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5" r:id="rId3"/>
    <p:sldId id="329" r:id="rId4"/>
    <p:sldId id="338" r:id="rId5"/>
    <p:sldId id="330" r:id="rId6"/>
    <p:sldId id="337" r:id="rId7"/>
    <p:sldId id="331" r:id="rId8"/>
    <p:sldId id="332" r:id="rId9"/>
    <p:sldId id="334" r:id="rId10"/>
    <p:sldId id="328" r:id="rId11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DF0"/>
    <a:srgbClr val="999999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iddels stil 1 - uthevingsfar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46" autoAdjust="0"/>
    <p:restoredTop sz="91223" autoAdjust="0"/>
  </p:normalViewPr>
  <p:slideViewPr>
    <p:cSldViewPr snapToGrid="0" showGuides="1">
      <p:cViewPr>
        <p:scale>
          <a:sx n="80" d="100"/>
          <a:sy n="80" d="100"/>
        </p:scale>
        <p:origin x="-4434" y="-1644"/>
      </p:cViewPr>
      <p:guideLst>
        <p:guide orient="horz" pos="974"/>
        <p:guide pos="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69" d="100"/>
          <a:sy n="69" d="100"/>
        </p:scale>
        <p:origin x="-320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785B4-1471-7742-99DF-E2673AF73737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6C43F-BD65-E844-A4F3-40C18B0C724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0312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F3D79-F5AD-5848-B6BD-E8FA8B79F39A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gjnhdfnbsdfjnvsdf fgjksdfgkljsdfgksdjfgksdfg</a:t>
            </a:r>
          </a:p>
          <a:p>
            <a:pPr lvl="3"/>
            <a:r>
              <a:rPr lang="nb-NO" smtClean="0"/>
              <a:t>	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EF65-3135-2B4D-855D-F3A1AB43B1D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1632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917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lvl="4" indent="-342900">
              <a:buClr>
                <a:srgbClr val="838383"/>
              </a:buClr>
              <a:buNone/>
            </a:pPr>
            <a:endParaRPr lang="nb-NO" sz="2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6F75A-AEA9-4025-AA6E-1874E3F02B83}" type="slidenum">
              <a:rPr lang="nb-NO" smtClean="0">
                <a:latin typeface="Arial" pitchFamily="34" charset="0"/>
              </a:rPr>
              <a:pPr/>
              <a:t>3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9E8E70-1D69-4BC0-AC06-2F09CEB9F783}" type="datetime4">
              <a:rPr lang="en-GB" smtClean="0"/>
              <a:pPr/>
              <a:t>01 June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58BE3-425E-44FE-9E4F-46F3EB7D50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1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endParaRPr lang="nb-NO" sz="2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6F75A-AEA9-4025-AA6E-1874E3F02B83}" type="slidenum">
              <a:rPr lang="nb-NO" smtClean="0">
                <a:latin typeface="Arial" pitchFamily="34" charset="0"/>
              </a:rPr>
              <a:pPr/>
              <a:t>5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Ampere – first fylle </a:t>
            </a:r>
            <a:r>
              <a:rPr lang="nb-NO" dirty="0" err="1" smtClean="0"/>
              <a:t>battery</a:t>
            </a:r>
            <a:r>
              <a:rPr lang="nb-NO" dirty="0" smtClean="0"/>
              <a:t> driven </a:t>
            </a:r>
            <a:r>
              <a:rPr lang="nb-NO" dirty="0" err="1" smtClean="0"/>
              <a:t>ferry</a:t>
            </a:r>
            <a:endParaRPr lang="nb-NO" dirty="0" smtClean="0"/>
          </a:p>
          <a:p>
            <a:r>
              <a:rPr lang="nb-NO" dirty="0" smtClean="0"/>
              <a:t>Kvitbjørn</a:t>
            </a:r>
            <a:r>
              <a:rPr lang="nb-NO" baseline="0" dirty="0" smtClean="0"/>
              <a:t> - </a:t>
            </a:r>
            <a:r>
              <a:rPr lang="nb-NO" dirty="0" smtClean="0"/>
              <a:t>LNG driven </a:t>
            </a:r>
            <a:r>
              <a:rPr lang="nb-NO" dirty="0" err="1" smtClean="0"/>
              <a:t>ferry</a:t>
            </a:r>
            <a:endParaRPr lang="nb-N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9E8E70-1D69-4BC0-AC06-2F09CEB9F783}" type="datetime4">
              <a:rPr lang="en-GB" smtClean="0"/>
              <a:pPr/>
              <a:t>01 June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58BE3-425E-44FE-9E4F-46F3EB7D50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1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endParaRPr lang="nb-NO" dirty="0" smtClean="0"/>
          </a:p>
          <a:p>
            <a:pPr lvl="0"/>
            <a:endParaRPr lang="nb-NO" dirty="0" smtClean="0"/>
          </a:p>
          <a:p>
            <a:pPr marL="342900" lvl="4" indent="-342900">
              <a:buClr>
                <a:srgbClr val="838383"/>
              </a:buClr>
              <a:buNone/>
            </a:pPr>
            <a:endParaRPr lang="en-US" sz="2400" baseline="0" noProof="0" dirty="0" smtClean="0">
              <a:solidFill>
                <a:schemeClr val="tx2"/>
              </a:solidFill>
              <a:latin typeface="+mn-lt"/>
            </a:endParaRPr>
          </a:p>
          <a:p>
            <a:pPr marL="342900" lvl="4" indent="-342900">
              <a:buClr>
                <a:srgbClr val="838383"/>
              </a:buClr>
              <a:buNone/>
            </a:pPr>
            <a:endParaRPr lang="en-US" sz="2400" noProof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6F75A-AEA9-4025-AA6E-1874E3F02B83}" type="slidenum">
              <a:rPr lang="nb-NO" smtClean="0">
                <a:latin typeface="Arial" pitchFamily="34" charset="0"/>
              </a:rPr>
              <a:pPr/>
              <a:t>8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endParaRPr lang="nb-NO" sz="240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6F75A-AEA9-4025-AA6E-1874E3F02B83}" type="slidenum">
              <a:rPr lang="nb-NO" smtClean="0">
                <a:latin typeface="Arial" pitchFamily="34" charset="0"/>
              </a:rPr>
              <a:pPr/>
              <a:t>9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32000" y="5244534"/>
            <a:ext cx="5612663" cy="995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BA44-321C-574E-917D-EE881E2C0B15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it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058399" y="1548000"/>
            <a:ext cx="7952400" cy="357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Avlangt bilde med tekst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1EE5-5033-224E-BC96-2BC3BAA32146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1331999" y="1504950"/>
            <a:ext cx="7380000" cy="4932000"/>
          </a:xfrm>
        </p:spPr>
        <p:txBody>
          <a:bodyPr/>
          <a:lstStyle>
            <a:lvl1pPr>
              <a:buFont typeface="Arial"/>
              <a:buChar char="•"/>
              <a:defRPr spc="1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17925" y="270928"/>
            <a:ext cx="5886741" cy="1634072"/>
          </a:xfrm>
        </p:spPr>
        <p:txBody>
          <a:bodyPr anchor="b">
            <a:normAutofit/>
          </a:bodyPr>
          <a:lstStyle>
            <a:lvl1pPr>
              <a:lnSpc>
                <a:spcPts val="3500"/>
              </a:lnSpc>
              <a:defRPr sz="3400" kern="1200" cap="sm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17926" y="2330536"/>
            <a:ext cx="4777607" cy="1216997"/>
          </a:xfrm>
        </p:spPr>
        <p:txBody>
          <a:bodyPr anchor="t">
            <a:normAutofit/>
          </a:bodyPr>
          <a:lstStyle>
            <a:lvl1pPr marL="0" indent="0" algn="l">
              <a:lnSpc>
                <a:spcPts val="1360"/>
              </a:lnSpc>
              <a:buNone/>
              <a:defRPr sz="1800" spc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 med forklarende tekst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5969000" y="172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20" name="Bilde 19" descr="NR_typo02.wm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47632" y="3346450"/>
            <a:ext cx="1013970" cy="844549"/>
          </a:xfrm>
          <a:prstGeom prst="rect">
            <a:avLst/>
          </a:prstGeom>
        </p:spPr>
      </p:pic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3651" y="6532224"/>
            <a:ext cx="900000" cy="198000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92D1EE5-5033-224E-BC96-2BC3BAA32146}" type="datetime1">
              <a:rPr lang="nn-NO" smtClean="0"/>
              <a:pPr/>
              <a:t>01.06.2015</a:t>
            </a:fld>
            <a:endParaRPr lang="nb-N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32000" y="133200"/>
            <a:ext cx="7380000" cy="1411200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nb-NO" dirty="0" smtClean="0"/>
              <a:t>klikk for å redigere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1999" y="1504950"/>
            <a:ext cx="7380000" cy="4932000"/>
          </a:xfrm>
        </p:spPr>
        <p:txBody>
          <a:bodyPr/>
          <a:lstStyle>
            <a:lvl1pPr>
              <a:buFont typeface="Arial"/>
              <a:buChar char="•"/>
              <a:defRPr spc="1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71FA-8A13-594A-B4EA-9759E4DF6FAC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delingsoverskrift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32000" y="1414800"/>
            <a:ext cx="6775667" cy="1362075"/>
          </a:xfrm>
        </p:spPr>
        <p:txBody>
          <a:bodyPr anchor="t">
            <a:normAutofit/>
          </a:bodyPr>
          <a:lstStyle>
            <a:lvl1pPr algn="l">
              <a:defRPr sz="3400" b="0" cap="small" spc="8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kapittelslide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B899-A7DB-7648-B65E-BF1F3FF6EDB1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delingsoverskrift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30325" y="1416107"/>
            <a:ext cx="6843400" cy="1362075"/>
          </a:xfrm>
        </p:spPr>
        <p:txBody>
          <a:bodyPr anchor="t">
            <a:normAutofit/>
          </a:bodyPr>
          <a:lstStyle>
            <a:lvl1pPr algn="l">
              <a:defRPr sz="3400" b="0" cap="small" spc="8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smtClean="0"/>
              <a:t>kapittelslide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B899-A7DB-7648-B65E-BF1F3FF6EDB1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delingsoverskrift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B899-A7DB-7648-B65E-BF1F3FF6EDB1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332000" y="1414800"/>
            <a:ext cx="6860333" cy="1362075"/>
          </a:xfrm>
        </p:spPr>
        <p:txBody>
          <a:bodyPr anchor="t">
            <a:normAutofit/>
          </a:bodyPr>
          <a:lstStyle>
            <a:lvl1pPr algn="l">
              <a:defRPr sz="3400" b="0" cap="small" spc="8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smtClean="0"/>
              <a:t>kapittelslide</a:t>
            </a:r>
            <a:endParaRPr lang="nb-NO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32000" y="133350"/>
            <a:ext cx="7380000" cy="1412875"/>
          </a:xfrm>
        </p:spPr>
        <p:txBody>
          <a:bodyPr/>
          <a:lstStyle/>
          <a:p>
            <a:r>
              <a:rPr lang="nb-NO" dirty="0" smtClean="0"/>
              <a:t>klikk for å redigere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58000" y="1504800"/>
            <a:ext cx="3654000" cy="493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332000" y="1504800"/>
            <a:ext cx="3654000" cy="493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7176-0D9D-7B4F-A0FD-5FDCFC8D633C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32000" y="133350"/>
            <a:ext cx="7380000" cy="141287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7176-0D9D-7B4F-A0FD-5FDCFC8D633C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1332000" y="1498600"/>
            <a:ext cx="3654000" cy="2520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5058000" y="1498600"/>
            <a:ext cx="3654000" cy="2520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5"/>
          </p:nvPr>
        </p:nvSpPr>
        <p:spPr>
          <a:xfrm>
            <a:off x="1332000" y="4093596"/>
            <a:ext cx="3618000" cy="234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tekst 16"/>
          <p:cNvSpPr>
            <a:spLocks noGrp="1"/>
          </p:cNvSpPr>
          <p:nvPr>
            <p:ph type="body" sz="quarter" idx="16"/>
          </p:nvPr>
        </p:nvSpPr>
        <p:spPr>
          <a:xfrm>
            <a:off x="5094000" y="4093596"/>
            <a:ext cx="3618000" cy="234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6B5C-9D50-0A47-AE27-2B1A426A1C7F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 hasCustomPrompt="1"/>
          </p:nvPr>
        </p:nvSpPr>
        <p:spPr>
          <a:xfrm>
            <a:off x="1057275" y="1546226"/>
            <a:ext cx="7953375" cy="51784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heldekkende bilde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 noChangeAspect="1"/>
          </p:cNvSpPr>
          <p:nvPr>
            <p:ph type="title"/>
          </p:nvPr>
        </p:nvSpPr>
        <p:spPr>
          <a:xfrm>
            <a:off x="1332000" y="133350"/>
            <a:ext cx="7380000" cy="1412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 smtClean="0"/>
              <a:t>klikk for å redigere</a:t>
            </a:r>
            <a:endParaRPr lang="nb-NO" dirty="0"/>
          </a:p>
        </p:txBody>
      </p:sp>
      <p:sp>
        <p:nvSpPr>
          <p:cNvPr id="3" name="Plassholder for tekst 2"/>
          <p:cNvSpPr>
            <a:spLocks noGrp="1" noChangeAspect="1"/>
          </p:cNvSpPr>
          <p:nvPr>
            <p:ph type="body" idx="1"/>
          </p:nvPr>
        </p:nvSpPr>
        <p:spPr>
          <a:xfrm>
            <a:off x="1332000" y="1499410"/>
            <a:ext cx="7380000" cy="4920258"/>
          </a:xfrm>
          <a:prstGeom prst="rect">
            <a:avLst/>
          </a:prstGeom>
        </p:spPr>
        <p:txBody>
          <a:bodyPr vert="horz" lIns="0" tIns="0" rIns="0" bIns="0" numCol="1" rtlCol="0" anchor="t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13651" y="6532224"/>
            <a:ext cx="900000" cy="198000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92D1EE5-5033-224E-BC96-2BC3BAA32146}" type="datetime1">
              <a:rPr lang="nn-NO" smtClean="0"/>
              <a:pPr/>
              <a:t>01.06.2015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332000" y="6532224"/>
            <a:ext cx="2794000" cy="19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80400" y="6532224"/>
            <a:ext cx="406400" cy="19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7207-6C9F-6448-8001-39602905B03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914400" y="125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    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2" r:id="rId4"/>
    <p:sldLayoutId id="2147483661" r:id="rId5"/>
    <p:sldLayoutId id="2147483660" r:id="rId6"/>
    <p:sldLayoutId id="2147483652" r:id="rId7"/>
    <p:sldLayoutId id="2147483663" r:id="rId8"/>
    <p:sldLayoutId id="2147483654" r:id="rId9"/>
    <p:sldLayoutId id="2147483657" r:id="rId10"/>
    <p:sldLayoutId id="2147483664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ts val="3500"/>
        </a:lnSpc>
        <a:spcBef>
          <a:spcPct val="0"/>
        </a:spcBef>
        <a:buNone/>
        <a:defRPr sz="3400" b="0" i="0" kern="1200" cap="small" spc="50">
          <a:solidFill>
            <a:schemeClr val="tx2"/>
          </a:solidFill>
          <a:latin typeface="+mj-lt"/>
          <a:ea typeface="+mj-ea"/>
          <a:cs typeface="Times New Roman"/>
        </a:defRPr>
      </a:lvl1pPr>
    </p:titleStyle>
    <p:bodyStyle>
      <a:lvl1pPr marL="261938" indent="-261938" algn="l" defTabSz="457200" rtl="0" eaLnBrk="1" latinLnBrk="0" hangingPunct="1">
        <a:lnSpc>
          <a:spcPts val="2200"/>
        </a:lnSpc>
        <a:spcBef>
          <a:spcPct val="20000"/>
        </a:spcBef>
        <a:spcAft>
          <a:spcPts val="0"/>
        </a:spcAft>
        <a:buClr>
          <a:schemeClr val="accent1">
            <a:lumMod val="75000"/>
          </a:schemeClr>
        </a:buClr>
        <a:buFont typeface="Arial"/>
        <a:buChar char="•"/>
        <a:defRPr sz="1800" b="0" i="0" kern="1200" spc="1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ts val="2200"/>
        </a:lnSpc>
        <a:spcBef>
          <a:spcPct val="20000"/>
        </a:spcBef>
        <a:spcAft>
          <a:spcPts val="0"/>
        </a:spcAft>
        <a:buClr>
          <a:schemeClr val="tx1"/>
        </a:buClr>
        <a:buFont typeface="Arial"/>
        <a:buChar char="–"/>
        <a:defRPr sz="1600" b="0" i="0" kern="1200" spc="1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lnSpc>
          <a:spcPts val="2200"/>
        </a:lnSpc>
        <a:spcBef>
          <a:spcPct val="20000"/>
        </a:spcBef>
        <a:spcAft>
          <a:spcPts val="0"/>
        </a:spcAft>
        <a:buClr>
          <a:schemeClr val="accent1">
            <a:lumMod val="75000"/>
          </a:schemeClr>
        </a:buClr>
        <a:buFont typeface="Arial"/>
        <a:buChar char="•"/>
        <a:defRPr sz="1600" b="0" i="0" kern="1200" spc="1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lnSpc>
          <a:spcPts val="2200"/>
        </a:lnSpc>
        <a:spcBef>
          <a:spcPct val="20000"/>
        </a:spcBef>
        <a:spcAft>
          <a:spcPts val="0"/>
        </a:spcAft>
        <a:buClr>
          <a:schemeClr val="tx1"/>
        </a:buClr>
        <a:buFont typeface="Arial"/>
        <a:buChar char="–"/>
        <a:defRPr sz="1600" b="0" i="0" kern="1200" spc="1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lnSpc>
          <a:spcPts val="2200"/>
        </a:lnSpc>
        <a:spcBef>
          <a:spcPct val="20000"/>
        </a:spcBef>
        <a:spcAft>
          <a:spcPts val="0"/>
        </a:spcAft>
        <a:buClr>
          <a:schemeClr val="accent1">
            <a:lumMod val="75000"/>
          </a:schemeClr>
        </a:buClr>
        <a:buFont typeface="Arial"/>
        <a:buChar char="•"/>
        <a:defRPr sz="1600" b="0" i="0" kern="1200" spc="1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hyperlink" Target="http://www.arrivashipping.no/Fleet/M-V-Mercator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6"/>
          <p:cNvSpPr txBox="1">
            <a:spLocks/>
          </p:cNvSpPr>
          <p:nvPr/>
        </p:nvSpPr>
        <p:spPr>
          <a:xfrm>
            <a:off x="1008308" y="2059917"/>
            <a:ext cx="7772400" cy="13620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400" b="0" i="0" kern="1200" cap="small" spc="50">
                <a:solidFill>
                  <a:schemeClr val="tx2"/>
                </a:solidFill>
                <a:latin typeface="+mj-lt"/>
                <a:ea typeface="+mj-ea"/>
                <a:cs typeface="Times New Roman"/>
              </a:defRPr>
            </a:lvl1pPr>
          </a:lstStyle>
          <a:p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for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attention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802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84346" y="2178231"/>
            <a:ext cx="5886741" cy="12251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Norway – Japan Maritime Green Innovation Seminar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en-US" sz="2700" dirty="0" smtClean="0"/>
              <a:t>Norwegian ambitions and experiences</a:t>
            </a:r>
            <a:br>
              <a:rPr lang="en-US" sz="2700" dirty="0" smtClean="0"/>
            </a:br>
            <a:r>
              <a:rPr lang="en-US" sz="1800" dirty="0" smtClean="0"/>
              <a:t>Thursday, May 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1601118" y="4276543"/>
            <a:ext cx="7346731" cy="987973"/>
          </a:xfrm>
          <a:prstGeom prst="rect">
            <a:avLst/>
          </a:prstGeom>
        </p:spPr>
        <p:txBody>
          <a:bodyPr vert="horz" lIns="0" tIns="0" rIns="0" bIns="0" rtlCol="0" anchor="b">
            <a:normAutofit fontScale="25000" lnSpcReduction="20000"/>
          </a:bodyPr>
          <a:lstStyle/>
          <a:p>
            <a:pPr marL="0" marR="0" lvl="0" indent="0" algn="r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small" spc="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/>
              </a:rPr>
              <a:t/>
            </a:r>
            <a:br>
              <a:rPr kumimoji="0" lang="nb-NO" sz="4000" b="0" i="0" u="none" strike="noStrike" kern="1200" cap="small" spc="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/>
              </a:rPr>
            </a:br>
            <a:endParaRPr kumimoji="0" lang="nb-NO" sz="4000" b="0" i="0" u="none" strike="noStrike" kern="1200" cap="small" spc="8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Times New Roman"/>
            </a:endParaRPr>
          </a:p>
          <a:p>
            <a:pPr marL="0" marR="0" lvl="0" indent="0" algn="r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200" b="0" i="0" u="none" strike="noStrike" kern="1200" cap="small" spc="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/>
              </a:rPr>
              <a:t>Hanna Lee Behrens</a:t>
            </a:r>
          </a:p>
          <a:p>
            <a:pPr marL="0" marR="0" lvl="0" indent="0" algn="r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200" cap="small" spc="80" dirty="0" err="1" smtClean="0">
                <a:solidFill>
                  <a:schemeClr val="bg1"/>
                </a:solidFill>
                <a:ea typeface="+mj-ea"/>
                <a:cs typeface="Times New Roman"/>
              </a:rPr>
              <a:t>Executive</a:t>
            </a:r>
            <a:r>
              <a:rPr lang="nb-NO" sz="7200" cap="small" spc="80" dirty="0" smtClean="0">
                <a:solidFill>
                  <a:schemeClr val="bg1"/>
                </a:solidFill>
                <a:ea typeface="+mj-ea"/>
                <a:cs typeface="Times New Roman"/>
              </a:rPr>
              <a:t> </a:t>
            </a:r>
            <a:r>
              <a:rPr lang="nb-NO" sz="7200" cap="small" spc="80" dirty="0" err="1" smtClean="0">
                <a:solidFill>
                  <a:schemeClr val="bg1"/>
                </a:solidFill>
                <a:ea typeface="+mj-ea"/>
                <a:cs typeface="Times New Roman"/>
              </a:rPr>
              <a:t>Director</a:t>
            </a:r>
            <a:endParaRPr lang="nb-NO" sz="7200" cap="small" spc="80" dirty="0" smtClean="0">
              <a:solidFill>
                <a:schemeClr val="bg1"/>
              </a:solidFill>
              <a:ea typeface="+mj-ea"/>
              <a:cs typeface="Times New Roman"/>
            </a:endParaRPr>
          </a:p>
          <a:p>
            <a:pPr marL="0" marR="0" lvl="0" indent="0" algn="r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200" cap="small" spc="80" dirty="0" smtClean="0">
                <a:solidFill>
                  <a:schemeClr val="bg1"/>
                </a:solidFill>
                <a:ea typeface="+mj-ea"/>
                <a:cs typeface="Times New Roman"/>
              </a:rPr>
              <a:t>Norwegian </a:t>
            </a:r>
            <a:r>
              <a:rPr lang="nb-NO" sz="7200" cap="small" spc="80" dirty="0" err="1" smtClean="0">
                <a:solidFill>
                  <a:schemeClr val="bg1"/>
                </a:solidFill>
                <a:ea typeface="+mj-ea"/>
                <a:cs typeface="Times New Roman"/>
              </a:rPr>
              <a:t>Shipowners</a:t>
            </a:r>
            <a:r>
              <a:rPr lang="nb-NO" sz="7200" cap="small" spc="80" dirty="0" smtClean="0">
                <a:solidFill>
                  <a:schemeClr val="bg1"/>
                </a:solidFill>
                <a:ea typeface="+mj-ea"/>
                <a:cs typeface="Times New Roman"/>
              </a:rPr>
              <a:t>’ Association</a:t>
            </a:r>
            <a:r>
              <a:rPr kumimoji="0" lang="nb-NO" sz="4000" b="0" i="0" u="none" strike="noStrike" kern="1200" cap="small" spc="8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Times New Roman"/>
              </a:rPr>
              <a:t/>
            </a:r>
            <a:br>
              <a:rPr kumimoji="0" lang="nb-NO" sz="4000" b="0" i="0" u="none" strike="noStrike" kern="1200" cap="small" spc="8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Times New Roman"/>
              </a:rPr>
            </a:br>
            <a:endParaRPr kumimoji="0" lang="nb-NO" sz="4000" b="0" i="0" u="none" strike="noStrike" kern="1200" cap="small" spc="8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1199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1E484C-06AA-4390-9CA9-E6D3F2D8BC40}" type="slidenum">
              <a:rPr lang="nb-NO" smtClean="0">
                <a:latin typeface="Arial" pitchFamily="34" charset="0"/>
              </a:rPr>
              <a:pPr/>
              <a:t>3</a:t>
            </a:fld>
            <a:endParaRPr lang="nb-NO" smtClean="0">
              <a:latin typeface="Arial" pitchFamily="34" charset="0"/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277007" y="261258"/>
            <a:ext cx="7866993" cy="613966"/>
          </a:xfrm>
        </p:spPr>
        <p:txBody>
          <a:bodyPr anchor="t">
            <a:noAutofit/>
          </a:bodyPr>
          <a:lstStyle/>
          <a:p>
            <a:pPr marL="268288" indent="-176213"/>
            <a:r>
              <a:rPr lang="en-US" sz="3200" b="1" dirty="0" smtClean="0">
                <a:solidFill>
                  <a:srgbClr val="002060"/>
                </a:solidFill>
                <a:cs typeface="Arial" pitchFamily="34" charset="0"/>
              </a:rPr>
              <a:t>NSA </a:t>
            </a:r>
            <a:r>
              <a:rPr lang="en-US" sz="3200" b="1" dirty="0">
                <a:solidFill>
                  <a:srgbClr val="002060"/>
                </a:solidFill>
                <a:cs typeface="Arial" pitchFamily="34" charset="0"/>
              </a:rPr>
              <a:t>E</a:t>
            </a:r>
            <a:r>
              <a:rPr lang="en-US" sz="3200" b="1" dirty="0" smtClean="0">
                <a:solidFill>
                  <a:srgbClr val="002060"/>
                </a:solidFill>
                <a:cs typeface="Arial" pitchFamily="34" charset="0"/>
              </a:rPr>
              <a:t>nvironmental vision</a:t>
            </a:r>
            <a:endParaRPr lang="en-US" sz="3200" dirty="0"/>
          </a:p>
        </p:txBody>
      </p:sp>
      <p:pic>
        <p:nvPicPr>
          <p:cNvPr id="7" name="Bilde 6" descr="Wizard-Star Herdl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75593" y="3362152"/>
            <a:ext cx="5474590" cy="328658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079653" y="1278261"/>
            <a:ext cx="7828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cs typeface="Arial" pitchFamily="34" charset="0"/>
              </a:rPr>
              <a:t>Norwegian shipping and offshore contractors shall have no harmful emissions or discharges to air or water</a:t>
            </a:r>
          </a:p>
          <a:p>
            <a:endParaRPr lang="nb-NO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2" y="1709992"/>
            <a:ext cx="2757047" cy="39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981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4083" y="127042"/>
            <a:ext cx="7771757" cy="994517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National Maritime Strategy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4</a:t>
            </a:fld>
            <a:endParaRPr lang="en-GB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56" y="1948272"/>
            <a:ext cx="4479360" cy="462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/>
          <p:cNvPicPr>
            <a:picLocks noChangeAspect="1"/>
          </p:cNvPicPr>
          <p:nvPr/>
        </p:nvPicPr>
        <p:blipFill>
          <a:blip r:embed="rId4" cstate="print"/>
          <a:srcRect l="12077" r="10309"/>
          <a:stretch>
            <a:fillRect/>
          </a:stretch>
        </p:blipFill>
        <p:spPr>
          <a:xfrm>
            <a:off x="6451309" y="3955202"/>
            <a:ext cx="1853892" cy="129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80" y="5496149"/>
            <a:ext cx="2190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63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1E484C-06AA-4390-9CA9-E6D3F2D8BC40}" type="slidenum">
              <a:rPr lang="nb-NO" smtClean="0">
                <a:latin typeface="Arial" pitchFamily="34" charset="0"/>
              </a:rPr>
              <a:pPr/>
              <a:t>5</a:t>
            </a:fld>
            <a:endParaRPr lang="nb-NO" smtClean="0">
              <a:latin typeface="Arial" pitchFamily="34" charset="0"/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277007" y="261258"/>
            <a:ext cx="7866993" cy="613966"/>
          </a:xfrm>
        </p:spPr>
        <p:txBody>
          <a:bodyPr anchor="t">
            <a:noAutofit/>
          </a:bodyPr>
          <a:lstStyle/>
          <a:p>
            <a:pPr marL="268288" indent="-176213"/>
            <a:r>
              <a:rPr lang="en-US" sz="3200" b="1" dirty="0" smtClean="0">
                <a:solidFill>
                  <a:schemeClr val="tx1"/>
                </a:solidFill>
                <a:cs typeface="Arial" pitchFamily="34" charset="0"/>
              </a:rPr>
              <a:t>Topics of concern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Picture 36" descr="eu_fl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7110" y="5481443"/>
            <a:ext cx="1552195" cy="10415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Bilde 10" descr="IMO-logo-cmyk-279EC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3058" y="5481443"/>
            <a:ext cx="3104388" cy="1063752"/>
          </a:xfrm>
          <a:prstGeom prst="rect">
            <a:avLst/>
          </a:prstGeom>
        </p:spPr>
      </p:pic>
      <p:pic>
        <p:nvPicPr>
          <p:cNvPr id="33" name="Bilde 27" descr="Jasmine Knutsen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10219" y="1045124"/>
            <a:ext cx="6862884" cy="42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3546949" y="2844269"/>
            <a:ext cx="4443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800" dirty="0" err="1">
                <a:solidFill>
                  <a:schemeClr val="bg1"/>
                </a:solidFill>
                <a:latin typeface="+mj-lt"/>
              </a:rPr>
              <a:t>Noise</a:t>
            </a:r>
            <a:endParaRPr lang="nb-NO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6825035" y="1749783"/>
            <a:ext cx="14335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800" dirty="0" smtClean="0">
                <a:solidFill>
                  <a:schemeClr val="bg1"/>
                </a:solidFill>
                <a:latin typeface="+mj-lt"/>
              </a:rPr>
              <a:t>CO2, NOx, </a:t>
            </a:r>
            <a:r>
              <a:rPr lang="nb-NO" sz="800" dirty="0" err="1" smtClean="0">
                <a:solidFill>
                  <a:schemeClr val="bg1"/>
                </a:solidFill>
                <a:latin typeface="+mj-lt"/>
              </a:rPr>
              <a:t>SOx</a:t>
            </a:r>
            <a:r>
              <a:rPr lang="nb-NO" sz="800" dirty="0" smtClean="0">
                <a:solidFill>
                  <a:schemeClr val="bg1"/>
                </a:solidFill>
                <a:latin typeface="+mj-lt"/>
              </a:rPr>
              <a:t>, BC</a:t>
            </a:r>
            <a:endParaRPr lang="nb-NO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4319084" y="2381564"/>
            <a:ext cx="1615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800" dirty="0" err="1" smtClean="0">
                <a:solidFill>
                  <a:schemeClr val="bg1"/>
                </a:solidFill>
                <a:latin typeface="+mj-lt"/>
              </a:rPr>
              <a:t>Emissions</a:t>
            </a:r>
            <a:r>
              <a:rPr lang="nb-NO" sz="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nb-NO" sz="800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nb-NO" sz="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nb-NO" sz="800" dirty="0">
                <a:solidFill>
                  <a:schemeClr val="bg1"/>
                </a:solidFill>
                <a:latin typeface="+mj-lt"/>
              </a:rPr>
              <a:t>VOC/Freon/Halon </a:t>
            </a:r>
            <a:r>
              <a:rPr lang="nb-NO" sz="800" dirty="0" err="1">
                <a:solidFill>
                  <a:schemeClr val="bg1"/>
                </a:solidFill>
                <a:latin typeface="+mj-lt"/>
              </a:rPr>
              <a:t>g</a:t>
            </a:r>
            <a:r>
              <a:rPr lang="nb-NO" sz="800" dirty="0" err="1" smtClean="0">
                <a:solidFill>
                  <a:schemeClr val="bg1"/>
                </a:solidFill>
                <a:latin typeface="+mj-lt"/>
              </a:rPr>
              <a:t>ases</a:t>
            </a:r>
            <a:endParaRPr lang="nb-NO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7346142" y="3388237"/>
            <a:ext cx="562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800" dirty="0" err="1">
                <a:solidFill>
                  <a:schemeClr val="bg1"/>
                </a:solidFill>
                <a:latin typeface="+mj-lt"/>
              </a:rPr>
              <a:t>Sewage</a:t>
            </a:r>
            <a:r>
              <a:rPr lang="nb-NO" sz="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nb-NO" sz="800" dirty="0">
                <a:solidFill>
                  <a:schemeClr val="bg1"/>
                </a:solidFill>
                <a:latin typeface="+mj-lt"/>
              </a:rPr>
              <a:t>and</a:t>
            </a:r>
          </a:p>
          <a:p>
            <a:pPr algn="ctr"/>
            <a:r>
              <a:rPr lang="nb-NO" sz="800" dirty="0" err="1">
                <a:solidFill>
                  <a:schemeClr val="bg1"/>
                </a:solidFill>
                <a:latin typeface="+mj-lt"/>
              </a:rPr>
              <a:t>g</a:t>
            </a:r>
            <a:r>
              <a:rPr lang="nb-NO" sz="800" dirty="0" err="1" smtClean="0">
                <a:solidFill>
                  <a:schemeClr val="bg1"/>
                </a:solidFill>
                <a:latin typeface="+mj-lt"/>
              </a:rPr>
              <a:t>arbage</a:t>
            </a:r>
            <a:endParaRPr lang="nb-NO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4775416" y="3849902"/>
            <a:ext cx="7024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800" dirty="0" err="1">
                <a:solidFill>
                  <a:schemeClr val="bg1"/>
                </a:solidFill>
                <a:latin typeface="+mj-lt"/>
              </a:rPr>
              <a:t>Antifouling</a:t>
            </a:r>
            <a:endParaRPr lang="nb-NO" sz="8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nb-NO" sz="800" dirty="0" err="1">
                <a:solidFill>
                  <a:schemeClr val="bg1"/>
                </a:solidFill>
                <a:latin typeface="+mj-lt"/>
              </a:rPr>
              <a:t>p</a:t>
            </a:r>
            <a:r>
              <a:rPr lang="nb-NO" sz="800" dirty="0" err="1" smtClean="0">
                <a:solidFill>
                  <a:schemeClr val="bg1"/>
                </a:solidFill>
                <a:latin typeface="+mj-lt"/>
              </a:rPr>
              <a:t>aint</a:t>
            </a:r>
            <a:endParaRPr lang="nb-NO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6031228" y="3620998"/>
            <a:ext cx="7938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800" dirty="0">
                <a:solidFill>
                  <a:schemeClr val="bg1"/>
                </a:solidFill>
                <a:latin typeface="+mj-lt"/>
              </a:rPr>
              <a:t>Ballast </a:t>
            </a:r>
            <a:r>
              <a:rPr lang="nb-NO" sz="800" dirty="0" smtClean="0">
                <a:solidFill>
                  <a:schemeClr val="bg1"/>
                </a:solidFill>
                <a:latin typeface="+mj-lt"/>
              </a:rPr>
              <a:t>Water</a:t>
            </a:r>
            <a:endParaRPr lang="nb-NO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3458142" y="4002685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800" dirty="0" err="1">
                <a:solidFill>
                  <a:schemeClr val="bg1"/>
                </a:solidFill>
                <a:latin typeface="+mj-lt"/>
              </a:rPr>
              <a:t>Bilgewater</a:t>
            </a:r>
            <a:r>
              <a:rPr lang="nb-NO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nb-NO" sz="800" dirty="0" err="1">
                <a:solidFill>
                  <a:schemeClr val="bg1"/>
                </a:solidFill>
                <a:latin typeface="+mj-lt"/>
              </a:rPr>
              <a:t>disposal</a:t>
            </a:r>
            <a:endParaRPr lang="nb-NO" sz="8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nb-NO" sz="800" dirty="0">
                <a:solidFill>
                  <a:schemeClr val="bg1"/>
                </a:solidFill>
                <a:latin typeface="+mj-lt"/>
              </a:rPr>
              <a:t>and Tank </a:t>
            </a:r>
            <a:r>
              <a:rPr lang="nb-NO" sz="800" dirty="0" err="1">
                <a:solidFill>
                  <a:schemeClr val="bg1"/>
                </a:solidFill>
                <a:latin typeface="+mj-lt"/>
              </a:rPr>
              <a:t>washing</a:t>
            </a:r>
            <a:endParaRPr lang="nb-NO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84" y="5913400"/>
            <a:ext cx="2552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74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308250" y="0"/>
            <a:ext cx="7380000" cy="1113709"/>
          </a:xfrm>
        </p:spPr>
        <p:txBody>
          <a:bodyPr>
            <a:normAutofit/>
          </a:bodyPr>
          <a:lstStyle/>
          <a:p>
            <a:r>
              <a:rPr lang="nb-NO" sz="3200" b="1" dirty="0" err="1" smtClean="0"/>
              <a:t>basic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principles</a:t>
            </a:r>
            <a:r>
              <a:rPr lang="nb-NO" sz="3200" b="1" dirty="0" smtClean="0"/>
              <a:t> for </a:t>
            </a:r>
            <a:r>
              <a:rPr lang="nb-NO" sz="3200" b="1" dirty="0" err="1" smtClean="0"/>
              <a:t>innovation</a:t>
            </a:r>
            <a:endParaRPr lang="nb-NO" sz="3200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258783" y="1616249"/>
            <a:ext cx="2524955" cy="1425562"/>
          </a:xfrm>
        </p:spPr>
        <p:txBody>
          <a:bodyPr>
            <a:normAutofit/>
          </a:bodyPr>
          <a:lstStyle/>
          <a:p>
            <a:r>
              <a:rPr lang="nb-NO" dirty="0" err="1" smtClean="0"/>
              <a:t>Commercially</a:t>
            </a:r>
            <a:r>
              <a:rPr lang="nb-NO" dirty="0" smtClean="0"/>
              <a:t> </a:t>
            </a:r>
            <a:r>
              <a:rPr lang="nb-NO" dirty="0" err="1" smtClean="0"/>
              <a:t>smarter</a:t>
            </a:r>
            <a:endParaRPr lang="nb-NO" dirty="0" smtClean="0"/>
          </a:p>
          <a:p>
            <a:r>
              <a:rPr lang="nb-NO" dirty="0" smtClean="0"/>
              <a:t>Safer</a:t>
            </a:r>
          </a:p>
          <a:p>
            <a:r>
              <a:rPr lang="nb-NO" dirty="0" smtClean="0"/>
              <a:t>Greener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 descr="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98" y="1822137"/>
            <a:ext cx="5344513" cy="50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29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882" y="447676"/>
            <a:ext cx="7771757" cy="994517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Drivers and trends for uptake of new measures to reduce emissions</a:t>
            </a:r>
            <a:br>
              <a:rPr lang="en-GB" sz="3200" b="1" dirty="0" smtClean="0"/>
            </a:b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7</a:t>
            </a:fld>
            <a:endParaRPr lang="en-GB" altLang="ja-JP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399" y="3218901"/>
            <a:ext cx="7832373" cy="3487428"/>
          </a:xfrm>
        </p:spPr>
      </p:pic>
      <p:sp>
        <p:nvSpPr>
          <p:cNvPr id="2" name="Rektangel 1"/>
          <p:cNvSpPr/>
          <p:nvPr/>
        </p:nvSpPr>
        <p:spPr>
          <a:xfrm>
            <a:off x="1254889" y="1609718"/>
            <a:ext cx="75988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world </a:t>
            </a:r>
            <a:r>
              <a:rPr lang="en-GB" sz="2000" dirty="0"/>
              <a:t>economy and demand for seaborne </a:t>
            </a:r>
            <a:r>
              <a:rPr lang="en-GB" sz="2000" dirty="0" smtClean="0"/>
              <a:t>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Stakeholder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Technology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Fuel developments</a:t>
            </a:r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7697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1E484C-06AA-4390-9CA9-E6D3F2D8BC40}" type="slidenum">
              <a:rPr lang="nb-NO" smtClean="0">
                <a:latin typeface="Arial" pitchFamily="34" charset="0"/>
              </a:rPr>
              <a:pPr/>
              <a:t>8</a:t>
            </a:fld>
            <a:endParaRPr lang="nb-NO" smtClean="0">
              <a:latin typeface="Arial" pitchFamily="34" charset="0"/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277008" y="261258"/>
            <a:ext cx="7518650" cy="613966"/>
          </a:xfrm>
        </p:spPr>
        <p:txBody>
          <a:bodyPr anchor="t">
            <a:noAutofit/>
          </a:bodyPr>
          <a:lstStyle/>
          <a:p>
            <a:pPr marL="268288" indent="-176213"/>
            <a:r>
              <a:rPr lang="en-US" sz="3200" b="1" dirty="0" smtClean="0">
                <a:solidFill>
                  <a:srgbClr val="002060"/>
                </a:solidFill>
                <a:cs typeface="Arial" pitchFamily="34" charset="0"/>
              </a:rPr>
              <a:t>Means for reducing emissions</a:t>
            </a:r>
            <a:endParaRPr lang="en-US" sz="3200" dirty="0"/>
          </a:p>
        </p:txBody>
      </p:sp>
      <p:sp>
        <p:nvSpPr>
          <p:cNvPr id="2" name="Rektangel 1"/>
          <p:cNvSpPr/>
          <p:nvPr/>
        </p:nvSpPr>
        <p:spPr>
          <a:xfrm>
            <a:off x="1341120" y="158183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/>
              </a:rPr>
              <a:t>Designs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/>
              </a:rPr>
              <a:t>New technologies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/>
              </a:rPr>
              <a:t>Alternative fuels and energy carriers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/>
              </a:rPr>
              <a:t>Operational measures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/>
              </a:rPr>
              <a:t>Improved maintenance regimes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2000" dirty="0"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/>
              </a:rPr>
              <a:t>New builds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/>
              </a:rPr>
              <a:t>Existing vessel</a:t>
            </a:r>
            <a:endParaRPr lang="en-GB" sz="2000" dirty="0">
              <a:cs typeface="Arial"/>
            </a:endParaRPr>
          </a:p>
        </p:txBody>
      </p:sp>
      <p:pic>
        <p:nvPicPr>
          <p:cNvPr id="5" name="Bilde 4" descr="SPC Norway 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25432" y="5020363"/>
            <a:ext cx="2610440" cy="163608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025430" y="6373480"/>
            <a:ext cx="28114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b="1" dirty="0" smtClean="0">
                <a:solidFill>
                  <a:schemeClr val="bg1"/>
                </a:solidFill>
                <a:latin typeface="+mj-lt"/>
              </a:rPr>
              <a:t>Ulstein </a:t>
            </a:r>
            <a:r>
              <a:rPr lang="nb-NO" sz="1100" b="1" dirty="0" err="1" smtClean="0">
                <a:solidFill>
                  <a:schemeClr val="bg1"/>
                </a:solidFill>
                <a:latin typeface="+mj-lt"/>
              </a:rPr>
              <a:t>Eurofeeder</a:t>
            </a:r>
            <a:r>
              <a:rPr lang="nb-NO" sz="1100" b="1" dirty="0" smtClean="0">
                <a:solidFill>
                  <a:schemeClr val="bg1"/>
                </a:solidFill>
                <a:latin typeface="+mj-lt"/>
              </a:rPr>
              <a:t> - container carrier</a:t>
            </a:r>
          </a:p>
        </p:txBody>
      </p:sp>
      <p:pic>
        <p:nvPicPr>
          <p:cNvPr id="8" name="Picture 5" descr="Sea Cargo L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33878" y="5028274"/>
            <a:ext cx="2627310" cy="1636089"/>
          </a:xfrm>
          <a:prstGeom prst="rect">
            <a:avLst/>
          </a:prstGeom>
          <a:noFill/>
        </p:spPr>
      </p:pic>
      <p:pic>
        <p:nvPicPr>
          <p:cNvPr id="10" name="Bilde 9" descr="queen4 resized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635872" y="5040848"/>
            <a:ext cx="2698006" cy="16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28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1E484C-06AA-4390-9CA9-E6D3F2D8BC40}" type="slidenum">
              <a:rPr lang="nb-NO" smtClean="0">
                <a:latin typeface="Arial" pitchFamily="34" charset="0"/>
              </a:rPr>
              <a:pPr/>
              <a:t>9</a:t>
            </a:fld>
            <a:endParaRPr lang="nb-NO" smtClean="0">
              <a:latin typeface="Arial" pitchFamily="34" charset="0"/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277007" y="261258"/>
            <a:ext cx="7866993" cy="613966"/>
          </a:xfrm>
        </p:spPr>
        <p:txBody>
          <a:bodyPr anchor="t">
            <a:noAutofit/>
          </a:bodyPr>
          <a:lstStyle/>
          <a:p>
            <a:pPr marL="268288" indent="-176213"/>
            <a:r>
              <a:rPr lang="en-US" sz="3200" b="1" dirty="0" smtClean="0">
                <a:solidFill>
                  <a:srgbClr val="002060"/>
                </a:solidFill>
                <a:cs typeface="Arial" pitchFamily="34" charset="0"/>
              </a:rPr>
              <a:t>Experiences</a:t>
            </a:r>
            <a:endParaRPr lang="en-US" sz="3200" dirty="0"/>
          </a:p>
        </p:txBody>
      </p:sp>
      <p:sp>
        <p:nvSpPr>
          <p:cNvPr id="2" name="Rektangel 1"/>
          <p:cNvSpPr/>
          <p:nvPr/>
        </p:nvSpPr>
        <p:spPr>
          <a:xfrm>
            <a:off x="1203960" y="1166843"/>
            <a:ext cx="77266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Innovative drive and willingness to improve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“Big leap” innovations costly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Market </a:t>
            </a:r>
            <a:r>
              <a:rPr lang="en-US" sz="2000" dirty="0"/>
              <a:t>driven measures </a:t>
            </a:r>
            <a:r>
              <a:rPr lang="en-US" sz="2000" dirty="0" smtClean="0"/>
              <a:t>implement differently than regulatory </a:t>
            </a:r>
            <a:r>
              <a:rPr lang="en-US" sz="2000" dirty="0"/>
              <a:t>driven </a:t>
            </a:r>
            <a:r>
              <a:rPr lang="en-US" sz="2000" dirty="0" smtClean="0"/>
              <a:t>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Incentives to improve works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Understanding of the market mechanisms is key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International regulations and enforcement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5" name="Plassholder for innhold 3" descr="AHTS - Farsr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4958817"/>
            <a:ext cx="2216329" cy="1535674"/>
          </a:xfrm>
          <a:prstGeom prst="rect">
            <a:avLst/>
          </a:prstGeom>
        </p:spPr>
      </p:pic>
      <p:pic>
        <p:nvPicPr>
          <p:cNvPr id="10" name="Plassholder for innhold 4" descr="Shuttle tanker - Knuts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4979968"/>
            <a:ext cx="2452360" cy="1514523"/>
          </a:xfrm>
          <a:prstGeom prst="rect">
            <a:avLst/>
          </a:prstGeom>
        </p:spPr>
      </p:pic>
      <p:pic>
        <p:nvPicPr>
          <p:cNvPr id="11" name="Picture 4" descr="Mercator">
            <a:hlinkClick r:id="rId5" tooltip="Mercator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36" y="4951229"/>
            <a:ext cx="2265127" cy="15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79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_ppt">
  <a:themeElements>
    <a:clrScheme name="NR_FARGER">
      <a:dk1>
        <a:srgbClr val="222425"/>
      </a:dk1>
      <a:lt1>
        <a:srgbClr val="FFFFFF"/>
      </a:lt1>
      <a:dk2>
        <a:srgbClr val="2D4C5E"/>
      </a:dk2>
      <a:lt2>
        <a:srgbClr val="DAE1E7"/>
      </a:lt2>
      <a:accent1>
        <a:srgbClr val="7ACACC"/>
      </a:accent1>
      <a:accent2>
        <a:srgbClr val="777C94"/>
      </a:accent2>
      <a:accent3>
        <a:srgbClr val="C25C42"/>
      </a:accent3>
      <a:accent4>
        <a:srgbClr val="A8C5DA"/>
      </a:accent4>
      <a:accent5>
        <a:srgbClr val="69619B"/>
      </a:accent5>
      <a:accent6>
        <a:srgbClr val="E0C5B2"/>
      </a:accent6>
      <a:hlink>
        <a:srgbClr val="4A446C"/>
      </a:hlink>
      <a:folHlink>
        <a:srgbClr val="7ACACC"/>
      </a:folHlink>
    </a:clrScheme>
    <a:fontScheme name="Norges Rederiforbund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NR_FARGER">
      <a:dk1>
        <a:srgbClr val="222425"/>
      </a:dk1>
      <a:lt1>
        <a:srgbClr val="FFFFFF"/>
      </a:lt1>
      <a:dk2>
        <a:srgbClr val="2D4C5E"/>
      </a:dk2>
      <a:lt2>
        <a:srgbClr val="DAE1E7"/>
      </a:lt2>
      <a:accent1>
        <a:srgbClr val="7ACACC"/>
      </a:accent1>
      <a:accent2>
        <a:srgbClr val="777C94"/>
      </a:accent2>
      <a:accent3>
        <a:srgbClr val="C25C42"/>
      </a:accent3>
      <a:accent4>
        <a:srgbClr val="A8C5DA"/>
      </a:accent4>
      <a:accent5>
        <a:srgbClr val="69619B"/>
      </a:accent5>
      <a:accent6>
        <a:srgbClr val="E0C5B2"/>
      </a:accent6>
      <a:hlink>
        <a:srgbClr val="4A446C"/>
      </a:hlink>
      <a:folHlink>
        <a:srgbClr val="7ACACC"/>
      </a:folHlink>
    </a:clrScheme>
    <a:fontScheme name="Offisiel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NR_FARGER">
      <a:dk1>
        <a:srgbClr val="222425"/>
      </a:dk1>
      <a:lt1>
        <a:srgbClr val="FFFFFF"/>
      </a:lt1>
      <a:dk2>
        <a:srgbClr val="2D4C5E"/>
      </a:dk2>
      <a:lt2>
        <a:srgbClr val="DAE1E7"/>
      </a:lt2>
      <a:accent1>
        <a:srgbClr val="7ACACC"/>
      </a:accent1>
      <a:accent2>
        <a:srgbClr val="777C94"/>
      </a:accent2>
      <a:accent3>
        <a:srgbClr val="C25C42"/>
      </a:accent3>
      <a:accent4>
        <a:srgbClr val="A8C5DA"/>
      </a:accent4>
      <a:accent5>
        <a:srgbClr val="69619B"/>
      </a:accent5>
      <a:accent6>
        <a:srgbClr val="E0C5B2"/>
      </a:accent6>
      <a:hlink>
        <a:srgbClr val="4A446C"/>
      </a:hlink>
      <a:folHlink>
        <a:srgbClr val="7ACACC"/>
      </a:folHlink>
    </a:clrScheme>
    <a:fontScheme name="Offisiel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NR_ppt</Template>
  <TotalTime>4417</TotalTime>
  <Words>186</Words>
  <Application>Microsoft Office PowerPoint</Application>
  <PresentationFormat>Skjermfremvisning (4:3)</PresentationFormat>
  <Paragraphs>69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NR_ppt</vt:lpstr>
      <vt:lpstr>PowerPoint-presentasjon</vt:lpstr>
      <vt:lpstr>Norway – Japan Maritime Green Innovation Seminar  Norwegian ambitions and experiences Thursday, May  4th </vt:lpstr>
      <vt:lpstr>NSA Environmental vision</vt:lpstr>
      <vt:lpstr>National Maritime Strategy</vt:lpstr>
      <vt:lpstr>Topics of concern</vt:lpstr>
      <vt:lpstr>basic principles for innovation</vt:lpstr>
      <vt:lpstr>Drivers and trends for uptake of new measures to reduce emissions </vt:lpstr>
      <vt:lpstr>Means for reducing emissions</vt:lpstr>
      <vt:lpstr>Experiences</vt:lpstr>
      <vt:lpstr>PowerPoint-presentasjon</vt:lpstr>
    </vt:vector>
  </TitlesOfParts>
  <Company>Norges Rederiforbund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Hanna Lee Behrens</dc:creator>
  <cp:lastModifiedBy>Hanna Lee Behrens</cp:lastModifiedBy>
  <cp:revision>198</cp:revision>
  <dcterms:created xsi:type="dcterms:W3CDTF">2012-08-08T07:12:06Z</dcterms:created>
  <dcterms:modified xsi:type="dcterms:W3CDTF">2015-06-01T13:12:06Z</dcterms:modified>
</cp:coreProperties>
</file>