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3" r:id="rId2"/>
    <p:sldId id="308" r:id="rId3"/>
    <p:sldId id="302" r:id="rId4"/>
    <p:sldId id="304" r:id="rId5"/>
    <p:sldId id="305" r:id="rId6"/>
    <p:sldId id="279" r:id="rId7"/>
    <p:sldId id="306" r:id="rId8"/>
    <p:sldId id="307" r:id="rId9"/>
    <p:sldId id="309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82"/>
    <a:srgbClr val="00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03FDB-7CF8-4B1A-A558-7BBA23FEB942}" type="datetimeFigureOut">
              <a:rPr lang="nb-NO" smtClean="0"/>
              <a:t>04.06.2015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0D8FC-04A9-4719-9093-2B2B3F52EB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87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0D8FC-04A9-4719-9093-2B2B3F52EB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218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typical Ro-Ro liner</a:t>
            </a:r>
            <a:r>
              <a:rPr lang="en-US" baseline="0" dirty="0" smtClean="0"/>
              <a:t> vessel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0D8FC-04A9-4719-9093-2B2B3F52EB3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40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00" y="2361600"/>
            <a:ext cx="3810000" cy="1219800"/>
          </a:xfrm>
        </p:spPr>
        <p:txBody>
          <a:bodyPr>
            <a:noAutofit/>
          </a:bodyPr>
          <a:lstStyle>
            <a:lvl1pPr algn="ctr">
              <a:defRPr sz="3800" b="1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00" y="3581400"/>
            <a:ext cx="38100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00" y="230400"/>
            <a:ext cx="8078400" cy="846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32800" y="1213200"/>
            <a:ext cx="4557600" cy="4806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5198400" y="1213200"/>
            <a:ext cx="3412800" cy="234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Picture Placeholder 5"/>
          <p:cNvSpPr>
            <a:spLocks noGrp="1" noChangeAspect="1"/>
          </p:cNvSpPr>
          <p:nvPr>
            <p:ph type="pic" sz="quarter" idx="11"/>
          </p:nvPr>
        </p:nvSpPr>
        <p:spPr>
          <a:xfrm>
            <a:off x="5198400" y="3661200"/>
            <a:ext cx="3412800" cy="234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32264D-0151-4C97-9307-7429F63B22C9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E04D644-5F5A-4D30-AC3A-041A82A2B3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532800" y="230400"/>
            <a:ext cx="8078400" cy="846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33400" y="1213199"/>
            <a:ext cx="8078400" cy="2898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4219200"/>
            <a:ext cx="8077200" cy="18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432264D-0151-4C97-9307-7429F63B22C9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04D644-5F5A-4D30-AC3A-041A82A2B3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Pictur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532800" y="230400"/>
            <a:ext cx="8078400" cy="846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33400" y="1213199"/>
            <a:ext cx="8078400" cy="2898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4219200"/>
            <a:ext cx="2620800" cy="18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Picture Placeholder 5"/>
          <p:cNvSpPr>
            <a:spLocks noGrp="1" noChangeAspect="1"/>
          </p:cNvSpPr>
          <p:nvPr>
            <p:ph type="pic" sz="quarter" idx="11"/>
          </p:nvPr>
        </p:nvSpPr>
        <p:spPr>
          <a:xfrm>
            <a:off x="3261600" y="4219200"/>
            <a:ext cx="2620800" cy="18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5"/>
          <p:cNvSpPr>
            <a:spLocks noGrp="1" noChangeAspect="1"/>
          </p:cNvSpPr>
          <p:nvPr>
            <p:ph type="pic" sz="quarter" idx="12"/>
          </p:nvPr>
        </p:nvSpPr>
        <p:spPr>
          <a:xfrm>
            <a:off x="5990400" y="4219200"/>
            <a:ext cx="2620800" cy="18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432264D-0151-4C97-9307-7429F63B22C9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04D644-5F5A-4D30-AC3A-041A82A2B3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532800" y="230400"/>
            <a:ext cx="8078400" cy="846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33400" y="3121200"/>
            <a:ext cx="8078400" cy="2898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7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1213200"/>
            <a:ext cx="8077200" cy="18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432264D-0151-4C97-9307-7429F63B22C9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04D644-5F5A-4D30-AC3A-041A82A2B3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plash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58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00" y="2361600"/>
            <a:ext cx="3810000" cy="1219800"/>
          </a:xfrm>
        </p:spPr>
        <p:txBody>
          <a:bodyPr>
            <a:noAutofit/>
          </a:bodyPr>
          <a:lstStyle>
            <a:lvl1pPr algn="ctr">
              <a:defRPr sz="3800" b="1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00" y="3581400"/>
            <a:ext cx="38100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783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Slide"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50800" y="2361600"/>
            <a:ext cx="8064500" cy="1219800"/>
          </a:xfrm>
        </p:spPr>
        <p:txBody>
          <a:bodyPr>
            <a:noAutofit/>
          </a:bodyPr>
          <a:lstStyle>
            <a:lvl1pPr algn="ctr">
              <a:defRPr sz="3800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50800" y="3581400"/>
            <a:ext cx="80645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276872"/>
            <a:ext cx="9144000" cy="230425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50800" y="2361600"/>
            <a:ext cx="8064500" cy="1219800"/>
          </a:xfrm>
        </p:spPr>
        <p:txBody>
          <a:bodyPr>
            <a:noAutofit/>
          </a:bodyPr>
          <a:lstStyle>
            <a:lvl1pPr algn="ctr">
              <a:defRPr sz="3800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50800" y="3581400"/>
            <a:ext cx="80645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276872"/>
            <a:ext cx="9144000" cy="230425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1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ub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50800" y="2361600"/>
            <a:ext cx="8064500" cy="1219800"/>
          </a:xfrm>
        </p:spPr>
        <p:txBody>
          <a:bodyPr>
            <a:noAutofit/>
          </a:bodyPr>
          <a:lstStyle>
            <a:lvl1pPr algn="ctr">
              <a:defRPr sz="3800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50800" y="3581400"/>
            <a:ext cx="80645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276872"/>
            <a:ext cx="9144000" cy="230425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1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532800" y="1214422"/>
            <a:ext cx="8078400" cy="47863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buClr>
                <a:schemeClr val="accent6"/>
              </a:buClr>
              <a:buFont typeface="Wingdings" pitchFamily="2" charset="2"/>
              <a:buChar char=""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6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6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6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6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264D-0151-4C97-9307-7429F63B22C9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D644-5F5A-4D30-AC3A-041A82A2B3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00" y="230400"/>
            <a:ext cx="8039728" cy="846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32800" y="1213200"/>
            <a:ext cx="3960000" cy="4806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00800" y="1213200"/>
            <a:ext cx="3960000" cy="4806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432264D-0151-4C97-9307-7429F63B22C9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04D644-5F5A-4D30-AC3A-041A82A2B3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532800" y="230400"/>
            <a:ext cx="8078400" cy="846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32800" y="1213200"/>
            <a:ext cx="2620800" cy="4806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5990400" y="1213200"/>
            <a:ext cx="2620800" cy="480600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Content Placeholder 2"/>
          <p:cNvSpPr>
            <a:spLocks noGrp="1" noChangeAspect="1"/>
          </p:cNvSpPr>
          <p:nvPr>
            <p:ph sz="half" idx="10"/>
          </p:nvPr>
        </p:nvSpPr>
        <p:spPr>
          <a:xfrm>
            <a:off x="3261600" y="1213200"/>
            <a:ext cx="2620800" cy="4806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432264D-0151-4C97-9307-7429F63B22C9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04D644-5F5A-4D30-AC3A-041A82A2B3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00" y="230400"/>
            <a:ext cx="8078400" cy="846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32800" y="1213200"/>
            <a:ext cx="4557600" cy="4806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5198400" y="1213200"/>
            <a:ext cx="3412800" cy="480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432264D-0151-4C97-9307-7429F63B22C9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04D644-5F5A-4D30-AC3A-041A82A2B3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6" cstate="print"/>
          <a:srcRect t="5066"/>
          <a:stretch>
            <a:fillRect/>
          </a:stretch>
        </p:blipFill>
        <p:spPr bwMode="auto">
          <a:xfrm>
            <a:off x="0" y="6092510"/>
            <a:ext cx="9144000" cy="76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800" y="230400"/>
            <a:ext cx="8078400" cy="84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4" name="Text Placeholder 13"/>
          <p:cNvSpPr>
            <a:spLocks noGrp="1" noChangeAspect="1"/>
          </p:cNvSpPr>
          <p:nvPr>
            <p:ph type="body" idx="1"/>
          </p:nvPr>
        </p:nvSpPr>
        <p:spPr>
          <a:xfrm>
            <a:off x="532800" y="1214422"/>
            <a:ext cx="8078400" cy="4805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5532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>
                    <a:lumMod val="25000"/>
                  </a:schemeClr>
                </a:solidFill>
                <a:latin typeface="Verdana" pitchFamily="34" charset="0"/>
              </a:defRPr>
            </a:lvl1pPr>
          </a:lstStyle>
          <a:p>
            <a:fld id="{6432264D-0151-4C97-9307-7429F63B22C9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553200"/>
            <a:ext cx="533400" cy="15240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>
                    <a:lumMod val="25000"/>
                  </a:schemeClr>
                </a:solidFill>
                <a:latin typeface="Verdana" pitchFamily="34" charset="0"/>
              </a:defRPr>
            </a:lvl1pPr>
          </a:lstStyle>
          <a:p>
            <a:fld id="{1E04D644-5F5A-4D30-AC3A-041A82A2B3C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0" y="6553200"/>
            <a:ext cx="2438400" cy="15240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>
                    <a:lumMod val="25000"/>
                  </a:schemeClr>
                </a:solidFill>
                <a:latin typeface="Verdana" pitchFamily="34" charset="0"/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2" r:id="rId3"/>
    <p:sldLayoutId id="2147483681" r:id="rId4"/>
    <p:sldLayoutId id="214748368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83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6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0"/>
        </a:spcBef>
        <a:spcAft>
          <a:spcPts val="600"/>
        </a:spcAft>
        <a:buClr>
          <a:schemeClr val="accent6"/>
        </a:buClr>
        <a:buSzPct val="75000"/>
        <a:buFont typeface="Wingdings" pitchFamily="2" charset="2"/>
        <a:buChar char=""/>
        <a:defRPr lang="en-US" sz="1800" kern="1200" dirty="0" smtClean="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0"/>
        </a:spcBef>
        <a:spcAft>
          <a:spcPts val="600"/>
        </a:spcAft>
        <a:buClr>
          <a:schemeClr val="accent6"/>
        </a:buClr>
        <a:buSzPct val="75000"/>
        <a:buFont typeface="Arial" pitchFamily="34" charset="0"/>
        <a:buChar char="–"/>
        <a:defRPr lang="en-US" sz="1600" kern="1200" dirty="0" smtClean="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0"/>
        </a:spcBef>
        <a:spcAft>
          <a:spcPts val="600"/>
        </a:spcAft>
        <a:buClr>
          <a:schemeClr val="accent6"/>
        </a:buClr>
        <a:buSzPct val="75000"/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0"/>
        </a:spcBef>
        <a:spcAft>
          <a:spcPts val="600"/>
        </a:spcAft>
        <a:buClr>
          <a:schemeClr val="accent6"/>
        </a:buClr>
        <a:buSzPct val="75000"/>
        <a:buFont typeface="Arial" pitchFamily="34" charset="0"/>
        <a:buChar char="–"/>
        <a:defRPr lang="en-US" sz="1600" kern="1200" dirty="0" smtClean="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0"/>
        </a:spcBef>
        <a:spcAft>
          <a:spcPts val="600"/>
        </a:spcAft>
        <a:buClr>
          <a:schemeClr val="accent6"/>
        </a:buClr>
        <a:buSzPct val="75000"/>
        <a:buFont typeface="Arial" pitchFamily="34" charset="0"/>
        <a:buChar char="•"/>
        <a:defRPr lang="nb-NO" sz="1600" kern="1200" dirty="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080120" cy="108012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70956" y="2494529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Arial Black" pitchFamily="34" charset="0"/>
                <a:ea typeface="+mj-ea"/>
                <a:cs typeface="+mj-cs"/>
              </a:rPr>
              <a:t>Yara Marine </a:t>
            </a:r>
            <a:r>
              <a:rPr lang="en-US" sz="2800" dirty="0" smtClean="0">
                <a:solidFill>
                  <a:schemeClr val="accent6"/>
                </a:solidFill>
                <a:latin typeface="Arial Black" pitchFamily="34" charset="0"/>
                <a:ea typeface="+mj-ea"/>
                <a:cs typeface="+mj-cs"/>
              </a:rPr>
              <a:t>Technologies</a:t>
            </a:r>
            <a:r>
              <a:rPr lang="en-US" sz="2800" dirty="0">
                <a:solidFill>
                  <a:schemeClr val="accent6"/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en-US" sz="2800" dirty="0">
                <a:solidFill>
                  <a:schemeClr val="accent6"/>
                </a:solidFill>
                <a:latin typeface="Arial Black" pitchFamily="34" charset="0"/>
                <a:ea typeface="+mj-ea"/>
                <a:cs typeface="+mj-cs"/>
              </a:rPr>
            </a:br>
            <a:endParaRPr lang="sv-SE" sz="3600" dirty="0">
              <a:solidFill>
                <a:schemeClr val="accent6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930">
            <a:off x="6362278" y="428239"/>
            <a:ext cx="2193047" cy="520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99457" y="404664"/>
            <a:ext cx="8078400" cy="846000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  <p:sp>
        <p:nvSpPr>
          <p:cNvPr id="2" name="Rektangel 1"/>
          <p:cNvSpPr/>
          <p:nvPr/>
        </p:nvSpPr>
        <p:spPr>
          <a:xfrm>
            <a:off x="2267744" y="4356360"/>
            <a:ext cx="4541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a </a:t>
            </a:r>
            <a:r>
              <a:rPr lang="en-US" sz="2400" dirty="0">
                <a:solidFill>
                  <a:srgbClr val="92D050"/>
                </a:solidFill>
              </a:rPr>
              <a:t>SMALL</a:t>
            </a:r>
            <a:r>
              <a:rPr lang="en-US" dirty="0">
                <a:solidFill>
                  <a:srgbClr val="92D050"/>
                </a:solidFill>
              </a:rPr>
              <a:t> solution to a </a:t>
            </a:r>
            <a:r>
              <a:rPr lang="en-US" sz="1050" dirty="0">
                <a:solidFill>
                  <a:srgbClr val="92D050"/>
                </a:solidFill>
              </a:rPr>
              <a:t>big</a:t>
            </a:r>
            <a:r>
              <a:rPr lang="en-US" dirty="0">
                <a:solidFill>
                  <a:srgbClr val="92D050"/>
                </a:solidFill>
              </a:rPr>
              <a:t> Challenge</a:t>
            </a:r>
            <a:endParaRPr lang="sv-SE" dirty="0">
              <a:solidFill>
                <a:srgbClr val="92D05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07" y="1432524"/>
            <a:ext cx="2857500" cy="28575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224136" y="5157192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rgbClr val="92D050"/>
                </a:solidFill>
              </a:rPr>
              <a:t>                                                        PS</a:t>
            </a:r>
          </a:p>
          <a:p>
            <a:endParaRPr lang="nb-NO" sz="1600" dirty="0">
              <a:solidFill>
                <a:srgbClr val="92D050"/>
              </a:solidFill>
            </a:endParaRPr>
          </a:p>
          <a:p>
            <a:r>
              <a:rPr lang="nb-NO" sz="1600" dirty="0" err="1" smtClean="0">
                <a:solidFill>
                  <a:srgbClr val="92D050"/>
                </a:solidFill>
              </a:rPr>
              <a:t>We</a:t>
            </a:r>
            <a:r>
              <a:rPr lang="nb-NO" sz="1600" dirty="0" smtClean="0">
                <a:solidFill>
                  <a:srgbClr val="92D050"/>
                </a:solidFill>
              </a:rPr>
              <a:t> </a:t>
            </a:r>
            <a:r>
              <a:rPr lang="nb-NO" sz="1600" dirty="0" err="1" smtClean="0">
                <a:solidFill>
                  <a:srgbClr val="92D050"/>
                </a:solidFill>
              </a:rPr>
              <a:t>can</a:t>
            </a:r>
            <a:r>
              <a:rPr lang="nb-NO" sz="1600" dirty="0" smtClean="0">
                <a:solidFill>
                  <a:srgbClr val="92D050"/>
                </a:solidFill>
              </a:rPr>
              <a:t> </a:t>
            </a:r>
            <a:r>
              <a:rPr lang="nb-NO" sz="1600" dirty="0">
                <a:solidFill>
                  <a:srgbClr val="92D050"/>
                </a:solidFill>
              </a:rPr>
              <a:t>send </a:t>
            </a:r>
            <a:r>
              <a:rPr lang="nb-NO" sz="1600" dirty="0" err="1">
                <a:solidFill>
                  <a:srgbClr val="92D050"/>
                </a:solidFill>
              </a:rPr>
              <a:t>you</a:t>
            </a:r>
            <a:r>
              <a:rPr lang="nb-NO" sz="1600" dirty="0">
                <a:solidFill>
                  <a:srgbClr val="92D050"/>
                </a:solidFill>
              </a:rPr>
              <a:t> </a:t>
            </a:r>
            <a:r>
              <a:rPr lang="nb-NO" sz="1600" dirty="0" err="1">
                <a:solidFill>
                  <a:srgbClr val="92D050"/>
                </a:solidFill>
              </a:rPr>
              <a:t>the</a:t>
            </a:r>
            <a:r>
              <a:rPr lang="nb-NO" sz="1600" dirty="0">
                <a:solidFill>
                  <a:srgbClr val="92D050"/>
                </a:solidFill>
              </a:rPr>
              <a:t> </a:t>
            </a:r>
            <a:r>
              <a:rPr lang="nb-NO" sz="1600" dirty="0" err="1">
                <a:solidFill>
                  <a:srgbClr val="92D050"/>
                </a:solidFill>
              </a:rPr>
              <a:t>calculator</a:t>
            </a:r>
            <a:r>
              <a:rPr lang="nb-NO" sz="1600" dirty="0">
                <a:solidFill>
                  <a:srgbClr val="92D050"/>
                </a:solidFill>
              </a:rPr>
              <a:t>  </a:t>
            </a:r>
            <a:r>
              <a:rPr lang="nb-NO" sz="1600" dirty="0" smtClean="0">
                <a:solidFill>
                  <a:srgbClr val="92D050"/>
                </a:solidFill>
              </a:rPr>
              <a:t>-  </a:t>
            </a:r>
            <a:r>
              <a:rPr lang="nb-NO" sz="1600" dirty="0" err="1" smtClean="0">
                <a:solidFill>
                  <a:srgbClr val="92D050"/>
                </a:solidFill>
              </a:rPr>
              <a:t>you</a:t>
            </a:r>
            <a:r>
              <a:rPr lang="nb-NO" sz="1600" dirty="0" smtClean="0">
                <a:solidFill>
                  <a:srgbClr val="92D050"/>
                </a:solidFill>
              </a:rPr>
              <a:t> </a:t>
            </a:r>
            <a:r>
              <a:rPr lang="nb-NO" sz="1600" dirty="0" err="1" smtClean="0">
                <a:solidFill>
                  <a:srgbClr val="92D050"/>
                </a:solidFill>
              </a:rPr>
              <a:t>can</a:t>
            </a:r>
            <a:r>
              <a:rPr lang="nb-NO" sz="1600" dirty="0" smtClean="0">
                <a:solidFill>
                  <a:srgbClr val="92D050"/>
                </a:solidFill>
              </a:rPr>
              <a:t> play </a:t>
            </a:r>
            <a:r>
              <a:rPr lang="nb-NO" sz="1600" dirty="0" err="1">
                <a:solidFill>
                  <a:srgbClr val="92D050"/>
                </a:solidFill>
              </a:rPr>
              <a:t>with</a:t>
            </a:r>
            <a:r>
              <a:rPr lang="nb-NO" sz="1600" dirty="0">
                <a:solidFill>
                  <a:srgbClr val="92D050"/>
                </a:solidFill>
              </a:rPr>
              <a:t> YOUR </a:t>
            </a:r>
            <a:r>
              <a:rPr lang="nb-NO" sz="1600" dirty="0" err="1">
                <a:solidFill>
                  <a:srgbClr val="92D050"/>
                </a:solidFill>
              </a:rPr>
              <a:t>numbers</a:t>
            </a:r>
            <a:r>
              <a:rPr lang="nb-NO" sz="1600" dirty="0" smtClean="0">
                <a:solidFill>
                  <a:srgbClr val="92D050"/>
                </a:solidFill>
              </a:rPr>
              <a:t>….</a:t>
            </a:r>
            <a:endParaRPr lang="nb-NO" sz="1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Clr>
                <a:srgbClr val="002B8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Key figures</a:t>
            </a:r>
          </a:p>
          <a:p>
            <a:pPr fontAlgn="base">
              <a:buClr>
                <a:srgbClr val="002B8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Revenues (2013): </a:t>
            </a:r>
            <a:r>
              <a:rPr lang="en-US" dirty="0" smtClean="0"/>
              <a:t>USD 14.6 </a:t>
            </a:r>
            <a:r>
              <a:rPr lang="en-US" dirty="0"/>
              <a:t>billion </a:t>
            </a:r>
            <a:endParaRPr lang="en-US" dirty="0" smtClean="0"/>
          </a:p>
          <a:p>
            <a:pPr fontAlgn="base">
              <a:buClr>
                <a:srgbClr val="002B8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EBITDA </a:t>
            </a:r>
            <a:r>
              <a:rPr lang="en-US" dirty="0"/>
              <a:t>(2013): </a:t>
            </a:r>
            <a:r>
              <a:rPr lang="en-US" dirty="0" smtClean="0"/>
              <a:t>USD 2.3 billion </a:t>
            </a:r>
            <a:endParaRPr lang="en-US" dirty="0"/>
          </a:p>
          <a:p>
            <a:pPr fontAlgn="base">
              <a:buClr>
                <a:srgbClr val="002B8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Number </a:t>
            </a:r>
            <a:r>
              <a:rPr lang="en-US" dirty="0"/>
              <a:t>of employees (Number at year-end): 9,759 (8,052 in </a:t>
            </a:r>
            <a:r>
              <a:rPr lang="en-US" dirty="0" smtClean="0"/>
              <a:t>2013)</a:t>
            </a:r>
            <a:endParaRPr lang="en-US" dirty="0"/>
          </a:p>
          <a:p>
            <a:pPr marL="0" indent="0" fontAlgn="base">
              <a:buClr>
                <a:srgbClr val="002B82"/>
              </a:buClr>
              <a:buSzPct val="100000"/>
              <a:buNone/>
            </a:pPr>
            <a:endParaRPr lang="en-US" dirty="0"/>
          </a:p>
          <a:p>
            <a:pPr fontAlgn="base">
              <a:buClr>
                <a:srgbClr val="002B8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Key facts</a:t>
            </a:r>
          </a:p>
          <a:p>
            <a:pPr fontAlgn="base">
              <a:buClr>
                <a:srgbClr val="002B8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Headquartered </a:t>
            </a:r>
            <a:r>
              <a:rPr lang="en-US" dirty="0"/>
              <a:t>in Oslo, </a:t>
            </a:r>
            <a:r>
              <a:rPr lang="en-US" dirty="0" smtClean="0"/>
              <a:t>Norway </a:t>
            </a:r>
          </a:p>
          <a:p>
            <a:pPr fontAlgn="base">
              <a:buClr>
                <a:srgbClr val="002B8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Listed </a:t>
            </a:r>
            <a:r>
              <a:rPr lang="en-US" dirty="0"/>
              <a:t>on the Oslo Stock Exchange</a:t>
            </a:r>
          </a:p>
          <a:p>
            <a:pPr fontAlgn="base">
              <a:buClr>
                <a:srgbClr val="002B8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Global presence with operations and offices in more than </a:t>
            </a:r>
            <a:r>
              <a:rPr lang="en-US" b="1" dirty="0"/>
              <a:t>50</a:t>
            </a:r>
            <a:r>
              <a:rPr lang="en-US" dirty="0"/>
              <a:t> countries and sales to more than </a:t>
            </a:r>
            <a:r>
              <a:rPr lang="en-US" b="1" dirty="0" smtClean="0"/>
              <a:t>150 </a:t>
            </a:r>
            <a:r>
              <a:rPr lang="en-US" dirty="0" smtClean="0"/>
              <a:t>countries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Yara International</a:t>
            </a:r>
            <a:endParaRPr lang="en-US" dirty="0">
              <a:solidFill>
                <a:srgbClr val="002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348420"/>
            <a:ext cx="8077200" cy="4518347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SOx </a:t>
            </a:r>
            <a:r>
              <a:rPr lang="nb-NO" dirty="0" err="1" smtClean="0"/>
              <a:t>Scrubbers</a:t>
            </a:r>
            <a:r>
              <a:rPr lang="nb-NO" dirty="0" smtClean="0"/>
              <a:t>   -   A profitable </a:t>
            </a:r>
            <a:r>
              <a:rPr lang="nb-NO" dirty="0" err="1" smtClean="0"/>
              <a:t>investment</a:t>
            </a:r>
            <a:r>
              <a:rPr lang="nb-NO" dirty="0" smtClean="0"/>
              <a:t> 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2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SOx </a:t>
            </a:r>
            <a:r>
              <a:rPr lang="nb-NO" dirty="0" err="1" smtClean="0"/>
              <a:t>Scrubbers</a:t>
            </a:r>
            <a:r>
              <a:rPr lang="nb-NO" dirty="0" smtClean="0"/>
              <a:t>   -   A profitable </a:t>
            </a:r>
            <a:r>
              <a:rPr lang="nb-NO" dirty="0" err="1" smtClean="0"/>
              <a:t>investment</a:t>
            </a:r>
            <a:r>
              <a:rPr lang="nb-NO" dirty="0" smtClean="0"/>
              <a:t> !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40768"/>
            <a:ext cx="8077200" cy="421073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78" y="5501572"/>
            <a:ext cx="8082722" cy="5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SOx </a:t>
            </a:r>
            <a:r>
              <a:rPr lang="nb-NO" dirty="0" err="1" smtClean="0"/>
              <a:t>Scrubbers</a:t>
            </a:r>
            <a:r>
              <a:rPr lang="nb-NO" dirty="0" smtClean="0"/>
              <a:t>   -   A profitable </a:t>
            </a:r>
            <a:r>
              <a:rPr lang="nb-NO" dirty="0" err="1" smtClean="0"/>
              <a:t>investment</a:t>
            </a:r>
            <a:r>
              <a:rPr lang="nb-NO" dirty="0" smtClean="0"/>
              <a:t> !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36309"/>
            <a:ext cx="8077200" cy="47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MgO</a:t>
            </a:r>
            <a:r>
              <a:rPr lang="en-US" dirty="0"/>
              <a:t> </a:t>
            </a:r>
            <a:r>
              <a:rPr lang="en-US" dirty="0" smtClean="0"/>
              <a:t>vs </a:t>
            </a:r>
            <a:r>
              <a:rPr lang="en-US" dirty="0" err="1" smtClean="0"/>
              <a:t>NaOH</a:t>
            </a:r>
            <a:endParaRPr lang="en-US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32800" y="1484784"/>
            <a:ext cx="8215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B82"/>
              </a:buClr>
              <a:buFont typeface="Arial" panose="020B0604020202020204" pitchFamily="34" charset="0"/>
              <a:buChar char="•"/>
            </a:pPr>
            <a:r>
              <a:rPr lang="en-US" sz="1600" u="sng" dirty="0"/>
              <a:t>Safer handling </a:t>
            </a:r>
            <a:r>
              <a:rPr lang="en-US" sz="1600" dirty="0"/>
              <a:t>due to mild alkaline properties compared to </a:t>
            </a:r>
            <a:r>
              <a:rPr lang="en-US" sz="1600" dirty="0" err="1"/>
              <a:t>NaOH</a:t>
            </a:r>
            <a:r>
              <a:rPr lang="en-US" sz="1600" dirty="0"/>
              <a:t>, Ca(OH)2, Na</a:t>
            </a:r>
            <a:r>
              <a:rPr lang="en-US" sz="1100" dirty="0"/>
              <a:t>2</a:t>
            </a:r>
            <a:r>
              <a:rPr lang="en-US" sz="1600" dirty="0"/>
              <a:t>CO</a:t>
            </a:r>
            <a:r>
              <a:rPr lang="en-US" sz="1100" dirty="0"/>
              <a:t>3</a:t>
            </a:r>
            <a:endParaRPr lang="en-US" sz="1600" dirty="0"/>
          </a:p>
          <a:p>
            <a:pPr marL="285750" indent="-285750">
              <a:buClr>
                <a:srgbClr val="002B82"/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rgbClr val="002B82"/>
              </a:buClr>
              <a:buFont typeface="Arial" panose="020B0604020202020204" pitchFamily="34" charset="0"/>
              <a:buChar char="•"/>
            </a:pPr>
            <a:r>
              <a:rPr lang="en-US" sz="1600" u="sng" dirty="0" smtClean="0"/>
              <a:t>Much Lower Operational Cost </a:t>
            </a:r>
            <a:r>
              <a:rPr lang="en-US" sz="1600" dirty="0" smtClean="0"/>
              <a:t>than caustic soda/</a:t>
            </a:r>
            <a:r>
              <a:rPr lang="en-US" sz="1600" dirty="0" err="1" smtClean="0"/>
              <a:t>NaOH</a:t>
            </a:r>
            <a:endParaRPr lang="en-US" sz="1600" dirty="0" smtClean="0"/>
          </a:p>
          <a:p>
            <a:pPr marL="742950" lvl="1" indent="-285750">
              <a:buClr>
                <a:srgbClr val="002B82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And </a:t>
            </a:r>
            <a:r>
              <a:rPr lang="en-US" sz="1600" dirty="0" err="1" smtClean="0"/>
              <a:t>NaOH</a:t>
            </a:r>
            <a:r>
              <a:rPr lang="en-US" sz="1600" dirty="0" smtClean="0"/>
              <a:t> normally requires fresh water for mixing</a:t>
            </a:r>
          </a:p>
          <a:p>
            <a:pPr marL="742950" lvl="1" indent="-285750">
              <a:buClr>
                <a:srgbClr val="002B82"/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Clr>
                <a:srgbClr val="002B82"/>
              </a:buClr>
            </a:pPr>
            <a:endParaRPr lang="en-US" sz="1600" dirty="0" smtClean="0"/>
          </a:p>
          <a:p>
            <a:pPr marL="285750" indent="-285750">
              <a:buClr>
                <a:srgbClr val="002B82"/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rgbClr val="002B82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2B82"/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rgbClr val="002B82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2B82"/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rgbClr val="002B82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Higher efficiency</a:t>
            </a:r>
          </a:p>
          <a:p>
            <a:pPr marL="285750" indent="-285750">
              <a:buClr>
                <a:srgbClr val="002B82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2B82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Low storage space requirement onboard</a:t>
            </a:r>
          </a:p>
          <a:p>
            <a:pPr>
              <a:buClr>
                <a:srgbClr val="002B82"/>
              </a:buClr>
            </a:pPr>
            <a:endParaRPr lang="en-US" sz="1600" dirty="0" smtClean="0"/>
          </a:p>
          <a:p>
            <a:pPr marL="285750" indent="-285750">
              <a:buClr>
                <a:srgbClr val="002B82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Lower MgO quantities result is less solid waste, hence less disposal cost</a:t>
            </a:r>
          </a:p>
          <a:p>
            <a:pPr>
              <a:buClr>
                <a:srgbClr val="002B82"/>
              </a:buClr>
            </a:pPr>
            <a:endParaRPr lang="en-US" sz="1600" dirty="0" smtClean="0"/>
          </a:p>
          <a:p>
            <a:pPr marL="285750" indent="-285750">
              <a:buClr>
                <a:srgbClr val="002B82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No or limited price fluctuation</a:t>
            </a:r>
          </a:p>
          <a:p>
            <a:pPr>
              <a:buClr>
                <a:srgbClr val="002B82"/>
              </a:buClr>
            </a:pPr>
            <a:endParaRPr lang="en-US" sz="1600" dirty="0" smtClean="0"/>
          </a:p>
          <a:p>
            <a:endParaRPr lang="en-US" sz="16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39" y="2505318"/>
            <a:ext cx="8876545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SOx </a:t>
            </a:r>
            <a:r>
              <a:rPr lang="nb-NO" dirty="0" err="1" smtClean="0"/>
              <a:t>Scrubbers</a:t>
            </a:r>
            <a:r>
              <a:rPr lang="nb-NO" dirty="0" smtClean="0"/>
              <a:t>   -   A profitable </a:t>
            </a:r>
            <a:r>
              <a:rPr lang="nb-NO" dirty="0" err="1" smtClean="0"/>
              <a:t>investment</a:t>
            </a:r>
            <a:r>
              <a:rPr lang="nb-NO" dirty="0" smtClean="0"/>
              <a:t> !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349440"/>
            <a:ext cx="7883498" cy="222357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2" y="3609993"/>
            <a:ext cx="4314328" cy="241129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609993"/>
            <a:ext cx="3419002" cy="24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SOx </a:t>
            </a:r>
            <a:r>
              <a:rPr lang="nb-NO" dirty="0" err="1" smtClean="0"/>
              <a:t>Scrubbers</a:t>
            </a:r>
            <a:r>
              <a:rPr lang="nb-NO" dirty="0" smtClean="0"/>
              <a:t>   -   A profitable </a:t>
            </a:r>
            <a:r>
              <a:rPr lang="nb-NO" dirty="0" err="1" smtClean="0"/>
              <a:t>investment</a:t>
            </a:r>
            <a:r>
              <a:rPr lang="nb-NO" dirty="0" smtClean="0"/>
              <a:t> !</a:t>
            </a:r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536" y="1214438"/>
            <a:ext cx="7652928" cy="47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Norway to Japan </a:t>
            </a:r>
            <a:r>
              <a:rPr lang="en-US" sz="1100" dirty="0" smtClean="0"/>
              <a:t>(</a:t>
            </a:r>
            <a:r>
              <a:rPr lang="en-US" sz="1100" b="1" dirty="0" smtClean="0"/>
              <a:t>Ministry </a:t>
            </a:r>
            <a:r>
              <a:rPr lang="en-US" sz="1100" b="1" dirty="0"/>
              <a:t>of Land, Infrastructure and </a:t>
            </a:r>
            <a:r>
              <a:rPr lang="en-US" sz="1100" b="1" dirty="0" smtClean="0"/>
              <a:t>Transport</a:t>
            </a:r>
            <a:r>
              <a:rPr lang="en-US" sz="1100" dirty="0" smtClean="0"/>
              <a:t>)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68760"/>
            <a:ext cx="5652628" cy="475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08535"/>
      </p:ext>
    </p:extLst>
  </p:cSld>
  <p:clrMapOvr>
    <a:masterClrMapping/>
  </p:clrMapOvr>
</p:sld>
</file>

<file path=ppt/theme/theme1.xml><?xml version="1.0" encoding="utf-8"?>
<a:theme xmlns:a="http://schemas.openxmlformats.org/drawingml/2006/main" name="Marine">
  <a:themeElements>
    <a:clrScheme name="Yara Green">
      <a:dk1>
        <a:srgbClr val="000000"/>
      </a:dk1>
      <a:lt1>
        <a:srgbClr val="FFFFFF"/>
      </a:lt1>
      <a:dk2>
        <a:srgbClr val="000000"/>
      </a:dk2>
      <a:lt2>
        <a:srgbClr val="EFE9E5"/>
      </a:lt2>
      <a:accent1>
        <a:srgbClr val="E2E477"/>
      </a:accent1>
      <a:accent2>
        <a:srgbClr val="C2CC23"/>
      </a:accent2>
      <a:accent3>
        <a:srgbClr val="78A22F"/>
      </a:accent3>
      <a:accent4>
        <a:srgbClr val="FFCF01"/>
      </a:accent4>
      <a:accent5>
        <a:srgbClr val="F89828"/>
      </a:accent5>
      <a:accent6>
        <a:srgbClr val="78A22F"/>
      </a:accent6>
      <a:hlink>
        <a:srgbClr val="0000FF"/>
      </a:hlink>
      <a:folHlink>
        <a:srgbClr val="800080"/>
      </a:folHlink>
    </a:clrScheme>
    <a:fontScheme name="Yar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ara.potx" id="{97252F14-A023-49BF-88AD-9D7A6C7AE75E}" vid="{C0F88E61-3E4A-4FAC-962E-0E780AEA969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Marine</Template>
  <TotalTime>20297</TotalTime>
  <Words>171</Words>
  <Application>Microsoft Office PowerPoint</Application>
  <PresentationFormat>Skjermfremvisning (4:3)</PresentationFormat>
  <Paragraphs>44</Paragraphs>
  <Slides>10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Verdana</vt:lpstr>
      <vt:lpstr>Wingdings</vt:lpstr>
      <vt:lpstr>Marine</vt:lpstr>
      <vt:lpstr>PowerPoint-presentasjon</vt:lpstr>
      <vt:lpstr>Yara International</vt:lpstr>
      <vt:lpstr>SOx Scrubbers   -   A profitable investment ?</vt:lpstr>
      <vt:lpstr>SOx Scrubbers   -   A profitable investment !</vt:lpstr>
      <vt:lpstr>SOx Scrubbers   -   A profitable investment !</vt:lpstr>
      <vt:lpstr>MgO vs NaOH</vt:lpstr>
      <vt:lpstr>SOx Scrubbers   -   A profitable investment !</vt:lpstr>
      <vt:lpstr>SOx Scrubbers   -   A profitable investment !</vt:lpstr>
      <vt:lpstr>From Norway to Japan (Ministry of Land, Infrastructure and Transport)</vt:lpstr>
      <vt:lpstr>Thank you for your attention!</vt:lpstr>
    </vt:vector>
  </TitlesOfParts>
  <Company>Yara International 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Yara International ASA User</dc:creator>
  <cp:lastModifiedBy>Kenny Strandberg</cp:lastModifiedBy>
  <cp:revision>193</cp:revision>
  <dcterms:created xsi:type="dcterms:W3CDTF">2014-10-23T14:16:43Z</dcterms:created>
  <dcterms:modified xsi:type="dcterms:W3CDTF">2015-06-04T12:42:26Z</dcterms:modified>
</cp:coreProperties>
</file>