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03"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99"/>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41" autoAdjust="0"/>
    <p:restoredTop sz="54035" autoAdjust="0"/>
  </p:normalViewPr>
  <p:slideViewPr>
    <p:cSldViewPr snapToGrid="0">
      <p:cViewPr varScale="1">
        <p:scale>
          <a:sx n="57" d="100"/>
          <a:sy n="57" d="100"/>
        </p:scale>
        <p:origin x="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3E180C7C-D9F7-4C17-95A6-27B9F676FB14}" type="datetimeFigureOut">
              <a:rPr kumimoji="1" lang="ja-JP" altLang="en-US" smtClean="0"/>
              <a:t>2019/4/10</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DBE2914A-6EBB-4E9E-9220-8A2C730AD451}" type="slidenum">
              <a:rPr kumimoji="1" lang="ja-JP" altLang="en-US" smtClean="0"/>
              <a:t>‹#›</a:t>
            </a:fld>
            <a:endParaRPr kumimoji="1" lang="ja-JP" altLang="en-US"/>
          </a:p>
        </p:txBody>
      </p:sp>
    </p:spTree>
    <p:extLst>
      <p:ext uri="{BB962C8B-B14F-4D97-AF65-F5344CB8AC3E}">
        <p14:creationId xmlns:p14="http://schemas.microsoft.com/office/powerpoint/2010/main" val="280504804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【座学の場合】</a:t>
            </a:r>
          </a:p>
          <a:p>
            <a:r>
              <a:rPr kumimoji="1" lang="en-US" altLang="ja-JP" sz="1200" kern="1200" dirty="0" smtClean="0">
                <a:solidFill>
                  <a:schemeClr val="tx1"/>
                </a:solidFill>
                <a:effectLst/>
                <a:latin typeface="+mn-lt"/>
                <a:ea typeface="+mn-ea"/>
                <a:cs typeface="+mn-cs"/>
              </a:rPr>
              <a:t> </a:t>
            </a:r>
            <a:endParaRPr kumimoji="1" lang="ja-JP" altLang="ja-JP" sz="1200" kern="1200" dirty="0" smtClean="0">
              <a:solidFill>
                <a:schemeClr val="tx1"/>
              </a:solidFill>
              <a:effectLst/>
              <a:latin typeface="+mn-lt"/>
              <a:ea typeface="+mn-ea"/>
              <a:cs typeface="+mn-cs"/>
            </a:endParaRPr>
          </a:p>
          <a:p>
            <a:r>
              <a:rPr kumimoji="1" lang="ja-JP" altLang="ja-JP" sz="1200" b="1" kern="1200" dirty="0" smtClean="0">
                <a:solidFill>
                  <a:schemeClr val="tx1"/>
                </a:solidFill>
                <a:effectLst/>
                <a:latin typeface="+mn-lt"/>
                <a:ea typeface="+mn-ea"/>
                <a:cs typeface="+mn-cs"/>
              </a:rPr>
              <a:t>⓪講師の自己紹介とアイスブレイク</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・講師の自己紹介</a:t>
            </a:r>
          </a:p>
          <a:p>
            <a:r>
              <a:rPr kumimoji="1" lang="ja-JP" altLang="ja-JP" sz="1200" kern="1200" dirty="0" smtClean="0">
                <a:solidFill>
                  <a:schemeClr val="tx1"/>
                </a:solidFill>
                <a:effectLst/>
                <a:latin typeface="+mn-lt"/>
                <a:ea typeface="+mn-ea"/>
                <a:cs typeface="+mn-cs"/>
              </a:rPr>
              <a:t>・身近な</a:t>
            </a:r>
            <a:r>
              <a:rPr kumimoji="1" lang="ja-JP" altLang="en-US" sz="1200" kern="1200" dirty="0" smtClean="0">
                <a:solidFill>
                  <a:schemeClr val="tx1"/>
                </a:solidFill>
                <a:effectLst/>
                <a:latin typeface="+mn-lt"/>
                <a:ea typeface="+mn-ea"/>
                <a:cs typeface="+mn-cs"/>
              </a:rPr>
              <a:t>障害</a:t>
            </a:r>
            <a:r>
              <a:rPr kumimoji="1" lang="ja-JP" altLang="ja-JP" sz="1200" kern="1200" dirty="0" smtClean="0">
                <a:solidFill>
                  <a:schemeClr val="tx1"/>
                </a:solidFill>
                <a:effectLst/>
                <a:latin typeface="+mn-lt"/>
                <a:ea typeface="+mn-ea"/>
                <a:cs typeface="+mn-cs"/>
              </a:rPr>
              <a:t>などから、受講生との対話をつくるアイスブレイク</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78615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次に接遇のポイントを見ていきましょう。</a:t>
            </a:r>
          </a:p>
          <a:p>
            <a:r>
              <a:rPr kumimoji="1" lang="ja-JP" altLang="en-US" dirty="0"/>
              <a:t>車椅子といってもさまざまなタイプがあります。</a:t>
            </a:r>
          </a:p>
          <a:p>
            <a:r>
              <a:rPr kumimoji="1" lang="ja-JP" altLang="en-US" dirty="0"/>
              <a:t>ここにはおおまかなカテゴリを示しましたが、その中にも大きいもの、小さいものなど種類は多様です。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10</a:t>
            </a:fld>
            <a:endParaRPr kumimoji="1" lang="ja-JP" altLang="en-US"/>
          </a:p>
        </p:txBody>
      </p:sp>
    </p:spTree>
    <p:extLst>
      <p:ext uri="{BB962C8B-B14F-4D97-AF65-F5344CB8AC3E}">
        <p14:creationId xmlns:p14="http://schemas.microsoft.com/office/powerpoint/2010/main" val="1373131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車椅子の</a:t>
            </a:r>
            <a:r>
              <a:rPr kumimoji="1" lang="ja-JP" altLang="en-US" b="1" dirty="0"/>
              <a:t>移動介助の基本</a:t>
            </a:r>
            <a:r>
              <a:rPr kumimoji="1" lang="ja-JP" altLang="en-US" dirty="0"/>
              <a:t>を見てみましょう。</a:t>
            </a:r>
          </a:p>
          <a:p>
            <a:endParaRPr kumimoji="1" lang="ja-JP" altLang="en-US" dirty="0"/>
          </a:p>
          <a:p>
            <a:r>
              <a:rPr kumimoji="1" lang="ja-JP" altLang="en-US" dirty="0"/>
              <a:t>介助において、押したり、何か動作をするときには必ず声をかけ、注意しながら進みます。</a:t>
            </a:r>
          </a:p>
          <a:p>
            <a:r>
              <a:rPr kumimoji="1" lang="ja-JP" altLang="en-US" dirty="0"/>
              <a:t>少しでも離れる場合にはブレーキをかけましょう。</a:t>
            </a:r>
          </a:p>
          <a:p>
            <a:r>
              <a:rPr kumimoji="1" lang="ja-JP" altLang="en-US" dirty="0"/>
              <a:t>基本的な取扱いを身に付けておくことも重要ですので、次から見ていきましょう。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11</a:t>
            </a:fld>
            <a:endParaRPr kumimoji="1" lang="ja-JP" altLang="en-US"/>
          </a:p>
        </p:txBody>
      </p:sp>
    </p:spTree>
    <p:extLst>
      <p:ext uri="{BB962C8B-B14F-4D97-AF65-F5344CB8AC3E}">
        <p14:creationId xmlns:p14="http://schemas.microsoft.com/office/powerpoint/2010/main" val="201130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基本のたたみ方、広げ方です。</a:t>
            </a:r>
          </a:p>
          <a:p>
            <a:r>
              <a:rPr kumimoji="1" lang="ja-JP" altLang="en-US" dirty="0"/>
              <a:t>ブレーキをかけて作業をすることとなります。</a:t>
            </a:r>
          </a:p>
          <a:p>
            <a:r>
              <a:rPr kumimoji="1" lang="ja-JP" altLang="en-US" dirty="0"/>
              <a:t>フットサポートを上げ、中央を持ち上げて閉じたり、開いたりします。</a:t>
            </a:r>
          </a:p>
          <a:p>
            <a:r>
              <a:rPr kumimoji="1" lang="ja-JP" altLang="en-US" dirty="0"/>
              <a:t>車椅子によって異なることもありますので、分からない場合は、使用者に聞きましょう。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12</a:t>
            </a:fld>
            <a:endParaRPr kumimoji="1" lang="ja-JP" altLang="en-US"/>
          </a:p>
        </p:txBody>
      </p:sp>
    </p:spTree>
    <p:extLst>
      <p:ext uri="{BB962C8B-B14F-4D97-AF65-F5344CB8AC3E}">
        <p14:creationId xmlns:p14="http://schemas.microsoft.com/office/powerpoint/2010/main" val="30227681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段差の上り下りです。</a:t>
            </a:r>
          </a:p>
          <a:p>
            <a:r>
              <a:rPr kumimoji="1" lang="ja-JP" altLang="en-US" dirty="0"/>
              <a:t>段差はキャスターを浮かせて上り下りします。</a:t>
            </a:r>
          </a:p>
          <a:p>
            <a:r>
              <a:rPr kumimoji="1" lang="ja-JP" altLang="en-US" dirty="0"/>
              <a:t>上がる場合は車椅子を前向きに、降りる場合は車椅子を後ろ向きにします。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13</a:t>
            </a:fld>
            <a:endParaRPr kumimoji="1" lang="ja-JP" altLang="en-US"/>
          </a:p>
        </p:txBody>
      </p:sp>
    </p:spTree>
    <p:extLst>
      <p:ext uri="{BB962C8B-B14F-4D97-AF65-F5344CB8AC3E}">
        <p14:creationId xmlns:p14="http://schemas.microsoft.com/office/powerpoint/2010/main" val="3148306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溝を越える場合も、段差越えと同様です。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14</a:t>
            </a:fld>
            <a:endParaRPr kumimoji="1" lang="ja-JP" altLang="en-US"/>
          </a:p>
        </p:txBody>
      </p:sp>
    </p:spTree>
    <p:extLst>
      <p:ext uri="{BB962C8B-B14F-4D97-AF65-F5344CB8AC3E}">
        <p14:creationId xmlns:p14="http://schemas.microsoft.com/office/powerpoint/2010/main" val="35198889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スロープの上り下りも同じですが、</a:t>
            </a:r>
          </a:p>
          <a:p>
            <a:r>
              <a:rPr kumimoji="1" lang="ja-JP" altLang="en-US" dirty="0"/>
              <a:t>危険のないよう、腰から力を入れて、支えましょう。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15</a:t>
            </a:fld>
            <a:endParaRPr kumimoji="1" lang="ja-JP" altLang="en-US"/>
          </a:p>
        </p:txBody>
      </p:sp>
    </p:spTree>
    <p:extLst>
      <p:ext uri="{BB962C8B-B14F-4D97-AF65-F5344CB8AC3E}">
        <p14:creationId xmlns:p14="http://schemas.microsoft.com/office/powerpoint/2010/main" val="3719472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次に、エレベーター、エスカレーターの移動介助について見ていきます。</a:t>
            </a:r>
          </a:p>
          <a:p>
            <a:r>
              <a:rPr kumimoji="1" lang="ja-JP" altLang="en-US" dirty="0"/>
              <a:t>車いす使用者の方は、基本的にはエレベーターを利用することとなりますね。</a:t>
            </a:r>
          </a:p>
          <a:p>
            <a:r>
              <a:rPr kumimoji="1" lang="ja-JP" altLang="en-US" dirty="0"/>
              <a:t>溝などに気を付けて誘導しましょう。</a:t>
            </a:r>
          </a:p>
          <a:p>
            <a:r>
              <a:rPr kumimoji="1" lang="ja-JP" altLang="en-US" dirty="0"/>
              <a:t>エスカレーターは基本的に利用できませんが、車椅子対応のエスカレーターの場合には、</a:t>
            </a:r>
          </a:p>
          <a:p>
            <a:r>
              <a:rPr kumimoji="1" lang="ja-JP" altLang="en-US" dirty="0"/>
              <a:t>安全を確かめてから動作させることが必要です。</a:t>
            </a:r>
          </a:p>
          <a:p>
            <a:r>
              <a:rPr kumimoji="1" lang="ja-JP" altLang="en-US" dirty="0"/>
              <a:t>タイヤが車止めについているかを確かめてから、ブレーキをかけ、</a:t>
            </a:r>
          </a:p>
          <a:p>
            <a:r>
              <a:rPr kumimoji="1" lang="ja-JP" altLang="en-US" dirty="0"/>
              <a:t>車椅子使用者の下側に立って支えましょう。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16</a:t>
            </a:fld>
            <a:endParaRPr kumimoji="1" lang="ja-JP" altLang="en-US"/>
          </a:p>
        </p:txBody>
      </p:sp>
    </p:spTree>
    <p:extLst>
      <p:ext uri="{BB962C8B-B14F-4D97-AF65-F5344CB8AC3E}">
        <p14:creationId xmlns:p14="http://schemas.microsoft.com/office/powerpoint/2010/main" val="12290611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やむを得ず階段を使う場合もあるでしょう。</a:t>
            </a:r>
          </a:p>
          <a:p>
            <a:r>
              <a:rPr kumimoji="1" lang="ja-JP" altLang="en-US" dirty="0"/>
              <a:t>しかし、車椅子を持ち上げるということは、車椅子使用者にとっても不安です。</a:t>
            </a:r>
          </a:p>
          <a:p>
            <a:r>
              <a:rPr kumimoji="1" lang="ja-JP" altLang="en-US" dirty="0"/>
              <a:t>利用者の意向をまずおうかがいしましょう。</a:t>
            </a:r>
          </a:p>
          <a:p>
            <a:r>
              <a:rPr kumimoji="1" lang="ja-JP" altLang="en-US" dirty="0"/>
              <a:t>持ち上げる場合は、４人以上で持ち上げましょう。</a:t>
            </a:r>
          </a:p>
          <a:p>
            <a:r>
              <a:rPr kumimoji="1" lang="ja-JP" altLang="en-US" dirty="0"/>
              <a:t>どこを持ったらよいのかは、利用者に伺った方がよいでしょう。</a:t>
            </a:r>
          </a:p>
          <a:p>
            <a:r>
              <a:rPr kumimoji="1" lang="ja-JP" altLang="en-US" dirty="0"/>
              <a:t>上り下りの際には、前が低くならないよう、細心の注意を払いましょう。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17</a:t>
            </a:fld>
            <a:endParaRPr kumimoji="1" lang="ja-JP" altLang="en-US"/>
          </a:p>
        </p:txBody>
      </p:sp>
    </p:spTree>
    <p:extLst>
      <p:ext uri="{BB962C8B-B14F-4D97-AF65-F5344CB8AC3E}">
        <p14:creationId xmlns:p14="http://schemas.microsoft.com/office/powerpoint/2010/main" val="16065185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車椅子から</a:t>
            </a:r>
            <a:r>
              <a:rPr kumimoji="1" lang="ja-JP" altLang="en-US" dirty="0" smtClean="0"/>
              <a:t>の移乗が</a:t>
            </a:r>
            <a:r>
              <a:rPr kumimoji="1" lang="ja-JP" altLang="en-US" dirty="0"/>
              <a:t>必要な際には、支援の必要性有無を確認してから、</a:t>
            </a:r>
          </a:p>
          <a:p>
            <a:r>
              <a:rPr kumimoji="1" lang="ja-JP" altLang="en-US" dirty="0"/>
              <a:t>必要な場合、体に触れることの了解を得て</a:t>
            </a:r>
            <a:r>
              <a:rPr kumimoji="1" lang="ja-JP" altLang="en-US" dirty="0" smtClean="0"/>
              <a:t>、移乗の</a:t>
            </a:r>
            <a:r>
              <a:rPr kumimoji="1" lang="ja-JP" altLang="en-US" dirty="0"/>
              <a:t>方向を確認します。</a:t>
            </a:r>
          </a:p>
          <a:p>
            <a:r>
              <a:rPr kumimoji="1" lang="ja-JP" altLang="en-US" dirty="0"/>
              <a:t>２人で介助できればよいですが、</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18</a:t>
            </a:fld>
            <a:endParaRPr kumimoji="1" lang="ja-JP" altLang="en-US"/>
          </a:p>
        </p:txBody>
      </p:sp>
    </p:spTree>
    <p:extLst>
      <p:ext uri="{BB962C8B-B14F-4D97-AF65-F5344CB8AC3E}">
        <p14:creationId xmlns:p14="http://schemas.microsoft.com/office/powerpoint/2010/main" val="2514146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１人の場合には、腰を痛めて力が抜けてしまわないよう、</a:t>
            </a:r>
          </a:p>
          <a:p>
            <a:r>
              <a:rPr kumimoji="1" lang="ja-JP" altLang="en-US" dirty="0"/>
              <a:t>注意して持ち上げます。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19</a:t>
            </a:fld>
            <a:endParaRPr kumimoji="1" lang="ja-JP" altLang="en-US"/>
          </a:p>
        </p:txBody>
      </p:sp>
    </p:spTree>
    <p:extLst>
      <p:ext uri="{BB962C8B-B14F-4D97-AF65-F5344CB8AC3E}">
        <p14:creationId xmlns:p14="http://schemas.microsoft.com/office/powerpoint/2010/main" val="34387316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smtClean="0">
                <a:solidFill>
                  <a:schemeClr val="tx1"/>
                </a:solidFill>
                <a:effectLst/>
                <a:latin typeface="+mn-lt"/>
                <a:ea typeface="+mn-ea"/>
                <a:cs typeface="+mn-cs"/>
              </a:rPr>
              <a:t>① 障害の多様性の理解と声かけの必要性</a:t>
            </a:r>
            <a:endParaRPr kumimoji="1" lang="ja-JP" altLang="en-US" sz="1200" b="1"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このプログラムでは、</a:t>
            </a:r>
            <a:r>
              <a:rPr kumimoji="1" lang="ja-JP" altLang="en-US" sz="1200" b="1" kern="1200" dirty="0" smtClean="0">
                <a:solidFill>
                  <a:schemeClr val="tx1"/>
                </a:solidFill>
                <a:effectLst/>
                <a:latin typeface="+mn-lt"/>
                <a:ea typeface="+mn-ea"/>
                <a:cs typeface="+mn-cs"/>
              </a:rPr>
              <a:t>「障害の理解」と「接遇技術の基本」</a:t>
            </a:r>
            <a:r>
              <a:rPr kumimoji="1" lang="ja-JP" altLang="en-US" sz="1200" b="0" kern="1200" dirty="0" smtClean="0">
                <a:solidFill>
                  <a:schemeClr val="tx1"/>
                </a:solidFill>
                <a:effectLst/>
                <a:latin typeface="+mn-lt"/>
                <a:ea typeface="+mn-ea"/>
                <a:cs typeface="+mn-cs"/>
              </a:rPr>
              <a:t>を学んでいきますが、</a:t>
            </a:r>
          </a:p>
          <a:p>
            <a:r>
              <a:rPr kumimoji="1" lang="ja-JP" altLang="en-US" sz="1200" b="0" kern="1200" dirty="0" smtClean="0">
                <a:solidFill>
                  <a:schemeClr val="tx1"/>
                </a:solidFill>
                <a:effectLst/>
                <a:latin typeface="+mn-lt"/>
                <a:ea typeface="+mn-ea"/>
                <a:cs typeface="+mn-cs"/>
              </a:rPr>
              <a:t>そもそも、</a:t>
            </a:r>
            <a:r>
              <a:rPr kumimoji="1" lang="ja-JP" altLang="en-US" sz="1200" b="1" kern="1200" dirty="0" smtClean="0">
                <a:solidFill>
                  <a:schemeClr val="tx1"/>
                </a:solidFill>
                <a:effectLst/>
                <a:latin typeface="+mn-lt"/>
                <a:ea typeface="+mn-ea"/>
                <a:cs typeface="+mn-cs"/>
              </a:rPr>
              <a:t>声かけが必要な人というのはどんな人がいるんでしょうか？</a:t>
            </a:r>
          </a:p>
          <a:p>
            <a:endParaRPr kumimoji="1" lang="ja-JP" altLang="en-US" sz="1200" b="0" kern="1200" dirty="0" smtClean="0">
              <a:solidFill>
                <a:schemeClr val="tx1"/>
              </a:solidFill>
              <a:effectLst/>
              <a:latin typeface="+mn-lt"/>
              <a:ea typeface="+mn-ea"/>
              <a:cs typeface="+mn-cs"/>
            </a:endParaRPr>
          </a:p>
          <a:p>
            <a:r>
              <a:rPr kumimoji="1" lang="en-US" altLang="ja-JP" sz="1200" b="0" kern="1200" dirty="0" smtClean="0">
                <a:solidFill>
                  <a:schemeClr val="tx1"/>
                </a:solidFill>
                <a:effectLst/>
                <a:latin typeface="+mn-lt"/>
                <a:ea typeface="+mn-ea"/>
                <a:cs typeface="+mn-cs"/>
              </a:rPr>
              <a:t>【</a:t>
            </a:r>
            <a:r>
              <a:rPr kumimoji="1" lang="ja-JP" altLang="en-US" sz="1200" b="0" kern="1200" dirty="0" smtClean="0">
                <a:solidFill>
                  <a:schemeClr val="tx1"/>
                </a:solidFill>
                <a:effectLst/>
                <a:latin typeface="+mn-lt"/>
                <a:ea typeface="+mn-ea"/>
                <a:cs typeface="+mn-cs"/>
              </a:rPr>
              <a:t>問いかけ</a:t>
            </a:r>
            <a:r>
              <a:rPr kumimoji="1" lang="en-US" altLang="ja-JP" sz="1200" b="0" kern="1200" dirty="0" smtClean="0">
                <a:solidFill>
                  <a:schemeClr val="tx1"/>
                </a:solidFill>
                <a:effectLst/>
                <a:latin typeface="+mn-lt"/>
                <a:ea typeface="+mn-ea"/>
                <a:cs typeface="+mn-cs"/>
              </a:rPr>
              <a:t>】</a:t>
            </a:r>
            <a:endParaRPr kumimoji="1" lang="ja-JP" altLang="en-US" sz="1200" b="0" kern="1200" dirty="0" smtClean="0">
              <a:solidFill>
                <a:schemeClr val="tx1"/>
              </a:solidFill>
              <a:effectLst/>
              <a:latin typeface="+mn-lt"/>
              <a:ea typeface="+mn-ea"/>
              <a:cs typeface="+mn-cs"/>
            </a:endParaRP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肢体が不自由である、視覚が不自由である・・さまざまな部位に障害があるということも</a:t>
            </a:r>
          </a:p>
          <a:p>
            <a:r>
              <a:rPr kumimoji="1" lang="ja-JP" altLang="en-US" sz="1200" b="0" kern="1200" dirty="0" smtClean="0">
                <a:solidFill>
                  <a:schemeClr val="tx1"/>
                </a:solidFill>
                <a:effectLst/>
                <a:latin typeface="+mn-lt"/>
                <a:ea typeface="+mn-ea"/>
                <a:cs typeface="+mn-cs"/>
              </a:rPr>
              <a:t>ありますが、その障害が重複している、また高齢になった場合にもさまざまな身体の機能の衰えが起きてくる・・・。</a:t>
            </a:r>
          </a:p>
          <a:p>
            <a:r>
              <a:rPr kumimoji="1" lang="ja-JP" altLang="en-US" sz="1200" b="0" kern="1200" dirty="0" smtClean="0">
                <a:solidFill>
                  <a:schemeClr val="tx1"/>
                </a:solidFill>
                <a:effectLst/>
                <a:latin typeface="+mn-lt"/>
                <a:ea typeface="+mn-ea"/>
                <a:cs typeface="+mn-cs"/>
              </a:rPr>
              <a:t>本当に多様で、誰もが声かけを必要とする人になりえるということがわかりますね。</a:t>
            </a:r>
          </a:p>
          <a:p>
            <a:endParaRPr kumimoji="1" lang="ja-JP" altLang="en-US" sz="1200" b="0" kern="1200" dirty="0" smtClean="0">
              <a:solidFill>
                <a:schemeClr val="tx1"/>
              </a:solidFill>
              <a:effectLst/>
              <a:latin typeface="+mn-lt"/>
              <a:ea typeface="+mn-ea"/>
              <a:cs typeface="+mn-cs"/>
            </a:endParaRPr>
          </a:p>
          <a:p>
            <a:r>
              <a:rPr kumimoji="1" lang="ja-JP" altLang="en-US" sz="1200" b="0" kern="1200" dirty="0" smtClean="0">
                <a:solidFill>
                  <a:schemeClr val="tx1"/>
                </a:solidFill>
                <a:effectLst/>
                <a:latin typeface="+mn-lt"/>
                <a:ea typeface="+mn-ea"/>
                <a:cs typeface="+mn-cs"/>
              </a:rPr>
              <a:t>こうした</a:t>
            </a:r>
            <a:r>
              <a:rPr kumimoji="1" lang="ja-JP" altLang="en-US" sz="1200" b="1" u="sng" kern="1200" dirty="0" smtClean="0">
                <a:solidFill>
                  <a:schemeClr val="tx1"/>
                </a:solidFill>
                <a:effectLst/>
                <a:latin typeface="+mn-lt"/>
                <a:ea typeface="+mn-ea"/>
                <a:cs typeface="+mn-cs"/>
              </a:rPr>
              <a:t>多様性を理解し</a:t>
            </a:r>
            <a:r>
              <a:rPr kumimoji="1" lang="ja-JP" altLang="en-US" sz="1200" b="0" kern="1200" dirty="0" smtClean="0">
                <a:solidFill>
                  <a:schemeClr val="tx1"/>
                </a:solidFill>
                <a:effectLst/>
                <a:latin typeface="+mn-lt"/>
                <a:ea typeface="+mn-ea"/>
                <a:cs typeface="+mn-cs"/>
              </a:rPr>
              <a:t>、それぞれ困っていることは違ったりしますから、それぞれの人に</a:t>
            </a:r>
            <a:r>
              <a:rPr kumimoji="1" lang="ja-JP" altLang="en-US" sz="1200" b="1" u="sng" kern="1200" dirty="0" smtClean="0">
                <a:solidFill>
                  <a:schemeClr val="tx1"/>
                </a:solidFill>
                <a:effectLst/>
                <a:latin typeface="+mn-lt"/>
                <a:ea typeface="+mn-ea"/>
                <a:cs typeface="+mn-cs"/>
              </a:rPr>
              <a:t>どんな支援が必要か</a:t>
            </a:r>
          </a:p>
          <a:p>
            <a:r>
              <a:rPr kumimoji="1" lang="ja-JP" altLang="en-US" sz="1200" b="1" u="sng" kern="1200" dirty="0" smtClean="0">
                <a:solidFill>
                  <a:schemeClr val="tx1"/>
                </a:solidFill>
                <a:effectLst/>
                <a:latin typeface="+mn-lt"/>
                <a:ea typeface="+mn-ea"/>
                <a:cs typeface="+mn-cs"/>
              </a:rPr>
              <a:t>を見極めて接遇対応をしていくこと</a:t>
            </a:r>
            <a:r>
              <a:rPr kumimoji="1" lang="ja-JP" altLang="en-US" sz="1200" b="0" kern="1200" dirty="0" smtClean="0">
                <a:solidFill>
                  <a:schemeClr val="tx1"/>
                </a:solidFill>
                <a:effectLst/>
                <a:latin typeface="+mn-lt"/>
                <a:ea typeface="+mn-ea"/>
                <a:cs typeface="+mn-cs"/>
              </a:rPr>
              <a:t>が重要です。</a:t>
            </a:r>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a:t>
            </a:fld>
            <a:endParaRPr kumimoji="1" lang="ja-JP" altLang="en-US"/>
          </a:p>
        </p:txBody>
      </p:sp>
    </p:spTree>
    <p:extLst>
      <p:ext uri="{BB962C8B-B14F-4D97-AF65-F5344CB8AC3E}">
        <p14:creationId xmlns:p14="http://schemas.microsoft.com/office/powerpoint/2010/main" val="1330534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高齢者を含め、杖を使用しているなどの</a:t>
            </a:r>
            <a:r>
              <a:rPr kumimoji="1" lang="ja-JP" altLang="en-US" b="1" dirty="0"/>
              <a:t>肢体不自由の方</a:t>
            </a:r>
            <a:r>
              <a:rPr kumimoji="1" lang="ja-JP" altLang="en-US" dirty="0"/>
              <a:t>も、段差や垂直の移動が困難な人がいます。</a:t>
            </a:r>
          </a:p>
          <a:p>
            <a:r>
              <a:rPr kumimoji="1" lang="ja-JP" altLang="en-US" dirty="0"/>
              <a:t>支援の確認をし、どんな支援をしたらよいかおうかがいしましょう。</a:t>
            </a:r>
          </a:p>
          <a:p>
            <a:endParaRPr kumimoji="1" lang="ja-JP" altLang="en-US" dirty="0"/>
          </a:p>
          <a:p>
            <a:r>
              <a:rPr kumimoji="1" lang="ja-JP" altLang="en-US" dirty="0"/>
              <a:t>また、</a:t>
            </a:r>
            <a:r>
              <a:rPr kumimoji="1" lang="ja-JP" altLang="en-US" b="1" dirty="0"/>
              <a:t>介助犬を使用している人</a:t>
            </a:r>
            <a:r>
              <a:rPr kumimoji="1" lang="ja-JP" altLang="en-US" dirty="0"/>
              <a:t>もいます。介助犬は肢体不自由を助けていますが、仕事をしていますので、</a:t>
            </a:r>
          </a:p>
          <a:p>
            <a:r>
              <a:rPr kumimoji="1" lang="ja-JP" altLang="en-US" dirty="0"/>
              <a:t>犬に声をかけたり、触ったりしてはいけません。犬のスペースの確保も必要です。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20</a:t>
            </a:fld>
            <a:endParaRPr kumimoji="1" lang="ja-JP" altLang="en-US"/>
          </a:p>
        </p:txBody>
      </p:sp>
    </p:spTree>
    <p:extLst>
      <p:ext uri="{BB962C8B-B14F-4D97-AF65-F5344CB8AC3E}">
        <p14:creationId xmlns:p14="http://schemas.microsoft.com/office/powerpoint/2010/main" val="3967610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次は見えない、見えにくいなどの</a:t>
            </a:r>
            <a:r>
              <a:rPr kumimoji="1" lang="ja-JP" altLang="en-US" b="1" u="sng" dirty="0"/>
              <a:t>視覚</a:t>
            </a:r>
            <a:r>
              <a:rPr kumimoji="1" lang="ja-JP" altLang="en-US" b="1" u="sng" dirty="0" smtClean="0"/>
              <a:t>障害のある人</a:t>
            </a:r>
            <a:r>
              <a:rPr kumimoji="1" lang="ja-JP" altLang="en-US" dirty="0"/>
              <a:t>です。</a:t>
            </a:r>
          </a:p>
          <a:p>
            <a:r>
              <a:rPr kumimoji="1" lang="ja-JP" altLang="en-US" dirty="0"/>
              <a:t>大きくは</a:t>
            </a:r>
            <a:r>
              <a:rPr kumimoji="1" lang="ja-JP" altLang="en-US" b="1" dirty="0"/>
              <a:t>全く見えない「全盲」と見えにくい「弱視」に分かれます</a:t>
            </a:r>
            <a:r>
              <a:rPr kumimoji="1" lang="ja-JP" altLang="en-US" dirty="0"/>
              <a:t>。</a:t>
            </a:r>
          </a:p>
          <a:p>
            <a:r>
              <a:rPr kumimoji="1" lang="ja-JP" altLang="en-US" dirty="0"/>
              <a:t>また、先天的</a:t>
            </a:r>
            <a:r>
              <a:rPr kumimoji="1" lang="ja-JP" altLang="en-US" dirty="0" smtClean="0"/>
              <a:t>な障害か</a:t>
            </a:r>
            <a:r>
              <a:rPr kumimoji="1" lang="ja-JP" altLang="en-US" dirty="0"/>
              <a:t>、後天的かによってその困難さが異なることもあります。</a:t>
            </a:r>
          </a:p>
          <a:p>
            <a:endParaRPr kumimoji="1" lang="ja-JP" altLang="en-US" dirty="0"/>
          </a:p>
          <a:p>
            <a:r>
              <a:rPr kumimoji="1" lang="ja-JP" altLang="en-US" dirty="0"/>
              <a:t>一方、色の判別がしにくい、暗いところでは見えにくい、明るいところでは見えにくいなどの</a:t>
            </a:r>
          </a:p>
          <a:p>
            <a:r>
              <a:rPr kumimoji="1" lang="ja-JP" altLang="en-US" dirty="0"/>
              <a:t>特徴を持っている方もいます。</a:t>
            </a:r>
          </a:p>
          <a:p>
            <a:endParaRPr kumimoji="1" lang="ja-JP" altLang="en-US" dirty="0"/>
          </a:p>
          <a:p>
            <a:r>
              <a:rPr kumimoji="1" lang="ja-JP" altLang="en-US" dirty="0"/>
              <a:t>白杖を持っている、盲導犬を使用している、ガイドヘルパーと一緒に歩いている、１人で歩いている</a:t>
            </a:r>
          </a:p>
          <a:p>
            <a:r>
              <a:rPr kumimoji="1" lang="ja-JP" altLang="en-US" dirty="0"/>
              <a:t>などさまざまです。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21</a:t>
            </a:fld>
            <a:endParaRPr kumimoji="1" lang="ja-JP" altLang="en-US"/>
          </a:p>
        </p:txBody>
      </p:sp>
    </p:spTree>
    <p:extLst>
      <p:ext uri="{BB962C8B-B14F-4D97-AF65-F5344CB8AC3E}">
        <p14:creationId xmlns:p14="http://schemas.microsoft.com/office/powerpoint/2010/main" val="3905477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しかし、白杖を持っているから全盲、１人で歩いているから全盲ではないとは断定できません。</a:t>
            </a:r>
          </a:p>
          <a:p>
            <a:endParaRPr kumimoji="1" lang="ja-JP" altLang="en-US" dirty="0"/>
          </a:p>
          <a:p>
            <a:r>
              <a:rPr kumimoji="1" lang="ja-JP" altLang="en-US" dirty="0"/>
              <a:t>また、盲導犬は使用している人の指示した方向に進んだり、障害物を避けたり、曲がり角や段差を教えたりしますが、</a:t>
            </a:r>
          </a:p>
          <a:p>
            <a:r>
              <a:rPr kumimoji="1" lang="ja-JP" altLang="en-US" dirty="0"/>
              <a:t>道を覚えてナビゲーションをしているわけではありません。</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22</a:t>
            </a:fld>
            <a:endParaRPr kumimoji="1" lang="ja-JP" altLang="en-US"/>
          </a:p>
        </p:txBody>
      </p:sp>
    </p:spTree>
    <p:extLst>
      <p:ext uri="{BB962C8B-B14F-4D97-AF65-F5344CB8AC3E}">
        <p14:creationId xmlns:p14="http://schemas.microsoft.com/office/powerpoint/2010/main" val="12800400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困りごととしては、</a:t>
            </a:r>
            <a:r>
              <a:rPr kumimoji="1" lang="ja-JP" altLang="en-US" b="1" dirty="0"/>
              <a:t>見えない、見えにくいために、</a:t>
            </a:r>
          </a:p>
          <a:p>
            <a:r>
              <a:rPr kumimoji="1" lang="ja-JP" altLang="en-US" b="1" dirty="0"/>
              <a:t>接触したりすると危険や不安を感じます</a:t>
            </a:r>
            <a:r>
              <a:rPr kumimoji="1" lang="ja-JP" altLang="en-US" dirty="0"/>
              <a:t>。</a:t>
            </a:r>
          </a:p>
          <a:p>
            <a:r>
              <a:rPr kumimoji="1" lang="ja-JP" altLang="en-US" dirty="0"/>
              <a:t>また、視覚的な情報が得られない、得にくいので、</a:t>
            </a:r>
          </a:p>
          <a:p>
            <a:r>
              <a:rPr kumimoji="1" lang="ja-JP" altLang="en-US" b="1" dirty="0"/>
              <a:t>音の情報（あなたの声掛けやアナウンスなど）が頼り</a:t>
            </a:r>
            <a:r>
              <a:rPr kumimoji="1" lang="ja-JP" altLang="en-US" dirty="0"/>
              <a:t>です。</a:t>
            </a:r>
          </a:p>
          <a:p>
            <a:r>
              <a:rPr kumimoji="1" lang="ja-JP" altLang="en-US" dirty="0" smtClean="0"/>
              <a:t>視覚障害者用</a:t>
            </a:r>
            <a:r>
              <a:rPr kumimoji="1" lang="ja-JP" altLang="en-US" dirty="0"/>
              <a:t>誘導ブロックを使用している人もいます。ですから、ブロックの上に何かが置いてあったりすると、</a:t>
            </a:r>
          </a:p>
          <a:p>
            <a:r>
              <a:rPr kumimoji="1" lang="ja-JP" altLang="en-US" dirty="0"/>
              <a:t>歩行を妨げてしまいます、</a:t>
            </a:r>
          </a:p>
          <a:p>
            <a:r>
              <a:rPr kumimoji="1" lang="ja-JP" altLang="en-US" dirty="0"/>
              <a:t>また、方向を確認しながら歩行していますので、後ろから話しかけて無理に振り向かせたりすると、方向がわからなくなってしまいます</a:t>
            </a:r>
            <a:r>
              <a:rPr kumimoji="1" lang="ja-JP" altLang="en-US" dirty="0" smtClean="0"/>
              <a:t>。</a:t>
            </a:r>
          </a:p>
          <a:p>
            <a:r>
              <a:rPr kumimoji="1" lang="ja-JP" altLang="ja-JP" sz="1200" kern="1200" dirty="0" smtClean="0">
                <a:solidFill>
                  <a:schemeClr val="tx1"/>
                </a:solidFill>
                <a:effectLst/>
                <a:latin typeface="+mn-lt"/>
                <a:ea typeface="+mn-ea"/>
                <a:cs typeface="+mn-cs"/>
              </a:rPr>
              <a:t>また、音の情報が頼りであるため、様々な音が混在すると混乱してしまいます。</a:t>
            </a:r>
            <a:endParaRPr kumimoji="1" lang="ja-JP" altLang="en-US" dirty="0"/>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23</a:t>
            </a:fld>
            <a:endParaRPr kumimoji="1" lang="ja-JP" altLang="en-US"/>
          </a:p>
        </p:txBody>
      </p:sp>
    </p:spTree>
    <p:extLst>
      <p:ext uri="{BB962C8B-B14F-4D97-AF65-F5344CB8AC3E}">
        <p14:creationId xmlns:p14="http://schemas.microsoft.com/office/powerpoint/2010/main" val="28153808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コミュニケーションにあたっては、</a:t>
            </a:r>
            <a:r>
              <a:rPr kumimoji="1" lang="ja-JP" altLang="en-US" b="1" u="sng" dirty="0"/>
              <a:t>「声掛け」が重要</a:t>
            </a:r>
            <a:r>
              <a:rPr kumimoji="1" lang="ja-JP" altLang="en-US" dirty="0"/>
              <a:t>です。</a:t>
            </a:r>
          </a:p>
          <a:p>
            <a:r>
              <a:rPr kumimoji="1" lang="ja-JP" altLang="en-US" dirty="0"/>
              <a:t>近くに人がいるかがわからない場合もあるため、困った様子を見かけた際には、声をかけ、</a:t>
            </a:r>
            <a:r>
              <a:rPr kumimoji="1" lang="ja-JP" altLang="en-US" b="1" dirty="0"/>
              <a:t>支援が必要かを確認</a:t>
            </a:r>
            <a:r>
              <a:rPr kumimoji="1" lang="ja-JP" altLang="en-US" dirty="0"/>
              <a:t>します。</a:t>
            </a:r>
          </a:p>
          <a:p>
            <a:r>
              <a:rPr kumimoji="1" lang="ja-JP" altLang="en-US" dirty="0"/>
              <a:t>誘導が必要な場合には</a:t>
            </a:r>
            <a:r>
              <a:rPr kumimoji="1" lang="ja-JP" altLang="en-US" b="1" dirty="0" smtClean="0"/>
              <a:t>「どのようにお手伝いしたらよい</a:t>
            </a:r>
            <a:r>
              <a:rPr kumimoji="1" lang="ja-JP" altLang="en-US" b="1" dirty="0"/>
              <a:t>ですか？」</a:t>
            </a:r>
            <a:r>
              <a:rPr kumimoji="1" lang="ja-JP" altLang="en-US" dirty="0"/>
              <a:t>とお伺いし、どのように誘導すべきか確認します。</a:t>
            </a:r>
          </a:p>
          <a:p>
            <a:r>
              <a:rPr kumimoji="1" lang="ja-JP" altLang="en-US" b="1" u="sng" dirty="0"/>
              <a:t>危険な場合には、躊躇なく「止まれ！」などと声をかけましょう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24</a:t>
            </a:fld>
            <a:endParaRPr kumimoji="1" lang="ja-JP" altLang="en-US"/>
          </a:p>
        </p:txBody>
      </p:sp>
    </p:spTree>
    <p:extLst>
      <p:ext uri="{BB962C8B-B14F-4D97-AF65-F5344CB8AC3E}">
        <p14:creationId xmlns:p14="http://schemas.microsoft.com/office/powerpoint/2010/main" val="3429323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誘導をする際には</a:t>
            </a:r>
            <a:r>
              <a:rPr kumimoji="1" lang="ja-JP" altLang="en-US" dirty="0"/>
              <a:t>、いきなり触れたり、手を引いてはいけません。</a:t>
            </a:r>
          </a:p>
          <a:p>
            <a:r>
              <a:rPr kumimoji="1" lang="ja-JP" altLang="en-US" dirty="0"/>
              <a:t>支援をしてほしいことはさまざまですので、確認しましょう。</a:t>
            </a:r>
          </a:p>
          <a:p>
            <a:endParaRPr kumimoji="1" lang="ja-JP" altLang="en-US" dirty="0"/>
          </a:p>
          <a:p>
            <a:r>
              <a:rPr kumimoji="1" lang="ja-JP" altLang="en-US" dirty="0"/>
              <a:t>声かけをしても、なれている場合は「大丈夫です！」と断られる場合もあります。</a:t>
            </a:r>
          </a:p>
          <a:p>
            <a:r>
              <a:rPr kumimoji="1" lang="ja-JP" altLang="en-US" dirty="0"/>
              <a:t>しかし、視覚障害の方には危険が見えていない場合もあります。</a:t>
            </a:r>
          </a:p>
          <a:p>
            <a:r>
              <a:rPr kumimoji="1" lang="ja-JP" altLang="en-US" dirty="0"/>
              <a:t>安全を確認し、見守ることも重要です。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25</a:t>
            </a:fld>
            <a:endParaRPr kumimoji="1" lang="ja-JP" altLang="en-US"/>
          </a:p>
        </p:txBody>
      </p:sp>
    </p:spTree>
    <p:extLst>
      <p:ext uri="{BB962C8B-B14F-4D97-AF65-F5344CB8AC3E}">
        <p14:creationId xmlns:p14="http://schemas.microsoft.com/office/powerpoint/2010/main" val="419968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誘導では、まず方法を確認します。肘につかまりたいですというご要望があった場合、</a:t>
            </a:r>
          </a:p>
          <a:p>
            <a:r>
              <a:rPr kumimoji="1" lang="ja-JP" altLang="en-US" dirty="0"/>
              <a:t>「私の腕の位置はここで、ここにつかまっていただければよろしいですか？」と利用者の手を誘導しましょう。</a:t>
            </a:r>
          </a:p>
          <a:p>
            <a:endParaRPr kumimoji="1" lang="ja-JP" altLang="en-US" dirty="0"/>
          </a:p>
          <a:p>
            <a:r>
              <a:rPr kumimoji="1" lang="ja-JP" altLang="en-US" dirty="0"/>
              <a:t>誘導する際には、情報をお伝えします。</a:t>
            </a:r>
          </a:p>
          <a:p>
            <a:r>
              <a:rPr kumimoji="1" lang="ja-JP" altLang="en-US" dirty="0"/>
              <a:t>進んでいる方向、距離、曲がる、段差があるなどの情報を都度お伝えします。</a:t>
            </a:r>
          </a:p>
          <a:p>
            <a:endParaRPr kumimoji="1" lang="ja-JP" altLang="en-US" dirty="0"/>
          </a:p>
          <a:p>
            <a:r>
              <a:rPr kumimoji="1" lang="ja-JP" altLang="en-US" dirty="0"/>
              <a:t>また、周囲に障害物がないかも、確認しながら誘導しましょう</a:t>
            </a:r>
            <a:r>
              <a:rPr kumimoji="1" lang="ja-JP" altLang="en-US" dirty="0" smtClean="0"/>
              <a:t>。</a:t>
            </a:r>
          </a:p>
          <a:p>
            <a:r>
              <a:rPr kumimoji="1" lang="ja-JP" altLang="ja-JP" sz="1200" kern="1200" dirty="0" smtClean="0">
                <a:solidFill>
                  <a:schemeClr val="tx1"/>
                </a:solidFill>
                <a:effectLst/>
                <a:latin typeface="+mn-lt"/>
                <a:ea typeface="+mn-ea"/>
                <a:cs typeface="+mn-cs"/>
              </a:rPr>
              <a:t>位置をお伝えする際には、時計の文字盤に見立てて方向をお伝えする「クロックポジション」という方法があります</a:t>
            </a:r>
            <a:r>
              <a:rPr kumimoji="1" lang="ja-JP" altLang="en-US" sz="1200" kern="1200" dirty="0" smtClean="0">
                <a:solidFill>
                  <a:schemeClr val="tx1"/>
                </a:solidFill>
                <a:effectLst/>
                <a:latin typeface="+mn-lt"/>
                <a:ea typeface="+mn-ea"/>
                <a:cs typeface="+mn-cs"/>
              </a:rPr>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26</a:t>
            </a:fld>
            <a:endParaRPr kumimoji="1" lang="ja-JP" altLang="en-US"/>
          </a:p>
        </p:txBody>
      </p:sp>
    </p:spTree>
    <p:extLst>
      <p:ext uri="{BB962C8B-B14F-4D97-AF65-F5344CB8AC3E}">
        <p14:creationId xmlns:p14="http://schemas.microsoft.com/office/powerpoint/2010/main" val="15241742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盲導犬を使用している人</a:t>
            </a:r>
            <a:r>
              <a:rPr kumimoji="1" lang="ja-JP" altLang="en-US" dirty="0"/>
              <a:t>もいます。盲導犬は移動の助けをしていますが、仕事をしています。</a:t>
            </a:r>
          </a:p>
          <a:p>
            <a:r>
              <a:rPr kumimoji="1" lang="ja-JP" altLang="en-US" dirty="0"/>
              <a:t>ですから、声をかけたり、触ったりしてはいけません。犬のスペースを確保することも重要です。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27</a:t>
            </a:fld>
            <a:endParaRPr kumimoji="1" lang="ja-JP" altLang="en-US"/>
          </a:p>
        </p:txBody>
      </p:sp>
    </p:spTree>
    <p:extLst>
      <p:ext uri="{BB962C8B-B14F-4D97-AF65-F5344CB8AC3E}">
        <p14:creationId xmlns:p14="http://schemas.microsoft.com/office/powerpoint/2010/main" val="923927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sng" dirty="0"/>
              <a:t>聴覚障害、言語</a:t>
            </a:r>
            <a:r>
              <a:rPr kumimoji="1" lang="ja-JP" altLang="en-US" u="sng"/>
              <a:t>障害</a:t>
            </a:r>
            <a:r>
              <a:rPr kumimoji="1" lang="ja-JP" altLang="en-US" u="sng" smtClean="0"/>
              <a:t>のある方</a:t>
            </a:r>
            <a:r>
              <a:rPr kumimoji="1" lang="ja-JP" altLang="en-US" dirty="0"/>
              <a:t>の特性です。</a:t>
            </a:r>
          </a:p>
          <a:p>
            <a:r>
              <a:rPr kumimoji="1" lang="ja-JP" altLang="en-US" dirty="0"/>
              <a:t>外見では、わからないですよね。ですから</a:t>
            </a:r>
            <a:r>
              <a:rPr kumimoji="1" lang="ja-JP" altLang="en-US" dirty="0" smtClean="0"/>
              <a:t>、障害を</a:t>
            </a:r>
            <a:r>
              <a:rPr kumimoji="1" lang="ja-JP" altLang="en-US" dirty="0"/>
              <a:t>持っていることに気付かれないことが多くあります。</a:t>
            </a:r>
          </a:p>
          <a:p>
            <a:r>
              <a:rPr kumimoji="1" lang="ja-JP" altLang="en-US" dirty="0"/>
              <a:t>聞こえ方は障害の程度によって個人差があります。補聴器で会話が可能な人もいますが、</a:t>
            </a:r>
          </a:p>
          <a:p>
            <a:r>
              <a:rPr kumimoji="1" lang="ja-JP" altLang="en-US" dirty="0"/>
              <a:t>うまく聞き取れないこともあります。</a:t>
            </a:r>
          </a:p>
          <a:p>
            <a:r>
              <a:rPr kumimoji="1" lang="ja-JP" altLang="en-US" b="1" dirty="0"/>
              <a:t>障害が先天性の場合、言語障害を伴うこともあります</a:t>
            </a:r>
            <a:r>
              <a:rPr kumimoji="1" lang="ja-JP" altLang="en-US" dirty="0"/>
              <a:t>。</a:t>
            </a:r>
          </a:p>
          <a:p>
            <a:r>
              <a:rPr kumimoji="1" lang="ja-JP" altLang="en-US" dirty="0" smtClean="0"/>
              <a:t>また、</a:t>
            </a:r>
            <a:r>
              <a:rPr kumimoji="1" lang="ja-JP" altLang="en-US" b="1" dirty="0" smtClean="0"/>
              <a:t>すべて</a:t>
            </a:r>
            <a:r>
              <a:rPr kumimoji="1" lang="ja-JP" altLang="en-US" b="1" dirty="0"/>
              <a:t>の人が手話ができるわけではありません</a:t>
            </a:r>
            <a:r>
              <a:rPr kumimoji="1" lang="ja-JP" altLang="en-US" dirty="0"/>
              <a:t>。</a:t>
            </a:r>
            <a:r>
              <a:rPr kumimoji="1" lang="ja-JP" altLang="en-US" b="1" u="sng" dirty="0"/>
              <a:t>口話や筆談などのコミュニケーションの方法</a:t>
            </a:r>
            <a:r>
              <a:rPr kumimoji="1" lang="ja-JP" altLang="en-US" dirty="0"/>
              <a:t>もあります。</a:t>
            </a:r>
          </a:p>
          <a:p>
            <a:r>
              <a:rPr kumimoji="1" lang="ja-JP" altLang="en-US" dirty="0"/>
              <a:t>聴導犬を使用している人もいます。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28</a:t>
            </a:fld>
            <a:endParaRPr kumimoji="1" lang="ja-JP" altLang="en-US"/>
          </a:p>
        </p:txBody>
      </p:sp>
    </p:spTree>
    <p:extLst>
      <p:ext uri="{BB962C8B-B14F-4D97-AF65-F5344CB8AC3E}">
        <p14:creationId xmlns:p14="http://schemas.microsoft.com/office/powerpoint/2010/main" val="9786026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外見では気付かけないことから、こちらが話しているのに無視したなどと誤解を受けることもあります。</a:t>
            </a:r>
          </a:p>
          <a:p>
            <a:r>
              <a:rPr kumimoji="1" lang="ja-JP" altLang="en-US" dirty="0"/>
              <a:t>口元が見えていることで、話している内容を理解できる人もいますが、マスクをしていたりしてはわかりませんね。</a:t>
            </a:r>
          </a:p>
          <a:p>
            <a:r>
              <a:rPr kumimoji="1" lang="ja-JP" altLang="en-US" dirty="0"/>
              <a:t>音の情報だけでは、緊急時などは困ることがあります。</a:t>
            </a:r>
          </a:p>
        </p:txBody>
      </p:sp>
      <p:sp>
        <p:nvSpPr>
          <p:cNvPr id="4" name="スライド番号プレースホルダー 3"/>
          <p:cNvSpPr>
            <a:spLocks noGrp="1"/>
          </p:cNvSpPr>
          <p:nvPr>
            <p:ph type="sldNum" sz="quarter" idx="5"/>
          </p:nvPr>
        </p:nvSpPr>
        <p:spPr/>
        <p:txBody>
          <a:bodyPr/>
          <a:lstStyle/>
          <a:p>
            <a:fld id="{DBE2914A-6EBB-4E9E-9220-8A2C730AD451}" type="slidenum">
              <a:rPr kumimoji="1" lang="ja-JP" altLang="en-US" smtClean="0"/>
              <a:t>29</a:t>
            </a:fld>
            <a:endParaRPr kumimoji="1" lang="ja-JP" altLang="en-US"/>
          </a:p>
        </p:txBody>
      </p:sp>
    </p:spTree>
    <p:extLst>
      <p:ext uri="{BB962C8B-B14F-4D97-AF65-F5344CB8AC3E}">
        <p14:creationId xmlns:p14="http://schemas.microsoft.com/office/powerpoint/2010/main" val="2087973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多様な障害があることはわかりますが、では、その人が目の前にいた場合、</a:t>
            </a:r>
          </a:p>
          <a:p>
            <a:r>
              <a:rPr kumimoji="1" lang="ja-JP" altLang="en-US" dirty="0" smtClean="0"/>
              <a:t>どこまでわかるでしょうか？</a:t>
            </a:r>
          </a:p>
          <a:p>
            <a:r>
              <a:rPr kumimoji="1" lang="ja-JP" altLang="en-US" dirty="0" smtClean="0"/>
              <a:t>例えば聴覚障害のある人は、</a:t>
            </a:r>
            <a:r>
              <a:rPr kumimoji="1" lang="ja-JP" altLang="en-US" b="1" dirty="0" smtClean="0"/>
              <a:t>見た目ではわからない場合</a:t>
            </a:r>
            <a:r>
              <a:rPr kumimoji="1" lang="ja-JP" altLang="en-US" dirty="0" smtClean="0"/>
              <a:t>が多いです。</a:t>
            </a:r>
          </a:p>
          <a:p>
            <a:r>
              <a:rPr kumimoji="1" lang="ja-JP" altLang="en-US" dirty="0" smtClean="0"/>
              <a:t>その他にも、発達障害、精神障害なども外見ではわからない場合が多いですよね。</a:t>
            </a:r>
          </a:p>
          <a:p>
            <a:endParaRPr kumimoji="1" lang="ja-JP" altLang="en-US" dirty="0" smtClean="0"/>
          </a:p>
          <a:p>
            <a:r>
              <a:rPr kumimoji="1" lang="ja-JP" altLang="en-US" dirty="0" smtClean="0"/>
              <a:t>外見でもわからない人がいる、そして</a:t>
            </a:r>
            <a:r>
              <a:rPr kumimoji="1" lang="ja-JP" altLang="en-US" b="1" u="sng" dirty="0" smtClean="0"/>
              <a:t>外見でわかったとしてもどんなことに困っているかは多様</a:t>
            </a:r>
            <a:r>
              <a:rPr kumimoji="1" lang="ja-JP" altLang="en-US" dirty="0" smtClean="0"/>
              <a:t>です。</a:t>
            </a:r>
          </a:p>
          <a:p>
            <a:r>
              <a:rPr kumimoji="1" lang="ja-JP" altLang="en-US" dirty="0" smtClean="0"/>
              <a:t>ですから、接遇対応をしていくにあたって、その人がどんな障害のある人で、どんな支援をすべきか</a:t>
            </a:r>
            <a:r>
              <a:rPr kumimoji="1" lang="ja-JP" altLang="en-US" dirty="0" err="1" smtClean="0"/>
              <a:t>は</a:t>
            </a:r>
            <a:endParaRPr kumimoji="1" lang="ja-JP" altLang="en-US" dirty="0" smtClean="0"/>
          </a:p>
          <a:p>
            <a:r>
              <a:rPr kumimoji="1" lang="ja-JP" altLang="en-US" dirty="0" smtClean="0"/>
              <a:t>こちらの思い込みでしてしまうと、必要な支援ができなくなる・・・かも知れませんね。</a:t>
            </a:r>
          </a:p>
          <a:p>
            <a:endParaRPr kumimoji="1" lang="ja-JP" altLang="en-US" dirty="0" smtClean="0"/>
          </a:p>
          <a:p>
            <a:r>
              <a:rPr kumimoji="1" lang="ja-JP" altLang="en-US" b="1" u="sng" dirty="0" smtClean="0"/>
              <a:t>まずは、「声をかけて確認してみる」ということが必要です。</a:t>
            </a:r>
          </a:p>
          <a:p>
            <a:r>
              <a:rPr kumimoji="1" lang="ja-JP" altLang="en-US" b="1" u="sng" dirty="0" smtClean="0"/>
              <a:t>声をかけて、こちらの話すことを理解し、話していただくこともこちらが理解できれば、あとはどんな支援が必要かを聞くだけ</a:t>
            </a:r>
            <a:r>
              <a:rPr kumimoji="1" lang="ja-JP" altLang="en-US" dirty="0" smtClean="0"/>
              <a:t>です。</a:t>
            </a:r>
          </a:p>
          <a:p>
            <a:r>
              <a:rPr kumimoji="1" lang="ja-JP" altLang="en-US" dirty="0" smtClean="0"/>
              <a:t>しかし、こちらの話すことは理解しているが、話していただけない、またこちらの話すことを理解してもらえていない場合もあります。</a:t>
            </a:r>
          </a:p>
          <a:p>
            <a:r>
              <a:rPr kumimoji="1" lang="ja-JP" altLang="en-US" dirty="0" smtClean="0"/>
              <a:t>そうした場合には、その方が落ち着いていればゆっくりと顔を見てコミュニケーションをしましょう。聴覚障害の方であれば、マスクをしていては伝わりませんよ。</a:t>
            </a:r>
          </a:p>
          <a:p>
            <a:r>
              <a:rPr kumimoji="1" lang="ja-JP" altLang="en-US" dirty="0" smtClean="0"/>
              <a:t>また、その方が混乱しているようであれば、こちらのお話しすることを理解していただくために、落ち着く環境をつくり、やさしく声をかけてみましょう。</a:t>
            </a:r>
          </a:p>
          <a:p>
            <a:r>
              <a:rPr kumimoji="1" lang="ja-JP" altLang="en-US" dirty="0" smtClean="0"/>
              <a:t>声で伝わらなければ、書いたり、コミュニケーションツールを使ったりしてみます。</a:t>
            </a:r>
          </a:p>
          <a:p>
            <a:r>
              <a:rPr kumimoji="1" lang="ja-JP" altLang="en-US" dirty="0" smtClean="0"/>
              <a:t>そして、「何をお手伝いしますか？」と伝えましょう。</a:t>
            </a:r>
          </a:p>
          <a:p>
            <a:r>
              <a:rPr kumimoji="1" lang="ja-JP" altLang="en-US" dirty="0" smtClean="0"/>
              <a:t>これが、接遇対応の第一歩です。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a:t>
            </a:fld>
            <a:endParaRPr kumimoji="1" lang="ja-JP" altLang="en-US"/>
          </a:p>
        </p:txBody>
      </p:sp>
    </p:spTree>
    <p:extLst>
      <p:ext uri="{BB962C8B-B14F-4D97-AF65-F5344CB8AC3E}">
        <p14:creationId xmlns:p14="http://schemas.microsoft.com/office/powerpoint/2010/main" val="31276030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困っている様子をみかけたら、声をかけ、声で分からない様子の場合は、</a:t>
            </a:r>
          </a:p>
          <a:p>
            <a:r>
              <a:rPr kumimoji="1" lang="ja-JP" altLang="en-US" b="1" dirty="0"/>
              <a:t>その人の正面に立って表情が見えるようにして口の動きを見ていただきます。</a:t>
            </a:r>
          </a:p>
          <a:p>
            <a:r>
              <a:rPr kumimoji="1" lang="ja-JP" altLang="en-US" b="1" dirty="0"/>
              <a:t>聞き取れていない様子の場合は、筆談や身振り手振りで伝えましょう。</a:t>
            </a:r>
          </a:p>
          <a:p>
            <a:r>
              <a:rPr kumimoji="1" lang="ja-JP" altLang="en-US" dirty="0"/>
              <a:t>伝えるべきことはあいまいにせず、コミュニケーション方法を確認してお伝えしましょう。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30</a:t>
            </a:fld>
            <a:endParaRPr kumimoji="1" lang="ja-JP" altLang="en-US"/>
          </a:p>
        </p:txBody>
      </p:sp>
    </p:spTree>
    <p:extLst>
      <p:ext uri="{BB962C8B-B14F-4D97-AF65-F5344CB8AC3E}">
        <p14:creationId xmlns:p14="http://schemas.microsoft.com/office/powerpoint/2010/main" val="39155878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口話</a:t>
            </a:r>
            <a:r>
              <a:rPr kumimoji="1" lang="ja-JP" altLang="en-US" dirty="0"/>
              <a:t>は、口の動きで話している内容を理解する方法です。</a:t>
            </a:r>
          </a:p>
          <a:p>
            <a:r>
              <a:rPr kumimoji="1" lang="ja-JP" altLang="en-US" dirty="0"/>
              <a:t>ですから、口の動きがよくわかるよう、正面に立ち、はっきり、ゆっくり、文節を切って話しましょう。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31</a:t>
            </a:fld>
            <a:endParaRPr kumimoji="1" lang="ja-JP" altLang="en-US"/>
          </a:p>
        </p:txBody>
      </p:sp>
    </p:spTree>
    <p:extLst>
      <p:ext uri="{BB962C8B-B14F-4D97-AF65-F5344CB8AC3E}">
        <p14:creationId xmlns:p14="http://schemas.microsoft.com/office/powerpoint/2010/main" val="32683273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筆談</a:t>
            </a:r>
            <a:r>
              <a:rPr kumimoji="1" lang="ja-JP" altLang="en-US" dirty="0"/>
              <a:t>は、文字で書いて伝える方法ですが、筆談が苦手という人もいるので、確認します。</a:t>
            </a:r>
          </a:p>
          <a:p>
            <a:r>
              <a:rPr kumimoji="1" lang="ja-JP" altLang="en-US" dirty="0"/>
              <a:t>すべての内容を書くのではなく、キーワードを書くなど、簡潔に伝えることが重要です。</a:t>
            </a:r>
          </a:p>
          <a:p>
            <a:r>
              <a:rPr kumimoji="1" lang="ja-JP" altLang="en-US" dirty="0"/>
              <a:t>書く時には利用者に見えるようにし、文字だけでなく、図などで伝えることもわかりやすいでしょう。</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32</a:t>
            </a:fld>
            <a:endParaRPr kumimoji="1" lang="ja-JP" altLang="en-US"/>
          </a:p>
        </p:txBody>
      </p:sp>
    </p:spTree>
    <p:extLst>
      <p:ext uri="{BB962C8B-B14F-4D97-AF65-F5344CB8AC3E}">
        <p14:creationId xmlns:p14="http://schemas.microsoft.com/office/powerpoint/2010/main" val="3131152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a:t>手話</a:t>
            </a:r>
            <a:r>
              <a:rPr kumimoji="1" lang="ja-JP" altLang="en-US" dirty="0"/>
              <a:t>は、すべての聴覚・言語障害の人が使えるわけではありません。</a:t>
            </a:r>
          </a:p>
          <a:p>
            <a:r>
              <a:rPr kumimoji="1" lang="ja-JP" altLang="en-US" dirty="0"/>
              <a:t>しかし、あいさつや確認などの簡単な手話は覚えておけば、身振り手振りや口話と合わせて使えますね。</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33</a:t>
            </a:fld>
            <a:endParaRPr kumimoji="1" lang="ja-JP" altLang="en-US"/>
          </a:p>
        </p:txBody>
      </p:sp>
    </p:spTree>
    <p:extLst>
      <p:ext uri="{BB962C8B-B14F-4D97-AF65-F5344CB8AC3E}">
        <p14:creationId xmlns:p14="http://schemas.microsoft.com/office/powerpoint/2010/main" val="20193114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聴導犬は、聴覚に</a:t>
            </a:r>
            <a:r>
              <a:rPr kumimoji="1" lang="ja-JP" altLang="en-US" dirty="0" smtClean="0"/>
              <a:t>障害のある人</a:t>
            </a:r>
            <a:r>
              <a:rPr kumimoji="1" lang="ja-JP" altLang="en-US" dirty="0"/>
              <a:t>が「聞こえない情報」を伝えることを仕事にしています。</a:t>
            </a:r>
          </a:p>
          <a:p>
            <a:r>
              <a:rPr kumimoji="1" lang="ja-JP" altLang="en-US" dirty="0"/>
              <a:t>聴導犬は小型犬が多いためペットと間違えられることがありますが、聴導犬である表示をつけています。</a:t>
            </a:r>
          </a:p>
          <a:p>
            <a:r>
              <a:rPr kumimoji="1" lang="ja-JP" altLang="en-US" dirty="0"/>
              <a:t>犬は仕事をしていますので、声をかけたり、触ったりしてはいけません。犬のスペースを確保することも重要です。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34</a:t>
            </a:fld>
            <a:endParaRPr kumimoji="1" lang="ja-JP" altLang="en-US"/>
          </a:p>
        </p:txBody>
      </p:sp>
    </p:spTree>
    <p:extLst>
      <p:ext uri="{BB962C8B-B14F-4D97-AF65-F5344CB8AC3E}">
        <p14:creationId xmlns:p14="http://schemas.microsoft.com/office/powerpoint/2010/main" val="1102786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発達障害</a:t>
            </a:r>
            <a:r>
              <a:rPr kumimoji="1" lang="ja-JP" altLang="en-US" dirty="0" smtClean="0"/>
              <a:t>は脳機能の障害で、自閉症スペクトラム、アスペルガー症候群などの広汎性発達障害、注意欠陥多動性障害、トゥレット症などのチックや吃音症などがあります。</a:t>
            </a:r>
          </a:p>
          <a:p>
            <a:r>
              <a:rPr kumimoji="1" lang="ja-JP" altLang="en-US" b="1" u="sng" dirty="0" smtClean="0"/>
              <a:t>知的障害</a:t>
            </a:r>
            <a:r>
              <a:rPr kumimoji="1" lang="ja-JP" altLang="en-US" dirty="0" smtClean="0"/>
              <a:t>は概ね幼少期までに脳になんらかの障害を受けたために、知的な発達が遅れています。</a:t>
            </a:r>
          </a:p>
          <a:p>
            <a:r>
              <a:rPr kumimoji="1" lang="ja-JP" altLang="en-US" b="1" u="sng" dirty="0" smtClean="0"/>
              <a:t>精神障害</a:t>
            </a:r>
            <a:r>
              <a:rPr kumimoji="1" lang="ja-JP" altLang="en-US" dirty="0" smtClean="0"/>
              <a:t>は、統合失調症、うつ病などの気分障害、てんかんなどのさまざまな精神疾患です。</a:t>
            </a:r>
          </a:p>
          <a:p>
            <a:r>
              <a:rPr kumimoji="1" lang="ja-JP" altLang="en-US" dirty="0" smtClean="0"/>
              <a:t>また、脳の損傷によって起こる、高次脳機能障害もあります。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35</a:t>
            </a:fld>
            <a:endParaRPr kumimoji="1" lang="ja-JP" altLang="en-US"/>
          </a:p>
        </p:txBody>
      </p:sp>
    </p:spTree>
    <p:extLst>
      <p:ext uri="{BB962C8B-B14F-4D97-AF65-F5344CB8AC3E}">
        <p14:creationId xmlns:p14="http://schemas.microsoft.com/office/powerpoint/2010/main" val="27609336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これら</a:t>
            </a:r>
            <a:r>
              <a:rPr kumimoji="1" lang="ja-JP" altLang="en-US" smtClean="0"/>
              <a:t>の障害のある人</a:t>
            </a:r>
            <a:r>
              <a:rPr kumimoji="1" lang="ja-JP" altLang="en-US" dirty="0" smtClean="0"/>
              <a:t>は、外見からでは気づきにくく、その症状や特性、反応はさまざまです。</a:t>
            </a:r>
          </a:p>
          <a:p>
            <a:r>
              <a:rPr kumimoji="1" lang="ja-JP" altLang="en-US" dirty="0" smtClean="0"/>
              <a:t>人とのかかわりあいや</a:t>
            </a:r>
            <a:r>
              <a:rPr kumimoji="1" lang="ja-JP" altLang="en-US" b="1" u="sng" dirty="0" smtClean="0"/>
              <a:t>コミュニケーションが苦手な傾向にある</a:t>
            </a:r>
            <a:r>
              <a:rPr kumimoji="1" lang="ja-JP" altLang="en-US" dirty="0" smtClean="0"/>
              <a:t>ということが大きな特徴と言えます。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36</a:t>
            </a:fld>
            <a:endParaRPr kumimoji="1" lang="ja-JP" altLang="en-US"/>
          </a:p>
        </p:txBody>
      </p:sp>
    </p:spTree>
    <p:extLst>
      <p:ext uri="{BB962C8B-B14F-4D97-AF65-F5344CB8AC3E}">
        <p14:creationId xmlns:p14="http://schemas.microsoft.com/office/powerpoint/2010/main" val="1620442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dirty="0" smtClean="0"/>
              <a:t>コミュニケーションが苦手な傾向にある</a:t>
            </a:r>
            <a:r>
              <a:rPr kumimoji="1" lang="ja-JP" altLang="en-US" dirty="0" smtClean="0"/>
              <a:t>ために、困っていても自分から助けを求められないなどの困りごとがあります。</a:t>
            </a:r>
          </a:p>
          <a:p>
            <a:r>
              <a:rPr kumimoji="1" lang="ja-JP" altLang="en-US" b="1" dirty="0" smtClean="0"/>
              <a:t>動きや声をコントロールできない</a:t>
            </a:r>
            <a:r>
              <a:rPr kumimoji="1" lang="ja-JP" altLang="en-US" dirty="0" smtClean="0"/>
              <a:t>、また、いつもとは違った状態になると不安になり、パニックを起こすこともあります。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37</a:t>
            </a:fld>
            <a:endParaRPr kumimoji="1" lang="ja-JP" altLang="en-US"/>
          </a:p>
        </p:txBody>
      </p:sp>
    </p:spTree>
    <p:extLst>
      <p:ext uri="{BB962C8B-B14F-4D97-AF65-F5344CB8AC3E}">
        <p14:creationId xmlns:p14="http://schemas.microsoft.com/office/powerpoint/2010/main" val="932172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コミュニケーションにあたっては、やさしい表情とコトバで、ゆっくり丁寧に話しかけます。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具体的かつ、簡潔に、理解していただけなければ繰り返し説明します。</a:t>
            </a:r>
          </a:p>
          <a:p>
            <a:r>
              <a:rPr kumimoji="1" lang="ja-JP" altLang="ja-JP" sz="1200" kern="1200" dirty="0" smtClean="0">
                <a:solidFill>
                  <a:schemeClr val="tx1"/>
                </a:solidFill>
                <a:effectLst/>
                <a:latin typeface="+mn-lt"/>
                <a:ea typeface="+mn-ea"/>
                <a:cs typeface="+mn-cs"/>
              </a:rPr>
              <a:t>伝わりにくいようであれば、イラストやピクトグラムなどの視覚的な伝達手段を利用しましょう。</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パニックとなってしまっている様子の場合</a:t>
            </a:r>
            <a:r>
              <a:rPr kumimoji="1" lang="ja-JP" altLang="ja-JP" sz="1200" kern="1200" dirty="0" smtClean="0">
                <a:solidFill>
                  <a:schemeClr val="tx1"/>
                </a:solidFill>
                <a:effectLst/>
                <a:latin typeface="+mn-lt"/>
                <a:ea typeface="+mn-ea"/>
                <a:cs typeface="+mn-cs"/>
              </a:rPr>
              <a:t>には、</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刺激せず、安全を確保しながら落ち着くまで見守りましょう。</a:t>
            </a:r>
          </a:p>
          <a:p>
            <a:r>
              <a:rPr kumimoji="1" lang="ja-JP" altLang="ja-JP" sz="1200" kern="1200" dirty="0" smtClean="0">
                <a:solidFill>
                  <a:schemeClr val="tx1"/>
                </a:solidFill>
                <a:effectLst/>
                <a:latin typeface="+mn-lt"/>
                <a:ea typeface="+mn-ea"/>
                <a:cs typeface="+mn-cs"/>
              </a:rPr>
              <a:t>混雑していたり、音が大きいなどの場所</a:t>
            </a:r>
            <a:r>
              <a:rPr kumimoji="1" lang="ja-JP" altLang="en-US" sz="1200" kern="1200" dirty="0" smtClean="0">
                <a:solidFill>
                  <a:schemeClr val="tx1"/>
                </a:solidFill>
                <a:effectLst/>
                <a:latin typeface="+mn-lt"/>
                <a:ea typeface="+mn-ea"/>
                <a:cs typeface="+mn-cs"/>
              </a:rPr>
              <a:t>であれば</a:t>
            </a:r>
            <a:r>
              <a:rPr kumimoji="1" lang="ja-JP" altLang="ja-JP" sz="1200" kern="1200" dirty="0" smtClean="0">
                <a:solidFill>
                  <a:schemeClr val="tx1"/>
                </a:solidFill>
                <a:effectLst/>
                <a:latin typeface="+mn-lt"/>
                <a:ea typeface="+mn-ea"/>
                <a:cs typeface="+mn-cs"/>
              </a:rPr>
              <a:t>、静かな場所に誘導し、</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落ち着いてもらうようにします。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38</a:t>
            </a:fld>
            <a:endParaRPr kumimoji="1" lang="ja-JP" altLang="en-US"/>
          </a:p>
        </p:txBody>
      </p:sp>
    </p:spTree>
    <p:extLst>
      <p:ext uri="{BB962C8B-B14F-4D97-AF65-F5344CB8AC3E}">
        <p14:creationId xmlns:p14="http://schemas.microsoft.com/office/powerpoint/2010/main" val="3467975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u="sng" kern="1200" dirty="0" smtClean="0">
                <a:solidFill>
                  <a:schemeClr val="tx1"/>
                </a:solidFill>
                <a:effectLst/>
                <a:latin typeface="+mn-lt"/>
                <a:ea typeface="+mn-ea"/>
                <a:cs typeface="+mn-cs"/>
              </a:rPr>
              <a:t>トゥレット症の方は、チックと言われる症状が出ることがあります</a:t>
            </a:r>
            <a:r>
              <a:rPr kumimoji="1" lang="ja-JP" altLang="ja-JP" sz="1200" kern="1200" dirty="0" smtClean="0">
                <a:solidFill>
                  <a:schemeClr val="tx1"/>
                </a:solidFill>
                <a:effectLst/>
                <a:latin typeface="+mn-lt"/>
                <a:ea typeface="+mn-ea"/>
                <a:cs typeface="+mn-cs"/>
              </a:rPr>
              <a:t>。</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言葉を繰り返したり、叫び声をあげたりする音声チックやまばたきや顔をしかめるなどの運動チックがあります。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不必要に注目を集めたりしないよう配慮が必要です。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他のお客様とのトラブルがあった場合には、周囲の方への理解を求める声かけをしましょう。</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また、身体的あるいは精神的苦痛を訴えるなど、本人から支援を求められた場合には、静かなところでの休憩を促します。</a:t>
            </a:r>
            <a:endParaRPr kumimoji="1" lang="ja-JP" altLang="en-US" sz="1200" kern="1200" dirty="0" smtClean="0">
              <a:solidFill>
                <a:schemeClr val="tx1"/>
              </a:solidFill>
              <a:effectLst/>
              <a:latin typeface="+mn-lt"/>
              <a:ea typeface="+mn-ea"/>
              <a:cs typeface="+mn-cs"/>
            </a:endParaRPr>
          </a:p>
          <a:p>
            <a:endParaRPr kumimoji="1" lang="ja-JP" altLang="ja-JP" sz="1200" kern="1200" dirty="0" smtClean="0">
              <a:solidFill>
                <a:schemeClr val="tx1"/>
              </a:solidFill>
              <a:effectLst/>
              <a:latin typeface="+mn-lt"/>
              <a:ea typeface="+mn-ea"/>
              <a:cs typeface="+mn-cs"/>
            </a:endParaRPr>
          </a:p>
          <a:p>
            <a:r>
              <a:rPr kumimoji="1" lang="ja-JP" altLang="ja-JP" sz="1200" b="1" u="sng" kern="1200" dirty="0" smtClean="0">
                <a:solidFill>
                  <a:schemeClr val="tx1"/>
                </a:solidFill>
                <a:effectLst/>
                <a:latin typeface="+mn-lt"/>
                <a:ea typeface="+mn-ea"/>
                <a:cs typeface="+mn-cs"/>
              </a:rPr>
              <a:t>ヘルプマークなど緊急の連絡先を携行している場合</a:t>
            </a:r>
            <a:r>
              <a:rPr kumimoji="1" lang="ja-JP" altLang="ja-JP" sz="1200" kern="1200" dirty="0" smtClean="0">
                <a:solidFill>
                  <a:schemeClr val="tx1"/>
                </a:solidFill>
                <a:effectLst/>
                <a:latin typeface="+mn-lt"/>
                <a:ea typeface="+mn-ea"/>
                <a:cs typeface="+mn-cs"/>
              </a:rPr>
              <a:t>もあります。</a:t>
            </a:r>
            <a:endParaRPr kumimoji="1" lang="ja-JP" altLang="en-US"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パニックが収まらないなどの場合には、確認の上連絡して対応方法を確認します。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39</a:t>
            </a:fld>
            <a:endParaRPr kumimoji="1" lang="ja-JP" altLang="en-US"/>
          </a:p>
        </p:txBody>
      </p:sp>
    </p:spTree>
    <p:extLst>
      <p:ext uri="{BB962C8B-B14F-4D97-AF65-F5344CB8AC3E}">
        <p14:creationId xmlns:p14="http://schemas.microsoft.com/office/powerpoint/2010/main" val="2749227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1" kern="1200" dirty="0">
                <a:solidFill>
                  <a:schemeClr val="tx1"/>
                </a:solidFill>
                <a:effectLst/>
                <a:latin typeface="+mn-lt"/>
                <a:ea typeface="+mn-ea"/>
                <a:cs typeface="+mn-cs"/>
              </a:rPr>
              <a:t>➁ </a:t>
            </a:r>
            <a:r>
              <a:rPr kumimoji="1" lang="ja-JP" altLang="en-US" sz="1200" b="1" kern="1200" dirty="0" smtClean="0">
                <a:solidFill>
                  <a:schemeClr val="tx1"/>
                </a:solidFill>
                <a:effectLst/>
                <a:latin typeface="+mn-lt"/>
                <a:ea typeface="+mn-ea"/>
                <a:cs typeface="+mn-cs"/>
              </a:rPr>
              <a:t>障害</a:t>
            </a:r>
            <a:r>
              <a:rPr kumimoji="1" lang="ja-JP" altLang="ja-JP" sz="1200" b="1" kern="1200" dirty="0" smtClean="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特性と基本の接遇方法</a:t>
            </a:r>
            <a:endParaRPr kumimoji="1" lang="ja-JP" altLang="en-US" sz="1200" b="1"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第一歩を踏み出し、どんな対応をすればよいかはコミュニケーションで引き出しますが、</a:t>
            </a:r>
          </a:p>
          <a:p>
            <a:r>
              <a:rPr kumimoji="1" lang="ja-JP" altLang="en-US" sz="1200" b="0" kern="1200" dirty="0">
                <a:solidFill>
                  <a:schemeClr val="tx1"/>
                </a:solidFill>
                <a:effectLst/>
                <a:latin typeface="+mn-lt"/>
                <a:ea typeface="+mn-ea"/>
                <a:cs typeface="+mn-cs"/>
              </a:rPr>
              <a:t>接遇対応を行っていくにあたっては、基本的な知識として</a:t>
            </a:r>
            <a:r>
              <a:rPr kumimoji="1" lang="ja-JP" altLang="en-US" sz="1200" b="0" kern="1200" dirty="0" smtClean="0">
                <a:solidFill>
                  <a:schemeClr val="tx1"/>
                </a:solidFill>
                <a:effectLst/>
                <a:latin typeface="+mn-lt"/>
                <a:ea typeface="+mn-ea"/>
                <a:cs typeface="+mn-cs"/>
              </a:rPr>
              <a:t>、障害の</a:t>
            </a:r>
            <a:r>
              <a:rPr kumimoji="1" lang="ja-JP" altLang="en-US" sz="1200" b="0" kern="1200" dirty="0">
                <a:solidFill>
                  <a:schemeClr val="tx1"/>
                </a:solidFill>
                <a:effectLst/>
                <a:latin typeface="+mn-lt"/>
                <a:ea typeface="+mn-ea"/>
                <a:cs typeface="+mn-cs"/>
              </a:rPr>
              <a:t>特性や基本の接遇方法を身に付けておくことが重要です。</a:t>
            </a:r>
          </a:p>
          <a:p>
            <a:r>
              <a:rPr kumimoji="1" lang="ja-JP" altLang="en-US" sz="1200" b="0" kern="1200" dirty="0">
                <a:solidFill>
                  <a:schemeClr val="tx1"/>
                </a:solidFill>
                <a:effectLst/>
                <a:latin typeface="+mn-lt"/>
                <a:ea typeface="+mn-ea"/>
                <a:cs typeface="+mn-cs"/>
              </a:rPr>
              <a:t>この基本的な知識をベースとして、多様なニーズに応えていくこととなります。</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では、主</a:t>
            </a:r>
            <a:r>
              <a:rPr kumimoji="1" lang="ja-JP" altLang="en-US" sz="1200" b="0" kern="1200" dirty="0" smtClean="0">
                <a:solidFill>
                  <a:schemeClr val="tx1"/>
                </a:solidFill>
                <a:effectLst/>
                <a:latin typeface="+mn-lt"/>
                <a:ea typeface="+mn-ea"/>
                <a:cs typeface="+mn-cs"/>
              </a:rPr>
              <a:t>な障害に</a:t>
            </a:r>
            <a:r>
              <a:rPr kumimoji="1" lang="ja-JP" altLang="en-US" sz="1200" b="0" kern="1200" dirty="0">
                <a:solidFill>
                  <a:schemeClr val="tx1"/>
                </a:solidFill>
                <a:effectLst/>
                <a:latin typeface="+mn-lt"/>
                <a:ea typeface="+mn-ea"/>
                <a:cs typeface="+mn-cs"/>
              </a:rPr>
              <a:t>ついて、その特性と基本の接遇方法を学んでいきましょう。</a:t>
            </a: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まずは、</a:t>
            </a:r>
            <a:r>
              <a:rPr kumimoji="1" lang="ja-JP" altLang="en-US" sz="1200" b="1" u="sng" kern="1200" dirty="0">
                <a:solidFill>
                  <a:schemeClr val="tx1"/>
                </a:solidFill>
                <a:effectLst/>
                <a:latin typeface="+mn-lt"/>
                <a:ea typeface="+mn-ea"/>
                <a:cs typeface="+mn-cs"/>
              </a:rPr>
              <a:t>高齢者</a:t>
            </a:r>
            <a:r>
              <a:rPr kumimoji="1" lang="ja-JP" altLang="en-US" sz="1200" b="0" kern="1200" dirty="0">
                <a:solidFill>
                  <a:schemeClr val="tx1"/>
                </a:solidFill>
                <a:effectLst/>
                <a:latin typeface="+mn-lt"/>
                <a:ea typeface="+mn-ea"/>
                <a:cs typeface="+mn-cs"/>
              </a:rPr>
              <a:t>です。高齢者</a:t>
            </a:r>
            <a:r>
              <a:rPr kumimoji="1" lang="ja-JP" altLang="en-US" sz="1200" b="0" kern="1200" dirty="0" smtClean="0">
                <a:solidFill>
                  <a:schemeClr val="tx1"/>
                </a:solidFill>
                <a:effectLst/>
                <a:latin typeface="+mn-lt"/>
                <a:ea typeface="+mn-ea"/>
                <a:cs typeface="+mn-cs"/>
              </a:rPr>
              <a:t>は障害と</a:t>
            </a:r>
            <a:r>
              <a:rPr kumimoji="1" lang="ja-JP" altLang="en-US" sz="1200" b="0" kern="1200" dirty="0">
                <a:solidFill>
                  <a:schemeClr val="tx1"/>
                </a:solidFill>
                <a:effectLst/>
                <a:latin typeface="+mn-lt"/>
                <a:ea typeface="+mn-ea"/>
                <a:cs typeface="+mn-cs"/>
              </a:rPr>
              <a:t>いうくくりにはコトバとしてはなりませんが、</a:t>
            </a:r>
            <a:r>
              <a:rPr kumimoji="1" lang="ja-JP" altLang="en-US" sz="1200" b="1" kern="1200" dirty="0">
                <a:solidFill>
                  <a:schemeClr val="tx1"/>
                </a:solidFill>
                <a:effectLst/>
                <a:latin typeface="+mn-lt"/>
                <a:ea typeface="+mn-ea"/>
                <a:cs typeface="+mn-cs"/>
              </a:rPr>
              <a:t>加齢により、さまざまな</a:t>
            </a:r>
            <a:r>
              <a:rPr kumimoji="1" lang="ja-JP" altLang="en-US" sz="1200" b="1" kern="1200" dirty="0" smtClean="0">
                <a:solidFill>
                  <a:schemeClr val="tx1"/>
                </a:solidFill>
                <a:effectLst/>
                <a:latin typeface="+mn-lt"/>
                <a:ea typeface="+mn-ea"/>
                <a:cs typeface="+mn-cs"/>
              </a:rPr>
              <a:t>機能の衰えがでてきます</a:t>
            </a:r>
            <a:r>
              <a:rPr kumimoji="1" lang="ja-JP" altLang="en-US" sz="1200" b="0" kern="1200" dirty="0" smtClean="0">
                <a:solidFill>
                  <a:schemeClr val="tx1"/>
                </a:solidFill>
                <a:effectLst/>
                <a:latin typeface="+mn-lt"/>
                <a:ea typeface="+mn-ea"/>
                <a:cs typeface="+mn-cs"/>
              </a:rPr>
              <a:t>。</a:t>
            </a:r>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個人差はもちろんありますが、さまざまな機能が衰えていくために、移動やコミュニケーションに時間がかかってしまうようになります。</a:t>
            </a:r>
          </a:p>
          <a:p>
            <a:r>
              <a:rPr kumimoji="1" lang="ja-JP" altLang="en-US" sz="1200" b="0" kern="1200" dirty="0">
                <a:solidFill>
                  <a:schemeClr val="tx1"/>
                </a:solidFill>
                <a:effectLst/>
                <a:latin typeface="+mn-lt"/>
                <a:ea typeface="+mn-ea"/>
                <a:cs typeface="+mn-cs"/>
              </a:rPr>
              <a:t>杖やシルバーカー、車椅子が必要となる場合もあります</a:t>
            </a:r>
            <a:r>
              <a:rPr kumimoji="1" lang="ja-JP" altLang="en-US" sz="1200" b="0" kern="1200" dirty="0" smtClean="0">
                <a:solidFill>
                  <a:schemeClr val="tx1"/>
                </a:solidFill>
                <a:effectLst/>
                <a:latin typeface="+mn-lt"/>
                <a:ea typeface="+mn-ea"/>
                <a:cs typeface="+mn-cs"/>
              </a:rPr>
              <a:t>。</a:t>
            </a:r>
          </a:p>
          <a:p>
            <a:r>
              <a:rPr kumimoji="1" lang="ja-JP" altLang="en-US" sz="1200" b="0" kern="1200" dirty="0" smtClean="0">
                <a:solidFill>
                  <a:schemeClr val="tx1"/>
                </a:solidFill>
                <a:effectLst/>
                <a:latin typeface="+mn-lt"/>
                <a:ea typeface="+mn-ea"/>
                <a:cs typeface="+mn-cs"/>
              </a:rPr>
              <a:t>また、認知症の症状のある人もいて、自分の行先がわからなくなるなどの場合もあります。</a:t>
            </a:r>
            <a:endParaRPr kumimoji="1" lang="ja-JP" altLang="en-US" sz="1200" b="0" kern="1200" dirty="0">
              <a:solidFill>
                <a:schemeClr val="tx1"/>
              </a:solidFill>
              <a:effectLst/>
              <a:latin typeface="+mn-lt"/>
              <a:ea typeface="+mn-ea"/>
              <a:cs typeface="+mn-cs"/>
            </a:endParaRPr>
          </a:p>
          <a:p>
            <a:endParaRPr kumimoji="1" lang="ja-JP" altLang="en-US" b="0"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a:t>
            </a:fld>
            <a:endParaRPr kumimoji="1" lang="ja-JP" altLang="en-US"/>
          </a:p>
        </p:txBody>
      </p:sp>
    </p:spTree>
    <p:extLst>
      <p:ext uri="{BB962C8B-B14F-4D97-AF65-F5344CB8AC3E}">
        <p14:creationId xmlns:p14="http://schemas.microsoft.com/office/powerpoint/2010/main" val="9172599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内部障害とは、内蔵機能の障害で</a:t>
            </a:r>
            <a:r>
              <a:rPr kumimoji="1" lang="ja-JP" altLang="en-US" dirty="0" smtClean="0"/>
              <a:t>、心臓機能、腎臓機能、呼吸器機能、肝臓機能、膀胱・直腸機能、小腸機能、ヒト免疫不全ウイルスによる免疫機能の障害、また糖尿病などの膵臓機能障害などが挙げられます。</a:t>
            </a:r>
          </a:p>
          <a:p>
            <a:r>
              <a:rPr kumimoji="1" lang="ja-JP" altLang="en-US" dirty="0" smtClean="0"/>
              <a:t>外見では気づきにくいですが、</a:t>
            </a:r>
            <a:r>
              <a:rPr kumimoji="1" lang="ja-JP" altLang="en-US" b="1" dirty="0" smtClean="0"/>
              <a:t>体調が変化しやすい</a:t>
            </a:r>
            <a:r>
              <a:rPr kumimoji="1" lang="ja-JP" altLang="en-US" dirty="0" smtClean="0"/>
              <a:t>人がいます。</a:t>
            </a:r>
          </a:p>
          <a:p>
            <a:r>
              <a:rPr kumimoji="1" lang="ja-JP" altLang="en-US" dirty="0" smtClean="0"/>
              <a:t>人工肛門や膀胱を使用しているオストメイトや酸素ボンベ、人工呼吸器を携行している人もいます。</a:t>
            </a:r>
          </a:p>
          <a:p>
            <a:r>
              <a:rPr kumimoji="1" lang="ja-JP" altLang="en-US" dirty="0" smtClean="0"/>
              <a:t>外見ではわからないために</a:t>
            </a:r>
            <a:r>
              <a:rPr kumimoji="1" lang="ja-JP" altLang="en-US" b="1" dirty="0" smtClean="0"/>
              <a:t>「ヘルプマーク・カード」</a:t>
            </a:r>
            <a:r>
              <a:rPr kumimoji="1" lang="ja-JP" altLang="en-US" dirty="0" smtClean="0"/>
              <a:t>を持っている人がいます。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40</a:t>
            </a:fld>
            <a:endParaRPr kumimoji="1" lang="ja-JP" altLang="en-US"/>
          </a:p>
        </p:txBody>
      </p:sp>
    </p:spTree>
    <p:extLst>
      <p:ext uri="{BB962C8B-B14F-4D97-AF65-F5344CB8AC3E}">
        <p14:creationId xmlns:p14="http://schemas.microsoft.com/office/powerpoint/2010/main" val="88275250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疲れやすいために、長時間立っていられない、階段の上り下りがつらいなどの困りごとがあります。</a:t>
            </a:r>
          </a:p>
          <a:p>
            <a:r>
              <a:rPr kumimoji="1" lang="ja-JP" altLang="en-US" dirty="0" smtClean="0"/>
              <a:t>また、オストメイトの方には、対応のトイレが必要です。</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41</a:t>
            </a:fld>
            <a:endParaRPr kumimoji="1" lang="ja-JP" altLang="en-US"/>
          </a:p>
        </p:txBody>
      </p:sp>
    </p:spTree>
    <p:extLst>
      <p:ext uri="{BB962C8B-B14F-4D97-AF65-F5344CB8AC3E}">
        <p14:creationId xmlns:p14="http://schemas.microsoft.com/office/powerpoint/2010/main" val="30766037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体調がすぐれないなどの様子を見かけた場合には、支援が必要かどうかを確認し、</a:t>
            </a:r>
          </a:p>
          <a:p>
            <a:r>
              <a:rPr kumimoji="1" lang="ja-JP" altLang="en-US" dirty="0" smtClean="0"/>
              <a:t>休める場所に誘導します。</a:t>
            </a:r>
          </a:p>
          <a:p>
            <a:r>
              <a:rPr kumimoji="1" lang="ja-JP" altLang="en-US" dirty="0" smtClean="0"/>
              <a:t>人工呼吸器など携行している医療器具があるかを確認し、どんな配慮が必要かをうかがいます。</a:t>
            </a:r>
          </a:p>
          <a:p>
            <a:r>
              <a:rPr kumimoji="1" lang="ja-JP" altLang="en-US" dirty="0" smtClean="0"/>
              <a:t>オストメイトトイレがどこにあるかなども確認しておきましょう。</a:t>
            </a:r>
          </a:p>
          <a:p>
            <a:r>
              <a:rPr kumimoji="1" lang="ja-JP" altLang="en-US" dirty="0" smtClean="0"/>
              <a:t>ヘルプカードを持っている場合、そこに対応方法や緊急連絡先が記載されています。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42</a:t>
            </a:fld>
            <a:endParaRPr kumimoji="1" lang="ja-JP" altLang="en-US"/>
          </a:p>
        </p:txBody>
      </p:sp>
    </p:spTree>
    <p:extLst>
      <p:ext uri="{BB962C8B-B14F-4D97-AF65-F5344CB8AC3E}">
        <p14:creationId xmlns:p14="http://schemas.microsoft.com/office/powerpoint/2010/main" val="10570870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1" u="sng" dirty="0" smtClean="0"/>
              <a:t>その他の心身機能障害や、妊産婦、ベビーカー使用者を含む乳幼児連れ、けが人など、</a:t>
            </a:r>
          </a:p>
          <a:p>
            <a:r>
              <a:rPr kumimoji="1" lang="ja-JP" altLang="en-US" b="1" u="sng" dirty="0" smtClean="0"/>
              <a:t>公共交通を利用するにあたって配慮が必要な人がいます</a:t>
            </a:r>
            <a:r>
              <a:rPr kumimoji="1" lang="ja-JP" altLang="en-US" dirty="0" smtClean="0"/>
              <a:t>。</a:t>
            </a:r>
          </a:p>
          <a:p>
            <a:endParaRPr kumimoji="1" lang="ja-JP" altLang="en-US" dirty="0" smtClean="0"/>
          </a:p>
          <a:p>
            <a:r>
              <a:rPr kumimoji="1" lang="ja-JP" altLang="en-US" dirty="0" smtClean="0"/>
              <a:t>それぞれの特性や困りごとはさまざまですので、まずは、支援が必要かを確認し、</a:t>
            </a:r>
          </a:p>
          <a:p>
            <a:r>
              <a:rPr kumimoji="1" lang="ja-JP" altLang="en-US" dirty="0" smtClean="0"/>
              <a:t>さらにどんなことを支援すればよいかを確認します。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43</a:t>
            </a:fld>
            <a:endParaRPr kumimoji="1" lang="ja-JP" altLang="en-US"/>
          </a:p>
        </p:txBody>
      </p:sp>
    </p:spTree>
    <p:extLst>
      <p:ext uri="{BB962C8B-B14F-4D97-AF65-F5344CB8AC3E}">
        <p14:creationId xmlns:p14="http://schemas.microsoft.com/office/powerpoint/2010/main" val="258148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こうした</a:t>
            </a:r>
            <a:r>
              <a:rPr kumimoji="1" lang="ja-JP" altLang="en-US" b="1" dirty="0"/>
              <a:t>身体機能の衰えにより、行動が鈍化</a:t>
            </a:r>
            <a:r>
              <a:rPr kumimoji="1" lang="ja-JP" altLang="en-US" dirty="0"/>
              <a:t>し、つまづきや転倒がしやすくなります。</a:t>
            </a:r>
          </a:p>
          <a:p>
            <a:r>
              <a:rPr kumimoji="1" lang="ja-JP" altLang="en-US" dirty="0"/>
              <a:t>また、老眼が進んで見えづらくなり、機械の操作などの煩雑なことが苦手になります</a:t>
            </a:r>
            <a:r>
              <a:rPr kumimoji="1" lang="ja-JP" altLang="en-US" dirty="0" smtClean="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5</a:t>
            </a:fld>
            <a:endParaRPr kumimoji="1" lang="ja-JP" altLang="en-US"/>
          </a:p>
        </p:txBody>
      </p:sp>
    </p:spTree>
    <p:extLst>
      <p:ext uri="{BB962C8B-B14F-4D97-AF65-F5344CB8AC3E}">
        <p14:creationId xmlns:p14="http://schemas.microsoft.com/office/powerpoint/2010/main" val="3754830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高齢者に対しては、</a:t>
            </a:r>
            <a:r>
              <a:rPr kumimoji="1" lang="ja-JP" altLang="en-US" b="1" dirty="0"/>
              <a:t>「時間がかかってしまう」</a:t>
            </a:r>
            <a:r>
              <a:rPr kumimoji="1" lang="ja-JP" altLang="en-US" dirty="0"/>
              <a:t>ようになったことを責めてしまうことにも</a:t>
            </a:r>
          </a:p>
          <a:p>
            <a:r>
              <a:rPr kumimoji="1" lang="ja-JP" altLang="en-US" dirty="0"/>
              <a:t>なるために、急かさないで、その人のペースに合わせたコミュニケーションをとることが必要です。</a:t>
            </a:r>
          </a:p>
          <a:p>
            <a:r>
              <a:rPr kumimoji="1" lang="ja-JP" altLang="en-US" dirty="0"/>
              <a:t>乗り降りなどが困難な様子の場合には、身体を支えたり、荷物を持つなどの支援が必要です</a:t>
            </a:r>
            <a:r>
              <a:rPr kumimoji="1" lang="ja-JP" altLang="en-US"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6</a:t>
            </a:fld>
            <a:endParaRPr kumimoji="1" lang="ja-JP" altLang="en-US"/>
          </a:p>
        </p:txBody>
      </p:sp>
    </p:spTree>
    <p:extLst>
      <p:ext uri="{BB962C8B-B14F-4D97-AF65-F5344CB8AC3E}">
        <p14:creationId xmlns:p14="http://schemas.microsoft.com/office/powerpoint/2010/main" val="12055529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次は、</a:t>
            </a:r>
            <a:r>
              <a:rPr kumimoji="1" lang="ja-JP" altLang="en-US" b="1" u="sng" dirty="0"/>
              <a:t>肢体不自由の人、車椅子を使用している人</a:t>
            </a:r>
            <a:r>
              <a:rPr kumimoji="1" lang="ja-JP" altLang="en-US" dirty="0"/>
              <a:t>です。</a:t>
            </a:r>
          </a:p>
          <a:p>
            <a:r>
              <a:rPr kumimoji="1" lang="ja-JP" altLang="en-US" b="1" dirty="0" smtClean="0"/>
              <a:t>四肢や体幹に障害があるために歩行が困難</a:t>
            </a:r>
            <a:r>
              <a:rPr kumimoji="1" lang="ja-JP" altLang="en-US" dirty="0" smtClean="0"/>
              <a:t>となり</a:t>
            </a:r>
            <a:r>
              <a:rPr kumimoji="1" lang="ja-JP" altLang="en-US" dirty="0"/>
              <a:t>、杖や義足、車椅子を使用する人がいます。</a:t>
            </a:r>
          </a:p>
          <a:p>
            <a:r>
              <a:rPr kumimoji="1" lang="ja-JP" altLang="en-US" dirty="0" smtClean="0"/>
              <a:t>障害の程度や態様に</a:t>
            </a:r>
            <a:r>
              <a:rPr kumimoji="1" lang="ja-JP" altLang="en-US" dirty="0"/>
              <a:t>よってその困難さには個人差があります。</a:t>
            </a:r>
          </a:p>
          <a:p>
            <a:r>
              <a:rPr kumimoji="1" lang="ja-JP" altLang="en-US" dirty="0"/>
              <a:t>移動をサポートする介助犬を使用している人もいます。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7</a:t>
            </a:fld>
            <a:endParaRPr kumimoji="1" lang="ja-JP" altLang="en-US"/>
          </a:p>
        </p:txBody>
      </p:sp>
    </p:spTree>
    <p:extLst>
      <p:ext uri="{BB962C8B-B14F-4D97-AF65-F5344CB8AC3E}">
        <p14:creationId xmlns:p14="http://schemas.microsoft.com/office/powerpoint/2010/main" val="34203929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肢体不自由者、車椅子使用者は、</a:t>
            </a:r>
            <a:r>
              <a:rPr kumimoji="1" lang="ja-JP" altLang="en-US" b="1" dirty="0"/>
              <a:t>特に上下の移動が困難</a:t>
            </a:r>
            <a:r>
              <a:rPr kumimoji="1" lang="ja-JP" altLang="en-US" dirty="0"/>
              <a:t>です。</a:t>
            </a:r>
          </a:p>
          <a:p>
            <a:r>
              <a:rPr kumimoji="1" lang="ja-JP" altLang="en-US" dirty="0"/>
              <a:t>杖などを使用している人は素早い移動は難しいですね。また、車椅子使用者は</a:t>
            </a:r>
            <a:r>
              <a:rPr kumimoji="1" lang="ja-JP" altLang="en-US" b="1" dirty="0"/>
              <a:t>隙間や段差、溝などを</a:t>
            </a:r>
          </a:p>
          <a:p>
            <a:r>
              <a:rPr kumimoji="1" lang="ja-JP" altLang="en-US" b="1" dirty="0"/>
              <a:t>越えるのが困難</a:t>
            </a:r>
            <a:r>
              <a:rPr kumimoji="1" lang="ja-JP" altLang="en-US" dirty="0"/>
              <a:t>です。</a:t>
            </a:r>
          </a:p>
          <a:p>
            <a:r>
              <a:rPr kumimoji="1" lang="ja-JP" altLang="en-US" b="1" dirty="0"/>
              <a:t>手や口に麻痺がある人もいて、物をもったり、会話がうまくできない</a:t>
            </a:r>
            <a:r>
              <a:rPr kumimoji="1" lang="ja-JP" altLang="en-US" dirty="0"/>
              <a:t>ことがあります。</a:t>
            </a:r>
          </a:p>
          <a:p>
            <a:r>
              <a:rPr kumimoji="1" lang="ja-JP" altLang="en-US" dirty="0"/>
              <a:t>また、車椅子使用者は、</a:t>
            </a:r>
            <a:r>
              <a:rPr kumimoji="1" lang="ja-JP" altLang="en-US" b="1" dirty="0"/>
              <a:t>高いところや床に落としたものに手が届きません</a:t>
            </a:r>
            <a:r>
              <a:rPr kumimoji="1" lang="ja-JP" altLang="en-US" dirty="0"/>
              <a:t>。</a:t>
            </a:r>
          </a:p>
          <a:p>
            <a:r>
              <a:rPr kumimoji="1" lang="ja-JP" altLang="en-US" dirty="0"/>
              <a:t>また、車椅子での移動には車椅子が通る幅が必要です。また、移乗をしたりする場合にはスペースが必要です。</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8</a:t>
            </a:fld>
            <a:endParaRPr kumimoji="1" lang="ja-JP" altLang="en-US"/>
          </a:p>
        </p:txBody>
      </p:sp>
    </p:spTree>
    <p:extLst>
      <p:ext uri="{BB962C8B-B14F-4D97-AF65-F5344CB8AC3E}">
        <p14:creationId xmlns:p14="http://schemas.microsoft.com/office/powerpoint/2010/main" val="186826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コミュニケーションをする場合の基本としては、</a:t>
            </a:r>
          </a:p>
          <a:p>
            <a:r>
              <a:rPr kumimoji="1" lang="ja-JP" altLang="en-US" dirty="0"/>
              <a:t>車椅子使用者とのコミュニケーションの場合、</a:t>
            </a:r>
            <a:r>
              <a:rPr kumimoji="1" lang="ja-JP" altLang="en-US" b="1" dirty="0"/>
              <a:t>目線を合わせる</a:t>
            </a:r>
            <a:r>
              <a:rPr kumimoji="1" lang="ja-JP" altLang="en-US" dirty="0"/>
              <a:t>ことが重要です。立ったままですと、</a:t>
            </a:r>
          </a:p>
          <a:p>
            <a:r>
              <a:rPr kumimoji="1" lang="ja-JP" altLang="en-US" dirty="0"/>
              <a:t>見下ろしてしまうことになってしまいます。</a:t>
            </a:r>
          </a:p>
          <a:p>
            <a:r>
              <a:rPr kumimoji="1" lang="ja-JP" altLang="en-US" dirty="0"/>
              <a:t>また、介助者や同行者がいる場合もありますが、声かけをするときには、その人本人の意思をうかがう</a:t>
            </a:r>
          </a:p>
          <a:p>
            <a:r>
              <a:rPr kumimoji="1" lang="ja-JP" altLang="en-US" dirty="0"/>
              <a:t>のですから、</a:t>
            </a:r>
            <a:r>
              <a:rPr kumimoji="1" lang="ja-JP" altLang="en-US" b="1" dirty="0"/>
              <a:t>あくまで、本人に声をかけなくてはいけません</a:t>
            </a:r>
            <a:r>
              <a:rPr kumimoji="1" lang="ja-JP" altLang="en-US" dirty="0"/>
              <a:t>。</a:t>
            </a:r>
          </a:p>
          <a:p>
            <a:r>
              <a:rPr kumimoji="1" lang="ja-JP" altLang="en-US" dirty="0"/>
              <a:t>障害の程度はさまざまですから、</a:t>
            </a:r>
            <a:r>
              <a:rPr kumimoji="1" lang="ja-JP" altLang="en-US" b="1" dirty="0"/>
              <a:t>「どうしたらよいか？」をよく確認しましょう</a:t>
            </a:r>
            <a:r>
              <a:rPr kumimoji="1" lang="ja-JP" altLang="en-US" dirty="0"/>
              <a:t>。</a:t>
            </a:r>
          </a:p>
        </p:txBody>
      </p:sp>
      <p:sp>
        <p:nvSpPr>
          <p:cNvPr id="4" name="スライド番号プレースホルダー 3"/>
          <p:cNvSpPr>
            <a:spLocks noGrp="1"/>
          </p:cNvSpPr>
          <p:nvPr>
            <p:ph type="sldNum" sz="quarter" idx="10"/>
          </p:nvPr>
        </p:nvSpPr>
        <p:spPr/>
        <p:txBody>
          <a:bodyPr/>
          <a:lstStyle/>
          <a:p>
            <a:fld id="{DBE2914A-6EBB-4E9E-9220-8A2C730AD451}" type="slidenum">
              <a:rPr kumimoji="1" lang="ja-JP" altLang="en-US" smtClean="0"/>
              <a:t>9</a:t>
            </a:fld>
            <a:endParaRPr kumimoji="1" lang="ja-JP" altLang="en-US"/>
          </a:p>
        </p:txBody>
      </p:sp>
    </p:spTree>
    <p:extLst>
      <p:ext uri="{BB962C8B-B14F-4D97-AF65-F5344CB8AC3E}">
        <p14:creationId xmlns:p14="http://schemas.microsoft.com/office/powerpoint/2010/main" val="107815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41653403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6303200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490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090246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8560141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28759842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673368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1781524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044111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3988497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4D0BF522-0434-45B1-85FF-A148BA9E9DC4}" type="datetimeFigureOut">
              <a:rPr kumimoji="1" lang="ja-JP" altLang="en-US" smtClean="0"/>
              <a:t>2019/4/10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981255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0BF522-0434-45B1-85FF-A148BA9E9DC4}" type="datetimeFigureOut">
              <a:rPr kumimoji="1" lang="ja-JP" altLang="en-US" smtClean="0"/>
              <a:t>2019/4/10</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9B63B8-C831-46BD-9522-F1E759DE7420}" type="slidenum">
              <a:rPr kumimoji="1" lang="ja-JP" altLang="en-US" smtClean="0"/>
              <a:t>‹#›</a:t>
            </a:fld>
            <a:endParaRPr kumimoji="1" lang="ja-JP" altLang="en-US"/>
          </a:p>
        </p:txBody>
      </p:sp>
    </p:spTree>
    <p:extLst>
      <p:ext uri="{BB962C8B-B14F-4D97-AF65-F5344CB8AC3E}">
        <p14:creationId xmlns:p14="http://schemas.microsoft.com/office/powerpoint/2010/main" val="14728744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21.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9.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3.xml"/><Relationship Id="rId1" Type="http://schemas.openxmlformats.org/officeDocument/2006/relationships/slideLayout" Target="../slideLayouts/slideLayout7.xml"/><Relationship Id="rId5" Type="http://schemas.openxmlformats.org/officeDocument/2006/relationships/image" Target="../media/image44.png"/><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46.wmf"/><Relationship Id="rId4" Type="http://schemas.openxmlformats.org/officeDocument/2006/relationships/oleObject" Target="../embeddings/oleObject2.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46.wmf"/><Relationship Id="rId4" Type="http://schemas.openxmlformats.org/officeDocument/2006/relationships/oleObject" Target="../embeddings/oleObject3.bin"/></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oleObject" Target="../embeddings/oleObject4.bin"/></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49.png"/><Relationship Id="rId5" Type="http://schemas.openxmlformats.org/officeDocument/2006/relationships/image" Target="../media/image47.wmf"/><Relationship Id="rId4" Type="http://schemas.openxmlformats.org/officeDocument/2006/relationships/oleObject" Target="../embeddings/oleObject4.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vmlDrawing" Target="../drawings/vmlDrawing9.vml"/><Relationship Id="rId6" Type="http://schemas.openxmlformats.org/officeDocument/2006/relationships/image" Target="../media/image50.png"/><Relationship Id="rId5" Type="http://schemas.openxmlformats.org/officeDocument/2006/relationships/image" Target="../media/image47.wmf"/><Relationship Id="rId4" Type="http://schemas.openxmlformats.org/officeDocument/2006/relationships/oleObject" Target="../embeddings/oleObject4.bin"/></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3.xml"/><Relationship Id="rId7" Type="http://schemas.openxmlformats.org/officeDocument/2006/relationships/image" Target="../media/image52.wmf"/><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oleObject" Target="../embeddings/oleObject6.bin"/><Relationship Id="rId11" Type="http://schemas.openxmlformats.org/officeDocument/2006/relationships/image" Target="../media/image54.wmf"/><Relationship Id="rId5" Type="http://schemas.openxmlformats.org/officeDocument/2006/relationships/image" Target="../media/image51.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53.w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606670" y="2946399"/>
            <a:ext cx="10978661" cy="707886"/>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プログラム③</a:t>
            </a:r>
            <a:r>
              <a:rPr lang="ja-JP" altLang="en-US" sz="4000">
                <a:latin typeface="メイリオ" panose="020B0604030504040204" pitchFamily="50" charset="-128"/>
                <a:ea typeface="メイリオ" panose="020B0604030504040204" pitchFamily="50" charset="-128"/>
              </a:rPr>
              <a:t>　障害の特性と基本の接遇方法</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76487" y="4243250"/>
            <a:ext cx="3439025" cy="1939186"/>
          </a:xfrm>
          <a:prstGeom prst="rect">
            <a:avLst/>
          </a:prstGeom>
        </p:spPr>
      </p:pic>
    </p:spTree>
    <p:extLst>
      <p:ext uri="{BB962C8B-B14F-4D97-AF65-F5344CB8AC3E}">
        <p14:creationId xmlns:p14="http://schemas.microsoft.com/office/powerpoint/2010/main" val="19140219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141828"/>
            <a:ext cx="8922673" cy="107721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さまざまな車椅子があることを理解する</a:t>
            </a:r>
          </a:p>
        </p:txBody>
      </p:sp>
      <p:pic>
        <p:nvPicPr>
          <p:cNvPr id="9" name="図 8"/>
          <p:cNvPicPr>
            <a:picLocks noChangeAspect="1"/>
          </p:cNvPicPr>
          <p:nvPr/>
        </p:nvPicPr>
        <p:blipFill>
          <a:blip r:embed="rId3"/>
          <a:stretch>
            <a:fillRect/>
          </a:stretch>
        </p:blipFill>
        <p:spPr>
          <a:xfrm flipH="1">
            <a:off x="386286" y="191185"/>
            <a:ext cx="1713977" cy="2337242"/>
          </a:xfrm>
          <a:prstGeom prst="rect">
            <a:avLst/>
          </a:prstGeom>
        </p:spPr>
      </p:pic>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41821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2" name="テキスト ボックス 1"/>
          <p:cNvSpPr txBox="1"/>
          <p:nvPr/>
        </p:nvSpPr>
        <p:spPr>
          <a:xfrm>
            <a:off x="3081930" y="4220248"/>
            <a:ext cx="1338828" cy="369332"/>
          </a:xfrm>
          <a:prstGeom prst="rect">
            <a:avLst/>
          </a:prstGeom>
          <a:noFill/>
        </p:spPr>
        <p:txBody>
          <a:bodyPr wrap="none" rtlCol="0">
            <a:spAutoFit/>
          </a:bodyPr>
          <a:lstStyle/>
          <a:p>
            <a:r>
              <a:rPr kumimoji="1" lang="ja-JP" altLang="en-US" dirty="0"/>
              <a:t>手動車椅子</a:t>
            </a:r>
          </a:p>
        </p:txBody>
      </p:sp>
      <p:sp>
        <p:nvSpPr>
          <p:cNvPr id="3" name="テキスト ボックス 2"/>
          <p:cNvSpPr txBox="1"/>
          <p:nvPr/>
        </p:nvSpPr>
        <p:spPr>
          <a:xfrm>
            <a:off x="6122512" y="4220248"/>
            <a:ext cx="1338828" cy="369332"/>
          </a:xfrm>
          <a:prstGeom prst="rect">
            <a:avLst/>
          </a:prstGeom>
          <a:noFill/>
        </p:spPr>
        <p:txBody>
          <a:bodyPr wrap="none" rtlCol="0">
            <a:spAutoFit/>
          </a:bodyPr>
          <a:lstStyle/>
          <a:p>
            <a:r>
              <a:rPr kumimoji="1" lang="ja-JP" altLang="en-US" dirty="0"/>
              <a:t>電動車椅子</a:t>
            </a:r>
          </a:p>
        </p:txBody>
      </p:sp>
      <p:sp>
        <p:nvSpPr>
          <p:cNvPr id="11" name="テキスト ボックス 10"/>
          <p:cNvSpPr txBox="1"/>
          <p:nvPr/>
        </p:nvSpPr>
        <p:spPr>
          <a:xfrm>
            <a:off x="9085047" y="4220248"/>
            <a:ext cx="2031325" cy="369332"/>
          </a:xfrm>
          <a:prstGeom prst="rect">
            <a:avLst/>
          </a:prstGeom>
          <a:noFill/>
        </p:spPr>
        <p:txBody>
          <a:bodyPr wrap="none" rtlCol="0">
            <a:spAutoFit/>
          </a:bodyPr>
          <a:lstStyle/>
          <a:p>
            <a:r>
              <a:rPr kumimoji="1" lang="ja-JP" altLang="en-US" dirty="0"/>
              <a:t>リクライニング型</a:t>
            </a:r>
          </a:p>
        </p:txBody>
      </p:sp>
      <p:sp>
        <p:nvSpPr>
          <p:cNvPr id="12" name="テキスト ボックス 11"/>
          <p:cNvSpPr txBox="1"/>
          <p:nvPr/>
        </p:nvSpPr>
        <p:spPr>
          <a:xfrm>
            <a:off x="2620265" y="6256464"/>
            <a:ext cx="2262158" cy="369332"/>
          </a:xfrm>
          <a:prstGeom prst="rect">
            <a:avLst/>
          </a:prstGeom>
          <a:noFill/>
        </p:spPr>
        <p:txBody>
          <a:bodyPr wrap="none" rtlCol="0">
            <a:spAutoFit/>
          </a:bodyPr>
          <a:lstStyle/>
          <a:p>
            <a:r>
              <a:rPr kumimoji="1" lang="ja-JP" altLang="en-US" dirty="0"/>
              <a:t>チンコントロール型</a:t>
            </a:r>
          </a:p>
        </p:txBody>
      </p:sp>
      <p:sp>
        <p:nvSpPr>
          <p:cNvPr id="13" name="テキスト ボックス 12"/>
          <p:cNvSpPr txBox="1"/>
          <p:nvPr/>
        </p:nvSpPr>
        <p:spPr>
          <a:xfrm>
            <a:off x="5545431" y="6234484"/>
            <a:ext cx="2492990" cy="369332"/>
          </a:xfrm>
          <a:prstGeom prst="rect">
            <a:avLst/>
          </a:prstGeom>
          <a:noFill/>
        </p:spPr>
        <p:txBody>
          <a:bodyPr wrap="none" rtlCol="0">
            <a:spAutoFit/>
          </a:bodyPr>
          <a:lstStyle/>
          <a:p>
            <a:r>
              <a:rPr kumimoji="1" lang="ja-JP" altLang="en-US" dirty="0"/>
              <a:t>ハンドル形電動車椅子</a:t>
            </a:r>
          </a:p>
        </p:txBody>
      </p:sp>
      <p:sp>
        <p:nvSpPr>
          <p:cNvPr id="14" name="テキスト ボックス 13"/>
          <p:cNvSpPr txBox="1"/>
          <p:nvPr/>
        </p:nvSpPr>
        <p:spPr>
          <a:xfrm>
            <a:off x="9200462" y="6256464"/>
            <a:ext cx="1800493" cy="369332"/>
          </a:xfrm>
          <a:prstGeom prst="rect">
            <a:avLst/>
          </a:prstGeom>
          <a:noFill/>
        </p:spPr>
        <p:txBody>
          <a:bodyPr wrap="none" rtlCol="0">
            <a:spAutoFit/>
          </a:bodyPr>
          <a:lstStyle/>
          <a:p>
            <a:r>
              <a:rPr kumimoji="1" lang="ja-JP" altLang="en-US" dirty="0"/>
              <a:t>バギー型車椅子</a:t>
            </a:r>
          </a:p>
        </p:txBody>
      </p:sp>
      <p:pic>
        <p:nvPicPr>
          <p:cNvPr id="15" name="図 14"/>
          <p:cNvPicPr>
            <a:picLocks noChangeAspect="1"/>
          </p:cNvPicPr>
          <p:nvPr/>
        </p:nvPicPr>
        <p:blipFill>
          <a:blip r:embed="rId4"/>
          <a:stretch>
            <a:fillRect/>
          </a:stretch>
        </p:blipFill>
        <p:spPr>
          <a:xfrm>
            <a:off x="2803638" y="2515730"/>
            <a:ext cx="2101191" cy="1704518"/>
          </a:xfrm>
          <a:prstGeom prst="rect">
            <a:avLst/>
          </a:prstGeom>
        </p:spPr>
      </p:pic>
      <p:pic>
        <p:nvPicPr>
          <p:cNvPr id="16" name="図 15"/>
          <p:cNvPicPr>
            <a:picLocks noChangeAspect="1"/>
          </p:cNvPicPr>
          <p:nvPr/>
        </p:nvPicPr>
        <p:blipFill>
          <a:blip r:embed="rId5"/>
          <a:stretch>
            <a:fillRect/>
          </a:stretch>
        </p:blipFill>
        <p:spPr>
          <a:xfrm>
            <a:off x="5545431" y="2576297"/>
            <a:ext cx="2262818" cy="1658589"/>
          </a:xfrm>
          <a:prstGeom prst="rect">
            <a:avLst/>
          </a:prstGeom>
        </p:spPr>
      </p:pic>
      <p:pic>
        <p:nvPicPr>
          <p:cNvPr id="17" name="図 16"/>
          <p:cNvPicPr>
            <a:picLocks noChangeAspect="1"/>
          </p:cNvPicPr>
          <p:nvPr/>
        </p:nvPicPr>
        <p:blipFill>
          <a:blip r:embed="rId6"/>
          <a:stretch>
            <a:fillRect/>
          </a:stretch>
        </p:blipFill>
        <p:spPr>
          <a:xfrm>
            <a:off x="8932922" y="2357889"/>
            <a:ext cx="1808775" cy="1760815"/>
          </a:xfrm>
          <a:prstGeom prst="rect">
            <a:avLst/>
          </a:prstGeom>
        </p:spPr>
      </p:pic>
      <p:pic>
        <p:nvPicPr>
          <p:cNvPr id="18" name="図 17"/>
          <p:cNvPicPr>
            <a:picLocks noChangeAspect="1"/>
          </p:cNvPicPr>
          <p:nvPr/>
        </p:nvPicPr>
        <p:blipFill>
          <a:blip r:embed="rId7"/>
          <a:stretch>
            <a:fillRect/>
          </a:stretch>
        </p:blipFill>
        <p:spPr>
          <a:xfrm>
            <a:off x="3013702" y="4589581"/>
            <a:ext cx="1461015" cy="1704518"/>
          </a:xfrm>
          <a:prstGeom prst="rect">
            <a:avLst/>
          </a:prstGeom>
        </p:spPr>
      </p:pic>
      <p:pic>
        <p:nvPicPr>
          <p:cNvPr id="19" name="図 18"/>
          <p:cNvPicPr>
            <a:picLocks noChangeAspect="1"/>
          </p:cNvPicPr>
          <p:nvPr/>
        </p:nvPicPr>
        <p:blipFill>
          <a:blip r:embed="rId8"/>
          <a:stretch>
            <a:fillRect/>
          </a:stretch>
        </p:blipFill>
        <p:spPr>
          <a:xfrm>
            <a:off x="5929039" y="4668135"/>
            <a:ext cx="1532301" cy="1487794"/>
          </a:xfrm>
          <a:prstGeom prst="rect">
            <a:avLst/>
          </a:prstGeom>
        </p:spPr>
      </p:pic>
      <p:pic>
        <p:nvPicPr>
          <p:cNvPr id="20" name="図 19"/>
          <p:cNvPicPr>
            <a:picLocks noChangeAspect="1"/>
          </p:cNvPicPr>
          <p:nvPr/>
        </p:nvPicPr>
        <p:blipFill>
          <a:blip r:embed="rId9"/>
          <a:stretch>
            <a:fillRect/>
          </a:stretch>
        </p:blipFill>
        <p:spPr>
          <a:xfrm>
            <a:off x="9553988" y="4668135"/>
            <a:ext cx="1093440" cy="1456307"/>
          </a:xfrm>
          <a:prstGeom prst="rect">
            <a:avLst/>
          </a:prstGeom>
        </p:spPr>
      </p:pic>
      <p:sp>
        <p:nvSpPr>
          <p:cNvPr id="21"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977353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21602" y="1359806"/>
            <a:ext cx="8922673" cy="353943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■車椅子の移動介助</a:t>
            </a:r>
          </a:p>
          <a:p>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押す、動作の際には、声をかける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周囲に注意しながら進む</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少しでも車椅子から離れる場合にはブレーキをかける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車椅子の基本的な取扱い方法を身に付ける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Tree>
    <p:extLst>
      <p:ext uri="{BB962C8B-B14F-4D97-AF65-F5344CB8AC3E}">
        <p14:creationId xmlns:p14="http://schemas.microsoft.com/office/powerpoint/2010/main" val="346856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939696" y="3567822"/>
            <a:ext cx="7035972" cy="3127099"/>
          </a:xfrm>
          <a:prstGeom prst="rect">
            <a:avLst/>
          </a:prstGeom>
        </p:spPr>
      </p:pic>
      <p:pic>
        <p:nvPicPr>
          <p:cNvPr id="6" name="図 5"/>
          <p:cNvPicPr>
            <a:picLocks noChangeAspect="1"/>
          </p:cNvPicPr>
          <p:nvPr/>
        </p:nvPicPr>
        <p:blipFill>
          <a:blip r:embed="rId4"/>
          <a:stretch>
            <a:fillRect/>
          </a:stretch>
        </p:blipFill>
        <p:spPr>
          <a:xfrm>
            <a:off x="5018048" y="94794"/>
            <a:ext cx="6879269" cy="3309953"/>
          </a:xfrm>
          <a:prstGeom prst="rect">
            <a:avLst/>
          </a:prstGeom>
        </p:spPr>
      </p:pic>
      <p:sp>
        <p:nvSpPr>
          <p:cNvPr id="5" name="テキスト ボックス 4"/>
          <p:cNvSpPr txBox="1"/>
          <p:nvPr/>
        </p:nvSpPr>
        <p:spPr>
          <a:xfrm>
            <a:off x="2100263" y="3952881"/>
            <a:ext cx="2339102"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基本の広げ方</a:t>
            </a:r>
          </a:p>
        </p:txBody>
      </p:sp>
      <p:sp>
        <p:nvSpPr>
          <p:cNvPr id="7" name="テキスト ボックス 6"/>
          <p:cNvSpPr txBox="1"/>
          <p:nvPr/>
        </p:nvSpPr>
        <p:spPr>
          <a:xfrm>
            <a:off x="2100263" y="478777"/>
            <a:ext cx="2749471"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基本のたたみ方</a:t>
            </a:r>
          </a:p>
        </p:txBody>
      </p:sp>
      <p:pic>
        <p:nvPicPr>
          <p:cNvPr id="10" name="図 9"/>
          <p:cNvPicPr>
            <a:picLocks noChangeAspect="1"/>
          </p:cNvPicPr>
          <p:nvPr/>
        </p:nvPicPr>
        <p:blipFill>
          <a:blip r:embed="rId5"/>
          <a:stretch>
            <a:fillRect/>
          </a:stretch>
        </p:blipFill>
        <p:spPr>
          <a:xfrm flipH="1">
            <a:off x="386286" y="191185"/>
            <a:ext cx="1713977" cy="2337242"/>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51710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stretch>
            <a:fillRect/>
          </a:stretch>
        </p:blipFill>
        <p:spPr>
          <a:xfrm>
            <a:off x="4051519" y="711842"/>
            <a:ext cx="7113851" cy="2702871"/>
          </a:xfrm>
          <a:prstGeom prst="rect">
            <a:avLst/>
          </a:prstGeom>
        </p:spPr>
      </p:pic>
      <p:pic>
        <p:nvPicPr>
          <p:cNvPr id="4" name="図 3"/>
          <p:cNvPicPr>
            <a:picLocks noChangeAspect="1"/>
          </p:cNvPicPr>
          <p:nvPr/>
        </p:nvPicPr>
        <p:blipFill>
          <a:blip r:embed="rId4"/>
          <a:stretch>
            <a:fillRect/>
          </a:stretch>
        </p:blipFill>
        <p:spPr>
          <a:xfrm>
            <a:off x="3931050" y="3722457"/>
            <a:ext cx="7234320" cy="3015345"/>
          </a:xfrm>
          <a:prstGeom prst="rect">
            <a:avLst/>
          </a:prstGeom>
        </p:spPr>
      </p:pic>
      <p:pic>
        <p:nvPicPr>
          <p:cNvPr id="8" name="図 7"/>
          <p:cNvPicPr>
            <a:picLocks noChangeAspect="1"/>
          </p:cNvPicPr>
          <p:nvPr/>
        </p:nvPicPr>
        <p:blipFill>
          <a:blip r:embed="rId5"/>
          <a:stretch>
            <a:fillRect/>
          </a:stretch>
        </p:blipFill>
        <p:spPr>
          <a:xfrm flipH="1">
            <a:off x="386286" y="191185"/>
            <a:ext cx="1713977" cy="2337242"/>
          </a:xfrm>
          <a:prstGeom prst="rect">
            <a:avLst/>
          </a:prstGeom>
        </p:spPr>
      </p:pic>
      <p:sp>
        <p:nvSpPr>
          <p:cNvPr id="5" name="テキスト ボックス 4"/>
          <p:cNvSpPr txBox="1"/>
          <p:nvPr/>
        </p:nvSpPr>
        <p:spPr>
          <a:xfrm>
            <a:off x="2257425" y="250177"/>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段差を上がる（車椅子前向き）</a:t>
            </a:r>
          </a:p>
        </p:txBody>
      </p:sp>
      <p:sp>
        <p:nvSpPr>
          <p:cNvPr id="7" name="テキスト ボックス 6"/>
          <p:cNvSpPr txBox="1"/>
          <p:nvPr/>
        </p:nvSpPr>
        <p:spPr>
          <a:xfrm>
            <a:off x="2257425" y="3491624"/>
            <a:ext cx="4801314"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段差を下りる（車椅子後向き）</a:t>
            </a:r>
          </a:p>
        </p:txBody>
      </p:sp>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347441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pic>
        <p:nvPicPr>
          <p:cNvPr id="3" name="図 2"/>
          <p:cNvPicPr>
            <a:picLocks noChangeAspect="1"/>
          </p:cNvPicPr>
          <p:nvPr/>
        </p:nvPicPr>
        <p:blipFill>
          <a:blip r:embed="rId4"/>
          <a:stretch>
            <a:fillRect/>
          </a:stretch>
        </p:blipFill>
        <p:spPr>
          <a:xfrm>
            <a:off x="3287274" y="711842"/>
            <a:ext cx="7714102" cy="2839142"/>
          </a:xfrm>
          <a:prstGeom prst="rect">
            <a:avLst/>
          </a:prstGeom>
        </p:spPr>
      </p:pic>
      <p:pic>
        <p:nvPicPr>
          <p:cNvPr id="4" name="図 3"/>
          <p:cNvPicPr>
            <a:picLocks noChangeAspect="1"/>
          </p:cNvPicPr>
          <p:nvPr/>
        </p:nvPicPr>
        <p:blipFill>
          <a:blip r:embed="rId5"/>
          <a:stretch>
            <a:fillRect/>
          </a:stretch>
        </p:blipFill>
        <p:spPr>
          <a:xfrm>
            <a:off x="3506312" y="3897623"/>
            <a:ext cx="7276026" cy="2738579"/>
          </a:xfrm>
          <a:prstGeom prst="rect">
            <a:avLst/>
          </a:prstGeom>
        </p:spPr>
      </p:pic>
      <p:sp>
        <p:nvSpPr>
          <p:cNvPr id="5" name="テキスト ボックス 4"/>
          <p:cNvSpPr txBox="1"/>
          <p:nvPr/>
        </p:nvSpPr>
        <p:spPr>
          <a:xfrm>
            <a:off x="2100263" y="250177"/>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溝を越える（車椅子前向き）</a:t>
            </a:r>
          </a:p>
        </p:txBody>
      </p:sp>
      <p:sp>
        <p:nvSpPr>
          <p:cNvPr id="7" name="テキスト ボックス 6"/>
          <p:cNvSpPr txBox="1"/>
          <p:nvPr/>
        </p:nvSpPr>
        <p:spPr>
          <a:xfrm>
            <a:off x="2100263" y="3568898"/>
            <a:ext cx="4493538"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溝を越える（車椅子後向き）</a:t>
            </a:r>
          </a:p>
        </p:txBody>
      </p:sp>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7725559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386286" y="191185"/>
            <a:ext cx="1713977" cy="2337242"/>
          </a:xfrm>
          <a:prstGeom prst="rect">
            <a:avLst/>
          </a:prstGeom>
        </p:spPr>
      </p:pic>
      <p:sp>
        <p:nvSpPr>
          <p:cNvPr id="5" name="テキスト ボックス 4"/>
          <p:cNvSpPr txBox="1"/>
          <p:nvPr/>
        </p:nvSpPr>
        <p:spPr>
          <a:xfrm>
            <a:off x="2100263" y="250177"/>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a:t>
            </a:r>
            <a:r>
              <a:rPr kumimoji="1" lang="ja-JP" altLang="en-US" sz="2400" b="1" dirty="0">
                <a:latin typeface="メイリオ" panose="020B0604030504040204" pitchFamily="50" charset="-128"/>
                <a:ea typeface="メイリオ" panose="020B0604030504040204" pitchFamily="50" charset="-128"/>
              </a:rPr>
              <a:t>スロープを上がる</a:t>
            </a:r>
          </a:p>
        </p:txBody>
      </p:sp>
      <p:sp>
        <p:nvSpPr>
          <p:cNvPr id="7" name="テキスト ボックス 6"/>
          <p:cNvSpPr txBox="1"/>
          <p:nvPr/>
        </p:nvSpPr>
        <p:spPr>
          <a:xfrm>
            <a:off x="2100263" y="3338065"/>
            <a:ext cx="295465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◆スロープを下りる</a:t>
            </a:r>
            <a:endParaRPr kumimoji="1" lang="ja-JP" altLang="en-US" sz="2400" b="1" dirty="0">
              <a:latin typeface="メイリオ" panose="020B0604030504040204" pitchFamily="50" charset="-128"/>
              <a:ea typeface="メイリオ" panose="020B0604030504040204" pitchFamily="50" charset="-128"/>
            </a:endParaRPr>
          </a:p>
        </p:txBody>
      </p:sp>
      <p:pic>
        <p:nvPicPr>
          <p:cNvPr id="2" name="図 1"/>
          <p:cNvPicPr>
            <a:picLocks noChangeAspect="1"/>
          </p:cNvPicPr>
          <p:nvPr/>
        </p:nvPicPr>
        <p:blipFill>
          <a:blip r:embed="rId4"/>
          <a:stretch>
            <a:fillRect/>
          </a:stretch>
        </p:blipFill>
        <p:spPr>
          <a:xfrm>
            <a:off x="5318966" y="250177"/>
            <a:ext cx="3445615" cy="2864669"/>
          </a:xfrm>
          <a:prstGeom prst="rect">
            <a:avLst/>
          </a:prstGeom>
        </p:spPr>
      </p:pic>
      <p:pic>
        <p:nvPicPr>
          <p:cNvPr id="8" name="図 7"/>
          <p:cNvPicPr>
            <a:picLocks noChangeAspect="1"/>
          </p:cNvPicPr>
          <p:nvPr/>
        </p:nvPicPr>
        <p:blipFill>
          <a:blip r:embed="rId5"/>
          <a:stretch>
            <a:fillRect/>
          </a:stretch>
        </p:blipFill>
        <p:spPr>
          <a:xfrm>
            <a:off x="5054918" y="3568898"/>
            <a:ext cx="6857264" cy="3136951"/>
          </a:xfrm>
          <a:prstGeom prst="rect">
            <a:avLst/>
          </a:prstGeom>
        </p:spPr>
      </p:pic>
      <p:sp>
        <p:nvSpPr>
          <p:cNvPr id="9"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519326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403187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■エレベーター・エスカレーターの移動介助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エレベーターへ誘導する場合は、床とエレベーターかごの間の溝に落ちないよう、扉にフットペダルなどが当たらないよう注意する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エスカレーターは基本誘導しない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車椅子対応エスカレーターの場合は安全に固定して利用する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pic>
        <p:nvPicPr>
          <p:cNvPr id="2" name="図 1"/>
          <p:cNvPicPr>
            <a:picLocks noChangeAspect="1"/>
          </p:cNvPicPr>
          <p:nvPr/>
        </p:nvPicPr>
        <p:blipFill>
          <a:blip r:embed="rId4"/>
          <a:stretch>
            <a:fillRect/>
          </a:stretch>
        </p:blipFill>
        <p:spPr>
          <a:xfrm>
            <a:off x="8458200" y="3902959"/>
            <a:ext cx="2978950" cy="2806570"/>
          </a:xfrm>
          <a:prstGeom prst="rect">
            <a:avLst/>
          </a:prstGeom>
        </p:spPr>
      </p:pic>
      <p:sp>
        <p:nvSpPr>
          <p:cNvPr id="3" name="テキスト ボックス 2"/>
          <p:cNvSpPr txBox="1"/>
          <p:nvPr/>
        </p:nvSpPr>
        <p:spPr>
          <a:xfrm>
            <a:off x="2771775" y="5020494"/>
            <a:ext cx="6157912" cy="156966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◆車椅子対応エスカレーターの利用</a:t>
            </a:r>
          </a:p>
          <a:p>
            <a:r>
              <a:rPr lang="ja-JP" altLang="en-US" dirty="0">
                <a:latin typeface="メイリオ" panose="020B0604030504040204" pitchFamily="50" charset="-128"/>
                <a:ea typeface="メイリオ" panose="020B0604030504040204" pitchFamily="50" charset="-128"/>
              </a:rPr>
              <a:t>上り　・平にしたステップに車椅子使用者を乗せる</a:t>
            </a:r>
          </a:p>
          <a:p>
            <a:r>
              <a:rPr kumimoji="1" lang="ja-JP" altLang="en-US" dirty="0">
                <a:latin typeface="メイリオ" panose="020B0604030504040204" pitchFamily="50" charset="-128"/>
                <a:ea typeface="メイリオ" panose="020B0604030504040204" pitchFamily="50" charset="-128"/>
              </a:rPr>
              <a:t>　　　・タイヤを車止めの位置にあわせブレーキをかける</a:t>
            </a:r>
          </a:p>
          <a:p>
            <a:r>
              <a:rPr lang="ja-JP" altLang="en-US" dirty="0">
                <a:latin typeface="メイリオ" panose="020B0604030504040204" pitchFamily="50" charset="-128"/>
                <a:ea typeface="メイリオ" panose="020B0604030504040204" pitchFamily="50" charset="-128"/>
              </a:rPr>
              <a:t>　　　・下り側に付添う</a:t>
            </a:r>
          </a:p>
          <a:p>
            <a:r>
              <a:rPr kumimoji="1" lang="ja-JP" altLang="en-US" dirty="0">
                <a:latin typeface="メイリオ" panose="020B0604030504040204" pitchFamily="50" charset="-128"/>
                <a:ea typeface="メイリオ" panose="020B0604030504040204" pitchFamily="50" charset="-128"/>
              </a:rPr>
              <a:t>下り　・車椅子は上り側向きで、上りと同じ要領で行う</a:t>
            </a:r>
          </a:p>
        </p:txBody>
      </p:sp>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2164744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8922673"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■階段の移動介助</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やむを得ず階段を使う際には、利用者の意向をまず確認する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29123" y="2947447"/>
            <a:ext cx="8111663" cy="249299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◆車椅子を持ち上げて階段を利用する場合</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持ち上げる　・４人以上で対応することが望ましい</a:t>
            </a:r>
          </a:p>
          <a:p>
            <a:r>
              <a:rPr kumimoji="1" lang="ja-JP" altLang="en-US" dirty="0">
                <a:latin typeface="メイリオ" panose="020B0604030504040204" pitchFamily="50" charset="-128"/>
                <a:ea typeface="メイリオ" panose="020B0604030504040204" pitchFamily="50" charset="-128"/>
              </a:rPr>
              <a:t>　　　　　　　 ・前２人はアームサポートとフットサポートの上部を持つ</a:t>
            </a:r>
          </a:p>
          <a:p>
            <a:r>
              <a:rPr lang="ja-JP" altLang="en-US" dirty="0">
                <a:latin typeface="メイリオ" panose="020B0604030504040204" pitchFamily="50" charset="-128"/>
                <a:ea typeface="メイリオ" panose="020B0604030504040204" pitchFamily="50" charset="-128"/>
              </a:rPr>
              <a:t>　　　　　　　 ・後２人はフレーム下部とハンドグリップを持つ</a:t>
            </a:r>
          </a:p>
          <a:p>
            <a:r>
              <a:rPr kumimoji="1" lang="ja-JP" altLang="en-US" dirty="0">
                <a:latin typeface="メイリオ" panose="020B0604030504040204" pitchFamily="50" charset="-128"/>
                <a:ea typeface="メイリオ" panose="020B0604030504040204" pitchFamily="50" charset="-128"/>
              </a:rPr>
              <a:t>　　　　　　　 ・「いち・に・さん」で持ち上げる（</a:t>
            </a:r>
            <a:r>
              <a:rPr kumimoji="1" lang="ja-JP" altLang="en-US" dirty="0" err="1">
                <a:latin typeface="メイリオ" panose="020B0604030504040204" pitchFamily="50" charset="-128"/>
                <a:ea typeface="メイリオ" panose="020B0604030504040204" pitchFamily="50" charset="-128"/>
              </a:rPr>
              <a:t>せ</a:t>
            </a:r>
            <a:r>
              <a:rPr kumimoji="1" lang="ja-JP" altLang="en-US" dirty="0">
                <a:latin typeface="メイリオ" panose="020B0604030504040204" pitchFamily="50" charset="-128"/>
                <a:ea typeface="メイリオ" panose="020B0604030504040204" pitchFamily="50" charset="-128"/>
              </a:rPr>
              <a:t>ーの</a:t>
            </a:r>
            <a:r>
              <a:rPr kumimoji="1" lang="ja-JP" altLang="en-US" dirty="0" err="1">
                <a:latin typeface="メイリオ" panose="020B0604030504040204" pitchFamily="50" charset="-128"/>
                <a:ea typeface="メイリオ" panose="020B0604030504040204" pitchFamily="50" charset="-128"/>
              </a:rPr>
              <a:t>は</a:t>
            </a:r>
            <a:r>
              <a:rPr lang="en-US" altLang="ja-JP" dirty="0">
                <a:latin typeface="メイリオ" panose="020B0604030504040204" pitchFamily="50" charset="-128"/>
                <a:ea typeface="メイリオ" panose="020B0604030504040204" pitchFamily="50" charset="-128"/>
              </a:rPr>
              <a:t>NG</a:t>
            </a:r>
            <a:r>
              <a:rPr kumimoji="1" lang="ja-JP" altLang="en-US" dirty="0">
                <a:latin typeface="メイリオ" panose="020B0604030504040204" pitchFamily="50" charset="-128"/>
                <a:ea typeface="メイリオ" panose="020B0604030504040204" pitchFamily="50" charset="-128"/>
              </a:rPr>
              <a:t>）</a:t>
            </a:r>
          </a:p>
          <a:p>
            <a:r>
              <a:rPr lang="ja-JP" altLang="en-US" dirty="0">
                <a:latin typeface="メイリオ" panose="020B0604030504040204" pitchFamily="50" charset="-128"/>
                <a:ea typeface="メイリオ" panose="020B0604030504040204" pitchFamily="50" charset="-128"/>
              </a:rPr>
              <a:t>　　　　　　　 ・水平を維持し、前が低くならないようにする</a:t>
            </a:r>
          </a:p>
          <a:p>
            <a:r>
              <a:rPr kumimoji="1" lang="ja-JP" altLang="en-US" dirty="0">
                <a:latin typeface="メイリオ" panose="020B0604030504040204" pitchFamily="50" charset="-128"/>
                <a:ea typeface="メイリオ" panose="020B0604030504040204" pitchFamily="50" charset="-128"/>
              </a:rPr>
              <a:t>　階段を上る　 ・ブレーキをかけ、一段一段確認しながら上る</a:t>
            </a:r>
          </a:p>
          <a:p>
            <a:r>
              <a:rPr lang="ja-JP" altLang="en-US" dirty="0">
                <a:latin typeface="メイリオ" panose="020B0604030504040204" pitchFamily="50" charset="-128"/>
                <a:ea typeface="メイリオ" panose="020B0604030504040204" pitchFamily="50" charset="-128"/>
              </a:rPr>
              <a:t>　　</a:t>
            </a:r>
            <a:r>
              <a:rPr lang="en-US" altLang="ja-JP" dirty="0">
                <a:latin typeface="メイリオ" panose="020B0604030504040204" pitchFamily="50" charset="-128"/>
                <a:ea typeface="メイリオ" panose="020B0604030504040204" pitchFamily="50" charset="-128"/>
              </a:rPr>
              <a:t>〃</a:t>
            </a:r>
            <a:r>
              <a:rPr lang="ja-JP" altLang="en-US" dirty="0">
                <a:latin typeface="メイリオ" panose="020B0604030504040204" pitchFamily="50" charset="-128"/>
                <a:ea typeface="メイリオ" panose="020B0604030504040204" pitchFamily="50" charset="-128"/>
              </a:rPr>
              <a:t>　下る　 ・車椅子は上り側向きで、上りと同じ要領で行う</a:t>
            </a:r>
          </a:p>
        </p:txBody>
      </p:sp>
      <p:pic>
        <p:nvPicPr>
          <p:cNvPr id="4" name="図 3"/>
          <p:cNvPicPr>
            <a:picLocks noChangeAspect="1"/>
          </p:cNvPicPr>
          <p:nvPr/>
        </p:nvPicPr>
        <p:blipFill>
          <a:blip r:embed="rId4"/>
          <a:stretch>
            <a:fillRect/>
          </a:stretch>
        </p:blipFill>
        <p:spPr>
          <a:xfrm>
            <a:off x="8073104" y="1359806"/>
            <a:ext cx="2632996" cy="3124125"/>
          </a:xfrm>
          <a:prstGeom prst="rect">
            <a:avLst/>
          </a:prstGeom>
        </p:spPr>
      </p:pic>
      <p:pic>
        <p:nvPicPr>
          <p:cNvPr id="5" name="図 4"/>
          <p:cNvPicPr>
            <a:picLocks noChangeAspect="1"/>
          </p:cNvPicPr>
          <p:nvPr/>
        </p:nvPicPr>
        <p:blipFill>
          <a:blip r:embed="rId5"/>
          <a:stretch>
            <a:fillRect/>
          </a:stretch>
        </p:blipFill>
        <p:spPr>
          <a:xfrm>
            <a:off x="9566920" y="3929062"/>
            <a:ext cx="2530293" cy="2928937"/>
          </a:xfrm>
          <a:prstGeom prst="rect">
            <a:avLst/>
          </a:prstGeom>
        </p:spPr>
      </p:pic>
      <p:sp>
        <p:nvSpPr>
          <p:cNvPr id="9" name="テキスト ボックス 15361"/>
          <p:cNvSpPr txBox="1"/>
          <p:nvPr/>
        </p:nvSpPr>
        <p:spPr>
          <a:xfrm>
            <a:off x="7311564"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166404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13689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■車椅子からの移乗</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身体に触れることについて必ず了解を得る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移乗の方向を確認する（障害の部位により異なる）</a:t>
            </a:r>
          </a:p>
        </p:txBody>
      </p:sp>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03949" y="2193202"/>
            <a:ext cx="9240377" cy="2215991"/>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sz="2400" b="1"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２人で介助する場合</a:t>
            </a:r>
          </a:p>
          <a:p>
            <a:r>
              <a:rPr lang="ja-JP" altLang="en-US" dirty="0">
                <a:latin typeface="メイリオ" panose="020B0604030504040204" pitchFamily="50" charset="-128"/>
                <a:ea typeface="メイリオ" panose="020B0604030504040204" pitchFamily="50" charset="-128"/>
              </a:rPr>
              <a:t>　　・ブレーキをかけ、フットサポートを上げる</a:t>
            </a:r>
          </a:p>
          <a:p>
            <a:r>
              <a:rPr lang="ja-JP" altLang="en-US" dirty="0">
                <a:latin typeface="メイリオ" panose="020B0604030504040204" pitchFamily="50" charset="-128"/>
                <a:ea typeface="メイリオ" panose="020B0604030504040204" pitchFamily="50" charset="-128"/>
              </a:rPr>
              <a:t>　　・後方介助者は両脚を開きぎみにし、利用者の背後から腕を抱え込む</a:t>
            </a:r>
          </a:p>
          <a:p>
            <a:r>
              <a:rPr lang="ja-JP" altLang="en-US" dirty="0">
                <a:latin typeface="メイリオ" panose="020B0604030504040204" pitchFamily="50" charset="-128"/>
                <a:ea typeface="メイリオ" panose="020B0604030504040204" pitchFamily="50" charset="-128"/>
              </a:rPr>
              <a:t>　　・前方介助者は両膝を抱える</a:t>
            </a:r>
          </a:p>
          <a:p>
            <a:r>
              <a:rPr lang="ja-JP" altLang="en-US" dirty="0">
                <a:latin typeface="メイリオ" panose="020B0604030504040204" pitchFamily="50" charset="-128"/>
                <a:ea typeface="メイリオ" panose="020B0604030504040204" pitchFamily="50" charset="-128"/>
              </a:rPr>
              <a:t>　　・「いち・に・さん」で抱え上げ、腰を痛めないよう屈伸を使い、背筋を伸ばす</a:t>
            </a:r>
          </a:p>
          <a:p>
            <a:r>
              <a:rPr lang="ja-JP" altLang="en-US" dirty="0">
                <a:latin typeface="メイリオ" panose="020B0604030504040204" pitchFamily="50" charset="-128"/>
                <a:ea typeface="メイリオ" panose="020B0604030504040204" pitchFamily="50" charset="-128"/>
              </a:rPr>
              <a:t>　　・ゆっくりと移乗の座席に降ろす</a:t>
            </a:r>
          </a:p>
        </p:txBody>
      </p:sp>
      <p:pic>
        <p:nvPicPr>
          <p:cNvPr id="2" name="図 1"/>
          <p:cNvPicPr>
            <a:picLocks noChangeAspect="1"/>
          </p:cNvPicPr>
          <p:nvPr/>
        </p:nvPicPr>
        <p:blipFill>
          <a:blip r:embed="rId4"/>
          <a:stretch>
            <a:fillRect/>
          </a:stretch>
        </p:blipFill>
        <p:spPr>
          <a:xfrm>
            <a:off x="3651831" y="4442439"/>
            <a:ext cx="1569752" cy="2050805"/>
          </a:xfrm>
          <a:prstGeom prst="rect">
            <a:avLst/>
          </a:prstGeom>
        </p:spPr>
      </p:pic>
      <p:pic>
        <p:nvPicPr>
          <p:cNvPr id="6" name="図 5"/>
          <p:cNvPicPr>
            <a:picLocks noChangeAspect="1"/>
          </p:cNvPicPr>
          <p:nvPr/>
        </p:nvPicPr>
        <p:blipFill>
          <a:blip r:embed="rId5"/>
          <a:stretch>
            <a:fillRect/>
          </a:stretch>
        </p:blipFill>
        <p:spPr>
          <a:xfrm>
            <a:off x="6447646" y="4442439"/>
            <a:ext cx="1595070" cy="2249134"/>
          </a:xfrm>
          <a:prstGeom prst="rect">
            <a:avLst/>
          </a:prstGeom>
        </p:spPr>
      </p:pic>
      <p:pic>
        <p:nvPicPr>
          <p:cNvPr id="9" name="図 8"/>
          <p:cNvPicPr>
            <a:picLocks noChangeAspect="1"/>
          </p:cNvPicPr>
          <p:nvPr/>
        </p:nvPicPr>
        <p:blipFill>
          <a:blip r:embed="rId6"/>
          <a:stretch>
            <a:fillRect/>
          </a:stretch>
        </p:blipFill>
        <p:spPr>
          <a:xfrm>
            <a:off x="9268779" y="4353823"/>
            <a:ext cx="1599290" cy="2228035"/>
          </a:xfrm>
          <a:prstGeom prst="rect">
            <a:avLst/>
          </a:prstGeom>
        </p:spPr>
      </p:pic>
      <p:sp>
        <p:nvSpPr>
          <p:cNvPr id="10" name="右矢印 9"/>
          <p:cNvSpPr/>
          <p:nvPr/>
        </p:nvSpPr>
        <p:spPr>
          <a:xfrm>
            <a:off x="5386388" y="5127810"/>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右矢印 10"/>
          <p:cNvSpPr/>
          <p:nvPr/>
        </p:nvSpPr>
        <p:spPr>
          <a:xfrm>
            <a:off x="8341422" y="5145524"/>
            <a:ext cx="628650" cy="842963"/>
          </a:xfrm>
          <a:prstGeom prst="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891823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191185"/>
            <a:ext cx="1713977" cy="2337242"/>
          </a:xfrm>
          <a:prstGeom prst="rect">
            <a:avLst/>
          </a:prstGeom>
        </p:spPr>
      </p:pic>
      <p:sp>
        <p:nvSpPr>
          <p:cNvPr id="3" name="テキスト ボックス 2"/>
          <p:cNvSpPr txBox="1"/>
          <p:nvPr/>
        </p:nvSpPr>
        <p:spPr>
          <a:xfrm>
            <a:off x="2589673" y="312435"/>
            <a:ext cx="8440277" cy="1292662"/>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◆移乗支援の方法</a:t>
            </a:r>
          </a:p>
          <a:p>
            <a:r>
              <a:rPr lang="ja-JP" altLang="en-US" dirty="0">
                <a:latin typeface="メイリオ" panose="020B0604030504040204" pitchFamily="50" charset="-128"/>
                <a:ea typeface="メイリオ" panose="020B0604030504040204" pitchFamily="50" charset="-128"/>
              </a:rPr>
              <a:t>　</a:t>
            </a:r>
            <a:r>
              <a:rPr lang="ja-JP" altLang="en-US" u="sng" dirty="0">
                <a:latin typeface="メイリオ" panose="020B0604030504040204" pitchFamily="50" charset="-128"/>
                <a:ea typeface="メイリオ" panose="020B0604030504040204" pitchFamily="50" charset="-128"/>
              </a:rPr>
              <a:t>１人で介助する場合</a:t>
            </a:r>
          </a:p>
          <a:p>
            <a:r>
              <a:rPr lang="ja-JP" altLang="en-US" dirty="0">
                <a:latin typeface="メイリオ" panose="020B0604030504040204" pitchFamily="50" charset="-128"/>
                <a:ea typeface="メイリオ" panose="020B0604030504040204" pitchFamily="50" charset="-128"/>
              </a:rPr>
              <a:t>　　・腰とひざ裏を抱え、利用者には首に腕を回してもらう</a:t>
            </a:r>
          </a:p>
          <a:p>
            <a:r>
              <a:rPr lang="ja-JP" altLang="en-US" dirty="0">
                <a:latin typeface="メイリオ" panose="020B0604030504040204" pitchFamily="50" charset="-128"/>
                <a:ea typeface="メイリオ" panose="020B0604030504040204" pitchFamily="50" charset="-128"/>
              </a:rPr>
              <a:t>　　・腰を痛めないよう屈伸を使い背筋を伸ばして抱きかかえる</a:t>
            </a:r>
          </a:p>
        </p:txBody>
      </p:sp>
      <p:pic>
        <p:nvPicPr>
          <p:cNvPr id="4" name="図 3"/>
          <p:cNvPicPr>
            <a:picLocks noChangeAspect="1"/>
          </p:cNvPicPr>
          <p:nvPr/>
        </p:nvPicPr>
        <p:blipFill>
          <a:blip r:embed="rId4"/>
          <a:stretch>
            <a:fillRect/>
          </a:stretch>
        </p:blipFill>
        <p:spPr>
          <a:xfrm>
            <a:off x="2589673" y="1605096"/>
            <a:ext cx="7709346" cy="485285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274914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717879" y="1957316"/>
            <a:ext cx="8884754" cy="2337414"/>
          </a:xfrm>
          <a:prstGeom prst="rect">
            <a:avLst/>
          </a:prstGeom>
        </p:spPr>
      </p:pic>
      <p:sp>
        <p:nvSpPr>
          <p:cNvPr id="3" name="テキスト ボックス 2">
            <a:extLst>
              <a:ext uri="{FF2B5EF4-FFF2-40B4-BE49-F238E27FC236}">
                <a16:creationId xmlns:a16="http://schemas.microsoft.com/office/drawing/2014/main" id="{6DEB0092-AEC0-45EF-815E-D8CB6BFA0803}"/>
              </a:ext>
            </a:extLst>
          </p:cNvPr>
          <p:cNvSpPr txBox="1"/>
          <p:nvPr/>
        </p:nvSpPr>
        <p:spPr>
          <a:xfrm>
            <a:off x="769247" y="970116"/>
            <a:ext cx="10978661" cy="584775"/>
          </a:xfrm>
          <a:prstGeom prst="rect">
            <a:avLst/>
          </a:prstGeom>
          <a:noFill/>
        </p:spPr>
        <p:txBody>
          <a:bodyPr wrap="square" rtlCol="0">
            <a:spAutoFit/>
          </a:bodyPr>
          <a:lstStyle/>
          <a:p>
            <a:r>
              <a:rPr kumimoji="1" lang="ja-JP" altLang="en-US" sz="3200" dirty="0">
                <a:latin typeface="メイリオ" panose="020B0604030504040204" pitchFamily="50" charset="-128"/>
                <a:ea typeface="メイリオ" panose="020B0604030504040204" pitchFamily="50" charset="-128"/>
              </a:rPr>
              <a:t>接遇支援を必要としている高齢者、障害者などはさまざま</a:t>
            </a:r>
          </a:p>
        </p:txBody>
      </p:sp>
      <p:sp>
        <p:nvSpPr>
          <p:cNvPr id="4" name="テキスト ボックス 3">
            <a:extLst>
              <a:ext uri="{FF2B5EF4-FFF2-40B4-BE49-F238E27FC236}">
                <a16:creationId xmlns:a16="http://schemas.microsoft.com/office/drawing/2014/main" id="{6DEB0092-AEC0-45EF-815E-D8CB6BFA0803}"/>
              </a:ext>
            </a:extLst>
          </p:cNvPr>
          <p:cNvSpPr txBox="1"/>
          <p:nvPr/>
        </p:nvSpPr>
        <p:spPr>
          <a:xfrm>
            <a:off x="457200" y="5023004"/>
            <a:ext cx="11290707" cy="58477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多様性を理解し、どんな支援が必要かを見極めることが重要</a:t>
            </a:r>
          </a:p>
        </p:txBody>
      </p:sp>
    </p:spTree>
    <p:extLst>
      <p:ext uri="{BB962C8B-B14F-4D97-AF65-F5344CB8AC3E}">
        <p14:creationId xmlns:p14="http://schemas.microsoft.com/office/powerpoint/2010/main" val="568799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57475" y="584461"/>
            <a:ext cx="8922673"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■肢体不自由の人への支援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車椅子を使用していなくても、段差や垂直の移動が困難な人がいる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支援が必要かを確認して支援を行う</a:t>
            </a: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160" y="584461"/>
            <a:ext cx="949865" cy="2587364"/>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1621" y="4341813"/>
            <a:ext cx="2345854" cy="1887538"/>
          </a:xfrm>
          <a:prstGeom prst="rect">
            <a:avLst/>
          </a:prstGeom>
        </p:spPr>
      </p:pic>
      <p:sp>
        <p:nvSpPr>
          <p:cNvPr id="12" name="テキスト ボックス 11"/>
          <p:cNvSpPr txBox="1"/>
          <p:nvPr/>
        </p:nvSpPr>
        <p:spPr>
          <a:xfrm>
            <a:off x="2657474" y="3475299"/>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■介助犬を使用している人への支援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介助犬は肢体不自由な人等の日常の手助けをする犬</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介助犬には声をかける、見つめる、触るなどをしない（仕事を阻害してしまう）</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車椅子用スペースと、介助</a:t>
            </a:r>
            <a:r>
              <a:rPr lang="ja-JP" altLang="en-US" sz="3200" dirty="0">
                <a:latin typeface="メイリオ" panose="020B0604030504040204" pitchFamily="50" charset="-128"/>
                <a:ea typeface="メイリオ" panose="020B0604030504040204" pitchFamily="50" charset="-128"/>
              </a:rPr>
              <a:t>犬のスペースを確保する</a:t>
            </a:r>
          </a:p>
        </p:txBody>
      </p:sp>
    </p:spTree>
    <p:extLst>
      <p:ext uri="{BB962C8B-B14F-4D97-AF65-F5344CB8AC3E}">
        <p14:creationId xmlns:p14="http://schemas.microsoft.com/office/powerpoint/2010/main" val="27356782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３</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視覚障害者</a:t>
            </a:r>
          </a:p>
        </p:txBody>
      </p:sp>
      <p:sp>
        <p:nvSpPr>
          <p:cNvPr id="3" name="正方形/長方形 2"/>
          <p:cNvSpPr/>
          <p:nvPr/>
        </p:nvSpPr>
        <p:spPr>
          <a:xfrm>
            <a:off x="378452" y="1238432"/>
            <a:ext cx="11392370" cy="141152"/>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stretch>
            <a:fillRect/>
          </a:stretch>
        </p:blipFill>
        <p:spPr>
          <a:xfrm>
            <a:off x="468773" y="1519866"/>
            <a:ext cx="2049963" cy="2821049"/>
          </a:xfrm>
          <a:prstGeom prst="rect">
            <a:avLst/>
          </a:prstGeom>
        </p:spPr>
      </p:pic>
      <p:sp>
        <p:nvSpPr>
          <p:cNvPr id="6" name="テキスト ボックス 5"/>
          <p:cNvSpPr txBox="1"/>
          <p:nvPr/>
        </p:nvSpPr>
        <p:spPr>
          <a:xfrm>
            <a:off x="2690987" y="1617368"/>
            <a:ext cx="9079835"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大きく「全盲」と「弱視」に分かれる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光を感じる</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感じない、物の輪郭が判別できない、視野の一部が欠けている、色の判別が困難、暗いところでは見えにくい、明るいところでは見えにくいなど</a:t>
            </a:r>
            <a:r>
              <a:rPr lang="ja-JP" altLang="en-US" sz="3200" dirty="0" smtClean="0">
                <a:latin typeface="メイリオ" panose="020B0604030504040204" pitchFamily="50" charset="-128"/>
                <a:ea typeface="メイリオ" panose="020B0604030504040204" pitchFamily="50" charset="-128"/>
              </a:rPr>
              <a:t>さまざま</a:t>
            </a:r>
            <a:endParaRPr lang="ja-JP" altLang="en-US" sz="3200" dirty="0">
              <a:latin typeface="メイリオ" panose="020B0604030504040204" pitchFamily="50" charset="-128"/>
              <a:ea typeface="メイリオ" panose="020B0604030504040204" pitchFamily="50" charset="-128"/>
            </a:endParaRPr>
          </a:p>
        </p:txBody>
      </p:sp>
      <p:pic>
        <p:nvPicPr>
          <p:cNvPr id="17410" name="Picture 2" descr="052-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50"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052-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67329"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052-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1150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6" name="Picture 8" descr="052-4.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55687"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pic>
        <p:nvPicPr>
          <p:cNvPr id="17418" name="Picture 10" descr="052-5.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99868" y="4570010"/>
            <a:ext cx="2392132" cy="1859029"/>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a:off x="678042" y="6345939"/>
            <a:ext cx="1082348"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正常な視野</a:t>
            </a:r>
            <a:endParaRPr kumimoji="1" lang="ja-JP" altLang="en-US" sz="1400" dirty="0">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2546382" y="6331280"/>
            <a:ext cx="2339102"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弱視ではっきりと見えない</a:t>
            </a:r>
            <a:endParaRPr kumimoji="1" lang="ja-JP" altLang="en-US" sz="1400" dirty="0">
              <a:latin typeface="メイリオ" panose="020B0604030504040204" pitchFamily="50" charset="-128"/>
              <a:ea typeface="メイリオ" panose="020B0604030504040204" pitchFamily="50" charset="-128"/>
            </a:endParaRPr>
          </a:p>
        </p:txBody>
      </p:sp>
      <p:sp>
        <p:nvSpPr>
          <p:cNvPr id="13" name="テキスト ボックス 12"/>
          <p:cNvSpPr txBox="1"/>
          <p:nvPr/>
        </p:nvSpPr>
        <p:spPr>
          <a:xfrm>
            <a:off x="5623231" y="6345938"/>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中心暗転</a:t>
            </a:r>
            <a:endParaRPr kumimoji="1" lang="ja-JP" altLang="en-US" sz="1400" dirty="0">
              <a:latin typeface="メイリオ" panose="020B0604030504040204" pitchFamily="50" charset="-128"/>
              <a:ea typeface="メイリオ" panose="020B0604030504040204" pitchFamily="50" charset="-128"/>
            </a:endParaRPr>
          </a:p>
        </p:txBody>
      </p:sp>
      <p:sp>
        <p:nvSpPr>
          <p:cNvPr id="14" name="テキスト ボックス 13"/>
          <p:cNvSpPr txBox="1"/>
          <p:nvPr/>
        </p:nvSpPr>
        <p:spPr>
          <a:xfrm>
            <a:off x="7920811" y="6345938"/>
            <a:ext cx="1261884"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周辺視野狭窄</a:t>
            </a:r>
            <a:endParaRPr kumimoji="1" lang="ja-JP" altLang="en-US" sz="1400" dirty="0">
              <a:latin typeface="メイリオ" panose="020B0604030504040204" pitchFamily="50" charset="-128"/>
              <a:ea typeface="メイリオ" panose="020B0604030504040204" pitchFamily="50" charset="-128"/>
            </a:endParaRPr>
          </a:p>
        </p:txBody>
      </p:sp>
      <p:sp>
        <p:nvSpPr>
          <p:cNvPr id="15" name="テキスト ボックス 14"/>
          <p:cNvSpPr txBox="1"/>
          <p:nvPr/>
        </p:nvSpPr>
        <p:spPr>
          <a:xfrm>
            <a:off x="10544528" y="6331279"/>
            <a:ext cx="902811" cy="307777"/>
          </a:xfrm>
          <a:prstGeom prst="rect">
            <a:avLst/>
          </a:prstGeom>
          <a:noFill/>
        </p:spPr>
        <p:txBody>
          <a:bodyPr wrap="none" rtlCol="0">
            <a:spAutoFit/>
          </a:bodyPr>
          <a:lstStyle/>
          <a:p>
            <a:r>
              <a:rPr kumimoji="1" lang="ja-JP" altLang="en-US" sz="1400" dirty="0" smtClean="0">
                <a:latin typeface="メイリオ" panose="020B0604030504040204" pitchFamily="50" charset="-128"/>
                <a:ea typeface="メイリオ" panose="020B0604030504040204" pitchFamily="50" charset="-128"/>
              </a:rPr>
              <a:t>視野欠損</a:t>
            </a:r>
            <a:endParaRPr kumimoji="1" lang="ja-JP" altLang="en-US" sz="1400" dirty="0">
              <a:latin typeface="メイリオ" panose="020B0604030504040204" pitchFamily="50" charset="-128"/>
              <a:ea typeface="メイリオ" panose="020B0604030504040204" pitchFamily="50" charset="-128"/>
            </a:endParaRPr>
          </a:p>
        </p:txBody>
      </p:sp>
      <p:sp>
        <p:nvSpPr>
          <p:cNvPr id="17"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8352037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178428" y="288698"/>
            <a:ext cx="1970486" cy="2711677"/>
          </a:xfrm>
          <a:prstGeom prst="rect">
            <a:avLst/>
          </a:prstGeom>
        </p:spPr>
      </p:pic>
      <p:sp>
        <p:nvSpPr>
          <p:cNvPr id="6" name="テキスト ボックス 5"/>
          <p:cNvSpPr txBox="1"/>
          <p:nvPr/>
        </p:nvSpPr>
        <p:spPr>
          <a:xfrm>
            <a:off x="2690987" y="72059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特性（つづき）</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白杖を持っている、盲導犬を使用している、ガイドヘルパーと一緒に歩いている、白杖等を利用せずに１人で歩いているなど歩き方もさまざま</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白</a:t>
            </a:r>
            <a:r>
              <a:rPr lang="ja-JP" altLang="en-US" sz="3200" dirty="0">
                <a:latin typeface="メイリオ" panose="020B0604030504040204" pitchFamily="50" charset="-128"/>
                <a:ea typeface="メイリオ" panose="020B0604030504040204" pitchFamily="50" charset="-128"/>
              </a:rPr>
              <a:t>杖や盲導犬を使用していても、全盲ではなく弱視の人の場合がある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盲導犬は使用している人の指示した方向に進む、障害物を避ける、止まって曲がり角や段差を教える。道を覚えているのではない。</a:t>
            </a:r>
          </a:p>
        </p:txBody>
      </p:sp>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760" y="3475196"/>
            <a:ext cx="1990227" cy="3028950"/>
          </a:xfrm>
          <a:prstGeom prst="rect">
            <a:avLst/>
          </a:prstGeom>
        </p:spPr>
      </p:pic>
    </p:spTree>
    <p:extLst>
      <p:ext uri="{BB962C8B-B14F-4D97-AF65-F5344CB8AC3E}">
        <p14:creationId xmlns:p14="http://schemas.microsoft.com/office/powerpoint/2010/main" val="3170856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0" y="360417"/>
            <a:ext cx="1379715" cy="1898690"/>
          </a:xfrm>
          <a:prstGeom prst="rect">
            <a:avLst/>
          </a:prstGeom>
        </p:spPr>
      </p:pic>
      <p:sp>
        <p:nvSpPr>
          <p:cNvPr id="6" name="テキスト ボックス 5"/>
          <p:cNvSpPr txBox="1"/>
          <p:nvPr/>
        </p:nvSpPr>
        <p:spPr>
          <a:xfrm>
            <a:off x="1245930" y="491996"/>
            <a:ext cx="10946070" cy="600164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階段からの転落、車・人・物などとの接触に危険・不安を感じている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視覚的な情報が得にくい</a:t>
            </a:r>
            <a:r>
              <a:rPr lang="en-US" altLang="ja-JP" sz="3200" dirty="0">
                <a:latin typeface="メイリオ" panose="020B0604030504040204" pitchFamily="50" charset="-128"/>
                <a:ea typeface="メイリオ" panose="020B0604030504040204" pitchFamily="50" charset="-128"/>
              </a:rPr>
              <a:t>/</a:t>
            </a:r>
            <a:r>
              <a:rPr lang="ja-JP" altLang="en-US" sz="3200" dirty="0">
                <a:latin typeface="メイリオ" panose="020B0604030504040204" pitchFamily="50" charset="-128"/>
                <a:ea typeface="メイリオ" panose="020B0604030504040204" pitchFamily="50" charset="-128"/>
              </a:rPr>
              <a:t>得られないため、「音の情報」が頼り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誘導用ブロックを頼りに歩いている場合、ブロック上に障害物があると危険</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無理に振り向かせてしまうと、方向がわからなくなる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近くに人がいるかがわからないため、自ら助けを求めることが</a:t>
            </a:r>
            <a:r>
              <a:rPr lang="ja-JP" altLang="en-US" sz="3200" dirty="0" smtClean="0">
                <a:latin typeface="メイリオ" panose="020B0604030504040204" pitchFamily="50" charset="-128"/>
                <a:ea typeface="メイリオ" panose="020B0604030504040204" pitchFamily="50" charset="-128"/>
              </a:rPr>
              <a:t>難しい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無人</a:t>
            </a:r>
            <a:r>
              <a:rPr lang="ja-JP" altLang="en-US" sz="3200" dirty="0" smtClean="0">
                <a:latin typeface="メイリオ" panose="020B0604030504040204" pitchFamily="50" charset="-128"/>
                <a:ea typeface="メイリオ" panose="020B0604030504040204" pitchFamily="50" charset="-128"/>
              </a:rPr>
              <a:t>駅などの呼び出しボタンの位置がわからない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様々な音が混在していると混乱してしまう</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73997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誘導する場合には、「どうしたらよいですか？」とどんな支援が必要かを確認する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危険な場合には躊躇なく声をかける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「１人で歩いているから支援はいらないだろう」、「白杖を持っているから一部始終支援が必要だろう」などの断定は禁物</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7" name="図 6"/>
          <p:cNvPicPr>
            <a:picLocks noChangeAspect="1"/>
          </p:cNvPicPr>
          <p:nvPr/>
        </p:nvPicPr>
        <p:blipFill>
          <a:blip r:embed="rId3"/>
          <a:stretch>
            <a:fillRect/>
          </a:stretch>
        </p:blipFill>
        <p:spPr>
          <a:xfrm>
            <a:off x="178428" y="288698"/>
            <a:ext cx="1970486" cy="2711677"/>
          </a:xfrm>
          <a:prstGeom prst="rect">
            <a:avLst/>
          </a:prstGeom>
        </p:spPr>
      </p:pic>
    </p:spTree>
    <p:extLst>
      <p:ext uri="{BB962C8B-B14F-4D97-AF65-F5344CB8AC3E}">
        <p14:creationId xmlns:p14="http://schemas.microsoft.com/office/powerpoint/2010/main" val="3528080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20265" y="1458798"/>
            <a:ext cx="8922673"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いきなり触れたり、手を引いたりせず、何をすべきかを確かめる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支援してほしいことはさまざま。どんな支援が必要かを確認する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支援を断られた場合でも、安全を確認するために見守る</a:t>
            </a: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pic>
        <p:nvPicPr>
          <p:cNvPr id="21" name="図 20"/>
          <p:cNvPicPr>
            <a:picLocks noChangeAspect="1"/>
          </p:cNvPicPr>
          <p:nvPr/>
        </p:nvPicPr>
        <p:blipFill>
          <a:blip r:embed="rId3"/>
          <a:stretch>
            <a:fillRect/>
          </a:stretch>
        </p:blipFill>
        <p:spPr>
          <a:xfrm>
            <a:off x="178428" y="288698"/>
            <a:ext cx="1970486" cy="2711677"/>
          </a:xfrm>
          <a:prstGeom prst="rect">
            <a:avLst/>
          </a:prstGeom>
        </p:spPr>
      </p:pic>
      <p:pic>
        <p:nvPicPr>
          <p:cNvPr id="4" name="図 3"/>
          <p:cNvPicPr>
            <a:picLocks noChangeAspect="1"/>
          </p:cNvPicPr>
          <p:nvPr/>
        </p:nvPicPr>
        <p:blipFill>
          <a:blip r:embed="rId4"/>
          <a:stretch>
            <a:fillRect/>
          </a:stretch>
        </p:blipFill>
        <p:spPr>
          <a:xfrm>
            <a:off x="1111443" y="4332338"/>
            <a:ext cx="1528762" cy="2372595"/>
          </a:xfrm>
          <a:prstGeom prst="rect">
            <a:avLst/>
          </a:prstGeom>
        </p:spPr>
      </p:pic>
      <p:sp>
        <p:nvSpPr>
          <p:cNvPr id="5" name="テキスト ボックス 4"/>
          <p:cNvSpPr txBox="1"/>
          <p:nvPr/>
        </p:nvSpPr>
        <p:spPr>
          <a:xfrm>
            <a:off x="3166927" y="5504604"/>
            <a:ext cx="8376011" cy="1107996"/>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☜白杖ＳＯＳシグナル</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視覚障害者が周囲に助けを求めて、白杖を頭上</a:t>
            </a:r>
            <a:r>
              <a:rPr lang="en-US" altLang="ja-JP" dirty="0">
                <a:latin typeface="メイリオ" panose="020B0604030504040204" pitchFamily="50" charset="-128"/>
                <a:ea typeface="メイリオ" panose="020B0604030504040204" pitchFamily="50" charset="-128"/>
              </a:rPr>
              <a:t>50cm</a:t>
            </a:r>
            <a:r>
              <a:rPr lang="ja-JP" altLang="en-US" dirty="0">
                <a:latin typeface="メイリオ" panose="020B0604030504040204" pitchFamily="50" charset="-128"/>
                <a:ea typeface="メイリオ" panose="020B0604030504040204" pitchFamily="50" charset="-128"/>
              </a:rPr>
              <a:t>提示に掲げて意思表示</a:t>
            </a:r>
          </a:p>
          <a:p>
            <a:r>
              <a:rPr lang="ja-JP" altLang="en-US" dirty="0">
                <a:latin typeface="メイリオ" panose="020B0604030504040204" pitchFamily="50" charset="-128"/>
                <a:ea typeface="メイリオ" panose="020B0604030504040204" pitchFamily="50" charset="-128"/>
              </a:rPr>
              <a:t>　を</a:t>
            </a:r>
            <a:r>
              <a:rPr kumimoji="1" lang="ja-JP" altLang="en-US" dirty="0">
                <a:latin typeface="メイリオ" panose="020B0604030504040204" pitchFamily="50" charset="-128"/>
                <a:ea typeface="メイリオ" panose="020B0604030504040204" pitchFamily="50" charset="-128"/>
              </a:rPr>
              <a:t>行う場合があります。</a:t>
            </a:r>
          </a:p>
        </p:txBody>
      </p:sp>
    </p:spTree>
    <p:extLst>
      <p:ext uri="{BB962C8B-B14F-4D97-AF65-F5344CB8AC3E}">
        <p14:creationId xmlns:p14="http://schemas.microsoft.com/office/powerpoint/2010/main" val="29579353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100263" y="327286"/>
            <a:ext cx="9844087" cy="156966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■誘導の方法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声かけをして誘導を希望された場合には、どのようにしたらよいかを確認して誘導する</a:t>
            </a:r>
          </a:p>
        </p:txBody>
      </p:sp>
      <p:sp>
        <p:nvSpPr>
          <p:cNvPr id="3" name="テキスト ボックス 2"/>
          <p:cNvSpPr txBox="1"/>
          <p:nvPr/>
        </p:nvSpPr>
        <p:spPr>
          <a:xfrm>
            <a:off x="3104773" y="1935534"/>
            <a:ext cx="8968165" cy="3416320"/>
          </a:xfrm>
          <a:prstGeom prst="rect">
            <a:avLst/>
          </a:prstGeom>
          <a:noFill/>
        </p:spPr>
        <p:txBody>
          <a:bodyPr wrap="square" rtlCol="0">
            <a:spAutoFit/>
          </a:bodyPr>
          <a:lstStyle/>
          <a:p>
            <a:r>
              <a:rPr lang="ja-JP" altLang="en-US" sz="2400" b="1" dirty="0">
                <a:latin typeface="メイリオ" panose="020B0604030504040204" pitchFamily="50" charset="-128"/>
                <a:ea typeface="メイリオ" panose="020B0604030504040204" pitchFamily="50" charset="-128"/>
              </a:rPr>
              <a:t>◆誘導の方法を確認</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・「私の腕の位置はここです。ここにつかまっていただけばよろしいですか？」な</a:t>
            </a:r>
          </a:p>
          <a:p>
            <a:r>
              <a:rPr lang="ja-JP" altLang="en-US" dirty="0">
                <a:latin typeface="メイリオ" panose="020B0604030504040204" pitchFamily="50" charset="-128"/>
                <a:ea typeface="メイリオ" panose="020B0604030504040204" pitchFamily="50" charset="-128"/>
              </a:rPr>
              <a:t>　　</a:t>
            </a:r>
            <a:r>
              <a:rPr lang="ja-JP" altLang="en-US" dirty="0" err="1">
                <a:latin typeface="メイリオ" panose="020B0604030504040204" pitchFamily="50" charset="-128"/>
                <a:ea typeface="メイリオ" panose="020B0604030504040204" pitchFamily="50" charset="-128"/>
              </a:rPr>
              <a:t>ど</a:t>
            </a:r>
            <a:r>
              <a:rPr lang="ja-JP" altLang="en-US" dirty="0">
                <a:latin typeface="メイリオ" panose="020B0604030504040204" pitchFamily="50" charset="-128"/>
                <a:ea typeface="メイリオ" panose="020B0604030504040204" pitchFamily="50" charset="-128"/>
              </a:rPr>
              <a:t>誘導の方法を確認する</a:t>
            </a:r>
          </a:p>
          <a:p>
            <a:endParaRPr lang="ja-JP" altLang="en-US" dirty="0">
              <a:latin typeface="メイリオ" panose="020B0604030504040204" pitchFamily="50" charset="-128"/>
              <a:ea typeface="メイリオ" panose="020B0604030504040204" pitchFamily="50" charset="-128"/>
            </a:endParaRPr>
          </a:p>
          <a:p>
            <a:r>
              <a:rPr lang="ja-JP" altLang="en-US" sz="2400" b="1" dirty="0">
                <a:latin typeface="メイリオ" panose="020B0604030504040204" pitchFamily="50" charset="-128"/>
                <a:ea typeface="メイリオ" panose="020B0604030504040204" pitchFamily="50" charset="-128"/>
              </a:rPr>
              <a:t>◆情報をお伝えしながら誘導</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・「ここからまっすぐ進みます」「</a:t>
            </a:r>
            <a:r>
              <a:rPr lang="en-US" altLang="ja-JP" dirty="0">
                <a:latin typeface="メイリオ" panose="020B0604030504040204" pitchFamily="50" charset="-128"/>
                <a:ea typeface="メイリオ" panose="020B0604030504040204" pitchFamily="50" charset="-128"/>
              </a:rPr>
              <a:t>10cm</a:t>
            </a:r>
            <a:r>
              <a:rPr lang="ja-JP" altLang="en-US" dirty="0">
                <a:latin typeface="メイリオ" panose="020B0604030504040204" pitchFamily="50" charset="-128"/>
                <a:ea typeface="メイリオ" panose="020B0604030504040204" pitchFamily="50" charset="-128"/>
              </a:rPr>
              <a:t>くらいの段差があります」「ここで右に</a:t>
            </a:r>
          </a:p>
          <a:p>
            <a:r>
              <a:rPr lang="ja-JP" altLang="en-US" dirty="0">
                <a:latin typeface="メイリオ" panose="020B0604030504040204" pitchFamily="50" charset="-128"/>
                <a:ea typeface="メイリオ" panose="020B0604030504040204" pitchFamily="50" charset="-128"/>
              </a:rPr>
              <a:t>　　曲がります」など、方向や状況などの情報を都度お伝えしながら誘導する</a:t>
            </a:r>
          </a:p>
          <a:p>
            <a:r>
              <a:rPr lang="ja-JP" altLang="en-US" sz="2400" b="1" dirty="0">
                <a:latin typeface="メイリオ" panose="020B0604030504040204" pitchFamily="50" charset="-128"/>
                <a:ea typeface="メイリオ" panose="020B0604030504040204" pitchFamily="50" charset="-128"/>
              </a:rPr>
              <a:t>◆周囲への配慮</a:t>
            </a:r>
          </a:p>
          <a:p>
            <a:r>
              <a:rPr lang="ja-JP" altLang="en-US" sz="2400" b="1"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・周囲に人やものがある場合には、ぶつからないよう配慮し、避ける場合、「前方</a:t>
            </a:r>
          </a:p>
          <a:p>
            <a:r>
              <a:rPr lang="ja-JP" altLang="en-US" dirty="0">
                <a:latin typeface="メイリオ" panose="020B0604030504040204" pitchFamily="50" charset="-128"/>
                <a:ea typeface="メイリオ" panose="020B0604030504040204" pitchFamily="50" charset="-128"/>
              </a:rPr>
              <a:t>　　に柱があるので右に避けます」などと声をかける</a:t>
            </a:r>
          </a:p>
        </p:txBody>
      </p:sp>
      <p:pic>
        <p:nvPicPr>
          <p:cNvPr id="9" name="図 8"/>
          <p:cNvPicPr>
            <a:picLocks noChangeAspect="1"/>
          </p:cNvPicPr>
          <p:nvPr/>
        </p:nvPicPr>
        <p:blipFill>
          <a:blip r:embed="rId3"/>
          <a:stretch>
            <a:fillRect/>
          </a:stretch>
        </p:blipFill>
        <p:spPr>
          <a:xfrm>
            <a:off x="178428" y="288698"/>
            <a:ext cx="1970486" cy="2711677"/>
          </a:xfrm>
          <a:prstGeom prst="rect">
            <a:avLst/>
          </a:prstGeom>
        </p:spPr>
      </p:pic>
      <p:pic>
        <p:nvPicPr>
          <p:cNvPr id="6" name="図 5"/>
          <p:cNvPicPr>
            <a:picLocks noChangeAspect="1"/>
          </p:cNvPicPr>
          <p:nvPr/>
        </p:nvPicPr>
        <p:blipFill>
          <a:blip r:embed="rId4"/>
          <a:stretch>
            <a:fillRect/>
          </a:stretch>
        </p:blipFill>
        <p:spPr>
          <a:xfrm>
            <a:off x="364167" y="4521273"/>
            <a:ext cx="2393322" cy="2215159"/>
          </a:xfrm>
          <a:prstGeom prst="rect">
            <a:avLst/>
          </a:prstGeom>
        </p:spPr>
      </p:pic>
      <p:sp>
        <p:nvSpPr>
          <p:cNvPr id="11" name="テキスト ボックス 10"/>
          <p:cNvSpPr txBox="1"/>
          <p:nvPr/>
        </p:nvSpPr>
        <p:spPr>
          <a:xfrm>
            <a:off x="2757489" y="5504604"/>
            <a:ext cx="8376011" cy="1138773"/>
          </a:xfrm>
          <a:prstGeom prst="rect">
            <a:avLst/>
          </a:prstGeom>
          <a:noFill/>
        </p:spPr>
        <p:txBody>
          <a:bodyPr wrap="square" rtlCol="0">
            <a:spAutoFit/>
          </a:bodyPr>
          <a:lstStyle/>
          <a:p>
            <a:r>
              <a:rPr kumimoji="1" lang="ja-JP" altLang="en-US" sz="2400" b="1" dirty="0">
                <a:latin typeface="メイリオ" panose="020B0604030504040204" pitchFamily="50" charset="-128"/>
                <a:ea typeface="メイリオ" panose="020B0604030504040204" pitchFamily="50" charset="-128"/>
              </a:rPr>
              <a:t>☜クロックポジション</a:t>
            </a:r>
          </a:p>
          <a:p>
            <a:r>
              <a:rPr lang="ja-JP" altLang="en-US" sz="2400" dirty="0">
                <a:latin typeface="メイリオ" panose="020B0604030504040204" pitchFamily="50" charset="-128"/>
                <a:ea typeface="メイリオ" panose="020B0604030504040204" pitchFamily="50" charset="-128"/>
              </a:rPr>
              <a:t>　</a:t>
            </a:r>
            <a:r>
              <a:rPr lang="ja-JP" altLang="en-US" dirty="0">
                <a:latin typeface="メイリオ" panose="020B0604030504040204" pitchFamily="50" charset="-128"/>
                <a:ea typeface="メイリオ" panose="020B0604030504040204" pitchFamily="50" charset="-128"/>
              </a:rPr>
              <a:t>位置関係を伝えるために、時計の文字盤に見立て、「３時の方向に</a:t>
            </a:r>
            <a:r>
              <a:rPr lang="ja-JP" altLang="en-US" dirty="0" err="1">
                <a:latin typeface="メイリオ" panose="020B0604030504040204" pitchFamily="50" charset="-128"/>
                <a:ea typeface="メイリオ" panose="020B0604030504040204" pitchFamily="50" charset="-128"/>
              </a:rPr>
              <a:t>改札があ</a:t>
            </a:r>
            <a:endParaRPr lang="ja-JP" altLang="en-US" dirty="0">
              <a:latin typeface="メイリオ" panose="020B0604030504040204" pitchFamily="50" charset="-128"/>
              <a:ea typeface="メイリオ" panose="020B0604030504040204" pitchFamily="50" charset="-128"/>
            </a:endParaRPr>
          </a:p>
          <a:p>
            <a:r>
              <a:rPr lang="ja-JP" altLang="en-US" dirty="0">
                <a:latin typeface="メイリオ" panose="020B0604030504040204" pitchFamily="50" charset="-128"/>
                <a:ea typeface="メイリオ" panose="020B0604030504040204" pitchFamily="50" charset="-128"/>
              </a:rPr>
              <a:t>　ります」などと説明する</a:t>
            </a:r>
            <a:r>
              <a:rPr kumimoji="1" lang="ja-JP" altLang="en-US" dirty="0">
                <a:latin typeface="メイリオ" panose="020B0604030504040204" pitchFamily="50" charset="-128"/>
                <a:ea typeface="メイリオ" panose="020B0604030504040204" pitchFamily="50" charset="-128"/>
              </a:rPr>
              <a:t>。</a:t>
            </a:r>
          </a:p>
        </p:txBody>
      </p:sp>
      <p:sp>
        <p:nvSpPr>
          <p:cNvPr id="8" name="テキスト ボックス 15361"/>
          <p:cNvSpPr txBox="1"/>
          <p:nvPr/>
        </p:nvSpPr>
        <p:spPr>
          <a:xfrm>
            <a:off x="7581953" y="6649081"/>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3184730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■盲導犬を使用している人への支援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盲導犬は視覚障害者の移動等を助けている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盲導犬のスペース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122" y="446349"/>
            <a:ext cx="1990227" cy="3028950"/>
          </a:xfrm>
          <a:prstGeom prst="rect">
            <a:avLst/>
          </a:prstGeom>
        </p:spPr>
      </p:pic>
    </p:spTree>
    <p:extLst>
      <p:ext uri="{BB962C8B-B14F-4D97-AF65-F5344CB8AC3E}">
        <p14:creationId xmlns:p14="http://schemas.microsoft.com/office/powerpoint/2010/main" val="1719616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58849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４</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聴覚障害者・言語障害者</a:t>
            </a:r>
          </a:p>
        </p:txBody>
      </p:sp>
      <p:sp>
        <p:nvSpPr>
          <p:cNvPr id="3" name="正方形/長方形 2"/>
          <p:cNvSpPr/>
          <p:nvPr/>
        </p:nvSpPr>
        <p:spPr>
          <a:xfrm>
            <a:off x="378452" y="1238432"/>
            <a:ext cx="11392370" cy="141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690987" y="1617368"/>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聞こえ方には個人差がある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補聴器を使用して会話が可能な人もいるが、うまく聞き取れない人もいる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すべての人が手話を使えるわけではない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表情や身振り手振り、口話、筆談、手話などの視覚情報が頼り</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聴導犬を使用している人もいる</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427" y="1617368"/>
            <a:ext cx="903330" cy="2913063"/>
          </a:xfrm>
          <a:prstGeom prst="rect">
            <a:avLst/>
          </a:prstGeom>
        </p:spPr>
      </p:pic>
    </p:spTree>
    <p:extLst>
      <p:ext uri="{BB962C8B-B14F-4D97-AF65-F5344CB8AC3E}">
        <p14:creationId xmlns:p14="http://schemas.microsoft.com/office/powerpoint/2010/main" val="3735448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690987" y="1017294"/>
            <a:ext cx="9079835"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外見ではわからないため、誤解や障害を理解されないことがある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補聴器を使用していても、周囲の雑音などで聞き取れない場合がある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相手の表情や口元が見えないとコミュニケーションがとりにくい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声や音声情報だけでは、伝わらず、緊急時などは状況を理解できない場合がある</a:t>
            </a:r>
          </a:p>
        </p:txBody>
      </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1135863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DEB0092-AEC0-45EF-815E-D8CB6BFA0803}"/>
              </a:ext>
            </a:extLst>
          </p:cNvPr>
          <p:cNvSpPr txBox="1"/>
          <p:nvPr/>
        </p:nvSpPr>
        <p:spPr>
          <a:xfrm>
            <a:off x="1510142" y="428642"/>
            <a:ext cx="3990545" cy="6494085"/>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多様性？</a:t>
            </a:r>
          </a:p>
          <a:p>
            <a:r>
              <a:rPr lang="ja-JP" altLang="en-US" sz="3200" b="1" dirty="0">
                <a:latin typeface="メイリオ" panose="020B0604030504040204" pitchFamily="50" charset="-128"/>
                <a:ea typeface="メイリオ" panose="020B0604030504040204" pitchFamily="50" charset="-128"/>
              </a:rPr>
              <a:t>でも、</a:t>
            </a:r>
            <a:r>
              <a:rPr kumimoji="1" lang="ja-JP" altLang="en-US" sz="3200" b="1" dirty="0">
                <a:latin typeface="メイリオ" panose="020B0604030504040204" pitchFamily="50" charset="-128"/>
                <a:ea typeface="メイリオ" panose="020B0604030504040204" pitchFamily="50" charset="-128"/>
              </a:rPr>
              <a:t>見た目では</a:t>
            </a:r>
          </a:p>
          <a:p>
            <a:r>
              <a:rPr kumimoji="1" lang="ja-JP" altLang="en-US" sz="3200" b="1" dirty="0">
                <a:latin typeface="メイリオ" panose="020B0604030504040204" pitchFamily="50" charset="-128"/>
                <a:ea typeface="メイリオ" panose="020B0604030504040204" pitchFamily="50" charset="-128"/>
              </a:rPr>
              <a:t>障害がわからない人</a:t>
            </a:r>
          </a:p>
          <a:p>
            <a:r>
              <a:rPr kumimoji="1" lang="ja-JP" altLang="en-US" sz="3200" b="1" dirty="0">
                <a:latin typeface="メイリオ" panose="020B0604030504040204" pitchFamily="50" charset="-128"/>
                <a:ea typeface="メイリオ" panose="020B0604030504040204" pitchFamily="50" charset="-128"/>
              </a:rPr>
              <a:t>もいる</a:t>
            </a:r>
          </a:p>
          <a:p>
            <a:endParaRPr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kumimoji="1" lang="ja-JP" altLang="en-US" sz="3200" b="1" dirty="0">
                <a:solidFill>
                  <a:srgbClr val="FF0000"/>
                </a:solidFill>
                <a:latin typeface="メイリオ" panose="020B0604030504040204" pitchFamily="50" charset="-128"/>
                <a:ea typeface="メイリオ" panose="020B0604030504040204" pitchFamily="50" charset="-128"/>
              </a:rPr>
              <a:t>声かけ</a:t>
            </a:r>
            <a:r>
              <a:rPr kumimoji="1" lang="ja-JP" altLang="en-US" sz="3200" b="1" dirty="0">
                <a:latin typeface="メイリオ" panose="020B0604030504040204" pitchFamily="50" charset="-128"/>
                <a:ea typeface="メイリオ" panose="020B0604030504040204" pitchFamily="50" charset="-128"/>
              </a:rPr>
              <a:t>をしてみて、</a:t>
            </a:r>
          </a:p>
          <a:p>
            <a:r>
              <a:rPr lang="ja-JP" altLang="en-US" sz="3200" b="1" dirty="0">
                <a:latin typeface="メイリオ" panose="020B0604030504040204" pitchFamily="50" charset="-128"/>
                <a:ea typeface="メイリオ" panose="020B0604030504040204" pitchFamily="50" charset="-128"/>
              </a:rPr>
              <a:t>確認してみます</a:t>
            </a:r>
          </a:p>
          <a:p>
            <a:endParaRPr kumimoji="1" lang="ja-JP" altLang="en-US" sz="3200" b="1" dirty="0">
              <a:latin typeface="メイリオ" panose="020B0604030504040204" pitchFamily="50" charset="-128"/>
              <a:ea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必要があれば</a:t>
            </a:r>
            <a:r>
              <a:rPr lang="ja-JP" altLang="en-US" sz="3200" b="1" dirty="0">
                <a:solidFill>
                  <a:srgbClr val="FF0000"/>
                </a:solidFill>
                <a:latin typeface="メイリオ" panose="020B0604030504040204" pitchFamily="50" charset="-128"/>
                <a:ea typeface="メイリオ" panose="020B0604030504040204" pitchFamily="50" charset="-128"/>
              </a:rPr>
              <a:t>「何をお手伝いしますか？」</a:t>
            </a:r>
            <a:r>
              <a:rPr lang="ja-JP" altLang="en-US" sz="3200" b="1" dirty="0">
                <a:latin typeface="メイリオ" panose="020B0604030504040204" pitchFamily="50" charset="-128"/>
                <a:ea typeface="メイリオ" panose="020B0604030504040204" pitchFamily="50" charset="-128"/>
              </a:rPr>
              <a:t>と声をかける</a:t>
            </a:r>
            <a:endParaRPr kumimoji="1" lang="ja-JP" altLang="en-US" sz="3200" b="1" dirty="0">
              <a:latin typeface="メイリオ" panose="020B0604030504040204" pitchFamily="50" charset="-128"/>
              <a:ea typeface="メイリオ" panose="020B0604030504040204" pitchFamily="50" charset="-128"/>
            </a:endParaRPr>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176965185"/>
              </p:ext>
            </p:extLst>
          </p:nvPr>
        </p:nvGraphicFramePr>
        <p:xfrm>
          <a:off x="112712" y="208116"/>
          <a:ext cx="1397430" cy="2578100"/>
        </p:xfrm>
        <a:graphic>
          <a:graphicData uri="http://schemas.openxmlformats.org/presentationml/2006/ole">
            <mc:AlternateContent xmlns:mc="http://schemas.openxmlformats.org/markup-compatibility/2006">
              <mc:Choice xmlns:v="urn:schemas-microsoft-com:vml" Requires="v">
                <p:oleObj spid="_x0000_s9264" r:id="rId4" imgW="2793600" imgH="5155200" progId="">
                  <p:embed/>
                </p:oleObj>
              </mc:Choice>
              <mc:Fallback>
                <p:oleObj r:id="rId4" imgW="2793600" imgH="5155200" progId="">
                  <p:embed/>
                  <p:pic>
                    <p:nvPicPr>
                      <p:cNvPr id="0" name=""/>
                      <p:cNvPicPr/>
                      <p:nvPr/>
                    </p:nvPicPr>
                    <p:blipFill>
                      <a:blip r:embed="rId5"/>
                      <a:stretch>
                        <a:fillRect/>
                      </a:stretch>
                    </p:blipFill>
                    <p:spPr>
                      <a:xfrm>
                        <a:off x="112712" y="208116"/>
                        <a:ext cx="1397430" cy="2578100"/>
                      </a:xfrm>
                      <a:prstGeom prst="rect">
                        <a:avLst/>
                      </a:prstGeom>
                    </p:spPr>
                  </p:pic>
                </p:oleObj>
              </mc:Fallback>
            </mc:AlternateContent>
          </a:graphicData>
        </a:graphic>
      </p:graphicFrame>
      <p:pic>
        <p:nvPicPr>
          <p:cNvPr id="5" name="図 4"/>
          <p:cNvPicPr>
            <a:picLocks noChangeAspect="1"/>
          </p:cNvPicPr>
          <p:nvPr/>
        </p:nvPicPr>
        <p:blipFill>
          <a:blip r:embed="rId6"/>
          <a:stretch>
            <a:fillRect/>
          </a:stretch>
        </p:blipFill>
        <p:spPr>
          <a:xfrm>
            <a:off x="5500687" y="0"/>
            <a:ext cx="6475567" cy="6858928"/>
          </a:xfrm>
          <a:prstGeom prst="rect">
            <a:avLst/>
          </a:prstGeom>
        </p:spPr>
      </p:pic>
      <p:sp>
        <p:nvSpPr>
          <p:cNvPr id="6" name="下矢印 5"/>
          <p:cNvSpPr/>
          <p:nvPr/>
        </p:nvSpPr>
        <p:spPr>
          <a:xfrm>
            <a:off x="2371725" y="2464747"/>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下矢印 6"/>
          <p:cNvSpPr/>
          <p:nvPr/>
        </p:nvSpPr>
        <p:spPr>
          <a:xfrm>
            <a:off x="2371725" y="4500852"/>
            <a:ext cx="1133689"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507353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821652" y="1496317"/>
            <a:ext cx="9051261"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困った様子のときには、声をかけ、支援が必要かを確認する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コミュニケーションの際には、表情が見えるよう正面に立ち、はっきりとした口の動きを見せる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身振り手振り、筆談（簡潔な文章）、簡単な手話で対応する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聞き取れない場合は、あいまいにせず確認する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Tree>
    <p:extLst>
      <p:ext uri="{BB962C8B-B14F-4D97-AF65-F5344CB8AC3E}">
        <p14:creationId xmlns:p14="http://schemas.microsoft.com/office/powerpoint/2010/main" val="3280129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2495980" y="1324148"/>
            <a:ext cx="8922673"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2495980" y="58966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基本の接遇方法②</a:t>
            </a:r>
          </a:p>
        </p:txBody>
      </p:sp>
      <p:sp>
        <p:nvSpPr>
          <p:cNvPr id="9" name="テキスト ボックス 8"/>
          <p:cNvSpPr txBox="1"/>
          <p:nvPr/>
        </p:nvSpPr>
        <p:spPr>
          <a:xfrm>
            <a:off x="2876506" y="2097977"/>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■口話の方法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利用者の視界に入る（正面がよい）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普通の声の大きさで</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はっきり、少しゆっくり、文節を区切る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わかるまで</a:t>
            </a:r>
          </a:p>
          <a:p>
            <a:pPr lvl="1"/>
            <a:r>
              <a:rPr lang="ja-JP" altLang="en-US" sz="3200" dirty="0">
                <a:latin typeface="メイリオ" panose="020B0604030504040204" pitchFamily="50" charset="-128"/>
                <a:ea typeface="メイリオ" panose="020B0604030504040204" pitchFamily="50" charset="-128"/>
              </a:rPr>
              <a:t>　丁寧に</a:t>
            </a:r>
            <a:r>
              <a:rPr lang="ja-JP" altLang="en-US" sz="3200" dirty="0" err="1">
                <a:latin typeface="メイリオ" panose="020B0604030504040204" pitchFamily="50" charset="-128"/>
                <a:ea typeface="メイリオ" panose="020B0604030504040204" pitchFamily="50" charset="-128"/>
              </a:rPr>
              <a:t>うか</a:t>
            </a:r>
            <a:endParaRPr lang="ja-JP" altLang="en-US" sz="3200" dirty="0">
              <a:latin typeface="メイリオ" panose="020B0604030504040204" pitchFamily="50" charset="-128"/>
              <a:ea typeface="メイリオ" panose="020B0604030504040204" pitchFamily="50" charset="-128"/>
            </a:endParaRPr>
          </a:p>
          <a:p>
            <a:pPr lvl="1"/>
            <a:r>
              <a:rPr lang="ja-JP" altLang="en-US" sz="3200" dirty="0">
                <a:latin typeface="メイリオ" panose="020B0604030504040204" pitchFamily="50" charset="-128"/>
                <a:ea typeface="メイリオ" panose="020B0604030504040204" pitchFamily="50" charset="-128"/>
              </a:rPr>
              <a:t>　がう</a:t>
            </a:r>
          </a:p>
        </p:txBody>
      </p:sp>
      <p:pic>
        <p:nvPicPr>
          <p:cNvPr id="2" name="図 1"/>
          <p:cNvPicPr>
            <a:picLocks noChangeAspect="1"/>
          </p:cNvPicPr>
          <p:nvPr/>
        </p:nvPicPr>
        <p:blipFill>
          <a:blip r:embed="rId3"/>
          <a:stretch>
            <a:fillRect/>
          </a:stretch>
        </p:blipFill>
        <p:spPr>
          <a:xfrm>
            <a:off x="6063154" y="4068121"/>
            <a:ext cx="5987947" cy="2594777"/>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8"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350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テキスト ボックス 8"/>
          <p:cNvSpPr txBox="1"/>
          <p:nvPr/>
        </p:nvSpPr>
        <p:spPr>
          <a:xfrm>
            <a:off x="2876506" y="700664"/>
            <a:ext cx="8922673"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■筆談の方法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筆談が苦手という人もいるため、筆談でよいかを確認する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簡潔に短い文章で伝える（キーワードだけでもよい）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文字が見えるようにして書く</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図なども適切に使う</a:t>
            </a:r>
          </a:p>
        </p:txBody>
      </p:sp>
      <p:pic>
        <p:nvPicPr>
          <p:cNvPr id="3" name="図 2"/>
          <p:cNvPicPr>
            <a:picLocks noChangeAspect="1"/>
          </p:cNvPicPr>
          <p:nvPr/>
        </p:nvPicPr>
        <p:blipFill>
          <a:blip r:embed="rId3"/>
          <a:stretch>
            <a:fillRect/>
          </a:stretch>
        </p:blipFill>
        <p:spPr>
          <a:xfrm>
            <a:off x="8041321" y="3671888"/>
            <a:ext cx="4150679" cy="3081983"/>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8565" y="517230"/>
            <a:ext cx="903330" cy="2913063"/>
          </a:xfrm>
          <a:prstGeom prst="rect">
            <a:avLst/>
          </a:prstGeom>
        </p:spPr>
      </p:pic>
      <p:sp>
        <p:nvSpPr>
          <p:cNvPr id="5"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1631819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452" y="522254"/>
            <a:ext cx="1948125" cy="1948125"/>
          </a:xfrm>
          <a:prstGeom prst="rect">
            <a:avLst/>
          </a:prstGeom>
        </p:spPr>
      </p:pic>
      <p:sp>
        <p:nvSpPr>
          <p:cNvPr id="9" name="テキスト ボックス 8"/>
          <p:cNvSpPr txBox="1"/>
          <p:nvPr/>
        </p:nvSpPr>
        <p:spPr>
          <a:xfrm>
            <a:off x="2876506" y="700664"/>
            <a:ext cx="8922673" cy="3046988"/>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■手話の方法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すべての聴覚障害者が手話を使えるわけではない（中途失聴者の多く習得していない）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カンタンな手話を習得し、身振り手振りや口話と合わせて伝える</a:t>
            </a:r>
          </a:p>
        </p:txBody>
      </p:sp>
      <p:pic>
        <p:nvPicPr>
          <p:cNvPr id="2" name="図 1"/>
          <p:cNvPicPr>
            <a:picLocks noChangeAspect="1"/>
          </p:cNvPicPr>
          <p:nvPr/>
        </p:nvPicPr>
        <p:blipFill>
          <a:blip r:embed="rId4"/>
          <a:stretch>
            <a:fillRect/>
          </a:stretch>
        </p:blipFill>
        <p:spPr>
          <a:xfrm>
            <a:off x="38544" y="4020741"/>
            <a:ext cx="6037446" cy="2241266"/>
          </a:xfrm>
          <a:prstGeom prst="rect">
            <a:avLst/>
          </a:prstGeom>
        </p:spPr>
      </p:pic>
      <p:pic>
        <p:nvPicPr>
          <p:cNvPr id="4" name="図 3"/>
          <p:cNvPicPr>
            <a:picLocks noChangeAspect="1"/>
          </p:cNvPicPr>
          <p:nvPr/>
        </p:nvPicPr>
        <p:blipFill>
          <a:blip r:embed="rId5"/>
          <a:stretch>
            <a:fillRect/>
          </a:stretch>
        </p:blipFill>
        <p:spPr>
          <a:xfrm>
            <a:off x="6429376" y="4025677"/>
            <a:ext cx="5583030" cy="2153622"/>
          </a:xfrm>
          <a:prstGeom prst="rect">
            <a:avLst/>
          </a:prstGeom>
        </p:spPr>
      </p:pic>
      <p:sp>
        <p:nvSpPr>
          <p:cNvPr id="6" name="テキスト ボックス 15361"/>
          <p:cNvSpPr txBox="1"/>
          <p:nvPr/>
        </p:nvSpPr>
        <p:spPr>
          <a:xfrm>
            <a:off x="7581953" y="6636202"/>
            <a:ext cx="4510712" cy="199272"/>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ts val="1200"/>
              </a:lnSpc>
              <a:spcAft>
                <a:spcPts val="0"/>
              </a:spcAft>
            </a:pPr>
            <a:r>
              <a:rPr lang="ja-JP" sz="800" kern="100">
                <a:effectLst/>
                <a:latin typeface="游明朝" panose="02020400000000000000" pitchFamily="18" charset="-128"/>
                <a:ea typeface="メイリオ" panose="020B0604030504040204" pitchFamily="50" charset="-128"/>
                <a:cs typeface="Times New Roman" panose="02020603050405020304" pitchFamily="18" charset="0"/>
              </a:rPr>
              <a:t>イラスト出典：交通エコロジー・モビリティ財団「交通サポートマネージャー研修テキスト」</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751991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2657474" y="832111"/>
            <a:ext cx="8922673" cy="452431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■聴導犬を使用している人への支援</a:t>
            </a:r>
            <a:endParaRPr lang="en-US" altLang="ja-JP"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聴導犬は聴覚障害者が聞こえない情報（後ろから来る車等の音、玄関チャイム、携帯電話の着信音、警報機の音など）を知らせている。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聴導犬には声をかける、見つめる、触るなどをしない（仕事を阻害してしまう）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聴導犬のスペース</a:t>
            </a:r>
            <a:r>
              <a:rPr lang="ja-JP" altLang="en-US" sz="3200" dirty="0" smtClean="0">
                <a:latin typeface="メイリオ" panose="020B0604030504040204" pitchFamily="50" charset="-128"/>
                <a:ea typeface="メイリオ" panose="020B0604030504040204" pitchFamily="50" charset="-128"/>
              </a:rPr>
              <a:t>を優先席付近や壁際などに確保</a:t>
            </a:r>
            <a:r>
              <a:rPr lang="ja-JP" altLang="en-US" sz="3200" dirty="0">
                <a:latin typeface="メイリオ" panose="020B0604030504040204" pitchFamily="50" charset="-128"/>
                <a:ea typeface="メイリオ" panose="020B0604030504040204" pitchFamily="50" charset="-128"/>
              </a:rPr>
              <a:t>する</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425" y="659201"/>
            <a:ext cx="1716541" cy="2900363"/>
          </a:xfrm>
          <a:prstGeom prst="rect">
            <a:avLst/>
          </a:prstGeom>
        </p:spPr>
      </p:pic>
    </p:spTree>
    <p:extLst>
      <p:ext uri="{BB962C8B-B14F-4D97-AF65-F5344CB8AC3E}">
        <p14:creationId xmlns:p14="http://schemas.microsoft.com/office/powerpoint/2010/main" val="35413786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8654933"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５</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発達障害者・知的障害者・精神障害者</a:t>
            </a:r>
          </a:p>
        </p:txBody>
      </p:sp>
      <p:sp>
        <p:nvSpPr>
          <p:cNvPr id="3" name="正方形/長方形 2"/>
          <p:cNvSpPr/>
          <p:nvPr/>
        </p:nvSpPr>
        <p:spPr>
          <a:xfrm>
            <a:off x="378452" y="1238432"/>
            <a:ext cx="11392370" cy="141152"/>
          </a:xfrm>
          <a:prstGeom prst="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オブジェクト 5"/>
          <p:cNvGraphicFramePr>
            <a:graphicFrameLocks noChangeAspect="1"/>
          </p:cNvGraphicFramePr>
          <p:nvPr>
            <p:extLst/>
          </p:nvPr>
        </p:nvGraphicFramePr>
        <p:xfrm>
          <a:off x="231371" y="2065078"/>
          <a:ext cx="1799791" cy="4198263"/>
        </p:xfrm>
        <a:graphic>
          <a:graphicData uri="http://schemas.openxmlformats.org/presentationml/2006/ole">
            <mc:AlternateContent xmlns:mc="http://schemas.openxmlformats.org/markup-compatibility/2006">
              <mc:Choice xmlns:v="urn:schemas-microsoft-com:vml" Requires="v">
                <p:oleObj spid="_x0000_s38921"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31371" y="2065078"/>
                        <a:ext cx="1799791" cy="4198263"/>
                      </a:xfrm>
                      <a:prstGeom prst="rect">
                        <a:avLst/>
                      </a:prstGeom>
                    </p:spPr>
                  </p:pic>
                </p:oleObj>
              </mc:Fallback>
            </mc:AlternateContent>
          </a:graphicData>
        </a:graphic>
      </p:graphicFrame>
      <p:sp>
        <p:nvSpPr>
          <p:cNvPr id="8" name="テキスト ボックス 7"/>
          <p:cNvSpPr txBox="1"/>
          <p:nvPr/>
        </p:nvSpPr>
        <p:spPr>
          <a:xfrm>
            <a:off x="1858473" y="1671596"/>
            <a:ext cx="10069670" cy="5016758"/>
          </a:xfrm>
          <a:prstGeom prst="rect">
            <a:avLst/>
          </a:prstGeom>
          <a:noFill/>
        </p:spPr>
        <p:txBody>
          <a:bodyPr wrap="square" rtlCol="0">
            <a:spAutoFit/>
          </a:bodyPr>
          <a:lstStyle/>
          <a:p>
            <a:r>
              <a:rPr kumimoji="1"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発達障害（脳機能</a:t>
            </a:r>
            <a:r>
              <a:rPr lang="ja-JP" altLang="en-US" sz="3200" dirty="0">
                <a:latin typeface="メイリオ" panose="020B0604030504040204" pitchFamily="50" charset="-128"/>
                <a:ea typeface="メイリオ" panose="020B0604030504040204" pitchFamily="50" charset="-128"/>
              </a:rPr>
              <a:t>の障害）</a:t>
            </a:r>
            <a:endParaRPr lang="ja-JP" altLang="en-US" sz="3200" dirty="0" smtClean="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広汎性発達障害（自閉症、アスペルガー症候群）</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注意欠陥多動性</a:t>
            </a:r>
            <a:r>
              <a:rPr lang="ja-JP" altLang="en-US" sz="3200" dirty="0" smtClean="0">
                <a:latin typeface="メイリオ" panose="020B0604030504040204" pitchFamily="50" charset="-128"/>
                <a:ea typeface="メイリオ" panose="020B0604030504040204" pitchFamily="50" charset="-128"/>
              </a:rPr>
              <a:t>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トゥレット症等のチック　など</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知的障害</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概ね幼少期までに何らかの知的機能障害が生じた</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複雑な判断や計算などに支援が必要</a:t>
            </a:r>
            <a:endParaRPr lang="ja-JP" altLang="en-US" sz="3200" dirty="0">
              <a:latin typeface="メイリオ" panose="020B0604030504040204" pitchFamily="50" charset="-128"/>
              <a:ea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rPr>
              <a:t>■</a:t>
            </a:r>
            <a:r>
              <a:rPr lang="ja-JP" altLang="en-US" sz="3200" dirty="0" smtClean="0">
                <a:latin typeface="メイリオ" panose="020B0604030504040204" pitchFamily="50" charset="-128"/>
                <a:ea typeface="メイリオ" panose="020B0604030504040204" pitchFamily="50" charset="-128"/>
              </a:rPr>
              <a:t>精神障害（精神疾患）</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統合失調症、気分障害（うつ病など）</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脳の損傷による高次脳機能障害　など</a:t>
            </a:r>
          </a:p>
        </p:txBody>
      </p:sp>
    </p:spTree>
    <p:extLst>
      <p:ext uri="{BB962C8B-B14F-4D97-AF65-F5344CB8AC3E}">
        <p14:creationId xmlns:p14="http://schemas.microsoft.com/office/powerpoint/2010/main" val="1200223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nvPr>
        </p:nvGraphicFramePr>
        <p:xfrm>
          <a:off x="231371" y="2065078"/>
          <a:ext cx="1642241" cy="3830755"/>
        </p:xfrm>
        <a:graphic>
          <a:graphicData uri="http://schemas.openxmlformats.org/presentationml/2006/ole">
            <mc:AlternateContent xmlns:mc="http://schemas.openxmlformats.org/markup-compatibility/2006">
              <mc:Choice xmlns:v="urn:schemas-microsoft-com:vml" Requires="v">
                <p:oleObj spid="_x0000_s39945"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231371" y="2065078"/>
                        <a:ext cx="1642241" cy="3830755"/>
                      </a:xfrm>
                      <a:prstGeom prst="rect">
                        <a:avLst/>
                      </a:prstGeom>
                    </p:spPr>
                  </p:pic>
                </p:oleObj>
              </mc:Fallback>
            </mc:AlternateContent>
          </a:graphicData>
        </a:graphic>
      </p:graphicFrame>
      <p:sp>
        <p:nvSpPr>
          <p:cNvPr id="8" name="テキスト ボックス 7"/>
          <p:cNvSpPr txBox="1"/>
          <p:nvPr/>
        </p:nvSpPr>
        <p:spPr>
          <a:xfrm>
            <a:off x="1571870" y="509418"/>
            <a:ext cx="10497300"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smtClean="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話</a:t>
            </a:r>
            <a:r>
              <a:rPr lang="ja-JP" altLang="en-US" sz="3200" dirty="0">
                <a:latin typeface="メイリオ" panose="020B0604030504040204" pitchFamily="50" charset="-128"/>
                <a:ea typeface="メイリオ" panose="020B0604030504040204" pitchFamily="50" charset="-128"/>
              </a:rPr>
              <a:t>の内容を理解できない人がいる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自分の考えや気持ちをうまく伝えられない人がいる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常識やルールを理解</a:t>
            </a:r>
            <a:r>
              <a:rPr lang="ja-JP" altLang="en-US" sz="3200" dirty="0" smtClean="0">
                <a:latin typeface="メイリオ" panose="020B0604030504040204" pitchFamily="50" charset="-128"/>
                <a:ea typeface="メイリオ" panose="020B0604030504040204" pitchFamily="50" charset="-128"/>
              </a:rPr>
              <a:t>しにくい人がいる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身体が勝手に動く、声や言葉が急に出る、変わったクセがあるなどの場合がある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強いこだわりがある人がいる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音や光が苦手な人がいる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ストレスに弱く、疲れやすい　　　など</a:t>
            </a:r>
          </a:p>
        </p:txBody>
      </p:sp>
    </p:spTree>
    <p:extLst>
      <p:ext uri="{BB962C8B-B14F-4D97-AF65-F5344CB8AC3E}">
        <p14:creationId xmlns:p14="http://schemas.microsoft.com/office/powerpoint/2010/main" val="8085273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オブジェクト 5"/>
          <p:cNvGraphicFramePr>
            <a:graphicFrameLocks noChangeAspect="1"/>
          </p:cNvGraphicFramePr>
          <p:nvPr>
            <p:extLst/>
          </p:nvPr>
        </p:nvGraphicFramePr>
        <p:xfrm>
          <a:off x="555828" y="236279"/>
          <a:ext cx="1589218" cy="3707072"/>
        </p:xfrm>
        <a:graphic>
          <a:graphicData uri="http://schemas.openxmlformats.org/presentationml/2006/ole">
            <mc:AlternateContent xmlns:mc="http://schemas.openxmlformats.org/markup-compatibility/2006">
              <mc:Choice xmlns:v="urn:schemas-microsoft-com:vml" Requires="v">
                <p:oleObj spid="_x0000_s40969" r:id="rId4" imgW="2285640" imgH="5333040" progId="">
                  <p:embed/>
                </p:oleObj>
              </mc:Choice>
              <mc:Fallback>
                <p:oleObj r:id="rId4" imgW="2285640" imgH="5333040" progId="">
                  <p:embed/>
                  <p:pic>
                    <p:nvPicPr>
                      <p:cNvPr id="6" name="オブジェクト 5"/>
                      <p:cNvPicPr/>
                      <p:nvPr/>
                    </p:nvPicPr>
                    <p:blipFill>
                      <a:blip r:embed="rId5"/>
                      <a:stretch>
                        <a:fillRect/>
                      </a:stretch>
                    </p:blipFill>
                    <p:spPr>
                      <a:xfrm>
                        <a:off x="555828" y="236279"/>
                        <a:ext cx="1589218" cy="3707072"/>
                      </a:xfrm>
                      <a:prstGeom prst="rect">
                        <a:avLst/>
                      </a:prstGeom>
                    </p:spPr>
                  </p:pic>
                </p:oleObj>
              </mc:Fallback>
            </mc:AlternateContent>
          </a:graphicData>
        </a:graphic>
      </p:graphicFrame>
      <p:sp>
        <p:nvSpPr>
          <p:cNvPr id="8" name="テキスト ボックス 7"/>
          <p:cNvSpPr txBox="1"/>
          <p:nvPr/>
        </p:nvSpPr>
        <p:spPr>
          <a:xfrm>
            <a:off x="2690987" y="831556"/>
            <a:ext cx="9079835"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コミュニケーションが苦手な</a:t>
            </a:r>
            <a:r>
              <a:rPr lang="ja-JP" altLang="en-US" sz="3200" dirty="0" smtClean="0">
                <a:latin typeface="メイリオ" panose="020B0604030504040204" pitchFamily="50" charset="-128"/>
                <a:ea typeface="メイリオ" panose="020B0604030504040204" pitchFamily="50" charset="-128"/>
              </a:rPr>
              <a:t>傾向にある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困っていても自分から助けを求められない場合がある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勝手に動きや声が出ることがコントロール</a:t>
            </a:r>
            <a:r>
              <a:rPr lang="ja-JP" altLang="en-US" sz="3200" dirty="0" smtClean="0">
                <a:latin typeface="メイリオ" panose="020B0604030504040204" pitchFamily="50" charset="-128"/>
                <a:ea typeface="メイリオ" panose="020B0604030504040204" pitchFamily="50" charset="-128"/>
              </a:rPr>
              <a:t>できない場合がある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不安を感じると体調不良と</a:t>
            </a:r>
            <a:r>
              <a:rPr lang="ja-JP" altLang="en-US" sz="3200" dirty="0" smtClean="0">
                <a:latin typeface="メイリオ" panose="020B0604030504040204" pitchFamily="50" charset="-128"/>
                <a:ea typeface="メイリオ" panose="020B0604030504040204" pitchFamily="50" charset="-128"/>
              </a:rPr>
              <a:t>なる場合が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いつもとは違った状況になるとパニックを</a:t>
            </a:r>
            <a:r>
              <a:rPr lang="ja-JP" altLang="en-US" sz="3200" dirty="0" smtClean="0">
                <a:latin typeface="メイリオ" panose="020B0604030504040204" pitchFamily="50" charset="-128"/>
                <a:ea typeface="メイリオ" panose="020B0604030504040204" pitchFamily="50" charset="-128"/>
              </a:rPr>
              <a:t>引き起こす場合が</a:t>
            </a:r>
            <a:r>
              <a:rPr lang="ja-JP" altLang="en-US" sz="3200" dirty="0">
                <a:latin typeface="メイリオ" panose="020B0604030504040204" pitchFamily="50" charset="-128"/>
                <a:ea typeface="メイリオ" panose="020B0604030504040204" pitchFamily="50" charset="-128"/>
              </a:rPr>
              <a:t>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料金体系や機械の利用などが理解できない、しづらいなどの場合がある</a:t>
            </a:r>
          </a:p>
        </p:txBody>
      </p:sp>
    </p:spTree>
    <p:extLst>
      <p:ext uri="{BB962C8B-B14F-4D97-AF65-F5344CB8AC3E}">
        <p14:creationId xmlns:p14="http://schemas.microsoft.com/office/powerpoint/2010/main" val="316423297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4495109" y="204428"/>
            <a:ext cx="3990545" cy="58477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6DEB0092-AEC0-45EF-815E-D8CB6BFA0803}"/>
              </a:ext>
            </a:extLst>
          </p:cNvPr>
          <p:cNvSpPr txBox="1"/>
          <p:nvPr/>
        </p:nvSpPr>
        <p:spPr>
          <a:xfrm>
            <a:off x="1480927" y="169640"/>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a:t>
            </a:r>
            <a:r>
              <a:rPr kumimoji="1" lang="ja-JP" altLang="en-US" sz="3200" b="1" dirty="0" smtClean="0">
                <a:solidFill>
                  <a:schemeClr val="accent5">
                    <a:lumMod val="75000"/>
                  </a:schemeClr>
                </a:solidFill>
                <a:latin typeface="メイリオ" panose="020B0604030504040204" pitchFamily="50" charset="-128"/>
                <a:ea typeface="メイリオ" panose="020B0604030504040204" pitchFamily="50" charset="-128"/>
              </a:rPr>
              <a:t>方法</a:t>
            </a:r>
            <a:endPar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855464" y="741826"/>
            <a:ext cx="10146036" cy="3539430"/>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■コミュニケーションの方法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やさしい表情とコトバで話しかける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ゆっくり、丁寧に、繰り返し対応する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具体的で、簡潔に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肯定的な表現で話す</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難しい単語や、言い回しは避ける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視覚的な伝達手段の利用</a:t>
            </a:r>
            <a:r>
              <a:rPr lang="ja-JP" altLang="en-US" sz="3200" dirty="0" smtClean="0">
                <a:latin typeface="メイリオ" panose="020B0604030504040204" pitchFamily="50" charset="-128"/>
                <a:ea typeface="メイリオ" panose="020B0604030504040204" pitchFamily="50" charset="-128"/>
              </a:rPr>
              <a:t>（ｲﾗｽﾄやﾋﾟｸﾄｸﾞﾗﾑ）</a:t>
            </a:r>
            <a:endParaRPr lang="ja-JP" altLang="en-US" sz="1100" dirty="0">
              <a:latin typeface="メイリオ" panose="020B0604030504040204" pitchFamily="50" charset="-128"/>
              <a:ea typeface="メイリオ" panose="020B0604030504040204" pitchFamily="50" charset="-128"/>
            </a:endParaRPr>
          </a:p>
        </p:txBody>
      </p:sp>
      <p:graphicFrame>
        <p:nvGraphicFramePr>
          <p:cNvPr id="8" name="オブジェクト 7"/>
          <p:cNvGraphicFramePr>
            <a:graphicFrameLocks noChangeAspect="1"/>
          </p:cNvGraphicFramePr>
          <p:nvPr>
            <p:extLst/>
          </p:nvPr>
        </p:nvGraphicFramePr>
        <p:xfrm>
          <a:off x="193878" y="134852"/>
          <a:ext cx="1287049" cy="3002221"/>
        </p:xfrm>
        <a:graphic>
          <a:graphicData uri="http://schemas.openxmlformats.org/presentationml/2006/ole">
            <mc:AlternateContent xmlns:mc="http://schemas.openxmlformats.org/markup-compatibility/2006">
              <mc:Choice xmlns:v="urn:schemas-microsoft-com:vml" Requires="v">
                <p:oleObj spid="_x0000_s41993" r:id="rId4" imgW="2285640" imgH="5333040" progId="">
                  <p:embed/>
                </p:oleObj>
              </mc:Choice>
              <mc:Fallback>
                <p:oleObj r:id="rId4" imgW="2285640" imgH="5333040" progId="">
                  <p:embed/>
                  <p:pic>
                    <p:nvPicPr>
                      <p:cNvPr id="8" name="オブジェクト 7"/>
                      <p:cNvPicPr/>
                      <p:nvPr/>
                    </p:nvPicPr>
                    <p:blipFill>
                      <a:blip r:embed="rId5"/>
                      <a:stretch>
                        <a:fillRect/>
                      </a:stretch>
                    </p:blipFill>
                    <p:spPr>
                      <a:xfrm>
                        <a:off x="193878" y="134852"/>
                        <a:ext cx="1287049" cy="3002221"/>
                      </a:xfrm>
                      <a:prstGeom prst="rect">
                        <a:avLst/>
                      </a:prstGeom>
                    </p:spPr>
                  </p:pic>
                </p:oleObj>
              </mc:Fallback>
            </mc:AlternateContent>
          </a:graphicData>
        </a:graphic>
      </p:graphicFrame>
      <p:sp>
        <p:nvSpPr>
          <p:cNvPr id="6" name="テキスト ボックス 5"/>
          <p:cNvSpPr txBox="1"/>
          <p:nvPr/>
        </p:nvSpPr>
        <p:spPr>
          <a:xfrm>
            <a:off x="1855464" y="4303455"/>
            <a:ext cx="9673147" cy="2554545"/>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■パニックになったときの対応方法</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刺激をしない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不必要に注目を集めることを</a:t>
            </a:r>
            <a:r>
              <a:rPr lang="ja-JP" altLang="en-US" sz="3200" dirty="0" smtClean="0">
                <a:latin typeface="メイリオ" panose="020B0604030504040204" pitchFamily="50" charset="-128"/>
                <a:ea typeface="メイリオ" panose="020B0604030504040204" pitchFamily="50" charset="-128"/>
              </a:rPr>
              <a:t>しない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安全を確保しながら、落ち着くまで見守る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近くに静かな場所があれば、そちらに誘導</a:t>
            </a:r>
            <a:r>
              <a:rPr lang="ja-JP" altLang="en-US" sz="3200" dirty="0" smtClean="0">
                <a:latin typeface="メイリオ" panose="020B0604030504040204" pitchFamily="50" charset="-128"/>
                <a:ea typeface="メイリオ" panose="020B0604030504040204" pitchFamily="50" charset="-128"/>
              </a:rPr>
              <a:t>する</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5016128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p:cNvGraphicFramePr>
            <a:graphicFrameLocks noChangeAspect="1"/>
          </p:cNvGraphicFramePr>
          <p:nvPr>
            <p:extLst/>
          </p:nvPr>
        </p:nvGraphicFramePr>
        <p:xfrm>
          <a:off x="460578" y="236279"/>
          <a:ext cx="1215822" cy="2836074"/>
        </p:xfrm>
        <a:graphic>
          <a:graphicData uri="http://schemas.openxmlformats.org/presentationml/2006/ole">
            <mc:AlternateContent xmlns:mc="http://schemas.openxmlformats.org/markup-compatibility/2006">
              <mc:Choice xmlns:v="urn:schemas-microsoft-com:vml" Requires="v">
                <p:oleObj spid="_x0000_s43017" r:id="rId4" imgW="2285640" imgH="5333040" progId="">
                  <p:embed/>
                </p:oleObj>
              </mc:Choice>
              <mc:Fallback>
                <p:oleObj r:id="rId4" imgW="2285640" imgH="5333040" progId="">
                  <p:embed/>
                  <p:pic>
                    <p:nvPicPr>
                      <p:cNvPr id="7" name="オブジェクト 6"/>
                      <p:cNvPicPr/>
                      <p:nvPr/>
                    </p:nvPicPr>
                    <p:blipFill>
                      <a:blip r:embed="rId5"/>
                      <a:stretch>
                        <a:fillRect/>
                      </a:stretch>
                    </p:blipFill>
                    <p:spPr>
                      <a:xfrm>
                        <a:off x="460578" y="236279"/>
                        <a:ext cx="1215822" cy="2836074"/>
                      </a:xfrm>
                      <a:prstGeom prst="rect">
                        <a:avLst/>
                      </a:prstGeom>
                    </p:spPr>
                  </p:pic>
                </p:oleObj>
              </mc:Fallback>
            </mc:AlternateContent>
          </a:graphicData>
        </a:graphic>
      </p:graphicFrame>
      <p:sp>
        <p:nvSpPr>
          <p:cNvPr id="10" name="テキスト ボックス 9"/>
          <p:cNvSpPr txBox="1"/>
          <p:nvPr/>
        </p:nvSpPr>
        <p:spPr>
          <a:xfrm>
            <a:off x="1532968" y="4163375"/>
            <a:ext cx="10515599" cy="2062103"/>
          </a:xfrm>
          <a:prstGeom prst="rect">
            <a:avLst/>
          </a:prstGeom>
          <a:noFill/>
        </p:spPr>
        <p:txBody>
          <a:bodyPr wrap="square" rtlCol="0">
            <a:spAutoFit/>
          </a:bodyPr>
          <a:lstStyle/>
          <a:p>
            <a:r>
              <a:rPr lang="ja-JP" altLang="en-US" sz="3200" b="1" dirty="0">
                <a:latin typeface="メイリオ" panose="020B0604030504040204" pitchFamily="50" charset="-128"/>
                <a:ea typeface="メイリオ" panose="020B0604030504040204" pitchFamily="50" charset="-128"/>
              </a:rPr>
              <a:t>■緊急連絡先を把握できる場合には</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ヘルプマークなど、緊急連絡先が記載されているものを携行している場合がある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確認の上連絡し、状態を伝えて対応方法を把握する</a:t>
            </a:r>
          </a:p>
        </p:txBody>
      </p:sp>
      <p:sp>
        <p:nvSpPr>
          <p:cNvPr id="11" name="テキスト ボックス 10"/>
          <p:cNvSpPr txBox="1"/>
          <p:nvPr/>
        </p:nvSpPr>
        <p:spPr>
          <a:xfrm>
            <a:off x="1532969" y="465970"/>
            <a:ext cx="10515599" cy="3539430"/>
          </a:xfrm>
          <a:prstGeom prst="rect">
            <a:avLst/>
          </a:prstGeom>
          <a:noFill/>
        </p:spPr>
        <p:txBody>
          <a:bodyPr wrap="square" rtlCol="0">
            <a:spAutoFit/>
          </a:bodyPr>
          <a:lstStyle/>
          <a:p>
            <a:r>
              <a:rPr lang="ja-JP" altLang="en-US" sz="3200" b="1" dirty="0" smtClean="0">
                <a:latin typeface="メイリオ" panose="020B0604030504040204" pitchFamily="50" charset="-128"/>
                <a:ea typeface="メイリオ" panose="020B0604030504040204" pitchFamily="50" charset="-128"/>
              </a:rPr>
              <a:t>■チックを抱える人への対応方法</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音声チックや運動チックなどの症状に対して、不必要</a:t>
            </a:r>
            <a:r>
              <a:rPr lang="ja-JP" altLang="en-US" sz="3200" dirty="0">
                <a:latin typeface="メイリオ" panose="020B0604030504040204" pitchFamily="50" charset="-128"/>
                <a:ea typeface="メイリオ" panose="020B0604030504040204" pitchFamily="50" charset="-128"/>
              </a:rPr>
              <a:t>に</a:t>
            </a:r>
            <a:r>
              <a:rPr lang="ja-JP" altLang="en-US" sz="3200" dirty="0" smtClean="0">
                <a:latin typeface="メイリオ" panose="020B0604030504040204" pitchFamily="50" charset="-128"/>
                <a:ea typeface="メイリオ" panose="020B0604030504040204" pitchFamily="50" charset="-128"/>
              </a:rPr>
              <a:t>注目が集まらないよう配慮する</a:t>
            </a:r>
            <a:endParaRPr lang="ja-JP" altLang="en-US" sz="3200"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他のお客様とのトラブル時には、周囲の方への理解を求める声かけをする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苦痛を訴えるなど、本人から支援を求められた際は、静かなところでの休憩を促す</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2080055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１</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高齢者</a:t>
            </a:r>
          </a:p>
        </p:txBody>
      </p:sp>
      <p:sp>
        <p:nvSpPr>
          <p:cNvPr id="3" name="正方形/長方形 2"/>
          <p:cNvSpPr/>
          <p:nvPr/>
        </p:nvSpPr>
        <p:spPr>
          <a:xfrm>
            <a:off x="378452" y="1238432"/>
            <a:ext cx="11392370" cy="14115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a:blip r:embed="rId3"/>
          <a:stretch>
            <a:fillRect/>
          </a:stretch>
        </p:blipFill>
        <p:spPr>
          <a:xfrm flipH="1">
            <a:off x="721351" y="1727383"/>
            <a:ext cx="1478923" cy="2979595"/>
          </a:xfrm>
          <a:prstGeom prst="rect">
            <a:avLst/>
          </a:prstGeom>
        </p:spPr>
      </p:pic>
      <p:sp>
        <p:nvSpPr>
          <p:cNvPr id="5" name="テキスト ボックス 4"/>
          <p:cNvSpPr txBox="1"/>
          <p:nvPr/>
        </p:nvSpPr>
        <p:spPr>
          <a:xfrm>
            <a:off x="2821653" y="2304339"/>
            <a:ext cx="8329352"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視力・聴力・筋力など身体機能が低下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移動やコミュニケーションに時間がかかる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杖やシルバーカー、車椅子を利用している人も</a:t>
            </a:r>
            <a:r>
              <a:rPr lang="ja-JP" altLang="en-US" sz="3200" dirty="0" smtClean="0">
                <a:latin typeface="メイリオ" panose="020B0604030504040204" pitchFamily="50" charset="-128"/>
                <a:ea typeface="メイリオ" panose="020B0604030504040204" pitchFamily="50" charset="-128"/>
              </a:rPr>
              <a:t>いる</a:t>
            </a:r>
          </a:p>
          <a:p>
            <a:pPr marL="914400" lvl="1" indent="-457200">
              <a:buFont typeface="Wingdings" panose="05000000000000000000" pitchFamily="2" charset="2"/>
              <a:buChar char="l"/>
            </a:pPr>
            <a:r>
              <a:rPr kumimoji="1" lang="ja-JP" altLang="en-US" sz="3200" dirty="0" smtClean="0">
                <a:latin typeface="メイリオ" panose="020B0604030504040204" pitchFamily="50" charset="-128"/>
                <a:ea typeface="メイリオ" panose="020B0604030504040204" pitchFamily="50" charset="-128"/>
              </a:rPr>
              <a:t>認知症の症状のある人もいる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69744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3114955"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６</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内部障害者</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 name="オブジェクト 3"/>
          <p:cNvGraphicFramePr>
            <a:graphicFrameLocks noChangeAspect="1"/>
          </p:cNvGraphicFramePr>
          <p:nvPr>
            <p:extLst/>
          </p:nvPr>
        </p:nvGraphicFramePr>
        <p:xfrm>
          <a:off x="507039" y="1666784"/>
          <a:ext cx="1523392" cy="2705191"/>
        </p:xfrm>
        <a:graphic>
          <a:graphicData uri="http://schemas.openxmlformats.org/presentationml/2006/ole">
            <mc:AlternateContent xmlns:mc="http://schemas.openxmlformats.org/markup-compatibility/2006">
              <mc:Choice xmlns:v="urn:schemas-microsoft-com:vml" Requires="v">
                <p:oleObj spid="_x0000_s44041"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07039" y="1666784"/>
                        <a:ext cx="1523392" cy="2705191"/>
                      </a:xfrm>
                      <a:prstGeom prst="rect">
                        <a:avLst/>
                      </a:prstGeom>
                    </p:spPr>
                  </p:pic>
                </p:oleObj>
              </mc:Fallback>
            </mc:AlternateContent>
          </a:graphicData>
        </a:graphic>
      </p:graphicFrame>
      <p:sp>
        <p:nvSpPr>
          <p:cNvPr id="6" name="テキスト ボックス 5"/>
          <p:cNvSpPr txBox="1"/>
          <p:nvPr/>
        </p:nvSpPr>
        <p:spPr>
          <a:xfrm>
            <a:off x="2690987" y="1666784"/>
            <a:ext cx="9079835" cy="501675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外見では気づきにくい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体調が変化しやすい、骨折しやすい、風邪などがうつりすい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人工肛門、人口膀胱を使用している人（オストメイト）がいる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酸素ボンベや人工呼吸器を携行している人がいる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ヘルプマークを</a:t>
            </a:r>
            <a:r>
              <a:rPr lang="ja-JP" altLang="en-US" sz="3200" dirty="0">
                <a:latin typeface="メイリオ" panose="020B0604030504040204" pitchFamily="50" charset="-128"/>
                <a:ea typeface="メイリオ" panose="020B0604030504040204" pitchFamily="50" charset="-128"/>
              </a:rPr>
              <a:t>持っている人がいる（外見では障害がわからないため）</a:t>
            </a:r>
          </a:p>
        </p:txBody>
      </p:sp>
      <p:pic>
        <p:nvPicPr>
          <p:cNvPr id="5" name="図 4"/>
          <p:cNvPicPr>
            <a:picLocks noChangeAspect="1"/>
          </p:cNvPicPr>
          <p:nvPr/>
        </p:nvPicPr>
        <p:blipFill>
          <a:blip r:embed="rId6"/>
          <a:stretch>
            <a:fillRect/>
          </a:stretch>
        </p:blipFill>
        <p:spPr>
          <a:xfrm>
            <a:off x="1323058" y="4528776"/>
            <a:ext cx="1210345" cy="1843449"/>
          </a:xfrm>
          <a:prstGeom prst="rect">
            <a:avLst/>
          </a:prstGeom>
        </p:spPr>
      </p:pic>
      <p:sp>
        <p:nvSpPr>
          <p:cNvPr id="7" name="テキスト ボックス 6"/>
          <p:cNvSpPr txBox="1"/>
          <p:nvPr/>
        </p:nvSpPr>
        <p:spPr>
          <a:xfrm>
            <a:off x="1151099" y="6372225"/>
            <a:ext cx="1569660" cy="369332"/>
          </a:xfrm>
          <a:prstGeom prst="rect">
            <a:avLst/>
          </a:prstGeom>
          <a:noFill/>
        </p:spPr>
        <p:txBody>
          <a:bodyPr wrap="none" rtlCol="0">
            <a:spAutoFit/>
          </a:bodyPr>
          <a:lstStyle/>
          <a:p>
            <a:r>
              <a:rPr kumimoji="1" lang="ja-JP" altLang="en-US" dirty="0" smtClean="0"/>
              <a:t>ヘルプマーク</a:t>
            </a:r>
            <a:endParaRPr kumimoji="1" lang="ja-JP" altLang="en-US" dirty="0"/>
          </a:p>
        </p:txBody>
      </p:sp>
    </p:spTree>
    <p:extLst>
      <p:ext uri="{BB962C8B-B14F-4D97-AF65-F5344CB8AC3E}">
        <p14:creationId xmlns:p14="http://schemas.microsoft.com/office/powerpoint/2010/main" val="37871675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90988" y="1317331"/>
            <a:ext cx="8310388" cy="3046988"/>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疲れやすく、長時間立っていられない場合がある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長い距離を歩く、階段の上り下りなどが困難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オストメイトに対応したトイレが必要</a:t>
            </a:r>
          </a:p>
        </p:txBody>
      </p:sp>
      <p:graphicFrame>
        <p:nvGraphicFramePr>
          <p:cNvPr id="4" name="オブジェクト 3"/>
          <p:cNvGraphicFramePr>
            <a:graphicFrameLocks noChangeAspect="1"/>
          </p:cNvGraphicFramePr>
          <p:nvPr>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45065"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pic>
        <p:nvPicPr>
          <p:cNvPr id="2" name="図 1"/>
          <p:cNvPicPr>
            <a:picLocks noChangeAspect="1"/>
          </p:cNvPicPr>
          <p:nvPr/>
        </p:nvPicPr>
        <p:blipFill>
          <a:blip r:embed="rId6"/>
          <a:stretch>
            <a:fillRect/>
          </a:stretch>
        </p:blipFill>
        <p:spPr>
          <a:xfrm>
            <a:off x="1637403" y="4364319"/>
            <a:ext cx="1587882" cy="2197575"/>
          </a:xfrm>
          <a:prstGeom prst="rect">
            <a:avLst/>
          </a:prstGeom>
        </p:spPr>
      </p:pic>
      <p:sp>
        <p:nvSpPr>
          <p:cNvPr id="5" name="テキスト ボックス 4"/>
          <p:cNvSpPr txBox="1"/>
          <p:nvPr/>
        </p:nvSpPr>
        <p:spPr>
          <a:xfrm>
            <a:off x="3225285" y="6192562"/>
            <a:ext cx="5032147" cy="369332"/>
          </a:xfrm>
          <a:prstGeom prst="rect">
            <a:avLst/>
          </a:prstGeom>
          <a:noFill/>
        </p:spPr>
        <p:txBody>
          <a:bodyPr wrap="none" rtlCol="0">
            <a:spAutoFit/>
          </a:bodyPr>
          <a:lstStyle/>
          <a:p>
            <a:r>
              <a:rPr kumimoji="1" lang="ja-JP" altLang="en-US" dirty="0" smtClean="0"/>
              <a:t>オストメイトやオストメイト設備を表すマーク</a:t>
            </a:r>
            <a:endParaRPr kumimoji="1" lang="ja-JP" altLang="en-US" dirty="0"/>
          </a:p>
        </p:txBody>
      </p:sp>
    </p:spTree>
    <p:extLst>
      <p:ext uri="{BB962C8B-B14F-4D97-AF65-F5344CB8AC3E}">
        <p14:creationId xmlns:p14="http://schemas.microsoft.com/office/powerpoint/2010/main" val="12146360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オブジェクト 3"/>
          <p:cNvGraphicFramePr>
            <a:graphicFrameLocks noChangeAspect="1"/>
          </p:cNvGraphicFramePr>
          <p:nvPr>
            <p:extLst/>
          </p:nvPr>
        </p:nvGraphicFramePr>
        <p:xfrm>
          <a:off x="578477" y="264518"/>
          <a:ext cx="1593223" cy="2829195"/>
        </p:xfrm>
        <a:graphic>
          <a:graphicData uri="http://schemas.openxmlformats.org/presentationml/2006/ole">
            <mc:AlternateContent xmlns:mc="http://schemas.openxmlformats.org/markup-compatibility/2006">
              <mc:Choice xmlns:v="urn:schemas-microsoft-com:vml" Requires="v">
                <p:oleObj spid="_x0000_s46089" r:id="rId4" imgW="2895120" imgH="5142600" progId="">
                  <p:embed/>
                </p:oleObj>
              </mc:Choice>
              <mc:Fallback>
                <p:oleObj r:id="rId4" imgW="2895120" imgH="5142600" progId="">
                  <p:embed/>
                  <p:pic>
                    <p:nvPicPr>
                      <p:cNvPr id="4" name="オブジェクト 3"/>
                      <p:cNvPicPr/>
                      <p:nvPr/>
                    </p:nvPicPr>
                    <p:blipFill>
                      <a:blip r:embed="rId5"/>
                      <a:stretch>
                        <a:fillRect/>
                      </a:stretch>
                    </p:blipFill>
                    <p:spPr>
                      <a:xfrm>
                        <a:off x="578477" y="264518"/>
                        <a:ext cx="1593223" cy="2829195"/>
                      </a:xfrm>
                      <a:prstGeom prst="rect">
                        <a:avLst/>
                      </a:prstGeom>
                    </p:spPr>
                  </p:pic>
                </p:oleObj>
              </mc:Fallback>
            </mc:AlternateContent>
          </a:graphicData>
        </a:graphic>
      </p:graphicFrame>
      <p:sp>
        <p:nvSpPr>
          <p:cNvPr id="5" name="テキスト ボックス 4"/>
          <p:cNvSpPr txBox="1"/>
          <p:nvPr/>
        </p:nvSpPr>
        <p:spPr>
          <a:xfrm>
            <a:off x="2821652" y="1348800"/>
            <a:ext cx="9051261" cy="550920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体調がすぐれない様子があれば、声をかけ、休める場所などに誘導する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医療器具の携行に配慮する（必要な支援をうかがう）</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エスカレーターやエレベーターの位置を案内する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トイレの機能を把握しておき、適切な場所に案内する</a:t>
            </a:r>
          </a:p>
          <a:p>
            <a:pPr marL="914400" lvl="1" indent="-457200">
              <a:buFont typeface="Wingdings" panose="05000000000000000000" pitchFamily="2" charset="2"/>
              <a:buChar char="l"/>
            </a:pPr>
            <a:r>
              <a:rPr lang="ja-JP" altLang="en-US" sz="3200" dirty="0" smtClean="0">
                <a:latin typeface="メイリオ" panose="020B0604030504040204" pitchFamily="50" charset="-128"/>
                <a:ea typeface="メイリオ" panose="020B0604030504040204" pitchFamily="50" charset="-128"/>
              </a:rPr>
              <a:t>ヘルプカードには</a:t>
            </a:r>
            <a:r>
              <a:rPr lang="ja-JP" altLang="en-US" sz="3200" dirty="0">
                <a:latin typeface="メイリオ" panose="020B0604030504040204" pitchFamily="50" charset="-128"/>
                <a:ea typeface="メイリオ" panose="020B0604030504040204" pitchFamily="50" charset="-128"/>
              </a:rPr>
              <a:t>対応方法や緊急連絡先が記載されている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689307"/>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pic>
        <p:nvPicPr>
          <p:cNvPr id="1537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r="48413"/>
          <a:stretch/>
        </p:blipFill>
        <p:spPr bwMode="auto">
          <a:xfrm>
            <a:off x="639301" y="3687762"/>
            <a:ext cx="1857375"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7" descr="http://www.fukushihoken.metro.tokyo.jp/shougai/shougai_shisaku/card.images/card2.png"/>
          <p:cNvPicPr>
            <a:picLocks noChangeAspect="1" noChangeArrowheads="1"/>
          </p:cNvPicPr>
          <p:nvPr/>
        </p:nvPicPr>
        <p:blipFill rotWithShape="1">
          <a:blip r:embed="rId6">
            <a:extLst>
              <a:ext uri="{28A0092B-C50C-407E-A947-70E740481C1C}">
                <a14:useLocalDpi xmlns:a14="http://schemas.microsoft.com/office/drawing/2010/main" val="0"/>
              </a:ext>
            </a:extLst>
          </a:blip>
          <a:srcRect l="51190"/>
          <a:stretch/>
        </p:blipFill>
        <p:spPr bwMode="auto">
          <a:xfrm>
            <a:off x="739314" y="4849812"/>
            <a:ext cx="1757362" cy="1162050"/>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p:cNvSpPr txBox="1"/>
          <p:nvPr/>
        </p:nvSpPr>
        <p:spPr>
          <a:xfrm>
            <a:off x="783158" y="6011862"/>
            <a:ext cx="1569660" cy="369332"/>
          </a:xfrm>
          <a:prstGeom prst="rect">
            <a:avLst/>
          </a:prstGeom>
          <a:noFill/>
        </p:spPr>
        <p:txBody>
          <a:bodyPr wrap="none" rtlCol="0">
            <a:spAutoFit/>
          </a:bodyPr>
          <a:lstStyle/>
          <a:p>
            <a:r>
              <a:rPr kumimoji="1" lang="ja-JP" altLang="en-US" dirty="0" smtClean="0"/>
              <a:t>ヘルプカード</a:t>
            </a:r>
            <a:endParaRPr kumimoji="1" lang="ja-JP" altLang="en-US" dirty="0"/>
          </a:p>
        </p:txBody>
      </p:sp>
    </p:spTree>
    <p:extLst>
      <p:ext uri="{BB962C8B-B14F-4D97-AF65-F5344CB8AC3E}">
        <p14:creationId xmlns:p14="http://schemas.microsoft.com/office/powerpoint/2010/main" val="14848078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2191626"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７</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その他</a:t>
            </a:r>
          </a:p>
        </p:txBody>
      </p:sp>
      <p:sp>
        <p:nvSpPr>
          <p:cNvPr id="3" name="正方形/長方形 2"/>
          <p:cNvSpPr/>
          <p:nvPr/>
        </p:nvSpPr>
        <p:spPr>
          <a:xfrm>
            <a:off x="378452" y="1238432"/>
            <a:ext cx="11392370" cy="141152"/>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79677" y="1679425"/>
            <a:ext cx="10789920" cy="2062103"/>
          </a:xfrm>
          <a:prstGeom prst="rect">
            <a:avLst/>
          </a:prstGeom>
          <a:noFill/>
        </p:spPr>
        <p:txBody>
          <a:bodyPr wrap="square" rtlCol="0">
            <a:spAutoFit/>
          </a:bodyPr>
          <a:lstStyle/>
          <a:p>
            <a:r>
              <a:rPr lang="ja-JP" altLang="en-US" sz="3200" dirty="0">
                <a:latin typeface="メイリオ" panose="020B0604030504040204" pitchFamily="50" charset="-128"/>
                <a:ea typeface="メイリオ" panose="020B0604030504040204" pitchFamily="50" charset="-128"/>
              </a:rPr>
              <a:t>その他にも、</a:t>
            </a:r>
          </a:p>
          <a:p>
            <a:r>
              <a:rPr lang="ja-JP" altLang="en-US" sz="3200"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その他の心身の機能障害、妊産婦、</a:t>
            </a:r>
            <a:endParaRPr lang="ja-JP" altLang="en-US"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　</a:t>
            </a:r>
            <a:r>
              <a:rPr lang="ja-JP" altLang="ja-JP" sz="3200" b="1" dirty="0">
                <a:latin typeface="メイリオ" panose="020B0604030504040204" pitchFamily="50" charset="-128"/>
                <a:ea typeface="メイリオ" panose="020B0604030504040204" pitchFamily="50" charset="-128"/>
              </a:rPr>
              <a:t>ベビーカー使用者を含む乳幼児連れ、けが人</a:t>
            </a:r>
            <a:r>
              <a:rPr lang="ja-JP" altLang="en-US" sz="3200" b="1" dirty="0">
                <a:latin typeface="メイリオ" panose="020B0604030504040204" pitchFamily="50" charset="-128"/>
                <a:ea typeface="メイリオ" panose="020B0604030504040204" pitchFamily="50" charset="-128"/>
              </a:rPr>
              <a:t>など</a:t>
            </a:r>
          </a:p>
          <a:p>
            <a:r>
              <a:rPr lang="ja-JP" altLang="en-US" sz="3200" dirty="0">
                <a:latin typeface="メイリオ" panose="020B0604030504040204" pitchFamily="50" charset="-128"/>
                <a:ea typeface="メイリオ" panose="020B0604030504040204" pitchFamily="50" charset="-128"/>
              </a:rPr>
              <a:t>に配慮が必要</a:t>
            </a:r>
          </a:p>
        </p:txBody>
      </p:sp>
      <p:graphicFrame>
        <p:nvGraphicFramePr>
          <p:cNvPr id="6" name="オブジェクト 5"/>
          <p:cNvGraphicFramePr>
            <a:graphicFrameLocks noChangeAspect="1"/>
          </p:cNvGraphicFramePr>
          <p:nvPr>
            <p:extLst/>
          </p:nvPr>
        </p:nvGraphicFramePr>
        <p:xfrm>
          <a:off x="942251" y="4345070"/>
          <a:ext cx="1873248" cy="2117005"/>
        </p:xfrm>
        <a:graphic>
          <a:graphicData uri="http://schemas.openxmlformats.org/presentationml/2006/ole">
            <mc:AlternateContent xmlns:mc="http://schemas.openxmlformats.org/markup-compatibility/2006">
              <mc:Choice xmlns:v="urn:schemas-microsoft-com:vml" Requires="v">
                <p:oleObj spid="_x0000_s47134" r:id="rId4" imgW="4685400" imgH="5294880" progId="">
                  <p:embed/>
                </p:oleObj>
              </mc:Choice>
              <mc:Fallback>
                <p:oleObj r:id="rId4" imgW="4685400" imgH="5294880" progId="">
                  <p:embed/>
                  <p:pic>
                    <p:nvPicPr>
                      <p:cNvPr id="6" name="オブジェクト 5"/>
                      <p:cNvPicPr/>
                      <p:nvPr/>
                    </p:nvPicPr>
                    <p:blipFill>
                      <a:blip r:embed="rId5"/>
                      <a:stretch>
                        <a:fillRect/>
                      </a:stretch>
                    </p:blipFill>
                    <p:spPr>
                      <a:xfrm>
                        <a:off x="942251" y="4345070"/>
                        <a:ext cx="1873248" cy="2117005"/>
                      </a:xfrm>
                      <a:prstGeom prst="rect">
                        <a:avLst/>
                      </a:prstGeom>
                    </p:spPr>
                  </p:pic>
                </p:oleObj>
              </mc:Fallback>
            </mc:AlternateContent>
          </a:graphicData>
        </a:graphic>
      </p:graphicFrame>
      <p:graphicFrame>
        <p:nvGraphicFramePr>
          <p:cNvPr id="7" name="オブジェクト 6"/>
          <p:cNvGraphicFramePr>
            <a:graphicFrameLocks noChangeAspect="1"/>
          </p:cNvGraphicFramePr>
          <p:nvPr>
            <p:extLst/>
          </p:nvPr>
        </p:nvGraphicFramePr>
        <p:xfrm>
          <a:off x="3990109" y="4066683"/>
          <a:ext cx="1221278" cy="2507884"/>
        </p:xfrm>
        <a:graphic>
          <a:graphicData uri="http://schemas.openxmlformats.org/presentationml/2006/ole">
            <mc:AlternateContent xmlns:mc="http://schemas.openxmlformats.org/markup-compatibility/2006">
              <mc:Choice xmlns:v="urn:schemas-microsoft-com:vml" Requires="v">
                <p:oleObj spid="_x0000_s47135" r:id="rId6" imgW="2818800" imgH="5790240" progId="">
                  <p:embed/>
                </p:oleObj>
              </mc:Choice>
              <mc:Fallback>
                <p:oleObj r:id="rId6" imgW="2818800" imgH="5790240" progId="">
                  <p:embed/>
                  <p:pic>
                    <p:nvPicPr>
                      <p:cNvPr id="7" name="オブジェクト 6"/>
                      <p:cNvPicPr/>
                      <p:nvPr/>
                    </p:nvPicPr>
                    <p:blipFill>
                      <a:blip r:embed="rId7"/>
                      <a:stretch>
                        <a:fillRect/>
                      </a:stretch>
                    </p:blipFill>
                    <p:spPr>
                      <a:xfrm>
                        <a:off x="3990109" y="4066683"/>
                        <a:ext cx="1221278" cy="2507884"/>
                      </a:xfrm>
                      <a:prstGeom prst="rect">
                        <a:avLst/>
                      </a:prstGeom>
                    </p:spPr>
                  </p:pic>
                </p:oleObj>
              </mc:Fallback>
            </mc:AlternateContent>
          </a:graphicData>
        </a:graphic>
      </p:graphicFrame>
      <p:graphicFrame>
        <p:nvGraphicFramePr>
          <p:cNvPr id="8" name="オブジェクト 7"/>
          <p:cNvGraphicFramePr>
            <a:graphicFrameLocks noChangeAspect="1"/>
          </p:cNvGraphicFramePr>
          <p:nvPr>
            <p:extLst/>
          </p:nvPr>
        </p:nvGraphicFramePr>
        <p:xfrm>
          <a:off x="6230563" y="4066683"/>
          <a:ext cx="2284268" cy="2558510"/>
        </p:xfrm>
        <a:graphic>
          <a:graphicData uri="http://schemas.openxmlformats.org/presentationml/2006/ole">
            <mc:AlternateContent xmlns:mc="http://schemas.openxmlformats.org/markup-compatibility/2006">
              <mc:Choice xmlns:v="urn:schemas-microsoft-com:vml" Requires="v">
                <p:oleObj spid="_x0000_s47136" r:id="rId8" imgW="4456800" imgH="4990320" progId="">
                  <p:embed/>
                </p:oleObj>
              </mc:Choice>
              <mc:Fallback>
                <p:oleObj r:id="rId8" imgW="4456800" imgH="4990320" progId="">
                  <p:embed/>
                  <p:pic>
                    <p:nvPicPr>
                      <p:cNvPr id="8" name="オブジェクト 7"/>
                      <p:cNvPicPr/>
                      <p:nvPr/>
                    </p:nvPicPr>
                    <p:blipFill>
                      <a:blip r:embed="rId9"/>
                      <a:stretch>
                        <a:fillRect/>
                      </a:stretch>
                    </p:blipFill>
                    <p:spPr>
                      <a:xfrm>
                        <a:off x="6230563" y="4066683"/>
                        <a:ext cx="2284268" cy="2558510"/>
                      </a:xfrm>
                      <a:prstGeom prst="rect">
                        <a:avLst/>
                      </a:prstGeom>
                    </p:spPr>
                  </p:pic>
                </p:oleObj>
              </mc:Fallback>
            </mc:AlternateContent>
          </a:graphicData>
        </a:graphic>
      </p:graphicFrame>
      <p:graphicFrame>
        <p:nvGraphicFramePr>
          <p:cNvPr id="9" name="オブジェクト 8"/>
          <p:cNvGraphicFramePr>
            <a:graphicFrameLocks noChangeAspect="1"/>
          </p:cNvGraphicFramePr>
          <p:nvPr>
            <p:extLst/>
          </p:nvPr>
        </p:nvGraphicFramePr>
        <p:xfrm>
          <a:off x="9659389" y="4041369"/>
          <a:ext cx="1044979" cy="2503941"/>
        </p:xfrm>
        <a:graphic>
          <a:graphicData uri="http://schemas.openxmlformats.org/presentationml/2006/ole">
            <mc:AlternateContent xmlns:mc="http://schemas.openxmlformats.org/markup-compatibility/2006">
              <mc:Choice xmlns:v="urn:schemas-microsoft-com:vml" Requires="v">
                <p:oleObj spid="_x0000_s47137" r:id="rId10" imgW="2399760" imgH="5752080" progId="">
                  <p:embed/>
                </p:oleObj>
              </mc:Choice>
              <mc:Fallback>
                <p:oleObj r:id="rId10" imgW="2399760" imgH="5752080" progId="">
                  <p:embed/>
                  <p:pic>
                    <p:nvPicPr>
                      <p:cNvPr id="9" name="オブジェクト 8"/>
                      <p:cNvPicPr/>
                      <p:nvPr/>
                    </p:nvPicPr>
                    <p:blipFill>
                      <a:blip r:embed="rId11"/>
                      <a:stretch>
                        <a:fillRect/>
                      </a:stretch>
                    </p:blipFill>
                    <p:spPr>
                      <a:xfrm>
                        <a:off x="9659389" y="4041369"/>
                        <a:ext cx="1044979" cy="2503941"/>
                      </a:xfrm>
                      <a:prstGeom prst="rect">
                        <a:avLst/>
                      </a:prstGeom>
                    </p:spPr>
                  </p:pic>
                </p:oleObj>
              </mc:Fallback>
            </mc:AlternateContent>
          </a:graphicData>
        </a:graphic>
      </p:graphicFrame>
    </p:spTree>
    <p:extLst>
      <p:ext uri="{BB962C8B-B14F-4D97-AF65-F5344CB8AC3E}">
        <p14:creationId xmlns:p14="http://schemas.microsoft.com/office/powerpoint/2010/main" val="1184745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3" y="961314"/>
            <a:ext cx="8329352" cy="403187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困りごと</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長く歩けない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素早く行動できない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つまづ</a:t>
            </a:r>
            <a:r>
              <a:rPr kumimoji="1" lang="ja-JP" altLang="en-US" sz="3200" dirty="0">
                <a:latin typeface="メイリオ" panose="020B0604030504040204" pitchFamily="50" charset="-128"/>
                <a:ea typeface="メイリオ" panose="020B0604030504040204" pitchFamily="50" charset="-128"/>
              </a:rPr>
              <a:t>きやすい、転倒しやすい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小さな字が見えにくい</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階段や車両への乗降が負担になる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機械の操作が苦手</a:t>
            </a:r>
          </a:p>
          <a:p>
            <a:pPr marL="914400" lvl="1" indent="-457200">
              <a:buFont typeface="Wingdings" panose="05000000000000000000" pitchFamily="2" charset="2"/>
              <a:buChar char="l"/>
            </a:pPr>
            <a:r>
              <a:rPr kumimoji="1" lang="ja-JP" altLang="en-US" sz="3200" dirty="0">
                <a:latin typeface="メイリオ" panose="020B0604030504040204" pitchFamily="50" charset="-128"/>
                <a:ea typeface="メイリオ" panose="020B0604030504040204" pitchFamily="50" charset="-128"/>
              </a:rPr>
              <a:t>温度感覚が</a:t>
            </a:r>
            <a:r>
              <a:rPr kumimoji="1" lang="ja-JP" altLang="en-US" sz="3200" dirty="0" smtClean="0">
                <a:latin typeface="メイリオ" panose="020B0604030504040204" pitchFamily="50" charset="-128"/>
                <a:ea typeface="メイリオ" panose="020B0604030504040204" pitchFamily="50" charset="-128"/>
              </a:rPr>
              <a:t>鈍る</a:t>
            </a:r>
            <a:endParaRPr kumimoji="1"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429201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flipH="1">
            <a:off x="721351" y="384358"/>
            <a:ext cx="1478923" cy="2979595"/>
          </a:xfrm>
          <a:prstGeom prst="rect">
            <a:avLst/>
          </a:prstGeom>
        </p:spPr>
      </p:pic>
      <p:sp>
        <p:nvSpPr>
          <p:cNvPr id="5" name="テキスト ボックス 4"/>
          <p:cNvSpPr txBox="1"/>
          <p:nvPr/>
        </p:nvSpPr>
        <p:spPr>
          <a:xfrm>
            <a:off x="2821652" y="1661402"/>
            <a:ext cx="8736935" cy="156966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時間がかかる場合は急かさない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ペースを合わせたコミュニケーションを</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833739"/>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a:t>
            </a:r>
          </a:p>
        </p:txBody>
      </p:sp>
      <p:sp>
        <p:nvSpPr>
          <p:cNvPr id="7" name="テキスト ボックス 6"/>
          <p:cNvSpPr txBox="1"/>
          <p:nvPr/>
        </p:nvSpPr>
        <p:spPr>
          <a:xfrm>
            <a:off x="2821652" y="3642602"/>
            <a:ext cx="8922673" cy="2062103"/>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接遇のポイント</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誘導する場合はゆっくりペースを合わせて</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乗り降りが困難な様子の場合は、身体を支える、荷物を</a:t>
            </a:r>
            <a:r>
              <a:rPr lang="ja-JP" altLang="en-US" sz="3200" dirty="0" smtClean="0">
                <a:latin typeface="メイリオ" panose="020B0604030504040204" pitchFamily="50" charset="-128"/>
                <a:ea typeface="メイリオ" panose="020B0604030504040204" pitchFamily="50" charset="-128"/>
              </a:rPr>
              <a:t>持つ</a:t>
            </a:r>
            <a:endParaRPr lang="ja-JP" altLang="en-US" sz="32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12363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8452" y="658603"/>
            <a:ext cx="680827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２</a:t>
            </a:r>
            <a:r>
              <a:rPr lang="en-US" altLang="ja-JP" sz="3600" b="1" dirty="0">
                <a:latin typeface="メイリオ" panose="020B0604030504040204" pitchFamily="50" charset="-128"/>
                <a:ea typeface="メイリオ" panose="020B0604030504040204" pitchFamily="50" charset="-128"/>
              </a:rPr>
              <a:t>.</a:t>
            </a:r>
            <a:r>
              <a:rPr lang="ja-JP" altLang="en-US" sz="3600" b="1" dirty="0">
                <a:latin typeface="メイリオ" panose="020B0604030504040204" pitchFamily="50" charset="-128"/>
                <a:ea typeface="メイリオ" panose="020B0604030504040204" pitchFamily="50" charset="-128"/>
              </a:rPr>
              <a:t>肢体不自由者・車椅子使用者</a:t>
            </a:r>
          </a:p>
        </p:txBody>
      </p:sp>
      <p:sp>
        <p:nvSpPr>
          <p:cNvPr id="3" name="正方形/長方形 2"/>
          <p:cNvSpPr/>
          <p:nvPr/>
        </p:nvSpPr>
        <p:spPr>
          <a:xfrm>
            <a:off x="378452" y="1238432"/>
            <a:ext cx="11392370" cy="14115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flipH="1">
            <a:off x="627331" y="2356033"/>
            <a:ext cx="2435366" cy="3320954"/>
          </a:xfrm>
          <a:prstGeom prst="rect">
            <a:avLst/>
          </a:prstGeom>
        </p:spPr>
      </p:pic>
      <p:sp>
        <p:nvSpPr>
          <p:cNvPr id="7" name="テキスト ボックス 6"/>
          <p:cNvSpPr txBox="1"/>
          <p:nvPr/>
        </p:nvSpPr>
        <p:spPr>
          <a:xfrm>
            <a:off x="2690987" y="1954796"/>
            <a:ext cx="90798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特性</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四肢、体幹が不自由で歩行や筆記が困難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障害の部位は個人差がある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車椅子、杖、義足などを使用</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原因（脳血管障害、脳性麻痺等）により困難さが異なる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介助犬を使用する人もいる</a:t>
            </a:r>
          </a:p>
        </p:txBody>
      </p:sp>
    </p:spTree>
    <p:extLst>
      <p:ext uri="{BB962C8B-B14F-4D97-AF65-F5344CB8AC3E}">
        <p14:creationId xmlns:p14="http://schemas.microsoft.com/office/powerpoint/2010/main" val="24510165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flipH="1">
            <a:off x="627331" y="403557"/>
            <a:ext cx="2435366" cy="3320954"/>
          </a:xfrm>
          <a:prstGeom prst="rect">
            <a:avLst/>
          </a:prstGeom>
        </p:spPr>
      </p:pic>
      <p:sp>
        <p:nvSpPr>
          <p:cNvPr id="7" name="テキスト ボックス 6"/>
          <p:cNvSpPr txBox="1"/>
          <p:nvPr/>
        </p:nvSpPr>
        <p:spPr>
          <a:xfrm>
            <a:off x="2690987" y="540333"/>
            <a:ext cx="9079835" cy="5509200"/>
          </a:xfrm>
          <a:prstGeom prst="rect">
            <a:avLst/>
          </a:prstGeom>
          <a:noFill/>
        </p:spPr>
        <p:txBody>
          <a:bodyPr wrap="square" rtlCol="0">
            <a:spAutoFit/>
          </a:bodyPr>
          <a:lstStyle/>
          <a:p>
            <a:r>
              <a:rPr lang="en-US" altLang="ja-JP" sz="3200" b="1" dirty="0">
                <a:latin typeface="メイリオ" panose="020B0604030504040204" pitchFamily="50" charset="-128"/>
                <a:ea typeface="メイリオ" panose="020B0604030504040204" pitchFamily="50" charset="-128"/>
              </a:rPr>
              <a:t>【</a:t>
            </a:r>
            <a:r>
              <a:rPr lang="ja-JP" altLang="en-US" sz="3200" b="1" dirty="0">
                <a:latin typeface="メイリオ" panose="020B0604030504040204" pitchFamily="50" charset="-128"/>
                <a:ea typeface="メイリオ" panose="020B0604030504040204" pitchFamily="50" charset="-128"/>
              </a:rPr>
              <a:t>困りごと</a:t>
            </a:r>
            <a:r>
              <a:rPr lang="en-US" altLang="ja-JP" sz="3200" b="1" dirty="0">
                <a:latin typeface="メイリオ" panose="020B0604030504040204" pitchFamily="50" charset="-128"/>
                <a:ea typeface="メイリオ" panose="020B0604030504040204" pitchFamily="50" charset="-128"/>
              </a:rPr>
              <a:t>】</a:t>
            </a:r>
            <a:endParaRPr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杖、義足などを使用している人は素早く移動する、階段・段差の上り下りが困難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車椅子を使用している人は隙間、段差、溝を越えるのが困難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手に麻痺がある場合は物を持つことが困難</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口に麻痺がある場合はうまく会話できない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高いところに手が届かない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床に落としたものがとれない</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車椅子での移動、車椅子からの移乗にはスペースが必要</a:t>
            </a:r>
          </a:p>
        </p:txBody>
      </p:sp>
    </p:spTree>
    <p:extLst>
      <p:ext uri="{BB962C8B-B14F-4D97-AF65-F5344CB8AC3E}">
        <p14:creationId xmlns:p14="http://schemas.microsoft.com/office/powerpoint/2010/main" val="1335768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flipH="1">
            <a:off x="386286" y="478777"/>
            <a:ext cx="2435366" cy="3320954"/>
          </a:xfrm>
          <a:prstGeom prst="rect">
            <a:avLst/>
          </a:prstGeom>
        </p:spPr>
      </p:pic>
      <p:sp>
        <p:nvSpPr>
          <p:cNvPr id="5" name="テキスト ボックス 4"/>
          <p:cNvSpPr txBox="1"/>
          <p:nvPr/>
        </p:nvSpPr>
        <p:spPr>
          <a:xfrm>
            <a:off x="2821652" y="1853504"/>
            <a:ext cx="8736935" cy="3539430"/>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a:t>
            </a:r>
            <a:r>
              <a:rPr kumimoji="1" lang="ja-JP" altLang="en-US" sz="3200" b="1" dirty="0">
                <a:latin typeface="メイリオ" panose="020B0604030504040204" pitchFamily="50" charset="-128"/>
                <a:ea typeface="メイリオ" panose="020B0604030504040204" pitchFamily="50" charset="-128"/>
              </a:rPr>
              <a:t>コミュニケーションの基本</a:t>
            </a:r>
            <a:r>
              <a:rPr kumimoji="1" lang="en-US" altLang="ja-JP" sz="3200" b="1" dirty="0">
                <a:latin typeface="メイリオ" panose="020B0604030504040204" pitchFamily="50" charset="-128"/>
                <a:ea typeface="メイリオ" panose="020B0604030504040204" pitchFamily="50" charset="-128"/>
              </a:rPr>
              <a:t>】</a:t>
            </a:r>
            <a:endParaRPr kumimoji="1" lang="ja-JP" altLang="en-US" sz="3200" b="1" dirty="0">
              <a:latin typeface="メイリオ" panose="020B0604030504040204" pitchFamily="50" charset="-128"/>
              <a:ea typeface="メイリオ" panose="020B0604030504040204" pitchFamily="50" charset="-128"/>
            </a:endParaRP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車椅子使用者の目線に合わせる</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声かけをするのはあくまで車椅子使用者本人に</a:t>
            </a:r>
          </a:p>
          <a:p>
            <a:pPr marL="914400" lvl="1" indent="-457200">
              <a:buFont typeface="Wingdings" panose="05000000000000000000" pitchFamily="2" charset="2"/>
              <a:buChar char="l"/>
            </a:pPr>
            <a:r>
              <a:rPr lang="ja-JP" altLang="en-US" sz="3200" dirty="0">
                <a:latin typeface="メイリオ" panose="020B0604030504040204" pitchFamily="50" charset="-128"/>
                <a:ea typeface="メイリオ" panose="020B0604030504040204" pitchFamily="50" charset="-128"/>
              </a:rPr>
              <a:t>障害の程度によっては振動が伝わるだけで痛みを感じる人もいるため、「どのようにしたらよいか」をよく確認する</a:t>
            </a:r>
          </a:p>
        </p:txBody>
      </p:sp>
      <p:sp>
        <p:nvSpPr>
          <p:cNvPr id="6" name="テキスト ボックス 5">
            <a:extLst>
              <a:ext uri="{FF2B5EF4-FFF2-40B4-BE49-F238E27FC236}">
                <a16:creationId xmlns:a16="http://schemas.microsoft.com/office/drawing/2014/main" id="{6DEB0092-AEC0-45EF-815E-D8CB6BFA0803}"/>
              </a:ext>
            </a:extLst>
          </p:cNvPr>
          <p:cNvSpPr txBox="1"/>
          <p:nvPr/>
        </p:nvSpPr>
        <p:spPr>
          <a:xfrm>
            <a:off x="2495980" y="1016628"/>
            <a:ext cx="3990545" cy="584775"/>
          </a:xfrm>
          <a:prstGeom prst="rect">
            <a:avLst/>
          </a:prstGeom>
          <a:noFill/>
        </p:spPr>
        <p:txBody>
          <a:bodyPr wrap="square" rtlCol="0">
            <a:spAutoFit/>
          </a:bodyPr>
          <a:lstStyle/>
          <a:p>
            <a:r>
              <a:rPr kumimoji="1" lang="ja-JP" altLang="en-US" sz="3200" b="1" dirty="0">
                <a:solidFill>
                  <a:schemeClr val="accent5">
                    <a:lumMod val="75000"/>
                  </a:schemeClr>
                </a:solidFill>
                <a:latin typeface="メイリオ" panose="020B0604030504040204" pitchFamily="50" charset="-128"/>
                <a:ea typeface="メイリオ" panose="020B0604030504040204" pitchFamily="50" charset="-128"/>
              </a:rPr>
              <a:t>基本の接遇方法①</a:t>
            </a:r>
          </a:p>
        </p:txBody>
      </p:sp>
    </p:spTree>
    <p:extLst>
      <p:ext uri="{BB962C8B-B14F-4D97-AF65-F5344CB8AC3E}">
        <p14:creationId xmlns:p14="http://schemas.microsoft.com/office/powerpoint/2010/main" val="24248426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1061</TotalTime>
  <Words>5962</Words>
  <PresentationFormat>ワイド画面</PresentationFormat>
  <Paragraphs>558</Paragraphs>
  <Slides>43</Slides>
  <Notes>43</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0</vt:i4>
      </vt:variant>
      <vt:variant>
        <vt:lpstr>スライド タイトル</vt:lpstr>
      </vt:variant>
      <vt:variant>
        <vt:i4>43</vt:i4>
      </vt:variant>
    </vt:vector>
  </HeadingPairs>
  <TitlesOfParts>
    <vt:vector size="51" baseType="lpstr">
      <vt:lpstr>メイリオ</vt:lpstr>
      <vt:lpstr>游ゴシック</vt:lpstr>
      <vt:lpstr>游ゴシック Light</vt:lpstr>
      <vt:lpstr>游明朝</vt:lpstr>
      <vt:lpstr>Arial</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2019-03-28T16:59:58Z</cp:lastPrinted>
  <dcterms:created xsi:type="dcterms:W3CDTF">2018-11-20T04:27:33Z</dcterms:created>
  <dcterms:modified xsi:type="dcterms:W3CDTF">2019-04-10T03:15:15Z</dcterms:modified>
</cp:coreProperties>
</file>