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2" r:id="rId3"/>
    <p:sldId id="261" r:id="rId4"/>
    <p:sldId id="263"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48"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2021/3/19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8198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39306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44488" y="3974234"/>
            <a:ext cx="4189018"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2" name="テキスト ボックス 21"/>
          <p:cNvSpPr txBox="1"/>
          <p:nvPr/>
        </p:nvSpPr>
        <p:spPr>
          <a:xfrm>
            <a:off x="128464" y="1556792"/>
            <a:ext cx="5883447" cy="1446550"/>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事業概要</a:t>
            </a:r>
            <a:r>
              <a:rPr lang="en-US" altLang="ja-JP" sz="1400" dirty="0" smtClean="0">
                <a:solidFill>
                  <a:prstClr val="black"/>
                </a:solidFill>
              </a:rPr>
              <a:t>】</a:t>
            </a:r>
          </a:p>
          <a:p>
            <a:r>
              <a:rPr lang="ja-JP" altLang="en-US" sz="1200" dirty="0" smtClean="0">
                <a:solidFill>
                  <a:prstClr val="black"/>
                </a:solidFill>
              </a:rPr>
              <a:t>総事業費：</a:t>
            </a:r>
            <a:endParaRPr lang="en-US" altLang="ja-JP" sz="1200" dirty="0" smtClean="0">
              <a:solidFill>
                <a:prstClr val="black"/>
              </a:solidFill>
            </a:endParaRPr>
          </a:p>
          <a:p>
            <a:r>
              <a:rPr lang="ja-JP" altLang="en-US" sz="1200" dirty="0" smtClean="0">
                <a:solidFill>
                  <a:prstClr val="black"/>
                </a:solidFill>
              </a:rPr>
              <a:t>事業期間：</a:t>
            </a:r>
            <a:endParaRPr lang="en-US" altLang="ja-JP" sz="1200" dirty="0" smtClean="0">
              <a:solidFill>
                <a:prstClr val="black"/>
              </a:solidFill>
            </a:endParaRPr>
          </a:p>
          <a:p>
            <a:endParaRPr lang="en-US" altLang="ja-JP" sz="1200" dirty="0" smtClean="0">
              <a:solidFill>
                <a:prstClr val="black"/>
              </a:solidFill>
            </a:endParaRPr>
          </a:p>
          <a:p>
            <a:r>
              <a:rPr lang="en-US" altLang="ja-JP" sz="1400" dirty="0" smtClean="0">
                <a:solidFill>
                  <a:prstClr val="black"/>
                </a:solidFill>
              </a:rPr>
              <a:t>【</a:t>
            </a:r>
            <a:r>
              <a:rPr lang="ja-JP" altLang="en-US" sz="1400" dirty="0" smtClean="0">
                <a:solidFill>
                  <a:prstClr val="black"/>
                </a:solidFill>
              </a:rPr>
              <a:t>令和３年度</a:t>
            </a:r>
            <a:r>
              <a:rPr lang="ja-JP" altLang="en-US" sz="1400" dirty="0" smtClean="0">
                <a:solidFill>
                  <a:prstClr val="black"/>
                </a:solidFill>
              </a:rPr>
              <a:t>補助</a:t>
            </a:r>
            <a:r>
              <a:rPr lang="ja-JP" altLang="en-US" sz="1400" dirty="0">
                <a:solidFill>
                  <a:prstClr val="black"/>
                </a:solidFill>
              </a:rPr>
              <a:t>要望</a:t>
            </a:r>
            <a:r>
              <a:rPr lang="en-US" altLang="ja-JP" sz="1400" dirty="0" smtClean="0">
                <a:solidFill>
                  <a:prstClr val="black"/>
                </a:solidFill>
              </a:rPr>
              <a:t>】</a:t>
            </a:r>
            <a:endParaRPr lang="en-US" altLang="ja-JP" sz="1400" dirty="0">
              <a:solidFill>
                <a:prstClr val="black"/>
              </a:solidFill>
            </a:endParaRPr>
          </a:p>
          <a:p>
            <a:r>
              <a:rPr lang="ja-JP" altLang="en-US" sz="1200" dirty="0" smtClean="0">
                <a:solidFill>
                  <a:prstClr val="black"/>
                </a:solidFill>
              </a:rPr>
              <a:t>補助金額：</a:t>
            </a:r>
            <a:endParaRPr lang="en-US" altLang="ja-JP" sz="1200" dirty="0" smtClean="0">
              <a:solidFill>
                <a:prstClr val="black"/>
              </a:solidFill>
            </a:endParaRPr>
          </a:p>
          <a:p>
            <a:r>
              <a:rPr lang="ja-JP" altLang="en-US" sz="1200" dirty="0" smtClean="0">
                <a:solidFill>
                  <a:prstClr val="black"/>
                </a:solidFill>
              </a:rPr>
              <a:t>補助内容：</a:t>
            </a:r>
            <a:endParaRPr lang="en-US" altLang="ja-JP" sz="1200" dirty="0" smtClean="0">
              <a:solidFill>
                <a:prstClr val="black"/>
              </a:solidFill>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補助対象事業名</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8" name="テキスト ボックス 27"/>
          <p:cNvSpPr txBox="1"/>
          <p:nvPr/>
        </p:nvSpPr>
        <p:spPr>
          <a:xfrm>
            <a:off x="138425" y="325096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位置図</a:t>
            </a:r>
            <a:r>
              <a:rPr lang="en-US" altLang="ja-JP" sz="1400" dirty="0" smtClean="0">
                <a:solidFill>
                  <a:prstClr val="black"/>
                </a:solidFill>
              </a:rPr>
              <a:t>】</a:t>
            </a:r>
          </a:p>
        </p:txBody>
      </p:sp>
      <p:sp>
        <p:nvSpPr>
          <p:cNvPr id="29" name="テキスト ボックス 28"/>
          <p:cNvSpPr txBox="1"/>
          <p:nvPr/>
        </p:nvSpPr>
        <p:spPr>
          <a:xfrm>
            <a:off x="4808985" y="1574094"/>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a:t>
            </a:r>
            <a:r>
              <a:rPr lang="ja-JP" altLang="en-US" sz="1400" dirty="0">
                <a:solidFill>
                  <a:prstClr val="black"/>
                </a:solidFill>
              </a:rPr>
              <a:t>工程</a:t>
            </a:r>
            <a:r>
              <a:rPr lang="en-US" altLang="ja-JP" sz="1400" dirty="0" smtClean="0">
                <a:solidFill>
                  <a:prstClr val="black"/>
                </a:solidFill>
              </a:rPr>
              <a:t>】</a:t>
            </a:r>
          </a:p>
        </p:txBody>
      </p:sp>
      <p:sp>
        <p:nvSpPr>
          <p:cNvPr id="30" name="テキスト ボックス 29"/>
          <p:cNvSpPr txBox="1"/>
          <p:nvPr/>
        </p:nvSpPr>
        <p:spPr>
          <a:xfrm>
            <a:off x="4808985" y="315874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整備計画</a:t>
            </a:r>
            <a:r>
              <a:rPr lang="en-US" altLang="ja-JP" sz="1400" dirty="0" smtClean="0">
                <a:solidFill>
                  <a:prstClr val="black"/>
                </a:solidFill>
              </a:rPr>
              <a:t>】</a:t>
            </a:r>
          </a:p>
        </p:txBody>
      </p:sp>
      <p:sp>
        <p:nvSpPr>
          <p:cNvPr id="32" name="正方形/長方形 31"/>
          <p:cNvSpPr/>
          <p:nvPr/>
        </p:nvSpPr>
        <p:spPr>
          <a:xfrm>
            <a:off x="5169024" y="3974234"/>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prstClr val="black"/>
                </a:solidFill>
              </a:rPr>
              <a:t>【</a:t>
            </a:r>
            <a:r>
              <a:rPr lang="ja-JP" altLang="en-US" sz="1400" dirty="0" smtClean="0">
                <a:solidFill>
                  <a:prstClr val="black"/>
                </a:solidFill>
              </a:rPr>
              <a:t>別紙－</a:t>
            </a:r>
            <a:r>
              <a:rPr lang="ja-JP" altLang="en-US" sz="1400" dirty="0">
                <a:solidFill>
                  <a:prstClr val="black"/>
                </a:solidFill>
              </a:rPr>
              <a:t>６</a:t>
            </a:r>
            <a:r>
              <a:rPr lang="en-US" altLang="ja-JP" sz="1400" dirty="0" smtClean="0">
                <a:solidFill>
                  <a:prstClr val="black"/>
                </a:solidFill>
              </a:rPr>
              <a:t>】</a:t>
            </a: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5894" y="35116"/>
            <a:ext cx="9763021"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〇〇空港におけるビジネスジェット（国際線）の利用状況</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ビジネスジェット（国際線）受入機数実績の推移</a:t>
            </a:r>
            <a:r>
              <a:rPr lang="en-US" altLang="ja-JP" sz="1400" dirty="0" smtClean="0">
                <a:solidFill>
                  <a:prstClr val="black"/>
                </a:solidFill>
              </a:rPr>
              <a:t>】</a:t>
            </a:r>
          </a:p>
        </p:txBody>
      </p:sp>
      <p:sp>
        <p:nvSpPr>
          <p:cNvPr id="32" name="正方形/長方形 31"/>
          <p:cNvSpPr/>
          <p:nvPr/>
        </p:nvSpPr>
        <p:spPr>
          <a:xfrm>
            <a:off x="346978" y="1865933"/>
            <a:ext cx="4392489" cy="1970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ja-JP" altLang="en-US" dirty="0">
              <a:solidFill>
                <a:prstClr val="white"/>
              </a:solidFill>
            </a:endParaRPr>
          </a:p>
        </p:txBody>
      </p:sp>
      <p:sp>
        <p:nvSpPr>
          <p:cNvPr id="10" name="テキスト ボックス 9"/>
          <p:cNvSpPr txBox="1"/>
          <p:nvPr/>
        </p:nvSpPr>
        <p:spPr>
          <a:xfrm>
            <a:off x="4818248" y="135690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a:solidFill>
                  <a:prstClr val="black"/>
                </a:solidFill>
              </a:rPr>
              <a:t>ビジネスジェット（国際線）</a:t>
            </a:r>
            <a:r>
              <a:rPr lang="ja-JP" altLang="en-US" sz="1400" dirty="0" smtClean="0">
                <a:solidFill>
                  <a:prstClr val="black"/>
                </a:solidFill>
              </a:rPr>
              <a:t>受入旅客数実績</a:t>
            </a:r>
            <a:r>
              <a:rPr lang="ja-JP" altLang="en-US" sz="1400" dirty="0">
                <a:solidFill>
                  <a:prstClr val="black"/>
                </a:solidFill>
              </a:rPr>
              <a:t>の推移</a:t>
            </a:r>
            <a:r>
              <a:rPr lang="en-US" altLang="ja-JP" sz="1400" dirty="0" smtClean="0">
                <a:solidFill>
                  <a:prstClr val="black"/>
                </a:solidFill>
              </a:rPr>
              <a:t>】</a:t>
            </a:r>
          </a:p>
        </p:txBody>
      </p:sp>
      <p:sp>
        <p:nvSpPr>
          <p:cNvPr id="11" name="正方形/長方形 10"/>
          <p:cNvSpPr/>
          <p:nvPr/>
        </p:nvSpPr>
        <p:spPr>
          <a:xfrm>
            <a:off x="5169024" y="1861449"/>
            <a:ext cx="4392489" cy="1970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en-US" altLang="ja-JP" dirty="0" smtClean="0">
              <a:solidFill>
                <a:prstClr val="white"/>
              </a:solidFill>
            </a:endParaRPr>
          </a:p>
          <a:p>
            <a:pPr algn="ctr"/>
            <a:r>
              <a:rPr lang="en-US" altLang="ja-JP" sz="1600" dirty="0" smtClean="0">
                <a:solidFill>
                  <a:prstClr val="white"/>
                </a:solidFill>
              </a:rPr>
              <a:t>※</a:t>
            </a:r>
            <a:r>
              <a:rPr lang="ja-JP" altLang="en-US" sz="1600" dirty="0" smtClean="0">
                <a:solidFill>
                  <a:prstClr val="white"/>
                </a:solidFill>
              </a:rPr>
              <a:t>旅客数については把握可能な範囲で記載</a:t>
            </a:r>
            <a:endParaRPr lang="ja-JP" altLang="en-US" sz="1600" dirty="0">
              <a:solidFill>
                <a:prstClr val="white"/>
              </a:solidFill>
            </a:endParaRPr>
          </a:p>
        </p:txBody>
      </p:sp>
      <p:grpSp>
        <p:nvGrpSpPr>
          <p:cNvPr id="2" name="グループ化 1"/>
          <p:cNvGrpSpPr/>
          <p:nvPr/>
        </p:nvGrpSpPr>
        <p:grpSpPr>
          <a:xfrm>
            <a:off x="41379" y="4144666"/>
            <a:ext cx="9777536" cy="1462577"/>
            <a:chOff x="70407" y="35116"/>
            <a:chExt cx="9777536" cy="1462577"/>
          </a:xfrm>
        </p:grpSpPr>
        <p:sp>
          <p:nvSpPr>
            <p:cNvPr id="14" name="正方形/長方形 13"/>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ビジネスジェット（国際線）の需要の見込み</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70407" y="543586"/>
              <a:ext cx="9777535" cy="95410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今後の需要の見込み</a:t>
              </a:r>
              <a:r>
                <a:rPr lang="en-US" altLang="ja-JP" sz="1400" dirty="0" smtClean="0">
                  <a:solidFill>
                    <a:prstClr val="black"/>
                  </a:solidFill>
                </a:rPr>
                <a:t>】</a:t>
              </a:r>
            </a:p>
            <a:p>
              <a:r>
                <a:rPr lang="ja-JP" altLang="en-US" sz="1400" dirty="0" smtClean="0">
                  <a:solidFill>
                    <a:prstClr val="black"/>
                  </a:solidFill>
                </a:rPr>
                <a:t>・これまでの実績や、外的要因、これまでに受けたビジネスジェット（国際線）の利用に関する問い合わせ状況、関係事業者等の声などから、今後の需要の見込みに関して可能な限り具体的に記載。</a:t>
              </a:r>
              <a:endParaRPr lang="en-US" altLang="ja-JP" sz="1400" dirty="0">
                <a:solidFill>
                  <a:prstClr val="black"/>
                </a:solidFill>
              </a:endParaRPr>
            </a:p>
            <a:p>
              <a:endParaRPr lang="en-US" altLang="ja-JP" sz="1400" dirty="0" smtClean="0">
                <a:solidFill>
                  <a:prstClr val="black"/>
                </a:solidFill>
              </a:endParaRPr>
            </a:p>
          </p:txBody>
        </p:sp>
      </p:grpSp>
    </p:spTree>
    <p:extLst>
      <p:ext uri="{BB962C8B-B14F-4D97-AF65-F5344CB8AC3E}">
        <p14:creationId xmlns:p14="http://schemas.microsoft.com/office/powerpoint/2010/main" val="27673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現状のビジネスジェット（国際線</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旅客</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動線及び補助事業実施後の動線</a:t>
            </a:r>
            <a:endPar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 name="グループ化 4"/>
          <p:cNvGrpSpPr/>
          <p:nvPr/>
        </p:nvGrpSpPr>
        <p:grpSpPr>
          <a:xfrm>
            <a:off x="344487" y="846584"/>
            <a:ext cx="9289033" cy="5822776"/>
            <a:chOff x="346978" y="4926914"/>
            <a:chExt cx="9214535" cy="2050869"/>
          </a:xfrm>
        </p:grpSpPr>
        <p:sp>
          <p:nvSpPr>
            <p:cNvPr id="7" name="正方形/長方形 6"/>
            <p:cNvSpPr/>
            <p:nvPr/>
          </p:nvSpPr>
          <p:spPr>
            <a:xfrm>
              <a:off x="346978" y="4926914"/>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現状の動線について</a:t>
              </a:r>
              <a:endParaRPr lang="en-US" altLang="ja-JP" dirty="0" smtClean="0">
                <a:solidFill>
                  <a:prstClr val="white"/>
                </a:solidFill>
              </a:endParaRPr>
            </a:p>
            <a:p>
              <a:pPr algn="ctr"/>
              <a:r>
                <a:rPr lang="ja-JP" altLang="en-US" dirty="0" smtClean="0">
                  <a:solidFill>
                    <a:prstClr val="white"/>
                  </a:solidFill>
                </a:rPr>
                <a:t>図面や写真等を使用して記載。</a:t>
              </a:r>
              <a:endParaRPr lang="ja-JP" altLang="en-US" dirty="0">
                <a:solidFill>
                  <a:prstClr val="white"/>
                </a:solidFill>
              </a:endParaRPr>
            </a:p>
          </p:txBody>
        </p:sp>
        <p:sp>
          <p:nvSpPr>
            <p:cNvPr id="8" name="正方形/長方形 7"/>
            <p:cNvSpPr/>
            <p:nvPr/>
          </p:nvSpPr>
          <p:spPr>
            <a:xfrm>
              <a:off x="5169024" y="4927027"/>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補助</a:t>
              </a:r>
              <a:r>
                <a:rPr lang="ja-JP" altLang="en-US" dirty="0" smtClean="0">
                  <a:solidFill>
                    <a:prstClr val="white"/>
                  </a:solidFill>
                </a:rPr>
                <a:t>事業実施後の</a:t>
              </a:r>
              <a:r>
                <a:rPr lang="ja-JP" altLang="en-US" dirty="0">
                  <a:solidFill>
                    <a:prstClr val="white"/>
                  </a:solidFill>
                </a:rPr>
                <a:t>動線に</a:t>
              </a:r>
              <a:r>
                <a:rPr lang="ja-JP" altLang="en-US" dirty="0" smtClean="0">
                  <a:solidFill>
                    <a:prstClr val="white"/>
                  </a:solidFill>
                </a:rPr>
                <a:t>ついて</a:t>
              </a:r>
              <a:endParaRPr lang="en-US" altLang="ja-JP" dirty="0" smtClean="0">
                <a:solidFill>
                  <a:prstClr val="white"/>
                </a:solidFill>
              </a:endParaRPr>
            </a:p>
            <a:p>
              <a:pPr algn="ctr"/>
              <a:r>
                <a:rPr lang="ja-JP" altLang="en-US" dirty="0" smtClean="0">
                  <a:solidFill>
                    <a:prstClr val="white"/>
                  </a:solidFill>
                </a:rPr>
                <a:t>図面や写真等を</a:t>
              </a:r>
              <a:r>
                <a:rPr lang="ja-JP" altLang="en-US" dirty="0">
                  <a:solidFill>
                    <a:prstClr val="white"/>
                  </a:solidFill>
                </a:rPr>
                <a:t>使用して記載。</a:t>
              </a:r>
            </a:p>
          </p:txBody>
        </p:sp>
      </p:grpSp>
      <p:sp>
        <p:nvSpPr>
          <p:cNvPr id="9" name="テキスト ボックス 8"/>
          <p:cNvSpPr txBox="1"/>
          <p:nvPr/>
        </p:nvSpPr>
        <p:spPr>
          <a:xfrm>
            <a:off x="187918" y="538807"/>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現状のビジネスジェット（国際線）旅客の動線</a:t>
            </a:r>
            <a:r>
              <a:rPr lang="en-US" altLang="ja-JP" sz="1400" dirty="0" smtClean="0">
                <a:solidFill>
                  <a:prstClr val="black"/>
                </a:solidFill>
              </a:rPr>
              <a:t>】</a:t>
            </a:r>
          </a:p>
        </p:txBody>
      </p:sp>
      <p:sp>
        <p:nvSpPr>
          <p:cNvPr id="10" name="テキスト ボックス 9"/>
          <p:cNvSpPr txBox="1"/>
          <p:nvPr/>
        </p:nvSpPr>
        <p:spPr>
          <a:xfrm>
            <a:off x="4929058" y="55042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補助事業実施後の動線</a:t>
            </a:r>
            <a:r>
              <a:rPr lang="en-US" altLang="ja-JP" sz="1400" dirty="0" smtClean="0">
                <a:solidFill>
                  <a:prstClr val="black"/>
                </a:solidFill>
              </a:rPr>
              <a:t>】</a:t>
            </a:r>
          </a:p>
        </p:txBody>
      </p:sp>
    </p:spTree>
    <p:extLst>
      <p:ext uri="{BB962C8B-B14F-4D97-AF65-F5344CB8AC3E}">
        <p14:creationId xmlns:p14="http://schemas.microsoft.com/office/powerpoint/2010/main" val="36985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ビジネスジェット（国際線）旅客の受入対応に</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ついての現状</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958961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ビジネスジェット（国際線）の</a:t>
            </a:r>
            <a:r>
              <a:rPr lang="ja-JP" altLang="en-US" sz="1400" dirty="0">
                <a:solidFill>
                  <a:prstClr val="black"/>
                </a:solidFill>
              </a:rPr>
              <a:t>旅客</a:t>
            </a:r>
            <a:r>
              <a:rPr lang="ja-JP" altLang="en-US" sz="1400" dirty="0" smtClean="0">
                <a:solidFill>
                  <a:prstClr val="black"/>
                </a:solidFill>
              </a:rPr>
              <a:t>の現有施設での受入対応状況</a:t>
            </a:r>
            <a:r>
              <a:rPr lang="en-US" altLang="ja-JP" sz="1400" dirty="0" smtClean="0">
                <a:solidFill>
                  <a:prstClr val="black"/>
                </a:solidFill>
              </a:rPr>
              <a:t>】</a:t>
            </a:r>
          </a:p>
        </p:txBody>
      </p:sp>
      <p:sp>
        <p:nvSpPr>
          <p:cNvPr id="6" name="テキスト ボックス 5"/>
          <p:cNvSpPr txBox="1"/>
          <p:nvPr/>
        </p:nvSpPr>
        <p:spPr>
          <a:xfrm>
            <a:off x="200472" y="4948131"/>
            <a:ext cx="943304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a:solidFill>
                  <a:prstClr val="black"/>
                </a:solidFill>
              </a:rPr>
              <a:t>ビジネスジェット（国際線）</a:t>
            </a:r>
            <a:r>
              <a:rPr lang="ja-JP" altLang="en-US" sz="1400" dirty="0" smtClean="0">
                <a:solidFill>
                  <a:prstClr val="black"/>
                </a:solidFill>
              </a:rPr>
              <a:t>の</a:t>
            </a:r>
            <a:r>
              <a:rPr lang="ja-JP" altLang="en-US" sz="1400" dirty="0">
                <a:solidFill>
                  <a:prstClr val="black"/>
                </a:solidFill>
              </a:rPr>
              <a:t>旅客</a:t>
            </a:r>
            <a:r>
              <a:rPr lang="ja-JP" altLang="en-US" sz="1400" dirty="0" smtClean="0">
                <a:solidFill>
                  <a:prstClr val="black"/>
                </a:solidFill>
              </a:rPr>
              <a:t>の</a:t>
            </a:r>
            <a:r>
              <a:rPr lang="ja-JP" altLang="en-US" sz="1400" dirty="0">
                <a:solidFill>
                  <a:prstClr val="black"/>
                </a:solidFill>
              </a:rPr>
              <a:t>現有施設で</a:t>
            </a:r>
            <a:r>
              <a:rPr lang="ja-JP" altLang="en-US" sz="1400" dirty="0" smtClean="0">
                <a:solidFill>
                  <a:prstClr val="black"/>
                </a:solidFill>
              </a:rPr>
              <a:t>の受入対応</a:t>
            </a:r>
            <a:r>
              <a:rPr lang="ja-JP" altLang="en-US" sz="1400" dirty="0">
                <a:solidFill>
                  <a:prstClr val="black"/>
                </a:solidFill>
              </a:rPr>
              <a:t>状況に</a:t>
            </a:r>
            <a:r>
              <a:rPr lang="ja-JP" altLang="en-US" sz="1400" dirty="0" smtClean="0">
                <a:solidFill>
                  <a:prstClr val="black"/>
                </a:solidFill>
              </a:rPr>
              <a:t>ついての課題解決策</a:t>
            </a:r>
            <a:r>
              <a:rPr lang="en-US" altLang="ja-JP" sz="1400" dirty="0" smtClean="0">
                <a:solidFill>
                  <a:prstClr val="black"/>
                </a:solidFill>
              </a:rPr>
              <a:t>】</a:t>
            </a:r>
          </a:p>
        </p:txBody>
      </p:sp>
      <p:sp>
        <p:nvSpPr>
          <p:cNvPr id="7" name="テキスト ボックス 6"/>
          <p:cNvSpPr txBox="1"/>
          <p:nvPr/>
        </p:nvSpPr>
        <p:spPr>
          <a:xfrm>
            <a:off x="279567" y="5238035"/>
            <a:ext cx="7488832" cy="307777"/>
          </a:xfrm>
          <a:prstGeom prst="rect">
            <a:avLst/>
          </a:prstGeom>
          <a:noFill/>
          <a:ln>
            <a:noFill/>
          </a:ln>
        </p:spPr>
        <p:txBody>
          <a:bodyPr wrap="square" rtlCol="0">
            <a:spAutoFit/>
          </a:bodyPr>
          <a:lstStyle/>
          <a:p>
            <a:r>
              <a:rPr lang="ja-JP" altLang="en-US" sz="1400" dirty="0" smtClean="0">
                <a:solidFill>
                  <a:prstClr val="black"/>
                </a:solidFill>
              </a:rPr>
              <a:t>・補助事業の活用以外に、ソフト対策等を実施していれば、記載する。</a:t>
            </a:r>
            <a:endParaRPr lang="en-US" altLang="ja-JP" sz="1400" dirty="0" smtClean="0">
              <a:solidFill>
                <a:prstClr val="black"/>
              </a:solidFill>
            </a:endParaRPr>
          </a:p>
        </p:txBody>
      </p:sp>
      <p:sp>
        <p:nvSpPr>
          <p:cNvPr id="8" name="テキスト ボックス 7"/>
          <p:cNvSpPr txBox="1"/>
          <p:nvPr/>
        </p:nvSpPr>
        <p:spPr>
          <a:xfrm>
            <a:off x="200472" y="2852936"/>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補助事業の効果</a:t>
            </a:r>
            <a:r>
              <a:rPr lang="en-US" altLang="ja-JP" sz="1400" dirty="0" smtClean="0">
                <a:solidFill>
                  <a:prstClr val="black"/>
                </a:solidFill>
              </a:rPr>
              <a:t>】</a:t>
            </a:r>
          </a:p>
        </p:txBody>
      </p:sp>
      <p:sp>
        <p:nvSpPr>
          <p:cNvPr id="2" name="正方形/長方形 1"/>
          <p:cNvSpPr/>
          <p:nvPr/>
        </p:nvSpPr>
        <p:spPr>
          <a:xfrm>
            <a:off x="258214" y="3122384"/>
            <a:ext cx="9735346" cy="1169551"/>
          </a:xfrm>
          <a:prstGeom prst="rect">
            <a:avLst/>
          </a:prstGeom>
        </p:spPr>
        <p:txBody>
          <a:bodyPr wrap="square">
            <a:spAutoFit/>
          </a:bodyPr>
          <a:lstStyle/>
          <a:p>
            <a:r>
              <a:rPr lang="ja-JP" altLang="en-US" sz="1400" dirty="0" smtClean="0"/>
              <a:t>・</a:t>
            </a:r>
            <a:r>
              <a:rPr lang="ja-JP" altLang="en-US" sz="1400" dirty="0" smtClean="0">
                <a:solidFill>
                  <a:prstClr val="black"/>
                </a:solidFill>
              </a:rPr>
              <a:t>ビジネスジェットの専用動線</a:t>
            </a:r>
            <a:r>
              <a:rPr lang="ja-JP" altLang="en-US" sz="1400" dirty="0" smtClean="0"/>
              <a:t>の</a:t>
            </a:r>
            <a:r>
              <a:rPr lang="ja-JP" altLang="en-US" sz="1400" dirty="0"/>
              <a:t>導入等により、現状</a:t>
            </a:r>
            <a:r>
              <a:rPr lang="ja-JP" altLang="en-US" sz="1400" dirty="0" smtClean="0"/>
              <a:t>の課題が解</a:t>
            </a:r>
            <a:r>
              <a:rPr lang="ja-JP" altLang="en-US" sz="1400" dirty="0"/>
              <a:t>決される見通し</a:t>
            </a:r>
            <a:r>
              <a:rPr lang="ja-JP" altLang="en-US" sz="1400" dirty="0" smtClean="0"/>
              <a:t>を</a:t>
            </a:r>
            <a:r>
              <a:rPr lang="ja-JP" altLang="en-US" sz="1400" dirty="0"/>
              <a:t>具体的</a:t>
            </a:r>
            <a:r>
              <a:rPr lang="ja-JP" altLang="en-US" sz="1400" dirty="0" smtClean="0"/>
              <a:t>に</a:t>
            </a:r>
            <a:r>
              <a:rPr lang="ja-JP" altLang="en-US" sz="1400" dirty="0"/>
              <a:t>記載する。</a:t>
            </a:r>
          </a:p>
          <a:p>
            <a:r>
              <a:rPr lang="ja-JP" altLang="en-US" sz="1400" dirty="0" smtClean="0"/>
              <a:t>・</a:t>
            </a:r>
            <a:r>
              <a:rPr lang="ja-JP" altLang="en-US" sz="1400" dirty="0" smtClean="0">
                <a:solidFill>
                  <a:prstClr val="black"/>
                </a:solidFill>
              </a:rPr>
              <a:t>ビジネスジェットの</a:t>
            </a:r>
            <a:r>
              <a:rPr lang="ja-JP" altLang="en-US" sz="1400" dirty="0">
                <a:solidFill>
                  <a:prstClr val="black"/>
                </a:solidFill>
              </a:rPr>
              <a:t>専用動線</a:t>
            </a:r>
            <a:r>
              <a:rPr lang="ja-JP" altLang="en-US" sz="1400" dirty="0" smtClean="0"/>
              <a:t>を</a:t>
            </a:r>
            <a:r>
              <a:rPr lang="ja-JP" altLang="en-US" sz="1400" dirty="0"/>
              <a:t>含む、航空旅客ターミナル施設内で実施された搭乗関連手続き円滑化事業による一体的な効果</a:t>
            </a:r>
            <a:r>
              <a:rPr lang="ja-JP" altLang="en-US" sz="1400" dirty="0" smtClean="0"/>
              <a:t>もあれば記載可</a:t>
            </a:r>
            <a:endParaRPr lang="ja-JP" altLang="en-US" sz="1400" dirty="0"/>
          </a:p>
          <a:p>
            <a:r>
              <a:rPr lang="ja-JP" altLang="en-US" sz="1400" dirty="0" smtClean="0"/>
              <a:t>・</a:t>
            </a:r>
            <a:r>
              <a:rPr lang="ja-JP" altLang="en-US" sz="1400" dirty="0" smtClean="0">
                <a:solidFill>
                  <a:prstClr val="black"/>
                </a:solidFill>
              </a:rPr>
              <a:t>ビジネスジェットの</a:t>
            </a:r>
            <a:r>
              <a:rPr lang="ja-JP" altLang="en-US" sz="1400" dirty="0">
                <a:solidFill>
                  <a:prstClr val="black"/>
                </a:solidFill>
              </a:rPr>
              <a:t>専用動線</a:t>
            </a:r>
            <a:r>
              <a:rPr lang="ja-JP" altLang="en-US" sz="1400" dirty="0" smtClean="0"/>
              <a:t>の</a:t>
            </a:r>
            <a:r>
              <a:rPr lang="ja-JP" altLang="en-US" sz="1400" dirty="0"/>
              <a:t>導入に伴い</a:t>
            </a:r>
            <a:r>
              <a:rPr lang="ja-JP" altLang="en-US" sz="1400" dirty="0" smtClean="0"/>
              <a:t>、ビジネスジェット</a:t>
            </a:r>
            <a:r>
              <a:rPr lang="ja-JP" altLang="en-US" sz="1400" dirty="0">
                <a:solidFill>
                  <a:prstClr val="black"/>
                </a:solidFill>
              </a:rPr>
              <a:t>（国際線）</a:t>
            </a:r>
            <a:r>
              <a:rPr lang="ja-JP" altLang="en-US" sz="1400" dirty="0" smtClean="0"/>
              <a:t>受入促進に向けた関係</a:t>
            </a:r>
            <a:r>
              <a:rPr lang="ja-JP" altLang="en-US" sz="1400" dirty="0"/>
              <a:t>事業者</a:t>
            </a:r>
            <a:r>
              <a:rPr lang="ja-JP" altLang="en-US" sz="1400" dirty="0" smtClean="0"/>
              <a:t>等</a:t>
            </a:r>
            <a:r>
              <a:rPr lang="ja-JP" altLang="en-US" sz="1400" dirty="0"/>
              <a:t>との取組予定などが</a:t>
            </a:r>
            <a:r>
              <a:rPr lang="ja-JP" altLang="en-US" sz="1400" dirty="0" smtClean="0"/>
              <a:t>あれば</a:t>
            </a:r>
            <a:r>
              <a:rPr lang="ja-JP" altLang="en-US" sz="1400" dirty="0"/>
              <a:t>記載する。</a:t>
            </a:r>
          </a:p>
        </p:txBody>
      </p:sp>
      <p:sp>
        <p:nvSpPr>
          <p:cNvPr id="9" name="テキスト ボックス 8"/>
          <p:cNvSpPr txBox="1"/>
          <p:nvPr/>
        </p:nvSpPr>
        <p:spPr>
          <a:xfrm>
            <a:off x="287892" y="1805339"/>
            <a:ext cx="9489644" cy="523220"/>
          </a:xfrm>
          <a:prstGeom prst="rect">
            <a:avLst/>
          </a:prstGeom>
          <a:noFill/>
          <a:ln>
            <a:noFill/>
          </a:ln>
        </p:spPr>
        <p:txBody>
          <a:bodyPr wrap="square" rtlCol="0">
            <a:spAutoFit/>
          </a:bodyPr>
          <a:lstStyle/>
          <a:p>
            <a:r>
              <a:rPr lang="ja-JP" altLang="en-US" sz="1400" dirty="0" smtClean="0">
                <a:solidFill>
                  <a:prstClr val="black"/>
                </a:solidFill>
              </a:rPr>
              <a:t>・</a:t>
            </a:r>
            <a:r>
              <a:rPr lang="en-US" altLang="ja-JP" sz="1400" dirty="0">
                <a:solidFill>
                  <a:prstClr val="black"/>
                </a:solidFill>
              </a:rPr>
              <a:t> </a:t>
            </a:r>
            <a:r>
              <a:rPr lang="ja-JP" altLang="en-US" sz="1400" dirty="0" smtClean="0">
                <a:solidFill>
                  <a:prstClr val="black"/>
                </a:solidFill>
              </a:rPr>
              <a:t>ビジネスジェット</a:t>
            </a:r>
            <a:r>
              <a:rPr lang="ja-JP" altLang="en-US" sz="1400" dirty="0">
                <a:solidFill>
                  <a:prstClr val="black"/>
                </a:solidFill>
              </a:rPr>
              <a:t>（国際線）</a:t>
            </a:r>
            <a:r>
              <a:rPr lang="ja-JP" altLang="en-US" sz="1400" dirty="0" smtClean="0">
                <a:solidFill>
                  <a:prstClr val="black"/>
                </a:solidFill>
              </a:rPr>
              <a:t>の</a:t>
            </a:r>
            <a:r>
              <a:rPr lang="ja-JP" altLang="en-US" sz="1400" dirty="0">
                <a:solidFill>
                  <a:prstClr val="black"/>
                </a:solidFill>
              </a:rPr>
              <a:t>旅客</a:t>
            </a:r>
            <a:r>
              <a:rPr lang="ja-JP" altLang="en-US" sz="1400" dirty="0" smtClean="0">
                <a:solidFill>
                  <a:prstClr val="black"/>
                </a:solidFill>
              </a:rPr>
              <a:t>の</a:t>
            </a:r>
            <a:r>
              <a:rPr lang="ja-JP" altLang="en-US" sz="1400" dirty="0">
                <a:solidFill>
                  <a:prstClr val="black"/>
                </a:solidFill>
              </a:rPr>
              <a:t>現有施設での受入対応状況（利用時間帯、旅客の待機場所、対応者、待ち時間</a:t>
            </a:r>
            <a:r>
              <a:rPr lang="ja-JP" altLang="en-US" sz="1400" dirty="0" smtClean="0">
                <a:solidFill>
                  <a:prstClr val="black"/>
                </a:solidFill>
              </a:rPr>
              <a:t>、</a:t>
            </a:r>
            <a:r>
              <a:rPr lang="ja-JP" altLang="en-US" sz="1400" dirty="0">
                <a:solidFill>
                  <a:prstClr val="black"/>
                </a:solidFill>
              </a:rPr>
              <a:t>機体まで</a:t>
            </a:r>
            <a:r>
              <a:rPr lang="ja-JP" altLang="en-US" sz="1400" dirty="0" smtClean="0">
                <a:solidFill>
                  <a:prstClr val="black"/>
                </a:solidFill>
              </a:rPr>
              <a:t>の移動手段、ＣＩＱ</a:t>
            </a:r>
            <a:r>
              <a:rPr lang="ja-JP" altLang="en-US" sz="1400" dirty="0">
                <a:solidFill>
                  <a:prstClr val="black"/>
                </a:solidFill>
              </a:rPr>
              <a:t>手続状況等）について具体的に記載する。</a:t>
            </a:r>
            <a:endParaRPr lang="en-US" altLang="ja-JP" sz="1400" dirty="0" smtClean="0">
              <a:solidFill>
                <a:prstClr val="black"/>
              </a:solidFill>
            </a:endParaRPr>
          </a:p>
        </p:txBody>
      </p:sp>
    </p:spTree>
    <p:extLst>
      <p:ext uri="{BB962C8B-B14F-4D97-AF65-F5344CB8AC3E}">
        <p14:creationId xmlns:p14="http://schemas.microsoft.com/office/powerpoint/2010/main" val="7729904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4782</TotalTime>
  <Words>482</Words>
  <Application>Microsoft Office PowerPoint</Application>
  <PresentationFormat>A4 210 x 297 mm</PresentationFormat>
  <Paragraphs>50</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行政情報化推進課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国土交通省</dc:creator>
  <cp:lastModifiedBy>ㅤ</cp:lastModifiedBy>
  <cp:revision>56</cp:revision>
  <cp:lastPrinted>2019-04-02T11:33:34Z</cp:lastPrinted>
  <dcterms:created xsi:type="dcterms:W3CDTF">2016-11-17T04:32:10Z</dcterms:created>
  <dcterms:modified xsi:type="dcterms:W3CDTF">2021-03-19T01:04:44Z</dcterms:modified>
</cp:coreProperties>
</file>