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780" r:id="rId4"/>
  </p:sldMasterIdLst>
  <p:notesMasterIdLst>
    <p:notesMasterId r:id="rId7"/>
  </p:notesMasterIdLst>
  <p:handoutMasterIdLst>
    <p:handoutMasterId r:id="rId8"/>
  </p:handoutMasterIdLst>
  <p:sldIdLst>
    <p:sldId id="2146847747" r:id="rId5"/>
    <p:sldId id="2146847741" r:id="rId6"/>
  </p:sldIdLst>
  <p:sldSz cx="12192000" cy="6858000"/>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FCFC"/>
    <a:srgbClr val="F8F8F8"/>
    <a:srgbClr val="EDEEEE"/>
    <a:srgbClr val="00C2C0"/>
    <a:srgbClr val="E73A43"/>
    <a:srgbClr val="919CB9"/>
    <a:srgbClr val="00DA44"/>
    <a:srgbClr val="E9F300"/>
    <a:srgbClr val="483A67"/>
    <a:srgbClr val="ACA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76" autoAdjust="0"/>
    <p:restoredTop sz="94660"/>
  </p:normalViewPr>
  <p:slideViewPr>
    <p:cSldViewPr snapToGrid="0">
      <p:cViewPr varScale="1">
        <p:scale>
          <a:sx n="109" d="100"/>
          <a:sy n="109" d="100"/>
        </p:scale>
        <p:origin x="816" y="10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213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2023/7/7</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2023/7/7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066798" y="1600204"/>
            <a:ext cx="10789840" cy="4525963"/>
          </a:xfrm>
        </p:spPr>
        <p:txBody>
          <a:bodyPr/>
          <a:lstStyle>
            <a:lvl1pPr>
              <a:spcBef>
                <a:spcPts val="600"/>
              </a:spcBef>
              <a:defRPr sz="1200">
                <a:latin typeface="+mn-ea"/>
                <a:ea typeface="+mn-ea"/>
              </a:defRPr>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vl1pPr>
          </a:lstStyle>
          <a:p>
            <a:pPr>
              <a:defRPr/>
            </a:pPr>
            <a:r>
              <a:rPr lang="en-US" altLang="ja-JP"/>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37" y="716694"/>
            <a:ext cx="597477" cy="728175"/>
          </a:xfrm>
          <a:prstGeom prst="rect">
            <a:avLst/>
          </a:prstGeom>
        </p:spPr>
      </p:pic>
      <p:cxnSp>
        <p:nvCxnSpPr>
          <p:cNvPr id="9" name="直線コネクタ 8">
            <a:extLst>
              <a:ext uri="{FF2B5EF4-FFF2-40B4-BE49-F238E27FC236}">
                <a16:creationId xmlns:a16="http://schemas.microsoft.com/office/drawing/2014/main" id="{530BC102-99EF-4A99-B359-33723B81F61E}"/>
              </a:ext>
            </a:extLst>
          </p:cNvPr>
          <p:cNvCxnSpPr>
            <a:cxnSpLocks/>
          </p:cNvCxnSpPr>
          <p:nvPr userDrawn="1"/>
        </p:nvCxnSpPr>
        <p:spPr>
          <a:xfrm>
            <a:off x="1559496" y="756781"/>
            <a:ext cx="0" cy="648000"/>
          </a:xfrm>
          <a:prstGeom prst="line">
            <a:avLst/>
          </a:prstGeom>
          <a:ln w="57150">
            <a:solidFill>
              <a:srgbClr val="00BEBE"/>
            </a:solidFill>
          </a:ln>
        </p:spPr>
        <p:style>
          <a:lnRef idx="1">
            <a:schemeClr val="accent1"/>
          </a:lnRef>
          <a:fillRef idx="0">
            <a:schemeClr val="accent1"/>
          </a:fillRef>
          <a:effectRef idx="0">
            <a:schemeClr val="accent1"/>
          </a:effectRef>
          <a:fontRef idx="minor">
            <a:schemeClr val="tx1"/>
          </a:fontRef>
        </p:style>
      </p:cxnSp>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ea"/>
                <a:ea typeface="+mj-ea"/>
              </a:defRPr>
            </a:lvl1pPr>
          </a:lstStyle>
          <a:p>
            <a:r>
              <a:rPr kumimoji="1" lang="ja-JP" altLang="en-US"/>
              <a:t>マスター タイトルの書式設定</a:t>
            </a:r>
          </a:p>
        </p:txBody>
      </p:sp>
    </p:spTree>
    <p:extLst>
      <p:ext uri="{BB962C8B-B14F-4D97-AF65-F5344CB8AC3E}">
        <p14:creationId xmlns:p14="http://schemas.microsoft.com/office/powerpoint/2010/main" val="1819420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sz="1050"/>
            </a:lvl1pPr>
          </a:lstStyle>
          <a:p>
            <a:pPr>
              <a:defRPr/>
            </a:pPr>
            <a:r>
              <a:rPr lang="en-US" altLang="ja-JP"/>
              <a:t>confidential</a:t>
            </a:r>
          </a:p>
        </p:txBody>
      </p:sp>
      <p:pic>
        <p:nvPicPr>
          <p:cNvPr id="4" name="図 3">
            <a:extLst>
              <a:ext uri="{FF2B5EF4-FFF2-40B4-BE49-F238E27FC236}">
                <a16:creationId xmlns:a16="http://schemas.microsoft.com/office/drawing/2014/main" id="{EDB410CE-44A0-48EF-A120-A8CEBFB459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6" name="Rectangle 6">
            <a:extLst>
              <a:ext uri="{FF2B5EF4-FFF2-40B4-BE49-F238E27FC236}">
                <a16:creationId xmlns:a16="http://schemas.microsoft.com/office/drawing/2014/main" id="{E9A90CE2-3AAB-4BE0-B1F2-7F9BCD25873F}"/>
              </a:ext>
            </a:extLst>
          </p:cNvPr>
          <p:cNvSpPr>
            <a:spLocks noGrp="1" noChangeArrowheads="1"/>
          </p:cNvSpPr>
          <p:nvPr>
            <p:ph type="sldNum" sz="quarter" idx="12"/>
          </p:nvPr>
        </p:nvSpPr>
        <p:spPr>
          <a:xfrm>
            <a:off x="11712624" y="6597352"/>
            <a:ext cx="479376" cy="260226"/>
          </a:xfrm>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7" name="図 6">
            <a:extLst>
              <a:ext uri="{FF2B5EF4-FFF2-40B4-BE49-F238E27FC236}">
                <a16:creationId xmlns:a16="http://schemas.microsoft.com/office/drawing/2014/main" id="{05B783CC-5D20-4EEA-A11F-B1CBB9A1B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7337" y="716694"/>
            <a:ext cx="597477" cy="728175"/>
          </a:xfrm>
          <a:prstGeom prst="rect">
            <a:avLst/>
          </a:prstGeom>
        </p:spPr>
      </p:pic>
      <p:sp>
        <p:nvSpPr>
          <p:cNvPr id="10" name="タイトル プレースホルダー 6">
            <a:extLst>
              <a:ext uri="{FF2B5EF4-FFF2-40B4-BE49-F238E27FC236}">
                <a16:creationId xmlns:a16="http://schemas.microsoft.com/office/drawing/2014/main" id="{E538D213-48FD-41A3-9F55-970560A41AAB}"/>
              </a:ext>
            </a:extLst>
          </p:cNvPr>
          <p:cNvSpPr>
            <a:spLocks noGrp="1"/>
          </p:cNvSpPr>
          <p:nvPr>
            <p:ph type="title"/>
          </p:nvPr>
        </p:nvSpPr>
        <p:spPr>
          <a:xfrm>
            <a:off x="1694313" y="864757"/>
            <a:ext cx="10515600" cy="432048"/>
          </a:xfrm>
          <a:prstGeom prst="rect">
            <a:avLst/>
          </a:prstGeom>
        </p:spPr>
        <p:txBody>
          <a:bodyPr vert="horz" lIns="91440" tIns="45720" rIns="91440" bIns="45720" rtlCol="0" anchor="ctr">
            <a:normAutofit/>
          </a:bodyPr>
          <a:lstStyle>
            <a:lvl1pPr>
              <a:defRPr sz="1600">
                <a:solidFill>
                  <a:schemeClr val="tx1"/>
                </a:solidFill>
                <a:latin typeface="+mj-lt"/>
              </a:defRPr>
            </a:lvl1pPr>
          </a:lstStyle>
          <a:p>
            <a:r>
              <a:rPr kumimoji="1" lang="ja-JP" altLang="en-US"/>
              <a:t>マスター タイトルの書式設定</a:t>
            </a:r>
          </a:p>
        </p:txBody>
      </p:sp>
    </p:spTree>
    <p:extLst>
      <p:ext uri="{BB962C8B-B14F-4D97-AF65-F5344CB8AC3E}">
        <p14:creationId xmlns:p14="http://schemas.microsoft.com/office/powerpoint/2010/main" val="3171145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609600" y="1314450"/>
            <a:ext cx="10972800" cy="4811717"/>
          </a:xfrm>
        </p:spPr>
        <p:txBody>
          <a:bodyPr/>
          <a:lstStyle>
            <a:lvl1pPr>
              <a:defRPr sz="1200"/>
            </a:lvl1pPr>
          </a:lstStyle>
          <a:p>
            <a:pPr lvl="0"/>
            <a:r>
              <a:rPr lang="ja-JP" altLang="en-US"/>
              <a:t>マスター テキストの書式設定</a:t>
            </a:r>
          </a:p>
        </p:txBody>
      </p:sp>
      <p:sp>
        <p:nvSpPr>
          <p:cNvPr id="5" name="Rectangle 5"/>
          <p:cNvSpPr>
            <a:spLocks noGrp="1" noChangeArrowheads="1"/>
          </p:cNvSpPr>
          <p:nvPr>
            <p:ph type="ftr" sz="quarter" idx="11"/>
          </p:nvPr>
        </p:nvSpPr>
        <p:spPr>
          <a:xfrm>
            <a:off x="9552384" y="0"/>
            <a:ext cx="2639616" cy="287982"/>
          </a:xfrm>
          <a:prstGeom prst="rect">
            <a:avLst/>
          </a:prstGeom>
          <a:ln/>
        </p:spPr>
        <p:txBody>
          <a:bodyPr anchor="ctr"/>
          <a:lstStyle>
            <a:lvl1pPr algn="r">
              <a:defRPr sz="1200">
                <a:solidFill>
                  <a:srgbClr val="FA928A"/>
                </a:solidFill>
                <a:latin typeface="游ゴシック" panose="020B0400000000000000" pitchFamily="50" charset="-128"/>
                <a:ea typeface="游ゴシック" panose="020B0400000000000000" pitchFamily="50" charset="-128"/>
              </a:defRPr>
            </a:lvl1pPr>
          </a:lstStyle>
          <a:p>
            <a:pPr>
              <a:defRPr/>
            </a:pPr>
            <a:r>
              <a:rPr lang="en-US" altLang="ja-JP" dirty="0"/>
              <a:t>confidential</a:t>
            </a:r>
          </a:p>
        </p:txBody>
      </p:sp>
      <p:sp>
        <p:nvSpPr>
          <p:cNvPr id="6" name="Rectangle 6"/>
          <p:cNvSpPr>
            <a:spLocks noGrp="1" noChangeArrowheads="1"/>
          </p:cNvSpPr>
          <p:nvPr>
            <p:ph type="sldNum" sz="quarter" idx="12"/>
          </p:nvPr>
        </p:nvSpPr>
        <p:spPr>
          <a:ln/>
        </p:spPr>
        <p:txBody>
          <a:bodyPr/>
          <a:lstStyle>
            <a:lvl1pPr>
              <a:defRPr sz="1000"/>
            </a:lvl1pPr>
          </a:lstStyle>
          <a:p>
            <a:pPr>
              <a:defRPr/>
            </a:pPr>
            <a:fld id="{651FC12D-27C1-4F31-90C9-A93D49E44687}" type="slidenum">
              <a:rPr lang="en-US" altLang="ja-JP" smtClean="0"/>
              <a:pPr>
                <a:defRPr/>
              </a:pPr>
              <a:t>‹#›</a:t>
            </a:fld>
            <a:endParaRPr lang="en-US" altLang="ja-JP"/>
          </a:p>
        </p:txBody>
      </p:sp>
      <p:pic>
        <p:nvPicPr>
          <p:cNvPr id="2" name="図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
        <p:nvSpPr>
          <p:cNvPr id="7" name="テキスト プレースホルダー 6">
            <a:extLst>
              <a:ext uri="{FF2B5EF4-FFF2-40B4-BE49-F238E27FC236}">
                <a16:creationId xmlns:a16="http://schemas.microsoft.com/office/drawing/2014/main" id="{7D73A76F-9596-4DB7-BDB3-B66269029067}"/>
              </a:ext>
            </a:extLst>
          </p:cNvPr>
          <p:cNvSpPr>
            <a:spLocks noGrp="1"/>
          </p:cNvSpPr>
          <p:nvPr>
            <p:ph type="body" sz="quarter" idx="13"/>
          </p:nvPr>
        </p:nvSpPr>
        <p:spPr>
          <a:xfrm>
            <a:off x="1338349" y="287982"/>
            <a:ext cx="10244051" cy="330200"/>
          </a:xfrm>
        </p:spPr>
        <p:txBody>
          <a:bodyPr/>
          <a:lstStyle>
            <a:lvl1pPr>
              <a:defRPr sz="1400" b="0"/>
            </a:lvl1pPr>
            <a:lvl2pPr marL="371475" indent="0">
              <a:buNone/>
              <a:defRPr/>
            </a:lvl2pPr>
          </a:lstStyle>
          <a:p>
            <a:pPr lvl="0"/>
            <a:r>
              <a:rPr kumimoji="1" lang="ja-JP" altLang="en-US" dirty="0"/>
              <a:t>マスター テキストの書式設定</a:t>
            </a:r>
          </a:p>
        </p:txBody>
      </p:sp>
      <p:pic>
        <p:nvPicPr>
          <p:cNvPr id="8" name="図 7">
            <a:extLst>
              <a:ext uri="{FF2B5EF4-FFF2-40B4-BE49-F238E27FC236}">
                <a16:creationId xmlns:a16="http://schemas.microsoft.com/office/drawing/2014/main" id="{14B91087-D481-4C7B-82DC-01E3DDF7260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600" y="315296"/>
            <a:ext cx="597477" cy="728175"/>
          </a:xfrm>
          <a:prstGeom prst="rect">
            <a:avLst/>
          </a:prstGeom>
        </p:spPr>
      </p:pic>
      <p:sp>
        <p:nvSpPr>
          <p:cNvPr id="9" name="テキスト プレースホルダー 6">
            <a:extLst>
              <a:ext uri="{FF2B5EF4-FFF2-40B4-BE49-F238E27FC236}">
                <a16:creationId xmlns:a16="http://schemas.microsoft.com/office/drawing/2014/main" id="{30842026-83A0-4642-9FEB-8EB4D5D2ADF0}"/>
              </a:ext>
            </a:extLst>
          </p:cNvPr>
          <p:cNvSpPr>
            <a:spLocks noGrp="1"/>
          </p:cNvSpPr>
          <p:nvPr>
            <p:ph type="body" sz="quarter" idx="14"/>
          </p:nvPr>
        </p:nvSpPr>
        <p:spPr>
          <a:xfrm>
            <a:off x="1338349" y="692332"/>
            <a:ext cx="10244051" cy="330200"/>
          </a:xfrm>
        </p:spPr>
        <p:txBody>
          <a:bodyPr/>
          <a:lstStyle>
            <a:lvl1pPr>
              <a:defRPr sz="1600" b="1"/>
            </a:lvl1pPr>
            <a:lvl2pPr marL="371475" indent="0">
              <a:buNone/>
              <a:defRPr/>
            </a:lvl2pPr>
          </a:lstStyle>
          <a:p>
            <a:pPr lvl="0"/>
            <a:r>
              <a:rPr kumimoji="1" lang="ja-JP" altLang="en-US" dirty="0"/>
              <a:t>マスター テキストの書式設定</a:t>
            </a:r>
          </a:p>
        </p:txBody>
      </p:sp>
    </p:spTree>
    <p:extLst>
      <p:ext uri="{BB962C8B-B14F-4D97-AF65-F5344CB8AC3E}">
        <p14:creationId xmlns:p14="http://schemas.microsoft.com/office/powerpoint/2010/main" val="82745829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a:xfrm>
            <a:off x="4165600" y="7101408"/>
            <a:ext cx="3860800" cy="476250"/>
          </a:xfrm>
          <a:prstGeom prst="rect">
            <a:avLst/>
          </a:prstGeom>
          <a:ln/>
        </p:spPr>
        <p:txBody>
          <a:bodyPr/>
          <a:lstStyle>
            <a:lvl1pPr>
              <a:defRPr/>
            </a:lvl1pPr>
          </a:lstStyle>
          <a:p>
            <a:pPr>
              <a:defRPr/>
            </a:pPr>
            <a:r>
              <a:rPr lang="en-US" altLang="ja-JP"/>
              <a:t>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
        <p:nvSpPr>
          <p:cNvPr id="2" name="テキスト ボックス 1"/>
          <p:cNvSpPr txBox="1"/>
          <p:nvPr userDrawn="1"/>
        </p:nvSpPr>
        <p:spPr>
          <a:xfrm rot="16200000">
            <a:off x="10726472" y="4853658"/>
            <a:ext cx="2552302" cy="230832"/>
          </a:xfrm>
          <a:prstGeom prst="rect">
            <a:avLst/>
          </a:prstGeom>
          <a:noFill/>
        </p:spPr>
        <p:txBody>
          <a:bodyPr wrap="none" rtlCol="0">
            <a:spAutoFit/>
          </a:bodyPr>
          <a:lstStyle/>
          <a:p>
            <a:r>
              <a:rPr kumimoji="1" lang="en-US" altLang="ja-JP" sz="900">
                <a:solidFill>
                  <a:schemeClr val="bg1">
                    <a:lumMod val="75000"/>
                  </a:schemeClr>
                </a:solidFill>
              </a:rPr>
              <a:t>Copyright</a:t>
            </a:r>
            <a:r>
              <a:rPr kumimoji="1" lang="ja-JP" altLang="en-US" sz="900">
                <a:solidFill>
                  <a:schemeClr val="bg1">
                    <a:lumMod val="75000"/>
                  </a:schemeClr>
                </a:solidFill>
              </a:rPr>
              <a:t> </a:t>
            </a:r>
            <a:r>
              <a:rPr kumimoji="1" lang="en-US" altLang="ja-JP" sz="900">
                <a:solidFill>
                  <a:schemeClr val="bg1">
                    <a:lumMod val="75000"/>
                  </a:schemeClr>
                </a:solidFill>
              </a:rPr>
              <a:t>© 2020</a:t>
            </a:r>
            <a:r>
              <a:rPr kumimoji="1" lang="en-US" altLang="ja-JP" sz="900" baseline="0">
                <a:solidFill>
                  <a:schemeClr val="bg1">
                    <a:lumMod val="75000"/>
                  </a:schemeClr>
                </a:solidFill>
              </a:rPr>
              <a:t> by MLIT. All rights reserved.</a:t>
            </a:r>
            <a:endParaRPr kumimoji="1" lang="ja-JP" altLang="en-US" sz="900">
              <a:solidFill>
                <a:schemeClr val="bg1">
                  <a:lumMod val="75000"/>
                </a:schemeClr>
              </a:solidFill>
            </a:endParaRPr>
          </a:p>
        </p:txBody>
      </p:sp>
      <p:pic>
        <p:nvPicPr>
          <p:cNvPr id="7" name="図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3029" y="6620891"/>
            <a:ext cx="833142" cy="144000"/>
          </a:xfrm>
          <a:prstGeom prst="rect">
            <a:avLst/>
          </a:prstGeom>
        </p:spPr>
      </p:pic>
    </p:spTree>
    <p:extLst>
      <p:ext uri="{BB962C8B-B14F-4D97-AF65-F5344CB8AC3E}">
        <p14:creationId xmlns:p14="http://schemas.microsoft.com/office/powerpoint/2010/main" val="3210828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6" name="Footer Placeholder 5"/>
          <p:cNvSpPr>
            <a:spLocks noGrp="1" noChangeArrowheads="1"/>
          </p:cNvSpPr>
          <p:nvPr>
            <p:ph type="ftr" sz="quarter" idx="11"/>
          </p:nvPr>
        </p:nvSpPr>
        <p:spPr>
          <a:xfrm>
            <a:off x="4165600" y="7101408"/>
            <a:ext cx="3860800" cy="476250"/>
          </a:xfrm>
          <a:prstGeom prst="rect">
            <a:avLst/>
          </a:prstGeom>
          <a:ln/>
        </p:spPr>
        <p:txBody>
          <a:bodyPr/>
          <a:lstStyle>
            <a:lvl1pPr>
              <a:defRPr/>
            </a:lvl1pPr>
          </a:lstStyle>
          <a:p>
            <a:pPr>
              <a:defRPr/>
            </a:pPr>
            <a:r>
              <a:rPr lang="en-US" altLang="ja-JP"/>
              <a:t>confidential</a:t>
            </a:r>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pic>
        <p:nvPicPr>
          <p:cNvPr id="12" name="図 11">
            <a:extLst>
              <a:ext uri="{FF2B5EF4-FFF2-40B4-BE49-F238E27FC236}">
                <a16:creationId xmlns:a16="http://schemas.microsoft.com/office/drawing/2014/main" id="{480170A4-2222-46E9-801A-94BD394134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99656" y="3115592"/>
            <a:ext cx="2836338" cy="626815"/>
          </a:xfrm>
          <a:prstGeom prst="rect">
            <a:avLst/>
          </a:prstGeom>
        </p:spPr>
      </p:pic>
      <p:pic>
        <p:nvPicPr>
          <p:cNvPr id="4" name="図 3">
            <a:extLst>
              <a:ext uri="{FF2B5EF4-FFF2-40B4-BE49-F238E27FC236}">
                <a16:creationId xmlns:a16="http://schemas.microsoft.com/office/drawing/2014/main" id="{ECABFA30-6E16-4A8F-9BF8-45F9D70C790D}"/>
              </a:ext>
            </a:extLst>
          </p:cNvPr>
          <p:cNvPicPr>
            <a:picLocks noChangeAspect="1"/>
          </p:cNvPicPr>
          <p:nvPr userDrawn="1"/>
        </p:nvPicPr>
        <p:blipFill>
          <a:blip r:embed="rId3"/>
          <a:stretch>
            <a:fillRect/>
          </a:stretch>
        </p:blipFill>
        <p:spPr>
          <a:xfrm>
            <a:off x="8400256" y="-1081293"/>
            <a:ext cx="2686425" cy="866896"/>
          </a:xfrm>
          <a:prstGeom prst="rect">
            <a:avLst/>
          </a:prstGeom>
        </p:spPr>
      </p:pic>
      <p:pic>
        <p:nvPicPr>
          <p:cNvPr id="5" name="図 4">
            <a:extLst>
              <a:ext uri="{FF2B5EF4-FFF2-40B4-BE49-F238E27FC236}">
                <a16:creationId xmlns:a16="http://schemas.microsoft.com/office/drawing/2014/main" id="{CC2D3B75-1E1E-42C0-95B7-093E28E9129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01592" y="-1079333"/>
            <a:ext cx="637715" cy="576000"/>
          </a:xfrm>
          <a:prstGeom prst="rect">
            <a:avLst/>
          </a:prstGeom>
        </p:spPr>
      </p:pic>
      <p:pic>
        <p:nvPicPr>
          <p:cNvPr id="9" name="図 8">
            <a:extLst>
              <a:ext uri="{FF2B5EF4-FFF2-40B4-BE49-F238E27FC236}">
                <a16:creationId xmlns:a16="http://schemas.microsoft.com/office/drawing/2014/main" id="{6B53F3AF-9540-4A7F-BBF0-5DC8C827491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63952" y="-998742"/>
            <a:ext cx="1704119" cy="324000"/>
          </a:xfrm>
          <a:prstGeom prst="rect">
            <a:avLst/>
          </a:prstGeom>
        </p:spPr>
      </p:pic>
      <p:pic>
        <p:nvPicPr>
          <p:cNvPr id="15" name="図 14">
            <a:extLst>
              <a:ext uri="{FF2B5EF4-FFF2-40B4-BE49-F238E27FC236}">
                <a16:creationId xmlns:a16="http://schemas.microsoft.com/office/drawing/2014/main" id="{3583B3C7-3836-4242-8630-82023414F51C}"/>
              </a:ext>
            </a:extLst>
          </p:cNvPr>
          <p:cNvPicPr>
            <a:picLocks noChangeAspect="1"/>
          </p:cNvPicPr>
          <p:nvPr userDrawn="1"/>
        </p:nvPicPr>
        <p:blipFill>
          <a:blip r:embed="rId6"/>
          <a:stretch>
            <a:fillRect/>
          </a:stretch>
        </p:blipFill>
        <p:spPr>
          <a:xfrm>
            <a:off x="6456040" y="3201865"/>
            <a:ext cx="2365453" cy="573074"/>
          </a:xfrm>
          <a:prstGeom prst="rect">
            <a:avLst/>
          </a:prstGeom>
        </p:spPr>
      </p:pic>
    </p:spTree>
    <p:extLst>
      <p:ext uri="{BB962C8B-B14F-4D97-AF65-F5344CB8AC3E}">
        <p14:creationId xmlns:p14="http://schemas.microsoft.com/office/powerpoint/2010/main" val="1747875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EEEE"/>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600204"/>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p:txBody>
      </p:sp>
      <p:sp>
        <p:nvSpPr>
          <p:cNvPr id="1030" name="Rectangle 6"/>
          <p:cNvSpPr>
            <a:spLocks noGrp="1" noChangeArrowheads="1"/>
          </p:cNvSpPr>
          <p:nvPr>
            <p:ph type="sldNum" sz="quarter" idx="4"/>
          </p:nvPr>
        </p:nvSpPr>
        <p:spPr bwMode="auto">
          <a:xfrm>
            <a:off x="11712624" y="6597352"/>
            <a:ext cx="479376" cy="2602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latin typeface="Noto Sans JP"/>
                <a:ea typeface="ＭＳ Ｐゴシック" pitchFamily="50" charset="-128"/>
              </a:defRPr>
            </a:lvl1pPr>
          </a:lstStyle>
          <a:p>
            <a:pPr>
              <a:defRPr/>
            </a:pPr>
            <a:fld id="{FFDCE21E-3BF4-4A13-BE4A-B95BE9787BE2}" type="slidenum">
              <a:rPr lang="en-US" altLang="ja-JP" smtClean="0"/>
              <a:pPr>
                <a:defRPr/>
              </a:pPr>
              <a:t>‹#›</a:t>
            </a:fld>
            <a:endParaRPr lang="en-US" altLang="ja-JP"/>
          </a:p>
        </p:txBody>
      </p:sp>
      <p:sp>
        <p:nvSpPr>
          <p:cNvPr id="6" name="テキスト ボックス 5">
            <a:extLst>
              <a:ext uri="{FF2B5EF4-FFF2-40B4-BE49-F238E27FC236}">
                <a16:creationId xmlns:a16="http://schemas.microsoft.com/office/drawing/2014/main" id="{75B2146D-AFCA-47AF-9929-EFD6AF8CE1A0}"/>
              </a:ext>
            </a:extLst>
          </p:cNvPr>
          <p:cNvSpPr txBox="1"/>
          <p:nvPr userDrawn="1"/>
        </p:nvSpPr>
        <p:spPr>
          <a:xfrm>
            <a:off x="1166350" y="6577475"/>
            <a:ext cx="3914854" cy="230832"/>
          </a:xfrm>
          <a:prstGeom prst="rect">
            <a:avLst/>
          </a:prstGeom>
          <a:noFill/>
        </p:spPr>
        <p:txBody>
          <a:bodyPr wrap="none" rtlCol="0">
            <a:spAutoFit/>
          </a:bodyPr>
          <a:lstStyle/>
          <a:p>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Copyright</a:t>
            </a:r>
            <a:r>
              <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rPr>
              <a:t> </a:t>
            </a:r>
            <a:r>
              <a:rPr kumimoji="1" lang="en-US" altLang="ja-JP" sz="900" dirty="0">
                <a:solidFill>
                  <a:schemeClr val="bg1">
                    <a:lumMod val="75000"/>
                  </a:schemeClr>
                </a:solidFill>
                <a:latin typeface="游ゴシック" panose="020B0400000000000000" pitchFamily="50" charset="-128"/>
                <a:ea typeface="游ゴシック" panose="020B0400000000000000" pitchFamily="50" charset="-128"/>
              </a:rPr>
              <a:t>© 2023</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 by MLIT. (</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政府標準利用規約（第</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2.0</a:t>
            </a:r>
            <a:r>
              <a:rPr kumimoji="1" lang="ja-JP" altLang="en-US" sz="900" baseline="0" dirty="0">
                <a:solidFill>
                  <a:schemeClr val="bg1">
                    <a:lumMod val="75000"/>
                  </a:schemeClr>
                </a:solidFill>
                <a:latin typeface="游ゴシック" panose="020B0400000000000000" pitchFamily="50" charset="-128"/>
                <a:ea typeface="游ゴシック" panose="020B0400000000000000" pitchFamily="50" charset="-128"/>
              </a:rPr>
              <a:t>版）</a:t>
            </a:r>
            <a:r>
              <a:rPr kumimoji="1" lang="en-US" altLang="ja-JP" sz="900" baseline="0" dirty="0">
                <a:solidFill>
                  <a:schemeClr val="bg1">
                    <a:lumMod val="75000"/>
                  </a:schemeClr>
                </a:solidFill>
                <a:latin typeface="游ゴシック" panose="020B0400000000000000" pitchFamily="50" charset="-128"/>
                <a:ea typeface="游ゴシック" panose="020B0400000000000000" pitchFamily="50" charset="-128"/>
              </a:rPr>
              <a:t>/CC BY 4.0) </a:t>
            </a:r>
            <a:endParaRPr kumimoji="1" lang="ja-JP" altLang="en-US" sz="900" dirty="0">
              <a:solidFill>
                <a:schemeClr val="bg1">
                  <a:lumMod val="7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40016873"/>
      </p:ext>
    </p:extLst>
  </p:cSld>
  <p:clrMap bg1="lt1" tx1="dk1" bg2="lt2" tx2="dk2" accent1="accent1" accent2="accent2" accent3="accent3" accent4="accent4" accent5="accent5" accent6="accent6" hlink="hlink" folHlink="folHlink"/>
  <p:sldLayoutIdLst>
    <p:sldLayoutId id="2147483785" r:id="rId1"/>
    <p:sldLayoutId id="2147483794" r:id="rId2"/>
    <p:sldLayoutId id="2147483782" r:id="rId3"/>
    <p:sldLayoutId id="2147483783" r:id="rId4"/>
    <p:sldLayoutId id="2147483784" r:id="rId5"/>
  </p:sldLayoutIdLst>
  <p:hf sldNum="0" hdr="0" ftr="0" dt="0"/>
  <p:txStyles>
    <p:titleStyle>
      <a:lvl1pPr algn="l" rtl="0" eaLnBrk="1" fontAlgn="base" hangingPunct="1">
        <a:spcBef>
          <a:spcPct val="0"/>
        </a:spcBef>
        <a:spcAft>
          <a:spcPct val="0"/>
        </a:spcAft>
        <a:defRPr kumimoji="1" sz="1950">
          <a:solidFill>
            <a:srgbClr val="4087C8"/>
          </a:solidFill>
          <a:latin typeface="游ゴシック Medium" panose="020B0500000000000000" pitchFamily="50" charset="-128"/>
          <a:ea typeface="游ゴシック Medium" panose="020B0500000000000000" pitchFamily="50" charset="-128"/>
          <a:cs typeface="+mj-cs"/>
        </a:defRPr>
      </a:lvl1pPr>
      <a:lvl2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5pPr>
      <a:lvl6pPr marL="37147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6pPr>
      <a:lvl7pPr marL="74295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7pPr>
      <a:lvl8pPr marL="1114425"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8pPr>
      <a:lvl9pPr marL="1485900" algn="l" rtl="0" eaLnBrk="1" fontAlgn="base" hangingPunct="1">
        <a:spcBef>
          <a:spcPct val="0"/>
        </a:spcBef>
        <a:spcAft>
          <a:spcPct val="0"/>
        </a:spcAft>
        <a:defRPr kumimoji="1" sz="2275">
          <a:solidFill>
            <a:srgbClr val="4087C8"/>
          </a:solidFill>
          <a:latin typeface="HGP創英角ｺﾞｼｯｸUB" pitchFamily="50" charset="-128"/>
          <a:ea typeface="HGP創英角ｺﾞｼｯｸUB" pitchFamily="50" charset="-128"/>
        </a:defRPr>
      </a:lvl9pPr>
    </p:titleStyle>
    <p:bodyStyle>
      <a:lvl1pPr marL="278606" indent="-278606" algn="l" rtl="0" eaLnBrk="1" fontAlgn="base" hangingPunct="1">
        <a:spcBef>
          <a:spcPct val="20000"/>
        </a:spcBef>
        <a:spcAft>
          <a:spcPct val="0"/>
        </a:spcAft>
        <a:buChar char="•"/>
        <a:defRPr kumimoji="1" sz="1200">
          <a:solidFill>
            <a:schemeClr val="tx1"/>
          </a:solidFill>
          <a:latin typeface="Noto Sans JP"/>
          <a:ea typeface="游ゴシック" panose="020B0400000000000000" pitchFamily="50" charset="-128"/>
          <a:cs typeface="+mn-cs"/>
        </a:defRPr>
      </a:lvl1pPr>
      <a:lvl2pPr marL="603647" indent="-232172" algn="l" rtl="0" eaLnBrk="1" fontAlgn="base" hangingPunct="1">
        <a:spcBef>
          <a:spcPct val="20000"/>
        </a:spcBef>
        <a:spcAft>
          <a:spcPct val="0"/>
        </a:spcAft>
        <a:buChar char="–"/>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E07C9514-9A3B-49D4-BA1F-0D2F705314C9}"/>
              </a:ext>
            </a:extLst>
          </p:cNvPr>
          <p:cNvGraphicFramePr>
            <a:graphicFrameLocks noGrp="1"/>
          </p:cNvGraphicFramePr>
          <p:nvPr>
            <p:extLst>
              <p:ext uri="{D42A27DB-BD31-4B8C-83A1-F6EECF244321}">
                <p14:modId xmlns:p14="http://schemas.microsoft.com/office/powerpoint/2010/main" val="2313689571"/>
              </p:ext>
            </p:extLst>
          </p:nvPr>
        </p:nvGraphicFramePr>
        <p:xfrm>
          <a:off x="9562562" y="4221347"/>
          <a:ext cx="2147499" cy="2340000"/>
        </p:xfrm>
        <a:graphic>
          <a:graphicData uri="http://schemas.openxmlformats.org/drawingml/2006/table">
            <a:tbl>
              <a:tblPr firstRow="1" bandRow="1">
                <a:tableStyleId>{5C22544A-7EE6-4342-B048-85BDC9FD1C3A}</a:tableStyleId>
              </a:tblPr>
              <a:tblGrid>
                <a:gridCol w="2147499">
                  <a:extLst>
                    <a:ext uri="{9D8B030D-6E8A-4147-A177-3AD203B41FA5}">
                      <a16:colId xmlns:a16="http://schemas.microsoft.com/office/drawing/2014/main" val="2350066102"/>
                    </a:ext>
                  </a:extLst>
                </a:gridCol>
              </a:tblGrid>
              <a:tr h="585000">
                <a:tc>
                  <a:txBody>
                    <a:bodyPr/>
                    <a:lstStyle/>
                    <a:p>
                      <a:r>
                        <a:rPr kumimoji="1" lang="ja-JP" altLang="en-US" sz="1100" b="0" dirty="0">
                          <a:solidFill>
                            <a:schemeClr val="tx1"/>
                          </a:solidFill>
                          <a:latin typeface="游ゴシック" panose="020B0400000000000000" pitchFamily="50" charset="-128"/>
                          <a:ea typeface="游ゴシック" panose="020B0400000000000000" pitchFamily="50" charset="-128"/>
                        </a:rPr>
                        <a:t>所属：　</a:t>
                      </a:r>
                      <a:endParaRPr kumimoji="1" lang="ja-JP" altLang="en-US" sz="1100" b="0" dirty="0">
                        <a:ln>
                          <a:noFill/>
                        </a:ln>
                        <a:solidFill>
                          <a:schemeClr val="tx2"/>
                        </a:solidFill>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2938844999"/>
                  </a:ext>
                </a:extLst>
              </a:tr>
              <a:tr h="585000">
                <a:tc>
                  <a:txBody>
                    <a:bodyPr/>
                    <a:lstStyle/>
                    <a:p>
                      <a:r>
                        <a:rPr kumimoji="1" lang="ja-JP" altLang="en-US" sz="1100" dirty="0">
                          <a:solidFill>
                            <a:schemeClr val="tx1"/>
                          </a:solidFill>
                          <a:latin typeface="游ゴシック" panose="020B0400000000000000" pitchFamily="50" charset="-128"/>
                          <a:ea typeface="游ゴシック" panose="020B0400000000000000" pitchFamily="50" charset="-128"/>
                        </a:rPr>
                        <a:t>担当者：　　</a:t>
                      </a:r>
                    </a:p>
                  </a:txBody>
                  <a:tcPr anchor="ctr">
                    <a:solidFill>
                      <a:srgbClr val="FCFCFC"/>
                    </a:solidFill>
                  </a:tcPr>
                </a:tc>
                <a:extLst>
                  <a:ext uri="{0D108BD9-81ED-4DB2-BD59-A6C34878D82A}">
                    <a16:rowId xmlns:a16="http://schemas.microsoft.com/office/drawing/2014/main" val="505661527"/>
                  </a:ext>
                </a:extLst>
              </a:tr>
              <a:tr h="58500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游ゴシック" panose="020B0400000000000000" pitchFamily="50" charset="-128"/>
                          <a:ea typeface="游ゴシック" panose="020B0400000000000000" pitchFamily="50" charset="-128"/>
                        </a:rPr>
                        <a:t>Tel:</a:t>
                      </a:r>
                      <a:r>
                        <a:rPr kumimoji="1" lang="ja-JP" altLang="en-US" sz="1100" dirty="0">
                          <a:solidFill>
                            <a:schemeClr val="tx1"/>
                          </a:solidFill>
                          <a:latin typeface="游ゴシック" panose="020B0400000000000000" pitchFamily="50" charset="-128"/>
                          <a:ea typeface="游ゴシック" panose="020B0400000000000000" pitchFamily="50" charset="-128"/>
                        </a:rPr>
                        <a:t>　</a:t>
                      </a:r>
                    </a:p>
                  </a:txBody>
                  <a:tcPr anchor="ctr">
                    <a:solidFill>
                      <a:srgbClr val="FCFCFC"/>
                    </a:solidFill>
                  </a:tcPr>
                </a:tc>
                <a:extLst>
                  <a:ext uri="{0D108BD9-81ED-4DB2-BD59-A6C34878D82A}">
                    <a16:rowId xmlns:a16="http://schemas.microsoft.com/office/drawing/2014/main" val="3129454335"/>
                  </a:ext>
                </a:extLst>
              </a:tr>
              <a:tr h="585000">
                <a:tc>
                  <a:txBody>
                    <a:bodyPr/>
                    <a:lstStyle/>
                    <a:p>
                      <a:r>
                        <a:rPr kumimoji="1" lang="en-US" altLang="ja-JP" sz="1100" dirty="0">
                          <a:solidFill>
                            <a:schemeClr val="tx1"/>
                          </a:solidFill>
                          <a:latin typeface="游ゴシック" panose="020B0400000000000000" pitchFamily="50" charset="-128"/>
                          <a:ea typeface="游ゴシック" panose="020B0400000000000000" pitchFamily="50" charset="-128"/>
                        </a:rPr>
                        <a:t>Mail:</a:t>
                      </a:r>
                      <a:r>
                        <a:rPr kumimoji="1" lang="ja-JP" altLang="en-US" sz="1100" dirty="0">
                          <a:solidFill>
                            <a:schemeClr val="tx1"/>
                          </a:solidFill>
                          <a:latin typeface="游ゴシック" panose="020B0400000000000000" pitchFamily="50" charset="-128"/>
                          <a:ea typeface="游ゴシック" panose="020B0400000000000000" pitchFamily="50" charset="-128"/>
                        </a:rPr>
                        <a:t>　　</a:t>
                      </a:r>
                    </a:p>
                  </a:txBody>
                  <a:tcPr anchor="ctr">
                    <a:solidFill>
                      <a:srgbClr val="FCFCFC"/>
                    </a:solidFill>
                  </a:tcPr>
                </a:tc>
                <a:extLst>
                  <a:ext uri="{0D108BD9-81ED-4DB2-BD59-A6C34878D82A}">
                    <a16:rowId xmlns:a16="http://schemas.microsoft.com/office/drawing/2014/main" val="711212466"/>
                  </a:ext>
                </a:extLst>
              </a:tr>
            </a:tbl>
          </a:graphicData>
        </a:graphic>
      </p:graphicFrame>
      <p:sp>
        <p:nvSpPr>
          <p:cNvPr id="5" name="正方形/長方形 4">
            <a:extLst>
              <a:ext uri="{FF2B5EF4-FFF2-40B4-BE49-F238E27FC236}">
                <a16:creationId xmlns:a16="http://schemas.microsoft.com/office/drawing/2014/main" id="{2D48C33D-FDC9-4563-9DF1-41DB8B223D50}"/>
              </a:ext>
            </a:extLst>
          </p:cNvPr>
          <p:cNvSpPr/>
          <p:nvPr/>
        </p:nvSpPr>
        <p:spPr>
          <a:xfrm>
            <a:off x="348723" y="1545897"/>
            <a:ext cx="4536000" cy="5015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a:solidFill>
                <a:schemeClr val="tx1"/>
              </a:solidFill>
              <a:latin typeface="游ゴシック" panose="020B0400000000000000" pitchFamily="50" charset="-128"/>
              <a:ea typeface="游ゴシック" panose="020B0400000000000000" pitchFamily="50" charset="-128"/>
            </a:endParaRPr>
          </a:p>
        </p:txBody>
      </p:sp>
      <p:sp>
        <p:nvSpPr>
          <p:cNvPr id="6" name="テキスト プレースホルダー 5">
            <a:extLst>
              <a:ext uri="{FF2B5EF4-FFF2-40B4-BE49-F238E27FC236}">
                <a16:creationId xmlns:a16="http://schemas.microsoft.com/office/drawing/2014/main" id="{BBCC884D-CD09-4235-AFBE-012546925FB3}"/>
              </a:ext>
            </a:extLst>
          </p:cNvPr>
          <p:cNvSpPr>
            <a:spLocks noGrp="1"/>
          </p:cNvSpPr>
          <p:nvPr>
            <p:ph type="body" sz="quarter" idx="13"/>
          </p:nvPr>
        </p:nvSpPr>
        <p:spPr/>
        <p:txBody>
          <a:bodyPr/>
          <a:lstStyle/>
          <a:p>
            <a:pPr marL="0" indent="0">
              <a:buNone/>
            </a:pPr>
            <a:r>
              <a:rPr lang="en-US" altLang="ja-JP">
                <a:solidFill>
                  <a:schemeClr val="accent2"/>
                </a:solidFill>
                <a:latin typeface="游ゴシック" panose="020B0400000000000000" pitchFamily="50" charset="-128"/>
              </a:rPr>
              <a:t>【</a:t>
            </a:r>
            <a:r>
              <a:rPr lang="ja-JP" altLang="en-US" b="1" u="sng">
                <a:solidFill>
                  <a:schemeClr val="accent2"/>
                </a:solidFill>
                <a:latin typeface="游ゴシック" panose="020B0400000000000000" pitchFamily="50" charset="-128"/>
              </a:rPr>
              <a:t>地方公共団体ニーズシート</a:t>
            </a:r>
            <a:r>
              <a:rPr lang="en-US" altLang="ja-JP">
                <a:solidFill>
                  <a:schemeClr val="accent2"/>
                </a:solidFill>
                <a:latin typeface="游ゴシック" panose="020B0400000000000000" pitchFamily="50" charset="-128"/>
              </a:rPr>
              <a:t>】</a:t>
            </a:r>
            <a:r>
              <a:rPr lang="en-US" altLang="ja-JP">
                <a:latin typeface="游ゴシック" panose="020B0400000000000000" pitchFamily="50" charset="-128"/>
              </a:rPr>
              <a:t>3D</a:t>
            </a:r>
            <a:r>
              <a:rPr lang="ja-JP" altLang="en-US">
                <a:latin typeface="游ゴシック" panose="020B0400000000000000" pitchFamily="50" charset="-128"/>
              </a:rPr>
              <a:t>都市モデルを活用した社会課題の解決／新たな価値創造</a:t>
            </a:r>
            <a:endParaRPr lang="ja-JP" altLang="en-US" b="1" u="sng">
              <a:latin typeface="游ゴシック" panose="020B0400000000000000" pitchFamily="50" charset="-128"/>
            </a:endParaRPr>
          </a:p>
        </p:txBody>
      </p:sp>
      <p:sp>
        <p:nvSpPr>
          <p:cNvPr id="9" name="テキスト プレースホルダー 8">
            <a:extLst>
              <a:ext uri="{FF2B5EF4-FFF2-40B4-BE49-F238E27FC236}">
                <a16:creationId xmlns:a16="http://schemas.microsoft.com/office/drawing/2014/main" id="{1FC99C48-B4E3-4E8A-91D4-F90F3369CCD3}"/>
              </a:ext>
            </a:extLst>
          </p:cNvPr>
          <p:cNvSpPr>
            <a:spLocks noGrp="1"/>
          </p:cNvSpPr>
          <p:nvPr>
            <p:ph type="body" sz="quarter" idx="14"/>
          </p:nvPr>
        </p:nvSpPr>
        <p:spPr>
          <a:xfrm>
            <a:off x="1338350" y="692332"/>
            <a:ext cx="2523532" cy="330200"/>
          </a:xfrm>
        </p:spPr>
        <p:txBody>
          <a:bodyPr/>
          <a:lstStyle/>
          <a:p>
            <a:pPr marL="0" indent="0">
              <a:buNone/>
            </a:pPr>
            <a:r>
              <a:rPr lang="en-US" altLang="ja-JP" sz="1400" dirty="0">
                <a:latin typeface="游ゴシック" panose="020B0400000000000000" pitchFamily="50" charset="-128"/>
              </a:rPr>
              <a:t>XX</a:t>
            </a:r>
            <a:r>
              <a:rPr lang="ja-JP" altLang="en-US" sz="1400" dirty="0">
                <a:latin typeface="游ゴシック" panose="020B0400000000000000" pitchFamily="50" charset="-128"/>
              </a:rPr>
              <a:t>県</a:t>
            </a:r>
            <a:r>
              <a:rPr lang="en-US" altLang="ja-JP" sz="1400" dirty="0">
                <a:latin typeface="游ゴシック" panose="020B0400000000000000" pitchFamily="50" charset="-128"/>
              </a:rPr>
              <a:t>XX</a:t>
            </a:r>
            <a:r>
              <a:rPr lang="ja-JP" altLang="en-US" sz="1400">
                <a:latin typeface="游ゴシック" panose="020B0400000000000000" pitchFamily="50" charset="-128"/>
              </a:rPr>
              <a:t>市</a:t>
            </a:r>
            <a:endParaRPr lang="ja-JP" altLang="en-US" sz="1400" dirty="0">
              <a:latin typeface="游ゴシック" panose="020B0400000000000000" pitchFamily="50" charset="-128"/>
            </a:endParaRPr>
          </a:p>
        </p:txBody>
      </p:sp>
      <p:sp>
        <p:nvSpPr>
          <p:cNvPr id="19" name="正方形/長方形 18">
            <a:extLst>
              <a:ext uri="{FF2B5EF4-FFF2-40B4-BE49-F238E27FC236}">
                <a16:creationId xmlns:a16="http://schemas.microsoft.com/office/drawing/2014/main" id="{245B4287-CB39-4C7B-893F-746FAB79FCEF}"/>
              </a:ext>
            </a:extLst>
          </p:cNvPr>
          <p:cNvSpPr/>
          <p:nvPr/>
        </p:nvSpPr>
        <p:spPr bwMode="gray">
          <a:xfrm>
            <a:off x="349926" y="1263652"/>
            <a:ext cx="4536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自治体概要</a:t>
            </a:r>
          </a:p>
        </p:txBody>
      </p:sp>
      <p:sp>
        <p:nvSpPr>
          <p:cNvPr id="20" name="正方形/長方形 19">
            <a:extLst>
              <a:ext uri="{FF2B5EF4-FFF2-40B4-BE49-F238E27FC236}">
                <a16:creationId xmlns:a16="http://schemas.microsoft.com/office/drawing/2014/main" id="{78714AE7-4201-4FA1-942C-B6A98727A87C}"/>
              </a:ext>
            </a:extLst>
          </p:cNvPr>
          <p:cNvSpPr/>
          <p:nvPr/>
        </p:nvSpPr>
        <p:spPr bwMode="gray">
          <a:xfrm>
            <a:off x="4953000" y="1263652"/>
            <a:ext cx="67781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３</a:t>
            </a:r>
            <a:r>
              <a:rPr lang="en-US" altLang="ja-JP" sz="1400" dirty="0">
                <a:solidFill>
                  <a:prstClr val="white"/>
                </a:solidFill>
                <a:latin typeface="游ゴシック" panose="020B0400000000000000" pitchFamily="50" charset="-128"/>
                <a:ea typeface="游ゴシック" panose="020B0400000000000000" pitchFamily="50" charset="-128"/>
                <a:cs typeface="Arial" charset="0"/>
              </a:rPr>
              <a:t>D</a:t>
            </a: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都市モデルを活用し解決したい課題／創造したい価値</a:t>
            </a:r>
          </a:p>
        </p:txBody>
      </p:sp>
      <p:sp>
        <p:nvSpPr>
          <p:cNvPr id="25" name="正方形/長方形 24">
            <a:extLst>
              <a:ext uri="{FF2B5EF4-FFF2-40B4-BE49-F238E27FC236}">
                <a16:creationId xmlns:a16="http://schemas.microsoft.com/office/drawing/2014/main" id="{A1F9F788-E46D-4D96-BB6D-29B47AD4DD5D}"/>
              </a:ext>
            </a:extLst>
          </p:cNvPr>
          <p:cNvSpPr/>
          <p:nvPr/>
        </p:nvSpPr>
        <p:spPr>
          <a:xfrm>
            <a:off x="4953000" y="1561643"/>
            <a:ext cx="67781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endParaRPr kumimoji="1" lang="ja-JP" altLang="en-US" sz="1000">
              <a:solidFill>
                <a:schemeClr val="tx1"/>
              </a:solidFill>
              <a:latin typeface="游ゴシック" panose="020B0400000000000000" pitchFamily="50" charset="-128"/>
              <a:ea typeface="游ゴシック" panose="020B0400000000000000" pitchFamily="50" charset="-128"/>
            </a:endParaRPr>
          </a:p>
        </p:txBody>
      </p:sp>
      <p:sp>
        <p:nvSpPr>
          <p:cNvPr id="27" name="正方形/長方形 26">
            <a:extLst>
              <a:ext uri="{FF2B5EF4-FFF2-40B4-BE49-F238E27FC236}">
                <a16:creationId xmlns:a16="http://schemas.microsoft.com/office/drawing/2014/main" id="{562C753F-F424-46FA-81DB-E7E036F465B9}"/>
              </a:ext>
            </a:extLst>
          </p:cNvPr>
          <p:cNvSpPr/>
          <p:nvPr/>
        </p:nvSpPr>
        <p:spPr>
          <a:xfrm>
            <a:off x="4952506" y="4221347"/>
            <a:ext cx="4537722"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nchorCtr="0"/>
          <a:lstStyle/>
          <a:p>
            <a:pPr>
              <a:lnSpc>
                <a:spcPts val="1500"/>
              </a:lnSpc>
            </a:pPr>
            <a:endParaRPr lang="ja-JP" altLang="en-US" dirty="0">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79731BD-C1D8-4AA4-8252-B1877952D128}"/>
              </a:ext>
            </a:extLst>
          </p:cNvPr>
          <p:cNvSpPr txBox="1"/>
          <p:nvPr/>
        </p:nvSpPr>
        <p:spPr>
          <a:xfrm>
            <a:off x="5885233" y="632492"/>
            <a:ext cx="5836897" cy="600796"/>
          </a:xfrm>
          <a:prstGeom prst="rect">
            <a:avLst/>
          </a:prstGeom>
          <a:solidFill>
            <a:schemeClr val="bg1"/>
          </a:solidFill>
          <a:ln>
            <a:solidFill>
              <a:schemeClr val="tx1"/>
            </a:solidFill>
            <a:prstDash val="dash"/>
          </a:ln>
        </p:spPr>
        <p:txBody>
          <a:bodyPr wrap="square" lIns="72000" tIns="36000" rIns="72000" bIns="36000" rtlCol="0">
            <a:spAutoFit/>
          </a:bodyPr>
          <a:lstStyle/>
          <a:p>
            <a:pPr>
              <a:lnSpc>
                <a:spcPct val="150000"/>
              </a:lnSpc>
            </a:pPr>
            <a:r>
              <a:rPr kumimoji="1" lang="ja-JP" altLang="en-US" sz="1200" dirty="0">
                <a:latin typeface="游ゴシック" panose="020B0400000000000000" pitchFamily="50" charset="-128"/>
                <a:ea typeface="游ゴシック" panose="020B0400000000000000" pitchFamily="50" charset="-128"/>
              </a:rPr>
              <a:t>防災・防犯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都市計画・まちづくり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環境・エネルギー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インフラ管理</a:t>
            </a:r>
            <a:endParaRPr kumimoji="1" lang="en-US" altLang="ja-JP" sz="1200" dirty="0">
              <a:latin typeface="游ゴシック" panose="020B0400000000000000" pitchFamily="50" charset="-128"/>
              <a:ea typeface="游ゴシック" panose="020B0400000000000000" pitchFamily="50" charset="-128"/>
            </a:endParaRPr>
          </a:p>
          <a:p>
            <a:pPr>
              <a:lnSpc>
                <a:spcPct val="150000"/>
              </a:lnSpc>
            </a:pPr>
            <a:r>
              <a:rPr kumimoji="1" lang="ja-JP" altLang="en-US" sz="1200" dirty="0">
                <a:latin typeface="游ゴシック" panose="020B0400000000000000" pitchFamily="50" charset="-128"/>
                <a:ea typeface="游ゴシック" panose="020B0400000000000000" pitchFamily="50" charset="-128"/>
              </a:rPr>
              <a:t>地域活性化・観光・コンテンツ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モビリティ・ロボティクス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その他</a:t>
            </a:r>
          </a:p>
        </p:txBody>
      </p:sp>
      <p:sp>
        <p:nvSpPr>
          <p:cNvPr id="11" name="テキスト ボックス 10">
            <a:extLst>
              <a:ext uri="{FF2B5EF4-FFF2-40B4-BE49-F238E27FC236}">
                <a16:creationId xmlns:a16="http://schemas.microsoft.com/office/drawing/2014/main" id="{6816D930-0172-44DD-A389-CDF6FDD9E7FA}"/>
              </a:ext>
            </a:extLst>
          </p:cNvPr>
          <p:cNvSpPr txBox="1"/>
          <p:nvPr/>
        </p:nvSpPr>
        <p:spPr>
          <a:xfrm>
            <a:off x="368975" y="1646394"/>
            <a:ext cx="2276961" cy="2160000"/>
          </a:xfrm>
          <a:prstGeom prst="rect">
            <a:avLst/>
          </a:prstGeom>
          <a:noFill/>
        </p:spPr>
        <p:txBody>
          <a:bodyPr wrap="square" rtlCol="0">
            <a:noAutofit/>
          </a:bodyPr>
          <a:lstStyle/>
          <a:p>
            <a:r>
              <a:rPr lang="en-US" altLang="ja-JP" sz="1100" dirty="0">
                <a:latin typeface="游ゴシック" panose="020B0400000000000000" pitchFamily="50" charset="-128"/>
                <a:ea typeface="游ゴシック" panose="020B0400000000000000" pitchFamily="50" charset="-128"/>
              </a:rPr>
              <a:t>【</a:t>
            </a:r>
            <a:r>
              <a:rPr kumimoji="1" lang="ja-JP" altLang="en-US" sz="1100" dirty="0">
                <a:solidFill>
                  <a:schemeClr val="tx1"/>
                </a:solidFill>
                <a:latin typeface="游ゴシック" panose="020B0400000000000000" pitchFamily="50" charset="-128"/>
                <a:ea typeface="游ゴシック" panose="020B0400000000000000" pitchFamily="50" charset="-128"/>
              </a:rPr>
              <a:t>地理、人口、産業の現状等</a:t>
            </a:r>
            <a:r>
              <a:rPr lang="en-US" altLang="ja-JP" sz="1100" dirty="0">
                <a:latin typeface="游ゴシック" panose="020B0400000000000000" pitchFamily="50" charset="-128"/>
                <a:ea typeface="游ゴシック" panose="020B0400000000000000" pitchFamily="50" charset="-128"/>
              </a:rPr>
              <a:t>】</a:t>
            </a:r>
          </a:p>
          <a:p>
            <a:endParaRPr lang="en-US" altLang="ja-JP" sz="11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特色等</a:t>
            </a:r>
            <a:r>
              <a:rPr lang="en-US" altLang="ja-JP" sz="1100" dirty="0">
                <a:latin typeface="游ゴシック" panose="020B0400000000000000" pitchFamily="50" charset="-128"/>
                <a:ea typeface="游ゴシック" panose="020B0400000000000000" pitchFamily="50" charset="-128"/>
              </a:rPr>
              <a:t>】</a:t>
            </a:r>
          </a:p>
        </p:txBody>
      </p:sp>
      <p:sp>
        <p:nvSpPr>
          <p:cNvPr id="28" name="テキスト ボックス 27">
            <a:extLst>
              <a:ext uri="{FF2B5EF4-FFF2-40B4-BE49-F238E27FC236}">
                <a16:creationId xmlns:a16="http://schemas.microsoft.com/office/drawing/2014/main" id="{B2C31BAA-0E25-4AB4-9379-4E034392BF55}"/>
              </a:ext>
            </a:extLst>
          </p:cNvPr>
          <p:cNvSpPr txBox="1"/>
          <p:nvPr/>
        </p:nvSpPr>
        <p:spPr>
          <a:xfrm>
            <a:off x="4972050" y="1646394"/>
            <a:ext cx="4339750" cy="2199961"/>
          </a:xfrm>
          <a:prstGeom prst="rect">
            <a:avLst/>
          </a:prstGeom>
          <a:noFill/>
        </p:spPr>
        <p:txBody>
          <a:bodyPr wrap="square">
            <a:spAutoFit/>
          </a:bodyPr>
          <a:lstStyle/>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27C7A323-2970-4C36-9239-9985C9FA052A}"/>
              </a:ext>
            </a:extLst>
          </p:cNvPr>
          <p:cNvSpPr txBox="1"/>
          <p:nvPr/>
        </p:nvSpPr>
        <p:spPr>
          <a:xfrm>
            <a:off x="4969987" y="4321844"/>
            <a:ext cx="4341813" cy="2199961"/>
          </a:xfrm>
          <a:prstGeom prst="rect">
            <a:avLst/>
          </a:prstGeom>
          <a:noFill/>
        </p:spPr>
        <p:txBody>
          <a:bodyPr wrap="square">
            <a:spAutoFit/>
          </a:bodyPr>
          <a:lstStyle/>
          <a:p>
            <a:pPr marL="107950" indent="-107950">
              <a:lnSpc>
                <a:spcPts val="1500"/>
              </a:lnSpc>
              <a:defRPr/>
            </a:pPr>
            <a:r>
              <a:rPr lang="ja-JP" altLang="en-US" sz="1100" b="1" u="sng" dirty="0">
                <a:solidFill>
                  <a:srgbClr val="000000"/>
                </a:solidFill>
                <a:latin typeface="游ゴシック" panose="020B0400000000000000" pitchFamily="50" charset="-128"/>
                <a:ea typeface="游ゴシック" panose="020B0400000000000000" pitchFamily="50" charset="-128"/>
              </a:rPr>
              <a:t>防災・防犯</a:t>
            </a:r>
            <a:endParaRPr lang="en-US" altLang="ja-JP" sz="1100" b="1" u="sng"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en-US" altLang="ja-JP" sz="1100" dirty="0">
                <a:solidFill>
                  <a:srgbClr val="000000"/>
                </a:solidFill>
                <a:latin typeface="游ゴシック" panose="020B0400000000000000" pitchFamily="50" charset="-128"/>
                <a:ea typeface="游ゴシック" panose="020B0400000000000000" pitchFamily="50" charset="-128"/>
              </a:rPr>
              <a:t>XXXXX</a:t>
            </a:r>
          </a:p>
          <a:p>
            <a:pPr marL="107950" indent="-107950">
              <a:lnSpc>
                <a:spcPts val="1500"/>
              </a:lnSpc>
              <a:defRPr/>
            </a:pPr>
            <a:endParaRPr lang="en-US" altLang="ja-JP" sz="1100" b="1" u="sng"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ja-JP" altLang="en-US" sz="1100" b="1" u="sng" dirty="0">
                <a:solidFill>
                  <a:srgbClr val="000000"/>
                </a:solidFill>
                <a:latin typeface="游ゴシック" panose="020B0400000000000000" pitchFamily="50" charset="-128"/>
                <a:ea typeface="游ゴシック" panose="020B0400000000000000" pitchFamily="50" charset="-128"/>
              </a:rPr>
              <a:t>都市計画・まちづくり</a:t>
            </a:r>
            <a:endParaRPr lang="ja-JP" altLang="en-US"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en-US" altLang="ja-JP" sz="1100" dirty="0">
                <a:solidFill>
                  <a:srgbClr val="000000"/>
                </a:solidFill>
                <a:latin typeface="游ゴシック" panose="020B0400000000000000" pitchFamily="50" charset="-128"/>
                <a:ea typeface="游ゴシック" panose="020B0400000000000000" pitchFamily="50" charset="-128"/>
              </a:rPr>
              <a:t>XXXXX</a:t>
            </a:r>
          </a:p>
          <a:p>
            <a:pPr marL="107950" indent="-107950">
              <a:lnSpc>
                <a:spcPts val="1500"/>
              </a:lnSpc>
              <a:defRPr/>
            </a:pPr>
            <a:endParaRPr lang="en-US" altLang="ja-JP" sz="1100" b="1" u="sng"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ja-JP" altLang="en-US" sz="1100" b="1" u="sng" dirty="0">
                <a:solidFill>
                  <a:srgbClr val="000000"/>
                </a:solidFill>
                <a:latin typeface="游ゴシック" panose="020B0400000000000000" pitchFamily="50" charset="-128"/>
                <a:ea typeface="游ゴシック" panose="020B0400000000000000" pitchFamily="50" charset="-128"/>
              </a:rPr>
              <a:t>環境・エネルギー</a:t>
            </a:r>
            <a:endParaRPr lang="en-US" altLang="ja-JP" sz="1100" b="1" u="sng"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en-US" altLang="ja-JP" sz="1100" dirty="0">
                <a:solidFill>
                  <a:srgbClr val="000000"/>
                </a:solidFill>
                <a:latin typeface="游ゴシック" panose="020B0400000000000000" pitchFamily="50" charset="-128"/>
                <a:ea typeface="游ゴシック" panose="020B0400000000000000" pitchFamily="50" charset="-128"/>
              </a:rPr>
              <a:t>XXXXX</a:t>
            </a:r>
          </a:p>
          <a:p>
            <a:pPr marL="107950" indent="-107950">
              <a:lnSpc>
                <a:spcPts val="1500"/>
              </a:lnSpc>
              <a:defRPr/>
            </a:pPr>
            <a:endParaRPr lang="en-US" altLang="ja-JP" sz="1100"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ja-JP" altLang="en-US" sz="1100" b="1" u="sng" dirty="0">
                <a:solidFill>
                  <a:srgbClr val="000000"/>
                </a:solidFill>
                <a:latin typeface="游ゴシック" panose="020B0400000000000000" pitchFamily="50" charset="-128"/>
                <a:ea typeface="游ゴシック" panose="020B0400000000000000" pitchFamily="50" charset="-128"/>
              </a:rPr>
              <a:t>インフラ管理</a:t>
            </a:r>
            <a:endParaRPr lang="en-US" altLang="ja-JP" sz="1100" b="1" u="sng" dirty="0">
              <a:solidFill>
                <a:srgbClr val="000000"/>
              </a:solidFill>
              <a:latin typeface="游ゴシック" panose="020B0400000000000000" pitchFamily="50" charset="-128"/>
              <a:ea typeface="游ゴシック" panose="020B0400000000000000" pitchFamily="50" charset="-128"/>
            </a:endParaRPr>
          </a:p>
          <a:p>
            <a:pPr marL="107950" indent="-107950">
              <a:lnSpc>
                <a:spcPts val="1500"/>
              </a:lnSpc>
              <a:defRPr/>
            </a:pPr>
            <a:r>
              <a:rPr lang="en-US" altLang="ja-JP" sz="1100" dirty="0">
                <a:solidFill>
                  <a:srgbClr val="000000"/>
                </a:solidFill>
                <a:latin typeface="游ゴシック" panose="020B0400000000000000" pitchFamily="50" charset="-128"/>
                <a:ea typeface="游ゴシック" panose="020B0400000000000000" pitchFamily="50" charset="-128"/>
              </a:rPr>
              <a:t>XXXXX</a:t>
            </a:r>
          </a:p>
        </p:txBody>
      </p:sp>
      <p:sp>
        <p:nvSpPr>
          <p:cNvPr id="18" name="四角形: 角を丸くする 17">
            <a:extLst>
              <a:ext uri="{FF2B5EF4-FFF2-40B4-BE49-F238E27FC236}">
                <a16:creationId xmlns:a16="http://schemas.microsoft.com/office/drawing/2014/main" id="{A925E817-2CE8-450D-B4EE-284972A17B05}"/>
              </a:ext>
            </a:extLst>
          </p:cNvPr>
          <p:cNvSpPr/>
          <p:nvPr/>
        </p:nvSpPr>
        <p:spPr>
          <a:xfrm>
            <a:off x="5925503" y="716476"/>
            <a:ext cx="879158" cy="2063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3" name="正方形/長方形 22">
            <a:extLst>
              <a:ext uri="{FF2B5EF4-FFF2-40B4-BE49-F238E27FC236}">
                <a16:creationId xmlns:a16="http://schemas.microsoft.com/office/drawing/2014/main" id="{856A961B-B65D-44F3-B18D-4075C6A7C568}"/>
              </a:ext>
            </a:extLst>
          </p:cNvPr>
          <p:cNvSpPr/>
          <p:nvPr/>
        </p:nvSpPr>
        <p:spPr bwMode="gray">
          <a:xfrm>
            <a:off x="9562562" y="3934387"/>
            <a:ext cx="2159568"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問合せ先</a:t>
            </a:r>
            <a:endParaRPr lang="en-US" altLang="ja-JP" sz="1400" dirty="0">
              <a:solidFill>
                <a:prstClr val="white"/>
              </a:solidFill>
              <a:latin typeface="游ゴシック" panose="020B0400000000000000" pitchFamily="50" charset="-128"/>
              <a:ea typeface="游ゴシック" panose="020B0400000000000000" pitchFamily="50" charset="-128"/>
              <a:cs typeface="Arial" charset="0"/>
            </a:endParaRPr>
          </a:p>
        </p:txBody>
      </p:sp>
      <p:sp>
        <p:nvSpPr>
          <p:cNvPr id="22" name="テキスト ボックス 21">
            <a:extLst>
              <a:ext uri="{FF2B5EF4-FFF2-40B4-BE49-F238E27FC236}">
                <a16:creationId xmlns:a16="http://schemas.microsoft.com/office/drawing/2014/main" id="{7CE434CE-A86D-DAAA-95D7-5B3C34E86B55}"/>
              </a:ext>
            </a:extLst>
          </p:cNvPr>
          <p:cNvSpPr txBox="1"/>
          <p:nvPr/>
        </p:nvSpPr>
        <p:spPr>
          <a:xfrm>
            <a:off x="368975" y="3936971"/>
            <a:ext cx="2516675" cy="2584834"/>
          </a:xfrm>
          <a:prstGeom prst="rect">
            <a:avLst/>
          </a:prstGeom>
          <a:noFill/>
        </p:spPr>
        <p:txBody>
          <a:bodyPr wrap="none" rtlCol="0">
            <a:noAutofit/>
          </a:bodyPr>
          <a:lstStyle/>
          <a:p>
            <a:r>
              <a:rPr lang="en-US" altLang="ja-JP" sz="1100" dirty="0">
                <a:latin typeface="游ゴシック" panose="020B0400000000000000" pitchFamily="50" charset="-128"/>
                <a:ea typeface="游ゴシック" panose="020B0400000000000000" pitchFamily="50" charset="-128"/>
              </a:rPr>
              <a:t>【</a:t>
            </a:r>
            <a:r>
              <a:rPr kumimoji="1" lang="en-US" altLang="ja-JP" sz="1100" dirty="0">
                <a:solidFill>
                  <a:schemeClr val="tx1"/>
                </a:solidFill>
                <a:latin typeface="游ゴシック" panose="020B0400000000000000" pitchFamily="50" charset="-128"/>
                <a:ea typeface="游ゴシック" panose="020B0400000000000000" pitchFamily="50" charset="-128"/>
              </a:rPr>
              <a:t>3D</a:t>
            </a:r>
            <a:r>
              <a:rPr kumimoji="1" lang="ja-JP" altLang="en-US" sz="1100" dirty="0">
                <a:solidFill>
                  <a:schemeClr val="tx1"/>
                </a:solidFill>
                <a:latin typeface="游ゴシック" panose="020B0400000000000000" pitchFamily="50" charset="-128"/>
                <a:ea typeface="游ゴシック" panose="020B0400000000000000" pitchFamily="50" charset="-128"/>
              </a:rPr>
              <a:t>都市モデル構築状況</a:t>
            </a:r>
            <a:r>
              <a:rPr lang="en-US" altLang="ja-JP" sz="1100" dirty="0">
                <a:latin typeface="游ゴシック" panose="020B0400000000000000" pitchFamily="50" charset="-128"/>
                <a:ea typeface="游ゴシック" panose="020B0400000000000000" pitchFamily="50" charset="-128"/>
              </a:rPr>
              <a:t>】</a:t>
            </a:r>
          </a:p>
          <a:p>
            <a:r>
              <a:rPr lang="ja-JP" altLang="en-US" sz="1100" dirty="0">
                <a:latin typeface="游ゴシック" panose="020B0400000000000000" pitchFamily="50" charset="-128"/>
                <a:ea typeface="游ゴシック" panose="020B0400000000000000" pitchFamily="50" charset="-128"/>
              </a:rPr>
              <a:t>〇データ整備年度：</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〇建物物作成範囲</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LOD3</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XX </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LOD2</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XX </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LOD1</a:t>
            </a:r>
            <a:r>
              <a:rPr lang="ja-JP" altLang="en-US" sz="1100" dirty="0">
                <a:latin typeface="游ゴシック" panose="020B0400000000000000" pitchFamily="50" charset="-128"/>
                <a:ea typeface="游ゴシック" panose="020B0400000000000000" pitchFamily="50" charset="-128"/>
              </a:rPr>
              <a:t>：</a:t>
            </a:r>
            <a:r>
              <a:rPr lang="en-US" altLang="ja-JP" sz="1100" dirty="0">
                <a:latin typeface="游ゴシック" panose="020B0400000000000000" pitchFamily="50" charset="-128"/>
                <a:ea typeface="游ゴシック" panose="020B0400000000000000" pitchFamily="50" charset="-128"/>
              </a:rPr>
              <a:t>		</a:t>
            </a:r>
            <a:r>
              <a:rPr lang="ja-JP" altLang="en-US" sz="1100" dirty="0">
                <a:latin typeface="游ゴシック" panose="020B0400000000000000" pitchFamily="50" charset="-128"/>
                <a:ea typeface="游ゴシック" panose="020B0400000000000000" pitchFamily="50" charset="-128"/>
              </a:rPr>
              <a:t>（ </a:t>
            </a:r>
            <a:r>
              <a:rPr lang="en-US" altLang="ja-JP" sz="1100" dirty="0">
                <a:latin typeface="游ゴシック" panose="020B0400000000000000" pitchFamily="50" charset="-128"/>
                <a:ea typeface="游ゴシック" panose="020B0400000000000000" pitchFamily="50" charset="-128"/>
              </a:rPr>
              <a:t>XX </a:t>
            </a:r>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〇テクスチャ：</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〇その他の地物（空間属性）</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・交通（道路）：</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・土砂災害警戒区域：</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〇主題属性</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・建物利用現況：</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・土地利用現況：</a:t>
            </a:r>
            <a:endParaRPr lang="en-US" altLang="ja-JP" sz="1100" dirty="0">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a:t>
            </a:r>
            <a:endParaRPr lang="en-US" altLang="ja-JP" sz="1100" dirty="0">
              <a:latin typeface="游ゴシック" panose="020B0400000000000000" pitchFamily="50" charset="-128"/>
              <a:ea typeface="游ゴシック" panose="020B0400000000000000" pitchFamily="50" charset="-128"/>
            </a:endParaRPr>
          </a:p>
        </p:txBody>
      </p:sp>
      <p:sp>
        <p:nvSpPr>
          <p:cNvPr id="33" name="正方形/長方形 32">
            <a:extLst>
              <a:ext uri="{FF2B5EF4-FFF2-40B4-BE49-F238E27FC236}">
                <a16:creationId xmlns:a16="http://schemas.microsoft.com/office/drawing/2014/main" id="{63B14D46-2079-A772-1A6D-2803092B2178}"/>
              </a:ext>
            </a:extLst>
          </p:cNvPr>
          <p:cNvSpPr/>
          <p:nvPr/>
        </p:nvSpPr>
        <p:spPr>
          <a:xfrm>
            <a:off x="2617926" y="1641988"/>
            <a:ext cx="2160000" cy="2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56C4F1F-95E3-EADB-09EE-ED7DC4E62A5D}"/>
              </a:ext>
            </a:extLst>
          </p:cNvPr>
          <p:cNvSpPr/>
          <p:nvPr/>
        </p:nvSpPr>
        <p:spPr>
          <a:xfrm>
            <a:off x="9422400" y="1627968"/>
            <a:ext cx="2160000" cy="216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39" name="グループ化 38">
            <a:extLst>
              <a:ext uri="{FF2B5EF4-FFF2-40B4-BE49-F238E27FC236}">
                <a16:creationId xmlns:a16="http://schemas.microsoft.com/office/drawing/2014/main" id="{7F79A95A-51D6-9F13-7319-5EECA600B5C8}"/>
              </a:ext>
            </a:extLst>
          </p:cNvPr>
          <p:cNvGrpSpPr/>
          <p:nvPr/>
        </p:nvGrpSpPr>
        <p:grpSpPr>
          <a:xfrm>
            <a:off x="2975203" y="3936971"/>
            <a:ext cx="1747964" cy="2440846"/>
            <a:chOff x="2975203" y="4014974"/>
            <a:chExt cx="1747964" cy="2440846"/>
          </a:xfrm>
        </p:grpSpPr>
        <p:sp>
          <p:nvSpPr>
            <p:cNvPr id="40" name="正方形/長方形 39">
              <a:extLst>
                <a:ext uri="{FF2B5EF4-FFF2-40B4-BE49-F238E27FC236}">
                  <a16:creationId xmlns:a16="http://schemas.microsoft.com/office/drawing/2014/main" id="{C5F7281A-21FE-07F9-3A84-45200BA7B51E}"/>
                </a:ext>
              </a:extLst>
            </p:cNvPr>
            <p:cNvSpPr/>
            <p:nvPr/>
          </p:nvSpPr>
          <p:spPr>
            <a:xfrm>
              <a:off x="2975203" y="4014974"/>
              <a:ext cx="1747964" cy="1179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FA1C7FFA-6BCF-0C0D-D6D8-5D012E37341A}"/>
                </a:ext>
              </a:extLst>
            </p:cNvPr>
            <p:cNvSpPr/>
            <p:nvPr/>
          </p:nvSpPr>
          <p:spPr>
            <a:xfrm>
              <a:off x="2975203" y="5276497"/>
              <a:ext cx="1747964" cy="11793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sp>
        <p:nvSpPr>
          <p:cNvPr id="41" name="テキスト プレースホルダー 6">
            <a:extLst>
              <a:ext uri="{FF2B5EF4-FFF2-40B4-BE49-F238E27FC236}">
                <a16:creationId xmlns:a16="http://schemas.microsoft.com/office/drawing/2014/main" id="{EEB15258-8006-79AF-F04B-807C19D9AD8B}"/>
              </a:ext>
            </a:extLst>
          </p:cNvPr>
          <p:cNvSpPr txBox="1">
            <a:spLocks/>
          </p:cNvSpPr>
          <p:nvPr/>
        </p:nvSpPr>
        <p:spPr bwMode="auto">
          <a:xfrm>
            <a:off x="10623176" y="0"/>
            <a:ext cx="1568824" cy="2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marL="278606" indent="-278606" algn="l" rtl="0" eaLnBrk="1" fontAlgn="base" hangingPunct="1">
              <a:spcBef>
                <a:spcPct val="20000"/>
              </a:spcBef>
              <a:spcAft>
                <a:spcPct val="0"/>
              </a:spcAft>
              <a:buChar char="•"/>
              <a:defRPr kumimoji="1" sz="1600" b="1">
                <a:solidFill>
                  <a:schemeClr val="tx1"/>
                </a:solidFill>
                <a:latin typeface="Noto Sans JP"/>
                <a:ea typeface="游ゴシック" panose="020B0400000000000000" pitchFamily="50" charset="-128"/>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ctr">
              <a:buFontTx/>
              <a:buNone/>
            </a:pPr>
            <a:r>
              <a:rPr lang="en-US" altLang="ja-JP" sz="1400" b="0" kern="0" dirty="0">
                <a:latin typeface="游ゴシック" panose="020B0400000000000000" pitchFamily="50" charset="-128"/>
              </a:rPr>
              <a:t>【</a:t>
            </a:r>
            <a:r>
              <a:rPr lang="ja-JP" altLang="en-US" sz="1400" b="0" kern="0" dirty="0">
                <a:latin typeface="游ゴシック" panose="020B0400000000000000" pitchFamily="50" charset="-128"/>
              </a:rPr>
              <a:t>作成日：</a:t>
            </a:r>
            <a:r>
              <a:rPr lang="en-US" altLang="ja-JP" sz="1400" b="0" kern="0" dirty="0">
                <a:latin typeface="游ゴシック" panose="020B0400000000000000" pitchFamily="50" charset="-128"/>
              </a:rPr>
              <a:t>2023/6】</a:t>
            </a:r>
            <a:endParaRPr lang="ja-JP" altLang="en-US" sz="1400" b="0" kern="0" dirty="0">
              <a:latin typeface="游ゴシック" panose="020B0400000000000000" pitchFamily="50" charset="-128"/>
            </a:endParaRPr>
          </a:p>
        </p:txBody>
      </p:sp>
      <p:sp>
        <p:nvSpPr>
          <p:cNvPr id="7" name="テキスト ボックス 6">
            <a:extLst>
              <a:ext uri="{FF2B5EF4-FFF2-40B4-BE49-F238E27FC236}">
                <a16:creationId xmlns:a16="http://schemas.microsoft.com/office/drawing/2014/main" id="{1BA2B09C-6BE3-4F82-7F47-2952591D6147}"/>
              </a:ext>
            </a:extLst>
          </p:cNvPr>
          <p:cNvSpPr txBox="1"/>
          <p:nvPr/>
        </p:nvSpPr>
        <p:spPr>
          <a:xfrm>
            <a:off x="8534616" y="156037"/>
            <a:ext cx="1239698" cy="338554"/>
          </a:xfrm>
          <a:prstGeom prst="wedgeRectCallout">
            <a:avLst>
              <a:gd name="adj1" fmla="val 1366"/>
              <a:gd name="adj2" fmla="val 112322"/>
            </a:avLst>
          </a:prstGeom>
          <a:solidFill>
            <a:srgbClr val="FFFF00"/>
          </a:solidFill>
          <a:ln>
            <a:solidFill>
              <a:schemeClr val="tx1"/>
            </a:solidFill>
          </a:ln>
        </p:spPr>
        <p:txBody>
          <a:bodyPr wrap="square" rtlCol="0">
            <a:spAutoFit/>
          </a:bodyPr>
          <a:lstStyle/>
          <a:p>
            <a:r>
              <a:rPr kumimoji="1" lang="ja-JP" altLang="en-US" sz="1600" b="1" dirty="0">
                <a:latin typeface="游ゴシック" panose="020B0400000000000000" pitchFamily="50" charset="-128"/>
                <a:ea typeface="游ゴシック" panose="020B0400000000000000" pitchFamily="50" charset="-128"/>
              </a:rPr>
              <a:t>複数選択可</a:t>
            </a:r>
          </a:p>
        </p:txBody>
      </p:sp>
      <p:sp>
        <p:nvSpPr>
          <p:cNvPr id="16" name="テキスト ボックス 15">
            <a:extLst>
              <a:ext uri="{FF2B5EF4-FFF2-40B4-BE49-F238E27FC236}">
                <a16:creationId xmlns:a16="http://schemas.microsoft.com/office/drawing/2014/main" id="{D9034FCF-1176-8DD7-ABC6-CCBDDAA122AA}"/>
              </a:ext>
            </a:extLst>
          </p:cNvPr>
          <p:cNvSpPr txBox="1"/>
          <p:nvPr/>
        </p:nvSpPr>
        <p:spPr>
          <a:xfrm>
            <a:off x="3028512" y="2530061"/>
            <a:ext cx="1338828" cy="369332"/>
          </a:xfrm>
          <a:prstGeom prst="rect">
            <a:avLst/>
          </a:prstGeom>
          <a:noFill/>
        </p:spPr>
        <p:txBody>
          <a:bodyPr wrap="none" rtlCol="0">
            <a:spAutoFit/>
          </a:bodyPr>
          <a:lstStyle/>
          <a:p>
            <a:r>
              <a:rPr lang="ja-JP" altLang="en-US" b="1" dirty="0">
                <a:solidFill>
                  <a:srgbClr val="FF0000"/>
                </a:solidFill>
                <a:highlight>
                  <a:srgbClr val="FFFF00"/>
                </a:highlight>
                <a:latin typeface="游ゴシック" panose="020B0400000000000000" pitchFamily="50" charset="-128"/>
                <a:ea typeface="游ゴシック" panose="020B0400000000000000" pitchFamily="50" charset="-128"/>
              </a:rPr>
              <a:t>ビジュアル</a:t>
            </a:r>
            <a:endParaRPr kumimoji="1" lang="ja-JP" altLang="en-US"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369EEEF3-F5C1-087C-FCF6-992780F36891}"/>
              </a:ext>
            </a:extLst>
          </p:cNvPr>
          <p:cNvSpPr txBox="1"/>
          <p:nvPr/>
        </p:nvSpPr>
        <p:spPr>
          <a:xfrm>
            <a:off x="9832986" y="2530061"/>
            <a:ext cx="1338828" cy="369332"/>
          </a:xfrm>
          <a:prstGeom prst="rect">
            <a:avLst/>
          </a:prstGeom>
          <a:noFill/>
        </p:spPr>
        <p:txBody>
          <a:bodyPr wrap="none" rtlCol="0">
            <a:spAutoFit/>
          </a:bodyPr>
          <a:lstStyle/>
          <a:p>
            <a:r>
              <a:rPr lang="ja-JP" altLang="en-US" b="1" dirty="0">
                <a:solidFill>
                  <a:srgbClr val="FF0000"/>
                </a:solidFill>
                <a:highlight>
                  <a:srgbClr val="FFFF00"/>
                </a:highlight>
                <a:latin typeface="游ゴシック" panose="020B0400000000000000" pitchFamily="50" charset="-128"/>
                <a:ea typeface="游ゴシック" panose="020B0400000000000000" pitchFamily="50" charset="-128"/>
              </a:rPr>
              <a:t>ビジュアル</a:t>
            </a:r>
            <a:endParaRPr kumimoji="1" lang="ja-JP" altLang="en-US"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26" name="テキスト ボックス 25">
            <a:extLst>
              <a:ext uri="{FF2B5EF4-FFF2-40B4-BE49-F238E27FC236}">
                <a16:creationId xmlns:a16="http://schemas.microsoft.com/office/drawing/2014/main" id="{CD2AB9EC-C33D-89DF-6D92-42E3B74CDF1F}"/>
              </a:ext>
            </a:extLst>
          </p:cNvPr>
          <p:cNvSpPr txBox="1"/>
          <p:nvPr/>
        </p:nvSpPr>
        <p:spPr>
          <a:xfrm>
            <a:off x="2948322" y="4006743"/>
            <a:ext cx="1800493" cy="369332"/>
          </a:xfrm>
          <a:prstGeom prst="rect">
            <a:avLst/>
          </a:prstGeom>
          <a:noFill/>
        </p:spPr>
        <p:txBody>
          <a:bodyPr wrap="none" rtlCol="0">
            <a:spAutoFit/>
          </a:bodyPr>
          <a:lstStyle/>
          <a:p>
            <a:r>
              <a:rPr kumimoji="1" lang="ja-JP" altLang="en-US" b="1" dirty="0">
                <a:solidFill>
                  <a:srgbClr val="FF0000"/>
                </a:solidFill>
                <a:highlight>
                  <a:srgbClr val="FFFF00"/>
                </a:highlight>
                <a:latin typeface="游ゴシック" panose="020B0400000000000000" pitchFamily="50" charset="-128"/>
                <a:ea typeface="游ゴシック" panose="020B0400000000000000" pitchFamily="50" charset="-128"/>
              </a:rPr>
              <a:t>地図に朱枠囲い</a:t>
            </a:r>
          </a:p>
        </p:txBody>
      </p:sp>
      <p:sp>
        <p:nvSpPr>
          <p:cNvPr id="29" name="テキスト ボックス 28">
            <a:extLst>
              <a:ext uri="{FF2B5EF4-FFF2-40B4-BE49-F238E27FC236}">
                <a16:creationId xmlns:a16="http://schemas.microsoft.com/office/drawing/2014/main" id="{0A95B069-84CB-E4D9-E2E4-9F55A204B4C0}"/>
              </a:ext>
            </a:extLst>
          </p:cNvPr>
          <p:cNvSpPr txBox="1"/>
          <p:nvPr/>
        </p:nvSpPr>
        <p:spPr>
          <a:xfrm>
            <a:off x="3316211" y="5614905"/>
            <a:ext cx="1064715" cy="369332"/>
          </a:xfrm>
          <a:prstGeom prst="rect">
            <a:avLst/>
          </a:prstGeom>
          <a:noFill/>
        </p:spPr>
        <p:txBody>
          <a:bodyPr wrap="none" rtlCol="0">
            <a:spAutoFit/>
          </a:bodyPr>
          <a:lstStyle/>
          <a:p>
            <a:pPr algn="ctr"/>
            <a:r>
              <a:rPr kumimoji="1" lang="en-US" altLang="ja-JP" b="1" dirty="0">
                <a:solidFill>
                  <a:srgbClr val="FF0000"/>
                </a:solidFill>
                <a:highlight>
                  <a:srgbClr val="FFFF00"/>
                </a:highlight>
                <a:latin typeface="游ゴシック" panose="020B0400000000000000" pitchFamily="50" charset="-128"/>
                <a:ea typeface="游ゴシック" panose="020B0400000000000000" pitchFamily="50" charset="-128"/>
              </a:rPr>
              <a:t>LOD2/3</a:t>
            </a:r>
            <a:endParaRPr kumimoji="1" lang="ja-JP" altLang="en-US"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745054FB-AB32-401F-AA2B-A49462E2DBA2}"/>
              </a:ext>
            </a:extLst>
          </p:cNvPr>
          <p:cNvSpPr txBox="1"/>
          <p:nvPr/>
        </p:nvSpPr>
        <p:spPr>
          <a:xfrm>
            <a:off x="3440443" y="4383253"/>
            <a:ext cx="816250" cy="369332"/>
          </a:xfrm>
          <a:prstGeom prst="rect">
            <a:avLst/>
          </a:prstGeom>
          <a:noFill/>
        </p:spPr>
        <p:txBody>
          <a:bodyPr wrap="none" rtlCol="0">
            <a:spAutoFit/>
          </a:bodyPr>
          <a:lstStyle/>
          <a:p>
            <a:pPr algn="ctr"/>
            <a:r>
              <a:rPr kumimoji="1" lang="en-US" altLang="ja-JP" b="1" dirty="0">
                <a:solidFill>
                  <a:srgbClr val="FF0000"/>
                </a:solidFill>
                <a:highlight>
                  <a:srgbClr val="FFFF00"/>
                </a:highlight>
                <a:latin typeface="游ゴシック" panose="020B0400000000000000" pitchFamily="50" charset="-128"/>
                <a:ea typeface="游ゴシック" panose="020B0400000000000000" pitchFamily="50" charset="-128"/>
              </a:rPr>
              <a:t>LOD1</a:t>
            </a:r>
            <a:endParaRPr kumimoji="1" lang="ja-JP" altLang="en-US"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41C75E67-D74B-07E9-8E63-D337F580276B}"/>
              </a:ext>
            </a:extLst>
          </p:cNvPr>
          <p:cNvSpPr txBox="1"/>
          <p:nvPr/>
        </p:nvSpPr>
        <p:spPr>
          <a:xfrm>
            <a:off x="1958009" y="3176010"/>
            <a:ext cx="3195016" cy="553998"/>
          </a:xfrm>
          <a:prstGeom prst="wedgeRectCallout">
            <a:avLst>
              <a:gd name="adj1" fmla="val -42518"/>
              <a:gd name="adj2" fmla="val 92587"/>
            </a:avLst>
          </a:prstGeom>
          <a:solidFill>
            <a:srgbClr val="FFFF00"/>
          </a:solidFill>
          <a:ln>
            <a:solidFill>
              <a:schemeClr val="tx1"/>
            </a:solidFill>
          </a:ln>
        </p:spPr>
        <p:txBody>
          <a:bodyPr wrap="square" rtlCol="0">
            <a:spAutoFit/>
          </a:bodyPr>
          <a:lstStyle/>
          <a:p>
            <a:r>
              <a:rPr kumimoji="1" lang="ja-JP" altLang="en-US" sz="1000" b="1" dirty="0">
                <a:solidFill>
                  <a:srgbClr val="FF0000"/>
                </a:solidFill>
                <a:highlight>
                  <a:srgbClr val="FFFF00"/>
                </a:highlight>
                <a:latin typeface="游ゴシック" panose="020B0400000000000000" pitchFamily="50" charset="-128"/>
                <a:ea typeface="游ゴシック" panose="020B0400000000000000" pitchFamily="50" charset="-128"/>
              </a:rPr>
              <a:t>未整備の場合は、（例）のようにステータスを記載</a:t>
            </a:r>
            <a:endParaRPr kumimoji="1" lang="en-US" altLang="ja-JP" sz="1000" b="1" dirty="0">
              <a:solidFill>
                <a:srgbClr val="FF0000"/>
              </a:solidFill>
              <a:highlight>
                <a:srgbClr val="FFFF00"/>
              </a:highlight>
              <a:latin typeface="游ゴシック" panose="020B0400000000000000" pitchFamily="50" charset="-128"/>
              <a:ea typeface="游ゴシック" panose="020B0400000000000000" pitchFamily="50" charset="-128"/>
            </a:endParaRPr>
          </a:p>
          <a:p>
            <a:r>
              <a:rPr lang="ja-JP" altLang="en-US" sz="1000" dirty="0">
                <a:solidFill>
                  <a:srgbClr val="FF0000"/>
                </a:solidFill>
                <a:highlight>
                  <a:srgbClr val="FFFF00"/>
                </a:highlight>
                <a:latin typeface="游ゴシック" panose="020B0400000000000000" pitchFamily="50" charset="-128"/>
                <a:ea typeface="游ゴシック" panose="020B0400000000000000" pitchFamily="50" charset="-128"/>
              </a:rPr>
              <a:t>（例）</a:t>
            </a:r>
            <a:endParaRPr kumimoji="1" lang="en-US" altLang="ja-JP" sz="1000" dirty="0">
              <a:solidFill>
                <a:srgbClr val="FF0000"/>
              </a:solidFill>
              <a:highlight>
                <a:srgbClr val="FFFF00"/>
              </a:highlight>
              <a:latin typeface="游ゴシック" panose="020B0400000000000000" pitchFamily="50" charset="-128"/>
              <a:ea typeface="游ゴシック" panose="020B0400000000000000" pitchFamily="50" charset="-128"/>
            </a:endParaRPr>
          </a:p>
          <a:p>
            <a:r>
              <a:rPr lang="ja-JP" altLang="en-US" sz="1000" dirty="0">
                <a:solidFill>
                  <a:srgbClr val="FF0000"/>
                </a:solidFill>
                <a:highlight>
                  <a:srgbClr val="FFFF00"/>
                </a:highlight>
                <a:latin typeface="游ゴシック" panose="020B0400000000000000" pitchFamily="50" charset="-128"/>
                <a:ea typeface="游ゴシック" panose="020B0400000000000000" pitchFamily="50" charset="-128"/>
              </a:rPr>
              <a:t>・未整備　</a:t>
            </a:r>
            <a:r>
              <a:rPr lang="en-US" altLang="ja-JP" sz="1000" dirty="0">
                <a:solidFill>
                  <a:srgbClr val="FF0000"/>
                </a:solidFill>
                <a:highlight>
                  <a:srgbClr val="FFFF00"/>
                </a:highlight>
                <a:latin typeface="游ゴシック" panose="020B0400000000000000" pitchFamily="50" charset="-128"/>
                <a:ea typeface="游ゴシック" panose="020B0400000000000000" pitchFamily="50" charset="-128"/>
              </a:rPr>
              <a:t>/ </a:t>
            </a:r>
            <a:r>
              <a:rPr kumimoji="1" lang="ja-JP" altLang="en-US" sz="1000" dirty="0">
                <a:solidFill>
                  <a:srgbClr val="FF0000"/>
                </a:solidFill>
                <a:highlight>
                  <a:srgbClr val="FFFF00"/>
                </a:highlight>
                <a:latin typeface="游ゴシック" panose="020B0400000000000000" pitchFamily="50" charset="-128"/>
                <a:ea typeface="游ゴシック" panose="020B0400000000000000" pitchFamily="50" charset="-128"/>
              </a:rPr>
              <a:t>・○○年整備予定</a:t>
            </a:r>
            <a:r>
              <a:rPr lang="en-US" altLang="ja-JP" sz="1000" dirty="0">
                <a:solidFill>
                  <a:srgbClr val="FF0000"/>
                </a:solidFill>
                <a:highlight>
                  <a:srgbClr val="FFFF00"/>
                </a:highlight>
                <a:latin typeface="游ゴシック" panose="020B0400000000000000" pitchFamily="50" charset="-128"/>
                <a:ea typeface="游ゴシック" panose="020B0400000000000000" pitchFamily="50" charset="-128"/>
              </a:rPr>
              <a:t> / </a:t>
            </a:r>
            <a:r>
              <a:rPr lang="ja-JP" altLang="en-US" sz="1000" dirty="0">
                <a:solidFill>
                  <a:srgbClr val="FF0000"/>
                </a:solidFill>
                <a:highlight>
                  <a:srgbClr val="FFFF00"/>
                </a:highlight>
                <a:latin typeface="游ゴシック" panose="020B0400000000000000" pitchFamily="50" charset="-128"/>
                <a:ea typeface="游ゴシック" panose="020B0400000000000000" pitchFamily="50" charset="-128"/>
              </a:rPr>
              <a:t>・今後整備を検討</a:t>
            </a:r>
            <a:endParaRPr kumimoji="1" lang="ja-JP" altLang="en-US" sz="1000"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A1CA5117-4283-9444-FC91-11F7F21C946C}"/>
              </a:ext>
            </a:extLst>
          </p:cNvPr>
          <p:cNvSpPr txBox="1"/>
          <p:nvPr/>
        </p:nvSpPr>
        <p:spPr>
          <a:xfrm>
            <a:off x="6427560" y="4398812"/>
            <a:ext cx="1942540" cy="430887"/>
          </a:xfrm>
          <a:prstGeom prst="wedgeRectCallout">
            <a:avLst>
              <a:gd name="adj1" fmla="val -74425"/>
              <a:gd name="adj2" fmla="val -38095"/>
            </a:avLst>
          </a:prstGeom>
          <a:solidFill>
            <a:srgbClr val="FFFF00"/>
          </a:solidFill>
          <a:ln>
            <a:solidFill>
              <a:schemeClr val="tx1"/>
            </a:solidFill>
          </a:ln>
        </p:spPr>
        <p:txBody>
          <a:bodyPr wrap="square" rtlCol="0">
            <a:spAutoFit/>
          </a:bodyPr>
          <a:lstStyle/>
          <a:p>
            <a:r>
              <a:rPr lang="ja-JP" altLang="en-US" sz="1100" b="1" dirty="0">
                <a:solidFill>
                  <a:srgbClr val="FF0000"/>
                </a:solidFill>
                <a:highlight>
                  <a:srgbClr val="FFFF00"/>
                </a:highlight>
                <a:latin typeface="游ゴシック" panose="020B0400000000000000" pitchFamily="50" charset="-128"/>
                <a:ea typeface="游ゴシック" panose="020B0400000000000000" pitchFamily="50" charset="-128"/>
              </a:rPr>
              <a:t>本シート右上で選択したカテゴリに沿って記入</a:t>
            </a:r>
            <a:endParaRPr kumimoji="1" lang="ja-JP" altLang="en-US" sz="1100" b="1" dirty="0">
              <a:solidFill>
                <a:srgbClr val="FF0000"/>
              </a:solidFill>
              <a:highlight>
                <a:srgbClr val="FFFF00"/>
              </a:highlight>
              <a:latin typeface="游ゴシック" panose="020B0400000000000000" pitchFamily="50" charset="-128"/>
              <a:ea typeface="游ゴシック" panose="020B0400000000000000" pitchFamily="50" charset="-128"/>
            </a:endParaRPr>
          </a:p>
        </p:txBody>
      </p:sp>
      <p:sp>
        <p:nvSpPr>
          <p:cNvPr id="21" name="正方形/長方形 20">
            <a:extLst>
              <a:ext uri="{FF2B5EF4-FFF2-40B4-BE49-F238E27FC236}">
                <a16:creationId xmlns:a16="http://schemas.microsoft.com/office/drawing/2014/main" id="{A75ED991-BE49-431A-97C5-8B98AFF56B4F}"/>
              </a:ext>
            </a:extLst>
          </p:cNvPr>
          <p:cNvSpPr/>
          <p:nvPr/>
        </p:nvSpPr>
        <p:spPr bwMode="gray">
          <a:xfrm>
            <a:off x="4952506" y="3936971"/>
            <a:ext cx="4537722"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導入したいシステム・アプリ・取組み等のイメージ</a:t>
            </a:r>
          </a:p>
        </p:txBody>
      </p:sp>
    </p:spTree>
    <p:extLst>
      <p:ext uri="{BB962C8B-B14F-4D97-AF65-F5344CB8AC3E}">
        <p14:creationId xmlns:p14="http://schemas.microsoft.com/office/powerpoint/2010/main" val="1340083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D48C33D-FDC9-4563-9DF1-41DB8B223D50}"/>
              </a:ext>
            </a:extLst>
          </p:cNvPr>
          <p:cNvSpPr/>
          <p:nvPr/>
        </p:nvSpPr>
        <p:spPr>
          <a:xfrm>
            <a:off x="348723" y="1573080"/>
            <a:ext cx="4536000" cy="5016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6" name="テキスト プレースホルダー 5">
            <a:extLst>
              <a:ext uri="{FF2B5EF4-FFF2-40B4-BE49-F238E27FC236}">
                <a16:creationId xmlns:a16="http://schemas.microsoft.com/office/drawing/2014/main" id="{BBCC884D-CD09-4235-AFBE-012546925FB3}"/>
              </a:ext>
            </a:extLst>
          </p:cNvPr>
          <p:cNvSpPr>
            <a:spLocks noGrp="1"/>
          </p:cNvSpPr>
          <p:nvPr>
            <p:ph type="body" sz="quarter" idx="13"/>
          </p:nvPr>
        </p:nvSpPr>
        <p:spPr/>
        <p:txBody>
          <a:bodyPr/>
          <a:lstStyle/>
          <a:p>
            <a:pPr marL="0" indent="0">
              <a:buNone/>
            </a:pPr>
            <a:r>
              <a:rPr lang="en-US" altLang="ja-JP" dirty="0">
                <a:solidFill>
                  <a:schemeClr val="accent2"/>
                </a:solidFill>
                <a:latin typeface="游ゴシック" panose="020B0400000000000000" pitchFamily="50" charset="-128"/>
              </a:rPr>
              <a:t>【</a:t>
            </a:r>
            <a:r>
              <a:rPr lang="ja-JP" altLang="en-US" b="1" u="sng" dirty="0">
                <a:solidFill>
                  <a:schemeClr val="accent2"/>
                </a:solidFill>
                <a:latin typeface="游ゴシック" panose="020B0400000000000000" pitchFamily="50" charset="-128"/>
              </a:rPr>
              <a:t>地方公共団体ニーズシート</a:t>
            </a:r>
            <a:r>
              <a:rPr lang="en-US" altLang="ja-JP" dirty="0">
                <a:solidFill>
                  <a:schemeClr val="accent2"/>
                </a:solidFill>
                <a:latin typeface="游ゴシック" panose="020B0400000000000000" pitchFamily="50" charset="-128"/>
              </a:rPr>
              <a:t>】</a:t>
            </a:r>
            <a:r>
              <a:rPr lang="en-US" altLang="ja-JP" dirty="0">
                <a:latin typeface="游ゴシック" panose="020B0400000000000000" pitchFamily="50" charset="-128"/>
              </a:rPr>
              <a:t>3D</a:t>
            </a:r>
            <a:r>
              <a:rPr lang="ja-JP" altLang="en-US" dirty="0">
                <a:latin typeface="游ゴシック" panose="020B0400000000000000" pitchFamily="50" charset="-128"/>
              </a:rPr>
              <a:t>都市モデルを活用した社会課題の解決／新たな価値創造</a:t>
            </a:r>
            <a:endParaRPr lang="ja-JP" altLang="en-US" b="1" u="sng" dirty="0">
              <a:latin typeface="游ゴシック" panose="020B0400000000000000" pitchFamily="50" charset="-128"/>
            </a:endParaRPr>
          </a:p>
        </p:txBody>
      </p:sp>
      <p:sp>
        <p:nvSpPr>
          <p:cNvPr id="9" name="テキスト プレースホルダー 8">
            <a:extLst>
              <a:ext uri="{FF2B5EF4-FFF2-40B4-BE49-F238E27FC236}">
                <a16:creationId xmlns:a16="http://schemas.microsoft.com/office/drawing/2014/main" id="{1FC99C48-B4E3-4E8A-91D4-F90F3369CCD3}"/>
              </a:ext>
            </a:extLst>
          </p:cNvPr>
          <p:cNvSpPr>
            <a:spLocks noGrp="1"/>
          </p:cNvSpPr>
          <p:nvPr>
            <p:ph type="body" sz="quarter" idx="14"/>
          </p:nvPr>
        </p:nvSpPr>
        <p:spPr>
          <a:xfrm>
            <a:off x="1338350" y="692332"/>
            <a:ext cx="2523532" cy="330200"/>
          </a:xfrm>
        </p:spPr>
        <p:txBody>
          <a:bodyPr/>
          <a:lstStyle/>
          <a:p>
            <a:pPr marL="0" indent="0">
              <a:buNone/>
            </a:pPr>
            <a:r>
              <a:rPr lang="ja-JP" altLang="en-US" sz="1400" dirty="0">
                <a:highlight>
                  <a:srgbClr val="FFFF00"/>
                </a:highlight>
              </a:rPr>
              <a:t>〇</a:t>
            </a:r>
            <a:r>
              <a:rPr lang="zh-TW" altLang="en-US" sz="1400" dirty="0">
                <a:highlight>
                  <a:srgbClr val="FFFF00"/>
                </a:highlight>
              </a:rPr>
              <a:t>県</a:t>
            </a:r>
            <a:r>
              <a:rPr lang="ja-JP" altLang="en-US" sz="1400" dirty="0">
                <a:highlight>
                  <a:srgbClr val="FFFF00"/>
                </a:highlight>
              </a:rPr>
              <a:t>〇</a:t>
            </a:r>
            <a:r>
              <a:rPr lang="zh-TW" altLang="en-US" sz="1400" dirty="0">
                <a:highlight>
                  <a:srgbClr val="FFFF00"/>
                </a:highlight>
              </a:rPr>
              <a:t>市　</a:t>
            </a:r>
            <a:endParaRPr lang="ja-JP" altLang="en-US" sz="1400" dirty="0">
              <a:highlight>
                <a:srgbClr val="FFFF00"/>
              </a:highlight>
            </a:endParaRPr>
          </a:p>
        </p:txBody>
      </p:sp>
      <p:sp>
        <p:nvSpPr>
          <p:cNvPr id="19" name="正方形/長方形 18">
            <a:extLst>
              <a:ext uri="{FF2B5EF4-FFF2-40B4-BE49-F238E27FC236}">
                <a16:creationId xmlns:a16="http://schemas.microsoft.com/office/drawing/2014/main" id="{245B4287-CB39-4C7B-893F-746FAB79FCEF}"/>
              </a:ext>
            </a:extLst>
          </p:cNvPr>
          <p:cNvSpPr/>
          <p:nvPr/>
        </p:nvSpPr>
        <p:spPr bwMode="gray">
          <a:xfrm>
            <a:off x="349926" y="1263652"/>
            <a:ext cx="45360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自治体概要</a:t>
            </a:r>
          </a:p>
        </p:txBody>
      </p:sp>
      <p:sp>
        <p:nvSpPr>
          <p:cNvPr id="20" name="正方形/長方形 19">
            <a:extLst>
              <a:ext uri="{FF2B5EF4-FFF2-40B4-BE49-F238E27FC236}">
                <a16:creationId xmlns:a16="http://schemas.microsoft.com/office/drawing/2014/main" id="{78714AE7-4201-4FA1-942C-B6A98727A87C}"/>
              </a:ext>
            </a:extLst>
          </p:cNvPr>
          <p:cNvSpPr/>
          <p:nvPr/>
        </p:nvSpPr>
        <p:spPr bwMode="gray">
          <a:xfrm>
            <a:off x="4953000" y="1263652"/>
            <a:ext cx="6778100"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３</a:t>
            </a:r>
            <a:r>
              <a:rPr lang="en-US" altLang="ja-JP" sz="1400" dirty="0">
                <a:solidFill>
                  <a:prstClr val="white"/>
                </a:solidFill>
                <a:latin typeface="游ゴシック" panose="020B0400000000000000" pitchFamily="50" charset="-128"/>
                <a:ea typeface="游ゴシック" panose="020B0400000000000000" pitchFamily="50" charset="-128"/>
                <a:cs typeface="Arial" charset="0"/>
              </a:rPr>
              <a:t>D</a:t>
            </a: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都市モデルを活用し解決したい課題／創造したい価値</a:t>
            </a:r>
          </a:p>
        </p:txBody>
      </p:sp>
      <p:sp>
        <p:nvSpPr>
          <p:cNvPr id="25" name="正方形/長方形 24">
            <a:extLst>
              <a:ext uri="{FF2B5EF4-FFF2-40B4-BE49-F238E27FC236}">
                <a16:creationId xmlns:a16="http://schemas.microsoft.com/office/drawing/2014/main" id="{A1F9F788-E46D-4D96-BB6D-29B47AD4DD5D}"/>
              </a:ext>
            </a:extLst>
          </p:cNvPr>
          <p:cNvSpPr/>
          <p:nvPr/>
        </p:nvSpPr>
        <p:spPr>
          <a:xfrm>
            <a:off x="4953000" y="1561643"/>
            <a:ext cx="6778100"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500"/>
              </a:lnSpc>
            </a:pP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562C753F-F424-46FA-81DB-E7E036F465B9}"/>
              </a:ext>
            </a:extLst>
          </p:cNvPr>
          <p:cNvSpPr/>
          <p:nvPr/>
        </p:nvSpPr>
        <p:spPr>
          <a:xfrm>
            <a:off x="4952506" y="4247799"/>
            <a:ext cx="4537722" cy="23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500"/>
              </a:lnSpc>
            </a:pPr>
            <a:r>
              <a:rPr kumimoji="1" lang="ja-JP" altLang="en-US" dirty="0"/>
              <a:t>とサポートの実現</a:t>
            </a:r>
          </a:p>
        </p:txBody>
      </p:sp>
      <p:pic>
        <p:nvPicPr>
          <p:cNvPr id="10" name="図 9">
            <a:extLst>
              <a:ext uri="{FF2B5EF4-FFF2-40B4-BE49-F238E27FC236}">
                <a16:creationId xmlns:a16="http://schemas.microsoft.com/office/drawing/2014/main" id="{9456DA42-7C8E-4CF0-8BCA-E138A0BAE98D}"/>
              </a:ext>
            </a:extLst>
          </p:cNvPr>
          <p:cNvPicPr>
            <a:picLocks noChangeAspect="1"/>
          </p:cNvPicPr>
          <p:nvPr/>
        </p:nvPicPr>
        <p:blipFill rotWithShape="1">
          <a:blip r:embed="rId2"/>
          <a:srcRect l="10852" t="-704" r="42042" b="-352"/>
          <a:stretch/>
        </p:blipFill>
        <p:spPr>
          <a:xfrm>
            <a:off x="9441450" y="1646394"/>
            <a:ext cx="2160000" cy="2160000"/>
          </a:xfrm>
          <a:prstGeom prst="rect">
            <a:avLst/>
          </a:prstGeom>
        </p:spPr>
      </p:pic>
      <p:sp>
        <p:nvSpPr>
          <p:cNvPr id="2" name="テキスト ボックス 1">
            <a:extLst>
              <a:ext uri="{FF2B5EF4-FFF2-40B4-BE49-F238E27FC236}">
                <a16:creationId xmlns:a16="http://schemas.microsoft.com/office/drawing/2014/main" id="{179731BD-C1D8-4AA4-8252-B1877952D128}"/>
              </a:ext>
            </a:extLst>
          </p:cNvPr>
          <p:cNvSpPr txBox="1"/>
          <p:nvPr/>
        </p:nvSpPr>
        <p:spPr>
          <a:xfrm>
            <a:off x="5885233" y="632492"/>
            <a:ext cx="5836897" cy="600796"/>
          </a:xfrm>
          <a:prstGeom prst="rect">
            <a:avLst/>
          </a:prstGeom>
          <a:solidFill>
            <a:schemeClr val="bg1"/>
          </a:solidFill>
          <a:ln>
            <a:solidFill>
              <a:schemeClr val="tx1"/>
            </a:solidFill>
            <a:prstDash val="dash"/>
          </a:ln>
        </p:spPr>
        <p:txBody>
          <a:bodyPr wrap="square" lIns="72000" tIns="36000" rIns="72000" bIns="36000" rtlCol="0">
            <a:spAutoFit/>
          </a:bodyPr>
          <a:lstStyle/>
          <a:p>
            <a:pPr>
              <a:lnSpc>
                <a:spcPct val="150000"/>
              </a:lnSpc>
            </a:pPr>
            <a:r>
              <a:rPr kumimoji="1" lang="ja-JP" altLang="en-US" sz="1200" dirty="0">
                <a:latin typeface="游ゴシック" panose="020B0400000000000000" pitchFamily="50" charset="-128"/>
                <a:ea typeface="游ゴシック" panose="020B0400000000000000" pitchFamily="50" charset="-128"/>
              </a:rPr>
              <a:t>防災・防犯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都市計画・まちづくり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環境・エネルギー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インフラ管理</a:t>
            </a:r>
            <a:endParaRPr kumimoji="1" lang="en-US" altLang="ja-JP" sz="1200" dirty="0">
              <a:latin typeface="游ゴシック" panose="020B0400000000000000" pitchFamily="50" charset="-128"/>
              <a:ea typeface="游ゴシック" panose="020B0400000000000000" pitchFamily="50" charset="-128"/>
            </a:endParaRPr>
          </a:p>
          <a:p>
            <a:pPr>
              <a:lnSpc>
                <a:spcPct val="150000"/>
              </a:lnSpc>
            </a:pPr>
            <a:r>
              <a:rPr kumimoji="1" lang="ja-JP" altLang="en-US" sz="1200" dirty="0">
                <a:latin typeface="游ゴシック" panose="020B0400000000000000" pitchFamily="50" charset="-128"/>
                <a:ea typeface="游ゴシック" panose="020B0400000000000000" pitchFamily="50" charset="-128"/>
              </a:rPr>
              <a:t>地域活性化・観光・コンテンツ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モビリティ・ロボティクス　</a:t>
            </a:r>
            <a:r>
              <a:rPr kumimoji="1" lang="en-US" altLang="ja-JP" sz="1200" dirty="0">
                <a:latin typeface="游ゴシック" panose="020B0400000000000000" pitchFamily="50" charset="-128"/>
                <a:ea typeface="游ゴシック" panose="020B0400000000000000" pitchFamily="50" charset="-128"/>
              </a:rPr>
              <a:t>/</a:t>
            </a:r>
            <a:r>
              <a:rPr kumimoji="1" lang="ja-JP" altLang="en-US" sz="1200" dirty="0">
                <a:latin typeface="游ゴシック" panose="020B0400000000000000" pitchFamily="50" charset="-128"/>
                <a:ea typeface="游ゴシック" panose="020B0400000000000000" pitchFamily="50" charset="-128"/>
              </a:rPr>
              <a:t>　その他</a:t>
            </a:r>
          </a:p>
        </p:txBody>
      </p:sp>
      <p:sp>
        <p:nvSpPr>
          <p:cNvPr id="11" name="テキスト ボックス 10">
            <a:extLst>
              <a:ext uri="{FF2B5EF4-FFF2-40B4-BE49-F238E27FC236}">
                <a16:creationId xmlns:a16="http://schemas.microsoft.com/office/drawing/2014/main" id="{6816D930-0172-44DD-A389-CDF6FDD9E7FA}"/>
              </a:ext>
            </a:extLst>
          </p:cNvPr>
          <p:cNvSpPr txBox="1"/>
          <p:nvPr/>
        </p:nvSpPr>
        <p:spPr>
          <a:xfrm>
            <a:off x="368975" y="1646394"/>
            <a:ext cx="2276961" cy="2160000"/>
          </a:xfrm>
          <a:prstGeom prst="rect">
            <a:avLst/>
          </a:prstGeom>
          <a:noFill/>
        </p:spPr>
        <p:txBody>
          <a:bodyPr wrap="square" rtlCol="0">
            <a:noAutofit/>
          </a:bodyPr>
          <a:lstStyle/>
          <a:p>
            <a:r>
              <a:rPr lang="en-US" altLang="ja-JP" sz="1100" dirty="0">
                <a:latin typeface="游ゴシック" panose="020B0400000000000000" pitchFamily="50" charset="-128"/>
                <a:ea typeface="游ゴシック" panose="020B0400000000000000" pitchFamily="50" charset="-128"/>
              </a:rPr>
              <a:t>【</a:t>
            </a:r>
            <a:r>
              <a:rPr kumimoji="1" lang="ja-JP" altLang="en-US" sz="1100" dirty="0">
                <a:solidFill>
                  <a:schemeClr val="tx1"/>
                </a:solidFill>
                <a:latin typeface="游ゴシック" panose="020B0400000000000000" pitchFamily="50" charset="-128"/>
                <a:ea typeface="游ゴシック" panose="020B0400000000000000" pitchFamily="50" charset="-128"/>
              </a:rPr>
              <a:t>地理、人口、産業の現状等</a:t>
            </a:r>
            <a:r>
              <a:rPr lang="en-US" altLang="ja-JP" sz="1100" dirty="0">
                <a:latin typeface="游ゴシック" panose="020B0400000000000000" pitchFamily="50" charset="-128"/>
                <a:ea typeface="游ゴシック" panose="020B0400000000000000" pitchFamily="50" charset="-128"/>
              </a:rPr>
              <a:t>】</a:t>
            </a:r>
          </a:p>
          <a:p>
            <a:r>
              <a:rPr lang="ja-JP" altLang="en-US" sz="1100" dirty="0">
                <a:highlight>
                  <a:srgbClr val="FFFF00"/>
                </a:highlight>
                <a:latin typeface="游ゴシック" panose="020B0400000000000000" pitchFamily="50" charset="-128"/>
                <a:ea typeface="游ゴシック" panose="020B0400000000000000" pitchFamily="50" charset="-128"/>
              </a:rPr>
              <a:t>千葉県の北西部に位置する中核市。業務核都市で、〇駅を中心とした商圏を形成する商業中心都市。人口は約</a:t>
            </a:r>
            <a:r>
              <a:rPr lang="en-US" altLang="ja-JP" sz="1100" dirty="0">
                <a:highlight>
                  <a:srgbClr val="FFFF00"/>
                </a:highlight>
                <a:latin typeface="游ゴシック" panose="020B0400000000000000" pitchFamily="50" charset="-128"/>
                <a:ea typeface="游ゴシック" panose="020B0400000000000000" pitchFamily="50" charset="-128"/>
              </a:rPr>
              <a:t>43</a:t>
            </a:r>
            <a:r>
              <a:rPr lang="ja-JP" altLang="en-US" sz="1100" dirty="0">
                <a:highlight>
                  <a:srgbClr val="FFFF00"/>
                </a:highlight>
                <a:latin typeface="游ゴシック" panose="020B0400000000000000" pitchFamily="50" charset="-128"/>
                <a:ea typeface="游ゴシック" panose="020B0400000000000000" pitchFamily="50" charset="-128"/>
              </a:rPr>
              <a:t>万人。</a:t>
            </a:r>
            <a:endParaRPr lang="en-US" altLang="ja-JP" sz="1100" dirty="0">
              <a:latin typeface="游ゴシック" panose="020B0400000000000000" pitchFamily="50" charset="-128"/>
              <a:ea typeface="游ゴシック" panose="020B0400000000000000" pitchFamily="50" charset="-128"/>
            </a:endParaRPr>
          </a:p>
          <a:p>
            <a:endParaRPr lang="en-US" altLang="ja-JP" sz="1100" dirty="0">
              <a:latin typeface="游ゴシック" panose="020B0400000000000000" pitchFamily="50" charset="-128"/>
              <a:ea typeface="游ゴシック" panose="020B0400000000000000" pitchFamily="50" charset="-128"/>
            </a:endParaRPr>
          </a:p>
          <a:p>
            <a:r>
              <a:rPr lang="en-US" altLang="ja-JP" sz="1100" dirty="0">
                <a:latin typeface="游ゴシック" panose="020B0400000000000000" pitchFamily="50" charset="-128"/>
                <a:ea typeface="游ゴシック" panose="020B0400000000000000" pitchFamily="50" charset="-128"/>
              </a:rPr>
              <a:t>【</a:t>
            </a:r>
            <a:r>
              <a:rPr lang="ja-JP" altLang="en-US" sz="1100" dirty="0">
                <a:latin typeface="游ゴシック" panose="020B0400000000000000" pitchFamily="50" charset="-128"/>
                <a:ea typeface="游ゴシック" panose="020B0400000000000000" pitchFamily="50" charset="-128"/>
              </a:rPr>
              <a:t>特色等</a:t>
            </a:r>
            <a:r>
              <a:rPr lang="en-US" altLang="ja-JP" sz="1100" dirty="0">
                <a:latin typeface="游ゴシック" panose="020B0400000000000000" pitchFamily="50" charset="-128"/>
                <a:ea typeface="游ゴシック" panose="020B0400000000000000" pitchFamily="50" charset="-128"/>
              </a:rPr>
              <a:t>】</a:t>
            </a:r>
          </a:p>
          <a:p>
            <a:r>
              <a:rPr lang="ja-JP" altLang="en-US" sz="1100" dirty="0">
                <a:highlight>
                  <a:srgbClr val="FFFF00"/>
                </a:highlight>
                <a:latin typeface="游ゴシック" panose="020B0400000000000000" pitchFamily="50" charset="-128"/>
                <a:ea typeface="游ゴシック" panose="020B0400000000000000" pitchFamily="50" charset="-128"/>
              </a:rPr>
              <a:t>〇駅周辺には研究・教育施設が集約し、公共団体・企業・大学が連携して国際学術都市、次世代環境都市構想が進行している。</a:t>
            </a:r>
            <a:endParaRPr lang="en-US" altLang="ja-JP" sz="1100" dirty="0">
              <a:latin typeface="游ゴシック" panose="020B0400000000000000" pitchFamily="50" charset="-128"/>
              <a:ea typeface="游ゴシック" panose="020B0400000000000000" pitchFamily="50" charset="-128"/>
            </a:endParaRPr>
          </a:p>
        </p:txBody>
      </p:sp>
      <p:pic>
        <p:nvPicPr>
          <p:cNvPr id="12" name="図 11">
            <a:extLst>
              <a:ext uri="{FF2B5EF4-FFF2-40B4-BE49-F238E27FC236}">
                <a16:creationId xmlns:a16="http://schemas.microsoft.com/office/drawing/2014/main" id="{6E12A995-ACD4-4A60-B336-68D3CEAA58A7}"/>
              </a:ext>
            </a:extLst>
          </p:cNvPr>
          <p:cNvPicPr>
            <a:picLocks noChangeAspect="1"/>
          </p:cNvPicPr>
          <p:nvPr/>
        </p:nvPicPr>
        <p:blipFill rotWithShape="1">
          <a:blip r:embed="rId3"/>
          <a:srcRect l="1" r="-1230" b="4502"/>
          <a:stretch/>
        </p:blipFill>
        <p:spPr>
          <a:xfrm>
            <a:off x="2645936" y="1646394"/>
            <a:ext cx="2160000" cy="2160000"/>
          </a:xfrm>
          <a:prstGeom prst="rect">
            <a:avLst/>
          </a:prstGeom>
        </p:spPr>
      </p:pic>
      <p:sp>
        <p:nvSpPr>
          <p:cNvPr id="28" name="テキスト ボックス 27">
            <a:extLst>
              <a:ext uri="{FF2B5EF4-FFF2-40B4-BE49-F238E27FC236}">
                <a16:creationId xmlns:a16="http://schemas.microsoft.com/office/drawing/2014/main" id="{B2C31BAA-0E25-4AB4-9379-4E034392BF55}"/>
              </a:ext>
            </a:extLst>
          </p:cNvPr>
          <p:cNvSpPr txBox="1"/>
          <p:nvPr/>
        </p:nvSpPr>
        <p:spPr>
          <a:xfrm>
            <a:off x="4972050" y="1562760"/>
            <a:ext cx="4469847" cy="2392322"/>
          </a:xfrm>
          <a:prstGeom prst="rect">
            <a:avLst/>
          </a:prstGeom>
          <a:noFill/>
        </p:spPr>
        <p:txBody>
          <a:bodyPr wrap="square" lIns="91440" tIns="45720" rIns="91440" bIns="45720" anchor="t">
            <a:spAutoFit/>
          </a:bodyPr>
          <a:lstStyle/>
          <a:p>
            <a:pPr marL="179705" indent="-179705">
              <a:lnSpc>
                <a:spcPts val="1500"/>
              </a:lnSpc>
              <a:defRPr/>
            </a:pPr>
            <a:r>
              <a:rPr lang="ja-JP" altLang="en-US" sz="1100" dirty="0">
                <a:solidFill>
                  <a:srgbClr val="000000"/>
                </a:solidFill>
                <a:highlight>
                  <a:srgbClr val="FFFF00"/>
                </a:highlight>
                <a:latin typeface="游ゴシック"/>
                <a:ea typeface="游ゴシック"/>
              </a:rPr>
              <a:t>ア</a:t>
            </a:r>
            <a:r>
              <a:rPr lang="ja-JP" sz="1100" dirty="0">
                <a:solidFill>
                  <a:srgbClr val="000000"/>
                </a:solidFill>
                <a:highlight>
                  <a:srgbClr val="FFFF00"/>
                </a:highlight>
                <a:latin typeface="游ゴシック"/>
                <a:ea typeface="游ゴシック"/>
              </a:rPr>
              <a:t>：大雨時の水位モニタリングや被災予測による効果的対応</a:t>
            </a:r>
            <a:endParaRPr lang="ja-JP" dirty="0"/>
          </a:p>
          <a:p>
            <a:pPr marL="179705" marR="0" lvl="0" indent="-179705" algn="l" defTabSz="914400">
              <a:lnSpc>
                <a:spcPts val="1500"/>
              </a:lnSpc>
              <a:spcBef>
                <a:spcPct val="0"/>
              </a:spcBef>
              <a:spcAft>
                <a:spcPct val="0"/>
              </a:spcAft>
              <a:buClrTx/>
              <a:buSzTx/>
              <a:buFontTx/>
              <a:buNone/>
              <a:tabLst/>
              <a:defRPr/>
            </a:pPr>
            <a:r>
              <a:rPr lang="ja-JP" altLang="en-US" sz="1100" dirty="0">
                <a:solidFill>
                  <a:srgbClr val="000000"/>
                </a:solidFill>
                <a:highlight>
                  <a:srgbClr val="FFFF00"/>
                </a:highlight>
                <a:latin typeface="游ゴシック"/>
                <a:ea typeface="游ゴシック"/>
              </a:rPr>
              <a:t>イ</a:t>
            </a: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a:ea typeface="游ゴシック"/>
              </a:rPr>
              <a:t>：公共交通の利便性向上と空白不便地域の移動確保、データを活用した公共交通の最適化、移動需要の見える化、社会状況に対応した移動手段の確保</a:t>
            </a:r>
            <a:endParaRPr lang="ja-JP" dirty="0">
              <a:latin typeface="游ゴシック"/>
              <a:ea typeface="游ゴシック"/>
            </a:endParaRPr>
          </a:p>
          <a:p>
            <a:pPr marL="179705" indent="-179705">
              <a:lnSpc>
                <a:spcPts val="1500"/>
              </a:lnSpc>
              <a:defRPr/>
            </a:pPr>
            <a:r>
              <a:rPr lang="ja-JP" altLang="en-US" sz="1100" dirty="0">
                <a:solidFill>
                  <a:srgbClr val="000000"/>
                </a:solidFill>
                <a:highlight>
                  <a:srgbClr val="FFFF00"/>
                </a:highlight>
                <a:latin typeface="游ゴシック"/>
                <a:ea typeface="游ゴシック"/>
              </a:rPr>
              <a:t>ウ</a:t>
            </a:r>
            <a:r>
              <a:rPr lang="ja-JP" sz="1100" dirty="0">
                <a:solidFill>
                  <a:srgbClr val="000000"/>
                </a:solidFill>
                <a:highlight>
                  <a:srgbClr val="FFFF00"/>
                </a:highlight>
                <a:latin typeface="游ゴシック"/>
                <a:ea typeface="游ゴシック"/>
              </a:rPr>
              <a:t>：インフラの更新とランニングコスト抑制、道路・下水道等のインフラの診断とデータ統合によるマネジメントの効率化</a:t>
            </a:r>
            <a:endParaRPr lang="ja-JP" dirty="0"/>
          </a:p>
          <a:p>
            <a:pPr marL="179705" marR="0" lvl="0" indent="-179705" algn="l" defTabSz="914400" rtl="0" eaLnBrk="1" fontAlgn="base" latinLnBrk="0" hangingPunct="1">
              <a:lnSpc>
                <a:spcPts val="1500"/>
              </a:lnSpc>
              <a:spcBef>
                <a:spcPct val="0"/>
              </a:spcBef>
              <a:spcAft>
                <a:spcPct val="0"/>
              </a:spcAft>
              <a:buClrTx/>
              <a:buSzTx/>
              <a:buFontTx/>
              <a:buNone/>
              <a:tabLst/>
              <a:defRPr/>
            </a:pPr>
            <a:r>
              <a:rPr lang="ja-JP" altLang="en-US" sz="1100" dirty="0">
                <a:solidFill>
                  <a:srgbClr val="000000"/>
                </a:solidFill>
                <a:highlight>
                  <a:srgbClr val="FFFF00"/>
                </a:highlight>
                <a:latin typeface="游ゴシック"/>
                <a:ea typeface="游ゴシック"/>
              </a:rPr>
              <a:t>エ</a:t>
            </a:r>
            <a:r>
              <a:rPr kumimoji="1" lang="ja-JP" altLang="en-US" sz="1100" b="0" i="0" u="none" strike="noStrike" kern="1200" cap="none" spc="0" normalizeH="0" baseline="0" noProof="0" dirty="0">
                <a:ln>
                  <a:noFill/>
                </a:ln>
                <a:solidFill>
                  <a:srgbClr val="000000"/>
                </a:solidFill>
                <a:effectLst/>
                <a:highlight>
                  <a:srgbClr val="FFFF00"/>
                </a:highlight>
                <a:uLnTx/>
                <a:uFillTx/>
                <a:latin typeface="游ゴシック"/>
                <a:ea typeface="游ゴシック"/>
              </a:rPr>
              <a:t>：再生可能エネルギー利用の促進、エリア全体での省エネ促進、部門別（家庭、業務）エネルギー消費の特性や地域特性・資源に応じた創エネ促進</a:t>
            </a:r>
            <a:endParaRPr kumimoji="1" lang="en-US" altLang="ja-JP" sz="1100" dirty="0">
              <a:solidFill>
                <a:srgbClr val="000000"/>
              </a:solidFill>
              <a:highlight>
                <a:srgbClr val="FFFF00"/>
              </a:highlight>
              <a:latin typeface="游ゴシック" panose="020B0400000000000000" pitchFamily="50" charset="-128"/>
              <a:ea typeface="游ゴシック" panose="020B0400000000000000" pitchFamily="50" charset="-128"/>
            </a:endParaRPr>
          </a:p>
          <a:p>
            <a:pPr marL="179705" marR="0" lvl="0" indent="-179705" algn="l" defTabSz="914400" rtl="0" eaLnBrk="1" fontAlgn="base" latinLnBrk="0" hangingPunct="1">
              <a:lnSpc>
                <a:spcPts val="1500"/>
              </a:lnSpc>
              <a:spcBef>
                <a:spcPct val="0"/>
              </a:spcBef>
              <a:spcAft>
                <a:spcPct val="0"/>
              </a:spcAft>
              <a:buClrTx/>
              <a:buSzTx/>
              <a:buFontTx/>
              <a:buNone/>
              <a:tabLst/>
              <a:defRPr/>
            </a:pPr>
            <a:endParaRPr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a:p>
            <a:pPr marL="179705" marR="0" lvl="0" indent="-179705" algn="l" defTabSz="914400" rtl="0" eaLnBrk="1" fontAlgn="base" latinLnBrk="0" hangingPunct="1">
              <a:lnSpc>
                <a:spcPts val="1500"/>
              </a:lnSpc>
              <a:spcBef>
                <a:spcPct val="0"/>
              </a:spcBef>
              <a:spcAft>
                <a:spcPct val="0"/>
              </a:spcAft>
              <a:buClrTx/>
              <a:buSzTx/>
              <a:buFontTx/>
              <a:buNone/>
              <a:tabLst/>
              <a:defRPr/>
            </a:pPr>
            <a:endParaRPr lang="en-US" altLang="ja-JP" sz="1100" dirty="0">
              <a:solidFill>
                <a:srgbClr val="000000"/>
              </a:solidFill>
              <a:highlight>
                <a:srgbClr val="FFFF00"/>
              </a:highlight>
              <a:latin typeface="游ゴシック" panose="020B0400000000000000" pitchFamily="50" charset="-128"/>
              <a:ea typeface="游ゴシック" panose="020B0400000000000000" pitchFamily="50" charset="-128"/>
            </a:endParaRPr>
          </a:p>
          <a:p>
            <a:pPr marL="179705" marR="0" lvl="0" indent="-179705" algn="l" defTabSz="914400" rtl="0" eaLnBrk="1" fontAlgn="base" latinLnBrk="0" hangingPunct="1">
              <a:lnSpc>
                <a:spcPts val="1500"/>
              </a:lnSpc>
              <a:spcBef>
                <a:spcPct val="0"/>
              </a:spcBef>
              <a:spcAft>
                <a:spcPct val="0"/>
              </a:spcAft>
              <a:buClrTx/>
              <a:buSzTx/>
              <a:buFontTx/>
              <a:buNone/>
              <a:tabLst/>
              <a:defRPr/>
            </a:pPr>
            <a:endParaRPr lang="en-US" altLang="ja-JP" sz="11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endParaRPr>
          </a:p>
        </p:txBody>
      </p:sp>
      <p:sp>
        <p:nvSpPr>
          <p:cNvPr id="31" name="テキスト ボックス 30">
            <a:extLst>
              <a:ext uri="{FF2B5EF4-FFF2-40B4-BE49-F238E27FC236}">
                <a16:creationId xmlns:a16="http://schemas.microsoft.com/office/drawing/2014/main" id="{27C7A323-2970-4C36-9239-9985C9FA052A}"/>
              </a:ext>
            </a:extLst>
          </p:cNvPr>
          <p:cNvSpPr txBox="1"/>
          <p:nvPr/>
        </p:nvSpPr>
        <p:spPr>
          <a:xfrm>
            <a:off x="4969987" y="4201040"/>
            <a:ext cx="4536959" cy="2388667"/>
          </a:xfrm>
          <a:prstGeom prst="rect">
            <a:avLst/>
          </a:prstGeom>
          <a:noFill/>
        </p:spPr>
        <p:txBody>
          <a:bodyPr wrap="square" lIns="91440" tIns="45720" rIns="91440" bIns="45720" anchor="t">
            <a:spAutoFit/>
          </a:bodyPr>
          <a:lstStyle/>
          <a:p>
            <a:pPr marL="107950" indent="-107950">
              <a:lnSpc>
                <a:spcPts val="1500"/>
              </a:lnSpc>
              <a:defRPr/>
            </a:pPr>
            <a:r>
              <a:rPr lang="ja-JP" altLang="en-US" sz="1000" b="1" u="sng" dirty="0">
                <a:solidFill>
                  <a:srgbClr val="000000"/>
                </a:solidFill>
                <a:highlight>
                  <a:srgbClr val="FFFF00"/>
                </a:highlight>
                <a:latin typeface="游ゴシック"/>
                <a:ea typeface="游ゴシック"/>
              </a:rPr>
              <a:t>都市計画・まちづくり</a:t>
            </a:r>
            <a:endParaRPr lang="ja-JP" altLang="en-US" sz="1000" dirty="0">
              <a:solidFill>
                <a:srgbClr val="000000"/>
              </a:solidFill>
              <a:highlight>
                <a:srgbClr val="FFFF00"/>
              </a:highlight>
              <a:latin typeface="游ゴシック"/>
              <a:ea typeface="游ゴシック"/>
            </a:endParaRPr>
          </a:p>
          <a:p>
            <a:pPr marL="107950" indent="-107950">
              <a:lnSpc>
                <a:spcPts val="1500"/>
              </a:lnSpc>
              <a:defRPr/>
            </a:pPr>
            <a:r>
              <a:rPr lang="ja-JP" altLang="en-US" sz="1000" dirty="0">
                <a:solidFill>
                  <a:srgbClr val="000000"/>
                </a:solidFill>
                <a:highlight>
                  <a:srgbClr val="FFFF00"/>
                </a:highlight>
                <a:latin typeface="游ゴシック"/>
                <a:ea typeface="游ゴシック"/>
              </a:rPr>
              <a:t>①</a:t>
            </a:r>
            <a:r>
              <a:rPr lang="ja-JP" sz="1000" dirty="0">
                <a:solidFill>
                  <a:srgbClr val="000000"/>
                </a:solidFill>
                <a:highlight>
                  <a:srgbClr val="FFFF00"/>
                </a:highlight>
                <a:latin typeface="游ゴシック"/>
                <a:ea typeface="游ゴシック"/>
              </a:rPr>
              <a:t>センシングとデータ統合によるインフラのマネジメント、公共空間の利用状況や管理に必要な情報の日常的・継続的な計測による維持管理への活用</a:t>
            </a:r>
            <a:endParaRPr lang="en-US" altLang="ja-JP" sz="1000" dirty="0">
              <a:solidFill>
                <a:srgbClr val="000000"/>
              </a:solidFill>
              <a:highlight>
                <a:srgbClr val="FFFF00"/>
              </a:highlight>
              <a:latin typeface="游ゴシック"/>
              <a:ea typeface="游ゴシック"/>
            </a:endParaRPr>
          </a:p>
          <a:p>
            <a:pPr marL="107950" indent="-107950">
              <a:lnSpc>
                <a:spcPts val="1500"/>
              </a:lnSpc>
              <a:defRPr/>
            </a:pPr>
            <a:r>
              <a:rPr lang="ja-JP" altLang="en-US" sz="1000" b="1" u="sng" dirty="0">
                <a:solidFill>
                  <a:srgbClr val="000000"/>
                </a:solidFill>
                <a:highlight>
                  <a:srgbClr val="FFFF00"/>
                </a:highlight>
                <a:latin typeface="游ゴシック"/>
                <a:ea typeface="游ゴシック"/>
              </a:rPr>
              <a:t>環境・エネルギー</a:t>
            </a:r>
            <a:endParaRPr lang="ja-JP" altLang="en-US" sz="1000" dirty="0">
              <a:solidFill>
                <a:srgbClr val="000000"/>
              </a:solidFill>
              <a:highlight>
                <a:srgbClr val="FFFF00"/>
              </a:highlight>
              <a:latin typeface="游ゴシック"/>
              <a:ea typeface="游ゴシック"/>
            </a:endParaRPr>
          </a:p>
          <a:p>
            <a:pPr marL="107950" marR="0" lvl="0" indent="-107950" algn="l" defTabSz="914400" rtl="0" eaLnBrk="1" fontAlgn="base" latinLnBrk="0" hangingPunct="1">
              <a:lnSpc>
                <a:spcPts val="1500"/>
              </a:lnSpc>
              <a:spcBef>
                <a:spcPct val="0"/>
              </a:spcBef>
              <a:spcAft>
                <a:spcPct val="0"/>
              </a:spcAft>
              <a:buClrTx/>
              <a:buSzTx/>
              <a:buFontTx/>
              <a:buNone/>
              <a:tabLst/>
              <a:defRPr/>
            </a:pPr>
            <a:r>
              <a:rPr lang="ja-JP" altLang="en-US" sz="1000" dirty="0">
                <a:solidFill>
                  <a:srgbClr val="000000"/>
                </a:solidFill>
                <a:highlight>
                  <a:srgbClr val="FFFF00"/>
                </a:highlight>
                <a:latin typeface="游ゴシック"/>
                <a:ea typeface="游ゴシック"/>
              </a:rPr>
              <a:t>②</a:t>
            </a:r>
            <a:r>
              <a:rPr kumimoji="1" lang="ja-JP" altLang="en-US" sz="1000" b="0" i="0" u="none" strike="noStrike" kern="1200" cap="none" spc="0" normalizeH="0" baseline="0" noProof="0" dirty="0">
                <a:ln>
                  <a:noFill/>
                </a:ln>
                <a:solidFill>
                  <a:srgbClr val="000000"/>
                </a:solidFill>
                <a:effectLst/>
                <a:highlight>
                  <a:srgbClr val="FFFF00"/>
                </a:highlight>
                <a:uLnTx/>
                <a:uFillTx/>
                <a:latin typeface="游ゴシック"/>
                <a:ea typeface="游ゴシック"/>
              </a:rPr>
              <a:t>災害時のエネルギー自立の実現に向けた系統電力のみに依存しないシステム、エネルギーの地産地消に資するグリーン電力や地域特性に応じた未利用エネルギーの導</a:t>
            </a:r>
            <a:endParaRPr lang="en-US" sz="1000" dirty="0">
              <a:cs typeface="Arial"/>
            </a:endParaRPr>
          </a:p>
          <a:p>
            <a:pPr marL="107950" indent="-107950">
              <a:lnSpc>
                <a:spcPts val="1500"/>
              </a:lnSpc>
              <a:defRPr/>
            </a:pPr>
            <a:r>
              <a:rPr lang="ja-JP" altLang="en-US" sz="1000" b="1" u="sng" dirty="0">
                <a:solidFill>
                  <a:srgbClr val="000000"/>
                </a:solidFill>
                <a:highlight>
                  <a:srgbClr val="FFFF00"/>
                </a:highlight>
                <a:latin typeface="游ゴシック"/>
                <a:ea typeface="游ゴシック"/>
              </a:rPr>
              <a:t>モビリティ・ロボティクス</a:t>
            </a:r>
            <a:endParaRPr lang="ja-JP" altLang="en-US" sz="1000" dirty="0">
              <a:solidFill>
                <a:srgbClr val="000000"/>
              </a:solidFill>
              <a:highlight>
                <a:srgbClr val="FFFF00"/>
              </a:highlight>
              <a:latin typeface="游ゴシック"/>
              <a:ea typeface="游ゴシック"/>
            </a:endParaRPr>
          </a:p>
          <a:p>
            <a:pPr marL="107950" marR="0" lvl="0" indent="-107950" algn="l" defTabSz="914400">
              <a:lnSpc>
                <a:spcPts val="15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highlight>
                  <a:srgbClr val="FFFF00"/>
                </a:highlight>
                <a:uLnTx/>
                <a:uFillTx/>
                <a:latin typeface="游ゴシック"/>
                <a:ea typeface="游ゴシック"/>
              </a:rPr>
              <a:t>③バス路線の維持・拡大に必要となるバス運転手の人材不足を補うための自動運転技術</a:t>
            </a:r>
            <a:endParaRPr lang="ja-JP" sz="1000" dirty="0">
              <a:latin typeface="游ゴシック"/>
              <a:ea typeface="游ゴシック"/>
            </a:endParaRPr>
          </a:p>
          <a:p>
            <a:pPr marL="107950" indent="-107950">
              <a:lnSpc>
                <a:spcPts val="1500"/>
              </a:lnSpc>
              <a:defRPr/>
            </a:pPr>
            <a:r>
              <a:rPr lang="ja-JP" altLang="en-US" sz="1000" b="1" u="sng" dirty="0">
                <a:solidFill>
                  <a:srgbClr val="000000"/>
                </a:solidFill>
                <a:highlight>
                  <a:srgbClr val="FFFF00"/>
                </a:highlight>
                <a:latin typeface="游ゴシック"/>
                <a:ea typeface="游ゴシック"/>
              </a:rPr>
              <a:t>その他</a:t>
            </a:r>
          </a:p>
          <a:p>
            <a:pPr marL="107950" marR="0" lvl="0" indent="-107950" algn="l" defTabSz="914400" rtl="0" eaLnBrk="1" fontAlgn="base" latinLnBrk="0" hangingPunct="1">
              <a:lnSpc>
                <a:spcPts val="15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srgbClr val="000000"/>
                </a:solidFill>
                <a:effectLst/>
                <a:highlight>
                  <a:srgbClr val="FFFF00"/>
                </a:highlight>
                <a:uLnTx/>
                <a:uFillTx/>
                <a:latin typeface="游ゴシック" panose="020B0400000000000000" pitchFamily="50" charset="-128"/>
                <a:ea typeface="游ゴシック" panose="020B0400000000000000" pitchFamily="50" charset="-128"/>
              </a:rPr>
              <a:t>④センシングによる健康の見える化、情報集約による適切なアドバイス</a:t>
            </a:r>
            <a:endParaRPr lang="ja-JP" altLang="en-US" sz="1000" dirty="0">
              <a:highlight>
                <a:srgbClr val="FFFF00"/>
              </a:highlight>
              <a:latin typeface="游ゴシック" panose="020B0400000000000000" pitchFamily="50" charset="-128"/>
              <a:ea typeface="游ゴシック" panose="020B0400000000000000" pitchFamily="50" charset="-128"/>
            </a:endParaRPr>
          </a:p>
        </p:txBody>
      </p:sp>
      <p:sp>
        <p:nvSpPr>
          <p:cNvPr id="18" name="四角形: 角を丸くする 17">
            <a:extLst>
              <a:ext uri="{FF2B5EF4-FFF2-40B4-BE49-F238E27FC236}">
                <a16:creationId xmlns:a16="http://schemas.microsoft.com/office/drawing/2014/main" id="{A925E817-2CE8-450D-B4EE-284972A17B05}"/>
              </a:ext>
            </a:extLst>
          </p:cNvPr>
          <p:cNvSpPr/>
          <p:nvPr/>
        </p:nvSpPr>
        <p:spPr>
          <a:xfrm>
            <a:off x="8914396" y="716476"/>
            <a:ext cx="1322037" cy="2063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E07C9514-9A3B-49D4-BA1F-0D2F705314C9}"/>
              </a:ext>
            </a:extLst>
          </p:cNvPr>
          <p:cNvGraphicFramePr>
            <a:graphicFrameLocks noGrp="1"/>
          </p:cNvGraphicFramePr>
          <p:nvPr>
            <p:extLst>
              <p:ext uri="{D42A27DB-BD31-4B8C-83A1-F6EECF244321}">
                <p14:modId xmlns:p14="http://schemas.microsoft.com/office/powerpoint/2010/main" val="486282334"/>
              </p:ext>
            </p:extLst>
          </p:nvPr>
        </p:nvGraphicFramePr>
        <p:xfrm>
          <a:off x="9562562" y="4201040"/>
          <a:ext cx="2147499" cy="2388668"/>
        </p:xfrm>
        <a:graphic>
          <a:graphicData uri="http://schemas.openxmlformats.org/drawingml/2006/table">
            <a:tbl>
              <a:tblPr firstRow="1" bandRow="1">
                <a:tableStyleId>{5C22544A-7EE6-4342-B048-85BDC9FD1C3A}</a:tableStyleId>
              </a:tblPr>
              <a:tblGrid>
                <a:gridCol w="2147499">
                  <a:extLst>
                    <a:ext uri="{9D8B030D-6E8A-4147-A177-3AD203B41FA5}">
                      <a16:colId xmlns:a16="http://schemas.microsoft.com/office/drawing/2014/main" val="2350066102"/>
                    </a:ext>
                  </a:extLst>
                </a:gridCol>
              </a:tblGrid>
              <a:tr h="597167">
                <a:tc>
                  <a:txBody>
                    <a:bodyPr/>
                    <a:lstStyle/>
                    <a:p>
                      <a:r>
                        <a:rPr kumimoji="1" lang="ja-JP" altLang="en-US" sz="1100" b="0" dirty="0">
                          <a:solidFill>
                            <a:schemeClr val="tx1"/>
                          </a:solidFill>
                          <a:latin typeface="游ゴシック" panose="020B0400000000000000" pitchFamily="50" charset="-128"/>
                          <a:ea typeface="游ゴシック" panose="020B0400000000000000" pitchFamily="50" charset="-128"/>
                        </a:rPr>
                        <a:t>所属：　</a:t>
                      </a:r>
                      <a:r>
                        <a:rPr kumimoji="1" lang="ja-JP" altLang="en-US" sz="1100" b="0" dirty="0">
                          <a:ln>
                            <a:noFill/>
                          </a:ln>
                          <a:solidFill>
                            <a:schemeClr val="tx2"/>
                          </a:solidFill>
                          <a:highlight>
                            <a:srgbClr val="FFFF00"/>
                          </a:highlight>
                          <a:latin typeface="游ゴシック" panose="020B0400000000000000" pitchFamily="50" charset="-128"/>
                          <a:ea typeface="游ゴシック" panose="020B0400000000000000" pitchFamily="50" charset="-128"/>
                        </a:rPr>
                        <a:t>○○部○○課</a:t>
                      </a:r>
                    </a:p>
                  </a:txBody>
                  <a:tcPr anchor="ctr">
                    <a:solidFill>
                      <a:srgbClr val="FCFCFC"/>
                    </a:solidFill>
                  </a:tcPr>
                </a:tc>
                <a:extLst>
                  <a:ext uri="{0D108BD9-81ED-4DB2-BD59-A6C34878D82A}">
                    <a16:rowId xmlns:a16="http://schemas.microsoft.com/office/drawing/2014/main" val="2938844999"/>
                  </a:ext>
                </a:extLst>
              </a:tr>
              <a:tr h="597167">
                <a:tc>
                  <a:txBody>
                    <a:bodyPr/>
                    <a:lstStyle/>
                    <a:p>
                      <a:r>
                        <a:rPr kumimoji="1" lang="ja-JP" altLang="en-US" sz="1100" dirty="0">
                          <a:solidFill>
                            <a:schemeClr val="tx1"/>
                          </a:solidFill>
                          <a:latin typeface="游ゴシック" panose="020B0400000000000000" pitchFamily="50" charset="-128"/>
                          <a:ea typeface="游ゴシック" panose="020B0400000000000000" pitchFamily="50" charset="-128"/>
                        </a:rPr>
                        <a:t>担当者：　</a:t>
                      </a:r>
                      <a:r>
                        <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rPr>
                        <a:t>○○　○○</a:t>
                      </a:r>
                    </a:p>
                  </a:txBody>
                  <a:tcPr anchor="ctr">
                    <a:solidFill>
                      <a:srgbClr val="FCFCFC"/>
                    </a:solidFill>
                  </a:tcPr>
                </a:tc>
                <a:extLst>
                  <a:ext uri="{0D108BD9-81ED-4DB2-BD59-A6C34878D82A}">
                    <a16:rowId xmlns:a16="http://schemas.microsoft.com/office/drawing/2014/main" val="505661527"/>
                  </a:ext>
                </a:extLst>
              </a:tr>
              <a:tr h="597167">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游ゴシック" panose="020B0400000000000000" pitchFamily="50" charset="-128"/>
                          <a:ea typeface="游ゴシック" panose="020B0400000000000000" pitchFamily="50" charset="-128"/>
                        </a:rPr>
                        <a:t>Tel:</a:t>
                      </a:r>
                      <a:r>
                        <a:rPr kumimoji="1" lang="ja-JP" altLang="en-US" sz="1100" dirty="0">
                          <a:solidFill>
                            <a:schemeClr val="tx1"/>
                          </a:solidFill>
                          <a:latin typeface="游ゴシック" panose="020B0400000000000000" pitchFamily="50" charset="-128"/>
                          <a:ea typeface="游ゴシック" panose="020B0400000000000000" pitchFamily="50" charset="-128"/>
                        </a:rPr>
                        <a:t>　</a:t>
                      </a:r>
                      <a:r>
                        <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rPr>
                        <a:t>03-1234-5678</a:t>
                      </a:r>
                      <a:endPar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3129454335"/>
                  </a:ext>
                </a:extLst>
              </a:tr>
              <a:tr h="597167">
                <a:tc>
                  <a:txBody>
                    <a:bodyPr/>
                    <a:lstStyle/>
                    <a:p>
                      <a:r>
                        <a:rPr kumimoji="1" lang="en-US" altLang="ja-JP" sz="1100" dirty="0">
                          <a:solidFill>
                            <a:schemeClr val="tx1"/>
                          </a:solidFill>
                          <a:latin typeface="游ゴシック" panose="020B0400000000000000" pitchFamily="50" charset="-128"/>
                          <a:ea typeface="游ゴシック" panose="020B0400000000000000" pitchFamily="50" charset="-128"/>
                        </a:rPr>
                        <a:t>Mail:</a:t>
                      </a:r>
                      <a:r>
                        <a:rPr kumimoji="1" lang="ja-JP" altLang="en-US" sz="1100" dirty="0">
                          <a:solidFill>
                            <a:schemeClr val="tx1"/>
                          </a:solidFill>
                          <a:latin typeface="游ゴシック" panose="020B0400000000000000" pitchFamily="50" charset="-128"/>
                          <a:ea typeface="游ゴシック" panose="020B0400000000000000" pitchFamily="50" charset="-128"/>
                        </a:rPr>
                        <a:t>　</a:t>
                      </a:r>
                      <a:r>
                        <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rPr>
                        <a:t>××××</a:t>
                      </a:r>
                      <a:r>
                        <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rPr>
                        <a:t>＠</a:t>
                      </a:r>
                      <a:r>
                        <a:rPr kumimoji="1" lang="en-US" altLang="ja-JP" sz="1100" dirty="0">
                          <a:solidFill>
                            <a:schemeClr val="tx1"/>
                          </a:solidFill>
                          <a:highlight>
                            <a:srgbClr val="FFFF00"/>
                          </a:highlight>
                          <a:latin typeface="游ゴシック" panose="020B0400000000000000" pitchFamily="50" charset="-128"/>
                          <a:ea typeface="游ゴシック" panose="020B0400000000000000" pitchFamily="50" charset="-128"/>
                        </a:rPr>
                        <a:t>××.co.jp</a:t>
                      </a:r>
                      <a:endParaRPr kumimoji="1" lang="ja-JP" altLang="en-US" sz="1100" dirty="0">
                        <a:solidFill>
                          <a:schemeClr val="tx1"/>
                        </a:solidFill>
                        <a:highlight>
                          <a:srgbClr val="FFFF00"/>
                        </a:highlight>
                        <a:latin typeface="游ゴシック" panose="020B0400000000000000" pitchFamily="50" charset="-128"/>
                        <a:ea typeface="游ゴシック" panose="020B0400000000000000" pitchFamily="50" charset="-128"/>
                      </a:endParaRPr>
                    </a:p>
                  </a:txBody>
                  <a:tcPr anchor="ctr">
                    <a:solidFill>
                      <a:srgbClr val="FCFCFC"/>
                    </a:solidFill>
                  </a:tcPr>
                </a:tc>
                <a:extLst>
                  <a:ext uri="{0D108BD9-81ED-4DB2-BD59-A6C34878D82A}">
                    <a16:rowId xmlns:a16="http://schemas.microsoft.com/office/drawing/2014/main" val="711212466"/>
                  </a:ext>
                </a:extLst>
              </a:tr>
            </a:tbl>
          </a:graphicData>
        </a:graphic>
      </p:graphicFrame>
      <p:sp>
        <p:nvSpPr>
          <p:cNvPr id="3" name="テキスト ボックス 2">
            <a:extLst>
              <a:ext uri="{FF2B5EF4-FFF2-40B4-BE49-F238E27FC236}">
                <a16:creationId xmlns:a16="http://schemas.microsoft.com/office/drawing/2014/main" id="{8290FE73-D9F1-4BAD-BA8F-0FFC6C12D30B}"/>
              </a:ext>
            </a:extLst>
          </p:cNvPr>
          <p:cNvSpPr txBox="1"/>
          <p:nvPr/>
        </p:nvSpPr>
        <p:spPr>
          <a:xfrm>
            <a:off x="0" y="0"/>
            <a:ext cx="1136341" cy="369332"/>
          </a:xfrm>
          <a:prstGeom prst="rect">
            <a:avLst/>
          </a:prstGeom>
          <a:solidFill>
            <a:srgbClr val="FFFF00"/>
          </a:solidFill>
          <a:ln>
            <a:solidFill>
              <a:schemeClr val="tx1"/>
            </a:solidFill>
          </a:ln>
        </p:spPr>
        <p:txBody>
          <a:bodyPr wrap="square" rtlCol="0">
            <a:spAutoFit/>
          </a:bodyPr>
          <a:lstStyle/>
          <a:p>
            <a:pPr algn="ctr"/>
            <a:r>
              <a:rPr kumimoji="1" lang="ja-JP" altLang="en-US" dirty="0"/>
              <a:t>記載例</a:t>
            </a:r>
          </a:p>
        </p:txBody>
      </p:sp>
      <p:sp>
        <p:nvSpPr>
          <p:cNvPr id="4" name="テキスト プレースホルダー 6">
            <a:extLst>
              <a:ext uri="{FF2B5EF4-FFF2-40B4-BE49-F238E27FC236}">
                <a16:creationId xmlns:a16="http://schemas.microsoft.com/office/drawing/2014/main" id="{9F70FC99-278E-FA4A-BE6B-ECB3C2BA0412}"/>
              </a:ext>
            </a:extLst>
          </p:cNvPr>
          <p:cNvSpPr txBox="1">
            <a:spLocks/>
          </p:cNvSpPr>
          <p:nvPr/>
        </p:nvSpPr>
        <p:spPr bwMode="auto">
          <a:xfrm>
            <a:off x="10623176" y="0"/>
            <a:ext cx="1568824" cy="2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lvl1pPr marL="278606" indent="-278606" algn="l" rtl="0" eaLnBrk="1" fontAlgn="base" hangingPunct="1">
              <a:spcBef>
                <a:spcPct val="20000"/>
              </a:spcBef>
              <a:spcAft>
                <a:spcPct val="0"/>
              </a:spcAft>
              <a:buChar char="•"/>
              <a:defRPr kumimoji="1" sz="1600" b="1">
                <a:solidFill>
                  <a:schemeClr val="tx1"/>
                </a:solidFill>
                <a:latin typeface="Noto Sans JP"/>
                <a:ea typeface="游ゴシック" panose="020B0400000000000000" pitchFamily="50" charset="-128"/>
                <a:cs typeface="+mn-cs"/>
              </a:defRPr>
            </a:lvl1pPr>
            <a:lvl2pPr marL="371475" indent="0" algn="l" rtl="0" eaLnBrk="1" fontAlgn="base" hangingPunct="1">
              <a:spcBef>
                <a:spcPct val="20000"/>
              </a:spcBef>
              <a:spcAft>
                <a:spcPct val="0"/>
              </a:spcAft>
              <a:buNone/>
              <a:defRPr kumimoji="1" sz="2275">
                <a:solidFill>
                  <a:schemeClr val="tx1"/>
                </a:solidFill>
                <a:latin typeface="+mn-lt"/>
                <a:ea typeface="+mn-ea"/>
              </a:defRPr>
            </a:lvl2pPr>
            <a:lvl3pPr marL="928688" indent="-185738" algn="l" rtl="0" eaLnBrk="1" fontAlgn="base" hangingPunct="1">
              <a:spcBef>
                <a:spcPct val="20000"/>
              </a:spcBef>
              <a:spcAft>
                <a:spcPct val="0"/>
              </a:spcAft>
              <a:buChar char="•"/>
              <a:defRPr kumimoji="1" sz="1950">
                <a:solidFill>
                  <a:schemeClr val="tx1"/>
                </a:solidFill>
                <a:latin typeface="+mn-lt"/>
                <a:ea typeface="+mn-ea"/>
              </a:defRPr>
            </a:lvl3pPr>
            <a:lvl4pPr marL="1300163" indent="-185738" algn="l" rtl="0" eaLnBrk="1" fontAlgn="base" hangingPunct="1">
              <a:spcBef>
                <a:spcPct val="20000"/>
              </a:spcBef>
              <a:spcAft>
                <a:spcPct val="0"/>
              </a:spcAft>
              <a:buChar char="–"/>
              <a:defRPr kumimoji="1" sz="1625">
                <a:solidFill>
                  <a:schemeClr val="tx1"/>
                </a:solidFill>
                <a:latin typeface="+mn-lt"/>
                <a:ea typeface="+mn-ea"/>
              </a:defRPr>
            </a:lvl4pPr>
            <a:lvl5pPr marL="1671638" indent="-185738" algn="l" rtl="0" eaLnBrk="1" fontAlgn="base" hangingPunct="1">
              <a:spcBef>
                <a:spcPct val="20000"/>
              </a:spcBef>
              <a:spcAft>
                <a:spcPct val="0"/>
              </a:spcAft>
              <a:buChar char="»"/>
              <a:defRPr kumimoji="1" sz="1625">
                <a:solidFill>
                  <a:schemeClr val="tx1"/>
                </a:solidFill>
                <a:latin typeface="+mn-lt"/>
                <a:ea typeface="+mn-ea"/>
              </a:defRPr>
            </a:lvl5pPr>
            <a:lvl6pPr marL="2043113" indent="-185738" algn="l" rtl="0" eaLnBrk="1" fontAlgn="base" hangingPunct="1">
              <a:spcBef>
                <a:spcPct val="20000"/>
              </a:spcBef>
              <a:spcAft>
                <a:spcPct val="0"/>
              </a:spcAft>
              <a:buChar char="»"/>
              <a:defRPr kumimoji="1" sz="1625">
                <a:solidFill>
                  <a:schemeClr val="tx1"/>
                </a:solidFill>
                <a:latin typeface="+mn-lt"/>
                <a:ea typeface="+mn-ea"/>
              </a:defRPr>
            </a:lvl6pPr>
            <a:lvl7pPr marL="2414588" indent="-185738" algn="l" rtl="0" eaLnBrk="1" fontAlgn="base" hangingPunct="1">
              <a:spcBef>
                <a:spcPct val="20000"/>
              </a:spcBef>
              <a:spcAft>
                <a:spcPct val="0"/>
              </a:spcAft>
              <a:buChar char="»"/>
              <a:defRPr kumimoji="1" sz="1625">
                <a:solidFill>
                  <a:schemeClr val="tx1"/>
                </a:solidFill>
                <a:latin typeface="+mn-lt"/>
                <a:ea typeface="+mn-ea"/>
              </a:defRPr>
            </a:lvl7pPr>
            <a:lvl8pPr marL="2786063" indent="-185738" algn="l" rtl="0" eaLnBrk="1" fontAlgn="base" hangingPunct="1">
              <a:spcBef>
                <a:spcPct val="20000"/>
              </a:spcBef>
              <a:spcAft>
                <a:spcPct val="0"/>
              </a:spcAft>
              <a:buChar char="»"/>
              <a:defRPr kumimoji="1" sz="1625">
                <a:solidFill>
                  <a:schemeClr val="tx1"/>
                </a:solidFill>
                <a:latin typeface="+mn-lt"/>
                <a:ea typeface="+mn-ea"/>
              </a:defRPr>
            </a:lvl8pPr>
            <a:lvl9pPr marL="3157538" indent="-185738" algn="l" rtl="0" eaLnBrk="1" fontAlgn="base" hangingPunct="1">
              <a:spcBef>
                <a:spcPct val="20000"/>
              </a:spcBef>
              <a:spcAft>
                <a:spcPct val="0"/>
              </a:spcAft>
              <a:buChar char="»"/>
              <a:defRPr kumimoji="1" sz="1625">
                <a:solidFill>
                  <a:schemeClr val="tx1"/>
                </a:solidFill>
                <a:latin typeface="+mn-lt"/>
                <a:ea typeface="+mn-ea"/>
              </a:defRPr>
            </a:lvl9pPr>
          </a:lstStyle>
          <a:p>
            <a:pPr marL="0" indent="0" algn="ctr">
              <a:buFontTx/>
              <a:buNone/>
            </a:pPr>
            <a:r>
              <a:rPr lang="en-US" altLang="ja-JP" sz="1400" b="0" kern="0" dirty="0">
                <a:highlight>
                  <a:srgbClr val="FFFF00"/>
                </a:highlight>
              </a:rPr>
              <a:t>【</a:t>
            </a:r>
            <a:r>
              <a:rPr lang="ja-JP" altLang="en-US" sz="1400" b="0" kern="0" dirty="0">
                <a:highlight>
                  <a:srgbClr val="FFFF00"/>
                </a:highlight>
              </a:rPr>
              <a:t>作成日：</a:t>
            </a:r>
            <a:r>
              <a:rPr lang="en-US" altLang="ja-JP" sz="1400" b="0" kern="0" dirty="0">
                <a:highlight>
                  <a:srgbClr val="FFFF00"/>
                </a:highlight>
              </a:rPr>
              <a:t>2023/6】</a:t>
            </a:r>
            <a:endParaRPr lang="ja-JP" altLang="en-US" sz="1400" b="0" kern="0" dirty="0">
              <a:highlight>
                <a:srgbClr val="FFFF00"/>
              </a:highlight>
            </a:endParaRPr>
          </a:p>
        </p:txBody>
      </p:sp>
      <p:grpSp>
        <p:nvGrpSpPr>
          <p:cNvPr id="14" name="グループ化 13">
            <a:extLst>
              <a:ext uri="{FF2B5EF4-FFF2-40B4-BE49-F238E27FC236}">
                <a16:creationId xmlns:a16="http://schemas.microsoft.com/office/drawing/2014/main" id="{4CFB3537-435C-2DF1-E3AD-7C09D0219D09}"/>
              </a:ext>
            </a:extLst>
          </p:cNvPr>
          <p:cNvGrpSpPr/>
          <p:nvPr/>
        </p:nvGrpSpPr>
        <p:grpSpPr>
          <a:xfrm>
            <a:off x="3026114" y="3941848"/>
            <a:ext cx="1747964" cy="2447385"/>
            <a:chOff x="3026114" y="3880439"/>
            <a:chExt cx="1747964" cy="2447385"/>
          </a:xfrm>
        </p:grpSpPr>
        <p:pic>
          <p:nvPicPr>
            <p:cNvPr id="1028" name="Picture 4">
              <a:extLst>
                <a:ext uri="{FF2B5EF4-FFF2-40B4-BE49-F238E27FC236}">
                  <a16:creationId xmlns:a16="http://schemas.microsoft.com/office/drawing/2014/main" id="{B7889784-2BE2-5610-FA3C-2ACF00F9F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114" y="3880439"/>
              <a:ext cx="1747964" cy="117932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a:extLst>
                <a:ext uri="{FF2B5EF4-FFF2-40B4-BE49-F238E27FC236}">
                  <a16:creationId xmlns:a16="http://schemas.microsoft.com/office/drawing/2014/main" id="{F308CA8A-B14A-17E4-AF95-FFCAECE168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6114" y="5148501"/>
              <a:ext cx="1747964" cy="1179323"/>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テキスト ボックス 12">
            <a:extLst>
              <a:ext uri="{FF2B5EF4-FFF2-40B4-BE49-F238E27FC236}">
                <a16:creationId xmlns:a16="http://schemas.microsoft.com/office/drawing/2014/main" id="{594DC391-8690-A2A0-D60A-498A0B573BE4}"/>
              </a:ext>
            </a:extLst>
          </p:cNvPr>
          <p:cNvSpPr txBox="1"/>
          <p:nvPr/>
        </p:nvSpPr>
        <p:spPr>
          <a:xfrm>
            <a:off x="368975" y="3936971"/>
            <a:ext cx="2516675" cy="2584834"/>
          </a:xfrm>
          <a:prstGeom prst="rect">
            <a:avLst/>
          </a:prstGeom>
          <a:noFill/>
        </p:spPr>
        <p:txBody>
          <a:bodyPr wrap="none" rtlCol="0">
            <a:noAutofit/>
          </a:bodyPr>
          <a:lstStyle/>
          <a:p>
            <a:r>
              <a:rPr lang="en-US" altLang="ja-JP" sz="1100" dirty="0">
                <a:latin typeface="游ゴシック" panose="020B0400000000000000" pitchFamily="50" charset="-128"/>
                <a:ea typeface="游ゴシック" panose="020B0400000000000000" pitchFamily="50" charset="-128"/>
              </a:rPr>
              <a:t>【</a:t>
            </a:r>
            <a:r>
              <a:rPr kumimoji="1" lang="en-US" altLang="ja-JP" sz="1100" dirty="0">
                <a:solidFill>
                  <a:schemeClr val="tx1"/>
                </a:solidFill>
                <a:latin typeface="游ゴシック" panose="020B0400000000000000" pitchFamily="50" charset="-128"/>
                <a:ea typeface="游ゴシック" panose="020B0400000000000000" pitchFamily="50" charset="-128"/>
              </a:rPr>
              <a:t>3D</a:t>
            </a:r>
            <a:r>
              <a:rPr kumimoji="1" lang="ja-JP" altLang="en-US" sz="1100" dirty="0">
                <a:solidFill>
                  <a:schemeClr val="tx1"/>
                </a:solidFill>
                <a:latin typeface="游ゴシック" panose="020B0400000000000000" pitchFamily="50" charset="-128"/>
                <a:ea typeface="游ゴシック" panose="020B0400000000000000" pitchFamily="50" charset="-128"/>
              </a:rPr>
              <a:t>都市モデル構築状況</a:t>
            </a:r>
            <a:r>
              <a:rPr lang="en-US" altLang="ja-JP" sz="1100" dirty="0">
                <a:latin typeface="游ゴシック" panose="020B0400000000000000" pitchFamily="50" charset="-128"/>
                <a:ea typeface="游ゴシック" panose="020B0400000000000000" pitchFamily="50" charset="-128"/>
              </a:rPr>
              <a:t>】</a:t>
            </a:r>
          </a:p>
          <a:p>
            <a:r>
              <a:rPr lang="ja-JP" altLang="en-US" sz="1100" dirty="0">
                <a:latin typeface="游ゴシック" panose="020B0400000000000000" pitchFamily="50" charset="-128"/>
                <a:ea typeface="游ゴシック" panose="020B0400000000000000" pitchFamily="50" charset="-128"/>
              </a:rPr>
              <a:t>〇データ整備年度：</a:t>
            </a:r>
            <a:r>
              <a:rPr lang="en-US" altLang="ja-JP" sz="1100" dirty="0">
                <a:highlight>
                  <a:srgbClr val="FFFF00"/>
                </a:highlight>
                <a:latin typeface="游ゴシック" panose="020B0400000000000000" pitchFamily="50" charset="-128"/>
                <a:ea typeface="游ゴシック" panose="020B0400000000000000" pitchFamily="50" charset="-128"/>
              </a:rPr>
              <a:t>202X</a:t>
            </a:r>
            <a:r>
              <a:rPr lang="ja-JP" altLang="en-US" sz="1100" dirty="0">
                <a:highlight>
                  <a:srgbClr val="FFFF00"/>
                </a:highlight>
                <a:latin typeface="游ゴシック" panose="020B0400000000000000" pitchFamily="50" charset="-128"/>
                <a:ea typeface="游ゴシック" panose="020B0400000000000000" pitchFamily="50" charset="-128"/>
              </a:rPr>
              <a:t>年</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〇建物物作成範囲</a:t>
            </a:r>
            <a:endParaRPr lang="en-US" altLang="ja-JP" sz="1100" dirty="0">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LOD3</a:t>
            </a:r>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XX</a:t>
            </a:r>
            <a:r>
              <a:rPr lang="ja-JP" altLang="en-US" sz="1100" dirty="0">
                <a:highlight>
                  <a:srgbClr val="FFFF00"/>
                </a:highlight>
                <a:latin typeface="游ゴシック" panose="020B0400000000000000" pitchFamily="50" charset="-128"/>
                <a:ea typeface="游ゴシック" panose="020B0400000000000000" pitchFamily="50" charset="-128"/>
              </a:rPr>
              <a:t>ビル、</a:t>
            </a:r>
            <a:r>
              <a:rPr lang="en-US" altLang="ja-JP" sz="1100" dirty="0">
                <a:highlight>
                  <a:srgbClr val="FFFF00"/>
                </a:highlight>
                <a:latin typeface="游ゴシック" panose="020B0400000000000000" pitchFamily="50" charset="-128"/>
                <a:ea typeface="游ゴシック" panose="020B0400000000000000" pitchFamily="50" charset="-128"/>
              </a:rPr>
              <a:t>XX</a:t>
            </a:r>
            <a:r>
              <a:rPr lang="ja-JP" altLang="en-US" sz="1100" dirty="0">
                <a:highlight>
                  <a:srgbClr val="FFFF00"/>
                </a:highlight>
                <a:latin typeface="游ゴシック" panose="020B0400000000000000" pitchFamily="50" charset="-128"/>
                <a:ea typeface="游ゴシック" panose="020B0400000000000000" pitchFamily="50" charset="-128"/>
              </a:rPr>
              <a:t>ビル</a:t>
            </a:r>
            <a:r>
              <a:rPr lang="en-US" altLang="ja-JP" sz="1100" dirty="0">
                <a:highlight>
                  <a:srgbClr val="FFFF00"/>
                </a:highlight>
                <a:latin typeface="游ゴシック" panose="020B0400000000000000" pitchFamily="50" charset="-128"/>
                <a:ea typeface="游ゴシック" panose="020B0400000000000000" pitchFamily="50" charset="-128"/>
              </a:rPr>
              <a:t>	</a:t>
            </a:r>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 XX </a:t>
            </a:r>
            <a:r>
              <a:rPr lang="ja-JP" altLang="en-US" sz="1100" dirty="0">
                <a:highlight>
                  <a:srgbClr val="FFFF00"/>
                </a:highlight>
                <a:latin typeface="游ゴシック" panose="020B0400000000000000" pitchFamily="50" charset="-128"/>
                <a:ea typeface="游ゴシック" panose="020B0400000000000000" pitchFamily="50" charset="-128"/>
              </a:rPr>
              <a:t>㎡）</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LOD2</a:t>
            </a:r>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XXX</a:t>
            </a:r>
            <a:r>
              <a:rPr lang="ja-JP" altLang="en-US" sz="1100" dirty="0">
                <a:highlight>
                  <a:srgbClr val="FFFF00"/>
                </a:highlight>
                <a:latin typeface="游ゴシック" panose="020B0400000000000000" pitchFamily="50" charset="-128"/>
                <a:ea typeface="游ゴシック" panose="020B0400000000000000" pitchFamily="50" charset="-128"/>
              </a:rPr>
              <a:t>エリア</a:t>
            </a:r>
            <a:r>
              <a:rPr lang="en-US" altLang="ja-JP" sz="1100" dirty="0">
                <a:highlight>
                  <a:srgbClr val="FFFF00"/>
                </a:highlight>
                <a:latin typeface="游ゴシック" panose="020B0400000000000000" pitchFamily="50" charset="-128"/>
                <a:ea typeface="游ゴシック" panose="020B0400000000000000" pitchFamily="50" charset="-128"/>
              </a:rPr>
              <a:t>	</a:t>
            </a:r>
            <a:r>
              <a:rPr lang="ja-JP" altLang="en-US" sz="1100" dirty="0">
                <a:highlight>
                  <a:srgbClr val="FFFF00"/>
                </a:highlight>
                <a:latin typeface="游ゴシック" panose="020B0400000000000000" pitchFamily="50" charset="-128"/>
                <a:ea typeface="游ゴシック" panose="020B0400000000000000" pitchFamily="50" charset="-128"/>
              </a:rPr>
              <a:t>（ </a:t>
            </a:r>
            <a:r>
              <a:rPr lang="en-US" altLang="ja-JP" sz="1100" dirty="0">
                <a:highlight>
                  <a:srgbClr val="FFFF00"/>
                </a:highlight>
                <a:latin typeface="游ゴシック" panose="020B0400000000000000" pitchFamily="50" charset="-128"/>
                <a:ea typeface="游ゴシック" panose="020B0400000000000000" pitchFamily="50" charset="-128"/>
              </a:rPr>
              <a:t>XX </a:t>
            </a:r>
            <a:r>
              <a:rPr lang="ja-JP" altLang="en-US" sz="1100" dirty="0">
                <a:highlight>
                  <a:srgbClr val="FFFF00"/>
                </a:highlight>
                <a:latin typeface="游ゴシック" panose="020B0400000000000000" pitchFamily="50" charset="-128"/>
                <a:ea typeface="游ゴシック" panose="020B0400000000000000" pitchFamily="50" charset="-128"/>
              </a:rPr>
              <a:t>㎡）</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LOD1</a:t>
            </a:r>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XXXX</a:t>
            </a:r>
            <a:r>
              <a:rPr lang="ja-JP" altLang="en-US" sz="1100" dirty="0">
                <a:highlight>
                  <a:srgbClr val="FFFF00"/>
                </a:highlight>
                <a:latin typeface="游ゴシック" panose="020B0400000000000000" pitchFamily="50" charset="-128"/>
                <a:ea typeface="游ゴシック" panose="020B0400000000000000" pitchFamily="50" charset="-128"/>
              </a:rPr>
              <a:t>全域</a:t>
            </a:r>
            <a:r>
              <a:rPr lang="en-US" altLang="ja-JP" sz="1100" dirty="0">
                <a:highlight>
                  <a:srgbClr val="FFFF00"/>
                </a:highlight>
                <a:latin typeface="游ゴシック" panose="020B0400000000000000" pitchFamily="50" charset="-128"/>
                <a:ea typeface="游ゴシック" panose="020B0400000000000000" pitchFamily="50" charset="-128"/>
              </a:rPr>
              <a:t>	</a:t>
            </a:r>
            <a:r>
              <a:rPr lang="ja-JP" altLang="en-US" sz="1100" dirty="0">
                <a:highlight>
                  <a:srgbClr val="FFFF00"/>
                </a:highlight>
                <a:latin typeface="游ゴシック" panose="020B0400000000000000" pitchFamily="50" charset="-128"/>
                <a:ea typeface="游ゴシック" panose="020B0400000000000000" pitchFamily="50" charset="-128"/>
              </a:rPr>
              <a:t>（ </a:t>
            </a:r>
            <a:r>
              <a:rPr lang="en-US" altLang="ja-JP" sz="1100" dirty="0">
                <a:highlight>
                  <a:srgbClr val="FFFF00"/>
                </a:highlight>
                <a:latin typeface="游ゴシック" panose="020B0400000000000000" pitchFamily="50" charset="-128"/>
                <a:ea typeface="游ゴシック" panose="020B0400000000000000" pitchFamily="50" charset="-128"/>
              </a:rPr>
              <a:t>XX </a:t>
            </a:r>
            <a:r>
              <a:rPr lang="ja-JP" altLang="en-US" sz="1100" dirty="0">
                <a:highlight>
                  <a:srgbClr val="FFFF00"/>
                </a:highlight>
                <a:latin typeface="游ゴシック" panose="020B0400000000000000" pitchFamily="50" charset="-128"/>
                <a:ea typeface="游ゴシック" panose="020B0400000000000000" pitchFamily="50" charset="-128"/>
              </a:rPr>
              <a:t>㎡）</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〇テクスチャ：</a:t>
            </a:r>
            <a:r>
              <a:rPr lang="ja-JP" altLang="en-US" sz="1100" dirty="0">
                <a:highlight>
                  <a:srgbClr val="FFFF00"/>
                </a:highlight>
                <a:latin typeface="游ゴシック" panose="020B0400000000000000" pitchFamily="50" charset="-128"/>
                <a:ea typeface="游ゴシック" panose="020B0400000000000000" pitchFamily="50" charset="-128"/>
              </a:rPr>
              <a:t>有</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無</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latin typeface="游ゴシック" panose="020B0400000000000000" pitchFamily="50" charset="-128"/>
                <a:ea typeface="游ゴシック" panose="020B0400000000000000" pitchFamily="50" charset="-128"/>
              </a:rPr>
              <a:t>〇その他の地物（空間属性）</a:t>
            </a:r>
            <a:endParaRPr lang="en-US" altLang="ja-JP" sz="1100" dirty="0">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・交通（道路）：有（</a:t>
            </a:r>
            <a:r>
              <a:rPr lang="en-US" altLang="ja-JP" sz="1100" dirty="0">
                <a:highlight>
                  <a:srgbClr val="FFFF00"/>
                </a:highlight>
                <a:latin typeface="游ゴシック" panose="020B0400000000000000" pitchFamily="50" charset="-128"/>
                <a:ea typeface="游ゴシック" panose="020B0400000000000000" pitchFamily="50" charset="-128"/>
              </a:rPr>
              <a:t>LODXX</a:t>
            </a:r>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無</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・土砂災害警戒区域：有</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無</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XXX</a:t>
            </a:r>
            <a:r>
              <a:rPr lang="ja-JP" altLang="en-US" sz="1100" dirty="0">
                <a:highlight>
                  <a:srgbClr val="FFFF00"/>
                </a:highlight>
                <a:latin typeface="游ゴシック" panose="020B0400000000000000" pitchFamily="50" charset="-128"/>
                <a:ea typeface="游ゴシック" panose="020B0400000000000000" pitchFamily="50" charset="-128"/>
              </a:rPr>
              <a:t>（地形</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都市設備</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植生等）</a:t>
            </a:r>
            <a:br>
              <a:rPr lang="en-US" altLang="ja-JP" sz="1100" dirty="0">
                <a:latin typeface="游ゴシック" panose="020B0400000000000000" pitchFamily="50" charset="-128"/>
                <a:ea typeface="游ゴシック" panose="020B0400000000000000" pitchFamily="50" charset="-128"/>
              </a:rPr>
            </a:br>
            <a:r>
              <a:rPr lang="ja-JP" altLang="en-US" sz="1100" dirty="0">
                <a:latin typeface="游ゴシック" panose="020B0400000000000000" pitchFamily="50" charset="-128"/>
                <a:ea typeface="游ゴシック" panose="020B0400000000000000" pitchFamily="50" charset="-128"/>
              </a:rPr>
              <a:t>〇主題属性</a:t>
            </a:r>
            <a:endParaRPr lang="en-US" altLang="ja-JP" sz="1100" dirty="0">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・建物利用現況：有</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無</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・土地利用現況：有</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無</a:t>
            </a:r>
            <a:endParaRPr lang="en-US" altLang="ja-JP" sz="1100" dirty="0">
              <a:highlight>
                <a:srgbClr val="FFFF00"/>
              </a:highlight>
              <a:latin typeface="游ゴシック" panose="020B0400000000000000" pitchFamily="50" charset="-128"/>
              <a:ea typeface="游ゴシック" panose="020B0400000000000000" pitchFamily="50" charset="-128"/>
            </a:endParaRPr>
          </a:p>
          <a:p>
            <a:r>
              <a:rPr lang="ja-JP" altLang="en-US" sz="1100" dirty="0">
                <a:highlight>
                  <a:srgbClr val="FFFF00"/>
                </a:highlight>
                <a:latin typeface="游ゴシック" panose="020B0400000000000000" pitchFamily="50" charset="-128"/>
                <a:ea typeface="游ゴシック" panose="020B0400000000000000" pitchFamily="50" charset="-128"/>
              </a:rPr>
              <a:t>・</a:t>
            </a:r>
            <a:r>
              <a:rPr lang="en-US" altLang="ja-JP" sz="1100" dirty="0">
                <a:highlight>
                  <a:srgbClr val="FFFF00"/>
                </a:highlight>
                <a:latin typeface="游ゴシック" panose="020B0400000000000000" pitchFamily="50" charset="-128"/>
                <a:ea typeface="游ゴシック" panose="020B0400000000000000" pitchFamily="50" charset="-128"/>
              </a:rPr>
              <a:t>XXX</a:t>
            </a:r>
            <a:r>
              <a:rPr lang="ja-JP" altLang="en-US" sz="1100" dirty="0">
                <a:highlight>
                  <a:srgbClr val="FFFF00"/>
                </a:highlight>
                <a:latin typeface="游ゴシック" panose="020B0400000000000000" pitchFamily="50" charset="-128"/>
                <a:ea typeface="游ゴシック" panose="020B0400000000000000" pitchFamily="50" charset="-128"/>
              </a:rPr>
              <a:t>（構造種別</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延床面積</a:t>
            </a:r>
            <a:r>
              <a:rPr lang="en-US" altLang="ja-JP" sz="1100" dirty="0">
                <a:highlight>
                  <a:srgbClr val="FFFF00"/>
                </a:highlight>
                <a:latin typeface="游ゴシック" panose="020B0400000000000000" pitchFamily="50" charset="-128"/>
                <a:ea typeface="游ゴシック" panose="020B0400000000000000" pitchFamily="50" charset="-128"/>
              </a:rPr>
              <a:t>/</a:t>
            </a:r>
            <a:r>
              <a:rPr lang="ja-JP" altLang="en-US" sz="1100" dirty="0">
                <a:highlight>
                  <a:srgbClr val="FFFF00"/>
                </a:highlight>
                <a:latin typeface="游ゴシック" panose="020B0400000000000000" pitchFamily="50" charset="-128"/>
                <a:ea typeface="游ゴシック" panose="020B0400000000000000" pitchFamily="50" charset="-128"/>
              </a:rPr>
              <a:t>調査年等）</a:t>
            </a:r>
            <a:endParaRPr lang="en-US" altLang="ja-JP" sz="1100" dirty="0">
              <a:highlight>
                <a:srgbClr val="FFFF00"/>
              </a:highlight>
              <a:latin typeface="游ゴシック" panose="020B0400000000000000" pitchFamily="50" charset="-128"/>
              <a:ea typeface="游ゴシック" panose="020B0400000000000000" pitchFamily="50" charset="-128"/>
            </a:endParaRPr>
          </a:p>
        </p:txBody>
      </p:sp>
      <p:sp>
        <p:nvSpPr>
          <p:cNvPr id="37" name="四角形: 角を丸くする 36">
            <a:extLst>
              <a:ext uri="{FF2B5EF4-FFF2-40B4-BE49-F238E27FC236}">
                <a16:creationId xmlns:a16="http://schemas.microsoft.com/office/drawing/2014/main" id="{05C17955-5554-11B5-1235-DE31786C1A83}"/>
              </a:ext>
            </a:extLst>
          </p:cNvPr>
          <p:cNvSpPr/>
          <p:nvPr/>
        </p:nvSpPr>
        <p:spPr>
          <a:xfrm>
            <a:off x="7037490" y="716476"/>
            <a:ext cx="1597166" cy="2063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F814E8D2-0C04-D6E7-A7FE-801783BFB504}"/>
              </a:ext>
            </a:extLst>
          </p:cNvPr>
          <p:cNvSpPr/>
          <p:nvPr/>
        </p:nvSpPr>
        <p:spPr>
          <a:xfrm>
            <a:off x="10534434" y="971569"/>
            <a:ext cx="757262" cy="2063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38">
            <a:extLst>
              <a:ext uri="{FF2B5EF4-FFF2-40B4-BE49-F238E27FC236}">
                <a16:creationId xmlns:a16="http://schemas.microsoft.com/office/drawing/2014/main" id="{21F30D8A-2BEF-BCF8-048A-B22A7C2E8F3B}"/>
              </a:ext>
            </a:extLst>
          </p:cNvPr>
          <p:cNvSpPr/>
          <p:nvPr/>
        </p:nvSpPr>
        <p:spPr>
          <a:xfrm>
            <a:off x="8417959" y="971569"/>
            <a:ext cx="1948846" cy="206392"/>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A75ED991-BE49-431A-97C5-8B98AFF56B4F}"/>
              </a:ext>
            </a:extLst>
          </p:cNvPr>
          <p:cNvSpPr/>
          <p:nvPr/>
        </p:nvSpPr>
        <p:spPr bwMode="gray">
          <a:xfrm>
            <a:off x="4952506" y="3936971"/>
            <a:ext cx="4537722"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導入したいシステム・アプリ・取組み等のイメージ</a:t>
            </a:r>
          </a:p>
        </p:txBody>
      </p:sp>
      <p:sp>
        <p:nvSpPr>
          <p:cNvPr id="23" name="正方形/長方形 22">
            <a:extLst>
              <a:ext uri="{FF2B5EF4-FFF2-40B4-BE49-F238E27FC236}">
                <a16:creationId xmlns:a16="http://schemas.microsoft.com/office/drawing/2014/main" id="{856A961B-B65D-44F3-B18D-4075C6A7C568}"/>
              </a:ext>
            </a:extLst>
          </p:cNvPr>
          <p:cNvSpPr/>
          <p:nvPr/>
        </p:nvSpPr>
        <p:spPr bwMode="gray">
          <a:xfrm>
            <a:off x="9562562" y="3934387"/>
            <a:ext cx="2159568" cy="308697"/>
          </a:xfrm>
          <a:prstGeom prst="rect">
            <a:avLst/>
          </a:prstGeom>
          <a:solidFill>
            <a:schemeClr val="bg1">
              <a:lumMod val="50000"/>
            </a:schemeClr>
          </a:solidFill>
          <a:ln w="6350">
            <a:noFill/>
            <a:miter lim="800000"/>
            <a:headEnd/>
            <a:tailEnd/>
          </a:ln>
          <a:effectLst/>
        </p:spPr>
        <p:txBody>
          <a:bodyPr vert="horz" wrap="none" lIns="72000" tIns="72000" rIns="72000" bIns="72000" numCol="1" rtlCol="0" anchor="ctr" anchorCtr="0" compatLnSpc="1">
            <a:prstTxWarp prst="textNoShape">
              <a:avLst/>
            </a:prstTxWarp>
            <a:noAutofit/>
          </a:bodyPr>
          <a:lstStyle/>
          <a:p>
            <a:pPr algn="ctr">
              <a:spcBef>
                <a:spcPts val="0"/>
              </a:spcBef>
              <a:spcAft>
                <a:spcPts val="300"/>
              </a:spcAft>
              <a:defRPr/>
            </a:pPr>
            <a:r>
              <a:rPr lang="ja-JP" altLang="en-US" sz="1400" dirty="0">
                <a:solidFill>
                  <a:prstClr val="white"/>
                </a:solidFill>
                <a:latin typeface="游ゴシック" panose="020B0400000000000000" pitchFamily="50" charset="-128"/>
                <a:ea typeface="游ゴシック" panose="020B0400000000000000" pitchFamily="50" charset="-128"/>
                <a:cs typeface="Arial" charset="0"/>
              </a:rPr>
              <a:t>問合せ先</a:t>
            </a:r>
            <a:endParaRPr lang="en-US" altLang="ja-JP" sz="1400" dirty="0">
              <a:solidFill>
                <a:prstClr val="white"/>
              </a:solidFill>
              <a:latin typeface="游ゴシック" panose="020B0400000000000000" pitchFamily="50" charset="-128"/>
              <a:ea typeface="游ゴシック" panose="020B0400000000000000" pitchFamily="50" charset="-128"/>
              <a:cs typeface="Arial" charset="0"/>
            </a:endParaRPr>
          </a:p>
        </p:txBody>
      </p:sp>
    </p:spTree>
    <p:extLst>
      <p:ext uri="{BB962C8B-B14F-4D97-AF65-F5344CB8AC3E}">
        <p14:creationId xmlns:p14="http://schemas.microsoft.com/office/powerpoint/2010/main" val="240022983"/>
      </p:ext>
    </p:extLst>
  </p:cSld>
  <p:clrMapOvr>
    <a:masterClrMapping/>
  </p:clrMapOvr>
</p:sld>
</file>

<file path=ppt/theme/theme1.xml><?xml version="1.0" encoding="utf-8"?>
<a:theme xmlns:a="http://schemas.openxmlformats.org/drawingml/2006/main" name="1_標準デザイン">
  <a:themeElements>
    <a:clrScheme name="plateau color1">
      <a:dk1>
        <a:srgbClr val="000000"/>
      </a:dk1>
      <a:lt1>
        <a:srgbClr val="FFFFFF"/>
      </a:lt1>
      <a:dk2>
        <a:srgbClr val="000000"/>
      </a:dk2>
      <a:lt2>
        <a:srgbClr val="808080"/>
      </a:lt2>
      <a:accent1>
        <a:srgbClr val="EDEEEE"/>
      </a:accent1>
      <a:accent2>
        <a:srgbClr val="00C2C0"/>
      </a:accent2>
      <a:accent3>
        <a:srgbClr val="483A67"/>
      </a:accent3>
      <a:accent4>
        <a:srgbClr val="E0F300"/>
      </a:accent4>
      <a:accent5>
        <a:srgbClr val="E73A43"/>
      </a:accent5>
      <a:accent6>
        <a:srgbClr val="00DA44"/>
      </a:accent6>
      <a:hlink>
        <a:srgbClr val="009999"/>
      </a:hlink>
      <a:folHlink>
        <a:srgbClr val="99CC00"/>
      </a:folHlink>
    </a:clrScheme>
    <a:fontScheme name="notosan">
      <a:majorFont>
        <a:latin typeface="Noto Sans CJK JP"/>
        <a:ea typeface="Noto Sans CJK JP"/>
        <a:cs typeface=""/>
      </a:majorFont>
      <a:minorFont>
        <a:latin typeface="Noto Sans CJK JP"/>
        <a:ea typeface="Noto Sans CJK JP"/>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1CF124883F7F994C86B4D2DA3339D6BD" ma:contentTypeVersion="11" ma:contentTypeDescription="新しいドキュメントを作成します。" ma:contentTypeScope="" ma:versionID="e08cc4146545f1834da4a7115c11ad81">
  <xsd:schema xmlns:xsd="http://www.w3.org/2001/XMLSchema" xmlns:xs="http://www.w3.org/2001/XMLSchema" xmlns:p="http://schemas.microsoft.com/office/2006/metadata/properties" xmlns:ns2="2ad69bea-a03e-47a3-a0fc-761e27edb99a" xmlns:ns3="9c9755a0-8953-4384-ab78-475ada2be811" targetNamespace="http://schemas.microsoft.com/office/2006/metadata/properties" ma:root="true" ma:fieldsID="a5790b2fda29548bbcda0fc80968f23a" ns2:_="" ns3:_="">
    <xsd:import namespace="2ad69bea-a03e-47a3-a0fc-761e27edb99a"/>
    <xsd:import namespace="9c9755a0-8953-4384-ab78-475ada2be8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d69bea-a03e-47a3-a0fc-761e27edb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6d165d17-9b79-46c3-82b9-c927e733c42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9755a0-8953-4384-ab78-475ada2be8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09aad2c-5d6a-4335-a0b8-d8a8ef9c84da}" ma:internalName="TaxCatchAll" ma:showField="CatchAllData" ma:web="9c9755a0-8953-4384-ab78-475ada2be8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ad69bea-a03e-47a3-a0fc-761e27edb99a">
      <Terms xmlns="http://schemas.microsoft.com/office/infopath/2007/PartnerControls"/>
    </lcf76f155ced4ddcb4097134ff3c332f>
    <TaxCatchAll xmlns="9c9755a0-8953-4384-ab78-475ada2be811" xsi:nil="true"/>
  </documentManagement>
</p:properties>
</file>

<file path=customXml/itemProps1.xml><?xml version="1.0" encoding="utf-8"?>
<ds:datastoreItem xmlns:ds="http://schemas.openxmlformats.org/officeDocument/2006/customXml" ds:itemID="{1E9160F1-B6F1-4797-96E9-2579AD59CD11}">
  <ds:schemaRefs>
    <ds:schemaRef ds:uri="http://schemas.microsoft.com/sharepoint/v3/contenttype/forms"/>
  </ds:schemaRefs>
</ds:datastoreItem>
</file>

<file path=customXml/itemProps2.xml><?xml version="1.0" encoding="utf-8"?>
<ds:datastoreItem xmlns:ds="http://schemas.openxmlformats.org/officeDocument/2006/customXml" ds:itemID="{246142C7-C63B-4D10-91D8-7782FF9D7676}"/>
</file>

<file path=customXml/itemProps3.xml><?xml version="1.0" encoding="utf-8"?>
<ds:datastoreItem xmlns:ds="http://schemas.openxmlformats.org/officeDocument/2006/customXml" ds:itemID="{2D0464ED-2A95-4CFE-9499-E65A46C0250E}">
  <ds:schemaRefs>
    <ds:schemaRef ds:uri="http://schemas.microsoft.com/office/2006/metadata/properties"/>
    <ds:schemaRef ds:uri="http://schemas.microsoft.com/office/infopath/2007/PartnerControls"/>
    <ds:schemaRef ds:uri="2ad69bea-a03e-47a3-a0fc-761e27edb99a"/>
    <ds:schemaRef ds:uri="9c9755a0-8953-4384-ab78-475ada2be811"/>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807</Words>
  <Application>Microsoft Office PowerPoint</Application>
  <PresentationFormat>ワイド画面</PresentationFormat>
  <Paragraphs>111</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HGP創英角ｺﾞｼｯｸUB</vt:lpstr>
      <vt:lpstr>Noto Sans CJK JP</vt:lpstr>
      <vt:lpstr>Noto Sans JP</vt:lpstr>
      <vt:lpstr>游ゴシック</vt:lpstr>
      <vt:lpstr>游ゴシック Medium</vt:lpstr>
      <vt:lpstr>Arial</vt:lpstr>
      <vt:lpstr>Calibri</vt:lpstr>
      <vt:lpstr>1_標準デザイン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2023-06-13T04:23:01Z</dcterms:created>
  <dcterms:modified xsi:type="dcterms:W3CDTF">2023-07-07T04:51:46Z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0x0101001CF124883F7F994C86B4D2DA3339D6BD</vt:lpwstr>
  </property>
</Properties>
</file>