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75" r:id="rId1"/>
    <p:sldMasterId id="2147485484" r:id="rId2"/>
  </p:sldMasterIdLst>
  <p:notesMasterIdLst>
    <p:notesMasterId r:id="rId56"/>
  </p:notesMasterIdLst>
  <p:handoutMasterIdLst>
    <p:handoutMasterId r:id="rId57"/>
  </p:handoutMasterIdLst>
  <p:sldIdLst>
    <p:sldId id="895" r:id="rId3"/>
    <p:sldId id="624" r:id="rId4"/>
    <p:sldId id="630" r:id="rId5"/>
    <p:sldId id="869" r:id="rId6"/>
    <p:sldId id="634" r:id="rId7"/>
    <p:sldId id="893" r:id="rId8"/>
    <p:sldId id="637" r:id="rId9"/>
    <p:sldId id="894" r:id="rId10"/>
    <p:sldId id="639" r:id="rId11"/>
    <p:sldId id="645" r:id="rId12"/>
    <p:sldId id="646" r:id="rId13"/>
    <p:sldId id="647" r:id="rId14"/>
    <p:sldId id="648" r:id="rId15"/>
    <p:sldId id="649" r:id="rId16"/>
    <p:sldId id="650" r:id="rId17"/>
    <p:sldId id="651" r:id="rId18"/>
    <p:sldId id="652" r:id="rId19"/>
    <p:sldId id="653" r:id="rId20"/>
    <p:sldId id="654" r:id="rId21"/>
    <p:sldId id="656" r:id="rId22"/>
    <p:sldId id="655" r:id="rId23"/>
    <p:sldId id="657" r:id="rId24"/>
    <p:sldId id="658" r:id="rId25"/>
    <p:sldId id="659" r:id="rId26"/>
    <p:sldId id="660" r:id="rId27"/>
    <p:sldId id="661" r:id="rId28"/>
    <p:sldId id="662" r:id="rId29"/>
    <p:sldId id="663" r:id="rId30"/>
    <p:sldId id="665" r:id="rId31"/>
    <p:sldId id="870" r:id="rId32"/>
    <p:sldId id="871" r:id="rId33"/>
    <p:sldId id="872" r:id="rId34"/>
    <p:sldId id="873" r:id="rId35"/>
    <p:sldId id="733" r:id="rId36"/>
    <p:sldId id="671" r:id="rId37"/>
    <p:sldId id="672" r:id="rId38"/>
    <p:sldId id="736" r:id="rId39"/>
    <p:sldId id="737" r:id="rId40"/>
    <p:sldId id="738" r:id="rId41"/>
    <p:sldId id="739" r:id="rId42"/>
    <p:sldId id="874" r:id="rId43"/>
    <p:sldId id="876" r:id="rId44"/>
    <p:sldId id="742" r:id="rId45"/>
    <p:sldId id="673" r:id="rId46"/>
    <p:sldId id="674" r:id="rId47"/>
    <p:sldId id="675" r:id="rId48"/>
    <p:sldId id="676" r:id="rId49"/>
    <p:sldId id="677" r:id="rId50"/>
    <p:sldId id="678" r:id="rId51"/>
    <p:sldId id="679" r:id="rId52"/>
    <p:sldId id="680" r:id="rId53"/>
    <p:sldId id="877" r:id="rId54"/>
    <p:sldId id="682" r:id="rId55"/>
  </p:sldIdLst>
  <p:sldSz cx="9904413" cy="6858000"/>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34975" indent="222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871538" indent="4286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08100" indent="635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744663" indent="8413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97D"/>
    <a:srgbClr val="0CADD7"/>
    <a:srgbClr val="1CB3DB"/>
    <a:srgbClr val="FF0000"/>
    <a:srgbClr val="5B9BD5"/>
    <a:srgbClr val="FF6600"/>
    <a:srgbClr val="1F4919"/>
    <a:srgbClr val="FF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424" autoAdjust="0"/>
  </p:normalViewPr>
  <p:slideViewPr>
    <p:cSldViewPr>
      <p:cViewPr>
        <p:scale>
          <a:sx n="75" d="100"/>
          <a:sy n="75" d="100"/>
        </p:scale>
        <p:origin x="912" y="450"/>
      </p:cViewPr>
      <p:guideLst>
        <p:guide orient="horz" pos="2160"/>
        <p:guide pos="3120"/>
      </p:guideLst>
    </p:cSldViewPr>
  </p:slideViewPr>
  <p:outlineViewPr>
    <p:cViewPr>
      <p:scale>
        <a:sx n="33" d="100"/>
        <a:sy n="33" d="100"/>
      </p:scale>
      <p:origin x="0" y="-24"/>
    </p:cViewPr>
  </p:outlineViewPr>
  <p:notesTextViewPr>
    <p:cViewPr>
      <p:scale>
        <a:sx n="125" d="100"/>
        <a:sy n="125" d="100"/>
      </p:scale>
      <p:origin x="0" y="0"/>
    </p:cViewPr>
  </p:notesTextViewPr>
  <p:sorterViewPr>
    <p:cViewPr>
      <p:scale>
        <a:sx n="75" d="100"/>
        <a:sy n="75" d="100"/>
      </p:scale>
      <p:origin x="0" y="0"/>
    </p:cViewPr>
  </p:sorterViewPr>
  <p:notesViewPr>
    <p:cSldViewPr>
      <p:cViewPr varScale="1">
        <p:scale>
          <a:sx n="54" d="100"/>
          <a:sy n="54" d="100"/>
        </p:scale>
        <p:origin x="284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69319" tIns="34659" rIns="69319" bIns="34659" rtlCol="0"/>
          <a:lstStyle>
            <a:lvl1pPr algn="l" eaLnBrk="1" hangingPunct="1">
              <a:defRPr sz="9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14763" y="1"/>
            <a:ext cx="2919412" cy="493713"/>
          </a:xfrm>
          <a:prstGeom prst="rect">
            <a:avLst/>
          </a:prstGeom>
        </p:spPr>
        <p:txBody>
          <a:bodyPr vert="horz" lIns="69319" tIns="34659" rIns="69319" bIns="34659" rtlCol="0"/>
          <a:lstStyle>
            <a:lvl1pPr algn="r" eaLnBrk="1" hangingPunct="1">
              <a:defRPr sz="900">
                <a:latin typeface="Arial" charset="0"/>
                <a:ea typeface="ＭＳ Ｐゴシック" charset="-128"/>
              </a:defRPr>
            </a:lvl1pPr>
          </a:lstStyle>
          <a:p>
            <a:pPr>
              <a:defRPr/>
            </a:pPr>
            <a:fld id="{C0E7201A-A9E1-496F-8110-73537883FE65}" type="datetimeFigureOut">
              <a:rPr lang="ja-JP" altLang="en-US"/>
              <a:pPr>
                <a:defRPr/>
              </a:pPr>
              <a:t>2024/3/21</a:t>
            </a:fld>
            <a:endParaRPr lang="ja-JP" altLang="en-US"/>
          </a:p>
        </p:txBody>
      </p:sp>
      <p:sp>
        <p:nvSpPr>
          <p:cNvPr id="4" name="フッター プレースホルダ 3"/>
          <p:cNvSpPr>
            <a:spLocks noGrp="1"/>
          </p:cNvSpPr>
          <p:nvPr>
            <p:ph type="ftr" sz="quarter" idx="2"/>
          </p:nvPr>
        </p:nvSpPr>
        <p:spPr>
          <a:xfrm>
            <a:off x="1" y="9371013"/>
            <a:ext cx="2919413" cy="493712"/>
          </a:xfrm>
          <a:prstGeom prst="rect">
            <a:avLst/>
          </a:prstGeom>
        </p:spPr>
        <p:txBody>
          <a:bodyPr vert="horz" lIns="69319" tIns="34659" rIns="69319" bIns="34659" rtlCol="0" anchor="b"/>
          <a:lstStyle>
            <a:lvl1pPr algn="l" eaLnBrk="1" hangingPunct="1">
              <a:defRPr sz="900">
                <a:latin typeface="Arial" charset="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69319" tIns="34659" rIns="69319" bIns="34659" rtlCol="0" anchor="b"/>
          <a:lstStyle>
            <a:lvl1pPr algn="r" eaLnBrk="1" hangingPunct="1">
              <a:defRPr sz="900">
                <a:latin typeface="Arial" charset="0"/>
                <a:ea typeface="ＭＳ Ｐゴシック" charset="-128"/>
              </a:defRPr>
            </a:lvl1pPr>
          </a:lstStyle>
          <a:p>
            <a:pPr>
              <a:defRPr/>
            </a:pPr>
            <a:fld id="{B5F7222D-F404-4D5F-AB4E-56EAD60EF2CF}" type="slidenum">
              <a:rPr lang="ja-JP" altLang="en-US"/>
              <a:pPr>
                <a:defRPr/>
              </a:pPr>
              <a:t>‹#›</a:t>
            </a:fld>
            <a:endParaRPr lang="ja-JP" altLang="en-US"/>
          </a:p>
        </p:txBody>
      </p:sp>
    </p:spTree>
    <p:extLst>
      <p:ext uri="{BB962C8B-B14F-4D97-AF65-F5344CB8AC3E}">
        <p14:creationId xmlns:p14="http://schemas.microsoft.com/office/powerpoint/2010/main" val="1788701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69319" tIns="34659" rIns="69319" bIns="34659" rtlCol="0"/>
          <a:lstStyle>
            <a:lvl1pPr algn="l" eaLnBrk="1" hangingPunct="1">
              <a:defRPr sz="9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1"/>
            <a:ext cx="2919412" cy="493713"/>
          </a:xfrm>
          <a:prstGeom prst="rect">
            <a:avLst/>
          </a:prstGeom>
        </p:spPr>
        <p:txBody>
          <a:bodyPr vert="horz" lIns="69319" tIns="34659" rIns="69319" bIns="34659" rtlCol="0"/>
          <a:lstStyle>
            <a:lvl1pPr algn="r" eaLnBrk="1" hangingPunct="1">
              <a:defRPr sz="900">
                <a:latin typeface="Arial" charset="0"/>
                <a:ea typeface="ＭＳ Ｐゴシック" charset="-128"/>
              </a:defRPr>
            </a:lvl1pPr>
          </a:lstStyle>
          <a:p>
            <a:pPr>
              <a:defRPr/>
            </a:pPr>
            <a:fld id="{CA109BDC-A9B5-4F4B-A08F-5E392A45A1DE}" type="datetimeFigureOut">
              <a:rPr lang="ja-JP" altLang="en-US"/>
              <a:pPr>
                <a:defRPr/>
              </a:pPr>
              <a:t>2024/3/21</a:t>
            </a:fld>
            <a:endParaRPr lang="ja-JP" altLang="en-US"/>
          </a:p>
        </p:txBody>
      </p:sp>
      <p:sp>
        <p:nvSpPr>
          <p:cNvPr id="4" name="スライド イメージ プレースホルダ 3"/>
          <p:cNvSpPr>
            <a:spLocks noGrp="1" noRot="1" noChangeAspect="1"/>
          </p:cNvSpPr>
          <p:nvPr>
            <p:ph type="sldImg" idx="2"/>
          </p:nvPr>
        </p:nvSpPr>
        <p:spPr>
          <a:xfrm>
            <a:off x="696913" y="739775"/>
            <a:ext cx="5341937" cy="3700463"/>
          </a:xfrm>
          <a:prstGeom prst="rect">
            <a:avLst/>
          </a:prstGeom>
          <a:noFill/>
          <a:ln w="12700">
            <a:solidFill>
              <a:prstClr val="black"/>
            </a:solidFill>
          </a:ln>
        </p:spPr>
        <p:txBody>
          <a:bodyPr vert="horz" lIns="69319" tIns="34659" rIns="69319" bIns="34659" rtlCol="0" anchor="ctr"/>
          <a:lstStyle/>
          <a:p>
            <a:pPr lvl="0"/>
            <a:endParaRPr lang="ja-JP" altLang="en-US" noProof="0"/>
          </a:p>
        </p:txBody>
      </p:sp>
      <p:sp>
        <p:nvSpPr>
          <p:cNvPr id="5" name="ノート プレースホルダ 4"/>
          <p:cNvSpPr>
            <a:spLocks noGrp="1"/>
          </p:cNvSpPr>
          <p:nvPr>
            <p:ph type="body" sz="quarter" idx="3"/>
          </p:nvPr>
        </p:nvSpPr>
        <p:spPr>
          <a:xfrm>
            <a:off x="673101" y="4686300"/>
            <a:ext cx="5389563" cy="4440238"/>
          </a:xfrm>
          <a:prstGeom prst="rect">
            <a:avLst/>
          </a:prstGeom>
        </p:spPr>
        <p:txBody>
          <a:bodyPr vert="horz" lIns="69319" tIns="34659" rIns="69319" bIns="3465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1013"/>
            <a:ext cx="2919413" cy="493712"/>
          </a:xfrm>
          <a:prstGeom prst="rect">
            <a:avLst/>
          </a:prstGeom>
        </p:spPr>
        <p:txBody>
          <a:bodyPr vert="horz" lIns="69319" tIns="34659" rIns="69319" bIns="34659" rtlCol="0" anchor="b"/>
          <a:lstStyle>
            <a:lvl1pPr algn="l" eaLnBrk="1" hangingPunct="1">
              <a:defRPr sz="9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69319" tIns="34659" rIns="69319" bIns="34659" rtlCol="0" anchor="b"/>
          <a:lstStyle>
            <a:lvl1pPr algn="r" eaLnBrk="1" hangingPunct="1">
              <a:defRPr sz="900">
                <a:latin typeface="Arial" charset="0"/>
                <a:ea typeface="ＭＳ Ｐゴシック" charset="-128"/>
              </a:defRPr>
            </a:lvl1pPr>
          </a:lstStyle>
          <a:p>
            <a:pPr>
              <a:defRPr/>
            </a:pPr>
            <a:fld id="{91E89F51-3E32-43F7-88C6-0B59B590266D}" type="slidenum">
              <a:rPr lang="ja-JP" altLang="en-US"/>
              <a:pPr>
                <a:defRPr/>
              </a:pPr>
              <a:t>‹#›</a:t>
            </a:fld>
            <a:endParaRPr lang="ja-JP" altLang="en-US"/>
          </a:p>
        </p:txBody>
      </p:sp>
    </p:spTree>
    <p:extLst>
      <p:ext uri="{BB962C8B-B14F-4D97-AF65-F5344CB8AC3E}">
        <p14:creationId xmlns:p14="http://schemas.microsoft.com/office/powerpoint/2010/main" val="132745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100" kern="1200">
        <a:solidFill>
          <a:schemeClr val="tx1"/>
        </a:solidFill>
        <a:latin typeface="+mn-lt"/>
        <a:ea typeface="+mn-ea"/>
        <a:cs typeface="+mn-cs"/>
      </a:defRPr>
    </a:lvl1pPr>
    <a:lvl2pPr marL="434975" algn="l" rtl="0" eaLnBrk="0" fontAlgn="base" hangingPunct="0">
      <a:spcBef>
        <a:spcPct val="30000"/>
      </a:spcBef>
      <a:spcAft>
        <a:spcPct val="0"/>
      </a:spcAft>
      <a:defRPr kumimoji="1" sz="1100" kern="1200">
        <a:solidFill>
          <a:schemeClr val="tx1"/>
        </a:solidFill>
        <a:latin typeface="+mn-lt"/>
        <a:ea typeface="+mn-ea"/>
        <a:cs typeface="+mn-cs"/>
      </a:defRPr>
    </a:lvl2pPr>
    <a:lvl3pPr marL="871538" algn="l" rtl="0" eaLnBrk="0" fontAlgn="base" hangingPunct="0">
      <a:spcBef>
        <a:spcPct val="30000"/>
      </a:spcBef>
      <a:spcAft>
        <a:spcPct val="0"/>
      </a:spcAft>
      <a:defRPr kumimoji="1" sz="1100" kern="1200">
        <a:solidFill>
          <a:schemeClr val="tx1"/>
        </a:solidFill>
        <a:latin typeface="+mn-lt"/>
        <a:ea typeface="+mn-ea"/>
        <a:cs typeface="+mn-cs"/>
      </a:defRPr>
    </a:lvl3pPr>
    <a:lvl4pPr marL="1308100" algn="l" rtl="0" eaLnBrk="0" fontAlgn="base" hangingPunct="0">
      <a:spcBef>
        <a:spcPct val="30000"/>
      </a:spcBef>
      <a:spcAft>
        <a:spcPct val="0"/>
      </a:spcAft>
      <a:defRPr kumimoji="1" sz="1100" kern="1200">
        <a:solidFill>
          <a:schemeClr val="tx1"/>
        </a:solidFill>
        <a:latin typeface="+mn-lt"/>
        <a:ea typeface="+mn-ea"/>
        <a:cs typeface="+mn-cs"/>
      </a:defRPr>
    </a:lvl4pPr>
    <a:lvl5pPr marL="1744663" algn="l" rtl="0" eaLnBrk="0" fontAlgn="base" hangingPunct="0">
      <a:spcBef>
        <a:spcPct val="30000"/>
      </a:spcBef>
      <a:spcAft>
        <a:spcPct val="0"/>
      </a:spcAft>
      <a:defRPr kumimoji="1" sz="1100" kern="1200">
        <a:solidFill>
          <a:schemeClr val="tx1"/>
        </a:solidFill>
        <a:latin typeface="+mn-lt"/>
        <a:ea typeface="+mn-ea"/>
        <a:cs typeface="+mn-cs"/>
      </a:defRPr>
    </a:lvl5pPr>
    <a:lvl6pPr marL="2181987" algn="l" defTabSz="872795" rtl="0" eaLnBrk="1" latinLnBrk="0" hangingPunct="1">
      <a:defRPr kumimoji="1" sz="1100" kern="1200">
        <a:solidFill>
          <a:schemeClr val="tx1"/>
        </a:solidFill>
        <a:latin typeface="+mn-lt"/>
        <a:ea typeface="+mn-ea"/>
        <a:cs typeface="+mn-cs"/>
      </a:defRPr>
    </a:lvl6pPr>
    <a:lvl7pPr marL="2618384" algn="l" defTabSz="872795" rtl="0" eaLnBrk="1" latinLnBrk="0" hangingPunct="1">
      <a:defRPr kumimoji="1" sz="1100" kern="1200">
        <a:solidFill>
          <a:schemeClr val="tx1"/>
        </a:solidFill>
        <a:latin typeface="+mn-lt"/>
        <a:ea typeface="+mn-ea"/>
        <a:cs typeface="+mn-cs"/>
      </a:defRPr>
    </a:lvl7pPr>
    <a:lvl8pPr marL="3054782" algn="l" defTabSz="872795" rtl="0" eaLnBrk="1" latinLnBrk="0" hangingPunct="1">
      <a:defRPr kumimoji="1" sz="1100" kern="1200">
        <a:solidFill>
          <a:schemeClr val="tx1"/>
        </a:solidFill>
        <a:latin typeface="+mn-lt"/>
        <a:ea typeface="+mn-ea"/>
        <a:cs typeface="+mn-cs"/>
      </a:defRPr>
    </a:lvl8pPr>
    <a:lvl9pPr marL="3491179" algn="l" defTabSz="872795"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kumimoji="1" sz="1100">
                <a:solidFill>
                  <a:schemeClr val="tx1"/>
                </a:solidFill>
                <a:latin typeface="Calibri" panose="020F0502020204030204" pitchFamily="34" charset="0"/>
                <a:ea typeface="ＭＳ Ｐゴシック" panose="020B0600070205080204" pitchFamily="50" charset="-128"/>
              </a:defRPr>
            </a:lvl1pPr>
            <a:lvl2pPr marL="742830" indent="-285704">
              <a:spcBef>
                <a:spcPct val="30000"/>
              </a:spcBef>
              <a:defRPr kumimoji="1" sz="1100">
                <a:solidFill>
                  <a:schemeClr val="tx1"/>
                </a:solidFill>
                <a:latin typeface="Calibri" panose="020F0502020204030204" pitchFamily="34" charset="0"/>
                <a:ea typeface="ＭＳ Ｐゴシック" panose="020B0600070205080204" pitchFamily="50" charset="-128"/>
              </a:defRPr>
            </a:lvl2pPr>
            <a:lvl3pPr marL="1142816" indent="-228563">
              <a:spcBef>
                <a:spcPct val="30000"/>
              </a:spcBef>
              <a:defRPr kumimoji="1" sz="1100">
                <a:solidFill>
                  <a:schemeClr val="tx1"/>
                </a:solidFill>
                <a:latin typeface="Calibri" panose="020F0502020204030204" pitchFamily="34" charset="0"/>
                <a:ea typeface="ＭＳ Ｐゴシック" panose="020B0600070205080204" pitchFamily="50" charset="-128"/>
              </a:defRPr>
            </a:lvl3pPr>
            <a:lvl4pPr marL="1599942" indent="-228563">
              <a:spcBef>
                <a:spcPct val="30000"/>
              </a:spcBef>
              <a:defRPr kumimoji="1" sz="1100">
                <a:solidFill>
                  <a:schemeClr val="tx1"/>
                </a:solidFill>
                <a:latin typeface="Calibri" panose="020F0502020204030204" pitchFamily="34" charset="0"/>
                <a:ea typeface="ＭＳ Ｐゴシック" panose="020B0600070205080204" pitchFamily="50" charset="-128"/>
              </a:defRPr>
            </a:lvl4pPr>
            <a:lvl5pPr marL="2057069" indent="-228563">
              <a:spcBef>
                <a:spcPct val="30000"/>
              </a:spcBef>
              <a:defRPr kumimoji="1" sz="1100">
                <a:solidFill>
                  <a:schemeClr val="tx1"/>
                </a:solidFill>
                <a:latin typeface="Calibri" panose="020F0502020204030204" pitchFamily="34" charset="0"/>
                <a:ea typeface="ＭＳ Ｐゴシック" panose="020B0600070205080204" pitchFamily="50" charset="-128"/>
              </a:defRPr>
            </a:lvl5pPr>
            <a:lvl6pPr marL="2514194"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6pPr>
            <a:lvl7pPr marL="2971321"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7pPr>
            <a:lvl8pPr marL="3428447"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8pPr>
            <a:lvl9pPr marL="3885574" indent="-228563" eaLnBrk="0" fontAlgn="base" hangingPunct="0">
              <a:spcBef>
                <a:spcPct val="30000"/>
              </a:spcBef>
              <a:spcAft>
                <a:spcPct val="0"/>
              </a:spcAft>
              <a:defRPr kumimoji="1" sz="11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D789C06-80F5-47EB-8B0A-71D9ED68E5B0}" type="slidenum">
              <a:rPr lang="en-US" altLang="ja-JP" sz="1200">
                <a:latin typeface="Arial" panose="020B0604020202020204" pitchFamily="34" charset="0"/>
              </a:rPr>
              <a:pPr>
                <a:spcBef>
                  <a:spcPct val="0"/>
                </a:spcBef>
              </a:pPr>
              <a:t>11</a:t>
            </a:fld>
            <a:endParaRPr lang="en-US" altLang="ja-JP" sz="12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210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2089442-68B6-45E6-B53B-47ED82102A78}" type="slidenum">
              <a:rPr lang="en-US" altLang="ja-JP" smtClean="0">
                <a:latin typeface="Arial" panose="020B0604020202020204" pitchFamily="34" charset="0"/>
                <a:ea typeface="ＭＳ Ｐゴシック" panose="020B0600070205080204" pitchFamily="50" charset="-128"/>
              </a:rPr>
              <a:pPr/>
              <a:t>19</a:t>
            </a:fld>
            <a:endParaRPr lang="en-US" altLang="ja-JP">
              <a:latin typeface="Arial" panose="020B0604020202020204" pitchFamily="34" charset="0"/>
              <a:ea typeface="ＭＳ Ｐゴシック" panose="020B0600070205080204" pitchFamily="50" charset="-128"/>
            </a:endParaRPr>
          </a:p>
        </p:txBody>
      </p:sp>
      <p:sp>
        <p:nvSpPr>
          <p:cNvPr id="46083" name="Rectangle 2"/>
          <p:cNvSpPr>
            <a:spLocks noGrp="1" noRot="1" noChangeAspect="1" noChangeArrowheads="1" noTextEdit="1"/>
          </p:cNvSpPr>
          <p:nvPr>
            <p:ph type="sldImg"/>
          </p:nvPr>
        </p:nvSpPr>
        <p:spPr bwMode="auto">
          <a:xfrm>
            <a:off x="700088" y="741363"/>
            <a:ext cx="5338762"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677864" y="4686301"/>
            <a:ext cx="5380037"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a:p>
        </p:txBody>
      </p:sp>
    </p:spTree>
    <p:extLst>
      <p:ext uri="{BB962C8B-B14F-4D97-AF65-F5344CB8AC3E}">
        <p14:creationId xmlns:p14="http://schemas.microsoft.com/office/powerpoint/2010/main" val="418701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655FBB4-45B6-4718-B250-9CA46BEC7494}" type="slidenum">
              <a:rPr lang="ja-JP" altLang="en-US" smtClean="0">
                <a:latin typeface="Arial" panose="020B0604020202020204" pitchFamily="34" charset="0"/>
                <a:ea typeface="ＭＳ Ｐゴシック" panose="020B0600070205080204" pitchFamily="50" charset="-128"/>
              </a:rPr>
              <a:pPr/>
              <a:t>24</a:t>
            </a:fld>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14344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1508" name="スライド番号プレースホルダー 3"/>
          <p:cNvSpPr>
            <a:spLocks noGrp="1"/>
          </p:cNvSpPr>
          <p:nvPr>
            <p:ph type="sldNum" sz="quarter" idx="5"/>
          </p:nvPr>
        </p:nvSpPr>
        <p:spPr>
          <a:xfrm>
            <a:off x="6565851" y="9666033"/>
            <a:ext cx="16991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Arial" panose="020B0604020202020204" pitchFamily="34" charset="0"/>
                <a:ea typeface="ＭＳ Ｐゴシック" panose="020B0600070205080204" pitchFamily="50" charset="-128"/>
              </a:defRPr>
            </a:lvl1pPr>
            <a:lvl2pPr marL="742591" indent="-285612">
              <a:defRPr kumimoji="1" sz="1400">
                <a:solidFill>
                  <a:schemeClr val="tx1"/>
                </a:solidFill>
                <a:latin typeface="Arial" panose="020B0604020202020204" pitchFamily="34" charset="0"/>
                <a:ea typeface="ＭＳ Ｐゴシック" panose="020B0600070205080204" pitchFamily="50" charset="-128"/>
              </a:defRPr>
            </a:lvl2pPr>
            <a:lvl3pPr marL="1142448" indent="-228489">
              <a:defRPr kumimoji="1" sz="1400">
                <a:solidFill>
                  <a:schemeClr val="tx1"/>
                </a:solidFill>
                <a:latin typeface="Arial" panose="020B0604020202020204" pitchFamily="34" charset="0"/>
                <a:ea typeface="ＭＳ Ｐゴシック" panose="020B0600070205080204" pitchFamily="50" charset="-128"/>
              </a:defRPr>
            </a:lvl3pPr>
            <a:lvl4pPr marL="1599426" indent="-228489">
              <a:defRPr kumimoji="1" sz="1400">
                <a:solidFill>
                  <a:schemeClr val="tx1"/>
                </a:solidFill>
                <a:latin typeface="Arial" panose="020B0604020202020204" pitchFamily="34" charset="0"/>
                <a:ea typeface="ＭＳ Ｐゴシック" panose="020B0600070205080204" pitchFamily="50" charset="-128"/>
              </a:defRPr>
            </a:lvl4pPr>
            <a:lvl5pPr marL="2056405" indent="-228489">
              <a:defRPr kumimoji="1" sz="1400">
                <a:solidFill>
                  <a:schemeClr val="tx1"/>
                </a:solidFill>
                <a:latin typeface="Arial" panose="020B0604020202020204" pitchFamily="34" charset="0"/>
                <a:ea typeface="ＭＳ Ｐゴシック" panose="020B0600070205080204" pitchFamily="50" charset="-128"/>
              </a:defRPr>
            </a:lvl5pPr>
            <a:lvl6pPr marL="2513384"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6pPr>
            <a:lvl7pPr marL="2970363"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7pPr>
            <a:lvl8pPr marL="3427342"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8pPr>
            <a:lvl9pPr marL="3884321" indent="-228489" eaLnBrk="0" fontAlgn="base" hangingPunct="0">
              <a:spcBef>
                <a:spcPct val="0"/>
              </a:spcBef>
              <a:spcAft>
                <a:spcPct val="0"/>
              </a:spcAft>
              <a:defRPr kumimoji="1" sz="1400">
                <a:solidFill>
                  <a:schemeClr val="tx1"/>
                </a:solidFill>
                <a:latin typeface="Arial" panose="020B0604020202020204" pitchFamily="34" charset="0"/>
                <a:ea typeface="ＭＳ Ｐゴシック" panose="020B0600070205080204" pitchFamily="50" charset="-128"/>
              </a:defRPr>
            </a:lvl9pPr>
          </a:lstStyle>
          <a:p>
            <a:fld id="{EB13ABE6-63E3-4FB9-BCC4-1F21837AD686}" type="slidenum">
              <a:rPr lang="ja-JP" altLang="en-US" sz="1200">
                <a:solidFill>
                  <a:srgbClr val="000000"/>
                </a:solidFill>
              </a:rPr>
              <a:pPr/>
              <a:t>28</a:t>
            </a:fld>
            <a:endParaRPr lang="ja-JP" altLang="en-US" sz="1200">
              <a:solidFill>
                <a:srgbClr val="000000"/>
              </a:solidFill>
            </a:endParaRPr>
          </a:p>
        </p:txBody>
      </p:sp>
    </p:spTree>
    <p:extLst>
      <p:ext uri="{BB962C8B-B14F-4D97-AF65-F5344CB8AC3E}">
        <p14:creationId xmlns:p14="http://schemas.microsoft.com/office/powerpoint/2010/main" val="64805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1E89F51-3E32-43F7-88C6-0B59B590266D}" type="slidenum">
              <a:rPr lang="ja-JP" altLang="en-US" smtClean="0"/>
              <a:pPr>
                <a:defRPr/>
              </a:pPr>
              <a:t>42</a:t>
            </a:fld>
            <a:endParaRPr lang="ja-JP" altLang="en-US"/>
          </a:p>
        </p:txBody>
      </p:sp>
    </p:spTree>
    <p:extLst>
      <p:ext uri="{BB962C8B-B14F-4D97-AF65-F5344CB8AC3E}">
        <p14:creationId xmlns:p14="http://schemas.microsoft.com/office/powerpoint/2010/main" val="118874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1E89F51-3E32-43F7-88C6-0B59B590266D}" type="slidenum">
              <a:rPr lang="ja-JP" altLang="en-US" smtClean="0"/>
              <a:pPr>
                <a:defRPr/>
              </a:pPr>
              <a:t>48</a:t>
            </a:fld>
            <a:endParaRPr lang="ja-JP" altLang="en-US"/>
          </a:p>
        </p:txBody>
      </p:sp>
    </p:spTree>
    <p:extLst>
      <p:ext uri="{BB962C8B-B14F-4D97-AF65-F5344CB8AC3E}">
        <p14:creationId xmlns:p14="http://schemas.microsoft.com/office/powerpoint/2010/main" val="68204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5C6EA68-77EB-4BBF-8202-F0621C97C9E6}" type="slidenum">
              <a:rPr lang="ja-JP" altLang="en-US" smtClean="0">
                <a:latin typeface="Arial" panose="020B0604020202020204" pitchFamily="34" charset="0"/>
                <a:ea typeface="ＭＳ Ｐゴシック" panose="020B0600070205080204" pitchFamily="50" charset="-128"/>
              </a:rPr>
              <a:pPr/>
              <a:t>52</a:t>
            </a:fld>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984861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4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0850" cy="73025"/>
          </a:xfrm>
          <a:prstGeom prst="rect">
            <a:avLst/>
          </a:prstGeom>
          <a:solidFill>
            <a:srgbClr val="1CB3DB"/>
          </a:solidFill>
          <a:ln>
            <a:solidFill>
              <a:srgbClr val="0CADD7"/>
            </a:solidFill>
          </a:ln>
        </p:spPr>
        <p:txBody>
          <a:bodyPr wrap="none" lIns="87279" tIns="43640" rIns="87279" bIns="43640" anchor="ctr"/>
          <a:lstStyle/>
          <a:p>
            <a:pPr eaLnBrk="1" hangingPunct="1"/>
            <a:endParaRPr lang="ja-JP" altLang="en-US"/>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3002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362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9" tIns="43640" rIns="87279" bIns="43640">
            <a:spAutoFit/>
          </a:bodyPr>
          <a:lstStyle/>
          <a:p>
            <a:pPr eaLnBrk="1" hangingPunct="1"/>
            <a:r>
              <a:rPr lang="en-US" altLang="ja-JP" sz="1100" i="1">
                <a:solidFill>
                  <a:schemeClr val="bg1"/>
                </a:solidFill>
                <a:latin typeface="Times New Roman" panose="02020603050405020304" pitchFamily="18" charset="0"/>
              </a:rPr>
              <a:t>Ministry of Land, Infrastructure, Transport and Tourism</a:t>
            </a:r>
          </a:p>
        </p:txBody>
      </p:sp>
      <p:sp>
        <p:nvSpPr>
          <p:cNvPr id="2" name="タイトル 1"/>
          <p:cNvSpPr>
            <a:spLocks noGrp="1"/>
          </p:cNvSpPr>
          <p:nvPr>
            <p:ph type="ctrTitle"/>
          </p:nvPr>
        </p:nvSpPr>
        <p:spPr>
          <a:xfrm>
            <a:off x="742831" y="2130428"/>
            <a:ext cx="841875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662"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8" name="日付プレースホルダ 3"/>
          <p:cNvSpPr>
            <a:spLocks noGrp="1"/>
          </p:cNvSpPr>
          <p:nvPr>
            <p:ph type="dt" sz="half" idx="10"/>
          </p:nvPr>
        </p:nvSpPr>
        <p:spPr/>
        <p:txBody>
          <a:bodyPr/>
          <a:lstStyle>
            <a:lvl1pPr>
              <a:defRPr/>
            </a:lvl1pPr>
          </a:lstStyle>
          <a:p>
            <a:pPr>
              <a:defRPr/>
            </a:pPr>
            <a:fld id="{0766EF81-3ACD-4492-8CC5-92960E5B7C5D}" type="datetime1">
              <a:rPr lang="ja-JP" altLang="en-US" smtClean="0"/>
              <a:t>2024/3/21</a:t>
            </a:fld>
            <a:endParaRPr lang="en-US" altLang="ja-JP"/>
          </a:p>
        </p:txBody>
      </p:sp>
      <p:sp>
        <p:nvSpPr>
          <p:cNvPr id="9"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11" name="正方形/長方形 10"/>
          <p:cNvSpPr/>
          <p:nvPr userDrawn="1"/>
        </p:nvSpPr>
        <p:spPr>
          <a:xfrm>
            <a:off x="9488710" y="0"/>
            <a:ext cx="415703"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60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cxnSp>
        <p:nvCxnSpPr>
          <p:cNvPr id="4" name="直線コネクタ 3"/>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FE5644C-05A4-4845-82C5-BFBC1942BB8C}" type="datetime1">
              <a:rPr lang="ja-JP" altLang="en-US" smtClean="0"/>
              <a:t>2024/3/21</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43342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79091" y="274639"/>
            <a:ext cx="241248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489" y="274639"/>
            <a:ext cx="7077528"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239CA8A-B225-4AEB-A048-AD90FEC73CE9}" type="datetime1">
              <a:rPr lang="ja-JP" altLang="en-US" smtClean="0"/>
              <a:t>2024/3/21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33553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26708" y="228601"/>
            <a:ext cx="9218327" cy="1325563"/>
          </a:xfrm>
        </p:spPr>
        <p:txBody>
          <a:bodyPr/>
          <a:lstStyle/>
          <a:p>
            <a:r>
              <a:rPr lang="ja-JP" altLang="en-US"/>
              <a:t>マスタ タイトルの書式設定</a:t>
            </a:r>
          </a:p>
        </p:txBody>
      </p:sp>
      <p:sp>
        <p:nvSpPr>
          <p:cNvPr id="3" name="表プレースホルダ 2"/>
          <p:cNvSpPr>
            <a:spLocks noGrp="1"/>
          </p:cNvSpPr>
          <p:nvPr>
            <p:ph type="tbl" idx="1"/>
          </p:nvPr>
        </p:nvSpPr>
        <p:spPr>
          <a:xfrm>
            <a:off x="326708" y="1676401"/>
            <a:ext cx="9250997" cy="4422775"/>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A88B9683-E23B-4BA8-86D3-874068CB098E}" type="datetime1">
              <a:rPr lang="ja-JP" altLang="en-US" smtClean="0"/>
              <a:t>2024/3/21</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404385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31" y="2130428"/>
            <a:ext cx="8418751"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662"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fld id="{775BC78C-5CCF-4FBA-B4B3-FF2127553789}"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6E58DE07-F8DE-4B10-8203-191B0A50A009}"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0" y="6524625"/>
            <a:ext cx="9904413" cy="333375"/>
          </a:xfrm>
          <a:prstGeom prst="rect">
            <a:avLst/>
          </a:prstGeom>
          <a:noFill/>
          <a:ln w="9525">
            <a:noFill/>
            <a:miter lim="800000"/>
            <a:headEnd/>
            <a:tailEnd/>
          </a:ln>
        </p:spPr>
      </p:pic>
      <p:sp>
        <p:nvSpPr>
          <p:cNvPr id="8" name="Rectangle 9"/>
          <p:cNvSpPr>
            <a:spLocks noChangeArrowheads="1"/>
          </p:cNvSpPr>
          <p:nvPr userDrawn="1"/>
        </p:nvSpPr>
        <p:spPr bwMode="auto">
          <a:xfrm>
            <a:off x="1833563" y="3284538"/>
            <a:ext cx="8070850" cy="73025"/>
          </a:xfrm>
          <a:prstGeom prst="rect">
            <a:avLst/>
          </a:prstGeom>
          <a:solidFill>
            <a:srgbClr val="0066CC"/>
          </a:solidFill>
          <a:ln w="9525">
            <a:noFill/>
            <a:miter lim="800000"/>
            <a:headEnd/>
            <a:tailEnd/>
          </a:ln>
          <a:effectLst/>
        </p:spPr>
        <p:txBody>
          <a:bodyPr wrap="none" lIns="87279" tIns="43640" rIns="87279" bIns="43640" anchor="ctr"/>
          <a:lstStyle/>
          <a:p>
            <a:pPr eaLnBrk="1" hangingPunct="1">
              <a:defRPr/>
            </a:pPr>
            <a:endParaRPr lang="ja-JP" altLang="en-US">
              <a:solidFill>
                <a:prstClr val="black"/>
              </a:solidFill>
              <a:latin typeface="Arial" charset="0"/>
              <a:ea typeface="ＭＳ Ｐゴシック"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0" y="6051550"/>
            <a:ext cx="2300288" cy="473075"/>
          </a:xfrm>
          <a:prstGeom prst="rect">
            <a:avLst/>
          </a:prstGeom>
          <a:noFill/>
          <a:ln w="9525">
            <a:noFill/>
            <a:miter lim="800000"/>
            <a:headEnd/>
            <a:tailEnd/>
          </a:ln>
        </p:spPr>
      </p:pic>
      <p:sp>
        <p:nvSpPr>
          <p:cNvPr id="10" name="Text Box 12"/>
          <p:cNvSpPr txBox="1">
            <a:spLocks noChangeArrowheads="1"/>
          </p:cNvSpPr>
          <p:nvPr userDrawn="1"/>
        </p:nvSpPr>
        <p:spPr bwMode="auto">
          <a:xfrm>
            <a:off x="0" y="6524625"/>
            <a:ext cx="3362325" cy="257175"/>
          </a:xfrm>
          <a:prstGeom prst="rect">
            <a:avLst/>
          </a:prstGeom>
          <a:noFill/>
          <a:ln w="9525">
            <a:noFill/>
            <a:miter lim="800000"/>
            <a:headEnd/>
            <a:tailEnd/>
          </a:ln>
          <a:effectLst/>
        </p:spPr>
        <p:txBody>
          <a:bodyPr wrap="none" lIns="87279" tIns="43640" rIns="87279" bIns="43640">
            <a:spAutoFit/>
          </a:bodyPr>
          <a:lstStyle/>
          <a:p>
            <a:pPr eaLnBrk="1" hangingPunct="1">
              <a:defRPr/>
            </a:pPr>
            <a:r>
              <a:rPr lang="en-US" altLang="ja-JP" sz="1100" i="1">
                <a:solidFill>
                  <a:prstClr val="white"/>
                </a:solidFill>
                <a:latin typeface="Times New Roman" charset="0"/>
                <a:ea typeface="ＭＳ Ｐゴシック" charset="-128"/>
              </a:rPr>
              <a:t>Ministry of Land, Infrastructure, Transport and Tourism</a:t>
            </a:r>
          </a:p>
        </p:txBody>
      </p:sp>
    </p:spTree>
    <p:extLst>
      <p:ext uri="{BB962C8B-B14F-4D97-AF65-F5344CB8AC3E}">
        <p14:creationId xmlns:p14="http://schemas.microsoft.com/office/powerpoint/2010/main" val="93095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84B1FD0B-4AA0-4490-B0B7-49A4046731E2}"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15B1B617-50A7-4F2C-A396-1FC9CFBEF28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150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0" y="4406903"/>
            <a:ext cx="8418751"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380" y="2906713"/>
            <a:ext cx="84187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fld id="{A5A57036-967E-42CA-B402-CDD05446CAAA}"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98F260A-3F59-4DA7-88EC-1C33D14A58F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2347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489" y="1600203"/>
            <a:ext cx="47441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5709" y="1600203"/>
            <a:ext cx="47458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fld id="{C8FB9ACE-9E02-46B4-90A8-0DDBE1C134A6}"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8461793-ECC4-4787-A335-323D98864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4231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4638"/>
            <a:ext cx="8913972"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222" y="1535113"/>
            <a:ext cx="43761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222" y="2174875"/>
            <a:ext cx="43761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1306" y="1535113"/>
            <a:ext cx="4377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1306" y="2174875"/>
            <a:ext cx="43778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fld id="{DC53B7DB-AD48-4592-A0F0-28F399F5B82F}"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B9CABB1E-BCBD-4F31-B726-1573E7163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51652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fld id="{0C0C1913-C11F-4C33-BA4D-564384AFDBAD}"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20CACE3C-0C5C-4F58-AD2C-39B571D711E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952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9077A764-2F15-4E5B-88AB-A608C336D596}"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490DF1FD-3B80-4A72-847A-3CF2F7B0AB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3590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AD0899CF-AEDA-49BE-B1C1-93D4A1E5136B}" type="datetime1">
              <a:rPr lang="ja-JP" altLang="en-US" smtClean="0"/>
              <a:t>2024/3/21</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670968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3050"/>
            <a:ext cx="32584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350" y="273052"/>
            <a:ext cx="55368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221" y="1435102"/>
            <a:ext cx="32584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6B5E9AE2-3BF1-4FAB-9F1D-79A1558DB9C2}"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39B8A139-1B1C-49CE-A75B-3A8B44AA5FA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3476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334" y="4800600"/>
            <a:ext cx="5942648"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334" y="612775"/>
            <a:ext cx="59426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334" y="5367338"/>
            <a:ext cx="5942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67EFE7E5-3FF1-48C0-8F45-33B8C669FD96}"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2158FE0-898B-4AC2-881C-E4091CE858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8051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87693EB7-D40A-4C10-96F1-7A795B3C30FB}"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1B944D4-748F-4A94-8860-D4052738CEC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96521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79091" y="274639"/>
            <a:ext cx="2412482"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489" y="274639"/>
            <a:ext cx="7077528"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2C4FD045-F8DB-4412-AB85-D40285342BE6}" type="datetime1">
              <a:rPr lang="ja-JP" altLang="en-US" smtClean="0">
                <a:solidFill>
                  <a:prstClr val="black">
                    <a:tint val="75000"/>
                  </a:prstClr>
                </a:solidFill>
              </a:rPr>
              <a:pPr>
                <a:defRPr/>
              </a:pPr>
              <a:t>2024/3/21</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F88D306-EB47-4AAA-B97C-E3D62DB42D9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42982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742831" y="609600"/>
            <a:ext cx="8418751" cy="1143000"/>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70BC702F-4B63-4784-88CA-62B532DD50AF}" type="datetime1">
              <a:rPr lang="ja-JP" altLang="en-US" smtClean="0">
                <a:solidFill>
                  <a:srgbClr val="000000"/>
                </a:solidFill>
              </a:rPr>
              <a:pPr>
                <a:defRPr/>
              </a:pPr>
              <a:t>2024/3/21</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51B115-6B15-46BF-B357-33451BD832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87607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221" y="274639"/>
            <a:ext cx="8913972"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221" y="6245225"/>
            <a:ext cx="2311030" cy="476250"/>
          </a:xfrm>
        </p:spPr>
        <p:txBody>
          <a:bodyPr/>
          <a:lstStyle>
            <a:lvl1pPr>
              <a:defRPr/>
            </a:lvl1pPr>
          </a:lstStyle>
          <a:p>
            <a:fld id="{1D62A564-7A93-4B10-A548-027E6B96AAE7}" type="datetime1">
              <a:rPr lang="ja-JP" altLang="en-US" smtClean="0">
                <a:solidFill>
                  <a:prstClr val="black">
                    <a:tint val="75000"/>
                  </a:prstClr>
                </a:solidFill>
              </a:rPr>
              <a:pPr/>
              <a:t>2024/3/21</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008" y="6245225"/>
            <a:ext cx="3136397"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8163" y="6245225"/>
            <a:ext cx="2311030" cy="476250"/>
          </a:xfrm>
        </p:spPr>
        <p:txBody>
          <a:bodyPr/>
          <a:lstStyle>
            <a:lvl1pPr>
              <a:defRPr/>
            </a:lvl1pPr>
          </a:lstStyle>
          <a:p>
            <a:fld id="{1E6F5654-4822-4B79-A2C7-2FDE5796F5D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54577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0" y="4406903"/>
            <a:ext cx="841875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380" y="2906713"/>
            <a:ext cx="84187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C36C4A5-7E42-4504-909D-34F99FD8380C}" type="datetime1">
              <a:rPr lang="ja-JP" altLang="en-US" smtClean="0"/>
              <a:t>2024/3/21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97795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5" name="直線コネクタ 4"/>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489" y="1600203"/>
            <a:ext cx="47441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5709" y="1600203"/>
            <a:ext cx="47458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3"/>
          <p:cNvSpPr>
            <a:spLocks noGrp="1"/>
          </p:cNvSpPr>
          <p:nvPr>
            <p:ph type="dt" sz="half" idx="10"/>
          </p:nvPr>
        </p:nvSpPr>
        <p:spPr/>
        <p:txBody>
          <a:bodyPr/>
          <a:lstStyle>
            <a:lvl1pPr>
              <a:defRPr/>
            </a:lvl1pPr>
          </a:lstStyle>
          <a:p>
            <a:pPr>
              <a:defRPr/>
            </a:pPr>
            <a:fld id="{9313A961-35BB-4F22-A8DE-F8F415AD3933}" type="datetime1">
              <a:rPr lang="ja-JP" altLang="en-US" smtClean="0"/>
              <a:t>2024/3/21</a:t>
            </a:fld>
            <a:endParaRPr lang="en-US" altLang="ja-JP"/>
          </a:p>
        </p:txBody>
      </p:sp>
      <p:sp>
        <p:nvSpPr>
          <p:cNvPr id="7"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72955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cxnSp>
        <p:nvCxnSpPr>
          <p:cNvPr id="7" name="直線コネクタ 6"/>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95221" y="274638"/>
            <a:ext cx="8913972"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222" y="1535113"/>
            <a:ext cx="43761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222" y="2174875"/>
            <a:ext cx="43761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1306" y="1535113"/>
            <a:ext cx="4377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1306" y="2174875"/>
            <a:ext cx="43778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p:txBody>
          <a:bodyPr/>
          <a:lstStyle>
            <a:lvl1pPr>
              <a:defRPr/>
            </a:lvl1pPr>
          </a:lstStyle>
          <a:p>
            <a:pPr>
              <a:defRPr/>
            </a:pPr>
            <a:fld id="{572B8B2C-DD8C-486F-9BAB-8841D7E5A620}" type="datetime1">
              <a:rPr lang="ja-JP" altLang="en-US" smtClean="0"/>
              <a:t>2024/3/21</a:t>
            </a:fld>
            <a:endParaRPr lang="en-US" altLang="ja-JP"/>
          </a:p>
        </p:txBody>
      </p:sp>
      <p:sp>
        <p:nvSpPr>
          <p:cNvPr id="9"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52244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cxnSp>
        <p:nvCxnSpPr>
          <p:cNvPr id="3" name="直線コネクタ 2"/>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43E5E10-D003-477C-8914-778BD21EB09B}" type="datetime1">
              <a:rPr lang="ja-JP" altLang="en-US" smtClean="0"/>
              <a:t>2024/3/21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414455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2" name="直線コネクタ 1"/>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日付プレースホルダ 3"/>
          <p:cNvSpPr>
            <a:spLocks noGrp="1"/>
          </p:cNvSpPr>
          <p:nvPr>
            <p:ph type="dt" sz="half" idx="10"/>
          </p:nvPr>
        </p:nvSpPr>
        <p:spPr/>
        <p:txBody>
          <a:bodyPr/>
          <a:lstStyle>
            <a:lvl1pPr>
              <a:defRPr/>
            </a:lvl1pPr>
          </a:lstStyle>
          <a:p>
            <a:pPr>
              <a:defRPr/>
            </a:pPr>
            <a:fld id="{0966EB11-C520-44BE-A5EA-BABA92B43D08}" type="datetime1">
              <a:rPr lang="ja-JP" altLang="en-US" smtClean="0"/>
              <a:t>2024/3/21</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7391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cxnSp>
        <p:nvCxnSpPr>
          <p:cNvPr id="5" name="直線コネクタ 4"/>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95221" y="273050"/>
            <a:ext cx="32584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350" y="273052"/>
            <a:ext cx="55368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221" y="1435102"/>
            <a:ext cx="32584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日付プレースホルダ 3"/>
          <p:cNvSpPr>
            <a:spLocks noGrp="1"/>
          </p:cNvSpPr>
          <p:nvPr>
            <p:ph type="dt" sz="half" idx="10"/>
          </p:nvPr>
        </p:nvSpPr>
        <p:spPr/>
        <p:txBody>
          <a:bodyPr/>
          <a:lstStyle>
            <a:lvl1pPr>
              <a:defRPr/>
            </a:lvl1pPr>
          </a:lstStyle>
          <a:p>
            <a:pPr>
              <a:defRPr/>
            </a:pPr>
            <a:fld id="{69FD6857-6D5C-47D7-BFEE-544E223666E1}" type="datetime1">
              <a:rPr lang="ja-JP" altLang="en-US" smtClean="0"/>
              <a:t>2024/3/21</a:t>
            </a:fld>
            <a:endParaRPr lang="en-US" altLang="ja-JP"/>
          </a:p>
        </p:txBody>
      </p:sp>
      <p:sp>
        <p:nvSpPr>
          <p:cNvPr id="7"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73259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cxnSp>
        <p:nvCxnSpPr>
          <p:cNvPr id="5" name="直線コネクタ 4"/>
          <p:cNvCxnSpPr/>
          <p:nvPr userDrawn="1"/>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941334" y="4800600"/>
            <a:ext cx="5942648"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334" y="612775"/>
            <a:ext cx="59426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334" y="5367338"/>
            <a:ext cx="5942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日付プレースホルダ 3"/>
          <p:cNvSpPr>
            <a:spLocks noGrp="1"/>
          </p:cNvSpPr>
          <p:nvPr>
            <p:ph type="dt" sz="half" idx="10"/>
          </p:nvPr>
        </p:nvSpPr>
        <p:spPr/>
        <p:txBody>
          <a:bodyPr/>
          <a:lstStyle>
            <a:lvl1pPr>
              <a:defRPr/>
            </a:lvl1pPr>
          </a:lstStyle>
          <a:p>
            <a:pPr>
              <a:defRPr/>
            </a:pPr>
            <a:fld id="{5D2EA83E-577F-4BA2-AE98-A1D831F7B250}" type="datetime1">
              <a:rPr lang="ja-JP" altLang="en-US" smtClean="0"/>
              <a:t>2024/3/21</a:t>
            </a:fld>
            <a:endParaRPr lang="en-US" altLang="ja-JP"/>
          </a:p>
        </p:txBody>
      </p:sp>
      <p:sp>
        <p:nvSpPr>
          <p:cNvPr id="7" name="フッター プレースホルダ 4"/>
          <p:cNvSpPr>
            <a:spLocks noGrp="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6379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3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0"/>
            <a:ext cx="8913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3D18723A-74B5-491C-8677-419504848E79}" type="datetime1">
              <a:rPr lang="ja-JP" altLang="en-US" smtClean="0"/>
              <a:t>2024/3/21</a:t>
            </a:fld>
            <a:endParaRPr lang="en-US" altLang="ja-JP"/>
          </a:p>
        </p:txBody>
      </p:sp>
      <p:sp>
        <p:nvSpPr>
          <p:cNvPr id="5" name="フッター プレースホルダ 4"/>
          <p:cNvSpPr>
            <a:spLocks noGrp="1"/>
          </p:cNvSpPr>
          <p:nvPr>
            <p:ph type="ftr" sz="quarter" idx="3"/>
          </p:nvPr>
        </p:nvSpPr>
        <p:spPr>
          <a:xfrm>
            <a:off x="3384550" y="6356350"/>
            <a:ext cx="3135313"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ltLang="ja-JP"/>
          </a:p>
        </p:txBody>
      </p:sp>
      <p:sp>
        <p:nvSpPr>
          <p:cNvPr id="9" name="スライド番号プレースホルダ 5"/>
          <p:cNvSpPr txBox="1">
            <a:spLocks/>
          </p:cNvSpPr>
          <p:nvPr userDrawn="1"/>
        </p:nvSpPr>
        <p:spPr>
          <a:xfrm>
            <a:off x="7586663" y="44450"/>
            <a:ext cx="2311400" cy="365125"/>
          </a:xfrm>
          <a:prstGeom prst="rect">
            <a:avLst/>
          </a:prstGeom>
        </p:spPr>
        <p:txBody>
          <a:bodyPr/>
          <a:lstStyle>
            <a:defPPr>
              <a:defRPr lang="ja-JP"/>
            </a:defPPr>
            <a:lvl1pPr algn="l"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34975" indent="222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871538" indent="4286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08100" indent="635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744663" indent="8413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r">
              <a:defRPr/>
            </a:pPr>
            <a:fld id="{2F412FEB-21F5-4E78-9CC1-E458F3CF3A0A}" type="slidenum">
              <a:rPr lang="en-US" altLang="ja-JP" smtClean="0"/>
              <a:pPr algn="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5474" r:id="rId1"/>
    <p:sldLayoutId id="2147485475" r:id="rId2"/>
    <p:sldLayoutId id="2147485472" r:id="rId3"/>
    <p:sldLayoutId id="2147485476" r:id="rId4"/>
    <p:sldLayoutId id="2147485477" r:id="rId5"/>
    <p:sldLayoutId id="2147485478" r:id="rId6"/>
    <p:sldLayoutId id="2147485479" r:id="rId7"/>
    <p:sldLayoutId id="2147485480" r:id="rId8"/>
    <p:sldLayoutId id="2147485481" r:id="rId9"/>
    <p:sldLayoutId id="2147485482" r:id="rId10"/>
    <p:sldLayoutId id="2147485473" r:id="rId11"/>
    <p:sldLayoutId id="214748548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221" y="1600203"/>
            <a:ext cx="8913972"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220" y="6356353"/>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7F998777-2F9C-48BA-9076-E23E05307850}" type="datetime1">
              <a:rPr lang="ja-JP" altLang="en-US" smtClean="0">
                <a:solidFill>
                  <a:prstClr val="black">
                    <a:tint val="75000"/>
                  </a:prstClr>
                </a:solidFill>
                <a:latin typeface="Arial" charset="0"/>
                <a:ea typeface="ＭＳ Ｐゴシック" charset="-128"/>
              </a:rPr>
              <a:pPr eaLnBrk="1" hangingPunct="1">
                <a:defRPr/>
              </a:pPr>
              <a:t>2024/3/21</a:t>
            </a:fld>
            <a:endParaRPr lang="en-US" altLang="ja-JP">
              <a:solidFill>
                <a:prstClr val="black">
                  <a:tint val="75000"/>
                </a:prstClr>
              </a:solidFill>
              <a:latin typeface="Arial" charset="0"/>
              <a:ea typeface="ＭＳ Ｐゴシック" charset="-128"/>
            </a:endParaRPr>
          </a:p>
        </p:txBody>
      </p:sp>
      <p:sp>
        <p:nvSpPr>
          <p:cNvPr id="5" name="フッター プレースホルダ 4"/>
          <p:cNvSpPr>
            <a:spLocks noGrp="1"/>
          </p:cNvSpPr>
          <p:nvPr>
            <p:ph type="ftr" sz="quarter" idx="3"/>
          </p:nvPr>
        </p:nvSpPr>
        <p:spPr>
          <a:xfrm>
            <a:off x="3384008" y="6356353"/>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ltLang="ja-JP">
              <a:solidFill>
                <a:prstClr val="black">
                  <a:tint val="75000"/>
                </a:prstClr>
              </a:solidFill>
              <a:latin typeface="Arial" charset="0"/>
              <a:ea typeface="ＭＳ Ｐゴシック" charset="-128"/>
            </a:endParaRPr>
          </a:p>
        </p:txBody>
      </p:sp>
      <p:sp>
        <p:nvSpPr>
          <p:cNvPr id="6" name="スライド番号プレースホルダ 5"/>
          <p:cNvSpPr>
            <a:spLocks noGrp="1"/>
          </p:cNvSpPr>
          <p:nvPr>
            <p:ph type="sldNum" sz="quarter" idx="4"/>
          </p:nvPr>
        </p:nvSpPr>
        <p:spPr>
          <a:xfrm>
            <a:off x="7098163" y="6356353"/>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E786FA0B-B174-4657-9347-2E94F3558E59}" type="slidenum">
              <a:rPr lang="en-US" altLang="ja-JP" smtClean="0">
                <a:solidFill>
                  <a:prstClr val="black">
                    <a:tint val="75000"/>
                  </a:prstClr>
                </a:solidFill>
                <a:latin typeface="Arial" charset="0"/>
                <a:ea typeface="ＭＳ Ｐゴシック" charset="-128"/>
              </a:rPr>
              <a:pPr eaLnBrk="1" hangingPunct="1">
                <a:defRPr/>
              </a:pPr>
              <a:t>‹#›</a:t>
            </a:fld>
            <a:endParaRPr lang="en-US" altLang="ja-JP">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137450405"/>
      </p:ext>
    </p:extLst>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 id="2147485496" r:id="rId12"/>
    <p:sldLayoutId id="2147485497" r:id="rId1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559718" y="2204864"/>
            <a:ext cx="6459922" cy="1470025"/>
          </a:xfrm>
        </p:spPr>
        <p:txBody>
          <a:bodyPr/>
          <a:lstStyle/>
          <a:p>
            <a:r>
              <a:rPr lang="ja-JP" altLang="en-US" dirty="0"/>
              <a:t>都市施設計画</a:t>
            </a:r>
          </a:p>
        </p:txBody>
      </p:sp>
      <p:sp>
        <p:nvSpPr>
          <p:cNvPr id="3" name="サブタイトル 2"/>
          <p:cNvSpPr>
            <a:spLocks noGrp="1"/>
          </p:cNvSpPr>
          <p:nvPr>
            <p:ph type="subTitle" idx="1"/>
          </p:nvPr>
        </p:nvSpPr>
        <p:spPr>
          <a:xfrm>
            <a:off x="271687" y="4221088"/>
            <a:ext cx="9361040" cy="1752600"/>
          </a:xfrm>
        </p:spPr>
        <p:txBody>
          <a:bodyPr>
            <a:normAutofit/>
          </a:bodyPr>
          <a:lstStyle/>
          <a:p>
            <a:pPr>
              <a:defRPr/>
            </a:pPr>
            <a:r>
              <a:rPr lang="ja-JP" altLang="en-US" sz="2800" dirty="0">
                <a:solidFill>
                  <a:schemeClr val="tx1"/>
                </a:solidFill>
              </a:rPr>
              <a:t>国土交通省 都市局 都市計画課</a:t>
            </a:r>
            <a:endParaRPr lang="en-US" altLang="ja-JP" sz="2800" dirty="0">
              <a:solidFill>
                <a:schemeClr val="tx1"/>
              </a:solidFill>
            </a:endParaRPr>
          </a:p>
          <a:p>
            <a:pPr>
              <a:defRPr/>
            </a:pPr>
            <a:r>
              <a:rPr lang="ja-JP" altLang="en-US" sz="2800" dirty="0">
                <a:solidFill>
                  <a:schemeClr val="tx1"/>
                </a:solidFill>
              </a:rPr>
              <a:t>令和６年３月更新</a:t>
            </a:r>
          </a:p>
        </p:txBody>
      </p:sp>
    </p:spTree>
    <p:extLst>
      <p:ext uri="{BB962C8B-B14F-4D97-AF65-F5344CB8AC3E}">
        <p14:creationId xmlns:p14="http://schemas.microsoft.com/office/powerpoint/2010/main" val="337443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5961063" y="981075"/>
            <a:ext cx="3638550" cy="430213"/>
          </a:xfrm>
        </p:spPr>
        <p:txBody>
          <a:bodyPr/>
          <a:lstStyle/>
          <a:p>
            <a:pPr eaLnBrk="1" hangingPunct="1"/>
            <a:r>
              <a:rPr lang="ja-JP" altLang="en-US" sz="2400">
                <a:solidFill>
                  <a:schemeClr val="tx2"/>
                </a:solidFill>
              </a:rPr>
              <a:t>（都市計画法第１１条）</a:t>
            </a:r>
          </a:p>
        </p:txBody>
      </p:sp>
      <p:sp>
        <p:nvSpPr>
          <p:cNvPr id="32771" name="Rectangle 6"/>
          <p:cNvSpPr>
            <a:spLocks noChangeArrowheads="1"/>
          </p:cNvSpPr>
          <p:nvPr/>
        </p:nvSpPr>
        <p:spPr bwMode="auto">
          <a:xfrm>
            <a:off x="560388" y="1411288"/>
            <a:ext cx="8639175" cy="482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・都市施設の種類</a:t>
            </a:r>
          </a:p>
          <a:p>
            <a:pPr eaLnBrk="1" hangingPunct="1">
              <a:spcBef>
                <a:spcPct val="0"/>
              </a:spcBef>
              <a:buFontTx/>
              <a:buNone/>
            </a:pPr>
            <a:r>
              <a:rPr lang="ja-JP" altLang="en-US" sz="2800">
                <a:latin typeface="Arial" panose="020B0604020202020204" pitchFamily="34" charset="0"/>
              </a:rPr>
              <a:t>・名称</a:t>
            </a:r>
          </a:p>
          <a:p>
            <a:pPr eaLnBrk="1" hangingPunct="1">
              <a:spcBef>
                <a:spcPct val="0"/>
              </a:spcBef>
              <a:buFontTx/>
              <a:buNone/>
            </a:pPr>
            <a:r>
              <a:rPr lang="ja-JP" altLang="en-US" sz="2800">
                <a:latin typeface="Arial" panose="020B0604020202020204" pitchFamily="34" charset="0"/>
              </a:rPr>
              <a:t>・位置及び区域</a:t>
            </a:r>
          </a:p>
          <a:p>
            <a:pPr eaLnBrk="1" hangingPunct="1">
              <a:spcBef>
                <a:spcPct val="0"/>
              </a:spcBef>
              <a:buFontTx/>
              <a:buNone/>
            </a:pPr>
            <a:r>
              <a:rPr lang="ja-JP" altLang="en-US" sz="2800">
                <a:latin typeface="Arial" panose="020B0604020202020204" pitchFamily="34" charset="0"/>
              </a:rPr>
              <a:t>・その他政令で定める事項</a:t>
            </a:r>
            <a:r>
              <a:rPr lang="ja-JP" altLang="en-US" sz="2400">
                <a:latin typeface="Arial" panose="020B0604020202020204" pitchFamily="34" charset="0"/>
              </a:rPr>
              <a:t>（</a:t>
            </a:r>
            <a:r>
              <a:rPr lang="zh-CN" altLang="en-US" sz="2400">
                <a:latin typeface="Arial" panose="020B0604020202020204" pitchFamily="34" charset="0"/>
              </a:rPr>
              <a:t>都市計画法施行令第６条</a:t>
            </a:r>
            <a:r>
              <a:rPr lang="ja-JP" altLang="en-US" sz="2400">
                <a:latin typeface="Arial" panose="020B0604020202020204" pitchFamily="34" charset="0"/>
              </a:rPr>
              <a:t>）</a:t>
            </a:r>
            <a:endParaRPr lang="ja-JP" altLang="en-US" sz="16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道路：種別及び車線の数（車線のない道路である場合を除く。）　　　　　　　　　　　　</a:t>
            </a:r>
          </a:p>
          <a:p>
            <a:pPr eaLnBrk="1" hangingPunct="1">
              <a:spcBef>
                <a:spcPct val="0"/>
              </a:spcBef>
              <a:buFont typeface="Wingdings" panose="05000000000000000000" pitchFamily="2" charset="2"/>
              <a:buNone/>
            </a:pPr>
            <a:r>
              <a:rPr lang="ja-JP" altLang="en-US" sz="2400">
                <a:latin typeface="Arial" panose="020B0604020202020204" pitchFamily="34" charset="0"/>
              </a:rPr>
              <a:t>　　　　　　その他の構造（</a:t>
            </a:r>
            <a:r>
              <a:rPr lang="zh-CN" altLang="en-US" sz="2400">
                <a:latin typeface="Arial" panose="020B0604020202020204" pitchFamily="34" charset="0"/>
              </a:rPr>
              <a:t>都市計画法</a:t>
            </a:r>
            <a:r>
              <a:rPr lang="ja-JP" altLang="en-US" sz="2400">
                <a:latin typeface="Arial" panose="020B0604020202020204" pitchFamily="34" charset="0"/>
              </a:rPr>
              <a:t>施行規則</a:t>
            </a:r>
            <a:r>
              <a:rPr lang="zh-CN" altLang="en-US" sz="2400">
                <a:latin typeface="Arial" panose="020B0604020202020204" pitchFamily="34" charset="0"/>
              </a:rPr>
              <a:t>第</a:t>
            </a:r>
            <a:r>
              <a:rPr lang="en-US" altLang="zh-CN" sz="2400">
                <a:latin typeface="Arial" panose="020B0604020202020204" pitchFamily="34" charset="0"/>
              </a:rPr>
              <a:t>7</a:t>
            </a:r>
            <a:r>
              <a:rPr lang="zh-CN" altLang="en-US" sz="2400">
                <a:latin typeface="Arial" panose="020B0604020202020204" pitchFamily="34" charset="0"/>
              </a:rPr>
              <a:t>条</a:t>
            </a:r>
            <a:r>
              <a:rPr lang="ja-JP" altLang="en-US" sz="2400">
                <a:latin typeface="Arial" panose="020B0604020202020204" pitchFamily="34" charset="0"/>
              </a:rPr>
              <a:t>）</a:t>
            </a:r>
          </a:p>
          <a:p>
            <a:pPr eaLnBrk="1" hangingPunct="1">
              <a:spcBef>
                <a:spcPct val="0"/>
              </a:spcBef>
              <a:buFontTx/>
              <a:buNone/>
            </a:pPr>
            <a:r>
              <a:rPr lang="ja-JP" altLang="en-US" sz="2400">
                <a:latin typeface="Arial" panose="020B0604020202020204" pitchFamily="34" charset="0"/>
              </a:rPr>
              <a:t>　　駐車場：面積及び構造</a:t>
            </a:r>
          </a:p>
          <a:p>
            <a:pPr eaLnBrk="1" hangingPunct="1">
              <a:spcBef>
                <a:spcPct val="0"/>
              </a:spcBef>
              <a:buFontTx/>
              <a:buNone/>
            </a:pPr>
            <a:r>
              <a:rPr lang="ja-JP" altLang="en-US" sz="2400">
                <a:latin typeface="Arial" panose="020B0604020202020204" pitchFamily="34" charset="0"/>
              </a:rPr>
              <a:t>　　自動車ターミナル：種別及び面積</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公園：種別及び面積</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都市高速鉄道：構造</a:t>
            </a:r>
          </a:p>
          <a:p>
            <a:pPr eaLnBrk="1" hangingPunct="1">
              <a:spcBef>
                <a:spcPct val="0"/>
              </a:spcBef>
              <a:buFontTx/>
              <a:buNone/>
            </a:pPr>
            <a:r>
              <a:rPr lang="ja-JP" altLang="en-US" sz="2400">
                <a:latin typeface="Arial" panose="020B0604020202020204" pitchFamily="34" charset="0"/>
              </a:rPr>
              <a:t>　　下水道：排水区域　等</a:t>
            </a:r>
            <a:endParaRPr lang="en-US" altLang="ja-JP" sz="2400">
              <a:latin typeface="Arial" panose="020B0604020202020204" pitchFamily="34" charset="0"/>
            </a:endParaRPr>
          </a:p>
        </p:txBody>
      </p:sp>
      <p:sp>
        <p:nvSpPr>
          <p:cNvPr id="5" name="Rectangle 9"/>
          <p:cNvSpPr txBox="1">
            <a:spLocks noChangeArrowheads="1"/>
          </p:cNvSpPr>
          <p:nvPr/>
        </p:nvSpPr>
        <p:spPr>
          <a:xfrm>
            <a:off x="-19050" y="-30163"/>
            <a:ext cx="9036050" cy="620713"/>
          </a:xfrm>
          <a:prstGeom prst="rect">
            <a:avLst/>
          </a:prstGeom>
        </p:spPr>
        <p:txBody>
          <a:bodyPr lIns="92075" tIns="46038" rIns="92075" bIns="46038" anchor="ctr"/>
          <a:lstStyle/>
          <a:p>
            <a:pPr eaLnBrk="1" hangingPunct="1">
              <a:defRPr/>
            </a:pPr>
            <a:r>
              <a:rPr lang="ja-JP" altLang="en-US" sz="3200" b="1" kern="0" dirty="0">
                <a:solidFill>
                  <a:srgbClr val="1F497D"/>
                </a:solidFill>
                <a:latin typeface="+mj-lt"/>
                <a:ea typeface="+mj-ea"/>
                <a:cs typeface="+mj-cs"/>
              </a:rPr>
              <a:t>都市計画に定める事項</a:t>
            </a:r>
            <a:endParaRPr lang="ja-JP" altLang="en-US" sz="2800" b="1" kern="0" dirty="0">
              <a:solidFill>
                <a:srgbClr val="1F497D"/>
              </a:solidFill>
              <a:latin typeface="+mj-lt"/>
              <a:ea typeface="+mj-ea"/>
              <a:cs typeface="+mj-cs"/>
            </a:endParaRPr>
          </a:p>
        </p:txBody>
      </p:sp>
    </p:spTree>
    <p:extLst>
      <p:ext uri="{BB962C8B-B14F-4D97-AF65-F5344CB8AC3E}">
        <p14:creationId xmlns:p14="http://schemas.microsoft.com/office/powerpoint/2010/main" val="420714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849313" y="1557338"/>
            <a:ext cx="8280400" cy="468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道路の種別：　自動車専用道路、幹線街路、区画街路</a:t>
            </a:r>
          </a:p>
          <a:p>
            <a:pPr eaLnBrk="1" hangingPunct="1">
              <a:spcBef>
                <a:spcPct val="0"/>
              </a:spcBef>
              <a:buFontTx/>
              <a:buNone/>
            </a:pPr>
            <a:r>
              <a:rPr lang="ja-JP" altLang="en-US" sz="2800">
                <a:latin typeface="Arial" panose="020B0604020202020204" pitchFamily="34" charset="0"/>
              </a:rPr>
              <a:t>　　　　　　　　　又は特殊街路の別</a:t>
            </a:r>
          </a:p>
          <a:p>
            <a:pPr eaLnBrk="1" hangingPunct="1">
              <a:spcBef>
                <a:spcPct val="0"/>
              </a:spcBef>
              <a:buFontTx/>
              <a:buNone/>
            </a:pPr>
            <a:endParaRPr lang="ja-JP" altLang="en-US" sz="28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道路の構造：　車線の数（特殊街路その他の車線がな</a:t>
            </a:r>
          </a:p>
          <a:p>
            <a:pPr eaLnBrk="1" hangingPunct="1">
              <a:spcBef>
                <a:spcPct val="0"/>
              </a:spcBef>
              <a:buFontTx/>
              <a:buNone/>
            </a:pPr>
            <a:r>
              <a:rPr lang="ja-JP" altLang="en-US" sz="2800">
                <a:latin typeface="Arial" panose="020B0604020202020204" pitchFamily="34" charset="0"/>
              </a:rPr>
              <a:t>　　　　　　　　　い道路である場合を除く。）</a:t>
            </a:r>
          </a:p>
          <a:p>
            <a:pPr eaLnBrk="1" hangingPunct="1">
              <a:spcBef>
                <a:spcPct val="0"/>
              </a:spcBef>
              <a:buFontTx/>
              <a:buNone/>
            </a:pPr>
            <a:r>
              <a:rPr lang="ja-JP" altLang="en-US" sz="2800">
                <a:latin typeface="Arial" panose="020B0604020202020204" pitchFamily="34" charset="0"/>
              </a:rPr>
              <a:t>　　　　　　　　　幅員並びに</a:t>
            </a:r>
            <a:r>
              <a:rPr lang="ja-JP" altLang="en-US" sz="2800" u="sng">
                <a:latin typeface="Arial" panose="020B0604020202020204" pitchFamily="34" charset="0"/>
              </a:rPr>
              <a:t>嵩上式、地下式、堀割式</a:t>
            </a:r>
          </a:p>
          <a:p>
            <a:pPr eaLnBrk="1" hangingPunct="1">
              <a:spcBef>
                <a:spcPct val="0"/>
              </a:spcBef>
              <a:buFontTx/>
              <a:buNone/>
            </a:pPr>
            <a:r>
              <a:rPr lang="ja-JP" altLang="en-US" sz="2800">
                <a:latin typeface="Arial" panose="020B0604020202020204" pitchFamily="34" charset="0"/>
              </a:rPr>
              <a:t>　　　　　　　　　</a:t>
            </a:r>
            <a:r>
              <a:rPr lang="ja-JP" altLang="en-US" sz="2800" u="sng">
                <a:latin typeface="Arial" panose="020B0604020202020204" pitchFamily="34" charset="0"/>
              </a:rPr>
              <a:t>又は地表式</a:t>
            </a:r>
            <a:r>
              <a:rPr lang="ja-JP" altLang="en-US" sz="2800">
                <a:latin typeface="Arial" panose="020B0604020202020204" pitchFamily="34" charset="0"/>
              </a:rPr>
              <a:t>の別及び地表式の区間に</a:t>
            </a:r>
          </a:p>
          <a:p>
            <a:pPr eaLnBrk="1" hangingPunct="1">
              <a:spcBef>
                <a:spcPct val="0"/>
              </a:spcBef>
              <a:buFontTx/>
              <a:buNone/>
            </a:pPr>
            <a:r>
              <a:rPr lang="ja-JP" altLang="en-US" sz="2800">
                <a:latin typeface="Arial" panose="020B0604020202020204" pitchFamily="34" charset="0"/>
              </a:rPr>
              <a:t>　　　　　　　　　おいては鉄道又は自動車専用道路若し</a:t>
            </a:r>
          </a:p>
          <a:p>
            <a:pPr eaLnBrk="1" hangingPunct="1">
              <a:spcBef>
                <a:spcPct val="0"/>
              </a:spcBef>
              <a:buFontTx/>
              <a:buNone/>
            </a:pPr>
            <a:r>
              <a:rPr lang="ja-JP" altLang="en-US" sz="2800">
                <a:latin typeface="Arial" panose="020B0604020202020204" pitchFamily="34" charset="0"/>
              </a:rPr>
              <a:t>　　　　　　　　　くは幹線街路と交差するときは立体交差</a:t>
            </a:r>
          </a:p>
          <a:p>
            <a:pPr eaLnBrk="1" hangingPunct="1">
              <a:spcBef>
                <a:spcPct val="0"/>
              </a:spcBef>
              <a:buFontTx/>
              <a:buNone/>
            </a:pPr>
            <a:r>
              <a:rPr lang="ja-JP" altLang="en-US" sz="2800">
                <a:latin typeface="Arial" panose="020B0604020202020204" pitchFamily="34" charset="0"/>
              </a:rPr>
              <a:t>　　　　　　　　　又は平面交差の別</a:t>
            </a:r>
          </a:p>
          <a:p>
            <a:pPr eaLnBrk="1" hangingPunct="1">
              <a:spcBef>
                <a:spcPct val="0"/>
              </a:spcBef>
              <a:buFontTx/>
              <a:buNone/>
            </a:pPr>
            <a:r>
              <a:rPr lang="ja-JP" altLang="en-US" sz="1800">
                <a:latin typeface="Arial" panose="020B0604020202020204" pitchFamily="34" charset="0"/>
              </a:rPr>
              <a:t>　　　　　　　　　　　　　　　</a:t>
            </a:r>
          </a:p>
        </p:txBody>
      </p:sp>
      <p:sp>
        <p:nvSpPr>
          <p:cNvPr id="33795" name="Text Box 60"/>
          <p:cNvSpPr txBox="1">
            <a:spLocks noChangeArrowheads="1"/>
          </p:cNvSpPr>
          <p:nvPr/>
        </p:nvSpPr>
        <p:spPr bwMode="auto">
          <a:xfrm>
            <a:off x="560388" y="1046163"/>
            <a:ext cx="931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800">
                <a:solidFill>
                  <a:srgbClr val="FF0000"/>
                </a:solidFill>
                <a:latin typeface="Arial" panose="020B0604020202020204" pitchFamily="34" charset="0"/>
              </a:rPr>
              <a:t>道路の種別及び構造の細目</a:t>
            </a:r>
            <a:endParaRPr lang="ja-JP" altLang="en-US" sz="2400">
              <a:solidFill>
                <a:srgbClr val="FF0000"/>
              </a:solidFill>
              <a:latin typeface="Arial" panose="020B0604020202020204" pitchFamily="34" charset="0"/>
            </a:endParaRPr>
          </a:p>
        </p:txBody>
      </p:sp>
      <p:sp>
        <p:nvSpPr>
          <p:cNvPr id="33796" name="Rectangle 2"/>
          <p:cNvSpPr txBox="1">
            <a:spLocks noRot="1" noChangeArrowheads="1"/>
          </p:cNvSpPr>
          <p:nvPr/>
        </p:nvSpPr>
        <p:spPr bwMode="auto">
          <a:xfrm>
            <a:off x="4951413" y="693738"/>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tx2"/>
                </a:solidFill>
              </a:rPr>
              <a:t>（都市計画法施行規則第７条）</a:t>
            </a:r>
          </a:p>
        </p:txBody>
      </p:sp>
      <p:sp>
        <p:nvSpPr>
          <p:cNvPr id="7" name="Rectangle 9"/>
          <p:cNvSpPr txBox="1">
            <a:spLocks noChangeArrowheads="1"/>
          </p:cNvSpPr>
          <p:nvPr/>
        </p:nvSpPr>
        <p:spPr>
          <a:xfrm>
            <a:off x="-19050" y="-15875"/>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Arial" charset="0"/>
                <a:ea typeface="ＭＳ Ｐゴシック" charset="-128"/>
              </a:rPr>
              <a:t>（参考）</a:t>
            </a:r>
            <a:r>
              <a:rPr lang="ja-JP" altLang="en-US" sz="3200" b="1" kern="0" dirty="0">
                <a:solidFill>
                  <a:schemeClr val="tx2"/>
                </a:solidFill>
                <a:latin typeface="+mj-lt"/>
                <a:ea typeface="+mj-ea"/>
                <a:cs typeface="+mj-cs"/>
              </a:rPr>
              <a:t>都市計画に定める事項（道路の例）</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249057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685800" y="2043113"/>
            <a:ext cx="8596313" cy="4662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嵩上式の区間：道路面が地表面より概ね５ｍ以上高い</a:t>
            </a:r>
          </a:p>
          <a:p>
            <a:pPr eaLnBrk="1" hangingPunct="1">
              <a:spcBef>
                <a:spcPct val="0"/>
              </a:spcBef>
              <a:buFontTx/>
              <a:buNone/>
            </a:pPr>
            <a:r>
              <a:rPr lang="ja-JP" altLang="en-US" sz="2800">
                <a:latin typeface="Arial" panose="020B0604020202020204" pitchFamily="34" charset="0"/>
              </a:rPr>
              <a:t>　　　　　　　　　  区間が</a:t>
            </a:r>
            <a:r>
              <a:rPr lang="en-US" altLang="ja-JP" sz="2800">
                <a:latin typeface="Arial" panose="020B0604020202020204" pitchFamily="34" charset="0"/>
              </a:rPr>
              <a:t>350</a:t>
            </a:r>
            <a:r>
              <a:rPr lang="ja-JP" altLang="en-US" sz="2800">
                <a:latin typeface="Arial" panose="020B0604020202020204" pitchFamily="34" charset="0"/>
              </a:rPr>
              <a:t>ｍ以上連続している区間</a:t>
            </a:r>
          </a:p>
          <a:p>
            <a:pPr eaLnBrk="1" hangingPunct="1">
              <a:spcBef>
                <a:spcPct val="0"/>
              </a:spcBef>
              <a:buFontTx/>
              <a:buNone/>
            </a:pPr>
            <a:endParaRPr lang="ja-JP" altLang="en-US"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地下式の区間：道路が</a:t>
            </a:r>
            <a:r>
              <a:rPr lang="en-US" altLang="ja-JP" sz="2800">
                <a:latin typeface="Arial" panose="020B0604020202020204" pitchFamily="34" charset="0"/>
              </a:rPr>
              <a:t>350m</a:t>
            </a:r>
            <a:r>
              <a:rPr lang="ja-JP" altLang="en-US" sz="2800">
                <a:latin typeface="Arial" panose="020B0604020202020204" pitchFamily="34" charset="0"/>
              </a:rPr>
              <a:t>以上連続して地下にある</a:t>
            </a:r>
          </a:p>
          <a:p>
            <a:pPr eaLnBrk="1" hangingPunct="1">
              <a:spcBef>
                <a:spcPct val="0"/>
              </a:spcBef>
              <a:buFontTx/>
              <a:buNone/>
            </a:pPr>
            <a:r>
              <a:rPr lang="ja-JP" altLang="en-US" sz="2800">
                <a:latin typeface="Arial" panose="020B0604020202020204" pitchFamily="34" charset="0"/>
              </a:rPr>
              <a:t>　　　　　　　　　  区間</a:t>
            </a:r>
          </a:p>
          <a:p>
            <a:pPr eaLnBrk="1" hangingPunct="1">
              <a:spcBef>
                <a:spcPct val="0"/>
              </a:spcBef>
              <a:buFontTx/>
              <a:buNone/>
            </a:pPr>
            <a:endParaRPr lang="ja-JP" altLang="en-US"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掘割式の区間：道路面が地表面より概ね５ｍ以上低い</a:t>
            </a:r>
          </a:p>
          <a:p>
            <a:pPr eaLnBrk="1" hangingPunct="1">
              <a:spcBef>
                <a:spcPct val="0"/>
              </a:spcBef>
              <a:buFontTx/>
              <a:buNone/>
            </a:pPr>
            <a:r>
              <a:rPr lang="ja-JP" altLang="en-US" sz="2800">
                <a:latin typeface="Arial" panose="020B0604020202020204" pitchFamily="34" charset="0"/>
              </a:rPr>
              <a:t>　　　　　　　　　  区間が</a:t>
            </a:r>
            <a:r>
              <a:rPr lang="en-US" altLang="ja-JP" sz="2800">
                <a:latin typeface="Arial" panose="020B0604020202020204" pitchFamily="34" charset="0"/>
              </a:rPr>
              <a:t>350m</a:t>
            </a:r>
            <a:r>
              <a:rPr lang="ja-JP" altLang="en-US" sz="2800">
                <a:latin typeface="Arial" panose="020B0604020202020204" pitchFamily="34" charset="0"/>
              </a:rPr>
              <a:t>以上連続している区間で</a:t>
            </a:r>
          </a:p>
          <a:p>
            <a:pPr eaLnBrk="1" hangingPunct="1">
              <a:spcBef>
                <a:spcPct val="0"/>
              </a:spcBef>
              <a:buFontTx/>
              <a:buNone/>
            </a:pPr>
            <a:r>
              <a:rPr lang="ja-JP" altLang="en-US" sz="2800">
                <a:latin typeface="Arial" panose="020B0604020202020204" pitchFamily="34" charset="0"/>
              </a:rPr>
              <a:t>　　　　　　　　　　地下式の区間以外</a:t>
            </a:r>
          </a:p>
          <a:p>
            <a:pPr eaLnBrk="1" hangingPunct="1">
              <a:spcBef>
                <a:spcPct val="0"/>
              </a:spcBef>
              <a:buFontTx/>
              <a:buNone/>
            </a:pPr>
            <a:endParaRPr lang="ja-JP" altLang="en-US" sz="16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地表式の区間：嵩上式、地下式、掘割式の区間以外</a:t>
            </a:r>
            <a:endParaRPr lang="ja-JP" altLang="en-US" sz="1400">
              <a:latin typeface="Arial" panose="020B0604020202020204" pitchFamily="34" charset="0"/>
            </a:endParaRPr>
          </a:p>
        </p:txBody>
      </p:sp>
      <p:sp>
        <p:nvSpPr>
          <p:cNvPr id="34819" name="Text Box 60"/>
          <p:cNvSpPr txBox="1">
            <a:spLocks noChangeArrowheads="1"/>
          </p:cNvSpPr>
          <p:nvPr/>
        </p:nvSpPr>
        <p:spPr bwMode="auto">
          <a:xfrm>
            <a:off x="655638" y="1101725"/>
            <a:ext cx="9318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800">
                <a:solidFill>
                  <a:srgbClr val="FF0000"/>
                </a:solidFill>
                <a:latin typeface="Arial" panose="020B0604020202020204" pitchFamily="34" charset="0"/>
              </a:rPr>
              <a:t>道路の嵩上式、地下式、掘割式又は地表式の別</a:t>
            </a:r>
            <a:br>
              <a:rPr lang="en-US" altLang="ja-JP" sz="2800">
                <a:solidFill>
                  <a:srgbClr val="FF0000"/>
                </a:solidFill>
                <a:latin typeface="Arial" panose="020B0604020202020204" pitchFamily="34" charset="0"/>
              </a:rPr>
            </a:br>
            <a:r>
              <a:rPr lang="ja-JP" altLang="en-US" sz="2800">
                <a:solidFill>
                  <a:srgbClr val="FF0000"/>
                </a:solidFill>
                <a:latin typeface="Arial" panose="020B0604020202020204" pitchFamily="34" charset="0"/>
              </a:rPr>
              <a:t>及び地表式の定義</a:t>
            </a:r>
            <a:r>
              <a:rPr lang="zh-TW" altLang="en-US" sz="2800">
                <a:solidFill>
                  <a:srgbClr val="FF0000"/>
                </a:solidFill>
                <a:latin typeface="Arial" panose="020B0604020202020204" pitchFamily="34" charset="0"/>
              </a:rPr>
              <a:t>　</a:t>
            </a:r>
            <a:endParaRPr lang="ja-JP" altLang="en-US" sz="2000">
              <a:solidFill>
                <a:srgbClr val="FF0000"/>
              </a:solidFill>
              <a:latin typeface="Arial" panose="020B0604020202020204" pitchFamily="34" charset="0"/>
            </a:endParaRPr>
          </a:p>
        </p:txBody>
      </p:sp>
      <p:sp>
        <p:nvSpPr>
          <p:cNvPr id="34820" name="Rectangle 2"/>
          <p:cNvSpPr txBox="1">
            <a:spLocks noRot="1" noChangeArrowheads="1"/>
          </p:cNvSpPr>
          <p:nvPr/>
        </p:nvSpPr>
        <p:spPr bwMode="auto">
          <a:xfrm>
            <a:off x="4951413" y="693738"/>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tx2"/>
                </a:solidFill>
              </a:rPr>
              <a:t>（都市計画運用指針</a:t>
            </a:r>
            <a:r>
              <a:rPr lang="en-US" altLang="ja-JP" sz="2400">
                <a:solidFill>
                  <a:schemeClr val="tx2"/>
                </a:solidFill>
              </a:rPr>
              <a:t>Ⅳ-2-2</a:t>
            </a:r>
            <a:r>
              <a:rPr lang="ja-JP" altLang="en-US" sz="2400">
                <a:solidFill>
                  <a:schemeClr val="tx2"/>
                </a:solidFill>
              </a:rPr>
              <a:t>）</a:t>
            </a:r>
          </a:p>
        </p:txBody>
      </p:sp>
      <p:sp>
        <p:nvSpPr>
          <p:cNvPr id="7" name="Rectangle 9"/>
          <p:cNvSpPr txBox="1">
            <a:spLocks noChangeArrowheads="1"/>
          </p:cNvSpPr>
          <p:nvPr/>
        </p:nvSpPr>
        <p:spPr>
          <a:xfrm>
            <a:off x="-19050" y="-33338"/>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Arial" charset="0"/>
                <a:ea typeface="ＭＳ Ｐゴシック" charset="-128"/>
              </a:rPr>
              <a:t>（参考）</a:t>
            </a:r>
            <a:r>
              <a:rPr lang="ja-JP" altLang="en-US" sz="3200" b="1" kern="0" dirty="0">
                <a:solidFill>
                  <a:schemeClr val="tx2"/>
                </a:solidFill>
              </a:rPr>
              <a:t>都市計画に定める事項（道路の例）</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295717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849313" y="1484313"/>
            <a:ext cx="8280400" cy="4370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Arial" panose="020B0604020202020204" pitchFamily="34" charset="0"/>
              </a:rPr>
              <a:t>総括図：　縮尺１／２５，０００以上の地形図によりおお</a:t>
            </a:r>
          </a:p>
          <a:p>
            <a:pPr eaLnBrk="1" hangingPunct="1">
              <a:spcBef>
                <a:spcPct val="0"/>
              </a:spcBef>
              <a:buFontTx/>
              <a:buNone/>
            </a:pPr>
            <a:r>
              <a:rPr lang="ja-JP" altLang="en-US" sz="2800" dirty="0">
                <a:latin typeface="Arial" panose="020B0604020202020204" pitchFamily="34" charset="0"/>
              </a:rPr>
              <a:t>　　　　　　むねの位置を表示</a:t>
            </a:r>
          </a:p>
          <a:p>
            <a:pPr eaLnBrk="1" hangingPunct="1">
              <a:spcBef>
                <a:spcPct val="0"/>
              </a:spcBef>
              <a:buFontTx/>
              <a:buNone/>
            </a:pPr>
            <a:r>
              <a:rPr lang="ja-JP" altLang="en-US" sz="2800" dirty="0">
                <a:latin typeface="Arial" panose="020B0604020202020204" pitchFamily="34" charset="0"/>
              </a:rPr>
              <a:t>計画図：　縮尺１／２，５００以上の平面図（都市施設を</a:t>
            </a:r>
          </a:p>
          <a:p>
            <a:pPr eaLnBrk="1" hangingPunct="1">
              <a:spcBef>
                <a:spcPct val="0"/>
              </a:spcBef>
              <a:buFontTx/>
              <a:buNone/>
            </a:pPr>
            <a:r>
              <a:rPr lang="ja-JP" altLang="en-US" sz="2800" dirty="0">
                <a:latin typeface="Arial" panose="020B0604020202020204" pitchFamily="34" charset="0"/>
              </a:rPr>
              <a:t>　　　　　　整備する立体的な範囲を都市計画に定める</a:t>
            </a:r>
          </a:p>
          <a:p>
            <a:pPr eaLnBrk="1" hangingPunct="1">
              <a:spcBef>
                <a:spcPct val="0"/>
              </a:spcBef>
              <a:buFontTx/>
              <a:buNone/>
            </a:pPr>
            <a:r>
              <a:rPr lang="ja-JP" altLang="en-US" sz="2800" dirty="0">
                <a:latin typeface="Arial" panose="020B0604020202020204" pitchFamily="34" charset="0"/>
              </a:rPr>
              <a:t>　　　　　　場合にあっては、平面図と、立面図及び断面</a:t>
            </a:r>
          </a:p>
          <a:p>
            <a:pPr eaLnBrk="1" hangingPunct="1">
              <a:spcBef>
                <a:spcPct val="0"/>
              </a:spcBef>
              <a:buFontTx/>
              <a:buNone/>
            </a:pPr>
            <a:r>
              <a:rPr lang="ja-JP" altLang="en-US" sz="2800" dirty="0">
                <a:latin typeface="Arial" panose="020B0604020202020204" pitchFamily="34" charset="0"/>
              </a:rPr>
              <a:t>　　　　　　図のうち必要なもの）により、都市施設の区</a:t>
            </a:r>
          </a:p>
          <a:p>
            <a:pPr eaLnBrk="1" hangingPunct="1">
              <a:spcBef>
                <a:spcPct val="0"/>
              </a:spcBef>
              <a:buFontTx/>
              <a:buNone/>
            </a:pPr>
            <a:r>
              <a:rPr lang="ja-JP" altLang="en-US" sz="2800" dirty="0">
                <a:latin typeface="Arial" panose="020B0604020202020204" pitchFamily="34" charset="0"/>
              </a:rPr>
              <a:t>　　　　　　域を表示</a:t>
            </a:r>
            <a:r>
              <a:rPr lang="ja-JP" altLang="en-US" sz="1600" dirty="0">
                <a:latin typeface="Arial" panose="020B0604020202020204" pitchFamily="34" charset="0"/>
              </a:rPr>
              <a:t>（</a:t>
            </a:r>
            <a:r>
              <a:rPr lang="en-US" altLang="ja-JP" sz="1600" dirty="0">
                <a:latin typeface="Arial" panose="020B0604020202020204" pitchFamily="34" charset="0"/>
              </a:rPr>
              <a:t> ※ </a:t>
            </a:r>
            <a:r>
              <a:rPr lang="ja-JP" altLang="en-US" sz="1600" dirty="0">
                <a:latin typeface="Arial" panose="020B0604020202020204" pitchFamily="34" charset="0"/>
              </a:rPr>
              <a:t>）</a:t>
            </a:r>
          </a:p>
          <a:p>
            <a:pPr eaLnBrk="1" hangingPunct="1">
              <a:spcBef>
                <a:spcPct val="0"/>
              </a:spcBef>
              <a:buFontTx/>
              <a:buNone/>
            </a:pPr>
            <a:r>
              <a:rPr lang="ja-JP" altLang="en-US" sz="2800" dirty="0">
                <a:latin typeface="Arial" panose="020B0604020202020204" pitchFamily="34" charset="0"/>
              </a:rPr>
              <a:t>計画書：　法及び政令の規定により都市計画に定める</a:t>
            </a:r>
          </a:p>
          <a:p>
            <a:pPr eaLnBrk="1" hangingPunct="1">
              <a:spcBef>
                <a:spcPct val="0"/>
              </a:spcBef>
              <a:buFontTx/>
              <a:buNone/>
            </a:pPr>
            <a:r>
              <a:rPr lang="ja-JP" altLang="en-US" sz="2800" dirty="0">
                <a:latin typeface="Arial" panose="020B0604020202020204" pitchFamily="34" charset="0"/>
              </a:rPr>
              <a:t>　　　　　　</a:t>
            </a:r>
            <a:r>
              <a:rPr lang="ja-JP" altLang="en-US" sz="2800" dirty="0" err="1">
                <a:latin typeface="Arial" panose="020B0604020202020204" pitchFamily="34" charset="0"/>
              </a:rPr>
              <a:t>べき</a:t>
            </a:r>
            <a:r>
              <a:rPr lang="ja-JP" altLang="en-US" sz="2800" dirty="0">
                <a:latin typeface="Arial" panose="020B0604020202020204" pitchFamily="34" charset="0"/>
              </a:rPr>
              <a:t>事項のほか、</a:t>
            </a:r>
            <a:r>
              <a:rPr lang="ja-JP" altLang="en-US" sz="2800" dirty="0">
                <a:solidFill>
                  <a:srgbClr val="FF0000"/>
                </a:solidFill>
                <a:latin typeface="Arial" panose="020B0604020202020204" pitchFamily="34" charset="0"/>
              </a:rPr>
              <a:t>都市計画に定める理由</a:t>
            </a:r>
            <a:r>
              <a:rPr lang="ja-JP" altLang="en-US" sz="2800" dirty="0">
                <a:latin typeface="Arial" panose="020B0604020202020204" pitchFamily="34" charset="0"/>
              </a:rPr>
              <a:t>を</a:t>
            </a:r>
          </a:p>
          <a:p>
            <a:pPr eaLnBrk="1" hangingPunct="1">
              <a:spcBef>
                <a:spcPct val="0"/>
              </a:spcBef>
              <a:buFontTx/>
              <a:buNone/>
            </a:pPr>
            <a:r>
              <a:rPr lang="ja-JP" altLang="en-US" sz="2800" dirty="0">
                <a:latin typeface="Arial" panose="020B0604020202020204" pitchFamily="34" charset="0"/>
              </a:rPr>
              <a:t>　　　　　　付記　</a:t>
            </a:r>
          </a:p>
          <a:p>
            <a:pPr eaLnBrk="1" hangingPunct="1">
              <a:spcBef>
                <a:spcPct val="0"/>
              </a:spcBef>
              <a:buFontTx/>
              <a:buNone/>
            </a:pPr>
            <a:r>
              <a:rPr lang="ja-JP" altLang="en-US" sz="1800" dirty="0">
                <a:latin typeface="Arial" panose="020B0604020202020204" pitchFamily="34" charset="0"/>
              </a:rPr>
              <a:t>　　　　　　　　　　　　　　　</a:t>
            </a:r>
          </a:p>
        </p:txBody>
      </p:sp>
      <p:sp>
        <p:nvSpPr>
          <p:cNvPr id="36867" name="テキスト ボックス 4"/>
          <p:cNvSpPr txBox="1">
            <a:spLocks noChangeArrowheads="1"/>
          </p:cNvSpPr>
          <p:nvPr/>
        </p:nvSpPr>
        <p:spPr bwMode="auto">
          <a:xfrm>
            <a:off x="665163" y="5926138"/>
            <a:ext cx="8858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500">
                <a:latin typeface="Arial" panose="020B0604020202020204" pitchFamily="34" charset="0"/>
              </a:rPr>
              <a:t>※</a:t>
            </a:r>
            <a:r>
              <a:rPr lang="ja-JP" altLang="en-US" sz="1500">
                <a:latin typeface="Arial" panose="020B0604020202020204" pitchFamily="34" charset="0"/>
              </a:rPr>
              <a:t>地権者が自己の土地が都市計画施設の区域に含まれるか、容易に判断できるものでなければならない</a:t>
            </a:r>
          </a:p>
        </p:txBody>
      </p:sp>
      <p:sp>
        <p:nvSpPr>
          <p:cNvPr id="36868" name="Rectangle 2"/>
          <p:cNvSpPr txBox="1">
            <a:spLocks noRot="1" noChangeArrowheads="1"/>
          </p:cNvSpPr>
          <p:nvPr/>
        </p:nvSpPr>
        <p:spPr bwMode="auto">
          <a:xfrm>
            <a:off x="2549525" y="752475"/>
            <a:ext cx="6697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chemeClr val="tx2"/>
                </a:solidFill>
              </a:rPr>
              <a:t>（都市計画法第</a:t>
            </a:r>
            <a:r>
              <a:rPr lang="en-US" altLang="ja-JP" sz="2400">
                <a:solidFill>
                  <a:schemeClr val="tx2"/>
                </a:solidFill>
              </a:rPr>
              <a:t>14</a:t>
            </a:r>
            <a:r>
              <a:rPr lang="ja-JP" altLang="en-US" sz="2400">
                <a:solidFill>
                  <a:schemeClr val="tx2"/>
                </a:solidFill>
              </a:rPr>
              <a:t>条、都市計画法施行令第９条）</a:t>
            </a:r>
          </a:p>
        </p:txBody>
      </p:sp>
      <p:sp>
        <p:nvSpPr>
          <p:cNvPr id="7"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都市計画の図書</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157311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1"/>
          <p:cNvPicPr>
            <a:picLocks noChangeAspect="1"/>
          </p:cNvPicPr>
          <p:nvPr/>
        </p:nvPicPr>
        <p:blipFill>
          <a:blip r:embed="rId2">
            <a:extLst>
              <a:ext uri="{28A0092B-C50C-407E-A947-70E740481C1C}">
                <a14:useLocalDpi xmlns:a14="http://schemas.microsoft.com/office/drawing/2010/main" val="0"/>
              </a:ext>
            </a:extLst>
          </a:blip>
          <a:srcRect l="18745" t="13196" r="16251" b="4216"/>
          <a:stretch>
            <a:fillRect/>
          </a:stretch>
        </p:blipFill>
        <p:spPr bwMode="auto">
          <a:xfrm>
            <a:off x="5367338" y="3917950"/>
            <a:ext cx="40322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 y="735013"/>
            <a:ext cx="7559675" cy="42513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7892" name="正方形/長方形 3"/>
          <p:cNvSpPr>
            <a:spLocks noChangeArrowheads="1"/>
          </p:cNvSpPr>
          <p:nvPr/>
        </p:nvSpPr>
        <p:spPr bwMode="auto">
          <a:xfrm>
            <a:off x="6878638" y="5141913"/>
            <a:ext cx="2089150" cy="1016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cxnSp>
        <p:nvCxnSpPr>
          <p:cNvPr id="37893" name="直線コネクタ 5"/>
          <p:cNvCxnSpPr>
            <a:cxnSpLocks noChangeShapeType="1"/>
          </p:cNvCxnSpPr>
          <p:nvPr/>
        </p:nvCxnSpPr>
        <p:spPr bwMode="auto">
          <a:xfrm flipH="1" flipV="1">
            <a:off x="487363" y="4986338"/>
            <a:ext cx="6391275" cy="117157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7894" name="直線コネクタ 9"/>
          <p:cNvCxnSpPr>
            <a:cxnSpLocks noChangeShapeType="1"/>
          </p:cNvCxnSpPr>
          <p:nvPr/>
        </p:nvCxnSpPr>
        <p:spPr bwMode="auto">
          <a:xfrm flipH="1" flipV="1">
            <a:off x="8048625" y="735013"/>
            <a:ext cx="919163" cy="44069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37895" name="正方形/長方形 1"/>
          <p:cNvSpPr>
            <a:spLocks noChangeArrowheads="1"/>
          </p:cNvSpPr>
          <p:nvPr/>
        </p:nvSpPr>
        <p:spPr bwMode="auto">
          <a:xfrm>
            <a:off x="536575" y="6491288"/>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出典：福岡都市高速鉄道</a:t>
            </a:r>
            <a:r>
              <a:rPr lang="en-US" altLang="ja-JP" sz="1400">
                <a:latin typeface="Arial" panose="020B0604020202020204" pitchFamily="34" charset="0"/>
              </a:rPr>
              <a:t>3</a:t>
            </a:r>
            <a:r>
              <a:rPr lang="ja-JP" altLang="en-US" sz="1400">
                <a:latin typeface="Arial" panose="020B0604020202020204" pitchFamily="34" charset="0"/>
              </a:rPr>
              <a:t>号線</a:t>
            </a:r>
          </a:p>
        </p:txBody>
      </p:sp>
      <p:sp>
        <p:nvSpPr>
          <p:cNvPr id="11"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総括図の例</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162216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正方形/長方形 1"/>
          <p:cNvSpPr>
            <a:spLocks noChangeArrowheads="1"/>
          </p:cNvSpPr>
          <p:nvPr/>
        </p:nvSpPr>
        <p:spPr bwMode="auto">
          <a:xfrm>
            <a:off x="5240338" y="64897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出典：茨城都市計画道路　関本中線</a:t>
            </a:r>
          </a:p>
        </p:txBody>
      </p:sp>
      <p:sp>
        <p:nvSpPr>
          <p:cNvPr id="14"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計画図</a:t>
            </a:r>
            <a:r>
              <a:rPr lang="ja-JP" altLang="en-US" sz="3200" b="1" kern="0" dirty="0">
                <a:solidFill>
                  <a:schemeClr val="tx2"/>
                </a:solidFill>
              </a:rPr>
              <a:t>（道路）の例</a:t>
            </a:r>
          </a:p>
        </p:txBody>
      </p:sp>
      <p:grpSp>
        <p:nvGrpSpPr>
          <p:cNvPr id="38916" name="グループ化 58"/>
          <p:cNvGrpSpPr>
            <a:grpSpLocks/>
          </p:cNvGrpSpPr>
          <p:nvPr/>
        </p:nvGrpSpPr>
        <p:grpSpPr bwMode="auto">
          <a:xfrm>
            <a:off x="127000" y="1006475"/>
            <a:ext cx="9701213" cy="5091113"/>
            <a:chOff x="118846" y="1004166"/>
            <a:chExt cx="9702110" cy="5091834"/>
          </a:xfrm>
        </p:grpSpPr>
        <p:pic>
          <p:nvPicPr>
            <p:cNvPr id="38918" name="図 11"/>
            <p:cNvPicPr>
              <a:picLocks noChangeAspect="1"/>
            </p:cNvPicPr>
            <p:nvPr/>
          </p:nvPicPr>
          <p:blipFill>
            <a:blip r:embed="rId2">
              <a:extLst>
                <a:ext uri="{28A0092B-C50C-407E-A947-70E740481C1C}">
                  <a14:useLocalDpi xmlns:a14="http://schemas.microsoft.com/office/drawing/2010/main" val="0"/>
                </a:ext>
              </a:extLst>
            </a:blip>
            <a:srcRect l="24281" t="32809" r="17191" b="22717"/>
            <a:stretch>
              <a:fillRect/>
            </a:stretch>
          </p:blipFill>
          <p:spPr bwMode="auto">
            <a:xfrm>
              <a:off x="118846" y="1004166"/>
              <a:ext cx="9672657" cy="506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9" name="グループ化 10"/>
            <p:cNvGrpSpPr>
              <a:grpSpLocks/>
            </p:cNvGrpSpPr>
            <p:nvPr/>
          </p:nvGrpSpPr>
          <p:grpSpPr bwMode="auto">
            <a:xfrm>
              <a:off x="6608390" y="4743663"/>
              <a:ext cx="2808288" cy="1073150"/>
              <a:chOff x="1279799" y="5247767"/>
              <a:chExt cx="2808312" cy="1072330"/>
            </a:xfrm>
          </p:grpSpPr>
          <p:sp>
            <p:nvSpPr>
              <p:cNvPr id="10" name="正方形/長方形 9"/>
              <p:cNvSpPr/>
              <p:nvPr/>
            </p:nvSpPr>
            <p:spPr>
              <a:xfrm>
                <a:off x="1280555" y="5247363"/>
                <a:ext cx="2806984" cy="10724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949" name="テキスト ボックス 11"/>
              <p:cNvSpPr txBox="1">
                <a:spLocks noChangeArrowheads="1"/>
              </p:cNvSpPr>
              <p:nvPr/>
            </p:nvSpPr>
            <p:spPr bwMode="auto">
              <a:xfrm>
                <a:off x="2435473" y="5280768"/>
                <a:ext cx="64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凡例</a:t>
                </a:r>
              </a:p>
            </p:txBody>
          </p:sp>
          <p:sp>
            <p:nvSpPr>
              <p:cNvPr id="38950" name="テキスト ボックス 4"/>
              <p:cNvSpPr txBox="1">
                <a:spLocks noChangeArrowheads="1"/>
              </p:cNvSpPr>
              <p:nvPr/>
            </p:nvSpPr>
            <p:spPr bwMode="auto">
              <a:xfrm>
                <a:off x="1420266" y="5683656"/>
                <a:ext cx="1800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1200"/>
                  <a:t>今回決定（変更分）</a:t>
                </a:r>
                <a:endParaRPr lang="en-US" altLang="ja-JP" sz="1200"/>
              </a:p>
            </p:txBody>
          </p:sp>
          <p:sp>
            <p:nvSpPr>
              <p:cNvPr id="38951" name="テキスト ボックス 16"/>
              <p:cNvSpPr txBox="1">
                <a:spLocks noChangeArrowheads="1"/>
              </p:cNvSpPr>
              <p:nvPr/>
            </p:nvSpPr>
            <p:spPr bwMode="auto">
              <a:xfrm>
                <a:off x="1420266" y="5854318"/>
                <a:ext cx="1800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1200"/>
                  <a:t>計画変更前</a:t>
                </a:r>
              </a:p>
            </p:txBody>
          </p:sp>
          <p:sp>
            <p:nvSpPr>
              <p:cNvPr id="38952" name="テキスト ボックス 17"/>
              <p:cNvSpPr txBox="1">
                <a:spLocks noChangeArrowheads="1"/>
              </p:cNvSpPr>
              <p:nvPr/>
            </p:nvSpPr>
            <p:spPr bwMode="auto">
              <a:xfrm>
                <a:off x="1420266" y="6017072"/>
                <a:ext cx="1800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1200"/>
                  <a:t>既決定</a:t>
                </a:r>
              </a:p>
            </p:txBody>
          </p:sp>
          <p:cxnSp>
            <p:nvCxnSpPr>
              <p:cNvPr id="9" name="直線コネクタ 8"/>
              <p:cNvCxnSpPr/>
              <p:nvPr/>
            </p:nvCxnSpPr>
            <p:spPr>
              <a:xfrm>
                <a:off x="3079375" y="5775671"/>
                <a:ext cx="8636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079375" y="5931149"/>
                <a:ext cx="863687"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079375" y="6108839"/>
                <a:ext cx="8636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p:cNvCxnSpPr/>
            <p:nvPr/>
          </p:nvCxnSpPr>
          <p:spPr bwMode="auto">
            <a:xfrm>
              <a:off x="5767693" y="3755694"/>
              <a:ext cx="4023097" cy="5906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a:off x="5767693" y="3854133"/>
              <a:ext cx="4023097" cy="5922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bwMode="auto">
            <a:xfrm>
              <a:off x="3063931" y="3269850"/>
              <a:ext cx="1600348" cy="3762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bwMode="auto">
            <a:xfrm>
              <a:off x="3151251" y="3188875"/>
              <a:ext cx="1513028" cy="3794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a:off x="4664279" y="3568342"/>
              <a:ext cx="1103414" cy="187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a:off x="4654753" y="3642965"/>
              <a:ext cx="1112940" cy="2111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a:off x="3105210" y="3033278"/>
              <a:ext cx="52392" cy="1635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flipV="1">
              <a:off x="2917868" y="3271437"/>
              <a:ext cx="152414" cy="444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3011538" y="3172998"/>
              <a:ext cx="71445" cy="71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5" name="直線コネクタ 34"/>
            <p:cNvCxnSpPr/>
            <p:nvPr/>
          </p:nvCxnSpPr>
          <p:spPr bwMode="auto">
            <a:xfrm flipV="1">
              <a:off x="2908342" y="3033278"/>
              <a:ext cx="193693" cy="282615"/>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rot="480000">
              <a:off x="7914192" y="3212692"/>
              <a:ext cx="1906764" cy="415984"/>
            </a:xfrm>
            <a:prstGeom prst="rect">
              <a:avLst/>
            </a:prstGeom>
            <a:solidFill>
              <a:schemeClr val="bg1"/>
            </a:solidFill>
          </p:spPr>
          <p:txBody>
            <a:bodyPr>
              <a:spAutoFit/>
            </a:bodyPr>
            <a:lstStyle/>
            <a:p>
              <a:pPr>
                <a:defRPr/>
              </a:pPr>
              <a:r>
                <a:rPr lang="ja-JP" altLang="en-US" sz="1050" dirty="0">
                  <a:solidFill>
                    <a:srgbClr val="FF0000"/>
                  </a:solidFill>
                </a:rPr>
                <a:t>３・６・２３　関本中線</a:t>
              </a:r>
              <a:endParaRPr lang="en-US" altLang="ja-JP" sz="1050" dirty="0">
                <a:solidFill>
                  <a:srgbClr val="FF0000"/>
                </a:solidFill>
              </a:endParaRPr>
            </a:p>
            <a:p>
              <a:pPr>
                <a:defRPr/>
              </a:pPr>
              <a:r>
                <a:rPr lang="en-US" altLang="ja-JP" sz="1050" dirty="0">
                  <a:solidFill>
                    <a:srgbClr val="FF0000"/>
                  </a:solidFill>
                </a:rPr>
                <a:t>W=11m</a:t>
              </a:r>
              <a:r>
                <a:rPr lang="ja-JP" altLang="en-US" sz="1050" dirty="0">
                  <a:solidFill>
                    <a:srgbClr val="FF0000"/>
                  </a:solidFill>
                </a:rPr>
                <a:t>　</a:t>
              </a:r>
              <a:r>
                <a:rPr lang="en-US" altLang="ja-JP" sz="1050" dirty="0">
                  <a:solidFill>
                    <a:srgbClr val="FF0000"/>
                  </a:solidFill>
                </a:rPr>
                <a:t>L=1,730m</a:t>
              </a:r>
              <a:r>
                <a:rPr lang="ja-JP" altLang="en-US" sz="1050" dirty="0">
                  <a:solidFill>
                    <a:srgbClr val="FF0000"/>
                  </a:solidFill>
                </a:rPr>
                <a:t>　２車線</a:t>
              </a:r>
            </a:p>
          </p:txBody>
        </p:sp>
        <p:cxnSp>
          <p:nvCxnSpPr>
            <p:cNvPr id="38" name="直線コネクタ 37"/>
            <p:cNvCxnSpPr/>
            <p:nvPr/>
          </p:nvCxnSpPr>
          <p:spPr bwMode="auto">
            <a:xfrm>
              <a:off x="7934832" y="3285727"/>
              <a:ext cx="1784515" cy="2540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bwMode="auto">
            <a:xfrm flipV="1">
              <a:off x="7528394" y="3276201"/>
              <a:ext cx="427076" cy="724003"/>
            </a:xfrm>
            <a:prstGeom prst="line">
              <a:avLst/>
            </a:prstGeom>
            <a:ln w="25400">
              <a:solidFill>
                <a:srgbClr val="FF0000"/>
              </a:solidFill>
              <a:headEnd type="arrow" w="sm" len="lg"/>
            </a:ln>
          </p:spPr>
          <p:style>
            <a:lnRef idx="1">
              <a:schemeClr val="accent1"/>
            </a:lnRef>
            <a:fillRef idx="0">
              <a:schemeClr val="accent1"/>
            </a:fillRef>
            <a:effectRef idx="0">
              <a:schemeClr val="accent1"/>
            </a:effectRef>
            <a:fontRef idx="minor">
              <a:schemeClr val="tx1"/>
            </a:fontRef>
          </p:style>
        </p:cxnSp>
        <p:sp>
          <p:nvSpPr>
            <p:cNvPr id="38933" name="テキスト ボックス 38"/>
            <p:cNvSpPr txBox="1">
              <a:spLocks noChangeArrowheads="1"/>
            </p:cNvSpPr>
            <p:nvPr/>
          </p:nvSpPr>
          <p:spPr bwMode="auto">
            <a:xfrm rot="-4200000">
              <a:off x="3052927" y="2942561"/>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14.0</a:t>
              </a:r>
              <a:endParaRPr lang="ja-JP" altLang="en-US" sz="1100">
                <a:solidFill>
                  <a:srgbClr val="FF0000"/>
                </a:solidFill>
              </a:endParaRPr>
            </a:p>
          </p:txBody>
        </p:sp>
        <p:sp>
          <p:nvSpPr>
            <p:cNvPr id="38934" name="テキスト ボックス 47"/>
            <p:cNvSpPr txBox="1">
              <a:spLocks noChangeArrowheads="1"/>
            </p:cNvSpPr>
            <p:nvPr/>
          </p:nvSpPr>
          <p:spPr bwMode="auto">
            <a:xfrm rot="-4380000">
              <a:off x="3474276" y="3057616"/>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14.0</a:t>
              </a:r>
              <a:endParaRPr lang="ja-JP" altLang="en-US" sz="1100">
                <a:solidFill>
                  <a:srgbClr val="FF0000"/>
                </a:solidFill>
              </a:endParaRPr>
            </a:p>
          </p:txBody>
        </p:sp>
        <p:sp>
          <p:nvSpPr>
            <p:cNvPr id="38935" name="テキスト ボックス 48"/>
            <p:cNvSpPr txBox="1">
              <a:spLocks noChangeArrowheads="1"/>
            </p:cNvSpPr>
            <p:nvPr/>
          </p:nvSpPr>
          <p:spPr bwMode="auto">
            <a:xfrm rot="-4476277">
              <a:off x="3892924" y="3154953"/>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11.0</a:t>
              </a:r>
              <a:endParaRPr lang="ja-JP" altLang="en-US" sz="1100">
                <a:solidFill>
                  <a:srgbClr val="FF0000"/>
                </a:solidFill>
              </a:endParaRPr>
            </a:p>
          </p:txBody>
        </p:sp>
        <p:sp>
          <p:nvSpPr>
            <p:cNvPr id="38936" name="テキスト ボックス 49"/>
            <p:cNvSpPr txBox="1">
              <a:spLocks noChangeArrowheads="1"/>
            </p:cNvSpPr>
            <p:nvPr/>
          </p:nvSpPr>
          <p:spPr bwMode="auto">
            <a:xfrm rot="-4568092">
              <a:off x="5493087" y="3490552"/>
              <a:ext cx="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1100">
                  <a:solidFill>
                    <a:srgbClr val="FF0000"/>
                  </a:solidFill>
                </a:rPr>
                <a:t>11.0</a:t>
              </a:r>
              <a:endParaRPr lang="ja-JP" altLang="en-US" sz="1100">
                <a:solidFill>
                  <a:srgbClr val="FF0000"/>
                </a:solidFill>
              </a:endParaRPr>
            </a:p>
          </p:txBody>
        </p:sp>
        <p:sp>
          <p:nvSpPr>
            <p:cNvPr id="44" name="フリーフォーム 43"/>
            <p:cNvSpPr/>
            <p:nvPr/>
          </p:nvSpPr>
          <p:spPr>
            <a:xfrm>
              <a:off x="1584244" y="3314306"/>
              <a:ext cx="1327273" cy="2773755"/>
            </a:xfrm>
            <a:custGeom>
              <a:avLst/>
              <a:gdLst>
                <a:gd name="connsiteX0" fmla="*/ 1325880 w 1325880"/>
                <a:gd name="connsiteY0" fmla="*/ 0 h 2773680"/>
                <a:gd name="connsiteX1" fmla="*/ 937260 w 1325880"/>
                <a:gd name="connsiteY1" fmla="*/ 617220 h 2773680"/>
                <a:gd name="connsiteX2" fmla="*/ 541020 w 1325880"/>
                <a:gd name="connsiteY2" fmla="*/ 1272540 h 2773680"/>
                <a:gd name="connsiteX3" fmla="*/ 373380 w 1325880"/>
                <a:gd name="connsiteY3" fmla="*/ 1623060 h 2773680"/>
                <a:gd name="connsiteX4" fmla="*/ 274320 w 1325880"/>
                <a:gd name="connsiteY4" fmla="*/ 1889760 h 2773680"/>
                <a:gd name="connsiteX5" fmla="*/ 182880 w 1325880"/>
                <a:gd name="connsiteY5" fmla="*/ 2156460 h 2773680"/>
                <a:gd name="connsiteX6" fmla="*/ 91440 w 1325880"/>
                <a:gd name="connsiteY6" fmla="*/ 2438400 h 2773680"/>
                <a:gd name="connsiteX7" fmla="*/ 0 w 1325880"/>
                <a:gd name="connsiteY7" fmla="*/ 2773680 h 27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880" h="2773680">
                  <a:moveTo>
                    <a:pt x="1325880" y="0"/>
                  </a:moveTo>
                  <a:lnTo>
                    <a:pt x="937260" y="617220"/>
                  </a:lnTo>
                  <a:lnTo>
                    <a:pt x="541020" y="1272540"/>
                  </a:lnTo>
                  <a:lnTo>
                    <a:pt x="373380" y="1623060"/>
                  </a:lnTo>
                  <a:lnTo>
                    <a:pt x="274320" y="1889760"/>
                  </a:lnTo>
                  <a:lnTo>
                    <a:pt x="182880" y="2156460"/>
                  </a:lnTo>
                  <a:lnTo>
                    <a:pt x="91440" y="2438400"/>
                  </a:lnTo>
                  <a:lnTo>
                    <a:pt x="0" y="27736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フリーフォーム 46"/>
            <p:cNvSpPr/>
            <p:nvPr/>
          </p:nvSpPr>
          <p:spPr>
            <a:xfrm>
              <a:off x="1457233" y="3142832"/>
              <a:ext cx="1305046" cy="2953168"/>
            </a:xfrm>
            <a:custGeom>
              <a:avLst/>
              <a:gdLst>
                <a:gd name="connsiteX0" fmla="*/ 1257300 w 1304925"/>
                <a:gd name="connsiteY0" fmla="*/ 0 h 2952750"/>
                <a:gd name="connsiteX1" fmla="*/ 1304925 w 1304925"/>
                <a:gd name="connsiteY1" fmla="*/ 180975 h 2952750"/>
                <a:gd name="connsiteX2" fmla="*/ 457200 w 1304925"/>
                <a:gd name="connsiteY2" fmla="*/ 1581150 h 2952750"/>
                <a:gd name="connsiteX3" fmla="*/ 371475 w 1304925"/>
                <a:gd name="connsiteY3" fmla="*/ 1828800 h 2952750"/>
                <a:gd name="connsiteX4" fmla="*/ 190500 w 1304925"/>
                <a:gd name="connsiteY4" fmla="*/ 2247900 h 2952750"/>
                <a:gd name="connsiteX5" fmla="*/ 28575 w 1304925"/>
                <a:gd name="connsiteY5" fmla="*/ 2771775 h 2952750"/>
                <a:gd name="connsiteX6" fmla="*/ 0 w 1304925"/>
                <a:gd name="connsiteY6" fmla="*/ 2952750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925" h="2952750">
                  <a:moveTo>
                    <a:pt x="1257300" y="0"/>
                  </a:moveTo>
                  <a:lnTo>
                    <a:pt x="1304925" y="180975"/>
                  </a:lnTo>
                  <a:lnTo>
                    <a:pt x="457200" y="1581150"/>
                  </a:lnTo>
                  <a:lnTo>
                    <a:pt x="371475" y="1828800"/>
                  </a:lnTo>
                  <a:lnTo>
                    <a:pt x="190500" y="2247900"/>
                  </a:lnTo>
                  <a:lnTo>
                    <a:pt x="28575" y="2771775"/>
                  </a:lnTo>
                  <a:lnTo>
                    <a:pt x="0" y="2952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フリーフォーム 50"/>
            <p:cNvSpPr/>
            <p:nvPr/>
          </p:nvSpPr>
          <p:spPr>
            <a:xfrm>
              <a:off x="142661" y="2009196"/>
              <a:ext cx="2562462" cy="1133636"/>
            </a:xfrm>
            <a:custGeom>
              <a:avLst/>
              <a:gdLst>
                <a:gd name="connsiteX0" fmla="*/ 2562225 w 2562225"/>
                <a:gd name="connsiteY0" fmla="*/ 1133475 h 1133475"/>
                <a:gd name="connsiteX1" fmla="*/ 1466850 w 2562225"/>
                <a:gd name="connsiteY1" fmla="*/ 781050 h 1133475"/>
                <a:gd name="connsiteX2" fmla="*/ 1000125 w 2562225"/>
                <a:gd name="connsiteY2" fmla="*/ 571500 h 1133475"/>
                <a:gd name="connsiteX3" fmla="*/ 171450 w 2562225"/>
                <a:gd name="connsiteY3" fmla="*/ 76200 h 1133475"/>
                <a:gd name="connsiteX4" fmla="*/ 0 w 2562225"/>
                <a:gd name="connsiteY4" fmla="*/ 0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5" h="1133475">
                  <a:moveTo>
                    <a:pt x="2562225" y="1133475"/>
                  </a:moveTo>
                  <a:lnTo>
                    <a:pt x="1466850" y="781050"/>
                  </a:lnTo>
                  <a:lnTo>
                    <a:pt x="1000125" y="571500"/>
                  </a:lnTo>
                  <a:lnTo>
                    <a:pt x="171450" y="7620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フリーフォーム 52"/>
            <p:cNvSpPr/>
            <p:nvPr/>
          </p:nvSpPr>
          <p:spPr>
            <a:xfrm>
              <a:off x="3095684" y="1704353"/>
              <a:ext cx="609656" cy="1338452"/>
            </a:xfrm>
            <a:custGeom>
              <a:avLst/>
              <a:gdLst>
                <a:gd name="connsiteX0" fmla="*/ 609600 w 609600"/>
                <a:gd name="connsiteY0" fmla="*/ 0 h 1338263"/>
                <a:gd name="connsiteX1" fmla="*/ 595313 w 609600"/>
                <a:gd name="connsiteY1" fmla="*/ 219075 h 1338263"/>
                <a:gd name="connsiteX2" fmla="*/ 476250 w 609600"/>
                <a:gd name="connsiteY2" fmla="*/ 490538 h 1338263"/>
                <a:gd name="connsiteX3" fmla="*/ 0 w 609600"/>
                <a:gd name="connsiteY3" fmla="*/ 1338263 h 1338263"/>
              </a:gdLst>
              <a:ahLst/>
              <a:cxnLst>
                <a:cxn ang="0">
                  <a:pos x="connsiteX0" y="connsiteY0"/>
                </a:cxn>
                <a:cxn ang="0">
                  <a:pos x="connsiteX1" y="connsiteY1"/>
                </a:cxn>
                <a:cxn ang="0">
                  <a:pos x="connsiteX2" y="connsiteY2"/>
                </a:cxn>
                <a:cxn ang="0">
                  <a:pos x="connsiteX3" y="connsiteY3"/>
                </a:cxn>
              </a:cxnLst>
              <a:rect l="l" t="t" r="r" b="b"/>
              <a:pathLst>
                <a:path w="609600" h="1338263">
                  <a:moveTo>
                    <a:pt x="609600" y="0"/>
                  </a:moveTo>
                  <a:lnTo>
                    <a:pt x="595313" y="219075"/>
                  </a:lnTo>
                  <a:lnTo>
                    <a:pt x="476250" y="490538"/>
                  </a:lnTo>
                  <a:lnTo>
                    <a:pt x="0" y="13382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フリーフォーム 54"/>
            <p:cNvSpPr/>
            <p:nvPr/>
          </p:nvSpPr>
          <p:spPr>
            <a:xfrm>
              <a:off x="3443378" y="1513826"/>
              <a:ext cx="385799" cy="185763"/>
            </a:xfrm>
            <a:custGeom>
              <a:avLst/>
              <a:gdLst>
                <a:gd name="connsiteX0" fmla="*/ 0 w 385762"/>
                <a:gd name="connsiteY0" fmla="*/ 171450 h 185738"/>
                <a:gd name="connsiteX1" fmla="*/ 385762 w 385762"/>
                <a:gd name="connsiteY1" fmla="*/ 0 h 185738"/>
                <a:gd name="connsiteX2" fmla="*/ 257175 w 385762"/>
                <a:gd name="connsiteY2" fmla="*/ 185738 h 185738"/>
              </a:gdLst>
              <a:ahLst/>
              <a:cxnLst>
                <a:cxn ang="0">
                  <a:pos x="connsiteX0" y="connsiteY0"/>
                </a:cxn>
                <a:cxn ang="0">
                  <a:pos x="connsiteX1" y="connsiteY1"/>
                </a:cxn>
                <a:cxn ang="0">
                  <a:pos x="connsiteX2" y="connsiteY2"/>
                </a:cxn>
              </a:cxnLst>
              <a:rect l="l" t="t" r="r" b="b"/>
              <a:pathLst>
                <a:path w="385762" h="185738">
                  <a:moveTo>
                    <a:pt x="0" y="171450"/>
                  </a:moveTo>
                  <a:lnTo>
                    <a:pt x="385762" y="0"/>
                  </a:lnTo>
                  <a:lnTo>
                    <a:pt x="257175" y="1857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フリーフォーム 56"/>
            <p:cNvSpPr/>
            <p:nvPr/>
          </p:nvSpPr>
          <p:spPr>
            <a:xfrm>
              <a:off x="2943270" y="1690063"/>
              <a:ext cx="642996" cy="1319400"/>
            </a:xfrm>
            <a:custGeom>
              <a:avLst/>
              <a:gdLst>
                <a:gd name="connsiteX0" fmla="*/ 0 w 642938"/>
                <a:gd name="connsiteY0" fmla="*/ 1319212 h 1319212"/>
                <a:gd name="connsiteX1" fmla="*/ 309563 w 642938"/>
                <a:gd name="connsiteY1" fmla="*/ 828675 h 1319212"/>
                <a:gd name="connsiteX2" fmla="*/ 619125 w 642938"/>
                <a:gd name="connsiteY2" fmla="*/ 257175 h 1319212"/>
                <a:gd name="connsiteX3" fmla="*/ 628650 w 642938"/>
                <a:gd name="connsiteY3" fmla="*/ 157162 h 1319212"/>
                <a:gd name="connsiteX4" fmla="*/ 642938 w 642938"/>
                <a:gd name="connsiteY4" fmla="*/ 80962 h 1319212"/>
                <a:gd name="connsiteX5" fmla="*/ 528638 w 642938"/>
                <a:gd name="connsiteY5" fmla="*/ 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8" h="1319212">
                  <a:moveTo>
                    <a:pt x="0" y="1319212"/>
                  </a:moveTo>
                  <a:lnTo>
                    <a:pt x="309563" y="828675"/>
                  </a:lnTo>
                  <a:lnTo>
                    <a:pt x="619125" y="257175"/>
                  </a:lnTo>
                  <a:lnTo>
                    <a:pt x="628650" y="157162"/>
                  </a:lnTo>
                  <a:lnTo>
                    <a:pt x="642938" y="80962"/>
                  </a:lnTo>
                  <a:lnTo>
                    <a:pt x="52863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テキスト ボックス 64"/>
            <p:cNvSpPr txBox="1"/>
            <p:nvPr/>
          </p:nvSpPr>
          <p:spPr>
            <a:xfrm rot="17669489">
              <a:off x="877694" y="3808103"/>
              <a:ext cx="1906857" cy="576315"/>
            </a:xfrm>
            <a:prstGeom prst="rect">
              <a:avLst/>
            </a:prstGeom>
            <a:solidFill>
              <a:schemeClr val="bg1"/>
            </a:solidFill>
          </p:spPr>
          <p:txBody>
            <a:bodyPr>
              <a:spAutoFit/>
            </a:bodyPr>
            <a:lstStyle/>
            <a:p>
              <a:pPr>
                <a:defRPr/>
              </a:pPr>
              <a:r>
                <a:rPr lang="ja-JP" altLang="en-US" sz="1050" dirty="0"/>
                <a:t>３・５・２２　北町・関本中線</a:t>
              </a:r>
              <a:endParaRPr lang="en-US" altLang="ja-JP" sz="1050" dirty="0"/>
            </a:p>
            <a:p>
              <a:pPr>
                <a:defRPr/>
              </a:pPr>
              <a:r>
                <a:rPr lang="en-US" altLang="ja-JP" sz="1050" dirty="0"/>
                <a:t>W=15m</a:t>
              </a:r>
              <a:r>
                <a:rPr lang="ja-JP" altLang="en-US" sz="1050" dirty="0"/>
                <a:t>　</a:t>
              </a:r>
              <a:r>
                <a:rPr lang="en-US" altLang="ja-JP" sz="1050" dirty="0"/>
                <a:t>L=1,350m</a:t>
              </a:r>
            </a:p>
            <a:p>
              <a:pPr>
                <a:defRPr/>
              </a:pPr>
              <a:r>
                <a:rPr lang="ja-JP" altLang="en-US" sz="1050" dirty="0"/>
                <a:t>（</a:t>
              </a:r>
              <a:r>
                <a:rPr lang="en-US" altLang="ja-JP" sz="1050" dirty="0"/>
                <a:t>H22.7</a:t>
              </a:r>
              <a:r>
                <a:rPr lang="ja-JP" altLang="en-US" sz="1050" dirty="0"/>
                <a:t>　都決済み）</a:t>
              </a:r>
            </a:p>
          </p:txBody>
        </p:sp>
        <p:sp>
          <p:nvSpPr>
            <p:cNvPr id="66" name="テキスト ボックス 65"/>
            <p:cNvSpPr txBox="1"/>
            <p:nvPr/>
          </p:nvSpPr>
          <p:spPr>
            <a:xfrm rot="1468113">
              <a:off x="545923" y="1896467"/>
              <a:ext cx="1906763" cy="576345"/>
            </a:xfrm>
            <a:prstGeom prst="rect">
              <a:avLst/>
            </a:prstGeom>
            <a:solidFill>
              <a:schemeClr val="bg1"/>
            </a:solidFill>
          </p:spPr>
          <p:txBody>
            <a:bodyPr>
              <a:spAutoFit/>
            </a:bodyPr>
            <a:lstStyle/>
            <a:p>
              <a:pPr>
                <a:defRPr/>
              </a:pPr>
              <a:r>
                <a:rPr lang="ja-JP" altLang="en-US" sz="1050" dirty="0"/>
                <a:t>３・４・２０　二</a:t>
              </a:r>
              <a:r>
                <a:rPr lang="ja-JP" altLang="en-US" sz="1050" dirty="0" err="1"/>
                <a:t>ッ</a:t>
              </a:r>
              <a:r>
                <a:rPr lang="ja-JP" altLang="en-US" sz="1050" dirty="0"/>
                <a:t>島・関本中線</a:t>
              </a:r>
              <a:endParaRPr lang="en-US" altLang="ja-JP" sz="1050" dirty="0"/>
            </a:p>
            <a:p>
              <a:pPr>
                <a:defRPr/>
              </a:pPr>
              <a:r>
                <a:rPr lang="en-US" altLang="ja-JP" sz="1050" dirty="0"/>
                <a:t>W=16m</a:t>
              </a:r>
              <a:r>
                <a:rPr lang="ja-JP" altLang="en-US" sz="1050" dirty="0"/>
                <a:t>　</a:t>
              </a:r>
              <a:r>
                <a:rPr lang="en-US" altLang="ja-JP" sz="1050" dirty="0"/>
                <a:t>L=5,510m</a:t>
              </a:r>
            </a:p>
            <a:p>
              <a:pPr>
                <a:defRPr/>
              </a:pPr>
              <a:r>
                <a:rPr lang="ja-JP" altLang="en-US" sz="1050" dirty="0"/>
                <a:t>（</a:t>
              </a:r>
              <a:r>
                <a:rPr lang="en-US" altLang="ja-JP" sz="1050" dirty="0"/>
                <a:t>H22.7</a:t>
              </a:r>
              <a:r>
                <a:rPr lang="ja-JP" altLang="en-US" sz="1050" dirty="0"/>
                <a:t>　都決済み）</a:t>
              </a:r>
            </a:p>
          </p:txBody>
        </p:sp>
        <p:sp>
          <p:nvSpPr>
            <p:cNvPr id="46" name="フリーフォーム 45"/>
            <p:cNvSpPr/>
            <p:nvPr/>
          </p:nvSpPr>
          <p:spPr>
            <a:xfrm>
              <a:off x="147424" y="1904406"/>
              <a:ext cx="2810135" cy="1143162"/>
            </a:xfrm>
            <a:custGeom>
              <a:avLst/>
              <a:gdLst>
                <a:gd name="connsiteX0" fmla="*/ 2809875 w 2809875"/>
                <a:gd name="connsiteY0" fmla="*/ 1104900 h 1143000"/>
                <a:gd name="connsiteX1" fmla="*/ 2676525 w 2809875"/>
                <a:gd name="connsiteY1" fmla="*/ 1143000 h 1143000"/>
                <a:gd name="connsiteX2" fmla="*/ 1666875 w 2809875"/>
                <a:gd name="connsiteY2" fmla="*/ 847725 h 1143000"/>
                <a:gd name="connsiteX3" fmla="*/ 1228725 w 2809875"/>
                <a:gd name="connsiteY3" fmla="*/ 647700 h 1143000"/>
                <a:gd name="connsiteX4" fmla="*/ 800100 w 2809875"/>
                <a:gd name="connsiteY4" fmla="*/ 400050 h 1143000"/>
                <a:gd name="connsiteX5" fmla="*/ 419100 w 2809875"/>
                <a:gd name="connsiteY5" fmla="*/ 171450 h 1143000"/>
                <a:gd name="connsiteX6" fmla="*/ 0 w 280987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875" h="1143000">
                  <a:moveTo>
                    <a:pt x="2809875" y="1104900"/>
                  </a:moveTo>
                  <a:lnTo>
                    <a:pt x="2676525" y="1143000"/>
                  </a:lnTo>
                  <a:lnTo>
                    <a:pt x="1666875" y="847725"/>
                  </a:lnTo>
                  <a:lnTo>
                    <a:pt x="1228725" y="647700"/>
                  </a:lnTo>
                  <a:lnTo>
                    <a:pt x="800100" y="400050"/>
                  </a:lnTo>
                  <a:lnTo>
                    <a:pt x="419100" y="17145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二等辺三角形 57"/>
            <p:cNvSpPr/>
            <p:nvPr/>
          </p:nvSpPr>
          <p:spPr>
            <a:xfrm>
              <a:off x="2808320" y="3093612"/>
              <a:ext cx="71445" cy="7144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二等辺三角形 67"/>
            <p:cNvSpPr/>
            <p:nvPr/>
          </p:nvSpPr>
          <p:spPr>
            <a:xfrm>
              <a:off x="3608494" y="1628142"/>
              <a:ext cx="71445" cy="730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353797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正方形/長方形 1"/>
          <p:cNvSpPr>
            <a:spLocks noChangeArrowheads="1"/>
          </p:cNvSpPr>
          <p:nvPr/>
        </p:nvSpPr>
        <p:spPr bwMode="auto">
          <a:xfrm>
            <a:off x="5240338" y="6518275"/>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出典：都市高速鉄道東武鉄道伊勢崎線</a:t>
            </a:r>
          </a:p>
        </p:txBody>
      </p:sp>
      <p:sp>
        <p:nvSpPr>
          <p:cNvPr id="39939" name="正方形/長方形 8"/>
          <p:cNvSpPr>
            <a:spLocks noChangeArrowheads="1"/>
          </p:cNvSpPr>
          <p:nvPr/>
        </p:nvSpPr>
        <p:spPr bwMode="auto">
          <a:xfrm>
            <a:off x="8701088" y="3429000"/>
            <a:ext cx="1095375" cy="935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4" name="Rectangle 9"/>
          <p:cNvSpPr txBox="1">
            <a:spLocks noChangeArrowheads="1"/>
          </p:cNvSpPr>
          <p:nvPr/>
        </p:nvSpPr>
        <p:spPr>
          <a:xfrm>
            <a:off x="-19050" y="-28575"/>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計画図</a:t>
            </a:r>
            <a:r>
              <a:rPr lang="ja-JP" altLang="en-US" sz="3200" b="1" kern="0" dirty="0">
                <a:solidFill>
                  <a:schemeClr val="tx2"/>
                </a:solidFill>
              </a:rPr>
              <a:t>（都市高速鉄道）の例</a:t>
            </a:r>
          </a:p>
        </p:txBody>
      </p:sp>
      <p:pic>
        <p:nvPicPr>
          <p:cNvPr id="39941" name="図 1"/>
          <p:cNvPicPr>
            <a:picLocks noChangeAspect="1"/>
          </p:cNvPicPr>
          <p:nvPr/>
        </p:nvPicPr>
        <p:blipFill>
          <a:blip r:embed="rId2">
            <a:extLst>
              <a:ext uri="{28A0092B-C50C-407E-A947-70E740481C1C}">
                <a14:useLocalDpi xmlns:a14="http://schemas.microsoft.com/office/drawing/2010/main" val="0"/>
              </a:ext>
            </a:extLst>
          </a:blip>
          <a:srcRect l="3610" t="999" r="2187" b="1199"/>
          <a:stretch>
            <a:fillRect/>
          </a:stretch>
        </p:blipFill>
        <p:spPr bwMode="auto">
          <a:xfrm rot="5400000">
            <a:off x="2395538" y="-6350"/>
            <a:ext cx="4824412"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30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aaaaa_ページ_1"/>
          <p:cNvPicPr>
            <a:picLocks noChangeAspect="1" noChangeArrowheads="1"/>
          </p:cNvPicPr>
          <p:nvPr/>
        </p:nvPicPr>
        <p:blipFill>
          <a:blip r:embed="rId2" cstate="print">
            <a:extLst>
              <a:ext uri="{28A0092B-C50C-407E-A947-70E740481C1C}">
                <a14:useLocalDpi xmlns:a14="http://schemas.microsoft.com/office/drawing/2010/main" val="0"/>
              </a:ext>
            </a:extLst>
          </a:blip>
          <a:srcRect l="12791" t="22194" r="13004" b="31436"/>
          <a:stretch>
            <a:fillRect/>
          </a:stretch>
        </p:blipFill>
        <p:spPr bwMode="auto">
          <a:xfrm>
            <a:off x="1639887" y="764704"/>
            <a:ext cx="6626225"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計画書</a:t>
            </a:r>
            <a:r>
              <a:rPr lang="ja-JP" altLang="en-US" sz="3200" b="1" kern="0" dirty="0">
                <a:solidFill>
                  <a:schemeClr val="tx2"/>
                </a:solidFill>
              </a:rPr>
              <a:t>（道路）</a:t>
            </a:r>
            <a:r>
              <a:rPr lang="ja-JP" altLang="en-US" sz="3200" b="1" kern="0" dirty="0">
                <a:solidFill>
                  <a:schemeClr val="tx2"/>
                </a:solidFill>
                <a:latin typeface="+mj-lt"/>
                <a:ea typeface="+mj-ea"/>
                <a:cs typeface="+mj-cs"/>
              </a:rPr>
              <a:t>の書式例</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208157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7"/>
          <p:cNvPicPr>
            <a:picLocks noChangeAspect="1"/>
          </p:cNvPicPr>
          <p:nvPr/>
        </p:nvPicPr>
        <p:blipFill>
          <a:blip r:embed="rId2">
            <a:extLst>
              <a:ext uri="{28A0092B-C50C-407E-A947-70E740481C1C}">
                <a14:useLocalDpi xmlns:a14="http://schemas.microsoft.com/office/drawing/2010/main" val="0"/>
              </a:ext>
            </a:extLst>
          </a:blip>
          <a:srcRect l="13474" t="9642" r="13474" b="7672"/>
          <a:stretch>
            <a:fillRect/>
          </a:stretch>
        </p:blipFill>
        <p:spPr bwMode="auto">
          <a:xfrm>
            <a:off x="681038" y="809625"/>
            <a:ext cx="8531225" cy="5427663"/>
          </a:xfrm>
          <a:prstGeom prst="rect">
            <a:avLst/>
          </a:prstGeom>
          <a:noFill/>
          <a:ln>
            <a:noFill/>
          </a:ln>
          <a:scene3d>
            <a:camera prst="orthographicFront">
              <a:rot lat="0" lon="0" rev="24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正方形/長方形 8"/>
          <p:cNvSpPr>
            <a:spLocks noChangeArrowheads="1"/>
          </p:cNvSpPr>
          <p:nvPr/>
        </p:nvSpPr>
        <p:spPr bwMode="auto">
          <a:xfrm>
            <a:off x="6454775" y="6300788"/>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400">
                <a:latin typeface="Arial" panose="020B0604020202020204" pitchFamily="34" charset="0"/>
              </a:rPr>
              <a:t>出典：浦和都市計画道路</a:t>
            </a:r>
          </a:p>
        </p:txBody>
      </p:sp>
      <p:sp>
        <p:nvSpPr>
          <p:cNvPr id="8"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計画書（道路）の例</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305597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図 7"/>
          <p:cNvPicPr>
            <a:picLocks noChangeAspect="1"/>
          </p:cNvPicPr>
          <p:nvPr/>
        </p:nvPicPr>
        <p:blipFill>
          <a:blip r:embed="rId2">
            <a:extLst>
              <a:ext uri="{28A0092B-C50C-407E-A947-70E740481C1C}">
                <a14:useLocalDpi xmlns:a14="http://schemas.microsoft.com/office/drawing/2010/main" val="0"/>
              </a:ext>
            </a:extLst>
          </a:blip>
          <a:srcRect l="13474" t="9641" r="14026" b="9641"/>
          <a:stretch>
            <a:fillRect/>
          </a:stretch>
        </p:blipFill>
        <p:spPr bwMode="auto">
          <a:xfrm>
            <a:off x="682625" y="765175"/>
            <a:ext cx="8716963"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正方形/長方形 8"/>
          <p:cNvSpPr>
            <a:spLocks noChangeArrowheads="1"/>
          </p:cNvSpPr>
          <p:nvPr/>
        </p:nvSpPr>
        <p:spPr bwMode="auto">
          <a:xfrm>
            <a:off x="6454775" y="6300788"/>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400">
                <a:latin typeface="Arial" panose="020B0604020202020204" pitchFamily="34" charset="0"/>
              </a:rPr>
              <a:t>出典：浦和都市計画道路</a:t>
            </a:r>
          </a:p>
        </p:txBody>
      </p:sp>
      <p:sp>
        <p:nvSpPr>
          <p:cNvPr id="6"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計画書（道路）の例</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297668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43408"/>
            <a:ext cx="8913813" cy="1143000"/>
          </a:xfrm>
        </p:spPr>
        <p:txBody>
          <a:bodyPr/>
          <a:lstStyle/>
          <a:p>
            <a:pPr algn="l"/>
            <a:r>
              <a:rPr kumimoji="1" lang="ja-JP" altLang="en-US" dirty="0"/>
              <a:t>目次</a:t>
            </a:r>
          </a:p>
        </p:txBody>
      </p:sp>
      <p:sp>
        <p:nvSpPr>
          <p:cNvPr id="4" name="正方形/長方形 3"/>
          <p:cNvSpPr/>
          <p:nvPr/>
        </p:nvSpPr>
        <p:spPr>
          <a:xfrm>
            <a:off x="1353394" y="692696"/>
            <a:ext cx="7199212"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ja-JP" altLang="en-US" sz="3200" dirty="0">
                <a:solidFill>
                  <a:schemeClr val="tx1"/>
                </a:solidFill>
              </a:rPr>
              <a:t>○　都市施設の都市計画の決定</a:t>
            </a:r>
            <a:endParaRPr lang="en-US" altLang="ja-JP" sz="3200" dirty="0">
              <a:solidFill>
                <a:schemeClr val="tx1"/>
              </a:solidFill>
            </a:endParaRPr>
          </a:p>
          <a:p>
            <a:pPr algn="just">
              <a:lnSpc>
                <a:spcPct val="150000"/>
              </a:lnSpc>
            </a:pPr>
            <a:r>
              <a:rPr kumimoji="1" lang="ja-JP" altLang="en-US" sz="3200" dirty="0">
                <a:solidFill>
                  <a:schemeClr val="tx1"/>
                </a:solidFill>
              </a:rPr>
              <a:t>○　都市計画事業</a:t>
            </a:r>
            <a:endParaRPr kumimoji="1" lang="en-US" altLang="ja-JP" sz="3200" dirty="0">
              <a:solidFill>
                <a:schemeClr val="tx1"/>
              </a:solidFill>
            </a:endParaRPr>
          </a:p>
        </p:txBody>
      </p:sp>
    </p:spTree>
    <p:extLst>
      <p:ext uri="{BB962C8B-B14F-4D97-AF65-F5344CB8AC3E}">
        <p14:creationId xmlns:p14="http://schemas.microsoft.com/office/powerpoint/2010/main" val="228972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35" name="Rectangle 31"/>
          <p:cNvSpPr>
            <a:spLocks noChangeArrowheads="1"/>
          </p:cNvSpPr>
          <p:nvPr/>
        </p:nvSpPr>
        <p:spPr bwMode="auto">
          <a:xfrm>
            <a:off x="920750" y="3284538"/>
            <a:ext cx="8159750" cy="417512"/>
          </a:xfrm>
          <a:prstGeom prst="rect">
            <a:avLst/>
          </a:prstGeom>
          <a:noFill/>
          <a:ln w="9525">
            <a:noFill/>
            <a:miter lim="800000"/>
            <a:headEnd/>
            <a:tailEnd/>
          </a:ln>
          <a:effectLst/>
        </p:spPr>
        <p:txBody>
          <a:bodyPr lIns="36000" tIns="36000" rIns="36000" bIns="36000"/>
          <a:lstStyle/>
          <a:p>
            <a:pPr algn="ctr">
              <a:lnSpc>
                <a:spcPct val="110000"/>
              </a:lnSpc>
              <a:defRPr/>
            </a:pPr>
            <a:r>
              <a:rPr lang="ja-JP" altLang="en-US" sz="1050" dirty="0">
                <a:latin typeface="+mn-ea"/>
                <a:ea typeface="+mn-ea"/>
              </a:rPr>
              <a:t>都市施設に係わる都市計画決定権者一覧（都道府県と市町村がそれぞれの役割に従って決定）</a:t>
            </a:r>
          </a:p>
        </p:txBody>
      </p:sp>
      <p:sp>
        <p:nvSpPr>
          <p:cNvPr id="352" name="テキスト ボックス 351"/>
          <p:cNvSpPr txBox="1"/>
          <p:nvPr/>
        </p:nvSpPr>
        <p:spPr>
          <a:xfrm>
            <a:off x="61166" y="646882"/>
            <a:ext cx="9782082" cy="2278062"/>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177800" indent="-177800">
              <a:spcBef>
                <a:spcPct val="20000"/>
              </a:spcBef>
              <a:defRPr/>
            </a:pPr>
            <a:r>
              <a:rPr lang="ja-JP" altLang="en-US" sz="1600" b="1" dirty="0">
                <a:solidFill>
                  <a:schemeClr val="tx1"/>
                </a:solidFill>
                <a:latin typeface="+mn-ea"/>
              </a:rPr>
              <a:t>○都道府県と市町村の二層構造</a:t>
            </a:r>
          </a:p>
          <a:p>
            <a:pPr>
              <a:defRPr/>
            </a:pPr>
            <a:endParaRPr lang="en-US" altLang="ja-JP" sz="1400" dirty="0">
              <a:solidFill>
                <a:schemeClr val="tx1"/>
              </a:solidFill>
              <a:latin typeface="+mn-ea"/>
            </a:endParaRPr>
          </a:p>
          <a:p>
            <a:pPr>
              <a:defRPr/>
            </a:pPr>
            <a:r>
              <a:rPr lang="ja-JP" altLang="en-US" sz="1600" dirty="0">
                <a:solidFill>
                  <a:schemeClr val="tx1"/>
                </a:solidFill>
                <a:latin typeface="+mn-ea"/>
              </a:rPr>
              <a:t>・都道府県：線引き等、市町村の区域を超える影響を持つ広域的・根幹的な都市計画の決定主体</a:t>
            </a:r>
            <a:endParaRPr lang="en-US" altLang="ja-JP" sz="1600" dirty="0">
              <a:solidFill>
                <a:schemeClr val="tx1"/>
              </a:solidFill>
              <a:latin typeface="+mn-ea"/>
            </a:endParaRPr>
          </a:p>
          <a:p>
            <a:pPr marL="622300" indent="-622300">
              <a:defRPr/>
            </a:pPr>
            <a:endParaRPr lang="en-US" altLang="ja-JP" sz="1600" dirty="0">
              <a:solidFill>
                <a:schemeClr val="tx1"/>
              </a:solidFill>
              <a:latin typeface="+mn-ea"/>
            </a:endParaRPr>
          </a:p>
          <a:p>
            <a:pPr marL="1162050" indent="-1162050">
              <a:defRPr/>
            </a:pPr>
            <a:r>
              <a:rPr lang="ja-JP" altLang="en-US" sz="1600" dirty="0">
                <a:solidFill>
                  <a:schemeClr val="tx1"/>
                </a:solidFill>
                <a:latin typeface="+mn-ea"/>
              </a:rPr>
              <a:t>・市町村：「まちづくりの現場」に最も近い市町村が都市計画決定の中心的な主体（市町村の定める都市計画は都道府県が定めた都市計画に適合したものでなければならない）</a:t>
            </a:r>
            <a:endParaRPr lang="en-US" altLang="ja-JP" sz="1600" dirty="0">
              <a:solidFill>
                <a:schemeClr val="tx1"/>
              </a:solidFill>
              <a:latin typeface="+mn-ea"/>
            </a:endParaRPr>
          </a:p>
          <a:p>
            <a:pPr marL="177800" indent="-177800">
              <a:defRPr/>
            </a:pPr>
            <a:endParaRPr lang="en-US" altLang="ja-JP" sz="1600" dirty="0">
              <a:solidFill>
                <a:schemeClr val="tx1"/>
              </a:solidFill>
              <a:latin typeface="+mn-ea"/>
            </a:endParaRPr>
          </a:p>
          <a:p>
            <a:pPr marL="361950" indent="-361950">
              <a:defRPr/>
            </a:pPr>
            <a:r>
              <a:rPr lang="ja-JP" altLang="en-US" sz="1600" dirty="0">
                <a:solidFill>
                  <a:schemeClr val="tx1"/>
                </a:solidFill>
                <a:latin typeface="+mn-ea"/>
              </a:rPr>
              <a:t>　→広域的・根幹的な観点から定められる都道府県決定の都市計画とまちづくりの現場に近い観点から定められる市町村決定の都市計画が調和をもって決定されることで、一体的なまちづくりが可能に</a:t>
            </a:r>
            <a:endParaRPr lang="en-US" altLang="ja-JP" sz="1600" dirty="0">
              <a:solidFill>
                <a:schemeClr val="tx1"/>
              </a:solidFill>
              <a:latin typeface="+mn-ea"/>
            </a:endParaRPr>
          </a:p>
        </p:txBody>
      </p:sp>
      <p:graphicFrame>
        <p:nvGraphicFramePr>
          <p:cNvPr id="250" name="表 249"/>
          <p:cNvGraphicFramePr>
            <a:graphicFrameLocks noGrp="1"/>
          </p:cNvGraphicFramePr>
          <p:nvPr>
            <p:extLst>
              <p:ext uri="{D42A27DB-BD31-4B8C-83A1-F6EECF244321}">
                <p14:modId xmlns:p14="http://schemas.microsoft.com/office/powerpoint/2010/main" val="1971463334"/>
              </p:ext>
            </p:extLst>
          </p:nvPr>
        </p:nvGraphicFramePr>
        <p:xfrm>
          <a:off x="200025" y="3527425"/>
          <a:ext cx="9567292" cy="2999323"/>
        </p:xfrm>
        <a:graphic>
          <a:graphicData uri="http://schemas.openxmlformats.org/drawingml/2006/table">
            <a:tbl>
              <a:tblPr firstRow="1" bandRow="1">
                <a:tableStyleId>{5C22544A-7EE6-4342-B048-85BDC9FD1C3A}</a:tableStyleId>
              </a:tblPr>
              <a:tblGrid>
                <a:gridCol w="216036">
                  <a:extLst>
                    <a:ext uri="{9D8B030D-6E8A-4147-A177-3AD203B41FA5}">
                      <a16:colId xmlns:a16="http://schemas.microsoft.com/office/drawing/2014/main" val="20000"/>
                    </a:ext>
                  </a:extLst>
                </a:gridCol>
                <a:gridCol w="1512420">
                  <a:extLst>
                    <a:ext uri="{9D8B030D-6E8A-4147-A177-3AD203B41FA5}">
                      <a16:colId xmlns:a16="http://schemas.microsoft.com/office/drawing/2014/main" val="20001"/>
                    </a:ext>
                  </a:extLst>
                </a:gridCol>
                <a:gridCol w="1224204">
                  <a:extLst>
                    <a:ext uri="{9D8B030D-6E8A-4147-A177-3AD203B41FA5}">
                      <a16:colId xmlns:a16="http://schemas.microsoft.com/office/drawing/2014/main" val="20002"/>
                    </a:ext>
                  </a:extLst>
                </a:gridCol>
                <a:gridCol w="900150">
                  <a:extLst>
                    <a:ext uri="{9D8B030D-6E8A-4147-A177-3AD203B41FA5}">
                      <a16:colId xmlns:a16="http://schemas.microsoft.com/office/drawing/2014/main" val="20003"/>
                    </a:ext>
                  </a:extLst>
                </a:gridCol>
                <a:gridCol w="900150">
                  <a:extLst>
                    <a:ext uri="{9D8B030D-6E8A-4147-A177-3AD203B41FA5}">
                      <a16:colId xmlns:a16="http://schemas.microsoft.com/office/drawing/2014/main" val="20004"/>
                    </a:ext>
                  </a:extLst>
                </a:gridCol>
                <a:gridCol w="216036">
                  <a:extLst>
                    <a:ext uri="{9D8B030D-6E8A-4147-A177-3AD203B41FA5}">
                      <a16:colId xmlns:a16="http://schemas.microsoft.com/office/drawing/2014/main" val="20005"/>
                    </a:ext>
                  </a:extLst>
                </a:gridCol>
                <a:gridCol w="1398898">
                  <a:extLst>
                    <a:ext uri="{9D8B030D-6E8A-4147-A177-3AD203B41FA5}">
                      <a16:colId xmlns:a16="http://schemas.microsoft.com/office/drawing/2014/main" val="20006"/>
                    </a:ext>
                  </a:extLst>
                </a:gridCol>
                <a:gridCol w="1398898">
                  <a:extLst>
                    <a:ext uri="{9D8B030D-6E8A-4147-A177-3AD203B41FA5}">
                      <a16:colId xmlns:a16="http://schemas.microsoft.com/office/drawing/2014/main" val="20007"/>
                    </a:ext>
                  </a:extLst>
                </a:gridCol>
                <a:gridCol w="900250">
                  <a:extLst>
                    <a:ext uri="{9D8B030D-6E8A-4147-A177-3AD203B41FA5}">
                      <a16:colId xmlns:a16="http://schemas.microsoft.com/office/drawing/2014/main" val="20008"/>
                    </a:ext>
                  </a:extLst>
                </a:gridCol>
                <a:gridCol w="900250">
                  <a:extLst>
                    <a:ext uri="{9D8B030D-6E8A-4147-A177-3AD203B41FA5}">
                      <a16:colId xmlns:a16="http://schemas.microsoft.com/office/drawing/2014/main" val="20009"/>
                    </a:ext>
                  </a:extLst>
                </a:gridCol>
              </a:tblGrid>
              <a:tr h="179917">
                <a:tc gridSpan="3">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都市計画の種類</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都道府県決定</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市町村決定</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都市計画の種類</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都道府県決定</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市町村決定</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79917">
                <a:tc rowSpan="16">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都</a:t>
                      </a:r>
                      <a:endParaRPr kumimoji="1" lang="en-US" altLang="ja-JP" sz="1000" b="0" dirty="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dirty="0">
                          <a:solidFill>
                            <a:schemeClr val="tx1"/>
                          </a:solidFill>
                          <a:latin typeface="ＭＳ Ｐゴシック" pitchFamily="50" charset="-128"/>
                          <a:ea typeface="ＭＳ Ｐゴシック" pitchFamily="50" charset="-128"/>
                        </a:rPr>
                        <a:t>市</a:t>
                      </a:r>
                      <a:endParaRPr kumimoji="1" lang="en-US" altLang="ja-JP" sz="1000" b="0" dirty="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dirty="0">
                          <a:solidFill>
                            <a:schemeClr val="tx1"/>
                          </a:solidFill>
                          <a:latin typeface="ＭＳ Ｐゴシック" pitchFamily="50" charset="-128"/>
                          <a:ea typeface="ＭＳ Ｐゴシック" pitchFamily="50" charset="-128"/>
                        </a:rPr>
                        <a:t>施</a:t>
                      </a:r>
                      <a:endParaRPr kumimoji="1" lang="en-US" altLang="ja-JP" sz="1000" b="0" dirty="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dirty="0">
                          <a:solidFill>
                            <a:schemeClr val="tx1"/>
                          </a:solidFill>
                          <a:latin typeface="ＭＳ Ｐゴシック" pitchFamily="50" charset="-128"/>
                          <a:ea typeface="ＭＳ Ｐゴシック" pitchFamily="50" charset="-128"/>
                        </a:rPr>
                        <a:t>設</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5">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道路</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一般国道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16">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都</a:t>
                      </a:r>
                      <a:endParaRPr kumimoji="1" lang="en-US" altLang="ja-JP" sz="1000" b="0" dirty="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dirty="0">
                          <a:solidFill>
                            <a:schemeClr val="tx1"/>
                          </a:solidFill>
                          <a:latin typeface="ＭＳ Ｐゴシック" pitchFamily="50" charset="-128"/>
                          <a:ea typeface="ＭＳ Ｐゴシック" pitchFamily="50" charset="-128"/>
                        </a:rPr>
                        <a:t>市</a:t>
                      </a:r>
                      <a:endParaRPr kumimoji="1" lang="en-US" altLang="ja-JP" sz="1000" b="0" dirty="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dirty="0">
                          <a:solidFill>
                            <a:schemeClr val="tx1"/>
                          </a:solidFill>
                          <a:latin typeface="ＭＳ Ｐゴシック" pitchFamily="50" charset="-128"/>
                          <a:ea typeface="ＭＳ Ｐゴシック" pitchFamily="50" charset="-128"/>
                        </a:rPr>
                        <a:t>施</a:t>
                      </a:r>
                      <a:endParaRPr kumimoji="1" lang="en-US" altLang="ja-JP" sz="1000" b="0" dirty="0">
                        <a:solidFill>
                          <a:schemeClr val="tx1"/>
                        </a:solidFill>
                        <a:latin typeface="ＭＳ Ｐゴシック" pitchFamily="50" charset="-128"/>
                        <a:ea typeface="ＭＳ Ｐゴシック" pitchFamily="50" charset="-128"/>
                      </a:endParaRPr>
                    </a:p>
                    <a:p>
                      <a:pPr algn="just">
                        <a:lnSpc>
                          <a:spcPts val="800"/>
                        </a:lnSpc>
                      </a:pPr>
                      <a:r>
                        <a:rPr kumimoji="1" lang="ja-JP" altLang="en-US" sz="1000" b="0" dirty="0">
                          <a:solidFill>
                            <a:schemeClr val="tx1"/>
                          </a:solidFill>
                          <a:latin typeface="ＭＳ Ｐゴシック" pitchFamily="50" charset="-128"/>
                          <a:ea typeface="ＭＳ Ｐゴシック" pitchFamily="50" charset="-128"/>
                        </a:rPr>
                        <a:t>設</a:t>
                      </a:r>
                    </a:p>
                  </a:txBody>
                  <a:tcPr marL="36006" marR="0" marT="35984"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産業廃棄物処理場</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都道府県道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ごみ焼却場・その他処理施設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市町村道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河川</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一級・二級</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自動車専用道路</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algn="just">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準用</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学校</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大学・高専</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9917">
                <a:tc vMerge="1">
                  <a:txBody>
                    <a:bodyPr/>
                    <a:lstStyle/>
                    <a:p>
                      <a:endParaRPr kumimoji="1" lang="ja-JP" altLang="en-US"/>
                    </a:p>
                  </a:txBody>
                  <a:tcPr/>
                </a:tc>
                <a:tc gridSpan="2">
                  <a:txBody>
                    <a:bodyPr/>
                    <a:lstStyle/>
                    <a:p>
                      <a:pPr marL="0" marR="0" indent="0" algn="just" defTabSz="914400" rtl="0" eaLnBrk="1" fontAlgn="auto" latinLnBrk="0" hangingPunct="1">
                        <a:lnSpc>
                          <a:spcPts val="800"/>
                        </a:lnSpc>
                        <a:spcBef>
                          <a:spcPts val="0"/>
                        </a:spcBef>
                        <a:spcAft>
                          <a:spcPts val="0"/>
                        </a:spcAft>
                        <a:buClrTx/>
                        <a:buSzTx/>
                        <a:buFontTx/>
                        <a:buNone/>
                        <a:tabLst/>
                        <a:defRPr/>
                      </a:pPr>
                      <a:r>
                        <a:rPr kumimoji="1" lang="ja-JP" altLang="en-US" sz="1000" b="0" dirty="0">
                          <a:solidFill>
                            <a:schemeClr val="tx1"/>
                          </a:solidFill>
                          <a:latin typeface="ＭＳ Ｐゴシック" pitchFamily="50" charset="-128"/>
                          <a:ea typeface="ＭＳ Ｐゴシック" pitchFamily="50" charset="-128"/>
                        </a:rPr>
                        <a:t>都市高速鉄道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pPr algn="just">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駐車場</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病院、保育所その他医療施設又は社会福祉施設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自動車ターミナル</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市場、と畜場、火葬場</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9184">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公園・緑地・広場・墓園</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国又は都道府県設置した面積</a:t>
                      </a:r>
                      <a:r>
                        <a:rPr kumimoji="1" lang="en-US" altLang="ja-JP" sz="1000" b="0" dirty="0">
                          <a:solidFill>
                            <a:schemeClr val="tx1"/>
                          </a:solidFill>
                          <a:latin typeface="ＭＳ Ｐゴシック" pitchFamily="50" charset="-128"/>
                          <a:ea typeface="ＭＳ Ｐゴシック" pitchFamily="50" charset="-128"/>
                        </a:rPr>
                        <a:t>10ha</a:t>
                      </a:r>
                      <a:r>
                        <a:rPr kumimoji="1" lang="ja-JP" altLang="en-US" sz="1000" b="0" dirty="0">
                          <a:solidFill>
                            <a:schemeClr val="tx1"/>
                          </a:solidFill>
                          <a:latin typeface="ＭＳ Ｐゴシック" pitchFamily="50" charset="-128"/>
                          <a:ea typeface="ＭＳ Ｐゴシック" pitchFamily="50" charset="-128"/>
                        </a:rPr>
                        <a:t>以上</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一団地の住宅施設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一団地の官公庁施設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その他公共空地</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流通業務団地</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5">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下水道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流域下水道</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grid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一団地の津波防災拠点市街地形成施設</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noFill/>
                      <a:prstDash val="solid"/>
                      <a:round/>
                      <a:headEnd type="none" w="med" len="med"/>
                      <a:tailEnd type="none" w="med" len="med"/>
                    </a:lnTlToBr>
                    <a:noFill/>
                  </a:tcPr>
                </a:tc>
                <a:tc rowSpan="2" h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noFill/>
                      <a:prstDash val="solid"/>
                      <a:round/>
                      <a:headEnd type="none" w="med" len="med"/>
                      <a:tailEnd type="none" w="med" len="med"/>
                    </a:lnTlToB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Ｐゴシック" pitchFamily="50" charset="-128"/>
                          <a:ea typeface="+mn-ea"/>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noFill/>
                      <a:prstDash val="solid"/>
                      <a:round/>
                      <a:headEnd type="none" w="med" len="med"/>
                      <a:tailEnd type="none" w="med" len="med"/>
                    </a:lnTlToBr>
                    <a:noFill/>
                  </a:tcPr>
                </a:tc>
                <a:extLst>
                  <a:ext uri="{0D108BD9-81ED-4DB2-BD59-A6C34878D82A}">
                    <a16:rowId xmlns:a16="http://schemas.microsoft.com/office/drawing/2014/main" val="10012"/>
                  </a:ext>
                </a:extLst>
              </a:tr>
              <a:tr h="0">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公共下水道</a:t>
                      </a:r>
                      <a:r>
                        <a:rPr kumimoji="1" lang="en-US" altLang="ja-JP" sz="900" b="0" dirty="0">
                          <a:solidFill>
                            <a:schemeClr val="tx1"/>
                          </a:solidFill>
                          <a:latin typeface="ＭＳ Ｐゴシック" pitchFamily="50" charset="-128"/>
                          <a:ea typeface="ＭＳ Ｐゴシック" pitchFamily="50" charset="-128"/>
                        </a:rPr>
                        <a:t>(</a:t>
                      </a:r>
                      <a:r>
                        <a:rPr kumimoji="1" lang="ja-JP" altLang="en-US" sz="900" b="0" dirty="0">
                          <a:solidFill>
                            <a:schemeClr val="tx1"/>
                          </a:solidFill>
                          <a:latin typeface="ＭＳ Ｐゴシック" pitchFamily="50" charset="-128"/>
                          <a:ea typeface="ＭＳ Ｐゴシック" pitchFamily="50" charset="-128"/>
                        </a:rPr>
                        <a:t>２市町村にまたがる</a:t>
                      </a:r>
                      <a:r>
                        <a:rPr kumimoji="1" lang="en-US" altLang="ja-JP" sz="900" b="0" dirty="0">
                          <a:solidFill>
                            <a:schemeClr val="tx1"/>
                          </a:solidFill>
                          <a:latin typeface="ＭＳ Ｐゴシック" pitchFamily="50" charset="-128"/>
                          <a:ea typeface="ＭＳ Ｐゴシック" pitchFamily="50" charset="-128"/>
                        </a:rPr>
                        <a:t>)</a:t>
                      </a: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tc hMerge="1"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9473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gridSpan="2">
                  <a:txBody>
                    <a:bodyPr/>
                    <a:lstStyle/>
                    <a:p>
                      <a:pPr algn="just">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tc rowSpan="3" hMerge="1">
                  <a:txBody>
                    <a:bodyPr/>
                    <a:lstStyle/>
                    <a:p>
                      <a:endParaRPr kumimoji="1" lang="ja-JP" altLang="en-US"/>
                    </a:p>
                  </a:txBody>
                  <a:tcPr/>
                </a:tc>
                <a:tc rowSpan="3">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tc rowSpan="3">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14"/>
                  </a:ext>
                </a:extLst>
              </a:tr>
              <a:tr h="165100">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公共下水道</a:t>
                      </a:r>
                      <a:r>
                        <a:rPr kumimoji="1" lang="en-US" altLang="ja-JP" sz="900" b="0" dirty="0">
                          <a:solidFill>
                            <a:schemeClr val="tx1"/>
                          </a:solidFill>
                          <a:latin typeface="ＭＳ Ｐゴシック" pitchFamily="50" charset="-128"/>
                          <a:ea typeface="ＭＳ Ｐゴシック" pitchFamily="50" charset="-128"/>
                        </a:rPr>
                        <a:t>(</a:t>
                      </a:r>
                      <a:r>
                        <a:rPr kumimoji="1" lang="ja-JP" altLang="en-US" sz="900" b="0" dirty="0">
                          <a:solidFill>
                            <a:schemeClr val="tx1"/>
                          </a:solidFill>
                          <a:latin typeface="ＭＳ Ｐゴシック" pitchFamily="50" charset="-128"/>
                          <a:ea typeface="ＭＳ Ｐゴシック" pitchFamily="50" charset="-128"/>
                        </a:rPr>
                        <a:t>その他</a:t>
                      </a:r>
                      <a:r>
                        <a:rPr kumimoji="1" lang="en-US" altLang="ja-JP" sz="900" b="0" dirty="0">
                          <a:solidFill>
                            <a:schemeClr val="tx1"/>
                          </a:solidFill>
                          <a:latin typeface="ＭＳ Ｐゴシック" pitchFamily="50" charset="-128"/>
                          <a:ea typeface="ＭＳ Ｐゴシック" pitchFamily="50" charset="-128"/>
                        </a:rPr>
                        <a:t>)</a:t>
                      </a:r>
                      <a:endParaRPr kumimoji="1" lang="ja-JP" altLang="en-US" sz="9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79917">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b="0" dirty="0">
                          <a:solidFill>
                            <a:schemeClr val="tx1"/>
                          </a:solidFill>
                          <a:latin typeface="ＭＳ Ｐゴシック" pitchFamily="50" charset="-128"/>
                          <a:ea typeface="ＭＳ Ｐゴシック" pitchFamily="50" charset="-128"/>
                        </a:rPr>
                        <a:t>その他</a:t>
                      </a: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ts val="800"/>
                        </a:lnSpc>
                      </a:pPr>
                      <a:endParaRPr kumimoji="1" lang="ja-JP" altLang="en-US" sz="1000" b="0" dirty="0">
                        <a:solidFill>
                          <a:schemeClr val="tx1"/>
                        </a:solidFill>
                        <a:latin typeface="ＭＳ Ｐゴシック" pitchFamily="50" charset="-128"/>
                        <a:ea typeface="ＭＳ Ｐゴシック" pitchFamily="50" charset="-128"/>
                      </a:endParaRPr>
                    </a:p>
                  </a:txBody>
                  <a:tcPr marL="36006" marR="0" marT="35984"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00" b="0" dirty="0">
                          <a:solidFill>
                            <a:schemeClr val="tx1"/>
                          </a:solidFill>
                          <a:latin typeface="ＭＳ Ｐゴシック" pitchFamily="50" charset="-128"/>
                          <a:ea typeface="ＭＳ Ｐゴシック" pitchFamily="50" charset="-128"/>
                        </a:rPr>
                        <a:t>○</a:t>
                      </a:r>
                    </a:p>
                  </a:txBody>
                  <a:tcPr marL="36006" marR="0" marT="35984"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latin typeface="ＭＳ Ｐゴシック" pitchFamily="50" charset="-128"/>
                        <a:ea typeface="ＭＳ Ｐゴシック" pitchFamily="50" charset="-128"/>
                      </a:endParaRPr>
                    </a:p>
                  </a:txBody>
                  <a:tcPr marL="36000" marR="0" marT="36000" marB="36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58510" name="Text Box 24"/>
          <p:cNvSpPr txBox="1">
            <a:spLocks noChangeArrowheads="1"/>
          </p:cNvSpPr>
          <p:nvPr/>
        </p:nvSpPr>
        <p:spPr bwMode="auto">
          <a:xfrm>
            <a:off x="-19050" y="0"/>
            <a:ext cx="940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ja-JP" altLang="en-US" sz="3200" b="1" kern="0" dirty="0">
                <a:solidFill>
                  <a:schemeClr val="tx2"/>
                </a:solidFill>
              </a:rPr>
              <a:t>都市計画を定める者</a:t>
            </a:r>
            <a:endParaRPr lang="ja-JP" altLang="en-US" sz="2800" b="1" kern="0" dirty="0">
              <a:solidFill>
                <a:schemeClr val="tx2"/>
              </a:solidFill>
            </a:endParaRPr>
          </a:p>
        </p:txBody>
      </p:sp>
      <p:sp>
        <p:nvSpPr>
          <p:cNvPr id="2" name="正方形/長方形 1"/>
          <p:cNvSpPr/>
          <p:nvPr/>
        </p:nvSpPr>
        <p:spPr>
          <a:xfrm>
            <a:off x="-19050" y="2935288"/>
            <a:ext cx="2509838" cy="369887"/>
          </a:xfrm>
          <a:prstGeom prst="rect">
            <a:avLst/>
          </a:prstGeom>
        </p:spPr>
        <p:txBody>
          <a:bodyPr wrap="none">
            <a:spAutoFit/>
          </a:bodyPr>
          <a:lstStyle/>
          <a:p>
            <a:pPr marL="177800" indent="-177800" fontAlgn="ctr">
              <a:spcBef>
                <a:spcPct val="20000"/>
              </a:spcBef>
              <a:defRPr/>
            </a:pPr>
            <a:r>
              <a:rPr lang="en-US" altLang="ja-JP" b="1" dirty="0">
                <a:latin typeface="+mn-ea"/>
              </a:rPr>
              <a:t>【</a:t>
            </a:r>
            <a:r>
              <a:rPr lang="ja-JP" altLang="en-US" b="1" dirty="0">
                <a:latin typeface="+mn-ea"/>
              </a:rPr>
              <a:t>都市施設の決定主体</a:t>
            </a:r>
            <a:r>
              <a:rPr lang="en-US" altLang="ja-JP" b="1" dirty="0">
                <a:latin typeface="+mn-ea"/>
              </a:rPr>
              <a:t>】</a:t>
            </a:r>
            <a:endParaRPr lang="ja-JP" altLang="en-US" b="1" dirty="0">
              <a:latin typeface="+mn-ea"/>
            </a:endParaRPr>
          </a:p>
        </p:txBody>
      </p:sp>
    </p:spTree>
    <p:extLst>
      <p:ext uri="{BB962C8B-B14F-4D97-AF65-F5344CB8AC3E}">
        <p14:creationId xmlns:p14="http://schemas.microsoft.com/office/powerpoint/2010/main" val="238744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14363" y="896938"/>
            <a:ext cx="8945562" cy="1784350"/>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defRPr/>
            </a:pPr>
            <a:r>
              <a:rPr lang="ja-JP" altLang="en-US" sz="2000" b="1" dirty="0"/>
              <a:t>　</a:t>
            </a:r>
            <a:r>
              <a:rPr lang="ja-JP" altLang="en-US" sz="1800" dirty="0">
                <a:latin typeface="+mn-ea"/>
                <a:ea typeface="+mn-ea"/>
              </a:rPr>
              <a:t>次に掲げる都市計画は都道府県が、その他の都市計画は市町村が定める。 </a:t>
            </a:r>
            <a:endParaRPr lang="en-US" altLang="ja-JP" sz="1800" dirty="0">
              <a:latin typeface="+mn-ea"/>
              <a:ea typeface="+mn-ea"/>
            </a:endParaRPr>
          </a:p>
          <a:p>
            <a:pPr eaLnBrk="1" hangingPunct="1">
              <a:spcBef>
                <a:spcPct val="0"/>
              </a:spcBef>
              <a:buClrTx/>
              <a:buFontTx/>
              <a:buNone/>
              <a:defRPr/>
            </a:pPr>
            <a:r>
              <a:rPr lang="ja-JP" altLang="en-US" sz="1800" dirty="0">
                <a:latin typeface="+mn-ea"/>
                <a:ea typeface="+mn-ea"/>
              </a:rPr>
              <a:t>（第一～四号省略）</a:t>
            </a:r>
          </a:p>
          <a:p>
            <a:pPr marL="342900" indent="-342900" eaLnBrk="1" hangingPunct="1">
              <a:spcBef>
                <a:spcPct val="0"/>
              </a:spcBef>
              <a:buClrTx/>
              <a:buFontTx/>
              <a:buAutoNum type="ea1JpnKorPlain" startAt="5"/>
              <a:defRPr/>
            </a:pPr>
            <a:r>
              <a:rPr lang="ja-JP" altLang="en-US" sz="1800" dirty="0">
                <a:latin typeface="+mn-ea"/>
                <a:ea typeface="+mn-ea"/>
              </a:rPr>
              <a:t>　一の市町村の区域を超える広域の見地から決定すべき地域地区として政令で定めるもの又は</a:t>
            </a:r>
            <a:r>
              <a:rPr lang="ja-JP" altLang="en-US" sz="1800" u="sng" dirty="0">
                <a:latin typeface="+mn-ea"/>
                <a:ea typeface="+mn-ea"/>
              </a:rPr>
              <a:t>一の市町村の区域を超える広域の見地から決定すべき都市施設若しくは根幹的都市施設として政令で定めるもの</a:t>
            </a:r>
            <a:r>
              <a:rPr lang="ja-JP" altLang="en-US" sz="1800" dirty="0">
                <a:latin typeface="+mn-ea"/>
                <a:ea typeface="+mn-ea"/>
              </a:rPr>
              <a:t>に関する都市計画 </a:t>
            </a:r>
            <a:endParaRPr lang="en-US" altLang="ja-JP" sz="1800" dirty="0">
              <a:latin typeface="+mn-ea"/>
              <a:ea typeface="+mn-ea"/>
            </a:endParaRPr>
          </a:p>
          <a:p>
            <a:pPr eaLnBrk="1" hangingPunct="1">
              <a:spcBef>
                <a:spcPct val="0"/>
              </a:spcBef>
              <a:buClrTx/>
              <a:buFont typeface="Wingdings" panose="05000000000000000000" pitchFamily="2" charset="2"/>
              <a:buNone/>
              <a:defRPr/>
            </a:pPr>
            <a:r>
              <a:rPr lang="ja-JP" altLang="en-US" sz="1800" dirty="0">
                <a:latin typeface="+mn-ea"/>
                <a:ea typeface="+mn-ea"/>
              </a:rPr>
              <a:t>（以下省略）</a:t>
            </a:r>
          </a:p>
        </p:txBody>
      </p:sp>
      <p:sp>
        <p:nvSpPr>
          <p:cNvPr id="44035" name="Text Box 60"/>
          <p:cNvSpPr txBox="1">
            <a:spLocks noChangeArrowheads="1"/>
          </p:cNvSpPr>
          <p:nvPr/>
        </p:nvSpPr>
        <p:spPr bwMode="auto">
          <a:xfrm>
            <a:off x="5508625" y="2689225"/>
            <a:ext cx="405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（都市計画法施行令第</a:t>
            </a:r>
            <a:r>
              <a:rPr lang="en-US" altLang="ja-JP" sz="2400">
                <a:solidFill>
                  <a:schemeClr val="tx2"/>
                </a:solidFill>
                <a:latin typeface="Arial" panose="020B0604020202020204" pitchFamily="34" charset="0"/>
              </a:rPr>
              <a:t>9</a:t>
            </a:r>
            <a:r>
              <a:rPr lang="ja-JP" altLang="en-US" sz="2400">
                <a:solidFill>
                  <a:schemeClr val="tx2"/>
                </a:solidFill>
                <a:latin typeface="Arial" panose="020B0604020202020204" pitchFamily="34" charset="0"/>
              </a:rPr>
              <a:t>条）</a:t>
            </a:r>
          </a:p>
        </p:txBody>
      </p:sp>
      <p:sp>
        <p:nvSpPr>
          <p:cNvPr id="8" name="Text Box 4"/>
          <p:cNvSpPr txBox="1">
            <a:spLocks noChangeArrowheads="1"/>
          </p:cNvSpPr>
          <p:nvPr/>
        </p:nvSpPr>
        <p:spPr bwMode="auto">
          <a:xfrm>
            <a:off x="614363" y="3090863"/>
            <a:ext cx="8945562" cy="3724275"/>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defRPr/>
            </a:pPr>
            <a:r>
              <a:rPr lang="ja-JP" altLang="en-US" sz="2000" b="1" dirty="0"/>
              <a:t>（都道府県が定める都市計画）　</a:t>
            </a:r>
            <a:r>
              <a:rPr lang="ja-JP" altLang="en-US" sz="1800" dirty="0">
                <a:latin typeface="+mn-ea"/>
                <a:ea typeface="+mn-ea"/>
              </a:rPr>
              <a:t>　</a:t>
            </a:r>
            <a:endParaRPr lang="en-US" altLang="ja-JP" sz="1800" dirty="0">
              <a:latin typeface="+mn-ea"/>
              <a:ea typeface="+mn-ea"/>
            </a:endParaRPr>
          </a:p>
          <a:p>
            <a:pPr eaLnBrk="1" hangingPunct="1">
              <a:spcBef>
                <a:spcPct val="0"/>
              </a:spcBef>
              <a:buClrTx/>
              <a:buFontTx/>
              <a:buNone/>
              <a:defRPr/>
            </a:pPr>
            <a:r>
              <a:rPr lang="ja-JP" altLang="en-US" sz="1800" dirty="0">
                <a:latin typeface="+mn-ea"/>
                <a:ea typeface="+mn-ea"/>
              </a:rPr>
              <a:t>（第１項省略）</a:t>
            </a:r>
            <a:endParaRPr lang="en-US" altLang="ja-JP" sz="1800" dirty="0">
              <a:latin typeface="+mn-ea"/>
              <a:ea typeface="+mn-ea"/>
            </a:endParaRPr>
          </a:p>
          <a:p>
            <a:pPr eaLnBrk="1" hangingPunct="1">
              <a:spcBef>
                <a:spcPct val="0"/>
              </a:spcBef>
              <a:buClrTx/>
              <a:buFontTx/>
              <a:buNone/>
              <a:defRPr/>
            </a:pPr>
            <a:r>
              <a:rPr lang="ja-JP" altLang="en-US" sz="1800" dirty="0">
                <a:latin typeface="+mn-ea"/>
                <a:ea typeface="+mn-ea"/>
              </a:rPr>
              <a:t>２　法第十五条第一項第五号 の広域の見地から決定すべき都市施設又は根幹的都市</a:t>
            </a:r>
            <a:endParaRPr lang="en-US" altLang="ja-JP" sz="1800" dirty="0">
              <a:latin typeface="+mn-ea"/>
              <a:ea typeface="+mn-ea"/>
            </a:endParaRPr>
          </a:p>
          <a:p>
            <a:pPr eaLnBrk="1" hangingPunct="1">
              <a:spcBef>
                <a:spcPct val="0"/>
              </a:spcBef>
              <a:buClrTx/>
              <a:buFontTx/>
              <a:buNone/>
              <a:defRPr/>
            </a:pPr>
            <a:r>
              <a:rPr lang="ja-JP" altLang="en-US" sz="1800" dirty="0">
                <a:latin typeface="+mn-ea"/>
                <a:ea typeface="+mn-ea"/>
              </a:rPr>
              <a:t>　施設として政令で定めるものは、次に掲げるものとする。 </a:t>
            </a:r>
          </a:p>
          <a:p>
            <a:pPr eaLnBrk="1" hangingPunct="1">
              <a:spcBef>
                <a:spcPct val="0"/>
              </a:spcBef>
              <a:buClrTx/>
              <a:buFontTx/>
              <a:buNone/>
              <a:defRPr/>
            </a:pPr>
            <a:r>
              <a:rPr lang="ja-JP" altLang="en-US" sz="1800" dirty="0">
                <a:latin typeface="+mn-ea"/>
                <a:ea typeface="+mn-ea"/>
              </a:rPr>
              <a:t>一 　次に掲げる道路</a:t>
            </a:r>
          </a:p>
          <a:p>
            <a:pPr eaLnBrk="1" hangingPunct="1">
              <a:spcBef>
                <a:spcPct val="0"/>
              </a:spcBef>
              <a:buClrTx/>
              <a:buFontTx/>
              <a:buNone/>
              <a:defRPr/>
            </a:pPr>
            <a:r>
              <a:rPr lang="ja-JP" altLang="en-US" sz="1800" dirty="0">
                <a:latin typeface="+mn-ea"/>
                <a:ea typeface="+mn-ea"/>
              </a:rPr>
              <a:t>　イ　道路法 （昭和二十七年法律第百八十号）第三条の一般国道又は都道府県道</a:t>
            </a:r>
          </a:p>
          <a:p>
            <a:pPr eaLnBrk="1" hangingPunct="1">
              <a:spcBef>
                <a:spcPct val="0"/>
              </a:spcBef>
              <a:buClrTx/>
              <a:buFontTx/>
              <a:buNone/>
              <a:defRPr/>
            </a:pPr>
            <a:r>
              <a:rPr lang="ja-JP" altLang="en-US" sz="1800" dirty="0">
                <a:latin typeface="+mn-ea"/>
                <a:ea typeface="+mn-ea"/>
              </a:rPr>
              <a:t>　ロ　その他の道路で自動車専用道路であるもの</a:t>
            </a:r>
            <a:endParaRPr lang="en-US" altLang="ja-JP" sz="1800" dirty="0">
              <a:latin typeface="+mn-ea"/>
              <a:ea typeface="+mn-ea"/>
            </a:endParaRPr>
          </a:p>
          <a:p>
            <a:pPr eaLnBrk="1" hangingPunct="1">
              <a:spcBef>
                <a:spcPct val="0"/>
              </a:spcBef>
              <a:buClrTx/>
              <a:buFontTx/>
              <a:buNone/>
              <a:defRPr/>
            </a:pPr>
            <a:r>
              <a:rPr lang="ja-JP" altLang="en-US" sz="1800" dirty="0">
                <a:latin typeface="+mn-ea"/>
                <a:ea typeface="+mn-ea"/>
              </a:rPr>
              <a:t>二 　都市高速鉄道</a:t>
            </a:r>
          </a:p>
          <a:p>
            <a:pPr marL="342900" indent="-342900" eaLnBrk="1" hangingPunct="1">
              <a:spcBef>
                <a:spcPct val="0"/>
              </a:spcBef>
              <a:buClrTx/>
              <a:buFontTx/>
              <a:buAutoNum type="ea1JpnKorPlain" startAt="3"/>
              <a:defRPr/>
            </a:pPr>
            <a:r>
              <a:rPr lang="ja-JP" altLang="en-US" sz="1800" dirty="0">
                <a:latin typeface="+mn-ea"/>
                <a:ea typeface="+mn-ea"/>
              </a:rPr>
              <a:t>空港法 （昭和三十一年法律第八十号）第四条第一項 各号に掲げる空港及び同法　第</a:t>
            </a:r>
            <a:br>
              <a:rPr lang="en-US" altLang="ja-JP" sz="1800" dirty="0">
                <a:latin typeface="+mn-ea"/>
                <a:ea typeface="+mn-ea"/>
              </a:rPr>
            </a:br>
            <a:r>
              <a:rPr lang="ja-JP" altLang="en-US" sz="1800" dirty="0">
                <a:latin typeface="+mn-ea"/>
                <a:ea typeface="+mn-ea"/>
              </a:rPr>
              <a:t>　　　五条第一項 に規定する地方管理空港</a:t>
            </a:r>
            <a:endParaRPr lang="en-US" altLang="ja-JP" sz="1800" dirty="0">
              <a:latin typeface="+mn-ea"/>
              <a:ea typeface="+mn-ea"/>
            </a:endParaRPr>
          </a:p>
          <a:p>
            <a:pPr marL="342900" indent="-342900" eaLnBrk="1" hangingPunct="1">
              <a:spcBef>
                <a:spcPct val="0"/>
              </a:spcBef>
              <a:buClrTx/>
              <a:buFontTx/>
              <a:buAutoNum type="ea1JpnKorPlain" startAt="3"/>
              <a:defRPr/>
            </a:pPr>
            <a:r>
              <a:rPr lang="ja-JP" altLang="en-US" sz="1800" dirty="0">
                <a:latin typeface="+mn-ea"/>
                <a:ea typeface="+mn-ea"/>
              </a:rPr>
              <a:t>公園、緑地、広場又は墓園で、面積が十ヘクタール以上のもの（国又は都道府県が設置するものに限る。）</a:t>
            </a:r>
          </a:p>
          <a:p>
            <a:pPr eaLnBrk="1" hangingPunct="1">
              <a:spcBef>
                <a:spcPct val="0"/>
              </a:spcBef>
              <a:buClrTx/>
              <a:buFont typeface="Wingdings" panose="05000000000000000000" pitchFamily="2" charset="2"/>
              <a:buNone/>
              <a:defRPr/>
            </a:pPr>
            <a:r>
              <a:rPr lang="ja-JP" altLang="en-US" sz="1800" dirty="0">
                <a:latin typeface="+mn-ea"/>
                <a:ea typeface="+mn-ea"/>
              </a:rPr>
              <a:t>（以下省略）</a:t>
            </a:r>
            <a:endParaRPr lang="en-US" altLang="ja-JP" sz="1800" dirty="0">
              <a:latin typeface="+mn-ea"/>
              <a:ea typeface="+mn-ea"/>
            </a:endParaRPr>
          </a:p>
        </p:txBody>
      </p:sp>
      <p:sp>
        <p:nvSpPr>
          <p:cNvPr id="9" name="Rectangle 9"/>
          <p:cNvSpPr txBox="1">
            <a:spLocks noChangeArrowheads="1"/>
          </p:cNvSpPr>
          <p:nvPr/>
        </p:nvSpPr>
        <p:spPr>
          <a:xfrm>
            <a:off x="-19050" y="-15875"/>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（参考）都市計画を定める者</a:t>
            </a:r>
            <a:endParaRPr lang="ja-JP" altLang="en-US" sz="2800" b="1" kern="0" dirty="0">
              <a:solidFill>
                <a:schemeClr val="tx2"/>
              </a:solidFill>
              <a:latin typeface="+mj-lt"/>
              <a:ea typeface="+mj-ea"/>
              <a:cs typeface="+mj-cs"/>
            </a:endParaRPr>
          </a:p>
        </p:txBody>
      </p:sp>
      <p:sp>
        <p:nvSpPr>
          <p:cNvPr id="44038" name="Text Box 60"/>
          <p:cNvSpPr txBox="1">
            <a:spLocks noChangeArrowheads="1"/>
          </p:cNvSpPr>
          <p:nvPr/>
        </p:nvSpPr>
        <p:spPr bwMode="auto">
          <a:xfrm>
            <a:off x="5508625" y="500063"/>
            <a:ext cx="405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（都市計画法第</a:t>
            </a:r>
            <a:r>
              <a:rPr lang="en-US" altLang="ja-JP" sz="2400">
                <a:solidFill>
                  <a:schemeClr val="tx2"/>
                </a:solidFill>
                <a:latin typeface="Arial" panose="020B0604020202020204" pitchFamily="34" charset="0"/>
              </a:rPr>
              <a:t>15</a:t>
            </a:r>
            <a:r>
              <a:rPr lang="ja-JP" altLang="en-US" sz="2400">
                <a:solidFill>
                  <a:schemeClr val="tx2"/>
                </a:solidFill>
                <a:latin typeface="Arial" panose="020B0604020202020204" pitchFamily="34" charset="0"/>
              </a:rPr>
              <a:t>条）</a:t>
            </a:r>
          </a:p>
        </p:txBody>
      </p:sp>
    </p:spTree>
    <p:extLst>
      <p:ext uri="{BB962C8B-B14F-4D97-AF65-F5344CB8AC3E}">
        <p14:creationId xmlns:p14="http://schemas.microsoft.com/office/powerpoint/2010/main" val="56813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383"/>
          <p:cNvGraphicFramePr>
            <a:graphicFrameLocks noGrp="1"/>
          </p:cNvGraphicFramePr>
          <p:nvPr/>
        </p:nvGraphicFramePr>
        <p:xfrm>
          <a:off x="657225" y="985838"/>
          <a:ext cx="8569325" cy="4789504"/>
        </p:xfrm>
        <a:graphic>
          <a:graphicData uri="http://schemas.openxmlformats.org/drawingml/2006/table">
            <a:tbl>
              <a:tblPr/>
              <a:tblGrid>
                <a:gridCol w="432776">
                  <a:extLst>
                    <a:ext uri="{9D8B030D-6E8A-4147-A177-3AD203B41FA5}">
                      <a16:colId xmlns:a16="http://schemas.microsoft.com/office/drawing/2014/main" val="20000"/>
                    </a:ext>
                  </a:extLst>
                </a:gridCol>
                <a:gridCol w="445613">
                  <a:extLst>
                    <a:ext uri="{9D8B030D-6E8A-4147-A177-3AD203B41FA5}">
                      <a16:colId xmlns:a16="http://schemas.microsoft.com/office/drawing/2014/main" val="20001"/>
                    </a:ext>
                  </a:extLst>
                </a:gridCol>
                <a:gridCol w="1762277">
                  <a:extLst>
                    <a:ext uri="{9D8B030D-6E8A-4147-A177-3AD203B41FA5}">
                      <a16:colId xmlns:a16="http://schemas.microsoft.com/office/drawing/2014/main" val="20002"/>
                    </a:ext>
                  </a:extLst>
                </a:gridCol>
                <a:gridCol w="1758610">
                  <a:extLst>
                    <a:ext uri="{9D8B030D-6E8A-4147-A177-3AD203B41FA5}">
                      <a16:colId xmlns:a16="http://schemas.microsoft.com/office/drawing/2014/main" val="20003"/>
                    </a:ext>
                  </a:extLst>
                </a:gridCol>
                <a:gridCol w="1674254">
                  <a:extLst>
                    <a:ext uri="{9D8B030D-6E8A-4147-A177-3AD203B41FA5}">
                      <a16:colId xmlns:a16="http://schemas.microsoft.com/office/drawing/2014/main" val="20004"/>
                    </a:ext>
                  </a:extLst>
                </a:gridCol>
                <a:gridCol w="1164460">
                  <a:extLst>
                    <a:ext uri="{9D8B030D-6E8A-4147-A177-3AD203B41FA5}">
                      <a16:colId xmlns:a16="http://schemas.microsoft.com/office/drawing/2014/main" val="20005"/>
                    </a:ext>
                  </a:extLst>
                </a:gridCol>
                <a:gridCol w="1331335">
                  <a:extLst>
                    <a:ext uri="{9D8B030D-6E8A-4147-A177-3AD203B41FA5}">
                      <a16:colId xmlns:a16="http://schemas.microsoft.com/office/drawing/2014/main" val="20006"/>
                    </a:ext>
                  </a:extLst>
                </a:gridCol>
              </a:tblGrid>
              <a:tr h="461668">
                <a:tc rowSpan="2" gridSpan="4">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2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000" b="1"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2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000" b="1"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200" b="1"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都市計画の内容</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市町村決定</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都道府県（指定都市）決定</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1066742">
                <a:tc gridSpan="4" vMerge="1">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都道県知事への協議・同意</a:t>
                      </a:r>
                      <a:endPar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→市については同意不要</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大臣同意</a:t>
                      </a:r>
                    </a:p>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不要</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大臣同意</a:t>
                      </a:r>
                    </a:p>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必要　</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04">
                <a:tc rowSpan="5">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都市施設</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道　　　　路</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一般国道</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Arial" charset="0"/>
                          <a:ea typeface="ＭＳ Ｐゴシック" pitchFamily="50" charset="-128"/>
                        </a:rPr>
                        <a:t>○</a:t>
                      </a:r>
                      <a:endParaRPr kumimoji="1" lang="en-US" altLang="ja-JP"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94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都道府県道</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en-US" altLang="ja-JP"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22">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その他の道路</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en-US" altLang="ja-JP"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04">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自動車専用道路</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高速自動車国道</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en-US" altLang="ja-JP" sz="2800" b="1"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en-US" altLang="ja-JP"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04">
                <a:tc vMerge="1">
                  <a:txBody>
                    <a:bodyPr/>
                    <a:lstStyle/>
                    <a:p>
                      <a:endParaRPr kumimoji="1" lang="ja-JP" altLang="en-US"/>
                    </a:p>
                  </a:txBody>
                  <a:tcPr/>
                </a:tc>
                <a:tc vMerge="1">
                  <a:txBody>
                    <a:bodyPr/>
                    <a:lstStyle/>
                    <a:p>
                      <a:endParaRPr kumimoji="1" lang="ja-JP" altLang="en-US"/>
                    </a:p>
                  </a:txBody>
                  <a:tcPr/>
                </a:tc>
                <a:tc vMerge="1">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endParaRPr kumimoji="1" lang="ja-JP" alt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その他</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Tx/>
                        <a:buFont typeface="Wingdings" pitchFamily="2" charset="2"/>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2800" b="1" i="0" u="none" strike="noStrike" cap="none" normalizeH="0" baseline="0" dirty="0">
                        <a:ln>
                          <a:noFill/>
                        </a:ln>
                        <a:solidFill>
                          <a:schemeClr val="tx1"/>
                        </a:solidFill>
                        <a:effectLst/>
                        <a:latin typeface="Arial" charset="0"/>
                        <a:ea typeface="ＭＳ Ｐゴシック" pitchFamily="50" charset="-128"/>
                      </a:endParaRPr>
                    </a:p>
                  </a:txBody>
                  <a:tcPr marL="91437" marR="91437"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7152" name="Text Box 60"/>
          <p:cNvSpPr txBox="1">
            <a:spLocks noChangeArrowheads="1"/>
          </p:cNvSpPr>
          <p:nvPr/>
        </p:nvSpPr>
        <p:spPr bwMode="auto">
          <a:xfrm>
            <a:off x="5253038" y="525463"/>
            <a:ext cx="405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（都市計画法第</a:t>
            </a:r>
            <a:r>
              <a:rPr lang="en-US" altLang="ja-JP" sz="2400">
                <a:solidFill>
                  <a:schemeClr val="tx2"/>
                </a:solidFill>
                <a:latin typeface="Arial" panose="020B0604020202020204" pitchFamily="34" charset="0"/>
              </a:rPr>
              <a:t>15</a:t>
            </a:r>
            <a:r>
              <a:rPr lang="ja-JP" altLang="en-US" sz="2400">
                <a:solidFill>
                  <a:schemeClr val="tx2"/>
                </a:solidFill>
                <a:latin typeface="Arial" panose="020B0604020202020204" pitchFamily="34" charset="0"/>
              </a:rPr>
              <a:t>条）</a:t>
            </a:r>
          </a:p>
        </p:txBody>
      </p:sp>
      <p:sp>
        <p:nvSpPr>
          <p:cNvPr id="47153" name="Text Box 24"/>
          <p:cNvSpPr txBox="1">
            <a:spLocks noChangeArrowheads="1"/>
          </p:cNvSpPr>
          <p:nvPr/>
        </p:nvSpPr>
        <p:spPr bwMode="auto">
          <a:xfrm>
            <a:off x="-19050" y="0"/>
            <a:ext cx="940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都市計画決定時の関係者協議（道路の例）</a:t>
            </a:r>
          </a:p>
        </p:txBody>
      </p:sp>
      <p:sp>
        <p:nvSpPr>
          <p:cNvPr id="47154" name="正方形/長方形 1"/>
          <p:cNvSpPr>
            <a:spLocks noChangeArrowheads="1"/>
          </p:cNvSpPr>
          <p:nvPr/>
        </p:nvSpPr>
        <p:spPr bwMode="auto">
          <a:xfrm>
            <a:off x="671513" y="5905500"/>
            <a:ext cx="888920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b="1" dirty="0">
                <a:solidFill>
                  <a:srgbClr val="000000"/>
                </a:solidFill>
                <a:latin typeface="ＭＳ Ｐゴシック" panose="020B0600070205080204" pitchFamily="50" charset="-128"/>
              </a:rPr>
              <a:t>※</a:t>
            </a:r>
            <a:r>
              <a:rPr lang="zh-CN" altLang="en-US" b="1" dirty="0">
                <a:solidFill>
                  <a:srgbClr val="000000"/>
                </a:solidFill>
                <a:latin typeface="ＭＳ Ｐゴシック" panose="020B0600070205080204" pitchFamily="50" charset="-128"/>
              </a:rPr>
              <a:t>都市計画法第</a:t>
            </a:r>
            <a:r>
              <a:rPr lang="en-US" altLang="zh-CN" b="1" dirty="0">
                <a:solidFill>
                  <a:srgbClr val="000000"/>
                </a:solidFill>
                <a:latin typeface="ＭＳ Ｐゴシック" panose="020B0600070205080204" pitchFamily="50" charset="-128"/>
              </a:rPr>
              <a:t>18</a:t>
            </a:r>
            <a:r>
              <a:rPr lang="zh-CN" altLang="en-US" b="1" dirty="0">
                <a:solidFill>
                  <a:srgbClr val="000000"/>
                </a:solidFill>
                <a:latin typeface="ＭＳ Ｐゴシック" panose="020B0600070205080204" pitchFamily="50" charset="-128"/>
              </a:rPr>
              <a:t>条</a:t>
            </a:r>
            <a:r>
              <a:rPr lang="en-US" altLang="zh-CN" b="1" dirty="0">
                <a:solidFill>
                  <a:srgbClr val="000000"/>
                </a:solidFill>
                <a:latin typeface="ＭＳ Ｐゴシック" panose="020B0600070205080204" pitchFamily="50" charset="-128"/>
              </a:rPr>
              <a:t>3</a:t>
            </a:r>
            <a:r>
              <a:rPr lang="ja-JP" altLang="en-US" b="1" dirty="0">
                <a:solidFill>
                  <a:srgbClr val="000000"/>
                </a:solidFill>
                <a:latin typeface="ＭＳ Ｐゴシック" panose="020B0600070205080204" pitchFamily="50" charset="-128"/>
              </a:rPr>
              <a:t>項 </a:t>
            </a:r>
            <a:r>
              <a:rPr lang="ja-JP" altLang="en-US" dirty="0">
                <a:solidFill>
                  <a:srgbClr val="000000"/>
                </a:solidFill>
                <a:latin typeface="ＭＳ Ｐゴシック" panose="020B0600070205080204" pitchFamily="50" charset="-128"/>
              </a:rPr>
              <a:t>　都道府県は、国の利害に重大な関係がある政令で定める</a:t>
            </a:r>
            <a:br>
              <a:rPr lang="en-US" altLang="ja-JP" dirty="0">
                <a:solidFill>
                  <a:srgbClr val="000000"/>
                </a:solidFill>
                <a:latin typeface="ＭＳ Ｐゴシック" panose="020B0600070205080204" pitchFamily="50" charset="-128"/>
              </a:rPr>
            </a:br>
            <a:r>
              <a:rPr lang="ja-JP" altLang="en-US" dirty="0">
                <a:solidFill>
                  <a:srgbClr val="000000"/>
                </a:solidFill>
                <a:latin typeface="ＭＳ Ｐゴシック" panose="020B0600070205080204" pitchFamily="50" charset="-128"/>
              </a:rPr>
              <a:t>　都市計画の決定をしようとするときは、あらかじめ、国土交通省令で定めるところにより、国土交通大臣に協議し、その同意を得なければならない。</a:t>
            </a:r>
            <a:endParaRPr lang="ja-JP" altLang="en-US" dirty="0"/>
          </a:p>
        </p:txBody>
      </p:sp>
    </p:spTree>
    <p:extLst>
      <p:ext uri="{BB962C8B-B14F-4D97-AF65-F5344CB8AC3E}">
        <p14:creationId xmlns:p14="http://schemas.microsoft.com/office/powerpoint/2010/main" val="332997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AutoShape 13"/>
          <p:cNvCxnSpPr>
            <a:cxnSpLocks noChangeShapeType="1"/>
          </p:cNvCxnSpPr>
          <p:nvPr/>
        </p:nvCxnSpPr>
        <p:spPr bwMode="auto">
          <a:xfrm>
            <a:off x="3584575" y="3068638"/>
            <a:ext cx="1655763"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1" name="Text Box 2"/>
          <p:cNvSpPr txBox="1">
            <a:spLocks noChangeArrowheads="1"/>
          </p:cNvSpPr>
          <p:nvPr/>
        </p:nvSpPr>
        <p:spPr bwMode="auto">
          <a:xfrm>
            <a:off x="1179513" y="4022725"/>
            <a:ext cx="1055687" cy="2432050"/>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公聴会の開催等に</a:t>
            </a:r>
          </a:p>
          <a:p>
            <a:pPr eaLnBrk="1" hangingPunct="1">
              <a:spcBef>
                <a:spcPct val="0"/>
              </a:spcBef>
              <a:buFontTx/>
              <a:buNone/>
            </a:pPr>
            <a:r>
              <a:rPr lang="ja-JP" altLang="en-US" sz="1800" b="1">
                <a:latin typeface="Times New Roman" panose="02020603050405020304" pitchFamily="18" charset="0"/>
              </a:rPr>
              <a:t>　よる住民意見の反映</a:t>
            </a:r>
          </a:p>
        </p:txBody>
      </p:sp>
      <p:sp>
        <p:nvSpPr>
          <p:cNvPr id="48132" name="Text Box 3"/>
          <p:cNvSpPr txBox="1">
            <a:spLocks noChangeArrowheads="1"/>
          </p:cNvSpPr>
          <p:nvPr/>
        </p:nvSpPr>
        <p:spPr bwMode="auto">
          <a:xfrm>
            <a:off x="2763838" y="4149725"/>
            <a:ext cx="1108075" cy="2305050"/>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住民等による意見の</a:t>
            </a:r>
            <a:endParaRPr lang="en-US" altLang="ja-JP" sz="1800" b="1">
              <a:latin typeface="Times New Roman" panose="02020603050405020304" pitchFamily="18" charset="0"/>
            </a:endParaRPr>
          </a:p>
          <a:p>
            <a:pPr eaLnBrk="1" hangingPunct="1">
              <a:spcBef>
                <a:spcPct val="0"/>
              </a:spcBef>
              <a:buFontTx/>
              <a:buNone/>
            </a:pPr>
            <a:r>
              <a:rPr lang="ja-JP" altLang="en-US" sz="1800" b="1">
                <a:latin typeface="Times New Roman" panose="02020603050405020304" pitchFamily="18" charset="0"/>
              </a:rPr>
              <a:t>　　提出（縦覧期間中）</a:t>
            </a:r>
          </a:p>
        </p:txBody>
      </p:sp>
      <p:sp>
        <p:nvSpPr>
          <p:cNvPr id="48133" name="Text Box 4"/>
          <p:cNvSpPr txBox="1">
            <a:spLocks noChangeArrowheads="1"/>
          </p:cNvSpPr>
          <p:nvPr/>
        </p:nvSpPr>
        <p:spPr bwMode="auto">
          <a:xfrm>
            <a:off x="2773363" y="1196975"/>
            <a:ext cx="1085850"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都市計画の案の</a:t>
            </a:r>
          </a:p>
          <a:p>
            <a:pPr algn="ctr" eaLnBrk="1" hangingPunct="1">
              <a:spcBef>
                <a:spcPct val="0"/>
              </a:spcBef>
              <a:buFontTx/>
              <a:buNone/>
            </a:pPr>
            <a:r>
              <a:rPr lang="ja-JP" altLang="en-US" sz="1800" b="1">
                <a:latin typeface="Times New Roman" panose="02020603050405020304" pitchFamily="18" charset="0"/>
              </a:rPr>
              <a:t>公告・縦覧（　２週間）</a:t>
            </a:r>
          </a:p>
        </p:txBody>
      </p:sp>
      <p:sp>
        <p:nvSpPr>
          <p:cNvPr id="48134" name="Text Box 5"/>
          <p:cNvSpPr txBox="1">
            <a:spLocks noChangeArrowheads="1"/>
          </p:cNvSpPr>
          <p:nvPr/>
        </p:nvSpPr>
        <p:spPr bwMode="auto">
          <a:xfrm>
            <a:off x="5240338" y="1196975"/>
            <a:ext cx="915987"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市町村都市計画審議会</a:t>
            </a:r>
            <a:endParaRPr lang="en-US" altLang="ja-JP" sz="1800" b="1">
              <a:latin typeface="Times New Roman" panose="02020603050405020304" pitchFamily="18" charset="0"/>
            </a:endParaRPr>
          </a:p>
          <a:p>
            <a:pPr algn="ctr" eaLnBrk="1" hangingPunct="1">
              <a:spcBef>
                <a:spcPct val="0"/>
              </a:spcBef>
              <a:buFontTx/>
              <a:buNone/>
            </a:pPr>
            <a:r>
              <a:rPr lang="ja-JP" altLang="en-US" sz="1800" b="1">
                <a:latin typeface="Times New Roman" panose="02020603050405020304" pitchFamily="18" charset="0"/>
              </a:rPr>
              <a:t>（　</a:t>
            </a:r>
            <a:r>
              <a:rPr lang="en-US" altLang="ja-JP" sz="1800" b="1">
                <a:latin typeface="Times New Roman" panose="02020603050405020304" pitchFamily="18" charset="0"/>
              </a:rPr>
              <a:t>※</a:t>
            </a:r>
            <a:r>
              <a:rPr lang="ja-JP" altLang="en-US" sz="1800" b="1">
                <a:latin typeface="Times New Roman" panose="02020603050405020304" pitchFamily="18" charset="0"/>
              </a:rPr>
              <a:t>１）</a:t>
            </a:r>
          </a:p>
        </p:txBody>
      </p:sp>
      <p:sp>
        <p:nvSpPr>
          <p:cNvPr id="48135" name="Text Box 6"/>
          <p:cNvSpPr txBox="1">
            <a:spLocks noChangeArrowheads="1"/>
          </p:cNvSpPr>
          <p:nvPr/>
        </p:nvSpPr>
        <p:spPr bwMode="auto">
          <a:xfrm>
            <a:off x="6275388" y="3860800"/>
            <a:ext cx="790575" cy="2609850"/>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都道府県知事への協議・</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同意（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２）（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３）</a:t>
            </a:r>
          </a:p>
        </p:txBody>
      </p:sp>
      <p:sp>
        <p:nvSpPr>
          <p:cNvPr id="48136" name="Text Box 7"/>
          <p:cNvSpPr txBox="1">
            <a:spLocks noChangeArrowheads="1"/>
          </p:cNvSpPr>
          <p:nvPr/>
        </p:nvSpPr>
        <p:spPr bwMode="auto">
          <a:xfrm>
            <a:off x="7329488" y="1196975"/>
            <a:ext cx="77152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都市計画の決定</a:t>
            </a:r>
          </a:p>
        </p:txBody>
      </p:sp>
      <p:sp>
        <p:nvSpPr>
          <p:cNvPr id="48137" name="Text Box 8"/>
          <p:cNvSpPr txBox="1">
            <a:spLocks noChangeArrowheads="1"/>
          </p:cNvSpPr>
          <p:nvPr/>
        </p:nvSpPr>
        <p:spPr bwMode="auto">
          <a:xfrm>
            <a:off x="8499475" y="1196975"/>
            <a:ext cx="70167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告示・縦覧</a:t>
            </a:r>
          </a:p>
        </p:txBody>
      </p:sp>
      <p:sp>
        <p:nvSpPr>
          <p:cNvPr id="48138" name="Line 9"/>
          <p:cNvSpPr>
            <a:spLocks noChangeShapeType="1"/>
          </p:cNvSpPr>
          <p:nvPr/>
        </p:nvSpPr>
        <p:spPr bwMode="auto">
          <a:xfrm>
            <a:off x="6773863" y="3213100"/>
            <a:ext cx="0" cy="50323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139" name="Line 10"/>
          <p:cNvSpPr>
            <a:spLocks noChangeShapeType="1"/>
          </p:cNvSpPr>
          <p:nvPr/>
        </p:nvSpPr>
        <p:spPr bwMode="auto">
          <a:xfrm flipV="1">
            <a:off x="6583363" y="3141663"/>
            <a:ext cx="0" cy="5746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cxnSp>
        <p:nvCxnSpPr>
          <p:cNvPr id="48140" name="AutoShape 11"/>
          <p:cNvCxnSpPr>
            <a:cxnSpLocks noChangeShapeType="1"/>
            <a:stCxn id="48131" idx="0"/>
            <a:endCxn id="48144" idx="2"/>
          </p:cNvCxnSpPr>
          <p:nvPr/>
        </p:nvCxnSpPr>
        <p:spPr bwMode="auto">
          <a:xfrm flipH="1" flipV="1">
            <a:off x="1693863" y="3702050"/>
            <a:ext cx="14287" cy="3206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41" name="AutoShape 12"/>
          <p:cNvCxnSpPr>
            <a:cxnSpLocks noChangeShapeType="1"/>
          </p:cNvCxnSpPr>
          <p:nvPr/>
        </p:nvCxnSpPr>
        <p:spPr bwMode="auto">
          <a:xfrm>
            <a:off x="2206625" y="3068638"/>
            <a:ext cx="557213"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42" name="AutoShape 14"/>
          <p:cNvCxnSpPr>
            <a:cxnSpLocks noChangeShapeType="1"/>
            <a:stCxn id="48132" idx="0"/>
            <a:endCxn id="48133" idx="2"/>
          </p:cNvCxnSpPr>
          <p:nvPr/>
        </p:nvCxnSpPr>
        <p:spPr bwMode="auto">
          <a:xfrm flipH="1" flipV="1">
            <a:off x="3316288" y="3702050"/>
            <a:ext cx="0" cy="4476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43" name="AutoShape 15"/>
          <p:cNvCxnSpPr>
            <a:cxnSpLocks noChangeShapeType="1"/>
          </p:cNvCxnSpPr>
          <p:nvPr/>
        </p:nvCxnSpPr>
        <p:spPr bwMode="auto">
          <a:xfrm>
            <a:off x="6156325" y="3068638"/>
            <a:ext cx="1173163"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44" name="Text Box 16"/>
          <p:cNvSpPr txBox="1">
            <a:spLocks noChangeArrowheads="1"/>
          </p:cNvSpPr>
          <p:nvPr/>
        </p:nvSpPr>
        <p:spPr bwMode="auto">
          <a:xfrm>
            <a:off x="1179513" y="1196975"/>
            <a:ext cx="102552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a:t>
            </a:r>
          </a:p>
          <a:p>
            <a:pPr algn="ctr" eaLnBrk="1" hangingPunct="1">
              <a:spcBef>
                <a:spcPct val="0"/>
              </a:spcBef>
              <a:buFontTx/>
              <a:buNone/>
            </a:pPr>
            <a:r>
              <a:rPr lang="ja-JP" altLang="en-US" sz="1800" b="1">
                <a:latin typeface="Times New Roman" panose="02020603050405020304" pitchFamily="18" charset="0"/>
              </a:rPr>
              <a:t>案の作成</a:t>
            </a:r>
          </a:p>
        </p:txBody>
      </p:sp>
      <p:cxnSp>
        <p:nvCxnSpPr>
          <p:cNvPr id="48145" name="AutoShape 17"/>
          <p:cNvCxnSpPr>
            <a:cxnSpLocks noChangeShapeType="1"/>
            <a:stCxn id="48132" idx="0"/>
            <a:endCxn id="48134" idx="2"/>
          </p:cNvCxnSpPr>
          <p:nvPr/>
        </p:nvCxnSpPr>
        <p:spPr bwMode="auto">
          <a:xfrm rot="5400000" flipH="1" flipV="1">
            <a:off x="4284662" y="2735263"/>
            <a:ext cx="447675" cy="2381250"/>
          </a:xfrm>
          <a:prstGeom prst="bentConnector3">
            <a:avLst>
              <a:gd name="adj1" fmla="val 50000"/>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48146" name="AutoShape 18"/>
          <p:cNvCxnSpPr>
            <a:cxnSpLocks noChangeShapeType="1"/>
          </p:cNvCxnSpPr>
          <p:nvPr/>
        </p:nvCxnSpPr>
        <p:spPr bwMode="auto">
          <a:xfrm>
            <a:off x="8102600" y="3068638"/>
            <a:ext cx="3968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47" name="Text Box 23"/>
          <p:cNvSpPr txBox="1">
            <a:spLocks noChangeArrowheads="1"/>
          </p:cNvSpPr>
          <p:nvPr/>
        </p:nvSpPr>
        <p:spPr bwMode="auto">
          <a:xfrm>
            <a:off x="7258050" y="4149725"/>
            <a:ext cx="8302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地区計画等に係る協議・同意事項は、位置及び区域、地区施設等の配置及び規模等に限定。</a:t>
            </a:r>
            <a:endParaRPr lang="en-US" altLang="ja-JP" sz="1400">
              <a:latin typeface="Arial" panose="020B0604020202020204" pitchFamily="34" charset="0"/>
            </a:endParaRPr>
          </a:p>
        </p:txBody>
      </p:sp>
      <p:sp>
        <p:nvSpPr>
          <p:cNvPr id="48148" name="Text Box 23"/>
          <p:cNvSpPr txBox="1">
            <a:spLocks noChangeArrowheads="1"/>
          </p:cNvSpPr>
          <p:nvPr/>
        </p:nvSpPr>
        <p:spPr bwMode="auto">
          <a:xfrm>
            <a:off x="4410075" y="981075"/>
            <a:ext cx="8302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市町村都市計画審議会が置かれていない場合は、</a:t>
            </a:r>
            <a:endParaRPr lang="en-US" altLang="ja-JP" sz="1400">
              <a:latin typeface="Arial" panose="020B0604020202020204" pitchFamily="34" charset="0"/>
            </a:endParaRPr>
          </a:p>
          <a:p>
            <a:pPr eaLnBrk="1" hangingPunct="1">
              <a:spcBef>
                <a:spcPct val="0"/>
              </a:spcBef>
              <a:buFontTx/>
              <a:buNone/>
            </a:pPr>
            <a:r>
              <a:rPr lang="ja-JP" altLang="en-US" sz="1400">
                <a:latin typeface="Arial" panose="020B0604020202020204" pitchFamily="34" charset="0"/>
              </a:rPr>
              <a:t>都道府県都市計画審議会</a:t>
            </a:r>
            <a:endParaRPr lang="en-US" altLang="ja-JP" sz="1400">
              <a:latin typeface="Arial" panose="020B0604020202020204" pitchFamily="34" charset="0"/>
            </a:endParaRPr>
          </a:p>
        </p:txBody>
      </p:sp>
      <p:sp>
        <p:nvSpPr>
          <p:cNvPr id="23" name="Text Box 3"/>
          <p:cNvSpPr txBox="1">
            <a:spLocks noChangeArrowheads="1"/>
          </p:cNvSpPr>
          <p:nvPr/>
        </p:nvSpPr>
        <p:spPr bwMode="auto">
          <a:xfrm>
            <a:off x="2630488" y="819150"/>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§17</a:t>
            </a:r>
            <a:r>
              <a:rPr lang="ja-JP" altLang="en-US" b="1" dirty="0">
                <a:latin typeface="+mj-ea"/>
                <a:ea typeface="+mj-ea"/>
              </a:rPr>
              <a:t>　①</a:t>
            </a:r>
            <a:endParaRPr lang="en-US" altLang="ja-JP" b="1" dirty="0">
              <a:latin typeface="+mj-ea"/>
              <a:ea typeface="+mj-ea"/>
            </a:endParaRPr>
          </a:p>
        </p:txBody>
      </p:sp>
      <p:sp>
        <p:nvSpPr>
          <p:cNvPr id="24" name="Text Box 3"/>
          <p:cNvSpPr txBox="1">
            <a:spLocks noChangeArrowheads="1"/>
          </p:cNvSpPr>
          <p:nvPr/>
        </p:nvSpPr>
        <p:spPr bwMode="auto">
          <a:xfrm>
            <a:off x="4997450" y="817563"/>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ea typeface="+mj-ea"/>
              </a:rPr>
              <a:t>　①</a:t>
            </a:r>
            <a:endParaRPr lang="en-US" altLang="ja-JP" b="1" dirty="0">
              <a:latin typeface="+mj-ea"/>
              <a:ea typeface="+mj-ea"/>
            </a:endParaRPr>
          </a:p>
        </p:txBody>
      </p:sp>
      <p:sp>
        <p:nvSpPr>
          <p:cNvPr id="25" name="Text Box 3"/>
          <p:cNvSpPr txBox="1">
            <a:spLocks noChangeArrowheads="1"/>
          </p:cNvSpPr>
          <p:nvPr/>
        </p:nvSpPr>
        <p:spPr bwMode="auto">
          <a:xfrm>
            <a:off x="6999288" y="8159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rPr>
              <a:t>　①</a:t>
            </a:r>
            <a:endParaRPr lang="en-US" altLang="ja-JP" b="1" dirty="0">
              <a:latin typeface="+mj-ea"/>
              <a:ea typeface="+mj-ea"/>
            </a:endParaRPr>
          </a:p>
        </p:txBody>
      </p:sp>
      <p:sp>
        <p:nvSpPr>
          <p:cNvPr id="26" name="Text Box 3"/>
          <p:cNvSpPr txBox="1">
            <a:spLocks noChangeArrowheads="1"/>
          </p:cNvSpPr>
          <p:nvPr/>
        </p:nvSpPr>
        <p:spPr bwMode="auto">
          <a:xfrm>
            <a:off x="8108950" y="8286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§20</a:t>
            </a:r>
          </a:p>
        </p:txBody>
      </p:sp>
      <p:sp>
        <p:nvSpPr>
          <p:cNvPr id="27" name="Text Box 3"/>
          <p:cNvSpPr txBox="1">
            <a:spLocks noChangeArrowheads="1"/>
          </p:cNvSpPr>
          <p:nvPr/>
        </p:nvSpPr>
        <p:spPr bwMode="auto">
          <a:xfrm>
            <a:off x="1016000" y="64547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§16</a:t>
            </a:r>
          </a:p>
        </p:txBody>
      </p:sp>
      <p:sp>
        <p:nvSpPr>
          <p:cNvPr id="28" name="Text Box 3"/>
          <p:cNvSpPr txBox="1">
            <a:spLocks noChangeArrowheads="1"/>
          </p:cNvSpPr>
          <p:nvPr/>
        </p:nvSpPr>
        <p:spPr bwMode="auto">
          <a:xfrm>
            <a:off x="2595563" y="64547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§17</a:t>
            </a:r>
            <a:r>
              <a:rPr lang="ja-JP" altLang="en-US" b="1" dirty="0">
                <a:latin typeface="+mj-ea"/>
                <a:ea typeface="+mj-ea"/>
              </a:rPr>
              <a:t>　②</a:t>
            </a:r>
            <a:endParaRPr lang="en-US" altLang="ja-JP" b="1" dirty="0">
              <a:latin typeface="+mj-ea"/>
              <a:ea typeface="+mj-ea"/>
            </a:endParaRPr>
          </a:p>
        </p:txBody>
      </p:sp>
      <p:sp>
        <p:nvSpPr>
          <p:cNvPr id="29" name="Text Box 3"/>
          <p:cNvSpPr txBox="1">
            <a:spLocks noChangeArrowheads="1"/>
          </p:cNvSpPr>
          <p:nvPr/>
        </p:nvSpPr>
        <p:spPr bwMode="auto">
          <a:xfrm>
            <a:off x="6010275" y="6446838"/>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ea typeface="+mj-ea"/>
              </a:rPr>
              <a:t>　③</a:t>
            </a:r>
            <a:endParaRPr lang="en-US" altLang="ja-JP" b="1" dirty="0">
              <a:latin typeface="+mj-ea"/>
              <a:ea typeface="+mj-ea"/>
            </a:endParaRPr>
          </a:p>
        </p:txBody>
      </p:sp>
      <p:sp>
        <p:nvSpPr>
          <p:cNvPr id="30" name="Text Box 3"/>
          <p:cNvSpPr txBox="1">
            <a:spLocks noChangeArrowheads="1"/>
          </p:cNvSpPr>
          <p:nvPr/>
        </p:nvSpPr>
        <p:spPr bwMode="auto">
          <a:xfrm>
            <a:off x="3851275" y="35718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ea typeface="+mj-ea"/>
              </a:rPr>
              <a:t>　②</a:t>
            </a:r>
            <a:endParaRPr lang="en-US" altLang="ja-JP" b="1" dirty="0">
              <a:latin typeface="+mj-ea"/>
              <a:ea typeface="+mj-ea"/>
            </a:endParaRPr>
          </a:p>
        </p:txBody>
      </p:sp>
      <p:sp>
        <p:nvSpPr>
          <p:cNvPr id="48157" name="Text Box 6"/>
          <p:cNvSpPr txBox="1">
            <a:spLocks noChangeArrowheads="1"/>
          </p:cNvSpPr>
          <p:nvPr/>
        </p:nvSpPr>
        <p:spPr bwMode="auto">
          <a:xfrm>
            <a:off x="4900613" y="4149725"/>
            <a:ext cx="790575" cy="2320925"/>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関係市町村への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意見聴取等</a:t>
            </a:r>
          </a:p>
        </p:txBody>
      </p:sp>
      <p:sp>
        <p:nvSpPr>
          <p:cNvPr id="32" name="Text Box 3"/>
          <p:cNvSpPr txBox="1">
            <a:spLocks noChangeArrowheads="1"/>
          </p:cNvSpPr>
          <p:nvPr/>
        </p:nvSpPr>
        <p:spPr bwMode="auto">
          <a:xfrm>
            <a:off x="4600575" y="64547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ea typeface="+mj-ea"/>
              </a:rPr>
              <a:t>　⑤</a:t>
            </a:r>
            <a:endParaRPr lang="en-US" altLang="ja-JP" b="1" dirty="0">
              <a:latin typeface="+mj-ea"/>
              <a:ea typeface="+mj-ea"/>
            </a:endParaRPr>
          </a:p>
        </p:txBody>
      </p:sp>
      <p:sp>
        <p:nvSpPr>
          <p:cNvPr id="48159" name="Line 31"/>
          <p:cNvSpPr>
            <a:spLocks noChangeShapeType="1"/>
          </p:cNvSpPr>
          <p:nvPr/>
        </p:nvSpPr>
        <p:spPr bwMode="auto">
          <a:xfrm rot="5400000" flipV="1">
            <a:off x="5989638" y="464185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160" name="Line 31"/>
          <p:cNvSpPr>
            <a:spLocks noChangeShapeType="1"/>
          </p:cNvSpPr>
          <p:nvPr/>
        </p:nvSpPr>
        <p:spPr bwMode="auto">
          <a:xfrm rot="5400000">
            <a:off x="5953126" y="4930775"/>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161" name="Text Box 23"/>
          <p:cNvSpPr txBox="1">
            <a:spLocks noChangeArrowheads="1"/>
          </p:cNvSpPr>
          <p:nvPr/>
        </p:nvSpPr>
        <p:spPr bwMode="auto">
          <a:xfrm>
            <a:off x="4824413" y="569913"/>
            <a:ext cx="400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１</a:t>
            </a:r>
            <a:endParaRPr lang="en-US" altLang="ja-JP" sz="1400">
              <a:latin typeface="Arial" panose="020B0604020202020204" pitchFamily="34" charset="0"/>
            </a:endParaRPr>
          </a:p>
        </p:txBody>
      </p:sp>
      <p:sp>
        <p:nvSpPr>
          <p:cNvPr id="48162" name="Text Box 23"/>
          <p:cNvSpPr txBox="1">
            <a:spLocks noChangeArrowheads="1"/>
          </p:cNvSpPr>
          <p:nvPr/>
        </p:nvSpPr>
        <p:spPr bwMode="auto">
          <a:xfrm>
            <a:off x="8158163" y="3771900"/>
            <a:ext cx="400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２</a:t>
            </a:r>
            <a:endParaRPr lang="en-US" altLang="ja-JP" sz="1400">
              <a:latin typeface="Arial" panose="020B0604020202020204" pitchFamily="34" charset="0"/>
            </a:endParaRPr>
          </a:p>
        </p:txBody>
      </p:sp>
      <p:sp>
        <p:nvSpPr>
          <p:cNvPr id="48163" name="Text Box 23"/>
          <p:cNvSpPr txBox="1">
            <a:spLocks noChangeArrowheads="1"/>
          </p:cNvSpPr>
          <p:nvPr/>
        </p:nvSpPr>
        <p:spPr bwMode="auto">
          <a:xfrm>
            <a:off x="7677150" y="3771900"/>
            <a:ext cx="400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３</a:t>
            </a:r>
            <a:endParaRPr lang="en-US" altLang="ja-JP" sz="1400">
              <a:latin typeface="Arial" panose="020B0604020202020204" pitchFamily="34" charset="0"/>
            </a:endParaRPr>
          </a:p>
        </p:txBody>
      </p:sp>
      <p:sp>
        <p:nvSpPr>
          <p:cNvPr id="48164" name="Text Box 23"/>
          <p:cNvSpPr txBox="1">
            <a:spLocks noChangeArrowheads="1"/>
          </p:cNvSpPr>
          <p:nvPr/>
        </p:nvSpPr>
        <p:spPr bwMode="auto">
          <a:xfrm>
            <a:off x="8158163" y="4149725"/>
            <a:ext cx="4000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市については同意不要。</a:t>
            </a:r>
            <a:endParaRPr lang="en-US" altLang="ja-JP" sz="1400">
              <a:latin typeface="Arial" panose="020B0604020202020204" pitchFamily="34" charset="0"/>
            </a:endParaRPr>
          </a:p>
        </p:txBody>
      </p:sp>
      <p:sp>
        <p:nvSpPr>
          <p:cNvPr id="48165" name="Text Box 19"/>
          <p:cNvSpPr txBox="1">
            <a:spLocks noChangeArrowheads="1"/>
          </p:cNvSpPr>
          <p:nvPr/>
        </p:nvSpPr>
        <p:spPr bwMode="auto">
          <a:xfrm>
            <a:off x="-19050" y="0"/>
            <a:ext cx="717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rgbClr val="1F497D"/>
                </a:solidFill>
              </a:rPr>
              <a:t>都市計画の決定手続（市町村）</a:t>
            </a:r>
          </a:p>
        </p:txBody>
      </p:sp>
    </p:spTree>
    <p:extLst>
      <p:ext uri="{BB962C8B-B14F-4D97-AF65-F5344CB8AC3E}">
        <p14:creationId xmlns:p14="http://schemas.microsoft.com/office/powerpoint/2010/main" val="3808697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17"/>
          <p:cNvSpPr>
            <a:spLocks noChangeShapeType="1"/>
          </p:cNvSpPr>
          <p:nvPr/>
        </p:nvSpPr>
        <p:spPr bwMode="auto">
          <a:xfrm>
            <a:off x="5934075" y="3902075"/>
            <a:ext cx="6477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49155" name="Text Box 2"/>
          <p:cNvSpPr txBox="1">
            <a:spLocks noChangeArrowheads="1"/>
          </p:cNvSpPr>
          <p:nvPr/>
        </p:nvSpPr>
        <p:spPr bwMode="auto">
          <a:xfrm>
            <a:off x="7446963" y="1957388"/>
            <a:ext cx="771525" cy="220345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都市計画の決定</a:t>
            </a:r>
          </a:p>
        </p:txBody>
      </p:sp>
      <p:sp>
        <p:nvSpPr>
          <p:cNvPr id="49156" name="Text Box 3"/>
          <p:cNvSpPr txBox="1">
            <a:spLocks noChangeArrowheads="1"/>
          </p:cNvSpPr>
          <p:nvPr/>
        </p:nvSpPr>
        <p:spPr bwMode="auto">
          <a:xfrm>
            <a:off x="8643938" y="1957388"/>
            <a:ext cx="701675" cy="220345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告示・縦覧</a:t>
            </a:r>
          </a:p>
        </p:txBody>
      </p:sp>
      <p:sp>
        <p:nvSpPr>
          <p:cNvPr id="49157" name="Text Box 4"/>
          <p:cNvSpPr txBox="1">
            <a:spLocks noChangeArrowheads="1"/>
          </p:cNvSpPr>
          <p:nvPr/>
        </p:nvSpPr>
        <p:spPr bwMode="auto">
          <a:xfrm>
            <a:off x="6491288" y="4294188"/>
            <a:ext cx="739775" cy="2233612"/>
          </a:xfrm>
          <a:prstGeom prst="rect">
            <a:avLst/>
          </a:prstGeom>
          <a:solidFill>
            <a:srgbClr val="FFC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国土交通大臣の同意</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１）　　　　　　　　</a:t>
            </a:r>
          </a:p>
        </p:txBody>
      </p:sp>
      <p:cxnSp>
        <p:nvCxnSpPr>
          <p:cNvPr id="49158" name="AutoShape 8"/>
          <p:cNvCxnSpPr>
            <a:cxnSpLocks noChangeShapeType="1"/>
          </p:cNvCxnSpPr>
          <p:nvPr/>
        </p:nvCxnSpPr>
        <p:spPr bwMode="auto">
          <a:xfrm>
            <a:off x="1316038" y="3573463"/>
            <a:ext cx="8096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59" name="Text Box 10"/>
          <p:cNvSpPr txBox="1">
            <a:spLocks noChangeArrowheads="1"/>
          </p:cNvSpPr>
          <p:nvPr/>
        </p:nvSpPr>
        <p:spPr bwMode="auto">
          <a:xfrm>
            <a:off x="747713" y="4479925"/>
            <a:ext cx="863600" cy="2289175"/>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公聴会の開催等に</a:t>
            </a:r>
          </a:p>
          <a:p>
            <a:pPr eaLnBrk="1" hangingPunct="1"/>
            <a:r>
              <a:rPr lang="ja-JP" altLang="en-US" b="1">
                <a:latin typeface="Times New Roman" panose="02020603050405020304" pitchFamily="18" charset="0"/>
              </a:rPr>
              <a:t>よる住民意見の反映</a:t>
            </a:r>
          </a:p>
        </p:txBody>
      </p:sp>
      <p:sp>
        <p:nvSpPr>
          <p:cNvPr id="49160" name="Text Box 11"/>
          <p:cNvSpPr txBox="1">
            <a:spLocks noChangeArrowheads="1"/>
          </p:cNvSpPr>
          <p:nvPr/>
        </p:nvSpPr>
        <p:spPr bwMode="auto">
          <a:xfrm>
            <a:off x="747713" y="1957388"/>
            <a:ext cx="839787" cy="2201862"/>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都市計画の</a:t>
            </a:r>
          </a:p>
          <a:p>
            <a:pPr algn="ctr" eaLnBrk="1" hangingPunct="1"/>
            <a:r>
              <a:rPr lang="ja-JP" altLang="en-US" b="1">
                <a:latin typeface="Times New Roman" panose="02020603050405020304" pitchFamily="18" charset="0"/>
              </a:rPr>
              <a:t>案の作成</a:t>
            </a:r>
          </a:p>
        </p:txBody>
      </p:sp>
      <p:sp>
        <p:nvSpPr>
          <p:cNvPr id="49161" name="Text Box 12"/>
          <p:cNvSpPr txBox="1">
            <a:spLocks noChangeArrowheads="1"/>
          </p:cNvSpPr>
          <p:nvPr/>
        </p:nvSpPr>
        <p:spPr bwMode="auto">
          <a:xfrm>
            <a:off x="2155825" y="1957388"/>
            <a:ext cx="906463" cy="214630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都市計画の案の</a:t>
            </a:r>
          </a:p>
          <a:p>
            <a:pPr algn="ctr" eaLnBrk="1" hangingPunct="1"/>
            <a:r>
              <a:rPr lang="ja-JP" altLang="en-US" b="1">
                <a:latin typeface="Times New Roman" panose="02020603050405020304" pitchFamily="18" charset="0"/>
              </a:rPr>
              <a:t>公告・縦覧（２週間）</a:t>
            </a:r>
          </a:p>
        </p:txBody>
      </p:sp>
      <p:sp>
        <p:nvSpPr>
          <p:cNvPr id="49162" name="Text Box 13"/>
          <p:cNvSpPr txBox="1">
            <a:spLocks noChangeArrowheads="1"/>
          </p:cNvSpPr>
          <p:nvPr/>
        </p:nvSpPr>
        <p:spPr bwMode="auto">
          <a:xfrm>
            <a:off x="3513138" y="1957388"/>
            <a:ext cx="884237" cy="2201862"/>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市町村</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都市計画審議会</a:t>
            </a:r>
          </a:p>
        </p:txBody>
      </p:sp>
      <p:cxnSp>
        <p:nvCxnSpPr>
          <p:cNvPr id="49163" name="AutoShape 14"/>
          <p:cNvCxnSpPr>
            <a:cxnSpLocks noChangeShapeType="1"/>
            <a:endCxn id="49162" idx="2"/>
          </p:cNvCxnSpPr>
          <p:nvPr/>
        </p:nvCxnSpPr>
        <p:spPr bwMode="auto">
          <a:xfrm flipV="1">
            <a:off x="2640013" y="4159250"/>
            <a:ext cx="1316037" cy="206375"/>
          </a:xfrm>
          <a:prstGeom prst="bentConnector2">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49164" name="AutoShape 15"/>
          <p:cNvCxnSpPr>
            <a:cxnSpLocks noChangeShapeType="1"/>
          </p:cNvCxnSpPr>
          <p:nvPr/>
        </p:nvCxnSpPr>
        <p:spPr bwMode="auto">
          <a:xfrm>
            <a:off x="8234363" y="3573463"/>
            <a:ext cx="3968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5" name="Line 17"/>
          <p:cNvSpPr>
            <a:spLocks noChangeShapeType="1"/>
          </p:cNvSpPr>
          <p:nvPr/>
        </p:nvSpPr>
        <p:spPr bwMode="auto">
          <a:xfrm>
            <a:off x="7188200" y="5229225"/>
            <a:ext cx="504825"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49166" name="Line 18"/>
          <p:cNvSpPr>
            <a:spLocks noChangeShapeType="1"/>
          </p:cNvSpPr>
          <p:nvPr/>
        </p:nvSpPr>
        <p:spPr bwMode="auto">
          <a:xfrm flipH="1">
            <a:off x="7188200" y="5576888"/>
            <a:ext cx="4318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cxnSp>
        <p:nvCxnSpPr>
          <p:cNvPr id="49167" name="AutoShape 28"/>
          <p:cNvCxnSpPr>
            <a:cxnSpLocks noChangeShapeType="1"/>
          </p:cNvCxnSpPr>
          <p:nvPr/>
        </p:nvCxnSpPr>
        <p:spPr bwMode="auto">
          <a:xfrm flipV="1">
            <a:off x="3070225" y="3573463"/>
            <a:ext cx="430213"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8" name="Line 29"/>
          <p:cNvSpPr>
            <a:spLocks noChangeShapeType="1"/>
          </p:cNvSpPr>
          <p:nvPr/>
        </p:nvSpPr>
        <p:spPr bwMode="auto">
          <a:xfrm flipV="1">
            <a:off x="1135063" y="4176713"/>
            <a:ext cx="0" cy="2873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69" name="Line 30"/>
          <p:cNvSpPr>
            <a:spLocks noChangeShapeType="1"/>
          </p:cNvSpPr>
          <p:nvPr/>
        </p:nvSpPr>
        <p:spPr bwMode="auto">
          <a:xfrm flipV="1">
            <a:off x="2627313" y="4124325"/>
            <a:ext cx="0" cy="44926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70" name="Text Box 35"/>
          <p:cNvSpPr txBox="1">
            <a:spLocks noChangeArrowheads="1"/>
          </p:cNvSpPr>
          <p:nvPr/>
        </p:nvSpPr>
        <p:spPr bwMode="auto">
          <a:xfrm>
            <a:off x="2159000" y="4608513"/>
            <a:ext cx="903288" cy="2160587"/>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住民等による意見の</a:t>
            </a:r>
            <a:endParaRPr lang="en-US" altLang="ja-JP" b="1">
              <a:latin typeface="Times New Roman" panose="02020603050405020304" pitchFamily="18" charset="0"/>
            </a:endParaRPr>
          </a:p>
          <a:p>
            <a:pPr eaLnBrk="1" hangingPunct="1"/>
            <a:r>
              <a:rPr lang="ja-JP" altLang="en-US" b="1">
                <a:latin typeface="Times New Roman" panose="02020603050405020304" pitchFamily="18" charset="0"/>
              </a:rPr>
              <a:t>提出（縦覧期間中）</a:t>
            </a:r>
          </a:p>
        </p:txBody>
      </p:sp>
      <p:sp>
        <p:nvSpPr>
          <p:cNvPr id="49171" name="Text Box 16"/>
          <p:cNvSpPr txBox="1">
            <a:spLocks noChangeArrowheads="1"/>
          </p:cNvSpPr>
          <p:nvPr/>
        </p:nvSpPr>
        <p:spPr bwMode="auto">
          <a:xfrm>
            <a:off x="5070475" y="3670300"/>
            <a:ext cx="812800" cy="2160588"/>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都道府県知事の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意見の添付（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１）</a:t>
            </a:r>
          </a:p>
        </p:txBody>
      </p:sp>
      <p:sp>
        <p:nvSpPr>
          <p:cNvPr id="49172" name="Text Box 16"/>
          <p:cNvSpPr txBox="1">
            <a:spLocks noChangeArrowheads="1"/>
          </p:cNvSpPr>
          <p:nvPr/>
        </p:nvSpPr>
        <p:spPr bwMode="auto">
          <a:xfrm>
            <a:off x="7735888" y="4305300"/>
            <a:ext cx="863600" cy="2260600"/>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他の行政機関等との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調整等（　</a:t>
            </a:r>
            <a:r>
              <a:rPr lang="en-US" altLang="ja-JP" b="1">
                <a:latin typeface="Times New Roman" panose="02020603050405020304" pitchFamily="18" charset="0"/>
              </a:rPr>
              <a:t>※</a:t>
            </a:r>
            <a:r>
              <a:rPr lang="ja-JP" altLang="en-US" b="1">
                <a:latin typeface="Times New Roman" panose="02020603050405020304" pitchFamily="18" charset="0"/>
              </a:rPr>
              <a:t>４）</a:t>
            </a:r>
          </a:p>
        </p:txBody>
      </p:sp>
      <p:sp>
        <p:nvSpPr>
          <p:cNvPr id="49173" name="Text Box 6"/>
          <p:cNvSpPr txBox="1">
            <a:spLocks noChangeArrowheads="1"/>
          </p:cNvSpPr>
          <p:nvPr/>
        </p:nvSpPr>
        <p:spPr bwMode="auto">
          <a:xfrm>
            <a:off x="6494463" y="584200"/>
            <a:ext cx="720725" cy="2268538"/>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都道府県知事への協議</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　　　（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２）（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３）</a:t>
            </a:r>
            <a:endParaRPr lang="en-US" altLang="ja-JP" sz="1800" b="1">
              <a:solidFill>
                <a:srgbClr val="FF0000"/>
              </a:solidFill>
              <a:latin typeface="Times New Roman" panose="02020603050405020304" pitchFamily="18" charset="0"/>
            </a:endParaRPr>
          </a:p>
        </p:txBody>
      </p:sp>
      <p:cxnSp>
        <p:nvCxnSpPr>
          <p:cNvPr id="80" name="直線矢印コネクタ 79"/>
          <p:cNvCxnSpPr/>
          <p:nvPr/>
        </p:nvCxnSpPr>
        <p:spPr>
          <a:xfrm>
            <a:off x="4395788" y="3573463"/>
            <a:ext cx="305117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6713538" y="3679825"/>
            <a:ext cx="0" cy="444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6969125" y="3646488"/>
            <a:ext cx="0" cy="4778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6969125" y="2924175"/>
            <a:ext cx="0" cy="5540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6713538" y="2917825"/>
            <a:ext cx="0" cy="5540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79" name="Text Box 23"/>
          <p:cNvSpPr txBox="1">
            <a:spLocks noChangeArrowheads="1"/>
          </p:cNvSpPr>
          <p:nvPr/>
        </p:nvSpPr>
        <p:spPr bwMode="auto">
          <a:xfrm>
            <a:off x="5934075" y="4621213"/>
            <a:ext cx="6159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国の利害との調整を図る必要があるものに限る。</a:t>
            </a:r>
            <a:endParaRPr lang="en-US" altLang="ja-JP" sz="1400">
              <a:latin typeface="Arial" panose="020B0604020202020204" pitchFamily="34" charset="0"/>
            </a:endParaRPr>
          </a:p>
        </p:txBody>
      </p:sp>
      <p:sp>
        <p:nvSpPr>
          <p:cNvPr id="49180" name="Text Box 23"/>
          <p:cNvSpPr txBox="1">
            <a:spLocks noChangeArrowheads="1"/>
          </p:cNvSpPr>
          <p:nvPr/>
        </p:nvSpPr>
        <p:spPr bwMode="auto">
          <a:xfrm>
            <a:off x="8662988" y="4651375"/>
            <a:ext cx="6159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区域区分、都市施設等に関するものに限る。</a:t>
            </a:r>
            <a:endParaRPr lang="en-US" altLang="ja-JP" sz="1400">
              <a:latin typeface="Arial" panose="020B0604020202020204" pitchFamily="34" charset="0"/>
            </a:endParaRPr>
          </a:p>
        </p:txBody>
      </p:sp>
      <p:sp>
        <p:nvSpPr>
          <p:cNvPr id="49181" name="Text Box 23"/>
          <p:cNvSpPr txBox="1">
            <a:spLocks noChangeArrowheads="1"/>
          </p:cNvSpPr>
          <p:nvPr/>
        </p:nvSpPr>
        <p:spPr bwMode="auto">
          <a:xfrm>
            <a:off x="5872163" y="1500188"/>
            <a:ext cx="61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国土交通大臣の同意を</a:t>
            </a:r>
            <a:endParaRPr lang="en-US" altLang="ja-JP" sz="1400">
              <a:latin typeface="Arial" panose="020B0604020202020204" pitchFamily="34" charset="0"/>
            </a:endParaRPr>
          </a:p>
          <a:p>
            <a:pPr eaLnBrk="1" hangingPunct="1">
              <a:spcBef>
                <a:spcPct val="0"/>
              </a:spcBef>
              <a:buFontTx/>
              <a:buNone/>
            </a:pPr>
            <a:r>
              <a:rPr lang="ja-JP" altLang="en-US" sz="1400">
                <a:latin typeface="Arial" panose="020B0604020202020204" pitchFamily="34" charset="0"/>
              </a:rPr>
              <a:t>要しないものに限る。</a:t>
            </a:r>
            <a:endParaRPr lang="en-US" altLang="ja-JP" sz="1400">
              <a:latin typeface="Arial" panose="020B0604020202020204" pitchFamily="34" charset="0"/>
            </a:endParaRPr>
          </a:p>
        </p:txBody>
      </p:sp>
      <p:sp>
        <p:nvSpPr>
          <p:cNvPr id="33" name="Text Box 3"/>
          <p:cNvSpPr txBox="1">
            <a:spLocks noChangeArrowheads="1"/>
          </p:cNvSpPr>
          <p:nvPr/>
        </p:nvSpPr>
        <p:spPr bwMode="auto">
          <a:xfrm>
            <a:off x="1951038" y="160972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§17</a:t>
            </a:r>
            <a:r>
              <a:rPr lang="ja-JP" altLang="en-US" b="1" dirty="0">
                <a:latin typeface="+mj-ea"/>
                <a:ea typeface="+mj-ea"/>
              </a:rPr>
              <a:t>　①</a:t>
            </a:r>
            <a:endParaRPr lang="en-US" altLang="ja-JP" b="1" dirty="0">
              <a:latin typeface="+mj-ea"/>
              <a:ea typeface="+mj-ea"/>
            </a:endParaRPr>
          </a:p>
        </p:txBody>
      </p:sp>
      <p:sp>
        <p:nvSpPr>
          <p:cNvPr id="34" name="Text Box 3"/>
          <p:cNvSpPr txBox="1">
            <a:spLocks noChangeArrowheads="1"/>
          </p:cNvSpPr>
          <p:nvPr/>
        </p:nvSpPr>
        <p:spPr bwMode="auto">
          <a:xfrm>
            <a:off x="-252413" y="6438900"/>
            <a:ext cx="1352551"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§16</a:t>
            </a:r>
          </a:p>
        </p:txBody>
      </p:sp>
      <p:sp>
        <p:nvSpPr>
          <p:cNvPr id="35" name="Text Box 3"/>
          <p:cNvSpPr txBox="1">
            <a:spLocks noChangeArrowheads="1"/>
          </p:cNvSpPr>
          <p:nvPr/>
        </p:nvSpPr>
        <p:spPr bwMode="auto">
          <a:xfrm>
            <a:off x="2867025" y="64928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§17</a:t>
            </a:r>
            <a:r>
              <a:rPr lang="ja-JP" altLang="en-US" b="1" dirty="0">
                <a:latin typeface="+mj-ea"/>
                <a:ea typeface="+mj-ea"/>
              </a:rPr>
              <a:t>　②</a:t>
            </a:r>
            <a:endParaRPr lang="en-US" altLang="ja-JP" b="1" dirty="0">
              <a:latin typeface="+mj-ea"/>
              <a:ea typeface="+mj-ea"/>
            </a:endParaRPr>
          </a:p>
        </p:txBody>
      </p:sp>
      <p:sp>
        <p:nvSpPr>
          <p:cNvPr id="36" name="Text Box 3"/>
          <p:cNvSpPr txBox="1">
            <a:spLocks noChangeArrowheads="1"/>
          </p:cNvSpPr>
          <p:nvPr/>
        </p:nvSpPr>
        <p:spPr bwMode="auto">
          <a:xfrm>
            <a:off x="3284538" y="1636713"/>
            <a:ext cx="1352550" cy="2921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ea typeface="+mj-ea"/>
              </a:rPr>
              <a:t>　①</a:t>
            </a:r>
            <a:endParaRPr lang="en-US" altLang="ja-JP" b="1" dirty="0">
              <a:latin typeface="+mj-ea"/>
              <a:ea typeface="+mj-ea"/>
            </a:endParaRPr>
          </a:p>
        </p:txBody>
      </p:sp>
      <p:sp>
        <p:nvSpPr>
          <p:cNvPr id="37" name="Text Box 3"/>
          <p:cNvSpPr txBox="1">
            <a:spLocks noChangeArrowheads="1"/>
          </p:cNvSpPr>
          <p:nvPr/>
        </p:nvSpPr>
        <p:spPr bwMode="auto">
          <a:xfrm>
            <a:off x="7156450" y="1651000"/>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rPr>
              <a:t>　①</a:t>
            </a:r>
            <a:endParaRPr lang="en-US" altLang="ja-JP" b="1" dirty="0">
              <a:latin typeface="+mj-ea"/>
            </a:endParaRPr>
          </a:p>
        </p:txBody>
      </p:sp>
      <p:sp>
        <p:nvSpPr>
          <p:cNvPr id="38" name="Text Box 3"/>
          <p:cNvSpPr txBox="1">
            <a:spLocks noChangeArrowheads="1"/>
          </p:cNvSpPr>
          <p:nvPr/>
        </p:nvSpPr>
        <p:spPr bwMode="auto">
          <a:xfrm>
            <a:off x="8253413" y="1636713"/>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§20</a:t>
            </a:r>
          </a:p>
        </p:txBody>
      </p:sp>
      <p:sp>
        <p:nvSpPr>
          <p:cNvPr id="39" name="Text Box 3"/>
          <p:cNvSpPr txBox="1">
            <a:spLocks noChangeArrowheads="1"/>
          </p:cNvSpPr>
          <p:nvPr/>
        </p:nvSpPr>
        <p:spPr bwMode="auto">
          <a:xfrm>
            <a:off x="5330825" y="614363"/>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  </a:t>
            </a:r>
            <a:r>
              <a:rPr lang="ja-JP" altLang="en-US" b="1" dirty="0">
                <a:latin typeface="+mj-ea"/>
                <a:ea typeface="+mj-ea"/>
              </a:rPr>
              <a:t>③</a:t>
            </a:r>
            <a:endParaRPr lang="en-US" altLang="ja-JP" b="1" dirty="0">
              <a:latin typeface="+mj-ea"/>
              <a:ea typeface="+mj-ea"/>
            </a:endParaRPr>
          </a:p>
        </p:txBody>
      </p:sp>
      <p:sp>
        <p:nvSpPr>
          <p:cNvPr id="40" name="Text Box 3"/>
          <p:cNvSpPr txBox="1">
            <a:spLocks noChangeArrowheads="1"/>
          </p:cNvSpPr>
          <p:nvPr/>
        </p:nvSpPr>
        <p:spPr bwMode="auto">
          <a:xfrm>
            <a:off x="4792663" y="5821363"/>
            <a:ext cx="1352550" cy="33655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§87</a:t>
            </a:r>
            <a:r>
              <a:rPr lang="ja-JP" altLang="en-US" b="1" dirty="0">
                <a:latin typeface="+mj-ea"/>
                <a:ea typeface="+mj-ea"/>
              </a:rPr>
              <a:t>の</a:t>
            </a:r>
            <a:r>
              <a:rPr lang="en-US" altLang="ja-JP" b="1" dirty="0">
                <a:latin typeface="+mj-ea"/>
                <a:ea typeface="+mj-ea"/>
              </a:rPr>
              <a:t>2</a:t>
            </a:r>
          </a:p>
        </p:txBody>
      </p:sp>
      <p:sp>
        <p:nvSpPr>
          <p:cNvPr id="41" name="Text Box 3"/>
          <p:cNvSpPr txBox="1">
            <a:spLocks noChangeArrowheads="1"/>
          </p:cNvSpPr>
          <p:nvPr/>
        </p:nvSpPr>
        <p:spPr bwMode="auto">
          <a:xfrm>
            <a:off x="6184900" y="64928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§87</a:t>
            </a:r>
            <a:r>
              <a:rPr lang="ja-JP" altLang="en-US" b="1" dirty="0">
                <a:latin typeface="+mj-ea"/>
                <a:ea typeface="+mj-ea"/>
              </a:rPr>
              <a:t>の</a:t>
            </a:r>
            <a:r>
              <a:rPr lang="en-US" altLang="ja-JP" b="1" dirty="0">
                <a:latin typeface="+mj-ea"/>
                <a:ea typeface="+mj-ea"/>
              </a:rPr>
              <a:t>2 </a:t>
            </a:r>
            <a:r>
              <a:rPr lang="ja-JP" altLang="en-US" b="1" dirty="0">
                <a:latin typeface="+mj-ea"/>
                <a:ea typeface="+mj-ea"/>
              </a:rPr>
              <a:t>④</a:t>
            </a:r>
            <a:endParaRPr lang="en-US" altLang="ja-JP" b="1" dirty="0">
              <a:latin typeface="+mj-ea"/>
              <a:ea typeface="+mj-ea"/>
            </a:endParaRPr>
          </a:p>
        </p:txBody>
      </p:sp>
      <p:sp>
        <p:nvSpPr>
          <p:cNvPr id="42" name="Text Box 3"/>
          <p:cNvSpPr txBox="1">
            <a:spLocks noChangeArrowheads="1"/>
          </p:cNvSpPr>
          <p:nvPr/>
        </p:nvSpPr>
        <p:spPr bwMode="auto">
          <a:xfrm>
            <a:off x="7446963" y="6527800"/>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§23</a:t>
            </a:r>
          </a:p>
        </p:txBody>
      </p:sp>
      <p:sp>
        <p:nvSpPr>
          <p:cNvPr id="43" name="Text Box 3"/>
          <p:cNvSpPr txBox="1">
            <a:spLocks noChangeArrowheads="1"/>
          </p:cNvSpPr>
          <p:nvPr/>
        </p:nvSpPr>
        <p:spPr bwMode="auto">
          <a:xfrm>
            <a:off x="2527300" y="4302125"/>
            <a:ext cx="1398588" cy="34925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ea typeface="+mj-ea"/>
              </a:rPr>
              <a:t>　②</a:t>
            </a:r>
            <a:endParaRPr lang="en-US" altLang="ja-JP" b="1" dirty="0">
              <a:latin typeface="+mj-ea"/>
              <a:ea typeface="+mj-ea"/>
            </a:endParaRPr>
          </a:p>
        </p:txBody>
      </p:sp>
      <p:sp>
        <p:nvSpPr>
          <p:cNvPr id="49193" name="Text Box 6"/>
          <p:cNvSpPr txBox="1">
            <a:spLocks noChangeArrowheads="1"/>
          </p:cNvSpPr>
          <p:nvPr/>
        </p:nvSpPr>
        <p:spPr bwMode="auto">
          <a:xfrm>
            <a:off x="3748088" y="4511675"/>
            <a:ext cx="790575" cy="1695450"/>
          </a:xfrm>
          <a:prstGeom prst="rect">
            <a:avLst/>
          </a:prstGeom>
          <a:solidFill>
            <a:srgbClr val="FFFF93"/>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関係市町村への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意見聴取等</a:t>
            </a:r>
          </a:p>
        </p:txBody>
      </p:sp>
      <p:sp>
        <p:nvSpPr>
          <p:cNvPr id="49194" name="Line 31"/>
          <p:cNvSpPr>
            <a:spLocks noChangeShapeType="1"/>
          </p:cNvSpPr>
          <p:nvPr/>
        </p:nvSpPr>
        <p:spPr bwMode="auto">
          <a:xfrm rot="5400000" flipV="1">
            <a:off x="4822826" y="463550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95" name="Line 31"/>
          <p:cNvSpPr>
            <a:spLocks noChangeShapeType="1"/>
          </p:cNvSpPr>
          <p:nvPr/>
        </p:nvSpPr>
        <p:spPr bwMode="auto">
          <a:xfrm rot="5400000">
            <a:off x="4792663" y="485775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8" name="Text Box 3"/>
          <p:cNvSpPr txBox="1">
            <a:spLocks noChangeArrowheads="1"/>
          </p:cNvSpPr>
          <p:nvPr/>
        </p:nvSpPr>
        <p:spPr bwMode="auto">
          <a:xfrm>
            <a:off x="3454400" y="6178550"/>
            <a:ext cx="1374775" cy="33655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§87</a:t>
            </a:r>
            <a:r>
              <a:rPr lang="ja-JP" altLang="en-US" b="1" dirty="0">
                <a:latin typeface="+mj-ea"/>
                <a:ea typeface="+mj-ea"/>
              </a:rPr>
              <a:t>の</a:t>
            </a:r>
            <a:r>
              <a:rPr lang="en-US" altLang="ja-JP" b="1" dirty="0">
                <a:latin typeface="+mj-ea"/>
                <a:ea typeface="+mj-ea"/>
              </a:rPr>
              <a:t>2</a:t>
            </a:r>
            <a:r>
              <a:rPr lang="ja-JP" altLang="en-US" b="1" dirty="0">
                <a:latin typeface="+mj-ea"/>
                <a:ea typeface="+mj-ea"/>
              </a:rPr>
              <a:t>　⑧</a:t>
            </a:r>
            <a:endParaRPr lang="en-US" altLang="ja-JP" b="1" dirty="0">
              <a:latin typeface="+mj-ea"/>
              <a:ea typeface="+mj-ea"/>
            </a:endParaRPr>
          </a:p>
        </p:txBody>
      </p:sp>
      <p:sp>
        <p:nvSpPr>
          <p:cNvPr id="49197" name="Text Box 6"/>
          <p:cNvSpPr txBox="1">
            <a:spLocks noChangeArrowheads="1"/>
          </p:cNvSpPr>
          <p:nvPr/>
        </p:nvSpPr>
        <p:spPr bwMode="auto">
          <a:xfrm>
            <a:off x="7856538" y="942975"/>
            <a:ext cx="1870075" cy="676275"/>
          </a:xfrm>
          <a:prstGeom prst="rect">
            <a:avLst/>
          </a:prstGeom>
          <a:solidFill>
            <a:srgbClr val="FFFF93"/>
          </a:solidFill>
          <a:ln w="25400">
            <a:solidFill>
              <a:schemeClr val="tx1"/>
            </a:solidFill>
            <a:miter lim="800000"/>
            <a:headEnd/>
            <a:tailEnd/>
          </a:ln>
        </p:spPr>
        <p:txBody>
          <a:bodyPr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関係市町村への</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意見聴取等</a:t>
            </a:r>
          </a:p>
        </p:txBody>
      </p:sp>
      <p:sp>
        <p:nvSpPr>
          <p:cNvPr id="49198" name="Line 31"/>
          <p:cNvSpPr>
            <a:spLocks noChangeShapeType="1"/>
          </p:cNvSpPr>
          <p:nvPr/>
        </p:nvSpPr>
        <p:spPr bwMode="auto">
          <a:xfrm rot="5400000" flipV="1">
            <a:off x="7535863" y="903287"/>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49199" name="Line 31"/>
          <p:cNvSpPr>
            <a:spLocks noChangeShapeType="1"/>
          </p:cNvSpPr>
          <p:nvPr/>
        </p:nvSpPr>
        <p:spPr bwMode="auto">
          <a:xfrm rot="5400000">
            <a:off x="7499351" y="1146175"/>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3" name="Text Box 3"/>
          <p:cNvSpPr txBox="1">
            <a:spLocks noChangeArrowheads="1"/>
          </p:cNvSpPr>
          <p:nvPr/>
        </p:nvSpPr>
        <p:spPr bwMode="auto">
          <a:xfrm>
            <a:off x="8072438" y="601663"/>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§19</a:t>
            </a:r>
            <a:r>
              <a:rPr lang="ja-JP" altLang="en-US" b="1" dirty="0">
                <a:latin typeface="+mj-ea"/>
                <a:ea typeface="+mj-ea"/>
              </a:rPr>
              <a:t>　⑤</a:t>
            </a:r>
            <a:endParaRPr lang="en-US" altLang="ja-JP" b="1" dirty="0">
              <a:latin typeface="+mj-ea"/>
              <a:ea typeface="+mj-ea"/>
            </a:endParaRPr>
          </a:p>
        </p:txBody>
      </p:sp>
      <p:sp>
        <p:nvSpPr>
          <p:cNvPr id="49201" name="Text Box 23"/>
          <p:cNvSpPr txBox="1">
            <a:spLocks noChangeArrowheads="1"/>
          </p:cNvSpPr>
          <p:nvPr/>
        </p:nvSpPr>
        <p:spPr bwMode="auto">
          <a:xfrm>
            <a:off x="5630863" y="1047750"/>
            <a:ext cx="400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３</a:t>
            </a:r>
            <a:endParaRPr lang="en-US" altLang="ja-JP" sz="1400">
              <a:latin typeface="Arial" panose="020B0604020202020204" pitchFamily="34" charset="0"/>
            </a:endParaRPr>
          </a:p>
        </p:txBody>
      </p:sp>
      <p:sp>
        <p:nvSpPr>
          <p:cNvPr id="49202" name="Text Box 23"/>
          <p:cNvSpPr txBox="1">
            <a:spLocks noChangeArrowheads="1"/>
          </p:cNvSpPr>
          <p:nvPr/>
        </p:nvSpPr>
        <p:spPr bwMode="auto">
          <a:xfrm>
            <a:off x="6096000" y="1036638"/>
            <a:ext cx="400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２</a:t>
            </a:r>
            <a:endParaRPr lang="en-US" altLang="ja-JP" sz="1400">
              <a:latin typeface="Arial" panose="020B0604020202020204" pitchFamily="34" charset="0"/>
            </a:endParaRPr>
          </a:p>
        </p:txBody>
      </p:sp>
      <p:sp>
        <p:nvSpPr>
          <p:cNvPr id="49203" name="Text Box 23"/>
          <p:cNvSpPr txBox="1">
            <a:spLocks noChangeArrowheads="1"/>
          </p:cNvSpPr>
          <p:nvPr/>
        </p:nvSpPr>
        <p:spPr bwMode="auto">
          <a:xfrm>
            <a:off x="6127750" y="4178300"/>
            <a:ext cx="4016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１</a:t>
            </a:r>
            <a:endParaRPr lang="en-US" altLang="ja-JP" sz="1400">
              <a:latin typeface="Arial" panose="020B0604020202020204" pitchFamily="34" charset="0"/>
            </a:endParaRPr>
          </a:p>
        </p:txBody>
      </p:sp>
      <p:sp>
        <p:nvSpPr>
          <p:cNvPr id="49204" name="Text Box 23"/>
          <p:cNvSpPr txBox="1">
            <a:spLocks noChangeArrowheads="1"/>
          </p:cNvSpPr>
          <p:nvPr/>
        </p:nvSpPr>
        <p:spPr bwMode="auto">
          <a:xfrm>
            <a:off x="8878888" y="4249738"/>
            <a:ext cx="4000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４</a:t>
            </a:r>
            <a:endParaRPr lang="en-US" altLang="ja-JP" sz="1400">
              <a:latin typeface="Arial" panose="020B0604020202020204" pitchFamily="34" charset="0"/>
            </a:endParaRPr>
          </a:p>
        </p:txBody>
      </p:sp>
      <p:sp>
        <p:nvSpPr>
          <p:cNvPr id="49205" name="Text Box 23"/>
          <p:cNvSpPr txBox="1">
            <a:spLocks noChangeArrowheads="1"/>
          </p:cNvSpPr>
          <p:nvPr/>
        </p:nvSpPr>
        <p:spPr bwMode="auto">
          <a:xfrm>
            <a:off x="4992688" y="1500188"/>
            <a:ext cx="104616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地区計画等に係る協議事項は、位置及び区域、地区施設等の配置及び規模等に限定。</a:t>
            </a:r>
            <a:endParaRPr lang="en-US" altLang="ja-JP" sz="1400">
              <a:latin typeface="Arial" panose="020B0604020202020204" pitchFamily="34" charset="0"/>
            </a:endParaRPr>
          </a:p>
        </p:txBody>
      </p:sp>
      <p:sp>
        <p:nvSpPr>
          <p:cNvPr id="49206" name="Text Box 24"/>
          <p:cNvSpPr txBox="1">
            <a:spLocks noChangeArrowheads="1"/>
          </p:cNvSpPr>
          <p:nvPr/>
        </p:nvSpPr>
        <p:spPr bwMode="auto">
          <a:xfrm>
            <a:off x="-19050" y="0"/>
            <a:ext cx="788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rgbClr val="1F497D"/>
                </a:solidFill>
              </a:rPr>
              <a:t>都市計画の決定手続（指定都市）</a:t>
            </a:r>
          </a:p>
        </p:txBody>
      </p:sp>
    </p:spTree>
    <p:extLst>
      <p:ext uri="{BB962C8B-B14F-4D97-AF65-F5344CB8AC3E}">
        <p14:creationId xmlns:p14="http://schemas.microsoft.com/office/powerpoint/2010/main" val="84459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9"/>
          <p:cNvSpPr txBox="1">
            <a:spLocks noChangeArrowheads="1"/>
          </p:cNvSpPr>
          <p:nvPr/>
        </p:nvSpPr>
        <p:spPr bwMode="auto">
          <a:xfrm>
            <a:off x="919163" y="3429000"/>
            <a:ext cx="504825" cy="1008063"/>
          </a:xfrm>
          <a:prstGeom prst="rect">
            <a:avLst/>
          </a:prstGeom>
          <a:solidFill>
            <a:srgbClr val="CCFF99"/>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Times New Roman" panose="02020603050405020304" pitchFamily="18" charset="0"/>
              </a:rPr>
              <a:t>市町村</a:t>
            </a:r>
          </a:p>
        </p:txBody>
      </p:sp>
      <p:sp>
        <p:nvSpPr>
          <p:cNvPr id="50179" name="Text Box 2"/>
          <p:cNvSpPr txBox="1">
            <a:spLocks noChangeArrowheads="1"/>
          </p:cNvSpPr>
          <p:nvPr/>
        </p:nvSpPr>
        <p:spPr bwMode="auto">
          <a:xfrm>
            <a:off x="7473950" y="1198563"/>
            <a:ext cx="773113"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都市計画の決定</a:t>
            </a:r>
          </a:p>
        </p:txBody>
      </p:sp>
      <p:sp>
        <p:nvSpPr>
          <p:cNvPr id="50180" name="Text Box 3"/>
          <p:cNvSpPr txBox="1">
            <a:spLocks noChangeArrowheads="1"/>
          </p:cNvSpPr>
          <p:nvPr/>
        </p:nvSpPr>
        <p:spPr bwMode="auto">
          <a:xfrm>
            <a:off x="8643938" y="1198563"/>
            <a:ext cx="70167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告示・縦覧</a:t>
            </a:r>
          </a:p>
        </p:txBody>
      </p:sp>
      <p:sp>
        <p:nvSpPr>
          <p:cNvPr id="50181" name="Text Box 4"/>
          <p:cNvSpPr txBox="1">
            <a:spLocks noChangeArrowheads="1"/>
          </p:cNvSpPr>
          <p:nvPr/>
        </p:nvSpPr>
        <p:spPr bwMode="auto">
          <a:xfrm>
            <a:off x="6176963" y="3933825"/>
            <a:ext cx="884237" cy="2520950"/>
          </a:xfrm>
          <a:prstGeom prst="rect">
            <a:avLst/>
          </a:prstGeom>
          <a:solidFill>
            <a:srgbClr val="FFC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Times New Roman" panose="02020603050405020304" pitchFamily="18" charset="0"/>
              </a:rPr>
              <a:t>国土交通大臣の同意</a:t>
            </a:r>
            <a:endParaRPr lang="en-US" altLang="ja-JP" sz="1800" b="1">
              <a:solidFill>
                <a:srgbClr val="FF0000"/>
              </a:solidFill>
              <a:latin typeface="Times New Roman" panose="02020603050405020304" pitchFamily="18" charset="0"/>
            </a:endParaRPr>
          </a:p>
          <a:p>
            <a:pPr algn="ctr" eaLnBrk="1" hangingPunct="1">
              <a:spcBef>
                <a:spcPct val="0"/>
              </a:spcBef>
              <a:buFontTx/>
              <a:buNone/>
            </a:pPr>
            <a:r>
              <a:rPr lang="ja-JP" altLang="en-US" sz="1800" b="1">
                <a:solidFill>
                  <a:srgbClr val="FF0000"/>
                </a:solidFill>
                <a:latin typeface="Times New Roman" panose="02020603050405020304" pitchFamily="18" charset="0"/>
              </a:rPr>
              <a:t>（　</a:t>
            </a:r>
            <a:r>
              <a:rPr lang="en-US" altLang="ja-JP" sz="1800" b="1">
                <a:solidFill>
                  <a:srgbClr val="FF0000"/>
                </a:solidFill>
                <a:latin typeface="Times New Roman" panose="02020603050405020304" pitchFamily="18" charset="0"/>
              </a:rPr>
              <a:t>※</a:t>
            </a:r>
            <a:r>
              <a:rPr lang="ja-JP" altLang="en-US" sz="1800" b="1">
                <a:solidFill>
                  <a:srgbClr val="FF0000"/>
                </a:solidFill>
                <a:latin typeface="Times New Roman" panose="02020603050405020304" pitchFamily="18" charset="0"/>
              </a:rPr>
              <a:t>１）</a:t>
            </a:r>
          </a:p>
        </p:txBody>
      </p:sp>
      <p:grpSp>
        <p:nvGrpSpPr>
          <p:cNvPr id="50182" name="Group 5"/>
          <p:cNvGrpSpPr>
            <a:grpSpLocks/>
          </p:cNvGrpSpPr>
          <p:nvPr/>
        </p:nvGrpSpPr>
        <p:grpSpPr bwMode="auto">
          <a:xfrm>
            <a:off x="6465888" y="2544763"/>
            <a:ext cx="288925" cy="1389062"/>
            <a:chOff x="3606" y="1771"/>
            <a:chExt cx="182" cy="1056"/>
          </a:xfrm>
        </p:grpSpPr>
        <p:sp>
          <p:nvSpPr>
            <p:cNvPr id="50223" name="Line 6"/>
            <p:cNvSpPr>
              <a:spLocks noChangeShapeType="1"/>
            </p:cNvSpPr>
            <p:nvPr/>
          </p:nvSpPr>
          <p:spPr bwMode="auto">
            <a:xfrm>
              <a:off x="3787" y="1771"/>
              <a:ext cx="1" cy="1056"/>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24" name="Line 7"/>
            <p:cNvSpPr>
              <a:spLocks noChangeShapeType="1"/>
            </p:cNvSpPr>
            <p:nvPr/>
          </p:nvSpPr>
          <p:spPr bwMode="auto">
            <a:xfrm flipV="1">
              <a:off x="3606" y="1771"/>
              <a:ext cx="1" cy="102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grpSp>
      <p:cxnSp>
        <p:nvCxnSpPr>
          <p:cNvPr id="50183" name="AutoShape 8"/>
          <p:cNvCxnSpPr>
            <a:cxnSpLocks noChangeShapeType="1"/>
          </p:cNvCxnSpPr>
          <p:nvPr/>
        </p:nvCxnSpPr>
        <p:spPr bwMode="auto">
          <a:xfrm>
            <a:off x="2195513" y="2449513"/>
            <a:ext cx="14605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4" name="AutoShape 9"/>
          <p:cNvCxnSpPr>
            <a:cxnSpLocks noChangeShapeType="1"/>
            <a:stCxn id="50188" idx="3"/>
            <a:endCxn id="50179" idx="1"/>
          </p:cNvCxnSpPr>
          <p:nvPr/>
        </p:nvCxnSpPr>
        <p:spPr bwMode="auto">
          <a:xfrm>
            <a:off x="5908675" y="2449513"/>
            <a:ext cx="1565275"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85" name="Text Box 10"/>
          <p:cNvSpPr txBox="1">
            <a:spLocks noChangeArrowheads="1"/>
          </p:cNvSpPr>
          <p:nvPr/>
        </p:nvSpPr>
        <p:spPr bwMode="auto">
          <a:xfrm>
            <a:off x="1627188" y="4022725"/>
            <a:ext cx="863600" cy="2432050"/>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公聴会の開催等に</a:t>
            </a:r>
          </a:p>
          <a:p>
            <a:pPr eaLnBrk="1" hangingPunct="1">
              <a:spcBef>
                <a:spcPct val="0"/>
              </a:spcBef>
              <a:buFontTx/>
              <a:buNone/>
            </a:pPr>
            <a:r>
              <a:rPr lang="ja-JP" altLang="en-US" sz="1800" b="1">
                <a:latin typeface="Times New Roman" panose="02020603050405020304" pitchFamily="18" charset="0"/>
              </a:rPr>
              <a:t>よる住民意見の反映</a:t>
            </a:r>
          </a:p>
        </p:txBody>
      </p:sp>
      <p:sp>
        <p:nvSpPr>
          <p:cNvPr id="50186" name="Text Box 11"/>
          <p:cNvSpPr txBox="1">
            <a:spLocks noChangeArrowheads="1"/>
          </p:cNvSpPr>
          <p:nvPr/>
        </p:nvSpPr>
        <p:spPr bwMode="auto">
          <a:xfrm>
            <a:off x="1627188" y="1196975"/>
            <a:ext cx="841375"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都市計画の案の作成</a:t>
            </a:r>
          </a:p>
        </p:txBody>
      </p:sp>
      <p:sp>
        <p:nvSpPr>
          <p:cNvPr id="50187" name="Text Box 12"/>
          <p:cNvSpPr txBox="1">
            <a:spLocks noChangeArrowheads="1"/>
          </p:cNvSpPr>
          <p:nvPr/>
        </p:nvSpPr>
        <p:spPr bwMode="auto">
          <a:xfrm>
            <a:off x="3657600" y="1198563"/>
            <a:ext cx="906463" cy="244792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都市計画の案の</a:t>
            </a:r>
          </a:p>
          <a:p>
            <a:pPr algn="ctr" eaLnBrk="1" hangingPunct="1">
              <a:spcBef>
                <a:spcPct val="0"/>
              </a:spcBef>
              <a:buFontTx/>
              <a:buNone/>
            </a:pPr>
            <a:r>
              <a:rPr lang="ja-JP" altLang="en-US" sz="1800" b="1">
                <a:latin typeface="Times New Roman" panose="02020603050405020304" pitchFamily="18" charset="0"/>
              </a:rPr>
              <a:t>公告・縦覧（　２週間）</a:t>
            </a:r>
          </a:p>
        </p:txBody>
      </p:sp>
      <p:sp>
        <p:nvSpPr>
          <p:cNvPr id="50188" name="Text Box 13"/>
          <p:cNvSpPr txBox="1">
            <a:spLocks noChangeArrowheads="1"/>
          </p:cNvSpPr>
          <p:nvPr/>
        </p:nvSpPr>
        <p:spPr bwMode="auto">
          <a:xfrm>
            <a:off x="5024438" y="1196975"/>
            <a:ext cx="884237" cy="25050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都道府県</a:t>
            </a:r>
          </a:p>
          <a:p>
            <a:pPr algn="ctr" eaLnBrk="1" hangingPunct="1">
              <a:spcBef>
                <a:spcPct val="0"/>
              </a:spcBef>
              <a:buFontTx/>
              <a:buNone/>
            </a:pPr>
            <a:r>
              <a:rPr lang="ja-JP" altLang="en-US" sz="1800" b="1">
                <a:latin typeface="Times New Roman" panose="02020603050405020304" pitchFamily="18" charset="0"/>
              </a:rPr>
              <a:t>都市計画審議会</a:t>
            </a:r>
          </a:p>
        </p:txBody>
      </p:sp>
      <p:cxnSp>
        <p:nvCxnSpPr>
          <p:cNvPr id="50189" name="AutoShape 14"/>
          <p:cNvCxnSpPr>
            <a:cxnSpLocks noChangeShapeType="1"/>
            <a:stCxn id="50198" idx="0"/>
          </p:cNvCxnSpPr>
          <p:nvPr/>
        </p:nvCxnSpPr>
        <p:spPr bwMode="auto">
          <a:xfrm rot="5400000" flipH="1" flipV="1">
            <a:off x="4603750" y="3262313"/>
            <a:ext cx="422275" cy="1327150"/>
          </a:xfrm>
          <a:prstGeom prst="bentConnector3">
            <a:avLst>
              <a:gd name="adj1" fmla="val 48870"/>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50190" name="AutoShape 15"/>
          <p:cNvCxnSpPr>
            <a:cxnSpLocks noChangeShapeType="1"/>
          </p:cNvCxnSpPr>
          <p:nvPr/>
        </p:nvCxnSpPr>
        <p:spPr bwMode="auto">
          <a:xfrm>
            <a:off x="8234363" y="2451100"/>
            <a:ext cx="3968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1" name="Text Box 16"/>
          <p:cNvSpPr txBox="1">
            <a:spLocks noChangeArrowheads="1"/>
          </p:cNvSpPr>
          <p:nvPr/>
        </p:nvSpPr>
        <p:spPr bwMode="auto">
          <a:xfrm>
            <a:off x="7688263" y="3933825"/>
            <a:ext cx="863600" cy="25209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他の行政機関等との</a:t>
            </a:r>
            <a:endParaRPr lang="en-US" altLang="ja-JP" sz="1800" b="1">
              <a:latin typeface="Times New Roman" panose="02020603050405020304" pitchFamily="18" charset="0"/>
            </a:endParaRPr>
          </a:p>
          <a:p>
            <a:pPr algn="ctr" eaLnBrk="1" hangingPunct="1">
              <a:spcBef>
                <a:spcPct val="0"/>
              </a:spcBef>
              <a:buFontTx/>
              <a:buNone/>
            </a:pPr>
            <a:r>
              <a:rPr lang="ja-JP" altLang="en-US" sz="1800" b="1">
                <a:latin typeface="Times New Roman" panose="02020603050405020304" pitchFamily="18" charset="0"/>
              </a:rPr>
              <a:t>調整等（　</a:t>
            </a:r>
            <a:r>
              <a:rPr lang="en-US" altLang="ja-JP" sz="1800" b="1">
                <a:latin typeface="Times New Roman" panose="02020603050405020304" pitchFamily="18" charset="0"/>
              </a:rPr>
              <a:t>※</a:t>
            </a:r>
            <a:r>
              <a:rPr lang="ja-JP" altLang="en-US" sz="1800" b="1">
                <a:latin typeface="Times New Roman" panose="02020603050405020304" pitchFamily="18" charset="0"/>
              </a:rPr>
              <a:t>２）</a:t>
            </a:r>
          </a:p>
        </p:txBody>
      </p:sp>
      <p:sp>
        <p:nvSpPr>
          <p:cNvPr id="50192" name="Line 17"/>
          <p:cNvSpPr>
            <a:spLocks noChangeShapeType="1"/>
          </p:cNvSpPr>
          <p:nvPr/>
        </p:nvSpPr>
        <p:spPr bwMode="auto">
          <a:xfrm>
            <a:off x="7037388" y="5157788"/>
            <a:ext cx="6477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0193" name="Line 18"/>
          <p:cNvSpPr>
            <a:spLocks noChangeShapeType="1"/>
          </p:cNvSpPr>
          <p:nvPr/>
        </p:nvSpPr>
        <p:spPr bwMode="auto">
          <a:xfrm flipH="1">
            <a:off x="7040563" y="5589588"/>
            <a:ext cx="6477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0194" name="Text Box 19"/>
          <p:cNvSpPr txBox="1">
            <a:spLocks noChangeArrowheads="1"/>
          </p:cNvSpPr>
          <p:nvPr/>
        </p:nvSpPr>
        <p:spPr bwMode="auto">
          <a:xfrm>
            <a:off x="2781300" y="4005263"/>
            <a:ext cx="658813" cy="2447925"/>
          </a:xfrm>
          <a:prstGeom prst="rect">
            <a:avLst/>
          </a:prstGeom>
          <a:solidFill>
            <a:srgbClr val="CCFF99"/>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rPr>
              <a:t>市町村への意見聴取</a:t>
            </a:r>
          </a:p>
        </p:txBody>
      </p:sp>
      <p:grpSp>
        <p:nvGrpSpPr>
          <p:cNvPr id="50195" name="Group 20"/>
          <p:cNvGrpSpPr>
            <a:grpSpLocks/>
          </p:cNvGrpSpPr>
          <p:nvPr/>
        </p:nvGrpSpPr>
        <p:grpSpPr bwMode="auto">
          <a:xfrm>
            <a:off x="2935288" y="2565400"/>
            <a:ext cx="215900" cy="1368425"/>
            <a:chOff x="1156" y="1842"/>
            <a:chExt cx="136" cy="998"/>
          </a:xfrm>
        </p:grpSpPr>
        <p:sp>
          <p:nvSpPr>
            <p:cNvPr id="50221" name="Line 21"/>
            <p:cNvSpPr>
              <a:spLocks noChangeShapeType="1"/>
            </p:cNvSpPr>
            <p:nvPr/>
          </p:nvSpPr>
          <p:spPr bwMode="auto">
            <a:xfrm>
              <a:off x="1291" y="1842"/>
              <a:ext cx="1" cy="9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22" name="Line 22"/>
            <p:cNvSpPr>
              <a:spLocks noChangeShapeType="1"/>
            </p:cNvSpPr>
            <p:nvPr/>
          </p:nvSpPr>
          <p:spPr bwMode="auto">
            <a:xfrm flipV="1">
              <a:off x="1156" y="1842"/>
              <a:ext cx="1" cy="9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grpSp>
      <p:cxnSp>
        <p:nvCxnSpPr>
          <p:cNvPr id="50196" name="AutoShape 28"/>
          <p:cNvCxnSpPr>
            <a:cxnSpLocks noChangeShapeType="1"/>
          </p:cNvCxnSpPr>
          <p:nvPr/>
        </p:nvCxnSpPr>
        <p:spPr bwMode="auto">
          <a:xfrm flipV="1">
            <a:off x="4592638" y="2449513"/>
            <a:ext cx="428625"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7" name="Line 29"/>
          <p:cNvSpPr>
            <a:spLocks noChangeShapeType="1"/>
          </p:cNvSpPr>
          <p:nvPr/>
        </p:nvSpPr>
        <p:spPr bwMode="auto">
          <a:xfrm flipV="1">
            <a:off x="2017713" y="3719513"/>
            <a:ext cx="0" cy="2873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198" name="Line 30"/>
          <p:cNvSpPr>
            <a:spLocks noChangeShapeType="1"/>
          </p:cNvSpPr>
          <p:nvPr/>
        </p:nvSpPr>
        <p:spPr bwMode="auto">
          <a:xfrm flipV="1">
            <a:off x="4151313" y="3667125"/>
            <a:ext cx="0" cy="44926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199" name="Line 31"/>
          <p:cNvSpPr>
            <a:spLocks noChangeShapeType="1"/>
          </p:cNvSpPr>
          <p:nvPr/>
        </p:nvSpPr>
        <p:spPr bwMode="auto">
          <a:xfrm rot="5400000" flipV="1">
            <a:off x="1374776" y="2222500"/>
            <a:ext cx="0" cy="4540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00" name="Line 32"/>
          <p:cNvSpPr>
            <a:spLocks noChangeShapeType="1"/>
          </p:cNvSpPr>
          <p:nvPr/>
        </p:nvSpPr>
        <p:spPr bwMode="auto">
          <a:xfrm>
            <a:off x="1150938" y="2430463"/>
            <a:ext cx="0" cy="9858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sp>
        <p:nvSpPr>
          <p:cNvPr id="50201" name="Text Box 33"/>
          <p:cNvSpPr txBox="1">
            <a:spLocks noChangeArrowheads="1"/>
          </p:cNvSpPr>
          <p:nvPr/>
        </p:nvSpPr>
        <p:spPr bwMode="auto">
          <a:xfrm>
            <a:off x="1177925" y="1431925"/>
            <a:ext cx="431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案の申出</a:t>
            </a:r>
          </a:p>
        </p:txBody>
      </p:sp>
      <p:sp>
        <p:nvSpPr>
          <p:cNvPr id="50202" name="Text Box 34"/>
          <p:cNvSpPr txBox="1">
            <a:spLocks noChangeArrowheads="1"/>
          </p:cNvSpPr>
          <p:nvPr/>
        </p:nvSpPr>
        <p:spPr bwMode="auto">
          <a:xfrm>
            <a:off x="603250" y="1169988"/>
            <a:ext cx="4318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資料提供・協力要請</a:t>
            </a:r>
          </a:p>
        </p:txBody>
      </p:sp>
      <p:sp>
        <p:nvSpPr>
          <p:cNvPr id="50203" name="Text Box 35"/>
          <p:cNvSpPr txBox="1">
            <a:spLocks noChangeArrowheads="1"/>
          </p:cNvSpPr>
          <p:nvPr/>
        </p:nvSpPr>
        <p:spPr bwMode="auto">
          <a:xfrm>
            <a:off x="3627438" y="4151313"/>
            <a:ext cx="1082675" cy="2303462"/>
          </a:xfrm>
          <a:prstGeom prst="rect">
            <a:avLst/>
          </a:prstGeom>
          <a:solidFill>
            <a:srgbClr val="CCECFF"/>
          </a:solidFill>
          <a:ln w="38100" cmpd="dbl">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Times New Roman" panose="02020603050405020304" pitchFamily="18" charset="0"/>
              </a:rPr>
              <a:t>住民等による意見の</a:t>
            </a:r>
            <a:endParaRPr lang="en-US" altLang="ja-JP" sz="1800" b="1">
              <a:latin typeface="Times New Roman" panose="02020603050405020304" pitchFamily="18" charset="0"/>
            </a:endParaRPr>
          </a:p>
          <a:p>
            <a:pPr eaLnBrk="1" hangingPunct="1">
              <a:spcBef>
                <a:spcPct val="0"/>
              </a:spcBef>
              <a:buFontTx/>
              <a:buNone/>
            </a:pPr>
            <a:r>
              <a:rPr lang="ja-JP" altLang="en-US" sz="1800" b="1">
                <a:latin typeface="Times New Roman" panose="02020603050405020304" pitchFamily="18" charset="0"/>
              </a:rPr>
              <a:t>提出（縦覧期間中）</a:t>
            </a:r>
          </a:p>
        </p:txBody>
      </p:sp>
      <p:sp>
        <p:nvSpPr>
          <p:cNvPr id="50204" name="Text Box 23"/>
          <p:cNvSpPr txBox="1">
            <a:spLocks noChangeArrowheads="1"/>
          </p:cNvSpPr>
          <p:nvPr/>
        </p:nvSpPr>
        <p:spPr bwMode="auto">
          <a:xfrm>
            <a:off x="5561013" y="4437063"/>
            <a:ext cx="6159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国の利害との調整を図る必要があるものに限る。</a:t>
            </a:r>
            <a:endParaRPr lang="en-US" altLang="ja-JP" sz="1400">
              <a:latin typeface="Arial" panose="020B0604020202020204" pitchFamily="34" charset="0"/>
            </a:endParaRPr>
          </a:p>
        </p:txBody>
      </p:sp>
      <p:sp>
        <p:nvSpPr>
          <p:cNvPr id="50205" name="Text Box 23"/>
          <p:cNvSpPr txBox="1">
            <a:spLocks noChangeArrowheads="1"/>
          </p:cNvSpPr>
          <p:nvPr/>
        </p:nvSpPr>
        <p:spPr bwMode="auto">
          <a:xfrm>
            <a:off x="8553450" y="4437063"/>
            <a:ext cx="6159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区域区分、都市施設等に関するものに限る。</a:t>
            </a:r>
            <a:endParaRPr lang="en-US" altLang="ja-JP" sz="1400">
              <a:latin typeface="Arial" panose="020B0604020202020204" pitchFamily="34" charset="0"/>
            </a:endParaRPr>
          </a:p>
        </p:txBody>
      </p:sp>
      <p:sp>
        <p:nvSpPr>
          <p:cNvPr id="36" name="Text Box 3"/>
          <p:cNvSpPr txBox="1">
            <a:spLocks noChangeArrowheads="1"/>
          </p:cNvSpPr>
          <p:nvPr/>
        </p:nvSpPr>
        <p:spPr bwMode="auto">
          <a:xfrm>
            <a:off x="-122238" y="2974975"/>
            <a:ext cx="1352551"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§15</a:t>
            </a:r>
            <a:r>
              <a:rPr lang="ja-JP" altLang="en-US" b="1" dirty="0">
                <a:latin typeface="+mj-ea"/>
                <a:ea typeface="+mj-ea"/>
              </a:rPr>
              <a:t>の</a:t>
            </a:r>
            <a:r>
              <a:rPr lang="en-US" altLang="ja-JP" b="1" dirty="0">
                <a:latin typeface="+mj-ea"/>
                <a:ea typeface="+mj-ea"/>
              </a:rPr>
              <a:t>2</a:t>
            </a:r>
          </a:p>
        </p:txBody>
      </p:sp>
      <p:sp>
        <p:nvSpPr>
          <p:cNvPr id="37" name="Text Box 3"/>
          <p:cNvSpPr txBox="1">
            <a:spLocks noChangeArrowheads="1"/>
          </p:cNvSpPr>
          <p:nvPr/>
        </p:nvSpPr>
        <p:spPr bwMode="auto">
          <a:xfrm>
            <a:off x="1336675" y="6470650"/>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§16</a:t>
            </a:r>
            <a:endParaRPr lang="ja-JP" altLang="en-US" b="1" dirty="0">
              <a:latin typeface="+mj-ea"/>
              <a:ea typeface="+mj-ea"/>
            </a:endParaRPr>
          </a:p>
        </p:txBody>
      </p:sp>
      <p:sp>
        <p:nvSpPr>
          <p:cNvPr id="38" name="Text Box 3"/>
          <p:cNvSpPr txBox="1">
            <a:spLocks noChangeArrowheads="1"/>
          </p:cNvSpPr>
          <p:nvPr/>
        </p:nvSpPr>
        <p:spPr bwMode="auto">
          <a:xfrm>
            <a:off x="2368550" y="6483350"/>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§18</a:t>
            </a:r>
            <a:r>
              <a:rPr lang="ja-JP" altLang="en-US" b="1" dirty="0">
                <a:latin typeface="+mj-ea"/>
                <a:ea typeface="+mj-ea"/>
              </a:rPr>
              <a:t>　①</a:t>
            </a:r>
          </a:p>
        </p:txBody>
      </p:sp>
      <p:sp>
        <p:nvSpPr>
          <p:cNvPr id="39" name="Text Box 3"/>
          <p:cNvSpPr txBox="1">
            <a:spLocks noChangeArrowheads="1"/>
          </p:cNvSpPr>
          <p:nvPr/>
        </p:nvSpPr>
        <p:spPr bwMode="auto">
          <a:xfrm>
            <a:off x="3522663" y="6472238"/>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§17</a:t>
            </a:r>
            <a:r>
              <a:rPr lang="ja-JP" altLang="en-US" b="1" dirty="0">
                <a:latin typeface="+mj-ea"/>
              </a:rPr>
              <a:t>　②</a:t>
            </a:r>
            <a:endParaRPr lang="en-US" altLang="ja-JP" b="1" dirty="0">
              <a:latin typeface="+mj-ea"/>
            </a:endParaRPr>
          </a:p>
        </p:txBody>
      </p:sp>
      <p:sp>
        <p:nvSpPr>
          <p:cNvPr id="40" name="Text Box 3"/>
          <p:cNvSpPr txBox="1">
            <a:spLocks noChangeArrowheads="1"/>
          </p:cNvSpPr>
          <p:nvPr/>
        </p:nvSpPr>
        <p:spPr bwMode="auto">
          <a:xfrm>
            <a:off x="3400425" y="857250"/>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§17</a:t>
            </a:r>
            <a:r>
              <a:rPr lang="ja-JP" altLang="en-US" b="1" dirty="0">
                <a:latin typeface="+mj-ea"/>
              </a:rPr>
              <a:t>　①</a:t>
            </a:r>
            <a:endParaRPr lang="en-US" altLang="ja-JP" b="1" dirty="0">
              <a:latin typeface="+mj-ea"/>
            </a:endParaRPr>
          </a:p>
        </p:txBody>
      </p:sp>
      <p:sp>
        <p:nvSpPr>
          <p:cNvPr id="41" name="Text Box 3"/>
          <p:cNvSpPr txBox="1">
            <a:spLocks noChangeArrowheads="1"/>
          </p:cNvSpPr>
          <p:nvPr/>
        </p:nvSpPr>
        <p:spPr bwMode="auto">
          <a:xfrm>
            <a:off x="4697413" y="842963"/>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§18</a:t>
            </a:r>
            <a:r>
              <a:rPr lang="ja-JP" altLang="en-US" b="1" dirty="0">
                <a:latin typeface="+mj-ea"/>
                <a:ea typeface="+mj-ea"/>
              </a:rPr>
              <a:t>　①</a:t>
            </a:r>
          </a:p>
        </p:txBody>
      </p:sp>
      <p:sp>
        <p:nvSpPr>
          <p:cNvPr id="42" name="Text Box 3"/>
          <p:cNvSpPr txBox="1">
            <a:spLocks noChangeArrowheads="1"/>
          </p:cNvSpPr>
          <p:nvPr/>
        </p:nvSpPr>
        <p:spPr bwMode="auto">
          <a:xfrm>
            <a:off x="5908675" y="64674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§18</a:t>
            </a:r>
            <a:r>
              <a:rPr lang="ja-JP" altLang="en-US" b="1" dirty="0">
                <a:latin typeface="+mj-ea"/>
                <a:ea typeface="+mj-ea"/>
              </a:rPr>
              <a:t>　③</a:t>
            </a:r>
          </a:p>
        </p:txBody>
      </p:sp>
      <p:sp>
        <p:nvSpPr>
          <p:cNvPr id="43" name="Text Box 3"/>
          <p:cNvSpPr txBox="1">
            <a:spLocks noChangeArrowheads="1"/>
          </p:cNvSpPr>
          <p:nvPr/>
        </p:nvSpPr>
        <p:spPr bwMode="auto">
          <a:xfrm>
            <a:off x="7100888" y="839788"/>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§18</a:t>
            </a:r>
            <a:r>
              <a:rPr lang="ja-JP" altLang="en-US" b="1" dirty="0">
                <a:latin typeface="+mj-ea"/>
              </a:rPr>
              <a:t>　①</a:t>
            </a:r>
            <a:endParaRPr lang="ja-JP" altLang="en-US" b="1" dirty="0">
              <a:latin typeface="+mj-ea"/>
              <a:ea typeface="+mj-ea"/>
            </a:endParaRPr>
          </a:p>
        </p:txBody>
      </p:sp>
      <p:sp>
        <p:nvSpPr>
          <p:cNvPr id="44" name="Text Box 3"/>
          <p:cNvSpPr txBox="1">
            <a:spLocks noChangeArrowheads="1"/>
          </p:cNvSpPr>
          <p:nvPr/>
        </p:nvSpPr>
        <p:spPr bwMode="auto">
          <a:xfrm>
            <a:off x="8289925" y="854075"/>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§20</a:t>
            </a:r>
            <a:endParaRPr lang="ja-JP" altLang="en-US" b="1" dirty="0">
              <a:latin typeface="+mj-ea"/>
              <a:ea typeface="+mj-ea"/>
            </a:endParaRPr>
          </a:p>
        </p:txBody>
      </p:sp>
      <p:sp>
        <p:nvSpPr>
          <p:cNvPr id="45" name="Text Box 3"/>
          <p:cNvSpPr txBox="1">
            <a:spLocks noChangeArrowheads="1"/>
          </p:cNvSpPr>
          <p:nvPr/>
        </p:nvSpPr>
        <p:spPr bwMode="auto">
          <a:xfrm>
            <a:off x="7416800" y="6464300"/>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§23</a:t>
            </a:r>
            <a:endParaRPr lang="ja-JP" altLang="en-US" b="1" dirty="0">
              <a:latin typeface="+mj-ea"/>
              <a:ea typeface="+mj-ea"/>
            </a:endParaRPr>
          </a:p>
        </p:txBody>
      </p:sp>
      <p:sp>
        <p:nvSpPr>
          <p:cNvPr id="46" name="Text Box 3"/>
          <p:cNvSpPr txBox="1">
            <a:spLocks noChangeArrowheads="1"/>
          </p:cNvSpPr>
          <p:nvPr/>
        </p:nvSpPr>
        <p:spPr bwMode="auto">
          <a:xfrm>
            <a:off x="3990975" y="3624263"/>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§18</a:t>
            </a:r>
            <a:r>
              <a:rPr lang="ja-JP" altLang="en-US" b="1" dirty="0">
                <a:latin typeface="+mj-ea"/>
                <a:ea typeface="+mj-ea"/>
              </a:rPr>
              <a:t>　②</a:t>
            </a:r>
            <a:endParaRPr lang="en-US" altLang="ja-JP" b="1" dirty="0">
              <a:latin typeface="+mj-ea"/>
              <a:ea typeface="+mj-ea"/>
            </a:endParaRPr>
          </a:p>
        </p:txBody>
      </p:sp>
      <p:sp>
        <p:nvSpPr>
          <p:cNvPr id="50217" name="Text Box 23"/>
          <p:cNvSpPr txBox="1">
            <a:spLocks noChangeArrowheads="1"/>
          </p:cNvSpPr>
          <p:nvPr/>
        </p:nvSpPr>
        <p:spPr bwMode="auto">
          <a:xfrm>
            <a:off x="8766175" y="3954463"/>
            <a:ext cx="400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２</a:t>
            </a:r>
            <a:endParaRPr lang="en-US" altLang="ja-JP" sz="1400">
              <a:latin typeface="Arial" panose="020B0604020202020204" pitchFamily="34" charset="0"/>
            </a:endParaRPr>
          </a:p>
        </p:txBody>
      </p:sp>
      <p:sp>
        <p:nvSpPr>
          <p:cNvPr id="50218" name="Text Box 23"/>
          <p:cNvSpPr txBox="1">
            <a:spLocks noChangeArrowheads="1"/>
          </p:cNvSpPr>
          <p:nvPr/>
        </p:nvSpPr>
        <p:spPr bwMode="auto">
          <a:xfrm>
            <a:off x="5780088" y="393223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１</a:t>
            </a:r>
            <a:endParaRPr lang="en-US" altLang="ja-JP" sz="1400">
              <a:latin typeface="Arial" panose="020B0604020202020204" pitchFamily="34" charset="0"/>
            </a:endParaRPr>
          </a:p>
        </p:txBody>
      </p:sp>
      <p:sp>
        <p:nvSpPr>
          <p:cNvPr id="50219" name="Text Box 24"/>
          <p:cNvSpPr txBox="1">
            <a:spLocks noChangeArrowheads="1"/>
          </p:cNvSpPr>
          <p:nvPr/>
        </p:nvSpPr>
        <p:spPr bwMode="auto">
          <a:xfrm>
            <a:off x="-19050" y="0"/>
            <a:ext cx="788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都市計画の決定手続（都道府県）</a:t>
            </a:r>
          </a:p>
        </p:txBody>
      </p:sp>
    </p:spTree>
    <p:extLst>
      <p:ext uri="{BB962C8B-B14F-4D97-AF65-F5344CB8AC3E}">
        <p14:creationId xmlns:p14="http://schemas.microsoft.com/office/powerpoint/2010/main" val="313739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都市計画による建築制限　（５３条・６５条）　</a:t>
            </a:r>
          </a:p>
        </p:txBody>
      </p:sp>
      <p:sp>
        <p:nvSpPr>
          <p:cNvPr id="26" name="テキスト ボックス 25"/>
          <p:cNvSpPr txBox="1"/>
          <p:nvPr/>
        </p:nvSpPr>
        <p:spPr>
          <a:xfrm>
            <a:off x="2901950" y="812800"/>
            <a:ext cx="6480175" cy="267811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en-US" altLang="ja-JP" sz="1400" dirty="0">
              <a:solidFill>
                <a:srgbClr val="262626"/>
              </a:solidFill>
              <a:latin typeface="+mn-ea"/>
              <a:ea typeface="+mn-ea"/>
            </a:endParaRPr>
          </a:p>
          <a:p>
            <a:pPr eaLnBrk="1" hangingPunct="1">
              <a:defRPr/>
            </a:pPr>
            <a:r>
              <a:rPr lang="ja-JP" altLang="en-US" sz="1400" b="1" dirty="0">
                <a:solidFill>
                  <a:srgbClr val="262626"/>
                </a:solidFill>
                <a:latin typeface="+mn-ea"/>
                <a:ea typeface="+mn-ea"/>
              </a:rPr>
              <a:t>○目的</a:t>
            </a:r>
            <a:endParaRPr lang="en-US" altLang="ja-JP" sz="1400" b="1" dirty="0">
              <a:solidFill>
                <a:srgbClr val="262626"/>
              </a:solidFill>
              <a:latin typeface="+mn-ea"/>
              <a:ea typeface="+mn-ea"/>
            </a:endParaRPr>
          </a:p>
          <a:p>
            <a:pPr eaLnBrk="1" hangingPunct="1">
              <a:defRPr/>
            </a:pPr>
            <a:r>
              <a:rPr lang="ja-JP" altLang="en-US" sz="1400" dirty="0">
                <a:solidFill>
                  <a:srgbClr val="262626"/>
                </a:solidFill>
                <a:latin typeface="+mn-ea"/>
                <a:ea typeface="+mn-ea"/>
              </a:rPr>
              <a:t>・都市施設に関する都市計画又は市街地開発事業に関する都市計画が決定された場合において、将来の事業の円滑な施行を確保</a:t>
            </a:r>
            <a:endParaRPr lang="en-US" altLang="ja-JP" sz="1400" dirty="0">
              <a:solidFill>
                <a:srgbClr val="262626"/>
              </a:solidFill>
              <a:latin typeface="+mn-ea"/>
              <a:ea typeface="+mn-ea"/>
            </a:endParaRPr>
          </a:p>
          <a:p>
            <a:pPr eaLnBrk="1" hangingPunct="1">
              <a:defRPr/>
            </a:pPr>
            <a:endParaRPr lang="en-US" altLang="ja-JP" sz="1400" dirty="0">
              <a:solidFill>
                <a:srgbClr val="262626"/>
              </a:solidFill>
              <a:latin typeface="+mn-ea"/>
              <a:ea typeface="+mn-ea"/>
            </a:endParaRPr>
          </a:p>
          <a:p>
            <a:pPr eaLnBrk="1" hangingPunct="1">
              <a:defRPr/>
            </a:pPr>
            <a:r>
              <a:rPr lang="ja-JP" altLang="en-US" sz="1400" b="1" dirty="0">
                <a:solidFill>
                  <a:srgbClr val="262626"/>
                </a:solidFill>
                <a:latin typeface="+mn-ea"/>
                <a:ea typeface="+mn-ea"/>
              </a:rPr>
              <a:t>○制限内容</a:t>
            </a:r>
            <a:endParaRPr lang="en-US" altLang="ja-JP" sz="1400" b="1" dirty="0">
              <a:solidFill>
                <a:srgbClr val="262626"/>
              </a:solidFill>
              <a:latin typeface="+mn-ea"/>
              <a:ea typeface="+mn-ea"/>
            </a:endParaRPr>
          </a:p>
          <a:p>
            <a:pPr eaLnBrk="1" hangingPunct="1">
              <a:defRPr/>
            </a:pPr>
            <a:r>
              <a:rPr lang="ja-JP" altLang="en-US" sz="1400" dirty="0">
                <a:solidFill>
                  <a:srgbClr val="262626"/>
                </a:solidFill>
                <a:latin typeface="+mn-ea"/>
                <a:ea typeface="+mn-ea"/>
              </a:rPr>
              <a:t>・都市計画施設又は市街地開発事業の施行区域内での建築物の建築を行おうとする者は、知事又は市長の許可が必要</a:t>
            </a:r>
            <a:endParaRPr lang="en-US" altLang="ja-JP" sz="1400" dirty="0">
              <a:solidFill>
                <a:srgbClr val="262626"/>
              </a:solidFill>
              <a:latin typeface="+mn-ea"/>
              <a:ea typeface="+mn-ea"/>
            </a:endParaRPr>
          </a:p>
          <a:p>
            <a:pPr eaLnBrk="1" hangingPunct="1">
              <a:defRPr/>
            </a:pPr>
            <a:endParaRPr lang="en-US" altLang="ja-JP" sz="1400" dirty="0">
              <a:solidFill>
                <a:srgbClr val="262626"/>
              </a:solidFill>
              <a:latin typeface="+mn-ea"/>
              <a:ea typeface="+mn-ea"/>
            </a:endParaRPr>
          </a:p>
          <a:p>
            <a:pPr eaLnBrk="1" hangingPunct="1">
              <a:defRPr/>
            </a:pPr>
            <a:r>
              <a:rPr lang="ja-JP" altLang="en-US" sz="1400" b="1" dirty="0">
                <a:solidFill>
                  <a:srgbClr val="262626"/>
                </a:solidFill>
                <a:latin typeface="+mn-ea"/>
                <a:ea typeface="+mn-ea"/>
              </a:rPr>
              <a:t>○許可基準</a:t>
            </a:r>
            <a:endParaRPr lang="en-US" altLang="ja-JP" sz="1400" b="1" dirty="0">
              <a:solidFill>
                <a:srgbClr val="262626"/>
              </a:solidFill>
              <a:latin typeface="+mn-ea"/>
              <a:ea typeface="+mn-ea"/>
            </a:endParaRPr>
          </a:p>
          <a:p>
            <a:pPr eaLnBrk="1" hangingPunct="1">
              <a:defRPr/>
            </a:pPr>
            <a:r>
              <a:rPr lang="ja-JP" altLang="en-US" sz="1400" dirty="0">
                <a:solidFill>
                  <a:srgbClr val="262626"/>
                </a:solidFill>
                <a:latin typeface="+mn-ea"/>
                <a:ea typeface="+mn-ea"/>
              </a:rPr>
              <a:t>・当該事業の施行に相当するもの、２階以下の木造の建築物等の移転・除却が容易なものの建築行為等は許可される</a:t>
            </a:r>
            <a:endParaRPr lang="en-US" altLang="ja-JP" sz="1400" dirty="0">
              <a:solidFill>
                <a:srgbClr val="262626"/>
              </a:solidFill>
              <a:latin typeface="+mn-ea"/>
              <a:ea typeface="+mn-ea"/>
            </a:endParaRPr>
          </a:p>
        </p:txBody>
      </p:sp>
      <p:sp>
        <p:nvSpPr>
          <p:cNvPr id="28" name="テキスト ボックス 27"/>
          <p:cNvSpPr txBox="1"/>
          <p:nvPr/>
        </p:nvSpPr>
        <p:spPr>
          <a:xfrm>
            <a:off x="2900550" y="669458"/>
            <a:ext cx="1835632" cy="307777"/>
          </a:xfrm>
          <a:prstGeom prst="rect">
            <a:avLst/>
          </a:prstGeom>
          <a:solidFill>
            <a:schemeClr val="bg1"/>
          </a:solidFill>
          <a:ln>
            <a:solidFill>
              <a:schemeClr val="tx1"/>
            </a:solidFill>
          </a:ln>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ja-JP" altLang="en-US" sz="1400" b="1" dirty="0">
                <a:solidFill>
                  <a:schemeClr val="tx1"/>
                </a:solidFill>
                <a:latin typeface="+mn-ea"/>
              </a:rPr>
              <a:t>都市計画法第５３条</a:t>
            </a:r>
          </a:p>
        </p:txBody>
      </p:sp>
      <p:sp>
        <p:nvSpPr>
          <p:cNvPr id="32" name="テキスト ボックス 31"/>
          <p:cNvSpPr txBox="1"/>
          <p:nvPr/>
        </p:nvSpPr>
        <p:spPr>
          <a:xfrm>
            <a:off x="2901950" y="4125913"/>
            <a:ext cx="6480175" cy="2462212"/>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endParaRPr lang="en-US" altLang="ja-JP" sz="1400" dirty="0">
              <a:solidFill>
                <a:schemeClr val="tx1"/>
              </a:solidFill>
              <a:latin typeface="+mn-ea"/>
            </a:endParaRPr>
          </a:p>
          <a:p>
            <a:pPr eaLnBrk="1" hangingPunct="1">
              <a:defRPr/>
            </a:pPr>
            <a:r>
              <a:rPr lang="ja-JP" altLang="en-US" sz="1400" b="1" dirty="0">
                <a:solidFill>
                  <a:schemeClr val="tx1"/>
                </a:solidFill>
                <a:latin typeface="+mn-ea"/>
                <a:cs typeface="Times New Roman" pitchFamily="18" charset="0"/>
              </a:rPr>
              <a:t>○目的</a:t>
            </a:r>
            <a:endParaRPr lang="en-US" altLang="ja-JP" sz="1400" b="1" dirty="0">
              <a:solidFill>
                <a:schemeClr val="tx1"/>
              </a:solidFill>
              <a:latin typeface="+mn-ea"/>
              <a:cs typeface="Times New Roman" pitchFamily="18" charset="0"/>
            </a:endParaRPr>
          </a:p>
          <a:p>
            <a:pPr eaLnBrk="1" hangingPunct="1">
              <a:defRPr/>
            </a:pPr>
            <a:r>
              <a:rPr lang="ja-JP" altLang="en-US" sz="1400" b="1" dirty="0">
                <a:solidFill>
                  <a:schemeClr val="tx1"/>
                </a:solidFill>
                <a:latin typeface="+mn-ea"/>
                <a:cs typeface="Times New Roman" pitchFamily="18" charset="0"/>
              </a:rPr>
              <a:t>・</a:t>
            </a:r>
            <a:r>
              <a:rPr lang="ja-JP" altLang="en-US" sz="1400" dirty="0">
                <a:solidFill>
                  <a:schemeClr val="tx1"/>
                </a:solidFill>
                <a:latin typeface="+mn-ea"/>
                <a:cs typeface="Times New Roman" pitchFamily="18" charset="0"/>
              </a:rPr>
              <a:t>都市計画事業の妨害の防止</a:t>
            </a:r>
            <a:endParaRPr lang="en-US" altLang="ja-JP" sz="1400" dirty="0">
              <a:solidFill>
                <a:schemeClr val="tx1"/>
              </a:solidFill>
              <a:latin typeface="+mn-ea"/>
              <a:cs typeface="Times New Roman" pitchFamily="18" charset="0"/>
            </a:endParaRPr>
          </a:p>
          <a:p>
            <a:pPr eaLnBrk="1" hangingPunct="1">
              <a:defRPr/>
            </a:pPr>
            <a:endParaRPr lang="en-US" altLang="ja-JP" sz="1400" dirty="0">
              <a:solidFill>
                <a:schemeClr val="tx1"/>
              </a:solidFill>
              <a:latin typeface="+mn-ea"/>
              <a:cs typeface="Times New Roman" pitchFamily="18" charset="0"/>
            </a:endParaRPr>
          </a:p>
          <a:p>
            <a:pPr eaLnBrk="1" hangingPunct="1">
              <a:defRPr/>
            </a:pPr>
            <a:r>
              <a:rPr lang="ja-JP" altLang="en-US" sz="1400" b="1" dirty="0">
                <a:solidFill>
                  <a:schemeClr val="tx1"/>
                </a:solidFill>
                <a:latin typeface="+mn-ea"/>
                <a:cs typeface="Times New Roman" pitchFamily="18" charset="0"/>
              </a:rPr>
              <a:t>○制限内容</a:t>
            </a:r>
            <a:endParaRPr lang="en-US" altLang="ja-JP" sz="1400" b="1" dirty="0">
              <a:solidFill>
                <a:schemeClr val="tx1"/>
              </a:solidFill>
              <a:latin typeface="+mn-ea"/>
              <a:cs typeface="Times New Roman" pitchFamily="18" charset="0"/>
            </a:endParaRPr>
          </a:p>
          <a:p>
            <a:pPr marL="177800" indent="-177800" eaLnBrk="1" hangingPunct="1">
              <a:defRPr/>
            </a:pPr>
            <a:r>
              <a:rPr lang="ja-JP" altLang="en-US" sz="1400" b="1" dirty="0">
                <a:solidFill>
                  <a:schemeClr val="tx1"/>
                </a:solidFill>
                <a:latin typeface="+mn-ea"/>
                <a:cs typeface="Times New Roman" pitchFamily="18" charset="0"/>
              </a:rPr>
              <a:t>・</a:t>
            </a:r>
            <a:r>
              <a:rPr lang="ja-JP" altLang="en-US" sz="1400" dirty="0">
                <a:solidFill>
                  <a:schemeClr val="tx1"/>
                </a:solidFill>
                <a:latin typeface="+mn-ea"/>
                <a:cs typeface="Times New Roman" pitchFamily="18" charset="0"/>
              </a:rPr>
              <a:t>都市計画事業の事業地内での建築物の建築・土地の区画・形質の変更等を行おうとする者は、知事又は市長の許可が必要</a:t>
            </a:r>
            <a:endParaRPr lang="en-US" altLang="ja-JP" sz="1400" dirty="0">
              <a:solidFill>
                <a:schemeClr val="tx1"/>
              </a:solidFill>
              <a:latin typeface="+mn-ea"/>
              <a:cs typeface="Times New Roman" pitchFamily="18" charset="0"/>
            </a:endParaRPr>
          </a:p>
          <a:p>
            <a:pPr eaLnBrk="1" hangingPunct="1">
              <a:defRPr/>
            </a:pPr>
            <a:endParaRPr lang="en-US" altLang="ja-JP" sz="1400" dirty="0">
              <a:solidFill>
                <a:schemeClr val="tx1"/>
              </a:solidFill>
              <a:latin typeface="+mn-ea"/>
              <a:cs typeface="Times New Roman" pitchFamily="18" charset="0"/>
            </a:endParaRPr>
          </a:p>
          <a:p>
            <a:pPr eaLnBrk="1" hangingPunct="1">
              <a:defRPr/>
            </a:pPr>
            <a:r>
              <a:rPr lang="ja-JP" altLang="en-US" sz="1400" b="1" dirty="0">
                <a:solidFill>
                  <a:schemeClr val="tx1"/>
                </a:solidFill>
                <a:latin typeface="+mn-ea"/>
                <a:cs typeface="Times New Roman" pitchFamily="18" charset="0"/>
              </a:rPr>
              <a:t>○許可基準</a:t>
            </a:r>
            <a:endParaRPr lang="en-US" altLang="ja-JP" sz="1400" b="1" dirty="0">
              <a:solidFill>
                <a:schemeClr val="tx1"/>
              </a:solidFill>
              <a:latin typeface="+mn-ea"/>
              <a:cs typeface="Times New Roman" pitchFamily="18" charset="0"/>
            </a:endParaRPr>
          </a:p>
          <a:p>
            <a:pPr eaLnBrk="1" hangingPunct="1">
              <a:defRPr/>
            </a:pPr>
            <a:r>
              <a:rPr lang="ja-JP" altLang="en-US" sz="1400" dirty="0">
                <a:solidFill>
                  <a:schemeClr val="tx1"/>
                </a:solidFill>
                <a:latin typeface="+mn-ea"/>
              </a:rPr>
              <a:t>・５３条制限より厳しい規制</a:t>
            </a:r>
            <a:endParaRPr lang="en-US" altLang="ja-JP" sz="1400" dirty="0">
              <a:solidFill>
                <a:schemeClr val="tx1"/>
              </a:solidFill>
              <a:latin typeface="+mn-ea"/>
            </a:endParaRPr>
          </a:p>
          <a:p>
            <a:pPr marL="87313" indent="-87313" eaLnBrk="1" hangingPunct="1">
              <a:defRPr/>
            </a:pPr>
            <a:r>
              <a:rPr lang="ja-JP" altLang="en-US" sz="1400" dirty="0">
                <a:solidFill>
                  <a:schemeClr val="tx1"/>
                </a:solidFill>
                <a:latin typeface="+mn-ea"/>
              </a:rPr>
              <a:t>・移転・除却が容易なものの建築行為であっても許可されない場合がありうる</a:t>
            </a:r>
          </a:p>
        </p:txBody>
      </p:sp>
      <p:sp>
        <p:nvSpPr>
          <p:cNvPr id="33" name="テキスト ボックス 32"/>
          <p:cNvSpPr txBox="1"/>
          <p:nvPr/>
        </p:nvSpPr>
        <p:spPr>
          <a:xfrm>
            <a:off x="2900550" y="3909818"/>
            <a:ext cx="1835632" cy="307777"/>
          </a:xfrm>
          <a:prstGeom prst="rect">
            <a:avLst/>
          </a:pr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r>
              <a:rPr lang="ja-JP" altLang="en-US" sz="1400" b="1" dirty="0">
                <a:solidFill>
                  <a:schemeClr val="tx1"/>
                </a:solidFill>
                <a:latin typeface="+mn-ea"/>
              </a:rPr>
              <a:t>都市計画法第６５条</a:t>
            </a:r>
          </a:p>
        </p:txBody>
      </p:sp>
      <p:sp>
        <p:nvSpPr>
          <p:cNvPr id="39947" name="Oval 3"/>
          <p:cNvSpPr>
            <a:spLocks noChangeArrowheads="1"/>
          </p:cNvSpPr>
          <p:nvPr/>
        </p:nvSpPr>
        <p:spPr bwMode="auto">
          <a:xfrm>
            <a:off x="696913" y="3478213"/>
            <a:ext cx="1730375" cy="792162"/>
          </a:xfrm>
          <a:prstGeom prst="ellipse">
            <a:avLst/>
          </a:prstGeom>
          <a:solidFill>
            <a:schemeClr val="bg1"/>
          </a:solidFill>
          <a:ln>
            <a:solidFill>
              <a:schemeClr val="tx1"/>
            </a:solidFill>
          </a:ln>
        </p:spPr>
        <p:txBody>
          <a:bodyPr wrap="none" lIns="91385" tIns="45692" rIns="91385" bIns="4569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en-US" sz="1400">
              <a:latin typeface="+mn-ea"/>
              <a:ea typeface="+mn-ea"/>
            </a:endParaRPr>
          </a:p>
        </p:txBody>
      </p:sp>
      <p:sp>
        <p:nvSpPr>
          <p:cNvPr id="39948" name="Oval 4"/>
          <p:cNvSpPr>
            <a:spLocks noChangeArrowheads="1"/>
          </p:cNvSpPr>
          <p:nvPr/>
        </p:nvSpPr>
        <p:spPr bwMode="auto">
          <a:xfrm>
            <a:off x="627063" y="669925"/>
            <a:ext cx="1800225" cy="1150938"/>
          </a:xfrm>
          <a:prstGeom prst="ellipse">
            <a:avLst/>
          </a:prstGeom>
          <a:solidFill>
            <a:schemeClr val="bg1"/>
          </a:solidFill>
          <a:ln>
            <a:solidFill>
              <a:schemeClr val="tx1"/>
            </a:solidFill>
          </a:ln>
        </p:spPr>
        <p:txBody>
          <a:bodyPr wrap="none" lIns="91385" tIns="45692" rIns="91385" bIns="4569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en-US" sz="1400">
              <a:latin typeface="+mn-ea"/>
              <a:ea typeface="+mn-ea"/>
            </a:endParaRPr>
          </a:p>
        </p:txBody>
      </p:sp>
      <p:sp>
        <p:nvSpPr>
          <p:cNvPr id="39949" name="Text Box 6"/>
          <p:cNvSpPr txBox="1">
            <a:spLocks noChangeArrowheads="1"/>
          </p:cNvSpPr>
          <p:nvPr/>
        </p:nvSpPr>
        <p:spPr bwMode="auto">
          <a:xfrm>
            <a:off x="715963" y="812800"/>
            <a:ext cx="16398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39" tIns="42869" rIns="85739" bIns="42869">
            <a:spAutoFit/>
          </a:bodyPr>
          <a:lstStyle>
            <a:lvl1pPr defTabSz="8556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8556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8556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855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855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dirty="0">
                <a:latin typeface="+mn-ea"/>
                <a:ea typeface="+mn-ea"/>
              </a:rPr>
              <a:t>都市施設・市街地開発事業の都市計画決定</a:t>
            </a:r>
          </a:p>
        </p:txBody>
      </p:sp>
      <p:sp>
        <p:nvSpPr>
          <p:cNvPr id="39950" name="Text Box 8"/>
          <p:cNvSpPr txBox="1">
            <a:spLocks noChangeArrowheads="1"/>
          </p:cNvSpPr>
          <p:nvPr/>
        </p:nvSpPr>
        <p:spPr bwMode="auto">
          <a:xfrm>
            <a:off x="915988" y="3621088"/>
            <a:ext cx="13668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39" tIns="42869" rIns="85739" bIns="42869">
            <a:spAutoFit/>
          </a:bodyPr>
          <a:lstStyle>
            <a:lvl1pPr defTabSz="8556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8556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8556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855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855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a:latin typeface="+mn-ea"/>
                <a:ea typeface="+mn-ea"/>
              </a:rPr>
              <a:t>都市計画事業</a:t>
            </a:r>
          </a:p>
          <a:p>
            <a:pPr eaLnBrk="1" hangingPunct="1">
              <a:spcBef>
                <a:spcPct val="0"/>
              </a:spcBef>
              <a:buFontTx/>
              <a:buNone/>
              <a:defRPr/>
            </a:pPr>
            <a:r>
              <a:rPr lang="ja-JP" altLang="en-US" sz="1400">
                <a:latin typeface="+mn-ea"/>
                <a:ea typeface="+mn-ea"/>
              </a:rPr>
              <a:t>の事業認可</a:t>
            </a:r>
          </a:p>
        </p:txBody>
      </p:sp>
      <p:sp>
        <p:nvSpPr>
          <p:cNvPr id="39951" name="Oval 13"/>
          <p:cNvSpPr>
            <a:spLocks noChangeArrowheads="1"/>
          </p:cNvSpPr>
          <p:nvPr/>
        </p:nvSpPr>
        <p:spPr bwMode="auto">
          <a:xfrm>
            <a:off x="661988" y="6408738"/>
            <a:ext cx="1727200" cy="360362"/>
          </a:xfrm>
          <a:prstGeom prst="ellipse">
            <a:avLst/>
          </a:prstGeom>
          <a:solidFill>
            <a:schemeClr val="bg1"/>
          </a:solidFill>
          <a:ln>
            <a:solidFill>
              <a:schemeClr val="tx1"/>
            </a:solidFill>
          </a:ln>
        </p:spPr>
        <p:txBody>
          <a:bodyPr wrap="none" lIns="91385" tIns="45692" rIns="91385" bIns="4569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en-US" sz="1400">
              <a:latin typeface="+mn-ea"/>
              <a:ea typeface="+mn-ea"/>
            </a:endParaRPr>
          </a:p>
        </p:txBody>
      </p:sp>
      <p:sp>
        <p:nvSpPr>
          <p:cNvPr id="39952" name="Text Box 14"/>
          <p:cNvSpPr txBox="1">
            <a:spLocks noChangeArrowheads="1"/>
          </p:cNvSpPr>
          <p:nvPr/>
        </p:nvSpPr>
        <p:spPr bwMode="auto">
          <a:xfrm>
            <a:off x="1058863" y="6429375"/>
            <a:ext cx="12969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39" tIns="42869" rIns="85739" bIns="42869">
            <a:spAutoFit/>
          </a:bodyPr>
          <a:lstStyle>
            <a:lvl1pPr defTabSz="8556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8556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8556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855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855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855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dirty="0">
                <a:latin typeface="+mn-ea"/>
                <a:ea typeface="+mn-ea"/>
              </a:rPr>
              <a:t>事業の完了</a:t>
            </a:r>
          </a:p>
        </p:txBody>
      </p:sp>
      <p:sp>
        <p:nvSpPr>
          <p:cNvPr id="40" name="下矢印 39"/>
          <p:cNvSpPr/>
          <p:nvPr/>
        </p:nvSpPr>
        <p:spPr>
          <a:xfrm>
            <a:off x="1239838" y="1820863"/>
            <a:ext cx="574675" cy="1512887"/>
          </a:xfrm>
          <a:prstGeom prst="downArrow">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a:latin typeface="+mn-ea"/>
            </a:endParaRPr>
          </a:p>
        </p:txBody>
      </p:sp>
      <p:sp>
        <p:nvSpPr>
          <p:cNvPr id="42" name="下矢印 41"/>
          <p:cNvSpPr/>
          <p:nvPr/>
        </p:nvSpPr>
        <p:spPr>
          <a:xfrm>
            <a:off x="1203325" y="4486275"/>
            <a:ext cx="684213" cy="1871663"/>
          </a:xfrm>
          <a:prstGeom prst="downArrow">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ja-JP" altLang="en-US" sz="1200" dirty="0">
                <a:latin typeface="+mn-ea"/>
              </a:rPr>
              <a:t>都市計画事業の施行</a:t>
            </a:r>
          </a:p>
        </p:txBody>
      </p:sp>
      <p:sp>
        <p:nvSpPr>
          <p:cNvPr id="52243" name="正方形/長方形 2"/>
          <p:cNvSpPr>
            <a:spLocks noChangeArrowheads="1"/>
          </p:cNvSpPr>
          <p:nvPr/>
        </p:nvSpPr>
        <p:spPr bwMode="auto">
          <a:xfrm>
            <a:off x="1693863" y="2095500"/>
            <a:ext cx="117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第５３条に</a:t>
            </a:r>
            <a:endParaRPr lang="en-US" altLang="ja-JP"/>
          </a:p>
          <a:p>
            <a:r>
              <a:rPr lang="ja-JP" altLang="en-US"/>
              <a:t>よる効力</a:t>
            </a:r>
          </a:p>
        </p:txBody>
      </p:sp>
      <p:sp>
        <p:nvSpPr>
          <p:cNvPr id="52244" name="正方形/長方形 19"/>
          <p:cNvSpPr>
            <a:spLocks noChangeArrowheads="1"/>
          </p:cNvSpPr>
          <p:nvPr/>
        </p:nvSpPr>
        <p:spPr bwMode="auto">
          <a:xfrm>
            <a:off x="1693863" y="4954588"/>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第６５条に</a:t>
            </a:r>
            <a:endParaRPr lang="en-US" altLang="ja-JP"/>
          </a:p>
          <a:p>
            <a:r>
              <a:rPr lang="ja-JP" altLang="en-US"/>
              <a:t>よる効力</a:t>
            </a:r>
          </a:p>
        </p:txBody>
      </p:sp>
    </p:spTree>
    <p:extLst>
      <p:ext uri="{BB962C8B-B14F-4D97-AF65-F5344CB8AC3E}">
        <p14:creationId xmlns:p14="http://schemas.microsoft.com/office/powerpoint/2010/main" val="322708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3941763" y="2503488"/>
            <a:ext cx="3892550" cy="3116262"/>
            <a:chOff x="1604" y="1014"/>
            <a:chExt cx="3788" cy="3285"/>
          </a:xfrm>
        </p:grpSpPr>
        <p:pic>
          <p:nvPicPr>
            <p:cNvPr id="53290" name="Picture 3" descr="港区用途図１"/>
            <p:cNvPicPr>
              <a:picLocks noChangeAspect="1" noChangeArrowheads="1"/>
            </p:cNvPicPr>
            <p:nvPr/>
          </p:nvPicPr>
          <p:blipFill>
            <a:blip r:embed="rId2">
              <a:extLst>
                <a:ext uri="{28A0092B-C50C-407E-A947-70E740481C1C}">
                  <a14:useLocalDpi xmlns:a14="http://schemas.microsoft.com/office/drawing/2010/main" val="0"/>
                </a:ext>
              </a:extLst>
            </a:blip>
            <a:srcRect l="13483" t="4771" r="30301" b="26244"/>
            <a:stretch>
              <a:fillRect/>
            </a:stretch>
          </p:blipFill>
          <p:spPr bwMode="auto">
            <a:xfrm>
              <a:off x="1604" y="1014"/>
              <a:ext cx="3788" cy="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1" name="Freeform 4"/>
            <p:cNvSpPr>
              <a:spLocks/>
            </p:cNvSpPr>
            <p:nvPr/>
          </p:nvSpPr>
          <p:spPr bwMode="auto">
            <a:xfrm>
              <a:off x="2714" y="1113"/>
              <a:ext cx="1245" cy="2349"/>
            </a:xfrm>
            <a:custGeom>
              <a:avLst/>
              <a:gdLst>
                <a:gd name="T0" fmla="*/ 1245 w 1245"/>
                <a:gd name="T1" fmla="*/ 0 h 2349"/>
                <a:gd name="T2" fmla="*/ 1086 w 1245"/>
                <a:gd name="T3" fmla="*/ 333 h 2349"/>
                <a:gd name="T4" fmla="*/ 1023 w 1245"/>
                <a:gd name="T5" fmla="*/ 486 h 2349"/>
                <a:gd name="T6" fmla="*/ 954 w 1245"/>
                <a:gd name="T7" fmla="*/ 657 h 2349"/>
                <a:gd name="T8" fmla="*/ 744 w 1245"/>
                <a:gd name="T9" fmla="*/ 1218 h 2349"/>
                <a:gd name="T10" fmla="*/ 633 w 1245"/>
                <a:gd name="T11" fmla="*/ 1479 h 2349"/>
                <a:gd name="T12" fmla="*/ 360 w 1245"/>
                <a:gd name="T13" fmla="*/ 1821 h 2349"/>
                <a:gd name="T14" fmla="*/ 147 w 1245"/>
                <a:gd name="T15" fmla="*/ 2109 h 2349"/>
                <a:gd name="T16" fmla="*/ 0 w 1245"/>
                <a:gd name="T17" fmla="*/ 2349 h 2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5" h="2349">
                  <a:moveTo>
                    <a:pt x="1245" y="0"/>
                  </a:moveTo>
                  <a:lnTo>
                    <a:pt x="1086" y="333"/>
                  </a:lnTo>
                  <a:lnTo>
                    <a:pt x="1023" y="486"/>
                  </a:lnTo>
                  <a:lnTo>
                    <a:pt x="954" y="657"/>
                  </a:lnTo>
                  <a:lnTo>
                    <a:pt x="744" y="1218"/>
                  </a:lnTo>
                  <a:lnTo>
                    <a:pt x="633" y="1479"/>
                  </a:lnTo>
                  <a:lnTo>
                    <a:pt x="360" y="1821"/>
                  </a:lnTo>
                  <a:lnTo>
                    <a:pt x="147" y="2109"/>
                  </a:lnTo>
                  <a:lnTo>
                    <a:pt x="0" y="2349"/>
                  </a:lnTo>
                </a:path>
              </a:pathLst>
            </a:custGeom>
            <a:noFill/>
            <a:ln w="6350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92" name="Freeform 5"/>
            <p:cNvSpPr>
              <a:spLocks/>
            </p:cNvSpPr>
            <p:nvPr/>
          </p:nvSpPr>
          <p:spPr bwMode="auto">
            <a:xfrm>
              <a:off x="3482" y="1413"/>
              <a:ext cx="894" cy="2637"/>
            </a:xfrm>
            <a:custGeom>
              <a:avLst/>
              <a:gdLst>
                <a:gd name="T0" fmla="*/ 894 w 894"/>
                <a:gd name="T1" fmla="*/ 0 h 2637"/>
                <a:gd name="T2" fmla="*/ 735 w 894"/>
                <a:gd name="T3" fmla="*/ 411 h 2637"/>
                <a:gd name="T4" fmla="*/ 642 w 894"/>
                <a:gd name="T5" fmla="*/ 675 h 2637"/>
                <a:gd name="T6" fmla="*/ 579 w 894"/>
                <a:gd name="T7" fmla="*/ 900 h 2637"/>
                <a:gd name="T8" fmla="*/ 546 w 894"/>
                <a:gd name="T9" fmla="*/ 1011 h 2637"/>
                <a:gd name="T10" fmla="*/ 522 w 894"/>
                <a:gd name="T11" fmla="*/ 1185 h 2637"/>
                <a:gd name="T12" fmla="*/ 507 w 894"/>
                <a:gd name="T13" fmla="*/ 1422 h 2637"/>
                <a:gd name="T14" fmla="*/ 498 w 894"/>
                <a:gd name="T15" fmla="*/ 1614 h 2637"/>
                <a:gd name="T16" fmla="*/ 489 w 894"/>
                <a:gd name="T17" fmla="*/ 1854 h 2637"/>
                <a:gd name="T18" fmla="*/ 408 w 894"/>
                <a:gd name="T19" fmla="*/ 2184 h 2637"/>
                <a:gd name="T20" fmla="*/ 375 w 894"/>
                <a:gd name="T21" fmla="*/ 2295 h 2637"/>
                <a:gd name="T22" fmla="*/ 282 w 894"/>
                <a:gd name="T23" fmla="*/ 2292 h 2637"/>
                <a:gd name="T24" fmla="*/ 192 w 894"/>
                <a:gd name="T25" fmla="*/ 2292 h 2637"/>
                <a:gd name="T26" fmla="*/ 117 w 894"/>
                <a:gd name="T27" fmla="*/ 2319 h 2637"/>
                <a:gd name="T28" fmla="*/ 75 w 894"/>
                <a:gd name="T29" fmla="*/ 2376 h 2637"/>
                <a:gd name="T30" fmla="*/ 42 w 894"/>
                <a:gd name="T31" fmla="*/ 2475 h 2637"/>
                <a:gd name="T32" fmla="*/ 6 w 894"/>
                <a:gd name="T33" fmla="*/ 2589 h 2637"/>
                <a:gd name="T34" fmla="*/ 0 w 894"/>
                <a:gd name="T35" fmla="*/ 2637 h 26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4" h="2637">
                  <a:moveTo>
                    <a:pt x="894" y="0"/>
                  </a:moveTo>
                  <a:lnTo>
                    <a:pt x="735" y="411"/>
                  </a:lnTo>
                  <a:lnTo>
                    <a:pt x="642" y="675"/>
                  </a:lnTo>
                  <a:lnTo>
                    <a:pt x="579" y="900"/>
                  </a:lnTo>
                  <a:lnTo>
                    <a:pt x="546" y="1011"/>
                  </a:lnTo>
                  <a:lnTo>
                    <a:pt x="522" y="1185"/>
                  </a:lnTo>
                  <a:lnTo>
                    <a:pt x="507" y="1422"/>
                  </a:lnTo>
                  <a:lnTo>
                    <a:pt x="498" y="1614"/>
                  </a:lnTo>
                  <a:lnTo>
                    <a:pt x="489" y="1854"/>
                  </a:lnTo>
                  <a:lnTo>
                    <a:pt x="408" y="2184"/>
                  </a:lnTo>
                  <a:lnTo>
                    <a:pt x="375" y="2295"/>
                  </a:lnTo>
                  <a:lnTo>
                    <a:pt x="282" y="2292"/>
                  </a:lnTo>
                  <a:lnTo>
                    <a:pt x="192" y="2292"/>
                  </a:lnTo>
                  <a:lnTo>
                    <a:pt x="117" y="2319"/>
                  </a:lnTo>
                  <a:lnTo>
                    <a:pt x="75" y="2376"/>
                  </a:lnTo>
                  <a:lnTo>
                    <a:pt x="42" y="2475"/>
                  </a:lnTo>
                  <a:lnTo>
                    <a:pt x="6" y="2589"/>
                  </a:lnTo>
                  <a:lnTo>
                    <a:pt x="0" y="2637"/>
                  </a:lnTo>
                </a:path>
              </a:pathLst>
            </a:custGeom>
            <a:noFill/>
            <a:ln w="6350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93" name="Freeform 6"/>
            <p:cNvSpPr>
              <a:spLocks/>
            </p:cNvSpPr>
            <p:nvPr/>
          </p:nvSpPr>
          <p:spPr bwMode="auto">
            <a:xfrm>
              <a:off x="4166" y="3792"/>
              <a:ext cx="78" cy="504"/>
            </a:xfrm>
            <a:custGeom>
              <a:avLst/>
              <a:gdLst>
                <a:gd name="T0" fmla="*/ 78 w 78"/>
                <a:gd name="T1" fmla="*/ 0 h 504"/>
                <a:gd name="T2" fmla="*/ 33 w 78"/>
                <a:gd name="T3" fmla="*/ 231 h 504"/>
                <a:gd name="T4" fmla="*/ 0 w 78"/>
                <a:gd name="T5" fmla="*/ 504 h 504"/>
                <a:gd name="T6" fmla="*/ 0 60000 65536"/>
                <a:gd name="T7" fmla="*/ 0 60000 65536"/>
                <a:gd name="T8" fmla="*/ 0 60000 65536"/>
              </a:gdLst>
              <a:ahLst/>
              <a:cxnLst>
                <a:cxn ang="T6">
                  <a:pos x="T0" y="T1"/>
                </a:cxn>
                <a:cxn ang="T7">
                  <a:pos x="T2" y="T3"/>
                </a:cxn>
                <a:cxn ang="T8">
                  <a:pos x="T4" y="T5"/>
                </a:cxn>
              </a:cxnLst>
              <a:rect l="0" t="0" r="r" b="b"/>
              <a:pathLst>
                <a:path w="78" h="504">
                  <a:moveTo>
                    <a:pt x="78" y="0"/>
                  </a:moveTo>
                  <a:lnTo>
                    <a:pt x="33" y="231"/>
                  </a:lnTo>
                  <a:lnTo>
                    <a:pt x="0" y="504"/>
                  </a:lnTo>
                </a:path>
              </a:pathLst>
            </a:custGeom>
            <a:noFill/>
            <a:ln w="6350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94" name="Freeform 7"/>
            <p:cNvSpPr>
              <a:spLocks/>
            </p:cNvSpPr>
            <p:nvPr/>
          </p:nvSpPr>
          <p:spPr bwMode="auto">
            <a:xfrm>
              <a:off x="3242" y="1122"/>
              <a:ext cx="2148" cy="1554"/>
            </a:xfrm>
            <a:custGeom>
              <a:avLst/>
              <a:gdLst>
                <a:gd name="T0" fmla="*/ 0 w 2148"/>
                <a:gd name="T1" fmla="*/ 0 h 1554"/>
                <a:gd name="T2" fmla="*/ 165 w 2148"/>
                <a:gd name="T3" fmla="*/ 144 h 1554"/>
                <a:gd name="T4" fmla="*/ 252 w 2148"/>
                <a:gd name="T5" fmla="*/ 231 h 1554"/>
                <a:gd name="T6" fmla="*/ 315 w 2148"/>
                <a:gd name="T7" fmla="*/ 324 h 1554"/>
                <a:gd name="T8" fmla="*/ 456 w 2148"/>
                <a:gd name="T9" fmla="*/ 567 h 1554"/>
                <a:gd name="T10" fmla="*/ 639 w 2148"/>
                <a:gd name="T11" fmla="*/ 855 h 1554"/>
                <a:gd name="T12" fmla="*/ 726 w 2148"/>
                <a:gd name="T13" fmla="*/ 942 h 1554"/>
                <a:gd name="T14" fmla="*/ 867 w 2148"/>
                <a:gd name="T15" fmla="*/ 1008 h 1554"/>
                <a:gd name="T16" fmla="*/ 1551 w 2148"/>
                <a:gd name="T17" fmla="*/ 1290 h 1554"/>
                <a:gd name="T18" fmla="*/ 2148 w 2148"/>
                <a:gd name="T19" fmla="*/ 1554 h 15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8" h="1554">
                  <a:moveTo>
                    <a:pt x="0" y="0"/>
                  </a:moveTo>
                  <a:lnTo>
                    <a:pt x="165" y="144"/>
                  </a:lnTo>
                  <a:lnTo>
                    <a:pt x="252" y="231"/>
                  </a:lnTo>
                  <a:lnTo>
                    <a:pt x="315" y="324"/>
                  </a:lnTo>
                  <a:lnTo>
                    <a:pt x="456" y="567"/>
                  </a:lnTo>
                  <a:lnTo>
                    <a:pt x="639" y="855"/>
                  </a:lnTo>
                  <a:lnTo>
                    <a:pt x="726" y="942"/>
                  </a:lnTo>
                  <a:lnTo>
                    <a:pt x="867" y="1008"/>
                  </a:lnTo>
                  <a:lnTo>
                    <a:pt x="1551" y="1290"/>
                  </a:lnTo>
                  <a:lnTo>
                    <a:pt x="2148" y="1554"/>
                  </a:lnTo>
                </a:path>
              </a:pathLst>
            </a:custGeom>
            <a:noFill/>
            <a:ln w="63500" cap="flat"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95" name="Freeform 8"/>
            <p:cNvSpPr>
              <a:spLocks/>
            </p:cNvSpPr>
            <p:nvPr/>
          </p:nvSpPr>
          <p:spPr bwMode="auto">
            <a:xfrm>
              <a:off x="1625" y="3339"/>
              <a:ext cx="2553" cy="882"/>
            </a:xfrm>
            <a:custGeom>
              <a:avLst/>
              <a:gdLst>
                <a:gd name="T0" fmla="*/ 0 w 2553"/>
                <a:gd name="T1" fmla="*/ 0 h 882"/>
                <a:gd name="T2" fmla="*/ 153 w 2553"/>
                <a:gd name="T3" fmla="*/ 60 h 882"/>
                <a:gd name="T4" fmla="*/ 315 w 2553"/>
                <a:gd name="T5" fmla="*/ 147 h 882"/>
                <a:gd name="T6" fmla="*/ 555 w 2553"/>
                <a:gd name="T7" fmla="*/ 267 h 882"/>
                <a:gd name="T8" fmla="*/ 861 w 2553"/>
                <a:gd name="T9" fmla="*/ 420 h 882"/>
                <a:gd name="T10" fmla="*/ 954 w 2553"/>
                <a:gd name="T11" fmla="*/ 420 h 882"/>
                <a:gd name="T12" fmla="*/ 1062 w 2553"/>
                <a:gd name="T13" fmla="*/ 324 h 882"/>
                <a:gd name="T14" fmla="*/ 1191 w 2553"/>
                <a:gd name="T15" fmla="*/ 345 h 882"/>
                <a:gd name="T16" fmla="*/ 1287 w 2553"/>
                <a:gd name="T17" fmla="*/ 381 h 882"/>
                <a:gd name="T18" fmla="*/ 1500 w 2553"/>
                <a:gd name="T19" fmla="*/ 483 h 882"/>
                <a:gd name="T20" fmla="*/ 1701 w 2553"/>
                <a:gd name="T21" fmla="*/ 615 h 882"/>
                <a:gd name="T22" fmla="*/ 1860 w 2553"/>
                <a:gd name="T23" fmla="*/ 684 h 882"/>
                <a:gd name="T24" fmla="*/ 2091 w 2553"/>
                <a:gd name="T25" fmla="*/ 789 h 882"/>
                <a:gd name="T26" fmla="*/ 2553 w 2553"/>
                <a:gd name="T27" fmla="*/ 882 h 8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53" h="882">
                  <a:moveTo>
                    <a:pt x="0" y="0"/>
                  </a:moveTo>
                  <a:lnTo>
                    <a:pt x="153" y="60"/>
                  </a:lnTo>
                  <a:lnTo>
                    <a:pt x="315" y="147"/>
                  </a:lnTo>
                  <a:lnTo>
                    <a:pt x="555" y="267"/>
                  </a:lnTo>
                  <a:lnTo>
                    <a:pt x="861" y="420"/>
                  </a:lnTo>
                  <a:lnTo>
                    <a:pt x="954" y="420"/>
                  </a:lnTo>
                  <a:lnTo>
                    <a:pt x="1062" y="324"/>
                  </a:lnTo>
                  <a:lnTo>
                    <a:pt x="1191" y="345"/>
                  </a:lnTo>
                  <a:lnTo>
                    <a:pt x="1287" y="381"/>
                  </a:lnTo>
                  <a:lnTo>
                    <a:pt x="1500" y="483"/>
                  </a:lnTo>
                  <a:lnTo>
                    <a:pt x="1701" y="615"/>
                  </a:lnTo>
                  <a:lnTo>
                    <a:pt x="1860" y="684"/>
                  </a:lnTo>
                  <a:lnTo>
                    <a:pt x="2091" y="789"/>
                  </a:lnTo>
                  <a:lnTo>
                    <a:pt x="2553" y="882"/>
                  </a:lnTo>
                </a:path>
              </a:pathLst>
            </a:custGeom>
            <a:noFill/>
            <a:ln w="6350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3251" name="Freeform 9"/>
          <p:cNvSpPr>
            <a:spLocks/>
          </p:cNvSpPr>
          <p:nvPr/>
        </p:nvSpPr>
        <p:spPr bwMode="auto">
          <a:xfrm>
            <a:off x="4608513" y="3740150"/>
            <a:ext cx="1790700" cy="2192338"/>
          </a:xfrm>
          <a:custGeom>
            <a:avLst/>
            <a:gdLst>
              <a:gd name="T0" fmla="*/ 0 w 1128"/>
              <a:gd name="T1" fmla="*/ 2147483646 h 1496"/>
              <a:gd name="T2" fmla="*/ 2147483646 w 1128"/>
              <a:gd name="T3" fmla="*/ 0 h 1496"/>
              <a:gd name="T4" fmla="*/ 0 60000 65536"/>
              <a:gd name="T5" fmla="*/ 0 60000 65536"/>
            </a:gdLst>
            <a:ahLst/>
            <a:cxnLst>
              <a:cxn ang="T4">
                <a:pos x="T0" y="T1"/>
              </a:cxn>
              <a:cxn ang="T5">
                <a:pos x="T2" y="T3"/>
              </a:cxn>
            </a:cxnLst>
            <a:rect l="0" t="0" r="r" b="b"/>
            <a:pathLst>
              <a:path w="1128" h="1496">
                <a:moveTo>
                  <a:pt x="0" y="1496"/>
                </a:moveTo>
                <a:lnTo>
                  <a:pt x="1128"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52" name="Freeform 10"/>
          <p:cNvSpPr>
            <a:spLocks/>
          </p:cNvSpPr>
          <p:nvPr/>
        </p:nvSpPr>
        <p:spPr bwMode="auto">
          <a:xfrm>
            <a:off x="6234113" y="5018088"/>
            <a:ext cx="977900" cy="949325"/>
          </a:xfrm>
          <a:custGeom>
            <a:avLst/>
            <a:gdLst>
              <a:gd name="T0" fmla="*/ 2147483646 w 616"/>
              <a:gd name="T1" fmla="*/ 2147483646 h 648"/>
              <a:gd name="T2" fmla="*/ 0 w 616"/>
              <a:gd name="T3" fmla="*/ 0 h 648"/>
              <a:gd name="T4" fmla="*/ 0 60000 65536"/>
              <a:gd name="T5" fmla="*/ 0 60000 65536"/>
            </a:gdLst>
            <a:ahLst/>
            <a:cxnLst>
              <a:cxn ang="T4">
                <a:pos x="T0" y="T1"/>
              </a:cxn>
              <a:cxn ang="T5">
                <a:pos x="T2" y="T3"/>
              </a:cxn>
            </a:cxnLst>
            <a:rect l="0" t="0" r="r" b="b"/>
            <a:pathLst>
              <a:path w="616" h="648">
                <a:moveTo>
                  <a:pt x="616" y="648"/>
                </a:moveTo>
                <a:lnTo>
                  <a:pt x="0"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53" name="Freeform 11"/>
          <p:cNvSpPr>
            <a:spLocks/>
          </p:cNvSpPr>
          <p:nvPr/>
        </p:nvSpPr>
        <p:spPr bwMode="auto">
          <a:xfrm flipV="1">
            <a:off x="4906963" y="2754313"/>
            <a:ext cx="1098550" cy="469900"/>
          </a:xfrm>
          <a:custGeom>
            <a:avLst/>
            <a:gdLst>
              <a:gd name="T0" fmla="*/ 0 w 856"/>
              <a:gd name="T1" fmla="*/ 2147483646 h 64"/>
              <a:gd name="T2" fmla="*/ 2147483646 w 856"/>
              <a:gd name="T3" fmla="*/ 0 h 64"/>
              <a:gd name="T4" fmla="*/ 0 60000 65536"/>
              <a:gd name="T5" fmla="*/ 0 60000 65536"/>
            </a:gdLst>
            <a:ahLst/>
            <a:cxnLst>
              <a:cxn ang="T4">
                <a:pos x="T0" y="T1"/>
              </a:cxn>
              <a:cxn ang="T5">
                <a:pos x="T2" y="T3"/>
              </a:cxn>
            </a:cxnLst>
            <a:rect l="0" t="0" r="r" b="b"/>
            <a:pathLst>
              <a:path w="856" h="64">
                <a:moveTo>
                  <a:pt x="0" y="64"/>
                </a:moveTo>
                <a:lnTo>
                  <a:pt x="856"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54" name="Freeform 12"/>
          <p:cNvSpPr>
            <a:spLocks/>
          </p:cNvSpPr>
          <p:nvPr/>
        </p:nvSpPr>
        <p:spPr bwMode="auto">
          <a:xfrm>
            <a:off x="6932613" y="2954338"/>
            <a:ext cx="1587500" cy="714375"/>
          </a:xfrm>
          <a:custGeom>
            <a:avLst/>
            <a:gdLst>
              <a:gd name="T0" fmla="*/ 2147483646 w 1000"/>
              <a:gd name="T1" fmla="*/ 0 h 488"/>
              <a:gd name="T2" fmla="*/ 0 w 1000"/>
              <a:gd name="T3" fmla="*/ 2147483646 h 488"/>
              <a:gd name="T4" fmla="*/ 0 60000 65536"/>
              <a:gd name="T5" fmla="*/ 0 60000 65536"/>
            </a:gdLst>
            <a:ahLst/>
            <a:cxnLst>
              <a:cxn ang="T4">
                <a:pos x="T0" y="T1"/>
              </a:cxn>
              <a:cxn ang="T5">
                <a:pos x="T2" y="T3"/>
              </a:cxn>
            </a:cxnLst>
            <a:rect l="0" t="0" r="r" b="b"/>
            <a:pathLst>
              <a:path w="1000" h="488">
                <a:moveTo>
                  <a:pt x="1000" y="0"/>
                </a:moveTo>
                <a:lnTo>
                  <a:pt x="0" y="488"/>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53255" name="Group 15"/>
          <p:cNvGrpSpPr>
            <a:grpSpLocks/>
          </p:cNvGrpSpPr>
          <p:nvPr/>
        </p:nvGrpSpPr>
        <p:grpSpPr bwMode="auto">
          <a:xfrm>
            <a:off x="4516438" y="911225"/>
            <a:ext cx="2395537" cy="1658938"/>
            <a:chOff x="306" y="804"/>
            <a:chExt cx="1509" cy="1132"/>
          </a:xfrm>
        </p:grpSpPr>
        <p:pic>
          <p:nvPicPr>
            <p:cNvPr id="53288" name="Picture 16" descr="CIMG06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 y="804"/>
              <a:ext cx="1509"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9" name="Freeform 17"/>
            <p:cNvSpPr>
              <a:spLocks noChangeAspect="1"/>
            </p:cNvSpPr>
            <p:nvPr/>
          </p:nvSpPr>
          <p:spPr bwMode="auto">
            <a:xfrm>
              <a:off x="1032" y="1326"/>
              <a:ext cx="780" cy="576"/>
            </a:xfrm>
            <a:custGeom>
              <a:avLst/>
              <a:gdLst>
                <a:gd name="T0" fmla="*/ 0 w 780"/>
                <a:gd name="T1" fmla="*/ 0 h 576"/>
                <a:gd name="T2" fmla="*/ 780 w 780"/>
                <a:gd name="T3" fmla="*/ 576 h 576"/>
                <a:gd name="T4" fmla="*/ 0 60000 65536"/>
                <a:gd name="T5" fmla="*/ 0 60000 65536"/>
              </a:gdLst>
              <a:ahLst/>
              <a:cxnLst>
                <a:cxn ang="T4">
                  <a:pos x="T0" y="T1"/>
                </a:cxn>
                <a:cxn ang="T5">
                  <a:pos x="T2" y="T3"/>
                </a:cxn>
              </a:cxnLst>
              <a:rect l="0" t="0" r="r" b="b"/>
              <a:pathLst>
                <a:path w="780" h="576">
                  <a:moveTo>
                    <a:pt x="0" y="0"/>
                  </a:moveTo>
                  <a:lnTo>
                    <a:pt x="780" y="576"/>
                  </a:lnTo>
                </a:path>
              </a:pathLst>
            </a:cu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7186" name="Text Box 18"/>
          <p:cNvSpPr txBox="1">
            <a:spLocks noChangeArrowheads="1"/>
          </p:cNvSpPr>
          <p:nvPr/>
        </p:nvSpPr>
        <p:spPr bwMode="auto">
          <a:xfrm>
            <a:off x="4513263" y="2568575"/>
            <a:ext cx="2409825" cy="547688"/>
          </a:xfrm>
          <a:prstGeom prst="rect">
            <a:avLst/>
          </a:prstGeom>
          <a:solidFill>
            <a:schemeClr val="bg1"/>
          </a:solidFill>
          <a:ln w="12700" algn="ctr">
            <a:solidFill>
              <a:schemeClr val="tx1"/>
            </a:solidFill>
            <a:miter lim="800000"/>
            <a:headEnd/>
            <a:tailEnd/>
          </a:ln>
          <a:effectLst/>
        </p:spPr>
        <p:txBody>
          <a:bodyPr>
            <a:spAutoFit/>
          </a:bodyPr>
          <a:lstStyle/>
          <a:p>
            <a:pPr eaLnBrk="1" hangingPunct="1">
              <a:spcBef>
                <a:spcPct val="10000"/>
              </a:spcBef>
              <a:defRPr/>
            </a:pPr>
            <a:r>
              <a:rPr lang="ja-JP" altLang="en-US" sz="923" dirty="0">
                <a:latin typeface="Arial" charset="0"/>
                <a:ea typeface="ＭＳ Ｐゴシック" charset="-128"/>
              </a:rPr>
              <a:t>用途：商業地域　</a:t>
            </a:r>
          </a:p>
          <a:p>
            <a:pPr eaLnBrk="1" hangingPunct="1">
              <a:spcBef>
                <a:spcPct val="10000"/>
              </a:spcBef>
              <a:defRPr/>
            </a:pPr>
            <a:r>
              <a:rPr lang="ja-JP" altLang="en-US" sz="923" dirty="0">
                <a:latin typeface="Arial" charset="0"/>
                <a:ea typeface="ＭＳ Ｐゴシック" charset="-128"/>
              </a:rPr>
              <a:t>建</a:t>
            </a:r>
            <a:r>
              <a:rPr lang="ja-JP" altLang="en-US" sz="923" dirty="0" err="1">
                <a:latin typeface="Arial" charset="0"/>
                <a:ea typeface="ＭＳ Ｐゴシック" charset="-128"/>
              </a:rPr>
              <a:t>ぺい</a:t>
            </a:r>
            <a:r>
              <a:rPr lang="ja-JP" altLang="en-US" sz="923" dirty="0">
                <a:latin typeface="Arial" charset="0"/>
                <a:ea typeface="ＭＳ Ｐゴシック" charset="-128"/>
              </a:rPr>
              <a:t>率：</a:t>
            </a:r>
            <a:r>
              <a:rPr lang="en-US" altLang="ja-JP" sz="923" dirty="0">
                <a:latin typeface="Arial" charset="0"/>
                <a:ea typeface="ＭＳ Ｐゴシック" charset="-128"/>
              </a:rPr>
              <a:t>80%</a:t>
            </a:r>
            <a:r>
              <a:rPr lang="ja-JP" altLang="en-US" sz="923" dirty="0">
                <a:latin typeface="Arial" charset="0"/>
                <a:ea typeface="ＭＳ Ｐゴシック" charset="-128"/>
              </a:rPr>
              <a:t>　容積率：</a:t>
            </a:r>
            <a:r>
              <a:rPr lang="en-US" altLang="ja-JP" sz="923" dirty="0">
                <a:latin typeface="Arial" charset="0"/>
                <a:ea typeface="ＭＳ Ｐゴシック" charset="-128"/>
              </a:rPr>
              <a:t>700%</a:t>
            </a:r>
          </a:p>
          <a:p>
            <a:pPr eaLnBrk="1" hangingPunct="1">
              <a:spcBef>
                <a:spcPct val="10000"/>
              </a:spcBef>
              <a:defRPr/>
            </a:pPr>
            <a:r>
              <a:rPr lang="ja-JP" altLang="en-US" sz="923" dirty="0">
                <a:latin typeface="Arial" charset="0"/>
                <a:ea typeface="ＭＳ Ｐゴシック" charset="-128"/>
              </a:rPr>
              <a:t>都市施設計画区域内はセットバック</a:t>
            </a:r>
          </a:p>
        </p:txBody>
      </p:sp>
      <p:sp>
        <p:nvSpPr>
          <p:cNvPr id="7187" name="Text Box 19"/>
          <p:cNvSpPr txBox="1">
            <a:spLocks noChangeArrowheads="1"/>
          </p:cNvSpPr>
          <p:nvPr/>
        </p:nvSpPr>
        <p:spPr bwMode="auto">
          <a:xfrm>
            <a:off x="6997700" y="2482850"/>
            <a:ext cx="2481263" cy="546100"/>
          </a:xfrm>
          <a:prstGeom prst="rect">
            <a:avLst/>
          </a:prstGeom>
          <a:solidFill>
            <a:schemeClr val="bg1"/>
          </a:solidFill>
          <a:ln w="12700" algn="ctr">
            <a:solidFill>
              <a:schemeClr val="tx1"/>
            </a:solidFill>
            <a:miter lim="800000"/>
            <a:headEnd/>
            <a:tailEnd/>
          </a:ln>
          <a:effectLst/>
        </p:spPr>
        <p:txBody>
          <a:bodyPr>
            <a:spAutoFit/>
          </a:bodyPr>
          <a:lstStyle/>
          <a:p>
            <a:pPr eaLnBrk="1" hangingPunct="1">
              <a:spcBef>
                <a:spcPct val="10000"/>
              </a:spcBef>
              <a:defRPr/>
            </a:pPr>
            <a:r>
              <a:rPr lang="ja-JP" altLang="en-US" sz="923" dirty="0">
                <a:latin typeface="Arial" charset="0"/>
                <a:ea typeface="ＭＳ Ｐゴシック" charset="-128"/>
              </a:rPr>
              <a:t>用途：商業地域　</a:t>
            </a:r>
          </a:p>
          <a:p>
            <a:pPr eaLnBrk="1" hangingPunct="1">
              <a:spcBef>
                <a:spcPct val="10000"/>
              </a:spcBef>
              <a:defRPr/>
            </a:pPr>
            <a:r>
              <a:rPr lang="ja-JP" altLang="en-US" sz="923" dirty="0">
                <a:latin typeface="Arial" charset="0"/>
                <a:ea typeface="ＭＳ Ｐゴシック" charset="-128"/>
              </a:rPr>
              <a:t>建</a:t>
            </a:r>
            <a:r>
              <a:rPr lang="ja-JP" altLang="en-US" sz="923" dirty="0" err="1">
                <a:latin typeface="Arial" charset="0"/>
                <a:ea typeface="ＭＳ Ｐゴシック" charset="-128"/>
              </a:rPr>
              <a:t>ぺい</a:t>
            </a:r>
            <a:r>
              <a:rPr lang="ja-JP" altLang="en-US" sz="923" dirty="0">
                <a:latin typeface="Arial" charset="0"/>
                <a:ea typeface="ＭＳ Ｐゴシック" charset="-128"/>
              </a:rPr>
              <a:t>率：</a:t>
            </a:r>
            <a:r>
              <a:rPr lang="en-US" altLang="ja-JP" sz="923" dirty="0">
                <a:latin typeface="Arial" charset="0"/>
                <a:ea typeface="ＭＳ Ｐゴシック" charset="-128"/>
              </a:rPr>
              <a:t>80%</a:t>
            </a:r>
            <a:r>
              <a:rPr lang="ja-JP" altLang="en-US" sz="923" dirty="0">
                <a:latin typeface="Arial" charset="0"/>
                <a:ea typeface="ＭＳ Ｐゴシック" charset="-128"/>
              </a:rPr>
              <a:t>　容積率：</a:t>
            </a:r>
            <a:r>
              <a:rPr lang="en-US" altLang="ja-JP" sz="923" dirty="0">
                <a:latin typeface="Arial" charset="0"/>
                <a:ea typeface="ＭＳ Ｐゴシック" charset="-128"/>
              </a:rPr>
              <a:t>700%</a:t>
            </a:r>
          </a:p>
          <a:p>
            <a:pPr eaLnBrk="1" hangingPunct="1">
              <a:spcBef>
                <a:spcPct val="10000"/>
              </a:spcBef>
              <a:defRPr/>
            </a:pPr>
            <a:r>
              <a:rPr lang="ja-JP" altLang="en-US" sz="923" dirty="0">
                <a:latin typeface="Arial" charset="0"/>
                <a:ea typeface="ＭＳ Ｐゴシック" charset="-128"/>
              </a:rPr>
              <a:t>都市施設計画区域内は低層建築</a:t>
            </a:r>
          </a:p>
        </p:txBody>
      </p:sp>
      <p:grpSp>
        <p:nvGrpSpPr>
          <p:cNvPr id="53258" name="Group 20"/>
          <p:cNvGrpSpPr>
            <a:grpSpLocks/>
          </p:cNvGrpSpPr>
          <p:nvPr/>
        </p:nvGrpSpPr>
        <p:grpSpPr bwMode="auto">
          <a:xfrm>
            <a:off x="6996113" y="917575"/>
            <a:ext cx="2498725" cy="1574800"/>
            <a:chOff x="2106" y="1505"/>
            <a:chExt cx="1573" cy="1075"/>
          </a:xfrm>
        </p:grpSpPr>
        <p:pic>
          <p:nvPicPr>
            <p:cNvPr id="53285" name="Picture 21" descr="20071029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 y="1505"/>
              <a:ext cx="1573"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6" name="Freeform 22"/>
            <p:cNvSpPr>
              <a:spLocks/>
            </p:cNvSpPr>
            <p:nvPr/>
          </p:nvSpPr>
          <p:spPr bwMode="auto">
            <a:xfrm>
              <a:off x="3030" y="1854"/>
              <a:ext cx="366" cy="720"/>
            </a:xfrm>
            <a:custGeom>
              <a:avLst/>
              <a:gdLst>
                <a:gd name="T0" fmla="*/ 0 w 366"/>
                <a:gd name="T1" fmla="*/ 0 h 720"/>
                <a:gd name="T2" fmla="*/ 366 w 366"/>
                <a:gd name="T3" fmla="*/ 720 h 720"/>
                <a:gd name="T4" fmla="*/ 0 60000 65536"/>
                <a:gd name="T5" fmla="*/ 0 60000 65536"/>
              </a:gdLst>
              <a:ahLst/>
              <a:cxnLst>
                <a:cxn ang="T4">
                  <a:pos x="T0" y="T1"/>
                </a:cxn>
                <a:cxn ang="T5">
                  <a:pos x="T2" y="T3"/>
                </a:cxn>
              </a:cxnLst>
              <a:rect l="0" t="0" r="r" b="b"/>
              <a:pathLst>
                <a:path w="366" h="720">
                  <a:moveTo>
                    <a:pt x="0" y="0"/>
                  </a:moveTo>
                  <a:lnTo>
                    <a:pt x="366" y="720"/>
                  </a:lnTo>
                </a:path>
              </a:pathLst>
            </a:cu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87" name="Freeform 23"/>
            <p:cNvSpPr>
              <a:spLocks/>
            </p:cNvSpPr>
            <p:nvPr/>
          </p:nvSpPr>
          <p:spPr bwMode="auto">
            <a:xfrm>
              <a:off x="2292" y="1830"/>
              <a:ext cx="594" cy="750"/>
            </a:xfrm>
            <a:custGeom>
              <a:avLst/>
              <a:gdLst>
                <a:gd name="T0" fmla="*/ 594 w 594"/>
                <a:gd name="T1" fmla="*/ 0 h 750"/>
                <a:gd name="T2" fmla="*/ 0 w 594"/>
                <a:gd name="T3" fmla="*/ 750 h 750"/>
                <a:gd name="T4" fmla="*/ 0 60000 65536"/>
                <a:gd name="T5" fmla="*/ 0 60000 65536"/>
              </a:gdLst>
              <a:ahLst/>
              <a:cxnLst>
                <a:cxn ang="T4">
                  <a:pos x="T0" y="T1"/>
                </a:cxn>
                <a:cxn ang="T5">
                  <a:pos x="T2" y="T3"/>
                </a:cxn>
              </a:cxnLst>
              <a:rect l="0" t="0" r="r" b="b"/>
              <a:pathLst>
                <a:path w="594" h="750">
                  <a:moveTo>
                    <a:pt x="594" y="0"/>
                  </a:moveTo>
                  <a:lnTo>
                    <a:pt x="0" y="750"/>
                  </a:lnTo>
                </a:path>
              </a:pathLst>
            </a:cu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 name="Group 24"/>
          <p:cNvGrpSpPr>
            <a:grpSpLocks/>
          </p:cNvGrpSpPr>
          <p:nvPr/>
        </p:nvGrpSpPr>
        <p:grpSpPr bwMode="auto">
          <a:xfrm>
            <a:off x="418587" y="5620094"/>
            <a:ext cx="1971675" cy="545210"/>
            <a:chOff x="4308" y="3918"/>
            <a:chExt cx="1242" cy="372"/>
          </a:xfrm>
          <a:solidFill>
            <a:schemeClr val="bg1"/>
          </a:solidFill>
        </p:grpSpPr>
        <p:sp>
          <p:nvSpPr>
            <p:cNvPr id="7193" name="Rectangle 25"/>
            <p:cNvSpPr>
              <a:spLocks noChangeArrowheads="1"/>
            </p:cNvSpPr>
            <p:nvPr/>
          </p:nvSpPr>
          <p:spPr bwMode="auto">
            <a:xfrm>
              <a:off x="4308" y="3918"/>
              <a:ext cx="1242" cy="372"/>
            </a:xfrm>
            <a:prstGeom prst="rect">
              <a:avLst/>
            </a:prstGeom>
            <a:grpFill/>
            <a:ln w="31750" algn="ctr">
              <a:noFill/>
              <a:miter lim="800000"/>
              <a:headEnd/>
              <a:tailEnd/>
            </a:ln>
            <a:effectLst/>
          </p:spPr>
          <p:txBody>
            <a:bodyPr wrap="none" anchor="ctr"/>
            <a:lstStyle/>
            <a:p>
              <a:pPr eaLnBrk="1" hangingPunct="1">
                <a:defRPr/>
              </a:pPr>
              <a:endParaRPr lang="ja-JP" altLang="en-US">
                <a:latin typeface="Arial" charset="0"/>
                <a:ea typeface="ＭＳ Ｐゴシック" charset="-128"/>
              </a:endParaRPr>
            </a:p>
          </p:txBody>
        </p:sp>
        <p:sp>
          <p:nvSpPr>
            <p:cNvPr id="7194" name="Line 26"/>
            <p:cNvSpPr>
              <a:spLocks noChangeShapeType="1"/>
            </p:cNvSpPr>
            <p:nvPr/>
          </p:nvSpPr>
          <p:spPr bwMode="auto">
            <a:xfrm>
              <a:off x="4344" y="4038"/>
              <a:ext cx="318" cy="0"/>
            </a:xfrm>
            <a:prstGeom prst="line">
              <a:avLst/>
            </a:prstGeom>
            <a:grpFill/>
            <a:ln w="31750">
              <a:solidFill>
                <a:srgbClr val="FFFF00"/>
              </a:solidFill>
              <a:round/>
              <a:headEnd/>
              <a:tailEnd/>
            </a:ln>
            <a:effectLst/>
          </p:spPr>
          <p:txBody>
            <a:bodyPr/>
            <a:lstStyle/>
            <a:p>
              <a:pPr eaLnBrk="1" hangingPunct="1">
                <a:defRPr/>
              </a:pPr>
              <a:endParaRPr lang="ja-JP" altLang="en-US">
                <a:latin typeface="Arial" charset="0"/>
                <a:ea typeface="ＭＳ Ｐゴシック" charset="-128"/>
              </a:endParaRPr>
            </a:p>
          </p:txBody>
        </p:sp>
        <p:sp>
          <p:nvSpPr>
            <p:cNvPr id="7195" name="Line 27"/>
            <p:cNvSpPr>
              <a:spLocks noChangeShapeType="1"/>
            </p:cNvSpPr>
            <p:nvPr/>
          </p:nvSpPr>
          <p:spPr bwMode="auto">
            <a:xfrm>
              <a:off x="4344" y="4180"/>
              <a:ext cx="318" cy="0"/>
            </a:xfrm>
            <a:prstGeom prst="line">
              <a:avLst/>
            </a:prstGeom>
            <a:grpFill/>
            <a:ln w="31750">
              <a:solidFill>
                <a:srgbClr val="0000FF"/>
              </a:solidFill>
              <a:round/>
              <a:headEnd/>
              <a:tailEnd/>
            </a:ln>
            <a:effectLst/>
          </p:spPr>
          <p:txBody>
            <a:bodyPr/>
            <a:lstStyle/>
            <a:p>
              <a:pPr eaLnBrk="1" hangingPunct="1">
                <a:defRPr/>
              </a:pPr>
              <a:endParaRPr lang="ja-JP" altLang="en-US">
                <a:latin typeface="Arial" charset="0"/>
                <a:ea typeface="ＭＳ Ｐゴシック" charset="-128"/>
              </a:endParaRPr>
            </a:p>
          </p:txBody>
        </p:sp>
        <p:sp>
          <p:nvSpPr>
            <p:cNvPr id="7196" name="Text Box 28"/>
            <p:cNvSpPr txBox="1">
              <a:spLocks noChangeArrowheads="1"/>
            </p:cNvSpPr>
            <p:nvPr/>
          </p:nvSpPr>
          <p:spPr bwMode="auto">
            <a:xfrm>
              <a:off x="4660" y="3956"/>
              <a:ext cx="864" cy="160"/>
            </a:xfrm>
            <a:prstGeom prst="rect">
              <a:avLst/>
            </a:prstGeom>
            <a:grpFill/>
            <a:ln w="31750" algn="ctr">
              <a:noFill/>
              <a:miter lim="800000"/>
              <a:headEnd/>
              <a:tailEnd/>
            </a:ln>
            <a:effectLst/>
          </p:spPr>
          <p:txBody>
            <a:bodyPr wrap="none">
              <a:spAutoFit/>
            </a:bodyPr>
            <a:lstStyle/>
            <a:p>
              <a:pPr algn="ctr" eaLnBrk="1" hangingPunct="1">
                <a:spcBef>
                  <a:spcPct val="50000"/>
                </a:spcBef>
                <a:defRPr/>
              </a:pPr>
              <a:r>
                <a:rPr lang="ja-JP" altLang="en-US" sz="923" dirty="0">
                  <a:latin typeface="Arial" charset="0"/>
                  <a:ea typeface="ＭＳ Ｐゴシック" charset="-128"/>
                </a:rPr>
                <a:t>事業中の都市計画道路</a:t>
              </a:r>
            </a:p>
          </p:txBody>
        </p:sp>
        <p:sp>
          <p:nvSpPr>
            <p:cNvPr id="7197" name="Text Box 29"/>
            <p:cNvSpPr txBox="1">
              <a:spLocks noChangeArrowheads="1"/>
            </p:cNvSpPr>
            <p:nvPr/>
          </p:nvSpPr>
          <p:spPr bwMode="auto">
            <a:xfrm>
              <a:off x="4660" y="4092"/>
              <a:ext cx="864" cy="160"/>
            </a:xfrm>
            <a:prstGeom prst="rect">
              <a:avLst/>
            </a:prstGeom>
            <a:grpFill/>
            <a:ln w="31750" algn="ctr">
              <a:noFill/>
              <a:miter lim="800000"/>
              <a:headEnd/>
              <a:tailEnd/>
            </a:ln>
            <a:effectLst/>
          </p:spPr>
          <p:txBody>
            <a:bodyPr wrap="none">
              <a:spAutoFit/>
            </a:bodyPr>
            <a:lstStyle/>
            <a:p>
              <a:pPr algn="ctr" eaLnBrk="1" hangingPunct="1">
                <a:spcBef>
                  <a:spcPct val="50000"/>
                </a:spcBef>
                <a:defRPr/>
              </a:pPr>
              <a:r>
                <a:rPr lang="ja-JP" altLang="en-US" sz="923" dirty="0">
                  <a:latin typeface="Arial" charset="0"/>
                  <a:ea typeface="ＭＳ Ｐゴシック" charset="-128"/>
                </a:rPr>
                <a:t>未着手の都市計画道路</a:t>
              </a:r>
            </a:p>
          </p:txBody>
        </p:sp>
      </p:grpSp>
      <p:grpSp>
        <p:nvGrpSpPr>
          <p:cNvPr id="53260" name="Group 30"/>
          <p:cNvGrpSpPr>
            <a:grpSpLocks/>
          </p:cNvGrpSpPr>
          <p:nvPr/>
        </p:nvGrpSpPr>
        <p:grpSpPr bwMode="auto">
          <a:xfrm>
            <a:off x="7116763" y="3975100"/>
            <a:ext cx="2387600" cy="1652588"/>
            <a:chOff x="4140" y="2064"/>
            <a:chExt cx="1504" cy="1127"/>
          </a:xfrm>
        </p:grpSpPr>
        <p:pic>
          <p:nvPicPr>
            <p:cNvPr id="53281" name="Picture 31" descr="CIMG07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 y="2064"/>
              <a:ext cx="1504" cy="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2" name="Freeform 32"/>
            <p:cNvSpPr>
              <a:spLocks/>
            </p:cNvSpPr>
            <p:nvPr/>
          </p:nvSpPr>
          <p:spPr bwMode="auto">
            <a:xfrm>
              <a:off x="4214" y="2538"/>
              <a:ext cx="544" cy="468"/>
            </a:xfrm>
            <a:custGeom>
              <a:avLst/>
              <a:gdLst>
                <a:gd name="T0" fmla="*/ 4 w 544"/>
                <a:gd name="T1" fmla="*/ 90 h 468"/>
                <a:gd name="T2" fmla="*/ 226 w 544"/>
                <a:gd name="T3" fmla="*/ 60 h 468"/>
                <a:gd name="T4" fmla="*/ 358 w 544"/>
                <a:gd name="T5" fmla="*/ 0 h 468"/>
                <a:gd name="T6" fmla="*/ 430 w 544"/>
                <a:gd name="T7" fmla="*/ 0 h 468"/>
                <a:gd name="T8" fmla="*/ 466 w 544"/>
                <a:gd name="T9" fmla="*/ 42 h 468"/>
                <a:gd name="T10" fmla="*/ 532 w 544"/>
                <a:gd name="T11" fmla="*/ 60 h 468"/>
                <a:gd name="T12" fmla="*/ 544 w 544"/>
                <a:gd name="T13" fmla="*/ 246 h 468"/>
                <a:gd name="T14" fmla="*/ 454 w 544"/>
                <a:gd name="T15" fmla="*/ 420 h 468"/>
                <a:gd name="T16" fmla="*/ 406 w 544"/>
                <a:gd name="T17" fmla="*/ 468 h 468"/>
                <a:gd name="T18" fmla="*/ 0 w 544"/>
                <a:gd name="T19" fmla="*/ 466 h 468"/>
                <a:gd name="T20" fmla="*/ 4 w 544"/>
                <a:gd name="T21" fmla="*/ 90 h 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4" h="468">
                  <a:moveTo>
                    <a:pt x="4" y="90"/>
                  </a:moveTo>
                  <a:lnTo>
                    <a:pt x="226" y="60"/>
                  </a:lnTo>
                  <a:lnTo>
                    <a:pt x="358" y="0"/>
                  </a:lnTo>
                  <a:lnTo>
                    <a:pt x="430" y="0"/>
                  </a:lnTo>
                  <a:lnTo>
                    <a:pt x="466" y="42"/>
                  </a:lnTo>
                  <a:lnTo>
                    <a:pt x="532" y="60"/>
                  </a:lnTo>
                  <a:lnTo>
                    <a:pt x="544" y="246"/>
                  </a:lnTo>
                  <a:lnTo>
                    <a:pt x="454" y="420"/>
                  </a:lnTo>
                  <a:lnTo>
                    <a:pt x="406" y="468"/>
                  </a:lnTo>
                  <a:lnTo>
                    <a:pt x="0" y="466"/>
                  </a:lnTo>
                  <a:lnTo>
                    <a:pt x="4" y="9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83" name="Freeform 33"/>
            <p:cNvSpPr>
              <a:spLocks noChangeAspect="1"/>
            </p:cNvSpPr>
            <p:nvPr/>
          </p:nvSpPr>
          <p:spPr bwMode="auto">
            <a:xfrm>
              <a:off x="4152" y="2952"/>
              <a:ext cx="60" cy="24"/>
            </a:xfrm>
            <a:custGeom>
              <a:avLst/>
              <a:gdLst>
                <a:gd name="T0" fmla="*/ 0 w 60"/>
                <a:gd name="T1" fmla="*/ 24 h 24"/>
                <a:gd name="T2" fmla="*/ 60 w 60"/>
                <a:gd name="T3" fmla="*/ 0 h 24"/>
                <a:gd name="T4" fmla="*/ 0 60000 65536"/>
                <a:gd name="T5" fmla="*/ 0 60000 65536"/>
              </a:gdLst>
              <a:ahLst/>
              <a:cxnLst>
                <a:cxn ang="T4">
                  <a:pos x="T0" y="T1"/>
                </a:cxn>
                <a:cxn ang="T5">
                  <a:pos x="T2" y="T3"/>
                </a:cxn>
              </a:cxnLst>
              <a:rect l="0" t="0" r="r" b="b"/>
              <a:pathLst>
                <a:path w="60" h="24">
                  <a:moveTo>
                    <a:pt x="0" y="24"/>
                  </a:moveTo>
                  <a:lnTo>
                    <a:pt x="60" y="0"/>
                  </a:lnTo>
                </a:path>
              </a:pathLst>
            </a:cu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84" name="Freeform 34"/>
            <p:cNvSpPr>
              <a:spLocks noChangeAspect="1"/>
            </p:cNvSpPr>
            <p:nvPr/>
          </p:nvSpPr>
          <p:spPr bwMode="auto">
            <a:xfrm>
              <a:off x="4756" y="2628"/>
              <a:ext cx="36" cy="56"/>
            </a:xfrm>
            <a:custGeom>
              <a:avLst/>
              <a:gdLst>
                <a:gd name="T0" fmla="*/ 0 w 36"/>
                <a:gd name="T1" fmla="*/ 56 h 56"/>
                <a:gd name="T2" fmla="*/ 36 w 36"/>
                <a:gd name="T3" fmla="*/ 0 h 56"/>
                <a:gd name="T4" fmla="*/ 0 60000 65536"/>
                <a:gd name="T5" fmla="*/ 0 60000 65536"/>
              </a:gdLst>
              <a:ahLst/>
              <a:cxnLst>
                <a:cxn ang="T4">
                  <a:pos x="T0" y="T1"/>
                </a:cxn>
                <a:cxn ang="T5">
                  <a:pos x="T2" y="T3"/>
                </a:cxn>
              </a:cxnLst>
              <a:rect l="0" t="0" r="r" b="b"/>
              <a:pathLst>
                <a:path w="36" h="56">
                  <a:moveTo>
                    <a:pt x="0" y="56"/>
                  </a:moveTo>
                  <a:lnTo>
                    <a:pt x="36" y="0"/>
                  </a:lnTo>
                </a:path>
              </a:pathLst>
            </a:cu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3261" name="Group 35"/>
          <p:cNvGrpSpPr>
            <a:grpSpLocks/>
          </p:cNvGrpSpPr>
          <p:nvPr/>
        </p:nvGrpSpPr>
        <p:grpSpPr bwMode="auto">
          <a:xfrm>
            <a:off x="2354263" y="3962400"/>
            <a:ext cx="2403475" cy="1652588"/>
            <a:chOff x="4140" y="830"/>
            <a:chExt cx="1513" cy="1128"/>
          </a:xfrm>
        </p:grpSpPr>
        <p:pic>
          <p:nvPicPr>
            <p:cNvPr id="53277" name="Picture 36" descr="CIMG07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 y="830"/>
              <a:ext cx="150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8" name="Freeform 37"/>
            <p:cNvSpPr>
              <a:spLocks noChangeAspect="1"/>
            </p:cNvSpPr>
            <p:nvPr/>
          </p:nvSpPr>
          <p:spPr bwMode="auto">
            <a:xfrm>
              <a:off x="4140" y="1592"/>
              <a:ext cx="80" cy="17"/>
            </a:xfrm>
            <a:custGeom>
              <a:avLst/>
              <a:gdLst>
                <a:gd name="T0" fmla="*/ 80 w 80"/>
                <a:gd name="T1" fmla="*/ 0 h 17"/>
                <a:gd name="T2" fmla="*/ 0 w 80"/>
                <a:gd name="T3" fmla="*/ 17 h 17"/>
                <a:gd name="T4" fmla="*/ 0 60000 65536"/>
                <a:gd name="T5" fmla="*/ 0 60000 65536"/>
              </a:gdLst>
              <a:ahLst/>
              <a:cxnLst>
                <a:cxn ang="T4">
                  <a:pos x="T0" y="T1"/>
                </a:cxn>
                <a:cxn ang="T5">
                  <a:pos x="T2" y="T3"/>
                </a:cxn>
              </a:cxnLst>
              <a:rect l="0" t="0" r="r" b="b"/>
              <a:pathLst>
                <a:path w="80" h="17">
                  <a:moveTo>
                    <a:pt x="80" y="0"/>
                  </a:moveTo>
                  <a:lnTo>
                    <a:pt x="0" y="17"/>
                  </a:lnTo>
                </a:path>
              </a:pathLst>
            </a:cu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79" name="Freeform 38"/>
            <p:cNvSpPr>
              <a:spLocks/>
            </p:cNvSpPr>
            <p:nvPr/>
          </p:nvSpPr>
          <p:spPr bwMode="auto">
            <a:xfrm>
              <a:off x="4218" y="1342"/>
              <a:ext cx="968" cy="264"/>
            </a:xfrm>
            <a:custGeom>
              <a:avLst/>
              <a:gdLst>
                <a:gd name="T0" fmla="*/ 0 w 968"/>
                <a:gd name="T1" fmla="*/ 24 h 264"/>
                <a:gd name="T2" fmla="*/ 236 w 968"/>
                <a:gd name="T3" fmla="*/ 0 h 264"/>
                <a:gd name="T4" fmla="*/ 964 w 968"/>
                <a:gd name="T5" fmla="*/ 84 h 264"/>
                <a:gd name="T6" fmla="*/ 968 w 968"/>
                <a:gd name="T7" fmla="*/ 196 h 264"/>
                <a:gd name="T8" fmla="*/ 248 w 968"/>
                <a:gd name="T9" fmla="*/ 264 h 264"/>
                <a:gd name="T10" fmla="*/ 4 w 968"/>
                <a:gd name="T11" fmla="*/ 260 h 264"/>
                <a:gd name="T12" fmla="*/ 0 w 968"/>
                <a:gd name="T13" fmla="*/ 24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8" h="264">
                  <a:moveTo>
                    <a:pt x="0" y="24"/>
                  </a:moveTo>
                  <a:lnTo>
                    <a:pt x="236" y="0"/>
                  </a:lnTo>
                  <a:lnTo>
                    <a:pt x="964" y="84"/>
                  </a:lnTo>
                  <a:lnTo>
                    <a:pt x="968" y="196"/>
                  </a:lnTo>
                  <a:lnTo>
                    <a:pt x="248" y="264"/>
                  </a:lnTo>
                  <a:lnTo>
                    <a:pt x="4" y="260"/>
                  </a:lnTo>
                  <a:lnTo>
                    <a:pt x="0" y="24"/>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280" name="Freeform 39"/>
            <p:cNvSpPr>
              <a:spLocks noChangeAspect="1"/>
            </p:cNvSpPr>
            <p:nvPr/>
          </p:nvSpPr>
          <p:spPr bwMode="auto">
            <a:xfrm>
              <a:off x="5180" y="1512"/>
              <a:ext cx="184" cy="20"/>
            </a:xfrm>
            <a:custGeom>
              <a:avLst/>
              <a:gdLst>
                <a:gd name="T0" fmla="*/ 184 w 184"/>
                <a:gd name="T1" fmla="*/ 0 h 20"/>
                <a:gd name="T2" fmla="*/ 0 w 184"/>
                <a:gd name="T3" fmla="*/ 20 h 20"/>
                <a:gd name="T4" fmla="*/ 0 60000 65536"/>
                <a:gd name="T5" fmla="*/ 0 60000 65536"/>
              </a:gdLst>
              <a:ahLst/>
              <a:cxnLst>
                <a:cxn ang="T4">
                  <a:pos x="T0" y="T1"/>
                </a:cxn>
                <a:cxn ang="T5">
                  <a:pos x="T2" y="T3"/>
                </a:cxn>
              </a:cxnLst>
              <a:rect l="0" t="0" r="r" b="b"/>
              <a:pathLst>
                <a:path w="184" h="20">
                  <a:moveTo>
                    <a:pt x="184" y="0"/>
                  </a:moveTo>
                  <a:lnTo>
                    <a:pt x="0" y="20"/>
                  </a:lnTo>
                </a:path>
              </a:pathLst>
            </a:cu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7208" name="Text Box 40"/>
          <p:cNvSpPr txBox="1">
            <a:spLocks noChangeArrowheads="1"/>
          </p:cNvSpPr>
          <p:nvPr/>
        </p:nvSpPr>
        <p:spPr bwMode="auto">
          <a:xfrm>
            <a:off x="7132638" y="5624513"/>
            <a:ext cx="2365375" cy="546100"/>
          </a:xfrm>
          <a:prstGeom prst="rect">
            <a:avLst/>
          </a:prstGeom>
          <a:solidFill>
            <a:schemeClr val="bg1"/>
          </a:solidFill>
          <a:ln w="12700" algn="ctr">
            <a:solidFill>
              <a:schemeClr val="tx1"/>
            </a:solidFill>
            <a:miter lim="800000"/>
            <a:headEnd/>
            <a:tailEnd/>
          </a:ln>
          <a:effectLst/>
        </p:spPr>
        <p:txBody>
          <a:bodyPr>
            <a:spAutoFit/>
          </a:bodyPr>
          <a:lstStyle/>
          <a:p>
            <a:pPr eaLnBrk="1" hangingPunct="1">
              <a:spcBef>
                <a:spcPct val="10000"/>
              </a:spcBef>
              <a:defRPr/>
            </a:pPr>
            <a:r>
              <a:rPr lang="ja-JP" altLang="en-US" sz="923" dirty="0">
                <a:latin typeface="Arial" charset="0"/>
                <a:ea typeface="ＭＳ Ｐゴシック" charset="-128"/>
              </a:rPr>
              <a:t>用途：第二種住居地域　</a:t>
            </a:r>
          </a:p>
          <a:p>
            <a:pPr eaLnBrk="1" hangingPunct="1">
              <a:spcBef>
                <a:spcPct val="10000"/>
              </a:spcBef>
              <a:defRPr/>
            </a:pPr>
            <a:r>
              <a:rPr lang="ja-JP" altLang="en-US" sz="923" dirty="0">
                <a:latin typeface="Arial" charset="0"/>
                <a:ea typeface="ＭＳ Ｐゴシック" charset="-128"/>
              </a:rPr>
              <a:t>建</a:t>
            </a:r>
            <a:r>
              <a:rPr lang="ja-JP" altLang="en-US" sz="923" dirty="0" err="1">
                <a:latin typeface="Arial" charset="0"/>
                <a:ea typeface="ＭＳ Ｐゴシック" charset="-128"/>
              </a:rPr>
              <a:t>ぺい</a:t>
            </a:r>
            <a:r>
              <a:rPr lang="ja-JP" altLang="en-US" sz="923" dirty="0">
                <a:latin typeface="Arial" charset="0"/>
                <a:ea typeface="ＭＳ Ｐゴシック" charset="-128"/>
              </a:rPr>
              <a:t>率：</a:t>
            </a:r>
            <a:r>
              <a:rPr lang="en-US" altLang="ja-JP" sz="923" dirty="0">
                <a:latin typeface="Arial" charset="0"/>
                <a:ea typeface="ＭＳ Ｐゴシック" charset="-128"/>
              </a:rPr>
              <a:t>60%</a:t>
            </a:r>
            <a:r>
              <a:rPr lang="ja-JP" altLang="en-US" sz="923" dirty="0">
                <a:latin typeface="Arial" charset="0"/>
                <a:ea typeface="ＭＳ Ｐゴシック" charset="-128"/>
              </a:rPr>
              <a:t>　容積率：</a:t>
            </a:r>
            <a:r>
              <a:rPr lang="en-US" altLang="ja-JP" sz="923" dirty="0">
                <a:latin typeface="Arial" charset="0"/>
                <a:ea typeface="ＭＳ Ｐゴシック" charset="-128"/>
              </a:rPr>
              <a:t>300%</a:t>
            </a:r>
          </a:p>
          <a:p>
            <a:pPr eaLnBrk="1" hangingPunct="1">
              <a:spcBef>
                <a:spcPct val="10000"/>
              </a:spcBef>
              <a:defRPr/>
            </a:pPr>
            <a:r>
              <a:rPr lang="ja-JP" altLang="en-US" sz="923" dirty="0">
                <a:latin typeface="Arial" charset="0"/>
                <a:ea typeface="ＭＳ Ｐゴシック" charset="-128"/>
              </a:rPr>
              <a:t>都市施設計画区域内は低層建築</a:t>
            </a:r>
          </a:p>
        </p:txBody>
      </p:sp>
      <p:sp>
        <p:nvSpPr>
          <p:cNvPr id="7209" name="Text Box 41"/>
          <p:cNvSpPr txBox="1">
            <a:spLocks noChangeArrowheads="1"/>
          </p:cNvSpPr>
          <p:nvPr/>
        </p:nvSpPr>
        <p:spPr bwMode="auto">
          <a:xfrm>
            <a:off x="2370138" y="5614988"/>
            <a:ext cx="2378075" cy="546100"/>
          </a:xfrm>
          <a:prstGeom prst="rect">
            <a:avLst/>
          </a:prstGeom>
          <a:solidFill>
            <a:schemeClr val="bg1"/>
          </a:solidFill>
          <a:ln w="12700" algn="ctr">
            <a:solidFill>
              <a:schemeClr val="tx1"/>
            </a:solidFill>
            <a:miter lim="800000"/>
            <a:headEnd/>
            <a:tailEnd/>
          </a:ln>
          <a:effectLst/>
        </p:spPr>
        <p:txBody>
          <a:bodyPr>
            <a:spAutoFit/>
          </a:bodyPr>
          <a:lstStyle/>
          <a:p>
            <a:pPr eaLnBrk="1" hangingPunct="1">
              <a:spcBef>
                <a:spcPct val="10000"/>
              </a:spcBef>
              <a:defRPr/>
            </a:pPr>
            <a:r>
              <a:rPr lang="ja-JP" altLang="en-US" sz="923" dirty="0">
                <a:latin typeface="Arial" charset="0"/>
                <a:ea typeface="ＭＳ Ｐゴシック" charset="-128"/>
              </a:rPr>
              <a:t>用途：商業地域　</a:t>
            </a:r>
          </a:p>
          <a:p>
            <a:pPr eaLnBrk="1" hangingPunct="1">
              <a:spcBef>
                <a:spcPct val="10000"/>
              </a:spcBef>
              <a:defRPr/>
            </a:pPr>
            <a:r>
              <a:rPr lang="ja-JP" altLang="en-US" sz="923" dirty="0">
                <a:latin typeface="Arial" charset="0"/>
                <a:ea typeface="ＭＳ Ｐゴシック" charset="-128"/>
              </a:rPr>
              <a:t>建</a:t>
            </a:r>
            <a:r>
              <a:rPr lang="ja-JP" altLang="en-US" sz="923" dirty="0" err="1">
                <a:latin typeface="Arial" charset="0"/>
                <a:ea typeface="ＭＳ Ｐゴシック" charset="-128"/>
              </a:rPr>
              <a:t>ぺい</a:t>
            </a:r>
            <a:r>
              <a:rPr lang="ja-JP" altLang="en-US" sz="923" dirty="0">
                <a:latin typeface="Arial" charset="0"/>
                <a:ea typeface="ＭＳ Ｐゴシック" charset="-128"/>
              </a:rPr>
              <a:t>率：</a:t>
            </a:r>
            <a:r>
              <a:rPr lang="en-US" altLang="ja-JP" sz="923" dirty="0">
                <a:latin typeface="Arial" charset="0"/>
                <a:ea typeface="ＭＳ Ｐゴシック" charset="-128"/>
              </a:rPr>
              <a:t>80%</a:t>
            </a:r>
            <a:r>
              <a:rPr lang="ja-JP" altLang="en-US" sz="923" dirty="0">
                <a:latin typeface="Arial" charset="0"/>
                <a:ea typeface="ＭＳ Ｐゴシック" charset="-128"/>
              </a:rPr>
              <a:t>　容積率：</a:t>
            </a:r>
            <a:r>
              <a:rPr lang="en-US" altLang="ja-JP" sz="923" dirty="0">
                <a:latin typeface="Arial" charset="0"/>
                <a:ea typeface="ＭＳ Ｐゴシック" charset="-128"/>
              </a:rPr>
              <a:t>600%</a:t>
            </a:r>
          </a:p>
          <a:p>
            <a:pPr eaLnBrk="1" hangingPunct="1">
              <a:spcBef>
                <a:spcPct val="10000"/>
              </a:spcBef>
              <a:defRPr/>
            </a:pPr>
            <a:r>
              <a:rPr lang="ja-JP" altLang="en-US" sz="923" dirty="0">
                <a:latin typeface="Arial" charset="0"/>
                <a:ea typeface="ＭＳ Ｐゴシック" charset="-128"/>
              </a:rPr>
              <a:t>都市施設計画区域内は低層建築</a:t>
            </a:r>
          </a:p>
        </p:txBody>
      </p:sp>
      <p:pic>
        <p:nvPicPr>
          <p:cNvPr id="53264" name="Picture 42" descr="港区用途図凡例１"/>
          <p:cNvPicPr>
            <a:picLocks noChangeAspect="1" noChangeArrowheads="1"/>
          </p:cNvPicPr>
          <p:nvPr/>
        </p:nvPicPr>
        <p:blipFill>
          <a:blip r:embed="rId7">
            <a:extLst>
              <a:ext uri="{28A0092B-C50C-407E-A947-70E740481C1C}">
                <a14:useLocalDpi xmlns:a14="http://schemas.microsoft.com/office/drawing/2010/main" val="0"/>
              </a:ext>
            </a:extLst>
          </a:blip>
          <a:srcRect l="34659" t="20477" r="45091" b="34286"/>
          <a:stretch>
            <a:fillRect/>
          </a:stretch>
        </p:blipFill>
        <p:spPr bwMode="auto">
          <a:xfrm>
            <a:off x="630238" y="3676650"/>
            <a:ext cx="13906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Rectangle 43"/>
          <p:cNvSpPr>
            <a:spLocks noChangeArrowheads="1"/>
          </p:cNvSpPr>
          <p:nvPr/>
        </p:nvSpPr>
        <p:spPr bwMode="auto">
          <a:xfrm>
            <a:off x="1119188" y="1720850"/>
            <a:ext cx="1943100" cy="1470025"/>
          </a:xfrm>
          <a:prstGeom prst="rect">
            <a:avLst/>
          </a:prstGeom>
          <a:solidFill>
            <a:schemeClr val="bg1"/>
          </a:solidFill>
          <a:ln w="9525" algn="ctr">
            <a:solidFill>
              <a:schemeClr val="tx1"/>
            </a:solidFill>
            <a:miter lim="800000"/>
            <a:headEnd/>
            <a:tailEnd type="none" w="lg" len="me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212" name="Text Box 44"/>
          <p:cNvSpPr txBox="1">
            <a:spLocks noChangeArrowheads="1"/>
          </p:cNvSpPr>
          <p:nvPr/>
        </p:nvSpPr>
        <p:spPr bwMode="auto">
          <a:xfrm>
            <a:off x="1139825" y="1758950"/>
            <a:ext cx="752475" cy="263525"/>
          </a:xfrm>
          <a:prstGeom prst="rect">
            <a:avLst/>
          </a:prstGeom>
          <a:noFill/>
          <a:ln w="31750" algn="ctr">
            <a:noFill/>
            <a:prstDash val="sysDot"/>
            <a:miter lim="800000"/>
            <a:headEnd/>
            <a:tailEnd type="none" w="lg" len="med"/>
          </a:ln>
          <a:effectLst/>
        </p:spPr>
        <p:txBody>
          <a:bodyPr wrap="none">
            <a:spAutoFit/>
          </a:bodyPr>
          <a:lstStyle/>
          <a:p>
            <a:pPr algn="ctr" eaLnBrk="1" hangingPunct="1">
              <a:spcBef>
                <a:spcPct val="50000"/>
              </a:spcBef>
              <a:defRPr/>
            </a:pPr>
            <a:r>
              <a:rPr lang="en-US" altLang="ja-JP" sz="1108">
                <a:latin typeface="Arial" charset="0"/>
                <a:ea typeface="ＭＳ Ｐゴシック" charset="-128"/>
              </a:rPr>
              <a:t>【</a:t>
            </a:r>
            <a:r>
              <a:rPr lang="ja-JP" altLang="en-US" sz="1108">
                <a:latin typeface="Arial" charset="0"/>
                <a:ea typeface="ＭＳ Ｐゴシック" charset="-128"/>
              </a:rPr>
              <a:t>位置図</a:t>
            </a:r>
            <a:r>
              <a:rPr lang="en-US" altLang="ja-JP" sz="1108">
                <a:latin typeface="Arial" charset="0"/>
                <a:ea typeface="ＭＳ Ｐゴシック" charset="-128"/>
              </a:rPr>
              <a:t>】</a:t>
            </a:r>
          </a:p>
        </p:txBody>
      </p:sp>
      <p:sp>
        <p:nvSpPr>
          <p:cNvPr id="7213" name="Text Box 45"/>
          <p:cNvSpPr txBox="1">
            <a:spLocks noChangeArrowheads="1"/>
          </p:cNvSpPr>
          <p:nvPr/>
        </p:nvSpPr>
        <p:spPr bwMode="auto">
          <a:xfrm>
            <a:off x="231775" y="1047750"/>
            <a:ext cx="3997325" cy="568325"/>
          </a:xfrm>
          <a:prstGeom prst="rect">
            <a:avLst/>
          </a:prstGeom>
          <a:solidFill>
            <a:schemeClr val="bg1"/>
          </a:solidFill>
          <a:ln w="19050" algn="ctr">
            <a:solidFill>
              <a:srgbClr val="333333"/>
            </a:solidFill>
            <a:miter lim="800000"/>
            <a:headEnd/>
            <a:tailEnd/>
          </a:ln>
          <a:effectLst/>
        </p:spPr>
        <p:txBody>
          <a:bodyPr lIns="0" tIns="0" rIns="0" bIns="0" anchor="ctr">
            <a:spAutoFit/>
          </a:bodyPr>
          <a:lstStyle/>
          <a:p>
            <a:pPr marL="266736" indent="-266736" eaLnBrk="1" hangingPunct="1">
              <a:spcBef>
                <a:spcPct val="50000"/>
              </a:spcBef>
              <a:defRPr/>
            </a:pPr>
            <a:r>
              <a:rPr lang="en-US" altLang="ja-JP" sz="1477" b="1" dirty="0">
                <a:latin typeface="Arial" charset="0"/>
                <a:ea typeface="ＭＳ Ｐゴシック" charset="-128"/>
              </a:rPr>
              <a:t> 53</a:t>
            </a:r>
            <a:r>
              <a:rPr lang="ja-JP" altLang="en-US" sz="1477" b="1" dirty="0">
                <a:latin typeface="Arial" charset="0"/>
                <a:ea typeface="ＭＳ Ｐゴシック" charset="-128"/>
              </a:rPr>
              <a:t>条制限を考慮した民間建築物の形態：</a:t>
            </a:r>
            <a:endParaRPr lang="en-US" altLang="ja-JP" sz="1477" b="1" dirty="0">
              <a:latin typeface="Arial" charset="0"/>
              <a:ea typeface="ＭＳ Ｐゴシック" charset="-128"/>
            </a:endParaRPr>
          </a:p>
          <a:p>
            <a:pPr marL="266736" indent="-266736" eaLnBrk="1" hangingPunct="1">
              <a:spcBef>
                <a:spcPct val="50000"/>
              </a:spcBef>
              <a:defRPr/>
            </a:pPr>
            <a:r>
              <a:rPr lang="ja-JP" altLang="en-US" sz="1477" b="1" dirty="0">
                <a:latin typeface="Arial" charset="0"/>
                <a:ea typeface="ＭＳ Ｐゴシック" charset="-128"/>
              </a:rPr>
              <a:t> 東京都</a:t>
            </a:r>
            <a:r>
              <a:rPr lang="en-US" altLang="ja-JP" sz="1477" b="1" dirty="0">
                <a:latin typeface="Arial" charset="0"/>
                <a:ea typeface="ＭＳ Ｐゴシック" charset="-128"/>
              </a:rPr>
              <a:t>23</a:t>
            </a:r>
            <a:r>
              <a:rPr lang="ja-JP" altLang="en-US" sz="1477" b="1" dirty="0">
                <a:latin typeface="Arial" charset="0"/>
                <a:ea typeface="ＭＳ Ｐゴシック" charset="-128"/>
              </a:rPr>
              <a:t>区中心部（港区虎ノ門）</a:t>
            </a:r>
          </a:p>
        </p:txBody>
      </p:sp>
      <p:grpSp>
        <p:nvGrpSpPr>
          <p:cNvPr id="53268" name="Group 46"/>
          <p:cNvGrpSpPr>
            <a:grpSpLocks/>
          </p:cNvGrpSpPr>
          <p:nvPr/>
        </p:nvGrpSpPr>
        <p:grpSpPr bwMode="auto">
          <a:xfrm>
            <a:off x="1436688" y="2033588"/>
            <a:ext cx="1290637" cy="1069975"/>
            <a:chOff x="803" y="1858"/>
            <a:chExt cx="411" cy="369"/>
          </a:xfrm>
        </p:grpSpPr>
        <p:sp>
          <p:nvSpPr>
            <p:cNvPr id="53275" name="Freeform 47"/>
            <p:cNvSpPr>
              <a:spLocks/>
            </p:cNvSpPr>
            <p:nvPr/>
          </p:nvSpPr>
          <p:spPr bwMode="auto">
            <a:xfrm>
              <a:off x="803" y="1858"/>
              <a:ext cx="411" cy="369"/>
            </a:xfrm>
            <a:custGeom>
              <a:avLst/>
              <a:gdLst>
                <a:gd name="T0" fmla="*/ 0 w 1284"/>
                <a:gd name="T1" fmla="*/ 0 h 1152"/>
                <a:gd name="T2" fmla="*/ 0 w 1284"/>
                <a:gd name="T3" fmla="*/ 0 h 1152"/>
                <a:gd name="T4" fmla="*/ 0 w 1284"/>
                <a:gd name="T5" fmla="*/ 0 h 1152"/>
                <a:gd name="T6" fmla="*/ 0 w 1284"/>
                <a:gd name="T7" fmla="*/ 0 h 1152"/>
                <a:gd name="T8" fmla="*/ 0 w 1284"/>
                <a:gd name="T9" fmla="*/ 0 h 1152"/>
                <a:gd name="T10" fmla="*/ 0 w 1284"/>
                <a:gd name="T11" fmla="*/ 0 h 1152"/>
                <a:gd name="T12" fmla="*/ 0 w 1284"/>
                <a:gd name="T13" fmla="*/ 0 h 1152"/>
                <a:gd name="T14" fmla="*/ 0 w 1284"/>
                <a:gd name="T15" fmla="*/ 0 h 1152"/>
                <a:gd name="T16" fmla="*/ 0 w 1284"/>
                <a:gd name="T17" fmla="*/ 0 h 1152"/>
                <a:gd name="T18" fmla="*/ 0 w 1284"/>
                <a:gd name="T19" fmla="*/ 0 h 1152"/>
                <a:gd name="T20" fmla="*/ 0 w 1284"/>
                <a:gd name="T21" fmla="*/ 0 h 1152"/>
                <a:gd name="T22" fmla="*/ 0 w 1284"/>
                <a:gd name="T23" fmla="*/ 0 h 1152"/>
                <a:gd name="T24" fmla="*/ 0 w 1284"/>
                <a:gd name="T25" fmla="*/ 0 h 1152"/>
                <a:gd name="T26" fmla="*/ 0 w 1284"/>
                <a:gd name="T27" fmla="*/ 0 h 1152"/>
                <a:gd name="T28" fmla="*/ 0 w 1284"/>
                <a:gd name="T29" fmla="*/ 0 h 1152"/>
                <a:gd name="T30" fmla="*/ 0 w 1284"/>
                <a:gd name="T31" fmla="*/ 0 h 1152"/>
                <a:gd name="T32" fmla="*/ 0 w 1284"/>
                <a:gd name="T33" fmla="*/ 0 h 1152"/>
                <a:gd name="T34" fmla="*/ 0 w 1284"/>
                <a:gd name="T35" fmla="*/ 0 h 1152"/>
                <a:gd name="T36" fmla="*/ 0 w 1284"/>
                <a:gd name="T37" fmla="*/ 0 h 1152"/>
                <a:gd name="T38" fmla="*/ 0 w 1284"/>
                <a:gd name="T39" fmla="*/ 0 h 1152"/>
                <a:gd name="T40" fmla="*/ 0 w 1284"/>
                <a:gd name="T41" fmla="*/ 0 h 1152"/>
                <a:gd name="T42" fmla="*/ 0 w 1284"/>
                <a:gd name="T43" fmla="*/ 0 h 1152"/>
                <a:gd name="T44" fmla="*/ 0 w 1284"/>
                <a:gd name="T45" fmla="*/ 0 h 1152"/>
                <a:gd name="T46" fmla="*/ 0 w 1284"/>
                <a:gd name="T47" fmla="*/ 0 h 1152"/>
                <a:gd name="T48" fmla="*/ 0 w 1284"/>
                <a:gd name="T49" fmla="*/ 0 h 1152"/>
                <a:gd name="T50" fmla="*/ 0 w 1284"/>
                <a:gd name="T51" fmla="*/ 0 h 1152"/>
                <a:gd name="T52" fmla="*/ 0 w 1284"/>
                <a:gd name="T53" fmla="*/ 0 h 1152"/>
                <a:gd name="T54" fmla="*/ 0 w 1284"/>
                <a:gd name="T55" fmla="*/ 0 h 1152"/>
                <a:gd name="T56" fmla="*/ 0 w 1284"/>
                <a:gd name="T57" fmla="*/ 0 h 1152"/>
                <a:gd name="T58" fmla="*/ 0 w 1284"/>
                <a:gd name="T59" fmla="*/ 0 h 1152"/>
                <a:gd name="T60" fmla="*/ 0 w 1284"/>
                <a:gd name="T61" fmla="*/ 0 h 1152"/>
                <a:gd name="T62" fmla="*/ 0 w 1284"/>
                <a:gd name="T63" fmla="*/ 0 h 1152"/>
                <a:gd name="T64" fmla="*/ 0 w 1284"/>
                <a:gd name="T65" fmla="*/ 0 h 1152"/>
                <a:gd name="T66" fmla="*/ 0 w 1284"/>
                <a:gd name="T67" fmla="*/ 0 h 1152"/>
                <a:gd name="T68" fmla="*/ 0 w 1284"/>
                <a:gd name="T69" fmla="*/ 0 h 1152"/>
                <a:gd name="T70" fmla="*/ 0 w 1284"/>
                <a:gd name="T71" fmla="*/ 0 h 1152"/>
                <a:gd name="T72" fmla="*/ 0 w 1284"/>
                <a:gd name="T73" fmla="*/ 0 h 1152"/>
                <a:gd name="T74" fmla="*/ 0 w 1284"/>
                <a:gd name="T75" fmla="*/ 0 h 1152"/>
                <a:gd name="T76" fmla="*/ 0 w 1284"/>
                <a:gd name="T77" fmla="*/ 0 h 1152"/>
                <a:gd name="T78" fmla="*/ 0 w 1284"/>
                <a:gd name="T79" fmla="*/ 0 h 1152"/>
                <a:gd name="T80" fmla="*/ 0 w 1284"/>
                <a:gd name="T81" fmla="*/ 0 h 1152"/>
                <a:gd name="T82" fmla="*/ 0 w 1284"/>
                <a:gd name="T83" fmla="*/ 0 h 1152"/>
                <a:gd name="T84" fmla="*/ 0 w 1284"/>
                <a:gd name="T85" fmla="*/ 0 h 1152"/>
                <a:gd name="T86" fmla="*/ 0 w 1284"/>
                <a:gd name="T87" fmla="*/ 0 h 1152"/>
                <a:gd name="T88" fmla="*/ 0 w 1284"/>
                <a:gd name="T89" fmla="*/ 0 h 1152"/>
                <a:gd name="T90" fmla="*/ 0 w 1284"/>
                <a:gd name="T91" fmla="*/ 0 h 1152"/>
                <a:gd name="T92" fmla="*/ 0 w 1284"/>
                <a:gd name="T93" fmla="*/ 0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84" h="1152">
                  <a:moveTo>
                    <a:pt x="40" y="249"/>
                  </a:moveTo>
                  <a:lnTo>
                    <a:pt x="37" y="387"/>
                  </a:lnTo>
                  <a:lnTo>
                    <a:pt x="100" y="414"/>
                  </a:lnTo>
                  <a:lnTo>
                    <a:pt x="130" y="459"/>
                  </a:lnTo>
                  <a:lnTo>
                    <a:pt x="112" y="513"/>
                  </a:lnTo>
                  <a:lnTo>
                    <a:pt x="127" y="537"/>
                  </a:lnTo>
                  <a:lnTo>
                    <a:pt x="109" y="549"/>
                  </a:lnTo>
                  <a:lnTo>
                    <a:pt x="88" y="579"/>
                  </a:lnTo>
                  <a:lnTo>
                    <a:pt x="115" y="600"/>
                  </a:lnTo>
                  <a:lnTo>
                    <a:pt x="109" y="621"/>
                  </a:lnTo>
                  <a:lnTo>
                    <a:pt x="130" y="669"/>
                  </a:lnTo>
                  <a:lnTo>
                    <a:pt x="97" y="693"/>
                  </a:lnTo>
                  <a:lnTo>
                    <a:pt x="103" y="723"/>
                  </a:lnTo>
                  <a:lnTo>
                    <a:pt x="124" y="762"/>
                  </a:lnTo>
                  <a:lnTo>
                    <a:pt x="109" y="792"/>
                  </a:lnTo>
                  <a:lnTo>
                    <a:pt x="164" y="804"/>
                  </a:lnTo>
                  <a:lnTo>
                    <a:pt x="272" y="836"/>
                  </a:lnTo>
                  <a:lnTo>
                    <a:pt x="348" y="904"/>
                  </a:lnTo>
                  <a:lnTo>
                    <a:pt x="408" y="932"/>
                  </a:lnTo>
                  <a:lnTo>
                    <a:pt x="420" y="992"/>
                  </a:lnTo>
                  <a:lnTo>
                    <a:pt x="440" y="1028"/>
                  </a:lnTo>
                  <a:lnTo>
                    <a:pt x="490" y="1028"/>
                  </a:lnTo>
                  <a:lnTo>
                    <a:pt x="526" y="1066"/>
                  </a:lnTo>
                  <a:lnTo>
                    <a:pt x="496" y="1092"/>
                  </a:lnTo>
                  <a:lnTo>
                    <a:pt x="508" y="1132"/>
                  </a:lnTo>
                  <a:lnTo>
                    <a:pt x="566" y="1124"/>
                  </a:lnTo>
                  <a:lnTo>
                    <a:pt x="588" y="1094"/>
                  </a:lnTo>
                  <a:lnTo>
                    <a:pt x="620" y="1096"/>
                  </a:lnTo>
                  <a:lnTo>
                    <a:pt x="688" y="1092"/>
                  </a:lnTo>
                  <a:lnTo>
                    <a:pt x="728" y="1092"/>
                  </a:lnTo>
                  <a:lnTo>
                    <a:pt x="808" y="1152"/>
                  </a:lnTo>
                  <a:lnTo>
                    <a:pt x="844" y="1142"/>
                  </a:lnTo>
                  <a:lnTo>
                    <a:pt x="888" y="1120"/>
                  </a:lnTo>
                  <a:lnTo>
                    <a:pt x="812" y="992"/>
                  </a:lnTo>
                  <a:lnTo>
                    <a:pt x="752" y="984"/>
                  </a:lnTo>
                  <a:lnTo>
                    <a:pt x="760" y="956"/>
                  </a:lnTo>
                  <a:lnTo>
                    <a:pt x="696" y="976"/>
                  </a:lnTo>
                  <a:lnTo>
                    <a:pt x="770" y="910"/>
                  </a:lnTo>
                  <a:lnTo>
                    <a:pt x="760" y="872"/>
                  </a:lnTo>
                  <a:lnTo>
                    <a:pt x="712" y="776"/>
                  </a:lnTo>
                  <a:lnTo>
                    <a:pt x="736" y="668"/>
                  </a:lnTo>
                  <a:lnTo>
                    <a:pt x="780" y="732"/>
                  </a:lnTo>
                  <a:lnTo>
                    <a:pt x="748" y="770"/>
                  </a:lnTo>
                  <a:lnTo>
                    <a:pt x="784" y="840"/>
                  </a:lnTo>
                  <a:lnTo>
                    <a:pt x="832" y="856"/>
                  </a:lnTo>
                  <a:lnTo>
                    <a:pt x="858" y="776"/>
                  </a:lnTo>
                  <a:lnTo>
                    <a:pt x="856" y="726"/>
                  </a:lnTo>
                  <a:lnTo>
                    <a:pt x="928" y="702"/>
                  </a:lnTo>
                  <a:lnTo>
                    <a:pt x="968" y="804"/>
                  </a:lnTo>
                  <a:lnTo>
                    <a:pt x="984" y="816"/>
                  </a:lnTo>
                  <a:lnTo>
                    <a:pt x="1016" y="696"/>
                  </a:lnTo>
                  <a:lnTo>
                    <a:pt x="1106" y="724"/>
                  </a:lnTo>
                  <a:lnTo>
                    <a:pt x="1168" y="658"/>
                  </a:lnTo>
                  <a:lnTo>
                    <a:pt x="1168" y="548"/>
                  </a:lnTo>
                  <a:lnTo>
                    <a:pt x="1260" y="496"/>
                  </a:lnTo>
                  <a:lnTo>
                    <a:pt x="1284" y="490"/>
                  </a:lnTo>
                  <a:lnTo>
                    <a:pt x="1282" y="442"/>
                  </a:lnTo>
                  <a:lnTo>
                    <a:pt x="1244" y="426"/>
                  </a:lnTo>
                  <a:lnTo>
                    <a:pt x="1214" y="368"/>
                  </a:lnTo>
                  <a:lnTo>
                    <a:pt x="1218" y="316"/>
                  </a:lnTo>
                  <a:lnTo>
                    <a:pt x="1156" y="248"/>
                  </a:lnTo>
                  <a:lnTo>
                    <a:pt x="1144" y="172"/>
                  </a:lnTo>
                  <a:lnTo>
                    <a:pt x="1174" y="166"/>
                  </a:lnTo>
                  <a:lnTo>
                    <a:pt x="1204" y="136"/>
                  </a:lnTo>
                  <a:lnTo>
                    <a:pt x="1130" y="148"/>
                  </a:lnTo>
                  <a:lnTo>
                    <a:pt x="1124" y="96"/>
                  </a:lnTo>
                  <a:lnTo>
                    <a:pt x="1076" y="92"/>
                  </a:lnTo>
                  <a:lnTo>
                    <a:pt x="1066" y="110"/>
                  </a:lnTo>
                  <a:lnTo>
                    <a:pt x="1012" y="72"/>
                  </a:lnTo>
                  <a:lnTo>
                    <a:pt x="956" y="100"/>
                  </a:lnTo>
                  <a:lnTo>
                    <a:pt x="928" y="92"/>
                  </a:lnTo>
                  <a:lnTo>
                    <a:pt x="940" y="16"/>
                  </a:lnTo>
                  <a:lnTo>
                    <a:pt x="890" y="40"/>
                  </a:lnTo>
                  <a:lnTo>
                    <a:pt x="832" y="42"/>
                  </a:lnTo>
                  <a:lnTo>
                    <a:pt x="788" y="44"/>
                  </a:lnTo>
                  <a:lnTo>
                    <a:pt x="740" y="0"/>
                  </a:lnTo>
                  <a:lnTo>
                    <a:pt x="700" y="28"/>
                  </a:lnTo>
                  <a:lnTo>
                    <a:pt x="720" y="84"/>
                  </a:lnTo>
                  <a:lnTo>
                    <a:pt x="704" y="128"/>
                  </a:lnTo>
                  <a:lnTo>
                    <a:pt x="658" y="136"/>
                  </a:lnTo>
                  <a:lnTo>
                    <a:pt x="638" y="116"/>
                  </a:lnTo>
                  <a:lnTo>
                    <a:pt x="600" y="124"/>
                  </a:lnTo>
                  <a:lnTo>
                    <a:pt x="580" y="108"/>
                  </a:lnTo>
                  <a:lnTo>
                    <a:pt x="544" y="110"/>
                  </a:lnTo>
                  <a:lnTo>
                    <a:pt x="472" y="68"/>
                  </a:lnTo>
                  <a:lnTo>
                    <a:pt x="312" y="76"/>
                  </a:lnTo>
                  <a:lnTo>
                    <a:pt x="238" y="152"/>
                  </a:lnTo>
                  <a:lnTo>
                    <a:pt x="236" y="198"/>
                  </a:lnTo>
                  <a:lnTo>
                    <a:pt x="218" y="200"/>
                  </a:lnTo>
                  <a:lnTo>
                    <a:pt x="206" y="174"/>
                  </a:lnTo>
                  <a:lnTo>
                    <a:pt x="180" y="200"/>
                  </a:lnTo>
                  <a:lnTo>
                    <a:pt x="148" y="184"/>
                  </a:lnTo>
                  <a:lnTo>
                    <a:pt x="140" y="152"/>
                  </a:lnTo>
                  <a:lnTo>
                    <a:pt x="0" y="224"/>
                  </a:lnTo>
                  <a:lnTo>
                    <a:pt x="40" y="249"/>
                  </a:lnTo>
                  <a:close/>
                </a:path>
              </a:pathLst>
            </a:custGeom>
            <a:solidFill>
              <a:srgbClr val="0070C0"/>
            </a:solidFill>
            <a:ln>
              <a:noFill/>
            </a:ln>
            <a:extLst>
              <a:ext uri="{91240B29-F687-4F45-9708-019B960494DF}">
                <a14:hiddenLine xmlns:a14="http://schemas.microsoft.com/office/drawing/2010/main" w="31750" cap="flat" cmpd="sng">
                  <a:solidFill>
                    <a:srgbClr val="000000"/>
                  </a:solidFill>
                  <a:prstDash val="solid"/>
                  <a:round/>
                  <a:headEnd type="none" w="med" len="med"/>
                  <a:tailEnd type="none" w="med" len="med"/>
                </a14:hiddenLine>
              </a:ext>
            </a:extLst>
          </p:spPr>
          <p:txBody>
            <a:bodyPr/>
            <a:lstStyle/>
            <a:p>
              <a:endParaRPr lang="ja-JP" altLang="en-US"/>
            </a:p>
          </p:txBody>
        </p:sp>
        <p:sp>
          <p:nvSpPr>
            <p:cNvPr id="53276" name="Freeform 48"/>
            <p:cNvSpPr>
              <a:spLocks/>
            </p:cNvSpPr>
            <p:nvPr/>
          </p:nvSpPr>
          <p:spPr bwMode="auto">
            <a:xfrm>
              <a:off x="976" y="2032"/>
              <a:ext cx="62" cy="74"/>
            </a:xfrm>
            <a:custGeom>
              <a:avLst/>
              <a:gdLst>
                <a:gd name="T0" fmla="*/ 0 w 194"/>
                <a:gd name="T1" fmla="*/ 0 h 230"/>
                <a:gd name="T2" fmla="*/ 0 w 194"/>
                <a:gd name="T3" fmla="*/ 0 h 230"/>
                <a:gd name="T4" fmla="*/ 0 w 194"/>
                <a:gd name="T5" fmla="*/ 0 h 230"/>
                <a:gd name="T6" fmla="*/ 0 w 194"/>
                <a:gd name="T7" fmla="*/ 0 h 230"/>
                <a:gd name="T8" fmla="*/ 0 w 194"/>
                <a:gd name="T9" fmla="*/ 0 h 230"/>
                <a:gd name="T10" fmla="*/ 0 w 194"/>
                <a:gd name="T11" fmla="*/ 0 h 230"/>
                <a:gd name="T12" fmla="*/ 0 w 194"/>
                <a:gd name="T13" fmla="*/ 0 h 230"/>
                <a:gd name="T14" fmla="*/ 0 w 194"/>
                <a:gd name="T15" fmla="*/ 0 h 230"/>
                <a:gd name="T16" fmla="*/ 0 w 194"/>
                <a:gd name="T17" fmla="*/ 0 h 230"/>
                <a:gd name="T18" fmla="*/ 0 w 194"/>
                <a:gd name="T19" fmla="*/ 0 h 230"/>
                <a:gd name="T20" fmla="*/ 0 w 194"/>
                <a:gd name="T21" fmla="*/ 0 h 230"/>
                <a:gd name="T22" fmla="*/ 0 w 194"/>
                <a:gd name="T23" fmla="*/ 0 h 230"/>
                <a:gd name="T24" fmla="*/ 0 w 194"/>
                <a:gd name="T25" fmla="*/ 0 h 230"/>
                <a:gd name="T26" fmla="*/ 0 w 194"/>
                <a:gd name="T27" fmla="*/ 0 h 230"/>
                <a:gd name="T28" fmla="*/ 0 w 194"/>
                <a:gd name="T29" fmla="*/ 0 h 230"/>
                <a:gd name="T30" fmla="*/ 0 w 194"/>
                <a:gd name="T31" fmla="*/ 0 h 230"/>
                <a:gd name="T32" fmla="*/ 0 w 194"/>
                <a:gd name="T33" fmla="*/ 0 h 230"/>
                <a:gd name="T34" fmla="*/ 0 w 194"/>
                <a:gd name="T35" fmla="*/ 0 h 230"/>
                <a:gd name="T36" fmla="*/ 0 w 194"/>
                <a:gd name="T37" fmla="*/ 0 h 2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4" h="230">
                  <a:moveTo>
                    <a:pt x="168" y="230"/>
                  </a:moveTo>
                  <a:lnTo>
                    <a:pt x="88" y="230"/>
                  </a:lnTo>
                  <a:lnTo>
                    <a:pt x="60" y="182"/>
                  </a:lnTo>
                  <a:lnTo>
                    <a:pt x="26" y="188"/>
                  </a:lnTo>
                  <a:lnTo>
                    <a:pt x="26" y="162"/>
                  </a:lnTo>
                  <a:lnTo>
                    <a:pt x="52" y="134"/>
                  </a:lnTo>
                  <a:lnTo>
                    <a:pt x="34" y="100"/>
                  </a:lnTo>
                  <a:lnTo>
                    <a:pt x="0" y="80"/>
                  </a:lnTo>
                  <a:lnTo>
                    <a:pt x="14" y="38"/>
                  </a:lnTo>
                  <a:lnTo>
                    <a:pt x="32" y="32"/>
                  </a:lnTo>
                  <a:lnTo>
                    <a:pt x="38" y="10"/>
                  </a:lnTo>
                  <a:lnTo>
                    <a:pt x="62" y="10"/>
                  </a:lnTo>
                  <a:lnTo>
                    <a:pt x="76" y="0"/>
                  </a:lnTo>
                  <a:lnTo>
                    <a:pt x="128" y="48"/>
                  </a:lnTo>
                  <a:lnTo>
                    <a:pt x="182" y="46"/>
                  </a:lnTo>
                  <a:lnTo>
                    <a:pt x="194" y="74"/>
                  </a:lnTo>
                  <a:lnTo>
                    <a:pt x="180" y="104"/>
                  </a:lnTo>
                  <a:lnTo>
                    <a:pt x="190" y="136"/>
                  </a:lnTo>
                  <a:lnTo>
                    <a:pt x="168" y="230"/>
                  </a:lnTo>
                  <a:close/>
                </a:path>
              </a:pathLst>
            </a:custGeom>
            <a:solidFill>
              <a:srgbClr val="FF6600"/>
            </a:solidFill>
            <a:ln>
              <a:noFill/>
            </a:ln>
            <a:extLst>
              <a:ext uri="{91240B29-F687-4F45-9708-019B960494DF}">
                <a14:hiddenLine xmlns:a14="http://schemas.microsoft.com/office/drawing/2010/main" w="31750" cap="flat" cmpd="sng">
                  <a:solidFill>
                    <a:srgbClr val="000000"/>
                  </a:solidFill>
                  <a:prstDash val="solid"/>
                  <a:round/>
                  <a:headEnd type="none" w="med" len="med"/>
                  <a:tailEnd type="none" w="med" len="med"/>
                </a14:hiddenLine>
              </a:ext>
            </a:extLst>
          </p:spPr>
          <p:txBody>
            <a:bodyPr/>
            <a:lstStyle/>
            <a:p>
              <a:endParaRPr lang="ja-JP" altLang="en-US"/>
            </a:p>
          </p:txBody>
        </p:sp>
      </p:grpSp>
      <p:sp>
        <p:nvSpPr>
          <p:cNvPr id="53269" name="Oval 53"/>
          <p:cNvSpPr>
            <a:spLocks noChangeArrowheads="1"/>
          </p:cNvSpPr>
          <p:nvPr/>
        </p:nvSpPr>
        <p:spPr bwMode="auto">
          <a:xfrm>
            <a:off x="5973763" y="3189288"/>
            <a:ext cx="152400" cy="139700"/>
          </a:xfrm>
          <a:prstGeom prst="ellipse">
            <a:avLst/>
          </a:prstGeom>
          <a:noFill/>
          <a:ln w="31750" algn="ctr">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3270" name="Oval 54"/>
          <p:cNvSpPr>
            <a:spLocks noChangeArrowheads="1"/>
          </p:cNvSpPr>
          <p:nvPr/>
        </p:nvSpPr>
        <p:spPr bwMode="auto">
          <a:xfrm>
            <a:off x="6837363" y="3654425"/>
            <a:ext cx="152400" cy="141288"/>
          </a:xfrm>
          <a:prstGeom prst="ellipse">
            <a:avLst/>
          </a:prstGeom>
          <a:noFill/>
          <a:ln w="31750" algn="ctr">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3271" name="Oval 55"/>
          <p:cNvSpPr>
            <a:spLocks noChangeArrowheads="1"/>
          </p:cNvSpPr>
          <p:nvPr/>
        </p:nvSpPr>
        <p:spPr bwMode="auto">
          <a:xfrm>
            <a:off x="6392863" y="3673475"/>
            <a:ext cx="152400" cy="141288"/>
          </a:xfrm>
          <a:prstGeom prst="ellipse">
            <a:avLst/>
          </a:prstGeom>
          <a:noFill/>
          <a:ln w="31750" algn="ctr">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3272" name="Oval 56"/>
          <p:cNvSpPr>
            <a:spLocks noChangeArrowheads="1"/>
          </p:cNvSpPr>
          <p:nvPr/>
        </p:nvSpPr>
        <p:spPr bwMode="auto">
          <a:xfrm>
            <a:off x="6189663" y="4984750"/>
            <a:ext cx="152400" cy="139700"/>
          </a:xfrm>
          <a:prstGeom prst="ellipse">
            <a:avLst/>
          </a:prstGeom>
          <a:noFill/>
          <a:ln w="31750" algn="ctr">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3273"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建築制限の例</a:t>
            </a:r>
          </a:p>
        </p:txBody>
      </p:sp>
    </p:spTree>
    <p:extLst>
      <p:ext uri="{BB962C8B-B14F-4D97-AF65-F5344CB8AC3E}">
        <p14:creationId xmlns:p14="http://schemas.microsoft.com/office/powerpoint/2010/main" val="2463800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560388" y="3068638"/>
            <a:ext cx="8677275" cy="320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建築許可の基準・・・法第５４条</a:t>
            </a:r>
          </a:p>
          <a:p>
            <a:pPr eaLnBrk="1" hangingPunct="1">
              <a:spcBef>
                <a:spcPct val="0"/>
              </a:spcBef>
              <a:buFontTx/>
              <a:buNone/>
            </a:pPr>
            <a:r>
              <a:rPr lang="ja-JP" altLang="en-US" sz="2000" b="1">
                <a:latin typeface="Arial" panose="020B0604020202020204" pitchFamily="34" charset="0"/>
              </a:rPr>
              <a:t>　都道府県知事等は、前条第一項の規定による許可の申請があった場合において、当該申請が次の各号のいづれかに該当するときは、その許可をしなければならない。</a:t>
            </a:r>
          </a:p>
          <a:p>
            <a:pPr eaLnBrk="1" hangingPunct="1">
              <a:spcBef>
                <a:spcPct val="0"/>
              </a:spcBef>
              <a:buFontTx/>
              <a:buNone/>
            </a:pPr>
            <a:r>
              <a:rPr lang="ja-JP" altLang="en-US" sz="2000" b="1">
                <a:latin typeface="Arial" panose="020B0604020202020204" pitchFamily="34" charset="0"/>
              </a:rPr>
              <a:t>（一～二項省略）</a:t>
            </a:r>
            <a:endParaRPr lang="ja-JP" altLang="en-US" sz="2000">
              <a:latin typeface="Arial" panose="020B0604020202020204" pitchFamily="34" charset="0"/>
            </a:endParaRPr>
          </a:p>
          <a:p>
            <a:pPr eaLnBrk="1" hangingPunct="1">
              <a:spcBef>
                <a:spcPct val="0"/>
              </a:spcBef>
              <a:buFontTx/>
              <a:buNone/>
            </a:pPr>
            <a:r>
              <a:rPr lang="ja-JP" altLang="en-US" sz="2000">
                <a:latin typeface="Arial" panose="020B0604020202020204" pitchFamily="34" charset="0"/>
              </a:rPr>
              <a:t>三　当該建築物が次に掲げる要件に該当し、かつ、容易に移転し、又は除却することができるものであると認められること。</a:t>
            </a:r>
          </a:p>
          <a:p>
            <a:pPr eaLnBrk="1" hangingPunct="1">
              <a:spcBef>
                <a:spcPct val="0"/>
              </a:spcBef>
              <a:buFontTx/>
              <a:buNone/>
            </a:pPr>
            <a:r>
              <a:rPr lang="ja-JP" altLang="en-US" sz="2000">
                <a:latin typeface="Arial" panose="020B0604020202020204" pitchFamily="34" charset="0"/>
              </a:rPr>
              <a:t>　イ　階数が二以下で、かつ、地階を有しないこと。</a:t>
            </a:r>
            <a:br>
              <a:rPr lang="ja-JP" altLang="en-US" sz="2000">
                <a:latin typeface="Arial" panose="020B0604020202020204" pitchFamily="34" charset="0"/>
              </a:rPr>
            </a:br>
            <a:r>
              <a:rPr lang="ja-JP" altLang="en-US" sz="2000">
                <a:latin typeface="Arial" panose="020B0604020202020204" pitchFamily="34" charset="0"/>
              </a:rPr>
              <a:t>　ロ　主要構造部が、木造、鉄骨造、コンクリートブロック造その他これらに類する構造であること</a:t>
            </a:r>
          </a:p>
        </p:txBody>
      </p:sp>
      <p:sp>
        <p:nvSpPr>
          <p:cNvPr id="54275" name="Text Box 5"/>
          <p:cNvSpPr txBox="1">
            <a:spLocks noChangeArrowheads="1"/>
          </p:cNvSpPr>
          <p:nvPr/>
        </p:nvSpPr>
        <p:spPr bwMode="auto">
          <a:xfrm>
            <a:off x="573088" y="1189038"/>
            <a:ext cx="8677275"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建築の許可・・・法第５３条</a:t>
            </a:r>
            <a:endParaRPr lang="ja-JP" altLang="en-US"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a:t>
            </a:r>
            <a:r>
              <a:rPr lang="ja-JP" altLang="en-US" sz="2000">
                <a:latin typeface="Arial" panose="020B0604020202020204" pitchFamily="34" charset="0"/>
              </a:rPr>
              <a:t>都市施設の区域又は市街地開発事業の施行区域内において建築物の建築をしようとする者は、国土交通省令で定めるところにより、都道府県知事等の許可を受けなければならない。</a:t>
            </a:r>
          </a:p>
          <a:p>
            <a:pPr eaLnBrk="1" hangingPunct="1">
              <a:spcBef>
                <a:spcPct val="0"/>
              </a:spcBef>
              <a:buFontTx/>
              <a:buNone/>
            </a:pPr>
            <a:r>
              <a:rPr lang="ja-JP" altLang="en-US" sz="1600">
                <a:latin typeface="Arial" panose="020B0604020202020204" pitchFamily="34" charset="0"/>
              </a:rPr>
              <a:t>（以下省略）</a:t>
            </a:r>
          </a:p>
        </p:txBody>
      </p:sp>
      <p:sp>
        <p:nvSpPr>
          <p:cNvPr id="54276" name="正方形/長方形 2"/>
          <p:cNvSpPr>
            <a:spLocks noChangeArrowheads="1"/>
          </p:cNvSpPr>
          <p:nvPr/>
        </p:nvSpPr>
        <p:spPr bwMode="auto">
          <a:xfrm>
            <a:off x="4973638" y="627063"/>
            <a:ext cx="4641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         （都市計画法</a:t>
            </a:r>
            <a:r>
              <a:rPr lang="en-US" altLang="ja-JP" sz="2400">
                <a:solidFill>
                  <a:schemeClr val="tx2"/>
                </a:solidFill>
                <a:latin typeface="Arial" panose="020B0604020202020204" pitchFamily="34" charset="0"/>
              </a:rPr>
              <a:t>53</a:t>
            </a:r>
            <a:r>
              <a:rPr lang="ja-JP" altLang="en-US" sz="2400">
                <a:solidFill>
                  <a:schemeClr val="tx2"/>
                </a:solidFill>
                <a:latin typeface="Arial" panose="020B0604020202020204" pitchFamily="34" charset="0"/>
              </a:rPr>
              <a:t>条、</a:t>
            </a:r>
            <a:r>
              <a:rPr lang="en-US" altLang="ja-JP" sz="2400">
                <a:solidFill>
                  <a:schemeClr val="tx2"/>
                </a:solidFill>
                <a:latin typeface="Arial" panose="020B0604020202020204" pitchFamily="34" charset="0"/>
              </a:rPr>
              <a:t>54</a:t>
            </a:r>
            <a:r>
              <a:rPr lang="ja-JP" altLang="en-US" sz="2400">
                <a:solidFill>
                  <a:schemeClr val="tx2"/>
                </a:solidFill>
                <a:latin typeface="Arial" panose="020B0604020202020204" pitchFamily="34" charset="0"/>
              </a:rPr>
              <a:t>条）</a:t>
            </a:r>
          </a:p>
        </p:txBody>
      </p:sp>
      <p:sp>
        <p:nvSpPr>
          <p:cNvPr id="54277"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都市施設の区域等における建築制限</a:t>
            </a:r>
          </a:p>
        </p:txBody>
      </p:sp>
    </p:spTree>
    <p:extLst>
      <p:ext uri="{BB962C8B-B14F-4D97-AF65-F5344CB8AC3E}">
        <p14:creationId xmlns:p14="http://schemas.microsoft.com/office/powerpoint/2010/main" val="8605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角丸四角形 105"/>
          <p:cNvSpPr/>
          <p:nvPr/>
        </p:nvSpPr>
        <p:spPr>
          <a:xfrm>
            <a:off x="523915" y="848039"/>
            <a:ext cx="8927560" cy="565061"/>
          </a:xfrm>
          <a:prstGeom prst="roundRect">
            <a:avLst>
              <a:gd name="adj" fmla="val 2588"/>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7" name="テキスト ボックス 41"/>
          <p:cNvSpPr txBox="1"/>
          <p:nvPr/>
        </p:nvSpPr>
        <p:spPr>
          <a:xfrm>
            <a:off x="565695" y="621138"/>
            <a:ext cx="3306565" cy="338500"/>
          </a:xfrm>
          <a:prstGeom prst="rect">
            <a:avLst/>
          </a:prstGeom>
          <a:solidFill>
            <a:schemeClr val="tx1"/>
          </a:solidFill>
          <a:ln w="9525">
            <a:noFill/>
            <a:miter lim="800000"/>
            <a:headEnd/>
            <a:tailEnd/>
          </a:ln>
        </p:spPr>
        <p:txBody>
          <a:bodyPr wrap="square">
            <a:spAutoFit/>
          </a:bodyPr>
          <a:lstStyle>
            <a:defPPr>
              <a:defRPr lang="ja-JP"/>
            </a:defPPr>
            <a:lvl1pPr fontAlgn="auto">
              <a:spcAft>
                <a:spcPts val="0"/>
              </a:spcAft>
              <a:defRPr sz="1600" kern="0">
                <a:solidFill>
                  <a:prstClr val="white"/>
                </a:solidFill>
                <a:latin typeface="HGP創英角ｺﾞｼｯｸUB"/>
                <a:ea typeface="HGP創英角ｺﾞｼｯｸUB"/>
              </a:defRPr>
            </a:lvl1pPr>
          </a:lstStyle>
          <a:p>
            <a:r>
              <a:rPr lang="ja-JP" altLang="en-US" dirty="0"/>
              <a:t>都市計画法第</a:t>
            </a:r>
            <a:r>
              <a:rPr lang="en-US" altLang="ja-JP" dirty="0"/>
              <a:t>53</a:t>
            </a:r>
            <a:r>
              <a:rPr lang="ja-JP" altLang="en-US" dirty="0"/>
              <a:t>条の許可の運用例</a:t>
            </a:r>
          </a:p>
        </p:txBody>
      </p:sp>
      <p:sp>
        <p:nvSpPr>
          <p:cNvPr id="108" name="正方形/長方形 107"/>
          <p:cNvSpPr/>
          <p:nvPr/>
        </p:nvSpPr>
        <p:spPr>
          <a:xfrm>
            <a:off x="568465" y="1026709"/>
            <a:ext cx="8524045" cy="292341"/>
          </a:xfrm>
          <a:prstGeom prst="rect">
            <a:avLst/>
          </a:prstGeom>
        </p:spPr>
        <p:txBody>
          <a:bodyPr wrap="square">
            <a:spAutoFit/>
          </a:bodyPr>
          <a:lstStyle/>
          <a:p>
            <a:pPr marL="177764" indent="-177764"/>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・横浜市では、都市計画道路区域の歩道整備部分について、（１階以上）＋４階（３階）を許可する運用を実施</a:t>
            </a:r>
            <a:endParaRPr lang="en-US"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18"/>
          <p:cNvSpPr>
            <a:spLocks noChangeArrowheads="1"/>
          </p:cNvSpPr>
          <p:nvPr/>
        </p:nvSpPr>
        <p:spPr bwMode="auto">
          <a:xfrm rot="10800000" flipV="1">
            <a:off x="472445" y="1539698"/>
            <a:ext cx="2746257" cy="276955"/>
          </a:xfrm>
          <a:prstGeom prst="rect">
            <a:avLst/>
          </a:prstGeom>
          <a:noFill/>
          <a:ln w="9525">
            <a:noFill/>
            <a:miter lim="800000"/>
            <a:headEnd/>
            <a:tailEnd/>
          </a:ln>
        </p:spPr>
        <p:txBody>
          <a:bodyPr wrap="square">
            <a:spAutoFit/>
          </a:bodyPr>
          <a:lstStyle/>
          <a:p>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１．対象区域</a:t>
            </a:r>
          </a:p>
        </p:txBody>
      </p:sp>
      <p:sp>
        <p:nvSpPr>
          <p:cNvPr id="26" name="正方形/長方形 18"/>
          <p:cNvSpPr>
            <a:spLocks noChangeArrowheads="1"/>
          </p:cNvSpPr>
          <p:nvPr/>
        </p:nvSpPr>
        <p:spPr bwMode="auto">
          <a:xfrm>
            <a:off x="472447" y="2391317"/>
            <a:ext cx="2065018" cy="276955"/>
          </a:xfrm>
          <a:prstGeom prst="rect">
            <a:avLst/>
          </a:prstGeom>
          <a:noFill/>
          <a:ln w="9525">
            <a:noFill/>
            <a:miter lim="800000"/>
            <a:headEnd/>
            <a:tailEnd/>
          </a:ln>
        </p:spPr>
        <p:txBody>
          <a:bodyPr wrap="square">
            <a:spAutoFit/>
          </a:bodyPr>
          <a:lstStyle/>
          <a:p>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２．建築物の特例許可</a:t>
            </a:r>
          </a:p>
        </p:txBody>
      </p:sp>
      <p:sp>
        <p:nvSpPr>
          <p:cNvPr id="27" name="正方形/長方形 18"/>
          <p:cNvSpPr>
            <a:spLocks noChangeArrowheads="1"/>
          </p:cNvSpPr>
          <p:nvPr/>
        </p:nvSpPr>
        <p:spPr bwMode="auto">
          <a:xfrm>
            <a:off x="712401" y="1760346"/>
            <a:ext cx="8825279" cy="646227"/>
          </a:xfrm>
          <a:prstGeom prst="rect">
            <a:avLst/>
          </a:prstGeom>
          <a:noFill/>
          <a:ln w="9525">
            <a:noFill/>
            <a:miter lim="800000"/>
            <a:headEnd/>
            <a:tailEnd/>
          </a:ln>
        </p:spPr>
        <p:txBody>
          <a:bodyPr wrap="square">
            <a:spAutoFit/>
          </a:bodyPr>
          <a:lstStyle/>
          <a:p>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次の全ての要件に該当するもののうち市長が定めた区間</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　現道幅員２０ｍ以上の概成道路で拡幅部分が将来歩道として整備される区間。</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　商業地域又は近隣商業地域（指定容積率３００％以上）内にある区間。</a:t>
            </a:r>
          </a:p>
        </p:txBody>
      </p:sp>
      <p:sp>
        <p:nvSpPr>
          <p:cNvPr id="29" name="正方形/長方形 18"/>
          <p:cNvSpPr>
            <a:spLocks noChangeArrowheads="1"/>
          </p:cNvSpPr>
          <p:nvPr/>
        </p:nvSpPr>
        <p:spPr bwMode="auto">
          <a:xfrm>
            <a:off x="712401" y="2627221"/>
            <a:ext cx="8825279" cy="1384773"/>
          </a:xfrm>
          <a:prstGeom prst="rect">
            <a:avLst/>
          </a:prstGeom>
          <a:noFill/>
          <a:ln w="9525">
            <a:noFill/>
            <a:miter lim="800000"/>
            <a:headEnd/>
            <a:tailEnd/>
          </a:ln>
        </p:spPr>
        <p:txBody>
          <a:bodyPr wrap="square">
            <a:spAutoFit/>
          </a:bodyPr>
          <a:lstStyle/>
          <a:p>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上記の区間における建築物で、都市計画道路に係る部分については、「都市計画施設の区域内における建築許可等に関する取扱い要綱」によるほか、次の特例許可基準によることができる。</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7585" indent="-447585"/>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前面歩道レベルから１階部分以上（梁下有効高さ２．５ｍ以上）を歩行者が通常自由に通行又は利用できるよう前面歩道と同一レベルで歩道状に整備した場合には、上部に設けることができる階の数を商業地域においては４、近接商業地域においては３とする。</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7585" indent="-447585"/>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（２）主要構造部は、鉄骨造、コンクリートブロック造その他これらに類する構造で容易に移転又は除去することができるものとする。</a:t>
            </a:r>
          </a:p>
        </p:txBody>
      </p:sp>
      <p:pic>
        <p:nvPicPr>
          <p:cNvPr id="30" name="図 29"/>
          <p:cNvPicPr>
            <a:picLocks noChangeAspect="1"/>
          </p:cNvPicPr>
          <p:nvPr/>
        </p:nvPicPr>
        <p:blipFill rotWithShape="1">
          <a:blip r:embed="rId3" cstate="print">
            <a:extLst>
              <a:ext uri="{28A0092B-C50C-407E-A947-70E740481C1C}">
                <a14:useLocalDpi xmlns:a14="http://schemas.microsoft.com/office/drawing/2010/main" val="0"/>
              </a:ext>
            </a:extLst>
          </a:blip>
          <a:srcRect l="9910" t="64700" r="8425" b="4850"/>
          <a:stretch/>
        </p:blipFill>
        <p:spPr>
          <a:xfrm>
            <a:off x="525695" y="4011992"/>
            <a:ext cx="4793970" cy="252772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278" y="4011992"/>
            <a:ext cx="1872402" cy="2496536"/>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5393" y="4011993"/>
            <a:ext cx="1872403" cy="2496537"/>
          </a:xfrm>
          <a:prstGeom prst="rect">
            <a:avLst/>
          </a:prstGeom>
        </p:spPr>
      </p:pic>
      <p:sp>
        <p:nvSpPr>
          <p:cNvPr id="13"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都市施設の区域等における建築制限（横浜市の事例）</a:t>
            </a:r>
          </a:p>
        </p:txBody>
      </p:sp>
    </p:spTree>
    <p:extLst>
      <p:ext uri="{BB962C8B-B14F-4D97-AF65-F5344CB8AC3E}">
        <p14:creationId xmlns:p14="http://schemas.microsoft.com/office/powerpoint/2010/main" val="391829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2910" y="3075057"/>
            <a:ext cx="6340197" cy="707886"/>
          </a:xfrm>
          <a:prstGeom prst="rect">
            <a:avLst/>
          </a:prstGeom>
          <a:noFill/>
        </p:spPr>
        <p:txBody>
          <a:bodyPr wrap="none" rtlCol="0">
            <a:spAutoFit/>
          </a:bodyPr>
          <a:lstStyle/>
          <a:p>
            <a:pPr algn="ctr"/>
            <a:r>
              <a:rPr lang="ja-JP" altLang="en-US" sz="4000" dirty="0"/>
              <a:t>都市施設の都市計画の決定</a:t>
            </a:r>
          </a:p>
        </p:txBody>
      </p:sp>
    </p:spTree>
    <p:extLst>
      <p:ext uri="{BB962C8B-B14F-4D97-AF65-F5344CB8AC3E}">
        <p14:creationId xmlns:p14="http://schemas.microsoft.com/office/powerpoint/2010/main" val="2042662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458788" y="620713"/>
          <a:ext cx="8988427" cy="6080126"/>
        </p:xfrm>
        <a:graphic>
          <a:graphicData uri="http://schemas.openxmlformats.org/drawingml/2006/table">
            <a:tbl>
              <a:tblPr>
                <a:tableStyleId>{5940675A-B579-460E-94D1-54222C63F5DA}</a:tableStyleId>
              </a:tblPr>
              <a:tblGrid>
                <a:gridCol w="605259">
                  <a:extLst>
                    <a:ext uri="{9D8B030D-6E8A-4147-A177-3AD203B41FA5}">
                      <a16:colId xmlns:a16="http://schemas.microsoft.com/office/drawing/2014/main" val="20000"/>
                    </a:ext>
                  </a:extLst>
                </a:gridCol>
                <a:gridCol w="792114">
                  <a:extLst>
                    <a:ext uri="{9D8B030D-6E8A-4147-A177-3AD203B41FA5}">
                      <a16:colId xmlns:a16="http://schemas.microsoft.com/office/drawing/2014/main" val="20001"/>
                    </a:ext>
                  </a:extLst>
                </a:gridCol>
                <a:gridCol w="2088301">
                  <a:extLst>
                    <a:ext uri="{9D8B030D-6E8A-4147-A177-3AD203B41FA5}">
                      <a16:colId xmlns:a16="http://schemas.microsoft.com/office/drawing/2014/main" val="20002"/>
                    </a:ext>
                  </a:extLst>
                </a:gridCol>
                <a:gridCol w="648093">
                  <a:extLst>
                    <a:ext uri="{9D8B030D-6E8A-4147-A177-3AD203B41FA5}">
                      <a16:colId xmlns:a16="http://schemas.microsoft.com/office/drawing/2014/main" val="20003"/>
                    </a:ext>
                  </a:extLst>
                </a:gridCol>
                <a:gridCol w="504073">
                  <a:extLst>
                    <a:ext uri="{9D8B030D-6E8A-4147-A177-3AD203B41FA5}">
                      <a16:colId xmlns:a16="http://schemas.microsoft.com/office/drawing/2014/main" val="20004"/>
                    </a:ext>
                  </a:extLst>
                </a:gridCol>
                <a:gridCol w="504073">
                  <a:extLst>
                    <a:ext uri="{9D8B030D-6E8A-4147-A177-3AD203B41FA5}">
                      <a16:colId xmlns:a16="http://schemas.microsoft.com/office/drawing/2014/main" val="20005"/>
                    </a:ext>
                  </a:extLst>
                </a:gridCol>
                <a:gridCol w="720234">
                  <a:extLst>
                    <a:ext uri="{9D8B030D-6E8A-4147-A177-3AD203B41FA5}">
                      <a16:colId xmlns:a16="http://schemas.microsoft.com/office/drawing/2014/main" val="20006"/>
                    </a:ext>
                  </a:extLst>
                </a:gridCol>
                <a:gridCol w="2016290">
                  <a:extLst>
                    <a:ext uri="{9D8B030D-6E8A-4147-A177-3AD203B41FA5}">
                      <a16:colId xmlns:a16="http://schemas.microsoft.com/office/drawing/2014/main" val="20007"/>
                    </a:ext>
                  </a:extLst>
                </a:gridCol>
                <a:gridCol w="504073">
                  <a:extLst>
                    <a:ext uri="{9D8B030D-6E8A-4147-A177-3AD203B41FA5}">
                      <a16:colId xmlns:a16="http://schemas.microsoft.com/office/drawing/2014/main" val="20008"/>
                    </a:ext>
                  </a:extLst>
                </a:gridCol>
                <a:gridCol w="605917">
                  <a:extLst>
                    <a:ext uri="{9D8B030D-6E8A-4147-A177-3AD203B41FA5}">
                      <a16:colId xmlns:a16="http://schemas.microsoft.com/office/drawing/2014/main" val="20009"/>
                    </a:ext>
                  </a:extLst>
                </a:gridCol>
              </a:tblGrid>
              <a:tr h="218529">
                <a:tc rowSpan="3">
                  <a:txBody>
                    <a:bodyPr/>
                    <a:lstStyle/>
                    <a:p>
                      <a:pPr algn="ctr" fontAlgn="t"/>
                      <a:r>
                        <a:rPr lang="ja-JP" altLang="en-US" sz="1400" b="0" i="0" u="none" strike="noStrike" dirty="0">
                          <a:solidFill>
                            <a:schemeClr val="tx1"/>
                          </a:solidFill>
                          <a:effectLst/>
                          <a:latin typeface="+mj-ea"/>
                          <a:ea typeface="+mj-ea"/>
                        </a:rPr>
                        <a:t>自治体</a:t>
                      </a:r>
                    </a:p>
                  </a:txBody>
                  <a:tcPr marL="5156" marR="5156" marT="5156" marB="0">
                    <a:solidFill>
                      <a:schemeClr val="accent5">
                        <a:lumMod val="20000"/>
                        <a:lumOff val="80000"/>
                      </a:schemeClr>
                    </a:solidFill>
                  </a:tcPr>
                </a:tc>
                <a:tc rowSpan="3">
                  <a:txBody>
                    <a:bodyPr/>
                    <a:lstStyle/>
                    <a:p>
                      <a:pPr algn="ctr" fontAlgn="t"/>
                      <a:r>
                        <a:rPr lang="ja-JP" altLang="en-US" sz="1400" u="none" strike="noStrike" dirty="0">
                          <a:solidFill>
                            <a:schemeClr val="tx1"/>
                          </a:solidFill>
                          <a:effectLst/>
                          <a:latin typeface="+mj-ea"/>
                          <a:ea typeface="+mj-ea"/>
                        </a:rPr>
                        <a:t>緩和している階数</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gridSpan="6">
                  <a:txBody>
                    <a:bodyPr/>
                    <a:lstStyle/>
                    <a:p>
                      <a:pPr algn="ctr" fontAlgn="t"/>
                      <a:r>
                        <a:rPr lang="ja-JP" altLang="en-US" sz="1400" u="none" strike="noStrike">
                          <a:solidFill>
                            <a:schemeClr val="tx1"/>
                          </a:solidFill>
                          <a:effectLst/>
                          <a:latin typeface="+mj-ea"/>
                          <a:ea typeface="+mj-ea"/>
                        </a:rPr>
                        <a:t>緩和している対象の条件</a:t>
                      </a:r>
                      <a:endParaRPr lang="ja-JP" altLang="en-US" sz="1400" b="0" i="0" u="none" strike="noStrike">
                        <a:solidFill>
                          <a:schemeClr val="tx1"/>
                        </a:solidFill>
                        <a:effectLst/>
                        <a:latin typeface="+mj-ea"/>
                        <a:ea typeface="+mj-ea"/>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dirty="0">
                          <a:solidFill>
                            <a:schemeClr val="tx1"/>
                          </a:solidFill>
                          <a:effectLst/>
                          <a:latin typeface="+mj-ea"/>
                          <a:ea typeface="+mj-ea"/>
                        </a:rPr>
                        <a:t>運用開始</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529">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dirty="0">
                          <a:solidFill>
                            <a:schemeClr val="tx1"/>
                          </a:solidFill>
                          <a:effectLst/>
                          <a:latin typeface="+mj-ea"/>
                          <a:ea typeface="+mj-ea"/>
                        </a:rPr>
                        <a:t>対象となる都市計画道路の位置付け</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gridSpan="3">
                  <a:txBody>
                    <a:bodyPr/>
                    <a:lstStyle/>
                    <a:p>
                      <a:pPr algn="ctr" fontAlgn="t"/>
                      <a:r>
                        <a:rPr lang="ja-JP" altLang="en-US" sz="1400" u="none" strike="noStrike" dirty="0">
                          <a:solidFill>
                            <a:schemeClr val="tx1"/>
                          </a:solidFill>
                          <a:effectLst/>
                          <a:latin typeface="+mj-ea"/>
                          <a:ea typeface="+mj-ea"/>
                        </a:rPr>
                        <a:t>建築物の敷地</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dirty="0">
                          <a:solidFill>
                            <a:schemeClr val="tx1"/>
                          </a:solidFill>
                          <a:effectLst/>
                          <a:latin typeface="+mj-ea"/>
                          <a:ea typeface="+mj-ea"/>
                        </a:rPr>
                        <a:t>建築物の条件</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dirty="0">
                          <a:solidFill>
                            <a:schemeClr val="tx1"/>
                          </a:solidFill>
                          <a:effectLst/>
                          <a:latin typeface="+mj-ea"/>
                          <a:ea typeface="+mj-ea"/>
                        </a:rPr>
                        <a:t>当初</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rowSpan="2">
                  <a:txBody>
                    <a:bodyPr/>
                    <a:lstStyle/>
                    <a:p>
                      <a:pPr algn="ctr" fontAlgn="t"/>
                      <a:r>
                        <a:rPr lang="ja-JP" altLang="en-US" sz="1400" u="none" strike="noStrike" dirty="0">
                          <a:solidFill>
                            <a:schemeClr val="tx1"/>
                          </a:solidFill>
                          <a:effectLst/>
                          <a:latin typeface="+mj-ea"/>
                          <a:ea typeface="+mj-ea"/>
                        </a:rPr>
                        <a:t>最終</a:t>
                      </a:r>
                      <a:endParaRPr lang="en-US" altLang="ja-JP" sz="1400" u="none" strike="noStrike" dirty="0">
                        <a:solidFill>
                          <a:schemeClr val="tx1"/>
                        </a:solidFill>
                        <a:effectLst/>
                        <a:latin typeface="+mj-ea"/>
                        <a:ea typeface="+mj-ea"/>
                      </a:endParaRPr>
                    </a:p>
                    <a:p>
                      <a:pPr algn="ctr" fontAlgn="t"/>
                      <a:r>
                        <a:rPr lang="ja-JP" altLang="en-US" sz="1400" u="none" strike="noStrike" dirty="0">
                          <a:solidFill>
                            <a:schemeClr val="tx1"/>
                          </a:solidFill>
                          <a:effectLst/>
                          <a:latin typeface="+mj-ea"/>
                          <a:ea typeface="+mj-ea"/>
                        </a:rPr>
                        <a:t>変更</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extLst>
                  <a:ext uri="{0D108BD9-81ED-4DB2-BD59-A6C34878D82A}">
                    <a16:rowId xmlns:a16="http://schemas.microsoft.com/office/drawing/2014/main" val="10001"/>
                  </a:ext>
                </a:extLst>
              </a:tr>
              <a:tr h="431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400" u="none" strike="noStrike">
                          <a:solidFill>
                            <a:schemeClr val="tx1"/>
                          </a:solidFill>
                          <a:effectLst/>
                          <a:latin typeface="+mj-ea"/>
                          <a:ea typeface="+mj-ea"/>
                        </a:rPr>
                        <a:t>用途地域等</a:t>
                      </a:r>
                      <a:endParaRPr lang="ja-JP" altLang="en-US" sz="1400" b="0" i="0" u="none" strike="noStrike">
                        <a:solidFill>
                          <a:schemeClr val="tx1"/>
                        </a:solidFill>
                        <a:effectLst/>
                        <a:latin typeface="+mj-ea"/>
                        <a:ea typeface="+mj-ea"/>
                      </a:endParaRPr>
                    </a:p>
                  </a:txBody>
                  <a:tcPr marL="5156" marR="5156" marT="5156" marB="0">
                    <a:solidFill>
                      <a:schemeClr val="accent5">
                        <a:lumMod val="20000"/>
                        <a:lumOff val="80000"/>
                      </a:schemeClr>
                    </a:solidFill>
                  </a:tcPr>
                </a:tc>
                <a:tc>
                  <a:txBody>
                    <a:bodyPr/>
                    <a:lstStyle/>
                    <a:p>
                      <a:pPr algn="ctr" fontAlgn="t"/>
                      <a:r>
                        <a:rPr lang="ja-JP" altLang="en-US" sz="1400" u="none" strike="noStrike">
                          <a:solidFill>
                            <a:schemeClr val="tx1"/>
                          </a:solidFill>
                          <a:effectLst/>
                          <a:latin typeface="+mj-ea"/>
                          <a:ea typeface="+mj-ea"/>
                        </a:rPr>
                        <a:t>容積率</a:t>
                      </a:r>
                      <a:endParaRPr lang="ja-JP" altLang="en-US" sz="1400" b="0" i="0" u="none" strike="noStrike">
                        <a:solidFill>
                          <a:schemeClr val="tx1"/>
                        </a:solidFill>
                        <a:effectLst/>
                        <a:latin typeface="+mj-ea"/>
                        <a:ea typeface="+mj-ea"/>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solidFill>
                            <a:schemeClr val="tx1"/>
                          </a:solidFill>
                          <a:effectLst/>
                          <a:latin typeface="+mj-ea"/>
                          <a:ea typeface="+mj-ea"/>
                        </a:rPr>
                        <a:t>規模</a:t>
                      </a:r>
                      <a:br>
                        <a:rPr lang="ja-JP" altLang="en-US" sz="1400" u="none" strike="noStrike" dirty="0">
                          <a:solidFill>
                            <a:schemeClr val="tx1"/>
                          </a:solidFill>
                          <a:effectLst/>
                          <a:latin typeface="+mj-ea"/>
                          <a:ea typeface="+mj-ea"/>
                        </a:rPr>
                      </a:b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solidFill>
                            <a:schemeClr val="tx1"/>
                          </a:solidFill>
                          <a:effectLst/>
                          <a:latin typeface="+mj-ea"/>
                          <a:ea typeface="+mj-ea"/>
                        </a:rPr>
                        <a:t>形状</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solidFill>
                            <a:schemeClr val="tx1"/>
                          </a:solidFill>
                          <a:effectLst/>
                          <a:latin typeface="+mj-ea"/>
                          <a:ea typeface="+mj-ea"/>
                        </a:rPr>
                        <a:t>構造</a:t>
                      </a:r>
                      <a:endParaRPr lang="ja-JP" altLang="en-US" sz="1400" b="0" i="0" u="none" strike="noStrike" dirty="0">
                        <a:solidFill>
                          <a:schemeClr val="tx1"/>
                        </a:solidFill>
                        <a:effectLst/>
                        <a:latin typeface="+mj-ea"/>
                        <a:ea typeface="+mj-ea"/>
                      </a:endParaRPr>
                    </a:p>
                  </a:txBody>
                  <a:tcPr marL="5156" marR="5156" marT="5156" marB="0">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1285391">
                <a:tc rowSpan="4">
                  <a:txBody>
                    <a:bodyPr/>
                    <a:lstStyle/>
                    <a:p>
                      <a:pPr algn="ctr" fontAlgn="t"/>
                      <a:r>
                        <a:rPr lang="ja-JP" altLang="en-US" sz="1400" u="none" strike="noStrike" dirty="0">
                          <a:solidFill>
                            <a:schemeClr val="tx1"/>
                          </a:solidFill>
                          <a:effectLst/>
                          <a:latin typeface="+mj-ea"/>
                          <a:ea typeface="+mj-ea"/>
                        </a:rPr>
                        <a:t>横浜市</a:t>
                      </a:r>
                      <a:endParaRPr lang="ja-JP" altLang="en-US" sz="1400" b="0" i="0" u="none" strike="noStrike" dirty="0">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lang="zh-TW"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歩道整備部分</a:t>
                      </a:r>
                      <a:endParaRPr lang="en-US" altLang="zh-TW" sz="140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t"/>
                      <a:r>
                        <a:rPr lang="en-US" altLang="zh-TW" sz="140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階以上</a:t>
                      </a:r>
                      <a:r>
                        <a:rPr lang="en-US" altLang="zh-TW" sz="1400" u="none" strike="noStrike" dirty="0">
                          <a:solidFill>
                            <a:schemeClr val="tx1"/>
                          </a:solidFill>
                          <a:effectLst/>
                          <a:latin typeface="ＭＳ Ｐゴシック" panose="020B0600070205080204" pitchFamily="50" charset="-128"/>
                          <a:ea typeface="ＭＳ Ｐゴシック" panose="020B0600070205080204" pitchFamily="50" charset="-128"/>
                        </a:rPr>
                        <a:t>)</a:t>
                      </a:r>
                    </a:p>
                    <a:p>
                      <a:pPr algn="ctr" fontAlgn="t"/>
                      <a:r>
                        <a:rPr lang="zh-TW"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＋４階</a:t>
                      </a: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dirty="0">
                          <a:solidFill>
                            <a:schemeClr val="tx1"/>
                          </a:solidFill>
                          <a:effectLst/>
                          <a:latin typeface="+mj-ea"/>
                          <a:ea typeface="+mj-ea"/>
                        </a:rPr>
                        <a:t>・概ね計画幅員の３分の２以上又は</a:t>
                      </a:r>
                      <a:r>
                        <a:rPr lang="en-US" altLang="ja-JP" sz="1200" u="none" strike="noStrike" dirty="0">
                          <a:solidFill>
                            <a:schemeClr val="tx1"/>
                          </a:solidFill>
                          <a:effectLst/>
                          <a:latin typeface="+mj-ea"/>
                          <a:ea typeface="+mj-ea"/>
                        </a:rPr>
                        <a:t>4</a:t>
                      </a:r>
                      <a:r>
                        <a:rPr lang="ja-JP" altLang="en-US" sz="1200" u="none" strike="noStrike" dirty="0">
                          <a:solidFill>
                            <a:schemeClr val="tx1"/>
                          </a:solidFill>
                          <a:effectLst/>
                          <a:latin typeface="+mj-ea"/>
                          <a:ea typeface="+mj-ea"/>
                        </a:rPr>
                        <a:t>車線以上整備されている都市計画道路、</a:t>
                      </a:r>
                      <a:br>
                        <a:rPr lang="ja-JP" altLang="en-US" sz="1200" u="none" strike="noStrike" dirty="0">
                          <a:solidFill>
                            <a:schemeClr val="tx1"/>
                          </a:solidFill>
                          <a:effectLst/>
                          <a:latin typeface="+mj-ea"/>
                          <a:ea typeface="+mj-ea"/>
                        </a:rPr>
                      </a:br>
                      <a:r>
                        <a:rPr lang="ja-JP" altLang="en-US" sz="1200" u="none" strike="noStrike" dirty="0">
                          <a:solidFill>
                            <a:schemeClr val="tx1"/>
                          </a:solidFill>
                          <a:effectLst/>
                          <a:latin typeface="+mj-ea"/>
                          <a:ea typeface="+mj-ea"/>
                        </a:rPr>
                        <a:t>・現道幅員が概ね２０メートル以上の区間</a:t>
                      </a:r>
                      <a:br>
                        <a:rPr lang="ja-JP" altLang="en-US" sz="1200" u="none" strike="noStrike" dirty="0">
                          <a:solidFill>
                            <a:schemeClr val="tx1"/>
                          </a:solidFill>
                          <a:effectLst/>
                          <a:latin typeface="+mj-ea"/>
                          <a:ea typeface="+mj-ea"/>
                        </a:rPr>
                      </a:br>
                      <a:r>
                        <a:rPr lang="ja-JP" altLang="en-US" sz="1200" u="none" strike="noStrike" dirty="0">
                          <a:solidFill>
                            <a:schemeClr val="tx1"/>
                          </a:solidFill>
                          <a:effectLst/>
                          <a:latin typeface="+mj-ea"/>
                          <a:ea typeface="+mj-ea"/>
                        </a:rPr>
                        <a:t>・現道幅員以外を歩道として整備する予定の区間</a:t>
                      </a:r>
                      <a:endParaRPr lang="ja-JP" altLang="en-US" sz="1200" b="0" i="0" u="none" strike="noStrike" dirty="0">
                        <a:solidFill>
                          <a:schemeClr val="tx1"/>
                        </a:solidFill>
                        <a:effectLst/>
                        <a:latin typeface="+mj-ea"/>
                        <a:ea typeface="+mj-ea"/>
                      </a:endParaRPr>
                    </a:p>
                  </a:txBody>
                  <a:tcPr marL="5156" marR="5156" marT="5156" marB="0"/>
                </a:tc>
                <a:tc>
                  <a:txBody>
                    <a:bodyPr/>
                    <a:lstStyle/>
                    <a:p>
                      <a:pPr algn="l" fontAlgn="t"/>
                      <a:r>
                        <a:rPr lang="ja-JP" altLang="en-US" sz="1400" u="none" strike="noStrike">
                          <a:solidFill>
                            <a:schemeClr val="tx1"/>
                          </a:solidFill>
                          <a:effectLst/>
                          <a:latin typeface="+mj-ea"/>
                          <a:ea typeface="+mj-ea"/>
                        </a:rPr>
                        <a:t>商業</a:t>
                      </a:r>
                      <a:br>
                        <a:rPr lang="ja-JP" altLang="en-US" sz="1400" u="none" strike="noStrike">
                          <a:solidFill>
                            <a:schemeClr val="tx1"/>
                          </a:solidFill>
                          <a:effectLst/>
                          <a:latin typeface="+mj-ea"/>
                          <a:ea typeface="+mj-ea"/>
                        </a:rPr>
                      </a:br>
                      <a:r>
                        <a:rPr lang="ja-JP" altLang="en-US" sz="1400" u="none" strike="noStrike">
                          <a:solidFill>
                            <a:schemeClr val="tx1"/>
                          </a:solidFill>
                          <a:effectLst/>
                          <a:latin typeface="+mj-ea"/>
                          <a:ea typeface="+mj-ea"/>
                        </a:rPr>
                        <a:t>防火・準放火</a:t>
                      </a:r>
                      <a:endParaRPr lang="ja-JP" altLang="en-US" sz="1400" b="0" i="0" u="none" strike="noStrike">
                        <a:solidFill>
                          <a:schemeClr val="tx1"/>
                        </a:solidFill>
                        <a:effectLst/>
                        <a:latin typeface="+mj-ea"/>
                        <a:ea typeface="+mj-ea"/>
                      </a:endParaRPr>
                    </a:p>
                  </a:txBody>
                  <a:tcPr marL="5156" marR="5156" marT="5156" marB="0"/>
                </a:tc>
                <a:tc>
                  <a:txBody>
                    <a:bodyPr/>
                    <a:lstStyle/>
                    <a:p>
                      <a:pPr algn="ctr" fontAlgn="t"/>
                      <a:r>
                        <a:rPr lang="en-US" altLang="ja-JP" sz="1400" u="none" strike="noStrike">
                          <a:solidFill>
                            <a:schemeClr val="tx1"/>
                          </a:solidFill>
                          <a:effectLst/>
                          <a:latin typeface="+mj-ea"/>
                          <a:ea typeface="+mj-ea"/>
                        </a:rPr>
                        <a:t>—</a:t>
                      </a:r>
                      <a:endParaRPr lang="en-US" altLang="ja-JP" sz="1400" b="0" i="0" u="none" strike="noStrike">
                        <a:solidFill>
                          <a:schemeClr val="tx1"/>
                        </a:solidFill>
                        <a:effectLst/>
                        <a:latin typeface="+mj-ea"/>
                        <a:ea typeface="+mj-ea"/>
                      </a:endParaRPr>
                    </a:p>
                  </a:txBody>
                  <a:tcPr marL="5156" marR="5156" marT="5156" marB="0"/>
                </a:tc>
                <a:tc>
                  <a:txBody>
                    <a:bodyPr/>
                    <a:lstStyle/>
                    <a:p>
                      <a:pPr algn="ctr" fontAlgn="t"/>
                      <a:r>
                        <a:rPr lang="en-US" altLang="ja-JP" sz="1400" u="none" strike="noStrike" dirty="0">
                          <a:solidFill>
                            <a:schemeClr val="tx1"/>
                          </a:solidFill>
                          <a:effectLst/>
                          <a:latin typeface="+mj-ea"/>
                          <a:ea typeface="+mj-ea"/>
                        </a:rPr>
                        <a:t>—</a:t>
                      </a:r>
                      <a:endParaRPr lang="en-US" altLang="ja-JP" sz="1400" b="0" i="0" u="none" strike="noStrike" dirty="0">
                        <a:solidFill>
                          <a:schemeClr val="tx1"/>
                        </a:solidFill>
                        <a:effectLst/>
                        <a:latin typeface="+mj-ea"/>
                        <a:ea typeface="+mj-ea"/>
                      </a:endParaRPr>
                    </a:p>
                  </a:txBody>
                  <a:tcPr marL="5156" marR="5156" marT="5156" marB="0"/>
                </a:tc>
                <a:tc>
                  <a:txBody>
                    <a:bodyPr/>
                    <a:lstStyle/>
                    <a:p>
                      <a:pPr algn="l" fontAlgn="t"/>
                      <a:r>
                        <a:rPr lang="ja-JP" altLang="en-US" sz="1400" u="none" strike="noStrike">
                          <a:solidFill>
                            <a:schemeClr val="tx1"/>
                          </a:solidFill>
                          <a:effectLst/>
                          <a:latin typeface="+mj-ea"/>
                          <a:ea typeface="+mj-ea"/>
                        </a:rPr>
                        <a:t>地階を有しない</a:t>
                      </a:r>
                      <a:endParaRPr lang="ja-JP" altLang="en-US" sz="1400" b="0" i="0" u="none" strike="noStrike">
                        <a:solidFill>
                          <a:schemeClr val="tx1"/>
                        </a:solidFill>
                        <a:effectLst/>
                        <a:latin typeface="+mj-ea"/>
                        <a:ea typeface="+mj-ea"/>
                      </a:endParaRPr>
                    </a:p>
                  </a:txBody>
                  <a:tcPr marL="5156" marR="5156" marT="5156" marB="0"/>
                </a:tc>
                <a:tc>
                  <a:txBody>
                    <a:bodyPr/>
                    <a:lstStyle/>
                    <a:p>
                      <a:pPr algn="l" fontAlgn="t"/>
                      <a:r>
                        <a:rPr lang="ja-JP" altLang="en-US" sz="1200" u="none" strike="noStrike" dirty="0">
                          <a:solidFill>
                            <a:schemeClr val="tx1"/>
                          </a:solidFill>
                          <a:effectLst/>
                          <a:latin typeface="+mj-ea"/>
                          <a:ea typeface="+mj-ea"/>
                        </a:rPr>
                        <a:t>１階部分以上（梁下有効２．５ｍ以上）を前面歩道と同一レベルで歩道状に整備されること。</a:t>
                      </a:r>
                      <a:br>
                        <a:rPr lang="ja-JP" altLang="en-US" sz="1200" u="none" strike="noStrike" dirty="0">
                          <a:solidFill>
                            <a:schemeClr val="tx1"/>
                          </a:solidFill>
                          <a:effectLst/>
                          <a:latin typeface="+mj-ea"/>
                          <a:ea typeface="+mj-ea"/>
                        </a:rPr>
                      </a:br>
                      <a:r>
                        <a:rPr lang="ja-JP" altLang="en-US" sz="1200" u="none" strike="noStrike" dirty="0">
                          <a:solidFill>
                            <a:schemeClr val="tx1"/>
                          </a:solidFill>
                          <a:effectLst/>
                          <a:latin typeface="+mj-ea"/>
                          <a:ea typeface="+mj-ea"/>
                        </a:rPr>
                        <a:t>主要構造部が、鉄骨造、コンクリートブロック造その他これらに類する構造であること。</a:t>
                      </a:r>
                      <a:br>
                        <a:rPr lang="ja-JP" altLang="en-US" sz="1200" u="none" strike="noStrike" dirty="0">
                          <a:solidFill>
                            <a:schemeClr val="tx1"/>
                          </a:solidFill>
                          <a:effectLst/>
                          <a:latin typeface="+mj-ea"/>
                          <a:ea typeface="+mj-ea"/>
                        </a:rPr>
                      </a:br>
                      <a:endParaRPr lang="ja-JP" altLang="en-US" sz="1200" b="0" i="0" u="none" strike="noStrike" dirty="0">
                        <a:solidFill>
                          <a:schemeClr val="tx1"/>
                        </a:solidFill>
                        <a:effectLst/>
                        <a:latin typeface="+mj-ea"/>
                        <a:ea typeface="+mj-ea"/>
                      </a:endParaRPr>
                    </a:p>
                  </a:txBody>
                  <a:tcPr marL="5156" marR="5156" marT="5156" marB="0"/>
                </a:tc>
                <a:tc>
                  <a:txBody>
                    <a:bodyPr/>
                    <a:lstStyle/>
                    <a:p>
                      <a:pPr algn="ctr" fontAlgn="t"/>
                      <a:r>
                        <a:rPr lang="en-US" sz="1400" u="none" strike="noStrike" dirty="0">
                          <a:solidFill>
                            <a:schemeClr val="tx1"/>
                          </a:solidFill>
                          <a:effectLst/>
                          <a:latin typeface="+mj-ea"/>
                          <a:ea typeface="+mj-ea"/>
                        </a:rPr>
                        <a:t>S62.8</a:t>
                      </a:r>
                      <a:endParaRPr lang="en-US" sz="1400" b="0" i="0" u="none" strike="noStrike" dirty="0">
                        <a:solidFill>
                          <a:schemeClr val="tx1"/>
                        </a:solidFill>
                        <a:effectLst/>
                        <a:latin typeface="+mj-ea"/>
                        <a:ea typeface="+mj-ea"/>
                      </a:endParaRPr>
                    </a:p>
                  </a:txBody>
                  <a:tcPr marL="5156" marR="5156" marT="5156" marB="0"/>
                </a:tc>
                <a:tc>
                  <a:txBody>
                    <a:bodyPr/>
                    <a:lstStyle/>
                    <a:p>
                      <a:pPr algn="ctr" fontAlgn="t"/>
                      <a:r>
                        <a:rPr lang="en-US" sz="1400" u="none" strike="noStrike" dirty="0">
                          <a:solidFill>
                            <a:schemeClr val="tx1"/>
                          </a:solidFill>
                          <a:effectLst/>
                          <a:latin typeface="+mj-ea"/>
                          <a:ea typeface="+mj-ea"/>
                        </a:rPr>
                        <a:t>H27.4</a:t>
                      </a:r>
                      <a:endParaRPr lang="en-US" sz="1400" b="0" i="0" u="none" strike="noStrike" dirty="0">
                        <a:solidFill>
                          <a:schemeClr val="tx1"/>
                        </a:solidFill>
                        <a:effectLst/>
                        <a:latin typeface="+mj-ea"/>
                        <a:ea typeface="+mj-ea"/>
                      </a:endParaRPr>
                    </a:p>
                  </a:txBody>
                  <a:tcPr marL="5156" marR="5156" marT="5156" marB="0"/>
                </a:tc>
                <a:extLst>
                  <a:ext uri="{0D108BD9-81ED-4DB2-BD59-A6C34878D82A}">
                    <a16:rowId xmlns:a16="http://schemas.microsoft.com/office/drawing/2014/main" val="10003"/>
                  </a:ext>
                </a:extLst>
              </a:tr>
              <a:tr h="1285391">
                <a:tc vMerge="1">
                  <a:txBody>
                    <a:bodyPr/>
                    <a:lstStyle/>
                    <a:p>
                      <a:endParaRPr kumimoji="1" lang="ja-JP" altLang="en-US"/>
                    </a:p>
                  </a:txBody>
                  <a:tcPr/>
                </a:tc>
                <a:tc>
                  <a:txBody>
                    <a:bodyPr/>
                    <a:lstStyle/>
                    <a:p>
                      <a:pPr algn="ctr" fontAlgn="t"/>
                      <a:r>
                        <a:rPr lang="zh-TW"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歩道整備部分</a:t>
                      </a:r>
                      <a:endParaRPr lang="en-US" altLang="zh-TW" sz="140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t"/>
                      <a:r>
                        <a:rPr lang="en-US" altLang="zh-TW" sz="140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ja-JP" altLang="en-US" sz="1400" u="none" strike="noStrike" dirty="0">
                          <a:solidFill>
                            <a:schemeClr val="tx1"/>
                          </a:solidFill>
                          <a:effectLst/>
                          <a:latin typeface="ＭＳ Ｐゴシック" panose="020B0600070205080204" pitchFamily="50" charset="-128"/>
                          <a:ea typeface="+mn-ea"/>
                        </a:rPr>
                        <a:t>階以上</a:t>
                      </a:r>
                      <a:r>
                        <a:rPr lang="en-US" altLang="zh-TW" sz="1400" u="none" strike="noStrike" dirty="0">
                          <a:solidFill>
                            <a:schemeClr val="tx1"/>
                          </a:solidFill>
                          <a:effectLst/>
                          <a:latin typeface="ＭＳ Ｐゴシック" panose="020B0600070205080204" pitchFamily="50" charset="-128"/>
                          <a:ea typeface="ＭＳ Ｐゴシック" panose="020B0600070205080204" pitchFamily="50" charset="-128"/>
                        </a:rPr>
                        <a:t>)</a:t>
                      </a:r>
                    </a:p>
                    <a:p>
                      <a:pPr algn="ctr" fontAlgn="t"/>
                      <a:r>
                        <a:rPr lang="zh-TW"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３</a:t>
                      </a:r>
                      <a:r>
                        <a:rPr lang="zh-TW"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階</a:t>
                      </a: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t"/>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dirty="0">
                          <a:solidFill>
                            <a:schemeClr val="tx1"/>
                          </a:solidFill>
                          <a:effectLst/>
                          <a:latin typeface="+mj-ea"/>
                          <a:ea typeface="+mj-ea"/>
                        </a:rPr>
                        <a:t>・概ね計画幅員の３分の２以上又は５車線以上整備されている都市計画道路</a:t>
                      </a:r>
                      <a:br>
                        <a:rPr lang="ja-JP" altLang="en-US" sz="1200" u="none" strike="noStrike" dirty="0">
                          <a:solidFill>
                            <a:schemeClr val="tx1"/>
                          </a:solidFill>
                          <a:effectLst/>
                          <a:latin typeface="+mj-ea"/>
                          <a:ea typeface="+mj-ea"/>
                        </a:rPr>
                      </a:br>
                      <a:r>
                        <a:rPr lang="ja-JP" altLang="en-US" sz="1200" u="none" strike="noStrike" dirty="0">
                          <a:solidFill>
                            <a:schemeClr val="tx1"/>
                          </a:solidFill>
                          <a:effectLst/>
                          <a:latin typeface="+mj-ea"/>
                          <a:ea typeface="+mj-ea"/>
                        </a:rPr>
                        <a:t>・現道幅員が概ね２０メートル以上の区間</a:t>
                      </a:r>
                      <a:br>
                        <a:rPr lang="ja-JP" altLang="en-US" sz="1200" u="none" strike="noStrike" dirty="0">
                          <a:solidFill>
                            <a:schemeClr val="tx1"/>
                          </a:solidFill>
                          <a:effectLst/>
                          <a:latin typeface="+mj-ea"/>
                          <a:ea typeface="+mj-ea"/>
                        </a:rPr>
                      </a:br>
                      <a:r>
                        <a:rPr lang="ja-JP" altLang="en-US" sz="1200" u="none" strike="noStrike" dirty="0">
                          <a:solidFill>
                            <a:schemeClr val="tx1"/>
                          </a:solidFill>
                          <a:effectLst/>
                          <a:latin typeface="+mj-ea"/>
                          <a:ea typeface="+mj-ea"/>
                        </a:rPr>
                        <a:t>・現道幅員以外を歩道として整備する予定の区間</a:t>
                      </a:r>
                      <a:endParaRPr lang="ja-JP" altLang="en-US" sz="1200" b="0" i="0" u="none" strike="noStrike" dirty="0">
                        <a:solidFill>
                          <a:schemeClr val="tx1"/>
                        </a:solidFill>
                        <a:effectLst/>
                        <a:latin typeface="+mj-ea"/>
                        <a:ea typeface="+mj-ea"/>
                      </a:endParaRPr>
                    </a:p>
                  </a:txBody>
                  <a:tcPr marL="5156" marR="5156" marT="5156" marB="0"/>
                </a:tc>
                <a:tc>
                  <a:txBody>
                    <a:bodyPr/>
                    <a:lstStyle/>
                    <a:p>
                      <a:pPr algn="l" fontAlgn="t"/>
                      <a:r>
                        <a:rPr lang="ja-JP" altLang="en-US" sz="1400" u="none" strike="noStrike" dirty="0">
                          <a:solidFill>
                            <a:schemeClr val="tx1"/>
                          </a:solidFill>
                          <a:effectLst/>
                          <a:latin typeface="+mj-ea"/>
                          <a:ea typeface="+mj-ea"/>
                        </a:rPr>
                        <a:t>近商</a:t>
                      </a:r>
                      <a:br>
                        <a:rPr lang="ja-JP" altLang="en-US" sz="1400" u="none" strike="noStrike" dirty="0">
                          <a:solidFill>
                            <a:schemeClr val="tx1"/>
                          </a:solidFill>
                          <a:effectLst/>
                          <a:latin typeface="+mj-ea"/>
                          <a:ea typeface="+mj-ea"/>
                        </a:rPr>
                      </a:br>
                      <a:r>
                        <a:rPr lang="ja-JP" altLang="en-US" sz="1400" u="none" strike="noStrike" dirty="0">
                          <a:solidFill>
                            <a:schemeClr val="tx1"/>
                          </a:solidFill>
                          <a:effectLst/>
                          <a:latin typeface="+mj-ea"/>
                          <a:ea typeface="+mj-ea"/>
                        </a:rPr>
                        <a:t>防火・</a:t>
                      </a:r>
                      <a:endParaRPr lang="en-US" altLang="ja-JP" sz="1400" u="none" strike="noStrike" dirty="0">
                        <a:solidFill>
                          <a:schemeClr val="tx1"/>
                        </a:solidFill>
                        <a:effectLst/>
                        <a:latin typeface="+mj-ea"/>
                        <a:ea typeface="+mj-ea"/>
                      </a:endParaRPr>
                    </a:p>
                    <a:p>
                      <a:pPr algn="l" fontAlgn="t"/>
                      <a:r>
                        <a:rPr lang="ja-JP" altLang="en-US" sz="1400" u="none" strike="noStrike" dirty="0">
                          <a:solidFill>
                            <a:schemeClr val="tx1"/>
                          </a:solidFill>
                          <a:effectLst/>
                          <a:latin typeface="+mj-ea"/>
                          <a:ea typeface="+mj-ea"/>
                        </a:rPr>
                        <a:t>準放火</a:t>
                      </a:r>
                      <a:endParaRPr lang="ja-JP" altLang="en-US" sz="1400" b="0" i="0" u="none" strike="noStrike" dirty="0">
                        <a:solidFill>
                          <a:schemeClr val="tx1"/>
                        </a:solidFill>
                        <a:effectLst/>
                        <a:latin typeface="+mj-ea"/>
                        <a:ea typeface="+mj-ea"/>
                      </a:endParaRPr>
                    </a:p>
                  </a:txBody>
                  <a:tcPr marL="5156" marR="5156" marT="5156" marB="0"/>
                </a:tc>
                <a:tc>
                  <a:txBody>
                    <a:bodyPr/>
                    <a:lstStyle/>
                    <a:p>
                      <a:pPr algn="l" fontAlgn="t"/>
                      <a:r>
                        <a:rPr lang="en-US" altLang="ja-JP" sz="1400" u="none" strike="noStrike">
                          <a:solidFill>
                            <a:schemeClr val="tx1"/>
                          </a:solidFill>
                          <a:effectLst/>
                          <a:latin typeface="+mj-ea"/>
                          <a:ea typeface="+mj-ea"/>
                        </a:rPr>
                        <a:t>300</a:t>
                      </a:r>
                      <a:r>
                        <a:rPr lang="ja-JP" altLang="en-US" sz="1400" u="none" strike="noStrike">
                          <a:solidFill>
                            <a:schemeClr val="tx1"/>
                          </a:solidFill>
                          <a:effectLst/>
                          <a:latin typeface="+mj-ea"/>
                          <a:ea typeface="+mj-ea"/>
                        </a:rPr>
                        <a:t>％以上</a:t>
                      </a:r>
                      <a:endParaRPr lang="ja-JP" altLang="en-US" sz="1400" b="0" i="0" u="none" strike="noStrike">
                        <a:solidFill>
                          <a:schemeClr val="tx1"/>
                        </a:solidFill>
                        <a:effectLst/>
                        <a:latin typeface="+mj-ea"/>
                        <a:ea typeface="+mj-ea"/>
                      </a:endParaRPr>
                    </a:p>
                  </a:txBody>
                  <a:tcPr marL="5156" marR="5156" marT="5156" marB="0"/>
                </a:tc>
                <a:tc>
                  <a:txBody>
                    <a:bodyPr/>
                    <a:lstStyle/>
                    <a:p>
                      <a:pPr algn="ctr" fontAlgn="t"/>
                      <a:r>
                        <a:rPr lang="en-US" altLang="ja-JP" sz="1400" u="none" strike="noStrike">
                          <a:solidFill>
                            <a:schemeClr val="tx1"/>
                          </a:solidFill>
                          <a:effectLst/>
                          <a:latin typeface="+mj-ea"/>
                          <a:ea typeface="+mj-ea"/>
                        </a:rPr>
                        <a:t>—</a:t>
                      </a:r>
                      <a:endParaRPr lang="en-US" altLang="ja-JP" sz="1400" b="0" i="0" u="none" strike="noStrike">
                        <a:solidFill>
                          <a:schemeClr val="tx1"/>
                        </a:solidFill>
                        <a:effectLst/>
                        <a:latin typeface="+mj-ea"/>
                        <a:ea typeface="+mj-ea"/>
                      </a:endParaRPr>
                    </a:p>
                  </a:txBody>
                  <a:tcPr marL="5156" marR="5156" marT="5156" marB="0"/>
                </a:tc>
                <a:tc>
                  <a:txBody>
                    <a:bodyPr/>
                    <a:lstStyle/>
                    <a:p>
                      <a:pPr algn="l" fontAlgn="t"/>
                      <a:r>
                        <a:rPr lang="ja-JP" altLang="en-US" sz="1400" u="none" strike="noStrike">
                          <a:solidFill>
                            <a:schemeClr val="tx1"/>
                          </a:solidFill>
                          <a:effectLst/>
                          <a:latin typeface="+mj-ea"/>
                          <a:ea typeface="+mj-ea"/>
                        </a:rPr>
                        <a:t>地階を有しない</a:t>
                      </a:r>
                      <a:endParaRPr lang="ja-JP" altLang="en-US" sz="1400" b="0" i="0" u="none" strike="noStrike">
                        <a:solidFill>
                          <a:schemeClr val="tx1"/>
                        </a:solidFill>
                        <a:effectLst/>
                        <a:latin typeface="+mj-ea"/>
                        <a:ea typeface="+mj-ea"/>
                      </a:endParaRPr>
                    </a:p>
                  </a:txBody>
                  <a:tcPr marL="5156" marR="5156" marT="5156" marB="0"/>
                </a:tc>
                <a:tc>
                  <a:txBody>
                    <a:bodyPr/>
                    <a:lstStyle/>
                    <a:p>
                      <a:pPr algn="l" fontAlgn="t"/>
                      <a:r>
                        <a:rPr lang="ja-JP" altLang="en-US" sz="1200" u="none" strike="noStrike" dirty="0">
                          <a:solidFill>
                            <a:schemeClr val="tx1"/>
                          </a:solidFill>
                          <a:effectLst/>
                          <a:latin typeface="+mj-ea"/>
                          <a:ea typeface="+mj-ea"/>
                        </a:rPr>
                        <a:t>１階部分以上（梁下有効２．５ｍ以上）を前面歩道と同一レベルで歩道状に整備されること。</a:t>
                      </a:r>
                      <a:br>
                        <a:rPr lang="ja-JP" altLang="en-US" sz="1200" u="none" strike="noStrike" dirty="0">
                          <a:solidFill>
                            <a:schemeClr val="tx1"/>
                          </a:solidFill>
                          <a:effectLst/>
                          <a:latin typeface="+mj-ea"/>
                          <a:ea typeface="+mj-ea"/>
                        </a:rPr>
                      </a:br>
                      <a:r>
                        <a:rPr lang="ja-JP" altLang="en-US" sz="1200" u="none" strike="noStrike" dirty="0">
                          <a:solidFill>
                            <a:schemeClr val="tx1"/>
                          </a:solidFill>
                          <a:effectLst/>
                          <a:latin typeface="+mj-ea"/>
                          <a:ea typeface="+mj-ea"/>
                        </a:rPr>
                        <a:t>主要構造部が、鉄骨造、コンクリートブロック造その他これらに類する構造であること。</a:t>
                      </a:r>
                      <a:endParaRPr lang="ja-JP" altLang="en-US" sz="1200" b="0" i="0" u="none" strike="noStrike" dirty="0">
                        <a:solidFill>
                          <a:schemeClr val="tx1"/>
                        </a:solidFill>
                        <a:effectLst/>
                        <a:latin typeface="+mj-ea"/>
                        <a:ea typeface="+mj-ea"/>
                      </a:endParaRPr>
                    </a:p>
                  </a:txBody>
                  <a:tcPr marL="5156" marR="5156" marT="5156" marB="0"/>
                </a:tc>
                <a:tc>
                  <a:txBody>
                    <a:bodyPr/>
                    <a:lstStyle/>
                    <a:p>
                      <a:pPr algn="ctr" fontAlgn="t"/>
                      <a:r>
                        <a:rPr lang="en-US" sz="1400" u="none" strike="noStrike" dirty="0">
                          <a:solidFill>
                            <a:schemeClr val="tx1"/>
                          </a:solidFill>
                          <a:effectLst/>
                          <a:latin typeface="+mj-ea"/>
                          <a:ea typeface="+mj-ea"/>
                        </a:rPr>
                        <a:t>S62.8</a:t>
                      </a:r>
                      <a:endParaRPr lang="en-US" sz="1400" b="0" i="0" u="none" strike="noStrike" dirty="0">
                        <a:solidFill>
                          <a:schemeClr val="tx1"/>
                        </a:solidFill>
                        <a:effectLst/>
                        <a:latin typeface="+mj-ea"/>
                        <a:ea typeface="+mj-ea"/>
                      </a:endParaRPr>
                    </a:p>
                  </a:txBody>
                  <a:tcPr marL="5156" marR="5156" marT="5156" marB="0"/>
                </a:tc>
                <a:tc>
                  <a:txBody>
                    <a:bodyPr/>
                    <a:lstStyle/>
                    <a:p>
                      <a:pPr algn="ctr" fontAlgn="t"/>
                      <a:r>
                        <a:rPr lang="en-US" sz="1400" u="none" strike="noStrike" dirty="0">
                          <a:solidFill>
                            <a:schemeClr val="tx1"/>
                          </a:solidFill>
                          <a:effectLst/>
                          <a:latin typeface="+mj-ea"/>
                          <a:ea typeface="+mj-ea"/>
                        </a:rPr>
                        <a:t>H27.4</a:t>
                      </a:r>
                      <a:endParaRPr lang="en-US" sz="1400" b="0" i="0" u="none" strike="noStrike" dirty="0">
                        <a:solidFill>
                          <a:schemeClr val="tx1"/>
                        </a:solidFill>
                        <a:effectLst/>
                        <a:latin typeface="+mj-ea"/>
                        <a:ea typeface="+mj-ea"/>
                      </a:endParaRPr>
                    </a:p>
                  </a:txBody>
                  <a:tcPr marL="5156" marR="5156" marT="5156" marB="0"/>
                </a:tc>
                <a:extLst>
                  <a:ext uri="{0D108BD9-81ED-4DB2-BD59-A6C34878D82A}">
                    <a16:rowId xmlns:a16="http://schemas.microsoft.com/office/drawing/2014/main" val="10004"/>
                  </a:ext>
                </a:extLst>
              </a:tr>
              <a:tr h="1834062">
                <a:tc vMerge="1">
                  <a:txBody>
                    <a:bodyPr/>
                    <a:lstStyle/>
                    <a:p>
                      <a:endParaRPr kumimoji="1" lang="ja-JP" altLang="en-US"/>
                    </a:p>
                  </a:txBody>
                  <a:tcP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ja-JP" altLang="en-US" sz="1400" u="none" strike="noStrike" dirty="0">
                          <a:solidFill>
                            <a:schemeClr val="tx1"/>
                          </a:solidFill>
                          <a:effectLst/>
                          <a:latin typeface="+mn-ea"/>
                          <a:ea typeface="+mn-ea"/>
                        </a:rPr>
                        <a:t>３階以下</a:t>
                      </a:r>
                      <a:b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b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lang="en-US" altLang="ja-JP" sz="1200" u="none" strike="noStrike" dirty="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lang="en-US" altLang="ja-JP" sz="1400" u="none" strike="noStrike" dirty="0">
                          <a:solidFill>
                            <a:schemeClr val="tx1"/>
                          </a:solidFill>
                          <a:effectLst/>
                          <a:latin typeface="+mj-ea"/>
                          <a:ea typeface="+mj-ea"/>
                        </a:rPr>
                        <a:t>-</a:t>
                      </a:r>
                      <a:endParaRPr lang="en-US" altLang="ja-JP" sz="1400" b="0" i="0" u="none" strike="noStrike" dirty="0">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lang="en-US" altLang="ja-JP" sz="1400" u="none" strike="noStrike" dirty="0">
                          <a:solidFill>
                            <a:schemeClr val="tx1"/>
                          </a:solidFill>
                          <a:effectLst/>
                          <a:latin typeface="+mj-ea"/>
                          <a:ea typeface="+mj-ea"/>
                        </a:rPr>
                        <a:t>—</a:t>
                      </a:r>
                      <a:endParaRPr lang="en-US" altLang="ja-JP" sz="1400" b="0" i="0" u="none" strike="noStrike" dirty="0">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lang="en-US" altLang="ja-JP" sz="1400" u="none" strike="noStrike" dirty="0">
                          <a:solidFill>
                            <a:schemeClr val="tx1"/>
                          </a:solidFill>
                          <a:effectLst/>
                          <a:latin typeface="+mj-ea"/>
                          <a:ea typeface="+mj-ea"/>
                        </a:rPr>
                        <a:t>-</a:t>
                      </a:r>
                      <a:endParaRPr lang="en-US" altLang="ja-JP" sz="1400" b="0" i="0" u="none" strike="noStrike" dirty="0">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l" fontAlgn="t"/>
                      <a:r>
                        <a:rPr lang="ja-JP" altLang="en-US" sz="1400" u="none" strike="noStrike">
                          <a:solidFill>
                            <a:schemeClr val="tx1"/>
                          </a:solidFill>
                          <a:effectLst/>
                          <a:latin typeface="+mj-ea"/>
                          <a:ea typeface="+mj-ea"/>
                        </a:rPr>
                        <a:t>高さ１２メートル以下</a:t>
                      </a:r>
                      <a:br>
                        <a:rPr lang="ja-JP" altLang="en-US" sz="1400" u="none" strike="noStrike">
                          <a:solidFill>
                            <a:schemeClr val="tx1"/>
                          </a:solidFill>
                          <a:effectLst/>
                          <a:latin typeface="+mj-ea"/>
                          <a:ea typeface="+mj-ea"/>
                        </a:rPr>
                      </a:br>
                      <a:r>
                        <a:rPr lang="ja-JP" altLang="en-US" sz="1400" u="none" strike="noStrike">
                          <a:solidFill>
                            <a:schemeClr val="tx1"/>
                          </a:solidFill>
                          <a:effectLst/>
                          <a:latin typeface="+mj-ea"/>
                          <a:ea typeface="+mj-ea"/>
                        </a:rPr>
                        <a:t>地階を有しない</a:t>
                      </a:r>
                      <a:endParaRPr lang="ja-JP" altLang="en-US" sz="1400" b="0" i="0" u="none" strike="noStrike">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l" fontAlgn="t"/>
                      <a:r>
                        <a:rPr lang="ja-JP" altLang="en-US" sz="1200" u="none" strike="noStrike" dirty="0">
                          <a:solidFill>
                            <a:schemeClr val="tx1"/>
                          </a:solidFill>
                          <a:effectLst/>
                          <a:latin typeface="+mj-ea"/>
                          <a:ea typeface="+mj-ea"/>
                        </a:rPr>
                        <a:t>主要構造物が木造、鉄骨造、コンクリートブロック造、その他これらに類する構造である建築物であること。</a:t>
                      </a:r>
                      <a:br>
                        <a:rPr lang="ja-JP" altLang="en-US" sz="1200" u="none" strike="noStrike" dirty="0">
                          <a:solidFill>
                            <a:schemeClr val="tx1"/>
                          </a:solidFill>
                          <a:effectLst/>
                          <a:latin typeface="+mj-ea"/>
                          <a:ea typeface="+mj-ea"/>
                        </a:rPr>
                      </a:br>
                      <a:r>
                        <a:rPr lang="ja-JP" altLang="en-US" sz="1200" u="none" strike="noStrike" dirty="0">
                          <a:solidFill>
                            <a:schemeClr val="tx1"/>
                          </a:solidFill>
                          <a:effectLst/>
                          <a:latin typeface="+mj-ea"/>
                          <a:ea typeface="+mj-ea"/>
                        </a:rPr>
                        <a:t>建築物が都市計画施設の内外にわたる場合は、将来において、都市計画施設の区域内の部分を機能上、構造上容易に分離することができるよう設計上の配慮がされていること。</a:t>
                      </a:r>
                      <a:endParaRPr lang="ja-JP" altLang="en-US" sz="1200" b="0" i="0" u="none" strike="noStrike" dirty="0">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lang="en-US" sz="1400" u="none" strike="noStrike">
                          <a:solidFill>
                            <a:schemeClr val="tx1"/>
                          </a:solidFill>
                          <a:effectLst/>
                          <a:latin typeface="+mj-ea"/>
                          <a:ea typeface="+mj-ea"/>
                        </a:rPr>
                        <a:t>H13.4</a:t>
                      </a:r>
                      <a:endParaRPr lang="en-US" sz="1400" b="0" i="0" u="none" strike="noStrike">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tc>
                  <a:txBody>
                    <a:bodyPr/>
                    <a:lstStyle/>
                    <a:p>
                      <a:pPr algn="ctr" fontAlgn="t"/>
                      <a:r>
                        <a:rPr lang="en-US" sz="1400" u="none" strike="noStrike" dirty="0">
                          <a:solidFill>
                            <a:schemeClr val="tx1"/>
                          </a:solidFill>
                          <a:effectLst/>
                          <a:latin typeface="+mj-ea"/>
                          <a:ea typeface="+mj-ea"/>
                        </a:rPr>
                        <a:t>H27.4</a:t>
                      </a:r>
                      <a:endParaRPr lang="en-US" sz="1400" b="0" i="0" u="none" strike="noStrike" dirty="0">
                        <a:solidFill>
                          <a:schemeClr val="tx1"/>
                        </a:solidFill>
                        <a:effectLst/>
                        <a:latin typeface="+mj-ea"/>
                        <a:ea typeface="+mj-ea"/>
                      </a:endParaRPr>
                    </a:p>
                  </a:txBody>
                  <a:tcPr marL="5156" marR="5156" marT="5156"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06323">
                <a:tc vMerge="1">
                  <a:txBody>
                    <a:bodyPr/>
                    <a:lstStyle/>
                    <a:p>
                      <a:endParaRPr kumimoji="1" lang="ja-JP" altLang="en-US"/>
                    </a:p>
                  </a:txBody>
                  <a:tcPr/>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ja-JP" altLang="en-US" sz="1400" u="none" strike="noStrike" dirty="0">
                          <a:solidFill>
                            <a:schemeClr val="tx1"/>
                          </a:solidFill>
                          <a:effectLst/>
                          <a:latin typeface="+mn-ea"/>
                          <a:ea typeface="+mn-ea"/>
                        </a:rPr>
                        <a:t>制限なし</a:t>
                      </a:r>
                      <a:endParaRPr lang="en-US" altLang="ja-JP" sz="1400" u="none" strike="noStrike" dirty="0">
                        <a:solidFill>
                          <a:schemeClr val="tx1"/>
                        </a:solidFill>
                        <a:effectLst/>
                        <a:latin typeface="+mn-ea"/>
                        <a:ea typeface="+mn-ea"/>
                      </a:endParaRPr>
                    </a:p>
                    <a:p>
                      <a:pPr marL="0" marR="0" indent="0" algn="ctr" defTabSz="844174" rtl="0" eaLnBrk="1" fontAlgn="t" latinLnBrk="0" hangingPunct="1">
                        <a:lnSpc>
                          <a:spcPct val="100000"/>
                        </a:lnSpc>
                        <a:spcBef>
                          <a:spcPts val="0"/>
                        </a:spcBef>
                        <a:spcAft>
                          <a:spcPts val="0"/>
                        </a:spcAft>
                        <a:buClrTx/>
                        <a:buSzTx/>
                        <a:buFontTx/>
                        <a:buNone/>
                        <a:tabLst/>
                        <a:defRPr/>
                      </a:pPr>
                      <a:r>
                        <a:rPr lang="ja-JP" altLang="en-US" sz="1200" dirty="0">
                          <a:solidFill>
                            <a:schemeClr val="tx1"/>
                          </a:solidFill>
                          <a:latin typeface="ＭＳ Ｐゴシック" panose="020B0600070205080204" pitchFamily="50" charset="-128"/>
                          <a:ea typeface="+mn-ea"/>
                        </a:rPr>
                        <a:t>（事業部局の技術的基準による）</a:t>
                      </a:r>
                      <a:r>
                        <a:rPr lang="ja-JP" altLang="en-US" sz="1200" dirty="0">
                          <a:solidFill>
                            <a:schemeClr val="tx1"/>
                          </a:solidFill>
                        </a:rPr>
                        <a:t> </a:t>
                      </a:r>
                      <a:endParaRPr lang="ja-JP" altLang="en-US" sz="1200" b="0" i="0" u="none" strike="noStrike" dirty="0">
                        <a:solidFill>
                          <a:schemeClr val="tx1"/>
                        </a:solidFill>
                        <a:effectLst/>
                        <a:latin typeface="+mn-ea"/>
                        <a:ea typeface="+mn-ea"/>
                      </a:endParaRPr>
                    </a:p>
                  </a:txBody>
                  <a:tcPr marL="5156" marR="5156" marT="5156"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altLang="ja-JP" sz="1200" b="0" i="0" u="none" strike="noStrike">
                        <a:solidFill>
                          <a:schemeClr val="tx1"/>
                        </a:solidFill>
                        <a:effectLst/>
                        <a:latin typeface="+mj-ea"/>
                        <a:ea typeface="+mj-ea"/>
                      </a:endParaRPr>
                    </a:p>
                  </a:txBody>
                  <a:tcPr marL="5156" marR="5156" marT="5156" marB="0">
                    <a:lnT w="12700" cap="flat" cmpd="sng" algn="ctr">
                      <a:solidFill>
                        <a:schemeClr val="tx1"/>
                      </a:solidFill>
                      <a:prstDash val="solid"/>
                      <a:round/>
                      <a:headEnd type="none" w="med" len="med"/>
                      <a:tailEnd type="none" w="med" len="med"/>
                    </a:lnT>
                  </a:tcPr>
                </a:tc>
                <a:tc>
                  <a:txBody>
                    <a:bodyPr/>
                    <a:lstStyle/>
                    <a:p>
                      <a:pPr algn="ctr" fontAlgn="t"/>
                      <a:r>
                        <a:rPr lang="en-US" altLang="ja-JP" sz="1400" u="none" strike="noStrike" dirty="0">
                          <a:solidFill>
                            <a:schemeClr val="tx1"/>
                          </a:solidFill>
                          <a:effectLst/>
                          <a:latin typeface="+mj-ea"/>
                          <a:ea typeface="+mj-ea"/>
                        </a:rPr>
                        <a:t>-</a:t>
                      </a:r>
                      <a:endParaRPr lang="en-US" altLang="ja-JP" sz="1400" b="0" i="0" u="none" strike="noStrike" dirty="0">
                        <a:solidFill>
                          <a:schemeClr val="tx1"/>
                        </a:solidFill>
                        <a:effectLst/>
                        <a:latin typeface="+mj-ea"/>
                        <a:ea typeface="+mj-ea"/>
                      </a:endParaRPr>
                    </a:p>
                  </a:txBody>
                  <a:tcPr marL="5156" marR="5156" marT="5156" marB="0">
                    <a:lnT w="12700" cap="flat" cmpd="sng" algn="ctr">
                      <a:solidFill>
                        <a:schemeClr val="tx1"/>
                      </a:solidFill>
                      <a:prstDash val="solid"/>
                      <a:round/>
                      <a:headEnd type="none" w="med" len="med"/>
                      <a:tailEnd type="none" w="med" len="med"/>
                    </a:lnT>
                  </a:tcPr>
                </a:tc>
                <a:tc>
                  <a:txBody>
                    <a:bodyPr/>
                    <a:lstStyle/>
                    <a:p>
                      <a:pPr algn="ctr" fontAlgn="t"/>
                      <a:r>
                        <a:rPr lang="en-US" altLang="ja-JP" sz="1400" u="none" strike="noStrike" dirty="0">
                          <a:solidFill>
                            <a:schemeClr val="tx1"/>
                          </a:solidFill>
                          <a:effectLst/>
                          <a:latin typeface="+mj-ea"/>
                          <a:ea typeface="+mj-ea"/>
                        </a:rPr>
                        <a:t>—</a:t>
                      </a:r>
                      <a:endParaRPr lang="en-US" altLang="ja-JP" sz="1400" b="0" i="0" u="none" strike="noStrike" dirty="0">
                        <a:solidFill>
                          <a:schemeClr val="tx1"/>
                        </a:solidFill>
                        <a:effectLst/>
                        <a:latin typeface="+mj-ea"/>
                        <a:ea typeface="+mj-ea"/>
                      </a:endParaRPr>
                    </a:p>
                  </a:txBody>
                  <a:tcPr marL="5156" marR="5156" marT="5156" marB="0">
                    <a:lnT w="12700" cap="flat" cmpd="sng" algn="ctr">
                      <a:solidFill>
                        <a:schemeClr val="tx1"/>
                      </a:solidFill>
                      <a:prstDash val="solid"/>
                      <a:round/>
                      <a:headEnd type="none" w="med" len="med"/>
                      <a:tailEnd type="none" w="med" len="med"/>
                    </a:lnT>
                  </a:tcPr>
                </a:tc>
                <a:tc>
                  <a:txBody>
                    <a:bodyPr/>
                    <a:lstStyle/>
                    <a:p>
                      <a:pPr algn="ctr" fontAlgn="t"/>
                      <a:r>
                        <a:rPr lang="en-US" altLang="ja-JP" sz="1400" u="none" strike="noStrike" dirty="0">
                          <a:solidFill>
                            <a:schemeClr val="tx1"/>
                          </a:solidFill>
                          <a:effectLst/>
                          <a:latin typeface="+mj-ea"/>
                          <a:ea typeface="+mj-ea"/>
                        </a:rPr>
                        <a:t>-</a:t>
                      </a:r>
                      <a:endParaRPr lang="en-US" altLang="ja-JP" sz="1400" b="0" i="0" u="none" strike="noStrike" dirty="0">
                        <a:solidFill>
                          <a:schemeClr val="tx1"/>
                        </a:solidFill>
                        <a:effectLst/>
                        <a:latin typeface="+mj-ea"/>
                        <a:ea typeface="+mj-ea"/>
                      </a:endParaRPr>
                    </a:p>
                  </a:txBody>
                  <a:tcPr marL="5156" marR="5156" marT="5156" marB="0">
                    <a:lnT w="12700" cap="flat" cmpd="sng" algn="ctr">
                      <a:solidFill>
                        <a:schemeClr val="tx1"/>
                      </a:solidFill>
                      <a:prstDash val="solid"/>
                      <a:round/>
                      <a:headEnd type="none" w="med" len="med"/>
                      <a:tailEnd type="none" w="med" len="med"/>
                    </a:lnT>
                  </a:tcPr>
                </a:tc>
                <a:tc gridSpan="2">
                  <a:txBody>
                    <a:bodyPr/>
                    <a:lstStyle/>
                    <a:p>
                      <a:pPr algn="l" fontAlgn="t"/>
                      <a:r>
                        <a:rPr lang="ja-JP" altLang="en-US" sz="1200" b="0" i="0" u="none" strike="noStrike" dirty="0">
                          <a:solidFill>
                            <a:schemeClr val="tx1"/>
                          </a:solidFill>
                          <a:effectLst/>
                          <a:latin typeface="+mj-ea"/>
                          <a:ea typeface="+mj-ea"/>
                        </a:rPr>
                        <a:t>事業局等が定める技術的基準に適合するもの</a:t>
                      </a:r>
                      <a:br>
                        <a:rPr lang="ja-JP" altLang="en-US" sz="1200" b="0" i="0" u="none" strike="noStrike" dirty="0">
                          <a:solidFill>
                            <a:schemeClr val="tx1"/>
                          </a:solidFill>
                          <a:effectLst/>
                          <a:latin typeface="+mj-ea"/>
                          <a:ea typeface="+mj-ea"/>
                        </a:rPr>
                      </a:br>
                      <a:r>
                        <a:rPr lang="ja-JP" altLang="en-US" sz="1200" b="0" i="0" u="none" strike="noStrike" dirty="0">
                          <a:solidFill>
                            <a:schemeClr val="tx1"/>
                          </a:solidFill>
                          <a:effectLst/>
                          <a:latin typeface="+mj-ea"/>
                          <a:ea typeface="+mj-ea"/>
                        </a:rPr>
                        <a:t>事業局等が都市計画施設の整備及び管理に支障がないと認めたもの </a:t>
                      </a:r>
                    </a:p>
                  </a:txBody>
                  <a:tcPr marL="5156" marR="5156" marT="5156" marB="0">
                    <a:lnT w="12700" cap="flat" cmpd="sng" algn="ctr">
                      <a:solidFill>
                        <a:schemeClr val="tx1"/>
                      </a:solidFill>
                      <a:prstDash val="solid"/>
                      <a:round/>
                      <a:headEnd type="none" w="med" len="med"/>
                      <a:tailEnd type="none" w="med" len="med"/>
                    </a:lnT>
                  </a:tcPr>
                </a:tc>
                <a:tc hMerge="1">
                  <a:txBody>
                    <a:bodyPr/>
                    <a:lstStyle/>
                    <a:p>
                      <a:pPr algn="l" fontAlgn="t"/>
                      <a:endParaRPr lang="ja-JP" altLang="en-US" sz="1200" b="0" i="0" u="none" strike="noStrike" dirty="0">
                        <a:solidFill>
                          <a:srgbClr val="000000"/>
                        </a:solidFill>
                        <a:effectLst/>
                        <a:latin typeface="+mj-ea"/>
                        <a:ea typeface="+mj-ea"/>
                      </a:endParaRPr>
                    </a:p>
                  </a:txBody>
                  <a:tcPr marL="5156" marR="5156" marT="5156" marB="0">
                    <a:lnT w="12700" cap="flat" cmpd="sng" algn="ctr">
                      <a:solidFill>
                        <a:schemeClr val="tx1"/>
                      </a:solidFill>
                      <a:prstDash val="solid"/>
                      <a:round/>
                      <a:headEnd type="none" w="med" len="med"/>
                      <a:tailEnd type="none" w="med" len="med"/>
                    </a:lnT>
                  </a:tcPr>
                </a:tc>
                <a:tc>
                  <a:txBody>
                    <a:bodyPr/>
                    <a:lstStyle/>
                    <a:p>
                      <a:pPr algn="ctr" fontAlgn="t"/>
                      <a:r>
                        <a:rPr lang="en-US" sz="1400" b="0" i="0" u="none" strike="noStrike" dirty="0">
                          <a:solidFill>
                            <a:schemeClr val="tx1"/>
                          </a:solidFill>
                          <a:effectLst/>
                          <a:latin typeface="+mj-ea"/>
                          <a:ea typeface="+mj-ea"/>
                        </a:rPr>
                        <a:t>H13.2</a:t>
                      </a:r>
                    </a:p>
                  </a:txBody>
                  <a:tcPr marL="5156" marR="5156" marT="5156" marB="0">
                    <a:lnT w="12700" cap="flat" cmpd="sng" algn="ctr">
                      <a:solidFill>
                        <a:schemeClr val="tx1"/>
                      </a:solidFill>
                      <a:prstDash val="solid"/>
                      <a:round/>
                      <a:headEnd type="none" w="med" len="med"/>
                      <a:tailEnd type="none" w="med" len="med"/>
                    </a:lnT>
                  </a:tcPr>
                </a:tc>
                <a:tc>
                  <a:txBody>
                    <a:bodyPr/>
                    <a:lstStyle/>
                    <a:p>
                      <a:pPr algn="ctr" fontAlgn="t"/>
                      <a:r>
                        <a:rPr lang="en-US" sz="1400" b="0" i="0" u="none" strike="noStrike" dirty="0">
                          <a:solidFill>
                            <a:schemeClr val="tx1"/>
                          </a:solidFill>
                          <a:effectLst/>
                          <a:latin typeface="+mj-ea"/>
                          <a:ea typeface="+mj-ea"/>
                        </a:rPr>
                        <a:t>H24.11 </a:t>
                      </a:r>
                    </a:p>
                    <a:p>
                      <a:pPr algn="ctr" fontAlgn="t"/>
                      <a:endParaRPr lang="en-US" sz="1400" b="0" i="0" u="none" strike="noStrike" dirty="0">
                        <a:solidFill>
                          <a:schemeClr val="tx1"/>
                        </a:solidFill>
                        <a:effectLst/>
                        <a:latin typeface="+mj-ea"/>
                        <a:ea typeface="+mj-ea"/>
                      </a:endParaRPr>
                    </a:p>
                  </a:txBody>
                  <a:tcPr marL="5156" marR="5156" marT="5156"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11" name="正方形/長方形 10"/>
          <p:cNvSpPr/>
          <p:nvPr/>
        </p:nvSpPr>
        <p:spPr>
          <a:xfrm>
            <a:off x="1939925" y="4264025"/>
            <a:ext cx="1944688" cy="2092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301"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dirty="0">
                <a:solidFill>
                  <a:srgbClr val="1F497D"/>
                </a:solidFill>
              </a:rPr>
              <a:t>建築許可の事例</a:t>
            </a:r>
          </a:p>
        </p:txBody>
      </p:sp>
      <p:sp>
        <p:nvSpPr>
          <p:cNvPr id="55372" name="正方形/長方形 8"/>
          <p:cNvSpPr>
            <a:spLocks noChangeArrowheads="1"/>
          </p:cNvSpPr>
          <p:nvPr/>
        </p:nvSpPr>
        <p:spPr bwMode="auto">
          <a:xfrm>
            <a:off x="1855788" y="4238625"/>
            <a:ext cx="21605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a:solidFill>
                  <a:srgbClr val="000000"/>
                </a:solidFill>
                <a:latin typeface="ＭＳ Ｐゴシック" panose="020B0600070205080204" pitchFamily="50" charset="-128"/>
              </a:rPr>
              <a:t>【</a:t>
            </a:r>
            <a:r>
              <a:rPr lang="ja-JP" altLang="en-US" sz="1200">
                <a:solidFill>
                  <a:srgbClr val="000000"/>
                </a:solidFill>
                <a:latin typeface="ＭＳ Ｐゴシック" panose="020B0600070205080204" pitchFamily="50" charset="-128"/>
              </a:rPr>
              <a:t>基準を適用する区域</a:t>
            </a:r>
            <a:r>
              <a:rPr lang="en-US" altLang="ja-JP" sz="1200">
                <a:solidFill>
                  <a:srgbClr val="000000"/>
                </a:solidFill>
                <a:latin typeface="ＭＳ Ｐゴシック" panose="020B0600070205080204" pitchFamily="50" charset="-128"/>
              </a:rPr>
              <a:t>】</a:t>
            </a:r>
            <a:br>
              <a:rPr lang="en-US" altLang="ja-JP" sz="1200">
                <a:solidFill>
                  <a:srgbClr val="000000"/>
                </a:solidFill>
                <a:latin typeface="ＭＳ Ｐゴシック" panose="020B0600070205080204" pitchFamily="50" charset="-128"/>
              </a:rPr>
            </a:br>
            <a:r>
              <a:rPr lang="en-US" altLang="ja-JP" sz="1200">
                <a:solidFill>
                  <a:srgbClr val="000000"/>
                </a:solidFill>
                <a:latin typeface="ＭＳ Ｐゴシック" panose="020B0600070205080204" pitchFamily="50" charset="-128"/>
              </a:rPr>
              <a:t>○</a:t>
            </a:r>
            <a:r>
              <a:rPr lang="ja-JP" altLang="en-US" sz="1200">
                <a:solidFill>
                  <a:srgbClr val="000000"/>
                </a:solidFill>
                <a:latin typeface="ＭＳ Ｐゴシック" panose="020B0600070205080204" pitchFamily="50" charset="-128"/>
              </a:rPr>
              <a:t>トンネル構造の都市計画施設であること</a:t>
            </a:r>
            <a:br>
              <a:rPr lang="ja-JP" altLang="en-US" sz="1200">
                <a:solidFill>
                  <a:srgbClr val="000000"/>
                </a:solidFill>
                <a:latin typeface="ＭＳ Ｐゴシック" panose="020B0600070205080204" pitchFamily="50" charset="-128"/>
              </a:rPr>
            </a:br>
            <a:r>
              <a:rPr lang="ja-JP" altLang="en-US" sz="1200">
                <a:solidFill>
                  <a:srgbClr val="000000"/>
                </a:solidFill>
                <a:latin typeface="ＭＳ Ｐゴシック" panose="020B0600070205080204" pitchFamily="50" charset="-128"/>
              </a:rPr>
              <a:t>○トンネルの構造及び深さ等が明確であること</a:t>
            </a:r>
            <a:br>
              <a:rPr lang="ja-JP" altLang="en-US" sz="1200">
                <a:solidFill>
                  <a:srgbClr val="000000"/>
                </a:solidFill>
                <a:latin typeface="ＭＳ Ｐゴシック" panose="020B0600070205080204" pitchFamily="50" charset="-128"/>
              </a:rPr>
            </a:br>
            <a:r>
              <a:rPr lang="ja-JP" altLang="en-US" sz="1200">
                <a:solidFill>
                  <a:srgbClr val="000000"/>
                </a:solidFill>
                <a:latin typeface="ＭＳ Ｐゴシック" panose="020B0600070205080204" pitchFamily="50" charset="-128"/>
              </a:rPr>
              <a:t>○当該対象区域の上部における建築物の建築について、「都市計画施設の区域内における建築許可等に関する取扱い要綱」第３条第１項に定める基準</a:t>
            </a:r>
            <a:br>
              <a:rPr lang="ja-JP" altLang="en-US" sz="1200">
                <a:solidFill>
                  <a:srgbClr val="000000"/>
                </a:solidFill>
                <a:latin typeface="ＭＳ Ｐゴシック" panose="020B0600070205080204" pitchFamily="50" charset="-128"/>
              </a:rPr>
            </a:br>
            <a:r>
              <a:rPr lang="ja-JP" altLang="en-US" sz="1200">
                <a:solidFill>
                  <a:srgbClr val="000000"/>
                </a:solidFill>
                <a:latin typeface="ＭＳ Ｐゴシック" panose="020B0600070205080204" pitchFamily="50" charset="-128"/>
              </a:rPr>
              <a:t>によらず、事業局等が定める技術的基準に基づき許可することが合理的であること</a:t>
            </a:r>
            <a:r>
              <a:rPr lang="ja-JP" altLang="en-US" sz="1200"/>
              <a:t> </a:t>
            </a:r>
          </a:p>
        </p:txBody>
      </p:sp>
      <p:sp>
        <p:nvSpPr>
          <p:cNvPr id="10" name="フリーフォーム 9"/>
          <p:cNvSpPr/>
          <p:nvPr/>
        </p:nvSpPr>
        <p:spPr>
          <a:xfrm>
            <a:off x="1839913" y="4249738"/>
            <a:ext cx="2127250" cy="1647825"/>
          </a:xfrm>
          <a:custGeom>
            <a:avLst/>
            <a:gdLst>
              <a:gd name="connsiteX0" fmla="*/ 0 w 2127250"/>
              <a:gd name="connsiteY0" fmla="*/ 1619250 h 1644650"/>
              <a:gd name="connsiteX1" fmla="*/ 88900 w 2127250"/>
              <a:gd name="connsiteY1" fmla="*/ 1619250 h 1644650"/>
              <a:gd name="connsiteX2" fmla="*/ 88900 w 2127250"/>
              <a:gd name="connsiteY2" fmla="*/ 0 h 1644650"/>
              <a:gd name="connsiteX3" fmla="*/ 2057400 w 2127250"/>
              <a:gd name="connsiteY3" fmla="*/ 0 h 1644650"/>
              <a:gd name="connsiteX4" fmla="*/ 2057400 w 2127250"/>
              <a:gd name="connsiteY4" fmla="*/ 1644650 h 1644650"/>
              <a:gd name="connsiteX5" fmla="*/ 2127250 w 2127250"/>
              <a:gd name="connsiteY5" fmla="*/ 1644650 h 1644650"/>
              <a:gd name="connsiteX0" fmla="*/ 0 w 2127250"/>
              <a:gd name="connsiteY0" fmla="*/ 1619250 h 1645444"/>
              <a:gd name="connsiteX1" fmla="*/ 86519 w 2127250"/>
              <a:gd name="connsiteY1" fmla="*/ 1645444 h 1645444"/>
              <a:gd name="connsiteX2" fmla="*/ 88900 w 2127250"/>
              <a:gd name="connsiteY2" fmla="*/ 0 h 1645444"/>
              <a:gd name="connsiteX3" fmla="*/ 2057400 w 2127250"/>
              <a:gd name="connsiteY3" fmla="*/ 0 h 1645444"/>
              <a:gd name="connsiteX4" fmla="*/ 2057400 w 2127250"/>
              <a:gd name="connsiteY4" fmla="*/ 1644650 h 1645444"/>
              <a:gd name="connsiteX5" fmla="*/ 2127250 w 2127250"/>
              <a:gd name="connsiteY5" fmla="*/ 1644650 h 1645444"/>
              <a:gd name="connsiteX0" fmla="*/ 0 w 2127250"/>
              <a:gd name="connsiteY0" fmla="*/ 1647825 h 1647825"/>
              <a:gd name="connsiteX1" fmla="*/ 86519 w 2127250"/>
              <a:gd name="connsiteY1" fmla="*/ 1645444 h 1647825"/>
              <a:gd name="connsiteX2" fmla="*/ 88900 w 2127250"/>
              <a:gd name="connsiteY2" fmla="*/ 0 h 1647825"/>
              <a:gd name="connsiteX3" fmla="*/ 2057400 w 2127250"/>
              <a:gd name="connsiteY3" fmla="*/ 0 h 1647825"/>
              <a:gd name="connsiteX4" fmla="*/ 2057400 w 2127250"/>
              <a:gd name="connsiteY4" fmla="*/ 1644650 h 1647825"/>
              <a:gd name="connsiteX5" fmla="*/ 2127250 w 2127250"/>
              <a:gd name="connsiteY5" fmla="*/ 164465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7250" h="1647825">
                <a:moveTo>
                  <a:pt x="0" y="1647825"/>
                </a:moveTo>
                <a:lnTo>
                  <a:pt x="86519" y="1645444"/>
                </a:lnTo>
                <a:cubicBezTo>
                  <a:pt x="87313" y="1096963"/>
                  <a:pt x="88106" y="548481"/>
                  <a:pt x="88900" y="0"/>
                </a:cubicBezTo>
                <a:lnTo>
                  <a:pt x="2057400" y="0"/>
                </a:lnTo>
                <a:lnTo>
                  <a:pt x="2057400" y="1644650"/>
                </a:lnTo>
                <a:lnTo>
                  <a:pt x="2127250" y="164465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テキスト ボックス 22"/>
          <p:cNvSpPr txBox="1">
            <a:spLocks noChangeArrowheads="1"/>
          </p:cNvSpPr>
          <p:nvPr/>
        </p:nvSpPr>
        <p:spPr bwMode="auto">
          <a:xfrm>
            <a:off x="7721425" y="311170"/>
            <a:ext cx="1790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平成２８年３月３１日時点</a:t>
            </a:r>
          </a:p>
        </p:txBody>
      </p:sp>
    </p:spTree>
    <p:extLst>
      <p:ext uri="{BB962C8B-B14F-4D97-AF65-F5344CB8AC3E}">
        <p14:creationId xmlns:p14="http://schemas.microsoft.com/office/powerpoint/2010/main" val="3987271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dirty="0">
                <a:solidFill>
                  <a:srgbClr val="1F497D"/>
                </a:solidFill>
              </a:rPr>
              <a:t>建築許可の事例</a:t>
            </a:r>
          </a:p>
        </p:txBody>
      </p:sp>
      <p:graphicFrame>
        <p:nvGraphicFramePr>
          <p:cNvPr id="6" name="表 5"/>
          <p:cNvGraphicFramePr>
            <a:graphicFrameLocks noGrp="1"/>
          </p:cNvGraphicFramePr>
          <p:nvPr/>
        </p:nvGraphicFramePr>
        <p:xfrm>
          <a:off x="458788" y="765175"/>
          <a:ext cx="8856661" cy="5883472"/>
        </p:xfrm>
        <a:graphic>
          <a:graphicData uri="http://schemas.openxmlformats.org/drawingml/2006/table">
            <a:tbl>
              <a:tblPr>
                <a:tableStyleId>{5940675A-B579-460E-94D1-54222C63F5DA}</a:tableStyleId>
              </a:tblPr>
              <a:tblGrid>
                <a:gridCol w="648048">
                  <a:extLst>
                    <a:ext uri="{9D8B030D-6E8A-4147-A177-3AD203B41FA5}">
                      <a16:colId xmlns:a16="http://schemas.microsoft.com/office/drawing/2014/main" val="20000"/>
                    </a:ext>
                  </a:extLst>
                </a:gridCol>
                <a:gridCol w="720054">
                  <a:extLst>
                    <a:ext uri="{9D8B030D-6E8A-4147-A177-3AD203B41FA5}">
                      <a16:colId xmlns:a16="http://schemas.microsoft.com/office/drawing/2014/main" val="20001"/>
                    </a:ext>
                  </a:extLst>
                </a:gridCol>
                <a:gridCol w="1008075">
                  <a:extLst>
                    <a:ext uri="{9D8B030D-6E8A-4147-A177-3AD203B41FA5}">
                      <a16:colId xmlns:a16="http://schemas.microsoft.com/office/drawing/2014/main" val="20002"/>
                    </a:ext>
                  </a:extLst>
                </a:gridCol>
                <a:gridCol w="1728129">
                  <a:extLst>
                    <a:ext uri="{9D8B030D-6E8A-4147-A177-3AD203B41FA5}">
                      <a16:colId xmlns:a16="http://schemas.microsoft.com/office/drawing/2014/main" val="20003"/>
                    </a:ext>
                  </a:extLst>
                </a:gridCol>
                <a:gridCol w="288022">
                  <a:extLst>
                    <a:ext uri="{9D8B030D-6E8A-4147-A177-3AD203B41FA5}">
                      <a16:colId xmlns:a16="http://schemas.microsoft.com/office/drawing/2014/main" val="20004"/>
                    </a:ext>
                  </a:extLst>
                </a:gridCol>
                <a:gridCol w="1181390">
                  <a:extLst>
                    <a:ext uri="{9D8B030D-6E8A-4147-A177-3AD203B41FA5}">
                      <a16:colId xmlns:a16="http://schemas.microsoft.com/office/drawing/2014/main" val="20005"/>
                    </a:ext>
                  </a:extLst>
                </a:gridCol>
                <a:gridCol w="432032">
                  <a:extLst>
                    <a:ext uri="{9D8B030D-6E8A-4147-A177-3AD203B41FA5}">
                      <a16:colId xmlns:a16="http://schemas.microsoft.com/office/drawing/2014/main" val="20006"/>
                    </a:ext>
                  </a:extLst>
                </a:gridCol>
                <a:gridCol w="2016151">
                  <a:extLst>
                    <a:ext uri="{9D8B030D-6E8A-4147-A177-3AD203B41FA5}">
                      <a16:colId xmlns:a16="http://schemas.microsoft.com/office/drawing/2014/main" val="20007"/>
                    </a:ext>
                  </a:extLst>
                </a:gridCol>
                <a:gridCol w="432032">
                  <a:extLst>
                    <a:ext uri="{9D8B030D-6E8A-4147-A177-3AD203B41FA5}">
                      <a16:colId xmlns:a16="http://schemas.microsoft.com/office/drawing/2014/main" val="20008"/>
                    </a:ext>
                  </a:extLst>
                </a:gridCol>
                <a:gridCol w="402728">
                  <a:extLst>
                    <a:ext uri="{9D8B030D-6E8A-4147-A177-3AD203B41FA5}">
                      <a16:colId xmlns:a16="http://schemas.microsoft.com/office/drawing/2014/main" val="20009"/>
                    </a:ext>
                  </a:extLst>
                </a:gridCol>
              </a:tblGrid>
              <a:tr h="218505">
                <a:tc rowSpan="3">
                  <a:txBody>
                    <a:bodyPr/>
                    <a:lstStyle/>
                    <a:p>
                      <a:pPr algn="ctr" fontAlgn="t"/>
                      <a:r>
                        <a:rPr kumimoji="1" lang="ja-JP" altLang="en-US" sz="1400" b="0" i="0" u="none" strike="noStrike" kern="1200" dirty="0">
                          <a:solidFill>
                            <a:srgbClr val="000000"/>
                          </a:solidFill>
                          <a:effectLst/>
                          <a:latin typeface="+mj-ea"/>
                          <a:ea typeface="+mn-ea"/>
                          <a:cs typeface="+mn-cs"/>
                        </a:rPr>
                        <a:t>自治体</a:t>
                      </a:r>
                    </a:p>
                  </a:txBody>
                  <a:tcPr marL="5156" marR="5156" marT="5156" marB="0">
                    <a:solidFill>
                      <a:schemeClr val="accent5">
                        <a:lumMod val="20000"/>
                        <a:lumOff val="80000"/>
                      </a:schemeClr>
                    </a:solidFill>
                  </a:tcPr>
                </a:tc>
                <a:tc rowSpan="3">
                  <a:txBody>
                    <a:bodyPr/>
                    <a:lstStyle/>
                    <a:p>
                      <a:pPr algn="ctr" fontAlgn="t"/>
                      <a:r>
                        <a:rPr lang="ja-JP" altLang="en-US" sz="1400" u="none" strike="noStrike" dirty="0">
                          <a:effectLst/>
                        </a:rPr>
                        <a:t>緩和している階数</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gridSpan="6">
                  <a:txBody>
                    <a:bodyPr/>
                    <a:lstStyle/>
                    <a:p>
                      <a:pPr algn="ctr" fontAlgn="t"/>
                      <a:r>
                        <a:rPr lang="ja-JP" altLang="en-US" sz="1400" u="none" strike="noStrike" dirty="0">
                          <a:effectLst/>
                        </a:rPr>
                        <a:t>緩和している対象の条件</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dirty="0">
                          <a:effectLst/>
                        </a:rPr>
                        <a:t>運用開始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505">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dirty="0">
                          <a:effectLst/>
                        </a:rPr>
                        <a:t>対象となる都市計画道路の位置付け</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gridSpan="3">
                  <a:txBody>
                    <a:bodyPr/>
                    <a:lstStyle/>
                    <a:p>
                      <a:pPr algn="ctr" fontAlgn="t"/>
                      <a:r>
                        <a:rPr lang="ja-JP" altLang="en-US" sz="1400" u="none" strike="noStrike" dirty="0">
                          <a:effectLst/>
                        </a:rPr>
                        <a:t>建築物の敷地</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dirty="0">
                          <a:effectLst/>
                        </a:rPr>
                        <a:t>建築物の条件</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a:effectLst/>
                        </a:rPr>
                        <a:t>当初</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rowSpan="2">
                  <a:txBody>
                    <a:bodyPr/>
                    <a:lstStyle/>
                    <a:p>
                      <a:pPr algn="ctr" fontAlgn="t"/>
                      <a:r>
                        <a:rPr lang="ja-JP" altLang="en-US" sz="1400" u="none" strike="noStrike" dirty="0">
                          <a:effectLst/>
                        </a:rPr>
                        <a:t>最終</a:t>
                      </a:r>
                      <a:endParaRPr lang="en-US" altLang="ja-JP" sz="1400" u="none" strike="noStrike" dirty="0">
                        <a:effectLst/>
                      </a:endParaRPr>
                    </a:p>
                    <a:p>
                      <a:pPr algn="ctr" fontAlgn="t"/>
                      <a:r>
                        <a:rPr lang="ja-JP" altLang="en-US" sz="1400" u="none" strike="noStrike" dirty="0">
                          <a:effectLst/>
                        </a:rPr>
                        <a:t>変更</a:t>
                      </a:r>
                      <a:br>
                        <a:rPr lang="ja-JP" altLang="en-US" sz="1400" u="none" strike="noStrike" dirty="0">
                          <a:effectLst/>
                        </a:rPr>
                      </a:b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extLst>
                  <a:ext uri="{0D108BD9-81ED-4DB2-BD59-A6C34878D82A}">
                    <a16:rowId xmlns:a16="http://schemas.microsoft.com/office/drawing/2014/main" val="10001"/>
                  </a:ext>
                </a:extLst>
              </a:tr>
              <a:tr h="64520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400" u="none" strike="noStrike" dirty="0">
                          <a:effectLst/>
                        </a:rPr>
                        <a:t>用途地域等</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effectLst/>
                        </a:rPr>
                        <a:t>容積率</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effectLst/>
                        </a:rPr>
                        <a:t>規模</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effectLst/>
                        </a:rPr>
                        <a:t>形状</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effectLst/>
                        </a:rPr>
                        <a:t>構造</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1869968">
                <a:tc rowSpan="2">
                  <a:txBody>
                    <a:bodyPr/>
                    <a:lstStyle/>
                    <a:p>
                      <a:pPr algn="ctr" fontAlgn="t"/>
                      <a:r>
                        <a:rPr lang="ja-JP" altLang="en-US" sz="1400" u="none" strike="noStrike">
                          <a:effectLst/>
                        </a:rPr>
                        <a:t>大阪市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ja-JP" altLang="en-US" sz="1400" u="none" strike="noStrike">
                          <a:effectLst/>
                        </a:rPr>
                        <a:t>３階以下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都市計画決定後、相当長期間を経過しており、事業の着手が近い将来に見込まれていないこと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a:effectLst/>
                        </a:rPr>
                        <a:t>主として商業の用に供される施設によって占められていること、または、既に国道、主要地方道その他の主要な道路の沿道として特に高度な土地利用がなされていること</a:t>
                      </a:r>
                      <a:br>
                        <a:rPr lang="ja-JP" altLang="en-US" sz="1200" u="none" strike="noStrike">
                          <a:effectLst/>
                        </a:rPr>
                      </a:br>
                      <a:r>
                        <a:rPr lang="ja-JP" altLang="en-US" sz="1200" u="none" strike="noStrike">
                          <a:effectLst/>
                        </a:rPr>
                        <a:t>防火・準防火</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altLang="ja-JP" sz="1400" u="none" strike="noStrike">
                          <a:effectLst/>
                        </a:rPr>
                        <a:t>—</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都市計画道路区域の内外にわたる場合、都市計画道路区域外の敷地のみでは建築が著しく困難であること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地階を有しない</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a:effectLst/>
                        </a:rPr>
                        <a:t>主要構造部が鉄骨造、コンクリートブロック造、その他これらに類する構造であること</a:t>
                      </a:r>
                      <a:br>
                        <a:rPr lang="ja-JP" altLang="en-US" sz="1200" u="none" strike="noStrike">
                          <a:effectLst/>
                        </a:rPr>
                      </a:br>
                      <a:r>
                        <a:rPr lang="ja-JP" altLang="en-US" sz="1200" u="none" strike="noStrike">
                          <a:effectLst/>
                        </a:rPr>
                        <a:t>移転、除却が容易にできるもの</a:t>
                      </a:r>
                      <a:br>
                        <a:rPr lang="ja-JP" altLang="en-US" sz="1200" u="none" strike="noStrike">
                          <a:effectLst/>
                        </a:rPr>
                      </a:br>
                      <a:r>
                        <a:rPr lang="ja-JP" altLang="en-US" sz="1200" u="none" strike="noStrike">
                          <a:effectLst/>
                        </a:rPr>
                        <a:t>また、都市計画区域の内外にわたる場合には、都市計画道路区域内の部分が容易に分離できるよう設計上の配慮がなされていること</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sz="1400" u="none" strike="noStrike" dirty="0">
                          <a:effectLst/>
                        </a:rPr>
                        <a:t>S60.5</a:t>
                      </a:r>
                      <a:endPar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altLang="ja-JP" sz="1400" u="none" strike="noStrike">
                          <a:effectLst/>
                        </a:rPr>
                        <a:t>-</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extLst>
                  <a:ext uri="{0D108BD9-81ED-4DB2-BD59-A6C34878D82A}">
                    <a16:rowId xmlns:a16="http://schemas.microsoft.com/office/drawing/2014/main" val="10003"/>
                  </a:ext>
                </a:extLst>
              </a:tr>
              <a:tr h="2931092">
                <a:tc vMerge="1">
                  <a:txBody>
                    <a:bodyPr/>
                    <a:lstStyle/>
                    <a:p>
                      <a:endParaRPr kumimoji="1" lang="ja-JP" altLang="en-US"/>
                    </a:p>
                  </a:txBody>
                  <a:tcPr/>
                </a:tc>
                <a:tc>
                  <a:txBody>
                    <a:bodyPr/>
                    <a:lstStyle/>
                    <a:p>
                      <a:pPr algn="ctr" fontAlgn="t"/>
                      <a:r>
                        <a:rPr lang="ja-JP" altLang="en-US" sz="1400" u="none" strike="noStrike">
                          <a:effectLst/>
                        </a:rPr>
                        <a:t>４階以下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都市計画決定後、相当長期間を経過しており、事業の着手が近い将来に見込まれていないこと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dirty="0">
                          <a:effectLst/>
                        </a:rPr>
                        <a:t>主として商業の用に供される施設によって占められていること、または、既に国道、主要地方道その他の主要な道路の沿道として特に高度な土地利用がなされていること</a:t>
                      </a:r>
                      <a:br>
                        <a:rPr lang="ja-JP" altLang="en-US" sz="1200" u="none" strike="noStrike" dirty="0">
                          <a:effectLst/>
                        </a:rPr>
                      </a:br>
                      <a:r>
                        <a:rPr lang="ja-JP" altLang="en-US" sz="1200" u="none" strike="noStrike" dirty="0">
                          <a:effectLst/>
                        </a:rPr>
                        <a:t>さらに、都心業務地域内にあり、その周辺の建築物の状況からみて土地利用上著しく均衡を失しており、かつ、その周辺と一体となって防災機能の向上が認められる地域内にある場合</a:t>
                      </a:r>
                      <a:br>
                        <a:rPr lang="ja-JP" altLang="en-US" sz="1200" u="none" strike="noStrike" dirty="0">
                          <a:effectLst/>
                        </a:rPr>
                      </a:br>
                      <a:r>
                        <a:rPr lang="ja-JP" altLang="en-US" sz="1200" u="none" strike="noStrike" dirty="0">
                          <a:effectLst/>
                        </a:rPr>
                        <a:t>防火・準防火</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altLang="ja-JP" sz="1400" u="none" strike="noStrike">
                          <a:effectLst/>
                        </a:rPr>
                        <a:t>—</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dirty="0">
                          <a:effectLst/>
                        </a:rPr>
                        <a:t>都市計画道路区域の内外にわたる場合、都市計画道路区域外の敷地のみでは建築が著しく困難であること</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400" u="none" strike="noStrike">
                          <a:effectLst/>
                        </a:rPr>
                        <a:t>地階を有しない</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l" fontAlgn="t"/>
                      <a:r>
                        <a:rPr lang="ja-JP" altLang="en-US" sz="1200" u="none" strike="noStrike" dirty="0">
                          <a:effectLst/>
                        </a:rPr>
                        <a:t>主要構造部が鉄骨造、コンクリートブロック造、その他これらに類する構造であること</a:t>
                      </a:r>
                      <a:br>
                        <a:rPr lang="ja-JP" altLang="en-US" sz="1200" u="none" strike="noStrike" dirty="0">
                          <a:effectLst/>
                        </a:rPr>
                      </a:br>
                      <a:r>
                        <a:rPr lang="ja-JP" altLang="en-US" sz="1200" u="none" strike="noStrike" dirty="0">
                          <a:effectLst/>
                        </a:rPr>
                        <a:t>移転、除却が容易にできるもの</a:t>
                      </a:r>
                      <a:br>
                        <a:rPr lang="ja-JP" altLang="en-US" sz="1200" u="none" strike="noStrike" dirty="0">
                          <a:effectLst/>
                        </a:rPr>
                      </a:br>
                      <a:r>
                        <a:rPr lang="ja-JP" altLang="en-US" sz="1200" u="none" strike="noStrike" dirty="0">
                          <a:effectLst/>
                        </a:rPr>
                        <a:t>また、都市計画区域の内外にわたる場合には、都市計画道路区域内の部分が容易に分離できるよう設計上の配慮がなされていること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sz="1400" u="none" strike="noStrike" dirty="0">
                          <a:effectLst/>
                        </a:rPr>
                        <a:t>S60.5</a:t>
                      </a:r>
                      <a:endPar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a:txBody>
                    <a:bodyPr/>
                    <a:lstStyle/>
                    <a:p>
                      <a:pPr algn="ctr" fontAlgn="t"/>
                      <a:r>
                        <a:rPr lang="en-US" altLang="ja-JP" sz="1400" u="none" strike="noStrike" dirty="0">
                          <a:effectLst/>
                        </a:rPr>
                        <a:t>-</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extLst>
                  <a:ext uri="{0D108BD9-81ED-4DB2-BD59-A6C34878D82A}">
                    <a16:rowId xmlns:a16="http://schemas.microsoft.com/office/drawing/2014/main" val="10004"/>
                  </a:ext>
                </a:extLst>
              </a:tr>
            </a:tbl>
          </a:graphicData>
        </a:graphic>
      </p:graphicFrame>
      <p:sp>
        <p:nvSpPr>
          <p:cNvPr id="7" name="テキスト ボックス 22"/>
          <p:cNvSpPr txBox="1">
            <a:spLocks noChangeArrowheads="1"/>
          </p:cNvSpPr>
          <p:nvPr/>
        </p:nvSpPr>
        <p:spPr bwMode="auto">
          <a:xfrm>
            <a:off x="7721425" y="311170"/>
            <a:ext cx="1790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平成２８年３月３１日時点</a:t>
            </a:r>
          </a:p>
        </p:txBody>
      </p:sp>
    </p:spTree>
    <p:extLst>
      <p:ext uri="{BB962C8B-B14F-4D97-AF65-F5344CB8AC3E}">
        <p14:creationId xmlns:p14="http://schemas.microsoft.com/office/powerpoint/2010/main" val="1499796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dirty="0">
                <a:solidFill>
                  <a:srgbClr val="1F497D"/>
                </a:solidFill>
              </a:rPr>
              <a:t>建築許可の事例</a:t>
            </a:r>
          </a:p>
        </p:txBody>
      </p:sp>
      <p:graphicFrame>
        <p:nvGraphicFramePr>
          <p:cNvPr id="8" name="表 7"/>
          <p:cNvGraphicFramePr>
            <a:graphicFrameLocks noGrp="1"/>
          </p:cNvGraphicFramePr>
          <p:nvPr/>
        </p:nvGraphicFramePr>
        <p:xfrm>
          <a:off x="458788" y="765175"/>
          <a:ext cx="8958261" cy="5543560"/>
        </p:xfrm>
        <a:graphic>
          <a:graphicData uri="http://schemas.openxmlformats.org/drawingml/2006/table">
            <a:tbl>
              <a:tblPr>
                <a:tableStyleId>{5940675A-B579-460E-94D1-54222C63F5DA}</a:tableStyleId>
              </a:tblPr>
              <a:tblGrid>
                <a:gridCol w="677374">
                  <a:extLst>
                    <a:ext uri="{9D8B030D-6E8A-4147-A177-3AD203B41FA5}">
                      <a16:colId xmlns:a16="http://schemas.microsoft.com/office/drawing/2014/main" val="20000"/>
                    </a:ext>
                  </a:extLst>
                </a:gridCol>
                <a:gridCol w="792085">
                  <a:extLst>
                    <a:ext uri="{9D8B030D-6E8A-4147-A177-3AD203B41FA5}">
                      <a16:colId xmlns:a16="http://schemas.microsoft.com/office/drawing/2014/main" val="20001"/>
                    </a:ext>
                  </a:extLst>
                </a:gridCol>
                <a:gridCol w="1835931">
                  <a:extLst>
                    <a:ext uri="{9D8B030D-6E8A-4147-A177-3AD203B41FA5}">
                      <a16:colId xmlns:a16="http://schemas.microsoft.com/office/drawing/2014/main" val="20002"/>
                    </a:ext>
                  </a:extLst>
                </a:gridCol>
                <a:gridCol w="684339">
                  <a:extLst>
                    <a:ext uri="{9D8B030D-6E8A-4147-A177-3AD203B41FA5}">
                      <a16:colId xmlns:a16="http://schemas.microsoft.com/office/drawing/2014/main" val="20003"/>
                    </a:ext>
                  </a:extLst>
                </a:gridCol>
                <a:gridCol w="494200">
                  <a:extLst>
                    <a:ext uri="{9D8B030D-6E8A-4147-A177-3AD203B41FA5}">
                      <a16:colId xmlns:a16="http://schemas.microsoft.com/office/drawing/2014/main" val="20004"/>
                    </a:ext>
                  </a:extLst>
                </a:gridCol>
                <a:gridCol w="1450008">
                  <a:extLst>
                    <a:ext uri="{9D8B030D-6E8A-4147-A177-3AD203B41FA5}">
                      <a16:colId xmlns:a16="http://schemas.microsoft.com/office/drawing/2014/main" val="20005"/>
                    </a:ext>
                  </a:extLst>
                </a:gridCol>
                <a:gridCol w="648069">
                  <a:extLst>
                    <a:ext uri="{9D8B030D-6E8A-4147-A177-3AD203B41FA5}">
                      <a16:colId xmlns:a16="http://schemas.microsoft.com/office/drawing/2014/main" val="20006"/>
                    </a:ext>
                  </a:extLst>
                </a:gridCol>
                <a:gridCol w="1368147">
                  <a:extLst>
                    <a:ext uri="{9D8B030D-6E8A-4147-A177-3AD203B41FA5}">
                      <a16:colId xmlns:a16="http://schemas.microsoft.com/office/drawing/2014/main" val="20007"/>
                    </a:ext>
                  </a:extLst>
                </a:gridCol>
                <a:gridCol w="504054">
                  <a:extLst>
                    <a:ext uri="{9D8B030D-6E8A-4147-A177-3AD203B41FA5}">
                      <a16:colId xmlns:a16="http://schemas.microsoft.com/office/drawing/2014/main" val="20008"/>
                    </a:ext>
                  </a:extLst>
                </a:gridCol>
                <a:gridCol w="504054">
                  <a:extLst>
                    <a:ext uri="{9D8B030D-6E8A-4147-A177-3AD203B41FA5}">
                      <a16:colId xmlns:a16="http://schemas.microsoft.com/office/drawing/2014/main" val="20009"/>
                    </a:ext>
                  </a:extLst>
                </a:gridCol>
              </a:tblGrid>
              <a:tr h="218515">
                <a:tc rowSpan="3">
                  <a:txBody>
                    <a:bodyPr/>
                    <a:lstStyle/>
                    <a:p>
                      <a:pPr algn="ctr" fontAlgn="t"/>
                      <a:r>
                        <a:rPr lang="ja-JP" altLang="en-US" sz="1400" u="none" strike="noStrike" dirty="0">
                          <a:effectLst/>
                          <a:latin typeface="+mn-ea"/>
                          <a:ea typeface="+mn-ea"/>
                        </a:rPr>
                        <a:t>地方</a:t>
                      </a:r>
                      <a:endParaRPr lang="en-US" altLang="ja-JP" sz="1400" u="none" strike="noStrike" dirty="0">
                        <a:effectLst/>
                        <a:latin typeface="+mn-ea"/>
                        <a:ea typeface="+mn-ea"/>
                      </a:endParaRPr>
                    </a:p>
                    <a:p>
                      <a:pPr algn="ctr" fontAlgn="t"/>
                      <a:r>
                        <a:rPr lang="ja-JP" altLang="en-US" sz="1400" u="none" strike="noStrike" dirty="0">
                          <a:effectLst/>
                          <a:latin typeface="+mn-ea"/>
                          <a:ea typeface="+mn-ea"/>
                        </a:rPr>
                        <a:t>公共</a:t>
                      </a:r>
                      <a:endParaRPr lang="en-US" altLang="ja-JP" sz="1400" u="none" strike="noStrike" dirty="0">
                        <a:effectLst/>
                        <a:latin typeface="+mn-ea"/>
                        <a:ea typeface="+mn-ea"/>
                      </a:endParaRPr>
                    </a:p>
                    <a:p>
                      <a:pPr algn="ctr" fontAlgn="t"/>
                      <a:r>
                        <a:rPr lang="ja-JP" altLang="en-US" sz="1400" u="none" strike="noStrike" dirty="0">
                          <a:effectLst/>
                          <a:latin typeface="+mn-ea"/>
                          <a:ea typeface="+mn-ea"/>
                        </a:rPr>
                        <a:t>団体</a:t>
                      </a:r>
                      <a:endParaRPr lang="en-US" altLang="ja-JP" sz="1400" u="none" strike="noStrike" dirty="0">
                        <a:effectLst/>
                        <a:latin typeface="+mn-ea"/>
                        <a:ea typeface="+mn-ea"/>
                      </a:endParaRPr>
                    </a:p>
                    <a:p>
                      <a:pPr algn="ctr" fontAlgn="t"/>
                      <a:r>
                        <a:rPr lang="ja-JP" altLang="en-US" sz="1400" u="none" strike="noStrike" dirty="0">
                          <a:effectLst/>
                          <a:latin typeface="+mn-ea"/>
                          <a:ea typeface="+mn-ea"/>
                        </a:rPr>
                        <a:t>名</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rowSpan="3">
                  <a:txBody>
                    <a:bodyPr/>
                    <a:lstStyle/>
                    <a:p>
                      <a:pPr algn="ctr" fontAlgn="t"/>
                      <a:r>
                        <a:rPr lang="ja-JP" altLang="en-US" sz="1400" u="none" strike="noStrike" dirty="0">
                          <a:effectLst/>
                          <a:latin typeface="+mn-ea"/>
                          <a:ea typeface="+mn-ea"/>
                        </a:rPr>
                        <a:t>緩和している階数</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gridSpan="6">
                  <a:txBody>
                    <a:bodyPr/>
                    <a:lstStyle/>
                    <a:p>
                      <a:pPr algn="ctr" fontAlgn="t"/>
                      <a:r>
                        <a:rPr lang="ja-JP" altLang="en-US" sz="1400" u="none" strike="noStrike" dirty="0">
                          <a:effectLst/>
                          <a:latin typeface="+mn-ea"/>
                          <a:ea typeface="+mn-ea"/>
                        </a:rPr>
                        <a:t>緩和している対象の条件</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dirty="0">
                          <a:effectLst/>
                          <a:latin typeface="+mn-ea"/>
                          <a:ea typeface="+mn-ea"/>
                        </a:rPr>
                        <a:t>運用開始</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515">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dirty="0">
                          <a:effectLst/>
                          <a:latin typeface="+mn-ea"/>
                          <a:ea typeface="+mn-ea"/>
                        </a:rPr>
                        <a:t>対象となる都市計画道路の位置付け</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gridSpan="3">
                  <a:txBody>
                    <a:bodyPr/>
                    <a:lstStyle/>
                    <a:p>
                      <a:pPr algn="ctr" fontAlgn="t"/>
                      <a:r>
                        <a:rPr lang="ja-JP" altLang="en-US" sz="1400" u="none" strike="noStrike" dirty="0">
                          <a:effectLst/>
                          <a:latin typeface="+mn-ea"/>
                          <a:ea typeface="+mn-ea"/>
                        </a:rPr>
                        <a:t>建築物の敷地</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dirty="0">
                          <a:effectLst/>
                          <a:latin typeface="+mn-ea"/>
                          <a:ea typeface="+mn-ea"/>
                        </a:rPr>
                        <a:t>建築物の条件</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dirty="0">
                          <a:effectLst/>
                          <a:latin typeface="+mn-ea"/>
                          <a:ea typeface="+mn-ea"/>
                        </a:rPr>
                        <a:t>当初</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rowSpan="2">
                  <a:txBody>
                    <a:bodyPr/>
                    <a:lstStyle/>
                    <a:p>
                      <a:pPr algn="ctr" fontAlgn="t"/>
                      <a:r>
                        <a:rPr lang="ja-JP" altLang="en-US" sz="1400" u="none" strike="noStrike" dirty="0">
                          <a:effectLst/>
                          <a:latin typeface="+mn-ea"/>
                          <a:ea typeface="+mn-ea"/>
                        </a:rPr>
                        <a:t>最終</a:t>
                      </a:r>
                      <a:endParaRPr lang="en-US" altLang="ja-JP" sz="1400" u="none" strike="noStrike" dirty="0">
                        <a:effectLst/>
                        <a:latin typeface="+mn-ea"/>
                        <a:ea typeface="+mn-ea"/>
                      </a:endParaRPr>
                    </a:p>
                    <a:p>
                      <a:pPr algn="ctr" fontAlgn="t"/>
                      <a:r>
                        <a:rPr lang="ja-JP" altLang="en-US" sz="1400" u="none" strike="noStrike" dirty="0">
                          <a:effectLst/>
                          <a:latin typeface="+mn-ea"/>
                          <a:ea typeface="+mn-ea"/>
                        </a:rPr>
                        <a:t>変更</a:t>
                      </a:r>
                      <a:br>
                        <a:rPr lang="ja-JP" altLang="en-US" sz="1400" u="none" strike="noStrike" dirty="0">
                          <a:effectLst/>
                          <a:latin typeface="+mn-ea"/>
                          <a:ea typeface="+mn-ea"/>
                        </a:rPr>
                      </a:b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extLst>
                  <a:ext uri="{0D108BD9-81ED-4DB2-BD59-A6C34878D82A}">
                    <a16:rowId xmlns:a16="http://schemas.microsoft.com/office/drawing/2014/main" val="10001"/>
                  </a:ext>
                </a:extLst>
              </a:tr>
              <a:tr h="4318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400" u="none" strike="noStrike">
                          <a:effectLst/>
                          <a:latin typeface="+mn-ea"/>
                          <a:ea typeface="+mn-ea"/>
                        </a:rPr>
                        <a:t>用途地域等</a:t>
                      </a:r>
                      <a:endParaRPr lang="ja-JP" altLang="en-US" sz="1400" b="0" i="0" u="none" strike="noStrike">
                        <a:solidFill>
                          <a:srgbClr val="000000"/>
                        </a:solidFill>
                        <a:effectLst/>
                        <a:latin typeface="+mn-ea"/>
                        <a:ea typeface="+mn-ea"/>
                      </a:endParaRPr>
                    </a:p>
                  </a:txBody>
                  <a:tcPr marL="5156" marR="5156" marT="5156" marB="0">
                    <a:solidFill>
                      <a:schemeClr val="accent5">
                        <a:lumMod val="20000"/>
                        <a:lumOff val="80000"/>
                      </a:schemeClr>
                    </a:solidFill>
                  </a:tcPr>
                </a:tc>
                <a:tc>
                  <a:txBody>
                    <a:bodyPr/>
                    <a:lstStyle/>
                    <a:p>
                      <a:pPr algn="ctr" fontAlgn="t"/>
                      <a:r>
                        <a:rPr lang="ja-JP" altLang="en-US" sz="1400" u="none" strike="noStrike">
                          <a:effectLst/>
                          <a:latin typeface="+mn-ea"/>
                          <a:ea typeface="+mn-ea"/>
                        </a:rPr>
                        <a:t>容積率</a:t>
                      </a:r>
                      <a:endParaRPr lang="ja-JP" altLang="en-US" sz="1400" b="0" i="0" u="none" strike="noStrike">
                        <a:solidFill>
                          <a:srgbClr val="000000"/>
                        </a:solidFill>
                        <a:effectLst/>
                        <a:latin typeface="+mn-ea"/>
                        <a:ea typeface="+mn-ea"/>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effectLst/>
                          <a:latin typeface="+mn-ea"/>
                          <a:ea typeface="+mn-ea"/>
                        </a:rPr>
                        <a:t>規模</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a:txBody>
                    <a:bodyPr/>
                    <a:lstStyle/>
                    <a:p>
                      <a:pPr algn="ctr" fontAlgn="t"/>
                      <a:r>
                        <a:rPr lang="ja-JP" altLang="en-US" sz="1400" u="none" strike="noStrike">
                          <a:effectLst/>
                          <a:latin typeface="+mn-ea"/>
                          <a:ea typeface="+mn-ea"/>
                        </a:rPr>
                        <a:t>形状</a:t>
                      </a:r>
                      <a:endParaRPr lang="ja-JP" altLang="en-US" sz="1400" b="0" i="0" u="none" strike="noStrike">
                        <a:solidFill>
                          <a:srgbClr val="000000"/>
                        </a:solidFill>
                        <a:effectLst/>
                        <a:latin typeface="+mn-ea"/>
                        <a:ea typeface="+mn-ea"/>
                      </a:endParaRPr>
                    </a:p>
                  </a:txBody>
                  <a:tcPr marL="5156" marR="5156" marT="5156" marB="0">
                    <a:solidFill>
                      <a:schemeClr val="accent5">
                        <a:lumMod val="20000"/>
                        <a:lumOff val="80000"/>
                      </a:schemeClr>
                    </a:solidFill>
                  </a:tcPr>
                </a:tc>
                <a:tc>
                  <a:txBody>
                    <a:bodyPr/>
                    <a:lstStyle/>
                    <a:p>
                      <a:pPr algn="ctr" fontAlgn="t"/>
                      <a:r>
                        <a:rPr lang="ja-JP" altLang="en-US" sz="1400" u="none" strike="noStrike" dirty="0">
                          <a:effectLst/>
                          <a:latin typeface="+mn-ea"/>
                          <a:ea typeface="+mn-ea"/>
                        </a:rPr>
                        <a:t>構造</a:t>
                      </a:r>
                      <a:endParaRPr lang="ja-JP" altLang="en-US" sz="1400" b="0" i="0" u="none" strike="noStrike" dirty="0">
                        <a:solidFill>
                          <a:srgbClr val="000000"/>
                        </a:solidFill>
                        <a:effectLst/>
                        <a:latin typeface="+mn-ea"/>
                        <a:ea typeface="+mn-ea"/>
                      </a:endParaRPr>
                    </a:p>
                  </a:txBody>
                  <a:tcPr marL="5156" marR="5156" marT="5156" marB="0">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500169">
                <a:tc rowSpan="4">
                  <a:txBody>
                    <a:bodyPr/>
                    <a:lstStyle/>
                    <a:p>
                      <a:pPr algn="l" fontAlgn="t"/>
                      <a:r>
                        <a:rPr lang="ja-JP" altLang="en-US" sz="1400" u="none" strike="noStrike" dirty="0">
                          <a:effectLst/>
                          <a:latin typeface="+mn-ea"/>
                          <a:ea typeface="+mn-ea"/>
                        </a:rPr>
                        <a:t>仙台市</a:t>
                      </a:r>
                      <a:endParaRPr lang="ja-JP" altLang="en-US" sz="1400" b="0" i="0" u="none" strike="noStrike" dirty="0">
                        <a:solidFill>
                          <a:srgbClr val="000000"/>
                        </a:solidFill>
                        <a:effectLst/>
                        <a:latin typeface="+mn-ea"/>
                        <a:ea typeface="+mn-ea"/>
                      </a:endParaRPr>
                    </a:p>
                  </a:txBody>
                  <a:tcPr marL="5156" marR="5156" marT="5156" marB="0"/>
                </a:tc>
                <a:tc rowSpan="3">
                  <a:txBody>
                    <a:bodyPr/>
                    <a:lstStyle/>
                    <a:p>
                      <a:pPr algn="l" fontAlgn="t"/>
                      <a:r>
                        <a:rPr lang="ja-JP" altLang="en-US" sz="1400" u="none" strike="noStrike" dirty="0">
                          <a:effectLst/>
                          <a:latin typeface="+mn-ea"/>
                          <a:ea typeface="+mn-ea"/>
                        </a:rPr>
                        <a:t>３階以下</a:t>
                      </a:r>
                      <a:endParaRPr lang="ja-JP" altLang="en-US" sz="1400" b="0" i="0" u="none" strike="noStrike" dirty="0">
                        <a:solidFill>
                          <a:srgbClr val="000000"/>
                        </a:solidFill>
                        <a:effectLst/>
                        <a:latin typeface="+mn-ea"/>
                        <a:ea typeface="+mn-ea"/>
                      </a:endParaRPr>
                    </a:p>
                  </a:txBody>
                  <a:tcPr marL="5156" marR="5156" marT="5156" marB="0"/>
                </a:tc>
                <a:tc rowSpan="2">
                  <a:txBody>
                    <a:bodyPr/>
                    <a:lstStyle/>
                    <a:p>
                      <a:pPr algn="l" fontAlgn="t"/>
                      <a:r>
                        <a:rPr lang="ja-JP" altLang="en-US" sz="1400" u="none" strike="noStrike" dirty="0">
                          <a:effectLst/>
                          <a:latin typeface="+mn-ea"/>
                          <a:ea typeface="+mn-ea"/>
                        </a:rPr>
                        <a:t>仙台市総合道路整備計画において、事業着手予定時期が定められていない路線</a:t>
                      </a:r>
                      <a:endParaRPr lang="ja-JP" altLang="en-US" sz="1400" b="0" i="0" u="none" strike="noStrike" dirty="0">
                        <a:solidFill>
                          <a:srgbClr val="000000"/>
                        </a:solidFill>
                        <a:effectLst/>
                        <a:latin typeface="+mn-ea"/>
                        <a:ea typeface="+mn-ea"/>
                      </a:endParaRPr>
                    </a:p>
                  </a:txBody>
                  <a:tcPr marL="5156" marR="5156" marT="5156" marB="0"/>
                </a:tc>
                <a:tc rowSpan="2">
                  <a:txBody>
                    <a:bodyPr/>
                    <a:lstStyle/>
                    <a:p>
                      <a:pPr algn="l" fontAlgn="t"/>
                      <a:r>
                        <a:rPr lang="ja-JP" altLang="en-US" sz="1400" u="none" strike="noStrike" dirty="0">
                          <a:effectLst/>
                          <a:latin typeface="+mn-ea"/>
                          <a:ea typeface="+mn-ea"/>
                        </a:rPr>
                        <a:t>商業・</a:t>
                      </a:r>
                      <a:endParaRPr lang="en-US" altLang="ja-JP" sz="1400" u="none" strike="noStrike" dirty="0">
                        <a:effectLst/>
                        <a:latin typeface="+mn-ea"/>
                        <a:ea typeface="+mn-ea"/>
                      </a:endParaRPr>
                    </a:p>
                    <a:p>
                      <a:pPr algn="l" fontAlgn="t"/>
                      <a:r>
                        <a:rPr lang="ja-JP" altLang="en-US" sz="1400" u="none" strike="noStrike" dirty="0">
                          <a:effectLst/>
                          <a:latin typeface="+mn-ea"/>
                          <a:ea typeface="+mn-ea"/>
                        </a:rPr>
                        <a:t>近商</a:t>
                      </a:r>
                      <a:endParaRPr lang="ja-JP" altLang="en-US" sz="1400" b="0" i="0" u="none" strike="noStrike" dirty="0">
                        <a:solidFill>
                          <a:srgbClr val="000000"/>
                        </a:solidFill>
                        <a:effectLst/>
                        <a:latin typeface="+mn-ea"/>
                        <a:ea typeface="+mn-ea"/>
                      </a:endParaRPr>
                    </a:p>
                  </a:txBody>
                  <a:tcPr marL="5156" marR="5156" marT="5156" marB="0"/>
                </a:tc>
                <a:tc rowSpan="2">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rowSpan="3">
                  <a:txBody>
                    <a:bodyPr/>
                    <a:lstStyle/>
                    <a:p>
                      <a:pPr algn="l" fontAlgn="t"/>
                      <a:r>
                        <a:rPr lang="ja-JP" altLang="en-US" sz="1400" u="none" strike="noStrike" dirty="0">
                          <a:effectLst/>
                          <a:latin typeface="+mn-ea"/>
                          <a:ea typeface="+mn-ea"/>
                        </a:rPr>
                        <a:t>都市計画道路の区域の内外にわたる場合にあっては、当該区域外の敷地のみでは当該建築物を建築することが著しく困難であると区長が認めるものであること</a:t>
                      </a:r>
                      <a:endParaRPr lang="ja-JP" altLang="en-US" sz="1400" b="0" i="0" u="none" strike="noStrike" dirty="0">
                        <a:solidFill>
                          <a:srgbClr val="000000"/>
                        </a:solidFill>
                        <a:effectLst/>
                        <a:latin typeface="+mn-ea"/>
                        <a:ea typeface="+mn-ea"/>
                      </a:endParaRPr>
                    </a:p>
                  </a:txBody>
                  <a:tcPr marL="5156" marR="5156" marT="5156" marB="0"/>
                </a:tc>
                <a:tc rowSpan="3">
                  <a:txBody>
                    <a:bodyPr/>
                    <a:lstStyle/>
                    <a:p>
                      <a:pPr algn="l" fontAlgn="t"/>
                      <a:r>
                        <a:rPr lang="ja-JP" altLang="en-US" sz="1400" u="none" strike="noStrike" dirty="0">
                          <a:effectLst/>
                          <a:latin typeface="+mn-ea"/>
                          <a:ea typeface="+mn-ea"/>
                        </a:rPr>
                        <a:t>地階を有しない</a:t>
                      </a:r>
                      <a:endParaRPr lang="ja-JP" altLang="en-US" sz="1400" b="0" i="0" u="none" strike="noStrike" dirty="0">
                        <a:solidFill>
                          <a:srgbClr val="000000"/>
                        </a:solidFill>
                        <a:effectLst/>
                        <a:latin typeface="+mn-ea"/>
                        <a:ea typeface="+mn-ea"/>
                      </a:endParaRPr>
                    </a:p>
                  </a:txBody>
                  <a:tcPr marL="5156" marR="5156" marT="5156" marB="0"/>
                </a:tc>
                <a:tc rowSpan="3">
                  <a:txBody>
                    <a:bodyPr/>
                    <a:lstStyle/>
                    <a:p>
                      <a:pPr algn="l" fontAlgn="t"/>
                      <a:r>
                        <a:rPr lang="ja-JP" altLang="en-US" sz="1400" u="none" strike="noStrike" dirty="0">
                          <a:effectLst/>
                          <a:latin typeface="+mn-ea"/>
                          <a:ea typeface="+mn-ea"/>
                        </a:rPr>
                        <a:t>容易に移転し、又は除却することができるもの（当該建築物が都市計画道路の区域の内外にわたる場合は、当該区域内に属する部分に限る。）であって、主要構造部が木造、鉄骨造、コンクリートブロック造その他これらに類する構造であるもの</a:t>
                      </a:r>
                      <a:endParaRPr lang="ja-JP" altLang="en-US" sz="1400" b="0" i="0" u="none" strike="noStrike" dirty="0">
                        <a:solidFill>
                          <a:srgbClr val="000000"/>
                        </a:solidFill>
                        <a:effectLst/>
                        <a:latin typeface="+mn-ea"/>
                        <a:ea typeface="+mn-ea"/>
                      </a:endParaRPr>
                    </a:p>
                  </a:txBody>
                  <a:tcPr marL="5156" marR="5156" marT="5156" marB="0"/>
                </a:tc>
                <a:tc>
                  <a:txBody>
                    <a:bodyPr/>
                    <a:lstStyle/>
                    <a:p>
                      <a:pPr algn="ctr" fontAlgn="t"/>
                      <a:r>
                        <a:rPr lang="en-US" sz="1400" u="none" strike="noStrike" dirty="0">
                          <a:effectLst/>
                          <a:latin typeface="+mn-ea"/>
                          <a:ea typeface="+mn-ea"/>
                        </a:rPr>
                        <a:t>H9.7</a:t>
                      </a:r>
                      <a:endParaRPr lang="en-US" sz="1400" b="0" i="0" u="none" strike="noStrike" dirty="0">
                        <a:solidFill>
                          <a:srgbClr val="000000"/>
                        </a:solidFill>
                        <a:effectLst/>
                        <a:latin typeface="+mn-ea"/>
                        <a:ea typeface="+mn-ea"/>
                      </a:endParaRPr>
                    </a:p>
                  </a:txBody>
                  <a:tcPr marL="5156" marR="5156" marT="5156" marB="0"/>
                </a:tc>
                <a:tc rowSpan="4">
                  <a:txBody>
                    <a:bodyPr/>
                    <a:lstStyle/>
                    <a:p>
                      <a:pPr algn="ctr" fontAlgn="t"/>
                      <a:r>
                        <a:rPr lang="en-US" sz="1400" u="none" strike="noStrike" dirty="0">
                          <a:effectLst/>
                          <a:latin typeface="+mn-ea"/>
                          <a:ea typeface="+mn-ea"/>
                        </a:rPr>
                        <a:t>H23.2</a:t>
                      </a:r>
                      <a:endParaRPr lang="en-US" sz="1400" b="0" i="0" u="none" strike="noStrike" dirty="0">
                        <a:solidFill>
                          <a:srgbClr val="000000"/>
                        </a:solidFill>
                        <a:effectLst/>
                        <a:latin typeface="+mn-ea"/>
                        <a:ea typeface="+mn-ea"/>
                      </a:endParaRPr>
                    </a:p>
                  </a:txBody>
                  <a:tcPr marL="5156" marR="5156" marT="5156" marB="0"/>
                </a:tc>
                <a:extLst>
                  <a:ext uri="{0D108BD9-81ED-4DB2-BD59-A6C34878D82A}">
                    <a16:rowId xmlns:a16="http://schemas.microsoft.com/office/drawing/2014/main" val="10003"/>
                  </a:ext>
                </a:extLst>
              </a:tr>
              <a:tr h="365883">
                <a:tc vMerge="1">
                  <a:txBody>
                    <a:bodyPr/>
                    <a:lstStyle/>
                    <a:p>
                      <a:endParaRPr kumimoji="1" lang="ja-JP" altLang="en-US"/>
                    </a:p>
                  </a:txBody>
                  <a:tcPr/>
                </a:tc>
                <a:tc vMerge="1">
                  <a:txBody>
                    <a:bodyPr/>
                    <a:lstStyle/>
                    <a:p>
                      <a:endParaRPr kumimoji="1" lang="ja-JP" altLang="en-US"/>
                    </a:p>
                  </a:txBody>
                  <a:tcPr/>
                </a:tc>
                <a:tc vMerge="1">
                  <a:txBody>
                    <a:bodyPr/>
                    <a:lstStyle/>
                    <a:p>
                      <a:pPr algn="l" fontAlgn="t"/>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vMerge="1">
                  <a:txBody>
                    <a:bodyPr/>
                    <a:lstStyle/>
                    <a:p>
                      <a:pPr algn="l" fontAlgn="t"/>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vMerge="1">
                  <a:txBody>
                    <a:bodyPr/>
                    <a:lstStyle/>
                    <a:p>
                      <a:pPr algn="ctr" fontAlgn="t"/>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56" marR="5156" marT="5156" marB="0"/>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en-US" sz="1400" u="none" strike="noStrike" dirty="0">
                          <a:effectLst/>
                          <a:latin typeface="+mn-ea"/>
                          <a:ea typeface="+mn-ea"/>
                        </a:rPr>
                        <a:t>H23.1</a:t>
                      </a:r>
                      <a:endParaRPr lang="en-US" sz="1400" b="0" i="0" u="none" strike="noStrike" dirty="0">
                        <a:solidFill>
                          <a:srgbClr val="000000"/>
                        </a:solidFill>
                        <a:effectLst/>
                        <a:latin typeface="+mn-ea"/>
                        <a:ea typeface="+mn-ea"/>
                      </a:endParaRPr>
                    </a:p>
                  </a:txBody>
                  <a:tcPr marL="5156" marR="5156" marT="5156" marB="0"/>
                </a:tc>
                <a:tc vMerge="1">
                  <a:txBody>
                    <a:bodyPr/>
                    <a:lstStyle/>
                    <a:p>
                      <a:endParaRPr kumimoji="1" lang="ja-JP" altLang="en-US"/>
                    </a:p>
                  </a:txBody>
                  <a:tcPr/>
                </a:tc>
                <a:extLst>
                  <a:ext uri="{0D108BD9-81ED-4DB2-BD59-A6C34878D82A}">
                    <a16:rowId xmlns:a16="http://schemas.microsoft.com/office/drawing/2014/main" val="10004"/>
                  </a:ext>
                </a:extLst>
              </a:tr>
              <a:tr h="2352109">
                <a:tc vMerge="1">
                  <a:txBody>
                    <a:bodyPr/>
                    <a:lstStyle/>
                    <a:p>
                      <a:endParaRPr kumimoji="1" lang="ja-JP" altLang="en-US"/>
                    </a:p>
                  </a:txBody>
                  <a:tcPr/>
                </a:tc>
                <a:tc vMerge="1">
                  <a:txBody>
                    <a:bodyPr/>
                    <a:lstStyle/>
                    <a:p>
                      <a:endParaRPr kumimoji="1" lang="ja-JP" altLang="en-US"/>
                    </a:p>
                  </a:txBody>
                  <a:tcPr/>
                </a:tc>
                <a:tc>
                  <a:txBody>
                    <a:bodyPr/>
                    <a:lstStyle/>
                    <a:p>
                      <a:pPr algn="l" fontAlgn="t"/>
                      <a:r>
                        <a:rPr lang="ja-JP" altLang="en-US" sz="1400" u="none" strike="noStrike">
                          <a:effectLst/>
                          <a:latin typeface="+mn-ea"/>
                          <a:ea typeface="+mn-ea"/>
                        </a:rPr>
                        <a:t>仙台市総合道路整備計画において、事業着手予定時期が定められていない路線で、「都市計画道路網の見直しによる「新たな幹線道路網」（平成</a:t>
                      </a:r>
                      <a:r>
                        <a:rPr lang="en-US" altLang="ja-JP" sz="1400" u="none" strike="noStrike">
                          <a:effectLst/>
                          <a:latin typeface="+mn-ea"/>
                          <a:ea typeface="+mn-ea"/>
                        </a:rPr>
                        <a:t>23</a:t>
                      </a:r>
                      <a:r>
                        <a:rPr lang="ja-JP" altLang="en-US" sz="1400" u="none" strike="noStrike">
                          <a:effectLst/>
                          <a:latin typeface="+mn-ea"/>
                          <a:ea typeface="+mn-ea"/>
                        </a:rPr>
                        <a:t>年１月</a:t>
                      </a:r>
                      <a:r>
                        <a:rPr lang="en-US" altLang="ja-JP" sz="1400" u="none" strike="noStrike">
                          <a:effectLst/>
                          <a:latin typeface="+mn-ea"/>
                          <a:ea typeface="+mn-ea"/>
                        </a:rPr>
                        <a:t>19</a:t>
                      </a:r>
                      <a:r>
                        <a:rPr lang="ja-JP" altLang="en-US" sz="1400" u="none" strike="noStrike">
                          <a:effectLst/>
                          <a:latin typeface="+mn-ea"/>
                          <a:ea typeface="+mn-ea"/>
                        </a:rPr>
                        <a:t>日　市長決裁）」により事業着手の優先順位の高い路線に定められていないもの</a:t>
                      </a:r>
                      <a:endParaRPr lang="ja-JP" altLang="en-US" sz="1400" b="0" i="0" u="none" strike="noStrike">
                        <a:solidFill>
                          <a:srgbClr val="000000"/>
                        </a:solidFill>
                        <a:effectLst/>
                        <a:latin typeface="+mn-ea"/>
                        <a:ea typeface="+mn-ea"/>
                      </a:endParaRPr>
                    </a:p>
                  </a:txBody>
                  <a:tcPr marL="5156" marR="5156" marT="5156" marB="0"/>
                </a:tc>
                <a:tc>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1456484">
                <a:tc vMerge="1">
                  <a:txBody>
                    <a:bodyPr/>
                    <a:lstStyle/>
                    <a:p>
                      <a:endParaRPr kumimoji="1" lang="ja-JP" altLang="en-US"/>
                    </a:p>
                  </a:txBody>
                  <a:tcPr/>
                </a:tc>
                <a:tc>
                  <a:txBody>
                    <a:bodyPr/>
                    <a:lstStyle/>
                    <a:p>
                      <a:pPr algn="l" fontAlgn="t"/>
                      <a:r>
                        <a:rPr lang="ja-JP" altLang="en-US" sz="1400" u="none" strike="noStrike" dirty="0">
                          <a:effectLst/>
                          <a:latin typeface="+mn-ea"/>
                          <a:ea typeface="+mn-ea"/>
                        </a:rPr>
                        <a:t>制限なし</a:t>
                      </a:r>
                      <a:endParaRPr lang="ja-JP" altLang="en-US" sz="1400" b="0" i="0" u="none" strike="noStrike" dirty="0">
                        <a:solidFill>
                          <a:srgbClr val="000000"/>
                        </a:solidFill>
                        <a:effectLst/>
                        <a:latin typeface="+mn-ea"/>
                        <a:ea typeface="+mn-ea"/>
                      </a:endParaRPr>
                    </a:p>
                  </a:txBody>
                  <a:tcPr marL="5156" marR="5156" marT="5156" marB="0"/>
                </a:tc>
                <a:tc>
                  <a:txBody>
                    <a:bodyPr/>
                    <a:lstStyle/>
                    <a:p>
                      <a:pPr algn="l" fontAlgn="t"/>
                      <a:r>
                        <a:rPr lang="ja-JP" altLang="en-US" sz="1400" u="none" strike="noStrike">
                          <a:effectLst/>
                          <a:latin typeface="+mn-ea"/>
                          <a:ea typeface="+mn-ea"/>
                        </a:rPr>
                        <a:t>「都市計画道路網の見直しによる「新たな幹線道路網」（平成</a:t>
                      </a:r>
                      <a:r>
                        <a:rPr lang="en-US" altLang="ja-JP" sz="1400" u="none" strike="noStrike">
                          <a:effectLst/>
                          <a:latin typeface="+mn-ea"/>
                          <a:ea typeface="+mn-ea"/>
                        </a:rPr>
                        <a:t>23</a:t>
                      </a:r>
                      <a:r>
                        <a:rPr lang="ja-JP" altLang="en-US" sz="1400" u="none" strike="noStrike">
                          <a:effectLst/>
                          <a:latin typeface="+mn-ea"/>
                          <a:ea typeface="+mn-ea"/>
                        </a:rPr>
                        <a:t>年</a:t>
                      </a:r>
                      <a:r>
                        <a:rPr lang="en-US" altLang="ja-JP" sz="1400" u="none" strike="noStrike">
                          <a:effectLst/>
                          <a:latin typeface="+mn-ea"/>
                          <a:ea typeface="+mn-ea"/>
                        </a:rPr>
                        <a:t>1</a:t>
                      </a:r>
                      <a:r>
                        <a:rPr lang="ja-JP" altLang="en-US" sz="1400" u="none" strike="noStrike">
                          <a:effectLst/>
                          <a:latin typeface="+mn-ea"/>
                          <a:ea typeface="+mn-ea"/>
                        </a:rPr>
                        <a:t>月</a:t>
                      </a:r>
                      <a:r>
                        <a:rPr lang="en-US" altLang="ja-JP" sz="1400" u="none" strike="noStrike">
                          <a:effectLst/>
                          <a:latin typeface="+mn-ea"/>
                          <a:ea typeface="+mn-ea"/>
                        </a:rPr>
                        <a:t>19</a:t>
                      </a:r>
                      <a:r>
                        <a:rPr lang="ja-JP" altLang="en-US" sz="1400" u="none" strike="noStrike">
                          <a:effectLst/>
                          <a:latin typeface="+mn-ea"/>
                          <a:ea typeface="+mn-ea"/>
                        </a:rPr>
                        <a:t>日市長決裁）」により廃止路線に位置づけられた都市計画道路</a:t>
                      </a:r>
                      <a:endParaRPr lang="ja-JP" altLang="en-US" sz="1400" b="0" i="0" u="none" strike="noStrike">
                        <a:solidFill>
                          <a:srgbClr val="000000"/>
                        </a:solidFill>
                        <a:effectLst/>
                        <a:latin typeface="+mn-ea"/>
                        <a:ea typeface="+mn-ea"/>
                      </a:endParaRPr>
                    </a:p>
                  </a:txBody>
                  <a:tcPr marL="5156" marR="5156" marT="5156" marB="0"/>
                </a:tc>
                <a:tc>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a:txBody>
                    <a:bodyPr/>
                    <a:lstStyle/>
                    <a:p>
                      <a:pPr algn="ctr" fontAlgn="t"/>
                      <a:r>
                        <a:rPr lang="en-US" altLang="ja-JP" sz="1400" u="none" strike="noStrike" dirty="0">
                          <a:effectLst/>
                          <a:latin typeface="+mn-ea"/>
                          <a:ea typeface="+mn-ea"/>
                        </a:rPr>
                        <a:t>—</a:t>
                      </a:r>
                      <a:endParaRPr lang="en-US" altLang="ja-JP" sz="1400" b="0" i="0" u="none" strike="noStrike" dirty="0">
                        <a:solidFill>
                          <a:srgbClr val="000000"/>
                        </a:solidFill>
                        <a:effectLst/>
                        <a:latin typeface="+mn-ea"/>
                        <a:ea typeface="+mn-ea"/>
                      </a:endParaRPr>
                    </a:p>
                  </a:txBody>
                  <a:tcPr marL="5156" marR="5156" marT="5156" marB="0"/>
                </a:tc>
                <a:tc>
                  <a:txBody>
                    <a:bodyPr/>
                    <a:lstStyle/>
                    <a:p>
                      <a:pPr algn="ctr" fontAlgn="t"/>
                      <a:r>
                        <a:rPr lang="en-US" sz="1400" u="none" strike="noStrike" dirty="0">
                          <a:effectLst/>
                          <a:latin typeface="+mn-ea"/>
                          <a:ea typeface="+mn-ea"/>
                        </a:rPr>
                        <a:t>H23.1</a:t>
                      </a:r>
                      <a:endParaRPr lang="en-US" sz="1400" b="0" i="0" u="none" strike="noStrike" dirty="0">
                        <a:solidFill>
                          <a:srgbClr val="000000"/>
                        </a:solidFill>
                        <a:effectLst/>
                        <a:latin typeface="+mn-ea"/>
                        <a:ea typeface="+mn-ea"/>
                      </a:endParaRPr>
                    </a:p>
                  </a:txBody>
                  <a:tcPr marL="5156" marR="5156" marT="5156" marB="0"/>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5" name="テキスト ボックス 22"/>
          <p:cNvSpPr txBox="1">
            <a:spLocks noChangeArrowheads="1"/>
          </p:cNvSpPr>
          <p:nvPr/>
        </p:nvSpPr>
        <p:spPr bwMode="auto">
          <a:xfrm>
            <a:off x="7721425" y="311170"/>
            <a:ext cx="1790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平成２８年３月３１日時点</a:t>
            </a:r>
          </a:p>
        </p:txBody>
      </p:sp>
    </p:spTree>
    <p:extLst>
      <p:ext uri="{BB962C8B-B14F-4D97-AF65-F5344CB8AC3E}">
        <p14:creationId xmlns:p14="http://schemas.microsoft.com/office/powerpoint/2010/main" val="187583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361950" y="-19050"/>
            <a:ext cx="91503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954" b="1" dirty="0">
                <a:solidFill>
                  <a:srgbClr val="1F497D"/>
                </a:solidFill>
              </a:rPr>
              <a:t>建築許可の事例</a:t>
            </a:r>
          </a:p>
        </p:txBody>
      </p:sp>
      <p:graphicFrame>
        <p:nvGraphicFramePr>
          <p:cNvPr id="2" name="表 1"/>
          <p:cNvGraphicFramePr>
            <a:graphicFrameLocks noGrp="1"/>
          </p:cNvGraphicFramePr>
          <p:nvPr/>
        </p:nvGraphicFramePr>
        <p:xfrm>
          <a:off x="458788" y="765175"/>
          <a:ext cx="9029701" cy="5987511"/>
        </p:xfrm>
        <a:graphic>
          <a:graphicData uri="http://schemas.openxmlformats.org/drawingml/2006/table">
            <a:tbl>
              <a:tblPr>
                <a:tableStyleId>{5940675A-B579-460E-94D1-54222C63F5DA}</a:tableStyleId>
              </a:tblPr>
              <a:tblGrid>
                <a:gridCol w="615220">
                  <a:extLst>
                    <a:ext uri="{9D8B030D-6E8A-4147-A177-3AD203B41FA5}">
                      <a16:colId xmlns:a16="http://schemas.microsoft.com/office/drawing/2014/main" val="20000"/>
                    </a:ext>
                  </a:extLst>
                </a:gridCol>
                <a:gridCol w="710141">
                  <a:extLst>
                    <a:ext uri="{9D8B030D-6E8A-4147-A177-3AD203B41FA5}">
                      <a16:colId xmlns:a16="http://schemas.microsoft.com/office/drawing/2014/main" val="20001"/>
                    </a:ext>
                  </a:extLst>
                </a:gridCol>
                <a:gridCol w="2808124">
                  <a:extLst>
                    <a:ext uri="{9D8B030D-6E8A-4147-A177-3AD203B41FA5}">
                      <a16:colId xmlns:a16="http://schemas.microsoft.com/office/drawing/2014/main" val="20002"/>
                    </a:ext>
                  </a:extLst>
                </a:gridCol>
                <a:gridCol w="652975">
                  <a:extLst>
                    <a:ext uri="{9D8B030D-6E8A-4147-A177-3AD203B41FA5}">
                      <a16:colId xmlns:a16="http://schemas.microsoft.com/office/drawing/2014/main" val="20003"/>
                    </a:ext>
                  </a:extLst>
                </a:gridCol>
                <a:gridCol w="658617">
                  <a:extLst>
                    <a:ext uri="{9D8B030D-6E8A-4147-A177-3AD203B41FA5}">
                      <a16:colId xmlns:a16="http://schemas.microsoft.com/office/drawing/2014/main" val="20004"/>
                    </a:ext>
                  </a:extLst>
                </a:gridCol>
                <a:gridCol w="2504576">
                  <a:extLst>
                    <a:ext uri="{9D8B030D-6E8A-4147-A177-3AD203B41FA5}">
                      <a16:colId xmlns:a16="http://schemas.microsoft.com/office/drawing/2014/main" val="20005"/>
                    </a:ext>
                  </a:extLst>
                </a:gridCol>
                <a:gridCol w="568969">
                  <a:extLst>
                    <a:ext uri="{9D8B030D-6E8A-4147-A177-3AD203B41FA5}">
                      <a16:colId xmlns:a16="http://schemas.microsoft.com/office/drawing/2014/main" val="20006"/>
                    </a:ext>
                  </a:extLst>
                </a:gridCol>
                <a:gridCol w="511079">
                  <a:extLst>
                    <a:ext uri="{9D8B030D-6E8A-4147-A177-3AD203B41FA5}">
                      <a16:colId xmlns:a16="http://schemas.microsoft.com/office/drawing/2014/main" val="20007"/>
                    </a:ext>
                  </a:extLst>
                </a:gridCol>
              </a:tblGrid>
              <a:tr h="218201">
                <a:tc rowSpan="3">
                  <a:txBody>
                    <a:bodyPr/>
                    <a:lstStyle/>
                    <a:p>
                      <a:pPr algn="ctr" fontAlgn="t"/>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自治体</a:t>
                      </a:r>
                    </a:p>
                  </a:txBody>
                  <a:tcPr marL="4880" marR="4880" marT="4879" marB="0">
                    <a:solidFill>
                      <a:schemeClr val="accent5">
                        <a:lumMod val="20000"/>
                        <a:lumOff val="80000"/>
                      </a:schemeClr>
                    </a:solidFill>
                  </a:tcPr>
                </a:tc>
                <a:tc rowSpan="3">
                  <a:txBody>
                    <a:bodyPr/>
                    <a:lstStyle/>
                    <a:p>
                      <a:pPr algn="ctr" fontAlgn="t"/>
                      <a:r>
                        <a:rPr lang="ja-JP" altLang="en-US" sz="1400" u="none" strike="noStrike">
                          <a:effectLst/>
                        </a:rPr>
                        <a:t>緩和している階数</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gridSpan="4">
                  <a:txBody>
                    <a:bodyPr/>
                    <a:lstStyle/>
                    <a:p>
                      <a:pPr algn="ctr" fontAlgn="t"/>
                      <a:r>
                        <a:rPr lang="ja-JP" altLang="en-US" sz="1400" u="none" strike="noStrike" dirty="0">
                          <a:effectLst/>
                        </a:rPr>
                        <a:t>緩和している対象の条件</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t"/>
                      <a:r>
                        <a:rPr lang="ja-JP" altLang="en-US" sz="1400" u="none" strike="noStrike">
                          <a:effectLst/>
                        </a:rPr>
                        <a:t>運用開始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18201">
                <a:tc vMerge="1">
                  <a:txBody>
                    <a:bodyPr/>
                    <a:lstStyle/>
                    <a:p>
                      <a:endParaRPr kumimoji="1" lang="ja-JP" altLang="en-US"/>
                    </a:p>
                  </a:txBody>
                  <a:tcPr/>
                </a:tc>
                <a:tc vMerge="1">
                  <a:txBody>
                    <a:bodyPr/>
                    <a:lstStyle/>
                    <a:p>
                      <a:endParaRPr kumimoji="1" lang="ja-JP" altLang="en-US"/>
                    </a:p>
                  </a:txBody>
                  <a:tcPr/>
                </a:tc>
                <a:tc rowSpan="2">
                  <a:txBody>
                    <a:bodyPr/>
                    <a:lstStyle/>
                    <a:p>
                      <a:pPr algn="ctr" fontAlgn="t"/>
                      <a:r>
                        <a:rPr lang="ja-JP" altLang="en-US" sz="1400" u="none" strike="noStrike" dirty="0">
                          <a:effectLst/>
                        </a:rPr>
                        <a:t>対象となる都市計画道路の位置付け</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rowSpan="2">
                  <a:txBody>
                    <a:bodyPr/>
                    <a:lstStyle/>
                    <a:p>
                      <a:pPr algn="ctr" fontAlgn="t"/>
                      <a:r>
                        <a:rPr lang="ja-JP" altLang="en-US" sz="1400" u="none" strike="noStrike" dirty="0">
                          <a:effectLst/>
                        </a:rPr>
                        <a:t>建築物の敷地</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gridSpan="2">
                  <a:txBody>
                    <a:bodyPr/>
                    <a:lstStyle/>
                    <a:p>
                      <a:pPr algn="ctr" fontAlgn="t"/>
                      <a:r>
                        <a:rPr lang="ja-JP" altLang="en-US" sz="1400" u="none" strike="noStrike" dirty="0">
                          <a:effectLst/>
                        </a:rPr>
                        <a:t>建築物の条件</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hMerge="1">
                  <a:txBody>
                    <a:bodyPr/>
                    <a:lstStyle/>
                    <a:p>
                      <a:endParaRPr kumimoji="1" lang="ja-JP" altLang="en-US"/>
                    </a:p>
                  </a:txBody>
                  <a:tcPr/>
                </a:tc>
                <a:tc rowSpan="2">
                  <a:txBody>
                    <a:bodyPr/>
                    <a:lstStyle/>
                    <a:p>
                      <a:pPr algn="ctr" fontAlgn="t"/>
                      <a:r>
                        <a:rPr lang="ja-JP" altLang="en-US" sz="1400" u="none" strike="noStrike" dirty="0">
                          <a:effectLst/>
                        </a:rPr>
                        <a:t>当初</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rowSpan="2">
                  <a:txBody>
                    <a:bodyPr/>
                    <a:lstStyle/>
                    <a:p>
                      <a:pPr algn="ctr" fontAlgn="t"/>
                      <a:r>
                        <a:rPr lang="ja-JP" altLang="en-US" sz="1400" u="none" strike="noStrike" dirty="0">
                          <a:effectLst/>
                        </a:rPr>
                        <a:t>最終</a:t>
                      </a:r>
                      <a:endParaRPr lang="en-US" altLang="ja-JP" sz="1400" u="none" strike="noStrike" dirty="0">
                        <a:effectLst/>
                      </a:endParaRPr>
                    </a:p>
                    <a:p>
                      <a:pPr algn="ctr" fontAlgn="t"/>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変更</a:t>
                      </a:r>
                    </a:p>
                  </a:txBody>
                  <a:tcPr marL="4880" marR="4880" marT="4879" marB="0">
                    <a:solidFill>
                      <a:schemeClr val="accent5">
                        <a:lumMod val="20000"/>
                        <a:lumOff val="80000"/>
                      </a:schemeClr>
                    </a:solidFill>
                  </a:tcPr>
                </a:tc>
                <a:extLst>
                  <a:ext uri="{0D108BD9-81ED-4DB2-BD59-A6C34878D82A}">
                    <a16:rowId xmlns:a16="http://schemas.microsoft.com/office/drawing/2014/main" val="10001"/>
                  </a:ext>
                </a:extLst>
              </a:tr>
              <a:tr h="2182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fontAlgn="t"/>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80" marB="0">
                    <a:solidFill>
                      <a:schemeClr val="accent5">
                        <a:lumMod val="20000"/>
                        <a:lumOff val="80000"/>
                      </a:schemeClr>
                    </a:solidFill>
                  </a:tcPr>
                </a:tc>
                <a:tc>
                  <a:txBody>
                    <a:bodyPr/>
                    <a:lstStyle/>
                    <a:p>
                      <a:pPr algn="ctr" fontAlgn="t"/>
                      <a:r>
                        <a:rPr lang="ja-JP" altLang="en-US" sz="1400" u="none" strike="noStrike">
                          <a:effectLst/>
                        </a:rPr>
                        <a:t>形状</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a:txBody>
                    <a:bodyPr/>
                    <a:lstStyle/>
                    <a:p>
                      <a:pPr algn="ctr" fontAlgn="t"/>
                      <a:r>
                        <a:rPr lang="ja-JP" altLang="en-US" sz="1400" u="none" strike="noStrike" dirty="0">
                          <a:effectLst/>
                        </a:rPr>
                        <a:t>構造</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553422">
                <a:tc>
                  <a:txBody>
                    <a:bodyPr/>
                    <a:lstStyle/>
                    <a:p>
                      <a:pPr algn="ctr" fontAlgn="t"/>
                      <a:r>
                        <a:rPr lang="ja-JP" altLang="en-US" sz="1400" u="none" strike="noStrike" dirty="0">
                          <a:effectLst/>
                        </a:rPr>
                        <a:t>さいたま市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ja-JP" altLang="en-US" sz="1400" u="none" strike="noStrike">
                          <a:effectLst/>
                        </a:rPr>
                        <a:t>３階以下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altLang="ja-JP" sz="1200" u="none" strike="noStrike" dirty="0">
                          <a:effectLst/>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200" u="none" strike="noStrike" dirty="0">
                          <a:effectLst/>
                        </a:rPr>
                        <a:t>—</a:t>
                      </a:r>
                      <a:endParaRPr lang="en-US" altLang="ja-JP" sz="1200" b="0" i="0" u="none" strike="noStrike" dirty="0">
                        <a:solidFill>
                          <a:srgbClr val="000000"/>
                        </a:solidFill>
                        <a:effectLst/>
                        <a:latin typeface="ＭＳ Ｐゴシック" panose="020B0600070205080204" pitchFamily="50" charset="-128"/>
                        <a:ea typeface="+mn-ea"/>
                      </a:endParaRPr>
                    </a:p>
                    <a:p>
                      <a:pPr algn="ctr" fontAlgn="t"/>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400" u="none" strike="noStrike" dirty="0">
                          <a:effectLst/>
                        </a:rPr>
                        <a:t>地下を有しない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200" u="none" strike="noStrike" dirty="0">
                          <a:effectLst/>
                        </a:rPr>
                        <a:t>主要構造部が木造、鉄骨造、コンクリートブロック造その他これらに類する構造であること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H15.10</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a:effectLst/>
                        </a:rPr>
                        <a:t>H15.10</a:t>
                      </a:r>
                      <a:endParaRPr 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extLst>
                  <a:ext uri="{0D108BD9-81ED-4DB2-BD59-A6C34878D82A}">
                    <a16:rowId xmlns:a16="http://schemas.microsoft.com/office/drawing/2014/main" val="10003"/>
                  </a:ext>
                </a:extLst>
              </a:tr>
              <a:tr h="736270">
                <a:tc>
                  <a:txBody>
                    <a:bodyPr/>
                    <a:lstStyle/>
                    <a:p>
                      <a:pPr algn="ctr" fontAlgn="t"/>
                      <a:r>
                        <a:rPr lang="ja-JP" altLang="en-US" sz="1400" u="none" strike="noStrike">
                          <a:effectLst/>
                        </a:rPr>
                        <a:t>千葉市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ja-JP" altLang="en-US" sz="1400" u="none" strike="noStrike">
                          <a:effectLst/>
                        </a:rPr>
                        <a:t>３階以下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200" u="none" strike="noStrike">
                          <a:effectLst/>
                        </a:rPr>
                        <a:t>事業の着手が近い将来に見込まれていないこと</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dirty="0">
                          <a:effectLst/>
                        </a:rPr>
                        <a:t>—</a:t>
                      </a:r>
                      <a:endParaRPr lang="en-US" altLang="ja-JP" sz="1400" b="0" i="0" u="none" strike="noStrike" dirty="0">
                        <a:solidFill>
                          <a:srgbClr val="000000"/>
                        </a:solidFill>
                        <a:effectLst/>
                        <a:latin typeface="ＭＳ Ｐゴシック" panose="020B0600070205080204" pitchFamily="50" charset="-128"/>
                        <a:ea typeface="+mn-ea"/>
                      </a:endParaRPr>
                    </a:p>
                    <a:p>
                      <a:pPr algn="ctr" fontAlgn="t"/>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400" u="none" strike="noStrike">
                          <a:effectLst/>
                        </a:rPr>
                        <a:t>地階を有しない</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200" u="none" strike="noStrike" dirty="0">
                          <a:effectLst/>
                        </a:rPr>
                        <a:t>主要構造部が木造、鉄骨造、コンクリートブロック造、その他これらに類する構造であること、容易に移転、除却することができるもの</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H16.2.2</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altLang="ja-JP" sz="1200" u="none" strike="noStrike">
                          <a:effectLst/>
                        </a:rPr>
                        <a:t>—</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extLst>
                  <a:ext uri="{0D108BD9-81ED-4DB2-BD59-A6C34878D82A}">
                    <a16:rowId xmlns:a16="http://schemas.microsoft.com/office/drawing/2014/main" val="10004"/>
                  </a:ext>
                </a:extLst>
              </a:tr>
              <a:tr h="736270">
                <a:tc>
                  <a:txBody>
                    <a:bodyPr/>
                    <a:lstStyle/>
                    <a:p>
                      <a:pPr algn="ctr" fontAlgn="t"/>
                      <a:r>
                        <a:rPr lang="ja-JP" altLang="en-US" sz="1400" u="none" strike="noStrike">
                          <a:effectLst/>
                        </a:rPr>
                        <a:t>川崎市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ja-JP" altLang="en-US" sz="1400" u="none" strike="noStrike">
                          <a:effectLst/>
                        </a:rPr>
                        <a:t>３階以下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altLang="ja-JP" sz="1200" u="none" strike="noStrike" dirty="0">
                          <a:effectLst/>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dirty="0">
                          <a:effectLst/>
                        </a:rPr>
                        <a:t>—</a:t>
                      </a:r>
                      <a:endParaRPr lang="en-US" altLang="ja-JP" sz="1400" b="0" i="0" u="none" strike="noStrike" dirty="0">
                        <a:solidFill>
                          <a:srgbClr val="000000"/>
                        </a:solidFill>
                        <a:effectLst/>
                        <a:latin typeface="ＭＳ Ｐゴシック" panose="020B0600070205080204" pitchFamily="50" charset="-128"/>
                        <a:ea typeface="+mn-ea"/>
                      </a:endParaRPr>
                    </a:p>
                    <a:p>
                      <a:pPr algn="ctr" fontAlgn="t"/>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400" u="none" strike="noStrike" dirty="0">
                          <a:effectLst/>
                        </a:rPr>
                        <a:t>地階を有しない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200" u="none" strike="noStrike" dirty="0">
                          <a:effectLst/>
                        </a:rPr>
                        <a:t>主要構造部分が木造、鉄骨造、コンクリートブロック造その他これらに類する構造であること</a:t>
                      </a:r>
                      <a:br>
                        <a:rPr lang="ja-JP" altLang="en-US" sz="1200" u="none" strike="noStrike" dirty="0">
                          <a:effectLst/>
                        </a:rPr>
                      </a:br>
                      <a:r>
                        <a:rPr lang="ja-JP" altLang="en-US" sz="1200" u="none" strike="noStrike" dirty="0">
                          <a:effectLst/>
                        </a:rPr>
                        <a:t>移転、除却が容易にできるもの</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H13.4</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a:effectLst/>
                        </a:rPr>
                        <a:t>H14.12</a:t>
                      </a:r>
                      <a:endParaRPr 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extLst>
                  <a:ext uri="{0D108BD9-81ED-4DB2-BD59-A6C34878D82A}">
                    <a16:rowId xmlns:a16="http://schemas.microsoft.com/office/drawing/2014/main" val="10005"/>
                  </a:ext>
                </a:extLst>
              </a:tr>
              <a:tr h="1467661">
                <a:tc>
                  <a:txBody>
                    <a:bodyPr/>
                    <a:lstStyle/>
                    <a:p>
                      <a:pPr algn="ctr" fontAlgn="t"/>
                      <a:r>
                        <a:rPr lang="ja-JP" altLang="en-US" sz="1400" u="none" strike="noStrike" dirty="0">
                          <a:effectLst/>
                        </a:rPr>
                        <a:t>名古屋市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ja-JP" altLang="en-US" sz="1400" u="none" strike="noStrike" dirty="0">
                          <a:effectLst/>
                        </a:rPr>
                        <a:t>３階以下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200" u="none" strike="noStrike" dirty="0">
                          <a:effectLst/>
                        </a:rPr>
                        <a:t>次に挙げる要件のいずれかに該当する場合　①「都市計画整備プログラム」における整備着手時期の位置づけ・第二期（平成</a:t>
                      </a:r>
                      <a:r>
                        <a:rPr lang="en-US" altLang="ja-JP" sz="1200" u="none" strike="noStrike" dirty="0">
                          <a:effectLst/>
                        </a:rPr>
                        <a:t>29</a:t>
                      </a:r>
                      <a:r>
                        <a:rPr lang="ja-JP" altLang="en-US" sz="1200" u="none" strike="noStrike" dirty="0">
                          <a:effectLst/>
                        </a:rPr>
                        <a:t>～</a:t>
                      </a:r>
                      <a:r>
                        <a:rPr lang="en-US" altLang="ja-JP" sz="1200" u="none" strike="noStrike" dirty="0">
                          <a:effectLst/>
                        </a:rPr>
                        <a:t>38</a:t>
                      </a:r>
                      <a:r>
                        <a:rPr lang="ja-JP" altLang="en-US" sz="1200" u="none" strike="noStrike" dirty="0">
                          <a:effectLst/>
                        </a:rPr>
                        <a:t>年度）・第三期（平成</a:t>
                      </a:r>
                      <a:r>
                        <a:rPr lang="en-US" altLang="ja-JP" sz="1200" u="none" strike="noStrike" dirty="0">
                          <a:effectLst/>
                        </a:rPr>
                        <a:t>39</a:t>
                      </a:r>
                      <a:r>
                        <a:rPr lang="ja-JP" altLang="en-US" sz="1200" u="none" strike="noStrike" dirty="0">
                          <a:effectLst/>
                        </a:rPr>
                        <a:t>～以降）　　　　　</a:t>
                      </a:r>
                      <a:endParaRPr lang="en-US" altLang="ja-JP" sz="1200" u="none" strike="noStrike" dirty="0">
                        <a:effectLst/>
                      </a:endParaRPr>
                    </a:p>
                    <a:p>
                      <a:pPr algn="l" fontAlgn="t"/>
                      <a:r>
                        <a:rPr lang="ja-JP" altLang="en-US" sz="1200" u="none" strike="noStrike" dirty="0">
                          <a:effectLst/>
                        </a:rPr>
                        <a:t>②「未着手都市計画道路の整備方針」における整備方針の位置づけ</a:t>
                      </a:r>
                      <a:br>
                        <a:rPr lang="ja-JP" altLang="en-US" sz="1200" u="none" strike="noStrike" dirty="0">
                          <a:effectLst/>
                        </a:rPr>
                      </a:br>
                      <a:r>
                        <a:rPr lang="ja-JP" altLang="en-US" sz="1200" u="none" strike="noStrike" dirty="0">
                          <a:effectLst/>
                        </a:rPr>
                        <a:t>・「計画の廃止」・「現況幅員に変更」</a:t>
                      </a:r>
                      <a:br>
                        <a:rPr lang="ja-JP" altLang="en-US" sz="1200" u="none" strike="noStrike" dirty="0">
                          <a:effectLst/>
                        </a:rPr>
                      </a:br>
                      <a:r>
                        <a:rPr lang="ja-JP" altLang="en-US" sz="1200" u="none" strike="noStrike" dirty="0">
                          <a:effectLst/>
                        </a:rPr>
                        <a:t>・「現況線形に変更」　　　　　　　</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dirty="0">
                          <a:effectLst/>
                        </a:rPr>
                        <a:t>—</a:t>
                      </a:r>
                      <a:endParaRPr lang="en-US" altLang="ja-JP" sz="1400" b="0" i="0" u="none" strike="noStrike" dirty="0">
                        <a:solidFill>
                          <a:srgbClr val="000000"/>
                        </a:solidFill>
                        <a:effectLst/>
                        <a:latin typeface="ＭＳ Ｐゴシック" panose="020B0600070205080204" pitchFamily="50" charset="-128"/>
                        <a:ea typeface="+mn-ea"/>
                      </a:endParaRPr>
                    </a:p>
                    <a:p>
                      <a:pPr algn="ctr" fontAlgn="t"/>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400" u="none" strike="noStrike" dirty="0">
                          <a:effectLst/>
                        </a:rPr>
                        <a:t>地階を有しない</a:t>
                      </a:r>
                      <a:endParaRPr lang="ja-JP" altLang="en-US" sz="1400" b="0" i="0" u="none" strike="noStrike" dirty="0">
                        <a:solidFill>
                          <a:srgbClr val="000000"/>
                        </a:solidFill>
                        <a:effectLst/>
                        <a:latin typeface="ＭＳ Ｐゴシック" panose="020B0600070205080204" pitchFamily="50" charset="-128"/>
                        <a:ea typeface="+mn-ea"/>
                      </a:endParaRPr>
                    </a:p>
                  </a:txBody>
                  <a:tcPr marL="4880" marR="4880" marT="4879" marB="0"/>
                </a:tc>
                <a:tc>
                  <a:txBody>
                    <a:bodyPr/>
                    <a:lstStyle/>
                    <a:p>
                      <a:pPr algn="l" fontAlgn="t"/>
                      <a:r>
                        <a:rPr lang="ja-JP" altLang="en-US" sz="1200" u="none" strike="noStrike" dirty="0">
                          <a:effectLst/>
                        </a:rPr>
                        <a:t>主要構造部が木造、鉄骨造、コンクリートブロック造等であり、容易に移転、除去できるものに限る</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H2.1.1</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H19.4.1</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extLst>
                  <a:ext uri="{0D108BD9-81ED-4DB2-BD59-A6C34878D82A}">
                    <a16:rowId xmlns:a16="http://schemas.microsoft.com/office/drawing/2014/main" val="10006"/>
                  </a:ext>
                </a:extLst>
              </a:tr>
              <a:tr h="1101965">
                <a:tc>
                  <a:txBody>
                    <a:bodyPr/>
                    <a:lstStyle/>
                    <a:p>
                      <a:pPr algn="ctr" fontAlgn="t"/>
                      <a:r>
                        <a:rPr lang="ja-JP" altLang="en-US" sz="1400" u="none" strike="noStrike" dirty="0">
                          <a:effectLst/>
                        </a:rPr>
                        <a:t>広島市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ja-JP" altLang="en-US" sz="1400" u="none" strike="noStrike">
                          <a:effectLst/>
                        </a:rPr>
                        <a:t>３階以下</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200" u="none" strike="noStrike" dirty="0">
                          <a:effectLst/>
                        </a:rPr>
                        <a:t>・ 都市計画法第５９条第１項に基づく事業認可を取得していない区域</a:t>
                      </a:r>
                      <a:br>
                        <a:rPr lang="ja-JP" altLang="en-US" sz="1200" u="none" strike="noStrike" dirty="0">
                          <a:effectLst/>
                        </a:rPr>
                      </a:br>
                      <a:r>
                        <a:rPr lang="ja-JP" altLang="en-US" sz="1200" u="none" strike="noStrike" dirty="0">
                          <a:effectLst/>
                        </a:rPr>
                        <a:t>・ 道路法第１８条第１項に基づく道路区域を決定していない区域</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dirty="0">
                          <a:effectLst/>
                        </a:rPr>
                        <a:t>—</a:t>
                      </a:r>
                      <a:endParaRPr lang="en-US" altLang="ja-JP" sz="1400" b="0" i="0" u="none" strike="noStrike" dirty="0">
                        <a:solidFill>
                          <a:srgbClr val="000000"/>
                        </a:solidFill>
                        <a:effectLst/>
                        <a:latin typeface="ＭＳ Ｐゴシック" panose="020B0600070205080204" pitchFamily="50" charset="-128"/>
                        <a:ea typeface="+mn-ea"/>
                      </a:endParaRPr>
                    </a:p>
                    <a:p>
                      <a:pPr algn="ctr" fontAlgn="t"/>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400" u="none" strike="noStrike" dirty="0">
                          <a:effectLst/>
                        </a:rPr>
                        <a:t>地階を有しない</a:t>
                      </a:r>
                      <a:endParaRPr lang="ja-JP" altLang="en-US" sz="1400" b="0" i="0" u="none" strike="noStrike" dirty="0">
                        <a:solidFill>
                          <a:srgbClr val="000000"/>
                        </a:solidFill>
                        <a:effectLst/>
                        <a:latin typeface="ＭＳ Ｐゴシック" panose="020B0600070205080204" pitchFamily="50" charset="-128"/>
                        <a:ea typeface="+mn-ea"/>
                      </a:endParaRPr>
                    </a:p>
                  </a:txBody>
                  <a:tcPr marL="4880" marR="4880" marT="4879" marB="0"/>
                </a:tc>
                <a:tc>
                  <a:txBody>
                    <a:bodyPr/>
                    <a:lstStyle/>
                    <a:p>
                      <a:pPr algn="l" fontAlgn="t"/>
                      <a:r>
                        <a:rPr lang="ja-JP" altLang="en-US" sz="1200" u="none" strike="noStrike" dirty="0">
                          <a:effectLst/>
                        </a:rPr>
                        <a:t>建築物が区域の内外にわたる場合は、区域内の部分を容易に分離することができるよう設計上</a:t>
                      </a:r>
                      <a:br>
                        <a:rPr lang="ja-JP" altLang="en-US" sz="1200" u="none" strike="noStrike" dirty="0">
                          <a:effectLst/>
                        </a:rPr>
                      </a:br>
                      <a:r>
                        <a:rPr lang="ja-JP" altLang="en-US" sz="1200" u="none" strike="noStrike" dirty="0">
                          <a:effectLst/>
                        </a:rPr>
                        <a:t>の配慮がなされていること。また、除却後の残存建築物が建築基準法に適合すること。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H20.5.1</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altLang="ja-JP" sz="1200" u="none" strike="noStrike">
                          <a:effectLst/>
                        </a:rPr>
                        <a:t>-</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extLst>
                  <a:ext uri="{0D108BD9-81ED-4DB2-BD59-A6C34878D82A}">
                    <a16:rowId xmlns:a16="http://schemas.microsoft.com/office/drawing/2014/main" val="10007"/>
                  </a:ext>
                </a:extLst>
              </a:tr>
              <a:tr h="736270">
                <a:tc>
                  <a:txBody>
                    <a:bodyPr/>
                    <a:lstStyle/>
                    <a:p>
                      <a:pPr algn="ctr" fontAlgn="t"/>
                      <a:r>
                        <a:rPr lang="ja-JP" altLang="en-US" sz="1400" u="none" strike="noStrike" dirty="0">
                          <a:effectLst/>
                        </a:rPr>
                        <a:t>福岡市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ja-JP" altLang="en-US" sz="1400" u="none" strike="noStrike" dirty="0">
                          <a:effectLst/>
                        </a:rPr>
                        <a:t>３階以下</a:t>
                      </a:r>
                      <a:br>
                        <a:rPr lang="ja-JP" altLang="en-US" sz="1400" u="none" strike="noStrike" dirty="0">
                          <a:effectLst/>
                        </a:rPr>
                      </a:br>
                      <a:br>
                        <a:rPr lang="ja-JP" altLang="en-US" sz="1400" u="none" strike="noStrike" dirty="0">
                          <a:effectLst/>
                        </a:rPr>
                      </a:b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ja-JP" altLang="en-US" sz="1200" u="none" strike="noStrike" dirty="0">
                          <a:effectLst/>
                        </a:rPr>
                        <a:t> 当該建築物がかかる都市計画道路の区間で近い将来事業が見込まれていない場合</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marL="0" marR="0" indent="0" algn="ctr" defTabSz="844174" rtl="0" eaLnBrk="1" fontAlgn="t" latinLnBrk="0" hangingPunct="1">
                        <a:lnSpc>
                          <a:spcPct val="100000"/>
                        </a:lnSpc>
                        <a:spcBef>
                          <a:spcPts val="0"/>
                        </a:spcBef>
                        <a:spcAft>
                          <a:spcPts val="0"/>
                        </a:spcAft>
                        <a:buClrTx/>
                        <a:buSzTx/>
                        <a:buFontTx/>
                        <a:buNone/>
                        <a:tabLst/>
                        <a:defRPr/>
                      </a:pPr>
                      <a:r>
                        <a:rPr lang="en-US" altLang="ja-JP" sz="1400" u="none" strike="noStrike" dirty="0">
                          <a:effectLst/>
                        </a:rPr>
                        <a:t>—</a:t>
                      </a:r>
                      <a:endParaRPr lang="en-US" altLang="ja-JP" sz="1400" b="0" i="0" u="none" strike="noStrike" dirty="0">
                        <a:solidFill>
                          <a:srgbClr val="000000"/>
                        </a:solidFill>
                        <a:effectLst/>
                        <a:latin typeface="ＭＳ Ｐゴシック" panose="020B0600070205080204" pitchFamily="50" charset="-128"/>
                        <a:ea typeface="+mn-ea"/>
                      </a:endParaRPr>
                    </a:p>
                    <a:p>
                      <a:pPr algn="ctr" fontAlgn="t"/>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l" fontAlgn="t"/>
                      <a:r>
                        <a:rPr lang="ja-JP" altLang="en-US" sz="1400" u="none" strike="noStrike" dirty="0">
                          <a:effectLst/>
                        </a:rPr>
                        <a:t>地階を有しない</a:t>
                      </a:r>
                      <a:endParaRPr lang="ja-JP" altLang="en-US" sz="1400" b="0" i="0" u="none" strike="noStrike" dirty="0">
                        <a:solidFill>
                          <a:srgbClr val="000000"/>
                        </a:solidFill>
                        <a:effectLst/>
                        <a:latin typeface="ＭＳ Ｐゴシック" panose="020B0600070205080204" pitchFamily="50" charset="-128"/>
                        <a:ea typeface="+mn-ea"/>
                      </a:endParaRPr>
                    </a:p>
                  </a:txBody>
                  <a:tcPr marL="4880" marR="4880" marT="4879" marB="0"/>
                </a:tc>
                <a:tc>
                  <a:txBody>
                    <a:bodyPr/>
                    <a:lstStyle/>
                    <a:p>
                      <a:pPr algn="l" fontAlgn="t"/>
                      <a:r>
                        <a:rPr lang="ja-JP" altLang="en-US" sz="1200" u="none" strike="noStrike" dirty="0">
                          <a:effectLst/>
                        </a:rPr>
                        <a:t>主要構造部が木造，鉄骨造，コンクリートブロック造，その他これらに類する構造であり容易に移転し，又は，撤去することができるものであること。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H1.5.1</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tc>
                  <a:txBody>
                    <a:bodyPr/>
                    <a:lstStyle/>
                    <a:p>
                      <a:pPr algn="ctr" fontAlgn="t"/>
                      <a:r>
                        <a:rPr lang="en-US" sz="1200" u="none" strike="noStrike" dirty="0">
                          <a:effectLst/>
                        </a:rPr>
                        <a:t>H25.71</a:t>
                      </a:r>
                      <a:endPar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880" marR="4880" marT="4879" marB="0"/>
                </a:tc>
                <a:extLst>
                  <a:ext uri="{0D108BD9-81ED-4DB2-BD59-A6C34878D82A}">
                    <a16:rowId xmlns:a16="http://schemas.microsoft.com/office/drawing/2014/main" val="10008"/>
                  </a:ext>
                </a:extLst>
              </a:tr>
            </a:tbl>
          </a:graphicData>
        </a:graphic>
      </p:graphicFrame>
      <p:sp>
        <p:nvSpPr>
          <p:cNvPr id="5" name="テキスト ボックス 22"/>
          <p:cNvSpPr txBox="1">
            <a:spLocks noChangeArrowheads="1"/>
          </p:cNvSpPr>
          <p:nvPr/>
        </p:nvSpPr>
        <p:spPr bwMode="auto">
          <a:xfrm>
            <a:off x="7721425" y="311170"/>
            <a:ext cx="1790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平成２８年３月３１日時点</a:t>
            </a:r>
          </a:p>
        </p:txBody>
      </p:sp>
    </p:spTree>
    <p:extLst>
      <p:ext uri="{BB962C8B-B14F-4D97-AF65-F5344CB8AC3E}">
        <p14:creationId xmlns:p14="http://schemas.microsoft.com/office/powerpoint/2010/main" val="2067876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21796" y="3075057"/>
            <a:ext cx="3262432" cy="707886"/>
          </a:xfrm>
          <a:prstGeom prst="rect">
            <a:avLst/>
          </a:prstGeom>
          <a:noFill/>
        </p:spPr>
        <p:txBody>
          <a:bodyPr wrap="none" rtlCol="0">
            <a:spAutoFit/>
          </a:bodyPr>
          <a:lstStyle/>
          <a:p>
            <a:pPr algn="ctr"/>
            <a:r>
              <a:rPr lang="ja-JP" altLang="en-US" sz="4000" dirty="0"/>
              <a:t>都市計画事業</a:t>
            </a:r>
          </a:p>
        </p:txBody>
      </p:sp>
    </p:spTree>
    <p:extLst>
      <p:ext uri="{BB962C8B-B14F-4D97-AF65-F5344CB8AC3E}">
        <p14:creationId xmlns:p14="http://schemas.microsoft.com/office/powerpoint/2010/main" val="372766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正方形/長方形 2"/>
          <p:cNvSpPr>
            <a:spLocks noChangeArrowheads="1"/>
          </p:cNvSpPr>
          <p:nvPr/>
        </p:nvSpPr>
        <p:spPr bwMode="auto">
          <a:xfrm>
            <a:off x="5719763" y="655638"/>
            <a:ext cx="381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（都市計画法第４条第</a:t>
            </a:r>
            <a:r>
              <a:rPr lang="en-US" altLang="ja-JP" sz="2400">
                <a:solidFill>
                  <a:schemeClr val="tx2"/>
                </a:solidFill>
                <a:latin typeface="Arial" panose="020B0604020202020204" pitchFamily="34" charset="0"/>
              </a:rPr>
              <a:t>15</a:t>
            </a:r>
            <a:r>
              <a:rPr lang="ja-JP" altLang="en-US" sz="2400">
                <a:solidFill>
                  <a:schemeClr val="tx2"/>
                </a:solidFill>
                <a:latin typeface="Arial" panose="020B0604020202020204" pitchFamily="34" charset="0"/>
              </a:rPr>
              <a:t>項）</a:t>
            </a:r>
          </a:p>
        </p:txBody>
      </p:sp>
      <p:sp>
        <p:nvSpPr>
          <p:cNvPr id="61443" name="正方形/長方形 6"/>
          <p:cNvSpPr>
            <a:spLocks noChangeArrowheads="1"/>
          </p:cNvSpPr>
          <p:nvPr/>
        </p:nvSpPr>
        <p:spPr bwMode="auto">
          <a:xfrm>
            <a:off x="531813" y="1187450"/>
            <a:ext cx="88138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「都市計画事業」とは</a:t>
            </a:r>
            <a:br>
              <a:rPr lang="ja-JP" altLang="en-US" sz="2800">
                <a:latin typeface="Arial" panose="020B0604020202020204" pitchFamily="34" charset="0"/>
              </a:rPr>
            </a:br>
            <a:r>
              <a:rPr lang="ja-JP" altLang="en-US" sz="2800">
                <a:latin typeface="Arial" panose="020B0604020202020204" pitchFamily="34" charset="0"/>
              </a:rPr>
              <a:t>法第</a:t>
            </a:r>
            <a:r>
              <a:rPr lang="en-US" altLang="ja-JP" sz="2800">
                <a:latin typeface="Arial" panose="020B0604020202020204" pitchFamily="34" charset="0"/>
              </a:rPr>
              <a:t>59</a:t>
            </a:r>
            <a:r>
              <a:rPr lang="ja-JP" altLang="en-US" sz="2800">
                <a:latin typeface="Arial" panose="020B0604020202020204" pitchFamily="34" charset="0"/>
              </a:rPr>
              <a:t>条の規定による認可又は承認を受けて行なわれる</a:t>
            </a:r>
          </a:p>
          <a:p>
            <a:pPr eaLnBrk="1" hangingPunct="1">
              <a:spcBef>
                <a:spcPct val="0"/>
              </a:spcBef>
              <a:buFontTx/>
              <a:buNone/>
            </a:pPr>
            <a:r>
              <a:rPr lang="ja-JP" altLang="en-US" sz="2800">
                <a:latin typeface="Arial" panose="020B0604020202020204" pitchFamily="34" charset="0"/>
              </a:rPr>
              <a:t>　・</a:t>
            </a:r>
            <a:r>
              <a:rPr lang="ja-JP" altLang="en-US" sz="2800" u="sng">
                <a:latin typeface="Arial" panose="020B0604020202020204" pitchFamily="34" charset="0"/>
              </a:rPr>
              <a:t>都市計画施設の整備に関する事業</a:t>
            </a:r>
          </a:p>
          <a:p>
            <a:pPr eaLnBrk="1" hangingPunct="1">
              <a:spcBef>
                <a:spcPct val="0"/>
              </a:spcBef>
              <a:buFontTx/>
              <a:buNone/>
            </a:pPr>
            <a:r>
              <a:rPr lang="ja-JP" altLang="en-US" sz="2800">
                <a:latin typeface="Arial" panose="020B0604020202020204" pitchFamily="34" charset="0"/>
              </a:rPr>
              <a:t>　　　及び</a:t>
            </a:r>
          </a:p>
          <a:p>
            <a:pPr eaLnBrk="1" hangingPunct="1">
              <a:spcBef>
                <a:spcPct val="0"/>
              </a:spcBef>
              <a:buFontTx/>
              <a:buNone/>
            </a:pPr>
            <a:r>
              <a:rPr lang="ja-JP" altLang="en-US" sz="2800">
                <a:latin typeface="Arial" panose="020B0604020202020204" pitchFamily="34" charset="0"/>
              </a:rPr>
              <a:t>　・</a:t>
            </a:r>
            <a:r>
              <a:rPr lang="ja-JP" altLang="en-US" sz="2800" u="sng">
                <a:latin typeface="Arial" panose="020B0604020202020204" pitchFamily="34" charset="0"/>
              </a:rPr>
              <a:t>市街地開発事業</a:t>
            </a:r>
            <a:r>
              <a:rPr lang="ja-JP" altLang="en-US" sz="2800">
                <a:latin typeface="Arial" panose="020B0604020202020204" pitchFamily="34" charset="0"/>
              </a:rPr>
              <a:t>をいう。 </a:t>
            </a:r>
          </a:p>
        </p:txBody>
      </p:sp>
      <p:sp>
        <p:nvSpPr>
          <p:cNvPr id="61444"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都市計画事業とは</a:t>
            </a:r>
          </a:p>
        </p:txBody>
      </p:sp>
      <p:cxnSp>
        <p:nvCxnSpPr>
          <p:cNvPr id="9" name="直線コネクタ 8"/>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46" name="正方形/長方形 3"/>
          <p:cNvSpPr>
            <a:spLocks noChangeArrowheads="1"/>
          </p:cNvSpPr>
          <p:nvPr/>
        </p:nvSpPr>
        <p:spPr bwMode="auto">
          <a:xfrm>
            <a:off x="503238" y="3933825"/>
            <a:ext cx="38369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dirty="0">
                <a:solidFill>
                  <a:srgbClr val="000000"/>
                </a:solidFill>
                <a:latin typeface="ＭＳ Ｐゴシック" panose="020B0600070205080204" pitchFamily="50" charset="-128"/>
              </a:rPr>
              <a:t>道路、公園、下水道などを整備する場合は、通常、都市計画事業として行われ、地方公共団体等が必要な用地を買収し、計画に従って工事を実施します。</a:t>
            </a:r>
            <a:endParaRPr lang="ja-JP" altLang="en-US" sz="2400" dirty="0"/>
          </a:p>
        </p:txBody>
      </p:sp>
      <p:pic>
        <p:nvPicPr>
          <p:cNvPr id="61447" name="Picture 9" descr="事業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225" y="3933825"/>
            <a:ext cx="48609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正方形/長方形 4"/>
          <p:cNvSpPr>
            <a:spLocks noChangeArrowheads="1"/>
          </p:cNvSpPr>
          <p:nvPr/>
        </p:nvSpPr>
        <p:spPr bwMode="auto">
          <a:xfrm>
            <a:off x="3602038" y="6137275"/>
            <a:ext cx="6337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t>国土交通省ＨＰより</a:t>
            </a:r>
            <a:endParaRPr lang="en-US" altLang="ja-JP"/>
          </a:p>
          <a:p>
            <a:r>
              <a:rPr lang="ja-JP" altLang="en-US"/>
              <a:t>http://www.mlit.go.jp/crd/city/plan/03_mati/06/index.htm</a:t>
            </a:r>
          </a:p>
        </p:txBody>
      </p:sp>
    </p:spTree>
    <p:extLst>
      <p:ext uri="{BB962C8B-B14F-4D97-AF65-F5344CB8AC3E}">
        <p14:creationId xmlns:p14="http://schemas.microsoft.com/office/powerpoint/2010/main" val="693737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546100" y="925513"/>
            <a:ext cx="8799513" cy="2620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Arial" panose="020B0604020202020204" pitchFamily="34" charset="0"/>
              </a:rPr>
              <a:t>都市計画事業の施行者</a:t>
            </a:r>
            <a:endParaRPr lang="en-US" altLang="ja-JP" sz="2800">
              <a:latin typeface="Arial" panose="020B0604020202020204" pitchFamily="34" charset="0"/>
            </a:endParaRPr>
          </a:p>
          <a:p>
            <a:pPr eaLnBrk="1" hangingPunct="1">
              <a:spcBef>
                <a:spcPct val="0"/>
              </a:spcBef>
              <a:buFontTx/>
              <a:buNone/>
            </a:pPr>
            <a:r>
              <a:rPr lang="ja-JP" altLang="en-US" sz="2800">
                <a:latin typeface="Arial" panose="020B0604020202020204" pitchFamily="34" charset="0"/>
              </a:rPr>
              <a:t>・市町村は、都道府県知事の認可を受けて施行</a:t>
            </a:r>
          </a:p>
          <a:p>
            <a:pPr eaLnBrk="1" hangingPunct="1">
              <a:spcBef>
                <a:spcPct val="0"/>
              </a:spcBef>
              <a:buFontTx/>
              <a:buNone/>
            </a:pPr>
            <a:r>
              <a:rPr lang="ja-JP" altLang="en-US" sz="2800">
                <a:latin typeface="Arial" panose="020B0604020202020204" pitchFamily="34" charset="0"/>
              </a:rPr>
              <a:t>・都道府県は、国土交通大臣の認可を受けて施行</a:t>
            </a:r>
          </a:p>
          <a:p>
            <a:pPr eaLnBrk="1" hangingPunct="1">
              <a:spcBef>
                <a:spcPct val="0"/>
              </a:spcBef>
              <a:buFontTx/>
              <a:buNone/>
            </a:pPr>
            <a:r>
              <a:rPr lang="ja-JP" altLang="en-US" sz="2800">
                <a:latin typeface="Arial" panose="020B0604020202020204" pitchFamily="34" charset="0"/>
              </a:rPr>
              <a:t>・国の機関は、国土交通大臣の承認を受けて施行</a:t>
            </a:r>
          </a:p>
          <a:p>
            <a:pPr eaLnBrk="1" hangingPunct="1">
              <a:spcBef>
                <a:spcPct val="0"/>
              </a:spcBef>
              <a:buFontTx/>
              <a:buNone/>
            </a:pPr>
            <a:r>
              <a:rPr lang="ja-JP" altLang="en-US" sz="2800">
                <a:latin typeface="Arial" panose="020B0604020202020204" pitchFamily="34" charset="0"/>
              </a:rPr>
              <a:t>・国の機関、都道府県及び市町村以外の者は、</a:t>
            </a:r>
          </a:p>
          <a:p>
            <a:pPr eaLnBrk="1" hangingPunct="1">
              <a:spcBef>
                <a:spcPct val="0"/>
              </a:spcBef>
              <a:buFontTx/>
              <a:buNone/>
            </a:pPr>
            <a:r>
              <a:rPr lang="ja-JP" altLang="en-US" sz="2800">
                <a:latin typeface="Arial" panose="020B0604020202020204" pitchFamily="34" charset="0"/>
              </a:rPr>
              <a:t>  都道府県知事の認可を受けて施行</a:t>
            </a:r>
          </a:p>
        </p:txBody>
      </p:sp>
      <p:sp>
        <p:nvSpPr>
          <p:cNvPr id="62467" name="正方形/長方形 9"/>
          <p:cNvSpPr>
            <a:spLocks noChangeArrowheads="1"/>
          </p:cNvSpPr>
          <p:nvPr/>
        </p:nvSpPr>
        <p:spPr bwMode="auto">
          <a:xfrm>
            <a:off x="6477000" y="522288"/>
            <a:ext cx="298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a:t>
            </a:r>
            <a:r>
              <a:rPr lang="zh-CN" altLang="en-US" sz="2400">
                <a:solidFill>
                  <a:schemeClr val="tx2"/>
                </a:solidFill>
                <a:latin typeface="Arial" panose="020B0604020202020204" pitchFamily="34" charset="0"/>
              </a:rPr>
              <a:t>都市計画法第</a:t>
            </a:r>
            <a:r>
              <a:rPr lang="en-US" altLang="zh-CN" sz="2400">
                <a:solidFill>
                  <a:schemeClr val="tx2"/>
                </a:solidFill>
                <a:latin typeface="Arial" panose="020B0604020202020204" pitchFamily="34" charset="0"/>
              </a:rPr>
              <a:t>59</a:t>
            </a:r>
            <a:r>
              <a:rPr lang="zh-CN" altLang="en-US" sz="2400">
                <a:solidFill>
                  <a:schemeClr val="tx2"/>
                </a:solidFill>
                <a:latin typeface="Arial" panose="020B0604020202020204" pitchFamily="34" charset="0"/>
              </a:rPr>
              <a:t>条</a:t>
            </a:r>
            <a:r>
              <a:rPr lang="ja-JP" altLang="en-US" sz="2400">
                <a:solidFill>
                  <a:schemeClr val="tx2"/>
                </a:solidFill>
                <a:latin typeface="Arial" panose="020B0604020202020204" pitchFamily="34" charset="0"/>
              </a:rPr>
              <a:t>）</a:t>
            </a:r>
            <a:endParaRPr lang="en-US" altLang="ja-JP" sz="2400">
              <a:solidFill>
                <a:schemeClr val="tx2"/>
              </a:solidFill>
              <a:latin typeface="Arial" panose="020B0604020202020204" pitchFamily="34" charset="0"/>
            </a:endParaRPr>
          </a:p>
        </p:txBody>
      </p:sp>
      <p:sp>
        <p:nvSpPr>
          <p:cNvPr id="62468" name="Text Box 24"/>
          <p:cNvSpPr txBox="1">
            <a:spLocks noChangeArrowheads="1"/>
          </p:cNvSpPr>
          <p:nvPr/>
        </p:nvSpPr>
        <p:spPr bwMode="auto">
          <a:xfrm>
            <a:off x="-190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都市計画事業の施行者</a:t>
            </a:r>
          </a:p>
        </p:txBody>
      </p:sp>
      <p:cxnSp>
        <p:nvCxnSpPr>
          <p:cNvPr id="9" name="直線コネクタ 8"/>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nvGraphicFramePr>
        <p:xfrm>
          <a:off x="703263" y="4019550"/>
          <a:ext cx="8929686" cy="2652713"/>
        </p:xfrm>
        <a:graphic>
          <a:graphicData uri="http://schemas.openxmlformats.org/drawingml/2006/table">
            <a:tbl>
              <a:tblPr firstRow="1" bandRow="1">
                <a:tableStyleId>{5940675A-B579-460E-94D1-54222C63F5DA}</a:tableStyleId>
              </a:tblPr>
              <a:tblGrid>
                <a:gridCol w="1656313">
                  <a:extLst>
                    <a:ext uri="{9D8B030D-6E8A-4147-A177-3AD203B41FA5}">
                      <a16:colId xmlns:a16="http://schemas.microsoft.com/office/drawing/2014/main" val="20000"/>
                    </a:ext>
                  </a:extLst>
                </a:gridCol>
                <a:gridCol w="3816720">
                  <a:extLst>
                    <a:ext uri="{9D8B030D-6E8A-4147-A177-3AD203B41FA5}">
                      <a16:colId xmlns:a16="http://schemas.microsoft.com/office/drawing/2014/main" val="20001"/>
                    </a:ext>
                  </a:extLst>
                </a:gridCol>
                <a:gridCol w="3456653">
                  <a:extLst>
                    <a:ext uri="{9D8B030D-6E8A-4147-A177-3AD203B41FA5}">
                      <a16:colId xmlns:a16="http://schemas.microsoft.com/office/drawing/2014/main" val="20002"/>
                    </a:ext>
                  </a:extLst>
                </a:gridCol>
              </a:tblGrid>
              <a:tr h="365891">
                <a:tc>
                  <a:txBody>
                    <a:bodyPr/>
                    <a:lstStyle/>
                    <a:p>
                      <a:r>
                        <a:rPr kumimoji="1" lang="ja-JP" altLang="en-US" sz="1800" dirty="0"/>
                        <a:t>施行者</a:t>
                      </a:r>
                    </a:p>
                  </a:txBody>
                  <a:tcPr marL="91447" marR="91447" marT="45736" marB="45736"/>
                </a:tc>
                <a:tc>
                  <a:txBody>
                    <a:bodyPr/>
                    <a:lstStyle/>
                    <a:p>
                      <a:r>
                        <a:rPr kumimoji="1" lang="ja-JP" altLang="en-US" sz="1800" dirty="0"/>
                        <a:t>施行する場合</a:t>
                      </a:r>
                    </a:p>
                  </a:txBody>
                  <a:tcPr marL="91447" marR="91447" marT="45736" marB="45736"/>
                </a:tc>
                <a:tc>
                  <a:txBody>
                    <a:bodyPr/>
                    <a:lstStyle/>
                    <a:p>
                      <a:r>
                        <a:rPr kumimoji="1" lang="ja-JP" altLang="en-US" sz="1800" dirty="0"/>
                        <a:t>必要な手続き</a:t>
                      </a:r>
                    </a:p>
                  </a:txBody>
                  <a:tcPr marL="91447" marR="91447" marT="45736" marB="45736"/>
                </a:tc>
                <a:extLst>
                  <a:ext uri="{0D108BD9-81ED-4DB2-BD59-A6C34878D82A}">
                    <a16:rowId xmlns:a16="http://schemas.microsoft.com/office/drawing/2014/main" val="10000"/>
                  </a:ext>
                </a:extLst>
              </a:tr>
              <a:tr h="518346">
                <a:tc>
                  <a:txBody>
                    <a:bodyPr/>
                    <a:lstStyle/>
                    <a:p>
                      <a:r>
                        <a:rPr kumimoji="1" lang="ja-JP" altLang="en-US" sz="1400" dirty="0"/>
                        <a:t>１　市町村（</a:t>
                      </a:r>
                      <a:r>
                        <a:rPr kumimoji="1" lang="en-US" altLang="ja-JP" sz="1400" dirty="0"/>
                        <a:t>1</a:t>
                      </a:r>
                      <a:r>
                        <a:rPr kumimoji="1" lang="ja-JP" altLang="en-US" sz="1400" dirty="0"/>
                        <a:t>項）</a:t>
                      </a:r>
                      <a:endParaRPr kumimoji="1" lang="en-US" altLang="ja-JP" sz="1400" dirty="0"/>
                    </a:p>
                  </a:txBody>
                  <a:tcPr marL="91447" marR="91447" marT="45736" marB="45736"/>
                </a:tc>
                <a:tc>
                  <a:txBody>
                    <a:bodyPr/>
                    <a:lstStyle/>
                    <a:p>
                      <a:r>
                        <a:rPr kumimoji="1" lang="ja-JP" altLang="en-US" sz="1400" dirty="0"/>
                        <a:t>（原則）</a:t>
                      </a:r>
                    </a:p>
                  </a:txBody>
                  <a:tcPr marL="91447" marR="91447" marT="45736" marB="45736"/>
                </a:tc>
                <a:tc>
                  <a:txBody>
                    <a:bodyPr/>
                    <a:lstStyle/>
                    <a:p>
                      <a:r>
                        <a:rPr kumimoji="1" lang="ja-JP" altLang="en-US" sz="1400" dirty="0"/>
                        <a:t>都道府県知事（第１号法定受託事務として施行する場合は国土交通大臣）の認可</a:t>
                      </a:r>
                    </a:p>
                  </a:txBody>
                  <a:tcPr marL="91447" marR="91447" marT="45736" marB="45736"/>
                </a:tc>
                <a:extLst>
                  <a:ext uri="{0D108BD9-81ED-4DB2-BD59-A6C34878D82A}">
                    <a16:rowId xmlns:a16="http://schemas.microsoft.com/office/drawing/2014/main" val="10001"/>
                  </a:ext>
                </a:extLst>
              </a:tr>
              <a:tr h="518346">
                <a:tc>
                  <a:txBody>
                    <a:bodyPr/>
                    <a:lstStyle/>
                    <a:p>
                      <a:r>
                        <a:rPr kumimoji="1" lang="ja-JP" altLang="en-US" sz="1400" dirty="0"/>
                        <a:t>２　都道府県（</a:t>
                      </a:r>
                      <a:r>
                        <a:rPr kumimoji="1" lang="en-US" altLang="ja-JP" sz="1400" dirty="0"/>
                        <a:t>2</a:t>
                      </a:r>
                      <a:r>
                        <a:rPr kumimoji="1" lang="ja-JP" altLang="en-US" sz="1400" dirty="0"/>
                        <a:t>項）</a:t>
                      </a:r>
                    </a:p>
                  </a:txBody>
                  <a:tcPr marL="91447" marR="91447" marT="45736" marB="45736"/>
                </a:tc>
                <a:tc>
                  <a:txBody>
                    <a:bodyPr/>
                    <a:lstStyle/>
                    <a:p>
                      <a:r>
                        <a:rPr kumimoji="1" lang="en-US" altLang="ja-JP" sz="1400" dirty="0"/>
                        <a:t>(1)</a:t>
                      </a:r>
                      <a:r>
                        <a:rPr kumimoji="1" lang="ja-JP" altLang="en-US" sz="1400" dirty="0"/>
                        <a:t>市町村が施行することが困難又は不適な場合</a:t>
                      </a:r>
                      <a:endParaRPr kumimoji="1" lang="en-US" altLang="ja-JP" sz="1400" dirty="0"/>
                    </a:p>
                    <a:p>
                      <a:r>
                        <a:rPr kumimoji="1" lang="en-US" altLang="ja-JP" sz="1400" dirty="0"/>
                        <a:t>(2)</a:t>
                      </a:r>
                      <a:r>
                        <a:rPr kumimoji="1" lang="ja-JP" altLang="en-US" sz="1400" dirty="0"/>
                        <a:t>その他特別な事業がある場合</a:t>
                      </a:r>
                    </a:p>
                  </a:txBody>
                  <a:tcPr marL="91447" marR="91447" marT="45736" marB="45736"/>
                </a:tc>
                <a:tc>
                  <a:txBody>
                    <a:bodyPr/>
                    <a:lstStyle/>
                    <a:p>
                      <a:r>
                        <a:rPr kumimoji="1" lang="ja-JP" altLang="en-US" sz="1400" dirty="0"/>
                        <a:t>国土交通大臣の認可</a:t>
                      </a:r>
                    </a:p>
                  </a:txBody>
                  <a:tcPr marL="91447" marR="91447" marT="45736" marB="45736"/>
                </a:tc>
                <a:extLst>
                  <a:ext uri="{0D108BD9-81ED-4DB2-BD59-A6C34878D82A}">
                    <a16:rowId xmlns:a16="http://schemas.microsoft.com/office/drawing/2014/main" val="10002"/>
                  </a:ext>
                </a:extLst>
              </a:tr>
              <a:tr h="304910">
                <a:tc>
                  <a:txBody>
                    <a:bodyPr/>
                    <a:lstStyle/>
                    <a:p>
                      <a:r>
                        <a:rPr kumimoji="1" lang="ja-JP" altLang="en-US" sz="1400" dirty="0"/>
                        <a:t>３　国の機関（</a:t>
                      </a:r>
                      <a:r>
                        <a:rPr kumimoji="1" lang="en-US" altLang="ja-JP" sz="1400" dirty="0"/>
                        <a:t>3</a:t>
                      </a:r>
                      <a:r>
                        <a:rPr kumimoji="1" lang="ja-JP" altLang="en-US" sz="1400" dirty="0"/>
                        <a:t>項）</a:t>
                      </a:r>
                    </a:p>
                  </a:txBody>
                  <a:tcPr marL="91447" marR="91447" marT="45736" marB="45736"/>
                </a:tc>
                <a:tc>
                  <a:txBody>
                    <a:bodyPr/>
                    <a:lstStyle/>
                    <a:p>
                      <a:r>
                        <a:rPr kumimoji="1" lang="ja-JP" altLang="en-US" sz="1400" dirty="0"/>
                        <a:t>国の利害に重大な関係を有する場合</a:t>
                      </a:r>
                    </a:p>
                  </a:txBody>
                  <a:tcPr marL="91447" marR="91447" marT="45736" marB="45736"/>
                </a:tc>
                <a:tc>
                  <a:txBody>
                    <a:bodyPr/>
                    <a:lstStyle/>
                    <a:p>
                      <a:r>
                        <a:rPr kumimoji="1" lang="ja-JP" altLang="en-US" sz="1400" dirty="0"/>
                        <a:t>国土交通大臣の承認</a:t>
                      </a:r>
                    </a:p>
                  </a:txBody>
                  <a:tcPr marL="91447" marR="91447" marT="45736" marB="45736"/>
                </a:tc>
                <a:extLst>
                  <a:ext uri="{0D108BD9-81ED-4DB2-BD59-A6C34878D82A}">
                    <a16:rowId xmlns:a16="http://schemas.microsoft.com/office/drawing/2014/main" val="10003"/>
                  </a:ext>
                </a:extLst>
              </a:tr>
              <a:tr h="945220">
                <a:tc>
                  <a:txBody>
                    <a:bodyPr/>
                    <a:lstStyle/>
                    <a:p>
                      <a:r>
                        <a:rPr kumimoji="1" lang="ja-JP" altLang="en-US" sz="1400" dirty="0"/>
                        <a:t>４　国の機関、都道府県及び市町村以外の者）</a:t>
                      </a:r>
                      <a:r>
                        <a:rPr kumimoji="1" lang="en-US" altLang="ja-JP" sz="1400" dirty="0"/>
                        <a:t>4</a:t>
                      </a:r>
                      <a:r>
                        <a:rPr kumimoji="1" lang="ja-JP" altLang="en-US" sz="1400" dirty="0"/>
                        <a:t>項）</a:t>
                      </a:r>
                    </a:p>
                  </a:txBody>
                  <a:tcPr marL="91447" marR="91447" marT="45736" marB="45736"/>
                </a:tc>
                <a:tc>
                  <a:txBody>
                    <a:bodyPr/>
                    <a:lstStyle/>
                    <a:p>
                      <a:r>
                        <a:rPr kumimoji="1" lang="en-US" altLang="ja-JP" sz="1400" dirty="0"/>
                        <a:t>(1)</a:t>
                      </a:r>
                      <a:r>
                        <a:rPr kumimoji="1" lang="ja-JP" altLang="en-US" sz="1400" dirty="0"/>
                        <a:t>事業の施行に関して行政機関の免許、許可、認可等の処分を必要とする場合においてこれらの処分を受けている場合</a:t>
                      </a:r>
                      <a:endParaRPr kumimoji="1" lang="en-US" altLang="ja-JP" sz="1400" dirty="0"/>
                    </a:p>
                    <a:p>
                      <a:r>
                        <a:rPr kumimoji="1" lang="en-US" altLang="ja-JP" sz="1400" dirty="0"/>
                        <a:t>(2)</a:t>
                      </a:r>
                      <a:r>
                        <a:rPr kumimoji="1" lang="ja-JP" altLang="en-US" sz="1400" dirty="0"/>
                        <a:t>その他特別の事業がある場合</a:t>
                      </a:r>
                    </a:p>
                  </a:txBody>
                  <a:tcPr marL="91447" marR="91447" marT="45736" marB="45736"/>
                </a:tc>
                <a:tc>
                  <a:txBody>
                    <a:bodyPr/>
                    <a:lstStyle/>
                    <a:p>
                      <a:r>
                        <a:rPr kumimoji="1" lang="ja-JP" altLang="en-US" sz="1400" dirty="0"/>
                        <a:t>関係地方公共団体の長の意見を聞いて行う都道府県知事の認可</a:t>
                      </a:r>
                    </a:p>
                  </a:txBody>
                  <a:tcPr marL="91447" marR="91447" marT="45736" marB="45736"/>
                </a:tc>
                <a:extLst>
                  <a:ext uri="{0D108BD9-81ED-4DB2-BD59-A6C34878D82A}">
                    <a16:rowId xmlns:a16="http://schemas.microsoft.com/office/drawing/2014/main" val="10004"/>
                  </a:ext>
                </a:extLst>
              </a:tr>
            </a:tbl>
          </a:graphicData>
        </a:graphic>
      </p:graphicFrame>
      <p:sp>
        <p:nvSpPr>
          <p:cNvPr id="62496" name="正方形/長方形 2"/>
          <p:cNvSpPr>
            <a:spLocks noChangeArrowheads="1"/>
          </p:cNvSpPr>
          <p:nvPr/>
        </p:nvSpPr>
        <p:spPr bwMode="auto">
          <a:xfrm>
            <a:off x="415925" y="3651250"/>
            <a:ext cx="9571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a:t>都市計画事業の施行者及び都市計画事業を施行する場合の手続き（都市計画法の運用　Ｑ＆Ａ）</a:t>
            </a:r>
            <a:endParaRPr lang="en-US" altLang="ja-JP"/>
          </a:p>
        </p:txBody>
      </p:sp>
    </p:spTree>
    <p:extLst>
      <p:ext uri="{BB962C8B-B14F-4D97-AF65-F5344CB8AC3E}">
        <p14:creationId xmlns:p14="http://schemas.microsoft.com/office/powerpoint/2010/main" val="1319856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531813" y="1428750"/>
            <a:ext cx="87630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a:latin typeface="Arial" panose="020B0604020202020204" pitchFamily="34" charset="0"/>
              </a:rPr>
              <a:t>（１）土地収用法第</a:t>
            </a:r>
            <a:r>
              <a:rPr lang="en-US" altLang="ja-JP" dirty="0">
                <a:latin typeface="Arial" panose="020B0604020202020204" pitchFamily="34" charset="0"/>
              </a:rPr>
              <a:t>20</a:t>
            </a:r>
            <a:r>
              <a:rPr lang="ja-JP" altLang="en-US" dirty="0">
                <a:latin typeface="Arial" panose="020B0604020202020204" pitchFamily="34" charset="0"/>
              </a:rPr>
              <a:t>条の事業認定とみなされる</a:t>
            </a:r>
          </a:p>
          <a:p>
            <a:pPr eaLnBrk="1" hangingPunct="1">
              <a:spcBef>
                <a:spcPct val="0"/>
              </a:spcBef>
              <a:buFontTx/>
              <a:buNone/>
            </a:pPr>
            <a:endParaRPr lang="ja-JP" altLang="en-US" dirty="0">
              <a:latin typeface="Arial" panose="020B0604020202020204" pitchFamily="34" charset="0"/>
            </a:endParaRPr>
          </a:p>
          <a:p>
            <a:pPr eaLnBrk="1" hangingPunct="1">
              <a:spcBef>
                <a:spcPct val="0"/>
              </a:spcBef>
              <a:buFontTx/>
              <a:buNone/>
            </a:pPr>
            <a:r>
              <a:rPr lang="ja-JP" altLang="en-US" dirty="0">
                <a:latin typeface="Arial" panose="020B0604020202020204" pitchFamily="34" charset="0"/>
              </a:rPr>
              <a:t>（２）建築制限の強化</a:t>
            </a:r>
            <a:endParaRPr lang="en-US" altLang="ja-JP" dirty="0">
              <a:latin typeface="Arial" panose="020B0604020202020204" pitchFamily="34" charset="0"/>
            </a:endParaRPr>
          </a:p>
          <a:p>
            <a:pPr eaLnBrk="1" hangingPunct="1">
              <a:spcBef>
                <a:spcPct val="0"/>
              </a:spcBef>
              <a:buFontTx/>
              <a:buNone/>
            </a:pPr>
            <a:endParaRPr lang="en-US" altLang="ja-JP" dirty="0">
              <a:latin typeface="Arial" panose="020B0604020202020204" pitchFamily="34" charset="0"/>
            </a:endParaRPr>
          </a:p>
          <a:p>
            <a:pPr eaLnBrk="1" hangingPunct="1">
              <a:spcBef>
                <a:spcPct val="0"/>
              </a:spcBef>
              <a:buFontTx/>
              <a:buNone/>
            </a:pPr>
            <a:r>
              <a:rPr lang="ja-JP" altLang="en-US" dirty="0">
                <a:latin typeface="Arial" panose="020B0604020202020204" pitchFamily="34" charset="0"/>
              </a:rPr>
              <a:t>（３）土地建物等の先買い</a:t>
            </a:r>
            <a:endParaRPr lang="en-US" altLang="ja-JP" dirty="0">
              <a:latin typeface="Arial" panose="020B0604020202020204" pitchFamily="34" charset="0"/>
            </a:endParaRPr>
          </a:p>
          <a:p>
            <a:pPr eaLnBrk="1" hangingPunct="1">
              <a:spcBef>
                <a:spcPct val="0"/>
              </a:spcBef>
              <a:buFontTx/>
              <a:buNone/>
            </a:pPr>
            <a:endParaRPr lang="en-US" altLang="ja-JP" dirty="0">
              <a:latin typeface="Arial" panose="020B0604020202020204" pitchFamily="34" charset="0"/>
            </a:endParaRPr>
          </a:p>
          <a:p>
            <a:pPr eaLnBrk="1" hangingPunct="1">
              <a:spcBef>
                <a:spcPct val="0"/>
              </a:spcBef>
              <a:buFontTx/>
              <a:buNone/>
            </a:pPr>
            <a:r>
              <a:rPr lang="ja-JP" altLang="en-US" dirty="0">
                <a:latin typeface="Arial" panose="020B0604020202020204" pitchFamily="34" charset="0"/>
              </a:rPr>
              <a:t>（４）民間でも事業が可能</a:t>
            </a:r>
          </a:p>
          <a:p>
            <a:pPr eaLnBrk="1" hangingPunct="1">
              <a:spcBef>
                <a:spcPct val="0"/>
              </a:spcBef>
              <a:buFontTx/>
              <a:buNone/>
            </a:pPr>
            <a:endParaRPr lang="en-US" altLang="ja-JP" dirty="0">
              <a:latin typeface="Arial" panose="020B0604020202020204" pitchFamily="34" charset="0"/>
            </a:endParaRPr>
          </a:p>
          <a:p>
            <a:pPr eaLnBrk="1" hangingPunct="1">
              <a:spcBef>
                <a:spcPct val="0"/>
              </a:spcBef>
              <a:buFontTx/>
              <a:buNone/>
            </a:pPr>
            <a:r>
              <a:rPr lang="ja-JP" altLang="en-US" dirty="0">
                <a:latin typeface="Arial" panose="020B0604020202020204" pitchFamily="34" charset="0"/>
              </a:rPr>
              <a:t>（５）都市計画税の充当が可能（市町村）</a:t>
            </a:r>
            <a:endParaRPr lang="en-US" altLang="ja-JP" dirty="0">
              <a:latin typeface="Arial" panose="020B0604020202020204" pitchFamily="34" charset="0"/>
            </a:endParaRPr>
          </a:p>
        </p:txBody>
      </p:sp>
      <p:sp>
        <p:nvSpPr>
          <p:cNvPr id="74755"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都市計画事業の主な特徴</a:t>
            </a:r>
          </a:p>
        </p:txBody>
      </p:sp>
      <p:cxnSp>
        <p:nvCxnSpPr>
          <p:cNvPr id="5" name="直線コネクタ 4"/>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538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正方形/長方形 6"/>
          <p:cNvSpPr>
            <a:spLocks noChangeArrowheads="1"/>
          </p:cNvSpPr>
          <p:nvPr/>
        </p:nvSpPr>
        <p:spPr bwMode="auto">
          <a:xfrm>
            <a:off x="531813" y="744538"/>
            <a:ext cx="8993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a:latin typeface="ＭＳ明朝"/>
              </a:rPr>
              <a:t>・</a:t>
            </a:r>
            <a:r>
              <a:rPr lang="ja-JP" altLang="en-US" sz="2000" dirty="0">
                <a:latin typeface="ＭＳゴシック"/>
              </a:rPr>
              <a:t>土地収用の特例</a:t>
            </a:r>
            <a:r>
              <a:rPr lang="ja-JP" altLang="en-US" sz="2000" dirty="0">
                <a:latin typeface="ＭＳ明朝"/>
              </a:rPr>
              <a:t>（都市計画法 第６９条～第７３条）</a:t>
            </a:r>
          </a:p>
          <a:p>
            <a:pPr eaLnBrk="1" hangingPunct="1">
              <a:spcBef>
                <a:spcPct val="0"/>
              </a:spcBef>
              <a:buFontTx/>
              <a:buNone/>
            </a:pPr>
            <a:r>
              <a:rPr lang="ja-JP" altLang="en-US" sz="2000" dirty="0">
                <a:latin typeface="ＭＳ明朝"/>
              </a:rPr>
              <a:t>　都市計画事業は、収用適格事業とみなされる。</a:t>
            </a:r>
          </a:p>
          <a:p>
            <a:pPr eaLnBrk="1" hangingPunct="1">
              <a:spcBef>
                <a:spcPct val="0"/>
              </a:spcBef>
              <a:buFontTx/>
              <a:buNone/>
            </a:pPr>
            <a:r>
              <a:rPr lang="ja-JP" altLang="en-US" sz="2000" dirty="0">
                <a:latin typeface="ＭＳ明朝"/>
              </a:rPr>
              <a:t>　</a:t>
            </a:r>
            <a:r>
              <a:rPr lang="ja-JP" altLang="en-US" sz="2000" b="1" dirty="0">
                <a:solidFill>
                  <a:srgbClr val="FF0000"/>
                </a:solidFill>
                <a:latin typeface="ＭＳ明朝"/>
              </a:rPr>
              <a:t>収用の事業認定は行わず、都市計画事業の認可・承認をもって代える。</a:t>
            </a:r>
            <a:endParaRPr lang="ja-JP" altLang="en-US" sz="2000" b="1" dirty="0">
              <a:solidFill>
                <a:srgbClr val="FF0000"/>
              </a:solidFill>
              <a:latin typeface="Arial" panose="020B0604020202020204" pitchFamily="34" charset="0"/>
            </a:endParaRPr>
          </a:p>
        </p:txBody>
      </p:sp>
      <p:sp>
        <p:nvSpPr>
          <p:cNvPr id="75779" name="正方形/長方形 7"/>
          <p:cNvSpPr>
            <a:spLocks noChangeArrowheads="1"/>
          </p:cNvSpPr>
          <p:nvPr/>
        </p:nvSpPr>
        <p:spPr bwMode="auto">
          <a:xfrm>
            <a:off x="750888" y="1746250"/>
            <a:ext cx="8664575"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土地収用法</a:t>
            </a:r>
            <a:br>
              <a:rPr lang="en-US" altLang="ja-JP" sz="1600">
                <a:latin typeface="Arial" panose="020B0604020202020204" pitchFamily="34" charset="0"/>
              </a:rPr>
            </a:br>
            <a:r>
              <a:rPr lang="ja-JP" altLang="en-US" sz="1600">
                <a:latin typeface="Arial" panose="020B0604020202020204" pitchFamily="34" charset="0"/>
              </a:rPr>
              <a:t>（事業の認定の要件） </a:t>
            </a:r>
          </a:p>
          <a:p>
            <a:pPr eaLnBrk="1" hangingPunct="1">
              <a:spcBef>
                <a:spcPct val="0"/>
              </a:spcBef>
              <a:buFontTx/>
              <a:buNone/>
            </a:pPr>
            <a:r>
              <a:rPr lang="ja-JP" altLang="en-US" sz="1600" b="1">
                <a:latin typeface="Arial" panose="020B0604020202020204" pitchFamily="34" charset="0"/>
              </a:rPr>
              <a:t>第二十条</a:t>
            </a:r>
            <a:r>
              <a:rPr lang="ja-JP" altLang="en-US" sz="1600">
                <a:latin typeface="Arial" panose="020B0604020202020204" pitchFamily="34" charset="0"/>
              </a:rPr>
              <a:t> 　国土交通大臣又は都道府県知事は、申請に係る事業が左の各号のすべてに該当するときは、</a:t>
            </a:r>
            <a:r>
              <a:rPr lang="ja-JP" altLang="en-US" sz="1600">
                <a:solidFill>
                  <a:srgbClr val="FF0000"/>
                </a:solidFill>
                <a:latin typeface="Arial" panose="020B0604020202020204" pitchFamily="34" charset="0"/>
              </a:rPr>
              <a:t>事業の認定をすることができる。 </a:t>
            </a:r>
            <a:br>
              <a:rPr lang="en-US" altLang="ja-JP" sz="1600">
                <a:solidFill>
                  <a:srgbClr val="FF0000"/>
                </a:solidFill>
                <a:latin typeface="Arial" panose="020B0604020202020204" pitchFamily="34" charset="0"/>
              </a:rPr>
            </a:br>
            <a:r>
              <a:rPr lang="ja-JP" altLang="en-US" sz="1600" b="1">
                <a:latin typeface="Arial" panose="020B0604020202020204" pitchFamily="34" charset="0"/>
              </a:rPr>
              <a:t>一 </a:t>
            </a:r>
            <a:r>
              <a:rPr lang="ja-JP" altLang="en-US" sz="1600">
                <a:latin typeface="Arial" panose="020B0604020202020204" pitchFamily="34" charset="0"/>
              </a:rPr>
              <a:t>　</a:t>
            </a:r>
            <a:r>
              <a:rPr lang="ja-JP" altLang="en-US" sz="1600" u="sng">
                <a:solidFill>
                  <a:srgbClr val="FF0000"/>
                </a:solidFill>
                <a:latin typeface="Arial" panose="020B0604020202020204" pitchFamily="34" charset="0"/>
              </a:rPr>
              <a:t>事業が第三条各号の一に掲げるもの</a:t>
            </a:r>
            <a:r>
              <a:rPr lang="ja-JP" altLang="en-US" sz="1600">
                <a:latin typeface="Arial" panose="020B0604020202020204" pitchFamily="34" charset="0"/>
              </a:rPr>
              <a:t>に関するものであること。 </a:t>
            </a:r>
            <a:br>
              <a:rPr lang="en-US" altLang="ja-JP" sz="1600">
                <a:latin typeface="Arial" panose="020B0604020202020204" pitchFamily="34" charset="0"/>
              </a:rPr>
            </a:br>
            <a:r>
              <a:rPr lang="ja-JP" altLang="en-US" sz="1600">
                <a:latin typeface="Arial" panose="020B0604020202020204" pitchFamily="34" charset="0"/>
              </a:rPr>
              <a:t>（以下省略）</a:t>
            </a:r>
          </a:p>
        </p:txBody>
      </p:sp>
      <p:sp>
        <p:nvSpPr>
          <p:cNvPr id="75780" name="正方形/長方形 9"/>
          <p:cNvSpPr>
            <a:spLocks noChangeArrowheads="1"/>
          </p:cNvSpPr>
          <p:nvPr/>
        </p:nvSpPr>
        <p:spPr bwMode="auto">
          <a:xfrm>
            <a:off x="750888" y="3446463"/>
            <a:ext cx="8664575" cy="2370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Arial" panose="020B0604020202020204" pitchFamily="34" charset="0"/>
              </a:rPr>
              <a:t>都市計画法</a:t>
            </a:r>
            <a:endParaRPr lang="en-US" altLang="ja-JP" sz="2000">
              <a:solidFill>
                <a:srgbClr val="FF0000"/>
              </a:solidFill>
              <a:latin typeface="Arial" panose="020B0604020202020204" pitchFamily="34" charset="0"/>
            </a:endParaRPr>
          </a:p>
          <a:p>
            <a:pPr eaLnBrk="1" hangingPunct="1">
              <a:spcBef>
                <a:spcPct val="0"/>
              </a:spcBef>
              <a:buFontTx/>
              <a:buNone/>
            </a:pPr>
            <a:r>
              <a:rPr lang="ja-JP" altLang="en-US" sz="1600">
                <a:solidFill>
                  <a:srgbClr val="FF0000"/>
                </a:solidFill>
                <a:latin typeface="Arial" panose="020B0604020202020204" pitchFamily="34" charset="0"/>
              </a:rPr>
              <a:t>（都市計画事業のための土地等の収用又は使用）</a:t>
            </a:r>
          </a:p>
          <a:p>
            <a:pPr eaLnBrk="1" hangingPunct="1">
              <a:spcBef>
                <a:spcPct val="0"/>
              </a:spcBef>
              <a:buFontTx/>
              <a:buNone/>
            </a:pPr>
            <a:r>
              <a:rPr lang="ja-JP" altLang="en-US" sz="1600">
                <a:solidFill>
                  <a:srgbClr val="FF0000"/>
                </a:solidFill>
                <a:latin typeface="Arial" panose="020B0604020202020204" pitchFamily="34" charset="0"/>
              </a:rPr>
              <a:t>第六十九条 　都市計画事業については、</a:t>
            </a:r>
            <a:r>
              <a:rPr lang="ja-JP" altLang="en-US" sz="1600" u="sng">
                <a:solidFill>
                  <a:srgbClr val="FF0000"/>
                </a:solidFill>
                <a:latin typeface="Arial" panose="020B0604020202020204" pitchFamily="34" charset="0"/>
              </a:rPr>
              <a:t>これを土地収用法第三条 各号の一に規定する事業に該当するものとみなし</a:t>
            </a:r>
            <a:r>
              <a:rPr lang="ja-JP" altLang="en-US" sz="1600">
                <a:solidFill>
                  <a:srgbClr val="FF0000"/>
                </a:solidFill>
                <a:latin typeface="Arial" panose="020B0604020202020204" pitchFamily="34" charset="0"/>
              </a:rPr>
              <a:t>、同法 の規定を適用する。</a:t>
            </a:r>
            <a:endParaRPr lang="en-US" altLang="ja-JP" sz="1600">
              <a:solidFill>
                <a:srgbClr val="FF0000"/>
              </a:solidFill>
              <a:latin typeface="Arial" panose="020B0604020202020204" pitchFamily="34" charset="0"/>
            </a:endParaRPr>
          </a:p>
          <a:p>
            <a:pPr eaLnBrk="1" hangingPunct="1">
              <a:spcBef>
                <a:spcPct val="0"/>
              </a:spcBef>
              <a:buFontTx/>
              <a:buNone/>
            </a:pPr>
            <a:br>
              <a:rPr lang="en-US" altLang="ja-JP" sz="1600">
                <a:solidFill>
                  <a:srgbClr val="FF0000"/>
                </a:solidFill>
                <a:latin typeface="Arial" panose="020B0604020202020204" pitchFamily="34" charset="0"/>
              </a:rPr>
            </a:br>
            <a:r>
              <a:rPr lang="ja-JP" altLang="en-US" sz="1600">
                <a:solidFill>
                  <a:srgbClr val="FF0000"/>
                </a:solidFill>
                <a:latin typeface="Arial" panose="020B0604020202020204" pitchFamily="34" charset="0"/>
              </a:rPr>
              <a:t>第七十条 　都市計画事業については、土地収用法第二十条 （省略）</a:t>
            </a:r>
            <a:r>
              <a:rPr lang="ja-JP" altLang="en-US" sz="1600" u="sng">
                <a:solidFill>
                  <a:srgbClr val="FF0000"/>
                </a:solidFill>
                <a:latin typeface="Arial" panose="020B0604020202020204" pitchFamily="34" charset="0"/>
              </a:rPr>
              <a:t>の規定による事業の認定は行なわず</a:t>
            </a:r>
            <a:r>
              <a:rPr lang="ja-JP" altLang="en-US" sz="1600">
                <a:solidFill>
                  <a:srgbClr val="FF0000"/>
                </a:solidFill>
                <a:latin typeface="Arial" panose="020B0604020202020204" pitchFamily="34" charset="0"/>
              </a:rPr>
              <a:t>、第五十九条の規定による</a:t>
            </a:r>
            <a:r>
              <a:rPr lang="ja-JP" altLang="en-US" sz="1600" u="sng">
                <a:solidFill>
                  <a:srgbClr val="FF0000"/>
                </a:solidFill>
                <a:latin typeface="Arial" panose="020B0604020202020204" pitchFamily="34" charset="0"/>
              </a:rPr>
              <a:t>認可又は承認をもつてこれに代える</a:t>
            </a:r>
            <a:r>
              <a:rPr lang="ja-JP" altLang="en-US" sz="1600">
                <a:solidFill>
                  <a:srgbClr val="FF0000"/>
                </a:solidFill>
                <a:latin typeface="Arial" panose="020B0604020202020204" pitchFamily="34" charset="0"/>
              </a:rPr>
              <a:t>ものとし、第六十二条第一項の規定による告示をもつて同法第二十六条第一項（省略）の規定による事業の認定の告示とみなす。</a:t>
            </a:r>
          </a:p>
          <a:p>
            <a:pPr eaLnBrk="1" hangingPunct="1">
              <a:spcBef>
                <a:spcPct val="0"/>
              </a:spcBef>
              <a:buFontTx/>
              <a:buNone/>
            </a:pPr>
            <a:r>
              <a:rPr lang="ja-JP" altLang="en-US" sz="1600">
                <a:solidFill>
                  <a:srgbClr val="FF0000"/>
                </a:solidFill>
                <a:latin typeface="Arial" panose="020B0604020202020204" pitchFamily="34" charset="0"/>
              </a:rPr>
              <a:t>（以下省略）</a:t>
            </a:r>
          </a:p>
        </p:txBody>
      </p:sp>
      <p:sp>
        <p:nvSpPr>
          <p:cNvPr id="75782" name="右矢印 12"/>
          <p:cNvSpPr>
            <a:spLocks noChangeArrowheads="1"/>
          </p:cNvSpPr>
          <p:nvPr/>
        </p:nvSpPr>
        <p:spPr bwMode="auto">
          <a:xfrm>
            <a:off x="750888" y="6077878"/>
            <a:ext cx="536575" cy="511175"/>
          </a:xfrm>
          <a:prstGeom prst="rightArrow">
            <a:avLst>
              <a:gd name="adj1" fmla="val 50000"/>
              <a:gd name="adj2" fmla="val 4997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5783"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土地収用法第</a:t>
            </a:r>
            <a:r>
              <a:rPr lang="en-US" altLang="ja-JP" sz="3200" b="1" dirty="0">
                <a:solidFill>
                  <a:schemeClr val="tx2"/>
                </a:solidFill>
              </a:rPr>
              <a:t>20</a:t>
            </a:r>
            <a:r>
              <a:rPr lang="ja-JP" altLang="en-US" sz="3200" b="1" dirty="0">
                <a:solidFill>
                  <a:schemeClr val="tx2"/>
                </a:solidFill>
              </a:rPr>
              <a:t>条の事業認定とみなされる</a:t>
            </a:r>
          </a:p>
        </p:txBody>
      </p:sp>
      <p:cxnSp>
        <p:nvCxnSpPr>
          <p:cNvPr id="9" name="直線コネクタ 8"/>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正方形/長方形 11"/>
          <p:cNvSpPr>
            <a:spLocks noChangeArrowheads="1"/>
          </p:cNvSpPr>
          <p:nvPr/>
        </p:nvSpPr>
        <p:spPr bwMode="auto">
          <a:xfrm>
            <a:off x="1495822" y="5918334"/>
            <a:ext cx="791964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HGP創英角ｺﾞｼｯｸUB" panose="020B0900000000000000" pitchFamily="50" charset="-128"/>
                <a:ea typeface="HGP創英角ｺﾞｼｯｸUB" panose="020B0900000000000000" pitchFamily="50" charset="-128"/>
              </a:rPr>
              <a:t>土地収用法の事業認定を受けることで、事業用地の収用を行うことができるようになる。</a:t>
            </a:r>
          </a:p>
        </p:txBody>
      </p:sp>
    </p:spTree>
    <p:extLst>
      <p:ext uri="{BB962C8B-B14F-4D97-AF65-F5344CB8AC3E}">
        <p14:creationId xmlns:p14="http://schemas.microsoft.com/office/powerpoint/2010/main" val="240883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56125" y="47625"/>
            <a:ext cx="3562350" cy="534988"/>
          </a:xfrm>
        </p:spPr>
        <p:txBody>
          <a:bodyPr/>
          <a:lstStyle/>
          <a:p>
            <a:pPr eaLnBrk="1" hangingPunct="1"/>
            <a:r>
              <a:rPr lang="ja-JP" altLang="en-US" sz="2400" b="1">
                <a:solidFill>
                  <a:srgbClr val="1F497D"/>
                </a:solidFill>
              </a:rPr>
              <a:t>（都市計画法第</a:t>
            </a:r>
            <a:r>
              <a:rPr lang="en-US" altLang="ja-JP" sz="2400" b="1">
                <a:solidFill>
                  <a:srgbClr val="1F497D"/>
                </a:solidFill>
              </a:rPr>
              <a:t>65</a:t>
            </a:r>
            <a:r>
              <a:rPr lang="ja-JP" altLang="en-US" sz="2400" b="1">
                <a:solidFill>
                  <a:srgbClr val="1F497D"/>
                </a:solidFill>
              </a:rPr>
              <a:t>条）</a:t>
            </a:r>
          </a:p>
        </p:txBody>
      </p:sp>
      <p:sp>
        <p:nvSpPr>
          <p:cNvPr id="76803" name="Text Box 3"/>
          <p:cNvSpPr txBox="1">
            <a:spLocks noChangeArrowheads="1"/>
          </p:cNvSpPr>
          <p:nvPr/>
        </p:nvSpPr>
        <p:spPr bwMode="auto">
          <a:xfrm>
            <a:off x="630238" y="3932238"/>
            <a:ext cx="8629650" cy="184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許可を受けなければならない行為</a:t>
            </a:r>
          </a:p>
          <a:p>
            <a:pPr eaLnBrk="1" hangingPunct="1">
              <a:spcBef>
                <a:spcPct val="0"/>
              </a:spcBef>
              <a:buFontTx/>
              <a:buNone/>
            </a:pPr>
            <a:endParaRPr lang="ja-JP" altLang="en-US" sz="1200" b="1">
              <a:latin typeface="Arial" panose="020B0604020202020204" pitchFamily="34" charset="0"/>
            </a:endParaRPr>
          </a:p>
          <a:p>
            <a:pPr eaLnBrk="1" hangingPunct="1">
              <a:spcBef>
                <a:spcPct val="0"/>
              </a:spcBef>
              <a:buFontTx/>
              <a:buNone/>
            </a:pPr>
            <a:r>
              <a:rPr lang="ja-JP" altLang="en-US" sz="2000" b="1">
                <a:latin typeface="Arial" panose="020B0604020202020204" pitchFamily="34" charset="0"/>
              </a:rPr>
              <a:t>　・土地の形質の変更</a:t>
            </a:r>
          </a:p>
          <a:p>
            <a:pPr eaLnBrk="1" hangingPunct="1">
              <a:spcBef>
                <a:spcPct val="0"/>
              </a:spcBef>
              <a:buFontTx/>
              <a:buNone/>
            </a:pPr>
            <a:r>
              <a:rPr lang="ja-JP" altLang="en-US" sz="2000" b="1">
                <a:latin typeface="Arial" panose="020B0604020202020204" pitchFamily="34" charset="0"/>
              </a:rPr>
              <a:t>　・建築物の建築その他工作物の建設</a:t>
            </a:r>
          </a:p>
          <a:p>
            <a:pPr eaLnBrk="1" hangingPunct="1">
              <a:spcBef>
                <a:spcPct val="0"/>
              </a:spcBef>
              <a:buFontTx/>
              <a:buNone/>
            </a:pPr>
            <a:r>
              <a:rPr lang="ja-JP" altLang="en-US" sz="2000" b="1">
                <a:latin typeface="Arial" panose="020B0604020202020204" pitchFamily="34" charset="0"/>
              </a:rPr>
              <a:t>　・重量が</a:t>
            </a:r>
            <a:r>
              <a:rPr lang="en-US" altLang="ja-JP" sz="2000" b="1">
                <a:latin typeface="Arial" panose="020B0604020202020204" pitchFamily="34" charset="0"/>
              </a:rPr>
              <a:t>5</a:t>
            </a:r>
            <a:r>
              <a:rPr lang="ja-JP" altLang="en-US" sz="2000" b="1">
                <a:latin typeface="Arial" panose="020B0604020202020204" pitchFamily="34" charset="0"/>
              </a:rPr>
              <a:t>ｔを超える物件の設置又は堆積</a:t>
            </a:r>
          </a:p>
          <a:p>
            <a:pPr eaLnBrk="1" hangingPunct="1">
              <a:spcBef>
                <a:spcPct val="0"/>
              </a:spcBef>
              <a:buFontTx/>
              <a:buNone/>
            </a:pPr>
            <a:r>
              <a:rPr lang="ja-JP" altLang="en-US" sz="1800">
                <a:latin typeface="Arial" panose="020B0604020202020204" pitchFamily="34" charset="0"/>
              </a:rPr>
              <a:t>　（容易に分割され、分割された各部分の重量がそれぞれ５ｔ以下となるものを除く）</a:t>
            </a:r>
          </a:p>
        </p:txBody>
      </p:sp>
      <p:sp>
        <p:nvSpPr>
          <p:cNvPr id="76804" name="Text Box 4"/>
          <p:cNvSpPr txBox="1">
            <a:spLocks noChangeArrowheads="1"/>
          </p:cNvSpPr>
          <p:nvPr/>
        </p:nvSpPr>
        <p:spPr bwMode="auto">
          <a:xfrm>
            <a:off x="630238" y="1412875"/>
            <a:ext cx="8629650" cy="159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Arial" panose="020B0604020202020204" pitchFamily="34" charset="0"/>
              </a:rPr>
              <a:t>○</a:t>
            </a:r>
            <a:r>
              <a:rPr lang="ja-JP" altLang="en-US" sz="2400" b="1">
                <a:latin typeface="Arial" panose="020B0604020202020204" pitchFamily="34" charset="0"/>
              </a:rPr>
              <a:t>建築等の制限・・・法第６５条（概要）</a:t>
            </a:r>
          </a:p>
          <a:p>
            <a:pPr eaLnBrk="1" hangingPunct="1">
              <a:spcBef>
                <a:spcPct val="0"/>
              </a:spcBef>
              <a:buFontTx/>
              <a:buNone/>
            </a:pPr>
            <a:endParaRPr lang="ja-JP" altLang="en-US" sz="10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　</a:t>
            </a:r>
            <a:r>
              <a:rPr lang="ja-JP" altLang="en-US" sz="2000">
                <a:latin typeface="Arial" panose="020B0604020202020204" pitchFamily="34" charset="0"/>
              </a:rPr>
              <a:t>都市計画事業の認可（承認）の告示があった後、当該事業地内において、都市計画事業の施行の障害となるおそれがある行為を行おうとする者は</a:t>
            </a:r>
            <a:r>
              <a:rPr lang="ja-JP" altLang="en-US" sz="2000">
                <a:solidFill>
                  <a:srgbClr val="FF0000"/>
                </a:solidFill>
                <a:latin typeface="Arial" panose="020B0604020202020204" pitchFamily="34" charset="0"/>
              </a:rPr>
              <a:t>都道府県知事等の許可を受けなければならない。</a:t>
            </a:r>
          </a:p>
        </p:txBody>
      </p:sp>
      <p:sp>
        <p:nvSpPr>
          <p:cNvPr id="76805" name="フリーフォーム 9"/>
          <p:cNvSpPr>
            <a:spLocks/>
          </p:cNvSpPr>
          <p:nvPr/>
        </p:nvSpPr>
        <p:spPr bwMode="auto">
          <a:xfrm>
            <a:off x="631825" y="2665413"/>
            <a:ext cx="1152525" cy="288925"/>
          </a:xfrm>
          <a:custGeom>
            <a:avLst/>
            <a:gdLst>
              <a:gd name="T0" fmla="*/ 2147483646 w 838200"/>
              <a:gd name="T1" fmla="*/ 0 h 317500"/>
              <a:gd name="T2" fmla="*/ 2147483646 w 838200"/>
              <a:gd name="T3" fmla="*/ 0 h 317500"/>
              <a:gd name="T4" fmla="*/ 2147483646 w 838200"/>
              <a:gd name="T5" fmla="*/ 39871 h 317500"/>
              <a:gd name="T6" fmla="*/ 0 w 838200"/>
              <a:gd name="T7" fmla="*/ 39871 h 317500"/>
              <a:gd name="T8" fmla="*/ 0 60000 65536"/>
              <a:gd name="T9" fmla="*/ 0 60000 65536"/>
              <a:gd name="T10" fmla="*/ 0 60000 65536"/>
              <a:gd name="T11" fmla="*/ 0 60000 65536"/>
              <a:gd name="T12" fmla="*/ 0 w 838200"/>
              <a:gd name="T13" fmla="*/ 0 h 317500"/>
              <a:gd name="T14" fmla="*/ 838200 w 838200"/>
              <a:gd name="T15" fmla="*/ 317500 h 317500"/>
            </a:gdLst>
            <a:ahLst/>
            <a:cxnLst>
              <a:cxn ang="T8">
                <a:pos x="T0" y="T1"/>
              </a:cxn>
              <a:cxn ang="T9">
                <a:pos x="T2" y="T3"/>
              </a:cxn>
              <a:cxn ang="T10">
                <a:pos x="T4" y="T5"/>
              </a:cxn>
              <a:cxn ang="T11">
                <a:pos x="T6" y="T7"/>
              </a:cxn>
            </a:cxnLst>
            <a:rect l="T12" t="T13" r="T14" b="T15"/>
            <a:pathLst>
              <a:path w="838200" h="317500">
                <a:moveTo>
                  <a:pt x="38100" y="0"/>
                </a:moveTo>
                <a:lnTo>
                  <a:pt x="838200" y="0"/>
                </a:lnTo>
                <a:lnTo>
                  <a:pt x="838200" y="317500"/>
                </a:lnTo>
                <a:lnTo>
                  <a:pt x="0" y="317500"/>
                </a:ln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6806" name="フリーフォーム 10"/>
          <p:cNvSpPr>
            <a:spLocks/>
          </p:cNvSpPr>
          <p:nvPr/>
        </p:nvSpPr>
        <p:spPr bwMode="auto">
          <a:xfrm flipH="1">
            <a:off x="8120063" y="2347913"/>
            <a:ext cx="838200" cy="317500"/>
          </a:xfrm>
          <a:custGeom>
            <a:avLst/>
            <a:gdLst>
              <a:gd name="T0" fmla="*/ 38100 w 838200"/>
              <a:gd name="T1" fmla="*/ 0 h 317500"/>
              <a:gd name="T2" fmla="*/ 838200 w 838200"/>
              <a:gd name="T3" fmla="*/ 0 h 317500"/>
              <a:gd name="T4" fmla="*/ 838200 w 838200"/>
              <a:gd name="T5" fmla="*/ 317500 h 317500"/>
              <a:gd name="T6" fmla="*/ 0 w 838200"/>
              <a:gd name="T7" fmla="*/ 317500 h 317500"/>
              <a:gd name="T8" fmla="*/ 0 60000 65536"/>
              <a:gd name="T9" fmla="*/ 0 60000 65536"/>
              <a:gd name="T10" fmla="*/ 0 60000 65536"/>
              <a:gd name="T11" fmla="*/ 0 60000 65536"/>
              <a:gd name="T12" fmla="*/ 0 w 838200"/>
              <a:gd name="T13" fmla="*/ 0 h 317500"/>
              <a:gd name="T14" fmla="*/ 838200 w 838200"/>
              <a:gd name="T15" fmla="*/ 317500 h 317500"/>
            </a:gdLst>
            <a:ahLst/>
            <a:cxnLst>
              <a:cxn ang="T8">
                <a:pos x="T0" y="T1"/>
              </a:cxn>
              <a:cxn ang="T9">
                <a:pos x="T2" y="T3"/>
              </a:cxn>
              <a:cxn ang="T10">
                <a:pos x="T4" y="T5"/>
              </a:cxn>
              <a:cxn ang="T11">
                <a:pos x="T6" y="T7"/>
              </a:cxn>
            </a:cxnLst>
            <a:rect l="T12" t="T13" r="T14" b="T15"/>
            <a:pathLst>
              <a:path w="838200" h="317500">
                <a:moveTo>
                  <a:pt x="38100" y="0"/>
                </a:moveTo>
                <a:lnTo>
                  <a:pt x="838200" y="0"/>
                </a:lnTo>
                <a:lnTo>
                  <a:pt x="838200" y="317500"/>
                </a:lnTo>
                <a:lnTo>
                  <a:pt x="0" y="317500"/>
                </a:ln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6807" name="テキスト ボックス 13"/>
          <p:cNvSpPr txBox="1">
            <a:spLocks noChangeArrowheads="1"/>
          </p:cNvSpPr>
          <p:nvPr/>
        </p:nvSpPr>
        <p:spPr bwMode="auto">
          <a:xfrm>
            <a:off x="8408988" y="2636838"/>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a:t>（注）</a:t>
            </a:r>
          </a:p>
        </p:txBody>
      </p:sp>
      <p:sp>
        <p:nvSpPr>
          <p:cNvPr id="10" name="正方形/長方形 9"/>
          <p:cNvSpPr/>
          <p:nvPr/>
        </p:nvSpPr>
        <p:spPr>
          <a:xfrm>
            <a:off x="560388" y="3081338"/>
            <a:ext cx="8699500" cy="646112"/>
          </a:xfrm>
          <a:prstGeom prst="rect">
            <a:avLst/>
          </a:prstGeom>
        </p:spPr>
        <p:txBody>
          <a:bodyPr>
            <a:spAutoFit/>
          </a:bodyPr>
          <a:lstStyle/>
          <a:p>
            <a:pPr marL="449263" indent="-449263" eaLnBrk="1" hangingPunct="1">
              <a:defRPr/>
            </a:pPr>
            <a:r>
              <a:rPr lang="ja-JP" altLang="en-US" dirty="0">
                <a:latin typeface="Arial" charset="0"/>
                <a:ea typeface="ＭＳ Ｐゴシック" charset="-128"/>
              </a:rPr>
              <a:t>（注）都道府県知事及び市の区域内にあっては、当該市の長。</a:t>
            </a:r>
          </a:p>
          <a:p>
            <a:pPr eaLnBrk="1" hangingPunct="1">
              <a:defRPr/>
            </a:pPr>
            <a:endParaRPr lang="ja-JP" altLang="en-US" dirty="0">
              <a:latin typeface="Arial" charset="0"/>
              <a:ea typeface="ＭＳ Ｐゴシック" charset="-128"/>
            </a:endParaRPr>
          </a:p>
        </p:txBody>
      </p:sp>
      <p:sp>
        <p:nvSpPr>
          <p:cNvPr id="76809"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建築制限の強化</a:t>
            </a:r>
          </a:p>
        </p:txBody>
      </p:sp>
    </p:spTree>
    <p:extLst>
      <p:ext uri="{BB962C8B-B14F-4D97-AF65-F5344CB8AC3E}">
        <p14:creationId xmlns:p14="http://schemas.microsoft.com/office/powerpoint/2010/main" val="155552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5"/>
          <p:cNvSpPr>
            <a:spLocks noChangeArrowheads="1"/>
          </p:cNvSpPr>
          <p:nvPr/>
        </p:nvSpPr>
        <p:spPr bwMode="auto">
          <a:xfrm>
            <a:off x="849313" y="5834063"/>
            <a:ext cx="8207375" cy="474662"/>
          </a:xfrm>
          <a:prstGeom prst="roundRect">
            <a:avLst>
              <a:gd name="adj" fmla="val 16667"/>
            </a:avLst>
          </a:prstGeom>
          <a:solidFill>
            <a:schemeClr val="bg1"/>
          </a:solidFill>
          <a:ln w="57150">
            <a:solidFill>
              <a:schemeClr val="tx1"/>
            </a:solidFill>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1" hangingPunct="1">
              <a:defRPr/>
            </a:pPr>
            <a:r>
              <a:rPr lang="ja-JP" altLang="en-US" sz="2216">
                <a:solidFill>
                  <a:schemeClr val="tx1"/>
                </a:solidFill>
                <a:latin typeface="+mn-ea"/>
              </a:rPr>
              <a:t>地区計画</a:t>
            </a:r>
            <a:endParaRPr lang="en-US" altLang="ja-JP" sz="2216">
              <a:solidFill>
                <a:schemeClr val="tx1"/>
              </a:solidFill>
              <a:latin typeface="+mn-ea"/>
            </a:endParaRPr>
          </a:p>
        </p:txBody>
      </p:sp>
      <p:sp>
        <p:nvSpPr>
          <p:cNvPr id="5123" name="AutoShape 17"/>
          <p:cNvSpPr>
            <a:spLocks noChangeArrowheads="1"/>
          </p:cNvSpPr>
          <p:nvPr/>
        </p:nvSpPr>
        <p:spPr bwMode="auto">
          <a:xfrm>
            <a:off x="493713" y="3973513"/>
            <a:ext cx="3019425" cy="1462087"/>
          </a:xfrm>
          <a:prstGeom prst="roundRect">
            <a:avLst>
              <a:gd name="adj" fmla="val 16667"/>
            </a:avLst>
          </a:prstGeom>
          <a:solidFill>
            <a:schemeClr val="bg1"/>
          </a:solidFill>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16618" rIns="16618"/>
          <a:lstStyle/>
          <a:p>
            <a:pPr algn="ctr" eaLnBrk="1" hangingPunct="1">
              <a:defRPr/>
            </a:pPr>
            <a:r>
              <a:rPr lang="ja-JP" altLang="en-US" sz="2000" dirty="0">
                <a:solidFill>
                  <a:schemeClr val="tx1"/>
                </a:solidFill>
                <a:latin typeface="+mn-ea"/>
              </a:rPr>
              <a:t>土地利用規制</a:t>
            </a:r>
            <a:endParaRPr lang="en-US" altLang="ja-JP" sz="2000" dirty="0">
              <a:solidFill>
                <a:schemeClr val="tx1"/>
              </a:solidFill>
              <a:latin typeface="+mn-ea"/>
            </a:endParaRPr>
          </a:p>
          <a:p>
            <a:pPr algn="ctr" eaLnBrk="1" hangingPunct="1">
              <a:lnSpc>
                <a:spcPct val="80000"/>
              </a:lnSpc>
              <a:defRPr/>
            </a:pPr>
            <a:r>
              <a:rPr lang="en-US" altLang="ja-JP" dirty="0">
                <a:solidFill>
                  <a:schemeClr val="tx1"/>
                </a:solidFill>
                <a:latin typeface="+mn-ea"/>
              </a:rPr>
              <a:t>(</a:t>
            </a:r>
            <a:r>
              <a:rPr lang="ja-JP" altLang="en-US" dirty="0">
                <a:solidFill>
                  <a:schemeClr val="tx1"/>
                </a:solidFill>
                <a:latin typeface="+mn-ea"/>
              </a:rPr>
              <a:t>地域地区</a:t>
            </a:r>
            <a:r>
              <a:rPr lang="en-US" altLang="ja-JP" dirty="0">
                <a:solidFill>
                  <a:schemeClr val="tx1"/>
                </a:solidFill>
                <a:latin typeface="+mn-ea"/>
              </a:rPr>
              <a:t>)</a:t>
            </a:r>
          </a:p>
          <a:p>
            <a:pPr marL="628650" eaLnBrk="1" hangingPunct="1">
              <a:defRPr/>
            </a:pPr>
            <a:r>
              <a:rPr lang="en-US" altLang="ja-JP" sz="1200" dirty="0">
                <a:solidFill>
                  <a:schemeClr val="tx1"/>
                </a:solidFill>
                <a:latin typeface="+mn-ea"/>
              </a:rPr>
              <a:t>-</a:t>
            </a:r>
            <a:r>
              <a:rPr lang="ja-JP" altLang="en-US" sz="1200" dirty="0">
                <a:solidFill>
                  <a:schemeClr val="tx1"/>
                </a:solidFill>
                <a:latin typeface="+mn-ea"/>
              </a:rPr>
              <a:t>用途地域</a:t>
            </a:r>
            <a:endParaRPr lang="en-US" altLang="ja-JP" sz="1200" dirty="0">
              <a:solidFill>
                <a:schemeClr val="tx1"/>
              </a:solidFill>
              <a:latin typeface="+mn-ea"/>
            </a:endParaRPr>
          </a:p>
          <a:p>
            <a:pPr marL="628650" eaLnBrk="1" hangingPunct="1">
              <a:defRPr/>
            </a:pPr>
            <a:r>
              <a:rPr lang="en-US" altLang="ja-JP" sz="1200" dirty="0">
                <a:solidFill>
                  <a:schemeClr val="tx1"/>
                </a:solidFill>
                <a:latin typeface="+mn-ea"/>
              </a:rPr>
              <a:t>-</a:t>
            </a:r>
            <a:r>
              <a:rPr lang="ja-JP" altLang="en-US" sz="1200" dirty="0">
                <a:solidFill>
                  <a:schemeClr val="tx1"/>
                </a:solidFill>
                <a:latin typeface="+mn-ea"/>
              </a:rPr>
              <a:t>特別緑地保全地域</a:t>
            </a:r>
            <a:endParaRPr lang="en-US" altLang="ja-JP" sz="1200" dirty="0">
              <a:solidFill>
                <a:schemeClr val="tx1"/>
              </a:solidFill>
              <a:latin typeface="+mn-ea"/>
            </a:endParaRPr>
          </a:p>
          <a:p>
            <a:pPr marL="628650" eaLnBrk="1" hangingPunct="1">
              <a:defRPr/>
            </a:pPr>
            <a:r>
              <a:rPr lang="en-US" altLang="ja-JP" sz="1200" dirty="0">
                <a:solidFill>
                  <a:schemeClr val="tx1"/>
                </a:solidFill>
                <a:latin typeface="+mn-ea"/>
              </a:rPr>
              <a:t>-</a:t>
            </a:r>
            <a:r>
              <a:rPr lang="ja-JP" altLang="en-US" sz="1200" dirty="0">
                <a:solidFill>
                  <a:schemeClr val="tx1"/>
                </a:solidFill>
                <a:latin typeface="+mn-ea"/>
              </a:rPr>
              <a:t>歴史的風土保全地区</a:t>
            </a:r>
            <a:endParaRPr lang="en-US" altLang="ja-JP" sz="1200" dirty="0">
              <a:solidFill>
                <a:schemeClr val="tx1"/>
              </a:solidFill>
              <a:latin typeface="+mn-ea"/>
            </a:endParaRPr>
          </a:p>
          <a:p>
            <a:pPr marL="628650" eaLnBrk="1" hangingPunct="1">
              <a:defRPr/>
            </a:pPr>
            <a:r>
              <a:rPr lang="en-US" altLang="ja-JP" sz="1200" dirty="0">
                <a:solidFill>
                  <a:schemeClr val="tx1"/>
                </a:solidFill>
                <a:latin typeface="+mn-ea"/>
              </a:rPr>
              <a:t>-</a:t>
            </a:r>
            <a:r>
              <a:rPr lang="ja-JP" altLang="en-US" sz="1200" dirty="0">
                <a:solidFill>
                  <a:schemeClr val="tx1"/>
                </a:solidFill>
                <a:latin typeface="+mn-ea"/>
              </a:rPr>
              <a:t>･････  </a:t>
            </a:r>
          </a:p>
        </p:txBody>
      </p:sp>
      <p:sp>
        <p:nvSpPr>
          <p:cNvPr id="5124" name="AutoShape 18"/>
          <p:cNvSpPr>
            <a:spLocks noChangeArrowheads="1"/>
          </p:cNvSpPr>
          <p:nvPr/>
        </p:nvSpPr>
        <p:spPr bwMode="auto">
          <a:xfrm>
            <a:off x="3582988" y="3973513"/>
            <a:ext cx="2809875" cy="1462087"/>
          </a:xfrm>
          <a:prstGeom prst="roundRect">
            <a:avLst>
              <a:gd name="adj" fmla="val 16667"/>
            </a:avLst>
          </a:prstGeom>
          <a:solidFill>
            <a:srgbClr val="0070C0"/>
          </a:solidFill>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lIns="16618" rIns="16618"/>
          <a:lstStyle/>
          <a:p>
            <a:pPr algn="ctr" eaLnBrk="1" hangingPunct="1">
              <a:defRPr/>
            </a:pPr>
            <a:r>
              <a:rPr lang="ja-JP" altLang="en-US" sz="2000" dirty="0">
                <a:solidFill>
                  <a:schemeClr val="bg1"/>
                </a:solidFill>
                <a:latin typeface="+mn-ea"/>
              </a:rPr>
              <a:t>都市施設</a:t>
            </a:r>
            <a:endParaRPr lang="en-US" altLang="ja-JP" sz="2000" dirty="0">
              <a:solidFill>
                <a:schemeClr val="bg1"/>
              </a:solidFill>
              <a:latin typeface="+mn-ea"/>
            </a:endParaRPr>
          </a:p>
          <a:p>
            <a:pPr marL="731174" eaLnBrk="1" hangingPunct="1">
              <a:defRPr/>
            </a:pPr>
            <a:endParaRPr lang="en-US" altLang="ja-JP" sz="1200" dirty="0">
              <a:solidFill>
                <a:schemeClr val="bg1"/>
              </a:solidFill>
              <a:latin typeface="+mn-ea"/>
            </a:endParaRPr>
          </a:p>
          <a:p>
            <a:pPr marL="990600" eaLnBrk="1" hangingPunct="1">
              <a:defRPr/>
            </a:pPr>
            <a:r>
              <a:rPr lang="en-US" altLang="ja-JP" sz="1200" dirty="0">
                <a:solidFill>
                  <a:schemeClr val="bg1"/>
                </a:solidFill>
                <a:latin typeface="+mn-ea"/>
              </a:rPr>
              <a:t>-</a:t>
            </a:r>
            <a:r>
              <a:rPr lang="ja-JP" altLang="en-US" sz="1200" dirty="0">
                <a:solidFill>
                  <a:schemeClr val="bg1"/>
                </a:solidFill>
                <a:latin typeface="+mn-ea"/>
              </a:rPr>
              <a:t>道路</a:t>
            </a:r>
            <a:r>
              <a:rPr lang="en-US" altLang="ja-JP" sz="1200" dirty="0">
                <a:solidFill>
                  <a:schemeClr val="bg1"/>
                </a:solidFill>
                <a:latin typeface="+mn-ea"/>
              </a:rPr>
              <a:t>       </a:t>
            </a:r>
            <a:r>
              <a:rPr lang="ja-JP" altLang="en-US" sz="1292" dirty="0">
                <a:solidFill>
                  <a:schemeClr val="bg1"/>
                </a:solidFill>
                <a:latin typeface="+mn-ea"/>
              </a:rPr>
              <a:t>　　</a:t>
            </a:r>
            <a:endParaRPr lang="en-US" altLang="ja-JP" sz="1292" dirty="0">
              <a:solidFill>
                <a:schemeClr val="bg1"/>
              </a:solidFill>
              <a:latin typeface="+mn-ea"/>
            </a:endParaRPr>
          </a:p>
          <a:p>
            <a:pPr marL="990600" eaLnBrk="1" hangingPunct="1">
              <a:defRPr/>
            </a:pPr>
            <a:r>
              <a:rPr lang="en-US" altLang="ja-JP" sz="1200" dirty="0">
                <a:solidFill>
                  <a:schemeClr val="bg1"/>
                </a:solidFill>
                <a:latin typeface="+mn-ea"/>
              </a:rPr>
              <a:t>-</a:t>
            </a:r>
            <a:r>
              <a:rPr lang="ja-JP" altLang="en-US" sz="1200" dirty="0">
                <a:solidFill>
                  <a:schemeClr val="bg1"/>
                </a:solidFill>
                <a:latin typeface="+mn-ea"/>
              </a:rPr>
              <a:t>都市公園</a:t>
            </a:r>
            <a:endParaRPr lang="en-US" altLang="ja-JP" sz="1200" dirty="0">
              <a:solidFill>
                <a:schemeClr val="bg1"/>
              </a:solidFill>
              <a:latin typeface="+mn-ea"/>
            </a:endParaRPr>
          </a:p>
          <a:p>
            <a:pPr marL="990600" eaLnBrk="1" hangingPunct="1">
              <a:defRPr/>
            </a:pPr>
            <a:r>
              <a:rPr lang="en-US" altLang="ja-JP" sz="1200" dirty="0">
                <a:solidFill>
                  <a:schemeClr val="bg1"/>
                </a:solidFill>
                <a:latin typeface="+mn-ea"/>
              </a:rPr>
              <a:t>-</a:t>
            </a:r>
            <a:r>
              <a:rPr lang="ja-JP" altLang="en-US" sz="1200" dirty="0">
                <a:solidFill>
                  <a:schemeClr val="bg1"/>
                </a:solidFill>
                <a:latin typeface="+mn-ea"/>
              </a:rPr>
              <a:t>下水道　</a:t>
            </a:r>
            <a:r>
              <a:rPr lang="en-US" altLang="ja-JP" sz="1200" dirty="0">
                <a:solidFill>
                  <a:schemeClr val="bg1"/>
                </a:solidFill>
                <a:latin typeface="+mn-ea"/>
              </a:rPr>
              <a:t>      </a:t>
            </a:r>
          </a:p>
          <a:p>
            <a:pPr marL="990600" eaLnBrk="1" hangingPunct="1">
              <a:defRPr/>
            </a:pPr>
            <a:r>
              <a:rPr lang="en-US" altLang="ja-JP" sz="1200" dirty="0">
                <a:solidFill>
                  <a:schemeClr val="bg1"/>
                </a:solidFill>
                <a:latin typeface="+mn-ea"/>
              </a:rPr>
              <a:t>-</a:t>
            </a:r>
            <a:r>
              <a:rPr lang="ja-JP" altLang="en-US" sz="1200" dirty="0">
                <a:solidFill>
                  <a:schemeClr val="bg1"/>
                </a:solidFill>
                <a:latin typeface="+mn-ea"/>
              </a:rPr>
              <a:t> ･････ </a:t>
            </a:r>
          </a:p>
          <a:p>
            <a:pPr algn="ctr" eaLnBrk="1" hangingPunct="1">
              <a:defRPr/>
            </a:pPr>
            <a:endParaRPr lang="ja-JP" altLang="en-US" sz="1292" dirty="0">
              <a:solidFill>
                <a:schemeClr val="bg1"/>
              </a:solidFill>
              <a:latin typeface="+mn-ea"/>
            </a:endParaRPr>
          </a:p>
          <a:p>
            <a:pPr algn="ctr" eaLnBrk="1" hangingPunct="1">
              <a:defRPr/>
            </a:pPr>
            <a:endParaRPr lang="en-US" altLang="ja-JP" sz="1292" dirty="0">
              <a:solidFill>
                <a:schemeClr val="bg1"/>
              </a:solidFill>
              <a:latin typeface="+mn-ea"/>
            </a:endParaRPr>
          </a:p>
        </p:txBody>
      </p:sp>
      <p:sp>
        <p:nvSpPr>
          <p:cNvPr id="5125" name="AutoShape 19"/>
          <p:cNvSpPr>
            <a:spLocks noChangeArrowheads="1"/>
          </p:cNvSpPr>
          <p:nvPr/>
        </p:nvSpPr>
        <p:spPr bwMode="auto">
          <a:xfrm>
            <a:off x="6465888" y="3973513"/>
            <a:ext cx="2949575" cy="1462087"/>
          </a:xfrm>
          <a:prstGeom prst="roundRect">
            <a:avLst>
              <a:gd name="adj" fmla="val 16667"/>
            </a:avLst>
          </a:prstGeom>
          <a:solidFill>
            <a:schemeClr val="bg1"/>
          </a:solidFill>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lIns="16618" rIns="16618"/>
          <a:lstStyle/>
          <a:p>
            <a:pPr algn="ctr" eaLnBrk="1" hangingPunct="1">
              <a:defRPr/>
            </a:pPr>
            <a:r>
              <a:rPr lang="ja-JP" altLang="en-US" sz="2000" dirty="0">
                <a:solidFill>
                  <a:schemeClr val="tx1"/>
                </a:solidFill>
                <a:latin typeface="+mn-ea"/>
              </a:rPr>
              <a:t>市街地開発事業</a:t>
            </a:r>
            <a:endParaRPr lang="en-US" altLang="ja-JP" sz="2000" dirty="0">
              <a:solidFill>
                <a:schemeClr val="tx1"/>
              </a:solidFill>
              <a:latin typeface="+mn-ea"/>
            </a:endParaRPr>
          </a:p>
          <a:p>
            <a:pPr algn="ctr" eaLnBrk="1" hangingPunct="1">
              <a:defRPr/>
            </a:pPr>
            <a:endParaRPr lang="en-US" altLang="ja-JP" sz="1200" dirty="0">
              <a:solidFill>
                <a:schemeClr val="tx1"/>
              </a:solidFill>
              <a:latin typeface="+mn-ea"/>
            </a:endParaRPr>
          </a:p>
          <a:p>
            <a:pPr marL="719138" eaLnBrk="1" hangingPunct="1">
              <a:defRPr/>
            </a:pPr>
            <a:r>
              <a:rPr lang="en-US" altLang="ja-JP" sz="1200" dirty="0">
                <a:solidFill>
                  <a:schemeClr val="tx1"/>
                </a:solidFill>
                <a:latin typeface="+mn-ea"/>
              </a:rPr>
              <a:t>-</a:t>
            </a:r>
            <a:r>
              <a:rPr lang="ja-JP" altLang="en-US" sz="1200" dirty="0">
                <a:solidFill>
                  <a:schemeClr val="tx1"/>
                </a:solidFill>
                <a:latin typeface="+mn-ea"/>
              </a:rPr>
              <a:t>土地区画整理事業</a:t>
            </a:r>
            <a:endParaRPr lang="en-US" altLang="ja-JP" sz="1200" dirty="0">
              <a:solidFill>
                <a:schemeClr val="tx1"/>
              </a:solidFill>
              <a:latin typeface="+mn-ea"/>
            </a:endParaRPr>
          </a:p>
          <a:p>
            <a:pPr marL="719138" eaLnBrk="1" hangingPunct="1">
              <a:defRPr/>
            </a:pPr>
            <a:r>
              <a:rPr lang="en-US" altLang="ja-JP" sz="1200" dirty="0">
                <a:solidFill>
                  <a:schemeClr val="tx1"/>
                </a:solidFill>
                <a:latin typeface="+mn-ea"/>
              </a:rPr>
              <a:t>-</a:t>
            </a:r>
            <a:r>
              <a:rPr lang="ja-JP" altLang="en-US" sz="1200" dirty="0">
                <a:solidFill>
                  <a:schemeClr val="tx1"/>
                </a:solidFill>
                <a:latin typeface="+mn-ea"/>
              </a:rPr>
              <a:t>市街地再開発事業</a:t>
            </a:r>
            <a:endParaRPr lang="en-US" altLang="ja-JP" sz="1200" dirty="0">
              <a:solidFill>
                <a:schemeClr val="tx1"/>
              </a:solidFill>
              <a:latin typeface="+mn-ea"/>
            </a:endParaRPr>
          </a:p>
          <a:p>
            <a:pPr marL="719138" eaLnBrk="1" hangingPunct="1">
              <a:defRPr/>
            </a:pPr>
            <a:r>
              <a:rPr lang="en-US" altLang="ja-JP" sz="1200" dirty="0">
                <a:solidFill>
                  <a:schemeClr val="tx1"/>
                </a:solidFill>
                <a:latin typeface="+mn-ea"/>
              </a:rPr>
              <a:t>- </a:t>
            </a:r>
            <a:r>
              <a:rPr lang="ja-JP" altLang="en-US" sz="1200" dirty="0">
                <a:solidFill>
                  <a:schemeClr val="tx1"/>
                </a:solidFill>
                <a:latin typeface="+mn-ea"/>
              </a:rPr>
              <a:t>･････</a:t>
            </a:r>
          </a:p>
        </p:txBody>
      </p:sp>
      <p:sp>
        <p:nvSpPr>
          <p:cNvPr id="5126" name="AutoShape 20"/>
          <p:cNvSpPr>
            <a:spLocks noChangeArrowheads="1"/>
          </p:cNvSpPr>
          <p:nvPr/>
        </p:nvSpPr>
        <p:spPr bwMode="auto">
          <a:xfrm>
            <a:off x="4953000" y="2674938"/>
            <a:ext cx="4308475" cy="407987"/>
          </a:xfrm>
          <a:prstGeom prst="roundRect">
            <a:avLst>
              <a:gd name="adj" fmla="val 16667"/>
            </a:avLst>
          </a:prstGeom>
          <a:solidFill>
            <a:schemeClr val="bg1"/>
          </a:solidFill>
          <a:ln w="571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spAutoFit/>
          </a:bodyPr>
          <a:lstStyle/>
          <a:p>
            <a:pPr algn="ctr" eaLnBrk="1" hangingPunct="1">
              <a:defRPr/>
            </a:pPr>
            <a:r>
              <a:rPr lang="ja-JP" altLang="en-US">
                <a:solidFill>
                  <a:schemeClr val="tx1"/>
                </a:solidFill>
                <a:latin typeface="+mn-ea"/>
              </a:rPr>
              <a:t>都市再開発の方針　等</a:t>
            </a:r>
            <a:endParaRPr lang="en-US" altLang="ja-JP">
              <a:solidFill>
                <a:schemeClr val="tx1"/>
              </a:solidFill>
              <a:latin typeface="+mn-ea"/>
            </a:endParaRPr>
          </a:p>
        </p:txBody>
      </p:sp>
      <p:sp>
        <p:nvSpPr>
          <p:cNvPr id="5127" name="Line 25"/>
          <p:cNvSpPr>
            <a:spLocks noChangeShapeType="1"/>
          </p:cNvSpPr>
          <p:nvPr/>
        </p:nvSpPr>
        <p:spPr bwMode="auto">
          <a:xfrm flipH="1">
            <a:off x="4519613" y="2862263"/>
            <a:ext cx="431800" cy="0"/>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28" name="Line 29"/>
          <p:cNvSpPr>
            <a:spLocks noChangeShapeType="1"/>
          </p:cNvSpPr>
          <p:nvPr/>
        </p:nvSpPr>
        <p:spPr bwMode="auto">
          <a:xfrm>
            <a:off x="1782763" y="5435600"/>
            <a:ext cx="0" cy="350838"/>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29" name="Line 31"/>
          <p:cNvSpPr>
            <a:spLocks noChangeShapeType="1"/>
          </p:cNvSpPr>
          <p:nvPr/>
        </p:nvSpPr>
        <p:spPr bwMode="auto">
          <a:xfrm>
            <a:off x="4592638" y="5435600"/>
            <a:ext cx="0" cy="350838"/>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0" name="Line 33"/>
          <p:cNvSpPr>
            <a:spLocks noChangeShapeType="1"/>
          </p:cNvSpPr>
          <p:nvPr/>
        </p:nvSpPr>
        <p:spPr bwMode="auto">
          <a:xfrm>
            <a:off x="7545388" y="5435600"/>
            <a:ext cx="0" cy="350838"/>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1" name="Line 34"/>
          <p:cNvSpPr>
            <a:spLocks noChangeShapeType="1"/>
          </p:cNvSpPr>
          <p:nvPr/>
        </p:nvSpPr>
        <p:spPr bwMode="auto">
          <a:xfrm>
            <a:off x="1712913" y="3157538"/>
            <a:ext cx="0" cy="777875"/>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2" name="Line 35"/>
          <p:cNvSpPr>
            <a:spLocks noChangeShapeType="1"/>
          </p:cNvSpPr>
          <p:nvPr/>
        </p:nvSpPr>
        <p:spPr bwMode="auto">
          <a:xfrm>
            <a:off x="7472363" y="3175000"/>
            <a:ext cx="0" cy="779463"/>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3" name="Line 36"/>
          <p:cNvSpPr>
            <a:spLocks noChangeShapeType="1"/>
          </p:cNvSpPr>
          <p:nvPr/>
        </p:nvSpPr>
        <p:spPr bwMode="auto">
          <a:xfrm>
            <a:off x="1712913" y="3160713"/>
            <a:ext cx="5761037" cy="0"/>
          </a:xfrm>
          <a:prstGeom prst="line">
            <a:avLst/>
          </a:prstGeom>
          <a:ln w="57150">
            <a:solidFill>
              <a:schemeClr val="tx1"/>
            </a:solidFill>
            <a:headEnd/>
            <a:tailEn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4" name="Line 28"/>
          <p:cNvSpPr>
            <a:spLocks noChangeShapeType="1"/>
          </p:cNvSpPr>
          <p:nvPr/>
        </p:nvSpPr>
        <p:spPr bwMode="auto">
          <a:xfrm>
            <a:off x="4519613" y="1447800"/>
            <a:ext cx="0" cy="2505075"/>
          </a:xfrm>
          <a:prstGeom prst="line">
            <a:avLst/>
          </a:prstGeom>
          <a:ln w="57150">
            <a:solidFill>
              <a:schemeClr val="tx1"/>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ja-JP" altLang="en-US">
              <a:solidFill>
                <a:schemeClr val="bg1">
                  <a:lumMod val="50000"/>
                </a:schemeClr>
              </a:solidFill>
              <a:latin typeface="+mn-ea"/>
            </a:endParaRPr>
          </a:p>
        </p:txBody>
      </p:sp>
      <p:sp>
        <p:nvSpPr>
          <p:cNvPr id="5137" name="AutoShape 26"/>
          <p:cNvSpPr>
            <a:spLocks noChangeArrowheads="1"/>
          </p:cNvSpPr>
          <p:nvPr/>
        </p:nvSpPr>
        <p:spPr bwMode="auto">
          <a:xfrm>
            <a:off x="1136650" y="3300413"/>
            <a:ext cx="7400925" cy="409575"/>
          </a:xfrm>
          <a:prstGeom prst="roundRect">
            <a:avLst>
              <a:gd name="adj" fmla="val 16667"/>
            </a:avLst>
          </a:prstGeom>
          <a:solidFill>
            <a:schemeClr val="bg1"/>
          </a:solidFill>
          <a:ln w="57150">
            <a:solidFill>
              <a:schemeClr val="tx1"/>
            </a:solidFill>
            <a:headEnd/>
            <a:tailEnd/>
          </a:ln>
        </p:spPr>
        <p:style>
          <a:lnRef idx="3">
            <a:schemeClr val="lt1"/>
          </a:lnRef>
          <a:fillRef idx="1">
            <a:schemeClr val="accent2"/>
          </a:fillRef>
          <a:effectRef idx="1">
            <a:schemeClr val="accent2"/>
          </a:effectRef>
          <a:fontRef idx="minor">
            <a:schemeClr val="lt1"/>
          </a:fontRef>
        </p:style>
        <p:txBody>
          <a:bodyPr anchor="ctr">
            <a:spAutoFit/>
          </a:bodyPr>
          <a:lstStyle/>
          <a:p>
            <a:pPr algn="ctr" eaLnBrk="1" hangingPunct="1">
              <a:defRPr/>
            </a:pPr>
            <a:r>
              <a:rPr lang="ja-JP" altLang="en-US">
                <a:solidFill>
                  <a:schemeClr val="tx1"/>
                </a:solidFill>
                <a:latin typeface="+mn-ea"/>
              </a:rPr>
              <a:t>市町村マスタープラン（市町村の都市計画に関する基本的な方針）</a:t>
            </a:r>
            <a:endParaRPr lang="en-US" altLang="ja-JP">
              <a:solidFill>
                <a:schemeClr val="tx1"/>
              </a:solidFill>
              <a:latin typeface="+mn-ea"/>
            </a:endParaRPr>
          </a:p>
        </p:txBody>
      </p:sp>
      <p:sp>
        <p:nvSpPr>
          <p:cNvPr id="5138" name="AutoShape 20"/>
          <p:cNvSpPr>
            <a:spLocks noChangeArrowheads="1"/>
          </p:cNvSpPr>
          <p:nvPr/>
        </p:nvSpPr>
        <p:spPr bwMode="auto">
          <a:xfrm>
            <a:off x="2360613" y="2174875"/>
            <a:ext cx="4308475" cy="409575"/>
          </a:xfrm>
          <a:prstGeom prst="roundRect">
            <a:avLst>
              <a:gd name="adj" fmla="val 16667"/>
            </a:avLst>
          </a:prstGeom>
          <a:solidFill>
            <a:schemeClr val="bg1"/>
          </a:solidFill>
          <a:ln w="57150">
            <a:solidFill>
              <a:schemeClr val="tx1"/>
            </a:solidFill>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lgn="ctr" eaLnBrk="1" hangingPunct="1">
              <a:defRPr/>
            </a:pPr>
            <a:r>
              <a:rPr lang="ja-JP" altLang="en-US" dirty="0">
                <a:solidFill>
                  <a:schemeClr val="tx1"/>
                </a:solidFill>
                <a:latin typeface="+mn-ea"/>
              </a:rPr>
              <a:t>区域区分</a:t>
            </a:r>
            <a:endParaRPr lang="en-US" altLang="ja-JP" dirty="0">
              <a:solidFill>
                <a:schemeClr val="tx1"/>
              </a:solidFill>
              <a:latin typeface="+mn-ea"/>
            </a:endParaRPr>
          </a:p>
        </p:txBody>
      </p:sp>
      <p:sp>
        <p:nvSpPr>
          <p:cNvPr id="5139" name="AutoShape 20"/>
          <p:cNvSpPr>
            <a:spLocks noChangeArrowheads="1"/>
          </p:cNvSpPr>
          <p:nvPr/>
        </p:nvSpPr>
        <p:spPr bwMode="auto">
          <a:xfrm>
            <a:off x="2360613" y="996950"/>
            <a:ext cx="4308475" cy="479425"/>
          </a:xfrm>
          <a:prstGeom prst="roundRect">
            <a:avLst>
              <a:gd name="adj" fmla="val 16667"/>
            </a:avLst>
          </a:prstGeom>
          <a:solidFill>
            <a:schemeClr val="bg1"/>
          </a:solidFill>
          <a:ln w="57150">
            <a:solidFill>
              <a:schemeClr val="tx1"/>
            </a:solidFill>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ctr" eaLnBrk="1" hangingPunct="1">
              <a:defRPr/>
            </a:pPr>
            <a:r>
              <a:rPr lang="ja-JP" altLang="en-US" sz="2216" dirty="0">
                <a:solidFill>
                  <a:schemeClr val="tx1"/>
                </a:solidFill>
                <a:latin typeface="+mn-ea"/>
              </a:rPr>
              <a:t>都市計画区域</a:t>
            </a:r>
            <a:endParaRPr lang="en-US" altLang="ja-JP" sz="2216" dirty="0">
              <a:solidFill>
                <a:schemeClr val="tx1"/>
              </a:solidFill>
              <a:latin typeface="+mn-ea"/>
            </a:endParaRPr>
          </a:p>
        </p:txBody>
      </p:sp>
      <p:sp>
        <p:nvSpPr>
          <p:cNvPr id="5140" name="AutoShape 13"/>
          <p:cNvSpPr>
            <a:spLocks noChangeArrowheads="1"/>
          </p:cNvSpPr>
          <p:nvPr/>
        </p:nvSpPr>
        <p:spPr bwMode="auto">
          <a:xfrm>
            <a:off x="776288" y="1576388"/>
            <a:ext cx="8156575" cy="479425"/>
          </a:xfrm>
          <a:prstGeom prst="roundRect">
            <a:avLst>
              <a:gd name="adj" fmla="val 16667"/>
            </a:avLst>
          </a:prstGeom>
          <a:solidFill>
            <a:schemeClr val="bg1"/>
          </a:solidFill>
          <a:ln w="57150">
            <a:solidFill>
              <a:schemeClr val="tx1"/>
            </a:solidFill>
            <a:headEnd/>
            <a:tailEnd/>
          </a:ln>
        </p:spPr>
        <p:style>
          <a:lnRef idx="3">
            <a:schemeClr val="lt1"/>
          </a:lnRef>
          <a:fillRef idx="1">
            <a:schemeClr val="accent5"/>
          </a:fillRef>
          <a:effectRef idx="1">
            <a:schemeClr val="accent5"/>
          </a:effectRef>
          <a:fontRef idx="minor">
            <a:schemeClr val="lt1"/>
          </a:fontRef>
        </p:style>
        <p:txBody>
          <a:bodyPr anchor="ctr">
            <a:spAutoFit/>
          </a:bodyPr>
          <a:lstStyle/>
          <a:p>
            <a:pPr algn="ctr" eaLnBrk="1" hangingPunct="1">
              <a:defRPr/>
            </a:pPr>
            <a:r>
              <a:rPr lang="ja-JP" altLang="en-US" sz="2216" dirty="0">
                <a:solidFill>
                  <a:schemeClr val="tx1"/>
                </a:solidFill>
                <a:latin typeface="+mn-ea"/>
              </a:rPr>
              <a:t>区域マスタープラン</a:t>
            </a:r>
            <a:r>
              <a:rPr lang="en-US" altLang="ja-JP" sz="2216" dirty="0">
                <a:solidFill>
                  <a:schemeClr val="tx1"/>
                </a:solidFill>
                <a:latin typeface="+mn-ea"/>
              </a:rPr>
              <a:t>(</a:t>
            </a:r>
            <a:r>
              <a:rPr lang="ja-JP" altLang="en-US" sz="2216" dirty="0">
                <a:solidFill>
                  <a:schemeClr val="tx1"/>
                </a:solidFill>
                <a:latin typeface="+mn-ea"/>
              </a:rPr>
              <a:t>県</a:t>
            </a:r>
            <a:r>
              <a:rPr lang="en-US" altLang="ja-JP" sz="2216" dirty="0">
                <a:solidFill>
                  <a:schemeClr val="tx1"/>
                </a:solidFill>
                <a:latin typeface="+mn-ea"/>
              </a:rPr>
              <a:t>)</a:t>
            </a:r>
            <a:r>
              <a:rPr lang="ja-JP" altLang="en-US" sz="2216" dirty="0">
                <a:solidFill>
                  <a:schemeClr val="tx1"/>
                </a:solidFill>
                <a:latin typeface="+mn-ea"/>
              </a:rPr>
              <a:t>（整備、開発及び保全の方針）</a:t>
            </a:r>
            <a:endParaRPr lang="en-US" altLang="ja-JP" sz="2216" dirty="0">
              <a:solidFill>
                <a:schemeClr val="tx1"/>
              </a:solidFill>
              <a:latin typeface="+mn-ea"/>
            </a:endParaRPr>
          </a:p>
        </p:txBody>
      </p:sp>
      <p:sp>
        <p:nvSpPr>
          <p:cNvPr id="23" name="Rectangle 9"/>
          <p:cNvSpPr txBox="1">
            <a:spLocks noChangeArrowheads="1"/>
          </p:cNvSpPr>
          <p:nvPr/>
        </p:nvSpPr>
        <p:spPr>
          <a:xfrm>
            <a:off x="-15875" y="0"/>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都市計画制度の体系</a:t>
            </a:r>
            <a:endParaRPr lang="ja-JP" altLang="en-US" sz="2800" b="1" kern="0" dirty="0">
              <a:solidFill>
                <a:schemeClr val="tx2"/>
              </a:solidFill>
              <a:latin typeface="+mj-lt"/>
              <a:ea typeface="+mj-ea"/>
              <a:cs typeface="+mj-cs"/>
            </a:endParaRPr>
          </a:p>
        </p:txBody>
      </p:sp>
    </p:spTree>
    <p:extLst>
      <p:ext uri="{BB962C8B-B14F-4D97-AF65-F5344CB8AC3E}">
        <p14:creationId xmlns:p14="http://schemas.microsoft.com/office/powerpoint/2010/main" val="1618823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222" name="Group 254"/>
          <p:cNvGraphicFramePr>
            <a:graphicFrameLocks noGrp="1"/>
          </p:cNvGraphicFramePr>
          <p:nvPr>
            <p:ph type="tbl" idx="1"/>
          </p:nvPr>
        </p:nvGraphicFramePr>
        <p:xfrm>
          <a:off x="633413" y="836613"/>
          <a:ext cx="8712200" cy="5857932"/>
        </p:xfrm>
        <a:graphic>
          <a:graphicData uri="http://schemas.openxmlformats.org/drawingml/2006/table">
            <a:tbl>
              <a:tblPr/>
              <a:tblGrid>
                <a:gridCol w="6477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3817938">
                  <a:extLst>
                    <a:ext uri="{9D8B030D-6E8A-4147-A177-3AD203B41FA5}">
                      <a16:colId xmlns:a16="http://schemas.microsoft.com/office/drawing/2014/main" val="20002"/>
                    </a:ext>
                  </a:extLst>
                </a:gridCol>
                <a:gridCol w="3598862">
                  <a:extLst>
                    <a:ext uri="{9D8B030D-6E8A-4147-A177-3AD203B41FA5}">
                      <a16:colId xmlns:a16="http://schemas.microsoft.com/office/drawing/2014/main" val="20003"/>
                    </a:ext>
                  </a:extLst>
                </a:gridCol>
              </a:tblGrid>
              <a:tr h="335223">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事項</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法第</a:t>
                      </a:r>
                      <a:r>
                        <a:rPr kumimoji="1" lang="en-US" altLang="ja-JP" sz="1600" b="0" i="0" u="none" strike="noStrike" cap="none" normalizeH="0" baseline="0">
                          <a:ln>
                            <a:noFill/>
                          </a:ln>
                          <a:solidFill>
                            <a:schemeClr val="tx1"/>
                          </a:solidFill>
                          <a:effectLst/>
                          <a:latin typeface="Arial" charset="0"/>
                          <a:ea typeface="ＭＳ Ｐゴシック" pitchFamily="50" charset="-128"/>
                        </a:rPr>
                        <a:t>53</a:t>
                      </a:r>
                      <a:r>
                        <a:rPr kumimoji="1" lang="ja-JP" altLang="en-US" sz="1600" b="0" i="0" u="none" strike="noStrike" cap="none" normalizeH="0" baseline="0">
                          <a:ln>
                            <a:noFill/>
                          </a:ln>
                          <a:solidFill>
                            <a:schemeClr val="tx1"/>
                          </a:solidFill>
                          <a:effectLst/>
                          <a:latin typeface="Arial" charset="0"/>
                          <a:ea typeface="ＭＳ Ｐゴシック" pitchFamily="50" charset="-128"/>
                        </a:rPr>
                        <a:t>条（</a:t>
                      </a:r>
                      <a:r>
                        <a:rPr kumimoji="1" lang="en-US" altLang="ja-JP" sz="1600" b="0" i="0" u="none" strike="noStrike" cap="none" normalizeH="0" baseline="0">
                          <a:ln>
                            <a:noFill/>
                          </a:ln>
                          <a:solidFill>
                            <a:schemeClr val="tx1"/>
                          </a:solidFill>
                          <a:effectLst/>
                          <a:latin typeface="Arial" charset="0"/>
                          <a:ea typeface="ＭＳ Ｐゴシック" pitchFamily="50" charset="-128"/>
                        </a:rPr>
                        <a:t>54</a:t>
                      </a:r>
                      <a:r>
                        <a:rPr kumimoji="1" lang="ja-JP" altLang="en-US" sz="1600" b="0" i="0" u="none" strike="noStrike" cap="none" normalizeH="0" baseline="0">
                          <a:ln>
                            <a:noFill/>
                          </a:ln>
                          <a:solidFill>
                            <a:schemeClr val="tx1"/>
                          </a:solidFill>
                          <a:effectLst/>
                          <a:latin typeface="Arial" charset="0"/>
                          <a:ea typeface="ＭＳ Ｐゴシック" pitchFamily="50" charset="-128"/>
                        </a:rPr>
                        <a:t>条）</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法第</a:t>
                      </a:r>
                      <a:r>
                        <a:rPr kumimoji="1" lang="en-US" altLang="ja-JP" sz="1600" b="0" i="0" u="none" strike="noStrike" cap="none" normalizeH="0" baseline="0">
                          <a:ln>
                            <a:noFill/>
                          </a:ln>
                          <a:solidFill>
                            <a:schemeClr val="tx1"/>
                          </a:solidFill>
                          <a:effectLst/>
                          <a:latin typeface="Arial" charset="0"/>
                          <a:ea typeface="ＭＳ Ｐゴシック" pitchFamily="50" charset="-128"/>
                        </a:rPr>
                        <a:t>65</a:t>
                      </a:r>
                      <a:r>
                        <a:rPr kumimoji="1" lang="ja-JP" altLang="en-US" sz="1600" b="0" i="0" u="none" strike="noStrike" cap="none" normalizeH="0" baseline="0">
                          <a:ln>
                            <a:noFill/>
                          </a:ln>
                          <a:solidFill>
                            <a:schemeClr val="tx1"/>
                          </a:solidFill>
                          <a:effectLst/>
                          <a:latin typeface="Arial" charset="0"/>
                          <a:ea typeface="ＭＳ Ｐゴシック" pitchFamily="50" charset="-128"/>
                        </a:rPr>
                        <a:t>条</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23">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許可権者</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都道府県知事・市長</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都道府県知事・市長</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6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対象</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区域</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都市計画施設の区域又は市街地開発事業の施行区域内の土地</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都市計画事業の認可又は承認を受けた土地</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427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行為</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建築物の建築</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土地の形質の変更</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建築物の建築その他工作物の建設</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重量が</a:t>
                      </a:r>
                      <a:r>
                        <a:rPr kumimoji="1" lang="en-US" altLang="ja-JP" sz="1600" b="0" i="0" u="none" strike="noStrike" cap="none" normalizeH="0" baseline="0">
                          <a:ln>
                            <a:noFill/>
                          </a:ln>
                          <a:solidFill>
                            <a:schemeClr val="tx1"/>
                          </a:solidFill>
                          <a:effectLst/>
                          <a:latin typeface="Arial" charset="0"/>
                          <a:ea typeface="ＭＳ Ｐゴシック" pitchFamily="50" charset="-128"/>
                        </a:rPr>
                        <a:t>5</a:t>
                      </a:r>
                      <a:r>
                        <a:rPr kumimoji="1" lang="ja-JP" altLang="en-US" sz="1600" b="0" i="0" u="none" strike="noStrike" cap="none" normalizeH="0" baseline="0">
                          <a:ln>
                            <a:noFill/>
                          </a:ln>
                          <a:solidFill>
                            <a:schemeClr val="tx1"/>
                          </a:solidFill>
                          <a:effectLst/>
                          <a:latin typeface="Arial" charset="0"/>
                          <a:ea typeface="ＭＳ Ｐゴシック" pitchFamily="50" charset="-128"/>
                        </a:rPr>
                        <a:t>ｔを超える物件の設置又は堆積</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03178">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許可不要の行為</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階数が</a:t>
                      </a:r>
                      <a:r>
                        <a:rPr kumimoji="1" lang="en-US" altLang="ja-JP" sz="1600" b="0" i="0" u="none" strike="noStrike" cap="none" normalizeH="0" baseline="0">
                          <a:ln>
                            <a:noFill/>
                          </a:ln>
                          <a:solidFill>
                            <a:schemeClr val="tx1"/>
                          </a:solidFill>
                          <a:effectLst/>
                          <a:latin typeface="Arial" charset="0"/>
                          <a:ea typeface="ＭＳ Ｐゴシック" pitchFamily="50" charset="-128"/>
                        </a:rPr>
                        <a:t>2</a:t>
                      </a:r>
                      <a:r>
                        <a:rPr kumimoji="1" lang="ja-JP" altLang="en-US" sz="1600" b="0" i="0" u="none" strike="noStrike" cap="none" normalizeH="0" baseline="0">
                          <a:ln>
                            <a:noFill/>
                          </a:ln>
                          <a:solidFill>
                            <a:schemeClr val="tx1"/>
                          </a:solidFill>
                          <a:effectLst/>
                          <a:latin typeface="Arial" charset="0"/>
                          <a:ea typeface="ＭＳ Ｐゴシック" pitchFamily="50" charset="-128"/>
                        </a:rPr>
                        <a:t>以下で、かつ、地階を有しない木造の建築物の改装又は移転</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a:ln>
                            <a:noFill/>
                          </a:ln>
                          <a:solidFill>
                            <a:schemeClr val="tx1"/>
                          </a:solidFill>
                          <a:effectLst/>
                          <a:latin typeface="Arial" charset="0"/>
                          <a:ea typeface="ＭＳ Ｐゴシック" pitchFamily="50" charset="-128"/>
                        </a:rPr>
                        <a:t>その他は法</a:t>
                      </a:r>
                      <a:r>
                        <a:rPr kumimoji="1" lang="en-US" altLang="ja-JP" sz="1600" b="0" i="0" u="none" strike="noStrike" cap="none" normalizeH="0" baseline="0">
                          <a:ln>
                            <a:noFill/>
                          </a:ln>
                          <a:solidFill>
                            <a:schemeClr val="tx1"/>
                          </a:solidFill>
                          <a:effectLst/>
                          <a:latin typeface="Arial" charset="0"/>
                          <a:ea typeface="ＭＳ Ｐゴシック" pitchFamily="50" charset="-128"/>
                        </a:rPr>
                        <a:t>52</a:t>
                      </a:r>
                      <a:r>
                        <a:rPr kumimoji="1" lang="ja-JP" altLang="en-US" sz="1600" b="0" i="0" u="none" strike="noStrike" cap="none" normalizeH="0" baseline="0">
                          <a:ln>
                            <a:noFill/>
                          </a:ln>
                          <a:solidFill>
                            <a:schemeClr val="tx1"/>
                          </a:solidFill>
                          <a:effectLst/>
                          <a:latin typeface="Arial" charset="0"/>
                          <a:ea typeface="ＭＳ Ｐゴシック" pitchFamily="50" charset="-128"/>
                        </a:rPr>
                        <a:t>条の</a:t>
                      </a:r>
                      <a:r>
                        <a:rPr kumimoji="1" lang="en-US" altLang="ja-JP" sz="1600" b="0" i="0" u="none" strike="noStrike" cap="none" normalizeH="0" baseline="0">
                          <a:ln>
                            <a:noFill/>
                          </a:ln>
                          <a:solidFill>
                            <a:schemeClr val="tx1"/>
                          </a:solidFill>
                          <a:effectLst/>
                          <a:latin typeface="Arial" charset="0"/>
                          <a:ea typeface="ＭＳ Ｐゴシック" pitchFamily="50" charset="-128"/>
                        </a:rPr>
                        <a:t>2</a:t>
                      </a:r>
                      <a:r>
                        <a:rPr kumimoji="1" lang="ja-JP" altLang="en-US" sz="1600" b="0" i="0" u="none" strike="noStrike" cap="none" normalizeH="0" baseline="0">
                          <a:ln>
                            <a:noFill/>
                          </a:ln>
                          <a:solidFill>
                            <a:schemeClr val="tx1"/>
                          </a:solidFill>
                          <a:effectLst/>
                          <a:latin typeface="Arial" charset="0"/>
                          <a:ea typeface="ＭＳ Ｐゴシック" pitchFamily="50" charset="-128"/>
                        </a:rPr>
                        <a:t>とほぼ同様</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都市計画事業の施行の障害となるおそれがない土地の形質の変更又は建築物の建築その他工作物の建設</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容易に分割され、分割された各部分の重量がそれぞれ</a:t>
                      </a:r>
                      <a:r>
                        <a:rPr kumimoji="1" lang="en-US" altLang="ja-JP" sz="1600" b="0" i="0" u="none" strike="noStrike" cap="none" normalizeH="0" baseline="0" dirty="0">
                          <a:ln>
                            <a:noFill/>
                          </a:ln>
                          <a:solidFill>
                            <a:schemeClr val="tx1"/>
                          </a:solidFill>
                          <a:effectLst/>
                          <a:latin typeface="Arial" charset="0"/>
                          <a:ea typeface="ＭＳ Ｐゴシック" pitchFamily="50" charset="-128"/>
                        </a:rPr>
                        <a:t>5</a:t>
                      </a:r>
                      <a:r>
                        <a:rPr kumimoji="1" lang="ja-JP" altLang="en-US" sz="1600" b="0" i="0" u="none" strike="noStrike" cap="none" normalizeH="0" baseline="0" dirty="0" err="1">
                          <a:ln>
                            <a:noFill/>
                          </a:ln>
                          <a:solidFill>
                            <a:schemeClr val="tx1"/>
                          </a:solidFill>
                          <a:effectLst/>
                          <a:latin typeface="Arial" charset="0"/>
                          <a:ea typeface="ＭＳ Ｐゴシック" pitchFamily="50" charset="-128"/>
                        </a:rPr>
                        <a:t>ｔ</a:t>
                      </a:r>
                      <a:r>
                        <a:rPr kumimoji="1" lang="ja-JP" altLang="en-US" sz="1600" b="0" i="0" u="none" strike="noStrike" cap="none" normalizeH="0" baseline="0" dirty="0">
                          <a:ln>
                            <a:noFill/>
                          </a:ln>
                          <a:solidFill>
                            <a:schemeClr val="tx1"/>
                          </a:solidFill>
                          <a:effectLst/>
                          <a:latin typeface="Arial" charset="0"/>
                          <a:ea typeface="ＭＳ Ｐゴシック" pitchFamily="50" charset="-128"/>
                        </a:rPr>
                        <a:t>以下となる物件の設置又は堆積</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4092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必ず許可しなければならない行為</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都市計画施設又は市街地開発事業に関する都市計画に適合して行う行為</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l"/>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次に掲げる要件に該当し、かつ容易に移転し、若しくは除却することができる行為</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階数が</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2</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以下で、かつ、地階を有しないこと。</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主要構造部が木造、鉄骨増、コンクリートブロック造その他これらに類する構造であること。</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ja-JP" sz="1600" b="0" i="0" u="none" strike="noStrike" cap="none" normalizeH="0" baseline="0" dirty="0">
                        <a:ln>
                          <a:noFill/>
                        </a:ln>
                        <a:solidFill>
                          <a:schemeClr val="tx1"/>
                        </a:solidFill>
                        <a:effectLst/>
                        <a:latin typeface="Arial" charset="0"/>
                        <a:ea typeface="ＭＳ Ｐゴシック" pitchFamily="50" charset="-128"/>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5"/>
                  </a:ext>
                </a:extLst>
              </a:tr>
            </a:tbl>
          </a:graphicData>
        </a:graphic>
      </p:graphicFrame>
      <p:sp>
        <p:nvSpPr>
          <p:cNvPr id="77860" name="Oval 255"/>
          <p:cNvSpPr>
            <a:spLocks noChangeArrowheads="1"/>
          </p:cNvSpPr>
          <p:nvPr/>
        </p:nvSpPr>
        <p:spPr bwMode="auto">
          <a:xfrm>
            <a:off x="379413" y="4651375"/>
            <a:ext cx="1619250" cy="1225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7861" name="Rectangle 256"/>
          <p:cNvSpPr>
            <a:spLocks noChangeArrowheads="1"/>
          </p:cNvSpPr>
          <p:nvPr/>
        </p:nvSpPr>
        <p:spPr bwMode="auto">
          <a:xfrm>
            <a:off x="1928813" y="2060575"/>
            <a:ext cx="7416800" cy="115252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7786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法</a:t>
            </a:r>
            <a:r>
              <a:rPr lang="en-US" altLang="ja-JP" sz="3200" b="1" dirty="0">
                <a:solidFill>
                  <a:schemeClr val="tx2"/>
                </a:solidFill>
              </a:rPr>
              <a:t>53</a:t>
            </a:r>
            <a:r>
              <a:rPr lang="ja-JP" altLang="en-US" sz="3200" b="1" dirty="0">
                <a:solidFill>
                  <a:schemeClr val="tx2"/>
                </a:solidFill>
              </a:rPr>
              <a:t>条と法</a:t>
            </a:r>
            <a:r>
              <a:rPr lang="en-US" altLang="ja-JP" sz="3200" b="1" dirty="0">
                <a:solidFill>
                  <a:schemeClr val="tx2"/>
                </a:solidFill>
              </a:rPr>
              <a:t>65</a:t>
            </a:r>
            <a:r>
              <a:rPr lang="ja-JP" altLang="en-US" sz="3200" b="1" dirty="0">
                <a:solidFill>
                  <a:schemeClr val="tx2"/>
                </a:solidFill>
              </a:rPr>
              <a:t>条の建築制限の比較</a:t>
            </a:r>
            <a:endParaRPr lang="en-US" altLang="ja-JP" sz="3200" b="1" dirty="0">
              <a:solidFill>
                <a:schemeClr val="tx2"/>
              </a:solidFill>
            </a:endParaRPr>
          </a:p>
        </p:txBody>
      </p:sp>
      <p:cxnSp>
        <p:nvCxnSpPr>
          <p:cNvPr id="7" name="直線コネクタ 6"/>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50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正方形/長方形 5"/>
          <p:cNvSpPr>
            <a:spLocks noChangeArrowheads="1"/>
          </p:cNvSpPr>
          <p:nvPr/>
        </p:nvSpPr>
        <p:spPr bwMode="auto">
          <a:xfrm>
            <a:off x="596900" y="917575"/>
            <a:ext cx="871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・事業地内の土地建物等の譲渡等に当たって届出が必要となる。</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・事業の施行者がその土地建物等を先買いができる。</a:t>
            </a:r>
            <a:br>
              <a:rPr lang="en-US" altLang="ja-JP" sz="2400">
                <a:latin typeface="Arial" panose="020B0604020202020204" pitchFamily="34" charset="0"/>
              </a:rPr>
            </a:br>
            <a:r>
              <a:rPr lang="ja-JP" altLang="en-US" sz="2400">
                <a:latin typeface="Arial" panose="020B0604020202020204" pitchFamily="34" charset="0"/>
              </a:rPr>
              <a:t>　（買い取る旨の通知をすれば契約が成立）</a:t>
            </a:r>
          </a:p>
        </p:txBody>
      </p:sp>
      <p:sp>
        <p:nvSpPr>
          <p:cNvPr id="78851" name="正方形/長方形 7"/>
          <p:cNvSpPr>
            <a:spLocks noChangeArrowheads="1"/>
          </p:cNvSpPr>
          <p:nvPr/>
        </p:nvSpPr>
        <p:spPr bwMode="auto">
          <a:xfrm>
            <a:off x="614363" y="2420938"/>
            <a:ext cx="8785225" cy="323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（土地建物等の先買い）</a:t>
            </a:r>
          </a:p>
          <a:p>
            <a:pPr eaLnBrk="1" hangingPunct="1">
              <a:spcBef>
                <a:spcPct val="0"/>
              </a:spcBef>
              <a:buFontTx/>
              <a:buNone/>
            </a:pPr>
            <a:r>
              <a:rPr lang="ja-JP" altLang="en-US" sz="1800">
                <a:latin typeface="Arial" panose="020B0604020202020204" pitchFamily="34" charset="0"/>
              </a:rPr>
              <a:t>第六十七条 </a:t>
            </a:r>
            <a:br>
              <a:rPr lang="en-US" altLang="ja-JP" sz="1800">
                <a:latin typeface="Arial" panose="020B0604020202020204" pitchFamily="34" charset="0"/>
              </a:rPr>
            </a:br>
            <a:r>
              <a:rPr lang="ja-JP" altLang="en-US" sz="1800">
                <a:latin typeface="Arial" panose="020B0604020202020204" pitchFamily="34" charset="0"/>
              </a:rPr>
              <a:t>前条の公告の日の翌日から起算して十日を経過した後に</a:t>
            </a:r>
            <a:r>
              <a:rPr lang="ja-JP" altLang="en-US" sz="1800" u="sng">
                <a:solidFill>
                  <a:srgbClr val="FF0000"/>
                </a:solidFill>
                <a:latin typeface="Arial" panose="020B0604020202020204" pitchFamily="34" charset="0"/>
              </a:rPr>
              <a:t>事業地内の土地建物等を有償で譲り渡そうとする者</a:t>
            </a:r>
            <a:r>
              <a:rPr lang="ja-JP" altLang="en-US" sz="1800">
                <a:latin typeface="Arial" panose="020B0604020202020204" pitchFamily="34" charset="0"/>
              </a:rPr>
              <a:t>は、当該土地建物等、その予定対価の額（省略）及び当該土地建物等を譲り渡そうとする相手方その他国土交通省令で定める事項を</a:t>
            </a:r>
            <a:r>
              <a:rPr lang="ja-JP" altLang="en-US" sz="1800" u="sng">
                <a:solidFill>
                  <a:srgbClr val="FF0000"/>
                </a:solidFill>
                <a:latin typeface="Arial" panose="020B0604020202020204" pitchFamily="34" charset="0"/>
              </a:rPr>
              <a:t>書面で施行者に届け出なければならない。</a:t>
            </a:r>
            <a:r>
              <a:rPr lang="ja-JP" altLang="en-US" sz="1800">
                <a:latin typeface="Arial" panose="020B0604020202020204" pitchFamily="34" charset="0"/>
              </a:rPr>
              <a:t>（省略）</a:t>
            </a:r>
          </a:p>
          <a:p>
            <a:pPr eaLnBrk="1" hangingPunct="1">
              <a:spcBef>
                <a:spcPct val="0"/>
              </a:spcBef>
              <a:buFontTx/>
              <a:buNone/>
            </a:pPr>
            <a:r>
              <a:rPr lang="ja-JP" altLang="en-US" sz="1800">
                <a:latin typeface="Arial" panose="020B0604020202020204" pitchFamily="34" charset="0"/>
              </a:rPr>
              <a:t>２ 　前項の規定による届出があつた後三十日以内に</a:t>
            </a:r>
            <a:r>
              <a:rPr lang="ja-JP" altLang="en-US" sz="1800" u="sng">
                <a:solidFill>
                  <a:srgbClr val="FF0000"/>
                </a:solidFill>
                <a:latin typeface="Arial" panose="020B0604020202020204" pitchFamily="34" charset="0"/>
              </a:rPr>
              <a:t>施行者が届出をした者に対し</a:t>
            </a:r>
            <a:r>
              <a:rPr lang="ja-JP" altLang="en-US" sz="1800">
                <a:latin typeface="Arial" panose="020B0604020202020204" pitchFamily="34" charset="0"/>
              </a:rPr>
              <a:t>届出に係る</a:t>
            </a:r>
            <a:r>
              <a:rPr lang="ja-JP" altLang="en-US" sz="1800" u="sng">
                <a:solidFill>
                  <a:srgbClr val="FF0000"/>
                </a:solidFill>
                <a:latin typeface="Arial" panose="020B0604020202020204" pitchFamily="34" charset="0"/>
              </a:rPr>
              <a:t>土地建物等を買い取るべき旨の通知をしたときは</a:t>
            </a:r>
            <a:r>
              <a:rPr lang="ja-JP" altLang="en-US" sz="1800">
                <a:latin typeface="Arial" panose="020B0604020202020204" pitchFamily="34" charset="0"/>
              </a:rPr>
              <a:t>、</a:t>
            </a:r>
            <a:r>
              <a:rPr lang="ja-JP" altLang="en-US" sz="1800" u="sng">
                <a:solidFill>
                  <a:srgbClr val="FF0000"/>
                </a:solidFill>
                <a:latin typeface="Arial" panose="020B0604020202020204" pitchFamily="34" charset="0"/>
              </a:rPr>
              <a:t>当該土地建物等について</a:t>
            </a:r>
            <a:r>
              <a:rPr lang="ja-JP" altLang="en-US" sz="1800">
                <a:latin typeface="Arial" panose="020B0604020202020204" pitchFamily="34" charset="0"/>
              </a:rPr>
              <a:t>、施行者と届出をした者との間に届出書に記載された予定対価の額に相当する代金で、</a:t>
            </a:r>
            <a:r>
              <a:rPr lang="ja-JP" altLang="en-US" sz="1800" u="sng">
                <a:solidFill>
                  <a:srgbClr val="FF0000"/>
                </a:solidFill>
                <a:latin typeface="Arial" panose="020B0604020202020204" pitchFamily="34" charset="0"/>
              </a:rPr>
              <a:t>売買が成立したものとみなす。</a:t>
            </a:r>
            <a:br>
              <a:rPr lang="en-US" altLang="ja-JP" sz="1800" u="sng">
                <a:solidFill>
                  <a:srgbClr val="FF0000"/>
                </a:solidFill>
                <a:latin typeface="Arial" panose="020B0604020202020204" pitchFamily="34" charset="0"/>
              </a:rPr>
            </a:br>
            <a:r>
              <a:rPr lang="ja-JP" altLang="en-US" sz="1800">
                <a:latin typeface="Arial" panose="020B0604020202020204" pitchFamily="34" charset="0"/>
              </a:rPr>
              <a:t>（以下省略）</a:t>
            </a:r>
          </a:p>
        </p:txBody>
      </p:sp>
      <p:sp>
        <p:nvSpPr>
          <p:cNvPr id="7885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土地建物等の先買い</a:t>
            </a:r>
            <a:endParaRPr lang="en-US" altLang="ja-JP" sz="3200" b="1" dirty="0">
              <a:solidFill>
                <a:schemeClr val="tx2"/>
              </a:solidFill>
            </a:endParaRPr>
          </a:p>
        </p:txBody>
      </p:sp>
      <p:cxnSp>
        <p:nvCxnSpPr>
          <p:cNvPr id="6" name="直線コネクタ 5"/>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3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正方形/長方形 9"/>
          <p:cNvSpPr>
            <a:spLocks noChangeArrowheads="1"/>
          </p:cNvSpPr>
          <p:nvPr/>
        </p:nvSpPr>
        <p:spPr bwMode="auto">
          <a:xfrm>
            <a:off x="614363" y="779463"/>
            <a:ext cx="8785225" cy="363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（施行者）</a:t>
            </a:r>
          </a:p>
          <a:p>
            <a:pPr eaLnBrk="1" hangingPunct="1">
              <a:spcBef>
                <a:spcPct val="0"/>
              </a:spcBef>
              <a:buFontTx/>
              <a:buNone/>
            </a:pPr>
            <a:r>
              <a:rPr lang="ja-JP" altLang="en-US" sz="1800">
                <a:latin typeface="Arial" panose="020B0604020202020204" pitchFamily="34" charset="0"/>
              </a:rPr>
              <a:t>第五十九条 　</a:t>
            </a:r>
            <a:br>
              <a:rPr lang="en-US" altLang="ja-JP" sz="1800">
                <a:latin typeface="Arial" panose="020B0604020202020204" pitchFamily="34" charset="0"/>
              </a:rPr>
            </a:br>
            <a:r>
              <a:rPr lang="ja-JP" altLang="en-US" sz="1800">
                <a:latin typeface="Arial" panose="020B0604020202020204" pitchFamily="34" charset="0"/>
              </a:rPr>
              <a:t>都市計画事業は、</a:t>
            </a:r>
            <a:r>
              <a:rPr lang="ja-JP" altLang="en-US" sz="1800" u="sng">
                <a:solidFill>
                  <a:srgbClr val="FF0000"/>
                </a:solidFill>
                <a:latin typeface="Arial" panose="020B0604020202020204" pitchFamily="34" charset="0"/>
              </a:rPr>
              <a:t>市町村が</a:t>
            </a:r>
            <a:r>
              <a:rPr lang="ja-JP" altLang="en-US" sz="1800">
                <a:latin typeface="Arial" panose="020B0604020202020204" pitchFamily="34" charset="0"/>
              </a:rPr>
              <a:t>、都道府県知事（第一号法定受託事務として施行する場合にあつては、国土交通大臣）の認可を受けて施行する。</a:t>
            </a:r>
          </a:p>
          <a:p>
            <a:pPr eaLnBrk="1" hangingPunct="1">
              <a:spcBef>
                <a:spcPct val="0"/>
              </a:spcBef>
              <a:buFontTx/>
              <a:buNone/>
            </a:pPr>
            <a:r>
              <a:rPr lang="ja-JP" altLang="en-US" sz="1800">
                <a:latin typeface="Arial" panose="020B0604020202020204" pitchFamily="34" charset="0"/>
              </a:rPr>
              <a:t>２ 　</a:t>
            </a:r>
            <a:r>
              <a:rPr lang="ja-JP" altLang="en-US" sz="1800" u="sng">
                <a:solidFill>
                  <a:srgbClr val="FF0000"/>
                </a:solidFill>
                <a:latin typeface="Arial" panose="020B0604020202020204" pitchFamily="34" charset="0"/>
              </a:rPr>
              <a:t>都道府県は</a:t>
            </a:r>
            <a:r>
              <a:rPr lang="ja-JP" altLang="en-US" sz="1800">
                <a:latin typeface="Arial" panose="020B0604020202020204" pitchFamily="34" charset="0"/>
              </a:rPr>
              <a:t>、市町村が施行することが困難又は不適当な場合その他特別な事情がある場合においては、国土交通大臣の認可を受けて、都市計画事業を施行することができる。</a:t>
            </a:r>
          </a:p>
          <a:p>
            <a:pPr eaLnBrk="1" hangingPunct="1">
              <a:spcBef>
                <a:spcPct val="0"/>
              </a:spcBef>
              <a:buFontTx/>
              <a:buNone/>
            </a:pPr>
            <a:r>
              <a:rPr lang="ja-JP" altLang="en-US" sz="1800">
                <a:latin typeface="Arial" panose="020B0604020202020204" pitchFamily="34" charset="0"/>
              </a:rPr>
              <a:t>３ 　</a:t>
            </a:r>
            <a:r>
              <a:rPr lang="ja-JP" altLang="en-US" sz="1800" u="sng">
                <a:solidFill>
                  <a:srgbClr val="FF0000"/>
                </a:solidFill>
                <a:latin typeface="Arial" panose="020B0604020202020204" pitchFamily="34" charset="0"/>
              </a:rPr>
              <a:t>国の機関</a:t>
            </a:r>
            <a:r>
              <a:rPr lang="ja-JP" altLang="en-US" sz="1800">
                <a:latin typeface="Arial" panose="020B0604020202020204" pitchFamily="34" charset="0"/>
              </a:rPr>
              <a:t>は、国土交通大臣の承認を受けて、国の利害に重大な関係を有する都市計画事業を施行することができる。</a:t>
            </a:r>
          </a:p>
          <a:p>
            <a:pPr eaLnBrk="1" hangingPunct="1">
              <a:spcBef>
                <a:spcPct val="0"/>
              </a:spcBef>
              <a:buFontTx/>
              <a:buNone/>
            </a:pPr>
            <a:r>
              <a:rPr lang="ja-JP" altLang="en-US" sz="1800">
                <a:latin typeface="Arial" panose="020B0604020202020204" pitchFamily="34" charset="0"/>
              </a:rPr>
              <a:t>４ 　</a:t>
            </a:r>
            <a:r>
              <a:rPr lang="ja-JP" altLang="en-US" sz="1800" b="1" u="sng">
                <a:solidFill>
                  <a:srgbClr val="FF0000"/>
                </a:solidFill>
                <a:latin typeface="Arial" panose="020B0604020202020204" pitchFamily="34" charset="0"/>
              </a:rPr>
              <a:t>国の機関、都道府県及び市町村以外の者</a:t>
            </a:r>
            <a:r>
              <a:rPr lang="ja-JP" altLang="en-US" sz="1800">
                <a:latin typeface="Arial" panose="020B0604020202020204" pitchFamily="34" charset="0"/>
              </a:rPr>
              <a:t>は、</a:t>
            </a:r>
            <a:r>
              <a:rPr lang="ja-JP" altLang="en-US" sz="1800">
                <a:solidFill>
                  <a:srgbClr val="FF0000"/>
                </a:solidFill>
                <a:latin typeface="Arial" panose="020B0604020202020204" pitchFamily="34" charset="0"/>
              </a:rPr>
              <a:t>事業の施行に関して行政機関の免許、許可、認可等の処分を必要とする場合</a:t>
            </a:r>
            <a:r>
              <a:rPr lang="ja-JP" altLang="en-US" sz="1800">
                <a:latin typeface="Arial" panose="020B0604020202020204" pitchFamily="34" charset="0"/>
              </a:rPr>
              <a:t>においてこれらの処分を受けているとき、その他特別な事情がある場合においては、</a:t>
            </a:r>
            <a:r>
              <a:rPr lang="ja-JP" altLang="en-US" sz="1800" u="sng">
                <a:latin typeface="Arial" panose="020B0604020202020204" pitchFamily="34" charset="0"/>
              </a:rPr>
              <a:t>都道府県知事の認可を受けて、都市計画事業を施行することができる</a:t>
            </a:r>
            <a:r>
              <a:rPr lang="ja-JP" altLang="en-US" sz="1800">
                <a:latin typeface="Arial" panose="020B0604020202020204" pitchFamily="34" charset="0"/>
              </a:rPr>
              <a:t>。</a:t>
            </a:r>
          </a:p>
          <a:p>
            <a:pPr eaLnBrk="1" hangingPunct="1">
              <a:spcBef>
                <a:spcPct val="0"/>
              </a:spcBef>
              <a:buFontTx/>
              <a:buNone/>
            </a:pPr>
            <a:r>
              <a:rPr lang="ja-JP" altLang="en-US" sz="1400">
                <a:latin typeface="Arial" panose="020B0604020202020204" pitchFamily="34" charset="0"/>
              </a:rPr>
              <a:t>（以下省略）</a:t>
            </a:r>
          </a:p>
        </p:txBody>
      </p:sp>
      <p:sp>
        <p:nvSpPr>
          <p:cNvPr id="80899" name="正方形/長方形 1"/>
          <p:cNvSpPr>
            <a:spLocks noChangeArrowheads="1"/>
          </p:cNvSpPr>
          <p:nvPr/>
        </p:nvSpPr>
        <p:spPr bwMode="auto">
          <a:xfrm>
            <a:off x="347663" y="4751388"/>
            <a:ext cx="916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u="sng">
                <a:latin typeface="Arial" panose="020B0604020202020204" pitchFamily="34" charset="0"/>
              </a:rPr>
              <a:t>事業の施行に関して行政機関の免許、許可、認可等の処分を必要とする場合の例</a:t>
            </a:r>
          </a:p>
        </p:txBody>
      </p:sp>
      <p:graphicFrame>
        <p:nvGraphicFramePr>
          <p:cNvPr id="7" name="表 6"/>
          <p:cNvGraphicFramePr>
            <a:graphicFrameLocks noGrp="1"/>
          </p:cNvGraphicFramePr>
          <p:nvPr/>
        </p:nvGraphicFramePr>
        <p:xfrm>
          <a:off x="682625" y="5173663"/>
          <a:ext cx="8539163" cy="1620837"/>
        </p:xfrm>
        <a:graphic>
          <a:graphicData uri="http://schemas.openxmlformats.org/drawingml/2006/table">
            <a:tbl>
              <a:tblPr firstRow="1" bandRow="1">
                <a:tableStyleId>{5940675A-B579-460E-94D1-54222C63F5DA}</a:tableStyleId>
              </a:tblPr>
              <a:tblGrid>
                <a:gridCol w="1606007">
                  <a:extLst>
                    <a:ext uri="{9D8B030D-6E8A-4147-A177-3AD203B41FA5}">
                      <a16:colId xmlns:a16="http://schemas.microsoft.com/office/drawing/2014/main" val="20000"/>
                    </a:ext>
                  </a:extLst>
                </a:gridCol>
                <a:gridCol w="6933156">
                  <a:extLst>
                    <a:ext uri="{9D8B030D-6E8A-4147-A177-3AD203B41FA5}">
                      <a16:colId xmlns:a16="http://schemas.microsoft.com/office/drawing/2014/main" val="20001"/>
                    </a:ext>
                  </a:extLst>
                </a:gridCol>
              </a:tblGrid>
              <a:tr h="370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都市施設</a:t>
                      </a: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処分を受ける者</a:t>
                      </a:r>
                    </a:p>
                  </a:txBody>
                  <a:tcPr marL="91436" marR="91436" marT="45729" marB="45729"/>
                </a:tc>
                <a:extLst>
                  <a:ext uri="{0D108BD9-81ED-4DB2-BD59-A6C34878D82A}">
                    <a16:rowId xmlns:a16="http://schemas.microsoft.com/office/drawing/2014/main" val="10000"/>
                  </a:ext>
                </a:extLst>
              </a:tr>
              <a:tr h="731663">
                <a:tc>
                  <a:txBody>
                    <a:bodyPr/>
                    <a:lstStyle/>
                    <a:p>
                      <a:r>
                        <a:rPr kumimoji="1" lang="ja-JP" altLang="en-US" sz="1800" dirty="0"/>
                        <a:t>都市高速道路</a:t>
                      </a:r>
                    </a:p>
                  </a:txBody>
                  <a:tcPr marL="91436" marR="9143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東日本高速道路株式会社、首都高速道路株式会社、中日本高速道路株式会社、西日本高速道路株式会社、阪神高速道路株式会社又は本州四国連絡高速道路株式会社（道路整備特別措置法</a:t>
                      </a:r>
                      <a:r>
                        <a:rPr kumimoji="1" lang="en-US" altLang="ja-JP" sz="1400" dirty="0"/>
                        <a:t>3</a:t>
                      </a:r>
                      <a:r>
                        <a:rPr kumimoji="1" lang="ja-JP" altLang="en-US" sz="1400" dirty="0"/>
                        <a:t>条）、地方道路公社（道路整備特別措置法</a:t>
                      </a:r>
                      <a:r>
                        <a:rPr kumimoji="1" lang="en-US" altLang="ja-JP" sz="1400" dirty="0"/>
                        <a:t>12</a:t>
                      </a:r>
                      <a:r>
                        <a:rPr kumimoji="1" lang="ja-JP" altLang="en-US" sz="1400" dirty="0"/>
                        <a:t>条）</a:t>
                      </a:r>
                    </a:p>
                  </a:txBody>
                  <a:tcPr marL="91436" marR="91436" marT="45729" marB="45729"/>
                </a:tc>
                <a:extLst>
                  <a:ext uri="{0D108BD9-81ED-4DB2-BD59-A6C34878D82A}">
                    <a16:rowId xmlns:a16="http://schemas.microsoft.com/office/drawing/2014/main" val="10001"/>
                  </a:ext>
                </a:extLst>
              </a:tr>
              <a:tr h="518261">
                <a:tc>
                  <a:txBody>
                    <a:bodyPr/>
                    <a:lstStyle/>
                    <a:p>
                      <a:r>
                        <a:rPr kumimoji="1" lang="ja-JP" altLang="en-US" sz="1800" dirty="0"/>
                        <a:t>都市高速鉄道</a:t>
                      </a:r>
                    </a:p>
                  </a:txBody>
                  <a:tcPr marL="91436" marR="91436" marT="45729" marB="45729"/>
                </a:tc>
                <a:tc>
                  <a:txBody>
                    <a:bodyPr/>
                    <a:lstStyle/>
                    <a:p>
                      <a:r>
                        <a:rPr kumimoji="1" lang="ja-JP" altLang="en-US" sz="1400" dirty="0"/>
                        <a:t>運輸事業を経営しようとする者（軌道法</a:t>
                      </a:r>
                      <a:r>
                        <a:rPr kumimoji="1" lang="en-US" altLang="ja-JP" sz="1400" dirty="0"/>
                        <a:t>3</a:t>
                      </a:r>
                      <a:r>
                        <a:rPr kumimoji="1" lang="ja-JP" altLang="en-US" sz="1400" dirty="0"/>
                        <a:t>条）</a:t>
                      </a:r>
                      <a:br>
                        <a:rPr kumimoji="1" lang="en-US" altLang="ja-JP" sz="1400" dirty="0"/>
                      </a:br>
                      <a:r>
                        <a:rPr kumimoji="1" lang="ja-JP" altLang="en-US" sz="1400" dirty="0"/>
                        <a:t>鉄道事業を経営しようとするもの（鉄道事業法</a:t>
                      </a:r>
                      <a:r>
                        <a:rPr kumimoji="1" lang="en-US" altLang="ja-JP" sz="1400" dirty="0"/>
                        <a:t>3</a:t>
                      </a:r>
                      <a:r>
                        <a:rPr kumimoji="1" lang="ja-JP" altLang="en-US" sz="1400" dirty="0"/>
                        <a:t>条）</a:t>
                      </a:r>
                    </a:p>
                  </a:txBody>
                  <a:tcPr marL="91436" marR="91436" marT="45729" marB="45729"/>
                </a:tc>
                <a:extLst>
                  <a:ext uri="{0D108BD9-81ED-4DB2-BD59-A6C34878D82A}">
                    <a16:rowId xmlns:a16="http://schemas.microsoft.com/office/drawing/2014/main" val="10002"/>
                  </a:ext>
                </a:extLst>
              </a:tr>
            </a:tbl>
          </a:graphicData>
        </a:graphic>
      </p:graphicFrame>
      <p:sp>
        <p:nvSpPr>
          <p:cNvPr id="80914"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民間でも事業が可能</a:t>
            </a:r>
            <a:endParaRPr lang="en-US" altLang="ja-JP" sz="3200" b="1" dirty="0">
              <a:solidFill>
                <a:schemeClr val="tx2"/>
              </a:solidFill>
            </a:endParaRPr>
          </a:p>
        </p:txBody>
      </p:sp>
      <p:cxnSp>
        <p:nvCxnSpPr>
          <p:cNvPr id="8" name="直線コネクタ 7"/>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926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テキスト ボックス 10"/>
          <p:cNvSpPr txBox="1">
            <a:spLocks noChangeArrowheads="1"/>
          </p:cNvSpPr>
          <p:nvPr/>
        </p:nvSpPr>
        <p:spPr bwMode="auto">
          <a:xfrm>
            <a:off x="666750" y="2365375"/>
            <a:ext cx="23415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１．都市計画税の目的</a:t>
            </a:r>
          </a:p>
        </p:txBody>
      </p:sp>
      <p:sp>
        <p:nvSpPr>
          <p:cNvPr id="81923" name="テキスト ボックス 11"/>
          <p:cNvSpPr txBox="1">
            <a:spLocks noChangeArrowheads="1"/>
          </p:cNvSpPr>
          <p:nvPr/>
        </p:nvSpPr>
        <p:spPr bwMode="auto">
          <a:xfrm>
            <a:off x="666750" y="3579813"/>
            <a:ext cx="14192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２．税の種類</a:t>
            </a:r>
          </a:p>
        </p:txBody>
      </p:sp>
      <p:sp>
        <p:nvSpPr>
          <p:cNvPr id="81924" name="テキスト ボックス 12"/>
          <p:cNvSpPr txBox="1">
            <a:spLocks noChangeArrowheads="1"/>
          </p:cNvSpPr>
          <p:nvPr/>
        </p:nvSpPr>
        <p:spPr bwMode="auto">
          <a:xfrm>
            <a:off x="666750" y="4705350"/>
            <a:ext cx="16494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３．課税の概要</a:t>
            </a:r>
          </a:p>
        </p:txBody>
      </p:sp>
      <p:sp>
        <p:nvSpPr>
          <p:cNvPr id="81925" name="テキスト ボックス 13"/>
          <p:cNvSpPr txBox="1">
            <a:spLocks noChangeArrowheads="1"/>
          </p:cNvSpPr>
          <p:nvPr/>
        </p:nvSpPr>
        <p:spPr bwMode="auto">
          <a:xfrm>
            <a:off x="950913" y="2819400"/>
            <a:ext cx="4954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都市計画税は、</a:t>
            </a:r>
            <a:r>
              <a:rPr lang="ja-JP" altLang="en-US" sz="1800" u="sng">
                <a:latin typeface="Arial" panose="020B0604020202020204" pitchFamily="34" charset="0"/>
              </a:rPr>
              <a:t>都市計画事業又は土地区画整理</a:t>
            </a:r>
            <a:endParaRPr lang="en-US" altLang="ja-JP" sz="1800" u="sng">
              <a:latin typeface="Arial" panose="020B0604020202020204" pitchFamily="34" charset="0"/>
            </a:endParaRPr>
          </a:p>
          <a:p>
            <a:pPr eaLnBrk="1" hangingPunct="1">
              <a:spcBef>
                <a:spcPct val="0"/>
              </a:spcBef>
              <a:buFontTx/>
              <a:buNone/>
            </a:pPr>
            <a:r>
              <a:rPr lang="ja-JP" altLang="en-US" sz="1800" u="sng">
                <a:latin typeface="Arial" panose="020B0604020202020204" pitchFamily="34" charset="0"/>
              </a:rPr>
              <a:t>事業</a:t>
            </a:r>
            <a:r>
              <a:rPr lang="ja-JP" altLang="en-US" sz="1800">
                <a:latin typeface="Arial" panose="020B0604020202020204" pitchFamily="34" charset="0"/>
              </a:rPr>
              <a:t>に要する費用に充てられる。</a:t>
            </a:r>
          </a:p>
        </p:txBody>
      </p:sp>
      <p:sp>
        <p:nvSpPr>
          <p:cNvPr id="81926" name="テキスト ボックス 14"/>
          <p:cNvSpPr txBox="1">
            <a:spLocks noChangeArrowheads="1"/>
          </p:cNvSpPr>
          <p:nvPr/>
        </p:nvSpPr>
        <p:spPr bwMode="auto">
          <a:xfrm>
            <a:off x="952500" y="3990975"/>
            <a:ext cx="3444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市町村の目的税　</a:t>
            </a:r>
            <a:br>
              <a:rPr lang="en-US" altLang="ja-JP" sz="1800">
                <a:latin typeface="Arial" panose="020B0604020202020204" pitchFamily="34" charset="0"/>
              </a:rPr>
            </a:br>
            <a:r>
              <a:rPr lang="ja-JP" altLang="en-US" sz="1800">
                <a:latin typeface="Arial" panose="020B0604020202020204" pitchFamily="34" charset="0"/>
              </a:rPr>
              <a:t>（地方税法　第</a:t>
            </a:r>
            <a:r>
              <a:rPr lang="en-US" altLang="ja-JP" sz="1800">
                <a:latin typeface="Arial" panose="020B0604020202020204" pitchFamily="34" charset="0"/>
              </a:rPr>
              <a:t>5</a:t>
            </a:r>
            <a:r>
              <a:rPr lang="ja-JP" altLang="en-US" sz="1800">
                <a:latin typeface="Arial" panose="020B0604020202020204" pitchFamily="34" charset="0"/>
              </a:rPr>
              <a:t>条</a:t>
            </a:r>
            <a:r>
              <a:rPr lang="en-US" altLang="ja-JP" sz="1800">
                <a:latin typeface="Arial" panose="020B0604020202020204" pitchFamily="34" charset="0"/>
              </a:rPr>
              <a:t>6</a:t>
            </a:r>
            <a:r>
              <a:rPr lang="ja-JP" altLang="en-US" sz="1800">
                <a:latin typeface="Arial" panose="020B0604020202020204" pitchFamily="34" charset="0"/>
              </a:rPr>
              <a:t>項の１による）</a:t>
            </a:r>
            <a:endParaRPr lang="en-US" altLang="ja-JP" sz="1800">
              <a:latin typeface="Arial" panose="020B0604020202020204" pitchFamily="34" charset="0"/>
            </a:endParaRPr>
          </a:p>
        </p:txBody>
      </p:sp>
      <p:sp>
        <p:nvSpPr>
          <p:cNvPr id="81927" name="テキスト ボックス 15"/>
          <p:cNvSpPr txBox="1">
            <a:spLocks noChangeArrowheads="1"/>
          </p:cNvSpPr>
          <p:nvPr/>
        </p:nvSpPr>
        <p:spPr bwMode="auto">
          <a:xfrm>
            <a:off x="1166813" y="5160963"/>
            <a:ext cx="445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①　納税義務者　：　</a:t>
            </a:r>
            <a:r>
              <a:rPr lang="ja-JP" altLang="en-US" sz="1800" u="sng">
                <a:latin typeface="Arial" panose="020B0604020202020204" pitchFamily="34" charset="0"/>
              </a:rPr>
              <a:t>土地又は家屋</a:t>
            </a:r>
            <a:r>
              <a:rPr lang="ja-JP" altLang="en-US" sz="1800">
                <a:latin typeface="Arial" panose="020B0604020202020204" pitchFamily="34" charset="0"/>
              </a:rPr>
              <a:t>の所有者</a:t>
            </a:r>
            <a:endParaRPr lang="en-US" altLang="ja-JP" sz="1800">
              <a:latin typeface="Arial" panose="020B0604020202020204" pitchFamily="34" charset="0"/>
            </a:endParaRPr>
          </a:p>
        </p:txBody>
      </p:sp>
      <p:sp>
        <p:nvSpPr>
          <p:cNvPr id="81928" name="テキスト ボックス 16"/>
          <p:cNvSpPr txBox="1">
            <a:spLocks noChangeArrowheads="1"/>
          </p:cNvSpPr>
          <p:nvPr/>
        </p:nvSpPr>
        <p:spPr bwMode="auto">
          <a:xfrm>
            <a:off x="1166813" y="5614988"/>
            <a:ext cx="6435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②　区　　　　 域　：　</a:t>
            </a:r>
            <a:r>
              <a:rPr lang="ja-JP" altLang="en-US" sz="1800" u="sng">
                <a:latin typeface="Arial" panose="020B0604020202020204" pitchFamily="34" charset="0"/>
              </a:rPr>
              <a:t>市街化区域の全域</a:t>
            </a:r>
            <a:r>
              <a:rPr lang="ja-JP" altLang="en-US" sz="1800">
                <a:latin typeface="Arial" panose="020B0604020202020204" pitchFamily="34" charset="0"/>
              </a:rPr>
              <a:t>及び</a:t>
            </a:r>
            <a:r>
              <a:rPr lang="ja-JP" altLang="en-US" sz="1800" u="sng">
                <a:latin typeface="Arial" panose="020B0604020202020204" pitchFamily="34" charset="0"/>
              </a:rPr>
              <a:t>条例で定める区域</a:t>
            </a:r>
            <a:endParaRPr lang="en-US" altLang="ja-JP" sz="1800" u="sng">
              <a:latin typeface="Arial" panose="020B0604020202020204" pitchFamily="34" charset="0"/>
            </a:endParaRPr>
          </a:p>
        </p:txBody>
      </p:sp>
      <p:grpSp>
        <p:nvGrpSpPr>
          <p:cNvPr id="81929" name="グループ化 1"/>
          <p:cNvGrpSpPr>
            <a:grpSpLocks/>
          </p:cNvGrpSpPr>
          <p:nvPr/>
        </p:nvGrpSpPr>
        <p:grpSpPr bwMode="auto">
          <a:xfrm>
            <a:off x="1166813" y="6002338"/>
            <a:ext cx="5799137" cy="403225"/>
            <a:chOff x="1166813" y="5576888"/>
            <a:chExt cx="5799137" cy="403225"/>
          </a:xfrm>
        </p:grpSpPr>
        <p:sp>
          <p:nvSpPr>
            <p:cNvPr id="81937" name="テキスト ボックス 17"/>
            <p:cNvSpPr txBox="1">
              <a:spLocks noChangeArrowheads="1"/>
            </p:cNvSpPr>
            <p:nvPr/>
          </p:nvSpPr>
          <p:spPr bwMode="auto">
            <a:xfrm>
              <a:off x="1166813" y="5610225"/>
              <a:ext cx="563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③　税 　　　　額　　＝　　土地又は家屋の価格　</a:t>
              </a:r>
              <a:r>
                <a:rPr lang="en-US" altLang="ja-JP" sz="1800">
                  <a:latin typeface="Arial" panose="020B0604020202020204" pitchFamily="34" charset="0"/>
                </a:rPr>
                <a:t>×</a:t>
              </a:r>
              <a:r>
                <a:rPr lang="ja-JP" altLang="en-US" sz="1800">
                  <a:latin typeface="Arial" panose="020B0604020202020204" pitchFamily="34" charset="0"/>
                </a:rPr>
                <a:t>　税率</a:t>
              </a:r>
              <a:endParaRPr lang="en-US" altLang="ja-JP" sz="1800">
                <a:latin typeface="Arial" panose="020B0604020202020204" pitchFamily="34" charset="0"/>
              </a:endParaRPr>
            </a:p>
          </p:txBody>
        </p:sp>
        <p:sp>
          <p:nvSpPr>
            <p:cNvPr id="81938" name="テキスト ボックス 18"/>
            <p:cNvSpPr txBox="1">
              <a:spLocks noChangeArrowheads="1"/>
            </p:cNvSpPr>
            <p:nvPr/>
          </p:nvSpPr>
          <p:spPr bwMode="auto">
            <a:xfrm>
              <a:off x="6575425" y="5576888"/>
              <a:ext cx="390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a:latin typeface="Arial" panose="020B0604020202020204" pitchFamily="34" charset="0"/>
                </a:rPr>
                <a:t>※</a:t>
              </a:r>
              <a:endParaRPr lang="ja-JP" altLang="en-US" sz="1600">
                <a:latin typeface="Arial" panose="020B0604020202020204" pitchFamily="34" charset="0"/>
              </a:endParaRPr>
            </a:p>
          </p:txBody>
        </p:sp>
      </p:grpSp>
      <p:sp>
        <p:nvSpPr>
          <p:cNvPr id="81930" name="テキスト ボックス 19"/>
          <p:cNvSpPr txBox="1">
            <a:spLocks noChangeArrowheads="1"/>
          </p:cNvSpPr>
          <p:nvPr/>
        </p:nvSpPr>
        <p:spPr bwMode="auto">
          <a:xfrm>
            <a:off x="4310063" y="6473825"/>
            <a:ext cx="4967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a:latin typeface="Arial" panose="020B0604020202020204" pitchFamily="34" charset="0"/>
              </a:rPr>
              <a:t>※</a:t>
            </a:r>
            <a:r>
              <a:rPr lang="ja-JP" altLang="en-US" sz="1600">
                <a:latin typeface="Arial" panose="020B0604020202020204" pitchFamily="34" charset="0"/>
              </a:rPr>
              <a:t>　税率は　０．３％ を上限　（市町村の条例で定める）</a:t>
            </a:r>
          </a:p>
        </p:txBody>
      </p:sp>
      <p:sp>
        <p:nvSpPr>
          <p:cNvPr id="81931" name="正方形/長方形 1"/>
          <p:cNvSpPr>
            <a:spLocks noChangeArrowheads="1"/>
          </p:cNvSpPr>
          <p:nvPr/>
        </p:nvSpPr>
        <p:spPr bwMode="auto">
          <a:xfrm>
            <a:off x="5961063" y="3151188"/>
            <a:ext cx="36512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地方税法</a:t>
            </a:r>
            <a:br>
              <a:rPr lang="en-US" altLang="ja-JP" sz="1400">
                <a:latin typeface="Arial" panose="020B0604020202020204" pitchFamily="34" charset="0"/>
              </a:rPr>
            </a:br>
            <a:r>
              <a:rPr lang="ja-JP" altLang="en-US" sz="1400">
                <a:latin typeface="Arial" panose="020B0604020202020204" pitchFamily="34" charset="0"/>
              </a:rPr>
              <a:t>（市町村が課することができる税目）</a:t>
            </a:r>
          </a:p>
          <a:p>
            <a:pPr eaLnBrk="1" hangingPunct="1">
              <a:spcBef>
                <a:spcPct val="0"/>
              </a:spcBef>
              <a:buFontTx/>
              <a:buNone/>
            </a:pPr>
            <a:r>
              <a:rPr lang="ja-JP" altLang="en-US" sz="1400">
                <a:latin typeface="Arial" panose="020B0604020202020204" pitchFamily="34" charset="0"/>
              </a:rPr>
              <a:t>第５条　市町村税は、普通税及び目的税とする。</a:t>
            </a:r>
          </a:p>
          <a:p>
            <a:pPr eaLnBrk="1" hangingPunct="1">
              <a:spcBef>
                <a:spcPct val="0"/>
              </a:spcBef>
              <a:buFontTx/>
              <a:buNone/>
            </a:pPr>
            <a:r>
              <a:rPr lang="en-US" altLang="ja-JP" sz="1400">
                <a:latin typeface="Arial" panose="020B0604020202020204" pitchFamily="34" charset="0"/>
              </a:rPr>
              <a:t>(</a:t>
            </a:r>
            <a:r>
              <a:rPr lang="ja-JP" altLang="en-US" sz="1400">
                <a:latin typeface="Arial" panose="020B0604020202020204" pitchFamily="34" charset="0"/>
              </a:rPr>
              <a:t>省略）</a:t>
            </a:r>
          </a:p>
          <a:p>
            <a:pPr eaLnBrk="1" hangingPunct="1">
              <a:spcBef>
                <a:spcPct val="0"/>
              </a:spcBef>
              <a:buFontTx/>
              <a:buNone/>
            </a:pPr>
            <a:r>
              <a:rPr lang="ja-JP" altLang="en-US" sz="1400">
                <a:latin typeface="Arial" panose="020B0604020202020204" pitchFamily="34" charset="0"/>
              </a:rPr>
              <a:t>６　市町村は、前２項に規定するものを除くほか、目的税として、次に掲げるものを課することができる。</a:t>
            </a:r>
          </a:p>
          <a:p>
            <a:pPr eaLnBrk="1" hangingPunct="1">
              <a:spcBef>
                <a:spcPct val="0"/>
              </a:spcBef>
              <a:buFontTx/>
              <a:buNone/>
            </a:pPr>
            <a:r>
              <a:rPr lang="ja-JP" altLang="en-US" sz="1400">
                <a:latin typeface="Arial" panose="020B0604020202020204" pitchFamily="34" charset="0"/>
              </a:rPr>
              <a:t>一　都市計画税</a:t>
            </a:r>
          </a:p>
          <a:p>
            <a:pPr eaLnBrk="1" hangingPunct="1">
              <a:spcBef>
                <a:spcPct val="0"/>
              </a:spcBef>
              <a:buFontTx/>
              <a:buNone/>
            </a:pPr>
            <a:r>
              <a:rPr lang="ja-JP" altLang="en-US" sz="1400">
                <a:latin typeface="Arial" panose="020B0604020202020204" pitchFamily="34" charset="0"/>
              </a:rPr>
              <a:t>（省略）</a:t>
            </a:r>
          </a:p>
        </p:txBody>
      </p:sp>
      <p:sp>
        <p:nvSpPr>
          <p:cNvPr id="8193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都市計画税の充当が可能（市町村）</a:t>
            </a:r>
          </a:p>
        </p:txBody>
      </p:sp>
      <p:cxnSp>
        <p:nvCxnSpPr>
          <p:cNvPr id="15" name="直線コネクタ 14"/>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1934" name="Text Box 1027"/>
          <p:cNvSpPr txBox="1">
            <a:spLocks noChangeArrowheads="1"/>
          </p:cNvSpPr>
          <p:nvPr/>
        </p:nvSpPr>
        <p:spPr bwMode="auto">
          <a:xfrm>
            <a:off x="209550" y="7386638"/>
            <a:ext cx="9694863"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lIns="36000" tIns="36000" rIns="3600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ja-JP" sz="1600"/>
              <a:t>○地方税法（昭和二十五年法律第二百二十六号）（抄）</a:t>
            </a:r>
          </a:p>
          <a:p>
            <a:r>
              <a:rPr lang="ja-JP" altLang="ja-JP" sz="1600"/>
              <a:t>第六節　都市計画税</a:t>
            </a:r>
            <a:r>
              <a:rPr lang="en-US" altLang="ja-JP" sz="1600"/>
              <a:t>  </a:t>
            </a:r>
            <a:endParaRPr lang="ja-JP" altLang="ja-JP" sz="1600"/>
          </a:p>
          <a:p>
            <a:r>
              <a:rPr lang="ja-JP" altLang="ja-JP" sz="1600"/>
              <a:t>（都市計画税の課税客体等） </a:t>
            </a:r>
          </a:p>
          <a:p>
            <a:r>
              <a:rPr lang="ja-JP" altLang="ja-JP" sz="1600"/>
              <a:t>第七百二条</a:t>
            </a:r>
            <a:r>
              <a:rPr lang="en-US" altLang="ja-JP" sz="1600"/>
              <a:t>  </a:t>
            </a:r>
            <a:r>
              <a:rPr lang="ja-JP" altLang="ja-JP" sz="1600"/>
              <a:t>　</a:t>
            </a:r>
            <a:r>
              <a:rPr lang="ja-JP" altLang="ja-JP" sz="1600" u="sng"/>
              <a:t>市町村は、都市計画法に基づいて行う都市計画事業又は土地区画整理法に基づいて行う土地区画整理事業に要する費用に充てるため、</a:t>
            </a:r>
            <a:r>
              <a:rPr lang="ja-JP" altLang="ja-JP" sz="1600"/>
              <a:t>当該市町村の区域で都市計画法第五条の規定により都市計画区域として指定されたもの（以下この項において「都市計画区域」という。）のうち同法第七条第一項に規定する市街化区域（当該都市計画区域について同項に規定する区域区分に関する都市計画が定められていない場合にあつては、当該都市計画区域の全部又は一部の区域で条例で定める区域）内に所在する土地及び家屋に対し、その価格を課税標準として、当該土地又は家屋の所有者に</a:t>
            </a:r>
            <a:r>
              <a:rPr lang="ja-JP" altLang="ja-JP" sz="1600" u="sng"/>
              <a:t>都市計画税を課することができる。</a:t>
            </a:r>
            <a:r>
              <a:rPr lang="ja-JP" altLang="ja-JP" sz="1600"/>
              <a:t>当該都市計画区域のうち同項に規定する市街化調整区域内に所在する土地及び家屋の所有者に対して都市計画税を課さないことが当該市街化区域内に所在する土地及び家屋の所有者に対して都市計画税を課することとの均衡を著しく失すると認められる特別の事情がある場合には、当該市街化調整区域のうち条例で定める区域内に所在する土地及び家屋についても、同様とする。 </a:t>
            </a:r>
          </a:p>
          <a:p>
            <a:r>
              <a:rPr lang="ja-JP" altLang="ja-JP" sz="1600"/>
              <a:t>２　（略）</a:t>
            </a:r>
          </a:p>
        </p:txBody>
      </p:sp>
      <p:sp>
        <p:nvSpPr>
          <p:cNvPr id="81935" name="Text Box 1027"/>
          <p:cNvSpPr txBox="1">
            <a:spLocks noChangeArrowheads="1"/>
          </p:cNvSpPr>
          <p:nvPr/>
        </p:nvSpPr>
        <p:spPr bwMode="auto">
          <a:xfrm>
            <a:off x="333375" y="858838"/>
            <a:ext cx="9278938" cy="99695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2000"/>
              <a:t>都市計画税は、都市計画事業又は土地区画整理事業の費用に充てるため、一定の区域内に所在する土地及び家屋の所有者に負担を求めるもの</a:t>
            </a:r>
            <a:r>
              <a:rPr lang="ja-JP" altLang="en-US" sz="2000">
                <a:latin typeface="Arial" panose="020B0604020202020204" pitchFamily="34" charset="0"/>
              </a:rPr>
              <a:t>（地方税法第</a:t>
            </a:r>
            <a:r>
              <a:rPr lang="en-US" altLang="ja-JP" sz="2000">
                <a:latin typeface="Arial" panose="020B0604020202020204" pitchFamily="34" charset="0"/>
              </a:rPr>
              <a:t>702</a:t>
            </a:r>
            <a:r>
              <a:rPr lang="ja-JP" altLang="en-US" sz="2000">
                <a:latin typeface="Arial" panose="020B0604020202020204" pitchFamily="34" charset="0"/>
              </a:rPr>
              <a:t>条）</a:t>
            </a:r>
            <a:r>
              <a:rPr lang="ja-JP" altLang="en-US" sz="2000"/>
              <a:t>であり、これらの事業から利益を受ける者に対して課税をする制度。</a:t>
            </a:r>
            <a:endParaRPr lang="ja-JP" altLang="ja-JP" sz="2000"/>
          </a:p>
        </p:txBody>
      </p:sp>
    </p:spTree>
    <p:extLst>
      <p:ext uri="{BB962C8B-B14F-4D97-AF65-F5344CB8AC3E}">
        <p14:creationId xmlns:p14="http://schemas.microsoft.com/office/powerpoint/2010/main" val="3709175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ChangeArrowheads="1"/>
          </p:cNvSpPr>
          <p:nvPr/>
        </p:nvSpPr>
        <p:spPr bwMode="auto">
          <a:xfrm>
            <a:off x="631825" y="1285875"/>
            <a:ext cx="8640763" cy="5113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Arial" panose="020B0604020202020204" pitchFamily="34" charset="0"/>
              </a:rPr>
              <a:t>１．施行者の名称</a:t>
            </a:r>
          </a:p>
          <a:p>
            <a:pPr eaLnBrk="1" hangingPunct="1">
              <a:spcBef>
                <a:spcPct val="0"/>
              </a:spcBef>
              <a:buFontTx/>
              <a:buNone/>
            </a:pPr>
            <a:r>
              <a:rPr lang="ja-JP" altLang="en-US">
                <a:latin typeface="Arial" panose="020B0604020202020204" pitchFamily="34" charset="0"/>
              </a:rPr>
              <a:t>２．都市計画事業の種類</a:t>
            </a:r>
          </a:p>
          <a:p>
            <a:pPr eaLnBrk="1" hangingPunct="1">
              <a:spcBef>
                <a:spcPct val="0"/>
              </a:spcBef>
              <a:buFontTx/>
              <a:buNone/>
            </a:pPr>
            <a:r>
              <a:rPr lang="ja-JP" altLang="en-US">
                <a:latin typeface="Arial" panose="020B0604020202020204" pitchFamily="34" charset="0"/>
              </a:rPr>
              <a:t>３．事業計画</a:t>
            </a:r>
          </a:p>
          <a:p>
            <a:pPr eaLnBrk="1" hangingPunct="1">
              <a:spcBef>
                <a:spcPct val="0"/>
              </a:spcBef>
              <a:buFontTx/>
              <a:buNone/>
            </a:pPr>
            <a:r>
              <a:rPr lang="ja-JP" altLang="en-US">
                <a:latin typeface="Arial" panose="020B0604020202020204" pitchFamily="34" charset="0"/>
              </a:rPr>
              <a:t>　　・収用又は使用の別を明らかにした事業地</a:t>
            </a:r>
          </a:p>
          <a:p>
            <a:pPr eaLnBrk="1" hangingPunct="1">
              <a:spcBef>
                <a:spcPct val="0"/>
              </a:spcBef>
              <a:buFontTx/>
              <a:buNone/>
            </a:pPr>
            <a:r>
              <a:rPr lang="ja-JP" altLang="en-US">
                <a:latin typeface="Arial" panose="020B0604020202020204" pitchFamily="34" charset="0"/>
              </a:rPr>
              <a:t>　　・設計の概要</a:t>
            </a:r>
          </a:p>
          <a:p>
            <a:pPr eaLnBrk="1" hangingPunct="1">
              <a:spcBef>
                <a:spcPct val="0"/>
              </a:spcBef>
              <a:buFontTx/>
              <a:buNone/>
            </a:pPr>
            <a:r>
              <a:rPr lang="ja-JP" altLang="en-US">
                <a:latin typeface="Arial" panose="020B0604020202020204" pitchFamily="34" charset="0"/>
              </a:rPr>
              <a:t>　　・事業施行期間</a:t>
            </a:r>
          </a:p>
          <a:p>
            <a:pPr eaLnBrk="1" hangingPunct="1">
              <a:spcBef>
                <a:spcPct val="0"/>
              </a:spcBef>
              <a:buFontTx/>
              <a:buNone/>
            </a:pPr>
            <a:r>
              <a:rPr lang="ja-JP" altLang="en-US">
                <a:latin typeface="Arial" panose="020B0604020202020204" pitchFamily="34" charset="0"/>
              </a:rPr>
              <a:t>４．添付書類</a:t>
            </a:r>
          </a:p>
          <a:p>
            <a:pPr eaLnBrk="1" hangingPunct="1">
              <a:spcBef>
                <a:spcPct val="0"/>
              </a:spcBef>
              <a:buFontTx/>
              <a:buNone/>
            </a:pPr>
            <a:r>
              <a:rPr lang="ja-JP" altLang="en-US">
                <a:latin typeface="Arial" panose="020B0604020202020204" pitchFamily="34" charset="0"/>
              </a:rPr>
              <a:t>　　・事業地を表示する図面</a:t>
            </a:r>
          </a:p>
          <a:p>
            <a:pPr eaLnBrk="1" hangingPunct="1">
              <a:spcBef>
                <a:spcPct val="0"/>
              </a:spcBef>
              <a:buFontTx/>
              <a:buNone/>
            </a:pPr>
            <a:r>
              <a:rPr lang="ja-JP" altLang="en-US">
                <a:latin typeface="Arial" panose="020B0604020202020204" pitchFamily="34" charset="0"/>
              </a:rPr>
              <a:t>　　・設計の概要を表示する図面</a:t>
            </a:r>
          </a:p>
          <a:p>
            <a:pPr eaLnBrk="1" hangingPunct="1">
              <a:spcBef>
                <a:spcPct val="0"/>
              </a:spcBef>
              <a:buFontTx/>
              <a:buNone/>
            </a:pPr>
            <a:r>
              <a:rPr lang="ja-JP" altLang="en-US">
                <a:latin typeface="Arial" panose="020B0604020202020204" pitchFamily="34" charset="0"/>
              </a:rPr>
              <a:t>　　・資金計画書　等　</a:t>
            </a:r>
          </a:p>
        </p:txBody>
      </p:sp>
      <p:sp>
        <p:nvSpPr>
          <p:cNvPr id="63491"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都市計画事業の認可・承認の申請</a:t>
            </a:r>
          </a:p>
        </p:txBody>
      </p:sp>
      <p:sp>
        <p:nvSpPr>
          <p:cNvPr id="63492" name="正方形/長方形 9"/>
          <p:cNvSpPr>
            <a:spLocks noChangeArrowheads="1"/>
          </p:cNvSpPr>
          <p:nvPr/>
        </p:nvSpPr>
        <p:spPr bwMode="auto">
          <a:xfrm>
            <a:off x="6280150" y="823913"/>
            <a:ext cx="299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a:t>
            </a:r>
            <a:r>
              <a:rPr lang="zh-CN" altLang="en-US" sz="2400">
                <a:solidFill>
                  <a:schemeClr val="tx2"/>
                </a:solidFill>
                <a:latin typeface="Arial" panose="020B0604020202020204" pitchFamily="34" charset="0"/>
              </a:rPr>
              <a:t>都市計画法第</a:t>
            </a:r>
            <a:r>
              <a:rPr lang="en-US" altLang="zh-CN" sz="2400">
                <a:solidFill>
                  <a:schemeClr val="tx2"/>
                </a:solidFill>
                <a:latin typeface="Arial" panose="020B0604020202020204" pitchFamily="34" charset="0"/>
              </a:rPr>
              <a:t>60</a:t>
            </a:r>
            <a:r>
              <a:rPr lang="zh-CN" altLang="en-US" sz="2400">
                <a:solidFill>
                  <a:schemeClr val="tx2"/>
                </a:solidFill>
                <a:latin typeface="Arial" panose="020B0604020202020204" pitchFamily="34" charset="0"/>
              </a:rPr>
              <a:t>条</a:t>
            </a:r>
            <a:r>
              <a:rPr lang="ja-JP" altLang="en-US" sz="2400">
                <a:solidFill>
                  <a:schemeClr val="tx2"/>
                </a:solidFill>
                <a:latin typeface="Arial" panose="020B0604020202020204" pitchFamily="34" charset="0"/>
              </a:rPr>
              <a:t>）</a:t>
            </a:r>
            <a:endParaRPr lang="en-US" altLang="ja-JP" sz="2400">
              <a:solidFill>
                <a:schemeClr val="tx2"/>
              </a:solidFill>
              <a:latin typeface="Arial" panose="020B0604020202020204" pitchFamily="34" charset="0"/>
            </a:endParaRPr>
          </a:p>
        </p:txBody>
      </p:sp>
      <p:cxnSp>
        <p:nvCxnSpPr>
          <p:cNvPr id="6" name="直線コネクタ 5"/>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10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688" y="1111250"/>
            <a:ext cx="16637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図 15"/>
          <p:cNvPicPr>
            <a:picLocks noChangeAspect="1"/>
          </p:cNvPicPr>
          <p:nvPr/>
        </p:nvPicPr>
        <p:blipFill>
          <a:blip r:embed="rId2">
            <a:extLst>
              <a:ext uri="{28A0092B-C50C-407E-A947-70E740481C1C}">
                <a14:useLocalDpi xmlns:a14="http://schemas.microsoft.com/office/drawing/2010/main" val="0"/>
              </a:ext>
            </a:extLst>
          </a:blip>
          <a:srcRect b="48790"/>
          <a:stretch>
            <a:fillRect/>
          </a:stretch>
        </p:blipFill>
        <p:spPr bwMode="auto">
          <a:xfrm>
            <a:off x="2390775" y="1825625"/>
            <a:ext cx="691515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角丸四角形 8"/>
          <p:cNvSpPr>
            <a:spLocks noChangeArrowheads="1"/>
          </p:cNvSpPr>
          <p:nvPr/>
        </p:nvSpPr>
        <p:spPr bwMode="auto">
          <a:xfrm>
            <a:off x="3373438" y="5851525"/>
            <a:ext cx="1614487" cy="4318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4517" name="角丸四角形 9"/>
          <p:cNvSpPr>
            <a:spLocks noChangeArrowheads="1"/>
          </p:cNvSpPr>
          <p:nvPr/>
        </p:nvSpPr>
        <p:spPr bwMode="auto">
          <a:xfrm>
            <a:off x="3373438" y="6337300"/>
            <a:ext cx="3235325" cy="4318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4518" name="正方形/長方形 10"/>
          <p:cNvSpPr>
            <a:spLocks noChangeArrowheads="1"/>
          </p:cNvSpPr>
          <p:nvPr/>
        </p:nvSpPr>
        <p:spPr bwMode="auto">
          <a:xfrm>
            <a:off x="6630988" y="6413500"/>
            <a:ext cx="297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２．都市計画事業の種類</a:t>
            </a:r>
          </a:p>
        </p:txBody>
      </p:sp>
      <p:sp>
        <p:nvSpPr>
          <p:cNvPr id="64519" name="正方形/長方形 11"/>
          <p:cNvSpPr>
            <a:spLocks noChangeArrowheads="1"/>
          </p:cNvSpPr>
          <p:nvPr/>
        </p:nvSpPr>
        <p:spPr bwMode="auto">
          <a:xfrm>
            <a:off x="6610350" y="5883275"/>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１．施行者の名称</a:t>
            </a:r>
          </a:p>
        </p:txBody>
      </p:sp>
      <p:sp>
        <p:nvSpPr>
          <p:cNvPr id="64520" name="正方形/長方形 12"/>
          <p:cNvSpPr>
            <a:spLocks noChangeArrowheads="1"/>
          </p:cNvSpPr>
          <p:nvPr/>
        </p:nvSpPr>
        <p:spPr bwMode="auto">
          <a:xfrm>
            <a:off x="536575" y="1125538"/>
            <a:ext cx="1679575" cy="122396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4521" name="フリーフォーム 13"/>
          <p:cNvSpPr>
            <a:spLocks/>
          </p:cNvSpPr>
          <p:nvPr/>
        </p:nvSpPr>
        <p:spPr bwMode="auto">
          <a:xfrm>
            <a:off x="2209800" y="1235075"/>
            <a:ext cx="2049463" cy="539750"/>
          </a:xfrm>
          <a:custGeom>
            <a:avLst/>
            <a:gdLst>
              <a:gd name="T0" fmla="*/ 0 w 2049780"/>
              <a:gd name="T1" fmla="*/ 0 h 541020"/>
              <a:gd name="T2" fmla="*/ 2033673 w 2049780"/>
              <a:gd name="T3" fmla="*/ 0 h 541020"/>
              <a:gd name="T4" fmla="*/ 2033673 w 2049780"/>
              <a:gd name="T5" fmla="*/ 479909 h 541020"/>
              <a:gd name="T6" fmla="*/ 0 60000 65536"/>
              <a:gd name="T7" fmla="*/ 0 60000 65536"/>
              <a:gd name="T8" fmla="*/ 0 60000 65536"/>
            </a:gdLst>
            <a:ahLst/>
            <a:cxnLst>
              <a:cxn ang="T6">
                <a:pos x="T0" y="T1"/>
              </a:cxn>
              <a:cxn ang="T7">
                <a:pos x="T2" y="T3"/>
              </a:cxn>
              <a:cxn ang="T8">
                <a:pos x="T4" y="T5"/>
              </a:cxn>
            </a:cxnLst>
            <a:rect l="0" t="0" r="r" b="b"/>
            <a:pathLst>
              <a:path w="2049780" h="541020">
                <a:moveTo>
                  <a:pt x="0" y="0"/>
                </a:moveTo>
                <a:lnTo>
                  <a:pt x="2049780" y="0"/>
                </a:lnTo>
                <a:lnTo>
                  <a:pt x="2049780" y="541020"/>
                </a:lnTo>
              </a:path>
            </a:pathLst>
          </a:custGeom>
          <a:noFill/>
          <a:ln w="38100" cap="flat" cmpd="sng" algn="ctr">
            <a:solidFill>
              <a:srgbClr val="FF000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4522"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都市計画事業の認可・承認の申請書例（１）</a:t>
            </a:r>
          </a:p>
        </p:txBody>
      </p:sp>
      <p:cxnSp>
        <p:nvCxnSpPr>
          <p:cNvPr id="12" name="直線コネクタ 11"/>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524"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2022202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688" y="1111250"/>
            <a:ext cx="16637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図 17"/>
          <p:cNvPicPr>
            <a:picLocks noChangeAspect="1"/>
          </p:cNvPicPr>
          <p:nvPr/>
        </p:nvPicPr>
        <p:blipFill>
          <a:blip r:embed="rId2">
            <a:extLst>
              <a:ext uri="{28A0092B-C50C-407E-A947-70E740481C1C}">
                <a14:useLocalDpi xmlns:a14="http://schemas.microsoft.com/office/drawing/2010/main" val="0"/>
              </a:ext>
            </a:extLst>
          </a:blip>
          <a:srcRect t="50471"/>
          <a:stretch>
            <a:fillRect/>
          </a:stretch>
        </p:blipFill>
        <p:spPr bwMode="auto">
          <a:xfrm>
            <a:off x="2390775" y="1758950"/>
            <a:ext cx="69151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角丸四角形 8"/>
          <p:cNvSpPr>
            <a:spLocks noChangeArrowheads="1"/>
          </p:cNvSpPr>
          <p:nvPr/>
        </p:nvSpPr>
        <p:spPr bwMode="auto">
          <a:xfrm>
            <a:off x="3221038" y="1835150"/>
            <a:ext cx="1222375" cy="21113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1" name="角丸四角形 9"/>
          <p:cNvSpPr>
            <a:spLocks noChangeArrowheads="1"/>
          </p:cNvSpPr>
          <p:nvPr/>
        </p:nvSpPr>
        <p:spPr bwMode="auto">
          <a:xfrm>
            <a:off x="3221038" y="2051050"/>
            <a:ext cx="4251325" cy="101758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2" name="正方形/長方形 10"/>
          <p:cNvSpPr>
            <a:spLocks noChangeArrowheads="1"/>
          </p:cNvSpPr>
          <p:nvPr/>
        </p:nvSpPr>
        <p:spPr bwMode="auto">
          <a:xfrm>
            <a:off x="7502525" y="2155825"/>
            <a:ext cx="236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P創英角ｺﾞｼｯｸUB" panose="020B0900000000000000" pitchFamily="50" charset="-128"/>
                <a:ea typeface="HGP創英角ｺﾞｼｯｸUB" panose="020B0900000000000000" pitchFamily="50" charset="-128"/>
              </a:rPr>
              <a:t>収用又は使用の別を</a:t>
            </a:r>
            <a:br>
              <a:rPr lang="en-US" altLang="ja-JP" sz="1800">
                <a:solidFill>
                  <a:srgbClr val="FF0000"/>
                </a:solidFill>
                <a:latin typeface="HGP創英角ｺﾞｼｯｸUB" panose="020B0900000000000000" pitchFamily="50" charset="-128"/>
                <a:ea typeface="HGP創英角ｺﾞｼｯｸUB" panose="020B0900000000000000" pitchFamily="50" charset="-128"/>
              </a:rPr>
            </a:br>
            <a:r>
              <a:rPr lang="ja-JP" altLang="en-US" sz="1800">
                <a:solidFill>
                  <a:srgbClr val="FF0000"/>
                </a:solidFill>
                <a:latin typeface="HGP創英角ｺﾞｼｯｸUB" panose="020B0900000000000000" pitchFamily="50" charset="-128"/>
                <a:ea typeface="HGP創英角ｺﾞｼｯｸUB" panose="020B0900000000000000" pitchFamily="50" charset="-128"/>
              </a:rPr>
              <a:t>明らかにした事業地</a:t>
            </a:r>
          </a:p>
        </p:txBody>
      </p:sp>
      <p:sp>
        <p:nvSpPr>
          <p:cNvPr id="65543" name="正方形/長方形 11"/>
          <p:cNvSpPr>
            <a:spLocks noChangeArrowheads="1"/>
          </p:cNvSpPr>
          <p:nvPr/>
        </p:nvSpPr>
        <p:spPr bwMode="auto">
          <a:xfrm>
            <a:off x="7472363" y="1704975"/>
            <a:ext cx="174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zh-TW" altLang="en-US" sz="1800">
                <a:solidFill>
                  <a:srgbClr val="FF0000"/>
                </a:solidFill>
                <a:latin typeface="HGP創英角ｺﾞｼｯｸUB" panose="020B0900000000000000" pitchFamily="50" charset="-128"/>
                <a:ea typeface="HGP創英角ｺﾞｼｯｸUB" panose="020B0900000000000000" pitchFamily="50" charset="-128"/>
              </a:rPr>
              <a:t>３．事業計画</a:t>
            </a:r>
          </a:p>
        </p:txBody>
      </p:sp>
      <p:sp>
        <p:nvSpPr>
          <p:cNvPr id="65544" name="正方形/長方形 12"/>
          <p:cNvSpPr>
            <a:spLocks noChangeArrowheads="1"/>
          </p:cNvSpPr>
          <p:nvPr/>
        </p:nvSpPr>
        <p:spPr bwMode="auto">
          <a:xfrm>
            <a:off x="536575" y="2317750"/>
            <a:ext cx="1679575" cy="11160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5" name="角丸四角形 15"/>
          <p:cNvSpPr>
            <a:spLocks noChangeArrowheads="1"/>
          </p:cNvSpPr>
          <p:nvPr/>
        </p:nvSpPr>
        <p:spPr bwMode="auto">
          <a:xfrm>
            <a:off x="3221038" y="3068638"/>
            <a:ext cx="4138612" cy="1195387"/>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6" name="角丸四角形 16"/>
          <p:cNvSpPr>
            <a:spLocks noChangeArrowheads="1"/>
          </p:cNvSpPr>
          <p:nvPr/>
        </p:nvSpPr>
        <p:spPr bwMode="auto">
          <a:xfrm>
            <a:off x="3221038" y="4275138"/>
            <a:ext cx="3387725" cy="102552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5547" name="正方形/長方形 17"/>
          <p:cNvSpPr>
            <a:spLocks noChangeArrowheads="1"/>
          </p:cNvSpPr>
          <p:nvPr/>
        </p:nvSpPr>
        <p:spPr bwMode="auto">
          <a:xfrm>
            <a:off x="7502525" y="3429000"/>
            <a:ext cx="142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P創英角ｺﾞｼｯｸUB" panose="020B0900000000000000" pitchFamily="50" charset="-128"/>
                <a:ea typeface="HGP創英角ｺﾞｼｯｸUB" panose="020B0900000000000000" pitchFamily="50" charset="-128"/>
              </a:rPr>
              <a:t>設計の概要</a:t>
            </a:r>
          </a:p>
        </p:txBody>
      </p:sp>
      <p:sp>
        <p:nvSpPr>
          <p:cNvPr id="65548" name="正方形/長方形 18"/>
          <p:cNvSpPr>
            <a:spLocks noChangeArrowheads="1"/>
          </p:cNvSpPr>
          <p:nvPr/>
        </p:nvSpPr>
        <p:spPr bwMode="auto">
          <a:xfrm>
            <a:off x="7472363" y="4754563"/>
            <a:ext cx="17176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zh-TW" altLang="en-US" sz="1800">
                <a:solidFill>
                  <a:srgbClr val="FF0000"/>
                </a:solidFill>
                <a:latin typeface="HGP創英角ｺﾞｼｯｸUB" panose="020B0900000000000000" pitchFamily="50" charset="-128"/>
                <a:ea typeface="HGP創英角ｺﾞｼｯｸUB" panose="020B0900000000000000" pitchFamily="50" charset="-128"/>
              </a:rPr>
              <a:t>事業施行期間</a:t>
            </a:r>
          </a:p>
        </p:txBody>
      </p:sp>
      <p:sp>
        <p:nvSpPr>
          <p:cNvPr id="65549" name="フリーフォーム 5"/>
          <p:cNvSpPr>
            <a:spLocks/>
          </p:cNvSpPr>
          <p:nvPr/>
        </p:nvSpPr>
        <p:spPr bwMode="auto">
          <a:xfrm>
            <a:off x="1279525" y="998538"/>
            <a:ext cx="2468563" cy="1309687"/>
          </a:xfrm>
          <a:custGeom>
            <a:avLst/>
            <a:gdLst>
              <a:gd name="T0" fmla="*/ 0 w 2461260"/>
              <a:gd name="T1" fmla="*/ 3300517 h 1226820"/>
              <a:gd name="T2" fmla="*/ 0 w 2461260"/>
              <a:gd name="T3" fmla="*/ 0 h 1226820"/>
              <a:gd name="T4" fmla="*/ 2592130 w 2461260"/>
              <a:gd name="T5" fmla="*/ 0 h 1226820"/>
              <a:gd name="T6" fmla="*/ 2592130 w 2461260"/>
              <a:gd name="T7" fmla="*/ 2193512 h 12268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61260" h="1226820">
                <a:moveTo>
                  <a:pt x="0" y="1226820"/>
                </a:moveTo>
                <a:lnTo>
                  <a:pt x="0" y="0"/>
                </a:lnTo>
                <a:lnTo>
                  <a:pt x="2461260" y="0"/>
                </a:lnTo>
                <a:lnTo>
                  <a:pt x="2461260" y="815340"/>
                </a:lnTo>
              </a:path>
            </a:pathLst>
          </a:custGeom>
          <a:noFill/>
          <a:ln w="38100" cap="flat" cmpd="sng" algn="ctr">
            <a:solidFill>
              <a:srgbClr val="FF000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5550"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都市計画事業の認可・承認の申請書例（２）</a:t>
            </a:r>
          </a:p>
        </p:txBody>
      </p:sp>
      <p:cxnSp>
        <p:nvCxnSpPr>
          <p:cNvPr id="16" name="直線コネクタ 15"/>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5552"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3073217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19554" y="669925"/>
            <a:ext cx="4359018" cy="6133108"/>
          </a:xfrm>
          <a:prstGeom prst="rect">
            <a:avLst/>
          </a:prstGeom>
        </p:spPr>
      </p:pic>
      <p:sp>
        <p:nvSpPr>
          <p:cNvPr id="66563" name="正方形/長方形 20"/>
          <p:cNvSpPr>
            <a:spLocks noChangeArrowheads="1"/>
          </p:cNvSpPr>
          <p:nvPr/>
        </p:nvSpPr>
        <p:spPr bwMode="auto">
          <a:xfrm>
            <a:off x="6942138" y="1009650"/>
            <a:ext cx="221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４</a:t>
            </a:r>
            <a:r>
              <a:rPr lang="zh-TW" altLang="en-US" sz="1800">
                <a:solidFill>
                  <a:srgbClr val="FF0000"/>
                </a:solidFill>
                <a:latin typeface="HG創英角ｺﾞｼｯｸUB" panose="020B0909000000000000" pitchFamily="49" charset="-128"/>
                <a:ea typeface="HG創英角ｺﾞｼｯｸUB" panose="020B0909000000000000" pitchFamily="49" charset="-128"/>
              </a:rPr>
              <a:t>．</a:t>
            </a:r>
            <a:r>
              <a:rPr lang="ja-JP" altLang="en-US" sz="1800">
                <a:solidFill>
                  <a:srgbClr val="FF0000"/>
                </a:solidFill>
                <a:latin typeface="HG創英角ｺﾞｼｯｸUB" panose="020B0909000000000000" pitchFamily="49" charset="-128"/>
                <a:ea typeface="HG創英角ｺﾞｼｯｸUB" panose="020B0909000000000000" pitchFamily="49" charset="-128"/>
              </a:rPr>
              <a:t>添付図書</a:t>
            </a:r>
            <a:endParaRPr lang="zh-TW" altLang="en-US" sz="180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66564" name="角丸四角形 21"/>
          <p:cNvSpPr>
            <a:spLocks noChangeArrowheads="1"/>
          </p:cNvSpPr>
          <p:nvPr/>
        </p:nvSpPr>
        <p:spPr bwMode="auto">
          <a:xfrm>
            <a:off x="4191000" y="1133475"/>
            <a:ext cx="1223963" cy="2032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65" name="正方形/長方形 23"/>
          <p:cNvSpPr>
            <a:spLocks noChangeArrowheads="1"/>
          </p:cNvSpPr>
          <p:nvPr/>
        </p:nvSpPr>
        <p:spPr bwMode="auto">
          <a:xfrm>
            <a:off x="6945313" y="1343025"/>
            <a:ext cx="3011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事業地を表示する図面</a:t>
            </a:r>
          </a:p>
        </p:txBody>
      </p:sp>
      <p:sp>
        <p:nvSpPr>
          <p:cNvPr id="66566" name="角丸四角形 24"/>
          <p:cNvSpPr>
            <a:spLocks noChangeArrowheads="1"/>
          </p:cNvSpPr>
          <p:nvPr/>
        </p:nvSpPr>
        <p:spPr bwMode="auto">
          <a:xfrm>
            <a:off x="2814638" y="1368425"/>
            <a:ext cx="3937000" cy="3937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67" name="角丸四角形 25"/>
          <p:cNvSpPr>
            <a:spLocks noChangeArrowheads="1"/>
          </p:cNvSpPr>
          <p:nvPr/>
        </p:nvSpPr>
        <p:spPr bwMode="auto">
          <a:xfrm>
            <a:off x="2814638" y="1809750"/>
            <a:ext cx="3937000" cy="24765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68" name="正方形/長方形 26"/>
          <p:cNvSpPr>
            <a:spLocks noChangeArrowheads="1"/>
          </p:cNvSpPr>
          <p:nvPr/>
        </p:nvSpPr>
        <p:spPr bwMode="auto">
          <a:xfrm>
            <a:off x="6942138" y="1687513"/>
            <a:ext cx="315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設計の概要を図示する図面</a:t>
            </a:r>
            <a:endParaRPr lang="zh-TW" altLang="en-US" sz="180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66569" name="角丸四角形 27"/>
          <p:cNvSpPr>
            <a:spLocks noChangeArrowheads="1"/>
          </p:cNvSpPr>
          <p:nvPr/>
        </p:nvSpPr>
        <p:spPr bwMode="auto">
          <a:xfrm>
            <a:off x="2814638" y="2105025"/>
            <a:ext cx="3937000" cy="276383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6570" name="正方形/長方形 29"/>
          <p:cNvSpPr>
            <a:spLocks noChangeArrowheads="1"/>
          </p:cNvSpPr>
          <p:nvPr/>
        </p:nvSpPr>
        <p:spPr bwMode="auto">
          <a:xfrm>
            <a:off x="6975475" y="3279775"/>
            <a:ext cx="218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資金計画書</a:t>
            </a:r>
            <a:endParaRPr lang="zh-TW" altLang="en-US" sz="180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66571"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都市計画事業の認可・承認の申請書例（３）</a:t>
            </a:r>
          </a:p>
        </p:txBody>
      </p:sp>
      <p:cxnSp>
        <p:nvCxnSpPr>
          <p:cNvPr id="13" name="直線コネクタ 12"/>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573"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2128056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正方形/長方形 6"/>
          <p:cNvSpPr>
            <a:spLocks noChangeArrowheads="1"/>
          </p:cNvSpPr>
          <p:nvPr/>
        </p:nvSpPr>
        <p:spPr bwMode="auto">
          <a:xfrm>
            <a:off x="1065213" y="5899150"/>
            <a:ext cx="863600" cy="288925"/>
          </a:xfrm>
          <a:prstGeom prst="rect">
            <a:avLst/>
          </a:prstGeom>
          <a:solidFill>
            <a:srgbClr val="FFFF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7587" name="正方形/長方形 7"/>
          <p:cNvSpPr>
            <a:spLocks noChangeArrowheads="1"/>
          </p:cNvSpPr>
          <p:nvPr/>
        </p:nvSpPr>
        <p:spPr bwMode="auto">
          <a:xfrm>
            <a:off x="1065213" y="6259513"/>
            <a:ext cx="863600" cy="288925"/>
          </a:xfrm>
          <a:prstGeom prst="rect">
            <a:avLst/>
          </a:prstGeom>
          <a:solidFill>
            <a:srgbClr val="0080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7588" name="テキスト ボックス 8"/>
          <p:cNvSpPr txBox="1">
            <a:spLocks noChangeArrowheads="1"/>
          </p:cNvSpPr>
          <p:nvPr/>
        </p:nvSpPr>
        <p:spPr bwMode="auto">
          <a:xfrm>
            <a:off x="1930400" y="6196013"/>
            <a:ext cx="542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使用・・・使用の部分は薄い緑色で着色（省令第４７条）</a:t>
            </a:r>
            <a:endParaRPr lang="en-US" altLang="ja-JP" sz="1800">
              <a:latin typeface="Arial" panose="020B0604020202020204" pitchFamily="34" charset="0"/>
            </a:endParaRPr>
          </a:p>
        </p:txBody>
      </p:sp>
      <p:sp>
        <p:nvSpPr>
          <p:cNvPr id="67589" name="テキスト ボックス 9"/>
          <p:cNvSpPr txBox="1">
            <a:spLocks noChangeArrowheads="1"/>
          </p:cNvSpPr>
          <p:nvPr/>
        </p:nvSpPr>
        <p:spPr bwMode="auto">
          <a:xfrm>
            <a:off x="1930400" y="5854700"/>
            <a:ext cx="542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収用・・・収用の部分は薄い黄色で着色（省令第４７条）</a:t>
            </a:r>
            <a:endParaRPr lang="en-US" altLang="ja-JP" sz="1800">
              <a:latin typeface="Arial" panose="020B0604020202020204" pitchFamily="34" charset="0"/>
            </a:endParaRPr>
          </a:p>
        </p:txBody>
      </p:sp>
      <p:sp>
        <p:nvSpPr>
          <p:cNvPr id="67590"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事業地を表示する図面（平面図）の例</a:t>
            </a:r>
          </a:p>
        </p:txBody>
      </p:sp>
      <p:cxnSp>
        <p:nvCxnSpPr>
          <p:cNvPr id="10" name="直線コネクタ 9"/>
          <p:cNvCxnSpPr/>
          <p:nvPr/>
        </p:nvCxnSpPr>
        <p:spPr>
          <a:xfrm>
            <a:off x="-1588" y="558800"/>
            <a:ext cx="99060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7592" name="図 1"/>
          <p:cNvPicPr>
            <a:picLocks noChangeAspect="1"/>
          </p:cNvPicPr>
          <p:nvPr/>
        </p:nvPicPr>
        <p:blipFill>
          <a:blip r:embed="rId2">
            <a:extLst>
              <a:ext uri="{28A0092B-C50C-407E-A947-70E740481C1C}">
                <a14:useLocalDpi xmlns:a14="http://schemas.microsoft.com/office/drawing/2010/main" val="0"/>
              </a:ext>
            </a:extLst>
          </a:blip>
          <a:srcRect l="1958" t="4849" r="4855" b="22885"/>
          <a:stretch>
            <a:fillRect/>
          </a:stretch>
        </p:blipFill>
        <p:spPr bwMode="auto">
          <a:xfrm>
            <a:off x="153988" y="736600"/>
            <a:ext cx="96186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正方形/長方形 10"/>
          <p:cNvSpPr>
            <a:spLocks noChangeArrowheads="1"/>
          </p:cNvSpPr>
          <p:nvPr/>
        </p:nvSpPr>
        <p:spPr bwMode="auto">
          <a:xfrm>
            <a:off x="6937375" y="622300"/>
            <a:ext cx="447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出典：日野都市計画道路　落川平山線</a:t>
            </a:r>
          </a:p>
        </p:txBody>
      </p:sp>
    </p:spTree>
    <p:extLst>
      <p:ext uri="{BB962C8B-B14F-4D97-AF65-F5344CB8AC3E}">
        <p14:creationId xmlns:p14="http://schemas.microsoft.com/office/powerpoint/2010/main" val="2951475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a:off x="560388" y="1412875"/>
            <a:ext cx="87852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50000"/>
              </a:spcBef>
              <a:buFontTx/>
              <a:buNone/>
            </a:pPr>
            <a:r>
              <a:rPr lang="ja-JP" altLang="en-US" sz="2800" dirty="0">
                <a:latin typeface="Arial" panose="020B0604020202020204" pitchFamily="34" charset="0"/>
              </a:rPr>
              <a:t>　国土交通大臣又は都道府県知事は、申請手続きが法令に違反せず、かつ、申請に係る事業が次の各号に該当するときは、第５９条の認可又は承認をすることができる。</a:t>
            </a:r>
          </a:p>
        </p:txBody>
      </p:sp>
      <p:sp>
        <p:nvSpPr>
          <p:cNvPr id="68611" name="Text Box 7"/>
          <p:cNvSpPr txBox="1">
            <a:spLocks noChangeArrowheads="1"/>
          </p:cNvSpPr>
          <p:nvPr/>
        </p:nvSpPr>
        <p:spPr bwMode="auto">
          <a:xfrm>
            <a:off x="560388" y="3068638"/>
            <a:ext cx="8785225" cy="32702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631825" indent="-631825" algn="just" eaLnBrk="1" hangingPunct="1">
              <a:spcBef>
                <a:spcPct val="50000"/>
              </a:spcBef>
              <a:buFontTx/>
              <a:buNone/>
            </a:pPr>
            <a:r>
              <a:rPr lang="ja-JP" altLang="en-US" dirty="0">
                <a:latin typeface="Arial" panose="020B0604020202020204" pitchFamily="34" charset="0"/>
              </a:rPr>
              <a:t>一．事業の内容が</a:t>
            </a:r>
            <a:r>
              <a:rPr lang="ja-JP" altLang="en-US" dirty="0">
                <a:solidFill>
                  <a:srgbClr val="FF0000"/>
                </a:solidFill>
                <a:latin typeface="Arial" panose="020B0604020202020204" pitchFamily="34" charset="0"/>
              </a:rPr>
              <a:t>都市計画に適合</a:t>
            </a:r>
            <a:r>
              <a:rPr lang="ja-JP" altLang="en-US" dirty="0">
                <a:latin typeface="Arial" panose="020B0604020202020204" pitchFamily="34" charset="0"/>
              </a:rPr>
              <a:t>し、かつ、</a:t>
            </a:r>
            <a:r>
              <a:rPr lang="ja-JP" altLang="en-US" dirty="0">
                <a:solidFill>
                  <a:srgbClr val="FF0000"/>
                </a:solidFill>
                <a:latin typeface="Arial" panose="020B0604020202020204" pitchFamily="34" charset="0"/>
              </a:rPr>
              <a:t>事業施行期間が適切</a:t>
            </a:r>
            <a:r>
              <a:rPr lang="ja-JP" altLang="en-US" dirty="0">
                <a:latin typeface="Arial" panose="020B0604020202020204" pitchFamily="34" charset="0"/>
              </a:rPr>
              <a:t>であること。</a:t>
            </a:r>
          </a:p>
          <a:p>
            <a:pPr marL="631825" indent="-631825" algn="just" eaLnBrk="1" hangingPunct="1">
              <a:spcBef>
                <a:spcPct val="50000"/>
              </a:spcBef>
              <a:buFontTx/>
              <a:buNone/>
            </a:pPr>
            <a:r>
              <a:rPr lang="ja-JP" altLang="en-US" dirty="0">
                <a:latin typeface="Arial" panose="020B0604020202020204" pitchFamily="34" charset="0"/>
              </a:rPr>
              <a:t>二．事業の施行に関して行政機関の免許、許可、認可等の処分を必要とする場合においては、これらの処分があったこと又はこれらの処分が確実であること。</a:t>
            </a:r>
          </a:p>
        </p:txBody>
      </p:sp>
      <p:sp>
        <p:nvSpPr>
          <p:cNvPr id="68612" name="正方形/長方形 1"/>
          <p:cNvSpPr>
            <a:spLocks noChangeArrowheads="1"/>
          </p:cNvSpPr>
          <p:nvPr/>
        </p:nvSpPr>
        <p:spPr bwMode="auto">
          <a:xfrm>
            <a:off x="6173788" y="673100"/>
            <a:ext cx="3171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Arial" panose="020B0604020202020204" pitchFamily="34" charset="0"/>
              </a:rPr>
              <a:t> </a:t>
            </a:r>
            <a:r>
              <a:rPr lang="ja-JP" altLang="en-US" sz="2400" b="1">
                <a:solidFill>
                  <a:schemeClr val="tx2"/>
                </a:solidFill>
                <a:latin typeface="Arial" panose="020B0604020202020204" pitchFamily="34" charset="0"/>
              </a:rPr>
              <a:t>（都市計画法第６１条）</a:t>
            </a:r>
            <a:endParaRPr lang="ja-JP" altLang="en-US" sz="2400">
              <a:solidFill>
                <a:schemeClr val="tx2"/>
              </a:solidFill>
              <a:latin typeface="Arial" panose="020B0604020202020204" pitchFamily="34" charset="0"/>
            </a:endParaRPr>
          </a:p>
        </p:txBody>
      </p:sp>
      <p:sp>
        <p:nvSpPr>
          <p:cNvPr id="68613"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都市計画事業の認可・承認の基準</a:t>
            </a:r>
          </a:p>
        </p:txBody>
      </p:sp>
    </p:spTree>
    <p:extLst>
      <p:ext uri="{BB962C8B-B14F-4D97-AF65-F5344CB8AC3E}">
        <p14:creationId xmlns:p14="http://schemas.microsoft.com/office/powerpoint/2010/main" val="131108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133"/>
          <p:cNvGrpSpPr>
            <a:grpSpLocks/>
          </p:cNvGrpSpPr>
          <p:nvPr/>
        </p:nvGrpSpPr>
        <p:grpSpPr bwMode="auto">
          <a:xfrm>
            <a:off x="963613" y="1055688"/>
            <a:ext cx="8147050" cy="5099050"/>
            <a:chOff x="631726" y="858941"/>
            <a:chExt cx="8823731" cy="5522387"/>
          </a:xfrm>
        </p:grpSpPr>
        <p:cxnSp>
          <p:nvCxnSpPr>
            <p:cNvPr id="23" name="直線コネクタ 22"/>
            <p:cNvCxnSpPr/>
            <p:nvPr/>
          </p:nvCxnSpPr>
          <p:spPr>
            <a:xfrm>
              <a:off x="652358" y="5396169"/>
              <a:ext cx="88030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462" name="直線コネクタ 188"/>
            <p:cNvCxnSpPr>
              <a:cxnSpLocks noChangeShapeType="1"/>
            </p:cNvCxnSpPr>
            <p:nvPr/>
          </p:nvCxnSpPr>
          <p:spPr bwMode="auto">
            <a:xfrm>
              <a:off x="3800078" y="1044029"/>
              <a:ext cx="0" cy="4778745"/>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sp>
          <p:nvSpPr>
            <p:cNvPr id="46" name="テキスト ボックス 45"/>
            <p:cNvSpPr txBox="1"/>
            <p:nvPr/>
          </p:nvSpPr>
          <p:spPr bwMode="auto">
            <a:xfrm>
              <a:off x="7658730" y="982730"/>
              <a:ext cx="1224181" cy="345578"/>
            </a:xfrm>
            <a:prstGeom prst="rect">
              <a:avLst/>
            </a:prstGeom>
            <a:noFill/>
          </p:spPr>
          <p:txBody>
            <a:bodyPr wrap="none">
              <a:spAutoFit/>
            </a:bodyPr>
            <a:lstStyle/>
            <a:p>
              <a:pPr eaLnBrk="1" fontAlgn="auto" hangingPunct="1">
                <a:spcBef>
                  <a:spcPts val="0"/>
                </a:spcBef>
                <a:spcAft>
                  <a:spcPts val="0"/>
                </a:spcAft>
                <a:defRPr/>
              </a:pPr>
              <a:r>
                <a:rPr lang="ja-JP" altLang="en-US" sz="1477" kern="0" dirty="0">
                  <a:latin typeface="+mn-ea"/>
                  <a:ea typeface="+mn-ea"/>
                </a:rPr>
                <a:t>市街化区域</a:t>
              </a:r>
              <a:endParaRPr lang="en-US" altLang="ja-JP" sz="1477" kern="0" dirty="0">
                <a:latin typeface="+mn-ea"/>
                <a:ea typeface="+mn-ea"/>
              </a:endParaRPr>
            </a:p>
          </p:txBody>
        </p:sp>
        <p:sp>
          <p:nvSpPr>
            <p:cNvPr id="47" name="テキスト ボックス 46"/>
            <p:cNvSpPr txBox="1"/>
            <p:nvPr/>
          </p:nvSpPr>
          <p:spPr bwMode="auto">
            <a:xfrm>
              <a:off x="7572762" y="1541502"/>
              <a:ext cx="1635107" cy="345580"/>
            </a:xfrm>
            <a:prstGeom prst="rect">
              <a:avLst/>
            </a:prstGeom>
            <a:noFill/>
          </p:spPr>
          <p:txBody>
            <a:bodyPr wrap="none">
              <a:spAutoFit/>
            </a:bodyPr>
            <a:lstStyle/>
            <a:p>
              <a:pPr eaLnBrk="1" fontAlgn="auto" hangingPunct="1">
                <a:spcBef>
                  <a:spcPts val="0"/>
                </a:spcBef>
                <a:spcAft>
                  <a:spcPts val="0"/>
                </a:spcAft>
                <a:defRPr/>
              </a:pPr>
              <a:r>
                <a:rPr lang="ja-JP" altLang="en-US" sz="1477" kern="0" dirty="0">
                  <a:latin typeface="+mn-ea"/>
                  <a:ea typeface="+mn-ea"/>
                </a:rPr>
                <a:t>市街化調整区域</a:t>
              </a:r>
              <a:endParaRPr lang="en-US" altLang="ja-JP" sz="1477" kern="0" dirty="0">
                <a:latin typeface="+mn-ea"/>
                <a:ea typeface="+mn-ea"/>
              </a:endParaRPr>
            </a:p>
          </p:txBody>
        </p:sp>
        <p:sp>
          <p:nvSpPr>
            <p:cNvPr id="48" name="テキスト ボックス 47"/>
            <p:cNvSpPr txBox="1"/>
            <p:nvPr/>
          </p:nvSpPr>
          <p:spPr bwMode="auto">
            <a:xfrm>
              <a:off x="3582140" y="858941"/>
              <a:ext cx="1439100" cy="345578"/>
            </a:xfrm>
            <a:prstGeom prst="rect">
              <a:avLst/>
            </a:prstGeom>
            <a:noFill/>
          </p:spPr>
          <p:txBody>
            <a:bodyPr wrap="none">
              <a:spAutoFit/>
            </a:bodyPr>
            <a:lstStyle/>
            <a:p>
              <a:pPr eaLnBrk="1" fontAlgn="auto" hangingPunct="1">
                <a:spcBef>
                  <a:spcPts val="0"/>
                </a:spcBef>
                <a:spcAft>
                  <a:spcPts val="0"/>
                </a:spcAft>
                <a:defRPr/>
              </a:pPr>
              <a:r>
                <a:rPr kumimoji="0" lang="ja-JP" altLang="en-US" sz="1477" b="1" kern="0" dirty="0">
                  <a:latin typeface="+mn-ea"/>
                  <a:ea typeface="+mn-ea"/>
                </a:rPr>
                <a:t>都市計画区域</a:t>
              </a:r>
              <a:endParaRPr lang="ja-JP" altLang="en-US" sz="1477" b="1" kern="0" dirty="0">
                <a:latin typeface="+mn-ea"/>
                <a:ea typeface="+mn-ea"/>
              </a:endParaRPr>
            </a:p>
          </p:txBody>
        </p:sp>
        <p:cxnSp>
          <p:nvCxnSpPr>
            <p:cNvPr id="19466" name="直線コネクタ 192"/>
            <p:cNvCxnSpPr>
              <a:cxnSpLocks noChangeShapeType="1"/>
            </p:cNvCxnSpPr>
            <p:nvPr/>
          </p:nvCxnSpPr>
          <p:spPr bwMode="auto">
            <a:xfrm flipH="1">
              <a:off x="7323994" y="1044029"/>
              <a:ext cx="17386" cy="4778745"/>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sp>
          <p:nvSpPr>
            <p:cNvPr id="50" name="テキスト ボックス 49"/>
            <p:cNvSpPr txBox="1"/>
            <p:nvPr/>
          </p:nvSpPr>
          <p:spPr bwMode="auto">
            <a:xfrm>
              <a:off x="7497111" y="2437257"/>
              <a:ext cx="1433942" cy="347298"/>
            </a:xfrm>
            <a:prstGeom prst="rect">
              <a:avLst/>
            </a:prstGeom>
            <a:noFill/>
          </p:spPr>
          <p:txBody>
            <a:bodyPr>
              <a:spAutoFit/>
            </a:bodyPr>
            <a:lstStyle/>
            <a:p>
              <a:pPr eaLnBrk="1" fontAlgn="auto" hangingPunct="1">
                <a:spcBef>
                  <a:spcPts val="0"/>
                </a:spcBef>
                <a:spcAft>
                  <a:spcPts val="0"/>
                </a:spcAft>
                <a:defRPr/>
              </a:pPr>
              <a:r>
                <a:rPr kumimoji="0" lang="ja-JP" altLang="en-US" sz="1477" kern="0" dirty="0">
                  <a:latin typeface="+mn-ea"/>
                  <a:ea typeface="+mn-ea"/>
                </a:rPr>
                <a:t>工業地域</a:t>
              </a:r>
              <a:endParaRPr lang="ja-JP" altLang="en-US" sz="1477" kern="0" dirty="0">
                <a:latin typeface="+mn-ea"/>
                <a:ea typeface="+mn-ea"/>
              </a:endParaRPr>
            </a:p>
          </p:txBody>
        </p:sp>
        <p:sp>
          <p:nvSpPr>
            <p:cNvPr id="51" name="テキスト ボックス 50"/>
            <p:cNvSpPr txBox="1"/>
            <p:nvPr/>
          </p:nvSpPr>
          <p:spPr bwMode="auto">
            <a:xfrm>
              <a:off x="7646695" y="1981642"/>
              <a:ext cx="1280919" cy="345580"/>
            </a:xfrm>
            <a:prstGeom prst="rect">
              <a:avLst/>
            </a:prstGeom>
            <a:noFill/>
          </p:spPr>
          <p:txBody>
            <a:bodyPr>
              <a:spAutoFit/>
            </a:bodyPr>
            <a:lstStyle/>
            <a:p>
              <a:pPr eaLnBrk="1" fontAlgn="auto" hangingPunct="1">
                <a:spcBef>
                  <a:spcPts val="0"/>
                </a:spcBef>
                <a:spcAft>
                  <a:spcPts val="0"/>
                </a:spcAft>
                <a:defRPr/>
              </a:pPr>
              <a:r>
                <a:rPr kumimoji="0" lang="ja-JP" altLang="en-US" sz="1477" kern="0" dirty="0">
                  <a:latin typeface="+mn-ea"/>
                  <a:ea typeface="+mn-ea"/>
                </a:rPr>
                <a:t>準工業地域</a:t>
              </a:r>
              <a:endParaRPr lang="ja-JP" altLang="en-US" sz="1477" kern="0" dirty="0">
                <a:latin typeface="+mn-ea"/>
                <a:ea typeface="+mn-ea"/>
              </a:endParaRPr>
            </a:p>
          </p:txBody>
        </p:sp>
        <p:sp>
          <p:nvSpPr>
            <p:cNvPr id="52" name="テキスト ボックス 51"/>
            <p:cNvSpPr txBox="1"/>
            <p:nvPr/>
          </p:nvSpPr>
          <p:spPr bwMode="auto">
            <a:xfrm>
              <a:off x="8475425" y="3042450"/>
              <a:ext cx="925013" cy="347298"/>
            </a:xfrm>
            <a:prstGeom prst="rect">
              <a:avLst/>
            </a:prstGeom>
            <a:noFill/>
          </p:spPr>
          <p:txBody>
            <a:bodyPr>
              <a:spAutoFit/>
            </a:bodyPr>
            <a:lstStyle/>
            <a:p>
              <a:pPr eaLnBrk="1" fontAlgn="auto" hangingPunct="1">
                <a:spcBef>
                  <a:spcPts val="0"/>
                </a:spcBef>
                <a:spcAft>
                  <a:spcPts val="0"/>
                </a:spcAft>
                <a:defRPr/>
              </a:pPr>
              <a:r>
                <a:rPr lang="ja-JP" altLang="en-US" sz="1477" kern="0" dirty="0">
                  <a:latin typeface="+mn-ea"/>
                  <a:ea typeface="+mn-ea"/>
                </a:rPr>
                <a:t>鉄道</a:t>
              </a:r>
            </a:p>
          </p:txBody>
        </p:sp>
        <p:sp>
          <p:nvSpPr>
            <p:cNvPr id="53" name="テキスト ボックス 52"/>
            <p:cNvSpPr txBox="1"/>
            <p:nvPr/>
          </p:nvSpPr>
          <p:spPr bwMode="auto">
            <a:xfrm>
              <a:off x="7693117" y="3403503"/>
              <a:ext cx="933610" cy="345578"/>
            </a:xfrm>
            <a:prstGeom prst="rect">
              <a:avLst/>
            </a:prstGeom>
            <a:noFill/>
          </p:spPr>
          <p:txBody>
            <a:bodyPr>
              <a:spAutoFit/>
            </a:bodyPr>
            <a:lstStyle/>
            <a:p>
              <a:pPr eaLnBrk="1" fontAlgn="auto" hangingPunct="1">
                <a:spcBef>
                  <a:spcPts val="0"/>
                </a:spcBef>
                <a:spcAft>
                  <a:spcPts val="0"/>
                </a:spcAft>
                <a:defRPr/>
              </a:pPr>
              <a:r>
                <a:rPr lang="ja-JP" altLang="en-US" sz="1477" kern="0" dirty="0">
                  <a:latin typeface="+mn-ea"/>
                  <a:ea typeface="+mn-ea"/>
                </a:rPr>
                <a:t>道路</a:t>
              </a:r>
            </a:p>
          </p:txBody>
        </p:sp>
        <p:sp>
          <p:nvSpPr>
            <p:cNvPr id="54" name="テキスト ボックス 53"/>
            <p:cNvSpPr txBox="1"/>
            <p:nvPr/>
          </p:nvSpPr>
          <p:spPr bwMode="auto">
            <a:xfrm>
              <a:off x="7194504" y="3802380"/>
              <a:ext cx="2092456" cy="345578"/>
            </a:xfrm>
            <a:prstGeom prst="rect">
              <a:avLst/>
            </a:prstGeom>
            <a:noFill/>
          </p:spPr>
          <p:txBody>
            <a:bodyPr>
              <a:spAutoFit/>
            </a:bodyPr>
            <a:lstStyle/>
            <a:p>
              <a:pPr eaLnBrk="1" fontAlgn="auto" hangingPunct="1">
                <a:spcBef>
                  <a:spcPts val="0"/>
                </a:spcBef>
                <a:spcAft>
                  <a:spcPts val="0"/>
                </a:spcAft>
                <a:defRPr/>
              </a:pPr>
              <a:r>
                <a:rPr lang="ja-JP" altLang="en-US" sz="1477" kern="0" dirty="0">
                  <a:latin typeface="+mn-ea"/>
                  <a:ea typeface="+mn-ea"/>
                </a:rPr>
                <a:t>土地区画整理事業</a:t>
              </a:r>
            </a:p>
          </p:txBody>
        </p:sp>
        <p:sp>
          <p:nvSpPr>
            <p:cNvPr id="56" name="テキスト ボックス 55"/>
            <p:cNvSpPr txBox="1"/>
            <p:nvPr/>
          </p:nvSpPr>
          <p:spPr bwMode="auto">
            <a:xfrm>
              <a:off x="5796669" y="4084345"/>
              <a:ext cx="1925678" cy="347298"/>
            </a:xfrm>
            <a:prstGeom prst="rect">
              <a:avLst/>
            </a:prstGeom>
            <a:noFill/>
          </p:spPr>
          <p:txBody>
            <a:bodyPr>
              <a:spAutoFit/>
            </a:bodyPr>
            <a:lstStyle/>
            <a:p>
              <a:pPr eaLnBrk="1" fontAlgn="auto" hangingPunct="1">
                <a:spcBef>
                  <a:spcPts val="0"/>
                </a:spcBef>
                <a:spcAft>
                  <a:spcPts val="0"/>
                </a:spcAft>
                <a:defRPr/>
              </a:pPr>
              <a:r>
                <a:rPr lang="ja-JP" altLang="en-US" sz="1477" kern="0" dirty="0">
                  <a:latin typeface="+mn-ea"/>
                  <a:ea typeface="+mn-ea"/>
                </a:rPr>
                <a:t>市街地再開発事業</a:t>
              </a:r>
            </a:p>
          </p:txBody>
        </p:sp>
        <p:sp>
          <p:nvSpPr>
            <p:cNvPr id="58" name="テキスト ボックス 57"/>
            <p:cNvSpPr txBox="1"/>
            <p:nvPr/>
          </p:nvSpPr>
          <p:spPr bwMode="auto">
            <a:xfrm>
              <a:off x="7363001" y="4954310"/>
              <a:ext cx="1112423" cy="347298"/>
            </a:xfrm>
            <a:prstGeom prst="rect">
              <a:avLst/>
            </a:prstGeom>
            <a:noFill/>
          </p:spPr>
          <p:txBody>
            <a:bodyPr>
              <a:spAutoFit/>
            </a:bodyPr>
            <a:lstStyle/>
            <a:p>
              <a:pPr eaLnBrk="1" fontAlgn="auto" hangingPunct="1">
                <a:spcBef>
                  <a:spcPts val="0"/>
                </a:spcBef>
                <a:spcAft>
                  <a:spcPts val="0"/>
                </a:spcAft>
                <a:defRPr/>
              </a:pPr>
              <a:r>
                <a:rPr lang="ja-JP" altLang="en-US" sz="1477" kern="0" dirty="0">
                  <a:latin typeface="+mn-ea"/>
                  <a:ea typeface="+mn-ea"/>
                </a:rPr>
                <a:t>地区計画</a:t>
              </a:r>
            </a:p>
          </p:txBody>
        </p:sp>
        <p:sp>
          <p:nvSpPr>
            <p:cNvPr id="59" name="平行四辺形 58"/>
            <p:cNvSpPr/>
            <p:nvPr/>
          </p:nvSpPr>
          <p:spPr bwMode="auto">
            <a:xfrm>
              <a:off x="3423959" y="1244064"/>
              <a:ext cx="3914971" cy="558771"/>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0" name="平行四辺形 59"/>
            <p:cNvSpPr>
              <a:spLocks noChangeAspect="1"/>
            </p:cNvSpPr>
            <p:nvPr/>
          </p:nvSpPr>
          <p:spPr bwMode="auto">
            <a:xfrm>
              <a:off x="3848639" y="1305959"/>
              <a:ext cx="2936659" cy="417789"/>
            </a:xfrm>
            <a:prstGeom prst="parallelogram">
              <a:avLst>
                <a:gd name="adj" fmla="val 66153"/>
              </a:avLst>
            </a:prstGeom>
            <a:solidFill>
              <a:srgbClr val="F79646">
                <a:lumMod val="60000"/>
                <a:lumOff val="40000"/>
              </a:srgbClr>
            </a:solidFill>
            <a:ln w="25400" cap="flat" cmpd="sng" algn="ctr">
              <a:solidFill>
                <a:srgbClr val="F79646">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1" name="平行四辺形 60"/>
            <p:cNvSpPr/>
            <p:nvPr/>
          </p:nvSpPr>
          <p:spPr bwMode="auto">
            <a:xfrm>
              <a:off x="3423959" y="2285959"/>
              <a:ext cx="3914971" cy="558771"/>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2" name="平行四辺形 61"/>
            <p:cNvSpPr/>
            <p:nvPr/>
          </p:nvSpPr>
          <p:spPr bwMode="auto">
            <a:xfrm>
              <a:off x="3423959" y="3403503"/>
              <a:ext cx="3914971" cy="557053"/>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3" name="平行四辺形 62"/>
            <p:cNvSpPr/>
            <p:nvPr/>
          </p:nvSpPr>
          <p:spPr bwMode="auto">
            <a:xfrm>
              <a:off x="3423959" y="4519327"/>
              <a:ext cx="3914971" cy="558773"/>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4" name="平行四辺形 63"/>
            <p:cNvSpPr/>
            <p:nvPr/>
          </p:nvSpPr>
          <p:spPr bwMode="auto">
            <a:xfrm>
              <a:off x="3423959" y="5822555"/>
              <a:ext cx="3914971" cy="558773"/>
            </a:xfrm>
            <a:prstGeom prst="parallelogram">
              <a:avLst>
                <a:gd name="adj" fmla="val 66153"/>
              </a:avLst>
            </a:prstGeom>
            <a:solidFill>
              <a:sysClr val="window" lastClr="FFFFFF"/>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5" name="テキスト ボックス 64"/>
            <p:cNvSpPr txBox="1"/>
            <p:nvPr/>
          </p:nvSpPr>
          <p:spPr bwMode="auto">
            <a:xfrm>
              <a:off x="3578701" y="5483854"/>
              <a:ext cx="1439100" cy="345578"/>
            </a:xfrm>
            <a:prstGeom prst="rect">
              <a:avLst/>
            </a:prstGeom>
            <a:noFill/>
          </p:spPr>
          <p:txBody>
            <a:bodyPr wrap="none">
              <a:spAutoFit/>
            </a:bodyPr>
            <a:lstStyle/>
            <a:p>
              <a:pPr eaLnBrk="1" fontAlgn="auto" hangingPunct="1">
                <a:spcBef>
                  <a:spcPts val="0"/>
                </a:spcBef>
                <a:spcAft>
                  <a:spcPts val="0"/>
                </a:spcAft>
                <a:defRPr/>
              </a:pPr>
              <a:r>
                <a:rPr kumimoji="0" lang="ja-JP" altLang="en-US" sz="1477" b="1" kern="0" dirty="0">
                  <a:latin typeface="+mn-ea"/>
                  <a:ea typeface="+mn-ea"/>
                </a:rPr>
                <a:t>都市計画区域</a:t>
              </a:r>
              <a:endParaRPr lang="ja-JP" altLang="en-US" sz="1477" b="1" kern="0" dirty="0">
                <a:latin typeface="+mn-ea"/>
                <a:ea typeface="+mn-ea"/>
              </a:endParaRPr>
            </a:p>
          </p:txBody>
        </p:sp>
        <p:cxnSp>
          <p:nvCxnSpPr>
            <p:cNvPr id="19481" name="直線コネクタ 207"/>
            <p:cNvCxnSpPr>
              <a:cxnSpLocks noChangeShapeType="1"/>
            </p:cNvCxnSpPr>
            <p:nvPr/>
          </p:nvCxnSpPr>
          <p:spPr bwMode="auto">
            <a:xfrm>
              <a:off x="3423331" y="1354337"/>
              <a:ext cx="0" cy="5026991"/>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cxnSp>
          <p:nvCxnSpPr>
            <p:cNvPr id="19482" name="直線コネクタ 208"/>
            <p:cNvCxnSpPr>
              <a:cxnSpLocks noChangeShapeType="1"/>
            </p:cNvCxnSpPr>
            <p:nvPr/>
          </p:nvCxnSpPr>
          <p:spPr bwMode="auto">
            <a:xfrm flipH="1">
              <a:off x="6941796" y="1416398"/>
              <a:ext cx="26634" cy="4964930"/>
            </a:xfrm>
            <a:prstGeom prst="line">
              <a:avLst/>
            </a:prstGeom>
            <a:noFill/>
            <a:ln w="38100" algn="ctr">
              <a:solidFill>
                <a:srgbClr val="4A7EBB"/>
              </a:solidFill>
              <a:prstDash val="sysDot"/>
              <a:round/>
              <a:headEnd/>
              <a:tailEnd/>
            </a:ln>
            <a:extLst>
              <a:ext uri="{909E8E84-426E-40DD-AFC4-6F175D3DCCD1}">
                <a14:hiddenFill xmlns:a14="http://schemas.microsoft.com/office/drawing/2010/main">
                  <a:noFill/>
                </a14:hiddenFill>
              </a:ext>
            </a:extLst>
          </p:spPr>
        </p:cxnSp>
        <p:sp>
          <p:nvSpPr>
            <p:cNvPr id="68" name="平行四辺形 67"/>
            <p:cNvSpPr>
              <a:spLocks noChangeAspect="1"/>
            </p:cNvSpPr>
            <p:nvPr/>
          </p:nvSpPr>
          <p:spPr bwMode="auto">
            <a:xfrm>
              <a:off x="3848639" y="2347854"/>
              <a:ext cx="2936659" cy="417789"/>
            </a:xfrm>
            <a:prstGeom prst="parallelogram">
              <a:avLst>
                <a:gd name="adj" fmla="val 66153"/>
              </a:avLst>
            </a:prstGeom>
            <a:solidFill>
              <a:srgbClr val="9BBB59">
                <a:lumMod val="60000"/>
                <a:lumOff val="40000"/>
              </a:srgbClr>
            </a:solidFill>
            <a:ln w="25400" cap="flat" cmpd="sng" algn="ctr">
              <a:solidFill>
                <a:srgbClr val="9BBB59">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69" name="円/楕円 68"/>
            <p:cNvSpPr/>
            <p:nvPr/>
          </p:nvSpPr>
          <p:spPr bwMode="auto">
            <a:xfrm>
              <a:off x="4699720" y="2521502"/>
              <a:ext cx="342151" cy="187404"/>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70" name="円/楕円 69"/>
            <p:cNvSpPr/>
            <p:nvPr/>
          </p:nvSpPr>
          <p:spPr bwMode="auto">
            <a:xfrm>
              <a:off x="5296336" y="2409748"/>
              <a:ext cx="596617" cy="247579"/>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486" name="直線コネクタ 213"/>
            <p:cNvCxnSpPr>
              <a:cxnSpLocks noChangeShapeType="1"/>
              <a:endCxn id="73" idx="2"/>
            </p:cNvCxnSpPr>
            <p:nvPr/>
          </p:nvCxnSpPr>
          <p:spPr bwMode="auto">
            <a:xfrm flipV="1">
              <a:off x="5537761" y="2258796"/>
              <a:ext cx="188352" cy="232123"/>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487" name="直線コネクタ 214"/>
            <p:cNvCxnSpPr>
              <a:cxnSpLocks noChangeShapeType="1"/>
              <a:endCxn id="75" idx="1"/>
            </p:cNvCxnSpPr>
            <p:nvPr/>
          </p:nvCxnSpPr>
          <p:spPr bwMode="auto">
            <a:xfrm>
              <a:off x="5158028" y="2664528"/>
              <a:ext cx="1281366" cy="324274"/>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73" name="テキスト ボックス 72"/>
            <p:cNvSpPr txBox="1"/>
            <p:nvPr/>
          </p:nvSpPr>
          <p:spPr bwMode="auto">
            <a:xfrm>
              <a:off x="5162226" y="1912870"/>
              <a:ext cx="1127897" cy="345580"/>
            </a:xfrm>
            <a:prstGeom prst="rect">
              <a:avLst/>
            </a:prstGeom>
            <a:noFill/>
          </p:spPr>
          <p:txBody>
            <a:bodyPr>
              <a:spAutoFit/>
            </a:bodyPr>
            <a:lstStyle/>
            <a:p>
              <a:pPr eaLnBrk="1" fontAlgn="auto" hangingPunct="1">
                <a:spcBef>
                  <a:spcPts val="0"/>
                </a:spcBef>
                <a:spcAft>
                  <a:spcPts val="0"/>
                </a:spcAft>
                <a:defRPr/>
              </a:pPr>
              <a:r>
                <a:rPr kumimoji="0" lang="ja-JP" altLang="en-US" sz="1477" kern="0" dirty="0">
                  <a:latin typeface="+mn-ea"/>
                  <a:ea typeface="+mn-ea"/>
                </a:rPr>
                <a:t>商業地域</a:t>
              </a:r>
              <a:endParaRPr lang="ja-JP" altLang="en-US" sz="1477" kern="0" dirty="0">
                <a:latin typeface="+mn-ea"/>
                <a:ea typeface="+mn-ea"/>
              </a:endParaRPr>
            </a:p>
          </p:txBody>
        </p:sp>
        <p:sp>
          <p:nvSpPr>
            <p:cNvPr id="74" name="平行四辺形 73"/>
            <p:cNvSpPr>
              <a:spLocks noChangeAspect="1"/>
            </p:cNvSpPr>
            <p:nvPr/>
          </p:nvSpPr>
          <p:spPr bwMode="auto">
            <a:xfrm>
              <a:off x="5829336" y="2444134"/>
              <a:ext cx="895785" cy="326667"/>
            </a:xfrm>
            <a:prstGeom prst="parallelogram">
              <a:avLst>
                <a:gd name="adj" fmla="val 66153"/>
              </a:avLst>
            </a:prstGeom>
            <a:solidFill>
              <a:srgbClr val="8064A2">
                <a:lumMod val="40000"/>
                <a:lumOff val="60000"/>
              </a:srgbClr>
            </a:solidFill>
            <a:ln w="25400" cap="flat" cmpd="sng" algn="ctr">
              <a:solidFill>
                <a:srgbClr val="8064A2">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75" name="テキスト ボックス 74"/>
            <p:cNvSpPr txBox="1"/>
            <p:nvPr/>
          </p:nvSpPr>
          <p:spPr bwMode="auto">
            <a:xfrm>
              <a:off x="6439708" y="2815503"/>
              <a:ext cx="1807042" cy="345578"/>
            </a:xfrm>
            <a:prstGeom prst="rect">
              <a:avLst/>
            </a:prstGeom>
            <a:noFill/>
          </p:spPr>
          <p:txBody>
            <a:bodyPr>
              <a:spAutoFit/>
            </a:bodyPr>
            <a:lstStyle/>
            <a:p>
              <a:pPr eaLnBrk="1" fontAlgn="auto" hangingPunct="1">
                <a:spcBef>
                  <a:spcPts val="0"/>
                </a:spcBef>
                <a:spcAft>
                  <a:spcPts val="0"/>
                </a:spcAft>
                <a:defRPr/>
              </a:pPr>
              <a:r>
                <a:rPr kumimoji="0" lang="ja-JP" altLang="en-US" sz="1477" kern="0" dirty="0">
                  <a:latin typeface="+mn-ea"/>
                  <a:ea typeface="+mn-ea"/>
                </a:rPr>
                <a:t>第一種住居地域</a:t>
              </a:r>
              <a:endParaRPr lang="ja-JP" altLang="en-US" sz="1477" kern="0" dirty="0">
                <a:latin typeface="+mn-ea"/>
                <a:ea typeface="+mn-ea"/>
              </a:endParaRPr>
            </a:p>
          </p:txBody>
        </p:sp>
        <p:sp>
          <p:nvSpPr>
            <p:cNvPr id="76" name="平行四辺形 75"/>
            <p:cNvSpPr>
              <a:spLocks noChangeAspect="1"/>
            </p:cNvSpPr>
            <p:nvPr/>
          </p:nvSpPr>
          <p:spPr bwMode="auto">
            <a:xfrm>
              <a:off x="6033940" y="2533538"/>
              <a:ext cx="641319" cy="232105"/>
            </a:xfrm>
            <a:prstGeom prst="parallelogram">
              <a:avLst>
                <a:gd name="adj" fmla="val 66153"/>
              </a:avLst>
            </a:prstGeom>
            <a:solidFill>
              <a:srgbClr val="1F497D">
                <a:lumMod val="40000"/>
                <a:lumOff val="60000"/>
              </a:srgbClr>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492" name="直線コネクタ 219"/>
            <p:cNvCxnSpPr>
              <a:cxnSpLocks noChangeShapeType="1"/>
              <a:endCxn id="50" idx="1"/>
            </p:cNvCxnSpPr>
            <p:nvPr/>
          </p:nvCxnSpPr>
          <p:spPr bwMode="auto">
            <a:xfrm flipV="1">
              <a:off x="6349950" y="2610833"/>
              <a:ext cx="1146895" cy="4060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493" name="直線コネクタ 220"/>
            <p:cNvCxnSpPr>
              <a:cxnSpLocks noChangeShapeType="1"/>
              <a:endCxn id="51" idx="1"/>
            </p:cNvCxnSpPr>
            <p:nvPr/>
          </p:nvCxnSpPr>
          <p:spPr bwMode="auto">
            <a:xfrm flipV="1">
              <a:off x="6063087" y="2154257"/>
              <a:ext cx="1583396" cy="358566"/>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79" name="平行四辺形 78"/>
            <p:cNvSpPr>
              <a:spLocks noChangeAspect="1"/>
            </p:cNvSpPr>
            <p:nvPr/>
          </p:nvSpPr>
          <p:spPr bwMode="auto">
            <a:xfrm>
              <a:off x="3951800" y="2347854"/>
              <a:ext cx="641320" cy="232105"/>
            </a:xfrm>
            <a:prstGeom prst="parallelogram">
              <a:avLst>
                <a:gd name="adj" fmla="val 66153"/>
              </a:avLst>
            </a:prstGeom>
            <a:solidFill>
              <a:srgbClr val="92D050"/>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495" name="直線コネクタ 222"/>
            <p:cNvCxnSpPr>
              <a:cxnSpLocks noChangeShapeType="1"/>
              <a:endCxn id="81" idx="0"/>
            </p:cNvCxnSpPr>
            <p:nvPr/>
          </p:nvCxnSpPr>
          <p:spPr bwMode="auto">
            <a:xfrm>
              <a:off x="4359673" y="2471446"/>
              <a:ext cx="716174" cy="434557"/>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81" name="テキスト ボックス 80"/>
            <p:cNvSpPr txBox="1"/>
            <p:nvPr/>
          </p:nvSpPr>
          <p:spPr bwMode="auto">
            <a:xfrm>
              <a:off x="3848639" y="2906625"/>
              <a:ext cx="2453520" cy="345580"/>
            </a:xfrm>
            <a:prstGeom prst="rect">
              <a:avLst/>
            </a:prstGeom>
            <a:noFill/>
          </p:spPr>
          <p:txBody>
            <a:bodyPr wrap="none">
              <a:spAutoFit/>
            </a:bodyPr>
            <a:lstStyle/>
            <a:p>
              <a:pPr eaLnBrk="1" fontAlgn="auto" hangingPunct="1">
                <a:spcBef>
                  <a:spcPts val="0"/>
                </a:spcBef>
                <a:spcAft>
                  <a:spcPts val="0"/>
                </a:spcAft>
                <a:defRPr/>
              </a:pPr>
              <a:r>
                <a:rPr kumimoji="0" lang="ja-JP" altLang="en-US" sz="1477" kern="0" dirty="0">
                  <a:latin typeface="+mn-ea"/>
                  <a:ea typeface="+mn-ea"/>
                </a:rPr>
                <a:t>第一種低層住居専用地域</a:t>
              </a:r>
              <a:endParaRPr lang="ja-JP" altLang="en-US" sz="1477" kern="0" dirty="0">
                <a:latin typeface="+mn-ea"/>
                <a:ea typeface="+mn-ea"/>
              </a:endParaRPr>
            </a:p>
          </p:txBody>
        </p:sp>
        <p:sp>
          <p:nvSpPr>
            <p:cNvPr id="82" name="平行四辺形 81"/>
            <p:cNvSpPr>
              <a:spLocks noChangeAspect="1"/>
            </p:cNvSpPr>
            <p:nvPr/>
          </p:nvSpPr>
          <p:spPr bwMode="auto">
            <a:xfrm>
              <a:off x="3848639" y="3475713"/>
              <a:ext cx="2936659" cy="419509"/>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3" name="円/楕円 82"/>
            <p:cNvSpPr/>
            <p:nvPr/>
          </p:nvSpPr>
          <p:spPr bwMode="auto">
            <a:xfrm>
              <a:off x="4699720" y="3651082"/>
              <a:ext cx="342151" cy="185684"/>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4" name="円/楕円 83"/>
            <p:cNvSpPr/>
            <p:nvPr/>
          </p:nvSpPr>
          <p:spPr bwMode="auto">
            <a:xfrm>
              <a:off x="5296336" y="3537608"/>
              <a:ext cx="596617" cy="247579"/>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5" name="平行四辺形 84"/>
            <p:cNvSpPr>
              <a:spLocks noChangeAspect="1"/>
            </p:cNvSpPr>
            <p:nvPr/>
          </p:nvSpPr>
          <p:spPr bwMode="auto">
            <a:xfrm>
              <a:off x="5829336" y="3573713"/>
              <a:ext cx="895785" cy="324948"/>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6" name="平行四辺形 85"/>
            <p:cNvSpPr>
              <a:spLocks noChangeAspect="1"/>
            </p:cNvSpPr>
            <p:nvPr/>
          </p:nvSpPr>
          <p:spPr bwMode="auto">
            <a:xfrm>
              <a:off x="6033940" y="3661398"/>
              <a:ext cx="641319" cy="233825"/>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7" name="平行四辺形 86"/>
            <p:cNvSpPr>
              <a:spLocks noChangeAspect="1"/>
            </p:cNvSpPr>
            <p:nvPr/>
          </p:nvSpPr>
          <p:spPr bwMode="auto">
            <a:xfrm>
              <a:off x="3951800" y="3475713"/>
              <a:ext cx="641320" cy="233825"/>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8" name="フリーフォーム 87"/>
            <p:cNvSpPr/>
            <p:nvPr/>
          </p:nvSpPr>
          <p:spPr bwMode="auto">
            <a:xfrm>
              <a:off x="3564946" y="3654520"/>
              <a:ext cx="3564223" cy="182246"/>
            </a:xfrm>
            <a:custGeom>
              <a:avLst/>
              <a:gdLst>
                <a:gd name="connsiteX0" fmla="*/ 0 w 2897660"/>
                <a:gd name="connsiteY0" fmla="*/ 169905 h 239927"/>
                <a:gd name="connsiteX1" fmla="*/ 506627 w 2897660"/>
                <a:gd name="connsiteY1" fmla="*/ 231689 h 239927"/>
                <a:gd name="connsiteX2" fmla="*/ 1075038 w 2897660"/>
                <a:gd name="connsiteY2" fmla="*/ 120478 h 239927"/>
                <a:gd name="connsiteX3" fmla="*/ 1674341 w 2897660"/>
                <a:gd name="connsiteY3" fmla="*/ 3089 h 239927"/>
                <a:gd name="connsiteX4" fmla="*/ 2279822 w 2897660"/>
                <a:gd name="connsiteY4" fmla="*/ 139013 h 239927"/>
                <a:gd name="connsiteX5" fmla="*/ 2897660 w 2897660"/>
                <a:gd name="connsiteY5" fmla="*/ 151370 h 2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660" h="239927">
                  <a:moveTo>
                    <a:pt x="0" y="169905"/>
                  </a:moveTo>
                  <a:cubicBezTo>
                    <a:pt x="163727" y="204916"/>
                    <a:pt x="327454" y="239927"/>
                    <a:pt x="506627" y="231689"/>
                  </a:cubicBezTo>
                  <a:cubicBezTo>
                    <a:pt x="685800" y="223451"/>
                    <a:pt x="1075038" y="120478"/>
                    <a:pt x="1075038" y="120478"/>
                  </a:cubicBezTo>
                  <a:cubicBezTo>
                    <a:pt x="1269657" y="82378"/>
                    <a:pt x="1473544" y="0"/>
                    <a:pt x="1674341" y="3089"/>
                  </a:cubicBezTo>
                  <a:cubicBezTo>
                    <a:pt x="1875138" y="6178"/>
                    <a:pt x="2075935" y="114299"/>
                    <a:pt x="2279822" y="139013"/>
                  </a:cubicBezTo>
                  <a:cubicBezTo>
                    <a:pt x="2483709" y="163727"/>
                    <a:pt x="2690684" y="157548"/>
                    <a:pt x="2897660" y="151370"/>
                  </a:cubicBezTo>
                </a:path>
              </a:pathLst>
            </a:custGeom>
            <a:noFill/>
            <a:ln w="381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89" name="フリーフォーム 88"/>
            <p:cNvSpPr/>
            <p:nvPr/>
          </p:nvSpPr>
          <p:spPr bwMode="auto">
            <a:xfrm>
              <a:off x="5487185" y="3391467"/>
              <a:ext cx="445312" cy="569088"/>
            </a:xfrm>
            <a:custGeom>
              <a:avLst/>
              <a:gdLst>
                <a:gd name="connsiteX0" fmla="*/ 376881 w 376881"/>
                <a:gd name="connsiteY0" fmla="*/ 0 h 661086"/>
                <a:gd name="connsiteX1" fmla="*/ 55605 w 376881"/>
                <a:gd name="connsiteY1" fmla="*/ 228600 h 661086"/>
                <a:gd name="connsiteX2" fmla="*/ 43249 w 376881"/>
                <a:gd name="connsiteY2" fmla="*/ 395416 h 661086"/>
                <a:gd name="connsiteX3" fmla="*/ 265670 w 376881"/>
                <a:gd name="connsiteY3" fmla="*/ 661086 h 661086"/>
              </a:gdLst>
              <a:ahLst/>
              <a:cxnLst>
                <a:cxn ang="0">
                  <a:pos x="connsiteX0" y="connsiteY0"/>
                </a:cxn>
                <a:cxn ang="0">
                  <a:pos x="connsiteX1" y="connsiteY1"/>
                </a:cxn>
                <a:cxn ang="0">
                  <a:pos x="connsiteX2" y="connsiteY2"/>
                </a:cxn>
                <a:cxn ang="0">
                  <a:pos x="connsiteX3" y="connsiteY3"/>
                </a:cxn>
              </a:cxnLst>
              <a:rect l="l" t="t" r="r" b="b"/>
              <a:pathLst>
                <a:path w="376881" h="661086">
                  <a:moveTo>
                    <a:pt x="376881" y="0"/>
                  </a:moveTo>
                  <a:cubicBezTo>
                    <a:pt x="244045" y="81348"/>
                    <a:pt x="111210" y="162697"/>
                    <a:pt x="55605" y="228600"/>
                  </a:cubicBezTo>
                  <a:cubicBezTo>
                    <a:pt x="0" y="294503"/>
                    <a:pt x="8238" y="323335"/>
                    <a:pt x="43249" y="395416"/>
                  </a:cubicBezTo>
                  <a:cubicBezTo>
                    <a:pt x="78260" y="467497"/>
                    <a:pt x="171965" y="564291"/>
                    <a:pt x="265670" y="661086"/>
                  </a:cubicBezTo>
                </a:path>
              </a:pathLst>
            </a:custGeom>
            <a:noFill/>
            <a:ln w="254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0" name="平行四辺形 89"/>
            <p:cNvSpPr>
              <a:spLocks noChangeAspect="1"/>
            </p:cNvSpPr>
            <p:nvPr/>
          </p:nvSpPr>
          <p:spPr bwMode="auto">
            <a:xfrm>
              <a:off x="3922572" y="3709538"/>
              <a:ext cx="309484" cy="111754"/>
            </a:xfrm>
            <a:prstGeom prst="parallelogram">
              <a:avLst>
                <a:gd name="adj" fmla="val 66153"/>
              </a:avLst>
            </a:prstGeom>
            <a:solidFill>
              <a:srgbClr val="00B050"/>
            </a:solidFill>
            <a:ln w="25400" cap="flat" cmpd="sng" algn="ctr">
              <a:solidFill>
                <a:srgbClr val="0066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1" name="フリーフォーム 90"/>
            <p:cNvSpPr/>
            <p:nvPr/>
          </p:nvSpPr>
          <p:spPr bwMode="auto">
            <a:xfrm>
              <a:off x="4190791" y="3403503"/>
              <a:ext cx="3237545" cy="550176"/>
            </a:xfrm>
            <a:custGeom>
              <a:avLst/>
              <a:gdLst>
                <a:gd name="connsiteX0" fmla="*/ 0 w 2741141"/>
                <a:gd name="connsiteY0" fmla="*/ 695067 h 695067"/>
                <a:gd name="connsiteX1" fmla="*/ 574589 w 2741141"/>
                <a:gd name="connsiteY1" fmla="*/ 386148 h 695067"/>
                <a:gd name="connsiteX2" fmla="*/ 1248033 w 2741141"/>
                <a:gd name="connsiteY2" fmla="*/ 274937 h 695067"/>
                <a:gd name="connsiteX3" fmla="*/ 2526957 w 2741141"/>
                <a:gd name="connsiteY3" fmla="*/ 40159 h 695067"/>
                <a:gd name="connsiteX4" fmla="*/ 2533135 w 2741141"/>
                <a:gd name="connsiteY4" fmla="*/ 33981 h 69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141" h="695067">
                  <a:moveTo>
                    <a:pt x="0" y="695067"/>
                  </a:moveTo>
                  <a:cubicBezTo>
                    <a:pt x="183292" y="575618"/>
                    <a:pt x="366584" y="456170"/>
                    <a:pt x="574589" y="386148"/>
                  </a:cubicBezTo>
                  <a:cubicBezTo>
                    <a:pt x="782594" y="316126"/>
                    <a:pt x="1248033" y="274937"/>
                    <a:pt x="1248033" y="274937"/>
                  </a:cubicBezTo>
                  <a:lnTo>
                    <a:pt x="2526957" y="40159"/>
                  </a:lnTo>
                  <a:cubicBezTo>
                    <a:pt x="2741141" y="0"/>
                    <a:pt x="2637138" y="16990"/>
                    <a:pt x="2533135" y="33981"/>
                  </a:cubicBezTo>
                </a:path>
              </a:pathLst>
            </a:custGeom>
            <a:noFill/>
            <a:ln w="25400" cap="flat" cmpd="sng" algn="ctr">
              <a:solidFill>
                <a:srgbClr val="FF33CC"/>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2" name="円/楕円 91"/>
            <p:cNvSpPr/>
            <p:nvPr/>
          </p:nvSpPr>
          <p:spPr bwMode="auto">
            <a:xfrm>
              <a:off x="4842426" y="3666555"/>
              <a:ext cx="84249" cy="61895"/>
            </a:xfrm>
            <a:prstGeom prst="ellips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93" name="二等辺三角形 92"/>
            <p:cNvSpPr/>
            <p:nvPr/>
          </p:nvSpPr>
          <p:spPr bwMode="auto">
            <a:xfrm>
              <a:off x="5521572" y="3556520"/>
              <a:ext cx="256183" cy="61895"/>
            </a:xfrm>
            <a:prstGeom prst="triangl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509" name="直線コネクタ 236"/>
            <p:cNvCxnSpPr>
              <a:cxnSpLocks noChangeShapeType="1"/>
              <a:endCxn id="53" idx="1"/>
            </p:cNvCxnSpPr>
            <p:nvPr/>
          </p:nvCxnSpPr>
          <p:spPr bwMode="auto">
            <a:xfrm flipV="1">
              <a:off x="6744166" y="3575828"/>
              <a:ext cx="948873" cy="198920"/>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0" name="直線コネクタ 237"/>
            <p:cNvCxnSpPr>
              <a:cxnSpLocks noChangeShapeType="1"/>
              <a:endCxn id="52" idx="1"/>
            </p:cNvCxnSpPr>
            <p:nvPr/>
          </p:nvCxnSpPr>
          <p:spPr bwMode="auto">
            <a:xfrm flipV="1">
              <a:off x="6822763" y="3216255"/>
              <a:ext cx="1653387" cy="25209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1" name="直線コネクタ 238"/>
            <p:cNvCxnSpPr>
              <a:cxnSpLocks noChangeShapeType="1"/>
              <a:stCxn id="93" idx="3"/>
              <a:endCxn id="54" idx="1"/>
            </p:cNvCxnSpPr>
            <p:nvPr/>
          </p:nvCxnSpPr>
          <p:spPr bwMode="auto">
            <a:xfrm>
              <a:off x="5649631" y="3618462"/>
              <a:ext cx="1544610" cy="357079"/>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2" name="直線コネクタ 239"/>
            <p:cNvCxnSpPr>
              <a:cxnSpLocks noChangeShapeType="1"/>
              <a:stCxn id="92" idx="6"/>
              <a:endCxn id="56" idx="1"/>
            </p:cNvCxnSpPr>
            <p:nvPr/>
          </p:nvCxnSpPr>
          <p:spPr bwMode="auto">
            <a:xfrm>
              <a:off x="4926374" y="3697904"/>
              <a:ext cx="869570" cy="56027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13" name="直線コネクタ 240"/>
            <p:cNvCxnSpPr>
              <a:cxnSpLocks noChangeShapeType="1"/>
              <a:stCxn id="90" idx="2"/>
            </p:cNvCxnSpPr>
            <p:nvPr/>
          </p:nvCxnSpPr>
          <p:spPr bwMode="auto">
            <a:xfrm flipH="1">
              <a:off x="4102125" y="3764450"/>
              <a:ext cx="92969" cy="41713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99" name="テキスト ボックス 98"/>
            <p:cNvSpPr txBox="1"/>
            <p:nvPr/>
          </p:nvSpPr>
          <p:spPr bwMode="auto">
            <a:xfrm>
              <a:off x="3423959" y="4029328"/>
              <a:ext cx="787465" cy="347298"/>
            </a:xfrm>
            <a:prstGeom prst="rect">
              <a:avLst/>
            </a:prstGeom>
            <a:noFill/>
          </p:spPr>
          <p:txBody>
            <a:bodyPr>
              <a:spAutoFit/>
            </a:bodyPr>
            <a:lstStyle/>
            <a:p>
              <a:pPr eaLnBrk="1" fontAlgn="auto" hangingPunct="1">
                <a:spcBef>
                  <a:spcPts val="0"/>
                </a:spcBef>
                <a:spcAft>
                  <a:spcPts val="0"/>
                </a:spcAft>
                <a:defRPr/>
              </a:pPr>
              <a:r>
                <a:rPr lang="ja-JP" altLang="en-US" sz="1477" kern="0" dirty="0">
                  <a:latin typeface="+mn-ea"/>
                  <a:ea typeface="+mn-ea"/>
                </a:rPr>
                <a:t>公園</a:t>
              </a:r>
            </a:p>
          </p:txBody>
        </p:sp>
        <p:sp>
          <p:nvSpPr>
            <p:cNvPr id="100" name="平行四辺形 99"/>
            <p:cNvSpPr>
              <a:spLocks noChangeAspect="1"/>
            </p:cNvSpPr>
            <p:nvPr/>
          </p:nvSpPr>
          <p:spPr bwMode="auto">
            <a:xfrm>
              <a:off x="3846920" y="4601853"/>
              <a:ext cx="2936659" cy="419509"/>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1" name="円/楕円 100"/>
            <p:cNvSpPr/>
            <p:nvPr/>
          </p:nvSpPr>
          <p:spPr bwMode="auto">
            <a:xfrm>
              <a:off x="4696282" y="4775503"/>
              <a:ext cx="342151" cy="187403"/>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2" name="円/楕円 101"/>
            <p:cNvSpPr/>
            <p:nvPr/>
          </p:nvSpPr>
          <p:spPr bwMode="auto">
            <a:xfrm>
              <a:off x="5294617" y="4663748"/>
              <a:ext cx="594897" cy="249299"/>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3" name="平行四辺形 102"/>
            <p:cNvSpPr>
              <a:spLocks noChangeAspect="1"/>
            </p:cNvSpPr>
            <p:nvPr/>
          </p:nvSpPr>
          <p:spPr bwMode="auto">
            <a:xfrm>
              <a:off x="5825898" y="4698134"/>
              <a:ext cx="897503" cy="326667"/>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4" name="平行四辺形 103"/>
            <p:cNvSpPr>
              <a:spLocks noChangeAspect="1"/>
            </p:cNvSpPr>
            <p:nvPr/>
          </p:nvSpPr>
          <p:spPr bwMode="auto">
            <a:xfrm>
              <a:off x="6032220" y="4787538"/>
              <a:ext cx="639600" cy="232106"/>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5" name="平行四辺形 104"/>
            <p:cNvSpPr>
              <a:spLocks noChangeAspect="1"/>
            </p:cNvSpPr>
            <p:nvPr/>
          </p:nvSpPr>
          <p:spPr bwMode="auto">
            <a:xfrm>
              <a:off x="3950082" y="4601853"/>
              <a:ext cx="639600" cy="232106"/>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6" name="フリーフォーム 105"/>
            <p:cNvSpPr/>
            <p:nvPr/>
          </p:nvSpPr>
          <p:spPr bwMode="auto">
            <a:xfrm>
              <a:off x="3563226" y="4780660"/>
              <a:ext cx="3564224" cy="182246"/>
            </a:xfrm>
            <a:custGeom>
              <a:avLst/>
              <a:gdLst>
                <a:gd name="connsiteX0" fmla="*/ 0 w 2897660"/>
                <a:gd name="connsiteY0" fmla="*/ 169905 h 239927"/>
                <a:gd name="connsiteX1" fmla="*/ 506627 w 2897660"/>
                <a:gd name="connsiteY1" fmla="*/ 231689 h 239927"/>
                <a:gd name="connsiteX2" fmla="*/ 1075038 w 2897660"/>
                <a:gd name="connsiteY2" fmla="*/ 120478 h 239927"/>
                <a:gd name="connsiteX3" fmla="*/ 1674341 w 2897660"/>
                <a:gd name="connsiteY3" fmla="*/ 3089 h 239927"/>
                <a:gd name="connsiteX4" fmla="*/ 2279822 w 2897660"/>
                <a:gd name="connsiteY4" fmla="*/ 139013 h 239927"/>
                <a:gd name="connsiteX5" fmla="*/ 2897660 w 2897660"/>
                <a:gd name="connsiteY5" fmla="*/ 151370 h 2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660" h="239927">
                  <a:moveTo>
                    <a:pt x="0" y="169905"/>
                  </a:moveTo>
                  <a:cubicBezTo>
                    <a:pt x="163727" y="204916"/>
                    <a:pt x="327454" y="239927"/>
                    <a:pt x="506627" y="231689"/>
                  </a:cubicBezTo>
                  <a:cubicBezTo>
                    <a:pt x="685800" y="223451"/>
                    <a:pt x="1075038" y="120478"/>
                    <a:pt x="1075038" y="120478"/>
                  </a:cubicBezTo>
                  <a:cubicBezTo>
                    <a:pt x="1269657" y="82378"/>
                    <a:pt x="1473544" y="0"/>
                    <a:pt x="1674341" y="3089"/>
                  </a:cubicBezTo>
                  <a:cubicBezTo>
                    <a:pt x="1875138" y="6178"/>
                    <a:pt x="2075935" y="114299"/>
                    <a:pt x="2279822" y="139013"/>
                  </a:cubicBezTo>
                  <a:cubicBezTo>
                    <a:pt x="2483709" y="163727"/>
                    <a:pt x="2690684" y="157548"/>
                    <a:pt x="2897660" y="151370"/>
                  </a:cubicBezTo>
                </a:path>
              </a:pathLst>
            </a:custGeom>
            <a:noFill/>
            <a:ln w="381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7" name="フリーフォーム 106"/>
            <p:cNvSpPr/>
            <p:nvPr/>
          </p:nvSpPr>
          <p:spPr bwMode="auto">
            <a:xfrm>
              <a:off x="5483746" y="4515889"/>
              <a:ext cx="445312" cy="570807"/>
            </a:xfrm>
            <a:custGeom>
              <a:avLst/>
              <a:gdLst>
                <a:gd name="connsiteX0" fmla="*/ 376881 w 376881"/>
                <a:gd name="connsiteY0" fmla="*/ 0 h 661086"/>
                <a:gd name="connsiteX1" fmla="*/ 55605 w 376881"/>
                <a:gd name="connsiteY1" fmla="*/ 228600 h 661086"/>
                <a:gd name="connsiteX2" fmla="*/ 43249 w 376881"/>
                <a:gd name="connsiteY2" fmla="*/ 395416 h 661086"/>
                <a:gd name="connsiteX3" fmla="*/ 265670 w 376881"/>
                <a:gd name="connsiteY3" fmla="*/ 661086 h 661086"/>
              </a:gdLst>
              <a:ahLst/>
              <a:cxnLst>
                <a:cxn ang="0">
                  <a:pos x="connsiteX0" y="connsiteY0"/>
                </a:cxn>
                <a:cxn ang="0">
                  <a:pos x="connsiteX1" y="connsiteY1"/>
                </a:cxn>
                <a:cxn ang="0">
                  <a:pos x="connsiteX2" y="connsiteY2"/>
                </a:cxn>
                <a:cxn ang="0">
                  <a:pos x="connsiteX3" y="connsiteY3"/>
                </a:cxn>
              </a:cxnLst>
              <a:rect l="l" t="t" r="r" b="b"/>
              <a:pathLst>
                <a:path w="376881" h="661086">
                  <a:moveTo>
                    <a:pt x="376881" y="0"/>
                  </a:moveTo>
                  <a:cubicBezTo>
                    <a:pt x="244045" y="81348"/>
                    <a:pt x="111210" y="162697"/>
                    <a:pt x="55605" y="228600"/>
                  </a:cubicBezTo>
                  <a:cubicBezTo>
                    <a:pt x="0" y="294503"/>
                    <a:pt x="8238" y="323335"/>
                    <a:pt x="43249" y="395416"/>
                  </a:cubicBezTo>
                  <a:cubicBezTo>
                    <a:pt x="78260" y="467497"/>
                    <a:pt x="171965" y="564291"/>
                    <a:pt x="265670" y="661086"/>
                  </a:cubicBezTo>
                </a:path>
              </a:pathLst>
            </a:cu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8" name="平行四辺形 107"/>
            <p:cNvSpPr>
              <a:spLocks noChangeAspect="1"/>
            </p:cNvSpPr>
            <p:nvPr/>
          </p:nvSpPr>
          <p:spPr bwMode="auto">
            <a:xfrm>
              <a:off x="3883026" y="4837398"/>
              <a:ext cx="307765" cy="113474"/>
            </a:xfrm>
            <a:prstGeom prst="parallelogram">
              <a:avLst>
                <a:gd name="adj" fmla="val 66153"/>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09" name="フリーフォーム 108"/>
            <p:cNvSpPr/>
            <p:nvPr/>
          </p:nvSpPr>
          <p:spPr bwMode="auto">
            <a:xfrm>
              <a:off x="4189071" y="4527924"/>
              <a:ext cx="3237546" cy="550176"/>
            </a:xfrm>
            <a:custGeom>
              <a:avLst/>
              <a:gdLst>
                <a:gd name="connsiteX0" fmla="*/ 0 w 2741141"/>
                <a:gd name="connsiteY0" fmla="*/ 695067 h 695067"/>
                <a:gd name="connsiteX1" fmla="*/ 574589 w 2741141"/>
                <a:gd name="connsiteY1" fmla="*/ 386148 h 695067"/>
                <a:gd name="connsiteX2" fmla="*/ 1248033 w 2741141"/>
                <a:gd name="connsiteY2" fmla="*/ 274937 h 695067"/>
                <a:gd name="connsiteX3" fmla="*/ 2526957 w 2741141"/>
                <a:gd name="connsiteY3" fmla="*/ 40159 h 695067"/>
                <a:gd name="connsiteX4" fmla="*/ 2533135 w 2741141"/>
                <a:gd name="connsiteY4" fmla="*/ 33981 h 69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141" h="695067">
                  <a:moveTo>
                    <a:pt x="0" y="695067"/>
                  </a:moveTo>
                  <a:cubicBezTo>
                    <a:pt x="183292" y="575618"/>
                    <a:pt x="366584" y="456170"/>
                    <a:pt x="574589" y="386148"/>
                  </a:cubicBezTo>
                  <a:cubicBezTo>
                    <a:pt x="782594" y="316126"/>
                    <a:pt x="1248033" y="274937"/>
                    <a:pt x="1248033" y="274937"/>
                  </a:cubicBezTo>
                  <a:lnTo>
                    <a:pt x="2526957" y="40159"/>
                  </a:lnTo>
                  <a:cubicBezTo>
                    <a:pt x="2741141" y="0"/>
                    <a:pt x="2637138" y="16990"/>
                    <a:pt x="2533135" y="33981"/>
                  </a:cubicBezTo>
                </a:path>
              </a:pathLst>
            </a:cu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0" name="円/楕円 109"/>
            <p:cNvSpPr/>
            <p:nvPr/>
          </p:nvSpPr>
          <p:spPr bwMode="auto">
            <a:xfrm>
              <a:off x="4838988" y="4792696"/>
              <a:ext cx="85968" cy="61895"/>
            </a:xfrm>
            <a:prstGeom prst="ellips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1" name="二等辺三角形 110"/>
            <p:cNvSpPr/>
            <p:nvPr/>
          </p:nvSpPr>
          <p:spPr bwMode="auto">
            <a:xfrm>
              <a:off x="5519852" y="4682661"/>
              <a:ext cx="254465" cy="61895"/>
            </a:xfrm>
            <a:prstGeom prst="triangle">
              <a:avLst/>
            </a:prstGeom>
            <a:noFill/>
            <a:ln w="25400" cap="flat" cmpd="sng" algn="ctr">
              <a:solidFill>
                <a:sysClr val="window" lastClr="FFFFFF">
                  <a:lumMod val="75000"/>
                </a:sys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2" name="平行四辺形 111"/>
            <p:cNvSpPr>
              <a:spLocks noChangeAspect="1"/>
            </p:cNvSpPr>
            <p:nvPr/>
          </p:nvSpPr>
          <p:spPr bwMode="auto">
            <a:xfrm>
              <a:off x="4161562" y="4605292"/>
              <a:ext cx="426400" cy="153018"/>
            </a:xfrm>
            <a:prstGeom prst="parallelogram">
              <a:avLst>
                <a:gd name="adj" fmla="val 66153"/>
              </a:avLst>
            </a:prstGeom>
            <a:solidFill>
              <a:schemeClr val="accent2">
                <a:lumMod val="60000"/>
                <a:lumOff val="40000"/>
              </a:schemeClr>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3" name="円/楕円 112"/>
            <p:cNvSpPr/>
            <p:nvPr/>
          </p:nvSpPr>
          <p:spPr bwMode="auto">
            <a:xfrm>
              <a:off x="5330723" y="4808169"/>
              <a:ext cx="424681" cy="61895"/>
            </a:xfrm>
            <a:prstGeom prst="ellipse">
              <a:avLst/>
            </a:prstGeom>
            <a:solidFill>
              <a:srgbClr val="C0504D">
                <a:lumMod val="60000"/>
                <a:lumOff val="40000"/>
              </a:srgbClr>
            </a:solidFill>
            <a:ln w="25400" cap="flat" cmpd="sng" algn="ctr">
              <a:solidFill>
                <a:srgbClr val="C0504D">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529" name="直線コネクタ 256"/>
            <p:cNvCxnSpPr>
              <a:cxnSpLocks noChangeShapeType="1"/>
              <a:stCxn id="116" idx="1"/>
            </p:cNvCxnSpPr>
            <p:nvPr/>
          </p:nvCxnSpPr>
          <p:spPr bwMode="auto">
            <a:xfrm flipH="1">
              <a:off x="4336627" y="4278252"/>
              <a:ext cx="142492" cy="407004"/>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30" name="直線コネクタ 257"/>
            <p:cNvCxnSpPr>
              <a:cxnSpLocks noChangeShapeType="1"/>
              <a:endCxn id="58" idx="1"/>
            </p:cNvCxnSpPr>
            <p:nvPr/>
          </p:nvCxnSpPr>
          <p:spPr bwMode="auto">
            <a:xfrm>
              <a:off x="5636501" y="4829788"/>
              <a:ext cx="1727331" cy="298062"/>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116" name="テキスト ボックス 115"/>
            <p:cNvSpPr txBox="1"/>
            <p:nvPr/>
          </p:nvSpPr>
          <p:spPr bwMode="auto">
            <a:xfrm>
              <a:off x="4479643" y="4104977"/>
              <a:ext cx="1191513" cy="345578"/>
            </a:xfrm>
            <a:prstGeom prst="rect">
              <a:avLst/>
            </a:prstGeom>
            <a:noFill/>
          </p:spPr>
          <p:txBody>
            <a:bodyPr>
              <a:spAutoFit/>
            </a:bodyPr>
            <a:lstStyle/>
            <a:p>
              <a:pPr eaLnBrk="1" fontAlgn="auto" hangingPunct="1">
                <a:spcBef>
                  <a:spcPts val="0"/>
                </a:spcBef>
                <a:spcAft>
                  <a:spcPts val="0"/>
                </a:spcAft>
                <a:defRPr/>
              </a:pPr>
              <a:r>
                <a:rPr lang="ja-JP" altLang="en-US" sz="1477" kern="0" dirty="0">
                  <a:latin typeface="+mn-ea"/>
                  <a:ea typeface="+mn-ea"/>
                </a:rPr>
                <a:t>地区計画</a:t>
              </a:r>
            </a:p>
          </p:txBody>
        </p:sp>
        <p:sp>
          <p:nvSpPr>
            <p:cNvPr id="117" name="平行四辺形 116"/>
            <p:cNvSpPr>
              <a:spLocks noChangeAspect="1"/>
            </p:cNvSpPr>
            <p:nvPr/>
          </p:nvSpPr>
          <p:spPr bwMode="auto">
            <a:xfrm>
              <a:off x="3848639" y="5896486"/>
              <a:ext cx="2936659" cy="419509"/>
            </a:xfrm>
            <a:prstGeom prst="parallelogram">
              <a:avLst>
                <a:gd name="adj" fmla="val 66153"/>
              </a:avLst>
            </a:prstGeom>
            <a:solidFill>
              <a:srgbClr val="9BBB59">
                <a:lumMod val="60000"/>
                <a:lumOff val="40000"/>
              </a:srgbClr>
            </a:solidFill>
            <a:ln w="25400" cap="flat" cmpd="sng" algn="ctr">
              <a:solidFill>
                <a:srgbClr val="9BBB59">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8" name="円/楕円 117"/>
            <p:cNvSpPr/>
            <p:nvPr/>
          </p:nvSpPr>
          <p:spPr bwMode="auto">
            <a:xfrm>
              <a:off x="4699720" y="6070134"/>
              <a:ext cx="342151" cy="187404"/>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19" name="円/楕円 118"/>
            <p:cNvSpPr/>
            <p:nvPr/>
          </p:nvSpPr>
          <p:spPr bwMode="auto">
            <a:xfrm>
              <a:off x="5296336" y="5958381"/>
              <a:ext cx="596617" cy="249298"/>
            </a:xfrm>
            <a:prstGeom prst="ellipse">
              <a:avLst/>
            </a:prstGeom>
            <a:solidFill>
              <a:srgbClr val="FF99FF"/>
            </a:solidFill>
            <a:ln w="25400" cap="flat" cmpd="sng" algn="ctr">
              <a:solidFill>
                <a:srgbClr val="CC0066"/>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0" name="平行四辺形 119"/>
            <p:cNvSpPr>
              <a:spLocks noChangeAspect="1"/>
            </p:cNvSpPr>
            <p:nvPr/>
          </p:nvSpPr>
          <p:spPr bwMode="auto">
            <a:xfrm>
              <a:off x="5829336" y="5992767"/>
              <a:ext cx="895785" cy="326667"/>
            </a:xfrm>
            <a:prstGeom prst="parallelogram">
              <a:avLst>
                <a:gd name="adj" fmla="val 66153"/>
              </a:avLst>
            </a:prstGeom>
            <a:solidFill>
              <a:srgbClr val="8064A2">
                <a:lumMod val="40000"/>
                <a:lumOff val="60000"/>
              </a:srgbClr>
            </a:solidFill>
            <a:ln w="25400" cap="flat" cmpd="sng" algn="ctr">
              <a:solidFill>
                <a:srgbClr val="8064A2">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1" name="平行四辺形 120"/>
            <p:cNvSpPr>
              <a:spLocks noChangeAspect="1"/>
            </p:cNvSpPr>
            <p:nvPr/>
          </p:nvSpPr>
          <p:spPr bwMode="auto">
            <a:xfrm>
              <a:off x="6033940" y="6082170"/>
              <a:ext cx="641319" cy="232105"/>
            </a:xfrm>
            <a:prstGeom prst="parallelogram">
              <a:avLst>
                <a:gd name="adj" fmla="val 66153"/>
              </a:avLst>
            </a:prstGeom>
            <a:solidFill>
              <a:srgbClr val="1F497D">
                <a:lumMod val="40000"/>
                <a:lumOff val="60000"/>
              </a:srgbClr>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2" name="平行四辺形 121"/>
            <p:cNvSpPr>
              <a:spLocks noChangeAspect="1"/>
            </p:cNvSpPr>
            <p:nvPr/>
          </p:nvSpPr>
          <p:spPr bwMode="auto">
            <a:xfrm>
              <a:off x="3951800" y="5896486"/>
              <a:ext cx="641320" cy="232105"/>
            </a:xfrm>
            <a:prstGeom prst="parallelogram">
              <a:avLst>
                <a:gd name="adj" fmla="val 66153"/>
              </a:avLst>
            </a:prstGeom>
            <a:solidFill>
              <a:srgbClr val="92D050"/>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3" name="フリーフォーム 122"/>
            <p:cNvSpPr/>
            <p:nvPr/>
          </p:nvSpPr>
          <p:spPr bwMode="auto">
            <a:xfrm>
              <a:off x="3547752" y="6075293"/>
              <a:ext cx="3564223" cy="182246"/>
            </a:xfrm>
            <a:custGeom>
              <a:avLst/>
              <a:gdLst>
                <a:gd name="connsiteX0" fmla="*/ 0 w 2897660"/>
                <a:gd name="connsiteY0" fmla="*/ 169905 h 239927"/>
                <a:gd name="connsiteX1" fmla="*/ 506627 w 2897660"/>
                <a:gd name="connsiteY1" fmla="*/ 231689 h 239927"/>
                <a:gd name="connsiteX2" fmla="*/ 1075038 w 2897660"/>
                <a:gd name="connsiteY2" fmla="*/ 120478 h 239927"/>
                <a:gd name="connsiteX3" fmla="*/ 1674341 w 2897660"/>
                <a:gd name="connsiteY3" fmla="*/ 3089 h 239927"/>
                <a:gd name="connsiteX4" fmla="*/ 2279822 w 2897660"/>
                <a:gd name="connsiteY4" fmla="*/ 139013 h 239927"/>
                <a:gd name="connsiteX5" fmla="*/ 2897660 w 2897660"/>
                <a:gd name="connsiteY5" fmla="*/ 151370 h 2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660" h="239927">
                  <a:moveTo>
                    <a:pt x="0" y="169905"/>
                  </a:moveTo>
                  <a:cubicBezTo>
                    <a:pt x="163727" y="204916"/>
                    <a:pt x="327454" y="239927"/>
                    <a:pt x="506627" y="231689"/>
                  </a:cubicBezTo>
                  <a:cubicBezTo>
                    <a:pt x="685800" y="223451"/>
                    <a:pt x="1075038" y="120478"/>
                    <a:pt x="1075038" y="120478"/>
                  </a:cubicBezTo>
                  <a:cubicBezTo>
                    <a:pt x="1269657" y="82378"/>
                    <a:pt x="1473544" y="0"/>
                    <a:pt x="1674341" y="3089"/>
                  </a:cubicBezTo>
                  <a:cubicBezTo>
                    <a:pt x="1875138" y="6178"/>
                    <a:pt x="2075935" y="114299"/>
                    <a:pt x="2279822" y="139013"/>
                  </a:cubicBezTo>
                  <a:cubicBezTo>
                    <a:pt x="2483709" y="163727"/>
                    <a:pt x="2690684" y="157548"/>
                    <a:pt x="2897660" y="151370"/>
                  </a:cubicBezTo>
                </a:path>
              </a:pathLst>
            </a:custGeom>
            <a:noFill/>
            <a:ln w="381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4" name="フリーフォーム 123"/>
            <p:cNvSpPr/>
            <p:nvPr/>
          </p:nvSpPr>
          <p:spPr bwMode="auto">
            <a:xfrm>
              <a:off x="5468272" y="5810521"/>
              <a:ext cx="445314" cy="570807"/>
            </a:xfrm>
            <a:custGeom>
              <a:avLst/>
              <a:gdLst>
                <a:gd name="connsiteX0" fmla="*/ 376881 w 376881"/>
                <a:gd name="connsiteY0" fmla="*/ 0 h 661086"/>
                <a:gd name="connsiteX1" fmla="*/ 55605 w 376881"/>
                <a:gd name="connsiteY1" fmla="*/ 228600 h 661086"/>
                <a:gd name="connsiteX2" fmla="*/ 43249 w 376881"/>
                <a:gd name="connsiteY2" fmla="*/ 395416 h 661086"/>
                <a:gd name="connsiteX3" fmla="*/ 265670 w 376881"/>
                <a:gd name="connsiteY3" fmla="*/ 661086 h 661086"/>
              </a:gdLst>
              <a:ahLst/>
              <a:cxnLst>
                <a:cxn ang="0">
                  <a:pos x="connsiteX0" y="connsiteY0"/>
                </a:cxn>
                <a:cxn ang="0">
                  <a:pos x="connsiteX1" y="connsiteY1"/>
                </a:cxn>
                <a:cxn ang="0">
                  <a:pos x="connsiteX2" y="connsiteY2"/>
                </a:cxn>
                <a:cxn ang="0">
                  <a:pos x="connsiteX3" y="connsiteY3"/>
                </a:cxn>
              </a:cxnLst>
              <a:rect l="l" t="t" r="r" b="b"/>
              <a:pathLst>
                <a:path w="376881" h="661086">
                  <a:moveTo>
                    <a:pt x="376881" y="0"/>
                  </a:moveTo>
                  <a:cubicBezTo>
                    <a:pt x="244045" y="81348"/>
                    <a:pt x="111210" y="162697"/>
                    <a:pt x="55605" y="228600"/>
                  </a:cubicBezTo>
                  <a:cubicBezTo>
                    <a:pt x="0" y="294503"/>
                    <a:pt x="8238" y="323335"/>
                    <a:pt x="43249" y="395416"/>
                  </a:cubicBezTo>
                  <a:cubicBezTo>
                    <a:pt x="78260" y="467497"/>
                    <a:pt x="171965" y="564291"/>
                    <a:pt x="265670" y="661086"/>
                  </a:cubicBezTo>
                </a:path>
              </a:pathLst>
            </a:custGeom>
            <a:noFill/>
            <a:ln w="25400" cap="flat" cmpd="sng" algn="ctr">
              <a:solidFill>
                <a:srgbClr val="FF00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5" name="平行四辺形 124"/>
            <p:cNvSpPr>
              <a:spLocks noChangeAspect="1"/>
            </p:cNvSpPr>
            <p:nvPr/>
          </p:nvSpPr>
          <p:spPr bwMode="auto">
            <a:xfrm>
              <a:off x="3883026" y="6132029"/>
              <a:ext cx="307765" cy="113474"/>
            </a:xfrm>
            <a:prstGeom prst="parallelogram">
              <a:avLst>
                <a:gd name="adj" fmla="val 66153"/>
              </a:avLst>
            </a:prstGeom>
            <a:solidFill>
              <a:srgbClr val="00B050"/>
            </a:solidFill>
            <a:ln w="25400" cap="flat" cmpd="sng" algn="ctr">
              <a:solidFill>
                <a:srgbClr val="0066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6" name="フリーフォーム 125"/>
            <p:cNvSpPr/>
            <p:nvPr/>
          </p:nvSpPr>
          <p:spPr bwMode="auto">
            <a:xfrm>
              <a:off x="4175317" y="5822555"/>
              <a:ext cx="3237546" cy="550176"/>
            </a:xfrm>
            <a:custGeom>
              <a:avLst/>
              <a:gdLst>
                <a:gd name="connsiteX0" fmla="*/ 0 w 2741141"/>
                <a:gd name="connsiteY0" fmla="*/ 695067 h 695067"/>
                <a:gd name="connsiteX1" fmla="*/ 574589 w 2741141"/>
                <a:gd name="connsiteY1" fmla="*/ 386148 h 695067"/>
                <a:gd name="connsiteX2" fmla="*/ 1248033 w 2741141"/>
                <a:gd name="connsiteY2" fmla="*/ 274937 h 695067"/>
                <a:gd name="connsiteX3" fmla="*/ 2526957 w 2741141"/>
                <a:gd name="connsiteY3" fmla="*/ 40159 h 695067"/>
                <a:gd name="connsiteX4" fmla="*/ 2533135 w 2741141"/>
                <a:gd name="connsiteY4" fmla="*/ 33981 h 69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141" h="695067">
                  <a:moveTo>
                    <a:pt x="0" y="695067"/>
                  </a:moveTo>
                  <a:cubicBezTo>
                    <a:pt x="183292" y="575618"/>
                    <a:pt x="366584" y="456170"/>
                    <a:pt x="574589" y="386148"/>
                  </a:cubicBezTo>
                  <a:cubicBezTo>
                    <a:pt x="782594" y="316126"/>
                    <a:pt x="1248033" y="274937"/>
                    <a:pt x="1248033" y="274937"/>
                  </a:cubicBezTo>
                  <a:lnTo>
                    <a:pt x="2526957" y="40159"/>
                  </a:lnTo>
                  <a:cubicBezTo>
                    <a:pt x="2741141" y="0"/>
                    <a:pt x="2637138" y="16990"/>
                    <a:pt x="2533135" y="33981"/>
                  </a:cubicBezTo>
                </a:path>
              </a:pathLst>
            </a:custGeom>
            <a:noFill/>
            <a:ln w="25400" cap="flat" cmpd="sng" algn="ctr">
              <a:solidFill>
                <a:srgbClr val="FF33CC"/>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7" name="円/楕円 126"/>
            <p:cNvSpPr/>
            <p:nvPr/>
          </p:nvSpPr>
          <p:spPr bwMode="auto">
            <a:xfrm>
              <a:off x="4825233" y="6087327"/>
              <a:ext cx="84249" cy="61895"/>
            </a:xfrm>
            <a:prstGeom prst="ellips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8" name="二等辺三角形 127"/>
            <p:cNvSpPr/>
            <p:nvPr/>
          </p:nvSpPr>
          <p:spPr bwMode="auto">
            <a:xfrm>
              <a:off x="5504379" y="5977292"/>
              <a:ext cx="256183" cy="61895"/>
            </a:xfrm>
            <a:prstGeom prst="triangle">
              <a:avLst/>
            </a:prstGeom>
            <a:solidFill>
              <a:srgbClr val="FFFF00"/>
            </a:solidFill>
            <a:ln w="25400" cap="flat" cmpd="sng" algn="ctr">
              <a:solidFill>
                <a:srgbClr val="CC990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29" name="平行四辺形 128"/>
            <p:cNvSpPr>
              <a:spLocks noChangeAspect="1"/>
            </p:cNvSpPr>
            <p:nvPr/>
          </p:nvSpPr>
          <p:spPr bwMode="auto">
            <a:xfrm>
              <a:off x="4173598" y="5903363"/>
              <a:ext cx="424680" cy="153017"/>
            </a:xfrm>
            <a:prstGeom prst="parallelogram">
              <a:avLst>
                <a:gd name="adj" fmla="val 66153"/>
              </a:avLst>
            </a:prstGeom>
            <a:solidFill>
              <a:schemeClr val="accent2">
                <a:lumMod val="60000"/>
                <a:lumOff val="40000"/>
              </a:schemeClr>
            </a:solidFill>
            <a:ln w="25400" cap="flat" cmpd="sng" algn="ctr">
              <a:solidFill>
                <a:srgbClr val="00B050"/>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130" name="円/楕円 129"/>
            <p:cNvSpPr/>
            <p:nvPr/>
          </p:nvSpPr>
          <p:spPr bwMode="auto">
            <a:xfrm>
              <a:off x="5342759" y="6095924"/>
              <a:ext cx="424680" cy="61895"/>
            </a:xfrm>
            <a:prstGeom prst="ellipse">
              <a:avLst/>
            </a:prstGeom>
            <a:solidFill>
              <a:srgbClr val="C0504D">
                <a:lumMod val="60000"/>
                <a:lumOff val="40000"/>
              </a:srgbClr>
            </a:solidFill>
            <a:ln w="25400" cap="flat" cmpd="sng" algn="ctr">
              <a:solidFill>
                <a:srgbClr val="C0504D">
                  <a:lumMod val="75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cxnSp>
          <p:nvCxnSpPr>
            <p:cNvPr id="19546" name="直線コネクタ 273"/>
            <p:cNvCxnSpPr>
              <a:cxnSpLocks noChangeShapeType="1"/>
              <a:endCxn id="47" idx="1"/>
            </p:cNvCxnSpPr>
            <p:nvPr/>
          </p:nvCxnSpPr>
          <p:spPr bwMode="auto">
            <a:xfrm>
              <a:off x="6796878" y="1664646"/>
              <a:ext cx="776450" cy="49760"/>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9547" name="直線コネクタ 274"/>
            <p:cNvCxnSpPr>
              <a:cxnSpLocks noChangeShapeType="1"/>
              <a:endCxn id="46" idx="1"/>
            </p:cNvCxnSpPr>
            <p:nvPr/>
          </p:nvCxnSpPr>
          <p:spPr bwMode="auto">
            <a:xfrm flipV="1">
              <a:off x="5900779" y="1155811"/>
              <a:ext cx="1757344" cy="322658"/>
            </a:xfrm>
            <a:prstGeom prst="line">
              <a:avLst/>
            </a:prstGeom>
            <a:noFill/>
            <a:ln w="9525" algn="ctr">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133" name="下矢印 132"/>
            <p:cNvSpPr/>
            <p:nvPr/>
          </p:nvSpPr>
          <p:spPr bwMode="auto">
            <a:xfrm>
              <a:off x="4785688" y="5263784"/>
              <a:ext cx="1107265" cy="247579"/>
            </a:xfrm>
            <a:prstGeom prst="downArrow">
              <a:avLst/>
            </a:prstGeom>
            <a:solidFill>
              <a:srgbClr val="4F81BD"/>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ja-JP" altLang="en-US" sz="1662" kern="0">
                <a:latin typeface="+mn-ea"/>
                <a:ea typeface="+mn-ea"/>
              </a:endParaRPr>
            </a:p>
          </p:txBody>
        </p:sp>
        <p:sp>
          <p:nvSpPr>
            <p:cNvPr id="31" name="テキスト ボックス 30"/>
            <p:cNvSpPr txBox="1"/>
            <p:nvPr/>
          </p:nvSpPr>
          <p:spPr>
            <a:xfrm>
              <a:off x="652358" y="1331748"/>
              <a:ext cx="1227620" cy="407474"/>
            </a:xfrm>
            <a:prstGeom prst="rect">
              <a:avLst/>
            </a:prstGeom>
            <a:noFill/>
          </p:spPr>
          <p:txBody>
            <a:bodyPr wrap="none">
              <a:spAutoFit/>
            </a:bodyPr>
            <a:lstStyle/>
            <a:p>
              <a:pPr eaLnBrk="1" fontAlgn="auto" hangingPunct="1">
                <a:spcBef>
                  <a:spcPts val="0"/>
                </a:spcBef>
                <a:spcAft>
                  <a:spcPts val="0"/>
                </a:spcAft>
                <a:defRPr/>
              </a:pPr>
              <a:r>
                <a:rPr lang="ja-JP" altLang="en-US" sz="1846" kern="0" dirty="0">
                  <a:latin typeface="+mn-ea"/>
                  <a:ea typeface="+mn-ea"/>
                </a:rPr>
                <a:t>区域区分</a:t>
              </a:r>
            </a:p>
          </p:txBody>
        </p:sp>
        <p:sp>
          <p:nvSpPr>
            <p:cNvPr id="35" name="テキスト ボックス 34"/>
            <p:cNvSpPr txBox="1"/>
            <p:nvPr/>
          </p:nvSpPr>
          <p:spPr>
            <a:xfrm>
              <a:off x="635165" y="2242976"/>
              <a:ext cx="1365168" cy="624106"/>
            </a:xfrm>
            <a:prstGeom prst="rect">
              <a:avLst/>
            </a:prstGeom>
            <a:noFill/>
          </p:spPr>
          <p:txBody>
            <a:bodyPr wrap="none">
              <a:spAutoFit/>
            </a:bodyPr>
            <a:lstStyle/>
            <a:p>
              <a:pPr eaLnBrk="1" fontAlgn="auto" hangingPunct="1">
                <a:spcBef>
                  <a:spcPts val="0"/>
                </a:spcBef>
                <a:spcAft>
                  <a:spcPts val="0"/>
                </a:spcAft>
                <a:defRPr/>
              </a:pPr>
              <a:r>
                <a:rPr kumimoji="0" lang="ja-JP" altLang="en-US" sz="1846" kern="0" dirty="0">
                  <a:latin typeface="+mn-ea"/>
                  <a:ea typeface="+mn-ea"/>
                </a:rPr>
                <a:t>地域地区</a:t>
              </a:r>
              <a:endParaRPr kumimoji="0" lang="en-US" altLang="ja-JP" sz="1846" kern="0" dirty="0">
                <a:latin typeface="+mn-ea"/>
                <a:ea typeface="+mn-ea"/>
              </a:endParaRPr>
            </a:p>
            <a:p>
              <a:pPr eaLnBrk="1" fontAlgn="auto" hangingPunct="1">
                <a:spcBef>
                  <a:spcPts val="0"/>
                </a:spcBef>
                <a:spcAft>
                  <a:spcPts val="0"/>
                </a:spcAft>
                <a:defRPr/>
              </a:pPr>
              <a:r>
                <a:rPr kumimoji="0" lang="en-US" altLang="ja-JP" sz="1292" kern="0" dirty="0">
                  <a:latin typeface="+mn-ea"/>
                  <a:ea typeface="+mn-ea"/>
                </a:rPr>
                <a:t>【</a:t>
              </a:r>
              <a:r>
                <a:rPr kumimoji="0" lang="ja-JP" altLang="en-US" sz="1292" kern="0" dirty="0">
                  <a:latin typeface="+mn-ea"/>
                  <a:ea typeface="+mn-ea"/>
                </a:rPr>
                <a:t>例：用途地域</a:t>
              </a:r>
              <a:r>
                <a:rPr kumimoji="0" lang="en-US" altLang="ja-JP" sz="1292" kern="0" dirty="0">
                  <a:latin typeface="+mn-ea"/>
                  <a:ea typeface="+mn-ea"/>
                </a:rPr>
                <a:t>】</a:t>
              </a:r>
            </a:p>
          </p:txBody>
        </p:sp>
        <p:sp>
          <p:nvSpPr>
            <p:cNvPr id="36" name="テキスト ボックス 35"/>
            <p:cNvSpPr txBox="1"/>
            <p:nvPr/>
          </p:nvSpPr>
          <p:spPr>
            <a:xfrm>
              <a:off x="631726" y="3360520"/>
              <a:ext cx="1999610" cy="715228"/>
            </a:xfrm>
            <a:prstGeom prst="rect">
              <a:avLst/>
            </a:prstGeom>
            <a:noFill/>
          </p:spPr>
          <p:txBody>
            <a:bodyPr wrap="none">
              <a:spAutoFit/>
            </a:bodyPr>
            <a:lstStyle/>
            <a:p>
              <a:pPr eaLnBrk="1" fontAlgn="auto" hangingPunct="1">
                <a:spcBef>
                  <a:spcPts val="0"/>
                </a:spcBef>
                <a:spcAft>
                  <a:spcPts val="0"/>
                </a:spcAft>
                <a:defRPr/>
              </a:pPr>
              <a:r>
                <a:rPr kumimoji="0" lang="ja-JP" altLang="en-US" sz="1846" b="1" u="sng" kern="0" dirty="0">
                  <a:solidFill>
                    <a:srgbClr val="FF0000"/>
                  </a:solidFill>
                  <a:latin typeface="+mn-ea"/>
                  <a:ea typeface="+mn-ea"/>
                </a:rPr>
                <a:t>都市施設</a:t>
              </a:r>
              <a:endParaRPr kumimoji="0" lang="en-US" altLang="ja-JP" sz="1846" b="1" u="sng" kern="0" dirty="0">
                <a:solidFill>
                  <a:srgbClr val="FF0000"/>
                </a:solidFill>
                <a:latin typeface="+mn-ea"/>
                <a:ea typeface="+mn-ea"/>
              </a:endParaRPr>
            </a:p>
            <a:p>
              <a:pPr eaLnBrk="1" fontAlgn="auto" hangingPunct="1">
                <a:spcBef>
                  <a:spcPts val="0"/>
                </a:spcBef>
                <a:spcAft>
                  <a:spcPts val="0"/>
                </a:spcAft>
                <a:defRPr/>
              </a:pPr>
              <a:r>
                <a:rPr lang="ja-JP" altLang="en-US" sz="1846" kern="0" dirty="0">
                  <a:latin typeface="+mn-ea"/>
                  <a:ea typeface="+mn-ea"/>
                </a:rPr>
                <a:t>市街地開発事業</a:t>
              </a:r>
            </a:p>
          </p:txBody>
        </p:sp>
        <p:sp>
          <p:nvSpPr>
            <p:cNvPr id="37" name="テキスト ボックス 36"/>
            <p:cNvSpPr txBox="1"/>
            <p:nvPr/>
          </p:nvSpPr>
          <p:spPr>
            <a:xfrm>
              <a:off x="636884" y="4507293"/>
              <a:ext cx="1227620" cy="407473"/>
            </a:xfrm>
            <a:prstGeom prst="rect">
              <a:avLst/>
            </a:prstGeom>
            <a:noFill/>
          </p:spPr>
          <p:txBody>
            <a:bodyPr wrap="none">
              <a:spAutoFit/>
            </a:bodyPr>
            <a:lstStyle/>
            <a:p>
              <a:pPr eaLnBrk="1" fontAlgn="auto" hangingPunct="1">
                <a:spcBef>
                  <a:spcPts val="0"/>
                </a:spcBef>
                <a:spcAft>
                  <a:spcPts val="0"/>
                </a:spcAft>
                <a:defRPr/>
              </a:pPr>
              <a:r>
                <a:rPr kumimoji="0" lang="ja-JP" altLang="en-US" sz="1846" kern="0" dirty="0">
                  <a:latin typeface="+mn-ea"/>
                  <a:ea typeface="+mn-ea"/>
                </a:rPr>
                <a:t>地区計画</a:t>
              </a:r>
              <a:endParaRPr lang="ja-JP" altLang="en-US" sz="1846" kern="0" dirty="0">
                <a:latin typeface="+mn-ea"/>
                <a:ea typeface="+mn-ea"/>
              </a:endParaRPr>
            </a:p>
          </p:txBody>
        </p:sp>
        <p:sp>
          <p:nvSpPr>
            <p:cNvPr id="38" name="テキスト ボックス 37"/>
            <p:cNvSpPr txBox="1"/>
            <p:nvPr/>
          </p:nvSpPr>
          <p:spPr>
            <a:xfrm>
              <a:off x="635165" y="5623117"/>
              <a:ext cx="1997891" cy="715228"/>
            </a:xfrm>
            <a:prstGeom prst="rect">
              <a:avLst/>
            </a:prstGeom>
            <a:noFill/>
          </p:spPr>
          <p:txBody>
            <a:bodyPr wrap="none">
              <a:spAutoFit/>
            </a:bodyPr>
            <a:lstStyle/>
            <a:p>
              <a:pPr eaLnBrk="1" fontAlgn="auto" hangingPunct="1">
                <a:spcBef>
                  <a:spcPts val="0"/>
                </a:spcBef>
                <a:spcAft>
                  <a:spcPts val="0"/>
                </a:spcAft>
                <a:defRPr/>
              </a:pPr>
              <a:r>
                <a:rPr kumimoji="0" lang="ja-JP" altLang="en-US" sz="1846" kern="0" dirty="0">
                  <a:latin typeface="+mn-ea"/>
                  <a:ea typeface="+mn-ea"/>
                </a:rPr>
                <a:t>都市全体の</a:t>
              </a:r>
              <a:endParaRPr kumimoji="0" lang="en-US" altLang="ja-JP" sz="1846" kern="0" dirty="0">
                <a:latin typeface="+mn-ea"/>
                <a:ea typeface="+mn-ea"/>
              </a:endParaRPr>
            </a:p>
            <a:p>
              <a:pPr eaLnBrk="1" fontAlgn="auto" hangingPunct="1">
                <a:spcBef>
                  <a:spcPts val="0"/>
                </a:spcBef>
                <a:spcAft>
                  <a:spcPts val="0"/>
                </a:spcAft>
                <a:defRPr/>
              </a:pPr>
              <a:r>
                <a:rPr kumimoji="0" lang="ja-JP" altLang="en-US" sz="1846" kern="0" dirty="0">
                  <a:latin typeface="+mn-ea"/>
                  <a:ea typeface="+mn-ea"/>
                </a:rPr>
                <a:t>計画の見取り図</a:t>
              </a:r>
              <a:endParaRPr lang="ja-JP" altLang="en-US" sz="1846" kern="0" dirty="0">
                <a:latin typeface="+mn-ea"/>
                <a:ea typeface="+mn-ea"/>
              </a:endParaRPr>
            </a:p>
          </p:txBody>
        </p:sp>
        <p:cxnSp>
          <p:nvCxnSpPr>
            <p:cNvPr id="39" name="直線コネクタ 38"/>
            <p:cNvCxnSpPr/>
            <p:nvPr/>
          </p:nvCxnSpPr>
          <p:spPr>
            <a:xfrm>
              <a:off x="652358" y="1981642"/>
              <a:ext cx="269422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31726" y="3119818"/>
              <a:ext cx="26976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31726" y="4257994"/>
              <a:ext cx="269766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36" name="Rectangle 9"/>
          <p:cNvSpPr txBox="1">
            <a:spLocks noChangeArrowheads="1"/>
          </p:cNvSpPr>
          <p:nvPr/>
        </p:nvSpPr>
        <p:spPr>
          <a:xfrm>
            <a:off x="-15875" y="0"/>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都市計画制度の構造</a:t>
            </a:r>
          </a:p>
        </p:txBody>
      </p:sp>
    </p:spTree>
    <p:extLst>
      <p:ext uri="{BB962C8B-B14F-4D97-AF65-F5344CB8AC3E}">
        <p14:creationId xmlns:p14="http://schemas.microsoft.com/office/powerpoint/2010/main" val="881860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8932863" y="2732088"/>
            <a:ext cx="77152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公衆縦覧</a:t>
            </a:r>
          </a:p>
        </p:txBody>
      </p:sp>
      <p:sp>
        <p:nvSpPr>
          <p:cNvPr id="69635" name="Text Box 3"/>
          <p:cNvSpPr txBox="1">
            <a:spLocks noChangeArrowheads="1"/>
          </p:cNvSpPr>
          <p:nvPr/>
        </p:nvSpPr>
        <p:spPr bwMode="auto">
          <a:xfrm>
            <a:off x="6745288" y="2732088"/>
            <a:ext cx="164147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市町村長への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送付</a:t>
            </a:r>
          </a:p>
        </p:txBody>
      </p:sp>
      <p:cxnSp>
        <p:nvCxnSpPr>
          <p:cNvPr id="69636" name="AutoShape 8"/>
          <p:cNvCxnSpPr>
            <a:cxnSpLocks noChangeShapeType="1"/>
          </p:cNvCxnSpPr>
          <p:nvPr/>
        </p:nvCxnSpPr>
        <p:spPr bwMode="auto">
          <a:xfrm flipV="1">
            <a:off x="619125" y="2289175"/>
            <a:ext cx="113982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69637" name="Text Box 10"/>
          <p:cNvSpPr txBox="1">
            <a:spLocks noChangeArrowheads="1"/>
          </p:cNvSpPr>
          <p:nvPr/>
        </p:nvSpPr>
        <p:spPr bwMode="auto">
          <a:xfrm>
            <a:off x="2695575" y="4046538"/>
            <a:ext cx="720725"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用排水施設管理者等の意見聴取</a:t>
            </a:r>
          </a:p>
        </p:txBody>
      </p:sp>
      <p:sp>
        <p:nvSpPr>
          <p:cNvPr id="69638" name="Text Box 11"/>
          <p:cNvSpPr txBox="1">
            <a:spLocks noChangeArrowheads="1"/>
          </p:cNvSpPr>
          <p:nvPr/>
        </p:nvSpPr>
        <p:spPr bwMode="auto">
          <a:xfrm>
            <a:off x="79375"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市町村の事業計画等の作成</a:t>
            </a:r>
          </a:p>
        </p:txBody>
      </p:sp>
      <p:sp>
        <p:nvSpPr>
          <p:cNvPr id="69639" name="Text Box 12"/>
          <p:cNvSpPr txBox="1">
            <a:spLocks noChangeArrowheads="1"/>
          </p:cNvSpPr>
          <p:nvPr/>
        </p:nvSpPr>
        <p:spPr bwMode="auto">
          <a:xfrm>
            <a:off x="1758950"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知事への認可申請</a:t>
            </a:r>
          </a:p>
        </p:txBody>
      </p:sp>
      <p:sp>
        <p:nvSpPr>
          <p:cNvPr id="69640" name="Text Box 13"/>
          <p:cNvSpPr txBox="1">
            <a:spLocks noChangeArrowheads="1"/>
          </p:cNvSpPr>
          <p:nvPr/>
        </p:nvSpPr>
        <p:spPr bwMode="auto">
          <a:xfrm>
            <a:off x="3984625"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知事の認可</a:t>
            </a:r>
          </a:p>
        </p:txBody>
      </p:sp>
      <p:cxnSp>
        <p:nvCxnSpPr>
          <p:cNvPr id="69641" name="AutoShape 15"/>
          <p:cNvCxnSpPr>
            <a:cxnSpLocks noChangeShapeType="1"/>
          </p:cNvCxnSpPr>
          <p:nvPr/>
        </p:nvCxnSpPr>
        <p:spPr bwMode="auto">
          <a:xfrm flipV="1">
            <a:off x="4524375" y="2287588"/>
            <a:ext cx="1049338" cy="3175"/>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80" name="直線矢印コネクタ 79"/>
          <p:cNvCxnSpPr/>
          <p:nvPr/>
        </p:nvCxnSpPr>
        <p:spPr>
          <a:xfrm>
            <a:off x="2298700" y="2289175"/>
            <a:ext cx="1685925" cy="0"/>
          </a:xfrm>
          <a:prstGeom prst="straightConnector1">
            <a:avLst/>
          </a:prstGeom>
          <a:ln w="381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endCxn id="69637" idx="0"/>
          </p:cNvCxnSpPr>
          <p:nvPr/>
        </p:nvCxnSpPr>
        <p:spPr>
          <a:xfrm flipH="1">
            <a:off x="3055938" y="2274888"/>
            <a:ext cx="0" cy="17716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69644" name="Text Box 13"/>
          <p:cNvSpPr txBox="1">
            <a:spLocks noChangeArrowheads="1"/>
          </p:cNvSpPr>
          <p:nvPr/>
        </p:nvSpPr>
        <p:spPr bwMode="auto">
          <a:xfrm>
            <a:off x="5573713" y="849313"/>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知事の告示</a:t>
            </a:r>
          </a:p>
        </p:txBody>
      </p:sp>
      <p:cxnSp>
        <p:nvCxnSpPr>
          <p:cNvPr id="69645" name="AutoShape 15"/>
          <p:cNvCxnSpPr>
            <a:cxnSpLocks noChangeShapeType="1"/>
          </p:cNvCxnSpPr>
          <p:nvPr/>
        </p:nvCxnSpPr>
        <p:spPr bwMode="auto">
          <a:xfrm>
            <a:off x="8393113" y="3262313"/>
            <a:ext cx="539750"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69646" name="AutoShape 15"/>
          <p:cNvCxnSpPr>
            <a:cxnSpLocks noChangeShapeType="1"/>
          </p:cNvCxnSpPr>
          <p:nvPr/>
        </p:nvCxnSpPr>
        <p:spPr bwMode="auto">
          <a:xfrm flipV="1">
            <a:off x="6113463" y="2287588"/>
            <a:ext cx="323850" cy="3175"/>
          </a:xfrm>
          <a:prstGeom prst="straightConnector1">
            <a:avLst/>
          </a:prstGeom>
          <a:noFill/>
          <a:ln w="38100">
            <a:solidFill>
              <a:schemeClr val="tx1"/>
            </a:solidFill>
            <a:round/>
            <a:headEnd/>
            <a:tailEnd type="none" w="sm" len="med"/>
          </a:ln>
          <a:extLst>
            <a:ext uri="{909E8E84-426E-40DD-AFC4-6F175D3DCCD1}">
              <a14:hiddenFill xmlns:a14="http://schemas.microsoft.com/office/drawing/2010/main">
                <a:noFill/>
              </a14:hiddenFill>
            </a:ext>
          </a:extLst>
        </p:spPr>
      </p:cxnSp>
      <p:cxnSp>
        <p:nvCxnSpPr>
          <p:cNvPr id="63" name="直線矢印コネクタ 62"/>
          <p:cNvCxnSpPr/>
          <p:nvPr/>
        </p:nvCxnSpPr>
        <p:spPr>
          <a:xfrm>
            <a:off x="6443663" y="1293813"/>
            <a:ext cx="0" cy="1990725"/>
          </a:xfrm>
          <a:prstGeom prst="straightConnector1">
            <a:avLst/>
          </a:prstGeom>
          <a:ln w="38100">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69648" name="AutoShape 15"/>
          <p:cNvCxnSpPr>
            <a:cxnSpLocks noChangeShapeType="1"/>
            <a:endCxn id="69635" idx="1"/>
          </p:cNvCxnSpPr>
          <p:nvPr/>
        </p:nvCxnSpPr>
        <p:spPr bwMode="auto">
          <a:xfrm flipV="1">
            <a:off x="6424613" y="3262313"/>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69649" name="AutoShape 15"/>
          <p:cNvCxnSpPr>
            <a:cxnSpLocks noChangeShapeType="1"/>
          </p:cNvCxnSpPr>
          <p:nvPr/>
        </p:nvCxnSpPr>
        <p:spPr bwMode="auto">
          <a:xfrm flipV="1">
            <a:off x="6437313" y="1290638"/>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69650" name="Text Box 3"/>
          <p:cNvSpPr txBox="1">
            <a:spLocks noChangeArrowheads="1"/>
          </p:cNvSpPr>
          <p:nvPr/>
        </p:nvSpPr>
        <p:spPr bwMode="auto">
          <a:xfrm>
            <a:off x="6772275" y="750888"/>
            <a:ext cx="2284413"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国土交通大臣への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図書の写しの送付</a:t>
            </a:r>
          </a:p>
        </p:txBody>
      </p:sp>
      <p:sp>
        <p:nvSpPr>
          <p:cNvPr id="28" name="Text Box 3"/>
          <p:cNvSpPr txBox="1">
            <a:spLocks noChangeArrowheads="1"/>
          </p:cNvSpPr>
          <p:nvPr/>
        </p:nvSpPr>
        <p:spPr bwMode="auto">
          <a:xfrm>
            <a:off x="1544638" y="3729038"/>
            <a:ext cx="890587" cy="328612"/>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①</a:t>
            </a:r>
          </a:p>
        </p:txBody>
      </p:sp>
      <p:sp>
        <p:nvSpPr>
          <p:cNvPr id="30" name="Text Box 3"/>
          <p:cNvSpPr txBox="1">
            <a:spLocks noChangeArrowheads="1"/>
          </p:cNvSpPr>
          <p:nvPr/>
        </p:nvSpPr>
        <p:spPr bwMode="auto">
          <a:xfrm>
            <a:off x="2609850" y="6281738"/>
            <a:ext cx="892175" cy="328612"/>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⑥</a:t>
            </a:r>
          </a:p>
        </p:txBody>
      </p:sp>
      <p:sp>
        <p:nvSpPr>
          <p:cNvPr id="31" name="Text Box 3"/>
          <p:cNvSpPr txBox="1">
            <a:spLocks noChangeArrowheads="1"/>
          </p:cNvSpPr>
          <p:nvPr/>
        </p:nvSpPr>
        <p:spPr bwMode="auto">
          <a:xfrm>
            <a:off x="3763963" y="3716338"/>
            <a:ext cx="892175"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①</a:t>
            </a:r>
          </a:p>
        </p:txBody>
      </p:sp>
      <p:sp>
        <p:nvSpPr>
          <p:cNvPr id="32" name="Text Box 3"/>
          <p:cNvSpPr txBox="1">
            <a:spLocks noChangeArrowheads="1"/>
          </p:cNvSpPr>
          <p:nvPr/>
        </p:nvSpPr>
        <p:spPr bwMode="auto">
          <a:xfrm>
            <a:off x="5376863" y="3729038"/>
            <a:ext cx="890587" cy="328612"/>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36" name="Text Box 3"/>
          <p:cNvSpPr txBox="1">
            <a:spLocks noChangeArrowheads="1"/>
          </p:cNvSpPr>
          <p:nvPr/>
        </p:nvSpPr>
        <p:spPr bwMode="auto">
          <a:xfrm>
            <a:off x="7154863" y="3797300"/>
            <a:ext cx="890587" cy="328613"/>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37" name="Text Box 3"/>
          <p:cNvSpPr txBox="1">
            <a:spLocks noChangeArrowheads="1"/>
          </p:cNvSpPr>
          <p:nvPr/>
        </p:nvSpPr>
        <p:spPr bwMode="auto">
          <a:xfrm>
            <a:off x="7496175" y="1811338"/>
            <a:ext cx="890588" cy="328612"/>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38" name="Text Box 3"/>
          <p:cNvSpPr txBox="1">
            <a:spLocks noChangeArrowheads="1"/>
          </p:cNvSpPr>
          <p:nvPr/>
        </p:nvSpPr>
        <p:spPr bwMode="auto">
          <a:xfrm>
            <a:off x="8828088" y="3797300"/>
            <a:ext cx="892175" cy="328613"/>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②</a:t>
            </a:r>
          </a:p>
        </p:txBody>
      </p:sp>
      <p:sp>
        <p:nvSpPr>
          <p:cNvPr id="69658" name="Text Box 24"/>
          <p:cNvSpPr txBox="1">
            <a:spLocks noChangeArrowheads="1"/>
          </p:cNvSpPr>
          <p:nvPr/>
        </p:nvSpPr>
        <p:spPr bwMode="auto">
          <a:xfrm>
            <a:off x="-19050" y="0"/>
            <a:ext cx="1080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事業認可手続きの流れ</a:t>
            </a:r>
            <a:r>
              <a:rPr lang="ja-JP" altLang="en-US" sz="2400" b="1" dirty="0">
                <a:solidFill>
                  <a:schemeClr val="tx2"/>
                </a:solidFill>
              </a:rPr>
              <a:t>（市町村施行事業）</a:t>
            </a:r>
          </a:p>
        </p:txBody>
      </p:sp>
    </p:spTree>
    <p:extLst>
      <p:ext uri="{BB962C8B-B14F-4D97-AF65-F5344CB8AC3E}">
        <p14:creationId xmlns:p14="http://schemas.microsoft.com/office/powerpoint/2010/main" val="3689426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658" name="AutoShape 8"/>
          <p:cNvCxnSpPr>
            <a:cxnSpLocks noChangeShapeType="1"/>
            <a:stCxn id="70660" idx="3"/>
            <a:endCxn id="70661" idx="1"/>
          </p:cNvCxnSpPr>
          <p:nvPr/>
        </p:nvCxnSpPr>
        <p:spPr bwMode="auto">
          <a:xfrm>
            <a:off x="1362075" y="2286000"/>
            <a:ext cx="709613"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0659" name="Text Box 10"/>
          <p:cNvSpPr txBox="1">
            <a:spLocks noChangeArrowheads="1"/>
          </p:cNvSpPr>
          <p:nvPr/>
        </p:nvSpPr>
        <p:spPr bwMode="auto">
          <a:xfrm>
            <a:off x="3121025" y="3992563"/>
            <a:ext cx="719138"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用排水施設管理者等の意見聴取</a:t>
            </a:r>
          </a:p>
        </p:txBody>
      </p:sp>
      <p:sp>
        <p:nvSpPr>
          <p:cNvPr id="70660" name="Text Box 11"/>
          <p:cNvSpPr txBox="1">
            <a:spLocks noChangeArrowheads="1"/>
          </p:cNvSpPr>
          <p:nvPr/>
        </p:nvSpPr>
        <p:spPr bwMode="auto">
          <a:xfrm>
            <a:off x="66675" y="846138"/>
            <a:ext cx="129540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dirty="0">
                <a:latin typeface="Times New Roman" panose="02020603050405020304" pitchFamily="18" charset="0"/>
              </a:rPr>
              <a:t>都道府県</a:t>
            </a:r>
            <a:endParaRPr lang="en-US" altLang="ja-JP" b="1" dirty="0">
              <a:latin typeface="Times New Roman" panose="02020603050405020304" pitchFamily="18" charset="0"/>
            </a:endParaRPr>
          </a:p>
          <a:p>
            <a:pPr algn="ctr" eaLnBrk="1" hangingPunct="1"/>
            <a:r>
              <a:rPr lang="ja-JP" altLang="en-US" b="1" dirty="0">
                <a:latin typeface="Times New Roman" panose="02020603050405020304" pitchFamily="18" charset="0"/>
              </a:rPr>
              <a:t>（又は国の機関）の</a:t>
            </a:r>
            <a:endParaRPr lang="en-US" altLang="ja-JP" b="1" dirty="0">
              <a:latin typeface="Times New Roman" panose="02020603050405020304" pitchFamily="18" charset="0"/>
            </a:endParaRPr>
          </a:p>
          <a:p>
            <a:pPr algn="ctr" eaLnBrk="1" hangingPunct="1"/>
            <a:r>
              <a:rPr lang="ja-JP" altLang="en-US" b="1" dirty="0">
                <a:latin typeface="Times New Roman" panose="02020603050405020304" pitchFamily="18" charset="0"/>
              </a:rPr>
              <a:t>事業計画等の作成</a:t>
            </a:r>
          </a:p>
        </p:txBody>
      </p:sp>
      <p:sp>
        <p:nvSpPr>
          <p:cNvPr id="70661" name="Text Box 12"/>
          <p:cNvSpPr txBox="1">
            <a:spLocks noChangeArrowheads="1"/>
          </p:cNvSpPr>
          <p:nvPr/>
        </p:nvSpPr>
        <p:spPr bwMode="auto">
          <a:xfrm>
            <a:off x="2071688" y="846138"/>
            <a:ext cx="757237"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国土交通大臣への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認可（承認）申請</a:t>
            </a:r>
          </a:p>
        </p:txBody>
      </p:sp>
      <p:sp>
        <p:nvSpPr>
          <p:cNvPr id="70662" name="Text Box 13"/>
          <p:cNvSpPr txBox="1">
            <a:spLocks noChangeArrowheads="1"/>
          </p:cNvSpPr>
          <p:nvPr/>
        </p:nvSpPr>
        <p:spPr bwMode="auto">
          <a:xfrm>
            <a:off x="4013200" y="846138"/>
            <a:ext cx="720725"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国土交通大臣の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認可（承認）</a:t>
            </a:r>
          </a:p>
        </p:txBody>
      </p:sp>
      <p:cxnSp>
        <p:nvCxnSpPr>
          <p:cNvPr id="70663" name="AutoShape 15"/>
          <p:cNvCxnSpPr>
            <a:cxnSpLocks noChangeShapeType="1"/>
            <a:stCxn id="70662" idx="3"/>
            <a:endCxn id="70669" idx="1"/>
          </p:cNvCxnSpPr>
          <p:nvPr/>
        </p:nvCxnSpPr>
        <p:spPr bwMode="auto">
          <a:xfrm>
            <a:off x="4733925" y="2286000"/>
            <a:ext cx="839788"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80" name="直線矢印コネクタ 79"/>
          <p:cNvCxnSpPr>
            <a:stCxn id="70661" idx="3"/>
            <a:endCxn id="70662" idx="1"/>
          </p:cNvCxnSpPr>
          <p:nvPr/>
        </p:nvCxnSpPr>
        <p:spPr>
          <a:xfrm>
            <a:off x="2828925" y="2286001"/>
            <a:ext cx="1184275" cy="0"/>
          </a:xfrm>
          <a:prstGeom prst="straightConnector1">
            <a:avLst/>
          </a:prstGeom>
          <a:ln w="381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endCxn id="70659" idx="0"/>
          </p:cNvCxnSpPr>
          <p:nvPr/>
        </p:nvCxnSpPr>
        <p:spPr>
          <a:xfrm flipH="1">
            <a:off x="3481388" y="2309813"/>
            <a:ext cx="0" cy="16827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70667" name="Text Box 2"/>
          <p:cNvSpPr txBox="1">
            <a:spLocks noChangeArrowheads="1"/>
          </p:cNvSpPr>
          <p:nvPr/>
        </p:nvSpPr>
        <p:spPr bwMode="auto">
          <a:xfrm>
            <a:off x="8932863" y="2744788"/>
            <a:ext cx="77152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公衆縦覧</a:t>
            </a:r>
          </a:p>
        </p:txBody>
      </p:sp>
      <p:sp>
        <p:nvSpPr>
          <p:cNvPr id="70668" name="Text Box 3"/>
          <p:cNvSpPr txBox="1">
            <a:spLocks noChangeArrowheads="1"/>
          </p:cNvSpPr>
          <p:nvPr/>
        </p:nvSpPr>
        <p:spPr bwMode="auto">
          <a:xfrm>
            <a:off x="6745288" y="2744788"/>
            <a:ext cx="164147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市町村長への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送付</a:t>
            </a:r>
          </a:p>
        </p:txBody>
      </p:sp>
      <p:sp>
        <p:nvSpPr>
          <p:cNvPr id="70669" name="Text Box 13"/>
          <p:cNvSpPr txBox="1">
            <a:spLocks noChangeArrowheads="1"/>
          </p:cNvSpPr>
          <p:nvPr/>
        </p:nvSpPr>
        <p:spPr bwMode="auto">
          <a:xfrm>
            <a:off x="5573713" y="846138"/>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国土交通大臣の告示</a:t>
            </a:r>
          </a:p>
        </p:txBody>
      </p:sp>
      <p:cxnSp>
        <p:nvCxnSpPr>
          <p:cNvPr id="70670" name="AutoShape 15"/>
          <p:cNvCxnSpPr>
            <a:cxnSpLocks noChangeShapeType="1"/>
          </p:cNvCxnSpPr>
          <p:nvPr/>
        </p:nvCxnSpPr>
        <p:spPr bwMode="auto">
          <a:xfrm>
            <a:off x="8393113" y="3275013"/>
            <a:ext cx="539750"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0671" name="AutoShape 15"/>
          <p:cNvCxnSpPr>
            <a:cxnSpLocks noChangeShapeType="1"/>
            <a:stCxn id="70669" idx="3"/>
          </p:cNvCxnSpPr>
          <p:nvPr/>
        </p:nvCxnSpPr>
        <p:spPr bwMode="auto">
          <a:xfrm>
            <a:off x="6113463" y="2286000"/>
            <a:ext cx="323850" cy="0"/>
          </a:xfrm>
          <a:prstGeom prst="straightConnector1">
            <a:avLst/>
          </a:prstGeom>
          <a:noFill/>
          <a:ln w="38100">
            <a:solidFill>
              <a:schemeClr val="tx1"/>
            </a:solidFill>
            <a:round/>
            <a:headEnd/>
            <a:tailEnd type="none" w="sm" len="med"/>
          </a:ln>
          <a:extLst>
            <a:ext uri="{909E8E84-426E-40DD-AFC4-6F175D3DCCD1}">
              <a14:hiddenFill xmlns:a14="http://schemas.microsoft.com/office/drawing/2010/main">
                <a:noFill/>
              </a14:hiddenFill>
            </a:ext>
          </a:extLst>
        </p:spPr>
      </p:cxnSp>
      <p:cxnSp>
        <p:nvCxnSpPr>
          <p:cNvPr id="39" name="直線矢印コネクタ 38"/>
          <p:cNvCxnSpPr/>
          <p:nvPr/>
        </p:nvCxnSpPr>
        <p:spPr>
          <a:xfrm>
            <a:off x="6443663" y="1290638"/>
            <a:ext cx="0" cy="1990725"/>
          </a:xfrm>
          <a:prstGeom prst="straightConnector1">
            <a:avLst/>
          </a:prstGeom>
          <a:ln w="38100">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70673" name="AutoShape 15"/>
          <p:cNvCxnSpPr>
            <a:cxnSpLocks noChangeShapeType="1"/>
            <a:endCxn id="70668" idx="1"/>
          </p:cNvCxnSpPr>
          <p:nvPr/>
        </p:nvCxnSpPr>
        <p:spPr bwMode="auto">
          <a:xfrm flipV="1">
            <a:off x="6424613" y="3275013"/>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0674" name="AutoShape 15"/>
          <p:cNvCxnSpPr>
            <a:cxnSpLocks noChangeShapeType="1"/>
          </p:cNvCxnSpPr>
          <p:nvPr/>
        </p:nvCxnSpPr>
        <p:spPr bwMode="auto">
          <a:xfrm flipV="1">
            <a:off x="6437313" y="1303338"/>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0675" name="Text Box 3"/>
          <p:cNvSpPr txBox="1">
            <a:spLocks noChangeArrowheads="1"/>
          </p:cNvSpPr>
          <p:nvPr/>
        </p:nvSpPr>
        <p:spPr bwMode="auto">
          <a:xfrm>
            <a:off x="6772275" y="765175"/>
            <a:ext cx="2284413"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都道府県知事への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図書の写しの送付</a:t>
            </a:r>
          </a:p>
        </p:txBody>
      </p:sp>
      <p:sp>
        <p:nvSpPr>
          <p:cNvPr id="53" name="Text Box 3"/>
          <p:cNvSpPr txBox="1">
            <a:spLocks noChangeArrowheads="1"/>
          </p:cNvSpPr>
          <p:nvPr/>
        </p:nvSpPr>
        <p:spPr bwMode="auto">
          <a:xfrm>
            <a:off x="1644650" y="3714750"/>
            <a:ext cx="1550988" cy="67945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②</a:t>
            </a:r>
            <a:endParaRPr lang="en-US" altLang="ja-JP" b="1" dirty="0">
              <a:latin typeface="+mj-ea"/>
              <a:ea typeface="+mj-ea"/>
            </a:endParaRPr>
          </a:p>
          <a:p>
            <a:pPr algn="ctr" eaLnBrk="1" hangingPunct="1">
              <a:defRPr/>
            </a:pPr>
            <a:r>
              <a:rPr lang="ja-JP" altLang="en-US" b="1" dirty="0">
                <a:latin typeface="+mj-ea"/>
                <a:ea typeface="+mj-ea"/>
              </a:rPr>
              <a:t>（</a:t>
            </a:r>
            <a:r>
              <a:rPr lang="en-US" altLang="ja-JP" b="1" dirty="0">
                <a:latin typeface="+mj-ea"/>
                <a:ea typeface="+mj-ea"/>
              </a:rPr>
              <a:t>§59</a:t>
            </a:r>
            <a:r>
              <a:rPr lang="ja-JP" altLang="en-US" b="1" dirty="0">
                <a:latin typeface="+mj-ea"/>
                <a:ea typeface="+mj-ea"/>
              </a:rPr>
              <a:t>③）</a:t>
            </a:r>
          </a:p>
        </p:txBody>
      </p:sp>
      <p:sp>
        <p:nvSpPr>
          <p:cNvPr id="54" name="Text Box 3"/>
          <p:cNvSpPr txBox="1">
            <a:spLocks noChangeArrowheads="1"/>
          </p:cNvSpPr>
          <p:nvPr/>
        </p:nvSpPr>
        <p:spPr bwMode="auto">
          <a:xfrm>
            <a:off x="2997200" y="6294438"/>
            <a:ext cx="890588" cy="328612"/>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⑥</a:t>
            </a:r>
          </a:p>
        </p:txBody>
      </p:sp>
      <p:sp>
        <p:nvSpPr>
          <p:cNvPr id="55" name="Text Box 3"/>
          <p:cNvSpPr txBox="1">
            <a:spLocks noChangeArrowheads="1"/>
          </p:cNvSpPr>
          <p:nvPr/>
        </p:nvSpPr>
        <p:spPr bwMode="auto">
          <a:xfrm>
            <a:off x="3571875" y="3684588"/>
            <a:ext cx="1624013" cy="7366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②</a:t>
            </a:r>
            <a:endParaRPr lang="en-US" altLang="ja-JP" b="1" dirty="0">
              <a:latin typeface="+mj-ea"/>
              <a:ea typeface="+mj-ea"/>
            </a:endParaRPr>
          </a:p>
          <a:p>
            <a:pPr algn="ctr" eaLnBrk="1" hangingPunct="1">
              <a:defRPr/>
            </a:pPr>
            <a:r>
              <a:rPr lang="ja-JP" altLang="en-US" b="1" dirty="0">
                <a:latin typeface="+mj-ea"/>
                <a:ea typeface="+mj-ea"/>
              </a:rPr>
              <a:t>（</a:t>
            </a:r>
            <a:r>
              <a:rPr lang="en-US" altLang="ja-JP" b="1" dirty="0">
                <a:latin typeface="+mj-ea"/>
                <a:ea typeface="+mj-ea"/>
              </a:rPr>
              <a:t>§59</a:t>
            </a:r>
            <a:r>
              <a:rPr lang="ja-JP" altLang="en-US" b="1" dirty="0">
                <a:latin typeface="+mj-ea"/>
                <a:ea typeface="+mj-ea"/>
              </a:rPr>
              <a:t>③）</a:t>
            </a:r>
          </a:p>
        </p:txBody>
      </p:sp>
      <p:sp>
        <p:nvSpPr>
          <p:cNvPr id="56" name="Text Box 3"/>
          <p:cNvSpPr txBox="1">
            <a:spLocks noChangeArrowheads="1"/>
          </p:cNvSpPr>
          <p:nvPr/>
        </p:nvSpPr>
        <p:spPr bwMode="auto">
          <a:xfrm>
            <a:off x="5376863" y="3741738"/>
            <a:ext cx="890587"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61" name="Text Box 3"/>
          <p:cNvSpPr txBox="1">
            <a:spLocks noChangeArrowheads="1"/>
          </p:cNvSpPr>
          <p:nvPr/>
        </p:nvSpPr>
        <p:spPr bwMode="auto">
          <a:xfrm>
            <a:off x="7154863" y="3810000"/>
            <a:ext cx="890587"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62" name="Text Box 3"/>
          <p:cNvSpPr txBox="1">
            <a:spLocks noChangeArrowheads="1"/>
          </p:cNvSpPr>
          <p:nvPr/>
        </p:nvSpPr>
        <p:spPr bwMode="auto">
          <a:xfrm>
            <a:off x="7496175" y="1825625"/>
            <a:ext cx="890588" cy="328613"/>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65" name="Text Box 3"/>
          <p:cNvSpPr txBox="1">
            <a:spLocks noChangeArrowheads="1"/>
          </p:cNvSpPr>
          <p:nvPr/>
        </p:nvSpPr>
        <p:spPr bwMode="auto">
          <a:xfrm>
            <a:off x="8828088" y="3810000"/>
            <a:ext cx="892175"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②</a:t>
            </a:r>
          </a:p>
        </p:txBody>
      </p:sp>
      <p:sp>
        <p:nvSpPr>
          <p:cNvPr id="70683" name="Text Box 24"/>
          <p:cNvSpPr txBox="1">
            <a:spLocks noChangeArrowheads="1"/>
          </p:cNvSpPr>
          <p:nvPr/>
        </p:nvSpPr>
        <p:spPr bwMode="auto">
          <a:xfrm>
            <a:off x="-19050" y="0"/>
            <a:ext cx="1080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事業認可手続きの流れ</a:t>
            </a:r>
            <a:r>
              <a:rPr lang="ja-JP" altLang="en-US" sz="2000" b="1" dirty="0">
                <a:solidFill>
                  <a:schemeClr val="tx2"/>
                </a:solidFill>
              </a:rPr>
              <a:t>（都道府県（又は国の機関）施行事業）</a:t>
            </a:r>
          </a:p>
        </p:txBody>
      </p:sp>
    </p:spTree>
    <p:extLst>
      <p:ext uri="{BB962C8B-B14F-4D97-AF65-F5344CB8AC3E}">
        <p14:creationId xmlns:p14="http://schemas.microsoft.com/office/powerpoint/2010/main" val="2813477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932863" y="2744788"/>
            <a:ext cx="77152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公衆縦覧</a:t>
            </a:r>
          </a:p>
        </p:txBody>
      </p:sp>
      <p:sp>
        <p:nvSpPr>
          <p:cNvPr id="71683" name="Text Box 3"/>
          <p:cNvSpPr txBox="1">
            <a:spLocks noChangeArrowheads="1"/>
          </p:cNvSpPr>
          <p:nvPr/>
        </p:nvSpPr>
        <p:spPr bwMode="auto">
          <a:xfrm>
            <a:off x="6745288" y="2744788"/>
            <a:ext cx="1641475"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市町村長への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送付</a:t>
            </a:r>
          </a:p>
        </p:txBody>
      </p:sp>
      <p:cxnSp>
        <p:nvCxnSpPr>
          <p:cNvPr id="71684" name="AutoShape 8"/>
          <p:cNvCxnSpPr>
            <a:cxnSpLocks noChangeShapeType="1"/>
          </p:cNvCxnSpPr>
          <p:nvPr/>
        </p:nvCxnSpPr>
        <p:spPr bwMode="auto">
          <a:xfrm flipV="1">
            <a:off x="619125" y="2303463"/>
            <a:ext cx="573088"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1685" name="Text Box 10"/>
          <p:cNvSpPr txBox="1">
            <a:spLocks noChangeArrowheads="1"/>
          </p:cNvSpPr>
          <p:nvPr/>
        </p:nvSpPr>
        <p:spPr bwMode="auto">
          <a:xfrm>
            <a:off x="2103438" y="4300538"/>
            <a:ext cx="720725" cy="2268537"/>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用排水施設管理者等の意見聴取</a:t>
            </a:r>
          </a:p>
        </p:txBody>
      </p:sp>
      <p:sp>
        <p:nvSpPr>
          <p:cNvPr id="71686" name="Text Box 11"/>
          <p:cNvSpPr txBox="1">
            <a:spLocks noChangeArrowheads="1"/>
          </p:cNvSpPr>
          <p:nvPr/>
        </p:nvSpPr>
        <p:spPr bwMode="auto">
          <a:xfrm>
            <a:off x="79375" y="863600"/>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施行者の事業計画等の作成</a:t>
            </a:r>
          </a:p>
        </p:txBody>
      </p:sp>
      <p:sp>
        <p:nvSpPr>
          <p:cNvPr id="71687" name="Text Box 12"/>
          <p:cNvSpPr txBox="1">
            <a:spLocks noChangeArrowheads="1"/>
          </p:cNvSpPr>
          <p:nvPr/>
        </p:nvSpPr>
        <p:spPr bwMode="auto">
          <a:xfrm>
            <a:off x="1192213" y="863600"/>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知事への認可申請</a:t>
            </a:r>
          </a:p>
        </p:txBody>
      </p:sp>
      <p:sp>
        <p:nvSpPr>
          <p:cNvPr id="71688" name="Text Box 13"/>
          <p:cNvSpPr txBox="1">
            <a:spLocks noChangeArrowheads="1"/>
          </p:cNvSpPr>
          <p:nvPr/>
        </p:nvSpPr>
        <p:spPr bwMode="auto">
          <a:xfrm>
            <a:off x="4446588" y="863600"/>
            <a:ext cx="541337"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知事の認可</a:t>
            </a:r>
          </a:p>
        </p:txBody>
      </p:sp>
      <p:cxnSp>
        <p:nvCxnSpPr>
          <p:cNvPr id="71689" name="AutoShape 15"/>
          <p:cNvCxnSpPr>
            <a:cxnSpLocks noChangeShapeType="1"/>
          </p:cNvCxnSpPr>
          <p:nvPr/>
        </p:nvCxnSpPr>
        <p:spPr bwMode="auto">
          <a:xfrm flipV="1">
            <a:off x="4987925" y="2301875"/>
            <a:ext cx="585788"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1690" name="Text Box 35"/>
          <p:cNvSpPr txBox="1">
            <a:spLocks noChangeArrowheads="1"/>
          </p:cNvSpPr>
          <p:nvPr/>
        </p:nvSpPr>
        <p:spPr bwMode="auto">
          <a:xfrm>
            <a:off x="1162050" y="4278313"/>
            <a:ext cx="539750"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行政機関の免許等</a:t>
            </a:r>
          </a:p>
        </p:txBody>
      </p:sp>
      <p:cxnSp>
        <p:nvCxnSpPr>
          <p:cNvPr id="80" name="直線矢印コネクタ 79"/>
          <p:cNvCxnSpPr/>
          <p:nvPr/>
        </p:nvCxnSpPr>
        <p:spPr>
          <a:xfrm>
            <a:off x="1731963" y="2303463"/>
            <a:ext cx="2714625" cy="0"/>
          </a:xfrm>
          <a:prstGeom prst="straightConnector1">
            <a:avLst/>
          </a:prstGeom>
          <a:ln w="381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1423988" y="3735388"/>
            <a:ext cx="0" cy="5397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71693" name="Text Box 10"/>
          <p:cNvSpPr txBox="1">
            <a:spLocks noChangeArrowheads="1"/>
          </p:cNvSpPr>
          <p:nvPr/>
        </p:nvSpPr>
        <p:spPr bwMode="auto">
          <a:xfrm>
            <a:off x="3181350" y="4298950"/>
            <a:ext cx="720725" cy="2266950"/>
          </a:xfrm>
          <a:prstGeom prst="rect">
            <a:avLst/>
          </a:prstGeom>
          <a:solidFill>
            <a:srgbClr val="CCECFF"/>
          </a:solidFill>
          <a:ln w="38100" cmpd="dbl">
            <a:solidFill>
              <a:schemeClr val="tx1"/>
            </a:solidFill>
            <a:miter lim="800000"/>
            <a:headEnd/>
            <a:tailEnd/>
          </a:ln>
        </p:spPr>
        <p:txBody>
          <a:bodyPr vert="eaVert" anchor="ctr" anchorCtr="1"/>
          <a:lstStyle/>
          <a:p>
            <a:pPr eaLnBrk="1" hangingPunct="1"/>
            <a:r>
              <a:rPr lang="ja-JP" altLang="en-US" b="1">
                <a:latin typeface="Times New Roman" panose="02020603050405020304" pitchFamily="18" charset="0"/>
              </a:rPr>
              <a:t>関係地方公共団体の意見聴取</a:t>
            </a:r>
          </a:p>
        </p:txBody>
      </p:sp>
      <p:cxnSp>
        <p:nvCxnSpPr>
          <p:cNvPr id="35" name="直線矢印コネクタ 34"/>
          <p:cNvCxnSpPr>
            <a:endCxn id="71685" idx="0"/>
          </p:cNvCxnSpPr>
          <p:nvPr/>
        </p:nvCxnSpPr>
        <p:spPr>
          <a:xfrm>
            <a:off x="2451100" y="2309813"/>
            <a:ext cx="12700" cy="1990725"/>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71695" name="Text Box 35"/>
          <p:cNvSpPr txBox="1">
            <a:spLocks noChangeArrowheads="1"/>
          </p:cNvSpPr>
          <p:nvPr/>
        </p:nvSpPr>
        <p:spPr bwMode="auto">
          <a:xfrm>
            <a:off x="4357688" y="4278313"/>
            <a:ext cx="719137" cy="2266950"/>
          </a:xfrm>
          <a:prstGeom prst="rect">
            <a:avLst/>
          </a:prstGeom>
          <a:solidFill>
            <a:srgbClr val="CCECFF"/>
          </a:solidFill>
          <a:ln w="38100" cmpd="dbl">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（特許条件）</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認可条件</a:t>
            </a:r>
          </a:p>
        </p:txBody>
      </p:sp>
      <p:sp>
        <p:nvSpPr>
          <p:cNvPr id="71696" name="Text Box 13"/>
          <p:cNvSpPr txBox="1">
            <a:spLocks noChangeArrowheads="1"/>
          </p:cNvSpPr>
          <p:nvPr/>
        </p:nvSpPr>
        <p:spPr bwMode="auto">
          <a:xfrm>
            <a:off x="5573713" y="863600"/>
            <a:ext cx="539750" cy="2879725"/>
          </a:xfrm>
          <a:prstGeom prst="rect">
            <a:avLst/>
          </a:prstGeom>
          <a:solidFill>
            <a:srgbClr val="CCECFF"/>
          </a:solidFill>
          <a:ln w="25400">
            <a:solidFill>
              <a:schemeClr val="tx1"/>
            </a:solidFill>
            <a:miter lim="800000"/>
            <a:headEnd/>
            <a:tailEnd/>
          </a:ln>
        </p:spPr>
        <p:txBody>
          <a:bodyPr vert="eaVert" anchor="ctr" anchorCtr="1"/>
          <a:lstStyle/>
          <a:p>
            <a:pPr algn="ctr" eaLnBrk="1" hangingPunct="1"/>
            <a:r>
              <a:rPr lang="ja-JP" altLang="en-US" b="1">
                <a:latin typeface="Times New Roman" panose="02020603050405020304" pitchFamily="18" charset="0"/>
              </a:rPr>
              <a:t>知事の告示</a:t>
            </a:r>
          </a:p>
        </p:txBody>
      </p:sp>
      <p:cxnSp>
        <p:nvCxnSpPr>
          <p:cNvPr id="57" name="直線矢印コネクタ 56"/>
          <p:cNvCxnSpPr/>
          <p:nvPr/>
        </p:nvCxnSpPr>
        <p:spPr>
          <a:xfrm>
            <a:off x="3541713" y="2284413"/>
            <a:ext cx="0" cy="1990725"/>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4703763" y="3735388"/>
            <a:ext cx="0" cy="539750"/>
          </a:xfrm>
          <a:prstGeom prst="straightConnector1">
            <a:avLst/>
          </a:prstGeom>
          <a:ln w="38100">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71699" name="AutoShape 15"/>
          <p:cNvCxnSpPr>
            <a:cxnSpLocks noChangeShapeType="1"/>
          </p:cNvCxnSpPr>
          <p:nvPr/>
        </p:nvCxnSpPr>
        <p:spPr bwMode="auto">
          <a:xfrm>
            <a:off x="8393113" y="3275013"/>
            <a:ext cx="539750"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1700" name="AutoShape 15"/>
          <p:cNvCxnSpPr>
            <a:cxnSpLocks noChangeShapeType="1"/>
          </p:cNvCxnSpPr>
          <p:nvPr/>
        </p:nvCxnSpPr>
        <p:spPr bwMode="auto">
          <a:xfrm flipV="1">
            <a:off x="6113463" y="2301875"/>
            <a:ext cx="323850" cy="0"/>
          </a:xfrm>
          <a:prstGeom prst="straightConnector1">
            <a:avLst/>
          </a:prstGeom>
          <a:noFill/>
          <a:ln w="38100">
            <a:solidFill>
              <a:schemeClr val="tx1"/>
            </a:solidFill>
            <a:round/>
            <a:headEnd/>
            <a:tailEnd type="none" w="sm" len="med"/>
          </a:ln>
          <a:extLst>
            <a:ext uri="{909E8E84-426E-40DD-AFC4-6F175D3DCCD1}">
              <a14:hiddenFill xmlns:a14="http://schemas.microsoft.com/office/drawing/2010/main">
                <a:noFill/>
              </a14:hiddenFill>
            </a:ext>
          </a:extLst>
        </p:spPr>
      </p:cxnSp>
      <p:cxnSp>
        <p:nvCxnSpPr>
          <p:cNvPr id="63" name="直線矢印コネクタ 62"/>
          <p:cNvCxnSpPr/>
          <p:nvPr/>
        </p:nvCxnSpPr>
        <p:spPr>
          <a:xfrm>
            <a:off x="6443663" y="1308100"/>
            <a:ext cx="0" cy="1990725"/>
          </a:xfrm>
          <a:prstGeom prst="straightConnector1">
            <a:avLst/>
          </a:prstGeom>
          <a:ln w="38100">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71702" name="AutoShape 15"/>
          <p:cNvCxnSpPr>
            <a:cxnSpLocks noChangeShapeType="1"/>
            <a:endCxn id="71683" idx="1"/>
          </p:cNvCxnSpPr>
          <p:nvPr/>
        </p:nvCxnSpPr>
        <p:spPr bwMode="auto">
          <a:xfrm flipV="1">
            <a:off x="6424613" y="3275013"/>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cxnSp>
        <p:nvCxnSpPr>
          <p:cNvPr id="71703" name="AutoShape 15"/>
          <p:cNvCxnSpPr>
            <a:cxnSpLocks noChangeShapeType="1"/>
          </p:cNvCxnSpPr>
          <p:nvPr/>
        </p:nvCxnSpPr>
        <p:spPr bwMode="auto">
          <a:xfrm flipV="1">
            <a:off x="6437313" y="1303338"/>
            <a:ext cx="320675" cy="0"/>
          </a:xfrm>
          <a:prstGeom prst="straightConnector1">
            <a:avLst/>
          </a:prstGeom>
          <a:noFill/>
          <a:ln w="38100">
            <a:solidFill>
              <a:schemeClr val="tx1"/>
            </a:solidFill>
            <a:round/>
            <a:headEnd/>
            <a:tailEnd type="arrow" w="sm" len="med"/>
          </a:ln>
          <a:extLst>
            <a:ext uri="{909E8E84-426E-40DD-AFC4-6F175D3DCCD1}">
              <a14:hiddenFill xmlns:a14="http://schemas.microsoft.com/office/drawing/2010/main">
                <a:noFill/>
              </a14:hiddenFill>
            </a:ext>
          </a:extLst>
        </p:spPr>
      </p:cxnSp>
      <p:sp>
        <p:nvSpPr>
          <p:cNvPr id="71704" name="Text Box 3"/>
          <p:cNvSpPr txBox="1">
            <a:spLocks noChangeArrowheads="1"/>
          </p:cNvSpPr>
          <p:nvPr/>
        </p:nvSpPr>
        <p:spPr bwMode="auto">
          <a:xfrm>
            <a:off x="6772275" y="765175"/>
            <a:ext cx="2284413" cy="1060450"/>
          </a:xfrm>
          <a:prstGeom prst="rect">
            <a:avLst/>
          </a:prstGeom>
          <a:solidFill>
            <a:srgbClr val="CCECFF"/>
          </a:solidFill>
          <a:ln w="25400">
            <a:solidFill>
              <a:schemeClr val="tx1"/>
            </a:solidFill>
            <a:miter lim="800000"/>
            <a:headEnd/>
            <a:tailEnd/>
          </a:ln>
        </p:spPr>
        <p:txBody>
          <a:bodyPr anchor="ctr" anchorCtr="1"/>
          <a:lstStyle/>
          <a:p>
            <a:pPr algn="ctr" eaLnBrk="1" hangingPunct="1"/>
            <a:r>
              <a:rPr lang="ja-JP" altLang="en-US" b="1">
                <a:latin typeface="Times New Roman" panose="02020603050405020304" pitchFamily="18" charset="0"/>
              </a:rPr>
              <a:t>国土交通大臣への</a:t>
            </a:r>
            <a:endParaRPr lang="en-US" altLang="ja-JP" b="1">
              <a:latin typeface="Times New Roman" panose="02020603050405020304" pitchFamily="18" charset="0"/>
            </a:endParaRPr>
          </a:p>
          <a:p>
            <a:pPr algn="ctr" eaLnBrk="1" hangingPunct="1"/>
            <a:r>
              <a:rPr lang="ja-JP" altLang="en-US" b="1">
                <a:latin typeface="Times New Roman" panose="02020603050405020304" pitchFamily="18" charset="0"/>
              </a:rPr>
              <a:t>図書の写しの送付</a:t>
            </a:r>
          </a:p>
        </p:txBody>
      </p:sp>
      <p:sp>
        <p:nvSpPr>
          <p:cNvPr id="75" name="Text Box 3"/>
          <p:cNvSpPr txBox="1">
            <a:spLocks noChangeArrowheads="1"/>
          </p:cNvSpPr>
          <p:nvPr/>
        </p:nvSpPr>
        <p:spPr bwMode="auto">
          <a:xfrm>
            <a:off x="647700" y="3709988"/>
            <a:ext cx="1352550"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　 ④</a:t>
            </a:r>
          </a:p>
        </p:txBody>
      </p:sp>
      <p:sp>
        <p:nvSpPr>
          <p:cNvPr id="76" name="Text Box 3"/>
          <p:cNvSpPr txBox="1">
            <a:spLocks noChangeArrowheads="1"/>
          </p:cNvSpPr>
          <p:nvPr/>
        </p:nvSpPr>
        <p:spPr bwMode="auto">
          <a:xfrm>
            <a:off x="4194175" y="6529388"/>
            <a:ext cx="890588" cy="328612"/>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§79</a:t>
            </a:r>
            <a:endParaRPr lang="ja-JP" altLang="en-US" b="1" dirty="0">
              <a:latin typeface="+mj-ea"/>
              <a:ea typeface="+mj-ea"/>
            </a:endParaRPr>
          </a:p>
        </p:txBody>
      </p:sp>
      <p:sp>
        <p:nvSpPr>
          <p:cNvPr id="78" name="Text Box 3"/>
          <p:cNvSpPr txBox="1">
            <a:spLocks noChangeArrowheads="1"/>
          </p:cNvSpPr>
          <p:nvPr/>
        </p:nvSpPr>
        <p:spPr bwMode="auto">
          <a:xfrm>
            <a:off x="5376863" y="3741738"/>
            <a:ext cx="890587"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79" name="Text Box 3"/>
          <p:cNvSpPr txBox="1">
            <a:spLocks noChangeArrowheads="1"/>
          </p:cNvSpPr>
          <p:nvPr/>
        </p:nvSpPr>
        <p:spPr bwMode="auto">
          <a:xfrm>
            <a:off x="7154863" y="3810000"/>
            <a:ext cx="890587"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81" name="Text Box 3"/>
          <p:cNvSpPr txBox="1">
            <a:spLocks noChangeArrowheads="1"/>
          </p:cNvSpPr>
          <p:nvPr/>
        </p:nvSpPr>
        <p:spPr bwMode="auto">
          <a:xfrm>
            <a:off x="7496175" y="1825625"/>
            <a:ext cx="890588" cy="328613"/>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①</a:t>
            </a:r>
          </a:p>
        </p:txBody>
      </p:sp>
      <p:sp>
        <p:nvSpPr>
          <p:cNvPr id="83" name="Text Box 3"/>
          <p:cNvSpPr txBox="1">
            <a:spLocks noChangeArrowheads="1"/>
          </p:cNvSpPr>
          <p:nvPr/>
        </p:nvSpPr>
        <p:spPr bwMode="auto">
          <a:xfrm>
            <a:off x="8828088" y="3810000"/>
            <a:ext cx="892175"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§62</a:t>
            </a:r>
            <a:r>
              <a:rPr lang="ja-JP" altLang="en-US" b="1" dirty="0">
                <a:latin typeface="+mj-ea"/>
                <a:ea typeface="+mj-ea"/>
              </a:rPr>
              <a:t>②</a:t>
            </a:r>
          </a:p>
        </p:txBody>
      </p:sp>
      <p:sp>
        <p:nvSpPr>
          <p:cNvPr id="85" name="Text Box 3"/>
          <p:cNvSpPr txBox="1">
            <a:spLocks noChangeArrowheads="1"/>
          </p:cNvSpPr>
          <p:nvPr/>
        </p:nvSpPr>
        <p:spPr bwMode="auto">
          <a:xfrm>
            <a:off x="3079750" y="6565900"/>
            <a:ext cx="890588"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⑤</a:t>
            </a:r>
          </a:p>
        </p:txBody>
      </p:sp>
      <p:sp>
        <p:nvSpPr>
          <p:cNvPr id="86" name="Text Box 3"/>
          <p:cNvSpPr txBox="1">
            <a:spLocks noChangeArrowheads="1"/>
          </p:cNvSpPr>
          <p:nvPr/>
        </p:nvSpPr>
        <p:spPr bwMode="auto">
          <a:xfrm>
            <a:off x="2025650" y="6550025"/>
            <a:ext cx="892175"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⑥</a:t>
            </a:r>
          </a:p>
        </p:txBody>
      </p:sp>
      <p:sp>
        <p:nvSpPr>
          <p:cNvPr id="87" name="Text Box 3"/>
          <p:cNvSpPr txBox="1">
            <a:spLocks noChangeArrowheads="1"/>
          </p:cNvSpPr>
          <p:nvPr/>
        </p:nvSpPr>
        <p:spPr bwMode="auto">
          <a:xfrm>
            <a:off x="947738" y="6529388"/>
            <a:ext cx="890587" cy="328612"/>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④</a:t>
            </a:r>
          </a:p>
        </p:txBody>
      </p:sp>
      <p:sp>
        <p:nvSpPr>
          <p:cNvPr id="88" name="Text Box 3"/>
          <p:cNvSpPr txBox="1">
            <a:spLocks noChangeArrowheads="1"/>
          </p:cNvSpPr>
          <p:nvPr/>
        </p:nvSpPr>
        <p:spPr bwMode="auto">
          <a:xfrm>
            <a:off x="3924300" y="3709988"/>
            <a:ext cx="1350963" cy="330200"/>
          </a:xfrm>
          <a:prstGeom prst="rect">
            <a:avLst/>
          </a:prstGeom>
          <a:noFill/>
          <a:ln w="25400">
            <a:noFill/>
            <a:miter lim="800000"/>
            <a:headEnd/>
            <a:tailEnd/>
          </a:ln>
        </p:spPr>
        <p:txBody>
          <a:bodyPr anchor="ctr" anchorCtr="1"/>
          <a:lstStyle/>
          <a:p>
            <a:pPr algn="ctr" eaLnBrk="1" hangingPunct="1">
              <a:defRPr/>
            </a:pPr>
            <a:r>
              <a:rPr lang="en-US" altLang="ja-JP" b="1" dirty="0">
                <a:latin typeface="+mj-ea"/>
                <a:ea typeface="+mj-ea"/>
              </a:rPr>
              <a:t>§59</a:t>
            </a:r>
            <a:r>
              <a:rPr lang="ja-JP" altLang="en-US" b="1" dirty="0">
                <a:latin typeface="+mj-ea"/>
                <a:ea typeface="+mj-ea"/>
              </a:rPr>
              <a:t>　 ④</a:t>
            </a:r>
          </a:p>
        </p:txBody>
      </p:sp>
      <p:sp>
        <p:nvSpPr>
          <p:cNvPr id="71715" name="Text Box 24"/>
          <p:cNvSpPr txBox="1">
            <a:spLocks noChangeArrowheads="1"/>
          </p:cNvSpPr>
          <p:nvPr/>
        </p:nvSpPr>
        <p:spPr bwMode="auto">
          <a:xfrm>
            <a:off x="-19050" y="0"/>
            <a:ext cx="1202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事業認可手続きの流れ</a:t>
            </a:r>
            <a:r>
              <a:rPr lang="ja-JP" altLang="en-US" sz="2400" b="1" dirty="0">
                <a:solidFill>
                  <a:schemeClr val="tx2"/>
                </a:solidFill>
              </a:rPr>
              <a:t>（</a:t>
            </a:r>
            <a:r>
              <a:rPr lang="ja-JP" altLang="en-US" sz="1600" b="1" dirty="0">
                <a:solidFill>
                  <a:schemeClr val="tx2"/>
                </a:solidFill>
              </a:rPr>
              <a:t>国の機関、都道府県及び市町村以外の施行事業）</a:t>
            </a:r>
          </a:p>
        </p:txBody>
      </p:sp>
    </p:spTree>
    <p:extLst>
      <p:ext uri="{BB962C8B-B14F-4D97-AF65-F5344CB8AC3E}">
        <p14:creationId xmlns:p14="http://schemas.microsoft.com/office/powerpoint/2010/main" val="490983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706" name="AutoShape 8"/>
          <p:cNvCxnSpPr>
            <a:cxnSpLocks noChangeShapeType="1"/>
          </p:cNvCxnSpPr>
          <p:nvPr/>
        </p:nvCxnSpPr>
        <p:spPr bwMode="auto">
          <a:xfrm>
            <a:off x="2587625" y="3451225"/>
            <a:ext cx="5430838"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07" name="AutoShape 8"/>
          <p:cNvCxnSpPr>
            <a:cxnSpLocks noChangeShapeType="1"/>
          </p:cNvCxnSpPr>
          <p:nvPr/>
        </p:nvCxnSpPr>
        <p:spPr bwMode="auto">
          <a:xfrm flipV="1">
            <a:off x="622300" y="1841500"/>
            <a:ext cx="363538" cy="476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08" name="AutoShape 8"/>
          <p:cNvCxnSpPr>
            <a:cxnSpLocks noChangeShapeType="1"/>
          </p:cNvCxnSpPr>
          <p:nvPr/>
        </p:nvCxnSpPr>
        <p:spPr bwMode="auto">
          <a:xfrm flipV="1">
            <a:off x="4840288" y="4148138"/>
            <a:ext cx="276225"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09" name="Text Box 23"/>
          <p:cNvSpPr txBox="1">
            <a:spLocks noChangeArrowheads="1"/>
          </p:cNvSpPr>
          <p:nvPr/>
        </p:nvSpPr>
        <p:spPr bwMode="auto">
          <a:xfrm>
            <a:off x="9480749" y="2749232"/>
            <a:ext cx="30777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Arial" panose="020B0604020202020204" pitchFamily="34" charset="0"/>
              </a:rPr>
              <a:t>事業の終了</a:t>
            </a:r>
            <a:endParaRPr lang="en-US" altLang="ja-JP" sz="800" dirty="0">
              <a:latin typeface="Arial" panose="020B0604020202020204" pitchFamily="34" charset="0"/>
            </a:endParaRPr>
          </a:p>
        </p:txBody>
      </p:sp>
      <p:sp>
        <p:nvSpPr>
          <p:cNvPr id="216" name="Text Box 3"/>
          <p:cNvSpPr txBox="1">
            <a:spLocks noChangeArrowheads="1"/>
          </p:cNvSpPr>
          <p:nvPr/>
        </p:nvSpPr>
        <p:spPr bwMode="auto">
          <a:xfrm>
            <a:off x="847725" y="6408738"/>
            <a:ext cx="873125" cy="317500"/>
          </a:xfrm>
          <a:prstGeom prst="rect">
            <a:avLst/>
          </a:prstGeom>
          <a:noFill/>
          <a:ln w="25400">
            <a:noFill/>
            <a:miter lim="800000"/>
            <a:headEnd/>
            <a:tailEnd/>
          </a:ln>
        </p:spPr>
        <p:txBody>
          <a:bodyPr anchor="ctr" anchorCtr="1"/>
          <a:lstStyle/>
          <a:p>
            <a:pPr algn="ctr" eaLnBrk="1" hangingPunct="1">
              <a:defRPr/>
            </a:pPr>
            <a:r>
              <a:rPr lang="en-US" altLang="ja-JP" sz="1100" b="1" dirty="0">
                <a:latin typeface="+mj-ea"/>
                <a:ea typeface="+mj-ea"/>
              </a:rPr>
              <a:t>§62</a:t>
            </a:r>
            <a:r>
              <a:rPr lang="ja-JP" altLang="en-US" sz="1100" b="1" dirty="0">
                <a:latin typeface="+mj-ea"/>
                <a:ea typeface="+mj-ea"/>
              </a:rPr>
              <a:t>・</a:t>
            </a:r>
            <a:r>
              <a:rPr lang="en-US" altLang="ja-JP" sz="1100" b="1" dirty="0">
                <a:latin typeface="+mj-ea"/>
                <a:ea typeface="+mj-ea"/>
              </a:rPr>
              <a:t>63</a:t>
            </a:r>
            <a:endParaRPr lang="en-US" altLang="ja-JP" sz="1100" b="1" dirty="0">
              <a:latin typeface="+mj-ea"/>
            </a:endParaRPr>
          </a:p>
        </p:txBody>
      </p:sp>
      <p:sp>
        <p:nvSpPr>
          <p:cNvPr id="72711" name="Text Box 11"/>
          <p:cNvSpPr txBox="1">
            <a:spLocks noChangeArrowheads="1"/>
          </p:cNvSpPr>
          <p:nvPr/>
        </p:nvSpPr>
        <p:spPr bwMode="auto">
          <a:xfrm>
            <a:off x="100013" y="839788"/>
            <a:ext cx="573087" cy="217170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都市計画事業の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認可又は承認</a:t>
            </a:r>
          </a:p>
        </p:txBody>
      </p:sp>
      <p:sp>
        <p:nvSpPr>
          <p:cNvPr id="72712" name="Text Box 24"/>
          <p:cNvSpPr txBox="1">
            <a:spLocks noChangeArrowheads="1"/>
          </p:cNvSpPr>
          <p:nvPr/>
        </p:nvSpPr>
        <p:spPr bwMode="auto">
          <a:xfrm>
            <a:off x="-19050" y="0"/>
            <a:ext cx="8770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事業認可後の手続の流れ</a:t>
            </a:r>
          </a:p>
        </p:txBody>
      </p:sp>
      <p:sp>
        <p:nvSpPr>
          <p:cNvPr id="40" name="Text Box 3"/>
          <p:cNvSpPr txBox="1">
            <a:spLocks noChangeArrowheads="1"/>
          </p:cNvSpPr>
          <p:nvPr/>
        </p:nvSpPr>
        <p:spPr bwMode="auto">
          <a:xfrm>
            <a:off x="746125" y="1079500"/>
            <a:ext cx="1143000" cy="330200"/>
          </a:xfrm>
          <a:prstGeom prst="rect">
            <a:avLst/>
          </a:prstGeom>
          <a:noFill/>
          <a:ln w="25400">
            <a:noFill/>
            <a:miter lim="800000"/>
            <a:headEnd/>
            <a:tailEnd/>
          </a:ln>
        </p:spPr>
        <p:txBody>
          <a:bodyPr anchor="ctr" anchorCtr="1"/>
          <a:lstStyle/>
          <a:p>
            <a:pPr algn="ctr" eaLnBrk="1" hangingPunct="1">
              <a:defRPr/>
            </a:pPr>
            <a:r>
              <a:rPr lang="en-US" altLang="ja-JP" sz="1100" b="1" dirty="0">
                <a:latin typeface="+mj-ea"/>
                <a:ea typeface="+mj-ea"/>
              </a:rPr>
              <a:t>§62</a:t>
            </a:r>
            <a:r>
              <a:rPr lang="ja-JP" altLang="en-US" sz="1100" b="1" dirty="0">
                <a:latin typeface="+mj-ea"/>
              </a:rPr>
              <a:t> ①</a:t>
            </a:r>
            <a:endParaRPr lang="en-US" altLang="ja-JP" sz="1100" b="1" dirty="0">
              <a:latin typeface="+mj-ea"/>
            </a:endParaRPr>
          </a:p>
        </p:txBody>
      </p:sp>
      <p:sp>
        <p:nvSpPr>
          <p:cNvPr id="59" name="Text Box 3"/>
          <p:cNvSpPr txBox="1">
            <a:spLocks noChangeArrowheads="1"/>
          </p:cNvSpPr>
          <p:nvPr/>
        </p:nvSpPr>
        <p:spPr bwMode="auto">
          <a:xfrm>
            <a:off x="-242888" y="539750"/>
            <a:ext cx="1144588" cy="330200"/>
          </a:xfrm>
          <a:prstGeom prst="rect">
            <a:avLst/>
          </a:prstGeom>
          <a:noFill/>
          <a:ln w="25400">
            <a:noFill/>
            <a:miter lim="800000"/>
            <a:headEnd/>
            <a:tailEnd/>
          </a:ln>
        </p:spPr>
        <p:txBody>
          <a:bodyPr anchor="ctr" anchorCtr="1"/>
          <a:lstStyle/>
          <a:p>
            <a:pPr algn="ctr" eaLnBrk="1" hangingPunct="1">
              <a:defRPr/>
            </a:pPr>
            <a:r>
              <a:rPr lang="en-US" altLang="ja-JP" sz="1100" b="1" dirty="0">
                <a:latin typeface="+mj-ea"/>
                <a:ea typeface="+mj-ea"/>
              </a:rPr>
              <a:t>§59 </a:t>
            </a:r>
            <a:r>
              <a:rPr lang="ja-JP" altLang="en-US" sz="1100" b="1" dirty="0">
                <a:latin typeface="+mj-ea"/>
                <a:ea typeface="+mj-ea"/>
              </a:rPr>
              <a:t>①～④</a:t>
            </a:r>
            <a:endParaRPr lang="en-US" altLang="ja-JP" sz="1100" b="1" dirty="0">
              <a:latin typeface="+mj-ea"/>
            </a:endParaRPr>
          </a:p>
        </p:txBody>
      </p:sp>
      <p:sp>
        <p:nvSpPr>
          <p:cNvPr id="72715" name="Text Box 3"/>
          <p:cNvSpPr txBox="1">
            <a:spLocks noChangeArrowheads="1"/>
          </p:cNvSpPr>
          <p:nvPr/>
        </p:nvSpPr>
        <p:spPr bwMode="auto">
          <a:xfrm>
            <a:off x="4106863" y="5865813"/>
            <a:ext cx="282575" cy="950912"/>
          </a:xfrm>
          <a:prstGeom prst="rect">
            <a:avLst/>
          </a:prstGeom>
          <a:solidFill>
            <a:srgbClr val="CCECFF"/>
          </a:solidFill>
          <a:ln w="28575">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協議の確認</a:t>
            </a:r>
          </a:p>
        </p:txBody>
      </p:sp>
      <p:sp>
        <p:nvSpPr>
          <p:cNvPr id="72716" name="Text Box 2"/>
          <p:cNvSpPr txBox="1">
            <a:spLocks noChangeArrowheads="1"/>
          </p:cNvSpPr>
          <p:nvPr/>
        </p:nvSpPr>
        <p:spPr bwMode="auto">
          <a:xfrm>
            <a:off x="5781675" y="4683125"/>
            <a:ext cx="512763" cy="1303338"/>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見積補償金の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支払</a:t>
            </a:r>
          </a:p>
        </p:txBody>
      </p:sp>
      <p:sp>
        <p:nvSpPr>
          <p:cNvPr id="72717" name="Text Box 2"/>
          <p:cNvSpPr txBox="1">
            <a:spLocks noChangeArrowheads="1"/>
          </p:cNvSpPr>
          <p:nvPr/>
        </p:nvSpPr>
        <p:spPr bwMode="auto">
          <a:xfrm>
            <a:off x="8861425" y="4011613"/>
            <a:ext cx="282575" cy="13906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明渡裁決</a:t>
            </a:r>
          </a:p>
        </p:txBody>
      </p:sp>
      <p:sp>
        <p:nvSpPr>
          <p:cNvPr id="72718" name="Text Box 2"/>
          <p:cNvSpPr txBox="1">
            <a:spLocks noChangeArrowheads="1"/>
          </p:cNvSpPr>
          <p:nvPr/>
        </p:nvSpPr>
        <p:spPr bwMode="auto">
          <a:xfrm>
            <a:off x="3851275" y="3962400"/>
            <a:ext cx="282575" cy="896938"/>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裁決申請</a:t>
            </a:r>
          </a:p>
        </p:txBody>
      </p:sp>
      <p:cxnSp>
        <p:nvCxnSpPr>
          <p:cNvPr id="72719" name="AutoShape 8"/>
          <p:cNvCxnSpPr>
            <a:cxnSpLocks noChangeShapeType="1"/>
          </p:cNvCxnSpPr>
          <p:nvPr/>
        </p:nvCxnSpPr>
        <p:spPr bwMode="auto">
          <a:xfrm>
            <a:off x="1571625" y="5491163"/>
            <a:ext cx="331788" cy="1111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20" name="AutoShape 8"/>
          <p:cNvCxnSpPr>
            <a:cxnSpLocks noChangeShapeType="1"/>
          </p:cNvCxnSpPr>
          <p:nvPr/>
        </p:nvCxnSpPr>
        <p:spPr bwMode="auto">
          <a:xfrm flipV="1">
            <a:off x="1657350" y="1858963"/>
            <a:ext cx="647700"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21" name="Text Box 3"/>
          <p:cNvSpPr txBox="1">
            <a:spLocks noChangeArrowheads="1"/>
          </p:cNvSpPr>
          <p:nvPr/>
        </p:nvSpPr>
        <p:spPr bwMode="auto">
          <a:xfrm>
            <a:off x="1901825" y="5043488"/>
            <a:ext cx="344488" cy="1349375"/>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手続保留の告示</a:t>
            </a:r>
          </a:p>
        </p:txBody>
      </p:sp>
      <p:cxnSp>
        <p:nvCxnSpPr>
          <p:cNvPr id="135" name="直線矢印コネクタ 134"/>
          <p:cNvCxnSpPr>
            <a:stCxn id="72795" idx="2"/>
          </p:cNvCxnSpPr>
          <p:nvPr/>
        </p:nvCxnSpPr>
        <p:spPr>
          <a:xfrm flipH="1">
            <a:off x="1311275" y="3109913"/>
            <a:ext cx="9525" cy="1684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2723" name="AutoShape 8"/>
          <p:cNvCxnSpPr>
            <a:cxnSpLocks noChangeShapeType="1"/>
          </p:cNvCxnSpPr>
          <p:nvPr/>
        </p:nvCxnSpPr>
        <p:spPr bwMode="auto">
          <a:xfrm>
            <a:off x="2257425" y="5491163"/>
            <a:ext cx="5111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24" name="AutoShape 8"/>
          <p:cNvCxnSpPr>
            <a:cxnSpLocks noChangeShapeType="1"/>
          </p:cNvCxnSpPr>
          <p:nvPr/>
        </p:nvCxnSpPr>
        <p:spPr bwMode="auto">
          <a:xfrm>
            <a:off x="674688" y="1028700"/>
            <a:ext cx="2351087" cy="476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25" name="AutoShape 8"/>
          <p:cNvCxnSpPr>
            <a:cxnSpLocks noChangeShapeType="1"/>
          </p:cNvCxnSpPr>
          <p:nvPr/>
        </p:nvCxnSpPr>
        <p:spPr bwMode="auto">
          <a:xfrm>
            <a:off x="5302250" y="5330825"/>
            <a:ext cx="50165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9" name="Text Box 3"/>
          <p:cNvSpPr txBox="1">
            <a:spLocks noChangeArrowheads="1"/>
          </p:cNvSpPr>
          <p:nvPr/>
        </p:nvSpPr>
        <p:spPr bwMode="auto">
          <a:xfrm>
            <a:off x="1597025" y="6411913"/>
            <a:ext cx="890588" cy="330200"/>
          </a:xfrm>
          <a:prstGeom prst="rect">
            <a:avLst/>
          </a:prstGeom>
          <a:noFill/>
          <a:ln w="25400">
            <a:noFill/>
            <a:miter lim="800000"/>
            <a:headEnd/>
            <a:tailEnd/>
          </a:ln>
        </p:spPr>
        <p:txBody>
          <a:bodyPr anchor="ctr" anchorCtr="1"/>
          <a:lstStyle/>
          <a:p>
            <a:pPr algn="ctr" eaLnBrk="1" hangingPunct="1">
              <a:defRPr/>
            </a:pPr>
            <a:r>
              <a:rPr lang="en-US" altLang="ja-JP" sz="1100" b="1" dirty="0">
                <a:latin typeface="+mj-ea"/>
                <a:ea typeface="+mj-ea"/>
              </a:rPr>
              <a:t>§72</a:t>
            </a:r>
            <a:r>
              <a:rPr lang="ja-JP" altLang="en-US" sz="1100" b="1" dirty="0">
                <a:latin typeface="+mj-ea"/>
              </a:rPr>
              <a:t>　③</a:t>
            </a:r>
            <a:endParaRPr lang="en-US" altLang="ja-JP" sz="1100" b="1" dirty="0">
              <a:latin typeface="+mj-ea"/>
            </a:endParaRPr>
          </a:p>
        </p:txBody>
      </p:sp>
      <p:sp>
        <p:nvSpPr>
          <p:cNvPr id="212" name="Text Box 3"/>
          <p:cNvSpPr txBox="1">
            <a:spLocks noChangeArrowheads="1"/>
          </p:cNvSpPr>
          <p:nvPr/>
        </p:nvSpPr>
        <p:spPr bwMode="auto">
          <a:xfrm>
            <a:off x="2432050" y="6540500"/>
            <a:ext cx="1022350" cy="306388"/>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ea typeface="+mj-ea"/>
              </a:rPr>
              <a:t>収用法</a:t>
            </a:r>
            <a:endParaRPr lang="en-US" altLang="ja-JP" sz="1100" b="1" dirty="0">
              <a:latin typeface="+mj-ea"/>
              <a:ea typeface="+mj-ea"/>
            </a:endParaRPr>
          </a:p>
          <a:p>
            <a:pPr algn="ctr" eaLnBrk="1" hangingPunct="1">
              <a:defRPr/>
            </a:pPr>
            <a:r>
              <a:rPr lang="en-US" altLang="ja-JP" sz="1100" b="1" dirty="0">
                <a:latin typeface="+mj-ea"/>
                <a:ea typeface="+mj-ea"/>
              </a:rPr>
              <a:t>§34</a:t>
            </a:r>
            <a:r>
              <a:rPr lang="ja-JP" altLang="en-US" sz="1100" b="1" dirty="0">
                <a:latin typeface="+mj-ea"/>
                <a:ea typeface="+mj-ea"/>
              </a:rPr>
              <a:t>の</a:t>
            </a:r>
            <a:r>
              <a:rPr lang="en-US" altLang="ja-JP" sz="1100" b="1" dirty="0">
                <a:latin typeface="+mj-ea"/>
                <a:ea typeface="+mj-ea"/>
              </a:rPr>
              <a:t>3</a:t>
            </a:r>
            <a:endParaRPr lang="en-US" altLang="ja-JP" sz="1100" b="1" dirty="0">
              <a:latin typeface="+mj-ea"/>
            </a:endParaRPr>
          </a:p>
        </p:txBody>
      </p:sp>
      <p:sp>
        <p:nvSpPr>
          <p:cNvPr id="214" name="Text Box 3"/>
          <p:cNvSpPr txBox="1">
            <a:spLocks noChangeArrowheads="1"/>
          </p:cNvSpPr>
          <p:nvPr/>
        </p:nvSpPr>
        <p:spPr bwMode="auto">
          <a:xfrm>
            <a:off x="3800475" y="5538788"/>
            <a:ext cx="904875" cy="236537"/>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§118</a:t>
            </a:r>
            <a:endParaRPr lang="en-US" altLang="ja-JP" sz="1100" b="1" dirty="0">
              <a:latin typeface="+mj-ea"/>
            </a:endParaRPr>
          </a:p>
        </p:txBody>
      </p:sp>
      <p:sp>
        <p:nvSpPr>
          <p:cNvPr id="217" name="Text Box 3"/>
          <p:cNvSpPr txBox="1">
            <a:spLocks noChangeArrowheads="1"/>
          </p:cNvSpPr>
          <p:nvPr/>
        </p:nvSpPr>
        <p:spPr bwMode="auto">
          <a:xfrm>
            <a:off x="3133725" y="5972175"/>
            <a:ext cx="890588" cy="33020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a typeface="+mj-ea"/>
            </a:endParaRPr>
          </a:p>
          <a:p>
            <a:pPr algn="ctr" eaLnBrk="1" hangingPunct="1">
              <a:defRPr/>
            </a:pPr>
            <a:r>
              <a:rPr lang="en-US" altLang="ja-JP" sz="1100" b="1" dirty="0">
                <a:latin typeface="+mj-ea"/>
                <a:ea typeface="+mj-ea"/>
              </a:rPr>
              <a:t>§39 </a:t>
            </a:r>
            <a:r>
              <a:rPr lang="ja-JP" altLang="en-US" sz="1100" b="1" dirty="0">
                <a:latin typeface="+mj-ea"/>
                <a:ea typeface="+mj-ea"/>
              </a:rPr>
              <a:t>②</a:t>
            </a:r>
            <a:endParaRPr lang="en-US" altLang="ja-JP" sz="1100" b="1" dirty="0">
              <a:latin typeface="+mj-ea"/>
              <a:ea typeface="+mj-ea"/>
            </a:endParaRPr>
          </a:p>
        </p:txBody>
      </p:sp>
      <p:sp>
        <p:nvSpPr>
          <p:cNvPr id="218" name="Text Box 3"/>
          <p:cNvSpPr txBox="1">
            <a:spLocks noChangeArrowheads="1"/>
          </p:cNvSpPr>
          <p:nvPr/>
        </p:nvSpPr>
        <p:spPr bwMode="auto">
          <a:xfrm>
            <a:off x="3571875" y="3606800"/>
            <a:ext cx="893763" cy="29845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§39</a:t>
            </a:r>
            <a:endParaRPr lang="en-US" altLang="ja-JP" sz="1100" b="1" dirty="0">
              <a:latin typeface="+mj-ea"/>
            </a:endParaRPr>
          </a:p>
        </p:txBody>
      </p:sp>
      <p:sp>
        <p:nvSpPr>
          <p:cNvPr id="219" name="Text Box 3"/>
          <p:cNvSpPr txBox="1">
            <a:spLocks noChangeArrowheads="1"/>
          </p:cNvSpPr>
          <p:nvPr/>
        </p:nvSpPr>
        <p:spPr bwMode="auto">
          <a:xfrm>
            <a:off x="4849813" y="3638550"/>
            <a:ext cx="1019175" cy="33020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§45</a:t>
            </a:r>
            <a:r>
              <a:rPr lang="ja-JP" altLang="en-US" sz="1100" b="1" dirty="0">
                <a:latin typeface="+mj-ea"/>
                <a:ea typeface="+mj-ea"/>
              </a:rPr>
              <a:t>の</a:t>
            </a:r>
            <a:r>
              <a:rPr lang="en-US" altLang="ja-JP" sz="1100" b="1" dirty="0">
                <a:latin typeface="+mj-ea"/>
                <a:ea typeface="+mj-ea"/>
              </a:rPr>
              <a:t>2</a:t>
            </a:r>
            <a:endParaRPr lang="en-US" altLang="ja-JP" sz="1100" b="1" dirty="0">
              <a:latin typeface="+mj-ea"/>
            </a:endParaRPr>
          </a:p>
        </p:txBody>
      </p:sp>
      <p:sp>
        <p:nvSpPr>
          <p:cNvPr id="222" name="Text Box 3"/>
          <p:cNvSpPr txBox="1">
            <a:spLocks noChangeArrowheads="1"/>
          </p:cNvSpPr>
          <p:nvPr/>
        </p:nvSpPr>
        <p:spPr bwMode="auto">
          <a:xfrm>
            <a:off x="5519738" y="6051550"/>
            <a:ext cx="1019175" cy="33020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§46</a:t>
            </a:r>
            <a:r>
              <a:rPr lang="ja-JP" altLang="en-US" sz="1100" b="1" dirty="0">
                <a:latin typeface="+mj-ea"/>
                <a:ea typeface="+mj-ea"/>
              </a:rPr>
              <a:t>の</a:t>
            </a:r>
            <a:r>
              <a:rPr lang="en-US" altLang="ja-JP" sz="1100" b="1" dirty="0">
                <a:latin typeface="+mj-ea"/>
                <a:ea typeface="+mj-ea"/>
              </a:rPr>
              <a:t>4</a:t>
            </a:r>
            <a:endParaRPr lang="en-US" altLang="ja-JP" sz="1100" b="1" dirty="0">
              <a:latin typeface="+mj-ea"/>
            </a:endParaRPr>
          </a:p>
        </p:txBody>
      </p:sp>
      <p:sp>
        <p:nvSpPr>
          <p:cNvPr id="223" name="Text Box 3"/>
          <p:cNvSpPr txBox="1">
            <a:spLocks noChangeArrowheads="1"/>
          </p:cNvSpPr>
          <p:nvPr/>
        </p:nvSpPr>
        <p:spPr bwMode="auto">
          <a:xfrm>
            <a:off x="4654550" y="6051550"/>
            <a:ext cx="1017588" cy="33020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§46</a:t>
            </a:r>
            <a:r>
              <a:rPr lang="ja-JP" altLang="en-US" sz="1100" b="1" dirty="0">
                <a:latin typeface="+mj-ea"/>
                <a:ea typeface="+mj-ea"/>
              </a:rPr>
              <a:t>の</a:t>
            </a:r>
            <a:r>
              <a:rPr lang="en-US" altLang="ja-JP" sz="1100" b="1" dirty="0">
                <a:latin typeface="+mj-ea"/>
                <a:ea typeface="+mj-ea"/>
              </a:rPr>
              <a:t>2</a:t>
            </a:r>
            <a:endParaRPr lang="en-US" altLang="ja-JP" sz="1100" b="1" dirty="0">
              <a:latin typeface="+mj-ea"/>
            </a:endParaRPr>
          </a:p>
        </p:txBody>
      </p:sp>
      <p:sp>
        <p:nvSpPr>
          <p:cNvPr id="224" name="Text Box 3"/>
          <p:cNvSpPr txBox="1">
            <a:spLocks noChangeArrowheads="1"/>
          </p:cNvSpPr>
          <p:nvPr/>
        </p:nvSpPr>
        <p:spPr bwMode="auto">
          <a:xfrm>
            <a:off x="6380163" y="3697288"/>
            <a:ext cx="947737" cy="24765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§48</a:t>
            </a:r>
            <a:endParaRPr lang="en-US" altLang="ja-JP" sz="1100" b="1" dirty="0">
              <a:latin typeface="+mj-ea"/>
            </a:endParaRPr>
          </a:p>
        </p:txBody>
      </p:sp>
      <p:sp>
        <p:nvSpPr>
          <p:cNvPr id="225" name="Text Box 3"/>
          <p:cNvSpPr txBox="1">
            <a:spLocks noChangeArrowheads="1"/>
          </p:cNvSpPr>
          <p:nvPr/>
        </p:nvSpPr>
        <p:spPr bwMode="auto">
          <a:xfrm>
            <a:off x="7040563" y="3690938"/>
            <a:ext cx="952500" cy="258762"/>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§47</a:t>
            </a:r>
            <a:r>
              <a:rPr lang="ja-JP" altLang="en-US" sz="1100" b="1" dirty="0">
                <a:latin typeface="+mj-ea"/>
                <a:ea typeface="+mj-ea"/>
              </a:rPr>
              <a:t>の</a:t>
            </a:r>
            <a:r>
              <a:rPr lang="en-US" altLang="ja-JP" sz="1100" b="1" dirty="0">
                <a:latin typeface="+mj-ea"/>
                <a:ea typeface="+mj-ea"/>
              </a:rPr>
              <a:t>3</a:t>
            </a:r>
            <a:endParaRPr lang="en-US" altLang="ja-JP" sz="1100" b="1" dirty="0">
              <a:latin typeface="+mj-ea"/>
            </a:endParaRPr>
          </a:p>
        </p:txBody>
      </p:sp>
      <p:sp>
        <p:nvSpPr>
          <p:cNvPr id="227" name="Text Box 3"/>
          <p:cNvSpPr txBox="1">
            <a:spLocks noChangeArrowheads="1"/>
          </p:cNvSpPr>
          <p:nvPr/>
        </p:nvSpPr>
        <p:spPr bwMode="auto">
          <a:xfrm>
            <a:off x="8580438" y="5410200"/>
            <a:ext cx="908050" cy="36830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§49</a:t>
            </a:r>
            <a:endParaRPr lang="en-US" altLang="ja-JP" sz="1100" b="1" dirty="0">
              <a:latin typeface="+mj-ea"/>
            </a:endParaRPr>
          </a:p>
        </p:txBody>
      </p:sp>
      <p:sp>
        <p:nvSpPr>
          <p:cNvPr id="72737" name="Text Box 2"/>
          <p:cNvSpPr txBox="1">
            <a:spLocks noChangeArrowheads="1"/>
          </p:cNvSpPr>
          <p:nvPr/>
        </p:nvSpPr>
        <p:spPr bwMode="auto">
          <a:xfrm>
            <a:off x="7310438" y="2155825"/>
            <a:ext cx="530225" cy="117792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事業の説明会の開催</a:t>
            </a:r>
          </a:p>
        </p:txBody>
      </p:sp>
      <p:sp>
        <p:nvSpPr>
          <p:cNvPr id="72738" name="Text Box 2"/>
          <p:cNvSpPr txBox="1">
            <a:spLocks noChangeArrowheads="1"/>
          </p:cNvSpPr>
          <p:nvPr/>
        </p:nvSpPr>
        <p:spPr bwMode="auto">
          <a:xfrm>
            <a:off x="5116513" y="2157413"/>
            <a:ext cx="987425" cy="95250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有償譲渡の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制限内容の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通知又は公告</a:t>
            </a:r>
          </a:p>
        </p:txBody>
      </p:sp>
      <p:sp>
        <p:nvSpPr>
          <p:cNvPr id="72739" name="Text Box 3"/>
          <p:cNvSpPr txBox="1">
            <a:spLocks noChangeArrowheads="1"/>
          </p:cNvSpPr>
          <p:nvPr/>
        </p:nvSpPr>
        <p:spPr bwMode="auto">
          <a:xfrm>
            <a:off x="3017838" y="847725"/>
            <a:ext cx="454025" cy="1458913"/>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関係市町村等への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図書の送付</a:t>
            </a:r>
          </a:p>
        </p:txBody>
      </p:sp>
      <p:sp>
        <p:nvSpPr>
          <p:cNvPr id="72740" name="Text Box 13"/>
          <p:cNvSpPr txBox="1">
            <a:spLocks noChangeArrowheads="1"/>
          </p:cNvSpPr>
          <p:nvPr/>
        </p:nvSpPr>
        <p:spPr bwMode="auto">
          <a:xfrm>
            <a:off x="2325688" y="1609725"/>
            <a:ext cx="280987" cy="195262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施行者の公告</a:t>
            </a:r>
            <a:endParaRPr lang="en-US" altLang="ja-JP" sz="1400" b="1">
              <a:latin typeface="Times New Roman" panose="02020603050405020304" pitchFamily="18" charset="0"/>
            </a:endParaRPr>
          </a:p>
        </p:txBody>
      </p:sp>
      <p:cxnSp>
        <p:nvCxnSpPr>
          <p:cNvPr id="72741" name="AutoShape 8"/>
          <p:cNvCxnSpPr>
            <a:cxnSpLocks noChangeShapeType="1"/>
          </p:cNvCxnSpPr>
          <p:nvPr/>
        </p:nvCxnSpPr>
        <p:spPr bwMode="auto">
          <a:xfrm flipV="1">
            <a:off x="2605088" y="2389188"/>
            <a:ext cx="12414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2" name="AutoShape 8"/>
          <p:cNvCxnSpPr>
            <a:cxnSpLocks noChangeShapeType="1"/>
          </p:cNvCxnSpPr>
          <p:nvPr/>
        </p:nvCxnSpPr>
        <p:spPr bwMode="auto">
          <a:xfrm flipV="1">
            <a:off x="3344863" y="2808288"/>
            <a:ext cx="1765300" cy="476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3" name="AutoShape 8"/>
          <p:cNvCxnSpPr>
            <a:cxnSpLocks noChangeShapeType="1"/>
          </p:cNvCxnSpPr>
          <p:nvPr/>
        </p:nvCxnSpPr>
        <p:spPr bwMode="auto">
          <a:xfrm>
            <a:off x="4989513" y="1027113"/>
            <a:ext cx="4514850" cy="2381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4" name="AutoShape 8"/>
          <p:cNvCxnSpPr>
            <a:cxnSpLocks noChangeShapeType="1"/>
          </p:cNvCxnSpPr>
          <p:nvPr/>
        </p:nvCxnSpPr>
        <p:spPr bwMode="auto">
          <a:xfrm>
            <a:off x="3463925" y="1012825"/>
            <a:ext cx="1014413" cy="127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5" name="直線コネクタ 174"/>
          <p:cNvCxnSpPr/>
          <p:nvPr/>
        </p:nvCxnSpPr>
        <p:spPr>
          <a:xfrm flipH="1">
            <a:off x="3327400" y="2389188"/>
            <a:ext cx="4763" cy="819150"/>
          </a:xfrm>
          <a:prstGeom prst="line">
            <a:avLst/>
          </a:prstGeom>
        </p:spPr>
        <p:style>
          <a:lnRef idx="3">
            <a:schemeClr val="dk1"/>
          </a:lnRef>
          <a:fillRef idx="0">
            <a:schemeClr val="dk1"/>
          </a:fillRef>
          <a:effectRef idx="2">
            <a:schemeClr val="dk1"/>
          </a:effectRef>
          <a:fontRef idx="minor">
            <a:schemeClr val="tx1"/>
          </a:fontRef>
        </p:style>
      </p:cxnSp>
      <p:cxnSp>
        <p:nvCxnSpPr>
          <p:cNvPr id="72746" name="AutoShape 8"/>
          <p:cNvCxnSpPr>
            <a:cxnSpLocks noChangeShapeType="1"/>
          </p:cNvCxnSpPr>
          <p:nvPr/>
        </p:nvCxnSpPr>
        <p:spPr bwMode="auto">
          <a:xfrm flipV="1">
            <a:off x="4291013" y="1868488"/>
            <a:ext cx="5192712"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7" name="AutoShape 8"/>
          <p:cNvCxnSpPr>
            <a:cxnSpLocks noChangeShapeType="1"/>
          </p:cNvCxnSpPr>
          <p:nvPr/>
        </p:nvCxnSpPr>
        <p:spPr bwMode="auto">
          <a:xfrm>
            <a:off x="8553450" y="3455988"/>
            <a:ext cx="919163" cy="793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48" name="Text Box 23"/>
          <p:cNvSpPr txBox="1">
            <a:spLocks noChangeArrowheads="1"/>
          </p:cNvSpPr>
          <p:nvPr/>
        </p:nvSpPr>
        <p:spPr bwMode="auto">
          <a:xfrm>
            <a:off x="9449714" y="584775"/>
            <a:ext cx="430887" cy="1301750"/>
          </a:xfrm>
          <a:prstGeom prst="rect">
            <a:avLst/>
          </a:prstGeom>
          <a:noFill/>
          <a:ln>
            <a:noFill/>
          </a:ln>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（又は土地等の取得</a:t>
            </a:r>
            <a:endParaRPr lang="en-US" altLang="ja-JP" sz="800" dirty="0">
              <a:latin typeface="Arial" panose="020B0604020202020204" pitchFamily="34" charset="0"/>
            </a:endParaRPr>
          </a:p>
          <a:p>
            <a:pPr eaLnBrk="1" hangingPunct="1">
              <a:spcBef>
                <a:spcPct val="0"/>
              </a:spcBef>
              <a:buFontTx/>
              <a:buNone/>
            </a:pPr>
            <a:r>
              <a:rPr lang="ja-JP" altLang="en-US" sz="800" dirty="0">
                <a:latin typeface="Arial" panose="020B0604020202020204" pitchFamily="34" charset="0"/>
              </a:rPr>
              <a:t>　の完了の告示の日）</a:t>
            </a:r>
            <a:endParaRPr lang="en-US" altLang="ja-JP" sz="800" dirty="0">
              <a:latin typeface="Arial" panose="020B0604020202020204" pitchFamily="34" charset="0"/>
            </a:endParaRPr>
          </a:p>
        </p:txBody>
      </p:sp>
      <p:sp>
        <p:nvSpPr>
          <p:cNvPr id="262" name="Text Box 3"/>
          <p:cNvSpPr txBox="1">
            <a:spLocks noChangeArrowheads="1"/>
          </p:cNvSpPr>
          <p:nvPr/>
        </p:nvSpPr>
        <p:spPr bwMode="auto">
          <a:xfrm>
            <a:off x="2654300" y="554038"/>
            <a:ext cx="1144588" cy="330200"/>
          </a:xfrm>
          <a:prstGeom prst="rect">
            <a:avLst/>
          </a:prstGeom>
          <a:noFill/>
          <a:ln w="25400">
            <a:noFill/>
            <a:miter lim="800000"/>
            <a:headEnd/>
            <a:tailEnd/>
          </a:ln>
        </p:spPr>
        <p:txBody>
          <a:bodyPr anchor="ctr" anchorCtr="1"/>
          <a:lstStyle/>
          <a:p>
            <a:pPr algn="ctr" eaLnBrk="1" hangingPunct="1">
              <a:defRPr/>
            </a:pPr>
            <a:r>
              <a:rPr lang="en-US" altLang="ja-JP" sz="1100" b="1" dirty="0">
                <a:latin typeface="+mj-ea"/>
                <a:ea typeface="+mj-ea"/>
              </a:rPr>
              <a:t>§62 </a:t>
            </a:r>
            <a:r>
              <a:rPr lang="ja-JP" altLang="en-US" sz="1100" b="1" dirty="0">
                <a:latin typeface="+mj-ea"/>
                <a:ea typeface="+mj-ea"/>
              </a:rPr>
              <a:t>①</a:t>
            </a:r>
            <a:endParaRPr lang="en-US" altLang="ja-JP" sz="1100" b="1" dirty="0">
              <a:latin typeface="+mj-ea"/>
            </a:endParaRPr>
          </a:p>
        </p:txBody>
      </p:sp>
      <p:sp>
        <p:nvSpPr>
          <p:cNvPr id="264" name="Text Box 3"/>
          <p:cNvSpPr txBox="1">
            <a:spLocks noChangeArrowheads="1"/>
          </p:cNvSpPr>
          <p:nvPr/>
        </p:nvSpPr>
        <p:spPr bwMode="auto">
          <a:xfrm>
            <a:off x="4400550" y="608013"/>
            <a:ext cx="833438" cy="217487"/>
          </a:xfrm>
          <a:prstGeom prst="rect">
            <a:avLst/>
          </a:prstGeom>
          <a:noFill/>
          <a:ln w="25400">
            <a:noFill/>
            <a:miter lim="800000"/>
            <a:headEnd/>
            <a:tailEnd/>
          </a:ln>
        </p:spPr>
        <p:txBody>
          <a:bodyPr anchor="ctr" anchorCtr="1"/>
          <a:lstStyle/>
          <a:p>
            <a:pPr algn="ctr" eaLnBrk="1" hangingPunct="1">
              <a:defRPr/>
            </a:pPr>
            <a:r>
              <a:rPr lang="en-US" altLang="ja-JP" sz="1100" b="1" dirty="0">
                <a:latin typeface="+mj-ea"/>
                <a:ea typeface="+mj-ea"/>
              </a:rPr>
              <a:t>§62</a:t>
            </a:r>
            <a:r>
              <a:rPr lang="ja-JP" altLang="en-US" sz="1100" b="1" dirty="0">
                <a:latin typeface="+mj-ea"/>
                <a:ea typeface="+mj-ea"/>
              </a:rPr>
              <a:t>　②</a:t>
            </a:r>
            <a:endParaRPr lang="en-US" altLang="ja-JP" sz="1100" b="1" dirty="0">
              <a:latin typeface="+mj-ea"/>
            </a:endParaRPr>
          </a:p>
        </p:txBody>
      </p:sp>
      <p:sp>
        <p:nvSpPr>
          <p:cNvPr id="265" name="Text Box 3"/>
          <p:cNvSpPr txBox="1">
            <a:spLocks noChangeArrowheads="1"/>
          </p:cNvSpPr>
          <p:nvPr/>
        </p:nvSpPr>
        <p:spPr bwMode="auto">
          <a:xfrm>
            <a:off x="3457575" y="1050925"/>
            <a:ext cx="1185863" cy="365125"/>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ea typeface="+mj-ea"/>
              </a:rPr>
              <a:t>規則</a:t>
            </a:r>
            <a:r>
              <a:rPr lang="en-US" altLang="ja-JP" sz="1100" b="1" dirty="0">
                <a:latin typeface="+mj-ea"/>
                <a:ea typeface="+mj-ea"/>
              </a:rPr>
              <a:t>§53 </a:t>
            </a:r>
            <a:r>
              <a:rPr lang="ja-JP" altLang="en-US" sz="1100" b="1" dirty="0">
                <a:latin typeface="+mj-ea"/>
                <a:ea typeface="+mj-ea"/>
              </a:rPr>
              <a:t>①</a:t>
            </a:r>
            <a:endParaRPr lang="en-US" altLang="ja-JP" sz="1100" b="1" dirty="0">
              <a:latin typeface="+mj-ea"/>
            </a:endParaRPr>
          </a:p>
        </p:txBody>
      </p:sp>
      <p:sp>
        <p:nvSpPr>
          <p:cNvPr id="266" name="Text Box 3"/>
          <p:cNvSpPr txBox="1">
            <a:spLocks noChangeArrowheads="1"/>
          </p:cNvSpPr>
          <p:nvPr/>
        </p:nvSpPr>
        <p:spPr bwMode="auto">
          <a:xfrm>
            <a:off x="5068888" y="1912938"/>
            <a:ext cx="1152525" cy="204787"/>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ea typeface="+mj-ea"/>
              </a:rPr>
              <a:t>規則</a:t>
            </a:r>
            <a:r>
              <a:rPr lang="en-US" altLang="ja-JP" sz="1100" b="1" dirty="0">
                <a:latin typeface="+mj-ea"/>
                <a:ea typeface="+mj-ea"/>
              </a:rPr>
              <a:t>§53 </a:t>
            </a:r>
            <a:r>
              <a:rPr lang="ja-JP" altLang="en-US" sz="1100" b="1" dirty="0">
                <a:latin typeface="+mj-ea"/>
                <a:ea typeface="+mj-ea"/>
              </a:rPr>
              <a:t>①</a:t>
            </a:r>
            <a:endParaRPr lang="en-US" altLang="ja-JP" sz="1100" b="1" dirty="0">
              <a:latin typeface="+mj-ea"/>
            </a:endParaRPr>
          </a:p>
        </p:txBody>
      </p:sp>
      <p:sp>
        <p:nvSpPr>
          <p:cNvPr id="267" name="Text Box 3"/>
          <p:cNvSpPr txBox="1">
            <a:spLocks noChangeArrowheads="1"/>
          </p:cNvSpPr>
          <p:nvPr/>
        </p:nvSpPr>
        <p:spPr bwMode="auto">
          <a:xfrm>
            <a:off x="6076950" y="1847850"/>
            <a:ext cx="1144588" cy="33020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ea typeface="+mj-ea"/>
              </a:rPr>
              <a:t>規則</a:t>
            </a:r>
            <a:r>
              <a:rPr lang="en-US" altLang="ja-JP" sz="1100" b="1" dirty="0">
                <a:latin typeface="+mj-ea"/>
                <a:ea typeface="+mj-ea"/>
              </a:rPr>
              <a:t>§54 Ⅱ</a:t>
            </a:r>
            <a:endParaRPr lang="en-US" altLang="ja-JP" sz="1100" b="1" dirty="0">
              <a:latin typeface="+mj-ea"/>
            </a:endParaRPr>
          </a:p>
        </p:txBody>
      </p:sp>
      <p:sp>
        <p:nvSpPr>
          <p:cNvPr id="268" name="Text Box 3"/>
          <p:cNvSpPr txBox="1">
            <a:spLocks noChangeArrowheads="1"/>
          </p:cNvSpPr>
          <p:nvPr/>
        </p:nvSpPr>
        <p:spPr bwMode="auto">
          <a:xfrm>
            <a:off x="7013575" y="1897063"/>
            <a:ext cx="1089025" cy="258762"/>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ea typeface="+mj-ea"/>
              </a:rPr>
              <a:t>規則</a:t>
            </a:r>
            <a:r>
              <a:rPr lang="en-US" altLang="ja-JP" sz="1100" b="1" dirty="0">
                <a:latin typeface="+mj-ea"/>
                <a:ea typeface="+mj-ea"/>
              </a:rPr>
              <a:t>§54</a:t>
            </a:r>
            <a:endParaRPr lang="en-US" altLang="ja-JP" sz="1100" b="1" dirty="0">
              <a:latin typeface="+mj-ea"/>
            </a:endParaRPr>
          </a:p>
        </p:txBody>
      </p:sp>
      <p:sp>
        <p:nvSpPr>
          <p:cNvPr id="269" name="Text Box 3"/>
          <p:cNvSpPr txBox="1">
            <a:spLocks noChangeArrowheads="1"/>
          </p:cNvSpPr>
          <p:nvPr/>
        </p:nvSpPr>
        <p:spPr bwMode="auto">
          <a:xfrm>
            <a:off x="7881938" y="2120900"/>
            <a:ext cx="930275" cy="211138"/>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ea typeface="+mj-ea"/>
              </a:rPr>
              <a:t>令</a:t>
            </a:r>
            <a:r>
              <a:rPr lang="en-US" altLang="ja-JP" sz="1100" b="1" dirty="0">
                <a:latin typeface="+mj-ea"/>
                <a:ea typeface="+mj-ea"/>
              </a:rPr>
              <a:t>§42 </a:t>
            </a:r>
            <a:r>
              <a:rPr lang="ja-JP" altLang="en-US" sz="1100" b="1" dirty="0">
                <a:latin typeface="+mj-ea"/>
                <a:ea typeface="+mj-ea"/>
              </a:rPr>
              <a:t>②</a:t>
            </a:r>
            <a:endParaRPr lang="en-US" altLang="ja-JP" sz="1100" b="1" dirty="0">
              <a:latin typeface="+mj-ea"/>
            </a:endParaRPr>
          </a:p>
        </p:txBody>
      </p:sp>
      <p:sp>
        <p:nvSpPr>
          <p:cNvPr id="72756" name="Text Box 23"/>
          <p:cNvSpPr txBox="1">
            <a:spLocks noChangeArrowheads="1"/>
          </p:cNvSpPr>
          <p:nvPr/>
        </p:nvSpPr>
        <p:spPr bwMode="auto">
          <a:xfrm>
            <a:off x="642938" y="1927225"/>
            <a:ext cx="4000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遅滞なく</a:t>
            </a:r>
            <a:endParaRPr lang="en-US" altLang="ja-JP" sz="1400">
              <a:latin typeface="Arial" panose="020B0604020202020204" pitchFamily="34" charset="0"/>
            </a:endParaRPr>
          </a:p>
        </p:txBody>
      </p:sp>
      <p:sp>
        <p:nvSpPr>
          <p:cNvPr id="72757" name="Text Box 23"/>
          <p:cNvSpPr txBox="1">
            <a:spLocks noChangeArrowheads="1"/>
          </p:cNvSpPr>
          <p:nvPr/>
        </p:nvSpPr>
        <p:spPr bwMode="auto">
          <a:xfrm>
            <a:off x="6938963" y="2019300"/>
            <a:ext cx="4000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（一週間以上）</a:t>
            </a:r>
            <a:endParaRPr lang="en-US" altLang="ja-JP" sz="1400">
              <a:latin typeface="Arial" panose="020B0604020202020204" pitchFamily="34" charset="0"/>
            </a:endParaRPr>
          </a:p>
        </p:txBody>
      </p:sp>
      <p:sp>
        <p:nvSpPr>
          <p:cNvPr id="72758" name="Text Box 2"/>
          <p:cNvSpPr txBox="1">
            <a:spLocks noChangeArrowheads="1"/>
          </p:cNvSpPr>
          <p:nvPr/>
        </p:nvSpPr>
        <p:spPr bwMode="auto">
          <a:xfrm>
            <a:off x="8901113" y="2835275"/>
            <a:ext cx="211137" cy="722313"/>
          </a:xfrm>
          <a:prstGeom prst="rect">
            <a:avLst/>
          </a:prstGeom>
          <a:solidFill>
            <a:srgbClr val="CCECFF"/>
          </a:solidFill>
          <a:ln w="25400">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先買い</a:t>
            </a:r>
          </a:p>
        </p:txBody>
      </p:sp>
      <p:sp>
        <p:nvSpPr>
          <p:cNvPr id="72759" name="Text Box 2"/>
          <p:cNvSpPr txBox="1">
            <a:spLocks noChangeArrowheads="1"/>
          </p:cNvSpPr>
          <p:nvPr/>
        </p:nvSpPr>
        <p:spPr bwMode="auto">
          <a:xfrm>
            <a:off x="8020050" y="2349500"/>
            <a:ext cx="538163" cy="12096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公告の内容等の掲示</a:t>
            </a:r>
          </a:p>
        </p:txBody>
      </p:sp>
      <p:sp>
        <p:nvSpPr>
          <p:cNvPr id="72760" name="Text Box 23"/>
          <p:cNvSpPr txBox="1">
            <a:spLocks noChangeArrowheads="1"/>
          </p:cNvSpPr>
          <p:nvPr/>
        </p:nvSpPr>
        <p:spPr bwMode="auto">
          <a:xfrm>
            <a:off x="4241800" y="3282950"/>
            <a:ext cx="1803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Arial" panose="020B0604020202020204" pitchFamily="34" charset="0"/>
              </a:rPr>
              <a:t>（公告の日から</a:t>
            </a:r>
            <a:r>
              <a:rPr lang="en-US" altLang="ja-JP" sz="1400">
                <a:latin typeface="Arial" panose="020B0604020202020204" pitchFamily="34" charset="0"/>
              </a:rPr>
              <a:t>10</a:t>
            </a:r>
            <a:r>
              <a:rPr lang="ja-JP" altLang="en-US" sz="1400">
                <a:latin typeface="Arial" panose="020B0604020202020204" pitchFamily="34" charset="0"/>
              </a:rPr>
              <a:t>日）</a:t>
            </a:r>
            <a:endParaRPr lang="en-US" altLang="ja-JP" sz="1400">
              <a:latin typeface="Arial" panose="020B0604020202020204" pitchFamily="34" charset="0"/>
            </a:endParaRPr>
          </a:p>
        </p:txBody>
      </p:sp>
      <p:sp>
        <p:nvSpPr>
          <p:cNvPr id="72761" name="Text Box 23"/>
          <p:cNvSpPr txBox="1">
            <a:spLocks noChangeArrowheads="1"/>
          </p:cNvSpPr>
          <p:nvPr/>
        </p:nvSpPr>
        <p:spPr bwMode="auto">
          <a:xfrm>
            <a:off x="9459913" y="1608218"/>
            <a:ext cx="430887" cy="96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（又は土地等の</a:t>
            </a:r>
            <a:endParaRPr lang="en-US" altLang="ja-JP" sz="800" dirty="0">
              <a:latin typeface="Arial" panose="020B0604020202020204" pitchFamily="34" charset="0"/>
            </a:endParaRPr>
          </a:p>
          <a:p>
            <a:pPr eaLnBrk="1" hangingPunct="1">
              <a:spcBef>
                <a:spcPct val="0"/>
              </a:spcBef>
              <a:buFontTx/>
              <a:buNone/>
            </a:pPr>
            <a:r>
              <a:rPr lang="ja-JP" altLang="en-US" sz="800" dirty="0">
                <a:latin typeface="Arial" panose="020B0604020202020204" pitchFamily="34" charset="0"/>
              </a:rPr>
              <a:t>　取得の完了の日）</a:t>
            </a:r>
            <a:endParaRPr lang="en-US" altLang="ja-JP" sz="800" dirty="0">
              <a:latin typeface="Arial" panose="020B0604020202020204" pitchFamily="34" charset="0"/>
            </a:endParaRPr>
          </a:p>
        </p:txBody>
      </p:sp>
      <p:cxnSp>
        <p:nvCxnSpPr>
          <p:cNvPr id="199" name="直線コネクタ 198"/>
          <p:cNvCxnSpPr/>
          <p:nvPr/>
        </p:nvCxnSpPr>
        <p:spPr>
          <a:xfrm flipH="1">
            <a:off x="9467850" y="563563"/>
            <a:ext cx="14288" cy="2987675"/>
          </a:xfrm>
          <a:prstGeom prst="line">
            <a:avLst/>
          </a:prstGeom>
        </p:spPr>
        <p:style>
          <a:lnRef idx="3">
            <a:schemeClr val="dk1"/>
          </a:lnRef>
          <a:fillRef idx="0">
            <a:schemeClr val="dk1"/>
          </a:fillRef>
          <a:effectRef idx="2">
            <a:schemeClr val="dk1"/>
          </a:effectRef>
          <a:fontRef idx="minor">
            <a:schemeClr val="tx1"/>
          </a:fontRef>
        </p:style>
      </p:cxnSp>
      <p:sp>
        <p:nvSpPr>
          <p:cNvPr id="126" name="Text Box 3"/>
          <p:cNvSpPr txBox="1">
            <a:spLocks noChangeArrowheads="1"/>
          </p:cNvSpPr>
          <p:nvPr/>
        </p:nvSpPr>
        <p:spPr bwMode="auto">
          <a:xfrm>
            <a:off x="1982788" y="1338263"/>
            <a:ext cx="890587" cy="330200"/>
          </a:xfrm>
          <a:prstGeom prst="rect">
            <a:avLst/>
          </a:prstGeom>
          <a:noFill/>
          <a:ln w="25400">
            <a:noFill/>
            <a:miter lim="800000"/>
            <a:headEnd/>
            <a:tailEnd/>
          </a:ln>
        </p:spPr>
        <p:txBody>
          <a:bodyPr anchor="ctr" anchorCtr="1"/>
          <a:lstStyle/>
          <a:p>
            <a:pPr algn="ctr" eaLnBrk="1" hangingPunct="1">
              <a:defRPr/>
            </a:pPr>
            <a:r>
              <a:rPr lang="en-US" altLang="ja-JP" sz="1100" b="1" dirty="0">
                <a:latin typeface="+mj-ea"/>
                <a:ea typeface="+mj-ea"/>
              </a:rPr>
              <a:t>§66</a:t>
            </a:r>
            <a:endParaRPr lang="en-US" altLang="ja-JP" sz="1100" b="1" dirty="0">
              <a:latin typeface="+mj-ea"/>
            </a:endParaRPr>
          </a:p>
        </p:txBody>
      </p:sp>
      <p:cxnSp>
        <p:nvCxnSpPr>
          <p:cNvPr id="72764" name="AutoShape 8"/>
          <p:cNvCxnSpPr>
            <a:cxnSpLocks noChangeShapeType="1"/>
            <a:stCxn id="72773" idx="3"/>
          </p:cNvCxnSpPr>
          <p:nvPr/>
        </p:nvCxnSpPr>
        <p:spPr bwMode="auto">
          <a:xfrm flipV="1">
            <a:off x="3763963" y="5321300"/>
            <a:ext cx="1196975" cy="142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65" name="Text Box 3"/>
          <p:cNvSpPr txBox="1">
            <a:spLocks noChangeArrowheads="1"/>
          </p:cNvSpPr>
          <p:nvPr/>
        </p:nvSpPr>
        <p:spPr bwMode="auto">
          <a:xfrm>
            <a:off x="4459288" y="833438"/>
            <a:ext cx="646112" cy="966787"/>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図書の公衆の縦覧</a:t>
            </a:r>
          </a:p>
        </p:txBody>
      </p:sp>
      <p:sp>
        <p:nvSpPr>
          <p:cNvPr id="72766" name="Text Box 2"/>
          <p:cNvSpPr txBox="1">
            <a:spLocks noChangeArrowheads="1"/>
          </p:cNvSpPr>
          <p:nvPr/>
        </p:nvSpPr>
        <p:spPr bwMode="auto">
          <a:xfrm>
            <a:off x="4960938" y="5019675"/>
            <a:ext cx="466725" cy="965200"/>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補償金の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支払請求</a:t>
            </a:r>
          </a:p>
        </p:txBody>
      </p:sp>
      <p:sp>
        <p:nvSpPr>
          <p:cNvPr id="72767" name="Text Box 2"/>
          <p:cNvSpPr txBox="1">
            <a:spLocks noChangeArrowheads="1"/>
          </p:cNvSpPr>
          <p:nvPr/>
        </p:nvSpPr>
        <p:spPr bwMode="auto">
          <a:xfrm>
            <a:off x="3848100" y="1368425"/>
            <a:ext cx="455613" cy="13493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有償譲渡の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制限内容の掲示</a:t>
            </a:r>
          </a:p>
        </p:txBody>
      </p:sp>
      <p:cxnSp>
        <p:nvCxnSpPr>
          <p:cNvPr id="72768" name="AutoShape 8"/>
          <p:cNvCxnSpPr>
            <a:cxnSpLocks noChangeShapeType="1"/>
          </p:cNvCxnSpPr>
          <p:nvPr/>
        </p:nvCxnSpPr>
        <p:spPr bwMode="auto">
          <a:xfrm flipV="1">
            <a:off x="3328988" y="3194050"/>
            <a:ext cx="29305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69" name="AutoShape 8"/>
          <p:cNvCxnSpPr>
            <a:cxnSpLocks noChangeShapeType="1"/>
          </p:cNvCxnSpPr>
          <p:nvPr/>
        </p:nvCxnSpPr>
        <p:spPr bwMode="auto">
          <a:xfrm>
            <a:off x="3017838" y="6381750"/>
            <a:ext cx="1071562"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70" name="AutoShape 8"/>
          <p:cNvCxnSpPr>
            <a:cxnSpLocks noChangeShapeType="1"/>
          </p:cNvCxnSpPr>
          <p:nvPr/>
        </p:nvCxnSpPr>
        <p:spPr bwMode="auto">
          <a:xfrm>
            <a:off x="5524500" y="4300538"/>
            <a:ext cx="11779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71" name="Text Box 2"/>
          <p:cNvSpPr txBox="1">
            <a:spLocks noChangeArrowheads="1"/>
          </p:cNvSpPr>
          <p:nvPr/>
        </p:nvSpPr>
        <p:spPr bwMode="auto">
          <a:xfrm>
            <a:off x="5105400" y="3981450"/>
            <a:ext cx="487363" cy="955675"/>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裁決手続</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開始の決定</a:t>
            </a:r>
          </a:p>
        </p:txBody>
      </p:sp>
      <p:cxnSp>
        <p:nvCxnSpPr>
          <p:cNvPr id="72772" name="AutoShape 8"/>
          <p:cNvCxnSpPr>
            <a:cxnSpLocks noChangeShapeType="1"/>
          </p:cNvCxnSpPr>
          <p:nvPr/>
        </p:nvCxnSpPr>
        <p:spPr bwMode="auto">
          <a:xfrm>
            <a:off x="3025775" y="4116388"/>
            <a:ext cx="822325" cy="190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73" name="Text Box 2"/>
          <p:cNvSpPr txBox="1">
            <a:spLocks noChangeArrowheads="1"/>
          </p:cNvSpPr>
          <p:nvPr/>
        </p:nvSpPr>
        <p:spPr bwMode="auto">
          <a:xfrm>
            <a:off x="3275013" y="4725988"/>
            <a:ext cx="488950" cy="1217612"/>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裁決申請の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請求</a:t>
            </a:r>
          </a:p>
        </p:txBody>
      </p:sp>
      <p:cxnSp>
        <p:nvCxnSpPr>
          <p:cNvPr id="72774" name="AutoShape 8"/>
          <p:cNvCxnSpPr>
            <a:cxnSpLocks noChangeShapeType="1"/>
            <a:stCxn id="72773" idx="0"/>
          </p:cNvCxnSpPr>
          <p:nvPr/>
        </p:nvCxnSpPr>
        <p:spPr bwMode="auto">
          <a:xfrm flipV="1">
            <a:off x="3519488" y="4116388"/>
            <a:ext cx="0" cy="609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75" name="テキスト ボックス 23"/>
          <p:cNvSpPr txBox="1">
            <a:spLocks noChangeArrowheads="1"/>
          </p:cNvSpPr>
          <p:nvPr/>
        </p:nvSpPr>
        <p:spPr bwMode="auto">
          <a:xfrm>
            <a:off x="7581900" y="4356100"/>
            <a:ext cx="35401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en-US" altLang="ja-JP" sz="1100"/>
              <a:t>※</a:t>
            </a:r>
            <a:r>
              <a:rPr lang="ja-JP" altLang="en-US" sz="1100"/>
              <a:t>裁決申請と同時も可</a:t>
            </a:r>
          </a:p>
        </p:txBody>
      </p:sp>
      <p:sp>
        <p:nvSpPr>
          <p:cNvPr id="72776" name="Text Box 3"/>
          <p:cNvSpPr txBox="1">
            <a:spLocks noChangeArrowheads="1"/>
          </p:cNvSpPr>
          <p:nvPr/>
        </p:nvSpPr>
        <p:spPr bwMode="auto">
          <a:xfrm>
            <a:off x="8883650" y="5845175"/>
            <a:ext cx="288925" cy="587375"/>
          </a:xfrm>
          <a:prstGeom prst="rect">
            <a:avLst/>
          </a:prstGeom>
          <a:solidFill>
            <a:srgbClr val="CCECFF"/>
          </a:solidFill>
          <a:ln w="28575">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和解</a:t>
            </a:r>
          </a:p>
        </p:txBody>
      </p:sp>
      <p:sp>
        <p:nvSpPr>
          <p:cNvPr id="130" name="Text Box 3"/>
          <p:cNvSpPr txBox="1">
            <a:spLocks noChangeArrowheads="1"/>
          </p:cNvSpPr>
          <p:nvPr/>
        </p:nvSpPr>
        <p:spPr bwMode="auto">
          <a:xfrm>
            <a:off x="8564563" y="6469063"/>
            <a:ext cx="895350" cy="330200"/>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§50</a:t>
            </a:r>
            <a:endParaRPr lang="en-US" altLang="ja-JP" sz="1100" b="1" dirty="0">
              <a:latin typeface="+mj-ea"/>
            </a:endParaRPr>
          </a:p>
        </p:txBody>
      </p:sp>
      <p:cxnSp>
        <p:nvCxnSpPr>
          <p:cNvPr id="72778" name="AutoShape 8"/>
          <p:cNvCxnSpPr>
            <a:cxnSpLocks noChangeShapeType="1"/>
            <a:endCxn id="72776" idx="1"/>
          </p:cNvCxnSpPr>
          <p:nvPr/>
        </p:nvCxnSpPr>
        <p:spPr bwMode="auto">
          <a:xfrm>
            <a:off x="6430963" y="6137275"/>
            <a:ext cx="2452687"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7" name="直線コネクタ 106"/>
          <p:cNvCxnSpPr/>
          <p:nvPr/>
        </p:nvCxnSpPr>
        <p:spPr>
          <a:xfrm>
            <a:off x="6430963" y="4292600"/>
            <a:ext cx="0" cy="1854200"/>
          </a:xfrm>
          <a:prstGeom prst="line">
            <a:avLst/>
          </a:prstGeom>
        </p:spPr>
        <p:style>
          <a:lnRef idx="3">
            <a:schemeClr val="dk1"/>
          </a:lnRef>
          <a:fillRef idx="0">
            <a:schemeClr val="dk1"/>
          </a:fillRef>
          <a:effectRef idx="2">
            <a:schemeClr val="dk1"/>
          </a:effectRef>
          <a:fontRef idx="minor">
            <a:schemeClr val="tx1"/>
          </a:fontRef>
        </p:style>
      </p:cxnSp>
      <p:sp>
        <p:nvSpPr>
          <p:cNvPr id="72780" name="Text Box 3"/>
          <p:cNvSpPr txBox="1">
            <a:spLocks noChangeArrowheads="1"/>
          </p:cNvSpPr>
          <p:nvPr/>
        </p:nvSpPr>
        <p:spPr bwMode="auto">
          <a:xfrm>
            <a:off x="4427538" y="3971925"/>
            <a:ext cx="409575" cy="1131888"/>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裁決申請書の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公告・縦覧</a:t>
            </a:r>
          </a:p>
        </p:txBody>
      </p:sp>
      <p:cxnSp>
        <p:nvCxnSpPr>
          <p:cNvPr id="72781" name="AutoShape 8"/>
          <p:cNvCxnSpPr>
            <a:cxnSpLocks noChangeShapeType="1"/>
          </p:cNvCxnSpPr>
          <p:nvPr/>
        </p:nvCxnSpPr>
        <p:spPr bwMode="auto">
          <a:xfrm flipV="1">
            <a:off x="4133850" y="4135438"/>
            <a:ext cx="30638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6" name="Text Box 3"/>
          <p:cNvSpPr txBox="1">
            <a:spLocks noChangeArrowheads="1"/>
          </p:cNvSpPr>
          <p:nvPr/>
        </p:nvSpPr>
        <p:spPr bwMode="auto">
          <a:xfrm>
            <a:off x="4089400" y="3602038"/>
            <a:ext cx="1019175" cy="320675"/>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§42</a:t>
            </a:r>
            <a:r>
              <a:rPr lang="ja-JP" altLang="en-US" sz="1100" b="1" dirty="0">
                <a:latin typeface="+mj-ea"/>
                <a:ea typeface="+mj-ea"/>
              </a:rPr>
              <a:t> ②</a:t>
            </a:r>
            <a:endParaRPr lang="en-US" altLang="ja-JP" sz="1100" b="1" dirty="0">
              <a:latin typeface="+mj-ea"/>
            </a:endParaRPr>
          </a:p>
        </p:txBody>
      </p:sp>
      <p:sp>
        <p:nvSpPr>
          <p:cNvPr id="103" name="Text Box 3"/>
          <p:cNvSpPr txBox="1">
            <a:spLocks noChangeArrowheads="1"/>
          </p:cNvSpPr>
          <p:nvPr/>
        </p:nvSpPr>
        <p:spPr bwMode="auto">
          <a:xfrm>
            <a:off x="7842250" y="3652838"/>
            <a:ext cx="852488" cy="320675"/>
          </a:xfrm>
          <a:prstGeom prst="rect">
            <a:avLst/>
          </a:prstGeom>
          <a:noFill/>
          <a:ln w="25400">
            <a:noFill/>
            <a:miter lim="800000"/>
            <a:headEnd/>
            <a:tailEnd/>
          </a:ln>
        </p:spPr>
        <p:txBody>
          <a:bodyPr anchor="ctr" anchorCtr="1"/>
          <a:lstStyle/>
          <a:p>
            <a:pPr algn="ctr" eaLnBrk="1" hangingPunct="1">
              <a:defRPr/>
            </a:pPr>
            <a:r>
              <a:rPr lang="ja-JP" altLang="en-US" sz="1100" b="1" dirty="0">
                <a:latin typeface="+mj-ea"/>
              </a:rPr>
              <a:t>収用法</a:t>
            </a:r>
            <a:endParaRPr lang="en-US" altLang="ja-JP" sz="1100" b="1" dirty="0">
              <a:latin typeface="+mj-ea"/>
            </a:endParaRPr>
          </a:p>
          <a:p>
            <a:pPr algn="ctr" eaLnBrk="1" hangingPunct="1">
              <a:defRPr/>
            </a:pPr>
            <a:r>
              <a:rPr lang="en-US" altLang="ja-JP" sz="1100" b="1" dirty="0">
                <a:latin typeface="+mj-ea"/>
                <a:ea typeface="+mj-ea"/>
              </a:rPr>
              <a:t>§47</a:t>
            </a:r>
            <a:r>
              <a:rPr lang="ja-JP" altLang="en-US" sz="1100" b="1" dirty="0">
                <a:latin typeface="+mj-ea"/>
                <a:ea typeface="+mj-ea"/>
              </a:rPr>
              <a:t>の</a:t>
            </a:r>
            <a:r>
              <a:rPr lang="en-US" altLang="ja-JP" sz="1100" b="1" dirty="0">
                <a:latin typeface="+mj-ea"/>
                <a:ea typeface="+mj-ea"/>
              </a:rPr>
              <a:t>4</a:t>
            </a:r>
            <a:endParaRPr lang="en-US" altLang="ja-JP" sz="1100" b="1" dirty="0">
              <a:latin typeface="+mj-ea"/>
            </a:endParaRPr>
          </a:p>
        </p:txBody>
      </p:sp>
      <p:sp>
        <p:nvSpPr>
          <p:cNvPr id="72784" name="Text Box 2"/>
          <p:cNvSpPr txBox="1">
            <a:spLocks noChangeArrowheads="1"/>
          </p:cNvSpPr>
          <p:nvPr/>
        </p:nvSpPr>
        <p:spPr bwMode="auto">
          <a:xfrm>
            <a:off x="6464300" y="6605588"/>
            <a:ext cx="473075" cy="165100"/>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400" b="1">
              <a:latin typeface="Times New Roman" panose="02020603050405020304" pitchFamily="18" charset="0"/>
            </a:endParaRPr>
          </a:p>
        </p:txBody>
      </p:sp>
      <p:sp>
        <p:nvSpPr>
          <p:cNvPr id="72785" name="テキスト ボックス 2"/>
          <p:cNvSpPr txBox="1">
            <a:spLocks noChangeArrowheads="1"/>
          </p:cNvSpPr>
          <p:nvPr/>
        </p:nvSpPr>
        <p:spPr bwMode="auto">
          <a:xfrm>
            <a:off x="6886575" y="6545263"/>
            <a:ext cx="145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a:t>：義務ではない手続</a:t>
            </a:r>
          </a:p>
        </p:txBody>
      </p:sp>
      <p:sp>
        <p:nvSpPr>
          <p:cNvPr id="72786" name="Text Box 2"/>
          <p:cNvSpPr txBox="1">
            <a:spLocks noChangeArrowheads="1"/>
          </p:cNvSpPr>
          <p:nvPr/>
        </p:nvSpPr>
        <p:spPr bwMode="auto">
          <a:xfrm>
            <a:off x="2773363" y="4005263"/>
            <a:ext cx="323850" cy="2474912"/>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手続開始の告示</a:t>
            </a:r>
          </a:p>
        </p:txBody>
      </p:sp>
      <p:sp>
        <p:nvSpPr>
          <p:cNvPr id="72787" name="Text Box 13"/>
          <p:cNvSpPr txBox="1">
            <a:spLocks noChangeArrowheads="1"/>
          </p:cNvSpPr>
          <p:nvPr/>
        </p:nvSpPr>
        <p:spPr bwMode="auto">
          <a:xfrm>
            <a:off x="1019175" y="4799013"/>
            <a:ext cx="552450" cy="1649412"/>
          </a:xfrm>
          <a:prstGeom prst="rect">
            <a:avLst/>
          </a:prstGeom>
          <a:solidFill>
            <a:srgbClr val="CCECFF"/>
          </a:solidFill>
          <a:ln w="28575">
            <a:solidFill>
              <a:schemeClr val="tx1"/>
            </a:solidFill>
            <a:prstDash val="sysDot"/>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事業計画の変更の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認可又は承認の告示</a:t>
            </a:r>
            <a:endParaRPr lang="en-US" altLang="ja-JP" sz="1400" b="1">
              <a:latin typeface="Times New Roman" panose="02020603050405020304" pitchFamily="18" charset="0"/>
            </a:endParaRPr>
          </a:p>
        </p:txBody>
      </p:sp>
      <p:cxnSp>
        <p:nvCxnSpPr>
          <p:cNvPr id="72788" name="AutoShape 8"/>
          <p:cNvCxnSpPr>
            <a:cxnSpLocks noChangeShapeType="1"/>
          </p:cNvCxnSpPr>
          <p:nvPr/>
        </p:nvCxnSpPr>
        <p:spPr bwMode="auto">
          <a:xfrm>
            <a:off x="7540625" y="4310063"/>
            <a:ext cx="528638"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89" name="AutoShape 8"/>
          <p:cNvCxnSpPr>
            <a:cxnSpLocks noChangeShapeType="1"/>
          </p:cNvCxnSpPr>
          <p:nvPr/>
        </p:nvCxnSpPr>
        <p:spPr bwMode="auto">
          <a:xfrm>
            <a:off x="6835775" y="4298950"/>
            <a:ext cx="52705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90" name="Text Box 3"/>
          <p:cNvSpPr txBox="1">
            <a:spLocks noChangeArrowheads="1"/>
          </p:cNvSpPr>
          <p:nvPr/>
        </p:nvSpPr>
        <p:spPr bwMode="auto">
          <a:xfrm>
            <a:off x="6702425" y="4011613"/>
            <a:ext cx="307975" cy="13906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権利取得裁決</a:t>
            </a:r>
          </a:p>
        </p:txBody>
      </p:sp>
      <p:cxnSp>
        <p:nvCxnSpPr>
          <p:cNvPr id="72791" name="AutoShape 8"/>
          <p:cNvCxnSpPr>
            <a:cxnSpLocks noChangeShapeType="1"/>
          </p:cNvCxnSpPr>
          <p:nvPr/>
        </p:nvCxnSpPr>
        <p:spPr bwMode="auto">
          <a:xfrm>
            <a:off x="8342313" y="4298950"/>
            <a:ext cx="528637"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92" name="Text Box 3"/>
          <p:cNvSpPr txBox="1">
            <a:spLocks noChangeArrowheads="1"/>
          </p:cNvSpPr>
          <p:nvPr/>
        </p:nvSpPr>
        <p:spPr bwMode="auto">
          <a:xfrm>
            <a:off x="8070850" y="4025900"/>
            <a:ext cx="409575" cy="1131888"/>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申立書の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公告・縦覧</a:t>
            </a:r>
          </a:p>
        </p:txBody>
      </p:sp>
      <p:cxnSp>
        <p:nvCxnSpPr>
          <p:cNvPr id="72793" name="AutoShape 8"/>
          <p:cNvCxnSpPr>
            <a:cxnSpLocks noChangeShapeType="1"/>
          </p:cNvCxnSpPr>
          <p:nvPr/>
        </p:nvCxnSpPr>
        <p:spPr bwMode="auto">
          <a:xfrm>
            <a:off x="6764338" y="3192463"/>
            <a:ext cx="528637"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94" name="Text Box 2"/>
          <p:cNvSpPr txBox="1">
            <a:spLocks noChangeArrowheads="1"/>
          </p:cNvSpPr>
          <p:nvPr/>
        </p:nvSpPr>
        <p:spPr bwMode="auto">
          <a:xfrm>
            <a:off x="6259513" y="2157413"/>
            <a:ext cx="725487" cy="11747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事業の説明会</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開催の通知又は広告</a:t>
            </a:r>
          </a:p>
        </p:txBody>
      </p:sp>
      <p:sp>
        <p:nvSpPr>
          <p:cNvPr id="72795" name="Text Box 12"/>
          <p:cNvSpPr txBox="1">
            <a:spLocks noChangeArrowheads="1"/>
          </p:cNvSpPr>
          <p:nvPr/>
        </p:nvSpPr>
        <p:spPr bwMode="auto">
          <a:xfrm>
            <a:off x="993775" y="1389063"/>
            <a:ext cx="652463" cy="1720850"/>
          </a:xfrm>
          <a:prstGeom prst="rect">
            <a:avLst/>
          </a:prstGeom>
          <a:solidFill>
            <a:srgbClr val="CCECFF"/>
          </a:solidFill>
          <a:ln w="25400">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都市計画事業の</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認可又は承認の告示</a:t>
            </a:r>
          </a:p>
        </p:txBody>
      </p:sp>
      <p:sp>
        <p:nvSpPr>
          <p:cNvPr id="72796" name="Text Box 2"/>
          <p:cNvSpPr txBox="1">
            <a:spLocks noChangeArrowheads="1"/>
          </p:cNvSpPr>
          <p:nvPr/>
        </p:nvSpPr>
        <p:spPr bwMode="auto">
          <a:xfrm>
            <a:off x="7339013" y="4019550"/>
            <a:ext cx="325437" cy="1374775"/>
          </a:xfrm>
          <a:prstGeom prst="rect">
            <a:avLst/>
          </a:prstGeom>
          <a:solidFill>
            <a:srgbClr val="CCECFF"/>
          </a:solidFill>
          <a:ln w="28575">
            <a:solidFill>
              <a:schemeClr val="tx1"/>
            </a:solidFill>
            <a:miter lim="800000"/>
            <a:headEnd/>
            <a:tailEnd/>
          </a:ln>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明渡裁決申立て</a:t>
            </a:r>
          </a:p>
        </p:txBody>
      </p:sp>
    </p:spTree>
    <p:extLst>
      <p:ext uri="{BB962C8B-B14F-4D97-AF65-F5344CB8AC3E}">
        <p14:creationId xmlns:p14="http://schemas.microsoft.com/office/powerpoint/2010/main" val="367097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4994275" y="2559050"/>
            <a:ext cx="4219575" cy="4305300"/>
            <a:chOff x="2808" y="1308"/>
            <a:chExt cx="2952" cy="3012"/>
          </a:xfrm>
        </p:grpSpPr>
        <p:pic>
          <p:nvPicPr>
            <p:cNvPr id="20498" name="Picture 3" descr="都市の施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 y="1308"/>
              <a:ext cx="2952" cy="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Rectangle 4"/>
            <p:cNvSpPr>
              <a:spLocks noChangeArrowheads="1"/>
            </p:cNvSpPr>
            <p:nvPr/>
          </p:nvSpPr>
          <p:spPr bwMode="auto">
            <a:xfrm>
              <a:off x="2835" y="1311"/>
              <a:ext cx="861" cy="8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0500" name="Rectangle 5"/>
            <p:cNvSpPr>
              <a:spLocks noChangeArrowheads="1"/>
            </p:cNvSpPr>
            <p:nvPr/>
          </p:nvSpPr>
          <p:spPr bwMode="auto">
            <a:xfrm>
              <a:off x="3560" y="1311"/>
              <a:ext cx="454" cy="40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grpSp>
      <p:sp>
        <p:nvSpPr>
          <p:cNvPr id="20483" name="Rectangle 6"/>
          <p:cNvSpPr>
            <a:spLocks noGrp="1" noChangeArrowheads="1"/>
          </p:cNvSpPr>
          <p:nvPr>
            <p:ph type="body" idx="1"/>
          </p:nvPr>
        </p:nvSpPr>
        <p:spPr>
          <a:xfrm>
            <a:off x="31750" y="2262188"/>
            <a:ext cx="10202863" cy="769937"/>
          </a:xfrm>
        </p:spPr>
        <p:txBody>
          <a:bodyPr/>
          <a:lstStyle/>
          <a:p>
            <a:pPr marL="0" indent="0" eaLnBrk="1" hangingPunct="1">
              <a:buFontTx/>
              <a:buNone/>
              <a:defRPr/>
            </a:pPr>
            <a:r>
              <a:rPr lang="ja-JP" altLang="en-US" sz="1800" dirty="0"/>
              <a:t>　　「都市施設」とは、都市計画において</a:t>
            </a:r>
            <a:r>
              <a:rPr lang="ja-JP" altLang="en-US" sz="1800" u="sng" dirty="0"/>
              <a:t>定められるべき</a:t>
            </a:r>
            <a:r>
              <a:rPr lang="ja-JP" altLang="en-US" sz="1800" dirty="0"/>
              <a:t>第十一条第一項各号に掲げる施設をいう。</a:t>
            </a:r>
            <a:endParaRPr lang="en-US" altLang="ja-JP" sz="1800" dirty="0"/>
          </a:p>
          <a:p>
            <a:pPr marL="87313" indent="-87313" eaLnBrk="1" hangingPunct="1">
              <a:buFontTx/>
              <a:buNone/>
              <a:defRPr/>
            </a:pPr>
            <a:r>
              <a:rPr lang="ja-JP" altLang="en-US" sz="1800" dirty="0"/>
              <a:t>　　「都市計画施設」とは、都市計画において</a:t>
            </a:r>
            <a:r>
              <a:rPr lang="ja-JP" altLang="en-US" sz="1800" u="sng" dirty="0"/>
              <a:t>定められた</a:t>
            </a:r>
            <a:r>
              <a:rPr lang="ja-JP" altLang="en-US" sz="1800" dirty="0"/>
              <a:t>第十一条第一項各号に掲げる施設をいう。</a:t>
            </a:r>
          </a:p>
        </p:txBody>
      </p:sp>
      <p:sp>
        <p:nvSpPr>
          <p:cNvPr id="84996" name="AutoShape 7"/>
          <p:cNvSpPr>
            <a:spLocks noChangeArrowheads="1"/>
          </p:cNvSpPr>
          <p:nvPr/>
        </p:nvSpPr>
        <p:spPr bwMode="auto">
          <a:xfrm>
            <a:off x="630238" y="3497263"/>
            <a:ext cx="1873250" cy="1012825"/>
          </a:xfrm>
          <a:prstGeom prst="flowChartAlternateProcess">
            <a:avLst/>
          </a:prstGeom>
          <a:solidFill>
            <a:srgbClr val="CCFFFF"/>
          </a:solidFill>
          <a:ln w="9525" algn="ctr">
            <a:solidFill>
              <a:srgbClr val="CCFFFF"/>
            </a:solidFill>
            <a:miter lim="800000"/>
            <a:headEnd/>
            <a:tailEnd/>
          </a:ln>
        </p:spPr>
        <p:txBody>
          <a:bodyPr wrap="none" anchor="ctr"/>
          <a:lstStyle/>
          <a:p>
            <a:pPr algn="ctr" eaLnBrk="1" hangingPunct="1">
              <a:defRPr/>
            </a:pPr>
            <a:r>
              <a:rPr lang="ja-JP" altLang="en-US" sz="2000" b="1" dirty="0">
                <a:solidFill>
                  <a:schemeClr val="bg1">
                    <a:lumMod val="50000"/>
                  </a:schemeClr>
                </a:solidFill>
                <a:latin typeface="+mj-ea"/>
                <a:ea typeface="+mj-ea"/>
              </a:rPr>
              <a:t>道　　　路</a:t>
            </a:r>
          </a:p>
          <a:p>
            <a:pPr algn="ctr" eaLnBrk="1" hangingPunct="1">
              <a:defRPr/>
            </a:pPr>
            <a:r>
              <a:rPr lang="ja-JP" altLang="en-US" sz="1600" dirty="0">
                <a:solidFill>
                  <a:schemeClr val="bg1">
                    <a:lumMod val="50000"/>
                  </a:schemeClr>
                </a:solidFill>
                <a:latin typeface="+mj-ea"/>
                <a:ea typeface="+mj-ea"/>
              </a:rPr>
              <a:t>計画総延長</a:t>
            </a:r>
            <a:r>
              <a:rPr lang="en-US" altLang="ja-JP" sz="1600" dirty="0">
                <a:solidFill>
                  <a:schemeClr val="bg1">
                    <a:lumMod val="50000"/>
                  </a:schemeClr>
                </a:solidFill>
                <a:latin typeface="+mj-ea"/>
                <a:ea typeface="+mj-ea"/>
              </a:rPr>
              <a:t>(H25)</a:t>
            </a:r>
          </a:p>
          <a:p>
            <a:pPr algn="ctr" eaLnBrk="1" hangingPunct="1">
              <a:defRPr/>
            </a:pPr>
            <a:r>
              <a:rPr lang="en-US" altLang="ja-JP" sz="1600" dirty="0">
                <a:solidFill>
                  <a:schemeClr val="bg1">
                    <a:lumMod val="50000"/>
                  </a:schemeClr>
                </a:solidFill>
                <a:latin typeface="+mj-ea"/>
                <a:ea typeface="+mj-ea"/>
              </a:rPr>
              <a:t>73,179.83km</a:t>
            </a:r>
          </a:p>
        </p:txBody>
      </p:sp>
      <p:sp>
        <p:nvSpPr>
          <p:cNvPr id="84997" name="AutoShape 8"/>
          <p:cNvSpPr>
            <a:spLocks noChangeArrowheads="1"/>
          </p:cNvSpPr>
          <p:nvPr/>
        </p:nvSpPr>
        <p:spPr bwMode="auto">
          <a:xfrm>
            <a:off x="631825" y="4648200"/>
            <a:ext cx="1871663"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dirty="0">
              <a:latin typeface="+mj-ea"/>
              <a:ea typeface="+mj-ea"/>
            </a:endParaRPr>
          </a:p>
          <a:p>
            <a:pPr algn="ctr" eaLnBrk="1" hangingPunct="1">
              <a:defRPr/>
            </a:pPr>
            <a:r>
              <a:rPr lang="ja-JP" altLang="en-US" sz="2000" b="1" dirty="0">
                <a:latin typeface="+mj-ea"/>
                <a:ea typeface="+mj-ea"/>
              </a:rPr>
              <a:t>公　　　園</a:t>
            </a:r>
          </a:p>
          <a:p>
            <a:pPr algn="ctr" eaLnBrk="1" hangingPunct="1">
              <a:defRPr/>
            </a:pPr>
            <a:r>
              <a:rPr lang="ja-JP" altLang="en-US" sz="1600" dirty="0">
                <a:latin typeface="+mj-ea"/>
                <a:ea typeface="+mj-ea"/>
              </a:rPr>
              <a:t>計画面積</a:t>
            </a:r>
            <a:r>
              <a:rPr lang="en-US" altLang="ja-JP" sz="1600" dirty="0">
                <a:latin typeface="+mj-ea"/>
                <a:ea typeface="+mj-ea"/>
              </a:rPr>
              <a:t>(R4)</a:t>
            </a:r>
          </a:p>
          <a:p>
            <a:pPr algn="ctr" eaLnBrk="1" hangingPunct="1">
              <a:defRPr/>
            </a:pPr>
            <a:r>
              <a:rPr lang="en-US" altLang="ja-JP" sz="1600" dirty="0">
                <a:latin typeface="+mj-ea"/>
                <a:ea typeface="+mj-ea"/>
              </a:rPr>
              <a:t>111,692.63ha</a:t>
            </a:r>
          </a:p>
          <a:p>
            <a:pPr algn="ctr" eaLnBrk="1" hangingPunct="1">
              <a:defRPr/>
            </a:pPr>
            <a:endParaRPr lang="en-US" altLang="ja-JP" sz="1600" dirty="0">
              <a:latin typeface="+mj-ea"/>
              <a:ea typeface="+mj-ea"/>
            </a:endParaRPr>
          </a:p>
        </p:txBody>
      </p:sp>
      <p:sp>
        <p:nvSpPr>
          <p:cNvPr id="87046" name="AutoShape 9"/>
          <p:cNvSpPr>
            <a:spLocks noChangeArrowheads="1"/>
          </p:cNvSpPr>
          <p:nvPr/>
        </p:nvSpPr>
        <p:spPr bwMode="auto">
          <a:xfrm>
            <a:off x="630238" y="5829300"/>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dirty="0">
              <a:latin typeface="+mj-ea"/>
              <a:ea typeface="+mj-ea"/>
            </a:endParaRPr>
          </a:p>
          <a:p>
            <a:pPr algn="ctr" eaLnBrk="1" hangingPunct="1">
              <a:defRPr/>
            </a:pPr>
            <a:r>
              <a:rPr lang="ja-JP" altLang="en-US" sz="2000" b="1" dirty="0">
                <a:latin typeface="+mj-ea"/>
                <a:ea typeface="+mj-ea"/>
              </a:rPr>
              <a:t>公共下水道</a:t>
            </a:r>
          </a:p>
          <a:p>
            <a:pPr algn="ctr" eaLnBrk="1" hangingPunct="1">
              <a:defRPr/>
            </a:pPr>
            <a:r>
              <a:rPr lang="ja-JP" altLang="en-US" sz="1600" dirty="0">
                <a:latin typeface="+mj-ea"/>
                <a:ea typeface="+mj-ea"/>
              </a:rPr>
              <a:t>計画延長</a:t>
            </a:r>
            <a:r>
              <a:rPr lang="en-US" altLang="ja-JP" sz="1600" dirty="0">
                <a:latin typeface="+mj-ea"/>
                <a:ea typeface="+mj-ea"/>
              </a:rPr>
              <a:t>(R4)</a:t>
            </a:r>
          </a:p>
          <a:p>
            <a:pPr algn="ctr" eaLnBrk="1" hangingPunct="1">
              <a:defRPr/>
            </a:pPr>
            <a:r>
              <a:rPr lang="en-US" altLang="ja-JP" sz="1600" dirty="0">
                <a:latin typeface="+mj-ea"/>
                <a:ea typeface="+mj-ea"/>
              </a:rPr>
              <a:t>90,073,926.11m</a:t>
            </a:r>
          </a:p>
          <a:p>
            <a:pPr algn="ctr" eaLnBrk="1" hangingPunct="1">
              <a:defRPr/>
            </a:pPr>
            <a:endParaRPr lang="en-US" altLang="ja-JP" sz="1600" dirty="0">
              <a:latin typeface="+mj-ea"/>
              <a:ea typeface="+mj-ea"/>
            </a:endParaRPr>
          </a:p>
        </p:txBody>
      </p:sp>
      <p:sp>
        <p:nvSpPr>
          <p:cNvPr id="84999" name="AutoShape 10"/>
          <p:cNvSpPr>
            <a:spLocks noChangeArrowheads="1"/>
          </p:cNvSpPr>
          <p:nvPr/>
        </p:nvSpPr>
        <p:spPr bwMode="auto">
          <a:xfrm>
            <a:off x="2719388" y="3497263"/>
            <a:ext cx="1873250" cy="1012825"/>
          </a:xfrm>
          <a:prstGeom prst="flowChartAlternateProcess">
            <a:avLst/>
          </a:prstGeom>
          <a:solidFill>
            <a:srgbClr val="CCFFFF"/>
          </a:solidFill>
          <a:ln w="9525" algn="ctr">
            <a:solidFill>
              <a:srgbClr val="CCFFFF"/>
            </a:solidFill>
            <a:miter lim="800000"/>
            <a:headEnd/>
            <a:tailEnd/>
          </a:ln>
        </p:spPr>
        <p:txBody>
          <a:bodyPr wrap="none" anchor="ctr"/>
          <a:lstStyle/>
          <a:p>
            <a:pPr algn="ctr" eaLnBrk="1" hangingPunct="1">
              <a:defRPr/>
            </a:pPr>
            <a:r>
              <a:rPr lang="ja-JP" altLang="en-US" sz="2000" b="1" dirty="0">
                <a:solidFill>
                  <a:schemeClr val="bg1">
                    <a:lumMod val="50000"/>
                  </a:schemeClr>
                </a:solidFill>
                <a:latin typeface="+mj-ea"/>
                <a:ea typeface="+mj-ea"/>
              </a:rPr>
              <a:t>ごみ焼却場</a:t>
            </a:r>
          </a:p>
          <a:p>
            <a:pPr algn="ctr" eaLnBrk="1" hangingPunct="1">
              <a:defRPr/>
            </a:pPr>
            <a:r>
              <a:rPr lang="ja-JP" altLang="en-US" sz="1600" dirty="0">
                <a:solidFill>
                  <a:schemeClr val="bg1">
                    <a:lumMod val="50000"/>
                  </a:schemeClr>
                </a:solidFill>
                <a:latin typeface="+mj-ea"/>
                <a:ea typeface="+mj-ea"/>
              </a:rPr>
              <a:t>計画面積</a:t>
            </a:r>
            <a:r>
              <a:rPr lang="en-US" altLang="ja-JP" sz="1600" dirty="0">
                <a:solidFill>
                  <a:schemeClr val="bg1">
                    <a:lumMod val="50000"/>
                  </a:schemeClr>
                </a:solidFill>
                <a:latin typeface="+mj-ea"/>
                <a:ea typeface="+mj-ea"/>
              </a:rPr>
              <a:t>(H25)</a:t>
            </a:r>
          </a:p>
          <a:p>
            <a:pPr algn="ctr" eaLnBrk="1" hangingPunct="1">
              <a:defRPr/>
            </a:pPr>
            <a:r>
              <a:rPr lang="en-US" altLang="ja-JP" sz="1600" dirty="0">
                <a:solidFill>
                  <a:schemeClr val="bg1">
                    <a:lumMod val="50000"/>
                  </a:schemeClr>
                </a:solidFill>
                <a:latin typeface="+mj-ea"/>
                <a:ea typeface="+mj-ea"/>
              </a:rPr>
              <a:t>2,421.6ha</a:t>
            </a:r>
          </a:p>
        </p:txBody>
      </p:sp>
      <p:sp>
        <p:nvSpPr>
          <p:cNvPr id="85000" name="AutoShape 11"/>
          <p:cNvSpPr>
            <a:spLocks noChangeArrowheads="1"/>
          </p:cNvSpPr>
          <p:nvPr/>
        </p:nvSpPr>
        <p:spPr bwMode="auto">
          <a:xfrm>
            <a:off x="2720975" y="4632325"/>
            <a:ext cx="1871663" cy="1012825"/>
          </a:xfrm>
          <a:prstGeom prst="flowChartAlternateProcess">
            <a:avLst/>
          </a:prstGeom>
          <a:solidFill>
            <a:srgbClr val="CCFFFF"/>
          </a:solidFill>
          <a:ln w="9525" algn="ctr">
            <a:solidFill>
              <a:srgbClr val="CCFFFF"/>
            </a:solidFill>
            <a:miter lim="800000"/>
            <a:headEnd/>
            <a:tailEnd/>
          </a:ln>
        </p:spPr>
        <p:txBody>
          <a:bodyPr wrap="none" anchor="ctr"/>
          <a:lstStyle/>
          <a:p>
            <a:pPr algn="ctr" eaLnBrk="1" hangingPunct="1">
              <a:defRPr/>
            </a:pPr>
            <a:endParaRPr lang="en-US" altLang="ja-JP" sz="1600" dirty="0">
              <a:solidFill>
                <a:schemeClr val="bg1">
                  <a:lumMod val="50000"/>
                </a:schemeClr>
              </a:solidFill>
              <a:latin typeface="+mj-ea"/>
              <a:ea typeface="+mj-ea"/>
            </a:endParaRPr>
          </a:p>
          <a:p>
            <a:pPr algn="ctr" eaLnBrk="1" hangingPunct="1">
              <a:defRPr/>
            </a:pPr>
            <a:r>
              <a:rPr lang="ja-JP" altLang="en-US" sz="2000" b="1" dirty="0">
                <a:solidFill>
                  <a:schemeClr val="bg1">
                    <a:lumMod val="50000"/>
                  </a:schemeClr>
                </a:solidFill>
                <a:latin typeface="+mj-ea"/>
                <a:ea typeface="+mj-ea"/>
              </a:rPr>
              <a:t>学　　校</a:t>
            </a:r>
          </a:p>
          <a:p>
            <a:pPr algn="ctr" eaLnBrk="1" hangingPunct="1">
              <a:defRPr/>
            </a:pPr>
            <a:r>
              <a:rPr lang="ja-JP" altLang="en-US" sz="1600" dirty="0">
                <a:solidFill>
                  <a:schemeClr val="bg1">
                    <a:lumMod val="50000"/>
                  </a:schemeClr>
                </a:solidFill>
                <a:latin typeface="+mj-ea"/>
                <a:ea typeface="+mj-ea"/>
              </a:rPr>
              <a:t>計画面積</a:t>
            </a:r>
            <a:r>
              <a:rPr lang="en-US" altLang="ja-JP" sz="1600" dirty="0">
                <a:solidFill>
                  <a:schemeClr val="bg1">
                    <a:lumMod val="50000"/>
                  </a:schemeClr>
                </a:solidFill>
                <a:latin typeface="+mj-ea"/>
                <a:ea typeface="+mj-ea"/>
              </a:rPr>
              <a:t>(H25)</a:t>
            </a:r>
          </a:p>
          <a:p>
            <a:pPr algn="ctr" eaLnBrk="1" hangingPunct="1">
              <a:defRPr/>
            </a:pPr>
            <a:r>
              <a:rPr lang="en-US" altLang="ja-JP" sz="1600" dirty="0">
                <a:solidFill>
                  <a:schemeClr val="bg1">
                    <a:lumMod val="50000"/>
                  </a:schemeClr>
                </a:solidFill>
                <a:latin typeface="+mj-ea"/>
                <a:ea typeface="+mj-ea"/>
              </a:rPr>
              <a:t>582.1ha</a:t>
            </a:r>
          </a:p>
          <a:p>
            <a:pPr algn="ctr" eaLnBrk="1" hangingPunct="1">
              <a:defRPr/>
            </a:pPr>
            <a:endParaRPr lang="en-US" altLang="ja-JP" sz="1600" dirty="0">
              <a:solidFill>
                <a:schemeClr val="bg1">
                  <a:lumMod val="50000"/>
                </a:schemeClr>
              </a:solidFill>
              <a:latin typeface="+mj-ea"/>
              <a:ea typeface="+mj-ea"/>
            </a:endParaRPr>
          </a:p>
        </p:txBody>
      </p:sp>
      <p:sp>
        <p:nvSpPr>
          <p:cNvPr id="85001" name="AutoShape 12"/>
          <p:cNvSpPr>
            <a:spLocks noChangeArrowheads="1"/>
          </p:cNvSpPr>
          <p:nvPr/>
        </p:nvSpPr>
        <p:spPr bwMode="auto">
          <a:xfrm>
            <a:off x="2719388" y="5827713"/>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dirty="0">
              <a:latin typeface="+mj-ea"/>
              <a:ea typeface="+mj-ea"/>
            </a:endParaRPr>
          </a:p>
          <a:p>
            <a:pPr algn="ctr" eaLnBrk="1" hangingPunct="1">
              <a:defRPr/>
            </a:pPr>
            <a:r>
              <a:rPr lang="ja-JP" altLang="en-US" sz="2000" b="1" dirty="0">
                <a:latin typeface="+mj-ea"/>
                <a:ea typeface="+mj-ea"/>
              </a:rPr>
              <a:t>河　　川</a:t>
            </a:r>
          </a:p>
          <a:p>
            <a:pPr algn="ctr" eaLnBrk="1" hangingPunct="1">
              <a:defRPr/>
            </a:pPr>
            <a:r>
              <a:rPr lang="ja-JP" altLang="en-US" sz="1600" dirty="0">
                <a:latin typeface="+mj-ea"/>
                <a:ea typeface="+mj-ea"/>
              </a:rPr>
              <a:t>計画延長</a:t>
            </a:r>
            <a:r>
              <a:rPr lang="en-US" altLang="ja-JP" sz="1600" dirty="0">
                <a:latin typeface="+mj-ea"/>
                <a:ea typeface="+mj-ea"/>
              </a:rPr>
              <a:t>(R4)</a:t>
            </a:r>
          </a:p>
          <a:p>
            <a:pPr algn="ctr" eaLnBrk="1" hangingPunct="1">
              <a:defRPr/>
            </a:pPr>
            <a:r>
              <a:rPr lang="en-US" altLang="ja-JP" sz="1600" dirty="0">
                <a:latin typeface="+mj-ea"/>
                <a:ea typeface="+mj-ea"/>
              </a:rPr>
              <a:t>1,290.80km</a:t>
            </a:r>
          </a:p>
          <a:p>
            <a:pPr algn="ctr" eaLnBrk="1" hangingPunct="1">
              <a:defRPr/>
            </a:pPr>
            <a:endParaRPr lang="en-US" altLang="ja-JP" sz="1600" dirty="0">
              <a:latin typeface="+mj-ea"/>
              <a:ea typeface="+mj-ea"/>
            </a:endParaRPr>
          </a:p>
        </p:txBody>
      </p:sp>
      <p:sp>
        <p:nvSpPr>
          <p:cNvPr id="20490" name="Text Box 13"/>
          <p:cNvSpPr txBox="1">
            <a:spLocks noChangeArrowheads="1"/>
          </p:cNvSpPr>
          <p:nvPr/>
        </p:nvSpPr>
        <p:spPr bwMode="auto">
          <a:xfrm>
            <a:off x="381000" y="3092450"/>
            <a:ext cx="26654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b="1" dirty="0">
                <a:latin typeface="Arial" panose="020B0604020202020204" pitchFamily="34" charset="0"/>
              </a:rPr>
              <a:t>＜都市施設の例＞</a:t>
            </a:r>
          </a:p>
        </p:txBody>
      </p:sp>
      <p:sp>
        <p:nvSpPr>
          <p:cNvPr id="17" name="Rectangle 9"/>
          <p:cNvSpPr txBox="1">
            <a:spLocks noChangeArrowheads="1"/>
          </p:cNvSpPr>
          <p:nvPr/>
        </p:nvSpPr>
        <p:spPr>
          <a:xfrm>
            <a:off x="-15875" y="0"/>
            <a:ext cx="9036050" cy="561975"/>
          </a:xfrm>
          <a:prstGeom prst="rect">
            <a:avLst/>
          </a:prstGeom>
        </p:spPr>
        <p:txBody>
          <a:bodyPr lIns="92075" tIns="46038" rIns="92075" bIns="46038" anchor="ctr"/>
          <a:lstStyle/>
          <a:p>
            <a:pPr eaLnBrk="1" hangingPunct="1">
              <a:defRPr/>
            </a:pPr>
            <a:r>
              <a:rPr lang="ja-JP" altLang="en-US" sz="3200" b="1" kern="0" dirty="0">
                <a:solidFill>
                  <a:schemeClr val="tx2"/>
                </a:solidFill>
                <a:latin typeface="+mj-ea"/>
                <a:ea typeface="+mj-ea"/>
                <a:cs typeface="+mj-cs"/>
              </a:rPr>
              <a:t>都市施設とは</a:t>
            </a:r>
            <a:endParaRPr lang="ja-JP" altLang="en-US" sz="2800" b="1" kern="0" dirty="0">
              <a:solidFill>
                <a:schemeClr val="tx2"/>
              </a:solidFill>
              <a:latin typeface="+mj-ea"/>
              <a:ea typeface="+mj-ea"/>
              <a:cs typeface="+mj-cs"/>
            </a:endParaRPr>
          </a:p>
        </p:txBody>
      </p:sp>
      <p:sp>
        <p:nvSpPr>
          <p:cNvPr id="20492" name="Text Box 60"/>
          <p:cNvSpPr txBox="1">
            <a:spLocks noChangeArrowheads="1"/>
          </p:cNvSpPr>
          <p:nvPr/>
        </p:nvSpPr>
        <p:spPr bwMode="auto">
          <a:xfrm>
            <a:off x="6392863" y="184626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2400">
                <a:solidFill>
                  <a:schemeClr val="tx2"/>
                </a:solidFill>
                <a:latin typeface="Arial" panose="020B0604020202020204" pitchFamily="34" charset="0"/>
              </a:rPr>
              <a:t>（都市計画法第４条）</a:t>
            </a:r>
          </a:p>
        </p:txBody>
      </p:sp>
      <p:sp>
        <p:nvSpPr>
          <p:cNvPr id="18" name="AutoShape 7"/>
          <p:cNvSpPr>
            <a:spLocks noChangeArrowheads="1"/>
          </p:cNvSpPr>
          <p:nvPr/>
        </p:nvSpPr>
        <p:spPr bwMode="auto">
          <a:xfrm>
            <a:off x="630238" y="3500438"/>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r>
              <a:rPr lang="ja-JP" altLang="en-US" sz="2000" b="1" dirty="0">
                <a:latin typeface="+mj-ea"/>
                <a:ea typeface="+mj-ea"/>
              </a:rPr>
              <a:t>道　　　路</a:t>
            </a:r>
          </a:p>
          <a:p>
            <a:pPr algn="ctr" eaLnBrk="1" hangingPunct="1">
              <a:defRPr/>
            </a:pPr>
            <a:r>
              <a:rPr lang="ja-JP" altLang="en-US" sz="1600" dirty="0">
                <a:latin typeface="+mj-ea"/>
                <a:ea typeface="+mj-ea"/>
              </a:rPr>
              <a:t>計画総延長</a:t>
            </a:r>
            <a:r>
              <a:rPr lang="en-US" altLang="ja-JP" sz="1600" dirty="0">
                <a:latin typeface="+mj-ea"/>
                <a:ea typeface="+mj-ea"/>
              </a:rPr>
              <a:t>(R4)</a:t>
            </a:r>
          </a:p>
          <a:p>
            <a:pPr algn="ctr" eaLnBrk="1" hangingPunct="1">
              <a:defRPr/>
            </a:pPr>
            <a:r>
              <a:rPr lang="en-US" altLang="ja-JP" sz="1600" dirty="0">
                <a:latin typeface="+mj-ea"/>
                <a:ea typeface="+mj-ea"/>
              </a:rPr>
              <a:t>71,308.09km</a:t>
            </a:r>
          </a:p>
        </p:txBody>
      </p:sp>
      <p:sp>
        <p:nvSpPr>
          <p:cNvPr id="20" name="AutoShape 10"/>
          <p:cNvSpPr>
            <a:spLocks noChangeArrowheads="1"/>
          </p:cNvSpPr>
          <p:nvPr/>
        </p:nvSpPr>
        <p:spPr bwMode="auto">
          <a:xfrm>
            <a:off x="2719388" y="3500438"/>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r>
              <a:rPr lang="ja-JP" altLang="en-US" sz="2000" b="1" dirty="0">
                <a:latin typeface="+mj-ea"/>
                <a:ea typeface="+mj-ea"/>
              </a:rPr>
              <a:t>ごみ焼却場</a:t>
            </a:r>
          </a:p>
          <a:p>
            <a:pPr algn="ctr" eaLnBrk="1" hangingPunct="1">
              <a:defRPr/>
            </a:pPr>
            <a:r>
              <a:rPr lang="ja-JP" altLang="en-US" sz="1600" dirty="0">
                <a:latin typeface="+mj-ea"/>
                <a:ea typeface="+mj-ea"/>
              </a:rPr>
              <a:t>計画面積</a:t>
            </a:r>
            <a:r>
              <a:rPr lang="en-US" altLang="ja-JP" sz="1600" dirty="0">
                <a:latin typeface="+mj-ea"/>
                <a:ea typeface="+mj-ea"/>
              </a:rPr>
              <a:t>(R4)</a:t>
            </a:r>
          </a:p>
          <a:p>
            <a:pPr algn="ctr" eaLnBrk="1" hangingPunct="1">
              <a:defRPr/>
            </a:pPr>
            <a:r>
              <a:rPr lang="en-US" altLang="ja-JP" sz="1600" dirty="0">
                <a:latin typeface="+mj-ea"/>
                <a:ea typeface="+mj-ea"/>
              </a:rPr>
              <a:t>3,488.60ha</a:t>
            </a:r>
          </a:p>
        </p:txBody>
      </p:sp>
      <p:sp>
        <p:nvSpPr>
          <p:cNvPr id="21" name="AutoShape 11"/>
          <p:cNvSpPr>
            <a:spLocks noChangeArrowheads="1"/>
          </p:cNvSpPr>
          <p:nvPr/>
        </p:nvSpPr>
        <p:spPr bwMode="auto">
          <a:xfrm>
            <a:off x="2719388" y="4635500"/>
            <a:ext cx="1873250" cy="1012825"/>
          </a:xfrm>
          <a:prstGeom prst="flowChartAlternateProcess">
            <a:avLst/>
          </a:prstGeom>
          <a:solidFill>
            <a:srgbClr val="9BDFF7"/>
          </a:solidFill>
          <a:ln w="9525" algn="ctr">
            <a:solidFill>
              <a:srgbClr val="CCFFFF"/>
            </a:solidFill>
            <a:miter lim="800000"/>
            <a:headEnd/>
            <a:tailEnd/>
          </a:ln>
        </p:spPr>
        <p:txBody>
          <a:bodyPr wrap="none" anchor="ctr"/>
          <a:lstStyle/>
          <a:p>
            <a:pPr algn="ctr" eaLnBrk="1" hangingPunct="1">
              <a:defRPr/>
            </a:pPr>
            <a:endParaRPr lang="en-US" altLang="ja-JP" sz="1600" dirty="0">
              <a:latin typeface="+mj-ea"/>
              <a:ea typeface="+mj-ea"/>
            </a:endParaRPr>
          </a:p>
          <a:p>
            <a:pPr algn="ctr" eaLnBrk="1" hangingPunct="1">
              <a:defRPr/>
            </a:pPr>
            <a:r>
              <a:rPr lang="ja-JP" altLang="en-US" sz="2000" b="1" dirty="0">
                <a:latin typeface="+mj-ea"/>
                <a:ea typeface="+mj-ea"/>
              </a:rPr>
              <a:t>学　　校</a:t>
            </a:r>
          </a:p>
          <a:p>
            <a:pPr algn="ctr" eaLnBrk="1" hangingPunct="1">
              <a:defRPr/>
            </a:pPr>
            <a:r>
              <a:rPr lang="ja-JP" altLang="en-US" sz="1600" dirty="0">
                <a:latin typeface="+mj-ea"/>
                <a:ea typeface="+mj-ea"/>
              </a:rPr>
              <a:t>計画面積</a:t>
            </a:r>
            <a:r>
              <a:rPr lang="en-US" altLang="ja-JP" sz="1600" dirty="0">
                <a:latin typeface="+mj-ea"/>
                <a:ea typeface="+mj-ea"/>
              </a:rPr>
              <a:t>(R4)</a:t>
            </a:r>
          </a:p>
          <a:p>
            <a:pPr algn="ctr" eaLnBrk="1" hangingPunct="1">
              <a:defRPr/>
            </a:pPr>
            <a:r>
              <a:rPr lang="en-US" altLang="ja-JP" sz="1600" dirty="0">
                <a:latin typeface="+mj-ea"/>
                <a:ea typeface="+mj-ea"/>
              </a:rPr>
              <a:t>812.50ha</a:t>
            </a:r>
          </a:p>
          <a:p>
            <a:pPr algn="ctr" eaLnBrk="1" hangingPunct="1">
              <a:defRPr/>
            </a:pPr>
            <a:endParaRPr lang="en-US" altLang="ja-JP" sz="1600" dirty="0">
              <a:latin typeface="+mj-ea"/>
              <a:ea typeface="+mj-ea"/>
            </a:endParaRPr>
          </a:p>
        </p:txBody>
      </p:sp>
      <p:sp>
        <p:nvSpPr>
          <p:cNvPr id="20496" name="Rectangle 6"/>
          <p:cNvSpPr txBox="1">
            <a:spLocks noChangeArrowheads="1"/>
          </p:cNvSpPr>
          <p:nvPr/>
        </p:nvSpPr>
        <p:spPr bwMode="auto">
          <a:xfrm>
            <a:off x="381000" y="717550"/>
            <a:ext cx="8620125" cy="1033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2000" dirty="0"/>
              <a:t>（都市計画運用指針より）</a:t>
            </a:r>
            <a:br>
              <a:rPr lang="en-US" altLang="ja-JP" sz="2000" dirty="0"/>
            </a:br>
            <a:r>
              <a:rPr lang="ja-JP" altLang="en-US" sz="2000" dirty="0"/>
              <a:t>都市施設は円滑な都市活動を支え、都市生活者の利便性の向上、良好な都市環境を確保するうえで必要な施設</a:t>
            </a:r>
          </a:p>
        </p:txBody>
      </p:sp>
    </p:spTree>
    <p:extLst>
      <p:ext uri="{BB962C8B-B14F-4D97-AF65-F5344CB8AC3E}">
        <p14:creationId xmlns:p14="http://schemas.microsoft.com/office/powerpoint/2010/main" val="167781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125538"/>
            <a:ext cx="6118225"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7473950" y="207962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2060"/>
                </a:solidFill>
                <a:latin typeface="Arial" panose="020B0604020202020204" pitchFamily="34" charset="0"/>
              </a:rPr>
              <a:t>都市高速鉄道</a:t>
            </a:r>
          </a:p>
        </p:txBody>
      </p:sp>
      <p:sp>
        <p:nvSpPr>
          <p:cNvPr id="22532" name="Text Box 6"/>
          <p:cNvSpPr txBox="1">
            <a:spLocks noChangeArrowheads="1"/>
          </p:cNvSpPr>
          <p:nvPr/>
        </p:nvSpPr>
        <p:spPr bwMode="auto">
          <a:xfrm>
            <a:off x="7473950" y="3548063"/>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632523"/>
                </a:solidFill>
                <a:latin typeface="Arial" panose="020B0604020202020204" pitchFamily="34" charset="0"/>
              </a:rPr>
              <a:t>道路</a:t>
            </a:r>
          </a:p>
        </p:txBody>
      </p:sp>
      <p:sp>
        <p:nvSpPr>
          <p:cNvPr id="22533" name="Text Box 7"/>
          <p:cNvSpPr txBox="1">
            <a:spLocks noChangeArrowheads="1"/>
          </p:cNvSpPr>
          <p:nvPr/>
        </p:nvSpPr>
        <p:spPr bwMode="auto">
          <a:xfrm>
            <a:off x="7473950" y="46529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8000"/>
                </a:solidFill>
                <a:latin typeface="Arial" panose="020B0604020202020204" pitchFamily="34" charset="0"/>
              </a:rPr>
              <a:t>公園</a:t>
            </a:r>
          </a:p>
        </p:txBody>
      </p:sp>
      <p:sp>
        <p:nvSpPr>
          <p:cNvPr id="22534" name="Line 8"/>
          <p:cNvSpPr>
            <a:spLocks noChangeShapeType="1"/>
          </p:cNvSpPr>
          <p:nvPr/>
        </p:nvSpPr>
        <p:spPr bwMode="auto">
          <a:xfrm flipH="1">
            <a:off x="4951413" y="2276475"/>
            <a:ext cx="2593975" cy="0"/>
          </a:xfrm>
          <a:prstGeom prst="line">
            <a:avLst/>
          </a:prstGeom>
          <a:noFill/>
          <a:ln w="50800">
            <a:solidFill>
              <a:srgbClr val="00008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2535" name="Line 9"/>
          <p:cNvSpPr>
            <a:spLocks noChangeShapeType="1"/>
          </p:cNvSpPr>
          <p:nvPr/>
        </p:nvSpPr>
        <p:spPr bwMode="auto">
          <a:xfrm flipH="1">
            <a:off x="6537325" y="3716338"/>
            <a:ext cx="1008063" cy="0"/>
          </a:xfrm>
          <a:prstGeom prst="line">
            <a:avLst/>
          </a:prstGeom>
          <a:noFill/>
          <a:ln w="50800">
            <a:solidFill>
              <a:srgbClr val="632523"/>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2536" name="Line 10"/>
          <p:cNvSpPr>
            <a:spLocks noChangeShapeType="1"/>
          </p:cNvSpPr>
          <p:nvPr/>
        </p:nvSpPr>
        <p:spPr bwMode="auto">
          <a:xfrm flipH="1">
            <a:off x="6537325" y="4868863"/>
            <a:ext cx="1008063" cy="19050"/>
          </a:xfrm>
          <a:prstGeom prst="line">
            <a:avLst/>
          </a:prstGeom>
          <a:noFill/>
          <a:ln w="50800">
            <a:solidFill>
              <a:srgbClr val="0080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3"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都市施設の都市計画決定のイメージ</a:t>
            </a:r>
          </a:p>
        </p:txBody>
      </p:sp>
    </p:spTree>
    <p:extLst>
      <p:ext uri="{BB962C8B-B14F-4D97-AF65-F5344CB8AC3E}">
        <p14:creationId xmlns:p14="http://schemas.microsoft.com/office/powerpoint/2010/main" val="333301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txBox="1">
            <a:spLocks noChangeArrowheads="1"/>
          </p:cNvSpPr>
          <p:nvPr/>
        </p:nvSpPr>
        <p:spPr>
          <a:xfrm>
            <a:off x="-19050" y="0"/>
            <a:ext cx="9036050" cy="620713"/>
          </a:xfrm>
          <a:prstGeom prst="rect">
            <a:avLst/>
          </a:prstGeom>
        </p:spPr>
        <p:txBody>
          <a:bodyPr lIns="92075" tIns="46038" rIns="92075" bIns="46038" anchor="ctr"/>
          <a:lstStyle/>
          <a:p>
            <a:pPr eaLnBrk="1" hangingPunct="1">
              <a:defRPr/>
            </a:pPr>
            <a:r>
              <a:rPr lang="ja-JP" altLang="en-US" sz="3200" b="1" kern="0" dirty="0">
                <a:solidFill>
                  <a:schemeClr val="tx2"/>
                </a:solidFill>
                <a:latin typeface="+mj-lt"/>
                <a:ea typeface="+mj-ea"/>
                <a:cs typeface="+mj-cs"/>
              </a:rPr>
              <a:t>決定数の多い都市施設　（</a:t>
            </a:r>
            <a:r>
              <a:rPr lang="en-US" altLang="ja-JP" sz="3200" b="1" kern="0" dirty="0">
                <a:solidFill>
                  <a:srgbClr val="1F497D"/>
                </a:solidFill>
                <a:latin typeface="+mj-lt"/>
                <a:ea typeface="+mj-ea"/>
                <a:cs typeface="+mj-cs"/>
              </a:rPr>
              <a:t>R4.3</a:t>
            </a:r>
            <a:r>
              <a:rPr lang="ja-JP" altLang="en-US" sz="3200" b="1" kern="0" dirty="0">
                <a:solidFill>
                  <a:srgbClr val="1F497D"/>
                </a:solidFill>
                <a:latin typeface="+mj-lt"/>
                <a:ea typeface="+mj-ea"/>
                <a:cs typeface="+mj-cs"/>
              </a:rPr>
              <a:t>現在</a:t>
            </a:r>
            <a:r>
              <a:rPr lang="en-US" altLang="ja-JP" sz="3200" b="1" kern="0" dirty="0">
                <a:solidFill>
                  <a:schemeClr val="tx2"/>
                </a:solidFill>
                <a:latin typeface="+mj-lt"/>
                <a:ea typeface="+mj-ea"/>
                <a:cs typeface="+mj-cs"/>
              </a:rPr>
              <a:t>)</a:t>
            </a:r>
            <a:endParaRPr lang="ja-JP" altLang="en-US" sz="2800" b="1" kern="0" dirty="0">
              <a:solidFill>
                <a:schemeClr val="tx2"/>
              </a:solidFill>
              <a:latin typeface="+mj-lt"/>
              <a:ea typeface="+mj-ea"/>
              <a:cs typeface="+mj-cs"/>
            </a:endParaRPr>
          </a:p>
        </p:txBody>
      </p:sp>
      <p:sp>
        <p:nvSpPr>
          <p:cNvPr id="23555" name="Text Box 31"/>
          <p:cNvSpPr txBox="1">
            <a:spLocks noChangeArrowheads="1"/>
          </p:cNvSpPr>
          <p:nvPr/>
        </p:nvSpPr>
        <p:spPr bwMode="auto">
          <a:xfrm>
            <a:off x="379413" y="1828800"/>
            <a:ext cx="2778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3600">
                <a:latin typeface="Arial" panose="020B0604020202020204" pitchFamily="34" charset="0"/>
              </a:rPr>
              <a:t>道  路</a:t>
            </a:r>
          </a:p>
        </p:txBody>
      </p:sp>
      <p:sp>
        <p:nvSpPr>
          <p:cNvPr id="23556" name="Text Box 32"/>
          <p:cNvSpPr txBox="1">
            <a:spLocks noChangeArrowheads="1"/>
          </p:cNvSpPr>
          <p:nvPr/>
        </p:nvSpPr>
        <p:spPr bwMode="auto">
          <a:xfrm>
            <a:off x="7327900" y="1066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a:latin typeface="Arial" panose="020B0604020202020204" pitchFamily="34" charset="0"/>
              </a:rPr>
              <a:t>計　画</a:t>
            </a:r>
          </a:p>
        </p:txBody>
      </p:sp>
      <p:sp>
        <p:nvSpPr>
          <p:cNvPr id="23557" name="Text Box 33"/>
          <p:cNvSpPr txBox="1">
            <a:spLocks noChangeArrowheads="1"/>
          </p:cNvSpPr>
          <p:nvPr/>
        </p:nvSpPr>
        <p:spPr bwMode="auto">
          <a:xfrm>
            <a:off x="4306888" y="1066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a:latin typeface="Arial" panose="020B0604020202020204" pitchFamily="34" charset="0"/>
              </a:rPr>
              <a:t>供　用</a:t>
            </a:r>
          </a:p>
        </p:txBody>
      </p:sp>
      <p:sp>
        <p:nvSpPr>
          <p:cNvPr id="23558" name="Text Box 34"/>
          <p:cNvSpPr txBox="1">
            <a:spLocks noChangeArrowheads="1"/>
          </p:cNvSpPr>
          <p:nvPr/>
        </p:nvSpPr>
        <p:spPr bwMode="auto">
          <a:xfrm>
            <a:off x="6766545" y="1830963"/>
            <a:ext cx="2681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dirty="0">
                <a:latin typeface="Arial" panose="020B0604020202020204" pitchFamily="34" charset="0"/>
              </a:rPr>
              <a:t>約</a:t>
            </a:r>
            <a:r>
              <a:rPr lang="en-US" altLang="ja-JP" sz="3600" dirty="0">
                <a:latin typeface="Arial" panose="020B0604020202020204" pitchFamily="34" charset="0"/>
              </a:rPr>
              <a:t>71,300km</a:t>
            </a:r>
          </a:p>
        </p:txBody>
      </p:sp>
      <p:sp>
        <p:nvSpPr>
          <p:cNvPr id="23559" name="Text Box 35"/>
          <p:cNvSpPr txBox="1">
            <a:spLocks noChangeArrowheads="1"/>
          </p:cNvSpPr>
          <p:nvPr/>
        </p:nvSpPr>
        <p:spPr bwMode="auto">
          <a:xfrm>
            <a:off x="6752406" y="3995738"/>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dirty="0">
                <a:latin typeface="Arial" panose="020B0604020202020204" pitchFamily="34" charset="0"/>
              </a:rPr>
              <a:t>約</a:t>
            </a:r>
            <a:r>
              <a:rPr lang="en-US" altLang="ja-JP" sz="3600" dirty="0">
                <a:latin typeface="Arial" panose="020B0604020202020204" pitchFamily="34" charset="0"/>
              </a:rPr>
              <a:t>111,700 ha</a:t>
            </a:r>
          </a:p>
        </p:txBody>
      </p:sp>
      <p:sp>
        <p:nvSpPr>
          <p:cNvPr id="23560" name="Text Box 36"/>
          <p:cNvSpPr txBox="1">
            <a:spLocks noChangeArrowheads="1"/>
          </p:cNvSpPr>
          <p:nvPr/>
        </p:nvSpPr>
        <p:spPr bwMode="auto">
          <a:xfrm>
            <a:off x="415925" y="6284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400" dirty="0">
                <a:latin typeface="Arial" panose="020B0604020202020204" pitchFamily="34" charset="0"/>
              </a:rPr>
              <a:t>（参考）　都市計画区域　　約</a:t>
            </a:r>
            <a:r>
              <a:rPr lang="en-US" altLang="ja-JP" sz="2400" dirty="0">
                <a:latin typeface="Arial" panose="020B0604020202020204" pitchFamily="34" charset="0"/>
              </a:rPr>
              <a:t>10,284,200ha</a:t>
            </a:r>
            <a:r>
              <a:rPr lang="ja-JP" altLang="en-US" sz="2400" dirty="0">
                <a:latin typeface="Arial" panose="020B0604020202020204" pitchFamily="34" charset="0"/>
              </a:rPr>
              <a:t>（日本国土の約</a:t>
            </a:r>
            <a:r>
              <a:rPr lang="en-US" altLang="ja-JP" sz="2400" dirty="0">
                <a:latin typeface="Arial" panose="020B0604020202020204" pitchFamily="34" charset="0"/>
              </a:rPr>
              <a:t>27%</a:t>
            </a:r>
            <a:r>
              <a:rPr lang="ja-JP" altLang="en-US" sz="2400" dirty="0">
                <a:latin typeface="Arial" panose="020B0604020202020204" pitchFamily="34" charset="0"/>
              </a:rPr>
              <a:t>）</a:t>
            </a:r>
          </a:p>
        </p:txBody>
      </p:sp>
      <p:sp>
        <p:nvSpPr>
          <p:cNvPr id="23561" name="Text Box 37"/>
          <p:cNvSpPr txBox="1">
            <a:spLocks noChangeArrowheads="1"/>
          </p:cNvSpPr>
          <p:nvPr/>
        </p:nvSpPr>
        <p:spPr bwMode="auto">
          <a:xfrm>
            <a:off x="3446463" y="2587983"/>
            <a:ext cx="54006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dirty="0">
                <a:solidFill>
                  <a:srgbClr val="FF0000"/>
                </a:solidFill>
                <a:latin typeface="Arial" panose="020B0604020202020204" pitchFamily="34" charset="0"/>
              </a:rPr>
              <a:t>・供用延長は地球の約１周分、</a:t>
            </a:r>
          </a:p>
          <a:p>
            <a:pPr eaLnBrk="1" hangingPunct="1">
              <a:spcBef>
                <a:spcPct val="50000"/>
              </a:spcBef>
              <a:buFontTx/>
              <a:buNone/>
            </a:pPr>
            <a:r>
              <a:rPr lang="ja-JP" altLang="en-US" sz="2000" dirty="0">
                <a:solidFill>
                  <a:srgbClr val="FF0000"/>
                </a:solidFill>
                <a:latin typeface="Arial" panose="020B0604020202020204" pitchFamily="34" charset="0"/>
              </a:rPr>
              <a:t>　道路総延長（約</a:t>
            </a:r>
            <a:r>
              <a:rPr lang="en-US" altLang="ja-JP" sz="2000" dirty="0">
                <a:solidFill>
                  <a:srgbClr val="FF0000"/>
                </a:solidFill>
                <a:latin typeface="Arial" panose="020B0604020202020204" pitchFamily="34" charset="0"/>
              </a:rPr>
              <a:t>122</a:t>
            </a:r>
            <a:r>
              <a:rPr lang="ja-JP" altLang="en-US" sz="2000" dirty="0">
                <a:solidFill>
                  <a:srgbClr val="FF0000"/>
                </a:solidFill>
                <a:latin typeface="Arial" panose="020B0604020202020204" pitchFamily="34" charset="0"/>
              </a:rPr>
              <a:t>万</a:t>
            </a:r>
            <a:r>
              <a:rPr lang="en-US" altLang="ja-JP" sz="2000" dirty="0">
                <a:solidFill>
                  <a:srgbClr val="FF0000"/>
                </a:solidFill>
                <a:latin typeface="Arial" panose="020B0604020202020204" pitchFamily="34" charset="0"/>
              </a:rPr>
              <a:t>km</a:t>
            </a:r>
            <a:r>
              <a:rPr lang="ja-JP" altLang="en-US" sz="2000" dirty="0">
                <a:solidFill>
                  <a:srgbClr val="FF0000"/>
                </a:solidFill>
                <a:latin typeface="Arial" panose="020B0604020202020204" pitchFamily="34" charset="0"/>
              </a:rPr>
              <a:t>　</a:t>
            </a:r>
            <a:r>
              <a:rPr lang="en-US" altLang="ja-JP" sz="2000" dirty="0">
                <a:solidFill>
                  <a:srgbClr val="FF0000"/>
                </a:solidFill>
                <a:latin typeface="Arial" panose="020B0604020202020204" pitchFamily="34" charset="0"/>
              </a:rPr>
              <a:t>R3.3</a:t>
            </a:r>
            <a:r>
              <a:rPr lang="ja-JP" altLang="en-US" sz="2000" dirty="0">
                <a:solidFill>
                  <a:srgbClr val="FF0000"/>
                </a:solidFill>
                <a:latin typeface="Arial" panose="020B0604020202020204" pitchFamily="34" charset="0"/>
              </a:rPr>
              <a:t>）の約</a:t>
            </a:r>
            <a:r>
              <a:rPr lang="en-US" altLang="ja-JP" sz="2000" dirty="0">
                <a:solidFill>
                  <a:srgbClr val="FF0000"/>
                </a:solidFill>
                <a:latin typeface="Arial" panose="020B0604020202020204" pitchFamily="34" charset="0"/>
              </a:rPr>
              <a:t>4</a:t>
            </a:r>
            <a:r>
              <a:rPr lang="ja-JP" altLang="en-US" sz="2000" dirty="0">
                <a:solidFill>
                  <a:srgbClr val="FF0000"/>
                </a:solidFill>
                <a:latin typeface="Arial" panose="020B0604020202020204" pitchFamily="34" charset="0"/>
              </a:rPr>
              <a:t>％、</a:t>
            </a:r>
          </a:p>
        </p:txBody>
      </p:sp>
      <p:sp>
        <p:nvSpPr>
          <p:cNvPr id="23562" name="Text Box 38"/>
          <p:cNvSpPr txBox="1">
            <a:spLocks noChangeArrowheads="1"/>
          </p:cNvSpPr>
          <p:nvPr/>
        </p:nvSpPr>
        <p:spPr bwMode="auto">
          <a:xfrm>
            <a:off x="3446463" y="4743450"/>
            <a:ext cx="525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dirty="0">
                <a:solidFill>
                  <a:srgbClr val="FF0000"/>
                </a:solidFill>
                <a:latin typeface="Arial" panose="020B0604020202020204" pitchFamily="34" charset="0"/>
              </a:rPr>
              <a:t>・供用面積は都計区域の約</a:t>
            </a:r>
            <a:r>
              <a:rPr lang="en-US" altLang="ja-JP" sz="2000" dirty="0">
                <a:solidFill>
                  <a:srgbClr val="FF0000"/>
                </a:solidFill>
                <a:latin typeface="Arial" panose="020B0604020202020204" pitchFamily="34" charset="0"/>
              </a:rPr>
              <a:t>0.8%</a:t>
            </a:r>
          </a:p>
          <a:p>
            <a:pPr eaLnBrk="1" hangingPunct="1">
              <a:spcBef>
                <a:spcPct val="50000"/>
              </a:spcBef>
              <a:buFontTx/>
              <a:buNone/>
            </a:pPr>
            <a:r>
              <a:rPr lang="ja-JP" altLang="en-US" sz="2000" dirty="0">
                <a:solidFill>
                  <a:srgbClr val="FF0000"/>
                </a:solidFill>
                <a:latin typeface="Arial" panose="020B0604020202020204" pitchFamily="34" charset="0"/>
              </a:rPr>
              <a:t>・公園供用面積（約</a:t>
            </a:r>
            <a:r>
              <a:rPr lang="en-US" altLang="ja-JP" sz="2000" dirty="0">
                <a:solidFill>
                  <a:srgbClr val="FF0000"/>
                </a:solidFill>
                <a:latin typeface="Arial" panose="020B0604020202020204" pitchFamily="34" charset="0"/>
              </a:rPr>
              <a:t>13.0</a:t>
            </a:r>
            <a:r>
              <a:rPr lang="ja-JP" altLang="en-US" sz="2000" dirty="0">
                <a:solidFill>
                  <a:srgbClr val="FF0000"/>
                </a:solidFill>
                <a:latin typeface="Arial" panose="020B0604020202020204" pitchFamily="34" charset="0"/>
              </a:rPr>
              <a:t>万</a:t>
            </a:r>
            <a:r>
              <a:rPr lang="en-US" altLang="ja-JP" sz="2000" dirty="0">
                <a:solidFill>
                  <a:srgbClr val="FF0000"/>
                </a:solidFill>
                <a:latin typeface="Arial" panose="020B0604020202020204" pitchFamily="34" charset="0"/>
              </a:rPr>
              <a:t>ha</a:t>
            </a:r>
            <a:r>
              <a:rPr lang="ja-JP" altLang="en-US" sz="2000" dirty="0">
                <a:solidFill>
                  <a:srgbClr val="FF0000"/>
                </a:solidFill>
                <a:latin typeface="Arial" panose="020B0604020202020204" pitchFamily="34" charset="0"/>
              </a:rPr>
              <a:t>　</a:t>
            </a:r>
            <a:r>
              <a:rPr lang="en-US" altLang="ja-JP" sz="2000" dirty="0">
                <a:solidFill>
                  <a:srgbClr val="FF0000"/>
                </a:solidFill>
                <a:latin typeface="Arial" panose="020B0604020202020204" pitchFamily="34" charset="0"/>
              </a:rPr>
              <a:t>R4.3</a:t>
            </a:r>
            <a:r>
              <a:rPr lang="ja-JP" altLang="en-US" sz="2000" dirty="0">
                <a:solidFill>
                  <a:srgbClr val="FF0000"/>
                </a:solidFill>
                <a:latin typeface="Arial" panose="020B0604020202020204" pitchFamily="34" charset="0"/>
              </a:rPr>
              <a:t>）の約</a:t>
            </a:r>
            <a:r>
              <a:rPr lang="en-US" altLang="ja-JP" sz="2000" dirty="0">
                <a:solidFill>
                  <a:srgbClr val="FF0000"/>
                </a:solidFill>
                <a:latin typeface="Arial" panose="020B0604020202020204" pitchFamily="34" charset="0"/>
              </a:rPr>
              <a:t>6</a:t>
            </a:r>
            <a:r>
              <a:rPr lang="ja-JP" altLang="en-US" sz="2000" dirty="0">
                <a:solidFill>
                  <a:srgbClr val="FF0000"/>
                </a:solidFill>
                <a:latin typeface="Arial" panose="020B0604020202020204" pitchFamily="34" charset="0"/>
              </a:rPr>
              <a:t>割</a:t>
            </a:r>
          </a:p>
          <a:p>
            <a:pPr eaLnBrk="1" hangingPunct="1">
              <a:spcBef>
                <a:spcPct val="50000"/>
              </a:spcBef>
              <a:buFontTx/>
              <a:buNone/>
            </a:pPr>
            <a:r>
              <a:rPr lang="ja-JP" altLang="en-US" sz="2000" dirty="0">
                <a:solidFill>
                  <a:srgbClr val="FF0000"/>
                </a:solidFill>
                <a:latin typeface="Arial" panose="020B0604020202020204" pitchFamily="34" charset="0"/>
              </a:rPr>
              <a:t>・国民一人当たり</a:t>
            </a:r>
            <a:r>
              <a:rPr lang="en-US" altLang="ja-JP" sz="2000" dirty="0">
                <a:solidFill>
                  <a:srgbClr val="FF0000"/>
                </a:solidFill>
                <a:latin typeface="Arial" panose="020B0604020202020204" pitchFamily="34" charset="0"/>
              </a:rPr>
              <a:t>6.3㎡</a:t>
            </a:r>
          </a:p>
        </p:txBody>
      </p:sp>
      <p:sp>
        <p:nvSpPr>
          <p:cNvPr id="23563" name="Text Box 40"/>
          <p:cNvSpPr txBox="1">
            <a:spLocks noChangeArrowheads="1"/>
          </p:cNvSpPr>
          <p:nvPr/>
        </p:nvSpPr>
        <p:spPr bwMode="auto">
          <a:xfrm>
            <a:off x="3721100" y="1828800"/>
            <a:ext cx="2816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dirty="0">
                <a:latin typeface="Arial" panose="020B0604020202020204" pitchFamily="34" charset="0"/>
              </a:rPr>
              <a:t>約</a:t>
            </a:r>
            <a:r>
              <a:rPr lang="en-US" altLang="ja-JP" sz="3600" dirty="0">
                <a:latin typeface="Arial" panose="020B0604020202020204" pitchFamily="34" charset="0"/>
              </a:rPr>
              <a:t>48,000km</a:t>
            </a:r>
          </a:p>
        </p:txBody>
      </p:sp>
      <p:sp>
        <p:nvSpPr>
          <p:cNvPr id="23564" name="Text Box 41"/>
          <p:cNvSpPr txBox="1">
            <a:spLocks noChangeArrowheads="1"/>
          </p:cNvSpPr>
          <p:nvPr/>
        </p:nvSpPr>
        <p:spPr bwMode="auto">
          <a:xfrm>
            <a:off x="3729607" y="3995738"/>
            <a:ext cx="26627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dirty="0">
                <a:latin typeface="Arial" panose="020B0604020202020204" pitchFamily="34" charset="0"/>
              </a:rPr>
              <a:t>約</a:t>
            </a:r>
            <a:r>
              <a:rPr lang="en-US" altLang="ja-JP" sz="3600" dirty="0">
                <a:latin typeface="Arial" panose="020B0604020202020204" pitchFamily="34" charset="0"/>
              </a:rPr>
              <a:t>79,900ha</a:t>
            </a:r>
          </a:p>
        </p:txBody>
      </p:sp>
      <p:sp>
        <p:nvSpPr>
          <p:cNvPr id="23565" name="Text Box 45"/>
          <p:cNvSpPr txBox="1">
            <a:spLocks noChangeArrowheads="1"/>
          </p:cNvSpPr>
          <p:nvPr/>
        </p:nvSpPr>
        <p:spPr bwMode="auto">
          <a:xfrm>
            <a:off x="379413" y="3995738"/>
            <a:ext cx="2778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50000"/>
              </a:spcBef>
              <a:buFontTx/>
              <a:buNone/>
            </a:pPr>
            <a:r>
              <a:rPr lang="ja-JP" altLang="en-US" sz="3600">
                <a:latin typeface="Arial" panose="020B0604020202020204" pitchFamily="34" charset="0"/>
              </a:rPr>
              <a:t>公  園</a:t>
            </a:r>
          </a:p>
        </p:txBody>
      </p:sp>
      <p:sp>
        <p:nvSpPr>
          <p:cNvPr id="24" name="テキスト ボックス 23"/>
          <p:cNvSpPr txBox="1"/>
          <p:nvPr/>
        </p:nvSpPr>
        <p:spPr>
          <a:xfrm>
            <a:off x="735013" y="6910388"/>
            <a:ext cx="8980344" cy="954107"/>
          </a:xfrm>
          <a:prstGeom prst="rect">
            <a:avLst/>
          </a:prstGeom>
          <a:noFill/>
        </p:spPr>
        <p:txBody>
          <a:bodyPr wrap="none">
            <a:spAutoFit/>
          </a:bodyPr>
          <a:lstStyle/>
          <a:p>
            <a:pPr eaLnBrk="1" hangingPunct="1">
              <a:defRPr/>
            </a:pPr>
            <a:r>
              <a:rPr lang="en-US" altLang="ja-JP" sz="1400" dirty="0">
                <a:latin typeface="+mj-ea"/>
                <a:ea typeface="+mj-ea"/>
              </a:rPr>
              <a:t>※</a:t>
            </a:r>
            <a:r>
              <a:rPr lang="ja-JP" altLang="en-US" sz="1400" dirty="0">
                <a:latin typeface="+mj-ea"/>
                <a:ea typeface="+mj-ea"/>
              </a:rPr>
              <a:t>道路総延長：</a:t>
            </a:r>
            <a:r>
              <a:rPr lang="zh-TW" altLang="en-US" sz="1400" dirty="0">
                <a:latin typeface="+mj-ea"/>
                <a:ea typeface="+mj-ea"/>
              </a:rPr>
              <a:t>道路統計年報</a:t>
            </a:r>
            <a:r>
              <a:rPr lang="en-US" altLang="zh-TW" sz="1400" dirty="0">
                <a:latin typeface="+mj-ea"/>
                <a:ea typeface="+mj-ea"/>
              </a:rPr>
              <a:t>2022</a:t>
            </a:r>
            <a:r>
              <a:rPr lang="ja-JP" altLang="en-US" sz="1400" dirty="0">
                <a:latin typeface="+mj-ea"/>
                <a:ea typeface="+mj-ea"/>
              </a:rPr>
              <a:t>（</a:t>
            </a:r>
            <a:r>
              <a:rPr lang="en-US" altLang="ja-JP" sz="1400" dirty="0">
                <a:latin typeface="+mj-ea"/>
                <a:ea typeface="+mj-ea"/>
              </a:rPr>
              <a:t>R3.3.31</a:t>
            </a:r>
            <a:r>
              <a:rPr lang="ja-JP" altLang="en-US" sz="1400" dirty="0">
                <a:latin typeface="+mj-ea"/>
                <a:ea typeface="+mj-ea"/>
              </a:rPr>
              <a:t>）による</a:t>
            </a:r>
            <a:endParaRPr lang="en-US" altLang="ja-JP" sz="1400" dirty="0">
              <a:latin typeface="+mj-ea"/>
              <a:ea typeface="+mj-ea"/>
            </a:endParaRPr>
          </a:p>
          <a:p>
            <a:pPr eaLnBrk="1" hangingPunct="1">
              <a:defRPr/>
            </a:pPr>
            <a:r>
              <a:rPr lang="en-US" altLang="ja-JP" sz="1400" dirty="0">
                <a:latin typeface="+mj-ea"/>
                <a:ea typeface="+mj-ea"/>
              </a:rPr>
              <a:t>※</a:t>
            </a:r>
            <a:r>
              <a:rPr lang="ja-JP" altLang="en-US" sz="1400" dirty="0">
                <a:latin typeface="+mj-ea"/>
                <a:ea typeface="+mj-ea"/>
              </a:rPr>
              <a:t>公園供用面積：都市計画概況調査＝都市公園データベースによる（</a:t>
            </a:r>
            <a:r>
              <a:rPr lang="en-US" altLang="ja-JP" sz="1400" dirty="0">
                <a:latin typeface="+mj-ea"/>
                <a:ea typeface="+mj-ea"/>
              </a:rPr>
              <a:t>R4.3.31</a:t>
            </a:r>
            <a:r>
              <a:rPr lang="ja-JP" altLang="en-US" sz="1400" dirty="0">
                <a:latin typeface="+mj-ea"/>
                <a:ea typeface="+mj-ea"/>
              </a:rPr>
              <a:t>）</a:t>
            </a:r>
            <a:endParaRPr lang="en-US" altLang="ja-JP" sz="1400" dirty="0">
              <a:latin typeface="+mj-ea"/>
              <a:ea typeface="+mj-ea"/>
            </a:endParaRPr>
          </a:p>
          <a:p>
            <a:pPr eaLnBrk="1" hangingPunct="1">
              <a:defRPr/>
            </a:pPr>
            <a:r>
              <a:rPr lang="en-US" altLang="ja-JP" sz="1400" dirty="0">
                <a:latin typeface="+mj-ea"/>
                <a:ea typeface="+mj-ea"/>
              </a:rPr>
              <a:t>※</a:t>
            </a:r>
            <a:r>
              <a:rPr lang="ja-JP" altLang="en-US" sz="1400" dirty="0">
                <a:latin typeface="+mj-ea"/>
                <a:ea typeface="+mj-ea"/>
              </a:rPr>
              <a:t>人口：</a:t>
            </a:r>
            <a:r>
              <a:rPr lang="en-US" altLang="ja-JP" sz="1400" dirty="0">
                <a:latin typeface="+mj-ea"/>
                <a:ea typeface="+mj-ea"/>
              </a:rPr>
              <a:t>126,146</a:t>
            </a:r>
            <a:r>
              <a:rPr lang="ja-JP" altLang="en-US" sz="1400" dirty="0">
                <a:latin typeface="+mj-ea"/>
                <a:ea typeface="+mj-ea"/>
              </a:rPr>
              <a:t>千人（令和２年）：総務省統計局「令和２年国勢調査」による</a:t>
            </a:r>
            <a:endParaRPr lang="en-US" altLang="ja-JP" sz="1400" dirty="0">
              <a:latin typeface="+mj-ea"/>
              <a:ea typeface="+mj-ea"/>
            </a:endParaRPr>
          </a:p>
          <a:p>
            <a:pPr eaLnBrk="1" hangingPunct="1">
              <a:defRPr/>
            </a:pPr>
            <a:r>
              <a:rPr lang="en-US" altLang="ja-JP" sz="1400" dirty="0">
                <a:latin typeface="+mj-ea"/>
                <a:ea typeface="+mj-ea"/>
              </a:rPr>
              <a:t>※</a:t>
            </a:r>
            <a:r>
              <a:rPr lang="ja-JP" altLang="en-US" sz="1400" dirty="0">
                <a:latin typeface="+mj-ea"/>
                <a:ea typeface="+mj-ea"/>
              </a:rPr>
              <a:t>日本の国土面積：</a:t>
            </a:r>
            <a:r>
              <a:rPr lang="en-US" altLang="ja-JP" sz="1400" dirty="0">
                <a:latin typeface="+mj-ea"/>
                <a:ea typeface="+mj-ea"/>
              </a:rPr>
              <a:t>377,973.26km2</a:t>
            </a:r>
            <a:r>
              <a:rPr lang="ja-JP" altLang="en-US" sz="1400" dirty="0">
                <a:latin typeface="+mj-ea"/>
                <a:ea typeface="+mj-ea"/>
              </a:rPr>
              <a:t>（令和４年度）：</a:t>
            </a:r>
            <a:r>
              <a:rPr lang="ja-JP" altLang="en-US" sz="1400" dirty="0">
                <a:latin typeface="Arial" charset="0"/>
                <a:ea typeface="ＭＳ Ｐゴシック" charset="-128"/>
              </a:rPr>
              <a:t>全国都道府県市区町村別面積調（国土地理院</a:t>
            </a:r>
            <a:r>
              <a:rPr lang="en-US" altLang="ja-JP" sz="1400" dirty="0">
                <a:latin typeface="Arial" charset="0"/>
                <a:ea typeface="ＭＳ Ｐゴシック" charset="-128"/>
              </a:rPr>
              <a:t>R4.10.1</a:t>
            </a:r>
            <a:r>
              <a:rPr lang="ja-JP" altLang="en-US" sz="1400" dirty="0">
                <a:latin typeface="Arial" charset="0"/>
                <a:ea typeface="ＭＳ Ｐゴシック" charset="-128"/>
              </a:rPr>
              <a:t>時点）による</a:t>
            </a:r>
            <a:endParaRPr lang="ja-JP" altLang="en-US" sz="1400" dirty="0">
              <a:latin typeface="+mj-ea"/>
              <a:ea typeface="+mj-ea"/>
            </a:endParaRPr>
          </a:p>
        </p:txBody>
      </p:sp>
      <p:sp>
        <p:nvSpPr>
          <p:cNvPr id="23567" name="Text Box 34"/>
          <p:cNvSpPr txBox="1">
            <a:spLocks noChangeArrowheads="1"/>
          </p:cNvSpPr>
          <p:nvPr/>
        </p:nvSpPr>
        <p:spPr bwMode="auto">
          <a:xfrm>
            <a:off x="6230938" y="1828800"/>
            <a:ext cx="792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a:t>
            </a:r>
            <a:endParaRPr lang="en-US" altLang="ja-JP" sz="3600">
              <a:latin typeface="Arial" panose="020B0604020202020204" pitchFamily="34" charset="0"/>
            </a:endParaRPr>
          </a:p>
        </p:txBody>
      </p:sp>
      <p:sp>
        <p:nvSpPr>
          <p:cNvPr id="23568" name="Text Box 34"/>
          <p:cNvSpPr txBox="1">
            <a:spLocks noChangeArrowheads="1"/>
          </p:cNvSpPr>
          <p:nvPr/>
        </p:nvSpPr>
        <p:spPr bwMode="auto">
          <a:xfrm>
            <a:off x="6230938" y="3995738"/>
            <a:ext cx="79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3600">
                <a:latin typeface="Arial" panose="020B0604020202020204" pitchFamily="34" charset="0"/>
              </a:rPr>
              <a:t>／</a:t>
            </a:r>
            <a:endParaRPr lang="en-US" altLang="ja-JP" sz="3600">
              <a:latin typeface="Arial" panose="020B0604020202020204" pitchFamily="34" charset="0"/>
            </a:endParaRPr>
          </a:p>
        </p:txBody>
      </p:sp>
    </p:spTree>
    <p:extLst>
      <p:ext uri="{BB962C8B-B14F-4D97-AF65-F5344CB8AC3E}">
        <p14:creationId xmlns:p14="http://schemas.microsoft.com/office/powerpoint/2010/main" val="170781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AutoShape 13"/>
          <p:cNvCxnSpPr>
            <a:cxnSpLocks noChangeShapeType="1"/>
          </p:cNvCxnSpPr>
          <p:nvPr/>
        </p:nvCxnSpPr>
        <p:spPr bwMode="auto">
          <a:xfrm flipV="1">
            <a:off x="1516063" y="2736850"/>
            <a:ext cx="360362"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79" name="Text Box 2"/>
          <p:cNvSpPr txBox="1">
            <a:spLocks noChangeArrowheads="1"/>
          </p:cNvSpPr>
          <p:nvPr/>
        </p:nvSpPr>
        <p:spPr bwMode="auto">
          <a:xfrm>
            <a:off x="176213" y="4216400"/>
            <a:ext cx="504825" cy="2305050"/>
          </a:xfrm>
          <a:prstGeom prst="rect">
            <a:avLst/>
          </a:prstGeom>
          <a:solidFill>
            <a:srgbClr val="92D050"/>
          </a:solidFill>
          <a:ln w="38100" cmpd="dbl">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rPr>
              <a:t>公聴会の開催等による</a:t>
            </a:r>
            <a:endParaRPr lang="en-US" altLang="ja-JP" sz="1400" b="1">
              <a:latin typeface="Times New Roman" panose="02020603050405020304" pitchFamily="18" charset="0"/>
            </a:endParaRPr>
          </a:p>
          <a:p>
            <a:pPr eaLnBrk="1" hangingPunct="1">
              <a:spcBef>
                <a:spcPct val="0"/>
              </a:spcBef>
              <a:buFontTx/>
              <a:buNone/>
            </a:pPr>
            <a:r>
              <a:rPr lang="ja-JP" altLang="en-US" sz="1400" b="1">
                <a:latin typeface="Times New Roman" panose="02020603050405020304" pitchFamily="18" charset="0"/>
              </a:rPr>
              <a:t>住民意見の反映</a:t>
            </a:r>
          </a:p>
        </p:txBody>
      </p:sp>
      <p:sp>
        <p:nvSpPr>
          <p:cNvPr id="24580" name="Text Box 3"/>
          <p:cNvSpPr txBox="1">
            <a:spLocks noChangeArrowheads="1"/>
          </p:cNvSpPr>
          <p:nvPr/>
        </p:nvSpPr>
        <p:spPr bwMode="auto">
          <a:xfrm>
            <a:off x="1004888" y="4216400"/>
            <a:ext cx="504825" cy="2305050"/>
          </a:xfrm>
          <a:prstGeom prst="rect">
            <a:avLst/>
          </a:prstGeom>
          <a:solidFill>
            <a:srgbClr val="92D050"/>
          </a:solidFill>
          <a:ln w="38100" cmpd="dbl">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rPr>
              <a:t>住民等による意見の提出</a:t>
            </a:r>
            <a:endParaRPr lang="en-US" altLang="ja-JP" sz="1400" b="1">
              <a:latin typeface="Times New Roman" panose="02020603050405020304" pitchFamily="18" charset="0"/>
            </a:endParaRPr>
          </a:p>
          <a:p>
            <a:pPr eaLnBrk="1" hangingPunct="1">
              <a:spcBef>
                <a:spcPct val="0"/>
              </a:spcBef>
              <a:buFontTx/>
              <a:buNone/>
            </a:pPr>
            <a:r>
              <a:rPr lang="ja-JP" altLang="en-US" sz="1400" b="1">
                <a:latin typeface="Times New Roman" panose="02020603050405020304" pitchFamily="18" charset="0"/>
              </a:rPr>
              <a:t>（縦覧期間中）</a:t>
            </a:r>
          </a:p>
        </p:txBody>
      </p:sp>
      <p:sp>
        <p:nvSpPr>
          <p:cNvPr id="24581" name="Text Box 4"/>
          <p:cNvSpPr txBox="1">
            <a:spLocks noChangeArrowheads="1"/>
          </p:cNvSpPr>
          <p:nvPr/>
        </p:nvSpPr>
        <p:spPr bwMode="auto">
          <a:xfrm>
            <a:off x="1001713" y="1436688"/>
            <a:ext cx="504825"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都市計画の案の公告・縦覧</a:t>
            </a:r>
            <a:endParaRPr lang="en-US" altLang="ja-JP" sz="1400" b="1">
              <a:latin typeface="Times New Roman" panose="02020603050405020304" pitchFamily="18" charset="0"/>
            </a:endParaRPr>
          </a:p>
          <a:p>
            <a:pPr algn="ctr" eaLnBrk="1" hangingPunct="1">
              <a:spcBef>
                <a:spcPct val="0"/>
              </a:spcBef>
              <a:buFontTx/>
              <a:buNone/>
            </a:pPr>
            <a:r>
              <a:rPr lang="ja-JP" altLang="en-US" sz="1400" b="1">
                <a:latin typeface="Times New Roman" panose="02020603050405020304" pitchFamily="18" charset="0"/>
              </a:rPr>
              <a:t>（　２週間）</a:t>
            </a:r>
          </a:p>
        </p:txBody>
      </p:sp>
      <p:sp>
        <p:nvSpPr>
          <p:cNvPr id="24582" name="Text Box 5"/>
          <p:cNvSpPr txBox="1">
            <a:spLocks noChangeArrowheads="1"/>
          </p:cNvSpPr>
          <p:nvPr/>
        </p:nvSpPr>
        <p:spPr bwMode="auto">
          <a:xfrm>
            <a:off x="1887538" y="1436688"/>
            <a:ext cx="358775"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市町村都市計画審議会</a:t>
            </a:r>
            <a:endParaRPr lang="en-US" altLang="ja-JP" sz="1400" b="1">
              <a:latin typeface="Times New Roman" panose="02020603050405020304" pitchFamily="18" charset="0"/>
            </a:endParaRPr>
          </a:p>
        </p:txBody>
      </p:sp>
      <p:sp>
        <p:nvSpPr>
          <p:cNvPr id="24583" name="Text Box 6"/>
          <p:cNvSpPr txBox="1">
            <a:spLocks noChangeArrowheads="1"/>
          </p:cNvSpPr>
          <p:nvPr/>
        </p:nvSpPr>
        <p:spPr bwMode="auto">
          <a:xfrm>
            <a:off x="2260600" y="4216400"/>
            <a:ext cx="360363" cy="2305050"/>
          </a:xfrm>
          <a:prstGeom prst="rect">
            <a:avLst/>
          </a:prstGeom>
          <a:solidFill>
            <a:srgbClr val="FFFF99"/>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solidFill>
                  <a:srgbClr val="FF0000"/>
                </a:solidFill>
                <a:latin typeface="Times New Roman" panose="02020603050405020304" pitchFamily="18" charset="0"/>
              </a:rPr>
              <a:t>都道府県知事への協議</a:t>
            </a:r>
            <a:endParaRPr lang="en-US" altLang="ja-JP" sz="1400" b="1">
              <a:solidFill>
                <a:srgbClr val="FF0000"/>
              </a:solidFill>
              <a:latin typeface="Times New Roman" panose="02020603050405020304" pitchFamily="18" charset="0"/>
            </a:endParaRPr>
          </a:p>
        </p:txBody>
      </p:sp>
      <p:sp>
        <p:nvSpPr>
          <p:cNvPr id="24584" name="Text Box 7"/>
          <p:cNvSpPr txBox="1">
            <a:spLocks noChangeArrowheads="1"/>
          </p:cNvSpPr>
          <p:nvPr/>
        </p:nvSpPr>
        <p:spPr bwMode="auto">
          <a:xfrm>
            <a:off x="2790825" y="1436688"/>
            <a:ext cx="360363"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都市計画の決定、告示・縦覧</a:t>
            </a:r>
          </a:p>
        </p:txBody>
      </p:sp>
      <p:sp>
        <p:nvSpPr>
          <p:cNvPr id="24585" name="Line 10"/>
          <p:cNvSpPr>
            <a:spLocks noChangeShapeType="1"/>
          </p:cNvSpPr>
          <p:nvPr/>
        </p:nvSpPr>
        <p:spPr bwMode="auto">
          <a:xfrm flipH="1" flipV="1">
            <a:off x="2471738" y="2736850"/>
            <a:ext cx="0" cy="1474788"/>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vert="eaVert" anchor="ctr" anchorCtr="1"/>
          <a:lstStyle/>
          <a:p>
            <a:endParaRPr lang="ja-JP" altLang="en-US"/>
          </a:p>
        </p:txBody>
      </p:sp>
      <p:cxnSp>
        <p:nvCxnSpPr>
          <p:cNvPr id="24586" name="AutoShape 11"/>
          <p:cNvCxnSpPr>
            <a:cxnSpLocks noChangeShapeType="1"/>
            <a:stCxn id="24579" idx="0"/>
            <a:endCxn id="24590" idx="2"/>
          </p:cNvCxnSpPr>
          <p:nvPr/>
        </p:nvCxnSpPr>
        <p:spPr bwMode="auto">
          <a:xfrm flipV="1">
            <a:off x="428625" y="3776663"/>
            <a:ext cx="4763" cy="43973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7" name="AutoShape 12"/>
          <p:cNvCxnSpPr>
            <a:cxnSpLocks noChangeShapeType="1"/>
          </p:cNvCxnSpPr>
          <p:nvPr/>
        </p:nvCxnSpPr>
        <p:spPr bwMode="auto">
          <a:xfrm>
            <a:off x="636588" y="2736850"/>
            <a:ext cx="3587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8" name="AutoShape 14"/>
          <p:cNvCxnSpPr>
            <a:cxnSpLocks noChangeShapeType="1"/>
          </p:cNvCxnSpPr>
          <p:nvPr/>
        </p:nvCxnSpPr>
        <p:spPr bwMode="auto">
          <a:xfrm flipH="1" flipV="1">
            <a:off x="1254125" y="3746500"/>
            <a:ext cx="0" cy="4333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9" name="AutoShape 15"/>
          <p:cNvCxnSpPr>
            <a:cxnSpLocks noChangeShapeType="1"/>
          </p:cNvCxnSpPr>
          <p:nvPr/>
        </p:nvCxnSpPr>
        <p:spPr bwMode="auto">
          <a:xfrm flipV="1">
            <a:off x="2254250" y="2736850"/>
            <a:ext cx="53975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0" name="Text Box 16"/>
          <p:cNvSpPr txBox="1">
            <a:spLocks noChangeArrowheads="1"/>
          </p:cNvSpPr>
          <p:nvPr/>
        </p:nvSpPr>
        <p:spPr bwMode="auto">
          <a:xfrm>
            <a:off x="254000" y="1436688"/>
            <a:ext cx="360363" cy="2339975"/>
          </a:xfrm>
          <a:prstGeom prst="rect">
            <a:avLst/>
          </a:prstGeom>
          <a:solidFill>
            <a:srgbClr val="92D050"/>
          </a:solidFill>
          <a:ln w="25400">
            <a:solidFill>
              <a:schemeClr val="tx1"/>
            </a:solidFill>
            <a:miter lim="800000"/>
            <a:headEnd/>
            <a:tailEnd/>
          </a:ln>
        </p:spPr>
        <p:txBody>
          <a:bodyPr vert="eaVert" lIns="0" tIns="0" rIns="0"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rPr>
              <a:t>都市計画の案の作成</a:t>
            </a:r>
          </a:p>
        </p:txBody>
      </p:sp>
      <p:sp>
        <p:nvSpPr>
          <p:cNvPr id="24591" name="テキスト ボックス 33830"/>
          <p:cNvSpPr txBox="1">
            <a:spLocks noChangeArrowheads="1"/>
          </p:cNvSpPr>
          <p:nvPr/>
        </p:nvSpPr>
        <p:spPr bwMode="auto">
          <a:xfrm>
            <a:off x="100013" y="720725"/>
            <a:ext cx="3148012" cy="368300"/>
          </a:xfrm>
          <a:prstGeom prst="rect">
            <a:avLst/>
          </a:prstGeom>
          <a:solidFill>
            <a:srgbClr val="1F49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ja-JP" altLang="en-US" sz="2400">
                <a:solidFill>
                  <a:schemeClr val="bg1"/>
                </a:solidFill>
              </a:rPr>
              <a:t>都市計画決定</a:t>
            </a:r>
          </a:p>
        </p:txBody>
      </p:sp>
      <p:sp>
        <p:nvSpPr>
          <p:cNvPr id="24592" name="Text Box 10"/>
          <p:cNvSpPr txBox="1">
            <a:spLocks noChangeArrowheads="1"/>
          </p:cNvSpPr>
          <p:nvPr/>
        </p:nvSpPr>
        <p:spPr bwMode="auto">
          <a:xfrm>
            <a:off x="4133850" y="4216400"/>
            <a:ext cx="504825" cy="2305050"/>
          </a:xfrm>
          <a:prstGeom prst="rect">
            <a:avLst/>
          </a:prstGeom>
          <a:solidFill>
            <a:srgbClr val="CCECFF"/>
          </a:solidFill>
          <a:ln w="38100" cmpd="dbl">
            <a:solidFill>
              <a:schemeClr val="tx1"/>
            </a:solidFill>
            <a:miter lim="800000"/>
            <a:headEnd/>
            <a:tailEnd/>
          </a:ln>
        </p:spPr>
        <p:txBody>
          <a:bodyPr vert="eaVert" lIns="0" tIns="0" rIns="0" bIns="0" anchor="ctr" anchorCtr="1"/>
          <a:lstStyle/>
          <a:p>
            <a:pPr eaLnBrk="1" hangingPunct="1"/>
            <a:r>
              <a:rPr lang="ja-JP" altLang="en-US" sz="1400" b="1">
                <a:latin typeface="Times New Roman" panose="02020603050405020304" pitchFamily="18" charset="0"/>
              </a:rPr>
              <a:t>用排水施設管理者等の</a:t>
            </a:r>
            <a:endParaRPr lang="en-US" altLang="ja-JP" sz="1400" b="1">
              <a:latin typeface="Times New Roman" panose="02020603050405020304" pitchFamily="18" charset="0"/>
            </a:endParaRPr>
          </a:p>
          <a:p>
            <a:pPr eaLnBrk="1" hangingPunct="1"/>
            <a:r>
              <a:rPr lang="ja-JP" altLang="en-US" sz="1400" b="1">
                <a:latin typeface="Times New Roman" panose="02020603050405020304" pitchFamily="18" charset="0"/>
              </a:rPr>
              <a:t>意見聴取</a:t>
            </a:r>
          </a:p>
        </p:txBody>
      </p:sp>
      <p:sp>
        <p:nvSpPr>
          <p:cNvPr id="24593" name="Text Box 12"/>
          <p:cNvSpPr txBox="1">
            <a:spLocks noChangeArrowheads="1"/>
          </p:cNvSpPr>
          <p:nvPr/>
        </p:nvSpPr>
        <p:spPr bwMode="auto">
          <a:xfrm>
            <a:off x="3768725" y="1436688"/>
            <a:ext cx="360363" cy="2339975"/>
          </a:xfrm>
          <a:prstGeom prst="rect">
            <a:avLst/>
          </a:prstGeom>
          <a:solidFill>
            <a:srgbClr val="CCECFF"/>
          </a:solidFill>
          <a:ln w="25400">
            <a:solidFill>
              <a:schemeClr val="tx1"/>
            </a:solidFill>
            <a:miter lim="800000"/>
            <a:headEnd/>
            <a:tailEnd/>
          </a:ln>
        </p:spPr>
        <p:txBody>
          <a:bodyPr vert="eaVert" lIns="0" tIns="0" rIns="0" bIns="0" anchor="ctr" anchorCtr="1"/>
          <a:lstStyle/>
          <a:p>
            <a:pPr algn="ctr" eaLnBrk="1" hangingPunct="1"/>
            <a:r>
              <a:rPr lang="ja-JP" altLang="en-US" sz="1400" b="1">
                <a:latin typeface="Times New Roman" panose="02020603050405020304" pitchFamily="18" charset="0"/>
              </a:rPr>
              <a:t>都道府県知事への認可申請</a:t>
            </a:r>
          </a:p>
        </p:txBody>
      </p:sp>
      <p:sp>
        <p:nvSpPr>
          <p:cNvPr id="24594" name="Text Box 13"/>
          <p:cNvSpPr txBox="1">
            <a:spLocks noChangeArrowheads="1"/>
          </p:cNvSpPr>
          <p:nvPr/>
        </p:nvSpPr>
        <p:spPr bwMode="auto">
          <a:xfrm>
            <a:off x="4665663" y="1436688"/>
            <a:ext cx="360362" cy="2339975"/>
          </a:xfrm>
          <a:prstGeom prst="rect">
            <a:avLst/>
          </a:prstGeom>
          <a:solidFill>
            <a:srgbClr val="CCECFF"/>
          </a:solidFill>
          <a:ln w="25400">
            <a:solidFill>
              <a:schemeClr val="tx1"/>
            </a:solidFill>
            <a:miter lim="800000"/>
            <a:headEnd/>
            <a:tailEnd/>
          </a:ln>
        </p:spPr>
        <p:txBody>
          <a:bodyPr vert="eaVert" lIns="0" tIns="0" rIns="0" bIns="0" anchor="ctr" anchorCtr="1"/>
          <a:lstStyle/>
          <a:p>
            <a:pPr algn="ctr" eaLnBrk="1" hangingPunct="1"/>
            <a:r>
              <a:rPr lang="ja-JP" altLang="en-US" sz="1400" b="1">
                <a:latin typeface="Times New Roman" panose="02020603050405020304" pitchFamily="18" charset="0"/>
              </a:rPr>
              <a:t>都道府県知事の認可・告示</a:t>
            </a:r>
          </a:p>
        </p:txBody>
      </p:sp>
      <p:cxnSp>
        <p:nvCxnSpPr>
          <p:cNvPr id="24595" name="AutoShape 15"/>
          <p:cNvCxnSpPr>
            <a:cxnSpLocks noChangeShapeType="1"/>
          </p:cNvCxnSpPr>
          <p:nvPr/>
        </p:nvCxnSpPr>
        <p:spPr bwMode="auto">
          <a:xfrm>
            <a:off x="5033963" y="2736850"/>
            <a:ext cx="360362"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 name="直線矢印コネクタ 93"/>
          <p:cNvCxnSpPr/>
          <p:nvPr/>
        </p:nvCxnSpPr>
        <p:spPr>
          <a:xfrm>
            <a:off x="4135438" y="2736850"/>
            <a:ext cx="541337" cy="0"/>
          </a:xfrm>
          <a:prstGeom prst="straightConnector1">
            <a:avLst/>
          </a:prstGeom>
          <a:ln w="381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H="1">
            <a:off x="4356100" y="2736850"/>
            <a:ext cx="0" cy="1439863"/>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598" name="Text Box 13"/>
          <p:cNvSpPr txBox="1">
            <a:spLocks noChangeArrowheads="1"/>
          </p:cNvSpPr>
          <p:nvPr/>
        </p:nvSpPr>
        <p:spPr bwMode="auto">
          <a:xfrm>
            <a:off x="5402263" y="1436688"/>
            <a:ext cx="719137" cy="2339975"/>
          </a:xfrm>
          <a:prstGeom prst="rect">
            <a:avLst/>
          </a:prstGeom>
          <a:solidFill>
            <a:srgbClr val="CCECFF"/>
          </a:solidFill>
          <a:ln w="25400">
            <a:solidFill>
              <a:schemeClr val="tx1"/>
            </a:solidFill>
            <a:miter lim="800000"/>
            <a:headEnd/>
            <a:tailEnd/>
          </a:ln>
        </p:spPr>
        <p:txBody>
          <a:bodyPr vert="eaVert" lIns="0" tIns="0" rIns="0" bIns="0" anchor="ctr" anchorCtr="1"/>
          <a:lstStyle/>
          <a:p>
            <a:pPr algn="ctr" eaLnBrk="1" hangingPunct="1"/>
            <a:r>
              <a:rPr lang="ja-JP" altLang="en-US" sz="1400" b="1">
                <a:latin typeface="Times New Roman" panose="02020603050405020304" pitchFamily="18" charset="0"/>
              </a:rPr>
              <a:t>国土交通大臣・市町村長への</a:t>
            </a:r>
            <a:endParaRPr lang="en-US" altLang="ja-JP" sz="1400" b="1">
              <a:latin typeface="Times New Roman" panose="02020603050405020304" pitchFamily="18" charset="0"/>
            </a:endParaRPr>
          </a:p>
          <a:p>
            <a:pPr algn="ctr" eaLnBrk="1" hangingPunct="1"/>
            <a:r>
              <a:rPr lang="ja-JP" altLang="en-US" sz="1400" b="1">
                <a:latin typeface="Times New Roman" panose="02020603050405020304" pitchFamily="18" charset="0"/>
              </a:rPr>
              <a:t>図書の写しの送付</a:t>
            </a:r>
            <a:endParaRPr lang="en-US" altLang="ja-JP" sz="1400" b="1">
              <a:latin typeface="Times New Roman" panose="02020603050405020304" pitchFamily="18" charset="0"/>
            </a:endParaRPr>
          </a:p>
          <a:p>
            <a:pPr algn="ctr" eaLnBrk="1" hangingPunct="1"/>
            <a:r>
              <a:rPr lang="ja-JP" altLang="en-US" sz="1400" b="1">
                <a:latin typeface="Times New Roman" panose="02020603050405020304" pitchFamily="18" charset="0"/>
              </a:rPr>
              <a:t>及び市町村による公衆縦覧</a:t>
            </a:r>
          </a:p>
        </p:txBody>
      </p:sp>
      <p:sp>
        <p:nvSpPr>
          <p:cNvPr id="24599" name="テキスト ボックス 121"/>
          <p:cNvSpPr txBox="1">
            <a:spLocks noChangeArrowheads="1"/>
          </p:cNvSpPr>
          <p:nvPr/>
        </p:nvSpPr>
        <p:spPr bwMode="auto">
          <a:xfrm>
            <a:off x="3640138" y="717550"/>
            <a:ext cx="2593975" cy="3683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ja-JP" altLang="en-US" sz="2400">
                <a:solidFill>
                  <a:schemeClr val="bg1"/>
                </a:solidFill>
              </a:rPr>
              <a:t>事業認可</a:t>
            </a:r>
          </a:p>
        </p:txBody>
      </p:sp>
      <p:sp>
        <p:nvSpPr>
          <p:cNvPr id="24600" name="Text Box 24"/>
          <p:cNvSpPr txBox="1">
            <a:spLocks noChangeArrowheads="1"/>
          </p:cNvSpPr>
          <p:nvPr/>
        </p:nvSpPr>
        <p:spPr bwMode="auto">
          <a:xfrm>
            <a:off x="-6350" y="-1588"/>
            <a:ext cx="9910763"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ja-JP" altLang="en-US" sz="3200" b="1" dirty="0">
                <a:solidFill>
                  <a:schemeClr val="tx2"/>
                </a:solidFill>
              </a:rPr>
              <a:t>都市計画決定から事業完了までの流れ</a:t>
            </a:r>
            <a:r>
              <a:rPr lang="ja-JP" altLang="en-US" sz="2400" b="1" dirty="0">
                <a:solidFill>
                  <a:schemeClr val="tx2"/>
                </a:solidFill>
              </a:rPr>
              <a:t>（市町村の例）</a:t>
            </a:r>
            <a:endParaRPr lang="en-US" altLang="ja-JP" sz="3200" b="1" dirty="0">
              <a:solidFill>
                <a:schemeClr val="tx2"/>
              </a:solidFill>
            </a:endParaRPr>
          </a:p>
        </p:txBody>
      </p:sp>
      <p:sp>
        <p:nvSpPr>
          <p:cNvPr id="33844" name="正方形/長方形 33843"/>
          <p:cNvSpPr/>
          <p:nvPr/>
        </p:nvSpPr>
        <p:spPr>
          <a:xfrm>
            <a:off x="100013" y="717550"/>
            <a:ext cx="3148012" cy="6083300"/>
          </a:xfrm>
          <a:prstGeom prst="rect">
            <a:avLst/>
          </a:prstGeom>
          <a:noFill/>
          <a:ln>
            <a:solidFill>
              <a:srgbClr val="1F4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5" name="正方形/長方形 124"/>
          <p:cNvSpPr/>
          <p:nvPr/>
        </p:nvSpPr>
        <p:spPr>
          <a:xfrm>
            <a:off x="3640138" y="714375"/>
            <a:ext cx="2593975" cy="6083300"/>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845" name="右矢印 33844"/>
          <p:cNvSpPr/>
          <p:nvPr/>
        </p:nvSpPr>
        <p:spPr>
          <a:xfrm>
            <a:off x="3289300" y="2571750"/>
            <a:ext cx="358775" cy="360363"/>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45" name="Text Box 13"/>
          <p:cNvSpPr txBox="1">
            <a:spLocks noChangeArrowheads="1"/>
          </p:cNvSpPr>
          <p:nvPr/>
        </p:nvSpPr>
        <p:spPr bwMode="auto">
          <a:xfrm>
            <a:off x="6637338" y="1436688"/>
            <a:ext cx="360362" cy="2339975"/>
          </a:xfrm>
          <a:prstGeom prst="rect">
            <a:avLst/>
          </a:prstGeom>
          <a:solidFill>
            <a:schemeClr val="accent6">
              <a:lumMod val="20000"/>
              <a:lumOff val="80000"/>
            </a:schemeClr>
          </a:solidFill>
          <a:ln w="25400">
            <a:solidFill>
              <a:schemeClr val="tx1"/>
            </a:solidFill>
            <a:miter lim="800000"/>
            <a:headEnd/>
            <a:tailEnd/>
          </a:ln>
        </p:spPr>
        <p:txBody>
          <a:bodyPr vert="eaVert" lIns="0" tIns="0" rIns="0" bIns="0" anchor="ctr" anchorCtr="1"/>
          <a:lstStyle/>
          <a:p>
            <a:pPr algn="ctr" eaLnBrk="1" hangingPunct="1">
              <a:defRPr/>
            </a:pPr>
            <a:r>
              <a:rPr lang="ja-JP" altLang="en-US" sz="1400" b="1" dirty="0">
                <a:latin typeface="Times New Roman" panose="02020603050405020304" pitchFamily="18" charset="0"/>
              </a:rPr>
              <a:t>建物調査</a:t>
            </a:r>
          </a:p>
        </p:txBody>
      </p:sp>
      <p:sp>
        <p:nvSpPr>
          <p:cNvPr id="46" name="Text Box 13"/>
          <p:cNvSpPr txBox="1">
            <a:spLocks noChangeArrowheads="1"/>
          </p:cNvSpPr>
          <p:nvPr/>
        </p:nvSpPr>
        <p:spPr bwMode="auto">
          <a:xfrm>
            <a:off x="7402513" y="1436688"/>
            <a:ext cx="719137" cy="2339975"/>
          </a:xfrm>
          <a:prstGeom prst="rect">
            <a:avLst/>
          </a:prstGeom>
          <a:solidFill>
            <a:schemeClr val="accent6">
              <a:lumMod val="20000"/>
              <a:lumOff val="80000"/>
            </a:schemeClr>
          </a:solidFill>
          <a:ln w="25400">
            <a:solidFill>
              <a:schemeClr val="tx1"/>
            </a:solidFill>
            <a:miter lim="800000"/>
            <a:headEnd/>
            <a:tailEnd/>
          </a:ln>
        </p:spPr>
        <p:txBody>
          <a:bodyPr vert="eaVert" lIns="0" tIns="0" rIns="0" bIns="0" anchor="ctr" anchorCtr="1"/>
          <a:lstStyle/>
          <a:p>
            <a:pPr algn="ctr" eaLnBrk="1" hangingPunct="1">
              <a:defRPr/>
            </a:pPr>
            <a:r>
              <a:rPr lang="ja-JP" altLang="en-US" sz="1400" b="1" dirty="0">
                <a:latin typeface="Times New Roman" panose="02020603050405020304" pitchFamily="18" charset="0"/>
              </a:rPr>
              <a:t>補償額の算定</a:t>
            </a:r>
            <a:endParaRPr lang="en-US" altLang="ja-JP" sz="1400" b="1" dirty="0">
              <a:latin typeface="Times New Roman" panose="02020603050405020304" pitchFamily="18" charset="0"/>
            </a:endParaRPr>
          </a:p>
          <a:p>
            <a:pPr algn="ctr" eaLnBrk="1" hangingPunct="1">
              <a:defRPr/>
            </a:pPr>
            <a:r>
              <a:rPr lang="ja-JP" altLang="en-US" sz="1400" b="1" dirty="0">
                <a:latin typeface="Times New Roman" panose="02020603050405020304" pitchFamily="18" charset="0"/>
              </a:rPr>
              <a:t>用地補償契約</a:t>
            </a:r>
            <a:endParaRPr lang="en-US" altLang="ja-JP" sz="1400" b="1" dirty="0">
              <a:latin typeface="Times New Roman" panose="02020603050405020304" pitchFamily="18" charset="0"/>
            </a:endParaRPr>
          </a:p>
          <a:p>
            <a:pPr algn="ctr" eaLnBrk="1" hangingPunct="1">
              <a:defRPr/>
            </a:pPr>
            <a:r>
              <a:rPr lang="ja-JP" altLang="en-US" sz="1400" b="1" dirty="0">
                <a:latin typeface="Times New Roman" panose="02020603050405020304" pitchFamily="18" charset="0"/>
              </a:rPr>
              <a:t>補償費等支払い</a:t>
            </a:r>
          </a:p>
        </p:txBody>
      </p:sp>
      <p:sp>
        <p:nvSpPr>
          <p:cNvPr id="59" name="右矢印 58"/>
          <p:cNvSpPr/>
          <p:nvPr/>
        </p:nvSpPr>
        <p:spPr>
          <a:xfrm>
            <a:off x="6262688" y="2555875"/>
            <a:ext cx="360362" cy="360363"/>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右矢印 60"/>
          <p:cNvSpPr/>
          <p:nvPr/>
        </p:nvSpPr>
        <p:spPr>
          <a:xfrm>
            <a:off x="7019925" y="2557463"/>
            <a:ext cx="358775" cy="36036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66" name="Text Box 13"/>
          <p:cNvSpPr txBox="1">
            <a:spLocks noChangeArrowheads="1"/>
          </p:cNvSpPr>
          <p:nvPr/>
        </p:nvSpPr>
        <p:spPr bwMode="auto">
          <a:xfrm>
            <a:off x="8555038" y="1436688"/>
            <a:ext cx="360362" cy="2339975"/>
          </a:xfrm>
          <a:prstGeom prst="rect">
            <a:avLst/>
          </a:prstGeom>
          <a:solidFill>
            <a:schemeClr val="accent6">
              <a:lumMod val="20000"/>
              <a:lumOff val="80000"/>
            </a:schemeClr>
          </a:solidFill>
          <a:ln w="25400">
            <a:solidFill>
              <a:schemeClr val="tx1"/>
            </a:solidFill>
            <a:miter lim="800000"/>
            <a:headEnd/>
            <a:tailEnd/>
          </a:ln>
        </p:spPr>
        <p:txBody>
          <a:bodyPr vert="eaVert" lIns="0" tIns="0" rIns="0" bIns="0" anchor="ctr" anchorCtr="1"/>
          <a:lstStyle/>
          <a:p>
            <a:pPr algn="ctr" eaLnBrk="1" hangingPunct="1">
              <a:defRPr/>
            </a:pPr>
            <a:r>
              <a:rPr lang="ja-JP" altLang="en-US" sz="1400" b="1" dirty="0">
                <a:latin typeface="Times New Roman" panose="02020603050405020304" pitchFamily="18" charset="0"/>
              </a:rPr>
              <a:t>建設工事</a:t>
            </a:r>
          </a:p>
        </p:txBody>
      </p:sp>
      <p:sp>
        <p:nvSpPr>
          <p:cNvPr id="67" name="右矢印 66"/>
          <p:cNvSpPr/>
          <p:nvPr/>
        </p:nvSpPr>
        <p:spPr>
          <a:xfrm>
            <a:off x="8158163" y="2557463"/>
            <a:ext cx="360362" cy="36036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右矢印 67"/>
          <p:cNvSpPr/>
          <p:nvPr/>
        </p:nvSpPr>
        <p:spPr>
          <a:xfrm>
            <a:off x="8943975" y="2557463"/>
            <a:ext cx="360363" cy="36036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611" name="Text Box 13"/>
          <p:cNvSpPr txBox="1">
            <a:spLocks noChangeArrowheads="1"/>
          </p:cNvSpPr>
          <p:nvPr/>
        </p:nvSpPr>
        <p:spPr bwMode="auto">
          <a:xfrm>
            <a:off x="9332913" y="1436688"/>
            <a:ext cx="485775" cy="2339975"/>
          </a:xfrm>
          <a:prstGeom prst="rect">
            <a:avLst/>
          </a:prstGeom>
          <a:solidFill>
            <a:schemeClr val="bg1"/>
          </a:solidFill>
          <a:ln w="25400">
            <a:solidFill>
              <a:schemeClr val="tx1"/>
            </a:solidFill>
            <a:miter lim="800000"/>
            <a:headEnd/>
            <a:tailEnd/>
          </a:ln>
        </p:spPr>
        <p:txBody>
          <a:bodyPr vert="eaVert" lIns="0" tIns="0" rIns="0" bIns="0" anchor="ctr" anchorCtr="1"/>
          <a:lstStyle/>
          <a:p>
            <a:pPr algn="ctr" eaLnBrk="1" hangingPunct="1"/>
            <a:r>
              <a:rPr lang="ja-JP" altLang="en-US" sz="2400" b="1">
                <a:solidFill>
                  <a:srgbClr val="FF0000"/>
                </a:solidFill>
                <a:latin typeface="Times New Roman" panose="02020603050405020304" pitchFamily="18" charset="0"/>
              </a:rPr>
              <a:t>事業完了</a:t>
            </a:r>
          </a:p>
        </p:txBody>
      </p:sp>
      <p:sp>
        <p:nvSpPr>
          <p:cNvPr id="70" name="Text Box 3"/>
          <p:cNvSpPr txBox="1">
            <a:spLocks noChangeArrowheads="1"/>
          </p:cNvSpPr>
          <p:nvPr/>
        </p:nvSpPr>
        <p:spPr bwMode="auto">
          <a:xfrm>
            <a:off x="-255588" y="6486525"/>
            <a:ext cx="1352551" cy="330200"/>
          </a:xfrm>
          <a:prstGeom prst="rect">
            <a:avLst/>
          </a:prstGeom>
          <a:noFill/>
          <a:ln w="25400">
            <a:noFill/>
            <a:miter lim="800000"/>
            <a:headEnd/>
            <a:tailEnd/>
          </a:ln>
        </p:spPr>
        <p:txBody>
          <a:bodyPr anchor="ctr" anchorCtr="1"/>
          <a:lstStyle/>
          <a:p>
            <a:pPr algn="ctr" eaLnBrk="1" hangingPunct="1">
              <a:defRPr/>
            </a:pPr>
            <a:r>
              <a:rPr lang="en-US" altLang="ja-JP" sz="1200" b="1" dirty="0">
                <a:latin typeface="+mj-ea"/>
                <a:ea typeface="+mj-ea"/>
              </a:rPr>
              <a:t>§16</a:t>
            </a:r>
          </a:p>
        </p:txBody>
      </p:sp>
      <p:sp>
        <p:nvSpPr>
          <p:cNvPr id="71" name="Text Box 3"/>
          <p:cNvSpPr txBox="1">
            <a:spLocks noChangeArrowheads="1"/>
          </p:cNvSpPr>
          <p:nvPr/>
        </p:nvSpPr>
        <p:spPr bwMode="auto">
          <a:xfrm>
            <a:off x="642938" y="6483350"/>
            <a:ext cx="1352550" cy="330200"/>
          </a:xfrm>
          <a:prstGeom prst="rect">
            <a:avLst/>
          </a:prstGeom>
          <a:noFill/>
          <a:ln w="25400">
            <a:noFill/>
            <a:miter lim="800000"/>
            <a:headEnd/>
            <a:tailEnd/>
          </a:ln>
        </p:spPr>
        <p:txBody>
          <a:bodyPr anchor="ctr" anchorCtr="1"/>
          <a:lstStyle/>
          <a:p>
            <a:pPr algn="ctr" eaLnBrk="1" hangingPunct="1">
              <a:defRPr/>
            </a:pPr>
            <a:r>
              <a:rPr lang="en-US" altLang="ja-JP" sz="1200" b="1" dirty="0">
                <a:latin typeface="+mj-ea"/>
                <a:ea typeface="+mj-ea"/>
              </a:rPr>
              <a:t>§17</a:t>
            </a:r>
            <a:r>
              <a:rPr lang="ja-JP" altLang="en-US" sz="1200" b="1" dirty="0">
                <a:latin typeface="+mj-ea"/>
                <a:ea typeface="+mj-ea"/>
              </a:rPr>
              <a:t>　②</a:t>
            </a:r>
            <a:endParaRPr lang="en-US" altLang="ja-JP" sz="1200" b="1" dirty="0">
              <a:latin typeface="+mj-ea"/>
              <a:ea typeface="+mj-ea"/>
            </a:endParaRPr>
          </a:p>
        </p:txBody>
      </p:sp>
      <p:sp>
        <p:nvSpPr>
          <p:cNvPr id="72" name="Text Box 3"/>
          <p:cNvSpPr txBox="1">
            <a:spLocks noChangeArrowheads="1"/>
          </p:cNvSpPr>
          <p:nvPr/>
        </p:nvSpPr>
        <p:spPr bwMode="auto">
          <a:xfrm>
            <a:off x="1795463" y="6499225"/>
            <a:ext cx="1352550" cy="330200"/>
          </a:xfrm>
          <a:prstGeom prst="rect">
            <a:avLst/>
          </a:prstGeom>
          <a:noFill/>
          <a:ln w="25400">
            <a:noFill/>
            <a:miter lim="800000"/>
            <a:headEnd/>
            <a:tailEnd/>
          </a:ln>
        </p:spPr>
        <p:txBody>
          <a:bodyPr anchor="ctr" anchorCtr="1"/>
          <a:lstStyle/>
          <a:p>
            <a:pPr algn="ctr" eaLnBrk="1" hangingPunct="1">
              <a:defRPr/>
            </a:pPr>
            <a:r>
              <a:rPr lang="en-US" altLang="ja-JP" sz="1200" b="1" dirty="0">
                <a:latin typeface="+mj-ea"/>
                <a:ea typeface="+mj-ea"/>
              </a:rPr>
              <a:t>§19</a:t>
            </a:r>
            <a:r>
              <a:rPr lang="ja-JP" altLang="en-US" sz="1200" b="1" dirty="0">
                <a:latin typeface="+mj-ea"/>
                <a:ea typeface="+mj-ea"/>
              </a:rPr>
              <a:t>　③</a:t>
            </a:r>
            <a:endParaRPr lang="en-US" altLang="ja-JP" sz="1200" b="1" dirty="0">
              <a:latin typeface="+mj-ea"/>
              <a:ea typeface="+mj-ea"/>
            </a:endParaRPr>
          </a:p>
        </p:txBody>
      </p:sp>
      <p:sp>
        <p:nvSpPr>
          <p:cNvPr id="74" name="Text Box 3"/>
          <p:cNvSpPr txBox="1">
            <a:spLocks noChangeArrowheads="1"/>
          </p:cNvSpPr>
          <p:nvPr/>
        </p:nvSpPr>
        <p:spPr bwMode="auto">
          <a:xfrm>
            <a:off x="606425" y="1135063"/>
            <a:ext cx="1352550" cy="330200"/>
          </a:xfrm>
          <a:prstGeom prst="rect">
            <a:avLst/>
          </a:prstGeom>
          <a:noFill/>
          <a:ln w="25400">
            <a:noFill/>
            <a:miter lim="800000"/>
            <a:headEnd/>
            <a:tailEnd/>
          </a:ln>
        </p:spPr>
        <p:txBody>
          <a:bodyPr anchor="ctr" anchorCtr="1"/>
          <a:lstStyle/>
          <a:p>
            <a:pPr algn="ctr" eaLnBrk="1" hangingPunct="1">
              <a:defRPr/>
            </a:pPr>
            <a:r>
              <a:rPr lang="en-US" altLang="ja-JP" sz="1200" b="1" dirty="0">
                <a:latin typeface="+mj-ea"/>
                <a:ea typeface="+mj-ea"/>
              </a:rPr>
              <a:t>§17</a:t>
            </a:r>
            <a:r>
              <a:rPr lang="ja-JP" altLang="en-US" sz="1200" b="1" dirty="0">
                <a:latin typeface="+mj-ea"/>
                <a:ea typeface="+mj-ea"/>
              </a:rPr>
              <a:t>　①</a:t>
            </a:r>
            <a:endParaRPr lang="en-US" altLang="ja-JP" sz="1200" b="1" dirty="0">
              <a:latin typeface="+mj-ea"/>
              <a:ea typeface="+mj-ea"/>
            </a:endParaRPr>
          </a:p>
        </p:txBody>
      </p:sp>
      <p:sp>
        <p:nvSpPr>
          <p:cNvPr id="75" name="Text Box 3"/>
          <p:cNvSpPr txBox="1">
            <a:spLocks noChangeArrowheads="1"/>
          </p:cNvSpPr>
          <p:nvPr/>
        </p:nvSpPr>
        <p:spPr bwMode="auto">
          <a:xfrm>
            <a:off x="1390650" y="1147763"/>
            <a:ext cx="1352550" cy="330200"/>
          </a:xfrm>
          <a:prstGeom prst="rect">
            <a:avLst/>
          </a:prstGeom>
          <a:noFill/>
          <a:ln w="25400">
            <a:noFill/>
            <a:miter lim="800000"/>
            <a:headEnd/>
            <a:tailEnd/>
          </a:ln>
        </p:spPr>
        <p:txBody>
          <a:bodyPr anchor="ctr" anchorCtr="1"/>
          <a:lstStyle/>
          <a:p>
            <a:pPr algn="ctr" eaLnBrk="1" hangingPunct="1">
              <a:defRPr/>
            </a:pPr>
            <a:r>
              <a:rPr lang="en-US" altLang="ja-JP" sz="1200" b="1" dirty="0">
                <a:latin typeface="+mj-ea"/>
                <a:ea typeface="+mj-ea"/>
              </a:rPr>
              <a:t>§19</a:t>
            </a:r>
            <a:r>
              <a:rPr lang="ja-JP" altLang="en-US" sz="1200" b="1" dirty="0">
                <a:latin typeface="+mj-ea"/>
                <a:ea typeface="+mj-ea"/>
              </a:rPr>
              <a:t>　①</a:t>
            </a:r>
            <a:endParaRPr lang="en-US" altLang="ja-JP" sz="1200" b="1" dirty="0">
              <a:latin typeface="+mj-ea"/>
              <a:ea typeface="+mj-ea"/>
            </a:endParaRPr>
          </a:p>
        </p:txBody>
      </p:sp>
      <p:sp>
        <p:nvSpPr>
          <p:cNvPr id="76" name="Text Box 3"/>
          <p:cNvSpPr txBox="1">
            <a:spLocks noChangeArrowheads="1"/>
          </p:cNvSpPr>
          <p:nvPr/>
        </p:nvSpPr>
        <p:spPr bwMode="auto">
          <a:xfrm>
            <a:off x="3729038" y="6494463"/>
            <a:ext cx="1352550" cy="330200"/>
          </a:xfrm>
          <a:prstGeom prst="rect">
            <a:avLst/>
          </a:prstGeom>
          <a:noFill/>
          <a:ln w="25400">
            <a:noFill/>
            <a:miter lim="800000"/>
            <a:headEnd/>
            <a:tailEnd/>
          </a:ln>
        </p:spPr>
        <p:txBody>
          <a:bodyPr anchor="ctr" anchorCtr="1"/>
          <a:lstStyle/>
          <a:p>
            <a:pPr algn="ctr" eaLnBrk="1" hangingPunct="1">
              <a:defRPr/>
            </a:pPr>
            <a:r>
              <a:rPr lang="en-US" altLang="ja-JP" sz="1200" b="1" dirty="0">
                <a:latin typeface="+mj-ea"/>
                <a:ea typeface="+mj-ea"/>
              </a:rPr>
              <a:t>§59</a:t>
            </a:r>
            <a:r>
              <a:rPr lang="ja-JP" altLang="en-US" sz="1200" b="1" dirty="0">
                <a:latin typeface="+mj-ea"/>
              </a:rPr>
              <a:t>　⑥</a:t>
            </a:r>
            <a:endParaRPr lang="en-US" altLang="ja-JP" sz="1200" b="1" dirty="0">
              <a:latin typeface="+mj-ea"/>
            </a:endParaRPr>
          </a:p>
        </p:txBody>
      </p:sp>
      <p:sp>
        <p:nvSpPr>
          <p:cNvPr id="80" name="Text Box 3"/>
          <p:cNvSpPr txBox="1">
            <a:spLocks noChangeArrowheads="1"/>
          </p:cNvSpPr>
          <p:nvPr/>
        </p:nvSpPr>
        <p:spPr bwMode="auto">
          <a:xfrm>
            <a:off x="3328988" y="1154113"/>
            <a:ext cx="1352550" cy="330200"/>
          </a:xfrm>
          <a:prstGeom prst="rect">
            <a:avLst/>
          </a:prstGeom>
          <a:noFill/>
          <a:ln w="25400">
            <a:noFill/>
            <a:miter lim="800000"/>
            <a:headEnd/>
            <a:tailEnd/>
          </a:ln>
        </p:spPr>
        <p:txBody>
          <a:bodyPr anchor="ctr" anchorCtr="1"/>
          <a:lstStyle/>
          <a:p>
            <a:pPr algn="ctr" eaLnBrk="1" hangingPunct="1">
              <a:defRPr/>
            </a:pPr>
            <a:r>
              <a:rPr lang="en-US" altLang="ja-JP" sz="1200" b="1" dirty="0">
                <a:latin typeface="+mj-ea"/>
                <a:ea typeface="+mj-ea"/>
              </a:rPr>
              <a:t>§59</a:t>
            </a:r>
            <a:r>
              <a:rPr lang="ja-JP" altLang="en-US" sz="1200" b="1" dirty="0">
                <a:latin typeface="+mj-ea"/>
                <a:ea typeface="+mj-ea"/>
              </a:rPr>
              <a:t>　①</a:t>
            </a:r>
            <a:endParaRPr lang="en-US" altLang="ja-JP" sz="1200" b="1" dirty="0">
              <a:latin typeface="+mj-ea"/>
              <a:ea typeface="+mj-ea"/>
            </a:endParaRPr>
          </a:p>
        </p:txBody>
      </p:sp>
      <p:sp>
        <p:nvSpPr>
          <p:cNvPr id="81" name="Text Box 3"/>
          <p:cNvSpPr txBox="1">
            <a:spLocks noChangeArrowheads="1"/>
          </p:cNvSpPr>
          <p:nvPr/>
        </p:nvSpPr>
        <p:spPr bwMode="auto">
          <a:xfrm>
            <a:off x="4260850" y="1090613"/>
            <a:ext cx="1352550" cy="330200"/>
          </a:xfrm>
          <a:prstGeom prst="rect">
            <a:avLst/>
          </a:prstGeom>
          <a:noFill/>
          <a:ln w="25400">
            <a:noFill/>
            <a:miter lim="800000"/>
            <a:headEnd/>
            <a:tailEnd/>
          </a:ln>
        </p:spPr>
        <p:txBody>
          <a:bodyPr anchor="ctr" anchorCtr="1"/>
          <a:lstStyle/>
          <a:p>
            <a:pPr eaLnBrk="1" hangingPunct="1">
              <a:defRPr/>
            </a:pPr>
            <a:r>
              <a:rPr lang="en-US" altLang="ja-JP" sz="1200" b="1" dirty="0">
                <a:latin typeface="+mj-ea"/>
                <a:ea typeface="+mj-ea"/>
              </a:rPr>
              <a:t>§59</a:t>
            </a:r>
            <a:r>
              <a:rPr lang="ja-JP" altLang="en-US" sz="1200" b="1" dirty="0">
                <a:latin typeface="+mj-ea"/>
                <a:ea typeface="+mj-ea"/>
              </a:rPr>
              <a:t>　①、</a:t>
            </a:r>
            <a:endParaRPr lang="en-US" altLang="ja-JP" sz="1200" b="1" dirty="0">
              <a:latin typeface="+mj-ea"/>
              <a:ea typeface="+mj-ea"/>
            </a:endParaRPr>
          </a:p>
          <a:p>
            <a:pPr eaLnBrk="1" hangingPunct="1">
              <a:defRPr/>
            </a:pPr>
            <a:r>
              <a:rPr lang="en-US" altLang="ja-JP" sz="1200" b="1" dirty="0">
                <a:latin typeface="+mj-ea"/>
              </a:rPr>
              <a:t>§62</a:t>
            </a:r>
            <a:r>
              <a:rPr lang="ja-JP" altLang="en-US" sz="1200" b="1" dirty="0">
                <a:latin typeface="+mj-ea"/>
              </a:rPr>
              <a:t>　①</a:t>
            </a:r>
            <a:endParaRPr lang="en-US" altLang="ja-JP" sz="1200" b="1" dirty="0">
              <a:latin typeface="+mj-ea"/>
            </a:endParaRPr>
          </a:p>
        </p:txBody>
      </p:sp>
      <p:sp>
        <p:nvSpPr>
          <p:cNvPr id="83" name="Text Box 3"/>
          <p:cNvSpPr txBox="1">
            <a:spLocks noChangeArrowheads="1"/>
          </p:cNvSpPr>
          <p:nvPr/>
        </p:nvSpPr>
        <p:spPr bwMode="auto">
          <a:xfrm>
            <a:off x="5111750" y="1098550"/>
            <a:ext cx="1352550" cy="330200"/>
          </a:xfrm>
          <a:prstGeom prst="rect">
            <a:avLst/>
          </a:prstGeom>
          <a:noFill/>
          <a:ln w="25400">
            <a:noFill/>
            <a:miter lim="800000"/>
            <a:headEnd/>
            <a:tailEnd/>
          </a:ln>
        </p:spPr>
        <p:txBody>
          <a:bodyPr anchor="ctr" anchorCtr="1"/>
          <a:lstStyle/>
          <a:p>
            <a:pPr eaLnBrk="1" hangingPunct="1">
              <a:defRPr/>
            </a:pPr>
            <a:r>
              <a:rPr lang="en-US" altLang="ja-JP" sz="1200" b="1" dirty="0">
                <a:latin typeface="+mj-ea"/>
                <a:ea typeface="+mj-ea"/>
              </a:rPr>
              <a:t>§62</a:t>
            </a:r>
            <a:r>
              <a:rPr lang="ja-JP" altLang="en-US" sz="1200" b="1" dirty="0">
                <a:latin typeface="+mj-ea"/>
                <a:ea typeface="+mj-ea"/>
              </a:rPr>
              <a:t>　①、</a:t>
            </a:r>
            <a:endParaRPr lang="en-US" altLang="ja-JP" sz="1200" b="1" dirty="0">
              <a:latin typeface="+mj-ea"/>
              <a:ea typeface="+mj-ea"/>
            </a:endParaRPr>
          </a:p>
          <a:p>
            <a:pPr eaLnBrk="1" hangingPunct="1">
              <a:defRPr/>
            </a:pPr>
            <a:r>
              <a:rPr lang="en-US" altLang="ja-JP" sz="1200" b="1" dirty="0">
                <a:latin typeface="+mj-ea"/>
              </a:rPr>
              <a:t>§62</a:t>
            </a:r>
            <a:r>
              <a:rPr lang="ja-JP" altLang="en-US" sz="1200" b="1" dirty="0">
                <a:latin typeface="+mj-ea"/>
              </a:rPr>
              <a:t>　②</a:t>
            </a:r>
            <a:endParaRPr lang="en-US" altLang="ja-JP" sz="1200" b="1" dirty="0">
              <a:latin typeface="+mj-ea"/>
            </a:endParaRPr>
          </a:p>
        </p:txBody>
      </p:sp>
      <p:sp>
        <p:nvSpPr>
          <p:cNvPr id="85" name="Text Box 3"/>
          <p:cNvSpPr txBox="1">
            <a:spLocks noChangeArrowheads="1"/>
          </p:cNvSpPr>
          <p:nvPr/>
        </p:nvSpPr>
        <p:spPr bwMode="auto">
          <a:xfrm>
            <a:off x="2286000" y="1081088"/>
            <a:ext cx="1352550" cy="330200"/>
          </a:xfrm>
          <a:prstGeom prst="rect">
            <a:avLst/>
          </a:prstGeom>
          <a:noFill/>
          <a:ln w="25400">
            <a:noFill/>
            <a:miter lim="800000"/>
            <a:headEnd/>
            <a:tailEnd/>
          </a:ln>
        </p:spPr>
        <p:txBody>
          <a:bodyPr anchor="ctr" anchorCtr="1"/>
          <a:lstStyle/>
          <a:p>
            <a:pPr eaLnBrk="1" hangingPunct="1">
              <a:defRPr/>
            </a:pPr>
            <a:r>
              <a:rPr lang="en-US" altLang="ja-JP" sz="1200" b="1" dirty="0">
                <a:latin typeface="+mj-ea"/>
                <a:ea typeface="+mj-ea"/>
              </a:rPr>
              <a:t>§19</a:t>
            </a:r>
            <a:r>
              <a:rPr lang="ja-JP" altLang="en-US" sz="1200" b="1" dirty="0">
                <a:latin typeface="+mj-ea"/>
                <a:ea typeface="+mj-ea"/>
              </a:rPr>
              <a:t>　①、</a:t>
            </a:r>
            <a:endParaRPr lang="en-US" altLang="ja-JP" sz="1200" b="1" dirty="0">
              <a:latin typeface="+mj-ea"/>
              <a:ea typeface="+mj-ea"/>
            </a:endParaRPr>
          </a:p>
          <a:p>
            <a:pPr eaLnBrk="1" hangingPunct="1">
              <a:defRPr/>
            </a:pPr>
            <a:r>
              <a:rPr lang="en-US" altLang="ja-JP" sz="1200" b="1" dirty="0">
                <a:latin typeface="+mj-ea"/>
              </a:rPr>
              <a:t>§20</a:t>
            </a:r>
          </a:p>
        </p:txBody>
      </p:sp>
    </p:spTree>
    <p:extLst>
      <p:ext uri="{BB962C8B-B14F-4D97-AF65-F5344CB8AC3E}">
        <p14:creationId xmlns:p14="http://schemas.microsoft.com/office/powerpoint/2010/main" val="5402394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12443</TotalTime>
  <Words>8129</Words>
  <Application>Microsoft Office PowerPoint</Application>
  <PresentationFormat>ユーザー設定</PresentationFormat>
  <Paragraphs>1112</Paragraphs>
  <Slides>53</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53</vt:i4>
      </vt:variant>
    </vt:vector>
  </HeadingPairs>
  <TitlesOfParts>
    <vt:vector size="66" baseType="lpstr">
      <vt:lpstr>HGP創英角ｺﾞｼｯｸUB</vt:lpstr>
      <vt:lpstr>HG創英角ｺﾞｼｯｸUB</vt:lpstr>
      <vt:lpstr>ＭＳ Ｐゴシック</vt:lpstr>
      <vt:lpstr>ＭＳゴシック</vt:lpstr>
      <vt:lpstr>ＭＳ明朝</vt:lpstr>
      <vt:lpstr>新細明體</vt:lpstr>
      <vt:lpstr>メイリオ</vt:lpstr>
      <vt:lpstr>Arial</vt:lpstr>
      <vt:lpstr>Calibri</vt:lpstr>
      <vt:lpstr>Times New Roman</vt:lpstr>
      <vt:lpstr>Wingdings</vt:lpstr>
      <vt:lpstr>Office テーマ</vt:lpstr>
      <vt:lpstr>2_Office テーマ</vt:lpstr>
      <vt:lpstr>都市施設計画</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（都市計画法第１１条）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（都市計画法第65条）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鈴木 雄也</cp:lastModifiedBy>
  <cp:revision>1130</cp:revision>
  <cp:lastPrinted>2021-02-18T06:55:00Z</cp:lastPrinted>
  <dcterms:created xsi:type="dcterms:W3CDTF">2007-11-06T12:19:33Z</dcterms:created>
  <dcterms:modified xsi:type="dcterms:W3CDTF">2024-03-21T10:02:53Z</dcterms:modified>
</cp:coreProperties>
</file>