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FFCCFF"/>
    <a:srgbClr val="FF0000"/>
    <a:srgbClr val="DCEFF0"/>
    <a:srgbClr val="FFFF99"/>
    <a:srgbClr val="FFFF66"/>
    <a:srgbClr val="FFCC66"/>
    <a:srgbClr val="4087C8"/>
    <a:srgbClr val="4133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5" autoAdjust="0"/>
    <p:restoredTop sz="94910" autoAdjust="0"/>
  </p:normalViewPr>
  <p:slideViewPr>
    <p:cSldViewPr>
      <p:cViewPr varScale="1">
        <p:scale>
          <a:sx n="56" d="100"/>
          <a:sy n="56" d="100"/>
        </p:scale>
        <p:origin x="1398" y="60"/>
      </p:cViewPr>
      <p:guideLst>
        <p:guide orient="horz" pos="2160"/>
        <p:guide pos="3120"/>
      </p:guideLst>
    </p:cSldViewPr>
  </p:slideViewPr>
  <p:outlineViewPr>
    <p:cViewPr>
      <p:scale>
        <a:sx n="33" d="100"/>
        <a:sy n="33" d="100"/>
      </p:scale>
      <p:origin x="0" y="-14754"/>
    </p:cViewPr>
  </p:outlineViewPr>
  <p:notesTextViewPr>
    <p:cViewPr>
      <p:scale>
        <a:sx n="150" d="100"/>
        <a:sy n="150" d="100"/>
      </p:scale>
      <p:origin x="0" y="0"/>
    </p:cViewPr>
  </p:notesTextViewPr>
  <p:notesViewPr>
    <p:cSldViewPr>
      <p:cViewPr varScale="1">
        <p:scale>
          <a:sx n="52" d="100"/>
          <a:sy n="52" d="100"/>
        </p:scale>
        <p:origin x="296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69330" tIns="34665" rIns="69330" bIns="34665" rtlCol="0"/>
          <a:lstStyle>
            <a:lvl1pPr algn="l">
              <a:defRPr sz="900">
                <a:latin typeface="Arial" charset="0"/>
                <a:ea typeface="ＭＳ Ｐゴシック" charset="-128"/>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69330" tIns="34665" rIns="69330" bIns="34665" rtlCol="0"/>
          <a:lstStyle>
            <a:lvl1pPr algn="r">
              <a:defRPr sz="900">
                <a:latin typeface="Arial" charset="0"/>
                <a:ea typeface="ＭＳ Ｐゴシック" charset="-128"/>
              </a:defRPr>
            </a:lvl1pPr>
          </a:lstStyle>
          <a:p>
            <a:pPr>
              <a:defRPr/>
            </a:pPr>
            <a:fld id="{7EB0E7D7-55E5-4615-B2E8-9DBE43EB4A46}" type="datetimeFigureOut">
              <a:rPr lang="ja-JP" altLang="en-US"/>
              <a:pPr>
                <a:defRPr/>
              </a:pPr>
              <a:t>2023/2/1</a:t>
            </a:fld>
            <a:endParaRPr lang="ja-JP" altLang="en-US"/>
          </a:p>
        </p:txBody>
      </p:sp>
      <p:sp>
        <p:nvSpPr>
          <p:cNvPr id="4"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69330" tIns="34665" rIns="69330" bIns="34665" rtlCol="0" anchor="ctr"/>
          <a:lstStyle/>
          <a:p>
            <a:pPr lvl="0"/>
            <a:endParaRPr lang="ja-JP" altLang="en-US" noProof="0" smtClean="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lIns="69330" tIns="34665" rIns="69330" bIns="34665"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69330" tIns="34665" rIns="69330" bIns="34665" rtlCol="0" anchor="b"/>
          <a:lstStyle>
            <a:lvl1pPr algn="l">
              <a:defRPr sz="900">
                <a:latin typeface="Arial" charset="0"/>
                <a:ea typeface="ＭＳ Ｐゴシック"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69330" tIns="34665" rIns="69330" bIns="34665" rtlCol="0" anchor="b"/>
          <a:lstStyle>
            <a:lvl1pPr algn="r">
              <a:defRPr sz="900">
                <a:latin typeface="Arial" charset="0"/>
                <a:ea typeface="ＭＳ Ｐゴシック" charset="-128"/>
              </a:defRPr>
            </a:lvl1pPr>
          </a:lstStyle>
          <a:p>
            <a:pPr>
              <a:defRPr/>
            </a:pPr>
            <a:fld id="{B06263A7-F6A1-492B-8A76-2F0DAA710236}" type="slidenum">
              <a:rPr lang="ja-JP" altLang="en-US"/>
              <a:pPr>
                <a:defRPr/>
              </a:pPr>
              <a:t>‹#›</a:t>
            </a:fld>
            <a:endParaRPr lang="ja-JP" altLang="en-US"/>
          </a:p>
        </p:txBody>
      </p:sp>
    </p:spTree>
    <p:extLst>
      <p:ext uri="{BB962C8B-B14F-4D97-AF65-F5344CB8AC3E}">
        <p14:creationId xmlns:p14="http://schemas.microsoft.com/office/powerpoint/2010/main" val="3953244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lit.go.jp/common/001284848.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0</a:t>
            </a:fld>
            <a:endParaRPr lang="ja-JP" altLang="en-US"/>
          </a:p>
        </p:txBody>
      </p:sp>
    </p:spTree>
    <p:extLst>
      <p:ext uri="{BB962C8B-B14F-4D97-AF65-F5344CB8AC3E}">
        <p14:creationId xmlns:p14="http://schemas.microsoft.com/office/powerpoint/2010/main" val="328706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9</a:t>
            </a:fld>
            <a:endParaRPr lang="ja-JP" altLang="en-US"/>
          </a:p>
        </p:txBody>
      </p:sp>
    </p:spTree>
    <p:extLst>
      <p:ext uri="{BB962C8B-B14F-4D97-AF65-F5344CB8AC3E}">
        <p14:creationId xmlns:p14="http://schemas.microsoft.com/office/powerpoint/2010/main" val="2448743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000000"/>
                </a:solidFill>
                <a:latin typeface="ＭＳ ゴシック" pitchFamily="49" charset="-128"/>
                <a:ea typeface="ＭＳ ゴシック" pitchFamily="49" charset="-128"/>
              </a:rPr>
              <a:t>◇</a:t>
            </a:r>
            <a:r>
              <a:rPr lang="ja-JP" altLang="en-US" dirty="0"/>
              <a:t>活力創出、水の安全・安心、市街地整備、地域住宅支援といった政策目的を実現するため、</a:t>
            </a:r>
            <a:r>
              <a:rPr lang="ja-JP" altLang="en-US" dirty="0">
                <a:solidFill>
                  <a:srgbClr val="FF0000"/>
                </a:solidFill>
              </a:rPr>
              <a:t> </a:t>
            </a:r>
            <a:r>
              <a:rPr lang="ja-JP" altLang="en-US" b="1" u="sng" dirty="0">
                <a:solidFill>
                  <a:srgbClr val="FF0000"/>
                </a:solidFill>
              </a:rPr>
              <a:t>地方公共団体が作成した社会資本総合整備計画</a:t>
            </a:r>
            <a:r>
              <a:rPr lang="ja-JP" altLang="en-US" dirty="0"/>
              <a:t>に基づき、目標実現のための</a:t>
            </a:r>
            <a:r>
              <a:rPr lang="ja-JP" altLang="en-US" b="1" u="sng" dirty="0">
                <a:solidFill>
                  <a:srgbClr val="FF0000"/>
                </a:solidFill>
              </a:rPr>
              <a:t>基幹的な社会資本整備事業</a:t>
            </a:r>
            <a:r>
              <a:rPr lang="ja-JP" altLang="en-US" dirty="0"/>
              <a:t>のほか、</a:t>
            </a:r>
            <a:r>
              <a:rPr lang="ja-JP" altLang="en-US" b="1" u="sng" dirty="0">
                <a:solidFill>
                  <a:srgbClr val="FF0000"/>
                </a:solidFill>
              </a:rPr>
              <a:t>関連する社会資本整備等</a:t>
            </a:r>
            <a:r>
              <a:rPr lang="ja-JP" altLang="en-US" dirty="0"/>
              <a:t>を総合的・一体的に支援。</a:t>
            </a:r>
            <a:endParaRPr lang="en-US" altLang="ja-JP" dirty="0"/>
          </a:p>
          <a:p>
            <a:endParaRPr lang="en-US" altLang="ja-JP" dirty="0"/>
          </a:p>
          <a:p>
            <a:r>
              <a:rPr lang="ja-JP" altLang="en-US" b="1" dirty="0"/>
              <a:t>図の引用先</a:t>
            </a:r>
            <a:endParaRPr lang="en-US" altLang="ja-JP" b="1" dirty="0"/>
          </a:p>
          <a:p>
            <a:r>
              <a:rPr lang="en-US" altLang="ja-JP" dirty="0"/>
              <a:t>https://www.mlit.go.jp/page/kanbo05_hy_000213.html</a:t>
            </a:r>
          </a:p>
          <a:p>
            <a:pPr defTabSz="914253">
              <a:defRPr/>
            </a:pPr>
            <a:r>
              <a:rPr lang="ja-JP" altLang="en-US" sz="800" dirty="0"/>
              <a:t>（○ </a:t>
            </a:r>
            <a:r>
              <a:rPr lang="ja-JP" altLang="en-US" sz="800" u="sng" dirty="0">
                <a:hlinkClick r:id="rId3"/>
              </a:rPr>
              <a:t>社会資本整備総合交付金の概要 （</a:t>
            </a:r>
            <a:r>
              <a:rPr lang="en-US" altLang="ja-JP" sz="800" u="sng" dirty="0">
                <a:hlinkClick r:id="rId3"/>
              </a:rPr>
              <a:t>PDF</a:t>
            </a:r>
            <a:r>
              <a:rPr lang="ja-JP" altLang="en-US" sz="800" u="sng" dirty="0">
                <a:hlinkClick r:id="rId3"/>
              </a:rPr>
              <a:t>）</a:t>
            </a:r>
            <a:r>
              <a:rPr lang="ja-JP" altLang="en-US" sz="800" dirty="0"/>
              <a:t>）</a:t>
            </a:r>
            <a:endParaRPr lang="en-US" altLang="ja-JP" sz="800" b="1" dirty="0"/>
          </a:p>
          <a:p>
            <a:r>
              <a:rPr lang="en-US" altLang="ja-JP" sz="800" b="1" dirty="0"/>
              <a:t> </a:t>
            </a:r>
            <a:endParaRPr lang="ja-JP" altLang="en-US" b="1" dirty="0">
              <a:solidFill>
                <a:srgbClr val="000000"/>
              </a:solidFill>
              <a:latin typeface="ＭＳ ゴシック" pitchFamily="49" charset="-128"/>
              <a:ea typeface="ＭＳ ゴシック" pitchFamily="49"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10</a:t>
            </a:fld>
            <a:endParaRPr lang="ja-JP" altLang="en-US"/>
          </a:p>
        </p:txBody>
      </p:sp>
    </p:spTree>
    <p:extLst>
      <p:ext uri="{BB962C8B-B14F-4D97-AF65-F5344CB8AC3E}">
        <p14:creationId xmlns:p14="http://schemas.microsoft.com/office/powerpoint/2010/main" val="3682422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スライド イメージ プレースホルダー 1"/>
          <p:cNvSpPr>
            <a:spLocks noGrp="1" noRot="1" noChangeAspect="1"/>
          </p:cNvSpPr>
          <p:nvPr>
            <p:ph type="sldImg"/>
          </p:nvPr>
        </p:nvSpPr>
        <p:spPr/>
      </p:sp>
      <p:sp>
        <p:nvSpPr>
          <p:cNvPr id="1149" name="ノート プレースホルダー 2"/>
          <p:cNvSpPr>
            <a:spLocks noGrp="1"/>
          </p:cNvSpPr>
          <p:nvPr>
            <p:ph type="body" idx="1"/>
          </p:nvPr>
        </p:nvSpPr>
        <p:spPr/>
        <p:txBody>
          <a:bodyPr/>
          <a:lstStyle/>
          <a:p>
            <a:endParaRPr kumimoji="1" lang="ja-JP" altLang="en-US" dirty="0"/>
          </a:p>
        </p:txBody>
      </p:sp>
      <p:sp>
        <p:nvSpPr>
          <p:cNvPr id="1150" name="スライド番号プレースホルダー 3"/>
          <p:cNvSpPr>
            <a:spLocks noGrp="1"/>
          </p:cNvSpPr>
          <p:nvPr>
            <p:ph type="sldNum" sz="quarter" idx="10"/>
          </p:nvPr>
        </p:nvSpPr>
        <p:spPr/>
        <p:txBody>
          <a:bodyPr/>
          <a:lstStyle/>
          <a:p>
            <a:fld id="{EB166851-7B29-4FC6-B0C2-B421BC97FDBA}"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95771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2D8F127E-D6E2-46E2-88BC-FA34244157C6}" type="slidenum">
              <a:rPr lang="en-US" altLang="ja-JP" smtClean="0"/>
              <a:pPr/>
              <a:t>1</a:t>
            </a:fld>
            <a:endParaRPr lang="en-US" altLang="ja-JP"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ja-JP" altLang="ja-JP" smtClean="0"/>
          </a:p>
        </p:txBody>
      </p:sp>
    </p:spTree>
    <p:extLst>
      <p:ext uri="{BB962C8B-B14F-4D97-AF65-F5344CB8AC3E}">
        <p14:creationId xmlns:p14="http://schemas.microsoft.com/office/powerpoint/2010/main" val="132064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D15B410-98C6-4777-851E-2CE919E82FA5}" type="slidenum">
              <a:rPr lang="en-US" altLang="ja-JP" smtClean="0"/>
              <a:pPr/>
              <a:t>2</a:t>
            </a:fld>
            <a:endParaRPr lang="en-US" altLang="ja-JP"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ja-JP" altLang="ja-JP" dirty="0" smtClean="0"/>
          </a:p>
        </p:txBody>
      </p:sp>
    </p:spTree>
    <p:extLst>
      <p:ext uri="{BB962C8B-B14F-4D97-AF65-F5344CB8AC3E}">
        <p14:creationId xmlns:p14="http://schemas.microsoft.com/office/powerpoint/2010/main" val="906165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2F35EAB-0220-4E96-AA0C-A5B843BDA184}" type="slidenum">
              <a:rPr lang="en-US" altLang="ja-JP" smtClean="0"/>
              <a:pPr/>
              <a:t>3</a:t>
            </a:fld>
            <a:endParaRPr lang="en-US" altLang="ja-JP"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ja-JP" altLang="ja-JP" smtClean="0"/>
          </a:p>
        </p:txBody>
      </p:sp>
    </p:spTree>
    <p:extLst>
      <p:ext uri="{BB962C8B-B14F-4D97-AF65-F5344CB8AC3E}">
        <p14:creationId xmlns:p14="http://schemas.microsoft.com/office/powerpoint/2010/main" val="1786990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1" name="スライド イメージ プレースホルダー 1"/>
          <p:cNvSpPr>
            <a:spLocks noGrp="1" noRot="1" noChangeAspect="1"/>
          </p:cNvSpPr>
          <p:nvPr>
            <p:ph type="sldImg"/>
          </p:nvPr>
        </p:nvSpPr>
        <p:spPr/>
      </p:sp>
      <p:sp>
        <p:nvSpPr>
          <p:cNvPr id="3222" name="ノート プレースホルダー 2"/>
          <p:cNvSpPr>
            <a:spLocks noGrp="1"/>
          </p:cNvSpPr>
          <p:nvPr>
            <p:ph type="body" idx="1"/>
          </p:nvPr>
        </p:nvSpPr>
        <p:spPr/>
        <p:txBody>
          <a:bodyPr/>
          <a:lstStyle/>
          <a:p>
            <a:endParaRPr kumimoji="1" lang="ja-JP" altLang="en-US"/>
          </a:p>
        </p:txBody>
      </p:sp>
      <p:sp>
        <p:nvSpPr>
          <p:cNvPr id="3223"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4</a:t>
            </a:fld>
            <a:endParaRPr lang="ja-JP" altLang="en-US"/>
          </a:p>
        </p:txBody>
      </p:sp>
    </p:spTree>
    <p:extLst>
      <p:ext uri="{BB962C8B-B14F-4D97-AF65-F5344CB8AC3E}">
        <p14:creationId xmlns:p14="http://schemas.microsoft.com/office/powerpoint/2010/main" val="295189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9" name="Rectangle 7"/>
          <p:cNvSpPr>
            <a:spLocks noGrp="1" noChangeArrowheads="1"/>
          </p:cNvSpPr>
          <p:nvPr>
            <p:ph type="sldNum" sz="quarter" idx="5"/>
          </p:nvPr>
        </p:nvSpPr>
        <p:spPr>
          <a:noFill/>
        </p:spPr>
        <p:txBody>
          <a:bodyPr/>
          <a:lstStyle/>
          <a:p>
            <a:fld id="{D7095F5F-8223-4188-A14A-4E50126472E9}" type="slidenum">
              <a:rPr lang="en-US" altLang="ja-JP" smtClean="0"/>
              <a:pPr/>
              <a:t>5</a:t>
            </a:fld>
            <a:endParaRPr lang="en-US" altLang="ja-JP" smtClean="0"/>
          </a:p>
        </p:txBody>
      </p:sp>
      <p:sp>
        <p:nvSpPr>
          <p:cNvPr id="3230" name="Rectangle 2"/>
          <p:cNvSpPr>
            <a:spLocks noGrp="1" noRot="1" noChangeAspect="1" noChangeArrowheads="1" noTextEdit="1"/>
          </p:cNvSpPr>
          <p:nvPr>
            <p:ph type="sldImg"/>
          </p:nvPr>
        </p:nvSpPr>
        <p:spPr>
          <a:xfrm>
            <a:off x="695325" y="739775"/>
            <a:ext cx="5345113" cy="3700463"/>
          </a:xfrm>
          <a:ln/>
        </p:spPr>
      </p:sp>
      <p:sp>
        <p:nvSpPr>
          <p:cNvPr id="3231" name="Rectangle 3"/>
          <p:cNvSpPr>
            <a:spLocks noGrp="1" noChangeArrowheads="1"/>
          </p:cNvSpPr>
          <p:nvPr>
            <p:ph type="body" idx="1"/>
          </p:nvPr>
        </p:nvSpPr>
        <p:spPr>
          <a:noFill/>
          <a:ln/>
        </p:spPr>
        <p:txBody>
          <a:bodyPr/>
          <a:lstStyle/>
          <a:p>
            <a:pPr eaLnBrk="1" hangingPunct="1"/>
            <a:endParaRPr lang="ja-JP" altLang="ja-JP" smtClean="0"/>
          </a:p>
        </p:txBody>
      </p:sp>
    </p:spTree>
    <p:extLst>
      <p:ext uri="{BB962C8B-B14F-4D97-AF65-F5344CB8AC3E}">
        <p14:creationId xmlns:p14="http://schemas.microsoft.com/office/powerpoint/2010/main" val="206856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6</a:t>
            </a:fld>
            <a:endParaRPr lang="ja-JP" altLang="en-US"/>
          </a:p>
        </p:txBody>
      </p:sp>
    </p:spTree>
    <p:extLst>
      <p:ext uri="{BB962C8B-B14F-4D97-AF65-F5344CB8AC3E}">
        <p14:creationId xmlns:p14="http://schemas.microsoft.com/office/powerpoint/2010/main" val="428703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7</a:t>
            </a:fld>
            <a:endParaRPr lang="ja-JP" altLang="en-US"/>
          </a:p>
        </p:txBody>
      </p:sp>
    </p:spTree>
    <p:extLst>
      <p:ext uri="{BB962C8B-B14F-4D97-AF65-F5344CB8AC3E}">
        <p14:creationId xmlns:p14="http://schemas.microsoft.com/office/powerpoint/2010/main" val="3535929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8</a:t>
            </a:fld>
            <a:endParaRPr lang="ja-JP" altLang="en-US"/>
          </a:p>
        </p:txBody>
      </p:sp>
    </p:spTree>
    <p:extLst>
      <p:ext uri="{BB962C8B-B14F-4D97-AF65-F5344CB8AC3E}">
        <p14:creationId xmlns:p14="http://schemas.microsoft.com/office/powerpoint/2010/main" val="1810512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srcRect t="62230"/>
          <a:stretch>
            <a:fillRect/>
          </a:stretch>
        </p:blipFill>
        <p:spPr bwMode="auto">
          <a:xfrm>
            <a:off x="0" y="6524635"/>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563" y="328454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p>
        </p:txBody>
      </p:sp>
      <p:pic>
        <p:nvPicPr>
          <p:cNvPr id="6" name="Picture 11"/>
          <p:cNvPicPr>
            <a:picLocks noChangeAspect="1" noChangeArrowheads="1"/>
          </p:cNvPicPr>
          <p:nvPr userDrawn="1"/>
        </p:nvPicPr>
        <p:blipFill>
          <a:blip r:embed="rId3" cstate="print"/>
          <a:srcRect/>
          <a:stretch>
            <a:fillRect/>
          </a:stretch>
        </p:blipFill>
        <p:spPr bwMode="auto">
          <a:xfrm>
            <a:off x="0" y="6051560"/>
            <a:ext cx="2301875" cy="473075"/>
          </a:xfrm>
          <a:prstGeom prst="rect">
            <a:avLst/>
          </a:prstGeom>
          <a:noFill/>
          <a:ln w="9525">
            <a:noFill/>
            <a:miter lim="800000"/>
            <a:headEnd/>
            <a:tailEnd/>
          </a:ln>
        </p:spPr>
      </p:pic>
      <p:sp>
        <p:nvSpPr>
          <p:cNvPr id="7" name="Text Box 12"/>
          <p:cNvSpPr txBox="1">
            <a:spLocks noChangeArrowheads="1"/>
          </p:cNvSpPr>
          <p:nvPr userDrawn="1"/>
        </p:nvSpPr>
        <p:spPr bwMode="auto">
          <a:xfrm>
            <a:off x="1" y="6524635"/>
            <a:ext cx="3642920" cy="276999"/>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1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atin typeface="ＤＨＰ平成ゴシックW5" panose="020B0500000000000000" pitchFamily="50" charset="-128"/>
                <a:ea typeface="ＤＨＰ平成ゴシックW5" panose="020B0500000000000000" pitchFamily="50" charset="-128"/>
              </a:defRPr>
            </a:lvl1pPr>
          </a:lstStyle>
          <a:p>
            <a:r>
              <a:rPr lang="ja-JP" altLang="en-US" dirty="0"/>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ABAACF2-4591-4CA6-8AE6-34D53F863939}"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62C17E6-CF63-491A-ACAF-51E07A17724D}"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0" y="0"/>
            <a:ext cx="6892925"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23C0F61-C6A1-4D2A-BBC4-32BF44484DE3}"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a:xfrm>
            <a:off x="495300" y="692696"/>
            <a:ext cx="8915400" cy="5433471"/>
          </a:xfrm>
        </p:spPr>
        <p:txBody>
          <a:bodyPr/>
          <a:lstStyle>
            <a:lvl1pPr>
              <a:defRPr>
                <a:latin typeface="ＤＨＰ平成ゴシックW5" panose="020B0500000000000000" pitchFamily="50" charset="-128"/>
                <a:ea typeface="ＤＨＰ平成ゴシックW5" panose="020B0500000000000000" pitchFamily="50" charset="-128"/>
              </a:defRPr>
            </a:lvl1pPr>
            <a:lvl2pPr>
              <a:defRPr>
                <a:latin typeface="ＤＨＰ平成ゴシックW5" panose="020B0500000000000000" pitchFamily="50" charset="-128"/>
                <a:ea typeface="ＤＨＰ平成ゴシックW5" panose="020B0500000000000000" pitchFamily="50" charset="-128"/>
              </a:defRPr>
            </a:lvl2pPr>
            <a:lvl3pPr>
              <a:defRPr>
                <a:latin typeface="ＤＨＰ平成ゴシックW5" panose="020B0500000000000000" pitchFamily="50" charset="-128"/>
                <a:ea typeface="ＤＨＰ平成ゴシックW5" panose="020B0500000000000000" pitchFamily="50" charset="-128"/>
              </a:defRPr>
            </a:lvl3pPr>
            <a:lvl4pPr>
              <a:defRPr>
                <a:latin typeface="ＤＨＰ平成ゴシックW5" panose="020B0500000000000000" pitchFamily="50" charset="-128"/>
                <a:ea typeface="ＤＨＰ平成ゴシックW5" panose="020B0500000000000000" pitchFamily="50" charset="-128"/>
              </a:defRPr>
            </a:lvl4pPr>
            <a:lvl5pPr>
              <a:defRPr>
                <a:latin typeface="ＤＨＰ平成ゴシックW5" panose="020B0500000000000000" pitchFamily="50" charset="-128"/>
                <a:ea typeface="ＤＨＰ平成ゴシックW5" panose="020B0500000000000000" pitchFamily="50" charset="-128"/>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4FAF948-0778-4193-93F7-423F84AD9CE1}"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11"/>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033B555-A0D8-4015-9007-E59EFB1DB57B}"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581691A-DE0B-4E3E-AF4F-AD0D6B09336F}"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17EACCB-3235-4DBF-AA78-38F656034E4A}"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48BB88A-BC09-41A7-B79F-A2441F64D275}"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075D6973-5DFE-4F3B-8AEA-51AEB0BD58B0}"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F43DBDF-492B-404E-9EDF-3DF275743DA3}"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0294255-63E3-41A9-9995-1C24DBC626AB}"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C9EDC064-C07C-4BF7-A0B9-C9AD8E15C376}" type="slidenum">
              <a:rPr lang="en-US" altLang="ja-JP"/>
              <a:pPr>
                <a:defRPr/>
              </a:pPr>
              <a:t>‹#›</a:t>
            </a:fld>
            <a:endParaRPr lang="en-US" altLang="ja-JP"/>
          </a:p>
        </p:txBody>
      </p:sp>
      <p:grpSp>
        <p:nvGrpSpPr>
          <p:cNvPr id="3078" name="Group 18"/>
          <p:cNvGrpSpPr>
            <a:grpSpLocks/>
          </p:cNvGrpSpPr>
          <p:nvPr userDrawn="1"/>
        </p:nvGrpSpPr>
        <p:grpSpPr bwMode="auto">
          <a:xfrm>
            <a:off x="0" y="0"/>
            <a:ext cx="9906000" cy="546100"/>
            <a:chOff x="0" y="0"/>
            <a:chExt cx="5760" cy="344"/>
          </a:xfrm>
        </p:grpSpPr>
        <p:pic>
          <p:nvPicPr>
            <p:cNvPr id="3081"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a:ln w="9525">
              <a:noFill/>
              <a:miter lim="800000"/>
              <a:headEnd/>
              <a:tailEnd/>
            </a:ln>
          </p:spPr>
        </p:pic>
        <p:grpSp>
          <p:nvGrpSpPr>
            <p:cNvPr id="3082" name="Group 17"/>
            <p:cNvGrpSpPr>
              <a:grpSpLocks/>
            </p:cNvGrpSpPr>
            <p:nvPr userDrawn="1"/>
          </p:nvGrpSpPr>
          <p:grpSpPr bwMode="auto">
            <a:xfrm>
              <a:off x="0" y="0"/>
              <a:ext cx="5760" cy="318"/>
              <a:chOff x="0" y="0"/>
              <a:chExt cx="5760" cy="318"/>
            </a:xfrm>
          </p:grpSpPr>
          <p:pic>
            <p:nvPicPr>
              <p:cNvPr id="3083"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a:ln w="9525">
                <a:noFill/>
                <a:miter lim="800000"/>
                <a:headEnd/>
                <a:tailEnd/>
              </a:ln>
            </p:spPr>
          </p:pic>
          <p:pic>
            <p:nvPicPr>
              <p:cNvPr id="3084"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a:ln w="9525">
                <a:noFill/>
                <a:miter lim="800000"/>
                <a:headEnd/>
                <a:tailEnd/>
              </a:ln>
            </p:spPr>
          </p:pic>
          <p:pic>
            <p:nvPicPr>
              <p:cNvPr id="3085"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a:ln w="9525">
                <a:noFill/>
                <a:miter lim="800000"/>
                <a:headEnd/>
                <a:tailEnd/>
              </a:ln>
            </p:spPr>
          </p:pic>
        </p:grpSp>
      </p:grpSp>
      <p:sp>
        <p:nvSpPr>
          <p:cNvPr id="3079" name="Rectangle 2"/>
          <p:cNvSpPr>
            <a:spLocks noGrp="1" noChangeArrowheads="1"/>
          </p:cNvSpPr>
          <p:nvPr>
            <p:ph type="title"/>
          </p:nvPr>
        </p:nvSpPr>
        <p:spPr bwMode="auto">
          <a:xfrm>
            <a:off x="1"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pic>
        <p:nvPicPr>
          <p:cNvPr id="3080" name="Picture 14"/>
          <p:cNvPicPr>
            <a:picLocks noChangeAspect="1" noChangeArrowheads="1"/>
          </p:cNvPicPr>
          <p:nvPr userDrawn="1"/>
        </p:nvPicPr>
        <p:blipFill>
          <a:blip r:embed="rId16" cstate="print"/>
          <a:srcRect t="3670"/>
          <a:stretch>
            <a:fillRect/>
          </a:stretch>
        </p:blipFill>
        <p:spPr bwMode="auto">
          <a:xfrm>
            <a:off x="8226431" y="2"/>
            <a:ext cx="1679575"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8"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emf"/><Relationship Id="rId7" Type="http://schemas.openxmlformats.org/officeDocument/2006/relationships/image" Target="../media/image33.jpeg"/><Relationship Id="rId12"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10.emf"/><Relationship Id="rId1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8.pn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jpeg"/><Relationship Id="rId11" Type="http://schemas.openxmlformats.org/officeDocument/2006/relationships/image" Target="../media/image25.emf"/><Relationship Id="rId5" Type="http://schemas.openxmlformats.org/officeDocument/2006/relationships/image" Target="../media/image19.png"/><Relationship Id="rId10" Type="http://schemas.openxmlformats.org/officeDocument/2006/relationships/image" Target="../media/image24.jpeg"/><Relationship Id="rId4" Type="http://schemas.microsoft.com/office/2007/relationships/hdphoto" Target="../media/hdphoto2.wdp"/><Relationship Id="rId9" Type="http://schemas.openxmlformats.org/officeDocument/2006/relationships/image" Target="../media/image2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１．街路事業の概要</a:t>
            </a:r>
            <a:endParaRPr kumimoji="1" lang="ja-JP" altLang="en-US" dirty="0"/>
          </a:p>
        </p:txBody>
      </p:sp>
    </p:spTree>
    <p:extLst>
      <p:ext uri="{BB962C8B-B14F-4D97-AF65-F5344CB8AC3E}">
        <p14:creationId xmlns:p14="http://schemas.microsoft.com/office/powerpoint/2010/main" val="3474919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４．</a:t>
            </a:r>
            <a:r>
              <a:rPr lang="zh-TW" altLang="en-US" dirty="0" smtClean="0"/>
              <a:t>社会</a:t>
            </a:r>
            <a:r>
              <a:rPr lang="zh-TW" altLang="en-US" dirty="0"/>
              <a:t>資本整備総合交付金</a:t>
            </a:r>
            <a:endParaRPr kumimoji="1" lang="ja-JP" altLang="en-US" dirty="0"/>
          </a:p>
        </p:txBody>
      </p:sp>
    </p:spTree>
    <p:extLst>
      <p:ext uri="{BB962C8B-B14F-4D97-AF65-F5344CB8AC3E}">
        <p14:creationId xmlns:p14="http://schemas.microsoft.com/office/powerpoint/2010/main" val="3934144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6"/>
          <p:cNvSpPr txBox="1">
            <a:spLocks/>
          </p:cNvSpPr>
          <p:nvPr/>
        </p:nvSpPr>
        <p:spPr>
          <a:xfrm>
            <a:off x="1" y="0"/>
            <a:ext cx="7605713" cy="476250"/>
          </a:xfrm>
          <a:prstGeom prst="rect">
            <a:avLst/>
          </a:prstGeom>
        </p:spPr>
        <p:txBody>
          <a:bodyPr/>
          <a:lstStyle/>
          <a:p>
            <a:pPr lvl="0" eaLnBrk="0" hangingPunct="0"/>
            <a:r>
              <a:rPr lang="ja-JP" altLang="en-US" sz="2400" kern="0" dirty="0">
                <a:solidFill>
                  <a:srgbClr val="4087C8"/>
                </a:solidFill>
                <a:latin typeface="+mj-lt"/>
                <a:ea typeface="+mj-ea"/>
                <a:cs typeface="+mj-cs"/>
              </a:rPr>
              <a:t>　</a:t>
            </a:r>
            <a:r>
              <a:rPr lang="ja-JP" altLang="en-US" sz="2400" kern="0" dirty="0" smtClean="0">
                <a:solidFill>
                  <a:srgbClr val="4087C8"/>
                </a:solidFill>
                <a:latin typeface="+mj-lt"/>
                <a:ea typeface="+mj-ea"/>
                <a:cs typeface="+mj-cs"/>
              </a:rPr>
              <a:t>社会</a:t>
            </a:r>
            <a:r>
              <a:rPr lang="ja-JP" altLang="en-US" sz="2400" kern="0" dirty="0">
                <a:solidFill>
                  <a:srgbClr val="4087C8"/>
                </a:solidFill>
                <a:latin typeface="+mj-lt"/>
                <a:ea typeface="+mj-ea"/>
                <a:cs typeface="+mj-cs"/>
              </a:rPr>
              <a:t>資本整備総合交付金の概要</a:t>
            </a:r>
          </a:p>
        </p:txBody>
      </p:sp>
      <p:sp>
        <p:nvSpPr>
          <p:cNvPr id="6" name="角丸四角形 5"/>
          <p:cNvSpPr/>
          <p:nvPr/>
        </p:nvSpPr>
        <p:spPr>
          <a:xfrm>
            <a:off x="65316" y="588192"/>
            <a:ext cx="9777535" cy="1512777"/>
          </a:xfrm>
          <a:prstGeom prst="roundRect">
            <a:avLst>
              <a:gd name="adj" fmla="val 5744"/>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AutoShape 5"/>
          <p:cNvSpPr>
            <a:spLocks noChangeArrowheads="1"/>
          </p:cNvSpPr>
          <p:nvPr/>
        </p:nvSpPr>
        <p:spPr bwMode="auto">
          <a:xfrm>
            <a:off x="65315" y="5275525"/>
            <a:ext cx="9777535" cy="1536397"/>
          </a:xfrm>
          <a:prstGeom prst="roundRect">
            <a:avLst>
              <a:gd name="adj" fmla="val 1222"/>
            </a:avLst>
          </a:prstGeom>
          <a:noFill/>
          <a:ln w="19050">
            <a:solidFill>
              <a:srgbClr val="3366FF"/>
            </a:solidFill>
            <a:round/>
            <a:headEnd/>
            <a:tailEnd/>
          </a:ln>
          <a:effectLst/>
        </p:spPr>
        <p:txBody>
          <a:bodyPr wrap="none" lIns="91428" tIns="45715" rIns="91428" bIns="45715" anchor="ctr">
            <a:normAutofit/>
          </a:bodyPr>
          <a:lstStyle/>
          <a:p>
            <a:endParaRPr lang="ja-JP" altLang="ja-JP" sz="1400" dirty="0"/>
          </a:p>
        </p:txBody>
      </p:sp>
      <p:sp>
        <p:nvSpPr>
          <p:cNvPr id="9" name="Text Box 7"/>
          <p:cNvSpPr txBox="1">
            <a:spLocks noChangeArrowheads="1"/>
          </p:cNvSpPr>
          <p:nvPr/>
        </p:nvSpPr>
        <p:spPr bwMode="auto">
          <a:xfrm>
            <a:off x="154912" y="644389"/>
            <a:ext cx="9550615" cy="1400383"/>
          </a:xfrm>
          <a:prstGeom prst="rect">
            <a:avLst/>
          </a:prstGeom>
          <a:noFill/>
          <a:ln w="9525" algn="ctr">
            <a:noFill/>
            <a:miter lim="800000"/>
            <a:headEnd/>
            <a:tailEnd/>
          </a:ln>
          <a:effectLst/>
        </p:spPr>
        <p:txBody>
          <a:bodyPr wrap="square" lIns="54000" rIns="54000">
            <a:spAutoFit/>
          </a:bodyPr>
          <a:lstStyle/>
          <a:p>
            <a:r>
              <a:rPr lang="ja-JP" altLang="en-US" sz="1600" dirty="0"/>
              <a:t>◇</a:t>
            </a:r>
            <a:r>
              <a:rPr lang="ja-JP" altLang="en-US" sz="1600" b="1" dirty="0"/>
              <a:t>社会資本整備総合交付金</a:t>
            </a:r>
            <a:r>
              <a:rPr lang="ja-JP" altLang="en-US" sz="1600" dirty="0"/>
              <a:t>は、国土交通省所管の地方公共団体向け個別補助金を一つの</a:t>
            </a:r>
            <a:r>
              <a:rPr lang="ja-JP" altLang="en-US" sz="1600" dirty="0" smtClean="0"/>
              <a:t>交</a:t>
            </a:r>
            <a:r>
              <a:rPr lang="en-US" altLang="ja-JP" sz="1600" dirty="0" smtClean="0"/>
              <a:t> </a:t>
            </a:r>
            <a:r>
              <a:rPr lang="ja-JP" altLang="en-US" sz="1600" dirty="0"/>
              <a:t>付金</a:t>
            </a:r>
            <a:r>
              <a:rPr lang="ja-JP" altLang="en-US" sz="1600" dirty="0" smtClean="0"/>
              <a:t>に原則</a:t>
            </a:r>
            <a:endParaRPr lang="en-US" altLang="ja-JP" sz="1600" dirty="0" smtClean="0"/>
          </a:p>
          <a:p>
            <a:r>
              <a:rPr lang="ja-JP" altLang="en-US" sz="1600" dirty="0" smtClean="0"/>
              <a:t>　一括</a:t>
            </a:r>
            <a:r>
              <a:rPr lang="ja-JP" altLang="en-US" sz="1600" dirty="0"/>
              <a:t>し、地方公共団体にとって</a:t>
            </a:r>
            <a:r>
              <a:rPr lang="ja-JP" altLang="en-US" sz="1600" b="1" u="sng" dirty="0">
                <a:solidFill>
                  <a:srgbClr val="FF0000"/>
                </a:solidFill>
              </a:rPr>
              <a:t>自由度が高く、創意工夫を生かせる総合的な</a:t>
            </a:r>
            <a:r>
              <a:rPr lang="ja-JP" altLang="en-US" sz="1600" b="1" u="sng" dirty="0" smtClean="0">
                <a:solidFill>
                  <a:srgbClr val="FF0000"/>
                </a:solidFill>
              </a:rPr>
              <a:t>交付金</a:t>
            </a:r>
            <a:r>
              <a:rPr lang="ja-JP" altLang="en-US" sz="1600" dirty="0"/>
              <a:t>として平成</a:t>
            </a:r>
            <a:r>
              <a:rPr lang="en-US" altLang="ja-JP" sz="1600" dirty="0" smtClean="0"/>
              <a:t>22</a:t>
            </a:r>
            <a:r>
              <a:rPr lang="ja-JP" altLang="en-US" sz="1600" dirty="0" smtClean="0"/>
              <a:t>年度</a:t>
            </a:r>
            <a:r>
              <a:rPr lang="ja-JP" altLang="en-US" sz="1600" dirty="0"/>
              <a:t>に創設</a:t>
            </a:r>
            <a:r>
              <a:rPr lang="ja-JP" altLang="en-US" sz="1600" dirty="0" smtClean="0"/>
              <a:t>。</a:t>
            </a:r>
            <a:r>
              <a:rPr lang="ja-JP" altLang="en-US" sz="800" b="1" dirty="0">
                <a:solidFill>
                  <a:srgbClr val="000000"/>
                </a:solidFill>
                <a:latin typeface="ＭＳ ゴシック" pitchFamily="49" charset="-128"/>
                <a:ea typeface="ＭＳ ゴシック" pitchFamily="49" charset="-128"/>
              </a:rPr>
              <a:t>　　　　</a:t>
            </a:r>
            <a:endParaRPr lang="en-US" altLang="ja-JP" sz="800" b="1" dirty="0">
              <a:solidFill>
                <a:srgbClr val="000000"/>
              </a:solidFill>
              <a:latin typeface="ＭＳ ゴシック" pitchFamily="49" charset="-128"/>
              <a:ea typeface="ＭＳ ゴシック" pitchFamily="49" charset="-128"/>
            </a:endParaRPr>
          </a:p>
          <a:p>
            <a:pPr>
              <a:spcBef>
                <a:spcPts val="600"/>
              </a:spcBef>
            </a:pPr>
            <a:r>
              <a:rPr lang="ja-JP" altLang="en-US" sz="1600" dirty="0" smtClean="0">
                <a:solidFill>
                  <a:srgbClr val="000000"/>
                </a:solidFill>
                <a:latin typeface="ＭＳ ゴシック" pitchFamily="49" charset="-128"/>
                <a:ea typeface="ＭＳ ゴシック" pitchFamily="49" charset="-128"/>
              </a:rPr>
              <a:t>◇</a:t>
            </a:r>
            <a:r>
              <a:rPr lang="ja-JP" altLang="en-US" sz="1600" b="1" dirty="0" smtClean="0">
                <a:solidFill>
                  <a:srgbClr val="000000"/>
                </a:solidFill>
                <a:latin typeface="ＭＳ ゴシック" pitchFamily="49" charset="-128"/>
                <a:ea typeface="ＭＳ ゴシック" pitchFamily="49" charset="-128"/>
              </a:rPr>
              <a:t>防災・安全交付金</a:t>
            </a:r>
            <a:r>
              <a:rPr lang="ja-JP" altLang="en-US" sz="1600" dirty="0" smtClean="0">
                <a:solidFill>
                  <a:srgbClr val="000000"/>
                </a:solidFill>
                <a:latin typeface="ＭＳ ゴシック" pitchFamily="49" charset="-128"/>
                <a:ea typeface="ＭＳ ゴシック" pitchFamily="49" charset="-128"/>
              </a:rPr>
              <a:t>は、</a:t>
            </a:r>
            <a:r>
              <a:rPr lang="ja-JP" altLang="en-US" sz="1600" b="1" u="sng" dirty="0" smtClean="0">
                <a:solidFill>
                  <a:srgbClr val="FF0000"/>
                </a:solidFill>
                <a:latin typeface="ＭＳ ゴシック" pitchFamily="49" charset="-128"/>
                <a:ea typeface="ＭＳ ゴシック" pitchFamily="49" charset="-128"/>
              </a:rPr>
              <a:t>地域住民の命と暮らしを守る総合的な老朽化対策や、事前防災・減災対策の　</a:t>
            </a:r>
            <a:endParaRPr lang="en-US" altLang="ja-JP" sz="1600" b="1" u="sng" dirty="0" smtClean="0">
              <a:solidFill>
                <a:srgbClr val="FF0000"/>
              </a:solidFill>
              <a:latin typeface="ＭＳ ゴシック" pitchFamily="49" charset="-128"/>
              <a:ea typeface="ＭＳ ゴシック" pitchFamily="49" charset="-128"/>
            </a:endParaRPr>
          </a:p>
          <a:p>
            <a:pPr>
              <a:spcBef>
                <a:spcPts val="0"/>
              </a:spcBef>
            </a:pPr>
            <a:r>
              <a:rPr lang="ja-JP" altLang="en-US" sz="1600" b="1" dirty="0">
                <a:solidFill>
                  <a:srgbClr val="FF0000"/>
                </a:solidFill>
                <a:latin typeface="ＭＳ ゴシック" pitchFamily="49" charset="-128"/>
                <a:ea typeface="ＭＳ ゴシック" pitchFamily="49" charset="-128"/>
              </a:rPr>
              <a:t> </a:t>
            </a:r>
            <a:r>
              <a:rPr lang="ja-JP" altLang="en-US" sz="1600" b="1" u="sng" dirty="0" smtClean="0">
                <a:solidFill>
                  <a:srgbClr val="FF0000"/>
                </a:solidFill>
                <a:latin typeface="ＭＳ ゴシック" pitchFamily="49" charset="-128"/>
                <a:ea typeface="ＭＳ ゴシック" pitchFamily="49" charset="-128"/>
              </a:rPr>
              <a:t>取組み、地域における総合的な生活空間の安全確保の取組みを集中的に支援</a:t>
            </a:r>
            <a:r>
              <a:rPr lang="ja-JP" altLang="en-US" sz="1600" dirty="0" smtClean="0">
                <a:solidFill>
                  <a:srgbClr val="000000"/>
                </a:solidFill>
                <a:latin typeface="ＭＳ ゴシック" pitchFamily="49" charset="-128"/>
                <a:ea typeface="ＭＳ ゴシック" pitchFamily="49" charset="-128"/>
              </a:rPr>
              <a:t>するため、平成</a:t>
            </a:r>
            <a:r>
              <a:rPr lang="en-US" altLang="ja-JP" sz="1600" dirty="0" smtClean="0">
                <a:solidFill>
                  <a:srgbClr val="000000"/>
                </a:solidFill>
                <a:latin typeface="ＭＳ ゴシック" pitchFamily="49" charset="-128"/>
                <a:ea typeface="ＭＳ ゴシック" pitchFamily="49" charset="-128"/>
              </a:rPr>
              <a:t>24</a:t>
            </a:r>
            <a:r>
              <a:rPr lang="ja-JP" altLang="en-US" sz="1600" dirty="0" smtClean="0">
                <a:solidFill>
                  <a:srgbClr val="000000"/>
                </a:solidFill>
                <a:latin typeface="ＭＳ ゴシック" pitchFamily="49" charset="-128"/>
                <a:ea typeface="ＭＳ ゴシック" pitchFamily="49" charset="-128"/>
              </a:rPr>
              <a:t>年度</a:t>
            </a:r>
            <a:endParaRPr lang="en-US" altLang="ja-JP" sz="1600" dirty="0" smtClean="0">
              <a:solidFill>
                <a:srgbClr val="000000"/>
              </a:solidFill>
              <a:latin typeface="ＭＳ ゴシック" pitchFamily="49" charset="-128"/>
              <a:ea typeface="ＭＳ ゴシック" pitchFamily="49" charset="-128"/>
            </a:endParaRPr>
          </a:p>
          <a:p>
            <a:pPr>
              <a:spcBef>
                <a:spcPts val="0"/>
              </a:spcBef>
            </a:pPr>
            <a:r>
              <a:rPr lang="en-US" altLang="ja-JP" sz="1600" dirty="0" smtClean="0">
                <a:solidFill>
                  <a:srgbClr val="000000"/>
                </a:solidFill>
                <a:latin typeface="ＭＳ ゴシック" pitchFamily="49" charset="-128"/>
                <a:ea typeface="ＭＳ ゴシック" pitchFamily="49" charset="-128"/>
              </a:rPr>
              <a:t> </a:t>
            </a:r>
            <a:r>
              <a:rPr lang="ja-JP" altLang="en-US" sz="1600" dirty="0" smtClean="0">
                <a:solidFill>
                  <a:srgbClr val="000000"/>
                </a:solidFill>
                <a:latin typeface="ＭＳ ゴシック" pitchFamily="49" charset="-128"/>
                <a:ea typeface="ＭＳ ゴシック" pitchFamily="49" charset="-128"/>
              </a:rPr>
              <a:t>補正予算において創設</a:t>
            </a:r>
            <a:endParaRPr lang="ja-JP" altLang="en-US" sz="1600" b="1" dirty="0">
              <a:solidFill>
                <a:srgbClr val="000000"/>
              </a:solidFill>
              <a:latin typeface="ＭＳ ゴシック" pitchFamily="49" charset="-128"/>
              <a:ea typeface="ＭＳ ゴシック" pitchFamily="49" charset="-128"/>
            </a:endParaRPr>
          </a:p>
        </p:txBody>
      </p:sp>
      <p:sp>
        <p:nvSpPr>
          <p:cNvPr id="10" name="正方形/長方形 9"/>
          <p:cNvSpPr/>
          <p:nvPr/>
        </p:nvSpPr>
        <p:spPr>
          <a:xfrm>
            <a:off x="154912" y="5268389"/>
            <a:ext cx="9687938" cy="1569660"/>
          </a:xfrm>
          <a:prstGeom prst="rect">
            <a:avLst/>
          </a:prstGeom>
        </p:spPr>
        <p:txBody>
          <a:bodyPr wrap="square">
            <a:spAutoFit/>
          </a:bodyPr>
          <a:lstStyle/>
          <a:p>
            <a:r>
              <a:rPr lang="ja-JP" altLang="en-US" sz="1600" dirty="0" smtClean="0">
                <a:solidFill>
                  <a:srgbClr val="000000"/>
                </a:solidFill>
                <a:latin typeface="ＭＳ ゴシック" pitchFamily="49" charset="-128"/>
                <a:ea typeface="ＭＳ ゴシック" pitchFamily="49" charset="-128"/>
              </a:rPr>
              <a:t>◇ </a:t>
            </a:r>
            <a:r>
              <a:rPr lang="ja-JP" altLang="en-US" sz="1600" dirty="0" smtClean="0"/>
              <a:t>地方</a:t>
            </a:r>
            <a:r>
              <a:rPr lang="ja-JP" altLang="en-US" sz="1600" dirty="0"/>
              <a:t>公共団体は、地域が抱える政策課題を自ら抽出し、定量的な指標による目標を設定した、</a:t>
            </a:r>
            <a:r>
              <a:rPr lang="ja-JP" altLang="en-US" sz="1600" dirty="0" smtClean="0"/>
              <a:t>おおむね</a:t>
            </a:r>
            <a:endParaRPr lang="en-US" altLang="ja-JP" sz="1600" dirty="0" smtClean="0"/>
          </a:p>
          <a:p>
            <a:r>
              <a:rPr lang="ja-JP" altLang="en-US" sz="1600" dirty="0"/>
              <a:t>　</a:t>
            </a:r>
            <a:r>
              <a:rPr lang="ja-JP" altLang="en-US" sz="1600" dirty="0" smtClean="0"/>
              <a:t>３</a:t>
            </a:r>
            <a:r>
              <a:rPr lang="ja-JP" altLang="en-US" sz="1600" dirty="0"/>
              <a:t>～</a:t>
            </a:r>
            <a:r>
              <a:rPr lang="ja-JP" altLang="en-US" sz="1600" dirty="0" smtClean="0"/>
              <a:t>５年の「</a:t>
            </a:r>
            <a:r>
              <a:rPr lang="ja-JP" altLang="en-US" sz="1600" dirty="0"/>
              <a:t>社会資本総合整備計画」を作成。（国は整備計画に対して国費を配分）</a:t>
            </a:r>
          </a:p>
          <a:p>
            <a:r>
              <a:rPr lang="ja-JP" altLang="en-US" sz="1600" dirty="0"/>
              <a:t>◇ 計画へ配分された国費の範囲内で、地方公共団体が自由に計画内の各事業（要素事業）へ国費を充当。</a:t>
            </a:r>
          </a:p>
          <a:p>
            <a:r>
              <a:rPr lang="ja-JP" altLang="en-US" sz="1600" dirty="0"/>
              <a:t>◇ 基幹事業（道路、河川等の１６事業）の効果を一層高めるソフト事業（効果促進事業）についても、一定</a:t>
            </a:r>
            <a:r>
              <a:rPr lang="ja-JP" altLang="en-US" sz="1600" dirty="0" smtClean="0"/>
              <a:t>の</a:t>
            </a:r>
            <a:endParaRPr lang="en-US" altLang="ja-JP" sz="1600" dirty="0" smtClean="0"/>
          </a:p>
          <a:p>
            <a:r>
              <a:rPr lang="en-US" altLang="ja-JP" sz="1600" dirty="0"/>
              <a:t> </a:t>
            </a:r>
            <a:r>
              <a:rPr lang="en-US" altLang="ja-JP" sz="1600" dirty="0" smtClean="0"/>
              <a:t> </a:t>
            </a:r>
            <a:r>
              <a:rPr lang="ja-JP" altLang="en-US" sz="1600" dirty="0" smtClean="0"/>
              <a:t>範囲内で創意</a:t>
            </a:r>
            <a:r>
              <a:rPr lang="ja-JP" altLang="en-US" sz="1600" dirty="0"/>
              <a:t>工夫を生かして実施可能。</a:t>
            </a:r>
          </a:p>
          <a:p>
            <a:r>
              <a:rPr lang="ja-JP" altLang="en-US" sz="1600" dirty="0"/>
              <a:t>◇ 地方公共団体が、自ら整備計画の事前評価・事後評価を実施し、</a:t>
            </a:r>
            <a:r>
              <a:rPr lang="en-US" altLang="ja-JP" sz="1600" dirty="0"/>
              <a:t>HP</a:t>
            </a:r>
            <a:r>
              <a:rPr lang="ja-JP" altLang="en-US" sz="1600" dirty="0"/>
              <a:t>等により公表。</a:t>
            </a:r>
          </a:p>
        </p:txBody>
      </p:sp>
      <p:sp>
        <p:nvSpPr>
          <p:cNvPr id="11" name="AutoShape 6"/>
          <p:cNvSpPr>
            <a:spLocks noChangeArrowheads="1"/>
          </p:cNvSpPr>
          <p:nvPr/>
        </p:nvSpPr>
        <p:spPr bwMode="auto">
          <a:xfrm>
            <a:off x="7560" y="8052434"/>
            <a:ext cx="3717100" cy="275878"/>
          </a:xfrm>
          <a:prstGeom prst="roundRect">
            <a:avLst>
              <a:gd name="adj" fmla="val 16667"/>
            </a:avLst>
          </a:prstGeom>
          <a:solidFill>
            <a:srgbClr val="00B0F0"/>
          </a:solidFill>
          <a:ln w="9525" algn="ctr">
            <a:solidFill>
              <a:srgbClr val="3366FF"/>
            </a:solidFill>
            <a:round/>
            <a:headEnd/>
            <a:tailEnd/>
          </a:ln>
          <a:effectLst/>
        </p:spPr>
        <p:txBody>
          <a:bodyPr tIns="10800" bIns="10800" anchor="ctr"/>
          <a:lstStyle/>
          <a:p>
            <a:pPr algn="ctr">
              <a:spcBef>
                <a:spcPct val="50000"/>
              </a:spcBef>
            </a:pPr>
            <a:r>
              <a:rPr lang="ja-JP" altLang="en-US" b="1" dirty="0" smtClean="0">
                <a:solidFill>
                  <a:schemeClr val="bg1"/>
                </a:solidFill>
                <a:effectLst>
                  <a:outerShdw blurRad="38100" dist="38100" dir="2700000" algn="tl">
                    <a:srgbClr val="000000"/>
                  </a:outerShdw>
                </a:effectLst>
                <a:latin typeface="HG丸ｺﾞｼｯｸM-PRO" pitchFamily="50" charset="-128"/>
                <a:ea typeface="HG丸ｺﾞｼｯｸM-PRO" pitchFamily="50" charset="-128"/>
              </a:rPr>
              <a:t>両交付金の概要</a:t>
            </a:r>
            <a:endParaRPr lang="ja-JP" altLang="en-US" b="1" dirty="0">
              <a:solidFill>
                <a:schemeClr val="bg1"/>
              </a:solidFill>
              <a:effectLst>
                <a:outerShdw blurRad="38100" dist="38100" dir="2700000" algn="tl">
                  <a:srgbClr val="000000"/>
                </a:outerShdw>
              </a:effectLst>
              <a:latin typeface="HG丸ｺﾞｼｯｸM-PRO" pitchFamily="50" charset="-128"/>
              <a:ea typeface="HG丸ｺﾞｼｯｸM-PRO" pitchFamily="50" charset="-128"/>
            </a:endParaRPr>
          </a:p>
        </p:txBody>
      </p:sp>
      <p:sp>
        <p:nvSpPr>
          <p:cNvPr id="14" name="右矢印 25"/>
          <p:cNvSpPr/>
          <p:nvPr/>
        </p:nvSpPr>
        <p:spPr>
          <a:xfrm>
            <a:off x="2960013" y="3459490"/>
            <a:ext cx="661793" cy="617196"/>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8581"/>
            <a:endParaRPr lang="ja-JP" altLang="en-US" sz="1769">
              <a:solidFill>
                <a:prstClr val="white"/>
              </a:solidFill>
              <a:latin typeface="Arial"/>
              <a:ea typeface="ＭＳ Ｐゴシック"/>
            </a:endParaRPr>
          </a:p>
        </p:txBody>
      </p:sp>
      <p:sp>
        <p:nvSpPr>
          <p:cNvPr id="15" name="角丸四角形 44"/>
          <p:cNvSpPr/>
          <p:nvPr/>
        </p:nvSpPr>
        <p:spPr>
          <a:xfrm>
            <a:off x="3901969" y="2819277"/>
            <a:ext cx="893421" cy="1786841"/>
          </a:xfrm>
          <a:prstGeom prst="roundRect">
            <a:avLst>
              <a:gd name="adj" fmla="val 12190"/>
            </a:avLst>
          </a:prstGeom>
          <a:solidFill>
            <a:srgbClr val="BBE0E3"/>
          </a:solidFill>
          <a:ln>
            <a:solidFill>
              <a:schemeClr val="accent1">
                <a:lumMod val="50000"/>
              </a:schemeClr>
            </a:solidFill>
          </a:ln>
          <a:scene3d>
            <a:camera prst="orthographicFront"/>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lIns="33086" rIns="33086" rtlCol="0" anchor="ctr"/>
          <a:lstStyle/>
          <a:p>
            <a:pPr algn="ctr" defTabSz="898581"/>
            <a:r>
              <a:rPr lang="ja-JP" altLang="en-US" sz="1286" dirty="0">
                <a:solidFill>
                  <a:prstClr val="black"/>
                </a:solidFill>
                <a:latin typeface="ＭＳ ゴシック" pitchFamily="49" charset="-128"/>
                <a:ea typeface="ＭＳ ゴシック" pitchFamily="49" charset="-128"/>
              </a:rPr>
              <a:t>社会資本整備総合交付金</a:t>
            </a:r>
          </a:p>
        </p:txBody>
      </p:sp>
      <p:grpSp>
        <p:nvGrpSpPr>
          <p:cNvPr id="16" name="グループ化 33"/>
          <p:cNvGrpSpPr/>
          <p:nvPr/>
        </p:nvGrpSpPr>
        <p:grpSpPr>
          <a:xfrm>
            <a:off x="803572" y="3017816"/>
            <a:ext cx="1886110" cy="1522124"/>
            <a:chOff x="308484" y="3140968"/>
            <a:chExt cx="2052228" cy="1656184"/>
          </a:xfrm>
        </p:grpSpPr>
        <p:sp>
          <p:nvSpPr>
            <p:cNvPr id="17" name="テキスト ボックス 19"/>
            <p:cNvSpPr txBox="1"/>
            <p:nvPr/>
          </p:nvSpPr>
          <p:spPr>
            <a:xfrm>
              <a:off x="367792" y="3140968"/>
              <a:ext cx="1779997" cy="26924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898581"/>
              <a:r>
                <a:rPr lang="ja-JP" altLang="en-US" sz="1010" dirty="0">
                  <a:solidFill>
                    <a:prstClr val="black"/>
                  </a:solidFill>
                  <a:latin typeface="Arial"/>
                  <a:ea typeface="ＭＳ Ｐゴシック"/>
                </a:rPr>
                <a:t>＜従前の補助金＞</a:t>
              </a:r>
            </a:p>
          </p:txBody>
        </p:sp>
        <p:sp>
          <p:nvSpPr>
            <p:cNvPr id="18" name="右中かっこ 48"/>
            <p:cNvSpPr/>
            <p:nvPr/>
          </p:nvSpPr>
          <p:spPr>
            <a:xfrm>
              <a:off x="2144688" y="3392996"/>
              <a:ext cx="180020" cy="1296144"/>
            </a:xfrm>
            <a:prstGeom prst="rightBrace">
              <a:avLst>
                <a:gd name="adj1" fmla="val 24661"/>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898581"/>
              <a:endParaRPr lang="ja-JP" altLang="en-US" sz="1655">
                <a:solidFill>
                  <a:prstClr val="black"/>
                </a:solidFill>
                <a:latin typeface="Arial"/>
                <a:ea typeface="ＭＳ Ｐゴシック"/>
              </a:endParaRPr>
            </a:p>
          </p:txBody>
        </p:sp>
        <p:sp>
          <p:nvSpPr>
            <p:cNvPr id="19" name="角丸四角形 50"/>
            <p:cNvSpPr/>
            <p:nvPr/>
          </p:nvSpPr>
          <p:spPr>
            <a:xfrm>
              <a:off x="432000" y="3379852"/>
              <a:ext cx="792000" cy="237600"/>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98581"/>
              <a:r>
                <a:rPr lang="ja-JP" altLang="en-US" sz="1104" dirty="0">
                  <a:solidFill>
                    <a:prstClr val="white"/>
                  </a:solidFill>
                  <a:latin typeface="Arial"/>
                  <a:ea typeface="ＭＳ Ｐゴシック"/>
                </a:rPr>
                <a:t>道路</a:t>
              </a:r>
            </a:p>
          </p:txBody>
        </p:sp>
        <p:sp>
          <p:nvSpPr>
            <p:cNvPr id="20" name="角丸四角形 51"/>
            <p:cNvSpPr/>
            <p:nvPr/>
          </p:nvSpPr>
          <p:spPr>
            <a:xfrm>
              <a:off x="432000" y="36552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98581"/>
              <a:r>
                <a:rPr lang="ja-JP" altLang="en-US" sz="1104" dirty="0">
                  <a:solidFill>
                    <a:prstClr val="white"/>
                  </a:solidFill>
                  <a:latin typeface="Arial"/>
                  <a:ea typeface="ＭＳ Ｐゴシック"/>
                </a:rPr>
                <a:t>河川</a:t>
              </a:r>
            </a:p>
          </p:txBody>
        </p:sp>
        <p:sp>
          <p:nvSpPr>
            <p:cNvPr id="21" name="角丸四角形 52"/>
            <p:cNvSpPr/>
            <p:nvPr/>
          </p:nvSpPr>
          <p:spPr>
            <a:xfrm>
              <a:off x="432000" y="42024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98581"/>
              <a:r>
                <a:rPr lang="ja-JP" altLang="en-US" sz="1104" dirty="0">
                  <a:solidFill>
                    <a:prstClr val="white"/>
                  </a:solidFill>
                  <a:latin typeface="Arial"/>
                  <a:ea typeface="ＭＳ Ｐゴシック"/>
                </a:rPr>
                <a:t>海岸</a:t>
              </a:r>
            </a:p>
          </p:txBody>
        </p:sp>
        <p:sp>
          <p:nvSpPr>
            <p:cNvPr id="22" name="角丸四角形 53"/>
            <p:cNvSpPr/>
            <p:nvPr/>
          </p:nvSpPr>
          <p:spPr>
            <a:xfrm>
              <a:off x="432000" y="44760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3086" rIns="33086"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98581"/>
              <a:r>
                <a:rPr lang="ja-JP" altLang="en-US" sz="1104" dirty="0">
                  <a:solidFill>
                    <a:prstClr val="white"/>
                  </a:solidFill>
                  <a:latin typeface="Arial"/>
                  <a:ea typeface="ＭＳ Ｐゴシック"/>
                </a:rPr>
                <a:t>まちづくり</a:t>
              </a:r>
            </a:p>
          </p:txBody>
        </p:sp>
        <p:sp>
          <p:nvSpPr>
            <p:cNvPr id="23" name="角丸四角形 54"/>
            <p:cNvSpPr/>
            <p:nvPr/>
          </p:nvSpPr>
          <p:spPr>
            <a:xfrm>
              <a:off x="1280592" y="3379851"/>
              <a:ext cx="792000" cy="237600"/>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98581"/>
              <a:r>
                <a:rPr lang="ja-JP" altLang="en-US" sz="1104" dirty="0">
                  <a:solidFill>
                    <a:prstClr val="white"/>
                  </a:solidFill>
                  <a:latin typeface="Arial"/>
                  <a:ea typeface="ＭＳ Ｐゴシック"/>
                </a:rPr>
                <a:t>下水道</a:t>
              </a:r>
            </a:p>
          </p:txBody>
        </p:sp>
        <p:sp>
          <p:nvSpPr>
            <p:cNvPr id="24" name="角丸四角形 55"/>
            <p:cNvSpPr/>
            <p:nvPr/>
          </p:nvSpPr>
          <p:spPr>
            <a:xfrm>
              <a:off x="1280592" y="36552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98581"/>
              <a:r>
                <a:rPr lang="ja-JP" altLang="en-US" sz="1104" dirty="0">
                  <a:solidFill>
                    <a:prstClr val="white"/>
                  </a:solidFill>
                  <a:latin typeface="Arial"/>
                  <a:ea typeface="ＭＳ Ｐゴシック"/>
                </a:rPr>
                <a:t>住宅</a:t>
              </a:r>
            </a:p>
          </p:txBody>
        </p:sp>
        <p:sp>
          <p:nvSpPr>
            <p:cNvPr id="25" name="角丸四角形 56"/>
            <p:cNvSpPr/>
            <p:nvPr/>
          </p:nvSpPr>
          <p:spPr>
            <a:xfrm>
              <a:off x="1280592" y="39288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98581"/>
              <a:r>
                <a:rPr lang="ja-JP" altLang="en-US" sz="1104" dirty="0">
                  <a:solidFill>
                    <a:prstClr val="white"/>
                  </a:solidFill>
                  <a:latin typeface="Arial"/>
                  <a:ea typeface="ＭＳ Ｐゴシック"/>
                </a:rPr>
                <a:t>港湾</a:t>
              </a:r>
            </a:p>
          </p:txBody>
        </p:sp>
        <p:sp>
          <p:nvSpPr>
            <p:cNvPr id="26" name="テキスト ボックス 29"/>
            <p:cNvSpPr txBox="1"/>
            <p:nvPr/>
          </p:nvSpPr>
          <p:spPr>
            <a:xfrm>
              <a:off x="1568580" y="4207944"/>
              <a:ext cx="216024" cy="56765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898581"/>
              <a:r>
                <a:rPr lang="ja-JP" altLang="en-US" sz="919" dirty="0">
                  <a:solidFill>
                    <a:prstClr val="black"/>
                  </a:solidFill>
                  <a:latin typeface="Arial"/>
                  <a:ea typeface="ＭＳ Ｐゴシック"/>
                </a:rPr>
                <a:t>・</a:t>
              </a:r>
              <a:endParaRPr lang="en-US" altLang="ja-JP" sz="919" dirty="0">
                <a:solidFill>
                  <a:prstClr val="black"/>
                </a:solidFill>
                <a:latin typeface="Arial"/>
                <a:ea typeface="ＭＳ Ｐゴシック"/>
              </a:endParaRPr>
            </a:p>
            <a:p>
              <a:pPr defTabSz="898581"/>
              <a:r>
                <a:rPr lang="ja-JP" altLang="en-US" sz="919" dirty="0">
                  <a:solidFill>
                    <a:prstClr val="black"/>
                  </a:solidFill>
                  <a:latin typeface="Arial"/>
                  <a:ea typeface="ＭＳ Ｐゴシック"/>
                </a:rPr>
                <a:t>・・</a:t>
              </a:r>
              <a:endParaRPr lang="ja-JP" altLang="en-US" sz="1286" dirty="0">
                <a:solidFill>
                  <a:prstClr val="black"/>
                </a:solidFill>
                <a:latin typeface="Arial"/>
                <a:ea typeface="ＭＳ Ｐゴシック"/>
              </a:endParaRPr>
            </a:p>
          </p:txBody>
        </p:sp>
        <p:sp>
          <p:nvSpPr>
            <p:cNvPr id="27" name="角丸四角形 58"/>
            <p:cNvSpPr/>
            <p:nvPr/>
          </p:nvSpPr>
          <p:spPr>
            <a:xfrm>
              <a:off x="308484" y="3140968"/>
              <a:ext cx="2052228" cy="1656184"/>
            </a:xfrm>
            <a:prstGeom prst="roundRect">
              <a:avLst>
                <a:gd name="adj" fmla="val 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98581"/>
              <a:endParaRPr lang="ja-JP" altLang="en-US" sz="1286" dirty="0">
                <a:solidFill>
                  <a:prstClr val="black"/>
                </a:solidFill>
                <a:latin typeface="Arial"/>
                <a:ea typeface="ＭＳ Ｐゴシック"/>
              </a:endParaRPr>
            </a:p>
          </p:txBody>
        </p:sp>
        <p:sp>
          <p:nvSpPr>
            <p:cNvPr id="28" name="角丸四角形 63"/>
            <p:cNvSpPr/>
            <p:nvPr/>
          </p:nvSpPr>
          <p:spPr>
            <a:xfrm>
              <a:off x="432000" y="39288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898581"/>
              <a:r>
                <a:rPr lang="ja-JP" altLang="en-US" sz="1104" dirty="0">
                  <a:solidFill>
                    <a:prstClr val="white"/>
                  </a:solidFill>
                  <a:latin typeface="Arial"/>
                  <a:ea typeface="ＭＳ Ｐゴシック"/>
                </a:rPr>
                <a:t>砂防</a:t>
              </a:r>
            </a:p>
          </p:txBody>
        </p:sp>
      </p:grpSp>
      <p:sp>
        <p:nvSpPr>
          <p:cNvPr id="29" name="角丸四角形 31"/>
          <p:cNvSpPr/>
          <p:nvPr/>
        </p:nvSpPr>
        <p:spPr>
          <a:xfrm>
            <a:off x="6339293" y="2152974"/>
            <a:ext cx="3118759" cy="1249240"/>
          </a:xfrm>
          <a:prstGeom prst="roundRect">
            <a:avLst>
              <a:gd name="adj" fmla="val 10367"/>
            </a:avLst>
          </a:prstGeom>
          <a:solidFill>
            <a:srgbClr val="BBE0E3"/>
          </a:solidFill>
          <a:ln>
            <a:solidFill>
              <a:srgbClr val="3C8C93"/>
            </a:solidFill>
          </a:ln>
        </p:spPr>
        <p:style>
          <a:lnRef idx="0">
            <a:schemeClr val="accent1"/>
          </a:lnRef>
          <a:fillRef idx="3">
            <a:schemeClr val="accent1"/>
          </a:fillRef>
          <a:effectRef idx="3">
            <a:schemeClr val="accent1"/>
          </a:effectRef>
          <a:fontRef idx="minor">
            <a:schemeClr val="lt1"/>
          </a:fontRef>
        </p:style>
        <p:txBody>
          <a:bodyPr vert="horz" lIns="32655" tIns="0" rIns="32655" bIns="0" rtlCol="0" anchor="ctr" anchorCtr="0"/>
          <a:lstStyle/>
          <a:p>
            <a:pPr algn="ctr" defTabSz="898581"/>
            <a:endParaRPr lang="en-US" altLang="ja-JP" sz="1270" b="1" dirty="0">
              <a:solidFill>
                <a:prstClr val="black"/>
              </a:solidFill>
              <a:latin typeface="ＭＳ Ｐゴシック"/>
              <a:ea typeface="ＭＳ Ｐゴシック"/>
            </a:endParaRPr>
          </a:p>
          <a:p>
            <a:pPr algn="ctr" defTabSz="898581"/>
            <a:r>
              <a:rPr lang="ja-JP" altLang="en-US" sz="1270" b="1" dirty="0">
                <a:solidFill>
                  <a:prstClr val="black"/>
                </a:solidFill>
                <a:latin typeface="HGSｺﾞｼｯｸE" panose="020B0900000000000000" pitchFamily="50" charset="-128"/>
                <a:ea typeface="HGSｺﾞｼｯｸE" panose="020B0900000000000000" pitchFamily="50" charset="-128"/>
              </a:rPr>
              <a:t>社会資本整備総合交付金</a:t>
            </a:r>
            <a:endParaRPr lang="en-US" altLang="ja-JP" sz="1270" b="1" dirty="0">
              <a:solidFill>
                <a:prstClr val="black"/>
              </a:solidFill>
              <a:latin typeface="HGSｺﾞｼｯｸE" panose="020B0900000000000000" pitchFamily="50" charset="-128"/>
              <a:ea typeface="HGSｺﾞｼｯｸE" panose="020B0900000000000000" pitchFamily="50" charset="-128"/>
            </a:endParaRPr>
          </a:p>
          <a:p>
            <a:pPr algn="ctr" defTabSz="898581"/>
            <a:r>
              <a:rPr lang="ja-JP" altLang="en-US" sz="1089" b="1" dirty="0">
                <a:solidFill>
                  <a:prstClr val="black"/>
                </a:solidFill>
                <a:latin typeface="ＭＳ Ｐゴシック"/>
                <a:ea typeface="ＭＳ Ｐゴシック"/>
              </a:rPr>
              <a:t>（成長力強化や地域活性化等につながる事業）</a:t>
            </a:r>
            <a:endParaRPr lang="en-US" altLang="ja-JP" sz="1089" b="1" dirty="0">
              <a:solidFill>
                <a:prstClr val="black"/>
              </a:solidFill>
              <a:latin typeface="ＭＳ Ｐゴシック"/>
              <a:ea typeface="ＭＳ Ｐゴシック"/>
            </a:endParaRPr>
          </a:p>
          <a:p>
            <a:pPr defTabSz="898581"/>
            <a:r>
              <a:rPr lang="ja-JP" altLang="en-US" sz="1089" b="1" dirty="0">
                <a:solidFill>
                  <a:prstClr val="black"/>
                </a:solidFill>
                <a:latin typeface="ＭＳ Ｐゴシック"/>
                <a:ea typeface="ＭＳ Ｐゴシック"/>
              </a:rPr>
              <a:t>　　　</a:t>
            </a:r>
            <a:r>
              <a:rPr lang="ja-JP" altLang="en-US" sz="1091" b="1" dirty="0">
                <a:solidFill>
                  <a:prstClr val="black"/>
                </a:solidFill>
                <a:latin typeface="ＭＳ Ｐゴシック"/>
                <a:ea typeface="ＭＳ Ｐゴシック"/>
              </a:rPr>
              <a:t>平成</a:t>
            </a:r>
            <a:r>
              <a:rPr lang="en-US" altLang="ja-JP" sz="1091" b="1" dirty="0">
                <a:solidFill>
                  <a:prstClr val="black"/>
                </a:solidFill>
                <a:latin typeface="ＭＳ Ｐゴシック"/>
                <a:ea typeface="ＭＳ Ｐゴシック"/>
              </a:rPr>
              <a:t>30</a:t>
            </a:r>
            <a:r>
              <a:rPr lang="ja-JP" altLang="en-US" sz="1091" b="1" dirty="0">
                <a:solidFill>
                  <a:prstClr val="black"/>
                </a:solidFill>
                <a:latin typeface="ＭＳ Ｐゴシック"/>
                <a:ea typeface="ＭＳ Ｐゴシック"/>
              </a:rPr>
              <a:t>年度予算　　　　：　　　 </a:t>
            </a:r>
            <a:r>
              <a:rPr lang="en-US" altLang="ja-JP" sz="1091" b="1" dirty="0">
                <a:solidFill>
                  <a:prstClr val="black"/>
                </a:solidFill>
                <a:latin typeface="ＭＳ Ｐゴシック"/>
                <a:ea typeface="ＭＳ Ｐゴシック"/>
              </a:rPr>
              <a:t>8,886</a:t>
            </a:r>
            <a:r>
              <a:rPr lang="ja-JP" altLang="en-US" sz="1091" b="1" dirty="0">
                <a:solidFill>
                  <a:prstClr val="black"/>
                </a:solidFill>
                <a:latin typeface="ＭＳ Ｐゴシック"/>
                <a:ea typeface="ＭＳ Ｐゴシック"/>
              </a:rPr>
              <a:t>億円</a:t>
            </a:r>
            <a:endParaRPr lang="en-US" altLang="ja-JP" sz="1091" b="1" dirty="0">
              <a:solidFill>
                <a:prstClr val="black"/>
              </a:solidFill>
              <a:latin typeface="ＭＳ Ｐゴシック"/>
              <a:ea typeface="ＭＳ Ｐゴシック"/>
            </a:endParaRPr>
          </a:p>
          <a:p>
            <a:pPr defTabSz="898581"/>
            <a:r>
              <a:rPr lang="ja-JP" altLang="en-US" sz="1091" b="1" dirty="0">
                <a:solidFill>
                  <a:prstClr val="black"/>
                </a:solidFill>
                <a:latin typeface="ＭＳ Ｐゴシック"/>
                <a:ea typeface="ＭＳ Ｐゴシック"/>
              </a:rPr>
              <a:t>　　　令和元年度予算       </a:t>
            </a:r>
            <a:r>
              <a:rPr lang="ja-JP" altLang="en-US" sz="1091" b="1" dirty="0">
                <a:solidFill>
                  <a:srgbClr val="CCFFFF"/>
                </a:solidFill>
                <a:latin typeface="ＭＳ Ｐゴシック"/>
                <a:ea typeface="ＭＳ Ｐゴシック"/>
              </a:rPr>
              <a:t> </a:t>
            </a:r>
            <a:r>
              <a:rPr lang="en-US" altLang="ja-JP" sz="1091" b="1" dirty="0">
                <a:solidFill>
                  <a:srgbClr val="BBE0E3"/>
                </a:solidFill>
                <a:latin typeface="ＭＳ Ｐゴシック"/>
                <a:ea typeface="ＭＳ Ｐゴシック"/>
              </a:rPr>
              <a:t>,</a:t>
            </a:r>
            <a:r>
              <a:rPr lang="ja-JP" altLang="en-US" sz="1091" b="1" dirty="0">
                <a:solidFill>
                  <a:prstClr val="black"/>
                </a:solidFill>
                <a:latin typeface="ＭＳ Ｐゴシック"/>
                <a:ea typeface="ＭＳ Ｐゴシック"/>
              </a:rPr>
              <a:t>：　　　 </a:t>
            </a:r>
            <a:r>
              <a:rPr lang="en-US" altLang="ja-JP" sz="1091" b="1" dirty="0">
                <a:solidFill>
                  <a:prstClr val="black"/>
                </a:solidFill>
                <a:latin typeface="ＭＳ Ｐゴシック"/>
                <a:ea typeface="ＭＳ Ｐゴシック"/>
              </a:rPr>
              <a:t>8,713</a:t>
            </a:r>
            <a:r>
              <a:rPr lang="ja-JP" altLang="en-US" sz="1091" b="1" dirty="0">
                <a:solidFill>
                  <a:prstClr val="black"/>
                </a:solidFill>
                <a:latin typeface="ＭＳ Ｐゴシック"/>
                <a:ea typeface="ＭＳ Ｐゴシック"/>
              </a:rPr>
              <a:t>億円</a:t>
            </a:r>
            <a:r>
              <a:rPr lang="en-US" altLang="ja-JP" sz="884" b="1" dirty="0">
                <a:solidFill>
                  <a:prstClr val="black"/>
                </a:solidFill>
                <a:latin typeface="ＭＳ Ｐゴシック"/>
                <a:ea typeface="ＭＳ Ｐゴシック"/>
              </a:rPr>
              <a:t>※</a:t>
            </a:r>
          </a:p>
          <a:p>
            <a:pPr defTabSz="898581"/>
            <a:r>
              <a:rPr lang="ja-JP" altLang="en-US" sz="1091" b="1" dirty="0">
                <a:solidFill>
                  <a:prstClr val="black"/>
                </a:solidFill>
                <a:latin typeface="ＭＳ Ｐゴシック"/>
                <a:ea typeface="ＭＳ Ｐゴシック"/>
              </a:rPr>
              <a:t>　　　令和２年度予算         </a:t>
            </a:r>
            <a:r>
              <a:rPr lang="en-US" altLang="ja-JP" sz="1091" b="1" dirty="0">
                <a:solidFill>
                  <a:srgbClr val="BBE0E3"/>
                </a:solidFill>
                <a:latin typeface="ＭＳ Ｐゴシック"/>
                <a:ea typeface="ＭＳ Ｐゴシック"/>
              </a:rPr>
              <a:t>,</a:t>
            </a:r>
            <a:r>
              <a:rPr lang="ja-JP" altLang="en-US" sz="1091" b="1" dirty="0">
                <a:solidFill>
                  <a:prstClr val="black"/>
                </a:solidFill>
                <a:latin typeface="ＭＳ Ｐゴシック"/>
                <a:ea typeface="ＭＳ Ｐゴシック"/>
              </a:rPr>
              <a:t>：　　　 </a:t>
            </a:r>
            <a:r>
              <a:rPr lang="en-US" altLang="ja-JP" sz="1091" b="1" dirty="0">
                <a:solidFill>
                  <a:prstClr val="black"/>
                </a:solidFill>
                <a:latin typeface="ＭＳ Ｐゴシック"/>
                <a:ea typeface="ＭＳ Ｐゴシック"/>
              </a:rPr>
              <a:t>7,627</a:t>
            </a:r>
            <a:r>
              <a:rPr lang="ja-JP" altLang="en-US" sz="1091" b="1" dirty="0">
                <a:solidFill>
                  <a:prstClr val="black"/>
                </a:solidFill>
                <a:latin typeface="ＭＳ Ｐゴシック"/>
                <a:ea typeface="ＭＳ Ｐゴシック"/>
              </a:rPr>
              <a:t>億円</a:t>
            </a:r>
            <a:r>
              <a:rPr lang="en-US" altLang="ja-JP" sz="884" b="1" dirty="0">
                <a:solidFill>
                  <a:prstClr val="black"/>
                </a:solidFill>
                <a:latin typeface="ＭＳ Ｐゴシック"/>
                <a:ea typeface="ＭＳ Ｐゴシック"/>
              </a:rPr>
              <a:t>※</a:t>
            </a:r>
          </a:p>
          <a:p>
            <a:pPr defTabSz="898581"/>
            <a:r>
              <a:rPr lang="en-US" altLang="ja-JP" sz="1091" b="1" dirty="0">
                <a:solidFill>
                  <a:prstClr val="black"/>
                </a:solidFill>
                <a:latin typeface="ＭＳ Ｐゴシック"/>
                <a:ea typeface="ＭＳ Ｐゴシック"/>
              </a:rPr>
              <a:t> </a:t>
            </a:r>
            <a:r>
              <a:rPr lang="ja-JP" altLang="en-US" sz="1091" b="1" dirty="0">
                <a:solidFill>
                  <a:prstClr val="black"/>
                </a:solidFill>
                <a:latin typeface="ＭＳ Ｐゴシック"/>
                <a:ea typeface="ＭＳ Ｐゴシック"/>
              </a:rPr>
              <a:t>　　 令和３年度予算          ：　　　 </a:t>
            </a:r>
            <a:r>
              <a:rPr lang="en-US" altLang="ja-JP" sz="1091" b="1" dirty="0">
                <a:solidFill>
                  <a:prstClr val="black"/>
                </a:solidFill>
                <a:latin typeface="ＭＳ Ｐゴシック"/>
                <a:ea typeface="ＭＳ Ｐゴシック"/>
              </a:rPr>
              <a:t>6,311</a:t>
            </a:r>
            <a:r>
              <a:rPr lang="ja-JP" altLang="en-US" sz="1091" b="1" dirty="0">
                <a:solidFill>
                  <a:prstClr val="black"/>
                </a:solidFill>
                <a:latin typeface="ＭＳ Ｐゴシック"/>
                <a:ea typeface="ＭＳ Ｐゴシック"/>
              </a:rPr>
              <a:t>億円</a:t>
            </a:r>
            <a:endParaRPr lang="en-US" altLang="ja-JP" sz="884" b="1" dirty="0">
              <a:solidFill>
                <a:prstClr val="black"/>
              </a:solidFill>
              <a:latin typeface="ＭＳ Ｐゴシック"/>
              <a:ea typeface="ＭＳ Ｐゴシック"/>
            </a:endParaRPr>
          </a:p>
          <a:p>
            <a:pPr defTabSz="898581"/>
            <a:r>
              <a:rPr lang="ja-JP" altLang="en-US" sz="1091" b="1" dirty="0">
                <a:solidFill>
                  <a:prstClr val="black"/>
                </a:solidFill>
                <a:latin typeface="ＭＳ Ｐゴシック"/>
                <a:ea typeface="ＭＳ Ｐゴシック"/>
              </a:rPr>
              <a:t>　　　令和４年度予算　 　　　：　　　 </a:t>
            </a:r>
            <a:r>
              <a:rPr lang="en-US" altLang="ja-JP" sz="1091" b="1" dirty="0">
                <a:solidFill>
                  <a:prstClr val="black"/>
                </a:solidFill>
                <a:latin typeface="ＭＳ Ｐゴシック"/>
                <a:ea typeface="ＭＳ Ｐゴシック"/>
              </a:rPr>
              <a:t>5,817</a:t>
            </a:r>
            <a:r>
              <a:rPr lang="ja-JP" altLang="en-US" sz="1091" b="1" dirty="0">
                <a:solidFill>
                  <a:prstClr val="black"/>
                </a:solidFill>
                <a:latin typeface="ＭＳ Ｐゴシック"/>
                <a:ea typeface="ＭＳ Ｐゴシック"/>
              </a:rPr>
              <a:t>億円</a:t>
            </a:r>
            <a:endParaRPr lang="en-US" altLang="ja-JP" sz="1091" b="1" dirty="0">
              <a:solidFill>
                <a:prstClr val="black"/>
              </a:solidFill>
              <a:latin typeface="ＭＳ Ｐゴシック"/>
              <a:ea typeface="ＭＳ Ｐゴシック"/>
            </a:endParaRPr>
          </a:p>
          <a:p>
            <a:pPr marL="403214" algn="ctr" defTabSz="898581"/>
            <a:r>
              <a:rPr lang="ja-JP" altLang="en-US" sz="1089" b="1" dirty="0">
                <a:solidFill>
                  <a:prstClr val="black"/>
                </a:solidFill>
                <a:latin typeface="HGPｺﾞｼｯｸE" pitchFamily="50" charset="-128"/>
                <a:ea typeface="HGPｺﾞｼｯｸE" pitchFamily="50" charset="-128"/>
              </a:rPr>
              <a:t>　　　　　</a:t>
            </a:r>
            <a:endParaRPr lang="en-US" altLang="ja-JP" sz="1089" b="1" dirty="0">
              <a:solidFill>
                <a:prstClr val="black"/>
              </a:solidFill>
              <a:latin typeface="HGPｺﾞｼｯｸE" pitchFamily="50" charset="-128"/>
              <a:ea typeface="HGPｺﾞｼｯｸE" pitchFamily="50" charset="-128"/>
            </a:endParaRPr>
          </a:p>
        </p:txBody>
      </p:sp>
      <p:sp>
        <p:nvSpPr>
          <p:cNvPr id="30" name="角丸四角形 36"/>
          <p:cNvSpPr/>
          <p:nvPr/>
        </p:nvSpPr>
        <p:spPr>
          <a:xfrm>
            <a:off x="6339292" y="3449975"/>
            <a:ext cx="3102260" cy="1411098"/>
          </a:xfrm>
          <a:prstGeom prst="roundRect">
            <a:avLst>
              <a:gd name="adj" fmla="val 11615"/>
            </a:avLst>
          </a:prstGeom>
          <a:solidFill>
            <a:srgbClr val="FFC000"/>
          </a:solidFill>
          <a:ln>
            <a:solidFill>
              <a:srgbClr val="FFC000"/>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2655" tIns="0" rIns="32655" bIns="0" rtlCol="0" anchor="t"/>
          <a:lstStyle/>
          <a:p>
            <a:pPr algn="ctr" defTabSz="898581"/>
            <a:r>
              <a:rPr lang="ja-JP" altLang="en-US" sz="1270" b="1" dirty="0">
                <a:solidFill>
                  <a:sysClr val="windowText" lastClr="000000"/>
                </a:solidFill>
                <a:latin typeface="HGPｺﾞｼｯｸE" panose="020B0900000000000000" pitchFamily="50" charset="-128"/>
                <a:ea typeface="HGPｺﾞｼｯｸE" panose="020B0900000000000000" pitchFamily="50" charset="-128"/>
              </a:rPr>
              <a:t>防災・安全交付金</a:t>
            </a:r>
            <a:endParaRPr lang="en-US" altLang="ja-JP" sz="1270" b="1" dirty="0">
              <a:solidFill>
                <a:sysClr val="windowText" lastClr="000000"/>
              </a:solidFill>
              <a:latin typeface="HGPｺﾞｼｯｸE" panose="020B0900000000000000" pitchFamily="50" charset="-128"/>
              <a:ea typeface="HGPｺﾞｼｯｸE" panose="020B0900000000000000" pitchFamily="50" charset="-128"/>
            </a:endParaRPr>
          </a:p>
          <a:p>
            <a:pPr algn="ctr" defTabSz="898581"/>
            <a:r>
              <a:rPr lang="ja-JP" altLang="en-US" sz="1089" b="1" dirty="0">
                <a:solidFill>
                  <a:sysClr val="windowText" lastClr="000000"/>
                </a:solidFill>
                <a:latin typeface="ＭＳ Ｐゴシック"/>
                <a:ea typeface="ＭＳ Ｐゴシック"/>
              </a:rPr>
              <a:t>（「命と暮らしを守るインフラ再構築」、「生活空</a:t>
            </a:r>
            <a:endParaRPr lang="en-US" altLang="ja-JP" sz="1089" b="1" dirty="0">
              <a:solidFill>
                <a:sysClr val="windowText" lastClr="000000"/>
              </a:solidFill>
              <a:latin typeface="ＭＳ Ｐゴシック"/>
              <a:ea typeface="ＭＳ Ｐゴシック"/>
            </a:endParaRPr>
          </a:p>
          <a:p>
            <a:pPr indent="79204" defTabSz="898581"/>
            <a:r>
              <a:rPr lang="ja-JP" altLang="en-US" sz="1089" b="1" dirty="0">
                <a:solidFill>
                  <a:sysClr val="windowText" lastClr="000000"/>
                </a:solidFill>
                <a:latin typeface="ＭＳ Ｐゴシック"/>
                <a:ea typeface="ＭＳ Ｐゴシック"/>
              </a:rPr>
              <a:t>　 間の安全確保」  を集中的に支援）</a:t>
            </a:r>
            <a:endParaRPr lang="en-US" altLang="ja-JP" sz="1089" b="1" dirty="0">
              <a:solidFill>
                <a:sysClr val="windowText" lastClr="000000"/>
              </a:solidFill>
              <a:latin typeface="ＭＳ Ｐゴシック"/>
              <a:ea typeface="ＭＳ Ｐゴシック"/>
            </a:endParaRPr>
          </a:p>
          <a:p>
            <a:pPr indent="79204" defTabSz="898581"/>
            <a:r>
              <a:rPr lang="ja-JP" altLang="en-US" sz="1089" b="1" dirty="0">
                <a:solidFill>
                  <a:prstClr val="black"/>
                </a:solidFill>
                <a:latin typeface="ＭＳ Ｐゴシック"/>
                <a:ea typeface="ＭＳ Ｐゴシック"/>
              </a:rPr>
              <a:t>　　平成</a:t>
            </a:r>
            <a:r>
              <a:rPr lang="en-US" altLang="ja-JP" sz="1089" b="1" dirty="0">
                <a:solidFill>
                  <a:prstClr val="black"/>
                </a:solidFill>
                <a:latin typeface="ＭＳ Ｐゴシック"/>
                <a:ea typeface="ＭＳ Ｐゴシック"/>
              </a:rPr>
              <a:t>30</a:t>
            </a:r>
            <a:r>
              <a:rPr lang="ja-JP" altLang="en-US" sz="1089" b="1" dirty="0">
                <a:solidFill>
                  <a:prstClr val="black"/>
                </a:solidFill>
                <a:latin typeface="ＭＳ Ｐゴシック"/>
                <a:ea typeface="ＭＳ Ｐゴシック"/>
              </a:rPr>
              <a:t>年度予算　　　　：　１兆 </a:t>
            </a:r>
            <a:r>
              <a:rPr lang="en-US" altLang="ja-JP" sz="1089" b="1" dirty="0">
                <a:solidFill>
                  <a:prstClr val="black"/>
                </a:solidFill>
                <a:latin typeface="ＭＳ Ｐゴシック"/>
                <a:ea typeface="ＭＳ Ｐゴシック"/>
              </a:rPr>
              <a:t>1,117</a:t>
            </a:r>
            <a:r>
              <a:rPr lang="ja-JP" altLang="en-US" sz="1089" b="1" dirty="0">
                <a:solidFill>
                  <a:prstClr val="black"/>
                </a:solidFill>
                <a:latin typeface="ＭＳ Ｐゴシック"/>
                <a:ea typeface="ＭＳ Ｐゴシック"/>
              </a:rPr>
              <a:t>億円</a:t>
            </a:r>
            <a:endParaRPr lang="en-US" altLang="ja-JP" sz="1089" b="1" dirty="0">
              <a:solidFill>
                <a:prstClr val="black"/>
              </a:solidFill>
              <a:latin typeface="ＭＳ Ｐゴシック"/>
              <a:ea typeface="ＭＳ Ｐゴシック"/>
            </a:endParaRPr>
          </a:p>
          <a:p>
            <a:pPr indent="79204" defTabSz="898581"/>
            <a:r>
              <a:rPr lang="ja-JP" altLang="en-US" sz="1089" b="1" dirty="0">
                <a:solidFill>
                  <a:prstClr val="black"/>
                </a:solidFill>
                <a:latin typeface="ＭＳ Ｐゴシック"/>
                <a:ea typeface="ＭＳ Ｐゴシック"/>
              </a:rPr>
              <a:t>　　令和元年度予算　      </a:t>
            </a:r>
            <a:r>
              <a:rPr lang="en-US" altLang="ja-JP" sz="1089" b="1" dirty="0">
                <a:solidFill>
                  <a:srgbClr val="FFC000"/>
                </a:solidFill>
                <a:latin typeface="ＭＳ Ｐゴシック"/>
                <a:ea typeface="ＭＳ Ｐゴシック"/>
              </a:rPr>
              <a:t>,</a:t>
            </a:r>
            <a:r>
              <a:rPr lang="ja-JP" altLang="en-US" sz="1089" b="1" dirty="0">
                <a:solidFill>
                  <a:prstClr val="black"/>
                </a:solidFill>
                <a:latin typeface="ＭＳ Ｐゴシック"/>
                <a:ea typeface="ＭＳ Ｐゴシック"/>
              </a:rPr>
              <a:t>：　１兆 </a:t>
            </a:r>
            <a:r>
              <a:rPr lang="en-US" altLang="ja-JP" sz="1089" b="1" dirty="0">
                <a:solidFill>
                  <a:prstClr val="black"/>
                </a:solidFill>
                <a:latin typeface="ＭＳ Ｐゴシック"/>
                <a:ea typeface="ＭＳ Ｐゴシック"/>
              </a:rPr>
              <a:t>3,173</a:t>
            </a:r>
            <a:r>
              <a:rPr lang="ja-JP" altLang="en-US" sz="1089" b="1" dirty="0">
                <a:solidFill>
                  <a:prstClr val="black"/>
                </a:solidFill>
                <a:latin typeface="ＭＳ Ｐゴシック"/>
                <a:ea typeface="ＭＳ Ｐゴシック"/>
              </a:rPr>
              <a:t>億円</a:t>
            </a:r>
            <a:r>
              <a:rPr lang="en-US" altLang="ja-JP" sz="884" b="1" dirty="0">
                <a:solidFill>
                  <a:prstClr val="black"/>
                </a:solidFill>
                <a:latin typeface="ＭＳ Ｐゴシック"/>
                <a:ea typeface="ＭＳ Ｐゴシック"/>
              </a:rPr>
              <a:t>※</a:t>
            </a:r>
          </a:p>
          <a:p>
            <a:pPr indent="79204" defTabSz="898581"/>
            <a:r>
              <a:rPr lang="ja-JP" altLang="en-US" sz="1091" b="1" dirty="0">
                <a:solidFill>
                  <a:prstClr val="black"/>
                </a:solidFill>
                <a:latin typeface="ＭＳ Ｐゴシック"/>
                <a:ea typeface="ＭＳ Ｐゴシック"/>
              </a:rPr>
              <a:t>　　令和２年度予算　       </a:t>
            </a:r>
            <a:r>
              <a:rPr lang="en-US" altLang="ja-JP" sz="1091" b="1" dirty="0">
                <a:solidFill>
                  <a:srgbClr val="FFC000"/>
                </a:solidFill>
                <a:latin typeface="ＭＳ Ｐゴシック"/>
                <a:ea typeface="ＭＳ Ｐゴシック"/>
              </a:rPr>
              <a:t>,</a:t>
            </a:r>
            <a:r>
              <a:rPr lang="ja-JP" altLang="en-US" sz="1091" b="1" dirty="0">
                <a:solidFill>
                  <a:prstClr val="black"/>
                </a:solidFill>
                <a:latin typeface="ＭＳ Ｐゴシック"/>
                <a:ea typeface="ＭＳ Ｐゴシック"/>
              </a:rPr>
              <a:t>：　１兆</a:t>
            </a:r>
            <a:r>
              <a:rPr lang="ja-JP" altLang="en-US" sz="983" b="1" dirty="0">
                <a:solidFill>
                  <a:prstClr val="black"/>
                </a:solidFill>
                <a:latin typeface="ＭＳ Ｐゴシック"/>
                <a:ea typeface="ＭＳ Ｐゴシック"/>
              </a:rPr>
              <a:t>  </a:t>
            </a:r>
            <a:r>
              <a:rPr lang="ja-JP" altLang="en-US" sz="983" b="1" dirty="0">
                <a:solidFill>
                  <a:srgbClr val="FFC000"/>
                </a:solidFill>
                <a:latin typeface="ＭＳ Ｐゴシック"/>
                <a:ea typeface="ＭＳ Ｐゴシック"/>
              </a:rPr>
              <a:t> </a:t>
            </a:r>
            <a:r>
              <a:rPr lang="en-US" altLang="ja-JP" sz="983" b="1" dirty="0">
                <a:solidFill>
                  <a:srgbClr val="FFC000"/>
                </a:solidFill>
                <a:latin typeface="ＭＳ Ｐゴシック"/>
                <a:ea typeface="ＭＳ Ｐゴシック"/>
              </a:rPr>
              <a:t>,</a:t>
            </a:r>
            <a:r>
              <a:rPr lang="en-US" altLang="ja-JP" sz="1091" b="1" dirty="0">
                <a:solidFill>
                  <a:prstClr val="black"/>
                </a:solidFill>
                <a:latin typeface="ＭＳ Ｐゴシック"/>
                <a:ea typeface="ＭＳ Ｐゴシック"/>
              </a:rPr>
              <a:t>388</a:t>
            </a:r>
            <a:r>
              <a:rPr lang="ja-JP" altLang="en-US" sz="1091" b="1" dirty="0">
                <a:solidFill>
                  <a:prstClr val="black"/>
                </a:solidFill>
                <a:latin typeface="ＭＳ Ｐゴシック"/>
                <a:ea typeface="ＭＳ Ｐゴシック"/>
              </a:rPr>
              <a:t>億円</a:t>
            </a:r>
            <a:r>
              <a:rPr lang="en-US" altLang="ja-JP" sz="884" b="1" dirty="0">
                <a:solidFill>
                  <a:prstClr val="black"/>
                </a:solidFill>
                <a:latin typeface="ＭＳ Ｐゴシック"/>
                <a:ea typeface="ＭＳ Ｐゴシック"/>
              </a:rPr>
              <a:t>※</a:t>
            </a:r>
          </a:p>
          <a:p>
            <a:pPr marL="262086" defTabSz="898581"/>
            <a:r>
              <a:rPr lang="ja-JP" altLang="en-US" sz="1091" b="1" dirty="0">
                <a:solidFill>
                  <a:prstClr val="black"/>
                </a:solidFill>
                <a:latin typeface="ＭＳ Ｐゴシック"/>
                <a:ea typeface="ＭＳ Ｐゴシック"/>
              </a:rPr>
              <a:t>令和３年度予算          ：　　　  </a:t>
            </a:r>
            <a:r>
              <a:rPr lang="en-US" altLang="ja-JP" sz="1091" b="1" dirty="0">
                <a:solidFill>
                  <a:prstClr val="black"/>
                </a:solidFill>
                <a:latin typeface="ＭＳ Ｐゴシック"/>
                <a:ea typeface="ＭＳ Ｐゴシック"/>
              </a:rPr>
              <a:t>8,540</a:t>
            </a:r>
            <a:r>
              <a:rPr lang="ja-JP" altLang="en-US" sz="1091" b="1" dirty="0">
                <a:solidFill>
                  <a:prstClr val="black"/>
                </a:solidFill>
                <a:latin typeface="ＭＳ Ｐゴシック"/>
                <a:ea typeface="ＭＳ Ｐゴシック"/>
              </a:rPr>
              <a:t>億円</a:t>
            </a:r>
            <a:endParaRPr lang="en-US" altLang="ja-JP" sz="884" b="1" dirty="0">
              <a:solidFill>
                <a:prstClr val="black"/>
              </a:solidFill>
              <a:latin typeface="ＭＳ Ｐゴシック"/>
              <a:ea typeface="ＭＳ Ｐゴシック"/>
            </a:endParaRPr>
          </a:p>
          <a:p>
            <a:pPr marL="262086" defTabSz="898581"/>
            <a:r>
              <a:rPr lang="ja-JP" altLang="en-US" sz="1091" b="1" dirty="0">
                <a:solidFill>
                  <a:prstClr val="black"/>
                </a:solidFill>
                <a:latin typeface="ＭＳ Ｐゴシック"/>
                <a:ea typeface="ＭＳ Ｐゴシック"/>
              </a:rPr>
              <a:t>令和４年度予算　　　　 ：         </a:t>
            </a:r>
            <a:r>
              <a:rPr lang="en-US" altLang="ja-JP" sz="1091" b="1" dirty="0">
                <a:solidFill>
                  <a:prstClr val="black"/>
                </a:solidFill>
                <a:latin typeface="ＭＳ Ｐゴシック"/>
                <a:ea typeface="ＭＳ Ｐゴシック"/>
              </a:rPr>
              <a:t>8,156</a:t>
            </a:r>
            <a:r>
              <a:rPr lang="ja-JP" altLang="en-US" sz="1091" b="1" dirty="0">
                <a:solidFill>
                  <a:prstClr val="black"/>
                </a:solidFill>
                <a:latin typeface="ＭＳ Ｐゴシック"/>
                <a:ea typeface="ＭＳ Ｐゴシック"/>
              </a:rPr>
              <a:t>億円　　　</a:t>
            </a:r>
            <a:endParaRPr lang="en-US" altLang="ja-JP" sz="1091" b="1" dirty="0">
              <a:solidFill>
                <a:prstClr val="black"/>
              </a:solidFill>
              <a:latin typeface="ＭＳ Ｐゴシック"/>
              <a:ea typeface="ＭＳ Ｐゴシック"/>
            </a:endParaRPr>
          </a:p>
          <a:p>
            <a:pPr marL="403214" algn="ctr" defTabSz="898581"/>
            <a:endParaRPr lang="en-US" altLang="ja-JP" sz="884" b="1" dirty="0">
              <a:solidFill>
                <a:prstClr val="black"/>
              </a:solidFill>
              <a:latin typeface="ＭＳ Ｐゴシック"/>
              <a:ea typeface="ＭＳ Ｐゴシック"/>
            </a:endParaRPr>
          </a:p>
          <a:p>
            <a:pPr marL="403214" algn="ctr" defTabSz="898581"/>
            <a:endParaRPr lang="en-US" altLang="ja-JP" sz="884" b="1" dirty="0">
              <a:solidFill>
                <a:prstClr val="black"/>
              </a:solidFill>
              <a:latin typeface="ＭＳ Ｐゴシック"/>
              <a:ea typeface="ＭＳ Ｐゴシック"/>
            </a:endParaRPr>
          </a:p>
          <a:p>
            <a:pPr marL="403214" algn="ctr" defTabSz="898581"/>
            <a:r>
              <a:rPr lang="ja-JP" altLang="en-US" sz="884" b="1" dirty="0">
                <a:solidFill>
                  <a:prstClr val="black"/>
                </a:solidFill>
                <a:latin typeface="ＭＳ Ｐゴシック"/>
                <a:ea typeface="ＭＳ Ｐゴシック"/>
              </a:rPr>
              <a:t>　</a:t>
            </a:r>
            <a:endParaRPr lang="en-US" altLang="ja-JP" sz="884" b="1" dirty="0">
              <a:solidFill>
                <a:prstClr val="black"/>
              </a:solidFill>
              <a:latin typeface="ＭＳ Ｐゴシック"/>
              <a:ea typeface="ＭＳ Ｐゴシック"/>
            </a:endParaRPr>
          </a:p>
        </p:txBody>
      </p:sp>
      <p:sp>
        <p:nvSpPr>
          <p:cNvPr id="31" name="正方形/長方形 12"/>
          <p:cNvSpPr/>
          <p:nvPr/>
        </p:nvSpPr>
        <p:spPr>
          <a:xfrm>
            <a:off x="5216667" y="3576824"/>
            <a:ext cx="96580" cy="215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8581"/>
            <a:endParaRPr lang="ja-JP" altLang="en-US" sz="1769" b="1">
              <a:solidFill>
                <a:srgbClr val="FFFFFF"/>
              </a:solidFill>
              <a:latin typeface="Arial"/>
              <a:ea typeface="ＭＳ Ｐゴシック"/>
            </a:endParaRPr>
          </a:p>
        </p:txBody>
      </p:sp>
      <p:sp>
        <p:nvSpPr>
          <p:cNvPr id="32" name="右矢印 68"/>
          <p:cNvSpPr/>
          <p:nvPr/>
        </p:nvSpPr>
        <p:spPr>
          <a:xfrm>
            <a:off x="5117400" y="3470280"/>
            <a:ext cx="661793" cy="617196"/>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8581"/>
            <a:endParaRPr lang="ja-JP" altLang="en-US" sz="1769">
              <a:solidFill>
                <a:prstClr val="white"/>
              </a:solidFill>
              <a:latin typeface="Arial"/>
              <a:ea typeface="ＭＳ Ｐゴシック"/>
            </a:endParaRPr>
          </a:p>
        </p:txBody>
      </p:sp>
      <p:sp>
        <p:nvSpPr>
          <p:cNvPr id="33" name="テキスト ボックス 38"/>
          <p:cNvSpPr txBox="1"/>
          <p:nvPr/>
        </p:nvSpPr>
        <p:spPr>
          <a:xfrm>
            <a:off x="5689318" y="4842869"/>
            <a:ext cx="4402207" cy="458582"/>
          </a:xfrm>
          <a:prstGeom prst="rect">
            <a:avLst/>
          </a:prstGeom>
          <a:noFill/>
        </p:spPr>
        <p:txBody>
          <a:bodyPr wrap="square" rtlCol="0">
            <a:spAutoFit/>
          </a:bodyPr>
          <a:lstStyle/>
          <a:p>
            <a:pPr defTabSz="898581">
              <a:defRPr/>
            </a:pPr>
            <a:r>
              <a:rPr lang="en-US" altLang="ja-JP" sz="797" dirty="0">
                <a:solidFill>
                  <a:srgbClr val="000000"/>
                </a:solidFill>
              </a:rPr>
              <a:t>※</a:t>
            </a:r>
            <a:r>
              <a:rPr lang="ja-JP" altLang="en-US" sz="797" dirty="0">
                <a:solidFill>
                  <a:srgbClr val="000000"/>
                </a:solidFill>
              </a:rPr>
              <a:t>　令和元年度及び令和２年度予算は臨時・特別の措置を含んでおり、金額は以下の通り。</a:t>
            </a:r>
            <a:endParaRPr lang="en-US" altLang="ja-JP" sz="797" dirty="0">
              <a:solidFill>
                <a:srgbClr val="000000"/>
              </a:solidFill>
            </a:endParaRPr>
          </a:p>
          <a:p>
            <a:pPr defTabSz="898581">
              <a:defRPr/>
            </a:pPr>
            <a:r>
              <a:rPr lang="ja-JP" altLang="en-US" sz="797" dirty="0">
                <a:solidFill>
                  <a:srgbClr val="000000"/>
                </a:solidFill>
              </a:rPr>
              <a:t>　　・令和元年度予算　　　社会資本整備総合交付金：</a:t>
            </a:r>
            <a:r>
              <a:rPr lang="en-US" altLang="ja-JP" sz="797" dirty="0">
                <a:solidFill>
                  <a:srgbClr val="000000"/>
                </a:solidFill>
              </a:rPr>
              <a:t>350</a:t>
            </a:r>
            <a:r>
              <a:rPr lang="ja-JP" altLang="en-US" sz="797" dirty="0">
                <a:solidFill>
                  <a:srgbClr val="000000"/>
                </a:solidFill>
              </a:rPr>
              <a:t>億円、防災・安全交付金：</a:t>
            </a:r>
            <a:r>
              <a:rPr lang="en-US" altLang="ja-JP" sz="797" dirty="0">
                <a:solidFill>
                  <a:srgbClr val="000000"/>
                </a:solidFill>
              </a:rPr>
              <a:t>2,767</a:t>
            </a:r>
            <a:r>
              <a:rPr lang="ja-JP" altLang="en-US" sz="797" dirty="0">
                <a:solidFill>
                  <a:srgbClr val="000000"/>
                </a:solidFill>
              </a:rPr>
              <a:t>億円</a:t>
            </a:r>
            <a:endParaRPr lang="en-US" altLang="ja-JP" sz="797" dirty="0">
              <a:solidFill>
                <a:srgbClr val="000000"/>
              </a:solidFill>
            </a:endParaRPr>
          </a:p>
          <a:p>
            <a:pPr defTabSz="898581">
              <a:defRPr/>
            </a:pPr>
            <a:r>
              <a:rPr lang="ja-JP" altLang="en-US" sz="797" dirty="0">
                <a:solidFill>
                  <a:srgbClr val="000000"/>
                </a:solidFill>
              </a:rPr>
              <a:t>　　・</a:t>
            </a:r>
            <a:r>
              <a:rPr lang="ja-JP" altLang="en-US" sz="797" kern="1300" spc="39" dirty="0">
                <a:solidFill>
                  <a:srgbClr val="000000"/>
                </a:solidFill>
              </a:rPr>
              <a:t>令和２年度予算</a:t>
            </a:r>
            <a:r>
              <a:rPr lang="ja-JP" altLang="en-US" sz="797" dirty="0">
                <a:solidFill>
                  <a:srgbClr val="000000"/>
                </a:solidFill>
              </a:rPr>
              <a:t>　　　社会資本整備総合交付金：</a:t>
            </a:r>
            <a:r>
              <a:rPr lang="en-US" altLang="ja-JP" sz="797" dirty="0">
                <a:solidFill>
                  <a:srgbClr val="000000"/>
                </a:solidFill>
              </a:rPr>
              <a:t>349</a:t>
            </a:r>
            <a:r>
              <a:rPr lang="ja-JP" altLang="en-US" sz="797" dirty="0">
                <a:solidFill>
                  <a:srgbClr val="000000"/>
                </a:solidFill>
              </a:rPr>
              <a:t>億円、防災・安全交付金：</a:t>
            </a:r>
            <a:r>
              <a:rPr lang="en-US" altLang="ja-JP" sz="797" dirty="0">
                <a:solidFill>
                  <a:srgbClr val="000000"/>
                </a:solidFill>
              </a:rPr>
              <a:t>2,541</a:t>
            </a:r>
            <a:r>
              <a:rPr lang="ja-JP" altLang="en-US" sz="797" dirty="0">
                <a:solidFill>
                  <a:srgbClr val="000000"/>
                </a:solidFill>
              </a:rPr>
              <a:t>億円　</a:t>
            </a:r>
          </a:p>
        </p:txBody>
      </p:sp>
      <p:sp>
        <p:nvSpPr>
          <p:cNvPr id="34" name="AutoShape 6"/>
          <p:cNvSpPr>
            <a:spLocks noChangeArrowheads="1"/>
          </p:cNvSpPr>
          <p:nvPr/>
        </p:nvSpPr>
        <p:spPr>
          <a:xfrm>
            <a:off x="65315" y="5020591"/>
            <a:ext cx="2185588" cy="253084"/>
          </a:xfrm>
          <a:prstGeom prst="roundRect">
            <a:avLst>
              <a:gd name="adj" fmla="val 16667"/>
            </a:avLst>
          </a:prstGeom>
          <a:solidFill>
            <a:srgbClr val="00B0F0"/>
          </a:solidFill>
          <a:ln w="9525" algn="ctr">
            <a:solidFill>
              <a:srgbClr val="3366FF"/>
            </a:solidFill>
            <a:round/>
            <a:headEnd/>
            <a:tailEnd/>
          </a:ln>
          <a:effectLst/>
        </p:spPr>
        <p:txBody>
          <a:bodyPr tIns="10504" bIns="10504" anchor="ctr"/>
          <a:lstStyle/>
          <a:p>
            <a:pPr algn="ctr" defTabSz="898581">
              <a:spcBef>
                <a:spcPct val="50000"/>
              </a:spcBef>
            </a:pPr>
            <a:r>
              <a:rPr lang="ja-JP" altLang="en-US" dirty="0">
                <a:solidFill>
                  <a:prstClr val="white"/>
                </a:solidFill>
                <a:latin typeface="HGP創英角ｺﾞｼｯｸUB" pitchFamily="50" charset="-128"/>
                <a:ea typeface="HGP創英角ｺﾞｼｯｸUB" pitchFamily="50" charset="-128"/>
              </a:rPr>
              <a:t>両交付金の概要</a:t>
            </a:r>
          </a:p>
        </p:txBody>
      </p:sp>
    </p:spTree>
    <p:extLst>
      <p:ext uri="{BB962C8B-B14F-4D97-AF65-F5344CB8AC3E}">
        <p14:creationId xmlns:p14="http://schemas.microsoft.com/office/powerpoint/2010/main" val="2507309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4" name="表 591"/>
          <p:cNvPicPr>
            <a:picLocks noChangeAspect="1"/>
          </p:cNvPicPr>
          <p:nvPr/>
        </p:nvPicPr>
        <p:blipFill>
          <a:blip r:embed="rId3"/>
          <a:stretch>
            <a:fillRect/>
          </a:stretch>
        </p:blipFill>
        <p:spPr>
          <a:xfrm>
            <a:off x="272480" y="2590627"/>
            <a:ext cx="6374376" cy="3867992"/>
          </a:xfrm>
          <a:prstGeom prst="rect">
            <a:avLst/>
          </a:prstGeom>
        </p:spPr>
      </p:pic>
      <p:sp>
        <p:nvSpPr>
          <p:cNvPr id="1715" name="角丸四角形 592"/>
          <p:cNvSpPr/>
          <p:nvPr/>
        </p:nvSpPr>
        <p:spPr>
          <a:xfrm>
            <a:off x="3024708" y="3504572"/>
            <a:ext cx="3543078" cy="2876537"/>
          </a:xfrm>
          <a:prstGeom prst="roundRect">
            <a:avLst>
              <a:gd name="adj" fmla="val 0"/>
            </a:avLst>
          </a:prstGeom>
          <a:noFill/>
          <a:ln w="9525" cap="flat" cmpd="sng" algn="ctr">
            <a:solidFill>
              <a:srgbClr val="FF0000"/>
            </a:solidFill>
            <a:prstDash val="solid"/>
          </a:ln>
          <a:effectLst/>
        </p:spPr>
        <p:txBody>
          <a:bodyPr lIns="32655" tIns="32655" rIns="0" bIns="32655" rtlCol="0" anchor="t"/>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26722" indent="-126722" defTabSz="872643" fontAlgn="auto">
              <a:spcBef>
                <a:spcPts val="0"/>
              </a:spcBef>
              <a:spcAft>
                <a:spcPts val="0"/>
              </a:spcAft>
              <a:defRPr/>
            </a:pPr>
            <a:endParaRPr kumimoji="0" lang="ja-JP" altLang="en-US" sz="816" kern="0" dirty="0">
              <a:solidFill>
                <a:sysClr val="windowText" lastClr="000000"/>
              </a:solidFill>
              <a:latin typeface="HGPｺﾞｼｯｸM" pitchFamily="50" charset="-128"/>
              <a:ea typeface="HGPｺﾞｼｯｸM" pitchFamily="50" charset="-128"/>
            </a:endParaRPr>
          </a:p>
        </p:txBody>
      </p:sp>
      <p:sp>
        <p:nvSpPr>
          <p:cNvPr id="1716" name="テキスト ボックス 593"/>
          <p:cNvSpPr txBox="1"/>
          <p:nvPr/>
        </p:nvSpPr>
        <p:spPr>
          <a:xfrm>
            <a:off x="6747258" y="2277107"/>
            <a:ext cx="2886261" cy="4181512"/>
          </a:xfrm>
          <a:prstGeom prst="rect">
            <a:avLst/>
          </a:prstGeom>
          <a:solidFill>
            <a:srgbClr val="FFFFFF"/>
          </a:solidFill>
          <a:ln w="19050" cap="flat" cmpd="sng" algn="ctr">
            <a:solidFill>
              <a:srgbClr val="C00000"/>
            </a:solidFill>
            <a:prstDash val="solid"/>
          </a:ln>
        </p:spPr>
        <p:txBody>
          <a:bodyPr vert="horz" wrap="square" lIns="65310" tIns="65310" rIns="32655" bIns="65310" rtlCol="0" anchor="t">
            <a:noAutofit/>
          </a:bodyP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61282" indent="-161282"/>
            <a:r>
              <a:rPr lang="ja-JP" altLang="en-US" sz="1451" dirty="0">
                <a:latin typeface=""/>
              </a:rPr>
              <a:t>○計画の目標実現のため基幹事業と一体となって、基幹事業の効果を一層高めるために必要な事業・事務</a:t>
            </a:r>
            <a:endParaRPr lang="en-US" altLang="ja-JP" sz="454" dirty="0">
              <a:latin typeface="+mn-ea"/>
            </a:endParaRPr>
          </a:p>
          <a:p>
            <a:pPr marL="161282" indent="-161282"/>
            <a:r>
              <a:rPr lang="ja-JP" altLang="en-US" sz="1451" dirty="0">
                <a:latin typeface=""/>
              </a:rPr>
              <a:t>○全体事業費の２割目途</a:t>
            </a:r>
            <a:endParaRPr lang="en-US" altLang="ja-JP" sz="1451" dirty="0">
              <a:latin typeface="+mn-ea"/>
            </a:endParaRPr>
          </a:p>
        </p:txBody>
      </p:sp>
      <p:sp>
        <p:nvSpPr>
          <p:cNvPr id="1718" name="テキスト ボックス 595"/>
          <p:cNvSpPr txBox="1"/>
          <p:nvPr/>
        </p:nvSpPr>
        <p:spPr>
          <a:xfrm>
            <a:off x="6780496" y="3505243"/>
            <a:ext cx="2752346" cy="1323463"/>
          </a:xfrm>
          <a:prstGeom prst="rect">
            <a:avLst/>
          </a:prstGeom>
          <a:noFill/>
          <a:ln w="9525" cap="flat" cmpd="sng" algn="ctr">
            <a:solidFill>
              <a:srgbClr val="0070C0"/>
            </a:solidFill>
            <a:prstDash val="solid"/>
          </a:ln>
        </p:spPr>
        <p:txBody>
          <a:bodyPr vert="horz" wrap="square" lIns="65310" tIns="32655" rIns="65310" bIns="32655" rtlCol="0" anchor="ctr">
            <a:noAutofit/>
          </a:bodyP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61282" indent="-161282"/>
            <a:r>
              <a:rPr lang="ja-JP" altLang="en-US" sz="1089" dirty="0">
                <a:latin typeface="HGPｺﾞｼｯｸE" pitchFamily="50" charset="-128"/>
                <a:ea typeface="HGPｺﾞｼｯｸE" pitchFamily="50" charset="-128"/>
              </a:rPr>
              <a:t>（社会資本整備総合交付金の例）</a:t>
            </a:r>
            <a:endParaRPr lang="en-US" altLang="ja-JP" sz="1089" dirty="0">
              <a:latin typeface="HGPｺﾞｼｯｸE" pitchFamily="50" charset="-128"/>
              <a:ea typeface="HGPｺﾞｼｯｸE" pitchFamily="50" charset="-128"/>
            </a:endParaRPr>
          </a:p>
          <a:p>
            <a:pPr marL="161282" indent="-161282"/>
            <a:r>
              <a:rPr lang="ja-JP" altLang="en-US" sz="1089" dirty="0">
                <a:latin typeface="HGPｺﾞｼｯｸM" pitchFamily="50" charset="-128"/>
                <a:ea typeface="HGPｺﾞｼｯｸM" pitchFamily="50" charset="-128"/>
              </a:rPr>
              <a:t>・アーケードモールの設置・撤去　　</a:t>
            </a:r>
            <a:endParaRPr lang="en-US" altLang="ja-JP" sz="1089" dirty="0">
              <a:latin typeface="HGPｺﾞｼｯｸM" pitchFamily="50" charset="-128"/>
              <a:ea typeface="HGPｺﾞｼｯｸM" pitchFamily="50" charset="-128"/>
            </a:endParaRPr>
          </a:p>
          <a:p>
            <a:pPr marL="161282" indent="-161282"/>
            <a:r>
              <a:rPr lang="ja-JP" altLang="en-US" sz="1089" dirty="0">
                <a:latin typeface="HGPｺﾞｼｯｸM" pitchFamily="50" charset="-128"/>
                <a:ea typeface="HGPｺﾞｼｯｸM" pitchFamily="50" charset="-128"/>
              </a:rPr>
              <a:t>・観光案内情報板の整備　　</a:t>
            </a:r>
            <a:endParaRPr lang="en-US" altLang="ja-JP" sz="1089" dirty="0">
              <a:latin typeface="HGPｺﾞｼｯｸM" pitchFamily="50" charset="-128"/>
              <a:ea typeface="HGPｺﾞｼｯｸM" pitchFamily="50" charset="-128"/>
            </a:endParaRPr>
          </a:p>
          <a:p>
            <a:pPr marL="79202" indent="-79202"/>
            <a:r>
              <a:rPr lang="ja-JP" altLang="en-US" sz="1089" dirty="0">
                <a:latin typeface="HGPｺﾞｼｯｸM" pitchFamily="50" charset="-128"/>
                <a:ea typeface="HGPｺﾞｼｯｸM" pitchFamily="50" charset="-128"/>
              </a:rPr>
              <a:t>・社会実験（レンタサイクル、</a:t>
            </a:r>
            <a:endParaRPr lang="en-US" altLang="ja-JP" sz="1089" dirty="0">
              <a:latin typeface="HGPｺﾞｼｯｸM" pitchFamily="50" charset="-128"/>
              <a:ea typeface="HGPｺﾞｼｯｸM" pitchFamily="50" charset="-128"/>
            </a:endParaRPr>
          </a:p>
          <a:p>
            <a:pPr marL="79202" indent="-79202"/>
            <a:r>
              <a:rPr lang="ja-JP" altLang="en-US" sz="1089" dirty="0">
                <a:latin typeface="HGPｺﾞｼｯｸM" pitchFamily="50" charset="-128"/>
                <a:ea typeface="HGPｺﾞｼｯｸM" pitchFamily="50" charset="-128"/>
              </a:rPr>
              <a:t>　道路の歩行者優先化等）　</a:t>
            </a:r>
            <a:endParaRPr lang="en-US" altLang="ja-JP" sz="1089" dirty="0">
              <a:solidFill>
                <a:schemeClr val="tx1"/>
              </a:solidFill>
              <a:latin typeface="HGPｺﾞｼｯｸM" pitchFamily="50" charset="-128"/>
              <a:ea typeface="HGPｺﾞｼｯｸM" pitchFamily="50" charset="-128"/>
            </a:endParaRPr>
          </a:p>
          <a:p>
            <a:pPr marL="161282" indent="-161282"/>
            <a:r>
              <a:rPr lang="ja-JP" altLang="en-US" sz="1089" dirty="0">
                <a:latin typeface="HGPｺﾞｼｯｸM" pitchFamily="50" charset="-128"/>
                <a:ea typeface="HGPｺﾞｼｯｸM" pitchFamily="50" charset="-128"/>
              </a:rPr>
              <a:t>・計画検討・策定（景観計画、</a:t>
            </a:r>
            <a:endParaRPr lang="en-US" altLang="ja-JP" sz="1089" dirty="0">
              <a:solidFill>
                <a:schemeClr val="tx1"/>
              </a:solidFill>
              <a:latin typeface="HGPｺﾞｼｯｸM" pitchFamily="50" charset="-128"/>
              <a:ea typeface="HGPｺﾞｼｯｸM" pitchFamily="50" charset="-128"/>
            </a:endParaRPr>
          </a:p>
          <a:p>
            <a:pPr marL="161282" indent="-161282"/>
            <a:r>
              <a:rPr lang="ja-JP" altLang="en-US" sz="1089" dirty="0">
                <a:latin typeface="HGPｺﾞｼｯｸM" pitchFamily="50" charset="-128"/>
                <a:ea typeface="HGPｺﾞｼｯｸM" pitchFamily="50" charset="-128"/>
              </a:rPr>
              <a:t>　住生活基本計画等）</a:t>
            </a:r>
            <a:endParaRPr lang="en-US" altLang="ja-JP" sz="1089" dirty="0">
              <a:solidFill>
                <a:schemeClr val="tx1"/>
              </a:solidFill>
              <a:latin typeface="HGPｺﾞｼｯｸM" pitchFamily="50" charset="-128"/>
              <a:ea typeface="HGPｺﾞｼｯｸM" pitchFamily="50" charset="-128"/>
            </a:endParaRPr>
          </a:p>
        </p:txBody>
      </p:sp>
      <p:sp>
        <p:nvSpPr>
          <p:cNvPr id="1719" name="AutoShape 596"/>
          <p:cNvSpPr>
            <a:spLocks noChangeArrowheads="1"/>
          </p:cNvSpPr>
          <p:nvPr/>
        </p:nvSpPr>
        <p:spPr>
          <a:xfrm>
            <a:off x="5421750" y="708308"/>
            <a:ext cx="2843619" cy="992500"/>
          </a:xfrm>
          <a:prstGeom prst="roundRect">
            <a:avLst>
              <a:gd name="adj" fmla="val 0"/>
            </a:avLst>
          </a:prstGeom>
          <a:solidFill>
            <a:srgbClr val="FFFFFF">
              <a:lumMod val="95000"/>
            </a:srgbClr>
          </a:solidFill>
          <a:ln w="19050" cap="flat" cmpd="sng" algn="ctr">
            <a:solidFill>
              <a:srgbClr val="2D2D8A">
                <a:shade val="95000"/>
                <a:satMod val="105000"/>
              </a:srgbClr>
            </a:solidFill>
            <a:prstDash val="solid"/>
            <a:headEnd/>
            <a:tailEnd/>
          </a:ln>
          <a:effectLst>
            <a:outerShdw blurRad="40000" dist="20000" dir="5400000" rotWithShape="0">
              <a:srgbClr val="000000">
                <a:alpha val="38000"/>
              </a:srgbClr>
            </a:outerShdw>
          </a:effectLst>
        </p:spPr>
        <p:txBody>
          <a:bodyPr lIns="48983" tIns="9797" rIns="48983" bIns="9797" anchor="ct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dirty="0" smtClean="0">
                <a:solidFill>
                  <a:srgbClr val="000000"/>
                </a:solidFill>
                <a:latin typeface="Arial"/>
                <a:ea typeface="ＤＨＰ特太ゴシック体" pitchFamily="2" charset="-128"/>
              </a:rPr>
              <a:t>整 備 計 画 に 掲 げ </a:t>
            </a:r>
            <a:r>
              <a:rPr lang="ja-JP" altLang="en-US" dirty="0" err="1" smtClean="0">
                <a:solidFill>
                  <a:srgbClr val="000000"/>
                </a:solidFill>
                <a:latin typeface="Arial"/>
                <a:ea typeface="ＤＨＰ特太ゴシック体" pitchFamily="2" charset="-128"/>
              </a:rPr>
              <a:t>る</a:t>
            </a:r>
            <a:endParaRPr lang="en-US" altLang="ja-JP" dirty="0" smtClean="0">
              <a:solidFill>
                <a:schemeClr val="tx1"/>
              </a:solidFill>
              <a:ea typeface="ＤＨＰ特太ゴシック体" pitchFamily="2" charset="-128"/>
            </a:endParaRPr>
          </a:p>
          <a:p>
            <a:pPr algn="ctr"/>
            <a:r>
              <a:rPr lang="ja-JP" altLang="en-US" dirty="0" smtClean="0">
                <a:solidFill>
                  <a:srgbClr val="000000"/>
                </a:solidFill>
                <a:latin typeface="Arial"/>
                <a:ea typeface="ＤＨＰ特太ゴシック体" pitchFamily="2" charset="-128"/>
              </a:rPr>
              <a:t> 政 策 目 標 の 達 成</a:t>
            </a:r>
            <a:endParaRPr lang="en-US" altLang="ja-JP" dirty="0" smtClean="0">
              <a:solidFill>
                <a:schemeClr val="tx1"/>
              </a:solidFill>
              <a:ea typeface="ＤＨＰ特太ゴシック体" pitchFamily="2" charset="-128"/>
            </a:endParaRPr>
          </a:p>
          <a:p>
            <a:pPr algn="ctr"/>
            <a:r>
              <a:rPr lang="ja-JP" altLang="en-US" dirty="0" smtClean="0">
                <a:solidFill>
                  <a:srgbClr val="000000"/>
                </a:solidFill>
                <a:latin typeface="Arial"/>
                <a:ea typeface="ＤＨＰ特太ゴシック体" pitchFamily="2" charset="-128"/>
              </a:rPr>
              <a:t>（成果指標で事後評価）</a:t>
            </a:r>
            <a:endParaRPr lang="ja-JP" altLang="en-US" dirty="0">
              <a:solidFill>
                <a:schemeClr val="tx1"/>
              </a:solidFill>
              <a:ea typeface="ＤＨＰ特太ゴシック体" pitchFamily="2" charset="-128"/>
            </a:endParaRPr>
          </a:p>
        </p:txBody>
      </p:sp>
      <p:sp>
        <p:nvSpPr>
          <p:cNvPr id="1720" name="AutoShape 597"/>
          <p:cNvSpPr>
            <a:spLocks noChangeArrowheads="1"/>
          </p:cNvSpPr>
          <p:nvPr/>
        </p:nvSpPr>
        <p:spPr>
          <a:xfrm>
            <a:off x="1473285" y="723604"/>
            <a:ext cx="2990571" cy="264666"/>
          </a:xfrm>
          <a:prstGeom prst="roundRect">
            <a:avLst>
              <a:gd name="adj" fmla="val 16667"/>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tileRect/>
          </a:gradFill>
          <a:ln w="19050" cap="flat" cmpd="sng" algn="ctr">
            <a:solidFill>
              <a:srgbClr val="2D2D8A">
                <a:shade val="95000"/>
                <a:satMod val="105000"/>
              </a:srgbClr>
            </a:solidFill>
            <a:prstDash val="solid"/>
            <a:headEnd/>
            <a:tailEnd/>
          </a:ln>
          <a:effectLst>
            <a:outerShdw blurRad="40000" dist="23000" dir="5400000" rotWithShape="0">
              <a:srgbClr val="000000">
                <a:alpha val="35000"/>
              </a:srgbClr>
            </a:outerShdw>
          </a:effectLst>
        </p:spPr>
        <p:txBody>
          <a:bodyPr tIns="9797" bIns="9797" anchor="ctr"/>
          <a:lstStyle>
            <a:defPPr>
              <a:defRPr lang="ja-JP">
                <a:solidFill>
                  <a:srgbClr val="FFFFFF"/>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sz="1451" dirty="0">
                <a:solidFill>
                  <a:srgbClr val="FFFFFF"/>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住宅・社会資本の整備</a:t>
            </a:r>
            <a:endParaRPr lang="ja-JP" altLang="en-US" sz="1451" dirty="0">
              <a:solidFill>
                <a:schemeClr val="bg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721" name="右矢印 598"/>
          <p:cNvSpPr/>
          <p:nvPr/>
        </p:nvSpPr>
        <p:spPr>
          <a:xfrm>
            <a:off x="4596880" y="855958"/>
            <a:ext cx="731018" cy="661669"/>
          </a:xfrm>
          <a:prstGeom prst="rightArrow">
            <a:avLst/>
          </a:prstGeom>
          <a:solidFill>
            <a:srgbClr val="FFFFFF"/>
          </a:solidFill>
          <a:ln w="25400" cap="flat" cmpd="sng" algn="ctr">
            <a:solidFill>
              <a:srgbClr val="000000"/>
            </a:solidFill>
            <a:prstDash val="solid"/>
          </a:ln>
        </p:spPr>
        <p:txBody>
          <a:bodyPr rtlCol="0" anchor="ct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endParaRPr kumimoji="1" lang="ja-JP" altLang="en-US"/>
          </a:p>
        </p:txBody>
      </p:sp>
      <p:sp>
        <p:nvSpPr>
          <p:cNvPr id="1722" name="加算記号 599"/>
          <p:cNvSpPr/>
          <p:nvPr/>
        </p:nvSpPr>
        <p:spPr>
          <a:xfrm>
            <a:off x="2802427" y="1021381"/>
            <a:ext cx="332282" cy="330831"/>
          </a:xfrm>
          <a:prstGeom prst="mathPlus">
            <a:avLst/>
          </a:prstGeom>
          <a:solidFill>
            <a:srgbClr val="FFFFFF">
              <a:lumMod val="75000"/>
            </a:srgbClr>
          </a:solidFill>
          <a:ln w="25400" cap="flat" cmpd="sng" algn="ctr">
            <a:solidFill>
              <a:srgbClr val="FFFFFF">
                <a:lumMod val="50000"/>
              </a:srgbClr>
            </a:solidFill>
            <a:prstDash val="solid"/>
          </a:ln>
        </p:spPr>
        <p:txBody>
          <a:bodyPr rtlCol="0" anchor="ctr"/>
          <a:lstStyle>
            <a:defPPr>
              <a:defRPr lang="ja-JP">
                <a:solidFill>
                  <a:srgbClr val="FFFFFF"/>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endParaRPr kumimoji="1" lang="ja-JP" altLang="en-US"/>
          </a:p>
        </p:txBody>
      </p:sp>
      <p:sp>
        <p:nvSpPr>
          <p:cNvPr id="1723" name="AutoShape 600"/>
          <p:cNvSpPr>
            <a:spLocks noChangeArrowheads="1"/>
          </p:cNvSpPr>
          <p:nvPr/>
        </p:nvSpPr>
        <p:spPr>
          <a:xfrm>
            <a:off x="272480" y="1917047"/>
            <a:ext cx="6374377" cy="297976"/>
          </a:xfrm>
          <a:prstGeom prst="roundRect">
            <a:avLst>
              <a:gd name="adj" fmla="val 16667"/>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tileRect/>
          </a:gradFill>
          <a:ln w="19050" cap="flat" cmpd="sng" algn="ctr">
            <a:solidFill>
              <a:srgbClr val="2D2D8A">
                <a:shade val="95000"/>
                <a:satMod val="105000"/>
              </a:srgbClr>
            </a:solidFill>
            <a:prstDash val="solid"/>
            <a:headEnd/>
            <a:tailEnd/>
          </a:ln>
          <a:effectLst>
            <a:outerShdw blurRad="40000" dist="23000" dir="5400000" rotWithShape="0">
              <a:srgbClr val="000000">
                <a:alpha val="35000"/>
              </a:srgbClr>
            </a:outerShdw>
          </a:effectLst>
        </p:spPr>
        <p:txBody>
          <a:bodyPr tIns="9797" bIns="9797" anchor="ctr"/>
          <a:lstStyle>
            <a:defPPr>
              <a:defRPr lang="ja-JP">
                <a:solidFill>
                  <a:srgbClr val="FFFFFF"/>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sz="1451" dirty="0">
                <a:solidFill>
                  <a:srgbClr val="FFFFFF"/>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住宅・社会資本の整備</a:t>
            </a:r>
            <a:endParaRPr lang="ja-JP" altLang="en-US" sz="1451" dirty="0">
              <a:solidFill>
                <a:schemeClr val="bg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724" name="テキスト ボックス 601"/>
          <p:cNvSpPr txBox="1"/>
          <p:nvPr/>
        </p:nvSpPr>
        <p:spPr>
          <a:xfrm>
            <a:off x="6793691" y="4882040"/>
            <a:ext cx="2739151" cy="1499069"/>
          </a:xfrm>
          <a:prstGeom prst="rect">
            <a:avLst/>
          </a:prstGeom>
          <a:noFill/>
          <a:ln w="9525" cap="flat" cmpd="sng" algn="ctr">
            <a:solidFill>
              <a:srgbClr val="FF3300"/>
            </a:solidFill>
            <a:prstDash val="solid"/>
          </a:ln>
        </p:spPr>
        <p:txBody>
          <a:bodyPr vert="horz" wrap="square" lIns="65310" tIns="65310" rIns="65310" bIns="65310" rtlCol="0" anchor="t">
            <a:noAutofit/>
          </a:bodyP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61282" indent="-161282"/>
            <a:r>
              <a:rPr lang="ja-JP" altLang="en-US" sz="1089" dirty="0">
                <a:latin typeface="HGPｺﾞｼｯｸE" pitchFamily="50" charset="-128"/>
                <a:ea typeface="HGPｺﾞｼｯｸE" pitchFamily="50" charset="-128"/>
              </a:rPr>
              <a:t>（防災・安全交付金の例）</a:t>
            </a:r>
            <a:endParaRPr lang="en-US" altLang="ja-JP" sz="1089" dirty="0">
              <a:latin typeface="HGPｺﾞｼｯｸE" pitchFamily="50" charset="-128"/>
              <a:ea typeface="HGPｺﾞｼｯｸE" pitchFamily="50" charset="-128"/>
            </a:endParaRPr>
          </a:p>
        </p:txBody>
      </p:sp>
      <p:pic>
        <p:nvPicPr>
          <p:cNvPr id="1725" name="Picture 602" descr="suibou1"/>
          <p:cNvPicPr>
            <a:picLocks noChangeAspect="1" noChangeArrowheads="1"/>
          </p:cNvPicPr>
          <p:nvPr/>
        </p:nvPicPr>
        <p:blipFill>
          <a:blip r:embed="rId4"/>
          <a:stretch>
            <a:fillRect/>
          </a:stretch>
        </p:blipFill>
        <p:spPr>
          <a:xfrm>
            <a:off x="8802306" y="5826802"/>
            <a:ext cx="610293" cy="482518"/>
          </a:xfrm>
          <a:prstGeom prst="rect">
            <a:avLst/>
          </a:prstGeom>
          <a:noFill/>
          <a:ln w="9525">
            <a:noFill/>
            <a:miter lim="800000"/>
            <a:headEnd/>
            <a:tailEnd/>
          </a:ln>
        </p:spPr>
      </p:pic>
      <p:pic>
        <p:nvPicPr>
          <p:cNvPr id="1726" name="Picture 603" descr="W:\104河川計画係\河川事業概要2007\2206.jpg"/>
          <p:cNvPicPr>
            <a:picLocks noChangeAspect="1" noChangeArrowheads="1"/>
          </p:cNvPicPr>
          <p:nvPr/>
        </p:nvPicPr>
        <p:blipFill>
          <a:blip r:embed="rId5"/>
          <a:stretch>
            <a:fillRect/>
          </a:stretch>
        </p:blipFill>
        <p:spPr>
          <a:xfrm>
            <a:off x="8791059" y="5195144"/>
            <a:ext cx="608527" cy="466104"/>
          </a:xfrm>
          <a:prstGeom prst="rect">
            <a:avLst/>
          </a:prstGeom>
          <a:noFill/>
        </p:spPr>
      </p:pic>
      <p:grpSp>
        <p:nvGrpSpPr>
          <p:cNvPr id="1727" name="グループ化 604"/>
          <p:cNvGrpSpPr/>
          <p:nvPr/>
        </p:nvGrpSpPr>
        <p:grpSpPr>
          <a:xfrm>
            <a:off x="4236973" y="5098033"/>
            <a:ext cx="1038774" cy="769654"/>
            <a:chOff x="677793" y="284313"/>
            <a:chExt cx="193620" cy="181019"/>
          </a:xfrm>
        </p:grpSpPr>
        <p:pic>
          <p:nvPicPr>
            <p:cNvPr id="1728" name="図 55" descr="0714矢部川映像①-2065_25_45-45_85_85.m2ts.m2t_000598264.jpg"/>
            <p:cNvPicPr>
              <a:picLocks noChangeAspect="1"/>
            </p:cNvPicPr>
            <p:nvPr/>
          </p:nvPicPr>
          <p:blipFill>
            <a:blip r:embed="rId6"/>
            <a:stretch>
              <a:fillRect/>
            </a:stretch>
          </p:blipFill>
          <p:spPr>
            <a:xfrm>
              <a:off x="677793" y="284313"/>
              <a:ext cx="193620" cy="181019"/>
            </a:xfrm>
            <a:prstGeom prst="rect">
              <a:avLst/>
            </a:prstGeom>
            <a:noFill/>
            <a:ln w="9525">
              <a:noFill/>
              <a:miter lim="800000"/>
              <a:headEnd/>
              <a:tailEnd/>
            </a:ln>
          </p:spPr>
        </p:pic>
        <p:sp>
          <p:nvSpPr>
            <p:cNvPr id="1729" name="円/楕円 56"/>
            <p:cNvSpPr/>
            <p:nvPr/>
          </p:nvSpPr>
          <p:spPr>
            <a:xfrm>
              <a:off x="770780" y="374813"/>
              <a:ext cx="26600" cy="18415"/>
            </a:xfrm>
            <a:prstGeom prst="ellipse">
              <a:avLst/>
            </a:prstGeom>
            <a:noFill/>
            <a:ln w="9525" cap="flat" cmpd="sng" algn="ctr">
              <a:solidFill>
                <a:sysClr val="window" lastClr="FFFFFF"/>
              </a:solidFill>
              <a:prstDash val="solid"/>
            </a:ln>
            <a:effectLst/>
          </p:spPr>
          <p:txBody>
            <a:bodyPr rtlCol="0"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defTabSz="872643" fontAlgn="auto">
                <a:spcBef>
                  <a:spcPts val="0"/>
                </a:spcBef>
                <a:spcAft>
                  <a:spcPts val="0"/>
                </a:spcAft>
                <a:defRPr/>
              </a:pPr>
              <a:endParaRPr kumimoji="0" lang="ja-JP" altLang="en-US" sz="1451" kern="0">
                <a:solidFill>
                  <a:prstClr val="white"/>
                </a:solidFill>
                <a:latin typeface="Calibri"/>
                <a:ea typeface="ＭＳ Ｐゴシック"/>
              </a:endParaRPr>
            </a:p>
          </p:txBody>
        </p:sp>
        <p:sp>
          <p:nvSpPr>
            <p:cNvPr id="1730" name="Text Box 16"/>
            <p:cNvSpPr txBox="1">
              <a:spLocks noChangeArrowheads="1"/>
            </p:cNvSpPr>
            <p:nvPr/>
          </p:nvSpPr>
          <p:spPr>
            <a:xfrm>
              <a:off x="727476" y="329067"/>
              <a:ext cx="106491" cy="33944"/>
            </a:xfrm>
            <a:prstGeom prst="rect">
              <a:avLst/>
            </a:prstGeom>
            <a:noFill/>
            <a:ln w="12700" algn="ctr">
              <a:noFill/>
              <a:miter lim="800000"/>
              <a:headEnd/>
              <a:tailEnd/>
            </a:ln>
          </p:spPr>
          <p:txBody>
            <a:bodyPr wrap="none" lIns="0" tIns="0" rIns="0" bIns="0">
              <a:no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defTabSz="872643" fontAlgn="auto">
                <a:spcBef>
                  <a:spcPct val="50000"/>
                </a:spcBef>
                <a:spcAft>
                  <a:spcPts val="0"/>
                </a:spcAft>
                <a:defRPr/>
              </a:pPr>
              <a:r>
                <a:rPr kumimoji="0" lang="ja-JP" altLang="en-US" sz="726" kern="0" dirty="0">
                  <a:solidFill>
                    <a:prstClr val="white"/>
                  </a:solidFill>
                  <a:latin typeface=""/>
                  <a:ea typeface=""/>
                </a:rPr>
                <a:t>堤防決壊</a:t>
              </a:r>
              <a:endParaRPr kumimoji="0" lang="ja-JP" altLang="en-US" sz="726" kern="0" dirty="0">
                <a:solidFill>
                  <a:prstClr val="white"/>
                </a:solidFill>
                <a:latin typeface="+mn-ea"/>
                <a:ea typeface="+mn-ea"/>
              </a:endParaRPr>
            </a:p>
          </p:txBody>
        </p:sp>
      </p:grpSp>
      <p:sp>
        <p:nvSpPr>
          <p:cNvPr id="1731" name="正方形/長方形 608"/>
          <p:cNvSpPr/>
          <p:nvPr/>
        </p:nvSpPr>
        <p:spPr>
          <a:xfrm>
            <a:off x="8645300" y="4957320"/>
            <a:ext cx="1130212" cy="202425"/>
          </a:xfrm>
          <a:prstGeom prst="rect">
            <a:avLst/>
          </a:prstGeom>
          <a:noFill/>
          <a:ln w="25400" cap="flat" cmpd="sng" algn="ctr">
            <a:noFill/>
            <a:prstDash val="solid"/>
          </a:ln>
          <a:effectLst/>
        </p:spPr>
        <p:txBody>
          <a:bodyPr wrap="none" lIns="32655" rIns="32655" rtlCol="0"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defTabSz="829452" fontAlgn="auto">
              <a:spcBef>
                <a:spcPts val="0"/>
              </a:spcBef>
              <a:spcAft>
                <a:spcPts val="0"/>
              </a:spcAft>
              <a:defRPr/>
            </a:pPr>
            <a:r>
              <a:rPr lang="ja-JP" altLang="en-US" sz="816" kern="0" dirty="0">
                <a:solidFill>
                  <a:sysClr val="windowText" lastClr="000000"/>
                </a:solidFill>
                <a:latin typeface="HGPｺﾞｼｯｸM" pitchFamily="50" charset="-128"/>
                <a:ea typeface="HGPｺﾞｼｯｸM" pitchFamily="50" charset="-128"/>
              </a:rPr>
              <a:t>例）ハザードマップ</a:t>
            </a:r>
            <a:endParaRPr lang="en-US" altLang="ja-JP" sz="816" kern="0" dirty="0">
              <a:solidFill>
                <a:sysClr val="windowText" lastClr="000000"/>
              </a:solidFill>
              <a:latin typeface="HGPｺﾞｼｯｸM" pitchFamily="50" charset="-128"/>
              <a:ea typeface="HGPｺﾞｼｯｸM" pitchFamily="50" charset="-128"/>
            </a:endParaRPr>
          </a:p>
          <a:p>
            <a:pPr defTabSz="829452" fontAlgn="auto">
              <a:spcBef>
                <a:spcPts val="0"/>
              </a:spcBef>
              <a:spcAft>
                <a:spcPts val="0"/>
              </a:spcAft>
              <a:defRPr/>
            </a:pPr>
            <a:r>
              <a:rPr lang="ja-JP" altLang="en-US" sz="816" kern="0" dirty="0">
                <a:solidFill>
                  <a:sysClr val="windowText" lastClr="000000"/>
                </a:solidFill>
                <a:latin typeface="HGPｺﾞｼｯｸM" pitchFamily="50" charset="-128"/>
                <a:ea typeface="HGPｺﾞｼｯｸM" pitchFamily="50" charset="-128"/>
              </a:rPr>
              <a:t>　　の作成・活用</a:t>
            </a:r>
          </a:p>
        </p:txBody>
      </p:sp>
      <p:sp>
        <p:nvSpPr>
          <p:cNvPr id="1732" name="正方形/長方形 609"/>
          <p:cNvSpPr/>
          <p:nvPr/>
        </p:nvSpPr>
        <p:spPr>
          <a:xfrm>
            <a:off x="8512333" y="5690790"/>
            <a:ext cx="664639" cy="132338"/>
          </a:xfrm>
          <a:prstGeom prst="rect">
            <a:avLst/>
          </a:prstGeom>
          <a:noFill/>
          <a:ln w="25400" cap="flat" cmpd="sng" algn="ctr">
            <a:noFill/>
            <a:prstDash val="solid"/>
          </a:ln>
          <a:effectLst/>
        </p:spPr>
        <p:txBody>
          <a:bodyPr wrap="none" lIns="32655" rIns="32655" rtlCol="0"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defTabSz="829452" fontAlgn="auto">
              <a:spcBef>
                <a:spcPts val="0"/>
              </a:spcBef>
              <a:spcAft>
                <a:spcPts val="0"/>
              </a:spcAft>
              <a:defRPr/>
            </a:pPr>
            <a:r>
              <a:rPr lang="ja-JP" altLang="en-US" sz="816" kern="0" dirty="0">
                <a:solidFill>
                  <a:sysClr val="windowText" lastClr="000000"/>
                </a:solidFill>
                <a:latin typeface="HGPｺﾞｼｯｸM" pitchFamily="50" charset="-128"/>
                <a:ea typeface="HGPｺﾞｼｯｸM" pitchFamily="50" charset="-128"/>
              </a:rPr>
              <a:t>例）防災訓練の実施</a:t>
            </a:r>
          </a:p>
        </p:txBody>
      </p:sp>
      <p:sp>
        <p:nvSpPr>
          <p:cNvPr id="1733" name="AutoShape 610"/>
          <p:cNvSpPr>
            <a:spLocks noChangeArrowheads="1"/>
          </p:cNvSpPr>
          <p:nvPr/>
        </p:nvSpPr>
        <p:spPr>
          <a:xfrm>
            <a:off x="6747259" y="1916832"/>
            <a:ext cx="2886260" cy="297968"/>
          </a:xfrm>
          <a:prstGeom prst="roundRect">
            <a:avLst>
              <a:gd name="adj" fmla="val 0"/>
            </a:avLst>
          </a:prstGeom>
          <a:gradFill rotWithShape="1">
            <a:gsLst>
              <a:gs pos="0">
                <a:srgbClr val="FF0000"/>
              </a:gs>
              <a:gs pos="50000">
                <a:srgbClr val="FF3300">
                  <a:alpha val="50000"/>
                </a:srgbClr>
              </a:gs>
              <a:gs pos="100000">
                <a:srgbClr val="FF0000">
                  <a:alpha val="5000"/>
                </a:srgbClr>
              </a:gs>
            </a:gsLst>
            <a:lin ang="16200000" scaled="0"/>
            <a:tileRect/>
          </a:gradFill>
          <a:ln w="19050" cap="flat" cmpd="sng" algn="ctr">
            <a:solidFill>
              <a:srgbClr val="C00000"/>
            </a:solidFill>
            <a:prstDash val="solid"/>
            <a:headEnd/>
            <a:tailEnd/>
          </a:ln>
          <a:effectLst>
            <a:outerShdw blurRad="40000" dist="23000" dir="5400000" rotWithShape="0">
              <a:srgbClr val="000000">
                <a:alpha val="35000"/>
              </a:srgbClr>
            </a:outerShdw>
          </a:effectLst>
        </p:spPr>
        <p:txBody>
          <a:bodyPr tIns="9797" bIns="9797" anchor="ctr"/>
          <a:lstStyle>
            <a:defPPr>
              <a:defRPr lang="ja-JP">
                <a:solidFill>
                  <a:srgbClr val="FFFFFF"/>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sz="1451" dirty="0">
                <a:solidFill>
                  <a:srgbClr val="FFFFFF"/>
                </a:solidFill>
                <a:latin typeface="HGP創英角ｺﾞｼｯｸUB" pitchFamily="50" charset="-128"/>
                <a:ea typeface="HGP創英角ｺﾞｼｯｸUB" pitchFamily="50" charset="-128"/>
              </a:rPr>
              <a:t>効果促進事業</a:t>
            </a:r>
            <a:endParaRPr lang="ja-JP" altLang="en-US" sz="1451" dirty="0">
              <a:solidFill>
                <a:schemeClr val="bg1"/>
              </a:solidFill>
              <a:latin typeface="HGP創英角ｺﾞｼｯｸUB" pitchFamily="50" charset="-128"/>
              <a:ea typeface="HGP創英角ｺﾞｼｯｸUB" pitchFamily="50" charset="-128"/>
            </a:endParaRPr>
          </a:p>
        </p:txBody>
      </p:sp>
      <p:sp>
        <p:nvSpPr>
          <p:cNvPr id="1734" name="AutoShape 611"/>
          <p:cNvSpPr>
            <a:spLocks noChangeArrowheads="1"/>
          </p:cNvSpPr>
          <p:nvPr/>
        </p:nvSpPr>
        <p:spPr>
          <a:xfrm>
            <a:off x="272480" y="2273159"/>
            <a:ext cx="6374383" cy="280434"/>
          </a:xfrm>
          <a:prstGeom prst="roundRect">
            <a:avLst>
              <a:gd name="adj" fmla="val 0"/>
            </a:avLst>
          </a:prstGeom>
          <a:solidFill>
            <a:srgbClr val="00B0F0"/>
          </a:solidFill>
          <a:ln w="19050" cap="flat" cmpd="sng" algn="ctr">
            <a:solidFill>
              <a:srgbClr val="0070C0"/>
            </a:solidFill>
            <a:prstDash val="solid"/>
            <a:headEnd/>
            <a:tailEnd/>
          </a:ln>
          <a:effectLst>
            <a:outerShdw blurRad="40000" dist="20000" dir="5400000" rotWithShape="0">
              <a:srgbClr val="000000">
                <a:alpha val="38000"/>
              </a:srgbClr>
            </a:outerShdw>
          </a:effectLst>
        </p:spPr>
        <p:txBody>
          <a:bodyPr tIns="9797" bIns="9797" anchor="ct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sz="1451" dirty="0">
                <a:solidFill>
                  <a:srgbClr val="FFFFFF"/>
                </a:solidFill>
                <a:latin typeface="HGP創英角ｺﾞｼｯｸUB" pitchFamily="50" charset="-128"/>
                <a:ea typeface="HGP創英角ｺﾞｼｯｸUB" pitchFamily="50" charset="-128"/>
              </a:rPr>
              <a:t>基幹事業</a:t>
            </a:r>
            <a:endParaRPr lang="ja-JP" altLang="en-US" sz="1451" dirty="0">
              <a:solidFill>
                <a:schemeClr val="bg1"/>
              </a:solidFill>
              <a:latin typeface="HGP創英角ｺﾞｼｯｸUB" pitchFamily="50" charset="-128"/>
              <a:ea typeface="HGP創英角ｺﾞｼｯｸUB" pitchFamily="50" charset="-128"/>
            </a:endParaRPr>
          </a:p>
        </p:txBody>
      </p:sp>
      <p:sp>
        <p:nvSpPr>
          <p:cNvPr id="1735" name="AutoShape 612"/>
          <p:cNvSpPr>
            <a:spLocks noChangeArrowheads="1"/>
          </p:cNvSpPr>
          <p:nvPr/>
        </p:nvSpPr>
        <p:spPr>
          <a:xfrm>
            <a:off x="1473285" y="1385323"/>
            <a:ext cx="2990571" cy="264658"/>
          </a:xfrm>
          <a:prstGeom prst="roundRect">
            <a:avLst>
              <a:gd name="adj" fmla="val 0"/>
            </a:avLst>
          </a:prstGeom>
          <a:gradFill rotWithShape="1">
            <a:gsLst>
              <a:gs pos="0">
                <a:srgbClr val="FF0000"/>
              </a:gs>
              <a:gs pos="50000">
                <a:srgbClr val="FF3300">
                  <a:alpha val="50000"/>
                </a:srgbClr>
              </a:gs>
              <a:gs pos="100000">
                <a:srgbClr val="FF0000">
                  <a:alpha val="5000"/>
                </a:srgbClr>
              </a:gs>
            </a:gsLst>
            <a:lin ang="16200000" scaled="0"/>
            <a:tileRect/>
          </a:gradFill>
          <a:ln w="19050" cap="flat" cmpd="sng" algn="ctr">
            <a:solidFill>
              <a:srgbClr val="C00000"/>
            </a:solidFill>
            <a:prstDash val="solid"/>
            <a:headEnd/>
            <a:tailEnd/>
          </a:ln>
          <a:effectLst>
            <a:outerShdw blurRad="40000" dist="23000" dir="5400000" rotWithShape="0">
              <a:srgbClr val="000000">
                <a:alpha val="35000"/>
              </a:srgbClr>
            </a:outerShdw>
          </a:effectLst>
        </p:spPr>
        <p:txBody>
          <a:bodyPr tIns="9797" bIns="9797" anchor="ctr"/>
          <a:lstStyle>
            <a:defPPr>
              <a:defRPr lang="ja-JP">
                <a:solidFill>
                  <a:srgbClr val="FFFFFF"/>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sz="1451" dirty="0">
                <a:solidFill>
                  <a:srgbClr val="FFFFFF"/>
                </a:solidFill>
                <a:latin typeface="HGP創英角ｺﾞｼｯｸUB" pitchFamily="50" charset="-128"/>
                <a:ea typeface="HGP創英角ｺﾞｼｯｸUB" pitchFamily="50" charset="-128"/>
              </a:rPr>
              <a:t>効果促進事業</a:t>
            </a:r>
            <a:endParaRPr lang="ja-JP" altLang="en-US" sz="1451" dirty="0">
              <a:solidFill>
                <a:schemeClr val="bg1"/>
              </a:solidFill>
              <a:latin typeface="HGP創英角ｺﾞｼｯｸUB" pitchFamily="50" charset="-128"/>
              <a:ea typeface="HGP創英角ｺﾞｼｯｸUB" pitchFamily="50" charset="-128"/>
            </a:endParaRPr>
          </a:p>
        </p:txBody>
      </p:sp>
      <p:sp>
        <p:nvSpPr>
          <p:cNvPr id="1736" name="正方形/長方形 613"/>
          <p:cNvSpPr/>
          <p:nvPr/>
        </p:nvSpPr>
        <p:spPr>
          <a:xfrm>
            <a:off x="6722475" y="5082101"/>
            <a:ext cx="1979434" cy="1097993"/>
          </a:xfrm>
          <a:prstGeom prst="rect">
            <a:avLst/>
          </a:prstGeom>
        </p:spPr>
        <p:txBody>
          <a:bodyPr wrap="square">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63361" indent="-63361">
              <a:tabLst>
                <a:tab pos="80641" algn="l"/>
              </a:tabLst>
            </a:pPr>
            <a:r>
              <a:rPr lang="ja-JP" altLang="en-US" sz="1089" dirty="0">
                <a:latin typeface="HGPｺﾞｼｯｸM" pitchFamily="50" charset="-128"/>
                <a:ea typeface="HGPｺﾞｼｯｸM" pitchFamily="50" charset="-128"/>
              </a:rPr>
              <a:t>・ハザードマップの作成・活用</a:t>
            </a:r>
            <a:endParaRPr lang="en-US" altLang="ja-JP" sz="1089" dirty="0">
              <a:latin typeface="HGPｺﾞｼｯｸM" pitchFamily="50" charset="-128"/>
              <a:ea typeface="HGPｺﾞｼｯｸM" pitchFamily="50" charset="-128"/>
            </a:endParaRPr>
          </a:p>
          <a:p>
            <a:pPr marL="63361" indent="-63361">
              <a:tabLst>
                <a:tab pos="80641" algn="l"/>
              </a:tabLst>
            </a:pPr>
            <a:r>
              <a:rPr lang="ja-JP" altLang="en-US" sz="1089" dirty="0">
                <a:latin typeface="HGPｺﾞｼｯｸM" pitchFamily="50" charset="-128"/>
                <a:ea typeface="HGPｺﾞｼｯｸM" pitchFamily="50" charset="-128"/>
              </a:rPr>
              <a:t>・防災教育、防災訓練の実施</a:t>
            </a:r>
            <a:endParaRPr lang="en-US" altLang="ja-JP" sz="1089" dirty="0">
              <a:latin typeface="HGPｺﾞｼｯｸM" pitchFamily="50" charset="-128"/>
              <a:ea typeface="HGPｺﾞｼｯｸM" pitchFamily="50" charset="-128"/>
            </a:endParaRPr>
          </a:p>
          <a:p>
            <a:pPr marL="63361" indent="-63361">
              <a:tabLst>
                <a:tab pos="80641" algn="l"/>
              </a:tabLst>
            </a:pPr>
            <a:r>
              <a:rPr lang="ja-JP" altLang="en-US" sz="1089" dirty="0">
                <a:latin typeface="HGPｺﾞｼｯｸM" pitchFamily="50" charset="-128"/>
                <a:ea typeface="HGPｺﾞｼｯｸM" pitchFamily="50" charset="-128"/>
              </a:rPr>
              <a:t>・災害時のための資機材整備</a:t>
            </a:r>
            <a:endParaRPr lang="en-US" altLang="ja-JP" sz="1089" dirty="0">
              <a:solidFill>
                <a:schemeClr val="tx1"/>
              </a:solidFill>
              <a:latin typeface="HGPｺﾞｼｯｸM" pitchFamily="50" charset="-128"/>
              <a:ea typeface="HGPｺﾞｼｯｸM" pitchFamily="50" charset="-128"/>
            </a:endParaRPr>
          </a:p>
          <a:p>
            <a:pPr marL="63361" indent="-63361">
              <a:tabLst>
                <a:tab pos="80641" algn="l"/>
              </a:tabLst>
            </a:pPr>
            <a:r>
              <a:rPr lang="ja-JP" altLang="en-US" sz="1089" dirty="0">
                <a:latin typeface="HGPｺﾞｼｯｸM" pitchFamily="50" charset="-128"/>
                <a:ea typeface="HGPｺﾞｼｯｸM" pitchFamily="50" charset="-128"/>
              </a:rPr>
              <a:t>　（マンホールトイレ、可搬式</a:t>
            </a:r>
            <a:endParaRPr lang="en-US" altLang="ja-JP" sz="1089" dirty="0">
              <a:solidFill>
                <a:schemeClr val="tx1"/>
              </a:solidFill>
              <a:latin typeface="HGPｺﾞｼｯｸM" pitchFamily="50" charset="-128"/>
              <a:ea typeface="HGPｺﾞｼｯｸM" pitchFamily="50" charset="-128"/>
            </a:endParaRPr>
          </a:p>
          <a:p>
            <a:pPr marL="63361" indent="-63361">
              <a:tabLst>
                <a:tab pos="80641" algn="l"/>
              </a:tabLst>
            </a:pPr>
            <a:r>
              <a:rPr lang="ja-JP" altLang="en-US" sz="1089" dirty="0">
                <a:latin typeface="HGPｺﾞｼｯｸM" pitchFamily="50" charset="-128"/>
                <a:ea typeface="HGPｺﾞｼｯｸM" pitchFamily="50" charset="-128"/>
              </a:rPr>
              <a:t>　ポンプ等）</a:t>
            </a:r>
            <a:endParaRPr lang="en-US" altLang="ja-JP" sz="1089" dirty="0">
              <a:solidFill>
                <a:schemeClr val="tx1"/>
              </a:solidFill>
              <a:latin typeface="HGPｺﾞｼｯｸM" pitchFamily="50" charset="-128"/>
              <a:ea typeface="HGPｺﾞｼｯｸM" pitchFamily="50" charset="-128"/>
            </a:endParaRPr>
          </a:p>
          <a:p>
            <a:pPr marL="63361" indent="-63361">
              <a:tabLst>
                <a:tab pos="80641" algn="l"/>
              </a:tabLst>
            </a:pPr>
            <a:r>
              <a:rPr lang="ja-JP" altLang="en-US" sz="1089" dirty="0">
                <a:latin typeface="HGPｺﾞｼｯｸM" pitchFamily="50" charset="-128"/>
                <a:ea typeface="HGPｺﾞｼｯｸM" pitchFamily="50" charset="-128"/>
              </a:rPr>
              <a:t>・遊具の修繕</a:t>
            </a:r>
            <a:endParaRPr lang="en-US" altLang="ja-JP" sz="1089" dirty="0">
              <a:solidFill>
                <a:schemeClr val="tx1"/>
              </a:solidFill>
              <a:latin typeface="HGPｺﾞｼｯｸM" pitchFamily="50" charset="-128"/>
              <a:ea typeface="HGPｺﾞｼｯｸM" pitchFamily="50" charset="-128"/>
            </a:endParaRPr>
          </a:p>
        </p:txBody>
      </p:sp>
      <p:sp>
        <p:nvSpPr>
          <p:cNvPr id="1737" name="テキスト ボックス 614"/>
          <p:cNvSpPr txBox="1"/>
          <p:nvPr/>
        </p:nvSpPr>
        <p:spPr>
          <a:xfrm>
            <a:off x="704958" y="2642799"/>
            <a:ext cx="5678689" cy="861774"/>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nSpc>
                <a:spcPts val="1996"/>
              </a:lnSpc>
              <a:tabLst>
                <a:tab pos="1301779" algn="l"/>
              </a:tabLst>
            </a:pPr>
            <a:r>
              <a:rPr lang="ja-JP" altLang="en-US" b="1" dirty="0">
                <a:latin typeface="ＭＳ ゴシック"/>
                <a:ea typeface="ＭＳ ゴシック"/>
              </a:rPr>
              <a:t>○ </a:t>
            </a:r>
            <a:r>
              <a:rPr lang="ja-JP" altLang="en-US" b="1" dirty="0" smtClean="0">
                <a:latin typeface="ＭＳ ゴシック"/>
                <a:ea typeface="ＭＳ ゴシック"/>
              </a:rPr>
              <a:t>道路　　○ 港湾</a:t>
            </a:r>
            <a:r>
              <a:rPr lang="ja-JP" altLang="en-US" b="1" dirty="0">
                <a:latin typeface="ＭＳ ゴシック"/>
                <a:ea typeface="ＭＳ ゴシック"/>
              </a:rPr>
              <a:t>　</a:t>
            </a:r>
            <a:r>
              <a:rPr lang="ja-JP" altLang="en-US" b="1" dirty="0" smtClean="0">
                <a:latin typeface="ＭＳ ゴシック"/>
                <a:ea typeface="ＭＳ ゴシック"/>
              </a:rPr>
              <a:t>　○ 河川</a:t>
            </a:r>
            <a:r>
              <a:rPr lang="ja-JP" altLang="en-US" b="1" dirty="0">
                <a:latin typeface="ＭＳ ゴシック"/>
                <a:ea typeface="ＭＳ ゴシック"/>
              </a:rPr>
              <a:t>　</a:t>
            </a:r>
            <a:r>
              <a:rPr lang="ja-JP" altLang="en-US" b="1" dirty="0" smtClean="0">
                <a:latin typeface="ＭＳ ゴシック"/>
                <a:ea typeface="ＭＳ ゴシック"/>
              </a:rPr>
              <a:t>　  ○ 砂防　　</a:t>
            </a:r>
            <a:endParaRPr lang="en-US" altLang="ja-JP" b="1" dirty="0" smtClean="0">
              <a:latin typeface="ＭＳ ゴシック"/>
              <a:ea typeface="ＭＳ ゴシック"/>
            </a:endParaRPr>
          </a:p>
          <a:p>
            <a:pPr>
              <a:lnSpc>
                <a:spcPts val="1996"/>
              </a:lnSpc>
              <a:tabLst>
                <a:tab pos="1301779" algn="l"/>
              </a:tabLst>
            </a:pPr>
            <a:r>
              <a:rPr lang="ja-JP" altLang="en-US" b="1" dirty="0" smtClean="0">
                <a:latin typeface="ＭＳ ゴシック"/>
                <a:ea typeface="ＭＳ ゴシック"/>
              </a:rPr>
              <a:t>○ 下水道　○ 海岸    ○ </a:t>
            </a:r>
            <a:r>
              <a:rPr lang="ja-JP" altLang="en-US" b="1" dirty="0">
                <a:latin typeface="ＭＳ ゴシック"/>
                <a:ea typeface="ＭＳ ゴシック"/>
              </a:rPr>
              <a:t>都市</a:t>
            </a:r>
            <a:r>
              <a:rPr lang="ja-JP" altLang="en-US" b="1" dirty="0" smtClean="0">
                <a:latin typeface="ＭＳ ゴシック"/>
                <a:ea typeface="ＭＳ ゴシック"/>
              </a:rPr>
              <a:t>公園　○ 市街地　 </a:t>
            </a:r>
            <a:r>
              <a:rPr lang="ja-JP" altLang="en-US" b="1" dirty="0">
                <a:latin typeface="ＭＳ ゴシック"/>
                <a:ea typeface="ＭＳ ゴシック"/>
              </a:rPr>
              <a:t>　</a:t>
            </a:r>
            <a:endParaRPr lang="en-US" altLang="ja-JP" b="1" dirty="0" smtClean="0">
              <a:latin typeface="ＭＳ ゴシック"/>
              <a:ea typeface="ＭＳ ゴシック"/>
            </a:endParaRPr>
          </a:p>
          <a:p>
            <a:pPr>
              <a:lnSpc>
                <a:spcPts val="1996"/>
              </a:lnSpc>
              <a:tabLst>
                <a:tab pos="1301779" algn="l"/>
              </a:tabLst>
            </a:pPr>
            <a:r>
              <a:rPr lang="ja-JP" altLang="en-US" b="1" dirty="0" smtClean="0">
                <a:latin typeface="ＭＳ ゴシック"/>
                <a:ea typeface="ＭＳ ゴシック"/>
              </a:rPr>
              <a:t>○ 住宅</a:t>
            </a:r>
            <a:r>
              <a:rPr lang="ja-JP" altLang="en-US" b="1" dirty="0">
                <a:latin typeface="ＭＳ ゴシック"/>
                <a:ea typeface="ＭＳ ゴシック"/>
              </a:rPr>
              <a:t>　</a:t>
            </a:r>
            <a:r>
              <a:rPr lang="ja-JP" altLang="en-US" b="1" dirty="0" smtClean="0">
                <a:latin typeface="ＭＳ ゴシック"/>
                <a:ea typeface="ＭＳ ゴシック"/>
              </a:rPr>
              <a:t>　○ </a:t>
            </a:r>
            <a:r>
              <a:rPr lang="ja-JP" altLang="en-US" b="1" dirty="0">
                <a:latin typeface="ＭＳ ゴシック"/>
                <a:ea typeface="ＭＳ ゴシック"/>
              </a:rPr>
              <a:t>住環境</a:t>
            </a:r>
            <a:r>
              <a:rPr lang="ja-JP" altLang="en-US" b="1" dirty="0" smtClean="0">
                <a:latin typeface="ＭＳ ゴシック"/>
                <a:ea typeface="ＭＳ ゴシック"/>
              </a:rPr>
              <a:t>整備</a:t>
            </a:r>
            <a:r>
              <a:rPr lang="ja-JP" altLang="en-US" b="1" dirty="0" smtClean="0"/>
              <a:t> </a:t>
            </a:r>
            <a:r>
              <a:rPr lang="ja-JP" altLang="en-US" sz="1270" dirty="0"/>
              <a:t>等</a:t>
            </a:r>
            <a:r>
              <a:rPr lang="ja-JP" altLang="en-US" dirty="0" smtClean="0"/>
              <a:t>　　　　　　　　　　</a:t>
            </a:r>
            <a:endParaRPr kumimoji="1" lang="ja-JP" altLang="en-US" dirty="0"/>
          </a:p>
        </p:txBody>
      </p:sp>
      <p:sp>
        <p:nvSpPr>
          <p:cNvPr id="1738" name="テキスト ボックス 615"/>
          <p:cNvSpPr txBox="1"/>
          <p:nvPr/>
        </p:nvSpPr>
        <p:spPr>
          <a:xfrm>
            <a:off x="2978857" y="3554753"/>
            <a:ext cx="3035560" cy="259943"/>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r>
              <a:rPr lang="ja-JP" altLang="en-US" sz="1089" dirty="0">
                <a:latin typeface="HGPｺﾞｼｯｸE" panose="020B0900000000000000" pitchFamily="50" charset="-128"/>
                <a:ea typeface="HGPｺﾞｼｯｸE" panose="020B0900000000000000" pitchFamily="50" charset="-128"/>
              </a:rPr>
              <a:t>（防災・安全交付金の例）</a:t>
            </a:r>
          </a:p>
        </p:txBody>
      </p:sp>
      <p:sp>
        <p:nvSpPr>
          <p:cNvPr id="1740" name="テキスト ボックス 617"/>
          <p:cNvSpPr txBox="1"/>
          <p:nvPr/>
        </p:nvSpPr>
        <p:spPr>
          <a:xfrm>
            <a:off x="353168" y="3504573"/>
            <a:ext cx="2613102" cy="2876537"/>
          </a:xfrm>
          <a:prstGeom prst="rect">
            <a:avLst/>
          </a:prstGeom>
          <a:noFill/>
          <a:ln w="9525" cap="flat" cmpd="sng" algn="ctr">
            <a:solidFill>
              <a:srgbClr val="0070C0"/>
            </a:solidFill>
            <a:prstDash val="solid"/>
          </a:ln>
        </p:spPr>
        <p:txBody>
          <a:bodyPr vert="horz" wrap="square" lIns="65310" tIns="32655" rIns="65310" bIns="32655" rtlCol="0" anchor="ctr">
            <a:noAutofit/>
          </a:bodyP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61282" indent="-161282"/>
            <a:endParaRPr lang="en-US" altLang="ja-JP" sz="1089" dirty="0">
              <a:latin typeface="HGPｺﾞｼｯｸE" pitchFamily="50" charset="-128"/>
              <a:ea typeface="HGPｺﾞｼｯｸE" pitchFamily="50" charset="-128"/>
            </a:endParaRPr>
          </a:p>
        </p:txBody>
      </p:sp>
      <p:sp>
        <p:nvSpPr>
          <p:cNvPr id="1741" name="テキスト ボックス 618"/>
          <p:cNvSpPr txBox="1"/>
          <p:nvPr/>
        </p:nvSpPr>
        <p:spPr>
          <a:xfrm>
            <a:off x="307078" y="3552378"/>
            <a:ext cx="3035560" cy="259943"/>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r>
              <a:rPr lang="ja-JP" altLang="en-US" sz="1089" dirty="0">
                <a:latin typeface="HGPｺﾞｼｯｸE" panose="020B0900000000000000" pitchFamily="50" charset="-128"/>
                <a:ea typeface="HGPｺﾞｼｯｸE" panose="020B0900000000000000" pitchFamily="50" charset="-128"/>
              </a:rPr>
              <a:t>（社会資本整備総合交付金の例）</a:t>
            </a:r>
          </a:p>
        </p:txBody>
      </p:sp>
      <p:sp>
        <p:nvSpPr>
          <p:cNvPr id="1743" name="テキスト ボックス 620"/>
          <p:cNvSpPr txBox="1"/>
          <p:nvPr/>
        </p:nvSpPr>
        <p:spPr>
          <a:xfrm>
            <a:off x="276091" y="3864580"/>
            <a:ext cx="3183515" cy="496996"/>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26722" indent="-126722" defTabSz="872643" fontAlgn="auto">
              <a:spcBef>
                <a:spcPts val="0"/>
              </a:spcBef>
              <a:spcAft>
                <a:spcPts val="0"/>
              </a:spcAft>
              <a:defRPr/>
            </a:pPr>
            <a:r>
              <a:rPr lang="ja-JP" altLang="en-US" sz="998" b="1" dirty="0">
                <a:latin typeface="HGPｺﾞｼｯｸM" panose="020B0600000000000000" pitchFamily="50" charset="-128"/>
                <a:ea typeface="HGPｺﾞｼｯｸM" panose="020B0600000000000000" pitchFamily="50" charset="-128"/>
              </a:rPr>
              <a:t>・産業・観光振興等による活力ある地域の形成</a:t>
            </a:r>
            <a:endParaRPr lang="en-US" altLang="ja-JP" sz="998" b="1" dirty="0">
              <a:latin typeface="HGPｺﾞｼｯｸM" panose="020B0600000000000000" pitchFamily="50" charset="-128"/>
              <a:ea typeface="HGPｺﾞｼｯｸM" panose="020B0600000000000000" pitchFamily="50" charset="-128"/>
            </a:endParaRPr>
          </a:p>
          <a:p>
            <a:pPr marL="126722" indent="-126722" defTabSz="872643" fontAlgn="auto">
              <a:spcBef>
                <a:spcPts val="0"/>
              </a:spcBef>
              <a:spcAft>
                <a:spcPts val="0"/>
              </a:spcAft>
              <a:defRPr/>
            </a:pPr>
            <a:r>
              <a:rPr lang="ja-JP" altLang="en-US" sz="816" dirty="0">
                <a:latin typeface="HGPｺﾞｼｯｸM" panose="020B0600000000000000" pitchFamily="50" charset="-128"/>
                <a:ea typeface="HGPｺﾞｼｯｸM" panose="020B0600000000000000" pitchFamily="50" charset="-128"/>
              </a:rPr>
              <a:t>　例）</a:t>
            </a:r>
            <a:r>
              <a:rPr lang="ja-JP" altLang="en-US" sz="816" dirty="0">
                <a:latin typeface="HGPｺﾞｼｯｸM" panose="020B0600000000000000" pitchFamily="50" charset="-128"/>
                <a:ea typeface="HGPｺﾞｼｯｸM" panose="020B0600000000000000" pitchFamily="50" charset="-128"/>
                <a:cs typeface="Times New Roman" pitchFamily="18" charset="0"/>
              </a:rPr>
              <a:t>都市公園の整備　　　　　　　例）</a:t>
            </a:r>
            <a:r>
              <a:rPr lang="ja-JP" altLang="en-US" sz="816" dirty="0" smtClean="0">
                <a:latin typeface="HGPｺﾞｼｯｸM" panose="020B0600000000000000" pitchFamily="50" charset="-128"/>
                <a:ea typeface="HGPｺﾞｼｯｸM" panose="020B0600000000000000" pitchFamily="50" charset="-128"/>
                <a:cs typeface="Times New Roman" pitchFamily="18" charset="0"/>
              </a:rPr>
              <a:t>港</a:t>
            </a:r>
            <a:r>
              <a:rPr lang="ja-JP" altLang="en-US" sz="816" dirty="0" smtClean="0">
                <a:solidFill>
                  <a:schemeClr val="tx1"/>
                </a:solidFill>
                <a:latin typeface="HGPｺﾞｼｯｸM" panose="020B0600000000000000" pitchFamily="50" charset="-128"/>
                <a:ea typeface="HGPｺﾞｼｯｸM" panose="020B0600000000000000" pitchFamily="50" charset="-128"/>
                <a:cs typeface="Times New Roman" pitchFamily="18" charset="0"/>
              </a:rPr>
              <a:t>湾</a:t>
            </a:r>
            <a:r>
              <a:rPr lang="ja-JP" altLang="en-US" sz="816" dirty="0">
                <a:solidFill>
                  <a:schemeClr val="tx1"/>
                </a:solidFill>
                <a:latin typeface="HGPｺﾞｼｯｸM" panose="020B0600000000000000" pitchFamily="50" charset="-128"/>
                <a:ea typeface="HGPｺﾞｼｯｸM" panose="020B0600000000000000" pitchFamily="50" charset="-128"/>
                <a:cs typeface="Times New Roman" pitchFamily="18" charset="0"/>
              </a:rPr>
              <a:t>施設</a:t>
            </a:r>
            <a:r>
              <a:rPr lang="ja-JP" altLang="en-US" sz="816" dirty="0" smtClean="0">
                <a:latin typeface="HGPｺﾞｼｯｸM" panose="020B0600000000000000" pitchFamily="50" charset="-128"/>
                <a:ea typeface="HGPｺﾞｼｯｸM" panose="020B0600000000000000" pitchFamily="50" charset="-128"/>
                <a:cs typeface="Times New Roman" pitchFamily="18" charset="0"/>
              </a:rPr>
              <a:t>の</a:t>
            </a:r>
            <a:r>
              <a:rPr lang="ja-JP" altLang="en-US" sz="816" dirty="0">
                <a:latin typeface="HGPｺﾞｼｯｸM" panose="020B0600000000000000" pitchFamily="50" charset="-128"/>
                <a:ea typeface="HGPｺﾞｼｯｸM" panose="020B0600000000000000" pitchFamily="50" charset="-128"/>
                <a:cs typeface="Times New Roman" pitchFamily="18" charset="0"/>
              </a:rPr>
              <a:t>整備</a:t>
            </a:r>
            <a:endParaRPr lang="en-US" altLang="ja-JP" sz="816" dirty="0">
              <a:latin typeface="HGPｺﾞｼｯｸM" panose="020B0600000000000000" pitchFamily="50" charset="-128"/>
              <a:ea typeface="HGPｺﾞｼｯｸM" panose="020B0600000000000000" pitchFamily="50" charset="-128"/>
              <a:cs typeface="Times New Roman" pitchFamily="18" charset="0"/>
            </a:endParaRPr>
          </a:p>
          <a:p>
            <a:endParaRPr lang="ja-JP" altLang="en-US" sz="816" dirty="0">
              <a:latin typeface="HGPｺﾞｼｯｸM" panose="020B0600000000000000" pitchFamily="50" charset="-128"/>
              <a:ea typeface="HGPｺﾞｼｯｸM" panose="020B0600000000000000" pitchFamily="50" charset="-128"/>
            </a:endParaRPr>
          </a:p>
        </p:txBody>
      </p:sp>
      <p:pic>
        <p:nvPicPr>
          <p:cNvPr id="1744" name="Picture 621" descr="http://www.pref.aomori.lg.jp/soshiki/kendo/toshikei/img/ouyoukouen1_0.jpg"/>
          <p:cNvPicPr>
            <a:picLocks noChangeAspect="1" noChangeArrowheads="1"/>
          </p:cNvPicPr>
          <p:nvPr/>
        </p:nvPicPr>
        <p:blipFill>
          <a:blip r:embed="rId7"/>
          <a:srcRect l="22049" r="6424" b="33502"/>
          <a:stretch>
            <a:fillRect/>
          </a:stretch>
        </p:blipFill>
        <p:spPr>
          <a:xfrm>
            <a:off x="426547" y="4292009"/>
            <a:ext cx="1004103" cy="656908"/>
          </a:xfrm>
          <a:prstGeom prst="rect">
            <a:avLst/>
          </a:prstGeom>
          <a:noFill/>
        </p:spPr>
      </p:pic>
      <p:sp>
        <p:nvSpPr>
          <p:cNvPr id="1745" name="テキスト ボックス 622"/>
          <p:cNvSpPr txBox="1"/>
          <p:nvPr/>
        </p:nvSpPr>
        <p:spPr>
          <a:xfrm>
            <a:off x="333295" y="5098964"/>
            <a:ext cx="3183515" cy="371448"/>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26722" indent="-126722" defTabSz="872643" fontAlgn="auto">
              <a:spcBef>
                <a:spcPts val="0"/>
              </a:spcBef>
              <a:spcAft>
                <a:spcPts val="0"/>
              </a:spcAft>
              <a:defRPr/>
            </a:pPr>
            <a:r>
              <a:rPr lang="ja-JP" altLang="en-US" sz="998" b="1" dirty="0">
                <a:latin typeface="HGPｺﾞｼｯｸM" panose="020B0600000000000000" pitchFamily="50" charset="-128"/>
                <a:ea typeface="HGPｺﾞｼｯｸM" panose="020B0600000000000000" pitchFamily="50" charset="-128"/>
              </a:rPr>
              <a:t>・民間投資を誘発する取組 </a:t>
            </a:r>
            <a:endParaRPr lang="en-US" altLang="ja-JP" sz="998" b="1" dirty="0">
              <a:latin typeface="HGPｺﾞｼｯｸM" panose="020B0600000000000000" pitchFamily="50" charset="-128"/>
              <a:ea typeface="HGPｺﾞｼｯｸM" panose="020B0600000000000000" pitchFamily="50" charset="-128"/>
            </a:endParaRPr>
          </a:p>
          <a:p>
            <a:pPr marL="126722" indent="-126722" defTabSz="872643" fontAlgn="auto">
              <a:spcBef>
                <a:spcPts val="0"/>
              </a:spcBef>
              <a:spcAft>
                <a:spcPts val="0"/>
              </a:spcAft>
              <a:defRPr/>
            </a:pPr>
            <a:r>
              <a:rPr lang="ja-JP" altLang="en-US" sz="816" dirty="0">
                <a:latin typeface="HGPｺﾞｼｯｸM" panose="020B0600000000000000" pitchFamily="50" charset="-128"/>
                <a:ea typeface="HGPｺﾞｼｯｸM" panose="020B0600000000000000" pitchFamily="50" charset="-128"/>
              </a:rPr>
              <a:t> </a:t>
            </a:r>
            <a:r>
              <a:rPr lang="ja-JP" altLang="en-US" sz="816" dirty="0" smtClean="0">
                <a:latin typeface="HGPｺﾞｼｯｸM" panose="020B0600000000000000" pitchFamily="50" charset="-128"/>
                <a:ea typeface="HGPｺﾞｼｯｸM" panose="020B0600000000000000" pitchFamily="50" charset="-128"/>
              </a:rPr>
              <a:t>例</a:t>
            </a:r>
            <a:r>
              <a:rPr lang="ja-JP" altLang="en-US" sz="816" dirty="0">
                <a:latin typeface="HGPｺﾞｼｯｸM" panose="020B0600000000000000" pitchFamily="50" charset="-128"/>
                <a:ea typeface="HGPｺﾞｼｯｸM" panose="020B0600000000000000" pitchFamily="50" charset="-128"/>
              </a:rPr>
              <a:t>）</a:t>
            </a:r>
            <a:r>
              <a:rPr lang="en-US" altLang="ja-JP" sz="816" dirty="0">
                <a:solidFill>
                  <a:prstClr val="black"/>
                </a:solidFill>
                <a:latin typeface="HGPｺﾞｼｯｸM" panose="020B0600000000000000" pitchFamily="50" charset="-128"/>
                <a:ea typeface="HGPｺﾞｼｯｸM" panose="020B0600000000000000" pitchFamily="50" charset="-128"/>
              </a:rPr>
              <a:t> PFI</a:t>
            </a:r>
            <a:r>
              <a:rPr lang="ja-JP" altLang="en-US" sz="816" dirty="0">
                <a:solidFill>
                  <a:prstClr val="black"/>
                </a:solidFill>
                <a:latin typeface="HGPｺﾞｼｯｸM" panose="020B0600000000000000" pitchFamily="50" charset="-128"/>
                <a:ea typeface="HGPｺﾞｼｯｸM" panose="020B0600000000000000" pitchFamily="50" charset="-128"/>
              </a:rPr>
              <a:t>等を活用した下水汚泥固形燃料化施設等の導入</a:t>
            </a:r>
            <a:endParaRPr lang="ja-JP" altLang="en-US" sz="816" dirty="0">
              <a:latin typeface="HGPｺﾞｼｯｸM" panose="020B0600000000000000" pitchFamily="50" charset="-128"/>
              <a:ea typeface="HGPｺﾞｼｯｸM" panose="020B0600000000000000" pitchFamily="50" charset="-128"/>
            </a:endParaRPr>
          </a:p>
        </p:txBody>
      </p:sp>
      <p:pic>
        <p:nvPicPr>
          <p:cNvPr id="1746" name="図 623"/>
          <p:cNvPicPr>
            <a:picLocks noChangeAspect="1"/>
          </p:cNvPicPr>
          <p:nvPr/>
        </p:nvPicPr>
        <p:blipFill>
          <a:blip r:embed="rId8"/>
          <a:srcRect l="19380" t="13971" b="13870"/>
          <a:stretch>
            <a:fillRect/>
          </a:stretch>
        </p:blipFill>
        <p:spPr>
          <a:xfrm>
            <a:off x="1051869" y="5499912"/>
            <a:ext cx="1065963" cy="621558"/>
          </a:xfrm>
          <a:prstGeom prst="rect">
            <a:avLst/>
          </a:prstGeom>
        </p:spPr>
      </p:pic>
      <p:grpSp>
        <p:nvGrpSpPr>
          <p:cNvPr id="1747" name="Group 624"/>
          <p:cNvGrpSpPr/>
          <p:nvPr/>
        </p:nvGrpSpPr>
        <p:grpSpPr>
          <a:xfrm>
            <a:off x="8652823" y="4292009"/>
            <a:ext cx="686552" cy="477409"/>
            <a:chOff x="78" y="762"/>
            <a:chExt cx="117" cy="88"/>
          </a:xfrm>
        </p:grpSpPr>
        <p:pic>
          <p:nvPicPr>
            <p:cNvPr id="1748" name="Picture 22"/>
            <p:cNvPicPr>
              <a:picLocks noChangeAspect="1" noChangeArrowheads="1"/>
            </p:cNvPicPr>
            <p:nvPr/>
          </p:nvPicPr>
          <p:blipFill>
            <a:blip r:embed="rId9"/>
            <a:srcRect t="16388" b="26907"/>
            <a:stretch>
              <a:fillRect/>
            </a:stretch>
          </p:blipFill>
          <p:spPr>
            <a:xfrm>
              <a:off x="78" y="762"/>
              <a:ext cx="117" cy="88"/>
            </a:xfrm>
            <a:prstGeom prst="rect">
              <a:avLst/>
            </a:prstGeom>
            <a:noFill/>
            <a:ln w="9525">
              <a:noFill/>
              <a:miter lim="800000"/>
              <a:headEnd/>
              <a:tailEnd/>
            </a:ln>
          </p:spPr>
        </p:pic>
        <p:sp>
          <p:nvSpPr>
            <p:cNvPr id="1749" name="Rectangle 23"/>
            <p:cNvSpPr>
              <a:spLocks noChangeArrowheads="1"/>
            </p:cNvSpPr>
            <p:nvPr/>
          </p:nvSpPr>
          <p:spPr>
            <a:xfrm>
              <a:off x="141" y="775"/>
              <a:ext cx="9" cy="3"/>
            </a:xfrm>
            <a:prstGeom prst="rect">
              <a:avLst/>
            </a:prstGeom>
            <a:solidFill>
              <a:srgbClr val="000000"/>
            </a:solidFill>
            <a:ln w="9525">
              <a:solidFill>
                <a:srgbClr val="000000"/>
              </a:solidFill>
              <a:miter lim="800000"/>
              <a:headEnd/>
              <a:tailEnd/>
            </a:ln>
          </p:spPr>
          <p:txBody>
            <a:bodyPr wrap="none"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endParaRPr lang="ja-JP" altLang="en-US"/>
            </a:p>
          </p:txBody>
        </p:sp>
        <p:sp>
          <p:nvSpPr>
            <p:cNvPr id="1750" name="Rectangle 24"/>
            <p:cNvSpPr>
              <a:spLocks noChangeArrowheads="1"/>
            </p:cNvSpPr>
            <p:nvPr/>
          </p:nvSpPr>
          <p:spPr>
            <a:xfrm>
              <a:off x="93" y="831"/>
              <a:ext cx="12" cy="6"/>
            </a:xfrm>
            <a:prstGeom prst="rect">
              <a:avLst/>
            </a:prstGeom>
            <a:solidFill>
              <a:srgbClr val="000000"/>
            </a:solidFill>
            <a:ln w="9525">
              <a:solidFill>
                <a:srgbClr val="000000"/>
              </a:solidFill>
              <a:miter lim="800000"/>
              <a:headEnd/>
              <a:tailEnd/>
            </a:ln>
          </p:spPr>
          <p:txBody>
            <a:bodyPr wrap="none"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endParaRPr lang="ja-JP" altLang="en-US"/>
            </a:p>
          </p:txBody>
        </p:sp>
      </p:grpSp>
      <p:sp>
        <p:nvSpPr>
          <p:cNvPr id="1751" name="正方形/長方形 628"/>
          <p:cNvSpPr/>
          <p:nvPr/>
        </p:nvSpPr>
        <p:spPr>
          <a:xfrm>
            <a:off x="8549028" y="3996188"/>
            <a:ext cx="882905" cy="198510"/>
          </a:xfrm>
          <a:prstGeom prst="rect">
            <a:avLst/>
          </a:prstGeom>
          <a:noFill/>
          <a:ln w="25400" cap="flat" cmpd="sng" algn="ctr">
            <a:noFill/>
            <a:prstDash val="solid"/>
          </a:ln>
          <a:effectLst/>
        </p:spPr>
        <p:txBody>
          <a:bodyPr wrap="none" lIns="32655" rIns="32655" rtlCol="0"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defTabSz="829452" fontAlgn="auto">
              <a:spcBef>
                <a:spcPts val="0"/>
              </a:spcBef>
              <a:spcAft>
                <a:spcPts val="0"/>
              </a:spcAft>
              <a:defRPr/>
            </a:pPr>
            <a:r>
              <a:rPr lang="ja-JP" altLang="en-US" sz="816" kern="0" dirty="0">
                <a:solidFill>
                  <a:sysClr val="windowText" lastClr="000000"/>
                </a:solidFill>
                <a:latin typeface="HGPｺﾞｼｯｸM" pitchFamily="50" charset="-128"/>
                <a:ea typeface="HGPｺﾞｼｯｸM" pitchFamily="50" charset="-128"/>
              </a:rPr>
              <a:t>例）観光案内</a:t>
            </a:r>
            <a:endParaRPr lang="en-US" altLang="ja-JP" sz="816" kern="0" dirty="0">
              <a:solidFill>
                <a:sysClr val="windowText" lastClr="000000"/>
              </a:solidFill>
              <a:latin typeface="HGPｺﾞｼｯｸM" pitchFamily="50" charset="-128"/>
              <a:ea typeface="HGPｺﾞｼｯｸM" pitchFamily="50" charset="-128"/>
            </a:endParaRPr>
          </a:p>
          <a:p>
            <a:pPr defTabSz="829452" fontAlgn="auto">
              <a:spcBef>
                <a:spcPts val="0"/>
              </a:spcBef>
              <a:spcAft>
                <a:spcPts val="0"/>
              </a:spcAft>
              <a:defRPr/>
            </a:pPr>
            <a:r>
              <a:rPr lang="ja-JP" altLang="en-US" sz="816" kern="0" dirty="0">
                <a:solidFill>
                  <a:sysClr val="windowText" lastClr="000000"/>
                </a:solidFill>
                <a:latin typeface="HGPｺﾞｼｯｸM" pitchFamily="50" charset="-128"/>
                <a:ea typeface="HGPｺﾞｼｯｸM" pitchFamily="50" charset="-128"/>
              </a:rPr>
              <a:t>　情報板の整備</a:t>
            </a:r>
            <a:endParaRPr lang="en-US" altLang="ja-JP" sz="816" kern="0" dirty="0">
              <a:solidFill>
                <a:sysClr val="windowText" lastClr="000000"/>
              </a:solidFill>
              <a:latin typeface="HGPｺﾞｼｯｸM" pitchFamily="50" charset="-128"/>
              <a:ea typeface="HGPｺﾞｼｯｸM" pitchFamily="50" charset="-128"/>
            </a:endParaRPr>
          </a:p>
        </p:txBody>
      </p:sp>
      <p:sp>
        <p:nvSpPr>
          <p:cNvPr id="1753" name="テキスト ボックス 630"/>
          <p:cNvSpPr txBox="1"/>
          <p:nvPr/>
        </p:nvSpPr>
        <p:spPr>
          <a:xfrm>
            <a:off x="4101495" y="5855538"/>
            <a:ext cx="1912922" cy="553037"/>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r>
              <a:rPr lang="ja-JP" altLang="en-US" sz="998" b="1" dirty="0">
                <a:latin typeface="HGPｺﾞｼｯｸM" panose="020B0600000000000000" pitchFamily="50" charset="-128"/>
                <a:ea typeface="HGPｺﾞｼｯｸM" panose="020B0600000000000000" pitchFamily="50" charset="-128"/>
              </a:rPr>
              <a:t>・事前防災・減災対策</a:t>
            </a:r>
            <a:endParaRPr lang="en-US" altLang="ja-JP" sz="998" b="1" dirty="0">
              <a:latin typeface="HGPｺﾞｼｯｸM" panose="020B0600000000000000" pitchFamily="50" charset="-128"/>
              <a:ea typeface="HGPｺﾞｼｯｸM" panose="020B0600000000000000" pitchFamily="50" charset="-128"/>
            </a:endParaRPr>
          </a:p>
          <a:p>
            <a:pPr lvl="0"/>
            <a:r>
              <a:rPr lang="ja-JP" altLang="en-US" sz="998" dirty="0">
                <a:latin typeface="HGPｺﾞｼｯｸM" panose="020B0600000000000000" pitchFamily="50" charset="-128"/>
                <a:ea typeface="HGPｺﾞｼｯｸM" panose="020B0600000000000000" pitchFamily="50" charset="-128"/>
              </a:rPr>
              <a:t>例）流域治水対策</a:t>
            </a:r>
            <a:endParaRPr lang="en-US" altLang="ja-JP" sz="998" dirty="0">
              <a:latin typeface="HGPｺﾞｼｯｸM" panose="020B0600000000000000" pitchFamily="50" charset="-128"/>
              <a:ea typeface="HGPｺﾞｼｯｸM" panose="020B0600000000000000" pitchFamily="50" charset="-128"/>
            </a:endParaRPr>
          </a:p>
          <a:p>
            <a:pPr lvl="0"/>
            <a:r>
              <a:rPr lang="ja-JP" altLang="en-US" sz="998" dirty="0">
                <a:latin typeface="HGPｺﾞｼｯｸM" panose="020B0600000000000000" pitchFamily="50" charset="-128"/>
                <a:ea typeface="HGPｺﾞｼｯｸM" panose="020B0600000000000000" pitchFamily="50" charset="-128"/>
              </a:rPr>
              <a:t>　　</a:t>
            </a:r>
            <a:r>
              <a:rPr lang="ja-JP" altLang="en-US" sz="900" dirty="0">
                <a:latin typeface="HGPｺﾞｼｯｸM" panose="020B0600000000000000" pitchFamily="50" charset="-128"/>
                <a:ea typeface="HGPｺﾞｼｯｸM" panose="020B0600000000000000" pitchFamily="50" charset="-128"/>
              </a:rPr>
              <a:t>（風水害・土砂災害への対策）</a:t>
            </a:r>
            <a:endParaRPr lang="en-US" altLang="ja-JP" sz="998" dirty="0">
              <a:latin typeface="HGPｺﾞｼｯｸM" panose="020B0600000000000000" pitchFamily="50" charset="-128"/>
              <a:ea typeface="HGPｺﾞｼｯｸM" panose="020B0600000000000000" pitchFamily="50" charset="-128"/>
            </a:endParaRPr>
          </a:p>
        </p:txBody>
      </p:sp>
      <p:sp>
        <p:nvSpPr>
          <p:cNvPr id="1754" name="テキスト ボックス 631"/>
          <p:cNvSpPr txBox="1"/>
          <p:nvPr/>
        </p:nvSpPr>
        <p:spPr>
          <a:xfrm>
            <a:off x="381000" y="6509446"/>
            <a:ext cx="9151842" cy="231923"/>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83521" indent="-83521"/>
            <a:r>
              <a:rPr lang="en-US" altLang="ja-JP" sz="907" dirty="0"/>
              <a:t>※</a:t>
            </a:r>
            <a:r>
              <a:rPr lang="ja-JP" altLang="en-US" sz="907" dirty="0"/>
              <a:t>このほか、社会資本整備円滑化地籍整備事業（社会資本整備と地籍調査の連携を図り、社会資本のストック効果の最大化等を図る観点から行う地籍整備事業）等がある。</a:t>
            </a:r>
          </a:p>
        </p:txBody>
      </p:sp>
      <p:sp>
        <p:nvSpPr>
          <p:cNvPr id="51" name="テキスト ボックス 616"/>
          <p:cNvSpPr txBox="1"/>
          <p:nvPr/>
        </p:nvSpPr>
        <p:spPr>
          <a:xfrm>
            <a:off x="4914344" y="3785712"/>
            <a:ext cx="1776689" cy="399468"/>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r>
              <a:rPr lang="ja-JP" altLang="en-US" sz="998" b="1" dirty="0">
                <a:latin typeface="HGPｺﾞｼｯｸM" panose="020B0600000000000000" pitchFamily="50" charset="-128"/>
                <a:ea typeface="HGPｺﾞｼｯｸM" panose="020B0600000000000000" pitchFamily="50" charset="-128"/>
              </a:rPr>
              <a:t>　・生活空間の安全確保</a:t>
            </a:r>
            <a:endParaRPr lang="en-US" altLang="ja-JP" sz="998" b="1" dirty="0">
              <a:latin typeface="HGPｺﾞｼｯｸM" panose="020B0600000000000000" pitchFamily="50" charset="-128"/>
              <a:ea typeface="HGPｺﾞｼｯｸM" panose="020B0600000000000000" pitchFamily="50" charset="-128"/>
            </a:endParaRPr>
          </a:p>
          <a:p>
            <a:r>
              <a:rPr lang="ja-JP" altLang="en-US" sz="998" dirty="0">
                <a:latin typeface="HGPｺﾞｼｯｸM" panose="020B0600000000000000" pitchFamily="50" charset="-128"/>
                <a:ea typeface="HGPｺﾞｼｯｸM" panose="020B0600000000000000" pitchFamily="50" charset="-128"/>
              </a:rPr>
              <a:t>　例</a:t>
            </a:r>
            <a:r>
              <a:rPr lang="ja-JP" altLang="en-US" sz="998" dirty="0" smtClean="0">
                <a:latin typeface="HGPｺﾞｼｯｸM" panose="020B0600000000000000" pitchFamily="50" charset="-128"/>
                <a:ea typeface="HGPｺﾞｼｯｸM" panose="020B0600000000000000" pitchFamily="50" charset="-128"/>
              </a:rPr>
              <a:t>）自転車通行空間の整備</a:t>
            </a:r>
            <a:endParaRPr lang="en-US" altLang="ja-JP" sz="998" dirty="0">
              <a:latin typeface="HGPｺﾞｼｯｸM" panose="020B0600000000000000" pitchFamily="50" charset="-128"/>
              <a:ea typeface="HGPｺﾞｼｯｸM" panose="020B0600000000000000" pitchFamily="50" charset="-128"/>
            </a:endParaRPr>
          </a:p>
        </p:txBody>
      </p:sp>
      <p:pic>
        <p:nvPicPr>
          <p:cNvPr id="52" name="Picture 110" descr="IMGP0301_0"/>
          <p:cNvPicPr>
            <a:picLocks noChangeAspect="1" noChangeArrowheads="1"/>
          </p:cNvPicPr>
          <p:nvPr/>
        </p:nvPicPr>
        <p:blipFill rotWithShape="1">
          <a:blip r:embed="rId10" cstate="print"/>
          <a:srcRect l="15588" t="18923" r="17419" b="6530"/>
          <a:stretch/>
        </p:blipFill>
        <p:spPr bwMode="auto">
          <a:xfrm>
            <a:off x="5319880" y="4203857"/>
            <a:ext cx="1189468" cy="889458"/>
          </a:xfrm>
          <a:prstGeom prst="rect">
            <a:avLst/>
          </a:prstGeom>
          <a:noFill/>
          <a:ln w="3175">
            <a:noFill/>
            <a:miter lim="800000"/>
            <a:headEnd/>
            <a:tailEnd/>
          </a:ln>
        </p:spPr>
      </p:pic>
      <p:sp>
        <p:nvSpPr>
          <p:cNvPr id="53" name="テキスト ボックス 629"/>
          <p:cNvSpPr txBox="1"/>
          <p:nvPr/>
        </p:nvSpPr>
        <p:spPr>
          <a:xfrm>
            <a:off x="3047503" y="3847263"/>
            <a:ext cx="1549377" cy="399468"/>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r>
              <a:rPr lang="ja-JP" altLang="en-US" sz="998" b="1" dirty="0">
                <a:latin typeface="HGPｺﾞｼｯｸM" panose="020B0600000000000000" pitchFamily="50" charset="-128"/>
                <a:ea typeface="HGPｺﾞｼｯｸM" panose="020B0600000000000000" pitchFamily="50" charset="-128"/>
              </a:rPr>
              <a:t>・インフラ老朽化対策</a:t>
            </a:r>
            <a:endParaRPr lang="en-US" altLang="ja-JP" sz="998" b="1" dirty="0">
              <a:latin typeface="HGPｺﾞｼｯｸM" panose="020B0600000000000000" pitchFamily="50" charset="-128"/>
              <a:ea typeface="HGPｺﾞｼｯｸM" panose="020B0600000000000000" pitchFamily="50" charset="-128"/>
            </a:endParaRPr>
          </a:p>
          <a:p>
            <a:r>
              <a:rPr lang="ja-JP" altLang="en-US" sz="998" dirty="0">
                <a:latin typeface="HGPｺﾞｼｯｸM" panose="020B0600000000000000" pitchFamily="50" charset="-128"/>
                <a:ea typeface="HGPｺﾞｼｯｸM" panose="020B0600000000000000" pitchFamily="50" charset="-128"/>
              </a:rPr>
              <a:t>例</a:t>
            </a:r>
            <a:r>
              <a:rPr lang="ja-JP" altLang="en-US" sz="998" dirty="0" smtClean="0">
                <a:latin typeface="HGPｺﾞｼｯｸM" panose="020B0600000000000000" pitchFamily="50" charset="-128"/>
                <a:ea typeface="HGPｺﾞｼｯｸM" panose="020B0600000000000000" pitchFamily="50" charset="-128"/>
              </a:rPr>
              <a:t>）公園施設の改修</a:t>
            </a:r>
            <a:endParaRPr lang="en-US" altLang="ja-JP" sz="998" dirty="0">
              <a:latin typeface="HGPｺﾞｼｯｸM" panose="020B0600000000000000" pitchFamily="50" charset="-128"/>
              <a:ea typeface="HGPｺﾞｼｯｸM" panose="020B0600000000000000" pitchFamily="50" charset="-128"/>
            </a:endParaRPr>
          </a:p>
        </p:txBody>
      </p:sp>
      <p:pic>
        <p:nvPicPr>
          <p:cNvPr id="49" name="図 48"/>
          <p:cNvPicPr>
            <a:picLocks noChangeAspect="1"/>
          </p:cNvPicPr>
          <p:nvPr/>
        </p:nvPicPr>
        <p:blipFill>
          <a:blip r:embed="rId11"/>
          <a:stretch>
            <a:fillRect/>
          </a:stretch>
        </p:blipFill>
        <p:spPr>
          <a:xfrm>
            <a:off x="3146557" y="4235864"/>
            <a:ext cx="1569805" cy="816646"/>
          </a:xfrm>
          <a:prstGeom prst="rect">
            <a:avLst/>
          </a:prstGeom>
        </p:spPr>
      </p:pic>
      <p:pic>
        <p:nvPicPr>
          <p:cNvPr id="5" name="図 4"/>
          <p:cNvPicPr>
            <a:picLocks noChangeAspect="1"/>
          </p:cNvPicPr>
          <p:nvPr/>
        </p:nvPicPr>
        <p:blipFill rotWithShape="1">
          <a:blip r:embed="rId12">
            <a:extLst>
              <a:ext uri="{28A0092B-C50C-407E-A947-70E740481C1C}">
                <a14:useLocalDpi xmlns:a14="http://schemas.microsoft.com/office/drawing/2010/main" val="0"/>
              </a:ext>
            </a:extLst>
          </a:blip>
          <a:srcRect l="8613" r="19818"/>
          <a:stretch/>
        </p:blipFill>
        <p:spPr>
          <a:xfrm>
            <a:off x="1666272" y="4292009"/>
            <a:ext cx="1152128" cy="658800"/>
          </a:xfrm>
          <a:prstGeom prst="rect">
            <a:avLst/>
          </a:prstGeom>
        </p:spPr>
      </p:pic>
      <p:sp>
        <p:nvSpPr>
          <p:cNvPr id="46" name="タイトル 1"/>
          <p:cNvSpPr>
            <a:spLocks noGrp="1"/>
          </p:cNvSpPr>
          <p:nvPr>
            <p:ph type="title"/>
          </p:nvPr>
        </p:nvSpPr>
        <p:spPr>
          <a:xfrm>
            <a:off x="1" y="0"/>
            <a:ext cx="8913439" cy="476250"/>
          </a:xfrm>
        </p:spPr>
        <p:txBody>
          <a:bodyPr/>
          <a:lstStyle/>
          <a:p>
            <a:r>
              <a:rPr lang="ja-JP" altLang="en-US" sz="2400" dirty="0" smtClean="0"/>
              <a:t>　社会資本整備総合交付金と防災・安全交付金の対象事業</a:t>
            </a:r>
            <a:endParaRPr kumimoji="1" lang="ja-JP" altLang="en-US" sz="2400" dirty="0"/>
          </a:p>
        </p:txBody>
      </p:sp>
    </p:spTree>
    <p:extLst>
      <p:ext uri="{BB962C8B-B14F-4D97-AF65-F5344CB8AC3E}">
        <p14:creationId xmlns:p14="http://schemas.microsoft.com/office/powerpoint/2010/main" val="1827576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街路</a:t>
            </a:r>
            <a:r>
              <a:rPr lang="ja-JP" altLang="en-US" dirty="0"/>
              <a:t>の機能</a:t>
            </a:r>
            <a:endParaRPr kumimoji="1" lang="ja-JP" altLang="en-US" dirty="0"/>
          </a:p>
        </p:txBody>
      </p:sp>
      <p:sp>
        <p:nvSpPr>
          <p:cNvPr id="7172" name="Rectangle 3"/>
          <p:cNvSpPr>
            <a:spLocks noGrp="1" noChangeArrowheads="1"/>
          </p:cNvSpPr>
          <p:nvPr>
            <p:ph type="body" idx="4294967295"/>
          </p:nvPr>
        </p:nvSpPr>
        <p:spPr>
          <a:xfrm>
            <a:off x="373063" y="630238"/>
            <a:ext cx="9159875" cy="5930900"/>
          </a:xfrm>
        </p:spPr>
        <p:txBody>
          <a:bodyPr/>
          <a:lstStyle/>
          <a:p>
            <a:pPr marL="514350" indent="-514350" eaLnBrk="1" hangingPunct="1">
              <a:spcBef>
                <a:spcPts val="0"/>
              </a:spcBef>
              <a:buFont typeface="+mj-lt"/>
              <a:buAutoNum type="arabicPeriod"/>
            </a:pPr>
            <a:r>
              <a:rPr lang="ja-JP" altLang="en-US" sz="2800" dirty="0" smtClean="0">
                <a:solidFill>
                  <a:srgbClr val="000000"/>
                </a:solidFill>
              </a:rPr>
              <a:t>都市交通施設機能</a:t>
            </a:r>
            <a:endParaRPr lang="en-US" altLang="ja-JP" sz="2800" dirty="0" smtClean="0">
              <a:solidFill>
                <a:srgbClr val="000000"/>
              </a:solidFill>
            </a:endParaRPr>
          </a:p>
          <a:p>
            <a:pPr marL="400050" lvl="1" indent="0" eaLnBrk="1" hangingPunct="1">
              <a:spcBef>
                <a:spcPts val="0"/>
              </a:spcBef>
              <a:buNone/>
            </a:pPr>
            <a:r>
              <a:rPr lang="ja-JP" altLang="en-US" sz="1800" dirty="0" smtClean="0">
                <a:solidFill>
                  <a:srgbClr val="000000"/>
                </a:solidFill>
              </a:rPr>
              <a:t>　・人や物</a:t>
            </a:r>
            <a:r>
              <a:rPr lang="ja-JP" altLang="en-US" sz="1800" dirty="0">
                <a:solidFill>
                  <a:srgbClr val="000000"/>
                </a:solidFill>
              </a:rPr>
              <a:t>の動きのため</a:t>
            </a:r>
            <a:r>
              <a:rPr lang="ja-JP" altLang="en-US" sz="1800" dirty="0" smtClean="0">
                <a:solidFill>
                  <a:srgbClr val="000000"/>
                </a:solidFill>
              </a:rPr>
              <a:t>通路</a:t>
            </a:r>
            <a:endParaRPr lang="en-US" altLang="ja-JP" sz="1800" dirty="0" smtClean="0">
              <a:solidFill>
                <a:srgbClr val="000000"/>
              </a:solidFill>
            </a:endParaRPr>
          </a:p>
          <a:p>
            <a:pPr marL="400050" lvl="1" indent="0" eaLnBrk="1" hangingPunct="1">
              <a:spcBef>
                <a:spcPts val="0"/>
              </a:spcBef>
              <a:buNone/>
            </a:pPr>
            <a:r>
              <a:rPr lang="ja-JP" altLang="en-US" sz="1800" dirty="0" smtClean="0">
                <a:solidFill>
                  <a:srgbClr val="000000"/>
                </a:solidFill>
              </a:rPr>
              <a:t>　・</a:t>
            </a:r>
            <a:r>
              <a:rPr lang="ja-JP" altLang="en-US" sz="1800" dirty="0">
                <a:solidFill>
                  <a:srgbClr val="000000"/>
                </a:solidFill>
              </a:rPr>
              <a:t>沿道</a:t>
            </a:r>
            <a:r>
              <a:rPr lang="ja-JP" altLang="en-US" sz="1800" dirty="0" smtClean="0">
                <a:solidFill>
                  <a:srgbClr val="000000"/>
                </a:solidFill>
              </a:rPr>
              <a:t>利用（沿道</a:t>
            </a:r>
            <a:r>
              <a:rPr lang="ja-JP" altLang="en-US" sz="1800" dirty="0">
                <a:solidFill>
                  <a:srgbClr val="000000"/>
                </a:solidFill>
              </a:rPr>
              <a:t>の土地、施設、建物等への出入り</a:t>
            </a:r>
            <a:r>
              <a:rPr lang="ja-JP" altLang="en-US" sz="1800" dirty="0" smtClean="0">
                <a:solidFill>
                  <a:srgbClr val="000000"/>
                </a:solidFill>
              </a:rPr>
              <a:t>、ストックヤード</a:t>
            </a:r>
            <a:r>
              <a:rPr lang="ja-JP" altLang="en-US" sz="1800" dirty="0">
                <a:solidFill>
                  <a:srgbClr val="000000"/>
                </a:solidFill>
              </a:rPr>
              <a:t>へのアプローチ</a:t>
            </a:r>
            <a:r>
              <a:rPr lang="ja-JP" altLang="en-US" sz="1800" dirty="0" smtClean="0">
                <a:solidFill>
                  <a:srgbClr val="000000"/>
                </a:solidFill>
              </a:rPr>
              <a:t>、</a:t>
            </a:r>
            <a:endParaRPr lang="en-US" altLang="ja-JP" sz="1800" dirty="0" smtClean="0">
              <a:solidFill>
                <a:srgbClr val="000000"/>
              </a:solidFill>
            </a:endParaRPr>
          </a:p>
          <a:p>
            <a:pPr marL="400050" lvl="1" indent="0" eaLnBrk="1" hangingPunct="1">
              <a:spcBef>
                <a:spcPts val="0"/>
              </a:spcBef>
              <a:buNone/>
            </a:pPr>
            <a:r>
              <a:rPr lang="ja-JP" altLang="en-US" sz="1800" dirty="0">
                <a:solidFill>
                  <a:srgbClr val="000000"/>
                </a:solidFill>
              </a:rPr>
              <a:t>　</a:t>
            </a:r>
            <a:r>
              <a:rPr lang="ja-JP" altLang="en-US" sz="1800" dirty="0" smtClean="0">
                <a:solidFill>
                  <a:srgbClr val="000000"/>
                </a:solidFill>
              </a:rPr>
              <a:t>　貨物の積み卸し</a:t>
            </a:r>
            <a:r>
              <a:rPr lang="ja-JP" altLang="en-US" sz="1800" dirty="0">
                <a:solidFill>
                  <a:srgbClr val="000000"/>
                </a:solidFill>
              </a:rPr>
              <a:t>の</a:t>
            </a:r>
            <a:r>
              <a:rPr lang="ja-JP" altLang="en-US" sz="1800" dirty="0" smtClean="0">
                <a:solidFill>
                  <a:srgbClr val="000000"/>
                </a:solidFill>
              </a:rPr>
              <a:t>スペース）</a:t>
            </a:r>
            <a:r>
              <a:rPr lang="ja-JP" altLang="en-US" sz="1800" dirty="0">
                <a:solidFill>
                  <a:srgbClr val="000000"/>
                </a:solidFill>
              </a:rPr>
              <a:t>	</a:t>
            </a:r>
            <a:endParaRPr lang="ja-JP" altLang="en-US" sz="2400" dirty="0" smtClean="0">
              <a:solidFill>
                <a:srgbClr val="000000"/>
              </a:solidFill>
            </a:endParaRPr>
          </a:p>
          <a:p>
            <a:pPr marL="514350" indent="-514350" eaLnBrk="1" hangingPunct="1">
              <a:spcBef>
                <a:spcPts val="600"/>
              </a:spcBef>
              <a:buFont typeface="+mj-lt"/>
              <a:buAutoNum type="arabicPeriod"/>
            </a:pPr>
            <a:r>
              <a:rPr lang="ja-JP" altLang="en-US" sz="2800" dirty="0" smtClean="0">
                <a:solidFill>
                  <a:srgbClr val="000000"/>
                </a:solidFill>
              </a:rPr>
              <a:t>都市環境保全機能</a:t>
            </a:r>
            <a:endParaRPr lang="en-US" altLang="ja-JP" sz="2800" dirty="0" smtClean="0">
              <a:solidFill>
                <a:srgbClr val="000000"/>
              </a:solidFill>
            </a:endParaRPr>
          </a:p>
          <a:p>
            <a:pPr marL="0" indent="0" eaLnBrk="1" hangingPunct="1">
              <a:spcBef>
                <a:spcPts val="0"/>
              </a:spcBef>
              <a:buNone/>
            </a:pPr>
            <a:r>
              <a:rPr lang="ja-JP" altLang="en-US" sz="2000" dirty="0" smtClean="0">
                <a:solidFill>
                  <a:srgbClr val="000000"/>
                </a:solidFill>
              </a:rPr>
              <a:t>　　</a:t>
            </a:r>
            <a:r>
              <a:rPr lang="ja-JP" altLang="en-US" sz="1800" dirty="0" smtClean="0">
                <a:solidFill>
                  <a:srgbClr val="000000"/>
                </a:solidFill>
              </a:rPr>
              <a:t>　・都市</a:t>
            </a:r>
            <a:r>
              <a:rPr lang="ja-JP" altLang="en-US" sz="1800" dirty="0">
                <a:solidFill>
                  <a:srgbClr val="000000"/>
                </a:solidFill>
              </a:rPr>
              <a:t>のオープンスペースとしての住環境</a:t>
            </a:r>
            <a:r>
              <a:rPr lang="ja-JP" altLang="en-US" sz="1800" dirty="0" smtClean="0">
                <a:solidFill>
                  <a:srgbClr val="000000"/>
                </a:solidFill>
              </a:rPr>
              <a:t>を維持</a:t>
            </a:r>
            <a:r>
              <a:rPr lang="ja-JP" altLang="en-US" sz="1800" dirty="0">
                <a:solidFill>
                  <a:srgbClr val="000000"/>
                </a:solidFill>
              </a:rPr>
              <a:t>する</a:t>
            </a:r>
            <a:r>
              <a:rPr lang="ja-JP" altLang="en-US" sz="1800" dirty="0" smtClean="0">
                <a:solidFill>
                  <a:srgbClr val="000000"/>
                </a:solidFill>
              </a:rPr>
              <a:t>機能</a:t>
            </a:r>
            <a:endParaRPr lang="ja-JP" altLang="en-US" sz="2800" dirty="0" smtClean="0">
              <a:solidFill>
                <a:srgbClr val="000000"/>
              </a:solidFill>
            </a:endParaRPr>
          </a:p>
          <a:p>
            <a:pPr marL="514350" indent="-514350" eaLnBrk="1" hangingPunct="1">
              <a:spcBef>
                <a:spcPts val="600"/>
              </a:spcBef>
              <a:buFont typeface="+mj-lt"/>
              <a:buAutoNum type="arabicPeriod" startAt="3"/>
            </a:pPr>
            <a:r>
              <a:rPr lang="ja-JP" altLang="en-US" sz="2800" dirty="0">
                <a:solidFill>
                  <a:srgbClr val="000000"/>
                </a:solidFill>
              </a:rPr>
              <a:t>都市</a:t>
            </a:r>
            <a:r>
              <a:rPr lang="ja-JP" altLang="en-US" sz="2800" dirty="0" smtClean="0">
                <a:solidFill>
                  <a:srgbClr val="000000"/>
                </a:solidFill>
              </a:rPr>
              <a:t>防災機能</a:t>
            </a:r>
            <a:endParaRPr lang="en-US" altLang="ja-JP" sz="2800" dirty="0" smtClean="0">
              <a:solidFill>
                <a:srgbClr val="000000"/>
              </a:solidFill>
            </a:endParaRPr>
          </a:p>
          <a:p>
            <a:pPr marL="400050" lvl="1" indent="0" eaLnBrk="1" hangingPunct="1">
              <a:spcBef>
                <a:spcPts val="0"/>
              </a:spcBef>
              <a:buNone/>
            </a:pPr>
            <a:r>
              <a:rPr lang="ja-JP" altLang="en-US" sz="2000" dirty="0" smtClean="0">
                <a:solidFill>
                  <a:srgbClr val="000000"/>
                </a:solidFill>
              </a:rPr>
              <a:t>　</a:t>
            </a:r>
            <a:r>
              <a:rPr lang="ja-JP" altLang="en-US" sz="1800" dirty="0" smtClean="0">
                <a:solidFill>
                  <a:srgbClr val="000000"/>
                </a:solidFill>
              </a:rPr>
              <a:t>・</a:t>
            </a:r>
            <a:r>
              <a:rPr lang="ja-JP" altLang="en-US" sz="1800" dirty="0">
                <a:solidFill>
                  <a:srgbClr val="000000"/>
                </a:solidFill>
              </a:rPr>
              <a:t>避難路、救援路（災害発生時に被災者の</a:t>
            </a:r>
            <a:r>
              <a:rPr lang="ja-JP" altLang="en-US" sz="1800" dirty="0" smtClean="0">
                <a:solidFill>
                  <a:srgbClr val="000000"/>
                </a:solidFill>
              </a:rPr>
              <a:t>避難や救助</a:t>
            </a:r>
            <a:r>
              <a:rPr lang="ja-JP" altLang="en-US" sz="1800" dirty="0">
                <a:solidFill>
                  <a:srgbClr val="000000"/>
                </a:solidFill>
              </a:rPr>
              <a:t>のための通路</a:t>
            </a:r>
            <a:r>
              <a:rPr lang="ja-JP" altLang="en-US" sz="1800" dirty="0" smtClean="0">
                <a:solidFill>
                  <a:srgbClr val="000000"/>
                </a:solidFill>
              </a:rPr>
              <a:t>）</a:t>
            </a:r>
            <a:r>
              <a:rPr lang="ja-JP" altLang="en-US" sz="1800" dirty="0">
                <a:solidFill>
                  <a:srgbClr val="000000"/>
                </a:solidFill>
              </a:rPr>
              <a:t>	</a:t>
            </a:r>
          </a:p>
          <a:p>
            <a:pPr marL="400050" lvl="1" indent="0" eaLnBrk="1" hangingPunct="1">
              <a:spcBef>
                <a:spcPts val="0"/>
              </a:spcBef>
              <a:buNone/>
            </a:pPr>
            <a:r>
              <a:rPr lang="ja-JP" altLang="en-US" sz="1800" dirty="0" smtClean="0">
                <a:solidFill>
                  <a:srgbClr val="000000"/>
                </a:solidFill>
              </a:rPr>
              <a:t>  </a:t>
            </a:r>
            <a:r>
              <a:rPr lang="ja-JP" altLang="en-US" sz="1800" dirty="0">
                <a:solidFill>
                  <a:srgbClr val="000000"/>
                </a:solidFill>
              </a:rPr>
              <a:t>・災害の</a:t>
            </a:r>
            <a:r>
              <a:rPr lang="ja-JP" altLang="en-US" sz="1800" dirty="0" smtClean="0">
                <a:solidFill>
                  <a:srgbClr val="000000"/>
                </a:solidFill>
              </a:rPr>
              <a:t>遮断（延焼</a:t>
            </a:r>
            <a:r>
              <a:rPr lang="ja-JP" altLang="en-US" sz="1800" dirty="0">
                <a:solidFill>
                  <a:srgbClr val="000000"/>
                </a:solidFill>
              </a:rPr>
              <a:t>など災害の拡大を抑え</a:t>
            </a:r>
            <a:r>
              <a:rPr lang="ja-JP" altLang="en-US" sz="1800" dirty="0" smtClean="0">
                <a:solidFill>
                  <a:srgbClr val="000000"/>
                </a:solidFill>
              </a:rPr>
              <a:t>、遮断</a:t>
            </a:r>
            <a:r>
              <a:rPr lang="ja-JP" altLang="en-US" sz="1800" dirty="0">
                <a:solidFill>
                  <a:srgbClr val="000000"/>
                </a:solidFill>
              </a:rPr>
              <a:t>するための</a:t>
            </a:r>
            <a:r>
              <a:rPr lang="ja-JP" altLang="en-US" sz="1800" dirty="0" smtClean="0">
                <a:solidFill>
                  <a:srgbClr val="000000"/>
                </a:solidFill>
              </a:rPr>
              <a:t>空間）</a:t>
            </a:r>
            <a:endParaRPr lang="ja-JP" altLang="en-US" sz="1800" dirty="0">
              <a:solidFill>
                <a:srgbClr val="000000"/>
              </a:solidFill>
            </a:endParaRPr>
          </a:p>
          <a:p>
            <a:pPr marL="514350" indent="-514350" eaLnBrk="1" hangingPunct="1">
              <a:spcBef>
                <a:spcPts val="600"/>
              </a:spcBef>
              <a:buFont typeface="+mj-lt"/>
              <a:buAutoNum type="arabicPeriod" startAt="3"/>
            </a:pPr>
            <a:r>
              <a:rPr lang="ja-JP" altLang="en-US" sz="2800" dirty="0" smtClean="0">
                <a:solidFill>
                  <a:srgbClr val="000000"/>
                </a:solidFill>
              </a:rPr>
              <a:t>他の都市施設のための空間機能</a:t>
            </a:r>
            <a:endParaRPr lang="en-US" altLang="ja-JP" sz="2800" dirty="0" smtClean="0">
              <a:solidFill>
                <a:srgbClr val="000000"/>
              </a:solidFill>
            </a:endParaRPr>
          </a:p>
          <a:p>
            <a:pPr marL="400050" lvl="1" indent="0" eaLnBrk="1" hangingPunct="1">
              <a:spcBef>
                <a:spcPts val="0"/>
              </a:spcBef>
              <a:buNone/>
            </a:pPr>
            <a:r>
              <a:rPr lang="ja-JP" altLang="en-US" sz="1800" dirty="0" smtClean="0">
                <a:solidFill>
                  <a:srgbClr val="000000"/>
                </a:solidFill>
              </a:rPr>
              <a:t>　・</a:t>
            </a:r>
            <a:r>
              <a:rPr lang="ja-JP" altLang="en-US" sz="1800" dirty="0">
                <a:solidFill>
                  <a:srgbClr val="000000"/>
                </a:solidFill>
              </a:rPr>
              <a:t>交通機関（ＬＲＴ、新交通システム、地下鉄等）</a:t>
            </a:r>
          </a:p>
          <a:p>
            <a:pPr marL="400050" lvl="1" indent="0" eaLnBrk="1" hangingPunct="1">
              <a:spcBef>
                <a:spcPts val="0"/>
              </a:spcBef>
              <a:buNone/>
            </a:pPr>
            <a:r>
              <a:rPr lang="ja-JP" altLang="en-US" sz="1800" dirty="0" smtClean="0">
                <a:solidFill>
                  <a:srgbClr val="000000"/>
                </a:solidFill>
              </a:rPr>
              <a:t>　・</a:t>
            </a:r>
            <a:r>
              <a:rPr lang="ja-JP" altLang="en-US" sz="1800" dirty="0">
                <a:solidFill>
                  <a:srgbClr val="000000"/>
                </a:solidFill>
              </a:rPr>
              <a:t>供給処理</a:t>
            </a:r>
            <a:r>
              <a:rPr lang="ja-JP" altLang="en-US" sz="1800" dirty="0" smtClean="0">
                <a:solidFill>
                  <a:srgbClr val="000000"/>
                </a:solidFill>
              </a:rPr>
              <a:t>施設（電気</a:t>
            </a:r>
            <a:r>
              <a:rPr lang="ja-JP" altLang="en-US" sz="1800" dirty="0">
                <a:solidFill>
                  <a:srgbClr val="000000"/>
                </a:solidFill>
              </a:rPr>
              <a:t>、上水道、下水道、ガス、地域冷暖房</a:t>
            </a:r>
            <a:r>
              <a:rPr lang="ja-JP" altLang="en-US" sz="1800" dirty="0" smtClean="0">
                <a:solidFill>
                  <a:srgbClr val="000000"/>
                </a:solidFill>
              </a:rPr>
              <a:t>等）</a:t>
            </a:r>
            <a:endParaRPr lang="en-US" altLang="ja-JP" sz="1800" dirty="0" smtClean="0">
              <a:solidFill>
                <a:srgbClr val="000000"/>
              </a:solidFill>
            </a:endParaRPr>
          </a:p>
          <a:p>
            <a:pPr marL="400050" lvl="1" indent="0" eaLnBrk="1" hangingPunct="1">
              <a:spcBef>
                <a:spcPts val="0"/>
              </a:spcBef>
              <a:buNone/>
            </a:pPr>
            <a:r>
              <a:rPr lang="ja-JP" altLang="en-US" sz="1800" dirty="0" smtClean="0">
                <a:solidFill>
                  <a:srgbClr val="000000"/>
                </a:solidFill>
              </a:rPr>
              <a:t>  </a:t>
            </a:r>
            <a:r>
              <a:rPr lang="ja-JP" altLang="en-US" sz="1800" dirty="0">
                <a:solidFill>
                  <a:srgbClr val="000000"/>
                </a:solidFill>
              </a:rPr>
              <a:t>・通信情報</a:t>
            </a:r>
            <a:r>
              <a:rPr lang="ja-JP" altLang="en-US" sz="1800" dirty="0" smtClean="0">
                <a:solidFill>
                  <a:srgbClr val="000000"/>
                </a:solidFill>
              </a:rPr>
              <a:t>施設（電話</a:t>
            </a:r>
            <a:r>
              <a:rPr lang="ja-JP" altLang="en-US" sz="1800" dirty="0">
                <a:solidFill>
                  <a:srgbClr val="000000"/>
                </a:solidFill>
              </a:rPr>
              <a:t>、ＣＡＴＶ</a:t>
            </a:r>
            <a:r>
              <a:rPr lang="ja-JP" altLang="en-US" sz="1800" dirty="0" smtClean="0">
                <a:solidFill>
                  <a:srgbClr val="000000"/>
                </a:solidFill>
              </a:rPr>
              <a:t>等）</a:t>
            </a:r>
            <a:endParaRPr lang="ja-JP" altLang="en-US" sz="1800" dirty="0">
              <a:solidFill>
                <a:srgbClr val="000000"/>
              </a:solidFill>
            </a:endParaRPr>
          </a:p>
          <a:p>
            <a:pPr marL="400050" lvl="1" indent="0" eaLnBrk="1" hangingPunct="1">
              <a:spcBef>
                <a:spcPts val="0"/>
              </a:spcBef>
              <a:buNone/>
            </a:pPr>
            <a:r>
              <a:rPr lang="ja-JP" altLang="en-US" sz="1800" dirty="0">
                <a:solidFill>
                  <a:srgbClr val="000000"/>
                </a:solidFill>
              </a:rPr>
              <a:t> </a:t>
            </a:r>
            <a:r>
              <a:rPr lang="ja-JP" altLang="en-US" sz="1800" dirty="0" smtClean="0">
                <a:solidFill>
                  <a:srgbClr val="000000"/>
                </a:solidFill>
              </a:rPr>
              <a:t> </a:t>
            </a:r>
            <a:r>
              <a:rPr lang="ja-JP" altLang="en-US" sz="1800" dirty="0">
                <a:solidFill>
                  <a:srgbClr val="000000"/>
                </a:solidFill>
              </a:rPr>
              <a:t>・その他の</a:t>
            </a:r>
            <a:r>
              <a:rPr lang="ja-JP" altLang="en-US" sz="1800" dirty="0" smtClean="0">
                <a:solidFill>
                  <a:srgbClr val="000000"/>
                </a:solidFill>
              </a:rPr>
              <a:t>施設（信号</a:t>
            </a:r>
            <a:r>
              <a:rPr lang="ja-JP" altLang="en-US" sz="1800" dirty="0">
                <a:solidFill>
                  <a:srgbClr val="000000"/>
                </a:solidFill>
              </a:rPr>
              <a:t>、案内板</a:t>
            </a:r>
            <a:r>
              <a:rPr lang="ja-JP" altLang="en-US" sz="1800" dirty="0" smtClean="0">
                <a:solidFill>
                  <a:srgbClr val="000000"/>
                </a:solidFill>
              </a:rPr>
              <a:t>、ストリートファニチャー</a:t>
            </a:r>
            <a:r>
              <a:rPr lang="ja-JP" altLang="en-US" sz="1800" dirty="0">
                <a:solidFill>
                  <a:srgbClr val="000000"/>
                </a:solidFill>
              </a:rPr>
              <a:t>、街路樹</a:t>
            </a:r>
            <a:r>
              <a:rPr lang="ja-JP" altLang="en-US" sz="1800" dirty="0" smtClean="0">
                <a:solidFill>
                  <a:srgbClr val="000000"/>
                </a:solidFill>
              </a:rPr>
              <a:t>等）</a:t>
            </a:r>
            <a:endParaRPr lang="ja-JP" altLang="en-US" sz="1800" dirty="0">
              <a:solidFill>
                <a:srgbClr val="000000"/>
              </a:solidFill>
            </a:endParaRPr>
          </a:p>
          <a:p>
            <a:pPr marL="514350" indent="-514350" eaLnBrk="1" hangingPunct="1">
              <a:spcBef>
                <a:spcPts val="600"/>
              </a:spcBef>
              <a:buFont typeface="+mj-lt"/>
              <a:buAutoNum type="arabicPeriod" startAt="3"/>
            </a:pPr>
            <a:r>
              <a:rPr lang="ja-JP" altLang="en-US" sz="2800" dirty="0" smtClean="0">
                <a:solidFill>
                  <a:srgbClr val="000000"/>
                </a:solidFill>
              </a:rPr>
              <a:t>街区の構成と市街化の誘導</a:t>
            </a:r>
            <a:endParaRPr lang="en-US" altLang="ja-JP" sz="2800" dirty="0" smtClean="0">
              <a:solidFill>
                <a:srgbClr val="000000"/>
              </a:solidFill>
            </a:endParaRPr>
          </a:p>
          <a:p>
            <a:pPr marL="400050" lvl="1" indent="0" eaLnBrk="1" hangingPunct="1">
              <a:spcBef>
                <a:spcPts val="0"/>
              </a:spcBef>
              <a:buNone/>
            </a:pPr>
            <a:r>
              <a:rPr lang="ja-JP" altLang="en-US" sz="1800" dirty="0" smtClean="0">
                <a:solidFill>
                  <a:srgbClr val="000000"/>
                </a:solidFill>
              </a:rPr>
              <a:t>　・</a:t>
            </a:r>
            <a:r>
              <a:rPr lang="ja-JP" altLang="en-US" sz="1800" dirty="0">
                <a:solidFill>
                  <a:srgbClr val="000000"/>
                </a:solidFill>
              </a:rPr>
              <a:t>街区を囲み、その位置、規模、形状を規定　</a:t>
            </a:r>
          </a:p>
          <a:p>
            <a:pPr marL="400050" lvl="1" indent="0" eaLnBrk="1" hangingPunct="1">
              <a:spcBef>
                <a:spcPts val="0"/>
              </a:spcBef>
              <a:buNone/>
            </a:pPr>
            <a:r>
              <a:rPr lang="ja-JP" altLang="en-US" sz="1800" dirty="0" smtClean="0">
                <a:solidFill>
                  <a:srgbClr val="000000"/>
                </a:solidFill>
              </a:rPr>
              <a:t>　・</a:t>
            </a:r>
            <a:r>
              <a:rPr lang="ja-JP" altLang="en-US" sz="1800" dirty="0">
                <a:solidFill>
                  <a:srgbClr val="000000"/>
                </a:solidFill>
              </a:rPr>
              <a:t>沿道の土地利用の高度化を促し</a:t>
            </a:r>
            <a:r>
              <a:rPr lang="ja-JP" altLang="en-US" sz="1800" dirty="0" smtClean="0">
                <a:solidFill>
                  <a:srgbClr val="000000"/>
                </a:solidFill>
              </a:rPr>
              <a:t>、都市</a:t>
            </a:r>
            <a:r>
              <a:rPr lang="ja-JP" altLang="en-US" sz="1800" dirty="0">
                <a:solidFill>
                  <a:srgbClr val="000000"/>
                </a:solidFill>
              </a:rPr>
              <a:t>の面的な発展方向、形状、規模等</a:t>
            </a:r>
            <a:r>
              <a:rPr lang="ja-JP" altLang="en-US" sz="1800" dirty="0" smtClean="0">
                <a:solidFill>
                  <a:srgbClr val="000000"/>
                </a:solidFill>
              </a:rPr>
              <a:t>に影響</a:t>
            </a:r>
            <a:endParaRPr lang="ja-JP" altLang="en-US" sz="1800" dirty="0">
              <a:solidFill>
                <a:srgbClr val="000000"/>
              </a:solidFill>
            </a:endParaRPr>
          </a:p>
          <a:p>
            <a:pPr marL="400050" lvl="1" indent="0" eaLnBrk="1" hangingPunct="1">
              <a:spcBef>
                <a:spcPts val="0"/>
              </a:spcBef>
              <a:buNone/>
            </a:pPr>
            <a:endParaRPr lang="ja-JP" altLang="en-US" dirty="0" smtClean="0">
              <a:solidFill>
                <a:srgbClr val="000000"/>
              </a:solidFill>
            </a:endParaRPr>
          </a:p>
        </p:txBody>
      </p:sp>
    </p:spTree>
    <p:extLst>
      <p:ext uri="{BB962C8B-B14F-4D97-AF65-F5344CB8AC3E}">
        <p14:creationId xmlns:p14="http://schemas.microsoft.com/office/powerpoint/2010/main" val="3699145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都市計</a:t>
            </a:r>
            <a:r>
              <a:rPr lang="ja-JP" altLang="en-US" dirty="0"/>
              <a:t>画法上の位置づけ</a:t>
            </a:r>
            <a:endParaRPr kumimoji="1" lang="ja-JP" altLang="en-US" dirty="0"/>
          </a:p>
        </p:txBody>
      </p:sp>
      <p:sp>
        <p:nvSpPr>
          <p:cNvPr id="13316" name="Rectangle 3"/>
          <p:cNvSpPr>
            <a:spLocks noGrp="1" noChangeArrowheads="1"/>
          </p:cNvSpPr>
          <p:nvPr>
            <p:ph idx="4294967295"/>
          </p:nvPr>
        </p:nvSpPr>
        <p:spPr>
          <a:xfrm>
            <a:off x="1360376" y="947315"/>
            <a:ext cx="7185248" cy="5434013"/>
          </a:xfrm>
        </p:spPr>
        <p:txBody>
          <a:bodyPr/>
          <a:lstStyle/>
          <a:p>
            <a:pPr eaLnBrk="1" hangingPunct="1">
              <a:lnSpc>
                <a:spcPct val="150000"/>
              </a:lnSpc>
              <a:spcBef>
                <a:spcPct val="0"/>
              </a:spcBef>
              <a:buFontTx/>
              <a:buNone/>
            </a:pPr>
            <a:r>
              <a:rPr lang="ja-JP" altLang="en-US" sz="2800" dirty="0">
                <a:solidFill>
                  <a:srgbClr val="000000"/>
                </a:solidFill>
              </a:rPr>
              <a:t>・ 都市計</a:t>
            </a:r>
            <a:r>
              <a:rPr lang="ja-JP" altLang="en-US" sz="2800" dirty="0" smtClean="0">
                <a:solidFill>
                  <a:srgbClr val="000000"/>
                </a:solidFill>
              </a:rPr>
              <a:t>画法１１条</a:t>
            </a:r>
            <a:r>
              <a:rPr lang="ja-JP" altLang="en-US" sz="2800" dirty="0">
                <a:solidFill>
                  <a:srgbClr val="000000"/>
                </a:solidFill>
              </a:rPr>
              <a:t>１</a:t>
            </a:r>
            <a:r>
              <a:rPr lang="ja-JP" altLang="en-US" sz="2800" dirty="0" smtClean="0">
                <a:solidFill>
                  <a:srgbClr val="000000"/>
                </a:solidFill>
              </a:rPr>
              <a:t>項</a:t>
            </a:r>
            <a:endParaRPr lang="ja-JP" altLang="en-US" sz="2800" dirty="0">
              <a:solidFill>
                <a:srgbClr val="000000"/>
              </a:solidFill>
            </a:endParaRPr>
          </a:p>
          <a:p>
            <a:pPr eaLnBrk="1" hangingPunct="1">
              <a:spcBef>
                <a:spcPct val="0"/>
              </a:spcBef>
              <a:buFontTx/>
              <a:buNone/>
            </a:pPr>
            <a:r>
              <a:rPr lang="ja-JP" altLang="en-US" sz="2800" dirty="0">
                <a:solidFill>
                  <a:srgbClr val="000000"/>
                </a:solidFill>
              </a:rPr>
              <a:t>　　道路、都市高速鉄道、駐車場、</a:t>
            </a:r>
            <a:endParaRPr lang="en-US" altLang="ja-JP" sz="2800" dirty="0">
              <a:solidFill>
                <a:srgbClr val="000000"/>
              </a:solidFill>
            </a:endParaRPr>
          </a:p>
          <a:p>
            <a:pPr eaLnBrk="1" hangingPunct="1">
              <a:spcBef>
                <a:spcPct val="0"/>
              </a:spcBef>
              <a:buFontTx/>
              <a:buNone/>
            </a:pPr>
            <a:r>
              <a:rPr lang="ja-JP" altLang="en-US" sz="2800" dirty="0">
                <a:solidFill>
                  <a:srgbClr val="000000"/>
                </a:solidFill>
              </a:rPr>
              <a:t>　　自動車ターミナルその他の交通施設は</a:t>
            </a:r>
            <a:endParaRPr lang="en-US" altLang="ja-JP" sz="2800" dirty="0">
              <a:solidFill>
                <a:srgbClr val="000000"/>
              </a:solidFill>
            </a:endParaRPr>
          </a:p>
          <a:p>
            <a:pPr eaLnBrk="1" hangingPunct="1">
              <a:spcBef>
                <a:spcPct val="0"/>
              </a:spcBef>
              <a:buFontTx/>
              <a:buNone/>
            </a:pPr>
            <a:r>
              <a:rPr lang="ja-JP" altLang="en-US" sz="2800" dirty="0">
                <a:solidFill>
                  <a:srgbClr val="000000"/>
                </a:solidFill>
              </a:rPr>
              <a:t>　　都市施設として位置付け</a:t>
            </a:r>
          </a:p>
          <a:p>
            <a:pPr eaLnBrk="1" hangingPunct="1">
              <a:lnSpc>
                <a:spcPct val="150000"/>
              </a:lnSpc>
              <a:spcBef>
                <a:spcPts val="1800"/>
              </a:spcBef>
              <a:buNone/>
            </a:pPr>
            <a:r>
              <a:rPr lang="ja-JP" altLang="en-US" sz="2800" dirty="0">
                <a:solidFill>
                  <a:srgbClr val="000000"/>
                </a:solidFill>
              </a:rPr>
              <a:t>・ </a:t>
            </a:r>
            <a:r>
              <a:rPr lang="ja-JP" altLang="en-US" sz="2800" dirty="0" smtClean="0">
                <a:solidFill>
                  <a:srgbClr val="000000"/>
                </a:solidFill>
              </a:rPr>
              <a:t>政令６条</a:t>
            </a:r>
            <a:r>
              <a:rPr lang="en-US" altLang="ja-JP" sz="2800" dirty="0">
                <a:solidFill>
                  <a:srgbClr val="000000"/>
                </a:solidFill>
              </a:rPr>
              <a:t>1</a:t>
            </a:r>
            <a:r>
              <a:rPr lang="ja-JP" altLang="en-US" sz="2800" dirty="0" smtClean="0">
                <a:solidFill>
                  <a:srgbClr val="000000"/>
                </a:solidFill>
              </a:rPr>
              <a:t>項</a:t>
            </a:r>
            <a:endParaRPr lang="ja-JP" altLang="en-US" sz="2800" dirty="0">
              <a:solidFill>
                <a:srgbClr val="000000"/>
              </a:solidFill>
            </a:endParaRPr>
          </a:p>
          <a:p>
            <a:pPr eaLnBrk="1" hangingPunct="1">
              <a:spcBef>
                <a:spcPct val="0"/>
              </a:spcBef>
              <a:buFontTx/>
              <a:buNone/>
            </a:pPr>
            <a:r>
              <a:rPr lang="ja-JP" altLang="en-US" sz="2800" dirty="0">
                <a:solidFill>
                  <a:srgbClr val="000000"/>
                </a:solidFill>
              </a:rPr>
              <a:t>　　道路は「種別」を都市計画に定める</a:t>
            </a:r>
          </a:p>
          <a:p>
            <a:pPr eaLnBrk="1" hangingPunct="1">
              <a:lnSpc>
                <a:spcPct val="150000"/>
              </a:lnSpc>
              <a:spcBef>
                <a:spcPts val="1800"/>
              </a:spcBef>
              <a:buNone/>
            </a:pPr>
            <a:r>
              <a:rPr lang="ja-JP" altLang="en-US" sz="2800" dirty="0">
                <a:solidFill>
                  <a:srgbClr val="000000"/>
                </a:solidFill>
              </a:rPr>
              <a:t>・ 省令７条</a:t>
            </a:r>
          </a:p>
          <a:p>
            <a:pPr eaLnBrk="1" hangingPunct="1">
              <a:spcBef>
                <a:spcPct val="0"/>
              </a:spcBef>
              <a:buFontTx/>
              <a:buNone/>
            </a:pPr>
            <a:r>
              <a:rPr lang="ja-JP" altLang="en-US" sz="2800" dirty="0">
                <a:solidFill>
                  <a:srgbClr val="000000"/>
                </a:solidFill>
              </a:rPr>
              <a:t>　　種別として、自動車専用道路、幹線街路、</a:t>
            </a:r>
            <a:endParaRPr lang="en-US" altLang="ja-JP" sz="2800" dirty="0">
              <a:solidFill>
                <a:srgbClr val="000000"/>
              </a:solidFill>
            </a:endParaRPr>
          </a:p>
          <a:p>
            <a:pPr eaLnBrk="1" hangingPunct="1">
              <a:spcBef>
                <a:spcPct val="0"/>
              </a:spcBef>
              <a:buFontTx/>
              <a:buNone/>
            </a:pPr>
            <a:r>
              <a:rPr lang="ja-JP" altLang="en-US" sz="2800" dirty="0">
                <a:solidFill>
                  <a:srgbClr val="000000"/>
                </a:solidFill>
              </a:rPr>
              <a:t>　　区画街路、特殊街路の別を定める</a:t>
            </a:r>
            <a:endParaRPr lang="ja-JP" altLang="en-US" sz="2800" dirty="0"/>
          </a:p>
        </p:txBody>
      </p:sp>
    </p:spTree>
    <p:extLst>
      <p:ext uri="{BB962C8B-B14F-4D97-AF65-F5344CB8AC3E}">
        <p14:creationId xmlns:p14="http://schemas.microsoft.com/office/powerpoint/2010/main" val="1660943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街路</a:t>
            </a:r>
            <a:r>
              <a:rPr lang="ja-JP" altLang="en-US" dirty="0"/>
              <a:t>事業の定義</a:t>
            </a:r>
            <a:endParaRPr kumimoji="1" lang="ja-JP" altLang="en-US" dirty="0"/>
          </a:p>
        </p:txBody>
      </p:sp>
      <p:sp>
        <p:nvSpPr>
          <p:cNvPr id="14340" name="Rectangle 3"/>
          <p:cNvSpPr>
            <a:spLocks noGrp="1" noChangeArrowheads="1"/>
          </p:cNvSpPr>
          <p:nvPr>
            <p:ph idx="4294967295"/>
          </p:nvPr>
        </p:nvSpPr>
        <p:spPr>
          <a:xfrm>
            <a:off x="1360376" y="1268214"/>
            <a:ext cx="7185248" cy="4321026"/>
          </a:xfrm>
        </p:spPr>
        <p:txBody>
          <a:bodyPr/>
          <a:lstStyle/>
          <a:p>
            <a:pPr eaLnBrk="1" hangingPunct="1">
              <a:spcBef>
                <a:spcPct val="0"/>
              </a:spcBef>
              <a:buFontTx/>
              <a:buNone/>
            </a:pPr>
            <a:r>
              <a:rPr lang="ja-JP" altLang="en-US" sz="2800" dirty="0">
                <a:solidFill>
                  <a:srgbClr val="000000"/>
                </a:solidFill>
              </a:rPr>
              <a:t>・ 都市計画法第５９条の認可又は承認を得て　</a:t>
            </a:r>
            <a:endParaRPr lang="en-US" altLang="ja-JP" sz="2800" dirty="0">
              <a:solidFill>
                <a:srgbClr val="000000"/>
              </a:solidFill>
            </a:endParaRPr>
          </a:p>
          <a:p>
            <a:pPr eaLnBrk="1" hangingPunct="1">
              <a:spcBef>
                <a:spcPct val="0"/>
              </a:spcBef>
              <a:buFontTx/>
              <a:buNone/>
            </a:pPr>
            <a:r>
              <a:rPr lang="ja-JP" altLang="en-US" sz="2800" dirty="0">
                <a:solidFill>
                  <a:srgbClr val="000000"/>
                </a:solidFill>
              </a:rPr>
              <a:t>　 実施される都市計画事業</a:t>
            </a:r>
          </a:p>
          <a:p>
            <a:pPr eaLnBrk="1" hangingPunct="1">
              <a:spcBef>
                <a:spcPts val="1200"/>
              </a:spcBef>
              <a:buNone/>
            </a:pPr>
            <a:r>
              <a:rPr lang="en-US" altLang="ja-JP" sz="2800" dirty="0">
                <a:solidFill>
                  <a:srgbClr val="000000"/>
                </a:solidFill>
              </a:rPr>
              <a:t> </a:t>
            </a:r>
          </a:p>
          <a:p>
            <a:pPr eaLnBrk="1" hangingPunct="1">
              <a:spcBef>
                <a:spcPts val="1200"/>
              </a:spcBef>
              <a:buNone/>
            </a:pPr>
            <a:r>
              <a:rPr lang="ja-JP" altLang="en-US" sz="2800" dirty="0">
                <a:solidFill>
                  <a:srgbClr val="000000"/>
                </a:solidFill>
              </a:rPr>
              <a:t>・ 都市内、主に既成市街地内で行われる事業</a:t>
            </a:r>
          </a:p>
          <a:p>
            <a:pPr eaLnBrk="1" hangingPunct="1">
              <a:spcBef>
                <a:spcPts val="4200"/>
              </a:spcBef>
              <a:buNone/>
            </a:pPr>
            <a:r>
              <a:rPr lang="ja-JP" altLang="en-US" sz="2800" dirty="0">
                <a:solidFill>
                  <a:srgbClr val="000000"/>
                </a:solidFill>
              </a:rPr>
              <a:t>・ 社会資本整備重点計画に基づく事業</a:t>
            </a:r>
          </a:p>
          <a:p>
            <a:pPr eaLnBrk="1" hangingPunct="1">
              <a:lnSpc>
                <a:spcPct val="150000"/>
              </a:lnSpc>
              <a:spcBef>
                <a:spcPts val="4200"/>
              </a:spcBef>
              <a:buNone/>
            </a:pPr>
            <a:r>
              <a:rPr lang="ja-JP" altLang="en-US" sz="2800" dirty="0">
                <a:solidFill>
                  <a:srgbClr val="000000"/>
                </a:solidFill>
              </a:rPr>
              <a:t>・ 都道府県、市町村等が実施する事業</a:t>
            </a:r>
          </a:p>
          <a:p>
            <a:pPr eaLnBrk="1" hangingPunct="1"/>
            <a:endParaRPr lang="en-US" altLang="ja-JP" sz="2800" dirty="0"/>
          </a:p>
        </p:txBody>
      </p:sp>
    </p:spTree>
    <p:extLst>
      <p:ext uri="{BB962C8B-B14F-4D97-AF65-F5344CB8AC3E}">
        <p14:creationId xmlns:p14="http://schemas.microsoft.com/office/powerpoint/2010/main" val="3417623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9" name="タイトル 1"/>
          <p:cNvSpPr>
            <a:spLocks noGrp="1"/>
          </p:cNvSpPr>
          <p:nvPr>
            <p:ph type="ctrTitle"/>
          </p:nvPr>
        </p:nvSpPr>
        <p:spPr>
          <a:xfrm>
            <a:off x="2070847" y="1986150"/>
            <a:ext cx="7835152" cy="1348721"/>
          </a:xfrm>
        </p:spPr>
        <p:txBody>
          <a:bodyPr/>
          <a:lstStyle/>
          <a:p>
            <a:pPr eaLnBrk="1" hangingPunct="1"/>
            <a:r>
              <a:rPr lang="ja-JP" altLang="en-US" dirty="0" smtClean="0">
                <a:solidFill>
                  <a:srgbClr val="0070C0"/>
                </a:solidFill>
              </a:rPr>
              <a:t>２．予算制度　</a:t>
            </a:r>
            <a:endParaRPr lang="ja-JP" altLang="ja-JP" sz="2800" dirty="0" smtClean="0">
              <a:solidFill>
                <a:srgbClr val="0070C0"/>
              </a:solidFill>
            </a:endParaRPr>
          </a:p>
        </p:txBody>
      </p:sp>
    </p:spTree>
    <p:extLst>
      <p:ext uri="{BB962C8B-B14F-4D97-AF65-F5344CB8AC3E}">
        <p14:creationId xmlns:p14="http://schemas.microsoft.com/office/powerpoint/2010/main" val="3005173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 name="タイトル 6"/>
          <p:cNvSpPr>
            <a:spLocks noGrp="1"/>
          </p:cNvSpPr>
          <p:nvPr>
            <p:ph type="title"/>
          </p:nvPr>
        </p:nvSpPr>
        <p:spPr/>
        <p:txBody>
          <a:bodyPr/>
          <a:lstStyle/>
          <a:p>
            <a:r>
              <a:rPr lang="ja-JP" altLang="en-US" sz="2800" dirty="0" smtClean="0"/>
              <a:t>　街路事業の予算制度</a:t>
            </a:r>
            <a:endParaRPr kumimoji="1" lang="ja-JP" altLang="en-US" sz="2800" dirty="0"/>
          </a:p>
        </p:txBody>
      </p:sp>
      <p:sp>
        <p:nvSpPr>
          <p:cNvPr id="3226" name="コンテンツ プレースホルダー 1"/>
          <p:cNvSpPr>
            <a:spLocks noGrp="1"/>
          </p:cNvSpPr>
          <p:nvPr>
            <p:ph idx="1"/>
          </p:nvPr>
        </p:nvSpPr>
        <p:spPr>
          <a:xfrm>
            <a:off x="128464" y="908720"/>
            <a:ext cx="9577064" cy="5433471"/>
          </a:xfrm>
        </p:spPr>
        <p:txBody>
          <a:bodyPr/>
          <a:lstStyle/>
          <a:p>
            <a:pPr marL="0" indent="0">
              <a:buNone/>
            </a:pPr>
            <a:r>
              <a:rPr lang="ja-JP" altLang="en-US" sz="2800" dirty="0"/>
              <a:t>① 通常補助事業</a:t>
            </a:r>
          </a:p>
          <a:p>
            <a:pPr lvl="1"/>
            <a:r>
              <a:rPr lang="ja-JP" altLang="en-US" sz="2400" dirty="0" smtClean="0"/>
              <a:t>国</a:t>
            </a:r>
            <a:r>
              <a:rPr lang="ja-JP" altLang="en-US" sz="2400" dirty="0"/>
              <a:t>の直轄事業に関連する</a:t>
            </a:r>
            <a:r>
              <a:rPr lang="ja-JP" altLang="en-US" sz="2400" dirty="0" smtClean="0"/>
              <a:t>事業、国家的</a:t>
            </a:r>
            <a:r>
              <a:rPr lang="ja-JP" altLang="en-US" sz="2400" dirty="0"/>
              <a:t>な事業に関連する</a:t>
            </a:r>
            <a:r>
              <a:rPr lang="ja-JP" altLang="en-US" sz="2400" dirty="0" smtClean="0"/>
              <a:t>事業、先導的な施策に係る事業、短期間に集中的に施行する必要が　ある事業等、特に必要があるものに限定</a:t>
            </a:r>
            <a:endParaRPr lang="ja-JP" altLang="en-US" sz="2400" dirty="0"/>
          </a:p>
          <a:p>
            <a:pPr lvl="1"/>
            <a:r>
              <a:rPr lang="ja-JP" altLang="en-US" sz="2400" dirty="0" smtClean="0"/>
              <a:t>事業</a:t>
            </a:r>
            <a:r>
              <a:rPr lang="ja-JP" altLang="en-US" sz="2400" dirty="0"/>
              <a:t>、箇所に個別に国が補助金を交付　　</a:t>
            </a:r>
            <a:endParaRPr lang="en-US" altLang="ja-JP" sz="2400" dirty="0" smtClean="0"/>
          </a:p>
          <a:p>
            <a:pPr marL="1543050" lvl="3" indent="-285750"/>
            <a:r>
              <a:rPr lang="en-US" altLang="ja-JP" sz="1600" dirty="0" smtClean="0"/>
              <a:t>※</a:t>
            </a:r>
            <a:r>
              <a:rPr lang="ja-JP" altLang="en-US" sz="1600" dirty="0" smtClean="0"/>
              <a:t>対象補助制度（街路）：高規格道路・</a:t>
            </a:r>
            <a:r>
              <a:rPr lang="en-US" altLang="ja-JP" sz="1600" dirty="0"/>
              <a:t> </a:t>
            </a:r>
            <a:r>
              <a:rPr lang="en-US" altLang="ja-JP" sz="1600" dirty="0" smtClean="0"/>
              <a:t>IC</a:t>
            </a:r>
            <a:r>
              <a:rPr lang="ja-JP" altLang="en-US" sz="1600" dirty="0" smtClean="0"/>
              <a:t>アクセス道路等補助制度、</a:t>
            </a:r>
            <a:endParaRPr lang="en-US" altLang="ja-JP" sz="1600" dirty="0" smtClean="0"/>
          </a:p>
          <a:p>
            <a:pPr marL="1257300" lvl="3" indent="0">
              <a:buNone/>
            </a:pPr>
            <a:r>
              <a:rPr lang="ja-JP" altLang="en-US" sz="1600" dirty="0"/>
              <a:t>　</a:t>
            </a:r>
            <a:r>
              <a:rPr lang="ja-JP" altLang="en-US" sz="1600" dirty="0" smtClean="0"/>
              <a:t>　　　　　　　　　　　　無電柱化推進計画事業補助制度、交通安全対策補助制度、</a:t>
            </a:r>
            <a:endParaRPr lang="en-US" altLang="ja-JP" sz="1600" dirty="0" smtClean="0"/>
          </a:p>
          <a:p>
            <a:pPr marL="1257300" lvl="3" indent="0">
              <a:buNone/>
            </a:pPr>
            <a:r>
              <a:rPr lang="ja-JP" altLang="en-US" sz="1600" dirty="0"/>
              <a:t>　</a:t>
            </a:r>
            <a:r>
              <a:rPr lang="ja-JP" altLang="en-US" sz="1600" dirty="0" smtClean="0"/>
              <a:t>　　　　　　　　　　　　連続立体交差事業補助制度、踏切道改良計画事業補助制度</a:t>
            </a:r>
          </a:p>
          <a:p>
            <a:pPr marL="0" indent="0">
              <a:spcBef>
                <a:spcPts val="1800"/>
              </a:spcBef>
              <a:buNone/>
            </a:pPr>
            <a:r>
              <a:rPr lang="ja-JP" altLang="en-US" sz="2800" dirty="0" smtClean="0"/>
              <a:t>② 社会資本整備総合交付金事業</a:t>
            </a:r>
          </a:p>
          <a:p>
            <a:pPr lvl="1"/>
            <a:r>
              <a:rPr lang="ja-JP" altLang="en-US" sz="2400" dirty="0" smtClean="0"/>
              <a:t>地方</a:t>
            </a:r>
            <a:r>
              <a:rPr lang="ja-JP" altLang="en-US" sz="2400" dirty="0"/>
              <a:t>公共団体が作成した社会資本総合整備計画に基づき、目標実現のため</a:t>
            </a:r>
            <a:r>
              <a:rPr lang="ja-JP" altLang="en-US" sz="2400" dirty="0" smtClean="0"/>
              <a:t>、以下の事業を総合的・一体的に支援</a:t>
            </a:r>
            <a:endParaRPr lang="ja-JP" altLang="en-US" sz="2400" dirty="0"/>
          </a:p>
          <a:p>
            <a:pPr lvl="2"/>
            <a:r>
              <a:rPr lang="ja-JP" altLang="en-US" sz="2000" dirty="0" smtClean="0"/>
              <a:t>基幹的</a:t>
            </a:r>
            <a:r>
              <a:rPr lang="ja-JP" altLang="en-US" sz="2000" dirty="0"/>
              <a:t>な社会資本整備事業のほか（基幹事業）</a:t>
            </a:r>
          </a:p>
          <a:p>
            <a:pPr lvl="2"/>
            <a:r>
              <a:rPr lang="ja-JP" altLang="en-US" sz="2000" dirty="0" smtClean="0"/>
              <a:t>関連</a:t>
            </a:r>
            <a:r>
              <a:rPr lang="ja-JP" altLang="en-US" sz="2000" dirty="0"/>
              <a:t>する社会資本整備（関連社会資本整備事業）</a:t>
            </a:r>
          </a:p>
          <a:p>
            <a:pPr lvl="2"/>
            <a:r>
              <a:rPr lang="ja-JP" altLang="en-US" sz="2000" dirty="0" smtClean="0"/>
              <a:t>ソフト</a:t>
            </a:r>
            <a:r>
              <a:rPr lang="ja-JP" altLang="en-US" sz="2000" dirty="0"/>
              <a:t>事業（効果促進事業</a:t>
            </a:r>
            <a:r>
              <a:rPr lang="ja-JP" altLang="en-US" sz="2000" dirty="0" smtClean="0"/>
              <a:t>）</a:t>
            </a:r>
            <a:endParaRPr lang="en-US" altLang="ja-JP" sz="2000" dirty="0" smtClean="0"/>
          </a:p>
          <a:p>
            <a:pPr lvl="3"/>
            <a:r>
              <a:rPr lang="en-US" altLang="ja-JP" sz="1600" dirty="0" smtClean="0"/>
              <a:t>※</a:t>
            </a:r>
            <a:r>
              <a:rPr lang="ja-JP" altLang="en-US" sz="1600" dirty="0" smtClean="0"/>
              <a:t>対象事業（街路）：通常補助における対象事業以外のすべて</a:t>
            </a:r>
            <a:endParaRPr kumimoji="1" lang="ja-JP" altLang="en-US" sz="1600" dirty="0"/>
          </a:p>
        </p:txBody>
      </p:sp>
    </p:spTree>
    <p:extLst>
      <p:ext uri="{BB962C8B-B14F-4D97-AF65-F5344CB8AC3E}">
        <p14:creationId xmlns:p14="http://schemas.microsoft.com/office/powerpoint/2010/main" val="24628664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３．通常補助</a:t>
            </a:r>
            <a:endParaRPr kumimoji="1" lang="ja-JP" altLang="en-US" dirty="0"/>
          </a:p>
        </p:txBody>
      </p:sp>
    </p:spTree>
    <p:extLst>
      <p:ext uri="{BB962C8B-B14F-4D97-AF65-F5344CB8AC3E}">
        <p14:creationId xmlns:p14="http://schemas.microsoft.com/office/powerpoint/2010/main" val="821299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099" r="4944"/>
          <a:stretch/>
        </p:blipFill>
        <p:spPr>
          <a:xfrm>
            <a:off x="4419905" y="1416349"/>
            <a:ext cx="2609902" cy="1980349"/>
          </a:xfrm>
          <a:prstGeom prst="rect">
            <a:avLst/>
          </a:prstGeom>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l="9579" t="200" r="4500" b="10981"/>
          <a:stretch/>
        </p:blipFill>
        <p:spPr>
          <a:xfrm>
            <a:off x="4426255" y="1422681"/>
            <a:ext cx="830490" cy="437670"/>
          </a:xfrm>
          <a:prstGeom prst="rect">
            <a:avLst/>
          </a:prstGeom>
          <a:ln w="12700">
            <a:solidFill>
              <a:sysClr val="windowText" lastClr="000000"/>
            </a:solidFill>
          </a:ln>
        </p:spPr>
      </p:pic>
      <p:sp>
        <p:nvSpPr>
          <p:cNvPr id="2" name="正方形/長方形 1"/>
          <p:cNvSpPr/>
          <p:nvPr/>
        </p:nvSpPr>
        <p:spPr>
          <a:xfrm>
            <a:off x="4426458" y="1416349"/>
            <a:ext cx="504056" cy="76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lstStyle/>
          <a:p>
            <a:r>
              <a:rPr lang="ja-JP" altLang="en-US" dirty="0" smtClean="0"/>
              <a:t>主な個別補助制度①</a:t>
            </a:r>
            <a:endParaRPr kumimoji="1" lang="ja-JP" altLang="en-US" dirty="0"/>
          </a:p>
        </p:txBody>
      </p:sp>
      <p:sp>
        <p:nvSpPr>
          <p:cNvPr id="3" name="正方形/長方形 63"/>
          <p:cNvSpPr/>
          <p:nvPr/>
        </p:nvSpPr>
        <p:spPr>
          <a:xfrm>
            <a:off x="56456" y="810672"/>
            <a:ext cx="9793088" cy="279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HGｺﾞｼｯｸM" panose="020B0609000000000000" pitchFamily="49" charset="-128"/>
              <a:ea typeface="HGｺﾞｼｯｸM" panose="020B0609000000000000" pitchFamily="49" charset="-128"/>
            </a:endParaRPr>
          </a:p>
        </p:txBody>
      </p:sp>
      <p:sp>
        <p:nvSpPr>
          <p:cNvPr id="4" name="テキスト ボックス 65"/>
          <p:cNvSpPr txBox="1"/>
          <p:nvPr/>
        </p:nvSpPr>
        <p:spPr>
          <a:xfrm>
            <a:off x="167254" y="934891"/>
            <a:ext cx="9604032" cy="461665"/>
          </a:xfrm>
          <a:prstGeom prst="rect">
            <a:avLst/>
          </a:prstGeom>
          <a:solidFill>
            <a:srgbClr val="FFCCFF"/>
          </a:solidFill>
        </p:spPr>
        <p:txBody>
          <a:bodyPr wrap="square" lIns="72000" rIns="72000" rtlCol="0">
            <a:spAutoFit/>
          </a:bodyPr>
          <a:lstStyle/>
          <a:p>
            <a:pPr>
              <a:spcAft>
                <a:spcPts val="0"/>
              </a:spcAft>
            </a:pPr>
            <a:r>
              <a:rPr lang="ja-JP" altLang="en-US" sz="1200" dirty="0" smtClean="0">
                <a:solidFill>
                  <a:prstClr val="black"/>
                </a:solidFill>
                <a:latin typeface="HGｺﾞｼｯｸM" panose="020B0609000000000000" pitchFamily="49" charset="-128"/>
                <a:ea typeface="HGｺﾞｼｯｸM" panose="020B0609000000000000" pitchFamily="49" charset="-128"/>
              </a:rPr>
              <a:t>広域ネットワークを形成する等の性質に鑑みた高規格道路の整備及び、国土交通</a:t>
            </a:r>
            <a:r>
              <a:rPr lang="ja-JP" altLang="en-US" sz="1200" dirty="0">
                <a:solidFill>
                  <a:prstClr val="black"/>
                </a:solidFill>
                <a:latin typeface="HGｺﾞｼｯｸM" panose="020B0609000000000000" pitchFamily="49" charset="-128"/>
                <a:ea typeface="HGｺﾞｼｯｸM" panose="020B0609000000000000" pitchFamily="49" charset="-128"/>
              </a:rPr>
              <a:t>大臣が物流上重要な道路輸送網として指定</a:t>
            </a:r>
            <a:r>
              <a:rPr lang="ja-JP" altLang="en-US" sz="1200" dirty="0" smtClean="0">
                <a:solidFill>
                  <a:prstClr val="black"/>
                </a:solidFill>
                <a:latin typeface="HGｺﾞｼｯｸM" panose="020B0609000000000000" pitchFamily="49" charset="-128"/>
                <a:ea typeface="HGｺﾞｼｯｸM" panose="020B0609000000000000" pitchFamily="49" charset="-128"/>
              </a:rPr>
              <a:t>する「</a:t>
            </a:r>
            <a:r>
              <a:rPr lang="ja-JP" altLang="en-US" sz="1200" dirty="0">
                <a:solidFill>
                  <a:prstClr val="black"/>
                </a:solidFill>
                <a:latin typeface="HGｺﾞｼｯｸM" panose="020B0609000000000000" pitchFamily="49" charset="-128"/>
                <a:ea typeface="HGｺﾞｼｯｸM" panose="020B0609000000000000" pitchFamily="49" charset="-128"/>
              </a:rPr>
              <a:t>重要物流道路」の</a:t>
            </a:r>
            <a:r>
              <a:rPr lang="ja-JP" altLang="en-US" sz="1200" dirty="0" smtClean="0">
                <a:solidFill>
                  <a:prstClr val="black"/>
                </a:solidFill>
                <a:latin typeface="HGｺﾞｼｯｸM" panose="020B0609000000000000" pitchFamily="49" charset="-128"/>
                <a:ea typeface="HGｺﾞｼｯｸM" panose="020B0609000000000000" pitchFamily="49" charset="-128"/>
              </a:rPr>
              <a:t>整備について計画的かつ集中的に支援</a:t>
            </a:r>
          </a:p>
        </p:txBody>
      </p:sp>
      <p:sp>
        <p:nvSpPr>
          <p:cNvPr id="6" name="テキスト ボックス 66"/>
          <p:cNvSpPr txBox="1"/>
          <p:nvPr/>
        </p:nvSpPr>
        <p:spPr>
          <a:xfrm>
            <a:off x="48143" y="560815"/>
            <a:ext cx="3895514" cy="338426"/>
          </a:xfrm>
          <a:prstGeom prst="rect">
            <a:avLst/>
          </a:prstGeom>
          <a:solidFill>
            <a:srgbClr val="FF0000"/>
          </a:solidFill>
          <a:ln>
            <a:noFill/>
          </a:ln>
        </p:spPr>
        <p:txBody>
          <a:bodyPr wrap="square" rtlCol="0">
            <a:spAutoFit/>
          </a:bodyPr>
          <a:lstStyle/>
          <a:p>
            <a:pPr algn="ctr" fontAlgn="auto">
              <a:spcBef>
                <a:spcPts val="0"/>
              </a:spcBef>
              <a:spcAft>
                <a:spcPts val="0"/>
              </a:spcAft>
            </a:pPr>
            <a:r>
              <a:rPr lang="ja-JP" altLang="en-US" sz="1599" dirty="0" smtClean="0">
                <a:solidFill>
                  <a:prstClr val="white"/>
                </a:solidFill>
                <a:latin typeface="HGｺﾞｼｯｸM" panose="020B0609000000000000" pitchFamily="49" charset="-128"/>
                <a:ea typeface="HGｺﾞｼｯｸM" panose="020B0609000000000000" pitchFamily="49" charset="-128"/>
              </a:rPr>
              <a:t>高規格道路・</a:t>
            </a:r>
            <a:r>
              <a:rPr lang="en-US" altLang="ja-JP" sz="1599" dirty="0" smtClean="0">
                <a:solidFill>
                  <a:prstClr val="white"/>
                </a:solidFill>
                <a:latin typeface="HGｺﾞｼｯｸM" panose="020B0609000000000000" pitchFamily="49" charset="-128"/>
                <a:ea typeface="HGｺﾞｼｯｸM" panose="020B0609000000000000" pitchFamily="49" charset="-128"/>
              </a:rPr>
              <a:t>IC</a:t>
            </a:r>
            <a:r>
              <a:rPr lang="ja-JP" altLang="en-US" sz="1599" dirty="0" smtClean="0">
                <a:solidFill>
                  <a:prstClr val="white"/>
                </a:solidFill>
                <a:latin typeface="HGｺﾞｼｯｸM" panose="020B0609000000000000" pitchFamily="49" charset="-128"/>
                <a:ea typeface="HGｺﾞｼｯｸM" panose="020B0609000000000000" pitchFamily="49" charset="-128"/>
              </a:rPr>
              <a:t>アクセス道路等補助制度</a:t>
            </a:r>
            <a:endParaRPr lang="ja-JP" altLang="en-US" sz="1599" dirty="0">
              <a:solidFill>
                <a:prstClr val="white"/>
              </a:solidFill>
              <a:latin typeface="HGｺﾞｼｯｸM" panose="020B0609000000000000" pitchFamily="49" charset="-128"/>
              <a:ea typeface="HGｺﾞｼｯｸM" panose="020B0609000000000000" pitchFamily="49" charset="-128"/>
            </a:endParaRPr>
          </a:p>
        </p:txBody>
      </p:sp>
      <p:sp>
        <p:nvSpPr>
          <p:cNvPr id="7" name="テキスト ボックス 65"/>
          <p:cNvSpPr txBox="1"/>
          <p:nvPr/>
        </p:nvSpPr>
        <p:spPr>
          <a:xfrm>
            <a:off x="167254" y="1539063"/>
            <a:ext cx="4137674" cy="646331"/>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高規格道路、スマートＩＣの整備と併せて行われる、地方</a:t>
            </a:r>
          </a:p>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公共団体におけるＩＣアクセス道路の整備について計画的</a:t>
            </a:r>
          </a:p>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かつ集中的に支援</a:t>
            </a:r>
            <a:endParaRPr lang="ja-JP" altLang="en-US" sz="1200" dirty="0" smtClean="0">
              <a:solidFill>
                <a:prstClr val="black"/>
              </a:solidFill>
              <a:latin typeface="HGｺﾞｼｯｸM" panose="020B0609000000000000" pitchFamily="49" charset="-128"/>
              <a:ea typeface="HGｺﾞｼｯｸM" panose="020B0609000000000000" pitchFamily="49" charset="-128"/>
            </a:endParaRPr>
          </a:p>
        </p:txBody>
      </p:sp>
      <p:sp>
        <p:nvSpPr>
          <p:cNvPr id="8" name="テキスト ボックス 65"/>
          <p:cNvSpPr txBox="1"/>
          <p:nvPr/>
        </p:nvSpPr>
        <p:spPr>
          <a:xfrm>
            <a:off x="167254" y="2358679"/>
            <a:ext cx="4137674" cy="461665"/>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物流の効率化など生産性向上に資する空港・港湾等へ</a:t>
            </a:r>
            <a:r>
              <a:rPr lang="ja-JP" altLang="en-US" sz="1200" dirty="0" smtClean="0">
                <a:solidFill>
                  <a:prstClr val="black"/>
                </a:solidFill>
                <a:latin typeface="HGｺﾞｼｯｸM" panose="020B0609000000000000" pitchFamily="49" charset="-128"/>
                <a:ea typeface="HGｺﾞｼｯｸM" panose="020B0609000000000000" pitchFamily="49" charset="-128"/>
              </a:rPr>
              <a:t>の アクセス</a:t>
            </a:r>
            <a:r>
              <a:rPr lang="ja-JP" altLang="en-US" sz="1200" dirty="0">
                <a:solidFill>
                  <a:prstClr val="black"/>
                </a:solidFill>
                <a:latin typeface="HGｺﾞｼｯｸM" panose="020B0609000000000000" pitchFamily="49" charset="-128"/>
                <a:ea typeface="HGｺﾞｼｯｸM" panose="020B0609000000000000" pitchFamily="49" charset="-128"/>
              </a:rPr>
              <a:t>道路の整備について計画的かつ集中的に支援</a:t>
            </a:r>
            <a:endParaRPr lang="ja-JP" altLang="en-US" sz="1200" dirty="0" smtClean="0">
              <a:solidFill>
                <a:prstClr val="black"/>
              </a:solidFill>
              <a:latin typeface="HGｺﾞｼｯｸM" panose="020B0609000000000000" pitchFamily="49" charset="-128"/>
              <a:ea typeface="HGｺﾞｼｯｸM" panose="020B0609000000000000" pitchFamily="49" charset="-128"/>
            </a:endParaRPr>
          </a:p>
        </p:txBody>
      </p:sp>
      <p:sp>
        <p:nvSpPr>
          <p:cNvPr id="9" name="テキスト ボックス 65"/>
          <p:cNvSpPr txBox="1"/>
          <p:nvPr/>
        </p:nvSpPr>
        <p:spPr>
          <a:xfrm>
            <a:off x="167254" y="2962851"/>
            <a:ext cx="4137674" cy="461665"/>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都府県境を跨ぐ構造物の整備を伴う道路の整備に</a:t>
            </a:r>
            <a:r>
              <a:rPr lang="ja-JP" altLang="en-US" sz="1200" dirty="0" smtClean="0">
                <a:solidFill>
                  <a:prstClr val="black"/>
                </a:solidFill>
                <a:latin typeface="HGｺﾞｼｯｸM" panose="020B0609000000000000" pitchFamily="49" charset="-128"/>
                <a:ea typeface="HGｺﾞｼｯｸM" panose="020B0609000000000000" pitchFamily="49" charset="-128"/>
              </a:rPr>
              <a:t>ついて 計画的</a:t>
            </a:r>
            <a:r>
              <a:rPr lang="ja-JP" altLang="en-US" sz="1200" dirty="0">
                <a:solidFill>
                  <a:prstClr val="black"/>
                </a:solidFill>
                <a:latin typeface="HGｺﾞｼｯｸM" panose="020B0609000000000000" pitchFamily="49" charset="-128"/>
                <a:ea typeface="HGｺﾞｼｯｸM" panose="020B0609000000000000" pitchFamily="49" charset="-128"/>
              </a:rPr>
              <a:t>かつ集中的に支援</a:t>
            </a:r>
            <a:endParaRPr lang="ja-JP" altLang="en-US" sz="1200" dirty="0" smtClean="0">
              <a:solidFill>
                <a:prstClr val="black"/>
              </a:solidFill>
              <a:latin typeface="HGｺﾞｼｯｸM" panose="020B0609000000000000" pitchFamily="49" charset="-128"/>
              <a:ea typeface="HGｺﾞｼｯｸM" panose="020B0609000000000000" pitchFamily="49" charset="-128"/>
            </a:endParaRPr>
          </a:p>
        </p:txBody>
      </p:sp>
      <p:pic>
        <p:nvPicPr>
          <p:cNvPr id="27" name="図 86"/>
          <p:cNvPicPr>
            <a:picLocks noChangeAspect="1"/>
          </p:cNvPicPr>
          <p:nvPr/>
        </p:nvPicPr>
        <p:blipFill>
          <a:blip r:embed="rId6"/>
          <a:stretch>
            <a:fillRect/>
          </a:stretch>
        </p:blipFill>
        <p:spPr>
          <a:xfrm>
            <a:off x="7118763" y="1416349"/>
            <a:ext cx="2652523" cy="1980349"/>
          </a:xfrm>
          <a:prstGeom prst="rect">
            <a:avLst/>
          </a:prstGeom>
        </p:spPr>
      </p:pic>
      <p:sp>
        <p:nvSpPr>
          <p:cNvPr id="13" name="テキスト ボックス 12"/>
          <p:cNvSpPr txBox="1"/>
          <p:nvPr/>
        </p:nvSpPr>
        <p:spPr>
          <a:xfrm>
            <a:off x="4215901" y="1341570"/>
            <a:ext cx="893157" cy="191482"/>
          </a:xfrm>
          <a:prstGeom prst="rect">
            <a:avLst/>
          </a:prstGeom>
          <a:noFill/>
          <a:ln w="12700">
            <a:noFill/>
          </a:ln>
        </p:spPr>
        <p:txBody>
          <a:bodyPr wrap="square" lIns="36000" tIns="36000" rIns="36000" bIns="36000" rtlCol="0" anchor="ctr" anchorCtr="0">
            <a:noAutofit/>
          </a:bodyPr>
          <a:lstStyle/>
          <a:p>
            <a:pPr algn="ctr" fontAlgn="auto">
              <a:lnSpc>
                <a:spcPts val="1200"/>
              </a:lnSpc>
              <a:spcBef>
                <a:spcPts val="0"/>
              </a:spcBef>
              <a:spcAft>
                <a:spcPts val="0"/>
              </a:spcAft>
              <a:defRPr/>
            </a:pPr>
            <a:r>
              <a:rPr kumimoji="0" lang="ja-JP" altLang="en-US" sz="500" kern="0" dirty="0" smtClean="0">
                <a:solidFill>
                  <a:srgbClr val="000000"/>
                </a:solidFill>
                <a:latin typeface="HGｺﾞｼｯｸM" panose="020B0609000000000000" pitchFamily="49" charset="-128"/>
                <a:ea typeface="HGｺﾞｼｯｸM" panose="020B0609000000000000" pitchFamily="49" charset="-128"/>
              </a:rPr>
              <a:t>ジェット化空港</a:t>
            </a:r>
          </a:p>
        </p:txBody>
      </p:sp>
      <p:sp>
        <p:nvSpPr>
          <p:cNvPr id="14" name="テキスト ボックス 13"/>
          <p:cNvSpPr txBox="1"/>
          <p:nvPr/>
        </p:nvSpPr>
        <p:spPr>
          <a:xfrm>
            <a:off x="5749267" y="2458324"/>
            <a:ext cx="607071" cy="221018"/>
          </a:xfrm>
          <a:prstGeom prst="rect">
            <a:avLst/>
          </a:prstGeom>
          <a:solidFill>
            <a:srgbClr val="FFFF99"/>
          </a:solidFill>
          <a:ln w="6350">
            <a:solidFill>
              <a:sysClr val="windowText" lastClr="000000"/>
            </a:solidFill>
          </a:ln>
        </p:spPr>
        <p:txBody>
          <a:bodyPr wrap="none" lIns="72000" tIns="18000" rIns="72000" bIns="18000" rtlCol="0" anchor="ctr">
            <a:spAutoFit/>
          </a:bodyPr>
          <a:lstStyle/>
          <a:p>
            <a:pPr algn="ctr" fontAlgn="auto">
              <a:spcBef>
                <a:spcPts val="0"/>
              </a:spcBef>
              <a:spcAft>
                <a:spcPts val="0"/>
              </a:spcAft>
              <a:defRPr/>
            </a:pPr>
            <a:r>
              <a:rPr kumimoji="0" lang="ja-JP" altLang="en-US" sz="600" kern="0" dirty="0" smtClean="0">
                <a:solidFill>
                  <a:prstClr val="black"/>
                </a:solidFill>
                <a:latin typeface="HGｺﾞｼｯｸM" panose="020B0609000000000000" pitchFamily="49" charset="-128"/>
                <a:ea typeface="HGｺﾞｼｯｸM" panose="020B0609000000000000" pitchFamily="49" charset="-128"/>
              </a:rPr>
              <a:t>港湾への</a:t>
            </a:r>
            <a:endParaRPr kumimoji="0" lang="en-US" altLang="ja-JP" sz="600" kern="0" dirty="0" smtClean="0">
              <a:solidFill>
                <a:prstClr val="black"/>
              </a:solidFill>
              <a:latin typeface="HGｺﾞｼｯｸM" panose="020B0609000000000000" pitchFamily="49" charset="-128"/>
              <a:ea typeface="HGｺﾞｼｯｸM" panose="020B0609000000000000" pitchFamily="49" charset="-128"/>
            </a:endParaRPr>
          </a:p>
          <a:p>
            <a:pPr algn="ctr" fontAlgn="auto">
              <a:spcBef>
                <a:spcPts val="0"/>
              </a:spcBef>
              <a:spcAft>
                <a:spcPts val="0"/>
              </a:spcAft>
              <a:defRPr/>
            </a:pPr>
            <a:r>
              <a:rPr kumimoji="0" lang="ja-JP" altLang="en-US" sz="600" kern="0" dirty="0" smtClean="0">
                <a:solidFill>
                  <a:prstClr val="black"/>
                </a:solidFill>
                <a:latin typeface="HGｺﾞｼｯｸM" panose="020B0609000000000000" pitchFamily="49" charset="-128"/>
                <a:ea typeface="HGｺﾞｼｯｸM" panose="020B0609000000000000" pitchFamily="49" charset="-128"/>
              </a:rPr>
              <a:t>アクセス道路</a:t>
            </a:r>
            <a:endParaRPr kumimoji="0" lang="ja-JP" altLang="en-US" sz="600" strike="sngStrike" kern="0" dirty="0" smtClean="0">
              <a:solidFill>
                <a:prstClr val="black"/>
              </a:solidFill>
              <a:latin typeface="HGｺﾞｼｯｸM" panose="020B0609000000000000" pitchFamily="49" charset="-128"/>
              <a:ea typeface="HGｺﾞｼｯｸM" panose="020B0609000000000000" pitchFamily="49" charset="-128"/>
            </a:endParaRPr>
          </a:p>
        </p:txBody>
      </p:sp>
      <p:cxnSp>
        <p:nvCxnSpPr>
          <p:cNvPr id="15" name="直線矢印コネクタ 14"/>
          <p:cNvCxnSpPr>
            <a:stCxn id="14" idx="1"/>
          </p:cNvCxnSpPr>
          <p:nvPr/>
        </p:nvCxnSpPr>
        <p:spPr>
          <a:xfrm flipH="1" flipV="1">
            <a:off x="5561460" y="2555701"/>
            <a:ext cx="187807" cy="13132"/>
          </a:xfrm>
          <a:prstGeom prst="straightConnector1">
            <a:avLst/>
          </a:prstGeom>
          <a:noFill/>
          <a:ln w="6350" cap="flat" cmpd="sng" algn="ctr">
            <a:solidFill>
              <a:sysClr val="windowText" lastClr="000000"/>
            </a:solidFill>
            <a:prstDash val="solid"/>
            <a:miter lim="800000"/>
            <a:tailEnd type="triangle"/>
          </a:ln>
          <a:effectLst/>
        </p:spPr>
      </p:cxnSp>
      <p:sp>
        <p:nvSpPr>
          <p:cNvPr id="16" name="テキスト ボックス 15"/>
          <p:cNvSpPr txBox="1"/>
          <p:nvPr/>
        </p:nvSpPr>
        <p:spPr>
          <a:xfrm>
            <a:off x="4431402" y="2437360"/>
            <a:ext cx="732643" cy="221018"/>
          </a:xfrm>
          <a:prstGeom prst="rect">
            <a:avLst/>
          </a:prstGeom>
          <a:solidFill>
            <a:srgbClr val="FFFF99"/>
          </a:solidFill>
          <a:ln w="6350">
            <a:solidFill>
              <a:sysClr val="windowText" lastClr="000000"/>
            </a:solidFill>
          </a:ln>
        </p:spPr>
        <p:txBody>
          <a:bodyPr wrap="square" lIns="72000" tIns="18000" rIns="72000" bIns="18000" rtlCol="0" anchor="ctr">
            <a:spAutoFit/>
          </a:bodyPr>
          <a:lstStyle/>
          <a:p>
            <a:pPr algn="ctr" fontAlgn="auto">
              <a:spcBef>
                <a:spcPts val="0"/>
              </a:spcBef>
              <a:spcAft>
                <a:spcPts val="0"/>
              </a:spcAft>
              <a:defRPr/>
            </a:pPr>
            <a:r>
              <a:rPr kumimoji="0" lang="ja-JP" altLang="en-US" sz="600" kern="0" dirty="0" smtClean="0">
                <a:solidFill>
                  <a:prstClr val="black"/>
                </a:solidFill>
                <a:latin typeface="HGｺﾞｼｯｸM" panose="020B0609000000000000" pitchFamily="49" charset="-128"/>
                <a:ea typeface="HGｺﾞｼｯｸM" panose="020B0609000000000000" pitchFamily="49" charset="-128"/>
              </a:rPr>
              <a:t>空港への</a:t>
            </a:r>
            <a:endParaRPr kumimoji="0" lang="en-US" altLang="ja-JP" sz="600" kern="0" dirty="0" smtClean="0">
              <a:solidFill>
                <a:prstClr val="black"/>
              </a:solidFill>
              <a:latin typeface="HGｺﾞｼｯｸM" panose="020B0609000000000000" pitchFamily="49" charset="-128"/>
              <a:ea typeface="HGｺﾞｼｯｸM" panose="020B0609000000000000" pitchFamily="49" charset="-128"/>
            </a:endParaRPr>
          </a:p>
          <a:p>
            <a:pPr algn="ctr" fontAlgn="auto">
              <a:spcBef>
                <a:spcPts val="0"/>
              </a:spcBef>
              <a:spcAft>
                <a:spcPts val="0"/>
              </a:spcAft>
              <a:defRPr/>
            </a:pPr>
            <a:r>
              <a:rPr kumimoji="0" lang="ja-JP" altLang="en-US" sz="600" kern="0" dirty="0" smtClean="0">
                <a:solidFill>
                  <a:prstClr val="black"/>
                </a:solidFill>
                <a:latin typeface="HGｺﾞｼｯｸM" panose="020B0609000000000000" pitchFamily="49" charset="-128"/>
                <a:ea typeface="HGｺﾞｼｯｸM" panose="020B0609000000000000" pitchFamily="49" charset="-128"/>
              </a:rPr>
              <a:t>アクセス道路</a:t>
            </a:r>
            <a:endParaRPr kumimoji="0" lang="ja-JP" altLang="en-US" sz="600" strike="sngStrike" kern="0" dirty="0" smtClean="0">
              <a:solidFill>
                <a:prstClr val="black"/>
              </a:solidFill>
              <a:latin typeface="HGｺﾞｼｯｸM" panose="020B0609000000000000" pitchFamily="49" charset="-128"/>
              <a:ea typeface="HGｺﾞｼｯｸM" panose="020B0609000000000000" pitchFamily="49" charset="-128"/>
            </a:endParaRPr>
          </a:p>
        </p:txBody>
      </p:sp>
      <p:cxnSp>
        <p:nvCxnSpPr>
          <p:cNvPr id="17" name="直線矢印コネクタ 16"/>
          <p:cNvCxnSpPr>
            <a:stCxn id="16" idx="0"/>
          </p:cNvCxnSpPr>
          <p:nvPr/>
        </p:nvCxnSpPr>
        <p:spPr>
          <a:xfrm flipV="1">
            <a:off x="4797724" y="2358412"/>
            <a:ext cx="159455" cy="78948"/>
          </a:xfrm>
          <a:prstGeom prst="straightConnector1">
            <a:avLst/>
          </a:prstGeom>
          <a:noFill/>
          <a:ln w="6350" cap="flat" cmpd="sng" algn="ctr">
            <a:solidFill>
              <a:sysClr val="windowText" lastClr="000000"/>
            </a:solidFill>
            <a:prstDash val="solid"/>
            <a:miter lim="800000"/>
            <a:tailEnd type="triangle"/>
          </a:ln>
          <a:effectLst/>
        </p:spPr>
      </p:cxnSp>
      <p:sp>
        <p:nvSpPr>
          <p:cNvPr id="18" name="テキスト ボックス 17"/>
          <p:cNvSpPr txBox="1"/>
          <p:nvPr/>
        </p:nvSpPr>
        <p:spPr>
          <a:xfrm>
            <a:off x="6325332" y="1749842"/>
            <a:ext cx="649130" cy="221018"/>
          </a:xfrm>
          <a:prstGeom prst="rect">
            <a:avLst/>
          </a:prstGeom>
          <a:solidFill>
            <a:srgbClr val="FFFF99"/>
          </a:solidFill>
          <a:ln w="6350">
            <a:solidFill>
              <a:sysClr val="windowText" lastClr="000000"/>
            </a:solidFill>
          </a:ln>
        </p:spPr>
        <p:txBody>
          <a:bodyPr wrap="square" lIns="72000" tIns="18000" rIns="72000" bIns="18000" rtlCol="0" anchor="ctr">
            <a:spAutoFit/>
          </a:bodyPr>
          <a:lstStyle/>
          <a:p>
            <a:pPr algn="ctr" fontAlgn="auto">
              <a:spcBef>
                <a:spcPts val="0"/>
              </a:spcBef>
              <a:spcAft>
                <a:spcPts val="0"/>
              </a:spcAft>
              <a:defRPr/>
            </a:pPr>
            <a:r>
              <a:rPr kumimoji="0" lang="ja-JP" altLang="en-US" sz="600" kern="0" dirty="0" smtClean="0">
                <a:solidFill>
                  <a:prstClr val="black"/>
                </a:solidFill>
                <a:latin typeface="HGｺﾞｼｯｸM" panose="020B0609000000000000" pitchFamily="49" charset="-128"/>
                <a:ea typeface="HGｺﾞｼｯｸM" panose="020B0609000000000000" pitchFamily="49" charset="-128"/>
              </a:rPr>
              <a:t>貨物駅への</a:t>
            </a:r>
            <a:endParaRPr kumimoji="0" lang="en-US" altLang="ja-JP" sz="600" kern="0" dirty="0" smtClean="0">
              <a:solidFill>
                <a:prstClr val="black"/>
              </a:solidFill>
              <a:latin typeface="HGｺﾞｼｯｸM" panose="020B0609000000000000" pitchFamily="49" charset="-128"/>
              <a:ea typeface="HGｺﾞｼｯｸM" panose="020B0609000000000000" pitchFamily="49" charset="-128"/>
            </a:endParaRPr>
          </a:p>
          <a:p>
            <a:pPr algn="ctr" fontAlgn="auto">
              <a:spcBef>
                <a:spcPts val="0"/>
              </a:spcBef>
              <a:spcAft>
                <a:spcPts val="0"/>
              </a:spcAft>
              <a:defRPr/>
            </a:pPr>
            <a:r>
              <a:rPr kumimoji="0" lang="ja-JP" altLang="en-US" sz="600" kern="0" dirty="0" smtClean="0">
                <a:solidFill>
                  <a:prstClr val="black"/>
                </a:solidFill>
                <a:latin typeface="HGｺﾞｼｯｸM" panose="020B0609000000000000" pitchFamily="49" charset="-128"/>
                <a:ea typeface="HGｺﾞｼｯｸM" panose="020B0609000000000000" pitchFamily="49" charset="-128"/>
              </a:rPr>
              <a:t>アクセス道路</a:t>
            </a:r>
            <a:endParaRPr kumimoji="0" lang="ja-JP" altLang="en-US" sz="600" strike="sngStrike" kern="0" dirty="0" smtClean="0">
              <a:solidFill>
                <a:prstClr val="black"/>
              </a:solidFill>
              <a:latin typeface="HGｺﾞｼｯｸM" panose="020B0609000000000000" pitchFamily="49" charset="-128"/>
              <a:ea typeface="HGｺﾞｼｯｸM" panose="020B0609000000000000" pitchFamily="49" charset="-128"/>
            </a:endParaRPr>
          </a:p>
        </p:txBody>
      </p:sp>
      <p:cxnSp>
        <p:nvCxnSpPr>
          <p:cNvPr id="19" name="直線矢印コネクタ 18"/>
          <p:cNvCxnSpPr/>
          <p:nvPr/>
        </p:nvCxnSpPr>
        <p:spPr>
          <a:xfrm flipH="1">
            <a:off x="6502123" y="2304353"/>
            <a:ext cx="77324" cy="585988"/>
          </a:xfrm>
          <a:prstGeom prst="straightConnector1">
            <a:avLst/>
          </a:prstGeom>
          <a:noFill/>
          <a:ln w="6350" cap="flat" cmpd="sng" algn="ctr">
            <a:solidFill>
              <a:sysClr val="windowText" lastClr="000000"/>
            </a:solidFill>
            <a:prstDash val="solid"/>
            <a:miter lim="800000"/>
            <a:tailEnd type="none"/>
          </a:ln>
          <a:effectLst/>
        </p:spPr>
      </p:cxnSp>
      <p:cxnSp>
        <p:nvCxnSpPr>
          <p:cNvPr id="20" name="直線矢印コネクタ 19"/>
          <p:cNvCxnSpPr/>
          <p:nvPr/>
        </p:nvCxnSpPr>
        <p:spPr>
          <a:xfrm flipH="1">
            <a:off x="6253323" y="1970860"/>
            <a:ext cx="360040" cy="311345"/>
          </a:xfrm>
          <a:prstGeom prst="straightConnector1">
            <a:avLst/>
          </a:prstGeom>
          <a:noFill/>
          <a:ln w="6350" cap="flat" cmpd="sng" algn="ctr">
            <a:solidFill>
              <a:sysClr val="windowText" lastClr="000000"/>
            </a:solidFill>
            <a:prstDash val="solid"/>
            <a:miter lim="800000"/>
            <a:tailEnd type="triangle"/>
          </a:ln>
          <a:effectLst/>
        </p:spPr>
      </p:cxnSp>
      <p:cxnSp>
        <p:nvCxnSpPr>
          <p:cNvPr id="22" name="直線矢印コネクタ 21"/>
          <p:cNvCxnSpPr/>
          <p:nvPr/>
        </p:nvCxnSpPr>
        <p:spPr>
          <a:xfrm flipH="1">
            <a:off x="4668959" y="1860613"/>
            <a:ext cx="137141" cy="275817"/>
          </a:xfrm>
          <a:prstGeom prst="straightConnector1">
            <a:avLst/>
          </a:prstGeom>
          <a:noFill/>
          <a:ln w="6350" cap="flat" cmpd="sng" algn="ctr">
            <a:solidFill>
              <a:sysClr val="windowText" lastClr="000000"/>
            </a:solidFill>
            <a:prstDash val="solid"/>
            <a:miter lim="800000"/>
            <a:tailEnd type="none"/>
          </a:ln>
          <a:effectLst/>
        </p:spPr>
      </p:cxnSp>
      <p:pic>
        <p:nvPicPr>
          <p:cNvPr id="23" name="図 22"/>
          <p:cNvPicPr>
            <a:picLocks noChangeAspect="1"/>
          </p:cNvPicPr>
          <p:nvPr/>
        </p:nvPicPr>
        <p:blipFill rotWithShape="1">
          <a:blip r:embed="rId7"/>
          <a:srcRect l="11781" t="13333" r="8317" b="3041"/>
          <a:stretch/>
        </p:blipFill>
        <p:spPr>
          <a:xfrm>
            <a:off x="4429825" y="2880656"/>
            <a:ext cx="858234" cy="502805"/>
          </a:xfrm>
          <a:prstGeom prst="rect">
            <a:avLst/>
          </a:prstGeom>
          <a:ln w="12700">
            <a:solidFill>
              <a:sysClr val="windowText" lastClr="000000"/>
            </a:solidFill>
          </a:ln>
        </p:spPr>
      </p:pic>
      <p:pic>
        <p:nvPicPr>
          <p:cNvPr id="25" name="図 24"/>
          <p:cNvPicPr>
            <a:picLocks noChangeAspect="1"/>
          </p:cNvPicPr>
          <p:nvPr/>
        </p:nvPicPr>
        <p:blipFill rotWithShape="1">
          <a:blip r:embed="rId8" cstate="print">
            <a:extLst>
              <a:ext uri="{28A0092B-C50C-407E-A947-70E740481C1C}">
                <a14:useLocalDpi xmlns:a14="http://schemas.microsoft.com/office/drawing/2010/main" val="0"/>
              </a:ext>
            </a:extLst>
          </a:blip>
          <a:srcRect l="35346" t="-1" r="3941" b="29963"/>
          <a:stretch/>
        </p:blipFill>
        <p:spPr>
          <a:xfrm>
            <a:off x="6155615" y="2890341"/>
            <a:ext cx="847665" cy="490623"/>
          </a:xfrm>
          <a:prstGeom prst="rect">
            <a:avLst/>
          </a:prstGeom>
          <a:ln w="12700">
            <a:solidFill>
              <a:sysClr val="windowText" lastClr="000000"/>
            </a:solidFill>
          </a:ln>
        </p:spPr>
      </p:pic>
      <p:sp>
        <p:nvSpPr>
          <p:cNvPr id="30" name="楕円 29"/>
          <p:cNvSpPr/>
          <p:nvPr/>
        </p:nvSpPr>
        <p:spPr>
          <a:xfrm>
            <a:off x="5348952" y="2032773"/>
            <a:ext cx="144016" cy="144016"/>
          </a:xfrm>
          <a:prstGeom prst="ellipse">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5283167" y="1845384"/>
            <a:ext cx="264054" cy="331405"/>
          </a:xfrm>
          <a:prstGeom prst="rect">
            <a:avLst/>
          </a:prstGeom>
          <a:noFill/>
          <a:ln w="19050">
            <a:noFill/>
          </a:ln>
        </p:spPr>
        <p:txBody>
          <a:bodyPr wrap="none" lIns="108000" tIns="216000" rIns="90000" bIns="36000" rtlCol="0" anchor="ctr" anchorCtr="1">
            <a:normAutofit/>
          </a:bodyPr>
          <a:lstStyle/>
          <a:p>
            <a:r>
              <a:rPr lang="en-US" altLang="ja-JP" sz="500" dirty="0" smtClean="0"/>
              <a:t>IC</a:t>
            </a:r>
            <a:endParaRPr kumimoji="1" lang="ja-JP" altLang="en-US" sz="500" dirty="0" smtClean="0"/>
          </a:p>
        </p:txBody>
      </p:sp>
      <p:sp>
        <p:nvSpPr>
          <p:cNvPr id="39" name="正方形/長方形 38"/>
          <p:cNvSpPr/>
          <p:nvPr/>
        </p:nvSpPr>
        <p:spPr>
          <a:xfrm>
            <a:off x="4435217" y="2880119"/>
            <a:ext cx="728827" cy="14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4402242" y="2808033"/>
            <a:ext cx="1441452" cy="285279"/>
          </a:xfrm>
          <a:prstGeom prst="rect">
            <a:avLst/>
          </a:prstGeom>
          <a:noFill/>
          <a:ln w="12700">
            <a:noFill/>
          </a:ln>
        </p:spPr>
        <p:txBody>
          <a:bodyPr wrap="square" lIns="36000" tIns="36000" rIns="36000" bIns="36000" rtlCol="0" anchor="ctr" anchorCtr="0">
            <a:noAutofit/>
          </a:bodyPr>
          <a:lstStyle/>
          <a:p>
            <a:pPr fontAlgn="auto">
              <a:spcBef>
                <a:spcPts val="0"/>
              </a:spcBef>
              <a:spcAft>
                <a:spcPts val="0"/>
              </a:spcAft>
              <a:defRPr/>
            </a:pPr>
            <a:r>
              <a:rPr kumimoji="0" lang="ja-JP" altLang="en-US" sz="500" kern="0" dirty="0" smtClean="0">
                <a:solidFill>
                  <a:srgbClr val="000000"/>
                </a:solidFill>
                <a:latin typeface="HGｺﾞｼｯｸM" panose="020B0609000000000000" pitchFamily="49" charset="-128"/>
                <a:ea typeface="HGｺﾞｼｯｸM" panose="020B0609000000000000" pitchFamily="49" charset="-128"/>
              </a:rPr>
              <a:t>国際戦略港湾</a:t>
            </a:r>
            <a:endParaRPr kumimoji="0" lang="en-US" altLang="ja-JP" sz="500" kern="0" dirty="0" smtClean="0">
              <a:solidFill>
                <a:srgbClr val="000000"/>
              </a:solidFill>
              <a:latin typeface="HGｺﾞｼｯｸM" panose="020B0609000000000000" pitchFamily="49" charset="-128"/>
              <a:ea typeface="HGｺﾞｼｯｸM" panose="020B0609000000000000" pitchFamily="49" charset="-128"/>
            </a:endParaRPr>
          </a:p>
          <a:p>
            <a:pPr fontAlgn="auto">
              <a:spcBef>
                <a:spcPts val="0"/>
              </a:spcBef>
              <a:spcAft>
                <a:spcPts val="0"/>
              </a:spcAft>
              <a:defRPr/>
            </a:pPr>
            <a:r>
              <a:rPr kumimoji="0" lang="ja-JP" altLang="en-US" sz="500" kern="0" dirty="0" smtClean="0">
                <a:solidFill>
                  <a:srgbClr val="000000"/>
                </a:solidFill>
                <a:latin typeface="HGｺﾞｼｯｸM" panose="020B0609000000000000" pitchFamily="49" charset="-128"/>
                <a:ea typeface="HGｺﾞｼｯｸM" panose="020B0609000000000000" pitchFamily="49" charset="-128"/>
              </a:rPr>
              <a:t>国際拠点港湾、重要港湾</a:t>
            </a:r>
          </a:p>
        </p:txBody>
      </p:sp>
      <p:sp>
        <p:nvSpPr>
          <p:cNvPr id="46" name="正方形/長方形 45"/>
          <p:cNvSpPr/>
          <p:nvPr/>
        </p:nvSpPr>
        <p:spPr>
          <a:xfrm>
            <a:off x="6155616" y="2892392"/>
            <a:ext cx="601764" cy="81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914410" y="2828261"/>
            <a:ext cx="1072861" cy="180205"/>
          </a:xfrm>
          <a:prstGeom prst="rect">
            <a:avLst/>
          </a:prstGeom>
          <a:noFill/>
          <a:ln w="12700">
            <a:noFill/>
          </a:ln>
        </p:spPr>
        <p:txBody>
          <a:bodyPr wrap="square" lIns="36000" tIns="36000" rIns="36000" bIns="36000" rtlCol="0" anchor="ctr" anchorCtr="0">
            <a:noAutofit/>
          </a:bodyPr>
          <a:lstStyle/>
          <a:p>
            <a:pPr algn="ctr" fontAlgn="auto">
              <a:lnSpc>
                <a:spcPts val="1200"/>
              </a:lnSpc>
              <a:spcBef>
                <a:spcPts val="0"/>
              </a:spcBef>
              <a:spcAft>
                <a:spcPts val="0"/>
              </a:spcAft>
              <a:defRPr/>
            </a:pPr>
            <a:r>
              <a:rPr kumimoji="0" lang="ja-JP" altLang="en-US" sz="500" kern="0" dirty="0" smtClean="0">
                <a:solidFill>
                  <a:srgbClr val="000000"/>
                </a:solidFill>
                <a:latin typeface="HGｺﾞｼｯｸM" panose="020B0609000000000000" pitchFamily="49" charset="-128"/>
                <a:ea typeface="HGｺﾞｼｯｸM" panose="020B0609000000000000" pitchFamily="49" charset="-128"/>
              </a:rPr>
              <a:t>貨物コンテナ取扱駅</a:t>
            </a:r>
          </a:p>
        </p:txBody>
      </p:sp>
      <p:cxnSp>
        <p:nvCxnSpPr>
          <p:cNvPr id="48" name="直線矢印コネクタ 47"/>
          <p:cNvCxnSpPr>
            <a:stCxn id="23" idx="3"/>
          </p:cNvCxnSpPr>
          <p:nvPr/>
        </p:nvCxnSpPr>
        <p:spPr>
          <a:xfrm flipV="1">
            <a:off x="5288059" y="2834972"/>
            <a:ext cx="461208" cy="297087"/>
          </a:xfrm>
          <a:prstGeom prst="straightConnector1">
            <a:avLst/>
          </a:prstGeom>
          <a:noFill/>
          <a:ln w="6350" cap="flat" cmpd="sng" algn="ctr">
            <a:solidFill>
              <a:sysClr val="windowText" lastClr="000000"/>
            </a:solidFill>
            <a:prstDash val="solid"/>
            <a:miter lim="800000"/>
            <a:tailEnd type="none"/>
          </a:ln>
          <a:effectLst/>
        </p:spPr>
      </p:cxnSp>
      <p:sp>
        <p:nvSpPr>
          <p:cNvPr id="55" name="テキスト ボックス 54"/>
          <p:cNvSpPr txBox="1"/>
          <p:nvPr/>
        </p:nvSpPr>
        <p:spPr>
          <a:xfrm>
            <a:off x="5766161" y="1500963"/>
            <a:ext cx="649130" cy="221018"/>
          </a:xfrm>
          <a:prstGeom prst="rect">
            <a:avLst/>
          </a:prstGeom>
          <a:solidFill>
            <a:srgbClr val="FFFF99"/>
          </a:solidFill>
          <a:ln w="6350">
            <a:solidFill>
              <a:sysClr val="windowText" lastClr="000000"/>
            </a:solidFill>
          </a:ln>
        </p:spPr>
        <p:txBody>
          <a:bodyPr wrap="square" lIns="72000" tIns="18000" rIns="72000" bIns="18000" rtlCol="0" anchor="ctr">
            <a:spAutoFit/>
          </a:bodyPr>
          <a:lstStyle/>
          <a:p>
            <a:pPr algn="ctr" fontAlgn="auto">
              <a:spcBef>
                <a:spcPts val="0"/>
              </a:spcBef>
              <a:spcAft>
                <a:spcPts val="0"/>
              </a:spcAft>
              <a:defRPr/>
            </a:pPr>
            <a:r>
              <a:rPr kumimoji="0" lang="en-US" altLang="ja-JP" sz="600" kern="0" dirty="0" smtClean="0">
                <a:solidFill>
                  <a:prstClr val="black"/>
                </a:solidFill>
                <a:latin typeface="HGｺﾞｼｯｸM" panose="020B0609000000000000" pitchFamily="49" charset="-128"/>
                <a:ea typeface="HGｺﾞｼｯｸM" panose="020B0609000000000000" pitchFamily="49" charset="-128"/>
              </a:rPr>
              <a:t>IC</a:t>
            </a:r>
            <a:r>
              <a:rPr kumimoji="0" lang="ja-JP" altLang="en-US" sz="600" kern="0" dirty="0" smtClean="0">
                <a:solidFill>
                  <a:prstClr val="black"/>
                </a:solidFill>
                <a:latin typeface="HGｺﾞｼｯｸM" panose="020B0609000000000000" pitchFamily="49" charset="-128"/>
                <a:ea typeface="HGｺﾞｼｯｸM" panose="020B0609000000000000" pitchFamily="49" charset="-128"/>
              </a:rPr>
              <a:t>への</a:t>
            </a:r>
            <a:endParaRPr kumimoji="0" lang="en-US" altLang="ja-JP" sz="600" kern="0" dirty="0" smtClean="0">
              <a:solidFill>
                <a:prstClr val="black"/>
              </a:solidFill>
              <a:latin typeface="HGｺﾞｼｯｸM" panose="020B0609000000000000" pitchFamily="49" charset="-128"/>
              <a:ea typeface="HGｺﾞｼｯｸM" panose="020B0609000000000000" pitchFamily="49" charset="-128"/>
            </a:endParaRPr>
          </a:p>
          <a:p>
            <a:pPr algn="ctr" fontAlgn="auto">
              <a:spcBef>
                <a:spcPts val="0"/>
              </a:spcBef>
              <a:spcAft>
                <a:spcPts val="0"/>
              </a:spcAft>
              <a:defRPr/>
            </a:pPr>
            <a:r>
              <a:rPr kumimoji="0" lang="ja-JP" altLang="en-US" sz="600" kern="0" dirty="0" smtClean="0">
                <a:solidFill>
                  <a:prstClr val="black"/>
                </a:solidFill>
                <a:latin typeface="HGｺﾞｼｯｸM" panose="020B0609000000000000" pitchFamily="49" charset="-128"/>
                <a:ea typeface="HGｺﾞｼｯｸM" panose="020B0609000000000000" pitchFamily="49" charset="-128"/>
              </a:rPr>
              <a:t>アクセス道路</a:t>
            </a:r>
            <a:endParaRPr kumimoji="0" lang="ja-JP" altLang="en-US" sz="600" strike="sngStrike" kern="0" dirty="0" smtClean="0">
              <a:solidFill>
                <a:prstClr val="black"/>
              </a:solidFill>
              <a:latin typeface="HGｺﾞｼｯｸM" panose="020B0609000000000000" pitchFamily="49" charset="-128"/>
              <a:ea typeface="HGｺﾞｼｯｸM" panose="020B0609000000000000" pitchFamily="49" charset="-128"/>
            </a:endParaRPr>
          </a:p>
        </p:txBody>
      </p:sp>
      <p:cxnSp>
        <p:nvCxnSpPr>
          <p:cNvPr id="56" name="直線矢印コネクタ 55"/>
          <p:cNvCxnSpPr>
            <a:stCxn id="55" idx="1"/>
          </p:cNvCxnSpPr>
          <p:nvPr/>
        </p:nvCxnSpPr>
        <p:spPr>
          <a:xfrm flipH="1">
            <a:off x="5573643" y="1611472"/>
            <a:ext cx="192518" cy="337240"/>
          </a:xfrm>
          <a:prstGeom prst="straightConnector1">
            <a:avLst/>
          </a:prstGeom>
          <a:noFill/>
          <a:ln w="6350" cap="flat" cmpd="sng" algn="ctr">
            <a:solidFill>
              <a:sysClr val="windowText" lastClr="000000"/>
            </a:solidFill>
            <a:prstDash val="solid"/>
            <a:miter lim="800000"/>
            <a:tailEnd type="triangle"/>
          </a:ln>
          <a:effectLst/>
        </p:spPr>
      </p:cxnSp>
      <p:sp>
        <p:nvSpPr>
          <p:cNvPr id="60" name="テキスト ボックス 65"/>
          <p:cNvSpPr txBox="1"/>
          <p:nvPr/>
        </p:nvSpPr>
        <p:spPr>
          <a:xfrm>
            <a:off x="4427126" y="3380964"/>
            <a:ext cx="2577797" cy="230832"/>
          </a:xfrm>
          <a:prstGeom prst="rect">
            <a:avLst/>
          </a:prstGeom>
          <a:noFill/>
        </p:spPr>
        <p:txBody>
          <a:bodyPr wrap="square" lIns="72000" rIns="72000" rtlCol="0">
            <a:spAutoFit/>
          </a:bodyPr>
          <a:lstStyle/>
          <a:p>
            <a:pPr>
              <a:spcAft>
                <a:spcPts val="0"/>
              </a:spcAft>
            </a:pPr>
            <a:r>
              <a:rPr lang="en-US" altLang="ja-JP" sz="900" dirty="0" smtClean="0">
                <a:solidFill>
                  <a:prstClr val="black"/>
                </a:solidFill>
                <a:latin typeface="HGｺﾞｼｯｸM" panose="020B0609000000000000" pitchFamily="49" charset="-128"/>
                <a:ea typeface="HGｺﾞｼｯｸM" panose="020B0609000000000000" pitchFamily="49" charset="-128"/>
              </a:rPr>
              <a:t>IC</a:t>
            </a:r>
            <a:r>
              <a:rPr lang="ja-JP" altLang="en-US" sz="900" dirty="0" smtClean="0">
                <a:solidFill>
                  <a:prstClr val="black"/>
                </a:solidFill>
                <a:latin typeface="HGｺﾞｼｯｸM" panose="020B0609000000000000" pitchFamily="49" charset="-128"/>
                <a:ea typeface="HGｺﾞｼｯｸM" panose="020B0609000000000000" pitchFamily="49" charset="-128"/>
              </a:rPr>
              <a:t>・空港・港湾等のアクセス道路補助イメージ</a:t>
            </a:r>
          </a:p>
        </p:txBody>
      </p:sp>
      <p:sp>
        <p:nvSpPr>
          <p:cNvPr id="62" name="テキスト ボックス 65"/>
          <p:cNvSpPr txBox="1"/>
          <p:nvPr/>
        </p:nvSpPr>
        <p:spPr>
          <a:xfrm>
            <a:off x="7554162" y="3380964"/>
            <a:ext cx="1781724" cy="230832"/>
          </a:xfrm>
          <a:prstGeom prst="rect">
            <a:avLst/>
          </a:prstGeom>
          <a:noFill/>
        </p:spPr>
        <p:txBody>
          <a:bodyPr wrap="square" lIns="72000" rIns="72000" rtlCol="0">
            <a:spAutoFit/>
          </a:bodyPr>
          <a:lstStyle/>
          <a:p>
            <a:pPr>
              <a:spcAft>
                <a:spcPts val="0"/>
              </a:spcAft>
            </a:pPr>
            <a:r>
              <a:rPr lang="ja-JP" altLang="en-US" sz="900" dirty="0" smtClean="0">
                <a:solidFill>
                  <a:prstClr val="black"/>
                </a:solidFill>
                <a:latin typeface="HGｺﾞｼｯｸM" panose="020B0609000000000000" pitchFamily="49" charset="-128"/>
                <a:ea typeface="HGｺﾞｼｯｸM" panose="020B0609000000000000" pitchFamily="49" charset="-128"/>
              </a:rPr>
              <a:t>都府県境道路整備補助イメージ</a:t>
            </a:r>
          </a:p>
        </p:txBody>
      </p:sp>
      <p:sp>
        <p:nvSpPr>
          <p:cNvPr id="63" name="テキスト ボックス 66"/>
          <p:cNvSpPr txBox="1"/>
          <p:nvPr/>
        </p:nvSpPr>
        <p:spPr>
          <a:xfrm>
            <a:off x="48143" y="3643360"/>
            <a:ext cx="3096344" cy="338426"/>
          </a:xfrm>
          <a:prstGeom prst="rect">
            <a:avLst/>
          </a:prstGeom>
          <a:solidFill>
            <a:srgbClr val="FF0000"/>
          </a:solidFill>
          <a:ln>
            <a:noFill/>
          </a:ln>
        </p:spPr>
        <p:txBody>
          <a:bodyPr wrap="square" rtlCol="0">
            <a:spAutoFit/>
          </a:bodyPr>
          <a:lstStyle/>
          <a:p>
            <a:pPr algn="ctr" fontAlgn="auto">
              <a:spcBef>
                <a:spcPts val="0"/>
              </a:spcBef>
              <a:spcAft>
                <a:spcPts val="0"/>
              </a:spcAft>
            </a:pPr>
            <a:r>
              <a:rPr lang="ja-JP" altLang="en-US" sz="1599" dirty="0" smtClean="0">
                <a:solidFill>
                  <a:prstClr val="white"/>
                </a:solidFill>
                <a:latin typeface="HGｺﾞｼｯｸM" panose="020B0609000000000000" pitchFamily="49" charset="-128"/>
                <a:ea typeface="HGｺﾞｼｯｸM" panose="020B0609000000000000" pitchFamily="49" charset="-128"/>
              </a:rPr>
              <a:t>無電柱化推進計画事業補助制度</a:t>
            </a:r>
            <a:endParaRPr lang="ja-JP" altLang="en-US" sz="1599" dirty="0">
              <a:solidFill>
                <a:prstClr val="white"/>
              </a:solidFill>
              <a:latin typeface="HGｺﾞｼｯｸM" panose="020B0609000000000000" pitchFamily="49" charset="-128"/>
              <a:ea typeface="HGｺﾞｼｯｸM" panose="020B0609000000000000" pitchFamily="49" charset="-128"/>
            </a:endParaRPr>
          </a:p>
        </p:txBody>
      </p:sp>
      <p:sp>
        <p:nvSpPr>
          <p:cNvPr id="64" name="正方形/長方形 63"/>
          <p:cNvSpPr/>
          <p:nvPr/>
        </p:nvSpPr>
        <p:spPr>
          <a:xfrm>
            <a:off x="56456" y="3648968"/>
            <a:ext cx="9793088" cy="3164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HGｺﾞｼｯｸM" panose="020B0609000000000000" pitchFamily="49" charset="-128"/>
              <a:ea typeface="HGｺﾞｼｯｸM" panose="020B0609000000000000" pitchFamily="49" charset="-128"/>
            </a:endParaRPr>
          </a:p>
        </p:txBody>
      </p:sp>
      <p:sp>
        <p:nvSpPr>
          <p:cNvPr id="65" name="テキスト ボックス 65"/>
          <p:cNvSpPr txBox="1"/>
          <p:nvPr/>
        </p:nvSpPr>
        <p:spPr>
          <a:xfrm>
            <a:off x="167254" y="3993808"/>
            <a:ext cx="4903004" cy="646331"/>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「無電柱化の推進に関する法律」に基づき国により策定された「</a:t>
            </a:r>
            <a:r>
              <a:rPr lang="ja-JP" altLang="en-US" sz="1200" dirty="0" smtClean="0">
                <a:solidFill>
                  <a:prstClr val="black"/>
                </a:solidFill>
                <a:latin typeface="HGｺﾞｼｯｸM" panose="020B0609000000000000" pitchFamily="49" charset="-128"/>
                <a:ea typeface="HGｺﾞｼｯｸM" panose="020B0609000000000000" pitchFamily="49" charset="-128"/>
              </a:rPr>
              <a:t>無電柱化</a:t>
            </a:r>
            <a:r>
              <a:rPr lang="ja-JP" altLang="en-US" sz="1200" dirty="0">
                <a:solidFill>
                  <a:prstClr val="black"/>
                </a:solidFill>
                <a:latin typeface="HGｺﾞｼｯｸM" panose="020B0609000000000000" pitchFamily="49" charset="-128"/>
                <a:ea typeface="HGｺﾞｼｯｸM" panose="020B0609000000000000" pitchFamily="49" charset="-128"/>
              </a:rPr>
              <a:t>推進計画」に定めた目標</a:t>
            </a:r>
            <a:r>
              <a:rPr lang="ja-JP" altLang="en-US" sz="1200" dirty="0" smtClean="0">
                <a:solidFill>
                  <a:prstClr val="black"/>
                </a:solidFill>
                <a:latin typeface="HGｺﾞｼｯｸM" panose="020B0609000000000000" pitchFamily="49" charset="-128"/>
                <a:ea typeface="HGｺﾞｼｯｸM" panose="020B0609000000000000" pitchFamily="49" charset="-128"/>
              </a:rPr>
              <a:t>の　確実</a:t>
            </a:r>
            <a:r>
              <a:rPr lang="ja-JP" altLang="en-US" sz="1200" dirty="0">
                <a:solidFill>
                  <a:prstClr val="black"/>
                </a:solidFill>
                <a:latin typeface="HGｺﾞｼｯｸM" panose="020B0609000000000000" pitchFamily="49" charset="-128"/>
                <a:ea typeface="HGｺﾞｼｯｸM" panose="020B0609000000000000" pitchFamily="49" charset="-128"/>
              </a:rPr>
              <a:t>な達成を図るため、地方公共団体</a:t>
            </a:r>
            <a:r>
              <a:rPr lang="ja-JP" altLang="en-US" sz="1200" dirty="0" smtClean="0">
                <a:solidFill>
                  <a:prstClr val="black"/>
                </a:solidFill>
                <a:latin typeface="HGｺﾞｼｯｸM" panose="020B0609000000000000" pitchFamily="49" charset="-128"/>
                <a:ea typeface="HGｺﾞｼｯｸM" panose="020B0609000000000000" pitchFamily="49" charset="-128"/>
              </a:rPr>
              <a:t>において</a:t>
            </a:r>
            <a:r>
              <a:rPr lang="ja-JP" altLang="en-US" sz="1200" dirty="0">
                <a:solidFill>
                  <a:prstClr val="black"/>
                </a:solidFill>
                <a:latin typeface="HGｺﾞｼｯｸM" panose="020B0609000000000000" pitchFamily="49" charset="-128"/>
                <a:ea typeface="HGｺﾞｼｯｸM" panose="020B0609000000000000" pitchFamily="49" charset="-128"/>
              </a:rPr>
              <a:t>定める推進計画に基づく事業を計画的かつ集中的に支援</a:t>
            </a:r>
            <a:endParaRPr lang="ja-JP" altLang="en-US" sz="1200" dirty="0" smtClean="0">
              <a:solidFill>
                <a:prstClr val="black"/>
              </a:solidFill>
              <a:latin typeface="HGｺﾞｼｯｸM" panose="020B0609000000000000" pitchFamily="49" charset="-128"/>
              <a:ea typeface="HGｺﾞｼｯｸM" panose="020B0609000000000000" pitchFamily="49" charset="-128"/>
            </a:endParaRPr>
          </a:p>
        </p:txBody>
      </p:sp>
      <p:pic>
        <p:nvPicPr>
          <p:cNvPr id="66" name="図 56"/>
          <p:cNvPicPr>
            <a:picLocks noChangeAspect="1"/>
          </p:cNvPicPr>
          <p:nvPr/>
        </p:nvPicPr>
        <p:blipFill>
          <a:blip r:embed="rId9"/>
          <a:srcRect t="3435" b="478"/>
          <a:stretch>
            <a:fillRect/>
          </a:stretch>
        </p:blipFill>
        <p:spPr>
          <a:xfrm>
            <a:off x="1637551" y="4665672"/>
            <a:ext cx="2208214" cy="2087835"/>
          </a:xfrm>
          <a:prstGeom prst="rect">
            <a:avLst/>
          </a:prstGeom>
        </p:spPr>
      </p:pic>
      <p:sp>
        <p:nvSpPr>
          <p:cNvPr id="67" name="正方形/長方形 57"/>
          <p:cNvSpPr/>
          <p:nvPr/>
        </p:nvSpPr>
        <p:spPr>
          <a:xfrm>
            <a:off x="3938996" y="5694780"/>
            <a:ext cx="1223864" cy="1055893"/>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altLang="ja-JP" sz="1477" dirty="0">
              <a:solidFill>
                <a:srgbClr val="FFFFFF"/>
              </a:solidFill>
              <a:latin typeface="Arial"/>
              <a:ea typeface="ＭＳ Ｐゴシック"/>
            </a:endParaRPr>
          </a:p>
        </p:txBody>
      </p:sp>
      <p:pic>
        <p:nvPicPr>
          <p:cNvPr id="68" name="図 58"/>
          <p:cNvPicPr>
            <a:picLocks noChangeAspect="1"/>
          </p:cNvPicPr>
          <p:nvPr/>
        </p:nvPicPr>
        <p:blipFill>
          <a:blip r:embed="rId10"/>
          <a:srcRect r="705"/>
          <a:stretch>
            <a:fillRect/>
          </a:stretch>
        </p:blipFill>
        <p:spPr>
          <a:xfrm>
            <a:off x="3992798" y="5864705"/>
            <a:ext cx="1116260" cy="843133"/>
          </a:xfrm>
          <a:prstGeom prst="rect">
            <a:avLst/>
          </a:prstGeom>
          <a:ln w="3175">
            <a:solidFill>
              <a:schemeClr val="tx1"/>
            </a:solidFill>
          </a:ln>
        </p:spPr>
      </p:pic>
      <p:sp>
        <p:nvSpPr>
          <p:cNvPr id="69" name="正方形/長方形 59"/>
          <p:cNvSpPr/>
          <p:nvPr/>
        </p:nvSpPr>
        <p:spPr>
          <a:xfrm>
            <a:off x="3921374" y="5668395"/>
            <a:ext cx="1319658" cy="205889"/>
          </a:xfrm>
          <a:prstGeom prst="rect">
            <a:avLst/>
          </a:prstGeom>
        </p:spPr>
        <p:txBody>
          <a:bodyPr wrap="square">
            <a:spAutoFit/>
          </a:bodyPr>
          <a:lstStyle/>
          <a:p>
            <a:pPr defTabSz="844083">
              <a:defRPr/>
            </a:pPr>
            <a:r>
              <a:rPr kumimoji="0" lang="ja-JP" altLang="en-US" sz="738" kern="0" dirty="0">
                <a:solidFill>
                  <a:sysClr val="windowText" lastClr="000000"/>
                </a:solidFill>
                <a:latin typeface="HGｺﾞｼｯｸM" panose="020B0609000000000000" pitchFamily="49" charset="-128"/>
                <a:ea typeface="HGｺﾞｼｯｸM" panose="020B0609000000000000" pitchFamily="49" charset="-128"/>
              </a:rPr>
              <a:t>参道に張り巡らされる電線</a:t>
            </a:r>
            <a:endParaRPr kumimoji="0" lang="en-US" altLang="ja-JP" sz="738" kern="0" dirty="0">
              <a:solidFill>
                <a:sysClr val="windowText" lastClr="000000"/>
              </a:solidFill>
              <a:latin typeface="HGｺﾞｼｯｸM" panose="020B0609000000000000" pitchFamily="49" charset="-128"/>
              <a:ea typeface="HGｺﾞｼｯｸM" panose="020B0609000000000000" pitchFamily="49" charset="-128"/>
            </a:endParaRPr>
          </a:p>
        </p:txBody>
      </p:sp>
      <p:sp>
        <p:nvSpPr>
          <p:cNvPr id="70" name="円/楕円 60"/>
          <p:cNvSpPr/>
          <p:nvPr/>
        </p:nvSpPr>
        <p:spPr>
          <a:xfrm>
            <a:off x="3302478" y="5184189"/>
            <a:ext cx="68896" cy="71170"/>
          </a:xfrm>
          <a:prstGeom prst="ellipse">
            <a:avLst/>
          </a:prstGeom>
          <a:solidFill>
            <a:schemeClr val="bg1">
              <a:lumMod val="85000"/>
              <a:alpha val="85000"/>
            </a:schemeClr>
          </a:solidFill>
          <a:ln w="22225" cap="flat" cmpd="sng" algn="ctr">
            <a:solidFill>
              <a:sysClr val="windowText" lastClr="000000"/>
            </a:solidFill>
            <a:prstDash val="solid"/>
          </a:ln>
          <a:effectLst/>
        </p:spPr>
        <p:txBody>
          <a:bodyPr anchor="ctr"/>
          <a:lstStyle/>
          <a:p>
            <a:pPr algn="ctr" defTabSz="844083">
              <a:defRPr/>
            </a:pPr>
            <a:endParaRPr kumimoji="0" lang="ja-JP" altLang="en-US" sz="1477" kern="0">
              <a:solidFill>
                <a:sysClr val="window" lastClr="FFFFFF"/>
              </a:solidFill>
            </a:endParaRPr>
          </a:p>
        </p:txBody>
      </p:sp>
      <p:cxnSp>
        <p:nvCxnSpPr>
          <p:cNvPr id="71" name="直線コネクタ 61"/>
          <p:cNvCxnSpPr>
            <a:stCxn id="69" idx="0"/>
            <a:endCxn id="70" idx="4"/>
          </p:cNvCxnSpPr>
          <p:nvPr/>
        </p:nvCxnSpPr>
        <p:spPr>
          <a:xfrm flipH="1" flipV="1">
            <a:off x="3336926" y="5255359"/>
            <a:ext cx="1244277" cy="4130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正方形/長方形 62"/>
          <p:cNvSpPr/>
          <p:nvPr/>
        </p:nvSpPr>
        <p:spPr>
          <a:xfrm>
            <a:off x="338078" y="4661700"/>
            <a:ext cx="1223864" cy="1003252"/>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altLang="ja-JP" sz="1477" dirty="0">
              <a:solidFill>
                <a:srgbClr val="FFFFFF"/>
              </a:solidFill>
              <a:latin typeface="Arial"/>
              <a:ea typeface="ＭＳ Ｐゴシック"/>
            </a:endParaRPr>
          </a:p>
        </p:txBody>
      </p:sp>
      <p:pic>
        <p:nvPicPr>
          <p:cNvPr id="73" name="図 63"/>
          <p:cNvPicPr>
            <a:picLocks noChangeAspect="1"/>
          </p:cNvPicPr>
          <p:nvPr/>
        </p:nvPicPr>
        <p:blipFill>
          <a:blip r:embed="rId11"/>
          <a:srcRect l="15460" t="11914" r="43896" b="11810"/>
          <a:stretch>
            <a:fillRect/>
          </a:stretch>
        </p:blipFill>
        <p:spPr>
          <a:xfrm rot="5400000">
            <a:off x="537576" y="4660803"/>
            <a:ext cx="826760" cy="1163662"/>
          </a:xfrm>
          <a:prstGeom prst="rect">
            <a:avLst/>
          </a:prstGeom>
        </p:spPr>
      </p:pic>
      <p:sp>
        <p:nvSpPr>
          <p:cNvPr id="74" name="正方形/長方形 64"/>
          <p:cNvSpPr/>
          <p:nvPr/>
        </p:nvSpPr>
        <p:spPr>
          <a:xfrm>
            <a:off x="258805" y="4649824"/>
            <a:ext cx="1319658" cy="205889"/>
          </a:xfrm>
          <a:prstGeom prst="rect">
            <a:avLst/>
          </a:prstGeom>
        </p:spPr>
        <p:txBody>
          <a:bodyPr wrap="square">
            <a:spAutoFit/>
          </a:bodyPr>
          <a:lstStyle/>
          <a:p>
            <a:pPr algn="ctr" defTabSz="844083">
              <a:defRPr/>
            </a:pPr>
            <a:r>
              <a:rPr kumimoji="0" lang="ja-JP" altLang="en-US" sz="738" kern="0" dirty="0">
                <a:solidFill>
                  <a:sysClr val="windowText" lastClr="000000"/>
                </a:solidFill>
                <a:latin typeface="HGｺﾞｼｯｸM" panose="020B0609000000000000" pitchFamily="49" charset="-128"/>
                <a:ea typeface="HGｺﾞｼｯｸM" panose="020B0609000000000000" pitchFamily="49" charset="-128"/>
              </a:rPr>
              <a:t>電柱倒壊による道路閉塞</a:t>
            </a:r>
            <a:endParaRPr kumimoji="0" lang="en-US" altLang="ja-JP" sz="738" kern="0" dirty="0">
              <a:solidFill>
                <a:sysClr val="windowText" lastClr="000000"/>
              </a:solidFill>
              <a:latin typeface="HGｺﾞｼｯｸM" panose="020B0609000000000000" pitchFamily="49" charset="-128"/>
              <a:ea typeface="HGｺﾞｼｯｸM" panose="020B0609000000000000" pitchFamily="49" charset="-128"/>
            </a:endParaRPr>
          </a:p>
        </p:txBody>
      </p:sp>
      <p:sp>
        <p:nvSpPr>
          <p:cNvPr id="75" name="円/楕円 65"/>
          <p:cNvSpPr/>
          <p:nvPr/>
        </p:nvSpPr>
        <p:spPr>
          <a:xfrm>
            <a:off x="2632860" y="5668395"/>
            <a:ext cx="68896" cy="71170"/>
          </a:xfrm>
          <a:prstGeom prst="ellipse">
            <a:avLst/>
          </a:prstGeom>
          <a:solidFill>
            <a:schemeClr val="bg1">
              <a:lumMod val="85000"/>
              <a:alpha val="85000"/>
            </a:schemeClr>
          </a:solidFill>
          <a:ln w="22225" cap="flat" cmpd="sng" algn="ctr">
            <a:solidFill>
              <a:sysClr val="windowText" lastClr="000000"/>
            </a:solidFill>
            <a:prstDash val="solid"/>
          </a:ln>
          <a:effectLst/>
        </p:spPr>
        <p:txBody>
          <a:bodyPr anchor="ctr"/>
          <a:lstStyle/>
          <a:p>
            <a:pPr algn="ctr" defTabSz="844083">
              <a:defRPr/>
            </a:pPr>
            <a:endParaRPr kumimoji="0" lang="ja-JP" altLang="en-US" sz="1477" kern="0">
              <a:solidFill>
                <a:sysClr val="window" lastClr="FFFFFF"/>
              </a:solidFill>
            </a:endParaRPr>
          </a:p>
        </p:txBody>
      </p:sp>
      <p:cxnSp>
        <p:nvCxnSpPr>
          <p:cNvPr id="76" name="直線コネクタ 66"/>
          <p:cNvCxnSpPr>
            <a:stCxn id="72" idx="3"/>
            <a:endCxn id="75" idx="1"/>
          </p:cNvCxnSpPr>
          <p:nvPr/>
        </p:nvCxnSpPr>
        <p:spPr>
          <a:xfrm>
            <a:off x="1561942" y="5163326"/>
            <a:ext cx="1081008" cy="515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テキスト ボックス 68"/>
          <p:cNvSpPr txBox="1"/>
          <p:nvPr/>
        </p:nvSpPr>
        <p:spPr>
          <a:xfrm>
            <a:off x="3064085" y="5528068"/>
            <a:ext cx="528776" cy="92333"/>
          </a:xfrm>
          <a:prstGeom prst="rect">
            <a:avLst/>
          </a:prstGeom>
          <a:solidFill>
            <a:schemeClr val="bg1"/>
          </a:solidFill>
          <a:ln w="3175">
            <a:solidFill>
              <a:schemeClr val="tx1"/>
            </a:solidFill>
          </a:ln>
        </p:spPr>
        <p:txBody>
          <a:bodyPr wrap="none" lIns="33231" tIns="0" rIns="33231" bIns="0" rtlCol="0">
            <a:spAutoFit/>
          </a:bodyPr>
          <a:lstStyle/>
          <a:p>
            <a:pPr defTabSz="844083"/>
            <a:r>
              <a:rPr lang="ja-JP" altLang="en-US" sz="600" dirty="0">
                <a:solidFill>
                  <a:prstClr val="black"/>
                </a:solidFill>
                <a:latin typeface="HGｺﾞｼｯｸM" panose="020B0609000000000000" pitchFamily="49" charset="-128"/>
                <a:ea typeface="HGｺﾞｼｯｸM" panose="020B0609000000000000" pitchFamily="49" charset="-128"/>
              </a:rPr>
              <a:t>災害拠点病院</a:t>
            </a:r>
          </a:p>
        </p:txBody>
      </p:sp>
      <p:sp>
        <p:nvSpPr>
          <p:cNvPr id="78" name="テキスト ボックス 69"/>
          <p:cNvSpPr txBox="1"/>
          <p:nvPr/>
        </p:nvSpPr>
        <p:spPr>
          <a:xfrm>
            <a:off x="2636834" y="5326095"/>
            <a:ext cx="297943" cy="92333"/>
          </a:xfrm>
          <a:prstGeom prst="rect">
            <a:avLst/>
          </a:prstGeom>
          <a:solidFill>
            <a:schemeClr val="bg1"/>
          </a:solidFill>
          <a:ln w="3175">
            <a:solidFill>
              <a:schemeClr val="tx1"/>
            </a:solidFill>
          </a:ln>
        </p:spPr>
        <p:txBody>
          <a:bodyPr wrap="none" lIns="33231" tIns="0" rIns="33231" bIns="0" rtlCol="0">
            <a:spAutoFit/>
          </a:bodyPr>
          <a:lstStyle/>
          <a:p>
            <a:pPr defTabSz="844083"/>
            <a:r>
              <a:rPr lang="ja-JP" altLang="en-US" sz="600" dirty="0">
                <a:solidFill>
                  <a:prstClr val="black"/>
                </a:solidFill>
                <a:latin typeface="HGｺﾞｼｯｸM" panose="020B0609000000000000" pitchFamily="49" charset="-128"/>
                <a:ea typeface="HGｺﾞｼｯｸM" panose="020B0609000000000000" pitchFamily="49" charset="-128"/>
              </a:rPr>
              <a:t>官公庁</a:t>
            </a:r>
          </a:p>
        </p:txBody>
      </p:sp>
      <p:sp>
        <p:nvSpPr>
          <p:cNvPr id="79" name="テキスト ボックス 70"/>
          <p:cNvSpPr txBox="1"/>
          <p:nvPr/>
        </p:nvSpPr>
        <p:spPr>
          <a:xfrm>
            <a:off x="3466733" y="4950755"/>
            <a:ext cx="297943" cy="92333"/>
          </a:xfrm>
          <a:prstGeom prst="rect">
            <a:avLst/>
          </a:prstGeom>
          <a:solidFill>
            <a:schemeClr val="bg1"/>
          </a:solidFill>
          <a:ln w="3175">
            <a:solidFill>
              <a:schemeClr val="tx1"/>
            </a:solidFill>
          </a:ln>
        </p:spPr>
        <p:txBody>
          <a:bodyPr wrap="none" lIns="33231" tIns="0" rIns="33231" bIns="0" rtlCol="0">
            <a:spAutoFit/>
          </a:bodyPr>
          <a:lstStyle/>
          <a:p>
            <a:pPr defTabSz="844083"/>
            <a:r>
              <a:rPr lang="ja-JP" altLang="en-US" sz="600" dirty="0">
                <a:solidFill>
                  <a:prstClr val="black"/>
                </a:solidFill>
                <a:latin typeface="HGｺﾞｼｯｸM" panose="020B0609000000000000" pitchFamily="49" charset="-128"/>
                <a:ea typeface="HGｺﾞｼｯｸM" panose="020B0609000000000000" pitchFamily="49" charset="-128"/>
              </a:rPr>
              <a:t>観光地</a:t>
            </a:r>
          </a:p>
        </p:txBody>
      </p:sp>
      <p:sp>
        <p:nvSpPr>
          <p:cNvPr id="80" name="テキスト ボックス 71"/>
          <p:cNvSpPr txBox="1"/>
          <p:nvPr/>
        </p:nvSpPr>
        <p:spPr>
          <a:xfrm>
            <a:off x="3277753" y="5793829"/>
            <a:ext cx="220999" cy="92333"/>
          </a:xfrm>
          <a:prstGeom prst="rect">
            <a:avLst/>
          </a:prstGeom>
          <a:solidFill>
            <a:schemeClr val="bg1"/>
          </a:solidFill>
          <a:ln w="3175">
            <a:solidFill>
              <a:schemeClr val="tx1"/>
            </a:solidFill>
          </a:ln>
        </p:spPr>
        <p:txBody>
          <a:bodyPr wrap="none" lIns="33231" tIns="0" rIns="33231" bIns="0" rtlCol="0">
            <a:spAutoFit/>
          </a:bodyPr>
          <a:lstStyle/>
          <a:p>
            <a:pPr defTabSz="844083"/>
            <a:r>
              <a:rPr lang="ja-JP" altLang="en-US" sz="600" dirty="0">
                <a:solidFill>
                  <a:prstClr val="black"/>
                </a:solidFill>
                <a:latin typeface="HGｺﾞｼｯｸM" panose="020B0609000000000000" pitchFamily="49" charset="-128"/>
                <a:ea typeface="HGｺﾞｼｯｸM" panose="020B0609000000000000" pitchFamily="49" charset="-128"/>
              </a:rPr>
              <a:t>学校</a:t>
            </a:r>
          </a:p>
        </p:txBody>
      </p:sp>
      <p:sp>
        <p:nvSpPr>
          <p:cNvPr id="81" name="テキスト ボックス 72"/>
          <p:cNvSpPr txBox="1"/>
          <p:nvPr/>
        </p:nvSpPr>
        <p:spPr>
          <a:xfrm>
            <a:off x="1665041" y="5662298"/>
            <a:ext cx="528776" cy="92333"/>
          </a:xfrm>
          <a:prstGeom prst="rect">
            <a:avLst/>
          </a:prstGeom>
          <a:solidFill>
            <a:srgbClr val="0070C0"/>
          </a:solidFill>
          <a:ln w="3175">
            <a:solidFill>
              <a:srgbClr val="002060"/>
            </a:solidFill>
          </a:ln>
        </p:spPr>
        <p:txBody>
          <a:bodyPr wrap="none" lIns="33231" tIns="0" rIns="33231" bIns="0" rtlCol="0">
            <a:spAutoFit/>
          </a:bodyPr>
          <a:lstStyle/>
          <a:p>
            <a:pPr defTabSz="844083"/>
            <a:r>
              <a:rPr lang="ja-JP" altLang="en-US" sz="600" b="1" dirty="0">
                <a:solidFill>
                  <a:prstClr val="white"/>
                </a:solidFill>
                <a:latin typeface="HGｺﾞｼｯｸM" panose="020B0609000000000000" pitchFamily="49" charset="-128"/>
                <a:ea typeface="HGｺﾞｼｯｸM" panose="020B0609000000000000" pitchFamily="49" charset="-128"/>
              </a:rPr>
              <a:t>緊急輸送道路</a:t>
            </a:r>
          </a:p>
        </p:txBody>
      </p:sp>
      <p:sp>
        <p:nvSpPr>
          <p:cNvPr id="82" name="テキスト ボックス 74"/>
          <p:cNvSpPr txBox="1"/>
          <p:nvPr/>
        </p:nvSpPr>
        <p:spPr>
          <a:xfrm>
            <a:off x="1900095" y="6510780"/>
            <a:ext cx="528776" cy="92333"/>
          </a:xfrm>
          <a:prstGeom prst="rect">
            <a:avLst/>
          </a:prstGeom>
          <a:solidFill>
            <a:srgbClr val="0070C0"/>
          </a:solidFill>
          <a:ln w="3175">
            <a:solidFill>
              <a:srgbClr val="002060"/>
            </a:solidFill>
          </a:ln>
        </p:spPr>
        <p:txBody>
          <a:bodyPr wrap="none" lIns="33231" tIns="0" rIns="33231" bIns="0" rtlCol="0">
            <a:spAutoFit/>
          </a:bodyPr>
          <a:lstStyle/>
          <a:p>
            <a:pPr defTabSz="844083"/>
            <a:r>
              <a:rPr lang="ja-JP" altLang="en-US" sz="600" b="1" dirty="0">
                <a:solidFill>
                  <a:prstClr val="white"/>
                </a:solidFill>
                <a:latin typeface="HGｺﾞｼｯｸM" panose="020B0609000000000000" pitchFamily="49" charset="-128"/>
                <a:ea typeface="HGｺﾞｼｯｸM" panose="020B0609000000000000" pitchFamily="49" charset="-128"/>
              </a:rPr>
              <a:t>バリアフリー</a:t>
            </a:r>
          </a:p>
        </p:txBody>
      </p:sp>
      <p:sp>
        <p:nvSpPr>
          <p:cNvPr id="83" name="円/楕円 75"/>
          <p:cNvSpPr/>
          <p:nvPr/>
        </p:nvSpPr>
        <p:spPr>
          <a:xfrm>
            <a:off x="2234403" y="6375146"/>
            <a:ext cx="68896" cy="71170"/>
          </a:xfrm>
          <a:prstGeom prst="ellipse">
            <a:avLst/>
          </a:prstGeom>
          <a:solidFill>
            <a:schemeClr val="bg1">
              <a:lumMod val="85000"/>
              <a:alpha val="85000"/>
            </a:schemeClr>
          </a:solidFill>
          <a:ln w="22225" cap="flat" cmpd="sng" algn="ctr">
            <a:solidFill>
              <a:sysClr val="windowText" lastClr="000000"/>
            </a:solidFill>
            <a:prstDash val="solid"/>
          </a:ln>
          <a:effectLst/>
        </p:spPr>
        <p:txBody>
          <a:bodyPr anchor="ctr"/>
          <a:lstStyle/>
          <a:p>
            <a:pPr algn="ctr" defTabSz="844083">
              <a:defRPr/>
            </a:pPr>
            <a:endParaRPr kumimoji="0" lang="ja-JP" altLang="en-US" sz="1477" kern="0">
              <a:solidFill>
                <a:sysClr val="window" lastClr="FFFFFF"/>
              </a:solidFill>
            </a:endParaRPr>
          </a:p>
        </p:txBody>
      </p:sp>
      <p:sp>
        <p:nvSpPr>
          <p:cNvPr id="84" name="正方形/長方形 76"/>
          <p:cNvSpPr/>
          <p:nvPr/>
        </p:nvSpPr>
        <p:spPr>
          <a:xfrm>
            <a:off x="356504" y="5734093"/>
            <a:ext cx="1168753" cy="1054674"/>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altLang="ja-JP" sz="1477" dirty="0">
              <a:solidFill>
                <a:srgbClr val="FFFFFF"/>
              </a:solidFill>
              <a:latin typeface="Arial"/>
              <a:ea typeface="ＭＳ Ｐゴシック"/>
            </a:endParaRPr>
          </a:p>
        </p:txBody>
      </p:sp>
      <p:sp>
        <p:nvSpPr>
          <p:cNvPr id="85" name="正方形/長方形 77"/>
          <p:cNvSpPr/>
          <p:nvPr/>
        </p:nvSpPr>
        <p:spPr>
          <a:xfrm>
            <a:off x="295365" y="5700252"/>
            <a:ext cx="1319658" cy="205889"/>
          </a:xfrm>
          <a:prstGeom prst="rect">
            <a:avLst/>
          </a:prstGeom>
        </p:spPr>
        <p:txBody>
          <a:bodyPr wrap="square">
            <a:spAutoFit/>
          </a:bodyPr>
          <a:lstStyle/>
          <a:p>
            <a:pPr defTabSz="844083">
              <a:defRPr/>
            </a:pPr>
            <a:r>
              <a:rPr kumimoji="0" lang="ja-JP" altLang="en-US" sz="738" kern="0" dirty="0">
                <a:solidFill>
                  <a:sysClr val="windowText" lastClr="000000"/>
                </a:solidFill>
                <a:latin typeface="HGｺﾞｼｯｸM" panose="020B0609000000000000" pitchFamily="49" charset="-128"/>
                <a:ea typeface="HGｺﾞｼｯｸM" panose="020B0609000000000000" pitchFamily="49" charset="-128"/>
              </a:rPr>
              <a:t>電柱が車いすの通行を阻害</a:t>
            </a:r>
            <a:endParaRPr kumimoji="0" lang="en-US" altLang="ja-JP" sz="738" kern="0" dirty="0">
              <a:solidFill>
                <a:sysClr val="windowText" lastClr="000000"/>
              </a:solidFill>
              <a:latin typeface="HGｺﾞｼｯｸM" panose="020B0609000000000000" pitchFamily="49" charset="-128"/>
              <a:ea typeface="HGｺﾞｼｯｸM" panose="020B0609000000000000" pitchFamily="49" charset="-128"/>
            </a:endParaRPr>
          </a:p>
        </p:txBody>
      </p:sp>
      <p:pic>
        <p:nvPicPr>
          <p:cNvPr id="86" name="Picture 11"/>
          <p:cNvPicPr>
            <a:picLocks noChangeAspect="1" noChangeArrowheads="1"/>
          </p:cNvPicPr>
          <p:nvPr/>
        </p:nvPicPr>
        <p:blipFill>
          <a:blip r:embed="rId12"/>
          <a:srcRect l="1724" t="17073" r="1051" b="10397"/>
          <a:stretch>
            <a:fillRect/>
          </a:stretch>
        </p:blipFill>
        <p:spPr>
          <a:xfrm>
            <a:off x="419225" y="5881501"/>
            <a:ext cx="1041385" cy="884905"/>
          </a:xfrm>
          <a:prstGeom prst="rect">
            <a:avLst/>
          </a:prstGeom>
          <a:noFill/>
          <a:ln w="3175">
            <a:solidFill>
              <a:schemeClr val="tx1"/>
            </a:solidFill>
            <a:miter lim="800000"/>
            <a:headEnd/>
            <a:tailEnd/>
          </a:ln>
        </p:spPr>
      </p:pic>
      <p:cxnSp>
        <p:nvCxnSpPr>
          <p:cNvPr id="87" name="直線コネクタ 79"/>
          <p:cNvCxnSpPr>
            <a:stCxn id="86" idx="3"/>
            <a:endCxn id="83" idx="1"/>
          </p:cNvCxnSpPr>
          <p:nvPr/>
        </p:nvCxnSpPr>
        <p:spPr>
          <a:xfrm>
            <a:off x="1460610" y="6323954"/>
            <a:ext cx="783883" cy="6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テキスト ボックス 53"/>
          <p:cNvSpPr txBox="1"/>
          <p:nvPr/>
        </p:nvSpPr>
        <p:spPr>
          <a:xfrm>
            <a:off x="3513253" y="5187058"/>
            <a:ext cx="451832" cy="92333"/>
          </a:xfrm>
          <a:prstGeom prst="rect">
            <a:avLst/>
          </a:prstGeom>
          <a:solidFill>
            <a:srgbClr val="0070C0"/>
          </a:solidFill>
          <a:ln w="3175">
            <a:solidFill>
              <a:srgbClr val="002060"/>
            </a:solidFill>
          </a:ln>
        </p:spPr>
        <p:txBody>
          <a:bodyPr wrap="none" lIns="33231" tIns="0" rIns="33231" bIns="0" rtlCol="0">
            <a:spAutoFit/>
          </a:bodyPr>
          <a:lstStyle/>
          <a:p>
            <a:pPr defTabSz="844083"/>
            <a:r>
              <a:rPr lang="ja-JP" altLang="en-US" sz="600" b="1" dirty="0">
                <a:solidFill>
                  <a:prstClr val="white"/>
                </a:solidFill>
                <a:latin typeface="HGｺﾞｼｯｸM" panose="020B0609000000000000" pitchFamily="49" charset="-128"/>
                <a:ea typeface="HGｺﾞｼｯｸM" panose="020B0609000000000000" pitchFamily="49" charset="-128"/>
              </a:rPr>
              <a:t>良好な景観</a:t>
            </a:r>
          </a:p>
        </p:txBody>
      </p:sp>
      <p:sp>
        <p:nvSpPr>
          <p:cNvPr id="98" name="正方形/長方形 88"/>
          <p:cNvSpPr/>
          <p:nvPr/>
        </p:nvSpPr>
        <p:spPr>
          <a:xfrm>
            <a:off x="5392324" y="5496068"/>
            <a:ext cx="3867069" cy="1246291"/>
          </a:xfrm>
          <a:prstGeom prst="rect">
            <a:avLst/>
          </a:prstGeom>
          <a:solidFill>
            <a:schemeClr val="accent1">
              <a:lumMod val="20000"/>
              <a:lumOff val="80000"/>
            </a:schemeClr>
          </a:solidFill>
          <a:ln w="19050">
            <a:noFill/>
            <a:round/>
            <a:headEnd/>
            <a:tailEnd/>
          </a:ln>
        </p:spPr>
        <p:txBody>
          <a:bodyPr rtlCol="0" anchor="ctr"/>
          <a:lstStyle/>
          <a:p>
            <a:pPr algn="ctr" defTabSz="844083" fontAlgn="auto">
              <a:spcBef>
                <a:spcPts val="0"/>
              </a:spcBef>
              <a:spcAft>
                <a:spcPts val="0"/>
              </a:spcAft>
            </a:pPr>
            <a:endParaRPr kumimoji="0" lang="ja-JP" altLang="en-US" sz="1477" kern="0">
              <a:solidFill>
                <a:sysClr val="windowText" lastClr="000000"/>
              </a:solidFill>
            </a:endParaRPr>
          </a:p>
        </p:txBody>
      </p:sp>
      <p:sp>
        <p:nvSpPr>
          <p:cNvPr id="99" name="正方形/長方形 87"/>
          <p:cNvSpPr/>
          <p:nvPr/>
        </p:nvSpPr>
        <p:spPr>
          <a:xfrm>
            <a:off x="5376514" y="3980745"/>
            <a:ext cx="3882879" cy="1194496"/>
          </a:xfrm>
          <a:prstGeom prst="rect">
            <a:avLst/>
          </a:prstGeom>
          <a:solidFill>
            <a:schemeClr val="accent1">
              <a:lumMod val="20000"/>
              <a:lumOff val="80000"/>
            </a:schemeClr>
          </a:solidFill>
          <a:ln w="19050">
            <a:noFill/>
            <a:round/>
            <a:headEnd/>
            <a:tailEnd/>
          </a:ln>
        </p:spPr>
        <p:txBody>
          <a:bodyPr rtlCol="0" anchor="ctr"/>
          <a:lstStyle/>
          <a:p>
            <a:pPr algn="ctr" defTabSz="844083" fontAlgn="auto">
              <a:spcBef>
                <a:spcPts val="0"/>
              </a:spcBef>
              <a:spcAft>
                <a:spcPts val="0"/>
              </a:spcAft>
            </a:pPr>
            <a:endParaRPr kumimoji="0" lang="ja-JP" altLang="en-US" sz="1477" kern="0">
              <a:solidFill>
                <a:sysClr val="windowText" lastClr="000000"/>
              </a:solidFill>
            </a:endParaRPr>
          </a:p>
        </p:txBody>
      </p:sp>
      <p:pic>
        <p:nvPicPr>
          <p:cNvPr id="100" name="図 3"/>
          <p:cNvPicPr>
            <a:picLocks noChangeAspect="1"/>
          </p:cNvPicPr>
          <p:nvPr/>
        </p:nvPicPr>
        <p:blipFill>
          <a:blip r:embed="rId13"/>
          <a:srcRect l="28104" t="23154" r="21646"/>
          <a:stretch>
            <a:fillRect/>
          </a:stretch>
        </p:blipFill>
        <p:spPr>
          <a:xfrm>
            <a:off x="5478881" y="4068519"/>
            <a:ext cx="1438350" cy="1038025"/>
          </a:xfrm>
          <a:prstGeom prst="rect">
            <a:avLst/>
          </a:prstGeom>
          <a:noFill/>
          <a:ln w="3175">
            <a:solidFill>
              <a:srgbClr val="000000"/>
            </a:solidFill>
            <a:miter lim="800000"/>
            <a:headEnd/>
            <a:tailEnd/>
          </a:ln>
        </p:spPr>
      </p:pic>
      <p:pic>
        <p:nvPicPr>
          <p:cNvPr id="101" name="図 5"/>
          <p:cNvPicPr>
            <a:picLocks noChangeAspect="1"/>
          </p:cNvPicPr>
          <p:nvPr/>
        </p:nvPicPr>
        <p:blipFill>
          <a:blip r:embed="rId14"/>
          <a:srcRect l="28436" t="24699" r="21313"/>
          <a:stretch>
            <a:fillRect/>
          </a:stretch>
        </p:blipFill>
        <p:spPr>
          <a:xfrm>
            <a:off x="7593563" y="4053405"/>
            <a:ext cx="1511079" cy="1046867"/>
          </a:xfrm>
          <a:prstGeom prst="rect">
            <a:avLst/>
          </a:prstGeom>
          <a:noFill/>
          <a:ln w="3175">
            <a:solidFill>
              <a:srgbClr val="000000"/>
            </a:solidFill>
            <a:miter lim="800000"/>
            <a:headEnd/>
            <a:tailEnd/>
          </a:ln>
        </p:spPr>
      </p:pic>
      <p:pic>
        <p:nvPicPr>
          <p:cNvPr id="102" name="図 49"/>
          <p:cNvPicPr>
            <a:picLocks noChangeAspect="1"/>
          </p:cNvPicPr>
          <p:nvPr/>
        </p:nvPicPr>
        <p:blipFill>
          <a:blip r:embed="rId15"/>
          <a:stretch>
            <a:fillRect/>
          </a:stretch>
        </p:blipFill>
        <p:spPr>
          <a:xfrm>
            <a:off x="7593563" y="5579798"/>
            <a:ext cx="1474003" cy="1105502"/>
          </a:xfrm>
          <a:prstGeom prst="rect">
            <a:avLst/>
          </a:prstGeom>
          <a:ln w="3175">
            <a:solidFill>
              <a:schemeClr val="tx1"/>
            </a:solidFill>
          </a:ln>
        </p:spPr>
      </p:pic>
      <p:pic>
        <p:nvPicPr>
          <p:cNvPr id="103" name="Picture 2" descr="\\lk-ns-v011\道路企画課\02計画スタッフ共有\■08共有作業用\■無電柱化フォルダ\■H26～第３期無電柱化推進計画\■調査もの\150728_無電柱化の整備効果事例収集\03_各回答\富士市.JPG"/>
          <p:cNvPicPr>
            <a:picLocks noChangeAspect="1" noChangeArrowheads="1"/>
          </p:cNvPicPr>
          <p:nvPr/>
        </p:nvPicPr>
        <p:blipFill>
          <a:blip r:embed="rId16"/>
          <a:stretch>
            <a:fillRect/>
          </a:stretch>
        </p:blipFill>
        <p:spPr>
          <a:xfrm>
            <a:off x="5472869" y="5574152"/>
            <a:ext cx="1466938" cy="1100204"/>
          </a:xfrm>
          <a:prstGeom prst="rect">
            <a:avLst/>
          </a:prstGeom>
          <a:noFill/>
          <a:ln w="3175">
            <a:solidFill>
              <a:schemeClr val="tx1"/>
            </a:solidFill>
          </a:ln>
        </p:spPr>
      </p:pic>
      <p:sp>
        <p:nvSpPr>
          <p:cNvPr id="104" name="正方形/長方形 51"/>
          <p:cNvSpPr/>
          <p:nvPr/>
        </p:nvSpPr>
        <p:spPr>
          <a:xfrm>
            <a:off x="6542463" y="5235890"/>
            <a:ext cx="1261884" cy="161583"/>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1050" dirty="0">
                <a:solidFill>
                  <a:prstClr val="black"/>
                </a:solidFill>
                <a:latin typeface="HGｺﾞｼｯｸM" panose="020B0609000000000000" pitchFamily="49" charset="-128"/>
                <a:ea typeface="HGｺﾞｼｯｸM" panose="020B0609000000000000" pitchFamily="49" charset="-128"/>
              </a:rPr>
              <a:t>良好な景観の形成</a:t>
            </a:r>
            <a:endParaRPr lang="en-US" altLang="ja-JP" sz="1050" dirty="0">
              <a:solidFill>
                <a:prstClr val="black"/>
              </a:solidFill>
              <a:latin typeface="HGｺﾞｼｯｸM" panose="020B0609000000000000" pitchFamily="49" charset="-128"/>
              <a:ea typeface="HGｺﾞｼｯｸM" panose="020B0609000000000000" pitchFamily="49" charset="-128"/>
            </a:endParaRPr>
          </a:p>
        </p:txBody>
      </p:sp>
      <p:sp>
        <p:nvSpPr>
          <p:cNvPr id="105" name="正方形/長方形 52"/>
          <p:cNvSpPr/>
          <p:nvPr/>
        </p:nvSpPr>
        <p:spPr>
          <a:xfrm>
            <a:off x="6155615" y="3762066"/>
            <a:ext cx="1980029" cy="153888"/>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1000" dirty="0">
                <a:solidFill>
                  <a:prstClr val="black"/>
                </a:solidFill>
                <a:latin typeface="HGｺﾞｼｯｸM" panose="020B0609000000000000" pitchFamily="49" charset="-128"/>
                <a:ea typeface="HGｺﾞｼｯｸM" panose="020B0609000000000000" pitchFamily="49" charset="-128"/>
              </a:rPr>
              <a:t>緊急輸送道路等の</a:t>
            </a:r>
            <a:r>
              <a:rPr lang="ja-JP" altLang="en-US" sz="900" dirty="0">
                <a:solidFill>
                  <a:prstClr val="black"/>
                </a:solidFill>
                <a:latin typeface="HGｺﾞｼｯｸM" panose="020B0609000000000000" pitchFamily="49" charset="-128"/>
                <a:ea typeface="HGｺﾞｼｯｸM" panose="020B0609000000000000" pitchFamily="49" charset="-128"/>
              </a:rPr>
              <a:t>防災性</a:t>
            </a:r>
            <a:r>
              <a:rPr lang="ja-JP" altLang="en-US" sz="1000" dirty="0">
                <a:solidFill>
                  <a:prstClr val="black"/>
                </a:solidFill>
                <a:latin typeface="HGｺﾞｼｯｸM" panose="020B0609000000000000" pitchFamily="49" charset="-128"/>
                <a:ea typeface="HGｺﾞｼｯｸM" panose="020B0609000000000000" pitchFamily="49" charset="-128"/>
              </a:rPr>
              <a:t>の向上</a:t>
            </a:r>
            <a:endParaRPr lang="en-US" altLang="ja-JP" sz="1000" dirty="0">
              <a:solidFill>
                <a:prstClr val="black"/>
              </a:solidFill>
              <a:latin typeface="HGｺﾞｼｯｸM" panose="020B0609000000000000" pitchFamily="49" charset="-128"/>
              <a:ea typeface="HGｺﾞｼｯｸM" panose="020B0609000000000000" pitchFamily="49" charset="-128"/>
            </a:endParaRPr>
          </a:p>
        </p:txBody>
      </p:sp>
      <p:sp>
        <p:nvSpPr>
          <p:cNvPr id="106" name="正方形/長方形 54"/>
          <p:cNvSpPr/>
          <p:nvPr/>
        </p:nvSpPr>
        <p:spPr>
          <a:xfrm>
            <a:off x="5492968" y="5608713"/>
            <a:ext cx="492443" cy="123111"/>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800" dirty="0">
                <a:solidFill>
                  <a:prstClr val="black"/>
                </a:solidFill>
                <a:latin typeface="HGｺﾞｼｯｸM" panose="020B0609000000000000" pitchFamily="49" charset="-128"/>
                <a:ea typeface="HGｺﾞｼｯｸM" panose="020B0609000000000000" pitchFamily="49" charset="-128"/>
              </a:rPr>
              <a:t>整備前</a:t>
            </a:r>
            <a:endParaRPr lang="en-US" altLang="ja-JP" sz="800" dirty="0">
              <a:solidFill>
                <a:prstClr val="black"/>
              </a:solidFill>
              <a:latin typeface="HGｺﾞｼｯｸM" panose="020B0609000000000000" pitchFamily="49" charset="-128"/>
              <a:ea typeface="HGｺﾞｼｯｸM" panose="020B0609000000000000" pitchFamily="49" charset="-128"/>
            </a:endParaRPr>
          </a:p>
        </p:txBody>
      </p:sp>
      <p:sp>
        <p:nvSpPr>
          <p:cNvPr id="107" name="正方形/長方形 55"/>
          <p:cNvSpPr/>
          <p:nvPr/>
        </p:nvSpPr>
        <p:spPr>
          <a:xfrm>
            <a:off x="7643201" y="5608713"/>
            <a:ext cx="492443" cy="123111"/>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800" dirty="0">
                <a:solidFill>
                  <a:prstClr val="black"/>
                </a:solidFill>
                <a:latin typeface="HGｺﾞｼｯｸM" panose="020B0609000000000000" pitchFamily="49" charset="-128"/>
                <a:ea typeface="HGｺﾞｼｯｸM" panose="020B0609000000000000" pitchFamily="49" charset="-128"/>
              </a:rPr>
              <a:t>整備後</a:t>
            </a:r>
            <a:endParaRPr lang="en-US" altLang="ja-JP" sz="800" dirty="0">
              <a:solidFill>
                <a:prstClr val="black"/>
              </a:solidFill>
              <a:latin typeface="HGｺﾞｼｯｸM" panose="020B0609000000000000" pitchFamily="49" charset="-128"/>
              <a:ea typeface="HGｺﾞｼｯｸM" panose="020B0609000000000000" pitchFamily="49" charset="-128"/>
            </a:endParaRPr>
          </a:p>
        </p:txBody>
      </p:sp>
      <p:sp>
        <p:nvSpPr>
          <p:cNvPr id="108" name="右矢印 83"/>
          <p:cNvSpPr/>
          <p:nvPr/>
        </p:nvSpPr>
        <p:spPr>
          <a:xfrm>
            <a:off x="7164967" y="5769481"/>
            <a:ext cx="226955" cy="677625"/>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846">
              <a:solidFill>
                <a:prstClr val="white"/>
              </a:solidFill>
              <a:latin typeface="Arial"/>
              <a:ea typeface="ＭＳ Ｐゴシック"/>
            </a:endParaRPr>
          </a:p>
        </p:txBody>
      </p:sp>
      <p:sp>
        <p:nvSpPr>
          <p:cNvPr id="109" name="正方形/長方形 84"/>
          <p:cNvSpPr/>
          <p:nvPr/>
        </p:nvSpPr>
        <p:spPr>
          <a:xfrm>
            <a:off x="5498322" y="4086898"/>
            <a:ext cx="492443" cy="123111"/>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800" dirty="0">
                <a:solidFill>
                  <a:prstClr val="black"/>
                </a:solidFill>
                <a:latin typeface="HGｺﾞｼｯｸM" panose="020B0609000000000000" pitchFamily="49" charset="-128"/>
                <a:ea typeface="HGｺﾞｼｯｸM" panose="020B0609000000000000" pitchFamily="49" charset="-128"/>
              </a:rPr>
              <a:t>整備前</a:t>
            </a:r>
            <a:endParaRPr lang="en-US" altLang="ja-JP" sz="800" dirty="0">
              <a:solidFill>
                <a:prstClr val="black"/>
              </a:solidFill>
              <a:latin typeface="HGｺﾞｼｯｸM" panose="020B0609000000000000" pitchFamily="49" charset="-128"/>
              <a:ea typeface="HGｺﾞｼｯｸM" panose="020B0609000000000000" pitchFamily="49" charset="-128"/>
            </a:endParaRPr>
          </a:p>
        </p:txBody>
      </p:sp>
      <p:sp>
        <p:nvSpPr>
          <p:cNvPr id="110" name="正方形/長方形 85"/>
          <p:cNvSpPr/>
          <p:nvPr/>
        </p:nvSpPr>
        <p:spPr>
          <a:xfrm>
            <a:off x="7610035" y="4078918"/>
            <a:ext cx="492443" cy="123111"/>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800" dirty="0">
                <a:solidFill>
                  <a:prstClr val="black"/>
                </a:solidFill>
                <a:latin typeface="HGｺﾞｼｯｸM" panose="020B0609000000000000" pitchFamily="49" charset="-128"/>
                <a:ea typeface="HGｺﾞｼｯｸM" panose="020B0609000000000000" pitchFamily="49" charset="-128"/>
              </a:rPr>
              <a:t>整備後</a:t>
            </a:r>
            <a:endParaRPr lang="en-US" altLang="ja-JP" sz="800" dirty="0">
              <a:solidFill>
                <a:prstClr val="black"/>
              </a:solidFill>
              <a:latin typeface="HGｺﾞｼｯｸM" panose="020B0609000000000000" pitchFamily="49" charset="-128"/>
              <a:ea typeface="HGｺﾞｼｯｸM" panose="020B0609000000000000" pitchFamily="49" charset="-128"/>
            </a:endParaRPr>
          </a:p>
        </p:txBody>
      </p:sp>
      <p:sp>
        <p:nvSpPr>
          <p:cNvPr id="111" name="右矢印 86"/>
          <p:cNvSpPr/>
          <p:nvPr/>
        </p:nvSpPr>
        <p:spPr>
          <a:xfrm>
            <a:off x="7164967" y="4261605"/>
            <a:ext cx="226955" cy="677625"/>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846">
              <a:solidFill>
                <a:prstClr val="white"/>
              </a:solidFill>
              <a:latin typeface="Arial"/>
              <a:ea typeface="ＭＳ Ｐゴシック"/>
            </a:endParaRPr>
          </a:p>
        </p:txBody>
      </p:sp>
      <p:sp>
        <p:nvSpPr>
          <p:cNvPr id="112" name="テキスト ボックス 111"/>
          <p:cNvSpPr txBox="1"/>
          <p:nvPr/>
        </p:nvSpPr>
        <p:spPr>
          <a:xfrm rot="1251409">
            <a:off x="5678858" y="2124859"/>
            <a:ext cx="445378" cy="281385"/>
          </a:xfrm>
          <a:prstGeom prst="rect">
            <a:avLst/>
          </a:prstGeom>
          <a:noFill/>
          <a:ln w="12700">
            <a:noFill/>
          </a:ln>
        </p:spPr>
        <p:txBody>
          <a:bodyPr wrap="square" lIns="36000" tIns="36000" rIns="36000" bIns="36000" rtlCol="0" anchor="ctr" anchorCtr="0">
            <a:noAutofit/>
          </a:bodyPr>
          <a:lstStyle/>
          <a:p>
            <a:pPr fontAlgn="auto">
              <a:spcBef>
                <a:spcPts val="0"/>
              </a:spcBef>
              <a:spcAft>
                <a:spcPts val="0"/>
              </a:spcAft>
              <a:defRPr/>
            </a:pPr>
            <a:r>
              <a:rPr kumimoji="0" lang="ja-JP" altLang="en-US" sz="500" kern="0" dirty="0" smtClean="0">
                <a:solidFill>
                  <a:srgbClr val="000000"/>
                </a:solidFill>
                <a:latin typeface="HGｺﾞｼｯｸM" panose="020B0609000000000000" pitchFamily="49" charset="-128"/>
                <a:ea typeface="HGｺﾞｼｯｸM" panose="020B0609000000000000" pitchFamily="49" charset="-128"/>
              </a:rPr>
              <a:t>高規格道路</a:t>
            </a:r>
          </a:p>
        </p:txBody>
      </p:sp>
      <p:sp>
        <p:nvSpPr>
          <p:cNvPr id="113" name="正方形/長方形 112"/>
          <p:cNvSpPr/>
          <p:nvPr/>
        </p:nvSpPr>
        <p:spPr>
          <a:xfrm>
            <a:off x="7184698" y="2983515"/>
            <a:ext cx="388596" cy="192275"/>
          </a:xfrm>
          <a:prstGeom prst="rect">
            <a:avLst/>
          </a:prstGeom>
          <a:solidFill>
            <a:schemeClr val="bg1"/>
          </a:solidFill>
          <a:ln w="12700">
            <a:solidFill>
              <a:srgbClr val="FF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smtClean="0">
                <a:solidFill>
                  <a:srgbClr val="FFBD00"/>
                </a:solidFill>
              </a:rPr>
              <a:t>A</a:t>
            </a:r>
            <a:r>
              <a:rPr lang="ja-JP" altLang="en-US" sz="600" dirty="0" smtClean="0">
                <a:solidFill>
                  <a:srgbClr val="FFBD00"/>
                </a:solidFill>
              </a:rPr>
              <a:t>県</a:t>
            </a:r>
            <a:endParaRPr kumimoji="1" lang="ja-JP" altLang="en-US" sz="600" dirty="0">
              <a:solidFill>
                <a:srgbClr val="FFBD00"/>
              </a:solidFill>
            </a:endParaRPr>
          </a:p>
        </p:txBody>
      </p:sp>
      <p:sp>
        <p:nvSpPr>
          <p:cNvPr id="114" name="正方形/長方形 113"/>
          <p:cNvSpPr/>
          <p:nvPr/>
        </p:nvSpPr>
        <p:spPr>
          <a:xfrm>
            <a:off x="9311128" y="3099564"/>
            <a:ext cx="388596" cy="192275"/>
          </a:xfrm>
          <a:prstGeom prst="rect">
            <a:avLst/>
          </a:prstGeom>
          <a:solidFill>
            <a:schemeClr val="bg1"/>
          </a:solidFill>
          <a:ln w="12700">
            <a:solidFill>
              <a:srgbClr val="00AE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a:solidFill>
                  <a:srgbClr val="00AE4C"/>
                </a:solidFill>
              </a:rPr>
              <a:t>B</a:t>
            </a:r>
            <a:r>
              <a:rPr lang="ja-JP" altLang="en-US" sz="600" dirty="0" smtClean="0">
                <a:solidFill>
                  <a:srgbClr val="00AE4C"/>
                </a:solidFill>
              </a:rPr>
              <a:t>県</a:t>
            </a:r>
            <a:endParaRPr kumimoji="1" lang="ja-JP" altLang="en-US" sz="600" dirty="0">
              <a:solidFill>
                <a:srgbClr val="00AE4C"/>
              </a:solidFill>
            </a:endParaRPr>
          </a:p>
        </p:txBody>
      </p:sp>
      <p:sp>
        <p:nvSpPr>
          <p:cNvPr id="115" name="正方形/長方形 114"/>
          <p:cNvSpPr/>
          <p:nvPr/>
        </p:nvSpPr>
        <p:spPr>
          <a:xfrm>
            <a:off x="7856256" y="2603123"/>
            <a:ext cx="734344" cy="1105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rgbClr val="FF0000"/>
                </a:solidFill>
              </a:rPr>
              <a:t>県境を跨ぐトンネル</a:t>
            </a:r>
            <a:endParaRPr kumimoji="1" lang="ja-JP" altLang="en-US" sz="500" dirty="0">
              <a:solidFill>
                <a:srgbClr val="FF0000"/>
              </a:solidFill>
            </a:endParaRPr>
          </a:p>
        </p:txBody>
      </p:sp>
      <p:sp>
        <p:nvSpPr>
          <p:cNvPr id="116" name="正方形/長方形 115"/>
          <p:cNvSpPr/>
          <p:nvPr/>
        </p:nvSpPr>
        <p:spPr>
          <a:xfrm>
            <a:off x="8049344" y="1963772"/>
            <a:ext cx="886112" cy="15941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00" dirty="0" smtClean="0">
                <a:solidFill>
                  <a:srgbClr val="FF0000"/>
                </a:solidFill>
              </a:rPr>
              <a:t>A</a:t>
            </a:r>
            <a:r>
              <a:rPr lang="ja-JP" altLang="en-US" sz="500" dirty="0" smtClean="0">
                <a:solidFill>
                  <a:srgbClr val="FF0000"/>
                </a:solidFill>
              </a:rPr>
              <a:t>県、</a:t>
            </a:r>
            <a:r>
              <a:rPr lang="en-US" altLang="ja-JP" sz="500" dirty="0" smtClean="0">
                <a:solidFill>
                  <a:srgbClr val="FF0000"/>
                </a:solidFill>
              </a:rPr>
              <a:t>B</a:t>
            </a:r>
            <a:r>
              <a:rPr lang="ja-JP" altLang="en-US" sz="500" dirty="0" smtClean="0">
                <a:solidFill>
                  <a:srgbClr val="FF0000"/>
                </a:solidFill>
              </a:rPr>
              <a:t>県を跨ぐ道路事業</a:t>
            </a:r>
            <a:endParaRPr kumimoji="1" lang="ja-JP" altLang="en-US" sz="500" dirty="0">
              <a:solidFill>
                <a:srgbClr val="FF0000"/>
              </a:solidFill>
            </a:endParaRPr>
          </a:p>
        </p:txBody>
      </p:sp>
      <p:sp>
        <p:nvSpPr>
          <p:cNvPr id="117" name="正方形/長方形 116"/>
          <p:cNvSpPr/>
          <p:nvPr/>
        </p:nvSpPr>
        <p:spPr>
          <a:xfrm>
            <a:off x="8891737" y="1533051"/>
            <a:ext cx="376765" cy="184331"/>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rgbClr val="FF0000"/>
                </a:solidFill>
              </a:rPr>
              <a:t>県境</a:t>
            </a:r>
            <a:endParaRPr kumimoji="1" lang="ja-JP" altLang="en-US" sz="500" dirty="0">
              <a:solidFill>
                <a:srgbClr val="FF0000"/>
              </a:solidFill>
            </a:endParaRPr>
          </a:p>
        </p:txBody>
      </p:sp>
    </p:spTree>
    <p:extLst>
      <p:ext uri="{BB962C8B-B14F-4D97-AF65-F5344CB8AC3E}">
        <p14:creationId xmlns:p14="http://schemas.microsoft.com/office/powerpoint/2010/main" val="1628422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図 148">
            <a:extLst>
              <a:ext uri="{FF2B5EF4-FFF2-40B4-BE49-F238E27FC236}">
                <a16:creationId xmlns:a16="http://schemas.microsoft.com/office/drawing/2014/main" id="{B3DB6E9C-8563-4FF9-9ED7-EBDD2E748DC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5314" b="94834" l="6143" r="96437"/>
                    </a14:imgEffect>
                  </a14:imgLayer>
                </a14:imgProps>
              </a:ext>
              <a:ext uri="{28A0092B-C50C-407E-A947-70E740481C1C}">
                <a14:useLocalDpi xmlns:a14="http://schemas.microsoft.com/office/drawing/2010/main" val="0"/>
              </a:ext>
            </a:extLst>
          </a:blip>
          <a:stretch>
            <a:fillRect/>
          </a:stretch>
        </p:blipFill>
        <p:spPr>
          <a:xfrm>
            <a:off x="5872955" y="4696747"/>
            <a:ext cx="3076967" cy="2044331"/>
          </a:xfrm>
          <a:prstGeom prst="rect">
            <a:avLst/>
          </a:prstGeom>
        </p:spPr>
      </p:pic>
      <p:sp>
        <p:nvSpPr>
          <p:cNvPr id="163" name="四角形: 角を丸くする 14">
            <a:extLst>
              <a:ext uri="{FF2B5EF4-FFF2-40B4-BE49-F238E27FC236}">
                <a16:creationId xmlns:a16="http://schemas.microsoft.com/office/drawing/2014/main" id="{5E35E6A1-93B6-4E9D-B296-0F13D1862F6A}"/>
              </a:ext>
            </a:extLst>
          </p:cNvPr>
          <p:cNvSpPr/>
          <p:nvPr/>
        </p:nvSpPr>
        <p:spPr>
          <a:xfrm>
            <a:off x="7715372" y="5926959"/>
            <a:ext cx="2062164" cy="850289"/>
          </a:xfrm>
          <a:prstGeom prst="roundRect">
            <a:avLst>
              <a:gd name="adj" fmla="val 4066"/>
            </a:avLst>
          </a:prstGeom>
          <a:solidFill>
            <a:srgbClr val="FFFFFF"/>
          </a:solidFill>
          <a:ln w="952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srgbClr val="000000"/>
              </a:solidFill>
              <a:effectLst/>
              <a:uLnTx/>
              <a:uFillTx/>
              <a:latin typeface="Arial"/>
              <a:ea typeface="ＭＳ Ｐゴシック"/>
              <a:cs typeface="+mn-cs"/>
            </a:endParaRPr>
          </a:p>
        </p:txBody>
      </p:sp>
      <p:sp>
        <p:nvSpPr>
          <p:cNvPr id="153" name="四角形: 角を丸くする 14">
            <a:extLst>
              <a:ext uri="{FF2B5EF4-FFF2-40B4-BE49-F238E27FC236}">
                <a16:creationId xmlns:a16="http://schemas.microsoft.com/office/drawing/2014/main" id="{5E35E6A1-93B6-4E9D-B296-0F13D1862F6A}"/>
              </a:ext>
            </a:extLst>
          </p:cNvPr>
          <p:cNvSpPr/>
          <p:nvPr/>
        </p:nvSpPr>
        <p:spPr>
          <a:xfrm>
            <a:off x="4954872" y="4786758"/>
            <a:ext cx="1377348" cy="850289"/>
          </a:xfrm>
          <a:prstGeom prst="roundRect">
            <a:avLst>
              <a:gd name="adj" fmla="val 4066"/>
            </a:avLst>
          </a:prstGeom>
          <a:solidFill>
            <a:srgbClr val="FFFFFF"/>
          </a:solidFill>
          <a:ln w="952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srgbClr val="000000"/>
              </a:solidFill>
              <a:effectLst/>
              <a:uLnTx/>
              <a:uFillTx/>
              <a:latin typeface="Arial"/>
              <a:ea typeface="ＭＳ Ｐゴシック"/>
              <a:cs typeface="+mn-cs"/>
            </a:endParaRPr>
          </a:p>
        </p:txBody>
      </p:sp>
      <p:sp>
        <p:nvSpPr>
          <p:cNvPr id="5" name="タイトル 4"/>
          <p:cNvSpPr>
            <a:spLocks noGrp="1"/>
          </p:cNvSpPr>
          <p:nvPr>
            <p:ph type="title"/>
          </p:nvPr>
        </p:nvSpPr>
        <p:spPr/>
        <p:txBody>
          <a:bodyPr/>
          <a:lstStyle/>
          <a:p>
            <a:r>
              <a:rPr lang="ja-JP" altLang="en-US" dirty="0" smtClean="0"/>
              <a:t>主な個別補助制度②</a:t>
            </a:r>
            <a:endParaRPr kumimoji="1" lang="ja-JP" altLang="en-US" dirty="0"/>
          </a:p>
        </p:txBody>
      </p:sp>
      <p:sp>
        <p:nvSpPr>
          <p:cNvPr id="3" name="正方形/長方形 63"/>
          <p:cNvSpPr/>
          <p:nvPr/>
        </p:nvSpPr>
        <p:spPr>
          <a:xfrm>
            <a:off x="56456" y="810672"/>
            <a:ext cx="9793088" cy="279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HGｺﾞｼｯｸM" panose="020B0609000000000000" pitchFamily="49" charset="-128"/>
              <a:ea typeface="HGｺﾞｼｯｸM" panose="020B0609000000000000" pitchFamily="49" charset="-128"/>
            </a:endParaRPr>
          </a:p>
        </p:txBody>
      </p:sp>
      <p:sp>
        <p:nvSpPr>
          <p:cNvPr id="6" name="テキスト ボックス 66"/>
          <p:cNvSpPr txBox="1"/>
          <p:nvPr/>
        </p:nvSpPr>
        <p:spPr>
          <a:xfrm>
            <a:off x="48143" y="560815"/>
            <a:ext cx="2384577" cy="338426"/>
          </a:xfrm>
          <a:prstGeom prst="rect">
            <a:avLst/>
          </a:prstGeom>
          <a:solidFill>
            <a:srgbClr val="FF0000"/>
          </a:solidFill>
          <a:ln>
            <a:noFill/>
          </a:ln>
        </p:spPr>
        <p:txBody>
          <a:bodyPr wrap="square" rtlCol="0">
            <a:spAutoFit/>
          </a:bodyPr>
          <a:lstStyle/>
          <a:p>
            <a:pPr algn="ctr" fontAlgn="auto">
              <a:spcBef>
                <a:spcPts val="0"/>
              </a:spcBef>
              <a:spcAft>
                <a:spcPts val="0"/>
              </a:spcAft>
            </a:pPr>
            <a:r>
              <a:rPr lang="ja-JP" altLang="en-US" sz="1599" dirty="0" smtClean="0">
                <a:solidFill>
                  <a:prstClr val="white"/>
                </a:solidFill>
                <a:latin typeface="HGｺﾞｼｯｸM" panose="020B0609000000000000" pitchFamily="49" charset="-128"/>
                <a:ea typeface="HGｺﾞｼｯｸM" panose="020B0609000000000000" pitchFamily="49" charset="-128"/>
              </a:rPr>
              <a:t>交通安全対策補助制度</a:t>
            </a:r>
            <a:endParaRPr lang="ja-JP" altLang="en-US" sz="1599" dirty="0">
              <a:solidFill>
                <a:prstClr val="white"/>
              </a:solidFill>
              <a:latin typeface="HGｺﾞｼｯｸM" panose="020B0609000000000000" pitchFamily="49" charset="-128"/>
              <a:ea typeface="HGｺﾞｼｯｸM" panose="020B0609000000000000" pitchFamily="49" charset="-128"/>
            </a:endParaRPr>
          </a:p>
        </p:txBody>
      </p:sp>
      <p:sp>
        <p:nvSpPr>
          <p:cNvPr id="7" name="テキスト ボックス 65"/>
          <p:cNvSpPr txBox="1"/>
          <p:nvPr/>
        </p:nvSpPr>
        <p:spPr>
          <a:xfrm>
            <a:off x="128463" y="920530"/>
            <a:ext cx="5512624" cy="830997"/>
          </a:xfrm>
          <a:prstGeom prst="rect">
            <a:avLst/>
          </a:prstGeom>
          <a:solidFill>
            <a:srgbClr val="FFCCFF"/>
          </a:solidFill>
        </p:spPr>
        <p:txBody>
          <a:bodyPr wrap="square" lIns="72000" rIns="72000" rtlCol="0">
            <a:spAutoFit/>
          </a:bodyPr>
          <a:lstStyle/>
          <a:p>
            <a:pPr>
              <a:spcAft>
                <a:spcPts val="0"/>
              </a:spcAft>
            </a:pPr>
            <a:r>
              <a:rPr lang="ja-JP" altLang="en-US" sz="1200" b="1" u="sng" dirty="0" smtClean="0">
                <a:solidFill>
                  <a:prstClr val="black"/>
                </a:solidFill>
                <a:latin typeface="HGｺﾞｼｯｸM" panose="020B0609000000000000" pitchFamily="49" charset="-128"/>
                <a:ea typeface="HGｺﾞｼｯｸM" panose="020B0609000000000000" pitchFamily="49" charset="-128"/>
              </a:rPr>
              <a:t>通学路緊急対策（</a:t>
            </a:r>
            <a:r>
              <a:rPr lang="en-US" altLang="ja-JP" sz="1200" b="1" u="sng" dirty="0" smtClean="0">
                <a:solidFill>
                  <a:prstClr val="black"/>
                </a:solidFill>
                <a:latin typeface="HGｺﾞｼｯｸM" panose="020B0609000000000000" pitchFamily="49" charset="-128"/>
                <a:ea typeface="HGｺﾞｼｯｸM" panose="020B0609000000000000" pitchFamily="49" charset="-128"/>
              </a:rPr>
              <a:t>R4</a:t>
            </a:r>
            <a:r>
              <a:rPr lang="ja-JP" altLang="en-US" sz="1200" b="1" u="sng" dirty="0" smtClean="0">
                <a:solidFill>
                  <a:prstClr val="black"/>
                </a:solidFill>
                <a:latin typeface="HGｺﾞｼｯｸM" panose="020B0609000000000000" pitchFamily="49" charset="-128"/>
                <a:ea typeface="HGｺﾞｼｯｸM" panose="020B0609000000000000" pitchFamily="49" charset="-128"/>
              </a:rPr>
              <a:t>創設）</a:t>
            </a:r>
            <a:endParaRPr lang="en-US" altLang="ja-JP" sz="1200" b="1" u="sng" dirty="0" smtClean="0">
              <a:solidFill>
                <a:prstClr val="black"/>
              </a:solidFill>
              <a:latin typeface="HGｺﾞｼｯｸM" panose="020B0609000000000000" pitchFamily="49" charset="-128"/>
              <a:ea typeface="HGｺﾞｼｯｸM" panose="020B0609000000000000" pitchFamily="49" charset="-128"/>
            </a:endParaRPr>
          </a:p>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通学路の安全を早急に確保するため、千葉県</a:t>
            </a:r>
            <a:r>
              <a:rPr lang="ja-JP" altLang="en-US" sz="1200" dirty="0" smtClean="0">
                <a:solidFill>
                  <a:prstClr val="black"/>
                </a:solidFill>
                <a:latin typeface="HGｺﾞｼｯｸM" panose="020B0609000000000000" pitchFamily="49" charset="-128"/>
                <a:ea typeface="HGｺﾞｼｯｸM" panose="020B0609000000000000" pitchFamily="49" charset="-128"/>
              </a:rPr>
              <a:t>八街市</a:t>
            </a:r>
            <a:r>
              <a:rPr lang="ja-JP" altLang="en-US" sz="1200" dirty="0">
                <a:solidFill>
                  <a:prstClr val="black"/>
                </a:solidFill>
                <a:latin typeface="HGｺﾞｼｯｸM" panose="020B0609000000000000" pitchFamily="49" charset="-128"/>
                <a:ea typeface="HGｺﾞｼｯｸM" panose="020B0609000000000000" pitchFamily="49" charset="-128"/>
              </a:rPr>
              <a:t>における交通事故を受けて実施した通学</a:t>
            </a:r>
            <a:r>
              <a:rPr lang="ja-JP" altLang="en-US" sz="1200" dirty="0" smtClean="0">
                <a:solidFill>
                  <a:prstClr val="black"/>
                </a:solidFill>
                <a:latin typeface="HGｺﾞｼｯｸM" panose="020B0609000000000000" pitchFamily="49" charset="-128"/>
                <a:ea typeface="HGｺﾞｼｯｸM" panose="020B0609000000000000" pitchFamily="49" charset="-128"/>
              </a:rPr>
              <a:t>路合同</a:t>
            </a:r>
            <a:r>
              <a:rPr lang="ja-JP" altLang="en-US" sz="1200" dirty="0">
                <a:solidFill>
                  <a:prstClr val="black"/>
                </a:solidFill>
                <a:latin typeface="HGｺﾞｼｯｸM" panose="020B0609000000000000" pitchFamily="49" charset="-128"/>
                <a:ea typeface="HGｺﾞｼｯｸM" panose="020B0609000000000000" pitchFamily="49" charset="-128"/>
              </a:rPr>
              <a:t>点検に基づき、ソフト対策の強化と</a:t>
            </a:r>
            <a:r>
              <a:rPr lang="ja-JP" altLang="en-US" sz="1200" dirty="0" smtClean="0">
                <a:solidFill>
                  <a:prstClr val="black"/>
                </a:solidFill>
                <a:latin typeface="HGｺﾞｼｯｸM" panose="020B0609000000000000" pitchFamily="49" charset="-128"/>
                <a:ea typeface="HGｺﾞｼｯｸM" panose="020B0609000000000000" pitchFamily="49" charset="-128"/>
              </a:rPr>
              <a:t>あわせて</a:t>
            </a:r>
            <a:r>
              <a:rPr lang="ja-JP" altLang="en-US" sz="1200" dirty="0">
                <a:solidFill>
                  <a:prstClr val="black"/>
                </a:solidFill>
                <a:latin typeface="HGｺﾞｼｯｸM" panose="020B0609000000000000" pitchFamily="49" charset="-128"/>
                <a:ea typeface="HGｺﾞｼｯｸM" panose="020B0609000000000000" pitchFamily="49" charset="-128"/>
              </a:rPr>
              <a:t>実施する交通安全対策について計画的かつ</a:t>
            </a:r>
            <a:r>
              <a:rPr lang="ja-JP" altLang="en-US" sz="1200" dirty="0" smtClean="0">
                <a:solidFill>
                  <a:prstClr val="black"/>
                </a:solidFill>
                <a:latin typeface="HGｺﾞｼｯｸM" panose="020B0609000000000000" pitchFamily="49" charset="-128"/>
                <a:ea typeface="HGｺﾞｼｯｸM" panose="020B0609000000000000" pitchFamily="49" charset="-128"/>
              </a:rPr>
              <a:t>集中的</a:t>
            </a:r>
            <a:r>
              <a:rPr lang="ja-JP" altLang="en-US" sz="1200" dirty="0">
                <a:solidFill>
                  <a:prstClr val="black"/>
                </a:solidFill>
                <a:latin typeface="HGｺﾞｼｯｸM" panose="020B0609000000000000" pitchFamily="49" charset="-128"/>
                <a:ea typeface="HGｺﾞｼｯｸM" panose="020B0609000000000000" pitchFamily="49" charset="-128"/>
              </a:rPr>
              <a:t>に支援</a:t>
            </a:r>
            <a:endParaRPr lang="ja-JP" altLang="en-US" sz="1200" dirty="0" smtClean="0">
              <a:solidFill>
                <a:prstClr val="black"/>
              </a:solidFill>
              <a:latin typeface="HGｺﾞｼｯｸM" panose="020B0609000000000000" pitchFamily="49" charset="-128"/>
              <a:ea typeface="HGｺﾞｼｯｸM" panose="020B0609000000000000" pitchFamily="49" charset="-128"/>
            </a:endParaRPr>
          </a:p>
        </p:txBody>
      </p:sp>
      <p:sp>
        <p:nvSpPr>
          <p:cNvPr id="89" name="テキスト ボックス 65"/>
          <p:cNvSpPr txBox="1"/>
          <p:nvPr/>
        </p:nvSpPr>
        <p:spPr>
          <a:xfrm>
            <a:off x="128463" y="1789442"/>
            <a:ext cx="5512623" cy="646331"/>
          </a:xfrm>
          <a:prstGeom prst="rect">
            <a:avLst/>
          </a:prstGeom>
          <a:solidFill>
            <a:srgbClr val="FFCCFF"/>
          </a:solidFill>
        </p:spPr>
        <p:txBody>
          <a:bodyPr wrap="square" lIns="72000" rIns="72000" rtlCol="0">
            <a:spAutoFit/>
          </a:bodyPr>
          <a:lstStyle/>
          <a:p>
            <a:pPr>
              <a:spcAft>
                <a:spcPts val="0"/>
              </a:spcAft>
            </a:pPr>
            <a:r>
              <a:rPr lang="ja-JP" altLang="en-US" sz="1200" b="1" u="sng" dirty="0" smtClean="0">
                <a:solidFill>
                  <a:prstClr val="black"/>
                </a:solidFill>
                <a:latin typeface="HGｺﾞｼｯｸM" panose="020B0609000000000000" pitchFamily="49" charset="-128"/>
                <a:ea typeface="HGｺﾞｼｯｸM" panose="020B0609000000000000" pitchFamily="49" charset="-128"/>
              </a:rPr>
              <a:t>地区内連携</a:t>
            </a:r>
            <a:endParaRPr lang="en-US" altLang="ja-JP" sz="1200" b="1" u="sng" dirty="0" smtClean="0">
              <a:solidFill>
                <a:prstClr val="black"/>
              </a:solidFill>
              <a:latin typeface="HGｺﾞｼｯｸM" panose="020B0609000000000000" pitchFamily="49" charset="-128"/>
              <a:ea typeface="HGｺﾞｼｯｸM" panose="020B0609000000000000" pitchFamily="49" charset="-128"/>
            </a:endParaRPr>
          </a:p>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一定の区域において関係行政機関等や関係</a:t>
            </a:r>
            <a:r>
              <a:rPr lang="ja-JP" altLang="en-US" sz="1200" dirty="0" smtClean="0">
                <a:solidFill>
                  <a:prstClr val="black"/>
                </a:solidFill>
                <a:latin typeface="HGｺﾞｼｯｸM" panose="020B0609000000000000" pitchFamily="49" charset="-128"/>
                <a:ea typeface="HGｺﾞｼｯｸM" panose="020B0609000000000000" pitchFamily="49" charset="-128"/>
              </a:rPr>
              <a:t>住民の</a:t>
            </a:r>
            <a:r>
              <a:rPr lang="ja-JP" altLang="en-US" sz="1200" dirty="0">
                <a:solidFill>
                  <a:prstClr val="black"/>
                </a:solidFill>
                <a:latin typeface="HGｺﾞｼｯｸM" panose="020B0609000000000000" pitchFamily="49" charset="-128"/>
                <a:ea typeface="HGｺﾞｼｯｸM" panose="020B0609000000000000" pitchFamily="49" charset="-128"/>
              </a:rPr>
              <a:t>代表者等との間での合意に基づき実施する</a:t>
            </a:r>
            <a:r>
              <a:rPr lang="ja-JP" altLang="en-US" sz="1200" dirty="0" smtClean="0">
                <a:solidFill>
                  <a:prstClr val="black"/>
                </a:solidFill>
                <a:latin typeface="HGｺﾞｼｯｸM" panose="020B0609000000000000" pitchFamily="49" charset="-128"/>
                <a:ea typeface="HGｺﾞｼｯｸM" panose="020B0609000000000000" pitchFamily="49" charset="-128"/>
              </a:rPr>
              <a:t>交通</a:t>
            </a:r>
            <a:r>
              <a:rPr lang="ja-JP" altLang="en-US" sz="1200" dirty="0">
                <a:solidFill>
                  <a:prstClr val="black"/>
                </a:solidFill>
                <a:latin typeface="HGｺﾞｼｯｸM" panose="020B0609000000000000" pitchFamily="49" charset="-128"/>
                <a:ea typeface="HGｺﾞｼｯｸM" panose="020B0609000000000000" pitchFamily="49" charset="-128"/>
              </a:rPr>
              <a:t>安全対策を計画的かつ集中的に支援</a:t>
            </a:r>
            <a:endParaRPr lang="ja-JP" altLang="en-US" sz="1200" dirty="0" smtClean="0">
              <a:solidFill>
                <a:prstClr val="black"/>
              </a:solidFill>
              <a:latin typeface="HGｺﾞｼｯｸM" panose="020B0609000000000000" pitchFamily="49" charset="-128"/>
              <a:ea typeface="HGｺﾞｼｯｸM" panose="020B0609000000000000" pitchFamily="49" charset="-128"/>
            </a:endParaRPr>
          </a:p>
        </p:txBody>
      </p:sp>
      <p:pic>
        <p:nvPicPr>
          <p:cNvPr id="92" name="図 180"/>
          <p:cNvPicPr>
            <a:picLocks noChangeAspect="1"/>
          </p:cNvPicPr>
          <p:nvPr/>
        </p:nvPicPr>
        <p:blipFill>
          <a:blip r:embed="rId5"/>
          <a:stretch>
            <a:fillRect/>
          </a:stretch>
        </p:blipFill>
        <p:spPr bwMode="gray">
          <a:xfrm>
            <a:off x="5767720" y="1435176"/>
            <a:ext cx="3519738" cy="2043649"/>
          </a:xfrm>
          <a:prstGeom prst="rect">
            <a:avLst/>
          </a:prstGeom>
        </p:spPr>
      </p:pic>
      <p:sp>
        <p:nvSpPr>
          <p:cNvPr id="93" name="正方形/長方形 200"/>
          <p:cNvSpPr/>
          <p:nvPr/>
        </p:nvSpPr>
        <p:spPr>
          <a:xfrm>
            <a:off x="8264366" y="3179242"/>
            <a:ext cx="257095" cy="138029"/>
          </a:xfrm>
          <a:prstGeom prst="rect">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4" name="正方形/長方形 201"/>
          <p:cNvSpPr/>
          <p:nvPr/>
        </p:nvSpPr>
        <p:spPr>
          <a:xfrm>
            <a:off x="8264366" y="3397820"/>
            <a:ext cx="257095" cy="141076"/>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5" name="正方形/長方形 202"/>
          <p:cNvSpPr/>
          <p:nvPr/>
        </p:nvSpPr>
        <p:spPr>
          <a:xfrm>
            <a:off x="8488118" y="3134026"/>
            <a:ext cx="1175322" cy="215444"/>
          </a:xfrm>
          <a:prstGeom prst="rect">
            <a:avLst/>
          </a:prstGeom>
        </p:spPr>
        <p:txBody>
          <a:bodyPr wrap="none">
            <a:spAutoFit/>
          </a:bodyPr>
          <a:lstStyle/>
          <a:p>
            <a:r>
              <a:rPr lang="ja-JP" altLang="en-US" sz="800" dirty="0" smtClean="0">
                <a:solidFill>
                  <a:srgbClr val="0000CC"/>
                </a:solidFill>
              </a:rPr>
              <a:t>道路管理者による対策</a:t>
            </a:r>
            <a:endParaRPr lang="ja-JP" altLang="en-US" sz="800" dirty="0"/>
          </a:p>
        </p:txBody>
      </p:sp>
      <p:sp>
        <p:nvSpPr>
          <p:cNvPr id="96" name="正方形/長方形 203"/>
          <p:cNvSpPr/>
          <p:nvPr/>
        </p:nvSpPr>
        <p:spPr>
          <a:xfrm>
            <a:off x="8488118" y="3371304"/>
            <a:ext cx="1409360" cy="215444"/>
          </a:xfrm>
          <a:prstGeom prst="rect">
            <a:avLst/>
          </a:prstGeom>
        </p:spPr>
        <p:txBody>
          <a:bodyPr wrap="none">
            <a:spAutoFit/>
          </a:bodyPr>
          <a:lstStyle/>
          <a:p>
            <a:r>
              <a:rPr lang="ja-JP" altLang="en-US" sz="800" dirty="0">
                <a:solidFill>
                  <a:srgbClr val="00B050"/>
                </a:solidFill>
              </a:rPr>
              <a:t>関係機関等によるソフト対策</a:t>
            </a:r>
            <a:endParaRPr lang="ja-JP" altLang="en-US" sz="800" dirty="0"/>
          </a:p>
        </p:txBody>
      </p:sp>
      <p:sp>
        <p:nvSpPr>
          <p:cNvPr id="97" name="円/楕円 69"/>
          <p:cNvSpPr/>
          <p:nvPr/>
        </p:nvSpPr>
        <p:spPr>
          <a:xfrm rot="2832108">
            <a:off x="6801365" y="3102090"/>
            <a:ext cx="356695" cy="196339"/>
          </a:xfrm>
          <a:prstGeom prst="ellipse">
            <a:avLst/>
          </a:prstGeom>
          <a:noFill/>
          <a:ln w="12700" cap="flat" cmpd="sng" algn="ctr">
            <a:solidFill>
              <a:srgbClr val="3333FF"/>
            </a:solidFill>
            <a:prstDash val="solid"/>
          </a:ln>
          <a:effectLst/>
        </p:spPr>
        <p:txBody>
          <a:bodyPr anchor="ctr"/>
          <a:lstStyle/>
          <a:p>
            <a:pPr algn="ctr" defTabSz="950711" eaLnBrk="0" hangingPunct="0">
              <a:defRPr/>
            </a:pPr>
            <a:endParaRPr kumimoji="0" lang="ja-JP" altLang="en-US" sz="1050" kern="0" dirty="0">
              <a:solidFill>
                <a:srgbClr val="000000"/>
              </a:solidFill>
              <a:latin typeface="Arial" panose="020B0604020202020204" pitchFamily="34" charset="0"/>
              <a:ea typeface="ＭＳ Ｐゴシック" panose="020B0600070205080204" pitchFamily="50" charset="-128"/>
            </a:endParaRPr>
          </a:p>
        </p:txBody>
      </p:sp>
      <p:sp>
        <p:nvSpPr>
          <p:cNvPr id="112" name="線吹き出し 1 (枠付き) 205"/>
          <p:cNvSpPr/>
          <p:nvPr/>
        </p:nvSpPr>
        <p:spPr>
          <a:xfrm>
            <a:off x="8805479" y="1586376"/>
            <a:ext cx="869568" cy="241343"/>
          </a:xfrm>
          <a:prstGeom prst="borderCallout1">
            <a:avLst>
              <a:gd name="adj1" fmla="val 51445"/>
              <a:gd name="adj2" fmla="val 27"/>
              <a:gd name="adj3" fmla="val 369929"/>
              <a:gd name="adj4" fmla="val -60816"/>
            </a:avLst>
          </a:prstGeom>
          <a:solidFill>
            <a:srgbClr val="FFFFFF">
              <a:alpha val="80000"/>
            </a:srgbClr>
          </a:solidFill>
          <a:ln w="12700" cap="flat" cmpd="sng" algn="ctr">
            <a:solidFill>
              <a:srgbClr val="0000FF"/>
            </a:solidFill>
            <a:prstDash val="solid"/>
          </a:ln>
          <a:effectLst/>
        </p:spPr>
        <p:txBody>
          <a:bodyPr wrap="none" rtlCol="0" anchor="ctr"/>
          <a:lstStyle/>
          <a:p>
            <a:pPr defTabSz="950711" eaLnBrk="0" hangingPunct="0">
              <a:defRPr/>
            </a:pPr>
            <a:r>
              <a:rPr kumimoji="0" lang="en-US" altLang="ja-JP" sz="600" kern="0" dirty="0" smtClean="0">
                <a:solidFill>
                  <a:srgbClr val="000000"/>
                </a:solidFill>
                <a:latin typeface="+mn-ea"/>
              </a:rPr>
              <a:t>【</a:t>
            </a:r>
            <a:r>
              <a:rPr kumimoji="0" lang="ja-JP" altLang="en-US" sz="600" kern="0" dirty="0">
                <a:solidFill>
                  <a:prstClr val="black"/>
                </a:solidFill>
                <a:latin typeface="Calibri"/>
              </a:rPr>
              <a:t> </a:t>
            </a:r>
            <a:r>
              <a:rPr kumimoji="0" lang="ja-JP" altLang="en-US" sz="600" kern="0" dirty="0" smtClean="0">
                <a:solidFill>
                  <a:srgbClr val="000000"/>
                </a:solidFill>
                <a:latin typeface="+mn-ea"/>
              </a:rPr>
              <a:t>市</a:t>
            </a:r>
            <a:r>
              <a:rPr kumimoji="0" lang="ja-JP" altLang="en-US" sz="600" kern="0" dirty="0">
                <a:solidFill>
                  <a:srgbClr val="000000"/>
                </a:solidFill>
                <a:latin typeface="+mn-ea"/>
              </a:rPr>
              <a:t>道路管理者</a:t>
            </a:r>
            <a:r>
              <a:rPr kumimoji="0" lang="en-US" altLang="ja-JP" sz="600" kern="0" dirty="0">
                <a:solidFill>
                  <a:srgbClr val="000000"/>
                </a:solidFill>
                <a:latin typeface="+mn-ea"/>
              </a:rPr>
              <a:t>】</a:t>
            </a:r>
          </a:p>
          <a:p>
            <a:pPr defTabSz="950711" eaLnBrk="0" hangingPunct="0">
              <a:defRPr/>
            </a:pPr>
            <a:r>
              <a:rPr kumimoji="0" lang="ja-JP" altLang="en-US" sz="600" kern="0" dirty="0" smtClean="0">
                <a:solidFill>
                  <a:srgbClr val="000000"/>
                </a:solidFill>
                <a:latin typeface="+mn-ea"/>
              </a:rPr>
              <a:t>物理的デバイスの設置</a:t>
            </a:r>
            <a:endParaRPr kumimoji="0" lang="en-US" altLang="ja-JP" sz="600" kern="0" dirty="0">
              <a:solidFill>
                <a:srgbClr val="000000"/>
              </a:solidFill>
              <a:latin typeface="+mn-ea"/>
            </a:endParaRPr>
          </a:p>
        </p:txBody>
      </p:sp>
      <p:sp>
        <p:nvSpPr>
          <p:cNvPr id="113" name="線吹き出し 1 (枠付き) 206"/>
          <p:cNvSpPr/>
          <p:nvPr/>
        </p:nvSpPr>
        <p:spPr>
          <a:xfrm>
            <a:off x="6327066" y="1119985"/>
            <a:ext cx="789296" cy="234187"/>
          </a:xfrm>
          <a:prstGeom prst="borderCallout1">
            <a:avLst>
              <a:gd name="adj1" fmla="val 425981"/>
              <a:gd name="adj2" fmla="val 76230"/>
              <a:gd name="adj3" fmla="val 100587"/>
              <a:gd name="adj4" fmla="val 45648"/>
            </a:avLst>
          </a:prstGeom>
          <a:solidFill>
            <a:schemeClr val="bg1"/>
          </a:solidFill>
          <a:ln w="12700" cap="flat" cmpd="sng" algn="ctr">
            <a:solidFill>
              <a:srgbClr val="0000CC"/>
            </a:solidFill>
            <a:prstDash val="solid"/>
          </a:ln>
          <a:effectLst/>
        </p:spPr>
        <p:txBody>
          <a:bodyPr wrap="none" rtlCol="0" anchor="ctr"/>
          <a:lstStyle/>
          <a:p>
            <a:pPr defTabSz="950711" eaLnBrk="0" hangingPunct="0">
              <a:defRPr/>
            </a:pPr>
            <a:r>
              <a:rPr kumimoji="0" lang="en-US" altLang="ja-JP" sz="600" kern="0" dirty="0" smtClean="0">
                <a:solidFill>
                  <a:srgbClr val="000000"/>
                </a:solidFill>
                <a:latin typeface="Arial"/>
                <a:ea typeface="ＭＳ Ｐゴシック"/>
              </a:rPr>
              <a:t>【</a:t>
            </a:r>
            <a:r>
              <a:rPr kumimoji="0" lang="ja-JP" altLang="en-US" sz="600" kern="0" dirty="0" smtClean="0">
                <a:solidFill>
                  <a:srgbClr val="000000"/>
                </a:solidFill>
                <a:latin typeface="Arial"/>
                <a:ea typeface="ＭＳ Ｐゴシック"/>
              </a:rPr>
              <a:t>市</a:t>
            </a:r>
            <a:r>
              <a:rPr kumimoji="0" lang="ja-JP" altLang="en-US" sz="600" kern="0" dirty="0">
                <a:solidFill>
                  <a:srgbClr val="000000"/>
                </a:solidFill>
                <a:latin typeface="Arial"/>
                <a:ea typeface="ＭＳ Ｐゴシック"/>
              </a:rPr>
              <a:t>道路管理者</a:t>
            </a:r>
            <a:r>
              <a:rPr kumimoji="0" lang="en-US" altLang="ja-JP" sz="600" kern="0" dirty="0">
                <a:solidFill>
                  <a:srgbClr val="000000"/>
                </a:solidFill>
                <a:latin typeface="Arial"/>
                <a:ea typeface="ＭＳ Ｐゴシック"/>
              </a:rPr>
              <a:t>】</a:t>
            </a:r>
          </a:p>
          <a:p>
            <a:pPr defTabSz="950711" eaLnBrk="0" hangingPunct="0">
              <a:defRPr/>
            </a:pPr>
            <a:r>
              <a:rPr kumimoji="0" lang="ja-JP" altLang="en-US" sz="600" kern="0" dirty="0" smtClean="0">
                <a:solidFill>
                  <a:srgbClr val="000000"/>
                </a:solidFill>
                <a:latin typeface="Arial"/>
                <a:ea typeface="ＭＳ Ｐゴシック"/>
              </a:rPr>
              <a:t>歩道・防護柵の整備</a:t>
            </a:r>
            <a:endParaRPr kumimoji="0" lang="en-US" altLang="ja-JP" sz="600" kern="0" dirty="0">
              <a:solidFill>
                <a:srgbClr val="000000"/>
              </a:solidFill>
              <a:latin typeface="Arial"/>
              <a:ea typeface="ＭＳ Ｐゴシック"/>
            </a:endParaRPr>
          </a:p>
        </p:txBody>
      </p:sp>
      <p:sp>
        <p:nvSpPr>
          <p:cNvPr id="114" name="線吹き出し 1 (枠付き) 207"/>
          <p:cNvSpPr/>
          <p:nvPr/>
        </p:nvSpPr>
        <p:spPr>
          <a:xfrm>
            <a:off x="5706533" y="3212161"/>
            <a:ext cx="883936" cy="312745"/>
          </a:xfrm>
          <a:prstGeom prst="borderCallout1">
            <a:avLst>
              <a:gd name="adj1" fmla="val 57301"/>
              <a:gd name="adj2" fmla="val 98933"/>
              <a:gd name="adj3" fmla="val 26829"/>
              <a:gd name="adj4" fmla="val 139960"/>
            </a:avLst>
          </a:prstGeom>
          <a:solidFill>
            <a:srgbClr val="FFFFFF"/>
          </a:solidFill>
          <a:ln w="12700" cap="flat" cmpd="sng" algn="ctr">
            <a:solidFill>
              <a:srgbClr val="3333FF"/>
            </a:solidFill>
            <a:prstDash val="solid"/>
          </a:ln>
          <a:effectLst/>
        </p:spPr>
        <p:txBody>
          <a:bodyPr wrap="none" rtlCol="0" anchor="ctr"/>
          <a:lstStyle/>
          <a:p>
            <a:pPr defTabSz="950711" eaLnBrk="0" hangingPunct="0">
              <a:defRPr/>
            </a:pPr>
            <a:r>
              <a:rPr kumimoji="0" lang="en-US" altLang="ja-JP" sz="600" kern="0" dirty="0" smtClean="0">
                <a:solidFill>
                  <a:srgbClr val="000000"/>
                </a:solidFill>
                <a:latin typeface="+mn-ea"/>
              </a:rPr>
              <a:t>【</a:t>
            </a:r>
            <a:r>
              <a:rPr kumimoji="0" lang="ja-JP" altLang="en-US" sz="600" kern="0" dirty="0" smtClean="0">
                <a:solidFill>
                  <a:srgbClr val="000000"/>
                </a:solidFill>
                <a:latin typeface="+mn-ea"/>
              </a:rPr>
              <a:t>県</a:t>
            </a:r>
            <a:r>
              <a:rPr kumimoji="0" lang="ja-JP" altLang="en-US" sz="600" kern="0" dirty="0">
                <a:solidFill>
                  <a:srgbClr val="000000"/>
                </a:solidFill>
                <a:latin typeface="+mn-ea"/>
              </a:rPr>
              <a:t>道路管理者</a:t>
            </a:r>
            <a:r>
              <a:rPr kumimoji="0" lang="en-US" altLang="ja-JP" sz="600" kern="0" dirty="0">
                <a:solidFill>
                  <a:srgbClr val="000000"/>
                </a:solidFill>
                <a:latin typeface="+mn-ea"/>
              </a:rPr>
              <a:t>】</a:t>
            </a:r>
          </a:p>
          <a:p>
            <a:pPr defTabSz="950711" eaLnBrk="0" hangingPunct="0">
              <a:defRPr/>
            </a:pPr>
            <a:r>
              <a:rPr kumimoji="0" lang="ja-JP" altLang="en-US" sz="600" kern="0" dirty="0" smtClean="0">
                <a:solidFill>
                  <a:srgbClr val="000000"/>
                </a:solidFill>
                <a:latin typeface="+mn-ea"/>
              </a:rPr>
              <a:t>右折</a:t>
            </a:r>
            <a:r>
              <a:rPr kumimoji="0" lang="ja-JP" altLang="en-US" sz="600" kern="0" dirty="0">
                <a:solidFill>
                  <a:srgbClr val="000000"/>
                </a:solidFill>
                <a:latin typeface="+mn-ea"/>
              </a:rPr>
              <a:t>レーン</a:t>
            </a:r>
            <a:r>
              <a:rPr kumimoji="0" lang="ja-JP" altLang="en-US" sz="600" kern="0" dirty="0" smtClean="0">
                <a:solidFill>
                  <a:srgbClr val="000000"/>
                </a:solidFill>
                <a:latin typeface="+mn-ea"/>
              </a:rPr>
              <a:t>の整備</a:t>
            </a:r>
            <a:endParaRPr kumimoji="0" lang="en-US" altLang="ja-JP" sz="600" kern="0" dirty="0" smtClean="0">
              <a:solidFill>
                <a:srgbClr val="000000"/>
              </a:solidFill>
              <a:latin typeface="+mn-ea"/>
            </a:endParaRPr>
          </a:p>
          <a:p>
            <a:pPr defTabSz="950711" eaLnBrk="0" hangingPunct="0">
              <a:defRPr/>
            </a:pPr>
            <a:r>
              <a:rPr kumimoji="0" lang="ja-JP" altLang="en-US" sz="600" kern="0" dirty="0" smtClean="0">
                <a:solidFill>
                  <a:srgbClr val="000000"/>
                </a:solidFill>
                <a:latin typeface="+mn-ea"/>
              </a:rPr>
              <a:t>（通り抜け車両の抑制）</a:t>
            </a:r>
            <a:endParaRPr kumimoji="0" lang="ja-JP" altLang="en-US" sz="600" kern="0" dirty="0">
              <a:solidFill>
                <a:srgbClr val="000000"/>
              </a:solidFill>
              <a:latin typeface="+mn-ea"/>
            </a:endParaRPr>
          </a:p>
        </p:txBody>
      </p:sp>
      <p:sp>
        <p:nvSpPr>
          <p:cNvPr id="115" name="正方形/長方形 208"/>
          <p:cNvSpPr/>
          <p:nvPr/>
        </p:nvSpPr>
        <p:spPr>
          <a:xfrm>
            <a:off x="5808333" y="2794720"/>
            <a:ext cx="667324" cy="260275"/>
          </a:xfrm>
          <a:prstGeom prst="rect">
            <a:avLst/>
          </a:prstGeom>
          <a:noFill/>
          <a:ln w="12700" cap="flat" cmpd="sng" algn="ctr">
            <a:solidFill>
              <a:srgbClr val="00B050"/>
            </a:solidFill>
            <a:prstDash val="solid"/>
          </a:ln>
          <a:effectLst/>
        </p:spPr>
        <p:txBody>
          <a:bodyPr rtlCol="0" anchor="ctr"/>
          <a:lstStyle/>
          <a:p>
            <a:pPr defTabSz="950711" eaLnBrk="0" hangingPunct="0">
              <a:defRPr/>
            </a:pPr>
            <a:r>
              <a:rPr kumimoji="0" lang="en-US" altLang="ja-JP" sz="600" kern="0" dirty="0" smtClean="0">
                <a:solidFill>
                  <a:prstClr val="black"/>
                </a:solidFill>
                <a:latin typeface="Calibri"/>
                <a:ea typeface="ＭＳ Ｐゴシック" panose="020B0600070205080204" pitchFamily="50" charset="-128"/>
              </a:rPr>
              <a:t>【</a:t>
            </a:r>
            <a:r>
              <a:rPr kumimoji="0" lang="ja-JP" altLang="en-US" sz="600" kern="0" dirty="0" smtClean="0">
                <a:solidFill>
                  <a:prstClr val="black"/>
                </a:solidFill>
                <a:latin typeface="Calibri"/>
                <a:ea typeface="ＭＳ Ｐゴシック" panose="020B0600070205080204" pitchFamily="50" charset="-128"/>
              </a:rPr>
              <a:t>小学校</a:t>
            </a:r>
            <a:r>
              <a:rPr kumimoji="0" lang="en-US" altLang="ja-JP" sz="600" kern="0" dirty="0">
                <a:solidFill>
                  <a:prstClr val="black"/>
                </a:solidFill>
                <a:latin typeface="Calibri"/>
                <a:ea typeface="ＭＳ Ｐゴシック" panose="020B0600070205080204" pitchFamily="50" charset="-128"/>
              </a:rPr>
              <a:t>】</a:t>
            </a:r>
          </a:p>
          <a:p>
            <a:pPr defTabSz="950711" eaLnBrk="0" hangingPunct="0">
              <a:defRPr/>
            </a:pPr>
            <a:r>
              <a:rPr kumimoji="0" lang="ja-JP" altLang="en-US" sz="600" kern="0" dirty="0" smtClean="0">
                <a:solidFill>
                  <a:prstClr val="black"/>
                </a:solidFill>
                <a:latin typeface="Calibri"/>
                <a:ea typeface="ＭＳ Ｐゴシック" panose="020B0600070205080204" pitchFamily="50" charset="-128"/>
              </a:rPr>
              <a:t>通学路の変更</a:t>
            </a:r>
            <a:endParaRPr kumimoji="0" lang="en-US" altLang="ja-JP" sz="600" kern="0" dirty="0">
              <a:solidFill>
                <a:prstClr val="black"/>
              </a:solidFill>
              <a:latin typeface="Calibri"/>
              <a:ea typeface="ＭＳ Ｐゴシック" panose="020B0600070205080204" pitchFamily="50" charset="-128"/>
            </a:endParaRPr>
          </a:p>
        </p:txBody>
      </p:sp>
      <p:sp>
        <p:nvSpPr>
          <p:cNvPr id="116" name="正方形/長方形 209"/>
          <p:cNvSpPr/>
          <p:nvPr/>
        </p:nvSpPr>
        <p:spPr>
          <a:xfrm>
            <a:off x="9010506" y="2668125"/>
            <a:ext cx="672768" cy="237498"/>
          </a:xfrm>
          <a:prstGeom prst="rect">
            <a:avLst/>
          </a:prstGeom>
          <a:solidFill>
            <a:schemeClr val="bg1"/>
          </a:solidFill>
          <a:ln w="12700" cap="flat" cmpd="sng" algn="ctr">
            <a:solidFill>
              <a:srgbClr val="00B050"/>
            </a:solidFill>
            <a:prstDash val="solid"/>
          </a:ln>
          <a:effectLst/>
        </p:spPr>
        <p:txBody>
          <a:bodyPr rtlCol="0" anchor="ctr"/>
          <a:lstStyle/>
          <a:p>
            <a:pPr defTabSz="950711" eaLnBrk="0" hangingPunct="0">
              <a:defRPr/>
            </a:pPr>
            <a:r>
              <a:rPr kumimoji="0" lang="en-US" altLang="ja-JP" sz="600" kern="0" dirty="0" smtClean="0">
                <a:solidFill>
                  <a:prstClr val="black"/>
                </a:solidFill>
                <a:latin typeface="Calibri"/>
                <a:ea typeface="ＭＳ Ｐゴシック" panose="020B0600070205080204" pitchFamily="50" charset="-128"/>
              </a:rPr>
              <a:t>【</a:t>
            </a:r>
            <a:r>
              <a:rPr kumimoji="0" lang="ja-JP" altLang="en-US" sz="600" kern="0" dirty="0" smtClean="0">
                <a:solidFill>
                  <a:prstClr val="black"/>
                </a:solidFill>
                <a:latin typeface="Calibri"/>
                <a:ea typeface="ＭＳ Ｐゴシック" panose="020B0600070205080204" pitchFamily="50" charset="-128"/>
              </a:rPr>
              <a:t>ボランティア</a:t>
            </a:r>
            <a:r>
              <a:rPr kumimoji="0" lang="en-US" altLang="ja-JP" sz="600" kern="0" dirty="0" smtClean="0">
                <a:solidFill>
                  <a:prstClr val="black"/>
                </a:solidFill>
                <a:latin typeface="Calibri"/>
                <a:ea typeface="ＭＳ Ｐゴシック" panose="020B0600070205080204" pitchFamily="50" charset="-128"/>
              </a:rPr>
              <a:t>】</a:t>
            </a:r>
            <a:endParaRPr kumimoji="0" lang="en-US" altLang="ja-JP" sz="600" kern="0" dirty="0">
              <a:solidFill>
                <a:prstClr val="black"/>
              </a:solidFill>
              <a:latin typeface="Calibri"/>
              <a:ea typeface="ＭＳ Ｐゴシック" panose="020B0600070205080204" pitchFamily="50" charset="-128"/>
            </a:endParaRPr>
          </a:p>
          <a:p>
            <a:pPr defTabSz="950711" eaLnBrk="0" hangingPunct="0">
              <a:defRPr/>
            </a:pPr>
            <a:r>
              <a:rPr kumimoji="0" lang="ja-JP" altLang="en-US" sz="600" kern="0" dirty="0" smtClean="0">
                <a:solidFill>
                  <a:prstClr val="black"/>
                </a:solidFill>
                <a:latin typeface="Calibri"/>
                <a:ea typeface="ＭＳ Ｐゴシック" panose="020B0600070205080204" pitchFamily="50" charset="-128"/>
              </a:rPr>
              <a:t>見守り活動</a:t>
            </a:r>
            <a:endParaRPr kumimoji="0" lang="ja-JP" altLang="en-US" sz="600" kern="0" dirty="0">
              <a:solidFill>
                <a:prstClr val="black"/>
              </a:solidFill>
              <a:latin typeface="Calibri"/>
              <a:ea typeface="ＭＳ Ｐゴシック" panose="020B0600070205080204" pitchFamily="50" charset="-128"/>
            </a:endParaRPr>
          </a:p>
        </p:txBody>
      </p:sp>
      <p:sp>
        <p:nvSpPr>
          <p:cNvPr id="117" name="正方形/長方形 210"/>
          <p:cNvSpPr/>
          <p:nvPr/>
        </p:nvSpPr>
        <p:spPr>
          <a:xfrm>
            <a:off x="8032614" y="1123254"/>
            <a:ext cx="879222" cy="257864"/>
          </a:xfrm>
          <a:prstGeom prst="rect">
            <a:avLst/>
          </a:prstGeom>
          <a:solidFill>
            <a:schemeClr val="bg1"/>
          </a:solidFill>
          <a:ln w="12700" cap="flat" cmpd="sng" algn="ctr">
            <a:solidFill>
              <a:srgbClr val="00B050"/>
            </a:solidFill>
            <a:prstDash val="solid"/>
          </a:ln>
          <a:effectLst/>
        </p:spPr>
        <p:txBody>
          <a:bodyPr rtlCol="0" anchor="ctr"/>
          <a:lstStyle/>
          <a:p>
            <a:pPr defTabSz="950711" eaLnBrk="0" hangingPunct="0">
              <a:defRPr/>
            </a:pPr>
            <a:r>
              <a:rPr kumimoji="0" lang="en-US" altLang="ja-JP" sz="600" kern="0" dirty="0" smtClean="0">
                <a:solidFill>
                  <a:prstClr val="black"/>
                </a:solidFill>
                <a:latin typeface="+mn-ea"/>
              </a:rPr>
              <a:t>【</a:t>
            </a:r>
            <a:r>
              <a:rPr kumimoji="0" lang="ja-JP" altLang="en-US" sz="600" kern="0" dirty="0" smtClean="0">
                <a:solidFill>
                  <a:prstClr val="black"/>
                </a:solidFill>
                <a:latin typeface="+mn-ea"/>
              </a:rPr>
              <a:t>警察</a:t>
            </a:r>
            <a:r>
              <a:rPr kumimoji="0" lang="ja-JP" altLang="en-US" sz="600" kern="0" dirty="0">
                <a:solidFill>
                  <a:prstClr val="black"/>
                </a:solidFill>
                <a:latin typeface="+mn-ea"/>
              </a:rPr>
              <a:t>（公安委員会）</a:t>
            </a:r>
            <a:r>
              <a:rPr kumimoji="0" lang="en-US" altLang="ja-JP" sz="600" kern="0" dirty="0">
                <a:solidFill>
                  <a:prstClr val="black"/>
                </a:solidFill>
                <a:latin typeface="+mn-ea"/>
              </a:rPr>
              <a:t>】</a:t>
            </a:r>
          </a:p>
          <a:p>
            <a:pPr defTabSz="950711" eaLnBrk="0" hangingPunct="0">
              <a:defRPr/>
            </a:pPr>
            <a:r>
              <a:rPr kumimoji="0" lang="ja-JP" altLang="en-US" sz="600" kern="0" dirty="0" smtClean="0">
                <a:solidFill>
                  <a:prstClr val="black"/>
                </a:solidFill>
                <a:latin typeface="+mn-ea"/>
              </a:rPr>
              <a:t>時間帯車両通行禁止</a:t>
            </a:r>
            <a:endParaRPr kumimoji="0" lang="en-US" altLang="ja-JP" sz="600" kern="0" dirty="0">
              <a:solidFill>
                <a:prstClr val="black"/>
              </a:solidFill>
              <a:latin typeface="+mn-ea"/>
            </a:endParaRPr>
          </a:p>
        </p:txBody>
      </p:sp>
      <p:cxnSp>
        <p:nvCxnSpPr>
          <p:cNvPr id="118" name="直線コネクタ 211"/>
          <p:cNvCxnSpPr>
            <a:endCxn id="117" idx="2"/>
          </p:cNvCxnSpPr>
          <p:nvPr/>
        </p:nvCxnSpPr>
        <p:spPr>
          <a:xfrm flipV="1">
            <a:off x="7755662" y="1381118"/>
            <a:ext cx="716563" cy="770967"/>
          </a:xfrm>
          <a:prstGeom prst="line">
            <a:avLst/>
          </a:prstGeom>
          <a:noFill/>
          <a:ln w="12700" cap="flat" cmpd="sng" algn="ctr">
            <a:solidFill>
              <a:srgbClr val="00B050"/>
            </a:solidFill>
            <a:prstDash val="solid"/>
          </a:ln>
          <a:effectLst/>
        </p:spPr>
      </p:cxnSp>
      <p:cxnSp>
        <p:nvCxnSpPr>
          <p:cNvPr id="119" name="直線コネクタ 212"/>
          <p:cNvCxnSpPr>
            <a:endCxn id="116" idx="1"/>
          </p:cNvCxnSpPr>
          <p:nvPr/>
        </p:nvCxnSpPr>
        <p:spPr>
          <a:xfrm>
            <a:off x="7721758" y="2215061"/>
            <a:ext cx="1288748" cy="571813"/>
          </a:xfrm>
          <a:prstGeom prst="line">
            <a:avLst/>
          </a:prstGeom>
          <a:noFill/>
          <a:ln w="12700" cap="flat" cmpd="sng" algn="ctr">
            <a:solidFill>
              <a:srgbClr val="00B050"/>
            </a:solidFill>
            <a:prstDash val="solid"/>
          </a:ln>
          <a:effectLst/>
        </p:spPr>
      </p:cxnSp>
      <p:sp>
        <p:nvSpPr>
          <p:cNvPr id="120" name="正方形/長方形 213"/>
          <p:cNvSpPr/>
          <p:nvPr/>
        </p:nvSpPr>
        <p:spPr>
          <a:xfrm>
            <a:off x="8097556" y="2905623"/>
            <a:ext cx="883254" cy="236925"/>
          </a:xfrm>
          <a:prstGeom prst="rect">
            <a:avLst/>
          </a:prstGeom>
          <a:solidFill>
            <a:schemeClr val="bg1"/>
          </a:solidFill>
          <a:ln w="12700" cap="flat" cmpd="sng" algn="ctr">
            <a:solidFill>
              <a:srgbClr val="00B050"/>
            </a:solidFill>
            <a:prstDash val="solid"/>
          </a:ln>
          <a:effectLst/>
        </p:spPr>
        <p:txBody>
          <a:bodyPr rtlCol="0" anchor="ctr"/>
          <a:lstStyle/>
          <a:p>
            <a:pPr defTabSz="950711" eaLnBrk="0" hangingPunct="0">
              <a:defRPr/>
            </a:pPr>
            <a:r>
              <a:rPr kumimoji="0" lang="en-US" altLang="ja-JP" sz="600" kern="0" dirty="0" smtClean="0">
                <a:solidFill>
                  <a:prstClr val="black"/>
                </a:solidFill>
                <a:latin typeface="+mn-ea"/>
              </a:rPr>
              <a:t>【</a:t>
            </a:r>
            <a:r>
              <a:rPr kumimoji="0" lang="ja-JP" altLang="en-US" sz="600" kern="0" dirty="0" smtClean="0">
                <a:solidFill>
                  <a:prstClr val="black"/>
                </a:solidFill>
                <a:latin typeface="+mn-ea"/>
              </a:rPr>
              <a:t>警察</a:t>
            </a:r>
            <a:r>
              <a:rPr kumimoji="0" lang="ja-JP" altLang="en-US" sz="600" kern="0" dirty="0">
                <a:solidFill>
                  <a:prstClr val="black"/>
                </a:solidFill>
                <a:latin typeface="+mn-ea"/>
              </a:rPr>
              <a:t>（公安委員会）</a:t>
            </a:r>
            <a:r>
              <a:rPr kumimoji="0" lang="en-US" altLang="ja-JP" sz="600" kern="0" dirty="0">
                <a:solidFill>
                  <a:prstClr val="black"/>
                </a:solidFill>
                <a:latin typeface="+mn-ea"/>
              </a:rPr>
              <a:t>】</a:t>
            </a:r>
          </a:p>
          <a:p>
            <a:pPr defTabSz="950711" eaLnBrk="0" hangingPunct="0">
              <a:defRPr/>
            </a:pPr>
            <a:r>
              <a:rPr kumimoji="0" lang="ja-JP" altLang="en-US" sz="600" kern="0" dirty="0" smtClean="0">
                <a:solidFill>
                  <a:prstClr val="black"/>
                </a:solidFill>
                <a:latin typeface="+mn-ea"/>
              </a:rPr>
              <a:t>速度規制・取り締まり</a:t>
            </a:r>
            <a:endParaRPr kumimoji="0" lang="en-US" altLang="ja-JP" sz="600" kern="0" dirty="0">
              <a:solidFill>
                <a:prstClr val="black"/>
              </a:solidFill>
              <a:latin typeface="+mn-ea"/>
            </a:endParaRPr>
          </a:p>
        </p:txBody>
      </p:sp>
      <p:cxnSp>
        <p:nvCxnSpPr>
          <p:cNvPr id="121" name="直線コネクタ 214"/>
          <p:cNvCxnSpPr>
            <a:stCxn id="120" idx="0"/>
          </p:cNvCxnSpPr>
          <p:nvPr/>
        </p:nvCxnSpPr>
        <p:spPr>
          <a:xfrm flipH="1" flipV="1">
            <a:off x="7056744" y="2567069"/>
            <a:ext cx="1482439" cy="338554"/>
          </a:xfrm>
          <a:prstGeom prst="line">
            <a:avLst/>
          </a:prstGeom>
          <a:noFill/>
          <a:ln w="12700" cap="flat" cmpd="sng" algn="ctr">
            <a:solidFill>
              <a:srgbClr val="00B050"/>
            </a:solidFill>
            <a:prstDash val="solid"/>
          </a:ln>
          <a:effectLst/>
        </p:spPr>
      </p:cxnSp>
      <p:sp>
        <p:nvSpPr>
          <p:cNvPr id="122" name="テキスト ボックス 65"/>
          <p:cNvSpPr txBox="1"/>
          <p:nvPr/>
        </p:nvSpPr>
        <p:spPr>
          <a:xfrm>
            <a:off x="6014710" y="818724"/>
            <a:ext cx="3025758" cy="230832"/>
          </a:xfrm>
          <a:prstGeom prst="rect">
            <a:avLst/>
          </a:prstGeom>
          <a:noFill/>
        </p:spPr>
        <p:txBody>
          <a:bodyPr wrap="square" lIns="72000" rIns="72000" rtlCol="0">
            <a:spAutoFit/>
          </a:bodyPr>
          <a:lstStyle/>
          <a:p>
            <a:pPr>
              <a:spcAft>
                <a:spcPts val="0"/>
              </a:spcAft>
            </a:pPr>
            <a:r>
              <a:rPr lang="ja-JP" altLang="en-US" sz="900" dirty="0" smtClean="0">
                <a:solidFill>
                  <a:prstClr val="black"/>
                </a:solidFill>
                <a:latin typeface="HGｺﾞｼｯｸM" panose="020B0609000000000000" pitchFamily="49" charset="-128"/>
                <a:ea typeface="HGｺﾞｼｯｸM" panose="020B0609000000000000" pitchFamily="49" charset="-128"/>
              </a:rPr>
              <a:t>交通安全対策補助制度（通学路緊急対策）イメージ</a:t>
            </a:r>
          </a:p>
        </p:txBody>
      </p:sp>
      <p:grpSp>
        <p:nvGrpSpPr>
          <p:cNvPr id="49" name="グループ化 48"/>
          <p:cNvGrpSpPr/>
          <p:nvPr/>
        </p:nvGrpSpPr>
        <p:grpSpPr>
          <a:xfrm>
            <a:off x="1792165" y="2474197"/>
            <a:ext cx="1354340" cy="1071448"/>
            <a:chOff x="1734341" y="2465884"/>
            <a:chExt cx="1354340" cy="1071448"/>
          </a:xfrm>
        </p:grpSpPr>
        <p:pic>
          <p:nvPicPr>
            <p:cNvPr id="125" name="図 88" descr="\\lf090446\課共有\平成24年度交通計画課データ\01業務\調整\16通学路\130110県提出\ガードパイプ写真\施工後\DSC01601.JPG"/>
            <p:cNvPicPr>
              <a:picLocks noChangeAspect="1"/>
            </p:cNvPicPr>
            <p:nvPr/>
          </p:nvPicPr>
          <p:blipFill>
            <a:blip r:embed="rId6"/>
            <a:srcRect l="21089" t="27782" r="21648" b="24338"/>
            <a:stretch>
              <a:fillRect/>
            </a:stretch>
          </p:blipFill>
          <p:spPr>
            <a:xfrm>
              <a:off x="1748164" y="2696716"/>
              <a:ext cx="1340517" cy="840616"/>
            </a:xfrm>
            <a:prstGeom prst="rect">
              <a:avLst/>
            </a:prstGeom>
            <a:noFill/>
            <a:ln w="6350">
              <a:solidFill>
                <a:schemeClr val="tx1"/>
              </a:solidFill>
              <a:miter lim="800000"/>
              <a:headEnd/>
              <a:tailEnd/>
            </a:ln>
          </p:spPr>
        </p:pic>
        <p:sp>
          <p:nvSpPr>
            <p:cNvPr id="126" name="テキスト ボックス 89"/>
            <p:cNvSpPr txBox="1"/>
            <p:nvPr/>
          </p:nvSpPr>
          <p:spPr>
            <a:xfrm>
              <a:off x="1734341" y="2465884"/>
              <a:ext cx="1354339" cy="215444"/>
            </a:xfrm>
            <a:prstGeom prst="rect">
              <a:avLst/>
            </a:prstGeom>
            <a:solidFill>
              <a:schemeClr val="bg1"/>
            </a:solidFill>
            <a:ln w="6350">
              <a:solidFill>
                <a:schemeClr val="tx1"/>
              </a:solidFill>
            </a:ln>
          </p:spPr>
          <p:txBody>
            <a:bodyPr wrap="square" rtlCol="0">
              <a:spAutoFit/>
            </a:bodyPr>
            <a:lstStyle/>
            <a:p>
              <a:pPr algn="ctr" eaLnBrk="0" hangingPunct="0"/>
              <a:r>
                <a:rPr lang="ja-JP" altLang="en-US" sz="800" dirty="0" smtClean="0">
                  <a:latin typeface="Arial" pitchFamily="34" charset="0"/>
                  <a:ea typeface="ＭＳ Ｐゴシック" pitchFamily="50" charset="-128"/>
                </a:rPr>
                <a:t>防護柵の設置</a:t>
              </a:r>
              <a:endParaRPr kumimoji="1" lang="ja-JP" altLang="en-US" sz="800" dirty="0">
                <a:latin typeface="Arial" pitchFamily="34" charset="0"/>
                <a:ea typeface="ＭＳ Ｐゴシック" pitchFamily="50" charset="-128"/>
              </a:endParaRPr>
            </a:p>
          </p:txBody>
        </p:sp>
      </p:grpSp>
      <p:grpSp>
        <p:nvGrpSpPr>
          <p:cNvPr id="47" name="グループ化 46"/>
          <p:cNvGrpSpPr/>
          <p:nvPr/>
        </p:nvGrpSpPr>
        <p:grpSpPr>
          <a:xfrm>
            <a:off x="3447967" y="2494863"/>
            <a:ext cx="1262612" cy="1048021"/>
            <a:chOff x="3447967" y="2486550"/>
            <a:chExt cx="1262612" cy="1048021"/>
          </a:xfrm>
        </p:grpSpPr>
        <p:pic>
          <p:nvPicPr>
            <p:cNvPr id="124" name="図 87"/>
            <p:cNvPicPr>
              <a:picLocks noChangeAspect="1"/>
            </p:cNvPicPr>
            <p:nvPr/>
          </p:nvPicPr>
          <p:blipFill>
            <a:blip r:embed="rId7"/>
            <a:stretch>
              <a:fillRect/>
            </a:stretch>
          </p:blipFill>
          <p:spPr>
            <a:xfrm>
              <a:off x="3455071" y="2592940"/>
              <a:ext cx="1255508" cy="941631"/>
            </a:xfrm>
            <a:prstGeom prst="rect">
              <a:avLst/>
            </a:prstGeom>
            <a:ln w="6350">
              <a:solidFill>
                <a:schemeClr val="tx1"/>
              </a:solidFill>
            </a:ln>
          </p:spPr>
        </p:pic>
        <p:sp>
          <p:nvSpPr>
            <p:cNvPr id="127" name="テキスト ボックス 90"/>
            <p:cNvSpPr txBox="1"/>
            <p:nvPr/>
          </p:nvSpPr>
          <p:spPr>
            <a:xfrm>
              <a:off x="3447967" y="2486550"/>
              <a:ext cx="1262612" cy="216534"/>
            </a:xfrm>
            <a:prstGeom prst="rect">
              <a:avLst/>
            </a:prstGeom>
            <a:solidFill>
              <a:schemeClr val="bg1"/>
            </a:solidFill>
            <a:ln w="6350">
              <a:solidFill>
                <a:schemeClr val="tx1"/>
              </a:solidFill>
            </a:ln>
          </p:spPr>
          <p:txBody>
            <a:bodyPr wrap="square" lIns="36000" rIns="36000" bIns="46800" rtlCol="0">
              <a:spAutoFit/>
            </a:bodyPr>
            <a:lstStyle/>
            <a:p>
              <a:pPr algn="ctr" eaLnBrk="0" hangingPunct="0"/>
              <a:r>
                <a:rPr kumimoji="1" lang="ja-JP" altLang="en-US" sz="800" spc="-50" dirty="0" smtClean="0">
                  <a:latin typeface="Arial" pitchFamily="34" charset="0"/>
                  <a:ea typeface="ＭＳ Ｐゴシック" pitchFamily="50" charset="-128"/>
                </a:rPr>
                <a:t>車線の拡幅・歩道の整備</a:t>
              </a:r>
              <a:endParaRPr kumimoji="1" lang="ja-JP" altLang="en-US" sz="800" spc="-50" dirty="0">
                <a:latin typeface="Arial" pitchFamily="34" charset="0"/>
                <a:ea typeface="ＭＳ Ｐゴシック" pitchFamily="50" charset="-128"/>
              </a:endParaRPr>
            </a:p>
          </p:txBody>
        </p:sp>
      </p:grpSp>
      <p:grpSp>
        <p:nvGrpSpPr>
          <p:cNvPr id="50" name="グループ化 49"/>
          <p:cNvGrpSpPr/>
          <p:nvPr/>
        </p:nvGrpSpPr>
        <p:grpSpPr>
          <a:xfrm>
            <a:off x="264893" y="2474197"/>
            <a:ext cx="1225809" cy="1071448"/>
            <a:chOff x="264893" y="2465884"/>
            <a:chExt cx="1225809" cy="1071448"/>
          </a:xfrm>
        </p:grpSpPr>
        <p:pic>
          <p:nvPicPr>
            <p:cNvPr id="123" name="図 86"/>
            <p:cNvPicPr>
              <a:picLocks noChangeAspect="1"/>
            </p:cNvPicPr>
            <p:nvPr/>
          </p:nvPicPr>
          <p:blipFill>
            <a:blip r:embed="rId8"/>
            <a:srcRect l="9798" t="13994" r="7310" b="9494"/>
            <a:stretch>
              <a:fillRect/>
            </a:stretch>
          </p:blipFill>
          <p:spPr>
            <a:xfrm>
              <a:off x="273558" y="2642756"/>
              <a:ext cx="1216800" cy="894576"/>
            </a:xfrm>
            <a:prstGeom prst="rect">
              <a:avLst/>
            </a:prstGeom>
            <a:ln w="6350">
              <a:solidFill>
                <a:schemeClr val="tx1"/>
              </a:solidFill>
            </a:ln>
          </p:spPr>
        </p:pic>
        <p:sp>
          <p:nvSpPr>
            <p:cNvPr id="128" name="テキスト ボックス 91"/>
            <p:cNvSpPr txBox="1"/>
            <p:nvPr/>
          </p:nvSpPr>
          <p:spPr>
            <a:xfrm>
              <a:off x="264893" y="2465884"/>
              <a:ext cx="1225809" cy="215444"/>
            </a:xfrm>
            <a:prstGeom prst="rect">
              <a:avLst/>
            </a:prstGeom>
            <a:solidFill>
              <a:schemeClr val="bg1"/>
            </a:solidFill>
            <a:ln w="6350">
              <a:solidFill>
                <a:schemeClr val="tx1"/>
              </a:solidFill>
            </a:ln>
          </p:spPr>
          <p:txBody>
            <a:bodyPr wrap="square" rtlCol="0">
              <a:spAutoFit/>
            </a:bodyPr>
            <a:lstStyle/>
            <a:p>
              <a:pPr algn="ctr" eaLnBrk="0" hangingPunct="0"/>
              <a:r>
                <a:rPr kumimoji="1" lang="ja-JP" altLang="en-US" sz="800" dirty="0" smtClean="0">
                  <a:latin typeface="Arial" pitchFamily="34" charset="0"/>
                  <a:ea typeface="ＭＳ Ｐゴシック" pitchFamily="50" charset="-128"/>
                </a:rPr>
                <a:t>ハンプの設置</a:t>
              </a:r>
              <a:endParaRPr kumimoji="1" lang="ja-JP" altLang="en-US" sz="800" dirty="0">
                <a:latin typeface="Arial" pitchFamily="34" charset="0"/>
                <a:ea typeface="ＭＳ Ｐゴシック" pitchFamily="50" charset="-128"/>
              </a:endParaRPr>
            </a:p>
          </p:txBody>
        </p:sp>
      </p:grpSp>
      <p:sp>
        <p:nvSpPr>
          <p:cNvPr id="129" name="テキスト ボックス 66"/>
          <p:cNvSpPr txBox="1"/>
          <p:nvPr/>
        </p:nvSpPr>
        <p:spPr>
          <a:xfrm>
            <a:off x="48143" y="3643360"/>
            <a:ext cx="2672609" cy="338426"/>
          </a:xfrm>
          <a:prstGeom prst="rect">
            <a:avLst/>
          </a:prstGeom>
          <a:solidFill>
            <a:srgbClr val="FF0000"/>
          </a:solidFill>
          <a:ln>
            <a:noFill/>
          </a:ln>
        </p:spPr>
        <p:txBody>
          <a:bodyPr wrap="square" rtlCol="0">
            <a:spAutoFit/>
          </a:bodyPr>
          <a:lstStyle/>
          <a:p>
            <a:pPr algn="ctr" fontAlgn="auto">
              <a:spcBef>
                <a:spcPts val="0"/>
              </a:spcBef>
              <a:spcAft>
                <a:spcPts val="0"/>
              </a:spcAft>
            </a:pPr>
            <a:r>
              <a:rPr lang="ja-JP" altLang="en-US" sz="1599" dirty="0" smtClean="0">
                <a:solidFill>
                  <a:prstClr val="white"/>
                </a:solidFill>
                <a:latin typeface="HGｺﾞｼｯｸM" panose="020B0609000000000000" pitchFamily="49" charset="-128"/>
                <a:ea typeface="HGｺﾞｼｯｸM" panose="020B0609000000000000" pitchFamily="49" charset="-128"/>
              </a:rPr>
              <a:t>連続立体交差事業補助制度</a:t>
            </a:r>
            <a:endParaRPr lang="ja-JP" altLang="en-US" sz="1599" dirty="0">
              <a:solidFill>
                <a:prstClr val="white"/>
              </a:solidFill>
              <a:latin typeface="HGｺﾞｼｯｸM" panose="020B0609000000000000" pitchFamily="49" charset="-128"/>
              <a:ea typeface="HGｺﾞｼｯｸM" panose="020B0609000000000000" pitchFamily="49" charset="-128"/>
            </a:endParaRPr>
          </a:p>
        </p:txBody>
      </p:sp>
      <p:sp>
        <p:nvSpPr>
          <p:cNvPr id="130" name="正方形/長方形 129"/>
          <p:cNvSpPr/>
          <p:nvPr/>
        </p:nvSpPr>
        <p:spPr>
          <a:xfrm>
            <a:off x="56455" y="3648968"/>
            <a:ext cx="4752529" cy="3164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HGｺﾞｼｯｸM" panose="020B0609000000000000" pitchFamily="49" charset="-128"/>
              <a:ea typeface="HGｺﾞｼｯｸM" panose="020B0609000000000000" pitchFamily="49" charset="-128"/>
            </a:endParaRPr>
          </a:p>
        </p:txBody>
      </p:sp>
      <p:sp>
        <p:nvSpPr>
          <p:cNvPr id="131" name="テキスト ボックス 66"/>
          <p:cNvSpPr txBox="1"/>
          <p:nvPr/>
        </p:nvSpPr>
        <p:spPr>
          <a:xfrm>
            <a:off x="4880992" y="3643360"/>
            <a:ext cx="2899213" cy="338426"/>
          </a:xfrm>
          <a:prstGeom prst="rect">
            <a:avLst/>
          </a:prstGeom>
          <a:solidFill>
            <a:srgbClr val="FF0000"/>
          </a:solidFill>
          <a:ln>
            <a:noFill/>
          </a:ln>
        </p:spPr>
        <p:txBody>
          <a:bodyPr wrap="square" rtlCol="0">
            <a:spAutoFit/>
          </a:bodyPr>
          <a:lstStyle/>
          <a:p>
            <a:pPr algn="ctr" fontAlgn="auto">
              <a:spcBef>
                <a:spcPts val="0"/>
              </a:spcBef>
              <a:spcAft>
                <a:spcPts val="0"/>
              </a:spcAft>
            </a:pPr>
            <a:r>
              <a:rPr lang="ja-JP" altLang="en-US" sz="1599" dirty="0">
                <a:solidFill>
                  <a:prstClr val="white"/>
                </a:solidFill>
                <a:latin typeface="HGｺﾞｼｯｸM" panose="020B0609000000000000" pitchFamily="49" charset="-128"/>
                <a:ea typeface="HGｺﾞｼｯｸM" panose="020B0609000000000000" pitchFamily="49" charset="-128"/>
              </a:rPr>
              <a:t>踏切</a:t>
            </a:r>
            <a:r>
              <a:rPr lang="ja-JP" altLang="en-US" sz="1599" dirty="0" smtClean="0">
                <a:solidFill>
                  <a:prstClr val="white"/>
                </a:solidFill>
                <a:latin typeface="HGｺﾞｼｯｸM" panose="020B0609000000000000" pitchFamily="49" charset="-128"/>
                <a:ea typeface="HGｺﾞｼｯｸM" panose="020B0609000000000000" pitchFamily="49" charset="-128"/>
              </a:rPr>
              <a:t>道改良計画事業補助制度</a:t>
            </a:r>
            <a:endParaRPr lang="ja-JP" altLang="en-US" sz="1599" dirty="0">
              <a:solidFill>
                <a:prstClr val="white"/>
              </a:solidFill>
              <a:latin typeface="HGｺﾞｼｯｸM" panose="020B0609000000000000" pitchFamily="49" charset="-128"/>
              <a:ea typeface="HGｺﾞｼｯｸM" panose="020B0609000000000000" pitchFamily="49" charset="-128"/>
            </a:endParaRPr>
          </a:p>
        </p:txBody>
      </p:sp>
      <p:sp>
        <p:nvSpPr>
          <p:cNvPr id="132" name="正方形/長方形 131"/>
          <p:cNvSpPr/>
          <p:nvPr/>
        </p:nvSpPr>
        <p:spPr>
          <a:xfrm>
            <a:off x="4880992" y="3648968"/>
            <a:ext cx="4968552" cy="3164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HGｺﾞｼｯｸM" panose="020B0609000000000000" pitchFamily="49" charset="-128"/>
              <a:ea typeface="HGｺﾞｼｯｸM" panose="020B0609000000000000" pitchFamily="49" charset="-128"/>
            </a:endParaRPr>
          </a:p>
        </p:txBody>
      </p:sp>
      <p:sp>
        <p:nvSpPr>
          <p:cNvPr id="133" name="テキスト ボックス 65"/>
          <p:cNvSpPr txBox="1"/>
          <p:nvPr/>
        </p:nvSpPr>
        <p:spPr>
          <a:xfrm>
            <a:off x="110950" y="4023274"/>
            <a:ext cx="4599629" cy="646331"/>
          </a:xfrm>
          <a:prstGeom prst="rect">
            <a:avLst/>
          </a:prstGeom>
          <a:solidFill>
            <a:srgbClr val="FFCCFF"/>
          </a:solidFill>
        </p:spPr>
        <p:txBody>
          <a:bodyPr wrap="square" lIns="72000" rIns="72000" rtlCol="0">
            <a:spAutoFit/>
          </a:bodyPr>
          <a:lstStyle/>
          <a:p>
            <a:pPr>
              <a:spcAft>
                <a:spcPts val="0"/>
              </a:spcAft>
            </a:pPr>
            <a:r>
              <a:rPr lang="ja-JP" altLang="en-US" sz="1200" dirty="0" smtClean="0">
                <a:solidFill>
                  <a:prstClr val="black"/>
                </a:solidFill>
                <a:latin typeface="HGｺﾞｼｯｸM" panose="020B0609000000000000" pitchFamily="49" charset="-128"/>
                <a:ea typeface="HGｺﾞｼｯｸM" panose="020B0609000000000000" pitchFamily="49" charset="-128"/>
              </a:rPr>
              <a:t>道路と鉄道の交差部が連続する鉄道の一定区間を高架化又は地下化することで、交通の円滑化と分断された市街地の一体化による都市の活性化に資する事業を計画的かつ集中的に支援</a:t>
            </a:r>
          </a:p>
        </p:txBody>
      </p:sp>
      <p:sp>
        <p:nvSpPr>
          <p:cNvPr id="134" name="テキスト ボックス 65"/>
          <p:cNvSpPr txBox="1"/>
          <p:nvPr/>
        </p:nvSpPr>
        <p:spPr>
          <a:xfrm>
            <a:off x="4940971" y="4033046"/>
            <a:ext cx="4836565" cy="646331"/>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交通事故の防止と駅周辺の歩行者等の交通利便性の確保を図るため</a:t>
            </a:r>
            <a:r>
              <a:rPr lang="ja-JP" altLang="en-US" sz="1200" dirty="0" smtClean="0">
                <a:solidFill>
                  <a:prstClr val="black"/>
                </a:solidFill>
                <a:latin typeface="HGｺﾞｼｯｸM" panose="020B0609000000000000" pitchFamily="49" charset="-128"/>
                <a:ea typeface="HGｺﾞｼｯｸM" panose="020B0609000000000000" pitchFamily="49" charset="-128"/>
              </a:rPr>
              <a:t>、踏切</a:t>
            </a:r>
            <a:r>
              <a:rPr lang="ja-JP" altLang="en-US" sz="1200" dirty="0">
                <a:solidFill>
                  <a:prstClr val="black"/>
                </a:solidFill>
                <a:latin typeface="HGｺﾞｼｯｸM" panose="020B0609000000000000" pitchFamily="49" charset="-128"/>
                <a:ea typeface="HGｺﾞｼｯｸM" panose="020B0609000000000000" pitchFamily="49" charset="-128"/>
              </a:rPr>
              <a:t>道改良促進法に基づき改良すべき踏切道に指定された踏切道</a:t>
            </a:r>
            <a:r>
              <a:rPr lang="ja-JP" altLang="en-US" sz="1200" dirty="0" smtClean="0">
                <a:solidFill>
                  <a:prstClr val="black"/>
                </a:solidFill>
                <a:latin typeface="HGｺﾞｼｯｸM" panose="020B0609000000000000" pitchFamily="49" charset="-128"/>
                <a:ea typeface="HGｺﾞｼｯｸM" panose="020B0609000000000000" pitchFamily="49" charset="-128"/>
              </a:rPr>
              <a:t>の対策</a:t>
            </a:r>
            <a:r>
              <a:rPr lang="ja-JP" altLang="en-US" sz="1200" dirty="0">
                <a:solidFill>
                  <a:prstClr val="black"/>
                </a:solidFill>
                <a:latin typeface="HGｺﾞｼｯｸM" panose="020B0609000000000000" pitchFamily="49" charset="-128"/>
                <a:ea typeface="HGｺﾞｼｯｸM" panose="020B0609000000000000" pitchFamily="49" charset="-128"/>
              </a:rPr>
              <a:t>について計画的かつ集中的に支援</a:t>
            </a:r>
            <a:endParaRPr lang="ja-JP" altLang="en-US" sz="1200" dirty="0" smtClean="0">
              <a:solidFill>
                <a:prstClr val="black"/>
              </a:solidFill>
              <a:latin typeface="HGｺﾞｼｯｸM" panose="020B0609000000000000" pitchFamily="49" charset="-128"/>
              <a:ea typeface="HGｺﾞｼｯｸM" panose="020B0609000000000000" pitchFamily="49" charset="-128"/>
            </a:endParaRPr>
          </a:p>
        </p:txBody>
      </p:sp>
      <p:pic>
        <p:nvPicPr>
          <p:cNvPr id="135" name="図 134"/>
          <p:cNvPicPr>
            <a:picLocks/>
          </p:cNvPicPr>
          <p:nvPr/>
        </p:nvPicPr>
        <p:blipFill rotWithShape="1">
          <a:blip r:embed="rId9"/>
          <a:srcRect l="27087" t="2525" r="12355" b="11227"/>
          <a:stretch/>
        </p:blipFill>
        <p:spPr>
          <a:xfrm>
            <a:off x="270861" y="4724016"/>
            <a:ext cx="3168352" cy="1567707"/>
          </a:xfrm>
          <a:prstGeom prst="rect">
            <a:avLst/>
          </a:prstGeom>
          <a:ln w="12700">
            <a:noFill/>
          </a:ln>
        </p:spPr>
      </p:pic>
      <p:sp>
        <p:nvSpPr>
          <p:cNvPr id="136" name="円/楕円 59"/>
          <p:cNvSpPr/>
          <p:nvPr/>
        </p:nvSpPr>
        <p:spPr>
          <a:xfrm>
            <a:off x="595027" y="5506734"/>
            <a:ext cx="557702" cy="42689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sz="1400" dirty="0" smtClean="0">
              <a:solidFill>
                <a:prstClr val="black"/>
              </a:solidFill>
            </a:endParaRPr>
          </a:p>
        </p:txBody>
      </p:sp>
      <p:sp>
        <p:nvSpPr>
          <p:cNvPr id="138" name="テキスト ボックス 29"/>
          <p:cNvSpPr txBox="1"/>
          <p:nvPr/>
        </p:nvSpPr>
        <p:spPr>
          <a:xfrm>
            <a:off x="389665" y="5237946"/>
            <a:ext cx="850766" cy="195814"/>
          </a:xfrm>
          <a:prstGeom prst="rect">
            <a:avLst/>
          </a:prstGeom>
          <a:solidFill>
            <a:schemeClr val="bg1"/>
          </a:solidFill>
          <a:ln w="635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r>
              <a:rPr lang="ja-JP" altLang="en-US" sz="800" dirty="0">
                <a:solidFill>
                  <a:prstClr val="black"/>
                </a:solidFill>
                <a:latin typeface="ＭＳ Ｐゴシック" panose="020B0600070205080204" pitchFamily="50" charset="-128"/>
                <a:ea typeface="ＭＳ Ｐゴシック" panose="020B0600070205080204" pitchFamily="50" charset="-128"/>
              </a:rPr>
              <a:t>踏切を除去</a:t>
            </a:r>
          </a:p>
        </p:txBody>
      </p:sp>
      <p:sp>
        <p:nvSpPr>
          <p:cNvPr id="140" name="円/楕円 59"/>
          <p:cNvSpPr/>
          <p:nvPr/>
        </p:nvSpPr>
        <p:spPr>
          <a:xfrm>
            <a:off x="2017120" y="5079840"/>
            <a:ext cx="557702" cy="42689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sz="1400" dirty="0" smtClean="0">
              <a:solidFill>
                <a:prstClr val="black"/>
              </a:solidFill>
            </a:endParaRPr>
          </a:p>
        </p:txBody>
      </p:sp>
      <p:sp>
        <p:nvSpPr>
          <p:cNvPr id="141" name="円/楕円 59"/>
          <p:cNvSpPr/>
          <p:nvPr/>
        </p:nvSpPr>
        <p:spPr>
          <a:xfrm>
            <a:off x="2583134" y="4838419"/>
            <a:ext cx="557702" cy="42689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sz="1400" dirty="0" smtClean="0">
              <a:solidFill>
                <a:prstClr val="black"/>
              </a:solidFill>
            </a:endParaRPr>
          </a:p>
        </p:txBody>
      </p:sp>
      <p:sp>
        <p:nvSpPr>
          <p:cNvPr id="142" name="テキスト ボックス 29"/>
          <p:cNvSpPr txBox="1"/>
          <p:nvPr/>
        </p:nvSpPr>
        <p:spPr>
          <a:xfrm>
            <a:off x="1366782" y="4786758"/>
            <a:ext cx="850766" cy="195814"/>
          </a:xfrm>
          <a:prstGeom prst="rect">
            <a:avLst/>
          </a:prstGeom>
          <a:solidFill>
            <a:schemeClr val="bg1"/>
          </a:solidFill>
          <a:ln w="635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r>
              <a:rPr lang="ja-JP" altLang="en-US" sz="800" dirty="0">
                <a:solidFill>
                  <a:prstClr val="black"/>
                </a:solidFill>
                <a:latin typeface="ＭＳ Ｐゴシック" panose="020B0600070205080204" pitchFamily="50" charset="-128"/>
                <a:ea typeface="ＭＳ Ｐゴシック" panose="020B0600070205080204" pitchFamily="50" charset="-128"/>
              </a:rPr>
              <a:t>踏切を除去</a:t>
            </a:r>
          </a:p>
        </p:txBody>
      </p:sp>
      <p:sp>
        <p:nvSpPr>
          <p:cNvPr id="143" name="テキスト ボックス 29"/>
          <p:cNvSpPr txBox="1"/>
          <p:nvPr/>
        </p:nvSpPr>
        <p:spPr>
          <a:xfrm>
            <a:off x="2720880" y="5330325"/>
            <a:ext cx="850766" cy="195814"/>
          </a:xfrm>
          <a:prstGeom prst="rect">
            <a:avLst/>
          </a:prstGeom>
          <a:solidFill>
            <a:schemeClr val="bg1"/>
          </a:solidFill>
          <a:ln w="635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r>
              <a:rPr lang="ja-JP" altLang="en-US" sz="800" dirty="0">
                <a:solidFill>
                  <a:prstClr val="black"/>
                </a:solidFill>
                <a:latin typeface="ＭＳ Ｐゴシック" panose="020B0600070205080204" pitchFamily="50" charset="-128"/>
                <a:ea typeface="ＭＳ Ｐゴシック" panose="020B0600070205080204" pitchFamily="50" charset="-128"/>
              </a:rPr>
              <a:t>踏切を除去</a:t>
            </a:r>
          </a:p>
        </p:txBody>
      </p:sp>
      <p:pic>
        <p:nvPicPr>
          <p:cNvPr id="144" name="図 143"/>
          <p:cNvPicPr>
            <a:picLocks noChangeAspect="1"/>
          </p:cNvPicPr>
          <p:nvPr/>
        </p:nvPicPr>
        <p:blipFill rotWithShape="1">
          <a:blip r:embed="rId10" cstate="print">
            <a:extLst>
              <a:ext uri="{28A0092B-C50C-407E-A947-70E740481C1C}">
                <a14:useLocalDpi xmlns:a14="http://schemas.microsoft.com/office/drawing/2010/main" val="0"/>
              </a:ext>
            </a:extLst>
          </a:blip>
          <a:srcRect l="10932" t="14906" r="9132" b="10100"/>
          <a:stretch/>
        </p:blipFill>
        <p:spPr>
          <a:xfrm>
            <a:off x="3426264" y="5870497"/>
            <a:ext cx="1266192" cy="863696"/>
          </a:xfrm>
          <a:prstGeom prst="rect">
            <a:avLst/>
          </a:prstGeom>
          <a:ln w="12700">
            <a:solidFill>
              <a:schemeClr val="tx1"/>
            </a:solidFill>
          </a:ln>
        </p:spPr>
      </p:pic>
      <p:pic>
        <p:nvPicPr>
          <p:cNvPr id="145" name="図 144"/>
          <p:cNvPicPr>
            <a:picLocks noChangeAspect="1"/>
          </p:cNvPicPr>
          <p:nvPr/>
        </p:nvPicPr>
        <p:blipFill rotWithShape="1">
          <a:blip r:embed="rId11" cstate="print">
            <a:extLst>
              <a:ext uri="{28A0092B-C50C-407E-A947-70E740481C1C}">
                <a14:useLocalDpi xmlns:a14="http://schemas.microsoft.com/office/drawing/2010/main"/>
              </a:ext>
            </a:extLst>
          </a:blip>
          <a:srcRect l="13483" t="16632" r="11685" b="8968"/>
          <a:stretch/>
        </p:blipFill>
        <p:spPr>
          <a:xfrm>
            <a:off x="1783470" y="5890034"/>
            <a:ext cx="1237551" cy="844159"/>
          </a:xfrm>
          <a:prstGeom prst="rect">
            <a:avLst/>
          </a:prstGeom>
          <a:ln w="12700">
            <a:solidFill>
              <a:schemeClr val="tx1"/>
            </a:solidFill>
          </a:ln>
        </p:spPr>
      </p:pic>
      <p:sp>
        <p:nvSpPr>
          <p:cNvPr id="146" name="テキスト ボックス 145"/>
          <p:cNvSpPr txBox="1"/>
          <p:nvPr/>
        </p:nvSpPr>
        <p:spPr>
          <a:xfrm>
            <a:off x="1784021" y="5887421"/>
            <a:ext cx="471456" cy="126413"/>
          </a:xfrm>
          <a:prstGeom prst="rect">
            <a:avLst/>
          </a:prstGeom>
          <a:solidFill>
            <a:schemeClr val="bg1"/>
          </a:solidFill>
          <a:ln w="12700">
            <a:solidFill>
              <a:schemeClr val="tx1"/>
            </a:solidFill>
          </a:ln>
        </p:spPr>
        <p:txBody>
          <a:bodyPr wrap="square" lIns="36000" tIns="36000" rIns="36000" bIns="36000" rtlCol="0" anchor="ctr" anchorCtr="0">
            <a:noAutofit/>
          </a:bodyPr>
          <a:lstStyle/>
          <a:p>
            <a:pPr algn="ctr">
              <a:lnSpc>
                <a:spcPts val="1200"/>
              </a:lnSpc>
            </a:pPr>
            <a:r>
              <a:rPr lang="ja-JP" altLang="en-US" sz="800" dirty="0" smtClean="0">
                <a:solidFill>
                  <a:srgbClr val="000000"/>
                </a:solidFill>
                <a:latin typeface="ＭＳ Ｐゴシック" panose="020B0600070205080204" pitchFamily="50" charset="-128"/>
                <a:ea typeface="ＭＳ Ｐゴシック" panose="020B0600070205080204" pitchFamily="50" charset="-128"/>
              </a:rPr>
              <a:t>整備前</a:t>
            </a:r>
            <a:endParaRPr lang="ja-JP" altLang="en-US" sz="800" dirty="0">
              <a:solidFill>
                <a:srgbClr val="000000"/>
              </a:solidFill>
              <a:latin typeface="ＭＳ Ｐゴシック" panose="020B0600070205080204" pitchFamily="50" charset="-128"/>
              <a:ea typeface="ＭＳ Ｐゴシック" panose="020B0600070205080204" pitchFamily="50" charset="-128"/>
            </a:endParaRPr>
          </a:p>
        </p:txBody>
      </p:sp>
      <p:sp>
        <p:nvSpPr>
          <p:cNvPr id="147" name="テキスト ボックス 146"/>
          <p:cNvSpPr txBox="1"/>
          <p:nvPr/>
        </p:nvSpPr>
        <p:spPr>
          <a:xfrm>
            <a:off x="3426264" y="5870421"/>
            <a:ext cx="471456" cy="126413"/>
          </a:xfrm>
          <a:prstGeom prst="rect">
            <a:avLst/>
          </a:prstGeom>
          <a:solidFill>
            <a:schemeClr val="bg1"/>
          </a:solidFill>
          <a:ln w="12700">
            <a:solidFill>
              <a:schemeClr val="tx1"/>
            </a:solidFill>
          </a:ln>
        </p:spPr>
        <p:txBody>
          <a:bodyPr wrap="square" lIns="36000" tIns="36000" rIns="36000" bIns="36000" rtlCol="0" anchor="ctr" anchorCtr="0">
            <a:noAutofit/>
          </a:bodyPr>
          <a:lstStyle/>
          <a:p>
            <a:pPr algn="ctr">
              <a:lnSpc>
                <a:spcPts val="1200"/>
              </a:lnSpc>
            </a:pPr>
            <a:r>
              <a:rPr lang="ja-JP" altLang="en-US" sz="800" dirty="0" smtClean="0">
                <a:solidFill>
                  <a:srgbClr val="000000"/>
                </a:solidFill>
                <a:latin typeface="ＭＳ Ｐゴシック" panose="020B0600070205080204" pitchFamily="50" charset="-128"/>
                <a:ea typeface="ＭＳ Ｐゴシック" panose="020B0600070205080204" pitchFamily="50" charset="-128"/>
              </a:rPr>
              <a:t>整備後</a:t>
            </a:r>
            <a:endParaRPr lang="ja-JP" altLang="en-US" sz="800" dirty="0">
              <a:solidFill>
                <a:srgbClr val="000000"/>
              </a:solidFill>
              <a:latin typeface="ＭＳ Ｐゴシック" panose="020B0600070205080204" pitchFamily="50" charset="-128"/>
              <a:ea typeface="ＭＳ Ｐゴシック" panose="020B0600070205080204" pitchFamily="50" charset="-128"/>
            </a:endParaRPr>
          </a:p>
        </p:txBody>
      </p:sp>
      <p:sp>
        <p:nvSpPr>
          <p:cNvPr id="148" name="右矢印 147"/>
          <p:cNvSpPr/>
          <p:nvPr/>
        </p:nvSpPr>
        <p:spPr>
          <a:xfrm>
            <a:off x="3153500" y="6009671"/>
            <a:ext cx="155589" cy="585348"/>
          </a:xfrm>
          <a:prstGeom prst="rightArrow">
            <a:avLst>
              <a:gd name="adj1" fmla="val 55679"/>
              <a:gd name="adj2" fmla="val 68728"/>
            </a:avLst>
          </a:prstGeom>
          <a:solidFill>
            <a:srgbClr val="FF6D6D">
              <a:alpha val="36000"/>
            </a:srgbClr>
          </a:solidFill>
          <a:ln w="28575">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smtClean="0">
              <a:solidFill>
                <a:prstClr val="black"/>
              </a:solidFill>
            </a:endParaRPr>
          </a:p>
        </p:txBody>
      </p:sp>
      <p:pic>
        <p:nvPicPr>
          <p:cNvPr id="150" name="図 149"/>
          <p:cNvPicPr>
            <a:picLocks noChangeAspect="1"/>
          </p:cNvPicPr>
          <p:nvPr/>
        </p:nvPicPr>
        <p:blipFill rotWithShape="1">
          <a:blip r:embed="rId12"/>
          <a:srcRect r="11966"/>
          <a:stretch/>
        </p:blipFill>
        <p:spPr>
          <a:xfrm>
            <a:off x="7780205" y="5972492"/>
            <a:ext cx="791119" cy="774221"/>
          </a:xfrm>
          <a:prstGeom prst="rect">
            <a:avLst/>
          </a:prstGeom>
        </p:spPr>
      </p:pic>
      <p:pic>
        <p:nvPicPr>
          <p:cNvPr id="151" name="図 150"/>
          <p:cNvPicPr>
            <a:picLocks noChangeAspect="1"/>
          </p:cNvPicPr>
          <p:nvPr/>
        </p:nvPicPr>
        <p:blipFill rotWithShape="1">
          <a:blip r:embed="rId13" cstate="print">
            <a:extLst>
              <a:ext uri="{28A0092B-C50C-407E-A947-70E740481C1C}">
                <a14:useLocalDpi xmlns:a14="http://schemas.microsoft.com/office/drawing/2010/main" val="0"/>
              </a:ext>
            </a:extLst>
          </a:blip>
          <a:srcRect r="26371" b="29000"/>
          <a:stretch/>
        </p:blipFill>
        <p:spPr>
          <a:xfrm>
            <a:off x="8650783" y="6009671"/>
            <a:ext cx="1030067" cy="745089"/>
          </a:xfrm>
          <a:prstGeom prst="rect">
            <a:avLst/>
          </a:prstGeom>
        </p:spPr>
      </p:pic>
      <p:pic>
        <p:nvPicPr>
          <p:cNvPr id="152" name="図 151">
            <a:extLst>
              <a:ext uri="{FF2B5EF4-FFF2-40B4-BE49-F238E27FC236}">
                <a16:creationId xmlns:a16="http://schemas.microsoft.com/office/drawing/2014/main" id="{67DE515A-4925-40D4-B74C-76C4402548AC}"/>
              </a:ext>
            </a:extLst>
          </p:cNvPr>
          <p:cNvPicPr>
            <a:picLocks noChangeAspect="1"/>
          </p:cNvPicPr>
          <p:nvPr/>
        </p:nvPicPr>
        <p:blipFill rotWithShape="1">
          <a:blip r:embed="rId14"/>
          <a:srcRect b="20771"/>
          <a:stretch/>
        </p:blipFill>
        <p:spPr>
          <a:xfrm>
            <a:off x="5019336" y="4867394"/>
            <a:ext cx="1243500" cy="741103"/>
          </a:xfrm>
          <a:prstGeom prst="rect">
            <a:avLst/>
          </a:prstGeom>
        </p:spPr>
      </p:pic>
      <p:sp>
        <p:nvSpPr>
          <p:cNvPr id="154" name="正方形/長方形 68">
            <a:extLst>
              <a:ext uri="{FF2B5EF4-FFF2-40B4-BE49-F238E27FC236}">
                <a16:creationId xmlns:a16="http://schemas.microsoft.com/office/drawing/2014/main" id="{76C8783B-A64C-43AB-BD90-837DD85018A9}"/>
              </a:ext>
            </a:extLst>
          </p:cNvPr>
          <p:cNvSpPr/>
          <p:nvPr/>
        </p:nvSpPr>
        <p:spPr>
          <a:xfrm>
            <a:off x="5131331" y="4720735"/>
            <a:ext cx="1035430" cy="123111"/>
          </a:xfrm>
          <a:prstGeom prst="rect">
            <a:avLst/>
          </a:prstGeom>
          <a:solidFill>
            <a:srgbClr val="FFFFFF"/>
          </a:solidFill>
          <a:ln>
            <a:solidFill>
              <a:schemeClr val="tx1"/>
            </a:solidFill>
          </a:ln>
        </p:spPr>
        <p:txBody>
          <a:bodyPr wrap="square" lIns="0" tIns="0" rIns="0" bIns="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単独立体交差</a:t>
            </a:r>
          </a:p>
        </p:txBody>
      </p:sp>
      <p:sp>
        <p:nvSpPr>
          <p:cNvPr id="155" name="楕円 154">
            <a:extLst>
              <a:ext uri="{FF2B5EF4-FFF2-40B4-BE49-F238E27FC236}">
                <a16:creationId xmlns:a16="http://schemas.microsoft.com/office/drawing/2014/main" id="{B824ECF1-4BFC-4B88-B6BF-FB5BE83EACFA}"/>
              </a:ext>
            </a:extLst>
          </p:cNvPr>
          <p:cNvSpPr/>
          <p:nvPr/>
        </p:nvSpPr>
        <p:spPr>
          <a:xfrm rot="1325924">
            <a:off x="7237981" y="5434087"/>
            <a:ext cx="395730" cy="205037"/>
          </a:xfrm>
          <a:prstGeom prst="ellipse">
            <a:avLst/>
          </a:prstGeom>
          <a:noFill/>
          <a:ln w="1587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srgbClr val="000000"/>
              </a:solidFill>
              <a:effectLst/>
              <a:uLnTx/>
              <a:uFillTx/>
              <a:latin typeface="Arial"/>
              <a:ea typeface="ＭＳ Ｐゴシック"/>
              <a:cs typeface="+mn-cs"/>
            </a:endParaRPr>
          </a:p>
        </p:txBody>
      </p:sp>
      <p:cxnSp>
        <p:nvCxnSpPr>
          <p:cNvPr id="156" name="直線コネクタ 155">
            <a:extLst>
              <a:ext uri="{FF2B5EF4-FFF2-40B4-BE49-F238E27FC236}">
                <a16:creationId xmlns:a16="http://schemas.microsoft.com/office/drawing/2014/main" id="{60DF9171-9A73-4997-9591-76BEF7A5558E}"/>
              </a:ext>
            </a:extLst>
          </p:cNvPr>
          <p:cNvCxnSpPr>
            <a:cxnSpLocks/>
            <a:stCxn id="155" idx="2"/>
            <a:endCxn id="153" idx="3"/>
          </p:cNvCxnSpPr>
          <p:nvPr/>
        </p:nvCxnSpPr>
        <p:spPr>
          <a:xfrm flipH="1" flipV="1">
            <a:off x="6332220" y="5211903"/>
            <a:ext cx="920297" cy="250265"/>
          </a:xfrm>
          <a:prstGeom prst="line">
            <a:avLst/>
          </a:prstGeom>
          <a:noFill/>
          <a:ln w="12700" cap="flat" cmpd="sng" algn="ctr">
            <a:solidFill>
              <a:srgbClr val="000000"/>
            </a:solidFill>
            <a:prstDash val="solid"/>
          </a:ln>
          <a:effectLst/>
        </p:spPr>
      </p:cxnSp>
      <p:sp>
        <p:nvSpPr>
          <p:cNvPr id="157" name="楕円 156">
            <a:extLst>
              <a:ext uri="{FF2B5EF4-FFF2-40B4-BE49-F238E27FC236}">
                <a16:creationId xmlns:a16="http://schemas.microsoft.com/office/drawing/2014/main" id="{B824ECF1-4BFC-4B88-B6BF-FB5BE83EACFA}"/>
              </a:ext>
            </a:extLst>
          </p:cNvPr>
          <p:cNvSpPr/>
          <p:nvPr/>
        </p:nvSpPr>
        <p:spPr>
          <a:xfrm rot="3380044">
            <a:off x="7726586" y="5262218"/>
            <a:ext cx="267695" cy="818418"/>
          </a:xfrm>
          <a:prstGeom prst="ellipse">
            <a:avLst/>
          </a:prstGeom>
          <a:noFill/>
          <a:ln w="1587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srgbClr val="000000"/>
              </a:solidFill>
              <a:effectLst/>
              <a:uLnTx/>
              <a:uFillTx/>
              <a:latin typeface="Arial"/>
              <a:ea typeface="ＭＳ Ｐゴシック"/>
              <a:cs typeface="+mn-cs"/>
            </a:endParaRPr>
          </a:p>
        </p:txBody>
      </p:sp>
      <p:cxnSp>
        <p:nvCxnSpPr>
          <p:cNvPr id="158" name="直線コネクタ 157">
            <a:extLst>
              <a:ext uri="{FF2B5EF4-FFF2-40B4-BE49-F238E27FC236}">
                <a16:creationId xmlns:a16="http://schemas.microsoft.com/office/drawing/2014/main" id="{60DF9171-9A73-4997-9591-76BEF7A5558E}"/>
              </a:ext>
            </a:extLst>
          </p:cNvPr>
          <p:cNvCxnSpPr>
            <a:cxnSpLocks/>
            <a:stCxn id="157" idx="0"/>
          </p:cNvCxnSpPr>
          <p:nvPr/>
        </p:nvCxnSpPr>
        <p:spPr>
          <a:xfrm>
            <a:off x="8201012" y="5444583"/>
            <a:ext cx="52934" cy="19258"/>
          </a:xfrm>
          <a:prstGeom prst="line">
            <a:avLst/>
          </a:prstGeom>
          <a:noFill/>
          <a:ln w="12700" cap="flat" cmpd="sng" algn="ctr">
            <a:solidFill>
              <a:srgbClr val="000000"/>
            </a:solidFill>
            <a:prstDash val="solid"/>
          </a:ln>
          <a:effectLst/>
        </p:spPr>
      </p:cxnSp>
      <p:sp>
        <p:nvSpPr>
          <p:cNvPr id="159" name="楕円 158">
            <a:extLst>
              <a:ext uri="{FF2B5EF4-FFF2-40B4-BE49-F238E27FC236}">
                <a16:creationId xmlns:a16="http://schemas.microsoft.com/office/drawing/2014/main" id="{B824ECF1-4BFC-4B88-B6BF-FB5BE83EACFA}"/>
              </a:ext>
            </a:extLst>
          </p:cNvPr>
          <p:cNvSpPr/>
          <p:nvPr/>
        </p:nvSpPr>
        <p:spPr>
          <a:xfrm rot="1325924">
            <a:off x="6735162" y="5666055"/>
            <a:ext cx="325551" cy="205037"/>
          </a:xfrm>
          <a:prstGeom prst="ellipse">
            <a:avLst/>
          </a:prstGeom>
          <a:noFill/>
          <a:ln w="1587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srgbClr val="000000"/>
              </a:solidFill>
              <a:effectLst/>
              <a:uLnTx/>
              <a:uFillTx/>
              <a:latin typeface="Arial"/>
              <a:ea typeface="ＭＳ Ｐゴシック"/>
              <a:cs typeface="+mn-cs"/>
            </a:endParaRPr>
          </a:p>
        </p:txBody>
      </p:sp>
      <p:cxnSp>
        <p:nvCxnSpPr>
          <p:cNvPr id="160" name="直線コネクタ 159">
            <a:extLst>
              <a:ext uri="{FF2B5EF4-FFF2-40B4-BE49-F238E27FC236}">
                <a16:creationId xmlns:a16="http://schemas.microsoft.com/office/drawing/2014/main" id="{60DF9171-9A73-4997-9591-76BEF7A5558E}"/>
              </a:ext>
            </a:extLst>
          </p:cNvPr>
          <p:cNvCxnSpPr>
            <a:cxnSpLocks/>
            <a:stCxn id="159" idx="5"/>
            <a:endCxn id="163" idx="1"/>
          </p:cNvCxnSpPr>
          <p:nvPr/>
        </p:nvCxnSpPr>
        <p:spPr>
          <a:xfrm>
            <a:off x="6977310" y="5879040"/>
            <a:ext cx="738062" cy="473064"/>
          </a:xfrm>
          <a:prstGeom prst="line">
            <a:avLst/>
          </a:prstGeom>
          <a:noFill/>
          <a:ln w="12700" cap="flat" cmpd="sng" algn="ctr">
            <a:solidFill>
              <a:srgbClr val="000000"/>
            </a:solidFill>
            <a:prstDash val="solid"/>
          </a:ln>
          <a:effectLst/>
        </p:spPr>
      </p:cxnSp>
      <p:sp>
        <p:nvSpPr>
          <p:cNvPr id="161" name="楕円 160">
            <a:extLst>
              <a:ext uri="{FF2B5EF4-FFF2-40B4-BE49-F238E27FC236}">
                <a16:creationId xmlns:a16="http://schemas.microsoft.com/office/drawing/2014/main" id="{B824ECF1-4BFC-4B88-B6BF-FB5BE83EACFA}"/>
              </a:ext>
            </a:extLst>
          </p:cNvPr>
          <p:cNvSpPr/>
          <p:nvPr/>
        </p:nvSpPr>
        <p:spPr>
          <a:xfrm rot="17355368">
            <a:off x="7709769" y="5143894"/>
            <a:ext cx="257203" cy="321659"/>
          </a:xfrm>
          <a:prstGeom prst="ellipse">
            <a:avLst/>
          </a:prstGeom>
          <a:noFill/>
          <a:ln w="1587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srgbClr val="000000"/>
              </a:solidFill>
              <a:effectLst/>
              <a:uLnTx/>
              <a:uFillTx/>
              <a:latin typeface="Arial"/>
              <a:ea typeface="ＭＳ Ｐゴシック"/>
              <a:cs typeface="+mn-cs"/>
            </a:endParaRPr>
          </a:p>
        </p:txBody>
      </p:sp>
      <p:cxnSp>
        <p:nvCxnSpPr>
          <p:cNvPr id="162" name="直線コネクタ 161">
            <a:extLst>
              <a:ext uri="{FF2B5EF4-FFF2-40B4-BE49-F238E27FC236}">
                <a16:creationId xmlns:a16="http://schemas.microsoft.com/office/drawing/2014/main" id="{60DF9171-9A73-4997-9591-76BEF7A5558E}"/>
              </a:ext>
            </a:extLst>
          </p:cNvPr>
          <p:cNvCxnSpPr>
            <a:cxnSpLocks/>
            <a:stCxn id="161" idx="5"/>
          </p:cNvCxnSpPr>
          <p:nvPr/>
        </p:nvCxnSpPr>
        <p:spPr>
          <a:xfrm flipV="1">
            <a:off x="7975721" y="4884665"/>
            <a:ext cx="650934" cy="371717"/>
          </a:xfrm>
          <a:prstGeom prst="line">
            <a:avLst/>
          </a:prstGeom>
          <a:noFill/>
          <a:ln w="12700" cap="flat" cmpd="sng" algn="ctr">
            <a:solidFill>
              <a:srgbClr val="000000"/>
            </a:solidFill>
            <a:prstDash val="solid"/>
          </a:ln>
          <a:effectLst/>
        </p:spPr>
      </p:cxnSp>
      <p:sp>
        <p:nvSpPr>
          <p:cNvPr id="164" name="正方形/長方形 68">
            <a:extLst>
              <a:ext uri="{FF2B5EF4-FFF2-40B4-BE49-F238E27FC236}">
                <a16:creationId xmlns:a16="http://schemas.microsoft.com/office/drawing/2014/main" id="{76C8783B-A64C-43AB-BD90-837DD85018A9}"/>
              </a:ext>
            </a:extLst>
          </p:cNvPr>
          <p:cNvSpPr/>
          <p:nvPr/>
        </p:nvSpPr>
        <p:spPr>
          <a:xfrm>
            <a:off x="7818300" y="5867063"/>
            <a:ext cx="714928" cy="123111"/>
          </a:xfrm>
          <a:prstGeom prst="rect">
            <a:avLst/>
          </a:prstGeom>
          <a:solidFill>
            <a:srgbClr val="FFFFFF"/>
          </a:solidFill>
          <a:ln>
            <a:solidFill>
              <a:schemeClr val="tx1"/>
            </a:solidFill>
          </a:ln>
        </p:spPr>
        <p:txBody>
          <a:bodyPr wrap="square" lIns="0" tIns="0" rIns="0" bIns="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踏切</a:t>
            </a:r>
            <a:r>
              <a:rPr kumimoji="0" lang="ja-JP" altLang="en-US" sz="800" b="0" i="0" u="none" strike="noStrike" kern="0" cap="none" spc="0" normalizeH="0" baseline="0" noProof="0" dirty="0" smtClean="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拡幅</a:t>
            </a:r>
          </a:p>
        </p:txBody>
      </p:sp>
      <p:sp>
        <p:nvSpPr>
          <p:cNvPr id="168" name="正方形/長方形 68">
            <a:extLst>
              <a:ext uri="{FF2B5EF4-FFF2-40B4-BE49-F238E27FC236}">
                <a16:creationId xmlns:a16="http://schemas.microsoft.com/office/drawing/2014/main" id="{76C8783B-A64C-43AB-BD90-837DD85018A9}"/>
              </a:ext>
            </a:extLst>
          </p:cNvPr>
          <p:cNvSpPr/>
          <p:nvPr/>
        </p:nvSpPr>
        <p:spPr>
          <a:xfrm>
            <a:off x="8653930" y="4782088"/>
            <a:ext cx="1077735" cy="123111"/>
          </a:xfrm>
          <a:prstGeom prst="rect">
            <a:avLst/>
          </a:prstGeom>
          <a:solidFill>
            <a:srgbClr val="FFFFFF"/>
          </a:solidFill>
          <a:ln>
            <a:solidFill>
              <a:schemeClr val="tx1"/>
            </a:solidFill>
          </a:ln>
        </p:spPr>
        <p:txBody>
          <a:bodyPr wrap="square" lIns="0" tIns="0" rIns="0" bIns="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kern="0" dirty="0" smtClean="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歩行者等立体横断施設</a:t>
            </a:r>
            <a:endParaRPr kumimoji="0" lang="ja-JP" altLang="en-US" sz="800" b="0" i="0" u="none" strike="noStrike" kern="0" cap="none" spc="0" normalizeH="0" baseline="0" noProof="0" dirty="0" smtClean="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8" name="正方形/長方形 68">
            <a:extLst>
              <a:ext uri="{FF2B5EF4-FFF2-40B4-BE49-F238E27FC236}">
                <a16:creationId xmlns:a16="http://schemas.microsoft.com/office/drawing/2014/main" id="{76C8783B-A64C-43AB-BD90-837DD85018A9}"/>
              </a:ext>
            </a:extLst>
          </p:cNvPr>
          <p:cNvSpPr/>
          <p:nvPr/>
        </p:nvSpPr>
        <p:spPr>
          <a:xfrm>
            <a:off x="8989652" y="5400393"/>
            <a:ext cx="743329" cy="123111"/>
          </a:xfrm>
          <a:prstGeom prst="rect">
            <a:avLst/>
          </a:prstGeom>
          <a:solidFill>
            <a:srgbClr val="FFFFFF"/>
          </a:solidFill>
          <a:ln>
            <a:solidFill>
              <a:schemeClr val="tx1"/>
            </a:solidFill>
          </a:ln>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kern="0" dirty="0" smtClean="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踏切周辺対策</a:t>
            </a:r>
            <a:endParaRPr kumimoji="0" lang="ja-JP" altLang="en-US" sz="800" b="0" i="0" u="none" strike="noStrike" kern="0" cap="none" spc="0" normalizeH="0" baseline="0" noProof="0" dirty="0" smtClean="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9" name="直線コネクタ 178">
            <a:extLst>
              <a:ext uri="{FF2B5EF4-FFF2-40B4-BE49-F238E27FC236}">
                <a16:creationId xmlns:a16="http://schemas.microsoft.com/office/drawing/2014/main" id="{60DF9171-9A73-4997-9591-76BEF7A5558E}"/>
              </a:ext>
            </a:extLst>
          </p:cNvPr>
          <p:cNvCxnSpPr>
            <a:cxnSpLocks/>
            <a:stCxn id="157" idx="7"/>
            <a:endCxn id="178" idx="1"/>
          </p:cNvCxnSpPr>
          <p:nvPr/>
        </p:nvCxnSpPr>
        <p:spPr>
          <a:xfrm flipV="1">
            <a:off x="8153724" y="5461949"/>
            <a:ext cx="835928" cy="127846"/>
          </a:xfrm>
          <a:prstGeom prst="line">
            <a:avLst/>
          </a:prstGeom>
          <a:noFill/>
          <a:ln w="12700" cap="flat" cmpd="sng" algn="ctr">
            <a:solidFill>
              <a:srgbClr val="000000"/>
            </a:solidFill>
            <a:prstDash val="solid"/>
          </a:ln>
          <a:effectLst/>
        </p:spPr>
      </p:cxnSp>
    </p:spTree>
    <p:extLst>
      <p:ext uri="{BB962C8B-B14F-4D97-AF65-F5344CB8AC3E}">
        <p14:creationId xmlns:p14="http://schemas.microsoft.com/office/powerpoint/2010/main" val="1025343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19050">
          <a:solidFill>
            <a:srgbClr val="61B4FF"/>
          </a:solidFill>
        </a:ln>
      </a:spPr>
      <a:bodyPr wrap="square" lIns="108000" tIns="216000" rIns="90000" bIns="36000" rtlCol="0">
        <a:spAutoFit/>
      </a:bodyPr>
      <a:lstStyle>
        <a:defPPr>
          <a:defRPr kumimoji="1" sz="14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2382</Words>
  <Application>Microsoft Office PowerPoint</Application>
  <PresentationFormat>A4 210 x 297 mm</PresentationFormat>
  <Paragraphs>254</Paragraphs>
  <Slides>12</Slides>
  <Notes>12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12</vt:i4>
      </vt:variant>
    </vt:vector>
  </HeadingPairs>
  <TitlesOfParts>
    <vt:vector size="27" baseType="lpstr">
      <vt:lpstr>ＤＨＰ特太ゴシック体</vt:lpstr>
      <vt:lpstr>ＤＨＰ平成ゴシックW5</vt:lpstr>
      <vt:lpstr>HGPｺﾞｼｯｸE</vt:lpstr>
      <vt:lpstr>HGPｺﾞｼｯｸM</vt:lpstr>
      <vt:lpstr>HGP創英角ｺﾞｼｯｸUB</vt:lpstr>
      <vt:lpstr>HGSｺﾞｼｯｸE</vt:lpstr>
      <vt:lpstr>HGｺﾞｼｯｸM</vt:lpstr>
      <vt:lpstr>HG丸ｺﾞｼｯｸM-PRO</vt:lpstr>
      <vt:lpstr>ＭＳ Ｐゴシック</vt:lpstr>
      <vt:lpstr>ＭＳ ゴシック</vt:lpstr>
      <vt:lpstr>メイリオ</vt:lpstr>
      <vt:lpstr>Arial</vt:lpstr>
      <vt:lpstr>Calibri</vt:lpstr>
      <vt:lpstr>Times New Roman</vt:lpstr>
      <vt:lpstr>標準デザイン</vt:lpstr>
      <vt:lpstr>１．街路事業の概要</vt:lpstr>
      <vt:lpstr>街路の機能</vt:lpstr>
      <vt:lpstr>都市計画法上の位置づけ</vt:lpstr>
      <vt:lpstr>街路事業の定義</vt:lpstr>
      <vt:lpstr>２．予算制度　</vt:lpstr>
      <vt:lpstr>　街路事業の予算制度</vt:lpstr>
      <vt:lpstr>３．通常補助</vt:lpstr>
      <vt:lpstr>主な個別補助制度①</vt:lpstr>
      <vt:lpstr>主な個別補助制度②</vt:lpstr>
      <vt:lpstr>４．社会資本整備総合交付金</vt:lpstr>
      <vt:lpstr>PowerPoint プレゼンテーション</vt:lpstr>
      <vt:lpstr>　社会資本整備総合交付金と防災・安全交付金の対象事業</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2020-02-28T06:04:31Z</dcterms:created>
  <dcterms:modified xsi:type="dcterms:W3CDTF">2023-02-01T11:35:50Z</dcterms:modified>
</cp:coreProperties>
</file>