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3"/>
  </p:notesMasterIdLst>
  <p:handoutMasterIdLst>
    <p:handoutMasterId r:id="rId14"/>
  </p:handoutMasterIdLst>
  <p:sldIdLst>
    <p:sldId id="256" r:id="rId2"/>
    <p:sldId id="268" r:id="rId3"/>
    <p:sldId id="269" r:id="rId4"/>
    <p:sldId id="259" r:id="rId5"/>
    <p:sldId id="260" r:id="rId6"/>
    <p:sldId id="261" r:id="rId7"/>
    <p:sldId id="262" r:id="rId8"/>
    <p:sldId id="270" r:id="rId9"/>
    <p:sldId id="271" r:id="rId10"/>
    <p:sldId id="265" r:id="rId11"/>
    <p:sldId id="266" r:id="rId12"/>
  </p:sldIdLst>
  <p:sldSz cx="9906000" cy="6858000" type="A4"/>
  <p:notesSz cx="6735763" cy="98663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504D"/>
    <a:srgbClr val="CC6600"/>
    <a:srgbClr val="9A6260"/>
    <a:srgbClr val="FFFF99"/>
    <a:srgbClr val="99FF33"/>
    <a:srgbClr val="4087C8"/>
    <a:srgbClr val="FF0000"/>
    <a:srgbClr val="CC0000"/>
    <a:srgbClr val="FF9999"/>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rgbClr val="00000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62"/>
    <p:restoredTop sz="94424" autoAdjust="0"/>
  </p:normalViewPr>
  <p:slideViewPr>
    <p:cSldViewPr>
      <p:cViewPr varScale="1">
        <p:scale>
          <a:sx n="73" d="100"/>
          <a:sy n="73" d="100"/>
        </p:scale>
        <p:origin x="1170" y="60"/>
      </p:cViewPr>
      <p:guideLst>
        <p:guide orient="horz" pos="2160"/>
        <p:guide pos="3120"/>
      </p:guideLst>
    </p:cSldViewPr>
  </p:slideViewPr>
  <p:notesTextViewPr>
    <p:cViewPr>
      <p:scale>
        <a:sx n="300" d="100"/>
        <a:sy n="300" d="100"/>
      </p:scale>
      <p:origin x="0" y="0"/>
    </p:cViewPr>
  </p:notesTextViewPr>
  <p:sorterViewPr>
    <p:cViewPr>
      <p:scale>
        <a:sx n="79" d="100"/>
        <a:sy n="79" d="100"/>
      </p:scale>
      <p:origin x="0" y="-1077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47"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1148"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DC714C94-3052-4463-B0F1-2740C7206DFA}" type="datetimeFigureOut">
              <a:rPr kumimoji="1" lang="ja-JP" altLang="en-US" smtClean="0"/>
              <a:t>2023/2/6</a:t>
            </a:fld>
            <a:endParaRPr kumimoji="1" lang="ja-JP" altLang="en-US"/>
          </a:p>
        </p:txBody>
      </p:sp>
      <p:sp>
        <p:nvSpPr>
          <p:cNvPr id="1149"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1150"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ABB15613-F69B-47DB-8B77-7E61D5DB8642}" type="slidenum">
              <a:rPr kumimoji="1" lang="ja-JP" altLang="en-US" smtClean="0"/>
              <a:t>‹#›</a:t>
            </a:fld>
            <a:endParaRPr kumimoji="1" lang="ja-JP" altLang="en-US"/>
          </a:p>
        </p:txBody>
      </p:sp>
    </p:spTree>
    <p:extLst>
      <p:ext uri="{BB962C8B-B14F-4D97-AF65-F5344CB8AC3E}">
        <p14:creationId xmlns:p14="http://schemas.microsoft.com/office/powerpoint/2010/main" val="3631598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0" name="ヘッダー プレースホルダ 1"/>
          <p:cNvSpPr>
            <a:spLocks noGrp="1"/>
          </p:cNvSpPr>
          <p:nvPr>
            <p:ph type="hdr" sz="quarter"/>
          </p:nvPr>
        </p:nvSpPr>
        <p:spPr>
          <a:xfrm>
            <a:off x="0" y="0"/>
            <a:ext cx="2919413" cy="493713"/>
          </a:xfrm>
          <a:prstGeom prst="rect">
            <a:avLst/>
          </a:prstGeom>
        </p:spPr>
        <p:txBody>
          <a:bodyPr vert="horz" lIns="69319" tIns="34659" rIns="69319" bIns="34659" rtlCol="0"/>
          <a:lstStyle>
            <a:lvl1pPr algn="l" eaLnBrk="1" hangingPunct="1">
              <a:defRPr sz="900">
                <a:latin typeface="Arial" charset="0"/>
              </a:defRPr>
            </a:lvl1pPr>
          </a:lstStyle>
          <a:p>
            <a:pPr>
              <a:defRPr/>
            </a:pPr>
            <a:endParaRPr lang="ja-JP" altLang="en-US"/>
          </a:p>
        </p:txBody>
      </p:sp>
      <p:sp>
        <p:nvSpPr>
          <p:cNvPr id="1141" name="日付プレースホルダ 2"/>
          <p:cNvSpPr>
            <a:spLocks noGrp="1"/>
          </p:cNvSpPr>
          <p:nvPr>
            <p:ph type="dt" idx="1"/>
          </p:nvPr>
        </p:nvSpPr>
        <p:spPr>
          <a:xfrm>
            <a:off x="3814763" y="0"/>
            <a:ext cx="2919412" cy="493713"/>
          </a:xfrm>
          <a:prstGeom prst="rect">
            <a:avLst/>
          </a:prstGeom>
        </p:spPr>
        <p:txBody>
          <a:bodyPr vert="horz" lIns="69319" tIns="34659" rIns="69319" bIns="34659" rtlCol="0"/>
          <a:lstStyle>
            <a:lvl1pPr algn="r" eaLnBrk="1" hangingPunct="1">
              <a:defRPr sz="900">
                <a:latin typeface="Arial" charset="0"/>
              </a:defRPr>
            </a:lvl1pPr>
          </a:lstStyle>
          <a:p>
            <a:pPr>
              <a:defRPr/>
            </a:pPr>
            <a:fld id="{5C6F0A25-CA60-4033-85FD-C494EC5DFB36}" type="datetimeFigureOut">
              <a:rPr lang="ja-JP" altLang="en-US"/>
              <a:pPr>
                <a:defRPr/>
              </a:pPr>
              <a:t>2023/2/6</a:t>
            </a:fld>
            <a:endParaRPr lang="ja-JP" altLang="en-US"/>
          </a:p>
        </p:txBody>
      </p:sp>
      <p:sp>
        <p:nvSpPr>
          <p:cNvPr id="1142" name="スライド イメージ プレースホルダ 3"/>
          <p:cNvSpPr>
            <a:spLocks noGrp="1" noRot="1" noChangeAspect="1"/>
          </p:cNvSpPr>
          <p:nvPr>
            <p:ph type="sldImg" idx="2"/>
          </p:nvPr>
        </p:nvSpPr>
        <p:spPr>
          <a:xfrm>
            <a:off x="695325" y="739775"/>
            <a:ext cx="5345113" cy="3700463"/>
          </a:xfrm>
          <a:prstGeom prst="rect">
            <a:avLst/>
          </a:prstGeom>
          <a:noFill/>
          <a:ln w="12700">
            <a:solidFill>
              <a:prstClr val="black"/>
            </a:solidFill>
          </a:ln>
        </p:spPr>
        <p:txBody>
          <a:bodyPr vert="horz" lIns="69319" tIns="34659" rIns="69319" bIns="34659" rtlCol="0" anchor="ctr"/>
          <a:lstStyle/>
          <a:p>
            <a:pPr lvl="0"/>
            <a:endParaRPr lang="ja-JP" altLang="en-US" noProof="0" smtClean="0"/>
          </a:p>
        </p:txBody>
      </p:sp>
      <p:sp>
        <p:nvSpPr>
          <p:cNvPr id="1143" name="ノート プレースホルダ 4"/>
          <p:cNvSpPr>
            <a:spLocks noGrp="1"/>
          </p:cNvSpPr>
          <p:nvPr>
            <p:ph type="body" sz="quarter" idx="3"/>
          </p:nvPr>
        </p:nvSpPr>
        <p:spPr>
          <a:xfrm>
            <a:off x="673100" y="4686300"/>
            <a:ext cx="5389563" cy="4440238"/>
          </a:xfrm>
          <a:prstGeom prst="rect">
            <a:avLst/>
          </a:prstGeom>
        </p:spPr>
        <p:txBody>
          <a:bodyPr vert="horz" lIns="69319" tIns="34659" rIns="69319" bIns="34659" rtlCol="0">
            <a:normAutofit/>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1144" name="フッター プレースホルダ 5"/>
          <p:cNvSpPr>
            <a:spLocks noGrp="1"/>
          </p:cNvSpPr>
          <p:nvPr>
            <p:ph type="ftr" sz="quarter" idx="4"/>
          </p:nvPr>
        </p:nvSpPr>
        <p:spPr>
          <a:xfrm>
            <a:off x="0" y="9371013"/>
            <a:ext cx="2919413" cy="493712"/>
          </a:xfrm>
          <a:prstGeom prst="rect">
            <a:avLst/>
          </a:prstGeom>
        </p:spPr>
        <p:txBody>
          <a:bodyPr vert="horz" lIns="69319" tIns="34659" rIns="69319" bIns="34659" rtlCol="0" anchor="b"/>
          <a:lstStyle>
            <a:lvl1pPr algn="l" eaLnBrk="1" hangingPunct="1">
              <a:defRPr sz="900">
                <a:latin typeface="Arial" charset="0"/>
              </a:defRPr>
            </a:lvl1pPr>
          </a:lstStyle>
          <a:p>
            <a:pPr>
              <a:defRPr/>
            </a:pPr>
            <a:endParaRPr lang="ja-JP" altLang="en-US"/>
          </a:p>
        </p:txBody>
      </p:sp>
      <p:sp>
        <p:nvSpPr>
          <p:cNvPr id="1145" name="スライド番号プレースホルダ 6"/>
          <p:cNvSpPr>
            <a:spLocks noGrp="1"/>
          </p:cNvSpPr>
          <p:nvPr>
            <p:ph type="sldNum" sz="quarter" idx="5"/>
          </p:nvPr>
        </p:nvSpPr>
        <p:spPr>
          <a:xfrm>
            <a:off x="3814763" y="9371013"/>
            <a:ext cx="2919412" cy="493712"/>
          </a:xfrm>
          <a:prstGeom prst="rect">
            <a:avLst/>
          </a:prstGeom>
        </p:spPr>
        <p:txBody>
          <a:bodyPr vert="horz" wrap="square" lIns="69319" tIns="34659" rIns="69319" bIns="34659" numCol="1" anchor="b" anchorCtr="0" compatLnSpc="1">
            <a:prstTxWarp prst="textNoShape">
              <a:avLst/>
            </a:prstTxWarp>
          </a:bodyPr>
          <a:lstStyle>
            <a:lvl1pPr algn="r" eaLnBrk="1" hangingPunct="1">
              <a:defRPr sz="900"/>
            </a:lvl1pPr>
          </a:lstStyle>
          <a:p>
            <a:pPr>
              <a:defRPr/>
            </a:pPr>
            <a:fld id="{64DF0368-DAE3-4A72-BBD6-DEFF9CAF06CD}" type="slidenum">
              <a:rPr lang="ja-JP" altLang="en-US"/>
              <a:pPr>
                <a:defRPr/>
              </a:pPr>
              <a:t>‹#›</a:t>
            </a:fld>
            <a:endParaRPr lang="ja-JP" altLang="en-US"/>
          </a:p>
        </p:txBody>
      </p:sp>
    </p:spTree>
    <p:extLst>
      <p:ext uri="{BB962C8B-B14F-4D97-AF65-F5344CB8AC3E}">
        <p14:creationId xmlns:p14="http://schemas.microsoft.com/office/powerpoint/2010/main" val="202011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pic>
        <p:nvPicPr>
          <p:cNvPr id="1038" name="Picture 7" descr="mlit_top"/>
          <p:cNvPicPr>
            <a:picLocks noChangeAspect="1" noChangeArrowheads="1"/>
          </p:cNvPicPr>
          <p:nvPr userDrawn="1"/>
        </p:nvPicPr>
        <p:blipFill>
          <a:blip r:embed="rId2"/>
          <a:srcRect t="62230"/>
          <a:stretch>
            <a:fillRect/>
          </a:stretch>
        </p:blipFill>
        <p:spPr>
          <a:xfrm>
            <a:off x="0" y="6524625"/>
            <a:ext cx="9906000" cy="333375"/>
          </a:xfrm>
          <a:prstGeom prst="rect">
            <a:avLst/>
          </a:prstGeom>
          <a:noFill/>
          <a:ln>
            <a:noFill/>
          </a:ln>
        </p:spPr>
      </p:pic>
      <p:sp>
        <p:nvSpPr>
          <p:cNvPr id="1039" name="Rectangle 9"/>
          <p:cNvSpPr>
            <a:spLocks noChangeArrowheads="1"/>
          </p:cNvSpPr>
          <p:nvPr userDrawn="1"/>
        </p:nvSpPr>
        <p:spPr>
          <a:xfrm>
            <a:off x="1833563" y="3284538"/>
            <a:ext cx="8072437" cy="73025"/>
          </a:xfrm>
          <a:prstGeom prst="rect">
            <a:avLst/>
          </a:prstGeom>
          <a:solidFill>
            <a:srgbClr val="0066CC"/>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mtClean="0"/>
          </a:p>
        </p:txBody>
      </p:sp>
      <p:pic>
        <p:nvPicPr>
          <p:cNvPr id="1040" name="Picture 11"/>
          <p:cNvPicPr>
            <a:picLocks noChangeAspect="1" noChangeArrowheads="1"/>
          </p:cNvPicPr>
          <p:nvPr userDrawn="1"/>
        </p:nvPicPr>
        <p:blipFill>
          <a:blip r:embed="rId3"/>
          <a:stretch>
            <a:fillRect/>
          </a:stretch>
        </p:blipFill>
        <p:spPr>
          <a:xfrm>
            <a:off x="0" y="6051550"/>
            <a:ext cx="2301875" cy="473075"/>
          </a:xfrm>
          <a:prstGeom prst="rect">
            <a:avLst/>
          </a:prstGeom>
          <a:noFill/>
          <a:ln>
            <a:noFill/>
          </a:ln>
        </p:spPr>
      </p:pic>
      <p:sp>
        <p:nvSpPr>
          <p:cNvPr id="1041" name="Text Box 12"/>
          <p:cNvSpPr txBox="1">
            <a:spLocks noChangeArrowheads="1"/>
          </p:cNvSpPr>
          <p:nvPr userDrawn="1"/>
        </p:nvSpPr>
        <p:spPr>
          <a:xfrm>
            <a:off x="0" y="6524625"/>
            <a:ext cx="3643313" cy="276225"/>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smtClean="0">
                <a:solidFill>
                  <a:schemeClr val="bg1"/>
                </a:solidFill>
                <a:latin typeface="Times New Roman" panose="02020603050405020304" pitchFamily="18" charset="0"/>
              </a:rPr>
              <a:t>Ministry of Land, Infrastructure, Transport and Tourism</a:t>
            </a:r>
          </a:p>
        </p:txBody>
      </p:sp>
      <p:sp>
        <p:nvSpPr>
          <p:cNvPr id="1042" name="Rectangle 2"/>
          <p:cNvSpPr>
            <a:spLocks noGrp="1" noChangeArrowheads="1"/>
          </p:cNvSpPr>
          <p:nvPr>
            <p:ph type="ctrTitle"/>
          </p:nvPr>
        </p:nvSpPr>
        <p:spPr>
          <a:xfrm>
            <a:off x="1754187" y="2133601"/>
            <a:ext cx="8151813" cy="1470025"/>
          </a:xfrm>
        </p:spPr>
        <p:txBody>
          <a:bodyPr/>
          <a:lstStyle>
            <a:lvl1pPr>
              <a:defRPr sz="4000"/>
            </a:lvl1pPr>
          </a:lstStyle>
          <a:p>
            <a:r>
              <a:rPr lang="ja-JP" altLang="en-US"/>
              <a:t>マスタ タイトルの書式設定</a:t>
            </a:r>
          </a:p>
        </p:txBody>
      </p:sp>
      <p:sp>
        <p:nvSpPr>
          <p:cNvPr id="1043" name="Rectangle 3"/>
          <p:cNvSpPr>
            <a:spLocks noGrp="1" noChangeArrowheads="1"/>
          </p:cNvSpPr>
          <p:nvPr>
            <p:ph type="subTitle" idx="1"/>
          </p:nvPr>
        </p:nvSpPr>
        <p:spPr>
          <a:xfrm>
            <a:off x="1485900" y="3886200"/>
            <a:ext cx="6934200" cy="1752600"/>
          </a:xfrm>
        </p:spPr>
        <p:txBody>
          <a:bodyPr/>
          <a:lstStyle>
            <a:lvl1pPr marL="0" indent="0" algn="ctr">
              <a:buFontTx/>
              <a:buNone/>
              <a:defRPr/>
            </a:lvl1pPr>
          </a:lstStyle>
          <a:p>
            <a:r>
              <a:rPr lang="ja-JP" altLang="en-US"/>
              <a:t>マスタ サブタイトルの書式設定</a:t>
            </a:r>
          </a:p>
        </p:txBody>
      </p:sp>
      <p:sp>
        <p:nvSpPr>
          <p:cNvPr id="1044" name="Rectangle 4"/>
          <p:cNvSpPr>
            <a:spLocks noGrp="1" noChangeArrowheads="1"/>
          </p:cNvSpPr>
          <p:nvPr>
            <p:ph type="dt" sz="half" idx="10"/>
          </p:nvPr>
        </p:nvSpPr>
        <p:spPr/>
        <p:txBody>
          <a:bodyPr/>
          <a:lstStyle>
            <a:lvl1pPr>
              <a:defRPr/>
            </a:lvl1pPr>
          </a:lstStyle>
          <a:p>
            <a:pPr>
              <a:defRPr/>
            </a:pPr>
            <a:endParaRPr lang="en-US" altLang="ja-JP"/>
          </a:p>
        </p:txBody>
      </p:sp>
      <p:sp>
        <p:nvSpPr>
          <p:cNvPr id="1045" name="Rectangle 5"/>
          <p:cNvSpPr>
            <a:spLocks noGrp="1" noChangeArrowheads="1"/>
          </p:cNvSpPr>
          <p:nvPr>
            <p:ph type="ftr" sz="quarter" idx="11"/>
          </p:nvPr>
        </p:nvSpPr>
        <p:spPr/>
        <p:txBody>
          <a:bodyPr/>
          <a:lstStyle>
            <a:lvl1pPr>
              <a:defRPr/>
            </a:lvl1pPr>
          </a:lstStyle>
          <a:p>
            <a:pPr>
              <a:defRPr/>
            </a:pPr>
            <a:endParaRPr lang="en-US" altLang="ja-JP"/>
          </a:p>
        </p:txBody>
      </p:sp>
      <p:sp>
        <p:nvSpPr>
          <p:cNvPr id="1046"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ED5DA7F3-824B-4813-A7AE-A14586E86586}" type="slidenum">
              <a:rPr lang="en-US" altLang="ja-JP"/>
              <a:pPr>
                <a:defRPr/>
              </a:pPr>
              <a:t>‹#›</a:t>
            </a:fld>
            <a:endParaRPr lang="en-US" altLang="ja-JP"/>
          </a:p>
        </p:txBody>
      </p:sp>
    </p:spTree>
    <p:extLst>
      <p:ext uri="{BB962C8B-B14F-4D97-AF65-F5344CB8AC3E}">
        <p14:creationId xmlns:p14="http://schemas.microsoft.com/office/powerpoint/2010/main" val="334209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1099" name="タイトル 1"/>
          <p:cNvSpPr>
            <a:spLocks noGrp="1"/>
          </p:cNvSpPr>
          <p:nvPr>
            <p:ph type="title"/>
          </p:nvPr>
        </p:nvSpPr>
        <p:spPr/>
        <p:txBody>
          <a:bodyPr/>
          <a:lstStyle/>
          <a:p>
            <a:r>
              <a:rPr lang="ja-JP" altLang="en-US" smtClean="0"/>
              <a:t>マスタ タイトルの書式設定</a:t>
            </a:r>
            <a:endParaRPr lang="ja-JP" altLang="en-US"/>
          </a:p>
        </p:txBody>
      </p:sp>
      <p:sp>
        <p:nvSpPr>
          <p:cNvPr id="1100"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0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3" name="Rectangle 6"/>
          <p:cNvSpPr>
            <a:spLocks noGrp="1" noChangeArrowheads="1"/>
          </p:cNvSpPr>
          <p:nvPr>
            <p:ph type="sldNum" sz="quarter" idx="12"/>
          </p:nvPr>
        </p:nvSpPr>
        <p:spPr>
          <a:ln/>
        </p:spPr>
        <p:txBody>
          <a:bodyPr/>
          <a:lstStyle>
            <a:lvl1pPr>
              <a:defRPr/>
            </a:lvl1pPr>
          </a:lstStyle>
          <a:p>
            <a:pPr>
              <a:defRPr/>
            </a:pPr>
            <a:fld id="{1A8CFFFD-8077-4879-BE2B-B381BF6D8B2A}" type="slidenum">
              <a:rPr lang="en-US" altLang="ja-JP"/>
              <a:pPr>
                <a:defRPr/>
              </a:pPr>
              <a:t>‹#›</a:t>
            </a:fld>
            <a:endParaRPr lang="en-US" altLang="ja-JP"/>
          </a:p>
        </p:txBody>
      </p:sp>
    </p:spTree>
    <p:extLst>
      <p:ext uri="{BB962C8B-B14F-4D97-AF65-F5344CB8AC3E}">
        <p14:creationId xmlns:p14="http://schemas.microsoft.com/office/powerpoint/2010/main" val="1748393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1105" name="縦書きタイトル 1"/>
          <p:cNvSpPr>
            <a:spLocks noGrp="1"/>
          </p:cNvSpPr>
          <p:nvPr>
            <p:ph type="title" orient="vert"/>
          </p:nvPr>
        </p:nvSpPr>
        <p:spPr>
          <a:xfrm>
            <a:off x="7058025" y="0"/>
            <a:ext cx="2352675" cy="6126163"/>
          </a:xfrm>
        </p:spPr>
        <p:txBody>
          <a:bodyPr vert="eaVert"/>
          <a:lstStyle/>
          <a:p>
            <a:r>
              <a:rPr lang="ja-JP" altLang="en-US" smtClean="0"/>
              <a:t>マスタ タイトルの書式設定</a:t>
            </a:r>
            <a:endParaRPr lang="ja-JP" altLang="en-US"/>
          </a:p>
        </p:txBody>
      </p:sp>
      <p:sp>
        <p:nvSpPr>
          <p:cNvPr id="1106" name="縦書きテキスト プレースホルダ 2"/>
          <p:cNvSpPr>
            <a:spLocks noGrp="1"/>
          </p:cNvSpPr>
          <p:nvPr>
            <p:ph type="body" orient="vert" idx="1"/>
          </p:nvPr>
        </p:nvSpPr>
        <p:spPr>
          <a:xfrm>
            <a:off x="0" y="0"/>
            <a:ext cx="6892925" cy="61261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0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10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109" name="Rectangle 6"/>
          <p:cNvSpPr>
            <a:spLocks noGrp="1" noChangeArrowheads="1"/>
          </p:cNvSpPr>
          <p:nvPr>
            <p:ph type="sldNum" sz="quarter" idx="12"/>
          </p:nvPr>
        </p:nvSpPr>
        <p:spPr>
          <a:ln/>
        </p:spPr>
        <p:txBody>
          <a:bodyPr/>
          <a:lstStyle>
            <a:lvl1pPr>
              <a:defRPr/>
            </a:lvl1pPr>
          </a:lstStyle>
          <a:p>
            <a:pPr>
              <a:defRPr/>
            </a:pPr>
            <a:fld id="{9C1451B1-9E3D-4759-BEF2-CDC444D2FF49}" type="slidenum">
              <a:rPr lang="en-US" altLang="ja-JP"/>
              <a:pPr>
                <a:defRPr/>
              </a:pPr>
              <a:t>‹#›</a:t>
            </a:fld>
            <a:endParaRPr lang="en-US" altLang="ja-JP"/>
          </a:p>
        </p:txBody>
      </p:sp>
    </p:spTree>
    <p:extLst>
      <p:ext uri="{BB962C8B-B14F-4D97-AF65-F5344CB8AC3E}">
        <p14:creationId xmlns:p14="http://schemas.microsoft.com/office/powerpoint/2010/main" val="176770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1111" name="コンテンツ プレースホルダ 1"/>
          <p:cNvSpPr>
            <a:spLocks noGrp="1"/>
          </p:cNvSpPr>
          <p:nvPr>
            <p:ph/>
          </p:nvPr>
        </p:nvSpPr>
        <p:spPr>
          <a:xfrm>
            <a:off x="495300" y="274639"/>
            <a:ext cx="8915400" cy="585152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112" name="Rectangle 4"/>
          <p:cNvSpPr>
            <a:spLocks noGrp="1" noChangeArrowheads="1"/>
          </p:cNvSpPr>
          <p:nvPr>
            <p:ph type="dt" sz="half" idx="10"/>
          </p:nvPr>
        </p:nvSpPr>
        <p:spPr/>
        <p:txBody>
          <a:bodyPr/>
          <a:lstStyle>
            <a:lvl1pPr>
              <a:defRPr/>
            </a:lvl1pPr>
          </a:lstStyle>
          <a:p>
            <a:pPr>
              <a:defRPr/>
            </a:pPr>
            <a:endParaRPr lang="en-US" altLang="ja-JP"/>
          </a:p>
        </p:txBody>
      </p:sp>
      <p:sp>
        <p:nvSpPr>
          <p:cNvPr id="1113" name="Rectangle 5"/>
          <p:cNvSpPr>
            <a:spLocks noGrp="1" noChangeArrowheads="1"/>
          </p:cNvSpPr>
          <p:nvPr>
            <p:ph type="ftr" sz="quarter" idx="11"/>
          </p:nvPr>
        </p:nvSpPr>
        <p:spPr/>
        <p:txBody>
          <a:bodyPr/>
          <a:lstStyle>
            <a:lvl1pPr>
              <a:defRPr/>
            </a:lvl1pPr>
          </a:lstStyle>
          <a:p>
            <a:pPr>
              <a:defRPr/>
            </a:pPr>
            <a:endParaRPr lang="en-US" altLang="ja-JP"/>
          </a:p>
        </p:txBody>
      </p:sp>
      <p:sp>
        <p:nvSpPr>
          <p:cNvPr id="1114" name="Rectangle 6"/>
          <p:cNvSpPr>
            <a:spLocks noGrp="1" noChangeArrowheads="1"/>
          </p:cNvSpPr>
          <p:nvPr>
            <p:ph type="sldNum" sz="quarter" idx="12"/>
          </p:nvPr>
        </p:nvSpPr>
        <p:spPr/>
        <p:txBody>
          <a:bodyPr/>
          <a:lstStyle>
            <a:lvl1pPr>
              <a:defRPr/>
            </a:lvl1pPr>
          </a:lstStyle>
          <a:p>
            <a:pPr>
              <a:defRPr/>
            </a:pPr>
            <a:fld id="{1B5F4DF4-080C-47D2-B05C-2C8282E0C6FC}" type="slidenum">
              <a:rPr lang="en-US" altLang="ja-JP"/>
              <a:pPr>
                <a:defRPr/>
              </a:pPr>
              <a:t>‹#›</a:t>
            </a:fld>
            <a:endParaRPr lang="en-US" altLang="ja-JP"/>
          </a:p>
        </p:txBody>
      </p:sp>
    </p:spTree>
    <p:extLst>
      <p:ext uri="{BB962C8B-B14F-4D97-AF65-F5344CB8AC3E}">
        <p14:creationId xmlns:p14="http://schemas.microsoft.com/office/powerpoint/2010/main" val="639607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完全白紙">
    <p:spTree>
      <p:nvGrpSpPr>
        <p:cNvPr id="1" name=""/>
        <p:cNvGrpSpPr/>
        <p:nvPr/>
      </p:nvGrpSpPr>
      <p:grpSpPr>
        <a:xfrm>
          <a:off x="0" y="0"/>
          <a:ext cx="0" cy="0"/>
          <a:chOff x="0" y="0"/>
          <a:chExt cx="0" cy="0"/>
        </a:xfrm>
      </p:grpSpPr>
      <p:sp>
        <p:nvSpPr>
          <p:cNvPr id="1116" name="Text Box 12"/>
          <p:cNvSpPr txBox="1">
            <a:spLocks noChangeArrowheads="1"/>
          </p:cNvSpPr>
          <p:nvPr userDrawn="1"/>
        </p:nvSpPr>
        <p:spPr>
          <a:xfrm>
            <a:off x="0" y="6524625"/>
            <a:ext cx="3643313" cy="276225"/>
          </a:xfrm>
          <a:prstGeom prst="rect">
            <a:avLst/>
          </a:prstGeom>
          <a:noFill/>
          <a:ln>
            <a:noFill/>
          </a:ln>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r>
              <a:rPr lang="en-US" altLang="ja-JP" sz="1200" i="1" smtClean="0">
                <a:solidFill>
                  <a:schemeClr val="bg1"/>
                </a:solidFill>
                <a:latin typeface="Times New Roman" panose="02020603050405020304" pitchFamily="18" charset="0"/>
              </a:rPr>
              <a:t>Ministry of Land, Infrastructure, Transport and Tourism</a:t>
            </a:r>
          </a:p>
        </p:txBody>
      </p:sp>
      <p:sp>
        <p:nvSpPr>
          <p:cNvPr id="1117" name="Rectangle 4"/>
          <p:cNvSpPr>
            <a:spLocks noGrp="1" noChangeArrowheads="1"/>
          </p:cNvSpPr>
          <p:nvPr>
            <p:ph type="dt" sz="half" idx="10"/>
          </p:nvPr>
        </p:nvSpPr>
        <p:spPr/>
        <p:txBody>
          <a:bodyPr/>
          <a:lstStyle>
            <a:lvl1pPr>
              <a:defRPr/>
            </a:lvl1pPr>
          </a:lstStyle>
          <a:p>
            <a:pPr>
              <a:defRPr/>
            </a:pPr>
            <a:endParaRPr lang="en-US" altLang="ja-JP"/>
          </a:p>
        </p:txBody>
      </p:sp>
      <p:sp>
        <p:nvSpPr>
          <p:cNvPr id="1118" name="Rectangle 5"/>
          <p:cNvSpPr>
            <a:spLocks noGrp="1" noChangeArrowheads="1"/>
          </p:cNvSpPr>
          <p:nvPr>
            <p:ph type="ftr" sz="quarter" idx="11"/>
          </p:nvPr>
        </p:nvSpPr>
        <p:spPr/>
        <p:txBody>
          <a:bodyPr/>
          <a:lstStyle>
            <a:lvl1pPr>
              <a:defRPr/>
            </a:lvl1pPr>
          </a:lstStyle>
          <a:p>
            <a:pPr>
              <a:defRPr/>
            </a:pPr>
            <a:endParaRPr lang="en-US" altLang="ja-JP"/>
          </a:p>
        </p:txBody>
      </p:sp>
      <p:sp>
        <p:nvSpPr>
          <p:cNvPr id="1119" name="Rectangle 6"/>
          <p:cNvSpPr>
            <a:spLocks noGrp="1" noChangeArrowheads="1"/>
          </p:cNvSpPr>
          <p:nvPr>
            <p:ph type="sldNum" sz="quarter" idx="12"/>
          </p:nvPr>
        </p:nvSpPr>
        <p:spPr>
          <a:xfrm>
            <a:off x="7099300" y="6245225"/>
            <a:ext cx="2311400" cy="476250"/>
          </a:xfrm>
        </p:spPr>
        <p:txBody>
          <a:bodyPr/>
          <a:lstStyle>
            <a:lvl1pPr>
              <a:defRPr/>
            </a:lvl1pPr>
          </a:lstStyle>
          <a:p>
            <a:pPr>
              <a:defRPr/>
            </a:pPr>
            <a:fld id="{ED5DA7F3-824B-4813-A7AE-A14586E86586}" type="slidenum">
              <a:rPr lang="en-US" altLang="ja-JP"/>
              <a:pPr>
                <a:defRPr/>
              </a:pPr>
              <a:t>‹#›</a:t>
            </a:fld>
            <a:endParaRPr lang="en-US" altLang="ja-JP"/>
          </a:p>
        </p:txBody>
      </p:sp>
    </p:spTree>
    <p:extLst>
      <p:ext uri="{BB962C8B-B14F-4D97-AF65-F5344CB8AC3E}">
        <p14:creationId xmlns:p14="http://schemas.microsoft.com/office/powerpoint/2010/main" val="168438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1048" name="タイトル 1"/>
          <p:cNvSpPr>
            <a:spLocks noGrp="1"/>
          </p:cNvSpPr>
          <p:nvPr>
            <p:ph type="title"/>
          </p:nvPr>
        </p:nvSpPr>
        <p:spPr/>
        <p:txBody>
          <a:bodyPr/>
          <a:lstStyle/>
          <a:p>
            <a:r>
              <a:rPr lang="ja-JP" altLang="en-US" smtClean="0"/>
              <a:t>マスタ タイトルの書式設定</a:t>
            </a:r>
            <a:endParaRPr lang="ja-JP" altLang="en-US"/>
          </a:p>
        </p:txBody>
      </p:sp>
      <p:sp>
        <p:nvSpPr>
          <p:cNvPr id="1049"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50"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1"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2" name="Rectangle 6"/>
          <p:cNvSpPr>
            <a:spLocks noGrp="1" noChangeArrowheads="1"/>
          </p:cNvSpPr>
          <p:nvPr>
            <p:ph type="sldNum" sz="quarter" idx="12"/>
          </p:nvPr>
        </p:nvSpPr>
        <p:spPr>
          <a:ln/>
        </p:spPr>
        <p:txBody>
          <a:bodyPr/>
          <a:lstStyle>
            <a:lvl1pPr>
              <a:defRPr/>
            </a:lvl1pPr>
          </a:lstStyle>
          <a:p>
            <a:pPr>
              <a:defRPr/>
            </a:pPr>
            <a:fld id="{3BA36EB3-2978-4946-9E5D-5CE2DDCA4956}" type="slidenum">
              <a:rPr lang="en-US" altLang="ja-JP"/>
              <a:pPr>
                <a:defRPr/>
              </a:pPr>
              <a:t>‹#›</a:t>
            </a:fld>
            <a:endParaRPr lang="en-US" altLang="ja-JP"/>
          </a:p>
        </p:txBody>
      </p:sp>
    </p:spTree>
    <p:extLst>
      <p:ext uri="{BB962C8B-B14F-4D97-AF65-F5344CB8AC3E}">
        <p14:creationId xmlns:p14="http://schemas.microsoft.com/office/powerpoint/2010/main" val="2675825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1054" name="タイトル 1"/>
          <p:cNvSpPr>
            <a:spLocks noGrp="1"/>
          </p:cNvSpPr>
          <p:nvPr>
            <p:ph type="title"/>
          </p:nvPr>
        </p:nvSpPr>
        <p:spPr>
          <a:xfrm>
            <a:off x="782506" y="4406901"/>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1055" name="テキスト プレースホルダ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1056"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57"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58" name="Rectangle 6"/>
          <p:cNvSpPr>
            <a:spLocks noGrp="1" noChangeArrowheads="1"/>
          </p:cNvSpPr>
          <p:nvPr>
            <p:ph type="sldNum" sz="quarter" idx="12"/>
          </p:nvPr>
        </p:nvSpPr>
        <p:spPr>
          <a:ln/>
        </p:spPr>
        <p:txBody>
          <a:bodyPr/>
          <a:lstStyle>
            <a:lvl1pPr>
              <a:defRPr/>
            </a:lvl1pPr>
          </a:lstStyle>
          <a:p>
            <a:pPr>
              <a:defRPr/>
            </a:pPr>
            <a:fld id="{969495C7-EB45-44FC-AD03-D63AE8B43650}" type="slidenum">
              <a:rPr lang="en-US" altLang="ja-JP"/>
              <a:pPr>
                <a:defRPr/>
              </a:pPr>
              <a:t>‹#›</a:t>
            </a:fld>
            <a:endParaRPr lang="en-US" altLang="ja-JP"/>
          </a:p>
        </p:txBody>
      </p:sp>
    </p:spTree>
    <p:extLst>
      <p:ext uri="{BB962C8B-B14F-4D97-AF65-F5344CB8AC3E}">
        <p14:creationId xmlns:p14="http://schemas.microsoft.com/office/powerpoint/2010/main" val="3160694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1060" name="タイトル 1"/>
          <p:cNvSpPr>
            <a:spLocks noGrp="1"/>
          </p:cNvSpPr>
          <p:nvPr>
            <p:ph type="title"/>
          </p:nvPr>
        </p:nvSpPr>
        <p:spPr/>
        <p:txBody>
          <a:bodyPr/>
          <a:lstStyle/>
          <a:p>
            <a:r>
              <a:rPr lang="ja-JP" altLang="en-US" smtClean="0"/>
              <a:t>マスタ タイトルの書式設定</a:t>
            </a:r>
            <a:endParaRPr lang="ja-JP" altLang="en-US"/>
          </a:p>
        </p:txBody>
      </p:sp>
      <p:sp>
        <p:nvSpPr>
          <p:cNvPr id="1061"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2"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6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6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65" name="Rectangle 6"/>
          <p:cNvSpPr>
            <a:spLocks noGrp="1" noChangeArrowheads="1"/>
          </p:cNvSpPr>
          <p:nvPr>
            <p:ph type="sldNum" sz="quarter" idx="12"/>
          </p:nvPr>
        </p:nvSpPr>
        <p:spPr>
          <a:ln/>
        </p:spPr>
        <p:txBody>
          <a:bodyPr/>
          <a:lstStyle>
            <a:lvl1pPr>
              <a:defRPr/>
            </a:lvl1pPr>
          </a:lstStyle>
          <a:p>
            <a:pPr>
              <a:defRPr/>
            </a:pPr>
            <a:fld id="{DF2AC33B-2F34-4F0E-88C6-CF3D79078BE8}" type="slidenum">
              <a:rPr lang="en-US" altLang="ja-JP"/>
              <a:pPr>
                <a:defRPr/>
              </a:pPr>
              <a:t>‹#›</a:t>
            </a:fld>
            <a:endParaRPr lang="en-US" altLang="ja-JP"/>
          </a:p>
        </p:txBody>
      </p:sp>
    </p:spTree>
    <p:extLst>
      <p:ext uri="{BB962C8B-B14F-4D97-AF65-F5344CB8AC3E}">
        <p14:creationId xmlns:p14="http://schemas.microsoft.com/office/powerpoint/2010/main" val="3023013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67" name="タイトル 1"/>
          <p:cNvSpPr>
            <a:spLocks noGrp="1"/>
          </p:cNvSpPr>
          <p:nvPr>
            <p:ph type="title"/>
          </p:nvPr>
        </p:nvSpPr>
        <p:spPr>
          <a:xfrm>
            <a:off x="495300" y="274638"/>
            <a:ext cx="8915400" cy="1143000"/>
          </a:xfrm>
        </p:spPr>
        <p:txBody>
          <a:bodyPr/>
          <a:lstStyle>
            <a:lvl1pPr>
              <a:defRPr/>
            </a:lvl1pPr>
          </a:lstStyle>
          <a:p>
            <a:r>
              <a:rPr lang="ja-JP" altLang="en-US" smtClean="0"/>
              <a:t>マスタ タイトルの書式設定</a:t>
            </a:r>
            <a:endParaRPr lang="ja-JP" altLang="en-US"/>
          </a:p>
        </p:txBody>
      </p:sp>
      <p:sp>
        <p:nvSpPr>
          <p:cNvPr id="1068"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069"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70"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1071"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7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4" name="Rectangle 6"/>
          <p:cNvSpPr>
            <a:spLocks noGrp="1" noChangeArrowheads="1"/>
          </p:cNvSpPr>
          <p:nvPr>
            <p:ph type="sldNum" sz="quarter" idx="12"/>
          </p:nvPr>
        </p:nvSpPr>
        <p:spPr>
          <a:ln/>
        </p:spPr>
        <p:txBody>
          <a:bodyPr/>
          <a:lstStyle>
            <a:lvl1pPr>
              <a:defRPr/>
            </a:lvl1pPr>
          </a:lstStyle>
          <a:p>
            <a:pPr>
              <a:defRPr/>
            </a:pPr>
            <a:fld id="{C6C53AEF-21F9-4774-98D8-AEE108804BA8}" type="slidenum">
              <a:rPr lang="en-US" altLang="ja-JP"/>
              <a:pPr>
                <a:defRPr/>
              </a:pPr>
              <a:t>‹#›</a:t>
            </a:fld>
            <a:endParaRPr lang="en-US" altLang="ja-JP"/>
          </a:p>
        </p:txBody>
      </p:sp>
    </p:spTree>
    <p:extLst>
      <p:ext uri="{BB962C8B-B14F-4D97-AF65-F5344CB8AC3E}">
        <p14:creationId xmlns:p14="http://schemas.microsoft.com/office/powerpoint/2010/main" val="159655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76" name="タイトル 1"/>
          <p:cNvSpPr>
            <a:spLocks noGrp="1"/>
          </p:cNvSpPr>
          <p:nvPr>
            <p:ph type="title"/>
          </p:nvPr>
        </p:nvSpPr>
        <p:spPr/>
        <p:txBody>
          <a:bodyPr/>
          <a:lstStyle/>
          <a:p>
            <a:r>
              <a:rPr lang="ja-JP" altLang="en-US" smtClean="0"/>
              <a:t>マスタ タイトルの書式設定</a:t>
            </a:r>
            <a:endParaRPr lang="ja-JP" altLang="en-US"/>
          </a:p>
        </p:txBody>
      </p:sp>
      <p:sp>
        <p:nvSpPr>
          <p:cNvPr id="107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7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79" name="Rectangle 6"/>
          <p:cNvSpPr>
            <a:spLocks noGrp="1" noChangeArrowheads="1"/>
          </p:cNvSpPr>
          <p:nvPr>
            <p:ph type="sldNum" sz="quarter" idx="12"/>
          </p:nvPr>
        </p:nvSpPr>
        <p:spPr>
          <a:ln/>
        </p:spPr>
        <p:txBody>
          <a:bodyPr/>
          <a:lstStyle>
            <a:lvl1pPr>
              <a:defRPr/>
            </a:lvl1pPr>
          </a:lstStyle>
          <a:p>
            <a:pPr>
              <a:defRPr/>
            </a:pPr>
            <a:fld id="{187444CD-CF9A-43A5-BE12-268C960DD39C}" type="slidenum">
              <a:rPr lang="en-US" altLang="ja-JP"/>
              <a:pPr>
                <a:defRPr/>
              </a:pPr>
              <a:t>‹#›</a:t>
            </a:fld>
            <a:endParaRPr lang="en-US" altLang="ja-JP"/>
          </a:p>
        </p:txBody>
      </p:sp>
    </p:spTree>
    <p:extLst>
      <p:ext uri="{BB962C8B-B14F-4D97-AF65-F5344CB8AC3E}">
        <p14:creationId xmlns:p14="http://schemas.microsoft.com/office/powerpoint/2010/main" val="1446924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1081"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2"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83" name="Rectangle 6"/>
          <p:cNvSpPr>
            <a:spLocks noGrp="1" noChangeArrowheads="1"/>
          </p:cNvSpPr>
          <p:nvPr>
            <p:ph type="sldNum" sz="quarter" idx="12"/>
          </p:nvPr>
        </p:nvSpPr>
        <p:spPr>
          <a:ln/>
        </p:spPr>
        <p:txBody>
          <a:bodyPr/>
          <a:lstStyle>
            <a:lvl1pPr>
              <a:defRPr/>
            </a:lvl1pPr>
          </a:lstStyle>
          <a:p>
            <a:pPr>
              <a:defRPr/>
            </a:pPr>
            <a:fld id="{683F3F58-231D-4EBF-B691-E65EEE65C9C5}" type="slidenum">
              <a:rPr lang="en-US" altLang="ja-JP"/>
              <a:pPr>
                <a:defRPr/>
              </a:pPr>
              <a:t>‹#›</a:t>
            </a:fld>
            <a:endParaRPr lang="en-US" altLang="ja-JP"/>
          </a:p>
        </p:txBody>
      </p:sp>
    </p:spTree>
    <p:extLst>
      <p:ext uri="{BB962C8B-B14F-4D97-AF65-F5344CB8AC3E}">
        <p14:creationId xmlns:p14="http://schemas.microsoft.com/office/powerpoint/2010/main" val="106229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1085" name="タイトル 1"/>
          <p:cNvSpPr>
            <a:spLocks noGrp="1"/>
          </p:cNvSpPr>
          <p:nvPr>
            <p:ph type="title"/>
          </p:nvPr>
        </p:nvSpPr>
        <p:spPr>
          <a:xfrm>
            <a:off x="495300" y="273050"/>
            <a:ext cx="3259006" cy="1162050"/>
          </a:xfrm>
        </p:spPr>
        <p:txBody>
          <a:bodyPr anchor="b"/>
          <a:lstStyle>
            <a:lvl1pPr algn="l">
              <a:defRPr sz="2000" b="1"/>
            </a:lvl1pPr>
          </a:lstStyle>
          <a:p>
            <a:r>
              <a:rPr lang="ja-JP" altLang="en-US" smtClean="0"/>
              <a:t>マスタ タイトルの書式設定</a:t>
            </a:r>
            <a:endParaRPr lang="ja-JP" altLang="en-US"/>
          </a:p>
        </p:txBody>
      </p:sp>
      <p:sp>
        <p:nvSpPr>
          <p:cNvPr id="1086"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1087"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088"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89"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0" name="Rectangle 6"/>
          <p:cNvSpPr>
            <a:spLocks noGrp="1" noChangeArrowheads="1"/>
          </p:cNvSpPr>
          <p:nvPr>
            <p:ph type="sldNum" sz="quarter" idx="12"/>
          </p:nvPr>
        </p:nvSpPr>
        <p:spPr>
          <a:ln/>
        </p:spPr>
        <p:txBody>
          <a:bodyPr/>
          <a:lstStyle>
            <a:lvl1pPr>
              <a:defRPr/>
            </a:lvl1pPr>
          </a:lstStyle>
          <a:p>
            <a:pPr>
              <a:defRPr/>
            </a:pPr>
            <a:fld id="{4C316799-1F4F-4325-A1CE-E301192D9F01}" type="slidenum">
              <a:rPr lang="en-US" altLang="ja-JP"/>
              <a:pPr>
                <a:defRPr/>
              </a:pPr>
              <a:t>‹#›</a:t>
            </a:fld>
            <a:endParaRPr lang="en-US" altLang="ja-JP"/>
          </a:p>
        </p:txBody>
      </p:sp>
    </p:spTree>
    <p:extLst>
      <p:ext uri="{BB962C8B-B14F-4D97-AF65-F5344CB8AC3E}">
        <p14:creationId xmlns:p14="http://schemas.microsoft.com/office/powerpoint/2010/main" val="3079229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1092" name="タイトル 1"/>
          <p:cNvSpPr>
            <a:spLocks noGrp="1"/>
          </p:cNvSpPr>
          <p:nvPr>
            <p:ph type="title"/>
          </p:nvPr>
        </p:nvSpPr>
        <p:spPr>
          <a:xfrm>
            <a:off x="1941645"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109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109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109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109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1097" name="Rectangle 6"/>
          <p:cNvSpPr>
            <a:spLocks noGrp="1" noChangeArrowheads="1"/>
          </p:cNvSpPr>
          <p:nvPr>
            <p:ph type="sldNum" sz="quarter" idx="12"/>
          </p:nvPr>
        </p:nvSpPr>
        <p:spPr>
          <a:ln/>
        </p:spPr>
        <p:txBody>
          <a:bodyPr/>
          <a:lstStyle>
            <a:lvl1pPr>
              <a:defRPr/>
            </a:lvl1pPr>
          </a:lstStyle>
          <a:p>
            <a:pPr>
              <a:defRPr/>
            </a:pPr>
            <a:fld id="{750F1F92-7EF5-4EED-B296-32BD89E6476E}" type="slidenum">
              <a:rPr lang="en-US" altLang="ja-JP"/>
              <a:pPr>
                <a:defRPr/>
              </a:pPr>
              <a:t>‹#›</a:t>
            </a:fld>
            <a:endParaRPr lang="en-US" altLang="ja-JP"/>
          </a:p>
        </p:txBody>
      </p:sp>
    </p:spTree>
    <p:extLst>
      <p:ext uri="{BB962C8B-B14F-4D97-AF65-F5344CB8AC3E}">
        <p14:creationId xmlns:p14="http://schemas.microsoft.com/office/powerpoint/2010/main" val="2168028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3"/>
          <p:cNvSpPr>
            <a:spLocks noGrp="1" noChangeArrowheads="1"/>
          </p:cNvSpPr>
          <p:nvPr>
            <p:ph type="body" idx="1"/>
          </p:nvPr>
        </p:nvSpPr>
        <p:spPr>
          <a:xfrm>
            <a:off x="495300" y="1600200"/>
            <a:ext cx="8915400" cy="4525963"/>
          </a:xfrm>
          <a:prstGeom prst="rect">
            <a:avLst/>
          </a:prstGeom>
          <a:noFill/>
          <a:ln>
            <a:noFill/>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6" name="Rectangle 4"/>
          <p:cNvSpPr>
            <a:spLocks noGrp="1" noChangeArrowheads="1"/>
          </p:cNvSpPr>
          <p:nvPr>
            <p:ph type="dt" sz="half" idx="2"/>
          </p:nvPr>
        </p:nvSpPr>
        <p:spPr>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ja-JP"/>
          </a:p>
        </p:txBody>
      </p:sp>
      <p:sp>
        <p:nvSpPr>
          <p:cNvPr id="1027" name="Rectangle 5"/>
          <p:cNvSpPr>
            <a:spLocks noGrp="1" noChangeArrowheads="1"/>
          </p:cNvSpPr>
          <p:nvPr>
            <p:ph type="ftr" sz="quarter" idx="3"/>
          </p:nvPr>
        </p:nvSpPr>
        <p:spPr>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ja-JP"/>
          </a:p>
        </p:txBody>
      </p:sp>
      <p:sp>
        <p:nvSpPr>
          <p:cNvPr id="1028" name="Rectangle 6"/>
          <p:cNvSpPr>
            <a:spLocks noGrp="1" noChangeArrowheads="1"/>
          </p:cNvSpPr>
          <p:nvPr>
            <p:ph type="sldNum" sz="quarter" idx="4"/>
          </p:nvPr>
        </p:nvSpPr>
        <p:spPr>
          <a:xfrm>
            <a:off x="7594600" y="6237288"/>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249BE0E-B507-4246-8B59-2C57B5A99581}" type="slidenum">
              <a:rPr lang="en-US" altLang="ja-JP"/>
              <a:pPr>
                <a:defRPr/>
              </a:pPr>
              <a:t>‹#›</a:t>
            </a:fld>
            <a:endParaRPr lang="en-US" altLang="ja-JP"/>
          </a:p>
        </p:txBody>
      </p:sp>
      <p:grpSp>
        <p:nvGrpSpPr>
          <p:cNvPr id="1029" name="Group 18"/>
          <p:cNvGrpSpPr/>
          <p:nvPr userDrawn="1"/>
        </p:nvGrpSpPr>
        <p:grpSpPr>
          <a:xfrm>
            <a:off x="0" y="0"/>
            <a:ext cx="9906000" cy="546100"/>
            <a:chOff x="0" y="0"/>
            <a:chExt cx="5760" cy="344"/>
          </a:xfrm>
        </p:grpSpPr>
        <p:pic>
          <p:nvPicPr>
            <p:cNvPr id="1030" name="Picture 9" descr="mlit_top"/>
            <p:cNvPicPr>
              <a:picLocks noChangeAspect="1" noChangeArrowheads="1"/>
            </p:cNvPicPr>
            <p:nvPr userDrawn="1"/>
          </p:nvPicPr>
          <p:blipFill>
            <a:blip r:embed="rId15"/>
            <a:stretch>
              <a:fillRect/>
            </a:stretch>
          </p:blipFill>
          <p:spPr>
            <a:xfrm>
              <a:off x="0" y="300"/>
              <a:ext cx="5760" cy="44"/>
            </a:xfrm>
            <a:prstGeom prst="rect">
              <a:avLst/>
            </a:prstGeom>
            <a:noFill/>
            <a:ln>
              <a:noFill/>
            </a:ln>
          </p:spPr>
        </p:pic>
        <p:grpSp>
          <p:nvGrpSpPr>
            <p:cNvPr id="1031" name="Group 17"/>
            <p:cNvGrpSpPr/>
            <p:nvPr userDrawn="1"/>
          </p:nvGrpSpPr>
          <p:grpSpPr>
            <a:xfrm>
              <a:off x="0" y="0"/>
              <a:ext cx="5760" cy="318"/>
              <a:chOff x="0" y="0"/>
              <a:chExt cx="5760" cy="318"/>
            </a:xfrm>
          </p:grpSpPr>
          <p:pic>
            <p:nvPicPr>
              <p:cNvPr id="1032" name="Picture 11" descr="mlit_top"/>
              <p:cNvPicPr>
                <a:picLocks noChangeAspect="1" noChangeArrowheads="1"/>
              </p:cNvPicPr>
              <p:nvPr userDrawn="1"/>
            </p:nvPicPr>
            <p:blipFill>
              <a:blip r:embed="rId16"/>
              <a:srcRect r="66945" b="42805"/>
              <a:stretch>
                <a:fillRect/>
              </a:stretch>
            </p:blipFill>
            <p:spPr>
              <a:xfrm>
                <a:off x="3856" y="0"/>
                <a:ext cx="1904" cy="318"/>
              </a:xfrm>
              <a:prstGeom prst="rect">
                <a:avLst/>
              </a:prstGeom>
              <a:noFill/>
              <a:ln>
                <a:noFill/>
              </a:ln>
            </p:spPr>
          </p:pic>
          <p:pic>
            <p:nvPicPr>
              <p:cNvPr id="1033" name="Picture 16" descr="mlit_top"/>
              <p:cNvPicPr>
                <a:picLocks noChangeAspect="1" noChangeArrowheads="1"/>
              </p:cNvPicPr>
              <p:nvPr userDrawn="1"/>
            </p:nvPicPr>
            <p:blipFill>
              <a:blip r:embed="rId17"/>
              <a:srcRect l="50000" b="42805"/>
              <a:stretch>
                <a:fillRect/>
              </a:stretch>
            </p:blipFill>
            <p:spPr>
              <a:xfrm>
                <a:off x="1043" y="0"/>
                <a:ext cx="2880" cy="318"/>
              </a:xfrm>
              <a:prstGeom prst="rect">
                <a:avLst/>
              </a:prstGeom>
              <a:noFill/>
              <a:ln>
                <a:noFill/>
              </a:ln>
            </p:spPr>
          </p:pic>
          <p:pic>
            <p:nvPicPr>
              <p:cNvPr id="1034" name="Picture 10" descr="mlit_top"/>
              <p:cNvPicPr>
                <a:picLocks noChangeAspect="1" noChangeArrowheads="1"/>
              </p:cNvPicPr>
              <p:nvPr userDrawn="1"/>
            </p:nvPicPr>
            <p:blipFill>
              <a:blip r:embed="rId17"/>
              <a:srcRect l="68906" b="42805"/>
              <a:stretch>
                <a:fillRect/>
              </a:stretch>
            </p:blipFill>
            <p:spPr>
              <a:xfrm>
                <a:off x="0" y="0"/>
                <a:ext cx="1791" cy="318"/>
              </a:xfrm>
              <a:prstGeom prst="rect">
                <a:avLst/>
              </a:prstGeom>
              <a:noFill/>
              <a:ln>
                <a:noFill/>
              </a:ln>
            </p:spPr>
          </p:pic>
        </p:grpSp>
      </p:grpSp>
      <p:sp>
        <p:nvSpPr>
          <p:cNvPr id="1035" name="Rectangle 2"/>
          <p:cNvSpPr>
            <a:spLocks noGrp="1" noChangeArrowheads="1"/>
          </p:cNvSpPr>
          <p:nvPr>
            <p:ph type="title"/>
          </p:nvPr>
        </p:nvSpPr>
        <p:spPr>
          <a:xfrm>
            <a:off x="0" y="0"/>
            <a:ext cx="9906000" cy="476250"/>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ja-JP" altLang="en-US" dirty="0" smtClean="0"/>
              <a:t>マスタ タイトルの書式設定</a:t>
            </a:r>
          </a:p>
        </p:txBody>
      </p:sp>
      <p:pic>
        <p:nvPicPr>
          <p:cNvPr id="1036" name="Picture 14"/>
          <p:cNvPicPr>
            <a:picLocks noChangeAspect="1" noChangeArrowheads="1"/>
          </p:cNvPicPr>
          <p:nvPr userDrawn="1"/>
        </p:nvPicPr>
        <p:blipFill>
          <a:blip r:embed="rId18"/>
          <a:srcRect t="3670"/>
          <a:stretch>
            <a:fillRect/>
          </a:stretch>
        </p:blipFill>
        <p:spPr>
          <a:xfrm>
            <a:off x="8388371" y="0"/>
            <a:ext cx="1517629" cy="328588"/>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6733" r:id="rId1"/>
    <p:sldLayoutId id="2147486633" r:id="rId2"/>
    <p:sldLayoutId id="2147486634" r:id="rId3"/>
    <p:sldLayoutId id="2147486635" r:id="rId4"/>
    <p:sldLayoutId id="2147486636" r:id="rId5"/>
    <p:sldLayoutId id="2147486637" r:id="rId6"/>
    <p:sldLayoutId id="2147486638" r:id="rId7"/>
    <p:sldLayoutId id="2147486639" r:id="rId8"/>
    <p:sldLayoutId id="2147486640" r:id="rId9"/>
    <p:sldLayoutId id="2147486641" r:id="rId10"/>
    <p:sldLayoutId id="2147486642" r:id="rId11"/>
    <p:sldLayoutId id="2147486734" r:id="rId12"/>
    <p:sldLayoutId id="2147486737" r:id="rId13"/>
  </p:sldLayoutIdLst>
  <p:hf sldNum="0" hdr="0" ftr="0" dt="0"/>
  <p:txStyles>
    <p:titleStyle>
      <a:lvl1pPr algn="l" rtl="0" eaLnBrk="0" fontAlgn="base" hangingPunct="0">
        <a:spcBef>
          <a:spcPct val="0"/>
        </a:spcBef>
        <a:spcAft>
          <a:spcPct val="0"/>
        </a:spcAft>
        <a:defRPr kumimoji="1" sz="2800">
          <a:solidFill>
            <a:srgbClr val="4087C8"/>
          </a:solidFill>
          <a:latin typeface="+mj-lt"/>
          <a:ea typeface="+mj-ea"/>
          <a:cs typeface="+mj-cs"/>
        </a:defRPr>
      </a:lvl1pPr>
      <a:lvl2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2pPr>
      <a:lvl3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3pPr>
      <a:lvl4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4pPr>
      <a:lvl5pPr algn="l" rtl="0" eaLnBrk="0" fontAlgn="base" hangingPunct="0">
        <a:spcBef>
          <a:spcPct val="0"/>
        </a:spcBef>
        <a:spcAft>
          <a:spcPct val="0"/>
        </a:spcAft>
        <a:defRPr kumimoji="1" sz="2800">
          <a:solidFill>
            <a:srgbClr val="4087C8"/>
          </a:solidFill>
          <a:latin typeface="HGP創英角ｺﾞｼｯｸUB" pitchFamily="50" charset="-128"/>
          <a:ea typeface="HGP創英角ｺﾞｼｯｸUB" pitchFamily="50" charset="-128"/>
        </a:defRPr>
      </a:lvl5pPr>
      <a:lvl6pPr marL="4572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6pPr>
      <a:lvl7pPr marL="9144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7pPr>
      <a:lvl8pPr marL="13716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8pPr>
      <a:lvl9pPr marL="1828800" algn="l" rtl="0" fontAlgn="base">
        <a:spcBef>
          <a:spcPct val="0"/>
        </a:spcBef>
        <a:spcAft>
          <a:spcPct val="0"/>
        </a:spcAft>
        <a:defRPr kumimoji="1" sz="2800">
          <a:solidFill>
            <a:srgbClr val="4087C8"/>
          </a:solidFill>
          <a:latin typeface="HGP創英角ｺﾞｼｯｸUB" pitchFamily="50" charset="-128"/>
          <a:ea typeface="HGP創英角ｺﾞｼｯｸUB"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5.pn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image" Target="../media/image41.jpeg"/><Relationship Id="rId11" Type="http://schemas.openxmlformats.org/officeDocument/2006/relationships/image" Target="../media/image44.jpeg"/><Relationship Id="rId5" Type="http://schemas.openxmlformats.org/officeDocument/2006/relationships/image" Target="../media/image40.png"/><Relationship Id="rId10" Type="http://schemas.microsoft.com/office/2007/relationships/hdphoto" Target="../media/hdphoto4.wdp"/><Relationship Id="rId4" Type="http://schemas.openxmlformats.org/officeDocument/2006/relationships/image" Target="../media/image39.png"/><Relationship Id="rId9" Type="http://schemas.openxmlformats.org/officeDocument/2006/relationships/image" Target="../media/image43.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http://www.fumikiri.com/overpass/s10_whats/image/renritsu1_img05.gif" TargetMode="External"/><Relationship Id="rId2"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image" Target="../media/image12.wmf"/><Relationship Id="rId7" Type="http://schemas.openxmlformats.org/officeDocument/2006/relationships/image" Target="../media/image16.wmf"/><Relationship Id="rId12" Type="http://schemas.openxmlformats.org/officeDocument/2006/relationships/image" Target="../media/image21.wmf"/><Relationship Id="rId2" Type="http://schemas.openxmlformats.org/officeDocument/2006/relationships/image" Target="../media/image11.wmf"/><Relationship Id="rId1" Type="http://schemas.openxmlformats.org/officeDocument/2006/relationships/slideLayout" Target="../slideLayouts/slideLayout6.xml"/><Relationship Id="rId6" Type="http://schemas.openxmlformats.org/officeDocument/2006/relationships/image" Target="../media/image15.wmf"/><Relationship Id="rId11" Type="http://schemas.openxmlformats.org/officeDocument/2006/relationships/image" Target="../media/image20.wmf"/><Relationship Id="rId5" Type="http://schemas.openxmlformats.org/officeDocument/2006/relationships/image" Target="../media/image14.wmf"/><Relationship Id="rId10" Type="http://schemas.openxmlformats.org/officeDocument/2006/relationships/image" Target="../media/image19.wmf"/><Relationship Id="rId4" Type="http://schemas.openxmlformats.org/officeDocument/2006/relationships/image" Target="../media/image13.wmf"/><Relationship Id="rId9" Type="http://schemas.openxmlformats.org/officeDocument/2006/relationships/image" Target="../media/image18.wmf"/></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image" Target="../media/image28.wmf"/><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emf"/><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32.jpeg"/><Relationship Id="rId5" Type="http://schemas.openxmlformats.org/officeDocument/2006/relationships/image" Target="../media/image31.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 name="タイトル 1"/>
          <p:cNvSpPr>
            <a:spLocks noGrp="1"/>
          </p:cNvSpPr>
          <p:nvPr>
            <p:ph type="ctrTitle"/>
          </p:nvPr>
        </p:nvSpPr>
        <p:spPr/>
        <p:txBody>
          <a:bodyPr/>
          <a:lstStyle/>
          <a:p>
            <a:r>
              <a:rPr kumimoji="1" lang="ja-JP" altLang="en-US" dirty="0" smtClean="0"/>
              <a:t>連続</a:t>
            </a:r>
            <a:r>
              <a:rPr kumimoji="1" lang="ja-JP" altLang="en-US" dirty="0" smtClean="0"/>
              <a:t>立体交差事業</a:t>
            </a:r>
            <a:endParaRPr kumimoji="1" lang="ja-JP" altLang="en-US" dirty="0"/>
          </a:p>
        </p:txBody>
      </p:sp>
    </p:spTree>
    <p:extLst>
      <p:ext uri="{BB962C8B-B14F-4D97-AF65-F5344CB8AC3E}">
        <p14:creationId xmlns:p14="http://schemas.microsoft.com/office/powerpoint/2010/main" val="36640569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8" name="タイトル 1"/>
          <p:cNvSpPr>
            <a:spLocks noGrp="1"/>
          </p:cNvSpPr>
          <p:nvPr>
            <p:ph type="title"/>
          </p:nvPr>
        </p:nvSpPr>
        <p:spPr/>
        <p:txBody>
          <a:bodyPr/>
          <a:lstStyle/>
          <a:p>
            <a:r>
              <a:rPr lang="zh-TW" altLang="en-US" dirty="0"/>
              <a:t>連続立体交差事業　事例３</a:t>
            </a:r>
            <a:endParaRPr kumimoji="1" lang="ja-JP" altLang="en-US" dirty="0"/>
          </a:p>
        </p:txBody>
      </p:sp>
      <p:pic>
        <p:nvPicPr>
          <p:cNvPr id="1389" name="Picture 2" descr="28028"/>
          <p:cNvPicPr>
            <a:picLocks noChangeAspect="1" noChangeArrowheads="1"/>
          </p:cNvPicPr>
          <p:nvPr/>
        </p:nvPicPr>
        <p:blipFill>
          <a:blip r:embed="rId2"/>
          <a:stretch>
            <a:fillRect/>
          </a:stretch>
        </p:blipFill>
        <p:spPr>
          <a:xfrm>
            <a:off x="5178550" y="529631"/>
            <a:ext cx="4315547" cy="3342939"/>
          </a:xfrm>
          <a:prstGeom prst="rect">
            <a:avLst/>
          </a:prstGeom>
          <a:noFill/>
          <a:ln>
            <a:noFill/>
          </a:ln>
        </p:spPr>
      </p:pic>
      <p:sp>
        <p:nvSpPr>
          <p:cNvPr id="1390" name="テキスト ボックス 3"/>
          <p:cNvSpPr txBox="1"/>
          <p:nvPr/>
        </p:nvSpPr>
        <p:spPr>
          <a:xfrm>
            <a:off x="488504" y="865252"/>
            <a:ext cx="5184576" cy="3427844"/>
          </a:xfrm>
          <a:prstGeom prst="rect">
            <a:avLst/>
          </a:prstGeom>
          <a:noFill/>
        </p:spPr>
        <p:txBody>
          <a:bodyPr wrap="non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○事業主体：兵庫県</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○事業区間：阪神電鉄本線</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　　　　　　　　　　（甲子園駅～武庫川駅間）</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○事業延長：約１．９ｋｍ</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○除却踏切数：６箇所</a:t>
            </a:r>
            <a:r>
              <a:rPr kumimoji="0" lang="ja-JP" altLang="en-US" sz="1600" b="0" i="0" u="none" strike="noStrike" kern="0" cap="none" spc="0" normalizeH="0" baseline="0" noProof="0" dirty="0">
                <a:ln>
                  <a:noFill/>
                </a:ln>
                <a:solidFill>
                  <a:prstClr val="black"/>
                </a:solidFill>
                <a:effectLst/>
                <a:uLnTx/>
                <a:uFillTx/>
              </a:rPr>
              <a:t>（うち開かずの踏切５箇所</a:t>
            </a:r>
            <a:r>
              <a:rPr kumimoji="0" lang="ja-JP" altLang="en-US" sz="1600" b="0" i="0" u="none" strike="noStrike" kern="0" cap="none" spc="0" normalizeH="0" baseline="0" noProof="0" dirty="0" smtClean="0">
                <a:ln>
                  <a:noFill/>
                </a:ln>
                <a:solidFill>
                  <a:prstClr val="black"/>
                </a:solidFill>
                <a:effectLst/>
                <a:uLnTx/>
                <a:uFillTx/>
              </a:rPr>
              <a:t>）</a:t>
            </a:r>
            <a:endParaRPr kumimoji="0" lang="en-US" altLang="ja-JP" sz="1600" b="0" i="0" u="none" strike="noStrike" kern="0" cap="none" spc="0" normalizeH="0" baseline="0" noProof="0" dirty="0" smtClean="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rPr>
              <a:t>○</a:t>
            </a:r>
            <a:r>
              <a:rPr kumimoji="0" lang="ja-JP" altLang="en-US" sz="1800" b="0" i="0" u="none" strike="noStrike" kern="0" cap="none" spc="0" normalizeH="0" baseline="0" noProof="0" dirty="0">
                <a:ln>
                  <a:noFill/>
                </a:ln>
                <a:solidFill>
                  <a:prstClr val="black"/>
                </a:solidFill>
                <a:effectLst/>
                <a:uLnTx/>
                <a:uFillTx/>
              </a:rPr>
              <a:t>事業施行期間</a:t>
            </a:r>
            <a:r>
              <a:rPr kumimoji="0" lang="ja-JP" altLang="en-US" sz="1800" b="0" i="0" u="none" strike="noStrike" kern="0" cap="none" spc="0" normalizeH="0" baseline="0" noProof="0" dirty="0" smtClean="0">
                <a:ln>
                  <a:noFill/>
                </a:ln>
                <a:solidFill>
                  <a:prstClr val="black"/>
                </a:solidFill>
                <a:effectLst/>
                <a:uLnTx/>
                <a:uFillTx/>
              </a:rPr>
              <a:t>：平成１５年度～平成３０年度</a:t>
            </a:r>
            <a:endParaRPr kumimoji="0" lang="en-US" altLang="ja-JP" sz="105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effectLst/>
                <a:uLnTx/>
                <a:uFillTx/>
              </a:rPr>
              <a:t>　　平成</a:t>
            </a:r>
            <a:r>
              <a:rPr kumimoji="0" lang="ja-JP" altLang="en-US" sz="1800" b="0" i="0" u="none" strike="noStrike" kern="0" cap="none" spc="0" normalizeH="0" baseline="0" noProof="0" dirty="0">
                <a:ln>
                  <a:noFill/>
                </a:ln>
                <a:effectLst/>
                <a:uLnTx/>
                <a:uFillTx/>
              </a:rPr>
              <a:t>２７年３月　下り線高架化完了</a:t>
            </a:r>
            <a:endParaRPr kumimoji="0" lang="en-US" altLang="ja-JP" sz="18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effectLst/>
                <a:uLnTx/>
                <a:uFillTx/>
              </a:rPr>
              <a:t>　　平成</a:t>
            </a:r>
            <a:r>
              <a:rPr kumimoji="0" lang="ja-JP" altLang="en-US" sz="1800" b="0" i="0" u="none" strike="noStrike" kern="0" cap="none" spc="0" normalizeH="0" baseline="0" noProof="0" dirty="0">
                <a:ln>
                  <a:noFill/>
                </a:ln>
                <a:effectLst/>
                <a:uLnTx/>
                <a:uFillTx/>
              </a:rPr>
              <a:t>２９年３月　上り線高架化完了</a:t>
            </a:r>
            <a:endParaRPr kumimoji="0" lang="en-US" altLang="ja-JP" sz="1800" b="0" i="0" u="none" strike="noStrike" kern="0" cap="none" spc="0" normalizeH="0" baseline="0" noProof="0" dirty="0">
              <a:ln>
                <a:noFill/>
              </a:ln>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effectLst/>
                <a:uLnTx/>
                <a:uFillTx/>
              </a:rPr>
              <a:t>　　平成</a:t>
            </a:r>
            <a:r>
              <a:rPr kumimoji="0" lang="ja-JP" altLang="en-US" sz="1800" b="0" i="0" u="none" strike="noStrike" kern="0" cap="none" spc="0" normalizeH="0" baseline="0" noProof="0" dirty="0">
                <a:ln>
                  <a:noFill/>
                </a:ln>
                <a:effectLst/>
                <a:uLnTx/>
                <a:uFillTx/>
              </a:rPr>
              <a:t>３１年３月　事業完了</a:t>
            </a:r>
            <a:endParaRPr kumimoji="0" lang="en-US" altLang="ja-JP" sz="1800" b="0" i="0" u="none" strike="noStrike" kern="0" cap="none" spc="0" normalizeH="0" baseline="0" noProof="0" dirty="0">
              <a:ln>
                <a:noFill/>
              </a:ln>
              <a:effectLst/>
              <a:uLnTx/>
              <a:uFillTx/>
            </a:endParaRPr>
          </a:p>
        </p:txBody>
      </p:sp>
      <p:sp>
        <p:nvSpPr>
          <p:cNvPr id="1391" name="正方形/長方形 4"/>
          <p:cNvSpPr/>
          <p:nvPr/>
        </p:nvSpPr>
        <p:spPr>
          <a:xfrm>
            <a:off x="7940824" y="575813"/>
            <a:ext cx="1584176" cy="173933"/>
          </a:xfrm>
          <a:prstGeom prst="rect">
            <a:avLst/>
          </a:prstGeom>
          <a:no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出典：兵庫県資料</a:t>
            </a: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sp>
        <p:nvSpPr>
          <p:cNvPr id="1392" name="右矢印 5"/>
          <p:cNvSpPr/>
          <p:nvPr/>
        </p:nvSpPr>
        <p:spPr>
          <a:xfrm>
            <a:off x="4787776" y="4939844"/>
            <a:ext cx="432048" cy="936104"/>
          </a:xfrm>
          <a:prstGeom prst="rightArrow">
            <a:avLst/>
          </a:prstGeom>
          <a:solidFill>
            <a:srgbClr val="FFC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393" name="Rectangle 3"/>
          <p:cNvSpPr>
            <a:spLocks noChangeArrowheads="1"/>
          </p:cNvSpPr>
          <p:nvPr/>
        </p:nvSpPr>
        <p:spPr>
          <a:xfrm>
            <a:off x="381000" y="488951"/>
            <a:ext cx="9144000" cy="430887"/>
          </a:xfrm>
          <a:prstGeom prst="rect">
            <a:avLst/>
          </a:prstGeom>
          <a:noFill/>
          <a:ln w="9525">
            <a:noFill/>
            <a:miter lim="800000"/>
            <a:headEnd/>
            <a:tailEnd/>
          </a:ln>
        </p:spPr>
        <p:txBody>
          <a:bodyPr>
            <a:spAutoFit/>
          </a:bodyPr>
          <a:lstStyle/>
          <a:p>
            <a:pPr eaLnBrk="1" hangingPunct="1">
              <a:spcBef>
                <a:spcPct val="50000"/>
              </a:spcBef>
              <a:defRPr/>
            </a:pPr>
            <a:r>
              <a:rPr lang="ja-JP" altLang="en-US" sz="2200" dirty="0">
                <a:solidFill>
                  <a:prstClr val="black"/>
                </a:solidFill>
                <a:latin typeface="HGP創英角ｺﾞｼｯｸUB" pitchFamily="50" charset="-128"/>
                <a:ea typeface="HGP創英角ｺﾞｼｯｸUB" pitchFamily="50" charset="-128"/>
              </a:rPr>
              <a:t>■阪神本線鳴尾駅付近</a:t>
            </a:r>
            <a:r>
              <a:rPr lang="zh-TW" altLang="en-US" sz="2200" dirty="0">
                <a:solidFill>
                  <a:prstClr val="black"/>
                </a:solidFill>
                <a:latin typeface="HGP創英角ｺﾞｼｯｸUB" pitchFamily="50" charset="-128"/>
                <a:ea typeface="HGP創英角ｺﾞｼｯｸUB" pitchFamily="50" charset="-128"/>
              </a:rPr>
              <a:t>連続立体交差事業</a:t>
            </a:r>
            <a:r>
              <a:rPr lang="ja-JP" altLang="en-US" sz="2200" dirty="0">
                <a:solidFill>
                  <a:prstClr val="black"/>
                </a:solidFill>
                <a:latin typeface="HGP創英角ｺﾞｼｯｸUB" pitchFamily="50" charset="-128"/>
                <a:ea typeface="HGP創英角ｺﾞｼｯｸUB" pitchFamily="50" charset="-128"/>
              </a:rPr>
              <a:t>　</a:t>
            </a:r>
          </a:p>
        </p:txBody>
      </p:sp>
      <p:sp>
        <p:nvSpPr>
          <p:cNvPr id="1394" name="テキスト ボックス 7"/>
          <p:cNvSpPr txBox="1"/>
          <p:nvPr/>
        </p:nvSpPr>
        <p:spPr>
          <a:xfrm>
            <a:off x="4084899" y="6615424"/>
            <a:ext cx="1717152" cy="269961"/>
          </a:xfrm>
          <a:prstGeom prst="rect">
            <a:avLst/>
          </a:prstGeom>
          <a:noFill/>
          <a:ln w="12700">
            <a:noFill/>
          </a:ln>
        </p:spPr>
        <p:txBody>
          <a:bodyPr wrap="none" lIns="42235" tIns="42235" rIns="42235" bIns="42235" rtlCol="0">
            <a:spAutoFit/>
          </a:bodyPr>
          <a:lstStyle/>
          <a:p>
            <a:pPr eaLnBrk="1" hangingPunct="1">
              <a:defRPr/>
            </a:pPr>
            <a:r>
              <a:rPr lang="en-US" altLang="ja-JP" sz="1200" dirty="0">
                <a:solidFill>
                  <a:prstClr val="black"/>
                </a:solidFill>
                <a:latin typeface="ＭＳ Ｐゴシック"/>
              </a:rPr>
              <a:t>(</a:t>
            </a:r>
            <a:r>
              <a:rPr lang="ja-JP" altLang="en-US" sz="1200" dirty="0">
                <a:solidFill>
                  <a:prstClr val="black"/>
                </a:solidFill>
                <a:latin typeface="ＭＳ Ｐゴシック"/>
              </a:rPr>
              <a:t>都</a:t>
            </a:r>
            <a:r>
              <a:rPr lang="en-US" altLang="ja-JP" sz="1200" dirty="0">
                <a:solidFill>
                  <a:prstClr val="black"/>
                </a:solidFill>
                <a:latin typeface="ＭＳ Ｐゴシック"/>
              </a:rPr>
              <a:t>)</a:t>
            </a:r>
            <a:r>
              <a:rPr lang="ja-JP" altLang="en-US" sz="1200" dirty="0">
                <a:solidFill>
                  <a:prstClr val="black"/>
                </a:solidFill>
                <a:latin typeface="ＭＳ Ｐゴシック"/>
              </a:rPr>
              <a:t>小曽根線</a:t>
            </a:r>
            <a:r>
              <a:rPr lang="en-US" altLang="ja-JP" sz="1200" dirty="0">
                <a:solidFill>
                  <a:prstClr val="black"/>
                </a:solidFill>
                <a:latin typeface="ＭＳ Ｐゴシック"/>
              </a:rPr>
              <a:t>【</a:t>
            </a:r>
            <a:r>
              <a:rPr lang="ja-JP" altLang="en-US" sz="1200" dirty="0">
                <a:solidFill>
                  <a:prstClr val="black"/>
                </a:solidFill>
                <a:latin typeface="ＭＳ Ｐゴシック"/>
              </a:rPr>
              <a:t>西開踏切</a:t>
            </a:r>
            <a:r>
              <a:rPr lang="en-US" altLang="ja-JP" sz="1200" dirty="0">
                <a:solidFill>
                  <a:prstClr val="black"/>
                </a:solidFill>
                <a:latin typeface="ＭＳ Ｐゴシック"/>
              </a:rPr>
              <a:t>】</a:t>
            </a:r>
          </a:p>
        </p:txBody>
      </p:sp>
      <p:sp>
        <p:nvSpPr>
          <p:cNvPr id="1395" name="フリーフォーム 8"/>
          <p:cNvSpPr/>
          <p:nvPr/>
        </p:nvSpPr>
        <p:spPr>
          <a:xfrm>
            <a:off x="5443689" y="2189358"/>
            <a:ext cx="3911600" cy="383103"/>
          </a:xfrm>
          <a:custGeom>
            <a:avLst/>
            <a:gdLst>
              <a:gd name="connsiteX0" fmla="*/ 0 w 3838575"/>
              <a:gd name="connsiteY0" fmla="*/ 114300 h 114300"/>
              <a:gd name="connsiteX1" fmla="*/ 3838575 w 3838575"/>
              <a:gd name="connsiteY1" fmla="*/ 0 h 114300"/>
              <a:gd name="connsiteX0" fmla="*/ 0 w 3838575"/>
              <a:gd name="connsiteY0" fmla="*/ 114300 h 323386"/>
              <a:gd name="connsiteX1" fmla="*/ 1275757 w 3838575"/>
              <a:gd name="connsiteY1" fmla="*/ 323081 h 323386"/>
              <a:gd name="connsiteX2" fmla="*/ 3838575 w 3838575"/>
              <a:gd name="connsiteY2" fmla="*/ 0 h 323386"/>
              <a:gd name="connsiteX0" fmla="*/ 0 w 3810000"/>
              <a:gd name="connsiteY0" fmla="*/ 76200 h 323343"/>
              <a:gd name="connsiteX1" fmla="*/ 1247182 w 3810000"/>
              <a:gd name="connsiteY1" fmla="*/ 323081 h 323343"/>
              <a:gd name="connsiteX2" fmla="*/ 3810000 w 3810000"/>
              <a:gd name="connsiteY2" fmla="*/ 0 h 323343"/>
              <a:gd name="connsiteX0" fmla="*/ 0 w 3810000"/>
              <a:gd name="connsiteY0" fmla="*/ 76200 h 323081"/>
              <a:gd name="connsiteX1" fmla="*/ 1247182 w 3810000"/>
              <a:gd name="connsiteY1" fmla="*/ 323081 h 323081"/>
              <a:gd name="connsiteX2" fmla="*/ 3810000 w 3810000"/>
              <a:gd name="connsiteY2" fmla="*/ 0 h 323081"/>
              <a:gd name="connsiteX0" fmla="*/ 0 w 3448050"/>
              <a:gd name="connsiteY0" fmla="*/ 0 h 246881"/>
              <a:gd name="connsiteX1" fmla="*/ 1247182 w 3448050"/>
              <a:gd name="connsiteY1" fmla="*/ 246881 h 246881"/>
              <a:gd name="connsiteX2" fmla="*/ 3448050 w 3448050"/>
              <a:gd name="connsiteY2" fmla="*/ 85725 h 246881"/>
              <a:gd name="connsiteX0" fmla="*/ 0 w 3457575"/>
              <a:gd name="connsiteY0" fmla="*/ 0 h 246881"/>
              <a:gd name="connsiteX1" fmla="*/ 1247182 w 3457575"/>
              <a:gd name="connsiteY1" fmla="*/ 246881 h 246881"/>
              <a:gd name="connsiteX2" fmla="*/ 3457575 w 3457575"/>
              <a:gd name="connsiteY2" fmla="*/ 66675 h 246881"/>
              <a:gd name="connsiteX0" fmla="*/ 0 w 3457575"/>
              <a:gd name="connsiteY0" fmla="*/ 0 h 180206"/>
              <a:gd name="connsiteX1" fmla="*/ 1161457 w 3457575"/>
              <a:gd name="connsiteY1" fmla="*/ 180206 h 180206"/>
              <a:gd name="connsiteX2" fmla="*/ 3457575 w 3457575"/>
              <a:gd name="connsiteY2" fmla="*/ 66675 h 180206"/>
              <a:gd name="connsiteX0" fmla="*/ 0 w 3476625"/>
              <a:gd name="connsiteY0" fmla="*/ 0 h 189731"/>
              <a:gd name="connsiteX1" fmla="*/ 1180507 w 3476625"/>
              <a:gd name="connsiteY1" fmla="*/ 189731 h 189731"/>
              <a:gd name="connsiteX2" fmla="*/ 3476625 w 3476625"/>
              <a:gd name="connsiteY2" fmla="*/ 76200 h 189731"/>
              <a:gd name="connsiteX0" fmla="*/ 0 w 3476625"/>
              <a:gd name="connsiteY0" fmla="*/ 0 h 189731"/>
              <a:gd name="connsiteX1" fmla="*/ 481608 w 3476625"/>
              <a:gd name="connsiteY1" fmla="*/ 78303 h 189731"/>
              <a:gd name="connsiteX2" fmla="*/ 1180507 w 3476625"/>
              <a:gd name="connsiteY2" fmla="*/ 189731 h 189731"/>
              <a:gd name="connsiteX3" fmla="*/ 3476625 w 3476625"/>
              <a:gd name="connsiteY3" fmla="*/ 76200 h 189731"/>
              <a:gd name="connsiteX0" fmla="*/ 0 w 3905250"/>
              <a:gd name="connsiteY0" fmla="*/ 180975 h 370706"/>
              <a:gd name="connsiteX1" fmla="*/ 481608 w 3905250"/>
              <a:gd name="connsiteY1" fmla="*/ 259278 h 370706"/>
              <a:gd name="connsiteX2" fmla="*/ 1180507 w 3905250"/>
              <a:gd name="connsiteY2" fmla="*/ 370706 h 370706"/>
              <a:gd name="connsiteX3" fmla="*/ 3905250 w 3905250"/>
              <a:gd name="connsiteY3" fmla="*/ 0 h 370706"/>
              <a:gd name="connsiteX0" fmla="*/ 0 w 3905250"/>
              <a:gd name="connsiteY0" fmla="*/ 180975 h 370706"/>
              <a:gd name="connsiteX1" fmla="*/ 481608 w 3905250"/>
              <a:gd name="connsiteY1" fmla="*/ 259278 h 370706"/>
              <a:gd name="connsiteX2" fmla="*/ 1180507 w 3905250"/>
              <a:gd name="connsiteY2" fmla="*/ 370706 h 370706"/>
              <a:gd name="connsiteX3" fmla="*/ 2405657 w 3905250"/>
              <a:gd name="connsiteY3" fmla="*/ 287853 h 370706"/>
              <a:gd name="connsiteX4" fmla="*/ 3905250 w 3905250"/>
              <a:gd name="connsiteY4" fmla="*/ 0 h 370706"/>
              <a:gd name="connsiteX0" fmla="*/ 0 w 3905250"/>
              <a:gd name="connsiteY0" fmla="*/ 180975 h 370706"/>
              <a:gd name="connsiteX1" fmla="*/ 468908 w 3905250"/>
              <a:gd name="connsiteY1" fmla="*/ 271978 h 370706"/>
              <a:gd name="connsiteX2" fmla="*/ 1180507 w 3905250"/>
              <a:gd name="connsiteY2" fmla="*/ 370706 h 370706"/>
              <a:gd name="connsiteX3" fmla="*/ 2405657 w 3905250"/>
              <a:gd name="connsiteY3" fmla="*/ 287853 h 370706"/>
              <a:gd name="connsiteX4" fmla="*/ 3905250 w 3905250"/>
              <a:gd name="connsiteY4" fmla="*/ 0 h 370706"/>
              <a:gd name="connsiteX0" fmla="*/ 0 w 3911600"/>
              <a:gd name="connsiteY0" fmla="*/ 200025 h 370706"/>
              <a:gd name="connsiteX1" fmla="*/ 475258 w 3911600"/>
              <a:gd name="connsiteY1" fmla="*/ 271978 h 370706"/>
              <a:gd name="connsiteX2" fmla="*/ 1186857 w 3911600"/>
              <a:gd name="connsiteY2" fmla="*/ 370706 h 370706"/>
              <a:gd name="connsiteX3" fmla="*/ 2412007 w 3911600"/>
              <a:gd name="connsiteY3" fmla="*/ 287853 h 370706"/>
              <a:gd name="connsiteX4" fmla="*/ 3911600 w 3911600"/>
              <a:gd name="connsiteY4" fmla="*/ 0 h 370706"/>
              <a:gd name="connsiteX0" fmla="*/ 0 w 3911600"/>
              <a:gd name="connsiteY0" fmla="*/ 200025 h 373644"/>
              <a:gd name="connsiteX1" fmla="*/ 475258 w 3911600"/>
              <a:gd name="connsiteY1" fmla="*/ 271978 h 373644"/>
              <a:gd name="connsiteX2" fmla="*/ 1186857 w 3911600"/>
              <a:gd name="connsiteY2" fmla="*/ 370706 h 373644"/>
              <a:gd name="connsiteX3" fmla="*/ 1688107 w 3911600"/>
              <a:gd name="connsiteY3" fmla="*/ 345003 h 373644"/>
              <a:gd name="connsiteX4" fmla="*/ 2412007 w 3911600"/>
              <a:gd name="connsiteY4" fmla="*/ 287853 h 373644"/>
              <a:gd name="connsiteX5" fmla="*/ 3911600 w 3911600"/>
              <a:gd name="connsiteY5" fmla="*/ 0 h 373644"/>
              <a:gd name="connsiteX0" fmla="*/ 0 w 3911600"/>
              <a:gd name="connsiteY0" fmla="*/ 200025 h 370706"/>
              <a:gd name="connsiteX1" fmla="*/ 475258 w 3911600"/>
              <a:gd name="connsiteY1" fmla="*/ 271978 h 370706"/>
              <a:gd name="connsiteX2" fmla="*/ 1186857 w 3911600"/>
              <a:gd name="connsiteY2" fmla="*/ 370706 h 370706"/>
              <a:gd name="connsiteX3" fmla="*/ 1688107 w 3911600"/>
              <a:gd name="connsiteY3" fmla="*/ 345003 h 370706"/>
              <a:gd name="connsiteX4" fmla="*/ 2412007 w 3911600"/>
              <a:gd name="connsiteY4" fmla="*/ 287853 h 370706"/>
              <a:gd name="connsiteX5" fmla="*/ 3911600 w 3911600"/>
              <a:gd name="connsiteY5"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450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450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577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57703 h 370706"/>
              <a:gd name="connsiteX5" fmla="*/ 2412007 w 3911600"/>
              <a:gd name="connsiteY5" fmla="*/ 306903 h 370706"/>
              <a:gd name="connsiteX6" fmla="*/ 3911600 w 3911600"/>
              <a:gd name="connsiteY6" fmla="*/ 0 h 370706"/>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12007 w 3911600"/>
              <a:gd name="connsiteY5" fmla="*/ 30690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4500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1325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13253 h 383103"/>
              <a:gd name="connsiteX6" fmla="*/ 3911600 w 3911600"/>
              <a:gd name="connsiteY6" fmla="*/ 0 h 38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1600" h="383103">
                <a:moveTo>
                  <a:pt x="0" y="200025"/>
                </a:moveTo>
                <a:lnTo>
                  <a:pt x="475258" y="271978"/>
                </a:lnTo>
                <a:lnTo>
                  <a:pt x="697507" y="313253"/>
                </a:lnTo>
                <a:lnTo>
                  <a:pt x="1186857" y="370706"/>
                </a:lnTo>
                <a:lnTo>
                  <a:pt x="1694457" y="383103"/>
                </a:lnTo>
                <a:cubicBezTo>
                  <a:pt x="1898649" y="369294"/>
                  <a:pt x="2108100" y="369695"/>
                  <a:pt x="2431057" y="313253"/>
                </a:cubicBezTo>
                <a:lnTo>
                  <a:pt x="3911600" y="0"/>
                </a:lnTo>
              </a:path>
            </a:pathLst>
          </a:custGeom>
          <a:noFill/>
          <a:ln w="8255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396" name="フリーフォーム 9"/>
          <p:cNvSpPr/>
          <p:nvPr/>
        </p:nvSpPr>
        <p:spPr>
          <a:xfrm>
            <a:off x="5446865" y="2196011"/>
            <a:ext cx="3911600" cy="383103"/>
          </a:xfrm>
          <a:custGeom>
            <a:avLst/>
            <a:gdLst>
              <a:gd name="connsiteX0" fmla="*/ 0 w 3838575"/>
              <a:gd name="connsiteY0" fmla="*/ 114300 h 114300"/>
              <a:gd name="connsiteX1" fmla="*/ 3838575 w 3838575"/>
              <a:gd name="connsiteY1" fmla="*/ 0 h 114300"/>
              <a:gd name="connsiteX0" fmla="*/ 0 w 3838575"/>
              <a:gd name="connsiteY0" fmla="*/ 114300 h 323386"/>
              <a:gd name="connsiteX1" fmla="*/ 1275757 w 3838575"/>
              <a:gd name="connsiteY1" fmla="*/ 323081 h 323386"/>
              <a:gd name="connsiteX2" fmla="*/ 3838575 w 3838575"/>
              <a:gd name="connsiteY2" fmla="*/ 0 h 323386"/>
              <a:gd name="connsiteX0" fmla="*/ 0 w 3810000"/>
              <a:gd name="connsiteY0" fmla="*/ 76200 h 323343"/>
              <a:gd name="connsiteX1" fmla="*/ 1247182 w 3810000"/>
              <a:gd name="connsiteY1" fmla="*/ 323081 h 323343"/>
              <a:gd name="connsiteX2" fmla="*/ 3810000 w 3810000"/>
              <a:gd name="connsiteY2" fmla="*/ 0 h 323343"/>
              <a:gd name="connsiteX0" fmla="*/ 0 w 3810000"/>
              <a:gd name="connsiteY0" fmla="*/ 76200 h 323081"/>
              <a:gd name="connsiteX1" fmla="*/ 1247182 w 3810000"/>
              <a:gd name="connsiteY1" fmla="*/ 323081 h 323081"/>
              <a:gd name="connsiteX2" fmla="*/ 3810000 w 3810000"/>
              <a:gd name="connsiteY2" fmla="*/ 0 h 323081"/>
              <a:gd name="connsiteX0" fmla="*/ 0 w 3448050"/>
              <a:gd name="connsiteY0" fmla="*/ 0 h 246881"/>
              <a:gd name="connsiteX1" fmla="*/ 1247182 w 3448050"/>
              <a:gd name="connsiteY1" fmla="*/ 246881 h 246881"/>
              <a:gd name="connsiteX2" fmla="*/ 3448050 w 3448050"/>
              <a:gd name="connsiteY2" fmla="*/ 85725 h 246881"/>
              <a:gd name="connsiteX0" fmla="*/ 0 w 3457575"/>
              <a:gd name="connsiteY0" fmla="*/ 0 h 246881"/>
              <a:gd name="connsiteX1" fmla="*/ 1247182 w 3457575"/>
              <a:gd name="connsiteY1" fmla="*/ 246881 h 246881"/>
              <a:gd name="connsiteX2" fmla="*/ 3457575 w 3457575"/>
              <a:gd name="connsiteY2" fmla="*/ 66675 h 246881"/>
              <a:gd name="connsiteX0" fmla="*/ 0 w 3457575"/>
              <a:gd name="connsiteY0" fmla="*/ 0 h 180206"/>
              <a:gd name="connsiteX1" fmla="*/ 1161457 w 3457575"/>
              <a:gd name="connsiteY1" fmla="*/ 180206 h 180206"/>
              <a:gd name="connsiteX2" fmla="*/ 3457575 w 3457575"/>
              <a:gd name="connsiteY2" fmla="*/ 66675 h 180206"/>
              <a:gd name="connsiteX0" fmla="*/ 0 w 3476625"/>
              <a:gd name="connsiteY0" fmla="*/ 0 h 189731"/>
              <a:gd name="connsiteX1" fmla="*/ 1180507 w 3476625"/>
              <a:gd name="connsiteY1" fmla="*/ 189731 h 189731"/>
              <a:gd name="connsiteX2" fmla="*/ 3476625 w 3476625"/>
              <a:gd name="connsiteY2" fmla="*/ 76200 h 189731"/>
              <a:gd name="connsiteX0" fmla="*/ 0 w 3476625"/>
              <a:gd name="connsiteY0" fmla="*/ 0 h 189731"/>
              <a:gd name="connsiteX1" fmla="*/ 481608 w 3476625"/>
              <a:gd name="connsiteY1" fmla="*/ 78303 h 189731"/>
              <a:gd name="connsiteX2" fmla="*/ 1180507 w 3476625"/>
              <a:gd name="connsiteY2" fmla="*/ 189731 h 189731"/>
              <a:gd name="connsiteX3" fmla="*/ 3476625 w 3476625"/>
              <a:gd name="connsiteY3" fmla="*/ 76200 h 189731"/>
              <a:gd name="connsiteX0" fmla="*/ 0 w 3905250"/>
              <a:gd name="connsiteY0" fmla="*/ 180975 h 370706"/>
              <a:gd name="connsiteX1" fmla="*/ 481608 w 3905250"/>
              <a:gd name="connsiteY1" fmla="*/ 259278 h 370706"/>
              <a:gd name="connsiteX2" fmla="*/ 1180507 w 3905250"/>
              <a:gd name="connsiteY2" fmla="*/ 370706 h 370706"/>
              <a:gd name="connsiteX3" fmla="*/ 3905250 w 3905250"/>
              <a:gd name="connsiteY3" fmla="*/ 0 h 370706"/>
              <a:gd name="connsiteX0" fmla="*/ 0 w 3905250"/>
              <a:gd name="connsiteY0" fmla="*/ 180975 h 370706"/>
              <a:gd name="connsiteX1" fmla="*/ 481608 w 3905250"/>
              <a:gd name="connsiteY1" fmla="*/ 259278 h 370706"/>
              <a:gd name="connsiteX2" fmla="*/ 1180507 w 3905250"/>
              <a:gd name="connsiteY2" fmla="*/ 370706 h 370706"/>
              <a:gd name="connsiteX3" fmla="*/ 2405657 w 3905250"/>
              <a:gd name="connsiteY3" fmla="*/ 287853 h 370706"/>
              <a:gd name="connsiteX4" fmla="*/ 3905250 w 3905250"/>
              <a:gd name="connsiteY4" fmla="*/ 0 h 370706"/>
              <a:gd name="connsiteX0" fmla="*/ 0 w 3905250"/>
              <a:gd name="connsiteY0" fmla="*/ 180975 h 370706"/>
              <a:gd name="connsiteX1" fmla="*/ 468908 w 3905250"/>
              <a:gd name="connsiteY1" fmla="*/ 271978 h 370706"/>
              <a:gd name="connsiteX2" fmla="*/ 1180507 w 3905250"/>
              <a:gd name="connsiteY2" fmla="*/ 370706 h 370706"/>
              <a:gd name="connsiteX3" fmla="*/ 2405657 w 3905250"/>
              <a:gd name="connsiteY3" fmla="*/ 287853 h 370706"/>
              <a:gd name="connsiteX4" fmla="*/ 3905250 w 3905250"/>
              <a:gd name="connsiteY4" fmla="*/ 0 h 370706"/>
              <a:gd name="connsiteX0" fmla="*/ 0 w 3911600"/>
              <a:gd name="connsiteY0" fmla="*/ 200025 h 370706"/>
              <a:gd name="connsiteX1" fmla="*/ 475258 w 3911600"/>
              <a:gd name="connsiteY1" fmla="*/ 271978 h 370706"/>
              <a:gd name="connsiteX2" fmla="*/ 1186857 w 3911600"/>
              <a:gd name="connsiteY2" fmla="*/ 370706 h 370706"/>
              <a:gd name="connsiteX3" fmla="*/ 2412007 w 3911600"/>
              <a:gd name="connsiteY3" fmla="*/ 287853 h 370706"/>
              <a:gd name="connsiteX4" fmla="*/ 3911600 w 3911600"/>
              <a:gd name="connsiteY4" fmla="*/ 0 h 370706"/>
              <a:gd name="connsiteX0" fmla="*/ 0 w 3911600"/>
              <a:gd name="connsiteY0" fmla="*/ 200025 h 373644"/>
              <a:gd name="connsiteX1" fmla="*/ 475258 w 3911600"/>
              <a:gd name="connsiteY1" fmla="*/ 271978 h 373644"/>
              <a:gd name="connsiteX2" fmla="*/ 1186857 w 3911600"/>
              <a:gd name="connsiteY2" fmla="*/ 370706 h 373644"/>
              <a:gd name="connsiteX3" fmla="*/ 1688107 w 3911600"/>
              <a:gd name="connsiteY3" fmla="*/ 345003 h 373644"/>
              <a:gd name="connsiteX4" fmla="*/ 2412007 w 3911600"/>
              <a:gd name="connsiteY4" fmla="*/ 287853 h 373644"/>
              <a:gd name="connsiteX5" fmla="*/ 3911600 w 3911600"/>
              <a:gd name="connsiteY5" fmla="*/ 0 h 373644"/>
              <a:gd name="connsiteX0" fmla="*/ 0 w 3911600"/>
              <a:gd name="connsiteY0" fmla="*/ 200025 h 370706"/>
              <a:gd name="connsiteX1" fmla="*/ 475258 w 3911600"/>
              <a:gd name="connsiteY1" fmla="*/ 271978 h 370706"/>
              <a:gd name="connsiteX2" fmla="*/ 1186857 w 3911600"/>
              <a:gd name="connsiteY2" fmla="*/ 370706 h 370706"/>
              <a:gd name="connsiteX3" fmla="*/ 1688107 w 3911600"/>
              <a:gd name="connsiteY3" fmla="*/ 345003 h 370706"/>
              <a:gd name="connsiteX4" fmla="*/ 2412007 w 3911600"/>
              <a:gd name="connsiteY4" fmla="*/ 287853 h 370706"/>
              <a:gd name="connsiteX5" fmla="*/ 3911600 w 3911600"/>
              <a:gd name="connsiteY5"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450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450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57703 h 370706"/>
              <a:gd name="connsiteX5" fmla="*/ 2412007 w 3911600"/>
              <a:gd name="connsiteY5" fmla="*/ 287853 h 370706"/>
              <a:gd name="connsiteX6" fmla="*/ 3911600 w 3911600"/>
              <a:gd name="connsiteY6" fmla="*/ 0 h 370706"/>
              <a:gd name="connsiteX0" fmla="*/ 0 w 3911600"/>
              <a:gd name="connsiteY0" fmla="*/ 200025 h 370706"/>
              <a:gd name="connsiteX1" fmla="*/ 475258 w 3911600"/>
              <a:gd name="connsiteY1" fmla="*/ 271978 h 370706"/>
              <a:gd name="connsiteX2" fmla="*/ 697507 w 3911600"/>
              <a:gd name="connsiteY2" fmla="*/ 313253 h 370706"/>
              <a:gd name="connsiteX3" fmla="*/ 1186857 w 3911600"/>
              <a:gd name="connsiteY3" fmla="*/ 370706 h 370706"/>
              <a:gd name="connsiteX4" fmla="*/ 1688107 w 3911600"/>
              <a:gd name="connsiteY4" fmla="*/ 357703 h 370706"/>
              <a:gd name="connsiteX5" fmla="*/ 2412007 w 3911600"/>
              <a:gd name="connsiteY5" fmla="*/ 306903 h 370706"/>
              <a:gd name="connsiteX6" fmla="*/ 3911600 w 3911600"/>
              <a:gd name="connsiteY6" fmla="*/ 0 h 370706"/>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12007 w 3911600"/>
              <a:gd name="connsiteY5" fmla="*/ 30690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4500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13253 h 383103"/>
              <a:gd name="connsiteX6" fmla="*/ 3911600 w 3911600"/>
              <a:gd name="connsiteY6" fmla="*/ 0 h 383103"/>
              <a:gd name="connsiteX0" fmla="*/ 0 w 3911600"/>
              <a:gd name="connsiteY0" fmla="*/ 200025 h 383103"/>
              <a:gd name="connsiteX1" fmla="*/ 475258 w 3911600"/>
              <a:gd name="connsiteY1" fmla="*/ 271978 h 383103"/>
              <a:gd name="connsiteX2" fmla="*/ 697507 w 3911600"/>
              <a:gd name="connsiteY2" fmla="*/ 313253 h 383103"/>
              <a:gd name="connsiteX3" fmla="*/ 1186857 w 3911600"/>
              <a:gd name="connsiteY3" fmla="*/ 370706 h 383103"/>
              <a:gd name="connsiteX4" fmla="*/ 1694457 w 3911600"/>
              <a:gd name="connsiteY4" fmla="*/ 383103 h 383103"/>
              <a:gd name="connsiteX5" fmla="*/ 2431057 w 3911600"/>
              <a:gd name="connsiteY5" fmla="*/ 313253 h 383103"/>
              <a:gd name="connsiteX6" fmla="*/ 3911600 w 3911600"/>
              <a:gd name="connsiteY6" fmla="*/ 0 h 38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1600" h="383103">
                <a:moveTo>
                  <a:pt x="0" y="200025"/>
                </a:moveTo>
                <a:lnTo>
                  <a:pt x="475258" y="271978"/>
                </a:lnTo>
                <a:lnTo>
                  <a:pt x="697507" y="313253"/>
                </a:lnTo>
                <a:lnTo>
                  <a:pt x="1186857" y="370706"/>
                </a:lnTo>
                <a:lnTo>
                  <a:pt x="1694457" y="383103"/>
                </a:lnTo>
                <a:cubicBezTo>
                  <a:pt x="1898649" y="369294"/>
                  <a:pt x="2108100" y="369695"/>
                  <a:pt x="2431057" y="313253"/>
                </a:cubicBezTo>
                <a:lnTo>
                  <a:pt x="3911600" y="0"/>
                </a:lnTo>
              </a:path>
            </a:pathLst>
          </a:custGeom>
          <a:noFill/>
          <a:ln w="381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397" name="Text Box 137"/>
          <p:cNvSpPr txBox="1">
            <a:spLocks noChangeArrowheads="1"/>
          </p:cNvSpPr>
          <p:nvPr/>
        </p:nvSpPr>
        <p:spPr>
          <a:xfrm>
            <a:off x="6965059" y="2639134"/>
            <a:ext cx="742527" cy="138499"/>
          </a:xfrm>
          <a:prstGeom prst="rect">
            <a:avLst/>
          </a:prstGeom>
          <a:solidFill>
            <a:sysClr val="window" lastClr="FFFFFF"/>
          </a:solidFill>
          <a:ln>
            <a:noFill/>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1" i="0" u="none" strike="noStrike" kern="0" cap="none" spc="0" normalizeH="0" baseline="0" noProof="0" dirty="0">
                <a:ln>
                  <a:noFill/>
                </a:ln>
                <a:solidFill>
                  <a:srgbClr val="00B050"/>
                </a:solidFill>
                <a:effectLst/>
                <a:uLnTx/>
                <a:uFillTx/>
                <a:latin typeface="Arial" charset="0"/>
                <a:ea typeface="ＭＳ Ｐゴシック" charset="-128"/>
              </a:rPr>
              <a:t>阪神高速３号</a:t>
            </a:r>
          </a:p>
        </p:txBody>
      </p:sp>
      <p:grpSp>
        <p:nvGrpSpPr>
          <p:cNvPr id="1398" name="グループ化 11"/>
          <p:cNvGrpSpPr/>
          <p:nvPr/>
        </p:nvGrpSpPr>
        <p:grpSpPr>
          <a:xfrm>
            <a:off x="6286099" y="948553"/>
            <a:ext cx="270039" cy="203023"/>
            <a:chOff x="5891293" y="1154430"/>
            <a:chExt cx="270039" cy="203023"/>
          </a:xfrm>
        </p:grpSpPr>
        <p:sp>
          <p:nvSpPr>
            <p:cNvPr id="1399" name="Freeform 260"/>
            <p:cNvSpPr>
              <a:spLocks noChangeAspect="1"/>
            </p:cNvSpPr>
            <p:nvPr/>
          </p:nvSpPr>
          <p:spPr>
            <a:xfrm>
              <a:off x="5891293" y="1175065"/>
              <a:ext cx="270039" cy="182388"/>
            </a:xfrm>
            <a:custGeom>
              <a:avLst/>
              <a:gdLst>
                <a:gd name="T0" fmla="*/ 150 w 222"/>
                <a:gd name="T1" fmla="*/ 177 h 207"/>
                <a:gd name="T2" fmla="*/ 116 w 222"/>
                <a:gd name="T3" fmla="*/ 206 h 207"/>
                <a:gd name="T4" fmla="*/ 74 w 222"/>
                <a:gd name="T5" fmla="*/ 181 h 207"/>
                <a:gd name="T6" fmla="*/ 6 w 222"/>
                <a:gd name="T7" fmla="*/ 59 h 207"/>
                <a:gd name="T8" fmla="*/ 37 w 222"/>
                <a:gd name="T9" fmla="*/ 9 h 207"/>
                <a:gd name="T10" fmla="*/ 189 w 222"/>
                <a:gd name="T11" fmla="*/ 9 h 207"/>
                <a:gd name="T12" fmla="*/ 215 w 222"/>
                <a:gd name="T13" fmla="*/ 64 h 207"/>
                <a:gd name="T14" fmla="*/ 150 w 222"/>
                <a:gd name="T15" fmla="*/ 17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07">
                  <a:moveTo>
                    <a:pt x="150" y="177"/>
                  </a:moveTo>
                  <a:cubicBezTo>
                    <a:pt x="133" y="201"/>
                    <a:pt x="129" y="205"/>
                    <a:pt x="116" y="206"/>
                  </a:cubicBezTo>
                  <a:cubicBezTo>
                    <a:pt x="103" y="207"/>
                    <a:pt x="92" y="205"/>
                    <a:pt x="74" y="181"/>
                  </a:cubicBezTo>
                  <a:cubicBezTo>
                    <a:pt x="56" y="157"/>
                    <a:pt x="12" y="88"/>
                    <a:pt x="6" y="59"/>
                  </a:cubicBezTo>
                  <a:cubicBezTo>
                    <a:pt x="0" y="30"/>
                    <a:pt x="7" y="17"/>
                    <a:pt x="37" y="9"/>
                  </a:cubicBezTo>
                  <a:cubicBezTo>
                    <a:pt x="67" y="1"/>
                    <a:pt x="159" y="0"/>
                    <a:pt x="189" y="9"/>
                  </a:cubicBezTo>
                  <a:cubicBezTo>
                    <a:pt x="219" y="18"/>
                    <a:pt x="222" y="35"/>
                    <a:pt x="215" y="64"/>
                  </a:cubicBezTo>
                  <a:cubicBezTo>
                    <a:pt x="208" y="93"/>
                    <a:pt x="167" y="153"/>
                    <a:pt x="150" y="177"/>
                  </a:cubicBezTo>
                  <a:close/>
                </a:path>
              </a:pathLst>
            </a:custGeom>
            <a:solidFill>
              <a:srgbClr val="3366FF"/>
            </a:solidFill>
            <a:ln w="12700" cap="flat" cmpd="sng">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400" name="テキスト ボックス 13"/>
            <p:cNvSpPr txBox="1"/>
            <p:nvPr/>
          </p:nvSpPr>
          <p:spPr>
            <a:xfrm>
              <a:off x="5956173" y="1154430"/>
              <a:ext cx="143235" cy="195814"/>
            </a:xfrm>
            <a:prstGeom prst="rect">
              <a:avLst/>
            </a:prstGeom>
            <a:noFill/>
          </p:spPr>
          <p:txBody>
            <a:bodyPr wrap="non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rPr>
                <a:t>２</a:t>
              </a:r>
            </a:p>
          </p:txBody>
        </p:sp>
      </p:grpSp>
      <p:grpSp>
        <p:nvGrpSpPr>
          <p:cNvPr id="1401" name="グループ化 14"/>
          <p:cNvGrpSpPr/>
          <p:nvPr/>
        </p:nvGrpSpPr>
        <p:grpSpPr>
          <a:xfrm>
            <a:off x="8141086" y="894643"/>
            <a:ext cx="270039" cy="203023"/>
            <a:chOff x="5891293" y="1154430"/>
            <a:chExt cx="270039" cy="203023"/>
          </a:xfrm>
        </p:grpSpPr>
        <p:sp>
          <p:nvSpPr>
            <p:cNvPr id="1402" name="Freeform 260"/>
            <p:cNvSpPr>
              <a:spLocks noChangeAspect="1"/>
            </p:cNvSpPr>
            <p:nvPr/>
          </p:nvSpPr>
          <p:spPr>
            <a:xfrm>
              <a:off x="5891293" y="1175065"/>
              <a:ext cx="270039" cy="182388"/>
            </a:xfrm>
            <a:custGeom>
              <a:avLst/>
              <a:gdLst>
                <a:gd name="T0" fmla="*/ 150 w 222"/>
                <a:gd name="T1" fmla="*/ 177 h 207"/>
                <a:gd name="T2" fmla="*/ 116 w 222"/>
                <a:gd name="T3" fmla="*/ 206 h 207"/>
                <a:gd name="T4" fmla="*/ 74 w 222"/>
                <a:gd name="T5" fmla="*/ 181 h 207"/>
                <a:gd name="T6" fmla="*/ 6 w 222"/>
                <a:gd name="T7" fmla="*/ 59 h 207"/>
                <a:gd name="T8" fmla="*/ 37 w 222"/>
                <a:gd name="T9" fmla="*/ 9 h 207"/>
                <a:gd name="T10" fmla="*/ 189 w 222"/>
                <a:gd name="T11" fmla="*/ 9 h 207"/>
                <a:gd name="T12" fmla="*/ 215 w 222"/>
                <a:gd name="T13" fmla="*/ 64 h 207"/>
                <a:gd name="T14" fmla="*/ 150 w 222"/>
                <a:gd name="T15" fmla="*/ 17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07">
                  <a:moveTo>
                    <a:pt x="150" y="177"/>
                  </a:moveTo>
                  <a:cubicBezTo>
                    <a:pt x="133" y="201"/>
                    <a:pt x="129" y="205"/>
                    <a:pt x="116" y="206"/>
                  </a:cubicBezTo>
                  <a:cubicBezTo>
                    <a:pt x="103" y="207"/>
                    <a:pt x="92" y="205"/>
                    <a:pt x="74" y="181"/>
                  </a:cubicBezTo>
                  <a:cubicBezTo>
                    <a:pt x="56" y="157"/>
                    <a:pt x="12" y="88"/>
                    <a:pt x="6" y="59"/>
                  </a:cubicBezTo>
                  <a:cubicBezTo>
                    <a:pt x="0" y="30"/>
                    <a:pt x="7" y="17"/>
                    <a:pt x="37" y="9"/>
                  </a:cubicBezTo>
                  <a:cubicBezTo>
                    <a:pt x="67" y="1"/>
                    <a:pt x="159" y="0"/>
                    <a:pt x="189" y="9"/>
                  </a:cubicBezTo>
                  <a:cubicBezTo>
                    <a:pt x="219" y="18"/>
                    <a:pt x="222" y="35"/>
                    <a:pt x="215" y="64"/>
                  </a:cubicBezTo>
                  <a:cubicBezTo>
                    <a:pt x="208" y="93"/>
                    <a:pt x="167" y="153"/>
                    <a:pt x="150" y="177"/>
                  </a:cubicBezTo>
                  <a:close/>
                </a:path>
              </a:pathLst>
            </a:custGeom>
            <a:solidFill>
              <a:srgbClr val="3366FF"/>
            </a:solidFill>
            <a:ln w="12700" cap="flat" cmpd="sng">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403" name="テキスト ボックス 16"/>
            <p:cNvSpPr txBox="1"/>
            <p:nvPr/>
          </p:nvSpPr>
          <p:spPr>
            <a:xfrm>
              <a:off x="5956173" y="1154430"/>
              <a:ext cx="143235" cy="195814"/>
            </a:xfrm>
            <a:prstGeom prst="rect">
              <a:avLst/>
            </a:prstGeom>
            <a:noFill/>
          </p:spPr>
          <p:txBody>
            <a:bodyPr wrap="non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dirty="0">
                  <a:ln>
                    <a:noFill/>
                  </a:ln>
                  <a:solidFill>
                    <a:prstClr val="white"/>
                  </a:solidFill>
                  <a:effectLst/>
                  <a:uLnTx/>
                  <a:uFillTx/>
                </a:rPr>
                <a:t>２</a:t>
              </a:r>
            </a:p>
          </p:txBody>
        </p:sp>
      </p:grpSp>
      <p:grpSp>
        <p:nvGrpSpPr>
          <p:cNvPr id="1404" name="グループ化 17"/>
          <p:cNvGrpSpPr/>
          <p:nvPr/>
        </p:nvGrpSpPr>
        <p:grpSpPr>
          <a:xfrm>
            <a:off x="5948630" y="2541227"/>
            <a:ext cx="270039" cy="203023"/>
            <a:chOff x="5891293" y="1154430"/>
            <a:chExt cx="270039" cy="203023"/>
          </a:xfrm>
        </p:grpSpPr>
        <p:sp>
          <p:nvSpPr>
            <p:cNvPr id="1405" name="Freeform 260"/>
            <p:cNvSpPr>
              <a:spLocks noChangeAspect="1"/>
            </p:cNvSpPr>
            <p:nvPr/>
          </p:nvSpPr>
          <p:spPr>
            <a:xfrm>
              <a:off x="5891293" y="1175065"/>
              <a:ext cx="270039" cy="182388"/>
            </a:xfrm>
            <a:custGeom>
              <a:avLst/>
              <a:gdLst>
                <a:gd name="T0" fmla="*/ 150 w 222"/>
                <a:gd name="T1" fmla="*/ 177 h 207"/>
                <a:gd name="T2" fmla="*/ 116 w 222"/>
                <a:gd name="T3" fmla="*/ 206 h 207"/>
                <a:gd name="T4" fmla="*/ 74 w 222"/>
                <a:gd name="T5" fmla="*/ 181 h 207"/>
                <a:gd name="T6" fmla="*/ 6 w 222"/>
                <a:gd name="T7" fmla="*/ 59 h 207"/>
                <a:gd name="T8" fmla="*/ 37 w 222"/>
                <a:gd name="T9" fmla="*/ 9 h 207"/>
                <a:gd name="T10" fmla="*/ 189 w 222"/>
                <a:gd name="T11" fmla="*/ 9 h 207"/>
                <a:gd name="T12" fmla="*/ 215 w 222"/>
                <a:gd name="T13" fmla="*/ 64 h 207"/>
                <a:gd name="T14" fmla="*/ 150 w 222"/>
                <a:gd name="T15" fmla="*/ 17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07">
                  <a:moveTo>
                    <a:pt x="150" y="177"/>
                  </a:moveTo>
                  <a:cubicBezTo>
                    <a:pt x="133" y="201"/>
                    <a:pt x="129" y="205"/>
                    <a:pt x="116" y="206"/>
                  </a:cubicBezTo>
                  <a:cubicBezTo>
                    <a:pt x="103" y="207"/>
                    <a:pt x="92" y="205"/>
                    <a:pt x="74" y="181"/>
                  </a:cubicBezTo>
                  <a:cubicBezTo>
                    <a:pt x="56" y="157"/>
                    <a:pt x="12" y="88"/>
                    <a:pt x="6" y="59"/>
                  </a:cubicBezTo>
                  <a:cubicBezTo>
                    <a:pt x="0" y="30"/>
                    <a:pt x="7" y="17"/>
                    <a:pt x="37" y="9"/>
                  </a:cubicBezTo>
                  <a:cubicBezTo>
                    <a:pt x="67" y="1"/>
                    <a:pt x="159" y="0"/>
                    <a:pt x="189" y="9"/>
                  </a:cubicBezTo>
                  <a:cubicBezTo>
                    <a:pt x="219" y="18"/>
                    <a:pt x="222" y="35"/>
                    <a:pt x="215" y="64"/>
                  </a:cubicBezTo>
                  <a:cubicBezTo>
                    <a:pt x="208" y="93"/>
                    <a:pt x="167" y="153"/>
                    <a:pt x="150" y="177"/>
                  </a:cubicBezTo>
                  <a:close/>
                </a:path>
              </a:pathLst>
            </a:custGeom>
            <a:solidFill>
              <a:srgbClr val="3366FF"/>
            </a:solidFill>
            <a:ln w="12700" cap="flat" cmpd="sng">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406" name="テキスト ボックス 19"/>
            <p:cNvSpPr txBox="1"/>
            <p:nvPr/>
          </p:nvSpPr>
          <p:spPr>
            <a:xfrm>
              <a:off x="5940933" y="1154430"/>
              <a:ext cx="188119" cy="195814"/>
            </a:xfrm>
            <a:prstGeom prst="rect">
              <a:avLst/>
            </a:prstGeom>
            <a:noFill/>
          </p:spPr>
          <p:txBody>
            <a:bodyPr wrap="non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prstClr val="white"/>
                  </a:solidFill>
                  <a:effectLst/>
                  <a:uLnTx/>
                  <a:uFillTx/>
                </a:rPr>
                <a:t>43</a:t>
              </a:r>
              <a:endParaRPr kumimoji="0" lang="ja-JP" altLang="en-US" sz="800" b="1" i="0" u="none" strike="noStrike" kern="0" cap="none" spc="0" normalizeH="0" baseline="0" noProof="0" dirty="0">
                <a:ln>
                  <a:noFill/>
                </a:ln>
                <a:solidFill>
                  <a:prstClr val="white"/>
                </a:solidFill>
                <a:effectLst/>
                <a:uLnTx/>
                <a:uFillTx/>
              </a:endParaRPr>
            </a:p>
          </p:txBody>
        </p:sp>
      </p:grpSp>
      <p:grpSp>
        <p:nvGrpSpPr>
          <p:cNvPr id="1407" name="グループ化 20"/>
          <p:cNvGrpSpPr/>
          <p:nvPr/>
        </p:nvGrpSpPr>
        <p:grpSpPr>
          <a:xfrm rot="21137803">
            <a:off x="8188736" y="2442699"/>
            <a:ext cx="270039" cy="203023"/>
            <a:chOff x="5891293" y="1154430"/>
            <a:chExt cx="270039" cy="203023"/>
          </a:xfrm>
        </p:grpSpPr>
        <p:sp>
          <p:nvSpPr>
            <p:cNvPr id="1408" name="Freeform 260"/>
            <p:cNvSpPr>
              <a:spLocks noChangeAspect="1"/>
            </p:cNvSpPr>
            <p:nvPr/>
          </p:nvSpPr>
          <p:spPr>
            <a:xfrm>
              <a:off x="5891293" y="1175065"/>
              <a:ext cx="270039" cy="182388"/>
            </a:xfrm>
            <a:custGeom>
              <a:avLst/>
              <a:gdLst>
                <a:gd name="T0" fmla="*/ 150 w 222"/>
                <a:gd name="T1" fmla="*/ 177 h 207"/>
                <a:gd name="T2" fmla="*/ 116 w 222"/>
                <a:gd name="T3" fmla="*/ 206 h 207"/>
                <a:gd name="T4" fmla="*/ 74 w 222"/>
                <a:gd name="T5" fmla="*/ 181 h 207"/>
                <a:gd name="T6" fmla="*/ 6 w 222"/>
                <a:gd name="T7" fmla="*/ 59 h 207"/>
                <a:gd name="T8" fmla="*/ 37 w 222"/>
                <a:gd name="T9" fmla="*/ 9 h 207"/>
                <a:gd name="T10" fmla="*/ 189 w 222"/>
                <a:gd name="T11" fmla="*/ 9 h 207"/>
                <a:gd name="T12" fmla="*/ 215 w 222"/>
                <a:gd name="T13" fmla="*/ 64 h 207"/>
                <a:gd name="T14" fmla="*/ 150 w 222"/>
                <a:gd name="T15" fmla="*/ 177 h 20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07">
                  <a:moveTo>
                    <a:pt x="150" y="177"/>
                  </a:moveTo>
                  <a:cubicBezTo>
                    <a:pt x="133" y="201"/>
                    <a:pt x="129" y="205"/>
                    <a:pt x="116" y="206"/>
                  </a:cubicBezTo>
                  <a:cubicBezTo>
                    <a:pt x="103" y="207"/>
                    <a:pt x="92" y="205"/>
                    <a:pt x="74" y="181"/>
                  </a:cubicBezTo>
                  <a:cubicBezTo>
                    <a:pt x="56" y="157"/>
                    <a:pt x="12" y="88"/>
                    <a:pt x="6" y="59"/>
                  </a:cubicBezTo>
                  <a:cubicBezTo>
                    <a:pt x="0" y="30"/>
                    <a:pt x="7" y="17"/>
                    <a:pt x="37" y="9"/>
                  </a:cubicBezTo>
                  <a:cubicBezTo>
                    <a:pt x="67" y="1"/>
                    <a:pt x="159" y="0"/>
                    <a:pt x="189" y="9"/>
                  </a:cubicBezTo>
                  <a:cubicBezTo>
                    <a:pt x="219" y="18"/>
                    <a:pt x="222" y="35"/>
                    <a:pt x="215" y="64"/>
                  </a:cubicBezTo>
                  <a:cubicBezTo>
                    <a:pt x="208" y="93"/>
                    <a:pt x="167" y="153"/>
                    <a:pt x="150" y="177"/>
                  </a:cubicBezTo>
                  <a:close/>
                </a:path>
              </a:pathLst>
            </a:custGeom>
            <a:solidFill>
              <a:srgbClr val="3366FF"/>
            </a:solidFill>
            <a:ln w="12700" cap="flat" cmpd="sng">
              <a:solidFill>
                <a:srgbClr val="FFFFFF"/>
              </a:solid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endParaRPr>
            </a:p>
          </p:txBody>
        </p:sp>
        <p:sp>
          <p:nvSpPr>
            <p:cNvPr id="1409" name="テキスト ボックス 22"/>
            <p:cNvSpPr txBox="1"/>
            <p:nvPr/>
          </p:nvSpPr>
          <p:spPr>
            <a:xfrm>
              <a:off x="5940933" y="1154430"/>
              <a:ext cx="188119" cy="195814"/>
            </a:xfrm>
            <a:prstGeom prst="rect">
              <a:avLst/>
            </a:prstGeom>
            <a:noFill/>
          </p:spPr>
          <p:txBody>
            <a:bodyPr wrap="none" lIns="36000" tIns="36000" rIns="36000" bIns="3600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dirty="0">
                  <a:ln>
                    <a:noFill/>
                  </a:ln>
                  <a:solidFill>
                    <a:prstClr val="white"/>
                  </a:solidFill>
                  <a:effectLst/>
                  <a:uLnTx/>
                  <a:uFillTx/>
                </a:rPr>
                <a:t>43</a:t>
              </a:r>
              <a:endParaRPr kumimoji="0" lang="ja-JP" altLang="en-US" sz="800" b="1" i="0" u="none" strike="noStrike" kern="0" cap="none" spc="0" normalizeH="0" baseline="0" noProof="0" dirty="0">
                <a:ln>
                  <a:noFill/>
                </a:ln>
                <a:solidFill>
                  <a:prstClr val="white"/>
                </a:solidFill>
                <a:effectLst/>
                <a:uLnTx/>
                <a:uFillTx/>
              </a:endParaRPr>
            </a:p>
          </p:txBody>
        </p:sp>
      </p:grpSp>
      <p:sp>
        <p:nvSpPr>
          <p:cNvPr id="1410" name="フリーフォーム 23"/>
          <p:cNvSpPr/>
          <p:nvPr/>
        </p:nvSpPr>
        <p:spPr>
          <a:xfrm>
            <a:off x="6561291" y="2221711"/>
            <a:ext cx="568325" cy="162576"/>
          </a:xfrm>
          <a:custGeom>
            <a:avLst/>
            <a:gdLst>
              <a:gd name="connsiteX0" fmla="*/ 0 w 257175"/>
              <a:gd name="connsiteY0" fmla="*/ 44450 h 44450"/>
              <a:gd name="connsiteX1" fmla="*/ 257175 w 257175"/>
              <a:gd name="connsiteY1" fmla="*/ 0 h 44450"/>
              <a:gd name="connsiteX0" fmla="*/ 0 w 568325"/>
              <a:gd name="connsiteY0" fmla="*/ 0 h 34925"/>
              <a:gd name="connsiteX1" fmla="*/ 568325 w 568325"/>
              <a:gd name="connsiteY1" fmla="*/ 34925 h 34925"/>
              <a:gd name="connsiteX0" fmla="*/ 0 w 568325"/>
              <a:gd name="connsiteY0" fmla="*/ 123977 h 158902"/>
              <a:gd name="connsiteX1" fmla="*/ 250825 w 568325"/>
              <a:gd name="connsiteY1" fmla="*/ 152 h 158902"/>
              <a:gd name="connsiteX2" fmla="*/ 568325 w 568325"/>
              <a:gd name="connsiteY2" fmla="*/ 158902 h 158902"/>
              <a:gd name="connsiteX0" fmla="*/ 0 w 568325"/>
              <a:gd name="connsiteY0" fmla="*/ 127651 h 162576"/>
              <a:gd name="connsiteX1" fmla="*/ 241300 w 568325"/>
              <a:gd name="connsiteY1" fmla="*/ 83201 h 162576"/>
              <a:gd name="connsiteX2" fmla="*/ 250825 w 568325"/>
              <a:gd name="connsiteY2" fmla="*/ 3826 h 162576"/>
              <a:gd name="connsiteX3" fmla="*/ 568325 w 568325"/>
              <a:gd name="connsiteY3" fmla="*/ 162576 h 162576"/>
              <a:gd name="connsiteX0" fmla="*/ 0 w 568325"/>
              <a:gd name="connsiteY0" fmla="*/ 127651 h 162576"/>
              <a:gd name="connsiteX1" fmla="*/ 254000 w 568325"/>
              <a:gd name="connsiteY1" fmla="*/ 83201 h 162576"/>
              <a:gd name="connsiteX2" fmla="*/ 250825 w 568325"/>
              <a:gd name="connsiteY2" fmla="*/ 3826 h 162576"/>
              <a:gd name="connsiteX3" fmla="*/ 568325 w 568325"/>
              <a:gd name="connsiteY3" fmla="*/ 162576 h 162576"/>
            </a:gdLst>
            <a:ahLst/>
            <a:cxnLst>
              <a:cxn ang="0">
                <a:pos x="connsiteX0" y="connsiteY0"/>
              </a:cxn>
              <a:cxn ang="0">
                <a:pos x="connsiteX1" y="connsiteY1"/>
              </a:cxn>
              <a:cxn ang="0">
                <a:pos x="connsiteX2" y="connsiteY2"/>
              </a:cxn>
              <a:cxn ang="0">
                <a:pos x="connsiteX3" y="connsiteY3"/>
              </a:cxn>
            </a:cxnLst>
            <a:rect l="l" t="t" r="r" b="b"/>
            <a:pathLst>
              <a:path w="568325" h="162576">
                <a:moveTo>
                  <a:pt x="0" y="127651"/>
                </a:moveTo>
                <a:cubicBezTo>
                  <a:pt x="26987" y="111247"/>
                  <a:pt x="212196" y="103839"/>
                  <a:pt x="254000" y="83201"/>
                </a:cubicBezTo>
                <a:cubicBezTo>
                  <a:pt x="295804" y="62564"/>
                  <a:pt x="183092" y="-18399"/>
                  <a:pt x="250825" y="3826"/>
                </a:cubicBezTo>
                <a:lnTo>
                  <a:pt x="568325" y="162576"/>
                </a:lnTo>
              </a:path>
            </a:pathLst>
          </a:custGeom>
          <a:no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1" name="フリーフォーム 24"/>
          <p:cNvSpPr/>
          <p:nvPr/>
        </p:nvSpPr>
        <p:spPr>
          <a:xfrm>
            <a:off x="6445085" y="2200137"/>
            <a:ext cx="2174557" cy="299720"/>
          </a:xfrm>
          <a:custGeom>
            <a:avLst/>
            <a:gdLst>
              <a:gd name="connsiteX0" fmla="*/ 0 w 2179320"/>
              <a:gd name="connsiteY0" fmla="*/ 144780 h 312420"/>
              <a:gd name="connsiteX1" fmla="*/ 381000 w 2179320"/>
              <a:gd name="connsiteY1" fmla="*/ 68580 h 312420"/>
              <a:gd name="connsiteX2" fmla="*/ 807720 w 2179320"/>
              <a:gd name="connsiteY2" fmla="*/ 312420 h 312420"/>
              <a:gd name="connsiteX3" fmla="*/ 1005840 w 2179320"/>
              <a:gd name="connsiteY3" fmla="*/ 297180 h 312420"/>
              <a:gd name="connsiteX4" fmla="*/ 2179320 w 2179320"/>
              <a:gd name="connsiteY4" fmla="*/ 0 h 312420"/>
              <a:gd name="connsiteX0" fmla="*/ 0 w 2179320"/>
              <a:gd name="connsiteY0" fmla="*/ 144780 h 312420"/>
              <a:gd name="connsiteX1" fmla="*/ 365125 w 2179320"/>
              <a:gd name="connsiteY1" fmla="*/ 90805 h 312420"/>
              <a:gd name="connsiteX2" fmla="*/ 807720 w 2179320"/>
              <a:gd name="connsiteY2" fmla="*/ 312420 h 312420"/>
              <a:gd name="connsiteX3" fmla="*/ 1005840 w 2179320"/>
              <a:gd name="connsiteY3" fmla="*/ 297180 h 312420"/>
              <a:gd name="connsiteX4" fmla="*/ 2179320 w 2179320"/>
              <a:gd name="connsiteY4" fmla="*/ 0 h 312420"/>
              <a:gd name="connsiteX0" fmla="*/ 0 w 2179320"/>
              <a:gd name="connsiteY0" fmla="*/ 144780 h 312420"/>
              <a:gd name="connsiteX1" fmla="*/ 365125 w 2179320"/>
              <a:gd name="connsiteY1" fmla="*/ 78105 h 312420"/>
              <a:gd name="connsiteX2" fmla="*/ 807720 w 2179320"/>
              <a:gd name="connsiteY2" fmla="*/ 312420 h 312420"/>
              <a:gd name="connsiteX3" fmla="*/ 1005840 w 2179320"/>
              <a:gd name="connsiteY3" fmla="*/ 297180 h 312420"/>
              <a:gd name="connsiteX4" fmla="*/ 2179320 w 2179320"/>
              <a:gd name="connsiteY4" fmla="*/ 0 h 312420"/>
              <a:gd name="connsiteX0" fmla="*/ 0 w 2179320"/>
              <a:gd name="connsiteY0" fmla="*/ 109855 h 277495"/>
              <a:gd name="connsiteX1" fmla="*/ 365125 w 2179320"/>
              <a:gd name="connsiteY1" fmla="*/ 43180 h 277495"/>
              <a:gd name="connsiteX2" fmla="*/ 807720 w 2179320"/>
              <a:gd name="connsiteY2" fmla="*/ 277495 h 277495"/>
              <a:gd name="connsiteX3" fmla="*/ 1005840 w 2179320"/>
              <a:gd name="connsiteY3" fmla="*/ 262255 h 277495"/>
              <a:gd name="connsiteX4" fmla="*/ 2179320 w 2179320"/>
              <a:gd name="connsiteY4" fmla="*/ 0 h 277495"/>
              <a:gd name="connsiteX0" fmla="*/ 0 w 2179320"/>
              <a:gd name="connsiteY0" fmla="*/ 122555 h 290195"/>
              <a:gd name="connsiteX1" fmla="*/ 365125 w 2179320"/>
              <a:gd name="connsiteY1" fmla="*/ 55880 h 290195"/>
              <a:gd name="connsiteX2" fmla="*/ 807720 w 2179320"/>
              <a:gd name="connsiteY2" fmla="*/ 290195 h 290195"/>
              <a:gd name="connsiteX3" fmla="*/ 1005840 w 2179320"/>
              <a:gd name="connsiteY3" fmla="*/ 274955 h 290195"/>
              <a:gd name="connsiteX4" fmla="*/ 2179320 w 2179320"/>
              <a:gd name="connsiteY4" fmla="*/ 0 h 290195"/>
              <a:gd name="connsiteX0" fmla="*/ 0 w 2179320"/>
              <a:gd name="connsiteY0" fmla="*/ 122555 h 290195"/>
              <a:gd name="connsiteX1" fmla="*/ 365125 w 2179320"/>
              <a:gd name="connsiteY1" fmla="*/ 55880 h 290195"/>
              <a:gd name="connsiteX2" fmla="*/ 807720 w 2179320"/>
              <a:gd name="connsiteY2" fmla="*/ 290195 h 290195"/>
              <a:gd name="connsiteX3" fmla="*/ 1056640 w 2179320"/>
              <a:gd name="connsiteY3" fmla="*/ 284480 h 290195"/>
              <a:gd name="connsiteX4" fmla="*/ 2179320 w 2179320"/>
              <a:gd name="connsiteY4" fmla="*/ 0 h 290195"/>
              <a:gd name="connsiteX0" fmla="*/ 0 w 2179320"/>
              <a:gd name="connsiteY0" fmla="*/ 122555 h 290195"/>
              <a:gd name="connsiteX1" fmla="*/ 365125 w 2179320"/>
              <a:gd name="connsiteY1" fmla="*/ 55880 h 290195"/>
              <a:gd name="connsiteX2" fmla="*/ 807720 w 2179320"/>
              <a:gd name="connsiteY2" fmla="*/ 290195 h 290195"/>
              <a:gd name="connsiteX3" fmla="*/ 1043940 w 2179320"/>
              <a:gd name="connsiteY3" fmla="*/ 265430 h 290195"/>
              <a:gd name="connsiteX4" fmla="*/ 2179320 w 2179320"/>
              <a:gd name="connsiteY4" fmla="*/ 0 h 290195"/>
              <a:gd name="connsiteX0" fmla="*/ 0 w 2179320"/>
              <a:gd name="connsiteY0" fmla="*/ 122555 h 290195"/>
              <a:gd name="connsiteX1" fmla="*/ 365125 w 2179320"/>
              <a:gd name="connsiteY1" fmla="*/ 55880 h 290195"/>
              <a:gd name="connsiteX2" fmla="*/ 807720 w 2179320"/>
              <a:gd name="connsiteY2" fmla="*/ 290195 h 290195"/>
              <a:gd name="connsiteX3" fmla="*/ 1053465 w 2179320"/>
              <a:gd name="connsiteY3" fmla="*/ 278130 h 290195"/>
              <a:gd name="connsiteX4" fmla="*/ 2179320 w 2179320"/>
              <a:gd name="connsiteY4" fmla="*/ 0 h 290195"/>
              <a:gd name="connsiteX0" fmla="*/ 0 w 2179320"/>
              <a:gd name="connsiteY0" fmla="*/ 122555 h 290195"/>
              <a:gd name="connsiteX1" fmla="*/ 365125 w 2179320"/>
              <a:gd name="connsiteY1" fmla="*/ 55880 h 290195"/>
              <a:gd name="connsiteX2" fmla="*/ 807720 w 2179320"/>
              <a:gd name="connsiteY2" fmla="*/ 290195 h 290195"/>
              <a:gd name="connsiteX3" fmla="*/ 1053465 w 2179320"/>
              <a:gd name="connsiteY3" fmla="*/ 278130 h 290195"/>
              <a:gd name="connsiteX4" fmla="*/ 2179320 w 2179320"/>
              <a:gd name="connsiteY4" fmla="*/ 0 h 290195"/>
              <a:gd name="connsiteX0" fmla="*/ 0 w 2174557"/>
              <a:gd name="connsiteY0" fmla="*/ 132080 h 299720"/>
              <a:gd name="connsiteX1" fmla="*/ 365125 w 2174557"/>
              <a:gd name="connsiteY1" fmla="*/ 65405 h 299720"/>
              <a:gd name="connsiteX2" fmla="*/ 807720 w 2174557"/>
              <a:gd name="connsiteY2" fmla="*/ 299720 h 299720"/>
              <a:gd name="connsiteX3" fmla="*/ 1053465 w 2174557"/>
              <a:gd name="connsiteY3" fmla="*/ 287655 h 299720"/>
              <a:gd name="connsiteX4" fmla="*/ 2174557 w 2174557"/>
              <a:gd name="connsiteY4" fmla="*/ 0 h 299720"/>
              <a:gd name="connsiteX0" fmla="*/ 0 w 2174557"/>
              <a:gd name="connsiteY0" fmla="*/ 132080 h 299720"/>
              <a:gd name="connsiteX1" fmla="*/ 365125 w 2174557"/>
              <a:gd name="connsiteY1" fmla="*/ 65405 h 299720"/>
              <a:gd name="connsiteX2" fmla="*/ 807720 w 2174557"/>
              <a:gd name="connsiteY2" fmla="*/ 299720 h 299720"/>
              <a:gd name="connsiteX3" fmla="*/ 1034415 w 2174557"/>
              <a:gd name="connsiteY3" fmla="*/ 282892 h 299720"/>
              <a:gd name="connsiteX4" fmla="*/ 2174557 w 2174557"/>
              <a:gd name="connsiteY4" fmla="*/ 0 h 299720"/>
              <a:gd name="connsiteX0" fmla="*/ 0 w 2174557"/>
              <a:gd name="connsiteY0" fmla="*/ 132080 h 301942"/>
              <a:gd name="connsiteX1" fmla="*/ 365125 w 2174557"/>
              <a:gd name="connsiteY1" fmla="*/ 65405 h 301942"/>
              <a:gd name="connsiteX2" fmla="*/ 807720 w 2174557"/>
              <a:gd name="connsiteY2" fmla="*/ 299720 h 301942"/>
              <a:gd name="connsiteX3" fmla="*/ 1043940 w 2174557"/>
              <a:gd name="connsiteY3" fmla="*/ 301942 h 301942"/>
              <a:gd name="connsiteX4" fmla="*/ 2174557 w 2174557"/>
              <a:gd name="connsiteY4" fmla="*/ 0 h 301942"/>
              <a:gd name="connsiteX0" fmla="*/ 0 w 2174557"/>
              <a:gd name="connsiteY0" fmla="*/ 132080 h 299720"/>
              <a:gd name="connsiteX1" fmla="*/ 365125 w 2174557"/>
              <a:gd name="connsiteY1" fmla="*/ 65405 h 299720"/>
              <a:gd name="connsiteX2" fmla="*/ 807720 w 2174557"/>
              <a:gd name="connsiteY2" fmla="*/ 299720 h 299720"/>
              <a:gd name="connsiteX3" fmla="*/ 1024890 w 2174557"/>
              <a:gd name="connsiteY3" fmla="*/ 287655 h 299720"/>
              <a:gd name="connsiteX4" fmla="*/ 2174557 w 2174557"/>
              <a:gd name="connsiteY4" fmla="*/ 0 h 299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4557" h="299720">
                <a:moveTo>
                  <a:pt x="0" y="132080"/>
                </a:moveTo>
                <a:lnTo>
                  <a:pt x="365125" y="65405"/>
                </a:lnTo>
                <a:lnTo>
                  <a:pt x="807720" y="299720"/>
                </a:lnTo>
                <a:lnTo>
                  <a:pt x="1024890" y="287655"/>
                </a:lnTo>
                <a:lnTo>
                  <a:pt x="2174557" y="0"/>
                </a:lnTo>
              </a:path>
            </a:pathLst>
          </a:custGeom>
          <a:noFill/>
          <a:ln w="635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2" name="正方形/長方形 25"/>
          <p:cNvSpPr/>
          <p:nvPr/>
        </p:nvSpPr>
        <p:spPr>
          <a:xfrm rot="21235329">
            <a:off x="6353653" y="2299737"/>
            <a:ext cx="193123" cy="72306"/>
          </a:xfrm>
          <a:prstGeom prst="rect">
            <a:avLst/>
          </a:prstGeom>
          <a:solidFill>
            <a:srgbClr val="F79646"/>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3" name="正方形/長方形 26"/>
          <p:cNvSpPr/>
          <p:nvPr/>
        </p:nvSpPr>
        <p:spPr>
          <a:xfrm>
            <a:off x="7246111" y="2451365"/>
            <a:ext cx="193123" cy="72306"/>
          </a:xfrm>
          <a:prstGeom prst="rect">
            <a:avLst/>
          </a:prstGeom>
          <a:solidFill>
            <a:srgbClr val="F79646"/>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4" name="正方形/長方形 27"/>
          <p:cNvSpPr/>
          <p:nvPr/>
        </p:nvSpPr>
        <p:spPr>
          <a:xfrm>
            <a:off x="8627259" y="2173509"/>
            <a:ext cx="193123" cy="72306"/>
          </a:xfrm>
          <a:prstGeom prst="rect">
            <a:avLst/>
          </a:prstGeom>
          <a:solidFill>
            <a:srgbClr val="F79646"/>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5" name="Text Box 137"/>
          <p:cNvSpPr txBox="1">
            <a:spLocks noChangeArrowheads="1"/>
          </p:cNvSpPr>
          <p:nvPr/>
        </p:nvSpPr>
        <p:spPr>
          <a:xfrm>
            <a:off x="8243762" y="1253790"/>
            <a:ext cx="431544" cy="138499"/>
          </a:xfrm>
          <a:prstGeom prst="rect">
            <a:avLst/>
          </a:prstGeom>
          <a:solidFill>
            <a:sysClr val="window" lastClr="FFFFFF"/>
          </a:solidFill>
          <a:ln w="6350">
            <a:solidFill>
              <a:srgbClr val="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rPr>
              <a:t>尼崎市</a:t>
            </a:r>
          </a:p>
        </p:txBody>
      </p:sp>
      <p:sp>
        <p:nvSpPr>
          <p:cNvPr id="1416" name="星 5 29"/>
          <p:cNvSpPr>
            <a:spLocks noChangeAspect="1"/>
          </p:cNvSpPr>
          <p:nvPr/>
        </p:nvSpPr>
        <p:spPr>
          <a:xfrm>
            <a:off x="7977352" y="2546814"/>
            <a:ext cx="144000" cy="144000"/>
          </a:xfrm>
          <a:prstGeom prst="star5">
            <a:avLst/>
          </a:prstGeom>
          <a:solidFill>
            <a:srgbClr val="FFFF00"/>
          </a:solid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7" name="Text Box 137"/>
          <p:cNvSpPr txBox="1">
            <a:spLocks noChangeArrowheads="1"/>
          </p:cNvSpPr>
          <p:nvPr/>
        </p:nvSpPr>
        <p:spPr>
          <a:xfrm>
            <a:off x="6679505" y="3534952"/>
            <a:ext cx="1727820" cy="246221"/>
          </a:xfrm>
          <a:prstGeom prst="rect">
            <a:avLst/>
          </a:prstGeom>
          <a:solidFill>
            <a:sysClr val="window" lastClr="FFFFFF"/>
          </a:solidFill>
          <a:ln w="6350">
            <a:no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阪神本線（鳴尾）連続立体交差事業</a:t>
            </a:r>
            <a:endPar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endParaRPr>
          </a:p>
          <a:p>
            <a:pPr marL="0" marR="0" lvl="0" indent="0" algn="ctr" defTabSz="914400" eaLnBrk="1" fontAlgn="auto" latinLnBrk="0" hangingPunct="1">
              <a:lnSpc>
                <a:spcPct val="100000"/>
              </a:lnSpc>
              <a:spcBef>
                <a:spcPct val="0"/>
              </a:spcBef>
              <a:spcAft>
                <a:spcPts val="0"/>
              </a:spcAft>
              <a:buClrTx/>
              <a:buSzTx/>
              <a:buFontTx/>
              <a:buNone/>
              <a:tabLst/>
              <a:defRPr/>
            </a:pPr>
            <a:endPar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endParaRPr>
          </a:p>
        </p:txBody>
      </p:sp>
      <p:sp>
        <p:nvSpPr>
          <p:cNvPr id="1418" name="正方形/長方形 31"/>
          <p:cNvSpPr/>
          <p:nvPr/>
        </p:nvSpPr>
        <p:spPr>
          <a:xfrm>
            <a:off x="6458896" y="3472643"/>
            <a:ext cx="2186266" cy="59927"/>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19" name="フリーフォーム 32"/>
          <p:cNvSpPr/>
          <p:nvPr/>
        </p:nvSpPr>
        <p:spPr>
          <a:xfrm>
            <a:off x="6454135" y="3498983"/>
            <a:ext cx="2193131" cy="2382"/>
          </a:xfrm>
          <a:custGeom>
            <a:avLst/>
            <a:gdLst>
              <a:gd name="connsiteX0" fmla="*/ 0 w 2193131"/>
              <a:gd name="connsiteY0" fmla="*/ 2382 h 2382"/>
              <a:gd name="connsiteX1" fmla="*/ 2193131 w 2193131"/>
              <a:gd name="connsiteY1" fmla="*/ 0 h 2382"/>
            </a:gdLst>
            <a:ahLst/>
            <a:cxnLst>
              <a:cxn ang="0">
                <a:pos x="connsiteX0" y="connsiteY0"/>
              </a:cxn>
              <a:cxn ang="0">
                <a:pos x="connsiteX1" y="connsiteY1"/>
              </a:cxn>
            </a:cxnLst>
            <a:rect l="l" t="t" r="r" b="b"/>
            <a:pathLst>
              <a:path w="2193131" h="2382">
                <a:moveTo>
                  <a:pt x="0" y="2382"/>
                </a:moveTo>
                <a:lnTo>
                  <a:pt x="2193131" y="0"/>
                </a:lnTo>
              </a:path>
            </a:pathLst>
          </a:custGeom>
          <a:noFill/>
          <a:ln w="3175" cap="flat" cmpd="sng" algn="ctr">
            <a:solidFill>
              <a:sysClr val="windowText" lastClr="000000"/>
            </a:solidFill>
            <a:prstDash val="solid"/>
            <a:headEnd type="arrow" w="sm" len="sm"/>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20" name="正方形/長方形 33"/>
          <p:cNvSpPr/>
          <p:nvPr/>
        </p:nvSpPr>
        <p:spPr>
          <a:xfrm>
            <a:off x="6214224" y="2723711"/>
            <a:ext cx="445087" cy="98479"/>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21" name="Text Box 137"/>
          <p:cNvSpPr txBox="1">
            <a:spLocks noChangeArrowheads="1"/>
          </p:cNvSpPr>
          <p:nvPr/>
        </p:nvSpPr>
        <p:spPr>
          <a:xfrm>
            <a:off x="6228791" y="2727692"/>
            <a:ext cx="470016" cy="92333"/>
          </a:xfrm>
          <a:prstGeom prst="rect">
            <a:avLst/>
          </a:prstGeom>
          <a:noFill/>
          <a:ln w="6350">
            <a:no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latin typeface="Arial" charset="0"/>
                <a:ea typeface="ＭＳ Ｐゴシック" charset="-128"/>
              </a:rPr>
              <a:t>甲子園球場</a:t>
            </a:r>
          </a:p>
        </p:txBody>
      </p:sp>
      <p:sp>
        <p:nvSpPr>
          <p:cNvPr id="1422" name="Text Box 137"/>
          <p:cNvSpPr txBox="1">
            <a:spLocks noChangeArrowheads="1"/>
          </p:cNvSpPr>
          <p:nvPr/>
        </p:nvSpPr>
        <p:spPr>
          <a:xfrm>
            <a:off x="8050179" y="2992916"/>
            <a:ext cx="470017" cy="153888"/>
          </a:xfrm>
          <a:prstGeom prst="rect">
            <a:avLst/>
          </a:prstGeom>
          <a:solidFill>
            <a:sysClr val="window" lastClr="FFFFFF"/>
          </a:solidFill>
          <a:ln w="6350">
            <a:solidFill>
              <a:srgbClr val="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1000" b="1" i="0" u="none" strike="noStrike" kern="0" cap="none" spc="0" normalizeH="0" baseline="0" noProof="0" dirty="0">
                <a:ln>
                  <a:noFill/>
                </a:ln>
                <a:solidFill>
                  <a:prstClr val="black"/>
                </a:solidFill>
                <a:effectLst/>
                <a:uLnTx/>
                <a:uFillTx/>
                <a:latin typeface="Arial" charset="0"/>
                <a:ea typeface="ＭＳ Ｐゴシック" charset="-128"/>
              </a:rPr>
              <a:t>西宮市</a:t>
            </a:r>
          </a:p>
        </p:txBody>
      </p:sp>
      <p:sp>
        <p:nvSpPr>
          <p:cNvPr id="1423" name="円/楕円 50"/>
          <p:cNvSpPr>
            <a:spLocks noChangeAspect="1"/>
          </p:cNvSpPr>
          <p:nvPr/>
        </p:nvSpPr>
        <p:spPr>
          <a:xfrm>
            <a:off x="8066299" y="2381584"/>
            <a:ext cx="144000" cy="144000"/>
          </a:xfrm>
          <a:prstGeom prst="ellipse">
            <a:avLst/>
          </a:prstGeom>
          <a:solidFill>
            <a:srgbClr val="00B050"/>
          </a:solidFill>
          <a:ln w="127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24" name="フリーフォーム 37"/>
          <p:cNvSpPr/>
          <p:nvPr/>
        </p:nvSpPr>
        <p:spPr>
          <a:xfrm>
            <a:off x="8170897" y="1646530"/>
            <a:ext cx="975519" cy="734378"/>
          </a:xfrm>
          <a:custGeom>
            <a:avLst/>
            <a:gdLst>
              <a:gd name="connsiteX0" fmla="*/ 0 w 869950"/>
              <a:gd name="connsiteY0" fmla="*/ 476250 h 482600"/>
              <a:gd name="connsiteX1" fmla="*/ 730250 w 869950"/>
              <a:gd name="connsiteY1" fmla="*/ 482600 h 482600"/>
              <a:gd name="connsiteX2" fmla="*/ 869950 w 869950"/>
              <a:gd name="connsiteY2" fmla="*/ 0 h 482600"/>
              <a:gd name="connsiteX0" fmla="*/ 0 w 889000"/>
              <a:gd name="connsiteY0" fmla="*/ 495300 h 501650"/>
              <a:gd name="connsiteX1" fmla="*/ 730250 w 889000"/>
              <a:gd name="connsiteY1" fmla="*/ 501650 h 501650"/>
              <a:gd name="connsiteX2" fmla="*/ 889000 w 889000"/>
              <a:gd name="connsiteY2" fmla="*/ 0 h 501650"/>
              <a:gd name="connsiteX0" fmla="*/ 0 w 896144"/>
              <a:gd name="connsiteY0" fmla="*/ 500062 h 501650"/>
              <a:gd name="connsiteX1" fmla="*/ 737394 w 896144"/>
              <a:gd name="connsiteY1" fmla="*/ 501650 h 501650"/>
              <a:gd name="connsiteX2" fmla="*/ 896144 w 896144"/>
              <a:gd name="connsiteY2" fmla="*/ 0 h 501650"/>
              <a:gd name="connsiteX0" fmla="*/ 0 w 1255554"/>
              <a:gd name="connsiteY0" fmla="*/ 1232852 h 1232852"/>
              <a:gd name="connsiteX1" fmla="*/ 1255554 w 1255554"/>
              <a:gd name="connsiteY1" fmla="*/ 0 h 1232852"/>
              <a:gd name="connsiteX2" fmla="*/ 896144 w 1255554"/>
              <a:gd name="connsiteY2" fmla="*/ 732790 h 1232852"/>
              <a:gd name="connsiteX0" fmla="*/ 1123156 w 1123156"/>
              <a:gd name="connsiteY0" fmla="*/ 0 h 734378"/>
              <a:gd name="connsiteX1" fmla="*/ 359410 w 1123156"/>
              <a:gd name="connsiteY1" fmla="*/ 1588 h 734378"/>
              <a:gd name="connsiteX2" fmla="*/ 0 w 1123156"/>
              <a:gd name="connsiteY2" fmla="*/ 734378 h 734378"/>
              <a:gd name="connsiteX0" fmla="*/ 975519 w 975519"/>
              <a:gd name="connsiteY0" fmla="*/ 0 h 734378"/>
              <a:gd name="connsiteX1" fmla="*/ 359410 w 975519"/>
              <a:gd name="connsiteY1" fmla="*/ 1588 h 734378"/>
              <a:gd name="connsiteX2" fmla="*/ 0 w 975519"/>
              <a:gd name="connsiteY2" fmla="*/ 734378 h 734378"/>
            </a:gdLst>
            <a:ahLst/>
            <a:cxnLst>
              <a:cxn ang="0">
                <a:pos x="connsiteX0" y="connsiteY0"/>
              </a:cxn>
              <a:cxn ang="0">
                <a:pos x="connsiteX1" y="connsiteY1"/>
              </a:cxn>
              <a:cxn ang="0">
                <a:pos x="connsiteX2" y="connsiteY2"/>
              </a:cxn>
            </a:cxnLst>
            <a:rect l="l" t="t" r="r" b="b"/>
            <a:pathLst>
              <a:path w="975519" h="734378">
                <a:moveTo>
                  <a:pt x="975519" y="0"/>
                </a:moveTo>
                <a:lnTo>
                  <a:pt x="359410" y="1588"/>
                </a:lnTo>
                <a:lnTo>
                  <a:pt x="0" y="734378"/>
                </a:lnTo>
              </a:path>
            </a:pathLst>
          </a:custGeom>
          <a:noFill/>
          <a:ln w="3175" cap="flat" cmpd="sng" algn="ctr">
            <a:solidFill>
              <a:sysClr val="windowText" lastClr="000000"/>
            </a:solidFill>
            <a:prstDash val="solid"/>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25" name="Text Box 137"/>
          <p:cNvSpPr txBox="1">
            <a:spLocks noChangeArrowheads="1"/>
          </p:cNvSpPr>
          <p:nvPr/>
        </p:nvSpPr>
        <p:spPr>
          <a:xfrm>
            <a:off x="8503772" y="1531642"/>
            <a:ext cx="655964" cy="123111"/>
          </a:xfrm>
          <a:prstGeom prst="rect">
            <a:avLst/>
          </a:prstGeom>
          <a:noFill/>
          <a:ln w="6350">
            <a:no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武庫川ランプ</a:t>
            </a:r>
          </a:p>
        </p:txBody>
      </p:sp>
      <p:sp>
        <p:nvSpPr>
          <p:cNvPr id="1426" name="Text Box 137"/>
          <p:cNvSpPr txBox="1">
            <a:spLocks noChangeArrowheads="1"/>
          </p:cNvSpPr>
          <p:nvPr/>
        </p:nvSpPr>
        <p:spPr>
          <a:xfrm>
            <a:off x="7188065" y="3065098"/>
            <a:ext cx="803440" cy="123111"/>
          </a:xfrm>
          <a:prstGeom prst="rect">
            <a:avLst/>
          </a:prstGeom>
          <a:solidFill>
            <a:sysClr val="window" lastClr="FFFFFF"/>
          </a:solidFill>
          <a:ln w="6350">
            <a:no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武庫川女子大学</a:t>
            </a:r>
          </a:p>
        </p:txBody>
      </p:sp>
      <p:sp>
        <p:nvSpPr>
          <p:cNvPr id="1427" name="フリーフォーム 40"/>
          <p:cNvSpPr/>
          <p:nvPr/>
        </p:nvSpPr>
        <p:spPr>
          <a:xfrm>
            <a:off x="7225208" y="2720519"/>
            <a:ext cx="834232" cy="477838"/>
          </a:xfrm>
          <a:custGeom>
            <a:avLst/>
            <a:gdLst>
              <a:gd name="connsiteX0" fmla="*/ 0 w 869950"/>
              <a:gd name="connsiteY0" fmla="*/ 476250 h 482600"/>
              <a:gd name="connsiteX1" fmla="*/ 730250 w 869950"/>
              <a:gd name="connsiteY1" fmla="*/ 482600 h 482600"/>
              <a:gd name="connsiteX2" fmla="*/ 869950 w 869950"/>
              <a:gd name="connsiteY2" fmla="*/ 0 h 482600"/>
              <a:gd name="connsiteX0" fmla="*/ 0 w 889000"/>
              <a:gd name="connsiteY0" fmla="*/ 495300 h 501650"/>
              <a:gd name="connsiteX1" fmla="*/ 730250 w 889000"/>
              <a:gd name="connsiteY1" fmla="*/ 501650 h 501650"/>
              <a:gd name="connsiteX2" fmla="*/ 889000 w 889000"/>
              <a:gd name="connsiteY2" fmla="*/ 0 h 501650"/>
              <a:gd name="connsiteX0" fmla="*/ 0 w 896144"/>
              <a:gd name="connsiteY0" fmla="*/ 500062 h 501650"/>
              <a:gd name="connsiteX1" fmla="*/ 737394 w 896144"/>
              <a:gd name="connsiteY1" fmla="*/ 501650 h 501650"/>
              <a:gd name="connsiteX2" fmla="*/ 896144 w 896144"/>
              <a:gd name="connsiteY2" fmla="*/ 0 h 501650"/>
              <a:gd name="connsiteX0" fmla="*/ 0 w 834232"/>
              <a:gd name="connsiteY0" fmla="*/ 476250 h 477838"/>
              <a:gd name="connsiteX1" fmla="*/ 737394 w 834232"/>
              <a:gd name="connsiteY1" fmla="*/ 477838 h 477838"/>
              <a:gd name="connsiteX2" fmla="*/ 834232 w 834232"/>
              <a:gd name="connsiteY2" fmla="*/ 0 h 477838"/>
            </a:gdLst>
            <a:ahLst/>
            <a:cxnLst>
              <a:cxn ang="0">
                <a:pos x="connsiteX0" y="connsiteY0"/>
              </a:cxn>
              <a:cxn ang="0">
                <a:pos x="connsiteX1" y="connsiteY1"/>
              </a:cxn>
              <a:cxn ang="0">
                <a:pos x="connsiteX2" y="connsiteY2"/>
              </a:cxn>
            </a:cxnLst>
            <a:rect l="l" t="t" r="r" b="b"/>
            <a:pathLst>
              <a:path w="834232" h="477838">
                <a:moveTo>
                  <a:pt x="0" y="476250"/>
                </a:moveTo>
                <a:lnTo>
                  <a:pt x="737394" y="477838"/>
                </a:lnTo>
                <a:lnTo>
                  <a:pt x="834232" y="0"/>
                </a:lnTo>
              </a:path>
            </a:pathLst>
          </a:custGeom>
          <a:noFill/>
          <a:ln w="3175" cap="flat" cmpd="sng" algn="ctr">
            <a:solidFill>
              <a:sysClr val="windowText" lastClr="000000"/>
            </a:solidFill>
            <a:prstDash val="solid"/>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28" name="テキスト ボックス 41"/>
          <p:cNvSpPr txBox="1"/>
          <p:nvPr/>
        </p:nvSpPr>
        <p:spPr>
          <a:xfrm>
            <a:off x="569595" y="3363343"/>
            <a:ext cx="8856984" cy="1273841"/>
          </a:xfrm>
          <a:prstGeom prst="rect">
            <a:avLst/>
          </a:prstGeom>
          <a:noFill/>
          <a:ln>
            <a:no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rPr>
              <a:t>○西開踏切、鳴尾駅西踏切等を除却することで、国道２号と阪神高速３号（武庫川ランプ）・　</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600" b="0" i="0" u="none" strike="noStrike" kern="0" cap="none" spc="0" normalizeH="0" baseline="0" noProof="0" dirty="0">
                <a:ln>
                  <a:noFill/>
                </a:ln>
                <a:solidFill>
                  <a:prstClr val="black"/>
                </a:solidFill>
                <a:effectLst/>
                <a:uLnTx/>
                <a:uFillTx/>
              </a:rPr>
              <a:t>         </a:t>
            </a:r>
            <a:r>
              <a:rPr kumimoji="0" lang="ja-JP" altLang="en-US" sz="1800" b="0" i="0" u="none" strike="noStrike" kern="0" cap="none" spc="0" normalizeH="0" baseline="0" noProof="0" dirty="0">
                <a:ln>
                  <a:noFill/>
                </a:ln>
                <a:solidFill>
                  <a:prstClr val="black"/>
                </a:solidFill>
                <a:effectLst/>
                <a:uLnTx/>
                <a:uFillTx/>
              </a:rPr>
              <a:t>国道４３号間の道路交通が円滑化し、道路網が強化</a:t>
            </a:r>
            <a:endParaRPr kumimoji="0" lang="en-US" altLang="ja-JP" sz="1800" b="0" i="0" u="none" strike="noStrike" kern="0" cap="none" spc="0" normalizeH="0" baseline="0" noProof="0" dirty="0">
              <a:ln>
                <a:noFill/>
              </a:ln>
              <a:solidFill>
                <a:prstClr val="black"/>
              </a:solidFill>
              <a:effectLst/>
              <a:uLnTx/>
              <a:uFillTx/>
            </a:endParaRPr>
          </a:p>
        </p:txBody>
      </p:sp>
      <p:sp>
        <p:nvSpPr>
          <p:cNvPr id="1429" name="フリーフォーム 42"/>
          <p:cNvSpPr/>
          <p:nvPr/>
        </p:nvSpPr>
        <p:spPr>
          <a:xfrm>
            <a:off x="5423053" y="823457"/>
            <a:ext cx="3888104" cy="121920"/>
          </a:xfrm>
          <a:custGeom>
            <a:avLst/>
            <a:gdLst>
              <a:gd name="connsiteX0" fmla="*/ 0 w 3840480"/>
              <a:gd name="connsiteY0" fmla="*/ 121920 h 121920"/>
              <a:gd name="connsiteX1" fmla="*/ 3840480 w 3840480"/>
              <a:gd name="connsiteY1" fmla="*/ 0 h 121920"/>
              <a:gd name="connsiteX0" fmla="*/ 0 w 3864292"/>
              <a:gd name="connsiteY0" fmla="*/ 121920 h 121920"/>
              <a:gd name="connsiteX1" fmla="*/ 3864292 w 3864292"/>
              <a:gd name="connsiteY1" fmla="*/ 0 h 121920"/>
              <a:gd name="connsiteX0" fmla="*/ 0 w 3888104"/>
              <a:gd name="connsiteY0" fmla="*/ 121920 h 121920"/>
              <a:gd name="connsiteX1" fmla="*/ 3888104 w 3888104"/>
              <a:gd name="connsiteY1" fmla="*/ 0 h 121920"/>
            </a:gdLst>
            <a:ahLst/>
            <a:cxnLst>
              <a:cxn ang="0">
                <a:pos x="connsiteX0" y="connsiteY0"/>
              </a:cxn>
              <a:cxn ang="0">
                <a:pos x="connsiteX1" y="connsiteY1"/>
              </a:cxn>
            </a:cxnLst>
            <a:rect l="l" t="t" r="r" b="b"/>
            <a:pathLst>
              <a:path w="3888104" h="121920">
                <a:moveTo>
                  <a:pt x="0" y="121920"/>
                </a:moveTo>
                <a:lnTo>
                  <a:pt x="3888104" y="0"/>
                </a:lnTo>
              </a:path>
            </a:pathLst>
          </a:custGeom>
          <a:noFill/>
          <a:ln w="317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30" name="フリーフォーム 43"/>
          <p:cNvSpPr/>
          <p:nvPr/>
        </p:nvSpPr>
        <p:spPr>
          <a:xfrm>
            <a:off x="5437856" y="836792"/>
            <a:ext cx="3881438" cy="123825"/>
          </a:xfrm>
          <a:custGeom>
            <a:avLst/>
            <a:gdLst>
              <a:gd name="connsiteX0" fmla="*/ 0 w 3838575"/>
              <a:gd name="connsiteY0" fmla="*/ 114300 h 114300"/>
              <a:gd name="connsiteX1" fmla="*/ 3838575 w 3838575"/>
              <a:gd name="connsiteY1" fmla="*/ 0 h 114300"/>
              <a:gd name="connsiteX0" fmla="*/ 0 w 3857625"/>
              <a:gd name="connsiteY0" fmla="*/ 123825 h 123825"/>
              <a:gd name="connsiteX1" fmla="*/ 3857625 w 3857625"/>
              <a:gd name="connsiteY1" fmla="*/ 0 h 123825"/>
              <a:gd name="connsiteX0" fmla="*/ 0 w 3857625"/>
              <a:gd name="connsiteY0" fmla="*/ 123825 h 123825"/>
              <a:gd name="connsiteX1" fmla="*/ 2037835 w 3857625"/>
              <a:gd name="connsiteY1" fmla="*/ 55246 h 123825"/>
              <a:gd name="connsiteX2" fmla="*/ 3857625 w 3857625"/>
              <a:gd name="connsiteY2" fmla="*/ 0 h 123825"/>
              <a:gd name="connsiteX0" fmla="*/ 0 w 3881438"/>
              <a:gd name="connsiteY0" fmla="*/ 123825 h 123825"/>
              <a:gd name="connsiteX1" fmla="*/ 2037835 w 3881438"/>
              <a:gd name="connsiteY1" fmla="*/ 55246 h 123825"/>
              <a:gd name="connsiteX2" fmla="*/ 3881438 w 3881438"/>
              <a:gd name="connsiteY2" fmla="*/ 0 h 123825"/>
              <a:gd name="connsiteX0" fmla="*/ 0 w 3881438"/>
              <a:gd name="connsiteY0" fmla="*/ 123825 h 123825"/>
              <a:gd name="connsiteX1" fmla="*/ 2066410 w 3881438"/>
              <a:gd name="connsiteY1" fmla="*/ 55246 h 123825"/>
              <a:gd name="connsiteX2" fmla="*/ 3881438 w 3881438"/>
              <a:gd name="connsiteY2" fmla="*/ 0 h 123825"/>
            </a:gdLst>
            <a:ahLst/>
            <a:cxnLst>
              <a:cxn ang="0">
                <a:pos x="connsiteX0" y="connsiteY0"/>
              </a:cxn>
              <a:cxn ang="0">
                <a:pos x="connsiteX1" y="connsiteY1"/>
              </a:cxn>
              <a:cxn ang="0">
                <a:pos x="connsiteX2" y="connsiteY2"/>
              </a:cxn>
            </a:cxnLst>
            <a:rect l="l" t="t" r="r" b="b"/>
            <a:pathLst>
              <a:path w="3881438" h="123825">
                <a:moveTo>
                  <a:pt x="0" y="123825"/>
                </a:moveTo>
                <a:lnTo>
                  <a:pt x="2066410" y="55246"/>
                </a:lnTo>
                <a:lnTo>
                  <a:pt x="3881438" y="0"/>
                </a:lnTo>
              </a:path>
            </a:pathLst>
          </a:custGeom>
          <a:noFill/>
          <a:ln w="38100" cap="flat" cmpd="sng" algn="ctr">
            <a:solidFill>
              <a:srgbClr val="0000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31" name="正方形/長方形 44"/>
          <p:cNvSpPr/>
          <p:nvPr/>
        </p:nvSpPr>
        <p:spPr>
          <a:xfrm>
            <a:off x="512888" y="3691368"/>
            <a:ext cx="8866067" cy="601729"/>
          </a:xfrm>
          <a:prstGeom prst="rect">
            <a:avLst/>
          </a:prstGeom>
          <a:no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1432" name="Picture 3"/>
          <p:cNvPicPr>
            <a:picLocks noChangeAspect="1" noChangeArrowheads="1"/>
          </p:cNvPicPr>
          <p:nvPr/>
        </p:nvPicPr>
        <p:blipFill>
          <a:blip r:embed="rId3"/>
          <a:stretch>
            <a:fillRect/>
          </a:stretch>
        </p:blipFill>
        <p:spPr>
          <a:xfrm>
            <a:off x="575752" y="4348692"/>
            <a:ext cx="3535363" cy="2278062"/>
          </a:xfrm>
          <a:prstGeom prst="rect">
            <a:avLst/>
          </a:prstGeom>
          <a:noFill/>
          <a:ln>
            <a:noFill/>
          </a:ln>
          <a:effectLst/>
        </p:spPr>
      </p:pic>
      <p:pic>
        <p:nvPicPr>
          <p:cNvPr id="1433" name="Picture 4"/>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5772025" y="4355042"/>
            <a:ext cx="3535363" cy="2286000"/>
          </a:xfrm>
          <a:prstGeom prst="rect">
            <a:avLst/>
          </a:prstGeom>
          <a:noFill/>
          <a:ln>
            <a:noFill/>
          </a:ln>
          <a:effectLst/>
        </p:spPr>
      </p:pic>
    </p:spTree>
    <p:extLst>
      <p:ext uri="{BB962C8B-B14F-4D97-AF65-F5344CB8AC3E}">
        <p14:creationId xmlns:p14="http://schemas.microsoft.com/office/powerpoint/2010/main" val="22656936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 name="タイトル 1"/>
          <p:cNvSpPr>
            <a:spLocks noGrp="1"/>
          </p:cNvSpPr>
          <p:nvPr>
            <p:ph type="title"/>
          </p:nvPr>
        </p:nvSpPr>
        <p:spPr/>
        <p:txBody>
          <a:bodyPr/>
          <a:lstStyle/>
          <a:p>
            <a:r>
              <a:rPr lang="zh-TW" altLang="en-US" dirty="0"/>
              <a:t>連続立体交差事業</a:t>
            </a:r>
            <a:r>
              <a:rPr lang="ja-JP" altLang="en-US" dirty="0"/>
              <a:t>　事例３</a:t>
            </a:r>
            <a:endParaRPr kumimoji="1" lang="ja-JP" altLang="en-US" dirty="0"/>
          </a:p>
        </p:txBody>
      </p:sp>
      <p:pic>
        <p:nvPicPr>
          <p:cNvPr id="1436" name="Picture 3" descr="\\LB18Z0217\gairo\★街路担当\100 地区別\01_連立事業\阪神鳴尾\R1\191106 高架下利用\DSCN7730.JPG"/>
          <p:cNvPicPr>
            <a:picLocks noChangeAspect="1" noChangeArrowheads="1"/>
          </p:cNvPicPr>
          <p:nvPr/>
        </p:nvPicPr>
        <p:blipFill>
          <a:blip r:embed="rId2"/>
          <a:stretch>
            <a:fillRect/>
          </a:stretch>
        </p:blipFill>
        <p:spPr>
          <a:xfrm>
            <a:off x="263869" y="4616064"/>
            <a:ext cx="2521466" cy="1851685"/>
          </a:xfrm>
          <a:prstGeom prst="rect">
            <a:avLst/>
          </a:prstGeom>
          <a:noFill/>
          <a:ln w="3175">
            <a:solidFill>
              <a:sysClr val="windowText" lastClr="000000"/>
            </a:solidFill>
          </a:ln>
        </p:spPr>
      </p:pic>
      <p:grpSp>
        <p:nvGrpSpPr>
          <p:cNvPr id="1437" name="グループ化 3"/>
          <p:cNvGrpSpPr/>
          <p:nvPr/>
        </p:nvGrpSpPr>
        <p:grpSpPr>
          <a:xfrm>
            <a:off x="3111300" y="2963853"/>
            <a:ext cx="6336000" cy="3799313"/>
            <a:chOff x="2730300" y="3029502"/>
            <a:chExt cx="6358338" cy="3799313"/>
          </a:xfrm>
        </p:grpSpPr>
        <p:pic>
          <p:nvPicPr>
            <p:cNvPr id="1438" name="Picture 2"/>
            <p:cNvPicPr>
              <a:picLocks noChangeAspect="1" noChangeArrowheads="1"/>
            </p:cNvPicPr>
            <p:nvPr/>
          </p:nvPicPr>
          <p:blipFill>
            <a:blip r:embed="rId3"/>
            <a:stretch>
              <a:fillRect/>
            </a:stretch>
          </p:blipFill>
          <p:spPr>
            <a:xfrm>
              <a:off x="2730300" y="3029502"/>
              <a:ext cx="6358338" cy="3799313"/>
            </a:xfrm>
            <a:prstGeom prst="rect">
              <a:avLst/>
            </a:prstGeom>
            <a:noFill/>
            <a:ln w="12700">
              <a:solidFill>
                <a:sysClr val="windowText" lastClr="000000"/>
              </a:solidFill>
              <a:miter lim="800000"/>
              <a:headEnd/>
              <a:tailEnd/>
            </a:ln>
          </p:spPr>
        </p:pic>
        <p:sp>
          <p:nvSpPr>
            <p:cNvPr id="1439" name="フリーフォーム 5"/>
            <p:cNvSpPr/>
            <p:nvPr/>
          </p:nvSpPr>
          <p:spPr>
            <a:xfrm>
              <a:off x="4701853" y="5257016"/>
              <a:ext cx="179387" cy="270687"/>
            </a:xfrm>
            <a:custGeom>
              <a:avLst/>
              <a:gdLst>
                <a:gd name="connsiteX0" fmla="*/ 0 w 123825"/>
                <a:gd name="connsiteY0" fmla="*/ 219075 h 219075"/>
                <a:gd name="connsiteX1" fmla="*/ 123825 w 123825"/>
                <a:gd name="connsiteY1" fmla="*/ 0 h 219075"/>
                <a:gd name="connsiteX0" fmla="*/ 0 w 204787"/>
                <a:gd name="connsiteY0" fmla="*/ 336419 h 336419"/>
                <a:gd name="connsiteX1" fmla="*/ 204787 w 204787"/>
                <a:gd name="connsiteY1" fmla="*/ 0 h 336419"/>
                <a:gd name="connsiteX0" fmla="*/ 0 w 185737"/>
                <a:gd name="connsiteY0" fmla="*/ 298869 h 298869"/>
                <a:gd name="connsiteX1" fmla="*/ 185737 w 185737"/>
                <a:gd name="connsiteY1" fmla="*/ 0 h 298869"/>
                <a:gd name="connsiteX0" fmla="*/ 0 w 173037"/>
                <a:gd name="connsiteY0" fmla="*/ 286352 h 286352"/>
                <a:gd name="connsiteX1" fmla="*/ 173037 w 173037"/>
                <a:gd name="connsiteY1" fmla="*/ 0 h 286352"/>
                <a:gd name="connsiteX0" fmla="*/ 0 w 207962"/>
                <a:gd name="connsiteY0" fmla="*/ 275963 h 275963"/>
                <a:gd name="connsiteX1" fmla="*/ 207962 w 207962"/>
                <a:gd name="connsiteY1" fmla="*/ 0 h 275963"/>
                <a:gd name="connsiteX0" fmla="*/ 0 w 198437"/>
                <a:gd name="connsiteY0" fmla="*/ 268172 h 268172"/>
                <a:gd name="connsiteX1" fmla="*/ 198437 w 198437"/>
                <a:gd name="connsiteY1" fmla="*/ 0 h 268172"/>
                <a:gd name="connsiteX0" fmla="*/ 0 w 150812"/>
                <a:gd name="connsiteY0" fmla="*/ 209736 h 209736"/>
                <a:gd name="connsiteX1" fmla="*/ 150812 w 150812"/>
                <a:gd name="connsiteY1" fmla="*/ 0 h 209736"/>
                <a:gd name="connsiteX0" fmla="*/ 0 w 179387"/>
                <a:gd name="connsiteY0" fmla="*/ 221423 h 221423"/>
                <a:gd name="connsiteX1" fmla="*/ 179387 w 179387"/>
                <a:gd name="connsiteY1" fmla="*/ 0 h 221423"/>
              </a:gdLst>
              <a:ahLst/>
              <a:cxnLst>
                <a:cxn ang="0">
                  <a:pos x="connsiteX0" y="connsiteY0"/>
                </a:cxn>
                <a:cxn ang="0">
                  <a:pos x="connsiteX1" y="connsiteY1"/>
                </a:cxn>
              </a:cxnLst>
              <a:rect l="l" t="t" r="r" b="b"/>
              <a:pathLst>
                <a:path w="179387" h="221423">
                  <a:moveTo>
                    <a:pt x="0" y="221423"/>
                  </a:moveTo>
                  <a:lnTo>
                    <a:pt x="179387" y="0"/>
                  </a:lnTo>
                </a:path>
              </a:pathLst>
            </a:custGeom>
            <a:noFill/>
            <a:ln w="635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1440" name="Picture 2"/>
            <p:cNvPicPr>
              <a:picLocks noChangeAspect="1" noChangeArrowheads="1"/>
            </p:cNvPicPr>
            <p:nvPr/>
          </p:nvPicPr>
          <p:blipFill>
            <a:blip r:embed="rId4"/>
            <a:stretch>
              <a:fillRect/>
            </a:stretch>
          </p:blipFill>
          <p:spPr>
            <a:xfrm rot="243416">
              <a:off x="4792622" y="5195574"/>
              <a:ext cx="145104" cy="67794"/>
            </a:xfrm>
            <a:prstGeom prst="rect">
              <a:avLst/>
            </a:prstGeom>
            <a:noFill/>
            <a:ln>
              <a:noFill/>
            </a:ln>
          </p:spPr>
        </p:pic>
        <p:pic>
          <p:nvPicPr>
            <p:cNvPr id="1441" name="Picture 2"/>
            <p:cNvPicPr>
              <a:picLocks noChangeAspect="1" noChangeArrowheads="1"/>
            </p:cNvPicPr>
            <p:nvPr/>
          </p:nvPicPr>
          <p:blipFill>
            <a:blip r:embed="rId5"/>
            <a:stretch>
              <a:fillRect/>
            </a:stretch>
          </p:blipFill>
          <p:spPr>
            <a:xfrm rot="21441694">
              <a:off x="6303927" y="4219299"/>
              <a:ext cx="61890" cy="482443"/>
            </a:xfrm>
            <a:prstGeom prst="rect">
              <a:avLst/>
            </a:prstGeom>
            <a:noFill/>
            <a:ln w="12700">
              <a:noFill/>
              <a:miter lim="800000"/>
              <a:headEnd/>
              <a:tailEnd/>
            </a:ln>
          </p:spPr>
        </p:pic>
      </p:grpSp>
      <p:sp>
        <p:nvSpPr>
          <p:cNvPr id="1442" name="フリーフォーム 8"/>
          <p:cNvSpPr/>
          <p:nvPr/>
        </p:nvSpPr>
        <p:spPr>
          <a:xfrm>
            <a:off x="7299325" y="4536513"/>
            <a:ext cx="283970" cy="45719"/>
          </a:xfrm>
          <a:custGeom>
            <a:avLst/>
            <a:gdLst>
              <a:gd name="connsiteX0" fmla="*/ 0 w 260350"/>
              <a:gd name="connsiteY0" fmla="*/ 0 h 41275"/>
              <a:gd name="connsiteX1" fmla="*/ 260350 w 260350"/>
              <a:gd name="connsiteY1" fmla="*/ 41275 h 41275"/>
            </a:gdLst>
            <a:ahLst/>
            <a:cxnLst>
              <a:cxn ang="0">
                <a:pos x="connsiteX0" y="connsiteY0"/>
              </a:cxn>
              <a:cxn ang="0">
                <a:pos x="connsiteX1" y="connsiteY1"/>
              </a:cxn>
            </a:cxnLst>
            <a:rect l="l" t="t" r="r" b="b"/>
            <a:pathLst>
              <a:path w="260350" h="41275">
                <a:moveTo>
                  <a:pt x="0" y="0"/>
                </a:moveTo>
                <a:lnTo>
                  <a:pt x="260350" y="41275"/>
                </a:lnTo>
              </a:path>
            </a:pathLst>
          </a:custGeom>
          <a:noFill/>
          <a:ln w="25400" cap="flat" cmpd="sng" algn="ctr">
            <a:solidFill>
              <a:sysClr val="window" lastClr="FFFFFF">
                <a:lumMod val="9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43" name="テキスト ボックス 9"/>
          <p:cNvSpPr txBox="1"/>
          <p:nvPr/>
        </p:nvSpPr>
        <p:spPr>
          <a:xfrm>
            <a:off x="403797" y="1053051"/>
            <a:ext cx="9125443" cy="1489309"/>
          </a:xfrm>
          <a:prstGeom prst="rect">
            <a:avLst/>
          </a:prstGeom>
          <a:noFill/>
          <a:ln>
            <a:noFill/>
          </a:ln>
        </p:spPr>
        <p:txBody>
          <a:bodyPr wrap="square"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rPr>
              <a:t>○</a:t>
            </a:r>
            <a:r>
              <a:rPr kumimoji="0" lang="ja-JP" altLang="en-US" sz="1800" b="0" i="0" u="none" strike="noStrike" kern="0" cap="none" spc="0" normalizeH="0" baseline="0" noProof="0" dirty="0">
                <a:ln>
                  <a:noFill/>
                </a:ln>
                <a:solidFill>
                  <a:prstClr val="black"/>
                </a:solidFill>
                <a:effectLst/>
                <a:uLnTx/>
                <a:uFillTx/>
              </a:rPr>
              <a:t>近隣の武庫川女子大学の学生と協働で駅舎デザイン案を作成</a:t>
            </a:r>
            <a:endParaRPr kumimoji="0" lang="en-US" altLang="ja-JP" sz="18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smtClean="0">
                <a:ln>
                  <a:noFill/>
                </a:ln>
                <a:solidFill>
                  <a:prstClr val="black"/>
                </a:solidFill>
                <a:effectLst/>
                <a:uLnTx/>
                <a:uFillTx/>
                <a:latin typeface="ＭＳ Ｐゴシック"/>
              </a:rPr>
              <a:t>○</a:t>
            </a:r>
            <a:r>
              <a:rPr kumimoji="0" lang="ja-JP" altLang="en-US" sz="1800" b="0" i="0" u="none" strike="noStrike" kern="0" cap="none" spc="0" normalizeH="0" baseline="0" noProof="0" dirty="0">
                <a:ln>
                  <a:noFill/>
                </a:ln>
                <a:solidFill>
                  <a:prstClr val="black"/>
                </a:solidFill>
                <a:effectLst/>
                <a:uLnTx/>
                <a:uFillTx/>
                <a:latin typeface="ＭＳ Ｐゴシック"/>
              </a:rPr>
              <a:t>同大学と阪神電気鉄道</a:t>
            </a:r>
            <a:r>
              <a:rPr kumimoji="0" lang="en-US" altLang="ja-JP" sz="1800" b="0" i="0" u="none" strike="noStrike" kern="0" cap="none" spc="0" normalizeH="0" baseline="0" noProof="0" dirty="0">
                <a:ln>
                  <a:noFill/>
                </a:ln>
                <a:solidFill>
                  <a:prstClr val="black"/>
                </a:solidFill>
                <a:effectLst/>
                <a:uLnTx/>
                <a:uFillTx/>
                <a:latin typeface="ＭＳ Ｐゴシック"/>
              </a:rPr>
              <a:t>(</a:t>
            </a:r>
            <a:r>
              <a:rPr kumimoji="0" lang="ja-JP" altLang="en-US" sz="1800" b="0" i="0" u="none" strike="noStrike" kern="0" cap="none" spc="0" normalizeH="0" baseline="0" noProof="0" dirty="0">
                <a:ln>
                  <a:noFill/>
                </a:ln>
                <a:solidFill>
                  <a:prstClr val="black"/>
                </a:solidFill>
                <a:effectLst/>
                <a:uLnTx/>
                <a:uFillTx/>
                <a:latin typeface="ＭＳ Ｐゴシック"/>
              </a:rPr>
              <a:t>株</a:t>
            </a:r>
            <a:r>
              <a:rPr kumimoji="0" lang="en-US" altLang="ja-JP" sz="1800" b="0" i="0" u="none" strike="noStrike" kern="0" cap="none" spc="0" normalizeH="0" baseline="0" noProof="0" dirty="0">
                <a:ln>
                  <a:noFill/>
                </a:ln>
                <a:solidFill>
                  <a:prstClr val="black"/>
                </a:solidFill>
                <a:effectLst/>
                <a:uLnTx/>
                <a:uFillTx/>
                <a:latin typeface="ＭＳ Ｐゴシック"/>
              </a:rPr>
              <a:t>)</a:t>
            </a:r>
            <a:r>
              <a:rPr kumimoji="0" lang="ja-JP" altLang="en-US" sz="1800" b="0" i="0" u="none" strike="noStrike" kern="0" cap="none" spc="0" normalizeH="0" baseline="0" noProof="0" dirty="0">
                <a:ln>
                  <a:noFill/>
                </a:ln>
                <a:solidFill>
                  <a:prstClr val="black"/>
                </a:solidFill>
                <a:effectLst/>
                <a:uLnTx/>
                <a:uFillTx/>
                <a:latin typeface="ＭＳ Ｐゴシック"/>
              </a:rPr>
              <a:t>が包括連携協定を締結し、高架下空間に“日本初”の本格的な</a:t>
            </a:r>
            <a:endParaRPr kumimoji="0" lang="en-US" altLang="ja-JP" sz="1800" b="0" i="0" u="none" strike="noStrike" kern="0" cap="none" spc="0" normalizeH="0" baseline="0" noProof="0" dirty="0">
              <a:ln>
                <a:noFill/>
              </a:ln>
              <a:solidFill>
                <a:prstClr val="black"/>
              </a:solidFill>
              <a:effectLst/>
              <a:uLnTx/>
              <a:uFillTx/>
              <a:latin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ＭＳ Ｐゴシック"/>
              </a:rPr>
              <a:t>　 大学施設が進出</a:t>
            </a:r>
            <a:endParaRPr kumimoji="0" lang="en-US" altLang="ja-JP" sz="1800" b="0" i="0" u="none" strike="noStrike" kern="0" cap="none" spc="0" normalizeH="0" baseline="0" noProof="0" dirty="0">
              <a:ln>
                <a:noFill/>
              </a:ln>
              <a:solidFill>
                <a:prstClr val="black"/>
              </a:solidFill>
              <a:effectLst/>
              <a:uLnTx/>
              <a:uFillTx/>
              <a:latin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ＭＳ Ｐゴシック"/>
              </a:rPr>
              <a:t>○地域住民や</a:t>
            </a:r>
            <a:r>
              <a:rPr kumimoji="0" lang="ja-JP" altLang="en-US" sz="1800" b="0" i="0" u="none" strike="noStrike" kern="0" cap="none" spc="0" normalizeH="0" baseline="0" noProof="0" dirty="0" smtClean="0">
                <a:ln>
                  <a:noFill/>
                </a:ln>
                <a:solidFill>
                  <a:prstClr val="black"/>
                </a:solidFill>
                <a:effectLst/>
                <a:uLnTx/>
                <a:uFillTx/>
                <a:latin typeface="ＭＳ Ｐゴシック"/>
              </a:rPr>
              <a:t>学生へ</a:t>
            </a:r>
            <a:r>
              <a:rPr kumimoji="0" lang="ja-JP" altLang="en-US" sz="1800" b="0" i="0" u="none" strike="noStrike" kern="0" cap="none" spc="0" normalizeH="0" baseline="0" noProof="0" dirty="0">
                <a:ln>
                  <a:noFill/>
                </a:ln>
                <a:solidFill>
                  <a:prstClr val="black"/>
                </a:solidFill>
                <a:effectLst/>
                <a:uLnTx/>
                <a:uFillTx/>
                <a:latin typeface="ＭＳ Ｐゴシック"/>
              </a:rPr>
              <a:t>の学び場を提供すると共に、健康維持・増進ゾーンの整備など</a:t>
            </a:r>
            <a:endParaRPr kumimoji="0" lang="en-US" altLang="ja-JP" sz="1800" b="0" i="0" u="none" strike="noStrike" kern="0" cap="none" spc="0" normalizeH="0" baseline="0" noProof="0" dirty="0">
              <a:ln>
                <a:noFill/>
              </a:ln>
              <a:solidFill>
                <a:prstClr val="black"/>
              </a:solidFill>
              <a:effectLst/>
              <a:uLnTx/>
              <a:uFillTx/>
              <a:latin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ＭＳ Ｐゴシック"/>
              </a:rPr>
              <a:t>   </a:t>
            </a:r>
            <a:r>
              <a:rPr kumimoji="0" lang="ja-JP" altLang="en-US" sz="1800" b="0" i="0" u="none" strike="noStrike" kern="0" cap="none" spc="0" normalizeH="0" baseline="0" noProof="0" dirty="0">
                <a:ln>
                  <a:noFill/>
                </a:ln>
                <a:solidFill>
                  <a:prstClr val="black"/>
                </a:solidFill>
                <a:effectLst/>
                <a:uLnTx/>
                <a:uFillTx/>
                <a:latin typeface="ＭＳ Ｐゴシック"/>
              </a:rPr>
              <a:t>を通じ、多くの人々が集まる新たな活動拠点づくりの推進</a:t>
            </a:r>
            <a:endParaRPr kumimoji="0" lang="en-US" altLang="ja-JP" sz="1800" b="0" i="0" u="none" strike="noStrike" kern="0" cap="none" spc="0" normalizeH="0" baseline="0" noProof="0" dirty="0">
              <a:ln>
                <a:noFill/>
              </a:ln>
              <a:solidFill>
                <a:prstClr val="black"/>
              </a:solidFill>
              <a:effectLst/>
              <a:uLnTx/>
              <a:uFillTx/>
              <a:latin typeface="ＭＳ Ｐゴシック"/>
            </a:endParaRPr>
          </a:p>
        </p:txBody>
      </p:sp>
      <p:sp>
        <p:nvSpPr>
          <p:cNvPr id="1444" name="正方形/長方形 10"/>
          <p:cNvSpPr/>
          <p:nvPr/>
        </p:nvSpPr>
        <p:spPr>
          <a:xfrm>
            <a:off x="5457204" y="553077"/>
            <a:ext cx="4320332" cy="388965"/>
          </a:xfrm>
          <a:prstGeom prst="rect">
            <a:avLst/>
          </a:prstGeom>
          <a:noFill/>
          <a:ln w="25400" cap="flat" cmpd="sng" algn="ctr">
            <a:noFill/>
            <a:prstDash val="solid"/>
          </a:ln>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出典：兵庫県資料・阪神電気鉄道</a:t>
            </a: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株</a:t>
            </a:r>
            <a:r>
              <a:rPr kumimoji="0" lang="en-US" altLang="ja-JP" sz="1200" b="0" i="0" u="none" strike="noStrike" kern="0" cap="none" spc="0" normalizeH="0" baseline="0" noProof="0" dirty="0" smtClean="0">
                <a:ln>
                  <a:noFill/>
                </a:ln>
                <a:solidFill>
                  <a:prstClr val="black"/>
                </a:solidFill>
                <a:effectLst/>
                <a:uLnTx/>
                <a:uFillTx/>
                <a:latin typeface="Arial"/>
                <a:ea typeface="ＭＳ Ｐゴシック"/>
                <a:cs typeface="+mn-cs"/>
              </a:rPr>
              <a: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smtClean="0">
                <a:ln>
                  <a:noFill/>
                </a:ln>
                <a:solidFill>
                  <a:prstClr val="black"/>
                </a:solidFill>
                <a:effectLst/>
                <a:uLnTx/>
                <a:uFillTx/>
                <a:latin typeface="Arial"/>
                <a:ea typeface="ＭＳ Ｐゴシック"/>
                <a:cs typeface="+mn-cs"/>
              </a:rPr>
              <a:t>・</a:t>
            </a:r>
            <a:r>
              <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rPr>
              <a:t>武庫川女子大学資料</a:t>
            </a:r>
            <a:r>
              <a:rPr kumimoji="0" lang="en-US" altLang="ja-JP" sz="1200" b="0" i="0" u="none" strike="noStrike" kern="0" cap="none" spc="0" normalizeH="0" baseline="0" noProof="0" dirty="0">
                <a:ln>
                  <a:noFill/>
                </a:ln>
                <a:solidFill>
                  <a:prstClr val="black"/>
                </a:solidFill>
                <a:effectLst/>
                <a:uLnTx/>
                <a:uFillTx/>
                <a:latin typeface="Arial"/>
                <a:ea typeface="ＭＳ Ｐゴシック"/>
                <a:cs typeface="+mn-cs"/>
              </a:rPr>
              <a:t>】</a:t>
            </a:r>
            <a:endParaRPr kumimoji="0" lang="ja-JP" altLang="en-US" sz="1200" b="0" i="0" u="none" strike="noStrike" kern="0" cap="none" spc="0" normalizeH="0" baseline="0" noProof="0" dirty="0">
              <a:ln>
                <a:noFill/>
              </a:ln>
              <a:solidFill>
                <a:prstClr val="black"/>
              </a:solidFill>
              <a:effectLst/>
              <a:uLnTx/>
              <a:uFillTx/>
              <a:latin typeface="Arial"/>
              <a:ea typeface="ＭＳ Ｐゴシック"/>
              <a:cs typeface="+mn-cs"/>
            </a:endParaRPr>
          </a:p>
        </p:txBody>
      </p:sp>
      <p:pic>
        <p:nvPicPr>
          <p:cNvPr id="1445" name="Picture 2"/>
          <p:cNvPicPr>
            <a:picLocks noChangeAspect="1" noChangeArrowheads="1"/>
          </p:cNvPicPr>
          <p:nvPr/>
        </p:nvPicPr>
        <p:blipFill>
          <a:blip r:embed="rId6"/>
          <a:stretch>
            <a:fillRect/>
          </a:stretch>
        </p:blipFill>
        <p:spPr>
          <a:xfrm>
            <a:off x="1985524" y="5908885"/>
            <a:ext cx="1018819" cy="861566"/>
          </a:xfrm>
          <a:prstGeom prst="rect">
            <a:avLst/>
          </a:prstGeom>
          <a:noFill/>
          <a:ln w="6350">
            <a:solidFill>
              <a:sysClr val="windowText" lastClr="000000"/>
            </a:solidFill>
            <a:miter lim="800000"/>
            <a:headEnd/>
            <a:tailEnd/>
          </a:ln>
        </p:spPr>
      </p:pic>
      <p:sp>
        <p:nvSpPr>
          <p:cNvPr id="1446" name="正方形/長方形 12"/>
          <p:cNvSpPr/>
          <p:nvPr/>
        </p:nvSpPr>
        <p:spPr>
          <a:xfrm>
            <a:off x="437704" y="6440208"/>
            <a:ext cx="1494343" cy="362302"/>
          </a:xfrm>
          <a:prstGeom prst="rect">
            <a:avLst/>
          </a:prstGeom>
          <a:noFill/>
          <a:ln w="12700">
            <a:noFill/>
          </a:ln>
        </p:spPr>
        <p:txBody>
          <a:bodyPr wrap="none" lIns="42239" tIns="42239" rIns="42239" bIns="42239" rtlCol="0">
            <a:spAutoFit/>
          </a:bodyPr>
          <a:lstStyle/>
          <a:p>
            <a:pPr eaLnBrk="1" hangingPunct="1">
              <a:defRPr/>
            </a:pPr>
            <a:r>
              <a:rPr lang="en-US" altLang="ja-JP" sz="900" dirty="0">
                <a:solidFill>
                  <a:prstClr val="black"/>
                </a:solidFill>
                <a:latin typeface="ＭＳ Ｐゴシック"/>
              </a:rPr>
              <a:t>【</a:t>
            </a:r>
            <a:r>
              <a:rPr lang="ja-JP" altLang="en-US" sz="900" dirty="0">
                <a:solidFill>
                  <a:prstClr val="black"/>
                </a:solidFill>
                <a:latin typeface="ＭＳ Ｐゴシック"/>
              </a:rPr>
              <a:t>デザインコンセプト</a:t>
            </a:r>
            <a:r>
              <a:rPr lang="en-US" altLang="ja-JP" sz="900" dirty="0">
                <a:solidFill>
                  <a:prstClr val="black"/>
                </a:solidFill>
                <a:latin typeface="ＭＳ Ｐゴシック"/>
              </a:rPr>
              <a:t>】</a:t>
            </a:r>
          </a:p>
          <a:p>
            <a:pPr eaLnBrk="1" hangingPunct="1">
              <a:defRPr/>
            </a:pPr>
            <a:r>
              <a:rPr lang="en-US" altLang="ja-JP" sz="900" dirty="0">
                <a:solidFill>
                  <a:prstClr val="black"/>
                </a:solidFill>
                <a:latin typeface="ＭＳ Ｐ明朝" panose="02020600040205080304" pitchFamily="18" charset="-128"/>
                <a:ea typeface="ＭＳ Ｐ明朝" panose="02020600040205080304" pitchFamily="18" charset="-128"/>
              </a:rPr>
              <a:t>『</a:t>
            </a:r>
            <a:r>
              <a:rPr lang="ja-JP" altLang="en-US" sz="900" dirty="0">
                <a:solidFill>
                  <a:prstClr val="black"/>
                </a:solidFill>
                <a:latin typeface="ＭＳ Ｐ明朝" panose="02020600040205080304" pitchFamily="18" charset="-128"/>
                <a:ea typeface="ＭＳ Ｐ明朝" panose="02020600040205080304" pitchFamily="18" charset="-128"/>
              </a:rPr>
              <a:t>鳴尾の沖を行き交う帆掛舟</a:t>
            </a:r>
            <a:r>
              <a:rPr lang="en-US" altLang="ja-JP" sz="900" dirty="0">
                <a:solidFill>
                  <a:prstClr val="black"/>
                </a:solidFill>
                <a:latin typeface="ＭＳ Ｐ明朝" panose="02020600040205080304" pitchFamily="18" charset="-128"/>
                <a:ea typeface="ＭＳ Ｐ明朝" panose="02020600040205080304" pitchFamily="18" charset="-128"/>
              </a:rPr>
              <a:t>』</a:t>
            </a:r>
            <a:endParaRPr lang="ja-JP" altLang="en-US" sz="900" dirty="0">
              <a:solidFill>
                <a:prstClr val="black"/>
              </a:solidFill>
              <a:latin typeface="ＭＳ Ｐ明朝" panose="02020600040205080304" pitchFamily="18" charset="-128"/>
              <a:ea typeface="ＭＳ Ｐ明朝" panose="02020600040205080304" pitchFamily="18" charset="-128"/>
            </a:endParaRPr>
          </a:p>
        </p:txBody>
      </p:sp>
      <p:pic>
        <p:nvPicPr>
          <p:cNvPr id="1447" name="図 13"/>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Lst>
          </a:blip>
          <a:stretch>
            <a:fillRect/>
          </a:stretch>
        </p:blipFill>
        <p:spPr>
          <a:xfrm>
            <a:off x="265335" y="2963852"/>
            <a:ext cx="2520000" cy="1498668"/>
          </a:xfrm>
          <a:prstGeom prst="rect">
            <a:avLst/>
          </a:prstGeom>
          <a:ln w="3175">
            <a:solidFill>
              <a:sysClr val="windowText" lastClr="000000"/>
            </a:solidFill>
          </a:ln>
        </p:spPr>
      </p:pic>
      <p:sp>
        <p:nvSpPr>
          <p:cNvPr id="1448" name="正方形/長方形 14"/>
          <p:cNvSpPr/>
          <p:nvPr/>
        </p:nvSpPr>
        <p:spPr>
          <a:xfrm>
            <a:off x="672871" y="4288017"/>
            <a:ext cx="673261" cy="161583"/>
          </a:xfrm>
          <a:prstGeom prst="rect">
            <a:avLst/>
          </a:prstGeom>
          <a:solidFill>
            <a:sysClr val="window" lastClr="FFFFFF"/>
          </a:solidFill>
          <a:ln w="12700">
            <a:noFill/>
          </a:ln>
        </p:spPr>
        <p:txBody>
          <a:bodyPr wrap="none" lIns="0" tIns="0" rIns="0" bIns="0"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latin typeface="ＭＳ Ｐゴシック"/>
              </a:rPr>
              <a:t>駅舎の模型</a:t>
            </a:r>
          </a:p>
        </p:txBody>
      </p:sp>
      <p:sp>
        <p:nvSpPr>
          <p:cNvPr id="1449" name="テキスト ボックス 15"/>
          <p:cNvSpPr txBox="1"/>
          <p:nvPr/>
        </p:nvSpPr>
        <p:spPr>
          <a:xfrm>
            <a:off x="1892301" y="2936383"/>
            <a:ext cx="1180703"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rgbClr val="FFFF00"/>
                </a:solidFill>
                <a:effectLst/>
                <a:uLnTx/>
                <a:uFillTx/>
              </a:rPr>
              <a:t>協議の様子</a:t>
            </a:r>
            <a:endParaRPr kumimoji="0" lang="en-US" altLang="ja-JP" sz="1200" b="1" i="0" u="none" strike="noStrike" kern="0" cap="none" spc="0" normalizeH="0" baseline="0" noProof="0" dirty="0">
              <a:ln>
                <a:noFill/>
              </a:ln>
              <a:solidFill>
                <a:srgbClr val="FFFF00"/>
              </a:solidFill>
              <a:effectLst/>
              <a:uLnTx/>
              <a:uFillTx/>
            </a:endParaRPr>
          </a:p>
        </p:txBody>
      </p:sp>
      <p:sp>
        <p:nvSpPr>
          <p:cNvPr id="1450" name="テキスト ボックス 16"/>
          <p:cNvSpPr txBox="1"/>
          <p:nvPr/>
        </p:nvSpPr>
        <p:spPr>
          <a:xfrm>
            <a:off x="1792247" y="4618863"/>
            <a:ext cx="988325" cy="173428"/>
          </a:xfrm>
          <a:prstGeom prst="rect">
            <a:avLst/>
          </a:prstGeom>
          <a:solidFill>
            <a:sysClr val="window" lastClr="FFFFFF"/>
          </a:solidFill>
          <a:ln w="6350">
            <a:solidFill>
              <a:sysClr val="windowText" lastClr="000000"/>
            </a:solidFill>
          </a:ln>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black"/>
                </a:solidFill>
                <a:effectLst/>
                <a:uLnTx/>
                <a:uFillTx/>
              </a:rPr>
              <a:t>完成した</a:t>
            </a:r>
            <a:r>
              <a:rPr kumimoji="0" lang="ja-JP" altLang="en-US" sz="1050" b="1" i="0" u="none" strike="noStrike" kern="0" cap="none" spc="0" normalizeH="0" baseline="0" noProof="0" dirty="0">
                <a:ln>
                  <a:noFill/>
                </a:ln>
                <a:solidFill>
                  <a:srgbClr val="FF0000"/>
                </a:solidFill>
                <a:effectLst/>
                <a:uLnTx/>
                <a:uFillTx/>
              </a:rPr>
              <a:t>鳴尾駅</a:t>
            </a:r>
            <a:endParaRPr kumimoji="0" lang="en-US" altLang="ja-JP" sz="1050" b="1" i="0" u="none" strike="noStrike" kern="0" cap="none" spc="0" normalizeH="0" baseline="0" noProof="0" dirty="0">
              <a:ln>
                <a:noFill/>
              </a:ln>
              <a:solidFill>
                <a:srgbClr val="FF0000"/>
              </a:solidFill>
              <a:effectLst/>
              <a:uLnTx/>
              <a:uFillTx/>
            </a:endParaRPr>
          </a:p>
        </p:txBody>
      </p:sp>
      <p:sp>
        <p:nvSpPr>
          <p:cNvPr id="1451" name="左カーブ矢印 17"/>
          <p:cNvSpPr/>
          <p:nvPr/>
        </p:nvSpPr>
        <p:spPr>
          <a:xfrm>
            <a:off x="1591100" y="4386906"/>
            <a:ext cx="193229" cy="345344"/>
          </a:xfrm>
          <a:prstGeom prst="curvedLeftArrow">
            <a:avLst/>
          </a:prstGeom>
          <a:solidFill>
            <a:srgbClr val="FFFF00"/>
          </a:solid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Arial"/>
              <a:ea typeface="ＭＳ Ｐゴシック"/>
              <a:cs typeface="+mn-cs"/>
            </a:endParaRPr>
          </a:p>
        </p:txBody>
      </p:sp>
      <p:sp>
        <p:nvSpPr>
          <p:cNvPr id="1452" name="テキスト ボックス 18"/>
          <p:cNvSpPr txBox="1"/>
          <p:nvPr/>
        </p:nvSpPr>
        <p:spPr>
          <a:xfrm>
            <a:off x="4338180" y="2543892"/>
            <a:ext cx="5439356" cy="400110"/>
          </a:xfrm>
          <a:prstGeom prst="rect">
            <a:avLst/>
          </a:prstGeom>
          <a:solidFill>
            <a:sysClr val="window" lastClr="FFFFFF"/>
          </a:solidFill>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none" strike="noStrike" kern="0" cap="none" spc="0" normalizeH="0" baseline="0" noProof="0" dirty="0" smtClean="0">
                <a:ln>
                  <a:noFill/>
                </a:ln>
                <a:solidFill>
                  <a:srgbClr val="FF0000"/>
                </a:solidFill>
                <a:effectLst/>
                <a:uLnTx/>
                <a:uFillTx/>
                <a:latin typeface="HG創英角ﾎﾟｯﾌﾟ体" panose="040B0A09000000000000" pitchFamily="49" charset="-128"/>
                <a:ea typeface="HG創英角ﾎﾟｯﾌﾟ体" panose="040B0A09000000000000" pitchFamily="49" charset="-128"/>
              </a:rPr>
              <a:t>武庫女ステーションキャンパス</a:t>
            </a:r>
            <a:r>
              <a:rPr kumimoji="0" lang="ja-JP" altLang="en-US" sz="1800" b="1" i="0" u="none" strike="noStrike" kern="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rPr>
              <a:t>を</a:t>
            </a:r>
            <a:r>
              <a:rPr kumimoji="0" lang="ja-JP" altLang="en-US" sz="2000" b="1" i="0" u="none" strike="noStrike" kern="0" cap="none" spc="0" normalizeH="0" baseline="0" noProof="0" dirty="0">
                <a:ln>
                  <a:noFill/>
                </a:ln>
                <a:solidFill>
                  <a:prstClr val="black"/>
                </a:solidFill>
                <a:effectLst/>
                <a:uLnTx/>
                <a:uFillTx/>
                <a:latin typeface="HG創英角ﾎﾟｯﾌﾟ体" panose="040B0A09000000000000" pitchFamily="49" charset="-128"/>
                <a:ea typeface="HG創英角ﾎﾟｯﾌﾟ体" panose="040B0A09000000000000" pitchFamily="49" charset="-128"/>
              </a:rPr>
              <a:t>新たに設置</a:t>
            </a:r>
          </a:p>
        </p:txBody>
      </p:sp>
      <p:sp>
        <p:nvSpPr>
          <p:cNvPr id="1453" name="円/楕円 34"/>
          <p:cNvSpPr/>
          <p:nvPr/>
        </p:nvSpPr>
        <p:spPr>
          <a:xfrm rot="21057531">
            <a:off x="5949069" y="4656828"/>
            <a:ext cx="3182937" cy="2135750"/>
          </a:xfrm>
          <a:prstGeom prst="ellipse">
            <a:avLst/>
          </a:prstGeom>
          <a:noFill/>
          <a:ln w="25400" cap="flat" cmpd="sng" algn="ctr">
            <a:solidFill>
              <a:srgbClr val="FF5050"/>
            </a:solidFill>
            <a:prstDash val="sysDo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54" name="Text Box 137"/>
          <p:cNvSpPr txBox="1">
            <a:spLocks noChangeArrowheads="1"/>
          </p:cNvSpPr>
          <p:nvPr/>
        </p:nvSpPr>
        <p:spPr>
          <a:xfrm>
            <a:off x="7494686" y="6560777"/>
            <a:ext cx="756954" cy="123111"/>
          </a:xfrm>
          <a:prstGeom prst="rect">
            <a:avLst/>
          </a:prstGeom>
          <a:solidFill>
            <a:sysClr val="window" lastClr="FFFFFF"/>
          </a:solidFill>
          <a:ln w="6350">
            <a:solidFill>
              <a:sysClr val="windowText" lastClr="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中央キャンパス</a:t>
            </a:r>
          </a:p>
        </p:txBody>
      </p:sp>
      <p:sp>
        <p:nvSpPr>
          <p:cNvPr id="1455" name="Text Box 137"/>
          <p:cNvSpPr txBox="1">
            <a:spLocks noChangeArrowheads="1"/>
          </p:cNvSpPr>
          <p:nvPr/>
        </p:nvSpPr>
        <p:spPr>
          <a:xfrm>
            <a:off x="6050212" y="5307148"/>
            <a:ext cx="598256" cy="123111"/>
          </a:xfrm>
          <a:prstGeom prst="rect">
            <a:avLst/>
          </a:prstGeom>
          <a:solidFill>
            <a:sysClr val="window" lastClr="FFFFFF"/>
          </a:solidFill>
          <a:ln w="6350">
            <a:solidFill>
              <a:sysClr val="windowText" lastClr="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学校教育館</a:t>
            </a:r>
          </a:p>
        </p:txBody>
      </p:sp>
      <p:sp>
        <p:nvSpPr>
          <p:cNvPr id="1456" name="Text Box 137"/>
          <p:cNvSpPr txBox="1">
            <a:spLocks noChangeArrowheads="1"/>
          </p:cNvSpPr>
          <p:nvPr/>
        </p:nvSpPr>
        <p:spPr>
          <a:xfrm>
            <a:off x="6985039" y="4878156"/>
            <a:ext cx="598256" cy="123111"/>
          </a:xfrm>
          <a:prstGeom prst="rect">
            <a:avLst/>
          </a:prstGeom>
          <a:solidFill>
            <a:sysClr val="window" lastClr="FFFFFF"/>
          </a:solidFill>
          <a:ln w="6350">
            <a:solidFill>
              <a:sysClr val="windowText" lastClr="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看護科学館</a:t>
            </a:r>
          </a:p>
        </p:txBody>
      </p:sp>
      <p:sp>
        <p:nvSpPr>
          <p:cNvPr id="1457" name="Text Box 137"/>
          <p:cNvSpPr txBox="1">
            <a:spLocks noChangeArrowheads="1"/>
          </p:cNvSpPr>
          <p:nvPr/>
        </p:nvSpPr>
        <p:spPr>
          <a:xfrm>
            <a:off x="7310080" y="5280268"/>
            <a:ext cx="803440" cy="123111"/>
          </a:xfrm>
          <a:prstGeom prst="rect">
            <a:avLst/>
          </a:prstGeom>
          <a:solidFill>
            <a:sysClr val="window" lastClr="FFFFFF"/>
          </a:solidFill>
          <a:ln w="6350">
            <a:solidFill>
              <a:sysClr val="windowText" lastClr="000000"/>
            </a:solid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総合心理科学館</a:t>
            </a:r>
          </a:p>
        </p:txBody>
      </p:sp>
      <p:sp>
        <p:nvSpPr>
          <p:cNvPr id="1458" name="円/楕円 42"/>
          <p:cNvSpPr/>
          <p:nvPr/>
        </p:nvSpPr>
        <p:spPr>
          <a:xfrm>
            <a:off x="3172203" y="6026872"/>
            <a:ext cx="2757734" cy="432823"/>
          </a:xfrm>
          <a:prstGeom prst="ellipse">
            <a:avLst/>
          </a:prstGeom>
          <a:solidFill>
            <a:srgbClr val="00B050"/>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rgbClr val="FFFF00"/>
              </a:solidFill>
              <a:effectLst/>
              <a:uLnTx/>
              <a:uFillTx/>
              <a:latin typeface="Arial"/>
              <a:ea typeface="ＭＳ Ｐゴシック"/>
              <a:cs typeface="+mn-cs"/>
            </a:endParaRPr>
          </a:p>
        </p:txBody>
      </p:sp>
      <p:sp>
        <p:nvSpPr>
          <p:cNvPr id="1459" name="フリーフォーム 25"/>
          <p:cNvSpPr/>
          <p:nvPr/>
        </p:nvSpPr>
        <p:spPr>
          <a:xfrm flipH="1" flipV="1">
            <a:off x="3311742" y="5385545"/>
            <a:ext cx="57081" cy="288016"/>
          </a:xfrm>
          <a:custGeom>
            <a:avLst/>
            <a:gdLst>
              <a:gd name="connsiteX0" fmla="*/ 0 w 238125"/>
              <a:gd name="connsiteY0" fmla="*/ 0 h 4763"/>
              <a:gd name="connsiteX1" fmla="*/ 238125 w 238125"/>
              <a:gd name="connsiteY1" fmla="*/ 4763 h 4763"/>
              <a:gd name="connsiteX0" fmla="*/ 0 w 15067"/>
              <a:gd name="connsiteY0" fmla="*/ 0 h 676597"/>
              <a:gd name="connsiteX1" fmla="*/ 15067 w 15067"/>
              <a:gd name="connsiteY1" fmla="*/ 676597 h 676597"/>
              <a:gd name="connsiteX0" fmla="*/ 0 w 12400"/>
              <a:gd name="connsiteY0" fmla="*/ 0 h 649933"/>
              <a:gd name="connsiteX1" fmla="*/ 12400 w 12400"/>
              <a:gd name="connsiteY1" fmla="*/ 649933 h 649933"/>
              <a:gd name="connsiteX0" fmla="*/ 0 w 12400"/>
              <a:gd name="connsiteY0" fmla="*/ 0 h 649933"/>
              <a:gd name="connsiteX1" fmla="*/ 12400 w 12400"/>
              <a:gd name="connsiteY1" fmla="*/ 649933 h 649933"/>
              <a:gd name="connsiteX0" fmla="*/ 0 w 11333"/>
              <a:gd name="connsiteY0" fmla="*/ 0 h 703261"/>
              <a:gd name="connsiteX1" fmla="*/ 11333 w 11333"/>
              <a:gd name="connsiteY1" fmla="*/ 703261 h 703261"/>
            </a:gdLst>
            <a:ahLst/>
            <a:cxnLst>
              <a:cxn ang="0">
                <a:pos x="connsiteX0" y="connsiteY0"/>
              </a:cxn>
              <a:cxn ang="0">
                <a:pos x="connsiteX1" y="connsiteY1"/>
              </a:cxn>
            </a:cxnLst>
            <a:rect l="l" t="t" r="r" b="b"/>
            <a:pathLst>
              <a:path w="11333" h="703261">
                <a:moveTo>
                  <a:pt x="0" y="0"/>
                </a:moveTo>
                <a:lnTo>
                  <a:pt x="11333" y="703261"/>
                </a:lnTo>
              </a:path>
            </a:pathLst>
          </a:custGeom>
          <a:noFill/>
          <a:ln w="19050" cap="flat" cmpd="sng" algn="ctr">
            <a:solidFill>
              <a:sysClr val="windowText" lastClr="000000"/>
            </a:solidFill>
            <a:prstDash val="solid"/>
            <a:tailEnd type="arrow" w="med"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60" name="テキスト ボックス 26"/>
          <p:cNvSpPr txBox="1"/>
          <p:nvPr/>
        </p:nvSpPr>
        <p:spPr>
          <a:xfrm>
            <a:off x="3159751" y="6073560"/>
            <a:ext cx="2808312"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FFFF00"/>
                </a:solidFill>
                <a:effectLst/>
                <a:uLnTx/>
                <a:uFillTx/>
              </a:rPr>
              <a:t>大学・地域・企業を繋げる</a:t>
            </a:r>
          </a:p>
        </p:txBody>
      </p:sp>
      <p:sp>
        <p:nvSpPr>
          <p:cNvPr id="1461" name="テキスト ボックス 27"/>
          <p:cNvSpPr txBox="1"/>
          <p:nvPr/>
        </p:nvSpPr>
        <p:spPr>
          <a:xfrm>
            <a:off x="438721" y="2607295"/>
            <a:ext cx="1776068" cy="307777"/>
          </a:xfrm>
          <a:prstGeom prst="rect">
            <a:avLst/>
          </a:prstGeom>
          <a:solidFill>
            <a:srgbClr val="F79646">
              <a:lumMod val="20000"/>
              <a:lumOff val="80000"/>
            </a:srgbClr>
          </a:solidFill>
          <a:ln>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駅舎デザインの作成</a:t>
            </a:r>
          </a:p>
        </p:txBody>
      </p:sp>
      <p:sp>
        <p:nvSpPr>
          <p:cNvPr id="1462" name="テキスト ボックス 28"/>
          <p:cNvSpPr txBox="1"/>
          <p:nvPr/>
        </p:nvSpPr>
        <p:spPr>
          <a:xfrm>
            <a:off x="364312" y="592113"/>
            <a:ext cx="8555478" cy="461665"/>
          </a:xfrm>
          <a:prstGeom prst="rect">
            <a:avLst/>
          </a:prstGeom>
          <a:noFill/>
        </p:spPr>
        <p:txBody>
          <a:bodyPr wrap="square" rtlCol="0">
            <a:spAutoFit/>
          </a:bodyPr>
          <a:lstStyle/>
          <a:p>
            <a:pPr eaLnBrk="1" hangingPunct="1">
              <a:defRPr/>
            </a:pPr>
            <a:r>
              <a:rPr lang="ja-JP" altLang="en-US" sz="2400" b="1" dirty="0">
                <a:solidFill>
                  <a:prstClr val="black"/>
                </a:solidFill>
                <a:latin typeface="HG創英角ﾎﾟｯﾌﾟ体" panose="040B0A09000000000000" pitchFamily="49" charset="-128"/>
                <a:ea typeface="HG創英角ﾎﾟｯﾌﾟ体" panose="040B0A09000000000000" pitchFamily="49" charset="-128"/>
              </a:rPr>
              <a:t>地元大学と連携した「</a:t>
            </a:r>
            <a:r>
              <a:rPr lang="ja-JP" altLang="en-US" sz="2400" b="1" dirty="0">
                <a:solidFill>
                  <a:srgbClr val="FF0000"/>
                </a:solidFill>
                <a:latin typeface="HG創英角ﾎﾟｯﾌﾟ体" panose="040B0A09000000000000" pitchFamily="49" charset="-128"/>
                <a:ea typeface="HG創英角ﾎﾟｯﾌﾟ体" panose="040B0A09000000000000" pitchFamily="49" charset="-128"/>
              </a:rPr>
              <a:t>地域</a:t>
            </a:r>
            <a:r>
              <a:rPr lang="ja-JP" altLang="en-US" sz="2400" b="1" dirty="0">
                <a:solidFill>
                  <a:prstClr val="black"/>
                </a:solidFill>
                <a:latin typeface="HG創英角ﾎﾟｯﾌﾟ体" panose="040B0A09000000000000" pitchFamily="49" charset="-128"/>
                <a:ea typeface="HG創英角ﾎﾟｯﾌﾟ体" panose="040B0A09000000000000" pitchFamily="49" charset="-128"/>
              </a:rPr>
              <a:t>と</a:t>
            </a:r>
            <a:r>
              <a:rPr lang="ja-JP" altLang="en-US" sz="2400" b="1" dirty="0">
                <a:solidFill>
                  <a:srgbClr val="FF0000"/>
                </a:solidFill>
                <a:latin typeface="HG創英角ﾎﾟｯﾌﾟ体" panose="040B0A09000000000000" pitchFamily="49" charset="-128"/>
                <a:ea typeface="HG創英角ﾎﾟｯﾌﾟ体" panose="040B0A09000000000000" pitchFamily="49" charset="-128"/>
              </a:rPr>
              <a:t>共生</a:t>
            </a:r>
            <a:r>
              <a:rPr lang="ja-JP" altLang="en-US" sz="2400" b="1" dirty="0">
                <a:solidFill>
                  <a:prstClr val="black"/>
                </a:solidFill>
                <a:latin typeface="HG創英角ﾎﾟｯﾌﾟ体" panose="040B0A09000000000000" pitchFamily="49" charset="-128"/>
                <a:ea typeface="HG創英角ﾎﾟｯﾌﾟ体" panose="040B0A09000000000000" pitchFamily="49" charset="-128"/>
              </a:rPr>
              <a:t>する</a:t>
            </a:r>
            <a:r>
              <a:rPr lang="ja-JP" altLang="en-US" sz="2400" b="1" dirty="0">
                <a:solidFill>
                  <a:srgbClr val="FF0000"/>
                </a:solidFill>
                <a:latin typeface="HG創英角ﾎﾟｯﾌﾟ体" panose="040B0A09000000000000" pitchFamily="49" charset="-128"/>
                <a:ea typeface="HG創英角ﾎﾟｯﾌﾟ体" panose="040B0A09000000000000" pitchFamily="49" charset="-128"/>
              </a:rPr>
              <a:t>まちづくり</a:t>
            </a:r>
            <a:r>
              <a:rPr lang="ja-JP" altLang="en-US" sz="2400" b="1" dirty="0">
                <a:solidFill>
                  <a:prstClr val="black"/>
                </a:solidFill>
                <a:latin typeface="HG創英角ﾎﾟｯﾌﾟ体" panose="040B0A09000000000000" pitchFamily="49" charset="-128"/>
                <a:ea typeface="HG創英角ﾎﾟｯﾌﾟ体" panose="040B0A09000000000000" pitchFamily="49" charset="-128"/>
              </a:rPr>
              <a:t>」</a:t>
            </a:r>
          </a:p>
        </p:txBody>
      </p:sp>
      <p:sp>
        <p:nvSpPr>
          <p:cNvPr id="1463" name="正方形/長方形 29"/>
          <p:cNvSpPr/>
          <p:nvPr/>
        </p:nvSpPr>
        <p:spPr>
          <a:xfrm>
            <a:off x="441896" y="1033694"/>
            <a:ext cx="9007410" cy="1536055"/>
          </a:xfrm>
          <a:prstGeom prst="rect">
            <a:avLst/>
          </a:prstGeom>
          <a:noFill/>
          <a:ln w="635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64" name="テキスト ボックス 30"/>
          <p:cNvSpPr txBox="1"/>
          <p:nvPr/>
        </p:nvSpPr>
        <p:spPr>
          <a:xfrm rot="20796898">
            <a:off x="5057976" y="4852220"/>
            <a:ext cx="697628" cy="215444"/>
          </a:xfrm>
          <a:prstGeom prst="rect">
            <a:avLst/>
          </a:prstGeom>
          <a:solidFill>
            <a:sysClr val="window" lastClr="FFFFFF"/>
          </a:solidFill>
          <a:ln>
            <a:solidFill>
              <a:sysClr val="windowText" lastClr="000000"/>
            </a:solidFill>
            <a:bevel/>
          </a:ln>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black"/>
                </a:solidFill>
                <a:effectLst/>
                <a:uLnTx/>
                <a:uFillTx/>
              </a:rPr>
              <a:t>駅前駐輪場</a:t>
            </a:r>
          </a:p>
        </p:txBody>
      </p:sp>
      <p:sp>
        <p:nvSpPr>
          <p:cNvPr id="1465" name="角丸四角形 31"/>
          <p:cNvSpPr/>
          <p:nvPr/>
        </p:nvSpPr>
        <p:spPr>
          <a:xfrm>
            <a:off x="7540536" y="4528903"/>
            <a:ext cx="1079140" cy="241744"/>
          </a:xfrm>
          <a:prstGeom prst="roundRect">
            <a:avLst/>
          </a:prstGeom>
          <a:solidFill>
            <a:sysClr val="window" lastClr="FFFFFF"/>
          </a:solidFill>
          <a:ln w="25400" cap="flat" cmpd="sng" algn="ctr">
            <a:solidFill>
              <a:srgbClr val="FF9999"/>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66" name="Text Box 137"/>
          <p:cNvSpPr txBox="1">
            <a:spLocks noChangeArrowheads="1"/>
          </p:cNvSpPr>
          <p:nvPr/>
        </p:nvSpPr>
        <p:spPr>
          <a:xfrm>
            <a:off x="3131699" y="5670386"/>
            <a:ext cx="558411" cy="276999"/>
          </a:xfrm>
          <a:prstGeom prst="rect">
            <a:avLst/>
          </a:prstGeom>
          <a:solidFill>
            <a:sysClr val="window" lastClr="FFFFFF"/>
          </a:solidFill>
          <a:ln w="12700">
            <a:solidFill>
              <a:srgbClr val="F79646">
                <a:lumMod val="75000"/>
              </a:srgbClr>
            </a:solid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rPr>
              <a:t>鳴尾駅</a:t>
            </a:r>
            <a:endParaRPr kumimoji="0" lang="en-US" altLang="ja-JP" sz="900" b="0" i="0" u="none" strike="noStrike" kern="0" cap="none" spc="0" normalizeH="0" baseline="0" noProof="0" dirty="0">
              <a:ln>
                <a:noFill/>
              </a:ln>
              <a:solidFill>
                <a:prstClr val="black"/>
              </a:solidFill>
              <a:effectLst/>
              <a:uLnTx/>
              <a:uFillTx/>
              <a:latin typeface="Arial" charset="0"/>
              <a:ea typeface="ＭＳ Ｐゴシック" charset="-128"/>
            </a:endParaRPr>
          </a:p>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0" i="0" u="none" strike="noStrike" kern="0" cap="none" spc="0" normalizeH="0" baseline="0" noProof="0" dirty="0">
                <a:ln>
                  <a:noFill/>
                </a:ln>
                <a:solidFill>
                  <a:prstClr val="black"/>
                </a:solidFill>
                <a:effectLst/>
                <a:uLnTx/>
                <a:uFillTx/>
                <a:latin typeface="Arial" charset="0"/>
                <a:ea typeface="ＭＳ Ｐゴシック" charset="-128"/>
              </a:rPr>
              <a:t>（改札）</a:t>
            </a:r>
          </a:p>
        </p:txBody>
      </p:sp>
      <p:sp>
        <p:nvSpPr>
          <p:cNvPr id="1467" name="フリーフォーム 33"/>
          <p:cNvSpPr/>
          <p:nvPr/>
        </p:nvSpPr>
        <p:spPr>
          <a:xfrm>
            <a:off x="5095875" y="5473138"/>
            <a:ext cx="0" cy="0"/>
          </a:xfrm>
          <a:custGeom>
            <a:avLst/>
            <a:gdLst>
              <a:gd name="connsiteX0" fmla="*/ 0 w 0"/>
              <a:gd name="connsiteY0" fmla="*/ 0 h 0"/>
              <a:gd name="connsiteX1" fmla="*/ 0 w 0"/>
              <a:gd name="connsiteY1" fmla="*/ 0 h 0"/>
              <a:gd name="connsiteX2" fmla="*/ 0 w 0"/>
              <a:gd name="connsiteY2" fmla="*/ 0 h 0"/>
            </a:gdLst>
            <a:ahLst/>
            <a:cxnLst>
              <a:cxn ang="0">
                <a:pos x="connsiteX0" y="connsiteY0"/>
              </a:cxn>
              <a:cxn ang="0">
                <a:pos x="connsiteX1" y="connsiteY1"/>
              </a:cxn>
              <a:cxn ang="0">
                <a:pos x="connsiteX2" y="connsiteY2"/>
              </a:cxn>
            </a:cxnLst>
            <a:rect l="l" t="t" r="r" b="b"/>
            <a:pathLst>
              <a:path>
                <a:moveTo>
                  <a:pt x="0" y="0"/>
                </a:moveTo>
                <a:lnTo>
                  <a:pt x="0" y="0"/>
                </a:lnTo>
                <a:lnTo>
                  <a:pt x="0" y="0"/>
                </a:lnTo>
                <a:close/>
              </a:path>
            </a:pathLst>
          </a:cu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68" name="フリーフォーム 34"/>
          <p:cNvSpPr/>
          <p:nvPr/>
        </p:nvSpPr>
        <p:spPr>
          <a:xfrm>
            <a:off x="5026820" y="5475519"/>
            <a:ext cx="109537" cy="0"/>
          </a:xfrm>
          <a:custGeom>
            <a:avLst/>
            <a:gdLst>
              <a:gd name="connsiteX0" fmla="*/ 0 w 109537"/>
              <a:gd name="connsiteY0" fmla="*/ 0 h 0"/>
              <a:gd name="connsiteX1" fmla="*/ 109537 w 109537"/>
              <a:gd name="connsiteY1" fmla="*/ 0 h 0"/>
            </a:gdLst>
            <a:ahLst/>
            <a:cxnLst>
              <a:cxn ang="0">
                <a:pos x="connsiteX0" y="connsiteY0"/>
              </a:cxn>
              <a:cxn ang="0">
                <a:pos x="connsiteX1" y="connsiteY1"/>
              </a:cxn>
            </a:cxnLst>
            <a:rect l="l" t="t" r="r" b="b"/>
            <a:pathLst>
              <a:path w="109537">
                <a:moveTo>
                  <a:pt x="0" y="0"/>
                </a:moveTo>
                <a:lnTo>
                  <a:pt x="109537" y="0"/>
                </a:lnTo>
              </a:path>
            </a:pathLst>
          </a:custGeom>
          <a:noFill/>
          <a:ln w="12700" cap="flat" cmpd="sng" algn="ctr">
            <a:solidFill>
              <a:sysClr val="windowText" lastClr="000000">
                <a:lumMod val="75000"/>
                <a:lumOff val="2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69" name="テキスト ボックス 35"/>
          <p:cNvSpPr txBox="1"/>
          <p:nvPr/>
        </p:nvSpPr>
        <p:spPr>
          <a:xfrm>
            <a:off x="3104086" y="2608378"/>
            <a:ext cx="1102798" cy="307777"/>
          </a:xfrm>
          <a:prstGeom prst="rect">
            <a:avLst/>
          </a:prstGeom>
          <a:solidFill>
            <a:srgbClr val="F79646">
              <a:lumMod val="20000"/>
              <a:lumOff val="80000"/>
            </a:srgbClr>
          </a:solidFill>
          <a:ln>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rPr>
              <a:t>高架下利用</a:t>
            </a:r>
          </a:p>
        </p:txBody>
      </p:sp>
      <p:sp>
        <p:nvSpPr>
          <p:cNvPr id="1470" name="テキスト ボックス 36"/>
          <p:cNvSpPr txBox="1"/>
          <p:nvPr/>
        </p:nvSpPr>
        <p:spPr>
          <a:xfrm>
            <a:off x="7516490" y="4519114"/>
            <a:ext cx="1127232" cy="253916"/>
          </a:xfrm>
          <a:prstGeom prst="rect">
            <a:avLst/>
          </a:prstGeom>
          <a:noFill/>
          <a:ln>
            <a:noFill/>
            <a:bevel/>
          </a:ln>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prstClr val="black"/>
                </a:solidFill>
                <a:effectLst/>
                <a:uLnTx/>
                <a:uFillTx/>
              </a:rPr>
              <a:t>武庫川女子大学</a:t>
            </a:r>
          </a:p>
        </p:txBody>
      </p:sp>
      <p:sp>
        <p:nvSpPr>
          <p:cNvPr id="1471" name="フリーフォーム 37"/>
          <p:cNvSpPr/>
          <p:nvPr/>
        </p:nvSpPr>
        <p:spPr>
          <a:xfrm>
            <a:off x="3619500" y="5058801"/>
            <a:ext cx="933450" cy="423863"/>
          </a:xfrm>
          <a:custGeom>
            <a:avLst/>
            <a:gdLst>
              <a:gd name="connsiteX0" fmla="*/ 0 w 933450"/>
              <a:gd name="connsiteY0" fmla="*/ 104775 h 423863"/>
              <a:gd name="connsiteX1" fmla="*/ 38100 w 933450"/>
              <a:gd name="connsiteY1" fmla="*/ 423863 h 423863"/>
              <a:gd name="connsiteX2" fmla="*/ 295275 w 933450"/>
              <a:gd name="connsiteY2" fmla="*/ 385763 h 423863"/>
              <a:gd name="connsiteX3" fmla="*/ 457200 w 933450"/>
              <a:gd name="connsiteY3" fmla="*/ 309563 h 423863"/>
              <a:gd name="connsiteX4" fmla="*/ 900113 w 933450"/>
              <a:gd name="connsiteY4" fmla="*/ 238125 h 423863"/>
              <a:gd name="connsiteX5" fmla="*/ 933450 w 933450"/>
              <a:gd name="connsiteY5" fmla="*/ 209550 h 423863"/>
              <a:gd name="connsiteX6" fmla="*/ 895350 w 933450"/>
              <a:gd name="connsiteY6" fmla="*/ 19050 h 423863"/>
              <a:gd name="connsiteX7" fmla="*/ 866775 w 933450"/>
              <a:gd name="connsiteY7" fmla="*/ 0 h 423863"/>
              <a:gd name="connsiteX8" fmla="*/ 0 w 933450"/>
              <a:gd name="connsiteY8" fmla="*/ 104775 h 4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450" h="423863">
                <a:moveTo>
                  <a:pt x="0" y="104775"/>
                </a:moveTo>
                <a:lnTo>
                  <a:pt x="38100" y="423863"/>
                </a:lnTo>
                <a:lnTo>
                  <a:pt x="295275" y="385763"/>
                </a:lnTo>
                <a:lnTo>
                  <a:pt x="457200" y="309563"/>
                </a:lnTo>
                <a:lnTo>
                  <a:pt x="900113" y="238125"/>
                </a:lnTo>
                <a:lnTo>
                  <a:pt x="933450" y="209550"/>
                </a:lnTo>
                <a:lnTo>
                  <a:pt x="895350" y="19050"/>
                </a:lnTo>
                <a:lnTo>
                  <a:pt x="866775" y="0"/>
                </a:lnTo>
                <a:lnTo>
                  <a:pt x="0" y="104775"/>
                </a:lnTo>
                <a:close/>
              </a:path>
            </a:pathLst>
          </a:custGeom>
          <a:noFill/>
          <a:ln w="38100" cap="flat" cmpd="sng" algn="ctr">
            <a:solidFill>
              <a:srgbClr val="00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2" name="フリーフォーム 38"/>
          <p:cNvSpPr/>
          <p:nvPr/>
        </p:nvSpPr>
        <p:spPr>
          <a:xfrm>
            <a:off x="4234348" y="4683872"/>
            <a:ext cx="119503" cy="410441"/>
          </a:xfrm>
          <a:custGeom>
            <a:avLst/>
            <a:gdLst>
              <a:gd name="connsiteX0" fmla="*/ 0 w 38100"/>
              <a:gd name="connsiteY0" fmla="*/ 0 h 1181100"/>
              <a:gd name="connsiteX1" fmla="*/ 38100 w 38100"/>
              <a:gd name="connsiteY1" fmla="*/ 1181100 h 1181100"/>
              <a:gd name="connsiteX0" fmla="*/ 0 w 40059"/>
              <a:gd name="connsiteY0" fmla="*/ 0 h 1134661"/>
              <a:gd name="connsiteX1" fmla="*/ 40059 w 40059"/>
              <a:gd name="connsiteY1" fmla="*/ 1134661 h 1134661"/>
              <a:gd name="connsiteX0" fmla="*/ 0 w 41803"/>
              <a:gd name="connsiteY0" fmla="*/ 0 h 1199573"/>
              <a:gd name="connsiteX1" fmla="*/ 41803 w 41803"/>
              <a:gd name="connsiteY1" fmla="*/ 1199573 h 1199573"/>
            </a:gdLst>
            <a:ahLst/>
            <a:cxnLst>
              <a:cxn ang="0">
                <a:pos x="connsiteX0" y="connsiteY0"/>
              </a:cxn>
              <a:cxn ang="0">
                <a:pos x="connsiteX1" y="connsiteY1"/>
              </a:cxn>
            </a:cxnLst>
            <a:rect l="l" t="t" r="r" b="b"/>
            <a:pathLst>
              <a:path w="41803" h="1199573">
                <a:moveTo>
                  <a:pt x="0" y="0"/>
                </a:moveTo>
                <a:lnTo>
                  <a:pt x="41803" y="1199573"/>
                </a:lnTo>
              </a:path>
            </a:pathLst>
          </a:custGeom>
          <a:noFill/>
          <a:ln w="19050" cap="flat" cmpd="sng" algn="ctr">
            <a:solidFill>
              <a:sysClr val="windowText" lastClr="000000"/>
            </a:solidFill>
            <a:prstDash val="solid"/>
            <a:tailEnd type="arrow" w="med"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3" name="フリーフォーム 39"/>
          <p:cNvSpPr/>
          <p:nvPr/>
        </p:nvSpPr>
        <p:spPr>
          <a:xfrm flipH="1">
            <a:off x="4520951" y="4027672"/>
            <a:ext cx="1408985" cy="1097224"/>
          </a:xfrm>
          <a:custGeom>
            <a:avLst/>
            <a:gdLst>
              <a:gd name="connsiteX0" fmla="*/ 0 w 38100"/>
              <a:gd name="connsiteY0" fmla="*/ 0 h 1181100"/>
              <a:gd name="connsiteX1" fmla="*/ 38100 w 38100"/>
              <a:gd name="connsiteY1" fmla="*/ 1181100 h 1181100"/>
              <a:gd name="connsiteX0" fmla="*/ 0 w 40059"/>
              <a:gd name="connsiteY0" fmla="*/ 0 h 1134661"/>
              <a:gd name="connsiteX1" fmla="*/ 40059 w 40059"/>
              <a:gd name="connsiteY1" fmla="*/ 1134661 h 1134661"/>
              <a:gd name="connsiteX0" fmla="*/ 0 w 33936"/>
              <a:gd name="connsiteY0" fmla="*/ 0 h 1112596"/>
              <a:gd name="connsiteX1" fmla="*/ 33936 w 33936"/>
              <a:gd name="connsiteY1" fmla="*/ 1112596 h 1112596"/>
              <a:gd name="connsiteX0" fmla="*/ 0 w 32164"/>
              <a:gd name="connsiteY0" fmla="*/ 0 h 1076360"/>
              <a:gd name="connsiteX1" fmla="*/ 32164 w 32164"/>
              <a:gd name="connsiteY1" fmla="*/ 1076360 h 1076360"/>
              <a:gd name="connsiteX0" fmla="*/ 0 w 32164"/>
              <a:gd name="connsiteY0" fmla="*/ 0 h 1112562"/>
              <a:gd name="connsiteX1" fmla="*/ 32164 w 32164"/>
              <a:gd name="connsiteY1" fmla="*/ 1112562 h 1112562"/>
            </a:gdLst>
            <a:ahLst/>
            <a:cxnLst>
              <a:cxn ang="0">
                <a:pos x="connsiteX0" y="connsiteY0"/>
              </a:cxn>
              <a:cxn ang="0">
                <a:pos x="connsiteX1" y="connsiteY1"/>
              </a:cxn>
            </a:cxnLst>
            <a:rect l="l" t="t" r="r" b="b"/>
            <a:pathLst>
              <a:path w="32164" h="1112562">
                <a:moveTo>
                  <a:pt x="0" y="0"/>
                </a:moveTo>
                <a:cubicBezTo>
                  <a:pt x="11312" y="370865"/>
                  <a:pt x="20852" y="741697"/>
                  <a:pt x="32164" y="1112562"/>
                </a:cubicBezTo>
              </a:path>
            </a:pathLst>
          </a:custGeom>
          <a:noFill/>
          <a:ln w="19050" cap="flat" cmpd="sng" algn="ctr">
            <a:solidFill>
              <a:sysClr val="windowText" lastClr="000000"/>
            </a:solidFill>
            <a:prstDash val="solid"/>
            <a:tailEnd type="arrow" w="med"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4" name="フリーフォーム 40"/>
          <p:cNvSpPr/>
          <p:nvPr/>
        </p:nvSpPr>
        <p:spPr>
          <a:xfrm>
            <a:off x="7048501" y="4087250"/>
            <a:ext cx="804863" cy="395288"/>
          </a:xfrm>
          <a:custGeom>
            <a:avLst/>
            <a:gdLst>
              <a:gd name="connsiteX0" fmla="*/ 19050 w 809625"/>
              <a:gd name="connsiteY0" fmla="*/ 247650 h 395288"/>
              <a:gd name="connsiteX1" fmla="*/ 762000 w 809625"/>
              <a:gd name="connsiteY1" fmla="*/ 0 h 395288"/>
              <a:gd name="connsiteX2" fmla="*/ 809625 w 809625"/>
              <a:gd name="connsiteY2" fmla="*/ 152400 h 395288"/>
              <a:gd name="connsiteX3" fmla="*/ 57150 w 809625"/>
              <a:gd name="connsiteY3" fmla="*/ 395288 h 395288"/>
              <a:gd name="connsiteX4" fmla="*/ 0 w 809625"/>
              <a:gd name="connsiteY4" fmla="*/ 381000 h 395288"/>
              <a:gd name="connsiteX5" fmla="*/ 19050 w 809625"/>
              <a:gd name="connsiteY5" fmla="*/ 247650 h 395288"/>
              <a:gd name="connsiteX0" fmla="*/ 14288 w 804863"/>
              <a:gd name="connsiteY0" fmla="*/ 247650 h 395288"/>
              <a:gd name="connsiteX1" fmla="*/ 757238 w 804863"/>
              <a:gd name="connsiteY1" fmla="*/ 0 h 395288"/>
              <a:gd name="connsiteX2" fmla="*/ 804863 w 804863"/>
              <a:gd name="connsiteY2" fmla="*/ 152400 h 395288"/>
              <a:gd name="connsiteX3" fmla="*/ 52388 w 804863"/>
              <a:gd name="connsiteY3" fmla="*/ 395288 h 395288"/>
              <a:gd name="connsiteX4" fmla="*/ 0 w 804863"/>
              <a:gd name="connsiteY4" fmla="*/ 369093 h 395288"/>
              <a:gd name="connsiteX5" fmla="*/ 14288 w 804863"/>
              <a:gd name="connsiteY5" fmla="*/ 247650 h 395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4863" h="395288">
                <a:moveTo>
                  <a:pt x="14288" y="247650"/>
                </a:moveTo>
                <a:lnTo>
                  <a:pt x="757238" y="0"/>
                </a:lnTo>
                <a:lnTo>
                  <a:pt x="804863" y="152400"/>
                </a:lnTo>
                <a:lnTo>
                  <a:pt x="52388" y="395288"/>
                </a:lnTo>
                <a:lnTo>
                  <a:pt x="0" y="369093"/>
                </a:lnTo>
                <a:lnTo>
                  <a:pt x="14288" y="247650"/>
                </a:lnTo>
                <a:close/>
              </a:path>
            </a:pathLst>
          </a:custGeom>
          <a:noFill/>
          <a:ln w="38100" cap="flat" cmpd="sng" algn="ctr">
            <a:solidFill>
              <a:srgbClr val="00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5" name="フリーフォーム 41"/>
          <p:cNvSpPr/>
          <p:nvPr/>
        </p:nvSpPr>
        <p:spPr>
          <a:xfrm flipH="1">
            <a:off x="7578499" y="3825555"/>
            <a:ext cx="106468" cy="339778"/>
          </a:xfrm>
          <a:custGeom>
            <a:avLst/>
            <a:gdLst>
              <a:gd name="connsiteX0" fmla="*/ 0 w 38100"/>
              <a:gd name="connsiteY0" fmla="*/ 0 h 1181100"/>
              <a:gd name="connsiteX1" fmla="*/ 38100 w 38100"/>
              <a:gd name="connsiteY1" fmla="*/ 1181100 h 1181100"/>
              <a:gd name="connsiteX0" fmla="*/ 0 w 14410"/>
              <a:gd name="connsiteY0" fmla="*/ 0 h 1212365"/>
              <a:gd name="connsiteX1" fmla="*/ 14410 w 14410"/>
              <a:gd name="connsiteY1" fmla="*/ 1212365 h 1212365"/>
              <a:gd name="connsiteX0" fmla="*/ 24086 w 24086"/>
              <a:gd name="connsiteY0" fmla="*/ 0 h 1188916"/>
              <a:gd name="connsiteX1" fmla="*/ 0 w 24086"/>
              <a:gd name="connsiteY1" fmla="*/ 1188916 h 1188916"/>
              <a:gd name="connsiteX0" fmla="*/ 16117 w 16117"/>
              <a:gd name="connsiteY0" fmla="*/ 0 h 1170632"/>
              <a:gd name="connsiteX1" fmla="*/ 0 w 16117"/>
              <a:gd name="connsiteY1" fmla="*/ 1170632 h 1170632"/>
              <a:gd name="connsiteX0" fmla="*/ 19105 w 19105"/>
              <a:gd name="connsiteY0" fmla="*/ 0 h 1198058"/>
              <a:gd name="connsiteX1" fmla="*/ 0 w 19105"/>
              <a:gd name="connsiteY1" fmla="*/ 1198058 h 1198058"/>
              <a:gd name="connsiteX0" fmla="*/ 24915 w 24915"/>
              <a:gd name="connsiteY0" fmla="*/ 0 h 1182821"/>
              <a:gd name="connsiteX1" fmla="*/ 0 w 24915"/>
              <a:gd name="connsiteY1" fmla="*/ 1182821 h 1182821"/>
              <a:gd name="connsiteX0" fmla="*/ 5824 w 5824"/>
              <a:gd name="connsiteY0" fmla="*/ 0 h 367664"/>
              <a:gd name="connsiteX1" fmla="*/ 0 w 5824"/>
              <a:gd name="connsiteY1" fmla="*/ 367664 h 367664"/>
              <a:gd name="connsiteX0" fmla="*/ 14276 w 14276"/>
              <a:gd name="connsiteY0" fmla="*/ 0 h 11243"/>
              <a:gd name="connsiteX1" fmla="*/ 0 w 14276"/>
              <a:gd name="connsiteY1" fmla="*/ 11243 h 11243"/>
              <a:gd name="connsiteX0" fmla="*/ 14276 w 14276"/>
              <a:gd name="connsiteY0" fmla="*/ 0 h 9793"/>
              <a:gd name="connsiteX1" fmla="*/ 0 w 14276"/>
              <a:gd name="connsiteY1" fmla="*/ 9793 h 9793"/>
              <a:gd name="connsiteX0" fmla="*/ 10000 w 10000"/>
              <a:gd name="connsiteY0" fmla="*/ 0 h 10000"/>
              <a:gd name="connsiteX1" fmla="*/ 0 w 10000"/>
              <a:gd name="connsiteY1" fmla="*/ 10000 h 10000"/>
              <a:gd name="connsiteX0" fmla="*/ 10998 w 10998"/>
              <a:gd name="connsiteY0" fmla="*/ 0 h 9894"/>
              <a:gd name="connsiteX1" fmla="*/ 0 w 10998"/>
              <a:gd name="connsiteY1" fmla="*/ 9894 h 9894"/>
              <a:gd name="connsiteX0" fmla="*/ 11816 w 11816"/>
              <a:gd name="connsiteY0" fmla="*/ 0 h 11283"/>
              <a:gd name="connsiteX1" fmla="*/ 0 w 11816"/>
              <a:gd name="connsiteY1" fmla="*/ 11283 h 11283"/>
              <a:gd name="connsiteX0" fmla="*/ 15220 w 15220"/>
              <a:gd name="connsiteY0" fmla="*/ 0 h 11443"/>
              <a:gd name="connsiteX1" fmla="*/ 0 w 15220"/>
              <a:gd name="connsiteY1" fmla="*/ 11443 h 11443"/>
            </a:gdLst>
            <a:ahLst/>
            <a:cxnLst>
              <a:cxn ang="0">
                <a:pos x="connsiteX0" y="connsiteY0"/>
              </a:cxn>
              <a:cxn ang="0">
                <a:pos x="connsiteX1" y="connsiteY1"/>
              </a:cxn>
            </a:cxnLst>
            <a:rect l="l" t="t" r="r" b="b"/>
            <a:pathLst>
              <a:path w="15220" h="11443">
                <a:moveTo>
                  <a:pt x="15220" y="0"/>
                </a:moveTo>
                <a:lnTo>
                  <a:pt x="0" y="11443"/>
                </a:lnTo>
              </a:path>
            </a:pathLst>
          </a:custGeom>
          <a:noFill/>
          <a:ln w="19050" cap="flat" cmpd="sng" algn="ctr">
            <a:solidFill>
              <a:sysClr val="windowText" lastClr="000000"/>
            </a:solidFill>
            <a:prstDash val="solid"/>
            <a:tailEnd type="arrow" w="med"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6" name="角丸四角形 42"/>
          <p:cNvSpPr/>
          <p:nvPr/>
        </p:nvSpPr>
        <p:spPr>
          <a:xfrm>
            <a:off x="4297308" y="5451583"/>
            <a:ext cx="1702104" cy="305451"/>
          </a:xfrm>
          <a:prstGeom prst="roundRect">
            <a:avLst/>
          </a:prstGeom>
          <a:solidFill>
            <a:sysClr val="window" lastClr="FFFFFF"/>
          </a:solidFill>
          <a:ln w="25400" cap="flat" cmpd="sng" algn="ctr">
            <a:solidFill>
              <a:srgbClr val="00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7" name="テキスト ボックス 43"/>
          <p:cNvSpPr txBox="1"/>
          <p:nvPr/>
        </p:nvSpPr>
        <p:spPr>
          <a:xfrm>
            <a:off x="4282068" y="5477773"/>
            <a:ext cx="1872208" cy="246221"/>
          </a:xfrm>
          <a:prstGeom prst="rect">
            <a:avLst/>
          </a:prstGeom>
          <a:noFill/>
          <a:ln>
            <a:no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rPr>
              <a:t>駅改札前に大学施設を展開</a:t>
            </a:r>
            <a:endParaRPr kumimoji="0" lang="en-US" altLang="ja-JP" sz="1000" b="0" i="0" u="none" strike="noStrike" kern="0" cap="none" spc="0" normalizeH="0" baseline="0" noProof="0" dirty="0">
              <a:ln>
                <a:noFill/>
              </a:ln>
              <a:solidFill>
                <a:prstClr val="black"/>
              </a:solidFill>
              <a:effectLst/>
              <a:uLnTx/>
              <a:uFillTx/>
            </a:endParaRPr>
          </a:p>
        </p:txBody>
      </p:sp>
      <p:sp>
        <p:nvSpPr>
          <p:cNvPr id="1478" name="フリーフォーム 44"/>
          <p:cNvSpPr/>
          <p:nvPr/>
        </p:nvSpPr>
        <p:spPr>
          <a:xfrm>
            <a:off x="6062664" y="4427770"/>
            <a:ext cx="809625" cy="392906"/>
          </a:xfrm>
          <a:custGeom>
            <a:avLst/>
            <a:gdLst>
              <a:gd name="connsiteX0" fmla="*/ 0 w 809625"/>
              <a:gd name="connsiteY0" fmla="*/ 266700 h 433387"/>
              <a:gd name="connsiteX1" fmla="*/ 61912 w 809625"/>
              <a:gd name="connsiteY1" fmla="*/ 433387 h 433387"/>
              <a:gd name="connsiteX2" fmla="*/ 790575 w 809625"/>
              <a:gd name="connsiteY2" fmla="*/ 180975 h 433387"/>
              <a:gd name="connsiteX3" fmla="*/ 809625 w 809625"/>
              <a:gd name="connsiteY3" fmla="*/ 38100 h 433387"/>
              <a:gd name="connsiteX4" fmla="*/ 752475 w 809625"/>
              <a:gd name="connsiteY4" fmla="*/ 0 h 433387"/>
              <a:gd name="connsiteX5" fmla="*/ 0 w 809625"/>
              <a:gd name="connsiteY5" fmla="*/ 266700 h 433387"/>
              <a:gd name="connsiteX0" fmla="*/ 0 w 809625"/>
              <a:gd name="connsiteY0" fmla="*/ 257175 h 423862"/>
              <a:gd name="connsiteX1" fmla="*/ 61912 w 809625"/>
              <a:gd name="connsiteY1" fmla="*/ 423862 h 423862"/>
              <a:gd name="connsiteX2" fmla="*/ 790575 w 809625"/>
              <a:gd name="connsiteY2" fmla="*/ 171450 h 423862"/>
              <a:gd name="connsiteX3" fmla="*/ 809625 w 809625"/>
              <a:gd name="connsiteY3" fmla="*/ 28575 h 423862"/>
              <a:gd name="connsiteX4" fmla="*/ 754856 w 809625"/>
              <a:gd name="connsiteY4" fmla="*/ 0 h 423862"/>
              <a:gd name="connsiteX5" fmla="*/ 0 w 809625"/>
              <a:gd name="connsiteY5" fmla="*/ 257175 h 423862"/>
              <a:gd name="connsiteX0" fmla="*/ 0 w 809625"/>
              <a:gd name="connsiteY0" fmla="*/ 257175 h 416718"/>
              <a:gd name="connsiteX1" fmla="*/ 57149 w 809625"/>
              <a:gd name="connsiteY1" fmla="*/ 416718 h 416718"/>
              <a:gd name="connsiteX2" fmla="*/ 790575 w 809625"/>
              <a:gd name="connsiteY2" fmla="*/ 171450 h 416718"/>
              <a:gd name="connsiteX3" fmla="*/ 809625 w 809625"/>
              <a:gd name="connsiteY3" fmla="*/ 28575 h 416718"/>
              <a:gd name="connsiteX4" fmla="*/ 754856 w 809625"/>
              <a:gd name="connsiteY4" fmla="*/ 0 h 416718"/>
              <a:gd name="connsiteX5" fmla="*/ 0 w 809625"/>
              <a:gd name="connsiteY5" fmla="*/ 257175 h 416718"/>
              <a:gd name="connsiteX0" fmla="*/ 0 w 809625"/>
              <a:gd name="connsiteY0" fmla="*/ 257175 h 416718"/>
              <a:gd name="connsiteX1" fmla="*/ 57149 w 809625"/>
              <a:gd name="connsiteY1" fmla="*/ 416718 h 416718"/>
              <a:gd name="connsiteX2" fmla="*/ 773906 w 809625"/>
              <a:gd name="connsiteY2" fmla="*/ 169069 h 416718"/>
              <a:gd name="connsiteX3" fmla="*/ 809625 w 809625"/>
              <a:gd name="connsiteY3" fmla="*/ 28575 h 416718"/>
              <a:gd name="connsiteX4" fmla="*/ 754856 w 809625"/>
              <a:gd name="connsiteY4" fmla="*/ 0 h 416718"/>
              <a:gd name="connsiteX5" fmla="*/ 0 w 809625"/>
              <a:gd name="connsiteY5" fmla="*/ 257175 h 416718"/>
              <a:gd name="connsiteX0" fmla="*/ 0 w 809625"/>
              <a:gd name="connsiteY0" fmla="*/ 257175 h 404812"/>
              <a:gd name="connsiteX1" fmla="*/ 57149 w 809625"/>
              <a:gd name="connsiteY1" fmla="*/ 404812 h 404812"/>
              <a:gd name="connsiteX2" fmla="*/ 773906 w 809625"/>
              <a:gd name="connsiteY2" fmla="*/ 169069 h 404812"/>
              <a:gd name="connsiteX3" fmla="*/ 809625 w 809625"/>
              <a:gd name="connsiteY3" fmla="*/ 28575 h 404812"/>
              <a:gd name="connsiteX4" fmla="*/ 754856 w 809625"/>
              <a:gd name="connsiteY4" fmla="*/ 0 h 404812"/>
              <a:gd name="connsiteX5" fmla="*/ 0 w 809625"/>
              <a:gd name="connsiteY5" fmla="*/ 257175 h 404812"/>
              <a:gd name="connsiteX0" fmla="*/ 0 w 809625"/>
              <a:gd name="connsiteY0" fmla="*/ 245269 h 392906"/>
              <a:gd name="connsiteX1" fmla="*/ 57149 w 809625"/>
              <a:gd name="connsiteY1" fmla="*/ 392906 h 392906"/>
              <a:gd name="connsiteX2" fmla="*/ 773906 w 809625"/>
              <a:gd name="connsiteY2" fmla="*/ 157163 h 392906"/>
              <a:gd name="connsiteX3" fmla="*/ 809625 w 809625"/>
              <a:gd name="connsiteY3" fmla="*/ 16669 h 392906"/>
              <a:gd name="connsiteX4" fmla="*/ 757237 w 809625"/>
              <a:gd name="connsiteY4" fmla="*/ 0 h 392906"/>
              <a:gd name="connsiteX5" fmla="*/ 0 w 809625"/>
              <a:gd name="connsiteY5" fmla="*/ 245269 h 39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625" h="392906">
                <a:moveTo>
                  <a:pt x="0" y="245269"/>
                </a:moveTo>
                <a:lnTo>
                  <a:pt x="57149" y="392906"/>
                </a:lnTo>
                <a:lnTo>
                  <a:pt x="773906" y="157163"/>
                </a:lnTo>
                <a:lnTo>
                  <a:pt x="809625" y="16669"/>
                </a:lnTo>
                <a:lnTo>
                  <a:pt x="757237" y="0"/>
                </a:lnTo>
                <a:lnTo>
                  <a:pt x="0" y="245269"/>
                </a:lnTo>
                <a:close/>
              </a:path>
            </a:pathLst>
          </a:custGeom>
          <a:noFill/>
          <a:ln w="38100" cap="flat" cmpd="sng" algn="ctr">
            <a:solidFill>
              <a:srgbClr val="00FF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79" name="フリーフォーム 45"/>
          <p:cNvSpPr/>
          <p:nvPr/>
        </p:nvSpPr>
        <p:spPr>
          <a:xfrm>
            <a:off x="6806761" y="3910399"/>
            <a:ext cx="798572" cy="534830"/>
          </a:xfrm>
          <a:custGeom>
            <a:avLst/>
            <a:gdLst>
              <a:gd name="connsiteX0" fmla="*/ 0 w 38100"/>
              <a:gd name="connsiteY0" fmla="*/ 0 h 1181100"/>
              <a:gd name="connsiteX1" fmla="*/ 38100 w 38100"/>
              <a:gd name="connsiteY1" fmla="*/ 1181100 h 1181100"/>
              <a:gd name="connsiteX0" fmla="*/ 0 w 14410"/>
              <a:gd name="connsiteY0" fmla="*/ 0 h 1212365"/>
              <a:gd name="connsiteX1" fmla="*/ 14410 w 14410"/>
              <a:gd name="connsiteY1" fmla="*/ 1212365 h 1212365"/>
              <a:gd name="connsiteX0" fmla="*/ 24086 w 24086"/>
              <a:gd name="connsiteY0" fmla="*/ 0 h 1188916"/>
              <a:gd name="connsiteX1" fmla="*/ 0 w 24086"/>
              <a:gd name="connsiteY1" fmla="*/ 1188916 h 1188916"/>
              <a:gd name="connsiteX0" fmla="*/ 16117 w 16117"/>
              <a:gd name="connsiteY0" fmla="*/ 0 h 1170632"/>
              <a:gd name="connsiteX1" fmla="*/ 0 w 16117"/>
              <a:gd name="connsiteY1" fmla="*/ 1170632 h 1170632"/>
              <a:gd name="connsiteX0" fmla="*/ 19105 w 19105"/>
              <a:gd name="connsiteY0" fmla="*/ 0 h 1198058"/>
              <a:gd name="connsiteX1" fmla="*/ 0 w 19105"/>
              <a:gd name="connsiteY1" fmla="*/ 1198058 h 1198058"/>
              <a:gd name="connsiteX0" fmla="*/ 24915 w 24915"/>
              <a:gd name="connsiteY0" fmla="*/ 0 h 1182821"/>
              <a:gd name="connsiteX1" fmla="*/ 0 w 24915"/>
              <a:gd name="connsiteY1" fmla="*/ 1182821 h 1182821"/>
              <a:gd name="connsiteX0" fmla="*/ 5824 w 5824"/>
              <a:gd name="connsiteY0" fmla="*/ 0 h 367664"/>
              <a:gd name="connsiteX1" fmla="*/ 0 w 5824"/>
              <a:gd name="connsiteY1" fmla="*/ 367664 h 367664"/>
              <a:gd name="connsiteX0" fmla="*/ 14276 w 14276"/>
              <a:gd name="connsiteY0" fmla="*/ 0 h 11243"/>
              <a:gd name="connsiteX1" fmla="*/ 0 w 14276"/>
              <a:gd name="connsiteY1" fmla="*/ 11243 h 11243"/>
              <a:gd name="connsiteX0" fmla="*/ 14276 w 14276"/>
              <a:gd name="connsiteY0" fmla="*/ 0 h 9793"/>
              <a:gd name="connsiteX1" fmla="*/ 0 w 14276"/>
              <a:gd name="connsiteY1" fmla="*/ 9793 h 9793"/>
              <a:gd name="connsiteX0" fmla="*/ 10000 w 10000"/>
              <a:gd name="connsiteY0" fmla="*/ 0 h 10000"/>
              <a:gd name="connsiteX1" fmla="*/ 0 w 10000"/>
              <a:gd name="connsiteY1" fmla="*/ 10000 h 10000"/>
              <a:gd name="connsiteX0" fmla="*/ 10998 w 10998"/>
              <a:gd name="connsiteY0" fmla="*/ 0 h 9894"/>
              <a:gd name="connsiteX1" fmla="*/ 0 w 10998"/>
              <a:gd name="connsiteY1" fmla="*/ 9894 h 9894"/>
              <a:gd name="connsiteX0" fmla="*/ 11816 w 11816"/>
              <a:gd name="connsiteY0" fmla="*/ 0 h 11283"/>
              <a:gd name="connsiteX1" fmla="*/ 0 w 11816"/>
              <a:gd name="connsiteY1" fmla="*/ 11283 h 11283"/>
              <a:gd name="connsiteX0" fmla="*/ 15220 w 15220"/>
              <a:gd name="connsiteY0" fmla="*/ 0 h 11443"/>
              <a:gd name="connsiteX1" fmla="*/ 0 w 15220"/>
              <a:gd name="connsiteY1" fmla="*/ 11443 h 11443"/>
            </a:gdLst>
            <a:ahLst/>
            <a:cxnLst>
              <a:cxn ang="0">
                <a:pos x="connsiteX0" y="connsiteY0"/>
              </a:cxn>
              <a:cxn ang="0">
                <a:pos x="connsiteX1" y="connsiteY1"/>
              </a:cxn>
            </a:cxnLst>
            <a:rect l="l" t="t" r="r" b="b"/>
            <a:pathLst>
              <a:path w="15220" h="11443">
                <a:moveTo>
                  <a:pt x="15220" y="0"/>
                </a:moveTo>
                <a:lnTo>
                  <a:pt x="0" y="11443"/>
                </a:lnTo>
              </a:path>
            </a:pathLst>
          </a:custGeom>
          <a:noFill/>
          <a:ln w="19050" cap="flat" cmpd="sng" algn="ctr">
            <a:solidFill>
              <a:sysClr val="windowText" lastClr="000000"/>
            </a:solidFill>
            <a:prstDash val="solid"/>
            <a:tailEnd type="arrow" w="med"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80" name="Text Box 137"/>
          <p:cNvSpPr txBox="1">
            <a:spLocks noChangeArrowheads="1"/>
          </p:cNvSpPr>
          <p:nvPr/>
        </p:nvSpPr>
        <p:spPr>
          <a:xfrm>
            <a:off x="1823246" y="4805667"/>
            <a:ext cx="1002112" cy="184666"/>
          </a:xfrm>
          <a:prstGeom prst="rect">
            <a:avLst/>
          </a:prstGeom>
          <a:noFill/>
          <a:ln w="6350">
            <a:no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en-US" altLang="ja-JP" sz="600" b="1" i="0" u="none" strike="noStrike" kern="0" cap="none" spc="0" normalizeH="0" baseline="0" noProof="0" dirty="0" smtClean="0">
                <a:ln>
                  <a:noFill/>
                </a:ln>
                <a:solidFill>
                  <a:prstClr val="white"/>
                </a:solidFill>
                <a:effectLst/>
                <a:uLnTx/>
                <a:uFillTx/>
                <a:latin typeface="Arial" charset="0"/>
                <a:ea typeface="ＭＳ Ｐゴシック" charset="-128"/>
              </a:rPr>
              <a:t>※</a:t>
            </a:r>
            <a:r>
              <a:rPr kumimoji="0" lang="ja-JP" altLang="en-US" sz="600" b="1" i="0" u="none" strike="noStrike" kern="0" cap="none" spc="0" normalizeH="0" baseline="0" noProof="0" dirty="0" smtClean="0">
                <a:ln>
                  <a:noFill/>
                </a:ln>
                <a:solidFill>
                  <a:prstClr val="white"/>
                </a:solidFill>
                <a:effectLst/>
                <a:uLnTx/>
                <a:uFillTx/>
                <a:latin typeface="Arial" charset="0"/>
                <a:ea typeface="ＭＳ Ｐゴシック" charset="-128"/>
              </a:rPr>
              <a:t>駅名を</a:t>
            </a:r>
            <a:r>
              <a:rPr kumimoji="0" lang="en-US" altLang="ja-JP" sz="600" b="1" i="0" u="none" strike="noStrike" kern="0" cap="none" spc="0" normalizeH="0" baseline="0" noProof="0" dirty="0" smtClean="0">
                <a:ln>
                  <a:noFill/>
                </a:ln>
                <a:solidFill>
                  <a:prstClr val="white"/>
                </a:solidFill>
                <a:effectLst/>
                <a:uLnTx/>
                <a:uFillTx/>
                <a:latin typeface="Arial" charset="0"/>
                <a:ea typeface="ＭＳ Ｐゴシック" charset="-128"/>
              </a:rPr>
              <a:t>『</a:t>
            </a:r>
            <a:r>
              <a:rPr kumimoji="0" lang="ja-JP" altLang="en-US" sz="600" b="1" i="0" u="none" strike="noStrike" kern="0" cap="none" spc="0" normalizeH="0" baseline="0" noProof="0" dirty="0" smtClean="0">
                <a:ln>
                  <a:noFill/>
                </a:ln>
                <a:solidFill>
                  <a:prstClr val="white"/>
                </a:solidFill>
                <a:effectLst/>
                <a:uLnTx/>
                <a:uFillTx/>
                <a:latin typeface="Arial" charset="0"/>
                <a:ea typeface="ＭＳ Ｐゴシック" charset="-128"/>
              </a:rPr>
              <a:t>鳴尾・武庫川女子　</a:t>
            </a:r>
            <a:endParaRPr kumimoji="0" lang="en-US" altLang="ja-JP" sz="600" b="1" i="0" u="none" strike="noStrike" kern="0" cap="none" spc="0" normalizeH="0" baseline="0" noProof="0" dirty="0" smtClean="0">
              <a:ln>
                <a:noFill/>
              </a:ln>
              <a:solidFill>
                <a:prstClr val="white"/>
              </a:solidFill>
              <a:effectLst/>
              <a:uLnTx/>
              <a:uFillTx/>
              <a:latin typeface="Arial" charset="0"/>
              <a:ea typeface="ＭＳ Ｐゴシック" charset="-128"/>
            </a:endParaRPr>
          </a:p>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600" b="1" i="0" u="none" strike="noStrike" kern="0" cap="none" spc="0" normalizeH="0" baseline="0" noProof="0" dirty="0">
                <a:ln>
                  <a:noFill/>
                </a:ln>
                <a:solidFill>
                  <a:prstClr val="white"/>
                </a:solidFill>
                <a:effectLst/>
                <a:uLnTx/>
                <a:uFillTx/>
                <a:latin typeface="Arial" charset="0"/>
                <a:ea typeface="ＭＳ Ｐゴシック" charset="-128"/>
              </a:rPr>
              <a:t>　</a:t>
            </a:r>
            <a:r>
              <a:rPr kumimoji="0" lang="ja-JP" altLang="en-US" sz="600" b="1" i="0" u="none" strike="noStrike" kern="0" cap="none" spc="0" normalizeH="0" baseline="0" noProof="0" dirty="0" smtClean="0">
                <a:ln>
                  <a:noFill/>
                </a:ln>
                <a:solidFill>
                  <a:prstClr val="white"/>
                </a:solidFill>
                <a:effectLst/>
                <a:uLnTx/>
                <a:uFillTx/>
                <a:latin typeface="Arial" charset="0"/>
                <a:ea typeface="ＭＳ Ｐゴシック" charset="-128"/>
              </a:rPr>
              <a:t> 大学駅</a:t>
            </a:r>
            <a:r>
              <a:rPr kumimoji="0" lang="en-US" altLang="ja-JP" sz="600" b="1" i="0" u="none" strike="noStrike" kern="0" cap="none" spc="0" normalizeH="0" baseline="0" noProof="0" dirty="0" smtClean="0">
                <a:ln>
                  <a:noFill/>
                </a:ln>
                <a:solidFill>
                  <a:prstClr val="white"/>
                </a:solidFill>
                <a:effectLst/>
                <a:uLnTx/>
                <a:uFillTx/>
                <a:latin typeface="Arial" charset="0"/>
                <a:ea typeface="ＭＳ Ｐゴシック" charset="-128"/>
              </a:rPr>
              <a:t>』</a:t>
            </a:r>
            <a:r>
              <a:rPr kumimoji="0" lang="ja-JP" altLang="en-US" sz="600" b="1" i="0" u="none" strike="noStrike" kern="0" cap="none" spc="0" normalizeH="0" baseline="0" noProof="0" dirty="0" smtClean="0">
                <a:ln>
                  <a:noFill/>
                </a:ln>
                <a:solidFill>
                  <a:prstClr val="white"/>
                </a:solidFill>
                <a:effectLst/>
                <a:uLnTx/>
                <a:uFillTx/>
                <a:latin typeface="Arial" charset="0"/>
                <a:ea typeface="ＭＳ Ｐゴシック" charset="-128"/>
              </a:rPr>
              <a:t>に変更（元</a:t>
            </a:r>
            <a:r>
              <a:rPr kumimoji="0" lang="en-US" altLang="ja-JP" sz="600" b="1" i="0" u="none" strike="noStrike" kern="0" cap="none" spc="0" normalizeH="0" baseline="0" noProof="0" dirty="0" smtClean="0">
                <a:ln>
                  <a:noFill/>
                </a:ln>
                <a:solidFill>
                  <a:prstClr val="white"/>
                </a:solidFill>
                <a:effectLst/>
                <a:uLnTx/>
                <a:uFillTx/>
                <a:latin typeface="Arial" charset="0"/>
                <a:ea typeface="ＭＳ Ｐゴシック" charset="-128"/>
              </a:rPr>
              <a:t>.10.1</a:t>
            </a:r>
            <a:r>
              <a:rPr kumimoji="0" lang="ja-JP" altLang="en-US" sz="600" b="1" i="0" u="none" strike="noStrike" kern="0" cap="none" spc="0" normalizeH="0" baseline="0" noProof="0" dirty="0" smtClean="0">
                <a:ln>
                  <a:noFill/>
                </a:ln>
                <a:solidFill>
                  <a:prstClr val="white"/>
                </a:solidFill>
                <a:effectLst/>
                <a:uLnTx/>
                <a:uFillTx/>
                <a:latin typeface="Arial" charset="0"/>
                <a:ea typeface="ＭＳ Ｐゴシック" charset="-128"/>
              </a:rPr>
              <a:t>）</a:t>
            </a:r>
            <a:endParaRPr kumimoji="0" lang="ja-JP" altLang="en-US" sz="600" b="1" i="0" u="none" strike="noStrike" kern="0" cap="none" spc="0" normalizeH="0" baseline="0" noProof="0" dirty="0">
              <a:ln>
                <a:noFill/>
              </a:ln>
              <a:solidFill>
                <a:prstClr val="white"/>
              </a:solidFill>
              <a:effectLst/>
              <a:uLnTx/>
              <a:uFillTx/>
              <a:latin typeface="Arial" charset="0"/>
              <a:ea typeface="ＭＳ Ｐゴシック" charset="-128"/>
            </a:endParaRPr>
          </a:p>
        </p:txBody>
      </p:sp>
      <p:sp>
        <p:nvSpPr>
          <p:cNvPr id="1481" name="Text Box 137"/>
          <p:cNvSpPr txBox="1">
            <a:spLocks noChangeArrowheads="1"/>
          </p:cNvSpPr>
          <p:nvPr/>
        </p:nvSpPr>
        <p:spPr>
          <a:xfrm>
            <a:off x="3124424" y="6504145"/>
            <a:ext cx="3026379" cy="246221"/>
          </a:xfrm>
          <a:prstGeom prst="rect">
            <a:avLst/>
          </a:prstGeom>
          <a:solidFill>
            <a:sysClr val="window" lastClr="FFFFFF"/>
          </a:solidFill>
          <a:ln w="6350">
            <a:solidFill>
              <a:srgbClr val="00B050"/>
            </a:solid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800" b="1" i="0" u="none" strike="noStrike" kern="0" cap="none" spc="0" normalizeH="0" baseline="0" noProof="0" dirty="0" smtClean="0">
                <a:ln>
                  <a:noFill/>
                </a:ln>
                <a:solidFill>
                  <a:srgbClr val="00FF00"/>
                </a:solidFill>
                <a:effectLst/>
                <a:uLnTx/>
                <a:uFillTx/>
                <a:latin typeface="Arial" charset="0"/>
                <a:ea typeface="ＭＳ Ｐゴシック" charset="-128"/>
              </a:rPr>
              <a:t>①</a:t>
            </a:r>
            <a:r>
              <a:rPr kumimoji="0" lang="en-US" altLang="ja-JP" sz="800" b="0" i="0" u="none" strike="noStrike" kern="0" cap="none" spc="0" normalizeH="0" baseline="0" noProof="0" dirty="0" smtClean="0">
                <a:ln>
                  <a:noFill/>
                </a:ln>
                <a:solidFill>
                  <a:prstClr val="black"/>
                </a:solidFill>
                <a:effectLst/>
                <a:uLnTx/>
                <a:uFillTx/>
                <a:latin typeface="Arial" charset="0"/>
                <a:ea typeface="ＭＳ Ｐゴシック" charset="-128"/>
              </a:rPr>
              <a:t>『</a:t>
            </a:r>
            <a:r>
              <a:rPr kumimoji="0" lang="ja-JP" altLang="en-US" sz="800" b="0" i="0" u="none" strike="noStrike" kern="0" cap="none" spc="0" normalizeH="0" baseline="0" noProof="0" dirty="0" smtClean="0">
                <a:ln>
                  <a:noFill/>
                </a:ln>
                <a:solidFill>
                  <a:prstClr val="black"/>
                </a:solidFill>
                <a:effectLst/>
                <a:uLnTx/>
                <a:uFillTx/>
                <a:latin typeface="Arial" charset="0"/>
                <a:ea typeface="ＭＳ Ｐゴシック" charset="-128"/>
              </a:rPr>
              <a:t>武庫女ステーションキャンパス</a:t>
            </a:r>
            <a:r>
              <a:rPr kumimoji="0" lang="en-US" altLang="ja-JP" sz="800" b="0" i="0" u="none" strike="noStrike" kern="0" cap="none" spc="0" normalizeH="0" baseline="0" noProof="0" dirty="0" smtClean="0">
                <a:ln>
                  <a:noFill/>
                </a:ln>
                <a:solidFill>
                  <a:prstClr val="black"/>
                </a:solidFill>
                <a:effectLst/>
                <a:uLnTx/>
                <a:uFillTx/>
                <a:latin typeface="Arial" charset="0"/>
                <a:ea typeface="ＭＳ Ｐゴシック" charset="-128"/>
              </a:rPr>
              <a:t>』</a:t>
            </a:r>
            <a:r>
              <a:rPr kumimoji="0" lang="ja-JP" altLang="en-US" sz="800" b="0" i="0" u="none" strike="noStrike" kern="0" cap="none" spc="0" normalizeH="0" baseline="0" noProof="0" dirty="0" smtClean="0">
                <a:ln>
                  <a:noFill/>
                </a:ln>
                <a:solidFill>
                  <a:prstClr val="black"/>
                </a:solidFill>
                <a:effectLst/>
                <a:uLnTx/>
                <a:uFillTx/>
                <a:latin typeface="Arial" charset="0"/>
                <a:ea typeface="ＭＳ Ｐゴシック" charset="-128"/>
              </a:rPr>
              <a:t>（</a:t>
            </a:r>
            <a:r>
              <a:rPr kumimoji="0" lang="en-US" altLang="ja-JP" sz="800" b="0" i="0" u="none" strike="noStrike" kern="0" cap="none" spc="0" normalizeH="0" baseline="0" noProof="0" dirty="0" smtClean="0">
                <a:ln>
                  <a:noFill/>
                </a:ln>
                <a:solidFill>
                  <a:prstClr val="black"/>
                </a:solidFill>
                <a:effectLst/>
                <a:uLnTx/>
                <a:uFillTx/>
                <a:latin typeface="Arial" charset="0"/>
                <a:ea typeface="ＭＳ Ｐゴシック" charset="-128"/>
              </a:rPr>
              <a:t>R</a:t>
            </a:r>
            <a:r>
              <a:rPr kumimoji="0" lang="ja-JP" altLang="en-US" sz="800" b="0" i="0" u="none" strike="noStrike" kern="0" cap="none" spc="0" normalizeH="0" baseline="0" noProof="0" dirty="0" smtClean="0">
                <a:ln>
                  <a:noFill/>
                </a:ln>
                <a:solidFill>
                  <a:prstClr val="black"/>
                </a:solidFill>
                <a:effectLst/>
                <a:uLnTx/>
                <a:uFillTx/>
                <a:latin typeface="Arial" charset="0"/>
                <a:ea typeface="ＭＳ Ｐゴシック" charset="-128"/>
              </a:rPr>
              <a:t>元</a:t>
            </a:r>
            <a:r>
              <a:rPr kumimoji="0" lang="en-US" altLang="ja-JP" sz="800" b="0" i="0" u="none" strike="noStrike" kern="0" cap="none" spc="0" normalizeH="0" baseline="0" noProof="0" dirty="0" smtClean="0">
                <a:ln>
                  <a:noFill/>
                </a:ln>
                <a:solidFill>
                  <a:prstClr val="black"/>
                </a:solidFill>
                <a:effectLst/>
                <a:uLnTx/>
                <a:uFillTx/>
                <a:latin typeface="Arial" charset="0"/>
                <a:ea typeface="ＭＳ Ｐゴシック" charset="-128"/>
              </a:rPr>
              <a:t>.10.7 </a:t>
            </a:r>
            <a:r>
              <a:rPr kumimoji="0" lang="ja-JP" altLang="en-US" sz="800" b="0" i="0" u="none" strike="noStrike" kern="0" cap="none" spc="0" normalizeH="0" baseline="0" noProof="0" dirty="0" smtClean="0">
                <a:ln>
                  <a:noFill/>
                </a:ln>
                <a:solidFill>
                  <a:prstClr val="black"/>
                </a:solidFill>
                <a:effectLst/>
                <a:uLnTx/>
                <a:uFillTx/>
                <a:latin typeface="Arial" charset="0"/>
                <a:ea typeface="ＭＳ Ｐゴシック" charset="-128"/>
              </a:rPr>
              <a:t>オープン）</a:t>
            </a:r>
            <a:endParaRPr kumimoji="0" lang="en-US" altLang="ja-JP" sz="800" b="0" i="0" u="none" strike="noStrike" kern="0" cap="none" spc="0" normalizeH="0" baseline="0" noProof="0" dirty="0" smtClean="0">
              <a:ln>
                <a:noFill/>
              </a:ln>
              <a:solidFill>
                <a:prstClr val="black"/>
              </a:solidFill>
              <a:effectLst/>
              <a:uLnTx/>
              <a:uFillTx/>
              <a:latin typeface="Arial" charset="0"/>
              <a:ea typeface="ＭＳ Ｐゴシック" charset="-128"/>
            </a:endParaRPr>
          </a:p>
          <a:p>
            <a:pPr marL="0" marR="0" lvl="0" indent="0" algn="l" defTabSz="914400" eaLnBrk="1" fontAlgn="auto" latinLnBrk="0" hangingPunct="1">
              <a:lnSpc>
                <a:spcPct val="100000"/>
              </a:lnSpc>
              <a:spcBef>
                <a:spcPct val="0"/>
              </a:spcBef>
              <a:spcAft>
                <a:spcPts val="0"/>
              </a:spcAft>
              <a:buClrTx/>
              <a:buSzTx/>
              <a:buFontTx/>
              <a:buNone/>
              <a:tabLst/>
              <a:defRPr/>
            </a:pPr>
            <a:r>
              <a:rPr kumimoji="0" lang="ja-JP" altLang="en-US" sz="800" b="1" i="0" u="none" strike="noStrike" kern="0" cap="none" spc="0" normalizeH="0" baseline="0" noProof="0" dirty="0">
                <a:ln>
                  <a:noFill/>
                </a:ln>
                <a:solidFill>
                  <a:srgbClr val="00FF00"/>
                </a:solidFill>
                <a:effectLst/>
                <a:uLnTx/>
                <a:uFillTx/>
                <a:latin typeface="Arial" charset="0"/>
                <a:ea typeface="ＭＳ Ｐゴシック" charset="-128"/>
              </a:rPr>
              <a:t>②</a:t>
            </a:r>
            <a:r>
              <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rPr>
              <a:t>『</a:t>
            </a:r>
            <a:r>
              <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rPr>
              <a:t>武庫女ステーションキャンパスアネックス１・２</a:t>
            </a:r>
            <a:r>
              <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rPr>
              <a:t>』</a:t>
            </a:r>
            <a:r>
              <a:rPr kumimoji="0" lang="ja-JP" altLang="en-US" sz="800" b="0" i="0" u="none" strike="noStrike" kern="0" cap="none" spc="0" normalizeH="0" baseline="0" noProof="0" dirty="0" smtClean="0">
                <a:ln>
                  <a:noFill/>
                </a:ln>
                <a:solidFill>
                  <a:prstClr val="black"/>
                </a:solidFill>
                <a:effectLst/>
                <a:uLnTx/>
                <a:uFillTx/>
                <a:latin typeface="Arial" charset="0"/>
                <a:ea typeface="ＭＳ Ｐゴシック" charset="-128"/>
              </a:rPr>
              <a:t>（</a:t>
            </a:r>
            <a:r>
              <a:rPr kumimoji="0" lang="en-US" altLang="ja-JP" sz="800" b="0" i="0" u="none" strike="noStrike" kern="0" cap="none" spc="0" normalizeH="0" baseline="0" noProof="0" smtClean="0">
                <a:ln>
                  <a:noFill/>
                </a:ln>
                <a:solidFill>
                  <a:prstClr val="black"/>
                </a:solidFill>
                <a:effectLst/>
                <a:uLnTx/>
                <a:uFillTx/>
                <a:latin typeface="Arial" charset="0"/>
                <a:ea typeface="ＭＳ Ｐゴシック" charset="-128"/>
              </a:rPr>
              <a:t>R</a:t>
            </a:r>
            <a:r>
              <a:rPr kumimoji="0" lang="ja-JP" altLang="en-US" sz="800" b="0" i="0" u="none" strike="noStrike" kern="0" cap="none" spc="0" normalizeH="0" baseline="0" noProof="0" smtClean="0">
                <a:ln>
                  <a:noFill/>
                </a:ln>
                <a:solidFill>
                  <a:prstClr val="black"/>
                </a:solidFill>
                <a:effectLst/>
                <a:uLnTx/>
                <a:uFillTx/>
                <a:latin typeface="Arial" charset="0"/>
                <a:ea typeface="ＭＳ Ｐゴシック" charset="-128"/>
              </a:rPr>
              <a:t>元</a:t>
            </a:r>
            <a:r>
              <a:rPr kumimoji="0" lang="en-US" altLang="ja-JP" sz="800" b="0" i="0" u="none" strike="noStrike" kern="0" cap="none" spc="0" normalizeH="0" baseline="0" noProof="0" dirty="0">
                <a:ln>
                  <a:noFill/>
                </a:ln>
                <a:solidFill>
                  <a:prstClr val="black"/>
                </a:solidFill>
                <a:effectLst/>
                <a:uLnTx/>
                <a:uFillTx/>
                <a:latin typeface="Arial" charset="0"/>
                <a:ea typeface="ＭＳ Ｐゴシック" charset="-128"/>
              </a:rPr>
              <a:t>.</a:t>
            </a:r>
            <a:r>
              <a:rPr kumimoji="0" lang="en-US" altLang="ja-JP" sz="800" b="0" i="0" u="none" strike="noStrike" kern="0" cap="none" spc="0" normalizeH="0" baseline="0" noProof="0" dirty="0" smtClean="0">
                <a:ln>
                  <a:noFill/>
                </a:ln>
                <a:solidFill>
                  <a:prstClr val="black"/>
                </a:solidFill>
                <a:effectLst/>
                <a:uLnTx/>
                <a:uFillTx/>
                <a:latin typeface="Arial" charset="0"/>
                <a:ea typeface="ＭＳ Ｐゴシック" charset="-128"/>
              </a:rPr>
              <a:t>11.22 </a:t>
            </a:r>
            <a:r>
              <a:rPr kumimoji="0" lang="ja-JP" altLang="en-US" sz="800" b="0" i="0" u="none" strike="noStrike" kern="0" cap="none" spc="0" normalizeH="0" baseline="0" noProof="0" dirty="0" smtClean="0">
                <a:ln>
                  <a:noFill/>
                </a:ln>
                <a:solidFill>
                  <a:prstClr val="black"/>
                </a:solidFill>
                <a:effectLst/>
                <a:uLnTx/>
                <a:uFillTx/>
                <a:latin typeface="Arial" charset="0"/>
                <a:ea typeface="ＭＳ Ｐゴシック" charset="-128"/>
              </a:rPr>
              <a:t>竣工）</a:t>
            </a:r>
            <a:endParaRPr kumimoji="0" lang="ja-JP" altLang="en-US" sz="800" b="0" i="0" u="none" strike="noStrike" kern="0" cap="none" spc="0" normalizeH="0" baseline="0" noProof="0" dirty="0">
              <a:ln>
                <a:noFill/>
              </a:ln>
              <a:solidFill>
                <a:prstClr val="black"/>
              </a:solidFill>
              <a:effectLst/>
              <a:uLnTx/>
              <a:uFillTx/>
              <a:latin typeface="Arial" charset="0"/>
              <a:ea typeface="ＭＳ Ｐゴシック" charset="-128"/>
            </a:endParaRPr>
          </a:p>
        </p:txBody>
      </p:sp>
      <p:sp>
        <p:nvSpPr>
          <p:cNvPr id="1482" name="Text Box 137"/>
          <p:cNvSpPr txBox="1">
            <a:spLocks noChangeArrowheads="1"/>
          </p:cNvSpPr>
          <p:nvPr/>
        </p:nvSpPr>
        <p:spPr>
          <a:xfrm>
            <a:off x="4085947" y="5157157"/>
            <a:ext cx="131831" cy="138499"/>
          </a:xfrm>
          <a:prstGeom prst="rect">
            <a:avLst/>
          </a:prstGeom>
          <a:solidFill>
            <a:sysClr val="window" lastClr="FFFFFF"/>
          </a:solidFill>
          <a:ln w="6350">
            <a:no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1" i="0" u="none" strike="noStrike" kern="0" cap="none" spc="0" normalizeH="0" baseline="0" noProof="0" dirty="0" smtClean="0">
                <a:ln>
                  <a:noFill/>
                </a:ln>
                <a:solidFill>
                  <a:srgbClr val="00FF00"/>
                </a:solidFill>
                <a:effectLst/>
                <a:uLnTx/>
                <a:uFillTx/>
                <a:latin typeface="Arial" charset="0"/>
                <a:ea typeface="ＭＳ Ｐゴシック" charset="-128"/>
              </a:rPr>
              <a:t>①</a:t>
            </a:r>
            <a:endParaRPr kumimoji="0" lang="ja-JP" altLang="en-US" sz="900" b="1" i="0" u="none" strike="noStrike" kern="0" cap="none" spc="0" normalizeH="0" baseline="0" noProof="0" dirty="0">
              <a:ln>
                <a:noFill/>
              </a:ln>
              <a:solidFill>
                <a:srgbClr val="00FF00"/>
              </a:solidFill>
              <a:effectLst/>
              <a:uLnTx/>
              <a:uFillTx/>
              <a:latin typeface="Arial" charset="0"/>
              <a:ea typeface="ＭＳ Ｐゴシック" charset="-128"/>
            </a:endParaRPr>
          </a:p>
        </p:txBody>
      </p:sp>
      <p:sp>
        <p:nvSpPr>
          <p:cNvPr id="1483" name="Text Box 137"/>
          <p:cNvSpPr txBox="1">
            <a:spLocks noChangeArrowheads="1"/>
          </p:cNvSpPr>
          <p:nvPr/>
        </p:nvSpPr>
        <p:spPr>
          <a:xfrm>
            <a:off x="6403184" y="4557234"/>
            <a:ext cx="131831" cy="138499"/>
          </a:xfrm>
          <a:prstGeom prst="rect">
            <a:avLst/>
          </a:prstGeom>
          <a:solidFill>
            <a:sysClr val="window" lastClr="FFFFFF"/>
          </a:solidFill>
          <a:ln w="6350">
            <a:no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1" i="0" u="none" strike="noStrike" kern="0" cap="none" spc="0" normalizeH="0" baseline="0" noProof="0" dirty="0" smtClean="0">
                <a:ln>
                  <a:noFill/>
                </a:ln>
                <a:solidFill>
                  <a:srgbClr val="00FF00"/>
                </a:solidFill>
                <a:effectLst/>
                <a:uLnTx/>
                <a:uFillTx/>
                <a:latin typeface="Arial" charset="0"/>
                <a:ea typeface="ＭＳ Ｐゴシック" charset="-128"/>
              </a:rPr>
              <a:t>②</a:t>
            </a:r>
            <a:endParaRPr kumimoji="0" lang="ja-JP" altLang="en-US" sz="900" b="1" i="0" u="none" strike="noStrike" kern="0" cap="none" spc="0" normalizeH="0" baseline="0" noProof="0" dirty="0">
              <a:ln>
                <a:noFill/>
              </a:ln>
              <a:solidFill>
                <a:srgbClr val="00FF00"/>
              </a:solidFill>
              <a:effectLst/>
              <a:uLnTx/>
              <a:uFillTx/>
              <a:latin typeface="Arial" charset="0"/>
              <a:ea typeface="ＭＳ Ｐゴシック" charset="-128"/>
            </a:endParaRPr>
          </a:p>
        </p:txBody>
      </p:sp>
      <p:sp>
        <p:nvSpPr>
          <p:cNvPr id="1484" name="Text Box 137"/>
          <p:cNvSpPr txBox="1">
            <a:spLocks noChangeArrowheads="1"/>
          </p:cNvSpPr>
          <p:nvPr/>
        </p:nvSpPr>
        <p:spPr>
          <a:xfrm>
            <a:off x="7375395" y="4233692"/>
            <a:ext cx="131831" cy="138499"/>
          </a:xfrm>
          <a:prstGeom prst="rect">
            <a:avLst/>
          </a:prstGeom>
          <a:solidFill>
            <a:sysClr val="window" lastClr="FFFFFF"/>
          </a:solidFill>
          <a:ln w="6350">
            <a:noFill/>
            <a:miter lim="800000"/>
            <a:headEnd/>
            <a:tailEnd/>
          </a:ln>
        </p:spPr>
        <p:txBody>
          <a:bodyPr vert="horz" wrap="squar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900" b="1" i="0" u="none" strike="noStrike" kern="0" cap="none" spc="0" normalizeH="0" baseline="0" noProof="0" dirty="0">
                <a:ln>
                  <a:noFill/>
                </a:ln>
                <a:solidFill>
                  <a:srgbClr val="00FF00"/>
                </a:solidFill>
                <a:effectLst/>
                <a:uLnTx/>
                <a:uFillTx/>
                <a:latin typeface="Arial" charset="0"/>
                <a:ea typeface="ＭＳ Ｐゴシック" charset="-128"/>
              </a:rPr>
              <a:t>②</a:t>
            </a:r>
          </a:p>
        </p:txBody>
      </p:sp>
      <p:pic>
        <p:nvPicPr>
          <p:cNvPr id="1485" name="Picture 2" descr="\\LB18Z0217\gairo\★街路担当\900 調査もの\国関係\200225【確認依頼】国土交通省HP掲載資料の確認\1582673918638.jpg"/>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b="13451"/>
          <a:stretch>
            <a:fillRect/>
          </a:stretch>
        </p:blipFill>
        <p:spPr>
          <a:xfrm>
            <a:off x="6950174" y="3070156"/>
            <a:ext cx="1768957" cy="861546"/>
          </a:xfrm>
          <a:prstGeom prst="rect">
            <a:avLst/>
          </a:prstGeom>
          <a:noFill/>
          <a:ln w="3175">
            <a:solidFill>
              <a:sysClr val="windowText" lastClr="000000"/>
            </a:solidFill>
          </a:ln>
        </p:spPr>
      </p:pic>
      <p:sp>
        <p:nvSpPr>
          <p:cNvPr id="1486" name="テキスト ボックス 52"/>
          <p:cNvSpPr txBox="1"/>
          <p:nvPr/>
        </p:nvSpPr>
        <p:spPr>
          <a:xfrm>
            <a:off x="7059727" y="2970202"/>
            <a:ext cx="1550424" cy="216206"/>
          </a:xfrm>
          <a:prstGeom prst="rect">
            <a:avLst/>
          </a:prstGeom>
          <a:solidFill>
            <a:srgbClr val="FFFF99"/>
          </a:solidFill>
          <a:ln w="6350">
            <a:solidFill>
              <a:sysClr val="windowText" lastClr="000000"/>
            </a:solidFill>
          </a:ln>
        </p:spPr>
        <p:txBody>
          <a:bodyPr wrap="none"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講義室、ジム、スタジオ</a:t>
            </a:r>
          </a:p>
        </p:txBody>
      </p:sp>
      <p:pic>
        <p:nvPicPr>
          <p:cNvPr id="1487" name="Picture 4" descr="\\LB18Z0217\gairo\★街路担当\100 地区別\01_連立事業\阪神鳴尾\R1\191106 高架下利用\DSCN7742.JPG"/>
          <p:cNvPicPr>
            <a:picLocks noChangeAspect="1" noChangeArrowheads="1"/>
          </p:cNvPicPr>
          <p:nvPr/>
        </p:nvPicPr>
        <p:blipFill>
          <a:blip r:embed="rId11"/>
          <a:stretch>
            <a:fillRect/>
          </a:stretch>
        </p:blipFill>
        <p:spPr>
          <a:xfrm>
            <a:off x="3136890" y="3596225"/>
            <a:ext cx="1721241" cy="1190390"/>
          </a:xfrm>
          <a:prstGeom prst="rect">
            <a:avLst/>
          </a:prstGeom>
          <a:noFill/>
          <a:ln w="3175">
            <a:solidFill>
              <a:sysClr val="windowText" lastClr="000000"/>
            </a:solidFill>
          </a:ln>
        </p:spPr>
      </p:pic>
      <p:sp>
        <p:nvSpPr>
          <p:cNvPr id="1488" name="テキスト ボックス 54"/>
          <p:cNvSpPr txBox="1"/>
          <p:nvPr/>
        </p:nvSpPr>
        <p:spPr>
          <a:xfrm>
            <a:off x="3327626" y="3480609"/>
            <a:ext cx="1308325" cy="216206"/>
          </a:xfrm>
          <a:prstGeom prst="rect">
            <a:avLst/>
          </a:prstGeom>
          <a:solidFill>
            <a:srgbClr val="FFFF99"/>
          </a:solidFill>
          <a:ln w="6350">
            <a:solidFill>
              <a:sysClr val="windowText" lastClr="000000"/>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rPr>
              <a:t>カフェ</a:t>
            </a:r>
            <a:r>
              <a:rPr kumimoji="0" lang="ja-JP" altLang="en-US" sz="1100" b="0" i="0" u="none" strike="noStrike" kern="0" cap="none" spc="0" normalizeH="0" baseline="0" noProof="0" dirty="0" smtClean="0">
                <a:ln>
                  <a:noFill/>
                </a:ln>
                <a:solidFill>
                  <a:prstClr val="black"/>
                </a:solidFill>
                <a:effectLst/>
                <a:uLnTx/>
                <a:uFillTx/>
              </a:rPr>
              <a:t>・金融</a:t>
            </a:r>
            <a:r>
              <a:rPr kumimoji="0" lang="ja-JP" altLang="en-US" sz="1100" b="0" i="0" u="none" strike="noStrike" kern="0" cap="none" spc="0" normalizeH="0" baseline="0" noProof="0" dirty="0">
                <a:ln>
                  <a:noFill/>
                </a:ln>
                <a:solidFill>
                  <a:prstClr val="black"/>
                </a:solidFill>
                <a:effectLst/>
                <a:uLnTx/>
                <a:uFillTx/>
              </a:rPr>
              <a:t>機関</a:t>
            </a:r>
            <a:endParaRPr kumimoji="0" lang="en-US" altLang="ja-JP" sz="1100" b="0" i="0" u="none" strike="noStrike" kern="0" cap="none" spc="0" normalizeH="0" baseline="0" noProof="0" dirty="0">
              <a:ln>
                <a:noFill/>
              </a:ln>
              <a:solidFill>
                <a:prstClr val="black"/>
              </a:solidFill>
              <a:effectLst/>
              <a:uLnTx/>
              <a:uFillTx/>
            </a:endParaRPr>
          </a:p>
        </p:txBody>
      </p:sp>
      <p:sp>
        <p:nvSpPr>
          <p:cNvPr id="1489" name="Text Box 137"/>
          <p:cNvSpPr txBox="1">
            <a:spLocks noChangeArrowheads="1"/>
          </p:cNvSpPr>
          <p:nvPr/>
        </p:nvSpPr>
        <p:spPr>
          <a:xfrm>
            <a:off x="4323070" y="4633566"/>
            <a:ext cx="269641" cy="92333"/>
          </a:xfrm>
          <a:prstGeom prst="rect">
            <a:avLst/>
          </a:prstGeom>
          <a:noFill/>
          <a:ln w="6350">
            <a:no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600" b="0" i="0" u="none" strike="noStrike" kern="0" cap="none" spc="0" normalizeH="0" baseline="0" noProof="0" dirty="0">
                <a:ln>
                  <a:noFill/>
                </a:ln>
                <a:solidFill>
                  <a:prstClr val="white"/>
                </a:solidFill>
                <a:effectLst/>
                <a:uLnTx/>
                <a:uFillTx/>
                <a:latin typeface="Arial" charset="0"/>
                <a:ea typeface="ＭＳ Ｐゴシック" charset="-128"/>
              </a:rPr>
              <a:t>カフェ</a:t>
            </a:r>
          </a:p>
        </p:txBody>
      </p:sp>
      <p:sp>
        <p:nvSpPr>
          <p:cNvPr id="1490" name="フリーフォーム 56"/>
          <p:cNvSpPr/>
          <p:nvPr/>
        </p:nvSpPr>
        <p:spPr>
          <a:xfrm>
            <a:off x="4290764" y="4447792"/>
            <a:ext cx="302196" cy="284457"/>
          </a:xfrm>
          <a:custGeom>
            <a:avLst/>
            <a:gdLst>
              <a:gd name="connsiteX0" fmla="*/ 0 w 869950"/>
              <a:gd name="connsiteY0" fmla="*/ 476250 h 482600"/>
              <a:gd name="connsiteX1" fmla="*/ 730250 w 869950"/>
              <a:gd name="connsiteY1" fmla="*/ 482600 h 482600"/>
              <a:gd name="connsiteX2" fmla="*/ 869950 w 869950"/>
              <a:gd name="connsiteY2" fmla="*/ 0 h 482600"/>
              <a:gd name="connsiteX0" fmla="*/ 0 w 889000"/>
              <a:gd name="connsiteY0" fmla="*/ 495300 h 501650"/>
              <a:gd name="connsiteX1" fmla="*/ 730250 w 889000"/>
              <a:gd name="connsiteY1" fmla="*/ 501650 h 501650"/>
              <a:gd name="connsiteX2" fmla="*/ 889000 w 889000"/>
              <a:gd name="connsiteY2" fmla="*/ 0 h 501650"/>
              <a:gd name="connsiteX0" fmla="*/ 0 w 896144"/>
              <a:gd name="connsiteY0" fmla="*/ 500062 h 501650"/>
              <a:gd name="connsiteX1" fmla="*/ 737394 w 896144"/>
              <a:gd name="connsiteY1" fmla="*/ 501650 h 501650"/>
              <a:gd name="connsiteX2" fmla="*/ 896144 w 896144"/>
              <a:gd name="connsiteY2" fmla="*/ 0 h 501650"/>
              <a:gd name="connsiteX0" fmla="*/ 0 w 834232"/>
              <a:gd name="connsiteY0" fmla="*/ 476250 h 477838"/>
              <a:gd name="connsiteX1" fmla="*/ 737394 w 834232"/>
              <a:gd name="connsiteY1" fmla="*/ 477838 h 477838"/>
              <a:gd name="connsiteX2" fmla="*/ 834232 w 834232"/>
              <a:gd name="connsiteY2" fmla="*/ 0 h 477838"/>
              <a:gd name="connsiteX0" fmla="*/ 62001 w 800278"/>
              <a:gd name="connsiteY0" fmla="*/ 261937 h 263525"/>
              <a:gd name="connsiteX1" fmla="*/ 799395 w 800278"/>
              <a:gd name="connsiteY1" fmla="*/ 263525 h 263525"/>
              <a:gd name="connsiteX2" fmla="*/ 883 w 800278"/>
              <a:gd name="connsiteY2" fmla="*/ 0 h 263525"/>
              <a:gd name="connsiteX0" fmla="*/ 395376 w 800278"/>
              <a:gd name="connsiteY0" fmla="*/ 271462 h 271462"/>
              <a:gd name="connsiteX1" fmla="*/ 799395 w 800278"/>
              <a:gd name="connsiteY1" fmla="*/ 263525 h 271462"/>
              <a:gd name="connsiteX2" fmla="*/ 883 w 800278"/>
              <a:gd name="connsiteY2" fmla="*/ 0 h 271462"/>
              <a:gd name="connsiteX0" fmla="*/ 400694 w 400694"/>
              <a:gd name="connsiteY0" fmla="*/ 271462 h 271462"/>
              <a:gd name="connsiteX1" fmla="*/ 47475 w 400694"/>
              <a:gd name="connsiteY1" fmla="*/ 258762 h 271462"/>
              <a:gd name="connsiteX2" fmla="*/ 6201 w 400694"/>
              <a:gd name="connsiteY2" fmla="*/ 0 h 271462"/>
              <a:gd name="connsiteX0" fmla="*/ 394493 w 394493"/>
              <a:gd name="connsiteY0" fmla="*/ 271462 h 271462"/>
              <a:gd name="connsiteX1" fmla="*/ 41274 w 394493"/>
              <a:gd name="connsiteY1" fmla="*/ 258762 h 271462"/>
              <a:gd name="connsiteX2" fmla="*/ 0 w 394493"/>
              <a:gd name="connsiteY2" fmla="*/ 0 h 271462"/>
              <a:gd name="connsiteX0" fmla="*/ 394493 w 394493"/>
              <a:gd name="connsiteY0" fmla="*/ 271462 h 275430"/>
              <a:gd name="connsiteX1" fmla="*/ 46037 w 394493"/>
              <a:gd name="connsiteY1" fmla="*/ 275430 h 275430"/>
              <a:gd name="connsiteX2" fmla="*/ 0 w 394493"/>
              <a:gd name="connsiteY2" fmla="*/ 0 h 275430"/>
              <a:gd name="connsiteX0" fmla="*/ 392112 w 392112"/>
              <a:gd name="connsiteY0" fmla="*/ 283368 h 283368"/>
              <a:gd name="connsiteX1" fmla="*/ 46037 w 392112"/>
              <a:gd name="connsiteY1" fmla="*/ 275430 h 283368"/>
              <a:gd name="connsiteX2" fmla="*/ 0 w 392112"/>
              <a:gd name="connsiteY2" fmla="*/ 0 h 283368"/>
              <a:gd name="connsiteX0" fmla="*/ 392112 w 392112"/>
              <a:gd name="connsiteY0" fmla="*/ 283368 h 283368"/>
              <a:gd name="connsiteX1" fmla="*/ 34130 w 392112"/>
              <a:gd name="connsiteY1" fmla="*/ 273048 h 283368"/>
              <a:gd name="connsiteX2" fmla="*/ 0 w 392112"/>
              <a:gd name="connsiteY2" fmla="*/ 0 h 283368"/>
              <a:gd name="connsiteX0" fmla="*/ 392112 w 392112"/>
              <a:gd name="connsiteY0" fmla="*/ 283368 h 296160"/>
              <a:gd name="connsiteX1" fmla="*/ 34130 w 392112"/>
              <a:gd name="connsiteY1" fmla="*/ 273048 h 296160"/>
              <a:gd name="connsiteX2" fmla="*/ 0 w 392112"/>
              <a:gd name="connsiteY2" fmla="*/ 0 h 296160"/>
              <a:gd name="connsiteX0" fmla="*/ 508793 w 508793"/>
              <a:gd name="connsiteY0" fmla="*/ 285749 h 296940"/>
              <a:gd name="connsiteX1" fmla="*/ 34130 w 508793"/>
              <a:gd name="connsiteY1" fmla="*/ 273048 h 296940"/>
              <a:gd name="connsiteX2" fmla="*/ 0 w 508793"/>
              <a:gd name="connsiteY2" fmla="*/ 0 h 296940"/>
              <a:gd name="connsiteX0" fmla="*/ 508793 w 508793"/>
              <a:gd name="connsiteY0" fmla="*/ 285749 h 285749"/>
              <a:gd name="connsiteX1" fmla="*/ 34130 w 508793"/>
              <a:gd name="connsiteY1" fmla="*/ 273048 h 285749"/>
              <a:gd name="connsiteX2" fmla="*/ 0 w 508793"/>
              <a:gd name="connsiteY2" fmla="*/ 0 h 285749"/>
              <a:gd name="connsiteX0" fmla="*/ 370680 w 370680"/>
              <a:gd name="connsiteY0" fmla="*/ 276224 h 276224"/>
              <a:gd name="connsiteX1" fmla="*/ 34130 w 370680"/>
              <a:gd name="connsiteY1" fmla="*/ 273048 h 276224"/>
              <a:gd name="connsiteX2" fmla="*/ 0 w 370680"/>
              <a:gd name="connsiteY2" fmla="*/ 0 h 276224"/>
              <a:gd name="connsiteX0" fmla="*/ 370680 w 370680"/>
              <a:gd name="connsiteY0" fmla="*/ 276224 h 277811"/>
              <a:gd name="connsiteX1" fmla="*/ 46036 w 370680"/>
              <a:gd name="connsiteY1" fmla="*/ 277811 h 277811"/>
              <a:gd name="connsiteX2" fmla="*/ 0 w 370680"/>
              <a:gd name="connsiteY2" fmla="*/ 0 h 277811"/>
              <a:gd name="connsiteX0" fmla="*/ 354011 w 354011"/>
              <a:gd name="connsiteY0" fmla="*/ 269080 h 270667"/>
              <a:gd name="connsiteX1" fmla="*/ 29367 w 354011"/>
              <a:gd name="connsiteY1" fmla="*/ 270667 h 270667"/>
              <a:gd name="connsiteX2" fmla="*/ 0 w 354011"/>
              <a:gd name="connsiteY2" fmla="*/ 0 h 270667"/>
              <a:gd name="connsiteX0" fmla="*/ 273049 w 273049"/>
              <a:gd name="connsiteY0" fmla="*/ 271461 h 271461"/>
              <a:gd name="connsiteX1" fmla="*/ 29367 w 273049"/>
              <a:gd name="connsiteY1" fmla="*/ 270667 h 271461"/>
              <a:gd name="connsiteX2" fmla="*/ 0 w 273049"/>
              <a:gd name="connsiteY2" fmla="*/ 0 h 271461"/>
              <a:gd name="connsiteX0" fmla="*/ 242093 w 242093"/>
              <a:gd name="connsiteY0" fmla="*/ 273842 h 273842"/>
              <a:gd name="connsiteX1" fmla="*/ 29367 w 242093"/>
              <a:gd name="connsiteY1" fmla="*/ 270667 h 273842"/>
              <a:gd name="connsiteX2" fmla="*/ 0 w 242093"/>
              <a:gd name="connsiteY2" fmla="*/ 0 h 273842"/>
              <a:gd name="connsiteX0" fmla="*/ 244474 w 244474"/>
              <a:gd name="connsiteY0" fmla="*/ 271461 h 271461"/>
              <a:gd name="connsiteX1" fmla="*/ 29367 w 244474"/>
              <a:gd name="connsiteY1" fmla="*/ 270667 h 271461"/>
              <a:gd name="connsiteX2" fmla="*/ 0 w 244474"/>
              <a:gd name="connsiteY2" fmla="*/ 0 h 271461"/>
              <a:gd name="connsiteX0" fmla="*/ 230187 w 230187"/>
              <a:gd name="connsiteY0" fmla="*/ 154780 h 154780"/>
              <a:gd name="connsiteX1" fmla="*/ 15080 w 230187"/>
              <a:gd name="connsiteY1" fmla="*/ 153986 h 154780"/>
              <a:gd name="connsiteX2" fmla="*/ 0 w 230187"/>
              <a:gd name="connsiteY2" fmla="*/ 0 h 154780"/>
            </a:gdLst>
            <a:ahLst/>
            <a:cxnLst>
              <a:cxn ang="0">
                <a:pos x="connsiteX0" y="connsiteY0"/>
              </a:cxn>
              <a:cxn ang="0">
                <a:pos x="connsiteX1" y="connsiteY1"/>
              </a:cxn>
              <a:cxn ang="0">
                <a:pos x="connsiteX2" y="connsiteY2"/>
              </a:cxn>
            </a:cxnLst>
            <a:rect l="l" t="t" r="r" b="b"/>
            <a:pathLst>
              <a:path w="230187" h="154780">
                <a:moveTo>
                  <a:pt x="230187" y="154780"/>
                </a:moveTo>
                <a:lnTo>
                  <a:pt x="15080" y="153986"/>
                </a:lnTo>
                <a:lnTo>
                  <a:pt x="0" y="0"/>
                </a:lnTo>
              </a:path>
            </a:pathLst>
          </a:custGeom>
          <a:noFill/>
          <a:ln w="6350" cap="flat" cmpd="sng" algn="ctr">
            <a:solidFill>
              <a:sysClr val="window" lastClr="FFFFFF"/>
            </a:solidFill>
            <a:prstDash val="solid"/>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pic>
        <p:nvPicPr>
          <p:cNvPr id="1491" name="Picture 6" descr="\\LB18Z0217\gairo\★街路担当\100 地区別\01_連立事業\阪神鳴尾\R1\191031\IMG_0080.JPG"/>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Lst>
          </a:blip>
          <a:stretch>
            <a:fillRect/>
          </a:stretch>
        </p:blipFill>
        <p:spPr>
          <a:xfrm>
            <a:off x="4899850" y="3131451"/>
            <a:ext cx="1906911" cy="1046813"/>
          </a:xfrm>
          <a:prstGeom prst="rect">
            <a:avLst/>
          </a:prstGeom>
          <a:noFill/>
          <a:ln w="3175">
            <a:solidFill>
              <a:sysClr val="windowText" lastClr="000000"/>
            </a:solidFill>
          </a:ln>
        </p:spPr>
      </p:pic>
      <p:sp>
        <p:nvSpPr>
          <p:cNvPr id="1492" name="テキスト ボックス 58"/>
          <p:cNvSpPr txBox="1"/>
          <p:nvPr/>
        </p:nvSpPr>
        <p:spPr>
          <a:xfrm>
            <a:off x="5233182" y="3031197"/>
            <a:ext cx="1212191" cy="216206"/>
          </a:xfrm>
          <a:prstGeom prst="rect">
            <a:avLst/>
          </a:prstGeom>
          <a:solidFill>
            <a:srgbClr val="FFFF99"/>
          </a:solidFill>
          <a:ln w="6350">
            <a:solidFill>
              <a:sysClr val="windowText" lastClr="000000"/>
            </a:solidFill>
          </a:ln>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smtClean="0">
                <a:ln>
                  <a:noFill/>
                </a:ln>
                <a:solidFill>
                  <a:prstClr val="black"/>
                </a:solidFill>
                <a:effectLst/>
                <a:uLnTx/>
                <a:uFillTx/>
              </a:rPr>
              <a:t>レクチャールーム</a:t>
            </a:r>
            <a:endParaRPr kumimoji="0" lang="ja-JP" altLang="en-US" sz="1100" b="0" i="0" u="none" strike="noStrike" kern="0" cap="none" spc="0" normalizeH="0" baseline="0" noProof="0" dirty="0">
              <a:ln>
                <a:noFill/>
              </a:ln>
              <a:solidFill>
                <a:prstClr val="black"/>
              </a:solidFill>
              <a:effectLst/>
              <a:uLnTx/>
              <a:uFillTx/>
            </a:endParaRPr>
          </a:p>
        </p:txBody>
      </p:sp>
      <p:sp>
        <p:nvSpPr>
          <p:cNvPr id="1493" name="フリーフォーム 59"/>
          <p:cNvSpPr/>
          <p:nvPr/>
        </p:nvSpPr>
        <p:spPr>
          <a:xfrm>
            <a:off x="3317195" y="4063888"/>
            <a:ext cx="337345" cy="72234"/>
          </a:xfrm>
          <a:custGeom>
            <a:avLst/>
            <a:gdLst>
              <a:gd name="connsiteX0" fmla="*/ 0 w 869950"/>
              <a:gd name="connsiteY0" fmla="*/ 476250 h 482600"/>
              <a:gd name="connsiteX1" fmla="*/ 730250 w 869950"/>
              <a:gd name="connsiteY1" fmla="*/ 482600 h 482600"/>
              <a:gd name="connsiteX2" fmla="*/ 869950 w 869950"/>
              <a:gd name="connsiteY2" fmla="*/ 0 h 482600"/>
              <a:gd name="connsiteX0" fmla="*/ 0 w 889000"/>
              <a:gd name="connsiteY0" fmla="*/ 495300 h 501650"/>
              <a:gd name="connsiteX1" fmla="*/ 730250 w 889000"/>
              <a:gd name="connsiteY1" fmla="*/ 501650 h 501650"/>
              <a:gd name="connsiteX2" fmla="*/ 889000 w 889000"/>
              <a:gd name="connsiteY2" fmla="*/ 0 h 501650"/>
              <a:gd name="connsiteX0" fmla="*/ 0 w 896144"/>
              <a:gd name="connsiteY0" fmla="*/ 500062 h 501650"/>
              <a:gd name="connsiteX1" fmla="*/ 737394 w 896144"/>
              <a:gd name="connsiteY1" fmla="*/ 501650 h 501650"/>
              <a:gd name="connsiteX2" fmla="*/ 896144 w 896144"/>
              <a:gd name="connsiteY2" fmla="*/ 0 h 501650"/>
              <a:gd name="connsiteX0" fmla="*/ 0 w 834232"/>
              <a:gd name="connsiteY0" fmla="*/ 476250 h 477838"/>
              <a:gd name="connsiteX1" fmla="*/ 737394 w 834232"/>
              <a:gd name="connsiteY1" fmla="*/ 477838 h 477838"/>
              <a:gd name="connsiteX2" fmla="*/ 834232 w 834232"/>
              <a:gd name="connsiteY2" fmla="*/ 0 h 477838"/>
              <a:gd name="connsiteX0" fmla="*/ 62001 w 800278"/>
              <a:gd name="connsiteY0" fmla="*/ 261937 h 263525"/>
              <a:gd name="connsiteX1" fmla="*/ 799395 w 800278"/>
              <a:gd name="connsiteY1" fmla="*/ 263525 h 263525"/>
              <a:gd name="connsiteX2" fmla="*/ 883 w 800278"/>
              <a:gd name="connsiteY2" fmla="*/ 0 h 263525"/>
              <a:gd name="connsiteX0" fmla="*/ 395376 w 800278"/>
              <a:gd name="connsiteY0" fmla="*/ 271462 h 271462"/>
              <a:gd name="connsiteX1" fmla="*/ 799395 w 800278"/>
              <a:gd name="connsiteY1" fmla="*/ 263525 h 271462"/>
              <a:gd name="connsiteX2" fmla="*/ 883 w 800278"/>
              <a:gd name="connsiteY2" fmla="*/ 0 h 271462"/>
              <a:gd name="connsiteX0" fmla="*/ 400694 w 400694"/>
              <a:gd name="connsiteY0" fmla="*/ 271462 h 271462"/>
              <a:gd name="connsiteX1" fmla="*/ 47475 w 400694"/>
              <a:gd name="connsiteY1" fmla="*/ 258762 h 271462"/>
              <a:gd name="connsiteX2" fmla="*/ 6201 w 400694"/>
              <a:gd name="connsiteY2" fmla="*/ 0 h 271462"/>
              <a:gd name="connsiteX0" fmla="*/ 394493 w 394493"/>
              <a:gd name="connsiteY0" fmla="*/ 271462 h 271462"/>
              <a:gd name="connsiteX1" fmla="*/ 41274 w 394493"/>
              <a:gd name="connsiteY1" fmla="*/ 258762 h 271462"/>
              <a:gd name="connsiteX2" fmla="*/ 0 w 394493"/>
              <a:gd name="connsiteY2" fmla="*/ 0 h 271462"/>
              <a:gd name="connsiteX0" fmla="*/ 394493 w 394493"/>
              <a:gd name="connsiteY0" fmla="*/ 271462 h 275430"/>
              <a:gd name="connsiteX1" fmla="*/ 46037 w 394493"/>
              <a:gd name="connsiteY1" fmla="*/ 275430 h 275430"/>
              <a:gd name="connsiteX2" fmla="*/ 0 w 394493"/>
              <a:gd name="connsiteY2" fmla="*/ 0 h 275430"/>
              <a:gd name="connsiteX0" fmla="*/ 392112 w 392112"/>
              <a:gd name="connsiteY0" fmla="*/ 283368 h 283368"/>
              <a:gd name="connsiteX1" fmla="*/ 46037 w 392112"/>
              <a:gd name="connsiteY1" fmla="*/ 275430 h 283368"/>
              <a:gd name="connsiteX2" fmla="*/ 0 w 392112"/>
              <a:gd name="connsiteY2" fmla="*/ 0 h 283368"/>
              <a:gd name="connsiteX0" fmla="*/ 392112 w 392112"/>
              <a:gd name="connsiteY0" fmla="*/ 283368 h 283368"/>
              <a:gd name="connsiteX1" fmla="*/ 34130 w 392112"/>
              <a:gd name="connsiteY1" fmla="*/ 273048 h 283368"/>
              <a:gd name="connsiteX2" fmla="*/ 0 w 392112"/>
              <a:gd name="connsiteY2" fmla="*/ 0 h 283368"/>
              <a:gd name="connsiteX0" fmla="*/ 392112 w 392112"/>
              <a:gd name="connsiteY0" fmla="*/ 283368 h 296160"/>
              <a:gd name="connsiteX1" fmla="*/ 34130 w 392112"/>
              <a:gd name="connsiteY1" fmla="*/ 273048 h 296160"/>
              <a:gd name="connsiteX2" fmla="*/ 0 w 392112"/>
              <a:gd name="connsiteY2" fmla="*/ 0 h 296160"/>
              <a:gd name="connsiteX0" fmla="*/ 508793 w 508793"/>
              <a:gd name="connsiteY0" fmla="*/ 285749 h 296940"/>
              <a:gd name="connsiteX1" fmla="*/ 34130 w 508793"/>
              <a:gd name="connsiteY1" fmla="*/ 273048 h 296940"/>
              <a:gd name="connsiteX2" fmla="*/ 0 w 508793"/>
              <a:gd name="connsiteY2" fmla="*/ 0 h 296940"/>
              <a:gd name="connsiteX0" fmla="*/ 508793 w 508793"/>
              <a:gd name="connsiteY0" fmla="*/ 285749 h 285749"/>
              <a:gd name="connsiteX1" fmla="*/ 34130 w 508793"/>
              <a:gd name="connsiteY1" fmla="*/ 273048 h 285749"/>
              <a:gd name="connsiteX2" fmla="*/ 0 w 508793"/>
              <a:gd name="connsiteY2" fmla="*/ 0 h 285749"/>
              <a:gd name="connsiteX0" fmla="*/ 370680 w 370680"/>
              <a:gd name="connsiteY0" fmla="*/ 276224 h 276224"/>
              <a:gd name="connsiteX1" fmla="*/ 34130 w 370680"/>
              <a:gd name="connsiteY1" fmla="*/ 273048 h 276224"/>
              <a:gd name="connsiteX2" fmla="*/ 0 w 370680"/>
              <a:gd name="connsiteY2" fmla="*/ 0 h 276224"/>
              <a:gd name="connsiteX0" fmla="*/ 370680 w 370680"/>
              <a:gd name="connsiteY0" fmla="*/ 276224 h 277811"/>
              <a:gd name="connsiteX1" fmla="*/ 46036 w 370680"/>
              <a:gd name="connsiteY1" fmla="*/ 277811 h 277811"/>
              <a:gd name="connsiteX2" fmla="*/ 0 w 370680"/>
              <a:gd name="connsiteY2" fmla="*/ 0 h 277811"/>
              <a:gd name="connsiteX0" fmla="*/ 354011 w 354011"/>
              <a:gd name="connsiteY0" fmla="*/ 269080 h 270667"/>
              <a:gd name="connsiteX1" fmla="*/ 29367 w 354011"/>
              <a:gd name="connsiteY1" fmla="*/ 270667 h 270667"/>
              <a:gd name="connsiteX2" fmla="*/ 0 w 354011"/>
              <a:gd name="connsiteY2" fmla="*/ 0 h 270667"/>
              <a:gd name="connsiteX0" fmla="*/ 324887 w 324887"/>
              <a:gd name="connsiteY0" fmla="*/ 78580 h 80167"/>
              <a:gd name="connsiteX1" fmla="*/ 243 w 324887"/>
              <a:gd name="connsiteY1" fmla="*/ 80167 h 80167"/>
              <a:gd name="connsiteX2" fmla="*/ 270914 w 324887"/>
              <a:gd name="connsiteY2" fmla="*/ 0 h 80167"/>
              <a:gd name="connsiteX0" fmla="*/ 255831 w 271156"/>
              <a:gd name="connsiteY0" fmla="*/ 0 h 163512"/>
              <a:gd name="connsiteX1" fmla="*/ 243 w 271156"/>
              <a:gd name="connsiteY1" fmla="*/ 163512 h 163512"/>
              <a:gd name="connsiteX2" fmla="*/ 270914 w 271156"/>
              <a:gd name="connsiteY2" fmla="*/ 83345 h 163512"/>
              <a:gd name="connsiteX0" fmla="*/ 0 w 17332"/>
              <a:gd name="connsiteY0" fmla="*/ 8681 h 111819"/>
              <a:gd name="connsiteX1" fmla="*/ 8731 w 17332"/>
              <a:gd name="connsiteY1" fmla="*/ 19793 h 111819"/>
              <a:gd name="connsiteX2" fmla="*/ 15083 w 17332"/>
              <a:gd name="connsiteY2" fmla="*/ 92026 h 111819"/>
              <a:gd name="connsiteX0" fmla="*/ 0 w 291176"/>
              <a:gd name="connsiteY0" fmla="*/ 20587 h 111819"/>
              <a:gd name="connsiteX1" fmla="*/ 282575 w 291176"/>
              <a:gd name="connsiteY1" fmla="*/ 19793 h 111819"/>
              <a:gd name="connsiteX2" fmla="*/ 288927 w 291176"/>
              <a:gd name="connsiteY2" fmla="*/ 92026 h 111819"/>
              <a:gd name="connsiteX0" fmla="*/ 0 w 288927"/>
              <a:gd name="connsiteY0" fmla="*/ 794 h 72233"/>
              <a:gd name="connsiteX1" fmla="*/ 282575 w 288927"/>
              <a:gd name="connsiteY1" fmla="*/ 0 h 72233"/>
              <a:gd name="connsiteX2" fmla="*/ 288927 w 288927"/>
              <a:gd name="connsiteY2" fmla="*/ 72233 h 72233"/>
              <a:gd name="connsiteX0" fmla="*/ 0 w 281783"/>
              <a:gd name="connsiteY0" fmla="*/ 0 h 78583"/>
              <a:gd name="connsiteX1" fmla="*/ 275431 w 281783"/>
              <a:gd name="connsiteY1" fmla="*/ 6350 h 78583"/>
              <a:gd name="connsiteX2" fmla="*/ 281783 w 281783"/>
              <a:gd name="connsiteY2" fmla="*/ 78583 h 78583"/>
              <a:gd name="connsiteX0" fmla="*/ 0 w 301625"/>
              <a:gd name="connsiteY0" fmla="*/ 0 h 78583"/>
              <a:gd name="connsiteX1" fmla="*/ 301625 w 301625"/>
              <a:gd name="connsiteY1" fmla="*/ 1587 h 78583"/>
              <a:gd name="connsiteX2" fmla="*/ 281783 w 301625"/>
              <a:gd name="connsiteY2" fmla="*/ 78583 h 78583"/>
              <a:gd name="connsiteX0" fmla="*/ 0 w 327027"/>
              <a:gd name="connsiteY0" fmla="*/ 0 h 71440"/>
              <a:gd name="connsiteX1" fmla="*/ 301625 w 327027"/>
              <a:gd name="connsiteY1" fmla="*/ 1587 h 71440"/>
              <a:gd name="connsiteX2" fmla="*/ 327027 w 327027"/>
              <a:gd name="connsiteY2" fmla="*/ 71440 h 71440"/>
              <a:gd name="connsiteX0" fmla="*/ 0 w 339727"/>
              <a:gd name="connsiteY0" fmla="*/ 4763 h 69853"/>
              <a:gd name="connsiteX1" fmla="*/ 314325 w 339727"/>
              <a:gd name="connsiteY1" fmla="*/ 0 h 69853"/>
              <a:gd name="connsiteX2" fmla="*/ 339727 w 339727"/>
              <a:gd name="connsiteY2" fmla="*/ 69853 h 69853"/>
              <a:gd name="connsiteX0" fmla="*/ 0 w 337345"/>
              <a:gd name="connsiteY0" fmla="*/ 0 h 72234"/>
              <a:gd name="connsiteX1" fmla="*/ 311943 w 337345"/>
              <a:gd name="connsiteY1" fmla="*/ 2381 h 72234"/>
              <a:gd name="connsiteX2" fmla="*/ 337345 w 337345"/>
              <a:gd name="connsiteY2" fmla="*/ 72234 h 72234"/>
            </a:gdLst>
            <a:ahLst/>
            <a:cxnLst>
              <a:cxn ang="0">
                <a:pos x="connsiteX0" y="connsiteY0"/>
              </a:cxn>
              <a:cxn ang="0">
                <a:pos x="connsiteX1" y="connsiteY1"/>
              </a:cxn>
              <a:cxn ang="0">
                <a:pos x="connsiteX2" y="connsiteY2"/>
              </a:cxn>
            </a:cxnLst>
            <a:rect l="l" t="t" r="r" b="b"/>
            <a:pathLst>
              <a:path w="337345" h="72234">
                <a:moveTo>
                  <a:pt x="0" y="0"/>
                </a:moveTo>
                <a:lnTo>
                  <a:pt x="311943" y="2381"/>
                </a:lnTo>
                <a:lnTo>
                  <a:pt x="337345" y="72234"/>
                </a:lnTo>
              </a:path>
            </a:pathLst>
          </a:custGeom>
          <a:noFill/>
          <a:ln w="6350" cap="flat" cmpd="sng" algn="ctr">
            <a:solidFill>
              <a:sysClr val="window" lastClr="FFFFFF"/>
            </a:solidFill>
            <a:prstDash val="solid"/>
            <a:tailEnd type="arrow" w="sm" len="sm"/>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494" name="Text Box 137"/>
          <p:cNvSpPr txBox="1">
            <a:spLocks noChangeArrowheads="1"/>
          </p:cNvSpPr>
          <p:nvPr/>
        </p:nvSpPr>
        <p:spPr>
          <a:xfrm>
            <a:off x="3278071" y="3974730"/>
            <a:ext cx="393071" cy="92333"/>
          </a:xfrm>
          <a:prstGeom prst="rect">
            <a:avLst/>
          </a:prstGeom>
          <a:noFill/>
          <a:ln w="6350">
            <a:noFill/>
            <a:miter lim="800000"/>
            <a:headEnd/>
            <a:tailEnd/>
          </a:ln>
        </p:spPr>
        <p:txBody>
          <a:bodyPr vert="horz" wrap="none" lIns="42235" tIns="0" rIns="42235" bIns="0">
            <a:spAutoFit/>
          </a:bodyPr>
          <a:lstStyle>
            <a:defPPr>
              <a:defRPr lang="ja-JP"/>
            </a:defPPr>
            <a:lvl1pPr algn="ctr">
              <a:spcBef>
                <a:spcPct val="0"/>
              </a:spcBef>
              <a:buFontTx/>
              <a:buNone/>
              <a:defRPr sz="900" b="1" u="none">
                <a:latin typeface="Arial" charset="0"/>
                <a:ea typeface="ＭＳ Ｐゴシック" charset="-128"/>
              </a:defRPr>
            </a:lvl1pPr>
            <a:lvl2pPr marL="742950" indent="-285750" eaLnBrk="0" hangingPunct="0">
              <a:spcBef>
                <a:spcPct val="20000"/>
              </a:spcBef>
              <a:buChar char="–"/>
              <a:defRPr sz="2800">
                <a:latin typeface="Arial" charset="0"/>
                <a:ea typeface="ＭＳ Ｐゴシック" charset="-128"/>
              </a:defRPr>
            </a:lvl2pPr>
            <a:lvl3pPr marL="1143000" indent="-228600" eaLnBrk="0" hangingPunct="0">
              <a:spcBef>
                <a:spcPct val="20000"/>
              </a:spcBef>
              <a:buChar char="•"/>
              <a:defRPr sz="2400">
                <a:latin typeface="Arial" charset="0"/>
                <a:ea typeface="ＭＳ Ｐゴシック" charset="-128"/>
              </a:defRPr>
            </a:lvl3pPr>
            <a:lvl4pPr marL="1600200" indent="-228600" eaLnBrk="0" hangingPunct="0">
              <a:spcBef>
                <a:spcPct val="20000"/>
              </a:spcBef>
              <a:buChar char="–"/>
              <a:defRPr sz="2000">
                <a:latin typeface="Arial" charset="0"/>
                <a:ea typeface="ＭＳ Ｐゴシック" charset="-128"/>
              </a:defRPr>
            </a:lvl4pPr>
            <a:lvl5pPr marL="2057400" indent="-228600" eaLnBrk="0" hangingPunct="0">
              <a:spcBef>
                <a:spcPct val="20000"/>
              </a:spcBef>
              <a:buChar char="»"/>
              <a:defRPr sz="2000">
                <a:latin typeface="Arial" charset="0"/>
                <a:ea typeface="ＭＳ Ｐゴシック" charset="-128"/>
              </a:defRPr>
            </a:lvl5pPr>
            <a:lvl6pPr marL="2514600" indent="-228600" eaLnBrk="0" fontAlgn="base" hangingPunct="0">
              <a:spcBef>
                <a:spcPct val="20000"/>
              </a:spcBef>
              <a:spcAft>
                <a:spcPct val="0"/>
              </a:spcAft>
              <a:buChar char="»"/>
              <a:defRPr sz="2000">
                <a:latin typeface="Arial" charset="0"/>
                <a:ea typeface="ＭＳ Ｐゴシック" charset="-128"/>
              </a:defRPr>
            </a:lvl6pPr>
            <a:lvl7pPr marL="2971800" indent="-228600" eaLnBrk="0" fontAlgn="base" hangingPunct="0">
              <a:spcBef>
                <a:spcPct val="20000"/>
              </a:spcBef>
              <a:spcAft>
                <a:spcPct val="0"/>
              </a:spcAft>
              <a:buChar char="»"/>
              <a:defRPr sz="2000">
                <a:latin typeface="Arial" charset="0"/>
                <a:ea typeface="ＭＳ Ｐゴシック" charset="-128"/>
              </a:defRPr>
            </a:lvl7pPr>
            <a:lvl8pPr marL="3429000" indent="-228600" eaLnBrk="0" fontAlgn="base" hangingPunct="0">
              <a:spcBef>
                <a:spcPct val="20000"/>
              </a:spcBef>
              <a:spcAft>
                <a:spcPct val="0"/>
              </a:spcAft>
              <a:buChar char="»"/>
              <a:defRPr sz="2000">
                <a:latin typeface="Arial" charset="0"/>
                <a:ea typeface="ＭＳ Ｐゴシック" charset="-128"/>
              </a:defRPr>
            </a:lvl8pPr>
            <a:lvl9pPr marL="3886200" indent="-228600" eaLnBrk="0" fontAlgn="base" hangingPunct="0">
              <a:spcBef>
                <a:spcPct val="20000"/>
              </a:spcBef>
              <a:spcAft>
                <a:spcPct val="0"/>
              </a:spcAft>
              <a:buChar char="»"/>
              <a:defRPr sz="2000">
                <a:latin typeface="Arial" charset="0"/>
                <a:ea typeface="ＭＳ Ｐゴシック" charset="-128"/>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ja-JP" altLang="en-US" sz="600" b="0" i="0" u="none" strike="noStrike" kern="0" cap="none" spc="0" normalizeH="0" baseline="0" noProof="0" dirty="0" smtClean="0">
                <a:ln>
                  <a:noFill/>
                </a:ln>
                <a:solidFill>
                  <a:prstClr val="white"/>
                </a:solidFill>
                <a:effectLst/>
                <a:uLnTx/>
                <a:uFillTx/>
                <a:latin typeface="Arial" charset="0"/>
                <a:ea typeface="ＭＳ Ｐゴシック" charset="-128"/>
              </a:rPr>
              <a:t>金融機関</a:t>
            </a:r>
            <a:endParaRPr kumimoji="0" lang="ja-JP" altLang="en-US" sz="600" b="0" i="0" u="none" strike="noStrike" kern="0" cap="none" spc="0" normalizeH="0" baseline="0" noProof="0" dirty="0">
              <a:ln>
                <a:noFill/>
              </a:ln>
              <a:solidFill>
                <a:prstClr val="white"/>
              </a:solidFill>
              <a:effectLst/>
              <a:uLnTx/>
              <a:uFillTx/>
              <a:latin typeface="Arial" charset="0"/>
              <a:ea typeface="ＭＳ Ｐゴシック" charset="-128"/>
            </a:endParaRPr>
          </a:p>
        </p:txBody>
      </p:sp>
    </p:spTree>
    <p:extLst>
      <p:ext uri="{BB962C8B-B14F-4D97-AF65-F5344CB8AC3E}">
        <p14:creationId xmlns:p14="http://schemas.microsoft.com/office/powerpoint/2010/main" val="3680027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タイトル 3"/>
          <p:cNvSpPr>
            <a:spLocks noGrp="1"/>
          </p:cNvSpPr>
          <p:nvPr>
            <p:ph type="title"/>
          </p:nvPr>
        </p:nvSpPr>
        <p:spPr/>
        <p:txBody>
          <a:bodyPr/>
          <a:lstStyle/>
          <a:p>
            <a:r>
              <a:rPr kumimoji="1" lang="ja-JP" altLang="en-US" dirty="0" smtClean="0"/>
              <a:t>連続立体交差事業</a:t>
            </a:r>
            <a:endParaRPr kumimoji="1" lang="ja-JP" altLang="en-US" dirty="0"/>
          </a:p>
        </p:txBody>
      </p:sp>
      <p:sp>
        <p:nvSpPr>
          <p:cNvPr id="1155" name="Text Box 5"/>
          <p:cNvSpPr txBox="1">
            <a:spLocks noChangeArrowheads="1"/>
          </p:cNvSpPr>
          <p:nvPr/>
        </p:nvSpPr>
        <p:spPr>
          <a:xfrm>
            <a:off x="4595815" y="4220106"/>
            <a:ext cx="4103687" cy="307777"/>
          </a:xfrm>
          <a:prstGeom prst="rect">
            <a:avLst/>
          </a:prstGeom>
          <a:noFill/>
          <a:ln w="9525">
            <a:noFill/>
            <a:miter lim="800000"/>
            <a:headEnd/>
            <a:tailEnd/>
          </a:ln>
        </p:spPr>
        <p:txBody>
          <a:bodyPr>
            <a:spAutoFit/>
          </a:bodyPr>
          <a:lstStyle/>
          <a:p>
            <a:pPr eaLnBrk="1" hangingPunct="1">
              <a:defRPr/>
            </a:pPr>
            <a:r>
              <a:rPr lang="ja-JP" altLang="en-US" sz="1400" dirty="0">
                <a:solidFill>
                  <a:srgbClr val="FF0000"/>
                </a:solidFill>
                <a:latin typeface="ＭＳ Ｐゴシック"/>
                <a:ea typeface="ＭＳ Ｐゴシック"/>
              </a:rPr>
              <a:t>行政が約９割、鉄道事業者が約１割</a:t>
            </a:r>
            <a:r>
              <a:rPr lang="en-US" altLang="ja-JP" sz="1400" baseline="30000" dirty="0">
                <a:solidFill>
                  <a:prstClr val="black"/>
                </a:solidFill>
                <a:latin typeface="ＭＳ Ｐゴシック"/>
                <a:ea typeface="ＭＳ Ｐゴシック"/>
              </a:rPr>
              <a:t>※</a:t>
            </a:r>
            <a:r>
              <a:rPr lang="ja-JP" altLang="en-US" sz="1400" dirty="0">
                <a:solidFill>
                  <a:prstClr val="black"/>
                </a:solidFill>
                <a:latin typeface="ＭＳ Ｐゴシック"/>
                <a:ea typeface="ＭＳ Ｐゴシック"/>
              </a:rPr>
              <a:t>を負担</a:t>
            </a:r>
          </a:p>
        </p:txBody>
      </p:sp>
      <p:sp>
        <p:nvSpPr>
          <p:cNvPr id="1156" name="Text Box 7"/>
          <p:cNvSpPr txBox="1">
            <a:spLocks noChangeArrowheads="1"/>
          </p:cNvSpPr>
          <p:nvPr/>
        </p:nvSpPr>
        <p:spPr>
          <a:xfrm>
            <a:off x="1309689" y="3861048"/>
            <a:ext cx="1768475" cy="369332"/>
          </a:xfrm>
          <a:prstGeom prst="rect">
            <a:avLst/>
          </a:prstGeom>
          <a:noFill/>
          <a:ln w="9525">
            <a:noFill/>
            <a:miter lim="800000"/>
            <a:headEnd/>
            <a:tailEnd/>
          </a:ln>
        </p:spPr>
        <p:txBody>
          <a:bodyPr>
            <a:spAutoFit/>
          </a:bodyPr>
          <a:lstStyle/>
          <a:p>
            <a:pPr eaLnBrk="1" hangingPunct="1">
              <a:spcBef>
                <a:spcPct val="50000"/>
              </a:spcBef>
              <a:defRPr/>
            </a:pPr>
            <a:r>
              <a:rPr lang="ja-JP" altLang="en-US" dirty="0">
                <a:solidFill>
                  <a:prstClr val="black"/>
                </a:solidFill>
                <a:latin typeface="ＭＳ Ｐゴシック"/>
                <a:ea typeface="ＭＳ Ｐゴシック"/>
              </a:rPr>
              <a:t>＜事業効果＞</a:t>
            </a:r>
          </a:p>
        </p:txBody>
      </p:sp>
      <p:sp>
        <p:nvSpPr>
          <p:cNvPr id="1157" name="AutoShape 9"/>
          <p:cNvSpPr>
            <a:spLocks noChangeArrowheads="1"/>
          </p:cNvSpPr>
          <p:nvPr/>
        </p:nvSpPr>
        <p:spPr>
          <a:xfrm>
            <a:off x="501651" y="3850628"/>
            <a:ext cx="3240088" cy="2674717"/>
          </a:xfrm>
          <a:prstGeom prst="roundRect">
            <a:avLst>
              <a:gd name="adj" fmla="val 8676"/>
            </a:avLst>
          </a:prstGeom>
          <a:no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ＭＳ Ｐゴシック"/>
              <a:ea typeface="ＭＳ Ｐゴシック"/>
            </a:endParaRPr>
          </a:p>
        </p:txBody>
      </p:sp>
      <p:sp>
        <p:nvSpPr>
          <p:cNvPr id="1158" name="Text Box 10"/>
          <p:cNvSpPr txBox="1">
            <a:spLocks noChangeArrowheads="1"/>
          </p:cNvSpPr>
          <p:nvPr/>
        </p:nvSpPr>
        <p:spPr>
          <a:xfrm>
            <a:off x="4667250" y="3861048"/>
            <a:ext cx="4071938" cy="369332"/>
          </a:xfrm>
          <a:prstGeom prst="rect">
            <a:avLst/>
          </a:prstGeom>
          <a:noFill/>
          <a:ln w="9525">
            <a:noFill/>
            <a:miter lim="800000"/>
            <a:headEnd/>
            <a:tailEnd/>
          </a:ln>
        </p:spPr>
        <p:txBody>
          <a:bodyPr>
            <a:spAutoFit/>
          </a:bodyPr>
          <a:lstStyle/>
          <a:p>
            <a:pPr eaLnBrk="1" hangingPunct="1">
              <a:spcBef>
                <a:spcPct val="50000"/>
              </a:spcBef>
              <a:defRPr/>
            </a:pPr>
            <a:r>
              <a:rPr lang="ja-JP" altLang="en-US" dirty="0">
                <a:solidFill>
                  <a:prstClr val="black"/>
                </a:solidFill>
                <a:latin typeface="ＭＳ Ｐゴシック"/>
                <a:ea typeface="ＭＳ Ｐゴシック"/>
              </a:rPr>
              <a:t>＜連続立体交差事業の事業費負担＞</a:t>
            </a:r>
          </a:p>
        </p:txBody>
      </p:sp>
      <p:sp>
        <p:nvSpPr>
          <p:cNvPr id="1159" name="AutoShape 16"/>
          <p:cNvSpPr>
            <a:spLocks noChangeArrowheads="1"/>
          </p:cNvSpPr>
          <p:nvPr/>
        </p:nvSpPr>
        <p:spPr>
          <a:xfrm>
            <a:off x="3800475" y="3850628"/>
            <a:ext cx="5545138" cy="2674717"/>
          </a:xfrm>
          <a:prstGeom prst="roundRect">
            <a:avLst>
              <a:gd name="adj" fmla="val 5833"/>
            </a:avLst>
          </a:prstGeom>
          <a:no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black"/>
              </a:solidFill>
              <a:effectLst/>
              <a:uLnTx/>
              <a:uFillTx/>
              <a:latin typeface="ＭＳ Ｐゴシック"/>
              <a:ea typeface="ＭＳ Ｐゴシック"/>
            </a:endParaRPr>
          </a:p>
        </p:txBody>
      </p:sp>
      <p:sp>
        <p:nvSpPr>
          <p:cNvPr id="1160" name="Text Box 17"/>
          <p:cNvSpPr txBox="1">
            <a:spLocks noChangeArrowheads="1"/>
          </p:cNvSpPr>
          <p:nvPr/>
        </p:nvSpPr>
        <p:spPr>
          <a:xfrm>
            <a:off x="3981452" y="6132798"/>
            <a:ext cx="5445125" cy="253916"/>
          </a:xfrm>
          <a:prstGeom prst="rect">
            <a:avLst/>
          </a:prstGeom>
          <a:noFill/>
          <a:ln w="9525">
            <a:noFill/>
            <a:miter lim="800000"/>
            <a:headEnd/>
            <a:tailEnd/>
          </a:ln>
        </p:spPr>
        <p:txBody>
          <a:bodyPr>
            <a:spAutoFit/>
          </a:bodyPr>
          <a:lstStyle/>
          <a:p>
            <a:pPr eaLnBrk="1" hangingPunct="1">
              <a:spcBef>
                <a:spcPct val="50000"/>
              </a:spcBef>
              <a:defRPr/>
            </a:pPr>
            <a:r>
              <a:rPr lang="en-US" altLang="ja-JP" sz="1050" dirty="0">
                <a:solidFill>
                  <a:prstClr val="black"/>
                </a:solidFill>
                <a:latin typeface="ＭＳ Ｐゴシック"/>
                <a:ea typeface="ＭＳ Ｐゴシック"/>
              </a:rPr>
              <a:t>※</a:t>
            </a:r>
            <a:r>
              <a:rPr lang="ja-JP" altLang="en-US" sz="1050" dirty="0">
                <a:solidFill>
                  <a:prstClr val="black"/>
                </a:solidFill>
                <a:latin typeface="ＭＳ Ｐゴシック"/>
                <a:ea typeface="ＭＳ Ｐゴシック"/>
              </a:rPr>
              <a:t>　鉄道事業者は、鉄道高架に伴う受益（高架下利用益、踏切事故解消益等）分を負担。</a:t>
            </a:r>
          </a:p>
        </p:txBody>
      </p:sp>
      <p:sp>
        <p:nvSpPr>
          <p:cNvPr id="1161" name="Text Box 5"/>
          <p:cNvSpPr txBox="1">
            <a:spLocks noChangeArrowheads="1"/>
          </p:cNvSpPr>
          <p:nvPr/>
        </p:nvSpPr>
        <p:spPr>
          <a:xfrm>
            <a:off x="658318" y="4609107"/>
            <a:ext cx="3430587" cy="1600438"/>
          </a:xfrm>
          <a:prstGeom prst="rect">
            <a:avLst/>
          </a:prstGeom>
          <a:noFill/>
          <a:ln w="9525">
            <a:noFill/>
            <a:miter lim="800000"/>
            <a:headEnd/>
            <a:tailEnd/>
          </a:ln>
        </p:spPr>
        <p:txBody>
          <a:bodyPr>
            <a:spAutoFit/>
          </a:bodyPr>
          <a:lstStyle/>
          <a:p>
            <a:pPr eaLnBrk="1" hangingPunct="1">
              <a:defRPr/>
            </a:pPr>
            <a:r>
              <a:rPr lang="ja-JP" altLang="en-US" sz="1400" dirty="0">
                <a:solidFill>
                  <a:prstClr val="black"/>
                </a:solidFill>
                <a:latin typeface="ＭＳ Ｐゴシック"/>
                <a:ea typeface="ＭＳ Ｐゴシック"/>
              </a:rPr>
              <a:t>①開かずの踏切の除却等による</a:t>
            </a:r>
            <a:endParaRPr lang="en-US" altLang="ja-JP" sz="1400" dirty="0">
              <a:solidFill>
                <a:prstClr val="black"/>
              </a:solidFill>
              <a:latin typeface="ＭＳ Ｐゴシック"/>
              <a:ea typeface="ＭＳ Ｐゴシック"/>
            </a:endParaRPr>
          </a:p>
          <a:p>
            <a:pPr eaLnBrk="1" hangingPunct="1">
              <a:defRPr/>
            </a:pPr>
            <a:r>
              <a:rPr lang="ja-JP" altLang="en-US" sz="1400" dirty="0">
                <a:solidFill>
                  <a:srgbClr val="FF0000"/>
                </a:solidFill>
                <a:latin typeface="ＭＳ Ｐゴシック"/>
                <a:ea typeface="ＭＳ Ｐゴシック"/>
              </a:rPr>
              <a:t>　交通渋滞の解消</a:t>
            </a:r>
            <a:r>
              <a:rPr lang="ja-JP" altLang="en-US" sz="1400" dirty="0">
                <a:solidFill>
                  <a:prstClr val="black"/>
                </a:solidFill>
                <a:latin typeface="ＭＳ Ｐゴシック"/>
                <a:ea typeface="ＭＳ Ｐゴシック"/>
              </a:rPr>
              <a:t>。</a:t>
            </a:r>
            <a:endParaRPr lang="en-US" altLang="ja-JP" sz="1400" dirty="0">
              <a:solidFill>
                <a:prstClr val="black"/>
              </a:solidFill>
              <a:latin typeface="ＭＳ Ｐゴシック"/>
              <a:ea typeface="ＭＳ Ｐゴシック"/>
            </a:endParaRPr>
          </a:p>
          <a:p>
            <a:pPr eaLnBrk="1" hangingPunct="1">
              <a:defRPr/>
            </a:pPr>
            <a:endParaRPr lang="en-US" altLang="ja-JP" sz="1400" dirty="0">
              <a:solidFill>
                <a:prstClr val="black"/>
              </a:solidFill>
              <a:latin typeface="ＭＳ Ｐゴシック"/>
              <a:ea typeface="ＭＳ Ｐゴシック"/>
            </a:endParaRPr>
          </a:p>
          <a:p>
            <a:pPr eaLnBrk="1" hangingPunct="1">
              <a:defRPr/>
            </a:pPr>
            <a:r>
              <a:rPr lang="ja-JP" altLang="en-US" sz="1400" dirty="0">
                <a:solidFill>
                  <a:prstClr val="black"/>
                </a:solidFill>
                <a:latin typeface="ＭＳ Ｐゴシック"/>
                <a:ea typeface="ＭＳ Ｐゴシック"/>
              </a:rPr>
              <a:t>②踏切除却による</a:t>
            </a:r>
            <a:r>
              <a:rPr lang="ja-JP" altLang="en-US" sz="1400" dirty="0">
                <a:solidFill>
                  <a:srgbClr val="FF0000"/>
                </a:solidFill>
                <a:latin typeface="ＭＳ Ｐゴシック"/>
                <a:ea typeface="ＭＳ Ｐゴシック"/>
              </a:rPr>
              <a:t>踏切事故の解消</a:t>
            </a:r>
            <a:r>
              <a:rPr lang="ja-JP" altLang="en-US" sz="1400" dirty="0">
                <a:solidFill>
                  <a:prstClr val="black"/>
                </a:solidFill>
                <a:latin typeface="ＭＳ Ｐゴシック"/>
                <a:ea typeface="ＭＳ Ｐゴシック"/>
              </a:rPr>
              <a:t>。</a:t>
            </a:r>
            <a:endParaRPr lang="en-US" altLang="ja-JP" sz="1400" dirty="0">
              <a:solidFill>
                <a:prstClr val="black"/>
              </a:solidFill>
              <a:latin typeface="ＭＳ Ｐゴシック"/>
              <a:ea typeface="ＭＳ Ｐゴシック"/>
            </a:endParaRPr>
          </a:p>
          <a:p>
            <a:pPr eaLnBrk="1" hangingPunct="1">
              <a:defRPr/>
            </a:pPr>
            <a:endParaRPr lang="en-US" altLang="ja-JP" sz="1400" dirty="0">
              <a:solidFill>
                <a:prstClr val="black"/>
              </a:solidFill>
              <a:latin typeface="ＭＳ Ｐゴシック"/>
              <a:ea typeface="ＭＳ Ｐゴシック"/>
            </a:endParaRPr>
          </a:p>
          <a:p>
            <a:pPr eaLnBrk="1" hangingPunct="1">
              <a:defRPr/>
            </a:pPr>
            <a:r>
              <a:rPr lang="ja-JP" altLang="en-US" sz="1400" dirty="0">
                <a:solidFill>
                  <a:prstClr val="black"/>
                </a:solidFill>
                <a:latin typeface="ＭＳ Ｐゴシック"/>
                <a:ea typeface="ＭＳ Ｐゴシック"/>
              </a:rPr>
              <a:t>③鉄道で分断されている</a:t>
            </a:r>
            <a:r>
              <a:rPr lang="ja-JP" altLang="en-US" sz="1400" dirty="0">
                <a:solidFill>
                  <a:srgbClr val="FF0000"/>
                </a:solidFill>
                <a:latin typeface="ＭＳ Ｐゴシック"/>
                <a:ea typeface="ＭＳ Ｐゴシック"/>
              </a:rPr>
              <a:t>市街地の</a:t>
            </a:r>
            <a:endParaRPr lang="en-US" altLang="ja-JP" sz="1400" dirty="0">
              <a:solidFill>
                <a:srgbClr val="FF0000"/>
              </a:solidFill>
              <a:latin typeface="ＭＳ Ｐゴシック"/>
              <a:ea typeface="ＭＳ Ｐゴシック"/>
            </a:endParaRPr>
          </a:p>
          <a:p>
            <a:pPr eaLnBrk="1" hangingPunct="1">
              <a:defRPr/>
            </a:pPr>
            <a:r>
              <a:rPr lang="ja-JP" altLang="en-US" sz="1400" dirty="0">
                <a:solidFill>
                  <a:srgbClr val="FF0000"/>
                </a:solidFill>
                <a:latin typeface="ＭＳ Ｐゴシック"/>
                <a:ea typeface="ＭＳ Ｐゴシック"/>
              </a:rPr>
              <a:t>　一体化による地域の活性化</a:t>
            </a:r>
            <a:r>
              <a:rPr lang="ja-JP" altLang="en-US" sz="1400" dirty="0">
                <a:solidFill>
                  <a:prstClr val="black"/>
                </a:solidFill>
                <a:latin typeface="ＭＳ Ｐゴシック"/>
                <a:ea typeface="ＭＳ Ｐゴシック"/>
              </a:rPr>
              <a:t>。</a:t>
            </a:r>
          </a:p>
        </p:txBody>
      </p:sp>
      <p:grpSp>
        <p:nvGrpSpPr>
          <p:cNvPr id="1162" name="Group 31"/>
          <p:cNvGrpSpPr>
            <a:grpSpLocks noChangeAspect="1"/>
          </p:cNvGrpSpPr>
          <p:nvPr/>
        </p:nvGrpSpPr>
        <p:grpSpPr>
          <a:xfrm>
            <a:off x="3952877" y="4509121"/>
            <a:ext cx="5387568" cy="1511939"/>
            <a:chOff x="1965" y="2566"/>
            <a:chExt cx="7714" cy="2344"/>
          </a:xfrm>
        </p:grpSpPr>
        <p:sp>
          <p:nvSpPr>
            <p:cNvPr id="1163" name="Rectangle 32"/>
            <p:cNvSpPr>
              <a:spLocks noChangeArrowheads="1"/>
            </p:cNvSpPr>
            <p:nvPr/>
          </p:nvSpPr>
          <p:spPr>
            <a:xfrm>
              <a:off x="1968" y="3459"/>
              <a:ext cx="5141" cy="680"/>
            </a:xfrm>
            <a:prstGeom prst="rect">
              <a:avLst/>
            </a:prstGeom>
            <a:solidFill>
              <a:srgbClr val="FF0000"/>
            </a:solidFill>
            <a:ln w="9525">
              <a:solidFill>
                <a:srgbClr val="000000"/>
              </a:solidFill>
              <a:miter lim="800000"/>
              <a:headEnd/>
              <a:tailEnd/>
            </a:ln>
          </p:spPr>
          <p:txBody>
            <a:bodyPr lIns="68580" tIns="8206" rIns="68580" bIns="8206"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23" b="1" i="0" u="none" strike="noStrike" kern="0" cap="none" spc="0" normalizeH="0" baseline="0" noProof="0" smtClean="0">
                  <a:ln>
                    <a:noFill/>
                  </a:ln>
                  <a:solidFill>
                    <a:prstClr val="black"/>
                  </a:solidFill>
                  <a:effectLst/>
                  <a:uLnTx/>
                  <a:uFillTx/>
                  <a:latin typeface="ＭＳ ゴシック" pitchFamily="49" charset="-128"/>
                </a:rPr>
                <a:t>約</a:t>
              </a:r>
              <a:r>
                <a:rPr kumimoji="0" lang="en-US" altLang="ja-JP" sz="923" b="1" i="0" u="none" strike="noStrike" kern="0" cap="none" spc="0" normalizeH="0" baseline="0" noProof="0" smtClean="0">
                  <a:ln>
                    <a:noFill/>
                  </a:ln>
                  <a:solidFill>
                    <a:prstClr val="black"/>
                  </a:solidFill>
                  <a:effectLst/>
                  <a:uLnTx/>
                  <a:uFillTx/>
                  <a:latin typeface="ＭＳ ゴシック" pitchFamily="49" charset="-128"/>
                </a:rPr>
                <a:t>90</a:t>
              </a:r>
              <a:r>
                <a:rPr kumimoji="0" lang="ja-JP" altLang="en-US" sz="923" b="1" i="0" u="none" strike="noStrike" kern="0" cap="none" spc="0" normalizeH="0" baseline="0" noProof="0" smtClean="0">
                  <a:ln>
                    <a:noFill/>
                  </a:ln>
                  <a:solidFill>
                    <a:prstClr val="black"/>
                  </a:solidFill>
                  <a:effectLst/>
                  <a:uLnTx/>
                  <a:uFillTx/>
                  <a:latin typeface="ＭＳ ゴシック" pitchFamily="49" charset="-128"/>
                </a:rPr>
                <a:t>％</a:t>
              </a:r>
              <a:endParaRPr kumimoji="0" lang="ja-JP" altLang="en-US" sz="1800" b="0" i="0" u="none" strike="noStrike" kern="0" cap="none" spc="0" normalizeH="0" baseline="0" noProof="0" smtClean="0">
                <a:ln>
                  <a:noFill/>
                </a:ln>
                <a:solidFill>
                  <a:prstClr val="black"/>
                </a:solidFill>
                <a:effectLst/>
                <a:uLnTx/>
                <a:uFillTx/>
              </a:endParaRPr>
            </a:p>
          </p:txBody>
        </p:sp>
        <p:sp>
          <p:nvSpPr>
            <p:cNvPr id="1164" name="Rectangle 34"/>
            <p:cNvSpPr>
              <a:spLocks noChangeArrowheads="1"/>
            </p:cNvSpPr>
            <p:nvPr/>
          </p:nvSpPr>
          <p:spPr>
            <a:xfrm>
              <a:off x="7064" y="3459"/>
              <a:ext cx="567" cy="680"/>
            </a:xfrm>
            <a:prstGeom prst="rect">
              <a:avLst/>
            </a:prstGeom>
            <a:solidFill>
              <a:srgbClr val="FFFF00"/>
            </a:solidFill>
            <a:ln w="9525">
              <a:solidFill>
                <a:srgbClr val="000000"/>
              </a:solidFill>
              <a:miter lim="800000"/>
              <a:headEnd/>
              <a:tailEnd/>
            </a:ln>
          </p:spPr>
          <p:txBody>
            <a:bodyPr lIns="68580" tIns="8206" rIns="68580" bIns="8206"/>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endParaRPr>
            </a:p>
          </p:txBody>
        </p:sp>
        <p:sp>
          <p:nvSpPr>
            <p:cNvPr id="1165" name="Rectangle 35"/>
            <p:cNvSpPr>
              <a:spLocks noChangeArrowheads="1"/>
            </p:cNvSpPr>
            <p:nvPr/>
          </p:nvSpPr>
          <p:spPr>
            <a:xfrm>
              <a:off x="7709" y="3459"/>
              <a:ext cx="1701" cy="680"/>
            </a:xfrm>
            <a:prstGeom prst="rect">
              <a:avLst/>
            </a:prstGeom>
            <a:solidFill>
              <a:srgbClr val="FFC000"/>
            </a:solidFill>
            <a:ln w="9525">
              <a:solidFill>
                <a:srgbClr val="000000"/>
              </a:solidFill>
              <a:prstDash val="dash"/>
              <a:miter lim="800000"/>
              <a:headEnd/>
              <a:tailEnd/>
            </a:ln>
          </p:spPr>
          <p:txBody>
            <a:bodyPr lIns="68580" tIns="8206" rIns="68580" bIns="8206"/>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endParaRPr>
            </a:p>
          </p:txBody>
        </p:sp>
        <p:cxnSp>
          <p:nvCxnSpPr>
            <p:cNvPr id="1166" name="AutoShape 36"/>
            <p:cNvCxnSpPr>
              <a:cxnSpLocks noChangeShapeType="1"/>
            </p:cNvCxnSpPr>
            <p:nvPr/>
          </p:nvCxnSpPr>
          <p:spPr>
            <a:xfrm flipV="1">
              <a:off x="1965" y="2700"/>
              <a:ext cx="0" cy="615"/>
            </a:xfrm>
            <a:prstGeom prst="straightConnector1">
              <a:avLst/>
            </a:prstGeom>
            <a:noFill/>
            <a:ln w="9525">
              <a:solidFill>
                <a:srgbClr val="000000"/>
              </a:solidFill>
              <a:round/>
              <a:headEnd/>
              <a:tailEnd/>
            </a:ln>
          </p:spPr>
        </p:cxnSp>
        <p:cxnSp>
          <p:nvCxnSpPr>
            <p:cNvPr id="1167" name="AutoShape 37"/>
            <p:cNvCxnSpPr>
              <a:cxnSpLocks noChangeShapeType="1"/>
            </p:cNvCxnSpPr>
            <p:nvPr/>
          </p:nvCxnSpPr>
          <p:spPr>
            <a:xfrm flipV="1">
              <a:off x="4686" y="2900"/>
              <a:ext cx="0" cy="423"/>
            </a:xfrm>
            <a:prstGeom prst="straightConnector1">
              <a:avLst/>
            </a:prstGeom>
            <a:noFill/>
            <a:ln w="9525">
              <a:solidFill>
                <a:srgbClr val="000000"/>
              </a:solidFill>
              <a:round/>
              <a:headEnd/>
              <a:tailEnd/>
            </a:ln>
          </p:spPr>
        </p:cxnSp>
        <p:cxnSp>
          <p:nvCxnSpPr>
            <p:cNvPr id="1168" name="AutoShape 38"/>
            <p:cNvCxnSpPr>
              <a:cxnSpLocks noChangeShapeType="1"/>
            </p:cNvCxnSpPr>
            <p:nvPr/>
          </p:nvCxnSpPr>
          <p:spPr>
            <a:xfrm flipV="1">
              <a:off x="7064" y="2700"/>
              <a:ext cx="0" cy="615"/>
            </a:xfrm>
            <a:prstGeom prst="straightConnector1">
              <a:avLst/>
            </a:prstGeom>
            <a:noFill/>
            <a:ln w="9525">
              <a:solidFill>
                <a:srgbClr val="000000"/>
              </a:solidFill>
              <a:round/>
              <a:headEnd/>
              <a:tailEnd/>
            </a:ln>
          </p:spPr>
        </p:cxnSp>
        <p:sp>
          <p:nvSpPr>
            <p:cNvPr id="1169" name="Rectangle 41"/>
            <p:cNvSpPr>
              <a:spLocks noChangeArrowheads="1"/>
            </p:cNvSpPr>
            <p:nvPr/>
          </p:nvSpPr>
          <p:spPr>
            <a:xfrm>
              <a:off x="2057" y="2986"/>
              <a:ext cx="2545" cy="420"/>
            </a:xfrm>
            <a:prstGeom prst="rect">
              <a:avLst/>
            </a:prstGeom>
            <a:noFill/>
            <a:ln w="9525" algn="ctr">
              <a:noFill/>
              <a:miter lim="800000"/>
              <a:headEnd/>
              <a:tailEnd/>
            </a:ln>
          </p:spPr>
          <p:txBody>
            <a:bodyPr lIns="68580" tIns="8206" rIns="68580" bIns="820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23" b="0" i="0" u="none" strike="noStrike" kern="0" cap="none" spc="0" normalizeH="0" baseline="0" noProof="0" dirty="0" smtClean="0">
                  <a:ln>
                    <a:noFill/>
                  </a:ln>
                  <a:solidFill>
                    <a:prstClr val="black"/>
                  </a:solidFill>
                  <a:effectLst/>
                  <a:uLnTx/>
                  <a:uFillTx/>
                  <a:latin typeface="ＭＳ ゴシック" pitchFamily="49" charset="-128"/>
                </a:rPr>
                <a:t>国負担（</a:t>
              </a:r>
              <a:r>
                <a:rPr kumimoji="0" lang="en-US" altLang="ja-JP" sz="923" b="0" i="0" u="none" strike="noStrike" kern="0" cap="none" spc="0" normalizeH="0" baseline="0" noProof="0" dirty="0" smtClean="0">
                  <a:ln>
                    <a:noFill/>
                  </a:ln>
                  <a:solidFill>
                    <a:prstClr val="black"/>
                  </a:solidFill>
                  <a:effectLst/>
                  <a:uLnTx/>
                  <a:uFillTx/>
                  <a:latin typeface="ＭＳ ゴシック" pitchFamily="49" charset="-128"/>
                </a:rPr>
                <a:t>5.5/10</a:t>
              </a:r>
              <a:r>
                <a:rPr kumimoji="0" lang="ja-JP" altLang="en-US" sz="923" b="0" i="0" u="none" strike="noStrike" kern="0" cap="none" spc="0" normalizeH="0" baseline="0" noProof="0" dirty="0" smtClean="0">
                  <a:ln>
                    <a:noFill/>
                  </a:ln>
                  <a:solidFill>
                    <a:prstClr val="black"/>
                  </a:solidFill>
                  <a:effectLst/>
                  <a:uLnTx/>
                  <a:uFillTx/>
                  <a:latin typeface="ＭＳ ゴシック" pitchFamily="49" charset="-128"/>
                </a:rPr>
                <a:t>）</a:t>
              </a:r>
              <a:endParaRPr kumimoji="0" lang="en-US" altLang="ja-JP" sz="923" b="0" i="0" u="none" strike="noStrike" kern="0" cap="none" spc="0" normalizeH="0" baseline="0" noProof="0" dirty="0" smtClean="0">
                <a:ln>
                  <a:noFill/>
                </a:ln>
                <a:solidFill>
                  <a:prstClr val="black"/>
                </a:solidFill>
                <a:effectLst/>
                <a:uLnTx/>
                <a:uFillTx/>
                <a:latin typeface="ＭＳ ゴシック" pitchFamily="49" charset="-128"/>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baseline="0" noProof="0" dirty="0" smtClean="0">
                <a:ln>
                  <a:noFill/>
                </a:ln>
                <a:solidFill>
                  <a:prstClr val="black"/>
                </a:solidFill>
                <a:effectLst/>
                <a:uLnTx/>
                <a:uFillTx/>
              </a:endParaRPr>
            </a:p>
          </p:txBody>
        </p:sp>
        <p:sp>
          <p:nvSpPr>
            <p:cNvPr id="1170" name="Rectangle 42"/>
            <p:cNvSpPr>
              <a:spLocks noChangeArrowheads="1"/>
            </p:cNvSpPr>
            <p:nvPr/>
          </p:nvSpPr>
          <p:spPr>
            <a:xfrm>
              <a:off x="4634" y="2992"/>
              <a:ext cx="2548" cy="420"/>
            </a:xfrm>
            <a:prstGeom prst="rect">
              <a:avLst/>
            </a:prstGeom>
            <a:noFill/>
            <a:ln w="9525" algn="ctr">
              <a:noFill/>
              <a:miter lim="800000"/>
              <a:headEnd/>
              <a:tailEnd/>
            </a:ln>
          </p:spPr>
          <p:txBody>
            <a:bodyPr lIns="68580" tIns="8206" rIns="68580" bIns="820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23" b="0" i="0" u="none" strike="noStrike" kern="0" cap="none" spc="0" normalizeH="0" baseline="0" noProof="0" smtClean="0">
                  <a:ln>
                    <a:noFill/>
                  </a:ln>
                  <a:solidFill>
                    <a:prstClr val="black"/>
                  </a:solidFill>
                  <a:effectLst/>
                  <a:uLnTx/>
                  <a:uFillTx/>
                  <a:latin typeface="ＭＳ ゴシック" pitchFamily="49" charset="-128"/>
                </a:rPr>
                <a:t>地方自治体負担（</a:t>
              </a:r>
              <a:r>
                <a:rPr kumimoji="0" lang="en-US" altLang="ja-JP" sz="923" b="0" i="0" u="none" strike="noStrike" kern="0" cap="none" spc="0" normalizeH="0" baseline="0" noProof="0" smtClean="0">
                  <a:ln>
                    <a:noFill/>
                  </a:ln>
                  <a:solidFill>
                    <a:prstClr val="black"/>
                  </a:solidFill>
                  <a:effectLst/>
                  <a:uLnTx/>
                  <a:uFillTx/>
                  <a:latin typeface="ＭＳ ゴシック" pitchFamily="49" charset="-128"/>
                </a:rPr>
                <a:t>4.5/10</a:t>
              </a:r>
              <a:r>
                <a:rPr kumimoji="0" lang="ja-JP" altLang="en-US" sz="923" b="0" i="0" u="none" strike="noStrike" kern="0" cap="none" spc="0" normalizeH="0" baseline="0" noProof="0" smtClean="0">
                  <a:ln>
                    <a:noFill/>
                  </a:ln>
                  <a:solidFill>
                    <a:prstClr val="black"/>
                  </a:solidFill>
                  <a:effectLst/>
                  <a:uLnTx/>
                  <a:uFillTx/>
                  <a:latin typeface="ＭＳ ゴシック" pitchFamily="49" charset="-128"/>
                </a:rPr>
                <a:t>）</a:t>
              </a:r>
              <a:endParaRPr kumimoji="0" lang="ja-JP" altLang="en-US" sz="1800" b="0" i="0" u="none" strike="noStrike" kern="0" cap="none" spc="0" normalizeH="0" baseline="0" noProof="0" smtClean="0">
                <a:ln>
                  <a:noFill/>
                </a:ln>
                <a:solidFill>
                  <a:prstClr val="black"/>
                </a:solidFill>
                <a:effectLst/>
                <a:uLnTx/>
                <a:uFillTx/>
              </a:endParaRPr>
            </a:p>
          </p:txBody>
        </p:sp>
        <p:cxnSp>
          <p:nvCxnSpPr>
            <p:cNvPr id="1171" name="AutoShape 43"/>
            <p:cNvCxnSpPr>
              <a:cxnSpLocks noChangeShapeType="1"/>
            </p:cNvCxnSpPr>
            <p:nvPr/>
          </p:nvCxnSpPr>
          <p:spPr>
            <a:xfrm>
              <a:off x="1968" y="2805"/>
              <a:ext cx="5099" cy="0"/>
            </a:xfrm>
            <a:prstGeom prst="straightConnector1">
              <a:avLst/>
            </a:prstGeom>
            <a:noFill/>
            <a:ln w="9525">
              <a:solidFill>
                <a:srgbClr val="000000"/>
              </a:solidFill>
              <a:round/>
              <a:headEnd type="triangle" w="lg" len="lg"/>
              <a:tailEnd type="triangle" w="lg" len="lg"/>
            </a:ln>
          </p:spPr>
        </p:cxnSp>
        <p:sp>
          <p:nvSpPr>
            <p:cNvPr id="1172" name="Rectangle 44"/>
            <p:cNvSpPr>
              <a:spLocks noChangeArrowheads="1"/>
            </p:cNvSpPr>
            <p:nvPr/>
          </p:nvSpPr>
          <p:spPr>
            <a:xfrm>
              <a:off x="2057" y="2566"/>
              <a:ext cx="5096" cy="420"/>
            </a:xfrm>
            <a:prstGeom prst="rect">
              <a:avLst/>
            </a:prstGeom>
            <a:noFill/>
            <a:ln w="9525" algn="ctr">
              <a:noFill/>
              <a:miter lim="800000"/>
              <a:headEnd/>
              <a:tailEnd/>
            </a:ln>
          </p:spPr>
          <p:txBody>
            <a:bodyPr lIns="68580" tIns="8206" rIns="68580" bIns="820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23" b="0" i="0" u="none" strike="noStrike" kern="0" cap="none" spc="0" normalizeH="0" baseline="0" noProof="0" smtClean="0">
                  <a:ln>
                    <a:noFill/>
                  </a:ln>
                  <a:solidFill>
                    <a:prstClr val="black"/>
                  </a:solidFill>
                  <a:effectLst/>
                  <a:uLnTx/>
                  <a:uFillTx/>
                  <a:latin typeface="ＭＳ ゴシック" pitchFamily="49" charset="-128"/>
                </a:rPr>
                <a:t>行政側負担</a:t>
              </a:r>
              <a:endParaRPr kumimoji="0" lang="ja-JP" altLang="en-US" sz="1800" b="0" i="0" u="none" strike="noStrike" kern="0" cap="none" spc="0" normalizeH="0" baseline="0" noProof="0" smtClean="0">
                <a:ln>
                  <a:noFill/>
                </a:ln>
                <a:solidFill>
                  <a:prstClr val="black"/>
                </a:solidFill>
                <a:effectLst/>
                <a:uLnTx/>
                <a:uFillTx/>
              </a:endParaRPr>
            </a:p>
          </p:txBody>
        </p:sp>
        <p:cxnSp>
          <p:nvCxnSpPr>
            <p:cNvPr id="1173" name="AutoShape 45"/>
            <p:cNvCxnSpPr>
              <a:cxnSpLocks noChangeShapeType="1"/>
            </p:cNvCxnSpPr>
            <p:nvPr/>
          </p:nvCxnSpPr>
          <p:spPr>
            <a:xfrm flipV="1">
              <a:off x="9410" y="2700"/>
              <a:ext cx="0" cy="615"/>
            </a:xfrm>
            <a:prstGeom prst="straightConnector1">
              <a:avLst/>
            </a:prstGeom>
            <a:noFill/>
            <a:ln w="9525">
              <a:solidFill>
                <a:srgbClr val="000000"/>
              </a:solidFill>
              <a:round/>
              <a:headEnd/>
              <a:tailEnd/>
            </a:ln>
          </p:spPr>
        </p:cxnSp>
        <p:cxnSp>
          <p:nvCxnSpPr>
            <p:cNvPr id="1174" name="AutoShape 46"/>
            <p:cNvCxnSpPr>
              <a:cxnSpLocks noChangeShapeType="1"/>
            </p:cNvCxnSpPr>
            <p:nvPr/>
          </p:nvCxnSpPr>
          <p:spPr>
            <a:xfrm>
              <a:off x="7064" y="2805"/>
              <a:ext cx="2346" cy="0"/>
            </a:xfrm>
            <a:prstGeom prst="straightConnector1">
              <a:avLst/>
            </a:prstGeom>
            <a:noFill/>
            <a:ln w="9525">
              <a:solidFill>
                <a:srgbClr val="000000"/>
              </a:solidFill>
              <a:round/>
              <a:headEnd type="triangle" w="lg" len="lg"/>
              <a:tailEnd type="triangle" w="lg" len="lg"/>
            </a:ln>
          </p:spPr>
        </p:cxnSp>
        <p:sp>
          <p:nvSpPr>
            <p:cNvPr id="1175" name="Rectangle 47"/>
            <p:cNvSpPr>
              <a:spLocks noChangeArrowheads="1"/>
            </p:cNvSpPr>
            <p:nvPr/>
          </p:nvSpPr>
          <p:spPr>
            <a:xfrm>
              <a:off x="7079" y="2574"/>
              <a:ext cx="2346" cy="420"/>
            </a:xfrm>
            <a:prstGeom prst="rect">
              <a:avLst/>
            </a:prstGeom>
            <a:noFill/>
            <a:ln w="9525" algn="ctr">
              <a:noFill/>
              <a:miter lim="800000"/>
              <a:headEnd/>
              <a:tailEnd/>
            </a:ln>
          </p:spPr>
          <p:txBody>
            <a:bodyPr lIns="68580" tIns="8206" rIns="68580" bIns="820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23" b="0" i="0" u="none" strike="noStrike" kern="0" cap="none" spc="0" normalizeH="0" baseline="0" noProof="0" smtClean="0">
                  <a:ln>
                    <a:noFill/>
                  </a:ln>
                  <a:solidFill>
                    <a:prstClr val="black"/>
                  </a:solidFill>
                  <a:effectLst/>
                  <a:uLnTx/>
                  <a:uFillTx/>
                  <a:latin typeface="ＭＳ ゴシック" pitchFamily="49" charset="-128"/>
                </a:rPr>
                <a:t>鉄道事業者負担</a:t>
              </a:r>
              <a:endParaRPr kumimoji="0" lang="ja-JP" altLang="en-US" sz="1800" b="0" i="0" u="none" strike="noStrike" kern="0" cap="none" spc="0" normalizeH="0" baseline="0" noProof="0" smtClean="0">
                <a:ln>
                  <a:noFill/>
                </a:ln>
                <a:solidFill>
                  <a:prstClr val="black"/>
                </a:solidFill>
                <a:effectLst/>
                <a:uLnTx/>
                <a:uFillTx/>
              </a:endParaRPr>
            </a:p>
          </p:txBody>
        </p:sp>
        <p:sp>
          <p:nvSpPr>
            <p:cNvPr id="1176" name="Rectangle 48"/>
            <p:cNvSpPr>
              <a:spLocks noChangeArrowheads="1"/>
            </p:cNvSpPr>
            <p:nvPr/>
          </p:nvSpPr>
          <p:spPr>
            <a:xfrm>
              <a:off x="6089" y="3435"/>
              <a:ext cx="2533" cy="730"/>
            </a:xfrm>
            <a:prstGeom prst="rect">
              <a:avLst/>
            </a:prstGeom>
            <a:noFill/>
            <a:ln w="9525" algn="ctr">
              <a:noFill/>
              <a:miter lim="800000"/>
              <a:headEnd/>
              <a:tailEnd/>
            </a:ln>
          </p:spPr>
          <p:txBody>
            <a:bodyPr lIns="68580" tIns="8206" rIns="68580" bIns="8206"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23" b="1" i="0" u="none" strike="noStrike" kern="0" cap="none" spc="0" normalizeH="0" baseline="0" noProof="0" dirty="0" smtClean="0">
                  <a:ln>
                    <a:noFill/>
                  </a:ln>
                  <a:solidFill>
                    <a:prstClr val="black"/>
                  </a:solidFill>
                  <a:effectLst/>
                  <a:uLnTx/>
                  <a:uFillTx/>
                  <a:latin typeface="ＭＳ ゴシック" pitchFamily="49" charset="-128"/>
                </a:rPr>
                <a:t>約</a:t>
              </a:r>
              <a:r>
                <a:rPr kumimoji="0" lang="en-US" altLang="ja-JP" sz="923" b="1" i="0" u="none" strike="noStrike" kern="0" cap="none" spc="0" normalizeH="0" baseline="0" noProof="0" dirty="0" smtClean="0">
                  <a:ln>
                    <a:noFill/>
                  </a:ln>
                  <a:solidFill>
                    <a:prstClr val="black"/>
                  </a:solidFill>
                  <a:effectLst/>
                  <a:uLnTx/>
                  <a:uFillTx/>
                  <a:latin typeface="ＭＳ ゴシック" pitchFamily="49" charset="-128"/>
                </a:rPr>
                <a:t>10</a:t>
              </a:r>
              <a:r>
                <a:rPr kumimoji="0" lang="ja-JP" altLang="en-US" sz="923" b="1" i="0" u="none" strike="noStrike" kern="0" cap="none" spc="0" normalizeH="0" baseline="0" noProof="0" dirty="0" smtClean="0">
                  <a:ln>
                    <a:noFill/>
                  </a:ln>
                  <a:solidFill>
                    <a:prstClr val="black"/>
                  </a:solidFill>
                  <a:effectLst/>
                  <a:uLnTx/>
                  <a:uFillTx/>
                  <a:latin typeface="ＭＳ ゴシック" pitchFamily="49" charset="-128"/>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23" b="1" i="0" u="none" strike="noStrike" kern="0" cap="none" spc="0" normalizeH="0" baseline="0" noProof="0" dirty="0" smtClean="0">
                  <a:ln>
                    <a:noFill/>
                  </a:ln>
                  <a:solidFill>
                    <a:prstClr val="black"/>
                  </a:solidFill>
                  <a:effectLst/>
                  <a:uLnTx/>
                  <a:uFillTx/>
                  <a:latin typeface="ＭＳ ゴシック" pitchFamily="49" charset="-128"/>
                </a:rPr>
                <a:t>程度</a:t>
              </a:r>
              <a:endParaRPr kumimoji="0" lang="ja-JP" altLang="en-US" sz="1800" b="0" i="0" u="none" strike="noStrike" kern="0" cap="none" spc="0" normalizeH="0" baseline="0" noProof="0" dirty="0" smtClean="0">
                <a:ln>
                  <a:noFill/>
                </a:ln>
                <a:solidFill>
                  <a:prstClr val="black"/>
                </a:solidFill>
                <a:effectLst/>
                <a:uLnTx/>
                <a:uFillTx/>
              </a:endParaRPr>
            </a:p>
          </p:txBody>
        </p:sp>
        <p:cxnSp>
          <p:nvCxnSpPr>
            <p:cNvPr id="1177" name="AutoShape 49"/>
            <p:cNvCxnSpPr>
              <a:cxnSpLocks noChangeShapeType="1"/>
            </p:cNvCxnSpPr>
            <p:nvPr/>
          </p:nvCxnSpPr>
          <p:spPr>
            <a:xfrm flipV="1">
              <a:off x="1968" y="4295"/>
              <a:ext cx="0" cy="615"/>
            </a:xfrm>
            <a:prstGeom prst="straightConnector1">
              <a:avLst/>
            </a:prstGeom>
            <a:noFill/>
            <a:ln w="9525">
              <a:solidFill>
                <a:srgbClr val="000000"/>
              </a:solidFill>
              <a:round/>
              <a:headEnd/>
              <a:tailEnd/>
            </a:ln>
          </p:spPr>
        </p:cxnSp>
        <p:cxnSp>
          <p:nvCxnSpPr>
            <p:cNvPr id="1178" name="AutoShape 50"/>
            <p:cNvCxnSpPr>
              <a:cxnSpLocks noChangeShapeType="1"/>
            </p:cNvCxnSpPr>
            <p:nvPr/>
          </p:nvCxnSpPr>
          <p:spPr>
            <a:xfrm flipV="1">
              <a:off x="7676" y="4295"/>
              <a:ext cx="0" cy="615"/>
            </a:xfrm>
            <a:prstGeom prst="straightConnector1">
              <a:avLst/>
            </a:prstGeom>
            <a:noFill/>
            <a:ln w="9525">
              <a:solidFill>
                <a:srgbClr val="000000"/>
              </a:solidFill>
              <a:round/>
              <a:headEnd/>
              <a:tailEnd/>
            </a:ln>
          </p:spPr>
        </p:cxnSp>
        <p:cxnSp>
          <p:nvCxnSpPr>
            <p:cNvPr id="1179" name="AutoShape 51"/>
            <p:cNvCxnSpPr>
              <a:cxnSpLocks noChangeShapeType="1"/>
            </p:cNvCxnSpPr>
            <p:nvPr/>
          </p:nvCxnSpPr>
          <p:spPr>
            <a:xfrm flipV="1">
              <a:off x="9410" y="4295"/>
              <a:ext cx="0" cy="615"/>
            </a:xfrm>
            <a:prstGeom prst="straightConnector1">
              <a:avLst/>
            </a:prstGeom>
            <a:noFill/>
            <a:ln w="9525">
              <a:solidFill>
                <a:srgbClr val="000000"/>
              </a:solidFill>
              <a:prstDash val="dash"/>
              <a:round/>
              <a:headEnd/>
              <a:tailEnd/>
            </a:ln>
          </p:spPr>
        </p:cxnSp>
        <p:sp>
          <p:nvSpPr>
            <p:cNvPr id="1180" name="Rectangle 55"/>
            <p:cNvSpPr>
              <a:spLocks noChangeArrowheads="1"/>
            </p:cNvSpPr>
            <p:nvPr/>
          </p:nvSpPr>
          <p:spPr>
            <a:xfrm>
              <a:off x="1971" y="4400"/>
              <a:ext cx="5447" cy="254"/>
            </a:xfrm>
            <a:prstGeom prst="rect">
              <a:avLst/>
            </a:prstGeom>
            <a:noFill/>
            <a:ln w="9525" algn="ctr">
              <a:noFill/>
              <a:miter lim="800000"/>
              <a:headEnd/>
              <a:tailEnd/>
            </a:ln>
          </p:spPr>
          <p:txBody>
            <a:bodyPr lIns="68580" tIns="8206" rIns="68580" bIns="820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23" b="0" i="0" u="none" strike="noStrike" kern="0" cap="none" spc="0" normalizeH="0" baseline="0" noProof="0" dirty="0" smtClean="0">
                  <a:ln>
                    <a:noFill/>
                  </a:ln>
                  <a:solidFill>
                    <a:prstClr val="black"/>
                  </a:solidFill>
                  <a:effectLst/>
                  <a:uLnTx/>
                  <a:uFillTx/>
                  <a:latin typeface="ＭＳ ゴシック" pitchFamily="49" charset="-128"/>
                </a:rPr>
                <a:t>（既設線路の高架化）</a:t>
              </a:r>
              <a:endParaRPr kumimoji="0" lang="ja-JP" altLang="en-US" sz="1800" b="0" i="0" u="none" strike="noStrike" kern="0" cap="none" spc="0" normalizeH="0" baseline="0" noProof="0" dirty="0" smtClean="0">
                <a:ln>
                  <a:noFill/>
                </a:ln>
                <a:solidFill>
                  <a:prstClr val="black"/>
                </a:solidFill>
                <a:effectLst/>
                <a:uLnTx/>
                <a:uFillTx/>
              </a:endParaRPr>
            </a:p>
          </p:txBody>
        </p:sp>
        <p:sp>
          <p:nvSpPr>
            <p:cNvPr id="1181" name="Rectangle 56"/>
            <p:cNvSpPr>
              <a:spLocks noChangeArrowheads="1"/>
            </p:cNvSpPr>
            <p:nvPr/>
          </p:nvSpPr>
          <p:spPr>
            <a:xfrm>
              <a:off x="7648" y="4241"/>
              <a:ext cx="1831" cy="425"/>
            </a:xfrm>
            <a:prstGeom prst="rect">
              <a:avLst/>
            </a:prstGeom>
            <a:noFill/>
            <a:ln w="9525" algn="ctr">
              <a:noFill/>
              <a:miter lim="800000"/>
              <a:headEnd/>
              <a:tailEnd/>
            </a:ln>
          </p:spPr>
          <p:txBody>
            <a:bodyPr lIns="68580" tIns="8206" rIns="68580" bIns="820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23" b="0" i="0" u="none" strike="noStrike" kern="0" cap="none" spc="0" normalizeH="0" baseline="0" noProof="0" dirty="0" smtClean="0">
                  <a:ln>
                    <a:noFill/>
                  </a:ln>
                  <a:solidFill>
                    <a:prstClr val="black"/>
                  </a:solidFill>
                  <a:effectLst/>
                  <a:uLnTx/>
                  <a:uFillTx/>
                  <a:latin typeface="ＭＳ ゴシック" pitchFamily="49" charset="-128"/>
                </a:rPr>
                <a:t>鉄道機能の強化</a:t>
              </a:r>
              <a:endParaRPr kumimoji="0" lang="ja-JP" altLang="en-US" sz="1800" b="0" i="0" u="none" strike="noStrike" kern="0" cap="none" spc="0" normalizeH="0" baseline="0" noProof="0" dirty="0" smtClean="0">
                <a:ln>
                  <a:noFill/>
                </a:ln>
                <a:solidFill>
                  <a:prstClr val="black"/>
                </a:solidFill>
                <a:effectLst/>
                <a:uLnTx/>
                <a:uFillTx/>
              </a:endParaRPr>
            </a:p>
          </p:txBody>
        </p:sp>
        <p:sp>
          <p:nvSpPr>
            <p:cNvPr id="1182" name="Rectangle 57"/>
            <p:cNvSpPr>
              <a:spLocks noChangeArrowheads="1"/>
            </p:cNvSpPr>
            <p:nvPr/>
          </p:nvSpPr>
          <p:spPr>
            <a:xfrm>
              <a:off x="7333" y="4464"/>
              <a:ext cx="2346" cy="420"/>
            </a:xfrm>
            <a:prstGeom prst="rect">
              <a:avLst/>
            </a:prstGeom>
            <a:noFill/>
            <a:ln w="9525" algn="ctr">
              <a:noFill/>
              <a:miter lim="800000"/>
              <a:headEnd/>
              <a:tailEnd/>
            </a:ln>
          </p:spPr>
          <p:txBody>
            <a:bodyPr lIns="68580" tIns="8206" rIns="68580" bIns="8206"/>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923" b="0" i="0" u="none" strike="noStrike" kern="0" cap="none" spc="0" normalizeH="0" baseline="0" noProof="0" dirty="0" smtClean="0">
                  <a:ln>
                    <a:noFill/>
                  </a:ln>
                  <a:solidFill>
                    <a:prstClr val="black"/>
                  </a:solidFill>
                  <a:effectLst/>
                  <a:uLnTx/>
                  <a:uFillTx/>
                  <a:latin typeface="ＭＳ ゴシック" pitchFamily="49" charset="-128"/>
                </a:rPr>
                <a:t>（線路増など）</a:t>
              </a:r>
              <a:endParaRPr kumimoji="0" lang="ja-JP" altLang="en-US" sz="1800" b="0" i="0" u="none" strike="noStrike" kern="0" cap="none" spc="0" normalizeH="0" baseline="0" noProof="0" dirty="0" smtClean="0">
                <a:ln>
                  <a:noFill/>
                </a:ln>
                <a:solidFill>
                  <a:prstClr val="black"/>
                </a:solidFill>
                <a:effectLst/>
                <a:uLnTx/>
                <a:uFillTx/>
              </a:endParaRPr>
            </a:p>
          </p:txBody>
        </p:sp>
      </p:grpSp>
      <p:grpSp>
        <p:nvGrpSpPr>
          <p:cNvPr id="1183" name="グループ化 53"/>
          <p:cNvGrpSpPr/>
          <p:nvPr/>
        </p:nvGrpSpPr>
        <p:grpSpPr>
          <a:xfrm>
            <a:off x="488952" y="3095249"/>
            <a:ext cx="8856663" cy="637647"/>
            <a:chOff x="1571604" y="2610410"/>
            <a:chExt cx="8856663" cy="518077"/>
          </a:xfrm>
        </p:grpSpPr>
        <p:sp>
          <p:nvSpPr>
            <p:cNvPr id="1184" name="Text Box 21"/>
            <p:cNvSpPr txBox="1">
              <a:spLocks noChangeArrowheads="1"/>
            </p:cNvSpPr>
            <p:nvPr/>
          </p:nvSpPr>
          <p:spPr>
            <a:xfrm>
              <a:off x="2363767" y="2732932"/>
              <a:ext cx="2133600" cy="275069"/>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600" b="0" i="0" u="none" strike="noStrike" kern="0" cap="none" spc="0" normalizeH="0" baseline="0" noProof="0" dirty="0" smtClean="0">
                  <a:ln>
                    <a:noFill/>
                  </a:ln>
                  <a:solidFill>
                    <a:prstClr val="black"/>
                  </a:solidFill>
                  <a:effectLst/>
                  <a:uLnTx/>
                  <a:uFillTx/>
                </a:rPr>
                <a:t>＜施行者要件＞</a:t>
              </a:r>
            </a:p>
          </p:txBody>
        </p:sp>
        <p:sp>
          <p:nvSpPr>
            <p:cNvPr id="1185" name="Text Box 22"/>
            <p:cNvSpPr txBox="1">
              <a:spLocks noChangeArrowheads="1"/>
            </p:cNvSpPr>
            <p:nvPr/>
          </p:nvSpPr>
          <p:spPr>
            <a:xfrm>
              <a:off x="4163992" y="2732932"/>
              <a:ext cx="5943600" cy="275069"/>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600" b="0" i="0" u="none" strike="noStrike" kern="0" cap="none" spc="0" normalizeH="0" baseline="0" noProof="0" dirty="0" smtClean="0">
                  <a:ln>
                    <a:noFill/>
                  </a:ln>
                  <a:solidFill>
                    <a:prstClr val="black"/>
                  </a:solidFill>
                  <a:effectLst/>
                  <a:uLnTx/>
                  <a:uFillTx/>
                </a:rPr>
                <a:t>都道府県、政令市、人口２０万人以上の都市、特別区</a:t>
              </a:r>
              <a:endParaRPr kumimoji="0" lang="ja-JP" altLang="en-US" sz="1200" b="0" i="0" u="none" strike="noStrike" kern="0" cap="none" spc="0" normalizeH="0" baseline="50000" noProof="0" dirty="0" smtClean="0">
                <a:ln>
                  <a:noFill/>
                </a:ln>
                <a:solidFill>
                  <a:prstClr val="black"/>
                </a:solidFill>
                <a:effectLst/>
                <a:uLnTx/>
                <a:uFillTx/>
              </a:endParaRPr>
            </a:p>
          </p:txBody>
        </p:sp>
        <p:sp>
          <p:nvSpPr>
            <p:cNvPr id="1186" name="AutoShape 23"/>
            <p:cNvSpPr>
              <a:spLocks noChangeArrowheads="1"/>
            </p:cNvSpPr>
            <p:nvPr/>
          </p:nvSpPr>
          <p:spPr>
            <a:xfrm>
              <a:off x="1571604" y="2610410"/>
              <a:ext cx="8856663" cy="518077"/>
            </a:xfrm>
            <a:prstGeom prst="roundRect">
              <a:avLst>
                <a:gd name="adj" fmla="val 16667"/>
              </a:avLst>
            </a:prstGeom>
            <a:noFill/>
            <a:ln w="9525">
              <a:solidFill>
                <a:sysClr val="windowText" lastClr="000000"/>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smtClean="0">
                <a:ln>
                  <a:noFill/>
                </a:ln>
                <a:solidFill>
                  <a:prstClr val="black"/>
                </a:solidFill>
                <a:effectLst/>
                <a:uLnTx/>
                <a:uFillTx/>
              </a:endParaRPr>
            </a:p>
          </p:txBody>
        </p:sp>
      </p:grpSp>
      <p:sp>
        <p:nvSpPr>
          <p:cNvPr id="1187" name="Text Box 3"/>
          <p:cNvSpPr txBox="1">
            <a:spLocks noChangeArrowheads="1"/>
          </p:cNvSpPr>
          <p:nvPr/>
        </p:nvSpPr>
        <p:spPr>
          <a:xfrm>
            <a:off x="521311" y="728955"/>
            <a:ext cx="8824302" cy="2241063"/>
          </a:xfrm>
          <a:prstGeom prst="rect">
            <a:avLst/>
          </a:prstGeom>
          <a:solidFill>
            <a:srgbClr val="FFFFCC"/>
          </a:solidFill>
          <a:ln w="9525">
            <a:solidFill>
              <a:sysClr val="windowText" lastClr="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endParaRPr kumimoji="0" lang="en-US" altLang="ja-JP" sz="1363" b="1" i="0" u="none" strike="noStrike" kern="0" cap="none" spc="0" normalizeH="0" baseline="0" noProof="0" dirty="0">
              <a:ln>
                <a:noFill/>
              </a:ln>
              <a:solidFill>
                <a:prstClr val="black"/>
              </a:solidFill>
              <a:effectLst/>
              <a:uLnTx/>
              <a:uFillTx/>
              <a:latin typeface="ＭＳ Ｐゴシック"/>
              <a:ea typeface="ＭＳ Ｐゴシック"/>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ja-JP" altLang="en-US" sz="1400" b="1" i="0" u="none" strike="noStrike" kern="0" cap="none" spc="0" normalizeH="0" baseline="0" noProof="0" dirty="0">
                <a:ln>
                  <a:noFill/>
                </a:ln>
                <a:solidFill>
                  <a:prstClr val="black"/>
                </a:solidFill>
                <a:effectLst/>
                <a:uLnTx/>
                <a:uFillTx/>
                <a:latin typeface="ＭＳ Ｐゴシック"/>
                <a:ea typeface="ＭＳ Ｐゴシック"/>
              </a:rPr>
              <a:t>　連続立体交差事業は、地方自治体と鉄道事業者の</a:t>
            </a:r>
            <a:endParaRPr kumimoji="0" lang="en-US" altLang="ja-JP" sz="1400" b="1" i="0" u="none" strike="noStrike" kern="0" cap="none" spc="0" normalizeH="0" baseline="0" noProof="0" dirty="0">
              <a:ln>
                <a:noFill/>
              </a:ln>
              <a:solidFill>
                <a:prstClr val="black"/>
              </a:solidFill>
              <a:effectLst/>
              <a:uLnTx/>
              <a:uFillTx/>
              <a:latin typeface="ＭＳ Ｐゴシック"/>
              <a:ea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ＭＳ Ｐゴシック"/>
                <a:ea typeface="ＭＳ Ｐゴシック"/>
              </a:rPr>
              <a:t>　　協定により、鉄道を連続的に高架化もしくは</a:t>
            </a:r>
            <a:endParaRPr kumimoji="0" lang="en-US" altLang="ja-JP" sz="1400" b="1" i="0" u="none" strike="noStrike" kern="0" cap="none" spc="0" normalizeH="0" baseline="0" noProof="0" dirty="0">
              <a:ln>
                <a:noFill/>
              </a:ln>
              <a:solidFill>
                <a:prstClr val="black"/>
              </a:solidFill>
              <a:effectLst/>
              <a:uLnTx/>
              <a:uFillTx/>
              <a:latin typeface="ＭＳ Ｐゴシック"/>
              <a:ea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ＭＳ Ｐゴシック"/>
              </a:rPr>
              <a:t>　　</a:t>
            </a:r>
            <a:r>
              <a:rPr kumimoji="0" lang="ja-JP" altLang="en-US" sz="1400" b="1" i="0" u="none" strike="noStrike" kern="0" cap="none" spc="0" normalizeH="0" baseline="0" noProof="0" dirty="0">
                <a:ln>
                  <a:noFill/>
                </a:ln>
                <a:solidFill>
                  <a:prstClr val="black"/>
                </a:solidFill>
                <a:effectLst/>
                <a:uLnTx/>
                <a:uFillTx/>
                <a:latin typeface="ＭＳ Ｐゴシック"/>
                <a:ea typeface="ＭＳ Ｐゴシック"/>
              </a:rPr>
              <a:t>地下化し、</a:t>
            </a:r>
            <a:r>
              <a:rPr kumimoji="0" lang="ja-JP" altLang="en-US" sz="1400" b="1" i="0" u="none" strike="noStrike" kern="0" cap="none" spc="0" normalizeH="0" baseline="0" noProof="0" dirty="0">
                <a:ln>
                  <a:noFill/>
                </a:ln>
                <a:solidFill>
                  <a:srgbClr val="FF0000"/>
                </a:solidFill>
                <a:effectLst/>
                <a:uLnTx/>
                <a:uFillTx/>
                <a:latin typeface="ＭＳ Ｐゴシック"/>
                <a:ea typeface="ＭＳ Ｐゴシック"/>
              </a:rPr>
              <a:t>複数の踏切を一挙に除却</a:t>
            </a:r>
            <a:r>
              <a:rPr kumimoji="0" lang="ja-JP" altLang="en-US" sz="1400" b="1" i="0" u="none" strike="noStrike" kern="0" cap="none" spc="0" normalizeH="0" baseline="0" noProof="0" dirty="0">
                <a:ln>
                  <a:noFill/>
                </a:ln>
                <a:solidFill>
                  <a:prstClr val="black"/>
                </a:solidFill>
                <a:effectLst/>
                <a:uLnTx/>
                <a:uFillTx/>
                <a:latin typeface="ＭＳ Ｐゴシック"/>
                <a:ea typeface="ＭＳ Ｐゴシック"/>
              </a:rPr>
              <a:t>する事業。</a:t>
            </a:r>
            <a:endParaRPr kumimoji="0" lang="en-US" altLang="ja-JP" sz="1400" b="1" i="0" u="none" strike="noStrike" kern="0" cap="none" spc="0" normalizeH="0" baseline="0" noProof="0" dirty="0">
              <a:ln>
                <a:noFill/>
              </a:ln>
              <a:solidFill>
                <a:prstClr val="black"/>
              </a:solidFill>
              <a:effectLst/>
              <a:uLnTx/>
              <a:uFillTx/>
              <a:latin typeface="ＭＳ Ｐゴシック"/>
              <a:ea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ＭＳ Ｐゴシック"/>
              <a:ea typeface="ＭＳ Ｐゴシック"/>
            </a:endParaRPr>
          </a:p>
          <a:p>
            <a:pPr marL="0" marR="0" lvl="0" indent="0" defTabSz="914400" eaLnBrk="1" fontAlgn="auto" latinLnBrk="0" hangingPunct="1">
              <a:lnSpc>
                <a:spcPct val="100000"/>
              </a:lnSpc>
              <a:spcBef>
                <a:spcPts val="0"/>
              </a:spcBef>
              <a:spcAft>
                <a:spcPts val="0"/>
              </a:spcAft>
              <a:buClrTx/>
              <a:buSzTx/>
              <a:buFont typeface="Arial" pitchFamily="34" charset="0"/>
              <a:buChar char="•"/>
              <a:tabLst/>
              <a:defRPr/>
            </a:pPr>
            <a:r>
              <a:rPr kumimoji="0" lang="ja-JP" altLang="en-US" sz="1400" b="1" i="0" u="none" strike="noStrike" kern="0" cap="none" spc="0" normalizeH="0" baseline="0" noProof="0" dirty="0">
                <a:ln>
                  <a:noFill/>
                </a:ln>
                <a:solidFill>
                  <a:prstClr val="black"/>
                </a:solidFill>
                <a:effectLst/>
                <a:uLnTx/>
                <a:uFillTx/>
                <a:latin typeface="ＭＳ Ｐゴシック"/>
              </a:rPr>
              <a:t> これまでに約１６０箇所で連続立体交差事業を完了し、</a:t>
            </a:r>
            <a:endParaRPr kumimoji="0" lang="en-US" altLang="ja-JP" sz="1400" b="1" i="0" u="none" strike="noStrike" kern="0" cap="none" spc="0" normalizeH="0" baseline="0" noProof="0" dirty="0">
              <a:ln>
                <a:noFill/>
              </a:ln>
              <a:solidFill>
                <a:prstClr val="black"/>
              </a:solidFill>
              <a:effectLst/>
              <a:uLnTx/>
              <a:uFillTx/>
              <a:latin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a:ln>
                  <a:noFill/>
                </a:ln>
                <a:solidFill>
                  <a:prstClr val="black"/>
                </a:solidFill>
                <a:effectLst/>
                <a:uLnTx/>
                <a:uFillTx/>
                <a:latin typeface="ＭＳ Ｐゴシック"/>
              </a:rPr>
              <a:t>　　</a:t>
            </a:r>
            <a:r>
              <a:rPr kumimoji="0" lang="ja-JP" altLang="en-US" sz="1400" b="1" i="0" u="none" strike="noStrike" kern="0" cap="none" spc="0" normalizeH="0" baseline="0" noProof="0">
                <a:ln>
                  <a:noFill/>
                </a:ln>
                <a:solidFill>
                  <a:prstClr val="black"/>
                </a:solidFill>
                <a:effectLst/>
                <a:uLnTx/>
                <a:uFillTx/>
                <a:latin typeface="ＭＳ Ｐゴシック"/>
              </a:rPr>
              <a:t>約</a:t>
            </a:r>
            <a:r>
              <a:rPr kumimoji="0" lang="ja-JP" altLang="en-US" sz="1400" b="1" i="0" u="none" strike="noStrike" kern="0" cap="none" spc="0" normalizeH="0" baseline="0" noProof="0" smtClean="0">
                <a:ln>
                  <a:noFill/>
                </a:ln>
                <a:solidFill>
                  <a:prstClr val="black"/>
                </a:solidFill>
                <a:effectLst/>
                <a:uLnTx/>
                <a:uFillTx/>
                <a:latin typeface="ＭＳ Ｐゴシック"/>
              </a:rPr>
              <a:t>１，７００箇所</a:t>
            </a:r>
            <a:r>
              <a:rPr kumimoji="0" lang="ja-JP" altLang="en-US" sz="1400" b="1" i="0" u="none" strike="noStrike" kern="0" cap="none" spc="0" normalizeH="0" baseline="0" noProof="0" dirty="0">
                <a:ln>
                  <a:noFill/>
                </a:ln>
                <a:solidFill>
                  <a:prstClr val="black"/>
                </a:solidFill>
                <a:effectLst/>
                <a:uLnTx/>
                <a:uFillTx/>
                <a:latin typeface="ＭＳ Ｐゴシック"/>
              </a:rPr>
              <a:t>の踏切を除却。</a:t>
            </a:r>
            <a:endParaRPr kumimoji="0" lang="en-US" altLang="ja-JP" sz="1400" b="1" i="0" u="none" strike="noStrike" kern="0" cap="none" spc="0" normalizeH="0" baseline="0" noProof="0" dirty="0">
              <a:ln>
                <a:noFill/>
              </a:ln>
              <a:solidFill>
                <a:prstClr val="black"/>
              </a:solidFill>
              <a:effectLst/>
              <a:uLnTx/>
              <a:uFillTx/>
              <a:latin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1" i="0" u="none" strike="noStrike" kern="0" cap="none" spc="0" normalizeH="0" baseline="0" noProof="0" dirty="0">
              <a:ln>
                <a:noFill/>
              </a:ln>
              <a:solidFill>
                <a:prstClr val="black"/>
              </a:solidFill>
              <a:effectLst/>
              <a:uLnTx/>
              <a:uFillTx/>
              <a:latin typeface="ＭＳ Ｐゴシック"/>
            </a:endParaRPr>
          </a:p>
        </p:txBody>
      </p:sp>
      <p:sp>
        <p:nvSpPr>
          <p:cNvPr id="1188" name="右矢印 83"/>
          <p:cNvSpPr/>
          <p:nvPr/>
        </p:nvSpPr>
        <p:spPr>
          <a:xfrm>
            <a:off x="6882799" y="1556538"/>
            <a:ext cx="279800" cy="720334"/>
          </a:xfrm>
          <a:prstGeom prst="rightArrow">
            <a:avLst/>
          </a:prstGeom>
          <a:solidFill>
            <a:srgbClr val="FFC000"/>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189" name="Text Box 8"/>
          <p:cNvSpPr txBox="1">
            <a:spLocks noChangeArrowheads="1"/>
          </p:cNvSpPr>
          <p:nvPr/>
        </p:nvSpPr>
        <p:spPr>
          <a:xfrm>
            <a:off x="5882309" y="813964"/>
            <a:ext cx="2410367" cy="378636"/>
          </a:xfrm>
          <a:prstGeom prst="rect">
            <a:avLst/>
          </a:prstGeom>
          <a:solidFill>
            <a:srgbClr val="FF6600"/>
          </a:solidFill>
          <a:ln w="9525">
            <a:noFill/>
            <a:miter lim="800000"/>
            <a:headEnd/>
            <a:tailEnd/>
          </a:ln>
        </p:spPr>
        <p:txBody>
          <a:bodyPr lIns="63259" tIns="7569" rIns="63259" bIns="7569" anchor="ctr"/>
          <a:lstStyle/>
          <a:p>
            <a:pPr algn="ctr" eaLnBrk="1" hangingPunct="1">
              <a:defRPr/>
            </a:pPr>
            <a:r>
              <a:rPr lang="ja-JP" altLang="en-US" sz="1200" b="1" dirty="0">
                <a:solidFill>
                  <a:srgbClr val="FFFFFF"/>
                </a:solidFill>
                <a:latin typeface="ＭＳ Ｐゴシック"/>
                <a:ea typeface="ＭＳ Ｐゴシック"/>
              </a:rPr>
              <a:t>連続立体交差事業の例</a:t>
            </a:r>
            <a:endParaRPr lang="en-US" altLang="ja-JP" sz="1200" b="1" dirty="0">
              <a:solidFill>
                <a:srgbClr val="FFFFFF"/>
              </a:solidFill>
              <a:latin typeface="ＭＳ Ｐゴシック"/>
              <a:ea typeface="ＭＳ Ｐゴシック"/>
            </a:endParaRPr>
          </a:p>
          <a:p>
            <a:pPr algn="ctr" eaLnBrk="1" hangingPunct="1">
              <a:defRPr/>
            </a:pPr>
            <a:r>
              <a:rPr lang="ja-JP" altLang="en-US" sz="900" b="1" dirty="0">
                <a:solidFill>
                  <a:srgbClr val="FFFFFF"/>
                </a:solidFill>
                <a:latin typeface="ＭＳ Ｐゴシック"/>
                <a:ea typeface="ＭＳ Ｐゴシック"/>
              </a:rPr>
              <a:t>京成押上</a:t>
            </a:r>
            <a:r>
              <a:rPr lang="zh-TW" altLang="en-US" sz="900" b="1" dirty="0">
                <a:solidFill>
                  <a:srgbClr val="FFFFFF"/>
                </a:solidFill>
                <a:latin typeface="ＭＳ Ｐゴシック"/>
                <a:ea typeface="ＭＳ Ｐゴシック"/>
              </a:rPr>
              <a:t>線（</a:t>
            </a:r>
            <a:r>
              <a:rPr lang="ja-JP" altLang="en-US" sz="900" b="1" dirty="0">
                <a:solidFill>
                  <a:srgbClr val="FFFFFF"/>
                </a:solidFill>
                <a:latin typeface="ＭＳ Ｐゴシック"/>
                <a:ea typeface="ＭＳ Ｐゴシック"/>
              </a:rPr>
              <a:t>押上</a:t>
            </a:r>
            <a:r>
              <a:rPr lang="zh-TW" altLang="en-US" sz="900" b="1" dirty="0">
                <a:solidFill>
                  <a:srgbClr val="FFFFFF"/>
                </a:solidFill>
                <a:latin typeface="ＭＳ Ｐゴシック"/>
                <a:ea typeface="ＭＳ Ｐゴシック"/>
              </a:rPr>
              <a:t>駅～</a:t>
            </a:r>
            <a:r>
              <a:rPr lang="ja-JP" altLang="en-US" sz="900" b="1" dirty="0">
                <a:solidFill>
                  <a:srgbClr val="FFFFFF"/>
                </a:solidFill>
                <a:latin typeface="ＭＳ Ｐゴシック"/>
                <a:ea typeface="ＭＳ Ｐゴシック"/>
              </a:rPr>
              <a:t>八広</a:t>
            </a:r>
            <a:r>
              <a:rPr lang="zh-TW" altLang="en-US" sz="900" b="1" dirty="0">
                <a:solidFill>
                  <a:srgbClr val="FFFFFF"/>
                </a:solidFill>
                <a:latin typeface="ＭＳ Ｐゴシック"/>
                <a:ea typeface="ＭＳ Ｐゴシック"/>
              </a:rPr>
              <a:t>駅間）</a:t>
            </a:r>
            <a:endParaRPr lang="ja-JP" altLang="en-US" sz="900" dirty="0">
              <a:solidFill>
                <a:prstClr val="black"/>
              </a:solidFill>
              <a:latin typeface="ＭＳ Ｐゴシック"/>
              <a:ea typeface="ＭＳ Ｐゴシック"/>
            </a:endParaRPr>
          </a:p>
        </p:txBody>
      </p:sp>
      <p:sp>
        <p:nvSpPr>
          <p:cNvPr id="1190" name="Text Box 22"/>
          <p:cNvSpPr txBox="1">
            <a:spLocks noChangeArrowheads="1"/>
          </p:cNvSpPr>
          <p:nvPr/>
        </p:nvSpPr>
        <p:spPr>
          <a:xfrm>
            <a:off x="6067572" y="2678257"/>
            <a:ext cx="2039839" cy="246221"/>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ja-JP" altLang="en-US" sz="1000" b="0" i="0" u="none" strike="noStrike" kern="0" cap="none" spc="0" normalizeH="0" baseline="0" noProof="0" dirty="0" smtClean="0">
                <a:ln>
                  <a:noFill/>
                </a:ln>
                <a:solidFill>
                  <a:prstClr val="black"/>
                </a:solidFill>
                <a:effectLst/>
                <a:uLnTx/>
                <a:uFillTx/>
              </a:rPr>
              <a:t>環状第４号線（明治通り）の踏切</a:t>
            </a:r>
            <a:endParaRPr kumimoji="0" lang="en-US" altLang="ja-JP" sz="1000" b="0" i="0" u="none" strike="noStrike" kern="0" cap="none" spc="0" normalizeH="0" baseline="0" noProof="0" dirty="0" smtClean="0">
              <a:ln>
                <a:noFill/>
              </a:ln>
              <a:solidFill>
                <a:prstClr val="black"/>
              </a:solidFill>
              <a:effectLst/>
              <a:uLnTx/>
              <a:uFillTx/>
            </a:endParaRPr>
          </a:p>
        </p:txBody>
      </p:sp>
      <p:pic>
        <p:nvPicPr>
          <p:cNvPr id="1191" name="図 86"/>
          <p:cNvPicPr>
            <a:picLocks noChangeAspect="1"/>
          </p:cNvPicPr>
          <p:nvPr/>
        </p:nvPicPr>
        <p:blipFill>
          <a:blip r:embed="rId2"/>
          <a:stretch>
            <a:fillRect/>
          </a:stretch>
        </p:blipFill>
        <p:spPr>
          <a:xfrm>
            <a:off x="4953001" y="1276913"/>
            <a:ext cx="1838261" cy="1378733"/>
          </a:xfrm>
          <a:prstGeom prst="rect">
            <a:avLst/>
          </a:prstGeom>
        </p:spPr>
      </p:pic>
      <p:pic>
        <p:nvPicPr>
          <p:cNvPr id="1192" name="図 87"/>
          <p:cNvPicPr>
            <a:picLocks noChangeAspect="1"/>
          </p:cNvPicPr>
          <p:nvPr/>
        </p:nvPicPr>
        <p:blipFill>
          <a:blip r:embed="rId3"/>
          <a:stretch>
            <a:fillRect/>
          </a:stretch>
        </p:blipFill>
        <p:spPr>
          <a:xfrm>
            <a:off x="7324530" y="1301610"/>
            <a:ext cx="1764532" cy="1342521"/>
          </a:xfrm>
          <a:prstGeom prst="rect">
            <a:avLst/>
          </a:prstGeom>
        </p:spPr>
      </p:pic>
      <p:cxnSp>
        <p:nvCxnSpPr>
          <p:cNvPr id="1193" name="AutoShape 337"/>
          <p:cNvCxnSpPr>
            <a:cxnSpLocks noChangeShapeType="1"/>
          </p:cNvCxnSpPr>
          <p:nvPr/>
        </p:nvCxnSpPr>
        <p:spPr>
          <a:xfrm>
            <a:off x="3950677" y="4935416"/>
            <a:ext cx="1902587" cy="0"/>
          </a:xfrm>
          <a:prstGeom prst="straightConnector1">
            <a:avLst/>
          </a:prstGeom>
          <a:noFill/>
          <a:ln w="9525">
            <a:solidFill>
              <a:srgbClr val="000000"/>
            </a:solidFill>
            <a:round/>
            <a:headEnd type="triangle" w="lg" len="lg"/>
            <a:tailEnd type="triangle" w="lg" len="lg"/>
          </a:ln>
        </p:spPr>
      </p:cxnSp>
      <p:cxnSp>
        <p:nvCxnSpPr>
          <p:cNvPr id="1194" name="AutoShape 338"/>
          <p:cNvCxnSpPr>
            <a:cxnSpLocks noChangeShapeType="1"/>
          </p:cNvCxnSpPr>
          <p:nvPr/>
        </p:nvCxnSpPr>
        <p:spPr>
          <a:xfrm>
            <a:off x="5853264" y="4937760"/>
            <a:ext cx="1660056" cy="0"/>
          </a:xfrm>
          <a:prstGeom prst="straightConnector1">
            <a:avLst/>
          </a:prstGeom>
          <a:noFill/>
          <a:ln w="9525">
            <a:solidFill>
              <a:srgbClr val="000000"/>
            </a:solidFill>
            <a:round/>
            <a:headEnd type="triangle" w="lg" len="lg"/>
            <a:tailEnd type="triangle" w="lg" len="lg"/>
          </a:ln>
        </p:spPr>
      </p:cxnSp>
      <p:cxnSp>
        <p:nvCxnSpPr>
          <p:cNvPr id="1195" name="AutoShape 339"/>
          <p:cNvCxnSpPr>
            <a:cxnSpLocks noChangeShapeType="1"/>
          </p:cNvCxnSpPr>
          <p:nvPr/>
        </p:nvCxnSpPr>
        <p:spPr>
          <a:xfrm>
            <a:off x="3952875" y="5949950"/>
            <a:ext cx="3988649" cy="0"/>
          </a:xfrm>
          <a:prstGeom prst="straightConnector1">
            <a:avLst/>
          </a:prstGeom>
          <a:noFill/>
          <a:ln w="9525">
            <a:solidFill>
              <a:srgbClr val="000000"/>
            </a:solidFill>
            <a:round/>
            <a:headEnd type="triangle" w="lg" len="lg"/>
            <a:tailEnd type="triangle" w="lg" len="lg"/>
          </a:ln>
        </p:spPr>
      </p:cxnSp>
      <p:cxnSp>
        <p:nvCxnSpPr>
          <p:cNvPr id="1196" name="AutoShape 340"/>
          <p:cNvCxnSpPr>
            <a:cxnSpLocks noChangeShapeType="1"/>
          </p:cNvCxnSpPr>
          <p:nvPr/>
        </p:nvCxnSpPr>
        <p:spPr>
          <a:xfrm>
            <a:off x="7941524" y="5949950"/>
            <a:ext cx="1202475" cy="0"/>
          </a:xfrm>
          <a:prstGeom prst="straightConnector1">
            <a:avLst/>
          </a:prstGeom>
          <a:noFill/>
          <a:ln w="12700">
            <a:solidFill>
              <a:srgbClr val="000000"/>
            </a:solidFill>
            <a:prstDash val="dash"/>
            <a:round/>
            <a:headEnd type="triangle" w="lg" len="lg"/>
            <a:tailEnd type="triangle" w="lg" len="lg"/>
          </a:ln>
        </p:spPr>
      </p:cxnSp>
    </p:spTree>
    <p:extLst>
      <p:ext uri="{BB962C8B-B14F-4D97-AF65-F5344CB8AC3E}">
        <p14:creationId xmlns:p14="http://schemas.microsoft.com/office/powerpoint/2010/main" val="7586577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タイトル 3"/>
          <p:cNvSpPr>
            <a:spLocks noGrp="1"/>
          </p:cNvSpPr>
          <p:nvPr>
            <p:ph type="title"/>
          </p:nvPr>
        </p:nvSpPr>
        <p:spPr/>
        <p:txBody>
          <a:bodyPr/>
          <a:lstStyle/>
          <a:p>
            <a:r>
              <a:rPr lang="ja-JP" altLang="en-US" dirty="0"/>
              <a:t>連続立体交差化の条件</a:t>
            </a:r>
            <a:endParaRPr kumimoji="1" lang="ja-JP" altLang="en-US" dirty="0"/>
          </a:p>
        </p:txBody>
      </p:sp>
      <p:pic>
        <p:nvPicPr>
          <p:cNvPr id="45" name="Picture 2" descr="http://www.fumikiri.com/overpass/s10_whats/image/renritsu1_img05.gif"/>
          <p:cNvPicPr>
            <a:picLocks noChangeAspect="1" noChangeArrowheads="1"/>
          </p:cNvPicPr>
          <p:nvPr/>
        </p:nvPicPr>
        <p:blipFill>
          <a:blip r:embed="rId2" r:link="rId3"/>
          <a:stretch>
            <a:fillRect/>
          </a:stretch>
        </p:blipFill>
        <p:spPr>
          <a:xfrm>
            <a:off x="819456" y="5072662"/>
            <a:ext cx="3197440" cy="1297970"/>
          </a:xfrm>
          <a:prstGeom prst="rect">
            <a:avLst/>
          </a:prstGeom>
          <a:noFill/>
          <a:ln w="9525">
            <a:noFill/>
            <a:miter lim="800000"/>
            <a:headEnd/>
            <a:tailEnd/>
          </a:ln>
        </p:spPr>
      </p:pic>
      <p:graphicFrame>
        <p:nvGraphicFramePr>
          <p:cNvPr id="46" name="Group 9"/>
          <p:cNvGraphicFramePr>
            <a:graphicFrameLocks noGrp="1"/>
          </p:cNvGraphicFramePr>
          <p:nvPr>
            <p:extLst>
              <p:ext uri="{D42A27DB-BD31-4B8C-83A1-F6EECF244321}">
                <p14:modId xmlns:p14="http://schemas.microsoft.com/office/powerpoint/2010/main" val="4281536152"/>
              </p:ext>
            </p:extLst>
          </p:nvPr>
        </p:nvGraphicFramePr>
        <p:xfrm>
          <a:off x="560513" y="620688"/>
          <a:ext cx="8778875" cy="5829010"/>
        </p:xfrm>
        <a:graphic>
          <a:graphicData uri="http://schemas.openxmlformats.org/drawingml/2006/table">
            <a:tbl>
              <a:tblPr/>
              <a:tblGrid>
                <a:gridCol w="3784600">
                  <a:extLst>
                    <a:ext uri="{9D8B030D-6E8A-4147-A177-3AD203B41FA5}">
                      <a16:colId xmlns:a16="http://schemas.microsoft.com/office/drawing/2014/main" val="20000"/>
                    </a:ext>
                  </a:extLst>
                </a:gridCol>
                <a:gridCol w="4994275">
                  <a:extLst>
                    <a:ext uri="{9D8B030D-6E8A-4147-A177-3AD203B41FA5}">
                      <a16:colId xmlns:a16="http://schemas.microsoft.com/office/drawing/2014/main" val="20001"/>
                    </a:ext>
                  </a:extLst>
                </a:gridCol>
              </a:tblGrid>
              <a:tr h="140202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smtClean="0">
                          <a:ln>
                            <a:noFill/>
                          </a:ln>
                          <a:solidFill>
                            <a:srgbClr val="C0504D"/>
                          </a:solidFill>
                          <a:effectLst/>
                          <a:latin typeface="HGS創英角ｺﾞｼｯｸUB" pitchFamily="50" charset="-128"/>
                          <a:ea typeface="HGS創英角ｺﾞｼｯｸUB" pitchFamily="50" charset="-128"/>
                        </a:rPr>
                        <a:t>一　標準型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179388" marR="0" lvl="0" indent="-179388" algn="just" defTabSz="914400" rtl="0" eaLnBrk="1" fontAlgn="base" latinLnBrk="0" hangingPunct="1">
                        <a:lnSpc>
                          <a:spcPct val="13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a:t>
                      </a:r>
                      <a:r>
                        <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幹線道路</a:t>
                      </a:r>
                      <a:r>
                        <a:rPr kumimoji="1" lang="en-US" altLang="ja-JP" sz="1400" b="0" i="0" u="none" strike="noStrike" cap="none" normalizeH="0" baseline="30000" dirty="0" smtClean="0">
                          <a:ln>
                            <a:noFill/>
                          </a:ln>
                          <a:solidFill>
                            <a:schemeClr val="tx1"/>
                          </a:solidFill>
                          <a:effectLst/>
                          <a:latin typeface="HG丸ｺﾞｼｯｸM-PRO" pitchFamily="50" charset="-128"/>
                          <a:ea typeface="HG丸ｺﾞｼｯｸM-PRO" pitchFamily="50" charset="-128"/>
                        </a:rPr>
                        <a:t>(※1)</a:t>
                      </a:r>
                      <a:r>
                        <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と２箇所以上において交差し、</a:t>
                      </a:r>
                      <a:endPar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p>
                      <a:pPr marL="179388" marR="0" lvl="0" indent="-179388" algn="just" defTabSz="914400" rtl="0" eaLnBrk="1" fontAlgn="base" latinLnBrk="0" hangingPunct="1">
                        <a:lnSpc>
                          <a:spcPct val="13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　かつ幹線道路同士の間隔が３５０ｍ以上</a:t>
                      </a:r>
                    </a:p>
                    <a:p>
                      <a:pPr marL="179388" marR="0" lvl="0" indent="-179388" algn="just" defTabSz="914400" rtl="0" eaLnBrk="1" fontAlgn="base" latinLnBrk="0" hangingPunct="1">
                        <a:lnSpc>
                          <a:spcPct val="13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◇道路と３箇所以上で立体交差</a:t>
                      </a:r>
                    </a:p>
                    <a:p>
                      <a:pPr marL="179388" marR="0" lvl="0" indent="-179388" algn="just" defTabSz="914400" rtl="0" eaLnBrk="1" fontAlgn="base" latinLnBrk="0" hangingPunct="1">
                        <a:lnSpc>
                          <a:spcPct val="13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◇２箇所以上の踏切を除却</a:t>
                      </a:r>
                      <a:r>
                        <a:rPr kumimoji="1" lang="en-US" altLang="ja-JP" sz="1400" b="0" i="0" u="none" strike="noStrike" cap="none" normalizeH="0" baseline="30000" dirty="0" smtClean="0">
                          <a:ln>
                            <a:noFill/>
                          </a:ln>
                          <a:solidFill>
                            <a:schemeClr val="tx1"/>
                          </a:solidFill>
                          <a:effectLst/>
                          <a:latin typeface="HG丸ｺﾞｼｯｸM-PRO" pitchFamily="50" charset="-128"/>
                          <a:ea typeface="HG丸ｺﾞｼｯｸM-PRO" pitchFamily="50" charset="-128"/>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942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rgbClr val="C0504D"/>
                          </a:solidFill>
                          <a:effectLst/>
                          <a:latin typeface="Arial" pitchFamily="34" charset="0"/>
                          <a:ea typeface="HGS創英角ｺﾞｼｯｸUB" pitchFamily="50" charset="-128"/>
                        </a:rPr>
                        <a:t>二　幹線道路のﾎﾞﾄﾙﾈｯｸ踏切の除却</a:t>
                      </a:r>
                      <a:endParaRPr kumimoji="1" lang="en-US" altLang="ja-JP" sz="1600" b="0" i="0" u="none" strike="noStrike" cap="none" normalizeH="0" baseline="0" dirty="0" smtClean="0">
                        <a:ln>
                          <a:noFill/>
                        </a:ln>
                        <a:solidFill>
                          <a:srgbClr val="C0504D"/>
                        </a:solidFill>
                        <a:effectLst/>
                        <a:latin typeface="Arial" pitchFamily="34" charset="0"/>
                        <a:ea typeface="HGS創英角ｺﾞｼｯｸUB"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09550" marR="0" lvl="0" indent="-209550" algn="just" defTabSz="914400" rtl="0" eaLnBrk="1" fontAlgn="base" latinLnBrk="0" hangingPunct="1">
                        <a:lnSpc>
                          <a:spcPct val="13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a:t>
                      </a:r>
                      <a:r>
                        <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幹線道路のﾎﾞﾄﾙﾈｯｸ踏切を除却</a:t>
                      </a:r>
                    </a:p>
                    <a:p>
                      <a:pPr marL="209550" marR="0" lvl="0" indent="-209550" algn="just" defTabSz="914400" rtl="0" eaLnBrk="1" fontAlgn="base" latinLnBrk="0" hangingPunct="1">
                        <a:lnSpc>
                          <a:spcPct val="13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　・</a:t>
                      </a:r>
                      <a:r>
                        <a:rPr kumimoji="1" lang="ja-JP" altLang="en-US" sz="1100" b="1" i="0" u="none" strike="noStrike" cap="none" normalizeH="0" baseline="0" dirty="0" smtClean="0">
                          <a:ln>
                            <a:noFill/>
                          </a:ln>
                          <a:solidFill>
                            <a:schemeClr val="tx1"/>
                          </a:solidFill>
                          <a:effectLst/>
                          <a:latin typeface="HG丸ｺﾞｼｯｸM-PRO" pitchFamily="50" charset="-128"/>
                          <a:ea typeface="HG丸ｺﾞｼｯｸM-PRO" pitchFamily="50" charset="-128"/>
                        </a:rPr>
                        <a:t>開かずの踏切</a:t>
                      </a: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：ピーク時遮断時間４０分／時以上</a:t>
                      </a:r>
                      <a:endParaRPr kumimoji="1" lang="en-US" altLang="ja-JP" sz="11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p>
                      <a:pPr marL="209550" marR="0" lvl="0" indent="-209550" algn="just" defTabSz="914400" rtl="0" eaLnBrk="1" fontAlgn="base" latinLnBrk="0" hangingPunct="1">
                        <a:lnSpc>
                          <a:spcPct val="130000"/>
                        </a:lnSpc>
                        <a:spcBef>
                          <a:spcPct val="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　・</a:t>
                      </a:r>
                      <a:r>
                        <a:rPr kumimoji="1" lang="ja-JP" altLang="en-US" sz="1100" b="1" i="0" u="none" strike="noStrike" cap="none" normalizeH="0" baseline="0" dirty="0" smtClean="0">
                          <a:ln>
                            <a:noFill/>
                          </a:ln>
                          <a:solidFill>
                            <a:schemeClr val="tx1"/>
                          </a:solidFill>
                          <a:effectLst/>
                          <a:latin typeface="HG丸ｺﾞｼｯｸM-PRO" pitchFamily="50" charset="-128"/>
                          <a:ea typeface="HG丸ｺﾞｼｯｸM-PRO" pitchFamily="50" charset="-128"/>
                        </a:rPr>
                        <a:t>自動車ﾎﾞﾄﾙﾈｯｸ踏切</a:t>
                      </a: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：一日踏切交通遮断量が５万台時／日以上　　　　　　　　　　　　 </a:t>
                      </a:r>
                    </a:p>
                    <a:p>
                      <a:pPr marL="209550" marR="0" lvl="0" indent="-209550" algn="just" defTabSz="914400" rtl="0" eaLnBrk="1" fontAlgn="base" latinLnBrk="0" hangingPunct="1">
                        <a:lnSpc>
                          <a:spcPct val="130000"/>
                        </a:lnSpc>
                        <a:spcBef>
                          <a:spcPct val="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◇道路と３箇所以上で立体交差</a:t>
                      </a:r>
                      <a:endPar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p>
                      <a:pPr marL="209550" marR="0" lvl="0" indent="-209550" algn="just" defTabSz="914400" rtl="0" eaLnBrk="1" fontAlgn="base" latinLnBrk="0" hangingPunct="1">
                        <a:lnSpc>
                          <a:spcPct val="130000"/>
                        </a:lnSpc>
                        <a:spcBef>
                          <a:spcPct val="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40900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rgbClr val="C0504D"/>
                          </a:solidFill>
                          <a:effectLst/>
                          <a:latin typeface="Arial" pitchFamily="34" charset="0"/>
                          <a:ea typeface="HGS創英角ｺﾞｼｯｸUB" pitchFamily="50" charset="-128"/>
                        </a:rPr>
                        <a:t>三　歩行者ﾎﾞﾄﾙﾈｯｸ踏切の除却</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09550" marR="0" lvl="0" indent="-20955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a:t>
                      </a:r>
                      <a:r>
                        <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生活道路の歩行者ﾎﾞﾄﾙﾈｯｸ踏切を除却</a:t>
                      </a:r>
                    </a:p>
                    <a:p>
                      <a:pPr marL="1616075" marR="0" lvl="0" indent="-1616075" algn="l" defTabSz="914400" rtl="0" eaLnBrk="1" fontAlgn="base" latinLnBrk="0" hangingPunct="1">
                        <a:lnSpc>
                          <a:spcPct val="100000"/>
                        </a:lnSpc>
                        <a:spcBef>
                          <a:spcPct val="2000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　・</a:t>
                      </a:r>
                      <a:r>
                        <a:rPr kumimoji="1" lang="ja-JP" altLang="en-US" sz="1100" b="1" i="0" u="none" strike="noStrike" cap="none" normalizeH="0" baseline="0" dirty="0" smtClean="0">
                          <a:ln>
                            <a:noFill/>
                          </a:ln>
                          <a:solidFill>
                            <a:schemeClr val="tx1"/>
                          </a:solidFill>
                          <a:effectLst/>
                          <a:latin typeface="HG丸ｺﾞｼｯｸM-PRO" pitchFamily="50" charset="-128"/>
                          <a:ea typeface="HG丸ｺﾞｼｯｸM-PRO" pitchFamily="50" charset="-128"/>
                        </a:rPr>
                        <a:t>歩行者ﾎﾞﾄﾙﾈｯｸ踏切</a:t>
                      </a: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a:t>
                      </a:r>
                      <a:r>
                        <a:rPr kumimoji="1" lang="ja-JP" altLang="en-US" sz="1100" b="0" i="0" u="sng" strike="noStrike" cap="none" normalizeH="0" baseline="0" dirty="0" smtClean="0">
                          <a:ln>
                            <a:noFill/>
                          </a:ln>
                          <a:solidFill>
                            <a:schemeClr val="tx1"/>
                          </a:solidFill>
                          <a:effectLst/>
                          <a:latin typeface="HG丸ｺﾞｼｯｸM-PRO" pitchFamily="50" charset="-128"/>
                          <a:ea typeface="HG丸ｺﾞｼｯｸM-PRO" pitchFamily="50" charset="-128"/>
                        </a:rPr>
                        <a:t>自動車、歩行者及び軽車両</a:t>
                      </a: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にかかる一日踏切交通遮断量が５万台</a:t>
                      </a:r>
                      <a:r>
                        <a:rPr kumimoji="1" lang="en-US" altLang="ja-JP"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a:t>
                      </a: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人</a:t>
                      </a:r>
                      <a:r>
                        <a:rPr kumimoji="1" lang="en-US" altLang="ja-JP"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a:t>
                      </a: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時／日以上　かつ　</a:t>
                      </a:r>
                      <a:endParaRPr kumimoji="1" lang="en-US" altLang="ja-JP" sz="11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p>
                      <a:pPr marL="1616075" marR="0" lvl="0" indent="-1616075" algn="l" defTabSz="914400" rtl="0" eaLnBrk="1" fontAlgn="base" latinLnBrk="0" hangingPunct="1">
                        <a:lnSpc>
                          <a:spcPct val="100000"/>
                        </a:lnSpc>
                        <a:spcBef>
                          <a:spcPct val="20000"/>
                        </a:spcBef>
                        <a:spcAft>
                          <a:spcPct val="0"/>
                        </a:spcAft>
                        <a:buClrTx/>
                        <a:buSzTx/>
                        <a:buFontTx/>
                        <a:buNone/>
                        <a:tabLst/>
                      </a:pP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　　　　　　　　　　　  </a:t>
                      </a:r>
                      <a:r>
                        <a:rPr kumimoji="1" lang="ja-JP" altLang="en-US" sz="1100" b="0" i="0" u="sng" strike="noStrike" cap="none" normalizeH="0" baseline="0" dirty="0" smtClean="0">
                          <a:ln>
                            <a:noFill/>
                          </a:ln>
                          <a:solidFill>
                            <a:schemeClr val="tx1"/>
                          </a:solidFill>
                          <a:effectLst/>
                          <a:latin typeface="HG丸ｺﾞｼｯｸM-PRO" pitchFamily="50" charset="-128"/>
                          <a:ea typeface="HG丸ｺﾞｼｯｸM-PRO" pitchFamily="50" charset="-128"/>
                        </a:rPr>
                        <a:t>歩行者及び軽車両</a:t>
                      </a: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にかかる一日踏切交通遮断量が２万台</a:t>
                      </a:r>
                      <a:r>
                        <a:rPr kumimoji="1" lang="en-US" altLang="ja-JP"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a:t>
                      </a: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人</a:t>
                      </a:r>
                      <a:r>
                        <a:rPr kumimoji="1" lang="en-US" altLang="ja-JP"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a:t>
                      </a:r>
                      <a:r>
                        <a:rPr kumimoji="1" lang="ja-JP" altLang="en-US" sz="1100" b="0" i="0" u="none" strike="noStrike" cap="none" normalizeH="0" baseline="0" dirty="0" smtClean="0">
                          <a:ln>
                            <a:noFill/>
                          </a:ln>
                          <a:solidFill>
                            <a:schemeClr val="tx1"/>
                          </a:solidFill>
                          <a:effectLst/>
                          <a:latin typeface="HG丸ｺﾞｼｯｸM-PRO" pitchFamily="50" charset="-128"/>
                          <a:ea typeface="HG丸ｺﾞｼｯｸM-PRO" pitchFamily="50" charset="-128"/>
                        </a:rPr>
                        <a:t>時／日以上</a:t>
                      </a:r>
                    </a:p>
                    <a:p>
                      <a:pPr marL="209550" marR="0" lvl="0" indent="-209550" algn="l" defTabSz="914400" rtl="0" eaLnBrk="1" fontAlgn="base" latinLnBrk="0" hangingPunct="1">
                        <a:lnSpc>
                          <a:spcPct val="100000"/>
                        </a:lnSpc>
                        <a:spcBef>
                          <a:spcPct val="20000"/>
                        </a:spcBef>
                        <a:spcAft>
                          <a:spcPct val="0"/>
                        </a:spcAft>
                        <a:buClrTx/>
                        <a:buSzTx/>
                        <a:buFontTx/>
                        <a:buNone/>
                        <a:tabLst/>
                      </a:pPr>
                      <a:r>
                        <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◇道路と３箇所以上で立体交差</a:t>
                      </a:r>
                      <a:endPar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p>
                      <a:pPr marL="209550" marR="0" lvl="0" indent="-209550" algn="l" defTabSz="914400" rtl="0" eaLnBrk="1" fontAlgn="base" latinLnBrk="0" hangingPunct="1">
                        <a:lnSpc>
                          <a:spcPct val="100000"/>
                        </a:lnSpc>
                        <a:spcBef>
                          <a:spcPct val="20000"/>
                        </a:spcBef>
                        <a:spcAft>
                          <a:spcPct val="0"/>
                        </a:spcAft>
                        <a:buClrTx/>
                        <a:buSzTx/>
                        <a:buFontTx/>
                        <a:buNone/>
                        <a:tabLst/>
                      </a:pPr>
                      <a:endPar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171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1600" b="0" i="0" u="none" strike="noStrike" cap="none" normalizeH="0" baseline="0" dirty="0" smtClean="0">
                          <a:ln>
                            <a:noFill/>
                          </a:ln>
                          <a:solidFill>
                            <a:srgbClr val="C0504D"/>
                          </a:solidFill>
                          <a:effectLst/>
                          <a:latin typeface="Arial" pitchFamily="34" charset="0"/>
                          <a:ea typeface="HGS創英角ｺﾞｼｯｸUB" pitchFamily="50" charset="-128"/>
                        </a:rPr>
                        <a:t>四　段階施行型</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09550" marR="0" lvl="0" indent="-209550" algn="just" defTabSz="914400" rtl="0" eaLnBrk="1" fontAlgn="base" latinLnBrk="0" hangingPunct="1">
                        <a:lnSpc>
                          <a:spcPct val="130000"/>
                        </a:lnSpc>
                        <a:spcBef>
                          <a:spcPct val="0"/>
                        </a:spcBef>
                        <a:spcAft>
                          <a:spcPct val="0"/>
                        </a:spcAft>
                        <a:buClrTx/>
                        <a:buSzTx/>
                        <a:buFontTx/>
                        <a:buNone/>
                        <a:tabLst/>
                      </a:pPr>
                      <a:r>
                        <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a:t>
                      </a:r>
                      <a:r>
                        <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rPr>
                        <a:t>整備済み区間に隣接する未整備区間について、整備済み区間と併せた全体の区間として、一又は二に合致</a:t>
                      </a:r>
                      <a:endPar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p>
                      <a:pPr marL="209550" marR="0" lvl="0" indent="-209550" algn="just" defTabSz="914400" rtl="0" eaLnBrk="1" fontAlgn="base" latinLnBrk="0" hangingPunct="1">
                        <a:lnSpc>
                          <a:spcPct val="130000"/>
                        </a:lnSpc>
                        <a:spcBef>
                          <a:spcPct val="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p>
                      <a:pPr marL="209550" marR="0" lvl="0" indent="-209550" algn="just" defTabSz="914400" rtl="0" eaLnBrk="1" fontAlgn="base" latinLnBrk="0" hangingPunct="1">
                        <a:lnSpc>
                          <a:spcPct val="130000"/>
                        </a:lnSpc>
                        <a:spcBef>
                          <a:spcPct val="0"/>
                        </a:spcBef>
                        <a:spcAft>
                          <a:spcPct val="0"/>
                        </a:spcAft>
                        <a:buClrTx/>
                        <a:buSzTx/>
                        <a:buFontTx/>
                        <a:buNone/>
                        <a:tabLst/>
                      </a:pPr>
                      <a:endParaRPr kumimoji="1" lang="en-US" altLang="ja-JP" sz="14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p>
                      <a:pPr marL="209550" marR="0" lvl="0" indent="-209550" algn="just" defTabSz="914400" rtl="0" eaLnBrk="1" fontAlgn="base" latinLnBrk="0" hangingPunct="1">
                        <a:lnSpc>
                          <a:spcPct val="130000"/>
                        </a:lnSpc>
                        <a:spcBef>
                          <a:spcPct val="0"/>
                        </a:spcBef>
                        <a:spcAft>
                          <a:spcPct val="0"/>
                        </a:spcAft>
                        <a:buClrTx/>
                        <a:buSzTx/>
                        <a:buFontTx/>
                        <a:buNone/>
                        <a:tabLst/>
                      </a:pPr>
                      <a:endParaRPr kumimoji="1" lang="ja-JP" altLang="en-US" sz="1400" b="0" i="0" u="none" strike="noStrike" cap="none" normalizeH="0" baseline="0" dirty="0" smtClean="0">
                        <a:ln>
                          <a:noFill/>
                        </a:ln>
                        <a:solidFill>
                          <a:schemeClr val="tx1"/>
                        </a:solidFill>
                        <a:effectLst/>
                        <a:latin typeface="HG丸ｺﾞｼｯｸM-PRO" pitchFamily="50" charset="-128"/>
                        <a:ea typeface="HG丸ｺﾞｼｯｸM-PRO" pitchFamily="50"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pic>
        <p:nvPicPr>
          <p:cNvPr id="47" name="Picture 4" descr="ボトルネック"/>
          <p:cNvPicPr>
            <a:picLocks noChangeAspect="1" noChangeArrowheads="1"/>
          </p:cNvPicPr>
          <p:nvPr/>
        </p:nvPicPr>
        <p:blipFill>
          <a:blip r:embed="rId4"/>
          <a:stretch>
            <a:fillRect/>
          </a:stretch>
        </p:blipFill>
        <p:spPr>
          <a:xfrm>
            <a:off x="1632100" y="2411364"/>
            <a:ext cx="1717675" cy="906463"/>
          </a:xfrm>
          <a:prstGeom prst="rect">
            <a:avLst/>
          </a:prstGeom>
          <a:noFill/>
          <a:ln w="9525">
            <a:noFill/>
            <a:miter lim="800000"/>
            <a:headEnd/>
            <a:tailEnd/>
          </a:ln>
        </p:spPr>
      </p:pic>
      <p:pic>
        <p:nvPicPr>
          <p:cNvPr id="48" name="Picture 8"/>
          <p:cNvPicPr>
            <a:picLocks noChangeAspect="1" noChangeArrowheads="1"/>
          </p:cNvPicPr>
          <p:nvPr/>
        </p:nvPicPr>
        <p:blipFill>
          <a:blip r:embed="rId5"/>
          <a:stretch>
            <a:fillRect/>
          </a:stretch>
        </p:blipFill>
        <p:spPr>
          <a:xfrm>
            <a:off x="1017589" y="757238"/>
            <a:ext cx="3317875" cy="1168400"/>
          </a:xfrm>
          <a:prstGeom prst="rect">
            <a:avLst/>
          </a:prstGeom>
          <a:noFill/>
          <a:ln w="9525">
            <a:noFill/>
            <a:miter lim="800000"/>
            <a:headEnd/>
            <a:tailEnd/>
          </a:ln>
        </p:spPr>
      </p:pic>
      <p:sp>
        <p:nvSpPr>
          <p:cNvPr id="49" name="Text Box 33"/>
          <p:cNvSpPr txBox="1">
            <a:spLocks noChangeArrowheads="1"/>
          </p:cNvSpPr>
          <p:nvPr/>
        </p:nvSpPr>
        <p:spPr>
          <a:xfrm>
            <a:off x="7256464" y="3052192"/>
            <a:ext cx="2016125" cy="304800"/>
          </a:xfrm>
          <a:prstGeom prst="rect">
            <a:avLst/>
          </a:prstGeom>
          <a:noFill/>
          <a:ln w="9525">
            <a:noFill/>
            <a:miter lim="800000"/>
            <a:headEnd/>
            <a:tailEnd/>
          </a:ln>
        </p:spPr>
        <p:txBody>
          <a:bodyPr>
            <a:spAutoFit/>
          </a:bodyPr>
          <a:lstStyle/>
          <a:p>
            <a:pPr eaLnBrk="1" hangingPunct="1">
              <a:spcBef>
                <a:spcPct val="50000"/>
              </a:spcBef>
            </a:pPr>
            <a:r>
              <a:rPr lang="ja-JP" altLang="en-US" sz="1400" dirty="0">
                <a:solidFill>
                  <a:srgbClr val="FF3300"/>
                </a:solidFill>
                <a:ea typeface="HGS創英角ｺﾞｼｯｸUB" pitchFamily="50" charset="-128"/>
              </a:rPr>
              <a:t>幹線道路が１本でも可</a:t>
            </a:r>
          </a:p>
        </p:txBody>
      </p:sp>
      <p:sp>
        <p:nvSpPr>
          <p:cNvPr id="50" name="Text Box 34"/>
          <p:cNvSpPr txBox="1">
            <a:spLocks noChangeArrowheads="1"/>
          </p:cNvSpPr>
          <p:nvPr/>
        </p:nvSpPr>
        <p:spPr>
          <a:xfrm>
            <a:off x="7761289" y="4653136"/>
            <a:ext cx="1512192" cy="304800"/>
          </a:xfrm>
          <a:prstGeom prst="rect">
            <a:avLst/>
          </a:prstGeom>
          <a:noFill/>
          <a:ln w="9525">
            <a:noFill/>
            <a:miter lim="800000"/>
            <a:headEnd/>
            <a:tailEnd/>
          </a:ln>
        </p:spPr>
        <p:txBody>
          <a:bodyPr wrap="square">
            <a:spAutoFit/>
          </a:bodyPr>
          <a:lstStyle/>
          <a:p>
            <a:pPr eaLnBrk="1" hangingPunct="1">
              <a:spcBef>
                <a:spcPct val="50000"/>
              </a:spcBef>
            </a:pPr>
            <a:r>
              <a:rPr lang="ja-JP" altLang="en-US" sz="1400" dirty="0">
                <a:solidFill>
                  <a:srgbClr val="FF3300"/>
                </a:solidFill>
                <a:ea typeface="HGS創英角ｺﾞｼｯｸUB" pitchFamily="50" charset="-128"/>
              </a:rPr>
              <a:t>幹線道路が不要</a:t>
            </a:r>
          </a:p>
        </p:txBody>
      </p:sp>
      <p:sp>
        <p:nvSpPr>
          <p:cNvPr id="51" name="Text Box 7"/>
          <p:cNvSpPr txBox="1">
            <a:spLocks noChangeArrowheads="1"/>
          </p:cNvSpPr>
          <p:nvPr/>
        </p:nvSpPr>
        <p:spPr>
          <a:xfrm>
            <a:off x="776536" y="6423139"/>
            <a:ext cx="7853432" cy="400110"/>
          </a:xfrm>
          <a:prstGeom prst="rect">
            <a:avLst/>
          </a:prstGeom>
          <a:noFill/>
          <a:ln w="9525">
            <a:noFill/>
            <a:miter lim="800000"/>
            <a:headEnd/>
            <a:tailEnd/>
          </a:ln>
        </p:spPr>
        <p:txBody>
          <a:bodyPr wrap="none">
            <a:spAutoFit/>
          </a:bodyPr>
          <a:lstStyle/>
          <a:p>
            <a:pPr eaLnBrk="1" hangingPunct="1"/>
            <a:r>
              <a:rPr lang="en-US" altLang="ja-JP" sz="1000" dirty="0">
                <a:solidFill>
                  <a:prstClr val="black"/>
                </a:solidFill>
                <a:latin typeface="HG丸ｺﾞｼｯｸM-PRO" pitchFamily="50" charset="-128"/>
                <a:ea typeface="HG丸ｺﾞｼｯｸM-PRO" pitchFamily="50" charset="-128"/>
              </a:rPr>
              <a:t>(※1) </a:t>
            </a:r>
            <a:r>
              <a:rPr lang="ja-JP" altLang="en-US" sz="1000" dirty="0">
                <a:solidFill>
                  <a:prstClr val="black"/>
                </a:solidFill>
                <a:latin typeface="HG丸ｺﾞｼｯｸM-PRO" pitchFamily="50" charset="-128"/>
                <a:ea typeface="HG丸ｺﾞｼｯｸM-PRO" pitchFamily="50" charset="-128"/>
              </a:rPr>
              <a:t>幹線道路：道路法による一般国道及び都道府県道、都市計画法により都市計画決定された道路</a:t>
            </a:r>
            <a:endParaRPr lang="en-US" altLang="ja-JP" sz="1000" dirty="0">
              <a:solidFill>
                <a:prstClr val="black"/>
              </a:solidFill>
              <a:latin typeface="HG丸ｺﾞｼｯｸM-PRO" pitchFamily="50" charset="-128"/>
              <a:ea typeface="HG丸ｺﾞｼｯｸM-PRO" pitchFamily="50" charset="-128"/>
            </a:endParaRPr>
          </a:p>
          <a:p>
            <a:pPr eaLnBrk="1" hangingPunct="1"/>
            <a:r>
              <a:rPr lang="en-US" altLang="ja-JP" sz="1000" dirty="0">
                <a:solidFill>
                  <a:prstClr val="black"/>
                </a:solidFill>
                <a:latin typeface="HG丸ｺﾞｼｯｸM-PRO" pitchFamily="50" charset="-128"/>
                <a:ea typeface="HG丸ｺﾞｼｯｸM-PRO" pitchFamily="50" charset="-128"/>
              </a:rPr>
              <a:t>(※2) </a:t>
            </a:r>
            <a:r>
              <a:rPr lang="ja-JP" altLang="en-US" sz="1000" dirty="0">
                <a:solidFill>
                  <a:prstClr val="black"/>
                </a:solidFill>
                <a:latin typeface="HG丸ｺﾞｼｯｸM-PRO" pitchFamily="50" charset="-128"/>
                <a:ea typeface="HG丸ｺﾞｼｯｸM-PRO" pitchFamily="50" charset="-128"/>
              </a:rPr>
              <a:t>既に立体交差箇所において行われる車線増加を伴う改築又は道路構造令に適していない構造を適合させるために行う改築を含む</a:t>
            </a:r>
          </a:p>
        </p:txBody>
      </p:sp>
      <p:pic>
        <p:nvPicPr>
          <p:cNvPr id="52" name="Picture 6"/>
          <p:cNvPicPr>
            <a:picLocks noChangeAspect="1" noChangeArrowheads="1"/>
          </p:cNvPicPr>
          <p:nvPr/>
        </p:nvPicPr>
        <p:blipFill>
          <a:blip r:embed="rId6"/>
          <a:srcRect r="16853"/>
          <a:stretch>
            <a:fillRect/>
          </a:stretch>
        </p:blipFill>
        <p:spPr>
          <a:xfrm>
            <a:off x="1496617" y="3844206"/>
            <a:ext cx="1844675" cy="1096963"/>
          </a:xfrm>
          <a:prstGeom prst="rect">
            <a:avLst/>
          </a:prstGeom>
          <a:noFill/>
          <a:ln w="9525">
            <a:noFill/>
            <a:miter lim="800000"/>
            <a:headEnd/>
            <a:tailEnd/>
          </a:ln>
        </p:spPr>
      </p:pic>
    </p:spTree>
    <p:extLst>
      <p:ext uri="{BB962C8B-B14F-4D97-AF65-F5344CB8AC3E}">
        <p14:creationId xmlns:p14="http://schemas.microsoft.com/office/powerpoint/2010/main" val="38117287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2" name="タイトル 3"/>
          <p:cNvSpPr>
            <a:spLocks noGrp="1"/>
          </p:cNvSpPr>
          <p:nvPr>
            <p:ph type="title"/>
          </p:nvPr>
        </p:nvSpPr>
        <p:spPr/>
        <p:txBody>
          <a:bodyPr/>
          <a:lstStyle/>
          <a:p>
            <a:r>
              <a:rPr lang="ja-JP" altLang="en-US" dirty="0"/>
              <a:t>連続立体交差事業の</a:t>
            </a:r>
            <a:r>
              <a:rPr lang="ja-JP" altLang="en-US" dirty="0" smtClean="0"/>
              <a:t>進め方</a:t>
            </a:r>
            <a:endParaRPr kumimoji="1" lang="ja-JP" altLang="en-US" dirty="0"/>
          </a:p>
        </p:txBody>
      </p:sp>
      <p:sp>
        <p:nvSpPr>
          <p:cNvPr id="1213" name="Rectangle 3"/>
          <p:cNvSpPr>
            <a:spLocks noChangeArrowheads="1"/>
          </p:cNvSpPr>
          <p:nvPr/>
        </p:nvSpPr>
        <p:spPr>
          <a:xfrm>
            <a:off x="1065000" y="3400359"/>
            <a:ext cx="504000" cy="2941961"/>
          </a:xfrm>
          <a:prstGeom prst="rect">
            <a:avLst/>
          </a:prstGeom>
          <a:solidFill>
            <a:srgbClr val="FFCC99"/>
          </a:solidFill>
          <a:ln w="9525">
            <a:solidFill>
              <a:sysClr val="windowText" lastClr="000000"/>
            </a:solidFill>
            <a:miter lim="800000"/>
            <a:headEnd/>
            <a:tailEnd/>
          </a:ln>
        </p:spPr>
        <p:txBody>
          <a:bodyPr vert="eaVert"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rPr>
              <a:t>自治体による事前調査</a:t>
            </a:r>
          </a:p>
        </p:txBody>
      </p:sp>
      <p:sp>
        <p:nvSpPr>
          <p:cNvPr id="1214" name="Rectangle 4"/>
          <p:cNvSpPr>
            <a:spLocks noChangeArrowheads="1"/>
          </p:cNvSpPr>
          <p:nvPr/>
        </p:nvSpPr>
        <p:spPr>
          <a:xfrm>
            <a:off x="2427082" y="3377339"/>
            <a:ext cx="504000" cy="2988000"/>
          </a:xfrm>
          <a:prstGeom prst="rect">
            <a:avLst/>
          </a:prstGeom>
          <a:solidFill>
            <a:srgbClr val="FFCC99"/>
          </a:solidFill>
          <a:ln w="9525">
            <a:solidFill>
              <a:sysClr val="windowText" lastClr="000000"/>
            </a:solidFill>
            <a:miter lim="800000"/>
            <a:headEnd/>
            <a:tailEnd/>
          </a:ln>
        </p:spPr>
        <p:txBody>
          <a:bodyPr vert="eaVert"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rPr>
              <a:t>補助調査採択</a:t>
            </a:r>
          </a:p>
        </p:txBody>
      </p:sp>
      <p:sp>
        <p:nvSpPr>
          <p:cNvPr id="1215" name="Rectangle 6"/>
          <p:cNvSpPr>
            <a:spLocks noChangeArrowheads="1"/>
          </p:cNvSpPr>
          <p:nvPr/>
        </p:nvSpPr>
        <p:spPr>
          <a:xfrm>
            <a:off x="6942365" y="3377339"/>
            <a:ext cx="537417" cy="2988000"/>
          </a:xfrm>
          <a:prstGeom prst="rect">
            <a:avLst/>
          </a:prstGeom>
          <a:solidFill>
            <a:srgbClr val="FFCC99"/>
          </a:solidFill>
          <a:ln w="9525">
            <a:solidFill>
              <a:sysClr val="windowText" lastClr="000000"/>
            </a:solidFill>
            <a:miter lim="800000"/>
            <a:headEnd/>
            <a:tailEnd/>
          </a:ln>
        </p:spPr>
        <p:txBody>
          <a:bodyPr vert="eaVert"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rPr>
              <a:t>都市計画事業認可</a:t>
            </a:r>
            <a:endParaRPr kumimoji="0" lang="en-US" altLang="ja-JP" sz="2000" b="0" i="0" u="none" strike="noStrike" kern="0" cap="none" spc="0" normalizeH="0" baseline="0" noProof="0" dirty="0" smtClean="0">
              <a:ln>
                <a:noFill/>
              </a:ln>
              <a:solidFill>
                <a:prstClr val="black"/>
              </a:solidFill>
              <a:effectLst/>
              <a:uLnTx/>
              <a:uFillTx/>
            </a:endParaRPr>
          </a:p>
        </p:txBody>
      </p:sp>
      <p:sp>
        <p:nvSpPr>
          <p:cNvPr id="1216" name="Rectangle 7"/>
          <p:cNvSpPr>
            <a:spLocks noChangeArrowheads="1"/>
          </p:cNvSpPr>
          <p:nvPr/>
        </p:nvSpPr>
        <p:spPr>
          <a:xfrm>
            <a:off x="5435232" y="3377339"/>
            <a:ext cx="504000" cy="2988000"/>
          </a:xfrm>
          <a:prstGeom prst="rect">
            <a:avLst/>
          </a:prstGeom>
          <a:solidFill>
            <a:srgbClr val="FFCC99"/>
          </a:solidFill>
          <a:ln w="9525">
            <a:solidFill>
              <a:sysClr val="windowText" lastClr="000000"/>
            </a:solidFill>
            <a:miter lim="800000"/>
            <a:headEnd/>
            <a:tailEnd/>
          </a:ln>
        </p:spPr>
        <p:txBody>
          <a:bodyPr vert="eaVert"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rPr>
              <a:t>都市計画決定</a:t>
            </a:r>
          </a:p>
        </p:txBody>
      </p:sp>
      <p:sp>
        <p:nvSpPr>
          <p:cNvPr id="1217" name="Rectangle 9"/>
          <p:cNvSpPr>
            <a:spLocks noChangeArrowheads="1"/>
          </p:cNvSpPr>
          <p:nvPr/>
        </p:nvSpPr>
        <p:spPr>
          <a:xfrm>
            <a:off x="8488230" y="3377339"/>
            <a:ext cx="504000" cy="2988000"/>
          </a:xfrm>
          <a:prstGeom prst="rect">
            <a:avLst/>
          </a:prstGeom>
          <a:solidFill>
            <a:srgbClr val="FFCC99"/>
          </a:solidFill>
          <a:ln w="9525">
            <a:solidFill>
              <a:sysClr val="windowText" lastClr="000000"/>
            </a:solidFill>
            <a:miter lim="800000"/>
            <a:headEnd/>
            <a:tailEnd/>
          </a:ln>
        </p:spPr>
        <p:txBody>
          <a:bodyPr vert="eaVert"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smtClean="0">
                <a:ln>
                  <a:noFill/>
                </a:ln>
                <a:solidFill>
                  <a:prstClr val="black"/>
                </a:solidFill>
                <a:effectLst/>
                <a:uLnTx/>
                <a:uFillTx/>
              </a:rPr>
              <a:t>事業完了</a:t>
            </a:r>
          </a:p>
        </p:txBody>
      </p:sp>
      <p:sp>
        <p:nvSpPr>
          <p:cNvPr id="1218" name="AutoShape 10"/>
          <p:cNvSpPr>
            <a:spLocks noChangeArrowheads="1"/>
          </p:cNvSpPr>
          <p:nvPr/>
        </p:nvSpPr>
        <p:spPr>
          <a:xfrm rot="5400000">
            <a:off x="1758357" y="4721321"/>
            <a:ext cx="479425" cy="300037"/>
          </a:xfrm>
          <a:prstGeom prst="triangle">
            <a:avLst>
              <a:gd name="adj" fmla="val 50000"/>
            </a:avLst>
          </a:prstGeom>
          <a:solidFill>
            <a:srgbClr val="4F81BD"/>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endParaRPr>
          </a:p>
        </p:txBody>
      </p:sp>
      <p:sp>
        <p:nvSpPr>
          <p:cNvPr id="1219" name="AutoShape 11"/>
          <p:cNvSpPr>
            <a:spLocks noChangeArrowheads="1"/>
          </p:cNvSpPr>
          <p:nvPr/>
        </p:nvSpPr>
        <p:spPr>
          <a:xfrm>
            <a:off x="3059825" y="4676077"/>
            <a:ext cx="781050" cy="390525"/>
          </a:xfrm>
          <a:prstGeom prst="rightArrow">
            <a:avLst>
              <a:gd name="adj1" fmla="val 49593"/>
              <a:gd name="adj2" fmla="val 57722"/>
            </a:avLst>
          </a:prstGeom>
          <a:solidFill>
            <a:srgbClr val="4F81BD"/>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endParaRPr>
          </a:p>
        </p:txBody>
      </p:sp>
      <p:sp>
        <p:nvSpPr>
          <p:cNvPr id="1220" name="AutoShape 14"/>
          <p:cNvSpPr>
            <a:spLocks noChangeArrowheads="1"/>
          </p:cNvSpPr>
          <p:nvPr/>
        </p:nvSpPr>
        <p:spPr>
          <a:xfrm>
            <a:off x="4557705" y="4676077"/>
            <a:ext cx="781050" cy="390525"/>
          </a:xfrm>
          <a:prstGeom prst="rightArrow">
            <a:avLst>
              <a:gd name="adj1" fmla="val 49593"/>
              <a:gd name="adj2" fmla="val 57722"/>
            </a:avLst>
          </a:prstGeom>
          <a:solidFill>
            <a:srgbClr val="4F81BD"/>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endParaRPr>
          </a:p>
        </p:txBody>
      </p:sp>
      <p:sp>
        <p:nvSpPr>
          <p:cNvPr id="1221" name="AutoShape 17"/>
          <p:cNvSpPr>
            <a:spLocks noChangeArrowheads="1"/>
          </p:cNvSpPr>
          <p:nvPr/>
        </p:nvSpPr>
        <p:spPr>
          <a:xfrm>
            <a:off x="5978459" y="4676077"/>
            <a:ext cx="781050" cy="390525"/>
          </a:xfrm>
          <a:prstGeom prst="rightArrow">
            <a:avLst>
              <a:gd name="adj1" fmla="val 49593"/>
              <a:gd name="adj2" fmla="val 57722"/>
            </a:avLst>
          </a:prstGeom>
          <a:solidFill>
            <a:srgbClr val="4F81BD"/>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endParaRPr>
          </a:p>
        </p:txBody>
      </p:sp>
      <p:sp>
        <p:nvSpPr>
          <p:cNvPr id="1222" name="テキスト ボックス 12"/>
          <p:cNvSpPr txBox="1"/>
          <p:nvPr/>
        </p:nvSpPr>
        <p:spPr>
          <a:xfrm>
            <a:off x="381000" y="727672"/>
            <a:ext cx="9144000" cy="1477328"/>
          </a:xfrm>
          <a:prstGeom prst="rect">
            <a:avLst/>
          </a:prstGeom>
          <a:noFill/>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ＭＳ Ｐゴシック"/>
                <a:ea typeface="ＭＳ Ｐゴシック"/>
              </a:rPr>
              <a:t>■　平成３１年度より、連続立体交差事業を</a:t>
            </a:r>
            <a:r>
              <a:rPr kumimoji="0" lang="ja-JP" altLang="en-US" sz="1800" b="0" i="0" u="none" strike="noStrike" kern="0" cap="none" spc="0" normalizeH="0" baseline="0" noProof="0" dirty="0">
                <a:ln>
                  <a:noFill/>
                </a:ln>
                <a:solidFill>
                  <a:prstClr val="black"/>
                </a:solidFill>
                <a:effectLst/>
                <a:uLnTx/>
                <a:uFillTx/>
              </a:rPr>
              <a:t>計画的かつ集中的に支援するため、</a:t>
            </a:r>
            <a:r>
              <a:rPr kumimoji="0" lang="ja-JP" altLang="en-US" sz="1800" b="1" i="0" u="none" strike="noStrike" kern="0" cap="none" spc="0" normalizeH="0" baseline="0" noProof="0" dirty="0">
                <a:ln>
                  <a:noFill/>
                </a:ln>
                <a:solidFill>
                  <a:srgbClr val="FF0000"/>
                </a:solidFill>
                <a:effectLst/>
                <a:uLnTx/>
                <a:uFillTx/>
                <a:latin typeface="ＭＳ Ｐゴシック"/>
                <a:ea typeface="ＭＳ Ｐゴシック"/>
              </a:rPr>
              <a:t>個別補助制　　　</a:t>
            </a:r>
            <a:endParaRPr kumimoji="0" lang="en-US" altLang="ja-JP" sz="1800" b="1" i="0" u="none" strike="noStrike" kern="0" cap="none" spc="0" normalizeH="0" baseline="0" noProof="0" dirty="0">
              <a:ln>
                <a:noFill/>
              </a:ln>
              <a:solidFill>
                <a:srgbClr val="FF0000"/>
              </a:solidFill>
              <a:effectLst/>
              <a:uLnTx/>
              <a:uFillTx/>
              <a:latin typeface="ＭＳ Ｐゴシック"/>
              <a:ea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0000"/>
                </a:solidFill>
                <a:effectLst/>
                <a:uLnTx/>
                <a:uFillTx/>
                <a:latin typeface="ＭＳ Ｐゴシック"/>
                <a:ea typeface="ＭＳ Ｐゴシック"/>
              </a:rPr>
              <a:t>　　　度を創設</a:t>
            </a:r>
            <a:r>
              <a:rPr kumimoji="0" lang="ja-JP" altLang="en-US" sz="1800" b="0" i="0" u="none" strike="noStrike" kern="0" cap="none" spc="0" normalizeH="0" baseline="0" noProof="0" dirty="0">
                <a:ln>
                  <a:noFill/>
                </a:ln>
                <a:solidFill>
                  <a:prstClr val="black"/>
                </a:solidFill>
                <a:effectLst/>
                <a:uLnTx/>
                <a:uFillTx/>
                <a:latin typeface="ＭＳ Ｐゴシック"/>
                <a:ea typeface="ＭＳ Ｐゴシック"/>
              </a:rPr>
              <a:t>。</a:t>
            </a:r>
            <a:endParaRPr kumimoji="0" lang="en-US" altLang="ja-JP" sz="1800" b="0" i="0" u="none" strike="noStrike" kern="0" cap="none" spc="0" normalizeH="0" baseline="0" noProof="0" dirty="0">
              <a:ln>
                <a:noFill/>
              </a:ln>
              <a:solidFill>
                <a:prstClr val="black"/>
              </a:solidFill>
              <a:effectLst/>
              <a:uLnTx/>
              <a:uFillTx/>
              <a:latin typeface="ＭＳ Ｐゴシック"/>
              <a:ea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ＭＳ Ｐゴシック"/>
                <a:ea typeface="ＭＳ Ｐゴシック"/>
              </a:rPr>
              <a:t>■　関係者間の調整を図るために、事業化前に事業の計画や事業費等に関する十分な</a:t>
            </a:r>
            <a:endParaRPr kumimoji="0" lang="en-US" altLang="ja-JP" sz="1800" b="0" i="0" u="none" strike="noStrike" kern="0" cap="none" spc="0" normalizeH="0" baseline="0" noProof="0" dirty="0">
              <a:ln>
                <a:noFill/>
              </a:ln>
              <a:solidFill>
                <a:prstClr val="black"/>
              </a:solidFill>
              <a:effectLst/>
              <a:uLnTx/>
              <a:uFillTx/>
              <a:latin typeface="ＭＳ Ｐゴシック"/>
              <a:ea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ＭＳ Ｐゴシック"/>
                <a:ea typeface="ＭＳ Ｐゴシック"/>
              </a:rPr>
              <a:t>　　 調査・検討を行うことが重要であるため、</a:t>
            </a:r>
            <a:r>
              <a:rPr kumimoji="0" lang="ja-JP" altLang="en-US" sz="1800" b="1" i="0" u="none" strike="noStrike" kern="0" cap="none" spc="0" normalizeH="0" baseline="0" noProof="0" dirty="0">
                <a:ln>
                  <a:noFill/>
                </a:ln>
                <a:solidFill>
                  <a:srgbClr val="FF0000"/>
                </a:solidFill>
                <a:effectLst/>
                <a:uLnTx/>
                <a:uFillTx/>
                <a:latin typeface="ＭＳ Ｐゴシック"/>
                <a:ea typeface="ＭＳ Ｐゴシック"/>
              </a:rPr>
              <a:t>連続立体交差事業補助調査については</a:t>
            </a:r>
            <a:endParaRPr kumimoji="0" lang="en-US" altLang="ja-JP" sz="1800" b="1" i="0" u="none" strike="noStrike" kern="0" cap="none" spc="0" normalizeH="0" baseline="0" noProof="0" dirty="0">
              <a:ln>
                <a:noFill/>
              </a:ln>
              <a:solidFill>
                <a:srgbClr val="FF0000"/>
              </a:solidFill>
              <a:effectLst/>
              <a:uLnTx/>
              <a:uFillTx/>
              <a:latin typeface="ＭＳ Ｐゴシック"/>
              <a:ea typeface="ＭＳ Ｐゴシック"/>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0" i="0" u="none" strike="noStrike" kern="0" cap="none" spc="0" normalizeH="0" baseline="0" noProof="0" dirty="0">
                <a:ln>
                  <a:noFill/>
                </a:ln>
                <a:solidFill>
                  <a:prstClr val="black"/>
                </a:solidFill>
                <a:effectLst/>
                <a:uLnTx/>
                <a:uFillTx/>
                <a:latin typeface="ＭＳ Ｐゴシック"/>
                <a:ea typeface="ＭＳ Ｐゴシック"/>
              </a:rPr>
              <a:t>　　</a:t>
            </a:r>
            <a:r>
              <a:rPr kumimoji="0" lang="ja-JP" altLang="en-US" sz="1800" b="1" i="0" u="none" strike="noStrike" kern="0" cap="none" spc="0" normalizeH="0" baseline="0" noProof="0" dirty="0">
                <a:ln>
                  <a:noFill/>
                </a:ln>
                <a:solidFill>
                  <a:srgbClr val="FF0000"/>
                </a:solidFill>
                <a:effectLst/>
                <a:uLnTx/>
                <a:uFillTx/>
                <a:latin typeface="ＭＳ Ｐゴシック"/>
                <a:ea typeface="ＭＳ Ｐゴシック"/>
              </a:rPr>
              <a:t> 従来通りの扱い</a:t>
            </a:r>
            <a:r>
              <a:rPr kumimoji="0" lang="ja-JP" altLang="en-US" sz="1800" b="0" i="0" u="none" strike="noStrike" kern="0" cap="none" spc="0" normalizeH="0" baseline="0" noProof="0" dirty="0">
                <a:ln>
                  <a:noFill/>
                </a:ln>
                <a:solidFill>
                  <a:prstClr val="black"/>
                </a:solidFill>
                <a:effectLst/>
                <a:uLnTx/>
                <a:uFillTx/>
                <a:latin typeface="ＭＳ Ｐゴシック"/>
                <a:ea typeface="ＭＳ Ｐゴシック"/>
              </a:rPr>
              <a:t>としている。</a:t>
            </a:r>
            <a:endParaRPr kumimoji="0" lang="en-US" altLang="ja-JP" sz="1800" b="0" i="0" u="none" strike="noStrike" kern="0" cap="none" spc="0" normalizeH="0" baseline="0" noProof="0" dirty="0">
              <a:ln>
                <a:noFill/>
              </a:ln>
              <a:solidFill>
                <a:srgbClr val="333399"/>
              </a:solidFill>
              <a:effectLst/>
              <a:uLnTx/>
              <a:uFillTx/>
              <a:latin typeface="ＭＳ Ｐゴシック"/>
              <a:ea typeface="ＭＳ Ｐゴシック"/>
            </a:endParaRPr>
          </a:p>
        </p:txBody>
      </p:sp>
      <p:sp>
        <p:nvSpPr>
          <p:cNvPr id="1223" name="Rectangle 111"/>
          <p:cNvSpPr>
            <a:spLocks noChangeArrowheads="1"/>
          </p:cNvSpPr>
          <p:nvPr/>
        </p:nvSpPr>
        <p:spPr>
          <a:xfrm>
            <a:off x="488504" y="2708920"/>
            <a:ext cx="3604394" cy="468144"/>
          </a:xfrm>
          <a:prstGeom prst="rect">
            <a:avLst/>
          </a:prstGeom>
          <a:noFill/>
          <a:ln w="9525">
            <a:noFill/>
            <a:miter lim="800000"/>
            <a:headEnd/>
            <a:tailEnd/>
          </a:ln>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black"/>
                </a:solidFill>
                <a:effectLst/>
                <a:uLnTx/>
                <a:uFillTx/>
              </a:rPr>
              <a:t>＜連続立体交差事業の進め方＞　　　　　　</a:t>
            </a:r>
            <a:endParaRPr kumimoji="0" lang="en-US" altLang="ja-JP" sz="1800" b="1" i="0" u="none" strike="noStrike" kern="0" cap="none" spc="0" normalizeH="0" baseline="0" noProof="0" dirty="0" smtClean="0">
              <a:ln>
                <a:noFill/>
              </a:ln>
              <a:solidFill>
                <a:srgbClr val="C0504D"/>
              </a:solidFill>
              <a:effectLst/>
              <a:uLnTx/>
              <a:uFillTx/>
            </a:endParaRPr>
          </a:p>
        </p:txBody>
      </p:sp>
      <p:sp>
        <p:nvSpPr>
          <p:cNvPr id="1224" name="AutoShape 17"/>
          <p:cNvSpPr>
            <a:spLocks noChangeArrowheads="1"/>
          </p:cNvSpPr>
          <p:nvPr/>
        </p:nvSpPr>
        <p:spPr>
          <a:xfrm>
            <a:off x="7578020" y="4676077"/>
            <a:ext cx="781050" cy="390525"/>
          </a:xfrm>
          <a:prstGeom prst="rightArrow">
            <a:avLst>
              <a:gd name="adj1" fmla="val 49593"/>
              <a:gd name="adj2" fmla="val 57722"/>
            </a:avLst>
          </a:prstGeom>
          <a:solidFill>
            <a:srgbClr val="4F81BD"/>
          </a:solidFill>
          <a:ln w="9525">
            <a:solidFill>
              <a:sysClr val="windowText" lastClr="000000"/>
            </a:solidFill>
            <a:miter lim="800000"/>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endParaRPr>
          </a:p>
        </p:txBody>
      </p:sp>
      <p:sp>
        <p:nvSpPr>
          <p:cNvPr id="1225" name="Rectangle 4"/>
          <p:cNvSpPr>
            <a:spLocks noChangeArrowheads="1"/>
          </p:cNvSpPr>
          <p:nvPr/>
        </p:nvSpPr>
        <p:spPr>
          <a:xfrm>
            <a:off x="3938721" y="3377339"/>
            <a:ext cx="504000" cy="2988000"/>
          </a:xfrm>
          <a:prstGeom prst="rect">
            <a:avLst/>
          </a:prstGeom>
          <a:solidFill>
            <a:srgbClr val="FFCC99"/>
          </a:solidFill>
          <a:ln w="9525">
            <a:solidFill>
              <a:sysClr val="windowText" lastClr="000000"/>
            </a:solidFill>
            <a:miter lim="800000"/>
            <a:headEnd/>
            <a:tailEnd/>
          </a:ln>
        </p:spPr>
        <p:txBody>
          <a:bodyPr vert="eaVert" wrap="none"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0" i="0" u="none" strike="noStrike" kern="0" cap="none" spc="0" normalizeH="0" baseline="0" noProof="0" dirty="0" smtClean="0">
                <a:ln>
                  <a:noFill/>
                </a:ln>
                <a:solidFill>
                  <a:prstClr val="black"/>
                </a:solidFill>
                <a:effectLst/>
                <a:uLnTx/>
                <a:uFillTx/>
              </a:rPr>
              <a:t>着工準備採択</a:t>
            </a:r>
          </a:p>
        </p:txBody>
      </p:sp>
    </p:spTree>
    <p:extLst>
      <p:ext uri="{BB962C8B-B14F-4D97-AF65-F5344CB8AC3E}">
        <p14:creationId xmlns:p14="http://schemas.microsoft.com/office/powerpoint/2010/main" val="36558303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 name="タイトル 3"/>
          <p:cNvSpPr>
            <a:spLocks noGrp="1"/>
          </p:cNvSpPr>
          <p:nvPr>
            <p:ph type="title"/>
          </p:nvPr>
        </p:nvSpPr>
        <p:spPr/>
        <p:txBody>
          <a:bodyPr/>
          <a:lstStyle/>
          <a:p>
            <a:r>
              <a:rPr lang="ja-JP" altLang="en-US" dirty="0"/>
              <a:t>連続立体交差事業の施工方法</a:t>
            </a:r>
            <a:endParaRPr kumimoji="1" lang="ja-JP" altLang="en-US" dirty="0"/>
          </a:p>
        </p:txBody>
      </p:sp>
      <p:sp>
        <p:nvSpPr>
          <p:cNvPr id="1228" name="Text Box 3"/>
          <p:cNvSpPr txBox="1">
            <a:spLocks noChangeArrowheads="1"/>
          </p:cNvSpPr>
          <p:nvPr/>
        </p:nvSpPr>
        <p:spPr>
          <a:xfrm>
            <a:off x="1157288" y="1144589"/>
            <a:ext cx="7766050" cy="485775"/>
          </a:xfrm>
          <a:prstGeom prst="rect">
            <a:avLst/>
          </a:prstGeom>
          <a:noFill/>
          <a:ln w="9525">
            <a:noFill/>
            <a:miter lim="800000"/>
            <a:headEnd/>
            <a:tailEnd/>
          </a:ln>
        </p:spPr>
        <p:txBody>
          <a:bodyPr/>
          <a:lstStyle/>
          <a:p>
            <a:r>
              <a:rPr kumimoji="0" lang="en-US" altLang="ja-JP" sz="2000">
                <a:solidFill>
                  <a:prstClr val="black"/>
                </a:solidFill>
                <a:latin typeface="ＭＳ ゴシック" pitchFamily="49" charset="-128"/>
                <a:ea typeface="ＭＳ ゴシック" pitchFamily="49" charset="-128"/>
              </a:rPr>
              <a:t>① </a:t>
            </a:r>
            <a:r>
              <a:rPr kumimoji="0" lang="ja-JP" altLang="en-US" sz="2000">
                <a:solidFill>
                  <a:prstClr val="black"/>
                </a:solidFill>
                <a:latin typeface="ＭＳ ゴシック" pitchFamily="49" charset="-128"/>
                <a:ea typeface="ＭＳ ゴシック" pitchFamily="49" charset="-128"/>
              </a:rPr>
              <a:t>仮線方式　　　　　　② 別線方式　　　　　　③ 直上方式</a:t>
            </a: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ja-JP" altLang="en-US" sz="1400">
              <a:solidFill>
                <a:prstClr val="black"/>
              </a:solidFill>
              <a:latin typeface="Century" pitchFamily="18" charset="0"/>
              <a:ea typeface="ＭＳ 明朝" pitchFamily="17" charset="-128"/>
            </a:endParaRPr>
          </a:p>
          <a:p>
            <a:pPr algn="just"/>
            <a:endParaRPr kumimoji="0" lang="en-US" altLang="ja-JP" sz="1400">
              <a:solidFill>
                <a:prstClr val="black"/>
              </a:solidFill>
              <a:latin typeface="Century" pitchFamily="18" charset="0"/>
              <a:ea typeface="ＭＳ 明朝" pitchFamily="17" charset="-128"/>
            </a:endParaRPr>
          </a:p>
        </p:txBody>
      </p:sp>
      <p:pic>
        <p:nvPicPr>
          <p:cNvPr id="1229" name="Picture 4"/>
          <p:cNvPicPr>
            <a:picLocks noChangeAspect="1" noChangeArrowheads="1"/>
          </p:cNvPicPr>
          <p:nvPr/>
        </p:nvPicPr>
        <p:blipFill>
          <a:blip r:embed="rId2"/>
          <a:stretch>
            <a:fillRect/>
          </a:stretch>
        </p:blipFill>
        <p:spPr>
          <a:xfrm>
            <a:off x="6945313" y="4098926"/>
            <a:ext cx="1046162" cy="912813"/>
          </a:xfrm>
          <a:prstGeom prst="rect">
            <a:avLst/>
          </a:prstGeom>
          <a:noFill/>
          <a:ln w="9525">
            <a:noFill/>
            <a:miter lim="800000"/>
            <a:headEnd/>
            <a:tailEnd/>
          </a:ln>
        </p:spPr>
      </p:pic>
      <p:pic>
        <p:nvPicPr>
          <p:cNvPr id="1230" name="Picture 5"/>
          <p:cNvPicPr>
            <a:picLocks noChangeAspect="1" noChangeArrowheads="1"/>
          </p:cNvPicPr>
          <p:nvPr/>
        </p:nvPicPr>
        <p:blipFill>
          <a:blip r:embed="rId3"/>
          <a:stretch>
            <a:fillRect/>
          </a:stretch>
        </p:blipFill>
        <p:spPr>
          <a:xfrm>
            <a:off x="6942138" y="2960689"/>
            <a:ext cx="1052512" cy="803275"/>
          </a:xfrm>
          <a:prstGeom prst="rect">
            <a:avLst/>
          </a:prstGeom>
          <a:noFill/>
          <a:ln w="9525">
            <a:noFill/>
            <a:miter lim="800000"/>
            <a:headEnd/>
            <a:tailEnd/>
          </a:ln>
        </p:spPr>
      </p:pic>
      <p:pic>
        <p:nvPicPr>
          <p:cNvPr id="1231" name="Picture 6"/>
          <p:cNvPicPr>
            <a:picLocks noChangeAspect="1" noChangeArrowheads="1"/>
          </p:cNvPicPr>
          <p:nvPr/>
        </p:nvPicPr>
        <p:blipFill>
          <a:blip r:embed="rId4"/>
          <a:stretch>
            <a:fillRect/>
          </a:stretch>
        </p:blipFill>
        <p:spPr>
          <a:xfrm>
            <a:off x="6958013" y="2084389"/>
            <a:ext cx="1033462" cy="388937"/>
          </a:xfrm>
          <a:prstGeom prst="rect">
            <a:avLst/>
          </a:prstGeom>
          <a:noFill/>
          <a:ln w="9525">
            <a:noFill/>
            <a:miter lim="800000"/>
            <a:headEnd/>
            <a:tailEnd/>
          </a:ln>
        </p:spPr>
      </p:pic>
      <p:sp>
        <p:nvSpPr>
          <p:cNvPr id="1232" name="Text Box 7"/>
          <p:cNvSpPr txBox="1">
            <a:spLocks noChangeArrowheads="1"/>
          </p:cNvSpPr>
          <p:nvPr/>
        </p:nvSpPr>
        <p:spPr>
          <a:xfrm>
            <a:off x="7970839" y="2319339"/>
            <a:ext cx="593725" cy="185737"/>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高架化前</a:t>
            </a:r>
          </a:p>
        </p:txBody>
      </p:sp>
      <p:sp>
        <p:nvSpPr>
          <p:cNvPr id="1233" name="Text Box 8"/>
          <p:cNvSpPr txBox="1">
            <a:spLocks noChangeArrowheads="1"/>
          </p:cNvSpPr>
          <p:nvPr/>
        </p:nvSpPr>
        <p:spPr>
          <a:xfrm>
            <a:off x="7970839" y="3149600"/>
            <a:ext cx="808037" cy="687388"/>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既設線を使用しながら高架橋を構築します</a:t>
            </a:r>
          </a:p>
        </p:txBody>
      </p:sp>
      <p:sp>
        <p:nvSpPr>
          <p:cNvPr id="1234" name="Text Box 9"/>
          <p:cNvSpPr txBox="1">
            <a:spLocks noChangeArrowheads="1"/>
          </p:cNvSpPr>
          <p:nvPr/>
        </p:nvSpPr>
        <p:spPr>
          <a:xfrm>
            <a:off x="7943851" y="4375151"/>
            <a:ext cx="792163" cy="506413"/>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既設線を高架線に切替えます</a:t>
            </a:r>
          </a:p>
        </p:txBody>
      </p:sp>
      <p:pic>
        <p:nvPicPr>
          <p:cNvPr id="1235" name="Picture 10"/>
          <p:cNvPicPr>
            <a:picLocks noChangeAspect="1" noChangeArrowheads="1"/>
          </p:cNvPicPr>
          <p:nvPr/>
        </p:nvPicPr>
        <p:blipFill>
          <a:blip r:embed="rId5"/>
          <a:stretch>
            <a:fillRect/>
          </a:stretch>
        </p:blipFill>
        <p:spPr>
          <a:xfrm>
            <a:off x="6942139" y="5337176"/>
            <a:ext cx="1049337" cy="887413"/>
          </a:xfrm>
          <a:prstGeom prst="rect">
            <a:avLst/>
          </a:prstGeom>
          <a:noFill/>
          <a:ln w="9525">
            <a:noFill/>
            <a:miter lim="800000"/>
            <a:headEnd/>
            <a:tailEnd/>
          </a:ln>
        </p:spPr>
      </p:pic>
      <p:sp>
        <p:nvSpPr>
          <p:cNvPr id="1236" name="Text Box 11"/>
          <p:cNvSpPr txBox="1">
            <a:spLocks noChangeArrowheads="1"/>
          </p:cNvSpPr>
          <p:nvPr/>
        </p:nvSpPr>
        <p:spPr>
          <a:xfrm>
            <a:off x="7970839" y="5913438"/>
            <a:ext cx="765175" cy="393700"/>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既設線を撤去します</a:t>
            </a:r>
          </a:p>
        </p:txBody>
      </p:sp>
      <p:pic>
        <p:nvPicPr>
          <p:cNvPr id="1237" name="Picture 12"/>
          <p:cNvPicPr>
            <a:picLocks noChangeAspect="1" noChangeArrowheads="1"/>
          </p:cNvPicPr>
          <p:nvPr/>
        </p:nvPicPr>
        <p:blipFill>
          <a:blip r:embed="rId6"/>
          <a:stretch>
            <a:fillRect/>
          </a:stretch>
        </p:blipFill>
        <p:spPr>
          <a:xfrm>
            <a:off x="3952875" y="4154488"/>
            <a:ext cx="1581150" cy="881062"/>
          </a:xfrm>
          <a:prstGeom prst="rect">
            <a:avLst/>
          </a:prstGeom>
          <a:noFill/>
          <a:ln w="9525">
            <a:noFill/>
            <a:miter lim="800000"/>
            <a:headEnd/>
            <a:tailEnd/>
          </a:ln>
        </p:spPr>
      </p:pic>
      <p:pic>
        <p:nvPicPr>
          <p:cNvPr id="1238" name="Picture 13"/>
          <p:cNvPicPr>
            <a:picLocks noChangeAspect="1" noChangeArrowheads="1"/>
          </p:cNvPicPr>
          <p:nvPr/>
        </p:nvPicPr>
        <p:blipFill>
          <a:blip r:embed="rId7"/>
          <a:stretch>
            <a:fillRect/>
          </a:stretch>
        </p:blipFill>
        <p:spPr>
          <a:xfrm>
            <a:off x="3933826" y="3165476"/>
            <a:ext cx="1590675" cy="582613"/>
          </a:xfrm>
          <a:prstGeom prst="rect">
            <a:avLst/>
          </a:prstGeom>
          <a:noFill/>
          <a:ln w="9525">
            <a:noFill/>
            <a:miter lim="800000"/>
            <a:headEnd/>
            <a:tailEnd/>
          </a:ln>
        </p:spPr>
      </p:pic>
      <p:pic>
        <p:nvPicPr>
          <p:cNvPr id="1239" name="Picture 14"/>
          <p:cNvPicPr>
            <a:picLocks noChangeAspect="1" noChangeArrowheads="1"/>
          </p:cNvPicPr>
          <p:nvPr/>
        </p:nvPicPr>
        <p:blipFill>
          <a:blip r:embed="rId4"/>
          <a:stretch>
            <a:fillRect/>
          </a:stretch>
        </p:blipFill>
        <p:spPr>
          <a:xfrm>
            <a:off x="3924300" y="2116139"/>
            <a:ext cx="1035050" cy="388937"/>
          </a:xfrm>
          <a:prstGeom prst="rect">
            <a:avLst/>
          </a:prstGeom>
          <a:noFill/>
          <a:ln w="9525">
            <a:noFill/>
            <a:miter lim="800000"/>
            <a:headEnd/>
            <a:tailEnd/>
          </a:ln>
        </p:spPr>
      </p:pic>
      <p:pic>
        <p:nvPicPr>
          <p:cNvPr id="1240" name="Picture 15"/>
          <p:cNvPicPr>
            <a:picLocks noChangeAspect="1" noChangeArrowheads="1"/>
          </p:cNvPicPr>
          <p:nvPr/>
        </p:nvPicPr>
        <p:blipFill>
          <a:blip r:embed="rId8"/>
          <a:stretch>
            <a:fillRect/>
          </a:stretch>
        </p:blipFill>
        <p:spPr>
          <a:xfrm>
            <a:off x="3949700" y="5580063"/>
            <a:ext cx="1595438" cy="685800"/>
          </a:xfrm>
          <a:prstGeom prst="rect">
            <a:avLst/>
          </a:prstGeom>
          <a:noFill/>
          <a:ln w="9525">
            <a:noFill/>
            <a:miter lim="800000"/>
            <a:headEnd/>
            <a:tailEnd/>
          </a:ln>
        </p:spPr>
      </p:pic>
      <p:sp>
        <p:nvSpPr>
          <p:cNvPr id="1241" name="Text Box 16"/>
          <p:cNvSpPr txBox="1">
            <a:spLocks noChangeArrowheads="1"/>
          </p:cNvSpPr>
          <p:nvPr/>
        </p:nvSpPr>
        <p:spPr>
          <a:xfrm>
            <a:off x="5524500" y="2351089"/>
            <a:ext cx="636588" cy="185737"/>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高架化前</a:t>
            </a:r>
          </a:p>
        </p:txBody>
      </p:sp>
      <p:sp>
        <p:nvSpPr>
          <p:cNvPr id="1242" name="Text Box 17"/>
          <p:cNvSpPr txBox="1">
            <a:spLocks noChangeArrowheads="1"/>
          </p:cNvSpPr>
          <p:nvPr/>
        </p:nvSpPr>
        <p:spPr>
          <a:xfrm>
            <a:off x="5530850" y="3297239"/>
            <a:ext cx="769938" cy="606425"/>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既設線の横に高架橋を構築します</a:t>
            </a:r>
          </a:p>
        </p:txBody>
      </p:sp>
      <p:sp>
        <p:nvSpPr>
          <p:cNvPr id="1243" name="Text Box 18"/>
          <p:cNvSpPr txBox="1">
            <a:spLocks noChangeArrowheads="1"/>
          </p:cNvSpPr>
          <p:nvPr/>
        </p:nvSpPr>
        <p:spPr>
          <a:xfrm>
            <a:off x="5524501" y="4522788"/>
            <a:ext cx="722313" cy="431800"/>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既設線を高架線に切替えます</a:t>
            </a:r>
          </a:p>
        </p:txBody>
      </p:sp>
      <p:sp>
        <p:nvSpPr>
          <p:cNvPr id="1244" name="Text Box 19"/>
          <p:cNvSpPr txBox="1">
            <a:spLocks noChangeArrowheads="1"/>
          </p:cNvSpPr>
          <p:nvPr/>
        </p:nvSpPr>
        <p:spPr>
          <a:xfrm>
            <a:off x="5524501" y="5975350"/>
            <a:ext cx="722313" cy="376238"/>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既設線を撤去します</a:t>
            </a:r>
          </a:p>
        </p:txBody>
      </p:sp>
      <p:pic>
        <p:nvPicPr>
          <p:cNvPr id="1245" name="Picture 20"/>
          <p:cNvPicPr>
            <a:picLocks noChangeAspect="1" noChangeArrowheads="1"/>
          </p:cNvPicPr>
          <p:nvPr/>
        </p:nvPicPr>
        <p:blipFill>
          <a:blip r:embed="rId9"/>
          <a:stretch>
            <a:fillRect/>
          </a:stretch>
        </p:blipFill>
        <p:spPr>
          <a:xfrm>
            <a:off x="876300" y="5483226"/>
            <a:ext cx="1741488" cy="868363"/>
          </a:xfrm>
          <a:prstGeom prst="rect">
            <a:avLst/>
          </a:prstGeom>
          <a:noFill/>
          <a:ln w="9525">
            <a:noFill/>
            <a:miter lim="800000"/>
            <a:headEnd/>
            <a:tailEnd/>
          </a:ln>
        </p:spPr>
      </p:pic>
      <p:pic>
        <p:nvPicPr>
          <p:cNvPr id="1246" name="Picture 21"/>
          <p:cNvPicPr>
            <a:picLocks noChangeAspect="1" noChangeArrowheads="1"/>
          </p:cNvPicPr>
          <p:nvPr/>
        </p:nvPicPr>
        <p:blipFill>
          <a:blip r:embed="rId10"/>
          <a:stretch>
            <a:fillRect/>
          </a:stretch>
        </p:blipFill>
        <p:spPr>
          <a:xfrm>
            <a:off x="912813" y="3608389"/>
            <a:ext cx="1733550" cy="623887"/>
          </a:xfrm>
          <a:prstGeom prst="rect">
            <a:avLst/>
          </a:prstGeom>
          <a:noFill/>
          <a:ln w="9525">
            <a:noFill/>
            <a:miter lim="800000"/>
            <a:headEnd/>
            <a:tailEnd/>
          </a:ln>
        </p:spPr>
      </p:pic>
      <p:pic>
        <p:nvPicPr>
          <p:cNvPr id="1247" name="Picture 22"/>
          <p:cNvPicPr>
            <a:picLocks noChangeAspect="1" noChangeArrowheads="1"/>
          </p:cNvPicPr>
          <p:nvPr/>
        </p:nvPicPr>
        <p:blipFill>
          <a:blip r:embed="rId4"/>
          <a:stretch>
            <a:fillRect/>
          </a:stretch>
        </p:blipFill>
        <p:spPr>
          <a:xfrm>
            <a:off x="1481138" y="2084389"/>
            <a:ext cx="1035050" cy="388937"/>
          </a:xfrm>
          <a:prstGeom prst="rect">
            <a:avLst/>
          </a:prstGeom>
          <a:noFill/>
          <a:ln w="9525">
            <a:noFill/>
            <a:miter lim="800000"/>
            <a:headEnd/>
            <a:tailEnd/>
          </a:ln>
        </p:spPr>
      </p:pic>
      <p:pic>
        <p:nvPicPr>
          <p:cNvPr id="1248" name="Picture 23"/>
          <p:cNvPicPr>
            <a:picLocks noChangeAspect="1" noChangeArrowheads="1"/>
          </p:cNvPicPr>
          <p:nvPr/>
        </p:nvPicPr>
        <p:blipFill>
          <a:blip r:embed="rId11"/>
          <a:stretch>
            <a:fillRect/>
          </a:stretch>
        </p:blipFill>
        <p:spPr>
          <a:xfrm>
            <a:off x="887413" y="2846389"/>
            <a:ext cx="1719262" cy="407987"/>
          </a:xfrm>
          <a:prstGeom prst="rect">
            <a:avLst/>
          </a:prstGeom>
          <a:noFill/>
          <a:ln w="9525">
            <a:noFill/>
            <a:miter lim="800000"/>
            <a:headEnd/>
            <a:tailEnd/>
          </a:ln>
        </p:spPr>
      </p:pic>
      <p:pic>
        <p:nvPicPr>
          <p:cNvPr id="1249" name="Picture 24"/>
          <p:cNvPicPr>
            <a:picLocks noChangeAspect="1" noChangeArrowheads="1"/>
          </p:cNvPicPr>
          <p:nvPr/>
        </p:nvPicPr>
        <p:blipFill>
          <a:blip r:embed="rId12"/>
          <a:stretch>
            <a:fillRect/>
          </a:stretch>
        </p:blipFill>
        <p:spPr>
          <a:xfrm>
            <a:off x="919164" y="4568826"/>
            <a:ext cx="1716087" cy="569913"/>
          </a:xfrm>
          <a:prstGeom prst="rect">
            <a:avLst/>
          </a:prstGeom>
          <a:noFill/>
          <a:ln w="9525">
            <a:noFill/>
            <a:miter lim="800000"/>
            <a:headEnd/>
            <a:tailEnd/>
          </a:ln>
        </p:spPr>
      </p:pic>
      <p:sp>
        <p:nvSpPr>
          <p:cNvPr id="1250" name="Text Box 25"/>
          <p:cNvSpPr txBox="1">
            <a:spLocks noChangeArrowheads="1"/>
          </p:cNvSpPr>
          <p:nvPr/>
        </p:nvSpPr>
        <p:spPr>
          <a:xfrm>
            <a:off x="2538413" y="2319339"/>
            <a:ext cx="615950" cy="185737"/>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高架化前</a:t>
            </a:r>
          </a:p>
        </p:txBody>
      </p:sp>
      <p:sp>
        <p:nvSpPr>
          <p:cNvPr id="1251" name="Text Box 26"/>
          <p:cNvSpPr txBox="1">
            <a:spLocks noChangeArrowheads="1"/>
          </p:cNvSpPr>
          <p:nvPr/>
        </p:nvSpPr>
        <p:spPr>
          <a:xfrm>
            <a:off x="2538413" y="2973389"/>
            <a:ext cx="722312" cy="339725"/>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仮線を構築します</a:t>
            </a:r>
          </a:p>
        </p:txBody>
      </p:sp>
      <p:sp>
        <p:nvSpPr>
          <p:cNvPr id="1252" name="Text Box 27"/>
          <p:cNvSpPr txBox="1">
            <a:spLocks noChangeArrowheads="1"/>
          </p:cNvSpPr>
          <p:nvPr/>
        </p:nvSpPr>
        <p:spPr>
          <a:xfrm>
            <a:off x="2538413" y="3803651"/>
            <a:ext cx="722312" cy="461963"/>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既設線を仮線に切替えます</a:t>
            </a:r>
          </a:p>
        </p:txBody>
      </p:sp>
      <p:sp>
        <p:nvSpPr>
          <p:cNvPr id="1253" name="Text Box 28"/>
          <p:cNvSpPr txBox="1">
            <a:spLocks noChangeArrowheads="1"/>
          </p:cNvSpPr>
          <p:nvPr/>
        </p:nvSpPr>
        <p:spPr>
          <a:xfrm>
            <a:off x="2538413" y="4711700"/>
            <a:ext cx="722312" cy="566738"/>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既設線跡地に高架橋を構築します</a:t>
            </a:r>
          </a:p>
        </p:txBody>
      </p:sp>
      <p:sp>
        <p:nvSpPr>
          <p:cNvPr id="1254" name="Text Box 29"/>
          <p:cNvSpPr txBox="1">
            <a:spLocks noChangeArrowheads="1"/>
          </p:cNvSpPr>
          <p:nvPr/>
        </p:nvSpPr>
        <p:spPr>
          <a:xfrm>
            <a:off x="2538413" y="5824539"/>
            <a:ext cx="722312" cy="523875"/>
          </a:xfrm>
          <a:prstGeom prst="rect">
            <a:avLst/>
          </a:prstGeom>
          <a:solidFill>
            <a:srgbClr val="FFFFFF"/>
          </a:solidFill>
          <a:ln w="0">
            <a:solidFill>
              <a:srgbClr val="FFFF99"/>
            </a:solidFill>
            <a:miter lim="800000"/>
            <a:headEnd/>
            <a:tailEnd/>
          </a:ln>
        </p:spPr>
        <p:txBody>
          <a:bodyPr lIns="0" tIns="0" rIns="0" bIns="0"/>
          <a:lstStyle/>
          <a:p>
            <a:pPr algn="just">
              <a:lnSpc>
                <a:spcPct val="80000"/>
              </a:lnSpc>
            </a:pPr>
            <a:r>
              <a:rPr kumimoji="0" lang="ja-JP" altLang="en-US" sz="1000">
                <a:solidFill>
                  <a:prstClr val="black"/>
                </a:solidFill>
                <a:latin typeface="Century" pitchFamily="18" charset="0"/>
                <a:ea typeface="ＭＳ ゴシック" pitchFamily="49" charset="-128"/>
              </a:rPr>
              <a:t>仮線を高架線に切替えます</a:t>
            </a:r>
          </a:p>
        </p:txBody>
      </p:sp>
      <p:sp>
        <p:nvSpPr>
          <p:cNvPr id="1255" name="Line 30"/>
          <p:cNvSpPr>
            <a:spLocks noChangeShapeType="1"/>
          </p:cNvSpPr>
          <p:nvPr/>
        </p:nvSpPr>
        <p:spPr>
          <a:xfrm>
            <a:off x="3543300" y="1550989"/>
            <a:ext cx="0" cy="4956175"/>
          </a:xfrm>
          <a:prstGeom prst="line">
            <a:avLst/>
          </a:prstGeom>
          <a:noFill/>
          <a:ln w="9525">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endParaRPr>
          </a:p>
        </p:txBody>
      </p:sp>
      <p:sp>
        <p:nvSpPr>
          <p:cNvPr id="1256" name="Line 31"/>
          <p:cNvSpPr>
            <a:spLocks noChangeShapeType="1"/>
          </p:cNvSpPr>
          <p:nvPr/>
        </p:nvSpPr>
        <p:spPr>
          <a:xfrm>
            <a:off x="6515100" y="1550989"/>
            <a:ext cx="0" cy="4956175"/>
          </a:xfrm>
          <a:prstGeom prst="line">
            <a:avLst/>
          </a:prstGeom>
          <a:noFill/>
          <a:ln w="9525">
            <a:solidFill>
              <a:sysClr val="windowText" lastClr="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black"/>
              </a:solidFill>
              <a:effectLst/>
              <a:uLnTx/>
              <a:uFillTx/>
            </a:endParaRPr>
          </a:p>
        </p:txBody>
      </p:sp>
      <p:sp>
        <p:nvSpPr>
          <p:cNvPr id="1257" name="Text Box 32"/>
          <p:cNvSpPr txBox="1">
            <a:spLocks noChangeArrowheads="1"/>
          </p:cNvSpPr>
          <p:nvPr/>
        </p:nvSpPr>
        <p:spPr>
          <a:xfrm>
            <a:off x="1182688" y="1525588"/>
            <a:ext cx="1816100" cy="336550"/>
          </a:xfrm>
          <a:prstGeom prst="rect">
            <a:avLst/>
          </a:prstGeom>
          <a:noFill/>
          <a:ln w="9525">
            <a:noFill/>
            <a:miter lim="800000"/>
            <a:headEnd/>
            <a:tailEnd/>
          </a:ln>
        </p:spPr>
        <p:txBody>
          <a:bodyPr>
            <a:spAutoFit/>
          </a:bodyPr>
          <a:lstStyle/>
          <a:p>
            <a:pPr eaLnBrk="1" hangingPunct="1">
              <a:spcBef>
                <a:spcPct val="50000"/>
              </a:spcBef>
            </a:pPr>
            <a:r>
              <a:rPr lang="ja-JP" altLang="en-US" sz="1600">
                <a:solidFill>
                  <a:prstClr val="black"/>
                </a:solidFill>
                <a:ea typeface="HGSｺﾞｼｯｸM" pitchFamily="50" charset="-128"/>
              </a:rPr>
              <a:t>例）ＪＲ中央線</a:t>
            </a:r>
          </a:p>
        </p:txBody>
      </p:sp>
      <p:sp>
        <p:nvSpPr>
          <p:cNvPr id="1258" name="Text Box 33"/>
          <p:cNvSpPr txBox="1">
            <a:spLocks noChangeArrowheads="1"/>
          </p:cNvSpPr>
          <p:nvPr/>
        </p:nvSpPr>
        <p:spPr>
          <a:xfrm>
            <a:off x="7177088" y="1538288"/>
            <a:ext cx="2006600" cy="336550"/>
          </a:xfrm>
          <a:prstGeom prst="rect">
            <a:avLst/>
          </a:prstGeom>
          <a:noFill/>
          <a:ln w="9525">
            <a:noFill/>
            <a:miter lim="800000"/>
            <a:headEnd/>
            <a:tailEnd/>
          </a:ln>
        </p:spPr>
        <p:txBody>
          <a:bodyPr>
            <a:spAutoFit/>
          </a:bodyPr>
          <a:lstStyle/>
          <a:p>
            <a:pPr eaLnBrk="1" hangingPunct="1">
              <a:spcBef>
                <a:spcPct val="50000"/>
              </a:spcBef>
            </a:pPr>
            <a:r>
              <a:rPr lang="ja-JP" altLang="en-US" sz="1600">
                <a:solidFill>
                  <a:prstClr val="black"/>
                </a:solidFill>
                <a:ea typeface="HGSｺﾞｼｯｸM" pitchFamily="50" charset="-128"/>
              </a:rPr>
              <a:t>例）京急蒲田</a:t>
            </a:r>
          </a:p>
        </p:txBody>
      </p:sp>
      <p:sp>
        <p:nvSpPr>
          <p:cNvPr id="1259" name="Text Box 34"/>
          <p:cNvSpPr txBox="1">
            <a:spLocks noChangeArrowheads="1"/>
          </p:cNvSpPr>
          <p:nvPr/>
        </p:nvSpPr>
        <p:spPr>
          <a:xfrm>
            <a:off x="3036888" y="6491288"/>
            <a:ext cx="6311900" cy="366712"/>
          </a:xfrm>
          <a:prstGeom prst="rect">
            <a:avLst/>
          </a:prstGeom>
          <a:noFill/>
          <a:ln w="9525">
            <a:noFill/>
            <a:miter lim="800000"/>
            <a:headEnd/>
            <a:tailEnd/>
          </a:ln>
        </p:spPr>
        <p:txBody>
          <a:bodyPr>
            <a:spAutoFit/>
          </a:bodyPr>
          <a:lstStyle/>
          <a:p>
            <a:pPr eaLnBrk="1" hangingPunct="1">
              <a:spcBef>
                <a:spcPct val="50000"/>
              </a:spcBef>
            </a:pPr>
            <a:r>
              <a:rPr lang="en-US" altLang="ja-JP">
                <a:solidFill>
                  <a:prstClr val="black"/>
                </a:solidFill>
                <a:ea typeface="HGSｺﾞｼｯｸM" pitchFamily="50" charset="-128"/>
              </a:rPr>
              <a:t>※</a:t>
            </a:r>
            <a:r>
              <a:rPr lang="ja-JP" altLang="en-US">
                <a:solidFill>
                  <a:prstClr val="black"/>
                </a:solidFill>
                <a:ea typeface="HGSｺﾞｼｯｸM" pitchFamily="50" charset="-128"/>
              </a:rPr>
              <a:t>　その他「地下式方式」として、例えば小田急下北沢</a:t>
            </a:r>
          </a:p>
        </p:txBody>
      </p:sp>
      <p:sp>
        <p:nvSpPr>
          <p:cNvPr id="1260" name="Text Box 35"/>
          <p:cNvSpPr txBox="1">
            <a:spLocks noChangeArrowheads="1"/>
          </p:cNvSpPr>
          <p:nvPr/>
        </p:nvSpPr>
        <p:spPr>
          <a:xfrm>
            <a:off x="560388" y="687389"/>
            <a:ext cx="4622800" cy="396875"/>
          </a:xfrm>
          <a:prstGeom prst="rect">
            <a:avLst/>
          </a:prstGeom>
          <a:noFill/>
          <a:ln w="9525">
            <a:noFill/>
            <a:miter lim="800000"/>
            <a:headEnd/>
            <a:tailEnd/>
          </a:ln>
        </p:spPr>
        <p:txBody>
          <a:bodyPr>
            <a:spAutoFit/>
          </a:bodyPr>
          <a:lstStyle/>
          <a:p>
            <a:pPr eaLnBrk="1" hangingPunct="1">
              <a:spcBef>
                <a:spcPct val="50000"/>
              </a:spcBef>
            </a:pPr>
            <a:r>
              <a:rPr lang="en-US" altLang="ja-JP" sz="2000">
                <a:solidFill>
                  <a:prstClr val="black"/>
                </a:solidFill>
                <a:ea typeface="HGSｺﾞｼｯｸM" pitchFamily="50" charset="-128"/>
              </a:rPr>
              <a:t>○</a:t>
            </a:r>
            <a:r>
              <a:rPr lang="ja-JP" altLang="en-US" sz="2000">
                <a:solidFill>
                  <a:prstClr val="black"/>
                </a:solidFill>
                <a:ea typeface="HGSｺﾞｼｯｸM" pitchFamily="50" charset="-128"/>
              </a:rPr>
              <a:t>　高架方式における施工方法</a:t>
            </a:r>
          </a:p>
        </p:txBody>
      </p:sp>
    </p:spTree>
    <p:extLst>
      <p:ext uri="{BB962C8B-B14F-4D97-AF65-F5344CB8AC3E}">
        <p14:creationId xmlns:p14="http://schemas.microsoft.com/office/powerpoint/2010/main" val="243424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タイトル 3"/>
          <p:cNvSpPr>
            <a:spLocks noGrp="1"/>
          </p:cNvSpPr>
          <p:nvPr>
            <p:ph type="title"/>
          </p:nvPr>
        </p:nvSpPr>
        <p:spPr/>
        <p:txBody>
          <a:bodyPr/>
          <a:lstStyle/>
          <a:p>
            <a:r>
              <a:rPr lang="zh-TW" altLang="en-US" dirty="0"/>
              <a:t>連続立体交差事業　事例１</a:t>
            </a:r>
            <a:endParaRPr kumimoji="1" lang="ja-JP" altLang="en-US" dirty="0"/>
          </a:p>
        </p:txBody>
      </p:sp>
      <p:grpSp>
        <p:nvGrpSpPr>
          <p:cNvPr id="1263" name="グループ化 2"/>
          <p:cNvGrpSpPr/>
          <p:nvPr/>
        </p:nvGrpSpPr>
        <p:grpSpPr>
          <a:xfrm>
            <a:off x="4197824" y="1124744"/>
            <a:ext cx="5435696" cy="2926836"/>
            <a:chOff x="3615413" y="965232"/>
            <a:chExt cx="5528187" cy="3086348"/>
          </a:xfrm>
        </p:grpSpPr>
        <p:pic>
          <p:nvPicPr>
            <p:cNvPr id="1264" name="図 4"/>
            <p:cNvPicPr>
              <a:picLocks noChangeAspect="1"/>
            </p:cNvPicPr>
            <p:nvPr/>
          </p:nvPicPr>
          <p:blipFill>
            <a:blip r:embed="rId2"/>
            <a:stretch>
              <a:fillRect/>
            </a:stretch>
          </p:blipFill>
          <p:spPr>
            <a:xfrm>
              <a:off x="3615413" y="965232"/>
              <a:ext cx="5528187" cy="3086348"/>
            </a:xfrm>
            <a:prstGeom prst="rect">
              <a:avLst/>
            </a:prstGeom>
          </p:spPr>
        </p:pic>
        <p:sp>
          <p:nvSpPr>
            <p:cNvPr id="1265" name="円/楕円 3"/>
            <p:cNvSpPr>
              <a:spLocks noChangeAspect="1"/>
            </p:cNvSpPr>
            <p:nvPr/>
          </p:nvSpPr>
          <p:spPr>
            <a:xfrm>
              <a:off x="4243489" y="2056086"/>
              <a:ext cx="144000" cy="144000"/>
            </a:xfrm>
            <a:prstGeom prst="ellipse">
              <a:avLst/>
            </a:prstGeom>
            <a:solidFill>
              <a:sysClr val="windowText" lastClr="0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grpSp>
      <p:sp>
        <p:nvSpPr>
          <p:cNvPr id="1266" name="Rectangle 7"/>
          <p:cNvSpPr>
            <a:spLocks noChangeArrowheads="1"/>
          </p:cNvSpPr>
          <p:nvPr/>
        </p:nvSpPr>
        <p:spPr>
          <a:xfrm>
            <a:off x="381000" y="663080"/>
            <a:ext cx="9144000" cy="400110"/>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US" altLang="ja-JP" sz="2000" b="1" i="0" u="none" strike="noStrike" kern="0" cap="none" spc="0" normalizeH="0" baseline="0" noProof="0" dirty="0">
                <a:ln>
                  <a:noFill/>
                </a:ln>
                <a:solidFill>
                  <a:prstClr val="black"/>
                </a:solidFill>
                <a:effectLst/>
                <a:uLnTx/>
                <a:uFillTx/>
              </a:rPr>
              <a:t>【</a:t>
            </a:r>
            <a:r>
              <a:rPr kumimoji="0" lang="ja-JP" altLang="en-US" sz="2000" b="1" i="0" u="none" strike="noStrike" kern="0" cap="none" spc="0" normalizeH="0" baseline="0" noProof="0" dirty="0">
                <a:ln>
                  <a:noFill/>
                </a:ln>
                <a:solidFill>
                  <a:prstClr val="black"/>
                </a:solidFill>
                <a:effectLst/>
                <a:uLnTx/>
                <a:uFillTx/>
              </a:rPr>
              <a:t>相模鉄道本線（星川駅～天王町駅）連続立体交差事業</a:t>
            </a:r>
            <a:r>
              <a:rPr kumimoji="0" lang="en-US" altLang="ja-JP" sz="2000" b="1" i="0" u="none" strike="noStrike" kern="0" cap="none" spc="0" normalizeH="0" baseline="0" noProof="0" dirty="0">
                <a:ln>
                  <a:noFill/>
                </a:ln>
                <a:solidFill>
                  <a:prstClr val="black"/>
                </a:solidFill>
                <a:effectLst/>
                <a:uLnTx/>
                <a:uFillTx/>
              </a:rPr>
              <a:t>】</a:t>
            </a:r>
          </a:p>
        </p:txBody>
      </p:sp>
      <p:pic>
        <p:nvPicPr>
          <p:cNvPr id="1267" name="図 7"/>
          <p:cNvPicPr>
            <a:picLocks noChangeAspect="1"/>
          </p:cNvPicPr>
          <p:nvPr/>
        </p:nvPicPr>
        <p:blipFill>
          <a:blip r:embed="rId3"/>
          <a:srcRect l="1337" t="24907" r="1260" b="26859"/>
          <a:stretch>
            <a:fillRect/>
          </a:stretch>
        </p:blipFill>
        <p:spPr>
          <a:xfrm>
            <a:off x="381001" y="4051580"/>
            <a:ext cx="9144000" cy="2545773"/>
          </a:xfrm>
          <a:prstGeom prst="rect">
            <a:avLst/>
          </a:prstGeom>
        </p:spPr>
      </p:pic>
      <p:sp>
        <p:nvSpPr>
          <p:cNvPr id="1268" name="テキスト ボックス 18"/>
          <p:cNvSpPr txBox="1">
            <a:spLocks noChangeArrowheads="1"/>
          </p:cNvSpPr>
          <p:nvPr/>
        </p:nvSpPr>
        <p:spPr>
          <a:xfrm>
            <a:off x="344488" y="1340768"/>
            <a:ext cx="4540487" cy="2492990"/>
          </a:xfrm>
          <a:prstGeom prst="rect">
            <a:avLst/>
          </a:prstGeom>
          <a:noFill/>
          <a:ln w="9525">
            <a:noFill/>
            <a:miter lim="800000"/>
            <a:headEnd/>
            <a:tailEnd/>
          </a:ln>
        </p:spPr>
        <p:txBody>
          <a:bodyPr wrap="square">
            <a:spAutoFit/>
          </a:bodyPr>
          <a:lstStyle/>
          <a:p>
            <a:pPr eaLnBrk="1" hangingPunct="1">
              <a:defRPr/>
            </a:pPr>
            <a:r>
              <a:rPr lang="ja-JP" altLang="en-US" sz="1600" dirty="0">
                <a:solidFill>
                  <a:prstClr val="black"/>
                </a:solidFill>
                <a:latin typeface="ＭＳ ゴシック" panose="020B0609070205080204" pitchFamily="49" charset="-128"/>
                <a:ea typeface="ＭＳ ゴシック" panose="020B0609070205080204" pitchFamily="49" charset="-128"/>
              </a:rPr>
              <a:t>＜事業概要＞</a:t>
            </a: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r>
              <a:rPr lang="ja-JP" altLang="en-US" sz="1600" dirty="0">
                <a:solidFill>
                  <a:prstClr val="black"/>
                </a:solidFill>
                <a:latin typeface="ＭＳ ゴシック" panose="020B0609070205080204" pitchFamily="49" charset="-128"/>
                <a:ea typeface="ＭＳ ゴシック" panose="020B0609070205080204" pitchFamily="49" charset="-128"/>
              </a:rPr>
              <a:t>○事業主体：横浜市</a:t>
            </a:r>
            <a:endParaRPr lang="en-US" altLang="ja-JP" sz="1600" dirty="0">
              <a:solidFill>
                <a:prstClr val="black"/>
              </a:solidFill>
              <a:latin typeface="ＭＳ ゴシック" panose="020B0609070205080204" pitchFamily="49" charset="-128"/>
              <a:ea typeface="ＭＳ ゴシック" panose="020B0609070205080204" pitchFamily="49" charset="-128"/>
            </a:endParaRPr>
          </a:p>
          <a:p>
            <a:pPr eaLnBrk="1" hangingPunct="1">
              <a:defRPr/>
            </a:pPr>
            <a:r>
              <a:rPr lang="ja-JP" altLang="en-US" sz="1600" dirty="0">
                <a:solidFill>
                  <a:prstClr val="black"/>
                </a:solidFill>
                <a:latin typeface="ＭＳ ゴシック" panose="020B0609070205080204" pitchFamily="49" charset="-128"/>
                <a:ea typeface="ＭＳ ゴシック" panose="020B0609070205080204" pitchFamily="49" charset="-128"/>
              </a:rPr>
              <a:t>○事業区間：相模鉄道本線 約</a:t>
            </a:r>
            <a:r>
              <a:rPr lang="en-US" altLang="ja-JP" sz="1600" dirty="0">
                <a:solidFill>
                  <a:prstClr val="black"/>
                </a:solidFill>
                <a:latin typeface="Arial"/>
                <a:ea typeface="ＭＳ ゴシック" panose="020B0609070205080204" pitchFamily="49" charset="-128"/>
              </a:rPr>
              <a:t>1.9km</a:t>
            </a:r>
          </a:p>
          <a:p>
            <a:pPr eaLnBrk="1" hangingPunct="1">
              <a:defRPr/>
            </a:pPr>
            <a:r>
              <a:rPr lang="ja-JP" altLang="en-US" sz="1600" dirty="0">
                <a:solidFill>
                  <a:prstClr val="black"/>
                </a:solidFill>
                <a:latin typeface="ＭＳ ゴシック" panose="020B0609070205080204" pitchFamily="49" charset="-128"/>
                <a:ea typeface="ＭＳ ゴシック" panose="020B0609070205080204" pitchFamily="49" charset="-128"/>
              </a:rPr>
              <a:t>　　　　　 （星川駅～天王町駅</a:t>
            </a:r>
            <a:r>
              <a:rPr lang="ja-JP" altLang="en-US" sz="1600" dirty="0" smtClean="0">
                <a:solidFill>
                  <a:prstClr val="black"/>
                </a:solidFill>
                <a:latin typeface="ＭＳ ゴシック" panose="020B0609070205080204" pitchFamily="49" charset="-128"/>
                <a:ea typeface="ＭＳ ゴシック" panose="020B0609070205080204" pitchFamily="49" charset="-128"/>
              </a:rPr>
              <a:t>）</a:t>
            </a:r>
            <a:endParaRPr lang="en-US" altLang="ja-JP" sz="1600" dirty="0">
              <a:solidFill>
                <a:prstClr val="black"/>
              </a:solidFill>
              <a:ea typeface="ＭＳ ゴシック" pitchFamily="49" charset="-128"/>
            </a:endParaRPr>
          </a:p>
          <a:p>
            <a:pPr eaLnBrk="1" hangingPunct="1">
              <a:defRPr/>
            </a:pPr>
            <a:r>
              <a:rPr lang="ja-JP" altLang="en-US" sz="1600" dirty="0" smtClean="0">
                <a:solidFill>
                  <a:prstClr val="black"/>
                </a:solidFill>
                <a:ea typeface="ＭＳ ゴシック" pitchFamily="49" charset="-128"/>
              </a:rPr>
              <a:t>○</a:t>
            </a:r>
            <a:r>
              <a:rPr lang="ja-JP" altLang="en-US" sz="1600" dirty="0">
                <a:solidFill>
                  <a:prstClr val="black"/>
                </a:solidFill>
                <a:ea typeface="ＭＳ ゴシック" pitchFamily="49" charset="-128"/>
              </a:rPr>
              <a:t>除却踏切：９箇所</a:t>
            </a:r>
            <a:endParaRPr lang="en-US" altLang="ja-JP" sz="1600" dirty="0">
              <a:solidFill>
                <a:prstClr val="black"/>
              </a:solidFill>
              <a:ea typeface="ＭＳ ゴシック" pitchFamily="49" charset="-128"/>
            </a:endParaRPr>
          </a:p>
          <a:p>
            <a:pPr eaLnBrk="1" hangingPunct="1">
              <a:defRPr/>
            </a:pPr>
            <a:r>
              <a:rPr lang="ja-JP" altLang="en-US" sz="1600" dirty="0">
                <a:solidFill>
                  <a:prstClr val="black"/>
                </a:solidFill>
                <a:ea typeface="ＭＳ ゴシック" pitchFamily="49" charset="-128"/>
              </a:rPr>
              <a:t>　　　　　 </a:t>
            </a:r>
            <a:r>
              <a:rPr lang="ja-JP" altLang="en-US" sz="1200" dirty="0" smtClean="0">
                <a:solidFill>
                  <a:prstClr val="black"/>
                </a:solidFill>
                <a:ea typeface="ＭＳ ゴシック" pitchFamily="49" charset="-128"/>
              </a:rPr>
              <a:t>（事業開始時：全て開かずの踏切）</a:t>
            </a:r>
            <a:endParaRPr lang="en-US" altLang="ja-JP" sz="1200" dirty="0" smtClean="0">
              <a:solidFill>
                <a:prstClr val="black"/>
              </a:solidFill>
              <a:ea typeface="ＭＳ ゴシック" pitchFamily="49" charset="-128"/>
            </a:endParaRPr>
          </a:p>
          <a:p>
            <a:pPr eaLnBrk="1" hangingPunct="1">
              <a:defRPr/>
            </a:pPr>
            <a:r>
              <a:rPr lang="ja-JP" altLang="en-US" sz="1600" dirty="0" smtClean="0">
                <a:solidFill>
                  <a:prstClr val="black"/>
                </a:solidFill>
                <a:ea typeface="ＭＳ ゴシック" pitchFamily="49" charset="-128"/>
              </a:rPr>
              <a:t>○</a:t>
            </a:r>
            <a:r>
              <a:rPr lang="ja-JP" altLang="en-US" sz="1600" dirty="0">
                <a:solidFill>
                  <a:prstClr val="black"/>
                </a:solidFill>
                <a:ea typeface="ＭＳ ゴシック" pitchFamily="49" charset="-128"/>
              </a:rPr>
              <a:t>事業期間：平成</a:t>
            </a:r>
            <a:r>
              <a:rPr lang="en-US" altLang="ja-JP" sz="1600" dirty="0">
                <a:solidFill>
                  <a:prstClr val="black"/>
                </a:solidFill>
                <a:ea typeface="ＭＳ ゴシック" pitchFamily="49" charset="-128"/>
              </a:rPr>
              <a:t>14</a:t>
            </a:r>
            <a:r>
              <a:rPr lang="ja-JP" altLang="en-US" sz="1600" dirty="0">
                <a:solidFill>
                  <a:prstClr val="black"/>
                </a:solidFill>
                <a:ea typeface="ＭＳ ゴシック" pitchFamily="49" charset="-128"/>
              </a:rPr>
              <a:t>年度～令和</a:t>
            </a:r>
            <a:r>
              <a:rPr lang="ja-JP" altLang="en-US" sz="1600" dirty="0" smtClean="0">
                <a:solidFill>
                  <a:prstClr val="black"/>
                </a:solidFill>
                <a:ea typeface="ＭＳ ゴシック" pitchFamily="49" charset="-128"/>
              </a:rPr>
              <a:t>３年度</a:t>
            </a:r>
            <a:endParaRPr lang="en-US" altLang="ja-JP" sz="1600" dirty="0" smtClean="0">
              <a:solidFill>
                <a:prstClr val="black"/>
              </a:solidFill>
              <a:ea typeface="ＭＳ ゴシック" pitchFamily="49" charset="-128"/>
            </a:endParaRPr>
          </a:p>
          <a:p>
            <a:pPr eaLnBrk="1" hangingPunct="1">
              <a:defRPr/>
            </a:pPr>
            <a:r>
              <a:rPr lang="ja-JP" altLang="en-US" sz="1600" dirty="0">
                <a:solidFill>
                  <a:prstClr val="black"/>
                </a:solidFill>
                <a:ea typeface="ＭＳ ゴシック" pitchFamily="49" charset="-128"/>
              </a:rPr>
              <a:t>　　</a:t>
            </a:r>
            <a:r>
              <a:rPr lang="ja-JP" altLang="en-US" sz="1600" dirty="0" smtClean="0">
                <a:solidFill>
                  <a:prstClr val="black"/>
                </a:solidFill>
                <a:ea typeface="ＭＳ ゴシック" pitchFamily="49" charset="-128"/>
              </a:rPr>
              <a:t>平成</a:t>
            </a:r>
            <a:r>
              <a:rPr lang="en-US" altLang="ja-JP" sz="1600" dirty="0" smtClean="0">
                <a:solidFill>
                  <a:prstClr val="black"/>
                </a:solidFill>
                <a:ea typeface="ＭＳ ゴシック" pitchFamily="49" charset="-128"/>
              </a:rPr>
              <a:t>28</a:t>
            </a:r>
            <a:r>
              <a:rPr lang="ja-JP" altLang="en-US" sz="1600" dirty="0" smtClean="0">
                <a:solidFill>
                  <a:prstClr val="black"/>
                </a:solidFill>
                <a:ea typeface="ＭＳ ゴシック" pitchFamily="49" charset="-128"/>
              </a:rPr>
              <a:t>年度 下り線高架化</a:t>
            </a:r>
            <a:r>
              <a:rPr lang="ja-JP" altLang="en-US" sz="1600" dirty="0">
                <a:solidFill>
                  <a:prstClr val="black"/>
                </a:solidFill>
                <a:ea typeface="ＭＳ ゴシック" pitchFamily="49" charset="-128"/>
              </a:rPr>
              <a:t>完了</a:t>
            </a:r>
            <a:endParaRPr lang="en-US" altLang="ja-JP" sz="1600" dirty="0" smtClean="0">
              <a:solidFill>
                <a:prstClr val="black"/>
              </a:solidFill>
              <a:ea typeface="ＭＳ ゴシック" pitchFamily="49" charset="-128"/>
            </a:endParaRPr>
          </a:p>
          <a:p>
            <a:pPr eaLnBrk="1" hangingPunct="1">
              <a:defRPr/>
            </a:pPr>
            <a:r>
              <a:rPr lang="ja-JP" altLang="en-US" sz="1600" dirty="0" smtClean="0">
                <a:solidFill>
                  <a:prstClr val="black"/>
                </a:solidFill>
                <a:ea typeface="ＭＳ ゴシック" pitchFamily="49" charset="-128"/>
              </a:rPr>
              <a:t>　　平成</a:t>
            </a:r>
            <a:r>
              <a:rPr lang="en-US" altLang="ja-JP" sz="1600" dirty="0">
                <a:solidFill>
                  <a:prstClr val="black"/>
                </a:solidFill>
                <a:ea typeface="ＭＳ ゴシック" pitchFamily="49" charset="-128"/>
              </a:rPr>
              <a:t>30</a:t>
            </a:r>
            <a:r>
              <a:rPr lang="ja-JP" altLang="en-US" sz="1600" dirty="0" smtClean="0">
                <a:solidFill>
                  <a:prstClr val="black"/>
                </a:solidFill>
                <a:ea typeface="ＭＳ ゴシック" pitchFamily="49" charset="-128"/>
              </a:rPr>
              <a:t>年度 上り線高架化完了</a:t>
            </a:r>
            <a:endParaRPr lang="en-US" altLang="ja-JP" sz="1600" dirty="0">
              <a:solidFill>
                <a:prstClr val="black"/>
              </a:solidFill>
              <a:ea typeface="ＭＳ ゴシック" pitchFamily="49" charset="-128"/>
            </a:endParaRPr>
          </a:p>
          <a:p>
            <a:pPr eaLnBrk="1" hangingPunct="1">
              <a:defRPr/>
            </a:pPr>
            <a:endParaRPr lang="ja-JP" altLang="en-US" sz="1200" dirty="0">
              <a:solidFill>
                <a:prstClr val="black"/>
              </a:solidFill>
              <a:ea typeface="ＭＳ ゴシック" pitchFamily="49" charset="-128"/>
            </a:endParaRPr>
          </a:p>
        </p:txBody>
      </p:sp>
    </p:spTree>
    <p:extLst>
      <p:ext uri="{BB962C8B-B14F-4D97-AF65-F5344CB8AC3E}">
        <p14:creationId xmlns:p14="http://schemas.microsoft.com/office/powerpoint/2010/main" val="26457645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タイトル 3"/>
          <p:cNvSpPr>
            <a:spLocks noGrp="1"/>
          </p:cNvSpPr>
          <p:nvPr>
            <p:ph type="title"/>
          </p:nvPr>
        </p:nvSpPr>
        <p:spPr/>
        <p:txBody>
          <a:bodyPr/>
          <a:lstStyle/>
          <a:p>
            <a:r>
              <a:rPr lang="zh-TW" altLang="en-US" dirty="0"/>
              <a:t>連続立体交差事業　事例１</a:t>
            </a:r>
            <a:endParaRPr kumimoji="1" lang="ja-JP" altLang="en-US" dirty="0"/>
          </a:p>
        </p:txBody>
      </p:sp>
      <p:sp>
        <p:nvSpPr>
          <p:cNvPr id="1271" name="正方形/長方形 2"/>
          <p:cNvSpPr/>
          <p:nvPr/>
        </p:nvSpPr>
        <p:spPr>
          <a:xfrm>
            <a:off x="7113240" y="2996952"/>
            <a:ext cx="2304256" cy="3600400"/>
          </a:xfrm>
          <a:prstGeom prst="rect">
            <a:avLst/>
          </a:prstGeom>
          <a:solidFill>
            <a:srgbClr val="FFFF00">
              <a:alpha val="16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Arial"/>
              <a:ea typeface="ＭＳ Ｐゴシック"/>
              <a:cs typeface="+mn-cs"/>
            </a:endParaRPr>
          </a:p>
        </p:txBody>
      </p:sp>
      <p:sp>
        <p:nvSpPr>
          <p:cNvPr id="1272" name="Text Box 4"/>
          <p:cNvSpPr txBox="1">
            <a:spLocks noChangeArrowheads="1"/>
          </p:cNvSpPr>
          <p:nvPr/>
        </p:nvSpPr>
        <p:spPr>
          <a:xfrm>
            <a:off x="488504" y="672520"/>
            <a:ext cx="8928992" cy="1569660"/>
          </a:xfrm>
          <a:prstGeom prst="rect">
            <a:avLst/>
          </a:prstGeom>
          <a:noFill/>
          <a:ln w="9525">
            <a:solidFill>
              <a:sysClr val="windowText" lastClr="000000"/>
            </a:solid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rPr>
              <a:t>・片側を先行して高架化（下り線　</a:t>
            </a:r>
            <a:r>
              <a:rPr kumimoji="0" lang="en-US" altLang="ja-JP" sz="2400" b="0" i="0" u="none" strike="noStrike" kern="0" cap="none" spc="0" normalizeH="0" baseline="0" noProof="0" dirty="0">
                <a:ln>
                  <a:noFill/>
                </a:ln>
                <a:solidFill>
                  <a:prstClr val="black"/>
                </a:solidFill>
                <a:effectLst/>
                <a:uLnTx/>
                <a:uFillTx/>
              </a:rPr>
              <a:t>H29.3</a:t>
            </a:r>
            <a:r>
              <a:rPr kumimoji="0" lang="ja-JP" altLang="en-US" sz="2400" b="0" i="0" u="none" strike="noStrike" kern="0" cap="none" spc="0" normalizeH="0" baseline="0" noProof="0" dirty="0">
                <a:ln>
                  <a:noFill/>
                </a:ln>
                <a:solidFill>
                  <a:prstClr val="black"/>
                </a:solidFill>
                <a:effectLst/>
                <a:uLnTx/>
                <a:uFillTx/>
              </a:rPr>
              <a:t>月高架化切替）</a:t>
            </a:r>
            <a:endParaRPr kumimoji="0" lang="en-US" altLang="ja-JP"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rPr>
              <a:t>　　</a:t>
            </a:r>
            <a:r>
              <a:rPr kumimoji="0" lang="ja-JP" altLang="en-US" sz="2400" b="0" i="0" u="none" strike="noStrike" kern="0" cap="none" spc="0" normalizeH="0" baseline="0" noProof="0" dirty="0" smtClean="0">
                <a:ln>
                  <a:noFill/>
                </a:ln>
                <a:solidFill>
                  <a:prstClr val="black"/>
                </a:solidFill>
                <a:effectLst/>
                <a:uLnTx/>
                <a:uFillTx/>
              </a:rPr>
              <a:t>　⇒</a:t>
            </a:r>
            <a:r>
              <a:rPr kumimoji="0" lang="ja-JP" altLang="en-US" sz="2400" b="0" i="0" u="none" strike="noStrike" kern="0" cap="none" spc="0" normalizeH="0" baseline="0" noProof="0" dirty="0">
                <a:ln>
                  <a:noFill/>
                </a:ln>
                <a:solidFill>
                  <a:prstClr val="black"/>
                </a:solidFill>
                <a:effectLst/>
                <a:uLnTx/>
                <a:uFillTx/>
              </a:rPr>
              <a:t>踏切遮断時間の短縮（</a:t>
            </a:r>
            <a:r>
              <a:rPr kumimoji="0" lang="ja-JP" altLang="en-US" sz="2400" b="0" i="0" u="none" strike="noStrike" kern="0" cap="none" spc="0" normalizeH="0" baseline="0" noProof="0" dirty="0">
                <a:ln>
                  <a:noFill/>
                </a:ln>
                <a:solidFill>
                  <a:srgbClr val="FF0000"/>
                </a:solidFill>
                <a:effectLst/>
                <a:uLnTx/>
                <a:uFillTx/>
              </a:rPr>
              <a:t>事業効果を早期に発現</a:t>
            </a:r>
            <a:r>
              <a:rPr kumimoji="0" lang="ja-JP" altLang="en-US" sz="2400" b="0" i="0" u="none" strike="noStrike" kern="0" cap="none" spc="0" normalizeH="0" baseline="0" noProof="0" dirty="0">
                <a:ln>
                  <a:noFill/>
                </a:ln>
                <a:solidFill>
                  <a:prstClr val="black"/>
                </a:solidFill>
                <a:effectLst/>
                <a:uLnTx/>
                <a:uFillTx/>
              </a:rPr>
              <a:t>）</a:t>
            </a:r>
            <a:endParaRPr kumimoji="0" lang="en-US" altLang="ja-JP"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prstClr val="black"/>
                </a:solidFill>
                <a:effectLst/>
                <a:uLnTx/>
                <a:uFillTx/>
              </a:rPr>
              <a:t>・全線高架化（上り線　</a:t>
            </a:r>
            <a:r>
              <a:rPr kumimoji="0" lang="en-US" altLang="ja-JP" sz="2400" b="0" i="0" u="none" strike="noStrike" kern="0" cap="none" spc="0" normalizeH="0" baseline="0" noProof="0" dirty="0">
                <a:ln>
                  <a:noFill/>
                </a:ln>
                <a:solidFill>
                  <a:prstClr val="black"/>
                </a:solidFill>
                <a:effectLst/>
                <a:uLnTx/>
                <a:uFillTx/>
              </a:rPr>
              <a:t>H30.11</a:t>
            </a:r>
            <a:r>
              <a:rPr kumimoji="0" lang="ja-JP" altLang="en-US" sz="2400" b="0" i="0" u="none" strike="noStrike" kern="0" cap="none" spc="0" normalizeH="0" baseline="0" noProof="0" dirty="0">
                <a:ln>
                  <a:noFill/>
                </a:ln>
                <a:solidFill>
                  <a:prstClr val="black"/>
                </a:solidFill>
                <a:effectLst/>
                <a:uLnTx/>
                <a:uFillTx/>
              </a:rPr>
              <a:t>月高架化切替）</a:t>
            </a:r>
            <a:endParaRPr kumimoji="0" lang="en-US" altLang="ja-JP" sz="24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FF0000"/>
                </a:solidFill>
                <a:effectLst/>
                <a:uLnTx/>
                <a:uFillTx/>
              </a:rPr>
              <a:t>　　</a:t>
            </a:r>
            <a:r>
              <a:rPr kumimoji="0" lang="ja-JP" altLang="en-US" sz="2400" b="0" i="0" u="none" strike="noStrike" kern="0" cap="none" spc="0" normalizeH="0" baseline="0" noProof="0" dirty="0" smtClean="0">
                <a:ln>
                  <a:noFill/>
                </a:ln>
                <a:solidFill>
                  <a:srgbClr val="FF0000"/>
                </a:solidFill>
                <a:effectLst/>
                <a:uLnTx/>
                <a:uFillTx/>
              </a:rPr>
              <a:t>　</a:t>
            </a:r>
            <a:r>
              <a:rPr kumimoji="0" lang="ja-JP" altLang="en-US" sz="2400" b="0" i="0" u="none" strike="noStrike" kern="0" cap="none" spc="0" normalizeH="0" baseline="0" noProof="0" dirty="0" smtClean="0">
                <a:ln>
                  <a:noFill/>
                </a:ln>
                <a:solidFill>
                  <a:prstClr val="black"/>
                </a:solidFill>
                <a:effectLst/>
                <a:uLnTx/>
                <a:uFillTx/>
              </a:rPr>
              <a:t>⇒</a:t>
            </a:r>
            <a:r>
              <a:rPr kumimoji="0" lang="ja-JP" altLang="en-US" sz="2400" b="0" i="0" u="none" strike="noStrike" kern="0" cap="none" spc="0" normalizeH="0" baseline="0" noProof="0" dirty="0">
                <a:ln>
                  <a:noFill/>
                </a:ln>
                <a:solidFill>
                  <a:srgbClr val="FF0000"/>
                </a:solidFill>
                <a:effectLst/>
                <a:uLnTx/>
                <a:uFillTx/>
              </a:rPr>
              <a:t>踏切における</a:t>
            </a:r>
            <a:r>
              <a:rPr kumimoji="0" lang="ja-JP" altLang="en-US" sz="2400" b="1" i="0" u="none" strike="noStrike" kern="0" cap="none" spc="0" normalizeH="0" baseline="0" noProof="0" dirty="0">
                <a:ln>
                  <a:noFill/>
                </a:ln>
                <a:solidFill>
                  <a:srgbClr val="FF0000"/>
                </a:solidFill>
                <a:effectLst/>
                <a:uLnTx/>
                <a:uFillTx/>
              </a:rPr>
              <a:t>遮断時間、渋滞の解消</a:t>
            </a:r>
            <a:endParaRPr kumimoji="0" lang="en-US" altLang="ja-JP" sz="2400" b="1" i="0" u="none" strike="noStrike" kern="0" cap="none" spc="0" normalizeH="0" baseline="0" noProof="0" dirty="0">
              <a:ln>
                <a:noFill/>
              </a:ln>
              <a:solidFill>
                <a:srgbClr val="FF0000"/>
              </a:solidFill>
              <a:effectLst/>
              <a:uLnTx/>
              <a:uFillTx/>
            </a:endParaRPr>
          </a:p>
        </p:txBody>
      </p:sp>
      <p:grpSp>
        <p:nvGrpSpPr>
          <p:cNvPr id="1273" name="グループ化 5"/>
          <p:cNvGrpSpPr/>
          <p:nvPr/>
        </p:nvGrpSpPr>
        <p:grpSpPr>
          <a:xfrm>
            <a:off x="7075140" y="2992600"/>
            <a:ext cx="2592288" cy="3604753"/>
            <a:chOff x="9581976" y="2472817"/>
            <a:chExt cx="2592288" cy="3604753"/>
          </a:xfrm>
        </p:grpSpPr>
        <p:sp>
          <p:nvSpPr>
            <p:cNvPr id="1274" name="Rectangle 6"/>
            <p:cNvSpPr>
              <a:spLocks noChangeArrowheads="1"/>
            </p:cNvSpPr>
            <p:nvPr/>
          </p:nvSpPr>
          <p:spPr>
            <a:xfrm>
              <a:off x="9612560" y="2472817"/>
              <a:ext cx="2519264" cy="954107"/>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800" b="0" i="0" u="none" strike="noStrike" kern="0" cap="none" spc="0" normalizeH="0" baseline="0" noProof="0" dirty="0">
                  <a:ln>
                    <a:noFill/>
                  </a:ln>
                  <a:solidFill>
                    <a:prstClr val="black"/>
                  </a:solidFill>
                  <a:effectLst/>
                  <a:uLnTx/>
                  <a:uFillTx/>
                  <a:latin typeface="ＭＳ Ｐゴシック"/>
                  <a:ea typeface="ＭＳ Ｐゴシック"/>
                </a:rPr>
                <a:t>【</a:t>
              </a:r>
              <a:r>
                <a:rPr kumimoji="0" lang="ja-JP" altLang="en-US" sz="1800" b="0" i="0" u="none" strike="noStrike" kern="0" cap="none" spc="0" normalizeH="0" baseline="0" noProof="0" dirty="0">
                  <a:ln>
                    <a:noFill/>
                  </a:ln>
                  <a:solidFill>
                    <a:prstClr val="black"/>
                  </a:solidFill>
                  <a:effectLst/>
                  <a:uLnTx/>
                  <a:uFillTx/>
                  <a:latin typeface="ＭＳ Ｐゴシック"/>
                  <a:ea typeface="ＭＳ Ｐゴシック"/>
                </a:rPr>
                <a:t>参考</a:t>
              </a:r>
              <a:r>
                <a:rPr kumimoji="0" lang="en-US" altLang="ja-JP" sz="1800" b="0" i="0" u="none" strike="noStrike" kern="0" cap="none" spc="0" normalizeH="0" baseline="0" noProof="0" dirty="0">
                  <a:ln>
                    <a:noFill/>
                  </a:ln>
                  <a:solidFill>
                    <a:prstClr val="black"/>
                  </a:solidFill>
                  <a:effectLst/>
                  <a:uLnTx/>
                  <a:uFillTx/>
                  <a:latin typeface="ＭＳ Ｐゴシック"/>
                  <a:ea typeface="ＭＳ Ｐゴシック"/>
                </a:rPr>
                <a:t>】</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800" b="0" i="0" u="sng" strike="noStrike" kern="0" cap="none" spc="0" normalizeH="0" baseline="0" noProof="0" dirty="0">
                  <a:ln>
                    <a:noFill/>
                  </a:ln>
                  <a:solidFill>
                    <a:prstClr val="black"/>
                  </a:solidFill>
                  <a:effectLst/>
                  <a:uLnTx/>
                  <a:uFillTx/>
                  <a:latin typeface="ＭＳ Ｐゴシック"/>
                  <a:ea typeface="ＭＳ Ｐゴシック"/>
                </a:rPr>
                <a:t>相模鉄道本線下り線</a:t>
              </a:r>
              <a:endParaRPr kumimoji="0" lang="en-US" altLang="ja-JP" sz="1800" b="0" i="0" u="sng" strike="noStrike" kern="0" cap="none" spc="0" normalizeH="0" baseline="0" noProof="0" dirty="0">
                <a:ln>
                  <a:noFill/>
                </a:ln>
                <a:solidFill>
                  <a:prstClr val="black"/>
                </a:solidFill>
                <a:effectLst/>
                <a:uLnTx/>
                <a:uFillTx/>
                <a:latin typeface="ＭＳ Ｐゴシック"/>
                <a:ea typeface="ＭＳ Ｐゴシック"/>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2000" b="1" i="0" u="sng" strike="noStrike" kern="0" cap="none" spc="0" normalizeH="0" baseline="0" noProof="0" dirty="0">
                  <a:ln>
                    <a:noFill/>
                  </a:ln>
                  <a:solidFill>
                    <a:srgbClr val="FF0000"/>
                  </a:solidFill>
                  <a:effectLst/>
                  <a:uLnTx/>
                  <a:uFillTx/>
                  <a:latin typeface="ＭＳ Ｐゴシック"/>
                  <a:ea typeface="ＭＳ Ｐゴシック"/>
                </a:rPr>
                <a:t>片側高架化の効果</a:t>
              </a:r>
              <a:endParaRPr kumimoji="0" lang="en-US" altLang="ja-JP" sz="2000" b="1" i="0" u="sng" strike="noStrike" kern="0" cap="none" spc="0" normalizeH="0" baseline="0" noProof="0" dirty="0">
                <a:ln>
                  <a:noFill/>
                </a:ln>
                <a:solidFill>
                  <a:srgbClr val="FF0000"/>
                </a:solidFill>
                <a:effectLst/>
                <a:uLnTx/>
                <a:uFillTx/>
                <a:latin typeface="ＭＳ Ｐゴシック"/>
                <a:ea typeface="ＭＳ Ｐゴシック"/>
              </a:endParaRPr>
            </a:p>
          </p:txBody>
        </p:sp>
        <p:sp>
          <p:nvSpPr>
            <p:cNvPr id="1275" name="テキスト ボックス 14"/>
            <p:cNvSpPr txBox="1">
              <a:spLocks noChangeArrowheads="1"/>
            </p:cNvSpPr>
            <p:nvPr/>
          </p:nvSpPr>
          <p:spPr>
            <a:xfrm>
              <a:off x="9581976" y="3646135"/>
              <a:ext cx="2592288" cy="2431435"/>
            </a:xfrm>
            <a:prstGeom prst="rect">
              <a:avLst/>
            </a:prstGeom>
            <a:noFill/>
            <a:ln w="9525">
              <a:noFill/>
              <a:miter lim="800000"/>
              <a:headEnd/>
              <a:tailEnd/>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rPr>
                <a:t>踏切遮断時間</a:t>
              </a:r>
              <a:endParaRPr kumimoji="0" lang="en-US" altLang="ja-JP" sz="18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rPr>
                <a:t>　　　⇒</a:t>
              </a:r>
              <a:r>
                <a:rPr kumimoji="0" lang="ja-JP" altLang="en-US" sz="1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ＭＳ ゴシック" panose="020B0609070205080204" pitchFamily="49" charset="-128"/>
                  <a:ea typeface="ＭＳ ゴシック" panose="020B0609070205080204" pitchFamily="49" charset="-128"/>
                </a:rPr>
                <a:t>約４割減少</a:t>
              </a:r>
              <a:endParaRPr kumimoji="0" lang="en-US" altLang="ja-JP" sz="1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○各踏切における遮断時間の</a:t>
              </a:r>
              <a:endParaRPr kumimoji="0" lang="en-US" altLang="ja-JP" sz="1200" b="0" i="0" u="none" strike="noStrike" kern="0" cap="none" spc="0" normalizeH="0" baseline="0" noProof="0" dirty="0">
                <a:ln>
                  <a:noFill/>
                </a:ln>
                <a:solidFill>
                  <a:prstClr val="black"/>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rPr>
                <a:t>　　最大値</a:t>
              </a:r>
              <a:r>
                <a:rPr kumimoji="0" lang="ja-JP" altLang="en-US" sz="1400" b="0" i="0" u="none" strike="noStrike" kern="0" cap="none" spc="0" normalizeH="0" baseline="0" noProof="0" dirty="0">
                  <a:ln>
                    <a:noFill/>
                  </a:ln>
                  <a:solidFill>
                    <a:prstClr val="black"/>
                  </a:solidFill>
                  <a:effectLst/>
                  <a:uLnTx/>
                  <a:uFillTx/>
                </a:rPr>
                <a:t>が</a:t>
              </a:r>
              <a:r>
                <a:rPr kumimoji="0" lang="ja-JP" altLang="en-US" sz="1400" b="1" i="0" u="none" strike="noStrike" kern="0" cap="none" spc="0" normalizeH="0" baseline="0" noProof="0" dirty="0">
                  <a:ln>
                    <a:noFill/>
                  </a:ln>
                  <a:solidFill>
                    <a:srgbClr val="FF0000"/>
                  </a:solidFill>
                  <a:effectLst/>
                  <a:uLnTx/>
                  <a:uFillTx/>
                </a:rPr>
                <a:t>平均約</a:t>
              </a:r>
              <a:r>
                <a:rPr kumimoji="0" lang="en-US" altLang="ja-JP" sz="1400" b="1" i="0" u="none" strike="noStrike" kern="0" cap="none" spc="0" normalizeH="0" baseline="0" noProof="0" dirty="0">
                  <a:ln>
                    <a:noFill/>
                  </a:ln>
                  <a:solidFill>
                    <a:srgbClr val="FF0000"/>
                  </a:solidFill>
                  <a:effectLst/>
                  <a:uLnTx/>
                  <a:uFillTx/>
                </a:rPr>
                <a:t>20</a:t>
              </a:r>
              <a:r>
                <a:rPr kumimoji="0" lang="ja-JP" altLang="en-US" sz="1400" b="1" i="0" u="none" strike="noStrike" kern="0" cap="none" spc="0" normalizeH="0" baseline="0" noProof="0" dirty="0">
                  <a:ln>
                    <a:noFill/>
                  </a:ln>
                  <a:solidFill>
                    <a:srgbClr val="FF0000"/>
                  </a:solidFill>
                  <a:effectLst/>
                  <a:uLnTx/>
                  <a:uFillTx/>
                </a:rPr>
                <a:t>分減少</a:t>
              </a:r>
              <a:endParaRPr kumimoji="0" lang="ja-JP" altLang="en-US" sz="1400" b="1" i="0" u="none" strike="noStrike" kern="0" cap="none" spc="0" normalizeH="0" baseline="0" noProof="0" dirty="0">
                <a:ln>
                  <a:noFill/>
                </a:ln>
                <a:solidFill>
                  <a:srgbClr val="FF0000"/>
                </a:solidFill>
                <a:effectLst/>
                <a:uLnTx/>
                <a:uFillTx/>
                <a:ea typeface="ＭＳ ゴシック"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ja-JP" sz="1400" b="0"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rPr>
                <a:t>踏切遮断による</a:t>
              </a:r>
              <a:r>
                <a:rPr kumimoji="0" lang="ja-JP" altLang="en-US" sz="18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rPr>
                <a:t>渋滞長</a:t>
              </a:r>
              <a:endParaRPr kumimoji="0" lang="en-US" altLang="ja-JP" sz="16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rPr>
                <a:t>　　　 ⇒</a:t>
              </a:r>
              <a:r>
                <a:rPr kumimoji="0" lang="ja-JP" altLang="en-US" sz="1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ＭＳ ゴシック" panose="020B0609070205080204" pitchFamily="49" charset="-128"/>
                  <a:ea typeface="ＭＳ ゴシック" panose="020B0609070205080204" pitchFamily="49" charset="-128"/>
                </a:rPr>
                <a:t>約７割減少</a:t>
              </a:r>
              <a:endParaRPr kumimoji="0" lang="en-US" altLang="ja-JP" sz="18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○各踏切における最大渋滞長</a:t>
              </a:r>
              <a:endParaRPr kumimoji="0" lang="en-US" altLang="ja-JP"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rPr>
                <a:t>　が</a:t>
              </a:r>
              <a:r>
                <a:rPr kumimoji="0" lang="ja-JP" altLang="en-US" sz="14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rPr>
                <a:t>平均約</a:t>
              </a:r>
              <a:r>
                <a:rPr kumimoji="0" lang="en-US" altLang="ja-JP" sz="14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rPr>
                <a:t>185m</a:t>
              </a:r>
              <a:r>
                <a:rPr kumimoji="0" lang="ja-JP" altLang="en-US" sz="1400" b="1"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rPr>
                <a:t>減少</a:t>
              </a:r>
            </a:p>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rgbClr val="FF0000"/>
                </a:solidFill>
                <a:effectLst/>
                <a:uLnTx/>
                <a:uFillTx/>
                <a:latin typeface="ＭＳ ゴシック" panose="020B0609070205080204" pitchFamily="49" charset="-128"/>
                <a:ea typeface="ＭＳ ゴシック" panose="020B0609070205080204" pitchFamily="49" charset="-128"/>
              </a:endParaRPr>
            </a:p>
          </p:txBody>
        </p:sp>
      </p:grpSp>
      <p:pic>
        <p:nvPicPr>
          <p:cNvPr id="1276" name="図 8"/>
          <p:cNvPicPr>
            <a:picLocks noChangeAspect="1"/>
          </p:cNvPicPr>
          <p:nvPr/>
        </p:nvPicPr>
        <p:blipFill>
          <a:blip r:embed="rId2"/>
          <a:srcRect t="4480"/>
          <a:stretch>
            <a:fillRect/>
          </a:stretch>
        </p:blipFill>
        <p:spPr>
          <a:xfrm>
            <a:off x="488504" y="2348880"/>
            <a:ext cx="6658520" cy="4198620"/>
          </a:xfrm>
          <a:prstGeom prst="rect">
            <a:avLst/>
          </a:prstGeom>
        </p:spPr>
      </p:pic>
    </p:spTree>
    <p:extLst>
      <p:ext uri="{BB962C8B-B14F-4D97-AF65-F5344CB8AC3E}">
        <p14:creationId xmlns:p14="http://schemas.microsoft.com/office/powerpoint/2010/main" val="14621011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 name="タイトル 3"/>
          <p:cNvSpPr>
            <a:spLocks noGrp="1"/>
          </p:cNvSpPr>
          <p:nvPr>
            <p:ph type="title"/>
          </p:nvPr>
        </p:nvSpPr>
        <p:spPr/>
        <p:txBody>
          <a:bodyPr/>
          <a:lstStyle/>
          <a:p>
            <a:r>
              <a:rPr lang="zh-TW" altLang="en-US" dirty="0"/>
              <a:t>連続立体交差事業　事例２</a:t>
            </a:r>
            <a:endParaRPr kumimoji="1" lang="ja-JP" altLang="en-US" dirty="0"/>
          </a:p>
        </p:txBody>
      </p:sp>
      <p:sp>
        <p:nvSpPr>
          <p:cNvPr id="1279" name="正方形/長方形 45"/>
          <p:cNvSpPr/>
          <p:nvPr/>
        </p:nvSpPr>
        <p:spPr>
          <a:xfrm>
            <a:off x="508389" y="3592977"/>
            <a:ext cx="9011514" cy="3188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80" name="Rectangle 3"/>
          <p:cNvSpPr>
            <a:spLocks noChangeArrowheads="1"/>
          </p:cNvSpPr>
          <p:nvPr/>
        </p:nvSpPr>
        <p:spPr>
          <a:xfrm>
            <a:off x="381000" y="476672"/>
            <a:ext cx="9144000" cy="461665"/>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a:t>
            </a:r>
            <a:r>
              <a:rPr kumimoji="1" lang="en-US" altLang="ja-JP" sz="2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JR</a:t>
            </a:r>
            <a:r>
              <a:rPr kumimoji="1" lang="ja-JP" altLang="en-US" sz="2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rPr>
              <a:t>信越本線等（新潟駅付近）連続立体交差事業　</a:t>
            </a:r>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977" y="4797368"/>
            <a:ext cx="3885288" cy="2016224"/>
          </a:xfrm>
          <a:prstGeom prst="rect">
            <a:avLst/>
          </a:prstGeom>
        </p:spPr>
      </p:pic>
      <p:sp>
        <p:nvSpPr>
          <p:cNvPr id="1281" name="テキスト ボックス 47"/>
          <p:cNvSpPr txBox="1"/>
          <p:nvPr/>
        </p:nvSpPr>
        <p:spPr>
          <a:xfrm>
            <a:off x="6234555" y="1171069"/>
            <a:ext cx="3460322" cy="1015663"/>
          </a:xfrm>
          <a:prstGeom prst="rect">
            <a:avLst/>
          </a:prstGeom>
          <a:solidFill>
            <a:srgbClr val="E7F9FF"/>
          </a:solidFill>
          <a:ln w="19050">
            <a:solidFill>
              <a:srgbClr val="00B0F0"/>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新幹線と在来線の同一ホーム</a:t>
            </a:r>
            <a:r>
              <a:rPr kumimoji="1" lang="ja-JP" altLang="en-US" sz="2000" b="0" i="0" u="none" strike="noStrike" kern="1200" cap="none" spc="0" normalizeH="0" baseline="0" noProof="0" dirty="0" smtClean="0">
                <a:ln>
                  <a:noFill/>
                </a:ln>
                <a:solidFill>
                  <a:srgbClr val="FF0000"/>
                </a:solidFill>
                <a:effectLst/>
                <a:uLnTx/>
                <a:uFillTx/>
                <a:latin typeface="Arial" pitchFamily="34" charset="0"/>
                <a:ea typeface="ＭＳ Ｐゴシック" pitchFamily="50" charset="-128"/>
                <a:cs typeface="+mn-cs"/>
              </a:rPr>
              <a:t>を供用</a:t>
            </a:r>
            <a:r>
              <a:rPr kumimoji="1" lang="ja-JP" altLang="en-US" sz="20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する</a:t>
            </a:r>
            <a:r>
              <a:rPr kumimoji="1" lang="ja-JP"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ことにより</a:t>
            </a:r>
            <a:r>
              <a:rPr kumimoji="1" lang="ja-JP" altLang="en-US" sz="20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a:t>
            </a:r>
            <a:endParaRPr kumimoji="1" lang="en-US" altLang="ja-JP" sz="20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smtClean="0">
                <a:ln>
                  <a:noFill/>
                </a:ln>
                <a:solidFill>
                  <a:srgbClr val="000000"/>
                </a:solidFill>
                <a:effectLst/>
                <a:uLnTx/>
                <a:uFillTx/>
                <a:latin typeface="Arial" pitchFamily="34" charset="0"/>
                <a:ea typeface="ＭＳ Ｐゴシック" pitchFamily="50" charset="-128"/>
                <a:cs typeface="+mn-cs"/>
              </a:rPr>
              <a:t>乗り換え</a:t>
            </a:r>
            <a:r>
              <a:rPr kumimoji="1" lang="ja-JP" altLang="en-US"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利便性を向上</a:t>
            </a:r>
            <a:endParaRPr kumimoji="1" lang="en-US" altLang="ja-JP" sz="20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pic>
        <p:nvPicPr>
          <p:cNvPr id="1282" name="Picture 3"/>
          <p:cNvPicPr>
            <a:picLocks noChangeAspect="1" noChangeArrowheads="1"/>
          </p:cNvPicPr>
          <p:nvPr/>
        </p:nvPicPr>
        <p:blipFill>
          <a:blip r:embed="rId3"/>
          <a:stretch>
            <a:fillRect/>
          </a:stretch>
        </p:blipFill>
        <p:spPr>
          <a:xfrm>
            <a:off x="6759281" y="2499501"/>
            <a:ext cx="2377440" cy="1430869"/>
          </a:xfrm>
          <a:prstGeom prst="rect">
            <a:avLst/>
          </a:prstGeom>
          <a:noFill/>
          <a:ln>
            <a:solidFill>
              <a:srgbClr val="00B0F0"/>
            </a:solidFill>
          </a:ln>
          <a:effectLst/>
        </p:spPr>
      </p:pic>
      <p:cxnSp>
        <p:nvCxnSpPr>
          <p:cNvPr id="1283" name="直線コネクタ 49"/>
          <p:cNvCxnSpPr/>
          <p:nvPr/>
        </p:nvCxnSpPr>
        <p:spPr>
          <a:xfrm flipV="1">
            <a:off x="7915754" y="3670663"/>
            <a:ext cx="337" cy="350513"/>
          </a:xfrm>
          <a:prstGeom prst="line">
            <a:avLst/>
          </a:prstGeom>
          <a:ln>
            <a:solidFill>
              <a:srgbClr val="00B0F0"/>
            </a:solidFill>
            <a:tailEnd type="oval"/>
          </a:ln>
          <a:effectLst>
            <a:glow rad="63500">
              <a:schemeClr val="bg1"/>
            </a:glow>
          </a:effectLst>
        </p:spPr>
        <p:style>
          <a:lnRef idx="1">
            <a:schemeClr val="accent1"/>
          </a:lnRef>
          <a:fillRef idx="0">
            <a:schemeClr val="accent1"/>
          </a:fillRef>
          <a:effectRef idx="0">
            <a:schemeClr val="accent1"/>
          </a:effectRef>
          <a:fontRef idx="minor">
            <a:schemeClr val="tx1"/>
          </a:fontRef>
        </p:style>
      </p:cxnSp>
      <p:pic>
        <p:nvPicPr>
          <p:cNvPr id="1284" name="Picture 4" descr="\\172.24.43.181\share\08整備第3係\☆新しい共有フォルダ（H24.1.19～）\99　picture\20180420　新潟駅ホームＪＲ細川さんより\154A0444.JPG"/>
          <p:cNvPicPr>
            <a:picLocks noChangeAspect="1" noChangeArrowheads="1"/>
          </p:cNvPicPr>
          <p:nvPr/>
        </p:nvPicPr>
        <p:blipFill>
          <a:blip r:embed="rId4"/>
          <a:stretch>
            <a:fillRect/>
          </a:stretch>
        </p:blipFill>
        <p:spPr>
          <a:xfrm>
            <a:off x="5433578" y="4795628"/>
            <a:ext cx="4343958" cy="2008492"/>
          </a:xfrm>
          <a:prstGeom prst="rect">
            <a:avLst/>
          </a:prstGeom>
          <a:noFill/>
          <a:ln>
            <a:solidFill>
              <a:srgbClr val="00B0F0"/>
            </a:solidFill>
          </a:ln>
        </p:spPr>
      </p:pic>
      <p:sp>
        <p:nvSpPr>
          <p:cNvPr id="1285" name="テキスト ボックス 51"/>
          <p:cNvSpPr txBox="1"/>
          <p:nvPr/>
        </p:nvSpPr>
        <p:spPr>
          <a:xfrm>
            <a:off x="8553400" y="4768522"/>
            <a:ext cx="1249060"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H30.4</a:t>
            </a:r>
            <a:r>
              <a:rPr kumimoji="1" lang="ja-JP" alt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rPr>
              <a:t>供用</a:t>
            </a:r>
          </a:p>
        </p:txBody>
      </p:sp>
      <p:cxnSp>
        <p:nvCxnSpPr>
          <p:cNvPr id="1286" name="直線コネクタ 52"/>
          <p:cNvCxnSpPr/>
          <p:nvPr/>
        </p:nvCxnSpPr>
        <p:spPr>
          <a:xfrm flipV="1">
            <a:off x="5455281" y="5922280"/>
            <a:ext cx="3412958" cy="652272"/>
          </a:xfrm>
          <a:prstGeom prst="line">
            <a:avLst/>
          </a:prstGeom>
          <a:ln w="28575">
            <a:solidFill>
              <a:srgbClr val="00B0F0"/>
            </a:solidFill>
            <a:prstDash val="dash"/>
          </a:ln>
          <a:effectLst>
            <a:glow rad="88900">
              <a:schemeClr val="bg1"/>
            </a:glow>
          </a:effectLst>
        </p:spPr>
        <p:style>
          <a:lnRef idx="1">
            <a:schemeClr val="accent1"/>
          </a:lnRef>
          <a:fillRef idx="0">
            <a:schemeClr val="accent1"/>
          </a:fillRef>
          <a:effectRef idx="0">
            <a:schemeClr val="accent1"/>
          </a:effectRef>
          <a:fontRef idx="minor">
            <a:schemeClr val="tx1"/>
          </a:fontRef>
        </p:style>
      </p:cxnSp>
      <p:sp>
        <p:nvSpPr>
          <p:cNvPr id="1287" name="テキスト ボックス 53"/>
          <p:cNvSpPr txBox="1"/>
          <p:nvPr/>
        </p:nvSpPr>
        <p:spPr>
          <a:xfrm>
            <a:off x="6346600" y="6395912"/>
            <a:ext cx="87716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rPr>
              <a:t>新幹線</a:t>
            </a:r>
          </a:p>
        </p:txBody>
      </p:sp>
      <p:sp>
        <p:nvSpPr>
          <p:cNvPr id="1288" name="テキスト ボックス 54"/>
          <p:cNvSpPr txBox="1"/>
          <p:nvPr/>
        </p:nvSpPr>
        <p:spPr>
          <a:xfrm>
            <a:off x="5585392" y="6048447"/>
            <a:ext cx="87716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rPr>
              <a:t>在来線</a:t>
            </a:r>
          </a:p>
        </p:txBody>
      </p:sp>
      <p:cxnSp>
        <p:nvCxnSpPr>
          <p:cNvPr id="1289" name="直線コネクタ 55"/>
          <p:cNvCxnSpPr/>
          <p:nvPr/>
        </p:nvCxnSpPr>
        <p:spPr>
          <a:xfrm>
            <a:off x="5522020" y="6395912"/>
            <a:ext cx="1785963" cy="0"/>
          </a:xfrm>
          <a:prstGeom prst="line">
            <a:avLst/>
          </a:prstGeom>
          <a:ln w="28575">
            <a:solidFill>
              <a:srgbClr val="00B0F0"/>
            </a:solidFill>
            <a:headEnd type="triangle" w="lg" len="lg"/>
            <a:tailEnd type="triangle" w="lg" len="lg"/>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290" name="テキスト ボックス 56"/>
          <p:cNvSpPr txBox="1"/>
          <p:nvPr/>
        </p:nvSpPr>
        <p:spPr>
          <a:xfrm>
            <a:off x="5915299" y="5145027"/>
            <a:ext cx="646331" cy="46166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glow rad="165100">
                    <a:schemeClr val="bg1"/>
                  </a:glow>
                </a:effectLst>
                <a:uLnTx/>
                <a:uFillTx/>
                <a:latin typeface="Meiryo UI" panose="020B0604030504040204" pitchFamily="50" charset="-128"/>
                <a:ea typeface="Meiryo UI" panose="020B0604030504040204" pitchFamily="50" charset="-128"/>
              </a:rPr>
              <a:t>５</a:t>
            </a:r>
            <a:r>
              <a:rPr kumimoji="1" lang="ja-JP" altLang="en-US" sz="1200" b="0" i="0" u="none" strike="noStrike" kern="1200" cap="none" spc="0" normalizeH="0" baseline="0" noProof="0" dirty="0" smtClean="0">
                <a:ln>
                  <a:noFill/>
                </a:ln>
                <a:solidFill>
                  <a:srgbClr val="000000"/>
                </a:solidFill>
                <a:effectLst>
                  <a:glow rad="165100">
                    <a:schemeClr val="bg1"/>
                  </a:glow>
                </a:effectLst>
                <a:uLnTx/>
                <a:uFillTx/>
                <a:latin typeface="Meiryo UI" panose="020B0604030504040204" pitchFamily="50" charset="-128"/>
                <a:ea typeface="Meiryo UI" panose="020B0604030504040204" pitchFamily="50" charset="-128"/>
              </a:rPr>
              <a:t>番線</a:t>
            </a:r>
            <a:endParaRPr kumimoji="1" lang="en-US" altLang="ja-JP" sz="1200" b="0" i="0" u="none" strike="noStrike" kern="1200" cap="none" spc="0" normalizeH="0" baseline="0" noProof="0" dirty="0" smtClean="0">
              <a:ln>
                <a:noFill/>
              </a:ln>
              <a:solidFill>
                <a:srgbClr val="000000"/>
              </a:solidFill>
              <a:effectLst>
                <a:glow rad="165100">
                  <a:schemeClr val="bg1"/>
                </a:glow>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200" dirty="0">
                <a:solidFill>
                  <a:srgbClr val="000000"/>
                </a:solidFill>
                <a:effectLst>
                  <a:glow rad="127000">
                    <a:schemeClr val="bg1"/>
                  </a:glow>
                </a:effectLst>
                <a:latin typeface="Meiryo UI" panose="020B0604030504040204" pitchFamily="50" charset="-128"/>
                <a:ea typeface="Meiryo UI" panose="020B0604030504040204" pitchFamily="50" charset="-128"/>
              </a:rPr>
              <a:t>▼</a:t>
            </a:r>
            <a:endParaRPr kumimoji="1" lang="ja-JP" altLang="en-US" sz="1200" b="0" i="0" u="none" strike="noStrike" kern="1200" cap="none" spc="0" normalizeH="0" baseline="0" noProof="0" dirty="0">
              <a:ln>
                <a:noFill/>
              </a:ln>
              <a:solidFill>
                <a:srgbClr val="000000"/>
              </a:solidFill>
              <a:effectLst>
                <a:glow rad="127000">
                  <a:schemeClr val="bg1"/>
                </a:glow>
              </a:effectLst>
              <a:uLnTx/>
              <a:uFillTx/>
              <a:latin typeface="Meiryo UI" panose="020B0604030504040204" pitchFamily="50" charset="-128"/>
              <a:ea typeface="Meiryo UI" panose="020B0604030504040204" pitchFamily="50" charset="-128"/>
            </a:endParaRPr>
          </a:p>
        </p:txBody>
      </p:sp>
      <p:sp>
        <p:nvSpPr>
          <p:cNvPr id="1291" name="テキスト ボックス 57"/>
          <p:cNvSpPr txBox="1"/>
          <p:nvPr/>
        </p:nvSpPr>
        <p:spPr>
          <a:xfrm>
            <a:off x="8837952" y="5136212"/>
            <a:ext cx="800219" cy="461665"/>
          </a:xfrm>
          <a:prstGeom prst="rect">
            <a:avLst/>
          </a:prstGeom>
          <a:noFill/>
        </p:spPr>
        <p:txBody>
          <a:bodyPr wrap="none" rtlCol="0">
            <a:spAutoFit/>
          </a:bodyPr>
          <a:lstStyle>
            <a:defPPr>
              <a:defRPr lang="ja-JP"/>
            </a:defPPr>
            <a:lvl1pPr marL="0" marR="0" lvl="0" indent="0" algn="ctr" defTabSz="914400" eaLnBrk="1" latinLnBrk="0" hangingPunct="1">
              <a:lnSpc>
                <a:spcPct val="100000"/>
              </a:lnSpc>
              <a:buClrTx/>
              <a:buSzTx/>
              <a:buFontTx/>
              <a:buNone/>
              <a:tabLst/>
              <a:defRPr sz="1200" b="0" i="0" u="none" strike="noStrike" cap="none" spc="0" normalizeH="0" baseline="0">
                <a:ln>
                  <a:noFill/>
                </a:ln>
                <a:solidFill>
                  <a:srgbClr val="000000"/>
                </a:solidFill>
                <a:effectLst>
                  <a:glow rad="127000">
                    <a:schemeClr val="bg1"/>
                  </a:glow>
                </a:effectLst>
                <a:uLnTx/>
                <a:uFillTx/>
                <a:latin typeface="Meiryo UI" panose="020B0604030504040204" pitchFamily="50" charset="-128"/>
                <a:ea typeface="Meiryo UI" panose="020B0604030504040204" pitchFamily="50" charset="-128"/>
              </a:defRPr>
            </a:lvl1pPr>
          </a:lstStyle>
          <a:p>
            <a:r>
              <a:rPr lang="ja-JP" altLang="en-US" dirty="0">
                <a:effectLst>
                  <a:glow rad="165100">
                    <a:schemeClr val="bg1"/>
                  </a:glow>
                </a:effectLst>
              </a:rPr>
              <a:t>１１</a:t>
            </a:r>
            <a:r>
              <a:rPr lang="ja-JP" altLang="en-US" dirty="0" smtClean="0">
                <a:effectLst>
                  <a:glow rad="165100">
                    <a:schemeClr val="bg1"/>
                  </a:glow>
                </a:effectLst>
              </a:rPr>
              <a:t>番線</a:t>
            </a:r>
            <a:endParaRPr lang="en-US" altLang="ja-JP" dirty="0" smtClean="0">
              <a:effectLst>
                <a:glow rad="165100">
                  <a:schemeClr val="bg1"/>
                </a:glow>
              </a:effectLst>
            </a:endParaRPr>
          </a:p>
          <a:p>
            <a:r>
              <a:rPr lang="ja-JP" altLang="en-US" dirty="0"/>
              <a:t>▼</a:t>
            </a:r>
          </a:p>
        </p:txBody>
      </p:sp>
      <p:grpSp>
        <p:nvGrpSpPr>
          <p:cNvPr id="1292" name="グループ化 58"/>
          <p:cNvGrpSpPr/>
          <p:nvPr/>
        </p:nvGrpSpPr>
        <p:grpSpPr>
          <a:xfrm>
            <a:off x="696012" y="2410959"/>
            <a:ext cx="5698638" cy="2265093"/>
            <a:chOff x="1593085" y="971941"/>
            <a:chExt cx="6075259" cy="2519590"/>
          </a:xfrm>
        </p:grpSpPr>
        <p:pic>
          <p:nvPicPr>
            <p:cNvPr id="1293" name="Picture 9" descr="\\jre\fs\上信所\上信所各課室共有フォルダ\42D01_担当課（新潟連立）\●予算管理\10 事業費見直し\20150129一件一葉補足説明（本社）\常務会資料素材・補足\断面図\パワーポイント用0318.eps"/>
            <p:cNvPicPr preferRelativeResize="0">
              <a:picLocks noChangeAspect="1" noChangeArrowheads="1"/>
            </p:cNvPicPr>
            <p:nvPr/>
          </p:nvPicPr>
          <p:blipFill rotWithShape="1">
            <a:blip r:embed="rId5" cstate="print">
              <a:extLst>
                <a:ext uri="{28A0092B-C50C-407E-A947-70E740481C1C}">
                  <a14:useLocalDpi xmlns:a14="http://schemas.microsoft.com/office/drawing/2010/main"/>
                </a:ext>
              </a:extLst>
            </a:blip>
            <a:srcRect l="9250" t="58856" r="35422" b="14993"/>
            <a:stretch/>
          </p:blipFill>
          <p:spPr>
            <a:xfrm>
              <a:off x="1593085" y="1457155"/>
              <a:ext cx="6075259" cy="2030049"/>
            </a:xfrm>
            <a:prstGeom prst="rect">
              <a:avLst/>
            </a:prstGeom>
            <a:noFill/>
          </p:spPr>
        </p:pic>
        <p:sp>
          <p:nvSpPr>
            <p:cNvPr id="1294" name="正方形/長方形 60"/>
            <p:cNvSpPr/>
            <p:nvPr/>
          </p:nvSpPr>
          <p:spPr>
            <a:xfrm>
              <a:off x="1869976" y="2879635"/>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95" name="正方形/長方形 61"/>
            <p:cNvSpPr/>
            <p:nvPr/>
          </p:nvSpPr>
          <p:spPr>
            <a:xfrm>
              <a:off x="2098309" y="2881524"/>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96" name="正方形/長方形 62"/>
            <p:cNvSpPr/>
            <p:nvPr/>
          </p:nvSpPr>
          <p:spPr>
            <a:xfrm>
              <a:off x="2795937" y="2893147"/>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97" name="正方形/長方形 63"/>
            <p:cNvSpPr/>
            <p:nvPr/>
          </p:nvSpPr>
          <p:spPr>
            <a:xfrm>
              <a:off x="3016112" y="2893184"/>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98" name="正方形/長方形 64"/>
            <p:cNvSpPr/>
            <p:nvPr/>
          </p:nvSpPr>
          <p:spPr>
            <a:xfrm>
              <a:off x="3704244" y="2894926"/>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299" name="正方形/長方形 65"/>
            <p:cNvSpPr/>
            <p:nvPr/>
          </p:nvSpPr>
          <p:spPr>
            <a:xfrm>
              <a:off x="3920132" y="2894926"/>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0" name="正方形/長方形 66"/>
            <p:cNvSpPr/>
            <p:nvPr/>
          </p:nvSpPr>
          <p:spPr>
            <a:xfrm>
              <a:off x="4563458" y="2909891"/>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1" name="正方形/長方形 67"/>
            <p:cNvSpPr/>
            <p:nvPr/>
          </p:nvSpPr>
          <p:spPr>
            <a:xfrm>
              <a:off x="5181694" y="2021740"/>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2" name="正方形/長方形 68"/>
            <p:cNvSpPr/>
            <p:nvPr/>
          </p:nvSpPr>
          <p:spPr>
            <a:xfrm>
              <a:off x="5951458" y="2019126"/>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3" name="正方形/長方形 69"/>
            <p:cNvSpPr/>
            <p:nvPr/>
          </p:nvSpPr>
          <p:spPr>
            <a:xfrm>
              <a:off x="6208291" y="2025228"/>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4" name="正方形/長方形 70"/>
            <p:cNvSpPr/>
            <p:nvPr/>
          </p:nvSpPr>
          <p:spPr>
            <a:xfrm>
              <a:off x="6970308" y="2024910"/>
              <a:ext cx="88949" cy="186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5" name="正方形/長方形 71"/>
            <p:cNvSpPr/>
            <p:nvPr/>
          </p:nvSpPr>
          <p:spPr>
            <a:xfrm>
              <a:off x="1593085" y="3155963"/>
              <a:ext cx="5904583" cy="335568"/>
            </a:xfrm>
            <a:prstGeom prst="rect">
              <a:avLst/>
            </a:prstGeom>
            <a:gradFill flip="none" rotWithShape="1">
              <a:gsLst>
                <a:gs pos="0">
                  <a:schemeClr val="accent6">
                    <a:lumMod val="50000"/>
                    <a:alpha val="50000"/>
                  </a:schemeClr>
                </a:gs>
                <a:gs pos="100000">
                  <a:schemeClr val="accent6">
                    <a:lumMod val="40000"/>
                    <a:lumOff val="60000"/>
                    <a:alpha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6" name="フリーフォーム 72"/>
            <p:cNvSpPr/>
            <p:nvPr/>
          </p:nvSpPr>
          <p:spPr>
            <a:xfrm>
              <a:off x="4386802" y="1953604"/>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9999"/>
            </a:solidFill>
            <a:ln w="127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7" name="フリーフォーム 73"/>
            <p:cNvSpPr/>
            <p:nvPr/>
          </p:nvSpPr>
          <p:spPr>
            <a:xfrm>
              <a:off x="4160160" y="1955347"/>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9999"/>
            </a:solidFill>
            <a:ln w="127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8" name="フリーフォーム 74"/>
            <p:cNvSpPr/>
            <p:nvPr/>
          </p:nvSpPr>
          <p:spPr>
            <a:xfrm>
              <a:off x="3536026" y="1955346"/>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9999"/>
            </a:solidFill>
            <a:ln w="127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09" name="フリーフォーム 75"/>
            <p:cNvSpPr/>
            <p:nvPr/>
          </p:nvSpPr>
          <p:spPr>
            <a:xfrm>
              <a:off x="3309384" y="1957090"/>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9999"/>
            </a:solidFill>
            <a:ln w="127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10" name="フリーフォーム 76"/>
            <p:cNvSpPr/>
            <p:nvPr/>
          </p:nvSpPr>
          <p:spPr>
            <a:xfrm>
              <a:off x="2686993" y="1955857"/>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9999"/>
            </a:solidFill>
            <a:ln w="12700">
              <a:solidFill>
                <a:srgbClr val="FF0000"/>
              </a:solidFill>
              <a:prstDash val="sys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11" name="フリーフォーム 77"/>
            <p:cNvSpPr/>
            <p:nvPr/>
          </p:nvSpPr>
          <p:spPr>
            <a:xfrm>
              <a:off x="2954240" y="2796860"/>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12" name="フリーフォーム 78"/>
            <p:cNvSpPr/>
            <p:nvPr/>
          </p:nvSpPr>
          <p:spPr>
            <a:xfrm>
              <a:off x="2731086" y="2796860"/>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13" name="フリーフォーム 79"/>
            <p:cNvSpPr/>
            <p:nvPr/>
          </p:nvSpPr>
          <p:spPr>
            <a:xfrm>
              <a:off x="2035471" y="2798604"/>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14" name="フリーフォーム 80"/>
            <p:cNvSpPr/>
            <p:nvPr/>
          </p:nvSpPr>
          <p:spPr>
            <a:xfrm>
              <a:off x="1812316" y="2798604"/>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15" name="テキスト ボックス 81"/>
            <p:cNvSpPr txBox="1"/>
            <p:nvPr/>
          </p:nvSpPr>
          <p:spPr>
            <a:xfrm>
              <a:off x="2714738" y="204029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1</a:t>
              </a:r>
              <a:endParaRPr kumimoji="1" lang="ja-JP" altLang="en-US"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
          <p:nvSpPr>
            <p:cNvPr id="1316" name="テキスト ボックス 82"/>
            <p:cNvSpPr txBox="1"/>
            <p:nvPr/>
          </p:nvSpPr>
          <p:spPr>
            <a:xfrm>
              <a:off x="3342883" y="204029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2</a:t>
              </a:r>
              <a:endParaRPr kumimoji="1" lang="ja-JP" altLang="en-US"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
          <p:nvSpPr>
            <p:cNvPr id="1317" name="テキスト ボックス 83"/>
            <p:cNvSpPr txBox="1"/>
            <p:nvPr/>
          </p:nvSpPr>
          <p:spPr>
            <a:xfrm>
              <a:off x="3563581" y="204029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3</a:t>
              </a:r>
              <a:endParaRPr kumimoji="1" lang="ja-JP" altLang="en-US"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
          <p:nvSpPr>
            <p:cNvPr id="1318" name="テキスト ボックス 84"/>
            <p:cNvSpPr txBox="1"/>
            <p:nvPr/>
          </p:nvSpPr>
          <p:spPr>
            <a:xfrm>
              <a:off x="4189388" y="204029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4</a:t>
              </a:r>
              <a:endParaRPr kumimoji="1" lang="ja-JP" altLang="en-US"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
          <p:nvSpPr>
            <p:cNvPr id="1319" name="テキスト ボックス 85"/>
            <p:cNvSpPr txBox="1"/>
            <p:nvPr/>
          </p:nvSpPr>
          <p:spPr>
            <a:xfrm>
              <a:off x="4415172" y="204029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5</a:t>
              </a:r>
              <a:endParaRPr kumimoji="1" lang="ja-JP" altLang="en-US" sz="1300" b="0"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endParaRPr>
            </a:p>
          </p:txBody>
        </p:sp>
        <p:sp>
          <p:nvSpPr>
            <p:cNvPr id="1320" name="テキスト ボックス 86"/>
            <p:cNvSpPr txBox="1"/>
            <p:nvPr/>
          </p:nvSpPr>
          <p:spPr>
            <a:xfrm>
              <a:off x="5125607" y="2027848"/>
              <a:ext cx="160297" cy="188081"/>
            </a:xfrm>
            <a:prstGeom prst="rect">
              <a:avLst/>
            </a:prstGeom>
            <a:solidFill>
              <a:schemeClr val="bg1"/>
            </a:solidFill>
          </p:spPr>
          <p:txBody>
            <a:bodyPr vert="horz" wrap="non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11</a:t>
              </a:r>
              <a:endParaRPr kumimoji="1" lang="ja-JP"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1" name="テキスト ボックス 87"/>
            <p:cNvSpPr txBox="1"/>
            <p:nvPr/>
          </p:nvSpPr>
          <p:spPr>
            <a:xfrm>
              <a:off x="5873923" y="2029555"/>
              <a:ext cx="169919" cy="184666"/>
            </a:xfrm>
            <a:prstGeom prst="rect">
              <a:avLst/>
            </a:prstGeom>
            <a:solidFill>
              <a:schemeClr val="bg1"/>
            </a:solidFill>
          </p:spPr>
          <p:txBody>
            <a:bodyPr vert="horz" wrap="non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12</a:t>
              </a:r>
              <a:endParaRPr kumimoji="1" lang="ja-JP"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2" name="テキスト ボックス 88"/>
            <p:cNvSpPr txBox="1"/>
            <p:nvPr/>
          </p:nvSpPr>
          <p:spPr>
            <a:xfrm>
              <a:off x="6144592" y="2029555"/>
              <a:ext cx="169919" cy="184666"/>
            </a:xfrm>
            <a:prstGeom prst="rect">
              <a:avLst/>
            </a:prstGeom>
            <a:solidFill>
              <a:schemeClr val="bg1"/>
            </a:solidFill>
          </p:spPr>
          <p:txBody>
            <a:bodyPr vert="horz" wrap="non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13</a:t>
              </a:r>
              <a:endParaRPr kumimoji="1" lang="ja-JP"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3" name="テキスト ボックス 89"/>
            <p:cNvSpPr txBox="1"/>
            <p:nvPr/>
          </p:nvSpPr>
          <p:spPr>
            <a:xfrm>
              <a:off x="6900572" y="2029555"/>
              <a:ext cx="169919" cy="184666"/>
            </a:xfrm>
            <a:prstGeom prst="rect">
              <a:avLst/>
            </a:prstGeom>
            <a:solidFill>
              <a:schemeClr val="bg1"/>
            </a:solidFill>
          </p:spPr>
          <p:txBody>
            <a:bodyPr vert="horz" wrap="non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14</a:t>
              </a:r>
              <a:endParaRPr kumimoji="1" lang="ja-JP" altLang="en-US" sz="12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4" name="テキスト ボックス 90"/>
            <p:cNvSpPr txBox="1"/>
            <p:nvPr/>
          </p:nvSpPr>
          <p:spPr>
            <a:xfrm>
              <a:off x="1823595" y="285973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1</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5" name="テキスト ボックス 91"/>
            <p:cNvSpPr txBox="1"/>
            <p:nvPr/>
          </p:nvSpPr>
          <p:spPr>
            <a:xfrm>
              <a:off x="2050075" y="285973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2</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6" name="テキスト ボックス 92"/>
            <p:cNvSpPr txBox="1"/>
            <p:nvPr/>
          </p:nvSpPr>
          <p:spPr>
            <a:xfrm>
              <a:off x="2746122" y="285973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3</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7" name="テキスト ボックス 93"/>
            <p:cNvSpPr txBox="1"/>
            <p:nvPr/>
          </p:nvSpPr>
          <p:spPr>
            <a:xfrm>
              <a:off x="2967218" y="2859737"/>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4</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28" name="Text Box 546"/>
            <p:cNvSpPr txBox="1">
              <a:spLocks noChangeArrowheads="1"/>
            </p:cNvSpPr>
            <p:nvPr/>
          </p:nvSpPr>
          <p:spPr>
            <a:xfrm>
              <a:off x="2754279" y="1021084"/>
              <a:ext cx="1040748" cy="239650"/>
            </a:xfrm>
            <a:prstGeom prst="rect">
              <a:avLst/>
            </a:prstGeom>
            <a:noFill/>
            <a:ln>
              <a:noFill/>
            </a:ln>
            <a:effectLst/>
          </p:spPr>
          <p:txBody>
            <a:bodyPr wrap="none" lIns="0" tIns="0" rIns="0" bIns="0">
              <a:spAutoFit/>
            </a:bodyPr>
            <a:lstStyle>
              <a:lvl1pPr defTabSz="1398588" eaLnBrk="0" hangingPunct="0">
                <a:defRPr kumimoji="1" sz="2800">
                  <a:solidFill>
                    <a:schemeClr val="tx1"/>
                  </a:solidFill>
                  <a:latin typeface="Arial" charset="0"/>
                  <a:ea typeface="ＭＳ Ｐゴシック" charset="-128"/>
                </a:defRPr>
              </a:lvl1pPr>
              <a:lvl2pPr marL="742950" indent="-285750" defTabSz="1398588" eaLnBrk="0" hangingPunct="0">
                <a:defRPr kumimoji="1" sz="2800">
                  <a:solidFill>
                    <a:schemeClr val="tx1"/>
                  </a:solidFill>
                  <a:latin typeface="Arial" charset="0"/>
                  <a:ea typeface="ＭＳ Ｐゴシック" charset="-128"/>
                </a:defRPr>
              </a:lvl2pPr>
              <a:lvl3pPr marL="1143000" indent="-228600" defTabSz="1398588" eaLnBrk="0" hangingPunct="0">
                <a:defRPr kumimoji="1" sz="2800">
                  <a:solidFill>
                    <a:schemeClr val="tx1"/>
                  </a:solidFill>
                  <a:latin typeface="Arial" charset="0"/>
                  <a:ea typeface="ＭＳ Ｐゴシック" charset="-128"/>
                </a:defRPr>
              </a:lvl3pPr>
              <a:lvl4pPr marL="1600200" indent="-228600" defTabSz="1398588" eaLnBrk="0" hangingPunct="0">
                <a:defRPr kumimoji="1" sz="2800">
                  <a:solidFill>
                    <a:schemeClr val="tx1"/>
                  </a:solidFill>
                  <a:latin typeface="Arial" charset="0"/>
                  <a:ea typeface="ＭＳ Ｐゴシック" charset="-128"/>
                </a:defRPr>
              </a:lvl4pPr>
              <a:lvl5pPr marL="2057400" indent="-228600" defTabSz="1398588" eaLnBrk="0" hangingPunct="0">
                <a:defRPr kumimoji="1" sz="2800">
                  <a:solidFill>
                    <a:schemeClr val="tx1"/>
                  </a:solidFill>
                  <a:latin typeface="Arial" charset="0"/>
                  <a:ea typeface="ＭＳ Ｐゴシック" charset="-128"/>
                </a:defRPr>
              </a:lvl5pPr>
              <a:lvl6pPr marL="2514600" indent="-228600" defTabSz="1398588" eaLnBrk="0" fontAlgn="base" hangingPunct="0">
                <a:spcBef>
                  <a:spcPct val="0"/>
                </a:spcBef>
                <a:spcAft>
                  <a:spcPct val="0"/>
                </a:spcAft>
                <a:defRPr kumimoji="1" sz="2800">
                  <a:solidFill>
                    <a:schemeClr val="tx1"/>
                  </a:solidFill>
                  <a:latin typeface="Arial" charset="0"/>
                  <a:ea typeface="ＭＳ Ｐゴシック" charset="-128"/>
                </a:defRPr>
              </a:lvl6pPr>
              <a:lvl7pPr marL="2971800" indent="-228600" defTabSz="1398588" eaLnBrk="0" fontAlgn="base" hangingPunct="0">
                <a:spcBef>
                  <a:spcPct val="0"/>
                </a:spcBef>
                <a:spcAft>
                  <a:spcPct val="0"/>
                </a:spcAft>
                <a:defRPr kumimoji="1" sz="2800">
                  <a:solidFill>
                    <a:schemeClr val="tx1"/>
                  </a:solidFill>
                  <a:latin typeface="Arial" charset="0"/>
                  <a:ea typeface="ＭＳ Ｐゴシック" charset="-128"/>
                </a:defRPr>
              </a:lvl7pPr>
              <a:lvl8pPr marL="3429000" indent="-228600" defTabSz="1398588" eaLnBrk="0" fontAlgn="base" hangingPunct="0">
                <a:spcBef>
                  <a:spcPct val="0"/>
                </a:spcBef>
                <a:spcAft>
                  <a:spcPct val="0"/>
                </a:spcAft>
                <a:defRPr kumimoji="1" sz="2800">
                  <a:solidFill>
                    <a:schemeClr val="tx1"/>
                  </a:solidFill>
                  <a:latin typeface="Arial" charset="0"/>
                  <a:ea typeface="ＭＳ Ｐゴシック" charset="-128"/>
                </a:defRPr>
              </a:lvl8pPr>
              <a:lvl9pPr marL="3886200" indent="-228600" defTabSz="1398588" eaLnBrk="0" fontAlgn="base" hangingPunct="0">
                <a:spcBef>
                  <a:spcPct val="0"/>
                </a:spcBef>
                <a:spcAft>
                  <a:spcPct val="0"/>
                </a:spcAft>
                <a:defRPr kumimoji="1" sz="2800">
                  <a:solidFill>
                    <a:schemeClr val="tx1"/>
                  </a:solidFill>
                  <a:latin typeface="Arial" charset="0"/>
                  <a:ea typeface="ＭＳ Ｐゴシック"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defRPr/>
              </a:pPr>
              <a:r>
                <a:rPr kumimoji="1" lang="ja-JP" altLang="en-US" sz="1400" b="0" i="0" u="sng" strike="noStrike" kern="1200" cap="none" spc="0" normalizeH="0" baseline="0" noProof="0" dirty="0" smtClean="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cs typeface="Meiryo UI" panose="020B0604030504040204" pitchFamily="50" charset="-128"/>
                </a:rPr>
                <a:t>在来線ホーム</a:t>
              </a:r>
              <a:endParaRPr kumimoji="1" lang="ja-JP" altLang="en-US" sz="1400" b="0" i="0" u="sng" strike="noStrike" kern="1200" cap="none" spc="0" normalizeH="0" baseline="0" noProof="0" dirty="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29" name="Text Box 547"/>
            <p:cNvSpPr txBox="1">
              <a:spLocks noChangeArrowheads="1"/>
            </p:cNvSpPr>
            <p:nvPr/>
          </p:nvSpPr>
          <p:spPr>
            <a:xfrm>
              <a:off x="5996070" y="1016895"/>
              <a:ext cx="1040748" cy="239650"/>
            </a:xfrm>
            <a:prstGeom prst="rect">
              <a:avLst/>
            </a:prstGeom>
            <a:noFill/>
            <a:ln>
              <a:noFill/>
            </a:ln>
            <a:effectLst/>
          </p:spPr>
          <p:txBody>
            <a:bodyPr wrap="none" lIns="0" tIns="0" rIns="0" bIns="0">
              <a:spAutoFit/>
            </a:bodyPr>
            <a:lstStyle>
              <a:lvl1pPr defTabSz="1398588" eaLnBrk="0" hangingPunct="0">
                <a:defRPr kumimoji="1" sz="2800">
                  <a:solidFill>
                    <a:schemeClr val="tx1"/>
                  </a:solidFill>
                  <a:latin typeface="Arial" charset="0"/>
                  <a:ea typeface="ＭＳ Ｐゴシック" charset="-128"/>
                </a:defRPr>
              </a:lvl1pPr>
              <a:lvl2pPr marL="742950" indent="-285750" defTabSz="1398588" eaLnBrk="0" hangingPunct="0">
                <a:defRPr kumimoji="1" sz="2800">
                  <a:solidFill>
                    <a:schemeClr val="tx1"/>
                  </a:solidFill>
                  <a:latin typeface="Arial" charset="0"/>
                  <a:ea typeface="ＭＳ Ｐゴシック" charset="-128"/>
                </a:defRPr>
              </a:lvl2pPr>
              <a:lvl3pPr marL="1143000" indent="-228600" defTabSz="1398588" eaLnBrk="0" hangingPunct="0">
                <a:defRPr kumimoji="1" sz="2800">
                  <a:solidFill>
                    <a:schemeClr val="tx1"/>
                  </a:solidFill>
                  <a:latin typeface="Arial" charset="0"/>
                  <a:ea typeface="ＭＳ Ｐゴシック" charset="-128"/>
                </a:defRPr>
              </a:lvl3pPr>
              <a:lvl4pPr marL="1600200" indent="-228600" defTabSz="1398588" eaLnBrk="0" hangingPunct="0">
                <a:defRPr kumimoji="1" sz="2800">
                  <a:solidFill>
                    <a:schemeClr val="tx1"/>
                  </a:solidFill>
                  <a:latin typeface="Arial" charset="0"/>
                  <a:ea typeface="ＭＳ Ｐゴシック" charset="-128"/>
                </a:defRPr>
              </a:lvl4pPr>
              <a:lvl5pPr marL="2057400" indent="-228600" defTabSz="1398588" eaLnBrk="0" hangingPunct="0">
                <a:defRPr kumimoji="1" sz="2800">
                  <a:solidFill>
                    <a:schemeClr val="tx1"/>
                  </a:solidFill>
                  <a:latin typeface="Arial" charset="0"/>
                  <a:ea typeface="ＭＳ Ｐゴシック" charset="-128"/>
                </a:defRPr>
              </a:lvl5pPr>
              <a:lvl6pPr marL="2514600" indent="-228600" defTabSz="1398588" eaLnBrk="0" fontAlgn="base" hangingPunct="0">
                <a:spcBef>
                  <a:spcPct val="0"/>
                </a:spcBef>
                <a:spcAft>
                  <a:spcPct val="0"/>
                </a:spcAft>
                <a:defRPr kumimoji="1" sz="2800">
                  <a:solidFill>
                    <a:schemeClr val="tx1"/>
                  </a:solidFill>
                  <a:latin typeface="Arial" charset="0"/>
                  <a:ea typeface="ＭＳ Ｐゴシック" charset="-128"/>
                </a:defRPr>
              </a:lvl6pPr>
              <a:lvl7pPr marL="2971800" indent="-228600" defTabSz="1398588" eaLnBrk="0" fontAlgn="base" hangingPunct="0">
                <a:spcBef>
                  <a:spcPct val="0"/>
                </a:spcBef>
                <a:spcAft>
                  <a:spcPct val="0"/>
                </a:spcAft>
                <a:defRPr kumimoji="1" sz="2800">
                  <a:solidFill>
                    <a:schemeClr val="tx1"/>
                  </a:solidFill>
                  <a:latin typeface="Arial" charset="0"/>
                  <a:ea typeface="ＭＳ Ｐゴシック" charset="-128"/>
                </a:defRPr>
              </a:lvl7pPr>
              <a:lvl8pPr marL="3429000" indent="-228600" defTabSz="1398588" eaLnBrk="0" fontAlgn="base" hangingPunct="0">
                <a:spcBef>
                  <a:spcPct val="0"/>
                </a:spcBef>
                <a:spcAft>
                  <a:spcPct val="0"/>
                </a:spcAft>
                <a:defRPr kumimoji="1" sz="2800">
                  <a:solidFill>
                    <a:schemeClr val="tx1"/>
                  </a:solidFill>
                  <a:latin typeface="Arial" charset="0"/>
                  <a:ea typeface="ＭＳ Ｐゴシック" charset="-128"/>
                </a:defRPr>
              </a:lvl8pPr>
              <a:lvl9pPr marL="3886200" indent="-228600" defTabSz="1398588" eaLnBrk="0" fontAlgn="base" hangingPunct="0">
                <a:spcBef>
                  <a:spcPct val="0"/>
                </a:spcBef>
                <a:spcAft>
                  <a:spcPct val="0"/>
                </a:spcAft>
                <a:defRPr kumimoji="1" sz="2800">
                  <a:solidFill>
                    <a:schemeClr val="tx1"/>
                  </a:solidFill>
                  <a:latin typeface="Arial" charset="0"/>
                  <a:ea typeface="ＭＳ Ｐゴシック" charset="-128"/>
                </a:defRPr>
              </a:lvl9pPr>
            </a:lstStyle>
            <a:p>
              <a:pPr marL="0" marR="0" lvl="0" indent="0" algn="l" defTabSz="1398588" rtl="0" eaLnBrk="1" fontAlgn="base" latinLnBrk="0" hangingPunct="1">
                <a:lnSpc>
                  <a:spcPct val="100000"/>
                </a:lnSpc>
                <a:spcBef>
                  <a:spcPct val="0"/>
                </a:spcBef>
                <a:spcAft>
                  <a:spcPct val="0"/>
                </a:spcAft>
                <a:buClrTx/>
                <a:buSzTx/>
                <a:buFontTx/>
                <a:buNone/>
                <a:tabLst/>
                <a:defRPr/>
              </a:pPr>
              <a:r>
                <a:rPr kumimoji="1" lang="ja-JP" altLang="en-US" sz="1400" b="0" i="0" u="sng" strike="noStrike" kern="1200" cap="none" spc="0" normalizeH="0" baseline="0" noProof="0" dirty="0" smtClean="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新幹線ホーム</a:t>
              </a:r>
              <a:endParaRPr kumimoji="1" lang="ja-JP" altLang="en-US" sz="1400" b="0" i="0" u="sng"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330" name="フリーフォーム 96"/>
            <p:cNvSpPr/>
            <p:nvPr/>
          </p:nvSpPr>
          <p:spPr>
            <a:xfrm>
              <a:off x="3632997" y="2803913"/>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31" name="テキスト ボックス 97"/>
            <p:cNvSpPr txBox="1"/>
            <p:nvPr/>
          </p:nvSpPr>
          <p:spPr>
            <a:xfrm>
              <a:off x="3649373" y="2866790"/>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5</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32" name="フリーフォーム 98"/>
            <p:cNvSpPr/>
            <p:nvPr/>
          </p:nvSpPr>
          <p:spPr>
            <a:xfrm>
              <a:off x="3860905" y="2810966"/>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33" name="テキスト ボックス 99"/>
            <p:cNvSpPr txBox="1"/>
            <p:nvPr/>
          </p:nvSpPr>
          <p:spPr>
            <a:xfrm>
              <a:off x="3880680" y="2873843"/>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6</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34" name="フリーフォーム 100"/>
            <p:cNvSpPr/>
            <p:nvPr/>
          </p:nvSpPr>
          <p:spPr>
            <a:xfrm>
              <a:off x="4493148" y="2803913"/>
              <a:ext cx="212693" cy="322528"/>
            </a:xfrm>
            <a:custGeom>
              <a:avLst/>
              <a:gdLst>
                <a:gd name="connsiteX0" fmla="*/ 83344 w 278607"/>
                <a:gd name="connsiteY0" fmla="*/ 2382 h 440532"/>
                <a:gd name="connsiteX1" fmla="*/ 178594 w 278607"/>
                <a:gd name="connsiteY1" fmla="*/ 0 h 440532"/>
                <a:gd name="connsiteX2" fmla="*/ 247650 w 278607"/>
                <a:gd name="connsiteY2" fmla="*/ 42863 h 440532"/>
                <a:gd name="connsiteX3" fmla="*/ 247650 w 278607"/>
                <a:gd name="connsiteY3" fmla="*/ 164307 h 440532"/>
                <a:gd name="connsiteX4" fmla="*/ 278607 w 278607"/>
                <a:gd name="connsiteY4" fmla="*/ 204788 h 440532"/>
                <a:gd name="connsiteX5" fmla="*/ 278607 w 278607"/>
                <a:gd name="connsiteY5" fmla="*/ 378619 h 440532"/>
                <a:gd name="connsiteX6" fmla="*/ 245269 w 278607"/>
                <a:gd name="connsiteY6" fmla="*/ 378619 h 440532"/>
                <a:gd name="connsiteX7" fmla="*/ 245269 w 278607"/>
                <a:gd name="connsiteY7" fmla="*/ 409575 h 440532"/>
                <a:gd name="connsiteX8" fmla="*/ 223838 w 278607"/>
                <a:gd name="connsiteY8" fmla="*/ 440532 h 440532"/>
                <a:gd name="connsiteX9" fmla="*/ 50007 w 278607"/>
                <a:gd name="connsiteY9" fmla="*/ 440532 h 440532"/>
                <a:gd name="connsiteX10" fmla="*/ 21432 w 278607"/>
                <a:gd name="connsiteY10" fmla="*/ 421482 h 440532"/>
                <a:gd name="connsiteX11" fmla="*/ 21432 w 278607"/>
                <a:gd name="connsiteY11" fmla="*/ 376238 h 440532"/>
                <a:gd name="connsiteX12" fmla="*/ 0 w 278607"/>
                <a:gd name="connsiteY12" fmla="*/ 376238 h 440532"/>
                <a:gd name="connsiteX13" fmla="*/ 0 w 278607"/>
                <a:gd name="connsiteY13" fmla="*/ 200025 h 440532"/>
                <a:gd name="connsiteX14" fmla="*/ 30957 w 278607"/>
                <a:gd name="connsiteY14" fmla="*/ 159544 h 440532"/>
                <a:gd name="connsiteX15" fmla="*/ 30957 w 278607"/>
                <a:gd name="connsiteY15" fmla="*/ 40482 h 440532"/>
                <a:gd name="connsiteX16" fmla="*/ 83344 w 278607"/>
                <a:gd name="connsiteY16" fmla="*/ 2382 h 44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8607" h="440532">
                  <a:moveTo>
                    <a:pt x="83344" y="2382"/>
                  </a:moveTo>
                  <a:lnTo>
                    <a:pt x="178594" y="0"/>
                  </a:lnTo>
                  <a:lnTo>
                    <a:pt x="247650" y="42863"/>
                  </a:lnTo>
                  <a:lnTo>
                    <a:pt x="247650" y="164307"/>
                  </a:lnTo>
                  <a:lnTo>
                    <a:pt x="278607" y="204788"/>
                  </a:lnTo>
                  <a:lnTo>
                    <a:pt x="278607" y="378619"/>
                  </a:lnTo>
                  <a:lnTo>
                    <a:pt x="245269" y="378619"/>
                  </a:lnTo>
                  <a:lnTo>
                    <a:pt x="245269" y="409575"/>
                  </a:lnTo>
                  <a:lnTo>
                    <a:pt x="223838" y="440532"/>
                  </a:lnTo>
                  <a:lnTo>
                    <a:pt x="50007" y="440532"/>
                  </a:lnTo>
                  <a:lnTo>
                    <a:pt x="21432" y="421482"/>
                  </a:lnTo>
                  <a:lnTo>
                    <a:pt x="21432" y="376238"/>
                  </a:lnTo>
                  <a:lnTo>
                    <a:pt x="0" y="376238"/>
                  </a:lnTo>
                  <a:lnTo>
                    <a:pt x="0" y="200025"/>
                  </a:lnTo>
                  <a:lnTo>
                    <a:pt x="30957" y="159544"/>
                  </a:lnTo>
                  <a:lnTo>
                    <a:pt x="30957" y="40482"/>
                  </a:lnTo>
                  <a:lnTo>
                    <a:pt x="83344" y="2382"/>
                  </a:lnTo>
                  <a:close/>
                </a:path>
              </a:pathLst>
            </a:custGeom>
            <a:solidFill>
              <a:srgbClr val="FFC000">
                <a:alpha val="40000"/>
              </a:srgbClr>
            </a:solidFill>
            <a:ln w="1270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a:ea typeface="ＭＳ Ｐゴシック"/>
                <a:cs typeface="+mn-cs"/>
              </a:endParaRPr>
            </a:p>
          </p:txBody>
        </p:sp>
        <p:sp>
          <p:nvSpPr>
            <p:cNvPr id="1335" name="テキスト ボックス 101"/>
            <p:cNvSpPr txBox="1"/>
            <p:nvPr/>
          </p:nvSpPr>
          <p:spPr>
            <a:xfrm>
              <a:off x="4519721" y="2866790"/>
              <a:ext cx="200055" cy="210880"/>
            </a:xfrm>
            <a:prstGeom prst="rect">
              <a:avLst/>
            </a:prstGeom>
            <a:noFill/>
          </p:spPr>
          <p:txBody>
            <a:bodyPr vert="eaVert"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7</a:t>
              </a:r>
              <a:endParaRPr kumimoji="1" lang="ja-JP" altLang="en-US" sz="13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endParaRPr>
            </a:p>
          </p:txBody>
        </p:sp>
        <p:sp>
          <p:nvSpPr>
            <p:cNvPr id="1336" name="円/楕円 60"/>
            <p:cNvSpPr/>
            <p:nvPr/>
          </p:nvSpPr>
          <p:spPr>
            <a:xfrm>
              <a:off x="4652406" y="1743249"/>
              <a:ext cx="757103" cy="739864"/>
            </a:xfrm>
            <a:prstGeom prst="ellipse">
              <a:avLst/>
            </a:prstGeom>
            <a:noFill/>
            <a:ln w="38100" cap="flat" cmpd="sng" algn="ctr">
              <a:solidFill>
                <a:srgbClr val="00B0F0"/>
              </a:solidFill>
              <a:prstDash val="sysDash"/>
              <a:round/>
              <a:headEnd type="none" w="med" len="med"/>
              <a:tailEnd type="none" w="med" len="med"/>
            </a:ln>
            <a:effectLst>
              <a:glow rad="63500">
                <a:schemeClr val="bg1"/>
              </a:glow>
            </a:effectLst>
          </p:spPr>
          <p:txBody>
            <a:bodyPr vert="horz" wrap="square" lIns="91440" tIns="45720" rIns="91440" bIns="45720" numCol="1" rtlCol="0" anchor="t" anchorCtr="0" compatLnSpc="1">
              <a:prstTxWarp prst="textNoShape">
                <a:avLst/>
              </a:prstTxWarp>
            </a:bodyPr>
            <a:lstStyle/>
            <a:p>
              <a:pPr marL="0" marR="0" lvl="0" indent="0" algn="ctr" defTabSz="142875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a:ln>
                  <a:noFill/>
                </a:ln>
                <a:solidFill>
                  <a:srgbClr val="FFFFFF"/>
                </a:solidFill>
                <a:uLnTx/>
                <a:uFillTx/>
                <a:latin typeface="Arial" charset="0"/>
                <a:ea typeface="ＭＳ Ｐゴシック" pitchFamily="50" charset="-128"/>
                <a:cs typeface="+mn-cs"/>
              </a:endParaRPr>
            </a:p>
          </p:txBody>
        </p:sp>
        <p:sp>
          <p:nvSpPr>
            <p:cNvPr id="1337" name="正方形/長方形 103"/>
            <p:cNvSpPr/>
            <p:nvPr/>
          </p:nvSpPr>
          <p:spPr>
            <a:xfrm>
              <a:off x="4179313" y="971941"/>
              <a:ext cx="1687334" cy="3081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36000" tIns="0" rIns="36000"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strike="noStrike" kern="1200" cap="none" spc="0" normalizeH="0" baseline="0" noProof="0" dirty="0">
                  <a:ln>
                    <a:noFill/>
                  </a:ln>
                  <a:solidFill>
                    <a:srgbClr val="00B0F0"/>
                  </a:solidFill>
                  <a:effectLst/>
                  <a:uLnTx/>
                  <a:uFillTx/>
                  <a:latin typeface="Meiryo UI" panose="020B0604030504040204" pitchFamily="50" charset="-128"/>
                  <a:ea typeface="Meiryo UI" panose="020B0604030504040204" pitchFamily="50" charset="-128"/>
                  <a:cs typeface="Meiryo UI" panose="020B0604030504040204" pitchFamily="50" charset="-128"/>
                </a:rPr>
                <a:t>同一乗換ホーム</a:t>
              </a:r>
            </a:p>
          </p:txBody>
        </p:sp>
        <p:cxnSp>
          <p:nvCxnSpPr>
            <p:cNvPr id="1338" name="直線矢印コネクタ 104"/>
            <p:cNvCxnSpPr>
              <a:stCxn id="1337" idx="2"/>
            </p:cNvCxnSpPr>
            <p:nvPr/>
          </p:nvCxnSpPr>
          <p:spPr>
            <a:xfrm>
              <a:off x="5022980" y="1280063"/>
              <a:ext cx="11631" cy="451781"/>
            </a:xfrm>
            <a:prstGeom prst="straightConnector1">
              <a:avLst/>
            </a:prstGeom>
            <a:solidFill>
              <a:schemeClr val="accent1"/>
            </a:solidFill>
            <a:ln w="38100" cap="flat" cmpd="sng" algn="ctr">
              <a:solidFill>
                <a:srgbClr val="00B0F0"/>
              </a:solidFill>
              <a:prstDash val="solid"/>
              <a:round/>
              <a:headEnd type="none" w="med" len="med"/>
              <a:tailEnd type="arrow"/>
            </a:ln>
            <a:effectLst/>
          </p:spPr>
        </p:cxnSp>
      </p:grpSp>
      <p:sp>
        <p:nvSpPr>
          <p:cNvPr id="1339" name="テキスト ボックス 105"/>
          <p:cNvSpPr txBox="1"/>
          <p:nvPr/>
        </p:nvSpPr>
        <p:spPr>
          <a:xfrm>
            <a:off x="227685" y="2361065"/>
            <a:ext cx="1101752" cy="332027"/>
          </a:xfrm>
          <a:prstGeom prst="rect">
            <a:avLst/>
          </a:prstGeom>
          <a:solidFill>
            <a:schemeClr val="bg1"/>
          </a:solidFill>
          <a:ln>
            <a:solidFill>
              <a:schemeClr val="tx1"/>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断面図</a:t>
            </a:r>
          </a:p>
        </p:txBody>
      </p:sp>
      <p:sp>
        <p:nvSpPr>
          <p:cNvPr id="1340" name="フリーフォーム 106"/>
          <p:cNvSpPr/>
          <p:nvPr/>
        </p:nvSpPr>
        <p:spPr>
          <a:xfrm>
            <a:off x="1549530" y="3113885"/>
            <a:ext cx="618150" cy="1235112"/>
          </a:xfrm>
          <a:custGeom>
            <a:avLst/>
            <a:gdLst>
              <a:gd name="connsiteX0" fmla="*/ 714777 w 714777"/>
              <a:gd name="connsiteY0" fmla="*/ 0 h 1384479"/>
              <a:gd name="connsiteX1" fmla="*/ 547352 w 714777"/>
              <a:gd name="connsiteY1" fmla="*/ 45076 h 1384479"/>
              <a:gd name="connsiteX2" fmla="*/ 206062 w 714777"/>
              <a:gd name="connsiteY2" fmla="*/ 160986 h 1384479"/>
              <a:gd name="connsiteX3" fmla="*/ 115910 w 714777"/>
              <a:gd name="connsiteY3" fmla="*/ 212501 h 1384479"/>
              <a:gd name="connsiteX4" fmla="*/ 64394 w 714777"/>
              <a:gd name="connsiteY4" fmla="*/ 231820 h 1384479"/>
              <a:gd name="connsiteX5" fmla="*/ 64394 w 714777"/>
              <a:gd name="connsiteY5" fmla="*/ 70834 h 1384479"/>
              <a:gd name="connsiteX6" fmla="*/ 0 w 714777"/>
              <a:gd name="connsiteY6" fmla="*/ 70834 h 1384479"/>
              <a:gd name="connsiteX7" fmla="*/ 0 w 714777"/>
              <a:gd name="connsiteY7" fmla="*/ 547352 h 1384479"/>
              <a:gd name="connsiteX8" fmla="*/ 90152 w 714777"/>
              <a:gd name="connsiteY8" fmla="*/ 547352 h 1384479"/>
              <a:gd name="connsiteX9" fmla="*/ 90152 w 714777"/>
              <a:gd name="connsiteY9" fmla="*/ 1384479 h 1384479"/>
              <a:gd name="connsiteX10" fmla="*/ 180304 w 714777"/>
              <a:gd name="connsiteY10" fmla="*/ 1384479 h 1384479"/>
              <a:gd name="connsiteX11" fmla="*/ 180304 w 714777"/>
              <a:gd name="connsiteY11" fmla="*/ 991673 h 1384479"/>
              <a:gd name="connsiteX12" fmla="*/ 689020 w 714777"/>
              <a:gd name="connsiteY12" fmla="*/ 991673 h 1384479"/>
              <a:gd name="connsiteX13" fmla="*/ 714777 w 714777"/>
              <a:gd name="connsiteY13" fmla="*/ 0 h 1384479"/>
              <a:gd name="connsiteX0" fmla="*/ 650465 w 689020"/>
              <a:gd name="connsiteY0" fmla="*/ 0 h 1373884"/>
              <a:gd name="connsiteX1" fmla="*/ 547352 w 689020"/>
              <a:gd name="connsiteY1" fmla="*/ 34481 h 1373884"/>
              <a:gd name="connsiteX2" fmla="*/ 206062 w 689020"/>
              <a:gd name="connsiteY2" fmla="*/ 150391 h 1373884"/>
              <a:gd name="connsiteX3" fmla="*/ 115910 w 689020"/>
              <a:gd name="connsiteY3" fmla="*/ 201906 h 1373884"/>
              <a:gd name="connsiteX4" fmla="*/ 64394 w 689020"/>
              <a:gd name="connsiteY4" fmla="*/ 221225 h 1373884"/>
              <a:gd name="connsiteX5" fmla="*/ 64394 w 689020"/>
              <a:gd name="connsiteY5" fmla="*/ 60239 h 1373884"/>
              <a:gd name="connsiteX6" fmla="*/ 0 w 689020"/>
              <a:gd name="connsiteY6" fmla="*/ 60239 h 1373884"/>
              <a:gd name="connsiteX7" fmla="*/ 0 w 689020"/>
              <a:gd name="connsiteY7" fmla="*/ 536757 h 1373884"/>
              <a:gd name="connsiteX8" fmla="*/ 90152 w 689020"/>
              <a:gd name="connsiteY8" fmla="*/ 536757 h 1373884"/>
              <a:gd name="connsiteX9" fmla="*/ 90152 w 689020"/>
              <a:gd name="connsiteY9" fmla="*/ 1373884 h 1373884"/>
              <a:gd name="connsiteX10" fmla="*/ 180304 w 689020"/>
              <a:gd name="connsiteY10" fmla="*/ 1373884 h 1373884"/>
              <a:gd name="connsiteX11" fmla="*/ 180304 w 689020"/>
              <a:gd name="connsiteY11" fmla="*/ 981078 h 1373884"/>
              <a:gd name="connsiteX12" fmla="*/ 689020 w 689020"/>
              <a:gd name="connsiteY12" fmla="*/ 981078 h 1373884"/>
              <a:gd name="connsiteX13" fmla="*/ 650465 w 689020"/>
              <a:gd name="connsiteY13" fmla="*/ 0 h 1373884"/>
              <a:gd name="connsiteX0" fmla="*/ 650465 w 651787"/>
              <a:gd name="connsiteY0" fmla="*/ 0 h 1373884"/>
              <a:gd name="connsiteX1" fmla="*/ 547352 w 651787"/>
              <a:gd name="connsiteY1" fmla="*/ 34481 h 1373884"/>
              <a:gd name="connsiteX2" fmla="*/ 206062 w 651787"/>
              <a:gd name="connsiteY2" fmla="*/ 150391 h 1373884"/>
              <a:gd name="connsiteX3" fmla="*/ 115910 w 651787"/>
              <a:gd name="connsiteY3" fmla="*/ 201906 h 1373884"/>
              <a:gd name="connsiteX4" fmla="*/ 64394 w 651787"/>
              <a:gd name="connsiteY4" fmla="*/ 221225 h 1373884"/>
              <a:gd name="connsiteX5" fmla="*/ 64394 w 651787"/>
              <a:gd name="connsiteY5" fmla="*/ 60239 h 1373884"/>
              <a:gd name="connsiteX6" fmla="*/ 0 w 651787"/>
              <a:gd name="connsiteY6" fmla="*/ 60239 h 1373884"/>
              <a:gd name="connsiteX7" fmla="*/ 0 w 651787"/>
              <a:gd name="connsiteY7" fmla="*/ 536757 h 1373884"/>
              <a:gd name="connsiteX8" fmla="*/ 90152 w 651787"/>
              <a:gd name="connsiteY8" fmla="*/ 536757 h 1373884"/>
              <a:gd name="connsiteX9" fmla="*/ 90152 w 651787"/>
              <a:gd name="connsiteY9" fmla="*/ 1373884 h 1373884"/>
              <a:gd name="connsiteX10" fmla="*/ 180304 w 651787"/>
              <a:gd name="connsiteY10" fmla="*/ 1373884 h 1373884"/>
              <a:gd name="connsiteX11" fmla="*/ 180304 w 651787"/>
              <a:gd name="connsiteY11" fmla="*/ 981078 h 1373884"/>
              <a:gd name="connsiteX12" fmla="*/ 651787 w 651787"/>
              <a:gd name="connsiteY12" fmla="*/ 981078 h 1373884"/>
              <a:gd name="connsiteX13" fmla="*/ 650465 w 651787"/>
              <a:gd name="connsiteY13" fmla="*/ 0 h 1373884"/>
              <a:gd name="connsiteX0" fmla="*/ 650465 w 687214"/>
              <a:gd name="connsiteY0" fmla="*/ 0 h 1373884"/>
              <a:gd name="connsiteX1" fmla="*/ 547352 w 687214"/>
              <a:gd name="connsiteY1" fmla="*/ 34481 h 1373884"/>
              <a:gd name="connsiteX2" fmla="*/ 206062 w 687214"/>
              <a:gd name="connsiteY2" fmla="*/ 150391 h 1373884"/>
              <a:gd name="connsiteX3" fmla="*/ 115910 w 687214"/>
              <a:gd name="connsiteY3" fmla="*/ 201906 h 1373884"/>
              <a:gd name="connsiteX4" fmla="*/ 64394 w 687214"/>
              <a:gd name="connsiteY4" fmla="*/ 221225 h 1373884"/>
              <a:gd name="connsiteX5" fmla="*/ 64394 w 687214"/>
              <a:gd name="connsiteY5" fmla="*/ 60239 h 1373884"/>
              <a:gd name="connsiteX6" fmla="*/ 0 w 687214"/>
              <a:gd name="connsiteY6" fmla="*/ 60239 h 1373884"/>
              <a:gd name="connsiteX7" fmla="*/ 0 w 687214"/>
              <a:gd name="connsiteY7" fmla="*/ 536757 h 1373884"/>
              <a:gd name="connsiteX8" fmla="*/ 90152 w 687214"/>
              <a:gd name="connsiteY8" fmla="*/ 536757 h 1373884"/>
              <a:gd name="connsiteX9" fmla="*/ 90152 w 687214"/>
              <a:gd name="connsiteY9" fmla="*/ 1373884 h 1373884"/>
              <a:gd name="connsiteX10" fmla="*/ 180304 w 687214"/>
              <a:gd name="connsiteY10" fmla="*/ 1373884 h 1373884"/>
              <a:gd name="connsiteX11" fmla="*/ 180304 w 687214"/>
              <a:gd name="connsiteY11" fmla="*/ 981078 h 1373884"/>
              <a:gd name="connsiteX12" fmla="*/ 651787 w 687214"/>
              <a:gd name="connsiteY12" fmla="*/ 981078 h 1373884"/>
              <a:gd name="connsiteX13" fmla="*/ 653136 w 687214"/>
              <a:gd name="connsiteY13" fmla="*/ 668376 h 1373884"/>
              <a:gd name="connsiteX14" fmla="*/ 650465 w 687214"/>
              <a:gd name="connsiteY14" fmla="*/ 0 h 1373884"/>
              <a:gd name="connsiteX0" fmla="*/ 650465 w 795297"/>
              <a:gd name="connsiteY0" fmla="*/ 0 h 1373884"/>
              <a:gd name="connsiteX1" fmla="*/ 547352 w 795297"/>
              <a:gd name="connsiteY1" fmla="*/ 34481 h 1373884"/>
              <a:gd name="connsiteX2" fmla="*/ 206062 w 795297"/>
              <a:gd name="connsiteY2" fmla="*/ 150391 h 1373884"/>
              <a:gd name="connsiteX3" fmla="*/ 115910 w 795297"/>
              <a:gd name="connsiteY3" fmla="*/ 201906 h 1373884"/>
              <a:gd name="connsiteX4" fmla="*/ 64394 w 795297"/>
              <a:gd name="connsiteY4" fmla="*/ 221225 h 1373884"/>
              <a:gd name="connsiteX5" fmla="*/ 64394 w 795297"/>
              <a:gd name="connsiteY5" fmla="*/ 60239 h 1373884"/>
              <a:gd name="connsiteX6" fmla="*/ 0 w 795297"/>
              <a:gd name="connsiteY6" fmla="*/ 60239 h 1373884"/>
              <a:gd name="connsiteX7" fmla="*/ 0 w 795297"/>
              <a:gd name="connsiteY7" fmla="*/ 536757 h 1373884"/>
              <a:gd name="connsiteX8" fmla="*/ 90152 w 795297"/>
              <a:gd name="connsiteY8" fmla="*/ 536757 h 1373884"/>
              <a:gd name="connsiteX9" fmla="*/ 90152 w 795297"/>
              <a:gd name="connsiteY9" fmla="*/ 1373884 h 1373884"/>
              <a:gd name="connsiteX10" fmla="*/ 180304 w 795297"/>
              <a:gd name="connsiteY10" fmla="*/ 1373884 h 1373884"/>
              <a:gd name="connsiteX11" fmla="*/ 180304 w 795297"/>
              <a:gd name="connsiteY11" fmla="*/ 981078 h 1373884"/>
              <a:gd name="connsiteX12" fmla="*/ 651787 w 795297"/>
              <a:gd name="connsiteY12" fmla="*/ 981078 h 1373884"/>
              <a:gd name="connsiteX13" fmla="*/ 795297 w 795297"/>
              <a:gd name="connsiteY13" fmla="*/ 678971 h 1373884"/>
              <a:gd name="connsiteX14" fmla="*/ 653136 w 795297"/>
              <a:gd name="connsiteY14" fmla="*/ 668376 h 1373884"/>
              <a:gd name="connsiteX15" fmla="*/ 650465 w 795297"/>
              <a:gd name="connsiteY15" fmla="*/ 0 h 1373884"/>
              <a:gd name="connsiteX0" fmla="*/ 650465 w 805764"/>
              <a:gd name="connsiteY0" fmla="*/ 0 h 1373884"/>
              <a:gd name="connsiteX1" fmla="*/ 547352 w 805764"/>
              <a:gd name="connsiteY1" fmla="*/ 34481 h 1373884"/>
              <a:gd name="connsiteX2" fmla="*/ 206062 w 805764"/>
              <a:gd name="connsiteY2" fmla="*/ 150391 h 1373884"/>
              <a:gd name="connsiteX3" fmla="*/ 115910 w 805764"/>
              <a:gd name="connsiteY3" fmla="*/ 201906 h 1373884"/>
              <a:gd name="connsiteX4" fmla="*/ 64394 w 805764"/>
              <a:gd name="connsiteY4" fmla="*/ 221225 h 1373884"/>
              <a:gd name="connsiteX5" fmla="*/ 64394 w 805764"/>
              <a:gd name="connsiteY5" fmla="*/ 60239 h 1373884"/>
              <a:gd name="connsiteX6" fmla="*/ 0 w 805764"/>
              <a:gd name="connsiteY6" fmla="*/ 60239 h 1373884"/>
              <a:gd name="connsiteX7" fmla="*/ 0 w 805764"/>
              <a:gd name="connsiteY7" fmla="*/ 536757 h 1373884"/>
              <a:gd name="connsiteX8" fmla="*/ 90152 w 805764"/>
              <a:gd name="connsiteY8" fmla="*/ 536757 h 1373884"/>
              <a:gd name="connsiteX9" fmla="*/ 90152 w 805764"/>
              <a:gd name="connsiteY9" fmla="*/ 1373884 h 1373884"/>
              <a:gd name="connsiteX10" fmla="*/ 180304 w 805764"/>
              <a:gd name="connsiteY10" fmla="*/ 1373884 h 1373884"/>
              <a:gd name="connsiteX11" fmla="*/ 180304 w 805764"/>
              <a:gd name="connsiteY11" fmla="*/ 981078 h 1373884"/>
              <a:gd name="connsiteX12" fmla="*/ 651787 w 805764"/>
              <a:gd name="connsiteY12" fmla="*/ 981078 h 1373884"/>
              <a:gd name="connsiteX13" fmla="*/ 788527 w 805764"/>
              <a:gd name="connsiteY13" fmla="*/ 950914 h 1373884"/>
              <a:gd name="connsiteX14" fmla="*/ 795297 w 805764"/>
              <a:gd name="connsiteY14" fmla="*/ 678971 h 1373884"/>
              <a:gd name="connsiteX15" fmla="*/ 653136 w 805764"/>
              <a:gd name="connsiteY15" fmla="*/ 668376 h 1373884"/>
              <a:gd name="connsiteX16" fmla="*/ 650465 w 805764"/>
              <a:gd name="connsiteY16" fmla="*/ 0 h 1373884"/>
              <a:gd name="connsiteX0" fmla="*/ 650465 w 798947"/>
              <a:gd name="connsiteY0" fmla="*/ 0 h 1373884"/>
              <a:gd name="connsiteX1" fmla="*/ 547352 w 798947"/>
              <a:gd name="connsiteY1" fmla="*/ 34481 h 1373884"/>
              <a:gd name="connsiteX2" fmla="*/ 206062 w 798947"/>
              <a:gd name="connsiteY2" fmla="*/ 150391 h 1373884"/>
              <a:gd name="connsiteX3" fmla="*/ 115910 w 798947"/>
              <a:gd name="connsiteY3" fmla="*/ 201906 h 1373884"/>
              <a:gd name="connsiteX4" fmla="*/ 64394 w 798947"/>
              <a:gd name="connsiteY4" fmla="*/ 221225 h 1373884"/>
              <a:gd name="connsiteX5" fmla="*/ 64394 w 798947"/>
              <a:gd name="connsiteY5" fmla="*/ 60239 h 1373884"/>
              <a:gd name="connsiteX6" fmla="*/ 0 w 798947"/>
              <a:gd name="connsiteY6" fmla="*/ 60239 h 1373884"/>
              <a:gd name="connsiteX7" fmla="*/ 0 w 798947"/>
              <a:gd name="connsiteY7" fmla="*/ 536757 h 1373884"/>
              <a:gd name="connsiteX8" fmla="*/ 90152 w 798947"/>
              <a:gd name="connsiteY8" fmla="*/ 536757 h 1373884"/>
              <a:gd name="connsiteX9" fmla="*/ 90152 w 798947"/>
              <a:gd name="connsiteY9" fmla="*/ 1373884 h 1373884"/>
              <a:gd name="connsiteX10" fmla="*/ 180304 w 798947"/>
              <a:gd name="connsiteY10" fmla="*/ 1373884 h 1373884"/>
              <a:gd name="connsiteX11" fmla="*/ 180304 w 798947"/>
              <a:gd name="connsiteY11" fmla="*/ 981078 h 1373884"/>
              <a:gd name="connsiteX12" fmla="*/ 651787 w 798947"/>
              <a:gd name="connsiteY12" fmla="*/ 981078 h 1373884"/>
              <a:gd name="connsiteX13" fmla="*/ 788527 w 798947"/>
              <a:gd name="connsiteY13" fmla="*/ 950914 h 1373884"/>
              <a:gd name="connsiteX14" fmla="*/ 795297 w 798947"/>
              <a:gd name="connsiteY14" fmla="*/ 678971 h 1373884"/>
              <a:gd name="connsiteX15" fmla="*/ 653136 w 798947"/>
              <a:gd name="connsiteY15" fmla="*/ 668376 h 1373884"/>
              <a:gd name="connsiteX16" fmla="*/ 650465 w 798947"/>
              <a:gd name="connsiteY16" fmla="*/ 0 h 1373884"/>
              <a:gd name="connsiteX0" fmla="*/ 650465 w 798947"/>
              <a:gd name="connsiteY0" fmla="*/ 0 h 1373884"/>
              <a:gd name="connsiteX1" fmla="*/ 547352 w 798947"/>
              <a:gd name="connsiteY1" fmla="*/ 34481 h 1373884"/>
              <a:gd name="connsiteX2" fmla="*/ 206062 w 798947"/>
              <a:gd name="connsiteY2" fmla="*/ 150391 h 1373884"/>
              <a:gd name="connsiteX3" fmla="*/ 115910 w 798947"/>
              <a:gd name="connsiteY3" fmla="*/ 201906 h 1373884"/>
              <a:gd name="connsiteX4" fmla="*/ 64394 w 798947"/>
              <a:gd name="connsiteY4" fmla="*/ 221225 h 1373884"/>
              <a:gd name="connsiteX5" fmla="*/ 64394 w 798947"/>
              <a:gd name="connsiteY5" fmla="*/ 60239 h 1373884"/>
              <a:gd name="connsiteX6" fmla="*/ 0 w 798947"/>
              <a:gd name="connsiteY6" fmla="*/ 60239 h 1373884"/>
              <a:gd name="connsiteX7" fmla="*/ 0 w 798947"/>
              <a:gd name="connsiteY7" fmla="*/ 536757 h 1373884"/>
              <a:gd name="connsiteX8" fmla="*/ 90152 w 798947"/>
              <a:gd name="connsiteY8" fmla="*/ 536757 h 1373884"/>
              <a:gd name="connsiteX9" fmla="*/ 90152 w 798947"/>
              <a:gd name="connsiteY9" fmla="*/ 1373884 h 1373884"/>
              <a:gd name="connsiteX10" fmla="*/ 180304 w 798947"/>
              <a:gd name="connsiteY10" fmla="*/ 1373884 h 1373884"/>
              <a:gd name="connsiteX11" fmla="*/ 180304 w 798947"/>
              <a:gd name="connsiteY11" fmla="*/ 981078 h 1373884"/>
              <a:gd name="connsiteX12" fmla="*/ 651787 w 798947"/>
              <a:gd name="connsiteY12" fmla="*/ 981078 h 1373884"/>
              <a:gd name="connsiteX13" fmla="*/ 788527 w 798947"/>
              <a:gd name="connsiteY13" fmla="*/ 950914 h 1373884"/>
              <a:gd name="connsiteX14" fmla="*/ 795297 w 798947"/>
              <a:gd name="connsiteY14" fmla="*/ 678971 h 1373884"/>
              <a:gd name="connsiteX15" fmla="*/ 653136 w 798947"/>
              <a:gd name="connsiteY15" fmla="*/ 668376 h 1373884"/>
              <a:gd name="connsiteX16" fmla="*/ 650465 w 798947"/>
              <a:gd name="connsiteY16" fmla="*/ 0 h 1373884"/>
              <a:gd name="connsiteX0" fmla="*/ 650465 w 788527"/>
              <a:gd name="connsiteY0" fmla="*/ 0 h 1373884"/>
              <a:gd name="connsiteX1" fmla="*/ 547352 w 788527"/>
              <a:gd name="connsiteY1" fmla="*/ 34481 h 1373884"/>
              <a:gd name="connsiteX2" fmla="*/ 206062 w 788527"/>
              <a:gd name="connsiteY2" fmla="*/ 150391 h 1373884"/>
              <a:gd name="connsiteX3" fmla="*/ 115910 w 788527"/>
              <a:gd name="connsiteY3" fmla="*/ 201906 h 1373884"/>
              <a:gd name="connsiteX4" fmla="*/ 64394 w 788527"/>
              <a:gd name="connsiteY4" fmla="*/ 221225 h 1373884"/>
              <a:gd name="connsiteX5" fmla="*/ 64394 w 788527"/>
              <a:gd name="connsiteY5" fmla="*/ 60239 h 1373884"/>
              <a:gd name="connsiteX6" fmla="*/ 0 w 788527"/>
              <a:gd name="connsiteY6" fmla="*/ 60239 h 1373884"/>
              <a:gd name="connsiteX7" fmla="*/ 0 w 788527"/>
              <a:gd name="connsiteY7" fmla="*/ 536757 h 1373884"/>
              <a:gd name="connsiteX8" fmla="*/ 90152 w 788527"/>
              <a:gd name="connsiteY8" fmla="*/ 536757 h 1373884"/>
              <a:gd name="connsiteX9" fmla="*/ 90152 w 788527"/>
              <a:gd name="connsiteY9" fmla="*/ 1373884 h 1373884"/>
              <a:gd name="connsiteX10" fmla="*/ 180304 w 788527"/>
              <a:gd name="connsiteY10" fmla="*/ 1373884 h 1373884"/>
              <a:gd name="connsiteX11" fmla="*/ 180304 w 788527"/>
              <a:gd name="connsiteY11" fmla="*/ 981078 h 1373884"/>
              <a:gd name="connsiteX12" fmla="*/ 651787 w 788527"/>
              <a:gd name="connsiteY12" fmla="*/ 981078 h 1373884"/>
              <a:gd name="connsiteX13" fmla="*/ 788527 w 788527"/>
              <a:gd name="connsiteY13" fmla="*/ 950914 h 1373884"/>
              <a:gd name="connsiteX14" fmla="*/ 653136 w 788527"/>
              <a:gd name="connsiteY14" fmla="*/ 668376 h 1373884"/>
              <a:gd name="connsiteX15" fmla="*/ 650465 w 788527"/>
              <a:gd name="connsiteY15" fmla="*/ 0 h 1373884"/>
              <a:gd name="connsiteX0" fmla="*/ 650465 w 687214"/>
              <a:gd name="connsiteY0" fmla="*/ 0 h 1373884"/>
              <a:gd name="connsiteX1" fmla="*/ 547352 w 687214"/>
              <a:gd name="connsiteY1" fmla="*/ 34481 h 1373884"/>
              <a:gd name="connsiteX2" fmla="*/ 206062 w 687214"/>
              <a:gd name="connsiteY2" fmla="*/ 150391 h 1373884"/>
              <a:gd name="connsiteX3" fmla="*/ 115910 w 687214"/>
              <a:gd name="connsiteY3" fmla="*/ 201906 h 1373884"/>
              <a:gd name="connsiteX4" fmla="*/ 64394 w 687214"/>
              <a:gd name="connsiteY4" fmla="*/ 221225 h 1373884"/>
              <a:gd name="connsiteX5" fmla="*/ 64394 w 687214"/>
              <a:gd name="connsiteY5" fmla="*/ 60239 h 1373884"/>
              <a:gd name="connsiteX6" fmla="*/ 0 w 687214"/>
              <a:gd name="connsiteY6" fmla="*/ 60239 h 1373884"/>
              <a:gd name="connsiteX7" fmla="*/ 0 w 687214"/>
              <a:gd name="connsiteY7" fmla="*/ 536757 h 1373884"/>
              <a:gd name="connsiteX8" fmla="*/ 90152 w 687214"/>
              <a:gd name="connsiteY8" fmla="*/ 536757 h 1373884"/>
              <a:gd name="connsiteX9" fmla="*/ 90152 w 687214"/>
              <a:gd name="connsiteY9" fmla="*/ 1373884 h 1373884"/>
              <a:gd name="connsiteX10" fmla="*/ 180304 w 687214"/>
              <a:gd name="connsiteY10" fmla="*/ 1373884 h 1373884"/>
              <a:gd name="connsiteX11" fmla="*/ 180304 w 687214"/>
              <a:gd name="connsiteY11" fmla="*/ 981078 h 1373884"/>
              <a:gd name="connsiteX12" fmla="*/ 651787 w 687214"/>
              <a:gd name="connsiteY12" fmla="*/ 981078 h 1373884"/>
              <a:gd name="connsiteX13" fmla="*/ 653136 w 687214"/>
              <a:gd name="connsiteY13" fmla="*/ 668376 h 1373884"/>
              <a:gd name="connsiteX14" fmla="*/ 650465 w 687214"/>
              <a:gd name="connsiteY14" fmla="*/ 0 h 1373884"/>
              <a:gd name="connsiteX0" fmla="*/ 650465 w 659002"/>
              <a:gd name="connsiteY0" fmla="*/ 0 h 1373884"/>
              <a:gd name="connsiteX1" fmla="*/ 547352 w 659002"/>
              <a:gd name="connsiteY1" fmla="*/ 34481 h 1373884"/>
              <a:gd name="connsiteX2" fmla="*/ 206062 w 659002"/>
              <a:gd name="connsiteY2" fmla="*/ 150391 h 1373884"/>
              <a:gd name="connsiteX3" fmla="*/ 115910 w 659002"/>
              <a:gd name="connsiteY3" fmla="*/ 201906 h 1373884"/>
              <a:gd name="connsiteX4" fmla="*/ 64394 w 659002"/>
              <a:gd name="connsiteY4" fmla="*/ 221225 h 1373884"/>
              <a:gd name="connsiteX5" fmla="*/ 64394 w 659002"/>
              <a:gd name="connsiteY5" fmla="*/ 60239 h 1373884"/>
              <a:gd name="connsiteX6" fmla="*/ 0 w 659002"/>
              <a:gd name="connsiteY6" fmla="*/ 60239 h 1373884"/>
              <a:gd name="connsiteX7" fmla="*/ 0 w 659002"/>
              <a:gd name="connsiteY7" fmla="*/ 536757 h 1373884"/>
              <a:gd name="connsiteX8" fmla="*/ 90152 w 659002"/>
              <a:gd name="connsiteY8" fmla="*/ 536757 h 1373884"/>
              <a:gd name="connsiteX9" fmla="*/ 90152 w 659002"/>
              <a:gd name="connsiteY9" fmla="*/ 1373884 h 1373884"/>
              <a:gd name="connsiteX10" fmla="*/ 180304 w 659002"/>
              <a:gd name="connsiteY10" fmla="*/ 1373884 h 1373884"/>
              <a:gd name="connsiteX11" fmla="*/ 180304 w 659002"/>
              <a:gd name="connsiteY11" fmla="*/ 981078 h 1373884"/>
              <a:gd name="connsiteX12" fmla="*/ 651787 w 659002"/>
              <a:gd name="connsiteY12" fmla="*/ 981078 h 1373884"/>
              <a:gd name="connsiteX13" fmla="*/ 653136 w 659002"/>
              <a:gd name="connsiteY13" fmla="*/ 668376 h 1373884"/>
              <a:gd name="connsiteX14" fmla="*/ 650465 w 659002"/>
              <a:gd name="connsiteY14" fmla="*/ 0 h 1373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59002" h="1373884">
                <a:moveTo>
                  <a:pt x="650465" y="0"/>
                </a:moveTo>
                <a:lnTo>
                  <a:pt x="547352" y="34481"/>
                </a:lnTo>
                <a:lnTo>
                  <a:pt x="206062" y="150391"/>
                </a:lnTo>
                <a:lnTo>
                  <a:pt x="115910" y="201906"/>
                </a:lnTo>
                <a:lnTo>
                  <a:pt x="64394" y="221225"/>
                </a:lnTo>
                <a:lnTo>
                  <a:pt x="64394" y="60239"/>
                </a:lnTo>
                <a:lnTo>
                  <a:pt x="0" y="60239"/>
                </a:lnTo>
                <a:lnTo>
                  <a:pt x="0" y="536757"/>
                </a:lnTo>
                <a:lnTo>
                  <a:pt x="90152" y="536757"/>
                </a:lnTo>
                <a:lnTo>
                  <a:pt x="90152" y="1373884"/>
                </a:lnTo>
                <a:lnTo>
                  <a:pt x="180304" y="1373884"/>
                </a:lnTo>
                <a:lnTo>
                  <a:pt x="180304" y="981078"/>
                </a:lnTo>
                <a:lnTo>
                  <a:pt x="651787" y="981078"/>
                </a:lnTo>
                <a:cubicBezTo>
                  <a:pt x="652741" y="886580"/>
                  <a:pt x="653356" y="831889"/>
                  <a:pt x="653136" y="668376"/>
                </a:cubicBezTo>
                <a:cubicBezTo>
                  <a:pt x="652916" y="504863"/>
                  <a:pt x="668096" y="105649"/>
                  <a:pt x="650465" y="0"/>
                </a:cubicBezTo>
                <a:close/>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41" name="テキスト ボックス 107"/>
          <p:cNvSpPr txBox="1"/>
          <p:nvPr/>
        </p:nvSpPr>
        <p:spPr>
          <a:xfrm>
            <a:off x="-15552" y="2726270"/>
            <a:ext cx="1865043"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rPr>
              <a:t>Ｒ４年度</a:t>
            </a:r>
            <a:endParaRPr kumimoji="1" lang="en-US" altLang="ja-JP"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b="1" dirty="0" smtClean="0">
                <a:solidFill>
                  <a:srgbClr val="FF0000"/>
                </a:solidFill>
                <a:latin typeface="Meiryo UI" panose="020B0604030504040204" pitchFamily="50" charset="-128"/>
                <a:ea typeface="Meiryo UI" panose="020B0604030504040204" pitchFamily="50" charset="-128"/>
              </a:rPr>
              <a:t>高架化完了</a:t>
            </a:r>
            <a:endParaRPr kumimoji="1" lang="en-US" altLang="ja-JP" b="1" i="0" u="none" strike="noStrike" kern="1200" cap="none" spc="0" normalizeH="0" baseline="0" noProof="0" dirty="0" smtClean="0">
              <a:ln>
                <a:noFill/>
              </a:ln>
              <a:solidFill>
                <a:srgbClr val="FF0000"/>
              </a:solidFill>
              <a:effectLst/>
              <a:uLnTx/>
              <a:uFillTx/>
              <a:latin typeface="Meiryo UI" panose="020B0604030504040204" pitchFamily="50" charset="-128"/>
              <a:ea typeface="Meiryo UI" panose="020B0604030504040204" pitchFamily="50" charset="-128"/>
            </a:endParaRPr>
          </a:p>
        </p:txBody>
      </p:sp>
      <p:cxnSp>
        <p:nvCxnSpPr>
          <p:cNvPr id="1342" name="直線コネクタ 108"/>
          <p:cNvCxnSpPr/>
          <p:nvPr/>
        </p:nvCxnSpPr>
        <p:spPr>
          <a:xfrm rot="16200000" flipH="1" flipV="1">
            <a:off x="1406592" y="3086976"/>
            <a:ext cx="0" cy="252000"/>
          </a:xfrm>
          <a:prstGeom prst="line">
            <a:avLst/>
          </a:prstGeom>
          <a:ln w="15875">
            <a:solidFill>
              <a:srgbClr val="FF0000"/>
            </a:solidFill>
            <a:headEnd type="ova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343" name="テキスト ボックス 109"/>
          <p:cNvSpPr txBox="1"/>
          <p:nvPr/>
        </p:nvSpPr>
        <p:spPr>
          <a:xfrm>
            <a:off x="763556" y="3867158"/>
            <a:ext cx="738582" cy="193683"/>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000000"/>
                </a:solidFill>
                <a:effectLst/>
                <a:uLnTx/>
                <a:uFillTx/>
                <a:latin typeface="Arial" pitchFamily="34" charset="0"/>
                <a:ea typeface="ＭＳ Ｐゴシック" pitchFamily="50" charset="-128"/>
                <a:cs typeface="+mn-cs"/>
              </a:rPr>
              <a:t>旧地上ホーム</a:t>
            </a:r>
          </a:p>
        </p:txBody>
      </p:sp>
      <p:sp>
        <p:nvSpPr>
          <p:cNvPr id="1344" name="テキスト ボックス 110"/>
          <p:cNvSpPr txBox="1"/>
          <p:nvPr/>
        </p:nvSpPr>
        <p:spPr>
          <a:xfrm>
            <a:off x="2460541" y="2716410"/>
            <a:ext cx="1107996" cy="2308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900" b="1" i="0" u="none" strike="noStrike" kern="1200" cap="none" spc="0" normalizeH="0" baseline="0" noProof="0" dirty="0">
                <a:ln>
                  <a:noFill/>
                </a:ln>
                <a:effectLst>
                  <a:glow rad="63500">
                    <a:srgbClr val="FFFFFF"/>
                  </a:glow>
                </a:effectLst>
                <a:uLnTx/>
                <a:uFillTx/>
                <a:latin typeface="Meiryo UI" panose="020B0604030504040204" pitchFamily="50" charset="-128"/>
                <a:ea typeface="Meiryo UI" panose="020B0604030504040204" pitchFamily="50" charset="-128"/>
              </a:rPr>
              <a:t>Ｈ３０第一期開業</a:t>
            </a:r>
          </a:p>
        </p:txBody>
      </p:sp>
      <p:sp>
        <p:nvSpPr>
          <p:cNvPr id="1347" name="テキスト ボックス 113"/>
          <p:cNvSpPr txBox="1"/>
          <p:nvPr/>
        </p:nvSpPr>
        <p:spPr>
          <a:xfrm>
            <a:off x="3081221" y="4958793"/>
            <a:ext cx="102143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rPr>
              <a:t>新幹線ホーム</a:t>
            </a:r>
          </a:p>
        </p:txBody>
      </p:sp>
      <p:cxnSp>
        <p:nvCxnSpPr>
          <p:cNvPr id="1352" name="直線コネクタ 118"/>
          <p:cNvCxnSpPr/>
          <p:nvPr/>
        </p:nvCxnSpPr>
        <p:spPr>
          <a:xfrm>
            <a:off x="7903029" y="4650377"/>
            <a:ext cx="0" cy="972000"/>
          </a:xfrm>
          <a:prstGeom prst="line">
            <a:avLst/>
          </a:prstGeom>
          <a:ln>
            <a:solidFill>
              <a:srgbClr val="00B0F0"/>
            </a:solidFill>
            <a:tailEnd type="ova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353" name="テキスト ボックス 119"/>
          <p:cNvSpPr txBox="1"/>
          <p:nvPr/>
        </p:nvSpPr>
        <p:spPr>
          <a:xfrm>
            <a:off x="6991835" y="4087019"/>
            <a:ext cx="1980029" cy="523220"/>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B0F0"/>
                </a:solidFill>
                <a:effectLst/>
                <a:uLnTx/>
                <a:uFillTx/>
                <a:latin typeface="HG丸ｺﾞｼｯｸM-PRO" panose="020F0600000000000000" pitchFamily="50" charset="-128"/>
                <a:ea typeface="HG丸ｺﾞｼｯｸM-PRO" panose="020F0600000000000000" pitchFamily="50" charset="-128"/>
              </a:rPr>
              <a:t>新在分離柵・乗換</a:t>
            </a:r>
            <a:r>
              <a:rPr kumimoji="1" lang="ja-JP" altLang="en-US" sz="1400" b="1" i="0" u="none" strike="noStrike" kern="1200" cap="none" spc="0" normalizeH="0" baseline="0" noProof="0" dirty="0" smtClean="0">
                <a:ln>
                  <a:noFill/>
                </a:ln>
                <a:solidFill>
                  <a:srgbClr val="00B0F0"/>
                </a:solidFill>
                <a:effectLst/>
                <a:uLnTx/>
                <a:uFillTx/>
                <a:latin typeface="HG丸ｺﾞｼｯｸM-PRO" panose="020F0600000000000000" pitchFamily="50" charset="-128"/>
                <a:ea typeface="HG丸ｺﾞｼｯｸM-PRO" panose="020F0600000000000000" pitchFamily="50" charset="-128"/>
              </a:rPr>
              <a:t>改札</a:t>
            </a:r>
            <a:endParaRPr kumimoji="1" lang="en-US" altLang="ja-JP" sz="1400" b="1" i="0" u="none" strike="noStrike" kern="1200" cap="none" spc="0" normalizeH="0" baseline="0" noProof="0" dirty="0" smtClean="0">
              <a:ln>
                <a:noFill/>
              </a:ln>
              <a:solidFill>
                <a:srgbClr val="00B0F0"/>
              </a:solidFill>
              <a:effectLst/>
              <a:uLnTx/>
              <a:uFillTx/>
              <a:latin typeface="HG丸ｺﾞｼｯｸM-PRO" panose="020F0600000000000000" pitchFamily="50" charset="-128"/>
              <a:ea typeface="HG丸ｺﾞｼｯｸM-PRO" panose="020F0600000000000000" pitchFamily="50" charset="-128"/>
            </a:endParaRPr>
          </a:p>
          <a:p>
            <a:pPr eaLnBrk="1" hangingPunct="1">
              <a:defRPr/>
            </a:pPr>
            <a:r>
              <a:rPr lang="ja-JP" altLang="en-US" sz="1400" b="1" dirty="0" smtClean="0">
                <a:solidFill>
                  <a:srgbClr val="00B0F0"/>
                </a:solidFill>
                <a:latin typeface="HG丸ｺﾞｼｯｸM-PRO" panose="020F0600000000000000" pitchFamily="50" charset="-128"/>
                <a:ea typeface="HG丸ｺﾞｼｯｸM-PRO" panose="020F0600000000000000" pitchFamily="50" charset="-128"/>
              </a:rPr>
              <a:t>　　　 分離扉</a:t>
            </a:r>
            <a:endParaRPr lang="ja-JP" altLang="en-US" sz="1400" b="1" dirty="0">
              <a:solidFill>
                <a:srgbClr val="00B0F0"/>
              </a:solidFill>
              <a:latin typeface="HG丸ｺﾞｼｯｸM-PRO" panose="020F0600000000000000" pitchFamily="50" charset="-128"/>
              <a:ea typeface="HG丸ｺﾞｼｯｸM-PRO" panose="020F0600000000000000" pitchFamily="50" charset="-128"/>
            </a:endParaRPr>
          </a:p>
        </p:txBody>
      </p:sp>
      <p:sp>
        <p:nvSpPr>
          <p:cNvPr id="1354" name="テキスト ボックス 120"/>
          <p:cNvSpPr txBox="1"/>
          <p:nvPr/>
        </p:nvSpPr>
        <p:spPr>
          <a:xfrm>
            <a:off x="560512" y="903687"/>
            <a:ext cx="5539208" cy="1495426"/>
          </a:xfrm>
          <a:prstGeom prst="rect">
            <a:avLst/>
          </a:prstGeom>
          <a:noFill/>
        </p:spPr>
        <p:txBody>
          <a:bodyPr wrap="none" rtlCol="0">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○事業主体</a:t>
            </a:r>
            <a:r>
              <a:rPr kumimoji="1" lang="ja-JP" altLang="en-US"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a:t>
            </a:r>
            <a:r>
              <a:rPr lang="ja-JP" altLang="en-US" dirty="0" smtClean="0">
                <a:solidFill>
                  <a:prstClr val="black"/>
                </a:solidFill>
              </a:rPr>
              <a:t>新潟市</a:t>
            </a:r>
            <a:endParaRPr lang="en-US" altLang="ja-JP" dirty="0" smtClean="0">
              <a:solidFill>
                <a:prstClr val="black"/>
              </a:solidFill>
            </a:endParaRPr>
          </a:p>
          <a:p>
            <a:pPr eaLnBrk="1" hangingPunct="1">
              <a:defRPr/>
            </a:pPr>
            <a:r>
              <a:rPr lang="ja-JP" altLang="en-US" dirty="0">
                <a:solidFill>
                  <a:prstClr val="black"/>
                </a:solidFill>
              </a:rPr>
              <a:t>○事業区間：</a:t>
            </a:r>
            <a:r>
              <a:rPr lang="en-US" altLang="ja-JP" dirty="0">
                <a:solidFill>
                  <a:prstClr val="black"/>
                </a:solidFill>
              </a:rPr>
              <a:t>JR</a:t>
            </a:r>
            <a:r>
              <a:rPr lang="ja-JP" altLang="en-US" dirty="0">
                <a:solidFill>
                  <a:prstClr val="black"/>
                </a:solidFill>
              </a:rPr>
              <a:t>信越本線等（新潟駅付近</a:t>
            </a:r>
            <a:r>
              <a:rPr lang="ja-JP" altLang="en-US" dirty="0" smtClean="0">
                <a:solidFill>
                  <a:prstClr val="black"/>
                </a:solidFill>
              </a:rPr>
              <a:t>）　約</a:t>
            </a:r>
            <a:r>
              <a:rPr lang="en-US" altLang="ja-JP" dirty="0" smtClean="0">
                <a:solidFill>
                  <a:prstClr val="black"/>
                </a:solidFill>
              </a:rPr>
              <a:t>2.5</a:t>
            </a:r>
            <a:r>
              <a:rPr lang="ja-JP" altLang="en-US" dirty="0" smtClean="0">
                <a:solidFill>
                  <a:prstClr val="black"/>
                </a:solidFill>
              </a:rPr>
              <a:t>ｋｍ</a:t>
            </a:r>
            <a:endPar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除却踏切数</a:t>
            </a:r>
            <a:r>
              <a:rPr kumimoji="1" lang="ja-JP" altLang="en-US"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：２箇所</a:t>
            </a: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（うち開かずの</a:t>
            </a:r>
            <a:r>
              <a:rPr kumimoji="1" lang="ja-JP" altLang="en-US"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踏切０箇所）</a:t>
            </a:r>
            <a:endParaRPr kumimoji="1" lang="en-US" altLang="ja-JP"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endParaRPr>
          </a:p>
          <a:p>
            <a:pPr lvl="0" eaLnBrk="1" hangingPunct="1">
              <a:defRPr/>
            </a:pPr>
            <a:r>
              <a:rPr kumimoji="1" lang="ja-JP" altLang="en-US" sz="1800" b="0" i="0" u="none" strike="noStrike" kern="1200" cap="none" spc="0" normalizeH="0" baseline="0" noProof="0" dirty="0">
                <a:ln>
                  <a:noFill/>
                </a:ln>
                <a:solidFill>
                  <a:prstClr val="black"/>
                </a:solidFill>
                <a:effectLst/>
                <a:uLnTx/>
                <a:uFillTx/>
                <a:latin typeface="Arial" pitchFamily="34" charset="0"/>
                <a:ea typeface="ＭＳ Ｐゴシック" pitchFamily="50" charset="-128"/>
                <a:cs typeface="+mn-cs"/>
              </a:rPr>
              <a:t>○事業施行期間</a:t>
            </a:r>
            <a:r>
              <a:rPr kumimoji="1" lang="ja-JP" altLang="en-US"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：Ｈ１８年度～</a:t>
            </a:r>
            <a:r>
              <a:rPr lang="en-US" altLang="ja-JP" dirty="0">
                <a:solidFill>
                  <a:prstClr val="black"/>
                </a:solidFill>
              </a:rPr>
              <a:t> R </a:t>
            </a:r>
            <a:r>
              <a:rPr lang="ja-JP" altLang="en-US" dirty="0" smtClean="0">
                <a:solidFill>
                  <a:prstClr val="black"/>
                </a:solidFill>
                <a:latin typeface="ＭＳ Ｐゴシック" panose="020B0600070205080204" pitchFamily="50" charset="-128"/>
              </a:rPr>
              <a:t>６</a:t>
            </a:r>
            <a:r>
              <a:rPr kumimoji="1" lang="ja-JP" altLang="en-US"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rPr>
              <a:t>年度</a:t>
            </a:r>
            <a:endParaRPr kumimoji="1" lang="en-US" altLang="ja-JP" sz="1800" b="0" i="0" u="none" strike="noStrike" kern="1200" cap="none" spc="0" normalizeH="0" baseline="0" noProof="0" dirty="0" smtClean="0">
              <a:ln>
                <a:noFill/>
              </a:ln>
              <a:solidFill>
                <a:prstClr val="black"/>
              </a:solidFill>
              <a:effectLst/>
              <a:uLnTx/>
              <a:uFillTx/>
              <a:latin typeface="Arial" pitchFamily="34" charset="0"/>
              <a:ea typeface="ＭＳ Ｐゴシック"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dirty="0">
                <a:solidFill>
                  <a:prstClr val="black"/>
                </a:solidFill>
              </a:rPr>
              <a:t>　</a:t>
            </a:r>
            <a:r>
              <a:rPr lang="ja-JP" altLang="en-US" dirty="0" smtClean="0">
                <a:solidFill>
                  <a:prstClr val="black"/>
                </a:solidFill>
              </a:rPr>
              <a:t>　　　　　　　　　　 </a:t>
            </a:r>
            <a:r>
              <a:rPr lang="en-US" altLang="ja-JP" dirty="0" smtClean="0">
                <a:solidFill>
                  <a:prstClr val="black"/>
                </a:solidFill>
              </a:rPr>
              <a:t>R</a:t>
            </a:r>
            <a:r>
              <a:rPr lang="ja-JP" altLang="en-US" dirty="0" smtClean="0">
                <a:solidFill>
                  <a:prstClr val="black"/>
                </a:solidFill>
              </a:rPr>
              <a:t>４年度　高架化完了</a:t>
            </a:r>
            <a:endParaRPr lang="ja-JP" altLang="en-US" dirty="0">
              <a:solidFill>
                <a:prstClr val="black"/>
              </a:solidFill>
              <a:highlight>
                <a:srgbClr val="FFFF00"/>
              </a:highlight>
            </a:endParaRPr>
          </a:p>
        </p:txBody>
      </p:sp>
      <p:sp>
        <p:nvSpPr>
          <p:cNvPr id="4" name="フリーフォーム 3"/>
          <p:cNvSpPr/>
          <p:nvPr/>
        </p:nvSpPr>
        <p:spPr>
          <a:xfrm>
            <a:off x="236590" y="4816444"/>
            <a:ext cx="3820562" cy="1919334"/>
          </a:xfrm>
          <a:custGeom>
            <a:avLst/>
            <a:gdLst>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525917 w 3820562"/>
              <a:gd name="connsiteY8" fmla="*/ 1004934 h 1919334"/>
              <a:gd name="connsiteX9" fmla="*/ 2806574 w 3820562"/>
              <a:gd name="connsiteY9" fmla="*/ 1095469 h 1919334"/>
              <a:gd name="connsiteX10" fmla="*/ 2770360 w 3820562"/>
              <a:gd name="connsiteY10" fmla="*/ 1448554 h 1919334"/>
              <a:gd name="connsiteX11" fmla="*/ 3820562 w 3820562"/>
              <a:gd name="connsiteY11"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25917 w 3820562"/>
              <a:gd name="connsiteY9" fmla="*/ 1004934 h 1919334"/>
              <a:gd name="connsiteX10" fmla="*/ 2806574 w 3820562"/>
              <a:gd name="connsiteY10" fmla="*/ 1095469 h 1919334"/>
              <a:gd name="connsiteX11" fmla="*/ 2770360 w 3820562"/>
              <a:gd name="connsiteY11" fmla="*/ 1448554 h 1919334"/>
              <a:gd name="connsiteX12" fmla="*/ 3820562 w 3820562"/>
              <a:gd name="connsiteY12"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25917 w 3820562"/>
              <a:gd name="connsiteY9" fmla="*/ 1004934 h 1919334"/>
              <a:gd name="connsiteX10" fmla="*/ 2806574 w 3820562"/>
              <a:gd name="connsiteY10" fmla="*/ 1095469 h 1919334"/>
              <a:gd name="connsiteX11" fmla="*/ 2770360 w 3820562"/>
              <a:gd name="connsiteY11" fmla="*/ 1448554 h 1919334"/>
              <a:gd name="connsiteX12" fmla="*/ 3820562 w 3820562"/>
              <a:gd name="connsiteY12"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0360 w 3820562"/>
              <a:gd name="connsiteY11" fmla="*/ 1448554 h 1919334"/>
              <a:gd name="connsiteX12" fmla="*/ 3820562 w 3820562"/>
              <a:gd name="connsiteY12"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0360 w 3820562"/>
              <a:gd name="connsiteY11" fmla="*/ 1462842 h 1919334"/>
              <a:gd name="connsiteX12" fmla="*/ 3820562 w 3820562"/>
              <a:gd name="connsiteY12"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0360 w 3820562"/>
              <a:gd name="connsiteY11" fmla="*/ 146284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0360 w 3820562"/>
              <a:gd name="connsiteY11" fmla="*/ 146284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49378 w 3820562"/>
              <a:gd name="connsiteY3" fmla="*/ 61563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530035 w 3820562"/>
              <a:gd name="connsiteY4" fmla="*/ 697116 h 1919334"/>
              <a:gd name="connsiteX5" fmla="*/ 1530035 w 3820562"/>
              <a:gd name="connsiteY5" fmla="*/ 8781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319160 w 3820562"/>
              <a:gd name="connsiteY4" fmla="*/ 644556 h 1919334"/>
              <a:gd name="connsiteX5" fmla="*/ 1530035 w 3820562"/>
              <a:gd name="connsiteY5" fmla="*/ 697116 h 1919334"/>
              <a:gd name="connsiteX6" fmla="*/ 1530035 w 3820562"/>
              <a:gd name="connsiteY6" fmla="*/ 878186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319160 w 3820562"/>
              <a:gd name="connsiteY4" fmla="*/ 644556 h 1919334"/>
              <a:gd name="connsiteX5" fmla="*/ 1466535 w 3820562"/>
              <a:gd name="connsiteY5" fmla="*/ 722516 h 1919334"/>
              <a:gd name="connsiteX6" fmla="*/ 1530035 w 3820562"/>
              <a:gd name="connsiteY6" fmla="*/ 878186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319160 w 3820562"/>
              <a:gd name="connsiteY4" fmla="*/ 644556 h 1919334"/>
              <a:gd name="connsiteX5" fmla="*/ 1466535 w 3820562"/>
              <a:gd name="connsiteY5" fmla="*/ 722516 h 1919334"/>
              <a:gd name="connsiteX6" fmla="*/ 1447485 w 3820562"/>
              <a:gd name="connsiteY6" fmla="*/ 862311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319160 w 3820562"/>
              <a:gd name="connsiteY4" fmla="*/ 644556 h 1919334"/>
              <a:gd name="connsiteX5" fmla="*/ 1466535 w 3820562"/>
              <a:gd name="connsiteY5" fmla="*/ 722516 h 1919334"/>
              <a:gd name="connsiteX6" fmla="*/ 1457010 w 3820562"/>
              <a:gd name="connsiteY6" fmla="*/ 865486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5728 w 3820562"/>
              <a:gd name="connsiteY3" fmla="*/ 660085 h 1919334"/>
              <a:gd name="connsiteX4" fmla="*/ 1319160 w 3820562"/>
              <a:gd name="connsiteY4" fmla="*/ 644556 h 1919334"/>
              <a:gd name="connsiteX5" fmla="*/ 1460185 w 3820562"/>
              <a:gd name="connsiteY5" fmla="*/ 722516 h 1919334"/>
              <a:gd name="connsiteX6" fmla="*/ 1457010 w 3820562"/>
              <a:gd name="connsiteY6" fmla="*/ 865486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252553 w 3820562"/>
              <a:gd name="connsiteY3" fmla="*/ 650560 h 1919334"/>
              <a:gd name="connsiteX4" fmla="*/ 1319160 w 3820562"/>
              <a:gd name="connsiteY4" fmla="*/ 644556 h 1919334"/>
              <a:gd name="connsiteX5" fmla="*/ 1460185 w 3820562"/>
              <a:gd name="connsiteY5" fmla="*/ 722516 h 1919334"/>
              <a:gd name="connsiteX6" fmla="*/ 1457010 w 3820562"/>
              <a:gd name="connsiteY6" fmla="*/ 865486 h 1919334"/>
              <a:gd name="connsiteX7" fmla="*/ 2299580 w 3820562"/>
              <a:gd name="connsiteY7" fmla="*/ 1104522 h 1919334"/>
              <a:gd name="connsiteX8" fmla="*/ 2299580 w 3820562"/>
              <a:gd name="connsiteY8" fmla="*/ 1104522 h 1919334"/>
              <a:gd name="connsiteX9" fmla="*/ 2309907 w 3820562"/>
              <a:gd name="connsiteY9" fmla="*/ 1060481 h 1919334"/>
              <a:gd name="connsiteX10" fmla="*/ 2544967 w 3820562"/>
              <a:gd name="connsiteY10" fmla="*/ 1023984 h 1919334"/>
              <a:gd name="connsiteX11" fmla="*/ 2806574 w 3820562"/>
              <a:gd name="connsiteY11" fmla="*/ 1095469 h 1919334"/>
              <a:gd name="connsiteX12" fmla="*/ 2779885 w 3820562"/>
              <a:gd name="connsiteY12" fmla="*/ 1443792 h 1919334"/>
              <a:gd name="connsiteX13" fmla="*/ 2700432 w 3820562"/>
              <a:gd name="connsiteY13" fmla="*/ 1484344 h 1919334"/>
              <a:gd name="connsiteX14" fmla="*/ 3820562 w 3820562"/>
              <a:gd name="connsiteY14" fmla="*/ 1919334 h 1919334"/>
              <a:gd name="connsiteX0" fmla="*/ 0 w 3820562"/>
              <a:gd name="connsiteY0" fmla="*/ 0 h 1919334"/>
              <a:gd name="connsiteX1" fmla="*/ 1249378 w 3820562"/>
              <a:gd name="connsiteY1" fmla="*/ 298764 h 1919334"/>
              <a:gd name="connsiteX2" fmla="*/ 1249378 w 3820562"/>
              <a:gd name="connsiteY2" fmla="*/ 615635 h 1919334"/>
              <a:gd name="connsiteX3" fmla="*/ 1319160 w 3820562"/>
              <a:gd name="connsiteY3" fmla="*/ 644556 h 1919334"/>
              <a:gd name="connsiteX4" fmla="*/ 1460185 w 3820562"/>
              <a:gd name="connsiteY4" fmla="*/ 722516 h 1919334"/>
              <a:gd name="connsiteX5" fmla="*/ 1457010 w 3820562"/>
              <a:gd name="connsiteY5" fmla="*/ 8654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50560 h 1919334"/>
              <a:gd name="connsiteX3" fmla="*/ 1319160 w 3820562"/>
              <a:gd name="connsiteY3" fmla="*/ 644556 h 1919334"/>
              <a:gd name="connsiteX4" fmla="*/ 1460185 w 3820562"/>
              <a:gd name="connsiteY4" fmla="*/ 722516 h 1919334"/>
              <a:gd name="connsiteX5" fmla="*/ 1457010 w 3820562"/>
              <a:gd name="connsiteY5" fmla="*/ 8654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50560 h 1919334"/>
              <a:gd name="connsiteX3" fmla="*/ 1306460 w 3820562"/>
              <a:gd name="connsiteY3" fmla="*/ 644556 h 1919334"/>
              <a:gd name="connsiteX4" fmla="*/ 1460185 w 3820562"/>
              <a:gd name="connsiteY4" fmla="*/ 722516 h 1919334"/>
              <a:gd name="connsiteX5" fmla="*/ 1457010 w 3820562"/>
              <a:gd name="connsiteY5" fmla="*/ 865486 h 1919334"/>
              <a:gd name="connsiteX6" fmla="*/ 2299580 w 3820562"/>
              <a:gd name="connsiteY6" fmla="*/ 1104522 h 1919334"/>
              <a:gd name="connsiteX7" fmla="*/ 2299580 w 3820562"/>
              <a:gd name="connsiteY7" fmla="*/ 1104522 h 1919334"/>
              <a:gd name="connsiteX8" fmla="*/ 2309907 w 3820562"/>
              <a:gd name="connsiteY8" fmla="*/ 1060481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50560 h 1919334"/>
              <a:gd name="connsiteX3" fmla="*/ 1306460 w 3820562"/>
              <a:gd name="connsiteY3" fmla="*/ 644556 h 1919334"/>
              <a:gd name="connsiteX4" fmla="*/ 1460185 w 3820562"/>
              <a:gd name="connsiteY4" fmla="*/ 722516 h 1919334"/>
              <a:gd name="connsiteX5" fmla="*/ 1457010 w 3820562"/>
              <a:gd name="connsiteY5" fmla="*/ 865486 h 1919334"/>
              <a:gd name="connsiteX6" fmla="*/ 2299580 w 3820562"/>
              <a:gd name="connsiteY6" fmla="*/ 1104522 h 1919334"/>
              <a:gd name="connsiteX7" fmla="*/ 2299580 w 3820562"/>
              <a:gd name="connsiteY7" fmla="*/ 1104522 h 1919334"/>
              <a:gd name="connsiteX8" fmla="*/ 2300382 w 3820562"/>
              <a:gd name="connsiteY8" fmla="*/ 1050956 h 1919334"/>
              <a:gd name="connsiteX9" fmla="*/ 2544967 w 3820562"/>
              <a:gd name="connsiteY9" fmla="*/ 1023984 h 1919334"/>
              <a:gd name="connsiteX10" fmla="*/ 2806574 w 3820562"/>
              <a:gd name="connsiteY10" fmla="*/ 1095469 h 1919334"/>
              <a:gd name="connsiteX11" fmla="*/ 2779885 w 3820562"/>
              <a:gd name="connsiteY11" fmla="*/ 1443792 h 1919334"/>
              <a:gd name="connsiteX12" fmla="*/ 2700432 w 3820562"/>
              <a:gd name="connsiteY12" fmla="*/ 1484344 h 1919334"/>
              <a:gd name="connsiteX13" fmla="*/ 3820562 w 3820562"/>
              <a:gd name="connsiteY13" fmla="*/ 1919334 h 1919334"/>
              <a:gd name="connsiteX0" fmla="*/ 0 w 3820562"/>
              <a:gd name="connsiteY0" fmla="*/ 0 h 1919334"/>
              <a:gd name="connsiteX1" fmla="*/ 1249378 w 3820562"/>
              <a:gd name="connsiteY1" fmla="*/ 298764 h 1919334"/>
              <a:gd name="connsiteX2" fmla="*/ 1249378 w 3820562"/>
              <a:gd name="connsiteY2" fmla="*/ 650560 h 1919334"/>
              <a:gd name="connsiteX3" fmla="*/ 1306460 w 3820562"/>
              <a:gd name="connsiteY3" fmla="*/ 644556 h 1919334"/>
              <a:gd name="connsiteX4" fmla="*/ 1460185 w 3820562"/>
              <a:gd name="connsiteY4" fmla="*/ 722516 h 1919334"/>
              <a:gd name="connsiteX5" fmla="*/ 1457010 w 3820562"/>
              <a:gd name="connsiteY5" fmla="*/ 865486 h 1919334"/>
              <a:gd name="connsiteX6" fmla="*/ 2299580 w 3820562"/>
              <a:gd name="connsiteY6" fmla="*/ 1104522 h 1919334"/>
              <a:gd name="connsiteX7" fmla="*/ 2299580 w 3820562"/>
              <a:gd name="connsiteY7" fmla="*/ 1104522 h 1919334"/>
              <a:gd name="connsiteX8" fmla="*/ 2300382 w 3820562"/>
              <a:gd name="connsiteY8" fmla="*/ 1050956 h 1919334"/>
              <a:gd name="connsiteX9" fmla="*/ 2544967 w 3820562"/>
              <a:gd name="connsiteY9" fmla="*/ 1023984 h 1919334"/>
              <a:gd name="connsiteX10" fmla="*/ 2822449 w 3820562"/>
              <a:gd name="connsiteY10" fmla="*/ 1098644 h 1919334"/>
              <a:gd name="connsiteX11" fmla="*/ 2779885 w 3820562"/>
              <a:gd name="connsiteY11" fmla="*/ 1443792 h 1919334"/>
              <a:gd name="connsiteX12" fmla="*/ 2700432 w 3820562"/>
              <a:gd name="connsiteY12" fmla="*/ 1484344 h 1919334"/>
              <a:gd name="connsiteX13" fmla="*/ 3820562 w 3820562"/>
              <a:gd name="connsiteY13" fmla="*/ 1919334 h 191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20562" h="1919334">
                <a:moveTo>
                  <a:pt x="0" y="0"/>
                </a:moveTo>
                <a:lnTo>
                  <a:pt x="1249378" y="298764"/>
                </a:lnTo>
                <a:lnTo>
                  <a:pt x="1249378" y="650560"/>
                </a:lnTo>
                <a:lnTo>
                  <a:pt x="1306460" y="644556"/>
                </a:lnTo>
                <a:lnTo>
                  <a:pt x="1460185" y="722516"/>
                </a:lnTo>
                <a:cubicBezTo>
                  <a:pt x="1459127" y="770173"/>
                  <a:pt x="1458068" y="817829"/>
                  <a:pt x="1457010" y="865486"/>
                </a:cubicBezTo>
                <a:lnTo>
                  <a:pt x="2299580" y="1104522"/>
                </a:lnTo>
                <a:lnTo>
                  <a:pt x="2299580" y="1104522"/>
                </a:lnTo>
                <a:cubicBezTo>
                  <a:pt x="2301301" y="1097182"/>
                  <a:pt x="2303290" y="1041823"/>
                  <a:pt x="2300382" y="1050956"/>
                </a:cubicBezTo>
                <a:lnTo>
                  <a:pt x="2544967" y="1023984"/>
                </a:lnTo>
                <a:lnTo>
                  <a:pt x="2822449" y="1098644"/>
                </a:lnTo>
                <a:lnTo>
                  <a:pt x="2779885" y="1443792"/>
                </a:lnTo>
                <a:cubicBezTo>
                  <a:pt x="2797851" y="1457310"/>
                  <a:pt x="2734854" y="1480351"/>
                  <a:pt x="2700432" y="1484344"/>
                </a:cubicBezTo>
                <a:lnTo>
                  <a:pt x="3820562" y="1919334"/>
                </a:ln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8" name="テキスト ボックス 114"/>
          <p:cNvSpPr txBox="1"/>
          <p:nvPr/>
        </p:nvSpPr>
        <p:spPr>
          <a:xfrm>
            <a:off x="1050664" y="4978758"/>
            <a:ext cx="1329210"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rPr>
              <a:t>高架在来線</a:t>
            </a:r>
            <a:r>
              <a:rPr kumimoji="1" lang="ja-JP" altLang="en-US" sz="1200" b="0" i="0" u="none" strike="noStrike" kern="1200" cap="none" spc="0" normalizeH="0" baseline="0" noProof="0" dirty="0" smtClean="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rPr>
              <a:t>ホーム</a:t>
            </a:r>
            <a:endParaRPr kumimoji="1" lang="ja-JP" altLang="en-US" sz="1200" b="0" i="0" u="none" strike="noStrike" kern="1200" cap="none" spc="0" normalizeH="0" baseline="0" noProof="0" dirty="0">
              <a:ln>
                <a:noFill/>
              </a:ln>
              <a:solidFill>
                <a:srgbClr val="000000"/>
              </a:solidFill>
              <a:effectLst>
                <a:glow rad="127000">
                  <a:srgbClr val="FFFFFF"/>
                </a:glow>
              </a:effectLst>
              <a:uLnTx/>
              <a:uFillTx/>
              <a:latin typeface="Meiryo UI" panose="020B0604030504040204" pitchFamily="50" charset="-128"/>
              <a:ea typeface="Meiryo UI" panose="020B0604030504040204" pitchFamily="50" charset="-128"/>
            </a:endParaRPr>
          </a:p>
        </p:txBody>
      </p:sp>
      <p:sp>
        <p:nvSpPr>
          <p:cNvPr id="8" name="正方形/長方形 7"/>
          <p:cNvSpPr/>
          <p:nvPr/>
        </p:nvSpPr>
        <p:spPr>
          <a:xfrm>
            <a:off x="128464" y="6550204"/>
            <a:ext cx="1396536" cy="253916"/>
          </a:xfrm>
          <a:prstGeom prst="rect">
            <a:avLst/>
          </a:prstGeom>
        </p:spPr>
        <p:txBody>
          <a:bodyPr wrap="none">
            <a:spAutoFit/>
          </a:bodyPr>
          <a:lstStyle/>
          <a:p>
            <a:pPr lvl="0" eaLnBrk="1" hangingPunct="1">
              <a:defRPr/>
            </a:pPr>
            <a:r>
              <a:rPr lang="ja-JP" altLang="en-US" sz="1050" dirty="0" smtClean="0">
                <a:solidFill>
                  <a:srgbClr val="000000"/>
                </a:solidFill>
                <a:effectLst>
                  <a:glow rad="127000">
                    <a:srgbClr val="FFFFFF"/>
                  </a:glow>
                </a:effectLst>
                <a:latin typeface="Meiryo UI" panose="020B0604030504040204" pitchFamily="50" charset="-128"/>
                <a:ea typeface="Meiryo UI" panose="020B0604030504040204" pitchFamily="50" charset="-128"/>
              </a:rPr>
              <a:t>（Ｒ４．１０</a:t>
            </a:r>
            <a:r>
              <a:rPr lang="ja-JP" altLang="en-US" sz="1050" dirty="0">
                <a:solidFill>
                  <a:srgbClr val="000000"/>
                </a:solidFill>
                <a:effectLst>
                  <a:glow rad="127000">
                    <a:srgbClr val="FFFFFF"/>
                  </a:glow>
                </a:effectLst>
                <a:latin typeface="Meiryo UI" panose="020B0604030504040204" pitchFamily="50" charset="-128"/>
                <a:ea typeface="Meiryo UI" panose="020B0604030504040204" pitchFamily="50" charset="-128"/>
              </a:rPr>
              <a:t>撮影</a:t>
            </a:r>
            <a:r>
              <a:rPr lang="ja-JP" altLang="en-US" sz="1050" dirty="0" smtClean="0">
                <a:solidFill>
                  <a:srgbClr val="000000"/>
                </a:solidFill>
                <a:effectLst>
                  <a:glow rad="127000">
                    <a:srgbClr val="FFFFFF"/>
                  </a:glow>
                </a:effectLst>
                <a:latin typeface="Meiryo UI" panose="020B0604030504040204" pitchFamily="50" charset="-128"/>
                <a:ea typeface="Meiryo UI" panose="020B0604030504040204" pitchFamily="50" charset="-128"/>
              </a:rPr>
              <a:t>）</a:t>
            </a:r>
            <a:endParaRPr lang="ja-JP" altLang="en-US" sz="1050" dirty="0">
              <a:solidFill>
                <a:srgbClr val="000000"/>
              </a:solidFill>
              <a:effectLst>
                <a:glow rad="127000">
                  <a:srgbClr val="FFFFFF"/>
                </a:glow>
              </a:effectLst>
              <a:latin typeface="Meiryo UI" panose="020B0604030504040204" pitchFamily="50" charset="-128"/>
              <a:ea typeface="Meiryo UI" panose="020B0604030504040204" pitchFamily="50" charset="-128"/>
            </a:endParaRPr>
          </a:p>
        </p:txBody>
      </p:sp>
      <p:cxnSp>
        <p:nvCxnSpPr>
          <p:cNvPr id="10" name="直線コネクタ 9"/>
          <p:cNvCxnSpPr/>
          <p:nvPr/>
        </p:nvCxnSpPr>
        <p:spPr>
          <a:xfrm flipV="1">
            <a:off x="2618259" y="6395913"/>
            <a:ext cx="500801" cy="238843"/>
          </a:xfrm>
          <a:prstGeom prst="line">
            <a:avLst/>
          </a:prstGeom>
          <a:ln w="19050">
            <a:solidFill>
              <a:srgbClr val="FF0000"/>
            </a:solidFill>
            <a:headEnd type="triangle" w="lg" len="med"/>
            <a:tailEnd type="triangle" w="lg" len="med"/>
          </a:ln>
          <a:effectLst>
            <a:glow rad="63500">
              <a:schemeClr val="bg1"/>
            </a:glow>
          </a:effectLst>
        </p:spPr>
        <p:style>
          <a:lnRef idx="1">
            <a:schemeClr val="accent1"/>
          </a:lnRef>
          <a:fillRef idx="0">
            <a:schemeClr val="accent1"/>
          </a:fillRef>
          <a:effectRef idx="0">
            <a:schemeClr val="accent1"/>
          </a:effectRef>
          <a:fontRef idx="minor">
            <a:schemeClr val="tx1"/>
          </a:fontRef>
        </p:style>
      </p:cxnSp>
      <p:cxnSp>
        <p:nvCxnSpPr>
          <p:cNvPr id="89" name="直線コネクタ 88"/>
          <p:cNvCxnSpPr/>
          <p:nvPr/>
        </p:nvCxnSpPr>
        <p:spPr>
          <a:xfrm flipV="1">
            <a:off x="3151020" y="5974325"/>
            <a:ext cx="858524" cy="397535"/>
          </a:xfrm>
          <a:prstGeom prst="line">
            <a:avLst/>
          </a:prstGeom>
          <a:ln>
            <a:solidFill>
              <a:schemeClr val="tx1"/>
            </a:solidFill>
            <a:headEnd type="triangle" w="med" len="med"/>
            <a:tailEnd type="triangle" w="med" len="med"/>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91" name="テキスト ボックス 107"/>
          <p:cNvSpPr txBox="1"/>
          <p:nvPr/>
        </p:nvSpPr>
        <p:spPr>
          <a:xfrm>
            <a:off x="3029446" y="6465939"/>
            <a:ext cx="2252540" cy="307777"/>
          </a:xfrm>
          <a:prstGeom prst="rect">
            <a:avLst/>
          </a:prstGeom>
          <a:noFill/>
        </p:spPr>
        <p:txBody>
          <a:bodyPr wrap="none" rtlCol="0">
            <a:spAutoFit/>
          </a:bodyPr>
          <a:lstStyle>
            <a:defPPr>
              <a:defRPr lang="ja-JP"/>
            </a:defPPr>
            <a:lvl1pPr marL="0" marR="0" lvl="0" indent="0" defTabSz="914400" eaLnBrk="1" latinLnBrk="0" hangingPunct="1">
              <a:lnSpc>
                <a:spcPct val="100000"/>
              </a:lnSpc>
              <a:buClrTx/>
              <a:buSzTx/>
              <a:buFontTx/>
              <a:buNone/>
              <a:tabLst/>
              <a:defRPr sz="900" b="1" i="0" u="none" strike="noStrike" cap="none" spc="0" normalizeH="0" baseline="0">
                <a:ln>
                  <a:noFill/>
                </a:ln>
                <a:solidFill>
                  <a:srgbClr val="FF0000"/>
                </a:solidFill>
                <a:effectLst>
                  <a:glow rad="177800">
                    <a:srgbClr val="FFFFFF"/>
                  </a:glow>
                </a:effectLst>
                <a:uLnTx/>
                <a:uFillTx/>
                <a:latin typeface="Meiryo UI" panose="020B0604030504040204" pitchFamily="50" charset="-128"/>
                <a:ea typeface="Meiryo UI" panose="020B0604030504040204" pitchFamily="50" charset="-128"/>
              </a:defRPr>
            </a:lvl1pPr>
          </a:lstStyle>
          <a:p>
            <a:r>
              <a:rPr lang="ja-JP" altLang="en-US" sz="1400" dirty="0" smtClean="0"/>
              <a:t>Ｒ４供用開始・高架化完了</a:t>
            </a:r>
            <a:endParaRPr lang="en-US" altLang="ja-JP" sz="1400" dirty="0"/>
          </a:p>
        </p:txBody>
      </p:sp>
      <p:sp>
        <p:nvSpPr>
          <p:cNvPr id="92" name="テキスト ボックス 110"/>
          <p:cNvSpPr txBox="1"/>
          <p:nvPr/>
        </p:nvSpPr>
        <p:spPr>
          <a:xfrm>
            <a:off x="3336776" y="6212557"/>
            <a:ext cx="1107996" cy="230832"/>
          </a:xfrm>
          <a:prstGeom prst="rect">
            <a:avLst/>
          </a:prstGeom>
          <a:noFill/>
        </p:spPr>
        <p:txBody>
          <a:bodyPr wrap="none" rtlCol="0">
            <a:spAutoFit/>
          </a:bodyPr>
          <a:lstStyle>
            <a:defPPr>
              <a:defRPr lang="ja-JP"/>
            </a:defPPr>
            <a:lvl1pPr marL="0" marR="0" lvl="0" indent="0" defTabSz="914400" eaLnBrk="1" latinLnBrk="0" hangingPunct="1">
              <a:lnSpc>
                <a:spcPct val="100000"/>
              </a:lnSpc>
              <a:buClrTx/>
              <a:buSzTx/>
              <a:buFontTx/>
              <a:buNone/>
              <a:tabLst/>
              <a:defRPr sz="900" b="1" i="0" u="none" strike="noStrike" cap="none" spc="0" normalizeH="0" baseline="0">
                <a:ln>
                  <a:noFill/>
                </a:ln>
                <a:solidFill>
                  <a:srgbClr val="FF0000"/>
                </a:solidFill>
                <a:effectLst>
                  <a:glow rad="127000">
                    <a:srgbClr val="FFFFFF"/>
                  </a:glow>
                </a:effectLst>
                <a:uLnTx/>
                <a:uFillTx/>
                <a:latin typeface="Meiryo UI" panose="020B0604030504040204" pitchFamily="50" charset="-128"/>
                <a:ea typeface="Meiryo UI" panose="020B0604030504040204" pitchFamily="50" charset="-128"/>
              </a:defRPr>
            </a:lvl1pPr>
          </a:lstStyle>
          <a:p>
            <a:r>
              <a:rPr lang="ja-JP" altLang="en-US" dirty="0">
                <a:solidFill>
                  <a:schemeClr val="tx1"/>
                </a:solidFill>
                <a:effectLst>
                  <a:glow rad="177800">
                    <a:srgbClr val="FFFFFF"/>
                  </a:glow>
                </a:effectLst>
              </a:rPr>
              <a:t>Ｈ３０第一期開業</a:t>
            </a:r>
          </a:p>
        </p:txBody>
      </p:sp>
      <p:sp>
        <p:nvSpPr>
          <p:cNvPr id="14" name="フリーフォーム 13"/>
          <p:cNvSpPr/>
          <p:nvPr/>
        </p:nvSpPr>
        <p:spPr>
          <a:xfrm>
            <a:off x="200025" y="5829300"/>
            <a:ext cx="2257425" cy="978694"/>
          </a:xfrm>
          <a:custGeom>
            <a:avLst/>
            <a:gdLst>
              <a:gd name="connsiteX0" fmla="*/ 2228850 w 2228850"/>
              <a:gd name="connsiteY0" fmla="*/ 990600 h 990600"/>
              <a:gd name="connsiteX1" fmla="*/ 1390650 w 2228850"/>
              <a:gd name="connsiteY1" fmla="*/ 552450 h 990600"/>
              <a:gd name="connsiteX2" fmla="*/ 1295400 w 2228850"/>
              <a:gd name="connsiteY2" fmla="*/ 552450 h 990600"/>
              <a:gd name="connsiteX3" fmla="*/ 1295400 w 2228850"/>
              <a:gd name="connsiteY3" fmla="*/ 552450 h 990600"/>
              <a:gd name="connsiteX4" fmla="*/ 628650 w 2228850"/>
              <a:gd name="connsiteY4" fmla="*/ 123825 h 990600"/>
              <a:gd name="connsiteX5" fmla="*/ 466725 w 2228850"/>
              <a:gd name="connsiteY5" fmla="*/ 161925 h 990600"/>
              <a:gd name="connsiteX6" fmla="*/ 285750 w 2228850"/>
              <a:gd name="connsiteY6" fmla="*/ 16192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8650 w 2228850"/>
              <a:gd name="connsiteY4" fmla="*/ 123825 h 990600"/>
              <a:gd name="connsiteX5" fmla="*/ 466725 w 2228850"/>
              <a:gd name="connsiteY5" fmla="*/ 161925 h 990600"/>
              <a:gd name="connsiteX6" fmla="*/ 285750 w 2228850"/>
              <a:gd name="connsiteY6" fmla="*/ 16192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6725 w 2228850"/>
              <a:gd name="connsiteY5" fmla="*/ 161925 h 990600"/>
              <a:gd name="connsiteX6" fmla="*/ 285750 w 2228850"/>
              <a:gd name="connsiteY6" fmla="*/ 16192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6725 w 2228850"/>
              <a:gd name="connsiteY5" fmla="*/ 161925 h 990600"/>
              <a:gd name="connsiteX6" fmla="*/ 252412 w 2228850"/>
              <a:gd name="connsiteY6" fmla="*/ 18097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1963 w 2228850"/>
              <a:gd name="connsiteY5" fmla="*/ 173832 h 990600"/>
              <a:gd name="connsiteX6" fmla="*/ 252412 w 2228850"/>
              <a:gd name="connsiteY6" fmla="*/ 18097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1963 w 2228850"/>
              <a:gd name="connsiteY5" fmla="*/ 173832 h 990600"/>
              <a:gd name="connsiteX6" fmla="*/ 252412 w 2228850"/>
              <a:gd name="connsiteY6" fmla="*/ 18097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1963 w 2228850"/>
              <a:gd name="connsiteY5" fmla="*/ 173832 h 990600"/>
              <a:gd name="connsiteX6" fmla="*/ 252412 w 2228850"/>
              <a:gd name="connsiteY6" fmla="*/ 18097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1963 w 2228850"/>
              <a:gd name="connsiteY5" fmla="*/ 173832 h 990600"/>
              <a:gd name="connsiteX6" fmla="*/ 252412 w 2228850"/>
              <a:gd name="connsiteY6" fmla="*/ 180975 h 990600"/>
              <a:gd name="connsiteX7" fmla="*/ 0 w 2228850"/>
              <a:gd name="connsiteY7" fmla="*/ 0 h 990600"/>
              <a:gd name="connsiteX0" fmla="*/ 2228850 w 2228850"/>
              <a:gd name="connsiteY0" fmla="*/ 990600 h 990600"/>
              <a:gd name="connsiteX1" fmla="*/ 1390650 w 2228850"/>
              <a:gd name="connsiteY1" fmla="*/ 552450 h 990600"/>
              <a:gd name="connsiteX2" fmla="*/ 1295400 w 2228850"/>
              <a:gd name="connsiteY2" fmla="*/ 552450 h 990600"/>
              <a:gd name="connsiteX3" fmla="*/ 1257300 w 2228850"/>
              <a:gd name="connsiteY3" fmla="*/ 609600 h 990600"/>
              <a:gd name="connsiteX4" fmla="*/ 621506 w 2228850"/>
              <a:gd name="connsiteY4" fmla="*/ 157162 h 990600"/>
              <a:gd name="connsiteX5" fmla="*/ 461963 w 2228850"/>
              <a:gd name="connsiteY5" fmla="*/ 173832 h 990600"/>
              <a:gd name="connsiteX6" fmla="*/ 252412 w 2228850"/>
              <a:gd name="connsiteY6" fmla="*/ 180975 h 990600"/>
              <a:gd name="connsiteX7" fmla="*/ 0 w 2228850"/>
              <a:gd name="connsiteY7" fmla="*/ 0 h 990600"/>
              <a:gd name="connsiteX0" fmla="*/ 2257425 w 2257425"/>
              <a:gd name="connsiteY0" fmla="*/ 978694 h 978694"/>
              <a:gd name="connsiteX1" fmla="*/ 1390650 w 2257425"/>
              <a:gd name="connsiteY1" fmla="*/ 552450 h 978694"/>
              <a:gd name="connsiteX2" fmla="*/ 1295400 w 2257425"/>
              <a:gd name="connsiteY2" fmla="*/ 552450 h 978694"/>
              <a:gd name="connsiteX3" fmla="*/ 1257300 w 2257425"/>
              <a:gd name="connsiteY3" fmla="*/ 609600 h 978694"/>
              <a:gd name="connsiteX4" fmla="*/ 621506 w 2257425"/>
              <a:gd name="connsiteY4" fmla="*/ 157162 h 978694"/>
              <a:gd name="connsiteX5" fmla="*/ 461963 w 2257425"/>
              <a:gd name="connsiteY5" fmla="*/ 173832 h 978694"/>
              <a:gd name="connsiteX6" fmla="*/ 252412 w 2257425"/>
              <a:gd name="connsiteY6" fmla="*/ 180975 h 978694"/>
              <a:gd name="connsiteX7" fmla="*/ 0 w 2257425"/>
              <a:gd name="connsiteY7" fmla="*/ 0 h 97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57425" h="978694">
                <a:moveTo>
                  <a:pt x="2257425" y="978694"/>
                </a:moveTo>
                <a:lnTo>
                  <a:pt x="1390650" y="552450"/>
                </a:lnTo>
                <a:cubicBezTo>
                  <a:pt x="1358900" y="552450"/>
                  <a:pt x="1298278" y="547798"/>
                  <a:pt x="1295400" y="552450"/>
                </a:cubicBezTo>
                <a:cubicBezTo>
                  <a:pt x="1281485" y="574937"/>
                  <a:pt x="1269603" y="618331"/>
                  <a:pt x="1257300" y="609600"/>
                </a:cubicBezTo>
                <a:lnTo>
                  <a:pt x="621506" y="157162"/>
                </a:lnTo>
                <a:lnTo>
                  <a:pt x="461963" y="173832"/>
                </a:lnTo>
                <a:lnTo>
                  <a:pt x="252412" y="180975"/>
                </a:lnTo>
                <a:lnTo>
                  <a:pt x="0" y="0"/>
                </a:ln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508530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グループ化 32"/>
          <p:cNvGrpSpPr>
            <a:grpSpLocks noChangeAspect="1"/>
          </p:cNvGrpSpPr>
          <p:nvPr/>
        </p:nvGrpSpPr>
        <p:grpSpPr>
          <a:xfrm>
            <a:off x="5600729" y="1430466"/>
            <a:ext cx="3528735" cy="5455050"/>
            <a:chOff x="624115" y="762000"/>
            <a:chExt cx="5422106" cy="8382000"/>
          </a:xfrm>
        </p:grpSpPr>
        <p:pic>
          <p:nvPicPr>
            <p:cNvPr id="34" name="図 3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83771" y="762000"/>
              <a:ext cx="5206482" cy="8382000"/>
            </a:xfrm>
            <a:prstGeom prst="rect">
              <a:avLst/>
            </a:prstGeom>
          </p:spPr>
        </p:pic>
        <p:sp>
          <p:nvSpPr>
            <p:cNvPr id="35" name="フリーフォーム 34"/>
            <p:cNvSpPr/>
            <p:nvPr/>
          </p:nvSpPr>
          <p:spPr>
            <a:xfrm>
              <a:off x="5655469" y="2512219"/>
              <a:ext cx="376237" cy="357187"/>
            </a:xfrm>
            <a:custGeom>
              <a:avLst/>
              <a:gdLst>
                <a:gd name="connsiteX0" fmla="*/ 376237 w 376237"/>
                <a:gd name="connsiteY0" fmla="*/ 0 h 357187"/>
                <a:gd name="connsiteX1" fmla="*/ 242887 w 376237"/>
                <a:gd name="connsiteY1" fmla="*/ 30956 h 357187"/>
                <a:gd name="connsiteX2" fmla="*/ 0 w 376237"/>
                <a:gd name="connsiteY2" fmla="*/ 107156 h 357187"/>
                <a:gd name="connsiteX3" fmla="*/ 7144 w 376237"/>
                <a:gd name="connsiteY3" fmla="*/ 357187 h 357187"/>
                <a:gd name="connsiteX4" fmla="*/ 257175 w 376237"/>
                <a:gd name="connsiteY4" fmla="*/ 354806 h 357187"/>
                <a:gd name="connsiteX5" fmla="*/ 257175 w 376237"/>
                <a:gd name="connsiteY5" fmla="*/ 214312 h 357187"/>
                <a:gd name="connsiteX6" fmla="*/ 373856 w 376237"/>
                <a:gd name="connsiteY6" fmla="*/ 188119 h 357187"/>
                <a:gd name="connsiteX7" fmla="*/ 376237 w 376237"/>
                <a:gd name="connsiteY7" fmla="*/ 0 h 35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237" h="357187">
                  <a:moveTo>
                    <a:pt x="376237" y="0"/>
                  </a:moveTo>
                  <a:lnTo>
                    <a:pt x="242887" y="30956"/>
                  </a:lnTo>
                  <a:lnTo>
                    <a:pt x="0" y="107156"/>
                  </a:lnTo>
                  <a:lnTo>
                    <a:pt x="7144" y="357187"/>
                  </a:lnTo>
                  <a:lnTo>
                    <a:pt x="257175" y="354806"/>
                  </a:lnTo>
                  <a:lnTo>
                    <a:pt x="257175" y="214312"/>
                  </a:lnTo>
                  <a:lnTo>
                    <a:pt x="373856" y="188119"/>
                  </a:lnTo>
                  <a:cubicBezTo>
                    <a:pt x="373062" y="127794"/>
                    <a:pt x="372269" y="67469"/>
                    <a:pt x="376237" y="0"/>
                  </a:cubicBezTo>
                  <a:close/>
                </a:path>
              </a:pathLst>
            </a:custGeom>
            <a:solidFill>
              <a:srgbClr val="B2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6" name="図 3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3650" r="24340" b="15672"/>
            <a:stretch/>
          </p:blipFill>
          <p:spPr>
            <a:xfrm>
              <a:off x="624115" y="762000"/>
              <a:ext cx="5422106" cy="3519714"/>
            </a:xfrm>
            <a:prstGeom prst="rect">
              <a:avLst/>
            </a:prstGeom>
          </p:spPr>
        </p:pic>
      </p:grpSp>
      <p:sp>
        <p:nvSpPr>
          <p:cNvPr id="1356" name="タイトル 1"/>
          <p:cNvSpPr>
            <a:spLocks noGrp="1"/>
          </p:cNvSpPr>
          <p:nvPr>
            <p:ph type="title"/>
          </p:nvPr>
        </p:nvSpPr>
        <p:spPr/>
        <p:txBody>
          <a:bodyPr/>
          <a:lstStyle/>
          <a:p>
            <a:r>
              <a:rPr lang="zh-TW" altLang="en-US" dirty="0"/>
              <a:t>連続立体交差事業　事例２</a:t>
            </a:r>
            <a:endParaRPr kumimoji="1" lang="ja-JP" altLang="en-US" dirty="0"/>
          </a:p>
        </p:txBody>
      </p:sp>
      <p:pic>
        <p:nvPicPr>
          <p:cNvPr id="1357" name="Picture 2"/>
          <p:cNvPicPr>
            <a:picLocks noChangeAspect="1" noChangeArrowheads="1"/>
          </p:cNvPicPr>
          <p:nvPr/>
        </p:nvPicPr>
        <p:blipFill>
          <a:blip r:embed="rId5"/>
          <a:stretch>
            <a:fillRect/>
          </a:stretch>
        </p:blipFill>
        <p:spPr>
          <a:xfrm>
            <a:off x="902804" y="1298476"/>
            <a:ext cx="4194212" cy="3924516"/>
          </a:xfrm>
          <a:prstGeom prst="rect">
            <a:avLst/>
          </a:prstGeom>
          <a:noFill/>
          <a:ln w="9525">
            <a:noFill/>
            <a:miter lim="800000"/>
            <a:headEnd/>
            <a:tailEnd/>
          </a:ln>
          <a:effectLst/>
        </p:spPr>
      </p:pic>
      <p:sp>
        <p:nvSpPr>
          <p:cNvPr id="1361" name="角丸四角形 125"/>
          <p:cNvSpPr/>
          <p:nvPr/>
        </p:nvSpPr>
        <p:spPr>
          <a:xfrm>
            <a:off x="5471850" y="1486991"/>
            <a:ext cx="1520481" cy="349553"/>
          </a:xfrm>
          <a:prstGeom prst="roundRect">
            <a:avLst/>
          </a:prstGeom>
          <a:solidFill>
            <a:srgbClr val="FF6600"/>
          </a:solid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65837" tIns="32918" rIns="65837" bIns="32918"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HG丸ｺﾞｼｯｸM-PRO" pitchFamily="50" charset="-128"/>
                <a:ea typeface="HG丸ｺﾞｼｯｸM-PRO" pitchFamily="50" charset="-128"/>
                <a:cs typeface="+mn-cs"/>
              </a:rPr>
              <a:t>整備計画図</a:t>
            </a:r>
          </a:p>
        </p:txBody>
      </p:sp>
      <p:sp>
        <p:nvSpPr>
          <p:cNvPr id="1362" name="テキスト ボックス 7"/>
          <p:cNvSpPr txBox="1">
            <a:spLocks noChangeArrowheads="1"/>
          </p:cNvSpPr>
          <p:nvPr/>
        </p:nvSpPr>
        <p:spPr>
          <a:xfrm>
            <a:off x="7388866" y="5561462"/>
            <a:ext cx="844226" cy="267790"/>
          </a:xfrm>
          <a:prstGeom prst="rect">
            <a:avLst/>
          </a:prstGeom>
          <a:noFill/>
          <a:ln w="9525">
            <a:noFill/>
            <a:miter lim="800000"/>
            <a:headEnd/>
            <a:tailEnd/>
          </a:ln>
        </p:spPr>
        <p:txBody>
          <a:bodyPr wrap="square" lIns="51840" tIns="25920" rIns="51840" bIns="2592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chemeClr val="tx1">
                    <a:lumMod val="65000"/>
                    <a:lumOff val="35000"/>
                  </a:schemeClr>
                </a:solidFill>
                <a:effectLst>
                  <a:glow rad="127000">
                    <a:srgbClr val="FFFFFF"/>
                  </a:glow>
                </a:effectLst>
                <a:uLnTx/>
                <a:uFillTx/>
                <a:latin typeface="ＭＳ Ｐゴシック"/>
                <a:ea typeface="ＭＳ Ｐゴシック" pitchFamily="50" charset="-128"/>
                <a:cs typeface="+mn-cs"/>
              </a:rPr>
              <a:t>南口広場</a:t>
            </a:r>
          </a:p>
        </p:txBody>
      </p:sp>
      <p:sp>
        <p:nvSpPr>
          <p:cNvPr id="1363" name="フリーフォーム 127"/>
          <p:cNvSpPr/>
          <p:nvPr/>
        </p:nvSpPr>
        <p:spPr>
          <a:xfrm>
            <a:off x="6025903" y="3442069"/>
            <a:ext cx="2975955" cy="265425"/>
          </a:xfrm>
          <a:custGeom>
            <a:avLst/>
            <a:gdLst>
              <a:gd name="connsiteX0" fmla="*/ 0 w 4530090"/>
              <a:gd name="connsiteY0" fmla="*/ 289560 h 510540"/>
              <a:gd name="connsiteX1" fmla="*/ 26670 w 4530090"/>
              <a:gd name="connsiteY1" fmla="*/ 510540 h 510540"/>
              <a:gd name="connsiteX2" fmla="*/ 4530090 w 4530090"/>
              <a:gd name="connsiteY2" fmla="*/ 502920 h 510540"/>
              <a:gd name="connsiteX3" fmla="*/ 4526280 w 4530090"/>
              <a:gd name="connsiteY3" fmla="*/ 289560 h 510540"/>
              <a:gd name="connsiteX4" fmla="*/ 3406140 w 4530090"/>
              <a:gd name="connsiteY4" fmla="*/ 293370 h 510540"/>
              <a:gd name="connsiteX5" fmla="*/ 3364230 w 4530090"/>
              <a:gd name="connsiteY5" fmla="*/ 0 h 510540"/>
              <a:gd name="connsiteX6" fmla="*/ 1813560 w 4530090"/>
              <a:gd name="connsiteY6" fmla="*/ 213360 h 510540"/>
              <a:gd name="connsiteX7" fmla="*/ 1824990 w 4530090"/>
              <a:gd name="connsiteY7" fmla="*/ 289560 h 510540"/>
              <a:gd name="connsiteX8" fmla="*/ 0 w 4530090"/>
              <a:gd name="connsiteY8" fmla="*/ 289560 h 51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30090" h="510540">
                <a:moveTo>
                  <a:pt x="0" y="289560"/>
                </a:moveTo>
                <a:lnTo>
                  <a:pt x="26670" y="510540"/>
                </a:lnTo>
                <a:lnTo>
                  <a:pt x="4530090" y="502920"/>
                </a:lnTo>
                <a:lnTo>
                  <a:pt x="4526280" y="289560"/>
                </a:lnTo>
                <a:lnTo>
                  <a:pt x="3406140" y="293370"/>
                </a:lnTo>
                <a:lnTo>
                  <a:pt x="3364230" y="0"/>
                </a:lnTo>
                <a:lnTo>
                  <a:pt x="1813560" y="213360"/>
                </a:lnTo>
                <a:lnTo>
                  <a:pt x="1824990" y="289560"/>
                </a:lnTo>
                <a:lnTo>
                  <a:pt x="0" y="289560"/>
                </a:lnTo>
                <a:close/>
              </a:path>
            </a:pathLst>
          </a:cu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5837" tIns="32918" rIns="65837" bIns="32918"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4" name="正方形/長方形 3"/>
          <p:cNvSpPr/>
          <p:nvPr/>
        </p:nvSpPr>
        <p:spPr>
          <a:xfrm>
            <a:off x="8271620" y="1479792"/>
            <a:ext cx="1433908" cy="35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4" name="テキスト ボックス 7"/>
          <p:cNvSpPr txBox="1">
            <a:spLocks noChangeArrowheads="1"/>
          </p:cNvSpPr>
          <p:nvPr/>
        </p:nvSpPr>
        <p:spPr>
          <a:xfrm>
            <a:off x="7240579" y="2539232"/>
            <a:ext cx="825546" cy="452456"/>
          </a:xfrm>
          <a:prstGeom prst="rect">
            <a:avLst/>
          </a:prstGeom>
          <a:noFill/>
          <a:ln w="9525">
            <a:noFill/>
            <a:miter lim="800000"/>
            <a:headEnd/>
            <a:tailEnd/>
          </a:ln>
        </p:spPr>
        <p:txBody>
          <a:bodyPr wrap="square" lIns="51840" tIns="25920" rIns="51840" bIns="2592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effectLst>
                  <a:glow rad="127000">
                    <a:srgbClr val="FFFFFF"/>
                  </a:glow>
                </a:effectLst>
                <a:uLnTx/>
                <a:uFillTx/>
                <a:latin typeface="Meiryo UI" panose="020B0604030504040204" pitchFamily="50" charset="-128"/>
                <a:ea typeface="Meiryo UI" panose="020B0604030504040204" pitchFamily="50" charset="-128"/>
              </a:rPr>
              <a:t>万代</a:t>
            </a:r>
            <a:r>
              <a:rPr kumimoji="1" lang="ja-JP" altLang="en-US" sz="1400" b="1" i="0" u="none" strike="noStrike" kern="1200" cap="none" spc="0" normalizeH="0" baseline="0" noProof="0" dirty="0" smtClean="0">
                <a:ln>
                  <a:noFill/>
                </a:ln>
                <a:effectLst>
                  <a:glow rad="127000">
                    <a:srgbClr val="FFFFFF"/>
                  </a:glow>
                </a:effectLst>
                <a:uLnTx/>
                <a:uFillTx/>
                <a:latin typeface="Meiryo UI" panose="020B0604030504040204" pitchFamily="50" charset="-128"/>
                <a:ea typeface="Meiryo UI" panose="020B0604030504040204" pitchFamily="50" charset="-128"/>
              </a:rPr>
              <a:t>広場</a:t>
            </a:r>
            <a:endParaRPr kumimoji="1" lang="en-US" altLang="ja-JP" sz="1400" b="1" i="0" u="none" strike="noStrike" kern="1200" cap="none" spc="0" normalizeH="0" baseline="0" noProof="0" dirty="0" smtClean="0">
              <a:ln>
                <a:noFill/>
              </a:ln>
              <a:effectLst>
                <a:glow rad="127000">
                  <a:srgbClr val="FFFFFF"/>
                </a:glow>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ja-JP" altLang="en-US" sz="1100" b="1" dirty="0" smtClean="0">
                <a:effectLst>
                  <a:glow rad="127000">
                    <a:srgbClr val="FFFFFF"/>
                  </a:glow>
                </a:effectLst>
                <a:latin typeface="Meiryo UI" panose="020B0604030504040204" pitchFamily="50" charset="-128"/>
                <a:ea typeface="Meiryo UI" panose="020B0604030504040204" pitchFamily="50" charset="-128"/>
              </a:rPr>
              <a:t>（整備中）</a:t>
            </a:r>
            <a:endParaRPr kumimoji="1" lang="ja-JP" altLang="en-US" sz="1100" b="1" i="0" u="none" strike="noStrike" kern="1200" cap="none" spc="0" normalizeH="0" baseline="0" noProof="0" dirty="0">
              <a:ln>
                <a:noFill/>
              </a:ln>
              <a:effectLst>
                <a:glow rad="127000">
                  <a:srgbClr val="FFFFFF"/>
                </a:glow>
              </a:effectLst>
              <a:uLnTx/>
              <a:uFillTx/>
              <a:latin typeface="Meiryo UI" panose="020B0604030504040204" pitchFamily="50" charset="-128"/>
              <a:ea typeface="Meiryo UI" panose="020B0604030504040204" pitchFamily="50" charset="-128"/>
            </a:endParaRPr>
          </a:p>
        </p:txBody>
      </p:sp>
      <p:sp>
        <p:nvSpPr>
          <p:cNvPr id="1369" name="正方形/長方形 133"/>
          <p:cNvSpPr/>
          <p:nvPr/>
        </p:nvSpPr>
        <p:spPr>
          <a:xfrm>
            <a:off x="6176946" y="5329433"/>
            <a:ext cx="263822" cy="86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5837" tIns="32918" rIns="65837" bIns="32918"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1370" name="直線コネクタ 134"/>
          <p:cNvCxnSpPr/>
          <p:nvPr/>
        </p:nvCxnSpPr>
        <p:spPr>
          <a:xfrm>
            <a:off x="6178056" y="5325371"/>
            <a:ext cx="0" cy="10844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71" name="AutoShape 6"/>
          <p:cNvSpPr>
            <a:spLocks noChangeArrowheads="1"/>
          </p:cNvSpPr>
          <p:nvPr/>
        </p:nvSpPr>
        <p:spPr>
          <a:xfrm>
            <a:off x="470757" y="1008316"/>
            <a:ext cx="8964487" cy="351459"/>
          </a:xfrm>
          <a:prstGeom prst="roundRect">
            <a:avLst>
              <a:gd name="adj" fmla="val 7764"/>
            </a:avLst>
          </a:prstGeom>
          <a:solidFill>
            <a:schemeClr val="bg1"/>
          </a:solidFill>
          <a:ln w="15875" cap="sq">
            <a:solidFill>
              <a:schemeClr val="tx1"/>
            </a:solidFill>
            <a:round/>
            <a:headEnd type="none" w="sm" len="sm"/>
            <a:tailEnd type="none" w="sm" len="sm"/>
          </a:ln>
          <a:effectLst/>
        </p:spPr>
        <p:txBody>
          <a:bodyPr wrap="square" lIns="91440" tIns="169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sz="1000"/>
            </a:pP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Times New Roman"/>
              </a:rPr>
              <a:t>高架下</a:t>
            </a:r>
            <a:r>
              <a:rPr kumimoji="1" lang="ja-JP" altLang="en-US" sz="2000" b="0" i="0" u="none" strike="noStrike" kern="1200" cap="none" spc="0" normalizeH="0" baseline="0" noProof="0" dirty="0" smtClean="0">
                <a:ln>
                  <a:noFill/>
                </a:ln>
                <a:solidFill>
                  <a:srgbClr val="000000"/>
                </a:solidFill>
                <a:effectLst/>
                <a:uLnTx/>
                <a:uFillTx/>
                <a:latin typeface="Times New Roman"/>
                <a:ea typeface="ＭＳ Ｐゴシック"/>
                <a:cs typeface="Times New Roman"/>
              </a:rPr>
              <a:t>空間にバス乗降場を整備し、</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Times New Roman"/>
              </a:rPr>
              <a:t>新潟駅の南北</a:t>
            </a:r>
            <a:r>
              <a:rPr kumimoji="1" lang="ja-JP" altLang="en-US" sz="2000" b="0" i="0" u="none" strike="noStrike" kern="1200" cap="none" spc="0" normalizeH="0" baseline="0" noProof="0" dirty="0" smtClean="0">
                <a:ln>
                  <a:noFill/>
                </a:ln>
                <a:solidFill>
                  <a:srgbClr val="000000"/>
                </a:solidFill>
                <a:effectLst/>
                <a:uLnTx/>
                <a:uFillTx/>
                <a:latin typeface="Times New Roman"/>
                <a:ea typeface="ＭＳ Ｐゴシック"/>
                <a:cs typeface="Times New Roman"/>
              </a:rPr>
              <a:t>市街地の一体的利用を促進</a:t>
            </a:r>
            <a:endPar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Times New Roman"/>
            </a:endParaRPr>
          </a:p>
        </p:txBody>
      </p:sp>
      <p:sp>
        <p:nvSpPr>
          <p:cNvPr id="1372" name="AutoShape 6"/>
          <p:cNvSpPr>
            <a:spLocks noChangeArrowheads="1"/>
          </p:cNvSpPr>
          <p:nvPr/>
        </p:nvSpPr>
        <p:spPr>
          <a:xfrm>
            <a:off x="447226" y="1506923"/>
            <a:ext cx="1464751" cy="258539"/>
          </a:xfrm>
          <a:prstGeom prst="roundRect">
            <a:avLst>
              <a:gd name="adj" fmla="val 7764"/>
            </a:avLst>
          </a:prstGeom>
          <a:solidFill>
            <a:schemeClr val="bg1"/>
          </a:solidFill>
          <a:ln w="15875" cap="sq">
            <a:noFill/>
            <a:round/>
            <a:headEnd type="none" w="sm" len="sm"/>
            <a:tailEnd type="none" w="sm" len="sm"/>
          </a:ln>
          <a:effectLst/>
        </p:spPr>
        <p:txBody>
          <a:bodyPr wrap="square" lIns="91440" tIns="16920" rIns="91440" bIns="4572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sz="1000"/>
            </a:pPr>
            <a:endPar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Times New Roman"/>
            </a:endParaRPr>
          </a:p>
        </p:txBody>
      </p:sp>
      <p:sp>
        <p:nvSpPr>
          <p:cNvPr id="1373" name="Rectangle 3"/>
          <p:cNvSpPr>
            <a:spLocks noChangeArrowheads="1"/>
          </p:cNvSpPr>
          <p:nvPr/>
        </p:nvSpPr>
        <p:spPr>
          <a:xfrm>
            <a:off x="381000" y="531813"/>
            <a:ext cx="9144000" cy="46196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2400" b="0" i="0" u="none" strike="noStrike" kern="1200" cap="none" spc="0" normalizeH="0" baseline="0" noProof="0" dirty="0" smtClean="0">
                <a:ln>
                  <a:noFill/>
                </a:ln>
                <a:solidFill>
                  <a:srgbClr val="000000"/>
                </a:solidFill>
                <a:effectLst/>
                <a:uLnTx/>
                <a:uFillTx/>
                <a:latin typeface="HGP創英角ｺﾞｼｯｸUB"/>
                <a:ea typeface="HGP創英角ｺﾞｼｯｸUB"/>
                <a:cs typeface="+mn-cs"/>
              </a:rPr>
              <a:t>■駅前広場整備事業（関連事業）</a:t>
            </a:r>
            <a:endParaRPr kumimoji="1" lang="ja-JP" altLang="en-US" sz="2400" b="0" i="0" u="none" strike="noStrike" kern="1200" cap="none" spc="0" normalizeH="0" baseline="0" noProof="0" dirty="0">
              <a:ln>
                <a:noFill/>
              </a:ln>
              <a:solidFill>
                <a:srgbClr val="000000"/>
              </a:solidFill>
              <a:effectLst/>
              <a:uLnTx/>
              <a:uFillTx/>
              <a:latin typeface="HGP創英角ｺﾞｼｯｸUB"/>
              <a:ea typeface="HGP創英角ｺﾞｼｯｸUB"/>
              <a:cs typeface="+mn-cs"/>
            </a:endParaRPr>
          </a:p>
        </p:txBody>
      </p:sp>
      <p:sp>
        <p:nvSpPr>
          <p:cNvPr id="1375" name="正方形/長方形 139"/>
          <p:cNvSpPr/>
          <p:nvPr/>
        </p:nvSpPr>
        <p:spPr>
          <a:xfrm>
            <a:off x="8119484" y="3642210"/>
            <a:ext cx="904435" cy="1436251"/>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76" name="四角形吹き出し 140"/>
          <p:cNvSpPr/>
          <p:nvPr/>
        </p:nvSpPr>
        <p:spPr>
          <a:xfrm>
            <a:off x="5523732" y="3508369"/>
            <a:ext cx="2205069" cy="1451043"/>
          </a:xfrm>
          <a:prstGeom prst="wedgeRectCallout">
            <a:avLst>
              <a:gd name="adj1" fmla="val 70166"/>
              <a:gd name="adj2" fmla="val -19552"/>
            </a:avLst>
          </a:prstGeom>
          <a:solidFill>
            <a:schemeClr val="bg1"/>
          </a:solidFill>
          <a:ln>
            <a:solidFill>
              <a:srgbClr val="FF0000"/>
            </a:solidFill>
          </a:ln>
          <a:effectLst>
            <a:glow rad="762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pic>
        <p:nvPicPr>
          <p:cNvPr id="1377" name="Picture 5" descr="\\172.24.43.181\share\05拠点形成G\40 成果品\H29 協定 高架下バス空間施設整備に関する昇降設備等に係る実施設計（H31.3）〔JR〕\実施設計（イ）作業〔昇降設備他〕（建築）\06 透視図　　　　　○\20190417　修正後最終版\新潟駅バスバース_車道_190404.jpg"/>
          <p:cNvPicPr>
            <a:picLocks noChangeAspect="1" noChangeArrowheads="1"/>
          </p:cNvPicPr>
          <p:nvPr/>
        </p:nvPicPr>
        <p:blipFill>
          <a:blip r:embed="rId6"/>
          <a:stretch>
            <a:fillRect/>
          </a:stretch>
        </p:blipFill>
        <p:spPr>
          <a:xfrm>
            <a:off x="5584103" y="3751681"/>
            <a:ext cx="2077496" cy="1169630"/>
          </a:xfrm>
          <a:prstGeom prst="rect">
            <a:avLst/>
          </a:prstGeom>
          <a:noFill/>
        </p:spPr>
      </p:pic>
      <p:sp>
        <p:nvSpPr>
          <p:cNvPr id="1378" name="テキスト ボックス 7"/>
          <p:cNvSpPr txBox="1">
            <a:spLocks noChangeArrowheads="1"/>
          </p:cNvSpPr>
          <p:nvPr/>
        </p:nvSpPr>
        <p:spPr>
          <a:xfrm>
            <a:off x="5457056" y="3489318"/>
            <a:ext cx="2332642" cy="267790"/>
          </a:xfrm>
          <a:prstGeom prst="rect">
            <a:avLst/>
          </a:prstGeom>
          <a:noFill/>
          <a:ln w="9525">
            <a:noFill/>
            <a:miter lim="800000"/>
            <a:headEnd/>
            <a:tailEnd/>
          </a:ln>
        </p:spPr>
        <p:txBody>
          <a:bodyPr vert="horz" wrap="square" lIns="51840" tIns="25920" rIns="51840" bIns="2592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rPr>
              <a:t>新潟駅　高架下交通広場</a:t>
            </a:r>
          </a:p>
        </p:txBody>
      </p:sp>
      <p:sp>
        <p:nvSpPr>
          <p:cNvPr id="1379" name="角丸四角形 143"/>
          <p:cNvSpPr/>
          <p:nvPr/>
        </p:nvSpPr>
        <p:spPr>
          <a:xfrm>
            <a:off x="535630" y="1484651"/>
            <a:ext cx="1969098" cy="371825"/>
          </a:xfrm>
          <a:prstGeom prst="roundRect">
            <a:avLst/>
          </a:prstGeom>
          <a:solidFill>
            <a:srgbClr val="FF6600"/>
          </a:solid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lIns="65837" tIns="32918" rIns="65837" bIns="32918"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HG丸ｺﾞｼｯｸM-PRO" pitchFamily="50" charset="-128"/>
                <a:ea typeface="HG丸ｺﾞｼｯｸM-PRO" pitchFamily="50" charset="-128"/>
                <a:cs typeface="+mn-cs"/>
              </a:rPr>
              <a:t>基幹公共交通軸</a:t>
            </a:r>
          </a:p>
        </p:txBody>
      </p:sp>
      <p:sp>
        <p:nvSpPr>
          <p:cNvPr id="1380" name="フリーフォーム 144"/>
          <p:cNvSpPr/>
          <p:nvPr/>
        </p:nvSpPr>
        <p:spPr>
          <a:xfrm>
            <a:off x="8576693" y="3390900"/>
            <a:ext cx="466725" cy="2000250"/>
          </a:xfrm>
          <a:custGeom>
            <a:avLst/>
            <a:gdLst>
              <a:gd name="connsiteX0" fmla="*/ 266700 w 466725"/>
              <a:gd name="connsiteY0" fmla="*/ 0 h 2000250"/>
              <a:gd name="connsiteX1" fmla="*/ 466725 w 466725"/>
              <a:gd name="connsiteY1" fmla="*/ 85725 h 2000250"/>
              <a:gd name="connsiteX2" fmla="*/ 0 w 466725"/>
              <a:gd name="connsiteY2" fmla="*/ 85725 h 2000250"/>
              <a:gd name="connsiteX3" fmla="*/ 0 w 466725"/>
              <a:gd name="connsiteY3" fmla="*/ 1933575 h 2000250"/>
              <a:gd name="connsiteX4" fmla="*/ 466725 w 466725"/>
              <a:gd name="connsiteY4" fmla="*/ 1933575 h 2000250"/>
              <a:gd name="connsiteX5" fmla="*/ 285750 w 466725"/>
              <a:gd name="connsiteY5" fmla="*/ 200025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725" h="2000250">
                <a:moveTo>
                  <a:pt x="266700" y="0"/>
                </a:moveTo>
                <a:lnTo>
                  <a:pt x="466725" y="85725"/>
                </a:lnTo>
                <a:lnTo>
                  <a:pt x="0" y="85725"/>
                </a:lnTo>
                <a:lnTo>
                  <a:pt x="0" y="1933575"/>
                </a:lnTo>
                <a:lnTo>
                  <a:pt x="466725" y="1933575"/>
                </a:lnTo>
                <a:lnTo>
                  <a:pt x="285750" y="2000250"/>
                </a:lnTo>
              </a:path>
            </a:pathLst>
          </a:custGeom>
          <a:noFill/>
          <a:ln w="19050">
            <a:solidFill>
              <a:srgbClr val="FF0000"/>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1381" name="テキスト ボックス 145"/>
          <p:cNvSpPr txBox="1"/>
          <p:nvPr/>
        </p:nvSpPr>
        <p:spPr>
          <a:xfrm>
            <a:off x="9038406" y="3236451"/>
            <a:ext cx="31771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ａ</a:t>
            </a:r>
          </a:p>
        </p:txBody>
      </p:sp>
      <p:sp>
        <p:nvSpPr>
          <p:cNvPr id="1382" name="テキスト ボックス 146"/>
          <p:cNvSpPr txBox="1"/>
          <p:nvPr/>
        </p:nvSpPr>
        <p:spPr>
          <a:xfrm>
            <a:off x="9033105" y="5113759"/>
            <a:ext cx="32412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ｂ</a:t>
            </a:r>
          </a:p>
        </p:txBody>
      </p:sp>
      <p:sp>
        <p:nvSpPr>
          <p:cNvPr id="57" name="正方形/長方形 56"/>
          <p:cNvSpPr/>
          <p:nvPr/>
        </p:nvSpPr>
        <p:spPr>
          <a:xfrm>
            <a:off x="8360155" y="6471105"/>
            <a:ext cx="1460716" cy="3567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6" name="フリーフォーム 150"/>
          <p:cNvSpPr/>
          <p:nvPr/>
        </p:nvSpPr>
        <p:spPr>
          <a:xfrm>
            <a:off x="5524501" y="5238750"/>
            <a:ext cx="3038475" cy="0"/>
          </a:xfrm>
          <a:custGeom>
            <a:avLst/>
            <a:gdLst>
              <a:gd name="connsiteX0" fmla="*/ 3038475 w 3038475"/>
              <a:gd name="connsiteY0" fmla="*/ 0 h 0"/>
              <a:gd name="connsiteX1" fmla="*/ 0 w 3038475"/>
              <a:gd name="connsiteY1" fmla="*/ 0 h 0"/>
            </a:gdLst>
            <a:ahLst/>
            <a:cxnLst>
              <a:cxn ang="0">
                <a:pos x="connsiteX0" y="connsiteY0"/>
              </a:cxn>
              <a:cxn ang="0">
                <a:pos x="connsiteX1" y="connsiteY1"/>
              </a:cxn>
            </a:cxnLst>
            <a:rect l="l" t="t" r="r" b="b"/>
            <a:pathLst>
              <a:path w="3038475">
                <a:moveTo>
                  <a:pt x="3038475" y="0"/>
                </a:moveTo>
                <a:lnTo>
                  <a:pt x="0" y="0"/>
                </a:lnTo>
              </a:path>
            </a:pathLst>
          </a:custGeom>
          <a:noFill/>
          <a:ln w="12700">
            <a:solidFill>
              <a:srgbClr val="FF0000"/>
            </a:solidFill>
            <a:headEnd type="oval"/>
          </a:ln>
          <a:effectLst>
            <a:glow rad="889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39" name="上矢印 38"/>
          <p:cNvSpPr/>
          <p:nvPr/>
        </p:nvSpPr>
        <p:spPr>
          <a:xfrm flipV="1">
            <a:off x="8367495" y="6520848"/>
            <a:ext cx="267071" cy="246357"/>
          </a:xfrm>
          <a:prstGeom prst="upArrow">
            <a:avLst>
              <a:gd name="adj1" fmla="val 50000"/>
              <a:gd name="adj2" fmla="val 68859"/>
            </a:avLst>
          </a:prstGeom>
          <a:solidFill>
            <a:srgbClr val="CA4F8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74" name="Picture 3"/>
          <p:cNvPicPr>
            <a:picLocks noChangeAspect="1" noChangeArrowheads="1"/>
          </p:cNvPicPr>
          <p:nvPr/>
        </p:nvPicPr>
        <p:blipFill>
          <a:blip r:embed="rId7"/>
          <a:stretch>
            <a:fillRect/>
          </a:stretch>
        </p:blipFill>
        <p:spPr>
          <a:xfrm>
            <a:off x="1943055" y="5126014"/>
            <a:ext cx="3429807" cy="1703353"/>
          </a:xfrm>
          <a:prstGeom prst="rect">
            <a:avLst/>
          </a:prstGeom>
          <a:noFill/>
          <a:ln w="9525">
            <a:noFill/>
            <a:miter lim="800000"/>
            <a:headEnd/>
            <a:tailEnd/>
          </a:ln>
          <a:effectLst/>
        </p:spPr>
      </p:pic>
      <p:sp>
        <p:nvSpPr>
          <p:cNvPr id="1383" name="テキスト ボックス 147"/>
          <p:cNvSpPr txBox="1"/>
          <p:nvPr/>
        </p:nvSpPr>
        <p:spPr>
          <a:xfrm>
            <a:off x="5189182" y="5608526"/>
            <a:ext cx="32412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ｂ</a:t>
            </a:r>
          </a:p>
        </p:txBody>
      </p:sp>
      <p:sp>
        <p:nvSpPr>
          <p:cNvPr id="1384" name="テキスト ボックス 148"/>
          <p:cNvSpPr txBox="1"/>
          <p:nvPr/>
        </p:nvSpPr>
        <p:spPr>
          <a:xfrm>
            <a:off x="1963845" y="5606139"/>
            <a:ext cx="31771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strike="noStrike" kern="1200" cap="none" spc="0" normalizeH="0" baseline="0" noProof="0" dirty="0">
                <a:ln>
                  <a:noFill/>
                </a:ln>
                <a:solidFill>
                  <a:srgbClr val="FF0000"/>
                </a:solidFill>
                <a:effectLst/>
                <a:uLnTx/>
                <a:uFillTx/>
                <a:latin typeface="Arial" pitchFamily="34" charset="0"/>
                <a:ea typeface="ＭＳ Ｐゴシック" pitchFamily="50" charset="-128"/>
                <a:cs typeface="+mn-cs"/>
              </a:rPr>
              <a:t>ａ</a:t>
            </a:r>
          </a:p>
        </p:txBody>
      </p:sp>
      <p:sp>
        <p:nvSpPr>
          <p:cNvPr id="17" name="正方形/長方形 16"/>
          <p:cNvSpPr/>
          <p:nvPr/>
        </p:nvSpPr>
        <p:spPr>
          <a:xfrm>
            <a:off x="1520179" y="5957169"/>
            <a:ext cx="698097" cy="664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5" name="テキスト ボックス 149"/>
          <p:cNvSpPr txBox="1"/>
          <p:nvPr/>
        </p:nvSpPr>
        <p:spPr>
          <a:xfrm>
            <a:off x="574354" y="5166895"/>
            <a:ext cx="1023257" cy="63239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65837" tIns="32918" rIns="65837" bIns="32918" rtlCol="0" anchor="ctr"/>
          <a:lstStyle>
            <a:defPPr>
              <a:defRPr lang="ja-JP"/>
            </a:defPPr>
            <a:lvl1pPr algn="ctr">
              <a:defRPr sz="1200" b="1">
                <a:solidFill>
                  <a:schemeClr val="bg1"/>
                </a:solidFill>
                <a:latin typeface="HG丸ｺﾞｼｯｸM-PRO" pitchFamily="50" charset="-128"/>
                <a:ea typeface="HG丸ｺﾞｼｯｸM-PRO"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高架下</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交通広場</a:t>
            </a:r>
            <a:endPar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rPr>
              <a:t>断面図</a:t>
            </a:r>
          </a:p>
        </p:txBody>
      </p:sp>
      <p:sp>
        <p:nvSpPr>
          <p:cNvPr id="7" name="正方形/長方形 6"/>
          <p:cNvSpPr/>
          <p:nvPr/>
        </p:nvSpPr>
        <p:spPr>
          <a:xfrm>
            <a:off x="2570263" y="5166895"/>
            <a:ext cx="798561" cy="212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682099" y="5130419"/>
            <a:ext cx="896399" cy="246221"/>
          </a:xfrm>
          <a:prstGeom prst="rect">
            <a:avLst/>
          </a:prstGeom>
          <a:noFill/>
        </p:spPr>
        <p:txBody>
          <a:bodyPr wrap="none" rtlCol="0">
            <a:spAutoFit/>
          </a:bodyPr>
          <a:lstStyle/>
          <a:p>
            <a:r>
              <a:rPr kumimoji="1" lang="ja-JP" altLang="en-US" sz="1000" b="1" dirty="0" smtClean="0">
                <a:latin typeface="Meiryo UI" panose="020B0604030504040204" pitchFamily="50" charset="-128"/>
                <a:ea typeface="Meiryo UI" panose="020B0604030504040204" pitchFamily="50" charset="-128"/>
              </a:rPr>
              <a:t>在来線ホーム</a:t>
            </a:r>
            <a:endParaRPr kumimoji="1" lang="ja-JP" altLang="en-US" sz="1000" b="1" dirty="0">
              <a:latin typeface="Meiryo UI" panose="020B0604030504040204" pitchFamily="50" charset="-128"/>
              <a:ea typeface="Meiryo UI" panose="020B0604030504040204" pitchFamily="50" charset="-128"/>
            </a:endParaRPr>
          </a:p>
        </p:txBody>
      </p:sp>
      <p:sp>
        <p:nvSpPr>
          <p:cNvPr id="40" name="テキスト ボックス 7"/>
          <p:cNvSpPr txBox="1">
            <a:spLocks noChangeArrowheads="1"/>
          </p:cNvSpPr>
          <p:nvPr/>
        </p:nvSpPr>
        <p:spPr>
          <a:xfrm>
            <a:off x="1961574" y="5170112"/>
            <a:ext cx="765527" cy="360123"/>
          </a:xfrm>
          <a:prstGeom prst="rect">
            <a:avLst/>
          </a:prstGeom>
          <a:noFill/>
          <a:ln w="9525">
            <a:noFill/>
            <a:miter lim="800000"/>
            <a:headEnd/>
            <a:tailEnd/>
          </a:ln>
        </p:spPr>
        <p:txBody>
          <a:bodyPr vert="horz" wrap="square" lIns="51840" tIns="25920" rIns="51840" bIns="25920" anchor="ctr" anchorCtr="0">
            <a:spAutoFit/>
          </a:bodyPr>
          <a:lstStyle/>
          <a:p>
            <a:pPr marL="0" marR="0" lvl="0" indent="0" algn="dist" defTabSz="914400" rtl="0" eaLnBrk="1" fontAlgn="base" latinLnBrk="0" hangingPunct="1">
              <a:lnSpc>
                <a:spcPct val="100000"/>
              </a:lnSpc>
              <a:spcBef>
                <a:spcPct val="0"/>
              </a:spcBef>
              <a:spcAft>
                <a:spcPct val="0"/>
              </a:spcAft>
              <a:buClrTx/>
              <a:buSzTx/>
              <a:buFontTx/>
              <a:buNone/>
              <a:tabLst/>
              <a:defRPr/>
            </a:pPr>
            <a:r>
              <a:rPr kumimoji="1" lang="en-US" altLang="ja-JP" sz="1000" i="0" u="none" strike="noStrike" kern="1200" cap="none" spc="0" normalizeH="0" baseline="0" noProof="0" dirty="0" smtClean="0">
                <a:ln>
                  <a:noFill/>
                </a:ln>
                <a:solidFill>
                  <a:schemeClr val="tx1">
                    <a:lumMod val="65000"/>
                    <a:lumOff val="35000"/>
                  </a:schemeClr>
                </a:solidFill>
                <a:effectLst/>
                <a:uLnTx/>
                <a:uFillTx/>
                <a:latin typeface="Meiryo UI" panose="020B0604030504040204" pitchFamily="50" charset="-128"/>
                <a:ea typeface="Meiryo UI" panose="020B0604030504040204" pitchFamily="50" charset="-128"/>
              </a:rPr>
              <a:t>R</a:t>
            </a:r>
            <a:r>
              <a:rPr kumimoji="1" lang="ja-JP" altLang="en-US" sz="1000" i="0" u="none" strike="noStrike" kern="1200" cap="none" spc="0" normalizeH="0" baseline="0" noProof="0" dirty="0" smtClean="0">
                <a:ln>
                  <a:noFill/>
                </a:ln>
                <a:solidFill>
                  <a:schemeClr val="tx1">
                    <a:lumMod val="65000"/>
                    <a:lumOff val="35000"/>
                  </a:schemeClr>
                </a:solidFill>
                <a:effectLst/>
                <a:uLnTx/>
                <a:uFillTx/>
                <a:latin typeface="Meiryo UI" panose="020B0604030504040204" pitchFamily="50" charset="-128"/>
                <a:ea typeface="Meiryo UI" panose="020B0604030504040204" pitchFamily="50" charset="-128"/>
              </a:rPr>
              <a:t>４</a:t>
            </a:r>
            <a:r>
              <a:rPr lang="ja-JP" altLang="en-US" sz="1000" dirty="0" smtClean="0">
                <a:solidFill>
                  <a:schemeClr val="tx1">
                    <a:lumMod val="65000"/>
                    <a:lumOff val="35000"/>
                  </a:schemeClr>
                </a:solidFill>
                <a:latin typeface="Meiryo UI" panose="020B0604030504040204" pitchFamily="50" charset="-128"/>
                <a:ea typeface="Meiryo UI" panose="020B0604030504040204" pitchFamily="50" charset="-128"/>
              </a:rPr>
              <a:t>年度</a:t>
            </a:r>
            <a:endParaRPr lang="en-US" altLang="ja-JP" sz="1000" dirty="0" smtClean="0">
              <a:solidFill>
                <a:schemeClr val="tx1">
                  <a:lumMod val="65000"/>
                  <a:lumOff val="35000"/>
                </a:schemeClr>
              </a:solidFill>
              <a:latin typeface="Meiryo UI" panose="020B0604030504040204" pitchFamily="50" charset="-128"/>
              <a:ea typeface="Meiryo UI" panose="020B0604030504040204" pitchFamily="50" charset="-128"/>
            </a:endParaRPr>
          </a:p>
          <a:p>
            <a:pPr marL="0" marR="0" lvl="0" indent="0" algn="dist" defTabSz="914400" rtl="0" eaLnBrk="1" fontAlgn="base" latinLnBrk="0" hangingPunct="1">
              <a:lnSpc>
                <a:spcPct val="100000"/>
              </a:lnSpc>
              <a:spcBef>
                <a:spcPct val="0"/>
              </a:spcBef>
              <a:spcAft>
                <a:spcPct val="0"/>
              </a:spcAft>
              <a:buClrTx/>
              <a:buSzTx/>
              <a:buFontTx/>
              <a:buNone/>
              <a:tabLst/>
              <a:defRPr/>
            </a:pPr>
            <a:r>
              <a:rPr kumimoji="1" lang="ja-JP" altLang="en-US" sz="1000" i="0" u="none" strike="noStrike" kern="1200" cap="none" spc="0" normalizeH="0" baseline="0" noProof="0" dirty="0" smtClean="0">
                <a:ln>
                  <a:noFill/>
                </a:ln>
                <a:solidFill>
                  <a:schemeClr val="tx1">
                    <a:lumMod val="65000"/>
                    <a:lumOff val="35000"/>
                  </a:schemeClr>
                </a:solidFill>
                <a:effectLst/>
                <a:uLnTx/>
                <a:uFillTx/>
                <a:latin typeface="Meiryo UI" panose="020B0604030504040204" pitchFamily="50" charset="-128"/>
                <a:ea typeface="Meiryo UI" panose="020B0604030504040204" pitchFamily="50" charset="-128"/>
              </a:rPr>
              <a:t>高架化</a:t>
            </a:r>
            <a:r>
              <a:rPr kumimoji="1" lang="ja-JP" altLang="en-US" sz="1000" i="0" u="none" strike="noStrike" kern="1200" cap="none" spc="0" normalizeH="0" baseline="0" noProof="0" dirty="0">
                <a:ln>
                  <a:noFill/>
                </a:ln>
                <a:solidFill>
                  <a:schemeClr val="tx1">
                    <a:lumMod val="65000"/>
                    <a:lumOff val="35000"/>
                  </a:schemeClr>
                </a:solidFill>
                <a:effectLst/>
                <a:uLnTx/>
                <a:uFillTx/>
                <a:latin typeface="Meiryo UI" panose="020B0604030504040204" pitchFamily="50" charset="-128"/>
                <a:ea typeface="Meiryo UI" panose="020B0604030504040204" pitchFamily="50" charset="-128"/>
              </a:rPr>
              <a:t>完了</a:t>
            </a:r>
          </a:p>
        </p:txBody>
      </p:sp>
      <p:cxnSp>
        <p:nvCxnSpPr>
          <p:cNvPr id="50" name="直線コネクタ 49"/>
          <p:cNvCxnSpPr/>
          <p:nvPr/>
        </p:nvCxnSpPr>
        <p:spPr>
          <a:xfrm flipH="1">
            <a:off x="2880643" y="6086543"/>
            <a:ext cx="0" cy="360000"/>
          </a:xfrm>
          <a:prstGeom prst="line">
            <a:avLst/>
          </a:prstGeom>
          <a:ln w="19050">
            <a:solidFill>
              <a:srgbClr val="2F74FF"/>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1208584" y="5975457"/>
            <a:ext cx="507831" cy="762741"/>
          </a:xfrm>
          <a:prstGeom prst="rect">
            <a:avLst/>
          </a:prstGeom>
          <a:noFill/>
        </p:spPr>
        <p:txBody>
          <a:bodyPr vert="eaVert" wrap="square" rtlCol="0">
            <a:spAutoFit/>
          </a:bodyPr>
          <a:lstStyle/>
          <a:p>
            <a:r>
              <a:rPr kumimoji="1" lang="ja-JP" altLang="en-US" sz="1100" b="1" dirty="0" smtClean="0">
                <a:latin typeface="Meiryo UI" panose="020B0604030504040204" pitchFamily="50" charset="-128"/>
                <a:ea typeface="Meiryo UI" panose="020B0604030504040204" pitchFamily="50" charset="-128"/>
              </a:rPr>
              <a:t>万代広場</a:t>
            </a:r>
            <a:endParaRPr kumimoji="1" lang="en-US" altLang="ja-JP" sz="1100" b="1" dirty="0" smtClean="0">
              <a:latin typeface="Meiryo UI" panose="020B0604030504040204" pitchFamily="50" charset="-128"/>
              <a:ea typeface="Meiryo UI" panose="020B0604030504040204" pitchFamily="50" charset="-128"/>
            </a:endParaRPr>
          </a:p>
          <a:p>
            <a:r>
              <a:rPr lang="ja-JP" altLang="en-US" sz="1000" b="1" dirty="0" smtClean="0">
                <a:latin typeface="Meiryo UI" panose="020B0604030504040204" pitchFamily="50" charset="-128"/>
                <a:ea typeface="Meiryo UI" panose="020B0604030504040204" pitchFamily="50" charset="-128"/>
              </a:rPr>
              <a:t>（整備中）</a:t>
            </a:r>
            <a:endParaRPr kumimoji="1" lang="ja-JP" altLang="en-US" sz="1000" b="1" dirty="0">
              <a:latin typeface="Meiryo UI" panose="020B0604030504040204" pitchFamily="50" charset="-128"/>
              <a:ea typeface="Meiryo UI" panose="020B0604030504040204" pitchFamily="50" charset="-128"/>
            </a:endParaRPr>
          </a:p>
        </p:txBody>
      </p:sp>
      <p:cxnSp>
        <p:nvCxnSpPr>
          <p:cNvPr id="19" name="直線矢印コネクタ 18"/>
          <p:cNvCxnSpPr/>
          <p:nvPr/>
        </p:nvCxnSpPr>
        <p:spPr>
          <a:xfrm flipH="1">
            <a:off x="7625698" y="4824584"/>
            <a:ext cx="587032" cy="0"/>
          </a:xfrm>
          <a:prstGeom prst="straightConnector1">
            <a:avLst/>
          </a:prstGeom>
          <a:noFill/>
          <a:ln w="12700">
            <a:solidFill>
              <a:srgbClr val="FF0000"/>
            </a:solidFill>
            <a:headEnd type="oval"/>
          </a:ln>
          <a:effectLst>
            <a:glow rad="88900">
              <a:schemeClr val="bg1"/>
            </a:glow>
          </a:effectLst>
        </p:spPr>
        <p:style>
          <a:lnRef idx="2">
            <a:schemeClr val="accent1">
              <a:shade val="50000"/>
            </a:schemeClr>
          </a:lnRef>
          <a:fillRef idx="1">
            <a:schemeClr val="accent1"/>
          </a:fillRef>
          <a:effectRef idx="0">
            <a:schemeClr val="accent1"/>
          </a:effectRef>
          <a:fontRef idx="minor">
            <a:schemeClr val="lt1"/>
          </a:fontRef>
        </p:style>
      </p:cxnSp>
      <p:sp>
        <p:nvSpPr>
          <p:cNvPr id="59" name="テキスト ボックス 7"/>
          <p:cNvSpPr txBox="1">
            <a:spLocks noChangeArrowheads="1"/>
          </p:cNvSpPr>
          <p:nvPr/>
        </p:nvSpPr>
        <p:spPr>
          <a:xfrm>
            <a:off x="5490200" y="4709925"/>
            <a:ext cx="2153786" cy="221623"/>
          </a:xfrm>
          <a:prstGeom prst="rect">
            <a:avLst/>
          </a:prstGeom>
          <a:noFill/>
          <a:ln w="9525">
            <a:noFill/>
            <a:miter lim="800000"/>
            <a:headEnd/>
            <a:tailEnd/>
          </a:ln>
        </p:spPr>
        <p:txBody>
          <a:bodyPr vert="horz" wrap="square" lIns="51840" tIns="25920" rIns="51840" bIns="25920" anchor="ctr" anchorCtr="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altLang="ja-JP" sz="1100" b="1" i="0" u="none" strike="noStrike" kern="1200" cap="none" spc="0" normalizeH="0" baseline="0" noProof="0" dirty="0" smtClean="0">
                <a:ln>
                  <a:noFill/>
                </a:ln>
                <a:solidFill>
                  <a:srgbClr val="FF0000"/>
                </a:solidFill>
                <a:effectLst>
                  <a:glow rad="127000">
                    <a:schemeClr val="bg1"/>
                  </a:glow>
                </a:effectLst>
                <a:uLnTx/>
                <a:uFillTx/>
                <a:latin typeface="Meiryo UI" panose="020B0604030504040204" pitchFamily="50" charset="-128"/>
                <a:ea typeface="Meiryo UI" panose="020B0604030504040204" pitchFamily="50" charset="-128"/>
              </a:rPr>
              <a:t>R</a:t>
            </a:r>
            <a:r>
              <a:rPr lang="ja-JP" altLang="en-US" sz="1100" b="1" dirty="0" smtClean="0">
                <a:solidFill>
                  <a:srgbClr val="FF0000"/>
                </a:solidFill>
                <a:effectLst>
                  <a:glow rad="127000">
                    <a:schemeClr val="bg1"/>
                  </a:glow>
                </a:effectLst>
                <a:latin typeface="Meiryo UI" panose="020B0604030504040204" pitchFamily="50" charset="-128"/>
                <a:ea typeface="Meiryo UI" panose="020B0604030504040204" pitchFamily="50" charset="-128"/>
              </a:rPr>
              <a:t>５年３</a:t>
            </a:r>
            <a:r>
              <a:rPr kumimoji="1" lang="ja-JP" altLang="en-US" sz="1100" b="1" i="0" u="none" strike="noStrike" kern="1200" cap="none" spc="0" normalizeH="0" baseline="0" noProof="0" dirty="0" smtClean="0">
                <a:ln>
                  <a:noFill/>
                </a:ln>
                <a:solidFill>
                  <a:srgbClr val="FF0000"/>
                </a:solidFill>
                <a:effectLst>
                  <a:glow rad="127000">
                    <a:schemeClr val="bg1"/>
                  </a:glow>
                </a:effectLst>
                <a:uLnTx/>
                <a:uFillTx/>
                <a:latin typeface="Meiryo UI" panose="020B0604030504040204" pitchFamily="50" charset="-128"/>
                <a:ea typeface="Meiryo UI" panose="020B0604030504040204" pitchFamily="50" charset="-128"/>
              </a:rPr>
              <a:t>月 歩道部先行供用開始</a:t>
            </a:r>
            <a:endParaRPr kumimoji="1" lang="ja-JP" altLang="en-US" sz="1100" b="1" i="0" u="none" strike="noStrike" kern="1200" cap="none" spc="0" normalizeH="0" baseline="0" noProof="0" dirty="0">
              <a:ln>
                <a:noFill/>
              </a:ln>
              <a:solidFill>
                <a:srgbClr val="FF0000"/>
              </a:solidFill>
              <a:effectLst>
                <a:glow rad="127000">
                  <a:schemeClr val="bg1"/>
                </a:glow>
              </a:effectLst>
              <a:uLnTx/>
              <a:uFillTx/>
              <a:latin typeface="Meiryo UI" panose="020B0604030504040204" pitchFamily="50" charset="-128"/>
              <a:ea typeface="Meiryo UI" panose="020B0604030504040204" pitchFamily="50" charset="-128"/>
            </a:endParaRPr>
          </a:p>
        </p:txBody>
      </p:sp>
      <p:sp>
        <p:nvSpPr>
          <p:cNvPr id="3" name="正方形/長方形 2"/>
          <p:cNvSpPr/>
          <p:nvPr/>
        </p:nvSpPr>
        <p:spPr>
          <a:xfrm>
            <a:off x="1208585" y="6641162"/>
            <a:ext cx="4248000" cy="177243"/>
          </a:xfrm>
          <a:prstGeom prst="rect">
            <a:avLst/>
          </a:prstGeom>
          <a:gradFill flip="none" rotWithShape="1">
            <a:gsLst>
              <a:gs pos="0">
                <a:schemeClr val="accent1">
                  <a:shade val="30000"/>
                  <a:satMod val="115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58" name="正方形/長方形 122"/>
          <p:cNvSpPr/>
          <p:nvPr/>
        </p:nvSpPr>
        <p:spPr>
          <a:xfrm>
            <a:off x="535630" y="5126014"/>
            <a:ext cx="4987206" cy="17033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Arial"/>
              <a:ea typeface="ＭＳ Ｐゴシック"/>
              <a:cs typeface="+mn-cs"/>
            </a:endParaRPr>
          </a:p>
        </p:txBody>
      </p:sp>
      <p:cxnSp>
        <p:nvCxnSpPr>
          <p:cNvPr id="5" name="直線コネクタ 4"/>
          <p:cNvCxnSpPr/>
          <p:nvPr/>
        </p:nvCxnSpPr>
        <p:spPr>
          <a:xfrm flipV="1">
            <a:off x="1208584" y="6647130"/>
            <a:ext cx="42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1341552" y="6654750"/>
            <a:ext cx="1080000" cy="14400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280592" y="6615283"/>
            <a:ext cx="1213794" cy="230832"/>
          </a:xfrm>
          <a:prstGeom prst="rect">
            <a:avLst/>
          </a:prstGeom>
          <a:noFill/>
          <a:ln>
            <a:noFill/>
          </a:ln>
        </p:spPr>
        <p:txBody>
          <a:bodyPr wrap="none" rtlCol="0">
            <a:spAutoFit/>
          </a:bodyPr>
          <a:lstStyle/>
          <a:p>
            <a:r>
              <a:rPr kumimoji="1" lang="ja-JP" altLang="en-US" sz="900" b="1" dirty="0" smtClean="0">
                <a:latin typeface="Meiryo UI" panose="020B0604030504040204" pitchFamily="50" charset="-128"/>
                <a:ea typeface="Meiryo UI" panose="020B0604030504040204" pitchFamily="50" charset="-128"/>
              </a:rPr>
              <a:t>万代広場の拡張整備</a:t>
            </a:r>
            <a:endParaRPr kumimoji="1" lang="ja-JP" altLang="en-US" sz="900" b="1" dirty="0">
              <a:latin typeface="Meiryo UI" panose="020B0604030504040204" pitchFamily="50" charset="-128"/>
              <a:ea typeface="Meiryo UI" panose="020B0604030504040204" pitchFamily="50" charset="-128"/>
            </a:endParaRPr>
          </a:p>
        </p:txBody>
      </p:sp>
      <p:sp>
        <p:nvSpPr>
          <p:cNvPr id="14" name="角丸四角形吹き出し 13"/>
          <p:cNvSpPr/>
          <p:nvPr/>
        </p:nvSpPr>
        <p:spPr>
          <a:xfrm>
            <a:off x="1961574" y="5166896"/>
            <a:ext cx="765039" cy="364806"/>
          </a:xfrm>
          <a:prstGeom prst="wedgeRoundRectCallout">
            <a:avLst>
              <a:gd name="adj1" fmla="val 56799"/>
              <a:gd name="adj2" fmla="val 83116"/>
              <a:gd name="adj3" fmla="val 16667"/>
            </a:avLst>
          </a:prstGeom>
          <a:no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p:cNvGrpSpPr/>
          <p:nvPr/>
        </p:nvGrpSpPr>
        <p:grpSpPr>
          <a:xfrm>
            <a:off x="2028009" y="5904209"/>
            <a:ext cx="188687" cy="423346"/>
            <a:chOff x="2421552" y="-1755576"/>
            <a:chExt cx="914400" cy="914400"/>
          </a:xfrm>
        </p:grpSpPr>
        <p:cxnSp>
          <p:nvCxnSpPr>
            <p:cNvPr id="20" name="直線コネクタ 19"/>
            <p:cNvCxnSpPr/>
            <p:nvPr/>
          </p:nvCxnSpPr>
          <p:spPr>
            <a:xfrm>
              <a:off x="2421552" y="-1755576"/>
              <a:ext cx="9144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rot="5400000">
              <a:off x="2414406" y="-1298376"/>
              <a:ext cx="914400" cy="0"/>
            </a:xfrm>
            <a:prstGeom prst="line">
              <a:avLst/>
            </a:prstGeom>
            <a:ln w="952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grpSp>
        <p:nvGrpSpPr>
          <p:cNvPr id="60" name="グループ化 59"/>
          <p:cNvGrpSpPr/>
          <p:nvPr/>
        </p:nvGrpSpPr>
        <p:grpSpPr>
          <a:xfrm>
            <a:off x="5255718" y="5904209"/>
            <a:ext cx="188687" cy="423346"/>
            <a:chOff x="2421552" y="-1755576"/>
            <a:chExt cx="914400" cy="914400"/>
          </a:xfrm>
        </p:grpSpPr>
        <p:cxnSp>
          <p:nvCxnSpPr>
            <p:cNvPr id="61" name="直線コネクタ 60"/>
            <p:cNvCxnSpPr/>
            <p:nvPr/>
          </p:nvCxnSpPr>
          <p:spPr>
            <a:xfrm>
              <a:off x="2421552" y="-1755576"/>
              <a:ext cx="914400" cy="0"/>
            </a:xfrm>
            <a:prstGeom prst="line">
              <a:avLst/>
            </a:prstGeom>
            <a:ln w="95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p:nvPr/>
          </p:nvCxnSpPr>
          <p:spPr>
            <a:xfrm rot="5400000">
              <a:off x="2414406" y="-1298376"/>
              <a:ext cx="914400" cy="0"/>
            </a:xfrm>
            <a:prstGeom prst="line">
              <a:avLst/>
            </a:prstGeom>
            <a:ln w="9525">
              <a:solidFill>
                <a:srgbClr val="FF0000"/>
              </a:solidFill>
              <a:prstDash val="lgDashDot"/>
            </a:ln>
          </p:spPr>
          <p:style>
            <a:lnRef idx="1">
              <a:schemeClr val="accent1"/>
            </a:lnRef>
            <a:fillRef idx="0">
              <a:schemeClr val="accent1"/>
            </a:fillRef>
            <a:effectRef idx="0">
              <a:schemeClr val="accent1"/>
            </a:effectRef>
            <a:fontRef idx="minor">
              <a:schemeClr val="tx1"/>
            </a:fontRef>
          </p:style>
        </p:cxnSp>
      </p:grpSp>
      <p:sp>
        <p:nvSpPr>
          <p:cNvPr id="23" name="正方形/長方形 22"/>
          <p:cNvSpPr/>
          <p:nvPr/>
        </p:nvSpPr>
        <p:spPr>
          <a:xfrm>
            <a:off x="3226088" y="6309320"/>
            <a:ext cx="1188000" cy="211528"/>
          </a:xfrm>
          <a:prstGeom prst="rect">
            <a:avLst/>
          </a:prstGeom>
          <a:solidFill>
            <a:schemeClr val="bg1"/>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テキスト ボックス 62"/>
          <p:cNvSpPr txBox="1"/>
          <p:nvPr/>
        </p:nvSpPr>
        <p:spPr>
          <a:xfrm>
            <a:off x="3167909" y="6302660"/>
            <a:ext cx="1329210" cy="230832"/>
          </a:xfrm>
          <a:prstGeom prst="rect">
            <a:avLst/>
          </a:prstGeom>
          <a:noFill/>
          <a:ln>
            <a:noFill/>
          </a:ln>
        </p:spPr>
        <p:txBody>
          <a:bodyPr wrap="none" rtlCol="0">
            <a:spAutoFit/>
          </a:bodyPr>
          <a:lstStyle/>
          <a:p>
            <a:r>
              <a:rPr kumimoji="1" lang="ja-JP" altLang="en-US" sz="900" b="1" dirty="0" smtClean="0">
                <a:solidFill>
                  <a:srgbClr val="FF0000"/>
                </a:solidFill>
                <a:latin typeface="Meiryo UI" panose="020B0604030504040204" pitchFamily="50" charset="-128"/>
                <a:ea typeface="Meiryo UI" panose="020B0604030504040204" pitchFamily="50" charset="-128"/>
              </a:rPr>
              <a:t>高架下交通広場の整備</a:t>
            </a:r>
            <a:endParaRPr kumimoji="1" lang="ja-JP" altLang="en-US" sz="900" b="1" dirty="0">
              <a:solidFill>
                <a:srgbClr val="FF0000"/>
              </a:solidFill>
              <a:latin typeface="Meiryo UI" panose="020B0604030504040204" pitchFamily="50" charset="-128"/>
              <a:ea typeface="Meiryo UI" panose="020B0604030504040204" pitchFamily="50" charset="-128"/>
            </a:endParaRPr>
          </a:p>
        </p:txBody>
      </p:sp>
      <p:sp>
        <p:nvSpPr>
          <p:cNvPr id="1365" name="テキスト ボックス 7"/>
          <p:cNvSpPr txBox="1">
            <a:spLocks noChangeArrowheads="1"/>
          </p:cNvSpPr>
          <p:nvPr/>
        </p:nvSpPr>
        <p:spPr>
          <a:xfrm>
            <a:off x="8661544" y="6523628"/>
            <a:ext cx="1188000" cy="213929"/>
          </a:xfrm>
          <a:prstGeom prst="rect">
            <a:avLst/>
          </a:prstGeom>
          <a:noFill/>
          <a:ln w="19050">
            <a:solidFill>
              <a:srgbClr val="E28700"/>
            </a:solidFill>
            <a:miter lim="800000"/>
            <a:headEnd/>
            <a:tailEnd/>
          </a:ln>
        </p:spPr>
        <p:txBody>
          <a:bodyPr wrap="square" lIns="51840" tIns="25920" rIns="51840" bIns="25920" anchor="ctr" anchorCtr="0">
            <a:spAutoFit/>
          </a:bodyPr>
          <a:lstStyle>
            <a:defPPr>
              <a:defRPr lang="ja-JP"/>
            </a:defPPr>
            <a:lvl1pPr algn="ctr" eaLnBrk="1" hangingPunct="1">
              <a:defRPr sz="1050" b="1" i="0" u="none" strike="noStrike" cap="none" spc="0" normalizeH="0" baseline="0">
                <a:solidFill>
                  <a:srgbClr val="FF9900"/>
                </a:solidFill>
                <a:effectLst/>
                <a:uLnTx/>
                <a:uFillTx/>
                <a:latin typeface="ＭＳ Ｐゴシック"/>
              </a:defRPr>
            </a:lvl1pPr>
          </a:lstStyle>
          <a:p>
            <a:r>
              <a:rPr lang="ja-JP" altLang="en-US" dirty="0">
                <a:solidFill>
                  <a:srgbClr val="E28700"/>
                </a:solidFill>
              </a:rPr>
              <a:t>鳥屋野潟南部方面</a:t>
            </a:r>
          </a:p>
        </p:txBody>
      </p:sp>
      <p:sp>
        <p:nvSpPr>
          <p:cNvPr id="1367" name="テキスト ボックス 7"/>
          <p:cNvSpPr txBox="1">
            <a:spLocks noChangeArrowheads="1"/>
          </p:cNvSpPr>
          <p:nvPr/>
        </p:nvSpPr>
        <p:spPr>
          <a:xfrm>
            <a:off x="8616655" y="1546219"/>
            <a:ext cx="1056484" cy="221623"/>
          </a:xfrm>
          <a:prstGeom prst="rect">
            <a:avLst/>
          </a:prstGeom>
          <a:noFill/>
          <a:ln w="19050">
            <a:solidFill>
              <a:srgbClr val="E28700"/>
            </a:solidFill>
            <a:miter lim="800000"/>
            <a:headEnd/>
            <a:tailEnd/>
          </a:ln>
        </p:spPr>
        <p:txBody>
          <a:bodyPr wrap="square" lIns="51840" tIns="25920" rIns="51840" bIns="25920" anchor="ctr" anchorCtr="0">
            <a:spAutoFit/>
          </a:bodyPr>
          <a:lstStyle/>
          <a:p>
            <a:pPr algn="ctr" eaLnBrk="1" hangingPunct="1">
              <a:defRPr/>
            </a:pPr>
            <a:r>
              <a:rPr kumimoji="1" lang="ja-JP" altLang="en-US" sz="1050" b="1" i="0" u="none" strike="noStrike" kern="1200" cap="none" spc="0" normalizeH="0" baseline="0" noProof="0" dirty="0" smtClean="0">
                <a:solidFill>
                  <a:srgbClr val="E28700"/>
                </a:solidFill>
                <a:effectLst/>
                <a:uLnTx/>
                <a:uFillTx/>
                <a:latin typeface="ＭＳ Ｐゴシック"/>
              </a:rPr>
              <a:t>古町・</a:t>
            </a:r>
            <a:r>
              <a:rPr lang="ja-JP" altLang="en-US" sz="1050" b="1" dirty="0" smtClean="0">
                <a:solidFill>
                  <a:srgbClr val="E28700"/>
                </a:solidFill>
                <a:effectLst/>
                <a:latin typeface="ＭＳ Ｐゴシック"/>
              </a:rPr>
              <a:t>万代地区</a:t>
            </a:r>
            <a:endParaRPr lang="ja-JP" altLang="en-US" sz="1050" b="1" dirty="0">
              <a:solidFill>
                <a:srgbClr val="E28700"/>
              </a:solidFill>
              <a:effectLst/>
              <a:latin typeface="ＭＳ Ｐゴシック"/>
            </a:endParaRPr>
          </a:p>
        </p:txBody>
      </p:sp>
      <p:sp>
        <p:nvSpPr>
          <p:cNvPr id="64" name="上矢印 63"/>
          <p:cNvSpPr/>
          <p:nvPr/>
        </p:nvSpPr>
        <p:spPr>
          <a:xfrm>
            <a:off x="8314076" y="1539894"/>
            <a:ext cx="267071" cy="246357"/>
          </a:xfrm>
          <a:prstGeom prst="upArrow">
            <a:avLst>
              <a:gd name="adj1" fmla="val 50000"/>
              <a:gd name="adj2" fmla="val 68859"/>
            </a:avLst>
          </a:prstGeom>
          <a:solidFill>
            <a:srgbClr val="CA4F8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35888123"/>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P創英角ｺﾞｼｯｸUB"/>
        <a:ea typeface="HGP創英角ｺﾞｼｯｸUB"/>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1719</Words>
  <Application>Microsoft Office PowerPoint</Application>
  <PresentationFormat>A4 210 x 297 mm</PresentationFormat>
  <Paragraphs>263</Paragraphs>
  <Slides>11</Slides>
  <Notes>0</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11</vt:i4>
      </vt:variant>
    </vt:vector>
  </HeadingPairs>
  <TitlesOfParts>
    <vt:vector size="26" baseType="lpstr">
      <vt:lpstr>HGP創英角ｺﾞｼｯｸUB</vt:lpstr>
      <vt:lpstr>HGSｺﾞｼｯｸM</vt:lpstr>
      <vt:lpstr>HGS創英角ｺﾞｼｯｸUB</vt:lpstr>
      <vt:lpstr>HG丸ｺﾞｼｯｸM-PRO</vt:lpstr>
      <vt:lpstr>HG創英角ﾎﾟｯﾌﾟ体</vt:lpstr>
      <vt:lpstr>Meiryo UI</vt:lpstr>
      <vt:lpstr>ＭＳ Ｐゴシック</vt:lpstr>
      <vt:lpstr>ＭＳ Ｐ明朝</vt:lpstr>
      <vt:lpstr>ＭＳ ゴシック</vt:lpstr>
      <vt:lpstr>ＭＳ 明朝</vt:lpstr>
      <vt:lpstr>Arial</vt:lpstr>
      <vt:lpstr>Calibri</vt:lpstr>
      <vt:lpstr>Century</vt:lpstr>
      <vt:lpstr>Times New Roman</vt:lpstr>
      <vt:lpstr>標準デザイン</vt:lpstr>
      <vt:lpstr>連続立体交差事業</vt:lpstr>
      <vt:lpstr>連続立体交差事業</vt:lpstr>
      <vt:lpstr>連続立体交差化の条件</vt:lpstr>
      <vt:lpstr>連続立体交差事業の進め方</vt:lpstr>
      <vt:lpstr>連続立体交差事業の施工方法</vt:lpstr>
      <vt:lpstr>連続立体交差事業　事例１</vt:lpstr>
      <vt:lpstr>連続立体交差事業　事例１</vt:lpstr>
      <vt:lpstr>連続立体交差事業　事例２</vt:lpstr>
      <vt:lpstr>連続立体交差事業　事例２</vt:lpstr>
      <vt:lpstr>連続立体交差事業　事例３</vt:lpstr>
      <vt:lpstr>連続立体交差事業　事例３</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3</cp:revision>
  <dcterms:created xsi:type="dcterms:W3CDTF">2020-02-20T08:08:38Z</dcterms:created>
  <dcterms:modified xsi:type="dcterms:W3CDTF">2023-02-06T06:36:17Z</dcterms:modified>
</cp:coreProperties>
</file>