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4746" r:id="rId2"/>
  </p:sldMasterIdLst>
  <p:notesMasterIdLst>
    <p:notesMasterId r:id="rId33"/>
  </p:notesMasterIdLst>
  <p:handoutMasterIdLst>
    <p:handoutMasterId r:id="rId34"/>
  </p:handoutMasterIdLst>
  <p:sldIdLst>
    <p:sldId id="320" r:id="rId3"/>
    <p:sldId id="336" r:id="rId4"/>
    <p:sldId id="576" r:id="rId5"/>
    <p:sldId id="579" r:id="rId6"/>
    <p:sldId id="338" r:id="rId7"/>
    <p:sldId id="596" r:id="rId8"/>
    <p:sldId id="597" r:id="rId9"/>
    <p:sldId id="598" r:id="rId10"/>
    <p:sldId id="339" r:id="rId11"/>
    <p:sldId id="599" r:id="rId12"/>
    <p:sldId id="577" r:id="rId13"/>
    <p:sldId id="353" r:id="rId14"/>
    <p:sldId id="354" r:id="rId15"/>
    <p:sldId id="355" r:id="rId16"/>
    <p:sldId id="356" r:id="rId17"/>
    <p:sldId id="580" r:id="rId18"/>
    <p:sldId id="581" r:id="rId19"/>
    <p:sldId id="582" r:id="rId20"/>
    <p:sldId id="583" r:id="rId21"/>
    <p:sldId id="584" r:id="rId22"/>
    <p:sldId id="585" r:id="rId23"/>
    <p:sldId id="586" r:id="rId24"/>
    <p:sldId id="587" r:id="rId25"/>
    <p:sldId id="588" r:id="rId26"/>
    <p:sldId id="589" r:id="rId27"/>
    <p:sldId id="590" r:id="rId28"/>
    <p:sldId id="594" r:id="rId29"/>
    <p:sldId id="591" r:id="rId30"/>
    <p:sldId id="592" r:id="rId31"/>
    <p:sldId id="593" r:id="rId32"/>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07">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99FFCC"/>
    <a:srgbClr val="66FFCC"/>
    <a:srgbClr val="00FFCC"/>
    <a:srgbClr val="66FFFF"/>
    <a:srgbClr val="66CCFF"/>
    <a:srgbClr val="00FFFF"/>
    <a:srgbClr val="0099CC"/>
    <a:srgbClr val="3366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99332" autoAdjust="0"/>
  </p:normalViewPr>
  <p:slideViewPr>
    <p:cSldViewPr>
      <p:cViewPr varScale="1">
        <p:scale>
          <a:sx n="87" d="100"/>
          <a:sy n="87" d="100"/>
        </p:scale>
        <p:origin x="696" y="66"/>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532" y="-102"/>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5" name="ヘッダー プレースホルダ 1"/>
          <p:cNvSpPr>
            <a:spLocks noGrp="1"/>
          </p:cNvSpPr>
          <p:nvPr>
            <p:ph type="hdr" sz="quarter"/>
          </p:nvPr>
        </p:nvSpPr>
        <p:spPr>
          <a:xfrm>
            <a:off x="2" y="0"/>
            <a:ext cx="2919031" cy="492780"/>
          </a:xfrm>
          <a:prstGeom prst="rect">
            <a:avLst/>
          </a:prstGeom>
        </p:spPr>
        <p:txBody>
          <a:bodyPr vert="horz" lIns="87558" tIns="43779" rIns="87558" bIns="43779" rtlCol="0"/>
          <a:lstStyle>
            <a:lvl1pPr algn="l">
              <a:defRPr sz="1100"/>
            </a:lvl1pPr>
          </a:lstStyle>
          <a:p>
            <a:endParaRPr kumimoji="1" lang="en-GB"/>
          </a:p>
        </p:txBody>
      </p:sp>
      <p:sp>
        <p:nvSpPr>
          <p:cNvPr id="1156" name="日付プレースホルダ 2"/>
          <p:cNvSpPr>
            <a:spLocks noGrp="1"/>
          </p:cNvSpPr>
          <p:nvPr>
            <p:ph type="dt" sz="quarter" idx="1"/>
          </p:nvPr>
        </p:nvSpPr>
        <p:spPr>
          <a:xfrm>
            <a:off x="3815228" y="0"/>
            <a:ext cx="2919031" cy="492780"/>
          </a:xfrm>
          <a:prstGeom prst="rect">
            <a:avLst/>
          </a:prstGeom>
        </p:spPr>
        <p:txBody>
          <a:bodyPr vert="horz" lIns="87558" tIns="43779" rIns="87558" bIns="43779" rtlCol="0"/>
          <a:lstStyle>
            <a:lvl1pPr algn="r">
              <a:defRPr sz="1100"/>
            </a:lvl1pPr>
          </a:lstStyle>
          <a:p>
            <a:fld id="{63230716-CC48-4753-AA75-CCAC6DF9A2DD}" type="datetimeFigureOut">
              <a:rPr kumimoji="1" lang="en-GB" smtClean="0"/>
              <a:pPr/>
              <a:t>06/02/2023</a:t>
            </a:fld>
            <a:endParaRPr kumimoji="1" lang="en-GB"/>
          </a:p>
        </p:txBody>
      </p:sp>
      <p:sp>
        <p:nvSpPr>
          <p:cNvPr id="1157" name="フッター プレースホルダ 3"/>
          <p:cNvSpPr>
            <a:spLocks noGrp="1"/>
          </p:cNvSpPr>
          <p:nvPr>
            <p:ph type="ftr" sz="quarter" idx="2"/>
          </p:nvPr>
        </p:nvSpPr>
        <p:spPr>
          <a:xfrm>
            <a:off x="2" y="9372004"/>
            <a:ext cx="2919031" cy="492780"/>
          </a:xfrm>
          <a:prstGeom prst="rect">
            <a:avLst/>
          </a:prstGeom>
        </p:spPr>
        <p:txBody>
          <a:bodyPr vert="horz" lIns="87558" tIns="43779" rIns="87558" bIns="43779" rtlCol="0" anchor="b"/>
          <a:lstStyle>
            <a:lvl1pPr algn="l">
              <a:defRPr sz="1100"/>
            </a:lvl1pPr>
          </a:lstStyle>
          <a:p>
            <a:endParaRPr kumimoji="1" lang="en-GB"/>
          </a:p>
        </p:txBody>
      </p:sp>
      <p:sp>
        <p:nvSpPr>
          <p:cNvPr id="1158" name="スライド番号プレースホルダ 4"/>
          <p:cNvSpPr>
            <a:spLocks noGrp="1"/>
          </p:cNvSpPr>
          <p:nvPr>
            <p:ph type="sldNum" sz="quarter" idx="3"/>
          </p:nvPr>
        </p:nvSpPr>
        <p:spPr>
          <a:xfrm>
            <a:off x="3815228" y="9372004"/>
            <a:ext cx="2919031" cy="492780"/>
          </a:xfrm>
          <a:prstGeom prst="rect">
            <a:avLst/>
          </a:prstGeom>
        </p:spPr>
        <p:txBody>
          <a:bodyPr vert="horz" lIns="87558" tIns="43779" rIns="87558" bIns="43779" rtlCol="0" anchor="b"/>
          <a:lstStyle>
            <a:lvl1pPr algn="r">
              <a:defRPr sz="1100"/>
            </a:lvl1pPr>
          </a:lstStyle>
          <a:p>
            <a:fld id="{F42F0389-7D7D-4078-AAD9-704DF7B4B488}" type="slidenum">
              <a:rPr kumimoji="1" lang="en-GB" smtClean="0"/>
              <a:pPr/>
              <a:t>‹#›</a:t>
            </a:fld>
            <a:endParaRPr kumimoji="1" lang="en-GB"/>
          </a:p>
        </p:txBody>
      </p:sp>
    </p:spTree>
    <p:extLst>
      <p:ext uri="{BB962C8B-B14F-4D97-AF65-F5344CB8AC3E}">
        <p14:creationId xmlns:p14="http://schemas.microsoft.com/office/powerpoint/2010/main" val="2425269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8" name="ヘッダー プレースホルダ 1"/>
          <p:cNvSpPr>
            <a:spLocks noGrp="1"/>
          </p:cNvSpPr>
          <p:nvPr>
            <p:ph type="hdr" sz="quarter"/>
          </p:nvPr>
        </p:nvSpPr>
        <p:spPr>
          <a:xfrm>
            <a:off x="2" y="2"/>
            <a:ext cx="2919413" cy="493713"/>
          </a:xfrm>
          <a:prstGeom prst="rect">
            <a:avLst/>
          </a:prstGeom>
        </p:spPr>
        <p:txBody>
          <a:bodyPr vert="horz" lIns="91411" tIns="45705" rIns="91411" bIns="45705" rtlCol="0"/>
          <a:lstStyle>
            <a:lvl1pPr algn="l">
              <a:defRPr sz="1200">
                <a:ea typeface="ＭＳ Ｐゴシック" charset="-128"/>
              </a:defRPr>
            </a:lvl1pPr>
          </a:lstStyle>
          <a:p>
            <a:pPr>
              <a:defRPr/>
            </a:pPr>
            <a:endParaRPr lang="ja-JP" altLang="en-US"/>
          </a:p>
        </p:txBody>
      </p:sp>
      <p:sp>
        <p:nvSpPr>
          <p:cNvPr id="1149" name="日付プレースホルダ 2"/>
          <p:cNvSpPr>
            <a:spLocks noGrp="1"/>
          </p:cNvSpPr>
          <p:nvPr>
            <p:ph type="dt" idx="1"/>
          </p:nvPr>
        </p:nvSpPr>
        <p:spPr>
          <a:xfrm>
            <a:off x="3814763" y="2"/>
            <a:ext cx="2919412" cy="493713"/>
          </a:xfrm>
          <a:prstGeom prst="rect">
            <a:avLst/>
          </a:prstGeom>
        </p:spPr>
        <p:txBody>
          <a:bodyPr vert="horz" lIns="91411" tIns="45705" rIns="91411" bIns="45705" rtlCol="0"/>
          <a:lstStyle>
            <a:lvl1pPr algn="r">
              <a:defRPr sz="1200">
                <a:ea typeface="ＭＳ Ｐゴシック" charset="-128"/>
              </a:defRPr>
            </a:lvl1pPr>
          </a:lstStyle>
          <a:p>
            <a:pPr>
              <a:defRPr/>
            </a:pPr>
            <a:fld id="{F1F8E419-FB41-44D2-9C10-D42553A3704D}" type="datetimeFigureOut">
              <a:rPr lang="ja-JP" altLang="en-US"/>
              <a:pPr>
                <a:defRPr/>
              </a:pPr>
              <a:t>2023/2/6</a:t>
            </a:fld>
            <a:endParaRPr lang="ja-JP" altLang="en-US"/>
          </a:p>
        </p:txBody>
      </p:sp>
      <p:sp>
        <p:nvSpPr>
          <p:cNvPr id="1150"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11" tIns="45705" rIns="91411" bIns="45705" rtlCol="0" anchor="ctr"/>
          <a:lstStyle/>
          <a:p>
            <a:pPr lvl="0"/>
            <a:endParaRPr lang="ja-JP" altLang="en-US" noProof="0" smtClean="0"/>
          </a:p>
        </p:txBody>
      </p:sp>
      <p:sp>
        <p:nvSpPr>
          <p:cNvPr id="1151" name="ノート プレースホルダ 4"/>
          <p:cNvSpPr>
            <a:spLocks noGrp="1"/>
          </p:cNvSpPr>
          <p:nvPr>
            <p:ph type="body" sz="quarter" idx="3"/>
          </p:nvPr>
        </p:nvSpPr>
        <p:spPr>
          <a:xfrm>
            <a:off x="673102" y="4686300"/>
            <a:ext cx="5389563" cy="4440238"/>
          </a:xfrm>
          <a:prstGeom prst="rect">
            <a:avLst/>
          </a:prstGeom>
        </p:spPr>
        <p:txBody>
          <a:bodyPr vert="horz" lIns="91411" tIns="45705" rIns="91411" bIns="45705"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152" name="フッター プレースホルダ 5"/>
          <p:cNvSpPr>
            <a:spLocks noGrp="1"/>
          </p:cNvSpPr>
          <p:nvPr>
            <p:ph type="ftr" sz="quarter" idx="4"/>
          </p:nvPr>
        </p:nvSpPr>
        <p:spPr>
          <a:xfrm>
            <a:off x="2" y="9371013"/>
            <a:ext cx="2919413" cy="493712"/>
          </a:xfrm>
          <a:prstGeom prst="rect">
            <a:avLst/>
          </a:prstGeom>
        </p:spPr>
        <p:txBody>
          <a:bodyPr vert="horz" lIns="91411" tIns="45705" rIns="91411" bIns="45705" rtlCol="0" anchor="b"/>
          <a:lstStyle>
            <a:lvl1pPr algn="l">
              <a:defRPr sz="1200">
                <a:ea typeface="ＭＳ Ｐゴシック" charset="-128"/>
              </a:defRPr>
            </a:lvl1pPr>
          </a:lstStyle>
          <a:p>
            <a:pPr>
              <a:defRPr/>
            </a:pPr>
            <a:endParaRPr lang="ja-JP" altLang="en-US"/>
          </a:p>
        </p:txBody>
      </p:sp>
      <p:sp>
        <p:nvSpPr>
          <p:cNvPr id="1153" name="スライド番号プレースホルダ 6"/>
          <p:cNvSpPr>
            <a:spLocks noGrp="1"/>
          </p:cNvSpPr>
          <p:nvPr>
            <p:ph type="sldNum" sz="quarter" idx="5"/>
          </p:nvPr>
        </p:nvSpPr>
        <p:spPr>
          <a:xfrm>
            <a:off x="3814763" y="9371013"/>
            <a:ext cx="2919412" cy="493712"/>
          </a:xfrm>
          <a:prstGeom prst="rect">
            <a:avLst/>
          </a:prstGeom>
        </p:spPr>
        <p:txBody>
          <a:bodyPr vert="horz" lIns="91411" tIns="45705" rIns="91411" bIns="45705" rtlCol="0" anchor="b"/>
          <a:lstStyle>
            <a:lvl1pPr algn="r">
              <a:defRPr sz="1200">
                <a:ea typeface="ＭＳ Ｐゴシック" charset="-128"/>
              </a:defRPr>
            </a:lvl1pPr>
          </a:lstStyle>
          <a:p>
            <a:pPr>
              <a:defRPr/>
            </a:pPr>
            <a:fld id="{D25E4D64-39E3-4CBC-BD39-62BD9DC45EBE}" type="slidenum">
              <a:rPr lang="ja-JP" altLang="en-US"/>
              <a:pPr>
                <a:defRPr/>
              </a:pPr>
              <a:t>‹#›</a:t>
            </a:fld>
            <a:endParaRPr lang="ja-JP" altLang="en-US"/>
          </a:p>
        </p:txBody>
      </p:sp>
    </p:spTree>
    <p:extLst>
      <p:ext uri="{BB962C8B-B14F-4D97-AF65-F5344CB8AC3E}">
        <p14:creationId xmlns:p14="http://schemas.microsoft.com/office/powerpoint/2010/main" val="152072285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スライド イメージ プレースホルダ 1"/>
          <p:cNvSpPr>
            <a:spLocks noGrp="1" noRot="1" noChangeAspect="1"/>
          </p:cNvSpPr>
          <p:nvPr>
            <p:ph type="sldImg"/>
          </p:nvPr>
        </p:nvSpPr>
        <p:spPr/>
      </p:sp>
      <p:sp>
        <p:nvSpPr>
          <p:cNvPr id="1163" name="ノート プレースホルダ 2"/>
          <p:cNvSpPr>
            <a:spLocks noGrp="1"/>
          </p:cNvSpPr>
          <p:nvPr>
            <p:ph type="body" idx="1"/>
          </p:nvPr>
        </p:nvSpPr>
        <p:spPr/>
        <p:txBody>
          <a:bodyPr>
            <a:normAutofit/>
          </a:bodyPr>
          <a:lstStyle/>
          <a:p>
            <a:endParaRPr kumimoji="1" lang="ja-JP" altLang="en-US"/>
          </a:p>
        </p:txBody>
      </p:sp>
      <p:sp>
        <p:nvSpPr>
          <p:cNvPr id="1164" name="スライド番号プレースホルダ 4"/>
          <p:cNvSpPr>
            <a:spLocks noGrp="1"/>
          </p:cNvSpPr>
          <p:nvPr>
            <p:ph type="sldNum" sz="quarter" idx="10"/>
          </p:nvPr>
        </p:nvSpPr>
        <p:spPr/>
        <p:txBody>
          <a:bodyPr/>
          <a:lstStyle/>
          <a:p>
            <a:pPr>
              <a:defRPr/>
            </a:pPr>
            <a:fld id="{D25E4D64-39E3-4CBC-BD39-62BD9DC45EBE}" type="slidenum">
              <a:rPr lang="ja-JP" altLang="en-US" smtClean="0"/>
              <a:pPr>
                <a:defRPr/>
              </a:pPr>
              <a:t>0</a:t>
            </a:fld>
            <a:endParaRPr lang="ja-JP" altLang="en-US"/>
          </a:p>
        </p:txBody>
      </p:sp>
    </p:spTree>
    <p:extLst>
      <p:ext uri="{BB962C8B-B14F-4D97-AF65-F5344CB8AC3E}">
        <p14:creationId xmlns:p14="http://schemas.microsoft.com/office/powerpoint/2010/main" val="215165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スライド イメージ プレースホルダー 1"/>
          <p:cNvSpPr>
            <a:spLocks noGrp="1" noRot="1" noChangeAspect="1"/>
          </p:cNvSpPr>
          <p:nvPr>
            <p:ph type="sldImg"/>
          </p:nvPr>
        </p:nvSpPr>
        <p:spPr/>
      </p:sp>
      <p:sp>
        <p:nvSpPr>
          <p:cNvPr id="1404"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48525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スライド イメージ プレースホルダー 1"/>
          <p:cNvSpPr>
            <a:spLocks noGrp="1" noRot="1" noChangeAspect="1"/>
          </p:cNvSpPr>
          <p:nvPr>
            <p:ph type="sldImg"/>
          </p:nvPr>
        </p:nvSpPr>
        <p:spPr/>
      </p:sp>
      <p:sp>
        <p:nvSpPr>
          <p:cNvPr id="1404"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92748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スライド イメージ プレースホルダー 1"/>
          <p:cNvSpPr>
            <a:spLocks noGrp="1" noRot="1" noChangeAspect="1"/>
          </p:cNvSpPr>
          <p:nvPr>
            <p:ph type="sldImg"/>
          </p:nvPr>
        </p:nvSpPr>
        <p:spPr/>
      </p:sp>
      <p:sp>
        <p:nvSpPr>
          <p:cNvPr id="1404"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8072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latin typeface="Arial" panose="020B0604020202020204" pitchFamily="34" charset="0"/>
            </a:endParaRPr>
          </a:p>
        </p:txBody>
      </p:sp>
      <p:sp>
        <p:nvSpPr>
          <p:cNvPr id="1914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BD9C4B4-5BB8-4253-979D-4879EA2D9E25}" type="slidenum">
              <a:rPr lang="en-US" altLang="ja-JP" sz="900" smtClean="0">
                <a:latin typeface="Arial" panose="020B0604020202020204" pitchFamily="34" charset="0"/>
              </a:rPr>
              <a:pPr>
                <a:spcBef>
                  <a:spcPct val="0"/>
                </a:spcBef>
              </a:pPr>
              <a:t>26</a:t>
            </a:fld>
            <a:endParaRPr lang="en-US" altLang="ja-JP" sz="900" smtClean="0">
              <a:latin typeface="Arial" panose="020B0604020202020204" pitchFamily="34" charset="0"/>
            </a:endParaRPr>
          </a:p>
        </p:txBody>
      </p:sp>
    </p:spTree>
    <p:extLst>
      <p:ext uri="{BB962C8B-B14F-4D97-AF65-F5344CB8AC3E}">
        <p14:creationId xmlns:p14="http://schemas.microsoft.com/office/powerpoint/2010/main" val="588744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 name="スライド イメージ プレースホルダー 1"/>
          <p:cNvSpPr>
            <a:spLocks noGrp="1" noRot="1" noChangeAspect="1"/>
          </p:cNvSpPr>
          <p:nvPr>
            <p:ph type="sldImg"/>
          </p:nvPr>
        </p:nvSpPr>
        <p:spPr/>
      </p:sp>
      <p:sp>
        <p:nvSpPr>
          <p:cNvPr id="2346" name="ノート プレースホルダー 2"/>
          <p:cNvSpPr>
            <a:spLocks noGrp="1"/>
          </p:cNvSpPr>
          <p:nvPr>
            <p:ph type="body" idx="1"/>
          </p:nvPr>
        </p:nvSpPr>
        <p:spPr/>
        <p:txBody>
          <a:bodyPr/>
          <a:lstStyle/>
          <a:p>
            <a:endParaRPr kumimoji="1" lang="ja-JP" altLang="en-US" dirty="0"/>
          </a:p>
        </p:txBody>
      </p:sp>
      <p:sp>
        <p:nvSpPr>
          <p:cNvPr id="2347" name="スライド番号プレースホルダー 3"/>
          <p:cNvSpPr>
            <a:spLocks noGrp="1"/>
          </p:cNvSpPr>
          <p:nvPr>
            <p:ph type="sldNum" sz="quarter" idx="10"/>
          </p:nvPr>
        </p:nvSpPr>
        <p:spPr/>
        <p:txBody>
          <a:bodyPr/>
          <a:lstStyle/>
          <a:p>
            <a:fld id="{0C5319C7-960D-4009-A23F-DD796B32B71A}" type="slidenum">
              <a:rPr kumimoji="1" lang="ja-JP" altLang="en-US" smtClean="0"/>
              <a:t>27</a:t>
            </a:fld>
            <a:endParaRPr kumimoji="1" lang="ja-JP" altLang="en-US" dirty="0"/>
          </a:p>
        </p:txBody>
      </p:sp>
    </p:spTree>
    <p:extLst>
      <p:ext uri="{BB962C8B-B14F-4D97-AF65-F5344CB8AC3E}">
        <p14:creationId xmlns:p14="http://schemas.microsoft.com/office/powerpoint/2010/main" val="234892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スライド イメージ プレースホルダ 1"/>
          <p:cNvSpPr>
            <a:spLocks noGrp="1" noRot="1" noChangeAspect="1"/>
          </p:cNvSpPr>
          <p:nvPr>
            <p:ph type="sldImg"/>
          </p:nvPr>
        </p:nvSpPr>
        <p:spPr/>
      </p:sp>
      <p:sp>
        <p:nvSpPr>
          <p:cNvPr id="1540" name="ノート プレースホルダ 2"/>
          <p:cNvSpPr>
            <a:spLocks noGrp="1"/>
          </p:cNvSpPr>
          <p:nvPr>
            <p:ph type="body" idx="1"/>
          </p:nvPr>
        </p:nvSpPr>
        <p:spPr/>
        <p:txBody>
          <a:bodyPr>
            <a:normAutofit/>
          </a:bodyPr>
          <a:lstStyle/>
          <a:p>
            <a:endParaRPr kumimoji="1" lang="ja-JP" altLang="en-US"/>
          </a:p>
        </p:txBody>
      </p:sp>
      <p:sp>
        <p:nvSpPr>
          <p:cNvPr id="1541" name="スライド番号プレースホルダ 4"/>
          <p:cNvSpPr>
            <a:spLocks noGrp="1"/>
          </p:cNvSpPr>
          <p:nvPr>
            <p:ph type="sldNum" sz="quarter" idx="10"/>
          </p:nvPr>
        </p:nvSpPr>
        <p:spPr/>
        <p:txBody>
          <a:bodyPr/>
          <a:lstStyle/>
          <a:p>
            <a:pPr>
              <a:defRPr/>
            </a:pPr>
            <a:fld id="{D25E4D64-39E3-4CBC-BD39-62BD9DC45EBE}" type="slidenum">
              <a:rPr lang="ja-JP" altLang="en-US" smtClean="0"/>
              <a:pPr>
                <a:defRPr/>
              </a:pPr>
              <a:t>10</a:t>
            </a:fld>
            <a:endParaRPr lang="ja-JP" altLang="en-US"/>
          </a:p>
        </p:txBody>
      </p:sp>
    </p:spTree>
    <p:extLst>
      <p:ext uri="{BB962C8B-B14F-4D97-AF65-F5344CB8AC3E}">
        <p14:creationId xmlns:p14="http://schemas.microsoft.com/office/powerpoint/2010/main" val="82694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latin typeface="Arial" panose="020B0604020202020204" pitchFamily="34" charset="0"/>
            </a:endParaRPr>
          </a:p>
        </p:txBody>
      </p:sp>
      <p:sp>
        <p:nvSpPr>
          <p:cNvPr id="1914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BD9C4B4-5BB8-4253-979D-4879EA2D9E25}" type="slidenum">
              <a:rPr lang="en-US" altLang="ja-JP" sz="900" smtClean="0">
                <a:latin typeface="Arial" panose="020B0604020202020204" pitchFamily="34" charset="0"/>
              </a:rPr>
              <a:pPr>
                <a:spcBef>
                  <a:spcPct val="0"/>
                </a:spcBef>
              </a:pPr>
              <a:t>15</a:t>
            </a:fld>
            <a:endParaRPr lang="en-US" altLang="ja-JP" sz="900" smtClean="0">
              <a:latin typeface="Arial" panose="020B0604020202020204" pitchFamily="34" charset="0"/>
            </a:endParaRPr>
          </a:p>
        </p:txBody>
      </p:sp>
    </p:spTree>
    <p:extLst>
      <p:ext uri="{BB962C8B-B14F-4D97-AF65-F5344CB8AC3E}">
        <p14:creationId xmlns:p14="http://schemas.microsoft.com/office/powerpoint/2010/main" val="52049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681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スライド イメージ プレースホルダ 1"/>
          <p:cNvSpPr>
            <a:spLocks noGrp="1" noRot="1" noChangeAspect="1"/>
          </p:cNvSpPr>
          <p:nvPr>
            <p:ph type="sldImg"/>
          </p:nvPr>
        </p:nvSpPr>
        <p:spPr/>
      </p:sp>
      <p:sp>
        <p:nvSpPr>
          <p:cNvPr id="116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226831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スライド イメージ プレースホルダー 1"/>
          <p:cNvSpPr>
            <a:spLocks noGrp="1" noRot="1" noChangeAspect="1"/>
          </p:cNvSpPr>
          <p:nvPr>
            <p:ph type="sldImg"/>
          </p:nvPr>
        </p:nvSpPr>
        <p:spPr/>
      </p:sp>
      <p:sp>
        <p:nvSpPr>
          <p:cNvPr id="1232"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94070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スライド イメージ プレースホルダー 1"/>
          <p:cNvSpPr>
            <a:spLocks noGrp="1" noRot="1" noChangeAspect="1"/>
          </p:cNvSpPr>
          <p:nvPr>
            <p:ph type="sldImg"/>
          </p:nvPr>
        </p:nvSpPr>
        <p:spPr/>
      </p:sp>
      <p:sp>
        <p:nvSpPr>
          <p:cNvPr id="1404"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6558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426790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2446528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1039" name="Rectangle 9"/>
          <p:cNvSpPr>
            <a:spLocks noChangeArrowheads="1"/>
          </p:cNvSpPr>
          <p:nvPr/>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1040" name="Picture 11"/>
          <p:cNvPicPr>
            <a:picLocks noChangeAspect="1" noChangeArrowheads="1"/>
          </p:cNvPicPr>
          <p:nvPr/>
        </p:nvPicPr>
        <p:blipFill>
          <a:blip r:embed="rId3"/>
          <a:stretch>
            <a:fillRect/>
          </a:stretch>
        </p:blipFill>
        <p:spPr>
          <a:xfrm>
            <a:off x="0" y="6051550"/>
            <a:ext cx="2105025" cy="468313"/>
          </a:xfrm>
          <a:prstGeom prst="rect">
            <a:avLst/>
          </a:prstGeom>
          <a:noFill/>
          <a:ln w="9525">
            <a:noFill/>
            <a:miter lim="800000"/>
            <a:headEnd/>
            <a:tailEnd/>
          </a:ln>
        </p:spPr>
      </p:pic>
      <p:sp>
        <p:nvSpPr>
          <p:cNvPr id="1041" name="Text Box 12"/>
          <p:cNvSpPr txBox="1">
            <a:spLocks noChangeArrowheads="1"/>
          </p:cNvSpPr>
          <p:nvPr/>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smtClean="0"/>
              <a:t>マスタ タイトルの書式設定</a:t>
            </a:r>
            <a:endParaRPr lang="ja-JP" altLang="en-US"/>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smtClean="0"/>
              <a:t>マスタ サブタイトルの書式設定</a:t>
            </a:r>
            <a:endParaRPr lang="ja-JP" altLang="en-US"/>
          </a:p>
        </p:txBody>
      </p:sp>
      <p:sp>
        <p:nvSpPr>
          <p:cNvPr id="1044" name="Rectangle 4"/>
          <p:cNvSpPr>
            <a:spLocks noGrp="1" noChangeArrowheads="1"/>
          </p:cNvSpPr>
          <p:nvPr>
            <p:ph type="dt" sz="half" idx="10"/>
          </p:nvPr>
        </p:nvSpPr>
        <p:spPr/>
        <p:txBody>
          <a:bodyPr/>
          <a:lstStyle>
            <a:lvl1pPr>
              <a:defRPr/>
            </a:lvl1pPr>
          </a:lstStyle>
          <a:p>
            <a:pPr>
              <a:defRPr/>
            </a:pPr>
            <a:endParaRPr lang="en-US" altLang="ja-JP"/>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6" name="Rectangle 6"/>
          <p:cNvSpPr>
            <a:spLocks noGrp="1" noChangeArrowheads="1"/>
          </p:cNvSpPr>
          <p:nvPr>
            <p:ph type="sldNum" sz="quarter" idx="12"/>
          </p:nvPr>
        </p:nvSpPr>
        <p:spPr>
          <a:xfrm>
            <a:off x="7594600" y="6588369"/>
            <a:ext cx="2311400" cy="269631"/>
          </a:xfrm>
        </p:spPr>
        <p:txBody>
          <a:bodyPr/>
          <a:lstStyle>
            <a:lvl1pPr>
              <a:defRPr/>
            </a:lvl1pPr>
          </a:lstStyle>
          <a:p>
            <a:pPr>
              <a:defRPr/>
            </a:pPr>
            <a:fld id="{8406FF21-A8ED-4636-A88F-1F40D4C2D16D}"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smtClean="0"/>
              <a:t>マスタ タイトルの書式設定</a:t>
            </a:r>
            <a:endParaRPr lang="ja-JP" altLang="en-US"/>
          </a:p>
        </p:txBody>
      </p:sp>
      <p:sp>
        <p:nvSpPr>
          <p:cNvPr id="1100"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1"/>
            <a:ext cx="2352675" cy="6126163"/>
          </a:xfrm>
        </p:spPr>
        <p:txBody>
          <a:bodyPr vert="eaVert"/>
          <a:lstStyle/>
          <a:p>
            <a:r>
              <a:rPr lang="ja-JP" altLang="en-US" smtClean="0"/>
              <a:t>マスタ タイトルの書式設定</a:t>
            </a:r>
            <a:endParaRPr lang="ja-JP" altLang="en-US"/>
          </a:p>
        </p:txBody>
      </p:sp>
      <p:sp>
        <p:nvSpPr>
          <p:cNvPr id="1106" name="縦書きテキスト プレースホルダ 2"/>
          <p:cNvSpPr>
            <a:spLocks noGrp="1"/>
          </p:cNvSpPr>
          <p:nvPr>
            <p:ph type="body" orient="vert" idx="1"/>
          </p:nvPr>
        </p:nvSpPr>
        <p:spPr>
          <a:xfrm>
            <a:off x="0" y="1"/>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24" name="Picture 7" descr="mlit_top"/>
          <p:cNvPicPr>
            <a:picLocks noChangeAspect="1" noChangeArrowheads="1"/>
          </p:cNvPicPr>
          <p:nvPr/>
        </p:nvPicPr>
        <p:blipFill>
          <a:blip r:embed="rId2"/>
          <a:srcRect t="62230"/>
          <a:stretch>
            <a:fillRect/>
          </a:stretch>
        </p:blipFill>
        <p:spPr>
          <a:xfrm>
            <a:off x="11" y="6524710"/>
            <a:ext cx="9906000" cy="333375"/>
          </a:xfrm>
          <a:prstGeom prst="rect">
            <a:avLst/>
          </a:prstGeom>
          <a:noFill/>
          <a:ln w="9525">
            <a:noFill/>
            <a:miter lim="800000"/>
            <a:headEnd/>
            <a:tailEnd/>
          </a:ln>
        </p:spPr>
      </p:pic>
      <p:sp>
        <p:nvSpPr>
          <p:cNvPr id="1125" name="Rectangle 8"/>
          <p:cNvSpPr>
            <a:spLocks noChangeArrowheads="1"/>
          </p:cNvSpPr>
          <p:nvPr/>
        </p:nvSpPr>
        <p:spPr>
          <a:xfrm>
            <a:off x="1833883" y="3284623"/>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ndParaRPr>
          </a:p>
        </p:txBody>
      </p:sp>
      <p:pic>
        <p:nvPicPr>
          <p:cNvPr id="1126" name="Picture 9"/>
          <p:cNvPicPr>
            <a:picLocks noChangeAspect="1" noChangeArrowheads="1"/>
          </p:cNvPicPr>
          <p:nvPr/>
        </p:nvPicPr>
        <p:blipFill>
          <a:blip r:embed="rId3"/>
          <a:stretch>
            <a:fillRect/>
          </a:stretch>
        </p:blipFill>
        <p:spPr>
          <a:xfrm>
            <a:off x="0" y="6051635"/>
            <a:ext cx="2302244" cy="473075"/>
          </a:xfrm>
          <a:prstGeom prst="rect">
            <a:avLst/>
          </a:prstGeom>
          <a:noFill/>
          <a:ln w="9525">
            <a:noFill/>
            <a:miter lim="800000"/>
            <a:headEnd/>
            <a:tailEnd/>
          </a:ln>
        </p:spPr>
      </p:pic>
      <p:sp>
        <p:nvSpPr>
          <p:cNvPr id="1127" name="Text Box 10"/>
          <p:cNvSpPr txBox="1">
            <a:spLocks noChangeArrowheads="1"/>
          </p:cNvSpPr>
          <p:nvPr/>
        </p:nvSpPr>
        <p:spPr>
          <a:xfrm>
            <a:off x="0" y="6524688"/>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rPr>
              <a:t>Ministry of Land, Infrastructure, Transport and Tourism</a:t>
            </a:r>
          </a:p>
        </p:txBody>
      </p:sp>
      <p:sp>
        <p:nvSpPr>
          <p:cNvPr id="1128" name="Rectangle 2"/>
          <p:cNvSpPr>
            <a:spLocks noGrp="1" noChangeArrowheads="1"/>
          </p:cNvSpPr>
          <p:nvPr>
            <p:ph type="ctrTitle"/>
          </p:nvPr>
        </p:nvSpPr>
        <p:spPr>
          <a:xfrm>
            <a:off x="1754481" y="2133685"/>
            <a:ext cx="8151531" cy="1470025"/>
          </a:xfrm>
        </p:spPr>
        <p:txBody>
          <a:bodyPr/>
          <a:lstStyle>
            <a:lvl1pPr>
              <a:defRPr sz="4000"/>
            </a:lvl1pPr>
          </a:lstStyle>
          <a:p>
            <a:r>
              <a:rPr lang="ja-JP" altLang="en-US"/>
              <a:t>マスタ タイトルの書式設定</a:t>
            </a:r>
          </a:p>
        </p:txBody>
      </p:sp>
      <p:sp>
        <p:nvSpPr>
          <p:cNvPr id="1129"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1130"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131"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12780678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3" name="タイトル 1"/>
          <p:cNvSpPr>
            <a:spLocks noGrp="1"/>
          </p:cNvSpPr>
          <p:nvPr>
            <p:ph type="title"/>
          </p:nvPr>
        </p:nvSpPr>
        <p:spPr/>
        <p:txBody>
          <a:bodyPr/>
          <a:lstStyle/>
          <a:p>
            <a:r>
              <a:rPr lang="ja-JP" altLang="en-US" smtClean="0"/>
              <a:t>マスタ タイトルの書式設定</a:t>
            </a:r>
            <a:endParaRPr lang="ja-JP" altLang="en-US"/>
          </a:p>
        </p:txBody>
      </p:sp>
      <p:sp>
        <p:nvSpPr>
          <p:cNvPr id="1134"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3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3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37" name="Rectangle 5"/>
          <p:cNvSpPr>
            <a:spLocks noGrp="1" noChangeArrowheads="1"/>
          </p:cNvSpPr>
          <p:nvPr>
            <p:ph type="sldNum" sz="quarter" idx="4"/>
          </p:nvPr>
        </p:nvSpPr>
        <p:spPr>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49709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39" name="タイトル 1"/>
          <p:cNvSpPr>
            <a:spLocks noGrp="1"/>
          </p:cNvSpPr>
          <p:nvPr>
            <p:ph type="title"/>
          </p:nvPr>
        </p:nvSpPr>
        <p:spPr/>
        <p:txBody>
          <a:bodyPr/>
          <a:lstStyle/>
          <a:p>
            <a:r>
              <a:rPr lang="ja-JP" altLang="en-US" smtClean="0"/>
              <a:t>マスタ タイトルの書式設定</a:t>
            </a:r>
            <a:endParaRPr lang="ja-JP" altLang="en-US"/>
          </a:p>
        </p:txBody>
      </p:sp>
      <p:sp>
        <p:nvSpPr>
          <p:cNvPr id="114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4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42"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40333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4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46"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95215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smtClean="0"/>
              <a:t>マスタ タイトルの書式設定</a:t>
            </a:r>
            <a:endParaRPr lang="ja-JP" altLang="en-US"/>
          </a:p>
        </p:txBody>
      </p:sp>
      <p:sp>
        <p:nvSpPr>
          <p:cNvPr id="1049"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2"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8"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smtClean="0"/>
              <a:t>マスタ タイトルの書式設定</a:t>
            </a:r>
            <a:endParaRPr lang="ja-JP" altLang="en-US"/>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5"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4"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smtClean="0"/>
              <a:t>マスタ タイトルの書式設定</a:t>
            </a:r>
            <a:endParaRPr lang="ja-JP" altLang="en-US"/>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3"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a:defRPr/>
            </a:pPr>
            <a:endParaRPr lang="en-US" altLang="ja-JP"/>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a:defRPr/>
            </a:pPr>
            <a:endParaRPr lang="en-US" altLang="ja-JP"/>
          </a:p>
        </p:txBody>
      </p:sp>
      <p:sp>
        <p:nvSpPr>
          <p:cNvPr id="1028" name="Rectangle 6"/>
          <p:cNvSpPr>
            <a:spLocks noGrp="1" noChangeArrowheads="1"/>
          </p:cNvSpPr>
          <p:nvPr>
            <p:ph type="sldNum" sz="quarter" idx="4"/>
          </p:nvPr>
        </p:nvSpPr>
        <p:spPr>
          <a:xfrm>
            <a:off x="7594600" y="6576646"/>
            <a:ext cx="2311400" cy="2813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E8857F94-A36E-41B7-BE87-14D5EC171230}" type="slidenum">
              <a:rPr lang="en-US" altLang="ja-JP"/>
              <a:pPr>
                <a:defRPr/>
              </a:pPr>
              <a:t>‹#›</a:t>
            </a:fld>
            <a:endParaRPr lang="en-US" altLang="ja-JP"/>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p:nvPicPr>
          <p:blipFill>
            <a:blip r:embed="rId13"/>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p:nvGrpSpPr>
          <p:grpSpPr>
            <a:xfrm>
              <a:off x="0" y="0"/>
              <a:ext cx="5760" cy="318"/>
              <a:chOff x="0" y="0"/>
              <a:chExt cx="5760" cy="318"/>
            </a:xfrm>
          </p:grpSpPr>
          <p:pic>
            <p:nvPicPr>
              <p:cNvPr id="1032" name="Picture 11" descr="mlit_top"/>
              <p:cNvPicPr>
                <a:picLocks noChangeAspect="1" noChangeArrowheads="1"/>
              </p:cNvPicPr>
              <p:nvPr/>
            </p:nvPicPr>
            <p:blipFill>
              <a:blip r:embed="rId14"/>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p:nvPicPr>
            <p:blipFill>
              <a:blip r:embed="rId15"/>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p:nvPicPr>
            <p:blipFill>
              <a:blip r:embed="rId15"/>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9906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036" name="Picture 14"/>
          <p:cNvPicPr>
            <a:picLocks noChangeAspect="1" noChangeArrowheads="1"/>
          </p:cNvPicPr>
          <p:nvPr/>
        </p:nvPicPr>
        <p:blipFill>
          <a:blip r:embed="rId16"/>
          <a:srcRect t="3670"/>
          <a:stretch>
            <a:fillRect/>
          </a:stretch>
        </p:blipFill>
        <p:spPr>
          <a:xfrm>
            <a:off x="8366125" y="0"/>
            <a:ext cx="1539875"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55"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1" name="Rectangle 2"/>
          <p:cNvSpPr>
            <a:spLocks noGrp="1" noChangeArrowheads="1"/>
          </p:cNvSpPr>
          <p:nvPr>
            <p:ph type="body" idx="1"/>
          </p:nvPr>
        </p:nvSpPr>
        <p:spPr>
          <a:xfrm>
            <a:off x="495425"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12" name="Rectangle 3"/>
          <p:cNvSpPr>
            <a:spLocks noGrp="1" noChangeArrowheads="1"/>
          </p:cNvSpPr>
          <p:nvPr>
            <p:ph type="dt" sz="half" idx="2"/>
          </p:nvPr>
        </p:nvSpPr>
        <p:spPr>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srgbClr val="000000"/>
              </a:solidFill>
            </a:endParaRPr>
          </a:p>
        </p:txBody>
      </p:sp>
      <p:sp>
        <p:nvSpPr>
          <p:cNvPr id="1113" name="Rectangle 4"/>
          <p:cNvSpPr>
            <a:spLocks noGrp="1" noChangeArrowheads="1"/>
          </p:cNvSpPr>
          <p:nvPr>
            <p:ph type="ftr" sz="quarter" idx="3"/>
          </p:nvPr>
        </p:nvSpPr>
        <p:spPr>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1114" name="Rectangle 5"/>
          <p:cNvSpPr>
            <a:spLocks noGrp="1" noChangeArrowheads="1"/>
          </p:cNvSpPr>
          <p:nvPr>
            <p:ph type="sldNum" sz="quarter" idx="4"/>
          </p:nvPr>
        </p:nvSpPr>
        <p:spPr>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grpSp>
        <p:nvGrpSpPr>
          <p:cNvPr id="1115" name="Group 6"/>
          <p:cNvGrpSpPr/>
          <p:nvPr/>
        </p:nvGrpSpPr>
        <p:grpSpPr>
          <a:xfrm>
            <a:off x="11" y="0"/>
            <a:ext cx="9906000" cy="546100"/>
            <a:chOff x="0" y="0"/>
            <a:chExt cx="5760" cy="344"/>
          </a:xfrm>
        </p:grpSpPr>
        <p:pic>
          <p:nvPicPr>
            <p:cNvPr id="1116" name="Picture 7" descr="mlit_top"/>
            <p:cNvPicPr>
              <a:picLocks noChangeAspect="1" noChangeArrowheads="1"/>
            </p:cNvPicPr>
            <p:nvPr userDrawn="1"/>
          </p:nvPicPr>
          <p:blipFill>
            <a:blip r:embed="rId6"/>
            <a:stretch>
              <a:fillRect/>
            </a:stretch>
          </p:blipFill>
          <p:spPr>
            <a:xfrm>
              <a:off x="0" y="300"/>
              <a:ext cx="5760" cy="44"/>
            </a:xfrm>
            <a:prstGeom prst="rect">
              <a:avLst/>
            </a:prstGeom>
            <a:noFill/>
            <a:ln w="9525">
              <a:noFill/>
              <a:miter lim="800000"/>
              <a:headEnd/>
              <a:tailEnd/>
            </a:ln>
          </p:spPr>
        </p:pic>
        <p:grpSp>
          <p:nvGrpSpPr>
            <p:cNvPr id="1117" name="Group 8"/>
            <p:cNvGrpSpPr/>
            <p:nvPr userDrawn="1"/>
          </p:nvGrpSpPr>
          <p:grpSpPr>
            <a:xfrm>
              <a:off x="0" y="0"/>
              <a:ext cx="5760" cy="318"/>
              <a:chOff x="0" y="0"/>
              <a:chExt cx="5760" cy="318"/>
            </a:xfrm>
          </p:grpSpPr>
          <p:pic>
            <p:nvPicPr>
              <p:cNvPr id="1118" name="Picture 9" descr="mlit_top"/>
              <p:cNvPicPr>
                <a:picLocks noChangeAspect="1" noChangeArrowheads="1"/>
              </p:cNvPicPr>
              <p:nvPr userDrawn="1"/>
            </p:nvPicPr>
            <p:blipFill>
              <a:blip r:embed="rId7"/>
              <a:srcRect r="66945" b="42805"/>
              <a:stretch>
                <a:fillRect/>
              </a:stretch>
            </p:blipFill>
            <p:spPr>
              <a:xfrm>
                <a:off x="3856" y="0"/>
                <a:ext cx="1904" cy="318"/>
              </a:xfrm>
              <a:prstGeom prst="rect">
                <a:avLst/>
              </a:prstGeom>
              <a:noFill/>
              <a:ln w="9525">
                <a:noFill/>
                <a:miter lim="800000"/>
                <a:headEnd/>
                <a:tailEnd/>
              </a:ln>
            </p:spPr>
          </p:pic>
          <p:pic>
            <p:nvPicPr>
              <p:cNvPr id="1119" name="Picture 10" descr="mlit_top"/>
              <p:cNvPicPr>
                <a:picLocks noChangeAspect="1" noChangeArrowheads="1"/>
              </p:cNvPicPr>
              <p:nvPr userDrawn="1"/>
            </p:nvPicPr>
            <p:blipFill>
              <a:blip r:embed="rId8"/>
              <a:srcRect l="50000" b="42805"/>
              <a:stretch>
                <a:fillRect/>
              </a:stretch>
            </p:blipFill>
            <p:spPr>
              <a:xfrm>
                <a:off x="1043" y="0"/>
                <a:ext cx="2880" cy="318"/>
              </a:xfrm>
              <a:prstGeom prst="rect">
                <a:avLst/>
              </a:prstGeom>
              <a:noFill/>
              <a:ln w="9525">
                <a:noFill/>
                <a:miter lim="800000"/>
                <a:headEnd/>
                <a:tailEnd/>
              </a:ln>
            </p:spPr>
          </p:pic>
          <p:pic>
            <p:nvPicPr>
              <p:cNvPr id="1120" name="Picture 11" descr="mlit_top"/>
              <p:cNvPicPr>
                <a:picLocks noChangeAspect="1" noChangeArrowheads="1"/>
              </p:cNvPicPr>
              <p:nvPr userDrawn="1"/>
            </p:nvPicPr>
            <p:blipFill>
              <a:blip r:embed="rId8"/>
              <a:srcRect l="68906" b="42805"/>
              <a:stretch>
                <a:fillRect/>
              </a:stretch>
            </p:blipFill>
            <p:spPr>
              <a:xfrm>
                <a:off x="0" y="0"/>
                <a:ext cx="1791" cy="318"/>
              </a:xfrm>
              <a:prstGeom prst="rect">
                <a:avLst/>
              </a:prstGeom>
              <a:noFill/>
              <a:ln w="9525">
                <a:noFill/>
                <a:miter lim="800000"/>
                <a:headEnd/>
                <a:tailEnd/>
              </a:ln>
            </p:spPr>
          </p:pic>
        </p:grpSp>
      </p:grpSp>
      <p:sp>
        <p:nvSpPr>
          <p:cNvPr id="1121" name="Rectangle 12"/>
          <p:cNvSpPr>
            <a:spLocks noGrp="1" noChangeArrowheads="1"/>
          </p:cNvSpPr>
          <p:nvPr>
            <p:ph type="title"/>
          </p:nvPr>
        </p:nvSpPr>
        <p:spPr>
          <a:xfrm>
            <a:off x="45"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122" name="Picture 13"/>
          <p:cNvPicPr>
            <a:picLocks noChangeAspect="1" noChangeArrowheads="1"/>
          </p:cNvPicPr>
          <p:nvPr/>
        </p:nvPicPr>
        <p:blipFill>
          <a:blip r:embed="rId9"/>
          <a:srcRect t="3670"/>
          <a:stretch>
            <a:fillRect/>
          </a:stretch>
        </p:blipFill>
        <p:spPr>
          <a:xfrm>
            <a:off x="8226162" y="24"/>
            <a:ext cx="1679844" cy="333375"/>
          </a:xfrm>
          <a:prstGeom prst="rect">
            <a:avLst/>
          </a:prstGeom>
          <a:noFill/>
          <a:ln w="9525">
            <a:noFill/>
            <a:miter lim="800000"/>
            <a:headEnd/>
            <a:tailEnd/>
          </a:ln>
        </p:spPr>
      </p:pic>
    </p:spTree>
    <p:extLst>
      <p:ext uri="{BB962C8B-B14F-4D97-AF65-F5344CB8AC3E}">
        <p14:creationId xmlns:p14="http://schemas.microsoft.com/office/powerpoint/2010/main" val="1456367997"/>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Lst>
  <p:timing>
    <p:tnLst>
      <p:par>
        <p:cTn id="1" dur="indefinite" restart="never" nodeType="tmRoot"/>
      </p:par>
    </p:tnLst>
  </p:timing>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18" Type="http://schemas.openxmlformats.org/officeDocument/2006/relationships/image" Target="../media/image98.jpeg"/><Relationship Id="rId3" Type="http://schemas.openxmlformats.org/officeDocument/2006/relationships/image" Target="../media/image6.emf"/><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jpeg"/><Relationship Id="rId2" Type="http://schemas.openxmlformats.org/officeDocument/2006/relationships/notesSlide" Target="../notesSlides/notesSlide12.xml"/><Relationship Id="rId16" Type="http://schemas.openxmlformats.org/officeDocument/2006/relationships/image" Target="../media/image96.jpeg"/><Relationship Id="rId20"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emf"/><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emf"/><Relationship Id="rId9" Type="http://schemas.openxmlformats.org/officeDocument/2006/relationships/image" Target="../media/image89.jpeg"/><Relationship Id="rId14"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emf"/><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emf"/><Relationship Id="rId17" Type="http://schemas.openxmlformats.org/officeDocument/2006/relationships/image" Target="../media/image29.emf"/><Relationship Id="rId2" Type="http://schemas.openxmlformats.org/officeDocument/2006/relationships/image" Target="../media/image14.emf"/><Relationship Id="rId16" Type="http://schemas.openxmlformats.org/officeDocument/2006/relationships/image" Target="../media/image28.emf"/><Relationship Id="rId20"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emf"/><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emf"/><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hyperlink" Target="http://4.bp.blogspot.com/-YX1fcwkofmw/UOoiae5WAdI/AAAAAAAAKYc/lZJv6WbGooo/s1600/car_mogura_36.png" TargetMode="External"/><Relationship Id="rId2" Type="http://schemas.openxmlformats.org/officeDocument/2006/relationships/hyperlink" Target="http://1.bp.blogspot.com/-7fpj8rbIkYw/UUhhhdZPRWI/AAAAAAAAO74/BnpLP-WFwT4/s1600/train_red.png" TargetMode="Externa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hyperlink" Target="http://1.bp.blogspot.com/-h-jqRxRWp7o/UO6j15wYUUI/AAAAAAAAKmo/KN0WAhYNlDs/s1600/youchien_schoolbus.png" TargetMode="External"/><Relationship Id="rId10" Type="http://schemas.openxmlformats.org/officeDocument/2006/relationships/image" Target="../media/image41.png"/><Relationship Id="rId4" Type="http://schemas.openxmlformats.org/officeDocument/2006/relationships/image" Target="../media/image38.wmf"/><Relationship Id="rId9" Type="http://schemas.openxmlformats.org/officeDocument/2006/relationships/hyperlink" Target="http://3.bp.blogspot.com/-B7oe4x6llFw/UUFxol28B7I/AAAAAAAAOyM/UD4uONn35NE/s1600/car_taxi.pn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タイトル 1"/>
          <p:cNvSpPr>
            <a:spLocks noGrp="1"/>
          </p:cNvSpPr>
          <p:nvPr>
            <p:ph type="ctrTitle"/>
          </p:nvPr>
        </p:nvSpPr>
        <p:spPr/>
        <p:txBody>
          <a:bodyPr/>
          <a:lstStyle/>
          <a:p>
            <a:r>
              <a:rPr lang="ja-JP" altLang="en-US" dirty="0"/>
              <a:t>　１．都市・地域総合交通戦略</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角丸四角形 7"/>
          <p:cNvSpPr/>
          <p:nvPr/>
        </p:nvSpPr>
        <p:spPr>
          <a:xfrm>
            <a:off x="636706" y="849708"/>
            <a:ext cx="8694451" cy="551254"/>
          </a:xfrm>
          <a:prstGeom prst="roundRect">
            <a:avLst>
              <a:gd name="adj" fmla="val 0"/>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23364" indent="-323364"/>
            <a:r>
              <a:rPr lang="ja-JP" altLang="en-US" sz="1091" dirty="0">
                <a:solidFill>
                  <a:schemeClr val="tx1"/>
                </a:solidFill>
              </a:rPr>
              <a:t>目的：　人口減少、少子超高齢化への備えが必要となり、また、中心市街地の衰退、都市の維持コストの増大、など都市構造に関する課題認識が高まっている。そこで、モータリゼーションの進展に併せて、市街地が全面的に拡がる拡散型都市構造を見直し、環境負荷低減型のコンパクトシティへの展開を図る。</a:t>
            </a:r>
          </a:p>
        </p:txBody>
      </p:sp>
      <p:sp>
        <p:nvSpPr>
          <p:cNvPr id="1183" name="Text Box 7"/>
          <p:cNvSpPr txBox="1">
            <a:spLocks noChangeArrowheads="1"/>
          </p:cNvSpPr>
          <p:nvPr/>
        </p:nvSpPr>
        <p:spPr>
          <a:xfrm>
            <a:off x="687413" y="1812754"/>
            <a:ext cx="8707392" cy="481799"/>
          </a:xfrm>
          <a:prstGeom prst="rect">
            <a:avLst/>
          </a:prstGeom>
          <a:noFill/>
          <a:ln w="38100" cmpd="dbl">
            <a:noFill/>
            <a:miter lim="800000"/>
            <a:headEnd/>
            <a:tailEnd/>
          </a:ln>
        </p:spPr>
        <p:txBody>
          <a:bodyPr wrap="square">
            <a:spAutoFit/>
          </a:bodyPr>
          <a:lstStyle/>
          <a:p>
            <a:r>
              <a:rPr lang="en-US" altLang="ja-JP" sz="1095" dirty="0">
                <a:latin typeface="+mn-ea"/>
                <a:ea typeface="+mn-ea"/>
              </a:rPr>
              <a:t>○ </a:t>
            </a:r>
            <a:r>
              <a:rPr lang="ja-JP" altLang="en-US" sz="1095" dirty="0">
                <a:latin typeface="+mn-ea"/>
                <a:ea typeface="+mn-ea"/>
              </a:rPr>
              <a:t>補助対象者</a:t>
            </a:r>
            <a:r>
              <a:rPr lang="ja-JP" altLang="en-US" sz="987" baseline="30000" dirty="0">
                <a:latin typeface="+mn-ea"/>
                <a:ea typeface="+mn-ea"/>
              </a:rPr>
              <a:t>※</a:t>
            </a:r>
            <a:r>
              <a:rPr lang="en-US" altLang="ja-JP" sz="987" baseline="30000" dirty="0">
                <a:latin typeface="+mn-ea"/>
                <a:ea typeface="+mn-ea"/>
              </a:rPr>
              <a:t>1</a:t>
            </a:r>
            <a:r>
              <a:rPr lang="ja-JP" altLang="en-US" sz="987" dirty="0">
                <a:latin typeface="+mn-ea"/>
                <a:ea typeface="+mn-ea"/>
              </a:rPr>
              <a:t>：</a:t>
            </a:r>
            <a:r>
              <a:rPr lang="ja-JP" altLang="en-US" sz="1095" dirty="0">
                <a:latin typeface="+mn-ea"/>
                <a:ea typeface="+mn-ea"/>
              </a:rPr>
              <a:t>地方公共団体、法定協議会</a:t>
            </a:r>
            <a:r>
              <a:rPr lang="ja-JP" altLang="en-US" sz="1095" baseline="30000" dirty="0">
                <a:latin typeface="+mn-ea"/>
                <a:ea typeface="+mn-ea"/>
              </a:rPr>
              <a:t>※</a:t>
            </a:r>
            <a:r>
              <a:rPr lang="en-US" altLang="ja-JP" sz="1095" baseline="30000" dirty="0">
                <a:latin typeface="+mn-ea"/>
                <a:ea typeface="+mn-ea"/>
              </a:rPr>
              <a:t>2</a:t>
            </a:r>
            <a:r>
              <a:rPr lang="ja-JP" altLang="en-US" sz="1095" dirty="0" err="1">
                <a:latin typeface="+mn-ea"/>
                <a:ea typeface="+mn-ea"/>
              </a:rPr>
              <a:t>、</a:t>
            </a:r>
            <a:r>
              <a:rPr lang="ja-JP" altLang="en-US" sz="1095" dirty="0">
                <a:latin typeface="+mn-ea"/>
                <a:ea typeface="+mn-ea"/>
              </a:rPr>
              <a:t>独立行政法人都市再生機構、都市再生推進法人、認定地域来訪者等利便増進活動実施団体</a:t>
            </a:r>
          </a:p>
          <a:p>
            <a:pPr marL="1447578" indent="-240788"/>
            <a:r>
              <a:rPr lang="en-US" altLang="ja-JP" sz="718" dirty="0">
                <a:latin typeface="+mn-ea"/>
                <a:ea typeface="+mn-ea"/>
              </a:rPr>
              <a:t>※1 </a:t>
            </a:r>
            <a:r>
              <a:rPr lang="ja-JP" altLang="en-US" sz="718" dirty="0">
                <a:latin typeface="+mn-ea"/>
                <a:ea typeface="+mn-ea"/>
              </a:rPr>
              <a:t>交付金については、地方公共団体からの補助金を受けて、民間事業者等（独立行政法人都市再生機構や特定非営利活動法人等を含む）も事業実施可能</a:t>
            </a:r>
            <a:endParaRPr lang="en-US" altLang="ja-JP" sz="718" dirty="0">
              <a:latin typeface="+mn-ea"/>
              <a:ea typeface="+mn-ea"/>
            </a:endParaRPr>
          </a:p>
          <a:p>
            <a:pPr marL="1447578" indent="-240788"/>
            <a:r>
              <a:rPr lang="ja-JP" altLang="en-US" sz="718" dirty="0">
                <a:latin typeface="+mn-ea"/>
                <a:ea typeface="+mn-ea"/>
              </a:rPr>
              <a:t>※</a:t>
            </a:r>
            <a:r>
              <a:rPr lang="en-US" altLang="ja-JP" sz="718" dirty="0">
                <a:latin typeface="+mn-ea"/>
                <a:ea typeface="+mn-ea"/>
              </a:rPr>
              <a:t>2</a:t>
            </a:r>
            <a:r>
              <a:rPr lang="ja-JP" altLang="en-US" sz="718" dirty="0">
                <a:latin typeface="+mn-ea"/>
                <a:ea typeface="+mn-ea"/>
              </a:rPr>
              <a:t> 整備計画の作成に関する事業については、法定化を見据えた任意協議会も対象</a:t>
            </a:r>
            <a:endParaRPr lang="ja-JP" altLang="en-US" sz="942" dirty="0">
              <a:latin typeface="+mn-ea"/>
              <a:ea typeface="+mn-ea"/>
            </a:endParaRPr>
          </a:p>
        </p:txBody>
      </p:sp>
      <p:sp>
        <p:nvSpPr>
          <p:cNvPr id="1184" name="Rectangle 10"/>
          <p:cNvSpPr>
            <a:spLocks noChangeArrowheads="1"/>
          </p:cNvSpPr>
          <p:nvPr/>
        </p:nvSpPr>
        <p:spPr>
          <a:xfrm>
            <a:off x="687412" y="1448019"/>
            <a:ext cx="8194260" cy="428066"/>
          </a:xfrm>
          <a:prstGeom prst="rect">
            <a:avLst/>
          </a:prstGeom>
          <a:noFill/>
          <a:ln w="9525">
            <a:noFill/>
            <a:miter lim="800000"/>
            <a:headEnd/>
            <a:tailEnd/>
          </a:ln>
        </p:spPr>
        <p:txBody>
          <a:bodyPr wrap="square">
            <a:spAutoFit/>
          </a:bodyPr>
          <a:lstStyle/>
          <a:p>
            <a:r>
              <a:rPr lang="en-US" altLang="ja-JP" sz="1091" dirty="0"/>
              <a:t>○ </a:t>
            </a:r>
            <a:r>
              <a:rPr lang="ja-JP" altLang="en-US" sz="1091" dirty="0"/>
              <a:t>徒歩、自転車、自動車、公共交通など多様なモードの連携が図られた、自由通路、地下街、駐車場等の公共的空間や公共交通など</a:t>
            </a:r>
            <a:endParaRPr lang="en-US" altLang="ja-JP" sz="1091" dirty="0"/>
          </a:p>
          <a:p>
            <a:r>
              <a:rPr lang="ja-JP" altLang="en-US" sz="1091" dirty="0"/>
              <a:t>　　からなる都市の交通システムを明確な政策目的の下、都市・地域総合交通戦略等に基づき、パッケージ施策として総合的に支援</a:t>
            </a:r>
          </a:p>
        </p:txBody>
      </p:sp>
      <p:sp>
        <p:nvSpPr>
          <p:cNvPr id="1185" name="タイトル 50"/>
          <p:cNvSpPr>
            <a:spLocks noGrp="1"/>
          </p:cNvSpPr>
          <p:nvPr>
            <p:ph type="title"/>
          </p:nvPr>
        </p:nvSpPr>
        <p:spPr>
          <a:xfrm>
            <a:off x="381001" y="-7973"/>
            <a:ext cx="8047535" cy="433063"/>
          </a:xfrm>
        </p:spPr>
        <p:txBody>
          <a:bodyPr/>
          <a:lstStyle/>
          <a:p>
            <a:pPr lvl="0"/>
            <a:r>
              <a:rPr lang="ja-JP" altLang="en-US" sz="2183" dirty="0"/>
              <a:t>都市・地域交通戦略推進事業</a:t>
            </a:r>
          </a:p>
        </p:txBody>
      </p:sp>
      <p:sp>
        <p:nvSpPr>
          <p:cNvPr id="1195" name="角丸四角形 114"/>
          <p:cNvSpPr/>
          <p:nvPr/>
        </p:nvSpPr>
        <p:spPr>
          <a:xfrm>
            <a:off x="631443" y="1439012"/>
            <a:ext cx="8708592" cy="1188668"/>
          </a:xfrm>
          <a:prstGeom prst="roundRect">
            <a:avLst>
              <a:gd name="adj" fmla="val 0"/>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Text Box 7"/>
          <p:cNvSpPr txBox="1">
            <a:spLocks noChangeArrowheads="1"/>
          </p:cNvSpPr>
          <p:nvPr/>
        </p:nvSpPr>
        <p:spPr>
          <a:xfrm>
            <a:off x="687413" y="2231877"/>
            <a:ext cx="8707392" cy="405176"/>
          </a:xfrm>
          <a:prstGeom prst="rect">
            <a:avLst/>
          </a:prstGeom>
          <a:noFill/>
          <a:ln w="38100" cmpd="dbl">
            <a:noFill/>
            <a:miter lim="800000"/>
            <a:headEnd/>
            <a:tailEnd/>
          </a:ln>
        </p:spPr>
        <p:txBody>
          <a:bodyPr wrap="square">
            <a:spAutoFit/>
          </a:bodyPr>
          <a:lstStyle/>
          <a:p>
            <a:pPr marL="1873980" indent="-1873980"/>
            <a:r>
              <a:rPr lang="ja-JP" altLang="en-US" sz="1091" dirty="0">
                <a:latin typeface="+mn-ea"/>
                <a:ea typeface="+mn-ea"/>
              </a:rPr>
              <a:t>○ 補</a:t>
            </a:r>
            <a:r>
              <a:rPr lang="ja-JP" altLang="en-US" sz="909" dirty="0">
                <a:latin typeface="+mn-ea"/>
                <a:ea typeface="+mn-ea"/>
              </a:rPr>
              <a:t>　 </a:t>
            </a:r>
            <a:r>
              <a:rPr lang="ja-JP" altLang="en-US" sz="1091" dirty="0">
                <a:latin typeface="+mn-ea"/>
                <a:ea typeface="+mn-ea"/>
              </a:rPr>
              <a:t>助</a:t>
            </a:r>
            <a:r>
              <a:rPr lang="ja-JP" altLang="en-US" sz="909" dirty="0">
                <a:latin typeface="+mn-ea"/>
                <a:ea typeface="+mn-ea"/>
              </a:rPr>
              <a:t>　 </a:t>
            </a:r>
            <a:r>
              <a:rPr lang="ja-JP" altLang="en-US" sz="1091" dirty="0">
                <a:latin typeface="+mn-ea"/>
                <a:ea typeface="+mn-ea"/>
              </a:rPr>
              <a:t>率　：１／３、１／２ </a:t>
            </a:r>
            <a:r>
              <a:rPr lang="ja-JP" altLang="en-US" sz="942" dirty="0">
                <a:latin typeface="+mn-ea"/>
                <a:ea typeface="+mn-ea"/>
              </a:rPr>
              <a:t>（立地適正化計画に位置付けられた事業、滞在快適性等向上区域へのアクセス等に寄与する都市交通施設整備に係る事業、</a:t>
            </a:r>
            <a:endParaRPr lang="en-US" altLang="ja-JP" sz="942" dirty="0">
              <a:latin typeface="+mn-ea"/>
              <a:ea typeface="+mn-ea"/>
            </a:endParaRPr>
          </a:p>
          <a:p>
            <a:pPr marL="1873588" indent="-24222"/>
            <a:r>
              <a:rPr lang="ja-JP" altLang="en-US" sz="942" dirty="0">
                <a:latin typeface="+mn-ea"/>
                <a:ea typeface="+mn-ea"/>
              </a:rPr>
              <a:t>地区交通戦略に位置づけられた滞在快適性等向上区域等で行われる事業、脱炭素先行地域において実施する事業）</a:t>
            </a:r>
          </a:p>
        </p:txBody>
      </p:sp>
      <p:pic>
        <p:nvPicPr>
          <p:cNvPr id="2" name="図 1"/>
          <p:cNvPicPr>
            <a:picLocks noChangeAspect="1"/>
          </p:cNvPicPr>
          <p:nvPr/>
        </p:nvPicPr>
        <p:blipFill>
          <a:blip r:embed="rId2"/>
          <a:stretch>
            <a:fillRect/>
          </a:stretch>
        </p:blipFill>
        <p:spPr>
          <a:xfrm>
            <a:off x="872870" y="2723572"/>
            <a:ext cx="7893032" cy="3742824"/>
          </a:xfrm>
          <a:prstGeom prst="rect">
            <a:avLst/>
          </a:prstGeom>
        </p:spPr>
      </p:pic>
      <p:sp>
        <p:nvSpPr>
          <p:cNvPr id="11" name="テキスト ボックス 6"/>
          <p:cNvSpPr txBox="1"/>
          <p:nvPr/>
        </p:nvSpPr>
        <p:spPr>
          <a:xfrm>
            <a:off x="6585896" y="6337146"/>
            <a:ext cx="2998864" cy="246221"/>
          </a:xfrm>
          <a:prstGeom prst="rect">
            <a:avLst/>
          </a:prstGeom>
          <a:noFill/>
        </p:spPr>
        <p:txBody>
          <a:bodyPr wrap="square" rtlCol="0">
            <a:spAutoFit/>
          </a:bodyPr>
          <a:lstStyle/>
          <a:p>
            <a:pPr marL="722365" indent="-722365">
              <a:lnSpc>
                <a:spcPts val="628"/>
              </a:lnSpc>
            </a:pPr>
            <a:r>
              <a:rPr lang="en-US" altLang="ja-JP" sz="539" dirty="0">
                <a:latin typeface="Meiryo UI" panose="020B0604030504040204" pitchFamily="50" charset="-128"/>
                <a:ea typeface="Meiryo UI" panose="020B0604030504040204" pitchFamily="50" charset="-128"/>
              </a:rPr>
              <a:t>※3 </a:t>
            </a:r>
            <a:r>
              <a:rPr lang="ja-JP" altLang="en-US" sz="539" dirty="0">
                <a:latin typeface="Meiryo UI" panose="020B0604030504040204" pitchFamily="50" charset="-128"/>
                <a:ea typeface="Meiryo UI" panose="020B0604030504040204" pitchFamily="50" charset="-128"/>
              </a:rPr>
              <a:t>情報化基盤施設：センサー、ビーコン、画像解析カメラその他先進的な技術を活用した施設、</a:t>
            </a:r>
            <a:endParaRPr lang="en-US" altLang="ja-JP" sz="539" dirty="0">
              <a:latin typeface="Meiryo UI" panose="020B0604030504040204" pitchFamily="50" charset="-128"/>
              <a:ea typeface="Meiryo UI" panose="020B0604030504040204" pitchFamily="50" charset="-128"/>
            </a:endParaRPr>
          </a:p>
          <a:p>
            <a:pPr marL="722365" indent="-722365">
              <a:lnSpc>
                <a:spcPts val="628"/>
              </a:lnSpc>
            </a:pPr>
            <a:r>
              <a:rPr lang="en-US" altLang="ja-JP" sz="539" dirty="0">
                <a:latin typeface="Meiryo UI" panose="020B0604030504040204" pitchFamily="50" charset="-128"/>
                <a:ea typeface="Meiryo UI" panose="020B0604030504040204" pitchFamily="50" charset="-128"/>
              </a:rPr>
              <a:t>                              </a:t>
            </a:r>
            <a:r>
              <a:rPr lang="ja-JP" altLang="en-US" sz="539" dirty="0">
                <a:latin typeface="Meiryo UI" panose="020B0604030504040204" pitchFamily="50" charset="-128"/>
                <a:ea typeface="Meiryo UI" panose="020B0604030504040204" pitchFamily="50" charset="-128"/>
              </a:rPr>
              <a:t>サービス提供のための設備の導入、情報の収集・発信等のための基盤整備等</a:t>
            </a:r>
          </a:p>
        </p:txBody>
      </p:sp>
      <p:sp>
        <p:nvSpPr>
          <p:cNvPr id="10" name="スライド番号プレースホルダー 3"/>
          <p:cNvSpPr>
            <a:spLocks noGrp="1"/>
          </p:cNvSpPr>
          <p:nvPr>
            <p:ph type="sldNum" sz="quarter" idx="12"/>
          </p:nvPr>
        </p:nvSpPr>
        <p:spPr>
          <a:xfrm>
            <a:off x="7472400" y="6545784"/>
            <a:ext cx="2099094" cy="485266"/>
          </a:xfrm>
        </p:spPr>
        <p:txBody>
          <a:bodyPr/>
          <a:lstStyle/>
          <a:p>
            <a:pPr>
              <a:defRPr/>
            </a:pPr>
            <a:fld id="{673DDBFD-A87D-4E1E-8510-F0FBE8BC0A08}" type="slidenum">
              <a:rPr lang="en-US" altLang="ja-JP" smtClean="0"/>
              <a:pPr>
                <a:defRPr/>
              </a:pPr>
              <a:t>9</a:t>
            </a:fld>
            <a:endParaRPr lang="en-US" altLang="ja-JP" dirty="0"/>
          </a:p>
        </p:txBody>
      </p:sp>
    </p:spTree>
    <p:extLst>
      <p:ext uri="{BB962C8B-B14F-4D97-AF65-F5344CB8AC3E}">
        <p14:creationId xmlns:p14="http://schemas.microsoft.com/office/powerpoint/2010/main" val="759713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 name="タイトル 1"/>
          <p:cNvSpPr>
            <a:spLocks noGrp="1"/>
          </p:cNvSpPr>
          <p:nvPr>
            <p:ph type="ctrTitle"/>
          </p:nvPr>
        </p:nvSpPr>
        <p:spPr/>
        <p:txBody>
          <a:bodyPr/>
          <a:lstStyle/>
          <a:p>
            <a:r>
              <a:rPr lang="ja-JP" altLang="en-US" dirty="0"/>
              <a:t>　</a:t>
            </a:r>
            <a:r>
              <a:rPr lang="ja-JP" altLang="en-US" dirty="0" smtClean="0"/>
              <a:t>２．交通結節点</a:t>
            </a:r>
            <a:endParaRPr kumimoji="1" lang="ja-JP" altLang="en-US" dirty="0"/>
          </a:p>
        </p:txBody>
      </p:sp>
    </p:spTree>
    <p:extLst>
      <p:ext uri="{BB962C8B-B14F-4D97-AF65-F5344CB8AC3E}">
        <p14:creationId xmlns:p14="http://schemas.microsoft.com/office/powerpoint/2010/main" val="2477664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タイトル 1"/>
          <p:cNvSpPr>
            <a:spLocks noGrp="1"/>
          </p:cNvSpPr>
          <p:nvPr>
            <p:ph type="title"/>
          </p:nvPr>
        </p:nvSpPr>
        <p:spPr/>
        <p:txBody>
          <a:bodyPr/>
          <a:lstStyle/>
          <a:p>
            <a:r>
              <a:rPr kumimoji="1" lang="ja-JP" altLang="en-US" dirty="0" smtClean="0"/>
              <a:t>交通結節点とは？</a:t>
            </a:r>
            <a:endParaRPr kumimoji="1" lang="ja-JP" altLang="en-US" dirty="0"/>
          </a:p>
        </p:txBody>
      </p:sp>
      <p:sp>
        <p:nvSpPr>
          <p:cNvPr id="1544" name="正方形/長方形 5"/>
          <p:cNvSpPr/>
          <p:nvPr/>
        </p:nvSpPr>
        <p:spPr>
          <a:xfrm>
            <a:off x="128464" y="620688"/>
            <a:ext cx="9648701" cy="1008112"/>
          </a:xfrm>
          <a:prstGeom prst="rec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dirty="0" smtClean="0">
                <a:latin typeface="HG丸ｺﾞｼｯｸM-PRO" pitchFamily="50" charset="-128"/>
                <a:ea typeface="HG丸ｺﾞｼｯｸM-PRO" pitchFamily="50" charset="-128"/>
              </a:rPr>
              <a:t>○交通結節点とは、複数の交通手段をつなぐ場所</a:t>
            </a:r>
            <a:endParaRPr kumimoji="1" lang="en-US" altLang="ja-JP" dirty="0" smtClean="0">
              <a:latin typeface="HG丸ｺﾞｼｯｸM-PRO" pitchFamily="50" charset="-128"/>
              <a:ea typeface="HG丸ｺﾞｼｯｸM-PRO" pitchFamily="50" charset="-128"/>
            </a:endParaRPr>
          </a:p>
          <a:p>
            <a:r>
              <a:rPr lang="ja-JP" altLang="en-US" dirty="0" smtClean="0">
                <a:latin typeface="HG丸ｺﾞｼｯｸM-PRO" pitchFamily="50" charset="-128"/>
                <a:ea typeface="HG丸ｺﾞｼｯｸM-PRO" pitchFamily="50" charset="-128"/>
              </a:rPr>
              <a:t>○例えば駅前広場（鉄道と徒歩、自転車、バス等の乗り換え）</a:t>
            </a:r>
            <a:endParaRPr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　→バス停だって重要な交通結節点（バスと徒歩、自転車等）</a:t>
            </a:r>
            <a:endParaRPr kumimoji="1" lang="ja-JP" altLang="en-US" dirty="0">
              <a:latin typeface="HG丸ｺﾞｼｯｸM-PRO" pitchFamily="50" charset="-128"/>
              <a:ea typeface="HG丸ｺﾞｼｯｸM-PRO" pitchFamily="50" charset="-128"/>
            </a:endParaRPr>
          </a:p>
        </p:txBody>
      </p:sp>
      <p:pic>
        <p:nvPicPr>
          <p:cNvPr id="1545" name="図 6" descr="新しい画像 (53).bmp"/>
          <p:cNvPicPr>
            <a:picLocks noChangeAspect="1"/>
          </p:cNvPicPr>
          <p:nvPr/>
        </p:nvPicPr>
        <p:blipFill>
          <a:blip r:embed="rId2"/>
          <a:stretch>
            <a:fillRect/>
          </a:stretch>
        </p:blipFill>
        <p:spPr>
          <a:xfrm>
            <a:off x="128464" y="1700808"/>
            <a:ext cx="4104456" cy="2414400"/>
          </a:xfrm>
          <a:prstGeom prst="rect">
            <a:avLst/>
          </a:prstGeom>
        </p:spPr>
      </p:pic>
      <p:pic>
        <p:nvPicPr>
          <p:cNvPr id="1546" name="Picture 4"/>
          <p:cNvPicPr>
            <a:picLocks noChangeAspect="1" noChangeArrowheads="1"/>
          </p:cNvPicPr>
          <p:nvPr/>
        </p:nvPicPr>
        <p:blipFill>
          <a:blip r:embed="rId3"/>
          <a:stretch>
            <a:fillRect/>
          </a:stretch>
        </p:blipFill>
        <p:spPr>
          <a:xfrm>
            <a:off x="4520952" y="1700808"/>
            <a:ext cx="3068662" cy="1849234"/>
          </a:xfrm>
          <a:prstGeom prst="rect">
            <a:avLst/>
          </a:prstGeom>
          <a:noFill/>
          <a:ln w="9525">
            <a:noFill/>
            <a:miter lim="800000"/>
            <a:headEnd/>
            <a:tailEnd/>
          </a:ln>
          <a:effectLst/>
        </p:spPr>
      </p:pic>
      <p:pic>
        <p:nvPicPr>
          <p:cNvPr id="1547" name="Picture 3"/>
          <p:cNvPicPr>
            <a:picLocks noChangeAspect="1" noChangeArrowheads="1"/>
          </p:cNvPicPr>
          <p:nvPr/>
        </p:nvPicPr>
        <p:blipFill>
          <a:blip r:embed="rId4"/>
          <a:stretch>
            <a:fillRect/>
          </a:stretch>
        </p:blipFill>
        <p:spPr>
          <a:xfrm>
            <a:off x="6897216" y="2564904"/>
            <a:ext cx="2879949" cy="1584176"/>
          </a:xfrm>
          <a:prstGeom prst="rect">
            <a:avLst/>
          </a:prstGeom>
        </p:spPr>
      </p:pic>
      <p:sp>
        <p:nvSpPr>
          <p:cNvPr id="1548" name="テキスト ボックス 9"/>
          <p:cNvSpPr txBox="1"/>
          <p:nvPr/>
        </p:nvSpPr>
        <p:spPr>
          <a:xfrm>
            <a:off x="992560" y="4149080"/>
            <a:ext cx="2448272" cy="307777"/>
          </a:xfrm>
          <a:prstGeom prst="rect">
            <a:avLst/>
          </a:prstGeom>
          <a:noFill/>
        </p:spPr>
        <p:txBody>
          <a:bodyPr wrap="square" rtlCol="0">
            <a:spAutoFit/>
          </a:bodyPr>
          <a:lstStyle/>
          <a:p>
            <a:pPr algn="ctr"/>
            <a:r>
              <a:rPr kumimoji="1" lang="ja-JP" altLang="en-US" sz="1400" dirty="0" smtClean="0"/>
              <a:t>駅前広場（松本駅</a:t>
            </a:r>
            <a:r>
              <a:rPr lang="ja-JP" altLang="en-US" sz="1400" dirty="0" smtClean="0"/>
              <a:t>）</a:t>
            </a:r>
            <a:endParaRPr kumimoji="1" lang="ja-JP" altLang="en-US" sz="1400" dirty="0"/>
          </a:p>
        </p:txBody>
      </p:sp>
      <p:sp>
        <p:nvSpPr>
          <p:cNvPr id="1549" name="テキスト ボックス 10"/>
          <p:cNvSpPr txBox="1"/>
          <p:nvPr/>
        </p:nvSpPr>
        <p:spPr>
          <a:xfrm>
            <a:off x="5169024" y="4129335"/>
            <a:ext cx="3744416" cy="307777"/>
          </a:xfrm>
          <a:prstGeom prst="rect">
            <a:avLst/>
          </a:prstGeom>
          <a:noFill/>
        </p:spPr>
        <p:txBody>
          <a:bodyPr wrap="square" rtlCol="0">
            <a:spAutoFit/>
          </a:bodyPr>
          <a:lstStyle/>
          <a:p>
            <a:pPr algn="ctr"/>
            <a:r>
              <a:rPr kumimoji="1" lang="ja-JP" altLang="en-US" sz="1400" dirty="0" smtClean="0"/>
              <a:t>バスターミナル（オアシス２１　名古屋市</a:t>
            </a:r>
            <a:r>
              <a:rPr lang="ja-JP" altLang="en-US" sz="1400" dirty="0" smtClean="0"/>
              <a:t>）</a:t>
            </a:r>
            <a:endParaRPr kumimoji="1" lang="ja-JP" altLang="en-US" sz="1400" dirty="0"/>
          </a:p>
        </p:txBody>
      </p:sp>
      <p:sp>
        <p:nvSpPr>
          <p:cNvPr id="1550" name="テキスト ボックス 11"/>
          <p:cNvSpPr txBox="1"/>
          <p:nvPr/>
        </p:nvSpPr>
        <p:spPr>
          <a:xfrm>
            <a:off x="3800872" y="6577607"/>
            <a:ext cx="2448272" cy="307777"/>
          </a:xfrm>
          <a:prstGeom prst="rect">
            <a:avLst/>
          </a:prstGeom>
          <a:noFill/>
        </p:spPr>
        <p:txBody>
          <a:bodyPr wrap="square" rtlCol="0">
            <a:spAutoFit/>
          </a:bodyPr>
          <a:lstStyle/>
          <a:p>
            <a:pPr algn="ctr"/>
            <a:r>
              <a:rPr kumimoji="1" lang="ja-JP" altLang="en-US" sz="1400" dirty="0" smtClean="0"/>
              <a:t>バス停（神奈川県厚木市</a:t>
            </a:r>
            <a:r>
              <a:rPr lang="ja-JP" altLang="en-US" sz="1400" dirty="0" smtClean="0"/>
              <a:t>）</a:t>
            </a:r>
            <a:endParaRPr kumimoji="1" lang="ja-JP" altLang="en-US" sz="1400" dirty="0"/>
          </a:p>
        </p:txBody>
      </p:sp>
      <p:pic>
        <p:nvPicPr>
          <p:cNvPr id="1551" name="図 12" descr="サイクルアンドバスライド1.bmp"/>
          <p:cNvPicPr>
            <a:picLocks noChangeAspect="1"/>
          </p:cNvPicPr>
          <p:nvPr/>
        </p:nvPicPr>
        <p:blipFill>
          <a:blip r:embed="rId5"/>
          <a:stretch>
            <a:fillRect/>
          </a:stretch>
        </p:blipFill>
        <p:spPr>
          <a:xfrm>
            <a:off x="3368824" y="4437112"/>
            <a:ext cx="3312368" cy="21719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タイトル 1"/>
          <p:cNvSpPr>
            <a:spLocks noGrp="1"/>
          </p:cNvSpPr>
          <p:nvPr>
            <p:ph type="title"/>
          </p:nvPr>
        </p:nvSpPr>
        <p:spPr/>
        <p:txBody>
          <a:bodyPr/>
          <a:lstStyle/>
          <a:p>
            <a:r>
              <a:rPr kumimoji="1" lang="ja-JP" altLang="en-US" dirty="0" smtClean="0"/>
              <a:t>駅前広場計画の考え方（交通処理機能）</a:t>
            </a:r>
            <a:endParaRPr kumimoji="1" lang="ja-JP" altLang="en-US" dirty="0"/>
          </a:p>
        </p:txBody>
      </p:sp>
      <p:sp>
        <p:nvSpPr>
          <p:cNvPr id="1554" name="正方形/長方形 3"/>
          <p:cNvSpPr/>
          <p:nvPr/>
        </p:nvSpPr>
        <p:spPr>
          <a:xfrm>
            <a:off x="128464" y="698641"/>
            <a:ext cx="9741250" cy="1494558"/>
          </a:xfrm>
          <a:prstGeom prst="rect">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87313" indent="-87313"/>
            <a:r>
              <a:rPr kumimoji="1" lang="ja-JP" altLang="en-US" dirty="0" smtClean="0">
                <a:latin typeface="HG丸ｺﾞｼｯｸM-PRO" pitchFamily="50" charset="-128"/>
                <a:ea typeface="HG丸ｺﾞｼｯｸM-PRO" pitchFamily="50" charset="-128"/>
              </a:rPr>
              <a:t>○将来的な利用者数を算定し、必要な歩行者空間、駐輪場、バス・タクシーバースの数等の必要な空間量を算定。</a:t>
            </a:r>
            <a:endParaRPr kumimoji="1" lang="en-US" altLang="ja-JP" dirty="0" smtClean="0">
              <a:latin typeface="HG丸ｺﾞｼｯｸM-PRO" pitchFamily="50" charset="-128"/>
              <a:ea typeface="HG丸ｺﾞｼｯｸM-PRO" pitchFamily="50" charset="-128"/>
            </a:endParaRPr>
          </a:p>
          <a:p>
            <a:r>
              <a:rPr lang="ja-JP" altLang="en-US" dirty="0" smtClean="0">
                <a:latin typeface="HG丸ｺﾞｼｯｸM-PRO" pitchFamily="50" charset="-128"/>
                <a:ea typeface="HG丸ｺﾞｼｯｸM-PRO" pitchFamily="50" charset="-128"/>
              </a:rPr>
              <a:t>　→一般的には歩行者、自転車、バス・タクシーバース（必要に応じプール空間）</a:t>
            </a:r>
            <a:endParaRPr lang="en-US" altLang="ja-JP" dirty="0" smtClean="0">
              <a:latin typeface="HG丸ｺﾞｼｯｸM-PRO" pitchFamily="50" charset="-128"/>
              <a:ea typeface="HG丸ｺﾞｼｯｸM-PRO" pitchFamily="50" charset="-128"/>
            </a:endParaRPr>
          </a:p>
          <a:p>
            <a:r>
              <a:rPr kumimoji="1" lang="ja-JP" altLang="en-US" dirty="0" smtClean="0">
                <a:latin typeface="HG丸ｺﾞｼｯｸM-PRO" pitchFamily="50" charset="-128"/>
                <a:ea typeface="HG丸ｺﾞｼｯｸM-PRO" pitchFamily="50" charset="-128"/>
              </a:rPr>
              <a:t>　→利用形態によっては、キッス＆ライド、パーク＆ライド用の空間</a:t>
            </a:r>
            <a:endParaRPr lang="en-US" altLang="ja-JP" dirty="0" smtClean="0">
              <a:latin typeface="HG丸ｺﾞｼｯｸM-PRO" pitchFamily="50" charset="-128"/>
              <a:ea typeface="HG丸ｺﾞｼｯｸM-PRO" pitchFamily="50" charset="-128"/>
            </a:endParaRPr>
          </a:p>
        </p:txBody>
      </p:sp>
      <p:sp>
        <p:nvSpPr>
          <p:cNvPr id="1657" name="正方形/長方形 484"/>
          <p:cNvSpPr/>
          <p:nvPr/>
        </p:nvSpPr>
        <p:spPr>
          <a:xfrm>
            <a:off x="1505501" y="5755412"/>
            <a:ext cx="1446235" cy="291170"/>
          </a:xfrm>
          <a:prstGeom prst="rect">
            <a:avLst/>
          </a:prstGeom>
        </p:spPr>
        <p:txBody>
          <a:bodyPr wrap="square">
            <a:spAutoFit/>
          </a:bodyPr>
          <a:lstStyle/>
          <a:p>
            <a:r>
              <a:rPr lang="ja-JP" altLang="en-US" sz="1292" dirty="0" smtClean="0"/>
              <a:t>（東京都　拝島駅</a:t>
            </a:r>
            <a:r>
              <a:rPr lang="ja-JP" altLang="en-US" sz="1292" dirty="0"/>
              <a:t>）</a:t>
            </a:r>
          </a:p>
        </p:txBody>
      </p:sp>
      <p:sp>
        <p:nvSpPr>
          <p:cNvPr id="1658" name="正方形/長方形 485"/>
          <p:cNvSpPr/>
          <p:nvPr/>
        </p:nvSpPr>
        <p:spPr>
          <a:xfrm>
            <a:off x="6129229" y="5781131"/>
            <a:ext cx="1782860" cy="291170"/>
          </a:xfrm>
          <a:prstGeom prst="rect">
            <a:avLst/>
          </a:prstGeom>
        </p:spPr>
        <p:txBody>
          <a:bodyPr wrap="none">
            <a:spAutoFit/>
          </a:bodyPr>
          <a:lstStyle/>
          <a:p>
            <a:r>
              <a:rPr lang="ja-JP" altLang="en-US" sz="1292" dirty="0" smtClean="0"/>
              <a:t>（鹿児島県　慈</a:t>
            </a:r>
            <a:r>
              <a:rPr lang="ja-JP" altLang="en-US" sz="1292" dirty="0"/>
              <a:t>眼</a:t>
            </a:r>
            <a:r>
              <a:rPr lang="ja-JP" altLang="en-US" sz="1292" dirty="0" smtClean="0"/>
              <a:t>寺駅</a:t>
            </a:r>
            <a:r>
              <a:rPr lang="ja-JP" altLang="en-US" sz="1292" dirty="0"/>
              <a:t>）</a:t>
            </a:r>
          </a:p>
        </p:txBody>
      </p:sp>
      <p:pic>
        <p:nvPicPr>
          <p:cNvPr id="1659" name="図 486"/>
          <p:cNvPicPr>
            <a:picLocks noChangeAspect="1"/>
          </p:cNvPicPr>
          <p:nvPr/>
        </p:nvPicPr>
        <p:blipFill>
          <a:blip r:embed="rId2"/>
          <a:stretch>
            <a:fillRect/>
          </a:stretch>
        </p:blipFill>
        <p:spPr>
          <a:xfrm>
            <a:off x="118582" y="2453777"/>
            <a:ext cx="4220075" cy="3070950"/>
          </a:xfrm>
          <a:prstGeom prst="rect">
            <a:avLst/>
          </a:prstGeom>
        </p:spPr>
      </p:pic>
      <p:pic>
        <p:nvPicPr>
          <p:cNvPr id="1660" name="図 487"/>
          <p:cNvPicPr>
            <a:picLocks noChangeAspect="1"/>
          </p:cNvPicPr>
          <p:nvPr/>
        </p:nvPicPr>
        <p:blipFill>
          <a:blip r:embed="rId3"/>
          <a:srcRect t="4350" b="10779"/>
          <a:stretch>
            <a:fillRect/>
          </a:stretch>
        </p:blipFill>
        <p:spPr>
          <a:xfrm>
            <a:off x="4820623" y="2453777"/>
            <a:ext cx="4289881" cy="30709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タイトル 1"/>
          <p:cNvSpPr>
            <a:spLocks noGrp="1"/>
          </p:cNvSpPr>
          <p:nvPr>
            <p:ph type="title"/>
          </p:nvPr>
        </p:nvSpPr>
        <p:spPr/>
        <p:txBody>
          <a:bodyPr/>
          <a:lstStyle/>
          <a:p>
            <a:r>
              <a:rPr lang="ja-JP" altLang="en-US" dirty="0" smtClean="0"/>
              <a:t>駅前広場計画の考え方（環境空間）</a:t>
            </a:r>
            <a:endParaRPr kumimoji="1" lang="ja-JP" altLang="en-US" dirty="0"/>
          </a:p>
        </p:txBody>
      </p:sp>
      <p:sp>
        <p:nvSpPr>
          <p:cNvPr id="1664" name="正方形/長方形 491"/>
          <p:cNvSpPr/>
          <p:nvPr/>
        </p:nvSpPr>
        <p:spPr>
          <a:xfrm>
            <a:off x="118542" y="621000"/>
            <a:ext cx="9588088" cy="1940248"/>
          </a:xfrm>
          <a:prstGeom prst="rect">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p>
            <a:pPr marL="80599" indent="-80599"/>
            <a:r>
              <a:rPr lang="ja-JP" altLang="en-US" dirty="0" smtClean="0">
                <a:latin typeface="HG丸ｺﾞｼｯｸM-PRO" pitchFamily="50" charset="-128"/>
                <a:ea typeface="HG丸ｺﾞｼｯｸM-PRO" pitchFamily="50" charset="-128"/>
              </a:rPr>
              <a:t>○駅前広場には都市の広場としての機能を果たすための空間である「環境空間」を確保しなければならない。</a:t>
            </a:r>
            <a:endParaRPr lang="en-US" altLang="ja-JP" dirty="0" smtClean="0">
              <a:latin typeface="HG丸ｺﾞｼｯｸM-PRO" pitchFamily="50" charset="-128"/>
              <a:ea typeface="HG丸ｺﾞｼｯｸM-PRO" pitchFamily="50" charset="-128"/>
            </a:endParaRPr>
          </a:p>
          <a:p>
            <a:pPr marL="80599" indent="-80599"/>
            <a:r>
              <a:rPr lang="ja-JP" altLang="en-US" dirty="0" smtClean="0">
                <a:latin typeface="HG丸ｺﾞｼｯｸM-PRO" pitchFamily="50" charset="-128"/>
                <a:ea typeface="HG丸ｺﾞｼｯｸM-PRO" pitchFamily="50" charset="-128"/>
              </a:rPr>
              <a:t>〇環境空間の計画にあたっては、都市や交通体系からみた駅の位置づけや駅周辺の土地利用を考慮するとともに、自然条件などの地域性や都市の歴史性に配慮することが重要であり、その機能に対応した環境空間面積</a:t>
            </a:r>
            <a:r>
              <a:rPr lang="en-US" altLang="ja-JP" baseline="30000" dirty="0" smtClean="0">
                <a:latin typeface="HG丸ｺﾞｼｯｸM-PRO" pitchFamily="50" charset="-128"/>
                <a:ea typeface="HG丸ｺﾞｼｯｸM-PRO" pitchFamily="50" charset="-128"/>
              </a:rPr>
              <a:t>※</a:t>
            </a:r>
            <a:r>
              <a:rPr lang="ja-JP" altLang="en-US" dirty="0" smtClean="0">
                <a:latin typeface="HG丸ｺﾞｼｯｸM-PRO" pitchFamily="50" charset="-128"/>
                <a:ea typeface="HG丸ｺﾞｼｯｸM-PRO" pitchFamily="50" charset="-128"/>
              </a:rPr>
              <a:t>を確保する。</a:t>
            </a:r>
            <a:endParaRPr lang="en-US" altLang="ja-JP" dirty="0" smtClean="0">
              <a:latin typeface="HG丸ｺﾞｼｯｸM-PRO" pitchFamily="50" charset="-128"/>
              <a:ea typeface="HG丸ｺﾞｼｯｸM-PRO" pitchFamily="50" charset="-128"/>
            </a:endParaRPr>
          </a:p>
          <a:p>
            <a:pPr marL="80599" indent="-80599"/>
            <a:r>
              <a:rPr lang="ja-JP" altLang="en-US" dirty="0">
                <a:latin typeface="HG丸ｺﾞｼｯｸM-PRO" pitchFamily="50" charset="-128"/>
                <a:ea typeface="HG丸ｺﾞｼｯｸM-PRO" pitchFamily="50" charset="-128"/>
              </a:rPr>
              <a:t>〇</a:t>
            </a:r>
            <a:r>
              <a:rPr lang="ja-JP" altLang="en-US" dirty="0" smtClean="0">
                <a:latin typeface="HG丸ｺﾞｼｯｸM-PRO" pitchFamily="50" charset="-128"/>
                <a:ea typeface="HG丸ｺﾞｼｯｸM-PRO" pitchFamily="50" charset="-128"/>
              </a:rPr>
              <a:t>標準な環境空間比（駅前広場面積に占める環境空間面積の割合）としては、</a:t>
            </a:r>
            <a:r>
              <a:rPr lang="en-US" altLang="ja-JP" dirty="0" smtClean="0">
                <a:latin typeface="HG丸ｺﾞｼｯｸM-PRO" pitchFamily="50" charset="-128"/>
                <a:ea typeface="HG丸ｺﾞｼｯｸM-PRO" pitchFamily="50" charset="-128"/>
              </a:rPr>
              <a:t>0.5</a:t>
            </a:r>
            <a:r>
              <a:rPr lang="ja-JP" altLang="en-US" dirty="0" smtClean="0">
                <a:latin typeface="HG丸ｺﾞｼｯｸM-PRO" pitchFamily="50" charset="-128"/>
                <a:ea typeface="HG丸ｺﾞｼｯｸM-PRO" pitchFamily="50" charset="-128"/>
              </a:rPr>
              <a:t>を用いる。</a:t>
            </a:r>
            <a:endParaRPr lang="en-US" altLang="ja-JP" dirty="0" smtClean="0">
              <a:latin typeface="HG丸ｺﾞｼｯｸM-PRO" pitchFamily="50" charset="-128"/>
              <a:ea typeface="HG丸ｺﾞｼｯｸM-PRO" pitchFamily="50" charset="-128"/>
            </a:endParaRPr>
          </a:p>
        </p:txBody>
      </p:sp>
      <p:sp>
        <p:nvSpPr>
          <p:cNvPr id="1665" name="正方形/長方形 492"/>
          <p:cNvSpPr/>
          <p:nvPr/>
        </p:nvSpPr>
        <p:spPr>
          <a:xfrm>
            <a:off x="2108488" y="6381000"/>
            <a:ext cx="846707" cy="291170"/>
          </a:xfrm>
          <a:prstGeom prst="rect">
            <a:avLst/>
          </a:prstGeom>
        </p:spPr>
        <p:txBody>
          <a:bodyPr wrap="none">
            <a:spAutoFit/>
          </a:bodyPr>
          <a:lstStyle/>
          <a:p>
            <a:r>
              <a:rPr lang="ja-JP" altLang="en-US" sz="1292" dirty="0"/>
              <a:t>（姫路駅）</a:t>
            </a:r>
          </a:p>
        </p:txBody>
      </p:sp>
      <p:sp>
        <p:nvSpPr>
          <p:cNvPr id="1666" name="正方形/長方形 493"/>
          <p:cNvSpPr/>
          <p:nvPr/>
        </p:nvSpPr>
        <p:spPr>
          <a:xfrm>
            <a:off x="6193637" y="6381000"/>
            <a:ext cx="2280304" cy="291170"/>
          </a:xfrm>
          <a:prstGeom prst="rect">
            <a:avLst/>
          </a:prstGeom>
        </p:spPr>
        <p:txBody>
          <a:bodyPr wrap="none">
            <a:spAutoFit/>
          </a:bodyPr>
          <a:lstStyle/>
          <a:p>
            <a:r>
              <a:rPr lang="ja-JP" altLang="en-US" sz="1292" dirty="0"/>
              <a:t>（なんば駅　</a:t>
            </a:r>
            <a:r>
              <a:rPr lang="en-US" altLang="ja-JP" sz="1292" dirty="0"/>
              <a:t>H28.11</a:t>
            </a:r>
            <a:r>
              <a:rPr lang="ja-JP" altLang="en-US" sz="1292" dirty="0"/>
              <a:t>社会実験）</a:t>
            </a:r>
          </a:p>
        </p:txBody>
      </p:sp>
      <p:pic>
        <p:nvPicPr>
          <p:cNvPr id="1667" name="Picture 494" descr="C:\Users\059633\Desktop\姫路駅北01.JPG"/>
          <p:cNvPicPr>
            <a:picLocks noChangeAspect="1" noChangeArrowheads="1"/>
          </p:cNvPicPr>
          <p:nvPr/>
        </p:nvPicPr>
        <p:blipFill>
          <a:blip r:embed="rId2"/>
          <a:stretch>
            <a:fillRect/>
          </a:stretch>
        </p:blipFill>
        <p:spPr>
          <a:xfrm>
            <a:off x="151721" y="2790738"/>
            <a:ext cx="4760241" cy="3572297"/>
          </a:xfrm>
          <a:prstGeom prst="rect">
            <a:avLst/>
          </a:prstGeom>
          <a:noFill/>
          <a:ln>
            <a:noFill/>
          </a:ln>
        </p:spPr>
      </p:pic>
      <p:pic>
        <p:nvPicPr>
          <p:cNvPr id="1668" name="図 495"/>
          <p:cNvPicPr>
            <a:picLocks noChangeAspect="1"/>
          </p:cNvPicPr>
          <p:nvPr/>
        </p:nvPicPr>
        <p:blipFill>
          <a:blip r:embed="rId3"/>
          <a:srcRect l="2669" t="954" r="4485" b="5371"/>
          <a:stretch>
            <a:fillRect/>
          </a:stretch>
        </p:blipFill>
        <p:spPr>
          <a:xfrm>
            <a:off x="4963106" y="2776272"/>
            <a:ext cx="4741366" cy="3587777"/>
          </a:xfrm>
          <a:prstGeom prst="rect">
            <a:avLst/>
          </a:prstGeom>
        </p:spPr>
      </p:pic>
      <p:sp>
        <p:nvSpPr>
          <p:cNvPr id="1669" name="正方形/長方形 496"/>
          <p:cNvSpPr/>
          <p:nvPr/>
        </p:nvSpPr>
        <p:spPr>
          <a:xfrm>
            <a:off x="6203856" y="2288850"/>
            <a:ext cx="3429144" cy="261610"/>
          </a:xfrm>
          <a:prstGeom prst="rect">
            <a:avLst/>
          </a:prstGeom>
        </p:spPr>
        <p:txBody>
          <a:bodyPr wrap="none">
            <a:spAutoFit/>
          </a:bodyPr>
          <a:lstStyle/>
          <a:p>
            <a:r>
              <a:rPr lang="en-US" altLang="ja-JP" sz="1100" dirty="0" smtClean="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駅前広場面積のうち、車道部を除くすべての面積</a:t>
            </a:r>
            <a:endParaRPr lang="ja-JP" altLang="en-US" sz="1100" dirty="0">
              <a:latin typeface="HG丸ｺﾞｼｯｸM-PRO" panose="020F0600000000000000" pitchFamily="50" charset="-128"/>
              <a:ea typeface="HG丸ｺﾞｼｯｸM-PRO" panose="020F0600000000000000"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タイトル 1"/>
          <p:cNvSpPr>
            <a:spLocks noGrp="1"/>
          </p:cNvSpPr>
          <p:nvPr>
            <p:ph type="title"/>
          </p:nvPr>
        </p:nvSpPr>
        <p:spPr/>
        <p:txBody>
          <a:bodyPr/>
          <a:lstStyle/>
          <a:p>
            <a:r>
              <a:rPr lang="ja-JP" altLang="en-US" dirty="0" smtClean="0"/>
              <a:t>駅前広場計画の考え方（空間配置）</a:t>
            </a:r>
            <a:endParaRPr kumimoji="1" lang="ja-JP" altLang="en-US" dirty="0"/>
          </a:p>
        </p:txBody>
      </p:sp>
      <p:sp>
        <p:nvSpPr>
          <p:cNvPr id="1569" name="正方形/長方形 3"/>
          <p:cNvSpPr/>
          <p:nvPr/>
        </p:nvSpPr>
        <p:spPr>
          <a:xfrm>
            <a:off x="84138" y="620688"/>
            <a:ext cx="9717399" cy="1800200"/>
          </a:xfrm>
          <a:prstGeom prst="rect">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87313" indent="-87313"/>
            <a:r>
              <a:rPr lang="ja-JP" altLang="en-US" dirty="0" smtClean="0">
                <a:latin typeface="HG丸ｺﾞｼｯｸM-PRO" pitchFamily="50" charset="-128"/>
                <a:ea typeface="HG丸ｺﾞｼｯｸM-PRO" pitchFamily="50" charset="-128"/>
              </a:rPr>
              <a:t>○乗り換え導線は極力短く設定すること及び自動車等と歩行者の導線が交錯しないように、駅舎とバスバース等の配置を考えることが望ましい。</a:t>
            </a:r>
            <a:endParaRPr lang="en-US" altLang="ja-JP" dirty="0" smtClean="0">
              <a:latin typeface="HG丸ｺﾞｼｯｸM-PRO" pitchFamily="50" charset="-128"/>
              <a:ea typeface="HG丸ｺﾞｼｯｸM-PRO" pitchFamily="50" charset="-128"/>
            </a:endParaRPr>
          </a:p>
          <a:p>
            <a:pPr marL="87313" indent="-87313"/>
            <a:r>
              <a:rPr kumimoji="1" lang="ja-JP" altLang="en-US" dirty="0" smtClean="0">
                <a:latin typeface="HG丸ｺﾞｼｯｸM-PRO" pitchFamily="50" charset="-128"/>
                <a:ea typeface="HG丸ｺﾞｼｯｸM-PRO" pitchFamily="50" charset="-128"/>
              </a:rPr>
              <a:t>○また、駅前広場周辺は高度な土地利用が想定され、乗り換えだけではなく、周辺建築物へのアクセス導線にも配慮が必要</a:t>
            </a:r>
            <a:endParaRPr kumimoji="1" lang="en-US" altLang="ja-JP" dirty="0" smtClean="0">
              <a:latin typeface="HG丸ｺﾞｼｯｸM-PRO" pitchFamily="50" charset="-128"/>
              <a:ea typeface="HG丸ｺﾞｼｯｸM-PRO" pitchFamily="50" charset="-128"/>
            </a:endParaRPr>
          </a:p>
          <a:p>
            <a:pPr marL="87313" indent="-87313"/>
            <a:r>
              <a:rPr lang="ja-JP" altLang="en-US" dirty="0" smtClean="0">
                <a:latin typeface="HG丸ｺﾞｼｯｸM-PRO" pitchFamily="50" charset="-128"/>
                <a:ea typeface="HG丸ｺﾞｼｯｸM-PRO" pitchFamily="50" charset="-128"/>
              </a:rPr>
              <a:t>○活用できる土地が狭い場合、周辺開発の一部を駅前広場空間として確保するなど、立体的な計画も考えられる</a:t>
            </a:r>
            <a:endParaRPr kumimoji="1" lang="ja-JP" altLang="en-US" dirty="0">
              <a:latin typeface="HG丸ｺﾞｼｯｸM-PRO" pitchFamily="50" charset="-128"/>
              <a:ea typeface="HG丸ｺﾞｼｯｸM-PRO" pitchFamily="50" charset="-128"/>
            </a:endParaRPr>
          </a:p>
        </p:txBody>
      </p:sp>
      <p:pic>
        <p:nvPicPr>
          <p:cNvPr id="1570" name="図 4" descr="仙台駅.jpg"/>
          <p:cNvPicPr>
            <a:picLocks noChangeAspect="1"/>
          </p:cNvPicPr>
          <p:nvPr/>
        </p:nvPicPr>
        <p:blipFill>
          <a:blip r:embed="rId2"/>
          <a:stretch>
            <a:fillRect/>
          </a:stretch>
        </p:blipFill>
        <p:spPr>
          <a:xfrm>
            <a:off x="84139" y="2776899"/>
            <a:ext cx="4796853" cy="3601156"/>
          </a:xfrm>
          <a:prstGeom prst="rect">
            <a:avLst/>
          </a:prstGeom>
        </p:spPr>
      </p:pic>
      <p:pic>
        <p:nvPicPr>
          <p:cNvPr id="1571" name="図 5" descr="0000000115_0000003379l.jpg"/>
          <p:cNvPicPr>
            <a:picLocks noChangeAspect="1"/>
          </p:cNvPicPr>
          <p:nvPr/>
        </p:nvPicPr>
        <p:blipFill>
          <a:blip r:embed="rId3"/>
          <a:stretch>
            <a:fillRect/>
          </a:stretch>
        </p:blipFill>
        <p:spPr>
          <a:xfrm>
            <a:off x="5001004" y="2791961"/>
            <a:ext cx="4800534" cy="3600400"/>
          </a:xfrm>
          <a:prstGeom prst="rect">
            <a:avLst/>
          </a:prstGeom>
        </p:spPr>
      </p:pic>
      <p:sp>
        <p:nvSpPr>
          <p:cNvPr id="1572" name="正方形/長方形 6"/>
          <p:cNvSpPr/>
          <p:nvPr/>
        </p:nvSpPr>
        <p:spPr>
          <a:xfrm>
            <a:off x="6930509" y="6433591"/>
            <a:ext cx="902811" cy="307777"/>
          </a:xfrm>
          <a:prstGeom prst="rect">
            <a:avLst/>
          </a:prstGeom>
        </p:spPr>
        <p:txBody>
          <a:bodyPr wrap="none">
            <a:spAutoFit/>
          </a:bodyPr>
          <a:lstStyle/>
          <a:p>
            <a:r>
              <a:rPr lang="ja-JP" altLang="en-US" sz="1400" dirty="0" smtClean="0"/>
              <a:t>（立川駅）</a:t>
            </a:r>
            <a:endParaRPr lang="ja-JP" altLang="en-US" sz="1400" dirty="0"/>
          </a:p>
        </p:txBody>
      </p:sp>
      <p:sp>
        <p:nvSpPr>
          <p:cNvPr id="1573" name="正方形/長方形 7"/>
          <p:cNvSpPr/>
          <p:nvPr/>
        </p:nvSpPr>
        <p:spPr>
          <a:xfrm>
            <a:off x="56456" y="2473151"/>
            <a:ext cx="2970685" cy="307777"/>
          </a:xfrm>
          <a:prstGeom prst="rect">
            <a:avLst/>
          </a:prstGeom>
        </p:spPr>
        <p:txBody>
          <a:bodyPr wrap="none">
            <a:spAutoFit/>
          </a:bodyPr>
          <a:lstStyle/>
          <a:p>
            <a:r>
              <a:rPr lang="ja-JP" altLang="en-US" sz="1400" dirty="0" smtClean="0"/>
              <a:t>周辺建築物へのアクセス導線の配慮</a:t>
            </a:r>
            <a:endParaRPr lang="ja-JP" altLang="en-US" sz="1400" dirty="0"/>
          </a:p>
        </p:txBody>
      </p:sp>
      <p:sp>
        <p:nvSpPr>
          <p:cNvPr id="1574" name="正方形/長方形 8"/>
          <p:cNvSpPr/>
          <p:nvPr/>
        </p:nvSpPr>
        <p:spPr>
          <a:xfrm>
            <a:off x="2072680" y="6464369"/>
            <a:ext cx="902811" cy="307777"/>
          </a:xfrm>
          <a:prstGeom prst="rect">
            <a:avLst/>
          </a:prstGeom>
        </p:spPr>
        <p:txBody>
          <a:bodyPr wrap="none">
            <a:spAutoFit/>
          </a:bodyPr>
          <a:lstStyle/>
          <a:p>
            <a:r>
              <a:rPr lang="ja-JP" altLang="en-US" sz="1400" dirty="0" smtClean="0"/>
              <a:t>（仙台駅）</a:t>
            </a:r>
            <a:endParaRPr lang="ja-JP" alt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1640632" y="2204864"/>
            <a:ext cx="8841432" cy="1470025"/>
          </a:xfrm>
        </p:spPr>
        <p:txBody>
          <a:bodyPr/>
          <a:lstStyle/>
          <a:p>
            <a:pPr eaLnBrk="1" hangingPunct="1"/>
            <a:r>
              <a:rPr lang="ja-JP" altLang="en-US" spc="-150" dirty="0"/>
              <a:t>３</a:t>
            </a:r>
            <a:r>
              <a:rPr lang="ja-JP" altLang="en-US" spc="-150" dirty="0" smtClean="0"/>
              <a:t>．シェアサイクルについて</a:t>
            </a:r>
          </a:p>
        </p:txBody>
      </p:sp>
    </p:spTree>
    <p:extLst>
      <p:ext uri="{BB962C8B-B14F-4D97-AF65-F5344CB8AC3E}">
        <p14:creationId xmlns:p14="http://schemas.microsoft.com/office/powerpoint/2010/main" val="3305428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lang="ja-JP" altLang="en-US" dirty="0" smtClean="0"/>
              <a:t>シェアサイクルとは</a:t>
            </a:r>
          </a:p>
        </p:txBody>
      </p:sp>
      <p:sp>
        <p:nvSpPr>
          <p:cNvPr id="23" name="正方形/長方形 22"/>
          <p:cNvSpPr/>
          <p:nvPr/>
        </p:nvSpPr>
        <p:spPr>
          <a:xfrm>
            <a:off x="193675" y="692150"/>
            <a:ext cx="9512300" cy="52387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180000" indent="-457200">
              <a:defRPr/>
            </a:pPr>
            <a:r>
              <a:rPr lang="ja-JP" altLang="en-US" sz="1400" dirty="0">
                <a:solidFill>
                  <a:srgbClr val="000000"/>
                </a:solidFill>
                <a:latin typeface="Meiryo UI" panose="020B0604030504040204" pitchFamily="50" charset="-128"/>
                <a:ea typeface="Meiryo UI" panose="020B0604030504040204" pitchFamily="50" charset="-128"/>
              </a:rPr>
              <a:t>○　「シェアサイクル」とは、相互利用可能な複数のサイクルポートからなる、自転車による面的な都市交通システム（「レンタサイクル」と異なり、借りた場所と異なる場所への返却が可能）。</a:t>
            </a:r>
          </a:p>
        </p:txBody>
      </p:sp>
      <p:sp>
        <p:nvSpPr>
          <p:cNvPr id="24" name="コンテンツ プレースホルダ 2"/>
          <p:cNvSpPr txBox="1"/>
          <p:nvPr/>
        </p:nvSpPr>
        <p:spPr>
          <a:xfrm>
            <a:off x="4305300" y="1781175"/>
            <a:ext cx="3970338" cy="544513"/>
          </a:xfrm>
          <a:prstGeom prst="rect">
            <a:avLst/>
          </a:prstGeom>
          <a:noFill/>
          <a:ln w="9525">
            <a:noFill/>
            <a:miter lim="800000"/>
            <a:headEnd/>
            <a:tailEnd/>
          </a:ln>
        </p:spPr>
        <p:txBody>
          <a:bodyPr/>
          <a:lstStyle/>
          <a:p>
            <a:pPr marL="316531" indent="-316531" eaLnBrk="1" hangingPunct="1">
              <a:lnSpc>
                <a:spcPts val="1477"/>
              </a:lnSpc>
              <a:spcBef>
                <a:spcPct val="200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シェアサイクル</a:t>
            </a:r>
            <a:endParaRPr lang="en-US" altLang="ja-JP" sz="1600" u="sng" dirty="0">
              <a:latin typeface="Meiryo UI" panose="020B0604030504040204" pitchFamily="50" charset="-128"/>
              <a:ea typeface="Meiryo UI" panose="020B0604030504040204" pitchFamily="50" charset="-128"/>
              <a:cs typeface="Meiryo UI" panose="020B0604030504040204" pitchFamily="50" charset="-128"/>
            </a:endParaRPr>
          </a:p>
          <a:p>
            <a:pPr marL="316531" indent="-316531" eaLnBrk="1" hangingPunct="1">
              <a:lnSpc>
                <a:spcPts val="1108"/>
              </a:lnSpc>
              <a:spcBef>
                <a:spcPct val="20000"/>
              </a:spcBef>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・複数のサイクルポートで自由に乗り降りが可能。</a:t>
            </a:r>
          </a:p>
          <a:p>
            <a:pPr marL="316531" indent="-316531" eaLnBrk="1" hangingPunct="1">
              <a:lnSpc>
                <a:spcPts val="1477"/>
              </a:lnSpc>
              <a:spcBef>
                <a:spcPct val="20000"/>
              </a:spcBef>
              <a:defRPr/>
            </a:pPr>
            <a:endParaRPr lang="en-US" altLang="ja-JP" sz="1050" dirty="0"/>
          </a:p>
        </p:txBody>
      </p:sp>
      <p:sp>
        <p:nvSpPr>
          <p:cNvPr id="27653" name="コンテンツ プレースホルダ 2"/>
          <p:cNvSpPr txBox="1">
            <a:spLocks noChangeArrowheads="1"/>
          </p:cNvSpPr>
          <p:nvPr/>
        </p:nvSpPr>
        <p:spPr bwMode="auto">
          <a:xfrm>
            <a:off x="141288" y="1835150"/>
            <a:ext cx="36369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100"/>
              </a:lnSpc>
              <a:buFontTx/>
              <a:buNone/>
            </a:pPr>
            <a:r>
              <a:rPr lang="ja-JP" altLang="en-US" sz="1600">
                <a:latin typeface="Meiryo UI" panose="020B0604030504040204" pitchFamily="50" charset="-128"/>
                <a:ea typeface="Meiryo UI" panose="020B0604030504040204" pitchFamily="50" charset="-128"/>
              </a:rPr>
              <a:t>○</a:t>
            </a:r>
            <a:r>
              <a:rPr lang="ja-JP" altLang="en-US" sz="1600" u="sng">
                <a:latin typeface="Meiryo UI" panose="020B0604030504040204" pitchFamily="50" charset="-128"/>
                <a:ea typeface="Meiryo UI" panose="020B0604030504040204" pitchFamily="50" charset="-128"/>
              </a:rPr>
              <a:t>レンタサイクル</a:t>
            </a:r>
          </a:p>
          <a:p>
            <a:pPr>
              <a:lnSpc>
                <a:spcPts val="1100"/>
              </a:lnSpc>
              <a:buFontTx/>
              <a:buNone/>
            </a:pPr>
            <a:r>
              <a:rPr lang="ja-JP" altLang="en-US" sz="1400">
                <a:latin typeface="Meiryo UI" panose="020B0604030504040204" pitchFamily="50" charset="-128"/>
                <a:ea typeface="Meiryo UI" panose="020B0604030504040204" pitchFamily="50" charset="-128"/>
              </a:rPr>
              <a:t>　　・一つのサイクルポートを中心に往復利用。</a:t>
            </a:r>
          </a:p>
        </p:txBody>
      </p:sp>
      <p:pic>
        <p:nvPicPr>
          <p:cNvPr id="27654" name="図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613" y="2325688"/>
            <a:ext cx="5338762"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図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8" y="3068638"/>
            <a:ext cx="3800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238250" y="3213100"/>
            <a:ext cx="17700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4254422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17397" t="4380" r="44246" b="24179"/>
          <a:stretch/>
        </p:blipFill>
        <p:spPr>
          <a:xfrm>
            <a:off x="3165122" y="558242"/>
            <a:ext cx="6111661" cy="6118330"/>
          </a:xfrm>
          <a:prstGeom prst="rect">
            <a:avLst/>
          </a:prstGeom>
        </p:spPr>
      </p:pic>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2989" t="75780" r="76506" b="6369"/>
          <a:stretch/>
        </p:blipFill>
        <p:spPr>
          <a:xfrm>
            <a:off x="485422" y="2911637"/>
            <a:ext cx="3267190" cy="1528790"/>
          </a:xfrm>
          <a:prstGeom prst="rect">
            <a:avLst/>
          </a:prstGeom>
        </p:spPr>
      </p:pic>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42402" t="75641" r="52286" b="6369"/>
          <a:stretch/>
        </p:blipFill>
        <p:spPr>
          <a:xfrm>
            <a:off x="7612876" y="4975716"/>
            <a:ext cx="846394" cy="1540695"/>
          </a:xfrm>
          <a:prstGeom prst="rect">
            <a:avLst/>
          </a:prstGeom>
        </p:spPr>
      </p:pic>
      <p:sp>
        <p:nvSpPr>
          <p:cNvPr id="3" name="テキスト ボックス 169"/>
          <p:cNvSpPr txBox="1"/>
          <p:nvPr/>
        </p:nvSpPr>
        <p:spPr>
          <a:xfrm>
            <a:off x="440849" y="688975"/>
            <a:ext cx="6623526" cy="338554"/>
          </a:xfrm>
          <a:prstGeom prst="rect">
            <a:avLst/>
          </a:prstGeom>
          <a:noFill/>
        </p:spPr>
        <p:txBody>
          <a:bodyPr wrap="square" rtlCol="0">
            <a:spAutoFit/>
          </a:bodyPr>
          <a:lstStyle/>
          <a:p>
            <a:r>
              <a:rPr lang="ja-JP" altLang="en-US" sz="1600" b="1" dirty="0" smtClean="0">
                <a:latin typeface="ＭＳ Ｐゴシック" pitchFamily="50" charset="-128"/>
              </a:rPr>
              <a:t>　シェアサイクル</a:t>
            </a:r>
            <a:r>
              <a:rPr lang="ja-JP" altLang="en-US" sz="1600" b="1" dirty="0">
                <a:latin typeface="ＭＳ Ｐゴシック" pitchFamily="50" charset="-128"/>
              </a:rPr>
              <a:t>実施状況（</a:t>
            </a:r>
            <a:r>
              <a:rPr lang="ja-JP" altLang="en-US" sz="1600" b="1" dirty="0">
                <a:solidFill>
                  <a:srgbClr val="FF0000"/>
                </a:solidFill>
                <a:latin typeface="ＭＳ Ｐゴシック" pitchFamily="50" charset="-128"/>
              </a:rPr>
              <a:t>速報値</a:t>
            </a:r>
            <a:r>
              <a:rPr lang="ja-JP" altLang="en-US" sz="1600" b="1" dirty="0">
                <a:latin typeface="ＭＳ Ｐゴシック" pitchFamily="50" charset="-128"/>
              </a:rPr>
              <a:t>）</a:t>
            </a:r>
          </a:p>
        </p:txBody>
      </p:sp>
      <p:sp>
        <p:nvSpPr>
          <p:cNvPr id="22" name="テキスト ボックス 24"/>
          <p:cNvSpPr txBox="1"/>
          <p:nvPr/>
        </p:nvSpPr>
        <p:spPr>
          <a:xfrm>
            <a:off x="678356" y="1027529"/>
            <a:ext cx="4346652" cy="815608"/>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シェアサイクルの実施都市は全国に拡大。</a:t>
            </a:r>
            <a:endParaRPr lang="en-US" altLang="ja-JP" sz="1400" dirty="0">
              <a:latin typeface="HG丸ｺﾞｼｯｸM-PRO" pitchFamily="50" charset="-128"/>
              <a:ea typeface="HG丸ｺﾞｼｯｸM-PRO" pitchFamily="50" charset="-128"/>
            </a:endParaRPr>
          </a:p>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社会実験を含め多くの地域で導入が進んでおり、面的な拡がりもみられる。</a:t>
            </a:r>
          </a:p>
        </p:txBody>
      </p:sp>
      <p:sp>
        <p:nvSpPr>
          <p:cNvPr id="7" name="テキスト ボックス 6"/>
          <p:cNvSpPr txBox="1"/>
          <p:nvPr/>
        </p:nvSpPr>
        <p:spPr>
          <a:xfrm>
            <a:off x="678357" y="1893151"/>
            <a:ext cx="4231512" cy="577081"/>
          </a:xfrm>
          <a:prstGeom prst="rect">
            <a:avLst/>
          </a:prstGeom>
          <a:noFill/>
        </p:spPr>
        <p:txBody>
          <a:bodyPr wrap="square" rtlCol="0">
            <a:spAutoFit/>
          </a:bodyPr>
          <a:lstStyle/>
          <a:p>
            <a:pPr marL="114300" indent="-114300"/>
            <a:r>
              <a:rPr lang="en-US" altLang="ja-JP" sz="1050" dirty="0">
                <a:latin typeface="ＭＳ Ｐゴシック" pitchFamily="50" charset="-128"/>
              </a:rPr>
              <a:t>※</a:t>
            </a:r>
            <a:r>
              <a:rPr lang="ja-JP" altLang="en-US" sz="1050" dirty="0">
                <a:latin typeface="ＭＳ Ｐゴシック" pitchFamily="50" charset="-128"/>
              </a:rPr>
              <a:t>令和4年3月末時点</a:t>
            </a:r>
            <a:endParaRPr lang="en-US" altLang="ja-JP" sz="1050" dirty="0">
              <a:latin typeface="ＭＳ Ｐゴシック" pitchFamily="50" charset="-128"/>
            </a:endParaRPr>
          </a:p>
          <a:p>
            <a:pPr marL="114300" indent="-114300"/>
            <a:r>
              <a:rPr lang="en-US" altLang="ja-JP" sz="1050" dirty="0">
                <a:latin typeface="ＭＳ Ｐゴシック" pitchFamily="50" charset="-128"/>
              </a:rPr>
              <a:t>※</a:t>
            </a:r>
            <a:r>
              <a:rPr lang="ja-JP" altLang="en-US" sz="1050" dirty="0">
                <a:latin typeface="ＭＳ Ｐゴシック" pitchFamily="50" charset="-128"/>
              </a:rPr>
              <a:t>国土交通省アンケートに本格実施・社会実験実施と回答のあった都市および国土交通省調べにより実施が確認された都市　</a:t>
            </a:r>
            <a:endParaRPr lang="en-US" altLang="ja-JP" sz="1050" dirty="0">
              <a:latin typeface="ＭＳ Ｐゴシック" pitchFamily="50" charset="-128"/>
            </a:endParaRPr>
          </a:p>
        </p:txBody>
      </p:sp>
      <p:cxnSp>
        <p:nvCxnSpPr>
          <p:cNvPr id="14" name="直線コネクタ 13"/>
          <p:cNvCxnSpPr/>
          <p:nvPr/>
        </p:nvCxnSpPr>
        <p:spPr>
          <a:xfrm>
            <a:off x="644130" y="4440427"/>
            <a:ext cx="3108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752612" y="2794441"/>
            <a:ext cx="0" cy="16459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490950" y="4897627"/>
            <a:ext cx="9672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7490949" y="4897627"/>
            <a:ext cx="0" cy="16459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l="15179" t="13946" r="47664" b="78104"/>
          <a:stretch/>
        </p:blipFill>
        <p:spPr>
          <a:xfrm>
            <a:off x="5025008" y="1027529"/>
            <a:ext cx="2035835" cy="284672"/>
          </a:xfrm>
          <a:prstGeom prst="rect">
            <a:avLst/>
          </a:prstGeom>
        </p:spPr>
      </p:pic>
      <p:sp>
        <p:nvSpPr>
          <p:cNvPr id="17" name="タイトル 2"/>
          <p:cNvSpPr txBox="1">
            <a:spLocks/>
          </p:cNvSpPr>
          <p:nvPr/>
        </p:nvSpPr>
        <p:spPr>
          <a:xfrm>
            <a:off x="0" y="0"/>
            <a:ext cx="9906000"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smtClean="0"/>
              <a:t>シェアサイクルの現状</a:t>
            </a:r>
            <a:endParaRPr lang="ja-JP" altLang="en-US" kern="0" dirty="0"/>
          </a:p>
        </p:txBody>
      </p:sp>
    </p:spTree>
    <p:extLst>
      <p:ext uri="{BB962C8B-B14F-4D97-AF65-F5344CB8AC3E}">
        <p14:creationId xmlns:p14="http://schemas.microsoft.com/office/powerpoint/2010/main" val="270657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テキスト ボックス 169"/>
          <p:cNvSpPr txBox="1"/>
          <p:nvPr/>
        </p:nvSpPr>
        <p:spPr>
          <a:xfrm>
            <a:off x="440849" y="688975"/>
            <a:ext cx="6623526" cy="338554"/>
          </a:xfrm>
          <a:prstGeom prst="rect">
            <a:avLst/>
          </a:prstGeom>
          <a:noFill/>
        </p:spPr>
        <p:txBody>
          <a:bodyPr wrap="square" rtlCol="0">
            <a:spAutoFit/>
          </a:bodyPr>
          <a:lstStyle/>
          <a:p>
            <a:r>
              <a:rPr lang="ja-JP" altLang="en-US" sz="1600" b="1" dirty="0">
                <a:latin typeface="ＭＳ Ｐゴシック" pitchFamily="50" charset="-128"/>
              </a:rPr>
              <a:t>　</a:t>
            </a:r>
            <a:r>
              <a:rPr lang="ja-JP" altLang="en-US" sz="1600" b="1" dirty="0" smtClean="0">
                <a:latin typeface="ＭＳ Ｐゴシック" pitchFamily="50" charset="-128"/>
              </a:rPr>
              <a:t>シェアサイクル</a:t>
            </a:r>
            <a:r>
              <a:rPr lang="ja-JP" altLang="en-US" sz="1600" b="1" dirty="0">
                <a:latin typeface="ＭＳ Ｐゴシック" pitchFamily="50" charset="-128"/>
              </a:rPr>
              <a:t>実施都市数の推移（</a:t>
            </a:r>
            <a:r>
              <a:rPr lang="ja-JP" altLang="en-US" sz="1600" b="1" dirty="0">
                <a:solidFill>
                  <a:srgbClr val="FF0000"/>
                </a:solidFill>
                <a:latin typeface="ＭＳ Ｐゴシック" pitchFamily="50" charset="-128"/>
              </a:rPr>
              <a:t>速報値</a:t>
            </a:r>
            <a:r>
              <a:rPr lang="ja-JP" altLang="en-US" sz="1600" b="1" dirty="0">
                <a:latin typeface="ＭＳ Ｐゴシック" pitchFamily="50" charset="-128"/>
              </a:rPr>
              <a:t>）</a:t>
            </a:r>
          </a:p>
        </p:txBody>
      </p:sp>
      <p:sp>
        <p:nvSpPr>
          <p:cNvPr id="1152" name="テキスト ボックス 24"/>
          <p:cNvSpPr txBox="1"/>
          <p:nvPr/>
        </p:nvSpPr>
        <p:spPr>
          <a:xfrm>
            <a:off x="648576" y="1021579"/>
            <a:ext cx="8208000" cy="599271"/>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シェアサイクルの本格導入都市数は令和３年度末時点で</a:t>
            </a:r>
            <a:r>
              <a:rPr lang="en-US" altLang="ja-JP" sz="1400" dirty="0">
                <a:latin typeface="HG丸ｺﾞｼｯｸM-PRO" pitchFamily="50" charset="-128"/>
                <a:ea typeface="HG丸ｺﾞｼｯｸM-PRO" pitchFamily="50" charset="-128"/>
              </a:rPr>
              <a:t>230</a:t>
            </a:r>
            <a:r>
              <a:rPr lang="ja-JP" altLang="en-US" sz="1400" dirty="0">
                <a:latin typeface="HG丸ｺﾞｼｯｸM-PRO" pitchFamily="50" charset="-128"/>
                <a:ea typeface="HG丸ｺﾞｼｯｸM-PRO" pitchFamily="50" charset="-128"/>
              </a:rPr>
              <a:t>都市。</a:t>
            </a:r>
            <a:endParaRPr lang="en-US" altLang="ja-JP" sz="1400" dirty="0">
              <a:latin typeface="HG丸ｺﾞｼｯｸM-PRO" pitchFamily="50" charset="-128"/>
              <a:ea typeface="HG丸ｺﾞｼｯｸM-PRO" pitchFamily="50" charset="-128"/>
            </a:endParaRPr>
          </a:p>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本格導入都市数は毎年増加傾向にあるが、一方で撤退した都市も存在。</a:t>
            </a:r>
          </a:p>
        </p:txBody>
      </p:sp>
      <p:sp>
        <p:nvSpPr>
          <p:cNvPr id="1154" name="テキスト ボックス 30"/>
          <p:cNvSpPr txBox="1"/>
          <p:nvPr/>
        </p:nvSpPr>
        <p:spPr>
          <a:xfrm>
            <a:off x="1628290" y="5949291"/>
            <a:ext cx="2525050" cy="276999"/>
          </a:xfrm>
          <a:prstGeom prst="rect">
            <a:avLst/>
          </a:prstGeom>
          <a:noFill/>
        </p:spPr>
        <p:txBody>
          <a:bodyPr wrap="none" rtlCol="0">
            <a:spAutoFit/>
          </a:bodyPr>
          <a:lstStyle/>
          <a:p>
            <a:r>
              <a:rPr lang="en-US" altLang="ja-JP" sz="1200" b="1" dirty="0"/>
              <a:t>【</a:t>
            </a:r>
            <a:r>
              <a:rPr lang="ja-JP" altLang="en-US" sz="1200" b="1" dirty="0"/>
              <a:t>シェアサイクルの検討中の都市数</a:t>
            </a:r>
            <a:r>
              <a:rPr lang="en-US" altLang="ja-JP" sz="1200" b="1" dirty="0"/>
              <a:t>】</a:t>
            </a:r>
            <a:endParaRPr lang="ja-JP" altLang="en-US" sz="1200" b="1" dirty="0"/>
          </a:p>
        </p:txBody>
      </p:sp>
      <p:sp>
        <p:nvSpPr>
          <p:cNvPr id="1155" name="正方形/長方形 31"/>
          <p:cNvSpPr/>
          <p:nvPr/>
        </p:nvSpPr>
        <p:spPr>
          <a:xfrm>
            <a:off x="1724816" y="6252821"/>
            <a:ext cx="2810899" cy="5356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・検討中の都市数</a:t>
            </a:r>
            <a:r>
              <a:rPr lang="en-US" altLang="ja-JP" sz="1400" dirty="0">
                <a:solidFill>
                  <a:schemeClr val="tx1"/>
                </a:solidFill>
              </a:rPr>
              <a:t>	</a:t>
            </a:r>
            <a:r>
              <a:rPr lang="ja-JP" altLang="en-US" sz="1400" dirty="0">
                <a:solidFill>
                  <a:schemeClr val="tx1"/>
                </a:solidFill>
              </a:rPr>
              <a:t>６６都市</a:t>
            </a:r>
          </a:p>
        </p:txBody>
      </p:sp>
      <p:sp>
        <p:nvSpPr>
          <p:cNvPr id="1158" name="テキスト ボックス 37"/>
          <p:cNvSpPr txBox="1"/>
          <p:nvPr/>
        </p:nvSpPr>
        <p:spPr>
          <a:xfrm>
            <a:off x="4918495" y="5949290"/>
            <a:ext cx="3666226" cy="369332"/>
          </a:xfrm>
          <a:prstGeom prst="rect">
            <a:avLst/>
          </a:prstGeom>
          <a:noFill/>
          <a:ln>
            <a:noFill/>
          </a:ln>
        </p:spPr>
        <p:style>
          <a:lnRef idx="0">
            <a:srgbClr val="000000"/>
          </a:lnRef>
          <a:fillRef idx="0">
            <a:srgbClr val="000000"/>
          </a:fillRef>
          <a:effectRef idx="0">
            <a:srgbClr val="000000"/>
          </a:effectRef>
          <a:fontRef idx="minor">
            <a:schemeClr val="lt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14300" indent="-114300"/>
            <a:r>
              <a:rPr lang="en-US" altLang="ja-JP" sz="900" dirty="0">
                <a:solidFill>
                  <a:schemeClr val="tx1"/>
                </a:solidFill>
                <a:latin typeface="ＭＳ Ｐゴシック" pitchFamily="50" charset="-128"/>
                <a:ea typeface="ＭＳ Ｐゴシック" pitchFamily="50" charset="-128"/>
              </a:rPr>
              <a:t>※</a:t>
            </a:r>
            <a:r>
              <a:rPr lang="ja-JP" altLang="en-US" sz="900" dirty="0">
                <a:solidFill>
                  <a:schemeClr val="tx1"/>
                </a:solidFill>
                <a:latin typeface="ＭＳ Ｐゴシック" pitchFamily="50" charset="-128"/>
                <a:ea typeface="ＭＳ Ｐゴシック" pitchFamily="50" charset="-128"/>
              </a:rPr>
              <a:t>国土交通省アンケートに本格実施、社会実験実施と回答のあった都市および国土交通省調べにより実施が確認された都市の集計　</a:t>
            </a:r>
            <a:endParaRPr lang="en-US" altLang="ja-JP" sz="900" dirty="0">
              <a:solidFill>
                <a:schemeClr val="tx1"/>
              </a:solidFill>
              <a:latin typeface="ＭＳ Ｐゴシック" pitchFamily="50" charset="-128"/>
              <a:ea typeface="ＭＳ Ｐゴシック" pitchFamily="50" charset="-128"/>
            </a:endParaRPr>
          </a:p>
        </p:txBody>
      </p:sp>
      <p:pic>
        <p:nvPicPr>
          <p:cNvPr id="5" name="図 4"/>
          <p:cNvPicPr>
            <a:picLocks noChangeAspect="1"/>
          </p:cNvPicPr>
          <p:nvPr/>
        </p:nvPicPr>
        <p:blipFill>
          <a:blip r:embed="rId3"/>
          <a:stretch>
            <a:fillRect/>
          </a:stretch>
        </p:blipFill>
        <p:spPr>
          <a:xfrm>
            <a:off x="1841946" y="1849234"/>
            <a:ext cx="6207398" cy="4056834"/>
          </a:xfrm>
          <a:prstGeom prst="rect">
            <a:avLst/>
          </a:prstGeom>
        </p:spPr>
      </p:pic>
      <p:sp>
        <p:nvSpPr>
          <p:cNvPr id="12" name="タイトル 2"/>
          <p:cNvSpPr>
            <a:spLocks noGrp="1"/>
          </p:cNvSpPr>
          <p:nvPr>
            <p:ph type="title"/>
          </p:nvPr>
        </p:nvSpPr>
        <p:spPr>
          <a:xfrm>
            <a:off x="0" y="0"/>
            <a:ext cx="9906000" cy="476250"/>
          </a:xfrm>
        </p:spPr>
        <p:txBody>
          <a:bodyPr/>
          <a:lstStyle/>
          <a:p>
            <a:r>
              <a:rPr lang="ja-JP" altLang="en-US" dirty="0" smtClean="0"/>
              <a:t>シェアサイクルの</a:t>
            </a:r>
            <a:r>
              <a:rPr lang="ja-JP" altLang="en-US" dirty="0"/>
              <a:t>現状</a:t>
            </a:r>
            <a:endParaRPr kumimoji="1" lang="ja-JP" altLang="en-US" dirty="0"/>
          </a:p>
        </p:txBody>
      </p:sp>
    </p:spTree>
    <p:extLst>
      <p:ext uri="{BB962C8B-B14F-4D97-AF65-F5344CB8AC3E}">
        <p14:creationId xmlns:p14="http://schemas.microsoft.com/office/powerpoint/2010/main" val="671453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タイトル 1"/>
          <p:cNvSpPr>
            <a:spLocks noGrp="1"/>
          </p:cNvSpPr>
          <p:nvPr>
            <p:ph type="title"/>
          </p:nvPr>
        </p:nvSpPr>
        <p:spPr/>
        <p:txBody>
          <a:bodyPr/>
          <a:lstStyle/>
          <a:p>
            <a:r>
              <a:rPr kumimoji="1" lang="ja-JP" altLang="en-US" dirty="0" smtClean="0"/>
              <a:t>都市・地域総合交通戦略とは？</a:t>
            </a:r>
            <a:endParaRPr kumimoji="1" lang="ja-JP" altLang="en-US" dirty="0"/>
          </a:p>
        </p:txBody>
      </p:sp>
      <p:sp>
        <p:nvSpPr>
          <p:cNvPr id="1167" name="テキスト ボックス 3"/>
          <p:cNvSpPr txBox="1"/>
          <p:nvPr/>
        </p:nvSpPr>
        <p:spPr>
          <a:xfrm>
            <a:off x="0" y="620688"/>
            <a:ext cx="9906000" cy="1600438"/>
          </a:xfrm>
          <a:prstGeom prst="rect">
            <a:avLst/>
          </a:prstGeom>
          <a:noFill/>
        </p:spPr>
        <p:txBody>
          <a:bodyPr wrap="square" rtlCol="0">
            <a:spAutoFit/>
          </a:bodyPr>
          <a:lstStyle/>
          <a:p>
            <a:r>
              <a:rPr kumimoji="1" lang="ja-JP" altLang="en-US" sz="1400" dirty="0" smtClean="0">
                <a:latin typeface="HG丸ｺﾞｼｯｸM-PRO" pitchFamily="50" charset="-128"/>
                <a:ea typeface="HG丸ｺﾞｼｯｸM-PRO" pitchFamily="50" charset="-128"/>
              </a:rPr>
              <a:t>○都市・地域総合交通戦略要綱（抜粋）</a:t>
            </a:r>
            <a:endParaRPr kumimoji="1" lang="en-US" altLang="ja-JP" sz="1400" dirty="0" smtClean="0">
              <a:latin typeface="HG丸ｺﾞｼｯｸM-PRO" pitchFamily="50" charset="-128"/>
              <a:ea typeface="HG丸ｺﾞｼｯｸM-PRO" pitchFamily="50" charset="-128"/>
            </a:endParaRPr>
          </a:p>
          <a:p>
            <a:r>
              <a:rPr kumimoji="1" lang="ja-JP" altLang="en-US" sz="1400" dirty="0" smtClean="0">
                <a:latin typeface="HG丸ｺﾞｼｯｸM-PRO" pitchFamily="50" charset="-128"/>
                <a:ea typeface="HG丸ｺﾞｼｯｸM-PRO" pitchFamily="50" charset="-128"/>
              </a:rPr>
              <a:t>　第一　目的</a:t>
            </a:r>
            <a:endParaRPr kumimoji="1" lang="en-US" altLang="ja-JP" sz="1400" dirty="0" smtClean="0">
              <a:latin typeface="HG丸ｺﾞｼｯｸM-PRO" pitchFamily="50" charset="-128"/>
              <a:ea typeface="HG丸ｺﾞｼｯｸM-PRO" pitchFamily="50" charset="-128"/>
            </a:endParaRPr>
          </a:p>
          <a:p>
            <a:r>
              <a:rPr lang="ja-JP" altLang="en-US" sz="1400" dirty="0" smtClean="0">
                <a:latin typeface="HG丸ｺﾞｼｯｸM-PRO" pitchFamily="50" charset="-128"/>
                <a:ea typeface="HG丸ｺﾞｼｯｸM-PRO" pitchFamily="50" charset="-128"/>
              </a:rPr>
              <a:t>　　この要綱は、進展する少子・超高齢化社会への対応、交通渋滞の緩和、交通に起因する環境負荷の低減等のため、過　</a:t>
            </a:r>
            <a:r>
              <a:rPr lang="en-US" altLang="ja-JP" sz="1400" dirty="0" smtClean="0">
                <a:latin typeface="HG丸ｺﾞｼｯｸM-PRO" pitchFamily="50" charset="-128"/>
                <a:ea typeface="HG丸ｺﾞｼｯｸM-PRO" pitchFamily="50" charset="-128"/>
              </a:rPr>
              <a:t/>
            </a:r>
            <a:br>
              <a:rPr lang="en-US" altLang="ja-JP" sz="1400" dirty="0" smtClean="0">
                <a:latin typeface="HG丸ｺﾞｼｯｸM-PRO" pitchFamily="50" charset="-128"/>
                <a:ea typeface="HG丸ｺﾞｼｯｸM-PRO" pitchFamily="50" charset="-128"/>
              </a:rPr>
            </a:br>
            <a:r>
              <a:rPr lang="ja-JP" altLang="en-US" sz="1400" dirty="0" smtClean="0">
                <a:latin typeface="HG丸ｺﾞｼｯｸM-PRO" pitchFamily="50" charset="-128"/>
                <a:ea typeface="HG丸ｺﾞｼｯｸM-PRO" pitchFamily="50" charset="-128"/>
              </a:rPr>
              <a:t>　度に自家用車利用に依存することなく、徒歩、自転車、公共交通等の各モードが連携し適切な役割分担のもと、</a:t>
            </a:r>
            <a:r>
              <a:rPr lang="ja-JP" altLang="en-US" sz="1400" b="1" u="sng" dirty="0" smtClean="0">
                <a:solidFill>
                  <a:srgbClr val="FF0000"/>
                </a:solidFill>
                <a:latin typeface="HG丸ｺﾞｼｯｸM-PRO" pitchFamily="50" charset="-128"/>
                <a:ea typeface="HG丸ｺﾞｼｯｸM-PRO" pitchFamily="50" charset="-128"/>
              </a:rPr>
              <a:t>望まし</a:t>
            </a:r>
            <a:r>
              <a:rPr lang="en-US" altLang="ja-JP" sz="1400" b="1" u="sng" dirty="0" smtClean="0">
                <a:solidFill>
                  <a:srgbClr val="FF0000"/>
                </a:solidFill>
                <a:latin typeface="HG丸ｺﾞｼｯｸM-PRO" pitchFamily="50" charset="-128"/>
                <a:ea typeface="HG丸ｺﾞｼｯｸM-PRO" pitchFamily="50" charset="-128"/>
              </a:rPr>
              <a:t/>
            </a:r>
            <a:br>
              <a:rPr lang="en-US" altLang="ja-JP" sz="1400" b="1" u="sng" dirty="0" smtClean="0">
                <a:solidFill>
                  <a:srgbClr val="FF0000"/>
                </a:solidFill>
                <a:latin typeface="HG丸ｺﾞｼｯｸM-PRO" pitchFamily="50" charset="-128"/>
                <a:ea typeface="HG丸ｺﾞｼｯｸM-PRO" pitchFamily="50" charset="-128"/>
              </a:rPr>
            </a:br>
            <a:r>
              <a:rPr lang="ja-JP" altLang="en-US" sz="1400" b="1" dirty="0" smtClean="0">
                <a:solidFill>
                  <a:srgbClr val="FF0000"/>
                </a:solidFill>
                <a:latin typeface="HG丸ｺﾞｼｯｸM-PRO" pitchFamily="50" charset="-128"/>
                <a:ea typeface="HG丸ｺﾞｼｯｸM-PRO" pitchFamily="50" charset="-128"/>
              </a:rPr>
              <a:t>　</a:t>
            </a:r>
            <a:r>
              <a:rPr lang="ja-JP" altLang="en-US" sz="1400" b="1" u="sng" dirty="0" smtClean="0">
                <a:solidFill>
                  <a:srgbClr val="FF0000"/>
                </a:solidFill>
                <a:latin typeface="HG丸ｺﾞｼｯｸM-PRO" pitchFamily="50" charset="-128"/>
                <a:ea typeface="HG丸ｺﾞｼｯｸM-PRO" pitchFamily="50" charset="-128"/>
              </a:rPr>
              <a:t>い都市・地域像の実現を図る観点から</a:t>
            </a:r>
            <a:r>
              <a:rPr lang="ja-JP" altLang="en-US" sz="1400" dirty="0" smtClean="0">
                <a:latin typeface="HG丸ｺﾞｼｯｸM-PRO" pitchFamily="50" charset="-128"/>
                <a:ea typeface="HG丸ｺﾞｼｯｸM-PRO" pitchFamily="50" charset="-128"/>
              </a:rPr>
              <a:t>、地方公共団体を中心として、関係機関・団体等が相互に協力し、都市・地域が</a:t>
            </a:r>
            <a:r>
              <a:rPr lang="en-US" altLang="ja-JP" sz="1400" dirty="0" smtClean="0">
                <a:latin typeface="HG丸ｺﾞｼｯｸM-PRO" pitchFamily="50" charset="-128"/>
                <a:ea typeface="HG丸ｺﾞｼｯｸM-PRO" pitchFamily="50" charset="-128"/>
              </a:rPr>
              <a:t/>
            </a:r>
            <a:br>
              <a:rPr lang="en-US" altLang="ja-JP" sz="1400" dirty="0" smtClean="0">
                <a:latin typeface="HG丸ｺﾞｼｯｸM-PRO" pitchFamily="50" charset="-128"/>
                <a:ea typeface="HG丸ｺﾞｼｯｸM-PRO" pitchFamily="50" charset="-128"/>
              </a:rPr>
            </a:br>
            <a:r>
              <a:rPr lang="ja-JP" altLang="en-US" sz="1400" dirty="0" smtClean="0">
                <a:latin typeface="HG丸ｺﾞｼｯｸM-PRO" pitchFamily="50" charset="-128"/>
                <a:ea typeface="HG丸ｺﾞｼｯｸM-PRO" pitchFamily="50" charset="-128"/>
              </a:rPr>
              <a:t>　抱える多様な課題に対応すべく、</a:t>
            </a:r>
            <a:r>
              <a:rPr lang="ja-JP" altLang="en-US" sz="1400" b="1" u="sng" dirty="0" smtClean="0">
                <a:solidFill>
                  <a:srgbClr val="FF0000"/>
                </a:solidFill>
                <a:latin typeface="HG丸ｺﾞｼｯｸM-PRO" pitchFamily="50" charset="-128"/>
                <a:ea typeface="HG丸ｺﾞｼｯｸM-PRO" pitchFamily="50" charset="-128"/>
              </a:rPr>
              <a:t>交通事業とまちづくりが連携した総合的かつ戦略的な交通施策の推進を図るもの</a:t>
            </a:r>
            <a:r>
              <a:rPr lang="ja-JP" altLang="en-US" sz="1400" dirty="0" smtClean="0">
                <a:latin typeface="HG丸ｺﾞｼｯｸM-PRO" pitchFamily="50" charset="-128"/>
                <a:ea typeface="HG丸ｺﾞｼｯｸM-PRO" pitchFamily="50" charset="-128"/>
              </a:rPr>
              <a:t>であ</a:t>
            </a:r>
            <a:r>
              <a:rPr lang="en-US" altLang="ja-JP" sz="1400" dirty="0" smtClean="0">
                <a:latin typeface="HG丸ｺﾞｼｯｸM-PRO" pitchFamily="50" charset="-128"/>
                <a:ea typeface="HG丸ｺﾞｼｯｸM-PRO" pitchFamily="50" charset="-128"/>
              </a:rPr>
              <a:t/>
            </a:r>
            <a:br>
              <a:rPr lang="en-US" altLang="ja-JP" sz="1400" dirty="0" smtClean="0">
                <a:latin typeface="HG丸ｺﾞｼｯｸM-PRO" pitchFamily="50" charset="-128"/>
                <a:ea typeface="HG丸ｺﾞｼｯｸM-PRO" pitchFamily="50" charset="-128"/>
              </a:rPr>
            </a:br>
            <a:r>
              <a:rPr lang="ja-JP" altLang="en-US" sz="1400" dirty="0" smtClean="0">
                <a:latin typeface="HG丸ｺﾞｼｯｸM-PRO" pitchFamily="50" charset="-128"/>
                <a:ea typeface="HG丸ｺﾞｼｯｸM-PRO" pitchFamily="50" charset="-128"/>
              </a:rPr>
              <a:t>　り、もって魅力と活力があふれる都市・地域の整備を行うことを目的とする。</a:t>
            </a:r>
            <a:endParaRPr kumimoji="1" lang="ja-JP" altLang="en-US" sz="1400" dirty="0">
              <a:latin typeface="HG丸ｺﾞｼｯｸM-PRO" pitchFamily="50" charset="-128"/>
              <a:ea typeface="HG丸ｺﾞｼｯｸM-PRO" pitchFamily="50" charset="-128"/>
            </a:endParaRPr>
          </a:p>
        </p:txBody>
      </p:sp>
      <p:sp>
        <p:nvSpPr>
          <p:cNvPr id="1168" name="角丸四角形 4"/>
          <p:cNvSpPr/>
          <p:nvPr/>
        </p:nvSpPr>
        <p:spPr>
          <a:xfrm>
            <a:off x="0" y="2276872"/>
            <a:ext cx="9849544" cy="504056"/>
          </a:xfrm>
          <a:prstGeom prst="roundRect">
            <a:avLst/>
          </a:prstGeom>
          <a:solidFill>
            <a:srgbClr val="FFFF99"/>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dirty="0" smtClean="0"/>
              <a:t>都市・地域総合交通戦略の目的は「望ましい都市・地域像の実現」であり、そのために交通が何をすべきかである</a:t>
            </a:r>
            <a:endParaRPr kumimoji="1" lang="ja-JP" altLang="en-US" sz="1600" dirty="0"/>
          </a:p>
        </p:txBody>
      </p:sp>
      <p:sp>
        <p:nvSpPr>
          <p:cNvPr id="1169" name="下矢印 5"/>
          <p:cNvSpPr/>
          <p:nvPr/>
        </p:nvSpPr>
        <p:spPr>
          <a:xfrm>
            <a:off x="4520952" y="2852936"/>
            <a:ext cx="1008112" cy="216024"/>
          </a:xfrm>
          <a:prstGeom prst="downArrow">
            <a:avLst/>
          </a:prstGeom>
          <a:solidFill>
            <a:srgbClr val="66FF66"/>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170" name="Picture 7"/>
          <p:cNvPicPr>
            <a:picLocks noChangeAspect="1" noChangeArrowheads="1"/>
          </p:cNvPicPr>
          <p:nvPr/>
        </p:nvPicPr>
        <p:blipFill>
          <a:blip r:embed="rId2"/>
          <a:stretch>
            <a:fillRect/>
          </a:stretch>
        </p:blipFill>
        <p:spPr>
          <a:xfrm>
            <a:off x="4370723" y="3204295"/>
            <a:ext cx="5535277" cy="3653705"/>
          </a:xfrm>
          <a:prstGeom prst="rect">
            <a:avLst/>
          </a:prstGeom>
          <a:noFill/>
          <a:ln w="9525">
            <a:noFill/>
            <a:miter lim="800000"/>
            <a:headEnd/>
            <a:tailEnd/>
          </a:ln>
          <a:effectLst/>
        </p:spPr>
      </p:pic>
      <p:sp>
        <p:nvSpPr>
          <p:cNvPr id="1171" name="角丸四角形吹き出し 8"/>
          <p:cNvSpPr/>
          <p:nvPr/>
        </p:nvSpPr>
        <p:spPr>
          <a:xfrm>
            <a:off x="776536" y="3212976"/>
            <a:ext cx="3816424" cy="2376264"/>
          </a:xfrm>
          <a:prstGeom prst="wedgeRoundRectCallout">
            <a:avLst>
              <a:gd name="adj1" fmla="val 66158"/>
              <a:gd name="adj2" fmla="val 27451"/>
              <a:gd name="adj3" fmla="val 16667"/>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sz="1600" dirty="0" smtClean="0"/>
              <a:t>このような都市構造を目指すためには、</a:t>
            </a:r>
            <a:endParaRPr kumimoji="1" lang="en-US" altLang="ja-JP" sz="1600" dirty="0" smtClean="0"/>
          </a:p>
          <a:p>
            <a:r>
              <a:rPr lang="ja-JP" altLang="en-US" sz="1600" dirty="0" smtClean="0"/>
              <a:t>「居住集積エリア」に住む人々の移動手段を確保し、「都市機能が集積するエリア」へのアクセスを確保すること。</a:t>
            </a:r>
            <a:endParaRPr lang="en-US" altLang="ja-JP" sz="1600" dirty="0" smtClean="0"/>
          </a:p>
          <a:p>
            <a:endParaRPr kumimoji="1" lang="en-US" altLang="ja-JP" sz="1600" dirty="0" smtClean="0"/>
          </a:p>
          <a:p>
            <a:r>
              <a:rPr lang="ja-JP" altLang="en-US" sz="1600" dirty="0" smtClean="0"/>
              <a:t>このために交通は何をすべきか？</a:t>
            </a:r>
            <a:endParaRPr lang="en-US" altLang="ja-JP" sz="1600" dirty="0" smtClean="0"/>
          </a:p>
          <a:p>
            <a:r>
              <a:rPr kumimoji="1" lang="ja-JP" altLang="en-US" sz="1600" dirty="0" smtClean="0"/>
              <a:t>→公共交通の利便性向上　等</a:t>
            </a:r>
            <a:endParaRPr kumimoji="1" lang="ja-JP" alt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840958" y="1706957"/>
            <a:ext cx="5083057" cy="3968420"/>
          </a:xfrm>
          <a:prstGeom prst="rect">
            <a:avLst/>
          </a:prstGeom>
        </p:spPr>
      </p:pic>
      <p:pic>
        <p:nvPicPr>
          <p:cNvPr id="1214" name="図 6"/>
          <p:cNvPicPr>
            <a:picLocks noChangeAspect="1"/>
          </p:cNvPicPr>
          <p:nvPr/>
        </p:nvPicPr>
        <p:blipFill rotWithShape="1">
          <a:blip r:embed="rId4" cstate="print">
            <a:extLst>
              <a:ext uri="{28A0092B-C50C-407E-A947-70E740481C1C}">
                <a14:useLocalDpi xmlns:a14="http://schemas.microsoft.com/office/drawing/2010/main" val="0"/>
              </a:ext>
            </a:extLst>
          </a:blip>
          <a:srcRect l="30627" t="25095" r="4950" b="18324"/>
          <a:stretch/>
        </p:blipFill>
        <p:spPr>
          <a:xfrm>
            <a:off x="6146801" y="3911600"/>
            <a:ext cx="2219325" cy="2755900"/>
          </a:xfrm>
          <a:prstGeom prst="rect">
            <a:avLst/>
          </a:prstGeom>
        </p:spPr>
      </p:pic>
      <p:sp>
        <p:nvSpPr>
          <p:cNvPr id="1195" name="テキスト ボックス 16"/>
          <p:cNvSpPr txBox="1"/>
          <p:nvPr/>
        </p:nvSpPr>
        <p:spPr>
          <a:xfrm>
            <a:off x="567051" y="578280"/>
            <a:ext cx="6623526" cy="338554"/>
          </a:xfrm>
          <a:prstGeom prst="rect">
            <a:avLst/>
          </a:prstGeom>
          <a:noFill/>
        </p:spPr>
        <p:txBody>
          <a:bodyPr wrap="square" rtlCol="0">
            <a:spAutoFit/>
          </a:bodyPr>
          <a:lstStyle/>
          <a:p>
            <a:r>
              <a:rPr lang="ja-JP" altLang="en-US" sz="1600" b="1" dirty="0" smtClean="0">
                <a:latin typeface="ＭＳ Ｐゴシック" pitchFamily="50" charset="-128"/>
              </a:rPr>
              <a:t>ポート数</a:t>
            </a:r>
            <a:r>
              <a:rPr lang="ja-JP" altLang="en-US" sz="1600" b="1" dirty="0">
                <a:latin typeface="ＭＳ Ｐゴシック" pitchFamily="50" charset="-128"/>
              </a:rPr>
              <a:t>・ポート密度の推移（</a:t>
            </a:r>
            <a:r>
              <a:rPr lang="ja-JP" altLang="en-US" sz="1600" b="1" dirty="0">
                <a:solidFill>
                  <a:srgbClr val="FF0000"/>
                </a:solidFill>
                <a:latin typeface="ＭＳ Ｐゴシック" pitchFamily="50" charset="-128"/>
              </a:rPr>
              <a:t>速報値</a:t>
            </a:r>
            <a:r>
              <a:rPr lang="ja-JP" altLang="en-US" sz="1600" b="1" dirty="0">
                <a:latin typeface="ＭＳ Ｐゴシック" pitchFamily="50" charset="-128"/>
              </a:rPr>
              <a:t>）</a:t>
            </a:r>
          </a:p>
        </p:txBody>
      </p:sp>
      <p:sp>
        <p:nvSpPr>
          <p:cNvPr id="1196" name="テキスト ボックス 19"/>
          <p:cNvSpPr txBox="1"/>
          <p:nvPr/>
        </p:nvSpPr>
        <p:spPr>
          <a:xfrm>
            <a:off x="681224" y="937716"/>
            <a:ext cx="8208000" cy="307777"/>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ポート数は年々増加しており、設置密度も高まっているものと想定される。</a:t>
            </a:r>
            <a:endParaRPr lang="en-US" altLang="ja-JP" sz="1400" dirty="0">
              <a:latin typeface="HG丸ｺﾞｼｯｸM-PRO" pitchFamily="50" charset="-128"/>
              <a:ea typeface="HG丸ｺﾞｼｯｸM-PRO" pitchFamily="50" charset="-128"/>
            </a:endParaRPr>
          </a:p>
        </p:txBody>
      </p:sp>
      <p:sp>
        <p:nvSpPr>
          <p:cNvPr id="1198" name="テキスト ボックス 2"/>
          <p:cNvSpPr txBox="1"/>
          <p:nvPr/>
        </p:nvSpPr>
        <p:spPr>
          <a:xfrm>
            <a:off x="1515018" y="1594632"/>
            <a:ext cx="413429" cy="123190"/>
          </a:xfrm>
          <a:prstGeom prst="rect">
            <a:avLst/>
          </a:prstGeom>
          <a:solidFill>
            <a:schemeClr val="bg1"/>
          </a:solidFill>
          <a:ln w="9525" cmpd="sng">
            <a:noFill/>
          </a:ln>
          <a:effectLst/>
        </p:spPr>
        <p:style>
          <a:lnRef idx="0">
            <a:srgbClr val="000000"/>
          </a:lnRef>
          <a:fillRef idx="0">
            <a:srgbClr val="000000"/>
          </a:fillRef>
          <a:effectRef idx="0">
            <a:srgbClr val="00000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000" dirty="0">
                <a:latin typeface="ＭＳ Ｐゴシック" pitchFamily="50" charset="-128"/>
                <a:ea typeface="ＭＳ Ｐゴシック" pitchFamily="50" charset="-128"/>
              </a:rPr>
              <a:t>（箇所）</a:t>
            </a:r>
          </a:p>
        </p:txBody>
      </p:sp>
      <p:sp>
        <p:nvSpPr>
          <p:cNvPr id="1199" name="テキスト ボックス 24"/>
          <p:cNvSpPr txBox="1"/>
          <p:nvPr/>
        </p:nvSpPr>
        <p:spPr>
          <a:xfrm>
            <a:off x="745654" y="1313180"/>
            <a:ext cx="3486150" cy="307777"/>
          </a:xfrm>
          <a:prstGeom prst="rect">
            <a:avLst/>
          </a:prstGeom>
          <a:noFill/>
        </p:spPr>
        <p:txBody>
          <a:bodyPr wrap="square" rtlCol="0">
            <a:spAutoFit/>
          </a:bodyPr>
          <a:lstStyle/>
          <a:p>
            <a:r>
              <a:rPr lang="en-US" altLang="ja-JP" sz="1400" b="1" dirty="0">
                <a:latin typeface="ＭＳ Ｐゴシック" pitchFamily="50" charset="-128"/>
              </a:rPr>
              <a:t>【</a:t>
            </a:r>
            <a:r>
              <a:rPr lang="ja-JP" altLang="en-US" sz="1400" b="1" dirty="0">
                <a:latin typeface="ＭＳ Ｐゴシック" pitchFamily="50" charset="-128"/>
              </a:rPr>
              <a:t>ポート設置数の推移</a:t>
            </a:r>
            <a:r>
              <a:rPr lang="en-US" altLang="ja-JP" sz="1400" b="1" dirty="0">
                <a:latin typeface="ＭＳ Ｐゴシック" pitchFamily="50" charset="-128"/>
              </a:rPr>
              <a:t>】</a:t>
            </a:r>
            <a:endParaRPr lang="ja-JP" altLang="en-US" sz="1400" b="1" dirty="0">
              <a:latin typeface="ＭＳ Ｐゴシック" pitchFamily="50" charset="-128"/>
            </a:endParaRPr>
          </a:p>
        </p:txBody>
      </p:sp>
      <p:sp>
        <p:nvSpPr>
          <p:cNvPr id="1200" name="テキスト ボックス 3"/>
          <p:cNvSpPr txBox="1"/>
          <p:nvPr/>
        </p:nvSpPr>
        <p:spPr>
          <a:xfrm>
            <a:off x="5272833" y="5367903"/>
            <a:ext cx="646331" cy="230832"/>
          </a:xfrm>
          <a:prstGeom prst="rect">
            <a:avLst/>
          </a:prstGeom>
          <a:noFill/>
        </p:spPr>
        <p:txBody>
          <a:bodyPr wrap="none" rtlCol="0">
            <a:spAutoFit/>
          </a:bodyPr>
          <a:lstStyle/>
          <a:p>
            <a:r>
              <a:rPr lang="ja-JP" altLang="en-US" sz="900" dirty="0"/>
              <a:t>（年度末）</a:t>
            </a:r>
          </a:p>
        </p:txBody>
      </p:sp>
      <p:sp>
        <p:nvSpPr>
          <p:cNvPr id="1201" name="テキスト ボックス 49"/>
          <p:cNvSpPr txBox="1"/>
          <p:nvPr/>
        </p:nvSpPr>
        <p:spPr>
          <a:xfrm>
            <a:off x="5815700" y="1410046"/>
            <a:ext cx="3073524" cy="307777"/>
          </a:xfrm>
          <a:prstGeom prst="rect">
            <a:avLst/>
          </a:prstGeom>
          <a:noFill/>
        </p:spPr>
        <p:txBody>
          <a:bodyPr wrap="square" rtlCol="0">
            <a:spAutoFit/>
          </a:bodyPr>
          <a:lstStyle/>
          <a:p>
            <a:r>
              <a:rPr lang="en-US" altLang="ja-JP" sz="1400" b="1" dirty="0">
                <a:latin typeface="ＭＳ Ｐゴシック" pitchFamily="50" charset="-128"/>
              </a:rPr>
              <a:t>【</a:t>
            </a:r>
            <a:r>
              <a:rPr lang="ja-JP" altLang="en-US" sz="1400" b="1" dirty="0">
                <a:latin typeface="ＭＳ Ｐゴシック" pitchFamily="50" charset="-128"/>
              </a:rPr>
              <a:t>ポート密度の変化の例（東京都）</a:t>
            </a:r>
            <a:r>
              <a:rPr lang="en-US" altLang="ja-JP" sz="1400" b="1" dirty="0">
                <a:latin typeface="ＭＳ Ｐゴシック" pitchFamily="50" charset="-128"/>
              </a:rPr>
              <a:t>】</a:t>
            </a:r>
            <a:endParaRPr lang="ja-JP" altLang="en-US" sz="1400" b="1" dirty="0">
              <a:latin typeface="ＭＳ Ｐゴシック" pitchFamily="50" charset="-128"/>
            </a:endParaRPr>
          </a:p>
        </p:txBody>
      </p:sp>
      <p:pic>
        <p:nvPicPr>
          <p:cNvPr id="1202" name="図 50"/>
          <p:cNvPicPr>
            <a:picLocks noChangeAspect="1"/>
          </p:cNvPicPr>
          <p:nvPr/>
        </p:nvPicPr>
        <p:blipFill>
          <a:blip r:embed="rId5"/>
          <a:stretch>
            <a:fillRect/>
          </a:stretch>
        </p:blipFill>
        <p:spPr>
          <a:xfrm>
            <a:off x="6106768" y="1893054"/>
            <a:ext cx="2393972" cy="1846385"/>
          </a:xfrm>
          <a:prstGeom prst="rect">
            <a:avLst/>
          </a:prstGeom>
        </p:spPr>
      </p:pic>
      <p:cxnSp>
        <p:nvCxnSpPr>
          <p:cNvPr id="1203" name="直線コネクタ 51"/>
          <p:cNvCxnSpPr/>
          <p:nvPr/>
        </p:nvCxnSpPr>
        <p:spPr>
          <a:xfrm>
            <a:off x="8440994" y="1976322"/>
            <a:ext cx="495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4" name="直線コネクタ 52"/>
          <p:cNvCxnSpPr/>
          <p:nvPr/>
        </p:nvCxnSpPr>
        <p:spPr>
          <a:xfrm>
            <a:off x="8440994" y="2543027"/>
            <a:ext cx="495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5" name="直線矢印コネクタ 53"/>
          <p:cNvCxnSpPr/>
          <p:nvPr/>
        </p:nvCxnSpPr>
        <p:spPr>
          <a:xfrm>
            <a:off x="8500740" y="2013150"/>
            <a:ext cx="0" cy="50238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6" name="テキスト ボックス 54"/>
          <p:cNvSpPr txBox="1"/>
          <p:nvPr/>
        </p:nvSpPr>
        <p:spPr>
          <a:xfrm>
            <a:off x="8526144" y="2119983"/>
            <a:ext cx="579436" cy="276999"/>
          </a:xfrm>
          <a:prstGeom prst="rect">
            <a:avLst/>
          </a:prstGeom>
          <a:noFill/>
        </p:spPr>
        <p:txBody>
          <a:bodyPr wrap="square" rtlCol="0">
            <a:spAutoFit/>
          </a:bodyPr>
          <a:lstStyle/>
          <a:p>
            <a:r>
              <a:rPr lang="ja-JP" altLang="en-US" sz="1200" dirty="0"/>
              <a:t>５ｋｍ</a:t>
            </a:r>
          </a:p>
        </p:txBody>
      </p:sp>
      <p:cxnSp>
        <p:nvCxnSpPr>
          <p:cNvPr id="1207" name="直線コネクタ 55"/>
          <p:cNvCxnSpPr/>
          <p:nvPr/>
        </p:nvCxnSpPr>
        <p:spPr>
          <a:xfrm flipH="1" flipV="1">
            <a:off x="7865891" y="1795502"/>
            <a:ext cx="719" cy="18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8" name="直線コネクタ 56"/>
          <p:cNvCxnSpPr/>
          <p:nvPr/>
        </p:nvCxnSpPr>
        <p:spPr>
          <a:xfrm flipH="1" flipV="1">
            <a:off x="8429626" y="1797205"/>
            <a:ext cx="719" cy="180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9" name="直線矢印コネクタ 57"/>
          <p:cNvCxnSpPr/>
          <p:nvPr/>
        </p:nvCxnSpPr>
        <p:spPr>
          <a:xfrm>
            <a:off x="7872240" y="1889874"/>
            <a:ext cx="539750" cy="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0" name="テキスト ボックス 58"/>
          <p:cNvSpPr txBox="1"/>
          <p:nvPr/>
        </p:nvSpPr>
        <p:spPr>
          <a:xfrm>
            <a:off x="7865890" y="1626301"/>
            <a:ext cx="579436" cy="276999"/>
          </a:xfrm>
          <a:prstGeom prst="rect">
            <a:avLst/>
          </a:prstGeom>
          <a:noFill/>
        </p:spPr>
        <p:txBody>
          <a:bodyPr wrap="square" rtlCol="0">
            <a:spAutoFit/>
          </a:bodyPr>
          <a:lstStyle/>
          <a:p>
            <a:r>
              <a:rPr lang="ja-JP" altLang="en-US" sz="1200" dirty="0"/>
              <a:t>５ｋｍ</a:t>
            </a:r>
          </a:p>
        </p:txBody>
      </p:sp>
      <p:sp>
        <p:nvSpPr>
          <p:cNvPr id="1211" name="テキスト ボックス 59"/>
          <p:cNvSpPr txBox="1"/>
          <p:nvPr/>
        </p:nvSpPr>
        <p:spPr>
          <a:xfrm flipH="1">
            <a:off x="6117326" y="1915999"/>
            <a:ext cx="1016463" cy="369332"/>
          </a:xfrm>
          <a:prstGeom prst="rect">
            <a:avLst/>
          </a:prstGeom>
          <a:noFill/>
        </p:spPr>
        <p:txBody>
          <a:bodyPr wrap="square" rtlCol="0">
            <a:spAutoFit/>
          </a:bodyPr>
          <a:lstStyle/>
          <a:p>
            <a:r>
              <a:rPr kumimoji="1" lang="en-US" altLang="ja-JP" dirty="0"/>
              <a:t>H29.10</a:t>
            </a:r>
            <a:endParaRPr kumimoji="1" lang="ja-JP" altLang="en-US" dirty="0"/>
          </a:p>
        </p:txBody>
      </p:sp>
      <p:graphicFrame>
        <p:nvGraphicFramePr>
          <p:cNvPr id="1215" name="表 47"/>
          <p:cNvGraphicFramePr>
            <a:graphicFrameLocks noGrp="1"/>
          </p:cNvGraphicFramePr>
          <p:nvPr>
            <p:extLst/>
          </p:nvPr>
        </p:nvGraphicFramePr>
        <p:xfrm>
          <a:off x="6145900" y="3914923"/>
          <a:ext cx="2289600" cy="2862000"/>
        </p:xfrm>
        <a:graphic>
          <a:graphicData uri="http://schemas.openxmlformats.org/drawingml/2006/table">
            <a:tbl>
              <a:tblPr firstRow="1" bandRow="1">
                <a:tableStyleId>{5C22544A-7EE6-4342-B048-85BDC9FD1C3A}</a:tableStyleId>
              </a:tblPr>
              <a:tblGrid>
                <a:gridCol w="572400">
                  <a:extLst>
                    <a:ext uri="{9D8B030D-6E8A-4147-A177-3AD203B41FA5}">
                      <a16:colId xmlns:a16="http://schemas.microsoft.com/office/drawing/2014/main" val="20000"/>
                    </a:ext>
                  </a:extLst>
                </a:gridCol>
                <a:gridCol w="572400">
                  <a:extLst>
                    <a:ext uri="{9D8B030D-6E8A-4147-A177-3AD203B41FA5}">
                      <a16:colId xmlns:a16="http://schemas.microsoft.com/office/drawing/2014/main" val="20001"/>
                    </a:ext>
                  </a:extLst>
                </a:gridCol>
                <a:gridCol w="572400">
                  <a:extLst>
                    <a:ext uri="{9D8B030D-6E8A-4147-A177-3AD203B41FA5}">
                      <a16:colId xmlns:a16="http://schemas.microsoft.com/office/drawing/2014/main" val="20002"/>
                    </a:ext>
                  </a:extLst>
                </a:gridCol>
                <a:gridCol w="572400">
                  <a:extLst>
                    <a:ext uri="{9D8B030D-6E8A-4147-A177-3AD203B41FA5}">
                      <a16:colId xmlns:a16="http://schemas.microsoft.com/office/drawing/2014/main" val="20003"/>
                    </a:ext>
                  </a:extLst>
                </a:gridCol>
              </a:tblGrid>
              <a:tr h="572400">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0"/>
                  </a:ext>
                </a:extLst>
              </a:tr>
              <a:tr h="572400">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1"/>
                  </a:ext>
                </a:extLst>
              </a:tr>
              <a:tr h="572400">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2"/>
                  </a:ext>
                </a:extLst>
              </a:tr>
              <a:tr h="572400">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r h="572400">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216" name="下矢印 61"/>
          <p:cNvSpPr/>
          <p:nvPr/>
        </p:nvSpPr>
        <p:spPr>
          <a:xfrm>
            <a:off x="6981318" y="3660601"/>
            <a:ext cx="672936" cy="327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7" name="テキスト ボックス 60"/>
          <p:cNvSpPr txBox="1"/>
          <p:nvPr/>
        </p:nvSpPr>
        <p:spPr>
          <a:xfrm flipH="1">
            <a:off x="6117326" y="3855536"/>
            <a:ext cx="1016463" cy="369332"/>
          </a:xfrm>
          <a:prstGeom prst="rect">
            <a:avLst/>
          </a:prstGeom>
          <a:noFill/>
        </p:spPr>
        <p:txBody>
          <a:bodyPr wrap="square" rtlCol="0">
            <a:spAutoFit/>
          </a:bodyPr>
          <a:lstStyle/>
          <a:p>
            <a:r>
              <a:rPr lang="en-US" altLang="ja-JP" dirty="0" smtClean="0"/>
              <a:t>R4</a:t>
            </a:r>
            <a:r>
              <a:rPr kumimoji="1" lang="en-US" altLang="ja-JP" dirty="0" smtClean="0"/>
              <a:t>.10</a:t>
            </a:r>
            <a:endParaRPr kumimoji="1" lang="ja-JP" altLang="en-US" dirty="0"/>
          </a:p>
        </p:txBody>
      </p:sp>
      <p:sp>
        <p:nvSpPr>
          <p:cNvPr id="1220" name="テキスト ボックス 7"/>
          <p:cNvSpPr txBox="1"/>
          <p:nvPr/>
        </p:nvSpPr>
        <p:spPr>
          <a:xfrm>
            <a:off x="8369848" y="3420418"/>
            <a:ext cx="1005442" cy="415498"/>
          </a:xfrm>
          <a:prstGeom prst="rect">
            <a:avLst/>
          </a:prstGeom>
          <a:noFill/>
        </p:spPr>
        <p:txBody>
          <a:bodyPr wrap="square" rtlCol="0">
            <a:spAutoFit/>
          </a:bodyPr>
          <a:lstStyle/>
          <a:p>
            <a:r>
              <a:rPr lang="ja-JP" altLang="en-US" sz="1050" dirty="0">
                <a:latin typeface="+mn-ea"/>
              </a:rPr>
              <a:t>ポート密度</a:t>
            </a:r>
            <a:endParaRPr lang="en-US" altLang="ja-JP" sz="1050" dirty="0">
              <a:latin typeface="+mn-ea"/>
            </a:endParaRPr>
          </a:p>
          <a:p>
            <a:r>
              <a:rPr lang="en-US" altLang="ja-JP" sz="1050" dirty="0">
                <a:latin typeface="+mn-ea"/>
              </a:rPr>
              <a:t>1.3</a:t>
            </a:r>
            <a:r>
              <a:rPr lang="ja-JP" altLang="en-US" sz="1050" dirty="0">
                <a:latin typeface="+mn-ea"/>
              </a:rPr>
              <a:t>箇所</a:t>
            </a:r>
            <a:r>
              <a:rPr lang="en-US" altLang="ja-JP" sz="1050" dirty="0">
                <a:latin typeface="+mn-ea"/>
              </a:rPr>
              <a:t>/km2</a:t>
            </a:r>
          </a:p>
        </p:txBody>
      </p:sp>
      <p:sp>
        <p:nvSpPr>
          <p:cNvPr id="1221" name="テキスト ボックス 31"/>
          <p:cNvSpPr txBox="1"/>
          <p:nvPr/>
        </p:nvSpPr>
        <p:spPr>
          <a:xfrm>
            <a:off x="8410812" y="6155619"/>
            <a:ext cx="1005442" cy="415498"/>
          </a:xfrm>
          <a:prstGeom prst="rect">
            <a:avLst/>
          </a:prstGeom>
          <a:noFill/>
        </p:spPr>
        <p:txBody>
          <a:bodyPr wrap="square" rtlCol="0">
            <a:spAutoFit/>
          </a:bodyPr>
          <a:lstStyle/>
          <a:p>
            <a:r>
              <a:rPr lang="ja-JP" altLang="en-US" sz="1050" dirty="0">
                <a:latin typeface="+mn-ea"/>
              </a:rPr>
              <a:t>ポート密度</a:t>
            </a:r>
            <a:endParaRPr lang="en-US" altLang="ja-JP" sz="1050" dirty="0">
              <a:latin typeface="+mn-ea"/>
            </a:endParaRPr>
          </a:p>
          <a:p>
            <a:r>
              <a:rPr lang="en-US" altLang="ja-JP" sz="1050" dirty="0">
                <a:latin typeface="+mn-ea"/>
              </a:rPr>
              <a:t>1.9</a:t>
            </a:r>
            <a:r>
              <a:rPr lang="ja-JP" altLang="en-US" sz="1050" dirty="0">
                <a:latin typeface="+mn-ea"/>
              </a:rPr>
              <a:t>箇所</a:t>
            </a:r>
            <a:r>
              <a:rPr lang="en-US" altLang="ja-JP" sz="1050" dirty="0">
                <a:latin typeface="+mn-ea"/>
              </a:rPr>
              <a:t>/km2</a:t>
            </a:r>
          </a:p>
        </p:txBody>
      </p:sp>
      <p:sp>
        <p:nvSpPr>
          <p:cNvPr id="1798" name="テキスト ボックス 630"/>
          <p:cNvSpPr txBox="1"/>
          <p:nvPr/>
        </p:nvSpPr>
        <p:spPr>
          <a:xfrm>
            <a:off x="886451" y="5636092"/>
            <a:ext cx="5302467" cy="229939"/>
          </a:xfrm>
          <a:prstGeom prst="rect">
            <a:avLst/>
          </a:prstGeom>
          <a:noFill/>
        </p:spPr>
        <p:txBody>
          <a:bodyPr wrap="square" rtlCol="0">
            <a:spAutoFit/>
          </a:bodyPr>
          <a:lstStyle/>
          <a:p>
            <a:pPr marL="85725" indent="-85725"/>
            <a:r>
              <a:rPr lang="en-US" altLang="ja-JP" sz="900" dirty="0">
                <a:latin typeface="ＭＳ Ｐゴシック" pitchFamily="50" charset="-128"/>
              </a:rPr>
              <a:t>※</a:t>
            </a:r>
            <a:r>
              <a:rPr lang="ja-JP" altLang="en-US" sz="900" dirty="0">
                <a:latin typeface="ＭＳ Ｐゴシック" pitchFamily="50" charset="-128"/>
              </a:rPr>
              <a:t>複数事業行う都市であっても、すべての事業を集計対象としている</a:t>
            </a:r>
            <a:endParaRPr lang="en-US" altLang="ja-JP" sz="900" dirty="0">
              <a:latin typeface="ＭＳ Ｐゴシック" pitchFamily="50" charset="-128"/>
            </a:endParaRPr>
          </a:p>
        </p:txBody>
      </p:sp>
      <p:sp>
        <p:nvSpPr>
          <p:cNvPr id="36" name="テキスト ボックス 37"/>
          <p:cNvSpPr txBox="1"/>
          <p:nvPr/>
        </p:nvSpPr>
        <p:spPr>
          <a:xfrm>
            <a:off x="8458201" y="1467067"/>
            <a:ext cx="1222321" cy="230832"/>
          </a:xfrm>
          <a:prstGeom prst="rect">
            <a:avLst/>
          </a:prstGeom>
          <a:noFill/>
          <a:ln>
            <a:noFill/>
          </a:ln>
        </p:spPr>
        <p:style>
          <a:lnRef idx="0">
            <a:srgbClr val="000000"/>
          </a:lnRef>
          <a:fillRef idx="0">
            <a:srgbClr val="000000"/>
          </a:fillRef>
          <a:effectRef idx="0">
            <a:srgbClr val="000000"/>
          </a:effectRef>
          <a:fontRef idx="minor">
            <a:schemeClr val="lt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14300" indent="-114300"/>
            <a:r>
              <a:rPr lang="en-US" altLang="ja-JP" sz="900" dirty="0">
                <a:solidFill>
                  <a:schemeClr val="tx1"/>
                </a:solidFill>
                <a:latin typeface="ＭＳ Ｐゴシック" pitchFamily="50" charset="-128"/>
                <a:ea typeface="ＭＳ Ｐゴシック" pitchFamily="50" charset="-128"/>
              </a:rPr>
              <a:t>※</a:t>
            </a:r>
            <a:r>
              <a:rPr lang="ja-JP" altLang="en-US" sz="900" dirty="0">
                <a:solidFill>
                  <a:schemeClr val="tx1"/>
                </a:solidFill>
                <a:latin typeface="ＭＳ Ｐゴシック" pitchFamily="50" charset="-128"/>
                <a:ea typeface="ＭＳ Ｐゴシック" pitchFamily="50" charset="-128"/>
              </a:rPr>
              <a:t>国土交通省調べ　</a:t>
            </a:r>
            <a:endParaRPr lang="en-US" altLang="ja-JP" sz="900" dirty="0">
              <a:solidFill>
                <a:schemeClr val="tx1"/>
              </a:solidFill>
              <a:latin typeface="ＭＳ Ｐゴシック" pitchFamily="50" charset="-128"/>
              <a:ea typeface="ＭＳ Ｐゴシック" pitchFamily="50" charset="-128"/>
            </a:endParaRPr>
          </a:p>
        </p:txBody>
      </p:sp>
      <p:sp>
        <p:nvSpPr>
          <p:cNvPr id="37" name="テキスト ボックス 37"/>
          <p:cNvSpPr txBox="1"/>
          <p:nvPr/>
        </p:nvSpPr>
        <p:spPr>
          <a:xfrm>
            <a:off x="888227" y="5787623"/>
            <a:ext cx="3660681" cy="369332"/>
          </a:xfrm>
          <a:prstGeom prst="rect">
            <a:avLst/>
          </a:prstGeom>
          <a:noFill/>
          <a:ln>
            <a:noFill/>
          </a:ln>
        </p:spPr>
        <p:style>
          <a:lnRef idx="0">
            <a:srgbClr val="000000"/>
          </a:lnRef>
          <a:fillRef idx="0">
            <a:srgbClr val="000000"/>
          </a:fillRef>
          <a:effectRef idx="0">
            <a:srgbClr val="000000"/>
          </a:effectRef>
          <a:fontRef idx="minor">
            <a:schemeClr val="lt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14300" indent="-114300"/>
            <a:r>
              <a:rPr lang="en-US" altLang="ja-JP" sz="900" dirty="0">
                <a:solidFill>
                  <a:schemeClr val="tx1"/>
                </a:solidFill>
                <a:latin typeface="ＭＳ Ｐゴシック" pitchFamily="50" charset="-128"/>
                <a:ea typeface="ＭＳ Ｐゴシック" pitchFamily="50" charset="-128"/>
              </a:rPr>
              <a:t>※</a:t>
            </a:r>
            <a:r>
              <a:rPr lang="ja-JP" altLang="en-US" sz="900" dirty="0">
                <a:solidFill>
                  <a:schemeClr val="tx1"/>
                </a:solidFill>
                <a:latin typeface="ＭＳ Ｐゴシック" pitchFamily="50" charset="-128"/>
                <a:ea typeface="ＭＳ Ｐゴシック" pitchFamily="50" charset="-128"/>
              </a:rPr>
              <a:t>国土交通省アンケートに本格実施、社会実験実施と回答のあった都市および国土交通省調べにより実施が確認された都市の集計　</a:t>
            </a:r>
            <a:endParaRPr lang="en-US" altLang="ja-JP" sz="900" dirty="0">
              <a:solidFill>
                <a:schemeClr val="tx1"/>
              </a:solidFill>
              <a:latin typeface="ＭＳ Ｐゴシック" pitchFamily="50" charset="-128"/>
              <a:ea typeface="ＭＳ Ｐゴシック" pitchFamily="50" charset="-128"/>
            </a:endParaRPr>
          </a:p>
        </p:txBody>
      </p:sp>
      <p:sp>
        <p:nvSpPr>
          <p:cNvPr id="38" name="タイトル 2"/>
          <p:cNvSpPr>
            <a:spLocks noGrp="1"/>
          </p:cNvSpPr>
          <p:nvPr>
            <p:ph type="title"/>
          </p:nvPr>
        </p:nvSpPr>
        <p:spPr>
          <a:xfrm>
            <a:off x="0" y="0"/>
            <a:ext cx="9906000" cy="476250"/>
          </a:xfrm>
        </p:spPr>
        <p:txBody>
          <a:bodyPr/>
          <a:lstStyle/>
          <a:p>
            <a:r>
              <a:rPr lang="ja-JP" altLang="en-US" dirty="0" smtClean="0"/>
              <a:t>シェアサイクルの</a:t>
            </a:r>
            <a:r>
              <a:rPr lang="ja-JP" altLang="en-US" dirty="0"/>
              <a:t>現状</a:t>
            </a:r>
            <a:endParaRPr kumimoji="1" lang="ja-JP" altLang="en-US" dirty="0"/>
          </a:p>
        </p:txBody>
      </p:sp>
    </p:spTree>
    <p:extLst>
      <p:ext uri="{BB962C8B-B14F-4D97-AF65-F5344CB8AC3E}">
        <p14:creationId xmlns:p14="http://schemas.microsoft.com/office/powerpoint/2010/main" val="1800622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AutoShape 2"/>
          <p:cNvSpPr>
            <a:spLocks noChangeArrowheads="1"/>
          </p:cNvSpPr>
          <p:nvPr/>
        </p:nvSpPr>
        <p:spPr>
          <a:xfrm>
            <a:off x="684207" y="2328752"/>
            <a:ext cx="5056036" cy="3122375"/>
          </a:xfrm>
          <a:prstGeom prst="roundRect">
            <a:avLst>
              <a:gd name="adj" fmla="val 2685"/>
            </a:avLst>
          </a:prstGeom>
          <a:noFill/>
          <a:ln w="28575">
            <a:solidFill>
              <a:srgbClr val="FF9900"/>
            </a:solidFill>
            <a:round/>
            <a:headEnd/>
            <a:tailEnd/>
          </a:ln>
        </p:spPr>
        <p:txBody>
          <a:bodyPr wrap="none" anchor="ctr"/>
          <a:lstStyle/>
          <a:p>
            <a:endParaRPr lang="ja-JP" altLang="ja-JP"/>
          </a:p>
        </p:txBody>
      </p:sp>
      <p:sp>
        <p:nvSpPr>
          <p:cNvPr id="1383" name="Rectangle 9"/>
          <p:cNvSpPr>
            <a:spLocks noChangeArrowheads="1"/>
          </p:cNvSpPr>
          <p:nvPr/>
        </p:nvSpPr>
        <p:spPr>
          <a:xfrm>
            <a:off x="647700" y="272534"/>
            <a:ext cx="31931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133350" eaLnBrk="1" hangingPunct="1"/>
            <a:endParaRPr lang="ja-JP" altLang="ja-JP">
              <a:cs typeface="ＭＳ Ｐゴシック" pitchFamily="50" charset="-128"/>
            </a:endParaRPr>
          </a:p>
        </p:txBody>
      </p:sp>
      <p:sp>
        <p:nvSpPr>
          <p:cNvPr id="1384" name="Rectangle 18"/>
          <p:cNvSpPr>
            <a:spLocks noChangeArrowheads="1"/>
          </p:cNvSpPr>
          <p:nvPr/>
        </p:nvSpPr>
        <p:spPr>
          <a:xfrm>
            <a:off x="647700" y="272534"/>
            <a:ext cx="31931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133350" eaLnBrk="1" hangingPunct="1"/>
            <a:endParaRPr lang="ja-JP" altLang="ja-JP">
              <a:cs typeface="ＭＳ Ｐゴシック" pitchFamily="50" charset="-128"/>
            </a:endParaRPr>
          </a:p>
        </p:txBody>
      </p:sp>
      <p:sp>
        <p:nvSpPr>
          <p:cNvPr id="1385" name="テキスト ボックス 9"/>
          <p:cNvSpPr txBox="1"/>
          <p:nvPr/>
        </p:nvSpPr>
        <p:spPr>
          <a:xfrm>
            <a:off x="755055" y="1083801"/>
            <a:ext cx="8538236" cy="954107"/>
          </a:xfrm>
          <a:prstGeom prst="rect">
            <a:avLst/>
          </a:prstGeom>
          <a:solidFill>
            <a:schemeClr val="accent5"/>
          </a:solidFill>
        </p:spPr>
        <p:txBody>
          <a:bodyPr wrap="square" rtlCol="0">
            <a:spAutoFit/>
          </a:bodyPr>
          <a:lstStyle/>
          <a:p>
            <a:pPr marL="180975" indent="-180975">
              <a:buFont typeface="Wingdings" pitchFamily="2" charset="2"/>
              <a:buChar char="Ø"/>
            </a:pPr>
            <a:r>
              <a:rPr lang="ja-JP" altLang="en-US" sz="1400" dirty="0">
                <a:latin typeface="HG丸ｺﾞｼｯｸM-PRO" pitchFamily="50" charset="-128"/>
                <a:ea typeface="HG丸ｺﾞｼｯｸM-PRO" pitchFamily="50" charset="-128"/>
              </a:rPr>
              <a:t>ポート設置位置等を明示した都市再生整備計画（案）を策定し、公共施設管理者協議を経て、ＨＰへの掲載等により公表することにより、公共施設におけるサイクルポートの占用特例が活用できる。</a:t>
            </a:r>
            <a:endParaRPr lang="en-US" altLang="ja-JP" sz="1400" dirty="0">
              <a:latin typeface="HG丸ｺﾞｼｯｸM-PRO" pitchFamily="50" charset="-128"/>
              <a:ea typeface="HG丸ｺﾞｼｯｸM-PRO" pitchFamily="50" charset="-128"/>
            </a:endParaRPr>
          </a:p>
          <a:p>
            <a:pPr marL="180975" indent="-180975">
              <a:buFont typeface="Wingdings" pitchFamily="2" charset="2"/>
              <a:buChar char="Ø"/>
            </a:pPr>
            <a:r>
              <a:rPr lang="ja-JP" altLang="en-US" sz="1400" dirty="0">
                <a:latin typeface="HG丸ｺﾞｼｯｸM-PRO" pitchFamily="50" charset="-128"/>
                <a:ea typeface="HG丸ｺﾞｼｯｸM-PRO" pitchFamily="50" charset="-128"/>
              </a:rPr>
              <a:t>占用特例の活用のみを行う場合は、事務手続き上、国や都道府県との協議は必要とせず、地方公共団体の裁量で、都市再生整備計画の策定・公表ができる。</a:t>
            </a:r>
            <a:endParaRPr lang="en-US" altLang="ja-JP" sz="1400" dirty="0">
              <a:latin typeface="HG丸ｺﾞｼｯｸM-PRO" pitchFamily="50" charset="-128"/>
              <a:ea typeface="HG丸ｺﾞｼｯｸM-PRO" pitchFamily="50" charset="-128"/>
            </a:endParaRPr>
          </a:p>
        </p:txBody>
      </p:sp>
      <p:sp>
        <p:nvSpPr>
          <p:cNvPr id="1386" name="AutoShape 2"/>
          <p:cNvSpPr>
            <a:spLocks noChangeArrowheads="1"/>
          </p:cNvSpPr>
          <p:nvPr/>
        </p:nvSpPr>
        <p:spPr>
          <a:xfrm>
            <a:off x="5908252" y="2328752"/>
            <a:ext cx="3005188" cy="3122374"/>
          </a:xfrm>
          <a:prstGeom prst="roundRect">
            <a:avLst>
              <a:gd name="adj" fmla="val 2685"/>
            </a:avLst>
          </a:prstGeom>
          <a:noFill/>
          <a:ln w="28575">
            <a:solidFill>
              <a:srgbClr val="FF9900"/>
            </a:solidFill>
            <a:round/>
            <a:headEnd/>
            <a:tailEnd/>
          </a:ln>
        </p:spPr>
        <p:txBody>
          <a:bodyPr wrap="none" anchor="ctr"/>
          <a:lstStyle/>
          <a:p>
            <a:endParaRPr lang="ja-JP" altLang="ja-JP"/>
          </a:p>
        </p:txBody>
      </p:sp>
      <p:sp>
        <p:nvSpPr>
          <p:cNvPr id="1387" name="テキスト ボックス 12"/>
          <p:cNvSpPr txBox="1"/>
          <p:nvPr/>
        </p:nvSpPr>
        <p:spPr>
          <a:xfrm>
            <a:off x="6025123" y="2178837"/>
            <a:ext cx="2072691" cy="332281"/>
          </a:xfrm>
          <a:prstGeom prst="rect">
            <a:avLst/>
          </a:prstGeom>
          <a:solidFill>
            <a:srgbClr val="FF9900"/>
          </a:solidFill>
          <a:ln>
            <a:noFill/>
          </a:ln>
          <a:effectLst>
            <a:outerShdw blurRad="44450" dist="27940" dir="5400000" algn="ctr">
              <a:srgbClr val="000000">
                <a:alpha val="32000"/>
              </a:srgbClr>
            </a:outerShdw>
          </a:effectLst>
        </p:spPr>
        <p:txBody>
          <a:bodyPr wrap="square" rtlCol="0" anchor="ctr">
            <a:noAutofit/>
          </a:bodyPr>
          <a:lstStyle/>
          <a:p>
            <a:r>
              <a:rPr lang="ja-JP" altLang="en-US" sz="1600" dirty="0">
                <a:solidFill>
                  <a:schemeClr val="bg1"/>
                </a:solidFill>
                <a:latin typeface="HG創英角ｺﾞｼｯｸUB" panose="020B0909000000000000" pitchFamily="49" charset="-128"/>
                <a:ea typeface="HG創英角ｺﾞｼｯｸUB" panose="020B0909000000000000" pitchFamily="49" charset="-128"/>
              </a:rPr>
              <a:t>都市公園の占用特例</a:t>
            </a:r>
            <a:endParaRPr lang="en-US" altLang="ja-JP" sz="1600"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388" name="テキスト ボックス 16"/>
          <p:cNvSpPr txBox="1"/>
          <p:nvPr/>
        </p:nvSpPr>
        <p:spPr>
          <a:xfrm>
            <a:off x="5930201" y="2728446"/>
            <a:ext cx="3051477" cy="769441"/>
          </a:xfrm>
          <a:prstGeom prst="rect">
            <a:avLst/>
          </a:prstGeom>
          <a:noFill/>
        </p:spPr>
        <p:txBody>
          <a:bodyPr wrap="square" rtlCol="0">
            <a:spAutoFit/>
          </a:bodyPr>
          <a:lstStyle/>
          <a:p>
            <a:pPr marL="85725" indent="-85725">
              <a:lnSpc>
                <a:spcPts val="600"/>
              </a:lnSpc>
              <a:tabLst>
                <a:tab pos="180975" algn="l"/>
              </a:tabLst>
            </a:pPr>
            <a:endParaRPr lang="en-US" altLang="ja-JP" sz="1300" dirty="0">
              <a:solidFill>
                <a:srgbClr val="000000"/>
              </a:solidFill>
              <a:latin typeface="ＭＳ Ｐゴシック"/>
              <a:ea typeface="ＭＳ Ｐゴシック"/>
            </a:endParaRPr>
          </a:p>
          <a:p>
            <a:pPr marL="85725" indent="-85725">
              <a:tabLst>
                <a:tab pos="180975" algn="l"/>
              </a:tabLst>
            </a:pPr>
            <a:r>
              <a:rPr lang="ja-JP" altLang="en-US" sz="1300" dirty="0">
                <a:solidFill>
                  <a:srgbClr val="000000"/>
                </a:solidFill>
                <a:latin typeface="ＭＳ Ｐゴシック"/>
                <a:ea typeface="ＭＳ Ｐゴシック"/>
              </a:rPr>
              <a:t>○賑わいの創出に寄与する施設（観光案内所、</a:t>
            </a:r>
            <a:r>
              <a:rPr lang="ja-JP" altLang="en-US" sz="1300" u="sng" dirty="0">
                <a:solidFill>
                  <a:srgbClr val="FF0000"/>
                </a:solidFill>
                <a:latin typeface="ＭＳ Ｐゴシック"/>
                <a:ea typeface="ＭＳ Ｐゴシック"/>
              </a:rPr>
              <a:t>サイクルポート</a:t>
            </a:r>
            <a:r>
              <a:rPr lang="ja-JP" altLang="en-US" sz="1300" dirty="0">
                <a:solidFill>
                  <a:srgbClr val="000000"/>
                </a:solidFill>
                <a:latin typeface="ＭＳ Ｐゴシック"/>
                <a:ea typeface="ＭＳ Ｐゴシック"/>
              </a:rPr>
              <a:t>等）を都市公園の占用許可対象に追加</a:t>
            </a:r>
            <a:endParaRPr lang="en-US" altLang="ja-JP" sz="1300" dirty="0">
              <a:solidFill>
                <a:srgbClr val="000000"/>
              </a:solidFill>
              <a:latin typeface="ＭＳ Ｐゴシック"/>
              <a:ea typeface="ＭＳ Ｐゴシック"/>
            </a:endParaRPr>
          </a:p>
        </p:txBody>
      </p:sp>
      <p:pic>
        <p:nvPicPr>
          <p:cNvPr id="1389" name="図 27"/>
          <p:cNvPicPr>
            <a:picLocks noChangeAspect="1"/>
          </p:cNvPicPr>
          <p:nvPr/>
        </p:nvPicPr>
        <p:blipFill>
          <a:blip r:embed="rId3"/>
          <a:stretch>
            <a:fillRect/>
          </a:stretch>
        </p:blipFill>
        <p:spPr>
          <a:xfrm>
            <a:off x="6658970" y="3621144"/>
            <a:ext cx="1660246" cy="1326046"/>
          </a:xfrm>
          <a:prstGeom prst="rect">
            <a:avLst/>
          </a:prstGeom>
        </p:spPr>
      </p:pic>
      <p:sp>
        <p:nvSpPr>
          <p:cNvPr id="1390" name="テキスト ボックス 28"/>
          <p:cNvSpPr txBox="1"/>
          <p:nvPr/>
        </p:nvSpPr>
        <p:spPr>
          <a:xfrm>
            <a:off x="6311271" y="4947191"/>
            <a:ext cx="2574865" cy="430887"/>
          </a:xfrm>
          <a:prstGeom prst="rect">
            <a:avLst/>
          </a:prstGeom>
          <a:noFill/>
        </p:spPr>
        <p:txBody>
          <a:bodyPr wrap="square" rtlCol="0">
            <a:spAutoFit/>
          </a:bodyPr>
          <a:lstStyle/>
          <a:p>
            <a:r>
              <a:rPr lang="ja-JP" altLang="en-US" sz="1100" dirty="0">
                <a:solidFill>
                  <a:srgbClr val="000000"/>
                </a:solidFill>
                <a:latin typeface="HGP創英角ｺﾞｼｯｸUB" panose="020B0900000000000000" pitchFamily="50" charset="-128"/>
                <a:ea typeface="HGP創英角ｺﾞｼｯｸUB" panose="020B0900000000000000" pitchFamily="50" charset="-128"/>
              </a:rPr>
              <a:t>都市公園への</a:t>
            </a:r>
            <a:endParaRPr lang="en-US" altLang="ja-JP" sz="1100" dirty="0">
              <a:solidFill>
                <a:srgbClr val="000000"/>
              </a:solidFill>
              <a:latin typeface="HGP創英角ｺﾞｼｯｸUB" panose="020B0900000000000000" pitchFamily="50" charset="-128"/>
              <a:ea typeface="HGP創英角ｺﾞｼｯｸUB" panose="020B0900000000000000" pitchFamily="50" charset="-128"/>
            </a:endParaRPr>
          </a:p>
          <a:p>
            <a:r>
              <a:rPr lang="ja-JP" altLang="en-US" sz="1100" dirty="0">
                <a:solidFill>
                  <a:srgbClr val="000000"/>
                </a:solidFill>
                <a:latin typeface="HGP創英角ｺﾞｼｯｸUB" panose="020B0900000000000000" pitchFamily="50" charset="-128"/>
                <a:ea typeface="HGP創英角ｺﾞｼｯｸUB" panose="020B0900000000000000" pitchFamily="50" charset="-128"/>
              </a:rPr>
              <a:t>サイクルポート設置</a:t>
            </a:r>
            <a:r>
              <a:rPr lang="ja-JP" altLang="en-US" sz="1100" dirty="0">
                <a:latin typeface="HG創英角ｺﾞｼｯｸUB" panose="020B0909000000000000" pitchFamily="49" charset="-128"/>
                <a:ea typeface="HG創英角ｺﾞｼｯｸUB" panose="020B0909000000000000" pitchFamily="49" charset="-128"/>
              </a:rPr>
              <a:t>（イメージ）</a:t>
            </a:r>
          </a:p>
        </p:txBody>
      </p:sp>
      <p:sp>
        <p:nvSpPr>
          <p:cNvPr id="1391" name="テキスト ボックス 24"/>
          <p:cNvSpPr txBox="1"/>
          <p:nvPr/>
        </p:nvSpPr>
        <p:spPr>
          <a:xfrm>
            <a:off x="5810513" y="2605188"/>
            <a:ext cx="3482779" cy="169277"/>
          </a:xfrm>
          <a:prstGeom prst="rect">
            <a:avLst/>
          </a:prstGeom>
          <a:noFill/>
        </p:spPr>
        <p:txBody>
          <a:bodyPr wrap="square" rtlCol="0">
            <a:spAutoFit/>
          </a:bodyPr>
          <a:lstStyle/>
          <a:p>
            <a:pPr marL="85725" indent="-85725">
              <a:lnSpc>
                <a:spcPts val="600"/>
              </a:lnSpc>
              <a:tabLst>
                <a:tab pos="180975" algn="l"/>
              </a:tabLst>
            </a:pPr>
            <a:r>
              <a:rPr lang="zh-TW" altLang="en-US" sz="1300" dirty="0">
                <a:solidFill>
                  <a:srgbClr val="000000"/>
                </a:solidFill>
                <a:latin typeface="ＭＳ Ｐゴシック"/>
              </a:rPr>
              <a:t>　平成</a:t>
            </a:r>
            <a:r>
              <a:rPr lang="en-US" altLang="zh-TW" sz="1300" dirty="0">
                <a:solidFill>
                  <a:srgbClr val="000000"/>
                </a:solidFill>
                <a:latin typeface="ＭＳ Ｐゴシック"/>
              </a:rPr>
              <a:t>28</a:t>
            </a:r>
            <a:r>
              <a:rPr lang="zh-TW" altLang="en-US" sz="1300" dirty="0">
                <a:solidFill>
                  <a:srgbClr val="000000"/>
                </a:solidFill>
                <a:latin typeface="ＭＳ Ｐゴシック"/>
              </a:rPr>
              <a:t>年　都市再生特別措置法改正</a:t>
            </a:r>
            <a:endParaRPr lang="en-US" altLang="ja-JP" sz="1300" dirty="0">
              <a:solidFill>
                <a:srgbClr val="000000"/>
              </a:solidFill>
              <a:latin typeface="ＭＳ Ｐゴシック"/>
              <a:ea typeface="ＭＳ Ｐゴシック"/>
            </a:endParaRPr>
          </a:p>
        </p:txBody>
      </p:sp>
      <p:sp>
        <p:nvSpPr>
          <p:cNvPr id="1392" name="テキスト ボックス 25"/>
          <p:cNvSpPr txBox="1"/>
          <p:nvPr/>
        </p:nvSpPr>
        <p:spPr>
          <a:xfrm>
            <a:off x="757512" y="2178837"/>
            <a:ext cx="2072691" cy="332281"/>
          </a:xfrm>
          <a:prstGeom prst="rect">
            <a:avLst/>
          </a:prstGeom>
          <a:solidFill>
            <a:srgbClr val="FF9900"/>
          </a:solidFill>
          <a:ln>
            <a:noFill/>
          </a:ln>
          <a:effectLst>
            <a:outerShdw blurRad="44450" dist="27940" dir="5400000" algn="ctr">
              <a:srgbClr val="000000">
                <a:alpha val="32000"/>
              </a:srgbClr>
            </a:outerShdw>
          </a:effectLst>
        </p:spPr>
        <p:txBody>
          <a:bodyPr wrap="square" rtlCol="0" anchor="ctr">
            <a:noAutofit/>
          </a:bodyPr>
          <a:lstStyle/>
          <a:p>
            <a:r>
              <a:rPr lang="ja-JP" altLang="en-US" sz="1600" dirty="0">
                <a:solidFill>
                  <a:schemeClr val="bg1"/>
                </a:solidFill>
                <a:latin typeface="HG創英角ｺﾞｼｯｸUB" panose="020B0909000000000000" pitchFamily="49" charset="-128"/>
                <a:ea typeface="HG創英角ｺﾞｼｯｸUB" panose="020B0909000000000000" pitchFamily="49" charset="-128"/>
              </a:rPr>
              <a:t>道路の占用特例</a:t>
            </a:r>
            <a:endParaRPr lang="en-US" altLang="ja-JP" sz="1600"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393" name="テキスト ボックス 30"/>
          <p:cNvSpPr txBox="1"/>
          <p:nvPr/>
        </p:nvSpPr>
        <p:spPr>
          <a:xfrm>
            <a:off x="700851" y="2623294"/>
            <a:ext cx="3482779" cy="169277"/>
          </a:xfrm>
          <a:prstGeom prst="rect">
            <a:avLst/>
          </a:prstGeom>
          <a:noFill/>
        </p:spPr>
        <p:txBody>
          <a:bodyPr wrap="square" rtlCol="0">
            <a:spAutoFit/>
          </a:bodyPr>
          <a:lstStyle/>
          <a:p>
            <a:pPr marL="85725" indent="-85725">
              <a:lnSpc>
                <a:spcPts val="600"/>
              </a:lnSpc>
              <a:tabLst>
                <a:tab pos="180975" algn="l"/>
              </a:tabLst>
            </a:pPr>
            <a:r>
              <a:rPr lang="zh-TW" altLang="en-US" sz="1300" dirty="0">
                <a:solidFill>
                  <a:srgbClr val="000000"/>
                </a:solidFill>
                <a:latin typeface="ＭＳ Ｐゴシック"/>
              </a:rPr>
              <a:t>　平成</a:t>
            </a:r>
            <a:r>
              <a:rPr lang="en-US" altLang="zh-TW" sz="1300" dirty="0">
                <a:solidFill>
                  <a:srgbClr val="000000"/>
                </a:solidFill>
                <a:latin typeface="ＭＳ Ｐゴシック"/>
              </a:rPr>
              <a:t>23</a:t>
            </a:r>
            <a:r>
              <a:rPr lang="zh-TW" altLang="en-US" sz="1300" dirty="0">
                <a:solidFill>
                  <a:srgbClr val="000000"/>
                </a:solidFill>
                <a:latin typeface="ＭＳ Ｐゴシック"/>
              </a:rPr>
              <a:t>年　都市再生特別措置法改正</a:t>
            </a:r>
            <a:endParaRPr lang="en-US" altLang="ja-JP" sz="1300" dirty="0">
              <a:solidFill>
                <a:srgbClr val="000000"/>
              </a:solidFill>
              <a:latin typeface="ＭＳ Ｐゴシック"/>
              <a:ea typeface="ＭＳ Ｐゴシック"/>
            </a:endParaRPr>
          </a:p>
        </p:txBody>
      </p:sp>
      <p:sp>
        <p:nvSpPr>
          <p:cNvPr id="1394" name="テキスト ボックス 2"/>
          <p:cNvSpPr txBox="1">
            <a:spLocks noChangeArrowheads="1"/>
          </p:cNvSpPr>
          <p:nvPr/>
        </p:nvSpPr>
        <p:spPr>
          <a:xfrm>
            <a:off x="750466" y="2787167"/>
            <a:ext cx="5060046" cy="492443"/>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300" dirty="0">
                <a:latin typeface="+mn-ea"/>
                <a:ea typeface="+mn-ea"/>
                <a:cs typeface="Meiryo UI" panose="020B0604030504040204" pitchFamily="50" charset="-128"/>
              </a:rPr>
              <a:t>○サイクルポート等について、一定の条件の下で、道路占用許可の特例として、無余地性の基準が緩和できる。</a:t>
            </a:r>
          </a:p>
        </p:txBody>
      </p:sp>
      <p:sp>
        <p:nvSpPr>
          <p:cNvPr id="1396" name="テキスト ボックス 22"/>
          <p:cNvSpPr txBox="1"/>
          <p:nvPr/>
        </p:nvSpPr>
        <p:spPr>
          <a:xfrm>
            <a:off x="647700" y="705917"/>
            <a:ext cx="8091992" cy="338554"/>
          </a:xfrm>
          <a:prstGeom prst="rect">
            <a:avLst/>
          </a:prstGeom>
          <a:noFill/>
        </p:spPr>
        <p:txBody>
          <a:bodyPr wrap="square" rtlCol="0">
            <a:spAutoFit/>
          </a:bodyPr>
          <a:lstStyle>
            <a:defPPr>
              <a:defRPr lang="ja-JP"/>
            </a:defPPr>
            <a:lvl1pPr>
              <a:defRPr sz="1600" b="1">
                <a:latin typeface="ＭＳ Ｐゴシック" pitchFamily="50" charset="-128"/>
              </a:defRPr>
            </a:lvl1pPr>
          </a:lstStyle>
          <a:p>
            <a:r>
              <a:rPr lang="ja-JP" altLang="en-US" dirty="0" smtClean="0"/>
              <a:t>ポート</a:t>
            </a:r>
            <a:r>
              <a:rPr lang="ja-JP" altLang="en-US" dirty="0"/>
              <a:t>の設置方法の紹介～都市再生特別措置法に基づく占用特例の活用～</a:t>
            </a:r>
          </a:p>
        </p:txBody>
      </p:sp>
      <p:sp>
        <p:nvSpPr>
          <p:cNvPr id="1397" name="正方形/長方形 1"/>
          <p:cNvSpPr>
            <a:spLocks noChangeArrowheads="1"/>
          </p:cNvSpPr>
          <p:nvPr/>
        </p:nvSpPr>
        <p:spPr>
          <a:xfrm>
            <a:off x="647701" y="5721116"/>
            <a:ext cx="4288353" cy="338554"/>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ja-JP" altLang="en-US"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■占用特例の活用都市（令和４年３月時点）</a:t>
            </a:r>
            <a:endParaRPr lang="ja-JP" altLang="en-US" sz="1600" b="1" dirty="0">
              <a:solidFill>
                <a:srgbClr val="002060"/>
              </a:solidFill>
            </a:endParaRPr>
          </a:p>
        </p:txBody>
      </p:sp>
      <p:sp>
        <p:nvSpPr>
          <p:cNvPr id="1398" name="正方形/長方形 1"/>
          <p:cNvSpPr>
            <a:spLocks noChangeArrowheads="1"/>
          </p:cNvSpPr>
          <p:nvPr/>
        </p:nvSpPr>
        <p:spPr>
          <a:xfrm>
            <a:off x="891066" y="6027643"/>
            <a:ext cx="7562465" cy="584775"/>
          </a:xfrm>
          <a:prstGeom prst="rect">
            <a:avLst/>
          </a:prstGeom>
          <a:noFill/>
          <a:ln>
            <a:noFill/>
          </a:ln>
        </p:spPr>
        <p:txBody>
          <a:bodyPr wrap="squar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ja-JP" altLang="en-US" sz="1600" b="1" dirty="0"/>
              <a:t>○道路・・・高崎市、名古屋市、神戸市、姫路市、岡山市　等</a:t>
            </a:r>
            <a:endParaRPr lang="en-US" altLang="ja-JP" sz="1600" b="1" dirty="0"/>
          </a:p>
          <a:p>
            <a:r>
              <a:rPr lang="ja-JP" altLang="en-US" sz="1600" b="1" dirty="0"/>
              <a:t>○都市公園・・・江東区、名古屋市、姫路市　等</a:t>
            </a:r>
          </a:p>
        </p:txBody>
      </p:sp>
      <p:pic>
        <p:nvPicPr>
          <p:cNvPr id="1399" name="図 2"/>
          <p:cNvPicPr>
            <a:picLocks noChangeAspect="1"/>
          </p:cNvPicPr>
          <p:nvPr/>
        </p:nvPicPr>
        <p:blipFill>
          <a:blip r:embed="rId4"/>
          <a:stretch>
            <a:fillRect/>
          </a:stretch>
        </p:blipFill>
        <p:spPr>
          <a:xfrm>
            <a:off x="755055" y="3424372"/>
            <a:ext cx="4950582" cy="1968880"/>
          </a:xfrm>
          <a:prstGeom prst="rect">
            <a:avLst/>
          </a:prstGeom>
        </p:spPr>
      </p:pic>
      <p:sp>
        <p:nvSpPr>
          <p:cNvPr id="1400" name="正方形/長方形 3"/>
          <p:cNvSpPr/>
          <p:nvPr/>
        </p:nvSpPr>
        <p:spPr>
          <a:xfrm>
            <a:off x="815386" y="4958766"/>
            <a:ext cx="2628000" cy="177823"/>
          </a:xfrm>
          <a:prstGeom prst="rect">
            <a:avLst/>
          </a:prstGeom>
          <a:noFill/>
          <a:ln>
            <a:solidFill>
              <a:srgbClr val="EA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タイトル 2"/>
          <p:cNvSpPr>
            <a:spLocks noGrp="1"/>
          </p:cNvSpPr>
          <p:nvPr>
            <p:ph type="title"/>
          </p:nvPr>
        </p:nvSpPr>
        <p:spPr>
          <a:xfrm>
            <a:off x="0" y="0"/>
            <a:ext cx="9906000" cy="476250"/>
          </a:xfrm>
        </p:spPr>
        <p:txBody>
          <a:bodyPr/>
          <a:lstStyle/>
          <a:p>
            <a:r>
              <a:rPr lang="ja-JP" altLang="en-US" dirty="0" smtClean="0"/>
              <a:t>サイクルポート設置の特例</a:t>
            </a:r>
            <a:endParaRPr kumimoji="1" lang="ja-JP" altLang="en-US" dirty="0"/>
          </a:p>
        </p:txBody>
      </p:sp>
    </p:spTree>
    <p:extLst>
      <p:ext uri="{BB962C8B-B14F-4D97-AF65-F5344CB8AC3E}">
        <p14:creationId xmlns:p14="http://schemas.microsoft.com/office/powerpoint/2010/main" val="826764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テキスト ボックス 4"/>
          <p:cNvSpPr txBox="1">
            <a:spLocks noChangeArrowheads="1"/>
          </p:cNvSpPr>
          <p:nvPr/>
        </p:nvSpPr>
        <p:spPr bwMode="auto">
          <a:xfrm>
            <a:off x="647700" y="706438"/>
            <a:ext cx="7667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smtClean="0">
                <a:solidFill>
                  <a:srgbClr val="000000"/>
                </a:solidFill>
                <a:latin typeface="ＭＳ Ｐゴシック" panose="020B0600070205080204" pitchFamily="50" charset="-128"/>
              </a:rPr>
              <a:t>都市</a:t>
            </a:r>
            <a:r>
              <a:rPr lang="ja-JP" altLang="en-US" sz="1600" b="1" dirty="0">
                <a:solidFill>
                  <a:srgbClr val="000000"/>
                </a:solidFill>
                <a:latin typeface="ＭＳ Ｐゴシック" panose="020B0600070205080204" pitchFamily="50" charset="-128"/>
              </a:rPr>
              <a:t>再生特別措置法に基づく都市公園の占用特例を活用して設置した事例</a:t>
            </a:r>
          </a:p>
        </p:txBody>
      </p:sp>
      <p:sp>
        <p:nvSpPr>
          <p:cNvPr id="110596" name="Rectangle 9"/>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0597" name="Rectangle 18"/>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0599" name="テキスト ボックス 13"/>
          <p:cNvSpPr txBox="1">
            <a:spLocks noChangeArrowheads="1"/>
          </p:cNvSpPr>
          <p:nvPr/>
        </p:nvSpPr>
        <p:spPr bwMode="auto">
          <a:xfrm>
            <a:off x="647700" y="1179513"/>
            <a:ext cx="36639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00"/>
                </a:solidFill>
              </a:rPr>
              <a:t>【</a:t>
            </a:r>
            <a:r>
              <a:rPr lang="ja-JP" altLang="en-US" sz="1400" b="1">
                <a:solidFill>
                  <a:srgbClr val="000000"/>
                </a:solidFill>
              </a:rPr>
              <a:t>江東区の計画事例（平成</a:t>
            </a:r>
            <a:r>
              <a:rPr lang="en-US" altLang="ja-JP" sz="1400" b="1">
                <a:solidFill>
                  <a:srgbClr val="000000"/>
                </a:solidFill>
              </a:rPr>
              <a:t>30</a:t>
            </a:r>
            <a:r>
              <a:rPr lang="ja-JP" altLang="en-US" sz="1400" b="1">
                <a:solidFill>
                  <a:srgbClr val="000000"/>
                </a:solidFill>
              </a:rPr>
              <a:t>年</a:t>
            </a:r>
            <a:r>
              <a:rPr lang="en-US" altLang="ja-JP" sz="1400" b="1">
                <a:solidFill>
                  <a:srgbClr val="000000"/>
                </a:solidFill>
              </a:rPr>
              <a:t>11</a:t>
            </a:r>
            <a:r>
              <a:rPr lang="ja-JP" altLang="en-US" sz="1400" b="1">
                <a:solidFill>
                  <a:srgbClr val="000000"/>
                </a:solidFill>
              </a:rPr>
              <a:t>月策定）</a:t>
            </a:r>
            <a:r>
              <a:rPr lang="en-US" altLang="ja-JP" sz="1400" b="1">
                <a:solidFill>
                  <a:srgbClr val="000000"/>
                </a:solidFill>
              </a:rPr>
              <a:t>】</a:t>
            </a:r>
            <a:endParaRPr lang="ja-JP" altLang="en-US" sz="1400" b="1">
              <a:solidFill>
                <a:srgbClr val="000000"/>
              </a:solidFill>
            </a:endParaRPr>
          </a:p>
        </p:txBody>
      </p:sp>
      <p:pic>
        <p:nvPicPr>
          <p:cNvPr id="11060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763" y="1592263"/>
            <a:ext cx="8415337"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サイクルポート設置の特例</a:t>
            </a:r>
            <a:endParaRPr kumimoji="1" lang="ja-JP" altLang="en-US" dirty="0"/>
          </a:p>
        </p:txBody>
      </p:sp>
    </p:spTree>
    <p:extLst>
      <p:ext uri="{BB962C8B-B14F-4D97-AF65-F5344CB8AC3E}">
        <p14:creationId xmlns:p14="http://schemas.microsoft.com/office/powerpoint/2010/main" val="1174804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テキスト ボックス 4"/>
          <p:cNvSpPr txBox="1">
            <a:spLocks noChangeArrowheads="1"/>
          </p:cNvSpPr>
          <p:nvPr/>
        </p:nvSpPr>
        <p:spPr bwMode="auto">
          <a:xfrm>
            <a:off x="647700" y="706438"/>
            <a:ext cx="7667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smtClean="0">
                <a:solidFill>
                  <a:srgbClr val="000000"/>
                </a:solidFill>
                <a:latin typeface="ＭＳ Ｐゴシック" panose="020B0600070205080204" pitchFamily="50" charset="-128"/>
              </a:rPr>
              <a:t>都市</a:t>
            </a:r>
            <a:r>
              <a:rPr lang="ja-JP" altLang="en-US" sz="1600" b="1" dirty="0">
                <a:solidFill>
                  <a:srgbClr val="000000"/>
                </a:solidFill>
                <a:latin typeface="ＭＳ Ｐゴシック" panose="020B0600070205080204" pitchFamily="50" charset="-128"/>
              </a:rPr>
              <a:t>再生特別措置法に基づく都市公園の占用特例を活用して設置した事例</a:t>
            </a:r>
          </a:p>
        </p:txBody>
      </p:sp>
      <p:sp>
        <p:nvSpPr>
          <p:cNvPr id="112644" name="Rectangle 9"/>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2645" name="Rectangle 18"/>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2647" name="テキスト ボックス 10"/>
          <p:cNvSpPr txBox="1">
            <a:spLocks noChangeArrowheads="1"/>
          </p:cNvSpPr>
          <p:nvPr/>
        </p:nvSpPr>
        <p:spPr bwMode="auto">
          <a:xfrm>
            <a:off x="755650" y="1074738"/>
            <a:ext cx="3624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00"/>
                </a:solidFill>
              </a:rPr>
              <a:t>【</a:t>
            </a:r>
            <a:r>
              <a:rPr lang="ja-JP" altLang="en-US" sz="1400" b="1">
                <a:solidFill>
                  <a:srgbClr val="000000"/>
                </a:solidFill>
              </a:rPr>
              <a:t>江東区の計画事例（平成</a:t>
            </a:r>
            <a:r>
              <a:rPr lang="en-US" altLang="ja-JP" sz="1400" b="1">
                <a:solidFill>
                  <a:srgbClr val="000000"/>
                </a:solidFill>
              </a:rPr>
              <a:t>30</a:t>
            </a:r>
            <a:r>
              <a:rPr lang="ja-JP" altLang="en-US" sz="1400" b="1">
                <a:solidFill>
                  <a:srgbClr val="000000"/>
                </a:solidFill>
              </a:rPr>
              <a:t>年</a:t>
            </a:r>
            <a:r>
              <a:rPr lang="en-US" altLang="ja-JP" sz="1400" b="1">
                <a:solidFill>
                  <a:srgbClr val="000000"/>
                </a:solidFill>
              </a:rPr>
              <a:t>11</a:t>
            </a:r>
            <a:r>
              <a:rPr lang="ja-JP" altLang="en-US" sz="1400" b="1">
                <a:solidFill>
                  <a:srgbClr val="000000"/>
                </a:solidFill>
              </a:rPr>
              <a:t>月策定） </a:t>
            </a:r>
            <a:r>
              <a:rPr lang="en-US" altLang="ja-JP" sz="1400" b="1">
                <a:solidFill>
                  <a:srgbClr val="000000"/>
                </a:solidFill>
              </a:rPr>
              <a:t>】</a:t>
            </a:r>
            <a:endParaRPr lang="ja-JP" altLang="en-US" sz="1400" b="1">
              <a:solidFill>
                <a:srgbClr val="000000"/>
              </a:solidFill>
            </a:endParaRPr>
          </a:p>
        </p:txBody>
      </p:sp>
      <p:pic>
        <p:nvPicPr>
          <p:cNvPr id="1126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000" y="1449388"/>
            <a:ext cx="5938838" cy="41608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2514600"/>
            <a:ext cx="5997575" cy="42021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p:txBody>
          <a:bodyPr/>
          <a:lstStyle/>
          <a:p>
            <a:r>
              <a:rPr lang="ja-JP" altLang="en-US" dirty="0"/>
              <a:t>サイクルポート設置の特例</a:t>
            </a:r>
            <a:endParaRPr kumimoji="1" lang="ja-JP" altLang="en-US" dirty="0"/>
          </a:p>
        </p:txBody>
      </p:sp>
    </p:spTree>
    <p:extLst>
      <p:ext uri="{BB962C8B-B14F-4D97-AF65-F5344CB8AC3E}">
        <p14:creationId xmlns:p14="http://schemas.microsoft.com/office/powerpoint/2010/main" val="4181415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Rectangle 9"/>
          <p:cNvSpPr>
            <a:spLocks noChangeArrowheads="1"/>
          </p:cNvSpPr>
          <p:nvPr/>
        </p:nvSpPr>
        <p:spPr>
          <a:xfrm>
            <a:off x="647700" y="272534"/>
            <a:ext cx="31931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133350" eaLnBrk="1" hangingPunct="1"/>
            <a:endParaRPr lang="ja-JP" altLang="ja-JP">
              <a:cs typeface="ＭＳ Ｐゴシック" pitchFamily="50" charset="-128"/>
            </a:endParaRPr>
          </a:p>
        </p:txBody>
      </p:sp>
      <p:sp>
        <p:nvSpPr>
          <p:cNvPr id="1384" name="Rectangle 18"/>
          <p:cNvSpPr>
            <a:spLocks noChangeArrowheads="1"/>
          </p:cNvSpPr>
          <p:nvPr/>
        </p:nvSpPr>
        <p:spPr>
          <a:xfrm>
            <a:off x="647700" y="272534"/>
            <a:ext cx="31931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133350" eaLnBrk="1" hangingPunct="1"/>
            <a:endParaRPr lang="ja-JP" altLang="ja-JP">
              <a:cs typeface="ＭＳ Ｐゴシック" pitchFamily="50" charset="-128"/>
            </a:endParaRPr>
          </a:p>
        </p:txBody>
      </p:sp>
      <p:sp>
        <p:nvSpPr>
          <p:cNvPr id="25" name="正方形/長方形 78"/>
          <p:cNvSpPr>
            <a:spLocks noChangeArrowheads="1"/>
          </p:cNvSpPr>
          <p:nvPr/>
        </p:nvSpPr>
        <p:spPr>
          <a:xfrm>
            <a:off x="433116" y="2982967"/>
            <a:ext cx="9038767" cy="3647710"/>
          </a:xfrm>
          <a:prstGeom prst="rect">
            <a:avLst/>
          </a:prstGeom>
          <a:solidFill>
            <a:sysClr val="window" lastClr="FFFFFF">
              <a:alpha val="45000"/>
            </a:sysClr>
          </a:solidFill>
          <a:ln w="9525" algn="ctr">
            <a:solidFill>
              <a:sysClr val="windowText" lastClr="000000"/>
            </a:solidFill>
            <a:round/>
            <a:headEnd/>
            <a:tailEnd/>
          </a:ln>
        </p:spPr>
        <p:txBody>
          <a:bodyPr/>
          <a:lstStyle/>
          <a:p>
            <a:pPr defTabSz="844083">
              <a:defRPr/>
            </a:pPr>
            <a:endParaRPr kumimoji="0" lang="ja-JP" altLang="en-US" sz="831" kern="0">
              <a:solidFill>
                <a:prstClr val="black"/>
              </a:solidFill>
              <a:latin typeface="Meiryo UI" panose="020B0604030504040204" pitchFamily="50" charset="-128"/>
              <a:ea typeface="Meiryo UI" panose="020B0604030504040204" pitchFamily="50" charset="-128"/>
            </a:endParaRPr>
          </a:p>
        </p:txBody>
      </p:sp>
      <p:sp>
        <p:nvSpPr>
          <p:cNvPr id="26" name="正方形/長方形 78"/>
          <p:cNvSpPr>
            <a:spLocks noChangeArrowheads="1"/>
          </p:cNvSpPr>
          <p:nvPr/>
        </p:nvSpPr>
        <p:spPr>
          <a:xfrm>
            <a:off x="433115" y="2310198"/>
            <a:ext cx="9038768" cy="647010"/>
          </a:xfrm>
          <a:prstGeom prst="rect">
            <a:avLst/>
          </a:prstGeom>
          <a:solidFill>
            <a:sysClr val="window" lastClr="FFFFFF">
              <a:alpha val="45000"/>
            </a:sysClr>
          </a:solidFill>
          <a:ln w="9525" algn="ctr">
            <a:solidFill>
              <a:sysClr val="windowText" lastClr="000000"/>
            </a:solidFill>
            <a:round/>
            <a:headEnd/>
            <a:tailEnd/>
          </a:ln>
        </p:spPr>
        <p:txBody>
          <a:bodyPr/>
          <a:lstStyle/>
          <a:p>
            <a:pPr defTabSz="844083">
              <a:defRPr/>
            </a:pPr>
            <a:endParaRPr kumimoji="0" lang="ja-JP" altLang="en-US" sz="831" kern="0">
              <a:solidFill>
                <a:prstClr val="black"/>
              </a:solidFill>
              <a:latin typeface="Meiryo UI" panose="020B0604030504040204" pitchFamily="50" charset="-128"/>
              <a:ea typeface="Meiryo UI" panose="020B0604030504040204" pitchFamily="50" charset="-128"/>
            </a:endParaRPr>
          </a:p>
        </p:txBody>
      </p:sp>
      <p:sp>
        <p:nvSpPr>
          <p:cNvPr id="27" name="テキスト ボックス 7"/>
          <p:cNvSpPr txBox="1"/>
          <p:nvPr/>
        </p:nvSpPr>
        <p:spPr>
          <a:xfrm>
            <a:off x="1563085" y="1711977"/>
            <a:ext cx="7045706" cy="605294"/>
          </a:xfrm>
          <a:prstGeom prst="rect">
            <a:avLst/>
          </a:prstGeom>
          <a:noFill/>
          <a:ln>
            <a:noFill/>
          </a:ln>
        </p:spPr>
        <p:txBody>
          <a:bodyPr wrap="square" rtlCol="0">
            <a:spAutoFit/>
          </a:bodyPr>
          <a:lstStyle/>
          <a:p>
            <a:pPr defTabSz="844083">
              <a:lnSpc>
                <a:spcPts val="2031"/>
              </a:lnSpc>
              <a:defRPr/>
            </a:pP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交付金</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　市町村、市町村都市再生協議会  </a:t>
            </a:r>
            <a:r>
              <a:rPr lang="ja-JP" altLang="en-US" sz="923" dirty="0">
                <a:solidFill>
                  <a:srgbClr val="000000"/>
                </a:solidFill>
                <a:latin typeface="Meiryo UI" panose="020B0604030504040204" pitchFamily="50" charset="-128"/>
                <a:ea typeface="Meiryo UI" panose="020B0604030504040204" pitchFamily="50" charset="-128"/>
              </a:rPr>
              <a:t>　</a:t>
            </a:r>
            <a:r>
              <a:rPr lang="ja-JP" altLang="en-US" sz="1477" dirty="0">
                <a:solidFill>
                  <a:srgbClr val="000000"/>
                </a:solidFill>
                <a:latin typeface="Meiryo UI" panose="020B0604030504040204" pitchFamily="50" charset="-128"/>
                <a:ea typeface="Meiryo UI" panose="020B0604030504040204" pitchFamily="50" charset="-128"/>
              </a:rPr>
              <a:t>国費率：１／２</a:t>
            </a:r>
            <a:endParaRPr lang="en-US" altLang="ja-JP" sz="1477" dirty="0">
              <a:solidFill>
                <a:srgbClr val="000000"/>
              </a:solidFill>
              <a:latin typeface="Meiryo UI" panose="020B0604030504040204" pitchFamily="50" charset="-128"/>
              <a:ea typeface="Meiryo UI" panose="020B0604030504040204" pitchFamily="50" charset="-128"/>
            </a:endParaRPr>
          </a:p>
          <a:p>
            <a:pPr defTabSz="844083">
              <a:lnSpc>
                <a:spcPts val="2031"/>
              </a:lnSpc>
              <a:defRPr/>
            </a:pP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補助金</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　都道府県、民間事業者等          　国費率：１／２　</a:t>
            </a:r>
            <a:endParaRPr lang="ja-JP" altLang="en-US" sz="1292" dirty="0">
              <a:solidFill>
                <a:srgbClr val="000000"/>
              </a:solidFill>
              <a:latin typeface="Meiryo UI" panose="020B0604030504040204" pitchFamily="50" charset="-128"/>
              <a:ea typeface="Meiryo UI" panose="020B0604030504040204" pitchFamily="50" charset="-128"/>
            </a:endParaRPr>
          </a:p>
        </p:txBody>
      </p:sp>
      <p:sp>
        <p:nvSpPr>
          <p:cNvPr id="28" name="テキスト ボックス 8"/>
          <p:cNvSpPr txBox="1"/>
          <p:nvPr/>
        </p:nvSpPr>
        <p:spPr>
          <a:xfrm>
            <a:off x="433116" y="2310198"/>
            <a:ext cx="899663" cy="291170"/>
          </a:xfrm>
          <a:prstGeom prst="rect">
            <a:avLst/>
          </a:prstGeom>
          <a:solidFill>
            <a:srgbClr val="1F497D">
              <a:lumMod val="75000"/>
            </a:srgbClr>
          </a:solidFill>
          <a:ln w="9525">
            <a:noFill/>
            <a:miter lim="800000"/>
            <a:headEnd/>
            <a:tailEnd/>
          </a:ln>
        </p:spPr>
        <p:txBody>
          <a:bodyPr wrap="square" rtlCol="0">
            <a:spAutoFit/>
          </a:bodyPr>
          <a:lstStyle/>
          <a:p>
            <a:pPr algn="dist" defTabSz="844083">
              <a:defRPr/>
            </a:pPr>
            <a:r>
              <a:rPr kumimoji="0" lang="ja-JP" altLang="en-US" sz="1292"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292"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AutoShape 49"/>
          <p:cNvSpPr>
            <a:spLocks noChangeArrowheads="1"/>
          </p:cNvSpPr>
          <p:nvPr/>
        </p:nvSpPr>
        <p:spPr>
          <a:xfrm>
            <a:off x="506171" y="3307311"/>
            <a:ext cx="5027149" cy="610705"/>
          </a:xfrm>
          <a:prstGeom prst="roundRect">
            <a:avLst>
              <a:gd name="adj" fmla="val 7287"/>
            </a:avLst>
          </a:prstGeom>
          <a:solidFill>
            <a:srgbClr val="D5E8FF"/>
          </a:solidFill>
          <a:ln w="9525">
            <a:solidFill>
              <a:sysClr val="windowText" lastClr="000000"/>
            </a:solidFill>
            <a:round/>
            <a:headEnd/>
            <a:tailEnd/>
          </a:ln>
        </p:spPr>
        <p:txBody>
          <a:bodyPr lIns="33231" rIns="33231" anchor="t"/>
          <a:lstStyle/>
          <a:p>
            <a:pPr defTabSz="844083">
              <a:lnSpc>
                <a:spcPts val="1108"/>
              </a:lnSpc>
              <a:defRPr/>
            </a:pPr>
            <a:r>
              <a:rPr kumimoji="0" lang="en-US" altLang="ja-JP" sz="831" kern="0" dirty="0">
                <a:solidFill>
                  <a:prstClr val="black"/>
                </a:solidFill>
                <a:latin typeface="Meiryo UI" panose="020B0604030504040204" pitchFamily="50" charset="-128"/>
                <a:ea typeface="Meiryo UI" panose="020B0604030504040204" pitchFamily="50" charset="-128"/>
              </a:rPr>
              <a:t>【</a:t>
            </a:r>
            <a:r>
              <a:rPr kumimoji="0" lang="ja-JP" altLang="en-US" sz="831" kern="0" dirty="0">
                <a:solidFill>
                  <a:prstClr val="black"/>
                </a:solidFill>
                <a:latin typeface="Meiryo UI" panose="020B0604030504040204" pitchFamily="50" charset="-128"/>
                <a:ea typeface="Meiryo UI" panose="020B0604030504040204" pitchFamily="50" charset="-128"/>
              </a:rPr>
              <a:t>基幹事業</a:t>
            </a:r>
            <a:r>
              <a:rPr kumimoji="0" lang="en-US" altLang="ja-JP" sz="831" kern="0" dirty="0">
                <a:solidFill>
                  <a:prstClr val="black"/>
                </a:solidFill>
                <a:latin typeface="Meiryo UI" panose="020B0604030504040204" pitchFamily="50" charset="-128"/>
                <a:ea typeface="Meiryo UI" panose="020B0604030504040204" pitchFamily="50" charset="-128"/>
              </a:rPr>
              <a:t>】</a:t>
            </a:r>
            <a:r>
              <a:rPr kumimoji="0" lang="ja-JP" altLang="en-US" sz="831" kern="0" dirty="0">
                <a:solidFill>
                  <a:prstClr val="black"/>
                </a:solidFill>
                <a:latin typeface="Meiryo UI" panose="020B0604030504040204" pitchFamily="50" charset="-128"/>
                <a:ea typeface="Meiryo UI" panose="020B0604030504040204" pitchFamily="50" charset="-128"/>
              </a:rPr>
              <a:t>　</a:t>
            </a:r>
            <a:endParaRPr kumimoji="0" lang="en-US" altLang="ja-JP" sz="831" kern="0" dirty="0">
              <a:solidFill>
                <a:prstClr val="black"/>
              </a:solidFill>
              <a:latin typeface="Meiryo UI" panose="020B0604030504040204" pitchFamily="50" charset="-128"/>
              <a:ea typeface="Meiryo UI" panose="020B0604030504040204" pitchFamily="50" charset="-128"/>
            </a:endParaRPr>
          </a:p>
          <a:p>
            <a:pPr>
              <a:lnSpc>
                <a:spcPts val="1108"/>
              </a:lnSpc>
              <a:defRPr/>
            </a:pPr>
            <a:r>
              <a:rPr kumimoji="0" lang="ja-JP" altLang="en-US" sz="831" kern="0" dirty="0">
                <a:solidFill>
                  <a:prstClr val="black"/>
                </a:solidFill>
                <a:latin typeface="Meiryo UI" panose="020B0604030504040204" pitchFamily="50" charset="-128"/>
                <a:ea typeface="Meiryo UI" panose="020B0604030504040204" pitchFamily="50" charset="-128"/>
              </a:rPr>
              <a:t>　道路、公園、</a:t>
            </a:r>
            <a:r>
              <a:rPr kumimoji="0" lang="zh-TW" altLang="en-US" sz="831" kern="0" dirty="0">
                <a:solidFill>
                  <a:prstClr val="black"/>
                </a:solidFill>
                <a:latin typeface="Meiryo UI" panose="020B0604030504040204" pitchFamily="50" charset="-128"/>
                <a:ea typeface="Meiryo UI" panose="020B0604030504040204" pitchFamily="50" charset="-128"/>
              </a:rPr>
              <a:t>地域生活基盤施設（緑地、広場、地域防災施設等）、高質空間形成施設（歩行支援施設等）</a:t>
            </a:r>
            <a:r>
              <a:rPr kumimoji="0" lang="ja-JP" altLang="en-US" sz="831" kern="0" dirty="0" err="1">
                <a:solidFill>
                  <a:prstClr val="black"/>
                </a:solidFill>
                <a:latin typeface="Meiryo UI" panose="020B0604030504040204" pitchFamily="50" charset="-128"/>
                <a:ea typeface="Meiryo UI" panose="020B0604030504040204" pitchFamily="50" charset="-128"/>
              </a:rPr>
              <a:t>、</a:t>
            </a:r>
            <a:endParaRPr kumimoji="0" lang="en-US" altLang="ja-JP" sz="831" kern="0" dirty="0">
              <a:solidFill>
                <a:prstClr val="black"/>
              </a:solidFill>
              <a:latin typeface="Meiryo UI" panose="020B0604030504040204" pitchFamily="50" charset="-128"/>
              <a:ea typeface="Meiryo UI" panose="020B0604030504040204" pitchFamily="50" charset="-128"/>
            </a:endParaRPr>
          </a:p>
          <a:p>
            <a:pPr>
              <a:lnSpc>
                <a:spcPts val="1108"/>
              </a:lnSpc>
              <a:defRPr/>
            </a:pPr>
            <a:r>
              <a:rPr kumimoji="0" lang="ja-JP" altLang="en-US" sz="831" kern="0" dirty="0">
                <a:solidFill>
                  <a:prstClr val="black"/>
                </a:solidFill>
                <a:latin typeface="Meiryo UI" panose="020B0604030504040204" pitchFamily="50" charset="-128"/>
                <a:ea typeface="Meiryo UI" panose="020B0604030504040204" pitchFamily="50" charset="-128"/>
              </a:rPr>
              <a:t>　既存建造物活用事業、滞在環境整備事業、エリア価値向上整備事業、計画策定支援事業</a:t>
            </a:r>
            <a:r>
              <a:rPr kumimoji="0" lang="en-US" altLang="ja-JP" sz="831" b="1" kern="0" baseline="30000" dirty="0">
                <a:solidFill>
                  <a:prstClr val="black"/>
                </a:solidFill>
                <a:latin typeface="Meiryo UI" panose="020B0604030504040204" pitchFamily="50" charset="-128"/>
                <a:ea typeface="Meiryo UI" panose="020B0604030504040204" pitchFamily="50" charset="-128"/>
              </a:rPr>
              <a:t>※</a:t>
            </a:r>
            <a:r>
              <a:rPr kumimoji="0" lang="ja-JP" altLang="en-US" sz="831" kern="0" dirty="0">
                <a:solidFill>
                  <a:prstClr val="black"/>
                </a:solidFill>
                <a:latin typeface="Meiryo UI" panose="020B0604030504040204" pitchFamily="50" charset="-128"/>
                <a:ea typeface="Meiryo UI" panose="020B0604030504040204" pitchFamily="50" charset="-128"/>
              </a:rPr>
              <a:t>　等</a:t>
            </a:r>
          </a:p>
        </p:txBody>
      </p:sp>
      <p:sp>
        <p:nvSpPr>
          <p:cNvPr id="30" name="テキスト ボックス 10"/>
          <p:cNvSpPr txBox="1"/>
          <p:nvPr/>
        </p:nvSpPr>
        <p:spPr>
          <a:xfrm>
            <a:off x="433113" y="2990023"/>
            <a:ext cx="900554" cy="291170"/>
          </a:xfrm>
          <a:prstGeom prst="rect">
            <a:avLst/>
          </a:prstGeom>
          <a:solidFill>
            <a:srgbClr val="1F497D">
              <a:lumMod val="75000"/>
            </a:srgbClr>
          </a:solidFill>
          <a:ln w="9525">
            <a:noFill/>
            <a:miter lim="800000"/>
            <a:headEnd/>
            <a:tailEnd/>
          </a:ln>
        </p:spPr>
        <p:txBody>
          <a:bodyPr wrap="square" rtlCol="0">
            <a:spAutoFit/>
          </a:bodyPr>
          <a:lstStyle/>
          <a:p>
            <a:pPr algn="dist" defTabSz="844083">
              <a:defRPr/>
            </a:pPr>
            <a:r>
              <a:rPr kumimoji="0" lang="ja-JP" altLang="en-US" sz="1292"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31" name="正方形/長方形 78"/>
          <p:cNvSpPr>
            <a:spLocks noChangeArrowheads="1"/>
          </p:cNvSpPr>
          <p:nvPr/>
        </p:nvSpPr>
        <p:spPr>
          <a:xfrm>
            <a:off x="433115" y="1719841"/>
            <a:ext cx="9038768" cy="564923"/>
          </a:xfrm>
          <a:prstGeom prst="rect">
            <a:avLst/>
          </a:prstGeom>
          <a:noFill/>
          <a:ln w="9525" algn="ctr">
            <a:solidFill>
              <a:sysClr val="windowText" lastClr="000000"/>
            </a:solidFill>
            <a:round/>
            <a:headEnd/>
            <a:tailEnd/>
          </a:ln>
        </p:spPr>
        <p:txBody>
          <a:bodyPr/>
          <a:lstStyle/>
          <a:p>
            <a:pPr defTabSz="844083">
              <a:defRPr/>
            </a:pPr>
            <a:endParaRPr kumimoji="0" lang="ja-JP" altLang="en-US" sz="831" kern="0">
              <a:solidFill>
                <a:prstClr val="black"/>
              </a:solidFill>
              <a:latin typeface="Meiryo UI" panose="020B0604030504040204" pitchFamily="50" charset="-128"/>
              <a:ea typeface="Meiryo UI" panose="020B0604030504040204" pitchFamily="50" charset="-128"/>
            </a:endParaRPr>
          </a:p>
        </p:txBody>
      </p:sp>
      <p:sp>
        <p:nvSpPr>
          <p:cNvPr id="32" name="テキスト ボックス 13"/>
          <p:cNvSpPr txBox="1"/>
          <p:nvPr/>
        </p:nvSpPr>
        <p:spPr>
          <a:xfrm>
            <a:off x="1558447" y="2299743"/>
            <a:ext cx="7913436" cy="546945"/>
          </a:xfrm>
          <a:prstGeom prst="rect">
            <a:avLst/>
          </a:prstGeom>
          <a:noFill/>
        </p:spPr>
        <p:txBody>
          <a:bodyPr wrap="square" rtlCol="0">
            <a:spAutoFit/>
          </a:bodyPr>
          <a:lstStyle/>
          <a:p>
            <a:pPr defTabSz="844083">
              <a:defRPr/>
            </a:pPr>
            <a:r>
              <a:rPr lang="ja-JP" altLang="en-US" sz="1477" dirty="0">
                <a:solidFill>
                  <a:prstClr val="black"/>
                </a:solidFill>
                <a:latin typeface="Meiryo UI" panose="020B0604030504040204" pitchFamily="50" charset="-128"/>
                <a:ea typeface="Meiryo UI" panose="020B0604030504040204" pitchFamily="50" charset="-128"/>
              </a:rPr>
              <a:t>① 都市再生整備計画事業の施行地区</a:t>
            </a:r>
            <a:r>
              <a:rPr lang="en-US" altLang="ja-JP" sz="1477" baseline="30000" dirty="0">
                <a:solidFill>
                  <a:prstClr val="black"/>
                </a:solidFill>
                <a:latin typeface="Meiryo UI" panose="020B0604030504040204" pitchFamily="50" charset="-128"/>
                <a:ea typeface="Meiryo UI" panose="020B0604030504040204" pitchFamily="50" charset="-128"/>
              </a:rPr>
              <a:t>※</a:t>
            </a:r>
            <a:r>
              <a:rPr lang="ja-JP" altLang="en-US" sz="1477" dirty="0" err="1">
                <a:solidFill>
                  <a:prstClr val="black"/>
                </a:solidFill>
                <a:latin typeface="Meiryo UI" panose="020B0604030504040204" pitchFamily="50" charset="-128"/>
                <a:ea typeface="Meiryo UI" panose="020B0604030504040204" pitchFamily="50" charset="-128"/>
              </a:rPr>
              <a:t>、</a:t>
            </a:r>
            <a:r>
              <a:rPr lang="ja-JP" altLang="en-US" sz="1477" dirty="0">
                <a:solidFill>
                  <a:prstClr val="black"/>
                </a:solidFill>
                <a:latin typeface="Meiryo UI" panose="020B0604030504040204" pitchFamily="50" charset="-128"/>
                <a:ea typeface="Meiryo UI" panose="020B0604030504040204" pitchFamily="50" charset="-128"/>
              </a:rPr>
              <a:t>かつ、</a:t>
            </a:r>
            <a:endParaRPr lang="en-US" altLang="ja-JP" sz="1477" dirty="0">
              <a:solidFill>
                <a:prstClr val="black"/>
              </a:solidFill>
              <a:latin typeface="Meiryo UI" panose="020B0604030504040204" pitchFamily="50" charset="-128"/>
              <a:ea typeface="Meiryo UI" panose="020B0604030504040204" pitchFamily="50" charset="-128"/>
            </a:endParaRPr>
          </a:p>
          <a:p>
            <a:pPr defTabSz="844083">
              <a:defRPr/>
            </a:pPr>
            <a:r>
              <a:rPr lang="ja-JP" altLang="en-US" sz="1477" dirty="0">
                <a:solidFill>
                  <a:prstClr val="black"/>
                </a:solidFill>
                <a:latin typeface="Meiryo UI" panose="020B0604030504040204" pitchFamily="50" charset="-128"/>
                <a:ea typeface="Meiryo UI" panose="020B0604030504040204" pitchFamily="50" charset="-128"/>
              </a:rPr>
              <a:t>② 都市再生特別措置法に基づく滞在快適性等向上区域</a:t>
            </a:r>
            <a:r>
              <a:rPr lang="ja-JP" altLang="en-US" sz="1015" dirty="0">
                <a:solidFill>
                  <a:prstClr val="black"/>
                </a:solidFill>
                <a:latin typeface="Meiryo UI" panose="020B0604030504040204" pitchFamily="50" charset="-128"/>
                <a:ea typeface="Meiryo UI" panose="020B0604030504040204" pitchFamily="50" charset="-128"/>
              </a:rPr>
              <a:t>（当該区域の周辺整備に係る事業が実施される地区を含む）</a:t>
            </a:r>
          </a:p>
        </p:txBody>
      </p:sp>
      <p:sp>
        <p:nvSpPr>
          <p:cNvPr id="33" name="テキスト ボックス 24"/>
          <p:cNvSpPr txBox="1"/>
          <p:nvPr/>
        </p:nvSpPr>
        <p:spPr>
          <a:xfrm>
            <a:off x="433114" y="1719840"/>
            <a:ext cx="1012938" cy="291170"/>
          </a:xfrm>
          <a:prstGeom prst="rect">
            <a:avLst/>
          </a:prstGeom>
          <a:solidFill>
            <a:srgbClr val="1F497D">
              <a:lumMod val="75000"/>
            </a:srgbClr>
          </a:solidFill>
          <a:ln w="9525">
            <a:noFill/>
            <a:miter lim="800000"/>
            <a:headEnd/>
            <a:tailEnd/>
          </a:ln>
        </p:spPr>
        <p:txBody>
          <a:bodyPr wrap="square" rtlCol="0">
            <a:spAutoFit/>
          </a:bodyPr>
          <a:lstStyle/>
          <a:p>
            <a:pPr algn="dist" defTabSz="844083">
              <a:defRPr/>
            </a:pPr>
            <a:r>
              <a:rPr kumimoji="0" lang="ja-JP" altLang="en-US" sz="1292"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事業主体等</a:t>
            </a:r>
            <a:endParaRPr kumimoji="0" lang="en-US" altLang="ja-JP" sz="1292"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25"/>
          <p:cNvPicPr>
            <a:picLocks noChangeAspect="1"/>
          </p:cNvPicPr>
          <p:nvPr/>
        </p:nvPicPr>
        <p:blipFill>
          <a:blip r:embed="rId3"/>
          <a:stretch>
            <a:fillRect/>
          </a:stretch>
        </p:blipFill>
        <p:spPr>
          <a:xfrm>
            <a:off x="1656034" y="4688022"/>
            <a:ext cx="3059049" cy="1598468"/>
          </a:xfrm>
          <a:prstGeom prst="rect">
            <a:avLst/>
          </a:prstGeom>
        </p:spPr>
      </p:pic>
      <p:cxnSp>
        <p:nvCxnSpPr>
          <p:cNvPr id="35" name="直線コネクタ 26"/>
          <p:cNvCxnSpPr>
            <a:stCxn id="36" idx="3"/>
          </p:cNvCxnSpPr>
          <p:nvPr/>
        </p:nvCxnSpPr>
        <p:spPr>
          <a:xfrm flipH="1">
            <a:off x="4238061" y="5295519"/>
            <a:ext cx="515533" cy="539533"/>
          </a:xfrm>
          <a:prstGeom prst="line">
            <a:avLst/>
          </a:prstGeom>
          <a:noFill/>
          <a:ln w="12700" cap="flat" cmpd="sng" algn="ctr">
            <a:solidFill>
              <a:sysClr val="windowText" lastClr="000000"/>
            </a:solidFill>
            <a:prstDash val="solid"/>
          </a:ln>
          <a:effectLst/>
        </p:spPr>
      </p:cxnSp>
      <p:pic>
        <p:nvPicPr>
          <p:cNvPr id="36" name="図 27"/>
          <p:cNvPicPr>
            <a:picLocks noChangeAspect="1"/>
          </p:cNvPicPr>
          <p:nvPr/>
        </p:nvPicPr>
        <p:blipFill>
          <a:blip r:embed="rId4"/>
          <a:stretch>
            <a:fillRect/>
          </a:stretch>
        </p:blipFill>
        <p:spPr>
          <a:xfrm flipH="1">
            <a:off x="4753593" y="5052400"/>
            <a:ext cx="764308" cy="486236"/>
          </a:xfrm>
          <a:prstGeom prst="rect">
            <a:avLst/>
          </a:prstGeom>
          <a:ln w="9525">
            <a:solidFill>
              <a:sysClr val="windowText" lastClr="000000"/>
            </a:solidFill>
          </a:ln>
        </p:spPr>
      </p:pic>
      <p:sp>
        <p:nvSpPr>
          <p:cNvPr id="37" name="正方形/長方形 28"/>
          <p:cNvSpPr/>
          <p:nvPr/>
        </p:nvSpPr>
        <p:spPr>
          <a:xfrm>
            <a:off x="2211402" y="4304266"/>
            <a:ext cx="1428595" cy="232615"/>
          </a:xfrm>
          <a:prstGeom prst="rect">
            <a:avLst/>
          </a:prstGeom>
          <a:solidFill>
            <a:sysClr val="window" lastClr="FFFFFF"/>
          </a:solidFill>
          <a:ln w="25400" cap="flat" cmpd="sng" algn="ctr">
            <a:noFill/>
            <a:prstDash val="solid"/>
          </a:ln>
          <a:effectLst/>
        </p:spPr>
        <p:txBody>
          <a:bodyPr lIns="0" tIns="0" rIns="0" bIns="0" rtlCol="0" anchor="ctr"/>
          <a:lstStyle/>
          <a:p>
            <a:pPr algn="ct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沿道施設の１階部分の開放・ガラス張り化</a:t>
            </a:r>
            <a:endParaRPr kumimoji="0" lang="en-US" altLang="ja-JP" sz="646" kern="0" dirty="0">
              <a:solidFill>
                <a:prstClr val="black"/>
              </a:solidFill>
              <a:latin typeface="Meiryo UI" panose="020B0604030504040204" pitchFamily="50" charset="-128"/>
              <a:ea typeface="Meiryo UI" panose="020B0604030504040204" pitchFamily="50" charset="-128"/>
            </a:endParaRPr>
          </a:p>
        </p:txBody>
      </p:sp>
      <p:cxnSp>
        <p:nvCxnSpPr>
          <p:cNvPr id="38" name="直線コネクタ 29"/>
          <p:cNvCxnSpPr>
            <a:stCxn id="54" idx="2"/>
          </p:cNvCxnSpPr>
          <p:nvPr/>
        </p:nvCxnSpPr>
        <p:spPr>
          <a:xfrm>
            <a:off x="3350220" y="5023861"/>
            <a:ext cx="163074" cy="394170"/>
          </a:xfrm>
          <a:prstGeom prst="line">
            <a:avLst/>
          </a:prstGeom>
          <a:noFill/>
          <a:ln w="12700" cap="flat" cmpd="sng" algn="ctr">
            <a:solidFill>
              <a:sysClr val="windowText" lastClr="000000"/>
            </a:solidFill>
            <a:prstDash val="solid"/>
          </a:ln>
          <a:effectLst/>
        </p:spPr>
      </p:cxnSp>
      <p:pic>
        <p:nvPicPr>
          <p:cNvPr id="39" name="コンテンツ プレースホルダー 3"/>
          <p:cNvPicPr>
            <a:picLocks noChangeAspect="1"/>
          </p:cNvPicPr>
          <p:nvPr/>
        </p:nvPicPr>
        <p:blipFill>
          <a:blip r:embed="rId5"/>
          <a:stretch>
            <a:fillRect/>
          </a:stretch>
        </p:blipFill>
        <p:spPr>
          <a:xfrm>
            <a:off x="2127764" y="4492169"/>
            <a:ext cx="764700" cy="531692"/>
          </a:xfrm>
          <a:prstGeom prst="rect">
            <a:avLst/>
          </a:prstGeom>
          <a:noFill/>
          <a:ln w="9525">
            <a:solidFill>
              <a:sysClr val="windowText" lastClr="000000"/>
            </a:solidFill>
          </a:ln>
        </p:spPr>
      </p:pic>
      <p:pic>
        <p:nvPicPr>
          <p:cNvPr id="40" name="図 31"/>
          <p:cNvPicPr>
            <a:picLocks noChangeAspect="1"/>
          </p:cNvPicPr>
          <p:nvPr/>
        </p:nvPicPr>
        <p:blipFill>
          <a:blip r:embed="rId6"/>
          <a:stretch>
            <a:fillRect/>
          </a:stretch>
        </p:blipFill>
        <p:spPr>
          <a:xfrm>
            <a:off x="2296709" y="6032457"/>
            <a:ext cx="799732" cy="531692"/>
          </a:xfrm>
          <a:prstGeom prst="rect">
            <a:avLst/>
          </a:prstGeom>
          <a:ln>
            <a:solidFill>
              <a:sysClr val="windowText" lastClr="000000"/>
            </a:solidFill>
          </a:ln>
        </p:spPr>
      </p:pic>
      <p:sp>
        <p:nvSpPr>
          <p:cNvPr id="41" name="正方形/長方形 32"/>
          <p:cNvSpPr/>
          <p:nvPr/>
        </p:nvSpPr>
        <p:spPr>
          <a:xfrm>
            <a:off x="1327468" y="6364802"/>
            <a:ext cx="942060" cy="217140"/>
          </a:xfrm>
          <a:prstGeom prst="rect">
            <a:avLst/>
          </a:prstGeom>
          <a:noFill/>
          <a:ln w="25400" cap="flat" cmpd="sng" algn="ctr">
            <a:noFill/>
            <a:prstDash val="solid"/>
          </a:ln>
          <a:effectLst/>
        </p:spPr>
        <p:txBody>
          <a:bodyPr lIns="0" tIns="0" rIns="0" bIns="0" rtlCol="0" anchor="ctr"/>
          <a:lstStyle/>
          <a:p>
            <a:pPr algn="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社会実験や</a:t>
            </a:r>
            <a:endParaRPr kumimoji="0" lang="en-US" altLang="ja-JP" sz="646" kern="0" dirty="0">
              <a:solidFill>
                <a:prstClr val="black"/>
              </a:solidFill>
              <a:latin typeface="Meiryo UI" panose="020B0604030504040204" pitchFamily="50" charset="-128"/>
              <a:ea typeface="Meiryo UI" panose="020B0604030504040204" pitchFamily="50" charset="-128"/>
            </a:endParaRPr>
          </a:p>
          <a:p>
            <a:pPr algn="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デザインコーディネート</a:t>
            </a:r>
          </a:p>
        </p:txBody>
      </p:sp>
      <p:pic>
        <p:nvPicPr>
          <p:cNvPr id="42" name="図 33"/>
          <p:cNvPicPr>
            <a:picLocks noChangeAspect="1"/>
          </p:cNvPicPr>
          <p:nvPr/>
        </p:nvPicPr>
        <p:blipFill>
          <a:blip r:embed="rId7"/>
          <a:stretch>
            <a:fillRect/>
          </a:stretch>
        </p:blipFill>
        <p:spPr>
          <a:xfrm>
            <a:off x="4609331" y="4492169"/>
            <a:ext cx="729914" cy="531692"/>
          </a:xfrm>
          <a:prstGeom prst="rect">
            <a:avLst/>
          </a:prstGeom>
          <a:ln>
            <a:solidFill>
              <a:sysClr val="windowText" lastClr="000000"/>
            </a:solidFill>
          </a:ln>
        </p:spPr>
      </p:pic>
      <p:sp>
        <p:nvSpPr>
          <p:cNvPr id="43" name="正方形/長方形 34"/>
          <p:cNvSpPr/>
          <p:nvPr/>
        </p:nvSpPr>
        <p:spPr>
          <a:xfrm>
            <a:off x="4293205" y="4342816"/>
            <a:ext cx="498462" cy="160856"/>
          </a:xfrm>
          <a:prstGeom prst="rect">
            <a:avLst/>
          </a:prstGeom>
          <a:noFill/>
          <a:ln w="25400" cap="flat" cmpd="sng" algn="ctr">
            <a:noFill/>
            <a:prstDash val="solid"/>
          </a:ln>
          <a:effectLst/>
        </p:spPr>
        <p:txBody>
          <a:bodyPr lIns="0" tIns="0" rIns="0" bIns="0" rtlCol="0" anchor="ctr"/>
          <a:lstStyle/>
          <a:p>
            <a:pPr algn="ct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修景整備</a:t>
            </a:r>
          </a:p>
        </p:txBody>
      </p:sp>
      <p:cxnSp>
        <p:nvCxnSpPr>
          <p:cNvPr id="44" name="直線コネクタ 35"/>
          <p:cNvCxnSpPr>
            <a:endCxn id="40" idx="0"/>
          </p:cNvCxnSpPr>
          <p:nvPr/>
        </p:nvCxnSpPr>
        <p:spPr>
          <a:xfrm>
            <a:off x="2538748" y="5833051"/>
            <a:ext cx="157828" cy="199407"/>
          </a:xfrm>
          <a:prstGeom prst="line">
            <a:avLst/>
          </a:prstGeom>
          <a:noFill/>
          <a:ln w="12700" cap="flat" cmpd="sng" algn="ctr">
            <a:solidFill>
              <a:sysClr val="windowText" lastClr="000000"/>
            </a:solidFill>
            <a:prstDash val="solid"/>
          </a:ln>
          <a:effectLst/>
        </p:spPr>
      </p:cxnSp>
      <p:sp>
        <p:nvSpPr>
          <p:cNvPr id="45" name="正方形/長方形 36"/>
          <p:cNvSpPr/>
          <p:nvPr/>
        </p:nvSpPr>
        <p:spPr>
          <a:xfrm>
            <a:off x="4154649" y="6403353"/>
            <a:ext cx="563649" cy="160856"/>
          </a:xfrm>
          <a:prstGeom prst="rect">
            <a:avLst/>
          </a:prstGeom>
          <a:noFill/>
          <a:ln w="25400" cap="flat" cmpd="sng" algn="ctr">
            <a:noFill/>
            <a:prstDash val="solid"/>
          </a:ln>
          <a:effectLst/>
        </p:spPr>
        <p:txBody>
          <a:bodyPr lIns="0" tIns="0" rIns="0" bIns="0" rtlCol="0" anchor="ctr"/>
          <a:lstStyle/>
          <a:p>
            <a:pPr algn="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街路の再構築</a:t>
            </a:r>
            <a:endParaRPr kumimoji="0" lang="en-US" altLang="ja-JP" sz="646" kern="0" dirty="0">
              <a:solidFill>
                <a:prstClr val="black"/>
              </a:solidFill>
              <a:latin typeface="Meiryo UI" panose="020B0604030504040204" pitchFamily="50" charset="-128"/>
              <a:ea typeface="Meiryo UI" panose="020B0604030504040204" pitchFamily="50" charset="-128"/>
            </a:endParaRPr>
          </a:p>
          <a:p>
            <a:pPr algn="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広場化・芝生化</a:t>
            </a:r>
          </a:p>
        </p:txBody>
      </p:sp>
      <p:pic>
        <p:nvPicPr>
          <p:cNvPr id="46" name="図 37"/>
          <p:cNvPicPr>
            <a:picLocks noChangeAspect="1"/>
          </p:cNvPicPr>
          <p:nvPr/>
        </p:nvPicPr>
        <p:blipFill>
          <a:blip r:embed="rId8"/>
          <a:stretch>
            <a:fillRect/>
          </a:stretch>
        </p:blipFill>
        <p:spPr>
          <a:xfrm>
            <a:off x="639919" y="4370736"/>
            <a:ext cx="1070205" cy="1377335"/>
          </a:xfrm>
          <a:prstGeom prst="rect">
            <a:avLst/>
          </a:prstGeom>
        </p:spPr>
      </p:pic>
      <p:cxnSp>
        <p:nvCxnSpPr>
          <p:cNvPr id="47" name="直線コネクタ 38"/>
          <p:cNvCxnSpPr>
            <a:stCxn id="50" idx="1"/>
          </p:cNvCxnSpPr>
          <p:nvPr/>
        </p:nvCxnSpPr>
        <p:spPr>
          <a:xfrm flipH="1" flipV="1">
            <a:off x="1117525" y="5114502"/>
            <a:ext cx="400492" cy="264589"/>
          </a:xfrm>
          <a:prstGeom prst="line">
            <a:avLst/>
          </a:prstGeom>
          <a:noFill/>
          <a:ln w="9525" cap="flat" cmpd="sng" algn="ctr">
            <a:solidFill>
              <a:srgbClr val="FF3300"/>
            </a:solidFill>
            <a:prstDash val="solid"/>
            <a:headEnd type="none" w="med" len="med"/>
            <a:tailEnd type="triangle" w="med" len="med"/>
          </a:ln>
          <a:effectLst/>
        </p:spPr>
      </p:cxnSp>
      <p:cxnSp>
        <p:nvCxnSpPr>
          <p:cNvPr id="48" name="直線コネクタ 39"/>
          <p:cNvCxnSpPr>
            <a:stCxn id="49" idx="2"/>
          </p:cNvCxnSpPr>
          <p:nvPr/>
        </p:nvCxnSpPr>
        <p:spPr>
          <a:xfrm>
            <a:off x="1490537" y="4659355"/>
            <a:ext cx="365538" cy="271721"/>
          </a:xfrm>
          <a:prstGeom prst="line">
            <a:avLst/>
          </a:prstGeom>
          <a:noFill/>
          <a:ln w="9525" cap="flat" cmpd="sng" algn="ctr">
            <a:solidFill>
              <a:srgbClr val="0000FF"/>
            </a:solidFill>
            <a:prstDash val="solid"/>
            <a:headEnd type="none" w="med" len="med"/>
            <a:tailEnd type="triangle" w="med" len="med"/>
          </a:ln>
          <a:effectLst/>
        </p:spPr>
      </p:cxnSp>
      <p:sp>
        <p:nvSpPr>
          <p:cNvPr id="49" name="正方形/長方形 40"/>
          <p:cNvSpPr/>
          <p:nvPr/>
        </p:nvSpPr>
        <p:spPr>
          <a:xfrm>
            <a:off x="1124999" y="4393508"/>
            <a:ext cx="731077" cy="265846"/>
          </a:xfrm>
          <a:prstGeom prst="rect">
            <a:avLst/>
          </a:prstGeom>
          <a:solidFill>
            <a:srgbClr val="0000FF"/>
          </a:solidFill>
          <a:ln w="25400" cap="flat" cmpd="sng" algn="ctr">
            <a:noFill/>
            <a:prstDash val="solid"/>
          </a:ln>
          <a:effectLst/>
        </p:spPr>
        <p:txBody>
          <a:bodyPr lIns="0" tIns="0" rIns="0" bIns="0" rtlCol="0" anchor="ctr"/>
          <a:lstStyle/>
          <a:p>
            <a:pPr algn="ctr" defTabSz="844083">
              <a:defRPr/>
            </a:pPr>
            <a:r>
              <a:rPr kumimoji="0" lang="ja-JP" altLang="en-US" sz="831" b="1" kern="0" dirty="0">
                <a:solidFill>
                  <a:schemeClr val="bg1"/>
                </a:solidFill>
                <a:latin typeface="Meiryo UI" panose="020B0604030504040204" pitchFamily="50" charset="-128"/>
                <a:ea typeface="Meiryo UI" panose="020B0604030504040204" pitchFamily="50" charset="-128"/>
              </a:rPr>
              <a:t>都市再生整備</a:t>
            </a:r>
            <a:endParaRPr kumimoji="0" lang="en-US" altLang="ja-JP" sz="831" b="1" kern="0" dirty="0">
              <a:solidFill>
                <a:schemeClr val="bg1"/>
              </a:solidFill>
              <a:latin typeface="Meiryo UI" panose="020B0604030504040204" pitchFamily="50" charset="-128"/>
              <a:ea typeface="Meiryo UI" panose="020B0604030504040204" pitchFamily="50" charset="-128"/>
            </a:endParaRPr>
          </a:p>
          <a:p>
            <a:pPr algn="ctr" defTabSz="844083">
              <a:defRPr/>
            </a:pPr>
            <a:r>
              <a:rPr kumimoji="0" lang="ja-JP" altLang="en-US" sz="831" b="1" kern="0" dirty="0">
                <a:solidFill>
                  <a:schemeClr val="bg1"/>
                </a:solidFill>
                <a:latin typeface="Meiryo UI" panose="020B0604030504040204" pitchFamily="50" charset="-128"/>
                <a:ea typeface="Meiryo UI" panose="020B0604030504040204" pitchFamily="50" charset="-128"/>
              </a:rPr>
              <a:t>計画区域</a:t>
            </a:r>
          </a:p>
        </p:txBody>
      </p:sp>
      <p:sp>
        <p:nvSpPr>
          <p:cNvPr id="50" name="正方形/長方形 41"/>
          <p:cNvSpPr/>
          <p:nvPr/>
        </p:nvSpPr>
        <p:spPr>
          <a:xfrm>
            <a:off x="1518018" y="5246167"/>
            <a:ext cx="731077" cy="265846"/>
          </a:xfrm>
          <a:prstGeom prst="rect">
            <a:avLst/>
          </a:prstGeom>
          <a:solidFill>
            <a:srgbClr val="FF3300"/>
          </a:solidFill>
          <a:ln w="25400" cap="flat" cmpd="sng" algn="ctr">
            <a:noFill/>
            <a:prstDash val="solid"/>
          </a:ln>
          <a:effectLst/>
        </p:spPr>
        <p:txBody>
          <a:bodyPr lIns="0" tIns="0" rIns="0" bIns="0" rtlCol="0" anchor="ctr"/>
          <a:lstStyle/>
          <a:p>
            <a:pPr algn="ctr" defTabSz="844083">
              <a:defRPr/>
            </a:pPr>
            <a:r>
              <a:rPr kumimoji="0" lang="ja-JP" altLang="en-US" sz="831" b="1" kern="0" dirty="0">
                <a:solidFill>
                  <a:prstClr val="white"/>
                </a:solidFill>
                <a:latin typeface="Meiryo UI" panose="020B0604030504040204" pitchFamily="50" charset="-128"/>
                <a:ea typeface="Meiryo UI" panose="020B0604030504040204" pitchFamily="50" charset="-128"/>
              </a:rPr>
              <a:t>滞在快適性等</a:t>
            </a:r>
            <a:endParaRPr kumimoji="0" lang="en-US" altLang="ja-JP" sz="831" b="1" kern="0" dirty="0">
              <a:solidFill>
                <a:prstClr val="white"/>
              </a:solidFill>
              <a:latin typeface="Meiryo UI" panose="020B0604030504040204" pitchFamily="50" charset="-128"/>
              <a:ea typeface="Meiryo UI" panose="020B0604030504040204" pitchFamily="50" charset="-128"/>
            </a:endParaRPr>
          </a:p>
          <a:p>
            <a:pPr algn="ctr" defTabSz="844083">
              <a:defRPr/>
            </a:pPr>
            <a:r>
              <a:rPr kumimoji="0" lang="ja-JP" altLang="en-US" sz="831" b="1" kern="0" dirty="0">
                <a:solidFill>
                  <a:prstClr val="white"/>
                </a:solidFill>
                <a:latin typeface="Meiryo UI" panose="020B0604030504040204" pitchFamily="50" charset="-128"/>
                <a:ea typeface="Meiryo UI" panose="020B0604030504040204" pitchFamily="50" charset="-128"/>
              </a:rPr>
              <a:t>向上区域</a:t>
            </a:r>
          </a:p>
        </p:txBody>
      </p:sp>
      <p:cxnSp>
        <p:nvCxnSpPr>
          <p:cNvPr id="51" name="直線コネクタ 42"/>
          <p:cNvCxnSpPr>
            <a:stCxn id="36" idx="3"/>
          </p:cNvCxnSpPr>
          <p:nvPr/>
        </p:nvCxnSpPr>
        <p:spPr>
          <a:xfrm flipH="1">
            <a:off x="3291277" y="5295518"/>
            <a:ext cx="1462316" cy="474666"/>
          </a:xfrm>
          <a:prstGeom prst="line">
            <a:avLst/>
          </a:prstGeom>
          <a:noFill/>
          <a:ln w="12700" cap="flat" cmpd="sng" algn="ctr">
            <a:solidFill>
              <a:sysClr val="windowText" lastClr="000000"/>
            </a:solidFill>
            <a:prstDash val="solid"/>
          </a:ln>
          <a:effectLst/>
        </p:spPr>
      </p:cxnSp>
      <p:pic>
        <p:nvPicPr>
          <p:cNvPr id="52" name="図 43"/>
          <p:cNvPicPr>
            <a:picLocks noChangeAspect="1"/>
          </p:cNvPicPr>
          <p:nvPr/>
        </p:nvPicPr>
        <p:blipFill>
          <a:blip r:embed="rId9"/>
          <a:stretch>
            <a:fillRect/>
          </a:stretch>
        </p:blipFill>
        <p:spPr>
          <a:xfrm>
            <a:off x="3162911" y="6032457"/>
            <a:ext cx="842417" cy="531692"/>
          </a:xfrm>
          <a:prstGeom prst="rect">
            <a:avLst/>
          </a:prstGeom>
          <a:ln w="9525">
            <a:solidFill>
              <a:sysClr val="windowText" lastClr="000000"/>
            </a:solidFill>
          </a:ln>
        </p:spPr>
      </p:pic>
      <p:pic>
        <p:nvPicPr>
          <p:cNvPr id="53" name="図 44"/>
          <p:cNvPicPr>
            <a:picLocks noChangeAspect="1"/>
          </p:cNvPicPr>
          <p:nvPr/>
        </p:nvPicPr>
        <p:blipFill>
          <a:blip r:embed="rId10"/>
          <a:stretch>
            <a:fillRect/>
          </a:stretch>
        </p:blipFill>
        <p:spPr>
          <a:xfrm>
            <a:off x="4753593" y="5567175"/>
            <a:ext cx="764308" cy="491886"/>
          </a:xfrm>
          <a:prstGeom prst="rect">
            <a:avLst/>
          </a:prstGeom>
          <a:ln w="9525" cap="flat" cmpd="sng" algn="ctr">
            <a:solidFill>
              <a:sysClr val="windowText" lastClr="000000"/>
            </a:solidFill>
            <a:prstDash val="solid"/>
            <a:round/>
            <a:headEnd type="none" w="med" len="med"/>
            <a:tailEnd type="none" w="med" len="med"/>
          </a:ln>
        </p:spPr>
      </p:pic>
      <p:pic>
        <p:nvPicPr>
          <p:cNvPr id="54" name="図 45"/>
          <p:cNvPicPr>
            <a:picLocks noChangeAspect="1"/>
          </p:cNvPicPr>
          <p:nvPr/>
        </p:nvPicPr>
        <p:blipFill>
          <a:blip r:embed="rId11"/>
          <a:stretch>
            <a:fillRect/>
          </a:stretch>
        </p:blipFill>
        <p:spPr>
          <a:xfrm>
            <a:off x="2958933" y="4492169"/>
            <a:ext cx="782574" cy="531692"/>
          </a:xfrm>
          <a:prstGeom prst="rect">
            <a:avLst/>
          </a:prstGeom>
          <a:noFill/>
          <a:ln w="9525">
            <a:solidFill>
              <a:sysClr val="windowText" lastClr="000000"/>
            </a:solidFill>
          </a:ln>
        </p:spPr>
      </p:pic>
      <p:pic>
        <p:nvPicPr>
          <p:cNvPr id="55" name="図 46"/>
          <p:cNvPicPr>
            <a:picLocks noChangeAspect="1"/>
          </p:cNvPicPr>
          <p:nvPr/>
        </p:nvPicPr>
        <p:blipFill>
          <a:blip r:embed="rId12"/>
          <a:stretch>
            <a:fillRect/>
          </a:stretch>
        </p:blipFill>
        <p:spPr>
          <a:xfrm>
            <a:off x="584765" y="5719014"/>
            <a:ext cx="846678" cy="531692"/>
          </a:xfrm>
          <a:prstGeom prst="rect">
            <a:avLst/>
          </a:prstGeom>
          <a:ln>
            <a:solidFill>
              <a:sysClr val="windowText" lastClr="000000"/>
            </a:solidFill>
          </a:ln>
        </p:spPr>
      </p:pic>
      <p:sp>
        <p:nvSpPr>
          <p:cNvPr id="56" name="正方形/長方形 47"/>
          <p:cNvSpPr/>
          <p:nvPr/>
        </p:nvSpPr>
        <p:spPr>
          <a:xfrm>
            <a:off x="584765" y="6265917"/>
            <a:ext cx="846678" cy="232615"/>
          </a:xfrm>
          <a:prstGeom prst="rect">
            <a:avLst/>
          </a:prstGeom>
          <a:noFill/>
          <a:ln w="25400" cap="flat" cmpd="sng" algn="ctr">
            <a:noFill/>
            <a:prstDash val="solid"/>
          </a:ln>
          <a:effectLst/>
        </p:spPr>
        <p:txBody>
          <a:bodyPr lIns="0" tIns="0" rIns="0" bIns="0" rtlCol="0" anchor="ctr"/>
          <a:lstStyle/>
          <a:p>
            <a:pPr algn="ct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周辺環境の整備</a:t>
            </a:r>
            <a:endParaRPr kumimoji="0" lang="en-US" altLang="ja-JP" sz="646" kern="0" dirty="0">
              <a:solidFill>
                <a:prstClr val="black"/>
              </a:solidFill>
              <a:latin typeface="Meiryo UI" panose="020B0604030504040204" pitchFamily="50" charset="-128"/>
              <a:ea typeface="Meiryo UI" panose="020B0604030504040204" pitchFamily="50" charset="-128"/>
            </a:endParaRPr>
          </a:p>
          <a:p>
            <a:pPr algn="ctr" defTabSz="844083">
              <a:defRPr/>
            </a:pPr>
            <a:r>
              <a:rPr kumimoji="0" lang="ja-JP" altLang="en-US" sz="646" kern="0" dirty="0">
                <a:solidFill>
                  <a:prstClr val="black"/>
                </a:solidFill>
                <a:latin typeface="Meiryo UI" panose="020B0604030504040204" pitchFamily="50" charset="-128"/>
                <a:ea typeface="Meiryo UI" panose="020B0604030504040204" pitchFamily="50" charset="-128"/>
              </a:rPr>
              <a:t>（外周道路の整備等）</a:t>
            </a:r>
          </a:p>
        </p:txBody>
      </p:sp>
      <p:cxnSp>
        <p:nvCxnSpPr>
          <p:cNvPr id="57" name="直線コネクタ 48"/>
          <p:cNvCxnSpPr>
            <a:stCxn id="55" idx="0"/>
          </p:cNvCxnSpPr>
          <p:nvPr/>
        </p:nvCxnSpPr>
        <p:spPr>
          <a:xfrm flipV="1">
            <a:off x="1008106" y="5393681"/>
            <a:ext cx="69965" cy="325333"/>
          </a:xfrm>
          <a:prstGeom prst="line">
            <a:avLst/>
          </a:prstGeom>
          <a:noFill/>
          <a:ln w="12700" cap="flat" cmpd="sng" algn="ctr">
            <a:solidFill>
              <a:sysClr val="windowText" lastClr="000000"/>
            </a:solidFill>
            <a:prstDash val="solid"/>
          </a:ln>
          <a:effectLst/>
        </p:spPr>
      </p:cxnSp>
      <p:pic>
        <p:nvPicPr>
          <p:cNvPr id="58" name="コンテンツ プレースホルダー 6"/>
          <p:cNvPicPr>
            <a:picLocks noChangeAspect="1"/>
          </p:cNvPicPr>
          <p:nvPr/>
        </p:nvPicPr>
        <p:blipFill>
          <a:blip r:embed="rId13"/>
          <a:srcRect l="-185"/>
          <a:stretch>
            <a:fillRect/>
          </a:stretch>
        </p:blipFill>
        <p:spPr>
          <a:xfrm>
            <a:off x="4753593" y="6089818"/>
            <a:ext cx="764308" cy="474391"/>
          </a:xfrm>
          <a:prstGeom prst="rect">
            <a:avLst/>
          </a:prstGeom>
          <a:ln>
            <a:solidFill>
              <a:sysClr val="windowText" lastClr="000000"/>
            </a:solidFill>
          </a:ln>
        </p:spPr>
      </p:pic>
      <p:pic>
        <p:nvPicPr>
          <p:cNvPr id="59" name="図 50"/>
          <p:cNvPicPr>
            <a:picLocks noChangeAspect="1"/>
          </p:cNvPicPr>
          <p:nvPr/>
        </p:nvPicPr>
        <p:blipFill>
          <a:blip r:embed="rId14"/>
          <a:srcRect r="-497"/>
          <a:stretch>
            <a:fillRect/>
          </a:stretch>
        </p:blipFill>
        <p:spPr>
          <a:xfrm>
            <a:off x="3904940" y="4493992"/>
            <a:ext cx="637922" cy="531692"/>
          </a:xfrm>
          <a:prstGeom prst="rect">
            <a:avLst/>
          </a:prstGeom>
          <a:ln>
            <a:solidFill>
              <a:sysClr val="windowText" lastClr="000000"/>
            </a:solidFill>
          </a:ln>
        </p:spPr>
      </p:pic>
      <p:sp>
        <p:nvSpPr>
          <p:cNvPr id="60" name="AutoShape 29"/>
          <p:cNvSpPr>
            <a:spLocks noChangeArrowheads="1"/>
          </p:cNvSpPr>
          <p:nvPr/>
        </p:nvSpPr>
        <p:spPr>
          <a:xfrm>
            <a:off x="506171" y="3943289"/>
            <a:ext cx="5027148" cy="354279"/>
          </a:xfrm>
          <a:prstGeom prst="roundRect">
            <a:avLst>
              <a:gd name="adj" fmla="val 7287"/>
            </a:avLst>
          </a:prstGeom>
          <a:solidFill>
            <a:srgbClr val="E2FFA7"/>
          </a:solidFill>
          <a:ln w="9525">
            <a:solidFill>
              <a:sysClr val="windowText" lastClr="000000"/>
            </a:solidFill>
            <a:round/>
            <a:headEnd/>
            <a:tailEnd/>
          </a:ln>
        </p:spPr>
        <p:txBody>
          <a:bodyPr lIns="33231" rIns="33231" anchor="ctr"/>
          <a:lstStyle/>
          <a:p>
            <a:pPr defTabSz="844083">
              <a:lnSpc>
                <a:spcPts val="1108"/>
              </a:lnSpc>
              <a:defRPr/>
            </a:pPr>
            <a:r>
              <a:rPr kumimoji="0" lang="en-US" altLang="ja-JP" sz="831" kern="0" dirty="0">
                <a:solidFill>
                  <a:prstClr val="black"/>
                </a:solidFill>
                <a:latin typeface="Meiryo UI" panose="020B0604030504040204" pitchFamily="50" charset="-128"/>
                <a:ea typeface="Meiryo UI" panose="020B0604030504040204" pitchFamily="50" charset="-128"/>
              </a:rPr>
              <a:t>【</a:t>
            </a:r>
            <a:r>
              <a:rPr kumimoji="0" lang="ja-JP" altLang="en-US" sz="831" kern="0" dirty="0">
                <a:solidFill>
                  <a:prstClr val="black"/>
                </a:solidFill>
                <a:latin typeface="Meiryo UI" panose="020B0604030504040204" pitchFamily="50" charset="-128"/>
                <a:ea typeface="Meiryo UI" panose="020B0604030504040204" pitchFamily="50" charset="-128"/>
              </a:rPr>
              <a:t>提案事業</a:t>
            </a:r>
            <a:r>
              <a:rPr kumimoji="0" lang="en-US" altLang="ja-JP" sz="831" kern="0" dirty="0">
                <a:solidFill>
                  <a:prstClr val="black"/>
                </a:solidFill>
                <a:latin typeface="Meiryo UI" panose="020B0604030504040204" pitchFamily="50" charset="-128"/>
                <a:ea typeface="Meiryo UI" panose="020B0604030504040204" pitchFamily="50" charset="-128"/>
              </a:rPr>
              <a:t>】</a:t>
            </a:r>
          </a:p>
          <a:p>
            <a:pPr defTabSz="844083">
              <a:lnSpc>
                <a:spcPts val="1108"/>
              </a:lnSpc>
              <a:defRPr/>
            </a:pPr>
            <a:r>
              <a:rPr kumimoji="0" lang="ja-JP" altLang="en-US" sz="831" kern="0" dirty="0">
                <a:solidFill>
                  <a:prstClr val="black"/>
                </a:solidFill>
                <a:latin typeface="Meiryo UI" panose="020B0604030504040204" pitchFamily="50" charset="-128"/>
                <a:ea typeface="Meiryo UI" panose="020B0604030504040204" pitchFamily="50" charset="-128"/>
              </a:rPr>
              <a:t>　事業活用調査、まちづくり活動推進事業、地域創造支援事業（市町村の提案に基づくソフト事業・ハード事業）</a:t>
            </a:r>
            <a:endParaRPr kumimoji="0" lang="en-US" altLang="ja-JP" sz="831" kern="0" dirty="0">
              <a:solidFill>
                <a:prstClr val="black"/>
              </a:solidFill>
              <a:latin typeface="Meiryo UI" panose="020B0604030504040204" pitchFamily="50" charset="-128"/>
              <a:ea typeface="Meiryo UI" panose="020B0604030504040204" pitchFamily="50" charset="-128"/>
            </a:endParaRPr>
          </a:p>
        </p:txBody>
      </p:sp>
      <p:sp>
        <p:nvSpPr>
          <p:cNvPr id="61" name="テキスト ボックス 90"/>
          <p:cNvSpPr txBox="1"/>
          <p:nvPr/>
        </p:nvSpPr>
        <p:spPr>
          <a:xfrm>
            <a:off x="1933115" y="2764892"/>
            <a:ext cx="5601213" cy="220188"/>
          </a:xfrm>
          <a:prstGeom prst="rect">
            <a:avLst/>
          </a:prstGeom>
          <a:noFill/>
        </p:spPr>
        <p:txBody>
          <a:bodyPr wrap="none" rtlCol="0">
            <a:spAutoFit/>
          </a:bodyPr>
          <a:lstStyle/>
          <a:p>
            <a:pPr marL="80599" indent="-80599" algn="just">
              <a:defRPr/>
            </a:pPr>
            <a:r>
              <a:rPr lang="en-US" altLang="ja-JP" sz="831" dirty="0">
                <a:solidFill>
                  <a:srgbClr val="000000"/>
                </a:solidFill>
                <a:latin typeface="Meiryo UI" panose="020B0604030504040204" pitchFamily="50" charset="-128"/>
                <a:ea typeface="Meiryo UI" panose="020B0604030504040204" pitchFamily="50" charset="-128"/>
              </a:rPr>
              <a:t>※</a:t>
            </a:r>
            <a:r>
              <a:rPr lang="ja-JP" altLang="en-US" sz="831" dirty="0">
                <a:solidFill>
                  <a:srgbClr val="000000"/>
                </a:solidFill>
                <a:latin typeface="Meiryo UI" panose="020B0604030504040204" pitchFamily="50" charset="-128"/>
                <a:ea typeface="Meiryo UI" panose="020B0604030504040204" pitchFamily="50" charset="-128"/>
              </a:rPr>
              <a:t>立地適正化計画策定に向けた具体的な取組を開始・公表していない市町村に対する令和６年度末までの経過措置は対象外</a:t>
            </a:r>
          </a:p>
        </p:txBody>
      </p:sp>
      <p:sp>
        <p:nvSpPr>
          <p:cNvPr id="62" name="テキスト ボックス 14"/>
          <p:cNvSpPr txBox="1"/>
          <p:nvPr/>
        </p:nvSpPr>
        <p:spPr>
          <a:xfrm>
            <a:off x="5605436" y="3051466"/>
            <a:ext cx="3269230" cy="262829"/>
          </a:xfrm>
          <a:prstGeom prst="rect">
            <a:avLst/>
          </a:prstGeom>
          <a:noFill/>
        </p:spPr>
        <p:txBody>
          <a:bodyPr wrap="square" rtlCol="0">
            <a:spAutoFit/>
          </a:bodyPr>
          <a:lstStyle/>
          <a:p>
            <a:pPr defTabSz="844083">
              <a:defRPr/>
            </a:pPr>
            <a:r>
              <a:rPr lang="ja-JP" altLang="en-US" sz="1108" b="1" u="sng" dirty="0">
                <a:solidFill>
                  <a:prstClr val="black"/>
                </a:solidFill>
                <a:latin typeface="Meiryo UI" panose="020B0604030504040204" pitchFamily="50" charset="-128"/>
                <a:ea typeface="Meiryo UI" panose="020B0604030504040204" pitchFamily="50" charset="-128"/>
              </a:rPr>
              <a:t>事業のイメージ</a:t>
            </a:r>
          </a:p>
        </p:txBody>
      </p:sp>
      <p:sp>
        <p:nvSpPr>
          <p:cNvPr id="63" name="正方形/長方形 78"/>
          <p:cNvSpPr>
            <a:spLocks noChangeArrowheads="1"/>
          </p:cNvSpPr>
          <p:nvPr/>
        </p:nvSpPr>
        <p:spPr>
          <a:xfrm>
            <a:off x="433114" y="877360"/>
            <a:ext cx="9038769" cy="810831"/>
          </a:xfrm>
          <a:prstGeom prst="rect">
            <a:avLst/>
          </a:prstGeom>
          <a:solidFill>
            <a:srgbClr val="FFFF99">
              <a:alpha val="45000"/>
            </a:srgbClr>
          </a:solidFill>
          <a:ln w="9525" algn="ctr">
            <a:solidFill>
              <a:schemeClr val="tx1"/>
            </a:solidFill>
            <a:round/>
            <a:headEnd/>
            <a:tailEnd/>
          </a:ln>
        </p:spPr>
        <p:txBody>
          <a:bodyPr wrap="square" tIns="66462" anchor="ctr" anchorCtr="0"/>
          <a:lstStyle/>
          <a:p>
            <a:pPr marL="164127" indent="-164127" algn="just">
              <a:lnSpc>
                <a:spcPts val="1846"/>
              </a:lnSpc>
              <a:defRPr/>
            </a:pPr>
            <a:r>
              <a:rPr lang="ja-JP" altLang="en-US" sz="1477" dirty="0">
                <a:solidFill>
                  <a:srgbClr val="000000"/>
                </a:solidFill>
                <a:latin typeface="Meiryo UI" panose="020B0604030504040204" pitchFamily="50" charset="-128"/>
                <a:ea typeface="Meiryo UI" panose="020B0604030504040204" pitchFamily="50" charset="-128"/>
              </a:rPr>
              <a:t>○車中心から人中心の空間へと転換を図る、まちなかの歩いて移動できる範囲において、滞在の快適性の向上を目的として市町村や民間事業者等が実施する、道路・公園・広場等の整備や修復・利活用、滞在環境の向上に資する取組を重点的・一体的に支援し、「居心地が良く歩きたくなる」まちなかづくりを推進する事業</a:t>
            </a:r>
          </a:p>
        </p:txBody>
      </p:sp>
      <p:sp>
        <p:nvSpPr>
          <p:cNvPr id="64" name="正方形/長方形 93"/>
          <p:cNvSpPr/>
          <p:nvPr/>
        </p:nvSpPr>
        <p:spPr>
          <a:xfrm>
            <a:off x="5586437" y="3296484"/>
            <a:ext cx="3884153" cy="3330784"/>
          </a:xfrm>
          <a:prstGeom prst="rect">
            <a:avLst/>
          </a:prstGeom>
        </p:spPr>
        <p:txBody>
          <a:bodyPr wrap="square">
            <a:spAutoFit/>
          </a:bodyPr>
          <a:lstStyle/>
          <a:p>
            <a:pPr algn="just"/>
            <a:r>
              <a:rPr lang="ja-JP" altLang="en-US"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歩きたくなる空間の創出</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W</a:t>
            </a:r>
            <a:r>
              <a:rPr lang="en-US" altLang="ja-JP" sz="1108" b="1" kern="100" dirty="0">
                <a:latin typeface="Meiryo UI" panose="020B0604030504040204" pitchFamily="50" charset="-128"/>
                <a:ea typeface="Meiryo UI" panose="020B0604030504040204" pitchFamily="50" charset="-128"/>
                <a:cs typeface="Times New Roman" panose="02020603050405020304" pitchFamily="18" charset="0"/>
              </a:rPr>
              <a:t>alkable</a:t>
            </a:r>
            <a:endPar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街路空間の再構築</a:t>
            </a:r>
            <a:endParaRPr lang="en-US"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道路・公園・広場等の整備及び既存ストックの改修・改変</a:t>
            </a:r>
          </a:p>
          <a:p>
            <a:pPr marL="232621" indent="-158265" algn="just">
              <a:buFont typeface="Wingdings" panose="05000000000000000000" pitchFamily="2" charset="2"/>
              <a:buChar char="l"/>
            </a:pP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道路</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の美装化</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・芝生化</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植栽・緑化施設や</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水上デッキの整備等</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による</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公共空間の高質化</a:t>
            </a:r>
          </a:p>
          <a:p>
            <a:pPr marL="232621" indent="-158265" algn="just">
              <a:buFont typeface="Wingdings" panose="05000000000000000000" pitchFamily="2" charset="2"/>
              <a:buChar char="l"/>
            </a:pP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滞在快適性等向上区域</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を下支えする周辺環境の整備（</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フリンジ駐車場、外周</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道路等</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の整備</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a:t>
            </a:r>
          </a:p>
          <a:p>
            <a:pPr algn="just"/>
            <a:r>
              <a:rPr lang="en-US" altLang="ja-JP" sz="923"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歩行者目線の１階をまちに開放</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E</a:t>
            </a:r>
            <a:r>
              <a:rPr lang="en-US" altLang="ja-JP" sz="1108" b="1" kern="100" dirty="0">
                <a:latin typeface="Meiryo UI" panose="020B0604030504040204" pitchFamily="50" charset="-128"/>
                <a:ea typeface="Meiryo UI" panose="020B0604030504040204" pitchFamily="50" charset="-128"/>
                <a:cs typeface="Times New Roman" panose="02020603050405020304" pitchFamily="18" charset="0"/>
              </a:rPr>
              <a:t>ye</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8" b="1" kern="100" dirty="0">
                <a:latin typeface="Meiryo UI" panose="020B0604030504040204" pitchFamily="50" charset="-128"/>
                <a:ea typeface="Meiryo UI" panose="020B0604030504040204" pitchFamily="50" charset="-128"/>
                <a:cs typeface="Times New Roman" panose="02020603050405020304" pitchFamily="18" charset="0"/>
              </a:rPr>
              <a:t>Level</a:t>
            </a:r>
            <a:endPar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沿道施設の１階部分をリノベーションし、公共空間として</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開放</a:t>
            </a:r>
            <a:endParaRPr lang="ja-JP"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１階部分のガラス張り化等の修景整備</a:t>
            </a:r>
          </a:p>
          <a:p>
            <a:pPr algn="just"/>
            <a:r>
              <a:rPr lang="en-US" altLang="ja-JP" sz="923"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既存ストックの多様な主体による多様な利活用</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D</a:t>
            </a:r>
            <a:r>
              <a:rPr lang="en-US" altLang="ja-JP" sz="1108" b="1" kern="100" dirty="0">
                <a:latin typeface="Meiryo UI" panose="020B0604030504040204" pitchFamily="50" charset="-128"/>
                <a:ea typeface="Meiryo UI" panose="020B0604030504040204" pitchFamily="50" charset="-128"/>
                <a:cs typeface="Times New Roman" panose="02020603050405020304" pitchFamily="18" charset="0"/>
              </a:rPr>
              <a:t>iversity</a:t>
            </a:r>
            <a:endParaRPr lang="ja-JP" altLang="ja-JP" sz="1015" b="1"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官民</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の土地・施設を一体的に改修し、</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自由に利活用できる</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コミュニティハブや公開空地として開放</a:t>
            </a:r>
            <a:endParaRPr lang="ja-JP"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公共空間にイベント等で利用できる</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給電・給排水施設</a:t>
            </a: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等を</a:t>
            </a: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整備</a:t>
            </a:r>
            <a:endParaRPr lang="en-US"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en-US" sz="923" kern="100" dirty="0">
                <a:latin typeface="Meiryo UI" panose="020B0604030504040204" pitchFamily="50" charset="-128"/>
                <a:ea typeface="Meiryo UI" panose="020B0604030504040204" pitchFamily="50" charset="-128"/>
                <a:cs typeface="Times New Roman" panose="02020603050405020304" pitchFamily="18" charset="0"/>
              </a:rPr>
              <a:t>利活用状況を計測するセンサーの設置や、データを分析・見える化し、まちの情報を発信するシステムの整備</a:t>
            </a:r>
            <a:endParaRPr lang="ja-JP"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en-US" altLang="ja-JP" sz="923"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923"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開かれた空間の滞在環境の向上</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8"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O</a:t>
            </a:r>
            <a:r>
              <a:rPr lang="en-US" altLang="ja-JP" sz="1108" b="1" kern="100" dirty="0">
                <a:latin typeface="Meiryo UI" panose="020B0604030504040204" pitchFamily="50" charset="-128"/>
                <a:ea typeface="Meiryo UI" panose="020B0604030504040204" pitchFamily="50" charset="-128"/>
                <a:cs typeface="Times New Roman" panose="02020603050405020304" pitchFamily="18" charset="0"/>
              </a:rPr>
              <a:t>pen</a:t>
            </a:r>
            <a:endPar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endParaRPr>
          </a:p>
          <a:p>
            <a:pPr marL="232621" indent="-158265" algn="just">
              <a:buFont typeface="Wingdings" panose="05000000000000000000" pitchFamily="2" charset="2"/>
              <a:buChar char="l"/>
            </a:pP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屋根やトイレ、照明施設、ストリートファーニチャー等の整備</a:t>
            </a:r>
          </a:p>
          <a:p>
            <a:pPr marL="232621" indent="-158265" algn="just">
              <a:buFont typeface="Wingdings" panose="05000000000000000000" pitchFamily="2" charset="2"/>
              <a:buChar char="l"/>
            </a:pPr>
            <a:r>
              <a:rPr lang="ja-JP" altLang="ja-JP" sz="923" kern="100" dirty="0">
                <a:latin typeface="Meiryo UI" panose="020B0604030504040204" pitchFamily="50" charset="-128"/>
                <a:ea typeface="Meiryo UI" panose="020B0604030504040204" pitchFamily="50" charset="-128"/>
                <a:cs typeface="Times New Roman" panose="02020603050405020304" pitchFamily="18" charset="0"/>
              </a:rPr>
              <a:t>滞在環境整備に関する社会実験やコーディネート等の調査</a:t>
            </a:r>
            <a:endParaRPr lang="en-US" altLang="ja-JP" sz="923" kern="100" dirty="0">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65" name="直線コネクタ 38"/>
          <p:cNvCxnSpPr>
            <a:stCxn id="50" idx="2"/>
          </p:cNvCxnSpPr>
          <p:nvPr/>
        </p:nvCxnSpPr>
        <p:spPr>
          <a:xfrm>
            <a:off x="1883555" y="5512014"/>
            <a:ext cx="125852" cy="236056"/>
          </a:xfrm>
          <a:prstGeom prst="line">
            <a:avLst/>
          </a:prstGeom>
          <a:noFill/>
          <a:ln w="9525" cap="flat" cmpd="sng" algn="ctr">
            <a:solidFill>
              <a:srgbClr val="FF3300"/>
            </a:solidFill>
            <a:prstDash val="solid"/>
            <a:headEnd type="none" w="med" len="med"/>
            <a:tailEnd type="triangle" w="med" len="med"/>
          </a:ln>
          <a:effectLst/>
        </p:spPr>
      </p:cxnSp>
      <p:cxnSp>
        <p:nvCxnSpPr>
          <p:cNvPr id="66" name="直線コネクタ 39"/>
          <p:cNvCxnSpPr>
            <a:stCxn id="49" idx="2"/>
          </p:cNvCxnSpPr>
          <p:nvPr/>
        </p:nvCxnSpPr>
        <p:spPr>
          <a:xfrm flipH="1">
            <a:off x="1305044" y="4659354"/>
            <a:ext cx="185492" cy="244006"/>
          </a:xfrm>
          <a:prstGeom prst="line">
            <a:avLst/>
          </a:prstGeom>
          <a:noFill/>
          <a:ln w="9525" cap="flat" cmpd="sng" algn="ctr">
            <a:solidFill>
              <a:srgbClr val="0000FF"/>
            </a:solidFill>
            <a:prstDash val="solid"/>
            <a:headEnd type="none" w="med" len="med"/>
            <a:tailEnd type="triangle" w="med" len="med"/>
          </a:ln>
          <a:effectLst/>
        </p:spPr>
      </p:cxnSp>
      <p:sp>
        <p:nvSpPr>
          <p:cNvPr id="67" name="正方形/長方形 28"/>
          <p:cNvSpPr/>
          <p:nvPr/>
        </p:nvSpPr>
        <p:spPr>
          <a:xfrm>
            <a:off x="629160" y="3784912"/>
            <a:ext cx="5442121" cy="136002"/>
          </a:xfrm>
          <a:prstGeom prst="rect">
            <a:avLst/>
          </a:prstGeom>
          <a:noFill/>
          <a:ln w="25400" cap="flat" cmpd="sng" algn="ctr">
            <a:noFill/>
            <a:prstDash val="solid"/>
          </a:ln>
          <a:effectLst/>
        </p:spPr>
        <p:txBody>
          <a:bodyPr lIns="0" tIns="0" rIns="0" bIns="0" rtlCol="0" anchor="ctr"/>
          <a:lstStyle/>
          <a:p>
            <a:pPr>
              <a:defRPr/>
            </a:pPr>
            <a:r>
              <a:rPr kumimoji="0" lang="en-US" altLang="ja-JP" sz="508" kern="0" dirty="0">
                <a:latin typeface="Meiryo UI" panose="020B0604030504040204" pitchFamily="50" charset="-128"/>
                <a:ea typeface="Meiryo UI" panose="020B0604030504040204" pitchFamily="50" charset="-128"/>
              </a:rPr>
              <a:t>※</a:t>
            </a:r>
            <a:r>
              <a:rPr kumimoji="0" lang="ja-JP" altLang="en-US" sz="508" kern="0" dirty="0">
                <a:latin typeface="Meiryo UI" panose="020B0604030504040204" pitchFamily="50" charset="-128"/>
                <a:ea typeface="Meiryo UI" panose="020B0604030504040204" pitchFamily="50" charset="-128"/>
              </a:rPr>
              <a:t>都市再生整備計画にグリーン化、デジタル技術・データの活用、子ども・子育て支援等の国が指定する「重点的に取り組むテーマ」及びテーマに即した目標・指標を設定した場合に実施可能</a:t>
            </a:r>
          </a:p>
        </p:txBody>
      </p:sp>
      <p:sp>
        <p:nvSpPr>
          <p:cNvPr id="68" name="タイトル 1"/>
          <p:cNvSpPr txBox="1">
            <a:spLocks/>
          </p:cNvSpPr>
          <p:nvPr/>
        </p:nvSpPr>
        <p:spPr bwMode="auto">
          <a:xfrm>
            <a:off x="397284" y="507029"/>
            <a:ext cx="8826007" cy="4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600" b="1" dirty="0">
                <a:solidFill>
                  <a:schemeClr val="tx1"/>
                </a:solidFill>
                <a:latin typeface="ＭＳ Ｐゴシック" pitchFamily="50" charset="-128"/>
                <a:ea typeface="+mn-ea"/>
                <a:cs typeface="+mn-cs"/>
              </a:rPr>
              <a:t>（１）まちなかウォーカブル推進事業　</a:t>
            </a:r>
            <a:r>
              <a:rPr lang="ja-JP" altLang="en-US" sz="1600" b="1" dirty="0" smtClean="0">
                <a:solidFill>
                  <a:schemeClr val="tx1"/>
                </a:solidFill>
                <a:latin typeface="ＭＳ Ｐゴシック" pitchFamily="50" charset="-128"/>
                <a:ea typeface="+mn-ea"/>
                <a:cs typeface="+mn-cs"/>
              </a:rPr>
              <a:t>等　（令和</a:t>
            </a:r>
            <a:r>
              <a:rPr lang="en-US" altLang="ja-JP" sz="1600" b="1" dirty="0" smtClean="0">
                <a:solidFill>
                  <a:schemeClr val="tx1"/>
                </a:solidFill>
                <a:latin typeface="ＭＳ Ｐゴシック" pitchFamily="50" charset="-128"/>
                <a:ea typeface="+mn-ea"/>
                <a:cs typeface="+mn-cs"/>
              </a:rPr>
              <a:t>4</a:t>
            </a:r>
            <a:r>
              <a:rPr lang="ja-JP" altLang="en-US" sz="1600" b="1" dirty="0" smtClean="0">
                <a:solidFill>
                  <a:schemeClr val="tx1"/>
                </a:solidFill>
                <a:latin typeface="ＭＳ Ｐゴシック" pitchFamily="50" charset="-128"/>
                <a:ea typeface="+mn-ea"/>
                <a:cs typeface="+mn-cs"/>
              </a:rPr>
              <a:t>年度）</a:t>
            </a:r>
            <a:endParaRPr lang="ja-JP" altLang="en-US" sz="1600" b="1" dirty="0">
              <a:solidFill>
                <a:schemeClr val="tx1"/>
              </a:solidFill>
              <a:latin typeface="ＭＳ Ｐゴシック" pitchFamily="50" charset="-128"/>
              <a:ea typeface="+mn-ea"/>
              <a:cs typeface="+mn-cs"/>
            </a:endParaRPr>
          </a:p>
        </p:txBody>
      </p:sp>
      <p:sp>
        <p:nvSpPr>
          <p:cNvPr id="69" name="四角形 50"/>
          <p:cNvSpPr/>
          <p:nvPr/>
        </p:nvSpPr>
        <p:spPr>
          <a:xfrm>
            <a:off x="2497861" y="3634885"/>
            <a:ext cx="1159388" cy="157262"/>
          </a:xfrm>
          <a:prstGeom prst="rect">
            <a:avLst/>
          </a:prstGeom>
          <a:noFill/>
          <a:ln w="381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616"/>
          </a:p>
        </p:txBody>
      </p:sp>
      <p:sp>
        <p:nvSpPr>
          <p:cNvPr id="70" name="正方形/長方形 69"/>
          <p:cNvSpPr/>
          <p:nvPr/>
        </p:nvSpPr>
        <p:spPr>
          <a:xfrm>
            <a:off x="7034201" y="655656"/>
            <a:ext cx="3149181" cy="230832"/>
          </a:xfrm>
          <a:prstGeom prst="rect">
            <a:avLst/>
          </a:prstGeom>
        </p:spPr>
        <p:txBody>
          <a:bodyPr wrap="square">
            <a:spAutoFit/>
          </a:bodyPr>
          <a:lstStyle/>
          <a:p>
            <a:r>
              <a:rPr lang="en-US" altLang="ja-JP" sz="900" dirty="0"/>
              <a:t>【</a:t>
            </a:r>
            <a:r>
              <a:rPr lang="ja-JP" altLang="en-US" sz="900" dirty="0"/>
              <a:t>所管　国土交通省都市局街路交通施設課　他</a:t>
            </a:r>
            <a:r>
              <a:rPr lang="en-US" altLang="ja-JP" sz="900" dirty="0"/>
              <a:t>】</a:t>
            </a:r>
            <a:endParaRPr lang="ja-JP" altLang="en-US" sz="900" dirty="0"/>
          </a:p>
        </p:txBody>
      </p:sp>
      <p:sp>
        <p:nvSpPr>
          <p:cNvPr id="71" name="タイトル 1"/>
          <p:cNvSpPr>
            <a:spLocks noGrp="1"/>
          </p:cNvSpPr>
          <p:nvPr>
            <p:ph type="title"/>
          </p:nvPr>
        </p:nvSpPr>
        <p:spPr>
          <a:xfrm>
            <a:off x="0" y="0"/>
            <a:ext cx="9906000" cy="476250"/>
          </a:xfrm>
        </p:spPr>
        <p:txBody>
          <a:bodyPr/>
          <a:lstStyle/>
          <a:p>
            <a:r>
              <a:rPr lang="ja-JP" altLang="en-US" dirty="0" smtClean="0"/>
              <a:t>シェアサイクルに関する支援制度</a:t>
            </a:r>
            <a:endParaRPr kumimoji="1" lang="ja-JP" altLang="en-US" dirty="0"/>
          </a:p>
        </p:txBody>
      </p:sp>
    </p:spTree>
    <p:extLst>
      <p:ext uri="{BB962C8B-B14F-4D97-AF65-F5344CB8AC3E}">
        <p14:creationId xmlns:p14="http://schemas.microsoft.com/office/powerpoint/2010/main" val="758676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図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405" y="4260606"/>
            <a:ext cx="1532626" cy="1055010"/>
          </a:xfrm>
          <a:prstGeom prst="rect">
            <a:avLst/>
          </a:prstGeom>
        </p:spPr>
      </p:pic>
      <p:pic>
        <p:nvPicPr>
          <p:cNvPr id="71" name="図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30" y="4241306"/>
            <a:ext cx="1535660" cy="1057098"/>
          </a:xfrm>
          <a:prstGeom prst="rect">
            <a:avLst/>
          </a:prstGeom>
        </p:spPr>
      </p:pic>
      <p:pic>
        <p:nvPicPr>
          <p:cNvPr id="72" name="図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9595" y="4251638"/>
            <a:ext cx="1529522" cy="1052873"/>
          </a:xfrm>
          <a:prstGeom prst="rect">
            <a:avLst/>
          </a:prstGeom>
        </p:spPr>
      </p:pic>
      <p:pic>
        <p:nvPicPr>
          <p:cNvPr id="73" name="図 72"/>
          <p:cNvPicPr>
            <a:picLocks noChangeAspect="1"/>
          </p:cNvPicPr>
          <p:nvPr/>
        </p:nvPicPr>
        <p:blipFill>
          <a:blip r:embed="rId6"/>
          <a:stretch>
            <a:fillRect/>
          </a:stretch>
        </p:blipFill>
        <p:spPr>
          <a:xfrm>
            <a:off x="6020487" y="4251637"/>
            <a:ext cx="1552278" cy="1072948"/>
          </a:xfrm>
          <a:prstGeom prst="rect">
            <a:avLst/>
          </a:prstGeom>
        </p:spPr>
      </p:pic>
      <p:sp>
        <p:nvSpPr>
          <p:cNvPr id="74" name="正方形/長方形 23"/>
          <p:cNvSpPr/>
          <p:nvPr/>
        </p:nvSpPr>
        <p:spPr>
          <a:xfrm>
            <a:off x="512698" y="2711516"/>
            <a:ext cx="8813575" cy="217886"/>
          </a:xfrm>
          <a:prstGeom prst="rect">
            <a:avLst/>
          </a:prstGeom>
          <a:solidFill>
            <a:srgbClr val="FF5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858" indent="-152858" algn="ctr" defTabSz="779168"/>
            <a:r>
              <a:rPr lang="ja-JP" altLang="en-US" sz="1292" dirty="0">
                <a:solidFill>
                  <a:srgbClr val="FFFFFF"/>
                </a:solidFill>
                <a:latin typeface="Meiryo UI" panose="020B0604030504040204" pitchFamily="50" charset="-128"/>
                <a:ea typeface="Meiryo UI" panose="020B0604030504040204" pitchFamily="50" charset="-128"/>
              </a:rPr>
              <a:t>エリア価値向上整備事業</a:t>
            </a:r>
            <a:endParaRPr lang="en-US" altLang="ja-JP" sz="1292" dirty="0">
              <a:solidFill>
                <a:srgbClr val="FFFFFF"/>
              </a:solidFill>
              <a:latin typeface="Meiryo UI" panose="020B0604030504040204" pitchFamily="50" charset="-128"/>
              <a:ea typeface="Meiryo UI" panose="020B0604030504040204" pitchFamily="50" charset="-128"/>
            </a:endParaRPr>
          </a:p>
        </p:txBody>
      </p:sp>
      <p:sp>
        <p:nvSpPr>
          <p:cNvPr id="75" name="角丸四角形 34"/>
          <p:cNvSpPr/>
          <p:nvPr/>
        </p:nvSpPr>
        <p:spPr>
          <a:xfrm>
            <a:off x="2605265" y="1976026"/>
            <a:ext cx="4838790" cy="456407"/>
          </a:xfrm>
          <a:prstGeom prst="roundRect">
            <a:avLst>
              <a:gd name="adj" fmla="val 12258"/>
            </a:avLst>
          </a:prstGeom>
          <a:solidFill>
            <a:srgbClr val="FFCCCC"/>
          </a:solidFill>
          <a:ln w="127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tx1"/>
                </a:solidFill>
                <a:latin typeface="Meiryo UI" panose="020B0604030504040204" pitchFamily="50" charset="-128"/>
                <a:ea typeface="Meiryo UI" panose="020B0604030504040204" pitchFamily="50" charset="-128"/>
              </a:rPr>
              <a:t>都市再生整備計画に</a:t>
            </a:r>
            <a:endParaRPr lang="en-US" altLang="ja-JP" sz="1292" dirty="0">
              <a:solidFill>
                <a:schemeClr val="tx1"/>
              </a:solidFill>
              <a:latin typeface="Meiryo UI" panose="020B0604030504040204" pitchFamily="50" charset="-128"/>
              <a:ea typeface="Meiryo UI" panose="020B0604030504040204" pitchFamily="50" charset="-128"/>
            </a:endParaRPr>
          </a:p>
          <a:p>
            <a:pPr algn="ctr"/>
            <a:r>
              <a:rPr lang="ja-JP" altLang="en-US" sz="1292" dirty="0">
                <a:solidFill>
                  <a:schemeClr val="tx1"/>
                </a:solidFill>
                <a:latin typeface="Meiryo UI" panose="020B0604030504040204" pitchFamily="50" charset="-128"/>
                <a:ea typeface="Meiryo UI" panose="020B0604030504040204" pitchFamily="50" charset="-128"/>
              </a:rPr>
              <a:t>整備・維持管理を含めた官民の費用負担及び役割分担を位置付け</a:t>
            </a:r>
          </a:p>
        </p:txBody>
      </p:sp>
      <p:sp>
        <p:nvSpPr>
          <p:cNvPr id="76" name="二等辺三角形 35"/>
          <p:cNvSpPr/>
          <p:nvPr/>
        </p:nvSpPr>
        <p:spPr>
          <a:xfrm rot="10800000">
            <a:off x="4208047" y="2509076"/>
            <a:ext cx="1713589" cy="152054"/>
          </a:xfrm>
          <a:prstGeom prst="triangle">
            <a:avLst/>
          </a:prstGeom>
          <a:solidFill>
            <a:srgbClr val="FFCC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7" name="正方形/長方形 23"/>
          <p:cNvSpPr/>
          <p:nvPr/>
        </p:nvSpPr>
        <p:spPr>
          <a:xfrm>
            <a:off x="512696" y="2923308"/>
            <a:ext cx="8813576" cy="305934"/>
          </a:xfrm>
          <a:prstGeom prst="rect">
            <a:avLst/>
          </a:prstGeom>
          <a:noFill/>
          <a:ln w="127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858" indent="-152858" algn="ctr" defTabSz="779168"/>
            <a:r>
              <a:rPr lang="ja-JP" altLang="en-US" sz="1292" b="1" u="sng" dirty="0">
                <a:solidFill>
                  <a:schemeClr val="tx1"/>
                </a:solidFill>
                <a:latin typeface="Meiryo UI" panose="020B0604030504040204" pitchFamily="50" charset="-128"/>
                <a:ea typeface="Meiryo UI" panose="020B0604030504040204" pitchFamily="50" charset="-128"/>
              </a:rPr>
              <a:t>官民連携</a:t>
            </a:r>
            <a:r>
              <a:rPr lang="ja-JP" altLang="en-US" sz="1292" dirty="0">
                <a:solidFill>
                  <a:schemeClr val="tx1"/>
                </a:solidFill>
                <a:latin typeface="Meiryo UI" panose="020B0604030504040204" pitchFamily="50" charset="-128"/>
                <a:ea typeface="Meiryo UI" panose="020B0604030504040204" pitchFamily="50" charset="-128"/>
              </a:rPr>
              <a:t>により既存ストックを活用し、公共公益施設の利便性向上、及び都市再生整備計画内のエリア価値向上に資する事業</a:t>
            </a:r>
            <a:endParaRPr lang="ja-JP" altLang="en-US" sz="1108" dirty="0">
              <a:solidFill>
                <a:schemeClr val="tx1"/>
              </a:solidFill>
              <a:latin typeface="Meiryo UI" panose="020B0604030504040204" pitchFamily="50" charset="-128"/>
              <a:ea typeface="Meiryo UI" panose="020B0604030504040204" pitchFamily="50" charset="-128"/>
            </a:endParaRPr>
          </a:p>
        </p:txBody>
      </p:sp>
      <p:sp>
        <p:nvSpPr>
          <p:cNvPr id="78" name="テキスト ボックス 18"/>
          <p:cNvSpPr txBox="1"/>
          <p:nvPr/>
        </p:nvSpPr>
        <p:spPr>
          <a:xfrm>
            <a:off x="2777035" y="5340443"/>
            <a:ext cx="1236620" cy="348044"/>
          </a:xfrm>
          <a:prstGeom prst="rect">
            <a:avLst/>
          </a:prstGeom>
        </p:spPr>
        <p:txBody>
          <a:bodyPr wrap="square" lIns="33231" rIns="33231">
            <a:spAutoFit/>
          </a:bodyPr>
          <a:lstStyle>
            <a:defPPr>
              <a:defRPr lang="ja-JP"/>
            </a:defPPr>
            <a:lvl1pPr marL="93663" indent="-93663" algn="ctr">
              <a:lnSpc>
                <a:spcPts val="800"/>
              </a:lnSpc>
              <a:defRPr sz="700" b="1">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defRPr>
            </a:lvl1pPr>
          </a:lstStyle>
          <a:p>
            <a:pPr>
              <a:lnSpc>
                <a:spcPct val="100000"/>
              </a:lnSpc>
            </a:pPr>
            <a:r>
              <a:rPr lang="ja-JP" altLang="en-US" sz="831" dirty="0"/>
              <a:t>混雑状況を把握するためのカメラの設置</a:t>
            </a:r>
          </a:p>
        </p:txBody>
      </p:sp>
      <p:sp>
        <p:nvSpPr>
          <p:cNvPr id="79" name="正方形/長方形 27"/>
          <p:cNvSpPr/>
          <p:nvPr/>
        </p:nvSpPr>
        <p:spPr>
          <a:xfrm>
            <a:off x="512697" y="3360571"/>
            <a:ext cx="1812063" cy="2445427"/>
          </a:xfrm>
          <a:prstGeom prst="rect">
            <a:avLst/>
          </a:prstGeom>
          <a:ln w="19050">
            <a:solidFill>
              <a:srgbClr val="FF5050"/>
            </a:solidFill>
          </a:ln>
        </p:spPr>
        <p:txBody>
          <a:bodyPr wrap="square">
            <a:noAutofit/>
          </a:bodyPr>
          <a:lstStyle/>
          <a:p>
            <a:pPr marL="121746" indent="-121746" defTabSz="779173"/>
            <a:r>
              <a:rPr lang="ja-JP" altLang="en-US" sz="1108" dirty="0">
                <a:solidFill>
                  <a:prstClr val="black"/>
                </a:solidFill>
                <a:latin typeface="Meiryo UI" panose="020B0604030504040204" pitchFamily="50" charset="-128"/>
                <a:ea typeface="Meiryo UI" panose="020B0604030504040204" pitchFamily="50" charset="-128"/>
              </a:rPr>
              <a:t>既存ストックを活用した</a:t>
            </a:r>
            <a:endParaRPr lang="en-US" altLang="ja-JP" sz="1108" dirty="0">
              <a:solidFill>
                <a:prstClr val="black"/>
              </a:solidFill>
              <a:latin typeface="Meiryo UI" panose="020B0604030504040204" pitchFamily="50" charset="-128"/>
              <a:ea typeface="Meiryo UI" panose="020B0604030504040204" pitchFamily="50" charset="-128"/>
            </a:endParaRPr>
          </a:p>
          <a:p>
            <a:pPr marL="121746" indent="-121746" defTabSz="779173"/>
            <a:r>
              <a:rPr lang="ja-JP" altLang="en-US" sz="1108" dirty="0">
                <a:solidFill>
                  <a:prstClr val="black"/>
                </a:solidFill>
                <a:latin typeface="Meiryo UI" panose="020B0604030504040204" pitchFamily="50" charset="-128"/>
                <a:ea typeface="Meiryo UI" panose="020B0604030504040204" pitchFamily="50" charset="-128"/>
              </a:rPr>
              <a:t>・地域生活基盤施設の整備</a:t>
            </a:r>
            <a:endParaRPr lang="en-US" altLang="ja-JP" sz="1108" dirty="0">
              <a:solidFill>
                <a:prstClr val="black"/>
              </a:solidFill>
              <a:latin typeface="Meiryo UI" panose="020B0604030504040204" pitchFamily="50" charset="-128"/>
              <a:ea typeface="Meiryo UI" panose="020B0604030504040204" pitchFamily="50" charset="-128"/>
            </a:endParaRPr>
          </a:p>
          <a:p>
            <a:pPr marL="121746" indent="-121746" defTabSz="779173"/>
            <a:r>
              <a:rPr lang="ja-JP" altLang="en-US" sz="1108" dirty="0">
                <a:solidFill>
                  <a:prstClr val="black"/>
                </a:solidFill>
                <a:latin typeface="Meiryo UI" panose="020B0604030504040204" pitchFamily="50" charset="-128"/>
                <a:ea typeface="Meiryo UI" panose="020B0604030504040204" pitchFamily="50" charset="-128"/>
              </a:rPr>
              <a:t>・高質空間形成施設の整備</a:t>
            </a:r>
            <a:endParaRPr lang="en-US" altLang="ja-JP" sz="1108" dirty="0">
              <a:solidFill>
                <a:prstClr val="black"/>
              </a:solidFill>
              <a:latin typeface="Meiryo UI" panose="020B0604030504040204" pitchFamily="50" charset="-128"/>
              <a:ea typeface="Meiryo UI" panose="020B0604030504040204" pitchFamily="50" charset="-128"/>
            </a:endParaRPr>
          </a:p>
          <a:p>
            <a:pPr marL="121746" indent="-121746" defTabSz="779173"/>
            <a:r>
              <a:rPr lang="ja-JP" altLang="en-US" sz="1108" dirty="0">
                <a:solidFill>
                  <a:prstClr val="black"/>
                </a:solidFill>
                <a:latin typeface="Meiryo UI" panose="020B0604030504040204" pitchFamily="50" charset="-128"/>
                <a:ea typeface="Meiryo UI" panose="020B0604030504040204" pitchFamily="50" charset="-128"/>
              </a:rPr>
              <a:t>・既存建造物活用事業</a:t>
            </a:r>
          </a:p>
        </p:txBody>
      </p:sp>
      <p:sp>
        <p:nvSpPr>
          <p:cNvPr id="80" name="正方形/長方形 29"/>
          <p:cNvSpPr/>
          <p:nvPr/>
        </p:nvSpPr>
        <p:spPr>
          <a:xfrm>
            <a:off x="1000896" y="5340443"/>
            <a:ext cx="1126590" cy="348044"/>
          </a:xfrm>
          <a:prstGeom prst="rect">
            <a:avLst/>
          </a:prstGeom>
        </p:spPr>
        <p:txBody>
          <a:bodyPr wrap="square" lIns="33231" rIns="33231">
            <a:spAutoFit/>
          </a:bodyPr>
          <a:lstStyle/>
          <a:p>
            <a:pPr marL="86460" indent="-86460" algn="r" defTabSz="844083">
              <a:defRPr/>
            </a:pPr>
            <a:r>
              <a:rPr lang="ja-JP" altLang="en-US"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rPr>
              <a:t>青空駐車場を</a:t>
            </a:r>
            <a:endParaRPr lang="en-US" altLang="ja-JP"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endParaRPr>
          </a:p>
          <a:p>
            <a:pPr marL="86460" indent="-86460" algn="r" defTabSz="844083">
              <a:defRPr/>
            </a:pPr>
            <a:r>
              <a:rPr lang="ja-JP" altLang="en-US"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rPr>
              <a:t>広場へ転換</a:t>
            </a:r>
            <a:endParaRPr lang="en-US" altLang="ja-JP"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endParaRPr>
          </a:p>
        </p:txBody>
      </p:sp>
      <p:sp>
        <p:nvSpPr>
          <p:cNvPr id="81" name="正方形/長方形 74"/>
          <p:cNvSpPr/>
          <p:nvPr/>
        </p:nvSpPr>
        <p:spPr>
          <a:xfrm>
            <a:off x="6151356" y="5340442"/>
            <a:ext cx="1489267" cy="348044"/>
          </a:xfrm>
          <a:prstGeom prst="rect">
            <a:avLst/>
          </a:prstGeom>
        </p:spPr>
        <p:txBody>
          <a:bodyPr wrap="square" lIns="33231" rIns="33231">
            <a:spAutoFit/>
          </a:bodyPr>
          <a:lstStyle/>
          <a:p>
            <a:pPr marL="86460" indent="-86460" algn="ctr"/>
            <a:r>
              <a:rPr lang="ja-JP" altLang="en-US"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rPr>
              <a:t>混雑情報・防災情報等まちの情報のリアルタイム発信</a:t>
            </a:r>
          </a:p>
        </p:txBody>
      </p:sp>
      <p:sp>
        <p:nvSpPr>
          <p:cNvPr id="82" name="正方形/長方形 27"/>
          <p:cNvSpPr/>
          <p:nvPr/>
        </p:nvSpPr>
        <p:spPr>
          <a:xfrm>
            <a:off x="2437653" y="3360571"/>
            <a:ext cx="1661538" cy="2445427"/>
          </a:xfrm>
          <a:prstGeom prst="rect">
            <a:avLst/>
          </a:prstGeom>
          <a:ln w="19050">
            <a:solidFill>
              <a:srgbClr val="FF5050"/>
            </a:solidFill>
          </a:ln>
        </p:spPr>
        <p:txBody>
          <a:bodyPr wrap="square">
            <a:noAutofit/>
          </a:bodyPr>
          <a:lstStyle/>
          <a:p>
            <a:pPr marL="121746" indent="-121746" defTabSz="779173"/>
            <a:r>
              <a:rPr lang="ja-JP" altLang="en-US" sz="1108" dirty="0">
                <a:solidFill>
                  <a:prstClr val="black"/>
                </a:solidFill>
                <a:latin typeface="Meiryo UI" panose="020B0604030504040204" pitchFamily="50" charset="-128"/>
                <a:ea typeface="Meiryo UI" panose="020B0604030504040204" pitchFamily="50" charset="-128"/>
              </a:rPr>
              <a:t>情報化基盤施設の整備</a:t>
            </a:r>
            <a:endParaRPr lang="en-US" altLang="ja-JP" sz="1108" dirty="0">
              <a:solidFill>
                <a:prstClr val="black"/>
              </a:solidFill>
              <a:latin typeface="Meiryo UI" panose="020B0604030504040204" pitchFamily="50" charset="-128"/>
              <a:ea typeface="Meiryo UI" panose="020B0604030504040204" pitchFamily="50" charset="-128"/>
            </a:endParaRPr>
          </a:p>
          <a:p>
            <a:pPr marL="121746" indent="-121746" defTabSz="779173"/>
            <a:r>
              <a:rPr lang="ja-JP" altLang="en-US" sz="969" dirty="0">
                <a:solidFill>
                  <a:prstClr val="black"/>
                </a:solidFill>
                <a:latin typeface="Meiryo UI" panose="020B0604030504040204" pitchFamily="50" charset="-128"/>
                <a:ea typeface="Meiryo UI" panose="020B0604030504040204" pitchFamily="50" charset="-128"/>
              </a:rPr>
              <a:t>（センサー、ビーコン、画像解析カメラ、スマートライト等）</a:t>
            </a:r>
          </a:p>
        </p:txBody>
      </p:sp>
      <p:sp>
        <p:nvSpPr>
          <p:cNvPr id="83" name="正方形/長方形 27"/>
          <p:cNvSpPr/>
          <p:nvPr/>
        </p:nvSpPr>
        <p:spPr>
          <a:xfrm>
            <a:off x="4212086" y="3360571"/>
            <a:ext cx="1661538" cy="2445427"/>
          </a:xfrm>
          <a:prstGeom prst="rect">
            <a:avLst/>
          </a:prstGeom>
          <a:ln w="19050">
            <a:solidFill>
              <a:srgbClr val="FF5050"/>
            </a:solidFill>
          </a:ln>
        </p:spPr>
        <p:txBody>
          <a:bodyPr wrap="square">
            <a:noAutofit/>
          </a:bodyPr>
          <a:lstStyle/>
          <a:p>
            <a:pPr defTabSz="779173"/>
            <a:r>
              <a:rPr lang="ja-JP" altLang="en-US" sz="1108" dirty="0">
                <a:solidFill>
                  <a:prstClr val="black"/>
                </a:solidFill>
                <a:latin typeface="Meiryo UI" panose="020B0604030504040204" pitchFamily="50" charset="-128"/>
                <a:ea typeface="Meiryo UI" panose="020B0604030504040204" pitchFamily="50" charset="-128"/>
              </a:rPr>
              <a:t>都市再生整備計画の目標を達成するために必要なサービス提供のための設備の導入</a:t>
            </a:r>
          </a:p>
        </p:txBody>
      </p:sp>
      <p:sp>
        <p:nvSpPr>
          <p:cNvPr id="84" name="正方形/長方形 27"/>
          <p:cNvSpPr/>
          <p:nvPr/>
        </p:nvSpPr>
        <p:spPr>
          <a:xfrm>
            <a:off x="5986519" y="3360571"/>
            <a:ext cx="1661538" cy="2445427"/>
          </a:xfrm>
          <a:prstGeom prst="rect">
            <a:avLst/>
          </a:prstGeom>
          <a:ln w="19050">
            <a:solidFill>
              <a:srgbClr val="FF5050"/>
            </a:solidFill>
          </a:ln>
        </p:spPr>
        <p:txBody>
          <a:bodyPr wrap="square">
            <a:noAutofit/>
          </a:bodyPr>
          <a:lstStyle/>
          <a:p>
            <a:pPr defTabSz="779173"/>
            <a:r>
              <a:rPr lang="ja-JP" altLang="en-US" sz="1108" dirty="0">
                <a:solidFill>
                  <a:prstClr val="black"/>
                </a:solidFill>
                <a:latin typeface="Meiryo UI" panose="020B0604030504040204" pitchFamily="50" charset="-128"/>
                <a:ea typeface="Meiryo UI" panose="020B0604030504040204" pitchFamily="50" charset="-128"/>
              </a:rPr>
              <a:t>情報の収集・発信等のためのシステム基盤整備</a:t>
            </a:r>
          </a:p>
        </p:txBody>
      </p:sp>
      <p:sp>
        <p:nvSpPr>
          <p:cNvPr id="85" name="正方形/長方形 27"/>
          <p:cNvSpPr/>
          <p:nvPr/>
        </p:nvSpPr>
        <p:spPr>
          <a:xfrm>
            <a:off x="7760949" y="3360571"/>
            <a:ext cx="1661538" cy="2445427"/>
          </a:xfrm>
          <a:prstGeom prst="rect">
            <a:avLst/>
          </a:prstGeom>
          <a:ln w="19050">
            <a:solidFill>
              <a:srgbClr val="FF5050"/>
            </a:solidFill>
          </a:ln>
        </p:spPr>
        <p:txBody>
          <a:bodyPr wrap="square">
            <a:noAutofit/>
          </a:bodyPr>
          <a:lstStyle/>
          <a:p>
            <a:pPr marL="121746" indent="-121746" defTabSz="779173"/>
            <a:r>
              <a:rPr lang="ja-JP" altLang="en-US" sz="1108" dirty="0">
                <a:solidFill>
                  <a:prstClr val="black"/>
                </a:solidFill>
                <a:latin typeface="Meiryo UI" panose="020B0604030504040204" pitchFamily="50" charset="-128"/>
                <a:ea typeface="Meiryo UI" panose="020B0604030504040204" pitchFamily="50" charset="-128"/>
              </a:rPr>
              <a:t>社会実験の実施</a:t>
            </a:r>
            <a:endParaRPr lang="en-US" altLang="ja-JP" sz="1108" dirty="0">
              <a:solidFill>
                <a:prstClr val="black"/>
              </a:solidFill>
              <a:latin typeface="Meiryo UI" panose="020B0604030504040204" pitchFamily="50" charset="-128"/>
              <a:ea typeface="Meiryo UI" panose="020B0604030504040204" pitchFamily="50" charset="-128"/>
            </a:endParaRPr>
          </a:p>
          <a:p>
            <a:pPr marL="121746" indent="-121746" defTabSz="779173"/>
            <a:r>
              <a:rPr lang="ja-JP" altLang="en-US" sz="1108" dirty="0">
                <a:solidFill>
                  <a:prstClr val="black"/>
                </a:solidFill>
                <a:latin typeface="Meiryo UI" panose="020B0604030504040204" pitchFamily="50" charset="-128"/>
                <a:ea typeface="Meiryo UI" panose="020B0604030504040204" pitchFamily="50" charset="-128"/>
              </a:rPr>
              <a:t>社会実験の一環として実施するコーディネート等</a:t>
            </a:r>
          </a:p>
        </p:txBody>
      </p:sp>
      <p:cxnSp>
        <p:nvCxnSpPr>
          <p:cNvPr id="86" name="直線コネクタ 85"/>
          <p:cNvCxnSpPr>
            <a:stCxn id="79" idx="0"/>
          </p:cNvCxnSpPr>
          <p:nvPr/>
        </p:nvCxnSpPr>
        <p:spPr>
          <a:xfrm flipH="1" flipV="1">
            <a:off x="1413760" y="3229243"/>
            <a:ext cx="4968" cy="131326"/>
          </a:xfrm>
          <a:prstGeom prst="line">
            <a:avLst/>
          </a:prstGeom>
          <a:ln w="762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3341034" y="3229243"/>
            <a:ext cx="0" cy="131329"/>
          </a:xfrm>
          <a:prstGeom prst="line">
            <a:avLst/>
          </a:prstGeom>
          <a:ln w="762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5064839" y="3229243"/>
            <a:ext cx="0" cy="131329"/>
          </a:xfrm>
          <a:prstGeom prst="line">
            <a:avLst/>
          </a:prstGeom>
          <a:ln w="762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flipV="1">
            <a:off x="6817287" y="3229243"/>
            <a:ext cx="0" cy="131329"/>
          </a:xfrm>
          <a:prstGeom prst="line">
            <a:avLst/>
          </a:prstGeom>
          <a:ln w="762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flipV="1">
            <a:off x="8709391" y="3229243"/>
            <a:ext cx="0" cy="131329"/>
          </a:xfrm>
          <a:prstGeom prst="line">
            <a:avLst/>
          </a:prstGeom>
          <a:ln w="76200">
            <a:solidFill>
              <a:srgbClr val="FF5050"/>
            </a:solidFill>
          </a:ln>
        </p:spPr>
        <p:style>
          <a:lnRef idx="1">
            <a:schemeClr val="accent1"/>
          </a:lnRef>
          <a:fillRef idx="0">
            <a:schemeClr val="accent1"/>
          </a:fillRef>
          <a:effectRef idx="0">
            <a:schemeClr val="accent1"/>
          </a:effectRef>
          <a:fontRef idx="minor">
            <a:schemeClr val="tx1"/>
          </a:fontRef>
        </p:style>
      </p:cxnSp>
      <p:sp>
        <p:nvSpPr>
          <p:cNvPr id="91" name="テキスト ボックス 18"/>
          <p:cNvSpPr txBox="1"/>
          <p:nvPr/>
        </p:nvSpPr>
        <p:spPr>
          <a:xfrm>
            <a:off x="6162663" y="6595172"/>
            <a:ext cx="2922719" cy="262829"/>
          </a:xfrm>
          <a:prstGeom prst="rect">
            <a:avLst/>
          </a:prstGeom>
        </p:spPr>
        <p:txBody>
          <a:bodyPr wrap="square" lIns="33231" rIns="33231">
            <a:spAutoFit/>
          </a:bodyPr>
          <a:lstStyle>
            <a:defPPr>
              <a:defRPr lang="ja-JP"/>
            </a:defPPr>
            <a:lvl1pPr marL="93663" indent="-93663" algn="ctr">
              <a:lnSpc>
                <a:spcPts val="800"/>
              </a:lnSpc>
              <a:defRPr sz="700" b="1">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defRPr>
            </a:lvl1pPr>
          </a:lstStyle>
          <a:p>
            <a:pPr>
              <a:lnSpc>
                <a:spcPct val="100000"/>
              </a:lnSpc>
            </a:pPr>
            <a:r>
              <a:rPr lang="en-US" altLang="ja-JP" sz="1108" dirty="0"/>
              <a:t>※</a:t>
            </a:r>
            <a:r>
              <a:rPr lang="ja-JP" altLang="en-US" sz="1108" dirty="0"/>
              <a:t>５つのメニューいずれかのみでも実施可</a:t>
            </a:r>
          </a:p>
        </p:txBody>
      </p:sp>
      <p:sp>
        <p:nvSpPr>
          <p:cNvPr id="92" name="正方形/長方形 91"/>
          <p:cNvSpPr/>
          <p:nvPr/>
        </p:nvSpPr>
        <p:spPr>
          <a:xfrm>
            <a:off x="499583" y="997395"/>
            <a:ext cx="8919981" cy="886397"/>
          </a:xfrm>
          <a:prstGeom prst="rect">
            <a:avLst/>
          </a:prstGeom>
          <a:solidFill>
            <a:srgbClr val="FFFFCC"/>
          </a:solidFill>
          <a:ln w="9525">
            <a:noFill/>
            <a:miter lim="800000"/>
            <a:headEnd/>
            <a:tailEnd/>
          </a:ln>
        </p:spPr>
        <p:txBody>
          <a:bodyPr wrap="square">
            <a:spAutoFit/>
          </a:bodyPr>
          <a:lstStyle/>
          <a:p>
            <a:pPr eaLnBrk="0" hangingPunct="0"/>
            <a:r>
              <a:rPr lang="ja-JP" altLang="en-US" sz="1290" b="1" u="sng" dirty="0">
                <a:solidFill>
                  <a:prstClr val="black"/>
                </a:solidFill>
                <a:latin typeface="Meiryo UI" panose="020B0604030504040204" pitchFamily="50" charset="-128"/>
                <a:ea typeface="Meiryo UI" panose="020B0604030504040204" pitchFamily="50" charset="-128"/>
              </a:rPr>
              <a:t>基幹事業：エリア価値向上整備事業</a:t>
            </a:r>
            <a:endParaRPr lang="en-US" altLang="ja-JP" sz="1290" b="1" u="sng" dirty="0">
              <a:solidFill>
                <a:prstClr val="black"/>
              </a:solidFill>
              <a:latin typeface="Meiryo UI" panose="020B0604030504040204" pitchFamily="50" charset="-128"/>
              <a:ea typeface="Meiryo UI" panose="020B0604030504040204" pitchFamily="50" charset="-128"/>
            </a:endParaRPr>
          </a:p>
          <a:p>
            <a:pPr marL="180000"/>
            <a:r>
              <a:rPr lang="ja-JP" altLang="en-US" sz="1290" dirty="0">
                <a:solidFill>
                  <a:prstClr val="black"/>
                </a:solidFill>
                <a:latin typeface="Meiryo UI" panose="020B0604030504040204" pitchFamily="50" charset="-128"/>
                <a:ea typeface="Meiryo UI" panose="020B0604030504040204" pitchFamily="50" charset="-128"/>
              </a:rPr>
              <a:t>官民連携により既存の都市のインフラ又は施設を活用し、公共公益施設の利便性向上及び都市再生整備計画内の地域の価値向上に資する以下の事業のうち、都市再生整備計画に整備及び維持管理を含む官民の費用負担並びに役割分担が記載されているものを支援。</a:t>
            </a:r>
          </a:p>
        </p:txBody>
      </p:sp>
      <p:sp>
        <p:nvSpPr>
          <p:cNvPr id="93" name="正方形/長方形 13"/>
          <p:cNvSpPr/>
          <p:nvPr/>
        </p:nvSpPr>
        <p:spPr>
          <a:xfrm>
            <a:off x="7891639" y="5289658"/>
            <a:ext cx="1486323" cy="348044"/>
          </a:xfrm>
          <a:prstGeom prst="rect">
            <a:avLst/>
          </a:prstGeom>
        </p:spPr>
        <p:txBody>
          <a:bodyPr wrap="square" lIns="33231" rIns="33231">
            <a:spAutoFit/>
          </a:bodyPr>
          <a:lstStyle/>
          <a:p>
            <a:pPr marL="86460" indent="-86460" algn="ctr"/>
            <a:r>
              <a:rPr lang="ja-JP" altLang="en-US"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rPr>
              <a:t>空き地を暫定利用した広場化</a:t>
            </a:r>
            <a:endParaRPr lang="en-US" altLang="ja-JP"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endParaRPr>
          </a:p>
          <a:p>
            <a:pPr marL="86460" indent="-86460" algn="ctr"/>
            <a:r>
              <a:rPr lang="ja-JP" altLang="en-US"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rPr>
              <a:t>の社会実験</a:t>
            </a:r>
            <a:endParaRPr lang="en-US" altLang="ja-JP" sz="831" b="1" dirty="0">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endParaRPr>
          </a:p>
        </p:txBody>
      </p:sp>
      <p:pic>
        <p:nvPicPr>
          <p:cNvPr id="94" name="図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4415" y="4264760"/>
            <a:ext cx="1547798" cy="1065453"/>
          </a:xfrm>
          <a:prstGeom prst="rect">
            <a:avLst/>
          </a:prstGeom>
        </p:spPr>
      </p:pic>
      <p:sp>
        <p:nvSpPr>
          <p:cNvPr id="95" name="テキスト ボックス 18"/>
          <p:cNvSpPr txBox="1"/>
          <p:nvPr/>
        </p:nvSpPr>
        <p:spPr>
          <a:xfrm>
            <a:off x="4509403" y="5339439"/>
            <a:ext cx="1110874" cy="348044"/>
          </a:xfrm>
          <a:prstGeom prst="rect">
            <a:avLst/>
          </a:prstGeom>
        </p:spPr>
        <p:txBody>
          <a:bodyPr wrap="square" lIns="33231" rIns="33231">
            <a:spAutoFit/>
          </a:bodyPr>
          <a:lstStyle>
            <a:defPPr>
              <a:defRPr lang="ja-JP"/>
            </a:defPPr>
            <a:lvl1pPr marL="93663" indent="-93663" algn="ctr">
              <a:lnSpc>
                <a:spcPts val="800"/>
              </a:lnSpc>
              <a:defRPr sz="700" b="1">
                <a:solidFill>
                  <a:srgbClr val="000000"/>
                </a:solidFill>
                <a:effectLst>
                  <a:glow rad="114300">
                    <a:schemeClr val="bg1">
                      <a:alpha val="85000"/>
                    </a:schemeClr>
                  </a:glow>
                </a:effectLst>
                <a:latin typeface="游ゴシック" panose="020B0400000000000000" pitchFamily="50" charset="-128"/>
                <a:ea typeface="游ゴシック" panose="020B0400000000000000" pitchFamily="50" charset="-128"/>
              </a:defRPr>
            </a:lvl1pPr>
          </a:lstStyle>
          <a:p>
            <a:pPr>
              <a:lnSpc>
                <a:spcPct val="100000"/>
              </a:lnSpc>
            </a:pPr>
            <a:r>
              <a:rPr lang="ja-JP" altLang="en-US" sz="831" dirty="0"/>
              <a:t>シェアモビリティの</a:t>
            </a:r>
            <a:endParaRPr lang="en-US" altLang="ja-JP" sz="831" dirty="0"/>
          </a:p>
          <a:p>
            <a:pPr>
              <a:lnSpc>
                <a:spcPct val="100000"/>
              </a:lnSpc>
            </a:pPr>
            <a:r>
              <a:rPr lang="ja-JP" altLang="en-US" sz="831" dirty="0"/>
              <a:t>導入</a:t>
            </a:r>
          </a:p>
        </p:txBody>
      </p:sp>
      <p:sp>
        <p:nvSpPr>
          <p:cNvPr id="96" name="角丸四角形吹き出し 95"/>
          <p:cNvSpPr/>
          <p:nvPr/>
        </p:nvSpPr>
        <p:spPr>
          <a:xfrm>
            <a:off x="2815799" y="6097098"/>
            <a:ext cx="1428617" cy="462664"/>
          </a:xfrm>
          <a:prstGeom prst="wedgeRoundRectCallout">
            <a:avLst>
              <a:gd name="adj1" fmla="val -23013"/>
              <a:gd name="adj2" fmla="val -127790"/>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lang="ja-JP" altLang="en-US" sz="969" b="1" dirty="0">
                <a:solidFill>
                  <a:schemeClr val="tx1"/>
                </a:solidFill>
                <a:latin typeface="Meiryo UI"/>
                <a:ea typeface="Meiryo UI"/>
                <a:cs typeface="Meiryo UI"/>
              </a:rPr>
              <a:t>公共公益施設の整備と一体である必要はない</a:t>
            </a:r>
          </a:p>
        </p:txBody>
      </p:sp>
      <p:sp>
        <p:nvSpPr>
          <p:cNvPr id="97" name="角丸四角形吹き出し 96"/>
          <p:cNvSpPr/>
          <p:nvPr/>
        </p:nvSpPr>
        <p:spPr>
          <a:xfrm>
            <a:off x="4445009" y="6097098"/>
            <a:ext cx="1541511" cy="462664"/>
          </a:xfrm>
          <a:prstGeom prst="wedgeRoundRectCallout">
            <a:avLst>
              <a:gd name="adj1" fmla="val -23013"/>
              <a:gd name="adj2" fmla="val -127790"/>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lang="ja-JP" altLang="en-US" sz="969" b="1" dirty="0">
                <a:solidFill>
                  <a:schemeClr val="tx1"/>
                </a:solidFill>
                <a:latin typeface="Meiryo UI"/>
                <a:ea typeface="Meiryo UI"/>
                <a:cs typeface="Meiryo UI"/>
              </a:rPr>
              <a:t>主として</a:t>
            </a:r>
            <a:endParaRPr lang="en-US" altLang="ja-JP" sz="969" b="1" dirty="0">
              <a:solidFill>
                <a:schemeClr val="tx1"/>
              </a:solidFill>
              <a:latin typeface="Meiryo UI"/>
              <a:ea typeface="Meiryo UI"/>
              <a:cs typeface="Meiryo UI"/>
            </a:endParaRPr>
          </a:p>
          <a:p>
            <a:pPr algn="ctr"/>
            <a:r>
              <a:rPr lang="ja-JP" altLang="en-US" sz="969" b="1" dirty="0">
                <a:solidFill>
                  <a:schemeClr val="tx1"/>
                </a:solidFill>
                <a:latin typeface="Meiryo UI"/>
                <a:ea typeface="Meiryo UI"/>
                <a:cs typeface="Meiryo UI"/>
              </a:rPr>
              <a:t>都市再生整備計画区域</a:t>
            </a:r>
            <a:endParaRPr lang="en-US" altLang="ja-JP" sz="969" b="1" dirty="0">
              <a:solidFill>
                <a:schemeClr val="tx1"/>
              </a:solidFill>
              <a:latin typeface="Meiryo UI"/>
              <a:ea typeface="Meiryo UI"/>
              <a:cs typeface="Meiryo UI"/>
            </a:endParaRPr>
          </a:p>
          <a:p>
            <a:pPr algn="ctr"/>
            <a:r>
              <a:rPr lang="ja-JP" altLang="en-US" sz="969" b="1" dirty="0">
                <a:solidFill>
                  <a:schemeClr val="tx1"/>
                </a:solidFill>
                <a:latin typeface="Meiryo UI"/>
                <a:ea typeface="Meiryo UI"/>
                <a:cs typeface="Meiryo UI"/>
              </a:rPr>
              <a:t>において提供されるもの</a:t>
            </a:r>
          </a:p>
        </p:txBody>
      </p:sp>
      <p:sp>
        <p:nvSpPr>
          <p:cNvPr id="98" name="角丸四角形吹き出し 97"/>
          <p:cNvSpPr/>
          <p:nvPr/>
        </p:nvSpPr>
        <p:spPr>
          <a:xfrm>
            <a:off x="6130356" y="6097098"/>
            <a:ext cx="1541511" cy="462664"/>
          </a:xfrm>
          <a:prstGeom prst="wedgeRoundRectCallout">
            <a:avLst>
              <a:gd name="adj1" fmla="val -23013"/>
              <a:gd name="adj2" fmla="val -127790"/>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lang="ja-JP" altLang="en-US" sz="969" b="1" dirty="0">
                <a:solidFill>
                  <a:schemeClr val="tx1"/>
                </a:solidFill>
                <a:latin typeface="Meiryo UI"/>
                <a:ea typeface="Meiryo UI"/>
                <a:cs typeface="Meiryo UI"/>
              </a:rPr>
              <a:t>提供される情報が主として都市再生整備計画区域に関係するもの</a:t>
            </a:r>
          </a:p>
        </p:txBody>
      </p:sp>
      <p:sp>
        <p:nvSpPr>
          <p:cNvPr id="99" name="角丸四角形吹き出し 98"/>
          <p:cNvSpPr/>
          <p:nvPr/>
        </p:nvSpPr>
        <p:spPr>
          <a:xfrm>
            <a:off x="7864044" y="6097098"/>
            <a:ext cx="1541511" cy="462664"/>
          </a:xfrm>
          <a:prstGeom prst="wedgeRoundRectCallout">
            <a:avLst>
              <a:gd name="adj1" fmla="val -23013"/>
              <a:gd name="adj2" fmla="val -127790"/>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lang="ja-JP" altLang="en-US" sz="969" b="1" dirty="0">
                <a:solidFill>
                  <a:schemeClr val="tx1"/>
                </a:solidFill>
                <a:latin typeface="Meiryo UI"/>
                <a:ea typeface="Meiryo UI"/>
                <a:cs typeface="Meiryo UI"/>
              </a:rPr>
              <a:t>公共公益施設を含めた区域で実施されるもの</a:t>
            </a:r>
          </a:p>
        </p:txBody>
      </p:sp>
      <p:sp>
        <p:nvSpPr>
          <p:cNvPr id="100" name="タイトル 1"/>
          <p:cNvSpPr txBox="1">
            <a:spLocks/>
          </p:cNvSpPr>
          <p:nvPr/>
        </p:nvSpPr>
        <p:spPr>
          <a:xfrm>
            <a:off x="397284" y="507029"/>
            <a:ext cx="8826007" cy="439615"/>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04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600" b="1" dirty="0" smtClean="0">
                <a:solidFill>
                  <a:schemeClr val="tx1"/>
                </a:solidFill>
                <a:latin typeface="ＭＳ Ｐゴシック" pitchFamily="50" charset="-128"/>
                <a:ea typeface="+mn-ea"/>
                <a:cs typeface="+mn-cs"/>
              </a:rPr>
              <a:t>（１）まちなかウォーカブル推進事業</a:t>
            </a:r>
            <a:r>
              <a:rPr lang="ja-JP" altLang="en-US" sz="1600" b="1" dirty="0">
                <a:solidFill>
                  <a:schemeClr val="tx1"/>
                </a:solidFill>
                <a:latin typeface="ＭＳ Ｐゴシック" pitchFamily="50" charset="-128"/>
                <a:ea typeface="+mn-ea"/>
                <a:cs typeface="+mn-cs"/>
              </a:rPr>
              <a:t>　等　（令和</a:t>
            </a:r>
            <a:r>
              <a:rPr lang="en-US" altLang="ja-JP" sz="1600" b="1" dirty="0">
                <a:solidFill>
                  <a:schemeClr val="tx1"/>
                </a:solidFill>
                <a:latin typeface="ＭＳ Ｐゴシック" pitchFamily="50" charset="-128"/>
                <a:ea typeface="+mn-ea"/>
                <a:cs typeface="+mn-cs"/>
              </a:rPr>
              <a:t>4</a:t>
            </a:r>
            <a:r>
              <a:rPr lang="ja-JP" altLang="en-US" sz="1600" b="1" dirty="0">
                <a:solidFill>
                  <a:schemeClr val="tx1"/>
                </a:solidFill>
                <a:latin typeface="ＭＳ Ｐゴシック" pitchFamily="50" charset="-128"/>
                <a:ea typeface="+mn-ea"/>
                <a:cs typeface="+mn-cs"/>
              </a:rPr>
              <a:t>年度</a:t>
            </a:r>
            <a:r>
              <a:rPr lang="ja-JP" altLang="en-US" sz="1600" b="1" dirty="0" smtClean="0">
                <a:solidFill>
                  <a:schemeClr val="tx1"/>
                </a:solidFill>
                <a:latin typeface="ＭＳ Ｐゴシック" pitchFamily="50" charset="-128"/>
                <a:ea typeface="+mn-ea"/>
                <a:cs typeface="+mn-cs"/>
              </a:rPr>
              <a:t>）</a:t>
            </a:r>
            <a:endParaRPr lang="ja-JP" altLang="en-US" sz="1600" b="1" dirty="0">
              <a:solidFill>
                <a:schemeClr val="tx1"/>
              </a:solidFill>
              <a:latin typeface="ＭＳ Ｐゴシック" pitchFamily="50" charset="-128"/>
              <a:ea typeface="+mn-ea"/>
              <a:cs typeface="+mn-cs"/>
            </a:endParaRPr>
          </a:p>
        </p:txBody>
      </p:sp>
      <p:sp>
        <p:nvSpPr>
          <p:cNvPr id="101" name="タイトル 1"/>
          <p:cNvSpPr txBox="1">
            <a:spLocks/>
          </p:cNvSpPr>
          <p:nvPr/>
        </p:nvSpPr>
        <p:spPr>
          <a:xfrm>
            <a:off x="4034836" y="838189"/>
            <a:ext cx="5722305" cy="147178"/>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04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sz="900" dirty="0">
                <a:solidFill>
                  <a:schemeClr val="tx1"/>
                </a:solidFill>
                <a:latin typeface="ＭＳ Ｐゴシック" pitchFamily="50" charset="-128"/>
                <a:ea typeface="+mn-ea"/>
                <a:cs typeface="+mn-cs"/>
              </a:rPr>
              <a:t>※</a:t>
            </a:r>
            <a:r>
              <a:rPr lang="ja-JP" altLang="en-US" sz="900" dirty="0">
                <a:solidFill>
                  <a:schemeClr val="tx1"/>
                </a:solidFill>
                <a:latin typeface="ＭＳ Ｐゴシック" pitchFamily="50" charset="-128"/>
                <a:ea typeface="+mn-ea"/>
                <a:cs typeface="+mn-cs"/>
              </a:rPr>
              <a:t>エリア価値向上整備事業はまちなかウォーカブル推進事業を含む都市再生整備計画関連事業で実施可能</a:t>
            </a:r>
          </a:p>
        </p:txBody>
      </p:sp>
      <p:sp>
        <p:nvSpPr>
          <p:cNvPr id="36" name="四角形 50"/>
          <p:cNvSpPr/>
          <p:nvPr/>
        </p:nvSpPr>
        <p:spPr>
          <a:xfrm>
            <a:off x="4199902" y="3360570"/>
            <a:ext cx="1705856" cy="2436689"/>
          </a:xfrm>
          <a:prstGeom prst="rect">
            <a:avLst/>
          </a:prstGeom>
          <a:noFill/>
          <a:ln w="5715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616"/>
          </a:p>
        </p:txBody>
      </p:sp>
      <p:sp>
        <p:nvSpPr>
          <p:cNvPr id="37" name="正方形/長方形 36"/>
          <p:cNvSpPr/>
          <p:nvPr/>
        </p:nvSpPr>
        <p:spPr>
          <a:xfrm>
            <a:off x="7034201" y="655656"/>
            <a:ext cx="3149181" cy="230832"/>
          </a:xfrm>
          <a:prstGeom prst="rect">
            <a:avLst/>
          </a:prstGeom>
        </p:spPr>
        <p:txBody>
          <a:bodyPr wrap="square">
            <a:spAutoFit/>
          </a:bodyPr>
          <a:lstStyle/>
          <a:p>
            <a:r>
              <a:rPr lang="en-US" altLang="ja-JP" sz="900" dirty="0"/>
              <a:t>【</a:t>
            </a:r>
            <a:r>
              <a:rPr lang="ja-JP" altLang="en-US" sz="900" dirty="0"/>
              <a:t>所管　国土交通省都市局街路交通施設課　他</a:t>
            </a:r>
            <a:r>
              <a:rPr lang="en-US" altLang="ja-JP" sz="900" dirty="0"/>
              <a:t>】</a:t>
            </a:r>
            <a:endParaRPr lang="ja-JP" altLang="en-US" sz="900" dirty="0"/>
          </a:p>
        </p:txBody>
      </p:sp>
      <p:sp>
        <p:nvSpPr>
          <p:cNvPr id="39" name="タイトル 1"/>
          <p:cNvSpPr>
            <a:spLocks noGrp="1"/>
          </p:cNvSpPr>
          <p:nvPr>
            <p:ph type="title"/>
          </p:nvPr>
        </p:nvSpPr>
        <p:spPr>
          <a:xfrm>
            <a:off x="0" y="0"/>
            <a:ext cx="9906000" cy="476250"/>
          </a:xfrm>
        </p:spPr>
        <p:txBody>
          <a:bodyPr/>
          <a:lstStyle/>
          <a:p>
            <a:r>
              <a:rPr lang="ja-JP" altLang="en-US" dirty="0" smtClean="0"/>
              <a:t>シェアサイクルに関する支援制度</a:t>
            </a:r>
            <a:endParaRPr kumimoji="1" lang="ja-JP" altLang="en-US" dirty="0"/>
          </a:p>
        </p:txBody>
      </p:sp>
    </p:spTree>
    <p:extLst>
      <p:ext uri="{BB962C8B-B14F-4D97-AF65-F5344CB8AC3E}">
        <p14:creationId xmlns:p14="http://schemas.microsoft.com/office/powerpoint/2010/main" val="980241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7"/>
          <p:cNvSpPr/>
          <p:nvPr/>
        </p:nvSpPr>
        <p:spPr>
          <a:xfrm>
            <a:off x="510018" y="900974"/>
            <a:ext cx="8942466" cy="440732"/>
          </a:xfrm>
          <a:prstGeom prst="roundRect">
            <a:avLst>
              <a:gd name="adj" fmla="val 0"/>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22" dirty="0">
                <a:solidFill>
                  <a:schemeClr val="tx1"/>
                </a:solidFill>
              </a:rPr>
              <a:t>目的：　</a:t>
            </a:r>
            <a:r>
              <a:rPr lang="ja-JP" altLang="ja-JP" sz="1126" dirty="0">
                <a:solidFill>
                  <a:schemeClr val="tx1"/>
                </a:solidFill>
              </a:rPr>
              <a:t>人口減少、少子高齢化への対応や、集約型都市構造への再編に向けたまちづくりの取組として、多様な交通モードの連携による持続可能なコンパクトシティへの展開を図る。</a:t>
            </a:r>
          </a:p>
          <a:p>
            <a:pPr marL="332587" indent="-332587"/>
            <a:endParaRPr lang="ja-JP" altLang="en-US" sz="1122" dirty="0">
              <a:solidFill>
                <a:schemeClr val="tx1"/>
              </a:solidFill>
            </a:endParaRPr>
          </a:p>
        </p:txBody>
      </p:sp>
      <p:sp>
        <p:nvSpPr>
          <p:cNvPr id="37" name="Text Box 7"/>
          <p:cNvSpPr txBox="1">
            <a:spLocks noChangeArrowheads="1"/>
          </p:cNvSpPr>
          <p:nvPr/>
        </p:nvSpPr>
        <p:spPr>
          <a:xfrm>
            <a:off x="562172" y="1800924"/>
            <a:ext cx="8955776" cy="492699"/>
          </a:xfrm>
          <a:prstGeom prst="rect">
            <a:avLst/>
          </a:prstGeom>
          <a:noFill/>
          <a:ln w="38100" cmpd="dbl">
            <a:noFill/>
            <a:miter lim="800000"/>
            <a:headEnd/>
            <a:tailEnd/>
          </a:ln>
        </p:spPr>
        <p:txBody>
          <a:bodyPr wrap="square">
            <a:spAutoFit/>
          </a:bodyPr>
          <a:lstStyle/>
          <a:p>
            <a:r>
              <a:rPr lang="en-US" altLang="ja-JP" sz="1126" dirty="0">
                <a:latin typeface="+mn-ea"/>
              </a:rPr>
              <a:t>○ </a:t>
            </a:r>
            <a:r>
              <a:rPr lang="ja-JP" altLang="en-US" sz="1126" dirty="0">
                <a:latin typeface="+mn-ea"/>
              </a:rPr>
              <a:t>補助対象者</a:t>
            </a:r>
            <a:r>
              <a:rPr lang="ja-JP" altLang="en-US" sz="1015" baseline="30000" dirty="0">
                <a:latin typeface="+mn-ea"/>
              </a:rPr>
              <a:t>※</a:t>
            </a:r>
            <a:r>
              <a:rPr lang="en-US" altLang="ja-JP" sz="1015" baseline="30000" dirty="0">
                <a:latin typeface="+mn-ea"/>
              </a:rPr>
              <a:t>1</a:t>
            </a:r>
            <a:r>
              <a:rPr lang="ja-JP" altLang="en-US" sz="1015" dirty="0">
                <a:latin typeface="+mn-ea"/>
              </a:rPr>
              <a:t>：</a:t>
            </a:r>
            <a:r>
              <a:rPr lang="ja-JP" altLang="en-US" sz="1126" dirty="0">
                <a:latin typeface="+mn-ea"/>
              </a:rPr>
              <a:t>地方公共団体、法定協議会</a:t>
            </a:r>
            <a:r>
              <a:rPr lang="ja-JP" altLang="en-US" sz="1126" baseline="30000" dirty="0">
                <a:latin typeface="+mn-ea"/>
              </a:rPr>
              <a:t>※</a:t>
            </a:r>
            <a:r>
              <a:rPr lang="en-US" altLang="ja-JP" sz="1126" baseline="30000" dirty="0">
                <a:latin typeface="+mn-ea"/>
              </a:rPr>
              <a:t>2</a:t>
            </a:r>
            <a:r>
              <a:rPr lang="ja-JP" altLang="en-US" sz="1126" dirty="0" err="1">
                <a:latin typeface="+mn-ea"/>
              </a:rPr>
              <a:t>、</a:t>
            </a:r>
            <a:r>
              <a:rPr lang="ja-JP" altLang="en-US" sz="1126" dirty="0">
                <a:latin typeface="+mn-ea"/>
              </a:rPr>
              <a:t>独立行政法人都市再生機構、都市再生推進法人、認定地域来訪者等利便増進活動実施団体</a:t>
            </a:r>
          </a:p>
          <a:p>
            <a:pPr marL="1488868" indent="-247657"/>
            <a:r>
              <a:rPr lang="en-US" altLang="ja-JP" sz="738" dirty="0">
                <a:latin typeface="+mn-ea"/>
              </a:rPr>
              <a:t>※1 </a:t>
            </a:r>
            <a:r>
              <a:rPr lang="ja-JP" altLang="en-US" sz="738" dirty="0">
                <a:latin typeface="+mn-ea"/>
              </a:rPr>
              <a:t>交付金については、地方公共団体からの補助金を受けて、民間事業者等（独立行政法人都市再生機構や特定非営利活動法人等を含む）も事業実施可能</a:t>
            </a:r>
            <a:endParaRPr lang="en-US" altLang="ja-JP" sz="738" dirty="0">
              <a:latin typeface="+mn-ea"/>
            </a:endParaRPr>
          </a:p>
          <a:p>
            <a:pPr marL="1488868" indent="-247657"/>
            <a:r>
              <a:rPr lang="ja-JP" altLang="en-US" sz="738" dirty="0">
                <a:latin typeface="+mn-ea"/>
              </a:rPr>
              <a:t>※</a:t>
            </a:r>
            <a:r>
              <a:rPr lang="en-US" altLang="ja-JP" sz="738" dirty="0">
                <a:latin typeface="+mn-ea"/>
              </a:rPr>
              <a:t>2</a:t>
            </a:r>
            <a:r>
              <a:rPr lang="ja-JP" altLang="en-US" sz="738" dirty="0">
                <a:latin typeface="+mn-ea"/>
              </a:rPr>
              <a:t> 整備計画の作成に関する事業については、法定化を見据えた任意協議会も対象</a:t>
            </a:r>
            <a:endParaRPr lang="ja-JP" altLang="en-US" sz="969" dirty="0">
              <a:latin typeface="+mn-ea"/>
            </a:endParaRPr>
          </a:p>
        </p:txBody>
      </p:sp>
      <p:sp>
        <p:nvSpPr>
          <p:cNvPr id="38" name="Rectangle 10"/>
          <p:cNvSpPr>
            <a:spLocks noChangeArrowheads="1"/>
          </p:cNvSpPr>
          <p:nvPr/>
        </p:nvSpPr>
        <p:spPr>
          <a:xfrm>
            <a:off x="562171" y="1425784"/>
            <a:ext cx="8428006" cy="437684"/>
          </a:xfrm>
          <a:prstGeom prst="rect">
            <a:avLst/>
          </a:prstGeom>
          <a:noFill/>
          <a:ln w="9525">
            <a:noFill/>
            <a:miter lim="800000"/>
            <a:headEnd/>
            <a:tailEnd/>
          </a:ln>
        </p:spPr>
        <p:txBody>
          <a:bodyPr wrap="square">
            <a:spAutoFit/>
          </a:bodyPr>
          <a:lstStyle/>
          <a:p>
            <a:r>
              <a:rPr lang="en-US" altLang="ja-JP" sz="1122" dirty="0"/>
              <a:t>○ </a:t>
            </a:r>
            <a:r>
              <a:rPr lang="ja-JP" altLang="en-US" sz="1122" dirty="0"/>
              <a:t>徒歩、自転車、自動車、公共交通など多様なモードの連携が図られた、自由通路、地下街、駐車場等の公共的空間や公共交通など</a:t>
            </a:r>
            <a:endParaRPr lang="en-US" altLang="ja-JP" sz="1122" dirty="0"/>
          </a:p>
          <a:p>
            <a:r>
              <a:rPr lang="ja-JP" altLang="en-US" sz="1122" dirty="0"/>
              <a:t>　　からなる都市の交通システムを明確な政策目的の下、都市・地域総合交通戦略等に基づき、パッケージ施策として総合的に支援</a:t>
            </a:r>
          </a:p>
        </p:txBody>
      </p:sp>
      <p:sp>
        <p:nvSpPr>
          <p:cNvPr id="39" name="角丸四角形 114"/>
          <p:cNvSpPr/>
          <p:nvPr/>
        </p:nvSpPr>
        <p:spPr>
          <a:xfrm>
            <a:off x="504606" y="1416521"/>
            <a:ext cx="8957010" cy="1222576"/>
          </a:xfrm>
          <a:prstGeom prst="roundRect">
            <a:avLst>
              <a:gd name="adj" fmla="val 0"/>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0" name="Text Box 7"/>
          <p:cNvSpPr txBox="1">
            <a:spLocks noChangeArrowheads="1"/>
          </p:cNvSpPr>
          <p:nvPr/>
        </p:nvSpPr>
        <p:spPr>
          <a:xfrm>
            <a:off x="562172" y="2232003"/>
            <a:ext cx="8955776" cy="414152"/>
          </a:xfrm>
          <a:prstGeom prst="rect">
            <a:avLst/>
          </a:prstGeom>
          <a:noFill/>
          <a:ln w="38100" cmpd="dbl">
            <a:noFill/>
            <a:miter lim="800000"/>
            <a:headEnd/>
            <a:tailEnd/>
          </a:ln>
        </p:spPr>
        <p:txBody>
          <a:bodyPr wrap="square">
            <a:spAutoFit/>
          </a:bodyPr>
          <a:lstStyle/>
          <a:p>
            <a:pPr marL="1927433" indent="-1927433"/>
            <a:r>
              <a:rPr lang="ja-JP" altLang="en-US" sz="1122" dirty="0">
                <a:latin typeface="+mn-ea"/>
              </a:rPr>
              <a:t>○ 補</a:t>
            </a:r>
            <a:r>
              <a:rPr lang="ja-JP" altLang="en-US" sz="935" dirty="0">
                <a:latin typeface="+mn-ea"/>
              </a:rPr>
              <a:t>　 </a:t>
            </a:r>
            <a:r>
              <a:rPr lang="ja-JP" altLang="en-US" sz="1122" dirty="0">
                <a:latin typeface="+mn-ea"/>
              </a:rPr>
              <a:t>助</a:t>
            </a:r>
            <a:r>
              <a:rPr lang="ja-JP" altLang="en-US" sz="935" dirty="0">
                <a:latin typeface="+mn-ea"/>
              </a:rPr>
              <a:t>　 </a:t>
            </a:r>
            <a:r>
              <a:rPr lang="ja-JP" altLang="en-US" sz="1122" dirty="0">
                <a:latin typeface="+mn-ea"/>
              </a:rPr>
              <a:t>率　：１／３、１／２ </a:t>
            </a:r>
            <a:r>
              <a:rPr lang="ja-JP" altLang="en-US" sz="969" dirty="0">
                <a:latin typeface="+mn-ea"/>
              </a:rPr>
              <a:t>（立地適正化計画に位置付けられた事業、滞在快適性等向上区域へのアクセス等に寄与する都市交通施設整備に係る事業、</a:t>
            </a:r>
            <a:endParaRPr lang="en-US" altLang="ja-JP" sz="969" dirty="0">
              <a:latin typeface="+mn-ea"/>
            </a:endParaRPr>
          </a:p>
          <a:p>
            <a:pPr marL="1927029" indent="-24913"/>
            <a:r>
              <a:rPr lang="ja-JP" altLang="en-US" sz="969" dirty="0">
                <a:latin typeface="+mn-ea"/>
              </a:rPr>
              <a:t>地区交通戦略に位置づけられた滞在快適性等向上区域等で行われる事業、脱炭素先行地域において実施する事業）</a:t>
            </a:r>
          </a:p>
        </p:txBody>
      </p:sp>
      <p:pic>
        <p:nvPicPr>
          <p:cNvPr id="41" name="Picture 7"/>
          <p:cNvPicPr>
            <a:picLocks noChangeAspect="1" noChangeArrowheads="1"/>
          </p:cNvPicPr>
          <p:nvPr/>
        </p:nvPicPr>
        <p:blipFill>
          <a:blip r:embed="rId3"/>
          <a:srcRect t="18613"/>
          <a:stretch>
            <a:fillRect/>
          </a:stretch>
        </p:blipFill>
        <p:spPr>
          <a:xfrm>
            <a:off x="2748847" y="3510560"/>
            <a:ext cx="4725740" cy="2650983"/>
          </a:xfrm>
          <a:prstGeom prst="rect">
            <a:avLst/>
          </a:prstGeom>
          <a:noFill/>
          <a:ln w="9525">
            <a:noFill/>
            <a:miter lim="800000"/>
            <a:headEnd/>
            <a:tailEnd/>
          </a:ln>
        </p:spPr>
      </p:pic>
      <p:pic>
        <p:nvPicPr>
          <p:cNvPr id="42" name="図 73"/>
          <p:cNvPicPr/>
          <p:nvPr/>
        </p:nvPicPr>
        <p:blipFill rotWithShape="1">
          <a:blip r:embed="rId4"/>
          <a:srcRect l="8284" r="4243" b="3887"/>
          <a:stretch/>
        </p:blipFill>
        <p:spPr>
          <a:xfrm>
            <a:off x="5378916" y="2686939"/>
            <a:ext cx="1422017" cy="924081"/>
          </a:xfrm>
          <a:prstGeom prst="rect">
            <a:avLst/>
          </a:prstGeom>
          <a:noFill/>
          <a:ln w="9525">
            <a:noFill/>
            <a:miter lim="800000"/>
            <a:headEnd/>
            <a:tailEnd/>
          </a:ln>
        </p:spPr>
      </p:pic>
      <p:pic>
        <p:nvPicPr>
          <p:cNvPr id="43" name="図 54"/>
          <p:cNvPicPr>
            <a:picLocks noChangeAspect="1"/>
          </p:cNvPicPr>
          <p:nvPr/>
        </p:nvPicPr>
        <p:blipFill>
          <a:blip r:embed="rId5"/>
          <a:stretch>
            <a:fillRect/>
          </a:stretch>
        </p:blipFill>
        <p:spPr>
          <a:xfrm>
            <a:off x="7229056" y="5609228"/>
            <a:ext cx="1219619" cy="860773"/>
          </a:xfrm>
          <a:prstGeom prst="rect">
            <a:avLst/>
          </a:prstGeom>
          <a:ln>
            <a:noFill/>
          </a:ln>
        </p:spPr>
      </p:pic>
      <p:grpSp>
        <p:nvGrpSpPr>
          <p:cNvPr id="44" name="グループ化 43"/>
          <p:cNvGrpSpPr/>
          <p:nvPr/>
        </p:nvGrpSpPr>
        <p:grpSpPr>
          <a:xfrm>
            <a:off x="6003305" y="5601270"/>
            <a:ext cx="1249334" cy="868730"/>
            <a:chOff x="8999971" y="4315031"/>
            <a:chExt cx="1711969" cy="1190426"/>
          </a:xfrm>
        </p:grpSpPr>
        <p:pic>
          <p:nvPicPr>
            <p:cNvPr id="45" name="図 133"/>
            <p:cNvPicPr/>
            <p:nvPr/>
          </p:nvPicPr>
          <p:blipFill>
            <a:blip r:embed="rId6"/>
            <a:stretch>
              <a:fillRect/>
            </a:stretch>
          </p:blipFill>
          <p:spPr>
            <a:xfrm>
              <a:off x="8999971" y="4315031"/>
              <a:ext cx="1711969" cy="1190426"/>
            </a:xfrm>
            <a:prstGeom prst="rect">
              <a:avLst/>
            </a:prstGeom>
          </p:spPr>
        </p:pic>
        <p:pic>
          <p:nvPicPr>
            <p:cNvPr id="46" name="図 16"/>
            <p:cNvPicPr>
              <a:picLocks noChangeAspect="1"/>
            </p:cNvPicPr>
            <p:nvPr/>
          </p:nvPicPr>
          <p:blipFill>
            <a:blip r:embed="rId7"/>
            <a:stretch>
              <a:fillRect/>
            </a:stretch>
          </p:blipFill>
          <p:spPr>
            <a:xfrm>
              <a:off x="10266952" y="4472052"/>
              <a:ext cx="424496" cy="504088"/>
            </a:xfrm>
            <a:prstGeom prst="rect">
              <a:avLst/>
            </a:prstGeom>
          </p:spPr>
        </p:pic>
      </p:grpSp>
      <p:pic>
        <p:nvPicPr>
          <p:cNvPr id="47" name="Picture 8" descr="4"/>
          <p:cNvPicPr>
            <a:picLocks noChangeAspect="1" noChangeArrowheads="1"/>
          </p:cNvPicPr>
          <p:nvPr/>
        </p:nvPicPr>
        <p:blipFill rotWithShape="1">
          <a:blip r:embed="rId8"/>
          <a:srcRect l="22614" r="21777"/>
          <a:stretch/>
        </p:blipFill>
        <p:spPr>
          <a:xfrm>
            <a:off x="1815273" y="4282462"/>
            <a:ext cx="738498" cy="920606"/>
          </a:xfrm>
          <a:prstGeom prst="rect">
            <a:avLst/>
          </a:prstGeom>
          <a:noFill/>
          <a:ln w="9525">
            <a:noFill/>
            <a:miter lim="800000"/>
            <a:headEnd/>
            <a:tailEnd/>
          </a:ln>
        </p:spPr>
      </p:pic>
      <p:pic>
        <p:nvPicPr>
          <p:cNvPr id="48" name="Picture 22" descr="3"/>
          <p:cNvPicPr>
            <a:picLocks noChangeAspect="1" noChangeArrowheads="1"/>
          </p:cNvPicPr>
          <p:nvPr/>
        </p:nvPicPr>
        <p:blipFill rotWithShape="1">
          <a:blip r:embed="rId9"/>
          <a:srcRect l="42196"/>
          <a:stretch/>
        </p:blipFill>
        <p:spPr>
          <a:xfrm>
            <a:off x="1103093" y="4278211"/>
            <a:ext cx="773080" cy="924858"/>
          </a:xfrm>
          <a:prstGeom prst="rect">
            <a:avLst/>
          </a:prstGeom>
          <a:noFill/>
          <a:ln w="9525">
            <a:noFill/>
            <a:miter lim="800000"/>
            <a:headEnd/>
            <a:tailEnd/>
          </a:ln>
        </p:spPr>
      </p:pic>
      <p:sp>
        <p:nvSpPr>
          <p:cNvPr id="49" name="Rectangle 19"/>
          <p:cNvSpPr>
            <a:spLocks noChangeArrowheads="1"/>
          </p:cNvSpPr>
          <p:nvPr/>
        </p:nvSpPr>
        <p:spPr>
          <a:xfrm>
            <a:off x="1103093" y="5083398"/>
            <a:ext cx="1450679" cy="158377"/>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1029" dirty="0">
                <a:solidFill>
                  <a:srgbClr val="000000"/>
                </a:solidFill>
                <a:latin typeface="Meiryo UI" panose="020B0604030504040204" pitchFamily="50" charset="-128"/>
                <a:ea typeface="Meiryo UI" panose="020B0604030504040204" pitchFamily="50" charset="-128"/>
              </a:rPr>
              <a:t>バリアフリー交通施設</a:t>
            </a:r>
            <a:endParaRPr lang="ja-JP" altLang="en-US" sz="1662" dirty="0">
              <a:latin typeface="Meiryo UI" panose="020B0604030504040204" pitchFamily="50" charset="-128"/>
              <a:ea typeface="Meiryo UI" panose="020B0604030504040204" pitchFamily="50" charset="-128"/>
            </a:endParaRPr>
          </a:p>
        </p:txBody>
      </p:sp>
      <p:sp>
        <p:nvSpPr>
          <p:cNvPr id="50" name="Rectangle 25"/>
          <p:cNvSpPr>
            <a:spLocks noChangeArrowheads="1"/>
          </p:cNvSpPr>
          <p:nvPr/>
        </p:nvSpPr>
        <p:spPr>
          <a:xfrm>
            <a:off x="1139956" y="3686329"/>
            <a:ext cx="1718419" cy="316753"/>
          </a:xfrm>
          <a:prstGeom prst="rect">
            <a:avLst/>
          </a:prstGeom>
          <a:noFill/>
          <a:ln w="9525">
            <a:noFill/>
            <a:miter lim="800000"/>
            <a:headEnd/>
            <a:tailEnd/>
          </a:ln>
        </p:spPr>
        <p:txBody>
          <a:bodyPr wrap="none" lIns="0" tIns="0" rIns="0" bIns="0">
            <a:spAutoFit/>
          </a:bodyPr>
          <a:lstStyle/>
          <a:p>
            <a:r>
              <a:rPr lang="ja-JP" altLang="en-US" sz="1029" dirty="0">
                <a:solidFill>
                  <a:srgbClr val="000000"/>
                </a:solidFill>
                <a:latin typeface="Meiryo UI" panose="020B0604030504040204" pitchFamily="50" charset="-128"/>
                <a:ea typeface="Meiryo UI" panose="020B0604030504040204" pitchFamily="50" charset="-128"/>
              </a:rPr>
              <a:t>路面電車・バス等の</a:t>
            </a:r>
            <a:endParaRPr lang="en-US" altLang="ja-JP" sz="1029" dirty="0">
              <a:solidFill>
                <a:srgbClr val="000000"/>
              </a:solidFill>
              <a:latin typeface="Meiryo UI" panose="020B0604030504040204" pitchFamily="50" charset="-128"/>
              <a:ea typeface="Meiryo UI" panose="020B0604030504040204" pitchFamily="50" charset="-128"/>
            </a:endParaRPr>
          </a:p>
          <a:p>
            <a:r>
              <a:rPr lang="ja-JP" altLang="en-US" sz="1029" dirty="0">
                <a:solidFill>
                  <a:srgbClr val="000000"/>
                </a:solidFill>
                <a:latin typeface="Meiryo UI" panose="020B0604030504040204" pitchFamily="50" charset="-128"/>
                <a:ea typeface="Meiryo UI" panose="020B0604030504040204" pitchFamily="50" charset="-128"/>
              </a:rPr>
              <a:t>公共交通の施設（車両を除く）</a:t>
            </a:r>
            <a:endParaRPr lang="ja-JP" altLang="en-US" sz="1662" dirty="0">
              <a:latin typeface="Meiryo UI" panose="020B0604030504040204" pitchFamily="50" charset="-128"/>
              <a:ea typeface="Meiryo UI" panose="020B0604030504040204" pitchFamily="50" charset="-128"/>
            </a:endParaRPr>
          </a:p>
        </p:txBody>
      </p:sp>
      <p:pic>
        <p:nvPicPr>
          <p:cNvPr id="51" name="Picture 29"/>
          <p:cNvPicPr>
            <a:picLocks noChangeAspect="1" noChangeArrowheads="1"/>
          </p:cNvPicPr>
          <p:nvPr/>
        </p:nvPicPr>
        <p:blipFill rotWithShape="1">
          <a:blip r:embed="rId10"/>
          <a:srcRect t="5849" b="5748"/>
          <a:stretch/>
        </p:blipFill>
        <p:spPr>
          <a:xfrm>
            <a:off x="4105691" y="2680500"/>
            <a:ext cx="1410278" cy="918599"/>
          </a:xfrm>
          <a:prstGeom prst="rect">
            <a:avLst/>
          </a:prstGeom>
          <a:noFill/>
          <a:ln w="9525">
            <a:noFill/>
            <a:miter lim="800000"/>
            <a:headEnd/>
            <a:tailEnd/>
          </a:ln>
        </p:spPr>
      </p:pic>
      <p:pic>
        <p:nvPicPr>
          <p:cNvPr id="52" name="Picture 35"/>
          <p:cNvPicPr>
            <a:picLocks noChangeAspect="1" noChangeArrowheads="1"/>
          </p:cNvPicPr>
          <p:nvPr/>
        </p:nvPicPr>
        <p:blipFill rotWithShape="1">
          <a:blip r:embed="rId11"/>
          <a:srcRect t="-1" b="5198"/>
          <a:stretch/>
        </p:blipFill>
        <p:spPr>
          <a:xfrm>
            <a:off x="7070286" y="3470227"/>
            <a:ext cx="1406834" cy="922866"/>
          </a:xfrm>
          <a:prstGeom prst="rect">
            <a:avLst/>
          </a:prstGeom>
          <a:noFill/>
          <a:ln w="9525">
            <a:noFill/>
            <a:miter lim="800000"/>
            <a:headEnd/>
            <a:tailEnd/>
          </a:ln>
        </p:spPr>
      </p:pic>
      <p:pic>
        <p:nvPicPr>
          <p:cNvPr id="53" name="Picture 40"/>
          <p:cNvPicPr>
            <a:picLocks noChangeAspect="1" noChangeArrowheads="1"/>
          </p:cNvPicPr>
          <p:nvPr/>
        </p:nvPicPr>
        <p:blipFill rotWithShape="1">
          <a:blip r:embed="rId12"/>
          <a:srcRect t="4716" b="-1204"/>
          <a:stretch/>
        </p:blipFill>
        <p:spPr>
          <a:xfrm>
            <a:off x="1127567" y="5609230"/>
            <a:ext cx="1458989" cy="981215"/>
          </a:xfrm>
          <a:prstGeom prst="rect">
            <a:avLst/>
          </a:prstGeom>
          <a:noFill/>
          <a:ln w="9525">
            <a:noFill/>
            <a:miter lim="800000"/>
            <a:headEnd/>
            <a:tailEnd/>
          </a:ln>
        </p:spPr>
      </p:pic>
      <p:pic>
        <p:nvPicPr>
          <p:cNvPr id="54" name="Picture 2" descr="D:\Documents and Settings\nagai-h2e4\デスクトップ\全国結節点事例\秋田\コンコース.jpg"/>
          <p:cNvPicPr>
            <a:picLocks noChangeArrowheads="1"/>
          </p:cNvPicPr>
          <p:nvPr/>
        </p:nvPicPr>
        <p:blipFill rotWithShape="1">
          <a:blip r:embed="rId13"/>
          <a:srcRect r="6852" b="3729"/>
          <a:stretch/>
        </p:blipFill>
        <p:spPr>
          <a:xfrm>
            <a:off x="2701306" y="2688914"/>
            <a:ext cx="1424558" cy="929435"/>
          </a:xfrm>
          <a:prstGeom prst="rect">
            <a:avLst/>
          </a:prstGeom>
          <a:noFill/>
          <a:ln w="9525">
            <a:noFill/>
            <a:miter lim="800000"/>
            <a:headEnd/>
            <a:tailEnd/>
          </a:ln>
        </p:spPr>
      </p:pic>
      <p:cxnSp>
        <p:nvCxnSpPr>
          <p:cNvPr id="55" name="直線矢印コネクタ 60"/>
          <p:cNvCxnSpPr>
            <a:endCxn id="59" idx="2"/>
          </p:cNvCxnSpPr>
          <p:nvPr/>
        </p:nvCxnSpPr>
        <p:spPr>
          <a:xfrm>
            <a:off x="2229998" y="3442687"/>
            <a:ext cx="1478130" cy="1056344"/>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cxnSp>
        <p:nvCxnSpPr>
          <p:cNvPr id="56" name="直線矢印コネクタ 89"/>
          <p:cNvCxnSpPr/>
          <p:nvPr/>
        </p:nvCxnSpPr>
        <p:spPr>
          <a:xfrm flipV="1">
            <a:off x="2590136" y="5333302"/>
            <a:ext cx="511787" cy="491471"/>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93"/>
          <p:cNvCxnSpPr/>
          <p:nvPr/>
        </p:nvCxnSpPr>
        <p:spPr>
          <a:xfrm>
            <a:off x="3910118" y="3625085"/>
            <a:ext cx="502098" cy="773053"/>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pic>
        <p:nvPicPr>
          <p:cNvPr id="58" name="Picture 36"/>
          <p:cNvPicPr>
            <a:picLocks noChangeAspect="1" noChangeArrowheads="1"/>
          </p:cNvPicPr>
          <p:nvPr/>
        </p:nvPicPr>
        <p:blipFill rotWithShape="1">
          <a:blip r:embed="rId14"/>
          <a:srcRect l="5378" r="3486"/>
          <a:stretch/>
        </p:blipFill>
        <p:spPr>
          <a:xfrm>
            <a:off x="2567221" y="5609229"/>
            <a:ext cx="1313212" cy="981215"/>
          </a:xfrm>
          <a:prstGeom prst="rect">
            <a:avLst/>
          </a:prstGeom>
          <a:noFill/>
          <a:ln w="9525">
            <a:noFill/>
            <a:miter lim="800000"/>
            <a:headEnd/>
            <a:tailEnd/>
          </a:ln>
        </p:spPr>
      </p:pic>
      <p:pic>
        <p:nvPicPr>
          <p:cNvPr id="59" name="Picture 2"/>
          <p:cNvPicPr>
            <a:picLocks noChangeAspect="1" noChangeArrowheads="1"/>
          </p:cNvPicPr>
          <p:nvPr/>
        </p:nvPicPr>
        <p:blipFill>
          <a:blip r:embed="rId15"/>
          <a:stretch>
            <a:fillRect/>
          </a:stretch>
        </p:blipFill>
        <p:spPr>
          <a:xfrm rot="5640000">
            <a:off x="3899668" y="4221390"/>
            <a:ext cx="212391" cy="596922"/>
          </a:xfrm>
          <a:prstGeom prst="rect">
            <a:avLst/>
          </a:prstGeom>
          <a:noFill/>
          <a:ln>
            <a:noFill/>
          </a:ln>
          <a:effectLst/>
        </p:spPr>
      </p:pic>
      <p:pic>
        <p:nvPicPr>
          <p:cNvPr id="60" name="Picture 32" descr="C:\Users\ezawa-k2p5\Desktop\car_free_bus.jpg"/>
          <p:cNvPicPr>
            <a:picLocks noChangeAspect="1" noChangeArrowheads="1"/>
          </p:cNvPicPr>
          <p:nvPr/>
        </p:nvPicPr>
        <p:blipFill>
          <a:blip r:embed="rId16"/>
          <a:stretch>
            <a:fillRect/>
          </a:stretch>
        </p:blipFill>
        <p:spPr>
          <a:xfrm>
            <a:off x="4245745" y="5610166"/>
            <a:ext cx="1447135" cy="971308"/>
          </a:xfrm>
          <a:prstGeom prst="rect">
            <a:avLst/>
          </a:prstGeom>
          <a:noFill/>
          <a:ln>
            <a:noFill/>
          </a:ln>
        </p:spPr>
      </p:pic>
      <p:cxnSp>
        <p:nvCxnSpPr>
          <p:cNvPr id="61" name="直線矢印コネクタ 51"/>
          <p:cNvCxnSpPr/>
          <p:nvPr/>
        </p:nvCxnSpPr>
        <p:spPr>
          <a:xfrm flipH="1" flipV="1">
            <a:off x="4478655" y="4689839"/>
            <a:ext cx="468603" cy="1022318"/>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cxnSp>
        <p:nvCxnSpPr>
          <p:cNvPr id="62" name="直線矢印コネクタ 51"/>
          <p:cNvCxnSpPr/>
          <p:nvPr/>
        </p:nvCxnSpPr>
        <p:spPr>
          <a:xfrm flipH="1">
            <a:off x="5894107" y="3510560"/>
            <a:ext cx="1305240" cy="1254633"/>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sp>
        <p:nvSpPr>
          <p:cNvPr id="63" name="Rectangle 16"/>
          <p:cNvSpPr>
            <a:spLocks noChangeArrowheads="1"/>
          </p:cNvSpPr>
          <p:nvPr/>
        </p:nvSpPr>
        <p:spPr>
          <a:xfrm>
            <a:off x="2698668" y="3449424"/>
            <a:ext cx="4235202" cy="158377"/>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1029" dirty="0">
                <a:solidFill>
                  <a:srgbClr val="000000"/>
                </a:solidFill>
                <a:latin typeface="Meiryo UI" panose="020B0604030504040204" pitchFamily="50" charset="-128"/>
                <a:ea typeface="Meiryo UI" panose="020B0604030504040204" pitchFamily="50" charset="-128"/>
              </a:rPr>
              <a:t>交通結節点整備</a:t>
            </a:r>
            <a:endParaRPr lang="ja-JP" altLang="en-US" sz="1662" dirty="0">
              <a:latin typeface="Meiryo UI" panose="020B0604030504040204" pitchFamily="50" charset="-128"/>
              <a:ea typeface="Meiryo UI" panose="020B0604030504040204" pitchFamily="50" charset="-128"/>
            </a:endParaRPr>
          </a:p>
        </p:txBody>
      </p:sp>
      <p:pic>
        <p:nvPicPr>
          <p:cNvPr id="64" name="図 102"/>
          <p:cNvPicPr>
            <a:picLocks noChangeAspect="1"/>
          </p:cNvPicPr>
          <p:nvPr/>
        </p:nvPicPr>
        <p:blipFill rotWithShape="1">
          <a:blip r:embed="rId17"/>
          <a:srcRect b="10789"/>
          <a:stretch/>
        </p:blipFill>
        <p:spPr>
          <a:xfrm>
            <a:off x="7069863" y="2672127"/>
            <a:ext cx="1403566" cy="928155"/>
          </a:xfrm>
          <a:prstGeom prst="rect">
            <a:avLst/>
          </a:prstGeom>
        </p:spPr>
      </p:pic>
      <p:sp>
        <p:nvSpPr>
          <p:cNvPr id="65" name="Rectangle 20"/>
          <p:cNvSpPr>
            <a:spLocks noChangeArrowheads="1"/>
          </p:cNvSpPr>
          <p:nvPr/>
        </p:nvSpPr>
        <p:spPr>
          <a:xfrm>
            <a:off x="7063226" y="4243367"/>
            <a:ext cx="1413895" cy="158377"/>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1029" dirty="0">
                <a:solidFill>
                  <a:srgbClr val="000000"/>
                </a:solidFill>
                <a:latin typeface="Meiryo UI" panose="020B0604030504040204" pitchFamily="50" charset="-128"/>
                <a:ea typeface="Meiryo UI" panose="020B0604030504040204" pitchFamily="50" charset="-128"/>
              </a:rPr>
              <a:t>自転車駐車場　</a:t>
            </a:r>
            <a:endParaRPr lang="ja-JP" altLang="en-US" sz="1662" dirty="0">
              <a:latin typeface="Meiryo UI" panose="020B0604030504040204" pitchFamily="50" charset="-128"/>
              <a:ea typeface="Meiryo UI" panose="020B0604030504040204" pitchFamily="50" charset="-128"/>
            </a:endParaRPr>
          </a:p>
        </p:txBody>
      </p:sp>
      <p:pic>
        <p:nvPicPr>
          <p:cNvPr id="66" name="Picture 26" descr="写真２"/>
          <p:cNvPicPr>
            <a:picLocks noChangeAspect="1" noChangeArrowheads="1"/>
          </p:cNvPicPr>
          <p:nvPr/>
        </p:nvPicPr>
        <p:blipFill>
          <a:blip r:embed="rId18"/>
          <a:srcRect l="25345" t="24883" r="14293" b="16986"/>
          <a:stretch>
            <a:fillRect/>
          </a:stretch>
        </p:blipFill>
        <p:spPr>
          <a:xfrm>
            <a:off x="1081939" y="2689251"/>
            <a:ext cx="1414741" cy="942843"/>
          </a:xfrm>
          <a:prstGeom prst="rect">
            <a:avLst/>
          </a:prstGeom>
          <a:noFill/>
          <a:ln w="12700">
            <a:noFill/>
            <a:miter lim="800000"/>
            <a:headEnd/>
            <a:tailEnd/>
          </a:ln>
        </p:spPr>
      </p:pic>
      <p:sp>
        <p:nvSpPr>
          <p:cNvPr id="67" name="Rectangle 49"/>
          <p:cNvSpPr>
            <a:spLocks noChangeArrowheads="1"/>
          </p:cNvSpPr>
          <p:nvPr/>
        </p:nvSpPr>
        <p:spPr>
          <a:xfrm>
            <a:off x="7072102" y="3442688"/>
            <a:ext cx="1401328" cy="158377"/>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1029" dirty="0">
                <a:solidFill>
                  <a:srgbClr val="000000"/>
                </a:solidFill>
                <a:latin typeface="Meiryo UI" panose="020B0604030504040204" pitchFamily="50" charset="-128"/>
                <a:ea typeface="Meiryo UI" panose="020B0604030504040204" pitchFamily="50" charset="-128"/>
              </a:rPr>
              <a:t>シェアサイクル設備</a:t>
            </a:r>
            <a:endParaRPr lang="ja-JP" altLang="en-US" sz="1662" dirty="0">
              <a:latin typeface="Meiryo UI" panose="020B0604030504040204" pitchFamily="50" charset="-128"/>
              <a:ea typeface="Meiryo UI" panose="020B0604030504040204" pitchFamily="50" charset="-128"/>
            </a:endParaRPr>
          </a:p>
        </p:txBody>
      </p:sp>
      <p:sp>
        <p:nvSpPr>
          <p:cNvPr id="68" name="Rectangle 21"/>
          <p:cNvSpPr>
            <a:spLocks noChangeArrowheads="1"/>
          </p:cNvSpPr>
          <p:nvPr/>
        </p:nvSpPr>
        <p:spPr>
          <a:xfrm>
            <a:off x="1127566" y="6456394"/>
            <a:ext cx="2782552" cy="158377"/>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1029" dirty="0">
                <a:solidFill>
                  <a:srgbClr val="000000"/>
                </a:solidFill>
                <a:latin typeface="Meiryo UI" panose="020B0604030504040204" pitchFamily="50" charset="-128"/>
                <a:ea typeface="Meiryo UI" panose="020B0604030504040204" pitchFamily="50" charset="-128"/>
              </a:rPr>
              <a:t>駐車場</a:t>
            </a:r>
            <a:endParaRPr lang="ja-JP" altLang="en-US" sz="1662" dirty="0">
              <a:latin typeface="Meiryo UI" panose="020B0604030504040204" pitchFamily="50" charset="-128"/>
              <a:ea typeface="Meiryo UI" panose="020B0604030504040204" pitchFamily="50" charset="-128"/>
            </a:endParaRPr>
          </a:p>
        </p:txBody>
      </p:sp>
      <p:sp>
        <p:nvSpPr>
          <p:cNvPr id="69" name="Rectangle 21"/>
          <p:cNvSpPr>
            <a:spLocks noChangeArrowheads="1"/>
          </p:cNvSpPr>
          <p:nvPr/>
        </p:nvSpPr>
        <p:spPr>
          <a:xfrm>
            <a:off x="4242522" y="6422767"/>
            <a:ext cx="1450358" cy="158377"/>
          </a:xfrm>
          <a:prstGeom prst="rect">
            <a:avLst/>
          </a:prstGeom>
          <a:solidFill>
            <a:srgbClr val="FFFFFF">
              <a:alpha val="69804"/>
            </a:srgbClr>
          </a:solidFill>
          <a:ln w="9525">
            <a:noFill/>
            <a:miter lim="800000"/>
            <a:headEnd/>
            <a:tailEnd/>
          </a:ln>
        </p:spPr>
        <p:txBody>
          <a:bodyPr wrap="square" lIns="0" tIns="0" rIns="0" bIns="0">
            <a:spAutoFit/>
          </a:bodyPr>
          <a:lstStyle/>
          <a:p>
            <a:r>
              <a:rPr lang="ja-JP" altLang="en-US" sz="1029" dirty="0">
                <a:solidFill>
                  <a:srgbClr val="000000"/>
                </a:solidFill>
                <a:latin typeface="Meiryo UI" panose="020B0604030504040204" pitchFamily="50" charset="-128"/>
                <a:ea typeface="Meiryo UI" panose="020B0604030504040204" pitchFamily="50" charset="-128"/>
              </a:rPr>
              <a:t>交通まちづくり活動の推進</a:t>
            </a:r>
            <a:endParaRPr lang="ja-JP" altLang="en-US" sz="1662" dirty="0">
              <a:latin typeface="Meiryo UI" panose="020B0604030504040204" pitchFamily="50" charset="-128"/>
              <a:ea typeface="Meiryo UI" panose="020B0604030504040204" pitchFamily="50" charset="-128"/>
            </a:endParaRPr>
          </a:p>
        </p:txBody>
      </p:sp>
      <p:sp>
        <p:nvSpPr>
          <p:cNvPr id="102" name="Rectangle 21"/>
          <p:cNvSpPr>
            <a:spLocks noChangeArrowheads="1"/>
          </p:cNvSpPr>
          <p:nvPr/>
        </p:nvSpPr>
        <p:spPr>
          <a:xfrm>
            <a:off x="7252640" y="6275574"/>
            <a:ext cx="1196035" cy="312393"/>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1015" dirty="0">
                <a:latin typeface="Meiryo UI" panose="020B0604030504040204" pitchFamily="50" charset="-128"/>
                <a:ea typeface="Meiryo UI" panose="020B0604030504040204" pitchFamily="50" charset="-128"/>
              </a:rPr>
              <a:t>デジタルの活用に係る</a:t>
            </a:r>
            <a:endParaRPr lang="en-US" altLang="ja-JP" sz="1015" dirty="0">
              <a:latin typeface="Meiryo UI" panose="020B0604030504040204" pitchFamily="50" charset="-128"/>
              <a:ea typeface="Meiryo UI" panose="020B0604030504040204" pitchFamily="50" charset="-128"/>
            </a:endParaRPr>
          </a:p>
          <a:p>
            <a:pPr algn="ctr"/>
            <a:r>
              <a:rPr lang="ja-JP" altLang="en-US" sz="1015" dirty="0">
                <a:latin typeface="Meiryo UI" panose="020B0604030504040204" pitchFamily="50" charset="-128"/>
                <a:ea typeface="Meiryo UI" panose="020B0604030504040204" pitchFamily="50" charset="-128"/>
              </a:rPr>
              <a:t>社会実験</a:t>
            </a:r>
            <a:endParaRPr lang="en-US" altLang="ja-JP" sz="1015" dirty="0">
              <a:latin typeface="Meiryo UI" panose="020B0604030504040204" pitchFamily="50" charset="-128"/>
              <a:ea typeface="Meiryo UI" panose="020B0604030504040204" pitchFamily="50" charset="-128"/>
            </a:endParaRPr>
          </a:p>
        </p:txBody>
      </p:sp>
      <p:pic>
        <p:nvPicPr>
          <p:cNvPr id="103" name="図 919"/>
          <p:cNvPicPr>
            <a:picLocks noChangeAspect="1"/>
          </p:cNvPicPr>
          <p:nvPr/>
        </p:nvPicPr>
        <p:blipFill rotWithShape="1">
          <a:blip r:embed="rId19"/>
          <a:srcRect b="9288"/>
          <a:stretch/>
        </p:blipFill>
        <p:spPr>
          <a:xfrm>
            <a:off x="6601526" y="4541986"/>
            <a:ext cx="1219119" cy="789642"/>
          </a:xfrm>
          <a:prstGeom prst="rect">
            <a:avLst/>
          </a:prstGeom>
        </p:spPr>
      </p:pic>
      <p:pic>
        <p:nvPicPr>
          <p:cNvPr id="104" name="図 12"/>
          <p:cNvPicPr>
            <a:picLocks noChangeAspect="1"/>
          </p:cNvPicPr>
          <p:nvPr/>
        </p:nvPicPr>
        <p:blipFill>
          <a:blip r:embed="rId20"/>
          <a:stretch>
            <a:fillRect/>
          </a:stretch>
        </p:blipFill>
        <p:spPr>
          <a:xfrm>
            <a:off x="7820617" y="4541583"/>
            <a:ext cx="1182520" cy="788346"/>
          </a:xfrm>
          <a:prstGeom prst="rect">
            <a:avLst/>
          </a:prstGeom>
        </p:spPr>
      </p:pic>
      <p:sp>
        <p:nvSpPr>
          <p:cNvPr id="105" name="テキスト ボックス 15"/>
          <p:cNvSpPr txBox="1"/>
          <p:nvPr/>
        </p:nvSpPr>
        <p:spPr>
          <a:xfrm>
            <a:off x="4498151" y="5622408"/>
            <a:ext cx="1837499"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r>
              <a:rPr lang="ja-JP" altLang="en-US" sz="831" dirty="0"/>
              <a:t>社会実験</a:t>
            </a:r>
            <a:endParaRPr lang="en-US" altLang="ja-JP" sz="831" dirty="0"/>
          </a:p>
        </p:txBody>
      </p:sp>
      <p:sp>
        <p:nvSpPr>
          <p:cNvPr id="106" name="Rectangle 22"/>
          <p:cNvSpPr>
            <a:spLocks noChangeArrowheads="1"/>
          </p:cNvSpPr>
          <p:nvPr/>
        </p:nvSpPr>
        <p:spPr>
          <a:xfrm>
            <a:off x="6601939" y="5124259"/>
            <a:ext cx="2401198" cy="298287"/>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969" dirty="0">
                <a:latin typeface="Meiryo UI" panose="020B0604030504040204" pitchFamily="50" charset="-128"/>
                <a:ea typeface="Meiryo UI" panose="020B0604030504040204" pitchFamily="50" charset="-128"/>
                <a:cs typeface="Meiryo UI" panose="020B0604030504040204" pitchFamily="50" charset="-128"/>
              </a:rPr>
              <a:t>公共交通施設と一体的に整備する</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69" dirty="0">
                <a:latin typeface="Meiryo UI" panose="020B0604030504040204" pitchFamily="50" charset="-128"/>
                <a:ea typeface="Meiryo UI" panose="020B0604030504040204" pitchFamily="50" charset="-128"/>
                <a:cs typeface="Meiryo UI" panose="020B0604030504040204" pitchFamily="50" charset="-128"/>
              </a:rPr>
              <a:t>再生可能エネルギー施設等</a:t>
            </a:r>
            <a:endParaRPr lang="ja-JP" altLang="en-US" sz="1292" dirty="0">
              <a:latin typeface="Meiryo UI" panose="020B0604030504040204" pitchFamily="50" charset="-128"/>
              <a:ea typeface="Meiryo UI" panose="020B0604030504040204" pitchFamily="50" charset="-128"/>
            </a:endParaRPr>
          </a:p>
        </p:txBody>
      </p:sp>
      <p:sp>
        <p:nvSpPr>
          <p:cNvPr id="107" name="テキスト ボックス 15"/>
          <p:cNvSpPr txBox="1"/>
          <p:nvPr/>
        </p:nvSpPr>
        <p:spPr>
          <a:xfrm>
            <a:off x="5605905" y="2679826"/>
            <a:ext cx="1837499"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r>
              <a:rPr lang="ja-JP" altLang="en-US" sz="831" dirty="0"/>
              <a:t>駅前広場</a:t>
            </a:r>
            <a:endParaRPr lang="en-US" altLang="ja-JP" sz="831" dirty="0"/>
          </a:p>
        </p:txBody>
      </p:sp>
      <p:sp>
        <p:nvSpPr>
          <p:cNvPr id="108" name="テキスト ボックス 15"/>
          <p:cNvSpPr txBox="1"/>
          <p:nvPr/>
        </p:nvSpPr>
        <p:spPr>
          <a:xfrm>
            <a:off x="4135436" y="2677627"/>
            <a:ext cx="1837499"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r>
              <a:rPr lang="ja-JP" altLang="en-US" sz="831" dirty="0"/>
              <a:t>ペデストリアンデッキ</a:t>
            </a:r>
            <a:endParaRPr lang="en-US" altLang="ja-JP" sz="831" dirty="0"/>
          </a:p>
        </p:txBody>
      </p:sp>
      <p:sp>
        <p:nvSpPr>
          <p:cNvPr id="109" name="テキスト ボックス 15"/>
          <p:cNvSpPr txBox="1"/>
          <p:nvPr/>
        </p:nvSpPr>
        <p:spPr>
          <a:xfrm>
            <a:off x="3424071" y="2677617"/>
            <a:ext cx="815906"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r>
              <a:rPr lang="ja-JP" altLang="en-US" sz="831" dirty="0"/>
              <a:t>自由通路</a:t>
            </a:r>
            <a:endParaRPr lang="en-US" altLang="ja-JP" sz="831" dirty="0"/>
          </a:p>
        </p:txBody>
      </p:sp>
      <p:sp>
        <p:nvSpPr>
          <p:cNvPr id="110" name="テキスト ボックス 15"/>
          <p:cNvSpPr txBox="1"/>
          <p:nvPr/>
        </p:nvSpPr>
        <p:spPr>
          <a:xfrm>
            <a:off x="1776569" y="5621613"/>
            <a:ext cx="815906"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r>
              <a:rPr lang="ja-JP" altLang="en-US" sz="831" dirty="0"/>
              <a:t>荷捌き駐車場</a:t>
            </a:r>
            <a:endParaRPr lang="en-US" altLang="ja-JP" sz="831" dirty="0"/>
          </a:p>
        </p:txBody>
      </p:sp>
      <p:sp>
        <p:nvSpPr>
          <p:cNvPr id="111" name="テキスト ボックス 15"/>
          <p:cNvSpPr txBox="1"/>
          <p:nvPr/>
        </p:nvSpPr>
        <p:spPr>
          <a:xfrm>
            <a:off x="2887709" y="5611697"/>
            <a:ext cx="1051939"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r>
              <a:rPr lang="en-US" altLang="ja-JP" sz="831" dirty="0"/>
              <a:t>P&amp;R</a:t>
            </a:r>
            <a:r>
              <a:rPr lang="ja-JP" altLang="en-US" sz="831" dirty="0"/>
              <a:t>用駐車施設</a:t>
            </a:r>
            <a:endParaRPr lang="en-US" altLang="ja-JP" sz="831" dirty="0"/>
          </a:p>
        </p:txBody>
      </p:sp>
      <p:sp>
        <p:nvSpPr>
          <p:cNvPr id="112" name="Rectangle 21"/>
          <p:cNvSpPr>
            <a:spLocks noChangeArrowheads="1"/>
          </p:cNvSpPr>
          <p:nvPr/>
        </p:nvSpPr>
        <p:spPr>
          <a:xfrm>
            <a:off x="6003306" y="6275964"/>
            <a:ext cx="1249333" cy="312393"/>
          </a:xfrm>
          <a:prstGeom prst="rect">
            <a:avLst/>
          </a:prstGeom>
          <a:solidFill>
            <a:srgbClr val="FFFFFF">
              <a:alpha val="69804"/>
            </a:srgbClr>
          </a:solidFill>
          <a:ln w="9525">
            <a:noFill/>
            <a:miter lim="800000"/>
            <a:headEnd/>
            <a:tailEnd/>
          </a:ln>
        </p:spPr>
        <p:txBody>
          <a:bodyPr wrap="square" lIns="0" tIns="0" rIns="0" bIns="0">
            <a:spAutoFit/>
          </a:bodyPr>
          <a:lstStyle/>
          <a:p>
            <a:pPr algn="ctr"/>
            <a:r>
              <a:rPr lang="ja-JP" altLang="en-US" sz="1015" dirty="0">
                <a:solidFill>
                  <a:srgbClr val="000000"/>
                </a:solidFill>
                <a:latin typeface="Meiryo UI" panose="020B0604030504040204" pitchFamily="50" charset="-128"/>
                <a:ea typeface="Meiryo UI" panose="020B0604030504040204" pitchFamily="50" charset="-128"/>
              </a:rPr>
              <a:t>情報化基盤施設</a:t>
            </a:r>
            <a:endParaRPr lang="en-US" altLang="ja-JP" sz="1015" baseline="30000" dirty="0">
              <a:solidFill>
                <a:srgbClr val="000000"/>
              </a:solidFill>
              <a:latin typeface="Meiryo UI" panose="020B0604030504040204" pitchFamily="50" charset="-128"/>
              <a:ea typeface="Meiryo UI" panose="020B0604030504040204" pitchFamily="50" charset="-128"/>
            </a:endParaRPr>
          </a:p>
          <a:p>
            <a:pPr algn="ctr"/>
            <a:r>
              <a:rPr lang="ja-JP" altLang="en-US" sz="1015" dirty="0">
                <a:solidFill>
                  <a:srgbClr val="000000"/>
                </a:solidFill>
                <a:latin typeface="Meiryo UI" panose="020B0604030504040204" pitchFamily="50" charset="-128"/>
                <a:ea typeface="Meiryo UI" panose="020B0604030504040204" pitchFamily="50" charset="-128"/>
              </a:rPr>
              <a:t>の整備</a:t>
            </a:r>
            <a:endParaRPr lang="en-US" altLang="ja-JP" sz="1015" dirty="0">
              <a:solidFill>
                <a:srgbClr val="000000"/>
              </a:solidFill>
              <a:latin typeface="Meiryo UI" panose="020B0604030504040204" pitchFamily="50" charset="-128"/>
              <a:ea typeface="Meiryo UI" panose="020B0604030504040204" pitchFamily="50" charset="-128"/>
            </a:endParaRPr>
          </a:p>
        </p:txBody>
      </p:sp>
      <p:sp>
        <p:nvSpPr>
          <p:cNvPr id="113" name="四角形 50"/>
          <p:cNvSpPr/>
          <p:nvPr/>
        </p:nvSpPr>
        <p:spPr>
          <a:xfrm>
            <a:off x="7063225" y="2668762"/>
            <a:ext cx="1410204" cy="930337"/>
          </a:xfrm>
          <a:prstGeom prst="rect">
            <a:avLst/>
          </a:prstGeom>
          <a:noFill/>
          <a:ln w="381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616"/>
          </a:p>
        </p:txBody>
      </p:sp>
      <p:sp>
        <p:nvSpPr>
          <p:cNvPr id="114" name="タイトル 1"/>
          <p:cNvSpPr txBox="1">
            <a:spLocks/>
          </p:cNvSpPr>
          <p:nvPr/>
        </p:nvSpPr>
        <p:spPr>
          <a:xfrm>
            <a:off x="397284" y="507029"/>
            <a:ext cx="8826007" cy="439615"/>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600" b="1" dirty="0">
                <a:solidFill>
                  <a:schemeClr val="tx1"/>
                </a:solidFill>
                <a:latin typeface="ＭＳ Ｐゴシック" pitchFamily="50" charset="-128"/>
                <a:ea typeface="+mn-ea"/>
                <a:cs typeface="+mn-cs"/>
              </a:rPr>
              <a:t>（２）都市・地域交通戦略推進事業　（令和</a:t>
            </a:r>
            <a:r>
              <a:rPr lang="en-US" altLang="ja-JP" sz="1600" b="1" dirty="0">
                <a:solidFill>
                  <a:schemeClr val="tx1"/>
                </a:solidFill>
                <a:latin typeface="ＭＳ Ｐゴシック" pitchFamily="50" charset="-128"/>
                <a:ea typeface="+mn-ea"/>
                <a:cs typeface="+mn-cs"/>
              </a:rPr>
              <a:t>4</a:t>
            </a:r>
            <a:r>
              <a:rPr lang="ja-JP" altLang="en-US" sz="1600" b="1" dirty="0">
                <a:solidFill>
                  <a:schemeClr val="tx1"/>
                </a:solidFill>
                <a:latin typeface="ＭＳ Ｐゴシック" pitchFamily="50" charset="-128"/>
                <a:ea typeface="+mn-ea"/>
                <a:cs typeface="+mn-cs"/>
              </a:rPr>
              <a:t>年度</a:t>
            </a:r>
            <a:r>
              <a:rPr lang="ja-JP" altLang="en-US" sz="1600" b="1" dirty="0" smtClean="0">
                <a:solidFill>
                  <a:schemeClr val="tx1"/>
                </a:solidFill>
                <a:latin typeface="ＭＳ Ｐゴシック" pitchFamily="50" charset="-128"/>
                <a:ea typeface="+mn-ea"/>
                <a:cs typeface="+mn-cs"/>
              </a:rPr>
              <a:t>）</a:t>
            </a:r>
            <a:endParaRPr lang="ja-JP" altLang="en-US" sz="1600" b="1" dirty="0">
              <a:solidFill>
                <a:schemeClr val="tx1"/>
              </a:solidFill>
              <a:latin typeface="ＭＳ Ｐゴシック" pitchFamily="50" charset="-128"/>
              <a:ea typeface="+mn-ea"/>
              <a:cs typeface="+mn-cs"/>
            </a:endParaRPr>
          </a:p>
        </p:txBody>
      </p:sp>
      <p:sp>
        <p:nvSpPr>
          <p:cNvPr id="70" name="正方形/長方形 69"/>
          <p:cNvSpPr/>
          <p:nvPr/>
        </p:nvSpPr>
        <p:spPr>
          <a:xfrm>
            <a:off x="7034201" y="655656"/>
            <a:ext cx="3149181" cy="230832"/>
          </a:xfrm>
          <a:prstGeom prst="rect">
            <a:avLst/>
          </a:prstGeom>
        </p:spPr>
        <p:txBody>
          <a:bodyPr wrap="square">
            <a:spAutoFit/>
          </a:bodyPr>
          <a:lstStyle/>
          <a:p>
            <a:r>
              <a:rPr lang="en-US" altLang="ja-JP" sz="900" dirty="0"/>
              <a:t>【</a:t>
            </a:r>
            <a:r>
              <a:rPr lang="ja-JP" altLang="en-US" sz="900" dirty="0"/>
              <a:t>所管　国土交通省都市局街路交通施設課</a:t>
            </a:r>
            <a:r>
              <a:rPr lang="en-US" altLang="ja-JP" sz="900" dirty="0"/>
              <a:t>】</a:t>
            </a:r>
            <a:endParaRPr lang="ja-JP" altLang="en-US" sz="900" dirty="0"/>
          </a:p>
        </p:txBody>
      </p:sp>
      <p:sp>
        <p:nvSpPr>
          <p:cNvPr id="71" name="タイトル 1"/>
          <p:cNvSpPr>
            <a:spLocks noGrp="1"/>
          </p:cNvSpPr>
          <p:nvPr>
            <p:ph type="title"/>
          </p:nvPr>
        </p:nvSpPr>
        <p:spPr>
          <a:xfrm>
            <a:off x="0" y="0"/>
            <a:ext cx="9906000" cy="476250"/>
          </a:xfrm>
        </p:spPr>
        <p:txBody>
          <a:bodyPr/>
          <a:lstStyle/>
          <a:p>
            <a:r>
              <a:rPr lang="ja-JP" altLang="en-US" dirty="0" smtClean="0"/>
              <a:t>シェアサイクルに関する支援制度</a:t>
            </a:r>
            <a:endParaRPr kumimoji="1" lang="ja-JP" altLang="en-US" dirty="0"/>
          </a:p>
        </p:txBody>
      </p:sp>
    </p:spTree>
    <p:extLst>
      <p:ext uri="{BB962C8B-B14F-4D97-AF65-F5344CB8AC3E}">
        <p14:creationId xmlns:p14="http://schemas.microsoft.com/office/powerpoint/2010/main" val="1759548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1640632" y="2204864"/>
            <a:ext cx="8841432" cy="1470025"/>
          </a:xfrm>
        </p:spPr>
        <p:txBody>
          <a:bodyPr/>
          <a:lstStyle/>
          <a:p>
            <a:pPr eaLnBrk="1" hangingPunct="1"/>
            <a:r>
              <a:rPr lang="ja-JP" altLang="en-US" spc="-150" dirty="0" smtClean="0"/>
              <a:t>４．</a:t>
            </a:r>
            <a:r>
              <a:rPr lang="ja-JP" altLang="en-US" dirty="0" smtClean="0"/>
              <a:t>自動</a:t>
            </a:r>
            <a:r>
              <a:rPr lang="ja-JP" altLang="en-US" dirty="0"/>
              <a:t>運転技術の</a:t>
            </a:r>
            <a:r>
              <a:rPr lang="ja-JP" altLang="en-US" dirty="0" smtClean="0"/>
              <a:t>活用について</a:t>
            </a:r>
            <a:endParaRPr lang="ja-JP" altLang="en-US" spc="-150" dirty="0" smtClean="0"/>
          </a:p>
        </p:txBody>
      </p:sp>
    </p:spTree>
    <p:extLst>
      <p:ext uri="{BB962C8B-B14F-4D97-AF65-F5344CB8AC3E}">
        <p14:creationId xmlns:p14="http://schemas.microsoft.com/office/powerpoint/2010/main" val="1969907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5" name="タイトル 1"/>
          <p:cNvSpPr>
            <a:spLocks noGrp="1"/>
          </p:cNvSpPr>
          <p:nvPr>
            <p:ph type="title"/>
          </p:nvPr>
        </p:nvSpPr>
        <p:spPr>
          <a:xfrm>
            <a:off x="379834" y="-2699"/>
            <a:ext cx="8340465" cy="439615"/>
          </a:xfrm>
        </p:spPr>
        <p:txBody>
          <a:bodyPr/>
          <a:lstStyle/>
          <a:p>
            <a:r>
              <a:rPr lang="ja-JP" altLang="en-US" sz="2400" dirty="0"/>
              <a:t>都市交通における自動運転技術の活用方策に関する検討会</a:t>
            </a:r>
          </a:p>
        </p:txBody>
      </p:sp>
      <p:sp>
        <p:nvSpPr>
          <p:cNvPr id="32" name="正方形/長方形 31"/>
          <p:cNvSpPr/>
          <p:nvPr/>
        </p:nvSpPr>
        <p:spPr>
          <a:xfrm>
            <a:off x="6087978" y="4445889"/>
            <a:ext cx="3329361" cy="1647407"/>
          </a:xfrm>
          <a:prstGeom prst="rect">
            <a:avLst/>
          </a:prstGeom>
          <a:solidFill>
            <a:srgbClr val="CECEEF"/>
          </a:solidFill>
          <a:ln w="9525">
            <a:solidFill>
              <a:schemeClr val="bg1">
                <a:lumMod val="50000"/>
              </a:schemeClr>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indent="-185738"/>
            <a:r>
              <a:rPr lang="ja-JP" altLang="en-US" sz="1200" dirty="0">
                <a:solidFill>
                  <a:schemeClr val="tx1"/>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自動運転バス</a:t>
            </a:r>
            <a:r>
              <a:rPr lang="ja-JP" altLang="en-US" sz="1200" dirty="0">
                <a:solidFill>
                  <a:schemeClr val="tx1"/>
                </a:solidFill>
                <a:latin typeface="Meiryo UI" panose="020B0604030504040204" pitchFamily="50" charset="-128"/>
                <a:ea typeface="Meiryo UI" panose="020B0604030504040204" pitchFamily="50" charset="-128"/>
              </a:rPr>
              <a:t>に関する技術動向の調査</a:t>
            </a:r>
            <a:endParaRPr lang="en-US" altLang="ja-JP" sz="1200" dirty="0">
              <a:solidFill>
                <a:schemeClr val="tx1"/>
              </a:solidFill>
              <a:latin typeface="Meiryo UI" panose="020B0604030504040204" pitchFamily="50" charset="-128"/>
              <a:ea typeface="Meiryo UI" panose="020B0604030504040204" pitchFamily="50" charset="-128"/>
            </a:endParaRPr>
          </a:p>
          <a:p>
            <a:pPr marL="185738" indent="-185738"/>
            <a:endParaRPr lang="en-US" altLang="ja-JP" sz="1200" dirty="0">
              <a:solidFill>
                <a:schemeClr val="tx1"/>
              </a:solidFill>
              <a:latin typeface="Meiryo UI" panose="020B0604030504040204" pitchFamily="50" charset="-128"/>
              <a:ea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rPr>
              <a:t>○自動運転技術の社会実装を想定した</a:t>
            </a:r>
            <a:endParaRPr lang="en-US" altLang="ja-JP" sz="1200" dirty="0">
              <a:solidFill>
                <a:schemeClr val="tx1"/>
              </a:solidFill>
              <a:latin typeface="Meiryo UI" panose="020B0604030504040204" pitchFamily="50" charset="-128"/>
              <a:ea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rPr>
              <a:t>　 都市施設のあり方検討</a:t>
            </a:r>
          </a:p>
          <a:p>
            <a:pPr marL="185738" indent="-185738"/>
            <a:endParaRPr lang="en-US" altLang="ja-JP" sz="1200" dirty="0">
              <a:solidFill>
                <a:schemeClr val="tx1"/>
              </a:solidFill>
              <a:latin typeface="Meiryo UI" panose="020B0604030504040204" pitchFamily="50" charset="-128"/>
              <a:ea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rPr>
              <a:t>○新技術の導入</a:t>
            </a:r>
            <a:r>
              <a:rPr lang="ja-JP" altLang="en-US" sz="1200" b="1" dirty="0">
                <a:solidFill>
                  <a:srgbClr val="FF0000"/>
                </a:solidFill>
                <a:latin typeface="Meiryo UI" panose="020B0604030504040204" pitchFamily="50" charset="-128"/>
                <a:ea typeface="Meiryo UI" panose="020B0604030504040204" pitchFamily="50" charset="-128"/>
              </a:rPr>
              <a:t>機運の醸成</a:t>
            </a:r>
            <a:r>
              <a:rPr lang="ja-JP" altLang="en-US" sz="1200" dirty="0">
                <a:solidFill>
                  <a:schemeClr val="tx1"/>
                </a:solidFill>
                <a:latin typeface="Meiryo UI" panose="020B0604030504040204" pitchFamily="50" charset="-128"/>
                <a:ea typeface="Meiryo UI" panose="020B0604030504040204" pitchFamily="50" charset="-128"/>
              </a:rPr>
              <a:t>に向けた取り組み</a:t>
            </a:r>
            <a:endParaRPr lang="en-US" altLang="ja-JP" sz="1200" dirty="0">
              <a:solidFill>
                <a:schemeClr val="tx1"/>
              </a:solidFill>
              <a:latin typeface="Meiryo UI" panose="020B0604030504040204" pitchFamily="50" charset="-128"/>
              <a:ea typeface="Meiryo UI" panose="020B0604030504040204" pitchFamily="50" charset="-128"/>
            </a:endParaRPr>
          </a:p>
          <a:p>
            <a:pPr marL="185738" indent="-185738"/>
            <a:endParaRPr lang="en-US" altLang="ja-JP" sz="1200" dirty="0">
              <a:solidFill>
                <a:schemeClr val="tx1"/>
              </a:solidFill>
              <a:latin typeface="Meiryo UI" panose="020B0604030504040204" pitchFamily="50" charset="-128"/>
              <a:ea typeface="Meiryo UI" panose="020B0604030504040204" pitchFamily="50" charset="-128"/>
            </a:endParaRPr>
          </a:p>
          <a:p>
            <a:pPr marL="185738" indent="-185738"/>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33" name="テキスト ボックス 5"/>
          <p:cNvSpPr txBox="1"/>
          <p:nvPr/>
        </p:nvSpPr>
        <p:spPr>
          <a:xfrm>
            <a:off x="1233564" y="2099367"/>
            <a:ext cx="4555461" cy="448621"/>
          </a:xfrm>
          <a:prstGeom prst="rect">
            <a:avLst/>
          </a:prstGeom>
          <a:solidFill>
            <a:srgbClr val="CCFFCC"/>
          </a:solidFill>
          <a:ln>
            <a:solidFill>
              <a:schemeClr val="bg1">
                <a:lumMod val="50000"/>
              </a:schemeClr>
            </a:solidFill>
            <a:prstDash val="solid"/>
          </a:ln>
        </p:spPr>
        <p:txBody>
          <a:bodyPr wrap="square" rIns="30675" rtlCol="0">
            <a:noAutofit/>
          </a:bodyPr>
          <a:lstStyle/>
          <a:p>
            <a:r>
              <a:rPr lang="ja-JP" altLang="en-US" sz="1200" dirty="0">
                <a:latin typeface="Meiryo UI" panose="020B0604030504040204" pitchFamily="50" charset="-128"/>
                <a:ea typeface="Meiryo UI" panose="020B0604030504040204" pitchFamily="50" charset="-128"/>
              </a:rPr>
              <a:t>○自動運転の</a:t>
            </a:r>
            <a:r>
              <a:rPr lang="ja-JP" altLang="en-US" sz="1200" b="1" dirty="0">
                <a:solidFill>
                  <a:srgbClr val="FF0000"/>
                </a:solidFill>
                <a:latin typeface="Meiryo UI" panose="020B0604030504040204" pitchFamily="50" charset="-128"/>
                <a:ea typeface="Meiryo UI" panose="020B0604030504040204" pitchFamily="50" charset="-128"/>
              </a:rPr>
              <a:t>都市への影響に関する調査</a:t>
            </a:r>
            <a:r>
              <a:rPr lang="ja-JP" altLang="en-US" sz="1200" dirty="0">
                <a:latin typeface="Meiryo UI" panose="020B0604030504040204" pitchFamily="50" charset="-128"/>
                <a:ea typeface="Meiryo UI" panose="020B0604030504040204" pitchFamily="50" charset="-128"/>
              </a:rPr>
              <a:t>分析</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○都市交通・都市交通</a:t>
            </a:r>
            <a:r>
              <a:rPr lang="ja-JP" altLang="en-US" sz="1200" b="1" dirty="0">
                <a:solidFill>
                  <a:srgbClr val="FF0000"/>
                </a:solidFill>
                <a:latin typeface="Meiryo UI" panose="020B0604030504040204" pitchFamily="50" charset="-128"/>
                <a:ea typeface="Meiryo UI" panose="020B0604030504040204" pitchFamily="50" charset="-128"/>
              </a:rPr>
              <a:t>施設のあり方</a:t>
            </a:r>
            <a:r>
              <a:rPr lang="ja-JP" altLang="en-US" sz="1200" dirty="0">
                <a:latin typeface="Meiryo UI" panose="020B0604030504040204" pitchFamily="50" charset="-128"/>
                <a:ea typeface="Meiryo UI" panose="020B0604030504040204" pitchFamily="50" charset="-128"/>
              </a:rPr>
              <a:t>の検討</a:t>
            </a:r>
            <a:endParaRPr lang="ja-JP" altLang="en-US" sz="1000" dirty="0">
              <a:latin typeface="Meiryo UI" panose="020B0604030504040204" pitchFamily="50" charset="-128"/>
              <a:ea typeface="Meiryo UI" panose="020B0604030504040204" pitchFamily="50" charset="-128"/>
            </a:endParaRPr>
          </a:p>
        </p:txBody>
      </p:sp>
      <p:sp>
        <p:nvSpPr>
          <p:cNvPr id="34" name="テキスト ボックス 6"/>
          <p:cNvSpPr txBox="1"/>
          <p:nvPr/>
        </p:nvSpPr>
        <p:spPr>
          <a:xfrm>
            <a:off x="1233561" y="975474"/>
            <a:ext cx="610480" cy="382785"/>
          </a:xfrm>
          <a:prstGeom prst="rect">
            <a:avLst/>
          </a:prstGeom>
          <a:solidFill>
            <a:schemeClr val="bg1">
              <a:lumMod val="50000"/>
            </a:schemeClr>
          </a:solidFill>
        </p:spPr>
        <p:txBody>
          <a:bodyPr vert="horz" wrap="square" rtlCol="0" anchor="ctr" anchorCtr="0">
            <a:noAutofit/>
          </a:bodyPr>
          <a:lstStyle/>
          <a:p>
            <a:pPr algn="ctr"/>
            <a:r>
              <a:rPr lang="ja-JP" altLang="en-US" sz="1100" dirty="0">
                <a:solidFill>
                  <a:schemeClr val="bg1"/>
                </a:solidFill>
                <a:latin typeface="Meiryo UI" panose="020B0604030504040204" pitchFamily="50" charset="-128"/>
                <a:ea typeface="Meiryo UI" panose="020B0604030504040204" pitchFamily="50" charset="-128"/>
              </a:rPr>
              <a:t>検討会</a:t>
            </a:r>
            <a:endParaRPr lang="en-US" altLang="ja-JP" sz="1100" dirty="0">
              <a:solidFill>
                <a:schemeClr val="bg1"/>
              </a:solidFill>
              <a:latin typeface="Meiryo UI" panose="020B0604030504040204" pitchFamily="50" charset="-128"/>
              <a:ea typeface="Meiryo UI" panose="020B0604030504040204" pitchFamily="50" charset="-128"/>
            </a:endParaRPr>
          </a:p>
        </p:txBody>
      </p:sp>
      <p:sp>
        <p:nvSpPr>
          <p:cNvPr id="35" name="テキスト ボックス 7"/>
          <p:cNvSpPr txBox="1"/>
          <p:nvPr/>
        </p:nvSpPr>
        <p:spPr>
          <a:xfrm>
            <a:off x="6087977" y="985840"/>
            <a:ext cx="624096" cy="372419"/>
          </a:xfrm>
          <a:prstGeom prst="rect">
            <a:avLst/>
          </a:prstGeom>
          <a:solidFill>
            <a:schemeClr val="bg1">
              <a:lumMod val="50000"/>
            </a:schemeClr>
          </a:solidFill>
        </p:spPr>
        <p:txBody>
          <a:bodyPr vert="horz" wrap="square" rtlCol="0" anchor="ctr" anchorCtr="0">
            <a:noAutofit/>
          </a:bodyPr>
          <a:lstStyle/>
          <a:p>
            <a:pPr algn="ctr"/>
            <a:r>
              <a:rPr lang="ja-JP" altLang="en-US" sz="1100" dirty="0">
                <a:solidFill>
                  <a:schemeClr val="bg1"/>
                </a:solidFill>
                <a:latin typeface="Meiryo UI" panose="020B0604030504040204" pitchFamily="50" charset="-128"/>
                <a:ea typeface="Meiryo UI" panose="020B0604030504040204" pitchFamily="50" charset="-128"/>
              </a:rPr>
              <a:t>バス</a:t>
            </a:r>
            <a:endParaRPr lang="en-US" altLang="ja-JP" sz="1100" dirty="0">
              <a:solidFill>
                <a:schemeClr val="bg1"/>
              </a:solidFill>
              <a:latin typeface="Meiryo UI" panose="020B0604030504040204" pitchFamily="50" charset="-128"/>
              <a:ea typeface="Meiryo UI" panose="020B0604030504040204" pitchFamily="50" charset="-128"/>
            </a:endParaRPr>
          </a:p>
          <a:p>
            <a:pPr algn="ctr"/>
            <a:r>
              <a:rPr lang="ja-JP" altLang="en-US" sz="1100" dirty="0">
                <a:solidFill>
                  <a:schemeClr val="bg1"/>
                </a:solidFill>
                <a:latin typeface="Meiryo UI" panose="020B0604030504040204" pitchFamily="50" charset="-128"/>
                <a:ea typeface="Meiryo UI" panose="020B0604030504040204" pitchFamily="50" charset="-128"/>
              </a:rPr>
              <a:t>分科会</a:t>
            </a:r>
            <a:endParaRPr lang="en-US" altLang="ja-JP" sz="1100" dirty="0">
              <a:solidFill>
                <a:schemeClr val="bg1"/>
              </a:solidFill>
              <a:latin typeface="Meiryo UI" panose="020B0604030504040204" pitchFamily="50" charset="-128"/>
              <a:ea typeface="Meiryo UI" panose="020B0604030504040204" pitchFamily="50" charset="-128"/>
            </a:endParaRPr>
          </a:p>
        </p:txBody>
      </p:sp>
      <p:sp>
        <p:nvSpPr>
          <p:cNvPr id="36" name="下矢印 9"/>
          <p:cNvSpPr/>
          <p:nvPr/>
        </p:nvSpPr>
        <p:spPr>
          <a:xfrm>
            <a:off x="3297923" y="2599816"/>
            <a:ext cx="597058" cy="155601"/>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Meiryo UI" panose="020B0604030504040204" pitchFamily="50" charset="-128"/>
              <a:ea typeface="Meiryo UI" panose="020B0604030504040204" pitchFamily="50" charset="-128"/>
            </a:endParaRPr>
          </a:p>
        </p:txBody>
      </p:sp>
      <p:sp>
        <p:nvSpPr>
          <p:cNvPr id="37" name="テキスト ボックス 10"/>
          <p:cNvSpPr txBox="1"/>
          <p:nvPr/>
        </p:nvSpPr>
        <p:spPr>
          <a:xfrm>
            <a:off x="1233562" y="2803892"/>
            <a:ext cx="4555463" cy="551920"/>
          </a:xfrm>
          <a:prstGeom prst="rect">
            <a:avLst/>
          </a:prstGeom>
          <a:solidFill>
            <a:srgbClr val="CCFFCC"/>
          </a:solidFill>
          <a:ln>
            <a:solidFill>
              <a:schemeClr val="bg1">
                <a:lumMod val="50000"/>
              </a:schemeClr>
            </a:solidFill>
          </a:ln>
        </p:spPr>
        <p:txBody>
          <a:bodyPr wrap="square" rtlCol="0">
            <a:noAutofit/>
          </a:bodyPr>
          <a:lstStyle/>
          <a:p>
            <a:r>
              <a:rPr lang="ja-JP" altLang="en-US" sz="1200" dirty="0">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交通結節点（駅前広場）に焦点を当てた検討</a:t>
            </a:r>
            <a:r>
              <a:rPr lang="ja-JP" altLang="en-US" sz="1200" dirty="0">
                <a:latin typeface="Meiryo UI" panose="020B0604030504040204" pitchFamily="50" charset="-128"/>
                <a:ea typeface="Meiryo UI" panose="020B0604030504040204" pitchFamily="50" charset="-128"/>
              </a:rPr>
              <a:t>の深度化</a:t>
            </a:r>
            <a:endParaRPr lang="en-US" altLang="ja-JP" sz="12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・現況課題の洗い出し、あるべき姿、実現に向けたソリューションの方向性</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・自動運転社会における交通結節点の将来像　等</a:t>
            </a:r>
          </a:p>
        </p:txBody>
      </p:sp>
      <p:sp>
        <p:nvSpPr>
          <p:cNvPr id="38" name="テキスト ボックス 12"/>
          <p:cNvSpPr txBox="1"/>
          <p:nvPr/>
        </p:nvSpPr>
        <p:spPr>
          <a:xfrm>
            <a:off x="1233562" y="1416401"/>
            <a:ext cx="4555463" cy="448621"/>
          </a:xfrm>
          <a:prstGeom prst="rect">
            <a:avLst/>
          </a:prstGeom>
          <a:solidFill>
            <a:srgbClr val="CCFFCC"/>
          </a:solidFill>
          <a:ln>
            <a:solidFill>
              <a:schemeClr val="bg1">
                <a:lumMod val="50000"/>
              </a:schemeClr>
            </a:solidFill>
          </a:ln>
        </p:spPr>
        <p:txBody>
          <a:bodyPr wrap="square" rIns="30675" rtlCol="0">
            <a:noAutofit/>
          </a:bodyPr>
          <a:lstStyle/>
          <a:p>
            <a:r>
              <a:rPr lang="ja-JP" altLang="en-US" sz="1200" dirty="0">
                <a:latin typeface="Meiryo UI" panose="020B0604030504040204" pitchFamily="50" charset="-128"/>
                <a:ea typeface="Meiryo UI" panose="020B0604030504040204" pitchFamily="50" charset="-128"/>
              </a:rPr>
              <a:t>○都市における自動運転に関する</a:t>
            </a:r>
            <a:r>
              <a:rPr lang="ja-JP" altLang="en-US" sz="1200" b="1" dirty="0">
                <a:solidFill>
                  <a:srgbClr val="FF0000"/>
                </a:solidFill>
                <a:latin typeface="Meiryo UI" panose="020B0604030504040204" pitchFamily="50" charset="-128"/>
                <a:ea typeface="Meiryo UI" panose="020B0604030504040204" pitchFamily="50" charset="-128"/>
              </a:rPr>
              <a:t>有識者ヒアリング</a:t>
            </a:r>
            <a:r>
              <a:rPr lang="ja-JP" altLang="en-US" sz="1200" dirty="0">
                <a:latin typeface="Meiryo UI" panose="020B0604030504040204" pitchFamily="50" charset="-128"/>
                <a:ea typeface="Meiryo UI" panose="020B0604030504040204" pitchFamily="50" charset="-128"/>
              </a:rPr>
              <a:t>等を実施</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○今後の検討の方向性について議論</a:t>
            </a:r>
          </a:p>
        </p:txBody>
      </p:sp>
      <p:sp>
        <p:nvSpPr>
          <p:cNvPr id="39" name="下矢印 13"/>
          <p:cNvSpPr/>
          <p:nvPr/>
        </p:nvSpPr>
        <p:spPr>
          <a:xfrm>
            <a:off x="3297923" y="1907212"/>
            <a:ext cx="597058" cy="155601"/>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Meiryo UI" panose="020B0604030504040204" pitchFamily="50" charset="-128"/>
              <a:ea typeface="Meiryo UI" panose="020B0604030504040204" pitchFamily="50" charset="-128"/>
            </a:endParaRPr>
          </a:p>
        </p:txBody>
      </p:sp>
      <p:sp>
        <p:nvSpPr>
          <p:cNvPr id="40" name="下矢印 14"/>
          <p:cNvSpPr/>
          <p:nvPr/>
        </p:nvSpPr>
        <p:spPr>
          <a:xfrm>
            <a:off x="3297923" y="3390502"/>
            <a:ext cx="597058" cy="155601"/>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Meiryo UI" panose="020B0604030504040204" pitchFamily="50" charset="-128"/>
              <a:ea typeface="Meiryo UI" panose="020B0604030504040204" pitchFamily="50" charset="-128"/>
            </a:endParaRPr>
          </a:p>
        </p:txBody>
      </p:sp>
      <p:sp>
        <p:nvSpPr>
          <p:cNvPr id="41" name="テキスト ボックス 15"/>
          <p:cNvSpPr txBox="1"/>
          <p:nvPr/>
        </p:nvSpPr>
        <p:spPr>
          <a:xfrm>
            <a:off x="6087978" y="1420457"/>
            <a:ext cx="3329518" cy="2787957"/>
          </a:xfrm>
          <a:prstGeom prst="rect">
            <a:avLst/>
          </a:prstGeom>
          <a:solidFill>
            <a:srgbClr val="CECEEF"/>
          </a:solidFill>
          <a:ln>
            <a:solidFill>
              <a:schemeClr val="bg1">
                <a:lumMod val="50000"/>
              </a:schemeClr>
            </a:solidFill>
          </a:ln>
        </p:spPr>
        <p:txBody>
          <a:bodyPr wrap="square" rtlCol="0">
            <a:noAutofit/>
          </a:bodyPr>
          <a:lstStyle/>
          <a:p>
            <a:pPr marL="185738" indent="-185738"/>
            <a:r>
              <a:rPr lang="ja-JP" altLang="en-US" sz="1200" dirty="0">
                <a:latin typeface="Meiryo UI" panose="020B0604030504040204" pitchFamily="50" charset="-128"/>
                <a:ea typeface="Meiryo UI" panose="020B0604030504040204" pitchFamily="50" charset="-128"/>
              </a:rPr>
              <a:t>○実験による都市及び交通施設への影響検証</a:t>
            </a: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ja-JP" altLang="en-US" sz="1400" dirty="0">
              <a:latin typeface="Meiryo UI" panose="020B0604030504040204" pitchFamily="50" charset="-128"/>
              <a:ea typeface="Meiryo UI" panose="020B0604030504040204" pitchFamily="50" charset="-128"/>
            </a:endParaRPr>
          </a:p>
          <a:p>
            <a:pPr marL="185738" indent="-185738"/>
            <a:endParaRPr lang="en-US" altLang="ja-JP" sz="1400" dirty="0">
              <a:latin typeface="Meiryo UI" panose="020B0604030504040204" pitchFamily="50" charset="-128"/>
              <a:ea typeface="Meiryo UI" panose="020B0604030504040204" pitchFamily="50" charset="-128"/>
            </a:endParaRPr>
          </a:p>
        </p:txBody>
      </p:sp>
      <p:sp>
        <p:nvSpPr>
          <p:cNvPr id="42" name="テキスト ボックス 22"/>
          <p:cNvSpPr txBox="1"/>
          <p:nvPr/>
        </p:nvSpPr>
        <p:spPr>
          <a:xfrm>
            <a:off x="1233562" y="3593289"/>
            <a:ext cx="4555462" cy="615125"/>
          </a:xfrm>
          <a:prstGeom prst="rect">
            <a:avLst/>
          </a:prstGeom>
          <a:solidFill>
            <a:srgbClr val="CCFFCC"/>
          </a:solidFill>
          <a:ln>
            <a:solidFill>
              <a:schemeClr val="bg1">
                <a:lumMod val="50000"/>
              </a:schemeClr>
            </a:solidFill>
          </a:ln>
        </p:spPr>
        <p:txBody>
          <a:bodyPr wrap="square" rtlCol="0">
            <a:noAutofit/>
          </a:bodyPr>
          <a:lstStyle/>
          <a:p>
            <a:r>
              <a:rPr lang="ja-JP" altLang="en-US" sz="1200" dirty="0">
                <a:latin typeface="Meiryo UI" panose="020B0604030504040204" pitchFamily="50" charset="-128"/>
                <a:ea typeface="Meiryo UI" panose="020B0604030504040204" pitchFamily="50" charset="-128"/>
              </a:rPr>
              <a:t>○交通結節点（駅前広場）の</a:t>
            </a:r>
            <a:r>
              <a:rPr lang="ja-JP" altLang="en-US" sz="1200" b="1" dirty="0">
                <a:solidFill>
                  <a:srgbClr val="FF0000"/>
                </a:solidFill>
                <a:latin typeface="Meiryo UI" panose="020B0604030504040204" pitchFamily="50" charset="-128"/>
                <a:ea typeface="Meiryo UI" panose="020B0604030504040204" pitchFamily="50" charset="-128"/>
              </a:rPr>
              <a:t>段階的な整備方策</a:t>
            </a:r>
            <a:r>
              <a:rPr lang="ja-JP" altLang="en-US" sz="1200" dirty="0">
                <a:latin typeface="Meiryo UI" panose="020B0604030504040204" pitchFamily="50" charset="-128"/>
                <a:ea typeface="Meiryo UI" panose="020B0604030504040204" pitchFamily="50" charset="-128"/>
              </a:rPr>
              <a:t>に関する検討</a:t>
            </a:r>
            <a:endParaRPr lang="en-US" altLang="ja-JP" sz="1200" dirty="0">
              <a:latin typeface="Meiryo UI" panose="020B0604030504040204" pitchFamily="50" charset="-128"/>
              <a:ea typeface="Meiryo UI" panose="020B0604030504040204" pitchFamily="50" charset="-128"/>
            </a:endParaRPr>
          </a:p>
          <a:p>
            <a:pPr marL="185738" indent="-185738"/>
            <a:r>
              <a:rPr lang="ja-JP" altLang="en-US"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QoL</a:t>
            </a:r>
            <a:r>
              <a:rPr lang="ja-JP" altLang="en-US" sz="1200" dirty="0">
                <a:latin typeface="Meiryo UI" panose="020B0604030504040204" pitchFamily="50" charset="-128"/>
                <a:ea typeface="Meiryo UI" panose="020B0604030504040204" pitchFamily="50" charset="-128"/>
              </a:rPr>
              <a:t>を高める自動運転と</a:t>
            </a:r>
            <a:r>
              <a:rPr lang="en-US" altLang="ja-JP" sz="1200" dirty="0">
                <a:latin typeface="Meiryo UI" panose="020B0604030504040204" pitchFamily="50" charset="-128"/>
                <a:ea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rPr>
              <a:t>を活用した</a:t>
            </a:r>
            <a:r>
              <a:rPr lang="ja-JP" altLang="en-US" sz="1200" b="1" dirty="0">
                <a:solidFill>
                  <a:srgbClr val="FF0000"/>
                </a:solidFill>
                <a:latin typeface="Meiryo UI" panose="020B0604030504040204" pitchFamily="50" charset="-128"/>
                <a:ea typeface="Meiryo UI" panose="020B0604030504040204" pitchFamily="50" charset="-128"/>
              </a:rPr>
              <a:t>サービスの組み合わせ・高度化</a:t>
            </a:r>
            <a:r>
              <a:rPr lang="ja-JP" altLang="en-US" sz="1200" dirty="0">
                <a:latin typeface="Meiryo UI" panose="020B0604030504040204" pitchFamily="50" charset="-128"/>
                <a:ea typeface="Meiryo UI" panose="020B0604030504040204" pitchFamily="50" charset="-128"/>
              </a:rPr>
              <a:t>に関する検討</a:t>
            </a:r>
          </a:p>
          <a:p>
            <a:endParaRPr lang="en-US" altLang="ja-JP" sz="1200" dirty="0">
              <a:latin typeface="Meiryo UI" panose="020B0604030504040204" pitchFamily="50" charset="-128"/>
              <a:ea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endParaRPr>
          </a:p>
        </p:txBody>
      </p:sp>
      <p:sp>
        <p:nvSpPr>
          <p:cNvPr id="43" name="正方形/長方形 25"/>
          <p:cNvSpPr/>
          <p:nvPr/>
        </p:nvSpPr>
        <p:spPr>
          <a:xfrm>
            <a:off x="449973" y="1416401"/>
            <a:ext cx="587706" cy="448621"/>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H29</a:t>
            </a:r>
          </a:p>
          <a:p>
            <a:pPr algn="ctr"/>
            <a:r>
              <a:rPr lang="ja-JP" altLang="en-US" sz="1200" dirty="0">
                <a:solidFill>
                  <a:schemeClr val="tx1"/>
                </a:solidFill>
                <a:latin typeface="Meiryo UI" panose="020B0604030504040204" pitchFamily="50" charset="-128"/>
                <a:ea typeface="Meiryo UI" panose="020B0604030504040204" pitchFamily="50" charset="-128"/>
              </a:rPr>
              <a:t>年度</a:t>
            </a:r>
          </a:p>
        </p:txBody>
      </p:sp>
      <p:sp>
        <p:nvSpPr>
          <p:cNvPr id="44" name="正方形/長方形 26"/>
          <p:cNvSpPr/>
          <p:nvPr/>
        </p:nvSpPr>
        <p:spPr>
          <a:xfrm>
            <a:off x="449973" y="2803892"/>
            <a:ext cx="587706" cy="551920"/>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R</a:t>
            </a:r>
            <a:r>
              <a:rPr lang="ja-JP" altLang="en-US" sz="1200" dirty="0">
                <a:solidFill>
                  <a:schemeClr val="tx1"/>
                </a:solidFill>
                <a:latin typeface="Meiryo UI" panose="020B0604030504040204" pitchFamily="50" charset="-128"/>
                <a:ea typeface="Meiryo UI" panose="020B0604030504040204" pitchFamily="50" charset="-128"/>
              </a:rPr>
              <a:t>元</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lang="ja-JP" altLang="en-US" sz="1200" dirty="0">
                <a:solidFill>
                  <a:schemeClr val="tx1"/>
                </a:solidFill>
                <a:latin typeface="Meiryo UI" panose="020B0604030504040204" pitchFamily="50" charset="-128"/>
                <a:ea typeface="Meiryo UI" panose="020B0604030504040204" pitchFamily="50" charset="-128"/>
              </a:rPr>
              <a:t>年度</a:t>
            </a:r>
          </a:p>
        </p:txBody>
      </p:sp>
      <p:sp>
        <p:nvSpPr>
          <p:cNvPr id="45" name="正方形/長方形 27"/>
          <p:cNvSpPr/>
          <p:nvPr/>
        </p:nvSpPr>
        <p:spPr>
          <a:xfrm>
            <a:off x="449973" y="3595241"/>
            <a:ext cx="587706" cy="613172"/>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R2</a:t>
            </a:r>
          </a:p>
          <a:p>
            <a:pPr algn="ctr"/>
            <a:r>
              <a:rPr lang="ja-JP" altLang="en-US" sz="1200" dirty="0">
                <a:solidFill>
                  <a:schemeClr val="tx1"/>
                </a:solidFill>
                <a:latin typeface="Meiryo UI" panose="020B0604030504040204" pitchFamily="50" charset="-128"/>
                <a:ea typeface="Meiryo UI" panose="020B0604030504040204" pitchFamily="50" charset="-128"/>
              </a:rPr>
              <a:t>年度</a:t>
            </a:r>
          </a:p>
        </p:txBody>
      </p:sp>
      <p:sp>
        <p:nvSpPr>
          <p:cNvPr id="46" name="左矢印吹き出し 29"/>
          <p:cNvSpPr/>
          <p:nvPr/>
        </p:nvSpPr>
        <p:spPr>
          <a:xfrm>
            <a:off x="5697583" y="2859648"/>
            <a:ext cx="3460816" cy="1206449"/>
          </a:xfrm>
          <a:prstGeom prst="leftArrowCallout">
            <a:avLst>
              <a:gd name="adj1" fmla="val 47750"/>
              <a:gd name="adj2" fmla="val 50000"/>
              <a:gd name="adj3" fmla="val 16051"/>
              <a:gd name="adj4" fmla="val 87277"/>
            </a:avLst>
          </a:prstGeom>
          <a:ln w="0">
            <a:solidFill>
              <a:schemeClr val="tx1">
                <a:lumMod val="50000"/>
                <a:lumOff val="50000"/>
              </a:schemeClr>
            </a:solidFill>
            <a:tailEnd type="triangle" w="lg" len="med"/>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実証実験等を通じた検証結果</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についてフィードバック</a:t>
            </a:r>
          </a:p>
        </p:txBody>
      </p:sp>
      <p:sp>
        <p:nvSpPr>
          <p:cNvPr id="47" name="正方形/長方形 31"/>
          <p:cNvSpPr/>
          <p:nvPr/>
        </p:nvSpPr>
        <p:spPr>
          <a:xfrm>
            <a:off x="1844042" y="975473"/>
            <a:ext cx="3944983" cy="382785"/>
          </a:xfrm>
          <a:prstGeom prst="rect">
            <a:avLst/>
          </a:prstGeom>
          <a:solidFill>
            <a:srgbClr val="FFCC99"/>
          </a:solidFill>
          <a:ln>
            <a:no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216005" indent="-422041" algn="ctr">
              <a:spcAft>
                <a:spcPts val="554"/>
              </a:spcAft>
              <a:tabLst>
                <a:tab pos="168524" algn="l"/>
              </a:tabLst>
            </a:pPr>
            <a:r>
              <a:rPr lang="ja-JP" altLang="en-US" sz="1200" b="1" dirty="0">
                <a:latin typeface="Meiryo UI" panose="020B0604030504040204" pitchFamily="50" charset="-128"/>
                <a:ea typeface="Meiryo UI" panose="020B0604030504040204" pitchFamily="50" charset="-128"/>
              </a:rPr>
              <a:t>　　自動運転技術の都市への影響可能性の　　　　　　　　　　　　　　　抽出・整理と対応についての検討</a:t>
            </a:r>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48" name="正方形/長方形 32"/>
          <p:cNvSpPr/>
          <p:nvPr/>
        </p:nvSpPr>
        <p:spPr>
          <a:xfrm>
            <a:off x="6712074" y="985485"/>
            <a:ext cx="2705265" cy="371596"/>
          </a:xfrm>
          <a:prstGeom prst="rect">
            <a:avLst/>
          </a:prstGeom>
          <a:solidFill>
            <a:srgbClr val="FFCC99"/>
          </a:solidFill>
          <a:ln>
            <a:no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216005" indent="-422041">
              <a:spcAft>
                <a:spcPts val="554"/>
              </a:spcAft>
            </a:pPr>
            <a:r>
              <a:rPr lang="ja-JP" altLang="en-US" sz="1200" b="1" dirty="0">
                <a:latin typeface="Meiryo UI" panose="020B0604030504040204" pitchFamily="50" charset="-128"/>
                <a:ea typeface="Meiryo UI" panose="020B0604030504040204" pitchFamily="50" charset="-128"/>
              </a:rPr>
              <a:t>　今後の都市交通に関する課題を踏まえた　　　　　　　　　自動運転技術の活用についての検討</a:t>
            </a:r>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49" name="テキスト ボックス 22"/>
          <p:cNvSpPr txBox="1"/>
          <p:nvPr/>
        </p:nvSpPr>
        <p:spPr>
          <a:xfrm>
            <a:off x="1233562" y="4441869"/>
            <a:ext cx="4555463" cy="1647406"/>
          </a:xfrm>
          <a:prstGeom prst="rect">
            <a:avLst/>
          </a:prstGeom>
          <a:solidFill>
            <a:srgbClr val="CCFFCC"/>
          </a:solidFill>
          <a:ln>
            <a:solidFill>
              <a:schemeClr val="bg1">
                <a:lumMod val="50000"/>
              </a:schemeClr>
            </a:solidFill>
          </a:ln>
        </p:spPr>
        <p:txBody>
          <a:bodyPr wrap="square" rtlCol="0">
            <a:noAutofit/>
          </a:bodyPr>
          <a:lstStyle/>
          <a:p>
            <a:r>
              <a:rPr lang="ja-JP" altLang="en-US" sz="1200" dirty="0">
                <a:latin typeface="Meiryo UI" panose="020B0604030504040204" pitchFamily="50" charset="-128"/>
                <a:ea typeface="Meiryo UI" panose="020B0604030504040204" pitchFamily="50" charset="-128"/>
              </a:rPr>
              <a:t>○限定空間内外の</a:t>
            </a:r>
            <a:r>
              <a:rPr lang="ja-JP" altLang="en-US" sz="1200" b="1" dirty="0">
                <a:solidFill>
                  <a:srgbClr val="FF0000"/>
                </a:solidFill>
                <a:latin typeface="Meiryo UI" panose="020B0604030504040204" pitchFamily="50" charset="-128"/>
                <a:ea typeface="Meiryo UI" panose="020B0604030504040204" pitchFamily="50" charset="-128"/>
              </a:rPr>
              <a:t>接続機能のあり方</a:t>
            </a:r>
            <a:r>
              <a:rPr lang="ja-JP" altLang="en-US" sz="1200" dirty="0">
                <a:solidFill>
                  <a:sysClr val="windowText" lastClr="000000"/>
                </a:solidFill>
                <a:latin typeface="Meiryo UI" panose="020B0604030504040204" pitchFamily="50" charset="-128"/>
                <a:ea typeface="Meiryo UI" panose="020B0604030504040204" pitchFamily="50" charset="-128"/>
              </a:rPr>
              <a:t>に関する</a:t>
            </a:r>
            <a:r>
              <a:rPr lang="ja-JP" altLang="en-US" sz="1200" dirty="0">
                <a:latin typeface="Meiryo UI" panose="020B0604030504040204" pitchFamily="50" charset="-128"/>
                <a:ea typeface="Meiryo UI" panose="020B0604030504040204" pitchFamily="50" charset="-128"/>
              </a:rPr>
              <a:t>検討</a:t>
            </a: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○自動運転技術を活用した</a:t>
            </a:r>
            <a:r>
              <a:rPr lang="ja-JP" altLang="en-US" sz="1200" b="1" dirty="0">
                <a:solidFill>
                  <a:srgbClr val="FF0000"/>
                </a:solidFill>
                <a:latin typeface="Meiryo UI" panose="020B0604030504040204" pitchFamily="50" charset="-128"/>
                <a:ea typeface="Meiryo UI" panose="020B0604030504040204" pitchFamily="50" charset="-128"/>
              </a:rPr>
              <a:t>サービスの持続的な提供</a:t>
            </a:r>
            <a:r>
              <a:rPr lang="ja-JP" altLang="en-US" sz="1200" dirty="0">
                <a:latin typeface="Meiryo UI" panose="020B0604030504040204" pitchFamily="50" charset="-128"/>
                <a:ea typeface="Meiryo UI" panose="020B0604030504040204" pitchFamily="50" charset="-128"/>
              </a:rPr>
              <a:t>にむけた検討</a:t>
            </a:r>
            <a:endParaRPr lang="en-US" altLang="ja-JP" sz="1050" dirty="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endParaRPr>
          </a:p>
        </p:txBody>
      </p:sp>
      <p:sp>
        <p:nvSpPr>
          <p:cNvPr id="50" name="テキスト ボックス 23"/>
          <p:cNvSpPr txBox="1"/>
          <p:nvPr/>
        </p:nvSpPr>
        <p:spPr>
          <a:xfrm>
            <a:off x="1515553" y="4711086"/>
            <a:ext cx="4182030" cy="400305"/>
          </a:xfrm>
          <a:prstGeom prst="rect">
            <a:avLst/>
          </a:prstGeom>
          <a:solidFill>
            <a:schemeClr val="bg1"/>
          </a:solidFill>
          <a:ln>
            <a:solidFill>
              <a:schemeClr val="bg1">
                <a:lumMod val="50000"/>
              </a:schemeClr>
            </a:solidFill>
          </a:ln>
        </p:spPr>
        <p:txBody>
          <a:bodyPr wrap="square" tIns="15337" bIns="15337" rtlCol="0" anchor="ctr" anchorCtr="0">
            <a:spAutoFit/>
          </a:bodyPr>
          <a:lstStyle/>
          <a:p>
            <a:pPr marL="85725" indent="-85725"/>
            <a:r>
              <a:rPr lang="ja-JP" altLang="en-US" sz="1200" dirty="0">
                <a:latin typeface="Meiryo UI" panose="020B0604030504040204" pitchFamily="50" charset="-128"/>
                <a:ea typeface="Meiryo UI" panose="020B0604030504040204" pitchFamily="50" charset="-128"/>
              </a:rPr>
              <a:t>・限定空間における自動運転技術の活用事例の整理</a:t>
            </a:r>
            <a:endParaRPr lang="en-US" altLang="ja-JP" sz="1200" dirty="0">
              <a:latin typeface="Meiryo UI" panose="020B0604030504040204" pitchFamily="50" charset="-128"/>
              <a:ea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rPr>
              <a:t>・短期での社会実装にあたっての課題の整理</a:t>
            </a:r>
          </a:p>
        </p:txBody>
      </p:sp>
      <p:sp>
        <p:nvSpPr>
          <p:cNvPr id="51" name="正方形/長方形 27"/>
          <p:cNvSpPr/>
          <p:nvPr/>
        </p:nvSpPr>
        <p:spPr>
          <a:xfrm>
            <a:off x="449973" y="4451780"/>
            <a:ext cx="587706" cy="1641516"/>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R3</a:t>
            </a:r>
          </a:p>
          <a:p>
            <a:pPr algn="ctr"/>
            <a:r>
              <a:rPr lang="ja-JP" altLang="en-US" sz="1200" dirty="0">
                <a:solidFill>
                  <a:schemeClr val="tx1"/>
                </a:solidFill>
                <a:latin typeface="Meiryo UI" panose="020B0604030504040204" pitchFamily="50" charset="-128"/>
                <a:ea typeface="Meiryo UI" panose="020B0604030504040204" pitchFamily="50" charset="-128"/>
              </a:rPr>
              <a:t>年度</a:t>
            </a:r>
          </a:p>
        </p:txBody>
      </p:sp>
      <p:sp>
        <p:nvSpPr>
          <p:cNvPr id="52" name="テキスト ボックス 28"/>
          <p:cNvSpPr txBox="1"/>
          <p:nvPr/>
        </p:nvSpPr>
        <p:spPr>
          <a:xfrm>
            <a:off x="1521275" y="5402191"/>
            <a:ext cx="4176309" cy="400305"/>
          </a:xfrm>
          <a:prstGeom prst="rect">
            <a:avLst/>
          </a:prstGeom>
          <a:solidFill>
            <a:schemeClr val="bg1"/>
          </a:solidFill>
          <a:ln>
            <a:solidFill>
              <a:schemeClr val="bg1">
                <a:lumMod val="50000"/>
              </a:schemeClr>
            </a:solidFill>
          </a:ln>
        </p:spPr>
        <p:txBody>
          <a:bodyPr wrap="square" tIns="15337" bIns="15337" rtlCol="0" anchor="ctr" anchorCtr="0">
            <a:spAutoFit/>
          </a:bodyPr>
          <a:lstStyle/>
          <a:p>
            <a:r>
              <a:rPr lang="ja-JP" altLang="en-US" sz="1200" dirty="0">
                <a:latin typeface="Meiryo UI" panose="020B0604030504040204" pitchFamily="50" charset="-128"/>
                <a:ea typeface="Meiryo UI" panose="020B0604030504040204" pitchFamily="50" charset="-128"/>
              </a:rPr>
              <a:t>・自動運転技術によって新たに生み出されると考えられる多様なサービスの展開方策および都市側で進めるべき事項の検討</a:t>
            </a:r>
          </a:p>
        </p:txBody>
      </p:sp>
      <p:sp>
        <p:nvSpPr>
          <p:cNvPr id="53" name="テキスト ボックス 20"/>
          <p:cNvSpPr txBox="1"/>
          <p:nvPr/>
        </p:nvSpPr>
        <p:spPr>
          <a:xfrm>
            <a:off x="7044370" y="2051148"/>
            <a:ext cx="2117167" cy="246417"/>
          </a:xfrm>
          <a:prstGeom prst="rect">
            <a:avLst/>
          </a:prstGeom>
          <a:solidFill>
            <a:schemeClr val="bg1"/>
          </a:solidFill>
          <a:ln>
            <a:solidFill>
              <a:schemeClr val="bg1">
                <a:lumMod val="50000"/>
              </a:schemeClr>
            </a:solidFill>
          </a:ln>
        </p:spPr>
        <p:txBody>
          <a:bodyPr wrap="square" lIns="61350" tIns="15337" rIns="30675" bIns="15337" rtlCol="0" anchor="ctr" anchorCtr="0">
            <a:spAutoFit/>
          </a:bodyPr>
          <a:lstStyle/>
          <a:p>
            <a:r>
              <a:rPr lang="ja-JP" altLang="en-US" sz="1400" b="1" dirty="0">
                <a:solidFill>
                  <a:srgbClr val="FF0000"/>
                </a:solidFill>
                <a:latin typeface="Meiryo UI" panose="020B0604030504040204" pitchFamily="50" charset="-128"/>
                <a:ea typeface="Meiryo UI" panose="020B0604030504040204" pitchFamily="50" charset="-128"/>
              </a:rPr>
              <a:t>実証実験</a:t>
            </a:r>
            <a:r>
              <a:rPr lang="ja-JP" altLang="en-US" sz="1400" dirty="0">
                <a:latin typeface="Meiryo UI" panose="020B0604030504040204" pitchFamily="50" charset="-128"/>
                <a:ea typeface="Meiryo UI" panose="020B0604030504040204" pitchFamily="50" charset="-128"/>
              </a:rPr>
              <a:t>の実施</a:t>
            </a:r>
          </a:p>
        </p:txBody>
      </p:sp>
      <p:sp>
        <p:nvSpPr>
          <p:cNvPr id="54" name="テキスト ボックス 21"/>
          <p:cNvSpPr txBox="1"/>
          <p:nvPr/>
        </p:nvSpPr>
        <p:spPr>
          <a:xfrm>
            <a:off x="7041233" y="1726540"/>
            <a:ext cx="2117167" cy="246417"/>
          </a:xfrm>
          <a:prstGeom prst="rect">
            <a:avLst/>
          </a:prstGeom>
          <a:solidFill>
            <a:schemeClr val="bg1"/>
          </a:solidFill>
          <a:ln>
            <a:solidFill>
              <a:schemeClr val="bg1">
                <a:lumMod val="50000"/>
              </a:schemeClr>
            </a:solidFill>
          </a:ln>
        </p:spPr>
        <p:txBody>
          <a:bodyPr wrap="square" lIns="61350" tIns="15337" rIns="30675" bIns="15337" rtlCol="0" anchor="ctr" anchorCtr="0">
            <a:spAutoFit/>
          </a:bodyPr>
          <a:lstStyle/>
          <a:p>
            <a:r>
              <a:rPr lang="ja-JP" altLang="en-US" sz="1400" dirty="0">
                <a:latin typeface="Meiryo UI" panose="020B0604030504040204" pitchFamily="50" charset="-128"/>
                <a:ea typeface="Meiryo UI" panose="020B0604030504040204" pitchFamily="50" charset="-128"/>
              </a:rPr>
              <a:t>検証事項の検討</a:t>
            </a:r>
          </a:p>
        </p:txBody>
      </p:sp>
      <p:sp>
        <p:nvSpPr>
          <p:cNvPr id="55" name="テキスト ボックス 20"/>
          <p:cNvSpPr txBox="1"/>
          <p:nvPr/>
        </p:nvSpPr>
        <p:spPr>
          <a:xfrm>
            <a:off x="7050202" y="2375755"/>
            <a:ext cx="2117167" cy="246417"/>
          </a:xfrm>
          <a:prstGeom prst="rect">
            <a:avLst/>
          </a:prstGeom>
          <a:solidFill>
            <a:schemeClr val="bg1"/>
          </a:solidFill>
          <a:ln>
            <a:solidFill>
              <a:schemeClr val="bg1">
                <a:lumMod val="50000"/>
              </a:schemeClr>
            </a:solidFill>
          </a:ln>
        </p:spPr>
        <p:txBody>
          <a:bodyPr wrap="square" lIns="61350" tIns="15337" rIns="30675" bIns="15337" rtlCol="0" anchor="ctr" anchorCtr="0">
            <a:spAutoFit/>
          </a:bodyPr>
          <a:lstStyle/>
          <a:p>
            <a:r>
              <a:rPr lang="ja-JP" altLang="en-US" sz="1400" b="1" dirty="0">
                <a:solidFill>
                  <a:srgbClr val="FF0000"/>
                </a:solidFill>
                <a:latin typeface="Meiryo UI" panose="020B0604030504040204" pitchFamily="50" charset="-128"/>
                <a:ea typeface="Meiryo UI" panose="020B0604030504040204" pitchFamily="50" charset="-128"/>
              </a:rPr>
              <a:t>機運醸成</a:t>
            </a:r>
            <a:r>
              <a:rPr lang="ja-JP" altLang="en-US" sz="1400" dirty="0">
                <a:latin typeface="Meiryo UI" panose="020B0604030504040204" pitchFamily="50" charset="-128"/>
                <a:ea typeface="Meiryo UI" panose="020B0604030504040204" pitchFamily="50" charset="-128"/>
              </a:rPr>
              <a:t>会議の実施</a:t>
            </a:r>
          </a:p>
        </p:txBody>
      </p:sp>
      <p:sp>
        <p:nvSpPr>
          <p:cNvPr id="56" name="下矢印 14"/>
          <p:cNvSpPr/>
          <p:nvPr/>
        </p:nvSpPr>
        <p:spPr>
          <a:xfrm>
            <a:off x="3297923" y="4249896"/>
            <a:ext cx="597058" cy="155601"/>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Meiryo UI" panose="020B0604030504040204" pitchFamily="50" charset="-128"/>
              <a:ea typeface="Meiryo UI" panose="020B0604030504040204" pitchFamily="50" charset="-128"/>
            </a:endParaRPr>
          </a:p>
        </p:txBody>
      </p:sp>
      <p:sp>
        <p:nvSpPr>
          <p:cNvPr id="57" name="テキスト ボックス 21"/>
          <p:cNvSpPr txBox="1"/>
          <p:nvPr/>
        </p:nvSpPr>
        <p:spPr>
          <a:xfrm>
            <a:off x="6774736" y="5709803"/>
            <a:ext cx="2117167" cy="246417"/>
          </a:xfrm>
          <a:prstGeom prst="rect">
            <a:avLst/>
          </a:prstGeom>
          <a:solidFill>
            <a:schemeClr val="bg1"/>
          </a:solidFill>
          <a:ln>
            <a:solidFill>
              <a:schemeClr val="bg1">
                <a:lumMod val="50000"/>
              </a:schemeClr>
            </a:solidFill>
          </a:ln>
        </p:spPr>
        <p:txBody>
          <a:bodyPr wrap="square" lIns="61350" tIns="15337" rIns="30675" bIns="15337" rtlCol="0" anchor="ctr" anchorCtr="0">
            <a:spAutoFit/>
          </a:bodyPr>
          <a:lstStyle/>
          <a:p>
            <a:r>
              <a:rPr lang="ja-JP" altLang="en-US" sz="1400" dirty="0">
                <a:latin typeface="Meiryo UI" panose="020B0604030504040204" pitchFamily="50" charset="-128"/>
                <a:ea typeface="Meiryo UI" panose="020B0604030504040204" pitchFamily="50" charset="-128"/>
              </a:rPr>
              <a:t>分科会中間とりまとめを整理</a:t>
            </a:r>
          </a:p>
        </p:txBody>
      </p:sp>
      <p:sp>
        <p:nvSpPr>
          <p:cNvPr id="58" name="正方形/長方形 25"/>
          <p:cNvSpPr/>
          <p:nvPr/>
        </p:nvSpPr>
        <p:spPr>
          <a:xfrm>
            <a:off x="449973" y="2099367"/>
            <a:ext cx="587706" cy="448621"/>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H30</a:t>
            </a:r>
          </a:p>
          <a:p>
            <a:pPr algn="ctr"/>
            <a:r>
              <a:rPr lang="ja-JP" altLang="en-US" sz="1200" dirty="0">
                <a:solidFill>
                  <a:schemeClr val="tx1"/>
                </a:solidFill>
                <a:latin typeface="Meiryo UI" panose="020B0604030504040204" pitchFamily="50" charset="-128"/>
                <a:ea typeface="Meiryo UI" panose="020B0604030504040204" pitchFamily="50" charset="-128"/>
              </a:rPr>
              <a:t>年度</a:t>
            </a:r>
          </a:p>
        </p:txBody>
      </p:sp>
      <p:sp>
        <p:nvSpPr>
          <p:cNvPr id="59" name="下矢印 14"/>
          <p:cNvSpPr/>
          <p:nvPr/>
        </p:nvSpPr>
        <p:spPr>
          <a:xfrm>
            <a:off x="7454128" y="4249896"/>
            <a:ext cx="597058" cy="155601"/>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Meiryo UI" panose="020B0604030504040204" pitchFamily="50" charset="-128"/>
              <a:ea typeface="Meiryo UI" panose="020B0604030504040204" pitchFamily="50" charset="-128"/>
            </a:endParaRPr>
          </a:p>
        </p:txBody>
      </p:sp>
      <p:sp>
        <p:nvSpPr>
          <p:cNvPr id="31" name="スライド番号プレースホルダー 3"/>
          <p:cNvSpPr>
            <a:spLocks noGrp="1"/>
          </p:cNvSpPr>
          <p:nvPr>
            <p:ph type="sldNum" sz="quarter" idx="12"/>
          </p:nvPr>
        </p:nvSpPr>
        <p:spPr>
          <a:xfrm>
            <a:off x="7472400" y="6545784"/>
            <a:ext cx="2099094" cy="485266"/>
          </a:xfrm>
        </p:spPr>
        <p:txBody>
          <a:bodyPr/>
          <a:lstStyle/>
          <a:p>
            <a:pPr>
              <a:defRPr/>
            </a:pPr>
            <a:fld id="{673DDBFD-A87D-4E1E-8510-F0FBE8BC0A08}" type="slidenum">
              <a:rPr lang="en-US" altLang="ja-JP" smtClean="0"/>
              <a:pPr>
                <a:defRPr/>
              </a:pPr>
              <a:t>27</a:t>
            </a:fld>
            <a:endParaRPr lang="en-US" altLang="ja-JP" dirty="0"/>
          </a:p>
        </p:txBody>
      </p:sp>
    </p:spTree>
    <p:extLst>
      <p:ext uri="{BB962C8B-B14F-4D97-AF65-F5344CB8AC3E}">
        <p14:creationId xmlns:p14="http://schemas.microsoft.com/office/powerpoint/2010/main" val="211585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テキスト ボックス 4"/>
          <p:cNvSpPr txBox="1"/>
          <p:nvPr/>
        </p:nvSpPr>
        <p:spPr>
          <a:xfrm>
            <a:off x="700563" y="607626"/>
            <a:ext cx="8679799" cy="2950678"/>
          </a:xfrm>
          <a:prstGeom prst="rect">
            <a:avLst/>
          </a:prstGeom>
          <a:noFill/>
          <a:ln>
            <a:solidFill>
              <a:schemeClr val="tx1"/>
            </a:solidFill>
          </a:ln>
        </p:spPr>
        <p:txBody>
          <a:bodyPr wrap="square" rtlCol="0">
            <a:noAutofit/>
          </a:bodyPr>
          <a:lstStyle/>
          <a:p>
            <a:pPr algn="ctr"/>
            <a:endParaRPr kumimoji="1" lang="ja-JP" altLang="en-US" dirty="0"/>
          </a:p>
        </p:txBody>
      </p:sp>
      <p:sp>
        <p:nvSpPr>
          <p:cNvPr id="1283" name="タイトル 1"/>
          <p:cNvSpPr>
            <a:spLocks noGrp="1"/>
          </p:cNvSpPr>
          <p:nvPr>
            <p:ph type="title"/>
          </p:nvPr>
        </p:nvSpPr>
        <p:spPr>
          <a:xfrm>
            <a:off x="381000" y="0"/>
            <a:ext cx="8502375" cy="476250"/>
          </a:xfrm>
        </p:spPr>
        <p:txBody>
          <a:bodyPr/>
          <a:lstStyle/>
          <a:p>
            <a:r>
              <a:rPr lang="ja-JP" altLang="en-US" sz="2000" dirty="0"/>
              <a:t>駐車場における自動運転技術の活用事例</a:t>
            </a:r>
          </a:p>
        </p:txBody>
      </p:sp>
      <p:sp>
        <p:nvSpPr>
          <p:cNvPr id="1284" name="スライド番号プレースホルダー 2"/>
          <p:cNvSpPr>
            <a:spLocks noGrp="1"/>
          </p:cNvSpPr>
          <p:nvPr>
            <p:ph type="sldNum" sz="quarter" idx="12"/>
          </p:nvPr>
        </p:nvSpPr>
        <p:spPr>
          <a:xfrm>
            <a:off x="7166457" y="6466957"/>
            <a:ext cx="2133600" cy="476250"/>
          </a:xfrm>
        </p:spPr>
        <p:txBody>
          <a:bodyPr/>
          <a:lstStyle/>
          <a:p>
            <a:pPr>
              <a:defRPr/>
            </a:pPr>
            <a:fld id="{06FFE511-5094-4685-A035-FB392A6605D8}" type="slidenum">
              <a:rPr lang="en-US" altLang="ja-JP" smtClean="0"/>
              <a:pPr>
                <a:defRPr/>
              </a:pPr>
              <a:t>28</a:t>
            </a:fld>
            <a:endParaRPr lang="en-US" altLang="ja-JP" dirty="0"/>
          </a:p>
        </p:txBody>
      </p:sp>
      <p:sp>
        <p:nvSpPr>
          <p:cNvPr id="1285" name="テキスト ボックス 5"/>
          <p:cNvSpPr txBox="1"/>
          <p:nvPr/>
        </p:nvSpPr>
        <p:spPr>
          <a:xfrm>
            <a:off x="672937" y="3312083"/>
            <a:ext cx="2800767" cy="246221"/>
          </a:xfrm>
          <a:prstGeom prst="rect">
            <a:avLst/>
          </a:prstGeom>
          <a:noFill/>
        </p:spPr>
        <p:txBody>
          <a:bodyPr wrap="none" rtlCol="0">
            <a:spAutoFit/>
          </a:bodyPr>
          <a:lstStyle/>
          <a:p>
            <a:r>
              <a:rPr lang="ja-JP" altLang="en-US" sz="1000" dirty="0"/>
              <a:t>参考：</a:t>
            </a:r>
            <a:r>
              <a:rPr lang="en-US" altLang="ja-JP" sz="1000" dirty="0"/>
              <a:t> https://dempa-digital.com/article/176348</a:t>
            </a:r>
            <a:endParaRPr lang="ja-JP" altLang="en-US" sz="1000" dirty="0"/>
          </a:p>
        </p:txBody>
      </p:sp>
      <p:sp>
        <p:nvSpPr>
          <p:cNvPr id="1286" name="テキスト ボックス 6"/>
          <p:cNvSpPr txBox="1"/>
          <p:nvPr/>
        </p:nvSpPr>
        <p:spPr>
          <a:xfrm>
            <a:off x="774553" y="639483"/>
            <a:ext cx="8578181" cy="353943"/>
          </a:xfrm>
          <a:prstGeom prst="rect">
            <a:avLst/>
          </a:prstGeom>
          <a:solidFill>
            <a:srgbClr val="0070C0"/>
          </a:solidFill>
        </p:spPr>
        <p:txBody>
          <a:bodyPr wrap="square" rtlCol="0">
            <a:spAutoFit/>
          </a:bodyPr>
          <a:lstStyle/>
          <a:p>
            <a:r>
              <a:rPr lang="ja-JP" altLang="en-US" sz="1700" dirty="0">
                <a:solidFill>
                  <a:schemeClr val="bg1"/>
                </a:solidFill>
              </a:rPr>
              <a:t>複数の自動運転車の走行、一般車両混在状況における自動バレー駐車場の実験（</a:t>
            </a:r>
            <a:r>
              <a:rPr lang="en-US" altLang="ja-JP" sz="1700" dirty="0">
                <a:solidFill>
                  <a:schemeClr val="bg1"/>
                </a:solidFill>
              </a:rPr>
              <a:t>2021</a:t>
            </a:r>
            <a:r>
              <a:rPr lang="ja-JP" altLang="en-US" sz="1700" dirty="0">
                <a:solidFill>
                  <a:schemeClr val="bg1"/>
                </a:solidFill>
              </a:rPr>
              <a:t>年）</a:t>
            </a:r>
          </a:p>
        </p:txBody>
      </p:sp>
      <p:sp>
        <p:nvSpPr>
          <p:cNvPr id="1287" name="テキスト ボックス 9"/>
          <p:cNvSpPr txBox="1"/>
          <p:nvPr/>
        </p:nvSpPr>
        <p:spPr>
          <a:xfrm>
            <a:off x="767936" y="1988398"/>
            <a:ext cx="4905144" cy="1384995"/>
          </a:xfrm>
          <a:prstGeom prst="rect">
            <a:avLst/>
          </a:prstGeom>
          <a:noFill/>
        </p:spPr>
        <p:txBody>
          <a:bodyPr wrap="square" rtlCol="0">
            <a:spAutoFit/>
          </a:bodyPr>
          <a:lstStyle/>
          <a:p>
            <a:r>
              <a:rPr lang="ja-JP" altLang="en-US" sz="1200" dirty="0"/>
              <a:t>●取組内容</a:t>
            </a:r>
            <a:endParaRPr lang="en-US" altLang="ja-JP" sz="1200" dirty="0"/>
          </a:p>
          <a:p>
            <a:pPr marL="285750" indent="-285750">
              <a:buFont typeface="Arial" panose="020B0604020202020204" pitchFamily="34" charset="0"/>
              <a:buChar char="•"/>
            </a:pPr>
            <a:r>
              <a:rPr lang="ja-JP" altLang="en-US" sz="1200" dirty="0"/>
              <a:t>自動運転車と一般車両とが混在する駐車場を想定した自動化レベル</a:t>
            </a:r>
            <a:r>
              <a:rPr lang="en-US" altLang="ja-JP" sz="1200" dirty="0"/>
              <a:t>4</a:t>
            </a:r>
            <a:r>
              <a:rPr lang="ja-JP" altLang="en-US" sz="1200" dirty="0"/>
              <a:t>の自動バレーパーキングシステム実証実験</a:t>
            </a:r>
            <a:endParaRPr lang="en-US" altLang="ja-JP" sz="1200" dirty="0"/>
          </a:p>
          <a:p>
            <a:pPr marL="285750" indent="-285750">
              <a:buFont typeface="Arial" panose="020B0604020202020204" pitchFamily="34" charset="0"/>
              <a:buChar char="•"/>
            </a:pPr>
            <a:r>
              <a:rPr lang="ja-JP" altLang="en-US" sz="1200" dirty="0"/>
              <a:t>ゼロ・サムの</a:t>
            </a:r>
            <a:r>
              <a:rPr lang="ja-JP" altLang="en-US" sz="1200" dirty="0">
                <a:solidFill>
                  <a:srgbClr val="0070C0"/>
                </a:solidFill>
              </a:rPr>
              <a:t>同時複数車両に対する経路誘導ナビシステム</a:t>
            </a:r>
            <a:r>
              <a:rPr lang="ja-JP" altLang="en-US" sz="1200" dirty="0"/>
              <a:t>、日本信号の</a:t>
            </a:r>
            <a:r>
              <a:rPr lang="ja-JP" altLang="en-US" sz="1200" dirty="0">
                <a:solidFill>
                  <a:srgbClr val="0070C0"/>
                </a:solidFill>
              </a:rPr>
              <a:t>駐車場管制システム</a:t>
            </a:r>
            <a:r>
              <a:rPr lang="ja-JP" altLang="en-US" sz="1200" dirty="0"/>
              <a:t>を活用し、</a:t>
            </a:r>
            <a:r>
              <a:rPr lang="ja-JP" altLang="en-US" sz="1200" dirty="0">
                <a:solidFill>
                  <a:srgbClr val="0070C0"/>
                </a:solidFill>
              </a:rPr>
              <a:t>複数の自動運転車の制御や、インフラ監視による自動運転車両の停止指示、管制システムによる最適経路への変更指示</a:t>
            </a:r>
            <a:r>
              <a:rPr lang="ja-JP" altLang="en-US" sz="1200" dirty="0"/>
              <a:t>の有効性を確認</a:t>
            </a:r>
            <a:endParaRPr lang="en-US" altLang="ja-JP" sz="1200" dirty="0"/>
          </a:p>
        </p:txBody>
      </p:sp>
      <p:sp>
        <p:nvSpPr>
          <p:cNvPr id="1288" name="テキスト ボックス 11"/>
          <p:cNvSpPr txBox="1"/>
          <p:nvPr/>
        </p:nvSpPr>
        <p:spPr>
          <a:xfrm>
            <a:off x="774553" y="1085461"/>
            <a:ext cx="2341082" cy="461665"/>
          </a:xfrm>
          <a:prstGeom prst="rect">
            <a:avLst/>
          </a:prstGeom>
          <a:noFill/>
        </p:spPr>
        <p:txBody>
          <a:bodyPr wrap="square" rtlCol="0">
            <a:spAutoFit/>
          </a:bodyPr>
          <a:lstStyle/>
          <a:p>
            <a:r>
              <a:rPr lang="ja-JP" altLang="en-US" sz="1200" dirty="0"/>
              <a:t>●実施主体</a:t>
            </a:r>
            <a:endParaRPr lang="en-US" altLang="ja-JP" sz="1200" dirty="0"/>
          </a:p>
          <a:p>
            <a:r>
              <a:rPr lang="ja-JP" altLang="en-US" sz="1200" dirty="0"/>
              <a:t>ゼロ・サム、日本信号</a:t>
            </a:r>
            <a:endParaRPr lang="en-US" altLang="ja-JP" sz="1200" dirty="0"/>
          </a:p>
        </p:txBody>
      </p:sp>
      <p:sp>
        <p:nvSpPr>
          <p:cNvPr id="1289" name="テキスト ボックス 12"/>
          <p:cNvSpPr txBox="1"/>
          <p:nvPr/>
        </p:nvSpPr>
        <p:spPr>
          <a:xfrm>
            <a:off x="774553" y="1575463"/>
            <a:ext cx="4072857" cy="461665"/>
          </a:xfrm>
          <a:prstGeom prst="rect">
            <a:avLst/>
          </a:prstGeom>
          <a:noFill/>
        </p:spPr>
        <p:txBody>
          <a:bodyPr wrap="square" rtlCol="0">
            <a:spAutoFit/>
          </a:bodyPr>
          <a:lstStyle/>
          <a:p>
            <a:r>
              <a:rPr lang="ja-JP" altLang="en-US" sz="1200" dirty="0"/>
              <a:t>●実施場所</a:t>
            </a:r>
            <a:endParaRPr lang="en-US" altLang="ja-JP" sz="1200" dirty="0"/>
          </a:p>
          <a:p>
            <a:r>
              <a:rPr lang="ja-JP" altLang="en-US" sz="1200" dirty="0"/>
              <a:t>けいはんなオープンイノベーションセンター</a:t>
            </a:r>
            <a:endParaRPr lang="en-US" altLang="ja-JP" sz="1200" dirty="0"/>
          </a:p>
        </p:txBody>
      </p:sp>
      <p:sp>
        <p:nvSpPr>
          <p:cNvPr id="1290" name="テキスト ボックス 13"/>
          <p:cNvSpPr txBox="1"/>
          <p:nvPr/>
        </p:nvSpPr>
        <p:spPr>
          <a:xfrm>
            <a:off x="2785192" y="1100538"/>
            <a:ext cx="1343425" cy="461665"/>
          </a:xfrm>
          <a:prstGeom prst="rect">
            <a:avLst/>
          </a:prstGeom>
          <a:noFill/>
        </p:spPr>
        <p:txBody>
          <a:bodyPr wrap="square" rtlCol="0">
            <a:spAutoFit/>
          </a:bodyPr>
          <a:lstStyle/>
          <a:p>
            <a:r>
              <a:rPr lang="ja-JP" altLang="en-US" sz="1200" dirty="0"/>
              <a:t>●実施時期</a:t>
            </a:r>
            <a:endParaRPr lang="en-US" altLang="ja-JP" sz="1200" dirty="0"/>
          </a:p>
          <a:p>
            <a:r>
              <a:rPr lang="en-US" altLang="ja-JP" sz="1200" dirty="0"/>
              <a:t>2021</a:t>
            </a:r>
            <a:r>
              <a:rPr lang="ja-JP" altLang="en-US" sz="1200" dirty="0"/>
              <a:t>年</a:t>
            </a:r>
            <a:r>
              <a:rPr lang="en-US" altLang="ja-JP" sz="1200" dirty="0"/>
              <a:t>2</a:t>
            </a:r>
            <a:r>
              <a:rPr lang="ja-JP" altLang="en-US" sz="1200" dirty="0"/>
              <a:t>月</a:t>
            </a:r>
            <a:endParaRPr lang="en-US" altLang="ja-JP" sz="1200" dirty="0"/>
          </a:p>
        </p:txBody>
      </p:sp>
      <p:pic>
        <p:nvPicPr>
          <p:cNvPr id="1291" name="図 10" descr="屋外, 道路, 車, 運転 が含まれている画像_x000a__x000a_自動的に生成された説明"/>
          <p:cNvPicPr>
            <a:picLocks noChangeAspect="1"/>
          </p:cNvPicPr>
          <p:nvPr/>
        </p:nvPicPr>
        <p:blipFill>
          <a:blip r:embed="rId2"/>
          <a:stretch>
            <a:fillRect/>
          </a:stretch>
        </p:blipFill>
        <p:spPr>
          <a:xfrm>
            <a:off x="5994696" y="1017894"/>
            <a:ext cx="2283996" cy="1288361"/>
          </a:xfrm>
          <a:prstGeom prst="rect">
            <a:avLst/>
          </a:prstGeom>
        </p:spPr>
      </p:pic>
      <p:pic>
        <p:nvPicPr>
          <p:cNvPr id="1292" name="図 15"/>
          <p:cNvPicPr>
            <a:picLocks noChangeAspect="1"/>
          </p:cNvPicPr>
          <p:nvPr/>
        </p:nvPicPr>
        <p:blipFill>
          <a:blip r:embed="rId3"/>
          <a:stretch>
            <a:fillRect/>
          </a:stretch>
        </p:blipFill>
        <p:spPr>
          <a:xfrm>
            <a:off x="5994696" y="2251088"/>
            <a:ext cx="2304256" cy="1296494"/>
          </a:xfrm>
          <a:prstGeom prst="rect">
            <a:avLst/>
          </a:prstGeom>
        </p:spPr>
      </p:pic>
      <p:sp>
        <p:nvSpPr>
          <p:cNvPr id="1293" name="テキスト ボックス 14"/>
          <p:cNvSpPr txBox="1"/>
          <p:nvPr/>
        </p:nvSpPr>
        <p:spPr>
          <a:xfrm>
            <a:off x="700563" y="3625269"/>
            <a:ext cx="8679799" cy="3128677"/>
          </a:xfrm>
          <a:prstGeom prst="rect">
            <a:avLst/>
          </a:prstGeom>
          <a:noFill/>
          <a:ln>
            <a:solidFill>
              <a:schemeClr val="tx1"/>
            </a:solidFill>
          </a:ln>
        </p:spPr>
        <p:txBody>
          <a:bodyPr wrap="square" rtlCol="0">
            <a:noAutofit/>
          </a:bodyPr>
          <a:lstStyle/>
          <a:p>
            <a:pPr algn="ctr"/>
            <a:endParaRPr kumimoji="1" lang="ja-JP" altLang="en-US" dirty="0"/>
          </a:p>
        </p:txBody>
      </p:sp>
      <p:sp>
        <p:nvSpPr>
          <p:cNvPr id="1294" name="テキスト ボックス 16"/>
          <p:cNvSpPr txBox="1"/>
          <p:nvPr/>
        </p:nvSpPr>
        <p:spPr>
          <a:xfrm>
            <a:off x="688124" y="6507725"/>
            <a:ext cx="2313454" cy="246221"/>
          </a:xfrm>
          <a:prstGeom prst="rect">
            <a:avLst/>
          </a:prstGeom>
          <a:noFill/>
        </p:spPr>
        <p:txBody>
          <a:bodyPr wrap="none" rtlCol="0">
            <a:spAutoFit/>
          </a:bodyPr>
          <a:lstStyle/>
          <a:p>
            <a:r>
              <a:rPr lang="ja-JP" altLang="en-US" sz="1000" dirty="0"/>
              <a:t>参考：</a:t>
            </a:r>
            <a:r>
              <a:rPr lang="en-US" altLang="ja-JP" sz="1000" dirty="0"/>
              <a:t>https://merkmal-biz.jp/post/4344</a:t>
            </a:r>
            <a:endParaRPr lang="ja-JP" altLang="en-US" sz="1000" dirty="0"/>
          </a:p>
        </p:txBody>
      </p:sp>
      <p:pic>
        <p:nvPicPr>
          <p:cNvPr id="1295" name="Picture 2" descr="自動搬送ロボット（画像：三菱重工業）。"/>
          <p:cNvPicPr>
            <a:picLocks noChangeAspect="1" noChangeArrowheads="1"/>
          </p:cNvPicPr>
          <p:nvPr/>
        </p:nvPicPr>
        <p:blipFill>
          <a:blip r:embed="rId4"/>
          <a:srcRect t="16312" b="15649"/>
          <a:stretch>
            <a:fillRect/>
          </a:stretch>
        </p:blipFill>
        <p:spPr>
          <a:xfrm>
            <a:off x="5355342" y="5000629"/>
            <a:ext cx="3622678" cy="1643224"/>
          </a:xfrm>
          <a:prstGeom prst="rect">
            <a:avLst/>
          </a:prstGeom>
          <a:noFill/>
        </p:spPr>
      </p:pic>
      <p:sp>
        <p:nvSpPr>
          <p:cNvPr id="1296" name="テキスト ボックス 18"/>
          <p:cNvSpPr txBox="1"/>
          <p:nvPr/>
        </p:nvSpPr>
        <p:spPr>
          <a:xfrm>
            <a:off x="774553" y="3693001"/>
            <a:ext cx="8578181" cy="369332"/>
          </a:xfrm>
          <a:prstGeom prst="rect">
            <a:avLst/>
          </a:prstGeom>
          <a:solidFill>
            <a:srgbClr val="0070C0"/>
          </a:solidFill>
        </p:spPr>
        <p:txBody>
          <a:bodyPr wrap="square" rtlCol="0">
            <a:spAutoFit/>
          </a:bodyPr>
          <a:lstStyle/>
          <a:p>
            <a:r>
              <a:rPr kumimoji="1" lang="ja-JP" altLang="en-US" dirty="0">
                <a:solidFill>
                  <a:schemeClr val="bg1"/>
                </a:solidFill>
              </a:rPr>
              <a:t>自動搬送ロボットを活用した自動バレーパーキングの実証実験（予定）</a:t>
            </a:r>
          </a:p>
        </p:txBody>
      </p:sp>
      <p:sp>
        <p:nvSpPr>
          <p:cNvPr id="1297" name="テキスト ボックス 19"/>
          <p:cNvSpPr txBox="1"/>
          <p:nvPr/>
        </p:nvSpPr>
        <p:spPr>
          <a:xfrm>
            <a:off x="774553" y="4883874"/>
            <a:ext cx="4178448" cy="1754326"/>
          </a:xfrm>
          <a:prstGeom prst="rect">
            <a:avLst/>
          </a:prstGeom>
          <a:noFill/>
        </p:spPr>
        <p:txBody>
          <a:bodyPr wrap="square" rtlCol="0">
            <a:spAutoFit/>
          </a:bodyPr>
          <a:lstStyle/>
          <a:p>
            <a:r>
              <a:rPr lang="ja-JP" altLang="en-US" sz="1200" dirty="0"/>
              <a:t>●取組内容</a:t>
            </a:r>
            <a:endParaRPr lang="en-US" altLang="ja-JP" sz="1200" dirty="0"/>
          </a:p>
          <a:p>
            <a:pPr marL="285750" indent="-285750">
              <a:buFont typeface="Arial" panose="020B0604020202020204" pitchFamily="34" charset="0"/>
              <a:buChar char="•"/>
            </a:pPr>
            <a:r>
              <a:rPr lang="ja-JP" altLang="en-US" sz="1200" dirty="0"/>
              <a:t>三菱重工、三菱重工機械システムが仏・スタンレーロボティクス（</a:t>
            </a:r>
            <a:r>
              <a:rPr lang="en-US" altLang="ja-JP" sz="1200" dirty="0"/>
              <a:t>SR</a:t>
            </a:r>
            <a:r>
              <a:rPr lang="ja-JP" altLang="en-US" sz="1200" dirty="0"/>
              <a:t>社）と共同で先進的自動搬送ロボット事業を展開することを発表（</a:t>
            </a:r>
            <a:r>
              <a:rPr lang="en-US" altLang="ja-JP" sz="1200" dirty="0"/>
              <a:t>2021</a:t>
            </a:r>
            <a:r>
              <a:rPr lang="ja-JP" altLang="en-US" sz="1200" dirty="0"/>
              <a:t>年</a:t>
            </a:r>
            <a:r>
              <a:rPr lang="en-US" altLang="ja-JP" sz="1200" dirty="0"/>
              <a:t>10</a:t>
            </a:r>
            <a:r>
              <a:rPr lang="ja-JP" altLang="en-US" sz="1200" dirty="0"/>
              <a:t>月）</a:t>
            </a:r>
            <a:endParaRPr lang="en-US" altLang="ja-JP" sz="1200" dirty="0"/>
          </a:p>
          <a:p>
            <a:pPr marL="285750" indent="-285750">
              <a:buFont typeface="Arial" panose="020B0604020202020204" pitchFamily="34" charset="0"/>
              <a:buChar char="•"/>
            </a:pPr>
            <a:r>
              <a:rPr lang="en-US" altLang="ja-JP" sz="1200" dirty="0"/>
              <a:t>SR</a:t>
            </a:r>
            <a:r>
              <a:rPr lang="ja-JP" altLang="en-US" sz="1200" dirty="0"/>
              <a:t>社は、仏英の空港で</a:t>
            </a:r>
            <a:r>
              <a:rPr lang="ja-JP" altLang="en-US" sz="1200" dirty="0">
                <a:solidFill>
                  <a:srgbClr val="0070C0"/>
                </a:solidFill>
              </a:rPr>
              <a:t>自動搬送ロボット</a:t>
            </a:r>
            <a:r>
              <a:rPr lang="ja-JP" altLang="en-US" sz="1200" dirty="0"/>
              <a:t>の運用実績がある</a:t>
            </a:r>
            <a:endParaRPr lang="en-US" altLang="ja-JP" sz="1200" dirty="0"/>
          </a:p>
          <a:p>
            <a:pPr marL="285750" indent="-285750">
              <a:buFont typeface="Arial" panose="020B0604020202020204" pitchFamily="34" charset="0"/>
              <a:buChar char="•"/>
            </a:pPr>
            <a:r>
              <a:rPr lang="en-US" altLang="ja-JP" sz="1200" dirty="0"/>
              <a:t>SR</a:t>
            </a:r>
            <a:r>
              <a:rPr lang="ja-JP" altLang="en-US" sz="1200" dirty="0"/>
              <a:t>社の技術と、三菱重工グループの</a:t>
            </a:r>
            <a:r>
              <a:rPr lang="ja-JP" altLang="en-US" sz="1200" dirty="0">
                <a:solidFill>
                  <a:srgbClr val="0070C0"/>
                </a:solidFill>
              </a:rPr>
              <a:t>機械式駐車場や交通流管制技術と無人システム監視・管理技術</a:t>
            </a:r>
            <a:r>
              <a:rPr lang="ja-JP" altLang="en-US" sz="1200" dirty="0"/>
              <a:t>を組み合わせサービス展開を想定</a:t>
            </a:r>
          </a:p>
        </p:txBody>
      </p:sp>
      <p:sp>
        <p:nvSpPr>
          <p:cNvPr id="1298" name="テキスト ボックス 20"/>
          <p:cNvSpPr txBox="1"/>
          <p:nvPr/>
        </p:nvSpPr>
        <p:spPr>
          <a:xfrm>
            <a:off x="774553" y="4032181"/>
            <a:ext cx="3962424" cy="830997"/>
          </a:xfrm>
          <a:prstGeom prst="rect">
            <a:avLst/>
          </a:prstGeom>
          <a:noFill/>
        </p:spPr>
        <p:txBody>
          <a:bodyPr wrap="square" rtlCol="0">
            <a:spAutoFit/>
          </a:bodyPr>
          <a:lstStyle/>
          <a:p>
            <a:r>
              <a:rPr lang="ja-JP" altLang="en-US" sz="1200" dirty="0"/>
              <a:t>●実施主体</a:t>
            </a:r>
            <a:endParaRPr lang="en-US" altLang="ja-JP" sz="1200" dirty="0"/>
          </a:p>
          <a:p>
            <a:r>
              <a:rPr lang="ja-JP" altLang="en-US" sz="1200" dirty="0"/>
              <a:t>三菱重工業、三菱重工機械システム、スタンレーロボティクス（仏・ベンチャー企業）：事業者</a:t>
            </a:r>
            <a:endParaRPr lang="en-US" altLang="ja-JP" sz="1200" dirty="0"/>
          </a:p>
          <a:p>
            <a:r>
              <a:rPr lang="ja-JP" altLang="en-US" sz="1200" dirty="0"/>
              <a:t>三菱地所：実験フィールド提供</a:t>
            </a:r>
            <a:endParaRPr lang="en-US" altLang="ja-JP" sz="1200" dirty="0"/>
          </a:p>
        </p:txBody>
      </p:sp>
      <p:sp>
        <p:nvSpPr>
          <p:cNvPr id="1299" name="テキスト ボックス 21"/>
          <p:cNvSpPr txBox="1"/>
          <p:nvPr/>
        </p:nvSpPr>
        <p:spPr>
          <a:xfrm>
            <a:off x="5077826" y="4180845"/>
            <a:ext cx="4826520" cy="461665"/>
          </a:xfrm>
          <a:prstGeom prst="rect">
            <a:avLst/>
          </a:prstGeom>
          <a:noFill/>
        </p:spPr>
        <p:txBody>
          <a:bodyPr wrap="square" rtlCol="0">
            <a:spAutoFit/>
          </a:bodyPr>
          <a:lstStyle/>
          <a:p>
            <a:r>
              <a:rPr lang="ja-JP" altLang="en-US" sz="1200" dirty="0"/>
              <a:t>●実施場所</a:t>
            </a:r>
            <a:endParaRPr lang="en-US" altLang="ja-JP" sz="1200" dirty="0"/>
          </a:p>
          <a:p>
            <a:r>
              <a:rPr lang="ja-JP" altLang="en-US" sz="1200" dirty="0"/>
              <a:t>三菱地所グループ運営の大型商業施設や空港等（予定）</a:t>
            </a:r>
            <a:endParaRPr lang="en-US" altLang="ja-JP" sz="1200" dirty="0"/>
          </a:p>
        </p:txBody>
      </p:sp>
      <p:sp>
        <p:nvSpPr>
          <p:cNvPr id="1300" name="テキスト ボックス 22"/>
          <p:cNvSpPr txBox="1"/>
          <p:nvPr/>
        </p:nvSpPr>
        <p:spPr>
          <a:xfrm>
            <a:off x="5104109" y="4538965"/>
            <a:ext cx="3528392" cy="461665"/>
          </a:xfrm>
          <a:prstGeom prst="rect">
            <a:avLst/>
          </a:prstGeom>
          <a:noFill/>
        </p:spPr>
        <p:txBody>
          <a:bodyPr wrap="square" rtlCol="0">
            <a:spAutoFit/>
          </a:bodyPr>
          <a:lstStyle/>
          <a:p>
            <a:r>
              <a:rPr lang="ja-JP" altLang="en-US" sz="1200" dirty="0"/>
              <a:t>●実施時期</a:t>
            </a:r>
            <a:endParaRPr lang="en-US" altLang="ja-JP" sz="1200" dirty="0"/>
          </a:p>
          <a:p>
            <a:r>
              <a:rPr lang="ja-JP" altLang="en-US" sz="1200" dirty="0"/>
              <a:t>不明</a:t>
            </a:r>
            <a:endParaRPr lang="en-US" altLang="ja-JP" sz="1200" dirty="0"/>
          </a:p>
        </p:txBody>
      </p:sp>
    </p:spTree>
    <p:extLst>
      <p:ext uri="{BB962C8B-B14F-4D97-AF65-F5344CB8AC3E}">
        <p14:creationId xmlns:p14="http://schemas.microsoft.com/office/powerpoint/2010/main" val="3173965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3" name="図 12"/>
          <p:cNvPicPr>
            <a:picLocks noChangeAspect="1"/>
          </p:cNvPicPr>
          <p:nvPr/>
        </p:nvPicPr>
        <p:blipFill>
          <a:blip r:embed="rId2"/>
          <a:stretch>
            <a:fillRect/>
          </a:stretch>
        </p:blipFill>
        <p:spPr>
          <a:xfrm>
            <a:off x="5189983" y="4387006"/>
            <a:ext cx="4209690" cy="2189947"/>
          </a:xfrm>
          <a:prstGeom prst="rect">
            <a:avLst/>
          </a:prstGeom>
        </p:spPr>
      </p:pic>
      <p:sp>
        <p:nvSpPr>
          <p:cNvPr id="1174" name="タイトル 1"/>
          <p:cNvSpPr>
            <a:spLocks noGrp="1"/>
          </p:cNvSpPr>
          <p:nvPr>
            <p:ph type="title"/>
          </p:nvPr>
        </p:nvSpPr>
        <p:spPr/>
        <p:txBody>
          <a:bodyPr/>
          <a:lstStyle/>
          <a:p>
            <a:r>
              <a:rPr lang="ja-JP" altLang="en-US" dirty="0" smtClean="0"/>
              <a:t>都市・地域総合交通戦略</a:t>
            </a:r>
            <a:endParaRPr kumimoji="1" lang="ja-JP" altLang="en-US" dirty="0"/>
          </a:p>
        </p:txBody>
      </p:sp>
      <p:sp>
        <p:nvSpPr>
          <p:cNvPr id="1175" name="テキスト ボックス 5"/>
          <p:cNvSpPr txBox="1"/>
          <p:nvPr/>
        </p:nvSpPr>
        <p:spPr>
          <a:xfrm>
            <a:off x="475131" y="621164"/>
            <a:ext cx="8989849" cy="810478"/>
          </a:xfrm>
          <a:prstGeom prst="rect">
            <a:avLst/>
          </a:prstGeom>
          <a:noFill/>
          <a:ln w="19050">
            <a:solidFill>
              <a:schemeClr val="bg1">
                <a:lumMod val="65000"/>
              </a:schemeClr>
            </a:solidFill>
            <a:prstDash val="solid"/>
          </a:ln>
        </p:spPr>
        <p:txBody>
          <a:bodyPr wrap="square" rtlCol="0">
            <a:spAutoFit/>
          </a:bodyPr>
          <a:lstStyle>
            <a:defPPr>
              <a:defRPr lang="ja-JP"/>
            </a:defPPr>
            <a:lvl1pPr>
              <a:defRPr sz="2400" b="1">
                <a:latin typeface="Meiryo UI" panose="020B0604030504040204" pitchFamily="50" charset="-128"/>
                <a:ea typeface="Meiryo UI" panose="020B0604030504040204" pitchFamily="50" charset="-128"/>
                <a:cs typeface="Meiryo UI" panose="020B0604030504040204" pitchFamily="50" charset="-128"/>
              </a:defRPr>
            </a:lvl1pPr>
          </a:lstStyle>
          <a:p>
            <a:pPr>
              <a:lnSpc>
                <a:spcPts val="2800"/>
              </a:lnSpc>
            </a:pPr>
            <a:r>
              <a:rPr lang="ja-JP" altLang="en-US" sz="1800" b="0" dirty="0"/>
              <a:t>都市・地域総合交通戦略は、平成</a:t>
            </a:r>
            <a:r>
              <a:rPr lang="en-US" altLang="ja-JP" sz="1800" b="0" dirty="0"/>
              <a:t>19</a:t>
            </a:r>
            <a:r>
              <a:rPr lang="ja-JP" altLang="en-US" sz="1800" b="0" dirty="0"/>
              <a:t>年</a:t>
            </a:r>
            <a:r>
              <a:rPr lang="en-US" altLang="ja-JP" sz="1800" b="0" dirty="0"/>
              <a:t>7</a:t>
            </a:r>
            <a:r>
              <a:rPr lang="ja-JP" altLang="en-US" sz="1800" b="0" dirty="0"/>
              <a:t>月</a:t>
            </a:r>
            <a:r>
              <a:rPr lang="en-US" altLang="ja-JP" sz="1800" b="0" dirty="0"/>
              <a:t>20</a:t>
            </a:r>
            <a:r>
              <a:rPr lang="ja-JP" altLang="en-US" sz="1800" b="0" dirty="0"/>
              <a:t>日　社会資本整備審議会の「新しい時代の都市計画はいかにあるべきか。（第二次答申）」　を受け、制度化。</a:t>
            </a:r>
            <a:endParaRPr lang="en-US" altLang="ja-JP" sz="1800" b="0" dirty="0"/>
          </a:p>
        </p:txBody>
      </p:sp>
      <p:sp>
        <p:nvSpPr>
          <p:cNvPr id="1176" name="正方形/長方形 7"/>
          <p:cNvSpPr/>
          <p:nvPr/>
        </p:nvSpPr>
        <p:spPr>
          <a:xfrm>
            <a:off x="496625" y="1490334"/>
            <a:ext cx="6215944" cy="338554"/>
          </a:xfrm>
          <a:prstGeom prst="rect">
            <a:avLst/>
          </a:prstGeom>
          <a:ln>
            <a:solidFill>
              <a:schemeClr val="bg1"/>
            </a:solidFill>
          </a:ln>
        </p:spPr>
        <p:txBody>
          <a:bodyPr wrap="square">
            <a:spAutoFit/>
          </a:bodyPr>
          <a:lstStyle/>
          <a:p>
            <a:pPr marL="363538" indent="-344488" algn="just">
              <a:spcAft>
                <a:spcPts val="0"/>
              </a:spcAft>
            </a:pPr>
            <a:r>
              <a:rPr lang="en-US" altLang="ja-JP" sz="16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a:latin typeface="Meiryo UI" panose="020B0604030504040204" pitchFamily="50" charset="-128"/>
                <a:ea typeface="Meiryo UI" panose="020B0604030504040204" pitchFamily="50" charset="-128"/>
                <a:cs typeface="Meiryo UI" panose="020B0604030504040204" pitchFamily="50" charset="-128"/>
              </a:rPr>
              <a:t>新しい時代の都市計画はいかにあるべきか（第二次答申）の概要</a:t>
            </a:r>
            <a:r>
              <a:rPr lang="en-US" altLang="ja-JP" sz="1600" b="1"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7" name="正方形/長方形 8"/>
          <p:cNvSpPr/>
          <p:nvPr/>
        </p:nvSpPr>
        <p:spPr>
          <a:xfrm>
            <a:off x="440514" y="1847226"/>
            <a:ext cx="4666375" cy="4885179"/>
          </a:xfrm>
          <a:prstGeom prst="rect">
            <a:avLst/>
          </a:prstGeom>
          <a:noFill/>
          <a:ln w="1587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8" name="正方形/長方形 9"/>
          <p:cNvSpPr/>
          <p:nvPr/>
        </p:nvSpPr>
        <p:spPr>
          <a:xfrm>
            <a:off x="5136195" y="1847226"/>
            <a:ext cx="4361160" cy="4885179"/>
          </a:xfrm>
          <a:prstGeom prst="rect">
            <a:avLst/>
          </a:prstGeom>
          <a:noFill/>
          <a:ln w="1587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9" name="正方形/長方形 10"/>
          <p:cNvSpPr/>
          <p:nvPr/>
        </p:nvSpPr>
        <p:spPr>
          <a:xfrm>
            <a:off x="399549" y="1882760"/>
            <a:ext cx="2629340" cy="307777"/>
          </a:xfrm>
          <a:prstGeom prst="rect">
            <a:avLst/>
          </a:prstGeom>
          <a:ln>
            <a:noFill/>
          </a:ln>
        </p:spPr>
        <p:txBody>
          <a:bodyPr wrap="square">
            <a:spAutoFit/>
          </a:bodyPr>
          <a:lstStyle/>
          <a:p>
            <a:pPr marL="363538" indent="-344488" algn="just">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○集約型都市構造のあり方</a:t>
            </a:r>
            <a:endParaRPr lang="ja-JP" altLang="ja-JP" sz="14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80" name="正方形/長方形 11"/>
          <p:cNvSpPr/>
          <p:nvPr/>
        </p:nvSpPr>
        <p:spPr>
          <a:xfrm>
            <a:off x="5090857" y="1826227"/>
            <a:ext cx="2629340" cy="307777"/>
          </a:xfrm>
          <a:prstGeom prst="rect">
            <a:avLst/>
          </a:prstGeom>
          <a:ln>
            <a:noFill/>
          </a:ln>
        </p:spPr>
        <p:txBody>
          <a:bodyPr wrap="square">
            <a:spAutoFit/>
          </a:bodyPr>
          <a:lstStyle/>
          <a:p>
            <a:pPr marL="363538" indent="-344488">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○実現にむけた戦略的取組</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81" name="図 13"/>
          <p:cNvPicPr>
            <a:picLocks noChangeAspect="1"/>
          </p:cNvPicPr>
          <p:nvPr/>
        </p:nvPicPr>
        <p:blipFill>
          <a:blip r:embed="rId3"/>
          <a:stretch>
            <a:fillRect/>
          </a:stretch>
        </p:blipFill>
        <p:spPr>
          <a:xfrm>
            <a:off x="5178447" y="2188601"/>
            <a:ext cx="4259441" cy="2068622"/>
          </a:xfrm>
          <a:prstGeom prst="rect">
            <a:avLst/>
          </a:prstGeom>
        </p:spPr>
      </p:pic>
      <p:grpSp>
        <p:nvGrpSpPr>
          <p:cNvPr id="1182" name="Group 7"/>
          <p:cNvGrpSpPr>
            <a:grpSpLocks noChangeAspect="1"/>
          </p:cNvGrpSpPr>
          <p:nvPr/>
        </p:nvGrpSpPr>
        <p:grpSpPr>
          <a:xfrm>
            <a:off x="2962171" y="2238126"/>
            <a:ext cx="2200990" cy="1366198"/>
            <a:chOff x="3260" y="1375"/>
            <a:chExt cx="2133" cy="1324"/>
          </a:xfrm>
        </p:grpSpPr>
        <p:pic>
          <p:nvPicPr>
            <p:cNvPr id="1183" name="Picture 8" descr="集約のコピー"/>
            <p:cNvPicPr>
              <a:picLocks noChangeAspect="1" noChangeArrowheads="1"/>
            </p:cNvPicPr>
            <p:nvPr/>
          </p:nvPicPr>
          <p:blipFill>
            <a:blip r:embed="rId4"/>
            <a:stretch>
              <a:fillRect/>
            </a:stretch>
          </p:blipFill>
          <p:spPr>
            <a:xfrm>
              <a:off x="3288" y="1389"/>
              <a:ext cx="1995" cy="1259"/>
            </a:xfrm>
            <a:prstGeom prst="rect">
              <a:avLst/>
            </a:prstGeom>
            <a:noFill/>
            <a:ln w="9525">
              <a:solidFill>
                <a:schemeClr val="tx1"/>
              </a:solidFill>
              <a:miter lim="800000"/>
              <a:headEnd/>
              <a:tailEnd/>
            </a:ln>
          </p:spPr>
        </p:pic>
        <p:sp>
          <p:nvSpPr>
            <p:cNvPr id="1184" name="Text Box 9"/>
            <p:cNvSpPr txBox="1">
              <a:spLocks noChangeArrowheads="1"/>
            </p:cNvSpPr>
            <p:nvPr/>
          </p:nvSpPr>
          <p:spPr>
            <a:xfrm>
              <a:off x="3260" y="1375"/>
              <a:ext cx="1571"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求めるべき市街地像</a:t>
              </a:r>
            </a:p>
          </p:txBody>
        </p:sp>
        <p:sp>
          <p:nvSpPr>
            <p:cNvPr id="1185" name="Text Box 10"/>
            <p:cNvSpPr txBox="1">
              <a:spLocks noChangeArrowheads="1"/>
            </p:cNvSpPr>
            <p:nvPr/>
          </p:nvSpPr>
          <p:spPr>
            <a:xfrm>
              <a:off x="3270" y="2296"/>
              <a:ext cx="2123" cy="403"/>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基幹的な公共交通沿いに集約拠点の形成を促進</a:t>
              </a:r>
            </a:p>
          </p:txBody>
        </p:sp>
      </p:grpSp>
      <p:sp>
        <p:nvSpPr>
          <p:cNvPr id="1186" name="Text Box 11"/>
          <p:cNvSpPr txBox="1">
            <a:spLocks noChangeArrowheads="1"/>
          </p:cNvSpPr>
          <p:nvPr/>
        </p:nvSpPr>
        <p:spPr>
          <a:xfrm>
            <a:off x="2353484" y="4279409"/>
            <a:ext cx="3333750" cy="246221"/>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低密度市街地が拡大した結果</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87" name="AutoShape 13"/>
          <p:cNvSpPr>
            <a:spLocks noChangeAspect="1" noChangeArrowheads="1"/>
          </p:cNvSpPr>
          <p:nvPr/>
        </p:nvSpPr>
        <p:spPr>
          <a:xfrm rot="5400000">
            <a:off x="827787" y="3555852"/>
            <a:ext cx="457391" cy="776154"/>
          </a:xfrm>
          <a:prstGeom prst="rightArrow">
            <a:avLst>
              <a:gd name="adj1" fmla="val 50000"/>
              <a:gd name="adj2" fmla="val 25000"/>
            </a:avLst>
          </a:prstGeom>
          <a:gradFill rotWithShape="1">
            <a:gsLst>
              <a:gs pos="0">
                <a:schemeClr val="bg1"/>
              </a:gs>
              <a:gs pos="100000">
                <a:srgbClr val="C0C0C0"/>
              </a:gs>
            </a:gsLst>
            <a:lin ang="0" scaled="1"/>
            <a:tileRect/>
          </a:gradFill>
          <a:ln w="25400" algn="ctr">
            <a:solidFill>
              <a:schemeClr val="tx1"/>
            </a:solidFill>
            <a:prstDash val="sysDot"/>
            <a:miter lim="800000"/>
            <a:headEnd/>
            <a:tailEnd/>
          </a:ln>
        </p:spPr>
        <p:txBody>
          <a:bodyPr wrap="none" anchor="ctr"/>
          <a:lstStyle/>
          <a:p>
            <a:endParaRPr lang="ja-JP" altLang="en-US"/>
          </a:p>
        </p:txBody>
      </p:sp>
      <p:grpSp>
        <p:nvGrpSpPr>
          <p:cNvPr id="1188" name="Group 15"/>
          <p:cNvGrpSpPr>
            <a:grpSpLocks noChangeAspect="1"/>
          </p:cNvGrpSpPr>
          <p:nvPr/>
        </p:nvGrpSpPr>
        <p:grpSpPr>
          <a:xfrm>
            <a:off x="520023" y="2258941"/>
            <a:ext cx="2080263" cy="1352788"/>
            <a:chOff x="249" y="1434"/>
            <a:chExt cx="2016" cy="1311"/>
          </a:xfrm>
        </p:grpSpPr>
        <p:pic>
          <p:nvPicPr>
            <p:cNvPr id="1189" name="Picture 16"/>
            <p:cNvPicPr>
              <a:picLocks noChangeAspect="1" noChangeArrowheads="1"/>
            </p:cNvPicPr>
            <p:nvPr/>
          </p:nvPicPr>
          <p:blipFill>
            <a:blip r:embed="rId5"/>
            <a:stretch>
              <a:fillRect/>
            </a:stretch>
          </p:blipFill>
          <p:spPr>
            <a:xfrm>
              <a:off x="259" y="1434"/>
              <a:ext cx="1995" cy="1279"/>
            </a:xfrm>
            <a:prstGeom prst="rect">
              <a:avLst/>
            </a:prstGeom>
            <a:noFill/>
            <a:ln w="9525">
              <a:solidFill>
                <a:schemeClr val="tx1"/>
              </a:solidFill>
              <a:miter lim="800000"/>
              <a:headEnd/>
              <a:tailEnd/>
            </a:ln>
          </p:spPr>
        </p:pic>
        <p:sp>
          <p:nvSpPr>
            <p:cNvPr id="1190" name="Text Box 17"/>
            <p:cNvSpPr txBox="1">
              <a:spLocks noChangeArrowheads="1"/>
            </p:cNvSpPr>
            <p:nvPr/>
          </p:nvSpPr>
          <p:spPr>
            <a:xfrm>
              <a:off x="312" y="2342"/>
              <a:ext cx="1953" cy="403"/>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中心部に基幹的市街地、郊外は低密で分散</a:t>
              </a:r>
              <a:endParaRPr lang="ja-JP" altLang="en-US" sz="10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91" name="Text Box 18"/>
            <p:cNvSpPr txBox="1">
              <a:spLocks noChangeArrowheads="1"/>
            </p:cNvSpPr>
            <p:nvPr/>
          </p:nvSpPr>
          <p:spPr>
            <a:xfrm>
              <a:off x="249" y="1434"/>
              <a:ext cx="1285"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かつての市街地</a:t>
              </a:r>
            </a:p>
          </p:txBody>
        </p:sp>
      </p:grpSp>
      <p:grpSp>
        <p:nvGrpSpPr>
          <p:cNvPr id="1192" name="Group 19"/>
          <p:cNvGrpSpPr>
            <a:grpSpLocks noChangeAspect="1"/>
          </p:cNvGrpSpPr>
          <p:nvPr/>
        </p:nvGrpSpPr>
        <p:grpSpPr>
          <a:xfrm>
            <a:off x="518109" y="4607806"/>
            <a:ext cx="2067878" cy="1358979"/>
            <a:chOff x="567" y="2795"/>
            <a:chExt cx="2004" cy="1317"/>
          </a:xfrm>
        </p:grpSpPr>
        <p:pic>
          <p:nvPicPr>
            <p:cNvPr id="1193" name="Picture 20"/>
            <p:cNvPicPr>
              <a:picLocks noChangeAspect="1" noChangeArrowheads="1"/>
            </p:cNvPicPr>
            <p:nvPr/>
          </p:nvPicPr>
          <p:blipFill>
            <a:blip r:embed="rId6"/>
            <a:stretch>
              <a:fillRect/>
            </a:stretch>
          </p:blipFill>
          <p:spPr>
            <a:xfrm>
              <a:off x="567" y="2795"/>
              <a:ext cx="1995" cy="1288"/>
            </a:xfrm>
            <a:prstGeom prst="rect">
              <a:avLst/>
            </a:prstGeom>
            <a:noFill/>
            <a:ln w="9525">
              <a:solidFill>
                <a:schemeClr val="tx1"/>
              </a:solidFill>
              <a:miter lim="800000"/>
              <a:headEnd/>
              <a:tailEnd/>
            </a:ln>
          </p:spPr>
        </p:pic>
        <p:sp>
          <p:nvSpPr>
            <p:cNvPr id="1194" name="Text Box 21"/>
            <p:cNvSpPr txBox="1">
              <a:spLocks noChangeArrowheads="1"/>
            </p:cNvSpPr>
            <p:nvPr/>
          </p:nvSpPr>
          <p:spPr>
            <a:xfrm>
              <a:off x="567" y="2795"/>
              <a:ext cx="1191"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今の市街地</a:t>
              </a:r>
            </a:p>
          </p:txBody>
        </p:sp>
        <p:sp>
          <p:nvSpPr>
            <p:cNvPr id="1195" name="Text Box 22"/>
            <p:cNvSpPr txBox="1">
              <a:spLocks noChangeArrowheads="1"/>
            </p:cNvSpPr>
            <p:nvPr/>
          </p:nvSpPr>
          <p:spPr>
            <a:xfrm>
              <a:off x="621" y="3866"/>
              <a:ext cx="1950" cy="246"/>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全面的な市街化の進行過程</a:t>
              </a:r>
              <a:endParaRPr lang="ja-JP" altLang="en-US" sz="1000"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96" name="Group 23"/>
          <p:cNvGrpSpPr>
            <a:grpSpLocks noChangeAspect="1"/>
          </p:cNvGrpSpPr>
          <p:nvPr/>
        </p:nvGrpSpPr>
        <p:grpSpPr>
          <a:xfrm>
            <a:off x="3008015" y="4590521"/>
            <a:ext cx="2059623" cy="1377549"/>
            <a:chOff x="3379" y="3331"/>
            <a:chExt cx="1996" cy="1335"/>
          </a:xfrm>
        </p:grpSpPr>
        <p:pic>
          <p:nvPicPr>
            <p:cNvPr id="1197" name="Picture 24"/>
            <p:cNvPicPr>
              <a:picLocks noChangeAspect="1" noChangeArrowheads="1"/>
            </p:cNvPicPr>
            <p:nvPr/>
          </p:nvPicPr>
          <p:blipFill>
            <a:blip r:embed="rId7"/>
            <a:stretch>
              <a:fillRect/>
            </a:stretch>
          </p:blipFill>
          <p:spPr>
            <a:xfrm>
              <a:off x="3379" y="3331"/>
              <a:ext cx="1996" cy="1294"/>
            </a:xfrm>
            <a:prstGeom prst="rect">
              <a:avLst/>
            </a:prstGeom>
            <a:noFill/>
            <a:ln w="9525">
              <a:solidFill>
                <a:schemeClr val="tx1"/>
              </a:solidFill>
              <a:miter lim="800000"/>
              <a:headEnd/>
              <a:tailEnd/>
            </a:ln>
          </p:spPr>
        </p:pic>
        <p:sp>
          <p:nvSpPr>
            <p:cNvPr id="1198" name="Text Box 25"/>
            <p:cNvSpPr txBox="1">
              <a:spLocks noChangeArrowheads="1"/>
            </p:cNvSpPr>
            <p:nvPr/>
          </p:nvSpPr>
          <p:spPr>
            <a:xfrm>
              <a:off x="3379" y="3331"/>
              <a:ext cx="1918"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低密度になった拡散市街地</a:t>
              </a:r>
            </a:p>
          </p:txBody>
        </p:sp>
        <p:sp>
          <p:nvSpPr>
            <p:cNvPr id="1199" name="Text Box 26"/>
            <p:cNvSpPr txBox="1">
              <a:spLocks noChangeArrowheads="1"/>
            </p:cNvSpPr>
            <p:nvPr/>
          </p:nvSpPr>
          <p:spPr>
            <a:xfrm>
              <a:off x="3424" y="4420"/>
              <a:ext cx="1935"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r>
                <a:rPr lang="ja-JP" altLang="en-US" sz="1050" dirty="0">
                  <a:latin typeface="Meiryo UI" panose="020B0604030504040204" pitchFamily="50" charset="-128"/>
                  <a:ea typeface="Meiryo UI" panose="020B0604030504040204" pitchFamily="50" charset="-128"/>
                  <a:cs typeface="Meiryo UI" panose="020B0604030504040204" pitchFamily="50" charset="-128"/>
                </a:rPr>
                <a:t>市街地が全体的に希薄化</a:t>
              </a:r>
              <a:endParaRPr lang="ja-JP" altLang="en-US" sz="1050" u="sng"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00" name="AutoShape 28"/>
          <p:cNvSpPr>
            <a:spLocks noChangeAspect="1" noChangeArrowheads="1"/>
          </p:cNvSpPr>
          <p:nvPr/>
        </p:nvSpPr>
        <p:spPr>
          <a:xfrm rot="18700608">
            <a:off x="2440719" y="3786063"/>
            <a:ext cx="762317" cy="473772"/>
          </a:xfrm>
          <a:prstGeom prst="chevron">
            <a:avLst>
              <a:gd name="adj" fmla="val 40226"/>
            </a:avLst>
          </a:prstGeom>
          <a:gradFill rotWithShape="1">
            <a:gsLst>
              <a:gs pos="0">
                <a:srgbClr val="FF0000"/>
              </a:gs>
              <a:gs pos="100000">
                <a:srgbClr val="AA0000"/>
              </a:gs>
            </a:gsLst>
            <a:lin ang="18900000" scaled="1"/>
            <a:tileRect/>
          </a:gradFill>
          <a:ln w="9525" algn="ctr">
            <a:solidFill>
              <a:schemeClr val="tx1"/>
            </a:solidFill>
            <a:miter lim="800000"/>
            <a:headEnd/>
            <a:tailEnd/>
          </a:ln>
        </p:spPr>
        <p:txBody>
          <a:bodyPr wrap="none" anchor="ctr"/>
          <a:lstStyle/>
          <a:p>
            <a:endParaRPr lang="ja-JP" altLang="en-US"/>
          </a:p>
        </p:txBody>
      </p:sp>
      <p:sp>
        <p:nvSpPr>
          <p:cNvPr id="1201" name="Text Box 29"/>
          <p:cNvSpPr txBox="1">
            <a:spLocks noChangeArrowheads="1"/>
          </p:cNvSpPr>
          <p:nvPr/>
        </p:nvSpPr>
        <p:spPr>
          <a:xfrm>
            <a:off x="2420699" y="3824921"/>
            <a:ext cx="827367" cy="630942"/>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r>
              <a:rPr lang="ja-JP" altLang="en-US" sz="1050" dirty="0">
                <a:solidFill>
                  <a:schemeClr val="bg1"/>
                </a:solidFill>
                <a:latin typeface="ＭＳ ゴシック" pitchFamily="49" charset="-128"/>
                <a:ea typeface="ＭＳ ゴシック" pitchFamily="49" charset="-128"/>
              </a:rPr>
              <a:t>都市構造</a:t>
            </a:r>
          </a:p>
          <a:p>
            <a:pPr algn="ctr" eaLnBrk="1" hangingPunct="1"/>
            <a:r>
              <a:rPr lang="ja-JP" altLang="en-US" sz="1050" dirty="0">
                <a:solidFill>
                  <a:schemeClr val="bg1"/>
                </a:solidFill>
                <a:latin typeface="ＭＳ ゴシック" pitchFamily="49" charset="-128"/>
                <a:ea typeface="ＭＳ ゴシック" pitchFamily="49" charset="-128"/>
              </a:rPr>
              <a:t>改革</a:t>
            </a:r>
          </a:p>
          <a:p>
            <a:pPr algn="ctr" eaLnBrk="1" hangingPunct="1"/>
            <a:endParaRPr lang="ja-JP" altLang="en-US" sz="1400" b="0" u="sng" dirty="0">
              <a:ea typeface="ＭＳ ゴシック" pitchFamily="49" charset="-128"/>
            </a:endParaRPr>
          </a:p>
        </p:txBody>
      </p:sp>
      <p:sp>
        <p:nvSpPr>
          <p:cNvPr id="1202" name="Text Box 30"/>
          <p:cNvSpPr txBox="1">
            <a:spLocks noChangeArrowheads="1"/>
          </p:cNvSpPr>
          <p:nvPr/>
        </p:nvSpPr>
        <p:spPr>
          <a:xfrm>
            <a:off x="131123" y="4290013"/>
            <a:ext cx="2832563" cy="246221"/>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各都市に見られる市街地の傾向</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203" name="Text Box 6"/>
          <p:cNvSpPr txBox="1">
            <a:spLocks noChangeArrowheads="1"/>
          </p:cNvSpPr>
          <p:nvPr/>
        </p:nvSpPr>
        <p:spPr>
          <a:xfrm>
            <a:off x="1476632" y="3712510"/>
            <a:ext cx="863600" cy="415498"/>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現在の市街化の傾向</a:t>
            </a:r>
          </a:p>
        </p:txBody>
      </p:sp>
      <p:sp>
        <p:nvSpPr>
          <p:cNvPr id="1204" name="AutoShape 13"/>
          <p:cNvSpPr>
            <a:spLocks noChangeArrowheads="1"/>
          </p:cNvSpPr>
          <p:nvPr/>
        </p:nvSpPr>
        <p:spPr>
          <a:xfrm>
            <a:off x="2591259" y="4819299"/>
            <a:ext cx="576000" cy="684000"/>
          </a:xfrm>
          <a:prstGeom prst="rightArrow">
            <a:avLst>
              <a:gd name="adj1" fmla="val 50000"/>
              <a:gd name="adj2" fmla="val 25000"/>
            </a:avLst>
          </a:prstGeom>
          <a:gradFill rotWithShape="1">
            <a:gsLst>
              <a:gs pos="0">
                <a:schemeClr val="bg1"/>
              </a:gs>
              <a:gs pos="100000">
                <a:srgbClr val="C0C0C0"/>
              </a:gs>
            </a:gsLst>
            <a:lin ang="0" scaled="1"/>
            <a:tileRect/>
          </a:gradFill>
          <a:ln w="25400" algn="ctr">
            <a:solidFill>
              <a:schemeClr val="tx1"/>
            </a:solidFill>
            <a:prstDash val="sysDot"/>
            <a:miter lim="800000"/>
            <a:headEnd/>
            <a:tailEnd/>
          </a:ln>
        </p:spPr>
        <p:txBody>
          <a:bodyPr wrap="none" anchor="ctr"/>
          <a:lstStyle/>
          <a:p>
            <a:endParaRPr lang="ja-JP" altLang="en-US"/>
          </a:p>
        </p:txBody>
      </p:sp>
      <p:sp>
        <p:nvSpPr>
          <p:cNvPr id="1205" name="Text Box 14"/>
          <p:cNvSpPr txBox="1">
            <a:spLocks noChangeArrowheads="1"/>
          </p:cNvSpPr>
          <p:nvPr/>
        </p:nvSpPr>
        <p:spPr>
          <a:xfrm>
            <a:off x="2532872" y="4969609"/>
            <a:ext cx="706438" cy="415498"/>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r>
              <a:rPr lang="ja-JP" altLang="en-US" sz="1050" u="sng" dirty="0">
                <a:latin typeface="Meiryo UI" panose="020B0604030504040204" pitchFamily="50" charset="-128"/>
                <a:ea typeface="Meiryo UI" panose="020B0604030504040204" pitchFamily="50" charset="-128"/>
                <a:cs typeface="Meiryo UI" panose="020B0604030504040204" pitchFamily="50" charset="-128"/>
              </a:rPr>
              <a:t>低密化を放置</a:t>
            </a:r>
          </a:p>
        </p:txBody>
      </p:sp>
    </p:spTree>
    <p:extLst>
      <p:ext uri="{BB962C8B-B14F-4D97-AF65-F5344CB8AC3E}">
        <p14:creationId xmlns:p14="http://schemas.microsoft.com/office/powerpoint/2010/main" val="3598042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テキスト ボックス 4"/>
          <p:cNvSpPr txBox="1"/>
          <p:nvPr/>
        </p:nvSpPr>
        <p:spPr>
          <a:xfrm>
            <a:off x="672935" y="3571337"/>
            <a:ext cx="8679799" cy="2659407"/>
          </a:xfrm>
          <a:prstGeom prst="rect">
            <a:avLst/>
          </a:prstGeom>
          <a:noFill/>
          <a:ln>
            <a:solidFill>
              <a:schemeClr val="tx1"/>
            </a:solidFill>
          </a:ln>
        </p:spPr>
        <p:txBody>
          <a:bodyPr wrap="square" rtlCol="0">
            <a:noAutofit/>
          </a:bodyPr>
          <a:lstStyle/>
          <a:p>
            <a:pPr algn="ctr"/>
            <a:endParaRPr kumimoji="1" lang="ja-JP" altLang="en-US" dirty="0"/>
          </a:p>
        </p:txBody>
      </p:sp>
      <p:sp>
        <p:nvSpPr>
          <p:cNvPr id="1342" name="タイトル 1"/>
          <p:cNvSpPr>
            <a:spLocks noGrp="1"/>
          </p:cNvSpPr>
          <p:nvPr>
            <p:ph type="title"/>
          </p:nvPr>
        </p:nvSpPr>
        <p:spPr>
          <a:xfrm>
            <a:off x="381000" y="0"/>
            <a:ext cx="8502375" cy="476250"/>
          </a:xfrm>
        </p:spPr>
        <p:txBody>
          <a:bodyPr/>
          <a:lstStyle/>
          <a:p>
            <a:r>
              <a:rPr lang="ja-JP" altLang="en-US" sz="2000" dirty="0"/>
              <a:t>公道でのバス運行にかかる自動運転技術の活用事例</a:t>
            </a:r>
          </a:p>
        </p:txBody>
      </p:sp>
      <p:sp>
        <p:nvSpPr>
          <p:cNvPr id="1343" name="スライド番号プレースホルダー 2"/>
          <p:cNvSpPr>
            <a:spLocks noGrp="1"/>
          </p:cNvSpPr>
          <p:nvPr>
            <p:ph type="sldNum" sz="quarter" idx="12"/>
          </p:nvPr>
        </p:nvSpPr>
        <p:spPr/>
        <p:txBody>
          <a:bodyPr/>
          <a:lstStyle/>
          <a:p>
            <a:pPr>
              <a:defRPr/>
            </a:pPr>
            <a:fld id="{06FFE511-5094-4685-A035-FB392A6605D8}" type="slidenum">
              <a:rPr lang="en-US" altLang="ja-JP" smtClean="0"/>
              <a:pPr>
                <a:defRPr/>
              </a:pPr>
              <a:t>29</a:t>
            </a:fld>
            <a:endParaRPr lang="en-US" altLang="ja-JP" dirty="0"/>
          </a:p>
        </p:txBody>
      </p:sp>
      <p:sp>
        <p:nvSpPr>
          <p:cNvPr id="1344" name="テキスト ボックス 6"/>
          <p:cNvSpPr txBox="1"/>
          <p:nvPr/>
        </p:nvSpPr>
        <p:spPr>
          <a:xfrm>
            <a:off x="774553" y="3645024"/>
            <a:ext cx="8578181" cy="369332"/>
          </a:xfrm>
          <a:prstGeom prst="rect">
            <a:avLst/>
          </a:prstGeom>
          <a:solidFill>
            <a:srgbClr val="0070C0"/>
          </a:solidFill>
        </p:spPr>
        <p:txBody>
          <a:bodyPr wrap="square" rtlCol="0">
            <a:spAutoFit/>
          </a:bodyPr>
          <a:lstStyle/>
          <a:p>
            <a:r>
              <a:rPr kumimoji="1" lang="ja-JP" altLang="en-US" dirty="0">
                <a:solidFill>
                  <a:schemeClr val="bg1"/>
                </a:solidFill>
              </a:rPr>
              <a:t>前橋駅周辺における自動運転公道実証実験（</a:t>
            </a:r>
            <a:r>
              <a:rPr kumimoji="1" lang="en-US" altLang="ja-JP" dirty="0">
                <a:solidFill>
                  <a:schemeClr val="bg1"/>
                </a:solidFill>
              </a:rPr>
              <a:t>2018</a:t>
            </a:r>
            <a:r>
              <a:rPr kumimoji="1" lang="ja-JP" altLang="en-US" dirty="0">
                <a:solidFill>
                  <a:schemeClr val="bg1"/>
                </a:solidFill>
              </a:rPr>
              <a:t>年～）</a:t>
            </a:r>
          </a:p>
        </p:txBody>
      </p:sp>
      <p:sp>
        <p:nvSpPr>
          <p:cNvPr id="1345" name="テキスト ボックス 9"/>
          <p:cNvSpPr txBox="1"/>
          <p:nvPr/>
        </p:nvSpPr>
        <p:spPr>
          <a:xfrm>
            <a:off x="2332934" y="4007347"/>
            <a:ext cx="2649881" cy="2308324"/>
          </a:xfrm>
          <a:prstGeom prst="rect">
            <a:avLst/>
          </a:prstGeom>
          <a:noFill/>
        </p:spPr>
        <p:txBody>
          <a:bodyPr wrap="square" rtlCol="0">
            <a:spAutoFit/>
          </a:bodyPr>
          <a:lstStyle/>
          <a:p>
            <a:r>
              <a:rPr lang="ja-JP" altLang="en-US" sz="1200" dirty="0"/>
              <a:t>●取組内容</a:t>
            </a:r>
            <a:endParaRPr lang="en-US" altLang="ja-JP" sz="1200" dirty="0"/>
          </a:p>
          <a:p>
            <a:pPr marL="285750" indent="-285750">
              <a:buFont typeface="Arial" panose="020B0604020202020204" pitchFamily="34" charset="0"/>
              <a:buChar char="•"/>
            </a:pPr>
            <a:r>
              <a:rPr lang="ja-JP" altLang="en-US" sz="1200" dirty="0"/>
              <a:t>都市部での自動運転バスの走行可能性や交通施設への影響、社会受容性などの課題を検証。都市部の公道において、営業路線で運賃収受を行いながら長期間、自動運転を行う実証実験は全国初</a:t>
            </a:r>
            <a:endParaRPr lang="en-US" altLang="ja-JP" sz="1200" dirty="0"/>
          </a:p>
          <a:p>
            <a:pPr marL="285750" indent="-285750">
              <a:buFont typeface="Arial" panose="020B0604020202020204" pitchFamily="34" charset="0"/>
              <a:buChar char="•"/>
            </a:pPr>
            <a:r>
              <a:rPr lang="ja-JP" altLang="en-US" sz="1200" dirty="0">
                <a:solidFill>
                  <a:srgbClr val="3366FF"/>
                </a:solidFill>
              </a:rPr>
              <a:t>上毛電鉄中央前橋駅⇔</a:t>
            </a:r>
            <a:r>
              <a:rPr lang="en-US" altLang="ja-JP" sz="1200" dirty="0">
                <a:solidFill>
                  <a:srgbClr val="3366FF"/>
                </a:solidFill>
              </a:rPr>
              <a:t>JR</a:t>
            </a:r>
            <a:r>
              <a:rPr lang="ja-JP" altLang="en-US" sz="1200" dirty="0">
                <a:solidFill>
                  <a:srgbClr val="3366FF"/>
                </a:solidFill>
              </a:rPr>
              <a:t>前橋駅　シャトルバス（約</a:t>
            </a:r>
            <a:r>
              <a:rPr lang="en-US" altLang="ja-JP" sz="1200" dirty="0">
                <a:solidFill>
                  <a:srgbClr val="3366FF"/>
                </a:solidFill>
              </a:rPr>
              <a:t>1km</a:t>
            </a:r>
            <a:r>
              <a:rPr lang="ja-JP" altLang="en-US" sz="1200" dirty="0">
                <a:solidFill>
                  <a:srgbClr val="3366FF"/>
                </a:solidFill>
              </a:rPr>
              <a:t>）</a:t>
            </a:r>
            <a:endParaRPr lang="en-US" altLang="ja-JP" sz="1200" dirty="0">
              <a:solidFill>
                <a:srgbClr val="3366FF"/>
              </a:solidFill>
            </a:endParaRPr>
          </a:p>
          <a:p>
            <a:pPr marL="285750" indent="-285750">
              <a:buFont typeface="Arial" panose="020B0604020202020204" pitchFamily="34" charset="0"/>
              <a:buChar char="•"/>
            </a:pPr>
            <a:r>
              <a:rPr lang="ja-JP" altLang="en-US" sz="1200" dirty="0"/>
              <a:t>おとな</a:t>
            </a:r>
            <a:r>
              <a:rPr lang="en-US" altLang="ja-JP" sz="1200" dirty="0"/>
              <a:t>100</a:t>
            </a:r>
            <a:r>
              <a:rPr lang="ja-JP" altLang="en-US" sz="1200" dirty="0"/>
              <a:t>円</a:t>
            </a:r>
            <a:endParaRPr lang="en-US" altLang="ja-JP" sz="1200" dirty="0"/>
          </a:p>
          <a:p>
            <a:pPr marL="285750" indent="-285750">
              <a:buFont typeface="Arial" panose="020B0604020202020204" pitchFamily="34" charset="0"/>
              <a:buChar char="•"/>
            </a:pPr>
            <a:r>
              <a:rPr lang="ja-JP" altLang="en-US" sz="1200" dirty="0"/>
              <a:t>直行バス片道約</a:t>
            </a:r>
            <a:r>
              <a:rPr lang="en-US" altLang="ja-JP" sz="1200" dirty="0"/>
              <a:t>10</a:t>
            </a:r>
            <a:r>
              <a:rPr lang="ja-JP" altLang="en-US" sz="1200" dirty="0"/>
              <a:t>分、</a:t>
            </a:r>
            <a:r>
              <a:rPr lang="en-US" altLang="ja-JP" sz="1200" dirty="0"/>
              <a:t>30</a:t>
            </a:r>
            <a:r>
              <a:rPr lang="ja-JP" altLang="en-US" sz="1200" dirty="0"/>
              <a:t>分おき</a:t>
            </a:r>
            <a:endParaRPr lang="en-US" altLang="ja-JP" sz="1200" dirty="0"/>
          </a:p>
          <a:p>
            <a:pPr marL="285750" indent="-285750">
              <a:buFont typeface="Arial" panose="020B0604020202020204" pitchFamily="34" charset="0"/>
              <a:buChar char="•"/>
            </a:pPr>
            <a:endParaRPr lang="ja-JP" altLang="en-US" sz="1200" dirty="0">
              <a:solidFill>
                <a:srgbClr val="3366FF"/>
              </a:solidFill>
            </a:endParaRPr>
          </a:p>
        </p:txBody>
      </p:sp>
      <p:sp>
        <p:nvSpPr>
          <p:cNvPr id="1346" name="テキスト ボックス 11"/>
          <p:cNvSpPr txBox="1"/>
          <p:nvPr/>
        </p:nvSpPr>
        <p:spPr>
          <a:xfrm>
            <a:off x="774553" y="4007348"/>
            <a:ext cx="2341082" cy="646331"/>
          </a:xfrm>
          <a:prstGeom prst="rect">
            <a:avLst/>
          </a:prstGeom>
          <a:noFill/>
        </p:spPr>
        <p:txBody>
          <a:bodyPr wrap="square" rtlCol="0">
            <a:spAutoFit/>
          </a:bodyPr>
          <a:lstStyle/>
          <a:p>
            <a:r>
              <a:rPr lang="ja-JP" altLang="en-US" sz="1200" dirty="0"/>
              <a:t>●実施主体</a:t>
            </a:r>
            <a:endParaRPr lang="en-US" altLang="ja-JP" sz="1200" dirty="0"/>
          </a:p>
          <a:p>
            <a:r>
              <a:rPr lang="zh-TW" altLang="en-US" sz="1200" dirty="0"/>
              <a:t>前橋市、群馬大学</a:t>
            </a:r>
            <a:r>
              <a:rPr lang="ja-JP" altLang="en-US" sz="1200" dirty="0"/>
              <a:t>、</a:t>
            </a:r>
            <a:endParaRPr lang="en-US" altLang="ja-JP" sz="1200" dirty="0"/>
          </a:p>
          <a:p>
            <a:r>
              <a:rPr lang="ja-JP" altLang="en-US" sz="1200" dirty="0"/>
              <a:t>日本中央バス等</a:t>
            </a:r>
          </a:p>
        </p:txBody>
      </p:sp>
      <p:sp>
        <p:nvSpPr>
          <p:cNvPr id="1347" name="テキスト ボックス 12"/>
          <p:cNvSpPr txBox="1"/>
          <p:nvPr/>
        </p:nvSpPr>
        <p:spPr>
          <a:xfrm>
            <a:off x="774553" y="4785169"/>
            <a:ext cx="2313454" cy="461665"/>
          </a:xfrm>
          <a:prstGeom prst="rect">
            <a:avLst/>
          </a:prstGeom>
          <a:noFill/>
        </p:spPr>
        <p:txBody>
          <a:bodyPr wrap="square" rtlCol="0">
            <a:spAutoFit/>
          </a:bodyPr>
          <a:lstStyle/>
          <a:p>
            <a:r>
              <a:rPr lang="ja-JP" altLang="en-US" sz="1200" dirty="0"/>
              <a:t>●実施場所</a:t>
            </a:r>
            <a:endParaRPr lang="en-US" altLang="ja-JP" sz="1200" dirty="0"/>
          </a:p>
          <a:p>
            <a:r>
              <a:rPr lang="ja-JP" altLang="en-US" sz="1200" dirty="0"/>
              <a:t>前橋駅周辺</a:t>
            </a:r>
          </a:p>
        </p:txBody>
      </p:sp>
      <p:sp>
        <p:nvSpPr>
          <p:cNvPr id="1348" name="テキスト ボックス 13"/>
          <p:cNvSpPr txBox="1"/>
          <p:nvPr/>
        </p:nvSpPr>
        <p:spPr>
          <a:xfrm>
            <a:off x="774552" y="5283314"/>
            <a:ext cx="2341082" cy="461665"/>
          </a:xfrm>
          <a:prstGeom prst="rect">
            <a:avLst/>
          </a:prstGeom>
          <a:noFill/>
        </p:spPr>
        <p:txBody>
          <a:bodyPr wrap="square" rtlCol="0">
            <a:spAutoFit/>
          </a:bodyPr>
          <a:lstStyle/>
          <a:p>
            <a:r>
              <a:rPr lang="ja-JP" altLang="en-US" sz="1200" dirty="0"/>
              <a:t>●実施時期</a:t>
            </a:r>
            <a:endParaRPr lang="en-US" altLang="ja-JP" sz="1200" dirty="0"/>
          </a:p>
          <a:p>
            <a:r>
              <a:rPr lang="en-US" altLang="ja-JP" sz="1200" dirty="0"/>
              <a:t>2018</a:t>
            </a:r>
            <a:r>
              <a:rPr lang="ja-JP" altLang="en-US" sz="1200" dirty="0"/>
              <a:t>年度～</a:t>
            </a:r>
            <a:endParaRPr lang="en-US" altLang="ja-JP" sz="1200" dirty="0"/>
          </a:p>
        </p:txBody>
      </p:sp>
      <p:grpSp>
        <p:nvGrpSpPr>
          <p:cNvPr id="1349" name="グループ化 8"/>
          <p:cNvGrpSpPr/>
          <p:nvPr/>
        </p:nvGrpSpPr>
        <p:grpSpPr>
          <a:xfrm>
            <a:off x="8434798" y="4317389"/>
            <a:ext cx="897153" cy="1397223"/>
            <a:chOff x="7289580" y="2894245"/>
            <a:chExt cx="1501526" cy="2338472"/>
          </a:xfrm>
        </p:grpSpPr>
        <p:pic>
          <p:nvPicPr>
            <p:cNvPr id="1350" name="Picture 2" descr="前橋駅周辺における自動運転公道実証実験への技術協力_アークノハラ"/>
            <p:cNvPicPr>
              <a:picLocks noChangeAspect="1" noChangeArrowheads="1"/>
            </p:cNvPicPr>
            <p:nvPr/>
          </p:nvPicPr>
          <p:blipFill>
            <a:blip r:embed="rId2"/>
            <a:stretch>
              <a:fillRect/>
            </a:stretch>
          </p:blipFill>
          <p:spPr>
            <a:xfrm>
              <a:off x="7289580" y="4105497"/>
              <a:ext cx="1501526" cy="1127220"/>
            </a:xfrm>
            <a:prstGeom prst="rect">
              <a:avLst/>
            </a:prstGeom>
            <a:noFill/>
          </p:spPr>
        </p:pic>
        <p:pic>
          <p:nvPicPr>
            <p:cNvPr id="1351" name="Picture 4" descr="前橋駅周辺における自動運転公道実証実験への技術協力_アークノハラ2"/>
            <p:cNvPicPr>
              <a:picLocks noChangeAspect="1" noChangeArrowheads="1"/>
            </p:cNvPicPr>
            <p:nvPr/>
          </p:nvPicPr>
          <p:blipFill>
            <a:blip r:embed="rId3"/>
            <a:stretch>
              <a:fillRect/>
            </a:stretch>
          </p:blipFill>
          <p:spPr>
            <a:xfrm>
              <a:off x="7289580" y="2894245"/>
              <a:ext cx="1501526" cy="1127220"/>
            </a:xfrm>
            <a:prstGeom prst="rect">
              <a:avLst/>
            </a:prstGeom>
            <a:noFill/>
          </p:spPr>
        </p:pic>
      </p:grpSp>
      <p:grpSp>
        <p:nvGrpSpPr>
          <p:cNvPr id="1352" name="グループ化 5"/>
          <p:cNvGrpSpPr/>
          <p:nvPr/>
        </p:nvGrpSpPr>
        <p:grpSpPr>
          <a:xfrm>
            <a:off x="4955188" y="4054256"/>
            <a:ext cx="3458827" cy="1983716"/>
            <a:chOff x="3098835" y="2958553"/>
            <a:chExt cx="4098983" cy="2350860"/>
          </a:xfrm>
        </p:grpSpPr>
        <p:pic>
          <p:nvPicPr>
            <p:cNvPr id="1353" name="図 7"/>
            <p:cNvPicPr>
              <a:picLocks noChangeAspect="1"/>
            </p:cNvPicPr>
            <p:nvPr/>
          </p:nvPicPr>
          <p:blipFill>
            <a:blip r:embed="rId4"/>
            <a:stretch>
              <a:fillRect/>
            </a:stretch>
          </p:blipFill>
          <p:spPr>
            <a:xfrm>
              <a:off x="5511219" y="2958553"/>
              <a:ext cx="1686599" cy="2350860"/>
            </a:xfrm>
            <a:prstGeom prst="rect">
              <a:avLst/>
            </a:prstGeom>
          </p:spPr>
        </p:pic>
        <p:pic>
          <p:nvPicPr>
            <p:cNvPr id="1354" name="図 18"/>
            <p:cNvPicPr>
              <a:picLocks noChangeAspect="1"/>
            </p:cNvPicPr>
            <p:nvPr/>
          </p:nvPicPr>
          <p:blipFill>
            <a:blip r:embed="rId5"/>
            <a:stretch>
              <a:fillRect/>
            </a:stretch>
          </p:blipFill>
          <p:spPr>
            <a:xfrm>
              <a:off x="3098835" y="2992537"/>
              <a:ext cx="2191098" cy="2311032"/>
            </a:xfrm>
            <a:prstGeom prst="rect">
              <a:avLst/>
            </a:prstGeom>
          </p:spPr>
        </p:pic>
      </p:grpSp>
      <p:sp>
        <p:nvSpPr>
          <p:cNvPr id="1355" name="テキスト ボックス 16"/>
          <p:cNvSpPr txBox="1"/>
          <p:nvPr/>
        </p:nvSpPr>
        <p:spPr>
          <a:xfrm>
            <a:off x="704761" y="778927"/>
            <a:ext cx="8679799" cy="2614010"/>
          </a:xfrm>
          <a:prstGeom prst="rect">
            <a:avLst/>
          </a:prstGeom>
          <a:noFill/>
          <a:ln>
            <a:solidFill>
              <a:schemeClr val="tx1"/>
            </a:solidFill>
          </a:ln>
        </p:spPr>
        <p:txBody>
          <a:bodyPr wrap="square" rtlCol="0">
            <a:noAutofit/>
          </a:bodyPr>
          <a:lstStyle/>
          <a:p>
            <a:pPr algn="ctr"/>
            <a:endParaRPr kumimoji="1" lang="ja-JP" altLang="en-US" dirty="0"/>
          </a:p>
        </p:txBody>
      </p:sp>
      <p:sp>
        <p:nvSpPr>
          <p:cNvPr id="1356" name="テキスト ボックス 17"/>
          <p:cNvSpPr txBox="1"/>
          <p:nvPr/>
        </p:nvSpPr>
        <p:spPr>
          <a:xfrm>
            <a:off x="778751" y="820612"/>
            <a:ext cx="8578181" cy="369332"/>
          </a:xfrm>
          <a:prstGeom prst="rect">
            <a:avLst/>
          </a:prstGeom>
          <a:solidFill>
            <a:srgbClr val="0070C0"/>
          </a:solidFill>
        </p:spPr>
        <p:txBody>
          <a:bodyPr wrap="square" rtlCol="0">
            <a:spAutoFit/>
          </a:bodyPr>
          <a:lstStyle/>
          <a:p>
            <a:r>
              <a:rPr kumimoji="1" lang="ja-JP" altLang="en-US" dirty="0">
                <a:solidFill>
                  <a:schemeClr val="bg1"/>
                </a:solidFill>
              </a:rPr>
              <a:t>境町バスターミナル（</a:t>
            </a:r>
            <a:r>
              <a:rPr kumimoji="1" lang="en-US" altLang="ja-JP" dirty="0">
                <a:solidFill>
                  <a:schemeClr val="bg1"/>
                </a:solidFill>
              </a:rPr>
              <a:t>2017</a:t>
            </a:r>
            <a:r>
              <a:rPr kumimoji="1" lang="ja-JP" altLang="en-US" dirty="0">
                <a:solidFill>
                  <a:schemeClr val="bg1"/>
                </a:solidFill>
              </a:rPr>
              <a:t>年～）</a:t>
            </a:r>
          </a:p>
        </p:txBody>
      </p:sp>
      <p:sp>
        <p:nvSpPr>
          <p:cNvPr id="1357" name="テキスト ボックス 19"/>
          <p:cNvSpPr txBox="1"/>
          <p:nvPr/>
        </p:nvSpPr>
        <p:spPr>
          <a:xfrm>
            <a:off x="2385638" y="1248540"/>
            <a:ext cx="3935515" cy="2123658"/>
          </a:xfrm>
          <a:prstGeom prst="rect">
            <a:avLst/>
          </a:prstGeom>
          <a:noFill/>
        </p:spPr>
        <p:txBody>
          <a:bodyPr wrap="square" rtlCol="0">
            <a:spAutoFit/>
          </a:bodyPr>
          <a:lstStyle/>
          <a:p>
            <a:r>
              <a:rPr lang="ja-JP" altLang="en-US" sz="1200" dirty="0"/>
              <a:t>●取組内容</a:t>
            </a:r>
            <a:endParaRPr lang="en-US" altLang="ja-JP" sz="1200" dirty="0"/>
          </a:p>
          <a:p>
            <a:pPr marL="285750" indent="-285750">
              <a:buFont typeface="Arial" panose="020B0604020202020204" pitchFamily="34" charset="0"/>
              <a:buChar char="•"/>
            </a:pPr>
            <a:r>
              <a:rPr lang="en-US" altLang="ja-JP" sz="1200" dirty="0"/>
              <a:t>2017</a:t>
            </a:r>
            <a:r>
              <a:rPr lang="ja-JP" altLang="en-US" sz="1200" dirty="0"/>
              <a:t>年に境古河インターが開設されたのを受け、</a:t>
            </a:r>
            <a:r>
              <a:rPr lang="ja-JP" altLang="en-US" sz="1200" dirty="0">
                <a:solidFill>
                  <a:srgbClr val="3366FF"/>
                </a:solidFill>
              </a:rPr>
              <a:t>境町が高速バスを誘致</a:t>
            </a:r>
            <a:r>
              <a:rPr lang="ja-JP" altLang="en-US" sz="1200" dirty="0"/>
              <a:t>。</a:t>
            </a:r>
            <a:r>
              <a:rPr lang="en-US" altLang="ja-JP" sz="1200" dirty="0"/>
              <a:t>2021</a:t>
            </a:r>
            <a:r>
              <a:rPr lang="ja-JP" altLang="en-US" sz="1200" dirty="0"/>
              <a:t>年</a:t>
            </a:r>
            <a:r>
              <a:rPr lang="en-US" altLang="ja-JP" sz="1200" dirty="0"/>
              <a:t>7</a:t>
            </a:r>
            <a:r>
              <a:rPr lang="ja-JP" altLang="en-US" sz="1200" dirty="0"/>
              <a:t>月</a:t>
            </a:r>
            <a:r>
              <a:rPr lang="en-US" altLang="ja-JP" sz="1200" dirty="0"/>
              <a:t>1</a:t>
            </a:r>
            <a:r>
              <a:rPr lang="ja-JP" altLang="en-US" sz="1200" dirty="0"/>
              <a:t>日に高速バス「境町～東京駅線」が開設。境古河インター近くの</a:t>
            </a:r>
            <a:r>
              <a:rPr lang="ja-JP" altLang="en-US" sz="1200" dirty="0">
                <a:solidFill>
                  <a:srgbClr val="3366FF"/>
                </a:solidFill>
              </a:rPr>
              <a:t>境町高速バスターミナルと東京駅八重洲南口を直結する新路線で、</a:t>
            </a:r>
            <a:r>
              <a:rPr lang="en-US" altLang="ja-JP" sz="1200" dirty="0">
                <a:solidFill>
                  <a:srgbClr val="3366FF"/>
                </a:solidFill>
              </a:rPr>
              <a:t>1</a:t>
            </a:r>
            <a:r>
              <a:rPr lang="ja-JP" altLang="en-US" sz="1200" dirty="0">
                <a:solidFill>
                  <a:srgbClr val="3366FF"/>
                </a:solidFill>
              </a:rPr>
              <a:t>日</a:t>
            </a:r>
            <a:r>
              <a:rPr lang="en-US" altLang="ja-JP" sz="1200" dirty="0">
                <a:solidFill>
                  <a:srgbClr val="3366FF"/>
                </a:solidFill>
              </a:rPr>
              <a:t>8</a:t>
            </a:r>
            <a:r>
              <a:rPr lang="ja-JP" altLang="en-US" sz="1200" dirty="0">
                <a:solidFill>
                  <a:srgbClr val="3366FF"/>
                </a:solidFill>
              </a:rPr>
              <a:t>往復が設定</a:t>
            </a:r>
            <a:r>
              <a:rPr lang="ja-JP" altLang="en-US" sz="1200" dirty="0"/>
              <a:t>。</a:t>
            </a:r>
          </a:p>
          <a:p>
            <a:pPr marL="285750" indent="-285750">
              <a:buFont typeface="Arial" panose="020B0604020202020204" pitchFamily="34" charset="0"/>
              <a:buChar char="•"/>
            </a:pPr>
            <a:r>
              <a:rPr lang="ja-JP" altLang="en-US" sz="1200" dirty="0"/>
              <a:t>境町高速バスターミナルは、この路線の開設にあわせて新設。圏央道境古河インターから</a:t>
            </a:r>
            <a:r>
              <a:rPr lang="en-US" altLang="ja-JP" sz="1200" dirty="0"/>
              <a:t>1km</a:t>
            </a:r>
            <a:r>
              <a:rPr lang="ja-JP" altLang="en-US" sz="1200" dirty="0"/>
              <a:t>ほど。「広い駐車場の片隅にバス停が置かれている」イメージ。</a:t>
            </a:r>
          </a:p>
          <a:p>
            <a:pPr marL="285750" indent="-285750">
              <a:buFont typeface="Arial" panose="020B0604020202020204" pitchFamily="34" charset="0"/>
              <a:buChar char="•"/>
            </a:pPr>
            <a:r>
              <a:rPr lang="ja-JP" altLang="en-US" sz="1200" dirty="0"/>
              <a:t>バス停は二つあり、一つが</a:t>
            </a:r>
            <a:r>
              <a:rPr lang="ja-JP" altLang="en-US" sz="1200" dirty="0">
                <a:solidFill>
                  <a:srgbClr val="3366FF"/>
                </a:solidFill>
              </a:rPr>
              <a:t>東京駅行きの高速バス</a:t>
            </a:r>
            <a:r>
              <a:rPr lang="ja-JP" altLang="en-US" sz="1200" dirty="0"/>
              <a:t>。もう一つが、</a:t>
            </a:r>
            <a:r>
              <a:rPr lang="ja-JP" altLang="en-US" sz="1200" dirty="0">
                <a:solidFill>
                  <a:srgbClr val="3366FF"/>
                </a:solidFill>
              </a:rPr>
              <a:t>自動運転バスの停留所</a:t>
            </a:r>
          </a:p>
        </p:txBody>
      </p:sp>
      <p:sp>
        <p:nvSpPr>
          <p:cNvPr id="1358" name="テキスト ボックス 20"/>
          <p:cNvSpPr txBox="1"/>
          <p:nvPr/>
        </p:nvSpPr>
        <p:spPr>
          <a:xfrm>
            <a:off x="778751" y="1248541"/>
            <a:ext cx="2341082" cy="830997"/>
          </a:xfrm>
          <a:prstGeom prst="rect">
            <a:avLst/>
          </a:prstGeom>
          <a:noFill/>
        </p:spPr>
        <p:txBody>
          <a:bodyPr wrap="square" rtlCol="0">
            <a:spAutoFit/>
          </a:bodyPr>
          <a:lstStyle/>
          <a:p>
            <a:r>
              <a:rPr lang="ja-JP" altLang="en-US" sz="1200" dirty="0"/>
              <a:t>●実施主体</a:t>
            </a:r>
            <a:endParaRPr lang="en-US" altLang="ja-JP" sz="1200" dirty="0"/>
          </a:p>
          <a:p>
            <a:r>
              <a:rPr lang="ja-JP" altLang="en-US" sz="1200" dirty="0"/>
              <a:t>茨城県境町</a:t>
            </a:r>
            <a:endParaRPr lang="en-US" altLang="ja-JP" sz="1200" dirty="0"/>
          </a:p>
          <a:p>
            <a:r>
              <a:rPr lang="ja-JP" altLang="en-US" sz="1200" dirty="0"/>
              <a:t>（自動運転）</a:t>
            </a:r>
            <a:endParaRPr lang="en-US" altLang="ja-JP" sz="1200" dirty="0"/>
          </a:p>
          <a:p>
            <a:r>
              <a:rPr lang="en-US" altLang="ja-JP" sz="1200" dirty="0"/>
              <a:t>BOLDLY</a:t>
            </a:r>
            <a:r>
              <a:rPr lang="ja-JP" altLang="en-US" sz="1200" dirty="0"/>
              <a:t>、マクニカ</a:t>
            </a:r>
          </a:p>
        </p:txBody>
      </p:sp>
      <p:sp>
        <p:nvSpPr>
          <p:cNvPr id="1359" name="テキスト ボックス 21"/>
          <p:cNvSpPr txBox="1"/>
          <p:nvPr/>
        </p:nvSpPr>
        <p:spPr>
          <a:xfrm>
            <a:off x="778751" y="2064985"/>
            <a:ext cx="2313454" cy="461665"/>
          </a:xfrm>
          <a:prstGeom prst="rect">
            <a:avLst/>
          </a:prstGeom>
          <a:noFill/>
        </p:spPr>
        <p:txBody>
          <a:bodyPr wrap="square" rtlCol="0">
            <a:spAutoFit/>
          </a:bodyPr>
          <a:lstStyle/>
          <a:p>
            <a:r>
              <a:rPr lang="ja-JP" altLang="en-US" sz="1200" dirty="0"/>
              <a:t>●実施場所</a:t>
            </a:r>
            <a:endParaRPr lang="en-US" altLang="ja-JP" sz="1200" dirty="0"/>
          </a:p>
          <a:p>
            <a:r>
              <a:rPr lang="ja-JP" altLang="en-US" sz="1200" dirty="0"/>
              <a:t>境古河</a:t>
            </a:r>
            <a:r>
              <a:rPr lang="en-US" altLang="ja-JP" sz="1200" dirty="0"/>
              <a:t>IC</a:t>
            </a:r>
            <a:r>
              <a:rPr lang="ja-JP" altLang="en-US" sz="1200" dirty="0"/>
              <a:t>近傍</a:t>
            </a:r>
          </a:p>
        </p:txBody>
      </p:sp>
      <p:sp>
        <p:nvSpPr>
          <p:cNvPr id="1360" name="テキスト ボックス 22"/>
          <p:cNvSpPr txBox="1"/>
          <p:nvPr/>
        </p:nvSpPr>
        <p:spPr>
          <a:xfrm>
            <a:off x="778750" y="2467911"/>
            <a:ext cx="2341082" cy="830997"/>
          </a:xfrm>
          <a:prstGeom prst="rect">
            <a:avLst/>
          </a:prstGeom>
          <a:noFill/>
        </p:spPr>
        <p:txBody>
          <a:bodyPr wrap="square" rtlCol="0">
            <a:spAutoFit/>
          </a:bodyPr>
          <a:lstStyle/>
          <a:p>
            <a:r>
              <a:rPr lang="ja-JP" altLang="en-US" sz="1200" dirty="0"/>
              <a:t>●実施時期</a:t>
            </a:r>
            <a:endParaRPr lang="en-US" altLang="ja-JP" sz="1200" dirty="0"/>
          </a:p>
          <a:p>
            <a:r>
              <a:rPr lang="en-US" altLang="ja-JP" sz="1200" dirty="0"/>
              <a:t>2017</a:t>
            </a:r>
            <a:r>
              <a:rPr lang="ja-JP" altLang="en-US" sz="1200" dirty="0"/>
              <a:t>年</a:t>
            </a:r>
            <a:r>
              <a:rPr lang="en-US" altLang="ja-JP" sz="1200" dirty="0"/>
              <a:t>7</a:t>
            </a:r>
            <a:r>
              <a:rPr lang="ja-JP" altLang="en-US" sz="1200" dirty="0"/>
              <a:t>月～</a:t>
            </a:r>
            <a:endParaRPr lang="en-US" altLang="ja-JP" sz="1200" dirty="0"/>
          </a:p>
          <a:p>
            <a:r>
              <a:rPr lang="ja-JP" altLang="en-US" sz="1200" dirty="0"/>
              <a:t>自動運転は</a:t>
            </a:r>
            <a:endParaRPr lang="en-US" altLang="ja-JP" sz="1200" dirty="0"/>
          </a:p>
          <a:p>
            <a:r>
              <a:rPr lang="en-US" altLang="ja-JP" sz="1200" dirty="0"/>
              <a:t>2020</a:t>
            </a:r>
            <a:r>
              <a:rPr lang="ja-JP" altLang="en-US" sz="1200" dirty="0"/>
              <a:t>年</a:t>
            </a:r>
            <a:r>
              <a:rPr lang="en-US" altLang="ja-JP" sz="1200" dirty="0"/>
              <a:t>11</a:t>
            </a:r>
            <a:r>
              <a:rPr lang="ja-JP" altLang="en-US" sz="1200" dirty="0"/>
              <a:t>月～</a:t>
            </a:r>
            <a:endParaRPr lang="en-US" altLang="ja-JP" sz="1200" dirty="0"/>
          </a:p>
        </p:txBody>
      </p:sp>
      <p:pic>
        <p:nvPicPr>
          <p:cNvPr id="1361" name="図 23"/>
          <p:cNvPicPr>
            <a:picLocks noChangeAspect="1"/>
          </p:cNvPicPr>
          <p:nvPr/>
        </p:nvPicPr>
        <p:blipFill>
          <a:blip r:embed="rId6"/>
          <a:stretch>
            <a:fillRect/>
          </a:stretch>
        </p:blipFill>
        <p:spPr>
          <a:xfrm>
            <a:off x="7768603" y="1282002"/>
            <a:ext cx="1508888" cy="1004354"/>
          </a:xfrm>
          <a:prstGeom prst="rect">
            <a:avLst/>
          </a:prstGeom>
        </p:spPr>
      </p:pic>
      <p:pic>
        <p:nvPicPr>
          <p:cNvPr id="1362" name="図 24"/>
          <p:cNvPicPr>
            <a:picLocks noChangeAspect="1"/>
          </p:cNvPicPr>
          <p:nvPr/>
        </p:nvPicPr>
        <p:blipFill>
          <a:blip r:embed="rId7"/>
          <a:stretch>
            <a:fillRect/>
          </a:stretch>
        </p:blipFill>
        <p:spPr>
          <a:xfrm>
            <a:off x="6350556" y="1551822"/>
            <a:ext cx="1363015" cy="1517095"/>
          </a:xfrm>
          <a:prstGeom prst="rect">
            <a:avLst/>
          </a:prstGeom>
        </p:spPr>
      </p:pic>
      <p:grpSp>
        <p:nvGrpSpPr>
          <p:cNvPr id="1363" name="グループ化 25"/>
          <p:cNvGrpSpPr/>
          <p:nvPr/>
        </p:nvGrpSpPr>
        <p:grpSpPr>
          <a:xfrm>
            <a:off x="7794234" y="2347440"/>
            <a:ext cx="1129283" cy="1004354"/>
            <a:chOff x="7413233" y="5475354"/>
            <a:chExt cx="1508369" cy="1341503"/>
          </a:xfrm>
        </p:grpSpPr>
        <p:pic>
          <p:nvPicPr>
            <p:cNvPr id="1364" name="図 26"/>
            <p:cNvPicPr>
              <a:picLocks noChangeAspect="1"/>
            </p:cNvPicPr>
            <p:nvPr/>
          </p:nvPicPr>
          <p:blipFill>
            <a:blip r:embed="rId8"/>
            <a:srcRect l="7990" t="1401" r="66708" b="30138"/>
            <a:stretch>
              <a:fillRect/>
            </a:stretch>
          </p:blipFill>
          <p:spPr>
            <a:xfrm>
              <a:off x="7413233" y="5475354"/>
              <a:ext cx="1508369" cy="1341503"/>
            </a:xfrm>
            <a:prstGeom prst="rect">
              <a:avLst/>
            </a:prstGeom>
          </p:spPr>
        </p:pic>
        <p:sp>
          <p:nvSpPr>
            <p:cNvPr id="1365" name="楕円 27"/>
            <p:cNvSpPr/>
            <p:nvPr/>
          </p:nvSpPr>
          <p:spPr>
            <a:xfrm>
              <a:off x="8548463" y="6468900"/>
              <a:ext cx="187797" cy="187797"/>
            </a:xfrm>
            <a:prstGeom prst="ellipse">
              <a:avLst/>
            </a:prstGeom>
            <a:noFill/>
            <a:ln w="31750">
              <a:solidFill>
                <a:srgbClr val="FF0000"/>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36143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タイトル 1"/>
          <p:cNvSpPr>
            <a:spLocks noGrp="1"/>
          </p:cNvSpPr>
          <p:nvPr>
            <p:ph type="title"/>
          </p:nvPr>
        </p:nvSpPr>
        <p:spPr/>
        <p:txBody>
          <a:bodyPr/>
          <a:lstStyle/>
          <a:p>
            <a:r>
              <a:rPr kumimoji="1" lang="ja-JP" altLang="en-US" dirty="0" smtClean="0"/>
              <a:t>総合的な都市交通戦略の推進</a:t>
            </a:r>
            <a:endParaRPr kumimoji="1" lang="ja-JP" altLang="en-US" dirty="0"/>
          </a:p>
        </p:txBody>
      </p:sp>
      <p:sp>
        <p:nvSpPr>
          <p:cNvPr id="1601" name="スライド番号プレースホルダ 2"/>
          <p:cNvSpPr>
            <a:spLocks noGrp="1"/>
          </p:cNvSpPr>
          <p:nvPr>
            <p:ph type="sldNum" sz="quarter" idx="12"/>
          </p:nvPr>
        </p:nvSpPr>
        <p:spPr/>
        <p:txBody>
          <a:bodyPr/>
          <a:lstStyle/>
          <a:p>
            <a:pPr>
              <a:defRPr/>
            </a:pPr>
            <a:fld id="{309A9406-7811-4395-B584-0E5BEBB99143}" type="slidenum">
              <a:rPr lang="en-US" altLang="ja-JP" smtClean="0"/>
              <a:pPr>
                <a:defRPr/>
              </a:pPr>
              <a:t>3</a:t>
            </a:fld>
            <a:endParaRPr lang="en-US" altLang="ja-JP"/>
          </a:p>
        </p:txBody>
      </p:sp>
      <p:sp>
        <p:nvSpPr>
          <p:cNvPr id="1602" name="Text Box 3"/>
          <p:cNvSpPr txBox="1">
            <a:spLocks noChangeArrowheads="1"/>
          </p:cNvSpPr>
          <p:nvPr/>
        </p:nvSpPr>
        <p:spPr>
          <a:xfrm>
            <a:off x="203200" y="752475"/>
            <a:ext cx="9574336" cy="844326"/>
          </a:xfrm>
          <a:prstGeom prst="rect">
            <a:avLst/>
          </a:prstGeom>
          <a:noFill/>
          <a:ln w="9525">
            <a:solidFill>
              <a:schemeClr val="tx1"/>
            </a:solidFill>
            <a:miter lim="800000"/>
            <a:headEnd/>
            <a:tailEnd/>
          </a:ln>
          <a:effectLst/>
        </p:spPr>
        <p:txBody>
          <a:bodyPr wrap="square" tIns="82800" bIns="82800">
            <a:spAutoFit/>
          </a:bodyPr>
          <a:lstStyle/>
          <a:p>
            <a:pPr algn="l">
              <a:lnSpc>
                <a:spcPct val="85000"/>
              </a:lnSpc>
              <a:spcBef>
                <a:spcPct val="20000"/>
              </a:spcBef>
              <a:buClr>
                <a:schemeClr val="accent2"/>
              </a:buClr>
              <a:buFont typeface="Wingdings" pitchFamily="2" charset="2"/>
              <a:buChar char="p"/>
            </a:pPr>
            <a:r>
              <a:rPr lang="ja-JP" altLang="en-US" sz="1600" b="1" dirty="0">
                <a:solidFill>
                  <a:srgbClr val="FF0000"/>
                </a:solidFill>
                <a:latin typeface="HG丸ｺﾞｼｯｸM-PRO" pitchFamily="50" charset="-128"/>
                <a:ea typeface="HG丸ｺﾞｼｯｸM-PRO" pitchFamily="50" charset="-128"/>
              </a:rPr>
              <a:t>徒歩、自転車、自動車、公共交通の適正分担</a:t>
            </a:r>
            <a:r>
              <a:rPr lang="ja-JP" altLang="en-US" sz="1600" dirty="0">
                <a:latin typeface="HG丸ｺﾞｼｯｸM-PRO" pitchFamily="50" charset="-128"/>
                <a:ea typeface="HG丸ｺﾞｼｯｸM-PRO" pitchFamily="50" charset="-128"/>
              </a:rPr>
              <a:t>を図り、都市・地域の魅力ある将来像と安全で</a:t>
            </a:r>
            <a:r>
              <a:rPr lang="ja-JP" altLang="en-US" sz="1600" dirty="0" smtClean="0">
                <a:latin typeface="HG丸ｺﾞｼｯｸM-PRO" pitchFamily="50" charset="-128"/>
                <a:ea typeface="HG丸ｺﾞｼｯｸM-PRO" pitchFamily="50" charset="-128"/>
              </a:rPr>
              <a:t>円滑な交</a:t>
            </a:r>
            <a:r>
              <a:rPr lang="en-US" altLang="ja-JP" sz="1600" dirty="0" smtClean="0">
                <a:latin typeface="HG丸ｺﾞｼｯｸM-PRO" pitchFamily="50" charset="-128"/>
                <a:ea typeface="HG丸ｺﾞｼｯｸM-PRO" pitchFamily="50" charset="-128"/>
              </a:rPr>
              <a:t/>
            </a:r>
            <a:br>
              <a:rPr lang="en-US" altLang="ja-JP" sz="1600" dirty="0" smtClean="0">
                <a:latin typeface="HG丸ｺﾞｼｯｸM-PRO" pitchFamily="50" charset="-128"/>
                <a:ea typeface="HG丸ｺﾞｼｯｸM-PRO" pitchFamily="50" charset="-128"/>
              </a:rPr>
            </a:br>
            <a:r>
              <a:rPr lang="ja-JP" altLang="en-US" sz="1600" dirty="0" smtClean="0">
                <a:latin typeface="HG丸ｺﾞｼｯｸM-PRO" pitchFamily="50" charset="-128"/>
                <a:ea typeface="HG丸ｺﾞｼｯｸM-PRO" pitchFamily="50" charset="-128"/>
              </a:rPr>
              <a:t>　通</a:t>
            </a:r>
            <a:r>
              <a:rPr lang="ja-JP" altLang="en-US" sz="1600" dirty="0">
                <a:latin typeface="HG丸ｺﾞｼｯｸM-PRO" pitchFamily="50" charset="-128"/>
                <a:ea typeface="HG丸ｺﾞｼｯｸM-PRO" pitchFamily="50" charset="-128"/>
              </a:rPr>
              <a:t>を</a:t>
            </a:r>
            <a:r>
              <a:rPr lang="ja-JP" altLang="en-US" sz="1600" dirty="0" smtClean="0">
                <a:latin typeface="HG丸ｺﾞｼｯｸM-PRO" pitchFamily="50" charset="-128"/>
                <a:ea typeface="HG丸ｺﾞｼｯｸM-PRO" pitchFamily="50" charset="-128"/>
              </a:rPr>
              <a:t>実現</a:t>
            </a:r>
            <a:r>
              <a:rPr lang="ja-JP" altLang="en-US" sz="1600" dirty="0">
                <a:latin typeface="HG丸ｺﾞｼｯｸM-PRO" pitchFamily="50" charset="-128"/>
                <a:ea typeface="HG丸ｺﾞｼｯｸM-PRO" pitchFamily="50" charset="-128"/>
              </a:rPr>
              <a:t>するため、</a:t>
            </a:r>
            <a:r>
              <a:rPr lang="ja-JP" altLang="en-US" sz="1600" b="1" dirty="0">
                <a:solidFill>
                  <a:srgbClr val="FF0000"/>
                </a:solidFill>
                <a:latin typeface="HG丸ｺﾞｼｯｸM-PRO" pitchFamily="50" charset="-128"/>
                <a:ea typeface="HG丸ｺﾞｼｯｸM-PRO" pitchFamily="50" charset="-128"/>
              </a:rPr>
              <a:t>総合的な都市交通の戦略の策定</a:t>
            </a:r>
          </a:p>
          <a:p>
            <a:pPr algn="l">
              <a:lnSpc>
                <a:spcPct val="85000"/>
              </a:lnSpc>
              <a:spcBef>
                <a:spcPct val="20000"/>
              </a:spcBef>
              <a:buClr>
                <a:schemeClr val="accent2"/>
              </a:buClr>
              <a:buFont typeface="Wingdings" pitchFamily="2" charset="2"/>
              <a:buChar char="p"/>
            </a:pPr>
            <a:r>
              <a:rPr lang="ja-JP" altLang="en-US" sz="1600" dirty="0" smtClean="0">
                <a:latin typeface="HG丸ｺﾞｼｯｸM-PRO" pitchFamily="50" charset="-128"/>
                <a:ea typeface="HG丸ｺﾞｼｯｸM-PRO" pitchFamily="50" charset="-128"/>
              </a:rPr>
              <a:t>戦略の実現のためには、</a:t>
            </a:r>
            <a:r>
              <a:rPr lang="ja-JP" altLang="en-US" sz="1600" b="1" dirty="0" smtClean="0">
                <a:solidFill>
                  <a:srgbClr val="FF0000"/>
                </a:solidFill>
                <a:latin typeface="HG丸ｺﾞｼｯｸM-PRO" pitchFamily="50" charset="-128"/>
                <a:ea typeface="HG丸ｺﾞｼｯｸM-PRO" pitchFamily="50" charset="-128"/>
              </a:rPr>
              <a:t>関係者が目標を共有し、一丸となって取り組む</a:t>
            </a:r>
            <a:r>
              <a:rPr lang="ja-JP" altLang="en-US" sz="1600" dirty="0" smtClean="0">
                <a:latin typeface="HG丸ｺﾞｼｯｸM-PRO" pitchFamily="50" charset="-128"/>
                <a:ea typeface="HG丸ｺﾞｼｯｸM-PRO" pitchFamily="50" charset="-128"/>
              </a:rPr>
              <a:t>ことが必要</a:t>
            </a:r>
            <a:endParaRPr lang="ja-JP" altLang="en-US" sz="1600" dirty="0">
              <a:latin typeface="HG丸ｺﾞｼｯｸM-PRO" pitchFamily="50" charset="-128"/>
              <a:ea typeface="HG丸ｺﾞｼｯｸM-PRO" pitchFamily="50" charset="-128"/>
            </a:endParaRPr>
          </a:p>
        </p:txBody>
      </p:sp>
      <p:sp>
        <p:nvSpPr>
          <p:cNvPr id="1603" name="Rectangle 13"/>
          <p:cNvSpPr>
            <a:spLocks noChangeArrowheads="1"/>
          </p:cNvSpPr>
          <p:nvPr/>
        </p:nvSpPr>
        <p:spPr>
          <a:xfrm>
            <a:off x="1409700" y="5854700"/>
            <a:ext cx="361950" cy="139700"/>
          </a:xfrm>
          <a:prstGeom prst="rect">
            <a:avLst/>
          </a:prstGeom>
          <a:solidFill>
            <a:schemeClr val="bg1"/>
          </a:solidFill>
          <a:ln w="9525" algn="ctr">
            <a:noFill/>
            <a:miter lim="800000"/>
            <a:headEnd/>
            <a:tailEnd/>
          </a:ln>
          <a:effectLst/>
        </p:spPr>
        <p:txBody>
          <a:bodyPr wrap="none" anchor="ctr"/>
          <a:lstStyle/>
          <a:p>
            <a:endParaRPr lang="ja-JP" altLang="en-US"/>
          </a:p>
        </p:txBody>
      </p:sp>
      <p:pic>
        <p:nvPicPr>
          <p:cNvPr id="1604" name="Picture 15"/>
          <p:cNvPicPr>
            <a:picLocks noChangeAspect="1" noChangeArrowheads="1"/>
          </p:cNvPicPr>
          <p:nvPr/>
        </p:nvPicPr>
        <p:blipFill>
          <a:blip r:embed="rId2"/>
          <a:stretch>
            <a:fillRect/>
          </a:stretch>
        </p:blipFill>
        <p:spPr>
          <a:xfrm>
            <a:off x="431800" y="1944688"/>
            <a:ext cx="8204200" cy="4887912"/>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タイトル 1"/>
          <p:cNvSpPr>
            <a:spLocks noGrp="1"/>
          </p:cNvSpPr>
          <p:nvPr>
            <p:ph type="title"/>
          </p:nvPr>
        </p:nvSpPr>
        <p:spPr/>
        <p:txBody>
          <a:bodyPr/>
          <a:lstStyle/>
          <a:p>
            <a:r>
              <a:rPr kumimoji="1" lang="ja-JP" altLang="en-US" dirty="0" smtClean="0"/>
              <a:t>都市・地域総合交通戦略に基づく取り組み</a:t>
            </a:r>
            <a:endParaRPr kumimoji="1" lang="ja-JP" altLang="en-US" dirty="0"/>
          </a:p>
        </p:txBody>
      </p:sp>
      <p:sp>
        <p:nvSpPr>
          <p:cNvPr id="1208" name="正方形/長方形 3"/>
          <p:cNvSpPr/>
          <p:nvPr/>
        </p:nvSpPr>
        <p:spPr>
          <a:xfrm>
            <a:off x="0" y="6464300"/>
            <a:ext cx="9144000" cy="36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09" name="Rectangle 3"/>
          <p:cNvSpPr>
            <a:spLocks noChangeArrowheads="1"/>
          </p:cNvSpPr>
          <p:nvPr/>
        </p:nvSpPr>
        <p:spPr>
          <a:xfrm>
            <a:off x="33319" y="2191313"/>
            <a:ext cx="3142833" cy="3660560"/>
          </a:xfrm>
          <a:prstGeom prst="rect">
            <a:avLst/>
          </a:prstGeom>
          <a:solidFill>
            <a:srgbClr val="FFFF99">
              <a:alpha val="50980"/>
            </a:srgbClr>
          </a:solidFill>
          <a:ln w="9525">
            <a:solidFill>
              <a:schemeClr val="tx1"/>
            </a:solidFill>
            <a:miter lim="800000"/>
            <a:headEnd/>
            <a:tailEnd/>
          </a:ln>
        </p:spPr>
        <p:txBody>
          <a:bodyPr wrap="none" anchor="ctr"/>
          <a:lstStyle/>
          <a:p>
            <a:endParaRPr lang="ja-JP" altLang="en-US"/>
          </a:p>
        </p:txBody>
      </p:sp>
      <p:sp>
        <p:nvSpPr>
          <p:cNvPr id="1210" name="Oval 2"/>
          <p:cNvSpPr>
            <a:spLocks noChangeArrowheads="1"/>
          </p:cNvSpPr>
          <p:nvPr/>
        </p:nvSpPr>
        <p:spPr>
          <a:xfrm>
            <a:off x="342901" y="6092089"/>
            <a:ext cx="2489689" cy="519351"/>
          </a:xfrm>
          <a:prstGeom prst="ellipse">
            <a:avLst/>
          </a:prstGeom>
          <a:solidFill>
            <a:srgbClr val="FFFF99"/>
          </a:solidFill>
          <a:ln w="9525" algn="ctr">
            <a:solidFill>
              <a:schemeClr val="tx1"/>
            </a:solidFill>
            <a:round/>
            <a:headEnd/>
            <a:tailEnd/>
          </a:ln>
        </p:spPr>
        <p:txBody>
          <a:bodyPr anchor="ctr">
            <a:spAutoFit/>
          </a:bodyPr>
          <a:lstStyle/>
          <a:p>
            <a:endParaRPr lang="ja-JP" altLang="en-US"/>
          </a:p>
        </p:txBody>
      </p:sp>
      <p:sp>
        <p:nvSpPr>
          <p:cNvPr id="1211" name="Text Box 7"/>
          <p:cNvSpPr txBox="1">
            <a:spLocks noChangeArrowheads="1"/>
          </p:cNvSpPr>
          <p:nvPr/>
        </p:nvSpPr>
        <p:spPr>
          <a:xfrm>
            <a:off x="3932033" y="1871778"/>
            <a:ext cx="4669943" cy="560153"/>
          </a:xfrm>
          <a:prstGeom prst="rect">
            <a:avLst/>
          </a:prstGeom>
          <a:noFill/>
          <a:ln w="9525">
            <a:noFill/>
            <a:miter lim="800000"/>
            <a:headEnd/>
            <a:tailEnd/>
          </a:ln>
        </p:spPr>
        <p:txBody>
          <a:bodyPr wrap="square">
            <a:spAutoFit/>
          </a:bodyPr>
          <a:lstStyle/>
          <a:p>
            <a:pPr algn="ctr">
              <a:lnSpc>
                <a:spcPct val="70000"/>
              </a:lnSpc>
              <a:spcBef>
                <a:spcPct val="50000"/>
              </a:spcBef>
            </a:pPr>
            <a:r>
              <a:rPr lang="ja-JP" altLang="en-US" sz="1600" dirty="0">
                <a:solidFill>
                  <a:srgbClr val="0000FF"/>
                </a:solidFill>
                <a:ea typeface="HGP創英角ｺﾞｼｯｸUB" pitchFamily="50" charset="-128"/>
              </a:rPr>
              <a:t>総合的な交通連携の施策・事業の展開</a:t>
            </a:r>
            <a:r>
              <a:rPr lang="ja-JP" altLang="en-US" sz="1600" dirty="0" smtClean="0">
                <a:solidFill>
                  <a:srgbClr val="0000FF"/>
                </a:solidFill>
                <a:ea typeface="HGP創英角ｺﾞｼｯｸUB" pitchFamily="50" charset="-128"/>
              </a:rPr>
              <a:t>イメージ</a:t>
            </a:r>
            <a:endParaRPr lang="en-US" altLang="ja-JP" sz="1600" dirty="0" smtClean="0">
              <a:solidFill>
                <a:srgbClr val="0000FF"/>
              </a:solidFill>
              <a:ea typeface="HGP創英角ｺﾞｼｯｸUB" pitchFamily="50" charset="-128"/>
            </a:endParaRPr>
          </a:p>
          <a:p>
            <a:pPr algn="ctr">
              <a:lnSpc>
                <a:spcPct val="70000"/>
              </a:lnSpc>
              <a:spcBef>
                <a:spcPct val="50000"/>
              </a:spcBef>
            </a:pPr>
            <a:r>
              <a:rPr lang="ja-JP" altLang="en-US" sz="1600" dirty="0" smtClean="0">
                <a:solidFill>
                  <a:srgbClr val="0000FF"/>
                </a:solidFill>
                <a:ea typeface="HGP創英角ｺﾞｼｯｸUB" pitchFamily="50" charset="-128"/>
              </a:rPr>
              <a:t>～公共交通を軸としたコンパクトなまちづくり～</a:t>
            </a:r>
            <a:endParaRPr lang="ja-JP" altLang="en-US" sz="1600" dirty="0">
              <a:solidFill>
                <a:srgbClr val="0000FF"/>
              </a:solidFill>
              <a:ea typeface="HGP創英角ｺﾞｼｯｸUB" pitchFamily="50" charset="-128"/>
            </a:endParaRPr>
          </a:p>
        </p:txBody>
      </p:sp>
      <p:sp>
        <p:nvSpPr>
          <p:cNvPr id="1212" name="Text Box 8"/>
          <p:cNvSpPr txBox="1">
            <a:spLocks noChangeArrowheads="1"/>
          </p:cNvSpPr>
          <p:nvPr/>
        </p:nvSpPr>
        <p:spPr>
          <a:xfrm>
            <a:off x="3440832" y="6206791"/>
            <a:ext cx="5516808" cy="390561"/>
          </a:xfrm>
          <a:prstGeom prst="rect">
            <a:avLst/>
          </a:prstGeom>
          <a:solidFill>
            <a:schemeClr val="bg1"/>
          </a:solidFill>
          <a:ln w="57150" cmpd="thinThick" algn="ctr">
            <a:solidFill>
              <a:srgbClr val="808080"/>
            </a:solidFill>
            <a:miter lim="800000"/>
            <a:headEnd/>
            <a:tailEnd/>
          </a:ln>
        </p:spPr>
        <p:txBody>
          <a:bodyPr wrap="square" lIns="54000" tIns="28800" rIns="54000" bIns="28800">
            <a:spAutoFit/>
          </a:bodyPr>
          <a:lstStyle/>
          <a:p>
            <a:pPr algn="ctr">
              <a:lnSpc>
                <a:spcPct val="120000"/>
              </a:lnSpc>
              <a:spcBef>
                <a:spcPct val="50000"/>
              </a:spcBef>
            </a:pPr>
            <a:r>
              <a:rPr lang="ja-JP" altLang="en-US" b="1" dirty="0" smtClean="0">
                <a:solidFill>
                  <a:srgbClr val="FF0000"/>
                </a:solidFill>
              </a:rPr>
              <a:t>コンパクト＋ネットワーク　の推進</a:t>
            </a:r>
            <a:endParaRPr lang="en-US" altLang="ja-JP" b="1" dirty="0" smtClean="0">
              <a:solidFill>
                <a:srgbClr val="FF0000"/>
              </a:solidFill>
            </a:endParaRPr>
          </a:p>
        </p:txBody>
      </p:sp>
      <p:sp>
        <p:nvSpPr>
          <p:cNvPr id="1213" name="AutoShape 9"/>
          <p:cNvSpPr>
            <a:spLocks noChangeArrowheads="1"/>
          </p:cNvSpPr>
          <p:nvPr/>
        </p:nvSpPr>
        <p:spPr>
          <a:xfrm>
            <a:off x="5313040" y="5753571"/>
            <a:ext cx="1907931" cy="339725"/>
          </a:xfrm>
          <a:prstGeom prst="downArrow">
            <a:avLst>
              <a:gd name="adj1" fmla="val 50000"/>
              <a:gd name="adj2" fmla="val 25000"/>
            </a:avLst>
          </a:prstGeom>
          <a:gradFill rotWithShape="1">
            <a:gsLst>
              <a:gs pos="0">
                <a:schemeClr val="bg1"/>
              </a:gs>
              <a:gs pos="100000">
                <a:schemeClr val="accent2"/>
              </a:gs>
            </a:gsLst>
            <a:lin ang="5400000" scaled="1"/>
            <a:tileRect/>
          </a:gradFill>
          <a:ln w="9525" algn="ctr">
            <a:noFill/>
            <a:miter lim="800000"/>
            <a:headEnd/>
            <a:tailEnd/>
          </a:ln>
        </p:spPr>
        <p:txBody>
          <a:bodyPr wrap="none" anchor="ctr"/>
          <a:lstStyle/>
          <a:p>
            <a:endParaRPr lang="ja-JP" altLang="en-US"/>
          </a:p>
        </p:txBody>
      </p:sp>
      <p:sp>
        <p:nvSpPr>
          <p:cNvPr id="1214" name="Rectangle 10"/>
          <p:cNvSpPr>
            <a:spLocks noChangeArrowheads="1"/>
          </p:cNvSpPr>
          <p:nvPr/>
        </p:nvSpPr>
        <p:spPr>
          <a:xfrm>
            <a:off x="117908" y="1887551"/>
            <a:ext cx="2866292" cy="246221"/>
          </a:xfrm>
          <a:prstGeom prst="rect">
            <a:avLst/>
          </a:prstGeom>
          <a:noFill/>
          <a:ln w="9525">
            <a:noFill/>
            <a:miter lim="800000"/>
            <a:headEnd/>
            <a:tailEnd/>
          </a:ln>
        </p:spPr>
        <p:txBody>
          <a:bodyPr lIns="0" tIns="0" rIns="0" bIns="0">
            <a:spAutoFit/>
          </a:bodyPr>
          <a:lstStyle/>
          <a:p>
            <a:pPr marL="266700" indent="-266700" algn="ctr">
              <a:spcBef>
                <a:spcPct val="20000"/>
              </a:spcBef>
              <a:buFont typeface="ＭＳ Ｐゴシック" charset="-128"/>
              <a:buNone/>
            </a:pPr>
            <a:r>
              <a:rPr lang="ja-JP" altLang="en-US" sz="1600" dirty="0">
                <a:solidFill>
                  <a:srgbClr val="000000"/>
                </a:solidFill>
                <a:latin typeface="HGP創英角ｺﾞｼｯｸUB" pitchFamily="50" charset="-128"/>
                <a:ea typeface="HGP創英角ｺﾞｼｯｸUB" pitchFamily="50" charset="-128"/>
              </a:rPr>
              <a:t>　</a:t>
            </a:r>
            <a:r>
              <a:rPr lang="ja-JP" altLang="en-US" sz="1600" dirty="0">
                <a:solidFill>
                  <a:srgbClr val="0000FF"/>
                </a:solidFill>
                <a:latin typeface="HGP創英角ｺﾞｼｯｸUB" pitchFamily="50" charset="-128"/>
                <a:ea typeface="HGP創英角ｺﾞｼｯｸUB" pitchFamily="50" charset="-128"/>
              </a:rPr>
              <a:t>都市・地域総合交通戦略の策定</a:t>
            </a:r>
            <a:r>
              <a:rPr lang="ja-JP" altLang="en-US" sz="1600" dirty="0">
                <a:solidFill>
                  <a:srgbClr val="000000"/>
                </a:solidFill>
                <a:latin typeface="HGP創英角ｺﾞｼｯｸUB" pitchFamily="50" charset="-128"/>
                <a:ea typeface="HGP創英角ｺﾞｼｯｸUB" pitchFamily="50" charset="-128"/>
              </a:rPr>
              <a:t>　</a:t>
            </a:r>
            <a:endParaRPr lang="ja-JP" altLang="en-US" sz="1600" dirty="0"/>
          </a:p>
        </p:txBody>
      </p:sp>
      <p:sp>
        <p:nvSpPr>
          <p:cNvPr id="1215" name="AutoShape 11"/>
          <p:cNvSpPr>
            <a:spLocks noChangeArrowheads="1"/>
          </p:cNvSpPr>
          <p:nvPr/>
        </p:nvSpPr>
        <p:spPr>
          <a:xfrm>
            <a:off x="924274" y="5852566"/>
            <a:ext cx="1440474" cy="215330"/>
          </a:xfrm>
          <a:prstGeom prst="downArrow">
            <a:avLst>
              <a:gd name="adj1" fmla="val 50000"/>
              <a:gd name="adj2" fmla="val 25000"/>
            </a:avLst>
          </a:prstGeom>
          <a:gradFill rotWithShape="1">
            <a:gsLst>
              <a:gs pos="0">
                <a:schemeClr val="bg1"/>
              </a:gs>
              <a:gs pos="100000">
                <a:schemeClr val="accent2"/>
              </a:gs>
            </a:gsLst>
            <a:lin ang="5400000" scaled="1"/>
            <a:tileRect/>
          </a:gradFill>
          <a:ln w="9525" algn="ctr">
            <a:noFill/>
            <a:miter lim="800000"/>
            <a:headEnd/>
            <a:tailEnd/>
          </a:ln>
        </p:spPr>
        <p:txBody>
          <a:bodyPr wrap="none" anchor="ctr"/>
          <a:lstStyle/>
          <a:p>
            <a:endParaRPr lang="ja-JP" altLang="en-US"/>
          </a:p>
        </p:txBody>
      </p:sp>
      <p:sp>
        <p:nvSpPr>
          <p:cNvPr id="1216" name="Text Box 12"/>
          <p:cNvSpPr txBox="1">
            <a:spLocks noChangeArrowheads="1"/>
          </p:cNvSpPr>
          <p:nvPr/>
        </p:nvSpPr>
        <p:spPr>
          <a:xfrm>
            <a:off x="404446" y="6193013"/>
            <a:ext cx="2338754" cy="369332"/>
          </a:xfrm>
          <a:prstGeom prst="rect">
            <a:avLst/>
          </a:prstGeom>
          <a:noFill/>
          <a:ln w="9525" algn="ctr">
            <a:noFill/>
            <a:miter lim="800000"/>
            <a:headEnd/>
            <a:tailEnd/>
          </a:ln>
        </p:spPr>
        <p:txBody>
          <a:bodyPr>
            <a:spAutoFit/>
          </a:bodyPr>
          <a:lstStyle/>
          <a:p>
            <a:pPr marL="266700" indent="-266700" algn="ctr">
              <a:spcBef>
                <a:spcPct val="50000"/>
              </a:spcBef>
              <a:buFont typeface="ＭＳ Ｐゴシック" charset="-128"/>
              <a:buNone/>
            </a:pPr>
            <a:r>
              <a:rPr lang="ja-JP" altLang="en-US" b="1">
                <a:solidFill>
                  <a:schemeClr val="accent2"/>
                </a:solidFill>
              </a:rPr>
              <a:t>戦略実施プログラム</a:t>
            </a:r>
          </a:p>
        </p:txBody>
      </p:sp>
      <p:sp>
        <p:nvSpPr>
          <p:cNvPr id="1217" name="Freeform 13"/>
          <p:cNvSpPr/>
          <p:nvPr/>
        </p:nvSpPr>
        <p:spPr>
          <a:xfrm>
            <a:off x="96333" y="3774688"/>
            <a:ext cx="2996711" cy="2005176"/>
          </a:xfrm>
          <a:custGeom>
            <a:avLst/>
            <a:gdLst>
              <a:gd name="T0" fmla="*/ 2147483520 w 21550"/>
              <a:gd name="T1" fmla="*/ 0 h 12100"/>
              <a:gd name="T2" fmla="*/ 0 w 21550"/>
              <a:gd name="T3" fmla="*/ 2147483520 h 12100"/>
              <a:gd name="T4" fmla="*/ 0 w 21550"/>
              <a:gd name="T5" fmla="*/ 2147483520 h 12100"/>
              <a:gd name="T6" fmla="*/ 2147483520 w 21550"/>
              <a:gd name="T7" fmla="*/ 2147483520 h 12100"/>
              <a:gd name="T8" fmla="*/ 2147483520 w 21550"/>
              <a:gd name="T9" fmla="*/ 2147483520 h 12100"/>
              <a:gd name="T10" fmla="*/ 2147483520 w 21550"/>
              <a:gd name="T11" fmla="*/ 2147483520 h 12100"/>
              <a:gd name="T12" fmla="*/ 2147483520 w 21550"/>
              <a:gd name="T13" fmla="*/ 2147483520 h 12100"/>
              <a:gd name="T14" fmla="*/ 2147483520 w 21550"/>
              <a:gd name="T15" fmla="*/ 0 h 12100"/>
              <a:gd name="T16" fmla="*/ 2147483520 w 21550"/>
              <a:gd name="T17" fmla="*/ 0 h 1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0"/>
              <a:gd name="T28" fmla="*/ 0 h 12100"/>
              <a:gd name="T29" fmla="*/ 21550 w 21550"/>
              <a:gd name="T30" fmla="*/ 12100 h 12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0" h="12100">
                <a:moveTo>
                  <a:pt x="2017" y="0"/>
                </a:moveTo>
                <a:cubicBezTo>
                  <a:pt x="903" y="0"/>
                  <a:pt x="0" y="903"/>
                  <a:pt x="0" y="2017"/>
                </a:cubicBezTo>
                <a:lnTo>
                  <a:pt x="0" y="10084"/>
                </a:lnTo>
                <a:cubicBezTo>
                  <a:pt x="0" y="11197"/>
                  <a:pt x="903" y="12100"/>
                  <a:pt x="2017" y="12100"/>
                </a:cubicBezTo>
                <a:lnTo>
                  <a:pt x="19533" y="12100"/>
                </a:lnTo>
                <a:cubicBezTo>
                  <a:pt x="20647" y="12100"/>
                  <a:pt x="21550" y="11197"/>
                  <a:pt x="21550" y="10084"/>
                </a:cubicBezTo>
                <a:lnTo>
                  <a:pt x="21550" y="2017"/>
                </a:lnTo>
                <a:cubicBezTo>
                  <a:pt x="21550" y="903"/>
                  <a:pt x="20647" y="0"/>
                  <a:pt x="19533" y="0"/>
                </a:cubicBezTo>
                <a:lnTo>
                  <a:pt x="2017" y="0"/>
                </a:lnTo>
                <a:close/>
              </a:path>
            </a:pathLst>
          </a:custGeom>
          <a:solidFill>
            <a:srgbClr val="CCFFCC"/>
          </a:solidFill>
          <a:ln w="6350" cap="rnd">
            <a:solidFill>
              <a:srgbClr val="000000"/>
            </a:solidFill>
            <a:prstDash val="solid"/>
            <a:round/>
            <a:headEnd/>
            <a:tailEnd/>
          </a:ln>
        </p:spPr>
        <p:txBody>
          <a:bodyPr/>
          <a:lstStyle/>
          <a:p>
            <a:endParaRPr lang="ja-JP" altLang="en-US"/>
          </a:p>
        </p:txBody>
      </p:sp>
      <p:sp>
        <p:nvSpPr>
          <p:cNvPr id="1218" name="Rectangle 14"/>
          <p:cNvSpPr>
            <a:spLocks noChangeArrowheads="1"/>
          </p:cNvSpPr>
          <p:nvPr/>
        </p:nvSpPr>
        <p:spPr>
          <a:xfrm>
            <a:off x="856866" y="2490151"/>
            <a:ext cx="1437543" cy="209550"/>
          </a:xfrm>
          <a:prstGeom prst="rect">
            <a:avLst/>
          </a:prstGeom>
          <a:solidFill>
            <a:srgbClr val="FFFFFF"/>
          </a:solidFill>
          <a:ln w="9525">
            <a:noFill/>
            <a:miter lim="800000"/>
            <a:headEnd/>
            <a:tailEnd/>
          </a:ln>
        </p:spPr>
        <p:txBody>
          <a:bodyPr/>
          <a:lstStyle/>
          <a:p>
            <a:endParaRPr lang="ja-JP" altLang="en-US"/>
          </a:p>
        </p:txBody>
      </p:sp>
      <p:grpSp>
        <p:nvGrpSpPr>
          <p:cNvPr id="1219" name="Group 15"/>
          <p:cNvGrpSpPr/>
          <p:nvPr/>
        </p:nvGrpSpPr>
        <p:grpSpPr>
          <a:xfrm>
            <a:off x="634127" y="3282063"/>
            <a:ext cx="1883020" cy="276225"/>
            <a:chOff x="432" y="1461"/>
            <a:chExt cx="1187" cy="162"/>
          </a:xfrm>
        </p:grpSpPr>
        <p:sp>
          <p:nvSpPr>
            <p:cNvPr id="1220" name="Rectangle 16"/>
            <p:cNvSpPr>
              <a:spLocks noChangeArrowheads="1"/>
            </p:cNvSpPr>
            <p:nvPr/>
          </p:nvSpPr>
          <p:spPr>
            <a:xfrm>
              <a:off x="432" y="1461"/>
              <a:ext cx="1187" cy="162"/>
            </a:xfrm>
            <a:prstGeom prst="rect">
              <a:avLst/>
            </a:prstGeom>
            <a:solidFill>
              <a:srgbClr val="BBE0E3"/>
            </a:solidFill>
            <a:ln w="9525">
              <a:noFill/>
              <a:miter lim="800000"/>
              <a:headEnd/>
              <a:tailEnd/>
            </a:ln>
          </p:spPr>
          <p:txBody>
            <a:bodyPr/>
            <a:lstStyle/>
            <a:p>
              <a:endParaRPr lang="ja-JP" altLang="en-US"/>
            </a:p>
          </p:txBody>
        </p:sp>
        <p:sp>
          <p:nvSpPr>
            <p:cNvPr id="1221" name="Rectangle 17"/>
            <p:cNvSpPr>
              <a:spLocks noChangeArrowheads="1"/>
            </p:cNvSpPr>
            <p:nvPr/>
          </p:nvSpPr>
          <p:spPr>
            <a:xfrm>
              <a:off x="432" y="1461"/>
              <a:ext cx="1187" cy="162"/>
            </a:xfrm>
            <a:prstGeom prst="rect">
              <a:avLst/>
            </a:prstGeom>
            <a:noFill/>
            <a:ln w="6350" cap="rnd">
              <a:solidFill>
                <a:srgbClr val="000000"/>
              </a:solidFill>
              <a:miter lim="800000"/>
              <a:headEnd/>
              <a:tailEnd/>
            </a:ln>
          </p:spPr>
          <p:txBody>
            <a:bodyPr/>
            <a:lstStyle/>
            <a:p>
              <a:endParaRPr lang="ja-JP" altLang="en-US"/>
            </a:p>
          </p:txBody>
        </p:sp>
      </p:grpSp>
      <p:sp>
        <p:nvSpPr>
          <p:cNvPr id="1222" name="Oval 22"/>
          <p:cNvSpPr>
            <a:spLocks noChangeArrowheads="1"/>
          </p:cNvSpPr>
          <p:nvPr/>
        </p:nvSpPr>
        <p:spPr>
          <a:xfrm>
            <a:off x="131501" y="3990713"/>
            <a:ext cx="1534257" cy="1706401"/>
          </a:xfrm>
          <a:prstGeom prst="ellipse">
            <a:avLst/>
          </a:prstGeom>
          <a:solidFill>
            <a:schemeClr val="bg1"/>
          </a:solidFill>
          <a:ln w="6350" cap="rnd">
            <a:solidFill>
              <a:srgbClr val="000000"/>
            </a:solidFill>
            <a:round/>
            <a:headEnd/>
            <a:tailEnd/>
          </a:ln>
        </p:spPr>
        <p:txBody>
          <a:bodyPr/>
          <a:lstStyle/>
          <a:p>
            <a:endParaRPr lang="ja-JP" altLang="en-US"/>
          </a:p>
        </p:txBody>
      </p:sp>
      <p:sp>
        <p:nvSpPr>
          <p:cNvPr id="1223" name="Oval 23"/>
          <p:cNvSpPr>
            <a:spLocks noChangeArrowheads="1"/>
          </p:cNvSpPr>
          <p:nvPr/>
        </p:nvSpPr>
        <p:spPr>
          <a:xfrm>
            <a:off x="1486981" y="3990713"/>
            <a:ext cx="1572358" cy="1717143"/>
          </a:xfrm>
          <a:prstGeom prst="ellipse">
            <a:avLst/>
          </a:prstGeom>
          <a:solidFill>
            <a:schemeClr val="bg1"/>
          </a:solidFill>
          <a:ln w="6350" cap="rnd">
            <a:solidFill>
              <a:srgbClr val="000000"/>
            </a:solidFill>
            <a:round/>
            <a:headEnd/>
            <a:tailEnd/>
          </a:ln>
        </p:spPr>
        <p:txBody>
          <a:bodyPr/>
          <a:lstStyle/>
          <a:p>
            <a:endParaRPr lang="ja-JP" altLang="en-US"/>
          </a:p>
        </p:txBody>
      </p:sp>
      <p:sp>
        <p:nvSpPr>
          <p:cNvPr id="1224" name="Rectangle 27"/>
          <p:cNvSpPr>
            <a:spLocks noChangeArrowheads="1"/>
          </p:cNvSpPr>
          <p:nvPr/>
        </p:nvSpPr>
        <p:spPr>
          <a:xfrm>
            <a:off x="891931" y="3336036"/>
            <a:ext cx="1384996" cy="184666"/>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200" b="1" dirty="0">
                <a:solidFill>
                  <a:srgbClr val="000000"/>
                </a:solidFill>
                <a:latin typeface="ＭＳ ゴシック" pitchFamily="49" charset="-128"/>
                <a:ea typeface="ＭＳ ゴシック" pitchFamily="49" charset="-128"/>
              </a:rPr>
              <a:t>都市の</a:t>
            </a:r>
            <a:r>
              <a:rPr lang="ja-JP" altLang="en-US" sz="1200" b="1" dirty="0" smtClean="0">
                <a:solidFill>
                  <a:srgbClr val="000000"/>
                </a:solidFill>
                <a:latin typeface="ＭＳ ゴシック" pitchFamily="49" charset="-128"/>
                <a:ea typeface="ＭＳ ゴシック" pitchFamily="49" charset="-128"/>
              </a:rPr>
              <a:t>将来像の実現</a:t>
            </a:r>
            <a:endParaRPr lang="ja-JP" altLang="en-US" sz="1200" b="1" dirty="0"/>
          </a:p>
        </p:txBody>
      </p:sp>
      <p:sp>
        <p:nvSpPr>
          <p:cNvPr id="1225" name="Rectangle 30"/>
          <p:cNvSpPr>
            <a:spLocks noChangeArrowheads="1"/>
          </p:cNvSpPr>
          <p:nvPr/>
        </p:nvSpPr>
        <p:spPr>
          <a:xfrm>
            <a:off x="532271" y="3828142"/>
            <a:ext cx="785472" cy="184666"/>
          </a:xfrm>
          <a:prstGeom prst="rect">
            <a:avLst/>
          </a:prstGeom>
          <a:solidFill>
            <a:schemeClr val="bg1"/>
          </a:solid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200" dirty="0">
                <a:solidFill>
                  <a:srgbClr val="000000"/>
                </a:solidFill>
                <a:latin typeface="HGP創英角ｺﾞｼｯｸUB" pitchFamily="50" charset="-128"/>
                <a:ea typeface="HGP創英角ｺﾞｼｯｸUB" pitchFamily="50" charset="-128"/>
              </a:rPr>
              <a:t>　ハ　ー　ド　</a:t>
            </a:r>
            <a:endParaRPr lang="ja-JP" altLang="en-US" sz="1200" dirty="0"/>
          </a:p>
        </p:txBody>
      </p:sp>
      <p:sp>
        <p:nvSpPr>
          <p:cNvPr id="1226" name="Rectangle 31"/>
          <p:cNvSpPr>
            <a:spLocks noChangeArrowheads="1"/>
          </p:cNvSpPr>
          <p:nvPr/>
        </p:nvSpPr>
        <p:spPr>
          <a:xfrm>
            <a:off x="1853477" y="3828142"/>
            <a:ext cx="764633" cy="184666"/>
          </a:xfrm>
          <a:prstGeom prst="rect">
            <a:avLst/>
          </a:prstGeom>
          <a:solidFill>
            <a:schemeClr val="bg1"/>
          </a:solid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200" dirty="0">
                <a:solidFill>
                  <a:srgbClr val="000000"/>
                </a:solidFill>
                <a:latin typeface="HGP創英角ｺﾞｼｯｸUB" pitchFamily="50" charset="-128"/>
                <a:ea typeface="HGP創英角ｺﾞｼｯｸUB" pitchFamily="50" charset="-128"/>
              </a:rPr>
              <a:t>　ソ　フ　ト　</a:t>
            </a:r>
            <a:endParaRPr lang="ja-JP" altLang="en-US" sz="1200" dirty="0"/>
          </a:p>
        </p:txBody>
      </p:sp>
      <p:sp>
        <p:nvSpPr>
          <p:cNvPr id="1227" name="Text Box 35"/>
          <p:cNvSpPr txBox="1">
            <a:spLocks noChangeArrowheads="1"/>
          </p:cNvSpPr>
          <p:nvPr/>
        </p:nvSpPr>
        <p:spPr>
          <a:xfrm>
            <a:off x="261457" y="4212260"/>
            <a:ext cx="1404301" cy="1338828"/>
          </a:xfrm>
          <a:prstGeom prst="rect">
            <a:avLst/>
          </a:prstGeom>
          <a:noFill/>
          <a:ln w="9525" algn="ctr">
            <a:noFill/>
            <a:miter lim="800000"/>
            <a:headEnd/>
            <a:tailEnd/>
          </a:ln>
        </p:spPr>
        <p:txBody>
          <a:bodyPr wrap="square">
            <a:spAutoFit/>
          </a:bodyPr>
          <a:lstStyle/>
          <a:p>
            <a:pPr marL="266700" indent="-266700"/>
            <a:r>
              <a:rPr lang="ja-JP" altLang="en-US" sz="900" dirty="0">
                <a:latin typeface="ＭＳ Ｐゴシック" charset="-128"/>
              </a:rPr>
              <a:t>○</a:t>
            </a:r>
            <a:r>
              <a:rPr lang="en-US" altLang="ja-JP" sz="900" dirty="0">
                <a:latin typeface="ＭＳ Ｐゴシック" charset="-128"/>
              </a:rPr>
              <a:t>LRT、</a:t>
            </a:r>
            <a:r>
              <a:rPr lang="ja-JP" altLang="en-US" sz="900" dirty="0">
                <a:latin typeface="ＭＳ Ｐゴシック" charset="-128"/>
              </a:rPr>
              <a:t>バス等の公</a:t>
            </a:r>
          </a:p>
          <a:p>
            <a:pPr marL="266700" indent="-266700"/>
            <a:r>
              <a:rPr lang="ja-JP" altLang="en-US" sz="900" dirty="0">
                <a:latin typeface="ＭＳ Ｐゴシック" charset="-128"/>
              </a:rPr>
              <a:t>　 共交通の導入</a:t>
            </a:r>
          </a:p>
          <a:p>
            <a:pPr marL="266700" indent="-266700">
              <a:lnSpc>
                <a:spcPct val="50000"/>
              </a:lnSpc>
              <a:spcBef>
                <a:spcPct val="50000"/>
              </a:spcBef>
              <a:buFont typeface="ＭＳ Ｐゴシック" charset="-128"/>
              <a:buNone/>
            </a:pPr>
            <a:r>
              <a:rPr lang="ja-JP" altLang="en-US" sz="900" dirty="0">
                <a:latin typeface="ＭＳ Ｐゴシック" charset="-128"/>
              </a:rPr>
              <a:t>○交通結節点整備</a:t>
            </a:r>
          </a:p>
          <a:p>
            <a:pPr marL="266700" indent="-266700">
              <a:lnSpc>
                <a:spcPct val="50000"/>
              </a:lnSpc>
              <a:spcBef>
                <a:spcPct val="50000"/>
              </a:spcBef>
              <a:buFont typeface="ＭＳ Ｐゴシック" charset="-128"/>
              <a:buNone/>
            </a:pPr>
            <a:r>
              <a:rPr lang="ja-JP" altLang="en-US" sz="900" dirty="0">
                <a:latin typeface="ＭＳ Ｐゴシック" charset="-128"/>
              </a:rPr>
              <a:t>○歩行者・自転車環境</a:t>
            </a:r>
          </a:p>
          <a:p>
            <a:pPr marL="266700" indent="-266700">
              <a:lnSpc>
                <a:spcPct val="50000"/>
              </a:lnSpc>
              <a:spcBef>
                <a:spcPct val="50000"/>
              </a:spcBef>
              <a:buFont typeface="ＭＳ Ｐゴシック" charset="-128"/>
              <a:buNone/>
            </a:pPr>
            <a:r>
              <a:rPr lang="ja-JP" altLang="en-US" sz="900" dirty="0">
                <a:latin typeface="ＭＳ Ｐゴシック" charset="-128"/>
              </a:rPr>
              <a:t>　整備</a:t>
            </a:r>
          </a:p>
          <a:p>
            <a:pPr marL="266700" indent="-266700">
              <a:lnSpc>
                <a:spcPct val="50000"/>
              </a:lnSpc>
              <a:spcBef>
                <a:spcPct val="50000"/>
              </a:spcBef>
              <a:buFont typeface="ＭＳ Ｐゴシック" charset="-128"/>
              <a:buNone/>
            </a:pPr>
            <a:r>
              <a:rPr lang="ja-JP" altLang="en-US" sz="900" dirty="0">
                <a:latin typeface="ＭＳ Ｐゴシック" charset="-128"/>
              </a:rPr>
              <a:t>○駐輪場・駐車場整備</a:t>
            </a:r>
          </a:p>
          <a:p>
            <a:pPr marL="266700" indent="-266700">
              <a:lnSpc>
                <a:spcPct val="50000"/>
              </a:lnSpc>
              <a:spcBef>
                <a:spcPct val="50000"/>
              </a:spcBef>
              <a:buFont typeface="ＭＳ Ｐゴシック" charset="-128"/>
              <a:buNone/>
            </a:pPr>
            <a:r>
              <a:rPr lang="ja-JP" altLang="en-US" sz="900" dirty="0">
                <a:latin typeface="ＭＳ Ｐゴシック" charset="-128"/>
              </a:rPr>
              <a:t>○交差点改良　</a:t>
            </a:r>
            <a:endParaRPr lang="en-US" altLang="ja-JP" sz="900" dirty="0" smtClean="0">
              <a:latin typeface="ＭＳ Ｐゴシック" charset="-128"/>
            </a:endParaRPr>
          </a:p>
          <a:p>
            <a:pPr marL="266700" indent="-266700">
              <a:lnSpc>
                <a:spcPct val="50000"/>
              </a:lnSpc>
              <a:spcBef>
                <a:spcPct val="50000"/>
              </a:spcBef>
              <a:buFont typeface="ＭＳ Ｐゴシック" charset="-128"/>
              <a:buNone/>
            </a:pPr>
            <a:r>
              <a:rPr lang="ja-JP" altLang="en-US" sz="900" dirty="0" smtClean="0">
                <a:latin typeface="ＭＳ Ｐゴシック" charset="-128"/>
              </a:rPr>
              <a:t>○駅と一体となった市街</a:t>
            </a:r>
            <a:endParaRPr lang="en-US" altLang="ja-JP" sz="900" dirty="0" smtClean="0">
              <a:latin typeface="ＭＳ Ｐゴシック" charset="-128"/>
            </a:endParaRPr>
          </a:p>
          <a:p>
            <a:pPr marL="266700" indent="-266700">
              <a:lnSpc>
                <a:spcPct val="50000"/>
              </a:lnSpc>
              <a:spcBef>
                <a:spcPct val="50000"/>
              </a:spcBef>
              <a:buFont typeface="ＭＳ Ｐゴシック" charset="-128"/>
              <a:buNone/>
            </a:pPr>
            <a:r>
              <a:rPr lang="ja-JP" altLang="en-US" sz="900" dirty="0" smtClean="0">
                <a:latin typeface="ＭＳ Ｐゴシック" charset="-128"/>
              </a:rPr>
              <a:t>　 地再開発事業　等</a:t>
            </a:r>
            <a:endParaRPr lang="ja-JP" altLang="en-US" sz="900" dirty="0">
              <a:latin typeface="ＭＳ Ｐゴシック" charset="-128"/>
            </a:endParaRPr>
          </a:p>
        </p:txBody>
      </p:sp>
      <p:sp>
        <p:nvSpPr>
          <p:cNvPr id="1228" name="Text Box 36"/>
          <p:cNvSpPr txBox="1">
            <a:spLocks noChangeArrowheads="1"/>
          </p:cNvSpPr>
          <p:nvPr/>
        </p:nvSpPr>
        <p:spPr>
          <a:xfrm>
            <a:off x="1608351" y="4221088"/>
            <a:ext cx="1472441" cy="1408078"/>
          </a:xfrm>
          <a:prstGeom prst="rect">
            <a:avLst/>
          </a:prstGeom>
          <a:noFill/>
          <a:ln w="9525" algn="ctr">
            <a:noFill/>
            <a:miter lim="800000"/>
            <a:headEnd/>
            <a:tailEnd/>
          </a:ln>
        </p:spPr>
        <p:txBody>
          <a:bodyPr wrap="square">
            <a:spAutoFit/>
          </a:bodyPr>
          <a:lstStyle/>
          <a:p>
            <a:pPr marL="266700" indent="-266700">
              <a:lnSpc>
                <a:spcPct val="50000"/>
              </a:lnSpc>
              <a:spcBef>
                <a:spcPct val="50000"/>
              </a:spcBef>
              <a:buFont typeface="ＭＳ Ｐゴシック" charset="-128"/>
              <a:buNone/>
            </a:pPr>
            <a:r>
              <a:rPr lang="ja-JP" altLang="en-US" sz="900" dirty="0"/>
              <a:t>○歩行者・自転車・自動</a:t>
            </a:r>
          </a:p>
          <a:p>
            <a:pPr marL="266700" indent="-266700">
              <a:lnSpc>
                <a:spcPct val="50000"/>
              </a:lnSpc>
              <a:spcBef>
                <a:spcPct val="50000"/>
              </a:spcBef>
              <a:buFont typeface="ＭＳ Ｐゴシック" charset="-128"/>
              <a:buNone/>
            </a:pPr>
            <a:r>
              <a:rPr lang="ja-JP" altLang="en-US" sz="900" dirty="0"/>
              <a:t>    車・公共交通の適正利</a:t>
            </a:r>
          </a:p>
          <a:p>
            <a:pPr marL="266700" indent="-266700">
              <a:lnSpc>
                <a:spcPct val="50000"/>
              </a:lnSpc>
              <a:spcBef>
                <a:spcPct val="50000"/>
              </a:spcBef>
              <a:buFont typeface="ＭＳ Ｐゴシック" charset="-128"/>
              <a:buNone/>
            </a:pPr>
            <a:r>
              <a:rPr lang="ja-JP" altLang="en-US" sz="900" dirty="0"/>
              <a:t>    用のための啓発活動</a:t>
            </a:r>
          </a:p>
          <a:p>
            <a:pPr marL="266700" indent="-266700">
              <a:lnSpc>
                <a:spcPct val="50000"/>
              </a:lnSpc>
              <a:spcBef>
                <a:spcPct val="50000"/>
              </a:spcBef>
              <a:buFont typeface="ＭＳ Ｐゴシック" charset="-128"/>
              <a:buNone/>
            </a:pPr>
            <a:r>
              <a:rPr lang="ja-JP" altLang="en-US" sz="900" dirty="0"/>
              <a:t>○バス路線再編による利</a:t>
            </a:r>
          </a:p>
          <a:p>
            <a:pPr marL="266700" indent="-266700">
              <a:lnSpc>
                <a:spcPct val="50000"/>
              </a:lnSpc>
              <a:spcBef>
                <a:spcPct val="50000"/>
              </a:spcBef>
              <a:buFont typeface="ＭＳ Ｐゴシック" charset="-128"/>
              <a:buNone/>
            </a:pPr>
            <a:r>
              <a:rPr lang="ja-JP" altLang="en-US" sz="900" dirty="0"/>
              <a:t>    便性確保と効率的</a:t>
            </a:r>
            <a:r>
              <a:rPr lang="ja-JP" altLang="en-US" sz="900" dirty="0" smtClean="0"/>
              <a:t>運営</a:t>
            </a:r>
            <a:endParaRPr lang="en-US" altLang="ja-JP" sz="900" dirty="0" smtClean="0"/>
          </a:p>
          <a:p>
            <a:pPr marL="266700" indent="-266700">
              <a:lnSpc>
                <a:spcPct val="50000"/>
              </a:lnSpc>
              <a:spcBef>
                <a:spcPct val="50000"/>
              </a:spcBef>
              <a:buFont typeface="ＭＳ Ｐゴシック" charset="-128"/>
              <a:buNone/>
            </a:pPr>
            <a:r>
              <a:rPr lang="ja-JP" altLang="en-US" sz="900" dirty="0" smtClean="0"/>
              <a:t>○まちなか・公共交通沿線</a:t>
            </a:r>
            <a:endParaRPr lang="en-US" altLang="ja-JP" sz="900" dirty="0" smtClean="0"/>
          </a:p>
          <a:p>
            <a:pPr marL="266700" indent="-266700">
              <a:lnSpc>
                <a:spcPct val="50000"/>
              </a:lnSpc>
              <a:spcBef>
                <a:spcPct val="50000"/>
              </a:spcBef>
              <a:buFont typeface="ＭＳ Ｐゴシック" charset="-128"/>
              <a:buNone/>
            </a:pPr>
            <a:r>
              <a:rPr lang="ja-JP" altLang="en-US" sz="900" dirty="0" smtClean="0"/>
              <a:t>　　</a:t>
            </a:r>
            <a:r>
              <a:rPr lang="ja-JP" altLang="en-US" sz="900" dirty="0" err="1" smtClean="0"/>
              <a:t>への</a:t>
            </a:r>
            <a:r>
              <a:rPr lang="ja-JP" altLang="en-US" sz="900" dirty="0" smtClean="0"/>
              <a:t>居住推進、病院等</a:t>
            </a:r>
            <a:endParaRPr lang="en-US" altLang="ja-JP" sz="900" dirty="0" smtClean="0"/>
          </a:p>
          <a:p>
            <a:pPr marL="266700" indent="-266700">
              <a:lnSpc>
                <a:spcPct val="50000"/>
              </a:lnSpc>
              <a:spcBef>
                <a:spcPct val="50000"/>
              </a:spcBef>
              <a:buFont typeface="ＭＳ Ｐゴシック" charset="-128"/>
              <a:buNone/>
            </a:pPr>
            <a:r>
              <a:rPr lang="ja-JP" altLang="en-US" sz="900" dirty="0" smtClean="0"/>
              <a:t>　　の都市機能の誘導</a:t>
            </a:r>
            <a:endParaRPr lang="ja-JP" altLang="en-US" sz="900" dirty="0"/>
          </a:p>
          <a:p>
            <a:pPr marL="266700" indent="-266700">
              <a:lnSpc>
                <a:spcPct val="50000"/>
              </a:lnSpc>
              <a:spcBef>
                <a:spcPct val="50000"/>
              </a:spcBef>
              <a:buFont typeface="ＭＳ Ｐゴシック" charset="-128"/>
              <a:buNone/>
            </a:pPr>
            <a:r>
              <a:rPr lang="ja-JP" altLang="en-US" sz="900" dirty="0"/>
              <a:t>○戦略実施に伴う</a:t>
            </a:r>
            <a:r>
              <a:rPr lang="ja-JP" altLang="en-US" sz="900" dirty="0" smtClean="0"/>
              <a:t>社会</a:t>
            </a:r>
          </a:p>
          <a:p>
            <a:pPr marL="266700" indent="-266700">
              <a:lnSpc>
                <a:spcPct val="50000"/>
              </a:lnSpc>
              <a:spcBef>
                <a:spcPct val="50000"/>
              </a:spcBef>
              <a:buFont typeface="ＭＳ Ｐゴシック" charset="-128"/>
              <a:buNone/>
            </a:pPr>
            <a:r>
              <a:rPr lang="ja-JP" altLang="en-US" sz="900" dirty="0" smtClean="0"/>
              <a:t>　 実験　等</a:t>
            </a:r>
            <a:endParaRPr lang="ja-JP" altLang="en-US" sz="900" dirty="0"/>
          </a:p>
        </p:txBody>
      </p:sp>
      <p:sp>
        <p:nvSpPr>
          <p:cNvPr id="1229" name="AutoShape 37"/>
          <p:cNvSpPr>
            <a:spLocks noChangeArrowheads="1"/>
          </p:cNvSpPr>
          <p:nvPr/>
        </p:nvSpPr>
        <p:spPr>
          <a:xfrm rot="16200000">
            <a:off x="2715992" y="6189610"/>
            <a:ext cx="844550" cy="402981"/>
          </a:xfrm>
          <a:prstGeom prst="downArrow">
            <a:avLst>
              <a:gd name="adj1" fmla="val 50000"/>
              <a:gd name="adj2" fmla="val 25000"/>
            </a:avLst>
          </a:prstGeom>
          <a:gradFill rotWithShape="1">
            <a:gsLst>
              <a:gs pos="0">
                <a:schemeClr val="bg1"/>
              </a:gs>
              <a:gs pos="100000">
                <a:schemeClr val="accent2"/>
              </a:gs>
            </a:gsLst>
            <a:lin ang="5400000" scaled="1"/>
            <a:tileRect/>
          </a:gradFill>
          <a:ln w="9525" algn="ctr">
            <a:noFill/>
            <a:miter lim="800000"/>
            <a:headEnd/>
            <a:tailEnd/>
          </a:ln>
        </p:spPr>
        <p:txBody>
          <a:bodyPr wrap="none" anchor="ctr"/>
          <a:lstStyle/>
          <a:p>
            <a:endParaRPr lang="ja-JP" altLang="en-US"/>
          </a:p>
        </p:txBody>
      </p:sp>
      <p:sp>
        <p:nvSpPr>
          <p:cNvPr id="1230" name="Text Box 39"/>
          <p:cNvSpPr txBox="1">
            <a:spLocks noChangeArrowheads="1"/>
          </p:cNvSpPr>
          <p:nvPr/>
        </p:nvSpPr>
        <p:spPr>
          <a:xfrm>
            <a:off x="3080792" y="5723964"/>
            <a:ext cx="2110154" cy="369332"/>
          </a:xfrm>
          <a:prstGeom prst="rect">
            <a:avLst/>
          </a:prstGeom>
          <a:noFill/>
          <a:ln w="9525" algn="ctr">
            <a:noFill/>
            <a:miter lim="800000"/>
            <a:headEnd/>
            <a:tailEnd/>
          </a:ln>
        </p:spPr>
        <p:txBody>
          <a:bodyPr>
            <a:spAutoFit/>
          </a:bodyPr>
          <a:lstStyle/>
          <a:p>
            <a:pPr algn="ctr">
              <a:spcBef>
                <a:spcPct val="50000"/>
              </a:spcBef>
            </a:pPr>
            <a:r>
              <a:rPr lang="ja-JP" altLang="en-US" dirty="0">
                <a:latin typeface="ＭＳ ゴシック" pitchFamily="49" charset="-128"/>
                <a:ea typeface="ＭＳ ゴシック" pitchFamily="49" charset="-128"/>
              </a:rPr>
              <a:t>【取組の効果】</a:t>
            </a:r>
          </a:p>
        </p:txBody>
      </p:sp>
      <p:sp>
        <p:nvSpPr>
          <p:cNvPr id="1231" name="AutoShape 6"/>
          <p:cNvSpPr>
            <a:spLocks noChangeArrowheads="1"/>
          </p:cNvSpPr>
          <p:nvPr/>
        </p:nvSpPr>
        <p:spPr>
          <a:xfrm>
            <a:off x="203689" y="620688"/>
            <a:ext cx="9501839" cy="1143000"/>
          </a:xfrm>
          <a:prstGeom prst="roundRect">
            <a:avLst>
              <a:gd name="adj" fmla="val 7870"/>
            </a:avLst>
          </a:prstGeom>
          <a:noFill/>
          <a:ln w="9525" algn="ctr">
            <a:solidFill>
              <a:schemeClr val="tx1"/>
            </a:solidFill>
            <a:round/>
            <a:headEnd/>
            <a:tailEnd/>
          </a:ln>
        </p:spPr>
        <p:txBody>
          <a:bodyPr anchor="ctr"/>
          <a:lstStyle/>
          <a:p>
            <a:pPr marL="177800" indent="-177800">
              <a:lnSpc>
                <a:spcPct val="115000"/>
              </a:lnSpc>
              <a:spcBef>
                <a:spcPct val="5000"/>
              </a:spcBef>
              <a:buFont typeface="Wingdings" pitchFamily="2" charset="2"/>
              <a:buChar char="n"/>
            </a:pPr>
            <a:r>
              <a:rPr lang="ja-JP" altLang="en-US" sz="1400" dirty="0" smtClean="0">
                <a:latin typeface="ＭＳ ゴシック" pitchFamily="49" charset="-128"/>
                <a:ea typeface="ＭＳ ゴシック" pitchFamily="49" charset="-128"/>
              </a:rPr>
              <a:t>　都市</a:t>
            </a:r>
            <a:r>
              <a:rPr lang="ja-JP" altLang="en-US" sz="1400" dirty="0">
                <a:latin typeface="ＭＳ ゴシック" pitchFamily="49" charset="-128"/>
                <a:ea typeface="ＭＳ ゴシック" pitchFamily="49" charset="-128"/>
              </a:rPr>
              <a:t>・地域において安全で円滑な公共交通を軸としたコンパクトなまちづくりを推進し、持続可能な都市を実現するため、多様な主体で構成される協議会において総合交通戦略を策定。　　</a:t>
            </a:r>
            <a:endParaRPr lang="ja-JP" altLang="en-US" sz="1400" dirty="0">
              <a:ea typeface="ＭＳ ゴシック" pitchFamily="49" charset="-128"/>
            </a:endParaRPr>
          </a:p>
          <a:p>
            <a:pPr marL="177800" indent="-177800">
              <a:lnSpc>
                <a:spcPct val="115000"/>
              </a:lnSpc>
              <a:spcBef>
                <a:spcPct val="5000"/>
              </a:spcBef>
              <a:buFont typeface="Wingdings" pitchFamily="2" charset="2"/>
              <a:buChar char="n"/>
            </a:pPr>
            <a:r>
              <a:rPr lang="ja-JP" altLang="en-US" sz="1400" dirty="0" smtClean="0">
                <a:latin typeface="ＭＳ ゴシック" pitchFamily="49" charset="-128"/>
                <a:ea typeface="ＭＳ ゴシック" pitchFamily="49" charset="-128"/>
              </a:rPr>
              <a:t>　総合交通戦略に</a:t>
            </a:r>
            <a:r>
              <a:rPr lang="ja-JP" altLang="en-US" sz="1400" dirty="0">
                <a:latin typeface="ＭＳ ゴシック" pitchFamily="49" charset="-128"/>
                <a:ea typeface="ＭＳ ゴシック" pitchFamily="49" charset="-128"/>
              </a:rPr>
              <a:t>基づき</a:t>
            </a:r>
            <a:r>
              <a:rPr lang="ja-JP" altLang="en-US" sz="1400" dirty="0" smtClean="0">
                <a:latin typeface="ＭＳ ゴシック" pitchFamily="49" charset="-128"/>
                <a:ea typeface="ＭＳ ゴシック" pitchFamily="49" charset="-128"/>
              </a:rPr>
              <a:t>、ＬＲＴ</a:t>
            </a:r>
            <a:r>
              <a:rPr lang="ja-JP" altLang="en-US" sz="1400" dirty="0">
                <a:latin typeface="ＭＳ ゴシック" pitchFamily="49" charset="-128"/>
                <a:ea typeface="ＭＳ ゴシック" pitchFamily="49" charset="-128"/>
              </a:rPr>
              <a:t>やバス</a:t>
            </a:r>
            <a:r>
              <a:rPr lang="ja-JP" altLang="en-US" sz="1400" dirty="0" smtClean="0">
                <a:latin typeface="ＭＳ ゴシック" pitchFamily="49" charset="-128"/>
                <a:ea typeface="ＭＳ ゴシック" pitchFamily="49" charset="-128"/>
              </a:rPr>
              <a:t>走行空間</a:t>
            </a:r>
            <a:r>
              <a:rPr lang="ja-JP" altLang="en-US" sz="1400" dirty="0">
                <a:latin typeface="ＭＳ ゴシック" pitchFamily="49" charset="-128"/>
                <a:ea typeface="ＭＳ ゴシック" pitchFamily="49" charset="-128"/>
              </a:rPr>
              <a:t>の整備、交通結節点の改善、公共</a:t>
            </a:r>
            <a:r>
              <a:rPr lang="ja-JP" altLang="en-US" sz="1400" dirty="0" smtClean="0">
                <a:latin typeface="ＭＳ ゴシック" pitchFamily="49" charset="-128"/>
                <a:ea typeface="ＭＳ ゴシック" pitchFamily="49" charset="-128"/>
              </a:rPr>
              <a:t>交通の</a:t>
            </a:r>
            <a:r>
              <a:rPr lang="ja-JP" altLang="en-US" sz="1400" dirty="0">
                <a:latin typeface="ＭＳ ゴシック" pitchFamily="49" charset="-128"/>
                <a:ea typeface="ＭＳ ゴシック" pitchFamily="49" charset="-128"/>
              </a:rPr>
              <a:t>利用促進や徒歩・</a:t>
            </a:r>
            <a:r>
              <a:rPr lang="ja-JP" altLang="en-US" sz="1400" dirty="0" smtClean="0">
                <a:latin typeface="ＭＳ ゴシック" pitchFamily="49" charset="-128"/>
                <a:ea typeface="ＭＳ ゴシック" pitchFamily="49" charset="-128"/>
              </a:rPr>
              <a:t>自転車の利用環境の整備等</a:t>
            </a:r>
            <a:r>
              <a:rPr lang="ja-JP" altLang="en-US" sz="1400" dirty="0">
                <a:latin typeface="ＭＳ ゴシック" pitchFamily="49" charset="-128"/>
                <a:ea typeface="ＭＳ ゴシック" pitchFamily="49" charset="-128"/>
              </a:rPr>
              <a:t>を実施。</a:t>
            </a:r>
          </a:p>
        </p:txBody>
      </p:sp>
      <p:sp>
        <p:nvSpPr>
          <p:cNvPr id="1232" name="Rectangle 32"/>
          <p:cNvSpPr>
            <a:spLocks noChangeArrowheads="1"/>
          </p:cNvSpPr>
          <p:nvPr/>
        </p:nvSpPr>
        <p:spPr>
          <a:xfrm>
            <a:off x="467917" y="2216536"/>
            <a:ext cx="2398093"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a:solidFill>
                  <a:srgbClr val="000000"/>
                </a:solidFill>
                <a:latin typeface="ＭＳ ゴシック" pitchFamily="49" charset="-128"/>
                <a:ea typeface="ＭＳ ゴシック" pitchFamily="49" charset="-128"/>
              </a:rPr>
              <a:t>（関係者が一丸となって戦略を策定）</a:t>
            </a:r>
            <a:endParaRPr lang="ja-JP" altLang="en-US" sz="1100" b="1" dirty="0"/>
          </a:p>
        </p:txBody>
      </p:sp>
      <p:sp>
        <p:nvSpPr>
          <p:cNvPr id="1233" name="Rectangle 34"/>
          <p:cNvSpPr>
            <a:spLocks noChangeArrowheads="1"/>
          </p:cNvSpPr>
          <p:nvPr/>
        </p:nvSpPr>
        <p:spPr>
          <a:xfrm>
            <a:off x="21257" y="3562857"/>
            <a:ext cx="1269579"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a:solidFill>
                  <a:srgbClr val="000000"/>
                </a:solidFill>
                <a:latin typeface="ＭＳ ゴシック" pitchFamily="49" charset="-128"/>
                <a:ea typeface="ＭＳ ゴシック" pitchFamily="49" charset="-128"/>
              </a:rPr>
              <a:t>（施策パッケージ）</a:t>
            </a:r>
            <a:endParaRPr lang="ja-JP" altLang="en-US" sz="1100" b="1" dirty="0"/>
          </a:p>
        </p:txBody>
      </p:sp>
      <p:grpSp>
        <p:nvGrpSpPr>
          <p:cNvPr id="1234" name="グループ化 45"/>
          <p:cNvGrpSpPr/>
          <p:nvPr/>
        </p:nvGrpSpPr>
        <p:grpSpPr>
          <a:xfrm>
            <a:off x="284839" y="2486255"/>
            <a:ext cx="2699361" cy="598188"/>
            <a:chOff x="412296" y="2358406"/>
            <a:chExt cx="3110070" cy="616763"/>
          </a:xfrm>
        </p:grpSpPr>
        <p:sp>
          <p:nvSpPr>
            <p:cNvPr id="1235" name="円/楕円 41"/>
            <p:cNvSpPr/>
            <p:nvPr/>
          </p:nvSpPr>
          <p:spPr>
            <a:xfrm>
              <a:off x="412296" y="2363169"/>
              <a:ext cx="612000" cy="612000"/>
            </a:xfrm>
            <a:prstGeom prst="ellipse">
              <a:avLst/>
            </a:prstGeom>
            <a:solidFill>
              <a:srgbClr val="00CC9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6" name="円/楕円 42"/>
            <p:cNvSpPr/>
            <p:nvPr/>
          </p:nvSpPr>
          <p:spPr>
            <a:xfrm>
              <a:off x="2910366" y="2358406"/>
              <a:ext cx="612000" cy="612000"/>
            </a:xfrm>
            <a:prstGeom prst="ellipse">
              <a:avLst/>
            </a:prstGeom>
            <a:solidFill>
              <a:srgbClr val="00CC9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7" name="正方形/長方形 43"/>
            <p:cNvSpPr/>
            <p:nvPr/>
          </p:nvSpPr>
          <p:spPr>
            <a:xfrm>
              <a:off x="704528" y="2358406"/>
              <a:ext cx="2520280" cy="6120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238" name="Rectangle 32"/>
          <p:cNvSpPr>
            <a:spLocks noChangeArrowheads="1"/>
          </p:cNvSpPr>
          <p:nvPr/>
        </p:nvSpPr>
        <p:spPr>
          <a:xfrm>
            <a:off x="1398535" y="2408355"/>
            <a:ext cx="423194"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a:solidFill>
                  <a:srgbClr val="000000"/>
                </a:solidFill>
                <a:latin typeface="ＭＳ ゴシック" pitchFamily="49" charset="-128"/>
                <a:ea typeface="ＭＳ ゴシック" pitchFamily="49" charset="-128"/>
              </a:rPr>
              <a:t>協議会</a:t>
            </a:r>
            <a:endParaRPr lang="ja-JP" altLang="en-US" sz="1100" b="1" dirty="0"/>
          </a:p>
        </p:txBody>
      </p:sp>
      <p:pic>
        <p:nvPicPr>
          <p:cNvPr id="1239" name="Picture 591"/>
          <p:cNvPicPr>
            <a:picLocks noChangeAspect="1" noChangeArrowheads="1"/>
          </p:cNvPicPr>
          <p:nvPr/>
        </p:nvPicPr>
        <p:blipFill>
          <a:blip r:embed="rId2"/>
          <a:srcRect l="15881" t="77051" b="5139"/>
          <a:stretch>
            <a:fillRect/>
          </a:stretch>
        </p:blipFill>
        <p:spPr>
          <a:xfrm>
            <a:off x="457060" y="2574229"/>
            <a:ext cx="2373924" cy="430847"/>
          </a:xfrm>
          <a:prstGeom prst="rect">
            <a:avLst/>
          </a:prstGeom>
          <a:noFill/>
          <a:ln w="9525" algn="ctr">
            <a:noFill/>
            <a:miter lim="800000"/>
            <a:headEnd/>
            <a:tailEnd/>
          </a:ln>
        </p:spPr>
      </p:pic>
      <p:sp>
        <p:nvSpPr>
          <p:cNvPr id="1240" name="AutoShape 29"/>
          <p:cNvSpPr>
            <a:spLocks noChangeArrowheads="1"/>
          </p:cNvSpPr>
          <p:nvPr/>
        </p:nvSpPr>
        <p:spPr>
          <a:xfrm>
            <a:off x="1148936" y="3106044"/>
            <a:ext cx="811598" cy="153541"/>
          </a:xfrm>
          <a:prstGeom prst="downArrow">
            <a:avLst>
              <a:gd name="adj1" fmla="val 50000"/>
              <a:gd name="adj2" fmla="val 25000"/>
            </a:avLst>
          </a:prstGeom>
          <a:gradFill rotWithShape="1">
            <a:gsLst>
              <a:gs pos="0">
                <a:srgbClr val="FFFFFF"/>
              </a:gs>
              <a:gs pos="100000">
                <a:schemeClr val="accent2"/>
              </a:gs>
            </a:gsLst>
            <a:lin ang="5400000" scaled="1"/>
            <a:tileRect/>
          </a:gradFill>
          <a:ln w="9525" algn="ctr">
            <a:solidFill>
              <a:schemeClr val="tx1"/>
            </a:solidFill>
            <a:miter lim="800000"/>
            <a:headEnd/>
            <a:tailEnd/>
          </a:ln>
        </p:spPr>
        <p:txBody>
          <a:bodyPr wrap="none" anchor="ctr"/>
          <a:lstStyle/>
          <a:p>
            <a:endParaRPr lang="ja-JP" altLang="en-US"/>
          </a:p>
        </p:txBody>
      </p:sp>
      <p:sp>
        <p:nvSpPr>
          <p:cNvPr id="1241" name="Rectangle 34"/>
          <p:cNvSpPr>
            <a:spLocks noChangeArrowheads="1"/>
          </p:cNvSpPr>
          <p:nvPr/>
        </p:nvSpPr>
        <p:spPr>
          <a:xfrm>
            <a:off x="373918" y="3118997"/>
            <a:ext cx="564257"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smtClean="0">
                <a:solidFill>
                  <a:srgbClr val="000000"/>
                </a:solidFill>
                <a:latin typeface="ＭＳ ゴシック" pitchFamily="49" charset="-128"/>
                <a:ea typeface="ＭＳ ゴシック" pitchFamily="49" charset="-128"/>
              </a:rPr>
              <a:t>（目標）</a:t>
            </a:r>
            <a:endParaRPr lang="ja-JP" altLang="en-US" sz="1100" b="1" dirty="0"/>
          </a:p>
        </p:txBody>
      </p:sp>
      <p:sp>
        <p:nvSpPr>
          <p:cNvPr id="1242" name="AutoShape 29"/>
          <p:cNvSpPr>
            <a:spLocks noChangeArrowheads="1"/>
          </p:cNvSpPr>
          <p:nvPr/>
        </p:nvSpPr>
        <p:spPr>
          <a:xfrm>
            <a:off x="1148936" y="3589145"/>
            <a:ext cx="811598" cy="153541"/>
          </a:xfrm>
          <a:prstGeom prst="downArrow">
            <a:avLst>
              <a:gd name="adj1" fmla="val 50000"/>
              <a:gd name="adj2" fmla="val 25000"/>
            </a:avLst>
          </a:prstGeom>
          <a:gradFill rotWithShape="1">
            <a:gsLst>
              <a:gs pos="0">
                <a:srgbClr val="FFFFFF"/>
              </a:gs>
              <a:gs pos="100000">
                <a:schemeClr val="accent2"/>
              </a:gs>
            </a:gsLst>
            <a:lin ang="5400000" scaled="1"/>
            <a:tileRect/>
          </a:gradFill>
          <a:ln w="9525" algn="ctr">
            <a:solidFill>
              <a:schemeClr val="tx1"/>
            </a:solidFill>
            <a:miter lim="800000"/>
            <a:headEnd/>
            <a:tailEnd/>
          </a:ln>
        </p:spPr>
        <p:txBody>
          <a:bodyPr wrap="none" anchor="ctr"/>
          <a:lstStyle/>
          <a:p>
            <a:endParaRPr lang="ja-JP" altLang="en-US"/>
          </a:p>
        </p:txBody>
      </p:sp>
      <p:grpSp>
        <p:nvGrpSpPr>
          <p:cNvPr id="1243" name="グループ化 1410"/>
          <p:cNvGrpSpPr/>
          <p:nvPr/>
        </p:nvGrpSpPr>
        <p:grpSpPr>
          <a:xfrm>
            <a:off x="3424238" y="2386013"/>
            <a:ext cx="5957369" cy="3419251"/>
            <a:chOff x="3424238" y="2386013"/>
            <a:chExt cx="5957369" cy="3419251"/>
          </a:xfrm>
        </p:grpSpPr>
        <p:sp>
          <p:nvSpPr>
            <p:cNvPr id="1244" name="Freeform 120"/>
            <p:cNvSpPr/>
            <p:nvPr/>
          </p:nvSpPr>
          <p:spPr>
            <a:xfrm flipH="1" flipV="1">
              <a:off x="8034146" y="3740690"/>
              <a:ext cx="1347461" cy="709697"/>
            </a:xfrm>
            <a:custGeom>
              <a:avLst/>
              <a:gdLst>
                <a:gd name="connsiteX0" fmla="*/ 6184 w 8333"/>
                <a:gd name="connsiteY0" fmla="*/ 0 h 10000"/>
                <a:gd name="connsiteX1" fmla="*/ 6328 w 8333"/>
                <a:gd name="connsiteY1" fmla="*/ 0 h 10000"/>
                <a:gd name="connsiteX2" fmla="*/ 6436 w 8333"/>
                <a:gd name="connsiteY2" fmla="*/ 0 h 10000"/>
                <a:gd name="connsiteX3" fmla="*/ 6580 w 8333"/>
                <a:gd name="connsiteY3" fmla="*/ 58 h 10000"/>
                <a:gd name="connsiteX4" fmla="*/ 6688 w 8333"/>
                <a:gd name="connsiteY4" fmla="*/ 116 h 10000"/>
                <a:gd name="connsiteX5" fmla="*/ 6796 w 8333"/>
                <a:gd name="connsiteY5" fmla="*/ 163 h 10000"/>
                <a:gd name="connsiteX6" fmla="*/ 6904 w 8333"/>
                <a:gd name="connsiteY6" fmla="*/ 279 h 10000"/>
                <a:gd name="connsiteX7" fmla="*/ 6976 w 8333"/>
                <a:gd name="connsiteY7" fmla="*/ 383 h 10000"/>
                <a:gd name="connsiteX8" fmla="*/ 7084 w 8333"/>
                <a:gd name="connsiteY8" fmla="*/ 488 h 10000"/>
                <a:gd name="connsiteX9" fmla="*/ 7156 w 8333"/>
                <a:gd name="connsiteY9" fmla="*/ 592 h 10000"/>
                <a:gd name="connsiteX10" fmla="*/ 7228 w 8333"/>
                <a:gd name="connsiteY10" fmla="*/ 708 h 10000"/>
                <a:gd name="connsiteX11" fmla="*/ 7300 w 8333"/>
                <a:gd name="connsiteY11" fmla="*/ 859 h 10000"/>
                <a:gd name="connsiteX12" fmla="*/ 7336 w 8333"/>
                <a:gd name="connsiteY12" fmla="*/ 1022 h 10000"/>
                <a:gd name="connsiteX13" fmla="*/ 7372 w 8333"/>
                <a:gd name="connsiteY13" fmla="*/ 1138 h 10000"/>
                <a:gd name="connsiteX14" fmla="*/ 7408 w 8333"/>
                <a:gd name="connsiteY14" fmla="*/ 1289 h 10000"/>
                <a:gd name="connsiteX15" fmla="*/ 7444 w 8333"/>
                <a:gd name="connsiteY15" fmla="*/ 1510 h 10000"/>
                <a:gd name="connsiteX16" fmla="*/ 7444 w 8333"/>
                <a:gd name="connsiteY16" fmla="*/ 1672 h 10000"/>
                <a:gd name="connsiteX17" fmla="*/ 7444 w 8333"/>
                <a:gd name="connsiteY17" fmla="*/ 5865 h 10000"/>
                <a:gd name="connsiteX18" fmla="*/ 8333 w 8333"/>
                <a:gd name="connsiteY18" fmla="*/ 10000 h 10000"/>
                <a:gd name="connsiteX19" fmla="*/ 7444 w 8333"/>
                <a:gd name="connsiteY19" fmla="*/ 8328 h 10000"/>
                <a:gd name="connsiteX20" fmla="*/ 7444 w 8333"/>
                <a:gd name="connsiteY20" fmla="*/ 8490 h 10000"/>
                <a:gd name="connsiteX21" fmla="*/ 7408 w 8333"/>
                <a:gd name="connsiteY21" fmla="*/ 8711 h 10000"/>
                <a:gd name="connsiteX22" fmla="*/ 7372 w 8333"/>
                <a:gd name="connsiteY22" fmla="*/ 8815 h 10000"/>
                <a:gd name="connsiteX23" fmla="*/ 7336 w 8333"/>
                <a:gd name="connsiteY23" fmla="*/ 8978 h 10000"/>
                <a:gd name="connsiteX24" fmla="*/ 7300 w 8333"/>
                <a:gd name="connsiteY24" fmla="*/ 9141 h 10000"/>
                <a:gd name="connsiteX25" fmla="*/ 7228 w 8333"/>
                <a:gd name="connsiteY25" fmla="*/ 9303 h 10000"/>
                <a:gd name="connsiteX26" fmla="*/ 7156 w 8333"/>
                <a:gd name="connsiteY26" fmla="*/ 9408 h 10000"/>
                <a:gd name="connsiteX27" fmla="*/ 7084 w 8333"/>
                <a:gd name="connsiteY27" fmla="*/ 9512 h 10000"/>
                <a:gd name="connsiteX28" fmla="*/ 6976 w 8333"/>
                <a:gd name="connsiteY28" fmla="*/ 9617 h 10000"/>
                <a:gd name="connsiteX29" fmla="*/ 6904 w 8333"/>
                <a:gd name="connsiteY29" fmla="*/ 9733 h 10000"/>
                <a:gd name="connsiteX30" fmla="*/ 6796 w 8333"/>
                <a:gd name="connsiteY30" fmla="*/ 9837 h 10000"/>
                <a:gd name="connsiteX31" fmla="*/ 6688 w 8333"/>
                <a:gd name="connsiteY31" fmla="*/ 9895 h 10000"/>
                <a:gd name="connsiteX32" fmla="*/ 6580 w 8333"/>
                <a:gd name="connsiteY32" fmla="*/ 9942 h 10000"/>
                <a:gd name="connsiteX33" fmla="*/ 6436 w 8333"/>
                <a:gd name="connsiteY33" fmla="*/ 10000 h 10000"/>
                <a:gd name="connsiteX34" fmla="*/ 6328 w 8333"/>
                <a:gd name="connsiteY34" fmla="*/ 10000 h 10000"/>
                <a:gd name="connsiteX35" fmla="*/ 6184 w 8333"/>
                <a:gd name="connsiteY35" fmla="*/ 10000 h 10000"/>
                <a:gd name="connsiteX36" fmla="*/ 4347 w 8333"/>
                <a:gd name="connsiteY36" fmla="*/ 10000 h 10000"/>
                <a:gd name="connsiteX37" fmla="*/ 1224 w 8333"/>
                <a:gd name="connsiteY37" fmla="*/ 10000 h 10000"/>
                <a:gd name="connsiteX38" fmla="*/ 1116 w 8333"/>
                <a:gd name="connsiteY38" fmla="*/ 10000 h 10000"/>
                <a:gd name="connsiteX39" fmla="*/ 972 w 8333"/>
                <a:gd name="connsiteY39" fmla="*/ 10000 h 10000"/>
                <a:gd name="connsiteX40" fmla="*/ 864 w 8333"/>
                <a:gd name="connsiteY40" fmla="*/ 9942 h 10000"/>
                <a:gd name="connsiteX41" fmla="*/ 756 w 8333"/>
                <a:gd name="connsiteY41" fmla="*/ 9895 h 10000"/>
                <a:gd name="connsiteX42" fmla="*/ 648 w 8333"/>
                <a:gd name="connsiteY42" fmla="*/ 9837 h 10000"/>
                <a:gd name="connsiteX43" fmla="*/ 540 w 8333"/>
                <a:gd name="connsiteY43" fmla="*/ 9733 h 10000"/>
                <a:gd name="connsiteX44" fmla="*/ 432 w 8333"/>
                <a:gd name="connsiteY44" fmla="*/ 9617 h 10000"/>
                <a:gd name="connsiteX45" fmla="*/ 360 w 8333"/>
                <a:gd name="connsiteY45" fmla="*/ 9512 h 10000"/>
                <a:gd name="connsiteX46" fmla="*/ 252 w 8333"/>
                <a:gd name="connsiteY46" fmla="*/ 9408 h 10000"/>
                <a:gd name="connsiteX47" fmla="*/ 180 w 8333"/>
                <a:gd name="connsiteY47" fmla="*/ 9303 h 10000"/>
                <a:gd name="connsiteX48" fmla="*/ 144 w 8333"/>
                <a:gd name="connsiteY48" fmla="*/ 9141 h 10000"/>
                <a:gd name="connsiteX49" fmla="*/ 72 w 8333"/>
                <a:gd name="connsiteY49" fmla="*/ 8978 h 10000"/>
                <a:gd name="connsiteX50" fmla="*/ 36 w 8333"/>
                <a:gd name="connsiteY50" fmla="*/ 8815 h 10000"/>
                <a:gd name="connsiteX51" fmla="*/ 0 w 8333"/>
                <a:gd name="connsiteY51" fmla="*/ 8711 h 10000"/>
                <a:gd name="connsiteX52" fmla="*/ 0 w 8333"/>
                <a:gd name="connsiteY52" fmla="*/ 8490 h 10000"/>
                <a:gd name="connsiteX53" fmla="*/ 0 w 8333"/>
                <a:gd name="connsiteY53" fmla="*/ 8328 h 10000"/>
                <a:gd name="connsiteX54" fmla="*/ 0 w 8333"/>
                <a:gd name="connsiteY54" fmla="*/ 5865 h 10000"/>
                <a:gd name="connsiteX55" fmla="*/ 0 w 8333"/>
                <a:gd name="connsiteY55" fmla="*/ 1672 h 10000"/>
                <a:gd name="connsiteX56" fmla="*/ 0 w 8333"/>
                <a:gd name="connsiteY56" fmla="*/ 1510 h 10000"/>
                <a:gd name="connsiteX57" fmla="*/ 0 w 8333"/>
                <a:gd name="connsiteY57" fmla="*/ 1289 h 10000"/>
                <a:gd name="connsiteX58" fmla="*/ 36 w 8333"/>
                <a:gd name="connsiteY58" fmla="*/ 1138 h 10000"/>
                <a:gd name="connsiteX59" fmla="*/ 72 w 8333"/>
                <a:gd name="connsiteY59" fmla="*/ 1022 h 10000"/>
                <a:gd name="connsiteX60" fmla="*/ 144 w 8333"/>
                <a:gd name="connsiteY60" fmla="*/ 859 h 10000"/>
                <a:gd name="connsiteX61" fmla="*/ 180 w 8333"/>
                <a:gd name="connsiteY61" fmla="*/ 708 h 10000"/>
                <a:gd name="connsiteX62" fmla="*/ 252 w 8333"/>
                <a:gd name="connsiteY62" fmla="*/ 592 h 10000"/>
                <a:gd name="connsiteX63" fmla="*/ 360 w 8333"/>
                <a:gd name="connsiteY63" fmla="*/ 488 h 10000"/>
                <a:gd name="connsiteX64" fmla="*/ 432 w 8333"/>
                <a:gd name="connsiteY64" fmla="*/ 383 h 10000"/>
                <a:gd name="connsiteX65" fmla="*/ 540 w 8333"/>
                <a:gd name="connsiteY65" fmla="*/ 279 h 10000"/>
                <a:gd name="connsiteX66" fmla="*/ 648 w 8333"/>
                <a:gd name="connsiteY66" fmla="*/ 163 h 10000"/>
                <a:gd name="connsiteX67" fmla="*/ 756 w 8333"/>
                <a:gd name="connsiteY67" fmla="*/ 116 h 10000"/>
                <a:gd name="connsiteX68" fmla="*/ 864 w 8333"/>
                <a:gd name="connsiteY68" fmla="*/ 58 h 10000"/>
                <a:gd name="connsiteX69" fmla="*/ 972 w 8333"/>
                <a:gd name="connsiteY69" fmla="*/ 0 h 10000"/>
                <a:gd name="connsiteX70" fmla="*/ 1116 w 8333"/>
                <a:gd name="connsiteY70" fmla="*/ 0 h 10000"/>
                <a:gd name="connsiteX71" fmla="*/ 1224 w 8333"/>
                <a:gd name="connsiteY71" fmla="*/ 0 h 10000"/>
                <a:gd name="connsiteX72" fmla="*/ 4347 w 8333"/>
                <a:gd name="connsiteY72" fmla="*/ 0 h 10000"/>
                <a:gd name="connsiteX73" fmla="*/ 6184 w 8333"/>
                <a:gd name="connsiteY73" fmla="*/ 0 h 10000"/>
                <a:gd name="connsiteX74" fmla="*/ 6184 w 8333"/>
                <a:gd name="connsiteY74" fmla="*/ 0 h 10000"/>
                <a:gd name="connsiteX0" fmla="*/ 7421 w 10430"/>
                <a:gd name="connsiteY0" fmla="*/ 0 h 10000"/>
                <a:gd name="connsiteX1" fmla="*/ 7594 w 10430"/>
                <a:gd name="connsiteY1" fmla="*/ 0 h 10000"/>
                <a:gd name="connsiteX2" fmla="*/ 7724 w 10430"/>
                <a:gd name="connsiteY2" fmla="*/ 0 h 10000"/>
                <a:gd name="connsiteX3" fmla="*/ 7896 w 10430"/>
                <a:gd name="connsiteY3" fmla="*/ 58 h 10000"/>
                <a:gd name="connsiteX4" fmla="*/ 8026 w 10430"/>
                <a:gd name="connsiteY4" fmla="*/ 116 h 10000"/>
                <a:gd name="connsiteX5" fmla="*/ 8156 w 10430"/>
                <a:gd name="connsiteY5" fmla="*/ 163 h 10000"/>
                <a:gd name="connsiteX6" fmla="*/ 8285 w 10430"/>
                <a:gd name="connsiteY6" fmla="*/ 279 h 10000"/>
                <a:gd name="connsiteX7" fmla="*/ 8372 w 10430"/>
                <a:gd name="connsiteY7" fmla="*/ 383 h 10000"/>
                <a:gd name="connsiteX8" fmla="*/ 8501 w 10430"/>
                <a:gd name="connsiteY8" fmla="*/ 488 h 10000"/>
                <a:gd name="connsiteX9" fmla="*/ 8588 w 10430"/>
                <a:gd name="connsiteY9" fmla="*/ 592 h 10000"/>
                <a:gd name="connsiteX10" fmla="*/ 8674 w 10430"/>
                <a:gd name="connsiteY10" fmla="*/ 708 h 10000"/>
                <a:gd name="connsiteX11" fmla="*/ 8760 w 10430"/>
                <a:gd name="connsiteY11" fmla="*/ 859 h 10000"/>
                <a:gd name="connsiteX12" fmla="*/ 8804 w 10430"/>
                <a:gd name="connsiteY12" fmla="*/ 1022 h 10000"/>
                <a:gd name="connsiteX13" fmla="*/ 8847 w 10430"/>
                <a:gd name="connsiteY13" fmla="*/ 1138 h 10000"/>
                <a:gd name="connsiteX14" fmla="*/ 8890 w 10430"/>
                <a:gd name="connsiteY14" fmla="*/ 1289 h 10000"/>
                <a:gd name="connsiteX15" fmla="*/ 8933 w 10430"/>
                <a:gd name="connsiteY15" fmla="*/ 1510 h 10000"/>
                <a:gd name="connsiteX16" fmla="*/ 8933 w 10430"/>
                <a:gd name="connsiteY16" fmla="*/ 1672 h 10000"/>
                <a:gd name="connsiteX17" fmla="*/ 8933 w 10430"/>
                <a:gd name="connsiteY17" fmla="*/ 5865 h 10000"/>
                <a:gd name="connsiteX18" fmla="*/ 10430 w 10430"/>
                <a:gd name="connsiteY18" fmla="*/ 5556 h 10000"/>
                <a:gd name="connsiteX19" fmla="*/ 8933 w 10430"/>
                <a:gd name="connsiteY19" fmla="*/ 8328 h 10000"/>
                <a:gd name="connsiteX20" fmla="*/ 8933 w 10430"/>
                <a:gd name="connsiteY20" fmla="*/ 8490 h 10000"/>
                <a:gd name="connsiteX21" fmla="*/ 8890 w 10430"/>
                <a:gd name="connsiteY21" fmla="*/ 8711 h 10000"/>
                <a:gd name="connsiteX22" fmla="*/ 8847 w 10430"/>
                <a:gd name="connsiteY22" fmla="*/ 8815 h 10000"/>
                <a:gd name="connsiteX23" fmla="*/ 8804 w 10430"/>
                <a:gd name="connsiteY23" fmla="*/ 8978 h 10000"/>
                <a:gd name="connsiteX24" fmla="*/ 8760 w 10430"/>
                <a:gd name="connsiteY24" fmla="*/ 9141 h 10000"/>
                <a:gd name="connsiteX25" fmla="*/ 8674 w 10430"/>
                <a:gd name="connsiteY25" fmla="*/ 9303 h 10000"/>
                <a:gd name="connsiteX26" fmla="*/ 8588 w 10430"/>
                <a:gd name="connsiteY26" fmla="*/ 9408 h 10000"/>
                <a:gd name="connsiteX27" fmla="*/ 8501 w 10430"/>
                <a:gd name="connsiteY27" fmla="*/ 9512 h 10000"/>
                <a:gd name="connsiteX28" fmla="*/ 8372 w 10430"/>
                <a:gd name="connsiteY28" fmla="*/ 9617 h 10000"/>
                <a:gd name="connsiteX29" fmla="*/ 8285 w 10430"/>
                <a:gd name="connsiteY29" fmla="*/ 9733 h 10000"/>
                <a:gd name="connsiteX30" fmla="*/ 8156 w 10430"/>
                <a:gd name="connsiteY30" fmla="*/ 9837 h 10000"/>
                <a:gd name="connsiteX31" fmla="*/ 8026 w 10430"/>
                <a:gd name="connsiteY31" fmla="*/ 9895 h 10000"/>
                <a:gd name="connsiteX32" fmla="*/ 7896 w 10430"/>
                <a:gd name="connsiteY32" fmla="*/ 9942 h 10000"/>
                <a:gd name="connsiteX33" fmla="*/ 7724 w 10430"/>
                <a:gd name="connsiteY33" fmla="*/ 10000 h 10000"/>
                <a:gd name="connsiteX34" fmla="*/ 7594 w 10430"/>
                <a:gd name="connsiteY34" fmla="*/ 10000 h 10000"/>
                <a:gd name="connsiteX35" fmla="*/ 7421 w 10430"/>
                <a:gd name="connsiteY35" fmla="*/ 10000 h 10000"/>
                <a:gd name="connsiteX36" fmla="*/ 5217 w 10430"/>
                <a:gd name="connsiteY36" fmla="*/ 10000 h 10000"/>
                <a:gd name="connsiteX37" fmla="*/ 1469 w 10430"/>
                <a:gd name="connsiteY37" fmla="*/ 10000 h 10000"/>
                <a:gd name="connsiteX38" fmla="*/ 1339 w 10430"/>
                <a:gd name="connsiteY38" fmla="*/ 10000 h 10000"/>
                <a:gd name="connsiteX39" fmla="*/ 1166 w 10430"/>
                <a:gd name="connsiteY39" fmla="*/ 10000 h 10000"/>
                <a:gd name="connsiteX40" fmla="*/ 1037 w 10430"/>
                <a:gd name="connsiteY40" fmla="*/ 9942 h 10000"/>
                <a:gd name="connsiteX41" fmla="*/ 907 w 10430"/>
                <a:gd name="connsiteY41" fmla="*/ 9895 h 10000"/>
                <a:gd name="connsiteX42" fmla="*/ 778 w 10430"/>
                <a:gd name="connsiteY42" fmla="*/ 9837 h 10000"/>
                <a:gd name="connsiteX43" fmla="*/ 648 w 10430"/>
                <a:gd name="connsiteY43" fmla="*/ 9733 h 10000"/>
                <a:gd name="connsiteX44" fmla="*/ 518 w 10430"/>
                <a:gd name="connsiteY44" fmla="*/ 9617 h 10000"/>
                <a:gd name="connsiteX45" fmla="*/ 432 w 10430"/>
                <a:gd name="connsiteY45" fmla="*/ 9512 h 10000"/>
                <a:gd name="connsiteX46" fmla="*/ 302 w 10430"/>
                <a:gd name="connsiteY46" fmla="*/ 9408 h 10000"/>
                <a:gd name="connsiteX47" fmla="*/ 216 w 10430"/>
                <a:gd name="connsiteY47" fmla="*/ 9303 h 10000"/>
                <a:gd name="connsiteX48" fmla="*/ 173 w 10430"/>
                <a:gd name="connsiteY48" fmla="*/ 9141 h 10000"/>
                <a:gd name="connsiteX49" fmla="*/ 86 w 10430"/>
                <a:gd name="connsiteY49" fmla="*/ 8978 h 10000"/>
                <a:gd name="connsiteX50" fmla="*/ 43 w 10430"/>
                <a:gd name="connsiteY50" fmla="*/ 8815 h 10000"/>
                <a:gd name="connsiteX51" fmla="*/ 0 w 10430"/>
                <a:gd name="connsiteY51" fmla="*/ 8711 h 10000"/>
                <a:gd name="connsiteX52" fmla="*/ 0 w 10430"/>
                <a:gd name="connsiteY52" fmla="*/ 8490 h 10000"/>
                <a:gd name="connsiteX53" fmla="*/ 0 w 10430"/>
                <a:gd name="connsiteY53" fmla="*/ 8328 h 10000"/>
                <a:gd name="connsiteX54" fmla="*/ 0 w 10430"/>
                <a:gd name="connsiteY54" fmla="*/ 5865 h 10000"/>
                <a:gd name="connsiteX55" fmla="*/ 0 w 10430"/>
                <a:gd name="connsiteY55" fmla="*/ 1672 h 10000"/>
                <a:gd name="connsiteX56" fmla="*/ 0 w 10430"/>
                <a:gd name="connsiteY56" fmla="*/ 1510 h 10000"/>
                <a:gd name="connsiteX57" fmla="*/ 0 w 10430"/>
                <a:gd name="connsiteY57" fmla="*/ 1289 h 10000"/>
                <a:gd name="connsiteX58" fmla="*/ 43 w 10430"/>
                <a:gd name="connsiteY58" fmla="*/ 1138 h 10000"/>
                <a:gd name="connsiteX59" fmla="*/ 86 w 10430"/>
                <a:gd name="connsiteY59" fmla="*/ 1022 h 10000"/>
                <a:gd name="connsiteX60" fmla="*/ 173 w 10430"/>
                <a:gd name="connsiteY60" fmla="*/ 859 h 10000"/>
                <a:gd name="connsiteX61" fmla="*/ 216 w 10430"/>
                <a:gd name="connsiteY61" fmla="*/ 708 h 10000"/>
                <a:gd name="connsiteX62" fmla="*/ 302 w 10430"/>
                <a:gd name="connsiteY62" fmla="*/ 592 h 10000"/>
                <a:gd name="connsiteX63" fmla="*/ 432 w 10430"/>
                <a:gd name="connsiteY63" fmla="*/ 488 h 10000"/>
                <a:gd name="connsiteX64" fmla="*/ 518 w 10430"/>
                <a:gd name="connsiteY64" fmla="*/ 383 h 10000"/>
                <a:gd name="connsiteX65" fmla="*/ 648 w 10430"/>
                <a:gd name="connsiteY65" fmla="*/ 279 h 10000"/>
                <a:gd name="connsiteX66" fmla="*/ 778 w 10430"/>
                <a:gd name="connsiteY66" fmla="*/ 163 h 10000"/>
                <a:gd name="connsiteX67" fmla="*/ 907 w 10430"/>
                <a:gd name="connsiteY67" fmla="*/ 116 h 10000"/>
                <a:gd name="connsiteX68" fmla="*/ 1037 w 10430"/>
                <a:gd name="connsiteY68" fmla="*/ 58 h 10000"/>
                <a:gd name="connsiteX69" fmla="*/ 1166 w 10430"/>
                <a:gd name="connsiteY69" fmla="*/ 0 h 10000"/>
                <a:gd name="connsiteX70" fmla="*/ 1339 w 10430"/>
                <a:gd name="connsiteY70" fmla="*/ 0 h 10000"/>
                <a:gd name="connsiteX71" fmla="*/ 1469 w 10430"/>
                <a:gd name="connsiteY71" fmla="*/ 0 h 10000"/>
                <a:gd name="connsiteX72" fmla="*/ 5217 w 10430"/>
                <a:gd name="connsiteY72" fmla="*/ 0 h 10000"/>
                <a:gd name="connsiteX73" fmla="*/ 7421 w 10430"/>
                <a:gd name="connsiteY73" fmla="*/ 0 h 10000"/>
                <a:gd name="connsiteX74" fmla="*/ 7421 w 10430"/>
                <a:gd name="connsiteY74" fmla="*/ 0 h 10000"/>
                <a:gd name="connsiteX0" fmla="*/ 7421 w 9729"/>
                <a:gd name="connsiteY0" fmla="*/ 0 h 10000"/>
                <a:gd name="connsiteX1" fmla="*/ 7594 w 9729"/>
                <a:gd name="connsiteY1" fmla="*/ 0 h 10000"/>
                <a:gd name="connsiteX2" fmla="*/ 7724 w 9729"/>
                <a:gd name="connsiteY2" fmla="*/ 0 h 10000"/>
                <a:gd name="connsiteX3" fmla="*/ 7896 w 9729"/>
                <a:gd name="connsiteY3" fmla="*/ 58 h 10000"/>
                <a:gd name="connsiteX4" fmla="*/ 8026 w 9729"/>
                <a:gd name="connsiteY4" fmla="*/ 116 h 10000"/>
                <a:gd name="connsiteX5" fmla="*/ 8156 w 9729"/>
                <a:gd name="connsiteY5" fmla="*/ 163 h 10000"/>
                <a:gd name="connsiteX6" fmla="*/ 8285 w 9729"/>
                <a:gd name="connsiteY6" fmla="*/ 279 h 10000"/>
                <a:gd name="connsiteX7" fmla="*/ 8372 w 9729"/>
                <a:gd name="connsiteY7" fmla="*/ 383 h 10000"/>
                <a:gd name="connsiteX8" fmla="*/ 8501 w 9729"/>
                <a:gd name="connsiteY8" fmla="*/ 488 h 10000"/>
                <a:gd name="connsiteX9" fmla="*/ 8588 w 9729"/>
                <a:gd name="connsiteY9" fmla="*/ 592 h 10000"/>
                <a:gd name="connsiteX10" fmla="*/ 8674 w 9729"/>
                <a:gd name="connsiteY10" fmla="*/ 708 h 10000"/>
                <a:gd name="connsiteX11" fmla="*/ 8760 w 9729"/>
                <a:gd name="connsiteY11" fmla="*/ 859 h 10000"/>
                <a:gd name="connsiteX12" fmla="*/ 8804 w 9729"/>
                <a:gd name="connsiteY12" fmla="*/ 1022 h 10000"/>
                <a:gd name="connsiteX13" fmla="*/ 8847 w 9729"/>
                <a:gd name="connsiteY13" fmla="*/ 1138 h 10000"/>
                <a:gd name="connsiteX14" fmla="*/ 8890 w 9729"/>
                <a:gd name="connsiteY14" fmla="*/ 1289 h 10000"/>
                <a:gd name="connsiteX15" fmla="*/ 8933 w 9729"/>
                <a:gd name="connsiteY15" fmla="*/ 1510 h 10000"/>
                <a:gd name="connsiteX16" fmla="*/ 8933 w 9729"/>
                <a:gd name="connsiteY16" fmla="*/ 1672 h 10000"/>
                <a:gd name="connsiteX17" fmla="*/ 8933 w 9729"/>
                <a:gd name="connsiteY17" fmla="*/ 5865 h 10000"/>
                <a:gd name="connsiteX18" fmla="*/ 9729 w 9729"/>
                <a:gd name="connsiteY18" fmla="*/ 5687 h 10000"/>
                <a:gd name="connsiteX19" fmla="*/ 8933 w 9729"/>
                <a:gd name="connsiteY19" fmla="*/ 8328 h 10000"/>
                <a:gd name="connsiteX20" fmla="*/ 8933 w 9729"/>
                <a:gd name="connsiteY20" fmla="*/ 8490 h 10000"/>
                <a:gd name="connsiteX21" fmla="*/ 8890 w 9729"/>
                <a:gd name="connsiteY21" fmla="*/ 8711 h 10000"/>
                <a:gd name="connsiteX22" fmla="*/ 8847 w 9729"/>
                <a:gd name="connsiteY22" fmla="*/ 8815 h 10000"/>
                <a:gd name="connsiteX23" fmla="*/ 8804 w 9729"/>
                <a:gd name="connsiteY23" fmla="*/ 8978 h 10000"/>
                <a:gd name="connsiteX24" fmla="*/ 8760 w 9729"/>
                <a:gd name="connsiteY24" fmla="*/ 9141 h 10000"/>
                <a:gd name="connsiteX25" fmla="*/ 8674 w 9729"/>
                <a:gd name="connsiteY25" fmla="*/ 9303 h 10000"/>
                <a:gd name="connsiteX26" fmla="*/ 8588 w 9729"/>
                <a:gd name="connsiteY26" fmla="*/ 9408 h 10000"/>
                <a:gd name="connsiteX27" fmla="*/ 8501 w 9729"/>
                <a:gd name="connsiteY27" fmla="*/ 9512 h 10000"/>
                <a:gd name="connsiteX28" fmla="*/ 8372 w 9729"/>
                <a:gd name="connsiteY28" fmla="*/ 9617 h 10000"/>
                <a:gd name="connsiteX29" fmla="*/ 8285 w 9729"/>
                <a:gd name="connsiteY29" fmla="*/ 9733 h 10000"/>
                <a:gd name="connsiteX30" fmla="*/ 8156 w 9729"/>
                <a:gd name="connsiteY30" fmla="*/ 9837 h 10000"/>
                <a:gd name="connsiteX31" fmla="*/ 8026 w 9729"/>
                <a:gd name="connsiteY31" fmla="*/ 9895 h 10000"/>
                <a:gd name="connsiteX32" fmla="*/ 7896 w 9729"/>
                <a:gd name="connsiteY32" fmla="*/ 9942 h 10000"/>
                <a:gd name="connsiteX33" fmla="*/ 7724 w 9729"/>
                <a:gd name="connsiteY33" fmla="*/ 10000 h 10000"/>
                <a:gd name="connsiteX34" fmla="*/ 7594 w 9729"/>
                <a:gd name="connsiteY34" fmla="*/ 10000 h 10000"/>
                <a:gd name="connsiteX35" fmla="*/ 7421 w 9729"/>
                <a:gd name="connsiteY35" fmla="*/ 10000 h 10000"/>
                <a:gd name="connsiteX36" fmla="*/ 5217 w 9729"/>
                <a:gd name="connsiteY36" fmla="*/ 10000 h 10000"/>
                <a:gd name="connsiteX37" fmla="*/ 1469 w 9729"/>
                <a:gd name="connsiteY37" fmla="*/ 10000 h 10000"/>
                <a:gd name="connsiteX38" fmla="*/ 1339 w 9729"/>
                <a:gd name="connsiteY38" fmla="*/ 10000 h 10000"/>
                <a:gd name="connsiteX39" fmla="*/ 1166 w 9729"/>
                <a:gd name="connsiteY39" fmla="*/ 10000 h 10000"/>
                <a:gd name="connsiteX40" fmla="*/ 1037 w 9729"/>
                <a:gd name="connsiteY40" fmla="*/ 9942 h 10000"/>
                <a:gd name="connsiteX41" fmla="*/ 907 w 9729"/>
                <a:gd name="connsiteY41" fmla="*/ 9895 h 10000"/>
                <a:gd name="connsiteX42" fmla="*/ 778 w 9729"/>
                <a:gd name="connsiteY42" fmla="*/ 9837 h 10000"/>
                <a:gd name="connsiteX43" fmla="*/ 648 w 9729"/>
                <a:gd name="connsiteY43" fmla="*/ 9733 h 10000"/>
                <a:gd name="connsiteX44" fmla="*/ 518 w 9729"/>
                <a:gd name="connsiteY44" fmla="*/ 9617 h 10000"/>
                <a:gd name="connsiteX45" fmla="*/ 432 w 9729"/>
                <a:gd name="connsiteY45" fmla="*/ 9512 h 10000"/>
                <a:gd name="connsiteX46" fmla="*/ 302 w 9729"/>
                <a:gd name="connsiteY46" fmla="*/ 9408 h 10000"/>
                <a:gd name="connsiteX47" fmla="*/ 216 w 9729"/>
                <a:gd name="connsiteY47" fmla="*/ 9303 h 10000"/>
                <a:gd name="connsiteX48" fmla="*/ 173 w 9729"/>
                <a:gd name="connsiteY48" fmla="*/ 9141 h 10000"/>
                <a:gd name="connsiteX49" fmla="*/ 86 w 9729"/>
                <a:gd name="connsiteY49" fmla="*/ 8978 h 10000"/>
                <a:gd name="connsiteX50" fmla="*/ 43 w 9729"/>
                <a:gd name="connsiteY50" fmla="*/ 8815 h 10000"/>
                <a:gd name="connsiteX51" fmla="*/ 0 w 9729"/>
                <a:gd name="connsiteY51" fmla="*/ 8711 h 10000"/>
                <a:gd name="connsiteX52" fmla="*/ 0 w 9729"/>
                <a:gd name="connsiteY52" fmla="*/ 8490 h 10000"/>
                <a:gd name="connsiteX53" fmla="*/ 0 w 9729"/>
                <a:gd name="connsiteY53" fmla="*/ 8328 h 10000"/>
                <a:gd name="connsiteX54" fmla="*/ 0 w 9729"/>
                <a:gd name="connsiteY54" fmla="*/ 5865 h 10000"/>
                <a:gd name="connsiteX55" fmla="*/ 0 w 9729"/>
                <a:gd name="connsiteY55" fmla="*/ 1672 h 10000"/>
                <a:gd name="connsiteX56" fmla="*/ 0 w 9729"/>
                <a:gd name="connsiteY56" fmla="*/ 1510 h 10000"/>
                <a:gd name="connsiteX57" fmla="*/ 0 w 9729"/>
                <a:gd name="connsiteY57" fmla="*/ 1289 h 10000"/>
                <a:gd name="connsiteX58" fmla="*/ 43 w 9729"/>
                <a:gd name="connsiteY58" fmla="*/ 1138 h 10000"/>
                <a:gd name="connsiteX59" fmla="*/ 86 w 9729"/>
                <a:gd name="connsiteY59" fmla="*/ 1022 h 10000"/>
                <a:gd name="connsiteX60" fmla="*/ 173 w 9729"/>
                <a:gd name="connsiteY60" fmla="*/ 859 h 10000"/>
                <a:gd name="connsiteX61" fmla="*/ 216 w 9729"/>
                <a:gd name="connsiteY61" fmla="*/ 708 h 10000"/>
                <a:gd name="connsiteX62" fmla="*/ 302 w 9729"/>
                <a:gd name="connsiteY62" fmla="*/ 592 h 10000"/>
                <a:gd name="connsiteX63" fmla="*/ 432 w 9729"/>
                <a:gd name="connsiteY63" fmla="*/ 488 h 10000"/>
                <a:gd name="connsiteX64" fmla="*/ 518 w 9729"/>
                <a:gd name="connsiteY64" fmla="*/ 383 h 10000"/>
                <a:gd name="connsiteX65" fmla="*/ 648 w 9729"/>
                <a:gd name="connsiteY65" fmla="*/ 279 h 10000"/>
                <a:gd name="connsiteX66" fmla="*/ 778 w 9729"/>
                <a:gd name="connsiteY66" fmla="*/ 163 h 10000"/>
                <a:gd name="connsiteX67" fmla="*/ 907 w 9729"/>
                <a:gd name="connsiteY67" fmla="*/ 116 h 10000"/>
                <a:gd name="connsiteX68" fmla="*/ 1037 w 9729"/>
                <a:gd name="connsiteY68" fmla="*/ 58 h 10000"/>
                <a:gd name="connsiteX69" fmla="*/ 1166 w 9729"/>
                <a:gd name="connsiteY69" fmla="*/ 0 h 10000"/>
                <a:gd name="connsiteX70" fmla="*/ 1339 w 9729"/>
                <a:gd name="connsiteY70" fmla="*/ 0 h 10000"/>
                <a:gd name="connsiteX71" fmla="*/ 1469 w 9729"/>
                <a:gd name="connsiteY71" fmla="*/ 0 h 10000"/>
                <a:gd name="connsiteX72" fmla="*/ 5217 w 9729"/>
                <a:gd name="connsiteY72" fmla="*/ 0 h 10000"/>
                <a:gd name="connsiteX73" fmla="*/ 7421 w 9729"/>
                <a:gd name="connsiteY73" fmla="*/ 0 h 10000"/>
                <a:gd name="connsiteX74" fmla="*/ 7421 w 9729"/>
                <a:gd name="connsiteY74" fmla="*/ 0 h 10000"/>
                <a:gd name="connsiteX0" fmla="*/ 7628 w 10000"/>
                <a:gd name="connsiteY0" fmla="*/ 0 h 10000"/>
                <a:gd name="connsiteX1" fmla="*/ 7806 w 10000"/>
                <a:gd name="connsiteY1" fmla="*/ 0 h 10000"/>
                <a:gd name="connsiteX2" fmla="*/ 7939 w 10000"/>
                <a:gd name="connsiteY2" fmla="*/ 0 h 10000"/>
                <a:gd name="connsiteX3" fmla="*/ 8116 w 10000"/>
                <a:gd name="connsiteY3" fmla="*/ 58 h 10000"/>
                <a:gd name="connsiteX4" fmla="*/ 8250 w 10000"/>
                <a:gd name="connsiteY4" fmla="*/ 116 h 10000"/>
                <a:gd name="connsiteX5" fmla="*/ 8383 w 10000"/>
                <a:gd name="connsiteY5" fmla="*/ 163 h 10000"/>
                <a:gd name="connsiteX6" fmla="*/ 8516 w 10000"/>
                <a:gd name="connsiteY6" fmla="*/ 279 h 10000"/>
                <a:gd name="connsiteX7" fmla="*/ 8605 w 10000"/>
                <a:gd name="connsiteY7" fmla="*/ 383 h 10000"/>
                <a:gd name="connsiteX8" fmla="*/ 8738 w 10000"/>
                <a:gd name="connsiteY8" fmla="*/ 488 h 10000"/>
                <a:gd name="connsiteX9" fmla="*/ 8827 w 10000"/>
                <a:gd name="connsiteY9" fmla="*/ 592 h 10000"/>
                <a:gd name="connsiteX10" fmla="*/ 8916 w 10000"/>
                <a:gd name="connsiteY10" fmla="*/ 708 h 10000"/>
                <a:gd name="connsiteX11" fmla="*/ 9004 w 10000"/>
                <a:gd name="connsiteY11" fmla="*/ 859 h 10000"/>
                <a:gd name="connsiteX12" fmla="*/ 9049 w 10000"/>
                <a:gd name="connsiteY12" fmla="*/ 1022 h 10000"/>
                <a:gd name="connsiteX13" fmla="*/ 9093 w 10000"/>
                <a:gd name="connsiteY13" fmla="*/ 1138 h 10000"/>
                <a:gd name="connsiteX14" fmla="*/ 9138 w 10000"/>
                <a:gd name="connsiteY14" fmla="*/ 1289 h 10000"/>
                <a:gd name="connsiteX15" fmla="*/ 9182 w 10000"/>
                <a:gd name="connsiteY15" fmla="*/ 1510 h 10000"/>
                <a:gd name="connsiteX16" fmla="*/ 9182 w 10000"/>
                <a:gd name="connsiteY16" fmla="*/ 1672 h 10000"/>
                <a:gd name="connsiteX17" fmla="*/ 9182 w 10000"/>
                <a:gd name="connsiteY17" fmla="*/ 5865 h 10000"/>
                <a:gd name="connsiteX18" fmla="*/ 10000 w 10000"/>
                <a:gd name="connsiteY18" fmla="*/ 5687 h 10000"/>
                <a:gd name="connsiteX19" fmla="*/ 9177 w 10000"/>
                <a:gd name="connsiteY19" fmla="*/ 7817 h 10000"/>
                <a:gd name="connsiteX20" fmla="*/ 9182 w 10000"/>
                <a:gd name="connsiteY20" fmla="*/ 8490 h 10000"/>
                <a:gd name="connsiteX21" fmla="*/ 9138 w 10000"/>
                <a:gd name="connsiteY21" fmla="*/ 8711 h 10000"/>
                <a:gd name="connsiteX22" fmla="*/ 9093 w 10000"/>
                <a:gd name="connsiteY22" fmla="*/ 8815 h 10000"/>
                <a:gd name="connsiteX23" fmla="*/ 9049 w 10000"/>
                <a:gd name="connsiteY23" fmla="*/ 8978 h 10000"/>
                <a:gd name="connsiteX24" fmla="*/ 9004 w 10000"/>
                <a:gd name="connsiteY24" fmla="*/ 9141 h 10000"/>
                <a:gd name="connsiteX25" fmla="*/ 8916 w 10000"/>
                <a:gd name="connsiteY25" fmla="*/ 9303 h 10000"/>
                <a:gd name="connsiteX26" fmla="*/ 8827 w 10000"/>
                <a:gd name="connsiteY26" fmla="*/ 9408 h 10000"/>
                <a:gd name="connsiteX27" fmla="*/ 8738 w 10000"/>
                <a:gd name="connsiteY27" fmla="*/ 9512 h 10000"/>
                <a:gd name="connsiteX28" fmla="*/ 8605 w 10000"/>
                <a:gd name="connsiteY28" fmla="*/ 9617 h 10000"/>
                <a:gd name="connsiteX29" fmla="*/ 8516 w 10000"/>
                <a:gd name="connsiteY29" fmla="*/ 9733 h 10000"/>
                <a:gd name="connsiteX30" fmla="*/ 8383 w 10000"/>
                <a:gd name="connsiteY30" fmla="*/ 9837 h 10000"/>
                <a:gd name="connsiteX31" fmla="*/ 8250 w 10000"/>
                <a:gd name="connsiteY31" fmla="*/ 9895 h 10000"/>
                <a:gd name="connsiteX32" fmla="*/ 8116 w 10000"/>
                <a:gd name="connsiteY32" fmla="*/ 9942 h 10000"/>
                <a:gd name="connsiteX33" fmla="*/ 7939 w 10000"/>
                <a:gd name="connsiteY33" fmla="*/ 10000 h 10000"/>
                <a:gd name="connsiteX34" fmla="*/ 7806 w 10000"/>
                <a:gd name="connsiteY34" fmla="*/ 10000 h 10000"/>
                <a:gd name="connsiteX35" fmla="*/ 7628 w 10000"/>
                <a:gd name="connsiteY35" fmla="*/ 10000 h 10000"/>
                <a:gd name="connsiteX36" fmla="*/ 5362 w 10000"/>
                <a:gd name="connsiteY36" fmla="*/ 10000 h 10000"/>
                <a:gd name="connsiteX37" fmla="*/ 1510 w 10000"/>
                <a:gd name="connsiteY37" fmla="*/ 10000 h 10000"/>
                <a:gd name="connsiteX38" fmla="*/ 1376 w 10000"/>
                <a:gd name="connsiteY38" fmla="*/ 10000 h 10000"/>
                <a:gd name="connsiteX39" fmla="*/ 1198 w 10000"/>
                <a:gd name="connsiteY39" fmla="*/ 10000 h 10000"/>
                <a:gd name="connsiteX40" fmla="*/ 1066 w 10000"/>
                <a:gd name="connsiteY40" fmla="*/ 9942 h 10000"/>
                <a:gd name="connsiteX41" fmla="*/ 932 w 10000"/>
                <a:gd name="connsiteY41" fmla="*/ 9895 h 10000"/>
                <a:gd name="connsiteX42" fmla="*/ 800 w 10000"/>
                <a:gd name="connsiteY42" fmla="*/ 9837 h 10000"/>
                <a:gd name="connsiteX43" fmla="*/ 666 w 10000"/>
                <a:gd name="connsiteY43" fmla="*/ 9733 h 10000"/>
                <a:gd name="connsiteX44" fmla="*/ 532 w 10000"/>
                <a:gd name="connsiteY44" fmla="*/ 9617 h 10000"/>
                <a:gd name="connsiteX45" fmla="*/ 444 w 10000"/>
                <a:gd name="connsiteY45" fmla="*/ 9512 h 10000"/>
                <a:gd name="connsiteX46" fmla="*/ 310 w 10000"/>
                <a:gd name="connsiteY46" fmla="*/ 9408 h 10000"/>
                <a:gd name="connsiteX47" fmla="*/ 222 w 10000"/>
                <a:gd name="connsiteY47" fmla="*/ 9303 h 10000"/>
                <a:gd name="connsiteX48" fmla="*/ 178 w 10000"/>
                <a:gd name="connsiteY48" fmla="*/ 9141 h 10000"/>
                <a:gd name="connsiteX49" fmla="*/ 88 w 10000"/>
                <a:gd name="connsiteY49" fmla="*/ 8978 h 10000"/>
                <a:gd name="connsiteX50" fmla="*/ 44 w 10000"/>
                <a:gd name="connsiteY50" fmla="*/ 8815 h 10000"/>
                <a:gd name="connsiteX51" fmla="*/ 0 w 10000"/>
                <a:gd name="connsiteY51" fmla="*/ 8711 h 10000"/>
                <a:gd name="connsiteX52" fmla="*/ 0 w 10000"/>
                <a:gd name="connsiteY52" fmla="*/ 8490 h 10000"/>
                <a:gd name="connsiteX53" fmla="*/ 0 w 10000"/>
                <a:gd name="connsiteY53" fmla="*/ 8328 h 10000"/>
                <a:gd name="connsiteX54" fmla="*/ 0 w 10000"/>
                <a:gd name="connsiteY54" fmla="*/ 5865 h 10000"/>
                <a:gd name="connsiteX55" fmla="*/ 0 w 10000"/>
                <a:gd name="connsiteY55" fmla="*/ 1672 h 10000"/>
                <a:gd name="connsiteX56" fmla="*/ 0 w 10000"/>
                <a:gd name="connsiteY56" fmla="*/ 1510 h 10000"/>
                <a:gd name="connsiteX57" fmla="*/ 0 w 10000"/>
                <a:gd name="connsiteY57" fmla="*/ 1289 h 10000"/>
                <a:gd name="connsiteX58" fmla="*/ 44 w 10000"/>
                <a:gd name="connsiteY58" fmla="*/ 1138 h 10000"/>
                <a:gd name="connsiteX59" fmla="*/ 88 w 10000"/>
                <a:gd name="connsiteY59" fmla="*/ 1022 h 10000"/>
                <a:gd name="connsiteX60" fmla="*/ 178 w 10000"/>
                <a:gd name="connsiteY60" fmla="*/ 859 h 10000"/>
                <a:gd name="connsiteX61" fmla="*/ 222 w 10000"/>
                <a:gd name="connsiteY61" fmla="*/ 708 h 10000"/>
                <a:gd name="connsiteX62" fmla="*/ 310 w 10000"/>
                <a:gd name="connsiteY62" fmla="*/ 592 h 10000"/>
                <a:gd name="connsiteX63" fmla="*/ 444 w 10000"/>
                <a:gd name="connsiteY63" fmla="*/ 488 h 10000"/>
                <a:gd name="connsiteX64" fmla="*/ 532 w 10000"/>
                <a:gd name="connsiteY64" fmla="*/ 383 h 10000"/>
                <a:gd name="connsiteX65" fmla="*/ 666 w 10000"/>
                <a:gd name="connsiteY65" fmla="*/ 279 h 10000"/>
                <a:gd name="connsiteX66" fmla="*/ 800 w 10000"/>
                <a:gd name="connsiteY66" fmla="*/ 163 h 10000"/>
                <a:gd name="connsiteX67" fmla="*/ 932 w 10000"/>
                <a:gd name="connsiteY67" fmla="*/ 116 h 10000"/>
                <a:gd name="connsiteX68" fmla="*/ 1066 w 10000"/>
                <a:gd name="connsiteY68" fmla="*/ 58 h 10000"/>
                <a:gd name="connsiteX69" fmla="*/ 1198 w 10000"/>
                <a:gd name="connsiteY69" fmla="*/ 0 h 10000"/>
                <a:gd name="connsiteX70" fmla="*/ 1376 w 10000"/>
                <a:gd name="connsiteY70" fmla="*/ 0 h 10000"/>
                <a:gd name="connsiteX71" fmla="*/ 1510 w 10000"/>
                <a:gd name="connsiteY71" fmla="*/ 0 h 10000"/>
                <a:gd name="connsiteX72" fmla="*/ 5362 w 10000"/>
                <a:gd name="connsiteY72" fmla="*/ 0 h 10000"/>
                <a:gd name="connsiteX73" fmla="*/ 7628 w 10000"/>
                <a:gd name="connsiteY73" fmla="*/ 0 h 10000"/>
                <a:gd name="connsiteX74" fmla="*/ 7628 w 10000"/>
                <a:gd name="connsiteY74" fmla="*/ 0 h 10000"/>
                <a:gd name="connsiteX0" fmla="*/ 7628 w 9642"/>
                <a:gd name="connsiteY0" fmla="*/ 0 h 10000"/>
                <a:gd name="connsiteX1" fmla="*/ 7806 w 9642"/>
                <a:gd name="connsiteY1" fmla="*/ 0 h 10000"/>
                <a:gd name="connsiteX2" fmla="*/ 7939 w 9642"/>
                <a:gd name="connsiteY2" fmla="*/ 0 h 10000"/>
                <a:gd name="connsiteX3" fmla="*/ 8116 w 9642"/>
                <a:gd name="connsiteY3" fmla="*/ 58 h 10000"/>
                <a:gd name="connsiteX4" fmla="*/ 8250 w 9642"/>
                <a:gd name="connsiteY4" fmla="*/ 116 h 10000"/>
                <a:gd name="connsiteX5" fmla="*/ 8383 w 9642"/>
                <a:gd name="connsiteY5" fmla="*/ 163 h 10000"/>
                <a:gd name="connsiteX6" fmla="*/ 8516 w 9642"/>
                <a:gd name="connsiteY6" fmla="*/ 279 h 10000"/>
                <a:gd name="connsiteX7" fmla="*/ 8605 w 9642"/>
                <a:gd name="connsiteY7" fmla="*/ 383 h 10000"/>
                <a:gd name="connsiteX8" fmla="*/ 8738 w 9642"/>
                <a:gd name="connsiteY8" fmla="*/ 488 h 10000"/>
                <a:gd name="connsiteX9" fmla="*/ 8827 w 9642"/>
                <a:gd name="connsiteY9" fmla="*/ 592 h 10000"/>
                <a:gd name="connsiteX10" fmla="*/ 8916 w 9642"/>
                <a:gd name="connsiteY10" fmla="*/ 708 h 10000"/>
                <a:gd name="connsiteX11" fmla="*/ 9004 w 9642"/>
                <a:gd name="connsiteY11" fmla="*/ 859 h 10000"/>
                <a:gd name="connsiteX12" fmla="*/ 9049 w 9642"/>
                <a:gd name="connsiteY12" fmla="*/ 1022 h 10000"/>
                <a:gd name="connsiteX13" fmla="*/ 9093 w 9642"/>
                <a:gd name="connsiteY13" fmla="*/ 1138 h 10000"/>
                <a:gd name="connsiteX14" fmla="*/ 9138 w 9642"/>
                <a:gd name="connsiteY14" fmla="*/ 1289 h 10000"/>
                <a:gd name="connsiteX15" fmla="*/ 9182 w 9642"/>
                <a:gd name="connsiteY15" fmla="*/ 1510 h 10000"/>
                <a:gd name="connsiteX16" fmla="*/ 9182 w 9642"/>
                <a:gd name="connsiteY16" fmla="*/ 1672 h 10000"/>
                <a:gd name="connsiteX17" fmla="*/ 9182 w 9642"/>
                <a:gd name="connsiteY17" fmla="*/ 5865 h 10000"/>
                <a:gd name="connsiteX18" fmla="*/ 9642 w 9642"/>
                <a:gd name="connsiteY18" fmla="*/ 5455 h 10000"/>
                <a:gd name="connsiteX19" fmla="*/ 9177 w 9642"/>
                <a:gd name="connsiteY19" fmla="*/ 7817 h 10000"/>
                <a:gd name="connsiteX20" fmla="*/ 9182 w 9642"/>
                <a:gd name="connsiteY20" fmla="*/ 8490 h 10000"/>
                <a:gd name="connsiteX21" fmla="*/ 9138 w 9642"/>
                <a:gd name="connsiteY21" fmla="*/ 8711 h 10000"/>
                <a:gd name="connsiteX22" fmla="*/ 9093 w 9642"/>
                <a:gd name="connsiteY22" fmla="*/ 8815 h 10000"/>
                <a:gd name="connsiteX23" fmla="*/ 9049 w 9642"/>
                <a:gd name="connsiteY23" fmla="*/ 8978 h 10000"/>
                <a:gd name="connsiteX24" fmla="*/ 9004 w 9642"/>
                <a:gd name="connsiteY24" fmla="*/ 9141 h 10000"/>
                <a:gd name="connsiteX25" fmla="*/ 8916 w 9642"/>
                <a:gd name="connsiteY25" fmla="*/ 9303 h 10000"/>
                <a:gd name="connsiteX26" fmla="*/ 8827 w 9642"/>
                <a:gd name="connsiteY26" fmla="*/ 9408 h 10000"/>
                <a:gd name="connsiteX27" fmla="*/ 8738 w 9642"/>
                <a:gd name="connsiteY27" fmla="*/ 9512 h 10000"/>
                <a:gd name="connsiteX28" fmla="*/ 8605 w 9642"/>
                <a:gd name="connsiteY28" fmla="*/ 9617 h 10000"/>
                <a:gd name="connsiteX29" fmla="*/ 8516 w 9642"/>
                <a:gd name="connsiteY29" fmla="*/ 9733 h 10000"/>
                <a:gd name="connsiteX30" fmla="*/ 8383 w 9642"/>
                <a:gd name="connsiteY30" fmla="*/ 9837 h 10000"/>
                <a:gd name="connsiteX31" fmla="*/ 8250 w 9642"/>
                <a:gd name="connsiteY31" fmla="*/ 9895 h 10000"/>
                <a:gd name="connsiteX32" fmla="*/ 8116 w 9642"/>
                <a:gd name="connsiteY32" fmla="*/ 9942 h 10000"/>
                <a:gd name="connsiteX33" fmla="*/ 7939 w 9642"/>
                <a:gd name="connsiteY33" fmla="*/ 10000 h 10000"/>
                <a:gd name="connsiteX34" fmla="*/ 7806 w 9642"/>
                <a:gd name="connsiteY34" fmla="*/ 10000 h 10000"/>
                <a:gd name="connsiteX35" fmla="*/ 7628 w 9642"/>
                <a:gd name="connsiteY35" fmla="*/ 10000 h 10000"/>
                <a:gd name="connsiteX36" fmla="*/ 5362 w 9642"/>
                <a:gd name="connsiteY36" fmla="*/ 10000 h 10000"/>
                <a:gd name="connsiteX37" fmla="*/ 1510 w 9642"/>
                <a:gd name="connsiteY37" fmla="*/ 10000 h 10000"/>
                <a:gd name="connsiteX38" fmla="*/ 1376 w 9642"/>
                <a:gd name="connsiteY38" fmla="*/ 10000 h 10000"/>
                <a:gd name="connsiteX39" fmla="*/ 1198 w 9642"/>
                <a:gd name="connsiteY39" fmla="*/ 10000 h 10000"/>
                <a:gd name="connsiteX40" fmla="*/ 1066 w 9642"/>
                <a:gd name="connsiteY40" fmla="*/ 9942 h 10000"/>
                <a:gd name="connsiteX41" fmla="*/ 932 w 9642"/>
                <a:gd name="connsiteY41" fmla="*/ 9895 h 10000"/>
                <a:gd name="connsiteX42" fmla="*/ 800 w 9642"/>
                <a:gd name="connsiteY42" fmla="*/ 9837 h 10000"/>
                <a:gd name="connsiteX43" fmla="*/ 666 w 9642"/>
                <a:gd name="connsiteY43" fmla="*/ 9733 h 10000"/>
                <a:gd name="connsiteX44" fmla="*/ 532 w 9642"/>
                <a:gd name="connsiteY44" fmla="*/ 9617 h 10000"/>
                <a:gd name="connsiteX45" fmla="*/ 444 w 9642"/>
                <a:gd name="connsiteY45" fmla="*/ 9512 h 10000"/>
                <a:gd name="connsiteX46" fmla="*/ 310 w 9642"/>
                <a:gd name="connsiteY46" fmla="*/ 9408 h 10000"/>
                <a:gd name="connsiteX47" fmla="*/ 222 w 9642"/>
                <a:gd name="connsiteY47" fmla="*/ 9303 h 10000"/>
                <a:gd name="connsiteX48" fmla="*/ 178 w 9642"/>
                <a:gd name="connsiteY48" fmla="*/ 9141 h 10000"/>
                <a:gd name="connsiteX49" fmla="*/ 88 w 9642"/>
                <a:gd name="connsiteY49" fmla="*/ 8978 h 10000"/>
                <a:gd name="connsiteX50" fmla="*/ 44 w 9642"/>
                <a:gd name="connsiteY50" fmla="*/ 8815 h 10000"/>
                <a:gd name="connsiteX51" fmla="*/ 0 w 9642"/>
                <a:gd name="connsiteY51" fmla="*/ 8711 h 10000"/>
                <a:gd name="connsiteX52" fmla="*/ 0 w 9642"/>
                <a:gd name="connsiteY52" fmla="*/ 8490 h 10000"/>
                <a:gd name="connsiteX53" fmla="*/ 0 w 9642"/>
                <a:gd name="connsiteY53" fmla="*/ 8328 h 10000"/>
                <a:gd name="connsiteX54" fmla="*/ 0 w 9642"/>
                <a:gd name="connsiteY54" fmla="*/ 5865 h 10000"/>
                <a:gd name="connsiteX55" fmla="*/ 0 w 9642"/>
                <a:gd name="connsiteY55" fmla="*/ 1672 h 10000"/>
                <a:gd name="connsiteX56" fmla="*/ 0 w 9642"/>
                <a:gd name="connsiteY56" fmla="*/ 1510 h 10000"/>
                <a:gd name="connsiteX57" fmla="*/ 0 w 9642"/>
                <a:gd name="connsiteY57" fmla="*/ 1289 h 10000"/>
                <a:gd name="connsiteX58" fmla="*/ 44 w 9642"/>
                <a:gd name="connsiteY58" fmla="*/ 1138 h 10000"/>
                <a:gd name="connsiteX59" fmla="*/ 88 w 9642"/>
                <a:gd name="connsiteY59" fmla="*/ 1022 h 10000"/>
                <a:gd name="connsiteX60" fmla="*/ 178 w 9642"/>
                <a:gd name="connsiteY60" fmla="*/ 859 h 10000"/>
                <a:gd name="connsiteX61" fmla="*/ 222 w 9642"/>
                <a:gd name="connsiteY61" fmla="*/ 708 h 10000"/>
                <a:gd name="connsiteX62" fmla="*/ 310 w 9642"/>
                <a:gd name="connsiteY62" fmla="*/ 592 h 10000"/>
                <a:gd name="connsiteX63" fmla="*/ 444 w 9642"/>
                <a:gd name="connsiteY63" fmla="*/ 488 h 10000"/>
                <a:gd name="connsiteX64" fmla="*/ 532 w 9642"/>
                <a:gd name="connsiteY64" fmla="*/ 383 h 10000"/>
                <a:gd name="connsiteX65" fmla="*/ 666 w 9642"/>
                <a:gd name="connsiteY65" fmla="*/ 279 h 10000"/>
                <a:gd name="connsiteX66" fmla="*/ 800 w 9642"/>
                <a:gd name="connsiteY66" fmla="*/ 163 h 10000"/>
                <a:gd name="connsiteX67" fmla="*/ 932 w 9642"/>
                <a:gd name="connsiteY67" fmla="*/ 116 h 10000"/>
                <a:gd name="connsiteX68" fmla="*/ 1066 w 9642"/>
                <a:gd name="connsiteY68" fmla="*/ 58 h 10000"/>
                <a:gd name="connsiteX69" fmla="*/ 1198 w 9642"/>
                <a:gd name="connsiteY69" fmla="*/ 0 h 10000"/>
                <a:gd name="connsiteX70" fmla="*/ 1376 w 9642"/>
                <a:gd name="connsiteY70" fmla="*/ 0 h 10000"/>
                <a:gd name="connsiteX71" fmla="*/ 1510 w 9642"/>
                <a:gd name="connsiteY71" fmla="*/ 0 h 10000"/>
                <a:gd name="connsiteX72" fmla="*/ 5362 w 9642"/>
                <a:gd name="connsiteY72" fmla="*/ 0 h 10000"/>
                <a:gd name="connsiteX73" fmla="*/ 7628 w 9642"/>
                <a:gd name="connsiteY73" fmla="*/ 0 h 10000"/>
                <a:gd name="connsiteX74" fmla="*/ 7628 w 9642"/>
                <a:gd name="connsiteY7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642" h="10000">
                  <a:moveTo>
                    <a:pt x="7628" y="0"/>
                  </a:moveTo>
                  <a:lnTo>
                    <a:pt x="7806" y="0"/>
                  </a:lnTo>
                  <a:lnTo>
                    <a:pt x="7939" y="0"/>
                  </a:lnTo>
                  <a:lnTo>
                    <a:pt x="8116" y="58"/>
                  </a:lnTo>
                  <a:cubicBezTo>
                    <a:pt x="8161" y="77"/>
                    <a:pt x="8205" y="97"/>
                    <a:pt x="8250" y="116"/>
                  </a:cubicBezTo>
                  <a:cubicBezTo>
                    <a:pt x="8294" y="132"/>
                    <a:pt x="8339" y="147"/>
                    <a:pt x="8383" y="163"/>
                  </a:cubicBezTo>
                  <a:cubicBezTo>
                    <a:pt x="8427" y="202"/>
                    <a:pt x="8472" y="240"/>
                    <a:pt x="8516" y="279"/>
                  </a:cubicBezTo>
                  <a:lnTo>
                    <a:pt x="8605" y="383"/>
                  </a:lnTo>
                  <a:lnTo>
                    <a:pt x="8738" y="488"/>
                  </a:lnTo>
                  <a:lnTo>
                    <a:pt x="8827" y="592"/>
                  </a:lnTo>
                  <a:cubicBezTo>
                    <a:pt x="8856" y="631"/>
                    <a:pt x="8886" y="669"/>
                    <a:pt x="8916" y="708"/>
                  </a:cubicBezTo>
                  <a:lnTo>
                    <a:pt x="9004" y="859"/>
                  </a:lnTo>
                  <a:cubicBezTo>
                    <a:pt x="9019" y="913"/>
                    <a:pt x="9034" y="968"/>
                    <a:pt x="9049" y="1022"/>
                  </a:cubicBezTo>
                  <a:cubicBezTo>
                    <a:pt x="9064" y="1061"/>
                    <a:pt x="9078" y="1099"/>
                    <a:pt x="9093" y="1138"/>
                  </a:cubicBezTo>
                  <a:cubicBezTo>
                    <a:pt x="9108" y="1188"/>
                    <a:pt x="9123" y="1239"/>
                    <a:pt x="9138" y="1289"/>
                  </a:cubicBezTo>
                  <a:cubicBezTo>
                    <a:pt x="9152" y="1363"/>
                    <a:pt x="9167" y="1436"/>
                    <a:pt x="9182" y="1510"/>
                  </a:cubicBezTo>
                  <a:lnTo>
                    <a:pt x="9182" y="1672"/>
                  </a:lnTo>
                  <a:lnTo>
                    <a:pt x="9182" y="5865"/>
                  </a:lnTo>
                  <a:lnTo>
                    <a:pt x="9642" y="5455"/>
                  </a:lnTo>
                  <a:lnTo>
                    <a:pt x="9177" y="7817"/>
                  </a:lnTo>
                  <a:cubicBezTo>
                    <a:pt x="9179" y="8041"/>
                    <a:pt x="9180" y="8266"/>
                    <a:pt x="9182" y="8490"/>
                  </a:cubicBezTo>
                  <a:cubicBezTo>
                    <a:pt x="9167" y="8564"/>
                    <a:pt x="9152" y="8637"/>
                    <a:pt x="9138" y="8711"/>
                  </a:cubicBezTo>
                  <a:cubicBezTo>
                    <a:pt x="9123" y="8746"/>
                    <a:pt x="9108" y="8780"/>
                    <a:pt x="9093" y="8815"/>
                  </a:cubicBezTo>
                  <a:cubicBezTo>
                    <a:pt x="9078" y="8869"/>
                    <a:pt x="9064" y="8924"/>
                    <a:pt x="9049" y="8978"/>
                  </a:cubicBezTo>
                  <a:cubicBezTo>
                    <a:pt x="9034" y="9032"/>
                    <a:pt x="9019" y="9087"/>
                    <a:pt x="9004" y="9141"/>
                  </a:cubicBezTo>
                  <a:cubicBezTo>
                    <a:pt x="8974" y="9195"/>
                    <a:pt x="8945" y="9249"/>
                    <a:pt x="8916" y="9303"/>
                  </a:cubicBezTo>
                  <a:cubicBezTo>
                    <a:pt x="8886" y="9338"/>
                    <a:pt x="8857" y="9373"/>
                    <a:pt x="8827" y="9408"/>
                  </a:cubicBezTo>
                  <a:lnTo>
                    <a:pt x="8738" y="9512"/>
                  </a:lnTo>
                  <a:lnTo>
                    <a:pt x="8605" y="9617"/>
                  </a:lnTo>
                  <a:lnTo>
                    <a:pt x="8516" y="9733"/>
                  </a:lnTo>
                  <a:cubicBezTo>
                    <a:pt x="8472" y="9768"/>
                    <a:pt x="8427" y="9802"/>
                    <a:pt x="8383" y="9837"/>
                  </a:cubicBezTo>
                  <a:lnTo>
                    <a:pt x="8250" y="9895"/>
                  </a:lnTo>
                  <a:lnTo>
                    <a:pt x="8116" y="9942"/>
                  </a:lnTo>
                  <a:lnTo>
                    <a:pt x="7939" y="10000"/>
                  </a:lnTo>
                  <a:lnTo>
                    <a:pt x="7806" y="10000"/>
                  </a:lnTo>
                  <a:lnTo>
                    <a:pt x="7628" y="10000"/>
                  </a:lnTo>
                  <a:lnTo>
                    <a:pt x="5362" y="10000"/>
                  </a:lnTo>
                  <a:lnTo>
                    <a:pt x="1510" y="10000"/>
                  </a:lnTo>
                  <a:lnTo>
                    <a:pt x="1376" y="10000"/>
                  </a:lnTo>
                  <a:lnTo>
                    <a:pt x="1198" y="10000"/>
                  </a:lnTo>
                  <a:lnTo>
                    <a:pt x="1066" y="9942"/>
                  </a:lnTo>
                  <a:cubicBezTo>
                    <a:pt x="1022" y="9926"/>
                    <a:pt x="976" y="9911"/>
                    <a:pt x="932" y="9895"/>
                  </a:cubicBezTo>
                  <a:lnTo>
                    <a:pt x="800" y="9837"/>
                  </a:lnTo>
                  <a:lnTo>
                    <a:pt x="666" y="9733"/>
                  </a:lnTo>
                  <a:cubicBezTo>
                    <a:pt x="622" y="9694"/>
                    <a:pt x="577" y="9656"/>
                    <a:pt x="532" y="9617"/>
                  </a:cubicBezTo>
                  <a:cubicBezTo>
                    <a:pt x="503" y="9582"/>
                    <a:pt x="474" y="9547"/>
                    <a:pt x="444" y="9512"/>
                  </a:cubicBezTo>
                  <a:cubicBezTo>
                    <a:pt x="400" y="9477"/>
                    <a:pt x="355" y="9443"/>
                    <a:pt x="310" y="9408"/>
                  </a:cubicBezTo>
                  <a:cubicBezTo>
                    <a:pt x="281" y="9373"/>
                    <a:pt x="252" y="9338"/>
                    <a:pt x="222" y="9303"/>
                  </a:cubicBezTo>
                  <a:cubicBezTo>
                    <a:pt x="208" y="9249"/>
                    <a:pt x="192" y="9195"/>
                    <a:pt x="178" y="9141"/>
                  </a:cubicBezTo>
                  <a:cubicBezTo>
                    <a:pt x="148" y="9087"/>
                    <a:pt x="118" y="9032"/>
                    <a:pt x="88" y="8978"/>
                  </a:cubicBezTo>
                  <a:cubicBezTo>
                    <a:pt x="74" y="8924"/>
                    <a:pt x="60" y="8869"/>
                    <a:pt x="44" y="8815"/>
                  </a:cubicBezTo>
                  <a:cubicBezTo>
                    <a:pt x="30" y="8780"/>
                    <a:pt x="14" y="8746"/>
                    <a:pt x="0" y="8711"/>
                  </a:cubicBezTo>
                  <a:lnTo>
                    <a:pt x="0" y="8490"/>
                  </a:lnTo>
                  <a:lnTo>
                    <a:pt x="0" y="8328"/>
                  </a:lnTo>
                  <a:lnTo>
                    <a:pt x="0" y="5865"/>
                  </a:lnTo>
                  <a:lnTo>
                    <a:pt x="0" y="1672"/>
                  </a:lnTo>
                  <a:lnTo>
                    <a:pt x="0" y="1510"/>
                  </a:lnTo>
                  <a:lnTo>
                    <a:pt x="0" y="1289"/>
                  </a:lnTo>
                  <a:cubicBezTo>
                    <a:pt x="14" y="1239"/>
                    <a:pt x="30" y="1188"/>
                    <a:pt x="44" y="1138"/>
                  </a:cubicBezTo>
                  <a:cubicBezTo>
                    <a:pt x="60" y="1099"/>
                    <a:pt x="74" y="1061"/>
                    <a:pt x="88" y="1022"/>
                  </a:cubicBezTo>
                  <a:cubicBezTo>
                    <a:pt x="118" y="968"/>
                    <a:pt x="148" y="913"/>
                    <a:pt x="178" y="859"/>
                  </a:cubicBezTo>
                  <a:cubicBezTo>
                    <a:pt x="192" y="809"/>
                    <a:pt x="208" y="758"/>
                    <a:pt x="222" y="708"/>
                  </a:cubicBezTo>
                  <a:cubicBezTo>
                    <a:pt x="252" y="669"/>
                    <a:pt x="282" y="631"/>
                    <a:pt x="310" y="592"/>
                  </a:cubicBezTo>
                  <a:lnTo>
                    <a:pt x="444" y="488"/>
                  </a:lnTo>
                  <a:cubicBezTo>
                    <a:pt x="474" y="453"/>
                    <a:pt x="503" y="418"/>
                    <a:pt x="532" y="383"/>
                  </a:cubicBezTo>
                  <a:lnTo>
                    <a:pt x="666" y="279"/>
                  </a:lnTo>
                  <a:cubicBezTo>
                    <a:pt x="710" y="240"/>
                    <a:pt x="755" y="202"/>
                    <a:pt x="800" y="163"/>
                  </a:cubicBezTo>
                  <a:lnTo>
                    <a:pt x="932" y="116"/>
                  </a:lnTo>
                  <a:cubicBezTo>
                    <a:pt x="977" y="97"/>
                    <a:pt x="1021" y="77"/>
                    <a:pt x="1066" y="58"/>
                  </a:cubicBezTo>
                  <a:lnTo>
                    <a:pt x="1198" y="0"/>
                  </a:lnTo>
                  <a:lnTo>
                    <a:pt x="1376" y="0"/>
                  </a:lnTo>
                  <a:lnTo>
                    <a:pt x="1510" y="0"/>
                  </a:lnTo>
                  <a:lnTo>
                    <a:pt x="5362" y="0"/>
                  </a:lnTo>
                  <a:lnTo>
                    <a:pt x="7628" y="0"/>
                  </a:lnTo>
                  <a:lnTo>
                    <a:pt x="7628" y="0"/>
                  </a:lnTo>
                  <a:close/>
                </a:path>
              </a:pathLst>
            </a:custGeom>
            <a:solidFill>
              <a:srgbClr val="BBE0E3"/>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5" name="Rectangle 107"/>
            <p:cNvSpPr>
              <a:spLocks noChangeArrowheads="1"/>
            </p:cNvSpPr>
            <p:nvPr/>
          </p:nvSpPr>
          <p:spPr>
            <a:xfrm>
              <a:off x="8177562" y="3764869"/>
              <a:ext cx="1193811" cy="17820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都市機能の集積</a:t>
              </a:r>
              <a:endParaRPr kumimoji="1" lang="ja-JP" sz="105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46" name="Freeform 120"/>
            <p:cNvSpPr/>
            <p:nvPr/>
          </p:nvSpPr>
          <p:spPr>
            <a:xfrm rot="16200000" flipH="1">
              <a:off x="5084381" y="3118424"/>
              <a:ext cx="580655" cy="921940"/>
            </a:xfrm>
            <a:custGeom>
              <a:avLst/>
              <a:gdLst>
                <a:gd name="connsiteX0" fmla="*/ 6184 w 8333"/>
                <a:gd name="connsiteY0" fmla="*/ 0 h 10000"/>
                <a:gd name="connsiteX1" fmla="*/ 6328 w 8333"/>
                <a:gd name="connsiteY1" fmla="*/ 0 h 10000"/>
                <a:gd name="connsiteX2" fmla="*/ 6436 w 8333"/>
                <a:gd name="connsiteY2" fmla="*/ 0 h 10000"/>
                <a:gd name="connsiteX3" fmla="*/ 6580 w 8333"/>
                <a:gd name="connsiteY3" fmla="*/ 58 h 10000"/>
                <a:gd name="connsiteX4" fmla="*/ 6688 w 8333"/>
                <a:gd name="connsiteY4" fmla="*/ 116 h 10000"/>
                <a:gd name="connsiteX5" fmla="*/ 6796 w 8333"/>
                <a:gd name="connsiteY5" fmla="*/ 163 h 10000"/>
                <a:gd name="connsiteX6" fmla="*/ 6904 w 8333"/>
                <a:gd name="connsiteY6" fmla="*/ 279 h 10000"/>
                <a:gd name="connsiteX7" fmla="*/ 6976 w 8333"/>
                <a:gd name="connsiteY7" fmla="*/ 383 h 10000"/>
                <a:gd name="connsiteX8" fmla="*/ 7084 w 8333"/>
                <a:gd name="connsiteY8" fmla="*/ 488 h 10000"/>
                <a:gd name="connsiteX9" fmla="*/ 7156 w 8333"/>
                <a:gd name="connsiteY9" fmla="*/ 592 h 10000"/>
                <a:gd name="connsiteX10" fmla="*/ 7228 w 8333"/>
                <a:gd name="connsiteY10" fmla="*/ 708 h 10000"/>
                <a:gd name="connsiteX11" fmla="*/ 7300 w 8333"/>
                <a:gd name="connsiteY11" fmla="*/ 859 h 10000"/>
                <a:gd name="connsiteX12" fmla="*/ 7336 w 8333"/>
                <a:gd name="connsiteY12" fmla="*/ 1022 h 10000"/>
                <a:gd name="connsiteX13" fmla="*/ 7372 w 8333"/>
                <a:gd name="connsiteY13" fmla="*/ 1138 h 10000"/>
                <a:gd name="connsiteX14" fmla="*/ 7408 w 8333"/>
                <a:gd name="connsiteY14" fmla="*/ 1289 h 10000"/>
                <a:gd name="connsiteX15" fmla="*/ 7444 w 8333"/>
                <a:gd name="connsiteY15" fmla="*/ 1510 h 10000"/>
                <a:gd name="connsiteX16" fmla="*/ 7444 w 8333"/>
                <a:gd name="connsiteY16" fmla="*/ 1672 h 10000"/>
                <a:gd name="connsiteX17" fmla="*/ 7444 w 8333"/>
                <a:gd name="connsiteY17" fmla="*/ 5865 h 10000"/>
                <a:gd name="connsiteX18" fmla="*/ 8333 w 8333"/>
                <a:gd name="connsiteY18" fmla="*/ 10000 h 10000"/>
                <a:gd name="connsiteX19" fmla="*/ 7444 w 8333"/>
                <a:gd name="connsiteY19" fmla="*/ 8328 h 10000"/>
                <a:gd name="connsiteX20" fmla="*/ 7444 w 8333"/>
                <a:gd name="connsiteY20" fmla="*/ 8490 h 10000"/>
                <a:gd name="connsiteX21" fmla="*/ 7408 w 8333"/>
                <a:gd name="connsiteY21" fmla="*/ 8711 h 10000"/>
                <a:gd name="connsiteX22" fmla="*/ 7372 w 8333"/>
                <a:gd name="connsiteY22" fmla="*/ 8815 h 10000"/>
                <a:gd name="connsiteX23" fmla="*/ 7336 w 8333"/>
                <a:gd name="connsiteY23" fmla="*/ 8978 h 10000"/>
                <a:gd name="connsiteX24" fmla="*/ 7300 w 8333"/>
                <a:gd name="connsiteY24" fmla="*/ 9141 h 10000"/>
                <a:gd name="connsiteX25" fmla="*/ 7228 w 8333"/>
                <a:gd name="connsiteY25" fmla="*/ 9303 h 10000"/>
                <a:gd name="connsiteX26" fmla="*/ 7156 w 8333"/>
                <a:gd name="connsiteY26" fmla="*/ 9408 h 10000"/>
                <a:gd name="connsiteX27" fmla="*/ 7084 w 8333"/>
                <a:gd name="connsiteY27" fmla="*/ 9512 h 10000"/>
                <a:gd name="connsiteX28" fmla="*/ 6976 w 8333"/>
                <a:gd name="connsiteY28" fmla="*/ 9617 h 10000"/>
                <a:gd name="connsiteX29" fmla="*/ 6904 w 8333"/>
                <a:gd name="connsiteY29" fmla="*/ 9733 h 10000"/>
                <a:gd name="connsiteX30" fmla="*/ 6796 w 8333"/>
                <a:gd name="connsiteY30" fmla="*/ 9837 h 10000"/>
                <a:gd name="connsiteX31" fmla="*/ 6688 w 8333"/>
                <a:gd name="connsiteY31" fmla="*/ 9895 h 10000"/>
                <a:gd name="connsiteX32" fmla="*/ 6580 w 8333"/>
                <a:gd name="connsiteY32" fmla="*/ 9942 h 10000"/>
                <a:gd name="connsiteX33" fmla="*/ 6436 w 8333"/>
                <a:gd name="connsiteY33" fmla="*/ 10000 h 10000"/>
                <a:gd name="connsiteX34" fmla="*/ 6328 w 8333"/>
                <a:gd name="connsiteY34" fmla="*/ 10000 h 10000"/>
                <a:gd name="connsiteX35" fmla="*/ 6184 w 8333"/>
                <a:gd name="connsiteY35" fmla="*/ 10000 h 10000"/>
                <a:gd name="connsiteX36" fmla="*/ 4347 w 8333"/>
                <a:gd name="connsiteY36" fmla="*/ 10000 h 10000"/>
                <a:gd name="connsiteX37" fmla="*/ 1224 w 8333"/>
                <a:gd name="connsiteY37" fmla="*/ 10000 h 10000"/>
                <a:gd name="connsiteX38" fmla="*/ 1116 w 8333"/>
                <a:gd name="connsiteY38" fmla="*/ 10000 h 10000"/>
                <a:gd name="connsiteX39" fmla="*/ 972 w 8333"/>
                <a:gd name="connsiteY39" fmla="*/ 10000 h 10000"/>
                <a:gd name="connsiteX40" fmla="*/ 864 w 8333"/>
                <a:gd name="connsiteY40" fmla="*/ 9942 h 10000"/>
                <a:gd name="connsiteX41" fmla="*/ 756 w 8333"/>
                <a:gd name="connsiteY41" fmla="*/ 9895 h 10000"/>
                <a:gd name="connsiteX42" fmla="*/ 648 w 8333"/>
                <a:gd name="connsiteY42" fmla="*/ 9837 h 10000"/>
                <a:gd name="connsiteX43" fmla="*/ 540 w 8333"/>
                <a:gd name="connsiteY43" fmla="*/ 9733 h 10000"/>
                <a:gd name="connsiteX44" fmla="*/ 432 w 8333"/>
                <a:gd name="connsiteY44" fmla="*/ 9617 h 10000"/>
                <a:gd name="connsiteX45" fmla="*/ 360 w 8333"/>
                <a:gd name="connsiteY45" fmla="*/ 9512 h 10000"/>
                <a:gd name="connsiteX46" fmla="*/ 252 w 8333"/>
                <a:gd name="connsiteY46" fmla="*/ 9408 h 10000"/>
                <a:gd name="connsiteX47" fmla="*/ 180 w 8333"/>
                <a:gd name="connsiteY47" fmla="*/ 9303 h 10000"/>
                <a:gd name="connsiteX48" fmla="*/ 144 w 8333"/>
                <a:gd name="connsiteY48" fmla="*/ 9141 h 10000"/>
                <a:gd name="connsiteX49" fmla="*/ 72 w 8333"/>
                <a:gd name="connsiteY49" fmla="*/ 8978 h 10000"/>
                <a:gd name="connsiteX50" fmla="*/ 36 w 8333"/>
                <a:gd name="connsiteY50" fmla="*/ 8815 h 10000"/>
                <a:gd name="connsiteX51" fmla="*/ 0 w 8333"/>
                <a:gd name="connsiteY51" fmla="*/ 8711 h 10000"/>
                <a:gd name="connsiteX52" fmla="*/ 0 w 8333"/>
                <a:gd name="connsiteY52" fmla="*/ 8490 h 10000"/>
                <a:gd name="connsiteX53" fmla="*/ 0 w 8333"/>
                <a:gd name="connsiteY53" fmla="*/ 8328 h 10000"/>
                <a:gd name="connsiteX54" fmla="*/ 0 w 8333"/>
                <a:gd name="connsiteY54" fmla="*/ 5865 h 10000"/>
                <a:gd name="connsiteX55" fmla="*/ 0 w 8333"/>
                <a:gd name="connsiteY55" fmla="*/ 1672 h 10000"/>
                <a:gd name="connsiteX56" fmla="*/ 0 w 8333"/>
                <a:gd name="connsiteY56" fmla="*/ 1510 h 10000"/>
                <a:gd name="connsiteX57" fmla="*/ 0 w 8333"/>
                <a:gd name="connsiteY57" fmla="*/ 1289 h 10000"/>
                <a:gd name="connsiteX58" fmla="*/ 36 w 8333"/>
                <a:gd name="connsiteY58" fmla="*/ 1138 h 10000"/>
                <a:gd name="connsiteX59" fmla="*/ 72 w 8333"/>
                <a:gd name="connsiteY59" fmla="*/ 1022 h 10000"/>
                <a:gd name="connsiteX60" fmla="*/ 144 w 8333"/>
                <a:gd name="connsiteY60" fmla="*/ 859 h 10000"/>
                <a:gd name="connsiteX61" fmla="*/ 180 w 8333"/>
                <a:gd name="connsiteY61" fmla="*/ 708 h 10000"/>
                <a:gd name="connsiteX62" fmla="*/ 252 w 8333"/>
                <a:gd name="connsiteY62" fmla="*/ 592 h 10000"/>
                <a:gd name="connsiteX63" fmla="*/ 360 w 8333"/>
                <a:gd name="connsiteY63" fmla="*/ 488 h 10000"/>
                <a:gd name="connsiteX64" fmla="*/ 432 w 8333"/>
                <a:gd name="connsiteY64" fmla="*/ 383 h 10000"/>
                <a:gd name="connsiteX65" fmla="*/ 540 w 8333"/>
                <a:gd name="connsiteY65" fmla="*/ 279 h 10000"/>
                <a:gd name="connsiteX66" fmla="*/ 648 w 8333"/>
                <a:gd name="connsiteY66" fmla="*/ 163 h 10000"/>
                <a:gd name="connsiteX67" fmla="*/ 756 w 8333"/>
                <a:gd name="connsiteY67" fmla="*/ 116 h 10000"/>
                <a:gd name="connsiteX68" fmla="*/ 864 w 8333"/>
                <a:gd name="connsiteY68" fmla="*/ 58 h 10000"/>
                <a:gd name="connsiteX69" fmla="*/ 972 w 8333"/>
                <a:gd name="connsiteY69" fmla="*/ 0 h 10000"/>
                <a:gd name="connsiteX70" fmla="*/ 1116 w 8333"/>
                <a:gd name="connsiteY70" fmla="*/ 0 h 10000"/>
                <a:gd name="connsiteX71" fmla="*/ 1224 w 8333"/>
                <a:gd name="connsiteY71" fmla="*/ 0 h 10000"/>
                <a:gd name="connsiteX72" fmla="*/ 4347 w 8333"/>
                <a:gd name="connsiteY72" fmla="*/ 0 h 10000"/>
                <a:gd name="connsiteX73" fmla="*/ 6184 w 8333"/>
                <a:gd name="connsiteY73" fmla="*/ 0 h 10000"/>
                <a:gd name="connsiteX74" fmla="*/ 6184 w 8333"/>
                <a:gd name="connsiteY74" fmla="*/ 0 h 10000"/>
                <a:gd name="connsiteX0" fmla="*/ 7421 w 12857"/>
                <a:gd name="connsiteY0" fmla="*/ 0 h 10000"/>
                <a:gd name="connsiteX1" fmla="*/ 7594 w 12857"/>
                <a:gd name="connsiteY1" fmla="*/ 0 h 10000"/>
                <a:gd name="connsiteX2" fmla="*/ 7724 w 12857"/>
                <a:gd name="connsiteY2" fmla="*/ 0 h 10000"/>
                <a:gd name="connsiteX3" fmla="*/ 7896 w 12857"/>
                <a:gd name="connsiteY3" fmla="*/ 58 h 10000"/>
                <a:gd name="connsiteX4" fmla="*/ 8026 w 12857"/>
                <a:gd name="connsiteY4" fmla="*/ 116 h 10000"/>
                <a:gd name="connsiteX5" fmla="*/ 8156 w 12857"/>
                <a:gd name="connsiteY5" fmla="*/ 163 h 10000"/>
                <a:gd name="connsiteX6" fmla="*/ 8285 w 12857"/>
                <a:gd name="connsiteY6" fmla="*/ 279 h 10000"/>
                <a:gd name="connsiteX7" fmla="*/ 8372 w 12857"/>
                <a:gd name="connsiteY7" fmla="*/ 383 h 10000"/>
                <a:gd name="connsiteX8" fmla="*/ 8501 w 12857"/>
                <a:gd name="connsiteY8" fmla="*/ 488 h 10000"/>
                <a:gd name="connsiteX9" fmla="*/ 8588 w 12857"/>
                <a:gd name="connsiteY9" fmla="*/ 592 h 10000"/>
                <a:gd name="connsiteX10" fmla="*/ 8674 w 12857"/>
                <a:gd name="connsiteY10" fmla="*/ 708 h 10000"/>
                <a:gd name="connsiteX11" fmla="*/ 8760 w 12857"/>
                <a:gd name="connsiteY11" fmla="*/ 859 h 10000"/>
                <a:gd name="connsiteX12" fmla="*/ 8804 w 12857"/>
                <a:gd name="connsiteY12" fmla="*/ 1022 h 10000"/>
                <a:gd name="connsiteX13" fmla="*/ 8847 w 12857"/>
                <a:gd name="connsiteY13" fmla="*/ 1138 h 10000"/>
                <a:gd name="connsiteX14" fmla="*/ 8890 w 12857"/>
                <a:gd name="connsiteY14" fmla="*/ 1289 h 10000"/>
                <a:gd name="connsiteX15" fmla="*/ 8933 w 12857"/>
                <a:gd name="connsiteY15" fmla="*/ 1510 h 10000"/>
                <a:gd name="connsiteX16" fmla="*/ 8933 w 12857"/>
                <a:gd name="connsiteY16" fmla="*/ 1672 h 10000"/>
                <a:gd name="connsiteX17" fmla="*/ 8933 w 12857"/>
                <a:gd name="connsiteY17" fmla="*/ 5865 h 10000"/>
                <a:gd name="connsiteX18" fmla="*/ 12857 w 12857"/>
                <a:gd name="connsiteY18" fmla="*/ 9231 h 10000"/>
                <a:gd name="connsiteX19" fmla="*/ 8933 w 12857"/>
                <a:gd name="connsiteY19" fmla="*/ 8328 h 10000"/>
                <a:gd name="connsiteX20" fmla="*/ 8933 w 12857"/>
                <a:gd name="connsiteY20" fmla="*/ 8490 h 10000"/>
                <a:gd name="connsiteX21" fmla="*/ 8890 w 12857"/>
                <a:gd name="connsiteY21" fmla="*/ 8711 h 10000"/>
                <a:gd name="connsiteX22" fmla="*/ 8847 w 12857"/>
                <a:gd name="connsiteY22" fmla="*/ 8815 h 10000"/>
                <a:gd name="connsiteX23" fmla="*/ 8804 w 12857"/>
                <a:gd name="connsiteY23" fmla="*/ 8978 h 10000"/>
                <a:gd name="connsiteX24" fmla="*/ 8760 w 12857"/>
                <a:gd name="connsiteY24" fmla="*/ 9141 h 10000"/>
                <a:gd name="connsiteX25" fmla="*/ 8674 w 12857"/>
                <a:gd name="connsiteY25" fmla="*/ 9303 h 10000"/>
                <a:gd name="connsiteX26" fmla="*/ 8588 w 12857"/>
                <a:gd name="connsiteY26" fmla="*/ 9408 h 10000"/>
                <a:gd name="connsiteX27" fmla="*/ 8501 w 12857"/>
                <a:gd name="connsiteY27" fmla="*/ 9512 h 10000"/>
                <a:gd name="connsiteX28" fmla="*/ 8372 w 12857"/>
                <a:gd name="connsiteY28" fmla="*/ 9617 h 10000"/>
                <a:gd name="connsiteX29" fmla="*/ 8285 w 12857"/>
                <a:gd name="connsiteY29" fmla="*/ 9733 h 10000"/>
                <a:gd name="connsiteX30" fmla="*/ 8156 w 12857"/>
                <a:gd name="connsiteY30" fmla="*/ 9837 h 10000"/>
                <a:gd name="connsiteX31" fmla="*/ 8026 w 12857"/>
                <a:gd name="connsiteY31" fmla="*/ 9895 h 10000"/>
                <a:gd name="connsiteX32" fmla="*/ 7896 w 12857"/>
                <a:gd name="connsiteY32" fmla="*/ 9942 h 10000"/>
                <a:gd name="connsiteX33" fmla="*/ 7724 w 12857"/>
                <a:gd name="connsiteY33" fmla="*/ 10000 h 10000"/>
                <a:gd name="connsiteX34" fmla="*/ 7594 w 12857"/>
                <a:gd name="connsiteY34" fmla="*/ 10000 h 10000"/>
                <a:gd name="connsiteX35" fmla="*/ 7421 w 12857"/>
                <a:gd name="connsiteY35" fmla="*/ 10000 h 10000"/>
                <a:gd name="connsiteX36" fmla="*/ 5217 w 12857"/>
                <a:gd name="connsiteY36" fmla="*/ 10000 h 10000"/>
                <a:gd name="connsiteX37" fmla="*/ 1469 w 12857"/>
                <a:gd name="connsiteY37" fmla="*/ 10000 h 10000"/>
                <a:gd name="connsiteX38" fmla="*/ 1339 w 12857"/>
                <a:gd name="connsiteY38" fmla="*/ 10000 h 10000"/>
                <a:gd name="connsiteX39" fmla="*/ 1166 w 12857"/>
                <a:gd name="connsiteY39" fmla="*/ 10000 h 10000"/>
                <a:gd name="connsiteX40" fmla="*/ 1037 w 12857"/>
                <a:gd name="connsiteY40" fmla="*/ 9942 h 10000"/>
                <a:gd name="connsiteX41" fmla="*/ 907 w 12857"/>
                <a:gd name="connsiteY41" fmla="*/ 9895 h 10000"/>
                <a:gd name="connsiteX42" fmla="*/ 778 w 12857"/>
                <a:gd name="connsiteY42" fmla="*/ 9837 h 10000"/>
                <a:gd name="connsiteX43" fmla="*/ 648 w 12857"/>
                <a:gd name="connsiteY43" fmla="*/ 9733 h 10000"/>
                <a:gd name="connsiteX44" fmla="*/ 518 w 12857"/>
                <a:gd name="connsiteY44" fmla="*/ 9617 h 10000"/>
                <a:gd name="connsiteX45" fmla="*/ 432 w 12857"/>
                <a:gd name="connsiteY45" fmla="*/ 9512 h 10000"/>
                <a:gd name="connsiteX46" fmla="*/ 302 w 12857"/>
                <a:gd name="connsiteY46" fmla="*/ 9408 h 10000"/>
                <a:gd name="connsiteX47" fmla="*/ 216 w 12857"/>
                <a:gd name="connsiteY47" fmla="*/ 9303 h 10000"/>
                <a:gd name="connsiteX48" fmla="*/ 173 w 12857"/>
                <a:gd name="connsiteY48" fmla="*/ 9141 h 10000"/>
                <a:gd name="connsiteX49" fmla="*/ 86 w 12857"/>
                <a:gd name="connsiteY49" fmla="*/ 8978 h 10000"/>
                <a:gd name="connsiteX50" fmla="*/ 43 w 12857"/>
                <a:gd name="connsiteY50" fmla="*/ 8815 h 10000"/>
                <a:gd name="connsiteX51" fmla="*/ 0 w 12857"/>
                <a:gd name="connsiteY51" fmla="*/ 8711 h 10000"/>
                <a:gd name="connsiteX52" fmla="*/ 0 w 12857"/>
                <a:gd name="connsiteY52" fmla="*/ 8490 h 10000"/>
                <a:gd name="connsiteX53" fmla="*/ 0 w 12857"/>
                <a:gd name="connsiteY53" fmla="*/ 8328 h 10000"/>
                <a:gd name="connsiteX54" fmla="*/ 0 w 12857"/>
                <a:gd name="connsiteY54" fmla="*/ 5865 h 10000"/>
                <a:gd name="connsiteX55" fmla="*/ 0 w 12857"/>
                <a:gd name="connsiteY55" fmla="*/ 1672 h 10000"/>
                <a:gd name="connsiteX56" fmla="*/ 0 w 12857"/>
                <a:gd name="connsiteY56" fmla="*/ 1510 h 10000"/>
                <a:gd name="connsiteX57" fmla="*/ 0 w 12857"/>
                <a:gd name="connsiteY57" fmla="*/ 1289 h 10000"/>
                <a:gd name="connsiteX58" fmla="*/ 43 w 12857"/>
                <a:gd name="connsiteY58" fmla="*/ 1138 h 10000"/>
                <a:gd name="connsiteX59" fmla="*/ 86 w 12857"/>
                <a:gd name="connsiteY59" fmla="*/ 1022 h 10000"/>
                <a:gd name="connsiteX60" fmla="*/ 173 w 12857"/>
                <a:gd name="connsiteY60" fmla="*/ 859 h 10000"/>
                <a:gd name="connsiteX61" fmla="*/ 216 w 12857"/>
                <a:gd name="connsiteY61" fmla="*/ 708 h 10000"/>
                <a:gd name="connsiteX62" fmla="*/ 302 w 12857"/>
                <a:gd name="connsiteY62" fmla="*/ 592 h 10000"/>
                <a:gd name="connsiteX63" fmla="*/ 432 w 12857"/>
                <a:gd name="connsiteY63" fmla="*/ 488 h 10000"/>
                <a:gd name="connsiteX64" fmla="*/ 518 w 12857"/>
                <a:gd name="connsiteY64" fmla="*/ 383 h 10000"/>
                <a:gd name="connsiteX65" fmla="*/ 648 w 12857"/>
                <a:gd name="connsiteY65" fmla="*/ 279 h 10000"/>
                <a:gd name="connsiteX66" fmla="*/ 778 w 12857"/>
                <a:gd name="connsiteY66" fmla="*/ 163 h 10000"/>
                <a:gd name="connsiteX67" fmla="*/ 907 w 12857"/>
                <a:gd name="connsiteY67" fmla="*/ 116 h 10000"/>
                <a:gd name="connsiteX68" fmla="*/ 1037 w 12857"/>
                <a:gd name="connsiteY68" fmla="*/ 58 h 10000"/>
                <a:gd name="connsiteX69" fmla="*/ 1166 w 12857"/>
                <a:gd name="connsiteY69" fmla="*/ 0 h 10000"/>
                <a:gd name="connsiteX70" fmla="*/ 1339 w 12857"/>
                <a:gd name="connsiteY70" fmla="*/ 0 h 10000"/>
                <a:gd name="connsiteX71" fmla="*/ 1469 w 12857"/>
                <a:gd name="connsiteY71" fmla="*/ 0 h 10000"/>
                <a:gd name="connsiteX72" fmla="*/ 5217 w 12857"/>
                <a:gd name="connsiteY72" fmla="*/ 0 h 10000"/>
                <a:gd name="connsiteX73" fmla="*/ 7421 w 12857"/>
                <a:gd name="connsiteY73" fmla="*/ 0 h 10000"/>
                <a:gd name="connsiteX74" fmla="*/ 7421 w 12857"/>
                <a:gd name="connsiteY7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857" h="10000">
                  <a:moveTo>
                    <a:pt x="7421" y="0"/>
                  </a:moveTo>
                  <a:lnTo>
                    <a:pt x="7594" y="0"/>
                  </a:lnTo>
                  <a:lnTo>
                    <a:pt x="7724" y="0"/>
                  </a:lnTo>
                  <a:lnTo>
                    <a:pt x="7896" y="58"/>
                  </a:lnTo>
                  <a:lnTo>
                    <a:pt x="8026" y="116"/>
                  </a:lnTo>
                  <a:cubicBezTo>
                    <a:pt x="8069" y="132"/>
                    <a:pt x="8113" y="147"/>
                    <a:pt x="8156" y="163"/>
                  </a:cubicBezTo>
                  <a:lnTo>
                    <a:pt x="8285" y="279"/>
                  </a:lnTo>
                  <a:cubicBezTo>
                    <a:pt x="8314" y="314"/>
                    <a:pt x="8343" y="348"/>
                    <a:pt x="8372" y="383"/>
                  </a:cubicBezTo>
                  <a:lnTo>
                    <a:pt x="8501" y="488"/>
                  </a:lnTo>
                  <a:cubicBezTo>
                    <a:pt x="8530" y="523"/>
                    <a:pt x="8559" y="557"/>
                    <a:pt x="8588" y="592"/>
                  </a:cubicBezTo>
                  <a:cubicBezTo>
                    <a:pt x="8616" y="631"/>
                    <a:pt x="8645" y="669"/>
                    <a:pt x="8674" y="708"/>
                  </a:cubicBezTo>
                  <a:cubicBezTo>
                    <a:pt x="8703" y="758"/>
                    <a:pt x="8732" y="809"/>
                    <a:pt x="8760" y="859"/>
                  </a:cubicBezTo>
                  <a:cubicBezTo>
                    <a:pt x="8775" y="913"/>
                    <a:pt x="8789" y="968"/>
                    <a:pt x="8804" y="1022"/>
                  </a:cubicBezTo>
                  <a:cubicBezTo>
                    <a:pt x="8818" y="1061"/>
                    <a:pt x="8832" y="1099"/>
                    <a:pt x="8847" y="1138"/>
                  </a:cubicBezTo>
                  <a:cubicBezTo>
                    <a:pt x="8861" y="1188"/>
                    <a:pt x="8876" y="1239"/>
                    <a:pt x="8890" y="1289"/>
                  </a:cubicBezTo>
                  <a:cubicBezTo>
                    <a:pt x="8904" y="1363"/>
                    <a:pt x="8919" y="1436"/>
                    <a:pt x="8933" y="1510"/>
                  </a:cubicBezTo>
                  <a:lnTo>
                    <a:pt x="8933" y="1672"/>
                  </a:lnTo>
                  <a:lnTo>
                    <a:pt x="8933" y="5865"/>
                  </a:lnTo>
                  <a:lnTo>
                    <a:pt x="12857" y="9231"/>
                  </a:lnTo>
                  <a:lnTo>
                    <a:pt x="8933" y="8328"/>
                  </a:lnTo>
                  <a:lnTo>
                    <a:pt x="8933" y="8490"/>
                  </a:lnTo>
                  <a:cubicBezTo>
                    <a:pt x="8919" y="8564"/>
                    <a:pt x="8904" y="8637"/>
                    <a:pt x="8890" y="8711"/>
                  </a:cubicBezTo>
                  <a:cubicBezTo>
                    <a:pt x="8876" y="8746"/>
                    <a:pt x="8861" y="8780"/>
                    <a:pt x="8847" y="8815"/>
                  </a:cubicBezTo>
                  <a:cubicBezTo>
                    <a:pt x="8832" y="8869"/>
                    <a:pt x="8818" y="8924"/>
                    <a:pt x="8804" y="8978"/>
                  </a:cubicBezTo>
                  <a:cubicBezTo>
                    <a:pt x="8789" y="9032"/>
                    <a:pt x="8775" y="9087"/>
                    <a:pt x="8760" y="9141"/>
                  </a:cubicBezTo>
                  <a:cubicBezTo>
                    <a:pt x="8731" y="9195"/>
                    <a:pt x="8703" y="9249"/>
                    <a:pt x="8674" y="9303"/>
                  </a:cubicBezTo>
                  <a:cubicBezTo>
                    <a:pt x="8645" y="9338"/>
                    <a:pt x="8617" y="9373"/>
                    <a:pt x="8588" y="9408"/>
                  </a:cubicBezTo>
                  <a:cubicBezTo>
                    <a:pt x="8559" y="9443"/>
                    <a:pt x="8530" y="9477"/>
                    <a:pt x="8501" y="9512"/>
                  </a:cubicBezTo>
                  <a:lnTo>
                    <a:pt x="8372" y="9617"/>
                  </a:lnTo>
                  <a:cubicBezTo>
                    <a:pt x="8343" y="9656"/>
                    <a:pt x="8314" y="9694"/>
                    <a:pt x="8285" y="9733"/>
                  </a:cubicBezTo>
                  <a:lnTo>
                    <a:pt x="8156" y="9837"/>
                  </a:lnTo>
                  <a:lnTo>
                    <a:pt x="8026" y="9895"/>
                  </a:lnTo>
                  <a:cubicBezTo>
                    <a:pt x="7983" y="9911"/>
                    <a:pt x="7939" y="9926"/>
                    <a:pt x="7896" y="9942"/>
                  </a:cubicBezTo>
                  <a:lnTo>
                    <a:pt x="7724" y="10000"/>
                  </a:lnTo>
                  <a:lnTo>
                    <a:pt x="7594" y="10000"/>
                  </a:lnTo>
                  <a:lnTo>
                    <a:pt x="7421" y="10000"/>
                  </a:lnTo>
                  <a:lnTo>
                    <a:pt x="5217" y="10000"/>
                  </a:lnTo>
                  <a:lnTo>
                    <a:pt x="1469" y="10000"/>
                  </a:lnTo>
                  <a:lnTo>
                    <a:pt x="1339" y="10000"/>
                  </a:lnTo>
                  <a:lnTo>
                    <a:pt x="1166" y="10000"/>
                  </a:lnTo>
                  <a:lnTo>
                    <a:pt x="1037" y="9942"/>
                  </a:lnTo>
                  <a:cubicBezTo>
                    <a:pt x="994" y="9926"/>
                    <a:pt x="950" y="9911"/>
                    <a:pt x="907" y="9895"/>
                  </a:cubicBezTo>
                  <a:lnTo>
                    <a:pt x="778" y="9837"/>
                  </a:lnTo>
                  <a:cubicBezTo>
                    <a:pt x="735" y="9802"/>
                    <a:pt x="691" y="9768"/>
                    <a:pt x="648" y="9733"/>
                  </a:cubicBezTo>
                  <a:cubicBezTo>
                    <a:pt x="605" y="9694"/>
                    <a:pt x="561" y="9656"/>
                    <a:pt x="518" y="9617"/>
                  </a:cubicBezTo>
                  <a:cubicBezTo>
                    <a:pt x="489" y="9582"/>
                    <a:pt x="461" y="9547"/>
                    <a:pt x="432" y="9512"/>
                  </a:cubicBezTo>
                  <a:cubicBezTo>
                    <a:pt x="389" y="9477"/>
                    <a:pt x="345" y="9443"/>
                    <a:pt x="302" y="9408"/>
                  </a:cubicBezTo>
                  <a:cubicBezTo>
                    <a:pt x="273" y="9373"/>
                    <a:pt x="245" y="9338"/>
                    <a:pt x="216" y="9303"/>
                  </a:cubicBezTo>
                  <a:cubicBezTo>
                    <a:pt x="202" y="9249"/>
                    <a:pt x="187" y="9195"/>
                    <a:pt x="173" y="9141"/>
                  </a:cubicBezTo>
                  <a:cubicBezTo>
                    <a:pt x="144" y="9087"/>
                    <a:pt x="115" y="9032"/>
                    <a:pt x="86" y="8978"/>
                  </a:cubicBezTo>
                  <a:cubicBezTo>
                    <a:pt x="72" y="8924"/>
                    <a:pt x="58" y="8869"/>
                    <a:pt x="43" y="8815"/>
                  </a:cubicBezTo>
                  <a:cubicBezTo>
                    <a:pt x="29" y="8780"/>
                    <a:pt x="14" y="8746"/>
                    <a:pt x="0" y="8711"/>
                  </a:cubicBezTo>
                  <a:lnTo>
                    <a:pt x="0" y="8490"/>
                  </a:lnTo>
                  <a:lnTo>
                    <a:pt x="0" y="8328"/>
                  </a:lnTo>
                  <a:lnTo>
                    <a:pt x="0" y="5865"/>
                  </a:lnTo>
                  <a:lnTo>
                    <a:pt x="0" y="1672"/>
                  </a:lnTo>
                  <a:lnTo>
                    <a:pt x="0" y="1510"/>
                  </a:lnTo>
                  <a:lnTo>
                    <a:pt x="0" y="1289"/>
                  </a:lnTo>
                  <a:cubicBezTo>
                    <a:pt x="14" y="1239"/>
                    <a:pt x="29" y="1188"/>
                    <a:pt x="43" y="1138"/>
                  </a:cubicBezTo>
                  <a:cubicBezTo>
                    <a:pt x="58" y="1099"/>
                    <a:pt x="72" y="1061"/>
                    <a:pt x="86" y="1022"/>
                  </a:cubicBezTo>
                  <a:cubicBezTo>
                    <a:pt x="115" y="968"/>
                    <a:pt x="144" y="913"/>
                    <a:pt x="173" y="859"/>
                  </a:cubicBezTo>
                  <a:cubicBezTo>
                    <a:pt x="187" y="809"/>
                    <a:pt x="202" y="758"/>
                    <a:pt x="216" y="708"/>
                  </a:cubicBezTo>
                  <a:cubicBezTo>
                    <a:pt x="245" y="669"/>
                    <a:pt x="274" y="631"/>
                    <a:pt x="302" y="592"/>
                  </a:cubicBezTo>
                  <a:cubicBezTo>
                    <a:pt x="345" y="557"/>
                    <a:pt x="389" y="523"/>
                    <a:pt x="432" y="488"/>
                  </a:cubicBezTo>
                  <a:cubicBezTo>
                    <a:pt x="461" y="453"/>
                    <a:pt x="489" y="418"/>
                    <a:pt x="518" y="383"/>
                  </a:cubicBezTo>
                  <a:cubicBezTo>
                    <a:pt x="561" y="348"/>
                    <a:pt x="605" y="314"/>
                    <a:pt x="648" y="279"/>
                  </a:cubicBezTo>
                  <a:cubicBezTo>
                    <a:pt x="691" y="240"/>
                    <a:pt x="735" y="202"/>
                    <a:pt x="778" y="163"/>
                  </a:cubicBezTo>
                  <a:lnTo>
                    <a:pt x="907" y="116"/>
                  </a:lnTo>
                  <a:lnTo>
                    <a:pt x="1037" y="58"/>
                  </a:lnTo>
                  <a:lnTo>
                    <a:pt x="1166" y="0"/>
                  </a:lnTo>
                  <a:lnTo>
                    <a:pt x="1339" y="0"/>
                  </a:lnTo>
                  <a:lnTo>
                    <a:pt x="1469" y="0"/>
                  </a:lnTo>
                  <a:lnTo>
                    <a:pt x="5217" y="0"/>
                  </a:lnTo>
                  <a:lnTo>
                    <a:pt x="7421" y="0"/>
                  </a:lnTo>
                  <a:lnTo>
                    <a:pt x="7421" y="0"/>
                  </a:lnTo>
                  <a:close/>
                </a:path>
              </a:pathLst>
            </a:custGeom>
            <a:solidFill>
              <a:srgbClr val="BBE0E3"/>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7" name="Rectangle 107"/>
            <p:cNvSpPr>
              <a:spLocks noChangeArrowheads="1"/>
            </p:cNvSpPr>
            <p:nvPr/>
          </p:nvSpPr>
          <p:spPr>
            <a:xfrm>
              <a:off x="4928368" y="3328891"/>
              <a:ext cx="921941" cy="33943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公共交通沿線へ居住推進</a:t>
              </a:r>
              <a:endParaRPr kumimoji="1" lang="ja-JP" sz="1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48" name="Rectangle 223"/>
            <p:cNvSpPr>
              <a:spLocks noChangeArrowheads="1"/>
            </p:cNvSpPr>
            <p:nvPr/>
          </p:nvSpPr>
          <p:spPr>
            <a:xfrm>
              <a:off x="7923587" y="4049967"/>
              <a:ext cx="169717" cy="2036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rPr>
                <a:t>●</a:t>
              </a:r>
              <a:endParaRPr kumimoji="1" lang="ja-JP" altLang="ja-JP" sz="1200" b="0"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1249" name="Freeform 99"/>
            <p:cNvSpPr/>
            <p:nvPr/>
          </p:nvSpPr>
          <p:spPr>
            <a:xfrm>
              <a:off x="6724224" y="5642093"/>
              <a:ext cx="279511" cy="163171"/>
            </a:xfrm>
            <a:custGeom>
              <a:avLst/>
              <a:gdLst/>
              <a:ahLst/>
              <a:cxnLst>
                <a:cxn ang="0">
                  <a:pos x="451" y="0"/>
                </a:cxn>
                <a:cxn ang="0">
                  <a:pos x="355" y="10"/>
                </a:cxn>
                <a:cxn ang="0">
                  <a:pos x="263" y="28"/>
                </a:cxn>
                <a:cxn ang="0">
                  <a:pos x="223" y="42"/>
                </a:cxn>
                <a:cxn ang="0">
                  <a:pos x="183" y="51"/>
                </a:cxn>
                <a:cxn ang="0">
                  <a:pos x="147" y="70"/>
                </a:cxn>
                <a:cxn ang="0">
                  <a:pos x="115" y="84"/>
                </a:cxn>
                <a:cxn ang="0">
                  <a:pos x="87" y="102"/>
                </a:cxn>
                <a:cxn ang="0">
                  <a:pos x="63" y="121"/>
                </a:cxn>
                <a:cxn ang="0">
                  <a:pos x="40" y="144"/>
                </a:cxn>
                <a:cxn ang="0">
                  <a:pos x="24" y="162"/>
                </a:cxn>
                <a:cxn ang="0">
                  <a:pos x="12" y="185"/>
                </a:cxn>
                <a:cxn ang="0">
                  <a:pos x="4" y="209"/>
                </a:cxn>
                <a:cxn ang="0">
                  <a:pos x="0" y="232"/>
                </a:cxn>
                <a:cxn ang="0">
                  <a:pos x="4" y="255"/>
                </a:cxn>
                <a:cxn ang="0">
                  <a:pos x="12" y="278"/>
                </a:cxn>
                <a:cxn ang="0">
                  <a:pos x="24" y="301"/>
                </a:cxn>
                <a:cxn ang="0">
                  <a:pos x="40" y="320"/>
                </a:cxn>
                <a:cxn ang="0">
                  <a:pos x="63" y="343"/>
                </a:cxn>
                <a:cxn ang="0">
                  <a:pos x="87" y="361"/>
                </a:cxn>
                <a:cxn ang="0">
                  <a:pos x="115" y="380"/>
                </a:cxn>
                <a:cxn ang="0">
                  <a:pos x="147" y="394"/>
                </a:cxn>
                <a:cxn ang="0">
                  <a:pos x="183" y="407"/>
                </a:cxn>
                <a:cxn ang="0">
                  <a:pos x="223" y="421"/>
                </a:cxn>
                <a:cxn ang="0">
                  <a:pos x="263" y="435"/>
                </a:cxn>
                <a:cxn ang="0">
                  <a:pos x="355" y="454"/>
                </a:cxn>
                <a:cxn ang="0">
                  <a:pos x="451" y="463"/>
                </a:cxn>
                <a:cxn ang="0">
                  <a:pos x="555" y="463"/>
                </a:cxn>
                <a:cxn ang="0">
                  <a:pos x="655" y="454"/>
                </a:cxn>
                <a:cxn ang="0">
                  <a:pos x="743" y="435"/>
                </a:cxn>
                <a:cxn ang="0">
                  <a:pos x="787" y="421"/>
                </a:cxn>
                <a:cxn ang="0">
                  <a:pos x="823" y="407"/>
                </a:cxn>
                <a:cxn ang="0">
                  <a:pos x="859" y="394"/>
                </a:cxn>
                <a:cxn ang="0">
                  <a:pos x="891" y="380"/>
                </a:cxn>
                <a:cxn ang="0">
                  <a:pos x="923" y="361"/>
                </a:cxn>
                <a:cxn ang="0">
                  <a:pos x="947" y="343"/>
                </a:cxn>
                <a:cxn ang="0">
                  <a:pos x="967" y="320"/>
                </a:cxn>
                <a:cxn ang="0">
                  <a:pos x="986" y="301"/>
                </a:cxn>
                <a:cxn ang="0">
                  <a:pos x="998" y="278"/>
                </a:cxn>
                <a:cxn ang="0">
                  <a:pos x="1006" y="255"/>
                </a:cxn>
                <a:cxn ang="0">
                  <a:pos x="1006" y="232"/>
                </a:cxn>
                <a:cxn ang="0">
                  <a:pos x="1006" y="209"/>
                </a:cxn>
                <a:cxn ang="0">
                  <a:pos x="998" y="185"/>
                </a:cxn>
                <a:cxn ang="0">
                  <a:pos x="986" y="162"/>
                </a:cxn>
                <a:cxn ang="0">
                  <a:pos x="967" y="144"/>
                </a:cxn>
                <a:cxn ang="0">
                  <a:pos x="947" y="121"/>
                </a:cxn>
                <a:cxn ang="0">
                  <a:pos x="923" y="102"/>
                </a:cxn>
                <a:cxn ang="0">
                  <a:pos x="891" y="84"/>
                </a:cxn>
                <a:cxn ang="0">
                  <a:pos x="859" y="70"/>
                </a:cxn>
                <a:cxn ang="0">
                  <a:pos x="823" y="51"/>
                </a:cxn>
                <a:cxn ang="0">
                  <a:pos x="787" y="42"/>
                </a:cxn>
                <a:cxn ang="0">
                  <a:pos x="743" y="28"/>
                </a:cxn>
                <a:cxn ang="0">
                  <a:pos x="655" y="10"/>
                </a:cxn>
                <a:cxn ang="0">
                  <a:pos x="555" y="0"/>
                </a:cxn>
              </a:cxnLst>
              <a:rect l="0" t="0" r="r" b="b"/>
              <a:pathLst>
                <a:path w="1006" h="463">
                  <a:moveTo>
                    <a:pt x="503" y="0"/>
                  </a:moveTo>
                  <a:lnTo>
                    <a:pt x="451" y="0"/>
                  </a:lnTo>
                  <a:lnTo>
                    <a:pt x="403" y="5"/>
                  </a:lnTo>
                  <a:lnTo>
                    <a:pt x="355" y="10"/>
                  </a:lnTo>
                  <a:lnTo>
                    <a:pt x="307" y="19"/>
                  </a:lnTo>
                  <a:lnTo>
                    <a:pt x="263" y="28"/>
                  </a:lnTo>
                  <a:lnTo>
                    <a:pt x="243" y="33"/>
                  </a:lnTo>
                  <a:lnTo>
                    <a:pt x="223" y="42"/>
                  </a:lnTo>
                  <a:lnTo>
                    <a:pt x="203" y="47"/>
                  </a:lnTo>
                  <a:lnTo>
                    <a:pt x="183" y="51"/>
                  </a:lnTo>
                  <a:lnTo>
                    <a:pt x="167" y="61"/>
                  </a:lnTo>
                  <a:lnTo>
                    <a:pt x="147" y="70"/>
                  </a:lnTo>
                  <a:lnTo>
                    <a:pt x="131" y="74"/>
                  </a:lnTo>
                  <a:lnTo>
                    <a:pt x="115" y="84"/>
                  </a:lnTo>
                  <a:lnTo>
                    <a:pt x="99" y="93"/>
                  </a:lnTo>
                  <a:lnTo>
                    <a:pt x="87" y="102"/>
                  </a:lnTo>
                  <a:lnTo>
                    <a:pt x="75" y="111"/>
                  </a:lnTo>
                  <a:lnTo>
                    <a:pt x="63" y="121"/>
                  </a:lnTo>
                  <a:lnTo>
                    <a:pt x="51" y="130"/>
                  </a:lnTo>
                  <a:lnTo>
                    <a:pt x="40" y="144"/>
                  </a:lnTo>
                  <a:lnTo>
                    <a:pt x="32" y="153"/>
                  </a:lnTo>
                  <a:lnTo>
                    <a:pt x="24" y="162"/>
                  </a:lnTo>
                  <a:lnTo>
                    <a:pt x="16" y="176"/>
                  </a:lnTo>
                  <a:lnTo>
                    <a:pt x="12" y="185"/>
                  </a:lnTo>
                  <a:lnTo>
                    <a:pt x="8" y="195"/>
                  </a:lnTo>
                  <a:lnTo>
                    <a:pt x="4" y="209"/>
                  </a:lnTo>
                  <a:lnTo>
                    <a:pt x="4" y="218"/>
                  </a:lnTo>
                  <a:lnTo>
                    <a:pt x="0" y="232"/>
                  </a:lnTo>
                  <a:lnTo>
                    <a:pt x="4" y="246"/>
                  </a:lnTo>
                  <a:lnTo>
                    <a:pt x="4" y="255"/>
                  </a:lnTo>
                  <a:lnTo>
                    <a:pt x="8" y="269"/>
                  </a:lnTo>
                  <a:lnTo>
                    <a:pt x="12" y="278"/>
                  </a:lnTo>
                  <a:lnTo>
                    <a:pt x="16" y="287"/>
                  </a:lnTo>
                  <a:lnTo>
                    <a:pt x="24" y="301"/>
                  </a:lnTo>
                  <a:lnTo>
                    <a:pt x="32" y="310"/>
                  </a:lnTo>
                  <a:lnTo>
                    <a:pt x="40" y="320"/>
                  </a:lnTo>
                  <a:lnTo>
                    <a:pt x="51" y="333"/>
                  </a:lnTo>
                  <a:lnTo>
                    <a:pt x="63" y="343"/>
                  </a:lnTo>
                  <a:lnTo>
                    <a:pt x="75" y="352"/>
                  </a:lnTo>
                  <a:lnTo>
                    <a:pt x="87" y="361"/>
                  </a:lnTo>
                  <a:lnTo>
                    <a:pt x="99" y="370"/>
                  </a:lnTo>
                  <a:lnTo>
                    <a:pt x="115" y="380"/>
                  </a:lnTo>
                  <a:lnTo>
                    <a:pt x="131" y="389"/>
                  </a:lnTo>
                  <a:lnTo>
                    <a:pt x="147" y="394"/>
                  </a:lnTo>
                  <a:lnTo>
                    <a:pt x="167" y="403"/>
                  </a:lnTo>
                  <a:lnTo>
                    <a:pt x="183" y="407"/>
                  </a:lnTo>
                  <a:lnTo>
                    <a:pt x="203" y="417"/>
                  </a:lnTo>
                  <a:lnTo>
                    <a:pt x="223" y="421"/>
                  </a:lnTo>
                  <a:lnTo>
                    <a:pt x="243" y="431"/>
                  </a:lnTo>
                  <a:lnTo>
                    <a:pt x="263" y="435"/>
                  </a:lnTo>
                  <a:lnTo>
                    <a:pt x="307" y="444"/>
                  </a:lnTo>
                  <a:lnTo>
                    <a:pt x="355" y="454"/>
                  </a:lnTo>
                  <a:lnTo>
                    <a:pt x="403" y="458"/>
                  </a:lnTo>
                  <a:lnTo>
                    <a:pt x="451" y="463"/>
                  </a:lnTo>
                  <a:lnTo>
                    <a:pt x="503" y="463"/>
                  </a:lnTo>
                  <a:lnTo>
                    <a:pt x="555" y="463"/>
                  </a:lnTo>
                  <a:lnTo>
                    <a:pt x="607" y="458"/>
                  </a:lnTo>
                  <a:lnTo>
                    <a:pt x="655" y="454"/>
                  </a:lnTo>
                  <a:lnTo>
                    <a:pt x="699" y="444"/>
                  </a:lnTo>
                  <a:lnTo>
                    <a:pt x="743" y="435"/>
                  </a:lnTo>
                  <a:lnTo>
                    <a:pt x="767" y="431"/>
                  </a:lnTo>
                  <a:lnTo>
                    <a:pt x="787" y="421"/>
                  </a:lnTo>
                  <a:lnTo>
                    <a:pt x="807" y="417"/>
                  </a:lnTo>
                  <a:lnTo>
                    <a:pt x="823" y="407"/>
                  </a:lnTo>
                  <a:lnTo>
                    <a:pt x="843" y="403"/>
                  </a:lnTo>
                  <a:lnTo>
                    <a:pt x="859" y="394"/>
                  </a:lnTo>
                  <a:lnTo>
                    <a:pt x="879" y="389"/>
                  </a:lnTo>
                  <a:lnTo>
                    <a:pt x="891" y="380"/>
                  </a:lnTo>
                  <a:lnTo>
                    <a:pt x="907" y="370"/>
                  </a:lnTo>
                  <a:lnTo>
                    <a:pt x="923" y="361"/>
                  </a:lnTo>
                  <a:lnTo>
                    <a:pt x="935" y="352"/>
                  </a:lnTo>
                  <a:lnTo>
                    <a:pt x="947" y="343"/>
                  </a:lnTo>
                  <a:lnTo>
                    <a:pt x="959" y="333"/>
                  </a:lnTo>
                  <a:lnTo>
                    <a:pt x="967" y="320"/>
                  </a:lnTo>
                  <a:lnTo>
                    <a:pt x="979" y="310"/>
                  </a:lnTo>
                  <a:lnTo>
                    <a:pt x="986" y="301"/>
                  </a:lnTo>
                  <a:lnTo>
                    <a:pt x="990" y="287"/>
                  </a:lnTo>
                  <a:lnTo>
                    <a:pt x="998" y="278"/>
                  </a:lnTo>
                  <a:lnTo>
                    <a:pt x="1002" y="269"/>
                  </a:lnTo>
                  <a:lnTo>
                    <a:pt x="1006" y="255"/>
                  </a:lnTo>
                  <a:lnTo>
                    <a:pt x="1006" y="246"/>
                  </a:lnTo>
                  <a:lnTo>
                    <a:pt x="1006" y="232"/>
                  </a:lnTo>
                  <a:lnTo>
                    <a:pt x="1006" y="218"/>
                  </a:lnTo>
                  <a:lnTo>
                    <a:pt x="1006" y="209"/>
                  </a:lnTo>
                  <a:lnTo>
                    <a:pt x="1002" y="195"/>
                  </a:lnTo>
                  <a:lnTo>
                    <a:pt x="998" y="185"/>
                  </a:lnTo>
                  <a:lnTo>
                    <a:pt x="990" y="176"/>
                  </a:lnTo>
                  <a:lnTo>
                    <a:pt x="986" y="162"/>
                  </a:lnTo>
                  <a:lnTo>
                    <a:pt x="979" y="153"/>
                  </a:lnTo>
                  <a:lnTo>
                    <a:pt x="967" y="144"/>
                  </a:lnTo>
                  <a:lnTo>
                    <a:pt x="959" y="130"/>
                  </a:lnTo>
                  <a:lnTo>
                    <a:pt x="947" y="121"/>
                  </a:lnTo>
                  <a:lnTo>
                    <a:pt x="935" y="111"/>
                  </a:lnTo>
                  <a:lnTo>
                    <a:pt x="923" y="102"/>
                  </a:lnTo>
                  <a:lnTo>
                    <a:pt x="907" y="93"/>
                  </a:lnTo>
                  <a:lnTo>
                    <a:pt x="891" y="84"/>
                  </a:lnTo>
                  <a:lnTo>
                    <a:pt x="879" y="74"/>
                  </a:lnTo>
                  <a:lnTo>
                    <a:pt x="859" y="70"/>
                  </a:lnTo>
                  <a:lnTo>
                    <a:pt x="843" y="61"/>
                  </a:lnTo>
                  <a:lnTo>
                    <a:pt x="823" y="51"/>
                  </a:lnTo>
                  <a:lnTo>
                    <a:pt x="807" y="47"/>
                  </a:lnTo>
                  <a:lnTo>
                    <a:pt x="787" y="42"/>
                  </a:lnTo>
                  <a:lnTo>
                    <a:pt x="767" y="33"/>
                  </a:lnTo>
                  <a:lnTo>
                    <a:pt x="743" y="28"/>
                  </a:lnTo>
                  <a:lnTo>
                    <a:pt x="699" y="19"/>
                  </a:lnTo>
                  <a:lnTo>
                    <a:pt x="655" y="10"/>
                  </a:lnTo>
                  <a:lnTo>
                    <a:pt x="607" y="5"/>
                  </a:lnTo>
                  <a:lnTo>
                    <a:pt x="555" y="0"/>
                  </a:lnTo>
                  <a:lnTo>
                    <a:pt x="503" y="0"/>
                  </a:lnTo>
                  <a:close/>
                </a:path>
              </a:pathLst>
            </a:custGeom>
            <a:solidFill>
              <a:srgbClr val="FF99FF">
                <a:alpha val="50000"/>
              </a:srgbClr>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0" name="Rectangle 107"/>
            <p:cNvSpPr>
              <a:spLocks noChangeArrowheads="1"/>
            </p:cNvSpPr>
            <p:nvPr/>
          </p:nvSpPr>
          <p:spPr>
            <a:xfrm>
              <a:off x="7047548" y="5645848"/>
              <a:ext cx="2257201" cy="13577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：まちなか・公共交通沿線へ居住推進</a:t>
              </a:r>
              <a:endParaRPr kumimoji="1" lang="ja-JP" sz="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251" name="Picture 4" descr="RIMG0014"/>
            <p:cNvPicPr>
              <a:picLocks noChangeAspect="1" noChangeArrowheads="1"/>
            </p:cNvPicPr>
            <p:nvPr/>
          </p:nvPicPr>
          <p:blipFill>
            <a:blip r:embed="rId3">
              <a:lum bright="10000" contrast="20000"/>
            </a:blip>
            <a:stretch>
              <a:fillRect/>
            </a:stretch>
          </p:blipFill>
          <p:spPr>
            <a:xfrm>
              <a:off x="8141595" y="3951313"/>
              <a:ext cx="588735" cy="434556"/>
            </a:xfrm>
            <a:prstGeom prst="rect">
              <a:avLst/>
            </a:prstGeom>
            <a:noFill/>
            <a:ln w="0">
              <a:noFill/>
              <a:miter lim="800000"/>
              <a:headEnd/>
              <a:tailEnd/>
            </a:ln>
          </p:spPr>
        </p:pic>
        <p:pic>
          <p:nvPicPr>
            <p:cNvPr id="1252" name="Picture 6" descr="西町・総曲輪[1]"/>
            <p:cNvPicPr>
              <a:picLocks noChangeAspect="1" noChangeArrowheads="1"/>
            </p:cNvPicPr>
            <p:nvPr/>
          </p:nvPicPr>
          <p:blipFill>
            <a:blip r:embed="rId4">
              <a:lum bright="20000" contrast="20000"/>
            </a:blip>
            <a:stretch>
              <a:fillRect/>
            </a:stretch>
          </p:blipFill>
          <p:spPr>
            <a:xfrm>
              <a:off x="8746468" y="3950623"/>
              <a:ext cx="589672" cy="435247"/>
            </a:xfrm>
            <a:prstGeom prst="rect">
              <a:avLst/>
            </a:prstGeom>
            <a:noFill/>
            <a:ln w="0">
              <a:noFill/>
              <a:miter lim="800000"/>
              <a:headEnd/>
              <a:tailEnd/>
            </a:ln>
          </p:spPr>
        </p:pic>
        <p:grpSp>
          <p:nvGrpSpPr>
            <p:cNvPr id="1253" name="Group 4"/>
            <p:cNvGrpSpPr>
              <a:grpSpLocks noChangeAspect="1"/>
            </p:cNvGrpSpPr>
            <p:nvPr/>
          </p:nvGrpSpPr>
          <p:grpSpPr>
            <a:xfrm>
              <a:off x="3424238" y="2386013"/>
              <a:ext cx="5859462" cy="3322637"/>
              <a:chOff x="2157" y="1503"/>
              <a:chExt cx="3691" cy="2093"/>
            </a:xfrm>
          </p:grpSpPr>
          <p:sp>
            <p:nvSpPr>
              <p:cNvPr id="1254" name="AutoShape 3"/>
              <p:cNvSpPr>
                <a:spLocks noChangeAspect="1" noChangeArrowheads="1" noTextEdit="1"/>
              </p:cNvSpPr>
              <p:nvPr/>
            </p:nvSpPr>
            <p:spPr>
              <a:xfrm>
                <a:off x="2157" y="1503"/>
                <a:ext cx="3691" cy="2093"/>
              </a:xfrm>
              <a:prstGeom prst="rect">
                <a:avLst/>
              </a:prstGeom>
              <a:no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1255" name="Group 205"/>
              <p:cNvGrpSpPr/>
              <p:nvPr/>
            </p:nvGrpSpPr>
            <p:grpSpPr>
              <a:xfrm>
                <a:off x="2161" y="1507"/>
                <a:ext cx="3672" cy="2077"/>
                <a:chOff x="2161" y="1507"/>
                <a:chExt cx="3672" cy="2077"/>
              </a:xfrm>
            </p:grpSpPr>
            <p:sp>
              <p:nvSpPr>
                <p:cNvPr id="1256" name="Freeform 5"/>
                <p:cNvSpPr>
                  <a:spLocks noEditPoints="1"/>
                </p:cNvSpPr>
                <p:nvPr/>
              </p:nvSpPr>
              <p:spPr>
                <a:xfrm>
                  <a:off x="2543" y="1507"/>
                  <a:ext cx="3277" cy="1637"/>
                </a:xfrm>
                <a:custGeom>
                  <a:avLst/>
                  <a:gdLst>
                    <a:gd name="T0" fmla="*/ 1581 w 3277"/>
                    <a:gd name="T1" fmla="*/ 4 h 1637"/>
                    <a:gd name="T2" fmla="*/ 1467 w 3277"/>
                    <a:gd name="T3" fmla="*/ 4 h 1637"/>
                    <a:gd name="T4" fmla="*/ 1373 w 3277"/>
                    <a:gd name="T5" fmla="*/ 8 h 1637"/>
                    <a:gd name="T6" fmla="*/ 1196 w 3277"/>
                    <a:gd name="T7" fmla="*/ 29 h 1637"/>
                    <a:gd name="T8" fmla="*/ 1042 w 3277"/>
                    <a:gd name="T9" fmla="*/ 62 h 1637"/>
                    <a:gd name="T10" fmla="*/ 948 w 3277"/>
                    <a:gd name="T11" fmla="*/ 75 h 1637"/>
                    <a:gd name="T12" fmla="*/ 798 w 3277"/>
                    <a:gd name="T13" fmla="*/ 120 h 1637"/>
                    <a:gd name="T14" fmla="*/ 665 w 3277"/>
                    <a:gd name="T15" fmla="*/ 162 h 1637"/>
                    <a:gd name="T16" fmla="*/ 574 w 3277"/>
                    <a:gd name="T17" fmla="*/ 203 h 1637"/>
                    <a:gd name="T18" fmla="*/ 468 w 3277"/>
                    <a:gd name="T19" fmla="*/ 253 h 1637"/>
                    <a:gd name="T20" fmla="*/ 366 w 3277"/>
                    <a:gd name="T21" fmla="*/ 311 h 1637"/>
                    <a:gd name="T22" fmla="*/ 259 w 3277"/>
                    <a:gd name="T23" fmla="*/ 377 h 1637"/>
                    <a:gd name="T24" fmla="*/ 157 w 3277"/>
                    <a:gd name="T25" fmla="*/ 477 h 1637"/>
                    <a:gd name="T26" fmla="*/ 94 w 3277"/>
                    <a:gd name="T27" fmla="*/ 556 h 1637"/>
                    <a:gd name="T28" fmla="*/ 47 w 3277"/>
                    <a:gd name="T29" fmla="*/ 622 h 1637"/>
                    <a:gd name="T30" fmla="*/ 4 w 3277"/>
                    <a:gd name="T31" fmla="*/ 771 h 1637"/>
                    <a:gd name="T32" fmla="*/ 11 w 3277"/>
                    <a:gd name="T33" fmla="*/ 879 h 1637"/>
                    <a:gd name="T34" fmla="*/ 39 w 3277"/>
                    <a:gd name="T35" fmla="*/ 982 h 1637"/>
                    <a:gd name="T36" fmla="*/ 74 w 3277"/>
                    <a:gd name="T37" fmla="*/ 1061 h 1637"/>
                    <a:gd name="T38" fmla="*/ 149 w 3277"/>
                    <a:gd name="T39" fmla="*/ 1152 h 1637"/>
                    <a:gd name="T40" fmla="*/ 240 w 3277"/>
                    <a:gd name="T41" fmla="*/ 1239 h 1637"/>
                    <a:gd name="T42" fmla="*/ 291 w 3277"/>
                    <a:gd name="T43" fmla="*/ 1277 h 1637"/>
                    <a:gd name="T44" fmla="*/ 389 w 3277"/>
                    <a:gd name="T45" fmla="*/ 1343 h 1637"/>
                    <a:gd name="T46" fmla="*/ 539 w 3277"/>
                    <a:gd name="T47" fmla="*/ 1418 h 1637"/>
                    <a:gd name="T48" fmla="*/ 661 w 3277"/>
                    <a:gd name="T49" fmla="*/ 1476 h 1637"/>
                    <a:gd name="T50" fmla="*/ 747 w 3277"/>
                    <a:gd name="T51" fmla="*/ 1505 h 1637"/>
                    <a:gd name="T52" fmla="*/ 901 w 3277"/>
                    <a:gd name="T53" fmla="*/ 1542 h 1637"/>
                    <a:gd name="T54" fmla="*/ 1015 w 3277"/>
                    <a:gd name="T55" fmla="*/ 1571 h 1637"/>
                    <a:gd name="T56" fmla="*/ 1192 w 3277"/>
                    <a:gd name="T57" fmla="*/ 1600 h 1637"/>
                    <a:gd name="T58" fmla="*/ 1286 w 3277"/>
                    <a:gd name="T59" fmla="*/ 1617 h 1637"/>
                    <a:gd name="T60" fmla="*/ 1463 w 3277"/>
                    <a:gd name="T61" fmla="*/ 1633 h 1637"/>
                    <a:gd name="T62" fmla="*/ 1617 w 3277"/>
                    <a:gd name="T63" fmla="*/ 1629 h 1637"/>
                    <a:gd name="T64" fmla="*/ 1735 w 3277"/>
                    <a:gd name="T65" fmla="*/ 1637 h 1637"/>
                    <a:gd name="T66" fmla="*/ 1829 w 3277"/>
                    <a:gd name="T67" fmla="*/ 1633 h 1637"/>
                    <a:gd name="T68" fmla="*/ 1983 w 3277"/>
                    <a:gd name="T69" fmla="*/ 1612 h 1637"/>
                    <a:gd name="T70" fmla="*/ 2101 w 3277"/>
                    <a:gd name="T71" fmla="*/ 1600 h 1637"/>
                    <a:gd name="T72" fmla="*/ 2278 w 3277"/>
                    <a:gd name="T73" fmla="*/ 1575 h 1637"/>
                    <a:gd name="T74" fmla="*/ 2368 w 3277"/>
                    <a:gd name="T75" fmla="*/ 1550 h 1637"/>
                    <a:gd name="T76" fmla="*/ 2483 w 3277"/>
                    <a:gd name="T77" fmla="*/ 1521 h 1637"/>
                    <a:gd name="T78" fmla="*/ 2652 w 3277"/>
                    <a:gd name="T79" fmla="*/ 1463 h 1637"/>
                    <a:gd name="T80" fmla="*/ 2738 w 3277"/>
                    <a:gd name="T81" fmla="*/ 1418 h 1637"/>
                    <a:gd name="T82" fmla="*/ 2849 w 3277"/>
                    <a:gd name="T83" fmla="*/ 1368 h 1637"/>
                    <a:gd name="T84" fmla="*/ 2971 w 3277"/>
                    <a:gd name="T85" fmla="*/ 1297 h 1637"/>
                    <a:gd name="T86" fmla="*/ 3061 w 3277"/>
                    <a:gd name="T87" fmla="*/ 1214 h 1637"/>
                    <a:gd name="T88" fmla="*/ 3148 w 3277"/>
                    <a:gd name="T89" fmla="*/ 1127 h 1637"/>
                    <a:gd name="T90" fmla="*/ 3207 w 3277"/>
                    <a:gd name="T91" fmla="*/ 1045 h 1637"/>
                    <a:gd name="T92" fmla="*/ 3246 w 3277"/>
                    <a:gd name="T93" fmla="*/ 970 h 1637"/>
                    <a:gd name="T94" fmla="*/ 3270 w 3277"/>
                    <a:gd name="T95" fmla="*/ 817 h 1637"/>
                    <a:gd name="T96" fmla="*/ 3266 w 3277"/>
                    <a:gd name="T97" fmla="*/ 730 h 1637"/>
                    <a:gd name="T98" fmla="*/ 3226 w 3277"/>
                    <a:gd name="T99" fmla="*/ 634 h 1637"/>
                    <a:gd name="T100" fmla="*/ 3191 w 3277"/>
                    <a:gd name="T101" fmla="*/ 556 h 1637"/>
                    <a:gd name="T102" fmla="*/ 3096 w 3277"/>
                    <a:gd name="T103" fmla="*/ 444 h 1637"/>
                    <a:gd name="T104" fmla="*/ 3014 w 3277"/>
                    <a:gd name="T105" fmla="*/ 381 h 1637"/>
                    <a:gd name="T106" fmla="*/ 2951 w 3277"/>
                    <a:gd name="T107" fmla="*/ 336 h 1637"/>
                    <a:gd name="T108" fmla="*/ 2849 w 3277"/>
                    <a:gd name="T109" fmla="*/ 274 h 1637"/>
                    <a:gd name="T110" fmla="*/ 2687 w 3277"/>
                    <a:gd name="T111" fmla="*/ 195 h 1637"/>
                    <a:gd name="T112" fmla="*/ 2601 w 3277"/>
                    <a:gd name="T113" fmla="*/ 153 h 1637"/>
                    <a:gd name="T114" fmla="*/ 2487 w 3277"/>
                    <a:gd name="T115" fmla="*/ 116 h 1637"/>
                    <a:gd name="T116" fmla="*/ 2313 w 3277"/>
                    <a:gd name="T117" fmla="*/ 71 h 1637"/>
                    <a:gd name="T118" fmla="*/ 2219 w 3277"/>
                    <a:gd name="T119" fmla="*/ 58 h 1637"/>
                    <a:gd name="T120" fmla="*/ 2046 w 3277"/>
                    <a:gd name="T121" fmla="*/ 29 h 1637"/>
                    <a:gd name="T122" fmla="*/ 1928 w 3277"/>
                    <a:gd name="T123" fmla="*/ 17 h 1637"/>
                    <a:gd name="T124" fmla="*/ 1794 w 3277"/>
                    <a:gd name="T125" fmla="*/ 8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77" h="1637">
                      <a:moveTo>
                        <a:pt x="1723" y="8"/>
                      </a:moveTo>
                      <a:lnTo>
                        <a:pt x="1700" y="4"/>
                      </a:lnTo>
                      <a:lnTo>
                        <a:pt x="1700" y="0"/>
                      </a:lnTo>
                      <a:lnTo>
                        <a:pt x="1723" y="0"/>
                      </a:lnTo>
                      <a:lnTo>
                        <a:pt x="1723" y="8"/>
                      </a:lnTo>
                      <a:close/>
                      <a:moveTo>
                        <a:pt x="1684" y="4"/>
                      </a:moveTo>
                      <a:lnTo>
                        <a:pt x="1660" y="4"/>
                      </a:lnTo>
                      <a:lnTo>
                        <a:pt x="1660" y="0"/>
                      </a:lnTo>
                      <a:lnTo>
                        <a:pt x="1684" y="0"/>
                      </a:lnTo>
                      <a:lnTo>
                        <a:pt x="1684" y="4"/>
                      </a:lnTo>
                      <a:close/>
                      <a:moveTo>
                        <a:pt x="1644" y="4"/>
                      </a:moveTo>
                      <a:lnTo>
                        <a:pt x="1637" y="4"/>
                      </a:lnTo>
                      <a:lnTo>
                        <a:pt x="1621" y="4"/>
                      </a:lnTo>
                      <a:lnTo>
                        <a:pt x="1621" y="0"/>
                      </a:lnTo>
                      <a:lnTo>
                        <a:pt x="1637" y="0"/>
                      </a:lnTo>
                      <a:lnTo>
                        <a:pt x="1644" y="0"/>
                      </a:lnTo>
                      <a:lnTo>
                        <a:pt x="1644" y="4"/>
                      </a:lnTo>
                      <a:close/>
                      <a:moveTo>
                        <a:pt x="1605" y="4"/>
                      </a:moveTo>
                      <a:lnTo>
                        <a:pt x="1581" y="4"/>
                      </a:lnTo>
                      <a:lnTo>
                        <a:pt x="1581" y="0"/>
                      </a:lnTo>
                      <a:lnTo>
                        <a:pt x="1605" y="0"/>
                      </a:lnTo>
                      <a:lnTo>
                        <a:pt x="1605" y="4"/>
                      </a:lnTo>
                      <a:close/>
                      <a:moveTo>
                        <a:pt x="1566" y="8"/>
                      </a:moveTo>
                      <a:lnTo>
                        <a:pt x="1554" y="8"/>
                      </a:lnTo>
                      <a:lnTo>
                        <a:pt x="1546" y="8"/>
                      </a:lnTo>
                      <a:lnTo>
                        <a:pt x="1546" y="0"/>
                      </a:lnTo>
                      <a:lnTo>
                        <a:pt x="1554" y="0"/>
                      </a:lnTo>
                      <a:lnTo>
                        <a:pt x="1566" y="0"/>
                      </a:lnTo>
                      <a:lnTo>
                        <a:pt x="1566" y="8"/>
                      </a:lnTo>
                      <a:close/>
                      <a:moveTo>
                        <a:pt x="1526" y="8"/>
                      </a:moveTo>
                      <a:lnTo>
                        <a:pt x="1507" y="8"/>
                      </a:lnTo>
                      <a:lnTo>
                        <a:pt x="1507" y="0"/>
                      </a:lnTo>
                      <a:lnTo>
                        <a:pt x="1526" y="0"/>
                      </a:lnTo>
                      <a:lnTo>
                        <a:pt x="1526" y="8"/>
                      </a:lnTo>
                      <a:close/>
                      <a:moveTo>
                        <a:pt x="1487" y="8"/>
                      </a:moveTo>
                      <a:lnTo>
                        <a:pt x="1471" y="8"/>
                      </a:lnTo>
                      <a:lnTo>
                        <a:pt x="1467" y="8"/>
                      </a:lnTo>
                      <a:lnTo>
                        <a:pt x="1467" y="4"/>
                      </a:lnTo>
                      <a:lnTo>
                        <a:pt x="1471" y="4"/>
                      </a:lnTo>
                      <a:lnTo>
                        <a:pt x="1487" y="4"/>
                      </a:lnTo>
                      <a:lnTo>
                        <a:pt x="1487" y="8"/>
                      </a:lnTo>
                      <a:close/>
                      <a:moveTo>
                        <a:pt x="1452" y="13"/>
                      </a:moveTo>
                      <a:lnTo>
                        <a:pt x="1428" y="13"/>
                      </a:lnTo>
                      <a:lnTo>
                        <a:pt x="1428" y="4"/>
                      </a:lnTo>
                      <a:lnTo>
                        <a:pt x="1452" y="4"/>
                      </a:lnTo>
                      <a:lnTo>
                        <a:pt x="1452" y="13"/>
                      </a:lnTo>
                      <a:close/>
                      <a:moveTo>
                        <a:pt x="1412" y="13"/>
                      </a:moveTo>
                      <a:lnTo>
                        <a:pt x="1389" y="17"/>
                      </a:lnTo>
                      <a:lnTo>
                        <a:pt x="1389" y="17"/>
                      </a:lnTo>
                      <a:lnTo>
                        <a:pt x="1389" y="8"/>
                      </a:lnTo>
                      <a:lnTo>
                        <a:pt x="1389" y="8"/>
                      </a:lnTo>
                      <a:lnTo>
                        <a:pt x="1412" y="8"/>
                      </a:lnTo>
                      <a:lnTo>
                        <a:pt x="1412" y="13"/>
                      </a:lnTo>
                      <a:close/>
                      <a:moveTo>
                        <a:pt x="1373" y="17"/>
                      </a:moveTo>
                      <a:lnTo>
                        <a:pt x="1349" y="17"/>
                      </a:lnTo>
                      <a:lnTo>
                        <a:pt x="1349" y="13"/>
                      </a:lnTo>
                      <a:lnTo>
                        <a:pt x="1373" y="8"/>
                      </a:lnTo>
                      <a:lnTo>
                        <a:pt x="1373" y="17"/>
                      </a:lnTo>
                      <a:close/>
                      <a:moveTo>
                        <a:pt x="1334" y="21"/>
                      </a:moveTo>
                      <a:lnTo>
                        <a:pt x="1310" y="21"/>
                      </a:lnTo>
                      <a:lnTo>
                        <a:pt x="1310" y="17"/>
                      </a:lnTo>
                      <a:lnTo>
                        <a:pt x="1334" y="13"/>
                      </a:lnTo>
                      <a:lnTo>
                        <a:pt x="1334" y="21"/>
                      </a:lnTo>
                      <a:close/>
                      <a:moveTo>
                        <a:pt x="1294" y="25"/>
                      </a:moveTo>
                      <a:lnTo>
                        <a:pt x="1275" y="25"/>
                      </a:lnTo>
                      <a:lnTo>
                        <a:pt x="1271" y="21"/>
                      </a:lnTo>
                      <a:lnTo>
                        <a:pt x="1294" y="17"/>
                      </a:lnTo>
                      <a:lnTo>
                        <a:pt x="1294" y="25"/>
                      </a:lnTo>
                      <a:close/>
                      <a:moveTo>
                        <a:pt x="1255" y="29"/>
                      </a:moveTo>
                      <a:lnTo>
                        <a:pt x="1235" y="29"/>
                      </a:lnTo>
                      <a:lnTo>
                        <a:pt x="1235" y="25"/>
                      </a:lnTo>
                      <a:lnTo>
                        <a:pt x="1255" y="21"/>
                      </a:lnTo>
                      <a:lnTo>
                        <a:pt x="1255" y="29"/>
                      </a:lnTo>
                      <a:close/>
                      <a:moveTo>
                        <a:pt x="1219" y="33"/>
                      </a:moveTo>
                      <a:lnTo>
                        <a:pt x="1196" y="37"/>
                      </a:lnTo>
                      <a:lnTo>
                        <a:pt x="1196" y="29"/>
                      </a:lnTo>
                      <a:lnTo>
                        <a:pt x="1216" y="25"/>
                      </a:lnTo>
                      <a:lnTo>
                        <a:pt x="1219" y="33"/>
                      </a:lnTo>
                      <a:close/>
                      <a:moveTo>
                        <a:pt x="1180" y="37"/>
                      </a:moveTo>
                      <a:lnTo>
                        <a:pt x="1157" y="42"/>
                      </a:lnTo>
                      <a:lnTo>
                        <a:pt x="1157" y="33"/>
                      </a:lnTo>
                      <a:lnTo>
                        <a:pt x="1180" y="33"/>
                      </a:lnTo>
                      <a:lnTo>
                        <a:pt x="1180" y="37"/>
                      </a:lnTo>
                      <a:close/>
                      <a:moveTo>
                        <a:pt x="1141" y="46"/>
                      </a:moveTo>
                      <a:lnTo>
                        <a:pt x="1117" y="50"/>
                      </a:lnTo>
                      <a:lnTo>
                        <a:pt x="1117" y="42"/>
                      </a:lnTo>
                      <a:lnTo>
                        <a:pt x="1141" y="37"/>
                      </a:lnTo>
                      <a:lnTo>
                        <a:pt x="1141" y="46"/>
                      </a:lnTo>
                      <a:close/>
                      <a:moveTo>
                        <a:pt x="1101" y="50"/>
                      </a:moveTo>
                      <a:lnTo>
                        <a:pt x="1082" y="54"/>
                      </a:lnTo>
                      <a:lnTo>
                        <a:pt x="1078" y="50"/>
                      </a:lnTo>
                      <a:lnTo>
                        <a:pt x="1101" y="46"/>
                      </a:lnTo>
                      <a:lnTo>
                        <a:pt x="1101" y="50"/>
                      </a:lnTo>
                      <a:close/>
                      <a:moveTo>
                        <a:pt x="1062" y="58"/>
                      </a:moveTo>
                      <a:lnTo>
                        <a:pt x="1042" y="62"/>
                      </a:lnTo>
                      <a:lnTo>
                        <a:pt x="1042" y="54"/>
                      </a:lnTo>
                      <a:lnTo>
                        <a:pt x="1062" y="50"/>
                      </a:lnTo>
                      <a:lnTo>
                        <a:pt x="1062" y="58"/>
                      </a:lnTo>
                      <a:close/>
                      <a:moveTo>
                        <a:pt x="1027" y="66"/>
                      </a:moveTo>
                      <a:lnTo>
                        <a:pt x="1003" y="71"/>
                      </a:lnTo>
                      <a:lnTo>
                        <a:pt x="1003" y="62"/>
                      </a:lnTo>
                      <a:lnTo>
                        <a:pt x="1023" y="58"/>
                      </a:lnTo>
                      <a:lnTo>
                        <a:pt x="1027" y="66"/>
                      </a:lnTo>
                      <a:close/>
                      <a:moveTo>
                        <a:pt x="987" y="75"/>
                      </a:moveTo>
                      <a:lnTo>
                        <a:pt x="964" y="79"/>
                      </a:lnTo>
                      <a:lnTo>
                        <a:pt x="964" y="71"/>
                      </a:lnTo>
                      <a:lnTo>
                        <a:pt x="987" y="66"/>
                      </a:lnTo>
                      <a:lnTo>
                        <a:pt x="987" y="75"/>
                      </a:lnTo>
                      <a:close/>
                      <a:moveTo>
                        <a:pt x="948" y="83"/>
                      </a:moveTo>
                      <a:lnTo>
                        <a:pt x="928" y="87"/>
                      </a:lnTo>
                      <a:lnTo>
                        <a:pt x="928" y="87"/>
                      </a:lnTo>
                      <a:lnTo>
                        <a:pt x="924" y="79"/>
                      </a:lnTo>
                      <a:lnTo>
                        <a:pt x="928" y="79"/>
                      </a:lnTo>
                      <a:lnTo>
                        <a:pt x="948" y="75"/>
                      </a:lnTo>
                      <a:lnTo>
                        <a:pt x="948" y="83"/>
                      </a:lnTo>
                      <a:close/>
                      <a:moveTo>
                        <a:pt x="913" y="91"/>
                      </a:moveTo>
                      <a:lnTo>
                        <a:pt x="889" y="95"/>
                      </a:lnTo>
                      <a:lnTo>
                        <a:pt x="889" y="91"/>
                      </a:lnTo>
                      <a:lnTo>
                        <a:pt x="909" y="83"/>
                      </a:lnTo>
                      <a:lnTo>
                        <a:pt x="913" y="91"/>
                      </a:lnTo>
                      <a:close/>
                      <a:moveTo>
                        <a:pt x="873" y="100"/>
                      </a:moveTo>
                      <a:lnTo>
                        <a:pt x="857" y="104"/>
                      </a:lnTo>
                      <a:lnTo>
                        <a:pt x="854" y="108"/>
                      </a:lnTo>
                      <a:lnTo>
                        <a:pt x="850" y="100"/>
                      </a:lnTo>
                      <a:lnTo>
                        <a:pt x="857" y="100"/>
                      </a:lnTo>
                      <a:lnTo>
                        <a:pt x="873" y="95"/>
                      </a:lnTo>
                      <a:lnTo>
                        <a:pt x="873" y="100"/>
                      </a:lnTo>
                      <a:close/>
                      <a:moveTo>
                        <a:pt x="834" y="112"/>
                      </a:moveTo>
                      <a:lnTo>
                        <a:pt x="814" y="116"/>
                      </a:lnTo>
                      <a:lnTo>
                        <a:pt x="814" y="112"/>
                      </a:lnTo>
                      <a:lnTo>
                        <a:pt x="834" y="104"/>
                      </a:lnTo>
                      <a:lnTo>
                        <a:pt x="834" y="112"/>
                      </a:lnTo>
                      <a:close/>
                      <a:moveTo>
                        <a:pt x="798" y="120"/>
                      </a:moveTo>
                      <a:lnTo>
                        <a:pt x="791" y="124"/>
                      </a:lnTo>
                      <a:lnTo>
                        <a:pt x="775" y="129"/>
                      </a:lnTo>
                      <a:lnTo>
                        <a:pt x="775" y="120"/>
                      </a:lnTo>
                      <a:lnTo>
                        <a:pt x="791" y="116"/>
                      </a:lnTo>
                      <a:lnTo>
                        <a:pt x="794" y="116"/>
                      </a:lnTo>
                      <a:lnTo>
                        <a:pt x="798" y="120"/>
                      </a:lnTo>
                      <a:close/>
                      <a:moveTo>
                        <a:pt x="759" y="133"/>
                      </a:moveTo>
                      <a:lnTo>
                        <a:pt x="739" y="141"/>
                      </a:lnTo>
                      <a:lnTo>
                        <a:pt x="739" y="133"/>
                      </a:lnTo>
                      <a:lnTo>
                        <a:pt x="759" y="129"/>
                      </a:lnTo>
                      <a:lnTo>
                        <a:pt x="759" y="133"/>
                      </a:lnTo>
                      <a:close/>
                      <a:moveTo>
                        <a:pt x="724" y="145"/>
                      </a:moveTo>
                      <a:lnTo>
                        <a:pt x="700" y="153"/>
                      </a:lnTo>
                      <a:lnTo>
                        <a:pt x="700" y="145"/>
                      </a:lnTo>
                      <a:lnTo>
                        <a:pt x="720" y="141"/>
                      </a:lnTo>
                      <a:lnTo>
                        <a:pt x="724" y="145"/>
                      </a:lnTo>
                      <a:close/>
                      <a:moveTo>
                        <a:pt x="684" y="158"/>
                      </a:moveTo>
                      <a:lnTo>
                        <a:pt x="665" y="166"/>
                      </a:lnTo>
                      <a:lnTo>
                        <a:pt x="665" y="162"/>
                      </a:lnTo>
                      <a:lnTo>
                        <a:pt x="684" y="153"/>
                      </a:lnTo>
                      <a:lnTo>
                        <a:pt x="684" y="158"/>
                      </a:lnTo>
                      <a:close/>
                      <a:moveTo>
                        <a:pt x="649" y="170"/>
                      </a:moveTo>
                      <a:lnTo>
                        <a:pt x="629" y="178"/>
                      </a:lnTo>
                      <a:lnTo>
                        <a:pt x="625" y="174"/>
                      </a:lnTo>
                      <a:lnTo>
                        <a:pt x="649" y="166"/>
                      </a:lnTo>
                      <a:lnTo>
                        <a:pt x="649" y="170"/>
                      </a:lnTo>
                      <a:close/>
                      <a:moveTo>
                        <a:pt x="613" y="187"/>
                      </a:moveTo>
                      <a:lnTo>
                        <a:pt x="598" y="191"/>
                      </a:lnTo>
                      <a:lnTo>
                        <a:pt x="590" y="195"/>
                      </a:lnTo>
                      <a:lnTo>
                        <a:pt x="590" y="191"/>
                      </a:lnTo>
                      <a:lnTo>
                        <a:pt x="598" y="187"/>
                      </a:lnTo>
                      <a:lnTo>
                        <a:pt x="610" y="183"/>
                      </a:lnTo>
                      <a:lnTo>
                        <a:pt x="613" y="187"/>
                      </a:lnTo>
                      <a:close/>
                      <a:moveTo>
                        <a:pt x="574" y="203"/>
                      </a:moveTo>
                      <a:lnTo>
                        <a:pt x="554" y="212"/>
                      </a:lnTo>
                      <a:lnTo>
                        <a:pt x="554" y="203"/>
                      </a:lnTo>
                      <a:lnTo>
                        <a:pt x="574" y="195"/>
                      </a:lnTo>
                      <a:lnTo>
                        <a:pt x="574" y="203"/>
                      </a:lnTo>
                      <a:close/>
                      <a:moveTo>
                        <a:pt x="539" y="216"/>
                      </a:moveTo>
                      <a:lnTo>
                        <a:pt x="539" y="216"/>
                      </a:lnTo>
                      <a:lnTo>
                        <a:pt x="519" y="228"/>
                      </a:lnTo>
                      <a:lnTo>
                        <a:pt x="519" y="220"/>
                      </a:lnTo>
                      <a:lnTo>
                        <a:pt x="539" y="212"/>
                      </a:lnTo>
                      <a:lnTo>
                        <a:pt x="539" y="212"/>
                      </a:lnTo>
                      <a:lnTo>
                        <a:pt x="539" y="216"/>
                      </a:lnTo>
                      <a:close/>
                      <a:moveTo>
                        <a:pt x="503" y="232"/>
                      </a:moveTo>
                      <a:lnTo>
                        <a:pt x="484" y="245"/>
                      </a:lnTo>
                      <a:lnTo>
                        <a:pt x="480" y="236"/>
                      </a:lnTo>
                      <a:lnTo>
                        <a:pt x="503" y="228"/>
                      </a:lnTo>
                      <a:lnTo>
                        <a:pt x="503" y="232"/>
                      </a:lnTo>
                      <a:close/>
                      <a:moveTo>
                        <a:pt x="468" y="253"/>
                      </a:moveTo>
                      <a:lnTo>
                        <a:pt x="456" y="257"/>
                      </a:lnTo>
                      <a:lnTo>
                        <a:pt x="448" y="261"/>
                      </a:lnTo>
                      <a:lnTo>
                        <a:pt x="444" y="257"/>
                      </a:lnTo>
                      <a:lnTo>
                        <a:pt x="452" y="253"/>
                      </a:lnTo>
                      <a:lnTo>
                        <a:pt x="468" y="245"/>
                      </a:lnTo>
                      <a:lnTo>
                        <a:pt x="468" y="253"/>
                      </a:lnTo>
                      <a:close/>
                      <a:moveTo>
                        <a:pt x="432" y="270"/>
                      </a:moveTo>
                      <a:lnTo>
                        <a:pt x="429" y="274"/>
                      </a:lnTo>
                      <a:lnTo>
                        <a:pt x="413" y="282"/>
                      </a:lnTo>
                      <a:lnTo>
                        <a:pt x="409" y="274"/>
                      </a:lnTo>
                      <a:lnTo>
                        <a:pt x="425" y="265"/>
                      </a:lnTo>
                      <a:lnTo>
                        <a:pt x="432" y="265"/>
                      </a:lnTo>
                      <a:lnTo>
                        <a:pt x="432" y="270"/>
                      </a:lnTo>
                      <a:close/>
                      <a:moveTo>
                        <a:pt x="397" y="290"/>
                      </a:moveTo>
                      <a:lnTo>
                        <a:pt x="377" y="303"/>
                      </a:lnTo>
                      <a:lnTo>
                        <a:pt x="377" y="294"/>
                      </a:lnTo>
                      <a:lnTo>
                        <a:pt x="397" y="286"/>
                      </a:lnTo>
                      <a:lnTo>
                        <a:pt x="397" y="290"/>
                      </a:lnTo>
                      <a:close/>
                      <a:moveTo>
                        <a:pt x="366" y="311"/>
                      </a:moveTo>
                      <a:lnTo>
                        <a:pt x="354" y="319"/>
                      </a:lnTo>
                      <a:lnTo>
                        <a:pt x="346" y="323"/>
                      </a:lnTo>
                      <a:lnTo>
                        <a:pt x="342" y="315"/>
                      </a:lnTo>
                      <a:lnTo>
                        <a:pt x="350" y="311"/>
                      </a:lnTo>
                      <a:lnTo>
                        <a:pt x="362" y="307"/>
                      </a:lnTo>
                      <a:lnTo>
                        <a:pt x="366" y="311"/>
                      </a:lnTo>
                      <a:close/>
                      <a:moveTo>
                        <a:pt x="330" y="332"/>
                      </a:moveTo>
                      <a:lnTo>
                        <a:pt x="330" y="332"/>
                      </a:lnTo>
                      <a:lnTo>
                        <a:pt x="310" y="344"/>
                      </a:lnTo>
                      <a:lnTo>
                        <a:pt x="310" y="340"/>
                      </a:lnTo>
                      <a:lnTo>
                        <a:pt x="326" y="328"/>
                      </a:lnTo>
                      <a:lnTo>
                        <a:pt x="326" y="328"/>
                      </a:lnTo>
                      <a:lnTo>
                        <a:pt x="330" y="332"/>
                      </a:lnTo>
                      <a:close/>
                      <a:moveTo>
                        <a:pt x="299" y="357"/>
                      </a:moveTo>
                      <a:lnTo>
                        <a:pt x="283" y="365"/>
                      </a:lnTo>
                      <a:lnTo>
                        <a:pt x="279" y="369"/>
                      </a:lnTo>
                      <a:lnTo>
                        <a:pt x="275" y="365"/>
                      </a:lnTo>
                      <a:lnTo>
                        <a:pt x="279" y="361"/>
                      </a:lnTo>
                      <a:lnTo>
                        <a:pt x="295" y="348"/>
                      </a:lnTo>
                      <a:lnTo>
                        <a:pt x="299" y="357"/>
                      </a:lnTo>
                      <a:close/>
                      <a:moveTo>
                        <a:pt x="263" y="377"/>
                      </a:moveTo>
                      <a:lnTo>
                        <a:pt x="263" y="381"/>
                      </a:lnTo>
                      <a:lnTo>
                        <a:pt x="248" y="394"/>
                      </a:lnTo>
                      <a:lnTo>
                        <a:pt x="244" y="390"/>
                      </a:lnTo>
                      <a:lnTo>
                        <a:pt x="259" y="377"/>
                      </a:lnTo>
                      <a:lnTo>
                        <a:pt x="263" y="373"/>
                      </a:lnTo>
                      <a:lnTo>
                        <a:pt x="263" y="377"/>
                      </a:lnTo>
                      <a:close/>
                      <a:moveTo>
                        <a:pt x="232" y="402"/>
                      </a:moveTo>
                      <a:lnTo>
                        <a:pt x="220" y="415"/>
                      </a:lnTo>
                      <a:lnTo>
                        <a:pt x="216" y="419"/>
                      </a:lnTo>
                      <a:lnTo>
                        <a:pt x="212" y="415"/>
                      </a:lnTo>
                      <a:lnTo>
                        <a:pt x="216" y="410"/>
                      </a:lnTo>
                      <a:lnTo>
                        <a:pt x="232" y="398"/>
                      </a:lnTo>
                      <a:lnTo>
                        <a:pt x="232" y="402"/>
                      </a:lnTo>
                      <a:close/>
                      <a:moveTo>
                        <a:pt x="204" y="431"/>
                      </a:moveTo>
                      <a:lnTo>
                        <a:pt x="200" y="431"/>
                      </a:lnTo>
                      <a:lnTo>
                        <a:pt x="185" y="448"/>
                      </a:lnTo>
                      <a:lnTo>
                        <a:pt x="181" y="444"/>
                      </a:lnTo>
                      <a:lnTo>
                        <a:pt x="196" y="427"/>
                      </a:lnTo>
                      <a:lnTo>
                        <a:pt x="200" y="427"/>
                      </a:lnTo>
                      <a:lnTo>
                        <a:pt x="204" y="431"/>
                      </a:lnTo>
                      <a:close/>
                      <a:moveTo>
                        <a:pt x="173" y="460"/>
                      </a:moveTo>
                      <a:lnTo>
                        <a:pt x="165" y="468"/>
                      </a:lnTo>
                      <a:lnTo>
                        <a:pt x="157" y="477"/>
                      </a:lnTo>
                      <a:lnTo>
                        <a:pt x="153" y="473"/>
                      </a:lnTo>
                      <a:lnTo>
                        <a:pt x="161" y="464"/>
                      </a:lnTo>
                      <a:lnTo>
                        <a:pt x="169" y="456"/>
                      </a:lnTo>
                      <a:lnTo>
                        <a:pt x="173" y="460"/>
                      </a:lnTo>
                      <a:close/>
                      <a:moveTo>
                        <a:pt x="145" y="489"/>
                      </a:moveTo>
                      <a:lnTo>
                        <a:pt x="133" y="502"/>
                      </a:lnTo>
                      <a:lnTo>
                        <a:pt x="129" y="506"/>
                      </a:lnTo>
                      <a:lnTo>
                        <a:pt x="126" y="502"/>
                      </a:lnTo>
                      <a:lnTo>
                        <a:pt x="129" y="497"/>
                      </a:lnTo>
                      <a:lnTo>
                        <a:pt x="141" y="485"/>
                      </a:lnTo>
                      <a:lnTo>
                        <a:pt x="145" y="489"/>
                      </a:lnTo>
                      <a:close/>
                      <a:moveTo>
                        <a:pt x="118" y="522"/>
                      </a:moveTo>
                      <a:lnTo>
                        <a:pt x="118" y="522"/>
                      </a:lnTo>
                      <a:lnTo>
                        <a:pt x="106" y="539"/>
                      </a:lnTo>
                      <a:lnTo>
                        <a:pt x="98" y="535"/>
                      </a:lnTo>
                      <a:lnTo>
                        <a:pt x="114" y="518"/>
                      </a:lnTo>
                      <a:lnTo>
                        <a:pt x="114" y="518"/>
                      </a:lnTo>
                      <a:lnTo>
                        <a:pt x="118" y="522"/>
                      </a:lnTo>
                      <a:close/>
                      <a:moveTo>
                        <a:pt x="94" y="556"/>
                      </a:moveTo>
                      <a:lnTo>
                        <a:pt x="90" y="560"/>
                      </a:lnTo>
                      <a:lnTo>
                        <a:pt x="82" y="572"/>
                      </a:lnTo>
                      <a:lnTo>
                        <a:pt x="74" y="572"/>
                      </a:lnTo>
                      <a:lnTo>
                        <a:pt x="86" y="556"/>
                      </a:lnTo>
                      <a:lnTo>
                        <a:pt x="90" y="551"/>
                      </a:lnTo>
                      <a:lnTo>
                        <a:pt x="94" y="556"/>
                      </a:lnTo>
                      <a:close/>
                      <a:moveTo>
                        <a:pt x="70" y="589"/>
                      </a:moveTo>
                      <a:lnTo>
                        <a:pt x="67" y="597"/>
                      </a:lnTo>
                      <a:lnTo>
                        <a:pt x="59" y="609"/>
                      </a:lnTo>
                      <a:lnTo>
                        <a:pt x="55" y="605"/>
                      </a:lnTo>
                      <a:lnTo>
                        <a:pt x="63" y="593"/>
                      </a:lnTo>
                      <a:lnTo>
                        <a:pt x="67" y="585"/>
                      </a:lnTo>
                      <a:lnTo>
                        <a:pt x="70" y="589"/>
                      </a:lnTo>
                      <a:close/>
                      <a:moveTo>
                        <a:pt x="51" y="626"/>
                      </a:moveTo>
                      <a:lnTo>
                        <a:pt x="47" y="634"/>
                      </a:lnTo>
                      <a:lnTo>
                        <a:pt x="43" y="647"/>
                      </a:lnTo>
                      <a:lnTo>
                        <a:pt x="35" y="647"/>
                      </a:lnTo>
                      <a:lnTo>
                        <a:pt x="43" y="634"/>
                      </a:lnTo>
                      <a:lnTo>
                        <a:pt x="47" y="622"/>
                      </a:lnTo>
                      <a:lnTo>
                        <a:pt x="51" y="626"/>
                      </a:lnTo>
                      <a:close/>
                      <a:moveTo>
                        <a:pt x="35" y="667"/>
                      </a:moveTo>
                      <a:lnTo>
                        <a:pt x="31" y="676"/>
                      </a:lnTo>
                      <a:lnTo>
                        <a:pt x="27" y="688"/>
                      </a:lnTo>
                      <a:lnTo>
                        <a:pt x="19" y="688"/>
                      </a:lnTo>
                      <a:lnTo>
                        <a:pt x="27" y="672"/>
                      </a:lnTo>
                      <a:lnTo>
                        <a:pt x="31" y="663"/>
                      </a:lnTo>
                      <a:lnTo>
                        <a:pt x="35" y="667"/>
                      </a:lnTo>
                      <a:close/>
                      <a:moveTo>
                        <a:pt x="19" y="705"/>
                      </a:moveTo>
                      <a:lnTo>
                        <a:pt x="19" y="717"/>
                      </a:lnTo>
                      <a:lnTo>
                        <a:pt x="15" y="730"/>
                      </a:lnTo>
                      <a:lnTo>
                        <a:pt x="11" y="730"/>
                      </a:lnTo>
                      <a:lnTo>
                        <a:pt x="11" y="713"/>
                      </a:lnTo>
                      <a:lnTo>
                        <a:pt x="15" y="705"/>
                      </a:lnTo>
                      <a:lnTo>
                        <a:pt x="19" y="705"/>
                      </a:lnTo>
                      <a:close/>
                      <a:moveTo>
                        <a:pt x="11" y="746"/>
                      </a:moveTo>
                      <a:lnTo>
                        <a:pt x="11" y="754"/>
                      </a:lnTo>
                      <a:lnTo>
                        <a:pt x="7" y="771"/>
                      </a:lnTo>
                      <a:lnTo>
                        <a:pt x="4" y="771"/>
                      </a:lnTo>
                      <a:lnTo>
                        <a:pt x="4" y="754"/>
                      </a:lnTo>
                      <a:lnTo>
                        <a:pt x="7" y="746"/>
                      </a:lnTo>
                      <a:lnTo>
                        <a:pt x="11" y="746"/>
                      </a:lnTo>
                      <a:close/>
                      <a:moveTo>
                        <a:pt x="7" y="792"/>
                      </a:moveTo>
                      <a:lnTo>
                        <a:pt x="7" y="796"/>
                      </a:lnTo>
                      <a:lnTo>
                        <a:pt x="4" y="817"/>
                      </a:lnTo>
                      <a:lnTo>
                        <a:pt x="0" y="817"/>
                      </a:lnTo>
                      <a:lnTo>
                        <a:pt x="0" y="796"/>
                      </a:lnTo>
                      <a:lnTo>
                        <a:pt x="0" y="792"/>
                      </a:lnTo>
                      <a:lnTo>
                        <a:pt x="7" y="792"/>
                      </a:lnTo>
                      <a:close/>
                      <a:moveTo>
                        <a:pt x="7" y="833"/>
                      </a:moveTo>
                      <a:lnTo>
                        <a:pt x="7" y="841"/>
                      </a:lnTo>
                      <a:lnTo>
                        <a:pt x="7" y="858"/>
                      </a:lnTo>
                      <a:lnTo>
                        <a:pt x="4" y="858"/>
                      </a:lnTo>
                      <a:lnTo>
                        <a:pt x="0" y="841"/>
                      </a:lnTo>
                      <a:lnTo>
                        <a:pt x="0" y="833"/>
                      </a:lnTo>
                      <a:lnTo>
                        <a:pt x="7" y="833"/>
                      </a:lnTo>
                      <a:close/>
                      <a:moveTo>
                        <a:pt x="11" y="879"/>
                      </a:moveTo>
                      <a:lnTo>
                        <a:pt x="11" y="879"/>
                      </a:lnTo>
                      <a:lnTo>
                        <a:pt x="15" y="900"/>
                      </a:lnTo>
                      <a:lnTo>
                        <a:pt x="15" y="904"/>
                      </a:lnTo>
                      <a:lnTo>
                        <a:pt x="7" y="904"/>
                      </a:lnTo>
                      <a:lnTo>
                        <a:pt x="7" y="904"/>
                      </a:lnTo>
                      <a:lnTo>
                        <a:pt x="4" y="883"/>
                      </a:lnTo>
                      <a:lnTo>
                        <a:pt x="4" y="879"/>
                      </a:lnTo>
                      <a:lnTo>
                        <a:pt x="11" y="879"/>
                      </a:lnTo>
                      <a:close/>
                      <a:moveTo>
                        <a:pt x="19" y="920"/>
                      </a:moveTo>
                      <a:lnTo>
                        <a:pt x="19" y="920"/>
                      </a:lnTo>
                      <a:lnTo>
                        <a:pt x="23" y="941"/>
                      </a:lnTo>
                      <a:lnTo>
                        <a:pt x="23" y="945"/>
                      </a:lnTo>
                      <a:lnTo>
                        <a:pt x="19" y="945"/>
                      </a:lnTo>
                      <a:lnTo>
                        <a:pt x="19" y="945"/>
                      </a:lnTo>
                      <a:lnTo>
                        <a:pt x="11" y="924"/>
                      </a:lnTo>
                      <a:lnTo>
                        <a:pt x="11" y="920"/>
                      </a:lnTo>
                      <a:lnTo>
                        <a:pt x="19" y="920"/>
                      </a:lnTo>
                      <a:close/>
                      <a:moveTo>
                        <a:pt x="31" y="962"/>
                      </a:moveTo>
                      <a:lnTo>
                        <a:pt x="31" y="962"/>
                      </a:lnTo>
                      <a:lnTo>
                        <a:pt x="39" y="982"/>
                      </a:lnTo>
                      <a:lnTo>
                        <a:pt x="39" y="982"/>
                      </a:lnTo>
                      <a:lnTo>
                        <a:pt x="35" y="987"/>
                      </a:lnTo>
                      <a:lnTo>
                        <a:pt x="35" y="982"/>
                      </a:lnTo>
                      <a:lnTo>
                        <a:pt x="27" y="966"/>
                      </a:lnTo>
                      <a:lnTo>
                        <a:pt x="27" y="962"/>
                      </a:lnTo>
                      <a:lnTo>
                        <a:pt x="31" y="962"/>
                      </a:lnTo>
                      <a:close/>
                      <a:moveTo>
                        <a:pt x="47" y="999"/>
                      </a:moveTo>
                      <a:lnTo>
                        <a:pt x="47" y="1003"/>
                      </a:lnTo>
                      <a:lnTo>
                        <a:pt x="55" y="1020"/>
                      </a:lnTo>
                      <a:lnTo>
                        <a:pt x="59" y="1024"/>
                      </a:lnTo>
                      <a:lnTo>
                        <a:pt x="51" y="1024"/>
                      </a:lnTo>
                      <a:lnTo>
                        <a:pt x="51" y="1024"/>
                      </a:lnTo>
                      <a:lnTo>
                        <a:pt x="43" y="1003"/>
                      </a:lnTo>
                      <a:lnTo>
                        <a:pt x="43" y="1003"/>
                      </a:lnTo>
                      <a:lnTo>
                        <a:pt x="47" y="999"/>
                      </a:lnTo>
                      <a:close/>
                      <a:moveTo>
                        <a:pt x="67" y="1036"/>
                      </a:moveTo>
                      <a:lnTo>
                        <a:pt x="67" y="1040"/>
                      </a:lnTo>
                      <a:lnTo>
                        <a:pt x="78" y="1057"/>
                      </a:lnTo>
                      <a:lnTo>
                        <a:pt x="74" y="1061"/>
                      </a:lnTo>
                      <a:lnTo>
                        <a:pt x="63" y="1045"/>
                      </a:lnTo>
                      <a:lnTo>
                        <a:pt x="63" y="1040"/>
                      </a:lnTo>
                      <a:lnTo>
                        <a:pt x="67" y="1036"/>
                      </a:lnTo>
                      <a:close/>
                      <a:moveTo>
                        <a:pt x="86" y="1074"/>
                      </a:moveTo>
                      <a:lnTo>
                        <a:pt x="90" y="1078"/>
                      </a:lnTo>
                      <a:lnTo>
                        <a:pt x="102" y="1094"/>
                      </a:lnTo>
                      <a:lnTo>
                        <a:pt x="98" y="1098"/>
                      </a:lnTo>
                      <a:lnTo>
                        <a:pt x="86" y="1082"/>
                      </a:lnTo>
                      <a:lnTo>
                        <a:pt x="82" y="1078"/>
                      </a:lnTo>
                      <a:lnTo>
                        <a:pt x="86" y="1074"/>
                      </a:lnTo>
                      <a:close/>
                      <a:moveTo>
                        <a:pt x="114" y="1107"/>
                      </a:moveTo>
                      <a:lnTo>
                        <a:pt x="118" y="1115"/>
                      </a:lnTo>
                      <a:lnTo>
                        <a:pt x="126" y="1127"/>
                      </a:lnTo>
                      <a:lnTo>
                        <a:pt x="122" y="1132"/>
                      </a:lnTo>
                      <a:lnTo>
                        <a:pt x="114" y="1119"/>
                      </a:lnTo>
                      <a:lnTo>
                        <a:pt x="106" y="1111"/>
                      </a:lnTo>
                      <a:lnTo>
                        <a:pt x="114" y="1107"/>
                      </a:lnTo>
                      <a:close/>
                      <a:moveTo>
                        <a:pt x="137" y="1140"/>
                      </a:moveTo>
                      <a:lnTo>
                        <a:pt x="149" y="1152"/>
                      </a:lnTo>
                      <a:lnTo>
                        <a:pt x="153" y="1156"/>
                      </a:lnTo>
                      <a:lnTo>
                        <a:pt x="149" y="1161"/>
                      </a:lnTo>
                      <a:lnTo>
                        <a:pt x="145" y="1156"/>
                      </a:lnTo>
                      <a:lnTo>
                        <a:pt x="133" y="1144"/>
                      </a:lnTo>
                      <a:lnTo>
                        <a:pt x="137" y="1140"/>
                      </a:lnTo>
                      <a:close/>
                      <a:moveTo>
                        <a:pt x="165" y="1169"/>
                      </a:moveTo>
                      <a:lnTo>
                        <a:pt x="181" y="1185"/>
                      </a:lnTo>
                      <a:lnTo>
                        <a:pt x="181" y="1190"/>
                      </a:lnTo>
                      <a:lnTo>
                        <a:pt x="161" y="1173"/>
                      </a:lnTo>
                      <a:lnTo>
                        <a:pt x="165" y="1169"/>
                      </a:lnTo>
                      <a:close/>
                      <a:moveTo>
                        <a:pt x="196" y="1198"/>
                      </a:moveTo>
                      <a:lnTo>
                        <a:pt x="200" y="1206"/>
                      </a:lnTo>
                      <a:lnTo>
                        <a:pt x="212" y="1214"/>
                      </a:lnTo>
                      <a:lnTo>
                        <a:pt x="208" y="1219"/>
                      </a:lnTo>
                      <a:lnTo>
                        <a:pt x="196" y="1210"/>
                      </a:lnTo>
                      <a:lnTo>
                        <a:pt x="192" y="1202"/>
                      </a:lnTo>
                      <a:lnTo>
                        <a:pt x="196" y="1198"/>
                      </a:lnTo>
                      <a:close/>
                      <a:moveTo>
                        <a:pt x="224" y="1227"/>
                      </a:moveTo>
                      <a:lnTo>
                        <a:pt x="240" y="1239"/>
                      </a:lnTo>
                      <a:lnTo>
                        <a:pt x="244" y="1239"/>
                      </a:lnTo>
                      <a:lnTo>
                        <a:pt x="240" y="1248"/>
                      </a:lnTo>
                      <a:lnTo>
                        <a:pt x="236" y="1244"/>
                      </a:lnTo>
                      <a:lnTo>
                        <a:pt x="224" y="1231"/>
                      </a:lnTo>
                      <a:lnTo>
                        <a:pt x="224" y="1227"/>
                      </a:lnTo>
                      <a:close/>
                      <a:moveTo>
                        <a:pt x="255" y="1252"/>
                      </a:moveTo>
                      <a:lnTo>
                        <a:pt x="263" y="1256"/>
                      </a:lnTo>
                      <a:lnTo>
                        <a:pt x="275" y="1264"/>
                      </a:lnTo>
                      <a:lnTo>
                        <a:pt x="271" y="1273"/>
                      </a:lnTo>
                      <a:lnTo>
                        <a:pt x="259" y="1260"/>
                      </a:lnTo>
                      <a:lnTo>
                        <a:pt x="255" y="1256"/>
                      </a:lnTo>
                      <a:lnTo>
                        <a:pt x="255" y="1252"/>
                      </a:lnTo>
                      <a:close/>
                      <a:moveTo>
                        <a:pt x="291" y="1277"/>
                      </a:moveTo>
                      <a:lnTo>
                        <a:pt x="307" y="1289"/>
                      </a:lnTo>
                      <a:lnTo>
                        <a:pt x="307" y="1289"/>
                      </a:lnTo>
                      <a:lnTo>
                        <a:pt x="307" y="1293"/>
                      </a:lnTo>
                      <a:lnTo>
                        <a:pt x="303" y="1293"/>
                      </a:lnTo>
                      <a:lnTo>
                        <a:pt x="287" y="1281"/>
                      </a:lnTo>
                      <a:lnTo>
                        <a:pt x="291" y="1277"/>
                      </a:lnTo>
                      <a:close/>
                      <a:moveTo>
                        <a:pt x="322" y="1297"/>
                      </a:moveTo>
                      <a:lnTo>
                        <a:pt x="330" y="1306"/>
                      </a:lnTo>
                      <a:lnTo>
                        <a:pt x="342" y="1310"/>
                      </a:lnTo>
                      <a:lnTo>
                        <a:pt x="338" y="1318"/>
                      </a:lnTo>
                      <a:lnTo>
                        <a:pt x="326" y="1310"/>
                      </a:lnTo>
                      <a:lnTo>
                        <a:pt x="318" y="1306"/>
                      </a:lnTo>
                      <a:lnTo>
                        <a:pt x="322" y="1297"/>
                      </a:lnTo>
                      <a:close/>
                      <a:moveTo>
                        <a:pt x="354" y="1322"/>
                      </a:moveTo>
                      <a:lnTo>
                        <a:pt x="373" y="1335"/>
                      </a:lnTo>
                      <a:lnTo>
                        <a:pt x="373" y="1339"/>
                      </a:lnTo>
                      <a:lnTo>
                        <a:pt x="354" y="1326"/>
                      </a:lnTo>
                      <a:lnTo>
                        <a:pt x="354" y="1322"/>
                      </a:lnTo>
                      <a:close/>
                      <a:moveTo>
                        <a:pt x="389" y="1343"/>
                      </a:moveTo>
                      <a:lnTo>
                        <a:pt x="401" y="1351"/>
                      </a:lnTo>
                      <a:lnTo>
                        <a:pt x="409" y="1355"/>
                      </a:lnTo>
                      <a:lnTo>
                        <a:pt x="405" y="1360"/>
                      </a:lnTo>
                      <a:lnTo>
                        <a:pt x="401" y="1355"/>
                      </a:lnTo>
                      <a:lnTo>
                        <a:pt x="385" y="1347"/>
                      </a:lnTo>
                      <a:lnTo>
                        <a:pt x="389" y="1343"/>
                      </a:lnTo>
                      <a:close/>
                      <a:moveTo>
                        <a:pt x="425" y="1364"/>
                      </a:moveTo>
                      <a:lnTo>
                        <a:pt x="429" y="1364"/>
                      </a:lnTo>
                      <a:lnTo>
                        <a:pt x="444" y="1372"/>
                      </a:lnTo>
                      <a:lnTo>
                        <a:pt x="440" y="1376"/>
                      </a:lnTo>
                      <a:lnTo>
                        <a:pt x="425" y="1368"/>
                      </a:lnTo>
                      <a:lnTo>
                        <a:pt x="421" y="1368"/>
                      </a:lnTo>
                      <a:lnTo>
                        <a:pt x="425" y="1364"/>
                      </a:lnTo>
                      <a:close/>
                      <a:moveTo>
                        <a:pt x="460" y="1380"/>
                      </a:moveTo>
                      <a:lnTo>
                        <a:pt x="480" y="1393"/>
                      </a:lnTo>
                      <a:lnTo>
                        <a:pt x="476" y="1397"/>
                      </a:lnTo>
                      <a:lnTo>
                        <a:pt x="456" y="1384"/>
                      </a:lnTo>
                      <a:lnTo>
                        <a:pt x="460" y="1380"/>
                      </a:lnTo>
                      <a:close/>
                      <a:moveTo>
                        <a:pt x="495" y="1397"/>
                      </a:moveTo>
                      <a:lnTo>
                        <a:pt x="515" y="1409"/>
                      </a:lnTo>
                      <a:lnTo>
                        <a:pt x="511" y="1413"/>
                      </a:lnTo>
                      <a:lnTo>
                        <a:pt x="491" y="1405"/>
                      </a:lnTo>
                      <a:lnTo>
                        <a:pt x="495" y="1397"/>
                      </a:lnTo>
                      <a:close/>
                      <a:moveTo>
                        <a:pt x="531" y="1413"/>
                      </a:moveTo>
                      <a:lnTo>
                        <a:pt x="539" y="1418"/>
                      </a:lnTo>
                      <a:lnTo>
                        <a:pt x="551" y="1426"/>
                      </a:lnTo>
                      <a:lnTo>
                        <a:pt x="551" y="1430"/>
                      </a:lnTo>
                      <a:lnTo>
                        <a:pt x="539" y="1426"/>
                      </a:lnTo>
                      <a:lnTo>
                        <a:pt x="527" y="1422"/>
                      </a:lnTo>
                      <a:lnTo>
                        <a:pt x="531" y="1413"/>
                      </a:lnTo>
                      <a:close/>
                      <a:moveTo>
                        <a:pt x="566" y="1430"/>
                      </a:moveTo>
                      <a:lnTo>
                        <a:pt x="586" y="1438"/>
                      </a:lnTo>
                      <a:lnTo>
                        <a:pt x="586" y="1447"/>
                      </a:lnTo>
                      <a:lnTo>
                        <a:pt x="566" y="1438"/>
                      </a:lnTo>
                      <a:lnTo>
                        <a:pt x="566" y="1430"/>
                      </a:lnTo>
                      <a:close/>
                      <a:moveTo>
                        <a:pt x="602" y="1447"/>
                      </a:moveTo>
                      <a:lnTo>
                        <a:pt x="625" y="1455"/>
                      </a:lnTo>
                      <a:lnTo>
                        <a:pt x="621" y="1459"/>
                      </a:lnTo>
                      <a:lnTo>
                        <a:pt x="602" y="1451"/>
                      </a:lnTo>
                      <a:lnTo>
                        <a:pt x="602" y="1447"/>
                      </a:lnTo>
                      <a:close/>
                      <a:moveTo>
                        <a:pt x="641" y="1459"/>
                      </a:moveTo>
                      <a:lnTo>
                        <a:pt x="661" y="1467"/>
                      </a:lnTo>
                      <a:lnTo>
                        <a:pt x="661" y="1467"/>
                      </a:lnTo>
                      <a:lnTo>
                        <a:pt x="661" y="1476"/>
                      </a:lnTo>
                      <a:lnTo>
                        <a:pt x="657" y="1476"/>
                      </a:lnTo>
                      <a:lnTo>
                        <a:pt x="637" y="1467"/>
                      </a:lnTo>
                      <a:lnTo>
                        <a:pt x="641" y="1459"/>
                      </a:lnTo>
                      <a:close/>
                      <a:moveTo>
                        <a:pt x="676" y="1476"/>
                      </a:moveTo>
                      <a:lnTo>
                        <a:pt x="696" y="1484"/>
                      </a:lnTo>
                      <a:lnTo>
                        <a:pt x="696" y="1488"/>
                      </a:lnTo>
                      <a:lnTo>
                        <a:pt x="676" y="1480"/>
                      </a:lnTo>
                      <a:lnTo>
                        <a:pt x="676" y="1476"/>
                      </a:lnTo>
                      <a:close/>
                      <a:moveTo>
                        <a:pt x="712" y="1488"/>
                      </a:moveTo>
                      <a:lnTo>
                        <a:pt x="724" y="1492"/>
                      </a:lnTo>
                      <a:lnTo>
                        <a:pt x="735" y="1496"/>
                      </a:lnTo>
                      <a:lnTo>
                        <a:pt x="732" y="1500"/>
                      </a:lnTo>
                      <a:lnTo>
                        <a:pt x="724" y="1496"/>
                      </a:lnTo>
                      <a:lnTo>
                        <a:pt x="712" y="1492"/>
                      </a:lnTo>
                      <a:lnTo>
                        <a:pt x="712" y="1488"/>
                      </a:lnTo>
                      <a:close/>
                      <a:moveTo>
                        <a:pt x="751" y="1500"/>
                      </a:moveTo>
                      <a:lnTo>
                        <a:pt x="771" y="1509"/>
                      </a:lnTo>
                      <a:lnTo>
                        <a:pt x="771" y="1513"/>
                      </a:lnTo>
                      <a:lnTo>
                        <a:pt x="747" y="1505"/>
                      </a:lnTo>
                      <a:lnTo>
                        <a:pt x="751" y="1500"/>
                      </a:lnTo>
                      <a:close/>
                      <a:moveTo>
                        <a:pt x="787" y="1513"/>
                      </a:moveTo>
                      <a:lnTo>
                        <a:pt x="791" y="1513"/>
                      </a:lnTo>
                      <a:lnTo>
                        <a:pt x="810" y="1517"/>
                      </a:lnTo>
                      <a:lnTo>
                        <a:pt x="806" y="1525"/>
                      </a:lnTo>
                      <a:lnTo>
                        <a:pt x="791" y="1521"/>
                      </a:lnTo>
                      <a:lnTo>
                        <a:pt x="787" y="1517"/>
                      </a:lnTo>
                      <a:lnTo>
                        <a:pt x="787" y="1513"/>
                      </a:lnTo>
                      <a:close/>
                      <a:moveTo>
                        <a:pt x="826" y="1525"/>
                      </a:moveTo>
                      <a:lnTo>
                        <a:pt x="846" y="1529"/>
                      </a:lnTo>
                      <a:lnTo>
                        <a:pt x="846" y="1534"/>
                      </a:lnTo>
                      <a:lnTo>
                        <a:pt x="826" y="1529"/>
                      </a:lnTo>
                      <a:lnTo>
                        <a:pt x="826" y="1525"/>
                      </a:lnTo>
                      <a:close/>
                      <a:moveTo>
                        <a:pt x="865" y="1534"/>
                      </a:moveTo>
                      <a:lnTo>
                        <a:pt x="885" y="1538"/>
                      </a:lnTo>
                      <a:lnTo>
                        <a:pt x="885" y="1546"/>
                      </a:lnTo>
                      <a:lnTo>
                        <a:pt x="861" y="1542"/>
                      </a:lnTo>
                      <a:lnTo>
                        <a:pt x="865" y="1534"/>
                      </a:lnTo>
                      <a:close/>
                      <a:moveTo>
                        <a:pt x="901" y="1542"/>
                      </a:moveTo>
                      <a:lnTo>
                        <a:pt x="924" y="1550"/>
                      </a:lnTo>
                      <a:lnTo>
                        <a:pt x="920" y="1554"/>
                      </a:lnTo>
                      <a:lnTo>
                        <a:pt x="901" y="1550"/>
                      </a:lnTo>
                      <a:lnTo>
                        <a:pt x="901" y="1542"/>
                      </a:lnTo>
                      <a:close/>
                      <a:moveTo>
                        <a:pt x="940" y="1554"/>
                      </a:moveTo>
                      <a:lnTo>
                        <a:pt x="960" y="1558"/>
                      </a:lnTo>
                      <a:lnTo>
                        <a:pt x="960" y="1563"/>
                      </a:lnTo>
                      <a:lnTo>
                        <a:pt x="940" y="1558"/>
                      </a:lnTo>
                      <a:lnTo>
                        <a:pt x="940" y="1554"/>
                      </a:lnTo>
                      <a:close/>
                      <a:moveTo>
                        <a:pt x="975" y="1563"/>
                      </a:moveTo>
                      <a:lnTo>
                        <a:pt x="999" y="1567"/>
                      </a:lnTo>
                      <a:lnTo>
                        <a:pt x="999" y="1571"/>
                      </a:lnTo>
                      <a:lnTo>
                        <a:pt x="975" y="1567"/>
                      </a:lnTo>
                      <a:lnTo>
                        <a:pt x="975" y="1563"/>
                      </a:lnTo>
                      <a:close/>
                      <a:moveTo>
                        <a:pt x="1015" y="1571"/>
                      </a:moveTo>
                      <a:lnTo>
                        <a:pt x="1038" y="1575"/>
                      </a:lnTo>
                      <a:lnTo>
                        <a:pt x="1038" y="1579"/>
                      </a:lnTo>
                      <a:lnTo>
                        <a:pt x="1015" y="1575"/>
                      </a:lnTo>
                      <a:lnTo>
                        <a:pt x="1015" y="1571"/>
                      </a:lnTo>
                      <a:close/>
                      <a:moveTo>
                        <a:pt x="1054" y="1579"/>
                      </a:moveTo>
                      <a:lnTo>
                        <a:pt x="1074" y="1583"/>
                      </a:lnTo>
                      <a:lnTo>
                        <a:pt x="1074" y="1588"/>
                      </a:lnTo>
                      <a:lnTo>
                        <a:pt x="1054" y="1583"/>
                      </a:lnTo>
                      <a:lnTo>
                        <a:pt x="1054" y="1579"/>
                      </a:lnTo>
                      <a:close/>
                      <a:moveTo>
                        <a:pt x="1094" y="1583"/>
                      </a:moveTo>
                      <a:lnTo>
                        <a:pt x="1113" y="1588"/>
                      </a:lnTo>
                      <a:lnTo>
                        <a:pt x="1113" y="1596"/>
                      </a:lnTo>
                      <a:lnTo>
                        <a:pt x="1090" y="1592"/>
                      </a:lnTo>
                      <a:lnTo>
                        <a:pt x="1094" y="1583"/>
                      </a:lnTo>
                      <a:close/>
                      <a:moveTo>
                        <a:pt x="1129" y="1592"/>
                      </a:moveTo>
                      <a:lnTo>
                        <a:pt x="1153" y="1596"/>
                      </a:lnTo>
                      <a:lnTo>
                        <a:pt x="1153" y="1596"/>
                      </a:lnTo>
                      <a:lnTo>
                        <a:pt x="1153" y="1600"/>
                      </a:lnTo>
                      <a:lnTo>
                        <a:pt x="1153" y="1600"/>
                      </a:lnTo>
                      <a:lnTo>
                        <a:pt x="1129" y="1596"/>
                      </a:lnTo>
                      <a:lnTo>
                        <a:pt x="1129" y="1592"/>
                      </a:lnTo>
                      <a:close/>
                      <a:moveTo>
                        <a:pt x="1168" y="1596"/>
                      </a:moveTo>
                      <a:lnTo>
                        <a:pt x="1192" y="1600"/>
                      </a:lnTo>
                      <a:lnTo>
                        <a:pt x="1192" y="1608"/>
                      </a:lnTo>
                      <a:lnTo>
                        <a:pt x="1168" y="1604"/>
                      </a:lnTo>
                      <a:lnTo>
                        <a:pt x="1168" y="1596"/>
                      </a:lnTo>
                      <a:close/>
                      <a:moveTo>
                        <a:pt x="1208" y="1604"/>
                      </a:moveTo>
                      <a:lnTo>
                        <a:pt x="1231" y="1604"/>
                      </a:lnTo>
                      <a:lnTo>
                        <a:pt x="1231" y="1604"/>
                      </a:lnTo>
                      <a:lnTo>
                        <a:pt x="1227" y="1612"/>
                      </a:lnTo>
                      <a:lnTo>
                        <a:pt x="1227" y="1612"/>
                      </a:lnTo>
                      <a:lnTo>
                        <a:pt x="1208" y="1608"/>
                      </a:lnTo>
                      <a:lnTo>
                        <a:pt x="1208" y="1604"/>
                      </a:lnTo>
                      <a:close/>
                      <a:moveTo>
                        <a:pt x="1247" y="1608"/>
                      </a:moveTo>
                      <a:lnTo>
                        <a:pt x="1267" y="1608"/>
                      </a:lnTo>
                      <a:lnTo>
                        <a:pt x="1267" y="1617"/>
                      </a:lnTo>
                      <a:lnTo>
                        <a:pt x="1247" y="1612"/>
                      </a:lnTo>
                      <a:lnTo>
                        <a:pt x="1247" y="1608"/>
                      </a:lnTo>
                      <a:close/>
                      <a:moveTo>
                        <a:pt x="1286" y="1612"/>
                      </a:moveTo>
                      <a:lnTo>
                        <a:pt x="1306" y="1617"/>
                      </a:lnTo>
                      <a:lnTo>
                        <a:pt x="1306" y="1621"/>
                      </a:lnTo>
                      <a:lnTo>
                        <a:pt x="1286" y="1617"/>
                      </a:lnTo>
                      <a:lnTo>
                        <a:pt x="1286" y="1612"/>
                      </a:lnTo>
                      <a:close/>
                      <a:moveTo>
                        <a:pt x="1322" y="1617"/>
                      </a:moveTo>
                      <a:lnTo>
                        <a:pt x="1345" y="1617"/>
                      </a:lnTo>
                      <a:lnTo>
                        <a:pt x="1345" y="1625"/>
                      </a:lnTo>
                      <a:lnTo>
                        <a:pt x="1322" y="1621"/>
                      </a:lnTo>
                      <a:lnTo>
                        <a:pt x="1322" y="1617"/>
                      </a:lnTo>
                      <a:close/>
                      <a:moveTo>
                        <a:pt x="1361" y="1621"/>
                      </a:moveTo>
                      <a:lnTo>
                        <a:pt x="1385" y="1621"/>
                      </a:lnTo>
                      <a:lnTo>
                        <a:pt x="1385" y="1629"/>
                      </a:lnTo>
                      <a:lnTo>
                        <a:pt x="1361" y="1625"/>
                      </a:lnTo>
                      <a:lnTo>
                        <a:pt x="1361" y="1621"/>
                      </a:lnTo>
                      <a:close/>
                      <a:moveTo>
                        <a:pt x="1400" y="1621"/>
                      </a:moveTo>
                      <a:lnTo>
                        <a:pt x="1424" y="1625"/>
                      </a:lnTo>
                      <a:lnTo>
                        <a:pt x="1424" y="1629"/>
                      </a:lnTo>
                      <a:lnTo>
                        <a:pt x="1400" y="1629"/>
                      </a:lnTo>
                      <a:lnTo>
                        <a:pt x="1400" y="1621"/>
                      </a:lnTo>
                      <a:close/>
                      <a:moveTo>
                        <a:pt x="1440" y="1625"/>
                      </a:moveTo>
                      <a:lnTo>
                        <a:pt x="1463" y="1625"/>
                      </a:lnTo>
                      <a:lnTo>
                        <a:pt x="1463" y="1633"/>
                      </a:lnTo>
                      <a:lnTo>
                        <a:pt x="1440" y="1633"/>
                      </a:lnTo>
                      <a:lnTo>
                        <a:pt x="1440" y="1625"/>
                      </a:lnTo>
                      <a:close/>
                      <a:moveTo>
                        <a:pt x="1479" y="1629"/>
                      </a:moveTo>
                      <a:lnTo>
                        <a:pt x="1503" y="1629"/>
                      </a:lnTo>
                      <a:lnTo>
                        <a:pt x="1503" y="1633"/>
                      </a:lnTo>
                      <a:lnTo>
                        <a:pt x="1479" y="1633"/>
                      </a:lnTo>
                      <a:lnTo>
                        <a:pt x="1479" y="1629"/>
                      </a:lnTo>
                      <a:close/>
                      <a:moveTo>
                        <a:pt x="1519" y="1629"/>
                      </a:moveTo>
                      <a:lnTo>
                        <a:pt x="1538" y="1629"/>
                      </a:lnTo>
                      <a:lnTo>
                        <a:pt x="1538" y="1637"/>
                      </a:lnTo>
                      <a:lnTo>
                        <a:pt x="1519" y="1633"/>
                      </a:lnTo>
                      <a:lnTo>
                        <a:pt x="1519" y="1629"/>
                      </a:lnTo>
                      <a:close/>
                      <a:moveTo>
                        <a:pt x="1558" y="1629"/>
                      </a:moveTo>
                      <a:lnTo>
                        <a:pt x="1578" y="1629"/>
                      </a:lnTo>
                      <a:lnTo>
                        <a:pt x="1578" y="1637"/>
                      </a:lnTo>
                      <a:lnTo>
                        <a:pt x="1558" y="1637"/>
                      </a:lnTo>
                      <a:lnTo>
                        <a:pt x="1558" y="1629"/>
                      </a:lnTo>
                      <a:close/>
                      <a:moveTo>
                        <a:pt x="1597" y="1629"/>
                      </a:moveTo>
                      <a:lnTo>
                        <a:pt x="1617" y="1629"/>
                      </a:lnTo>
                      <a:lnTo>
                        <a:pt x="1617" y="1637"/>
                      </a:lnTo>
                      <a:lnTo>
                        <a:pt x="1597" y="1637"/>
                      </a:lnTo>
                      <a:lnTo>
                        <a:pt x="1597" y="1629"/>
                      </a:lnTo>
                      <a:close/>
                      <a:moveTo>
                        <a:pt x="1633" y="1633"/>
                      </a:moveTo>
                      <a:lnTo>
                        <a:pt x="1637" y="1633"/>
                      </a:lnTo>
                      <a:lnTo>
                        <a:pt x="1656" y="1629"/>
                      </a:lnTo>
                      <a:lnTo>
                        <a:pt x="1656" y="1637"/>
                      </a:lnTo>
                      <a:lnTo>
                        <a:pt x="1637" y="1637"/>
                      </a:lnTo>
                      <a:lnTo>
                        <a:pt x="1633" y="1637"/>
                      </a:lnTo>
                      <a:lnTo>
                        <a:pt x="1633" y="1633"/>
                      </a:lnTo>
                      <a:close/>
                      <a:moveTo>
                        <a:pt x="1672" y="1629"/>
                      </a:moveTo>
                      <a:lnTo>
                        <a:pt x="1696" y="1629"/>
                      </a:lnTo>
                      <a:lnTo>
                        <a:pt x="1696" y="1637"/>
                      </a:lnTo>
                      <a:lnTo>
                        <a:pt x="1672" y="1637"/>
                      </a:lnTo>
                      <a:lnTo>
                        <a:pt x="1672" y="1629"/>
                      </a:lnTo>
                      <a:close/>
                      <a:moveTo>
                        <a:pt x="1711" y="1629"/>
                      </a:moveTo>
                      <a:lnTo>
                        <a:pt x="1723" y="1629"/>
                      </a:lnTo>
                      <a:lnTo>
                        <a:pt x="1735" y="1629"/>
                      </a:lnTo>
                      <a:lnTo>
                        <a:pt x="1735" y="1637"/>
                      </a:lnTo>
                      <a:lnTo>
                        <a:pt x="1723" y="1637"/>
                      </a:lnTo>
                      <a:lnTo>
                        <a:pt x="1711" y="1637"/>
                      </a:lnTo>
                      <a:lnTo>
                        <a:pt x="1711" y="1629"/>
                      </a:lnTo>
                      <a:close/>
                      <a:moveTo>
                        <a:pt x="1751" y="1629"/>
                      </a:moveTo>
                      <a:lnTo>
                        <a:pt x="1774" y="1629"/>
                      </a:lnTo>
                      <a:lnTo>
                        <a:pt x="1774" y="1633"/>
                      </a:lnTo>
                      <a:lnTo>
                        <a:pt x="1751" y="1637"/>
                      </a:lnTo>
                      <a:lnTo>
                        <a:pt x="1751" y="1629"/>
                      </a:lnTo>
                      <a:close/>
                      <a:moveTo>
                        <a:pt x="1790" y="1629"/>
                      </a:moveTo>
                      <a:lnTo>
                        <a:pt x="1806" y="1629"/>
                      </a:lnTo>
                      <a:lnTo>
                        <a:pt x="1814" y="1625"/>
                      </a:lnTo>
                      <a:lnTo>
                        <a:pt x="1814" y="1633"/>
                      </a:lnTo>
                      <a:lnTo>
                        <a:pt x="1806" y="1633"/>
                      </a:lnTo>
                      <a:lnTo>
                        <a:pt x="1790" y="1633"/>
                      </a:lnTo>
                      <a:lnTo>
                        <a:pt x="1790" y="1629"/>
                      </a:lnTo>
                      <a:close/>
                      <a:moveTo>
                        <a:pt x="1829" y="1625"/>
                      </a:moveTo>
                      <a:lnTo>
                        <a:pt x="1849" y="1625"/>
                      </a:lnTo>
                      <a:lnTo>
                        <a:pt x="1849" y="1629"/>
                      </a:lnTo>
                      <a:lnTo>
                        <a:pt x="1829" y="1633"/>
                      </a:lnTo>
                      <a:lnTo>
                        <a:pt x="1829" y="1625"/>
                      </a:lnTo>
                      <a:close/>
                      <a:moveTo>
                        <a:pt x="1869" y="1625"/>
                      </a:moveTo>
                      <a:lnTo>
                        <a:pt x="1888" y="1621"/>
                      </a:lnTo>
                      <a:lnTo>
                        <a:pt x="1888" y="1621"/>
                      </a:lnTo>
                      <a:lnTo>
                        <a:pt x="1888" y="1629"/>
                      </a:lnTo>
                      <a:lnTo>
                        <a:pt x="1888" y="1629"/>
                      </a:lnTo>
                      <a:lnTo>
                        <a:pt x="1869" y="1629"/>
                      </a:lnTo>
                      <a:lnTo>
                        <a:pt x="1869" y="1625"/>
                      </a:lnTo>
                      <a:close/>
                      <a:moveTo>
                        <a:pt x="1908" y="1621"/>
                      </a:moveTo>
                      <a:lnTo>
                        <a:pt x="1928" y="1617"/>
                      </a:lnTo>
                      <a:lnTo>
                        <a:pt x="1928" y="1625"/>
                      </a:lnTo>
                      <a:lnTo>
                        <a:pt x="1908" y="1625"/>
                      </a:lnTo>
                      <a:lnTo>
                        <a:pt x="1908" y="1621"/>
                      </a:lnTo>
                      <a:close/>
                      <a:moveTo>
                        <a:pt x="1944" y="1617"/>
                      </a:moveTo>
                      <a:lnTo>
                        <a:pt x="1967" y="1617"/>
                      </a:lnTo>
                      <a:lnTo>
                        <a:pt x="1967" y="1621"/>
                      </a:lnTo>
                      <a:lnTo>
                        <a:pt x="1944" y="1625"/>
                      </a:lnTo>
                      <a:lnTo>
                        <a:pt x="1944" y="1617"/>
                      </a:lnTo>
                      <a:close/>
                      <a:moveTo>
                        <a:pt x="1983" y="1612"/>
                      </a:moveTo>
                      <a:lnTo>
                        <a:pt x="2006" y="1608"/>
                      </a:lnTo>
                      <a:lnTo>
                        <a:pt x="2006" y="1617"/>
                      </a:lnTo>
                      <a:lnTo>
                        <a:pt x="1983" y="1621"/>
                      </a:lnTo>
                      <a:lnTo>
                        <a:pt x="1983" y="1612"/>
                      </a:lnTo>
                      <a:close/>
                      <a:moveTo>
                        <a:pt x="2022" y="1608"/>
                      </a:moveTo>
                      <a:lnTo>
                        <a:pt x="2046" y="1604"/>
                      </a:lnTo>
                      <a:lnTo>
                        <a:pt x="2046" y="1612"/>
                      </a:lnTo>
                      <a:lnTo>
                        <a:pt x="2022" y="1617"/>
                      </a:lnTo>
                      <a:lnTo>
                        <a:pt x="2022" y="1608"/>
                      </a:lnTo>
                      <a:close/>
                      <a:moveTo>
                        <a:pt x="2062" y="1604"/>
                      </a:moveTo>
                      <a:lnTo>
                        <a:pt x="2081" y="1600"/>
                      </a:lnTo>
                      <a:lnTo>
                        <a:pt x="2085" y="1608"/>
                      </a:lnTo>
                      <a:lnTo>
                        <a:pt x="2062" y="1608"/>
                      </a:lnTo>
                      <a:lnTo>
                        <a:pt x="2062" y="1604"/>
                      </a:lnTo>
                      <a:close/>
                      <a:moveTo>
                        <a:pt x="2101" y="1600"/>
                      </a:moveTo>
                      <a:lnTo>
                        <a:pt x="2121" y="1596"/>
                      </a:lnTo>
                      <a:lnTo>
                        <a:pt x="2121" y="1600"/>
                      </a:lnTo>
                      <a:lnTo>
                        <a:pt x="2101" y="1604"/>
                      </a:lnTo>
                      <a:lnTo>
                        <a:pt x="2101" y="1600"/>
                      </a:lnTo>
                      <a:close/>
                      <a:moveTo>
                        <a:pt x="2136" y="1592"/>
                      </a:moveTo>
                      <a:lnTo>
                        <a:pt x="2160" y="1588"/>
                      </a:lnTo>
                      <a:lnTo>
                        <a:pt x="2160" y="1596"/>
                      </a:lnTo>
                      <a:lnTo>
                        <a:pt x="2140" y="1600"/>
                      </a:lnTo>
                      <a:lnTo>
                        <a:pt x="2136" y="1592"/>
                      </a:lnTo>
                      <a:close/>
                      <a:moveTo>
                        <a:pt x="2176" y="1588"/>
                      </a:moveTo>
                      <a:lnTo>
                        <a:pt x="2199" y="1583"/>
                      </a:lnTo>
                      <a:lnTo>
                        <a:pt x="2199" y="1588"/>
                      </a:lnTo>
                      <a:lnTo>
                        <a:pt x="2176" y="1592"/>
                      </a:lnTo>
                      <a:lnTo>
                        <a:pt x="2176" y="1588"/>
                      </a:lnTo>
                      <a:close/>
                      <a:moveTo>
                        <a:pt x="2215" y="1579"/>
                      </a:moveTo>
                      <a:lnTo>
                        <a:pt x="2239" y="1575"/>
                      </a:lnTo>
                      <a:lnTo>
                        <a:pt x="2239" y="1579"/>
                      </a:lnTo>
                      <a:lnTo>
                        <a:pt x="2215" y="1583"/>
                      </a:lnTo>
                      <a:lnTo>
                        <a:pt x="2215" y="1579"/>
                      </a:lnTo>
                      <a:close/>
                      <a:moveTo>
                        <a:pt x="2254" y="1571"/>
                      </a:moveTo>
                      <a:lnTo>
                        <a:pt x="2274" y="1567"/>
                      </a:lnTo>
                      <a:lnTo>
                        <a:pt x="2274" y="1567"/>
                      </a:lnTo>
                      <a:lnTo>
                        <a:pt x="2278" y="1575"/>
                      </a:lnTo>
                      <a:lnTo>
                        <a:pt x="2274" y="1575"/>
                      </a:lnTo>
                      <a:lnTo>
                        <a:pt x="2254" y="1579"/>
                      </a:lnTo>
                      <a:lnTo>
                        <a:pt x="2254" y="1571"/>
                      </a:lnTo>
                      <a:close/>
                      <a:moveTo>
                        <a:pt x="2290" y="1563"/>
                      </a:moveTo>
                      <a:lnTo>
                        <a:pt x="2313" y="1558"/>
                      </a:lnTo>
                      <a:lnTo>
                        <a:pt x="2313" y="1563"/>
                      </a:lnTo>
                      <a:lnTo>
                        <a:pt x="2294" y="1571"/>
                      </a:lnTo>
                      <a:lnTo>
                        <a:pt x="2290" y="1563"/>
                      </a:lnTo>
                      <a:close/>
                      <a:moveTo>
                        <a:pt x="2329" y="1554"/>
                      </a:moveTo>
                      <a:lnTo>
                        <a:pt x="2345" y="1550"/>
                      </a:lnTo>
                      <a:lnTo>
                        <a:pt x="2353" y="1550"/>
                      </a:lnTo>
                      <a:lnTo>
                        <a:pt x="2353" y="1554"/>
                      </a:lnTo>
                      <a:lnTo>
                        <a:pt x="2349" y="1558"/>
                      </a:lnTo>
                      <a:lnTo>
                        <a:pt x="2329" y="1563"/>
                      </a:lnTo>
                      <a:lnTo>
                        <a:pt x="2329" y="1554"/>
                      </a:lnTo>
                      <a:close/>
                      <a:moveTo>
                        <a:pt x="2368" y="1546"/>
                      </a:moveTo>
                      <a:lnTo>
                        <a:pt x="2388" y="1542"/>
                      </a:lnTo>
                      <a:lnTo>
                        <a:pt x="2392" y="1546"/>
                      </a:lnTo>
                      <a:lnTo>
                        <a:pt x="2368" y="1550"/>
                      </a:lnTo>
                      <a:lnTo>
                        <a:pt x="2368" y="1546"/>
                      </a:lnTo>
                      <a:close/>
                      <a:moveTo>
                        <a:pt x="2404" y="1538"/>
                      </a:moveTo>
                      <a:lnTo>
                        <a:pt x="2416" y="1534"/>
                      </a:lnTo>
                      <a:lnTo>
                        <a:pt x="2428" y="1529"/>
                      </a:lnTo>
                      <a:lnTo>
                        <a:pt x="2428" y="1538"/>
                      </a:lnTo>
                      <a:lnTo>
                        <a:pt x="2420" y="1538"/>
                      </a:lnTo>
                      <a:lnTo>
                        <a:pt x="2408" y="1542"/>
                      </a:lnTo>
                      <a:lnTo>
                        <a:pt x="2404" y="1538"/>
                      </a:lnTo>
                      <a:close/>
                      <a:moveTo>
                        <a:pt x="2443" y="1525"/>
                      </a:moveTo>
                      <a:lnTo>
                        <a:pt x="2463" y="1521"/>
                      </a:lnTo>
                      <a:lnTo>
                        <a:pt x="2467" y="1525"/>
                      </a:lnTo>
                      <a:lnTo>
                        <a:pt x="2443" y="1529"/>
                      </a:lnTo>
                      <a:lnTo>
                        <a:pt x="2443" y="1525"/>
                      </a:lnTo>
                      <a:close/>
                      <a:moveTo>
                        <a:pt x="2483" y="1513"/>
                      </a:moveTo>
                      <a:lnTo>
                        <a:pt x="2487" y="1513"/>
                      </a:lnTo>
                      <a:lnTo>
                        <a:pt x="2502" y="1509"/>
                      </a:lnTo>
                      <a:lnTo>
                        <a:pt x="2502" y="1513"/>
                      </a:lnTo>
                      <a:lnTo>
                        <a:pt x="2487" y="1521"/>
                      </a:lnTo>
                      <a:lnTo>
                        <a:pt x="2483" y="1521"/>
                      </a:lnTo>
                      <a:lnTo>
                        <a:pt x="2483" y="1513"/>
                      </a:lnTo>
                      <a:close/>
                      <a:moveTo>
                        <a:pt x="2518" y="1505"/>
                      </a:moveTo>
                      <a:lnTo>
                        <a:pt x="2538" y="1496"/>
                      </a:lnTo>
                      <a:lnTo>
                        <a:pt x="2542" y="1500"/>
                      </a:lnTo>
                      <a:lnTo>
                        <a:pt x="2518" y="1509"/>
                      </a:lnTo>
                      <a:lnTo>
                        <a:pt x="2518" y="1505"/>
                      </a:lnTo>
                      <a:close/>
                      <a:moveTo>
                        <a:pt x="2557" y="1492"/>
                      </a:moveTo>
                      <a:lnTo>
                        <a:pt x="2577" y="1484"/>
                      </a:lnTo>
                      <a:lnTo>
                        <a:pt x="2577" y="1488"/>
                      </a:lnTo>
                      <a:lnTo>
                        <a:pt x="2557" y="1496"/>
                      </a:lnTo>
                      <a:lnTo>
                        <a:pt x="2557" y="1492"/>
                      </a:lnTo>
                      <a:close/>
                      <a:moveTo>
                        <a:pt x="2593" y="1476"/>
                      </a:moveTo>
                      <a:lnTo>
                        <a:pt x="2612" y="1471"/>
                      </a:lnTo>
                      <a:lnTo>
                        <a:pt x="2616" y="1476"/>
                      </a:lnTo>
                      <a:lnTo>
                        <a:pt x="2593" y="1484"/>
                      </a:lnTo>
                      <a:lnTo>
                        <a:pt x="2593" y="1476"/>
                      </a:lnTo>
                      <a:close/>
                      <a:moveTo>
                        <a:pt x="2628" y="1463"/>
                      </a:moveTo>
                      <a:lnTo>
                        <a:pt x="2652" y="1455"/>
                      </a:lnTo>
                      <a:lnTo>
                        <a:pt x="2652" y="1463"/>
                      </a:lnTo>
                      <a:lnTo>
                        <a:pt x="2632" y="1471"/>
                      </a:lnTo>
                      <a:lnTo>
                        <a:pt x="2628" y="1463"/>
                      </a:lnTo>
                      <a:close/>
                      <a:moveTo>
                        <a:pt x="2668" y="1451"/>
                      </a:moveTo>
                      <a:lnTo>
                        <a:pt x="2675" y="1447"/>
                      </a:lnTo>
                      <a:lnTo>
                        <a:pt x="2687" y="1442"/>
                      </a:lnTo>
                      <a:lnTo>
                        <a:pt x="2687" y="1447"/>
                      </a:lnTo>
                      <a:lnTo>
                        <a:pt x="2679" y="1451"/>
                      </a:lnTo>
                      <a:lnTo>
                        <a:pt x="2668" y="1455"/>
                      </a:lnTo>
                      <a:lnTo>
                        <a:pt x="2668" y="1451"/>
                      </a:lnTo>
                      <a:close/>
                      <a:moveTo>
                        <a:pt x="2703" y="1434"/>
                      </a:moveTo>
                      <a:lnTo>
                        <a:pt x="2723" y="1426"/>
                      </a:lnTo>
                      <a:lnTo>
                        <a:pt x="2727" y="1430"/>
                      </a:lnTo>
                      <a:lnTo>
                        <a:pt x="2703" y="1438"/>
                      </a:lnTo>
                      <a:lnTo>
                        <a:pt x="2703" y="1434"/>
                      </a:lnTo>
                      <a:close/>
                      <a:moveTo>
                        <a:pt x="2738" y="1418"/>
                      </a:moveTo>
                      <a:lnTo>
                        <a:pt x="2758" y="1409"/>
                      </a:lnTo>
                      <a:lnTo>
                        <a:pt x="2762" y="1413"/>
                      </a:lnTo>
                      <a:lnTo>
                        <a:pt x="2742" y="1426"/>
                      </a:lnTo>
                      <a:lnTo>
                        <a:pt x="2738" y="1418"/>
                      </a:lnTo>
                      <a:close/>
                      <a:moveTo>
                        <a:pt x="2774" y="1401"/>
                      </a:moveTo>
                      <a:lnTo>
                        <a:pt x="2793" y="1393"/>
                      </a:lnTo>
                      <a:lnTo>
                        <a:pt x="2793" y="1393"/>
                      </a:lnTo>
                      <a:lnTo>
                        <a:pt x="2797" y="1397"/>
                      </a:lnTo>
                      <a:lnTo>
                        <a:pt x="2797" y="1397"/>
                      </a:lnTo>
                      <a:lnTo>
                        <a:pt x="2778" y="1405"/>
                      </a:lnTo>
                      <a:lnTo>
                        <a:pt x="2774" y="1401"/>
                      </a:lnTo>
                      <a:close/>
                      <a:moveTo>
                        <a:pt x="2809" y="1384"/>
                      </a:moveTo>
                      <a:lnTo>
                        <a:pt x="2821" y="1380"/>
                      </a:lnTo>
                      <a:lnTo>
                        <a:pt x="2829" y="1372"/>
                      </a:lnTo>
                      <a:lnTo>
                        <a:pt x="2833" y="1380"/>
                      </a:lnTo>
                      <a:lnTo>
                        <a:pt x="2825" y="1384"/>
                      </a:lnTo>
                      <a:lnTo>
                        <a:pt x="2813" y="1389"/>
                      </a:lnTo>
                      <a:lnTo>
                        <a:pt x="2809" y="1384"/>
                      </a:lnTo>
                      <a:close/>
                      <a:moveTo>
                        <a:pt x="2845" y="1364"/>
                      </a:moveTo>
                      <a:lnTo>
                        <a:pt x="2849" y="1364"/>
                      </a:lnTo>
                      <a:lnTo>
                        <a:pt x="2864" y="1355"/>
                      </a:lnTo>
                      <a:lnTo>
                        <a:pt x="2868" y="1360"/>
                      </a:lnTo>
                      <a:lnTo>
                        <a:pt x="2849" y="1368"/>
                      </a:lnTo>
                      <a:lnTo>
                        <a:pt x="2849" y="1372"/>
                      </a:lnTo>
                      <a:lnTo>
                        <a:pt x="2845" y="1364"/>
                      </a:lnTo>
                      <a:close/>
                      <a:moveTo>
                        <a:pt x="2880" y="1347"/>
                      </a:moveTo>
                      <a:lnTo>
                        <a:pt x="2900" y="1335"/>
                      </a:lnTo>
                      <a:lnTo>
                        <a:pt x="2900" y="1335"/>
                      </a:lnTo>
                      <a:lnTo>
                        <a:pt x="2904" y="1339"/>
                      </a:lnTo>
                      <a:lnTo>
                        <a:pt x="2900" y="1339"/>
                      </a:lnTo>
                      <a:lnTo>
                        <a:pt x="2884" y="1351"/>
                      </a:lnTo>
                      <a:lnTo>
                        <a:pt x="2880" y="1347"/>
                      </a:lnTo>
                      <a:close/>
                      <a:moveTo>
                        <a:pt x="2915" y="1326"/>
                      </a:moveTo>
                      <a:lnTo>
                        <a:pt x="2923" y="1318"/>
                      </a:lnTo>
                      <a:lnTo>
                        <a:pt x="2935" y="1314"/>
                      </a:lnTo>
                      <a:lnTo>
                        <a:pt x="2935" y="1318"/>
                      </a:lnTo>
                      <a:lnTo>
                        <a:pt x="2927" y="1326"/>
                      </a:lnTo>
                      <a:lnTo>
                        <a:pt x="2915" y="1331"/>
                      </a:lnTo>
                      <a:lnTo>
                        <a:pt x="2915" y="1326"/>
                      </a:lnTo>
                      <a:close/>
                      <a:moveTo>
                        <a:pt x="2947" y="1302"/>
                      </a:moveTo>
                      <a:lnTo>
                        <a:pt x="2967" y="1289"/>
                      </a:lnTo>
                      <a:lnTo>
                        <a:pt x="2971" y="1297"/>
                      </a:lnTo>
                      <a:lnTo>
                        <a:pt x="2951" y="1310"/>
                      </a:lnTo>
                      <a:lnTo>
                        <a:pt x="2947" y="1302"/>
                      </a:lnTo>
                      <a:close/>
                      <a:moveTo>
                        <a:pt x="2982" y="1281"/>
                      </a:moveTo>
                      <a:lnTo>
                        <a:pt x="2994" y="1273"/>
                      </a:lnTo>
                      <a:lnTo>
                        <a:pt x="2998" y="1268"/>
                      </a:lnTo>
                      <a:lnTo>
                        <a:pt x="3002" y="1273"/>
                      </a:lnTo>
                      <a:lnTo>
                        <a:pt x="2994" y="1277"/>
                      </a:lnTo>
                      <a:lnTo>
                        <a:pt x="2982" y="1285"/>
                      </a:lnTo>
                      <a:lnTo>
                        <a:pt x="2982" y="1281"/>
                      </a:lnTo>
                      <a:close/>
                      <a:moveTo>
                        <a:pt x="3014" y="1256"/>
                      </a:moveTo>
                      <a:lnTo>
                        <a:pt x="3014" y="1256"/>
                      </a:lnTo>
                      <a:lnTo>
                        <a:pt x="3030" y="1244"/>
                      </a:lnTo>
                      <a:lnTo>
                        <a:pt x="3033" y="1248"/>
                      </a:lnTo>
                      <a:lnTo>
                        <a:pt x="3018" y="1260"/>
                      </a:lnTo>
                      <a:lnTo>
                        <a:pt x="3018" y="1260"/>
                      </a:lnTo>
                      <a:lnTo>
                        <a:pt x="3014" y="1256"/>
                      </a:lnTo>
                      <a:close/>
                      <a:moveTo>
                        <a:pt x="3045" y="1231"/>
                      </a:moveTo>
                      <a:lnTo>
                        <a:pt x="3053" y="1223"/>
                      </a:lnTo>
                      <a:lnTo>
                        <a:pt x="3061" y="1214"/>
                      </a:lnTo>
                      <a:lnTo>
                        <a:pt x="3065" y="1219"/>
                      </a:lnTo>
                      <a:lnTo>
                        <a:pt x="3057" y="1227"/>
                      </a:lnTo>
                      <a:lnTo>
                        <a:pt x="3049" y="1235"/>
                      </a:lnTo>
                      <a:lnTo>
                        <a:pt x="3045" y="1231"/>
                      </a:lnTo>
                      <a:close/>
                      <a:moveTo>
                        <a:pt x="3077" y="1202"/>
                      </a:moveTo>
                      <a:lnTo>
                        <a:pt x="3093" y="1190"/>
                      </a:lnTo>
                      <a:lnTo>
                        <a:pt x="3096" y="1194"/>
                      </a:lnTo>
                      <a:lnTo>
                        <a:pt x="3077" y="1210"/>
                      </a:lnTo>
                      <a:lnTo>
                        <a:pt x="3077" y="1202"/>
                      </a:lnTo>
                      <a:close/>
                      <a:moveTo>
                        <a:pt x="3104" y="1177"/>
                      </a:moveTo>
                      <a:lnTo>
                        <a:pt x="3112" y="1169"/>
                      </a:lnTo>
                      <a:lnTo>
                        <a:pt x="3120" y="1161"/>
                      </a:lnTo>
                      <a:lnTo>
                        <a:pt x="3124" y="1165"/>
                      </a:lnTo>
                      <a:lnTo>
                        <a:pt x="3112" y="1173"/>
                      </a:lnTo>
                      <a:lnTo>
                        <a:pt x="3108" y="1181"/>
                      </a:lnTo>
                      <a:lnTo>
                        <a:pt x="3104" y="1177"/>
                      </a:lnTo>
                      <a:close/>
                      <a:moveTo>
                        <a:pt x="3132" y="1144"/>
                      </a:moveTo>
                      <a:lnTo>
                        <a:pt x="3144" y="1136"/>
                      </a:lnTo>
                      <a:lnTo>
                        <a:pt x="3148" y="1127"/>
                      </a:lnTo>
                      <a:lnTo>
                        <a:pt x="3152" y="1132"/>
                      </a:lnTo>
                      <a:lnTo>
                        <a:pt x="3148" y="1140"/>
                      </a:lnTo>
                      <a:lnTo>
                        <a:pt x="3136" y="1148"/>
                      </a:lnTo>
                      <a:lnTo>
                        <a:pt x="3132" y="1144"/>
                      </a:lnTo>
                      <a:close/>
                      <a:moveTo>
                        <a:pt x="3159" y="1115"/>
                      </a:moveTo>
                      <a:lnTo>
                        <a:pt x="3171" y="1098"/>
                      </a:lnTo>
                      <a:lnTo>
                        <a:pt x="3175" y="1094"/>
                      </a:lnTo>
                      <a:lnTo>
                        <a:pt x="3179" y="1098"/>
                      </a:lnTo>
                      <a:lnTo>
                        <a:pt x="3175" y="1103"/>
                      </a:lnTo>
                      <a:lnTo>
                        <a:pt x="3163" y="1119"/>
                      </a:lnTo>
                      <a:lnTo>
                        <a:pt x="3159" y="1115"/>
                      </a:lnTo>
                      <a:close/>
                      <a:moveTo>
                        <a:pt x="3183" y="1082"/>
                      </a:moveTo>
                      <a:lnTo>
                        <a:pt x="3187" y="1078"/>
                      </a:lnTo>
                      <a:lnTo>
                        <a:pt x="3199" y="1061"/>
                      </a:lnTo>
                      <a:lnTo>
                        <a:pt x="3203" y="1065"/>
                      </a:lnTo>
                      <a:lnTo>
                        <a:pt x="3191" y="1082"/>
                      </a:lnTo>
                      <a:lnTo>
                        <a:pt x="3187" y="1086"/>
                      </a:lnTo>
                      <a:lnTo>
                        <a:pt x="3183" y="1082"/>
                      </a:lnTo>
                      <a:close/>
                      <a:moveTo>
                        <a:pt x="3207" y="1045"/>
                      </a:moveTo>
                      <a:lnTo>
                        <a:pt x="3211" y="1040"/>
                      </a:lnTo>
                      <a:lnTo>
                        <a:pt x="3218" y="1024"/>
                      </a:lnTo>
                      <a:lnTo>
                        <a:pt x="3222" y="1028"/>
                      </a:lnTo>
                      <a:lnTo>
                        <a:pt x="3214" y="1045"/>
                      </a:lnTo>
                      <a:lnTo>
                        <a:pt x="3211" y="1049"/>
                      </a:lnTo>
                      <a:lnTo>
                        <a:pt x="3207" y="1045"/>
                      </a:lnTo>
                      <a:close/>
                      <a:moveTo>
                        <a:pt x="3226" y="1007"/>
                      </a:moveTo>
                      <a:lnTo>
                        <a:pt x="3230" y="1003"/>
                      </a:lnTo>
                      <a:lnTo>
                        <a:pt x="3234" y="987"/>
                      </a:lnTo>
                      <a:lnTo>
                        <a:pt x="3242" y="987"/>
                      </a:lnTo>
                      <a:lnTo>
                        <a:pt x="3234" y="1003"/>
                      </a:lnTo>
                      <a:lnTo>
                        <a:pt x="3230" y="1011"/>
                      </a:lnTo>
                      <a:lnTo>
                        <a:pt x="3226" y="1007"/>
                      </a:lnTo>
                      <a:close/>
                      <a:moveTo>
                        <a:pt x="3242" y="970"/>
                      </a:moveTo>
                      <a:lnTo>
                        <a:pt x="3246" y="962"/>
                      </a:lnTo>
                      <a:lnTo>
                        <a:pt x="3250" y="945"/>
                      </a:lnTo>
                      <a:lnTo>
                        <a:pt x="3258" y="949"/>
                      </a:lnTo>
                      <a:lnTo>
                        <a:pt x="3250" y="966"/>
                      </a:lnTo>
                      <a:lnTo>
                        <a:pt x="3246" y="970"/>
                      </a:lnTo>
                      <a:lnTo>
                        <a:pt x="3242" y="970"/>
                      </a:lnTo>
                      <a:close/>
                      <a:moveTo>
                        <a:pt x="3258" y="929"/>
                      </a:moveTo>
                      <a:lnTo>
                        <a:pt x="3258" y="920"/>
                      </a:lnTo>
                      <a:lnTo>
                        <a:pt x="3262" y="904"/>
                      </a:lnTo>
                      <a:lnTo>
                        <a:pt x="3266" y="904"/>
                      </a:lnTo>
                      <a:lnTo>
                        <a:pt x="3262" y="924"/>
                      </a:lnTo>
                      <a:lnTo>
                        <a:pt x="3262" y="929"/>
                      </a:lnTo>
                      <a:lnTo>
                        <a:pt x="3258" y="929"/>
                      </a:lnTo>
                      <a:close/>
                      <a:moveTo>
                        <a:pt x="3266" y="887"/>
                      </a:moveTo>
                      <a:lnTo>
                        <a:pt x="3266" y="879"/>
                      </a:lnTo>
                      <a:lnTo>
                        <a:pt x="3270" y="862"/>
                      </a:lnTo>
                      <a:lnTo>
                        <a:pt x="3274" y="862"/>
                      </a:lnTo>
                      <a:lnTo>
                        <a:pt x="3270" y="883"/>
                      </a:lnTo>
                      <a:lnTo>
                        <a:pt x="3270" y="887"/>
                      </a:lnTo>
                      <a:lnTo>
                        <a:pt x="3266" y="887"/>
                      </a:lnTo>
                      <a:close/>
                      <a:moveTo>
                        <a:pt x="3270" y="841"/>
                      </a:moveTo>
                      <a:lnTo>
                        <a:pt x="3270" y="837"/>
                      </a:lnTo>
                      <a:lnTo>
                        <a:pt x="3270" y="817"/>
                      </a:lnTo>
                      <a:lnTo>
                        <a:pt x="3270" y="817"/>
                      </a:lnTo>
                      <a:lnTo>
                        <a:pt x="3277" y="817"/>
                      </a:lnTo>
                      <a:lnTo>
                        <a:pt x="3277" y="817"/>
                      </a:lnTo>
                      <a:lnTo>
                        <a:pt x="3277" y="841"/>
                      </a:lnTo>
                      <a:lnTo>
                        <a:pt x="3274" y="841"/>
                      </a:lnTo>
                      <a:lnTo>
                        <a:pt x="3270" y="841"/>
                      </a:lnTo>
                      <a:close/>
                      <a:moveTo>
                        <a:pt x="3270" y="800"/>
                      </a:moveTo>
                      <a:lnTo>
                        <a:pt x="3270" y="796"/>
                      </a:lnTo>
                      <a:lnTo>
                        <a:pt x="3270" y="775"/>
                      </a:lnTo>
                      <a:lnTo>
                        <a:pt x="3270" y="775"/>
                      </a:lnTo>
                      <a:lnTo>
                        <a:pt x="3274" y="775"/>
                      </a:lnTo>
                      <a:lnTo>
                        <a:pt x="3274" y="775"/>
                      </a:lnTo>
                      <a:lnTo>
                        <a:pt x="3277" y="796"/>
                      </a:lnTo>
                      <a:lnTo>
                        <a:pt x="3277" y="800"/>
                      </a:lnTo>
                      <a:lnTo>
                        <a:pt x="3270" y="800"/>
                      </a:lnTo>
                      <a:close/>
                      <a:moveTo>
                        <a:pt x="3266" y="754"/>
                      </a:moveTo>
                      <a:lnTo>
                        <a:pt x="3266" y="754"/>
                      </a:lnTo>
                      <a:lnTo>
                        <a:pt x="3262" y="734"/>
                      </a:lnTo>
                      <a:lnTo>
                        <a:pt x="3262" y="734"/>
                      </a:lnTo>
                      <a:lnTo>
                        <a:pt x="3266" y="730"/>
                      </a:lnTo>
                      <a:lnTo>
                        <a:pt x="3270" y="734"/>
                      </a:lnTo>
                      <a:lnTo>
                        <a:pt x="3270" y="754"/>
                      </a:lnTo>
                      <a:lnTo>
                        <a:pt x="3270" y="754"/>
                      </a:lnTo>
                      <a:lnTo>
                        <a:pt x="3266" y="754"/>
                      </a:lnTo>
                      <a:close/>
                      <a:moveTo>
                        <a:pt x="3258" y="713"/>
                      </a:moveTo>
                      <a:lnTo>
                        <a:pt x="3254" y="696"/>
                      </a:lnTo>
                      <a:lnTo>
                        <a:pt x="3250" y="692"/>
                      </a:lnTo>
                      <a:lnTo>
                        <a:pt x="3254" y="688"/>
                      </a:lnTo>
                      <a:lnTo>
                        <a:pt x="3258" y="692"/>
                      </a:lnTo>
                      <a:lnTo>
                        <a:pt x="3262" y="713"/>
                      </a:lnTo>
                      <a:lnTo>
                        <a:pt x="3258" y="713"/>
                      </a:lnTo>
                      <a:close/>
                      <a:moveTo>
                        <a:pt x="3246" y="672"/>
                      </a:moveTo>
                      <a:lnTo>
                        <a:pt x="3238" y="655"/>
                      </a:lnTo>
                      <a:lnTo>
                        <a:pt x="3234" y="651"/>
                      </a:lnTo>
                      <a:lnTo>
                        <a:pt x="3242" y="647"/>
                      </a:lnTo>
                      <a:lnTo>
                        <a:pt x="3242" y="651"/>
                      </a:lnTo>
                      <a:lnTo>
                        <a:pt x="3250" y="672"/>
                      </a:lnTo>
                      <a:lnTo>
                        <a:pt x="3246" y="672"/>
                      </a:lnTo>
                      <a:close/>
                      <a:moveTo>
                        <a:pt x="3226" y="634"/>
                      </a:moveTo>
                      <a:lnTo>
                        <a:pt x="3218" y="618"/>
                      </a:lnTo>
                      <a:lnTo>
                        <a:pt x="3218" y="614"/>
                      </a:lnTo>
                      <a:lnTo>
                        <a:pt x="3222" y="609"/>
                      </a:lnTo>
                      <a:lnTo>
                        <a:pt x="3226" y="614"/>
                      </a:lnTo>
                      <a:lnTo>
                        <a:pt x="3234" y="630"/>
                      </a:lnTo>
                      <a:lnTo>
                        <a:pt x="3226" y="634"/>
                      </a:lnTo>
                      <a:close/>
                      <a:moveTo>
                        <a:pt x="3211" y="597"/>
                      </a:moveTo>
                      <a:lnTo>
                        <a:pt x="3199" y="576"/>
                      </a:lnTo>
                      <a:lnTo>
                        <a:pt x="3195" y="576"/>
                      </a:lnTo>
                      <a:lnTo>
                        <a:pt x="3203" y="572"/>
                      </a:lnTo>
                      <a:lnTo>
                        <a:pt x="3203" y="572"/>
                      </a:lnTo>
                      <a:lnTo>
                        <a:pt x="3214" y="593"/>
                      </a:lnTo>
                      <a:lnTo>
                        <a:pt x="3211" y="597"/>
                      </a:lnTo>
                      <a:close/>
                      <a:moveTo>
                        <a:pt x="3187" y="560"/>
                      </a:moveTo>
                      <a:lnTo>
                        <a:pt x="3187" y="560"/>
                      </a:lnTo>
                      <a:lnTo>
                        <a:pt x="3171" y="543"/>
                      </a:lnTo>
                      <a:lnTo>
                        <a:pt x="3179" y="539"/>
                      </a:lnTo>
                      <a:lnTo>
                        <a:pt x="3191" y="556"/>
                      </a:lnTo>
                      <a:lnTo>
                        <a:pt x="3191" y="556"/>
                      </a:lnTo>
                      <a:lnTo>
                        <a:pt x="3187" y="560"/>
                      </a:lnTo>
                      <a:close/>
                      <a:moveTo>
                        <a:pt x="3163" y="527"/>
                      </a:moveTo>
                      <a:lnTo>
                        <a:pt x="3159" y="522"/>
                      </a:lnTo>
                      <a:lnTo>
                        <a:pt x="3148" y="510"/>
                      </a:lnTo>
                      <a:lnTo>
                        <a:pt x="3152" y="506"/>
                      </a:lnTo>
                      <a:lnTo>
                        <a:pt x="3163" y="518"/>
                      </a:lnTo>
                      <a:lnTo>
                        <a:pt x="3167" y="522"/>
                      </a:lnTo>
                      <a:lnTo>
                        <a:pt x="3163" y="527"/>
                      </a:lnTo>
                      <a:close/>
                      <a:moveTo>
                        <a:pt x="3136" y="493"/>
                      </a:moveTo>
                      <a:lnTo>
                        <a:pt x="3128" y="485"/>
                      </a:lnTo>
                      <a:lnTo>
                        <a:pt x="3120" y="477"/>
                      </a:lnTo>
                      <a:lnTo>
                        <a:pt x="3124" y="473"/>
                      </a:lnTo>
                      <a:lnTo>
                        <a:pt x="3132" y="481"/>
                      </a:lnTo>
                      <a:lnTo>
                        <a:pt x="3140" y="489"/>
                      </a:lnTo>
                      <a:lnTo>
                        <a:pt x="3136" y="493"/>
                      </a:lnTo>
                      <a:close/>
                      <a:moveTo>
                        <a:pt x="3108" y="464"/>
                      </a:moveTo>
                      <a:lnTo>
                        <a:pt x="3093" y="448"/>
                      </a:lnTo>
                      <a:lnTo>
                        <a:pt x="3093" y="448"/>
                      </a:lnTo>
                      <a:lnTo>
                        <a:pt x="3096" y="444"/>
                      </a:lnTo>
                      <a:lnTo>
                        <a:pt x="3096" y="444"/>
                      </a:lnTo>
                      <a:lnTo>
                        <a:pt x="3112" y="460"/>
                      </a:lnTo>
                      <a:lnTo>
                        <a:pt x="3108" y="464"/>
                      </a:lnTo>
                      <a:close/>
                      <a:moveTo>
                        <a:pt x="3081" y="435"/>
                      </a:moveTo>
                      <a:lnTo>
                        <a:pt x="3073" y="431"/>
                      </a:lnTo>
                      <a:lnTo>
                        <a:pt x="3061" y="419"/>
                      </a:lnTo>
                      <a:lnTo>
                        <a:pt x="3065" y="415"/>
                      </a:lnTo>
                      <a:lnTo>
                        <a:pt x="3077" y="427"/>
                      </a:lnTo>
                      <a:lnTo>
                        <a:pt x="3081" y="431"/>
                      </a:lnTo>
                      <a:lnTo>
                        <a:pt x="3081" y="435"/>
                      </a:lnTo>
                      <a:close/>
                      <a:moveTo>
                        <a:pt x="3049" y="410"/>
                      </a:moveTo>
                      <a:lnTo>
                        <a:pt x="3033" y="398"/>
                      </a:lnTo>
                      <a:lnTo>
                        <a:pt x="3030" y="394"/>
                      </a:lnTo>
                      <a:lnTo>
                        <a:pt x="3033" y="390"/>
                      </a:lnTo>
                      <a:lnTo>
                        <a:pt x="3037" y="394"/>
                      </a:lnTo>
                      <a:lnTo>
                        <a:pt x="3053" y="402"/>
                      </a:lnTo>
                      <a:lnTo>
                        <a:pt x="3049" y="410"/>
                      </a:lnTo>
                      <a:close/>
                      <a:moveTo>
                        <a:pt x="3018" y="386"/>
                      </a:moveTo>
                      <a:lnTo>
                        <a:pt x="3014" y="381"/>
                      </a:lnTo>
                      <a:lnTo>
                        <a:pt x="2998" y="369"/>
                      </a:lnTo>
                      <a:lnTo>
                        <a:pt x="3002" y="365"/>
                      </a:lnTo>
                      <a:lnTo>
                        <a:pt x="3018" y="377"/>
                      </a:lnTo>
                      <a:lnTo>
                        <a:pt x="3022" y="377"/>
                      </a:lnTo>
                      <a:lnTo>
                        <a:pt x="3018" y="386"/>
                      </a:lnTo>
                      <a:close/>
                      <a:moveTo>
                        <a:pt x="2986" y="361"/>
                      </a:moveTo>
                      <a:lnTo>
                        <a:pt x="2971" y="348"/>
                      </a:lnTo>
                      <a:lnTo>
                        <a:pt x="2967" y="344"/>
                      </a:lnTo>
                      <a:lnTo>
                        <a:pt x="2971" y="340"/>
                      </a:lnTo>
                      <a:lnTo>
                        <a:pt x="2974" y="344"/>
                      </a:lnTo>
                      <a:lnTo>
                        <a:pt x="2986" y="352"/>
                      </a:lnTo>
                      <a:lnTo>
                        <a:pt x="2986" y="361"/>
                      </a:lnTo>
                      <a:close/>
                      <a:moveTo>
                        <a:pt x="2951" y="336"/>
                      </a:moveTo>
                      <a:lnTo>
                        <a:pt x="2947" y="332"/>
                      </a:lnTo>
                      <a:lnTo>
                        <a:pt x="2931" y="323"/>
                      </a:lnTo>
                      <a:lnTo>
                        <a:pt x="2935" y="319"/>
                      </a:lnTo>
                      <a:lnTo>
                        <a:pt x="2951" y="328"/>
                      </a:lnTo>
                      <a:lnTo>
                        <a:pt x="2955" y="332"/>
                      </a:lnTo>
                      <a:lnTo>
                        <a:pt x="2951" y="336"/>
                      </a:lnTo>
                      <a:close/>
                      <a:moveTo>
                        <a:pt x="2919" y="315"/>
                      </a:moveTo>
                      <a:lnTo>
                        <a:pt x="2900" y="303"/>
                      </a:lnTo>
                      <a:lnTo>
                        <a:pt x="2900" y="299"/>
                      </a:lnTo>
                      <a:lnTo>
                        <a:pt x="2919" y="307"/>
                      </a:lnTo>
                      <a:lnTo>
                        <a:pt x="2919" y="315"/>
                      </a:lnTo>
                      <a:close/>
                      <a:moveTo>
                        <a:pt x="2884" y="294"/>
                      </a:moveTo>
                      <a:lnTo>
                        <a:pt x="2872" y="286"/>
                      </a:lnTo>
                      <a:lnTo>
                        <a:pt x="2864" y="282"/>
                      </a:lnTo>
                      <a:lnTo>
                        <a:pt x="2868" y="278"/>
                      </a:lnTo>
                      <a:lnTo>
                        <a:pt x="2876" y="282"/>
                      </a:lnTo>
                      <a:lnTo>
                        <a:pt x="2888" y="286"/>
                      </a:lnTo>
                      <a:lnTo>
                        <a:pt x="2884" y="294"/>
                      </a:lnTo>
                      <a:close/>
                      <a:moveTo>
                        <a:pt x="2849" y="274"/>
                      </a:moveTo>
                      <a:lnTo>
                        <a:pt x="2849" y="274"/>
                      </a:lnTo>
                      <a:lnTo>
                        <a:pt x="2829" y="261"/>
                      </a:lnTo>
                      <a:lnTo>
                        <a:pt x="2833" y="257"/>
                      </a:lnTo>
                      <a:lnTo>
                        <a:pt x="2849" y="265"/>
                      </a:lnTo>
                      <a:lnTo>
                        <a:pt x="2852" y="270"/>
                      </a:lnTo>
                      <a:lnTo>
                        <a:pt x="2849" y="274"/>
                      </a:lnTo>
                      <a:close/>
                      <a:moveTo>
                        <a:pt x="2813" y="257"/>
                      </a:moveTo>
                      <a:lnTo>
                        <a:pt x="2793" y="245"/>
                      </a:lnTo>
                      <a:lnTo>
                        <a:pt x="2797" y="241"/>
                      </a:lnTo>
                      <a:lnTo>
                        <a:pt x="2817" y="249"/>
                      </a:lnTo>
                      <a:lnTo>
                        <a:pt x="2813" y="257"/>
                      </a:lnTo>
                      <a:close/>
                      <a:moveTo>
                        <a:pt x="2778" y="236"/>
                      </a:moveTo>
                      <a:lnTo>
                        <a:pt x="2758" y="228"/>
                      </a:lnTo>
                      <a:lnTo>
                        <a:pt x="2762" y="224"/>
                      </a:lnTo>
                      <a:lnTo>
                        <a:pt x="2782" y="232"/>
                      </a:lnTo>
                      <a:lnTo>
                        <a:pt x="2778" y="236"/>
                      </a:lnTo>
                      <a:close/>
                      <a:moveTo>
                        <a:pt x="2742" y="220"/>
                      </a:moveTo>
                      <a:lnTo>
                        <a:pt x="2738" y="216"/>
                      </a:lnTo>
                      <a:lnTo>
                        <a:pt x="2723" y="212"/>
                      </a:lnTo>
                      <a:lnTo>
                        <a:pt x="2723" y="207"/>
                      </a:lnTo>
                      <a:lnTo>
                        <a:pt x="2738" y="212"/>
                      </a:lnTo>
                      <a:lnTo>
                        <a:pt x="2746" y="216"/>
                      </a:lnTo>
                      <a:lnTo>
                        <a:pt x="2742" y="220"/>
                      </a:lnTo>
                      <a:close/>
                      <a:moveTo>
                        <a:pt x="2707" y="203"/>
                      </a:moveTo>
                      <a:lnTo>
                        <a:pt x="2687" y="195"/>
                      </a:lnTo>
                      <a:lnTo>
                        <a:pt x="2687" y="191"/>
                      </a:lnTo>
                      <a:lnTo>
                        <a:pt x="2711" y="199"/>
                      </a:lnTo>
                      <a:lnTo>
                        <a:pt x="2707" y="203"/>
                      </a:lnTo>
                      <a:close/>
                      <a:moveTo>
                        <a:pt x="2671" y="191"/>
                      </a:moveTo>
                      <a:lnTo>
                        <a:pt x="2648" y="183"/>
                      </a:lnTo>
                      <a:lnTo>
                        <a:pt x="2652" y="174"/>
                      </a:lnTo>
                      <a:lnTo>
                        <a:pt x="2671" y="183"/>
                      </a:lnTo>
                      <a:lnTo>
                        <a:pt x="2671" y="191"/>
                      </a:lnTo>
                      <a:close/>
                      <a:moveTo>
                        <a:pt x="2632" y="174"/>
                      </a:moveTo>
                      <a:lnTo>
                        <a:pt x="2616" y="166"/>
                      </a:lnTo>
                      <a:lnTo>
                        <a:pt x="2612" y="166"/>
                      </a:lnTo>
                      <a:lnTo>
                        <a:pt x="2616" y="162"/>
                      </a:lnTo>
                      <a:lnTo>
                        <a:pt x="2616" y="162"/>
                      </a:lnTo>
                      <a:lnTo>
                        <a:pt x="2636" y="170"/>
                      </a:lnTo>
                      <a:lnTo>
                        <a:pt x="2632" y="174"/>
                      </a:lnTo>
                      <a:close/>
                      <a:moveTo>
                        <a:pt x="2597" y="162"/>
                      </a:moveTo>
                      <a:lnTo>
                        <a:pt x="2577" y="153"/>
                      </a:lnTo>
                      <a:lnTo>
                        <a:pt x="2577" y="149"/>
                      </a:lnTo>
                      <a:lnTo>
                        <a:pt x="2601" y="153"/>
                      </a:lnTo>
                      <a:lnTo>
                        <a:pt x="2597" y="162"/>
                      </a:lnTo>
                      <a:close/>
                      <a:moveTo>
                        <a:pt x="2561" y="149"/>
                      </a:moveTo>
                      <a:lnTo>
                        <a:pt x="2553" y="145"/>
                      </a:lnTo>
                      <a:lnTo>
                        <a:pt x="2538" y="141"/>
                      </a:lnTo>
                      <a:lnTo>
                        <a:pt x="2542" y="133"/>
                      </a:lnTo>
                      <a:lnTo>
                        <a:pt x="2553" y="137"/>
                      </a:lnTo>
                      <a:lnTo>
                        <a:pt x="2561" y="141"/>
                      </a:lnTo>
                      <a:lnTo>
                        <a:pt x="2561" y="149"/>
                      </a:lnTo>
                      <a:close/>
                      <a:moveTo>
                        <a:pt x="2522" y="137"/>
                      </a:moveTo>
                      <a:lnTo>
                        <a:pt x="2502" y="129"/>
                      </a:lnTo>
                      <a:lnTo>
                        <a:pt x="2502" y="124"/>
                      </a:lnTo>
                      <a:lnTo>
                        <a:pt x="2526" y="129"/>
                      </a:lnTo>
                      <a:lnTo>
                        <a:pt x="2522" y="137"/>
                      </a:lnTo>
                      <a:close/>
                      <a:moveTo>
                        <a:pt x="2487" y="124"/>
                      </a:moveTo>
                      <a:lnTo>
                        <a:pt x="2487" y="124"/>
                      </a:lnTo>
                      <a:lnTo>
                        <a:pt x="2463" y="116"/>
                      </a:lnTo>
                      <a:lnTo>
                        <a:pt x="2467" y="112"/>
                      </a:lnTo>
                      <a:lnTo>
                        <a:pt x="2487" y="116"/>
                      </a:lnTo>
                      <a:lnTo>
                        <a:pt x="2487" y="116"/>
                      </a:lnTo>
                      <a:lnTo>
                        <a:pt x="2487" y="124"/>
                      </a:lnTo>
                      <a:close/>
                      <a:moveTo>
                        <a:pt x="2447" y="112"/>
                      </a:moveTo>
                      <a:lnTo>
                        <a:pt x="2428" y="108"/>
                      </a:lnTo>
                      <a:lnTo>
                        <a:pt x="2428" y="100"/>
                      </a:lnTo>
                      <a:lnTo>
                        <a:pt x="2447" y="108"/>
                      </a:lnTo>
                      <a:lnTo>
                        <a:pt x="2447" y="112"/>
                      </a:lnTo>
                      <a:close/>
                      <a:moveTo>
                        <a:pt x="2412" y="104"/>
                      </a:moveTo>
                      <a:lnTo>
                        <a:pt x="2388" y="95"/>
                      </a:lnTo>
                      <a:lnTo>
                        <a:pt x="2388" y="91"/>
                      </a:lnTo>
                      <a:lnTo>
                        <a:pt x="2412" y="95"/>
                      </a:lnTo>
                      <a:lnTo>
                        <a:pt x="2412" y="104"/>
                      </a:lnTo>
                      <a:close/>
                      <a:moveTo>
                        <a:pt x="2372" y="91"/>
                      </a:moveTo>
                      <a:lnTo>
                        <a:pt x="2349" y="87"/>
                      </a:lnTo>
                      <a:lnTo>
                        <a:pt x="2353" y="79"/>
                      </a:lnTo>
                      <a:lnTo>
                        <a:pt x="2372" y="87"/>
                      </a:lnTo>
                      <a:lnTo>
                        <a:pt x="2372" y="91"/>
                      </a:lnTo>
                      <a:close/>
                      <a:moveTo>
                        <a:pt x="2333" y="83"/>
                      </a:moveTo>
                      <a:lnTo>
                        <a:pt x="2313" y="79"/>
                      </a:lnTo>
                      <a:lnTo>
                        <a:pt x="2313" y="71"/>
                      </a:lnTo>
                      <a:lnTo>
                        <a:pt x="2337" y="79"/>
                      </a:lnTo>
                      <a:lnTo>
                        <a:pt x="2333" y="83"/>
                      </a:lnTo>
                      <a:close/>
                      <a:moveTo>
                        <a:pt x="2298" y="75"/>
                      </a:moveTo>
                      <a:lnTo>
                        <a:pt x="2274" y="71"/>
                      </a:lnTo>
                      <a:lnTo>
                        <a:pt x="2274" y="62"/>
                      </a:lnTo>
                      <a:lnTo>
                        <a:pt x="2298" y="66"/>
                      </a:lnTo>
                      <a:lnTo>
                        <a:pt x="2298" y="75"/>
                      </a:lnTo>
                      <a:close/>
                      <a:moveTo>
                        <a:pt x="2258" y="66"/>
                      </a:moveTo>
                      <a:lnTo>
                        <a:pt x="2235" y="62"/>
                      </a:lnTo>
                      <a:lnTo>
                        <a:pt x="2239" y="54"/>
                      </a:lnTo>
                      <a:lnTo>
                        <a:pt x="2258" y="62"/>
                      </a:lnTo>
                      <a:lnTo>
                        <a:pt x="2258" y="66"/>
                      </a:lnTo>
                      <a:close/>
                      <a:moveTo>
                        <a:pt x="2219" y="58"/>
                      </a:moveTo>
                      <a:lnTo>
                        <a:pt x="2199" y="54"/>
                      </a:lnTo>
                      <a:lnTo>
                        <a:pt x="2199" y="54"/>
                      </a:lnTo>
                      <a:lnTo>
                        <a:pt x="2199" y="50"/>
                      </a:lnTo>
                      <a:lnTo>
                        <a:pt x="2199" y="50"/>
                      </a:lnTo>
                      <a:lnTo>
                        <a:pt x="2219" y="54"/>
                      </a:lnTo>
                      <a:lnTo>
                        <a:pt x="2219" y="58"/>
                      </a:lnTo>
                      <a:close/>
                      <a:moveTo>
                        <a:pt x="2180" y="50"/>
                      </a:moveTo>
                      <a:lnTo>
                        <a:pt x="2160" y="50"/>
                      </a:lnTo>
                      <a:lnTo>
                        <a:pt x="2160" y="42"/>
                      </a:lnTo>
                      <a:lnTo>
                        <a:pt x="2184" y="46"/>
                      </a:lnTo>
                      <a:lnTo>
                        <a:pt x="2180" y="50"/>
                      </a:lnTo>
                      <a:close/>
                      <a:moveTo>
                        <a:pt x="2144" y="46"/>
                      </a:moveTo>
                      <a:lnTo>
                        <a:pt x="2125" y="42"/>
                      </a:lnTo>
                      <a:lnTo>
                        <a:pt x="2121" y="42"/>
                      </a:lnTo>
                      <a:lnTo>
                        <a:pt x="2121" y="37"/>
                      </a:lnTo>
                      <a:lnTo>
                        <a:pt x="2125" y="37"/>
                      </a:lnTo>
                      <a:lnTo>
                        <a:pt x="2144" y="37"/>
                      </a:lnTo>
                      <a:lnTo>
                        <a:pt x="2144" y="46"/>
                      </a:lnTo>
                      <a:close/>
                      <a:moveTo>
                        <a:pt x="2105" y="37"/>
                      </a:moveTo>
                      <a:lnTo>
                        <a:pt x="2081" y="37"/>
                      </a:lnTo>
                      <a:lnTo>
                        <a:pt x="2081" y="29"/>
                      </a:lnTo>
                      <a:lnTo>
                        <a:pt x="2105" y="33"/>
                      </a:lnTo>
                      <a:lnTo>
                        <a:pt x="2105" y="37"/>
                      </a:lnTo>
                      <a:close/>
                      <a:moveTo>
                        <a:pt x="2065" y="33"/>
                      </a:moveTo>
                      <a:lnTo>
                        <a:pt x="2046" y="29"/>
                      </a:lnTo>
                      <a:lnTo>
                        <a:pt x="2042" y="29"/>
                      </a:lnTo>
                      <a:lnTo>
                        <a:pt x="2046" y="25"/>
                      </a:lnTo>
                      <a:lnTo>
                        <a:pt x="2046" y="25"/>
                      </a:lnTo>
                      <a:lnTo>
                        <a:pt x="2065" y="29"/>
                      </a:lnTo>
                      <a:lnTo>
                        <a:pt x="2065" y="33"/>
                      </a:lnTo>
                      <a:close/>
                      <a:moveTo>
                        <a:pt x="2026" y="29"/>
                      </a:moveTo>
                      <a:lnTo>
                        <a:pt x="2006" y="25"/>
                      </a:lnTo>
                      <a:lnTo>
                        <a:pt x="2006" y="21"/>
                      </a:lnTo>
                      <a:lnTo>
                        <a:pt x="2026" y="21"/>
                      </a:lnTo>
                      <a:lnTo>
                        <a:pt x="2026" y="29"/>
                      </a:lnTo>
                      <a:close/>
                      <a:moveTo>
                        <a:pt x="1987" y="25"/>
                      </a:moveTo>
                      <a:lnTo>
                        <a:pt x="1967" y="21"/>
                      </a:lnTo>
                      <a:lnTo>
                        <a:pt x="1967" y="21"/>
                      </a:lnTo>
                      <a:lnTo>
                        <a:pt x="1967" y="17"/>
                      </a:lnTo>
                      <a:lnTo>
                        <a:pt x="1967" y="17"/>
                      </a:lnTo>
                      <a:lnTo>
                        <a:pt x="1991" y="17"/>
                      </a:lnTo>
                      <a:lnTo>
                        <a:pt x="1987" y="25"/>
                      </a:lnTo>
                      <a:close/>
                      <a:moveTo>
                        <a:pt x="1951" y="21"/>
                      </a:moveTo>
                      <a:lnTo>
                        <a:pt x="1928" y="17"/>
                      </a:lnTo>
                      <a:lnTo>
                        <a:pt x="1928" y="13"/>
                      </a:lnTo>
                      <a:lnTo>
                        <a:pt x="1951" y="13"/>
                      </a:lnTo>
                      <a:lnTo>
                        <a:pt x="1951" y="21"/>
                      </a:lnTo>
                      <a:close/>
                      <a:moveTo>
                        <a:pt x="1912" y="17"/>
                      </a:moveTo>
                      <a:lnTo>
                        <a:pt x="1888" y="17"/>
                      </a:lnTo>
                      <a:lnTo>
                        <a:pt x="1888" y="8"/>
                      </a:lnTo>
                      <a:lnTo>
                        <a:pt x="1912" y="13"/>
                      </a:lnTo>
                      <a:lnTo>
                        <a:pt x="1912" y="17"/>
                      </a:lnTo>
                      <a:close/>
                      <a:moveTo>
                        <a:pt x="1873" y="13"/>
                      </a:moveTo>
                      <a:lnTo>
                        <a:pt x="1849" y="13"/>
                      </a:lnTo>
                      <a:lnTo>
                        <a:pt x="1849" y="8"/>
                      </a:lnTo>
                      <a:lnTo>
                        <a:pt x="1873" y="8"/>
                      </a:lnTo>
                      <a:lnTo>
                        <a:pt x="1873" y="13"/>
                      </a:lnTo>
                      <a:close/>
                      <a:moveTo>
                        <a:pt x="1833" y="13"/>
                      </a:moveTo>
                      <a:lnTo>
                        <a:pt x="1810" y="8"/>
                      </a:lnTo>
                      <a:lnTo>
                        <a:pt x="1810" y="4"/>
                      </a:lnTo>
                      <a:lnTo>
                        <a:pt x="1833" y="4"/>
                      </a:lnTo>
                      <a:lnTo>
                        <a:pt x="1833" y="13"/>
                      </a:lnTo>
                      <a:close/>
                      <a:moveTo>
                        <a:pt x="1794" y="8"/>
                      </a:moveTo>
                      <a:lnTo>
                        <a:pt x="1774" y="8"/>
                      </a:lnTo>
                      <a:lnTo>
                        <a:pt x="1774" y="4"/>
                      </a:lnTo>
                      <a:lnTo>
                        <a:pt x="1794" y="4"/>
                      </a:lnTo>
                      <a:lnTo>
                        <a:pt x="1794" y="8"/>
                      </a:lnTo>
                      <a:close/>
                      <a:moveTo>
                        <a:pt x="1755" y="8"/>
                      </a:moveTo>
                      <a:lnTo>
                        <a:pt x="1735" y="8"/>
                      </a:lnTo>
                      <a:lnTo>
                        <a:pt x="1735" y="0"/>
                      </a:lnTo>
                      <a:lnTo>
                        <a:pt x="1755" y="0"/>
                      </a:lnTo>
                      <a:lnTo>
                        <a:pt x="1755" y="8"/>
                      </a:lnTo>
                      <a:close/>
                    </a:path>
                  </a:pathLst>
                </a:custGeom>
                <a:solidFill>
                  <a:srgbClr val="33CCCC"/>
                </a:solidFill>
                <a:ln w="0">
                  <a:solidFill>
                    <a:srgbClr val="33CCCC"/>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7" name="Freeform 6"/>
                <p:cNvSpPr/>
                <p:nvPr/>
              </p:nvSpPr>
              <p:spPr>
                <a:xfrm>
                  <a:off x="3459" y="3099"/>
                  <a:ext cx="736" cy="485"/>
                </a:xfrm>
                <a:custGeom>
                  <a:avLst/>
                  <a:gdLst>
                    <a:gd name="T0" fmla="*/ 71 w 736"/>
                    <a:gd name="T1" fmla="*/ 0 h 485"/>
                    <a:gd name="T2" fmla="*/ 67 w 736"/>
                    <a:gd name="T3" fmla="*/ 0 h 485"/>
                    <a:gd name="T4" fmla="*/ 59 w 736"/>
                    <a:gd name="T5" fmla="*/ 0 h 485"/>
                    <a:gd name="T6" fmla="*/ 52 w 736"/>
                    <a:gd name="T7" fmla="*/ 0 h 485"/>
                    <a:gd name="T8" fmla="*/ 44 w 736"/>
                    <a:gd name="T9" fmla="*/ 4 h 485"/>
                    <a:gd name="T10" fmla="*/ 32 w 736"/>
                    <a:gd name="T11" fmla="*/ 12 h 485"/>
                    <a:gd name="T12" fmla="*/ 20 w 736"/>
                    <a:gd name="T13" fmla="*/ 20 h 485"/>
                    <a:gd name="T14" fmla="*/ 12 w 736"/>
                    <a:gd name="T15" fmla="*/ 33 h 485"/>
                    <a:gd name="T16" fmla="*/ 8 w 736"/>
                    <a:gd name="T17" fmla="*/ 49 h 485"/>
                    <a:gd name="T18" fmla="*/ 4 w 736"/>
                    <a:gd name="T19" fmla="*/ 54 h 485"/>
                    <a:gd name="T20" fmla="*/ 0 w 736"/>
                    <a:gd name="T21" fmla="*/ 62 h 485"/>
                    <a:gd name="T22" fmla="*/ 0 w 736"/>
                    <a:gd name="T23" fmla="*/ 70 h 485"/>
                    <a:gd name="T24" fmla="*/ 0 w 736"/>
                    <a:gd name="T25" fmla="*/ 78 h 485"/>
                    <a:gd name="T26" fmla="*/ 0 w 736"/>
                    <a:gd name="T27" fmla="*/ 402 h 485"/>
                    <a:gd name="T28" fmla="*/ 0 w 736"/>
                    <a:gd name="T29" fmla="*/ 410 h 485"/>
                    <a:gd name="T30" fmla="*/ 0 w 736"/>
                    <a:gd name="T31" fmla="*/ 418 h 485"/>
                    <a:gd name="T32" fmla="*/ 4 w 736"/>
                    <a:gd name="T33" fmla="*/ 427 h 485"/>
                    <a:gd name="T34" fmla="*/ 8 w 736"/>
                    <a:gd name="T35" fmla="*/ 435 h 485"/>
                    <a:gd name="T36" fmla="*/ 12 w 736"/>
                    <a:gd name="T37" fmla="*/ 447 h 485"/>
                    <a:gd name="T38" fmla="*/ 20 w 736"/>
                    <a:gd name="T39" fmla="*/ 460 h 485"/>
                    <a:gd name="T40" fmla="*/ 32 w 736"/>
                    <a:gd name="T41" fmla="*/ 472 h 485"/>
                    <a:gd name="T42" fmla="*/ 44 w 736"/>
                    <a:gd name="T43" fmla="*/ 480 h 485"/>
                    <a:gd name="T44" fmla="*/ 52 w 736"/>
                    <a:gd name="T45" fmla="*/ 480 h 485"/>
                    <a:gd name="T46" fmla="*/ 59 w 736"/>
                    <a:gd name="T47" fmla="*/ 485 h 485"/>
                    <a:gd name="T48" fmla="*/ 67 w 736"/>
                    <a:gd name="T49" fmla="*/ 485 h 485"/>
                    <a:gd name="T50" fmla="*/ 71 w 736"/>
                    <a:gd name="T51" fmla="*/ 485 h 485"/>
                    <a:gd name="T52" fmla="*/ 662 w 736"/>
                    <a:gd name="T53" fmla="*/ 485 h 485"/>
                    <a:gd name="T54" fmla="*/ 669 w 736"/>
                    <a:gd name="T55" fmla="*/ 485 h 485"/>
                    <a:gd name="T56" fmla="*/ 677 w 736"/>
                    <a:gd name="T57" fmla="*/ 485 h 485"/>
                    <a:gd name="T58" fmla="*/ 685 w 736"/>
                    <a:gd name="T59" fmla="*/ 480 h 485"/>
                    <a:gd name="T60" fmla="*/ 689 w 736"/>
                    <a:gd name="T61" fmla="*/ 480 h 485"/>
                    <a:gd name="T62" fmla="*/ 701 w 736"/>
                    <a:gd name="T63" fmla="*/ 472 h 485"/>
                    <a:gd name="T64" fmla="*/ 713 w 736"/>
                    <a:gd name="T65" fmla="*/ 460 h 485"/>
                    <a:gd name="T66" fmla="*/ 721 w 736"/>
                    <a:gd name="T67" fmla="*/ 447 h 485"/>
                    <a:gd name="T68" fmla="*/ 728 w 736"/>
                    <a:gd name="T69" fmla="*/ 435 h 485"/>
                    <a:gd name="T70" fmla="*/ 732 w 736"/>
                    <a:gd name="T71" fmla="*/ 427 h 485"/>
                    <a:gd name="T72" fmla="*/ 732 w 736"/>
                    <a:gd name="T73" fmla="*/ 418 h 485"/>
                    <a:gd name="T74" fmla="*/ 732 w 736"/>
                    <a:gd name="T75" fmla="*/ 410 h 485"/>
                    <a:gd name="T76" fmla="*/ 736 w 736"/>
                    <a:gd name="T77" fmla="*/ 402 h 485"/>
                    <a:gd name="T78" fmla="*/ 736 w 736"/>
                    <a:gd name="T79" fmla="*/ 78 h 485"/>
                    <a:gd name="T80" fmla="*/ 732 w 736"/>
                    <a:gd name="T81" fmla="*/ 70 h 485"/>
                    <a:gd name="T82" fmla="*/ 732 w 736"/>
                    <a:gd name="T83" fmla="*/ 62 h 485"/>
                    <a:gd name="T84" fmla="*/ 732 w 736"/>
                    <a:gd name="T85" fmla="*/ 54 h 485"/>
                    <a:gd name="T86" fmla="*/ 728 w 736"/>
                    <a:gd name="T87" fmla="*/ 49 h 485"/>
                    <a:gd name="T88" fmla="*/ 721 w 736"/>
                    <a:gd name="T89" fmla="*/ 33 h 485"/>
                    <a:gd name="T90" fmla="*/ 713 w 736"/>
                    <a:gd name="T91" fmla="*/ 20 h 485"/>
                    <a:gd name="T92" fmla="*/ 701 w 736"/>
                    <a:gd name="T93" fmla="*/ 12 h 485"/>
                    <a:gd name="T94" fmla="*/ 689 w 736"/>
                    <a:gd name="T95" fmla="*/ 4 h 485"/>
                    <a:gd name="T96" fmla="*/ 685 w 736"/>
                    <a:gd name="T97" fmla="*/ 0 h 485"/>
                    <a:gd name="T98" fmla="*/ 677 w 736"/>
                    <a:gd name="T99" fmla="*/ 0 h 485"/>
                    <a:gd name="T100" fmla="*/ 669 w 736"/>
                    <a:gd name="T101" fmla="*/ 0 h 485"/>
                    <a:gd name="T102" fmla="*/ 662 w 736"/>
                    <a:gd name="T103" fmla="*/ 0 h 485"/>
                    <a:gd name="T104" fmla="*/ 71 w 736"/>
                    <a:gd name="T10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6" h="485">
                      <a:moveTo>
                        <a:pt x="71" y="0"/>
                      </a:moveTo>
                      <a:lnTo>
                        <a:pt x="67" y="0"/>
                      </a:lnTo>
                      <a:lnTo>
                        <a:pt x="59" y="0"/>
                      </a:lnTo>
                      <a:lnTo>
                        <a:pt x="52" y="0"/>
                      </a:lnTo>
                      <a:lnTo>
                        <a:pt x="44" y="4"/>
                      </a:lnTo>
                      <a:lnTo>
                        <a:pt x="32" y="12"/>
                      </a:lnTo>
                      <a:lnTo>
                        <a:pt x="20" y="20"/>
                      </a:lnTo>
                      <a:lnTo>
                        <a:pt x="12" y="33"/>
                      </a:lnTo>
                      <a:lnTo>
                        <a:pt x="8" y="49"/>
                      </a:lnTo>
                      <a:lnTo>
                        <a:pt x="4" y="54"/>
                      </a:lnTo>
                      <a:lnTo>
                        <a:pt x="0" y="62"/>
                      </a:lnTo>
                      <a:lnTo>
                        <a:pt x="0" y="70"/>
                      </a:lnTo>
                      <a:lnTo>
                        <a:pt x="0" y="78"/>
                      </a:lnTo>
                      <a:lnTo>
                        <a:pt x="0" y="402"/>
                      </a:lnTo>
                      <a:lnTo>
                        <a:pt x="0" y="410"/>
                      </a:lnTo>
                      <a:lnTo>
                        <a:pt x="0" y="418"/>
                      </a:lnTo>
                      <a:lnTo>
                        <a:pt x="4" y="427"/>
                      </a:lnTo>
                      <a:lnTo>
                        <a:pt x="8" y="435"/>
                      </a:lnTo>
                      <a:lnTo>
                        <a:pt x="12" y="447"/>
                      </a:lnTo>
                      <a:lnTo>
                        <a:pt x="20" y="460"/>
                      </a:lnTo>
                      <a:lnTo>
                        <a:pt x="32" y="472"/>
                      </a:lnTo>
                      <a:lnTo>
                        <a:pt x="44" y="480"/>
                      </a:lnTo>
                      <a:lnTo>
                        <a:pt x="52" y="480"/>
                      </a:lnTo>
                      <a:lnTo>
                        <a:pt x="59" y="485"/>
                      </a:lnTo>
                      <a:lnTo>
                        <a:pt x="67" y="485"/>
                      </a:lnTo>
                      <a:lnTo>
                        <a:pt x="71" y="485"/>
                      </a:lnTo>
                      <a:lnTo>
                        <a:pt x="662" y="485"/>
                      </a:lnTo>
                      <a:lnTo>
                        <a:pt x="669" y="485"/>
                      </a:lnTo>
                      <a:lnTo>
                        <a:pt x="677" y="485"/>
                      </a:lnTo>
                      <a:lnTo>
                        <a:pt x="685" y="480"/>
                      </a:lnTo>
                      <a:lnTo>
                        <a:pt x="689" y="480"/>
                      </a:lnTo>
                      <a:lnTo>
                        <a:pt x="701" y="472"/>
                      </a:lnTo>
                      <a:lnTo>
                        <a:pt x="713" y="460"/>
                      </a:lnTo>
                      <a:lnTo>
                        <a:pt x="721" y="447"/>
                      </a:lnTo>
                      <a:lnTo>
                        <a:pt x="728" y="435"/>
                      </a:lnTo>
                      <a:lnTo>
                        <a:pt x="732" y="427"/>
                      </a:lnTo>
                      <a:lnTo>
                        <a:pt x="732" y="418"/>
                      </a:lnTo>
                      <a:lnTo>
                        <a:pt x="732" y="410"/>
                      </a:lnTo>
                      <a:lnTo>
                        <a:pt x="736" y="402"/>
                      </a:lnTo>
                      <a:lnTo>
                        <a:pt x="736" y="78"/>
                      </a:lnTo>
                      <a:lnTo>
                        <a:pt x="732" y="70"/>
                      </a:lnTo>
                      <a:lnTo>
                        <a:pt x="732" y="62"/>
                      </a:lnTo>
                      <a:lnTo>
                        <a:pt x="732" y="54"/>
                      </a:lnTo>
                      <a:lnTo>
                        <a:pt x="728" y="49"/>
                      </a:lnTo>
                      <a:lnTo>
                        <a:pt x="721" y="33"/>
                      </a:lnTo>
                      <a:lnTo>
                        <a:pt x="713" y="20"/>
                      </a:lnTo>
                      <a:lnTo>
                        <a:pt x="701" y="12"/>
                      </a:lnTo>
                      <a:lnTo>
                        <a:pt x="689" y="4"/>
                      </a:lnTo>
                      <a:lnTo>
                        <a:pt x="685" y="0"/>
                      </a:lnTo>
                      <a:lnTo>
                        <a:pt x="677" y="0"/>
                      </a:lnTo>
                      <a:lnTo>
                        <a:pt x="669" y="0"/>
                      </a:lnTo>
                      <a:lnTo>
                        <a:pt x="662" y="0"/>
                      </a:lnTo>
                      <a:lnTo>
                        <a:pt x="71"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8" name="Freeform 7"/>
                <p:cNvSpPr/>
                <p:nvPr/>
              </p:nvSpPr>
              <p:spPr>
                <a:xfrm>
                  <a:off x="3459" y="3099"/>
                  <a:ext cx="736" cy="485"/>
                </a:xfrm>
                <a:custGeom>
                  <a:avLst/>
                  <a:gdLst>
                    <a:gd name="T0" fmla="*/ 71 w 736"/>
                    <a:gd name="T1" fmla="*/ 0 h 485"/>
                    <a:gd name="T2" fmla="*/ 67 w 736"/>
                    <a:gd name="T3" fmla="*/ 0 h 485"/>
                    <a:gd name="T4" fmla="*/ 59 w 736"/>
                    <a:gd name="T5" fmla="*/ 0 h 485"/>
                    <a:gd name="T6" fmla="*/ 52 w 736"/>
                    <a:gd name="T7" fmla="*/ 0 h 485"/>
                    <a:gd name="T8" fmla="*/ 44 w 736"/>
                    <a:gd name="T9" fmla="*/ 4 h 485"/>
                    <a:gd name="T10" fmla="*/ 32 w 736"/>
                    <a:gd name="T11" fmla="*/ 12 h 485"/>
                    <a:gd name="T12" fmla="*/ 20 w 736"/>
                    <a:gd name="T13" fmla="*/ 20 h 485"/>
                    <a:gd name="T14" fmla="*/ 12 w 736"/>
                    <a:gd name="T15" fmla="*/ 33 h 485"/>
                    <a:gd name="T16" fmla="*/ 8 w 736"/>
                    <a:gd name="T17" fmla="*/ 49 h 485"/>
                    <a:gd name="T18" fmla="*/ 4 w 736"/>
                    <a:gd name="T19" fmla="*/ 54 h 485"/>
                    <a:gd name="T20" fmla="*/ 0 w 736"/>
                    <a:gd name="T21" fmla="*/ 62 h 485"/>
                    <a:gd name="T22" fmla="*/ 0 w 736"/>
                    <a:gd name="T23" fmla="*/ 70 h 485"/>
                    <a:gd name="T24" fmla="*/ 0 w 736"/>
                    <a:gd name="T25" fmla="*/ 78 h 485"/>
                    <a:gd name="T26" fmla="*/ 0 w 736"/>
                    <a:gd name="T27" fmla="*/ 402 h 485"/>
                    <a:gd name="T28" fmla="*/ 0 w 736"/>
                    <a:gd name="T29" fmla="*/ 410 h 485"/>
                    <a:gd name="T30" fmla="*/ 0 w 736"/>
                    <a:gd name="T31" fmla="*/ 418 h 485"/>
                    <a:gd name="T32" fmla="*/ 4 w 736"/>
                    <a:gd name="T33" fmla="*/ 427 h 485"/>
                    <a:gd name="T34" fmla="*/ 8 w 736"/>
                    <a:gd name="T35" fmla="*/ 435 h 485"/>
                    <a:gd name="T36" fmla="*/ 12 w 736"/>
                    <a:gd name="T37" fmla="*/ 447 h 485"/>
                    <a:gd name="T38" fmla="*/ 20 w 736"/>
                    <a:gd name="T39" fmla="*/ 460 h 485"/>
                    <a:gd name="T40" fmla="*/ 32 w 736"/>
                    <a:gd name="T41" fmla="*/ 472 h 485"/>
                    <a:gd name="T42" fmla="*/ 44 w 736"/>
                    <a:gd name="T43" fmla="*/ 480 h 485"/>
                    <a:gd name="T44" fmla="*/ 52 w 736"/>
                    <a:gd name="T45" fmla="*/ 480 h 485"/>
                    <a:gd name="T46" fmla="*/ 59 w 736"/>
                    <a:gd name="T47" fmla="*/ 485 h 485"/>
                    <a:gd name="T48" fmla="*/ 67 w 736"/>
                    <a:gd name="T49" fmla="*/ 485 h 485"/>
                    <a:gd name="T50" fmla="*/ 71 w 736"/>
                    <a:gd name="T51" fmla="*/ 485 h 485"/>
                    <a:gd name="T52" fmla="*/ 662 w 736"/>
                    <a:gd name="T53" fmla="*/ 485 h 485"/>
                    <a:gd name="T54" fmla="*/ 669 w 736"/>
                    <a:gd name="T55" fmla="*/ 485 h 485"/>
                    <a:gd name="T56" fmla="*/ 677 w 736"/>
                    <a:gd name="T57" fmla="*/ 485 h 485"/>
                    <a:gd name="T58" fmla="*/ 685 w 736"/>
                    <a:gd name="T59" fmla="*/ 480 h 485"/>
                    <a:gd name="T60" fmla="*/ 689 w 736"/>
                    <a:gd name="T61" fmla="*/ 480 h 485"/>
                    <a:gd name="T62" fmla="*/ 701 w 736"/>
                    <a:gd name="T63" fmla="*/ 472 h 485"/>
                    <a:gd name="T64" fmla="*/ 713 w 736"/>
                    <a:gd name="T65" fmla="*/ 460 h 485"/>
                    <a:gd name="T66" fmla="*/ 721 w 736"/>
                    <a:gd name="T67" fmla="*/ 447 h 485"/>
                    <a:gd name="T68" fmla="*/ 728 w 736"/>
                    <a:gd name="T69" fmla="*/ 435 h 485"/>
                    <a:gd name="T70" fmla="*/ 732 w 736"/>
                    <a:gd name="T71" fmla="*/ 427 h 485"/>
                    <a:gd name="T72" fmla="*/ 732 w 736"/>
                    <a:gd name="T73" fmla="*/ 418 h 485"/>
                    <a:gd name="T74" fmla="*/ 732 w 736"/>
                    <a:gd name="T75" fmla="*/ 410 h 485"/>
                    <a:gd name="T76" fmla="*/ 736 w 736"/>
                    <a:gd name="T77" fmla="*/ 402 h 485"/>
                    <a:gd name="T78" fmla="*/ 736 w 736"/>
                    <a:gd name="T79" fmla="*/ 78 h 485"/>
                    <a:gd name="T80" fmla="*/ 732 w 736"/>
                    <a:gd name="T81" fmla="*/ 70 h 485"/>
                    <a:gd name="T82" fmla="*/ 732 w 736"/>
                    <a:gd name="T83" fmla="*/ 62 h 485"/>
                    <a:gd name="T84" fmla="*/ 732 w 736"/>
                    <a:gd name="T85" fmla="*/ 54 h 485"/>
                    <a:gd name="T86" fmla="*/ 728 w 736"/>
                    <a:gd name="T87" fmla="*/ 49 h 485"/>
                    <a:gd name="T88" fmla="*/ 721 w 736"/>
                    <a:gd name="T89" fmla="*/ 33 h 485"/>
                    <a:gd name="T90" fmla="*/ 713 w 736"/>
                    <a:gd name="T91" fmla="*/ 20 h 485"/>
                    <a:gd name="T92" fmla="*/ 701 w 736"/>
                    <a:gd name="T93" fmla="*/ 12 h 485"/>
                    <a:gd name="T94" fmla="*/ 689 w 736"/>
                    <a:gd name="T95" fmla="*/ 4 h 485"/>
                    <a:gd name="T96" fmla="*/ 685 w 736"/>
                    <a:gd name="T97" fmla="*/ 0 h 485"/>
                    <a:gd name="T98" fmla="*/ 677 w 736"/>
                    <a:gd name="T99" fmla="*/ 0 h 485"/>
                    <a:gd name="T100" fmla="*/ 669 w 736"/>
                    <a:gd name="T101" fmla="*/ 0 h 485"/>
                    <a:gd name="T102" fmla="*/ 662 w 736"/>
                    <a:gd name="T103" fmla="*/ 0 h 485"/>
                    <a:gd name="T104" fmla="*/ 71 w 736"/>
                    <a:gd name="T10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6" h="485">
                      <a:moveTo>
                        <a:pt x="71" y="0"/>
                      </a:moveTo>
                      <a:lnTo>
                        <a:pt x="67" y="0"/>
                      </a:lnTo>
                      <a:lnTo>
                        <a:pt x="59" y="0"/>
                      </a:lnTo>
                      <a:lnTo>
                        <a:pt x="52" y="0"/>
                      </a:lnTo>
                      <a:lnTo>
                        <a:pt x="44" y="4"/>
                      </a:lnTo>
                      <a:lnTo>
                        <a:pt x="32" y="12"/>
                      </a:lnTo>
                      <a:lnTo>
                        <a:pt x="20" y="20"/>
                      </a:lnTo>
                      <a:lnTo>
                        <a:pt x="12" y="33"/>
                      </a:lnTo>
                      <a:lnTo>
                        <a:pt x="8" y="49"/>
                      </a:lnTo>
                      <a:lnTo>
                        <a:pt x="4" y="54"/>
                      </a:lnTo>
                      <a:lnTo>
                        <a:pt x="0" y="62"/>
                      </a:lnTo>
                      <a:lnTo>
                        <a:pt x="0" y="70"/>
                      </a:lnTo>
                      <a:lnTo>
                        <a:pt x="0" y="78"/>
                      </a:lnTo>
                      <a:lnTo>
                        <a:pt x="0" y="402"/>
                      </a:lnTo>
                      <a:lnTo>
                        <a:pt x="0" y="410"/>
                      </a:lnTo>
                      <a:lnTo>
                        <a:pt x="0" y="418"/>
                      </a:lnTo>
                      <a:lnTo>
                        <a:pt x="4" y="427"/>
                      </a:lnTo>
                      <a:lnTo>
                        <a:pt x="8" y="435"/>
                      </a:lnTo>
                      <a:lnTo>
                        <a:pt x="12" y="447"/>
                      </a:lnTo>
                      <a:lnTo>
                        <a:pt x="20" y="460"/>
                      </a:lnTo>
                      <a:lnTo>
                        <a:pt x="32" y="472"/>
                      </a:lnTo>
                      <a:lnTo>
                        <a:pt x="44" y="480"/>
                      </a:lnTo>
                      <a:lnTo>
                        <a:pt x="52" y="480"/>
                      </a:lnTo>
                      <a:lnTo>
                        <a:pt x="59" y="485"/>
                      </a:lnTo>
                      <a:lnTo>
                        <a:pt x="67" y="485"/>
                      </a:lnTo>
                      <a:lnTo>
                        <a:pt x="71" y="485"/>
                      </a:lnTo>
                      <a:lnTo>
                        <a:pt x="662" y="485"/>
                      </a:lnTo>
                      <a:lnTo>
                        <a:pt x="669" y="485"/>
                      </a:lnTo>
                      <a:lnTo>
                        <a:pt x="677" y="485"/>
                      </a:lnTo>
                      <a:lnTo>
                        <a:pt x="685" y="480"/>
                      </a:lnTo>
                      <a:lnTo>
                        <a:pt x="689" y="480"/>
                      </a:lnTo>
                      <a:lnTo>
                        <a:pt x="701" y="472"/>
                      </a:lnTo>
                      <a:lnTo>
                        <a:pt x="713" y="460"/>
                      </a:lnTo>
                      <a:lnTo>
                        <a:pt x="721" y="447"/>
                      </a:lnTo>
                      <a:lnTo>
                        <a:pt x="728" y="435"/>
                      </a:lnTo>
                      <a:lnTo>
                        <a:pt x="732" y="427"/>
                      </a:lnTo>
                      <a:lnTo>
                        <a:pt x="732" y="418"/>
                      </a:lnTo>
                      <a:lnTo>
                        <a:pt x="732" y="410"/>
                      </a:lnTo>
                      <a:lnTo>
                        <a:pt x="736" y="402"/>
                      </a:lnTo>
                      <a:lnTo>
                        <a:pt x="736" y="78"/>
                      </a:lnTo>
                      <a:lnTo>
                        <a:pt x="732" y="70"/>
                      </a:lnTo>
                      <a:lnTo>
                        <a:pt x="732" y="62"/>
                      </a:lnTo>
                      <a:lnTo>
                        <a:pt x="732" y="54"/>
                      </a:lnTo>
                      <a:lnTo>
                        <a:pt x="728" y="49"/>
                      </a:lnTo>
                      <a:lnTo>
                        <a:pt x="721" y="33"/>
                      </a:lnTo>
                      <a:lnTo>
                        <a:pt x="713" y="20"/>
                      </a:lnTo>
                      <a:lnTo>
                        <a:pt x="701" y="12"/>
                      </a:lnTo>
                      <a:lnTo>
                        <a:pt x="689" y="4"/>
                      </a:lnTo>
                      <a:lnTo>
                        <a:pt x="685" y="0"/>
                      </a:lnTo>
                      <a:lnTo>
                        <a:pt x="677" y="0"/>
                      </a:lnTo>
                      <a:lnTo>
                        <a:pt x="669" y="0"/>
                      </a:lnTo>
                      <a:lnTo>
                        <a:pt x="662" y="0"/>
                      </a:lnTo>
                      <a:lnTo>
                        <a:pt x="71"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9" name="Freeform 8"/>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 name="T56" fmla="*/ 751 w 751"/>
                    <a:gd name="T57"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lnTo>
                        <a:pt x="751" y="29"/>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0" name="Freeform 9"/>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1" name="Freeform 10"/>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 name="T52" fmla="*/ 272 w 272"/>
                    <a:gd name="T53"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lnTo>
                        <a:pt x="272" y="45"/>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2" name="Freeform 11"/>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3" name="Freeform 12"/>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 name="T46" fmla="*/ 311 w 311"/>
                    <a:gd name="T47"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lnTo>
                        <a:pt x="311" y="66"/>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4" name="Freeform 13"/>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5" name="Freeform 14"/>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 name="T64" fmla="*/ 354 w 354"/>
                    <a:gd name="T6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lnTo>
                        <a:pt x="354" y="87"/>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6" name="Freeform 15"/>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7" name="Freeform 16"/>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8" name="Freeform 17"/>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9" name="Freeform 18"/>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0" name="Freeform 19"/>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1" name="Freeform 20"/>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 name="T26" fmla="*/ 0 w 134"/>
                    <a:gd name="T2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lnTo>
                        <a:pt x="0" y="112"/>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2" name="Freeform 21"/>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3" name="Freeform 22"/>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 name="T16" fmla="*/ 0 w 28"/>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2">
                      <a:moveTo>
                        <a:pt x="0" y="0"/>
                      </a:moveTo>
                      <a:lnTo>
                        <a:pt x="4" y="4"/>
                      </a:lnTo>
                      <a:lnTo>
                        <a:pt x="4" y="4"/>
                      </a:lnTo>
                      <a:lnTo>
                        <a:pt x="8" y="9"/>
                      </a:lnTo>
                      <a:lnTo>
                        <a:pt x="8" y="13"/>
                      </a:lnTo>
                      <a:lnTo>
                        <a:pt x="12" y="21"/>
                      </a:lnTo>
                      <a:lnTo>
                        <a:pt x="20" y="29"/>
                      </a:lnTo>
                      <a:lnTo>
                        <a:pt x="28" y="42"/>
                      </a:lnTo>
                      <a:lnTo>
                        <a:pt x="0" y="0"/>
                      </a:lnTo>
                      <a:close/>
                    </a:path>
                  </a:pathLst>
                </a:custGeom>
                <a:blipFill rotWithShape="0">
                  <a:blip r:embed="rId7"/>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4" name="Freeform 23"/>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2">
                      <a:moveTo>
                        <a:pt x="0" y="0"/>
                      </a:moveTo>
                      <a:lnTo>
                        <a:pt x="4" y="4"/>
                      </a:lnTo>
                      <a:lnTo>
                        <a:pt x="4" y="4"/>
                      </a:lnTo>
                      <a:lnTo>
                        <a:pt x="8" y="9"/>
                      </a:lnTo>
                      <a:lnTo>
                        <a:pt x="8" y="13"/>
                      </a:lnTo>
                      <a:lnTo>
                        <a:pt x="12" y="21"/>
                      </a:lnTo>
                      <a:lnTo>
                        <a:pt x="20" y="29"/>
                      </a:lnTo>
                      <a:lnTo>
                        <a:pt x="28" y="4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5" name="Freeform 24"/>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 name="T118" fmla="*/ 0 w 244"/>
                    <a:gd name="T11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6" name="Freeform 25"/>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7" name="Freeform 26"/>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 name="T18" fmla="*/ 0 w 59"/>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3">
                      <a:moveTo>
                        <a:pt x="0" y="33"/>
                      </a:moveTo>
                      <a:lnTo>
                        <a:pt x="4" y="33"/>
                      </a:lnTo>
                      <a:lnTo>
                        <a:pt x="8" y="29"/>
                      </a:lnTo>
                      <a:lnTo>
                        <a:pt x="12" y="25"/>
                      </a:lnTo>
                      <a:lnTo>
                        <a:pt x="19" y="21"/>
                      </a:lnTo>
                      <a:lnTo>
                        <a:pt x="27" y="17"/>
                      </a:lnTo>
                      <a:lnTo>
                        <a:pt x="39" y="13"/>
                      </a:lnTo>
                      <a:lnTo>
                        <a:pt x="47" y="4"/>
                      </a:lnTo>
                      <a:lnTo>
                        <a:pt x="59" y="0"/>
                      </a:lnTo>
                      <a:lnTo>
                        <a:pt x="0" y="33"/>
                      </a:lnTo>
                      <a:close/>
                    </a:path>
                  </a:pathLst>
                </a:custGeom>
                <a:blipFill rotWithShape="0">
                  <a:blip r:embed="rId8"/>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8" name="Freeform 27"/>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3">
                      <a:moveTo>
                        <a:pt x="0" y="33"/>
                      </a:moveTo>
                      <a:lnTo>
                        <a:pt x="4" y="33"/>
                      </a:lnTo>
                      <a:lnTo>
                        <a:pt x="8" y="29"/>
                      </a:lnTo>
                      <a:lnTo>
                        <a:pt x="12" y="25"/>
                      </a:lnTo>
                      <a:lnTo>
                        <a:pt x="19" y="21"/>
                      </a:lnTo>
                      <a:lnTo>
                        <a:pt x="27" y="17"/>
                      </a:lnTo>
                      <a:lnTo>
                        <a:pt x="39" y="13"/>
                      </a:lnTo>
                      <a:lnTo>
                        <a:pt x="47" y="4"/>
                      </a:lnTo>
                      <a:lnTo>
                        <a:pt x="59" y="0"/>
                      </a:lnTo>
                    </a:path>
                  </a:pathLst>
                </a:cu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9" name="Freeform 28"/>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 name="T46" fmla="*/ 0 w 287"/>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lnTo>
                        <a:pt x="0" y="0"/>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0" name="Freeform 29"/>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1" name="Freeform 30"/>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 name="T70" fmla="*/ 0 w 756"/>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2" name="Freeform 31"/>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3" name="Line 32"/>
                <p:cNvSpPr>
                  <a:spLocks noChangeShapeType="1"/>
                </p:cNvSpPr>
                <p:nvPr/>
              </p:nvSpPr>
              <p:spPr>
                <a:xfrm>
                  <a:off x="5163" y="2315"/>
                  <a:ext cx="0" cy="448"/>
                </a:xfrm>
                <a:prstGeom prst="line">
                  <a:avLst/>
                </a:pr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4" name="Freeform 33"/>
                <p:cNvSpPr/>
                <p:nvPr/>
              </p:nvSpPr>
              <p:spPr>
                <a:xfrm>
                  <a:off x="3444" y="2460"/>
                  <a:ext cx="405" cy="340"/>
                </a:xfrm>
                <a:custGeom>
                  <a:avLst/>
                  <a:gdLst>
                    <a:gd name="T0" fmla="*/ 43 w 405"/>
                    <a:gd name="T1" fmla="*/ 0 h 340"/>
                    <a:gd name="T2" fmla="*/ 0 w 405"/>
                    <a:gd name="T3" fmla="*/ 340 h 340"/>
                    <a:gd name="T4" fmla="*/ 275 w 405"/>
                    <a:gd name="T5" fmla="*/ 274 h 340"/>
                    <a:gd name="T6" fmla="*/ 405 w 405"/>
                    <a:gd name="T7" fmla="*/ 170 h 340"/>
                    <a:gd name="T8" fmla="*/ 401 w 405"/>
                    <a:gd name="T9" fmla="*/ 21 h 340"/>
                    <a:gd name="T10" fmla="*/ 43 w 405"/>
                    <a:gd name="T11" fmla="*/ 0 h 340"/>
                  </a:gdLst>
                  <a:ahLst/>
                  <a:cxnLst>
                    <a:cxn ang="0">
                      <a:pos x="T0" y="T1"/>
                    </a:cxn>
                    <a:cxn ang="0">
                      <a:pos x="T2" y="T3"/>
                    </a:cxn>
                    <a:cxn ang="0">
                      <a:pos x="T4" y="T5"/>
                    </a:cxn>
                    <a:cxn ang="0">
                      <a:pos x="T6" y="T7"/>
                    </a:cxn>
                    <a:cxn ang="0">
                      <a:pos x="T8" y="T9"/>
                    </a:cxn>
                    <a:cxn ang="0">
                      <a:pos x="T10" y="T11"/>
                    </a:cxn>
                  </a:cxnLst>
                  <a:rect l="0" t="0" r="r" b="b"/>
                  <a:pathLst>
                    <a:path w="405" h="340">
                      <a:moveTo>
                        <a:pt x="43" y="0"/>
                      </a:moveTo>
                      <a:lnTo>
                        <a:pt x="0" y="340"/>
                      </a:lnTo>
                      <a:lnTo>
                        <a:pt x="275" y="274"/>
                      </a:lnTo>
                      <a:lnTo>
                        <a:pt x="405" y="170"/>
                      </a:lnTo>
                      <a:lnTo>
                        <a:pt x="401" y="21"/>
                      </a:lnTo>
                      <a:lnTo>
                        <a:pt x="43"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5" name="Freeform 34"/>
                <p:cNvSpPr/>
                <p:nvPr/>
              </p:nvSpPr>
              <p:spPr>
                <a:xfrm>
                  <a:off x="3818" y="2324"/>
                  <a:ext cx="1345" cy="431"/>
                </a:xfrm>
                <a:custGeom>
                  <a:avLst/>
                  <a:gdLst>
                    <a:gd name="T0" fmla="*/ 23 w 1345"/>
                    <a:gd name="T1" fmla="*/ 153 h 431"/>
                    <a:gd name="T2" fmla="*/ 27 w 1345"/>
                    <a:gd name="T3" fmla="*/ 302 h 431"/>
                    <a:gd name="T4" fmla="*/ 86 w 1345"/>
                    <a:gd name="T5" fmla="*/ 356 h 431"/>
                    <a:gd name="T6" fmla="*/ 295 w 1345"/>
                    <a:gd name="T7" fmla="*/ 360 h 431"/>
                    <a:gd name="T8" fmla="*/ 366 w 1345"/>
                    <a:gd name="T9" fmla="*/ 331 h 431"/>
                    <a:gd name="T10" fmla="*/ 641 w 1345"/>
                    <a:gd name="T11" fmla="*/ 335 h 431"/>
                    <a:gd name="T12" fmla="*/ 1345 w 1345"/>
                    <a:gd name="T13" fmla="*/ 431 h 431"/>
                    <a:gd name="T14" fmla="*/ 1345 w 1345"/>
                    <a:gd name="T15" fmla="*/ 0 h 431"/>
                    <a:gd name="T16" fmla="*/ 598 w 1345"/>
                    <a:gd name="T17" fmla="*/ 99 h 431"/>
                    <a:gd name="T18" fmla="*/ 271 w 1345"/>
                    <a:gd name="T19" fmla="*/ 136 h 431"/>
                    <a:gd name="T20" fmla="*/ 0 w 1345"/>
                    <a:gd name="T21" fmla="*/ 157 h 431"/>
                    <a:gd name="T22" fmla="*/ 23 w 1345"/>
                    <a:gd name="T23" fmla="*/ 15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5" h="431">
                      <a:moveTo>
                        <a:pt x="23" y="153"/>
                      </a:moveTo>
                      <a:lnTo>
                        <a:pt x="27" y="302"/>
                      </a:lnTo>
                      <a:lnTo>
                        <a:pt x="86" y="356"/>
                      </a:lnTo>
                      <a:lnTo>
                        <a:pt x="295" y="360"/>
                      </a:lnTo>
                      <a:lnTo>
                        <a:pt x="366" y="331"/>
                      </a:lnTo>
                      <a:lnTo>
                        <a:pt x="641" y="335"/>
                      </a:lnTo>
                      <a:lnTo>
                        <a:pt x="1345" y="431"/>
                      </a:lnTo>
                      <a:lnTo>
                        <a:pt x="1345" y="0"/>
                      </a:lnTo>
                      <a:lnTo>
                        <a:pt x="598" y="99"/>
                      </a:lnTo>
                      <a:lnTo>
                        <a:pt x="271" y="136"/>
                      </a:lnTo>
                      <a:lnTo>
                        <a:pt x="0" y="157"/>
                      </a:lnTo>
                      <a:lnTo>
                        <a:pt x="23" y="15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6" name="Freeform 35"/>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 name="T56" fmla="*/ 751 w 751"/>
                    <a:gd name="T57"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lnTo>
                        <a:pt x="751" y="29"/>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7" name="Freeform 36"/>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8" name="Freeform 37"/>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 name="T52" fmla="*/ 272 w 272"/>
                    <a:gd name="T53"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lnTo>
                        <a:pt x="272" y="45"/>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9" name="Freeform 38"/>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0" name="Freeform 39"/>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 name="T46" fmla="*/ 311 w 311"/>
                    <a:gd name="T47"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lnTo>
                        <a:pt x="311" y="66"/>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1" name="Freeform 40"/>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2" name="Freeform 41"/>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 name="T64" fmla="*/ 354 w 354"/>
                    <a:gd name="T6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lnTo>
                        <a:pt x="354" y="87"/>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3" name="Freeform 42"/>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4" name="Freeform 43"/>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5" name="Freeform 44"/>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6" name="Freeform 45"/>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7" name="Freeform 46"/>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8" name="Freeform 47"/>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 name="T26" fmla="*/ 0 w 134"/>
                    <a:gd name="T2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lnTo>
                        <a:pt x="0" y="112"/>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9" name="Freeform 48"/>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0" name="Freeform 49"/>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 name="T16" fmla="*/ 0 w 28"/>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2">
                      <a:moveTo>
                        <a:pt x="0" y="0"/>
                      </a:moveTo>
                      <a:lnTo>
                        <a:pt x="4" y="4"/>
                      </a:lnTo>
                      <a:lnTo>
                        <a:pt x="4" y="4"/>
                      </a:lnTo>
                      <a:lnTo>
                        <a:pt x="8" y="9"/>
                      </a:lnTo>
                      <a:lnTo>
                        <a:pt x="8" y="13"/>
                      </a:lnTo>
                      <a:lnTo>
                        <a:pt x="12" y="21"/>
                      </a:lnTo>
                      <a:lnTo>
                        <a:pt x="20" y="29"/>
                      </a:lnTo>
                      <a:lnTo>
                        <a:pt x="28" y="42"/>
                      </a:lnTo>
                      <a:lnTo>
                        <a:pt x="0" y="0"/>
                      </a:lnTo>
                      <a:close/>
                    </a:path>
                  </a:pathLst>
                </a:custGeom>
                <a:blipFill rotWithShape="0">
                  <a:blip r:embed="rId7"/>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1" name="Freeform 50"/>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2">
                      <a:moveTo>
                        <a:pt x="0" y="0"/>
                      </a:moveTo>
                      <a:lnTo>
                        <a:pt x="4" y="4"/>
                      </a:lnTo>
                      <a:lnTo>
                        <a:pt x="4" y="4"/>
                      </a:lnTo>
                      <a:lnTo>
                        <a:pt x="8" y="9"/>
                      </a:lnTo>
                      <a:lnTo>
                        <a:pt x="8" y="13"/>
                      </a:lnTo>
                      <a:lnTo>
                        <a:pt x="12" y="21"/>
                      </a:lnTo>
                      <a:lnTo>
                        <a:pt x="20" y="29"/>
                      </a:lnTo>
                      <a:lnTo>
                        <a:pt x="28" y="4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2" name="Freeform 51"/>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 name="T118" fmla="*/ 0 w 244"/>
                    <a:gd name="T11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3" name="Freeform 52"/>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4" name="Freeform 53"/>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 name="T18" fmla="*/ 0 w 59"/>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3">
                      <a:moveTo>
                        <a:pt x="0" y="33"/>
                      </a:moveTo>
                      <a:lnTo>
                        <a:pt x="4" y="33"/>
                      </a:lnTo>
                      <a:lnTo>
                        <a:pt x="8" y="29"/>
                      </a:lnTo>
                      <a:lnTo>
                        <a:pt x="12" y="25"/>
                      </a:lnTo>
                      <a:lnTo>
                        <a:pt x="19" y="21"/>
                      </a:lnTo>
                      <a:lnTo>
                        <a:pt x="27" y="17"/>
                      </a:lnTo>
                      <a:lnTo>
                        <a:pt x="39" y="13"/>
                      </a:lnTo>
                      <a:lnTo>
                        <a:pt x="47" y="4"/>
                      </a:lnTo>
                      <a:lnTo>
                        <a:pt x="59" y="0"/>
                      </a:lnTo>
                      <a:lnTo>
                        <a:pt x="0" y="33"/>
                      </a:lnTo>
                      <a:close/>
                    </a:path>
                  </a:pathLst>
                </a:custGeom>
                <a:blipFill rotWithShape="0">
                  <a:blip r:embed="rId8"/>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5" name="Freeform 54"/>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3">
                      <a:moveTo>
                        <a:pt x="0" y="33"/>
                      </a:moveTo>
                      <a:lnTo>
                        <a:pt x="4" y="33"/>
                      </a:lnTo>
                      <a:lnTo>
                        <a:pt x="8" y="29"/>
                      </a:lnTo>
                      <a:lnTo>
                        <a:pt x="12" y="25"/>
                      </a:lnTo>
                      <a:lnTo>
                        <a:pt x="19" y="21"/>
                      </a:lnTo>
                      <a:lnTo>
                        <a:pt x="27" y="17"/>
                      </a:lnTo>
                      <a:lnTo>
                        <a:pt x="39" y="13"/>
                      </a:lnTo>
                      <a:lnTo>
                        <a:pt x="47" y="4"/>
                      </a:lnTo>
                      <a:lnTo>
                        <a:pt x="59" y="0"/>
                      </a:lnTo>
                    </a:path>
                  </a:pathLst>
                </a:cu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6" name="Freeform 55"/>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 name="T46" fmla="*/ 0 w 287"/>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lnTo>
                        <a:pt x="0" y="0"/>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7" name="Freeform 56"/>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8" name="Freeform 57"/>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 name="T70" fmla="*/ 0 w 756"/>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9" name="Freeform 58"/>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0" name="Line 59"/>
                <p:cNvSpPr>
                  <a:spLocks noChangeShapeType="1"/>
                </p:cNvSpPr>
                <p:nvPr/>
              </p:nvSpPr>
              <p:spPr>
                <a:xfrm>
                  <a:off x="5163" y="2315"/>
                  <a:ext cx="0" cy="448"/>
                </a:xfrm>
                <a:prstGeom prst="line">
                  <a:avLst/>
                </a:pr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1" name="Freeform 60"/>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 name="T56" fmla="*/ 751 w 751"/>
                    <a:gd name="T57"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lnTo>
                        <a:pt x="751" y="29"/>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2" name="Freeform 61"/>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3" name="Freeform 62"/>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 name="T52" fmla="*/ 272 w 272"/>
                    <a:gd name="T53"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lnTo>
                        <a:pt x="272" y="45"/>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4" name="Freeform 63"/>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5" name="Freeform 64"/>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 name="T46" fmla="*/ 311 w 311"/>
                    <a:gd name="T47"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lnTo>
                        <a:pt x="311" y="66"/>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6" name="Freeform 65"/>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7" name="Freeform 66"/>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 name="T64" fmla="*/ 354 w 354"/>
                    <a:gd name="T6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lnTo>
                        <a:pt x="354" y="87"/>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8" name="Freeform 67"/>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9" name="Freeform 68"/>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0" name="Freeform 69"/>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1" name="Freeform 70"/>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2" name="Freeform 71"/>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3" name="Freeform 72"/>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4" name="Freeform 73"/>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5" name="Freeform 74"/>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6" name="Freeform 75"/>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7" name="Freeform 76"/>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 name="T26" fmla="*/ 0 w 134"/>
                    <a:gd name="T2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lnTo>
                        <a:pt x="0" y="112"/>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8" name="Freeform 77"/>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9" name="Freeform 78"/>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 name="T16" fmla="*/ 0 w 28"/>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2">
                      <a:moveTo>
                        <a:pt x="0" y="0"/>
                      </a:moveTo>
                      <a:lnTo>
                        <a:pt x="4" y="4"/>
                      </a:lnTo>
                      <a:lnTo>
                        <a:pt x="4" y="4"/>
                      </a:lnTo>
                      <a:lnTo>
                        <a:pt x="8" y="9"/>
                      </a:lnTo>
                      <a:lnTo>
                        <a:pt x="8" y="13"/>
                      </a:lnTo>
                      <a:lnTo>
                        <a:pt x="12" y="21"/>
                      </a:lnTo>
                      <a:lnTo>
                        <a:pt x="20" y="29"/>
                      </a:lnTo>
                      <a:lnTo>
                        <a:pt x="28" y="42"/>
                      </a:lnTo>
                      <a:lnTo>
                        <a:pt x="0" y="0"/>
                      </a:lnTo>
                      <a:close/>
                    </a:path>
                  </a:pathLst>
                </a:custGeom>
                <a:blipFill rotWithShape="0">
                  <a:blip r:embed="rId7"/>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0" name="Freeform 79"/>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2">
                      <a:moveTo>
                        <a:pt x="0" y="0"/>
                      </a:moveTo>
                      <a:lnTo>
                        <a:pt x="4" y="4"/>
                      </a:lnTo>
                      <a:lnTo>
                        <a:pt x="4" y="4"/>
                      </a:lnTo>
                      <a:lnTo>
                        <a:pt x="8" y="9"/>
                      </a:lnTo>
                      <a:lnTo>
                        <a:pt x="8" y="13"/>
                      </a:lnTo>
                      <a:lnTo>
                        <a:pt x="12" y="21"/>
                      </a:lnTo>
                      <a:lnTo>
                        <a:pt x="20" y="29"/>
                      </a:lnTo>
                      <a:lnTo>
                        <a:pt x="28" y="4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1" name="Freeform 80"/>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 name="T118" fmla="*/ 0 w 244"/>
                    <a:gd name="T11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2" name="Freeform 81"/>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3" name="Freeform 82"/>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 name="T18" fmla="*/ 0 w 59"/>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3">
                      <a:moveTo>
                        <a:pt x="0" y="33"/>
                      </a:moveTo>
                      <a:lnTo>
                        <a:pt x="4" y="33"/>
                      </a:lnTo>
                      <a:lnTo>
                        <a:pt x="8" y="29"/>
                      </a:lnTo>
                      <a:lnTo>
                        <a:pt x="12" y="25"/>
                      </a:lnTo>
                      <a:lnTo>
                        <a:pt x="19" y="21"/>
                      </a:lnTo>
                      <a:lnTo>
                        <a:pt x="27" y="17"/>
                      </a:lnTo>
                      <a:lnTo>
                        <a:pt x="39" y="13"/>
                      </a:lnTo>
                      <a:lnTo>
                        <a:pt x="47" y="4"/>
                      </a:lnTo>
                      <a:lnTo>
                        <a:pt x="59" y="0"/>
                      </a:lnTo>
                      <a:lnTo>
                        <a:pt x="0" y="33"/>
                      </a:lnTo>
                      <a:close/>
                    </a:path>
                  </a:pathLst>
                </a:custGeom>
                <a:blipFill rotWithShape="0">
                  <a:blip r:embed="rId8"/>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4" name="Freeform 83"/>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3">
                      <a:moveTo>
                        <a:pt x="0" y="33"/>
                      </a:moveTo>
                      <a:lnTo>
                        <a:pt x="4" y="33"/>
                      </a:lnTo>
                      <a:lnTo>
                        <a:pt x="8" y="29"/>
                      </a:lnTo>
                      <a:lnTo>
                        <a:pt x="12" y="25"/>
                      </a:lnTo>
                      <a:lnTo>
                        <a:pt x="19" y="21"/>
                      </a:lnTo>
                      <a:lnTo>
                        <a:pt x="27" y="17"/>
                      </a:lnTo>
                      <a:lnTo>
                        <a:pt x="39" y="13"/>
                      </a:lnTo>
                      <a:lnTo>
                        <a:pt x="47" y="4"/>
                      </a:lnTo>
                      <a:lnTo>
                        <a:pt x="59" y="0"/>
                      </a:lnTo>
                    </a:path>
                  </a:pathLst>
                </a:cu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5" name="Freeform 84"/>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 name="T46" fmla="*/ 0 w 287"/>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lnTo>
                        <a:pt x="0" y="0"/>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6" name="Freeform 85"/>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7" name="Freeform 86"/>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 name="T70" fmla="*/ 0 w 756"/>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8" name="Freeform 87"/>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9" name="Line 88"/>
                <p:cNvSpPr>
                  <a:spLocks noChangeShapeType="1"/>
                </p:cNvSpPr>
                <p:nvPr/>
              </p:nvSpPr>
              <p:spPr>
                <a:xfrm>
                  <a:off x="5163" y="2315"/>
                  <a:ext cx="0" cy="448"/>
                </a:xfrm>
                <a:prstGeom prst="line">
                  <a:avLst/>
                </a:pr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0" name="Freeform 89"/>
                <p:cNvSpPr/>
                <p:nvPr/>
              </p:nvSpPr>
              <p:spPr>
                <a:xfrm>
                  <a:off x="3444" y="2460"/>
                  <a:ext cx="405" cy="340"/>
                </a:xfrm>
                <a:custGeom>
                  <a:avLst/>
                  <a:gdLst>
                    <a:gd name="T0" fmla="*/ 43 w 405"/>
                    <a:gd name="T1" fmla="*/ 0 h 340"/>
                    <a:gd name="T2" fmla="*/ 0 w 405"/>
                    <a:gd name="T3" fmla="*/ 340 h 340"/>
                    <a:gd name="T4" fmla="*/ 275 w 405"/>
                    <a:gd name="T5" fmla="*/ 274 h 340"/>
                    <a:gd name="T6" fmla="*/ 405 w 405"/>
                    <a:gd name="T7" fmla="*/ 170 h 340"/>
                    <a:gd name="T8" fmla="*/ 401 w 405"/>
                    <a:gd name="T9" fmla="*/ 21 h 340"/>
                    <a:gd name="T10" fmla="*/ 43 w 405"/>
                    <a:gd name="T11" fmla="*/ 0 h 340"/>
                  </a:gdLst>
                  <a:ahLst/>
                  <a:cxnLst>
                    <a:cxn ang="0">
                      <a:pos x="T0" y="T1"/>
                    </a:cxn>
                    <a:cxn ang="0">
                      <a:pos x="T2" y="T3"/>
                    </a:cxn>
                    <a:cxn ang="0">
                      <a:pos x="T4" y="T5"/>
                    </a:cxn>
                    <a:cxn ang="0">
                      <a:pos x="T6" y="T7"/>
                    </a:cxn>
                    <a:cxn ang="0">
                      <a:pos x="T8" y="T9"/>
                    </a:cxn>
                    <a:cxn ang="0">
                      <a:pos x="T10" y="T11"/>
                    </a:cxn>
                  </a:cxnLst>
                  <a:rect l="0" t="0" r="r" b="b"/>
                  <a:pathLst>
                    <a:path w="405" h="340">
                      <a:moveTo>
                        <a:pt x="43" y="0"/>
                      </a:moveTo>
                      <a:lnTo>
                        <a:pt x="0" y="340"/>
                      </a:lnTo>
                      <a:lnTo>
                        <a:pt x="275" y="274"/>
                      </a:lnTo>
                      <a:lnTo>
                        <a:pt x="405" y="170"/>
                      </a:lnTo>
                      <a:lnTo>
                        <a:pt x="401" y="21"/>
                      </a:lnTo>
                      <a:lnTo>
                        <a:pt x="43"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1" name="Freeform 90"/>
                <p:cNvSpPr/>
                <p:nvPr/>
              </p:nvSpPr>
              <p:spPr>
                <a:xfrm>
                  <a:off x="3818" y="2324"/>
                  <a:ext cx="1345" cy="431"/>
                </a:xfrm>
                <a:custGeom>
                  <a:avLst/>
                  <a:gdLst>
                    <a:gd name="T0" fmla="*/ 23 w 1345"/>
                    <a:gd name="T1" fmla="*/ 153 h 431"/>
                    <a:gd name="T2" fmla="*/ 27 w 1345"/>
                    <a:gd name="T3" fmla="*/ 302 h 431"/>
                    <a:gd name="T4" fmla="*/ 86 w 1345"/>
                    <a:gd name="T5" fmla="*/ 356 h 431"/>
                    <a:gd name="T6" fmla="*/ 295 w 1345"/>
                    <a:gd name="T7" fmla="*/ 360 h 431"/>
                    <a:gd name="T8" fmla="*/ 366 w 1345"/>
                    <a:gd name="T9" fmla="*/ 331 h 431"/>
                    <a:gd name="T10" fmla="*/ 641 w 1345"/>
                    <a:gd name="T11" fmla="*/ 335 h 431"/>
                    <a:gd name="T12" fmla="*/ 1345 w 1345"/>
                    <a:gd name="T13" fmla="*/ 431 h 431"/>
                    <a:gd name="T14" fmla="*/ 1345 w 1345"/>
                    <a:gd name="T15" fmla="*/ 0 h 431"/>
                    <a:gd name="T16" fmla="*/ 598 w 1345"/>
                    <a:gd name="T17" fmla="*/ 99 h 431"/>
                    <a:gd name="T18" fmla="*/ 271 w 1345"/>
                    <a:gd name="T19" fmla="*/ 136 h 431"/>
                    <a:gd name="T20" fmla="*/ 0 w 1345"/>
                    <a:gd name="T21" fmla="*/ 157 h 431"/>
                    <a:gd name="T22" fmla="*/ 23 w 1345"/>
                    <a:gd name="T23" fmla="*/ 15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5" h="431">
                      <a:moveTo>
                        <a:pt x="23" y="153"/>
                      </a:moveTo>
                      <a:lnTo>
                        <a:pt x="27" y="302"/>
                      </a:lnTo>
                      <a:lnTo>
                        <a:pt x="86" y="356"/>
                      </a:lnTo>
                      <a:lnTo>
                        <a:pt x="295" y="360"/>
                      </a:lnTo>
                      <a:lnTo>
                        <a:pt x="366" y="331"/>
                      </a:lnTo>
                      <a:lnTo>
                        <a:pt x="641" y="335"/>
                      </a:lnTo>
                      <a:lnTo>
                        <a:pt x="1345" y="431"/>
                      </a:lnTo>
                      <a:lnTo>
                        <a:pt x="1345" y="0"/>
                      </a:lnTo>
                      <a:lnTo>
                        <a:pt x="598" y="99"/>
                      </a:lnTo>
                      <a:lnTo>
                        <a:pt x="271" y="136"/>
                      </a:lnTo>
                      <a:lnTo>
                        <a:pt x="0" y="157"/>
                      </a:lnTo>
                      <a:lnTo>
                        <a:pt x="23" y="15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2" name="Freeform 91"/>
                <p:cNvSpPr/>
                <p:nvPr/>
              </p:nvSpPr>
              <p:spPr>
                <a:xfrm>
                  <a:off x="3172" y="2431"/>
                  <a:ext cx="260" cy="278"/>
                </a:xfrm>
                <a:custGeom>
                  <a:avLst/>
                  <a:gdLst>
                    <a:gd name="T0" fmla="*/ 114 w 260"/>
                    <a:gd name="T1" fmla="*/ 0 h 278"/>
                    <a:gd name="T2" fmla="*/ 91 w 260"/>
                    <a:gd name="T3" fmla="*/ 9 h 278"/>
                    <a:gd name="T4" fmla="*/ 67 w 260"/>
                    <a:gd name="T5" fmla="*/ 17 h 278"/>
                    <a:gd name="T6" fmla="*/ 47 w 260"/>
                    <a:gd name="T7" fmla="*/ 34 h 278"/>
                    <a:gd name="T8" fmla="*/ 28 w 260"/>
                    <a:gd name="T9" fmla="*/ 54 h 278"/>
                    <a:gd name="T10" fmla="*/ 16 w 260"/>
                    <a:gd name="T11" fmla="*/ 75 h 278"/>
                    <a:gd name="T12" fmla="*/ 4 w 260"/>
                    <a:gd name="T13" fmla="*/ 100 h 278"/>
                    <a:gd name="T14" fmla="*/ 0 w 260"/>
                    <a:gd name="T15" fmla="*/ 125 h 278"/>
                    <a:gd name="T16" fmla="*/ 0 w 260"/>
                    <a:gd name="T17" fmla="*/ 154 h 278"/>
                    <a:gd name="T18" fmla="*/ 4 w 260"/>
                    <a:gd name="T19" fmla="*/ 183 h 278"/>
                    <a:gd name="T20" fmla="*/ 16 w 260"/>
                    <a:gd name="T21" fmla="*/ 208 h 278"/>
                    <a:gd name="T22" fmla="*/ 28 w 260"/>
                    <a:gd name="T23" fmla="*/ 228 h 278"/>
                    <a:gd name="T24" fmla="*/ 47 w 260"/>
                    <a:gd name="T25" fmla="*/ 249 h 278"/>
                    <a:gd name="T26" fmla="*/ 67 w 260"/>
                    <a:gd name="T27" fmla="*/ 261 h 278"/>
                    <a:gd name="T28" fmla="*/ 91 w 260"/>
                    <a:gd name="T29" fmla="*/ 274 h 278"/>
                    <a:gd name="T30" fmla="*/ 114 w 260"/>
                    <a:gd name="T31" fmla="*/ 278 h 278"/>
                    <a:gd name="T32" fmla="*/ 142 w 260"/>
                    <a:gd name="T33" fmla="*/ 278 h 278"/>
                    <a:gd name="T34" fmla="*/ 169 w 260"/>
                    <a:gd name="T35" fmla="*/ 274 h 278"/>
                    <a:gd name="T36" fmla="*/ 193 w 260"/>
                    <a:gd name="T37" fmla="*/ 261 h 278"/>
                    <a:gd name="T38" fmla="*/ 213 w 260"/>
                    <a:gd name="T39" fmla="*/ 249 h 278"/>
                    <a:gd name="T40" fmla="*/ 228 w 260"/>
                    <a:gd name="T41" fmla="*/ 228 h 278"/>
                    <a:gd name="T42" fmla="*/ 244 w 260"/>
                    <a:gd name="T43" fmla="*/ 208 h 278"/>
                    <a:gd name="T44" fmla="*/ 252 w 260"/>
                    <a:gd name="T45" fmla="*/ 183 h 278"/>
                    <a:gd name="T46" fmla="*/ 260 w 260"/>
                    <a:gd name="T47" fmla="*/ 154 h 278"/>
                    <a:gd name="T48" fmla="*/ 260 w 260"/>
                    <a:gd name="T49" fmla="*/ 125 h 278"/>
                    <a:gd name="T50" fmla="*/ 252 w 260"/>
                    <a:gd name="T51" fmla="*/ 100 h 278"/>
                    <a:gd name="T52" fmla="*/ 244 w 260"/>
                    <a:gd name="T53" fmla="*/ 75 h 278"/>
                    <a:gd name="T54" fmla="*/ 228 w 260"/>
                    <a:gd name="T55" fmla="*/ 54 h 278"/>
                    <a:gd name="T56" fmla="*/ 213 w 260"/>
                    <a:gd name="T57" fmla="*/ 34 h 278"/>
                    <a:gd name="T58" fmla="*/ 193 w 260"/>
                    <a:gd name="T59" fmla="*/ 17 h 278"/>
                    <a:gd name="T60" fmla="*/ 169 w 260"/>
                    <a:gd name="T61" fmla="*/ 9 h 278"/>
                    <a:gd name="T62" fmla="*/ 142 w 260"/>
                    <a:gd name="T6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278">
                      <a:moveTo>
                        <a:pt x="130" y="0"/>
                      </a:moveTo>
                      <a:lnTo>
                        <a:pt x="114" y="0"/>
                      </a:lnTo>
                      <a:lnTo>
                        <a:pt x="103" y="5"/>
                      </a:lnTo>
                      <a:lnTo>
                        <a:pt x="91" y="9"/>
                      </a:lnTo>
                      <a:lnTo>
                        <a:pt x="79" y="13"/>
                      </a:lnTo>
                      <a:lnTo>
                        <a:pt x="67" y="17"/>
                      </a:lnTo>
                      <a:lnTo>
                        <a:pt x="55" y="25"/>
                      </a:lnTo>
                      <a:lnTo>
                        <a:pt x="47" y="34"/>
                      </a:lnTo>
                      <a:lnTo>
                        <a:pt x="36" y="42"/>
                      </a:lnTo>
                      <a:lnTo>
                        <a:pt x="28" y="54"/>
                      </a:lnTo>
                      <a:lnTo>
                        <a:pt x="20" y="63"/>
                      </a:lnTo>
                      <a:lnTo>
                        <a:pt x="16" y="75"/>
                      </a:lnTo>
                      <a:lnTo>
                        <a:pt x="8" y="87"/>
                      </a:lnTo>
                      <a:lnTo>
                        <a:pt x="4" y="100"/>
                      </a:lnTo>
                      <a:lnTo>
                        <a:pt x="0" y="112"/>
                      </a:lnTo>
                      <a:lnTo>
                        <a:pt x="0" y="125"/>
                      </a:lnTo>
                      <a:lnTo>
                        <a:pt x="0" y="141"/>
                      </a:lnTo>
                      <a:lnTo>
                        <a:pt x="0" y="154"/>
                      </a:lnTo>
                      <a:lnTo>
                        <a:pt x="0" y="170"/>
                      </a:lnTo>
                      <a:lnTo>
                        <a:pt x="4" y="183"/>
                      </a:lnTo>
                      <a:lnTo>
                        <a:pt x="8" y="195"/>
                      </a:lnTo>
                      <a:lnTo>
                        <a:pt x="16" y="208"/>
                      </a:lnTo>
                      <a:lnTo>
                        <a:pt x="20" y="220"/>
                      </a:lnTo>
                      <a:lnTo>
                        <a:pt x="28" y="228"/>
                      </a:lnTo>
                      <a:lnTo>
                        <a:pt x="36" y="241"/>
                      </a:lnTo>
                      <a:lnTo>
                        <a:pt x="47" y="249"/>
                      </a:lnTo>
                      <a:lnTo>
                        <a:pt x="55" y="257"/>
                      </a:lnTo>
                      <a:lnTo>
                        <a:pt x="67" y="261"/>
                      </a:lnTo>
                      <a:lnTo>
                        <a:pt x="79" y="270"/>
                      </a:lnTo>
                      <a:lnTo>
                        <a:pt x="91" y="274"/>
                      </a:lnTo>
                      <a:lnTo>
                        <a:pt x="103" y="278"/>
                      </a:lnTo>
                      <a:lnTo>
                        <a:pt x="114" y="278"/>
                      </a:lnTo>
                      <a:lnTo>
                        <a:pt x="130" y="278"/>
                      </a:lnTo>
                      <a:lnTo>
                        <a:pt x="142" y="278"/>
                      </a:lnTo>
                      <a:lnTo>
                        <a:pt x="154" y="278"/>
                      </a:lnTo>
                      <a:lnTo>
                        <a:pt x="169" y="274"/>
                      </a:lnTo>
                      <a:lnTo>
                        <a:pt x="181" y="270"/>
                      </a:lnTo>
                      <a:lnTo>
                        <a:pt x="193" y="261"/>
                      </a:lnTo>
                      <a:lnTo>
                        <a:pt x="201" y="257"/>
                      </a:lnTo>
                      <a:lnTo>
                        <a:pt x="213" y="249"/>
                      </a:lnTo>
                      <a:lnTo>
                        <a:pt x="221" y="241"/>
                      </a:lnTo>
                      <a:lnTo>
                        <a:pt x="228" y="228"/>
                      </a:lnTo>
                      <a:lnTo>
                        <a:pt x="236" y="220"/>
                      </a:lnTo>
                      <a:lnTo>
                        <a:pt x="244" y="208"/>
                      </a:lnTo>
                      <a:lnTo>
                        <a:pt x="248" y="195"/>
                      </a:lnTo>
                      <a:lnTo>
                        <a:pt x="252" y="183"/>
                      </a:lnTo>
                      <a:lnTo>
                        <a:pt x="256" y="170"/>
                      </a:lnTo>
                      <a:lnTo>
                        <a:pt x="260" y="154"/>
                      </a:lnTo>
                      <a:lnTo>
                        <a:pt x="260" y="141"/>
                      </a:lnTo>
                      <a:lnTo>
                        <a:pt x="260" y="125"/>
                      </a:lnTo>
                      <a:lnTo>
                        <a:pt x="256" y="112"/>
                      </a:lnTo>
                      <a:lnTo>
                        <a:pt x="252" y="100"/>
                      </a:lnTo>
                      <a:lnTo>
                        <a:pt x="248" y="87"/>
                      </a:lnTo>
                      <a:lnTo>
                        <a:pt x="244" y="75"/>
                      </a:lnTo>
                      <a:lnTo>
                        <a:pt x="236" y="63"/>
                      </a:lnTo>
                      <a:lnTo>
                        <a:pt x="228" y="54"/>
                      </a:lnTo>
                      <a:lnTo>
                        <a:pt x="221" y="42"/>
                      </a:lnTo>
                      <a:lnTo>
                        <a:pt x="213" y="34"/>
                      </a:lnTo>
                      <a:lnTo>
                        <a:pt x="201" y="25"/>
                      </a:lnTo>
                      <a:lnTo>
                        <a:pt x="193" y="17"/>
                      </a:lnTo>
                      <a:lnTo>
                        <a:pt x="181" y="13"/>
                      </a:lnTo>
                      <a:lnTo>
                        <a:pt x="169" y="9"/>
                      </a:lnTo>
                      <a:lnTo>
                        <a:pt x="154" y="5"/>
                      </a:lnTo>
                      <a:lnTo>
                        <a:pt x="142" y="0"/>
                      </a:lnTo>
                      <a:lnTo>
                        <a:pt x="130"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3" name="Freeform 92"/>
                <p:cNvSpPr/>
                <p:nvPr/>
              </p:nvSpPr>
              <p:spPr>
                <a:xfrm>
                  <a:off x="3172" y="2431"/>
                  <a:ext cx="260" cy="278"/>
                </a:xfrm>
                <a:custGeom>
                  <a:avLst/>
                  <a:gdLst>
                    <a:gd name="T0" fmla="*/ 114 w 260"/>
                    <a:gd name="T1" fmla="*/ 0 h 278"/>
                    <a:gd name="T2" fmla="*/ 91 w 260"/>
                    <a:gd name="T3" fmla="*/ 9 h 278"/>
                    <a:gd name="T4" fmla="*/ 67 w 260"/>
                    <a:gd name="T5" fmla="*/ 17 h 278"/>
                    <a:gd name="T6" fmla="*/ 47 w 260"/>
                    <a:gd name="T7" fmla="*/ 34 h 278"/>
                    <a:gd name="T8" fmla="*/ 28 w 260"/>
                    <a:gd name="T9" fmla="*/ 54 h 278"/>
                    <a:gd name="T10" fmla="*/ 16 w 260"/>
                    <a:gd name="T11" fmla="*/ 75 h 278"/>
                    <a:gd name="T12" fmla="*/ 4 w 260"/>
                    <a:gd name="T13" fmla="*/ 100 h 278"/>
                    <a:gd name="T14" fmla="*/ 0 w 260"/>
                    <a:gd name="T15" fmla="*/ 125 h 278"/>
                    <a:gd name="T16" fmla="*/ 0 w 260"/>
                    <a:gd name="T17" fmla="*/ 154 h 278"/>
                    <a:gd name="T18" fmla="*/ 4 w 260"/>
                    <a:gd name="T19" fmla="*/ 183 h 278"/>
                    <a:gd name="T20" fmla="*/ 16 w 260"/>
                    <a:gd name="T21" fmla="*/ 208 h 278"/>
                    <a:gd name="T22" fmla="*/ 28 w 260"/>
                    <a:gd name="T23" fmla="*/ 228 h 278"/>
                    <a:gd name="T24" fmla="*/ 47 w 260"/>
                    <a:gd name="T25" fmla="*/ 249 h 278"/>
                    <a:gd name="T26" fmla="*/ 67 w 260"/>
                    <a:gd name="T27" fmla="*/ 261 h 278"/>
                    <a:gd name="T28" fmla="*/ 91 w 260"/>
                    <a:gd name="T29" fmla="*/ 274 h 278"/>
                    <a:gd name="T30" fmla="*/ 114 w 260"/>
                    <a:gd name="T31" fmla="*/ 278 h 278"/>
                    <a:gd name="T32" fmla="*/ 142 w 260"/>
                    <a:gd name="T33" fmla="*/ 278 h 278"/>
                    <a:gd name="T34" fmla="*/ 169 w 260"/>
                    <a:gd name="T35" fmla="*/ 274 h 278"/>
                    <a:gd name="T36" fmla="*/ 193 w 260"/>
                    <a:gd name="T37" fmla="*/ 261 h 278"/>
                    <a:gd name="T38" fmla="*/ 213 w 260"/>
                    <a:gd name="T39" fmla="*/ 249 h 278"/>
                    <a:gd name="T40" fmla="*/ 228 w 260"/>
                    <a:gd name="T41" fmla="*/ 228 h 278"/>
                    <a:gd name="T42" fmla="*/ 244 w 260"/>
                    <a:gd name="T43" fmla="*/ 208 h 278"/>
                    <a:gd name="T44" fmla="*/ 252 w 260"/>
                    <a:gd name="T45" fmla="*/ 183 h 278"/>
                    <a:gd name="T46" fmla="*/ 260 w 260"/>
                    <a:gd name="T47" fmla="*/ 154 h 278"/>
                    <a:gd name="T48" fmla="*/ 260 w 260"/>
                    <a:gd name="T49" fmla="*/ 125 h 278"/>
                    <a:gd name="T50" fmla="*/ 252 w 260"/>
                    <a:gd name="T51" fmla="*/ 100 h 278"/>
                    <a:gd name="T52" fmla="*/ 244 w 260"/>
                    <a:gd name="T53" fmla="*/ 75 h 278"/>
                    <a:gd name="T54" fmla="*/ 228 w 260"/>
                    <a:gd name="T55" fmla="*/ 54 h 278"/>
                    <a:gd name="T56" fmla="*/ 213 w 260"/>
                    <a:gd name="T57" fmla="*/ 34 h 278"/>
                    <a:gd name="T58" fmla="*/ 193 w 260"/>
                    <a:gd name="T59" fmla="*/ 17 h 278"/>
                    <a:gd name="T60" fmla="*/ 169 w 260"/>
                    <a:gd name="T61" fmla="*/ 9 h 278"/>
                    <a:gd name="T62" fmla="*/ 142 w 260"/>
                    <a:gd name="T6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278">
                      <a:moveTo>
                        <a:pt x="130" y="0"/>
                      </a:moveTo>
                      <a:lnTo>
                        <a:pt x="114" y="0"/>
                      </a:lnTo>
                      <a:lnTo>
                        <a:pt x="103" y="5"/>
                      </a:lnTo>
                      <a:lnTo>
                        <a:pt x="91" y="9"/>
                      </a:lnTo>
                      <a:lnTo>
                        <a:pt x="79" y="13"/>
                      </a:lnTo>
                      <a:lnTo>
                        <a:pt x="67" y="17"/>
                      </a:lnTo>
                      <a:lnTo>
                        <a:pt x="55" y="25"/>
                      </a:lnTo>
                      <a:lnTo>
                        <a:pt x="47" y="34"/>
                      </a:lnTo>
                      <a:lnTo>
                        <a:pt x="36" y="42"/>
                      </a:lnTo>
                      <a:lnTo>
                        <a:pt x="28" y="54"/>
                      </a:lnTo>
                      <a:lnTo>
                        <a:pt x="20" y="63"/>
                      </a:lnTo>
                      <a:lnTo>
                        <a:pt x="16" y="75"/>
                      </a:lnTo>
                      <a:lnTo>
                        <a:pt x="8" y="87"/>
                      </a:lnTo>
                      <a:lnTo>
                        <a:pt x="4" y="100"/>
                      </a:lnTo>
                      <a:lnTo>
                        <a:pt x="0" y="112"/>
                      </a:lnTo>
                      <a:lnTo>
                        <a:pt x="0" y="125"/>
                      </a:lnTo>
                      <a:lnTo>
                        <a:pt x="0" y="141"/>
                      </a:lnTo>
                      <a:lnTo>
                        <a:pt x="0" y="154"/>
                      </a:lnTo>
                      <a:lnTo>
                        <a:pt x="0" y="170"/>
                      </a:lnTo>
                      <a:lnTo>
                        <a:pt x="4" y="183"/>
                      </a:lnTo>
                      <a:lnTo>
                        <a:pt x="8" y="195"/>
                      </a:lnTo>
                      <a:lnTo>
                        <a:pt x="16" y="208"/>
                      </a:lnTo>
                      <a:lnTo>
                        <a:pt x="20" y="220"/>
                      </a:lnTo>
                      <a:lnTo>
                        <a:pt x="28" y="228"/>
                      </a:lnTo>
                      <a:lnTo>
                        <a:pt x="36" y="241"/>
                      </a:lnTo>
                      <a:lnTo>
                        <a:pt x="47" y="249"/>
                      </a:lnTo>
                      <a:lnTo>
                        <a:pt x="55" y="257"/>
                      </a:lnTo>
                      <a:lnTo>
                        <a:pt x="67" y="261"/>
                      </a:lnTo>
                      <a:lnTo>
                        <a:pt x="79" y="270"/>
                      </a:lnTo>
                      <a:lnTo>
                        <a:pt x="91" y="274"/>
                      </a:lnTo>
                      <a:lnTo>
                        <a:pt x="103" y="278"/>
                      </a:lnTo>
                      <a:lnTo>
                        <a:pt x="114" y="278"/>
                      </a:lnTo>
                      <a:lnTo>
                        <a:pt x="130" y="278"/>
                      </a:lnTo>
                      <a:lnTo>
                        <a:pt x="142" y="278"/>
                      </a:lnTo>
                      <a:lnTo>
                        <a:pt x="154" y="278"/>
                      </a:lnTo>
                      <a:lnTo>
                        <a:pt x="169" y="274"/>
                      </a:lnTo>
                      <a:lnTo>
                        <a:pt x="181" y="270"/>
                      </a:lnTo>
                      <a:lnTo>
                        <a:pt x="193" y="261"/>
                      </a:lnTo>
                      <a:lnTo>
                        <a:pt x="201" y="257"/>
                      </a:lnTo>
                      <a:lnTo>
                        <a:pt x="213" y="249"/>
                      </a:lnTo>
                      <a:lnTo>
                        <a:pt x="221" y="241"/>
                      </a:lnTo>
                      <a:lnTo>
                        <a:pt x="228" y="228"/>
                      </a:lnTo>
                      <a:lnTo>
                        <a:pt x="236" y="220"/>
                      </a:lnTo>
                      <a:lnTo>
                        <a:pt x="244" y="208"/>
                      </a:lnTo>
                      <a:lnTo>
                        <a:pt x="248" y="195"/>
                      </a:lnTo>
                      <a:lnTo>
                        <a:pt x="252" y="183"/>
                      </a:lnTo>
                      <a:lnTo>
                        <a:pt x="256" y="170"/>
                      </a:lnTo>
                      <a:lnTo>
                        <a:pt x="260" y="154"/>
                      </a:lnTo>
                      <a:lnTo>
                        <a:pt x="260" y="141"/>
                      </a:lnTo>
                      <a:lnTo>
                        <a:pt x="260" y="125"/>
                      </a:lnTo>
                      <a:lnTo>
                        <a:pt x="256" y="112"/>
                      </a:lnTo>
                      <a:lnTo>
                        <a:pt x="252" y="100"/>
                      </a:lnTo>
                      <a:lnTo>
                        <a:pt x="248" y="87"/>
                      </a:lnTo>
                      <a:lnTo>
                        <a:pt x="244" y="75"/>
                      </a:lnTo>
                      <a:lnTo>
                        <a:pt x="236" y="63"/>
                      </a:lnTo>
                      <a:lnTo>
                        <a:pt x="228" y="54"/>
                      </a:lnTo>
                      <a:lnTo>
                        <a:pt x="221" y="42"/>
                      </a:lnTo>
                      <a:lnTo>
                        <a:pt x="213" y="34"/>
                      </a:lnTo>
                      <a:lnTo>
                        <a:pt x="201" y="25"/>
                      </a:lnTo>
                      <a:lnTo>
                        <a:pt x="193" y="17"/>
                      </a:lnTo>
                      <a:lnTo>
                        <a:pt x="181" y="13"/>
                      </a:lnTo>
                      <a:lnTo>
                        <a:pt x="169" y="9"/>
                      </a:lnTo>
                      <a:lnTo>
                        <a:pt x="154" y="5"/>
                      </a:lnTo>
                      <a:lnTo>
                        <a:pt x="142" y="0"/>
                      </a:lnTo>
                      <a:lnTo>
                        <a:pt x="130"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4" name="Freeform 93"/>
                <p:cNvSpPr/>
                <p:nvPr/>
              </p:nvSpPr>
              <p:spPr>
                <a:xfrm>
                  <a:off x="3518" y="2436"/>
                  <a:ext cx="244" cy="269"/>
                </a:xfrm>
                <a:custGeom>
                  <a:avLst/>
                  <a:gdLst>
                    <a:gd name="T0" fmla="*/ 111 w 244"/>
                    <a:gd name="T1" fmla="*/ 0 h 269"/>
                    <a:gd name="T2" fmla="*/ 87 w 244"/>
                    <a:gd name="T3" fmla="*/ 4 h 269"/>
                    <a:gd name="T4" fmla="*/ 67 w 244"/>
                    <a:gd name="T5" fmla="*/ 16 h 269"/>
                    <a:gd name="T6" fmla="*/ 48 w 244"/>
                    <a:gd name="T7" fmla="*/ 29 h 269"/>
                    <a:gd name="T8" fmla="*/ 28 w 244"/>
                    <a:gd name="T9" fmla="*/ 49 h 269"/>
                    <a:gd name="T10" fmla="*/ 16 w 244"/>
                    <a:gd name="T11" fmla="*/ 70 h 269"/>
                    <a:gd name="T12" fmla="*/ 8 w 244"/>
                    <a:gd name="T13" fmla="*/ 95 h 269"/>
                    <a:gd name="T14" fmla="*/ 4 w 244"/>
                    <a:gd name="T15" fmla="*/ 120 h 269"/>
                    <a:gd name="T16" fmla="*/ 4 w 244"/>
                    <a:gd name="T17" fmla="*/ 149 h 269"/>
                    <a:gd name="T18" fmla="*/ 8 w 244"/>
                    <a:gd name="T19" fmla="*/ 174 h 269"/>
                    <a:gd name="T20" fmla="*/ 16 w 244"/>
                    <a:gd name="T21" fmla="*/ 198 h 269"/>
                    <a:gd name="T22" fmla="*/ 28 w 244"/>
                    <a:gd name="T23" fmla="*/ 219 h 269"/>
                    <a:gd name="T24" fmla="*/ 48 w 244"/>
                    <a:gd name="T25" fmla="*/ 240 h 269"/>
                    <a:gd name="T26" fmla="*/ 67 w 244"/>
                    <a:gd name="T27" fmla="*/ 252 h 269"/>
                    <a:gd name="T28" fmla="*/ 87 w 244"/>
                    <a:gd name="T29" fmla="*/ 265 h 269"/>
                    <a:gd name="T30" fmla="*/ 111 w 244"/>
                    <a:gd name="T31" fmla="*/ 269 h 269"/>
                    <a:gd name="T32" fmla="*/ 134 w 244"/>
                    <a:gd name="T33" fmla="*/ 269 h 269"/>
                    <a:gd name="T34" fmla="*/ 158 w 244"/>
                    <a:gd name="T35" fmla="*/ 265 h 269"/>
                    <a:gd name="T36" fmla="*/ 182 w 244"/>
                    <a:gd name="T37" fmla="*/ 252 h 269"/>
                    <a:gd name="T38" fmla="*/ 201 w 244"/>
                    <a:gd name="T39" fmla="*/ 240 h 269"/>
                    <a:gd name="T40" fmla="*/ 217 w 244"/>
                    <a:gd name="T41" fmla="*/ 219 h 269"/>
                    <a:gd name="T42" fmla="*/ 229 w 244"/>
                    <a:gd name="T43" fmla="*/ 198 h 269"/>
                    <a:gd name="T44" fmla="*/ 241 w 244"/>
                    <a:gd name="T45" fmla="*/ 174 h 269"/>
                    <a:gd name="T46" fmla="*/ 244 w 244"/>
                    <a:gd name="T47" fmla="*/ 149 h 269"/>
                    <a:gd name="T48" fmla="*/ 244 w 244"/>
                    <a:gd name="T49" fmla="*/ 120 h 269"/>
                    <a:gd name="T50" fmla="*/ 241 w 244"/>
                    <a:gd name="T51" fmla="*/ 95 h 269"/>
                    <a:gd name="T52" fmla="*/ 229 w 244"/>
                    <a:gd name="T53" fmla="*/ 70 h 269"/>
                    <a:gd name="T54" fmla="*/ 217 w 244"/>
                    <a:gd name="T55" fmla="*/ 49 h 269"/>
                    <a:gd name="T56" fmla="*/ 201 w 244"/>
                    <a:gd name="T57" fmla="*/ 29 h 269"/>
                    <a:gd name="T58" fmla="*/ 182 w 244"/>
                    <a:gd name="T59" fmla="*/ 16 h 269"/>
                    <a:gd name="T60" fmla="*/ 158 w 244"/>
                    <a:gd name="T61" fmla="*/ 4 h 269"/>
                    <a:gd name="T62" fmla="*/ 134 w 244"/>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69">
                      <a:moveTo>
                        <a:pt x="122" y="0"/>
                      </a:moveTo>
                      <a:lnTo>
                        <a:pt x="111" y="0"/>
                      </a:lnTo>
                      <a:lnTo>
                        <a:pt x="99" y="0"/>
                      </a:lnTo>
                      <a:lnTo>
                        <a:pt x="87" y="4"/>
                      </a:lnTo>
                      <a:lnTo>
                        <a:pt x="75" y="8"/>
                      </a:lnTo>
                      <a:lnTo>
                        <a:pt x="67" y="16"/>
                      </a:lnTo>
                      <a:lnTo>
                        <a:pt x="56" y="20"/>
                      </a:lnTo>
                      <a:lnTo>
                        <a:pt x="48" y="29"/>
                      </a:lnTo>
                      <a:lnTo>
                        <a:pt x="36" y="37"/>
                      </a:lnTo>
                      <a:lnTo>
                        <a:pt x="28" y="49"/>
                      </a:lnTo>
                      <a:lnTo>
                        <a:pt x="24" y="58"/>
                      </a:lnTo>
                      <a:lnTo>
                        <a:pt x="16" y="70"/>
                      </a:lnTo>
                      <a:lnTo>
                        <a:pt x="12" y="82"/>
                      </a:lnTo>
                      <a:lnTo>
                        <a:pt x="8" y="95"/>
                      </a:lnTo>
                      <a:lnTo>
                        <a:pt x="4" y="107"/>
                      </a:lnTo>
                      <a:lnTo>
                        <a:pt x="4" y="120"/>
                      </a:lnTo>
                      <a:lnTo>
                        <a:pt x="0" y="132"/>
                      </a:lnTo>
                      <a:lnTo>
                        <a:pt x="4" y="149"/>
                      </a:lnTo>
                      <a:lnTo>
                        <a:pt x="4" y="161"/>
                      </a:lnTo>
                      <a:lnTo>
                        <a:pt x="8" y="174"/>
                      </a:lnTo>
                      <a:lnTo>
                        <a:pt x="12" y="186"/>
                      </a:lnTo>
                      <a:lnTo>
                        <a:pt x="16" y="198"/>
                      </a:lnTo>
                      <a:lnTo>
                        <a:pt x="24" y="211"/>
                      </a:lnTo>
                      <a:lnTo>
                        <a:pt x="28" y="219"/>
                      </a:lnTo>
                      <a:lnTo>
                        <a:pt x="36" y="227"/>
                      </a:lnTo>
                      <a:lnTo>
                        <a:pt x="48" y="240"/>
                      </a:lnTo>
                      <a:lnTo>
                        <a:pt x="56" y="244"/>
                      </a:lnTo>
                      <a:lnTo>
                        <a:pt x="67" y="252"/>
                      </a:lnTo>
                      <a:lnTo>
                        <a:pt x="75" y="256"/>
                      </a:lnTo>
                      <a:lnTo>
                        <a:pt x="87" y="265"/>
                      </a:lnTo>
                      <a:lnTo>
                        <a:pt x="99" y="265"/>
                      </a:lnTo>
                      <a:lnTo>
                        <a:pt x="111" y="269"/>
                      </a:lnTo>
                      <a:lnTo>
                        <a:pt x="122" y="269"/>
                      </a:lnTo>
                      <a:lnTo>
                        <a:pt x="134" y="269"/>
                      </a:lnTo>
                      <a:lnTo>
                        <a:pt x="146" y="265"/>
                      </a:lnTo>
                      <a:lnTo>
                        <a:pt x="158" y="265"/>
                      </a:lnTo>
                      <a:lnTo>
                        <a:pt x="170" y="256"/>
                      </a:lnTo>
                      <a:lnTo>
                        <a:pt x="182" y="252"/>
                      </a:lnTo>
                      <a:lnTo>
                        <a:pt x="189" y="244"/>
                      </a:lnTo>
                      <a:lnTo>
                        <a:pt x="201" y="240"/>
                      </a:lnTo>
                      <a:lnTo>
                        <a:pt x="209" y="227"/>
                      </a:lnTo>
                      <a:lnTo>
                        <a:pt x="217" y="219"/>
                      </a:lnTo>
                      <a:lnTo>
                        <a:pt x="225" y="211"/>
                      </a:lnTo>
                      <a:lnTo>
                        <a:pt x="229" y="198"/>
                      </a:lnTo>
                      <a:lnTo>
                        <a:pt x="233" y="186"/>
                      </a:lnTo>
                      <a:lnTo>
                        <a:pt x="241" y="174"/>
                      </a:lnTo>
                      <a:lnTo>
                        <a:pt x="241" y="161"/>
                      </a:lnTo>
                      <a:lnTo>
                        <a:pt x="244" y="149"/>
                      </a:lnTo>
                      <a:lnTo>
                        <a:pt x="244" y="132"/>
                      </a:lnTo>
                      <a:lnTo>
                        <a:pt x="244" y="120"/>
                      </a:lnTo>
                      <a:lnTo>
                        <a:pt x="241" y="107"/>
                      </a:lnTo>
                      <a:lnTo>
                        <a:pt x="241" y="95"/>
                      </a:lnTo>
                      <a:lnTo>
                        <a:pt x="233" y="82"/>
                      </a:lnTo>
                      <a:lnTo>
                        <a:pt x="229" y="70"/>
                      </a:lnTo>
                      <a:lnTo>
                        <a:pt x="225" y="58"/>
                      </a:lnTo>
                      <a:lnTo>
                        <a:pt x="217" y="49"/>
                      </a:lnTo>
                      <a:lnTo>
                        <a:pt x="209" y="37"/>
                      </a:lnTo>
                      <a:lnTo>
                        <a:pt x="201" y="29"/>
                      </a:lnTo>
                      <a:lnTo>
                        <a:pt x="189" y="20"/>
                      </a:lnTo>
                      <a:lnTo>
                        <a:pt x="182" y="16"/>
                      </a:lnTo>
                      <a:lnTo>
                        <a:pt x="170" y="8"/>
                      </a:lnTo>
                      <a:lnTo>
                        <a:pt x="158" y="4"/>
                      </a:lnTo>
                      <a:lnTo>
                        <a:pt x="146" y="0"/>
                      </a:lnTo>
                      <a:lnTo>
                        <a:pt x="134" y="0"/>
                      </a:lnTo>
                      <a:lnTo>
                        <a:pt x="122"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5" name="Freeform 94"/>
                <p:cNvSpPr/>
                <p:nvPr/>
              </p:nvSpPr>
              <p:spPr>
                <a:xfrm>
                  <a:off x="3518" y="2436"/>
                  <a:ext cx="244" cy="269"/>
                </a:xfrm>
                <a:custGeom>
                  <a:avLst/>
                  <a:gdLst>
                    <a:gd name="T0" fmla="*/ 111 w 244"/>
                    <a:gd name="T1" fmla="*/ 0 h 269"/>
                    <a:gd name="T2" fmla="*/ 87 w 244"/>
                    <a:gd name="T3" fmla="*/ 4 h 269"/>
                    <a:gd name="T4" fmla="*/ 67 w 244"/>
                    <a:gd name="T5" fmla="*/ 16 h 269"/>
                    <a:gd name="T6" fmla="*/ 48 w 244"/>
                    <a:gd name="T7" fmla="*/ 29 h 269"/>
                    <a:gd name="T8" fmla="*/ 28 w 244"/>
                    <a:gd name="T9" fmla="*/ 49 h 269"/>
                    <a:gd name="T10" fmla="*/ 16 w 244"/>
                    <a:gd name="T11" fmla="*/ 70 h 269"/>
                    <a:gd name="T12" fmla="*/ 8 w 244"/>
                    <a:gd name="T13" fmla="*/ 95 h 269"/>
                    <a:gd name="T14" fmla="*/ 4 w 244"/>
                    <a:gd name="T15" fmla="*/ 120 h 269"/>
                    <a:gd name="T16" fmla="*/ 4 w 244"/>
                    <a:gd name="T17" fmla="*/ 149 h 269"/>
                    <a:gd name="T18" fmla="*/ 8 w 244"/>
                    <a:gd name="T19" fmla="*/ 174 h 269"/>
                    <a:gd name="T20" fmla="*/ 16 w 244"/>
                    <a:gd name="T21" fmla="*/ 198 h 269"/>
                    <a:gd name="T22" fmla="*/ 28 w 244"/>
                    <a:gd name="T23" fmla="*/ 219 h 269"/>
                    <a:gd name="T24" fmla="*/ 48 w 244"/>
                    <a:gd name="T25" fmla="*/ 240 h 269"/>
                    <a:gd name="T26" fmla="*/ 67 w 244"/>
                    <a:gd name="T27" fmla="*/ 252 h 269"/>
                    <a:gd name="T28" fmla="*/ 87 w 244"/>
                    <a:gd name="T29" fmla="*/ 265 h 269"/>
                    <a:gd name="T30" fmla="*/ 111 w 244"/>
                    <a:gd name="T31" fmla="*/ 269 h 269"/>
                    <a:gd name="T32" fmla="*/ 134 w 244"/>
                    <a:gd name="T33" fmla="*/ 269 h 269"/>
                    <a:gd name="T34" fmla="*/ 158 w 244"/>
                    <a:gd name="T35" fmla="*/ 265 h 269"/>
                    <a:gd name="T36" fmla="*/ 182 w 244"/>
                    <a:gd name="T37" fmla="*/ 252 h 269"/>
                    <a:gd name="T38" fmla="*/ 201 w 244"/>
                    <a:gd name="T39" fmla="*/ 240 h 269"/>
                    <a:gd name="T40" fmla="*/ 217 w 244"/>
                    <a:gd name="T41" fmla="*/ 219 h 269"/>
                    <a:gd name="T42" fmla="*/ 229 w 244"/>
                    <a:gd name="T43" fmla="*/ 198 h 269"/>
                    <a:gd name="T44" fmla="*/ 241 w 244"/>
                    <a:gd name="T45" fmla="*/ 174 h 269"/>
                    <a:gd name="T46" fmla="*/ 244 w 244"/>
                    <a:gd name="T47" fmla="*/ 149 h 269"/>
                    <a:gd name="T48" fmla="*/ 244 w 244"/>
                    <a:gd name="T49" fmla="*/ 120 h 269"/>
                    <a:gd name="T50" fmla="*/ 241 w 244"/>
                    <a:gd name="T51" fmla="*/ 95 h 269"/>
                    <a:gd name="T52" fmla="*/ 229 w 244"/>
                    <a:gd name="T53" fmla="*/ 70 h 269"/>
                    <a:gd name="T54" fmla="*/ 217 w 244"/>
                    <a:gd name="T55" fmla="*/ 49 h 269"/>
                    <a:gd name="T56" fmla="*/ 201 w 244"/>
                    <a:gd name="T57" fmla="*/ 29 h 269"/>
                    <a:gd name="T58" fmla="*/ 182 w 244"/>
                    <a:gd name="T59" fmla="*/ 16 h 269"/>
                    <a:gd name="T60" fmla="*/ 158 w 244"/>
                    <a:gd name="T61" fmla="*/ 4 h 269"/>
                    <a:gd name="T62" fmla="*/ 134 w 244"/>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69">
                      <a:moveTo>
                        <a:pt x="122" y="0"/>
                      </a:moveTo>
                      <a:lnTo>
                        <a:pt x="111" y="0"/>
                      </a:lnTo>
                      <a:lnTo>
                        <a:pt x="99" y="0"/>
                      </a:lnTo>
                      <a:lnTo>
                        <a:pt x="87" y="4"/>
                      </a:lnTo>
                      <a:lnTo>
                        <a:pt x="75" y="8"/>
                      </a:lnTo>
                      <a:lnTo>
                        <a:pt x="67" y="16"/>
                      </a:lnTo>
                      <a:lnTo>
                        <a:pt x="56" y="20"/>
                      </a:lnTo>
                      <a:lnTo>
                        <a:pt x="48" y="29"/>
                      </a:lnTo>
                      <a:lnTo>
                        <a:pt x="36" y="37"/>
                      </a:lnTo>
                      <a:lnTo>
                        <a:pt x="28" y="49"/>
                      </a:lnTo>
                      <a:lnTo>
                        <a:pt x="24" y="58"/>
                      </a:lnTo>
                      <a:lnTo>
                        <a:pt x="16" y="70"/>
                      </a:lnTo>
                      <a:lnTo>
                        <a:pt x="12" y="82"/>
                      </a:lnTo>
                      <a:lnTo>
                        <a:pt x="8" y="95"/>
                      </a:lnTo>
                      <a:lnTo>
                        <a:pt x="4" y="107"/>
                      </a:lnTo>
                      <a:lnTo>
                        <a:pt x="4" y="120"/>
                      </a:lnTo>
                      <a:lnTo>
                        <a:pt x="0" y="132"/>
                      </a:lnTo>
                      <a:lnTo>
                        <a:pt x="4" y="149"/>
                      </a:lnTo>
                      <a:lnTo>
                        <a:pt x="4" y="161"/>
                      </a:lnTo>
                      <a:lnTo>
                        <a:pt x="8" y="174"/>
                      </a:lnTo>
                      <a:lnTo>
                        <a:pt x="12" y="186"/>
                      </a:lnTo>
                      <a:lnTo>
                        <a:pt x="16" y="198"/>
                      </a:lnTo>
                      <a:lnTo>
                        <a:pt x="24" y="211"/>
                      </a:lnTo>
                      <a:lnTo>
                        <a:pt x="28" y="219"/>
                      </a:lnTo>
                      <a:lnTo>
                        <a:pt x="36" y="227"/>
                      </a:lnTo>
                      <a:lnTo>
                        <a:pt x="48" y="240"/>
                      </a:lnTo>
                      <a:lnTo>
                        <a:pt x="56" y="244"/>
                      </a:lnTo>
                      <a:lnTo>
                        <a:pt x="67" y="252"/>
                      </a:lnTo>
                      <a:lnTo>
                        <a:pt x="75" y="256"/>
                      </a:lnTo>
                      <a:lnTo>
                        <a:pt x="87" y="265"/>
                      </a:lnTo>
                      <a:lnTo>
                        <a:pt x="99" y="265"/>
                      </a:lnTo>
                      <a:lnTo>
                        <a:pt x="111" y="269"/>
                      </a:lnTo>
                      <a:lnTo>
                        <a:pt x="122" y="269"/>
                      </a:lnTo>
                      <a:lnTo>
                        <a:pt x="134" y="269"/>
                      </a:lnTo>
                      <a:lnTo>
                        <a:pt x="146" y="265"/>
                      </a:lnTo>
                      <a:lnTo>
                        <a:pt x="158" y="265"/>
                      </a:lnTo>
                      <a:lnTo>
                        <a:pt x="170" y="256"/>
                      </a:lnTo>
                      <a:lnTo>
                        <a:pt x="182" y="252"/>
                      </a:lnTo>
                      <a:lnTo>
                        <a:pt x="189" y="244"/>
                      </a:lnTo>
                      <a:lnTo>
                        <a:pt x="201" y="240"/>
                      </a:lnTo>
                      <a:lnTo>
                        <a:pt x="209" y="227"/>
                      </a:lnTo>
                      <a:lnTo>
                        <a:pt x="217" y="219"/>
                      </a:lnTo>
                      <a:lnTo>
                        <a:pt x="225" y="211"/>
                      </a:lnTo>
                      <a:lnTo>
                        <a:pt x="229" y="198"/>
                      </a:lnTo>
                      <a:lnTo>
                        <a:pt x="233" y="186"/>
                      </a:lnTo>
                      <a:lnTo>
                        <a:pt x="241" y="174"/>
                      </a:lnTo>
                      <a:lnTo>
                        <a:pt x="241" y="161"/>
                      </a:lnTo>
                      <a:lnTo>
                        <a:pt x="244" y="149"/>
                      </a:lnTo>
                      <a:lnTo>
                        <a:pt x="244" y="132"/>
                      </a:lnTo>
                      <a:lnTo>
                        <a:pt x="244" y="120"/>
                      </a:lnTo>
                      <a:lnTo>
                        <a:pt x="241" y="107"/>
                      </a:lnTo>
                      <a:lnTo>
                        <a:pt x="241" y="95"/>
                      </a:lnTo>
                      <a:lnTo>
                        <a:pt x="233" y="82"/>
                      </a:lnTo>
                      <a:lnTo>
                        <a:pt x="229" y="70"/>
                      </a:lnTo>
                      <a:lnTo>
                        <a:pt x="225" y="58"/>
                      </a:lnTo>
                      <a:lnTo>
                        <a:pt x="217" y="49"/>
                      </a:lnTo>
                      <a:lnTo>
                        <a:pt x="209" y="37"/>
                      </a:lnTo>
                      <a:lnTo>
                        <a:pt x="201" y="29"/>
                      </a:lnTo>
                      <a:lnTo>
                        <a:pt x="189" y="20"/>
                      </a:lnTo>
                      <a:lnTo>
                        <a:pt x="182" y="16"/>
                      </a:lnTo>
                      <a:lnTo>
                        <a:pt x="170" y="8"/>
                      </a:lnTo>
                      <a:lnTo>
                        <a:pt x="158" y="4"/>
                      </a:lnTo>
                      <a:lnTo>
                        <a:pt x="146" y="0"/>
                      </a:lnTo>
                      <a:lnTo>
                        <a:pt x="134" y="0"/>
                      </a:lnTo>
                      <a:lnTo>
                        <a:pt x="122"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6" name="Freeform 95"/>
                <p:cNvSpPr/>
                <p:nvPr/>
              </p:nvSpPr>
              <p:spPr>
                <a:xfrm>
                  <a:off x="3873" y="2448"/>
                  <a:ext cx="248" cy="269"/>
                </a:xfrm>
                <a:custGeom>
                  <a:avLst/>
                  <a:gdLst>
                    <a:gd name="T0" fmla="*/ 114 w 248"/>
                    <a:gd name="T1" fmla="*/ 0 h 269"/>
                    <a:gd name="T2" fmla="*/ 86 w 248"/>
                    <a:gd name="T3" fmla="*/ 4 h 269"/>
                    <a:gd name="T4" fmla="*/ 67 w 248"/>
                    <a:gd name="T5" fmla="*/ 12 h 269"/>
                    <a:gd name="T6" fmla="*/ 47 w 248"/>
                    <a:gd name="T7" fmla="*/ 29 h 269"/>
                    <a:gd name="T8" fmla="*/ 31 w 248"/>
                    <a:gd name="T9" fmla="*/ 46 h 269"/>
                    <a:gd name="T10" fmla="*/ 15 w 248"/>
                    <a:gd name="T11" fmla="*/ 70 h 269"/>
                    <a:gd name="T12" fmla="*/ 8 w 248"/>
                    <a:gd name="T13" fmla="*/ 91 h 269"/>
                    <a:gd name="T14" fmla="*/ 0 w 248"/>
                    <a:gd name="T15" fmla="*/ 120 h 269"/>
                    <a:gd name="T16" fmla="*/ 0 w 248"/>
                    <a:gd name="T17" fmla="*/ 145 h 269"/>
                    <a:gd name="T18" fmla="*/ 8 w 248"/>
                    <a:gd name="T19" fmla="*/ 174 h 269"/>
                    <a:gd name="T20" fmla="*/ 15 w 248"/>
                    <a:gd name="T21" fmla="*/ 199 h 269"/>
                    <a:gd name="T22" fmla="*/ 31 w 248"/>
                    <a:gd name="T23" fmla="*/ 220 h 269"/>
                    <a:gd name="T24" fmla="*/ 47 w 248"/>
                    <a:gd name="T25" fmla="*/ 236 h 269"/>
                    <a:gd name="T26" fmla="*/ 67 w 248"/>
                    <a:gd name="T27" fmla="*/ 253 h 269"/>
                    <a:gd name="T28" fmla="*/ 86 w 248"/>
                    <a:gd name="T29" fmla="*/ 261 h 269"/>
                    <a:gd name="T30" fmla="*/ 114 w 248"/>
                    <a:gd name="T31" fmla="*/ 269 h 269"/>
                    <a:gd name="T32" fmla="*/ 137 w 248"/>
                    <a:gd name="T33" fmla="*/ 269 h 269"/>
                    <a:gd name="T34" fmla="*/ 161 w 248"/>
                    <a:gd name="T35" fmla="*/ 261 h 269"/>
                    <a:gd name="T36" fmla="*/ 185 w 248"/>
                    <a:gd name="T37" fmla="*/ 253 h 269"/>
                    <a:gd name="T38" fmla="*/ 204 w 248"/>
                    <a:gd name="T39" fmla="*/ 236 h 269"/>
                    <a:gd name="T40" fmla="*/ 220 w 248"/>
                    <a:gd name="T41" fmla="*/ 220 h 269"/>
                    <a:gd name="T42" fmla="*/ 236 w 248"/>
                    <a:gd name="T43" fmla="*/ 199 h 269"/>
                    <a:gd name="T44" fmla="*/ 244 w 248"/>
                    <a:gd name="T45" fmla="*/ 174 h 269"/>
                    <a:gd name="T46" fmla="*/ 248 w 248"/>
                    <a:gd name="T47" fmla="*/ 145 h 269"/>
                    <a:gd name="T48" fmla="*/ 248 w 248"/>
                    <a:gd name="T49" fmla="*/ 120 h 269"/>
                    <a:gd name="T50" fmla="*/ 244 w 248"/>
                    <a:gd name="T51" fmla="*/ 91 h 269"/>
                    <a:gd name="T52" fmla="*/ 236 w 248"/>
                    <a:gd name="T53" fmla="*/ 70 h 269"/>
                    <a:gd name="T54" fmla="*/ 220 w 248"/>
                    <a:gd name="T55" fmla="*/ 46 h 269"/>
                    <a:gd name="T56" fmla="*/ 204 w 248"/>
                    <a:gd name="T57" fmla="*/ 29 h 269"/>
                    <a:gd name="T58" fmla="*/ 185 w 248"/>
                    <a:gd name="T59" fmla="*/ 12 h 269"/>
                    <a:gd name="T60" fmla="*/ 161 w 248"/>
                    <a:gd name="T61" fmla="*/ 4 h 269"/>
                    <a:gd name="T62" fmla="*/ 137 w 248"/>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 h="269">
                      <a:moveTo>
                        <a:pt x="126" y="0"/>
                      </a:moveTo>
                      <a:lnTo>
                        <a:pt x="114" y="0"/>
                      </a:lnTo>
                      <a:lnTo>
                        <a:pt x="98" y="0"/>
                      </a:lnTo>
                      <a:lnTo>
                        <a:pt x="86" y="4"/>
                      </a:lnTo>
                      <a:lnTo>
                        <a:pt x="78" y="8"/>
                      </a:lnTo>
                      <a:lnTo>
                        <a:pt x="67" y="12"/>
                      </a:lnTo>
                      <a:lnTo>
                        <a:pt x="55" y="21"/>
                      </a:lnTo>
                      <a:lnTo>
                        <a:pt x="47" y="29"/>
                      </a:lnTo>
                      <a:lnTo>
                        <a:pt x="39" y="37"/>
                      </a:lnTo>
                      <a:lnTo>
                        <a:pt x="31" y="46"/>
                      </a:lnTo>
                      <a:lnTo>
                        <a:pt x="23" y="58"/>
                      </a:lnTo>
                      <a:lnTo>
                        <a:pt x="15" y="70"/>
                      </a:lnTo>
                      <a:lnTo>
                        <a:pt x="11" y="79"/>
                      </a:lnTo>
                      <a:lnTo>
                        <a:pt x="8" y="91"/>
                      </a:lnTo>
                      <a:lnTo>
                        <a:pt x="4" y="108"/>
                      </a:lnTo>
                      <a:lnTo>
                        <a:pt x="0" y="120"/>
                      </a:lnTo>
                      <a:lnTo>
                        <a:pt x="0" y="133"/>
                      </a:lnTo>
                      <a:lnTo>
                        <a:pt x="0" y="145"/>
                      </a:lnTo>
                      <a:lnTo>
                        <a:pt x="4" y="162"/>
                      </a:lnTo>
                      <a:lnTo>
                        <a:pt x="8" y="174"/>
                      </a:lnTo>
                      <a:lnTo>
                        <a:pt x="11" y="186"/>
                      </a:lnTo>
                      <a:lnTo>
                        <a:pt x="15" y="199"/>
                      </a:lnTo>
                      <a:lnTo>
                        <a:pt x="23" y="207"/>
                      </a:lnTo>
                      <a:lnTo>
                        <a:pt x="31" y="220"/>
                      </a:lnTo>
                      <a:lnTo>
                        <a:pt x="39" y="228"/>
                      </a:lnTo>
                      <a:lnTo>
                        <a:pt x="47" y="236"/>
                      </a:lnTo>
                      <a:lnTo>
                        <a:pt x="55" y="244"/>
                      </a:lnTo>
                      <a:lnTo>
                        <a:pt x="67" y="253"/>
                      </a:lnTo>
                      <a:lnTo>
                        <a:pt x="78" y="257"/>
                      </a:lnTo>
                      <a:lnTo>
                        <a:pt x="86" y="261"/>
                      </a:lnTo>
                      <a:lnTo>
                        <a:pt x="98" y="265"/>
                      </a:lnTo>
                      <a:lnTo>
                        <a:pt x="114" y="269"/>
                      </a:lnTo>
                      <a:lnTo>
                        <a:pt x="126" y="269"/>
                      </a:lnTo>
                      <a:lnTo>
                        <a:pt x="137" y="269"/>
                      </a:lnTo>
                      <a:lnTo>
                        <a:pt x="149" y="265"/>
                      </a:lnTo>
                      <a:lnTo>
                        <a:pt x="161" y="261"/>
                      </a:lnTo>
                      <a:lnTo>
                        <a:pt x="173" y="257"/>
                      </a:lnTo>
                      <a:lnTo>
                        <a:pt x="185" y="253"/>
                      </a:lnTo>
                      <a:lnTo>
                        <a:pt x="192" y="244"/>
                      </a:lnTo>
                      <a:lnTo>
                        <a:pt x="204" y="236"/>
                      </a:lnTo>
                      <a:lnTo>
                        <a:pt x="212" y="228"/>
                      </a:lnTo>
                      <a:lnTo>
                        <a:pt x="220" y="220"/>
                      </a:lnTo>
                      <a:lnTo>
                        <a:pt x="228" y="207"/>
                      </a:lnTo>
                      <a:lnTo>
                        <a:pt x="236" y="199"/>
                      </a:lnTo>
                      <a:lnTo>
                        <a:pt x="240" y="186"/>
                      </a:lnTo>
                      <a:lnTo>
                        <a:pt x="244" y="174"/>
                      </a:lnTo>
                      <a:lnTo>
                        <a:pt x="248" y="162"/>
                      </a:lnTo>
                      <a:lnTo>
                        <a:pt x="248" y="145"/>
                      </a:lnTo>
                      <a:lnTo>
                        <a:pt x="248" y="133"/>
                      </a:lnTo>
                      <a:lnTo>
                        <a:pt x="248" y="120"/>
                      </a:lnTo>
                      <a:lnTo>
                        <a:pt x="248" y="108"/>
                      </a:lnTo>
                      <a:lnTo>
                        <a:pt x="244" y="91"/>
                      </a:lnTo>
                      <a:lnTo>
                        <a:pt x="240" y="79"/>
                      </a:lnTo>
                      <a:lnTo>
                        <a:pt x="236" y="70"/>
                      </a:lnTo>
                      <a:lnTo>
                        <a:pt x="228" y="58"/>
                      </a:lnTo>
                      <a:lnTo>
                        <a:pt x="220" y="46"/>
                      </a:lnTo>
                      <a:lnTo>
                        <a:pt x="212" y="37"/>
                      </a:lnTo>
                      <a:lnTo>
                        <a:pt x="204" y="29"/>
                      </a:lnTo>
                      <a:lnTo>
                        <a:pt x="192" y="21"/>
                      </a:lnTo>
                      <a:lnTo>
                        <a:pt x="185" y="12"/>
                      </a:lnTo>
                      <a:lnTo>
                        <a:pt x="173" y="8"/>
                      </a:lnTo>
                      <a:lnTo>
                        <a:pt x="161" y="4"/>
                      </a:lnTo>
                      <a:lnTo>
                        <a:pt x="149" y="0"/>
                      </a:lnTo>
                      <a:lnTo>
                        <a:pt x="137" y="0"/>
                      </a:lnTo>
                      <a:lnTo>
                        <a:pt x="126"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7" name="Freeform 96"/>
                <p:cNvSpPr/>
                <p:nvPr/>
              </p:nvSpPr>
              <p:spPr>
                <a:xfrm>
                  <a:off x="3873" y="2448"/>
                  <a:ext cx="248" cy="269"/>
                </a:xfrm>
                <a:custGeom>
                  <a:avLst/>
                  <a:gdLst>
                    <a:gd name="T0" fmla="*/ 114 w 248"/>
                    <a:gd name="T1" fmla="*/ 0 h 269"/>
                    <a:gd name="T2" fmla="*/ 86 w 248"/>
                    <a:gd name="T3" fmla="*/ 4 h 269"/>
                    <a:gd name="T4" fmla="*/ 67 w 248"/>
                    <a:gd name="T5" fmla="*/ 12 h 269"/>
                    <a:gd name="T6" fmla="*/ 47 w 248"/>
                    <a:gd name="T7" fmla="*/ 29 h 269"/>
                    <a:gd name="T8" fmla="*/ 31 w 248"/>
                    <a:gd name="T9" fmla="*/ 46 h 269"/>
                    <a:gd name="T10" fmla="*/ 15 w 248"/>
                    <a:gd name="T11" fmla="*/ 70 h 269"/>
                    <a:gd name="T12" fmla="*/ 8 w 248"/>
                    <a:gd name="T13" fmla="*/ 91 h 269"/>
                    <a:gd name="T14" fmla="*/ 0 w 248"/>
                    <a:gd name="T15" fmla="*/ 120 h 269"/>
                    <a:gd name="T16" fmla="*/ 0 w 248"/>
                    <a:gd name="T17" fmla="*/ 145 h 269"/>
                    <a:gd name="T18" fmla="*/ 8 w 248"/>
                    <a:gd name="T19" fmla="*/ 174 h 269"/>
                    <a:gd name="T20" fmla="*/ 15 w 248"/>
                    <a:gd name="T21" fmla="*/ 199 h 269"/>
                    <a:gd name="T22" fmla="*/ 31 w 248"/>
                    <a:gd name="T23" fmla="*/ 220 h 269"/>
                    <a:gd name="T24" fmla="*/ 47 w 248"/>
                    <a:gd name="T25" fmla="*/ 236 h 269"/>
                    <a:gd name="T26" fmla="*/ 67 w 248"/>
                    <a:gd name="T27" fmla="*/ 253 h 269"/>
                    <a:gd name="T28" fmla="*/ 86 w 248"/>
                    <a:gd name="T29" fmla="*/ 261 h 269"/>
                    <a:gd name="T30" fmla="*/ 114 w 248"/>
                    <a:gd name="T31" fmla="*/ 269 h 269"/>
                    <a:gd name="T32" fmla="*/ 137 w 248"/>
                    <a:gd name="T33" fmla="*/ 269 h 269"/>
                    <a:gd name="T34" fmla="*/ 161 w 248"/>
                    <a:gd name="T35" fmla="*/ 261 h 269"/>
                    <a:gd name="T36" fmla="*/ 185 w 248"/>
                    <a:gd name="T37" fmla="*/ 253 h 269"/>
                    <a:gd name="T38" fmla="*/ 204 w 248"/>
                    <a:gd name="T39" fmla="*/ 236 h 269"/>
                    <a:gd name="T40" fmla="*/ 220 w 248"/>
                    <a:gd name="T41" fmla="*/ 220 h 269"/>
                    <a:gd name="T42" fmla="*/ 236 w 248"/>
                    <a:gd name="T43" fmla="*/ 199 h 269"/>
                    <a:gd name="T44" fmla="*/ 244 w 248"/>
                    <a:gd name="T45" fmla="*/ 174 h 269"/>
                    <a:gd name="T46" fmla="*/ 248 w 248"/>
                    <a:gd name="T47" fmla="*/ 145 h 269"/>
                    <a:gd name="T48" fmla="*/ 248 w 248"/>
                    <a:gd name="T49" fmla="*/ 120 h 269"/>
                    <a:gd name="T50" fmla="*/ 244 w 248"/>
                    <a:gd name="T51" fmla="*/ 91 h 269"/>
                    <a:gd name="T52" fmla="*/ 236 w 248"/>
                    <a:gd name="T53" fmla="*/ 70 h 269"/>
                    <a:gd name="T54" fmla="*/ 220 w 248"/>
                    <a:gd name="T55" fmla="*/ 46 h 269"/>
                    <a:gd name="T56" fmla="*/ 204 w 248"/>
                    <a:gd name="T57" fmla="*/ 29 h 269"/>
                    <a:gd name="T58" fmla="*/ 185 w 248"/>
                    <a:gd name="T59" fmla="*/ 12 h 269"/>
                    <a:gd name="T60" fmla="*/ 161 w 248"/>
                    <a:gd name="T61" fmla="*/ 4 h 269"/>
                    <a:gd name="T62" fmla="*/ 137 w 248"/>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 h="269">
                      <a:moveTo>
                        <a:pt x="126" y="0"/>
                      </a:moveTo>
                      <a:lnTo>
                        <a:pt x="114" y="0"/>
                      </a:lnTo>
                      <a:lnTo>
                        <a:pt x="98" y="0"/>
                      </a:lnTo>
                      <a:lnTo>
                        <a:pt x="86" y="4"/>
                      </a:lnTo>
                      <a:lnTo>
                        <a:pt x="78" y="8"/>
                      </a:lnTo>
                      <a:lnTo>
                        <a:pt x="67" y="12"/>
                      </a:lnTo>
                      <a:lnTo>
                        <a:pt x="55" y="21"/>
                      </a:lnTo>
                      <a:lnTo>
                        <a:pt x="47" y="29"/>
                      </a:lnTo>
                      <a:lnTo>
                        <a:pt x="39" y="37"/>
                      </a:lnTo>
                      <a:lnTo>
                        <a:pt x="31" y="46"/>
                      </a:lnTo>
                      <a:lnTo>
                        <a:pt x="23" y="58"/>
                      </a:lnTo>
                      <a:lnTo>
                        <a:pt x="15" y="70"/>
                      </a:lnTo>
                      <a:lnTo>
                        <a:pt x="11" y="79"/>
                      </a:lnTo>
                      <a:lnTo>
                        <a:pt x="8" y="91"/>
                      </a:lnTo>
                      <a:lnTo>
                        <a:pt x="4" y="108"/>
                      </a:lnTo>
                      <a:lnTo>
                        <a:pt x="0" y="120"/>
                      </a:lnTo>
                      <a:lnTo>
                        <a:pt x="0" y="133"/>
                      </a:lnTo>
                      <a:lnTo>
                        <a:pt x="0" y="145"/>
                      </a:lnTo>
                      <a:lnTo>
                        <a:pt x="4" y="162"/>
                      </a:lnTo>
                      <a:lnTo>
                        <a:pt x="8" y="174"/>
                      </a:lnTo>
                      <a:lnTo>
                        <a:pt x="11" y="186"/>
                      </a:lnTo>
                      <a:lnTo>
                        <a:pt x="15" y="199"/>
                      </a:lnTo>
                      <a:lnTo>
                        <a:pt x="23" y="207"/>
                      </a:lnTo>
                      <a:lnTo>
                        <a:pt x="31" y="220"/>
                      </a:lnTo>
                      <a:lnTo>
                        <a:pt x="39" y="228"/>
                      </a:lnTo>
                      <a:lnTo>
                        <a:pt x="47" y="236"/>
                      </a:lnTo>
                      <a:lnTo>
                        <a:pt x="55" y="244"/>
                      </a:lnTo>
                      <a:lnTo>
                        <a:pt x="67" y="253"/>
                      </a:lnTo>
                      <a:lnTo>
                        <a:pt x="78" y="257"/>
                      </a:lnTo>
                      <a:lnTo>
                        <a:pt x="86" y="261"/>
                      </a:lnTo>
                      <a:lnTo>
                        <a:pt x="98" y="265"/>
                      </a:lnTo>
                      <a:lnTo>
                        <a:pt x="114" y="269"/>
                      </a:lnTo>
                      <a:lnTo>
                        <a:pt x="126" y="269"/>
                      </a:lnTo>
                      <a:lnTo>
                        <a:pt x="137" y="269"/>
                      </a:lnTo>
                      <a:lnTo>
                        <a:pt x="149" y="265"/>
                      </a:lnTo>
                      <a:lnTo>
                        <a:pt x="161" y="261"/>
                      </a:lnTo>
                      <a:lnTo>
                        <a:pt x="173" y="257"/>
                      </a:lnTo>
                      <a:lnTo>
                        <a:pt x="185" y="253"/>
                      </a:lnTo>
                      <a:lnTo>
                        <a:pt x="192" y="244"/>
                      </a:lnTo>
                      <a:lnTo>
                        <a:pt x="204" y="236"/>
                      </a:lnTo>
                      <a:lnTo>
                        <a:pt x="212" y="228"/>
                      </a:lnTo>
                      <a:lnTo>
                        <a:pt x="220" y="220"/>
                      </a:lnTo>
                      <a:lnTo>
                        <a:pt x="228" y="207"/>
                      </a:lnTo>
                      <a:lnTo>
                        <a:pt x="236" y="199"/>
                      </a:lnTo>
                      <a:lnTo>
                        <a:pt x="240" y="186"/>
                      </a:lnTo>
                      <a:lnTo>
                        <a:pt x="244" y="174"/>
                      </a:lnTo>
                      <a:lnTo>
                        <a:pt x="248" y="162"/>
                      </a:lnTo>
                      <a:lnTo>
                        <a:pt x="248" y="145"/>
                      </a:lnTo>
                      <a:lnTo>
                        <a:pt x="248" y="133"/>
                      </a:lnTo>
                      <a:lnTo>
                        <a:pt x="248" y="120"/>
                      </a:lnTo>
                      <a:lnTo>
                        <a:pt x="248" y="108"/>
                      </a:lnTo>
                      <a:lnTo>
                        <a:pt x="244" y="91"/>
                      </a:lnTo>
                      <a:lnTo>
                        <a:pt x="240" y="79"/>
                      </a:lnTo>
                      <a:lnTo>
                        <a:pt x="236" y="70"/>
                      </a:lnTo>
                      <a:lnTo>
                        <a:pt x="228" y="58"/>
                      </a:lnTo>
                      <a:lnTo>
                        <a:pt x="220" y="46"/>
                      </a:lnTo>
                      <a:lnTo>
                        <a:pt x="212" y="37"/>
                      </a:lnTo>
                      <a:lnTo>
                        <a:pt x="204" y="29"/>
                      </a:lnTo>
                      <a:lnTo>
                        <a:pt x="192" y="21"/>
                      </a:lnTo>
                      <a:lnTo>
                        <a:pt x="185" y="12"/>
                      </a:lnTo>
                      <a:lnTo>
                        <a:pt x="173" y="8"/>
                      </a:lnTo>
                      <a:lnTo>
                        <a:pt x="161" y="4"/>
                      </a:lnTo>
                      <a:lnTo>
                        <a:pt x="149" y="0"/>
                      </a:lnTo>
                      <a:lnTo>
                        <a:pt x="137" y="0"/>
                      </a:lnTo>
                      <a:lnTo>
                        <a:pt x="126"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8" name="Freeform 97"/>
                <p:cNvSpPr/>
                <p:nvPr/>
              </p:nvSpPr>
              <p:spPr>
                <a:xfrm>
                  <a:off x="4164" y="2448"/>
                  <a:ext cx="240" cy="249"/>
                </a:xfrm>
                <a:custGeom>
                  <a:avLst/>
                  <a:gdLst>
                    <a:gd name="T0" fmla="*/ 106 w 240"/>
                    <a:gd name="T1" fmla="*/ 0 h 249"/>
                    <a:gd name="T2" fmla="*/ 82 w 240"/>
                    <a:gd name="T3" fmla="*/ 8 h 249"/>
                    <a:gd name="T4" fmla="*/ 63 w 240"/>
                    <a:gd name="T5" fmla="*/ 17 h 249"/>
                    <a:gd name="T6" fmla="*/ 43 w 240"/>
                    <a:gd name="T7" fmla="*/ 29 h 249"/>
                    <a:gd name="T8" fmla="*/ 27 w 240"/>
                    <a:gd name="T9" fmla="*/ 46 h 249"/>
                    <a:gd name="T10" fmla="*/ 12 w 240"/>
                    <a:gd name="T11" fmla="*/ 66 h 249"/>
                    <a:gd name="T12" fmla="*/ 4 w 240"/>
                    <a:gd name="T13" fmla="*/ 87 h 249"/>
                    <a:gd name="T14" fmla="*/ 0 w 240"/>
                    <a:gd name="T15" fmla="*/ 112 h 249"/>
                    <a:gd name="T16" fmla="*/ 0 w 240"/>
                    <a:gd name="T17" fmla="*/ 137 h 249"/>
                    <a:gd name="T18" fmla="*/ 4 w 240"/>
                    <a:gd name="T19" fmla="*/ 162 h 249"/>
                    <a:gd name="T20" fmla="*/ 12 w 240"/>
                    <a:gd name="T21" fmla="*/ 186 h 249"/>
                    <a:gd name="T22" fmla="*/ 27 w 240"/>
                    <a:gd name="T23" fmla="*/ 203 h 249"/>
                    <a:gd name="T24" fmla="*/ 43 w 240"/>
                    <a:gd name="T25" fmla="*/ 220 h 249"/>
                    <a:gd name="T26" fmla="*/ 63 w 240"/>
                    <a:gd name="T27" fmla="*/ 236 h 249"/>
                    <a:gd name="T28" fmla="*/ 82 w 240"/>
                    <a:gd name="T29" fmla="*/ 244 h 249"/>
                    <a:gd name="T30" fmla="*/ 106 w 240"/>
                    <a:gd name="T31" fmla="*/ 249 h 249"/>
                    <a:gd name="T32" fmla="*/ 130 w 240"/>
                    <a:gd name="T33" fmla="*/ 249 h 249"/>
                    <a:gd name="T34" fmla="*/ 153 w 240"/>
                    <a:gd name="T35" fmla="*/ 244 h 249"/>
                    <a:gd name="T36" fmla="*/ 177 w 240"/>
                    <a:gd name="T37" fmla="*/ 236 h 249"/>
                    <a:gd name="T38" fmla="*/ 197 w 240"/>
                    <a:gd name="T39" fmla="*/ 220 h 249"/>
                    <a:gd name="T40" fmla="*/ 212 w 240"/>
                    <a:gd name="T41" fmla="*/ 203 h 249"/>
                    <a:gd name="T42" fmla="*/ 224 w 240"/>
                    <a:gd name="T43" fmla="*/ 186 h 249"/>
                    <a:gd name="T44" fmla="*/ 232 w 240"/>
                    <a:gd name="T45" fmla="*/ 162 h 249"/>
                    <a:gd name="T46" fmla="*/ 240 w 240"/>
                    <a:gd name="T47" fmla="*/ 137 h 249"/>
                    <a:gd name="T48" fmla="*/ 240 w 240"/>
                    <a:gd name="T49" fmla="*/ 112 h 249"/>
                    <a:gd name="T50" fmla="*/ 232 w 240"/>
                    <a:gd name="T51" fmla="*/ 87 h 249"/>
                    <a:gd name="T52" fmla="*/ 224 w 240"/>
                    <a:gd name="T53" fmla="*/ 66 h 249"/>
                    <a:gd name="T54" fmla="*/ 212 w 240"/>
                    <a:gd name="T55" fmla="*/ 46 h 249"/>
                    <a:gd name="T56" fmla="*/ 197 w 240"/>
                    <a:gd name="T57" fmla="*/ 29 h 249"/>
                    <a:gd name="T58" fmla="*/ 177 w 240"/>
                    <a:gd name="T59" fmla="*/ 17 h 249"/>
                    <a:gd name="T60" fmla="*/ 153 w 240"/>
                    <a:gd name="T61" fmla="*/ 8 h 249"/>
                    <a:gd name="T62" fmla="*/ 130 w 240"/>
                    <a:gd name="T6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49">
                      <a:moveTo>
                        <a:pt x="118" y="0"/>
                      </a:moveTo>
                      <a:lnTo>
                        <a:pt x="106" y="0"/>
                      </a:lnTo>
                      <a:lnTo>
                        <a:pt x="94" y="4"/>
                      </a:lnTo>
                      <a:lnTo>
                        <a:pt x="82" y="8"/>
                      </a:lnTo>
                      <a:lnTo>
                        <a:pt x="71" y="12"/>
                      </a:lnTo>
                      <a:lnTo>
                        <a:pt x="63" y="17"/>
                      </a:lnTo>
                      <a:lnTo>
                        <a:pt x="51" y="21"/>
                      </a:lnTo>
                      <a:lnTo>
                        <a:pt x="43" y="29"/>
                      </a:lnTo>
                      <a:lnTo>
                        <a:pt x="35" y="37"/>
                      </a:lnTo>
                      <a:lnTo>
                        <a:pt x="27" y="46"/>
                      </a:lnTo>
                      <a:lnTo>
                        <a:pt x="20" y="58"/>
                      </a:lnTo>
                      <a:lnTo>
                        <a:pt x="12" y="66"/>
                      </a:lnTo>
                      <a:lnTo>
                        <a:pt x="8" y="79"/>
                      </a:lnTo>
                      <a:lnTo>
                        <a:pt x="4" y="87"/>
                      </a:lnTo>
                      <a:lnTo>
                        <a:pt x="0" y="99"/>
                      </a:lnTo>
                      <a:lnTo>
                        <a:pt x="0" y="112"/>
                      </a:lnTo>
                      <a:lnTo>
                        <a:pt x="0" y="124"/>
                      </a:lnTo>
                      <a:lnTo>
                        <a:pt x="0" y="137"/>
                      </a:lnTo>
                      <a:lnTo>
                        <a:pt x="0" y="149"/>
                      </a:lnTo>
                      <a:lnTo>
                        <a:pt x="4" y="162"/>
                      </a:lnTo>
                      <a:lnTo>
                        <a:pt x="8" y="174"/>
                      </a:lnTo>
                      <a:lnTo>
                        <a:pt x="12" y="186"/>
                      </a:lnTo>
                      <a:lnTo>
                        <a:pt x="20" y="195"/>
                      </a:lnTo>
                      <a:lnTo>
                        <a:pt x="27" y="203"/>
                      </a:lnTo>
                      <a:lnTo>
                        <a:pt x="35" y="215"/>
                      </a:lnTo>
                      <a:lnTo>
                        <a:pt x="43" y="220"/>
                      </a:lnTo>
                      <a:lnTo>
                        <a:pt x="51" y="228"/>
                      </a:lnTo>
                      <a:lnTo>
                        <a:pt x="63" y="236"/>
                      </a:lnTo>
                      <a:lnTo>
                        <a:pt x="71" y="240"/>
                      </a:lnTo>
                      <a:lnTo>
                        <a:pt x="82" y="244"/>
                      </a:lnTo>
                      <a:lnTo>
                        <a:pt x="94" y="249"/>
                      </a:lnTo>
                      <a:lnTo>
                        <a:pt x="106" y="249"/>
                      </a:lnTo>
                      <a:lnTo>
                        <a:pt x="118" y="249"/>
                      </a:lnTo>
                      <a:lnTo>
                        <a:pt x="130" y="249"/>
                      </a:lnTo>
                      <a:lnTo>
                        <a:pt x="141" y="249"/>
                      </a:lnTo>
                      <a:lnTo>
                        <a:pt x="153" y="244"/>
                      </a:lnTo>
                      <a:lnTo>
                        <a:pt x="165" y="240"/>
                      </a:lnTo>
                      <a:lnTo>
                        <a:pt x="177" y="236"/>
                      </a:lnTo>
                      <a:lnTo>
                        <a:pt x="185" y="228"/>
                      </a:lnTo>
                      <a:lnTo>
                        <a:pt x="197" y="220"/>
                      </a:lnTo>
                      <a:lnTo>
                        <a:pt x="204" y="215"/>
                      </a:lnTo>
                      <a:lnTo>
                        <a:pt x="212" y="203"/>
                      </a:lnTo>
                      <a:lnTo>
                        <a:pt x="216" y="195"/>
                      </a:lnTo>
                      <a:lnTo>
                        <a:pt x="224" y="186"/>
                      </a:lnTo>
                      <a:lnTo>
                        <a:pt x="228" y="174"/>
                      </a:lnTo>
                      <a:lnTo>
                        <a:pt x="232" y="162"/>
                      </a:lnTo>
                      <a:lnTo>
                        <a:pt x="236" y="149"/>
                      </a:lnTo>
                      <a:lnTo>
                        <a:pt x="240" y="137"/>
                      </a:lnTo>
                      <a:lnTo>
                        <a:pt x="240" y="124"/>
                      </a:lnTo>
                      <a:lnTo>
                        <a:pt x="240" y="112"/>
                      </a:lnTo>
                      <a:lnTo>
                        <a:pt x="236" y="99"/>
                      </a:lnTo>
                      <a:lnTo>
                        <a:pt x="232" y="87"/>
                      </a:lnTo>
                      <a:lnTo>
                        <a:pt x="228" y="79"/>
                      </a:lnTo>
                      <a:lnTo>
                        <a:pt x="224" y="66"/>
                      </a:lnTo>
                      <a:lnTo>
                        <a:pt x="216" y="58"/>
                      </a:lnTo>
                      <a:lnTo>
                        <a:pt x="212" y="46"/>
                      </a:lnTo>
                      <a:lnTo>
                        <a:pt x="204" y="37"/>
                      </a:lnTo>
                      <a:lnTo>
                        <a:pt x="197" y="29"/>
                      </a:lnTo>
                      <a:lnTo>
                        <a:pt x="185" y="21"/>
                      </a:lnTo>
                      <a:lnTo>
                        <a:pt x="177" y="17"/>
                      </a:lnTo>
                      <a:lnTo>
                        <a:pt x="165" y="12"/>
                      </a:lnTo>
                      <a:lnTo>
                        <a:pt x="153" y="8"/>
                      </a:lnTo>
                      <a:lnTo>
                        <a:pt x="141" y="4"/>
                      </a:lnTo>
                      <a:lnTo>
                        <a:pt x="130" y="0"/>
                      </a:lnTo>
                      <a:lnTo>
                        <a:pt x="118"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9" name="Freeform 98"/>
                <p:cNvSpPr/>
                <p:nvPr/>
              </p:nvSpPr>
              <p:spPr>
                <a:xfrm>
                  <a:off x="4164" y="2448"/>
                  <a:ext cx="240" cy="249"/>
                </a:xfrm>
                <a:custGeom>
                  <a:avLst/>
                  <a:gdLst>
                    <a:gd name="T0" fmla="*/ 106 w 240"/>
                    <a:gd name="T1" fmla="*/ 0 h 249"/>
                    <a:gd name="T2" fmla="*/ 82 w 240"/>
                    <a:gd name="T3" fmla="*/ 8 h 249"/>
                    <a:gd name="T4" fmla="*/ 63 w 240"/>
                    <a:gd name="T5" fmla="*/ 17 h 249"/>
                    <a:gd name="T6" fmla="*/ 43 w 240"/>
                    <a:gd name="T7" fmla="*/ 29 h 249"/>
                    <a:gd name="T8" fmla="*/ 27 w 240"/>
                    <a:gd name="T9" fmla="*/ 46 h 249"/>
                    <a:gd name="T10" fmla="*/ 12 w 240"/>
                    <a:gd name="T11" fmla="*/ 66 h 249"/>
                    <a:gd name="T12" fmla="*/ 4 w 240"/>
                    <a:gd name="T13" fmla="*/ 87 h 249"/>
                    <a:gd name="T14" fmla="*/ 0 w 240"/>
                    <a:gd name="T15" fmla="*/ 112 h 249"/>
                    <a:gd name="T16" fmla="*/ 0 w 240"/>
                    <a:gd name="T17" fmla="*/ 137 h 249"/>
                    <a:gd name="T18" fmla="*/ 4 w 240"/>
                    <a:gd name="T19" fmla="*/ 162 h 249"/>
                    <a:gd name="T20" fmla="*/ 12 w 240"/>
                    <a:gd name="T21" fmla="*/ 186 h 249"/>
                    <a:gd name="T22" fmla="*/ 27 w 240"/>
                    <a:gd name="T23" fmla="*/ 203 h 249"/>
                    <a:gd name="T24" fmla="*/ 43 w 240"/>
                    <a:gd name="T25" fmla="*/ 220 h 249"/>
                    <a:gd name="T26" fmla="*/ 63 w 240"/>
                    <a:gd name="T27" fmla="*/ 236 h 249"/>
                    <a:gd name="T28" fmla="*/ 82 w 240"/>
                    <a:gd name="T29" fmla="*/ 244 h 249"/>
                    <a:gd name="T30" fmla="*/ 106 w 240"/>
                    <a:gd name="T31" fmla="*/ 249 h 249"/>
                    <a:gd name="T32" fmla="*/ 130 w 240"/>
                    <a:gd name="T33" fmla="*/ 249 h 249"/>
                    <a:gd name="T34" fmla="*/ 153 w 240"/>
                    <a:gd name="T35" fmla="*/ 244 h 249"/>
                    <a:gd name="T36" fmla="*/ 177 w 240"/>
                    <a:gd name="T37" fmla="*/ 236 h 249"/>
                    <a:gd name="T38" fmla="*/ 197 w 240"/>
                    <a:gd name="T39" fmla="*/ 220 h 249"/>
                    <a:gd name="T40" fmla="*/ 212 w 240"/>
                    <a:gd name="T41" fmla="*/ 203 h 249"/>
                    <a:gd name="T42" fmla="*/ 224 w 240"/>
                    <a:gd name="T43" fmla="*/ 186 h 249"/>
                    <a:gd name="T44" fmla="*/ 232 w 240"/>
                    <a:gd name="T45" fmla="*/ 162 h 249"/>
                    <a:gd name="T46" fmla="*/ 240 w 240"/>
                    <a:gd name="T47" fmla="*/ 137 h 249"/>
                    <a:gd name="T48" fmla="*/ 240 w 240"/>
                    <a:gd name="T49" fmla="*/ 112 h 249"/>
                    <a:gd name="T50" fmla="*/ 232 w 240"/>
                    <a:gd name="T51" fmla="*/ 87 h 249"/>
                    <a:gd name="T52" fmla="*/ 224 w 240"/>
                    <a:gd name="T53" fmla="*/ 66 h 249"/>
                    <a:gd name="T54" fmla="*/ 212 w 240"/>
                    <a:gd name="T55" fmla="*/ 46 h 249"/>
                    <a:gd name="T56" fmla="*/ 197 w 240"/>
                    <a:gd name="T57" fmla="*/ 29 h 249"/>
                    <a:gd name="T58" fmla="*/ 177 w 240"/>
                    <a:gd name="T59" fmla="*/ 17 h 249"/>
                    <a:gd name="T60" fmla="*/ 153 w 240"/>
                    <a:gd name="T61" fmla="*/ 8 h 249"/>
                    <a:gd name="T62" fmla="*/ 130 w 240"/>
                    <a:gd name="T6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49">
                      <a:moveTo>
                        <a:pt x="118" y="0"/>
                      </a:moveTo>
                      <a:lnTo>
                        <a:pt x="106" y="0"/>
                      </a:lnTo>
                      <a:lnTo>
                        <a:pt x="94" y="4"/>
                      </a:lnTo>
                      <a:lnTo>
                        <a:pt x="82" y="8"/>
                      </a:lnTo>
                      <a:lnTo>
                        <a:pt x="71" y="12"/>
                      </a:lnTo>
                      <a:lnTo>
                        <a:pt x="63" y="17"/>
                      </a:lnTo>
                      <a:lnTo>
                        <a:pt x="51" y="21"/>
                      </a:lnTo>
                      <a:lnTo>
                        <a:pt x="43" y="29"/>
                      </a:lnTo>
                      <a:lnTo>
                        <a:pt x="35" y="37"/>
                      </a:lnTo>
                      <a:lnTo>
                        <a:pt x="27" y="46"/>
                      </a:lnTo>
                      <a:lnTo>
                        <a:pt x="20" y="58"/>
                      </a:lnTo>
                      <a:lnTo>
                        <a:pt x="12" y="66"/>
                      </a:lnTo>
                      <a:lnTo>
                        <a:pt x="8" y="79"/>
                      </a:lnTo>
                      <a:lnTo>
                        <a:pt x="4" y="87"/>
                      </a:lnTo>
                      <a:lnTo>
                        <a:pt x="0" y="99"/>
                      </a:lnTo>
                      <a:lnTo>
                        <a:pt x="0" y="112"/>
                      </a:lnTo>
                      <a:lnTo>
                        <a:pt x="0" y="124"/>
                      </a:lnTo>
                      <a:lnTo>
                        <a:pt x="0" y="137"/>
                      </a:lnTo>
                      <a:lnTo>
                        <a:pt x="0" y="149"/>
                      </a:lnTo>
                      <a:lnTo>
                        <a:pt x="4" y="162"/>
                      </a:lnTo>
                      <a:lnTo>
                        <a:pt x="8" y="174"/>
                      </a:lnTo>
                      <a:lnTo>
                        <a:pt x="12" y="186"/>
                      </a:lnTo>
                      <a:lnTo>
                        <a:pt x="20" y="195"/>
                      </a:lnTo>
                      <a:lnTo>
                        <a:pt x="27" y="203"/>
                      </a:lnTo>
                      <a:lnTo>
                        <a:pt x="35" y="215"/>
                      </a:lnTo>
                      <a:lnTo>
                        <a:pt x="43" y="220"/>
                      </a:lnTo>
                      <a:lnTo>
                        <a:pt x="51" y="228"/>
                      </a:lnTo>
                      <a:lnTo>
                        <a:pt x="63" y="236"/>
                      </a:lnTo>
                      <a:lnTo>
                        <a:pt x="71" y="240"/>
                      </a:lnTo>
                      <a:lnTo>
                        <a:pt x="82" y="244"/>
                      </a:lnTo>
                      <a:lnTo>
                        <a:pt x="94" y="249"/>
                      </a:lnTo>
                      <a:lnTo>
                        <a:pt x="106" y="249"/>
                      </a:lnTo>
                      <a:lnTo>
                        <a:pt x="118" y="249"/>
                      </a:lnTo>
                      <a:lnTo>
                        <a:pt x="130" y="249"/>
                      </a:lnTo>
                      <a:lnTo>
                        <a:pt x="141" y="249"/>
                      </a:lnTo>
                      <a:lnTo>
                        <a:pt x="153" y="244"/>
                      </a:lnTo>
                      <a:lnTo>
                        <a:pt x="165" y="240"/>
                      </a:lnTo>
                      <a:lnTo>
                        <a:pt x="177" y="236"/>
                      </a:lnTo>
                      <a:lnTo>
                        <a:pt x="185" y="228"/>
                      </a:lnTo>
                      <a:lnTo>
                        <a:pt x="197" y="220"/>
                      </a:lnTo>
                      <a:lnTo>
                        <a:pt x="204" y="215"/>
                      </a:lnTo>
                      <a:lnTo>
                        <a:pt x="212" y="203"/>
                      </a:lnTo>
                      <a:lnTo>
                        <a:pt x="216" y="195"/>
                      </a:lnTo>
                      <a:lnTo>
                        <a:pt x="224" y="186"/>
                      </a:lnTo>
                      <a:lnTo>
                        <a:pt x="228" y="174"/>
                      </a:lnTo>
                      <a:lnTo>
                        <a:pt x="232" y="162"/>
                      </a:lnTo>
                      <a:lnTo>
                        <a:pt x="236" y="149"/>
                      </a:lnTo>
                      <a:lnTo>
                        <a:pt x="240" y="137"/>
                      </a:lnTo>
                      <a:lnTo>
                        <a:pt x="240" y="124"/>
                      </a:lnTo>
                      <a:lnTo>
                        <a:pt x="240" y="112"/>
                      </a:lnTo>
                      <a:lnTo>
                        <a:pt x="236" y="99"/>
                      </a:lnTo>
                      <a:lnTo>
                        <a:pt x="232" y="87"/>
                      </a:lnTo>
                      <a:lnTo>
                        <a:pt x="228" y="79"/>
                      </a:lnTo>
                      <a:lnTo>
                        <a:pt x="224" y="66"/>
                      </a:lnTo>
                      <a:lnTo>
                        <a:pt x="216" y="58"/>
                      </a:lnTo>
                      <a:lnTo>
                        <a:pt x="212" y="46"/>
                      </a:lnTo>
                      <a:lnTo>
                        <a:pt x="204" y="37"/>
                      </a:lnTo>
                      <a:lnTo>
                        <a:pt x="197" y="29"/>
                      </a:lnTo>
                      <a:lnTo>
                        <a:pt x="185" y="21"/>
                      </a:lnTo>
                      <a:lnTo>
                        <a:pt x="177" y="17"/>
                      </a:lnTo>
                      <a:lnTo>
                        <a:pt x="165" y="12"/>
                      </a:lnTo>
                      <a:lnTo>
                        <a:pt x="153" y="8"/>
                      </a:lnTo>
                      <a:lnTo>
                        <a:pt x="141" y="4"/>
                      </a:lnTo>
                      <a:lnTo>
                        <a:pt x="130" y="0"/>
                      </a:lnTo>
                      <a:lnTo>
                        <a:pt x="118"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0" name="Freeform 99"/>
                <p:cNvSpPr/>
                <p:nvPr/>
              </p:nvSpPr>
              <p:spPr>
                <a:xfrm>
                  <a:off x="4420" y="2340"/>
                  <a:ext cx="991" cy="415"/>
                </a:xfrm>
                <a:custGeom>
                  <a:avLst/>
                  <a:gdLst>
                    <a:gd name="T0" fmla="*/ 444 w 991"/>
                    <a:gd name="T1" fmla="*/ 0 h 415"/>
                    <a:gd name="T2" fmla="*/ 350 w 991"/>
                    <a:gd name="T3" fmla="*/ 8 h 415"/>
                    <a:gd name="T4" fmla="*/ 259 w 991"/>
                    <a:gd name="T5" fmla="*/ 25 h 415"/>
                    <a:gd name="T6" fmla="*/ 220 w 991"/>
                    <a:gd name="T7" fmla="*/ 38 h 415"/>
                    <a:gd name="T8" fmla="*/ 181 w 991"/>
                    <a:gd name="T9" fmla="*/ 46 h 415"/>
                    <a:gd name="T10" fmla="*/ 145 w 991"/>
                    <a:gd name="T11" fmla="*/ 62 h 415"/>
                    <a:gd name="T12" fmla="*/ 114 w 991"/>
                    <a:gd name="T13" fmla="*/ 75 h 415"/>
                    <a:gd name="T14" fmla="*/ 86 w 991"/>
                    <a:gd name="T15" fmla="*/ 91 h 415"/>
                    <a:gd name="T16" fmla="*/ 63 w 991"/>
                    <a:gd name="T17" fmla="*/ 108 h 415"/>
                    <a:gd name="T18" fmla="*/ 39 w 991"/>
                    <a:gd name="T19" fmla="*/ 129 h 415"/>
                    <a:gd name="T20" fmla="*/ 23 w 991"/>
                    <a:gd name="T21" fmla="*/ 145 h 415"/>
                    <a:gd name="T22" fmla="*/ 11 w 991"/>
                    <a:gd name="T23" fmla="*/ 166 h 415"/>
                    <a:gd name="T24" fmla="*/ 4 w 991"/>
                    <a:gd name="T25" fmla="*/ 187 h 415"/>
                    <a:gd name="T26" fmla="*/ 0 w 991"/>
                    <a:gd name="T27" fmla="*/ 207 h 415"/>
                    <a:gd name="T28" fmla="*/ 4 w 991"/>
                    <a:gd name="T29" fmla="*/ 228 h 415"/>
                    <a:gd name="T30" fmla="*/ 11 w 991"/>
                    <a:gd name="T31" fmla="*/ 249 h 415"/>
                    <a:gd name="T32" fmla="*/ 23 w 991"/>
                    <a:gd name="T33" fmla="*/ 270 h 415"/>
                    <a:gd name="T34" fmla="*/ 39 w 991"/>
                    <a:gd name="T35" fmla="*/ 286 h 415"/>
                    <a:gd name="T36" fmla="*/ 63 w 991"/>
                    <a:gd name="T37" fmla="*/ 307 h 415"/>
                    <a:gd name="T38" fmla="*/ 86 w 991"/>
                    <a:gd name="T39" fmla="*/ 323 h 415"/>
                    <a:gd name="T40" fmla="*/ 114 w 991"/>
                    <a:gd name="T41" fmla="*/ 340 h 415"/>
                    <a:gd name="T42" fmla="*/ 145 w 991"/>
                    <a:gd name="T43" fmla="*/ 352 h 415"/>
                    <a:gd name="T44" fmla="*/ 181 w 991"/>
                    <a:gd name="T45" fmla="*/ 365 h 415"/>
                    <a:gd name="T46" fmla="*/ 220 w 991"/>
                    <a:gd name="T47" fmla="*/ 377 h 415"/>
                    <a:gd name="T48" fmla="*/ 259 w 991"/>
                    <a:gd name="T49" fmla="*/ 390 h 415"/>
                    <a:gd name="T50" fmla="*/ 350 w 991"/>
                    <a:gd name="T51" fmla="*/ 406 h 415"/>
                    <a:gd name="T52" fmla="*/ 444 w 991"/>
                    <a:gd name="T53" fmla="*/ 415 h 415"/>
                    <a:gd name="T54" fmla="*/ 547 w 991"/>
                    <a:gd name="T55" fmla="*/ 415 h 415"/>
                    <a:gd name="T56" fmla="*/ 645 w 991"/>
                    <a:gd name="T57" fmla="*/ 406 h 415"/>
                    <a:gd name="T58" fmla="*/ 732 w 991"/>
                    <a:gd name="T59" fmla="*/ 390 h 415"/>
                    <a:gd name="T60" fmla="*/ 775 w 991"/>
                    <a:gd name="T61" fmla="*/ 377 h 415"/>
                    <a:gd name="T62" fmla="*/ 810 w 991"/>
                    <a:gd name="T63" fmla="*/ 365 h 415"/>
                    <a:gd name="T64" fmla="*/ 846 w 991"/>
                    <a:gd name="T65" fmla="*/ 352 h 415"/>
                    <a:gd name="T66" fmla="*/ 877 w 991"/>
                    <a:gd name="T67" fmla="*/ 340 h 415"/>
                    <a:gd name="T68" fmla="*/ 909 w 991"/>
                    <a:gd name="T69" fmla="*/ 323 h 415"/>
                    <a:gd name="T70" fmla="*/ 932 w 991"/>
                    <a:gd name="T71" fmla="*/ 307 h 415"/>
                    <a:gd name="T72" fmla="*/ 952 w 991"/>
                    <a:gd name="T73" fmla="*/ 286 h 415"/>
                    <a:gd name="T74" fmla="*/ 972 w 991"/>
                    <a:gd name="T75" fmla="*/ 270 h 415"/>
                    <a:gd name="T76" fmla="*/ 983 w 991"/>
                    <a:gd name="T77" fmla="*/ 249 h 415"/>
                    <a:gd name="T78" fmla="*/ 991 w 991"/>
                    <a:gd name="T79" fmla="*/ 228 h 415"/>
                    <a:gd name="T80" fmla="*/ 991 w 991"/>
                    <a:gd name="T81" fmla="*/ 207 h 415"/>
                    <a:gd name="T82" fmla="*/ 991 w 991"/>
                    <a:gd name="T83" fmla="*/ 187 h 415"/>
                    <a:gd name="T84" fmla="*/ 983 w 991"/>
                    <a:gd name="T85" fmla="*/ 166 h 415"/>
                    <a:gd name="T86" fmla="*/ 972 w 991"/>
                    <a:gd name="T87" fmla="*/ 145 h 415"/>
                    <a:gd name="T88" fmla="*/ 952 w 991"/>
                    <a:gd name="T89" fmla="*/ 129 h 415"/>
                    <a:gd name="T90" fmla="*/ 932 w 991"/>
                    <a:gd name="T91" fmla="*/ 108 h 415"/>
                    <a:gd name="T92" fmla="*/ 909 w 991"/>
                    <a:gd name="T93" fmla="*/ 91 h 415"/>
                    <a:gd name="T94" fmla="*/ 877 w 991"/>
                    <a:gd name="T95" fmla="*/ 75 h 415"/>
                    <a:gd name="T96" fmla="*/ 846 w 991"/>
                    <a:gd name="T97" fmla="*/ 62 h 415"/>
                    <a:gd name="T98" fmla="*/ 810 w 991"/>
                    <a:gd name="T99" fmla="*/ 46 h 415"/>
                    <a:gd name="T100" fmla="*/ 775 w 991"/>
                    <a:gd name="T101" fmla="*/ 38 h 415"/>
                    <a:gd name="T102" fmla="*/ 732 w 991"/>
                    <a:gd name="T103" fmla="*/ 25 h 415"/>
                    <a:gd name="T104" fmla="*/ 645 w 991"/>
                    <a:gd name="T105" fmla="*/ 8 h 415"/>
                    <a:gd name="T106" fmla="*/ 547 w 991"/>
                    <a:gd name="T10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1" h="415">
                      <a:moveTo>
                        <a:pt x="495" y="0"/>
                      </a:moveTo>
                      <a:lnTo>
                        <a:pt x="444" y="0"/>
                      </a:lnTo>
                      <a:lnTo>
                        <a:pt x="397" y="4"/>
                      </a:lnTo>
                      <a:lnTo>
                        <a:pt x="350" y="8"/>
                      </a:lnTo>
                      <a:lnTo>
                        <a:pt x="303" y="17"/>
                      </a:lnTo>
                      <a:lnTo>
                        <a:pt x="259" y="25"/>
                      </a:lnTo>
                      <a:lnTo>
                        <a:pt x="240" y="29"/>
                      </a:lnTo>
                      <a:lnTo>
                        <a:pt x="220" y="38"/>
                      </a:lnTo>
                      <a:lnTo>
                        <a:pt x="200" y="42"/>
                      </a:lnTo>
                      <a:lnTo>
                        <a:pt x="181" y="46"/>
                      </a:lnTo>
                      <a:lnTo>
                        <a:pt x="165" y="54"/>
                      </a:lnTo>
                      <a:lnTo>
                        <a:pt x="145" y="62"/>
                      </a:lnTo>
                      <a:lnTo>
                        <a:pt x="129" y="67"/>
                      </a:lnTo>
                      <a:lnTo>
                        <a:pt x="114" y="75"/>
                      </a:lnTo>
                      <a:lnTo>
                        <a:pt x="98" y="83"/>
                      </a:lnTo>
                      <a:lnTo>
                        <a:pt x="86" y="91"/>
                      </a:lnTo>
                      <a:lnTo>
                        <a:pt x="74" y="100"/>
                      </a:lnTo>
                      <a:lnTo>
                        <a:pt x="63" y="108"/>
                      </a:lnTo>
                      <a:lnTo>
                        <a:pt x="51" y="116"/>
                      </a:lnTo>
                      <a:lnTo>
                        <a:pt x="39" y="129"/>
                      </a:lnTo>
                      <a:lnTo>
                        <a:pt x="31" y="137"/>
                      </a:lnTo>
                      <a:lnTo>
                        <a:pt x="23" y="145"/>
                      </a:lnTo>
                      <a:lnTo>
                        <a:pt x="15" y="158"/>
                      </a:lnTo>
                      <a:lnTo>
                        <a:pt x="11" y="166"/>
                      </a:lnTo>
                      <a:lnTo>
                        <a:pt x="7" y="174"/>
                      </a:lnTo>
                      <a:lnTo>
                        <a:pt x="4" y="187"/>
                      </a:lnTo>
                      <a:lnTo>
                        <a:pt x="4" y="195"/>
                      </a:lnTo>
                      <a:lnTo>
                        <a:pt x="0" y="207"/>
                      </a:lnTo>
                      <a:lnTo>
                        <a:pt x="4" y="220"/>
                      </a:lnTo>
                      <a:lnTo>
                        <a:pt x="4" y="228"/>
                      </a:lnTo>
                      <a:lnTo>
                        <a:pt x="7" y="241"/>
                      </a:lnTo>
                      <a:lnTo>
                        <a:pt x="11" y="249"/>
                      </a:lnTo>
                      <a:lnTo>
                        <a:pt x="15" y="257"/>
                      </a:lnTo>
                      <a:lnTo>
                        <a:pt x="23" y="270"/>
                      </a:lnTo>
                      <a:lnTo>
                        <a:pt x="31" y="278"/>
                      </a:lnTo>
                      <a:lnTo>
                        <a:pt x="39" y="286"/>
                      </a:lnTo>
                      <a:lnTo>
                        <a:pt x="51" y="299"/>
                      </a:lnTo>
                      <a:lnTo>
                        <a:pt x="63" y="307"/>
                      </a:lnTo>
                      <a:lnTo>
                        <a:pt x="74" y="315"/>
                      </a:lnTo>
                      <a:lnTo>
                        <a:pt x="86" y="323"/>
                      </a:lnTo>
                      <a:lnTo>
                        <a:pt x="98" y="332"/>
                      </a:lnTo>
                      <a:lnTo>
                        <a:pt x="114" y="340"/>
                      </a:lnTo>
                      <a:lnTo>
                        <a:pt x="129" y="348"/>
                      </a:lnTo>
                      <a:lnTo>
                        <a:pt x="145" y="352"/>
                      </a:lnTo>
                      <a:lnTo>
                        <a:pt x="165" y="361"/>
                      </a:lnTo>
                      <a:lnTo>
                        <a:pt x="181" y="365"/>
                      </a:lnTo>
                      <a:lnTo>
                        <a:pt x="200" y="373"/>
                      </a:lnTo>
                      <a:lnTo>
                        <a:pt x="220" y="377"/>
                      </a:lnTo>
                      <a:lnTo>
                        <a:pt x="240" y="386"/>
                      </a:lnTo>
                      <a:lnTo>
                        <a:pt x="259" y="390"/>
                      </a:lnTo>
                      <a:lnTo>
                        <a:pt x="303" y="398"/>
                      </a:lnTo>
                      <a:lnTo>
                        <a:pt x="350" y="406"/>
                      </a:lnTo>
                      <a:lnTo>
                        <a:pt x="397" y="411"/>
                      </a:lnTo>
                      <a:lnTo>
                        <a:pt x="444" y="415"/>
                      </a:lnTo>
                      <a:lnTo>
                        <a:pt x="495" y="415"/>
                      </a:lnTo>
                      <a:lnTo>
                        <a:pt x="547" y="415"/>
                      </a:lnTo>
                      <a:lnTo>
                        <a:pt x="598" y="411"/>
                      </a:lnTo>
                      <a:lnTo>
                        <a:pt x="645" y="406"/>
                      </a:lnTo>
                      <a:lnTo>
                        <a:pt x="688" y="398"/>
                      </a:lnTo>
                      <a:lnTo>
                        <a:pt x="732" y="390"/>
                      </a:lnTo>
                      <a:lnTo>
                        <a:pt x="755" y="386"/>
                      </a:lnTo>
                      <a:lnTo>
                        <a:pt x="775" y="377"/>
                      </a:lnTo>
                      <a:lnTo>
                        <a:pt x="794" y="373"/>
                      </a:lnTo>
                      <a:lnTo>
                        <a:pt x="810" y="365"/>
                      </a:lnTo>
                      <a:lnTo>
                        <a:pt x="830" y="361"/>
                      </a:lnTo>
                      <a:lnTo>
                        <a:pt x="846" y="352"/>
                      </a:lnTo>
                      <a:lnTo>
                        <a:pt x="865" y="348"/>
                      </a:lnTo>
                      <a:lnTo>
                        <a:pt x="877" y="340"/>
                      </a:lnTo>
                      <a:lnTo>
                        <a:pt x="893" y="332"/>
                      </a:lnTo>
                      <a:lnTo>
                        <a:pt x="909" y="323"/>
                      </a:lnTo>
                      <a:lnTo>
                        <a:pt x="920" y="315"/>
                      </a:lnTo>
                      <a:lnTo>
                        <a:pt x="932" y="307"/>
                      </a:lnTo>
                      <a:lnTo>
                        <a:pt x="944" y="299"/>
                      </a:lnTo>
                      <a:lnTo>
                        <a:pt x="952" y="286"/>
                      </a:lnTo>
                      <a:lnTo>
                        <a:pt x="964" y="278"/>
                      </a:lnTo>
                      <a:lnTo>
                        <a:pt x="972" y="270"/>
                      </a:lnTo>
                      <a:lnTo>
                        <a:pt x="975" y="257"/>
                      </a:lnTo>
                      <a:lnTo>
                        <a:pt x="983" y="249"/>
                      </a:lnTo>
                      <a:lnTo>
                        <a:pt x="987" y="241"/>
                      </a:lnTo>
                      <a:lnTo>
                        <a:pt x="991" y="228"/>
                      </a:lnTo>
                      <a:lnTo>
                        <a:pt x="991" y="220"/>
                      </a:lnTo>
                      <a:lnTo>
                        <a:pt x="991" y="207"/>
                      </a:lnTo>
                      <a:lnTo>
                        <a:pt x="991" y="195"/>
                      </a:lnTo>
                      <a:lnTo>
                        <a:pt x="991" y="187"/>
                      </a:lnTo>
                      <a:lnTo>
                        <a:pt x="987" y="174"/>
                      </a:lnTo>
                      <a:lnTo>
                        <a:pt x="983" y="166"/>
                      </a:lnTo>
                      <a:lnTo>
                        <a:pt x="975" y="158"/>
                      </a:lnTo>
                      <a:lnTo>
                        <a:pt x="972" y="145"/>
                      </a:lnTo>
                      <a:lnTo>
                        <a:pt x="964" y="137"/>
                      </a:lnTo>
                      <a:lnTo>
                        <a:pt x="952" y="129"/>
                      </a:lnTo>
                      <a:lnTo>
                        <a:pt x="944" y="116"/>
                      </a:lnTo>
                      <a:lnTo>
                        <a:pt x="932" y="108"/>
                      </a:lnTo>
                      <a:lnTo>
                        <a:pt x="920" y="100"/>
                      </a:lnTo>
                      <a:lnTo>
                        <a:pt x="909" y="91"/>
                      </a:lnTo>
                      <a:lnTo>
                        <a:pt x="893" y="83"/>
                      </a:lnTo>
                      <a:lnTo>
                        <a:pt x="877" y="75"/>
                      </a:lnTo>
                      <a:lnTo>
                        <a:pt x="865" y="67"/>
                      </a:lnTo>
                      <a:lnTo>
                        <a:pt x="846" y="62"/>
                      </a:lnTo>
                      <a:lnTo>
                        <a:pt x="830" y="54"/>
                      </a:lnTo>
                      <a:lnTo>
                        <a:pt x="810" y="46"/>
                      </a:lnTo>
                      <a:lnTo>
                        <a:pt x="794" y="42"/>
                      </a:lnTo>
                      <a:lnTo>
                        <a:pt x="775" y="38"/>
                      </a:lnTo>
                      <a:lnTo>
                        <a:pt x="755" y="29"/>
                      </a:lnTo>
                      <a:lnTo>
                        <a:pt x="732" y="25"/>
                      </a:lnTo>
                      <a:lnTo>
                        <a:pt x="688" y="17"/>
                      </a:lnTo>
                      <a:lnTo>
                        <a:pt x="645" y="8"/>
                      </a:lnTo>
                      <a:lnTo>
                        <a:pt x="598" y="4"/>
                      </a:lnTo>
                      <a:lnTo>
                        <a:pt x="547" y="0"/>
                      </a:lnTo>
                      <a:lnTo>
                        <a:pt x="495"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1" name="Freeform 100"/>
                <p:cNvSpPr/>
                <p:nvPr/>
              </p:nvSpPr>
              <p:spPr>
                <a:xfrm>
                  <a:off x="4420" y="2340"/>
                  <a:ext cx="991" cy="415"/>
                </a:xfrm>
                <a:custGeom>
                  <a:avLst/>
                  <a:gdLst>
                    <a:gd name="T0" fmla="*/ 444 w 991"/>
                    <a:gd name="T1" fmla="*/ 0 h 415"/>
                    <a:gd name="T2" fmla="*/ 350 w 991"/>
                    <a:gd name="T3" fmla="*/ 8 h 415"/>
                    <a:gd name="T4" fmla="*/ 259 w 991"/>
                    <a:gd name="T5" fmla="*/ 25 h 415"/>
                    <a:gd name="T6" fmla="*/ 220 w 991"/>
                    <a:gd name="T7" fmla="*/ 38 h 415"/>
                    <a:gd name="T8" fmla="*/ 181 w 991"/>
                    <a:gd name="T9" fmla="*/ 46 h 415"/>
                    <a:gd name="T10" fmla="*/ 145 w 991"/>
                    <a:gd name="T11" fmla="*/ 62 h 415"/>
                    <a:gd name="T12" fmla="*/ 114 w 991"/>
                    <a:gd name="T13" fmla="*/ 75 h 415"/>
                    <a:gd name="T14" fmla="*/ 86 w 991"/>
                    <a:gd name="T15" fmla="*/ 91 h 415"/>
                    <a:gd name="T16" fmla="*/ 63 w 991"/>
                    <a:gd name="T17" fmla="*/ 108 h 415"/>
                    <a:gd name="T18" fmla="*/ 39 w 991"/>
                    <a:gd name="T19" fmla="*/ 129 h 415"/>
                    <a:gd name="T20" fmla="*/ 23 w 991"/>
                    <a:gd name="T21" fmla="*/ 145 h 415"/>
                    <a:gd name="T22" fmla="*/ 11 w 991"/>
                    <a:gd name="T23" fmla="*/ 166 h 415"/>
                    <a:gd name="T24" fmla="*/ 4 w 991"/>
                    <a:gd name="T25" fmla="*/ 187 h 415"/>
                    <a:gd name="T26" fmla="*/ 0 w 991"/>
                    <a:gd name="T27" fmla="*/ 207 h 415"/>
                    <a:gd name="T28" fmla="*/ 4 w 991"/>
                    <a:gd name="T29" fmla="*/ 228 h 415"/>
                    <a:gd name="T30" fmla="*/ 11 w 991"/>
                    <a:gd name="T31" fmla="*/ 249 h 415"/>
                    <a:gd name="T32" fmla="*/ 23 w 991"/>
                    <a:gd name="T33" fmla="*/ 270 h 415"/>
                    <a:gd name="T34" fmla="*/ 39 w 991"/>
                    <a:gd name="T35" fmla="*/ 286 h 415"/>
                    <a:gd name="T36" fmla="*/ 63 w 991"/>
                    <a:gd name="T37" fmla="*/ 307 h 415"/>
                    <a:gd name="T38" fmla="*/ 86 w 991"/>
                    <a:gd name="T39" fmla="*/ 323 h 415"/>
                    <a:gd name="T40" fmla="*/ 114 w 991"/>
                    <a:gd name="T41" fmla="*/ 340 h 415"/>
                    <a:gd name="T42" fmla="*/ 145 w 991"/>
                    <a:gd name="T43" fmla="*/ 352 h 415"/>
                    <a:gd name="T44" fmla="*/ 181 w 991"/>
                    <a:gd name="T45" fmla="*/ 365 h 415"/>
                    <a:gd name="T46" fmla="*/ 220 w 991"/>
                    <a:gd name="T47" fmla="*/ 377 h 415"/>
                    <a:gd name="T48" fmla="*/ 259 w 991"/>
                    <a:gd name="T49" fmla="*/ 390 h 415"/>
                    <a:gd name="T50" fmla="*/ 350 w 991"/>
                    <a:gd name="T51" fmla="*/ 406 h 415"/>
                    <a:gd name="T52" fmla="*/ 444 w 991"/>
                    <a:gd name="T53" fmla="*/ 415 h 415"/>
                    <a:gd name="T54" fmla="*/ 547 w 991"/>
                    <a:gd name="T55" fmla="*/ 415 h 415"/>
                    <a:gd name="T56" fmla="*/ 645 w 991"/>
                    <a:gd name="T57" fmla="*/ 406 h 415"/>
                    <a:gd name="T58" fmla="*/ 732 w 991"/>
                    <a:gd name="T59" fmla="*/ 390 h 415"/>
                    <a:gd name="T60" fmla="*/ 775 w 991"/>
                    <a:gd name="T61" fmla="*/ 377 h 415"/>
                    <a:gd name="T62" fmla="*/ 810 w 991"/>
                    <a:gd name="T63" fmla="*/ 365 h 415"/>
                    <a:gd name="T64" fmla="*/ 846 w 991"/>
                    <a:gd name="T65" fmla="*/ 352 h 415"/>
                    <a:gd name="T66" fmla="*/ 877 w 991"/>
                    <a:gd name="T67" fmla="*/ 340 h 415"/>
                    <a:gd name="T68" fmla="*/ 909 w 991"/>
                    <a:gd name="T69" fmla="*/ 323 h 415"/>
                    <a:gd name="T70" fmla="*/ 932 w 991"/>
                    <a:gd name="T71" fmla="*/ 307 h 415"/>
                    <a:gd name="T72" fmla="*/ 952 w 991"/>
                    <a:gd name="T73" fmla="*/ 286 h 415"/>
                    <a:gd name="T74" fmla="*/ 972 w 991"/>
                    <a:gd name="T75" fmla="*/ 270 h 415"/>
                    <a:gd name="T76" fmla="*/ 983 w 991"/>
                    <a:gd name="T77" fmla="*/ 249 h 415"/>
                    <a:gd name="T78" fmla="*/ 991 w 991"/>
                    <a:gd name="T79" fmla="*/ 228 h 415"/>
                    <a:gd name="T80" fmla="*/ 991 w 991"/>
                    <a:gd name="T81" fmla="*/ 207 h 415"/>
                    <a:gd name="T82" fmla="*/ 991 w 991"/>
                    <a:gd name="T83" fmla="*/ 187 h 415"/>
                    <a:gd name="T84" fmla="*/ 983 w 991"/>
                    <a:gd name="T85" fmla="*/ 166 h 415"/>
                    <a:gd name="T86" fmla="*/ 972 w 991"/>
                    <a:gd name="T87" fmla="*/ 145 h 415"/>
                    <a:gd name="T88" fmla="*/ 952 w 991"/>
                    <a:gd name="T89" fmla="*/ 129 h 415"/>
                    <a:gd name="T90" fmla="*/ 932 w 991"/>
                    <a:gd name="T91" fmla="*/ 108 h 415"/>
                    <a:gd name="T92" fmla="*/ 909 w 991"/>
                    <a:gd name="T93" fmla="*/ 91 h 415"/>
                    <a:gd name="T94" fmla="*/ 877 w 991"/>
                    <a:gd name="T95" fmla="*/ 75 h 415"/>
                    <a:gd name="T96" fmla="*/ 846 w 991"/>
                    <a:gd name="T97" fmla="*/ 62 h 415"/>
                    <a:gd name="T98" fmla="*/ 810 w 991"/>
                    <a:gd name="T99" fmla="*/ 46 h 415"/>
                    <a:gd name="T100" fmla="*/ 775 w 991"/>
                    <a:gd name="T101" fmla="*/ 38 h 415"/>
                    <a:gd name="T102" fmla="*/ 732 w 991"/>
                    <a:gd name="T103" fmla="*/ 25 h 415"/>
                    <a:gd name="T104" fmla="*/ 645 w 991"/>
                    <a:gd name="T105" fmla="*/ 8 h 415"/>
                    <a:gd name="T106" fmla="*/ 547 w 991"/>
                    <a:gd name="T10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1" h="415">
                      <a:moveTo>
                        <a:pt x="495" y="0"/>
                      </a:moveTo>
                      <a:lnTo>
                        <a:pt x="444" y="0"/>
                      </a:lnTo>
                      <a:lnTo>
                        <a:pt x="397" y="4"/>
                      </a:lnTo>
                      <a:lnTo>
                        <a:pt x="350" y="8"/>
                      </a:lnTo>
                      <a:lnTo>
                        <a:pt x="303" y="17"/>
                      </a:lnTo>
                      <a:lnTo>
                        <a:pt x="259" y="25"/>
                      </a:lnTo>
                      <a:lnTo>
                        <a:pt x="240" y="29"/>
                      </a:lnTo>
                      <a:lnTo>
                        <a:pt x="220" y="38"/>
                      </a:lnTo>
                      <a:lnTo>
                        <a:pt x="200" y="42"/>
                      </a:lnTo>
                      <a:lnTo>
                        <a:pt x="181" y="46"/>
                      </a:lnTo>
                      <a:lnTo>
                        <a:pt x="165" y="54"/>
                      </a:lnTo>
                      <a:lnTo>
                        <a:pt x="145" y="62"/>
                      </a:lnTo>
                      <a:lnTo>
                        <a:pt x="129" y="67"/>
                      </a:lnTo>
                      <a:lnTo>
                        <a:pt x="114" y="75"/>
                      </a:lnTo>
                      <a:lnTo>
                        <a:pt x="98" y="83"/>
                      </a:lnTo>
                      <a:lnTo>
                        <a:pt x="86" y="91"/>
                      </a:lnTo>
                      <a:lnTo>
                        <a:pt x="74" y="100"/>
                      </a:lnTo>
                      <a:lnTo>
                        <a:pt x="63" y="108"/>
                      </a:lnTo>
                      <a:lnTo>
                        <a:pt x="51" y="116"/>
                      </a:lnTo>
                      <a:lnTo>
                        <a:pt x="39" y="129"/>
                      </a:lnTo>
                      <a:lnTo>
                        <a:pt x="31" y="137"/>
                      </a:lnTo>
                      <a:lnTo>
                        <a:pt x="23" y="145"/>
                      </a:lnTo>
                      <a:lnTo>
                        <a:pt x="15" y="158"/>
                      </a:lnTo>
                      <a:lnTo>
                        <a:pt x="11" y="166"/>
                      </a:lnTo>
                      <a:lnTo>
                        <a:pt x="7" y="174"/>
                      </a:lnTo>
                      <a:lnTo>
                        <a:pt x="4" y="187"/>
                      </a:lnTo>
                      <a:lnTo>
                        <a:pt x="4" y="195"/>
                      </a:lnTo>
                      <a:lnTo>
                        <a:pt x="0" y="207"/>
                      </a:lnTo>
                      <a:lnTo>
                        <a:pt x="4" y="220"/>
                      </a:lnTo>
                      <a:lnTo>
                        <a:pt x="4" y="228"/>
                      </a:lnTo>
                      <a:lnTo>
                        <a:pt x="7" y="241"/>
                      </a:lnTo>
                      <a:lnTo>
                        <a:pt x="11" y="249"/>
                      </a:lnTo>
                      <a:lnTo>
                        <a:pt x="15" y="257"/>
                      </a:lnTo>
                      <a:lnTo>
                        <a:pt x="23" y="270"/>
                      </a:lnTo>
                      <a:lnTo>
                        <a:pt x="31" y="278"/>
                      </a:lnTo>
                      <a:lnTo>
                        <a:pt x="39" y="286"/>
                      </a:lnTo>
                      <a:lnTo>
                        <a:pt x="51" y="299"/>
                      </a:lnTo>
                      <a:lnTo>
                        <a:pt x="63" y="307"/>
                      </a:lnTo>
                      <a:lnTo>
                        <a:pt x="74" y="315"/>
                      </a:lnTo>
                      <a:lnTo>
                        <a:pt x="86" y="323"/>
                      </a:lnTo>
                      <a:lnTo>
                        <a:pt x="98" y="332"/>
                      </a:lnTo>
                      <a:lnTo>
                        <a:pt x="114" y="340"/>
                      </a:lnTo>
                      <a:lnTo>
                        <a:pt x="129" y="348"/>
                      </a:lnTo>
                      <a:lnTo>
                        <a:pt x="145" y="352"/>
                      </a:lnTo>
                      <a:lnTo>
                        <a:pt x="165" y="361"/>
                      </a:lnTo>
                      <a:lnTo>
                        <a:pt x="181" y="365"/>
                      </a:lnTo>
                      <a:lnTo>
                        <a:pt x="200" y="373"/>
                      </a:lnTo>
                      <a:lnTo>
                        <a:pt x="220" y="377"/>
                      </a:lnTo>
                      <a:lnTo>
                        <a:pt x="240" y="386"/>
                      </a:lnTo>
                      <a:lnTo>
                        <a:pt x="259" y="390"/>
                      </a:lnTo>
                      <a:lnTo>
                        <a:pt x="303" y="398"/>
                      </a:lnTo>
                      <a:lnTo>
                        <a:pt x="350" y="406"/>
                      </a:lnTo>
                      <a:lnTo>
                        <a:pt x="397" y="411"/>
                      </a:lnTo>
                      <a:lnTo>
                        <a:pt x="444" y="415"/>
                      </a:lnTo>
                      <a:lnTo>
                        <a:pt x="495" y="415"/>
                      </a:lnTo>
                      <a:lnTo>
                        <a:pt x="547" y="415"/>
                      </a:lnTo>
                      <a:lnTo>
                        <a:pt x="598" y="411"/>
                      </a:lnTo>
                      <a:lnTo>
                        <a:pt x="645" y="406"/>
                      </a:lnTo>
                      <a:lnTo>
                        <a:pt x="688" y="398"/>
                      </a:lnTo>
                      <a:lnTo>
                        <a:pt x="732" y="390"/>
                      </a:lnTo>
                      <a:lnTo>
                        <a:pt x="755" y="386"/>
                      </a:lnTo>
                      <a:lnTo>
                        <a:pt x="775" y="377"/>
                      </a:lnTo>
                      <a:lnTo>
                        <a:pt x="794" y="373"/>
                      </a:lnTo>
                      <a:lnTo>
                        <a:pt x="810" y="365"/>
                      </a:lnTo>
                      <a:lnTo>
                        <a:pt x="830" y="361"/>
                      </a:lnTo>
                      <a:lnTo>
                        <a:pt x="846" y="352"/>
                      </a:lnTo>
                      <a:lnTo>
                        <a:pt x="865" y="348"/>
                      </a:lnTo>
                      <a:lnTo>
                        <a:pt x="877" y="340"/>
                      </a:lnTo>
                      <a:lnTo>
                        <a:pt x="893" y="332"/>
                      </a:lnTo>
                      <a:lnTo>
                        <a:pt x="909" y="323"/>
                      </a:lnTo>
                      <a:lnTo>
                        <a:pt x="920" y="315"/>
                      </a:lnTo>
                      <a:lnTo>
                        <a:pt x="932" y="307"/>
                      </a:lnTo>
                      <a:lnTo>
                        <a:pt x="944" y="299"/>
                      </a:lnTo>
                      <a:lnTo>
                        <a:pt x="952" y="286"/>
                      </a:lnTo>
                      <a:lnTo>
                        <a:pt x="964" y="278"/>
                      </a:lnTo>
                      <a:lnTo>
                        <a:pt x="972" y="270"/>
                      </a:lnTo>
                      <a:lnTo>
                        <a:pt x="975" y="257"/>
                      </a:lnTo>
                      <a:lnTo>
                        <a:pt x="983" y="249"/>
                      </a:lnTo>
                      <a:lnTo>
                        <a:pt x="987" y="241"/>
                      </a:lnTo>
                      <a:lnTo>
                        <a:pt x="991" y="228"/>
                      </a:lnTo>
                      <a:lnTo>
                        <a:pt x="991" y="220"/>
                      </a:lnTo>
                      <a:lnTo>
                        <a:pt x="991" y="207"/>
                      </a:lnTo>
                      <a:lnTo>
                        <a:pt x="991" y="195"/>
                      </a:lnTo>
                      <a:lnTo>
                        <a:pt x="991" y="187"/>
                      </a:lnTo>
                      <a:lnTo>
                        <a:pt x="987" y="174"/>
                      </a:lnTo>
                      <a:lnTo>
                        <a:pt x="983" y="166"/>
                      </a:lnTo>
                      <a:lnTo>
                        <a:pt x="975" y="158"/>
                      </a:lnTo>
                      <a:lnTo>
                        <a:pt x="972" y="145"/>
                      </a:lnTo>
                      <a:lnTo>
                        <a:pt x="964" y="137"/>
                      </a:lnTo>
                      <a:lnTo>
                        <a:pt x="952" y="129"/>
                      </a:lnTo>
                      <a:lnTo>
                        <a:pt x="944" y="116"/>
                      </a:lnTo>
                      <a:lnTo>
                        <a:pt x="932" y="108"/>
                      </a:lnTo>
                      <a:lnTo>
                        <a:pt x="920" y="100"/>
                      </a:lnTo>
                      <a:lnTo>
                        <a:pt x="909" y="91"/>
                      </a:lnTo>
                      <a:lnTo>
                        <a:pt x="893" y="83"/>
                      </a:lnTo>
                      <a:lnTo>
                        <a:pt x="877" y="75"/>
                      </a:lnTo>
                      <a:lnTo>
                        <a:pt x="865" y="67"/>
                      </a:lnTo>
                      <a:lnTo>
                        <a:pt x="846" y="62"/>
                      </a:lnTo>
                      <a:lnTo>
                        <a:pt x="830" y="54"/>
                      </a:lnTo>
                      <a:lnTo>
                        <a:pt x="810" y="46"/>
                      </a:lnTo>
                      <a:lnTo>
                        <a:pt x="794" y="42"/>
                      </a:lnTo>
                      <a:lnTo>
                        <a:pt x="775" y="38"/>
                      </a:lnTo>
                      <a:lnTo>
                        <a:pt x="755" y="29"/>
                      </a:lnTo>
                      <a:lnTo>
                        <a:pt x="732" y="25"/>
                      </a:lnTo>
                      <a:lnTo>
                        <a:pt x="688" y="17"/>
                      </a:lnTo>
                      <a:lnTo>
                        <a:pt x="645" y="8"/>
                      </a:lnTo>
                      <a:lnTo>
                        <a:pt x="598" y="4"/>
                      </a:lnTo>
                      <a:lnTo>
                        <a:pt x="547" y="0"/>
                      </a:lnTo>
                      <a:lnTo>
                        <a:pt x="495"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2" name="Rectangle 101"/>
                <p:cNvSpPr>
                  <a:spLocks noChangeArrowheads="1"/>
                </p:cNvSpPr>
                <p:nvPr/>
              </p:nvSpPr>
              <p:spPr>
                <a:xfrm>
                  <a:off x="4817" y="1842"/>
                  <a:ext cx="12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鉄</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53" name="Rectangle 102"/>
                <p:cNvSpPr>
                  <a:spLocks noChangeArrowheads="1"/>
                </p:cNvSpPr>
                <p:nvPr/>
              </p:nvSpPr>
              <p:spPr>
                <a:xfrm>
                  <a:off x="4817" y="1950"/>
                  <a:ext cx="12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道</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54" name="Rectangle 103"/>
                <p:cNvSpPr>
                  <a:spLocks noChangeArrowheads="1"/>
                </p:cNvSpPr>
                <p:nvPr/>
              </p:nvSpPr>
              <p:spPr>
                <a:xfrm>
                  <a:off x="4443" y="2614"/>
                  <a:ext cx="390" cy="10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5" name="Rectangle 104"/>
                <p:cNvSpPr>
                  <a:spLocks noChangeArrowheads="1"/>
                </p:cNvSpPr>
                <p:nvPr/>
              </p:nvSpPr>
              <p:spPr>
                <a:xfrm>
                  <a:off x="4443" y="2626"/>
                  <a:ext cx="472"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smtClean="0">
                      <a:ln>
                        <a:noFill/>
                      </a:ln>
                      <a:solidFill>
                        <a:srgbClr val="CC0000"/>
                      </a:solidFill>
                      <a:effectLst/>
                      <a:latin typeface="ＭＳ Ｐゴシック" panose="020B0600070205080204" pitchFamily="50" charset="-128"/>
                      <a:ea typeface="ＭＳ Ｐゴシック" panose="020B0600070205080204" pitchFamily="50" charset="-128"/>
                    </a:rPr>
                    <a:t>中心市街地</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56" name="Freeform 105"/>
                <p:cNvSpPr/>
                <p:nvPr/>
              </p:nvSpPr>
              <p:spPr>
                <a:xfrm>
                  <a:off x="4959" y="1520"/>
                  <a:ext cx="858" cy="965"/>
                </a:xfrm>
                <a:custGeom>
                  <a:avLst/>
                  <a:gdLst>
                    <a:gd name="T0" fmla="*/ 181 w 858"/>
                    <a:gd name="T1" fmla="*/ 0 h 965"/>
                    <a:gd name="T2" fmla="*/ 153 w 858"/>
                    <a:gd name="T3" fmla="*/ 4 h 965"/>
                    <a:gd name="T4" fmla="*/ 130 w 858"/>
                    <a:gd name="T5" fmla="*/ 12 h 965"/>
                    <a:gd name="T6" fmla="*/ 110 w 858"/>
                    <a:gd name="T7" fmla="*/ 29 h 965"/>
                    <a:gd name="T8" fmla="*/ 90 w 858"/>
                    <a:gd name="T9" fmla="*/ 41 h 965"/>
                    <a:gd name="T10" fmla="*/ 78 w 858"/>
                    <a:gd name="T11" fmla="*/ 62 h 965"/>
                    <a:gd name="T12" fmla="*/ 67 w 858"/>
                    <a:gd name="T13" fmla="*/ 82 h 965"/>
                    <a:gd name="T14" fmla="*/ 63 w 858"/>
                    <a:gd name="T15" fmla="*/ 107 h 965"/>
                    <a:gd name="T16" fmla="*/ 63 w 858"/>
                    <a:gd name="T17" fmla="*/ 414 h 965"/>
                    <a:gd name="T18" fmla="*/ 63 w 858"/>
                    <a:gd name="T19" fmla="*/ 605 h 965"/>
                    <a:gd name="T20" fmla="*/ 67 w 858"/>
                    <a:gd name="T21" fmla="*/ 625 h 965"/>
                    <a:gd name="T22" fmla="*/ 78 w 858"/>
                    <a:gd name="T23" fmla="*/ 650 h 965"/>
                    <a:gd name="T24" fmla="*/ 90 w 858"/>
                    <a:gd name="T25" fmla="*/ 667 h 965"/>
                    <a:gd name="T26" fmla="*/ 110 w 858"/>
                    <a:gd name="T27" fmla="*/ 683 h 965"/>
                    <a:gd name="T28" fmla="*/ 130 w 858"/>
                    <a:gd name="T29" fmla="*/ 696 h 965"/>
                    <a:gd name="T30" fmla="*/ 153 w 858"/>
                    <a:gd name="T31" fmla="*/ 704 h 965"/>
                    <a:gd name="T32" fmla="*/ 181 w 858"/>
                    <a:gd name="T33" fmla="*/ 708 h 965"/>
                    <a:gd name="T34" fmla="*/ 0 w 858"/>
                    <a:gd name="T35" fmla="*/ 965 h 965"/>
                    <a:gd name="T36" fmla="*/ 724 w 858"/>
                    <a:gd name="T37" fmla="*/ 712 h 965"/>
                    <a:gd name="T38" fmla="*/ 751 w 858"/>
                    <a:gd name="T39" fmla="*/ 708 h 965"/>
                    <a:gd name="T40" fmla="*/ 775 w 858"/>
                    <a:gd name="T41" fmla="*/ 700 h 965"/>
                    <a:gd name="T42" fmla="*/ 798 w 858"/>
                    <a:gd name="T43" fmla="*/ 692 h 965"/>
                    <a:gd name="T44" fmla="*/ 818 w 858"/>
                    <a:gd name="T45" fmla="*/ 675 h 965"/>
                    <a:gd name="T46" fmla="*/ 834 w 858"/>
                    <a:gd name="T47" fmla="*/ 659 h 965"/>
                    <a:gd name="T48" fmla="*/ 846 w 858"/>
                    <a:gd name="T49" fmla="*/ 638 h 965"/>
                    <a:gd name="T50" fmla="*/ 854 w 858"/>
                    <a:gd name="T51" fmla="*/ 617 h 965"/>
                    <a:gd name="T52" fmla="*/ 858 w 858"/>
                    <a:gd name="T53" fmla="*/ 592 h 965"/>
                    <a:gd name="T54" fmla="*/ 858 w 858"/>
                    <a:gd name="T55" fmla="*/ 120 h 965"/>
                    <a:gd name="T56" fmla="*/ 854 w 858"/>
                    <a:gd name="T57" fmla="*/ 95 h 965"/>
                    <a:gd name="T58" fmla="*/ 846 w 858"/>
                    <a:gd name="T59" fmla="*/ 70 h 965"/>
                    <a:gd name="T60" fmla="*/ 834 w 858"/>
                    <a:gd name="T61" fmla="*/ 53 h 965"/>
                    <a:gd name="T62" fmla="*/ 818 w 858"/>
                    <a:gd name="T63" fmla="*/ 33 h 965"/>
                    <a:gd name="T64" fmla="*/ 798 w 858"/>
                    <a:gd name="T65" fmla="*/ 20 h 965"/>
                    <a:gd name="T66" fmla="*/ 775 w 858"/>
                    <a:gd name="T67" fmla="*/ 8 h 965"/>
                    <a:gd name="T68" fmla="*/ 751 w 858"/>
                    <a:gd name="T69" fmla="*/ 4 h 965"/>
                    <a:gd name="T70" fmla="*/ 724 w 858"/>
                    <a:gd name="T71" fmla="*/ 0 h 965"/>
                    <a:gd name="T72" fmla="*/ 193 w 858"/>
                    <a:gd name="T73"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8" h="965">
                      <a:moveTo>
                        <a:pt x="193" y="0"/>
                      </a:moveTo>
                      <a:lnTo>
                        <a:pt x="181" y="0"/>
                      </a:lnTo>
                      <a:lnTo>
                        <a:pt x="169" y="4"/>
                      </a:lnTo>
                      <a:lnTo>
                        <a:pt x="153" y="4"/>
                      </a:lnTo>
                      <a:lnTo>
                        <a:pt x="141" y="8"/>
                      </a:lnTo>
                      <a:lnTo>
                        <a:pt x="130" y="12"/>
                      </a:lnTo>
                      <a:lnTo>
                        <a:pt x="122" y="20"/>
                      </a:lnTo>
                      <a:lnTo>
                        <a:pt x="110" y="29"/>
                      </a:lnTo>
                      <a:lnTo>
                        <a:pt x="102" y="33"/>
                      </a:lnTo>
                      <a:lnTo>
                        <a:pt x="90" y="41"/>
                      </a:lnTo>
                      <a:lnTo>
                        <a:pt x="82" y="53"/>
                      </a:lnTo>
                      <a:lnTo>
                        <a:pt x="78" y="62"/>
                      </a:lnTo>
                      <a:lnTo>
                        <a:pt x="71" y="70"/>
                      </a:lnTo>
                      <a:lnTo>
                        <a:pt x="67" y="82"/>
                      </a:lnTo>
                      <a:lnTo>
                        <a:pt x="63" y="95"/>
                      </a:lnTo>
                      <a:lnTo>
                        <a:pt x="63" y="107"/>
                      </a:lnTo>
                      <a:lnTo>
                        <a:pt x="63" y="120"/>
                      </a:lnTo>
                      <a:lnTo>
                        <a:pt x="63" y="414"/>
                      </a:lnTo>
                      <a:lnTo>
                        <a:pt x="63" y="592"/>
                      </a:lnTo>
                      <a:lnTo>
                        <a:pt x="63" y="605"/>
                      </a:lnTo>
                      <a:lnTo>
                        <a:pt x="63" y="617"/>
                      </a:lnTo>
                      <a:lnTo>
                        <a:pt x="67" y="625"/>
                      </a:lnTo>
                      <a:lnTo>
                        <a:pt x="71" y="638"/>
                      </a:lnTo>
                      <a:lnTo>
                        <a:pt x="78" y="650"/>
                      </a:lnTo>
                      <a:lnTo>
                        <a:pt x="82" y="659"/>
                      </a:lnTo>
                      <a:lnTo>
                        <a:pt x="90" y="667"/>
                      </a:lnTo>
                      <a:lnTo>
                        <a:pt x="102" y="675"/>
                      </a:lnTo>
                      <a:lnTo>
                        <a:pt x="110" y="683"/>
                      </a:lnTo>
                      <a:lnTo>
                        <a:pt x="122" y="692"/>
                      </a:lnTo>
                      <a:lnTo>
                        <a:pt x="130" y="696"/>
                      </a:lnTo>
                      <a:lnTo>
                        <a:pt x="141" y="700"/>
                      </a:lnTo>
                      <a:lnTo>
                        <a:pt x="153" y="704"/>
                      </a:lnTo>
                      <a:lnTo>
                        <a:pt x="169" y="708"/>
                      </a:lnTo>
                      <a:lnTo>
                        <a:pt x="181" y="708"/>
                      </a:lnTo>
                      <a:lnTo>
                        <a:pt x="193" y="712"/>
                      </a:lnTo>
                      <a:lnTo>
                        <a:pt x="0" y="965"/>
                      </a:lnTo>
                      <a:lnTo>
                        <a:pt x="393" y="712"/>
                      </a:lnTo>
                      <a:lnTo>
                        <a:pt x="724" y="712"/>
                      </a:lnTo>
                      <a:lnTo>
                        <a:pt x="739" y="708"/>
                      </a:lnTo>
                      <a:lnTo>
                        <a:pt x="751" y="708"/>
                      </a:lnTo>
                      <a:lnTo>
                        <a:pt x="763" y="704"/>
                      </a:lnTo>
                      <a:lnTo>
                        <a:pt x="775" y="700"/>
                      </a:lnTo>
                      <a:lnTo>
                        <a:pt x="787" y="696"/>
                      </a:lnTo>
                      <a:lnTo>
                        <a:pt x="798" y="692"/>
                      </a:lnTo>
                      <a:lnTo>
                        <a:pt x="810" y="683"/>
                      </a:lnTo>
                      <a:lnTo>
                        <a:pt x="818" y="675"/>
                      </a:lnTo>
                      <a:lnTo>
                        <a:pt x="826" y="667"/>
                      </a:lnTo>
                      <a:lnTo>
                        <a:pt x="834" y="659"/>
                      </a:lnTo>
                      <a:lnTo>
                        <a:pt x="842" y="650"/>
                      </a:lnTo>
                      <a:lnTo>
                        <a:pt x="846" y="638"/>
                      </a:lnTo>
                      <a:lnTo>
                        <a:pt x="850" y="625"/>
                      </a:lnTo>
                      <a:lnTo>
                        <a:pt x="854" y="617"/>
                      </a:lnTo>
                      <a:lnTo>
                        <a:pt x="858" y="605"/>
                      </a:lnTo>
                      <a:lnTo>
                        <a:pt x="858" y="592"/>
                      </a:lnTo>
                      <a:lnTo>
                        <a:pt x="858" y="414"/>
                      </a:lnTo>
                      <a:lnTo>
                        <a:pt x="858" y="120"/>
                      </a:lnTo>
                      <a:lnTo>
                        <a:pt x="858" y="107"/>
                      </a:lnTo>
                      <a:lnTo>
                        <a:pt x="854" y="95"/>
                      </a:lnTo>
                      <a:lnTo>
                        <a:pt x="850" y="82"/>
                      </a:lnTo>
                      <a:lnTo>
                        <a:pt x="846" y="70"/>
                      </a:lnTo>
                      <a:lnTo>
                        <a:pt x="842" y="62"/>
                      </a:lnTo>
                      <a:lnTo>
                        <a:pt x="834" y="53"/>
                      </a:lnTo>
                      <a:lnTo>
                        <a:pt x="826" y="41"/>
                      </a:lnTo>
                      <a:lnTo>
                        <a:pt x="818" y="33"/>
                      </a:lnTo>
                      <a:lnTo>
                        <a:pt x="810" y="29"/>
                      </a:lnTo>
                      <a:lnTo>
                        <a:pt x="798" y="20"/>
                      </a:lnTo>
                      <a:lnTo>
                        <a:pt x="787" y="12"/>
                      </a:lnTo>
                      <a:lnTo>
                        <a:pt x="775" y="8"/>
                      </a:lnTo>
                      <a:lnTo>
                        <a:pt x="763" y="4"/>
                      </a:lnTo>
                      <a:lnTo>
                        <a:pt x="751" y="4"/>
                      </a:lnTo>
                      <a:lnTo>
                        <a:pt x="739" y="0"/>
                      </a:lnTo>
                      <a:lnTo>
                        <a:pt x="724" y="0"/>
                      </a:lnTo>
                      <a:lnTo>
                        <a:pt x="393" y="0"/>
                      </a:lnTo>
                      <a:lnTo>
                        <a:pt x="193" y="0"/>
                      </a:lnTo>
                      <a:lnTo>
                        <a:pt x="19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7" name="Freeform 106"/>
                <p:cNvSpPr/>
                <p:nvPr/>
              </p:nvSpPr>
              <p:spPr>
                <a:xfrm>
                  <a:off x="4959" y="1520"/>
                  <a:ext cx="858" cy="965"/>
                </a:xfrm>
                <a:custGeom>
                  <a:avLst/>
                  <a:gdLst>
                    <a:gd name="T0" fmla="*/ 181 w 858"/>
                    <a:gd name="T1" fmla="*/ 0 h 965"/>
                    <a:gd name="T2" fmla="*/ 153 w 858"/>
                    <a:gd name="T3" fmla="*/ 4 h 965"/>
                    <a:gd name="T4" fmla="*/ 130 w 858"/>
                    <a:gd name="T5" fmla="*/ 12 h 965"/>
                    <a:gd name="T6" fmla="*/ 110 w 858"/>
                    <a:gd name="T7" fmla="*/ 29 h 965"/>
                    <a:gd name="T8" fmla="*/ 90 w 858"/>
                    <a:gd name="T9" fmla="*/ 41 h 965"/>
                    <a:gd name="T10" fmla="*/ 78 w 858"/>
                    <a:gd name="T11" fmla="*/ 62 h 965"/>
                    <a:gd name="T12" fmla="*/ 67 w 858"/>
                    <a:gd name="T13" fmla="*/ 82 h 965"/>
                    <a:gd name="T14" fmla="*/ 63 w 858"/>
                    <a:gd name="T15" fmla="*/ 107 h 965"/>
                    <a:gd name="T16" fmla="*/ 63 w 858"/>
                    <a:gd name="T17" fmla="*/ 414 h 965"/>
                    <a:gd name="T18" fmla="*/ 63 w 858"/>
                    <a:gd name="T19" fmla="*/ 605 h 965"/>
                    <a:gd name="T20" fmla="*/ 67 w 858"/>
                    <a:gd name="T21" fmla="*/ 625 h 965"/>
                    <a:gd name="T22" fmla="*/ 78 w 858"/>
                    <a:gd name="T23" fmla="*/ 650 h 965"/>
                    <a:gd name="T24" fmla="*/ 90 w 858"/>
                    <a:gd name="T25" fmla="*/ 667 h 965"/>
                    <a:gd name="T26" fmla="*/ 110 w 858"/>
                    <a:gd name="T27" fmla="*/ 683 h 965"/>
                    <a:gd name="T28" fmla="*/ 130 w 858"/>
                    <a:gd name="T29" fmla="*/ 696 h 965"/>
                    <a:gd name="T30" fmla="*/ 153 w 858"/>
                    <a:gd name="T31" fmla="*/ 704 h 965"/>
                    <a:gd name="T32" fmla="*/ 181 w 858"/>
                    <a:gd name="T33" fmla="*/ 708 h 965"/>
                    <a:gd name="T34" fmla="*/ 0 w 858"/>
                    <a:gd name="T35" fmla="*/ 965 h 965"/>
                    <a:gd name="T36" fmla="*/ 724 w 858"/>
                    <a:gd name="T37" fmla="*/ 712 h 965"/>
                    <a:gd name="T38" fmla="*/ 751 w 858"/>
                    <a:gd name="T39" fmla="*/ 708 h 965"/>
                    <a:gd name="T40" fmla="*/ 775 w 858"/>
                    <a:gd name="T41" fmla="*/ 700 h 965"/>
                    <a:gd name="T42" fmla="*/ 798 w 858"/>
                    <a:gd name="T43" fmla="*/ 692 h 965"/>
                    <a:gd name="T44" fmla="*/ 818 w 858"/>
                    <a:gd name="T45" fmla="*/ 675 h 965"/>
                    <a:gd name="T46" fmla="*/ 834 w 858"/>
                    <a:gd name="T47" fmla="*/ 659 h 965"/>
                    <a:gd name="T48" fmla="*/ 846 w 858"/>
                    <a:gd name="T49" fmla="*/ 638 h 965"/>
                    <a:gd name="T50" fmla="*/ 854 w 858"/>
                    <a:gd name="T51" fmla="*/ 617 h 965"/>
                    <a:gd name="T52" fmla="*/ 858 w 858"/>
                    <a:gd name="T53" fmla="*/ 592 h 965"/>
                    <a:gd name="T54" fmla="*/ 858 w 858"/>
                    <a:gd name="T55" fmla="*/ 120 h 965"/>
                    <a:gd name="T56" fmla="*/ 854 w 858"/>
                    <a:gd name="T57" fmla="*/ 95 h 965"/>
                    <a:gd name="T58" fmla="*/ 846 w 858"/>
                    <a:gd name="T59" fmla="*/ 70 h 965"/>
                    <a:gd name="T60" fmla="*/ 834 w 858"/>
                    <a:gd name="T61" fmla="*/ 53 h 965"/>
                    <a:gd name="T62" fmla="*/ 818 w 858"/>
                    <a:gd name="T63" fmla="*/ 33 h 965"/>
                    <a:gd name="T64" fmla="*/ 798 w 858"/>
                    <a:gd name="T65" fmla="*/ 20 h 965"/>
                    <a:gd name="T66" fmla="*/ 775 w 858"/>
                    <a:gd name="T67" fmla="*/ 8 h 965"/>
                    <a:gd name="T68" fmla="*/ 751 w 858"/>
                    <a:gd name="T69" fmla="*/ 4 h 965"/>
                    <a:gd name="T70" fmla="*/ 724 w 858"/>
                    <a:gd name="T71" fmla="*/ 0 h 965"/>
                    <a:gd name="T72" fmla="*/ 193 w 858"/>
                    <a:gd name="T73"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8" h="965">
                      <a:moveTo>
                        <a:pt x="193" y="0"/>
                      </a:moveTo>
                      <a:lnTo>
                        <a:pt x="181" y="0"/>
                      </a:lnTo>
                      <a:lnTo>
                        <a:pt x="169" y="4"/>
                      </a:lnTo>
                      <a:lnTo>
                        <a:pt x="153" y="4"/>
                      </a:lnTo>
                      <a:lnTo>
                        <a:pt x="141" y="8"/>
                      </a:lnTo>
                      <a:lnTo>
                        <a:pt x="130" y="12"/>
                      </a:lnTo>
                      <a:lnTo>
                        <a:pt x="122" y="20"/>
                      </a:lnTo>
                      <a:lnTo>
                        <a:pt x="110" y="29"/>
                      </a:lnTo>
                      <a:lnTo>
                        <a:pt x="102" y="33"/>
                      </a:lnTo>
                      <a:lnTo>
                        <a:pt x="90" y="41"/>
                      </a:lnTo>
                      <a:lnTo>
                        <a:pt x="82" y="53"/>
                      </a:lnTo>
                      <a:lnTo>
                        <a:pt x="78" y="62"/>
                      </a:lnTo>
                      <a:lnTo>
                        <a:pt x="71" y="70"/>
                      </a:lnTo>
                      <a:lnTo>
                        <a:pt x="67" y="82"/>
                      </a:lnTo>
                      <a:lnTo>
                        <a:pt x="63" y="95"/>
                      </a:lnTo>
                      <a:lnTo>
                        <a:pt x="63" y="107"/>
                      </a:lnTo>
                      <a:lnTo>
                        <a:pt x="63" y="120"/>
                      </a:lnTo>
                      <a:lnTo>
                        <a:pt x="63" y="414"/>
                      </a:lnTo>
                      <a:lnTo>
                        <a:pt x="63" y="592"/>
                      </a:lnTo>
                      <a:lnTo>
                        <a:pt x="63" y="605"/>
                      </a:lnTo>
                      <a:lnTo>
                        <a:pt x="63" y="617"/>
                      </a:lnTo>
                      <a:lnTo>
                        <a:pt x="67" y="625"/>
                      </a:lnTo>
                      <a:lnTo>
                        <a:pt x="71" y="638"/>
                      </a:lnTo>
                      <a:lnTo>
                        <a:pt x="78" y="650"/>
                      </a:lnTo>
                      <a:lnTo>
                        <a:pt x="82" y="659"/>
                      </a:lnTo>
                      <a:lnTo>
                        <a:pt x="90" y="667"/>
                      </a:lnTo>
                      <a:lnTo>
                        <a:pt x="102" y="675"/>
                      </a:lnTo>
                      <a:lnTo>
                        <a:pt x="110" y="683"/>
                      </a:lnTo>
                      <a:lnTo>
                        <a:pt x="122" y="692"/>
                      </a:lnTo>
                      <a:lnTo>
                        <a:pt x="130" y="696"/>
                      </a:lnTo>
                      <a:lnTo>
                        <a:pt x="141" y="700"/>
                      </a:lnTo>
                      <a:lnTo>
                        <a:pt x="153" y="704"/>
                      </a:lnTo>
                      <a:lnTo>
                        <a:pt x="169" y="708"/>
                      </a:lnTo>
                      <a:lnTo>
                        <a:pt x="181" y="708"/>
                      </a:lnTo>
                      <a:lnTo>
                        <a:pt x="193" y="712"/>
                      </a:lnTo>
                      <a:lnTo>
                        <a:pt x="0" y="965"/>
                      </a:lnTo>
                      <a:lnTo>
                        <a:pt x="393" y="712"/>
                      </a:lnTo>
                      <a:lnTo>
                        <a:pt x="724" y="712"/>
                      </a:lnTo>
                      <a:lnTo>
                        <a:pt x="739" y="708"/>
                      </a:lnTo>
                      <a:lnTo>
                        <a:pt x="751" y="708"/>
                      </a:lnTo>
                      <a:lnTo>
                        <a:pt x="763" y="704"/>
                      </a:lnTo>
                      <a:lnTo>
                        <a:pt x="775" y="700"/>
                      </a:lnTo>
                      <a:lnTo>
                        <a:pt x="787" y="696"/>
                      </a:lnTo>
                      <a:lnTo>
                        <a:pt x="798" y="692"/>
                      </a:lnTo>
                      <a:lnTo>
                        <a:pt x="810" y="683"/>
                      </a:lnTo>
                      <a:lnTo>
                        <a:pt x="818" y="675"/>
                      </a:lnTo>
                      <a:lnTo>
                        <a:pt x="826" y="667"/>
                      </a:lnTo>
                      <a:lnTo>
                        <a:pt x="834" y="659"/>
                      </a:lnTo>
                      <a:lnTo>
                        <a:pt x="842" y="650"/>
                      </a:lnTo>
                      <a:lnTo>
                        <a:pt x="846" y="638"/>
                      </a:lnTo>
                      <a:lnTo>
                        <a:pt x="850" y="625"/>
                      </a:lnTo>
                      <a:lnTo>
                        <a:pt x="854" y="617"/>
                      </a:lnTo>
                      <a:lnTo>
                        <a:pt x="858" y="605"/>
                      </a:lnTo>
                      <a:lnTo>
                        <a:pt x="858" y="592"/>
                      </a:lnTo>
                      <a:lnTo>
                        <a:pt x="858" y="414"/>
                      </a:lnTo>
                      <a:lnTo>
                        <a:pt x="858" y="120"/>
                      </a:lnTo>
                      <a:lnTo>
                        <a:pt x="858" y="107"/>
                      </a:lnTo>
                      <a:lnTo>
                        <a:pt x="854" y="95"/>
                      </a:lnTo>
                      <a:lnTo>
                        <a:pt x="850" y="82"/>
                      </a:lnTo>
                      <a:lnTo>
                        <a:pt x="846" y="70"/>
                      </a:lnTo>
                      <a:lnTo>
                        <a:pt x="842" y="62"/>
                      </a:lnTo>
                      <a:lnTo>
                        <a:pt x="834" y="53"/>
                      </a:lnTo>
                      <a:lnTo>
                        <a:pt x="826" y="41"/>
                      </a:lnTo>
                      <a:lnTo>
                        <a:pt x="818" y="33"/>
                      </a:lnTo>
                      <a:lnTo>
                        <a:pt x="810" y="29"/>
                      </a:lnTo>
                      <a:lnTo>
                        <a:pt x="798" y="20"/>
                      </a:lnTo>
                      <a:lnTo>
                        <a:pt x="787" y="12"/>
                      </a:lnTo>
                      <a:lnTo>
                        <a:pt x="775" y="8"/>
                      </a:lnTo>
                      <a:lnTo>
                        <a:pt x="763" y="4"/>
                      </a:lnTo>
                      <a:lnTo>
                        <a:pt x="751" y="4"/>
                      </a:lnTo>
                      <a:lnTo>
                        <a:pt x="739" y="0"/>
                      </a:lnTo>
                      <a:lnTo>
                        <a:pt x="724" y="0"/>
                      </a:lnTo>
                      <a:lnTo>
                        <a:pt x="393" y="0"/>
                      </a:lnTo>
                      <a:lnTo>
                        <a:pt x="193" y="0"/>
                      </a:lnTo>
                      <a:lnTo>
                        <a:pt x="193"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8" name="Rectangle 107"/>
                <p:cNvSpPr>
                  <a:spLocks noChangeArrowheads="1"/>
                </p:cNvSpPr>
                <p:nvPr/>
              </p:nvSpPr>
              <p:spPr>
                <a:xfrm>
                  <a:off x="5136" y="1540"/>
                  <a:ext cx="614"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交通結節点整備</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359" name="Picture 108"/>
                <p:cNvPicPr>
                  <a:picLocks noChangeAspect="1" noChangeArrowheads="1"/>
                </p:cNvPicPr>
                <p:nvPr/>
              </p:nvPicPr>
              <p:blipFill>
                <a:blip r:embed="rId10"/>
                <a:stretch>
                  <a:fillRect/>
                </a:stretch>
              </p:blipFill>
              <p:spPr>
                <a:xfrm>
                  <a:off x="3172" y="2663"/>
                  <a:ext cx="213" cy="117"/>
                </a:xfrm>
                <a:prstGeom prst="rect">
                  <a:avLst/>
                </a:prstGeom>
                <a:noFill/>
                <a:ln>
                  <a:noFill/>
                </a:ln>
              </p:spPr>
            </p:pic>
            <p:pic>
              <p:nvPicPr>
                <p:cNvPr id="1360" name="Picture 109"/>
                <p:cNvPicPr>
                  <a:picLocks noChangeAspect="1" noChangeArrowheads="1"/>
                </p:cNvPicPr>
                <p:nvPr/>
              </p:nvPicPr>
              <p:blipFill>
                <a:blip r:embed="rId11"/>
                <a:stretch>
                  <a:fillRect/>
                </a:stretch>
              </p:blipFill>
              <p:spPr>
                <a:xfrm>
                  <a:off x="3172" y="2663"/>
                  <a:ext cx="213" cy="117"/>
                </a:xfrm>
                <a:prstGeom prst="rect">
                  <a:avLst/>
                </a:prstGeom>
                <a:noFill/>
                <a:ln>
                  <a:noFill/>
                </a:ln>
              </p:spPr>
            </p:pic>
            <p:pic>
              <p:nvPicPr>
                <p:cNvPr id="1361" name="Picture 110"/>
                <p:cNvPicPr>
                  <a:picLocks noChangeAspect="1" noChangeArrowheads="1"/>
                </p:cNvPicPr>
                <p:nvPr/>
              </p:nvPicPr>
              <p:blipFill>
                <a:blip r:embed="rId12"/>
                <a:stretch>
                  <a:fillRect/>
                </a:stretch>
              </p:blipFill>
              <p:spPr>
                <a:xfrm>
                  <a:off x="3794" y="2850"/>
                  <a:ext cx="205" cy="112"/>
                </a:xfrm>
                <a:prstGeom prst="rect">
                  <a:avLst/>
                </a:prstGeom>
                <a:noFill/>
                <a:ln>
                  <a:noFill/>
                </a:ln>
              </p:spPr>
            </p:pic>
            <p:pic>
              <p:nvPicPr>
                <p:cNvPr id="1362" name="Picture 111"/>
                <p:cNvPicPr>
                  <a:picLocks noChangeAspect="1" noChangeArrowheads="1"/>
                </p:cNvPicPr>
                <p:nvPr/>
              </p:nvPicPr>
              <p:blipFill>
                <a:blip r:embed="rId13"/>
                <a:stretch>
                  <a:fillRect/>
                </a:stretch>
              </p:blipFill>
              <p:spPr>
                <a:xfrm>
                  <a:off x="3794" y="2850"/>
                  <a:ext cx="205" cy="112"/>
                </a:xfrm>
                <a:prstGeom prst="rect">
                  <a:avLst/>
                </a:prstGeom>
                <a:noFill/>
                <a:ln>
                  <a:noFill/>
                </a:ln>
              </p:spPr>
            </p:pic>
            <p:sp>
              <p:nvSpPr>
                <p:cNvPr id="1363" name="Rectangle 112"/>
                <p:cNvSpPr>
                  <a:spLocks noChangeArrowheads="1"/>
                </p:cNvSpPr>
                <p:nvPr/>
              </p:nvSpPr>
              <p:spPr>
                <a:xfrm>
                  <a:off x="5207" y="2834"/>
                  <a:ext cx="626"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：パークアンドライド</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64" name="Freeform 113"/>
                <p:cNvSpPr/>
                <p:nvPr/>
              </p:nvSpPr>
              <p:spPr>
                <a:xfrm>
                  <a:off x="3271" y="2547"/>
                  <a:ext cx="39" cy="50"/>
                </a:xfrm>
                <a:custGeom>
                  <a:avLst/>
                  <a:gdLst>
                    <a:gd name="T0" fmla="*/ 19 w 39"/>
                    <a:gd name="T1" fmla="*/ 0 h 50"/>
                    <a:gd name="T2" fmla="*/ 15 w 39"/>
                    <a:gd name="T3" fmla="*/ 0 h 50"/>
                    <a:gd name="T4" fmla="*/ 11 w 39"/>
                    <a:gd name="T5" fmla="*/ 5 h 50"/>
                    <a:gd name="T6" fmla="*/ 7 w 39"/>
                    <a:gd name="T7" fmla="*/ 5 h 50"/>
                    <a:gd name="T8" fmla="*/ 7 w 39"/>
                    <a:gd name="T9" fmla="*/ 9 h 50"/>
                    <a:gd name="T10" fmla="*/ 4 w 39"/>
                    <a:gd name="T11" fmla="*/ 13 h 50"/>
                    <a:gd name="T12" fmla="*/ 0 w 39"/>
                    <a:gd name="T13" fmla="*/ 17 h 50"/>
                    <a:gd name="T14" fmla="*/ 0 w 39"/>
                    <a:gd name="T15" fmla="*/ 21 h 50"/>
                    <a:gd name="T16" fmla="*/ 0 w 39"/>
                    <a:gd name="T17" fmla="*/ 25 h 50"/>
                    <a:gd name="T18" fmla="*/ 0 w 39"/>
                    <a:gd name="T19" fmla="*/ 29 h 50"/>
                    <a:gd name="T20" fmla="*/ 0 w 39"/>
                    <a:gd name="T21" fmla="*/ 38 h 50"/>
                    <a:gd name="T22" fmla="*/ 4 w 39"/>
                    <a:gd name="T23" fmla="*/ 42 h 50"/>
                    <a:gd name="T24" fmla="*/ 7 w 39"/>
                    <a:gd name="T25" fmla="*/ 42 h 50"/>
                    <a:gd name="T26" fmla="*/ 7 w 39"/>
                    <a:gd name="T27" fmla="*/ 46 h 50"/>
                    <a:gd name="T28" fmla="*/ 11 w 39"/>
                    <a:gd name="T29" fmla="*/ 50 h 50"/>
                    <a:gd name="T30" fmla="*/ 15 w 39"/>
                    <a:gd name="T31" fmla="*/ 50 h 50"/>
                    <a:gd name="T32" fmla="*/ 19 w 39"/>
                    <a:gd name="T33" fmla="*/ 50 h 50"/>
                    <a:gd name="T34" fmla="*/ 23 w 39"/>
                    <a:gd name="T35" fmla="*/ 50 h 50"/>
                    <a:gd name="T36" fmla="*/ 27 w 39"/>
                    <a:gd name="T37" fmla="*/ 50 h 50"/>
                    <a:gd name="T38" fmla="*/ 31 w 39"/>
                    <a:gd name="T39" fmla="*/ 46 h 50"/>
                    <a:gd name="T40" fmla="*/ 35 w 39"/>
                    <a:gd name="T41" fmla="*/ 42 h 50"/>
                    <a:gd name="T42" fmla="*/ 39 w 39"/>
                    <a:gd name="T43" fmla="*/ 42 h 50"/>
                    <a:gd name="T44" fmla="*/ 39 w 39"/>
                    <a:gd name="T45" fmla="*/ 38 h 50"/>
                    <a:gd name="T46" fmla="*/ 39 w 39"/>
                    <a:gd name="T47" fmla="*/ 29 h 50"/>
                    <a:gd name="T48" fmla="*/ 39 w 39"/>
                    <a:gd name="T49" fmla="*/ 25 h 50"/>
                    <a:gd name="T50" fmla="*/ 39 w 39"/>
                    <a:gd name="T51" fmla="*/ 21 h 50"/>
                    <a:gd name="T52" fmla="*/ 39 w 39"/>
                    <a:gd name="T53" fmla="*/ 17 h 50"/>
                    <a:gd name="T54" fmla="*/ 39 w 39"/>
                    <a:gd name="T55" fmla="*/ 13 h 50"/>
                    <a:gd name="T56" fmla="*/ 35 w 39"/>
                    <a:gd name="T57" fmla="*/ 9 h 50"/>
                    <a:gd name="T58" fmla="*/ 31 w 39"/>
                    <a:gd name="T59" fmla="*/ 5 h 50"/>
                    <a:gd name="T60" fmla="*/ 27 w 39"/>
                    <a:gd name="T61" fmla="*/ 5 h 50"/>
                    <a:gd name="T62" fmla="*/ 23 w 39"/>
                    <a:gd name="T63" fmla="*/ 0 h 50"/>
                    <a:gd name="T64" fmla="*/ 19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19" y="0"/>
                      </a:moveTo>
                      <a:lnTo>
                        <a:pt x="15" y="0"/>
                      </a:lnTo>
                      <a:lnTo>
                        <a:pt x="11" y="5"/>
                      </a:lnTo>
                      <a:lnTo>
                        <a:pt x="7" y="5"/>
                      </a:lnTo>
                      <a:lnTo>
                        <a:pt x="7" y="9"/>
                      </a:lnTo>
                      <a:lnTo>
                        <a:pt x="4" y="13"/>
                      </a:lnTo>
                      <a:lnTo>
                        <a:pt x="0" y="17"/>
                      </a:lnTo>
                      <a:lnTo>
                        <a:pt x="0" y="21"/>
                      </a:lnTo>
                      <a:lnTo>
                        <a:pt x="0" y="25"/>
                      </a:lnTo>
                      <a:lnTo>
                        <a:pt x="0" y="29"/>
                      </a:lnTo>
                      <a:lnTo>
                        <a:pt x="0" y="38"/>
                      </a:lnTo>
                      <a:lnTo>
                        <a:pt x="4" y="42"/>
                      </a:lnTo>
                      <a:lnTo>
                        <a:pt x="7" y="42"/>
                      </a:lnTo>
                      <a:lnTo>
                        <a:pt x="7" y="46"/>
                      </a:lnTo>
                      <a:lnTo>
                        <a:pt x="11" y="50"/>
                      </a:lnTo>
                      <a:lnTo>
                        <a:pt x="15" y="50"/>
                      </a:lnTo>
                      <a:lnTo>
                        <a:pt x="19" y="50"/>
                      </a:lnTo>
                      <a:lnTo>
                        <a:pt x="23" y="50"/>
                      </a:lnTo>
                      <a:lnTo>
                        <a:pt x="27" y="50"/>
                      </a:lnTo>
                      <a:lnTo>
                        <a:pt x="31" y="46"/>
                      </a:lnTo>
                      <a:lnTo>
                        <a:pt x="35" y="42"/>
                      </a:lnTo>
                      <a:lnTo>
                        <a:pt x="39" y="42"/>
                      </a:lnTo>
                      <a:lnTo>
                        <a:pt x="39" y="38"/>
                      </a:lnTo>
                      <a:lnTo>
                        <a:pt x="39" y="29"/>
                      </a:lnTo>
                      <a:lnTo>
                        <a:pt x="39" y="25"/>
                      </a:lnTo>
                      <a:lnTo>
                        <a:pt x="39" y="21"/>
                      </a:lnTo>
                      <a:lnTo>
                        <a:pt x="39" y="17"/>
                      </a:lnTo>
                      <a:lnTo>
                        <a:pt x="39" y="13"/>
                      </a:lnTo>
                      <a:lnTo>
                        <a:pt x="35" y="9"/>
                      </a:lnTo>
                      <a:lnTo>
                        <a:pt x="31" y="5"/>
                      </a:lnTo>
                      <a:lnTo>
                        <a:pt x="27" y="5"/>
                      </a:lnTo>
                      <a:lnTo>
                        <a:pt x="23" y="0"/>
                      </a:lnTo>
                      <a:lnTo>
                        <a:pt x="19"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5" name="Freeform 114"/>
                <p:cNvSpPr/>
                <p:nvPr/>
              </p:nvSpPr>
              <p:spPr>
                <a:xfrm>
                  <a:off x="3271" y="2547"/>
                  <a:ext cx="39" cy="50"/>
                </a:xfrm>
                <a:custGeom>
                  <a:avLst/>
                  <a:gdLst>
                    <a:gd name="T0" fmla="*/ 19 w 39"/>
                    <a:gd name="T1" fmla="*/ 0 h 50"/>
                    <a:gd name="T2" fmla="*/ 15 w 39"/>
                    <a:gd name="T3" fmla="*/ 0 h 50"/>
                    <a:gd name="T4" fmla="*/ 11 w 39"/>
                    <a:gd name="T5" fmla="*/ 5 h 50"/>
                    <a:gd name="T6" fmla="*/ 7 w 39"/>
                    <a:gd name="T7" fmla="*/ 5 h 50"/>
                    <a:gd name="T8" fmla="*/ 7 w 39"/>
                    <a:gd name="T9" fmla="*/ 9 h 50"/>
                    <a:gd name="T10" fmla="*/ 4 w 39"/>
                    <a:gd name="T11" fmla="*/ 13 h 50"/>
                    <a:gd name="T12" fmla="*/ 0 w 39"/>
                    <a:gd name="T13" fmla="*/ 17 h 50"/>
                    <a:gd name="T14" fmla="*/ 0 w 39"/>
                    <a:gd name="T15" fmla="*/ 21 h 50"/>
                    <a:gd name="T16" fmla="*/ 0 w 39"/>
                    <a:gd name="T17" fmla="*/ 25 h 50"/>
                    <a:gd name="T18" fmla="*/ 0 w 39"/>
                    <a:gd name="T19" fmla="*/ 29 h 50"/>
                    <a:gd name="T20" fmla="*/ 0 w 39"/>
                    <a:gd name="T21" fmla="*/ 38 h 50"/>
                    <a:gd name="T22" fmla="*/ 4 w 39"/>
                    <a:gd name="T23" fmla="*/ 42 h 50"/>
                    <a:gd name="T24" fmla="*/ 7 w 39"/>
                    <a:gd name="T25" fmla="*/ 42 h 50"/>
                    <a:gd name="T26" fmla="*/ 7 w 39"/>
                    <a:gd name="T27" fmla="*/ 46 h 50"/>
                    <a:gd name="T28" fmla="*/ 11 w 39"/>
                    <a:gd name="T29" fmla="*/ 50 h 50"/>
                    <a:gd name="T30" fmla="*/ 15 w 39"/>
                    <a:gd name="T31" fmla="*/ 50 h 50"/>
                    <a:gd name="T32" fmla="*/ 19 w 39"/>
                    <a:gd name="T33" fmla="*/ 50 h 50"/>
                    <a:gd name="T34" fmla="*/ 23 w 39"/>
                    <a:gd name="T35" fmla="*/ 50 h 50"/>
                    <a:gd name="T36" fmla="*/ 27 w 39"/>
                    <a:gd name="T37" fmla="*/ 50 h 50"/>
                    <a:gd name="T38" fmla="*/ 31 w 39"/>
                    <a:gd name="T39" fmla="*/ 46 h 50"/>
                    <a:gd name="T40" fmla="*/ 35 w 39"/>
                    <a:gd name="T41" fmla="*/ 42 h 50"/>
                    <a:gd name="T42" fmla="*/ 39 w 39"/>
                    <a:gd name="T43" fmla="*/ 42 h 50"/>
                    <a:gd name="T44" fmla="*/ 39 w 39"/>
                    <a:gd name="T45" fmla="*/ 38 h 50"/>
                    <a:gd name="T46" fmla="*/ 39 w 39"/>
                    <a:gd name="T47" fmla="*/ 29 h 50"/>
                    <a:gd name="T48" fmla="*/ 39 w 39"/>
                    <a:gd name="T49" fmla="*/ 25 h 50"/>
                    <a:gd name="T50" fmla="*/ 39 w 39"/>
                    <a:gd name="T51" fmla="*/ 21 h 50"/>
                    <a:gd name="T52" fmla="*/ 39 w 39"/>
                    <a:gd name="T53" fmla="*/ 17 h 50"/>
                    <a:gd name="T54" fmla="*/ 39 w 39"/>
                    <a:gd name="T55" fmla="*/ 13 h 50"/>
                    <a:gd name="T56" fmla="*/ 35 w 39"/>
                    <a:gd name="T57" fmla="*/ 9 h 50"/>
                    <a:gd name="T58" fmla="*/ 31 w 39"/>
                    <a:gd name="T59" fmla="*/ 5 h 50"/>
                    <a:gd name="T60" fmla="*/ 27 w 39"/>
                    <a:gd name="T61" fmla="*/ 5 h 50"/>
                    <a:gd name="T62" fmla="*/ 23 w 39"/>
                    <a:gd name="T63" fmla="*/ 0 h 50"/>
                    <a:gd name="T64" fmla="*/ 19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19" y="0"/>
                      </a:moveTo>
                      <a:lnTo>
                        <a:pt x="15" y="0"/>
                      </a:lnTo>
                      <a:lnTo>
                        <a:pt x="11" y="5"/>
                      </a:lnTo>
                      <a:lnTo>
                        <a:pt x="7" y="5"/>
                      </a:lnTo>
                      <a:lnTo>
                        <a:pt x="7" y="9"/>
                      </a:lnTo>
                      <a:lnTo>
                        <a:pt x="4" y="13"/>
                      </a:lnTo>
                      <a:lnTo>
                        <a:pt x="0" y="17"/>
                      </a:lnTo>
                      <a:lnTo>
                        <a:pt x="0" y="21"/>
                      </a:lnTo>
                      <a:lnTo>
                        <a:pt x="0" y="25"/>
                      </a:lnTo>
                      <a:lnTo>
                        <a:pt x="0" y="29"/>
                      </a:lnTo>
                      <a:lnTo>
                        <a:pt x="0" y="38"/>
                      </a:lnTo>
                      <a:lnTo>
                        <a:pt x="4" y="42"/>
                      </a:lnTo>
                      <a:lnTo>
                        <a:pt x="7" y="42"/>
                      </a:lnTo>
                      <a:lnTo>
                        <a:pt x="7" y="46"/>
                      </a:lnTo>
                      <a:lnTo>
                        <a:pt x="11" y="50"/>
                      </a:lnTo>
                      <a:lnTo>
                        <a:pt x="15" y="50"/>
                      </a:lnTo>
                      <a:lnTo>
                        <a:pt x="19" y="50"/>
                      </a:lnTo>
                      <a:lnTo>
                        <a:pt x="23" y="50"/>
                      </a:lnTo>
                      <a:lnTo>
                        <a:pt x="27" y="50"/>
                      </a:lnTo>
                      <a:lnTo>
                        <a:pt x="31" y="46"/>
                      </a:lnTo>
                      <a:lnTo>
                        <a:pt x="35" y="42"/>
                      </a:lnTo>
                      <a:lnTo>
                        <a:pt x="39" y="42"/>
                      </a:lnTo>
                      <a:lnTo>
                        <a:pt x="39" y="38"/>
                      </a:lnTo>
                      <a:lnTo>
                        <a:pt x="39" y="29"/>
                      </a:lnTo>
                      <a:lnTo>
                        <a:pt x="39" y="25"/>
                      </a:lnTo>
                      <a:lnTo>
                        <a:pt x="39" y="21"/>
                      </a:lnTo>
                      <a:lnTo>
                        <a:pt x="39" y="17"/>
                      </a:lnTo>
                      <a:lnTo>
                        <a:pt x="39" y="13"/>
                      </a:lnTo>
                      <a:lnTo>
                        <a:pt x="35" y="9"/>
                      </a:lnTo>
                      <a:lnTo>
                        <a:pt x="31" y="5"/>
                      </a:lnTo>
                      <a:lnTo>
                        <a:pt x="27" y="5"/>
                      </a:lnTo>
                      <a:lnTo>
                        <a:pt x="23" y="0"/>
                      </a:lnTo>
                      <a:lnTo>
                        <a:pt x="19"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6" name="Freeform 115"/>
                <p:cNvSpPr/>
                <p:nvPr/>
              </p:nvSpPr>
              <p:spPr>
                <a:xfrm>
                  <a:off x="4471" y="2552"/>
                  <a:ext cx="43" cy="49"/>
                </a:xfrm>
                <a:custGeom>
                  <a:avLst/>
                  <a:gdLst>
                    <a:gd name="T0" fmla="*/ 23 w 43"/>
                    <a:gd name="T1" fmla="*/ 0 h 49"/>
                    <a:gd name="T2" fmla="*/ 19 w 43"/>
                    <a:gd name="T3" fmla="*/ 0 h 49"/>
                    <a:gd name="T4" fmla="*/ 16 w 43"/>
                    <a:gd name="T5" fmla="*/ 4 h 49"/>
                    <a:gd name="T6" fmla="*/ 12 w 43"/>
                    <a:gd name="T7" fmla="*/ 4 h 49"/>
                    <a:gd name="T8" fmla="*/ 8 w 43"/>
                    <a:gd name="T9" fmla="*/ 8 h 49"/>
                    <a:gd name="T10" fmla="*/ 4 w 43"/>
                    <a:gd name="T11" fmla="*/ 12 h 49"/>
                    <a:gd name="T12" fmla="*/ 4 w 43"/>
                    <a:gd name="T13" fmla="*/ 16 h 49"/>
                    <a:gd name="T14" fmla="*/ 0 w 43"/>
                    <a:gd name="T15" fmla="*/ 20 h 49"/>
                    <a:gd name="T16" fmla="*/ 0 w 43"/>
                    <a:gd name="T17" fmla="*/ 24 h 49"/>
                    <a:gd name="T18" fmla="*/ 0 w 43"/>
                    <a:gd name="T19" fmla="*/ 29 h 49"/>
                    <a:gd name="T20" fmla="*/ 4 w 43"/>
                    <a:gd name="T21" fmla="*/ 33 h 49"/>
                    <a:gd name="T22" fmla="*/ 4 w 43"/>
                    <a:gd name="T23" fmla="*/ 41 h 49"/>
                    <a:gd name="T24" fmla="*/ 8 w 43"/>
                    <a:gd name="T25" fmla="*/ 41 h 49"/>
                    <a:gd name="T26" fmla="*/ 12 w 43"/>
                    <a:gd name="T27" fmla="*/ 45 h 49"/>
                    <a:gd name="T28" fmla="*/ 16 w 43"/>
                    <a:gd name="T29" fmla="*/ 49 h 49"/>
                    <a:gd name="T30" fmla="*/ 19 w 43"/>
                    <a:gd name="T31" fmla="*/ 49 h 49"/>
                    <a:gd name="T32" fmla="*/ 23 w 43"/>
                    <a:gd name="T33" fmla="*/ 49 h 49"/>
                    <a:gd name="T34" fmla="*/ 27 w 43"/>
                    <a:gd name="T35" fmla="*/ 49 h 49"/>
                    <a:gd name="T36" fmla="*/ 31 w 43"/>
                    <a:gd name="T37" fmla="*/ 49 h 49"/>
                    <a:gd name="T38" fmla="*/ 35 w 43"/>
                    <a:gd name="T39" fmla="*/ 45 h 49"/>
                    <a:gd name="T40" fmla="*/ 35 w 43"/>
                    <a:gd name="T41" fmla="*/ 41 h 49"/>
                    <a:gd name="T42" fmla="*/ 39 w 43"/>
                    <a:gd name="T43" fmla="*/ 41 h 49"/>
                    <a:gd name="T44" fmla="*/ 43 w 43"/>
                    <a:gd name="T45" fmla="*/ 33 h 49"/>
                    <a:gd name="T46" fmla="*/ 43 w 43"/>
                    <a:gd name="T47" fmla="*/ 29 h 49"/>
                    <a:gd name="T48" fmla="*/ 43 w 43"/>
                    <a:gd name="T49" fmla="*/ 24 h 49"/>
                    <a:gd name="T50" fmla="*/ 43 w 43"/>
                    <a:gd name="T51" fmla="*/ 20 h 49"/>
                    <a:gd name="T52" fmla="*/ 43 w 43"/>
                    <a:gd name="T53" fmla="*/ 16 h 49"/>
                    <a:gd name="T54" fmla="*/ 39 w 43"/>
                    <a:gd name="T55" fmla="*/ 12 h 49"/>
                    <a:gd name="T56" fmla="*/ 35 w 43"/>
                    <a:gd name="T57" fmla="*/ 8 h 49"/>
                    <a:gd name="T58" fmla="*/ 35 w 43"/>
                    <a:gd name="T59" fmla="*/ 4 h 49"/>
                    <a:gd name="T60" fmla="*/ 31 w 43"/>
                    <a:gd name="T61" fmla="*/ 4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4"/>
                      </a:lnTo>
                      <a:lnTo>
                        <a:pt x="12" y="4"/>
                      </a:lnTo>
                      <a:lnTo>
                        <a:pt x="8" y="8"/>
                      </a:lnTo>
                      <a:lnTo>
                        <a:pt x="4" y="12"/>
                      </a:lnTo>
                      <a:lnTo>
                        <a:pt x="4" y="16"/>
                      </a:lnTo>
                      <a:lnTo>
                        <a:pt x="0" y="20"/>
                      </a:lnTo>
                      <a:lnTo>
                        <a:pt x="0" y="24"/>
                      </a:lnTo>
                      <a:lnTo>
                        <a:pt x="0" y="29"/>
                      </a:lnTo>
                      <a:lnTo>
                        <a:pt x="4" y="33"/>
                      </a:lnTo>
                      <a:lnTo>
                        <a:pt x="4" y="41"/>
                      </a:lnTo>
                      <a:lnTo>
                        <a:pt x="8" y="41"/>
                      </a:lnTo>
                      <a:lnTo>
                        <a:pt x="12" y="45"/>
                      </a:lnTo>
                      <a:lnTo>
                        <a:pt x="16" y="49"/>
                      </a:lnTo>
                      <a:lnTo>
                        <a:pt x="19" y="49"/>
                      </a:lnTo>
                      <a:lnTo>
                        <a:pt x="23" y="49"/>
                      </a:lnTo>
                      <a:lnTo>
                        <a:pt x="27" y="49"/>
                      </a:lnTo>
                      <a:lnTo>
                        <a:pt x="31" y="49"/>
                      </a:lnTo>
                      <a:lnTo>
                        <a:pt x="35" y="45"/>
                      </a:lnTo>
                      <a:lnTo>
                        <a:pt x="35" y="41"/>
                      </a:lnTo>
                      <a:lnTo>
                        <a:pt x="39" y="41"/>
                      </a:lnTo>
                      <a:lnTo>
                        <a:pt x="43" y="33"/>
                      </a:lnTo>
                      <a:lnTo>
                        <a:pt x="43" y="29"/>
                      </a:lnTo>
                      <a:lnTo>
                        <a:pt x="43" y="24"/>
                      </a:lnTo>
                      <a:lnTo>
                        <a:pt x="43" y="20"/>
                      </a:lnTo>
                      <a:lnTo>
                        <a:pt x="43" y="16"/>
                      </a:lnTo>
                      <a:lnTo>
                        <a:pt x="39" y="12"/>
                      </a:lnTo>
                      <a:lnTo>
                        <a:pt x="35" y="8"/>
                      </a:lnTo>
                      <a:lnTo>
                        <a:pt x="35" y="4"/>
                      </a:lnTo>
                      <a:lnTo>
                        <a:pt x="31" y="4"/>
                      </a:lnTo>
                      <a:lnTo>
                        <a:pt x="27" y="0"/>
                      </a:lnTo>
                      <a:lnTo>
                        <a:pt x="2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7" name="Freeform 116"/>
                <p:cNvSpPr/>
                <p:nvPr/>
              </p:nvSpPr>
              <p:spPr>
                <a:xfrm>
                  <a:off x="4471" y="2552"/>
                  <a:ext cx="43" cy="49"/>
                </a:xfrm>
                <a:custGeom>
                  <a:avLst/>
                  <a:gdLst>
                    <a:gd name="T0" fmla="*/ 23 w 43"/>
                    <a:gd name="T1" fmla="*/ 0 h 49"/>
                    <a:gd name="T2" fmla="*/ 19 w 43"/>
                    <a:gd name="T3" fmla="*/ 0 h 49"/>
                    <a:gd name="T4" fmla="*/ 16 w 43"/>
                    <a:gd name="T5" fmla="*/ 4 h 49"/>
                    <a:gd name="T6" fmla="*/ 12 w 43"/>
                    <a:gd name="T7" fmla="*/ 4 h 49"/>
                    <a:gd name="T8" fmla="*/ 8 w 43"/>
                    <a:gd name="T9" fmla="*/ 8 h 49"/>
                    <a:gd name="T10" fmla="*/ 4 w 43"/>
                    <a:gd name="T11" fmla="*/ 12 h 49"/>
                    <a:gd name="T12" fmla="*/ 4 w 43"/>
                    <a:gd name="T13" fmla="*/ 16 h 49"/>
                    <a:gd name="T14" fmla="*/ 0 w 43"/>
                    <a:gd name="T15" fmla="*/ 20 h 49"/>
                    <a:gd name="T16" fmla="*/ 0 w 43"/>
                    <a:gd name="T17" fmla="*/ 24 h 49"/>
                    <a:gd name="T18" fmla="*/ 0 w 43"/>
                    <a:gd name="T19" fmla="*/ 29 h 49"/>
                    <a:gd name="T20" fmla="*/ 4 w 43"/>
                    <a:gd name="T21" fmla="*/ 33 h 49"/>
                    <a:gd name="T22" fmla="*/ 4 w 43"/>
                    <a:gd name="T23" fmla="*/ 41 h 49"/>
                    <a:gd name="T24" fmla="*/ 8 w 43"/>
                    <a:gd name="T25" fmla="*/ 41 h 49"/>
                    <a:gd name="T26" fmla="*/ 12 w 43"/>
                    <a:gd name="T27" fmla="*/ 45 h 49"/>
                    <a:gd name="T28" fmla="*/ 16 w 43"/>
                    <a:gd name="T29" fmla="*/ 49 h 49"/>
                    <a:gd name="T30" fmla="*/ 19 w 43"/>
                    <a:gd name="T31" fmla="*/ 49 h 49"/>
                    <a:gd name="T32" fmla="*/ 23 w 43"/>
                    <a:gd name="T33" fmla="*/ 49 h 49"/>
                    <a:gd name="T34" fmla="*/ 27 w 43"/>
                    <a:gd name="T35" fmla="*/ 49 h 49"/>
                    <a:gd name="T36" fmla="*/ 31 w 43"/>
                    <a:gd name="T37" fmla="*/ 49 h 49"/>
                    <a:gd name="T38" fmla="*/ 35 w 43"/>
                    <a:gd name="T39" fmla="*/ 45 h 49"/>
                    <a:gd name="T40" fmla="*/ 35 w 43"/>
                    <a:gd name="T41" fmla="*/ 41 h 49"/>
                    <a:gd name="T42" fmla="*/ 39 w 43"/>
                    <a:gd name="T43" fmla="*/ 41 h 49"/>
                    <a:gd name="T44" fmla="*/ 43 w 43"/>
                    <a:gd name="T45" fmla="*/ 33 h 49"/>
                    <a:gd name="T46" fmla="*/ 43 w 43"/>
                    <a:gd name="T47" fmla="*/ 29 h 49"/>
                    <a:gd name="T48" fmla="*/ 43 w 43"/>
                    <a:gd name="T49" fmla="*/ 24 h 49"/>
                    <a:gd name="T50" fmla="*/ 43 w 43"/>
                    <a:gd name="T51" fmla="*/ 20 h 49"/>
                    <a:gd name="T52" fmla="*/ 43 w 43"/>
                    <a:gd name="T53" fmla="*/ 16 h 49"/>
                    <a:gd name="T54" fmla="*/ 39 w 43"/>
                    <a:gd name="T55" fmla="*/ 12 h 49"/>
                    <a:gd name="T56" fmla="*/ 35 w 43"/>
                    <a:gd name="T57" fmla="*/ 8 h 49"/>
                    <a:gd name="T58" fmla="*/ 35 w 43"/>
                    <a:gd name="T59" fmla="*/ 4 h 49"/>
                    <a:gd name="T60" fmla="*/ 31 w 43"/>
                    <a:gd name="T61" fmla="*/ 4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4"/>
                      </a:lnTo>
                      <a:lnTo>
                        <a:pt x="12" y="4"/>
                      </a:lnTo>
                      <a:lnTo>
                        <a:pt x="8" y="8"/>
                      </a:lnTo>
                      <a:lnTo>
                        <a:pt x="4" y="12"/>
                      </a:lnTo>
                      <a:lnTo>
                        <a:pt x="4" y="16"/>
                      </a:lnTo>
                      <a:lnTo>
                        <a:pt x="0" y="20"/>
                      </a:lnTo>
                      <a:lnTo>
                        <a:pt x="0" y="24"/>
                      </a:lnTo>
                      <a:lnTo>
                        <a:pt x="0" y="29"/>
                      </a:lnTo>
                      <a:lnTo>
                        <a:pt x="4" y="33"/>
                      </a:lnTo>
                      <a:lnTo>
                        <a:pt x="4" y="41"/>
                      </a:lnTo>
                      <a:lnTo>
                        <a:pt x="8" y="41"/>
                      </a:lnTo>
                      <a:lnTo>
                        <a:pt x="12" y="45"/>
                      </a:lnTo>
                      <a:lnTo>
                        <a:pt x="16" y="49"/>
                      </a:lnTo>
                      <a:lnTo>
                        <a:pt x="19" y="49"/>
                      </a:lnTo>
                      <a:lnTo>
                        <a:pt x="23" y="49"/>
                      </a:lnTo>
                      <a:lnTo>
                        <a:pt x="27" y="49"/>
                      </a:lnTo>
                      <a:lnTo>
                        <a:pt x="31" y="49"/>
                      </a:lnTo>
                      <a:lnTo>
                        <a:pt x="35" y="45"/>
                      </a:lnTo>
                      <a:lnTo>
                        <a:pt x="35" y="41"/>
                      </a:lnTo>
                      <a:lnTo>
                        <a:pt x="39" y="41"/>
                      </a:lnTo>
                      <a:lnTo>
                        <a:pt x="43" y="33"/>
                      </a:lnTo>
                      <a:lnTo>
                        <a:pt x="43" y="29"/>
                      </a:lnTo>
                      <a:lnTo>
                        <a:pt x="43" y="24"/>
                      </a:lnTo>
                      <a:lnTo>
                        <a:pt x="43" y="20"/>
                      </a:lnTo>
                      <a:lnTo>
                        <a:pt x="43" y="16"/>
                      </a:lnTo>
                      <a:lnTo>
                        <a:pt x="39" y="12"/>
                      </a:lnTo>
                      <a:lnTo>
                        <a:pt x="35" y="8"/>
                      </a:lnTo>
                      <a:lnTo>
                        <a:pt x="35" y="4"/>
                      </a:lnTo>
                      <a:lnTo>
                        <a:pt x="31" y="4"/>
                      </a:lnTo>
                      <a:lnTo>
                        <a:pt x="27" y="0"/>
                      </a:lnTo>
                      <a:lnTo>
                        <a:pt x="23"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8" name="Freeform 117"/>
                <p:cNvSpPr>
                  <a:spLocks noEditPoints="1"/>
                </p:cNvSpPr>
                <p:nvPr/>
              </p:nvSpPr>
              <p:spPr>
                <a:xfrm>
                  <a:off x="3979" y="2290"/>
                  <a:ext cx="212" cy="784"/>
                </a:xfrm>
                <a:custGeom>
                  <a:avLst/>
                  <a:gdLst>
                    <a:gd name="T0" fmla="*/ 24 w 212"/>
                    <a:gd name="T1" fmla="*/ 784 h 784"/>
                    <a:gd name="T2" fmla="*/ 20 w 212"/>
                    <a:gd name="T3" fmla="*/ 709 h 784"/>
                    <a:gd name="T4" fmla="*/ 39 w 212"/>
                    <a:gd name="T5" fmla="*/ 709 h 784"/>
                    <a:gd name="T6" fmla="*/ 43 w 212"/>
                    <a:gd name="T7" fmla="*/ 784 h 784"/>
                    <a:gd name="T8" fmla="*/ 24 w 212"/>
                    <a:gd name="T9" fmla="*/ 784 h 784"/>
                    <a:gd name="T10" fmla="*/ 20 w 212"/>
                    <a:gd name="T11" fmla="*/ 655 h 784"/>
                    <a:gd name="T12" fmla="*/ 16 w 212"/>
                    <a:gd name="T13" fmla="*/ 581 h 784"/>
                    <a:gd name="T14" fmla="*/ 31 w 212"/>
                    <a:gd name="T15" fmla="*/ 581 h 784"/>
                    <a:gd name="T16" fmla="*/ 35 w 212"/>
                    <a:gd name="T17" fmla="*/ 655 h 784"/>
                    <a:gd name="T18" fmla="*/ 20 w 212"/>
                    <a:gd name="T19" fmla="*/ 655 h 784"/>
                    <a:gd name="T20" fmla="*/ 12 w 212"/>
                    <a:gd name="T21" fmla="*/ 523 h 784"/>
                    <a:gd name="T22" fmla="*/ 8 w 212"/>
                    <a:gd name="T23" fmla="*/ 448 h 784"/>
                    <a:gd name="T24" fmla="*/ 24 w 212"/>
                    <a:gd name="T25" fmla="*/ 448 h 784"/>
                    <a:gd name="T26" fmla="*/ 27 w 212"/>
                    <a:gd name="T27" fmla="*/ 523 h 784"/>
                    <a:gd name="T28" fmla="*/ 12 w 212"/>
                    <a:gd name="T29" fmla="*/ 523 h 784"/>
                    <a:gd name="T30" fmla="*/ 4 w 212"/>
                    <a:gd name="T31" fmla="*/ 394 h 784"/>
                    <a:gd name="T32" fmla="*/ 0 w 212"/>
                    <a:gd name="T33" fmla="*/ 320 h 784"/>
                    <a:gd name="T34" fmla="*/ 16 w 212"/>
                    <a:gd name="T35" fmla="*/ 315 h 784"/>
                    <a:gd name="T36" fmla="*/ 20 w 212"/>
                    <a:gd name="T37" fmla="*/ 390 h 784"/>
                    <a:gd name="T38" fmla="*/ 4 w 212"/>
                    <a:gd name="T39" fmla="*/ 394 h 784"/>
                    <a:gd name="T40" fmla="*/ 16 w 212"/>
                    <a:gd name="T41" fmla="*/ 262 h 784"/>
                    <a:gd name="T42" fmla="*/ 39 w 212"/>
                    <a:gd name="T43" fmla="*/ 191 h 784"/>
                    <a:gd name="T44" fmla="*/ 55 w 212"/>
                    <a:gd name="T45" fmla="*/ 199 h 784"/>
                    <a:gd name="T46" fmla="*/ 31 w 212"/>
                    <a:gd name="T47" fmla="*/ 266 h 784"/>
                    <a:gd name="T48" fmla="*/ 16 w 212"/>
                    <a:gd name="T49" fmla="*/ 262 h 784"/>
                    <a:gd name="T50" fmla="*/ 67 w 212"/>
                    <a:gd name="T51" fmla="*/ 141 h 784"/>
                    <a:gd name="T52" fmla="*/ 114 w 212"/>
                    <a:gd name="T53" fmla="*/ 88 h 784"/>
                    <a:gd name="T54" fmla="*/ 126 w 212"/>
                    <a:gd name="T55" fmla="*/ 100 h 784"/>
                    <a:gd name="T56" fmla="*/ 79 w 212"/>
                    <a:gd name="T57" fmla="*/ 154 h 784"/>
                    <a:gd name="T58" fmla="*/ 67 w 212"/>
                    <a:gd name="T59" fmla="*/ 141 h 784"/>
                    <a:gd name="T60" fmla="*/ 149 w 212"/>
                    <a:gd name="T61" fmla="*/ 50 h 784"/>
                    <a:gd name="T62" fmla="*/ 201 w 212"/>
                    <a:gd name="T63" fmla="*/ 0 h 784"/>
                    <a:gd name="T64" fmla="*/ 212 w 212"/>
                    <a:gd name="T65" fmla="*/ 13 h 784"/>
                    <a:gd name="T66" fmla="*/ 161 w 212"/>
                    <a:gd name="T67" fmla="*/ 63 h 784"/>
                    <a:gd name="T68" fmla="*/ 149 w 212"/>
                    <a:gd name="T69" fmla="*/ 5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784">
                      <a:moveTo>
                        <a:pt x="24" y="784"/>
                      </a:moveTo>
                      <a:lnTo>
                        <a:pt x="20" y="709"/>
                      </a:lnTo>
                      <a:lnTo>
                        <a:pt x="39" y="709"/>
                      </a:lnTo>
                      <a:lnTo>
                        <a:pt x="43" y="784"/>
                      </a:lnTo>
                      <a:lnTo>
                        <a:pt x="24" y="784"/>
                      </a:lnTo>
                      <a:close/>
                      <a:moveTo>
                        <a:pt x="20" y="655"/>
                      </a:moveTo>
                      <a:lnTo>
                        <a:pt x="16" y="581"/>
                      </a:lnTo>
                      <a:lnTo>
                        <a:pt x="31" y="581"/>
                      </a:lnTo>
                      <a:lnTo>
                        <a:pt x="35" y="655"/>
                      </a:lnTo>
                      <a:lnTo>
                        <a:pt x="20" y="655"/>
                      </a:lnTo>
                      <a:close/>
                      <a:moveTo>
                        <a:pt x="12" y="523"/>
                      </a:moveTo>
                      <a:lnTo>
                        <a:pt x="8" y="448"/>
                      </a:lnTo>
                      <a:lnTo>
                        <a:pt x="24" y="448"/>
                      </a:lnTo>
                      <a:lnTo>
                        <a:pt x="27" y="523"/>
                      </a:lnTo>
                      <a:lnTo>
                        <a:pt x="12" y="523"/>
                      </a:lnTo>
                      <a:close/>
                      <a:moveTo>
                        <a:pt x="4" y="394"/>
                      </a:moveTo>
                      <a:lnTo>
                        <a:pt x="0" y="320"/>
                      </a:lnTo>
                      <a:lnTo>
                        <a:pt x="16" y="315"/>
                      </a:lnTo>
                      <a:lnTo>
                        <a:pt x="20" y="390"/>
                      </a:lnTo>
                      <a:lnTo>
                        <a:pt x="4" y="394"/>
                      </a:lnTo>
                      <a:close/>
                      <a:moveTo>
                        <a:pt x="16" y="262"/>
                      </a:moveTo>
                      <a:lnTo>
                        <a:pt x="39" y="191"/>
                      </a:lnTo>
                      <a:lnTo>
                        <a:pt x="55" y="199"/>
                      </a:lnTo>
                      <a:lnTo>
                        <a:pt x="31" y="266"/>
                      </a:lnTo>
                      <a:lnTo>
                        <a:pt x="16" y="262"/>
                      </a:lnTo>
                      <a:close/>
                      <a:moveTo>
                        <a:pt x="67" y="141"/>
                      </a:moveTo>
                      <a:lnTo>
                        <a:pt x="114" y="88"/>
                      </a:lnTo>
                      <a:lnTo>
                        <a:pt x="126" y="100"/>
                      </a:lnTo>
                      <a:lnTo>
                        <a:pt x="79" y="154"/>
                      </a:lnTo>
                      <a:lnTo>
                        <a:pt x="67" y="141"/>
                      </a:lnTo>
                      <a:close/>
                      <a:moveTo>
                        <a:pt x="149" y="50"/>
                      </a:moveTo>
                      <a:lnTo>
                        <a:pt x="201" y="0"/>
                      </a:lnTo>
                      <a:lnTo>
                        <a:pt x="212" y="13"/>
                      </a:lnTo>
                      <a:lnTo>
                        <a:pt x="161" y="63"/>
                      </a:lnTo>
                      <a:lnTo>
                        <a:pt x="149" y="50"/>
                      </a:lnTo>
                      <a:close/>
                    </a:path>
                  </a:pathLst>
                </a:custGeom>
                <a:solidFill>
                  <a:srgbClr val="000080"/>
                </a:solidFill>
                <a:ln w="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9" name="Freeform 118"/>
                <p:cNvSpPr/>
                <p:nvPr/>
              </p:nvSpPr>
              <p:spPr>
                <a:xfrm>
                  <a:off x="3700" y="1677"/>
                  <a:ext cx="1030" cy="904"/>
                </a:xfrm>
                <a:custGeom>
                  <a:avLst/>
                  <a:gdLst>
                    <a:gd name="T0" fmla="*/ 153 w 1030"/>
                    <a:gd name="T1" fmla="*/ 0 h 904"/>
                    <a:gd name="T2" fmla="*/ 121 w 1030"/>
                    <a:gd name="T3" fmla="*/ 4 h 904"/>
                    <a:gd name="T4" fmla="*/ 90 w 1030"/>
                    <a:gd name="T5" fmla="*/ 13 h 904"/>
                    <a:gd name="T6" fmla="*/ 62 w 1030"/>
                    <a:gd name="T7" fmla="*/ 21 h 904"/>
                    <a:gd name="T8" fmla="*/ 39 w 1030"/>
                    <a:gd name="T9" fmla="*/ 37 h 904"/>
                    <a:gd name="T10" fmla="*/ 19 w 1030"/>
                    <a:gd name="T11" fmla="*/ 54 h 904"/>
                    <a:gd name="T12" fmla="*/ 7 w 1030"/>
                    <a:gd name="T13" fmla="*/ 75 h 904"/>
                    <a:gd name="T14" fmla="*/ 0 w 1030"/>
                    <a:gd name="T15" fmla="*/ 95 h 904"/>
                    <a:gd name="T16" fmla="*/ 0 w 1030"/>
                    <a:gd name="T17" fmla="*/ 369 h 904"/>
                    <a:gd name="T18" fmla="*/ 0 w 1030"/>
                    <a:gd name="T19" fmla="*/ 539 h 904"/>
                    <a:gd name="T20" fmla="*/ 7 w 1030"/>
                    <a:gd name="T21" fmla="*/ 555 h 904"/>
                    <a:gd name="T22" fmla="*/ 19 w 1030"/>
                    <a:gd name="T23" fmla="*/ 576 h 904"/>
                    <a:gd name="T24" fmla="*/ 39 w 1030"/>
                    <a:gd name="T25" fmla="*/ 593 h 904"/>
                    <a:gd name="T26" fmla="*/ 62 w 1030"/>
                    <a:gd name="T27" fmla="*/ 609 h 904"/>
                    <a:gd name="T28" fmla="*/ 90 w 1030"/>
                    <a:gd name="T29" fmla="*/ 618 h 904"/>
                    <a:gd name="T30" fmla="*/ 121 w 1030"/>
                    <a:gd name="T31" fmla="*/ 626 h 904"/>
                    <a:gd name="T32" fmla="*/ 153 w 1030"/>
                    <a:gd name="T33" fmla="*/ 630 h 904"/>
                    <a:gd name="T34" fmla="*/ 3 w 1030"/>
                    <a:gd name="T35" fmla="*/ 904 h 904"/>
                    <a:gd name="T36" fmla="*/ 857 w 1030"/>
                    <a:gd name="T37" fmla="*/ 630 h 904"/>
                    <a:gd name="T38" fmla="*/ 893 w 1030"/>
                    <a:gd name="T39" fmla="*/ 630 h 904"/>
                    <a:gd name="T40" fmla="*/ 924 w 1030"/>
                    <a:gd name="T41" fmla="*/ 622 h 904"/>
                    <a:gd name="T42" fmla="*/ 956 w 1030"/>
                    <a:gd name="T43" fmla="*/ 613 h 904"/>
                    <a:gd name="T44" fmla="*/ 979 w 1030"/>
                    <a:gd name="T45" fmla="*/ 601 h 904"/>
                    <a:gd name="T46" fmla="*/ 999 w 1030"/>
                    <a:gd name="T47" fmla="*/ 584 h 904"/>
                    <a:gd name="T48" fmla="*/ 1015 w 1030"/>
                    <a:gd name="T49" fmla="*/ 568 h 904"/>
                    <a:gd name="T50" fmla="*/ 1027 w 1030"/>
                    <a:gd name="T51" fmla="*/ 547 h 904"/>
                    <a:gd name="T52" fmla="*/ 1030 w 1030"/>
                    <a:gd name="T53" fmla="*/ 526 h 904"/>
                    <a:gd name="T54" fmla="*/ 1030 w 1030"/>
                    <a:gd name="T55" fmla="*/ 104 h 904"/>
                    <a:gd name="T56" fmla="*/ 1027 w 1030"/>
                    <a:gd name="T57" fmla="*/ 83 h 904"/>
                    <a:gd name="T58" fmla="*/ 1015 w 1030"/>
                    <a:gd name="T59" fmla="*/ 62 h 904"/>
                    <a:gd name="T60" fmla="*/ 999 w 1030"/>
                    <a:gd name="T61" fmla="*/ 46 h 904"/>
                    <a:gd name="T62" fmla="*/ 979 w 1030"/>
                    <a:gd name="T63" fmla="*/ 29 h 904"/>
                    <a:gd name="T64" fmla="*/ 956 w 1030"/>
                    <a:gd name="T65" fmla="*/ 17 h 904"/>
                    <a:gd name="T66" fmla="*/ 924 w 1030"/>
                    <a:gd name="T67" fmla="*/ 8 h 904"/>
                    <a:gd name="T68" fmla="*/ 893 w 1030"/>
                    <a:gd name="T69" fmla="*/ 0 h 904"/>
                    <a:gd name="T70" fmla="*/ 857 w 1030"/>
                    <a:gd name="T71" fmla="*/ 0 h 904"/>
                    <a:gd name="T72" fmla="*/ 173 w 1030"/>
                    <a:gd name="T7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0" h="904">
                      <a:moveTo>
                        <a:pt x="173" y="0"/>
                      </a:moveTo>
                      <a:lnTo>
                        <a:pt x="153" y="0"/>
                      </a:lnTo>
                      <a:lnTo>
                        <a:pt x="137" y="0"/>
                      </a:lnTo>
                      <a:lnTo>
                        <a:pt x="121" y="4"/>
                      </a:lnTo>
                      <a:lnTo>
                        <a:pt x="106" y="8"/>
                      </a:lnTo>
                      <a:lnTo>
                        <a:pt x="90" y="13"/>
                      </a:lnTo>
                      <a:lnTo>
                        <a:pt x="74" y="17"/>
                      </a:lnTo>
                      <a:lnTo>
                        <a:pt x="62" y="21"/>
                      </a:lnTo>
                      <a:lnTo>
                        <a:pt x="51" y="29"/>
                      </a:lnTo>
                      <a:lnTo>
                        <a:pt x="39" y="37"/>
                      </a:lnTo>
                      <a:lnTo>
                        <a:pt x="31" y="46"/>
                      </a:lnTo>
                      <a:lnTo>
                        <a:pt x="19" y="54"/>
                      </a:lnTo>
                      <a:lnTo>
                        <a:pt x="15" y="62"/>
                      </a:lnTo>
                      <a:lnTo>
                        <a:pt x="7" y="75"/>
                      </a:lnTo>
                      <a:lnTo>
                        <a:pt x="3" y="83"/>
                      </a:lnTo>
                      <a:lnTo>
                        <a:pt x="0" y="95"/>
                      </a:lnTo>
                      <a:lnTo>
                        <a:pt x="0" y="104"/>
                      </a:lnTo>
                      <a:lnTo>
                        <a:pt x="0" y="369"/>
                      </a:lnTo>
                      <a:lnTo>
                        <a:pt x="0" y="526"/>
                      </a:lnTo>
                      <a:lnTo>
                        <a:pt x="0" y="539"/>
                      </a:lnTo>
                      <a:lnTo>
                        <a:pt x="3" y="547"/>
                      </a:lnTo>
                      <a:lnTo>
                        <a:pt x="7" y="555"/>
                      </a:lnTo>
                      <a:lnTo>
                        <a:pt x="15" y="568"/>
                      </a:lnTo>
                      <a:lnTo>
                        <a:pt x="19" y="576"/>
                      </a:lnTo>
                      <a:lnTo>
                        <a:pt x="31" y="584"/>
                      </a:lnTo>
                      <a:lnTo>
                        <a:pt x="39" y="593"/>
                      </a:lnTo>
                      <a:lnTo>
                        <a:pt x="51" y="601"/>
                      </a:lnTo>
                      <a:lnTo>
                        <a:pt x="62" y="609"/>
                      </a:lnTo>
                      <a:lnTo>
                        <a:pt x="74" y="613"/>
                      </a:lnTo>
                      <a:lnTo>
                        <a:pt x="90" y="618"/>
                      </a:lnTo>
                      <a:lnTo>
                        <a:pt x="106" y="622"/>
                      </a:lnTo>
                      <a:lnTo>
                        <a:pt x="121" y="626"/>
                      </a:lnTo>
                      <a:lnTo>
                        <a:pt x="137" y="630"/>
                      </a:lnTo>
                      <a:lnTo>
                        <a:pt x="153" y="630"/>
                      </a:lnTo>
                      <a:lnTo>
                        <a:pt x="173" y="630"/>
                      </a:lnTo>
                      <a:lnTo>
                        <a:pt x="3" y="904"/>
                      </a:lnTo>
                      <a:lnTo>
                        <a:pt x="428" y="630"/>
                      </a:lnTo>
                      <a:lnTo>
                        <a:pt x="857" y="630"/>
                      </a:lnTo>
                      <a:lnTo>
                        <a:pt x="877" y="630"/>
                      </a:lnTo>
                      <a:lnTo>
                        <a:pt x="893" y="630"/>
                      </a:lnTo>
                      <a:lnTo>
                        <a:pt x="908" y="626"/>
                      </a:lnTo>
                      <a:lnTo>
                        <a:pt x="924" y="622"/>
                      </a:lnTo>
                      <a:lnTo>
                        <a:pt x="940" y="618"/>
                      </a:lnTo>
                      <a:lnTo>
                        <a:pt x="956" y="613"/>
                      </a:lnTo>
                      <a:lnTo>
                        <a:pt x="968" y="609"/>
                      </a:lnTo>
                      <a:lnTo>
                        <a:pt x="979" y="601"/>
                      </a:lnTo>
                      <a:lnTo>
                        <a:pt x="991" y="593"/>
                      </a:lnTo>
                      <a:lnTo>
                        <a:pt x="999" y="584"/>
                      </a:lnTo>
                      <a:lnTo>
                        <a:pt x="1011" y="576"/>
                      </a:lnTo>
                      <a:lnTo>
                        <a:pt x="1015" y="568"/>
                      </a:lnTo>
                      <a:lnTo>
                        <a:pt x="1023" y="555"/>
                      </a:lnTo>
                      <a:lnTo>
                        <a:pt x="1027" y="547"/>
                      </a:lnTo>
                      <a:lnTo>
                        <a:pt x="1030" y="539"/>
                      </a:lnTo>
                      <a:lnTo>
                        <a:pt x="1030" y="526"/>
                      </a:lnTo>
                      <a:lnTo>
                        <a:pt x="1030" y="369"/>
                      </a:lnTo>
                      <a:lnTo>
                        <a:pt x="1030" y="104"/>
                      </a:lnTo>
                      <a:lnTo>
                        <a:pt x="1030" y="95"/>
                      </a:lnTo>
                      <a:lnTo>
                        <a:pt x="1027" y="83"/>
                      </a:lnTo>
                      <a:lnTo>
                        <a:pt x="1023" y="75"/>
                      </a:lnTo>
                      <a:lnTo>
                        <a:pt x="1015" y="62"/>
                      </a:lnTo>
                      <a:lnTo>
                        <a:pt x="1011" y="54"/>
                      </a:lnTo>
                      <a:lnTo>
                        <a:pt x="999" y="46"/>
                      </a:lnTo>
                      <a:lnTo>
                        <a:pt x="991" y="37"/>
                      </a:lnTo>
                      <a:lnTo>
                        <a:pt x="979" y="29"/>
                      </a:lnTo>
                      <a:lnTo>
                        <a:pt x="968" y="21"/>
                      </a:lnTo>
                      <a:lnTo>
                        <a:pt x="956" y="17"/>
                      </a:lnTo>
                      <a:lnTo>
                        <a:pt x="940" y="13"/>
                      </a:lnTo>
                      <a:lnTo>
                        <a:pt x="924" y="8"/>
                      </a:lnTo>
                      <a:lnTo>
                        <a:pt x="908" y="4"/>
                      </a:lnTo>
                      <a:lnTo>
                        <a:pt x="893" y="0"/>
                      </a:lnTo>
                      <a:lnTo>
                        <a:pt x="877" y="0"/>
                      </a:lnTo>
                      <a:lnTo>
                        <a:pt x="857" y="0"/>
                      </a:lnTo>
                      <a:lnTo>
                        <a:pt x="428" y="0"/>
                      </a:lnTo>
                      <a:lnTo>
                        <a:pt x="173" y="0"/>
                      </a:lnTo>
                      <a:lnTo>
                        <a:pt x="17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0" name="Freeform 119"/>
                <p:cNvSpPr/>
                <p:nvPr/>
              </p:nvSpPr>
              <p:spPr>
                <a:xfrm>
                  <a:off x="3700" y="1677"/>
                  <a:ext cx="1030" cy="904"/>
                </a:xfrm>
                <a:custGeom>
                  <a:avLst/>
                  <a:gdLst>
                    <a:gd name="T0" fmla="*/ 153 w 1030"/>
                    <a:gd name="T1" fmla="*/ 0 h 904"/>
                    <a:gd name="T2" fmla="*/ 121 w 1030"/>
                    <a:gd name="T3" fmla="*/ 4 h 904"/>
                    <a:gd name="T4" fmla="*/ 90 w 1030"/>
                    <a:gd name="T5" fmla="*/ 13 h 904"/>
                    <a:gd name="T6" fmla="*/ 62 w 1030"/>
                    <a:gd name="T7" fmla="*/ 21 h 904"/>
                    <a:gd name="T8" fmla="*/ 39 w 1030"/>
                    <a:gd name="T9" fmla="*/ 37 h 904"/>
                    <a:gd name="T10" fmla="*/ 19 w 1030"/>
                    <a:gd name="T11" fmla="*/ 54 h 904"/>
                    <a:gd name="T12" fmla="*/ 7 w 1030"/>
                    <a:gd name="T13" fmla="*/ 75 h 904"/>
                    <a:gd name="T14" fmla="*/ 0 w 1030"/>
                    <a:gd name="T15" fmla="*/ 95 h 904"/>
                    <a:gd name="T16" fmla="*/ 0 w 1030"/>
                    <a:gd name="T17" fmla="*/ 369 h 904"/>
                    <a:gd name="T18" fmla="*/ 0 w 1030"/>
                    <a:gd name="T19" fmla="*/ 539 h 904"/>
                    <a:gd name="T20" fmla="*/ 7 w 1030"/>
                    <a:gd name="T21" fmla="*/ 555 h 904"/>
                    <a:gd name="T22" fmla="*/ 19 w 1030"/>
                    <a:gd name="T23" fmla="*/ 576 h 904"/>
                    <a:gd name="T24" fmla="*/ 39 w 1030"/>
                    <a:gd name="T25" fmla="*/ 593 h 904"/>
                    <a:gd name="T26" fmla="*/ 62 w 1030"/>
                    <a:gd name="T27" fmla="*/ 609 h 904"/>
                    <a:gd name="T28" fmla="*/ 90 w 1030"/>
                    <a:gd name="T29" fmla="*/ 618 h 904"/>
                    <a:gd name="T30" fmla="*/ 121 w 1030"/>
                    <a:gd name="T31" fmla="*/ 626 h 904"/>
                    <a:gd name="T32" fmla="*/ 153 w 1030"/>
                    <a:gd name="T33" fmla="*/ 630 h 904"/>
                    <a:gd name="T34" fmla="*/ 3 w 1030"/>
                    <a:gd name="T35" fmla="*/ 904 h 904"/>
                    <a:gd name="T36" fmla="*/ 857 w 1030"/>
                    <a:gd name="T37" fmla="*/ 630 h 904"/>
                    <a:gd name="T38" fmla="*/ 893 w 1030"/>
                    <a:gd name="T39" fmla="*/ 630 h 904"/>
                    <a:gd name="T40" fmla="*/ 924 w 1030"/>
                    <a:gd name="T41" fmla="*/ 622 h 904"/>
                    <a:gd name="T42" fmla="*/ 956 w 1030"/>
                    <a:gd name="T43" fmla="*/ 613 h 904"/>
                    <a:gd name="T44" fmla="*/ 979 w 1030"/>
                    <a:gd name="T45" fmla="*/ 601 h 904"/>
                    <a:gd name="T46" fmla="*/ 999 w 1030"/>
                    <a:gd name="T47" fmla="*/ 584 h 904"/>
                    <a:gd name="T48" fmla="*/ 1015 w 1030"/>
                    <a:gd name="T49" fmla="*/ 568 h 904"/>
                    <a:gd name="T50" fmla="*/ 1027 w 1030"/>
                    <a:gd name="T51" fmla="*/ 547 h 904"/>
                    <a:gd name="T52" fmla="*/ 1030 w 1030"/>
                    <a:gd name="T53" fmla="*/ 526 h 904"/>
                    <a:gd name="T54" fmla="*/ 1030 w 1030"/>
                    <a:gd name="T55" fmla="*/ 104 h 904"/>
                    <a:gd name="T56" fmla="*/ 1027 w 1030"/>
                    <a:gd name="T57" fmla="*/ 83 h 904"/>
                    <a:gd name="T58" fmla="*/ 1015 w 1030"/>
                    <a:gd name="T59" fmla="*/ 62 h 904"/>
                    <a:gd name="T60" fmla="*/ 999 w 1030"/>
                    <a:gd name="T61" fmla="*/ 46 h 904"/>
                    <a:gd name="T62" fmla="*/ 979 w 1030"/>
                    <a:gd name="T63" fmla="*/ 29 h 904"/>
                    <a:gd name="T64" fmla="*/ 956 w 1030"/>
                    <a:gd name="T65" fmla="*/ 17 h 904"/>
                    <a:gd name="T66" fmla="*/ 924 w 1030"/>
                    <a:gd name="T67" fmla="*/ 8 h 904"/>
                    <a:gd name="T68" fmla="*/ 893 w 1030"/>
                    <a:gd name="T69" fmla="*/ 0 h 904"/>
                    <a:gd name="T70" fmla="*/ 857 w 1030"/>
                    <a:gd name="T71" fmla="*/ 0 h 904"/>
                    <a:gd name="T72" fmla="*/ 173 w 1030"/>
                    <a:gd name="T7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0" h="904">
                      <a:moveTo>
                        <a:pt x="173" y="0"/>
                      </a:moveTo>
                      <a:lnTo>
                        <a:pt x="153" y="0"/>
                      </a:lnTo>
                      <a:lnTo>
                        <a:pt x="137" y="0"/>
                      </a:lnTo>
                      <a:lnTo>
                        <a:pt x="121" y="4"/>
                      </a:lnTo>
                      <a:lnTo>
                        <a:pt x="106" y="8"/>
                      </a:lnTo>
                      <a:lnTo>
                        <a:pt x="90" y="13"/>
                      </a:lnTo>
                      <a:lnTo>
                        <a:pt x="74" y="17"/>
                      </a:lnTo>
                      <a:lnTo>
                        <a:pt x="62" y="21"/>
                      </a:lnTo>
                      <a:lnTo>
                        <a:pt x="51" y="29"/>
                      </a:lnTo>
                      <a:lnTo>
                        <a:pt x="39" y="37"/>
                      </a:lnTo>
                      <a:lnTo>
                        <a:pt x="31" y="46"/>
                      </a:lnTo>
                      <a:lnTo>
                        <a:pt x="19" y="54"/>
                      </a:lnTo>
                      <a:lnTo>
                        <a:pt x="15" y="62"/>
                      </a:lnTo>
                      <a:lnTo>
                        <a:pt x="7" y="75"/>
                      </a:lnTo>
                      <a:lnTo>
                        <a:pt x="3" y="83"/>
                      </a:lnTo>
                      <a:lnTo>
                        <a:pt x="0" y="95"/>
                      </a:lnTo>
                      <a:lnTo>
                        <a:pt x="0" y="104"/>
                      </a:lnTo>
                      <a:lnTo>
                        <a:pt x="0" y="369"/>
                      </a:lnTo>
                      <a:lnTo>
                        <a:pt x="0" y="526"/>
                      </a:lnTo>
                      <a:lnTo>
                        <a:pt x="0" y="539"/>
                      </a:lnTo>
                      <a:lnTo>
                        <a:pt x="3" y="547"/>
                      </a:lnTo>
                      <a:lnTo>
                        <a:pt x="7" y="555"/>
                      </a:lnTo>
                      <a:lnTo>
                        <a:pt x="15" y="568"/>
                      </a:lnTo>
                      <a:lnTo>
                        <a:pt x="19" y="576"/>
                      </a:lnTo>
                      <a:lnTo>
                        <a:pt x="31" y="584"/>
                      </a:lnTo>
                      <a:lnTo>
                        <a:pt x="39" y="593"/>
                      </a:lnTo>
                      <a:lnTo>
                        <a:pt x="51" y="601"/>
                      </a:lnTo>
                      <a:lnTo>
                        <a:pt x="62" y="609"/>
                      </a:lnTo>
                      <a:lnTo>
                        <a:pt x="74" y="613"/>
                      </a:lnTo>
                      <a:lnTo>
                        <a:pt x="90" y="618"/>
                      </a:lnTo>
                      <a:lnTo>
                        <a:pt x="106" y="622"/>
                      </a:lnTo>
                      <a:lnTo>
                        <a:pt x="121" y="626"/>
                      </a:lnTo>
                      <a:lnTo>
                        <a:pt x="137" y="630"/>
                      </a:lnTo>
                      <a:lnTo>
                        <a:pt x="153" y="630"/>
                      </a:lnTo>
                      <a:lnTo>
                        <a:pt x="173" y="630"/>
                      </a:lnTo>
                      <a:lnTo>
                        <a:pt x="3" y="904"/>
                      </a:lnTo>
                      <a:lnTo>
                        <a:pt x="428" y="630"/>
                      </a:lnTo>
                      <a:lnTo>
                        <a:pt x="857" y="630"/>
                      </a:lnTo>
                      <a:lnTo>
                        <a:pt x="877" y="630"/>
                      </a:lnTo>
                      <a:lnTo>
                        <a:pt x="893" y="630"/>
                      </a:lnTo>
                      <a:lnTo>
                        <a:pt x="908" y="626"/>
                      </a:lnTo>
                      <a:lnTo>
                        <a:pt x="924" y="622"/>
                      </a:lnTo>
                      <a:lnTo>
                        <a:pt x="940" y="618"/>
                      </a:lnTo>
                      <a:lnTo>
                        <a:pt x="956" y="613"/>
                      </a:lnTo>
                      <a:lnTo>
                        <a:pt x="968" y="609"/>
                      </a:lnTo>
                      <a:lnTo>
                        <a:pt x="979" y="601"/>
                      </a:lnTo>
                      <a:lnTo>
                        <a:pt x="991" y="593"/>
                      </a:lnTo>
                      <a:lnTo>
                        <a:pt x="999" y="584"/>
                      </a:lnTo>
                      <a:lnTo>
                        <a:pt x="1011" y="576"/>
                      </a:lnTo>
                      <a:lnTo>
                        <a:pt x="1015" y="568"/>
                      </a:lnTo>
                      <a:lnTo>
                        <a:pt x="1023" y="555"/>
                      </a:lnTo>
                      <a:lnTo>
                        <a:pt x="1027" y="547"/>
                      </a:lnTo>
                      <a:lnTo>
                        <a:pt x="1030" y="539"/>
                      </a:lnTo>
                      <a:lnTo>
                        <a:pt x="1030" y="526"/>
                      </a:lnTo>
                      <a:lnTo>
                        <a:pt x="1030" y="369"/>
                      </a:lnTo>
                      <a:lnTo>
                        <a:pt x="1030" y="104"/>
                      </a:lnTo>
                      <a:lnTo>
                        <a:pt x="1030" y="95"/>
                      </a:lnTo>
                      <a:lnTo>
                        <a:pt x="1027" y="83"/>
                      </a:lnTo>
                      <a:lnTo>
                        <a:pt x="1023" y="75"/>
                      </a:lnTo>
                      <a:lnTo>
                        <a:pt x="1015" y="62"/>
                      </a:lnTo>
                      <a:lnTo>
                        <a:pt x="1011" y="54"/>
                      </a:lnTo>
                      <a:lnTo>
                        <a:pt x="999" y="46"/>
                      </a:lnTo>
                      <a:lnTo>
                        <a:pt x="991" y="37"/>
                      </a:lnTo>
                      <a:lnTo>
                        <a:pt x="979" y="29"/>
                      </a:lnTo>
                      <a:lnTo>
                        <a:pt x="968" y="21"/>
                      </a:lnTo>
                      <a:lnTo>
                        <a:pt x="956" y="17"/>
                      </a:lnTo>
                      <a:lnTo>
                        <a:pt x="940" y="13"/>
                      </a:lnTo>
                      <a:lnTo>
                        <a:pt x="924" y="8"/>
                      </a:lnTo>
                      <a:lnTo>
                        <a:pt x="908" y="4"/>
                      </a:lnTo>
                      <a:lnTo>
                        <a:pt x="893" y="0"/>
                      </a:lnTo>
                      <a:lnTo>
                        <a:pt x="877" y="0"/>
                      </a:lnTo>
                      <a:lnTo>
                        <a:pt x="857" y="0"/>
                      </a:lnTo>
                      <a:lnTo>
                        <a:pt x="428" y="0"/>
                      </a:lnTo>
                      <a:lnTo>
                        <a:pt x="173" y="0"/>
                      </a:lnTo>
                      <a:lnTo>
                        <a:pt x="173"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1" name="Freeform 120"/>
                <p:cNvSpPr/>
                <p:nvPr/>
              </p:nvSpPr>
              <p:spPr>
                <a:xfrm>
                  <a:off x="2161" y="1830"/>
                  <a:ext cx="1094" cy="771"/>
                </a:xfrm>
                <a:custGeom>
                  <a:avLst/>
                  <a:gdLst>
                    <a:gd name="T0" fmla="*/ 692 w 1094"/>
                    <a:gd name="T1" fmla="*/ 0 h 771"/>
                    <a:gd name="T2" fmla="*/ 720 w 1094"/>
                    <a:gd name="T3" fmla="*/ 5 h 771"/>
                    <a:gd name="T4" fmla="*/ 744 w 1094"/>
                    <a:gd name="T5" fmla="*/ 13 h 771"/>
                    <a:gd name="T6" fmla="*/ 763 w 1094"/>
                    <a:gd name="T7" fmla="*/ 29 h 771"/>
                    <a:gd name="T8" fmla="*/ 783 w 1094"/>
                    <a:gd name="T9" fmla="*/ 46 h 771"/>
                    <a:gd name="T10" fmla="*/ 799 w 1094"/>
                    <a:gd name="T11" fmla="*/ 67 h 771"/>
                    <a:gd name="T12" fmla="*/ 807 w 1094"/>
                    <a:gd name="T13" fmla="*/ 87 h 771"/>
                    <a:gd name="T14" fmla="*/ 814 w 1094"/>
                    <a:gd name="T15" fmla="*/ 116 h 771"/>
                    <a:gd name="T16" fmla="*/ 814 w 1094"/>
                    <a:gd name="T17" fmla="*/ 452 h 771"/>
                    <a:gd name="T18" fmla="*/ 814 w 1094"/>
                    <a:gd name="T19" fmla="*/ 643 h 771"/>
                    <a:gd name="T20" fmla="*/ 811 w 1094"/>
                    <a:gd name="T21" fmla="*/ 672 h 771"/>
                    <a:gd name="T22" fmla="*/ 803 w 1094"/>
                    <a:gd name="T23" fmla="*/ 693 h 771"/>
                    <a:gd name="T24" fmla="*/ 791 w 1094"/>
                    <a:gd name="T25" fmla="*/ 717 h 771"/>
                    <a:gd name="T26" fmla="*/ 775 w 1094"/>
                    <a:gd name="T27" fmla="*/ 734 h 771"/>
                    <a:gd name="T28" fmla="*/ 755 w 1094"/>
                    <a:gd name="T29" fmla="*/ 751 h 771"/>
                    <a:gd name="T30" fmla="*/ 732 w 1094"/>
                    <a:gd name="T31" fmla="*/ 763 h 771"/>
                    <a:gd name="T32" fmla="*/ 704 w 1094"/>
                    <a:gd name="T33" fmla="*/ 771 h 771"/>
                    <a:gd name="T34" fmla="*/ 677 w 1094"/>
                    <a:gd name="T35" fmla="*/ 771 h 771"/>
                    <a:gd name="T36" fmla="*/ 134 w 1094"/>
                    <a:gd name="T37" fmla="*/ 771 h 771"/>
                    <a:gd name="T38" fmla="*/ 106 w 1094"/>
                    <a:gd name="T39" fmla="*/ 771 h 771"/>
                    <a:gd name="T40" fmla="*/ 83 w 1094"/>
                    <a:gd name="T41" fmla="*/ 763 h 771"/>
                    <a:gd name="T42" fmla="*/ 59 w 1094"/>
                    <a:gd name="T43" fmla="*/ 751 h 771"/>
                    <a:gd name="T44" fmla="*/ 39 w 1094"/>
                    <a:gd name="T45" fmla="*/ 734 h 771"/>
                    <a:gd name="T46" fmla="*/ 20 w 1094"/>
                    <a:gd name="T47" fmla="*/ 717 h 771"/>
                    <a:gd name="T48" fmla="*/ 8 w 1094"/>
                    <a:gd name="T49" fmla="*/ 693 h 771"/>
                    <a:gd name="T50" fmla="*/ 0 w 1094"/>
                    <a:gd name="T51" fmla="*/ 672 h 771"/>
                    <a:gd name="T52" fmla="*/ 0 w 1094"/>
                    <a:gd name="T53" fmla="*/ 643 h 771"/>
                    <a:gd name="T54" fmla="*/ 0 w 1094"/>
                    <a:gd name="T55" fmla="*/ 129 h 771"/>
                    <a:gd name="T56" fmla="*/ 0 w 1094"/>
                    <a:gd name="T57" fmla="*/ 100 h 771"/>
                    <a:gd name="T58" fmla="*/ 8 w 1094"/>
                    <a:gd name="T59" fmla="*/ 79 h 771"/>
                    <a:gd name="T60" fmla="*/ 20 w 1094"/>
                    <a:gd name="T61" fmla="*/ 54 h 771"/>
                    <a:gd name="T62" fmla="*/ 39 w 1094"/>
                    <a:gd name="T63" fmla="*/ 38 h 771"/>
                    <a:gd name="T64" fmla="*/ 59 w 1094"/>
                    <a:gd name="T65" fmla="*/ 21 h 771"/>
                    <a:gd name="T66" fmla="*/ 83 w 1094"/>
                    <a:gd name="T67" fmla="*/ 9 h 771"/>
                    <a:gd name="T68" fmla="*/ 106 w 1094"/>
                    <a:gd name="T69" fmla="*/ 0 h 771"/>
                    <a:gd name="T70" fmla="*/ 134 w 1094"/>
                    <a:gd name="T71" fmla="*/ 0 h 771"/>
                    <a:gd name="T72" fmla="*/ 677 w 1094"/>
                    <a:gd name="T73"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771">
                      <a:moveTo>
                        <a:pt x="677" y="0"/>
                      </a:moveTo>
                      <a:lnTo>
                        <a:pt x="692" y="0"/>
                      </a:lnTo>
                      <a:lnTo>
                        <a:pt x="704" y="0"/>
                      </a:lnTo>
                      <a:lnTo>
                        <a:pt x="720" y="5"/>
                      </a:lnTo>
                      <a:lnTo>
                        <a:pt x="732" y="9"/>
                      </a:lnTo>
                      <a:lnTo>
                        <a:pt x="744" y="13"/>
                      </a:lnTo>
                      <a:lnTo>
                        <a:pt x="755" y="21"/>
                      </a:lnTo>
                      <a:lnTo>
                        <a:pt x="763" y="29"/>
                      </a:lnTo>
                      <a:lnTo>
                        <a:pt x="775" y="38"/>
                      </a:lnTo>
                      <a:lnTo>
                        <a:pt x="783" y="46"/>
                      </a:lnTo>
                      <a:lnTo>
                        <a:pt x="791" y="54"/>
                      </a:lnTo>
                      <a:lnTo>
                        <a:pt x="799" y="67"/>
                      </a:lnTo>
                      <a:lnTo>
                        <a:pt x="803" y="79"/>
                      </a:lnTo>
                      <a:lnTo>
                        <a:pt x="807" y="87"/>
                      </a:lnTo>
                      <a:lnTo>
                        <a:pt x="811" y="100"/>
                      </a:lnTo>
                      <a:lnTo>
                        <a:pt x="814" y="116"/>
                      </a:lnTo>
                      <a:lnTo>
                        <a:pt x="814" y="129"/>
                      </a:lnTo>
                      <a:lnTo>
                        <a:pt x="814" y="452"/>
                      </a:lnTo>
                      <a:lnTo>
                        <a:pt x="1094" y="709"/>
                      </a:lnTo>
                      <a:lnTo>
                        <a:pt x="814" y="643"/>
                      </a:lnTo>
                      <a:lnTo>
                        <a:pt x="814" y="655"/>
                      </a:lnTo>
                      <a:lnTo>
                        <a:pt x="811" y="672"/>
                      </a:lnTo>
                      <a:lnTo>
                        <a:pt x="807" y="680"/>
                      </a:lnTo>
                      <a:lnTo>
                        <a:pt x="803" y="693"/>
                      </a:lnTo>
                      <a:lnTo>
                        <a:pt x="799" y="705"/>
                      </a:lnTo>
                      <a:lnTo>
                        <a:pt x="791" y="717"/>
                      </a:lnTo>
                      <a:lnTo>
                        <a:pt x="783" y="726"/>
                      </a:lnTo>
                      <a:lnTo>
                        <a:pt x="775" y="734"/>
                      </a:lnTo>
                      <a:lnTo>
                        <a:pt x="763" y="742"/>
                      </a:lnTo>
                      <a:lnTo>
                        <a:pt x="755" y="751"/>
                      </a:lnTo>
                      <a:lnTo>
                        <a:pt x="744" y="759"/>
                      </a:lnTo>
                      <a:lnTo>
                        <a:pt x="732" y="763"/>
                      </a:lnTo>
                      <a:lnTo>
                        <a:pt x="720" y="767"/>
                      </a:lnTo>
                      <a:lnTo>
                        <a:pt x="704" y="771"/>
                      </a:lnTo>
                      <a:lnTo>
                        <a:pt x="692" y="771"/>
                      </a:lnTo>
                      <a:lnTo>
                        <a:pt x="677" y="771"/>
                      </a:lnTo>
                      <a:lnTo>
                        <a:pt x="476" y="771"/>
                      </a:lnTo>
                      <a:lnTo>
                        <a:pt x="134" y="771"/>
                      </a:lnTo>
                      <a:lnTo>
                        <a:pt x="122" y="771"/>
                      </a:lnTo>
                      <a:lnTo>
                        <a:pt x="106" y="771"/>
                      </a:lnTo>
                      <a:lnTo>
                        <a:pt x="94" y="767"/>
                      </a:lnTo>
                      <a:lnTo>
                        <a:pt x="83" y="763"/>
                      </a:lnTo>
                      <a:lnTo>
                        <a:pt x="71" y="759"/>
                      </a:lnTo>
                      <a:lnTo>
                        <a:pt x="59" y="751"/>
                      </a:lnTo>
                      <a:lnTo>
                        <a:pt x="47" y="742"/>
                      </a:lnTo>
                      <a:lnTo>
                        <a:pt x="39" y="734"/>
                      </a:lnTo>
                      <a:lnTo>
                        <a:pt x="27" y="726"/>
                      </a:lnTo>
                      <a:lnTo>
                        <a:pt x="20" y="717"/>
                      </a:lnTo>
                      <a:lnTo>
                        <a:pt x="16" y="705"/>
                      </a:lnTo>
                      <a:lnTo>
                        <a:pt x="8" y="693"/>
                      </a:lnTo>
                      <a:lnTo>
                        <a:pt x="4" y="680"/>
                      </a:lnTo>
                      <a:lnTo>
                        <a:pt x="0" y="672"/>
                      </a:lnTo>
                      <a:lnTo>
                        <a:pt x="0" y="655"/>
                      </a:lnTo>
                      <a:lnTo>
                        <a:pt x="0" y="643"/>
                      </a:lnTo>
                      <a:lnTo>
                        <a:pt x="0" y="452"/>
                      </a:lnTo>
                      <a:lnTo>
                        <a:pt x="0" y="129"/>
                      </a:lnTo>
                      <a:lnTo>
                        <a:pt x="0" y="116"/>
                      </a:lnTo>
                      <a:lnTo>
                        <a:pt x="0" y="100"/>
                      </a:lnTo>
                      <a:lnTo>
                        <a:pt x="4" y="87"/>
                      </a:lnTo>
                      <a:lnTo>
                        <a:pt x="8" y="79"/>
                      </a:lnTo>
                      <a:lnTo>
                        <a:pt x="16" y="67"/>
                      </a:lnTo>
                      <a:lnTo>
                        <a:pt x="20" y="54"/>
                      </a:lnTo>
                      <a:lnTo>
                        <a:pt x="27" y="46"/>
                      </a:lnTo>
                      <a:lnTo>
                        <a:pt x="39" y="38"/>
                      </a:lnTo>
                      <a:lnTo>
                        <a:pt x="47" y="29"/>
                      </a:lnTo>
                      <a:lnTo>
                        <a:pt x="59" y="21"/>
                      </a:lnTo>
                      <a:lnTo>
                        <a:pt x="71" y="13"/>
                      </a:lnTo>
                      <a:lnTo>
                        <a:pt x="83" y="9"/>
                      </a:lnTo>
                      <a:lnTo>
                        <a:pt x="94" y="5"/>
                      </a:lnTo>
                      <a:lnTo>
                        <a:pt x="106" y="0"/>
                      </a:lnTo>
                      <a:lnTo>
                        <a:pt x="122" y="0"/>
                      </a:lnTo>
                      <a:lnTo>
                        <a:pt x="134" y="0"/>
                      </a:lnTo>
                      <a:lnTo>
                        <a:pt x="476" y="0"/>
                      </a:lnTo>
                      <a:lnTo>
                        <a:pt x="677" y="0"/>
                      </a:lnTo>
                      <a:lnTo>
                        <a:pt x="677"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2" name="Freeform 121"/>
                <p:cNvSpPr/>
                <p:nvPr/>
              </p:nvSpPr>
              <p:spPr>
                <a:xfrm>
                  <a:off x="2161" y="1830"/>
                  <a:ext cx="1094" cy="771"/>
                </a:xfrm>
                <a:custGeom>
                  <a:avLst/>
                  <a:gdLst>
                    <a:gd name="T0" fmla="*/ 692 w 1094"/>
                    <a:gd name="T1" fmla="*/ 0 h 771"/>
                    <a:gd name="T2" fmla="*/ 720 w 1094"/>
                    <a:gd name="T3" fmla="*/ 5 h 771"/>
                    <a:gd name="T4" fmla="*/ 744 w 1094"/>
                    <a:gd name="T5" fmla="*/ 13 h 771"/>
                    <a:gd name="T6" fmla="*/ 763 w 1094"/>
                    <a:gd name="T7" fmla="*/ 29 h 771"/>
                    <a:gd name="T8" fmla="*/ 783 w 1094"/>
                    <a:gd name="T9" fmla="*/ 46 h 771"/>
                    <a:gd name="T10" fmla="*/ 799 w 1094"/>
                    <a:gd name="T11" fmla="*/ 67 h 771"/>
                    <a:gd name="T12" fmla="*/ 807 w 1094"/>
                    <a:gd name="T13" fmla="*/ 87 h 771"/>
                    <a:gd name="T14" fmla="*/ 814 w 1094"/>
                    <a:gd name="T15" fmla="*/ 116 h 771"/>
                    <a:gd name="T16" fmla="*/ 814 w 1094"/>
                    <a:gd name="T17" fmla="*/ 452 h 771"/>
                    <a:gd name="T18" fmla="*/ 814 w 1094"/>
                    <a:gd name="T19" fmla="*/ 643 h 771"/>
                    <a:gd name="T20" fmla="*/ 811 w 1094"/>
                    <a:gd name="T21" fmla="*/ 672 h 771"/>
                    <a:gd name="T22" fmla="*/ 803 w 1094"/>
                    <a:gd name="T23" fmla="*/ 693 h 771"/>
                    <a:gd name="T24" fmla="*/ 791 w 1094"/>
                    <a:gd name="T25" fmla="*/ 717 h 771"/>
                    <a:gd name="T26" fmla="*/ 775 w 1094"/>
                    <a:gd name="T27" fmla="*/ 734 h 771"/>
                    <a:gd name="T28" fmla="*/ 755 w 1094"/>
                    <a:gd name="T29" fmla="*/ 751 h 771"/>
                    <a:gd name="T30" fmla="*/ 732 w 1094"/>
                    <a:gd name="T31" fmla="*/ 763 h 771"/>
                    <a:gd name="T32" fmla="*/ 704 w 1094"/>
                    <a:gd name="T33" fmla="*/ 771 h 771"/>
                    <a:gd name="T34" fmla="*/ 677 w 1094"/>
                    <a:gd name="T35" fmla="*/ 771 h 771"/>
                    <a:gd name="T36" fmla="*/ 134 w 1094"/>
                    <a:gd name="T37" fmla="*/ 771 h 771"/>
                    <a:gd name="T38" fmla="*/ 106 w 1094"/>
                    <a:gd name="T39" fmla="*/ 771 h 771"/>
                    <a:gd name="T40" fmla="*/ 83 w 1094"/>
                    <a:gd name="T41" fmla="*/ 763 h 771"/>
                    <a:gd name="T42" fmla="*/ 59 w 1094"/>
                    <a:gd name="T43" fmla="*/ 751 h 771"/>
                    <a:gd name="T44" fmla="*/ 39 w 1094"/>
                    <a:gd name="T45" fmla="*/ 734 h 771"/>
                    <a:gd name="T46" fmla="*/ 20 w 1094"/>
                    <a:gd name="T47" fmla="*/ 717 h 771"/>
                    <a:gd name="T48" fmla="*/ 8 w 1094"/>
                    <a:gd name="T49" fmla="*/ 693 h 771"/>
                    <a:gd name="T50" fmla="*/ 0 w 1094"/>
                    <a:gd name="T51" fmla="*/ 672 h 771"/>
                    <a:gd name="T52" fmla="*/ 0 w 1094"/>
                    <a:gd name="T53" fmla="*/ 643 h 771"/>
                    <a:gd name="T54" fmla="*/ 0 w 1094"/>
                    <a:gd name="T55" fmla="*/ 129 h 771"/>
                    <a:gd name="T56" fmla="*/ 0 w 1094"/>
                    <a:gd name="T57" fmla="*/ 100 h 771"/>
                    <a:gd name="T58" fmla="*/ 8 w 1094"/>
                    <a:gd name="T59" fmla="*/ 79 h 771"/>
                    <a:gd name="T60" fmla="*/ 20 w 1094"/>
                    <a:gd name="T61" fmla="*/ 54 h 771"/>
                    <a:gd name="T62" fmla="*/ 39 w 1094"/>
                    <a:gd name="T63" fmla="*/ 38 h 771"/>
                    <a:gd name="T64" fmla="*/ 59 w 1094"/>
                    <a:gd name="T65" fmla="*/ 21 h 771"/>
                    <a:gd name="T66" fmla="*/ 83 w 1094"/>
                    <a:gd name="T67" fmla="*/ 9 h 771"/>
                    <a:gd name="T68" fmla="*/ 106 w 1094"/>
                    <a:gd name="T69" fmla="*/ 0 h 771"/>
                    <a:gd name="T70" fmla="*/ 134 w 1094"/>
                    <a:gd name="T71" fmla="*/ 0 h 771"/>
                    <a:gd name="T72" fmla="*/ 677 w 1094"/>
                    <a:gd name="T73"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771">
                      <a:moveTo>
                        <a:pt x="677" y="0"/>
                      </a:moveTo>
                      <a:lnTo>
                        <a:pt x="692" y="0"/>
                      </a:lnTo>
                      <a:lnTo>
                        <a:pt x="704" y="0"/>
                      </a:lnTo>
                      <a:lnTo>
                        <a:pt x="720" y="5"/>
                      </a:lnTo>
                      <a:lnTo>
                        <a:pt x="732" y="9"/>
                      </a:lnTo>
                      <a:lnTo>
                        <a:pt x="744" y="13"/>
                      </a:lnTo>
                      <a:lnTo>
                        <a:pt x="755" y="21"/>
                      </a:lnTo>
                      <a:lnTo>
                        <a:pt x="763" y="29"/>
                      </a:lnTo>
                      <a:lnTo>
                        <a:pt x="775" y="38"/>
                      </a:lnTo>
                      <a:lnTo>
                        <a:pt x="783" y="46"/>
                      </a:lnTo>
                      <a:lnTo>
                        <a:pt x="791" y="54"/>
                      </a:lnTo>
                      <a:lnTo>
                        <a:pt x="799" y="67"/>
                      </a:lnTo>
                      <a:lnTo>
                        <a:pt x="803" y="79"/>
                      </a:lnTo>
                      <a:lnTo>
                        <a:pt x="807" y="87"/>
                      </a:lnTo>
                      <a:lnTo>
                        <a:pt x="811" y="100"/>
                      </a:lnTo>
                      <a:lnTo>
                        <a:pt x="814" y="116"/>
                      </a:lnTo>
                      <a:lnTo>
                        <a:pt x="814" y="129"/>
                      </a:lnTo>
                      <a:lnTo>
                        <a:pt x="814" y="452"/>
                      </a:lnTo>
                      <a:lnTo>
                        <a:pt x="1094" y="709"/>
                      </a:lnTo>
                      <a:lnTo>
                        <a:pt x="814" y="643"/>
                      </a:lnTo>
                      <a:lnTo>
                        <a:pt x="814" y="655"/>
                      </a:lnTo>
                      <a:lnTo>
                        <a:pt x="811" y="672"/>
                      </a:lnTo>
                      <a:lnTo>
                        <a:pt x="807" y="680"/>
                      </a:lnTo>
                      <a:lnTo>
                        <a:pt x="803" y="693"/>
                      </a:lnTo>
                      <a:lnTo>
                        <a:pt x="799" y="705"/>
                      </a:lnTo>
                      <a:lnTo>
                        <a:pt x="791" y="717"/>
                      </a:lnTo>
                      <a:lnTo>
                        <a:pt x="783" y="726"/>
                      </a:lnTo>
                      <a:lnTo>
                        <a:pt x="775" y="734"/>
                      </a:lnTo>
                      <a:lnTo>
                        <a:pt x="763" y="742"/>
                      </a:lnTo>
                      <a:lnTo>
                        <a:pt x="755" y="751"/>
                      </a:lnTo>
                      <a:lnTo>
                        <a:pt x="744" y="759"/>
                      </a:lnTo>
                      <a:lnTo>
                        <a:pt x="732" y="763"/>
                      </a:lnTo>
                      <a:lnTo>
                        <a:pt x="720" y="767"/>
                      </a:lnTo>
                      <a:lnTo>
                        <a:pt x="704" y="771"/>
                      </a:lnTo>
                      <a:lnTo>
                        <a:pt x="692" y="771"/>
                      </a:lnTo>
                      <a:lnTo>
                        <a:pt x="677" y="771"/>
                      </a:lnTo>
                      <a:lnTo>
                        <a:pt x="476" y="771"/>
                      </a:lnTo>
                      <a:lnTo>
                        <a:pt x="134" y="771"/>
                      </a:lnTo>
                      <a:lnTo>
                        <a:pt x="122" y="771"/>
                      </a:lnTo>
                      <a:lnTo>
                        <a:pt x="106" y="771"/>
                      </a:lnTo>
                      <a:lnTo>
                        <a:pt x="94" y="767"/>
                      </a:lnTo>
                      <a:lnTo>
                        <a:pt x="83" y="763"/>
                      </a:lnTo>
                      <a:lnTo>
                        <a:pt x="71" y="759"/>
                      </a:lnTo>
                      <a:lnTo>
                        <a:pt x="59" y="751"/>
                      </a:lnTo>
                      <a:lnTo>
                        <a:pt x="47" y="742"/>
                      </a:lnTo>
                      <a:lnTo>
                        <a:pt x="39" y="734"/>
                      </a:lnTo>
                      <a:lnTo>
                        <a:pt x="27" y="726"/>
                      </a:lnTo>
                      <a:lnTo>
                        <a:pt x="20" y="717"/>
                      </a:lnTo>
                      <a:lnTo>
                        <a:pt x="16" y="705"/>
                      </a:lnTo>
                      <a:lnTo>
                        <a:pt x="8" y="693"/>
                      </a:lnTo>
                      <a:lnTo>
                        <a:pt x="4" y="680"/>
                      </a:lnTo>
                      <a:lnTo>
                        <a:pt x="0" y="672"/>
                      </a:lnTo>
                      <a:lnTo>
                        <a:pt x="0" y="655"/>
                      </a:lnTo>
                      <a:lnTo>
                        <a:pt x="0" y="643"/>
                      </a:lnTo>
                      <a:lnTo>
                        <a:pt x="0" y="452"/>
                      </a:lnTo>
                      <a:lnTo>
                        <a:pt x="0" y="129"/>
                      </a:lnTo>
                      <a:lnTo>
                        <a:pt x="0" y="116"/>
                      </a:lnTo>
                      <a:lnTo>
                        <a:pt x="0" y="100"/>
                      </a:lnTo>
                      <a:lnTo>
                        <a:pt x="4" y="87"/>
                      </a:lnTo>
                      <a:lnTo>
                        <a:pt x="8" y="79"/>
                      </a:lnTo>
                      <a:lnTo>
                        <a:pt x="16" y="67"/>
                      </a:lnTo>
                      <a:lnTo>
                        <a:pt x="20" y="54"/>
                      </a:lnTo>
                      <a:lnTo>
                        <a:pt x="27" y="46"/>
                      </a:lnTo>
                      <a:lnTo>
                        <a:pt x="39" y="38"/>
                      </a:lnTo>
                      <a:lnTo>
                        <a:pt x="47" y="29"/>
                      </a:lnTo>
                      <a:lnTo>
                        <a:pt x="59" y="21"/>
                      </a:lnTo>
                      <a:lnTo>
                        <a:pt x="71" y="13"/>
                      </a:lnTo>
                      <a:lnTo>
                        <a:pt x="83" y="9"/>
                      </a:lnTo>
                      <a:lnTo>
                        <a:pt x="94" y="5"/>
                      </a:lnTo>
                      <a:lnTo>
                        <a:pt x="106" y="0"/>
                      </a:lnTo>
                      <a:lnTo>
                        <a:pt x="122" y="0"/>
                      </a:lnTo>
                      <a:lnTo>
                        <a:pt x="134" y="0"/>
                      </a:lnTo>
                      <a:lnTo>
                        <a:pt x="476" y="0"/>
                      </a:lnTo>
                      <a:lnTo>
                        <a:pt x="677" y="0"/>
                      </a:lnTo>
                      <a:lnTo>
                        <a:pt x="677"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373" name="Picture 122"/>
                <p:cNvPicPr>
                  <a:picLocks noChangeAspect="1" noChangeArrowheads="1"/>
                </p:cNvPicPr>
                <p:nvPr/>
              </p:nvPicPr>
              <p:blipFill>
                <a:blip r:embed="rId14"/>
                <a:stretch>
                  <a:fillRect/>
                </a:stretch>
              </p:blipFill>
              <p:spPr>
                <a:xfrm>
                  <a:off x="2267" y="2129"/>
                  <a:ext cx="583" cy="418"/>
                </a:xfrm>
                <a:prstGeom prst="rect">
                  <a:avLst/>
                </a:prstGeom>
                <a:noFill/>
                <a:ln>
                  <a:noFill/>
                </a:ln>
              </p:spPr>
            </p:pic>
            <p:sp>
              <p:nvSpPr>
                <p:cNvPr id="1374" name="Rectangle 123"/>
                <p:cNvSpPr>
                  <a:spLocks noChangeArrowheads="1"/>
                </p:cNvSpPr>
                <p:nvPr/>
              </p:nvSpPr>
              <p:spPr>
                <a:xfrm>
                  <a:off x="2216" y="1867"/>
                  <a:ext cx="77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公共交通機関相互の</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75" name="Rectangle 124"/>
                <p:cNvSpPr>
                  <a:spLocks noChangeArrowheads="1"/>
                </p:cNvSpPr>
                <p:nvPr/>
              </p:nvSpPr>
              <p:spPr>
                <a:xfrm>
                  <a:off x="2216" y="1975"/>
                  <a:ext cx="767"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同一ホーム乗換施設</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76" name="Rectangle 125"/>
                <p:cNvSpPr>
                  <a:spLocks noChangeArrowheads="1"/>
                </p:cNvSpPr>
                <p:nvPr/>
              </p:nvSpPr>
              <p:spPr>
                <a:xfrm>
                  <a:off x="3723" y="1722"/>
                  <a:ext cx="189" cy="12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smtClean="0">
                      <a:ln>
                        <a:noFill/>
                      </a:ln>
                      <a:solidFill>
                        <a:srgbClr val="000000"/>
                      </a:solidFill>
                      <a:effectLst/>
                      <a:latin typeface="Arial" panose="020B0604020202020204" pitchFamily="34" charset="0"/>
                    </a:rPr>
                    <a:t>LRT</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77" name="Rectangle 126"/>
                <p:cNvSpPr>
                  <a:spLocks noChangeArrowheads="1"/>
                </p:cNvSpPr>
                <p:nvPr/>
              </p:nvSpPr>
              <p:spPr>
                <a:xfrm>
                  <a:off x="3873" y="1726"/>
                  <a:ext cx="7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78" name="Rectangle 127"/>
                <p:cNvSpPr>
                  <a:spLocks noChangeArrowheads="1"/>
                </p:cNvSpPr>
                <p:nvPr/>
              </p:nvSpPr>
              <p:spPr>
                <a:xfrm>
                  <a:off x="3912" y="1722"/>
                  <a:ext cx="197" cy="12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smtClean="0">
                      <a:ln>
                        <a:noFill/>
                      </a:ln>
                      <a:solidFill>
                        <a:srgbClr val="000000"/>
                      </a:solidFill>
                      <a:effectLst/>
                      <a:latin typeface="Arial" panose="020B0604020202020204" pitchFamily="34" charset="0"/>
                    </a:rPr>
                    <a:t>BRT</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79" name="Rectangle 128"/>
                <p:cNvSpPr>
                  <a:spLocks noChangeArrowheads="1"/>
                </p:cNvSpPr>
                <p:nvPr/>
              </p:nvSpPr>
              <p:spPr>
                <a:xfrm>
                  <a:off x="4065" y="1726"/>
                  <a:ext cx="69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等の公共交通導入</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80" name="Freeform 129"/>
                <p:cNvSpPr>
                  <a:spLocks noEditPoints="1"/>
                </p:cNvSpPr>
                <p:nvPr/>
              </p:nvSpPr>
              <p:spPr>
                <a:xfrm>
                  <a:off x="3050" y="2556"/>
                  <a:ext cx="394" cy="273"/>
                </a:xfrm>
                <a:custGeom>
                  <a:avLst/>
                  <a:gdLst>
                    <a:gd name="T0" fmla="*/ 185 w 394"/>
                    <a:gd name="T1" fmla="*/ 16 h 273"/>
                    <a:gd name="T2" fmla="*/ 158 w 394"/>
                    <a:gd name="T3" fmla="*/ 20 h 273"/>
                    <a:gd name="T4" fmla="*/ 142 w 394"/>
                    <a:gd name="T5" fmla="*/ 25 h 273"/>
                    <a:gd name="T6" fmla="*/ 150 w 394"/>
                    <a:gd name="T7" fmla="*/ 4 h 273"/>
                    <a:gd name="T8" fmla="*/ 177 w 394"/>
                    <a:gd name="T9" fmla="*/ 0 h 273"/>
                    <a:gd name="T10" fmla="*/ 205 w 394"/>
                    <a:gd name="T11" fmla="*/ 0 h 273"/>
                    <a:gd name="T12" fmla="*/ 95 w 394"/>
                    <a:gd name="T13" fmla="*/ 41 h 273"/>
                    <a:gd name="T14" fmla="*/ 75 w 394"/>
                    <a:gd name="T15" fmla="*/ 49 h 273"/>
                    <a:gd name="T16" fmla="*/ 55 w 394"/>
                    <a:gd name="T17" fmla="*/ 62 h 273"/>
                    <a:gd name="T18" fmla="*/ 40 w 394"/>
                    <a:gd name="T19" fmla="*/ 78 h 273"/>
                    <a:gd name="T20" fmla="*/ 40 w 394"/>
                    <a:gd name="T21" fmla="*/ 54 h 273"/>
                    <a:gd name="T22" fmla="*/ 59 w 394"/>
                    <a:gd name="T23" fmla="*/ 37 h 273"/>
                    <a:gd name="T24" fmla="*/ 79 w 394"/>
                    <a:gd name="T25" fmla="*/ 25 h 273"/>
                    <a:gd name="T26" fmla="*/ 95 w 394"/>
                    <a:gd name="T27" fmla="*/ 37 h 273"/>
                    <a:gd name="T28" fmla="*/ 16 w 394"/>
                    <a:gd name="T29" fmla="*/ 124 h 273"/>
                    <a:gd name="T30" fmla="*/ 16 w 394"/>
                    <a:gd name="T31" fmla="*/ 145 h 273"/>
                    <a:gd name="T32" fmla="*/ 20 w 394"/>
                    <a:gd name="T33" fmla="*/ 161 h 273"/>
                    <a:gd name="T34" fmla="*/ 28 w 394"/>
                    <a:gd name="T35" fmla="*/ 178 h 273"/>
                    <a:gd name="T36" fmla="*/ 16 w 394"/>
                    <a:gd name="T37" fmla="*/ 195 h 273"/>
                    <a:gd name="T38" fmla="*/ 8 w 394"/>
                    <a:gd name="T39" fmla="*/ 178 h 273"/>
                    <a:gd name="T40" fmla="*/ 0 w 394"/>
                    <a:gd name="T41" fmla="*/ 157 h 273"/>
                    <a:gd name="T42" fmla="*/ 0 w 394"/>
                    <a:gd name="T43" fmla="*/ 136 h 273"/>
                    <a:gd name="T44" fmla="*/ 0 w 394"/>
                    <a:gd name="T45" fmla="*/ 116 h 273"/>
                    <a:gd name="T46" fmla="*/ 63 w 394"/>
                    <a:gd name="T47" fmla="*/ 219 h 273"/>
                    <a:gd name="T48" fmla="*/ 79 w 394"/>
                    <a:gd name="T49" fmla="*/ 228 h 273"/>
                    <a:gd name="T50" fmla="*/ 103 w 394"/>
                    <a:gd name="T51" fmla="*/ 236 h 273"/>
                    <a:gd name="T52" fmla="*/ 118 w 394"/>
                    <a:gd name="T53" fmla="*/ 265 h 273"/>
                    <a:gd name="T54" fmla="*/ 87 w 394"/>
                    <a:gd name="T55" fmla="*/ 253 h 273"/>
                    <a:gd name="T56" fmla="*/ 63 w 394"/>
                    <a:gd name="T57" fmla="*/ 240 h 273"/>
                    <a:gd name="T58" fmla="*/ 63 w 394"/>
                    <a:gd name="T59" fmla="*/ 219 h 273"/>
                    <a:gd name="T60" fmla="*/ 185 w 394"/>
                    <a:gd name="T61" fmla="*/ 257 h 273"/>
                    <a:gd name="T62" fmla="*/ 217 w 394"/>
                    <a:gd name="T63" fmla="*/ 257 h 273"/>
                    <a:gd name="T64" fmla="*/ 236 w 394"/>
                    <a:gd name="T65" fmla="*/ 253 h 273"/>
                    <a:gd name="T66" fmla="*/ 225 w 394"/>
                    <a:gd name="T67" fmla="*/ 273 h 273"/>
                    <a:gd name="T68" fmla="*/ 197 w 394"/>
                    <a:gd name="T69" fmla="*/ 273 h 273"/>
                    <a:gd name="T70" fmla="*/ 169 w 394"/>
                    <a:gd name="T71" fmla="*/ 273 h 273"/>
                    <a:gd name="T72" fmla="*/ 284 w 394"/>
                    <a:gd name="T73" fmla="*/ 240 h 273"/>
                    <a:gd name="T74" fmla="*/ 307 w 394"/>
                    <a:gd name="T75" fmla="*/ 232 h 273"/>
                    <a:gd name="T76" fmla="*/ 327 w 394"/>
                    <a:gd name="T77" fmla="*/ 219 h 273"/>
                    <a:gd name="T78" fmla="*/ 339 w 394"/>
                    <a:gd name="T79" fmla="*/ 207 h 273"/>
                    <a:gd name="T80" fmla="*/ 339 w 394"/>
                    <a:gd name="T81" fmla="*/ 232 h 273"/>
                    <a:gd name="T82" fmla="*/ 319 w 394"/>
                    <a:gd name="T83" fmla="*/ 244 h 273"/>
                    <a:gd name="T84" fmla="*/ 295 w 394"/>
                    <a:gd name="T85" fmla="*/ 257 h 273"/>
                    <a:gd name="T86" fmla="*/ 284 w 394"/>
                    <a:gd name="T87" fmla="*/ 240 h 273"/>
                    <a:gd name="T88" fmla="*/ 374 w 394"/>
                    <a:gd name="T89" fmla="*/ 161 h 273"/>
                    <a:gd name="T90" fmla="*/ 378 w 394"/>
                    <a:gd name="T91" fmla="*/ 141 h 273"/>
                    <a:gd name="T92" fmla="*/ 374 w 394"/>
                    <a:gd name="T93" fmla="*/ 124 h 273"/>
                    <a:gd name="T94" fmla="*/ 370 w 394"/>
                    <a:gd name="T95" fmla="*/ 107 h 273"/>
                    <a:gd name="T96" fmla="*/ 386 w 394"/>
                    <a:gd name="T97" fmla="*/ 103 h 273"/>
                    <a:gd name="T98" fmla="*/ 394 w 394"/>
                    <a:gd name="T99" fmla="*/ 124 h 273"/>
                    <a:gd name="T100" fmla="*/ 394 w 394"/>
                    <a:gd name="T101" fmla="*/ 145 h 273"/>
                    <a:gd name="T102" fmla="*/ 390 w 394"/>
                    <a:gd name="T103" fmla="*/ 165 h 273"/>
                    <a:gd name="T104" fmla="*/ 370 w 394"/>
                    <a:gd name="T105" fmla="*/ 170 h 273"/>
                    <a:gd name="T106" fmla="*/ 331 w 394"/>
                    <a:gd name="T107" fmla="*/ 58 h 273"/>
                    <a:gd name="T108" fmla="*/ 311 w 394"/>
                    <a:gd name="T109" fmla="*/ 45 h 273"/>
                    <a:gd name="T110" fmla="*/ 291 w 394"/>
                    <a:gd name="T111" fmla="*/ 37 h 273"/>
                    <a:gd name="T112" fmla="*/ 295 w 394"/>
                    <a:gd name="T113" fmla="*/ 20 h 273"/>
                    <a:gd name="T114" fmla="*/ 319 w 394"/>
                    <a:gd name="T115" fmla="*/ 29 h 273"/>
                    <a:gd name="T116" fmla="*/ 339 w 394"/>
                    <a:gd name="T117" fmla="*/ 41 h 273"/>
                    <a:gd name="T118" fmla="*/ 339 w 394"/>
                    <a:gd name="T119" fmla="*/ 66 h 273"/>
                    <a:gd name="T120" fmla="*/ 225 w 394"/>
                    <a:gd name="T121" fmla="*/ 20 h 273"/>
                    <a:gd name="T122" fmla="*/ 205 w 394"/>
                    <a:gd name="T123" fmla="*/ 0 h 273"/>
                    <a:gd name="T124" fmla="*/ 236 w 394"/>
                    <a:gd name="T125" fmla="*/ 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4" h="273">
                      <a:moveTo>
                        <a:pt x="205" y="16"/>
                      </a:moveTo>
                      <a:lnTo>
                        <a:pt x="197" y="16"/>
                      </a:lnTo>
                      <a:lnTo>
                        <a:pt x="185" y="16"/>
                      </a:lnTo>
                      <a:lnTo>
                        <a:pt x="177" y="20"/>
                      </a:lnTo>
                      <a:lnTo>
                        <a:pt x="169" y="20"/>
                      </a:lnTo>
                      <a:lnTo>
                        <a:pt x="158" y="20"/>
                      </a:lnTo>
                      <a:lnTo>
                        <a:pt x="150" y="20"/>
                      </a:lnTo>
                      <a:lnTo>
                        <a:pt x="142" y="25"/>
                      </a:lnTo>
                      <a:lnTo>
                        <a:pt x="142" y="25"/>
                      </a:lnTo>
                      <a:lnTo>
                        <a:pt x="138" y="4"/>
                      </a:lnTo>
                      <a:lnTo>
                        <a:pt x="138" y="4"/>
                      </a:lnTo>
                      <a:lnTo>
                        <a:pt x="150" y="4"/>
                      </a:lnTo>
                      <a:lnTo>
                        <a:pt x="158" y="4"/>
                      </a:lnTo>
                      <a:lnTo>
                        <a:pt x="166" y="0"/>
                      </a:lnTo>
                      <a:lnTo>
                        <a:pt x="177" y="0"/>
                      </a:lnTo>
                      <a:lnTo>
                        <a:pt x="185" y="0"/>
                      </a:lnTo>
                      <a:lnTo>
                        <a:pt x="197" y="0"/>
                      </a:lnTo>
                      <a:lnTo>
                        <a:pt x="205" y="0"/>
                      </a:lnTo>
                      <a:lnTo>
                        <a:pt x="205" y="16"/>
                      </a:lnTo>
                      <a:close/>
                      <a:moveTo>
                        <a:pt x="95" y="37"/>
                      </a:moveTo>
                      <a:lnTo>
                        <a:pt x="95" y="41"/>
                      </a:lnTo>
                      <a:lnTo>
                        <a:pt x="87" y="41"/>
                      </a:lnTo>
                      <a:lnTo>
                        <a:pt x="79" y="45"/>
                      </a:lnTo>
                      <a:lnTo>
                        <a:pt x="75" y="49"/>
                      </a:lnTo>
                      <a:lnTo>
                        <a:pt x="67" y="54"/>
                      </a:lnTo>
                      <a:lnTo>
                        <a:pt x="59" y="58"/>
                      </a:lnTo>
                      <a:lnTo>
                        <a:pt x="55" y="62"/>
                      </a:lnTo>
                      <a:lnTo>
                        <a:pt x="51" y="66"/>
                      </a:lnTo>
                      <a:lnTo>
                        <a:pt x="44" y="74"/>
                      </a:lnTo>
                      <a:lnTo>
                        <a:pt x="40" y="78"/>
                      </a:lnTo>
                      <a:lnTo>
                        <a:pt x="28" y="62"/>
                      </a:lnTo>
                      <a:lnTo>
                        <a:pt x="36" y="58"/>
                      </a:lnTo>
                      <a:lnTo>
                        <a:pt x="40" y="54"/>
                      </a:lnTo>
                      <a:lnTo>
                        <a:pt x="47" y="49"/>
                      </a:lnTo>
                      <a:lnTo>
                        <a:pt x="51" y="41"/>
                      </a:lnTo>
                      <a:lnTo>
                        <a:pt x="59" y="37"/>
                      </a:lnTo>
                      <a:lnTo>
                        <a:pt x="67" y="33"/>
                      </a:lnTo>
                      <a:lnTo>
                        <a:pt x="71" y="29"/>
                      </a:lnTo>
                      <a:lnTo>
                        <a:pt x="79" y="25"/>
                      </a:lnTo>
                      <a:lnTo>
                        <a:pt x="87" y="20"/>
                      </a:lnTo>
                      <a:lnTo>
                        <a:pt x="87" y="20"/>
                      </a:lnTo>
                      <a:lnTo>
                        <a:pt x="95" y="37"/>
                      </a:lnTo>
                      <a:close/>
                      <a:moveTo>
                        <a:pt x="16" y="120"/>
                      </a:moveTo>
                      <a:lnTo>
                        <a:pt x="16" y="120"/>
                      </a:lnTo>
                      <a:lnTo>
                        <a:pt x="16" y="124"/>
                      </a:lnTo>
                      <a:lnTo>
                        <a:pt x="16" y="132"/>
                      </a:lnTo>
                      <a:lnTo>
                        <a:pt x="16" y="136"/>
                      </a:lnTo>
                      <a:lnTo>
                        <a:pt x="16" y="145"/>
                      </a:lnTo>
                      <a:lnTo>
                        <a:pt x="16" y="149"/>
                      </a:lnTo>
                      <a:lnTo>
                        <a:pt x="16" y="153"/>
                      </a:lnTo>
                      <a:lnTo>
                        <a:pt x="20" y="161"/>
                      </a:lnTo>
                      <a:lnTo>
                        <a:pt x="20" y="165"/>
                      </a:lnTo>
                      <a:lnTo>
                        <a:pt x="24" y="170"/>
                      </a:lnTo>
                      <a:lnTo>
                        <a:pt x="28" y="178"/>
                      </a:lnTo>
                      <a:lnTo>
                        <a:pt x="28" y="182"/>
                      </a:lnTo>
                      <a:lnTo>
                        <a:pt x="32" y="182"/>
                      </a:lnTo>
                      <a:lnTo>
                        <a:pt x="16" y="195"/>
                      </a:lnTo>
                      <a:lnTo>
                        <a:pt x="16" y="190"/>
                      </a:lnTo>
                      <a:lnTo>
                        <a:pt x="12" y="186"/>
                      </a:lnTo>
                      <a:lnTo>
                        <a:pt x="8" y="178"/>
                      </a:lnTo>
                      <a:lnTo>
                        <a:pt x="4" y="174"/>
                      </a:lnTo>
                      <a:lnTo>
                        <a:pt x="4" y="165"/>
                      </a:lnTo>
                      <a:lnTo>
                        <a:pt x="0" y="157"/>
                      </a:lnTo>
                      <a:lnTo>
                        <a:pt x="0" y="153"/>
                      </a:lnTo>
                      <a:lnTo>
                        <a:pt x="0" y="145"/>
                      </a:lnTo>
                      <a:lnTo>
                        <a:pt x="0" y="136"/>
                      </a:lnTo>
                      <a:lnTo>
                        <a:pt x="0" y="128"/>
                      </a:lnTo>
                      <a:lnTo>
                        <a:pt x="0" y="120"/>
                      </a:lnTo>
                      <a:lnTo>
                        <a:pt x="0" y="116"/>
                      </a:lnTo>
                      <a:lnTo>
                        <a:pt x="0" y="116"/>
                      </a:lnTo>
                      <a:lnTo>
                        <a:pt x="16" y="120"/>
                      </a:lnTo>
                      <a:close/>
                      <a:moveTo>
                        <a:pt x="63" y="219"/>
                      </a:moveTo>
                      <a:lnTo>
                        <a:pt x="67" y="219"/>
                      </a:lnTo>
                      <a:lnTo>
                        <a:pt x="75" y="224"/>
                      </a:lnTo>
                      <a:lnTo>
                        <a:pt x="79" y="228"/>
                      </a:lnTo>
                      <a:lnTo>
                        <a:pt x="87" y="232"/>
                      </a:lnTo>
                      <a:lnTo>
                        <a:pt x="95" y="236"/>
                      </a:lnTo>
                      <a:lnTo>
                        <a:pt x="103" y="236"/>
                      </a:lnTo>
                      <a:lnTo>
                        <a:pt x="110" y="240"/>
                      </a:lnTo>
                      <a:lnTo>
                        <a:pt x="122" y="244"/>
                      </a:lnTo>
                      <a:lnTo>
                        <a:pt x="118" y="265"/>
                      </a:lnTo>
                      <a:lnTo>
                        <a:pt x="103" y="257"/>
                      </a:lnTo>
                      <a:lnTo>
                        <a:pt x="95" y="257"/>
                      </a:lnTo>
                      <a:lnTo>
                        <a:pt x="87" y="253"/>
                      </a:lnTo>
                      <a:lnTo>
                        <a:pt x="79" y="248"/>
                      </a:lnTo>
                      <a:lnTo>
                        <a:pt x="71" y="244"/>
                      </a:lnTo>
                      <a:lnTo>
                        <a:pt x="63" y="240"/>
                      </a:lnTo>
                      <a:lnTo>
                        <a:pt x="59" y="236"/>
                      </a:lnTo>
                      <a:lnTo>
                        <a:pt x="55" y="232"/>
                      </a:lnTo>
                      <a:lnTo>
                        <a:pt x="63" y="219"/>
                      </a:lnTo>
                      <a:close/>
                      <a:moveTo>
                        <a:pt x="169" y="257"/>
                      </a:moveTo>
                      <a:lnTo>
                        <a:pt x="177" y="257"/>
                      </a:lnTo>
                      <a:lnTo>
                        <a:pt x="185" y="257"/>
                      </a:lnTo>
                      <a:lnTo>
                        <a:pt x="197" y="257"/>
                      </a:lnTo>
                      <a:lnTo>
                        <a:pt x="205" y="257"/>
                      </a:lnTo>
                      <a:lnTo>
                        <a:pt x="217" y="257"/>
                      </a:lnTo>
                      <a:lnTo>
                        <a:pt x="225" y="253"/>
                      </a:lnTo>
                      <a:lnTo>
                        <a:pt x="232" y="253"/>
                      </a:lnTo>
                      <a:lnTo>
                        <a:pt x="236" y="253"/>
                      </a:lnTo>
                      <a:lnTo>
                        <a:pt x="236" y="273"/>
                      </a:lnTo>
                      <a:lnTo>
                        <a:pt x="236" y="273"/>
                      </a:lnTo>
                      <a:lnTo>
                        <a:pt x="225" y="273"/>
                      </a:lnTo>
                      <a:lnTo>
                        <a:pt x="217" y="273"/>
                      </a:lnTo>
                      <a:lnTo>
                        <a:pt x="205" y="273"/>
                      </a:lnTo>
                      <a:lnTo>
                        <a:pt x="197" y="273"/>
                      </a:lnTo>
                      <a:lnTo>
                        <a:pt x="185" y="273"/>
                      </a:lnTo>
                      <a:lnTo>
                        <a:pt x="177" y="273"/>
                      </a:lnTo>
                      <a:lnTo>
                        <a:pt x="169" y="273"/>
                      </a:lnTo>
                      <a:lnTo>
                        <a:pt x="169" y="257"/>
                      </a:lnTo>
                      <a:close/>
                      <a:moveTo>
                        <a:pt x="284" y="240"/>
                      </a:moveTo>
                      <a:lnTo>
                        <a:pt x="284" y="240"/>
                      </a:lnTo>
                      <a:lnTo>
                        <a:pt x="291" y="236"/>
                      </a:lnTo>
                      <a:lnTo>
                        <a:pt x="299" y="236"/>
                      </a:lnTo>
                      <a:lnTo>
                        <a:pt x="307" y="232"/>
                      </a:lnTo>
                      <a:lnTo>
                        <a:pt x="311" y="228"/>
                      </a:lnTo>
                      <a:lnTo>
                        <a:pt x="319" y="224"/>
                      </a:lnTo>
                      <a:lnTo>
                        <a:pt x="327" y="219"/>
                      </a:lnTo>
                      <a:lnTo>
                        <a:pt x="331" y="215"/>
                      </a:lnTo>
                      <a:lnTo>
                        <a:pt x="339" y="211"/>
                      </a:lnTo>
                      <a:lnTo>
                        <a:pt x="339" y="207"/>
                      </a:lnTo>
                      <a:lnTo>
                        <a:pt x="350" y="224"/>
                      </a:lnTo>
                      <a:lnTo>
                        <a:pt x="347" y="228"/>
                      </a:lnTo>
                      <a:lnTo>
                        <a:pt x="339" y="232"/>
                      </a:lnTo>
                      <a:lnTo>
                        <a:pt x="335" y="236"/>
                      </a:lnTo>
                      <a:lnTo>
                        <a:pt x="327" y="240"/>
                      </a:lnTo>
                      <a:lnTo>
                        <a:pt x="319" y="244"/>
                      </a:lnTo>
                      <a:lnTo>
                        <a:pt x="311" y="248"/>
                      </a:lnTo>
                      <a:lnTo>
                        <a:pt x="303" y="253"/>
                      </a:lnTo>
                      <a:lnTo>
                        <a:pt x="295" y="257"/>
                      </a:lnTo>
                      <a:lnTo>
                        <a:pt x="287" y="261"/>
                      </a:lnTo>
                      <a:lnTo>
                        <a:pt x="287" y="261"/>
                      </a:lnTo>
                      <a:lnTo>
                        <a:pt x="284" y="240"/>
                      </a:lnTo>
                      <a:close/>
                      <a:moveTo>
                        <a:pt x="370" y="170"/>
                      </a:moveTo>
                      <a:lnTo>
                        <a:pt x="370" y="165"/>
                      </a:lnTo>
                      <a:lnTo>
                        <a:pt x="374" y="161"/>
                      </a:lnTo>
                      <a:lnTo>
                        <a:pt x="374" y="153"/>
                      </a:lnTo>
                      <a:lnTo>
                        <a:pt x="374" y="149"/>
                      </a:lnTo>
                      <a:lnTo>
                        <a:pt x="378" y="141"/>
                      </a:lnTo>
                      <a:lnTo>
                        <a:pt x="378" y="136"/>
                      </a:lnTo>
                      <a:lnTo>
                        <a:pt x="378" y="132"/>
                      </a:lnTo>
                      <a:lnTo>
                        <a:pt x="374" y="124"/>
                      </a:lnTo>
                      <a:lnTo>
                        <a:pt x="374" y="120"/>
                      </a:lnTo>
                      <a:lnTo>
                        <a:pt x="374" y="116"/>
                      </a:lnTo>
                      <a:lnTo>
                        <a:pt x="370" y="107"/>
                      </a:lnTo>
                      <a:lnTo>
                        <a:pt x="370" y="103"/>
                      </a:lnTo>
                      <a:lnTo>
                        <a:pt x="386" y="99"/>
                      </a:lnTo>
                      <a:lnTo>
                        <a:pt x="386" y="103"/>
                      </a:lnTo>
                      <a:lnTo>
                        <a:pt x="390" y="107"/>
                      </a:lnTo>
                      <a:lnTo>
                        <a:pt x="390" y="116"/>
                      </a:lnTo>
                      <a:lnTo>
                        <a:pt x="394" y="124"/>
                      </a:lnTo>
                      <a:lnTo>
                        <a:pt x="394" y="128"/>
                      </a:lnTo>
                      <a:lnTo>
                        <a:pt x="394" y="136"/>
                      </a:lnTo>
                      <a:lnTo>
                        <a:pt x="394" y="145"/>
                      </a:lnTo>
                      <a:lnTo>
                        <a:pt x="394" y="153"/>
                      </a:lnTo>
                      <a:lnTo>
                        <a:pt x="390" y="157"/>
                      </a:lnTo>
                      <a:lnTo>
                        <a:pt x="390" y="165"/>
                      </a:lnTo>
                      <a:lnTo>
                        <a:pt x="386" y="174"/>
                      </a:lnTo>
                      <a:lnTo>
                        <a:pt x="386" y="178"/>
                      </a:lnTo>
                      <a:lnTo>
                        <a:pt x="370" y="170"/>
                      </a:lnTo>
                      <a:close/>
                      <a:moveTo>
                        <a:pt x="339" y="66"/>
                      </a:moveTo>
                      <a:lnTo>
                        <a:pt x="339" y="62"/>
                      </a:lnTo>
                      <a:lnTo>
                        <a:pt x="331" y="58"/>
                      </a:lnTo>
                      <a:lnTo>
                        <a:pt x="327" y="54"/>
                      </a:lnTo>
                      <a:lnTo>
                        <a:pt x="319" y="49"/>
                      </a:lnTo>
                      <a:lnTo>
                        <a:pt x="311" y="45"/>
                      </a:lnTo>
                      <a:lnTo>
                        <a:pt x="307" y="41"/>
                      </a:lnTo>
                      <a:lnTo>
                        <a:pt x="299" y="37"/>
                      </a:lnTo>
                      <a:lnTo>
                        <a:pt x="291" y="37"/>
                      </a:lnTo>
                      <a:lnTo>
                        <a:pt x="284" y="33"/>
                      </a:lnTo>
                      <a:lnTo>
                        <a:pt x="291" y="16"/>
                      </a:lnTo>
                      <a:lnTo>
                        <a:pt x="295" y="20"/>
                      </a:lnTo>
                      <a:lnTo>
                        <a:pt x="303" y="20"/>
                      </a:lnTo>
                      <a:lnTo>
                        <a:pt x="311" y="25"/>
                      </a:lnTo>
                      <a:lnTo>
                        <a:pt x="319" y="29"/>
                      </a:lnTo>
                      <a:lnTo>
                        <a:pt x="327" y="33"/>
                      </a:lnTo>
                      <a:lnTo>
                        <a:pt x="335" y="37"/>
                      </a:lnTo>
                      <a:lnTo>
                        <a:pt x="339" y="41"/>
                      </a:lnTo>
                      <a:lnTo>
                        <a:pt x="347" y="49"/>
                      </a:lnTo>
                      <a:lnTo>
                        <a:pt x="350" y="49"/>
                      </a:lnTo>
                      <a:lnTo>
                        <a:pt x="339" y="66"/>
                      </a:lnTo>
                      <a:close/>
                      <a:moveTo>
                        <a:pt x="236" y="20"/>
                      </a:moveTo>
                      <a:lnTo>
                        <a:pt x="232" y="20"/>
                      </a:lnTo>
                      <a:lnTo>
                        <a:pt x="225" y="20"/>
                      </a:lnTo>
                      <a:lnTo>
                        <a:pt x="217" y="20"/>
                      </a:lnTo>
                      <a:lnTo>
                        <a:pt x="205" y="16"/>
                      </a:lnTo>
                      <a:lnTo>
                        <a:pt x="205" y="0"/>
                      </a:lnTo>
                      <a:lnTo>
                        <a:pt x="217" y="0"/>
                      </a:lnTo>
                      <a:lnTo>
                        <a:pt x="225" y="0"/>
                      </a:lnTo>
                      <a:lnTo>
                        <a:pt x="236" y="4"/>
                      </a:lnTo>
                      <a:lnTo>
                        <a:pt x="240" y="4"/>
                      </a:lnTo>
                      <a:lnTo>
                        <a:pt x="236" y="20"/>
                      </a:lnTo>
                      <a:close/>
                    </a:path>
                  </a:pathLst>
                </a:custGeom>
                <a:solidFill>
                  <a:srgbClr val="000080"/>
                </a:solidFill>
                <a:ln w="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1" name="Line 130"/>
                <p:cNvSpPr>
                  <a:spLocks noChangeShapeType="1"/>
                </p:cNvSpPr>
                <p:nvPr/>
              </p:nvSpPr>
              <p:spPr>
                <a:xfrm>
                  <a:off x="3282" y="2568"/>
                  <a:ext cx="1610" cy="17"/>
                </a:xfrm>
                <a:prstGeom prst="line">
                  <a:avLst/>
                </a:prstGeom>
                <a:noFill/>
                <a:ln w="3810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2" name="Freeform 131"/>
                <p:cNvSpPr/>
                <p:nvPr/>
              </p:nvSpPr>
              <p:spPr>
                <a:xfrm>
                  <a:off x="3621" y="2539"/>
                  <a:ext cx="39" cy="54"/>
                </a:xfrm>
                <a:custGeom>
                  <a:avLst/>
                  <a:gdLst>
                    <a:gd name="T0" fmla="*/ 19 w 39"/>
                    <a:gd name="T1" fmla="*/ 0 h 54"/>
                    <a:gd name="T2" fmla="*/ 16 w 39"/>
                    <a:gd name="T3" fmla="*/ 4 h 54"/>
                    <a:gd name="T4" fmla="*/ 12 w 39"/>
                    <a:gd name="T5" fmla="*/ 4 h 54"/>
                    <a:gd name="T6" fmla="*/ 8 w 39"/>
                    <a:gd name="T7" fmla="*/ 8 h 54"/>
                    <a:gd name="T8" fmla="*/ 8 w 39"/>
                    <a:gd name="T9" fmla="*/ 8 h 54"/>
                    <a:gd name="T10" fmla="*/ 4 w 39"/>
                    <a:gd name="T11" fmla="*/ 13 h 54"/>
                    <a:gd name="T12" fmla="*/ 0 w 39"/>
                    <a:gd name="T13" fmla="*/ 17 h 54"/>
                    <a:gd name="T14" fmla="*/ 0 w 39"/>
                    <a:gd name="T15" fmla="*/ 21 h 54"/>
                    <a:gd name="T16" fmla="*/ 0 w 39"/>
                    <a:gd name="T17" fmla="*/ 29 h 54"/>
                    <a:gd name="T18" fmla="*/ 0 w 39"/>
                    <a:gd name="T19" fmla="*/ 33 h 54"/>
                    <a:gd name="T20" fmla="*/ 0 w 39"/>
                    <a:gd name="T21" fmla="*/ 37 h 54"/>
                    <a:gd name="T22" fmla="*/ 4 w 39"/>
                    <a:gd name="T23" fmla="*/ 42 h 54"/>
                    <a:gd name="T24" fmla="*/ 8 w 39"/>
                    <a:gd name="T25" fmla="*/ 46 h 54"/>
                    <a:gd name="T26" fmla="*/ 8 w 39"/>
                    <a:gd name="T27" fmla="*/ 50 h 54"/>
                    <a:gd name="T28" fmla="*/ 12 w 39"/>
                    <a:gd name="T29" fmla="*/ 50 h 54"/>
                    <a:gd name="T30" fmla="*/ 16 w 39"/>
                    <a:gd name="T31" fmla="*/ 50 h 54"/>
                    <a:gd name="T32" fmla="*/ 19 w 39"/>
                    <a:gd name="T33" fmla="*/ 54 h 54"/>
                    <a:gd name="T34" fmla="*/ 23 w 39"/>
                    <a:gd name="T35" fmla="*/ 50 h 54"/>
                    <a:gd name="T36" fmla="*/ 27 w 39"/>
                    <a:gd name="T37" fmla="*/ 50 h 54"/>
                    <a:gd name="T38" fmla="*/ 31 w 39"/>
                    <a:gd name="T39" fmla="*/ 50 h 54"/>
                    <a:gd name="T40" fmla="*/ 35 w 39"/>
                    <a:gd name="T41" fmla="*/ 46 h 54"/>
                    <a:gd name="T42" fmla="*/ 39 w 39"/>
                    <a:gd name="T43" fmla="*/ 42 h 54"/>
                    <a:gd name="T44" fmla="*/ 39 w 39"/>
                    <a:gd name="T45" fmla="*/ 37 h 54"/>
                    <a:gd name="T46" fmla="*/ 39 w 39"/>
                    <a:gd name="T47" fmla="*/ 33 h 54"/>
                    <a:gd name="T48" fmla="*/ 39 w 39"/>
                    <a:gd name="T49" fmla="*/ 29 h 54"/>
                    <a:gd name="T50" fmla="*/ 39 w 39"/>
                    <a:gd name="T51" fmla="*/ 21 h 54"/>
                    <a:gd name="T52" fmla="*/ 39 w 39"/>
                    <a:gd name="T53" fmla="*/ 17 h 54"/>
                    <a:gd name="T54" fmla="*/ 39 w 39"/>
                    <a:gd name="T55" fmla="*/ 13 h 54"/>
                    <a:gd name="T56" fmla="*/ 35 w 39"/>
                    <a:gd name="T57" fmla="*/ 8 h 54"/>
                    <a:gd name="T58" fmla="*/ 31 w 39"/>
                    <a:gd name="T59" fmla="*/ 8 h 54"/>
                    <a:gd name="T60" fmla="*/ 27 w 39"/>
                    <a:gd name="T61" fmla="*/ 4 h 54"/>
                    <a:gd name="T62" fmla="*/ 23 w 39"/>
                    <a:gd name="T63" fmla="*/ 4 h 54"/>
                    <a:gd name="T64" fmla="*/ 19 w 39"/>
                    <a:gd name="T6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4">
                      <a:moveTo>
                        <a:pt x="19" y="0"/>
                      </a:moveTo>
                      <a:lnTo>
                        <a:pt x="16" y="4"/>
                      </a:lnTo>
                      <a:lnTo>
                        <a:pt x="12" y="4"/>
                      </a:lnTo>
                      <a:lnTo>
                        <a:pt x="8" y="8"/>
                      </a:lnTo>
                      <a:lnTo>
                        <a:pt x="8" y="8"/>
                      </a:lnTo>
                      <a:lnTo>
                        <a:pt x="4" y="13"/>
                      </a:lnTo>
                      <a:lnTo>
                        <a:pt x="0" y="17"/>
                      </a:lnTo>
                      <a:lnTo>
                        <a:pt x="0" y="21"/>
                      </a:lnTo>
                      <a:lnTo>
                        <a:pt x="0" y="29"/>
                      </a:lnTo>
                      <a:lnTo>
                        <a:pt x="0" y="33"/>
                      </a:lnTo>
                      <a:lnTo>
                        <a:pt x="0" y="37"/>
                      </a:lnTo>
                      <a:lnTo>
                        <a:pt x="4" y="42"/>
                      </a:lnTo>
                      <a:lnTo>
                        <a:pt x="8" y="46"/>
                      </a:lnTo>
                      <a:lnTo>
                        <a:pt x="8" y="50"/>
                      </a:lnTo>
                      <a:lnTo>
                        <a:pt x="12" y="50"/>
                      </a:lnTo>
                      <a:lnTo>
                        <a:pt x="16" y="50"/>
                      </a:lnTo>
                      <a:lnTo>
                        <a:pt x="19" y="54"/>
                      </a:lnTo>
                      <a:lnTo>
                        <a:pt x="23" y="50"/>
                      </a:lnTo>
                      <a:lnTo>
                        <a:pt x="27" y="50"/>
                      </a:lnTo>
                      <a:lnTo>
                        <a:pt x="31" y="50"/>
                      </a:lnTo>
                      <a:lnTo>
                        <a:pt x="35" y="46"/>
                      </a:lnTo>
                      <a:lnTo>
                        <a:pt x="39" y="42"/>
                      </a:lnTo>
                      <a:lnTo>
                        <a:pt x="39" y="37"/>
                      </a:lnTo>
                      <a:lnTo>
                        <a:pt x="39" y="33"/>
                      </a:lnTo>
                      <a:lnTo>
                        <a:pt x="39" y="29"/>
                      </a:lnTo>
                      <a:lnTo>
                        <a:pt x="39" y="21"/>
                      </a:lnTo>
                      <a:lnTo>
                        <a:pt x="39" y="17"/>
                      </a:lnTo>
                      <a:lnTo>
                        <a:pt x="39" y="13"/>
                      </a:lnTo>
                      <a:lnTo>
                        <a:pt x="35" y="8"/>
                      </a:lnTo>
                      <a:lnTo>
                        <a:pt x="31" y="8"/>
                      </a:lnTo>
                      <a:lnTo>
                        <a:pt x="27" y="4"/>
                      </a:lnTo>
                      <a:lnTo>
                        <a:pt x="23" y="4"/>
                      </a:lnTo>
                      <a:lnTo>
                        <a:pt x="19"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3" name="Freeform 132"/>
                <p:cNvSpPr/>
                <p:nvPr/>
              </p:nvSpPr>
              <p:spPr>
                <a:xfrm>
                  <a:off x="3621" y="2539"/>
                  <a:ext cx="39" cy="54"/>
                </a:xfrm>
                <a:custGeom>
                  <a:avLst/>
                  <a:gdLst>
                    <a:gd name="T0" fmla="*/ 19 w 39"/>
                    <a:gd name="T1" fmla="*/ 0 h 54"/>
                    <a:gd name="T2" fmla="*/ 16 w 39"/>
                    <a:gd name="T3" fmla="*/ 4 h 54"/>
                    <a:gd name="T4" fmla="*/ 12 w 39"/>
                    <a:gd name="T5" fmla="*/ 4 h 54"/>
                    <a:gd name="T6" fmla="*/ 8 w 39"/>
                    <a:gd name="T7" fmla="*/ 8 h 54"/>
                    <a:gd name="T8" fmla="*/ 8 w 39"/>
                    <a:gd name="T9" fmla="*/ 8 h 54"/>
                    <a:gd name="T10" fmla="*/ 4 w 39"/>
                    <a:gd name="T11" fmla="*/ 13 h 54"/>
                    <a:gd name="T12" fmla="*/ 0 w 39"/>
                    <a:gd name="T13" fmla="*/ 17 h 54"/>
                    <a:gd name="T14" fmla="*/ 0 w 39"/>
                    <a:gd name="T15" fmla="*/ 21 h 54"/>
                    <a:gd name="T16" fmla="*/ 0 w 39"/>
                    <a:gd name="T17" fmla="*/ 29 h 54"/>
                    <a:gd name="T18" fmla="*/ 0 w 39"/>
                    <a:gd name="T19" fmla="*/ 33 h 54"/>
                    <a:gd name="T20" fmla="*/ 0 w 39"/>
                    <a:gd name="T21" fmla="*/ 37 h 54"/>
                    <a:gd name="T22" fmla="*/ 4 w 39"/>
                    <a:gd name="T23" fmla="*/ 42 h 54"/>
                    <a:gd name="T24" fmla="*/ 8 w 39"/>
                    <a:gd name="T25" fmla="*/ 46 h 54"/>
                    <a:gd name="T26" fmla="*/ 8 w 39"/>
                    <a:gd name="T27" fmla="*/ 50 h 54"/>
                    <a:gd name="T28" fmla="*/ 12 w 39"/>
                    <a:gd name="T29" fmla="*/ 50 h 54"/>
                    <a:gd name="T30" fmla="*/ 16 w 39"/>
                    <a:gd name="T31" fmla="*/ 50 h 54"/>
                    <a:gd name="T32" fmla="*/ 19 w 39"/>
                    <a:gd name="T33" fmla="*/ 54 h 54"/>
                    <a:gd name="T34" fmla="*/ 23 w 39"/>
                    <a:gd name="T35" fmla="*/ 50 h 54"/>
                    <a:gd name="T36" fmla="*/ 27 w 39"/>
                    <a:gd name="T37" fmla="*/ 50 h 54"/>
                    <a:gd name="T38" fmla="*/ 31 w 39"/>
                    <a:gd name="T39" fmla="*/ 50 h 54"/>
                    <a:gd name="T40" fmla="*/ 35 w 39"/>
                    <a:gd name="T41" fmla="*/ 46 h 54"/>
                    <a:gd name="T42" fmla="*/ 39 w 39"/>
                    <a:gd name="T43" fmla="*/ 42 h 54"/>
                    <a:gd name="T44" fmla="*/ 39 w 39"/>
                    <a:gd name="T45" fmla="*/ 37 h 54"/>
                    <a:gd name="T46" fmla="*/ 39 w 39"/>
                    <a:gd name="T47" fmla="*/ 33 h 54"/>
                    <a:gd name="T48" fmla="*/ 39 w 39"/>
                    <a:gd name="T49" fmla="*/ 29 h 54"/>
                    <a:gd name="T50" fmla="*/ 39 w 39"/>
                    <a:gd name="T51" fmla="*/ 21 h 54"/>
                    <a:gd name="T52" fmla="*/ 39 w 39"/>
                    <a:gd name="T53" fmla="*/ 17 h 54"/>
                    <a:gd name="T54" fmla="*/ 39 w 39"/>
                    <a:gd name="T55" fmla="*/ 13 h 54"/>
                    <a:gd name="T56" fmla="*/ 35 w 39"/>
                    <a:gd name="T57" fmla="*/ 8 h 54"/>
                    <a:gd name="T58" fmla="*/ 31 w 39"/>
                    <a:gd name="T59" fmla="*/ 8 h 54"/>
                    <a:gd name="T60" fmla="*/ 27 w 39"/>
                    <a:gd name="T61" fmla="*/ 4 h 54"/>
                    <a:gd name="T62" fmla="*/ 23 w 39"/>
                    <a:gd name="T63" fmla="*/ 4 h 54"/>
                    <a:gd name="T64" fmla="*/ 19 w 39"/>
                    <a:gd name="T6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4">
                      <a:moveTo>
                        <a:pt x="19" y="0"/>
                      </a:moveTo>
                      <a:lnTo>
                        <a:pt x="16" y="4"/>
                      </a:lnTo>
                      <a:lnTo>
                        <a:pt x="12" y="4"/>
                      </a:lnTo>
                      <a:lnTo>
                        <a:pt x="8" y="8"/>
                      </a:lnTo>
                      <a:lnTo>
                        <a:pt x="8" y="8"/>
                      </a:lnTo>
                      <a:lnTo>
                        <a:pt x="4" y="13"/>
                      </a:lnTo>
                      <a:lnTo>
                        <a:pt x="0" y="17"/>
                      </a:lnTo>
                      <a:lnTo>
                        <a:pt x="0" y="21"/>
                      </a:lnTo>
                      <a:lnTo>
                        <a:pt x="0" y="29"/>
                      </a:lnTo>
                      <a:lnTo>
                        <a:pt x="0" y="33"/>
                      </a:lnTo>
                      <a:lnTo>
                        <a:pt x="0" y="37"/>
                      </a:lnTo>
                      <a:lnTo>
                        <a:pt x="4" y="42"/>
                      </a:lnTo>
                      <a:lnTo>
                        <a:pt x="8" y="46"/>
                      </a:lnTo>
                      <a:lnTo>
                        <a:pt x="8" y="50"/>
                      </a:lnTo>
                      <a:lnTo>
                        <a:pt x="12" y="50"/>
                      </a:lnTo>
                      <a:lnTo>
                        <a:pt x="16" y="50"/>
                      </a:lnTo>
                      <a:lnTo>
                        <a:pt x="19" y="54"/>
                      </a:lnTo>
                      <a:lnTo>
                        <a:pt x="23" y="50"/>
                      </a:lnTo>
                      <a:lnTo>
                        <a:pt x="27" y="50"/>
                      </a:lnTo>
                      <a:lnTo>
                        <a:pt x="31" y="50"/>
                      </a:lnTo>
                      <a:lnTo>
                        <a:pt x="35" y="46"/>
                      </a:lnTo>
                      <a:lnTo>
                        <a:pt x="39" y="42"/>
                      </a:lnTo>
                      <a:lnTo>
                        <a:pt x="39" y="37"/>
                      </a:lnTo>
                      <a:lnTo>
                        <a:pt x="39" y="33"/>
                      </a:lnTo>
                      <a:lnTo>
                        <a:pt x="39" y="29"/>
                      </a:lnTo>
                      <a:lnTo>
                        <a:pt x="39" y="21"/>
                      </a:lnTo>
                      <a:lnTo>
                        <a:pt x="39" y="17"/>
                      </a:lnTo>
                      <a:lnTo>
                        <a:pt x="39" y="13"/>
                      </a:lnTo>
                      <a:lnTo>
                        <a:pt x="35" y="8"/>
                      </a:lnTo>
                      <a:lnTo>
                        <a:pt x="31" y="8"/>
                      </a:lnTo>
                      <a:lnTo>
                        <a:pt x="27" y="4"/>
                      </a:lnTo>
                      <a:lnTo>
                        <a:pt x="23" y="4"/>
                      </a:lnTo>
                      <a:lnTo>
                        <a:pt x="19"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4" name="Freeform 133"/>
                <p:cNvSpPr/>
                <p:nvPr/>
              </p:nvSpPr>
              <p:spPr>
                <a:xfrm>
                  <a:off x="3983" y="2547"/>
                  <a:ext cx="39" cy="50"/>
                </a:xfrm>
                <a:custGeom>
                  <a:avLst/>
                  <a:gdLst>
                    <a:gd name="T0" fmla="*/ 20 w 39"/>
                    <a:gd name="T1" fmla="*/ 0 h 50"/>
                    <a:gd name="T2" fmla="*/ 16 w 39"/>
                    <a:gd name="T3" fmla="*/ 0 h 50"/>
                    <a:gd name="T4" fmla="*/ 12 w 39"/>
                    <a:gd name="T5" fmla="*/ 0 h 50"/>
                    <a:gd name="T6" fmla="*/ 8 w 39"/>
                    <a:gd name="T7" fmla="*/ 5 h 50"/>
                    <a:gd name="T8" fmla="*/ 4 w 39"/>
                    <a:gd name="T9" fmla="*/ 9 h 50"/>
                    <a:gd name="T10" fmla="*/ 4 w 39"/>
                    <a:gd name="T11" fmla="*/ 9 h 50"/>
                    <a:gd name="T12" fmla="*/ 0 w 39"/>
                    <a:gd name="T13" fmla="*/ 13 h 50"/>
                    <a:gd name="T14" fmla="*/ 0 w 39"/>
                    <a:gd name="T15" fmla="*/ 21 h 50"/>
                    <a:gd name="T16" fmla="*/ 0 w 39"/>
                    <a:gd name="T17" fmla="*/ 25 h 50"/>
                    <a:gd name="T18" fmla="*/ 0 w 39"/>
                    <a:gd name="T19" fmla="*/ 29 h 50"/>
                    <a:gd name="T20" fmla="*/ 0 w 39"/>
                    <a:gd name="T21" fmla="*/ 34 h 50"/>
                    <a:gd name="T22" fmla="*/ 4 w 39"/>
                    <a:gd name="T23" fmla="*/ 38 h 50"/>
                    <a:gd name="T24" fmla="*/ 4 w 39"/>
                    <a:gd name="T25" fmla="*/ 42 h 50"/>
                    <a:gd name="T26" fmla="*/ 8 w 39"/>
                    <a:gd name="T27" fmla="*/ 46 h 50"/>
                    <a:gd name="T28" fmla="*/ 12 w 39"/>
                    <a:gd name="T29" fmla="*/ 46 h 50"/>
                    <a:gd name="T30" fmla="*/ 16 w 39"/>
                    <a:gd name="T31" fmla="*/ 50 h 50"/>
                    <a:gd name="T32" fmla="*/ 20 w 39"/>
                    <a:gd name="T33" fmla="*/ 50 h 50"/>
                    <a:gd name="T34" fmla="*/ 23 w 39"/>
                    <a:gd name="T35" fmla="*/ 50 h 50"/>
                    <a:gd name="T36" fmla="*/ 27 w 39"/>
                    <a:gd name="T37" fmla="*/ 46 h 50"/>
                    <a:gd name="T38" fmla="*/ 31 w 39"/>
                    <a:gd name="T39" fmla="*/ 46 h 50"/>
                    <a:gd name="T40" fmla="*/ 35 w 39"/>
                    <a:gd name="T41" fmla="*/ 42 h 50"/>
                    <a:gd name="T42" fmla="*/ 35 w 39"/>
                    <a:gd name="T43" fmla="*/ 38 h 50"/>
                    <a:gd name="T44" fmla="*/ 39 w 39"/>
                    <a:gd name="T45" fmla="*/ 34 h 50"/>
                    <a:gd name="T46" fmla="*/ 39 w 39"/>
                    <a:gd name="T47" fmla="*/ 29 h 50"/>
                    <a:gd name="T48" fmla="*/ 39 w 39"/>
                    <a:gd name="T49" fmla="*/ 25 h 50"/>
                    <a:gd name="T50" fmla="*/ 39 w 39"/>
                    <a:gd name="T51" fmla="*/ 21 h 50"/>
                    <a:gd name="T52" fmla="*/ 39 w 39"/>
                    <a:gd name="T53" fmla="*/ 13 h 50"/>
                    <a:gd name="T54" fmla="*/ 35 w 39"/>
                    <a:gd name="T55" fmla="*/ 9 h 50"/>
                    <a:gd name="T56" fmla="*/ 35 w 39"/>
                    <a:gd name="T57" fmla="*/ 9 h 50"/>
                    <a:gd name="T58" fmla="*/ 31 w 39"/>
                    <a:gd name="T59" fmla="*/ 5 h 50"/>
                    <a:gd name="T60" fmla="*/ 27 w 39"/>
                    <a:gd name="T61" fmla="*/ 0 h 50"/>
                    <a:gd name="T62" fmla="*/ 23 w 39"/>
                    <a:gd name="T63" fmla="*/ 0 h 50"/>
                    <a:gd name="T64" fmla="*/ 20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20" y="0"/>
                      </a:moveTo>
                      <a:lnTo>
                        <a:pt x="16" y="0"/>
                      </a:lnTo>
                      <a:lnTo>
                        <a:pt x="12" y="0"/>
                      </a:lnTo>
                      <a:lnTo>
                        <a:pt x="8" y="5"/>
                      </a:lnTo>
                      <a:lnTo>
                        <a:pt x="4" y="9"/>
                      </a:lnTo>
                      <a:lnTo>
                        <a:pt x="4" y="9"/>
                      </a:lnTo>
                      <a:lnTo>
                        <a:pt x="0" y="13"/>
                      </a:lnTo>
                      <a:lnTo>
                        <a:pt x="0" y="21"/>
                      </a:lnTo>
                      <a:lnTo>
                        <a:pt x="0" y="25"/>
                      </a:lnTo>
                      <a:lnTo>
                        <a:pt x="0" y="29"/>
                      </a:lnTo>
                      <a:lnTo>
                        <a:pt x="0" y="34"/>
                      </a:lnTo>
                      <a:lnTo>
                        <a:pt x="4" y="38"/>
                      </a:lnTo>
                      <a:lnTo>
                        <a:pt x="4" y="42"/>
                      </a:lnTo>
                      <a:lnTo>
                        <a:pt x="8" y="46"/>
                      </a:lnTo>
                      <a:lnTo>
                        <a:pt x="12" y="46"/>
                      </a:lnTo>
                      <a:lnTo>
                        <a:pt x="16" y="50"/>
                      </a:lnTo>
                      <a:lnTo>
                        <a:pt x="20" y="50"/>
                      </a:lnTo>
                      <a:lnTo>
                        <a:pt x="23" y="50"/>
                      </a:lnTo>
                      <a:lnTo>
                        <a:pt x="27" y="46"/>
                      </a:lnTo>
                      <a:lnTo>
                        <a:pt x="31" y="46"/>
                      </a:lnTo>
                      <a:lnTo>
                        <a:pt x="35" y="42"/>
                      </a:lnTo>
                      <a:lnTo>
                        <a:pt x="35" y="38"/>
                      </a:lnTo>
                      <a:lnTo>
                        <a:pt x="39" y="34"/>
                      </a:lnTo>
                      <a:lnTo>
                        <a:pt x="39" y="29"/>
                      </a:lnTo>
                      <a:lnTo>
                        <a:pt x="39" y="25"/>
                      </a:lnTo>
                      <a:lnTo>
                        <a:pt x="39" y="21"/>
                      </a:lnTo>
                      <a:lnTo>
                        <a:pt x="39" y="13"/>
                      </a:lnTo>
                      <a:lnTo>
                        <a:pt x="35" y="9"/>
                      </a:lnTo>
                      <a:lnTo>
                        <a:pt x="35" y="9"/>
                      </a:lnTo>
                      <a:lnTo>
                        <a:pt x="31" y="5"/>
                      </a:lnTo>
                      <a:lnTo>
                        <a:pt x="27" y="0"/>
                      </a:lnTo>
                      <a:lnTo>
                        <a:pt x="23" y="0"/>
                      </a:lnTo>
                      <a:lnTo>
                        <a:pt x="20"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5" name="Freeform 134"/>
                <p:cNvSpPr/>
                <p:nvPr/>
              </p:nvSpPr>
              <p:spPr>
                <a:xfrm>
                  <a:off x="3983" y="2547"/>
                  <a:ext cx="39" cy="50"/>
                </a:xfrm>
                <a:custGeom>
                  <a:avLst/>
                  <a:gdLst>
                    <a:gd name="T0" fmla="*/ 20 w 39"/>
                    <a:gd name="T1" fmla="*/ 0 h 50"/>
                    <a:gd name="T2" fmla="*/ 16 w 39"/>
                    <a:gd name="T3" fmla="*/ 0 h 50"/>
                    <a:gd name="T4" fmla="*/ 12 w 39"/>
                    <a:gd name="T5" fmla="*/ 0 h 50"/>
                    <a:gd name="T6" fmla="*/ 8 w 39"/>
                    <a:gd name="T7" fmla="*/ 5 h 50"/>
                    <a:gd name="T8" fmla="*/ 4 w 39"/>
                    <a:gd name="T9" fmla="*/ 9 h 50"/>
                    <a:gd name="T10" fmla="*/ 4 w 39"/>
                    <a:gd name="T11" fmla="*/ 9 h 50"/>
                    <a:gd name="T12" fmla="*/ 0 w 39"/>
                    <a:gd name="T13" fmla="*/ 13 h 50"/>
                    <a:gd name="T14" fmla="*/ 0 w 39"/>
                    <a:gd name="T15" fmla="*/ 21 h 50"/>
                    <a:gd name="T16" fmla="*/ 0 w 39"/>
                    <a:gd name="T17" fmla="*/ 25 h 50"/>
                    <a:gd name="T18" fmla="*/ 0 w 39"/>
                    <a:gd name="T19" fmla="*/ 29 h 50"/>
                    <a:gd name="T20" fmla="*/ 0 w 39"/>
                    <a:gd name="T21" fmla="*/ 34 h 50"/>
                    <a:gd name="T22" fmla="*/ 4 w 39"/>
                    <a:gd name="T23" fmla="*/ 38 h 50"/>
                    <a:gd name="T24" fmla="*/ 4 w 39"/>
                    <a:gd name="T25" fmla="*/ 42 h 50"/>
                    <a:gd name="T26" fmla="*/ 8 w 39"/>
                    <a:gd name="T27" fmla="*/ 46 h 50"/>
                    <a:gd name="T28" fmla="*/ 12 w 39"/>
                    <a:gd name="T29" fmla="*/ 46 h 50"/>
                    <a:gd name="T30" fmla="*/ 16 w 39"/>
                    <a:gd name="T31" fmla="*/ 50 h 50"/>
                    <a:gd name="T32" fmla="*/ 20 w 39"/>
                    <a:gd name="T33" fmla="*/ 50 h 50"/>
                    <a:gd name="T34" fmla="*/ 23 w 39"/>
                    <a:gd name="T35" fmla="*/ 50 h 50"/>
                    <a:gd name="T36" fmla="*/ 27 w 39"/>
                    <a:gd name="T37" fmla="*/ 46 h 50"/>
                    <a:gd name="T38" fmla="*/ 31 w 39"/>
                    <a:gd name="T39" fmla="*/ 46 h 50"/>
                    <a:gd name="T40" fmla="*/ 35 w 39"/>
                    <a:gd name="T41" fmla="*/ 42 h 50"/>
                    <a:gd name="T42" fmla="*/ 35 w 39"/>
                    <a:gd name="T43" fmla="*/ 38 h 50"/>
                    <a:gd name="T44" fmla="*/ 39 w 39"/>
                    <a:gd name="T45" fmla="*/ 34 h 50"/>
                    <a:gd name="T46" fmla="*/ 39 w 39"/>
                    <a:gd name="T47" fmla="*/ 29 h 50"/>
                    <a:gd name="T48" fmla="*/ 39 w 39"/>
                    <a:gd name="T49" fmla="*/ 25 h 50"/>
                    <a:gd name="T50" fmla="*/ 39 w 39"/>
                    <a:gd name="T51" fmla="*/ 21 h 50"/>
                    <a:gd name="T52" fmla="*/ 39 w 39"/>
                    <a:gd name="T53" fmla="*/ 13 h 50"/>
                    <a:gd name="T54" fmla="*/ 35 w 39"/>
                    <a:gd name="T55" fmla="*/ 9 h 50"/>
                    <a:gd name="T56" fmla="*/ 35 w 39"/>
                    <a:gd name="T57" fmla="*/ 9 h 50"/>
                    <a:gd name="T58" fmla="*/ 31 w 39"/>
                    <a:gd name="T59" fmla="*/ 5 h 50"/>
                    <a:gd name="T60" fmla="*/ 27 w 39"/>
                    <a:gd name="T61" fmla="*/ 0 h 50"/>
                    <a:gd name="T62" fmla="*/ 23 w 39"/>
                    <a:gd name="T63" fmla="*/ 0 h 50"/>
                    <a:gd name="T64" fmla="*/ 20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20" y="0"/>
                      </a:moveTo>
                      <a:lnTo>
                        <a:pt x="16" y="0"/>
                      </a:lnTo>
                      <a:lnTo>
                        <a:pt x="12" y="0"/>
                      </a:lnTo>
                      <a:lnTo>
                        <a:pt x="8" y="5"/>
                      </a:lnTo>
                      <a:lnTo>
                        <a:pt x="4" y="9"/>
                      </a:lnTo>
                      <a:lnTo>
                        <a:pt x="4" y="9"/>
                      </a:lnTo>
                      <a:lnTo>
                        <a:pt x="0" y="13"/>
                      </a:lnTo>
                      <a:lnTo>
                        <a:pt x="0" y="21"/>
                      </a:lnTo>
                      <a:lnTo>
                        <a:pt x="0" y="25"/>
                      </a:lnTo>
                      <a:lnTo>
                        <a:pt x="0" y="29"/>
                      </a:lnTo>
                      <a:lnTo>
                        <a:pt x="0" y="34"/>
                      </a:lnTo>
                      <a:lnTo>
                        <a:pt x="4" y="38"/>
                      </a:lnTo>
                      <a:lnTo>
                        <a:pt x="4" y="42"/>
                      </a:lnTo>
                      <a:lnTo>
                        <a:pt x="8" y="46"/>
                      </a:lnTo>
                      <a:lnTo>
                        <a:pt x="12" y="46"/>
                      </a:lnTo>
                      <a:lnTo>
                        <a:pt x="16" y="50"/>
                      </a:lnTo>
                      <a:lnTo>
                        <a:pt x="20" y="50"/>
                      </a:lnTo>
                      <a:lnTo>
                        <a:pt x="23" y="50"/>
                      </a:lnTo>
                      <a:lnTo>
                        <a:pt x="27" y="46"/>
                      </a:lnTo>
                      <a:lnTo>
                        <a:pt x="31" y="46"/>
                      </a:lnTo>
                      <a:lnTo>
                        <a:pt x="35" y="42"/>
                      </a:lnTo>
                      <a:lnTo>
                        <a:pt x="35" y="38"/>
                      </a:lnTo>
                      <a:lnTo>
                        <a:pt x="39" y="34"/>
                      </a:lnTo>
                      <a:lnTo>
                        <a:pt x="39" y="29"/>
                      </a:lnTo>
                      <a:lnTo>
                        <a:pt x="39" y="25"/>
                      </a:lnTo>
                      <a:lnTo>
                        <a:pt x="39" y="21"/>
                      </a:lnTo>
                      <a:lnTo>
                        <a:pt x="39" y="13"/>
                      </a:lnTo>
                      <a:lnTo>
                        <a:pt x="35" y="9"/>
                      </a:lnTo>
                      <a:lnTo>
                        <a:pt x="35" y="9"/>
                      </a:lnTo>
                      <a:lnTo>
                        <a:pt x="31" y="5"/>
                      </a:lnTo>
                      <a:lnTo>
                        <a:pt x="27" y="0"/>
                      </a:lnTo>
                      <a:lnTo>
                        <a:pt x="23" y="0"/>
                      </a:lnTo>
                      <a:lnTo>
                        <a:pt x="20"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6" name="Freeform 135"/>
                <p:cNvSpPr/>
                <p:nvPr/>
              </p:nvSpPr>
              <p:spPr>
                <a:xfrm>
                  <a:off x="4262" y="2552"/>
                  <a:ext cx="43" cy="53"/>
                </a:xfrm>
                <a:custGeom>
                  <a:avLst/>
                  <a:gdLst>
                    <a:gd name="T0" fmla="*/ 24 w 43"/>
                    <a:gd name="T1" fmla="*/ 0 h 53"/>
                    <a:gd name="T2" fmla="*/ 20 w 43"/>
                    <a:gd name="T3" fmla="*/ 4 h 53"/>
                    <a:gd name="T4" fmla="*/ 16 w 43"/>
                    <a:gd name="T5" fmla="*/ 4 h 53"/>
                    <a:gd name="T6" fmla="*/ 12 w 43"/>
                    <a:gd name="T7" fmla="*/ 8 h 53"/>
                    <a:gd name="T8" fmla="*/ 8 w 43"/>
                    <a:gd name="T9" fmla="*/ 8 h 53"/>
                    <a:gd name="T10" fmla="*/ 4 w 43"/>
                    <a:gd name="T11" fmla="*/ 12 h 53"/>
                    <a:gd name="T12" fmla="*/ 4 w 43"/>
                    <a:gd name="T13" fmla="*/ 16 h 53"/>
                    <a:gd name="T14" fmla="*/ 0 w 43"/>
                    <a:gd name="T15" fmla="*/ 20 h 53"/>
                    <a:gd name="T16" fmla="*/ 0 w 43"/>
                    <a:gd name="T17" fmla="*/ 29 h 53"/>
                    <a:gd name="T18" fmla="*/ 0 w 43"/>
                    <a:gd name="T19" fmla="*/ 33 h 53"/>
                    <a:gd name="T20" fmla="*/ 4 w 43"/>
                    <a:gd name="T21" fmla="*/ 37 h 53"/>
                    <a:gd name="T22" fmla="*/ 4 w 43"/>
                    <a:gd name="T23" fmla="*/ 41 h 53"/>
                    <a:gd name="T24" fmla="*/ 8 w 43"/>
                    <a:gd name="T25" fmla="*/ 45 h 53"/>
                    <a:gd name="T26" fmla="*/ 12 w 43"/>
                    <a:gd name="T27" fmla="*/ 49 h 53"/>
                    <a:gd name="T28" fmla="*/ 16 w 43"/>
                    <a:gd name="T29" fmla="*/ 49 h 53"/>
                    <a:gd name="T30" fmla="*/ 20 w 43"/>
                    <a:gd name="T31" fmla="*/ 49 h 53"/>
                    <a:gd name="T32" fmla="*/ 24 w 43"/>
                    <a:gd name="T33" fmla="*/ 53 h 53"/>
                    <a:gd name="T34" fmla="*/ 28 w 43"/>
                    <a:gd name="T35" fmla="*/ 49 h 53"/>
                    <a:gd name="T36" fmla="*/ 32 w 43"/>
                    <a:gd name="T37" fmla="*/ 49 h 53"/>
                    <a:gd name="T38" fmla="*/ 36 w 43"/>
                    <a:gd name="T39" fmla="*/ 49 h 53"/>
                    <a:gd name="T40" fmla="*/ 36 w 43"/>
                    <a:gd name="T41" fmla="*/ 45 h 53"/>
                    <a:gd name="T42" fmla="*/ 40 w 43"/>
                    <a:gd name="T43" fmla="*/ 41 h 53"/>
                    <a:gd name="T44" fmla="*/ 43 w 43"/>
                    <a:gd name="T45" fmla="*/ 37 h 53"/>
                    <a:gd name="T46" fmla="*/ 43 w 43"/>
                    <a:gd name="T47" fmla="*/ 33 h 53"/>
                    <a:gd name="T48" fmla="*/ 43 w 43"/>
                    <a:gd name="T49" fmla="*/ 29 h 53"/>
                    <a:gd name="T50" fmla="*/ 43 w 43"/>
                    <a:gd name="T51" fmla="*/ 20 h 53"/>
                    <a:gd name="T52" fmla="*/ 43 w 43"/>
                    <a:gd name="T53" fmla="*/ 16 h 53"/>
                    <a:gd name="T54" fmla="*/ 40 w 43"/>
                    <a:gd name="T55" fmla="*/ 12 h 53"/>
                    <a:gd name="T56" fmla="*/ 36 w 43"/>
                    <a:gd name="T57" fmla="*/ 8 h 53"/>
                    <a:gd name="T58" fmla="*/ 36 w 43"/>
                    <a:gd name="T59" fmla="*/ 8 h 53"/>
                    <a:gd name="T60" fmla="*/ 32 w 43"/>
                    <a:gd name="T61" fmla="*/ 4 h 53"/>
                    <a:gd name="T62" fmla="*/ 28 w 43"/>
                    <a:gd name="T63" fmla="*/ 4 h 53"/>
                    <a:gd name="T64" fmla="*/ 24 w 43"/>
                    <a:gd name="T6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3">
                      <a:moveTo>
                        <a:pt x="24" y="0"/>
                      </a:moveTo>
                      <a:lnTo>
                        <a:pt x="20" y="4"/>
                      </a:lnTo>
                      <a:lnTo>
                        <a:pt x="16" y="4"/>
                      </a:lnTo>
                      <a:lnTo>
                        <a:pt x="12" y="8"/>
                      </a:lnTo>
                      <a:lnTo>
                        <a:pt x="8" y="8"/>
                      </a:lnTo>
                      <a:lnTo>
                        <a:pt x="4" y="12"/>
                      </a:lnTo>
                      <a:lnTo>
                        <a:pt x="4" y="16"/>
                      </a:lnTo>
                      <a:lnTo>
                        <a:pt x="0" y="20"/>
                      </a:lnTo>
                      <a:lnTo>
                        <a:pt x="0" y="29"/>
                      </a:lnTo>
                      <a:lnTo>
                        <a:pt x="0" y="33"/>
                      </a:lnTo>
                      <a:lnTo>
                        <a:pt x="4" y="37"/>
                      </a:lnTo>
                      <a:lnTo>
                        <a:pt x="4" y="41"/>
                      </a:lnTo>
                      <a:lnTo>
                        <a:pt x="8" y="45"/>
                      </a:lnTo>
                      <a:lnTo>
                        <a:pt x="12" y="49"/>
                      </a:lnTo>
                      <a:lnTo>
                        <a:pt x="16" y="49"/>
                      </a:lnTo>
                      <a:lnTo>
                        <a:pt x="20" y="49"/>
                      </a:lnTo>
                      <a:lnTo>
                        <a:pt x="24" y="53"/>
                      </a:lnTo>
                      <a:lnTo>
                        <a:pt x="28" y="49"/>
                      </a:lnTo>
                      <a:lnTo>
                        <a:pt x="32" y="49"/>
                      </a:lnTo>
                      <a:lnTo>
                        <a:pt x="36" y="49"/>
                      </a:lnTo>
                      <a:lnTo>
                        <a:pt x="36" y="45"/>
                      </a:lnTo>
                      <a:lnTo>
                        <a:pt x="40" y="41"/>
                      </a:lnTo>
                      <a:lnTo>
                        <a:pt x="43" y="37"/>
                      </a:lnTo>
                      <a:lnTo>
                        <a:pt x="43" y="33"/>
                      </a:lnTo>
                      <a:lnTo>
                        <a:pt x="43" y="29"/>
                      </a:lnTo>
                      <a:lnTo>
                        <a:pt x="43" y="20"/>
                      </a:lnTo>
                      <a:lnTo>
                        <a:pt x="43" y="16"/>
                      </a:lnTo>
                      <a:lnTo>
                        <a:pt x="40" y="12"/>
                      </a:lnTo>
                      <a:lnTo>
                        <a:pt x="36" y="8"/>
                      </a:lnTo>
                      <a:lnTo>
                        <a:pt x="36" y="8"/>
                      </a:lnTo>
                      <a:lnTo>
                        <a:pt x="32" y="4"/>
                      </a:lnTo>
                      <a:lnTo>
                        <a:pt x="28" y="4"/>
                      </a:lnTo>
                      <a:lnTo>
                        <a:pt x="24"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7" name="Freeform 136"/>
                <p:cNvSpPr/>
                <p:nvPr/>
              </p:nvSpPr>
              <p:spPr>
                <a:xfrm>
                  <a:off x="4262" y="2552"/>
                  <a:ext cx="43" cy="53"/>
                </a:xfrm>
                <a:custGeom>
                  <a:avLst/>
                  <a:gdLst>
                    <a:gd name="T0" fmla="*/ 24 w 43"/>
                    <a:gd name="T1" fmla="*/ 0 h 53"/>
                    <a:gd name="T2" fmla="*/ 20 w 43"/>
                    <a:gd name="T3" fmla="*/ 4 h 53"/>
                    <a:gd name="T4" fmla="*/ 16 w 43"/>
                    <a:gd name="T5" fmla="*/ 4 h 53"/>
                    <a:gd name="T6" fmla="*/ 12 w 43"/>
                    <a:gd name="T7" fmla="*/ 8 h 53"/>
                    <a:gd name="T8" fmla="*/ 8 w 43"/>
                    <a:gd name="T9" fmla="*/ 8 h 53"/>
                    <a:gd name="T10" fmla="*/ 4 w 43"/>
                    <a:gd name="T11" fmla="*/ 12 h 53"/>
                    <a:gd name="T12" fmla="*/ 4 w 43"/>
                    <a:gd name="T13" fmla="*/ 16 h 53"/>
                    <a:gd name="T14" fmla="*/ 0 w 43"/>
                    <a:gd name="T15" fmla="*/ 20 h 53"/>
                    <a:gd name="T16" fmla="*/ 0 w 43"/>
                    <a:gd name="T17" fmla="*/ 29 h 53"/>
                    <a:gd name="T18" fmla="*/ 0 w 43"/>
                    <a:gd name="T19" fmla="*/ 33 h 53"/>
                    <a:gd name="T20" fmla="*/ 4 w 43"/>
                    <a:gd name="T21" fmla="*/ 37 h 53"/>
                    <a:gd name="T22" fmla="*/ 4 w 43"/>
                    <a:gd name="T23" fmla="*/ 41 h 53"/>
                    <a:gd name="T24" fmla="*/ 8 w 43"/>
                    <a:gd name="T25" fmla="*/ 45 h 53"/>
                    <a:gd name="T26" fmla="*/ 12 w 43"/>
                    <a:gd name="T27" fmla="*/ 49 h 53"/>
                    <a:gd name="T28" fmla="*/ 16 w 43"/>
                    <a:gd name="T29" fmla="*/ 49 h 53"/>
                    <a:gd name="T30" fmla="*/ 20 w 43"/>
                    <a:gd name="T31" fmla="*/ 49 h 53"/>
                    <a:gd name="T32" fmla="*/ 24 w 43"/>
                    <a:gd name="T33" fmla="*/ 53 h 53"/>
                    <a:gd name="T34" fmla="*/ 28 w 43"/>
                    <a:gd name="T35" fmla="*/ 49 h 53"/>
                    <a:gd name="T36" fmla="*/ 32 w 43"/>
                    <a:gd name="T37" fmla="*/ 49 h 53"/>
                    <a:gd name="T38" fmla="*/ 36 w 43"/>
                    <a:gd name="T39" fmla="*/ 49 h 53"/>
                    <a:gd name="T40" fmla="*/ 36 w 43"/>
                    <a:gd name="T41" fmla="*/ 45 h 53"/>
                    <a:gd name="T42" fmla="*/ 40 w 43"/>
                    <a:gd name="T43" fmla="*/ 41 h 53"/>
                    <a:gd name="T44" fmla="*/ 43 w 43"/>
                    <a:gd name="T45" fmla="*/ 37 h 53"/>
                    <a:gd name="T46" fmla="*/ 43 w 43"/>
                    <a:gd name="T47" fmla="*/ 33 h 53"/>
                    <a:gd name="T48" fmla="*/ 43 w 43"/>
                    <a:gd name="T49" fmla="*/ 29 h 53"/>
                    <a:gd name="T50" fmla="*/ 43 w 43"/>
                    <a:gd name="T51" fmla="*/ 20 h 53"/>
                    <a:gd name="T52" fmla="*/ 43 w 43"/>
                    <a:gd name="T53" fmla="*/ 16 h 53"/>
                    <a:gd name="T54" fmla="*/ 40 w 43"/>
                    <a:gd name="T55" fmla="*/ 12 h 53"/>
                    <a:gd name="T56" fmla="*/ 36 w 43"/>
                    <a:gd name="T57" fmla="*/ 8 h 53"/>
                    <a:gd name="T58" fmla="*/ 36 w 43"/>
                    <a:gd name="T59" fmla="*/ 8 h 53"/>
                    <a:gd name="T60" fmla="*/ 32 w 43"/>
                    <a:gd name="T61" fmla="*/ 4 h 53"/>
                    <a:gd name="T62" fmla="*/ 28 w 43"/>
                    <a:gd name="T63" fmla="*/ 4 h 53"/>
                    <a:gd name="T64" fmla="*/ 24 w 43"/>
                    <a:gd name="T6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3">
                      <a:moveTo>
                        <a:pt x="24" y="0"/>
                      </a:moveTo>
                      <a:lnTo>
                        <a:pt x="20" y="4"/>
                      </a:lnTo>
                      <a:lnTo>
                        <a:pt x="16" y="4"/>
                      </a:lnTo>
                      <a:lnTo>
                        <a:pt x="12" y="8"/>
                      </a:lnTo>
                      <a:lnTo>
                        <a:pt x="8" y="8"/>
                      </a:lnTo>
                      <a:lnTo>
                        <a:pt x="4" y="12"/>
                      </a:lnTo>
                      <a:lnTo>
                        <a:pt x="4" y="16"/>
                      </a:lnTo>
                      <a:lnTo>
                        <a:pt x="0" y="20"/>
                      </a:lnTo>
                      <a:lnTo>
                        <a:pt x="0" y="29"/>
                      </a:lnTo>
                      <a:lnTo>
                        <a:pt x="0" y="33"/>
                      </a:lnTo>
                      <a:lnTo>
                        <a:pt x="4" y="37"/>
                      </a:lnTo>
                      <a:lnTo>
                        <a:pt x="4" y="41"/>
                      </a:lnTo>
                      <a:lnTo>
                        <a:pt x="8" y="45"/>
                      </a:lnTo>
                      <a:lnTo>
                        <a:pt x="12" y="49"/>
                      </a:lnTo>
                      <a:lnTo>
                        <a:pt x="16" y="49"/>
                      </a:lnTo>
                      <a:lnTo>
                        <a:pt x="20" y="49"/>
                      </a:lnTo>
                      <a:lnTo>
                        <a:pt x="24" y="53"/>
                      </a:lnTo>
                      <a:lnTo>
                        <a:pt x="28" y="49"/>
                      </a:lnTo>
                      <a:lnTo>
                        <a:pt x="32" y="49"/>
                      </a:lnTo>
                      <a:lnTo>
                        <a:pt x="36" y="49"/>
                      </a:lnTo>
                      <a:lnTo>
                        <a:pt x="36" y="45"/>
                      </a:lnTo>
                      <a:lnTo>
                        <a:pt x="40" y="41"/>
                      </a:lnTo>
                      <a:lnTo>
                        <a:pt x="43" y="37"/>
                      </a:lnTo>
                      <a:lnTo>
                        <a:pt x="43" y="33"/>
                      </a:lnTo>
                      <a:lnTo>
                        <a:pt x="43" y="29"/>
                      </a:lnTo>
                      <a:lnTo>
                        <a:pt x="43" y="20"/>
                      </a:lnTo>
                      <a:lnTo>
                        <a:pt x="43" y="16"/>
                      </a:lnTo>
                      <a:lnTo>
                        <a:pt x="40" y="12"/>
                      </a:lnTo>
                      <a:lnTo>
                        <a:pt x="36" y="8"/>
                      </a:lnTo>
                      <a:lnTo>
                        <a:pt x="36" y="8"/>
                      </a:lnTo>
                      <a:lnTo>
                        <a:pt x="32" y="4"/>
                      </a:lnTo>
                      <a:lnTo>
                        <a:pt x="28" y="4"/>
                      </a:lnTo>
                      <a:lnTo>
                        <a:pt x="24"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8" name="Freeform 137"/>
                <p:cNvSpPr/>
                <p:nvPr/>
              </p:nvSpPr>
              <p:spPr>
                <a:xfrm>
                  <a:off x="4471" y="2552"/>
                  <a:ext cx="43" cy="49"/>
                </a:xfrm>
                <a:custGeom>
                  <a:avLst/>
                  <a:gdLst>
                    <a:gd name="T0" fmla="*/ 23 w 43"/>
                    <a:gd name="T1" fmla="*/ 0 h 49"/>
                    <a:gd name="T2" fmla="*/ 19 w 43"/>
                    <a:gd name="T3" fmla="*/ 0 h 49"/>
                    <a:gd name="T4" fmla="*/ 16 w 43"/>
                    <a:gd name="T5" fmla="*/ 0 h 49"/>
                    <a:gd name="T6" fmla="*/ 12 w 43"/>
                    <a:gd name="T7" fmla="*/ 4 h 49"/>
                    <a:gd name="T8" fmla="*/ 8 w 43"/>
                    <a:gd name="T9" fmla="*/ 4 h 49"/>
                    <a:gd name="T10" fmla="*/ 4 w 43"/>
                    <a:gd name="T11" fmla="*/ 8 h 49"/>
                    <a:gd name="T12" fmla="*/ 4 w 43"/>
                    <a:gd name="T13" fmla="*/ 12 h 49"/>
                    <a:gd name="T14" fmla="*/ 4 w 43"/>
                    <a:gd name="T15" fmla="*/ 16 h 49"/>
                    <a:gd name="T16" fmla="*/ 0 w 43"/>
                    <a:gd name="T17" fmla="*/ 24 h 49"/>
                    <a:gd name="T18" fmla="*/ 4 w 43"/>
                    <a:gd name="T19" fmla="*/ 29 h 49"/>
                    <a:gd name="T20" fmla="*/ 4 w 43"/>
                    <a:gd name="T21" fmla="*/ 33 h 49"/>
                    <a:gd name="T22" fmla="*/ 4 w 43"/>
                    <a:gd name="T23" fmla="*/ 37 h 49"/>
                    <a:gd name="T24" fmla="*/ 8 w 43"/>
                    <a:gd name="T25" fmla="*/ 41 h 49"/>
                    <a:gd name="T26" fmla="*/ 12 w 43"/>
                    <a:gd name="T27" fmla="*/ 45 h 49"/>
                    <a:gd name="T28" fmla="*/ 16 w 43"/>
                    <a:gd name="T29" fmla="*/ 45 h 49"/>
                    <a:gd name="T30" fmla="*/ 19 w 43"/>
                    <a:gd name="T31" fmla="*/ 45 h 49"/>
                    <a:gd name="T32" fmla="*/ 23 w 43"/>
                    <a:gd name="T33" fmla="*/ 49 h 49"/>
                    <a:gd name="T34" fmla="*/ 27 w 43"/>
                    <a:gd name="T35" fmla="*/ 45 h 49"/>
                    <a:gd name="T36" fmla="*/ 31 w 43"/>
                    <a:gd name="T37" fmla="*/ 45 h 49"/>
                    <a:gd name="T38" fmla="*/ 35 w 43"/>
                    <a:gd name="T39" fmla="*/ 45 h 49"/>
                    <a:gd name="T40" fmla="*/ 39 w 43"/>
                    <a:gd name="T41" fmla="*/ 41 h 49"/>
                    <a:gd name="T42" fmla="*/ 39 w 43"/>
                    <a:gd name="T43" fmla="*/ 37 h 49"/>
                    <a:gd name="T44" fmla="*/ 43 w 43"/>
                    <a:gd name="T45" fmla="*/ 33 h 49"/>
                    <a:gd name="T46" fmla="*/ 43 w 43"/>
                    <a:gd name="T47" fmla="*/ 29 h 49"/>
                    <a:gd name="T48" fmla="*/ 43 w 43"/>
                    <a:gd name="T49" fmla="*/ 24 h 49"/>
                    <a:gd name="T50" fmla="*/ 43 w 43"/>
                    <a:gd name="T51" fmla="*/ 16 h 49"/>
                    <a:gd name="T52" fmla="*/ 43 w 43"/>
                    <a:gd name="T53" fmla="*/ 12 h 49"/>
                    <a:gd name="T54" fmla="*/ 39 w 43"/>
                    <a:gd name="T55" fmla="*/ 8 h 49"/>
                    <a:gd name="T56" fmla="*/ 39 w 43"/>
                    <a:gd name="T57" fmla="*/ 4 h 49"/>
                    <a:gd name="T58" fmla="*/ 35 w 43"/>
                    <a:gd name="T59" fmla="*/ 4 h 49"/>
                    <a:gd name="T60" fmla="*/ 31 w 43"/>
                    <a:gd name="T61" fmla="*/ 0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0"/>
                      </a:lnTo>
                      <a:lnTo>
                        <a:pt x="12" y="4"/>
                      </a:lnTo>
                      <a:lnTo>
                        <a:pt x="8" y="4"/>
                      </a:lnTo>
                      <a:lnTo>
                        <a:pt x="4" y="8"/>
                      </a:lnTo>
                      <a:lnTo>
                        <a:pt x="4" y="12"/>
                      </a:lnTo>
                      <a:lnTo>
                        <a:pt x="4" y="16"/>
                      </a:lnTo>
                      <a:lnTo>
                        <a:pt x="0" y="24"/>
                      </a:lnTo>
                      <a:lnTo>
                        <a:pt x="4" y="29"/>
                      </a:lnTo>
                      <a:lnTo>
                        <a:pt x="4" y="33"/>
                      </a:lnTo>
                      <a:lnTo>
                        <a:pt x="4" y="37"/>
                      </a:lnTo>
                      <a:lnTo>
                        <a:pt x="8" y="41"/>
                      </a:lnTo>
                      <a:lnTo>
                        <a:pt x="12" y="45"/>
                      </a:lnTo>
                      <a:lnTo>
                        <a:pt x="16" y="45"/>
                      </a:lnTo>
                      <a:lnTo>
                        <a:pt x="19" y="45"/>
                      </a:lnTo>
                      <a:lnTo>
                        <a:pt x="23" y="49"/>
                      </a:lnTo>
                      <a:lnTo>
                        <a:pt x="27" y="45"/>
                      </a:lnTo>
                      <a:lnTo>
                        <a:pt x="31" y="45"/>
                      </a:lnTo>
                      <a:lnTo>
                        <a:pt x="35" y="45"/>
                      </a:lnTo>
                      <a:lnTo>
                        <a:pt x="39" y="41"/>
                      </a:lnTo>
                      <a:lnTo>
                        <a:pt x="39" y="37"/>
                      </a:lnTo>
                      <a:lnTo>
                        <a:pt x="43" y="33"/>
                      </a:lnTo>
                      <a:lnTo>
                        <a:pt x="43" y="29"/>
                      </a:lnTo>
                      <a:lnTo>
                        <a:pt x="43" y="24"/>
                      </a:lnTo>
                      <a:lnTo>
                        <a:pt x="43" y="16"/>
                      </a:lnTo>
                      <a:lnTo>
                        <a:pt x="43" y="12"/>
                      </a:lnTo>
                      <a:lnTo>
                        <a:pt x="39" y="8"/>
                      </a:lnTo>
                      <a:lnTo>
                        <a:pt x="39" y="4"/>
                      </a:lnTo>
                      <a:lnTo>
                        <a:pt x="35" y="4"/>
                      </a:lnTo>
                      <a:lnTo>
                        <a:pt x="31" y="0"/>
                      </a:lnTo>
                      <a:lnTo>
                        <a:pt x="27" y="0"/>
                      </a:lnTo>
                      <a:lnTo>
                        <a:pt x="2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9" name="Freeform 138"/>
                <p:cNvSpPr/>
                <p:nvPr/>
              </p:nvSpPr>
              <p:spPr>
                <a:xfrm>
                  <a:off x="4471" y="2552"/>
                  <a:ext cx="43" cy="49"/>
                </a:xfrm>
                <a:custGeom>
                  <a:avLst/>
                  <a:gdLst>
                    <a:gd name="T0" fmla="*/ 23 w 43"/>
                    <a:gd name="T1" fmla="*/ 0 h 49"/>
                    <a:gd name="T2" fmla="*/ 19 w 43"/>
                    <a:gd name="T3" fmla="*/ 0 h 49"/>
                    <a:gd name="T4" fmla="*/ 16 w 43"/>
                    <a:gd name="T5" fmla="*/ 0 h 49"/>
                    <a:gd name="T6" fmla="*/ 12 w 43"/>
                    <a:gd name="T7" fmla="*/ 4 h 49"/>
                    <a:gd name="T8" fmla="*/ 8 w 43"/>
                    <a:gd name="T9" fmla="*/ 4 h 49"/>
                    <a:gd name="T10" fmla="*/ 4 w 43"/>
                    <a:gd name="T11" fmla="*/ 8 h 49"/>
                    <a:gd name="T12" fmla="*/ 4 w 43"/>
                    <a:gd name="T13" fmla="*/ 12 h 49"/>
                    <a:gd name="T14" fmla="*/ 4 w 43"/>
                    <a:gd name="T15" fmla="*/ 16 h 49"/>
                    <a:gd name="T16" fmla="*/ 0 w 43"/>
                    <a:gd name="T17" fmla="*/ 24 h 49"/>
                    <a:gd name="T18" fmla="*/ 4 w 43"/>
                    <a:gd name="T19" fmla="*/ 29 h 49"/>
                    <a:gd name="T20" fmla="*/ 4 w 43"/>
                    <a:gd name="T21" fmla="*/ 33 h 49"/>
                    <a:gd name="T22" fmla="*/ 4 w 43"/>
                    <a:gd name="T23" fmla="*/ 37 h 49"/>
                    <a:gd name="T24" fmla="*/ 8 w 43"/>
                    <a:gd name="T25" fmla="*/ 41 h 49"/>
                    <a:gd name="T26" fmla="*/ 12 w 43"/>
                    <a:gd name="T27" fmla="*/ 45 h 49"/>
                    <a:gd name="T28" fmla="*/ 16 w 43"/>
                    <a:gd name="T29" fmla="*/ 45 h 49"/>
                    <a:gd name="T30" fmla="*/ 19 w 43"/>
                    <a:gd name="T31" fmla="*/ 45 h 49"/>
                    <a:gd name="T32" fmla="*/ 23 w 43"/>
                    <a:gd name="T33" fmla="*/ 49 h 49"/>
                    <a:gd name="T34" fmla="*/ 27 w 43"/>
                    <a:gd name="T35" fmla="*/ 45 h 49"/>
                    <a:gd name="T36" fmla="*/ 31 w 43"/>
                    <a:gd name="T37" fmla="*/ 45 h 49"/>
                    <a:gd name="T38" fmla="*/ 35 w 43"/>
                    <a:gd name="T39" fmla="*/ 45 h 49"/>
                    <a:gd name="T40" fmla="*/ 39 w 43"/>
                    <a:gd name="T41" fmla="*/ 41 h 49"/>
                    <a:gd name="T42" fmla="*/ 39 w 43"/>
                    <a:gd name="T43" fmla="*/ 37 h 49"/>
                    <a:gd name="T44" fmla="*/ 43 w 43"/>
                    <a:gd name="T45" fmla="*/ 33 h 49"/>
                    <a:gd name="T46" fmla="*/ 43 w 43"/>
                    <a:gd name="T47" fmla="*/ 29 h 49"/>
                    <a:gd name="T48" fmla="*/ 43 w 43"/>
                    <a:gd name="T49" fmla="*/ 24 h 49"/>
                    <a:gd name="T50" fmla="*/ 43 w 43"/>
                    <a:gd name="T51" fmla="*/ 16 h 49"/>
                    <a:gd name="T52" fmla="*/ 43 w 43"/>
                    <a:gd name="T53" fmla="*/ 12 h 49"/>
                    <a:gd name="T54" fmla="*/ 39 w 43"/>
                    <a:gd name="T55" fmla="*/ 8 h 49"/>
                    <a:gd name="T56" fmla="*/ 39 w 43"/>
                    <a:gd name="T57" fmla="*/ 4 h 49"/>
                    <a:gd name="T58" fmla="*/ 35 w 43"/>
                    <a:gd name="T59" fmla="*/ 4 h 49"/>
                    <a:gd name="T60" fmla="*/ 31 w 43"/>
                    <a:gd name="T61" fmla="*/ 0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0"/>
                      </a:lnTo>
                      <a:lnTo>
                        <a:pt x="12" y="4"/>
                      </a:lnTo>
                      <a:lnTo>
                        <a:pt x="8" y="4"/>
                      </a:lnTo>
                      <a:lnTo>
                        <a:pt x="4" y="8"/>
                      </a:lnTo>
                      <a:lnTo>
                        <a:pt x="4" y="12"/>
                      </a:lnTo>
                      <a:lnTo>
                        <a:pt x="4" y="16"/>
                      </a:lnTo>
                      <a:lnTo>
                        <a:pt x="0" y="24"/>
                      </a:lnTo>
                      <a:lnTo>
                        <a:pt x="4" y="29"/>
                      </a:lnTo>
                      <a:lnTo>
                        <a:pt x="4" y="33"/>
                      </a:lnTo>
                      <a:lnTo>
                        <a:pt x="4" y="37"/>
                      </a:lnTo>
                      <a:lnTo>
                        <a:pt x="8" y="41"/>
                      </a:lnTo>
                      <a:lnTo>
                        <a:pt x="12" y="45"/>
                      </a:lnTo>
                      <a:lnTo>
                        <a:pt x="16" y="45"/>
                      </a:lnTo>
                      <a:lnTo>
                        <a:pt x="19" y="45"/>
                      </a:lnTo>
                      <a:lnTo>
                        <a:pt x="23" y="49"/>
                      </a:lnTo>
                      <a:lnTo>
                        <a:pt x="27" y="45"/>
                      </a:lnTo>
                      <a:lnTo>
                        <a:pt x="31" y="45"/>
                      </a:lnTo>
                      <a:lnTo>
                        <a:pt x="35" y="45"/>
                      </a:lnTo>
                      <a:lnTo>
                        <a:pt x="39" y="41"/>
                      </a:lnTo>
                      <a:lnTo>
                        <a:pt x="39" y="37"/>
                      </a:lnTo>
                      <a:lnTo>
                        <a:pt x="43" y="33"/>
                      </a:lnTo>
                      <a:lnTo>
                        <a:pt x="43" y="29"/>
                      </a:lnTo>
                      <a:lnTo>
                        <a:pt x="43" y="24"/>
                      </a:lnTo>
                      <a:lnTo>
                        <a:pt x="43" y="16"/>
                      </a:lnTo>
                      <a:lnTo>
                        <a:pt x="43" y="12"/>
                      </a:lnTo>
                      <a:lnTo>
                        <a:pt x="39" y="8"/>
                      </a:lnTo>
                      <a:lnTo>
                        <a:pt x="39" y="4"/>
                      </a:lnTo>
                      <a:lnTo>
                        <a:pt x="35" y="4"/>
                      </a:lnTo>
                      <a:lnTo>
                        <a:pt x="31" y="0"/>
                      </a:lnTo>
                      <a:lnTo>
                        <a:pt x="27" y="0"/>
                      </a:lnTo>
                      <a:lnTo>
                        <a:pt x="23"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0" name="Freeform 139"/>
                <p:cNvSpPr/>
                <p:nvPr/>
              </p:nvSpPr>
              <p:spPr>
                <a:xfrm>
                  <a:off x="3271" y="2547"/>
                  <a:ext cx="43" cy="50"/>
                </a:xfrm>
                <a:custGeom>
                  <a:avLst/>
                  <a:gdLst>
                    <a:gd name="T0" fmla="*/ 23 w 43"/>
                    <a:gd name="T1" fmla="*/ 0 h 50"/>
                    <a:gd name="T2" fmla="*/ 19 w 43"/>
                    <a:gd name="T3" fmla="*/ 0 h 50"/>
                    <a:gd name="T4" fmla="*/ 15 w 43"/>
                    <a:gd name="T5" fmla="*/ 0 h 50"/>
                    <a:gd name="T6" fmla="*/ 11 w 43"/>
                    <a:gd name="T7" fmla="*/ 5 h 50"/>
                    <a:gd name="T8" fmla="*/ 7 w 43"/>
                    <a:gd name="T9" fmla="*/ 9 h 50"/>
                    <a:gd name="T10" fmla="*/ 4 w 43"/>
                    <a:gd name="T11" fmla="*/ 9 h 50"/>
                    <a:gd name="T12" fmla="*/ 4 w 43"/>
                    <a:gd name="T13" fmla="*/ 13 h 50"/>
                    <a:gd name="T14" fmla="*/ 4 w 43"/>
                    <a:gd name="T15" fmla="*/ 21 h 50"/>
                    <a:gd name="T16" fmla="*/ 0 w 43"/>
                    <a:gd name="T17" fmla="*/ 25 h 50"/>
                    <a:gd name="T18" fmla="*/ 4 w 43"/>
                    <a:gd name="T19" fmla="*/ 29 h 50"/>
                    <a:gd name="T20" fmla="*/ 4 w 43"/>
                    <a:gd name="T21" fmla="*/ 34 h 50"/>
                    <a:gd name="T22" fmla="*/ 4 w 43"/>
                    <a:gd name="T23" fmla="*/ 38 h 50"/>
                    <a:gd name="T24" fmla="*/ 7 w 43"/>
                    <a:gd name="T25" fmla="*/ 42 h 50"/>
                    <a:gd name="T26" fmla="*/ 11 w 43"/>
                    <a:gd name="T27" fmla="*/ 46 h 50"/>
                    <a:gd name="T28" fmla="*/ 15 w 43"/>
                    <a:gd name="T29" fmla="*/ 46 h 50"/>
                    <a:gd name="T30" fmla="*/ 19 w 43"/>
                    <a:gd name="T31" fmla="*/ 50 h 50"/>
                    <a:gd name="T32" fmla="*/ 23 w 43"/>
                    <a:gd name="T33" fmla="*/ 50 h 50"/>
                    <a:gd name="T34" fmla="*/ 27 w 43"/>
                    <a:gd name="T35" fmla="*/ 50 h 50"/>
                    <a:gd name="T36" fmla="*/ 31 w 43"/>
                    <a:gd name="T37" fmla="*/ 46 h 50"/>
                    <a:gd name="T38" fmla="*/ 35 w 43"/>
                    <a:gd name="T39" fmla="*/ 46 h 50"/>
                    <a:gd name="T40" fmla="*/ 35 w 43"/>
                    <a:gd name="T41" fmla="*/ 42 h 50"/>
                    <a:gd name="T42" fmla="*/ 39 w 43"/>
                    <a:gd name="T43" fmla="*/ 38 h 50"/>
                    <a:gd name="T44" fmla="*/ 39 w 43"/>
                    <a:gd name="T45" fmla="*/ 34 h 50"/>
                    <a:gd name="T46" fmla="*/ 43 w 43"/>
                    <a:gd name="T47" fmla="*/ 29 h 50"/>
                    <a:gd name="T48" fmla="*/ 43 w 43"/>
                    <a:gd name="T49" fmla="*/ 25 h 50"/>
                    <a:gd name="T50" fmla="*/ 43 w 43"/>
                    <a:gd name="T51" fmla="*/ 21 h 50"/>
                    <a:gd name="T52" fmla="*/ 39 w 43"/>
                    <a:gd name="T53" fmla="*/ 13 h 50"/>
                    <a:gd name="T54" fmla="*/ 39 w 43"/>
                    <a:gd name="T55" fmla="*/ 9 h 50"/>
                    <a:gd name="T56" fmla="*/ 35 w 43"/>
                    <a:gd name="T57" fmla="*/ 9 h 50"/>
                    <a:gd name="T58" fmla="*/ 35 w 43"/>
                    <a:gd name="T59" fmla="*/ 5 h 50"/>
                    <a:gd name="T60" fmla="*/ 31 w 43"/>
                    <a:gd name="T61" fmla="*/ 0 h 50"/>
                    <a:gd name="T62" fmla="*/ 27 w 43"/>
                    <a:gd name="T63" fmla="*/ 0 h 50"/>
                    <a:gd name="T64" fmla="*/ 23 w 43"/>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0">
                      <a:moveTo>
                        <a:pt x="23" y="0"/>
                      </a:moveTo>
                      <a:lnTo>
                        <a:pt x="19" y="0"/>
                      </a:lnTo>
                      <a:lnTo>
                        <a:pt x="15" y="0"/>
                      </a:lnTo>
                      <a:lnTo>
                        <a:pt x="11" y="5"/>
                      </a:lnTo>
                      <a:lnTo>
                        <a:pt x="7" y="9"/>
                      </a:lnTo>
                      <a:lnTo>
                        <a:pt x="4" y="9"/>
                      </a:lnTo>
                      <a:lnTo>
                        <a:pt x="4" y="13"/>
                      </a:lnTo>
                      <a:lnTo>
                        <a:pt x="4" y="21"/>
                      </a:lnTo>
                      <a:lnTo>
                        <a:pt x="0" y="25"/>
                      </a:lnTo>
                      <a:lnTo>
                        <a:pt x="4" y="29"/>
                      </a:lnTo>
                      <a:lnTo>
                        <a:pt x="4" y="34"/>
                      </a:lnTo>
                      <a:lnTo>
                        <a:pt x="4" y="38"/>
                      </a:lnTo>
                      <a:lnTo>
                        <a:pt x="7" y="42"/>
                      </a:lnTo>
                      <a:lnTo>
                        <a:pt x="11" y="46"/>
                      </a:lnTo>
                      <a:lnTo>
                        <a:pt x="15" y="46"/>
                      </a:lnTo>
                      <a:lnTo>
                        <a:pt x="19" y="50"/>
                      </a:lnTo>
                      <a:lnTo>
                        <a:pt x="23" y="50"/>
                      </a:lnTo>
                      <a:lnTo>
                        <a:pt x="27" y="50"/>
                      </a:lnTo>
                      <a:lnTo>
                        <a:pt x="31" y="46"/>
                      </a:lnTo>
                      <a:lnTo>
                        <a:pt x="35" y="46"/>
                      </a:lnTo>
                      <a:lnTo>
                        <a:pt x="35" y="42"/>
                      </a:lnTo>
                      <a:lnTo>
                        <a:pt x="39" y="38"/>
                      </a:lnTo>
                      <a:lnTo>
                        <a:pt x="39" y="34"/>
                      </a:lnTo>
                      <a:lnTo>
                        <a:pt x="43" y="29"/>
                      </a:lnTo>
                      <a:lnTo>
                        <a:pt x="43" y="25"/>
                      </a:lnTo>
                      <a:lnTo>
                        <a:pt x="43" y="21"/>
                      </a:lnTo>
                      <a:lnTo>
                        <a:pt x="39" y="13"/>
                      </a:lnTo>
                      <a:lnTo>
                        <a:pt x="39" y="9"/>
                      </a:lnTo>
                      <a:lnTo>
                        <a:pt x="35" y="9"/>
                      </a:lnTo>
                      <a:lnTo>
                        <a:pt x="35" y="5"/>
                      </a:lnTo>
                      <a:lnTo>
                        <a:pt x="31" y="0"/>
                      </a:lnTo>
                      <a:lnTo>
                        <a:pt x="27" y="0"/>
                      </a:lnTo>
                      <a:lnTo>
                        <a:pt x="2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1" name="Freeform 140"/>
                <p:cNvSpPr/>
                <p:nvPr/>
              </p:nvSpPr>
              <p:spPr>
                <a:xfrm>
                  <a:off x="3271" y="2547"/>
                  <a:ext cx="43" cy="50"/>
                </a:xfrm>
                <a:custGeom>
                  <a:avLst/>
                  <a:gdLst>
                    <a:gd name="T0" fmla="*/ 23 w 43"/>
                    <a:gd name="T1" fmla="*/ 0 h 50"/>
                    <a:gd name="T2" fmla="*/ 19 w 43"/>
                    <a:gd name="T3" fmla="*/ 0 h 50"/>
                    <a:gd name="T4" fmla="*/ 15 w 43"/>
                    <a:gd name="T5" fmla="*/ 0 h 50"/>
                    <a:gd name="T6" fmla="*/ 11 w 43"/>
                    <a:gd name="T7" fmla="*/ 5 h 50"/>
                    <a:gd name="T8" fmla="*/ 7 w 43"/>
                    <a:gd name="T9" fmla="*/ 9 h 50"/>
                    <a:gd name="T10" fmla="*/ 4 w 43"/>
                    <a:gd name="T11" fmla="*/ 9 h 50"/>
                    <a:gd name="T12" fmla="*/ 4 w 43"/>
                    <a:gd name="T13" fmla="*/ 13 h 50"/>
                    <a:gd name="T14" fmla="*/ 4 w 43"/>
                    <a:gd name="T15" fmla="*/ 21 h 50"/>
                    <a:gd name="T16" fmla="*/ 0 w 43"/>
                    <a:gd name="T17" fmla="*/ 25 h 50"/>
                    <a:gd name="T18" fmla="*/ 4 w 43"/>
                    <a:gd name="T19" fmla="*/ 29 h 50"/>
                    <a:gd name="T20" fmla="*/ 4 w 43"/>
                    <a:gd name="T21" fmla="*/ 34 h 50"/>
                    <a:gd name="T22" fmla="*/ 4 w 43"/>
                    <a:gd name="T23" fmla="*/ 38 h 50"/>
                    <a:gd name="T24" fmla="*/ 7 w 43"/>
                    <a:gd name="T25" fmla="*/ 42 h 50"/>
                    <a:gd name="T26" fmla="*/ 11 w 43"/>
                    <a:gd name="T27" fmla="*/ 46 h 50"/>
                    <a:gd name="T28" fmla="*/ 15 w 43"/>
                    <a:gd name="T29" fmla="*/ 46 h 50"/>
                    <a:gd name="T30" fmla="*/ 19 w 43"/>
                    <a:gd name="T31" fmla="*/ 50 h 50"/>
                    <a:gd name="T32" fmla="*/ 23 w 43"/>
                    <a:gd name="T33" fmla="*/ 50 h 50"/>
                    <a:gd name="T34" fmla="*/ 27 w 43"/>
                    <a:gd name="T35" fmla="*/ 50 h 50"/>
                    <a:gd name="T36" fmla="*/ 31 w 43"/>
                    <a:gd name="T37" fmla="*/ 46 h 50"/>
                    <a:gd name="T38" fmla="*/ 35 w 43"/>
                    <a:gd name="T39" fmla="*/ 46 h 50"/>
                    <a:gd name="T40" fmla="*/ 35 w 43"/>
                    <a:gd name="T41" fmla="*/ 42 h 50"/>
                    <a:gd name="T42" fmla="*/ 39 w 43"/>
                    <a:gd name="T43" fmla="*/ 38 h 50"/>
                    <a:gd name="T44" fmla="*/ 39 w 43"/>
                    <a:gd name="T45" fmla="*/ 34 h 50"/>
                    <a:gd name="T46" fmla="*/ 43 w 43"/>
                    <a:gd name="T47" fmla="*/ 29 h 50"/>
                    <a:gd name="T48" fmla="*/ 43 w 43"/>
                    <a:gd name="T49" fmla="*/ 25 h 50"/>
                    <a:gd name="T50" fmla="*/ 43 w 43"/>
                    <a:gd name="T51" fmla="*/ 21 h 50"/>
                    <a:gd name="T52" fmla="*/ 39 w 43"/>
                    <a:gd name="T53" fmla="*/ 13 h 50"/>
                    <a:gd name="T54" fmla="*/ 39 w 43"/>
                    <a:gd name="T55" fmla="*/ 9 h 50"/>
                    <a:gd name="T56" fmla="*/ 35 w 43"/>
                    <a:gd name="T57" fmla="*/ 9 h 50"/>
                    <a:gd name="T58" fmla="*/ 35 w 43"/>
                    <a:gd name="T59" fmla="*/ 5 h 50"/>
                    <a:gd name="T60" fmla="*/ 31 w 43"/>
                    <a:gd name="T61" fmla="*/ 0 h 50"/>
                    <a:gd name="T62" fmla="*/ 27 w 43"/>
                    <a:gd name="T63" fmla="*/ 0 h 50"/>
                    <a:gd name="T64" fmla="*/ 23 w 43"/>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0">
                      <a:moveTo>
                        <a:pt x="23" y="0"/>
                      </a:moveTo>
                      <a:lnTo>
                        <a:pt x="19" y="0"/>
                      </a:lnTo>
                      <a:lnTo>
                        <a:pt x="15" y="0"/>
                      </a:lnTo>
                      <a:lnTo>
                        <a:pt x="11" y="5"/>
                      </a:lnTo>
                      <a:lnTo>
                        <a:pt x="7" y="9"/>
                      </a:lnTo>
                      <a:lnTo>
                        <a:pt x="4" y="9"/>
                      </a:lnTo>
                      <a:lnTo>
                        <a:pt x="4" y="13"/>
                      </a:lnTo>
                      <a:lnTo>
                        <a:pt x="4" y="21"/>
                      </a:lnTo>
                      <a:lnTo>
                        <a:pt x="0" y="25"/>
                      </a:lnTo>
                      <a:lnTo>
                        <a:pt x="4" y="29"/>
                      </a:lnTo>
                      <a:lnTo>
                        <a:pt x="4" y="34"/>
                      </a:lnTo>
                      <a:lnTo>
                        <a:pt x="4" y="38"/>
                      </a:lnTo>
                      <a:lnTo>
                        <a:pt x="7" y="42"/>
                      </a:lnTo>
                      <a:lnTo>
                        <a:pt x="11" y="46"/>
                      </a:lnTo>
                      <a:lnTo>
                        <a:pt x="15" y="46"/>
                      </a:lnTo>
                      <a:lnTo>
                        <a:pt x="19" y="50"/>
                      </a:lnTo>
                      <a:lnTo>
                        <a:pt x="23" y="50"/>
                      </a:lnTo>
                      <a:lnTo>
                        <a:pt x="27" y="50"/>
                      </a:lnTo>
                      <a:lnTo>
                        <a:pt x="31" y="46"/>
                      </a:lnTo>
                      <a:lnTo>
                        <a:pt x="35" y="46"/>
                      </a:lnTo>
                      <a:lnTo>
                        <a:pt x="35" y="42"/>
                      </a:lnTo>
                      <a:lnTo>
                        <a:pt x="39" y="38"/>
                      </a:lnTo>
                      <a:lnTo>
                        <a:pt x="39" y="34"/>
                      </a:lnTo>
                      <a:lnTo>
                        <a:pt x="43" y="29"/>
                      </a:lnTo>
                      <a:lnTo>
                        <a:pt x="43" y="25"/>
                      </a:lnTo>
                      <a:lnTo>
                        <a:pt x="43" y="21"/>
                      </a:lnTo>
                      <a:lnTo>
                        <a:pt x="39" y="13"/>
                      </a:lnTo>
                      <a:lnTo>
                        <a:pt x="39" y="9"/>
                      </a:lnTo>
                      <a:lnTo>
                        <a:pt x="35" y="9"/>
                      </a:lnTo>
                      <a:lnTo>
                        <a:pt x="35" y="5"/>
                      </a:lnTo>
                      <a:lnTo>
                        <a:pt x="31" y="0"/>
                      </a:lnTo>
                      <a:lnTo>
                        <a:pt x="27" y="0"/>
                      </a:lnTo>
                      <a:lnTo>
                        <a:pt x="23"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2" name="Line 141"/>
                <p:cNvSpPr>
                  <a:spLocks noChangeShapeType="1"/>
                </p:cNvSpPr>
                <p:nvPr/>
              </p:nvSpPr>
              <p:spPr>
                <a:xfrm flipV="1">
                  <a:off x="4117" y="2668"/>
                  <a:ext cx="43" cy="33"/>
                </a:xfrm>
                <a:prstGeom prst="line">
                  <a:avLst/>
                </a:pr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3" name="Line 142"/>
                <p:cNvSpPr>
                  <a:spLocks noChangeShapeType="1"/>
                </p:cNvSpPr>
                <p:nvPr/>
              </p:nvSpPr>
              <p:spPr>
                <a:xfrm>
                  <a:off x="4416" y="2431"/>
                  <a:ext cx="23" cy="0"/>
                </a:xfrm>
                <a:prstGeom prst="line">
                  <a:avLst/>
                </a:pr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4" name="Rectangle 143"/>
                <p:cNvSpPr>
                  <a:spLocks noChangeArrowheads="1"/>
                </p:cNvSpPr>
                <p:nvPr/>
              </p:nvSpPr>
              <p:spPr>
                <a:xfrm>
                  <a:off x="4510" y="2452"/>
                  <a:ext cx="362"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5" name="Rectangle 144"/>
                <p:cNvSpPr>
                  <a:spLocks noChangeArrowheads="1"/>
                </p:cNvSpPr>
                <p:nvPr/>
              </p:nvSpPr>
              <p:spPr>
                <a:xfrm>
                  <a:off x="4510" y="2452"/>
                  <a:ext cx="362"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6" name="Rectangle 145"/>
                <p:cNvSpPr>
                  <a:spLocks noChangeArrowheads="1"/>
                </p:cNvSpPr>
                <p:nvPr/>
              </p:nvSpPr>
              <p:spPr>
                <a:xfrm>
                  <a:off x="4546" y="2464"/>
                  <a:ext cx="342"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歩行者空間</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97" name="Rectangle 146"/>
                <p:cNvSpPr>
                  <a:spLocks noChangeArrowheads="1"/>
                </p:cNvSpPr>
                <p:nvPr/>
              </p:nvSpPr>
              <p:spPr>
                <a:xfrm>
                  <a:off x="4510" y="2452"/>
                  <a:ext cx="362"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8" name="Rectangle 147"/>
                <p:cNvSpPr>
                  <a:spLocks noChangeArrowheads="1"/>
                </p:cNvSpPr>
                <p:nvPr/>
              </p:nvSpPr>
              <p:spPr>
                <a:xfrm>
                  <a:off x="4510" y="2452"/>
                  <a:ext cx="362"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9" name="Rectangle 148"/>
                <p:cNvSpPr>
                  <a:spLocks noChangeArrowheads="1"/>
                </p:cNvSpPr>
                <p:nvPr/>
              </p:nvSpPr>
              <p:spPr>
                <a:xfrm>
                  <a:off x="4546" y="2464"/>
                  <a:ext cx="342"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歩行者空間</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400" name="Picture 149"/>
                <p:cNvPicPr>
                  <a:picLocks noChangeAspect="1" noChangeArrowheads="1"/>
                </p:cNvPicPr>
                <p:nvPr/>
              </p:nvPicPr>
              <p:blipFill>
                <a:blip r:embed="rId15"/>
                <a:stretch>
                  <a:fillRect/>
                </a:stretch>
              </p:blipFill>
              <p:spPr>
                <a:xfrm>
                  <a:off x="5049" y="1640"/>
                  <a:ext cx="728" cy="534"/>
                </a:xfrm>
                <a:prstGeom prst="rect">
                  <a:avLst/>
                </a:prstGeom>
                <a:noFill/>
                <a:ln>
                  <a:noFill/>
                </a:ln>
              </p:spPr>
            </p:pic>
            <p:sp>
              <p:nvSpPr>
                <p:cNvPr id="1401" name="Rectangle 150"/>
                <p:cNvSpPr>
                  <a:spLocks noChangeArrowheads="1"/>
                </p:cNvSpPr>
                <p:nvPr/>
              </p:nvSpPr>
              <p:spPr>
                <a:xfrm>
                  <a:off x="3459" y="2726"/>
                  <a:ext cx="264" cy="116"/>
                </a:xfrm>
                <a:prstGeom prst="rect">
                  <a:avLst/>
                </a:pr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2" name="Freeform 151"/>
                <p:cNvSpPr>
                  <a:spLocks noEditPoints="1"/>
                </p:cNvSpPr>
                <p:nvPr/>
              </p:nvSpPr>
              <p:spPr>
                <a:xfrm>
                  <a:off x="3381" y="1520"/>
                  <a:ext cx="232" cy="1968"/>
                </a:xfrm>
                <a:custGeom>
                  <a:avLst/>
                  <a:gdLst>
                    <a:gd name="T0" fmla="*/ 216 w 232"/>
                    <a:gd name="T1" fmla="*/ 74 h 1968"/>
                    <a:gd name="T2" fmla="*/ 220 w 232"/>
                    <a:gd name="T3" fmla="*/ 103 h 1968"/>
                    <a:gd name="T4" fmla="*/ 212 w 232"/>
                    <a:gd name="T5" fmla="*/ 103 h 1968"/>
                    <a:gd name="T6" fmla="*/ 208 w 232"/>
                    <a:gd name="T7" fmla="*/ 215 h 1968"/>
                    <a:gd name="T8" fmla="*/ 216 w 232"/>
                    <a:gd name="T9" fmla="*/ 140 h 1968"/>
                    <a:gd name="T10" fmla="*/ 197 w 232"/>
                    <a:gd name="T11" fmla="*/ 252 h 1968"/>
                    <a:gd name="T12" fmla="*/ 200 w 232"/>
                    <a:gd name="T13" fmla="*/ 281 h 1968"/>
                    <a:gd name="T14" fmla="*/ 193 w 232"/>
                    <a:gd name="T15" fmla="*/ 277 h 1968"/>
                    <a:gd name="T16" fmla="*/ 189 w 232"/>
                    <a:gd name="T17" fmla="*/ 389 h 1968"/>
                    <a:gd name="T18" fmla="*/ 189 w 232"/>
                    <a:gd name="T19" fmla="*/ 381 h 1968"/>
                    <a:gd name="T20" fmla="*/ 169 w 232"/>
                    <a:gd name="T21" fmla="*/ 493 h 1968"/>
                    <a:gd name="T22" fmla="*/ 173 w 232"/>
                    <a:gd name="T23" fmla="*/ 522 h 1968"/>
                    <a:gd name="T24" fmla="*/ 165 w 232"/>
                    <a:gd name="T25" fmla="*/ 522 h 1968"/>
                    <a:gd name="T26" fmla="*/ 161 w 232"/>
                    <a:gd name="T27" fmla="*/ 634 h 1968"/>
                    <a:gd name="T28" fmla="*/ 169 w 232"/>
                    <a:gd name="T29" fmla="*/ 559 h 1968"/>
                    <a:gd name="T30" fmla="*/ 145 w 232"/>
                    <a:gd name="T31" fmla="*/ 667 h 1968"/>
                    <a:gd name="T32" fmla="*/ 153 w 232"/>
                    <a:gd name="T33" fmla="*/ 696 h 1968"/>
                    <a:gd name="T34" fmla="*/ 145 w 232"/>
                    <a:gd name="T35" fmla="*/ 696 h 1968"/>
                    <a:gd name="T36" fmla="*/ 137 w 232"/>
                    <a:gd name="T37" fmla="*/ 808 h 1968"/>
                    <a:gd name="T38" fmla="*/ 141 w 232"/>
                    <a:gd name="T39" fmla="*/ 799 h 1968"/>
                    <a:gd name="T40" fmla="*/ 118 w 232"/>
                    <a:gd name="T41" fmla="*/ 911 h 1968"/>
                    <a:gd name="T42" fmla="*/ 126 w 232"/>
                    <a:gd name="T43" fmla="*/ 940 h 1968"/>
                    <a:gd name="T44" fmla="*/ 118 w 232"/>
                    <a:gd name="T45" fmla="*/ 936 h 1968"/>
                    <a:gd name="T46" fmla="*/ 110 w 232"/>
                    <a:gd name="T47" fmla="*/ 1052 h 1968"/>
                    <a:gd name="T48" fmla="*/ 122 w 232"/>
                    <a:gd name="T49" fmla="*/ 978 h 1968"/>
                    <a:gd name="T50" fmla="*/ 98 w 232"/>
                    <a:gd name="T51" fmla="*/ 1085 h 1968"/>
                    <a:gd name="T52" fmla="*/ 106 w 232"/>
                    <a:gd name="T53" fmla="*/ 1114 h 1968"/>
                    <a:gd name="T54" fmla="*/ 94 w 232"/>
                    <a:gd name="T55" fmla="*/ 1114 h 1968"/>
                    <a:gd name="T56" fmla="*/ 90 w 232"/>
                    <a:gd name="T57" fmla="*/ 1226 h 1968"/>
                    <a:gd name="T58" fmla="*/ 94 w 232"/>
                    <a:gd name="T59" fmla="*/ 1218 h 1968"/>
                    <a:gd name="T60" fmla="*/ 71 w 232"/>
                    <a:gd name="T61" fmla="*/ 1330 h 1968"/>
                    <a:gd name="T62" fmla="*/ 78 w 232"/>
                    <a:gd name="T63" fmla="*/ 1359 h 1968"/>
                    <a:gd name="T64" fmla="*/ 67 w 232"/>
                    <a:gd name="T65" fmla="*/ 1355 h 1968"/>
                    <a:gd name="T66" fmla="*/ 63 w 232"/>
                    <a:gd name="T67" fmla="*/ 1467 h 1968"/>
                    <a:gd name="T68" fmla="*/ 71 w 232"/>
                    <a:gd name="T69" fmla="*/ 1396 h 1968"/>
                    <a:gd name="T70" fmla="*/ 51 w 232"/>
                    <a:gd name="T71" fmla="*/ 1504 h 1968"/>
                    <a:gd name="T72" fmla="*/ 55 w 232"/>
                    <a:gd name="T73" fmla="*/ 1533 h 1968"/>
                    <a:gd name="T74" fmla="*/ 47 w 232"/>
                    <a:gd name="T75" fmla="*/ 1533 h 1968"/>
                    <a:gd name="T76" fmla="*/ 43 w 232"/>
                    <a:gd name="T77" fmla="*/ 1645 h 1968"/>
                    <a:gd name="T78" fmla="*/ 43 w 232"/>
                    <a:gd name="T79" fmla="*/ 1637 h 1968"/>
                    <a:gd name="T80" fmla="*/ 23 w 232"/>
                    <a:gd name="T81" fmla="*/ 1744 h 1968"/>
                    <a:gd name="T82" fmla="*/ 27 w 232"/>
                    <a:gd name="T83" fmla="*/ 1773 h 1968"/>
                    <a:gd name="T84" fmla="*/ 19 w 232"/>
                    <a:gd name="T85" fmla="*/ 1773 h 1968"/>
                    <a:gd name="T86" fmla="*/ 16 w 232"/>
                    <a:gd name="T87" fmla="*/ 1885 h 1968"/>
                    <a:gd name="T88" fmla="*/ 23 w 232"/>
                    <a:gd name="T89" fmla="*/ 1811 h 1968"/>
                    <a:gd name="T90" fmla="*/ 4 w 232"/>
                    <a:gd name="T91" fmla="*/ 1923 h 1968"/>
                    <a:gd name="T92" fmla="*/ 8 w 232"/>
                    <a:gd name="T93" fmla="*/ 1952 h 1968"/>
                    <a:gd name="T94" fmla="*/ 0 w 232"/>
                    <a:gd name="T95" fmla="*/ 1952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968">
                      <a:moveTo>
                        <a:pt x="232" y="0"/>
                      </a:moveTo>
                      <a:lnTo>
                        <a:pt x="224" y="74"/>
                      </a:lnTo>
                      <a:lnTo>
                        <a:pt x="216" y="74"/>
                      </a:lnTo>
                      <a:lnTo>
                        <a:pt x="224" y="0"/>
                      </a:lnTo>
                      <a:lnTo>
                        <a:pt x="232" y="0"/>
                      </a:lnTo>
                      <a:close/>
                      <a:moveTo>
                        <a:pt x="220" y="103"/>
                      </a:moveTo>
                      <a:lnTo>
                        <a:pt x="220" y="111"/>
                      </a:lnTo>
                      <a:lnTo>
                        <a:pt x="212" y="111"/>
                      </a:lnTo>
                      <a:lnTo>
                        <a:pt x="212" y="103"/>
                      </a:lnTo>
                      <a:lnTo>
                        <a:pt x="220" y="103"/>
                      </a:lnTo>
                      <a:close/>
                      <a:moveTo>
                        <a:pt x="216" y="140"/>
                      </a:moveTo>
                      <a:lnTo>
                        <a:pt x="208" y="215"/>
                      </a:lnTo>
                      <a:lnTo>
                        <a:pt x="200" y="215"/>
                      </a:lnTo>
                      <a:lnTo>
                        <a:pt x="208" y="140"/>
                      </a:lnTo>
                      <a:lnTo>
                        <a:pt x="216" y="140"/>
                      </a:lnTo>
                      <a:close/>
                      <a:moveTo>
                        <a:pt x="204" y="244"/>
                      </a:moveTo>
                      <a:lnTo>
                        <a:pt x="204" y="252"/>
                      </a:lnTo>
                      <a:lnTo>
                        <a:pt x="197" y="252"/>
                      </a:lnTo>
                      <a:lnTo>
                        <a:pt x="197" y="240"/>
                      </a:lnTo>
                      <a:lnTo>
                        <a:pt x="204" y="244"/>
                      </a:lnTo>
                      <a:close/>
                      <a:moveTo>
                        <a:pt x="200" y="281"/>
                      </a:moveTo>
                      <a:lnTo>
                        <a:pt x="193" y="356"/>
                      </a:lnTo>
                      <a:lnTo>
                        <a:pt x="185" y="352"/>
                      </a:lnTo>
                      <a:lnTo>
                        <a:pt x="193" y="277"/>
                      </a:lnTo>
                      <a:lnTo>
                        <a:pt x="200" y="281"/>
                      </a:lnTo>
                      <a:close/>
                      <a:moveTo>
                        <a:pt x="189" y="381"/>
                      </a:moveTo>
                      <a:lnTo>
                        <a:pt x="189" y="389"/>
                      </a:lnTo>
                      <a:lnTo>
                        <a:pt x="177" y="389"/>
                      </a:lnTo>
                      <a:lnTo>
                        <a:pt x="181" y="381"/>
                      </a:lnTo>
                      <a:lnTo>
                        <a:pt x="189" y="381"/>
                      </a:lnTo>
                      <a:close/>
                      <a:moveTo>
                        <a:pt x="185" y="418"/>
                      </a:moveTo>
                      <a:lnTo>
                        <a:pt x="177" y="493"/>
                      </a:lnTo>
                      <a:lnTo>
                        <a:pt x="169" y="493"/>
                      </a:lnTo>
                      <a:lnTo>
                        <a:pt x="177" y="418"/>
                      </a:lnTo>
                      <a:lnTo>
                        <a:pt x="185" y="418"/>
                      </a:lnTo>
                      <a:close/>
                      <a:moveTo>
                        <a:pt x="173" y="522"/>
                      </a:moveTo>
                      <a:lnTo>
                        <a:pt x="173" y="530"/>
                      </a:lnTo>
                      <a:lnTo>
                        <a:pt x="161" y="530"/>
                      </a:lnTo>
                      <a:lnTo>
                        <a:pt x="165" y="522"/>
                      </a:lnTo>
                      <a:lnTo>
                        <a:pt x="173" y="522"/>
                      </a:lnTo>
                      <a:close/>
                      <a:moveTo>
                        <a:pt x="169" y="559"/>
                      </a:moveTo>
                      <a:lnTo>
                        <a:pt x="161" y="634"/>
                      </a:lnTo>
                      <a:lnTo>
                        <a:pt x="149" y="630"/>
                      </a:lnTo>
                      <a:lnTo>
                        <a:pt x="161" y="559"/>
                      </a:lnTo>
                      <a:lnTo>
                        <a:pt x="169" y="559"/>
                      </a:lnTo>
                      <a:close/>
                      <a:moveTo>
                        <a:pt x="157" y="659"/>
                      </a:moveTo>
                      <a:lnTo>
                        <a:pt x="153" y="671"/>
                      </a:lnTo>
                      <a:lnTo>
                        <a:pt x="145" y="667"/>
                      </a:lnTo>
                      <a:lnTo>
                        <a:pt x="149" y="659"/>
                      </a:lnTo>
                      <a:lnTo>
                        <a:pt x="157" y="659"/>
                      </a:lnTo>
                      <a:close/>
                      <a:moveTo>
                        <a:pt x="153" y="696"/>
                      </a:moveTo>
                      <a:lnTo>
                        <a:pt x="145" y="770"/>
                      </a:lnTo>
                      <a:lnTo>
                        <a:pt x="134" y="770"/>
                      </a:lnTo>
                      <a:lnTo>
                        <a:pt x="145" y="696"/>
                      </a:lnTo>
                      <a:lnTo>
                        <a:pt x="153" y="696"/>
                      </a:lnTo>
                      <a:close/>
                      <a:moveTo>
                        <a:pt x="141" y="799"/>
                      </a:moveTo>
                      <a:lnTo>
                        <a:pt x="137" y="808"/>
                      </a:lnTo>
                      <a:lnTo>
                        <a:pt x="130" y="808"/>
                      </a:lnTo>
                      <a:lnTo>
                        <a:pt x="134" y="799"/>
                      </a:lnTo>
                      <a:lnTo>
                        <a:pt x="141" y="799"/>
                      </a:lnTo>
                      <a:close/>
                      <a:moveTo>
                        <a:pt x="137" y="837"/>
                      </a:moveTo>
                      <a:lnTo>
                        <a:pt x="126" y="911"/>
                      </a:lnTo>
                      <a:lnTo>
                        <a:pt x="118" y="911"/>
                      </a:lnTo>
                      <a:lnTo>
                        <a:pt x="130" y="837"/>
                      </a:lnTo>
                      <a:lnTo>
                        <a:pt x="137" y="837"/>
                      </a:lnTo>
                      <a:close/>
                      <a:moveTo>
                        <a:pt x="126" y="940"/>
                      </a:moveTo>
                      <a:lnTo>
                        <a:pt x="122" y="949"/>
                      </a:lnTo>
                      <a:lnTo>
                        <a:pt x="114" y="949"/>
                      </a:lnTo>
                      <a:lnTo>
                        <a:pt x="118" y="936"/>
                      </a:lnTo>
                      <a:lnTo>
                        <a:pt x="126" y="940"/>
                      </a:lnTo>
                      <a:close/>
                      <a:moveTo>
                        <a:pt x="122" y="978"/>
                      </a:moveTo>
                      <a:lnTo>
                        <a:pt x="110" y="1052"/>
                      </a:lnTo>
                      <a:lnTo>
                        <a:pt x="102" y="1048"/>
                      </a:lnTo>
                      <a:lnTo>
                        <a:pt x="110" y="974"/>
                      </a:lnTo>
                      <a:lnTo>
                        <a:pt x="122" y="978"/>
                      </a:lnTo>
                      <a:close/>
                      <a:moveTo>
                        <a:pt x="110" y="1077"/>
                      </a:moveTo>
                      <a:lnTo>
                        <a:pt x="106" y="1090"/>
                      </a:lnTo>
                      <a:lnTo>
                        <a:pt x="98" y="1085"/>
                      </a:lnTo>
                      <a:lnTo>
                        <a:pt x="102" y="1077"/>
                      </a:lnTo>
                      <a:lnTo>
                        <a:pt x="110" y="1077"/>
                      </a:lnTo>
                      <a:close/>
                      <a:moveTo>
                        <a:pt x="106" y="1114"/>
                      </a:moveTo>
                      <a:lnTo>
                        <a:pt x="94" y="1189"/>
                      </a:lnTo>
                      <a:lnTo>
                        <a:pt x="86" y="1189"/>
                      </a:lnTo>
                      <a:lnTo>
                        <a:pt x="94" y="1114"/>
                      </a:lnTo>
                      <a:lnTo>
                        <a:pt x="106" y="1114"/>
                      </a:lnTo>
                      <a:close/>
                      <a:moveTo>
                        <a:pt x="94" y="1218"/>
                      </a:moveTo>
                      <a:lnTo>
                        <a:pt x="90" y="1226"/>
                      </a:lnTo>
                      <a:lnTo>
                        <a:pt x="82" y="1226"/>
                      </a:lnTo>
                      <a:lnTo>
                        <a:pt x="82" y="1218"/>
                      </a:lnTo>
                      <a:lnTo>
                        <a:pt x="94" y="1218"/>
                      </a:lnTo>
                      <a:close/>
                      <a:moveTo>
                        <a:pt x="86" y="1255"/>
                      </a:moveTo>
                      <a:lnTo>
                        <a:pt x="78" y="1330"/>
                      </a:lnTo>
                      <a:lnTo>
                        <a:pt x="71" y="1330"/>
                      </a:lnTo>
                      <a:lnTo>
                        <a:pt x="78" y="1255"/>
                      </a:lnTo>
                      <a:lnTo>
                        <a:pt x="86" y="1255"/>
                      </a:lnTo>
                      <a:close/>
                      <a:moveTo>
                        <a:pt x="78" y="1359"/>
                      </a:moveTo>
                      <a:lnTo>
                        <a:pt x="75" y="1367"/>
                      </a:lnTo>
                      <a:lnTo>
                        <a:pt x="67" y="1367"/>
                      </a:lnTo>
                      <a:lnTo>
                        <a:pt x="67" y="1355"/>
                      </a:lnTo>
                      <a:lnTo>
                        <a:pt x="78" y="1359"/>
                      </a:lnTo>
                      <a:close/>
                      <a:moveTo>
                        <a:pt x="71" y="1396"/>
                      </a:moveTo>
                      <a:lnTo>
                        <a:pt x="63" y="1467"/>
                      </a:lnTo>
                      <a:lnTo>
                        <a:pt x="55" y="1467"/>
                      </a:lnTo>
                      <a:lnTo>
                        <a:pt x="63" y="1392"/>
                      </a:lnTo>
                      <a:lnTo>
                        <a:pt x="71" y="1396"/>
                      </a:lnTo>
                      <a:close/>
                      <a:moveTo>
                        <a:pt x="59" y="1496"/>
                      </a:moveTo>
                      <a:lnTo>
                        <a:pt x="59" y="1504"/>
                      </a:lnTo>
                      <a:lnTo>
                        <a:pt x="51" y="1504"/>
                      </a:lnTo>
                      <a:lnTo>
                        <a:pt x="51" y="1496"/>
                      </a:lnTo>
                      <a:lnTo>
                        <a:pt x="59" y="1496"/>
                      </a:lnTo>
                      <a:close/>
                      <a:moveTo>
                        <a:pt x="55" y="1533"/>
                      </a:moveTo>
                      <a:lnTo>
                        <a:pt x="47" y="1608"/>
                      </a:lnTo>
                      <a:lnTo>
                        <a:pt x="39" y="1608"/>
                      </a:lnTo>
                      <a:lnTo>
                        <a:pt x="47" y="1533"/>
                      </a:lnTo>
                      <a:lnTo>
                        <a:pt x="55" y="1533"/>
                      </a:lnTo>
                      <a:close/>
                      <a:moveTo>
                        <a:pt x="43" y="1637"/>
                      </a:moveTo>
                      <a:lnTo>
                        <a:pt x="43" y="1645"/>
                      </a:lnTo>
                      <a:lnTo>
                        <a:pt x="35" y="1645"/>
                      </a:lnTo>
                      <a:lnTo>
                        <a:pt x="35" y="1633"/>
                      </a:lnTo>
                      <a:lnTo>
                        <a:pt x="43" y="1637"/>
                      </a:lnTo>
                      <a:close/>
                      <a:moveTo>
                        <a:pt x="39" y="1674"/>
                      </a:moveTo>
                      <a:lnTo>
                        <a:pt x="31" y="1749"/>
                      </a:lnTo>
                      <a:lnTo>
                        <a:pt x="23" y="1744"/>
                      </a:lnTo>
                      <a:lnTo>
                        <a:pt x="31" y="1670"/>
                      </a:lnTo>
                      <a:lnTo>
                        <a:pt x="39" y="1674"/>
                      </a:lnTo>
                      <a:close/>
                      <a:moveTo>
                        <a:pt x="27" y="1773"/>
                      </a:moveTo>
                      <a:lnTo>
                        <a:pt x="27" y="1786"/>
                      </a:lnTo>
                      <a:lnTo>
                        <a:pt x="19" y="1782"/>
                      </a:lnTo>
                      <a:lnTo>
                        <a:pt x="19" y="1773"/>
                      </a:lnTo>
                      <a:lnTo>
                        <a:pt x="27" y="1773"/>
                      </a:lnTo>
                      <a:close/>
                      <a:moveTo>
                        <a:pt x="23" y="1811"/>
                      </a:moveTo>
                      <a:lnTo>
                        <a:pt x="16" y="1885"/>
                      </a:lnTo>
                      <a:lnTo>
                        <a:pt x="8" y="1885"/>
                      </a:lnTo>
                      <a:lnTo>
                        <a:pt x="16" y="1811"/>
                      </a:lnTo>
                      <a:lnTo>
                        <a:pt x="23" y="1811"/>
                      </a:lnTo>
                      <a:close/>
                      <a:moveTo>
                        <a:pt x="12" y="1914"/>
                      </a:moveTo>
                      <a:lnTo>
                        <a:pt x="12" y="1923"/>
                      </a:lnTo>
                      <a:lnTo>
                        <a:pt x="4" y="1923"/>
                      </a:lnTo>
                      <a:lnTo>
                        <a:pt x="4" y="1914"/>
                      </a:lnTo>
                      <a:lnTo>
                        <a:pt x="12" y="1914"/>
                      </a:lnTo>
                      <a:close/>
                      <a:moveTo>
                        <a:pt x="8" y="1952"/>
                      </a:moveTo>
                      <a:lnTo>
                        <a:pt x="8" y="1968"/>
                      </a:lnTo>
                      <a:lnTo>
                        <a:pt x="0" y="1968"/>
                      </a:lnTo>
                      <a:lnTo>
                        <a:pt x="0" y="1952"/>
                      </a:lnTo>
                      <a:lnTo>
                        <a:pt x="8" y="1952"/>
                      </a:lnTo>
                      <a:close/>
                    </a:path>
                  </a:pathLst>
                </a:custGeom>
                <a:solidFill>
                  <a:srgbClr val="808080"/>
                </a:solidFill>
                <a:ln w="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3" name="Freeform 152"/>
                <p:cNvSpPr>
                  <a:spLocks noEditPoints="1"/>
                </p:cNvSpPr>
                <p:nvPr/>
              </p:nvSpPr>
              <p:spPr>
                <a:xfrm>
                  <a:off x="3483" y="2581"/>
                  <a:ext cx="157" cy="447"/>
                </a:xfrm>
                <a:custGeom>
                  <a:avLst/>
                  <a:gdLst>
                    <a:gd name="T0" fmla="*/ 150 w 157"/>
                    <a:gd name="T1" fmla="*/ 20 h 447"/>
                    <a:gd name="T2" fmla="*/ 142 w 157"/>
                    <a:gd name="T3" fmla="*/ 0 h 447"/>
                    <a:gd name="T4" fmla="*/ 146 w 157"/>
                    <a:gd name="T5" fmla="*/ 41 h 447"/>
                    <a:gd name="T6" fmla="*/ 122 w 157"/>
                    <a:gd name="T7" fmla="*/ 53 h 447"/>
                    <a:gd name="T8" fmla="*/ 146 w 157"/>
                    <a:gd name="T9" fmla="*/ 41 h 447"/>
                    <a:gd name="T10" fmla="*/ 130 w 157"/>
                    <a:gd name="T11" fmla="*/ 95 h 447"/>
                    <a:gd name="T12" fmla="*/ 118 w 157"/>
                    <a:gd name="T13" fmla="*/ 70 h 447"/>
                    <a:gd name="T14" fmla="*/ 122 w 157"/>
                    <a:gd name="T15" fmla="*/ 111 h 447"/>
                    <a:gd name="T16" fmla="*/ 102 w 157"/>
                    <a:gd name="T17" fmla="*/ 124 h 447"/>
                    <a:gd name="T18" fmla="*/ 122 w 157"/>
                    <a:gd name="T19" fmla="*/ 111 h 447"/>
                    <a:gd name="T20" fmla="*/ 106 w 157"/>
                    <a:gd name="T21" fmla="*/ 165 h 447"/>
                    <a:gd name="T22" fmla="*/ 95 w 157"/>
                    <a:gd name="T23" fmla="*/ 140 h 447"/>
                    <a:gd name="T24" fmla="*/ 102 w 157"/>
                    <a:gd name="T25" fmla="*/ 182 h 447"/>
                    <a:gd name="T26" fmla="*/ 79 w 157"/>
                    <a:gd name="T27" fmla="*/ 194 h 447"/>
                    <a:gd name="T28" fmla="*/ 102 w 157"/>
                    <a:gd name="T29" fmla="*/ 182 h 447"/>
                    <a:gd name="T30" fmla="*/ 83 w 157"/>
                    <a:gd name="T31" fmla="*/ 236 h 447"/>
                    <a:gd name="T32" fmla="*/ 75 w 157"/>
                    <a:gd name="T33" fmla="*/ 211 h 447"/>
                    <a:gd name="T34" fmla="*/ 79 w 157"/>
                    <a:gd name="T35" fmla="*/ 252 h 447"/>
                    <a:gd name="T36" fmla="*/ 59 w 157"/>
                    <a:gd name="T37" fmla="*/ 265 h 447"/>
                    <a:gd name="T38" fmla="*/ 79 w 157"/>
                    <a:gd name="T39" fmla="*/ 252 h 447"/>
                    <a:gd name="T40" fmla="*/ 63 w 157"/>
                    <a:gd name="T41" fmla="*/ 306 h 447"/>
                    <a:gd name="T42" fmla="*/ 51 w 157"/>
                    <a:gd name="T43" fmla="*/ 281 h 447"/>
                    <a:gd name="T44" fmla="*/ 55 w 157"/>
                    <a:gd name="T45" fmla="*/ 323 h 447"/>
                    <a:gd name="T46" fmla="*/ 35 w 157"/>
                    <a:gd name="T47" fmla="*/ 335 h 447"/>
                    <a:gd name="T48" fmla="*/ 55 w 157"/>
                    <a:gd name="T49" fmla="*/ 323 h 447"/>
                    <a:gd name="T50" fmla="*/ 39 w 157"/>
                    <a:gd name="T51" fmla="*/ 377 h 447"/>
                    <a:gd name="T52" fmla="*/ 28 w 157"/>
                    <a:gd name="T53" fmla="*/ 352 h 447"/>
                    <a:gd name="T54" fmla="*/ 35 w 157"/>
                    <a:gd name="T55" fmla="*/ 393 h 447"/>
                    <a:gd name="T56" fmla="*/ 12 w 157"/>
                    <a:gd name="T57" fmla="*/ 406 h 447"/>
                    <a:gd name="T58" fmla="*/ 35 w 157"/>
                    <a:gd name="T59" fmla="*/ 393 h 447"/>
                    <a:gd name="T60" fmla="*/ 16 w 157"/>
                    <a:gd name="T61" fmla="*/ 447 h 447"/>
                    <a:gd name="T62" fmla="*/ 8 w 157"/>
                    <a:gd name="T63" fmla="*/ 422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447">
                      <a:moveTo>
                        <a:pt x="157" y="4"/>
                      </a:moveTo>
                      <a:lnTo>
                        <a:pt x="150" y="20"/>
                      </a:lnTo>
                      <a:lnTo>
                        <a:pt x="134" y="16"/>
                      </a:lnTo>
                      <a:lnTo>
                        <a:pt x="142" y="0"/>
                      </a:lnTo>
                      <a:lnTo>
                        <a:pt x="157" y="4"/>
                      </a:lnTo>
                      <a:close/>
                      <a:moveTo>
                        <a:pt x="146" y="41"/>
                      </a:moveTo>
                      <a:lnTo>
                        <a:pt x="138" y="58"/>
                      </a:lnTo>
                      <a:lnTo>
                        <a:pt x="122" y="53"/>
                      </a:lnTo>
                      <a:lnTo>
                        <a:pt x="130" y="33"/>
                      </a:lnTo>
                      <a:lnTo>
                        <a:pt x="146" y="41"/>
                      </a:lnTo>
                      <a:close/>
                      <a:moveTo>
                        <a:pt x="134" y="74"/>
                      </a:moveTo>
                      <a:lnTo>
                        <a:pt x="130" y="95"/>
                      </a:lnTo>
                      <a:lnTo>
                        <a:pt x="114" y="87"/>
                      </a:lnTo>
                      <a:lnTo>
                        <a:pt x="118" y="70"/>
                      </a:lnTo>
                      <a:lnTo>
                        <a:pt x="134" y="74"/>
                      </a:lnTo>
                      <a:close/>
                      <a:moveTo>
                        <a:pt x="122" y="111"/>
                      </a:moveTo>
                      <a:lnTo>
                        <a:pt x="118" y="128"/>
                      </a:lnTo>
                      <a:lnTo>
                        <a:pt x="102" y="124"/>
                      </a:lnTo>
                      <a:lnTo>
                        <a:pt x="106" y="103"/>
                      </a:lnTo>
                      <a:lnTo>
                        <a:pt x="122" y="111"/>
                      </a:lnTo>
                      <a:close/>
                      <a:moveTo>
                        <a:pt x="110" y="145"/>
                      </a:moveTo>
                      <a:lnTo>
                        <a:pt x="106" y="165"/>
                      </a:lnTo>
                      <a:lnTo>
                        <a:pt x="91" y="157"/>
                      </a:lnTo>
                      <a:lnTo>
                        <a:pt x="95" y="140"/>
                      </a:lnTo>
                      <a:lnTo>
                        <a:pt x="110" y="145"/>
                      </a:lnTo>
                      <a:close/>
                      <a:moveTo>
                        <a:pt x="102" y="182"/>
                      </a:moveTo>
                      <a:lnTo>
                        <a:pt x="95" y="199"/>
                      </a:lnTo>
                      <a:lnTo>
                        <a:pt x="79" y="194"/>
                      </a:lnTo>
                      <a:lnTo>
                        <a:pt x="87" y="174"/>
                      </a:lnTo>
                      <a:lnTo>
                        <a:pt x="102" y="182"/>
                      </a:lnTo>
                      <a:close/>
                      <a:moveTo>
                        <a:pt x="91" y="215"/>
                      </a:moveTo>
                      <a:lnTo>
                        <a:pt x="83" y="236"/>
                      </a:lnTo>
                      <a:lnTo>
                        <a:pt x="67" y="228"/>
                      </a:lnTo>
                      <a:lnTo>
                        <a:pt x="75" y="211"/>
                      </a:lnTo>
                      <a:lnTo>
                        <a:pt x="91" y="215"/>
                      </a:lnTo>
                      <a:close/>
                      <a:moveTo>
                        <a:pt x="79" y="252"/>
                      </a:moveTo>
                      <a:lnTo>
                        <a:pt x="71" y="269"/>
                      </a:lnTo>
                      <a:lnTo>
                        <a:pt x="59" y="265"/>
                      </a:lnTo>
                      <a:lnTo>
                        <a:pt x="63" y="244"/>
                      </a:lnTo>
                      <a:lnTo>
                        <a:pt x="79" y="252"/>
                      </a:lnTo>
                      <a:close/>
                      <a:moveTo>
                        <a:pt x="67" y="286"/>
                      </a:moveTo>
                      <a:lnTo>
                        <a:pt x="63" y="306"/>
                      </a:lnTo>
                      <a:lnTo>
                        <a:pt x="47" y="298"/>
                      </a:lnTo>
                      <a:lnTo>
                        <a:pt x="51" y="281"/>
                      </a:lnTo>
                      <a:lnTo>
                        <a:pt x="67" y="286"/>
                      </a:lnTo>
                      <a:close/>
                      <a:moveTo>
                        <a:pt x="55" y="323"/>
                      </a:moveTo>
                      <a:lnTo>
                        <a:pt x="51" y="339"/>
                      </a:lnTo>
                      <a:lnTo>
                        <a:pt x="35" y="335"/>
                      </a:lnTo>
                      <a:lnTo>
                        <a:pt x="39" y="315"/>
                      </a:lnTo>
                      <a:lnTo>
                        <a:pt x="55" y="323"/>
                      </a:lnTo>
                      <a:close/>
                      <a:moveTo>
                        <a:pt x="43" y="360"/>
                      </a:moveTo>
                      <a:lnTo>
                        <a:pt x="39" y="377"/>
                      </a:lnTo>
                      <a:lnTo>
                        <a:pt x="24" y="368"/>
                      </a:lnTo>
                      <a:lnTo>
                        <a:pt x="28" y="352"/>
                      </a:lnTo>
                      <a:lnTo>
                        <a:pt x="43" y="360"/>
                      </a:lnTo>
                      <a:close/>
                      <a:moveTo>
                        <a:pt x="35" y="393"/>
                      </a:moveTo>
                      <a:lnTo>
                        <a:pt x="28" y="410"/>
                      </a:lnTo>
                      <a:lnTo>
                        <a:pt x="12" y="406"/>
                      </a:lnTo>
                      <a:lnTo>
                        <a:pt x="20" y="389"/>
                      </a:lnTo>
                      <a:lnTo>
                        <a:pt x="35" y="393"/>
                      </a:lnTo>
                      <a:close/>
                      <a:moveTo>
                        <a:pt x="24" y="431"/>
                      </a:moveTo>
                      <a:lnTo>
                        <a:pt x="16" y="447"/>
                      </a:lnTo>
                      <a:lnTo>
                        <a:pt x="0" y="439"/>
                      </a:lnTo>
                      <a:lnTo>
                        <a:pt x="8" y="422"/>
                      </a:lnTo>
                      <a:lnTo>
                        <a:pt x="24" y="431"/>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404" name="Picture 153"/>
                <p:cNvPicPr>
                  <a:picLocks noChangeAspect="1" noChangeArrowheads="1"/>
                </p:cNvPicPr>
                <p:nvPr/>
              </p:nvPicPr>
              <p:blipFill>
                <a:blip r:embed="rId16"/>
                <a:stretch>
                  <a:fillRect/>
                </a:stretch>
              </p:blipFill>
              <p:spPr>
                <a:xfrm>
                  <a:off x="3522" y="2771"/>
                  <a:ext cx="205" cy="120"/>
                </a:xfrm>
                <a:prstGeom prst="rect">
                  <a:avLst/>
                </a:prstGeom>
                <a:noFill/>
                <a:ln>
                  <a:noFill/>
                </a:ln>
              </p:spPr>
            </p:pic>
            <p:pic>
              <p:nvPicPr>
                <p:cNvPr id="1405" name="Picture 154"/>
                <p:cNvPicPr>
                  <a:picLocks noChangeAspect="1" noChangeArrowheads="1"/>
                </p:cNvPicPr>
                <p:nvPr/>
              </p:nvPicPr>
              <p:blipFill>
                <a:blip r:embed="rId17"/>
                <a:stretch>
                  <a:fillRect/>
                </a:stretch>
              </p:blipFill>
              <p:spPr>
                <a:xfrm>
                  <a:off x="3522" y="2771"/>
                  <a:ext cx="205" cy="120"/>
                </a:xfrm>
                <a:prstGeom prst="rect">
                  <a:avLst/>
                </a:prstGeom>
                <a:noFill/>
                <a:ln>
                  <a:noFill/>
                </a:ln>
              </p:spPr>
            </p:pic>
            <p:sp>
              <p:nvSpPr>
                <p:cNvPr id="1406" name="Rectangle 155"/>
                <p:cNvSpPr>
                  <a:spLocks noChangeArrowheads="1"/>
                </p:cNvSpPr>
                <p:nvPr/>
              </p:nvSpPr>
              <p:spPr>
                <a:xfrm>
                  <a:off x="3526" y="2460"/>
                  <a:ext cx="174" cy="67"/>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7" name="Rectangle 156"/>
                <p:cNvSpPr>
                  <a:spLocks noChangeArrowheads="1"/>
                </p:cNvSpPr>
                <p:nvPr/>
              </p:nvSpPr>
              <p:spPr>
                <a:xfrm>
                  <a:off x="3526" y="2460"/>
                  <a:ext cx="174" cy="6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8" name="Rectangle 157"/>
                <p:cNvSpPr>
                  <a:spLocks noChangeArrowheads="1"/>
                </p:cNvSpPr>
                <p:nvPr/>
              </p:nvSpPr>
              <p:spPr>
                <a:xfrm>
                  <a:off x="3538" y="2460"/>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Ｐ＆Ｒ</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09" name="Rectangle 158"/>
                <p:cNvSpPr>
                  <a:spLocks noChangeArrowheads="1"/>
                </p:cNvSpPr>
                <p:nvPr/>
              </p:nvSpPr>
              <p:spPr>
                <a:xfrm>
                  <a:off x="3526" y="2460"/>
                  <a:ext cx="174" cy="67"/>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0" name="Rectangle 159"/>
                <p:cNvSpPr>
                  <a:spLocks noChangeArrowheads="1"/>
                </p:cNvSpPr>
                <p:nvPr/>
              </p:nvSpPr>
              <p:spPr>
                <a:xfrm>
                  <a:off x="3526" y="2460"/>
                  <a:ext cx="174" cy="6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1" name="Rectangle 160"/>
                <p:cNvSpPr>
                  <a:spLocks noChangeArrowheads="1"/>
                </p:cNvSpPr>
                <p:nvPr/>
              </p:nvSpPr>
              <p:spPr>
                <a:xfrm>
                  <a:off x="3538" y="2460"/>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Ｐ＆Ｒ</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12" name="Rectangle 161"/>
                <p:cNvSpPr>
                  <a:spLocks noChangeArrowheads="1"/>
                </p:cNvSpPr>
                <p:nvPr/>
              </p:nvSpPr>
              <p:spPr>
                <a:xfrm>
                  <a:off x="3652" y="2618"/>
                  <a:ext cx="185" cy="62"/>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3" name="Rectangle 162"/>
                <p:cNvSpPr>
                  <a:spLocks noChangeArrowheads="1"/>
                </p:cNvSpPr>
                <p:nvPr/>
              </p:nvSpPr>
              <p:spPr>
                <a:xfrm>
                  <a:off x="3652" y="2618"/>
                  <a:ext cx="185" cy="62"/>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4" name="Rectangle 163"/>
                <p:cNvSpPr>
                  <a:spLocks noChangeArrowheads="1"/>
                </p:cNvSpPr>
                <p:nvPr/>
              </p:nvSpPr>
              <p:spPr>
                <a:xfrm>
                  <a:off x="3668" y="2618"/>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Ｃ＆Ｒ</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15" name="Rectangle 164"/>
                <p:cNvSpPr>
                  <a:spLocks noChangeArrowheads="1"/>
                </p:cNvSpPr>
                <p:nvPr/>
              </p:nvSpPr>
              <p:spPr>
                <a:xfrm>
                  <a:off x="3652" y="2618"/>
                  <a:ext cx="185" cy="62"/>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6" name="Rectangle 165"/>
                <p:cNvSpPr>
                  <a:spLocks noChangeArrowheads="1"/>
                </p:cNvSpPr>
                <p:nvPr/>
              </p:nvSpPr>
              <p:spPr>
                <a:xfrm>
                  <a:off x="3652" y="2618"/>
                  <a:ext cx="185" cy="62"/>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7" name="Rectangle 166"/>
                <p:cNvSpPr>
                  <a:spLocks noChangeArrowheads="1"/>
                </p:cNvSpPr>
                <p:nvPr/>
              </p:nvSpPr>
              <p:spPr>
                <a:xfrm>
                  <a:off x="3668" y="2618"/>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Ｃ＆Ｒ</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18" name="Rectangle 167"/>
                <p:cNvSpPr>
                  <a:spLocks noChangeArrowheads="1"/>
                </p:cNvSpPr>
                <p:nvPr/>
              </p:nvSpPr>
              <p:spPr>
                <a:xfrm>
                  <a:off x="4998" y="2829"/>
                  <a:ext cx="189"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9" name="Rectangle 168"/>
                <p:cNvSpPr>
                  <a:spLocks noChangeArrowheads="1"/>
                </p:cNvSpPr>
                <p:nvPr/>
              </p:nvSpPr>
              <p:spPr>
                <a:xfrm>
                  <a:off x="4998" y="2829"/>
                  <a:ext cx="189"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0" name="Rectangle 169"/>
                <p:cNvSpPr>
                  <a:spLocks noChangeArrowheads="1"/>
                </p:cNvSpPr>
                <p:nvPr/>
              </p:nvSpPr>
              <p:spPr>
                <a:xfrm>
                  <a:off x="5022" y="2829"/>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Ｐ＆Ｒ</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21" name="Rectangle 170"/>
                <p:cNvSpPr>
                  <a:spLocks noChangeArrowheads="1"/>
                </p:cNvSpPr>
                <p:nvPr/>
              </p:nvSpPr>
              <p:spPr>
                <a:xfrm>
                  <a:off x="5002" y="2970"/>
                  <a:ext cx="189" cy="87"/>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2" name="Rectangle 171"/>
                <p:cNvSpPr>
                  <a:spLocks noChangeArrowheads="1"/>
                </p:cNvSpPr>
                <p:nvPr/>
              </p:nvSpPr>
              <p:spPr>
                <a:xfrm>
                  <a:off x="5002" y="2970"/>
                  <a:ext cx="189" cy="8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3" name="Rectangle 172"/>
                <p:cNvSpPr>
                  <a:spLocks noChangeArrowheads="1"/>
                </p:cNvSpPr>
                <p:nvPr/>
              </p:nvSpPr>
              <p:spPr>
                <a:xfrm>
                  <a:off x="5026" y="2978"/>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Ｃ＆Ｒ</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24" name="Line 173"/>
                <p:cNvSpPr>
                  <a:spLocks noChangeShapeType="1"/>
                </p:cNvSpPr>
                <p:nvPr/>
              </p:nvSpPr>
              <p:spPr>
                <a:xfrm flipV="1">
                  <a:off x="4931" y="1524"/>
                  <a:ext cx="0" cy="1765"/>
                </a:xfrm>
                <a:prstGeom prst="line">
                  <a:avLst/>
                </a:prstGeom>
                <a:noFill/>
                <a:ln w="492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5" name="Freeform 174"/>
                <p:cNvSpPr>
                  <a:spLocks noEditPoints="1"/>
                </p:cNvSpPr>
                <p:nvPr/>
              </p:nvSpPr>
              <p:spPr>
                <a:xfrm>
                  <a:off x="4923" y="1569"/>
                  <a:ext cx="16" cy="1646"/>
                </a:xfrm>
                <a:custGeom>
                  <a:avLst/>
                  <a:gdLst>
                    <a:gd name="T0" fmla="*/ 0 w 16"/>
                    <a:gd name="T1" fmla="*/ 1571 h 1646"/>
                    <a:gd name="T2" fmla="*/ 16 w 16"/>
                    <a:gd name="T3" fmla="*/ 1646 h 1646"/>
                    <a:gd name="T4" fmla="*/ 0 w 16"/>
                    <a:gd name="T5" fmla="*/ 1517 h 1646"/>
                    <a:gd name="T6" fmla="*/ 16 w 16"/>
                    <a:gd name="T7" fmla="*/ 1438 h 1646"/>
                    <a:gd name="T8" fmla="*/ 0 w 16"/>
                    <a:gd name="T9" fmla="*/ 1517 h 1646"/>
                    <a:gd name="T10" fmla="*/ 0 w 16"/>
                    <a:gd name="T11" fmla="*/ 1310 h 1646"/>
                    <a:gd name="T12" fmla="*/ 16 w 16"/>
                    <a:gd name="T13" fmla="*/ 1385 h 1646"/>
                    <a:gd name="T14" fmla="*/ 0 w 16"/>
                    <a:gd name="T15" fmla="*/ 1252 h 1646"/>
                    <a:gd name="T16" fmla="*/ 16 w 16"/>
                    <a:gd name="T17" fmla="*/ 1177 h 1646"/>
                    <a:gd name="T18" fmla="*/ 0 w 16"/>
                    <a:gd name="T19" fmla="*/ 1252 h 1646"/>
                    <a:gd name="T20" fmla="*/ 0 w 16"/>
                    <a:gd name="T21" fmla="*/ 1049 h 1646"/>
                    <a:gd name="T22" fmla="*/ 16 w 16"/>
                    <a:gd name="T23" fmla="*/ 1123 h 1646"/>
                    <a:gd name="T24" fmla="*/ 0 w 16"/>
                    <a:gd name="T25" fmla="*/ 991 h 1646"/>
                    <a:gd name="T26" fmla="*/ 16 w 16"/>
                    <a:gd name="T27" fmla="*/ 916 h 1646"/>
                    <a:gd name="T28" fmla="*/ 0 w 16"/>
                    <a:gd name="T29" fmla="*/ 991 h 1646"/>
                    <a:gd name="T30" fmla="*/ 0 w 16"/>
                    <a:gd name="T31" fmla="*/ 784 h 1646"/>
                    <a:gd name="T32" fmla="*/ 16 w 16"/>
                    <a:gd name="T33" fmla="*/ 858 h 1646"/>
                    <a:gd name="T34" fmla="*/ 0 w 16"/>
                    <a:gd name="T35" fmla="*/ 730 h 1646"/>
                    <a:gd name="T36" fmla="*/ 16 w 16"/>
                    <a:gd name="T37" fmla="*/ 655 h 1646"/>
                    <a:gd name="T38" fmla="*/ 0 w 16"/>
                    <a:gd name="T39" fmla="*/ 730 h 1646"/>
                    <a:gd name="T40" fmla="*/ 0 w 16"/>
                    <a:gd name="T41" fmla="*/ 523 h 1646"/>
                    <a:gd name="T42" fmla="*/ 16 w 16"/>
                    <a:gd name="T43" fmla="*/ 597 h 1646"/>
                    <a:gd name="T44" fmla="*/ 0 w 16"/>
                    <a:gd name="T45" fmla="*/ 465 h 1646"/>
                    <a:gd name="T46" fmla="*/ 16 w 16"/>
                    <a:gd name="T47" fmla="*/ 390 h 1646"/>
                    <a:gd name="T48" fmla="*/ 0 w 16"/>
                    <a:gd name="T49" fmla="*/ 465 h 1646"/>
                    <a:gd name="T50" fmla="*/ 0 w 16"/>
                    <a:gd name="T51" fmla="*/ 261 h 1646"/>
                    <a:gd name="T52" fmla="*/ 16 w 16"/>
                    <a:gd name="T53" fmla="*/ 336 h 1646"/>
                    <a:gd name="T54" fmla="*/ 0 w 16"/>
                    <a:gd name="T55" fmla="*/ 203 h 1646"/>
                    <a:gd name="T56" fmla="*/ 16 w 16"/>
                    <a:gd name="T57" fmla="*/ 129 h 1646"/>
                    <a:gd name="T58" fmla="*/ 0 w 16"/>
                    <a:gd name="T59" fmla="*/ 203 h 1646"/>
                    <a:gd name="T60" fmla="*/ 0 w 16"/>
                    <a:gd name="T61" fmla="*/ 0 h 1646"/>
                    <a:gd name="T62" fmla="*/ 16 w 16"/>
                    <a:gd name="T63" fmla="*/ 75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1646">
                      <a:moveTo>
                        <a:pt x="0" y="1646"/>
                      </a:moveTo>
                      <a:lnTo>
                        <a:pt x="0" y="1571"/>
                      </a:lnTo>
                      <a:lnTo>
                        <a:pt x="16" y="1571"/>
                      </a:lnTo>
                      <a:lnTo>
                        <a:pt x="16" y="1646"/>
                      </a:lnTo>
                      <a:lnTo>
                        <a:pt x="0" y="1646"/>
                      </a:lnTo>
                      <a:close/>
                      <a:moveTo>
                        <a:pt x="0" y="1517"/>
                      </a:moveTo>
                      <a:lnTo>
                        <a:pt x="0" y="1438"/>
                      </a:lnTo>
                      <a:lnTo>
                        <a:pt x="16" y="1438"/>
                      </a:lnTo>
                      <a:lnTo>
                        <a:pt x="16" y="1517"/>
                      </a:lnTo>
                      <a:lnTo>
                        <a:pt x="0" y="1517"/>
                      </a:lnTo>
                      <a:close/>
                      <a:moveTo>
                        <a:pt x="0" y="1385"/>
                      </a:moveTo>
                      <a:lnTo>
                        <a:pt x="0" y="1310"/>
                      </a:lnTo>
                      <a:lnTo>
                        <a:pt x="16" y="1310"/>
                      </a:lnTo>
                      <a:lnTo>
                        <a:pt x="16" y="1385"/>
                      </a:lnTo>
                      <a:lnTo>
                        <a:pt x="0" y="1385"/>
                      </a:lnTo>
                      <a:close/>
                      <a:moveTo>
                        <a:pt x="0" y="1252"/>
                      </a:moveTo>
                      <a:lnTo>
                        <a:pt x="0" y="1177"/>
                      </a:lnTo>
                      <a:lnTo>
                        <a:pt x="16" y="1177"/>
                      </a:lnTo>
                      <a:lnTo>
                        <a:pt x="16" y="1252"/>
                      </a:lnTo>
                      <a:lnTo>
                        <a:pt x="0" y="1252"/>
                      </a:lnTo>
                      <a:close/>
                      <a:moveTo>
                        <a:pt x="0" y="1123"/>
                      </a:moveTo>
                      <a:lnTo>
                        <a:pt x="0" y="1049"/>
                      </a:lnTo>
                      <a:lnTo>
                        <a:pt x="16" y="1049"/>
                      </a:lnTo>
                      <a:lnTo>
                        <a:pt x="16" y="1123"/>
                      </a:lnTo>
                      <a:lnTo>
                        <a:pt x="0" y="1123"/>
                      </a:lnTo>
                      <a:close/>
                      <a:moveTo>
                        <a:pt x="0" y="991"/>
                      </a:moveTo>
                      <a:lnTo>
                        <a:pt x="0" y="916"/>
                      </a:lnTo>
                      <a:lnTo>
                        <a:pt x="16" y="916"/>
                      </a:lnTo>
                      <a:lnTo>
                        <a:pt x="16" y="991"/>
                      </a:lnTo>
                      <a:lnTo>
                        <a:pt x="0" y="991"/>
                      </a:lnTo>
                      <a:close/>
                      <a:moveTo>
                        <a:pt x="0" y="858"/>
                      </a:moveTo>
                      <a:lnTo>
                        <a:pt x="0" y="784"/>
                      </a:lnTo>
                      <a:lnTo>
                        <a:pt x="16" y="784"/>
                      </a:lnTo>
                      <a:lnTo>
                        <a:pt x="16" y="858"/>
                      </a:lnTo>
                      <a:lnTo>
                        <a:pt x="0" y="858"/>
                      </a:lnTo>
                      <a:close/>
                      <a:moveTo>
                        <a:pt x="0" y="730"/>
                      </a:moveTo>
                      <a:lnTo>
                        <a:pt x="0" y="655"/>
                      </a:lnTo>
                      <a:lnTo>
                        <a:pt x="16" y="655"/>
                      </a:lnTo>
                      <a:lnTo>
                        <a:pt x="16" y="730"/>
                      </a:lnTo>
                      <a:lnTo>
                        <a:pt x="0" y="730"/>
                      </a:lnTo>
                      <a:close/>
                      <a:moveTo>
                        <a:pt x="0" y="597"/>
                      </a:moveTo>
                      <a:lnTo>
                        <a:pt x="0" y="523"/>
                      </a:lnTo>
                      <a:lnTo>
                        <a:pt x="16" y="523"/>
                      </a:lnTo>
                      <a:lnTo>
                        <a:pt x="16" y="597"/>
                      </a:lnTo>
                      <a:lnTo>
                        <a:pt x="0" y="597"/>
                      </a:lnTo>
                      <a:close/>
                      <a:moveTo>
                        <a:pt x="0" y="465"/>
                      </a:moveTo>
                      <a:lnTo>
                        <a:pt x="0" y="390"/>
                      </a:lnTo>
                      <a:lnTo>
                        <a:pt x="16" y="390"/>
                      </a:lnTo>
                      <a:lnTo>
                        <a:pt x="16" y="465"/>
                      </a:lnTo>
                      <a:lnTo>
                        <a:pt x="0" y="465"/>
                      </a:lnTo>
                      <a:close/>
                      <a:moveTo>
                        <a:pt x="0" y="336"/>
                      </a:moveTo>
                      <a:lnTo>
                        <a:pt x="0" y="261"/>
                      </a:lnTo>
                      <a:lnTo>
                        <a:pt x="16" y="261"/>
                      </a:lnTo>
                      <a:lnTo>
                        <a:pt x="16" y="336"/>
                      </a:lnTo>
                      <a:lnTo>
                        <a:pt x="0" y="336"/>
                      </a:lnTo>
                      <a:close/>
                      <a:moveTo>
                        <a:pt x="0" y="203"/>
                      </a:moveTo>
                      <a:lnTo>
                        <a:pt x="0" y="129"/>
                      </a:lnTo>
                      <a:lnTo>
                        <a:pt x="16" y="129"/>
                      </a:lnTo>
                      <a:lnTo>
                        <a:pt x="16" y="203"/>
                      </a:lnTo>
                      <a:lnTo>
                        <a:pt x="0" y="203"/>
                      </a:lnTo>
                      <a:close/>
                      <a:moveTo>
                        <a:pt x="0" y="75"/>
                      </a:moveTo>
                      <a:lnTo>
                        <a:pt x="0" y="0"/>
                      </a:lnTo>
                      <a:lnTo>
                        <a:pt x="16" y="0"/>
                      </a:lnTo>
                      <a:lnTo>
                        <a:pt x="16" y="75"/>
                      </a:lnTo>
                      <a:lnTo>
                        <a:pt x="0" y="7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6" name="Line 175"/>
                <p:cNvSpPr>
                  <a:spLocks noChangeShapeType="1"/>
                </p:cNvSpPr>
                <p:nvPr/>
              </p:nvSpPr>
              <p:spPr>
                <a:xfrm flipV="1">
                  <a:off x="4931" y="1524"/>
                  <a:ext cx="0" cy="1765"/>
                </a:xfrm>
                <a:prstGeom prst="line">
                  <a:avLst/>
                </a:prstGeom>
                <a:noFill/>
                <a:ln w="492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7" name="Freeform 176"/>
                <p:cNvSpPr>
                  <a:spLocks noEditPoints="1"/>
                </p:cNvSpPr>
                <p:nvPr/>
              </p:nvSpPr>
              <p:spPr>
                <a:xfrm>
                  <a:off x="4923" y="1569"/>
                  <a:ext cx="16" cy="1646"/>
                </a:xfrm>
                <a:custGeom>
                  <a:avLst/>
                  <a:gdLst>
                    <a:gd name="T0" fmla="*/ 0 w 16"/>
                    <a:gd name="T1" fmla="*/ 1571 h 1646"/>
                    <a:gd name="T2" fmla="*/ 16 w 16"/>
                    <a:gd name="T3" fmla="*/ 1646 h 1646"/>
                    <a:gd name="T4" fmla="*/ 0 w 16"/>
                    <a:gd name="T5" fmla="*/ 1517 h 1646"/>
                    <a:gd name="T6" fmla="*/ 16 w 16"/>
                    <a:gd name="T7" fmla="*/ 1438 h 1646"/>
                    <a:gd name="T8" fmla="*/ 0 w 16"/>
                    <a:gd name="T9" fmla="*/ 1517 h 1646"/>
                    <a:gd name="T10" fmla="*/ 0 w 16"/>
                    <a:gd name="T11" fmla="*/ 1310 h 1646"/>
                    <a:gd name="T12" fmla="*/ 16 w 16"/>
                    <a:gd name="T13" fmla="*/ 1385 h 1646"/>
                    <a:gd name="T14" fmla="*/ 0 w 16"/>
                    <a:gd name="T15" fmla="*/ 1252 h 1646"/>
                    <a:gd name="T16" fmla="*/ 16 w 16"/>
                    <a:gd name="T17" fmla="*/ 1177 h 1646"/>
                    <a:gd name="T18" fmla="*/ 0 w 16"/>
                    <a:gd name="T19" fmla="*/ 1252 h 1646"/>
                    <a:gd name="T20" fmla="*/ 0 w 16"/>
                    <a:gd name="T21" fmla="*/ 1049 h 1646"/>
                    <a:gd name="T22" fmla="*/ 16 w 16"/>
                    <a:gd name="T23" fmla="*/ 1123 h 1646"/>
                    <a:gd name="T24" fmla="*/ 0 w 16"/>
                    <a:gd name="T25" fmla="*/ 991 h 1646"/>
                    <a:gd name="T26" fmla="*/ 16 w 16"/>
                    <a:gd name="T27" fmla="*/ 916 h 1646"/>
                    <a:gd name="T28" fmla="*/ 0 w 16"/>
                    <a:gd name="T29" fmla="*/ 991 h 1646"/>
                    <a:gd name="T30" fmla="*/ 0 w 16"/>
                    <a:gd name="T31" fmla="*/ 784 h 1646"/>
                    <a:gd name="T32" fmla="*/ 16 w 16"/>
                    <a:gd name="T33" fmla="*/ 858 h 1646"/>
                    <a:gd name="T34" fmla="*/ 0 w 16"/>
                    <a:gd name="T35" fmla="*/ 730 h 1646"/>
                    <a:gd name="T36" fmla="*/ 16 w 16"/>
                    <a:gd name="T37" fmla="*/ 655 h 1646"/>
                    <a:gd name="T38" fmla="*/ 0 w 16"/>
                    <a:gd name="T39" fmla="*/ 730 h 1646"/>
                    <a:gd name="T40" fmla="*/ 0 w 16"/>
                    <a:gd name="T41" fmla="*/ 523 h 1646"/>
                    <a:gd name="T42" fmla="*/ 16 w 16"/>
                    <a:gd name="T43" fmla="*/ 597 h 1646"/>
                    <a:gd name="T44" fmla="*/ 0 w 16"/>
                    <a:gd name="T45" fmla="*/ 465 h 1646"/>
                    <a:gd name="T46" fmla="*/ 16 w 16"/>
                    <a:gd name="T47" fmla="*/ 390 h 1646"/>
                    <a:gd name="T48" fmla="*/ 0 w 16"/>
                    <a:gd name="T49" fmla="*/ 465 h 1646"/>
                    <a:gd name="T50" fmla="*/ 0 w 16"/>
                    <a:gd name="T51" fmla="*/ 261 h 1646"/>
                    <a:gd name="T52" fmla="*/ 16 w 16"/>
                    <a:gd name="T53" fmla="*/ 336 h 1646"/>
                    <a:gd name="T54" fmla="*/ 0 w 16"/>
                    <a:gd name="T55" fmla="*/ 203 h 1646"/>
                    <a:gd name="T56" fmla="*/ 16 w 16"/>
                    <a:gd name="T57" fmla="*/ 129 h 1646"/>
                    <a:gd name="T58" fmla="*/ 0 w 16"/>
                    <a:gd name="T59" fmla="*/ 203 h 1646"/>
                    <a:gd name="T60" fmla="*/ 0 w 16"/>
                    <a:gd name="T61" fmla="*/ 0 h 1646"/>
                    <a:gd name="T62" fmla="*/ 16 w 16"/>
                    <a:gd name="T63" fmla="*/ 75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1646">
                      <a:moveTo>
                        <a:pt x="0" y="1646"/>
                      </a:moveTo>
                      <a:lnTo>
                        <a:pt x="0" y="1571"/>
                      </a:lnTo>
                      <a:lnTo>
                        <a:pt x="16" y="1571"/>
                      </a:lnTo>
                      <a:lnTo>
                        <a:pt x="16" y="1646"/>
                      </a:lnTo>
                      <a:lnTo>
                        <a:pt x="0" y="1646"/>
                      </a:lnTo>
                      <a:close/>
                      <a:moveTo>
                        <a:pt x="0" y="1517"/>
                      </a:moveTo>
                      <a:lnTo>
                        <a:pt x="0" y="1438"/>
                      </a:lnTo>
                      <a:lnTo>
                        <a:pt x="16" y="1438"/>
                      </a:lnTo>
                      <a:lnTo>
                        <a:pt x="16" y="1517"/>
                      </a:lnTo>
                      <a:lnTo>
                        <a:pt x="0" y="1517"/>
                      </a:lnTo>
                      <a:close/>
                      <a:moveTo>
                        <a:pt x="0" y="1385"/>
                      </a:moveTo>
                      <a:lnTo>
                        <a:pt x="0" y="1310"/>
                      </a:lnTo>
                      <a:lnTo>
                        <a:pt x="16" y="1310"/>
                      </a:lnTo>
                      <a:lnTo>
                        <a:pt x="16" y="1385"/>
                      </a:lnTo>
                      <a:lnTo>
                        <a:pt x="0" y="1385"/>
                      </a:lnTo>
                      <a:close/>
                      <a:moveTo>
                        <a:pt x="0" y="1252"/>
                      </a:moveTo>
                      <a:lnTo>
                        <a:pt x="0" y="1177"/>
                      </a:lnTo>
                      <a:lnTo>
                        <a:pt x="16" y="1177"/>
                      </a:lnTo>
                      <a:lnTo>
                        <a:pt x="16" y="1252"/>
                      </a:lnTo>
                      <a:lnTo>
                        <a:pt x="0" y="1252"/>
                      </a:lnTo>
                      <a:close/>
                      <a:moveTo>
                        <a:pt x="0" y="1123"/>
                      </a:moveTo>
                      <a:lnTo>
                        <a:pt x="0" y="1049"/>
                      </a:lnTo>
                      <a:lnTo>
                        <a:pt x="16" y="1049"/>
                      </a:lnTo>
                      <a:lnTo>
                        <a:pt x="16" y="1123"/>
                      </a:lnTo>
                      <a:lnTo>
                        <a:pt x="0" y="1123"/>
                      </a:lnTo>
                      <a:close/>
                      <a:moveTo>
                        <a:pt x="0" y="991"/>
                      </a:moveTo>
                      <a:lnTo>
                        <a:pt x="0" y="916"/>
                      </a:lnTo>
                      <a:lnTo>
                        <a:pt x="16" y="916"/>
                      </a:lnTo>
                      <a:lnTo>
                        <a:pt x="16" y="991"/>
                      </a:lnTo>
                      <a:lnTo>
                        <a:pt x="0" y="991"/>
                      </a:lnTo>
                      <a:close/>
                      <a:moveTo>
                        <a:pt x="0" y="858"/>
                      </a:moveTo>
                      <a:lnTo>
                        <a:pt x="0" y="784"/>
                      </a:lnTo>
                      <a:lnTo>
                        <a:pt x="16" y="784"/>
                      </a:lnTo>
                      <a:lnTo>
                        <a:pt x="16" y="858"/>
                      </a:lnTo>
                      <a:lnTo>
                        <a:pt x="0" y="858"/>
                      </a:lnTo>
                      <a:close/>
                      <a:moveTo>
                        <a:pt x="0" y="730"/>
                      </a:moveTo>
                      <a:lnTo>
                        <a:pt x="0" y="655"/>
                      </a:lnTo>
                      <a:lnTo>
                        <a:pt x="16" y="655"/>
                      </a:lnTo>
                      <a:lnTo>
                        <a:pt x="16" y="730"/>
                      </a:lnTo>
                      <a:lnTo>
                        <a:pt x="0" y="730"/>
                      </a:lnTo>
                      <a:close/>
                      <a:moveTo>
                        <a:pt x="0" y="597"/>
                      </a:moveTo>
                      <a:lnTo>
                        <a:pt x="0" y="523"/>
                      </a:lnTo>
                      <a:lnTo>
                        <a:pt x="16" y="523"/>
                      </a:lnTo>
                      <a:lnTo>
                        <a:pt x="16" y="597"/>
                      </a:lnTo>
                      <a:lnTo>
                        <a:pt x="0" y="597"/>
                      </a:lnTo>
                      <a:close/>
                      <a:moveTo>
                        <a:pt x="0" y="465"/>
                      </a:moveTo>
                      <a:lnTo>
                        <a:pt x="0" y="390"/>
                      </a:lnTo>
                      <a:lnTo>
                        <a:pt x="16" y="390"/>
                      </a:lnTo>
                      <a:lnTo>
                        <a:pt x="16" y="465"/>
                      </a:lnTo>
                      <a:lnTo>
                        <a:pt x="0" y="465"/>
                      </a:lnTo>
                      <a:close/>
                      <a:moveTo>
                        <a:pt x="0" y="336"/>
                      </a:moveTo>
                      <a:lnTo>
                        <a:pt x="0" y="261"/>
                      </a:lnTo>
                      <a:lnTo>
                        <a:pt x="16" y="261"/>
                      </a:lnTo>
                      <a:lnTo>
                        <a:pt x="16" y="336"/>
                      </a:lnTo>
                      <a:lnTo>
                        <a:pt x="0" y="336"/>
                      </a:lnTo>
                      <a:close/>
                      <a:moveTo>
                        <a:pt x="0" y="203"/>
                      </a:moveTo>
                      <a:lnTo>
                        <a:pt x="0" y="129"/>
                      </a:lnTo>
                      <a:lnTo>
                        <a:pt x="16" y="129"/>
                      </a:lnTo>
                      <a:lnTo>
                        <a:pt x="16" y="203"/>
                      </a:lnTo>
                      <a:lnTo>
                        <a:pt x="0" y="203"/>
                      </a:lnTo>
                      <a:close/>
                      <a:moveTo>
                        <a:pt x="0" y="75"/>
                      </a:moveTo>
                      <a:lnTo>
                        <a:pt x="0" y="0"/>
                      </a:lnTo>
                      <a:lnTo>
                        <a:pt x="16" y="0"/>
                      </a:lnTo>
                      <a:lnTo>
                        <a:pt x="16" y="75"/>
                      </a:lnTo>
                      <a:lnTo>
                        <a:pt x="0" y="7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8" name="Rectangle 177"/>
                <p:cNvSpPr>
                  <a:spLocks noChangeArrowheads="1"/>
                </p:cNvSpPr>
                <p:nvPr/>
              </p:nvSpPr>
              <p:spPr>
                <a:xfrm>
                  <a:off x="4892" y="2481"/>
                  <a:ext cx="98" cy="20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9" name="Rectangle 178"/>
                <p:cNvSpPr>
                  <a:spLocks noChangeArrowheads="1"/>
                </p:cNvSpPr>
                <p:nvPr/>
              </p:nvSpPr>
              <p:spPr>
                <a:xfrm>
                  <a:off x="4892" y="2481"/>
                  <a:ext cx="98" cy="20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0" name="Rectangle 179"/>
                <p:cNvSpPr>
                  <a:spLocks noChangeArrowheads="1"/>
                </p:cNvSpPr>
                <p:nvPr/>
              </p:nvSpPr>
              <p:spPr>
                <a:xfrm>
                  <a:off x="4900" y="2543"/>
                  <a:ext cx="12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駅</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31" name="Rectangle 180"/>
                <p:cNvSpPr>
                  <a:spLocks noChangeArrowheads="1"/>
                </p:cNvSpPr>
                <p:nvPr/>
              </p:nvSpPr>
              <p:spPr>
                <a:xfrm>
                  <a:off x="3963" y="252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2" name="Rectangle 181"/>
                <p:cNvSpPr>
                  <a:spLocks noChangeArrowheads="1"/>
                </p:cNvSpPr>
                <p:nvPr/>
              </p:nvSpPr>
              <p:spPr>
                <a:xfrm>
                  <a:off x="3963" y="252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3" name="Rectangle 182"/>
                <p:cNvSpPr>
                  <a:spLocks noChangeArrowheads="1"/>
                </p:cNvSpPr>
                <p:nvPr/>
              </p:nvSpPr>
              <p:spPr>
                <a:xfrm>
                  <a:off x="3983" y="253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34" name="Rectangle 183"/>
                <p:cNvSpPr>
                  <a:spLocks noChangeArrowheads="1"/>
                </p:cNvSpPr>
                <p:nvPr/>
              </p:nvSpPr>
              <p:spPr>
                <a:xfrm>
                  <a:off x="3963" y="252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5" name="Rectangle 184"/>
                <p:cNvSpPr>
                  <a:spLocks noChangeArrowheads="1"/>
                </p:cNvSpPr>
                <p:nvPr/>
              </p:nvSpPr>
              <p:spPr>
                <a:xfrm>
                  <a:off x="3963" y="252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6" name="Rectangle 185"/>
                <p:cNvSpPr>
                  <a:spLocks noChangeArrowheads="1"/>
                </p:cNvSpPr>
                <p:nvPr/>
              </p:nvSpPr>
              <p:spPr>
                <a:xfrm>
                  <a:off x="3983" y="253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37" name="Rectangle 186"/>
                <p:cNvSpPr>
                  <a:spLocks noChangeArrowheads="1"/>
                </p:cNvSpPr>
                <p:nvPr/>
              </p:nvSpPr>
              <p:spPr>
                <a:xfrm>
                  <a:off x="3255" y="2527"/>
                  <a:ext cx="75" cy="78"/>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8" name="Rectangle 187"/>
                <p:cNvSpPr>
                  <a:spLocks noChangeArrowheads="1"/>
                </p:cNvSpPr>
                <p:nvPr/>
              </p:nvSpPr>
              <p:spPr>
                <a:xfrm>
                  <a:off x="3255" y="2527"/>
                  <a:ext cx="75" cy="78"/>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9" name="Rectangle 188"/>
                <p:cNvSpPr>
                  <a:spLocks noChangeArrowheads="1"/>
                </p:cNvSpPr>
                <p:nvPr/>
              </p:nvSpPr>
              <p:spPr>
                <a:xfrm>
                  <a:off x="3275" y="2535"/>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40" name="Rectangle 189"/>
                <p:cNvSpPr>
                  <a:spLocks noChangeArrowheads="1"/>
                </p:cNvSpPr>
                <p:nvPr/>
              </p:nvSpPr>
              <p:spPr>
                <a:xfrm>
                  <a:off x="3255" y="2527"/>
                  <a:ext cx="75" cy="78"/>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1" name="Rectangle 190"/>
                <p:cNvSpPr>
                  <a:spLocks noChangeArrowheads="1"/>
                </p:cNvSpPr>
                <p:nvPr/>
              </p:nvSpPr>
              <p:spPr>
                <a:xfrm>
                  <a:off x="3255" y="2527"/>
                  <a:ext cx="75" cy="78"/>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2" name="Rectangle 191"/>
                <p:cNvSpPr>
                  <a:spLocks noChangeArrowheads="1"/>
                </p:cNvSpPr>
                <p:nvPr/>
              </p:nvSpPr>
              <p:spPr>
                <a:xfrm>
                  <a:off x="3275" y="2535"/>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443" name="Picture 192"/>
                <p:cNvPicPr>
                  <a:picLocks noChangeAspect="1" noChangeArrowheads="1"/>
                </p:cNvPicPr>
                <p:nvPr/>
              </p:nvPicPr>
              <p:blipFill>
                <a:blip r:embed="rId18"/>
                <a:stretch>
                  <a:fillRect/>
                </a:stretch>
              </p:blipFill>
              <p:spPr>
                <a:xfrm>
                  <a:off x="3731" y="1830"/>
                  <a:ext cx="606" cy="423"/>
                </a:xfrm>
                <a:prstGeom prst="rect">
                  <a:avLst/>
                </a:prstGeom>
                <a:noFill/>
                <a:ln>
                  <a:noFill/>
                </a:ln>
              </p:spPr>
            </p:pic>
            <p:pic>
              <p:nvPicPr>
                <p:cNvPr id="1444" name="Picture 193"/>
                <p:cNvPicPr>
                  <a:picLocks noChangeAspect="1" noChangeArrowheads="1"/>
                </p:cNvPicPr>
                <p:nvPr/>
              </p:nvPicPr>
              <p:blipFill>
                <a:blip r:embed="rId19"/>
                <a:stretch>
                  <a:fillRect/>
                </a:stretch>
              </p:blipFill>
              <p:spPr>
                <a:xfrm>
                  <a:off x="3507" y="3119"/>
                  <a:ext cx="641" cy="431"/>
                </a:xfrm>
                <a:prstGeom prst="rect">
                  <a:avLst/>
                </a:prstGeom>
                <a:noFill/>
                <a:ln>
                  <a:noFill/>
                </a:ln>
              </p:spPr>
            </p:pic>
            <p:sp>
              <p:nvSpPr>
                <p:cNvPr id="1445" name="Freeform 194"/>
                <p:cNvSpPr/>
                <p:nvPr/>
              </p:nvSpPr>
              <p:spPr>
                <a:xfrm>
                  <a:off x="4211" y="2784"/>
                  <a:ext cx="665" cy="476"/>
                </a:xfrm>
                <a:custGeom>
                  <a:avLst/>
                  <a:gdLst>
                    <a:gd name="T0" fmla="*/ 83 w 665"/>
                    <a:gd name="T1" fmla="*/ 0 h 476"/>
                    <a:gd name="T2" fmla="*/ 75 w 665"/>
                    <a:gd name="T3" fmla="*/ 0 h 476"/>
                    <a:gd name="T4" fmla="*/ 67 w 665"/>
                    <a:gd name="T5" fmla="*/ 4 h 476"/>
                    <a:gd name="T6" fmla="*/ 59 w 665"/>
                    <a:gd name="T7" fmla="*/ 4 h 476"/>
                    <a:gd name="T8" fmla="*/ 51 w 665"/>
                    <a:gd name="T9" fmla="*/ 8 h 476"/>
                    <a:gd name="T10" fmla="*/ 43 w 665"/>
                    <a:gd name="T11" fmla="*/ 12 h 476"/>
                    <a:gd name="T12" fmla="*/ 35 w 665"/>
                    <a:gd name="T13" fmla="*/ 16 h 476"/>
                    <a:gd name="T14" fmla="*/ 24 w 665"/>
                    <a:gd name="T15" fmla="*/ 29 h 476"/>
                    <a:gd name="T16" fmla="*/ 12 w 665"/>
                    <a:gd name="T17" fmla="*/ 41 h 476"/>
                    <a:gd name="T18" fmla="*/ 8 w 665"/>
                    <a:gd name="T19" fmla="*/ 49 h 476"/>
                    <a:gd name="T20" fmla="*/ 4 w 665"/>
                    <a:gd name="T21" fmla="*/ 58 h 476"/>
                    <a:gd name="T22" fmla="*/ 4 w 665"/>
                    <a:gd name="T23" fmla="*/ 66 h 476"/>
                    <a:gd name="T24" fmla="*/ 0 w 665"/>
                    <a:gd name="T25" fmla="*/ 78 h 476"/>
                    <a:gd name="T26" fmla="*/ 0 w 665"/>
                    <a:gd name="T27" fmla="*/ 87 h 476"/>
                    <a:gd name="T28" fmla="*/ 0 w 665"/>
                    <a:gd name="T29" fmla="*/ 95 h 476"/>
                    <a:gd name="T30" fmla="*/ 0 w 665"/>
                    <a:gd name="T31" fmla="*/ 381 h 476"/>
                    <a:gd name="T32" fmla="*/ 0 w 665"/>
                    <a:gd name="T33" fmla="*/ 389 h 476"/>
                    <a:gd name="T34" fmla="*/ 0 w 665"/>
                    <a:gd name="T35" fmla="*/ 398 h 476"/>
                    <a:gd name="T36" fmla="*/ 4 w 665"/>
                    <a:gd name="T37" fmla="*/ 410 h 476"/>
                    <a:gd name="T38" fmla="*/ 4 w 665"/>
                    <a:gd name="T39" fmla="*/ 418 h 476"/>
                    <a:gd name="T40" fmla="*/ 8 w 665"/>
                    <a:gd name="T41" fmla="*/ 427 h 476"/>
                    <a:gd name="T42" fmla="*/ 12 w 665"/>
                    <a:gd name="T43" fmla="*/ 435 h 476"/>
                    <a:gd name="T44" fmla="*/ 24 w 665"/>
                    <a:gd name="T45" fmla="*/ 447 h 476"/>
                    <a:gd name="T46" fmla="*/ 35 w 665"/>
                    <a:gd name="T47" fmla="*/ 460 h 476"/>
                    <a:gd name="T48" fmla="*/ 43 w 665"/>
                    <a:gd name="T49" fmla="*/ 464 h 476"/>
                    <a:gd name="T50" fmla="*/ 51 w 665"/>
                    <a:gd name="T51" fmla="*/ 468 h 476"/>
                    <a:gd name="T52" fmla="*/ 59 w 665"/>
                    <a:gd name="T53" fmla="*/ 472 h 476"/>
                    <a:gd name="T54" fmla="*/ 67 w 665"/>
                    <a:gd name="T55" fmla="*/ 472 h 476"/>
                    <a:gd name="T56" fmla="*/ 75 w 665"/>
                    <a:gd name="T57" fmla="*/ 476 h 476"/>
                    <a:gd name="T58" fmla="*/ 83 w 665"/>
                    <a:gd name="T59" fmla="*/ 476 h 476"/>
                    <a:gd name="T60" fmla="*/ 582 w 665"/>
                    <a:gd name="T61" fmla="*/ 476 h 476"/>
                    <a:gd name="T62" fmla="*/ 590 w 665"/>
                    <a:gd name="T63" fmla="*/ 476 h 476"/>
                    <a:gd name="T64" fmla="*/ 598 w 665"/>
                    <a:gd name="T65" fmla="*/ 472 h 476"/>
                    <a:gd name="T66" fmla="*/ 606 w 665"/>
                    <a:gd name="T67" fmla="*/ 472 h 476"/>
                    <a:gd name="T68" fmla="*/ 614 w 665"/>
                    <a:gd name="T69" fmla="*/ 468 h 476"/>
                    <a:gd name="T70" fmla="*/ 622 w 665"/>
                    <a:gd name="T71" fmla="*/ 464 h 476"/>
                    <a:gd name="T72" fmla="*/ 630 w 665"/>
                    <a:gd name="T73" fmla="*/ 460 h 476"/>
                    <a:gd name="T74" fmla="*/ 641 w 665"/>
                    <a:gd name="T75" fmla="*/ 447 h 476"/>
                    <a:gd name="T76" fmla="*/ 653 w 665"/>
                    <a:gd name="T77" fmla="*/ 435 h 476"/>
                    <a:gd name="T78" fmla="*/ 657 w 665"/>
                    <a:gd name="T79" fmla="*/ 427 h 476"/>
                    <a:gd name="T80" fmla="*/ 661 w 665"/>
                    <a:gd name="T81" fmla="*/ 418 h 476"/>
                    <a:gd name="T82" fmla="*/ 661 w 665"/>
                    <a:gd name="T83" fmla="*/ 410 h 476"/>
                    <a:gd name="T84" fmla="*/ 665 w 665"/>
                    <a:gd name="T85" fmla="*/ 398 h 476"/>
                    <a:gd name="T86" fmla="*/ 665 w 665"/>
                    <a:gd name="T87" fmla="*/ 389 h 476"/>
                    <a:gd name="T88" fmla="*/ 665 w 665"/>
                    <a:gd name="T89" fmla="*/ 381 h 476"/>
                    <a:gd name="T90" fmla="*/ 665 w 665"/>
                    <a:gd name="T91" fmla="*/ 95 h 476"/>
                    <a:gd name="T92" fmla="*/ 665 w 665"/>
                    <a:gd name="T93" fmla="*/ 87 h 476"/>
                    <a:gd name="T94" fmla="*/ 665 w 665"/>
                    <a:gd name="T95" fmla="*/ 78 h 476"/>
                    <a:gd name="T96" fmla="*/ 661 w 665"/>
                    <a:gd name="T97" fmla="*/ 66 h 476"/>
                    <a:gd name="T98" fmla="*/ 661 w 665"/>
                    <a:gd name="T99" fmla="*/ 58 h 476"/>
                    <a:gd name="T100" fmla="*/ 657 w 665"/>
                    <a:gd name="T101" fmla="*/ 49 h 476"/>
                    <a:gd name="T102" fmla="*/ 653 w 665"/>
                    <a:gd name="T103" fmla="*/ 41 h 476"/>
                    <a:gd name="T104" fmla="*/ 641 w 665"/>
                    <a:gd name="T105" fmla="*/ 29 h 476"/>
                    <a:gd name="T106" fmla="*/ 630 w 665"/>
                    <a:gd name="T107" fmla="*/ 16 h 476"/>
                    <a:gd name="T108" fmla="*/ 622 w 665"/>
                    <a:gd name="T109" fmla="*/ 12 h 476"/>
                    <a:gd name="T110" fmla="*/ 614 w 665"/>
                    <a:gd name="T111" fmla="*/ 8 h 476"/>
                    <a:gd name="T112" fmla="*/ 606 w 665"/>
                    <a:gd name="T113" fmla="*/ 4 h 476"/>
                    <a:gd name="T114" fmla="*/ 598 w 665"/>
                    <a:gd name="T115" fmla="*/ 4 h 476"/>
                    <a:gd name="T116" fmla="*/ 590 w 665"/>
                    <a:gd name="T117" fmla="*/ 0 h 476"/>
                    <a:gd name="T118" fmla="*/ 582 w 665"/>
                    <a:gd name="T119" fmla="*/ 0 h 476"/>
                    <a:gd name="T120" fmla="*/ 83 w 665"/>
                    <a:gd name="T12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5" h="476">
                      <a:moveTo>
                        <a:pt x="83" y="0"/>
                      </a:moveTo>
                      <a:lnTo>
                        <a:pt x="75" y="0"/>
                      </a:lnTo>
                      <a:lnTo>
                        <a:pt x="67" y="4"/>
                      </a:lnTo>
                      <a:lnTo>
                        <a:pt x="59" y="4"/>
                      </a:lnTo>
                      <a:lnTo>
                        <a:pt x="51" y="8"/>
                      </a:lnTo>
                      <a:lnTo>
                        <a:pt x="43" y="12"/>
                      </a:lnTo>
                      <a:lnTo>
                        <a:pt x="35" y="16"/>
                      </a:lnTo>
                      <a:lnTo>
                        <a:pt x="24" y="29"/>
                      </a:lnTo>
                      <a:lnTo>
                        <a:pt x="12" y="41"/>
                      </a:lnTo>
                      <a:lnTo>
                        <a:pt x="8" y="49"/>
                      </a:lnTo>
                      <a:lnTo>
                        <a:pt x="4" y="58"/>
                      </a:lnTo>
                      <a:lnTo>
                        <a:pt x="4" y="66"/>
                      </a:lnTo>
                      <a:lnTo>
                        <a:pt x="0" y="78"/>
                      </a:lnTo>
                      <a:lnTo>
                        <a:pt x="0" y="87"/>
                      </a:lnTo>
                      <a:lnTo>
                        <a:pt x="0" y="95"/>
                      </a:lnTo>
                      <a:lnTo>
                        <a:pt x="0" y="381"/>
                      </a:lnTo>
                      <a:lnTo>
                        <a:pt x="0" y="389"/>
                      </a:lnTo>
                      <a:lnTo>
                        <a:pt x="0" y="398"/>
                      </a:lnTo>
                      <a:lnTo>
                        <a:pt x="4" y="410"/>
                      </a:lnTo>
                      <a:lnTo>
                        <a:pt x="4" y="418"/>
                      </a:lnTo>
                      <a:lnTo>
                        <a:pt x="8" y="427"/>
                      </a:lnTo>
                      <a:lnTo>
                        <a:pt x="12" y="435"/>
                      </a:lnTo>
                      <a:lnTo>
                        <a:pt x="24" y="447"/>
                      </a:lnTo>
                      <a:lnTo>
                        <a:pt x="35" y="460"/>
                      </a:lnTo>
                      <a:lnTo>
                        <a:pt x="43" y="464"/>
                      </a:lnTo>
                      <a:lnTo>
                        <a:pt x="51" y="468"/>
                      </a:lnTo>
                      <a:lnTo>
                        <a:pt x="59" y="472"/>
                      </a:lnTo>
                      <a:lnTo>
                        <a:pt x="67" y="472"/>
                      </a:lnTo>
                      <a:lnTo>
                        <a:pt x="75" y="476"/>
                      </a:lnTo>
                      <a:lnTo>
                        <a:pt x="83" y="476"/>
                      </a:lnTo>
                      <a:lnTo>
                        <a:pt x="582" y="476"/>
                      </a:lnTo>
                      <a:lnTo>
                        <a:pt x="590" y="476"/>
                      </a:lnTo>
                      <a:lnTo>
                        <a:pt x="598" y="472"/>
                      </a:lnTo>
                      <a:lnTo>
                        <a:pt x="606" y="472"/>
                      </a:lnTo>
                      <a:lnTo>
                        <a:pt x="614" y="468"/>
                      </a:lnTo>
                      <a:lnTo>
                        <a:pt x="622" y="464"/>
                      </a:lnTo>
                      <a:lnTo>
                        <a:pt x="630" y="460"/>
                      </a:lnTo>
                      <a:lnTo>
                        <a:pt x="641" y="447"/>
                      </a:lnTo>
                      <a:lnTo>
                        <a:pt x="653" y="435"/>
                      </a:lnTo>
                      <a:lnTo>
                        <a:pt x="657" y="427"/>
                      </a:lnTo>
                      <a:lnTo>
                        <a:pt x="661" y="418"/>
                      </a:lnTo>
                      <a:lnTo>
                        <a:pt x="661" y="410"/>
                      </a:lnTo>
                      <a:lnTo>
                        <a:pt x="665" y="398"/>
                      </a:lnTo>
                      <a:lnTo>
                        <a:pt x="665" y="389"/>
                      </a:lnTo>
                      <a:lnTo>
                        <a:pt x="665" y="381"/>
                      </a:lnTo>
                      <a:lnTo>
                        <a:pt x="665" y="95"/>
                      </a:lnTo>
                      <a:lnTo>
                        <a:pt x="665" y="87"/>
                      </a:lnTo>
                      <a:lnTo>
                        <a:pt x="665" y="78"/>
                      </a:lnTo>
                      <a:lnTo>
                        <a:pt x="661" y="66"/>
                      </a:lnTo>
                      <a:lnTo>
                        <a:pt x="661" y="58"/>
                      </a:lnTo>
                      <a:lnTo>
                        <a:pt x="657" y="49"/>
                      </a:lnTo>
                      <a:lnTo>
                        <a:pt x="653" y="41"/>
                      </a:lnTo>
                      <a:lnTo>
                        <a:pt x="641" y="29"/>
                      </a:lnTo>
                      <a:lnTo>
                        <a:pt x="630" y="16"/>
                      </a:lnTo>
                      <a:lnTo>
                        <a:pt x="622" y="12"/>
                      </a:lnTo>
                      <a:lnTo>
                        <a:pt x="614" y="8"/>
                      </a:lnTo>
                      <a:lnTo>
                        <a:pt x="606" y="4"/>
                      </a:lnTo>
                      <a:lnTo>
                        <a:pt x="598" y="4"/>
                      </a:lnTo>
                      <a:lnTo>
                        <a:pt x="590" y="0"/>
                      </a:lnTo>
                      <a:lnTo>
                        <a:pt x="582" y="0"/>
                      </a:lnTo>
                      <a:lnTo>
                        <a:pt x="8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6" name="Freeform 195"/>
                <p:cNvSpPr/>
                <p:nvPr/>
              </p:nvSpPr>
              <p:spPr>
                <a:xfrm>
                  <a:off x="4211" y="2784"/>
                  <a:ext cx="665" cy="476"/>
                </a:xfrm>
                <a:custGeom>
                  <a:avLst/>
                  <a:gdLst>
                    <a:gd name="T0" fmla="*/ 83 w 665"/>
                    <a:gd name="T1" fmla="*/ 0 h 476"/>
                    <a:gd name="T2" fmla="*/ 75 w 665"/>
                    <a:gd name="T3" fmla="*/ 0 h 476"/>
                    <a:gd name="T4" fmla="*/ 67 w 665"/>
                    <a:gd name="T5" fmla="*/ 4 h 476"/>
                    <a:gd name="T6" fmla="*/ 59 w 665"/>
                    <a:gd name="T7" fmla="*/ 4 h 476"/>
                    <a:gd name="T8" fmla="*/ 51 w 665"/>
                    <a:gd name="T9" fmla="*/ 8 h 476"/>
                    <a:gd name="T10" fmla="*/ 43 w 665"/>
                    <a:gd name="T11" fmla="*/ 12 h 476"/>
                    <a:gd name="T12" fmla="*/ 35 w 665"/>
                    <a:gd name="T13" fmla="*/ 16 h 476"/>
                    <a:gd name="T14" fmla="*/ 24 w 665"/>
                    <a:gd name="T15" fmla="*/ 29 h 476"/>
                    <a:gd name="T16" fmla="*/ 12 w 665"/>
                    <a:gd name="T17" fmla="*/ 41 h 476"/>
                    <a:gd name="T18" fmla="*/ 8 w 665"/>
                    <a:gd name="T19" fmla="*/ 49 h 476"/>
                    <a:gd name="T20" fmla="*/ 4 w 665"/>
                    <a:gd name="T21" fmla="*/ 58 h 476"/>
                    <a:gd name="T22" fmla="*/ 4 w 665"/>
                    <a:gd name="T23" fmla="*/ 66 h 476"/>
                    <a:gd name="T24" fmla="*/ 0 w 665"/>
                    <a:gd name="T25" fmla="*/ 78 h 476"/>
                    <a:gd name="T26" fmla="*/ 0 w 665"/>
                    <a:gd name="T27" fmla="*/ 87 h 476"/>
                    <a:gd name="T28" fmla="*/ 0 w 665"/>
                    <a:gd name="T29" fmla="*/ 95 h 476"/>
                    <a:gd name="T30" fmla="*/ 0 w 665"/>
                    <a:gd name="T31" fmla="*/ 381 h 476"/>
                    <a:gd name="T32" fmla="*/ 0 w 665"/>
                    <a:gd name="T33" fmla="*/ 389 h 476"/>
                    <a:gd name="T34" fmla="*/ 0 w 665"/>
                    <a:gd name="T35" fmla="*/ 398 h 476"/>
                    <a:gd name="T36" fmla="*/ 4 w 665"/>
                    <a:gd name="T37" fmla="*/ 410 h 476"/>
                    <a:gd name="T38" fmla="*/ 4 w 665"/>
                    <a:gd name="T39" fmla="*/ 418 h 476"/>
                    <a:gd name="T40" fmla="*/ 8 w 665"/>
                    <a:gd name="T41" fmla="*/ 427 h 476"/>
                    <a:gd name="T42" fmla="*/ 12 w 665"/>
                    <a:gd name="T43" fmla="*/ 435 h 476"/>
                    <a:gd name="T44" fmla="*/ 24 w 665"/>
                    <a:gd name="T45" fmla="*/ 447 h 476"/>
                    <a:gd name="T46" fmla="*/ 35 w 665"/>
                    <a:gd name="T47" fmla="*/ 460 h 476"/>
                    <a:gd name="T48" fmla="*/ 43 w 665"/>
                    <a:gd name="T49" fmla="*/ 464 h 476"/>
                    <a:gd name="T50" fmla="*/ 51 w 665"/>
                    <a:gd name="T51" fmla="*/ 468 h 476"/>
                    <a:gd name="T52" fmla="*/ 59 w 665"/>
                    <a:gd name="T53" fmla="*/ 472 h 476"/>
                    <a:gd name="T54" fmla="*/ 67 w 665"/>
                    <a:gd name="T55" fmla="*/ 472 h 476"/>
                    <a:gd name="T56" fmla="*/ 75 w 665"/>
                    <a:gd name="T57" fmla="*/ 476 h 476"/>
                    <a:gd name="T58" fmla="*/ 83 w 665"/>
                    <a:gd name="T59" fmla="*/ 476 h 476"/>
                    <a:gd name="T60" fmla="*/ 582 w 665"/>
                    <a:gd name="T61" fmla="*/ 476 h 476"/>
                    <a:gd name="T62" fmla="*/ 590 w 665"/>
                    <a:gd name="T63" fmla="*/ 476 h 476"/>
                    <a:gd name="T64" fmla="*/ 598 w 665"/>
                    <a:gd name="T65" fmla="*/ 472 h 476"/>
                    <a:gd name="T66" fmla="*/ 606 w 665"/>
                    <a:gd name="T67" fmla="*/ 472 h 476"/>
                    <a:gd name="T68" fmla="*/ 614 w 665"/>
                    <a:gd name="T69" fmla="*/ 468 h 476"/>
                    <a:gd name="T70" fmla="*/ 622 w 665"/>
                    <a:gd name="T71" fmla="*/ 464 h 476"/>
                    <a:gd name="T72" fmla="*/ 630 w 665"/>
                    <a:gd name="T73" fmla="*/ 460 h 476"/>
                    <a:gd name="T74" fmla="*/ 641 w 665"/>
                    <a:gd name="T75" fmla="*/ 447 h 476"/>
                    <a:gd name="T76" fmla="*/ 653 w 665"/>
                    <a:gd name="T77" fmla="*/ 435 h 476"/>
                    <a:gd name="T78" fmla="*/ 657 w 665"/>
                    <a:gd name="T79" fmla="*/ 427 h 476"/>
                    <a:gd name="T80" fmla="*/ 661 w 665"/>
                    <a:gd name="T81" fmla="*/ 418 h 476"/>
                    <a:gd name="T82" fmla="*/ 661 w 665"/>
                    <a:gd name="T83" fmla="*/ 410 h 476"/>
                    <a:gd name="T84" fmla="*/ 665 w 665"/>
                    <a:gd name="T85" fmla="*/ 398 h 476"/>
                    <a:gd name="T86" fmla="*/ 665 w 665"/>
                    <a:gd name="T87" fmla="*/ 389 h 476"/>
                    <a:gd name="T88" fmla="*/ 665 w 665"/>
                    <a:gd name="T89" fmla="*/ 381 h 476"/>
                    <a:gd name="T90" fmla="*/ 665 w 665"/>
                    <a:gd name="T91" fmla="*/ 95 h 476"/>
                    <a:gd name="T92" fmla="*/ 665 w 665"/>
                    <a:gd name="T93" fmla="*/ 87 h 476"/>
                    <a:gd name="T94" fmla="*/ 665 w 665"/>
                    <a:gd name="T95" fmla="*/ 78 h 476"/>
                    <a:gd name="T96" fmla="*/ 661 w 665"/>
                    <a:gd name="T97" fmla="*/ 66 h 476"/>
                    <a:gd name="T98" fmla="*/ 661 w 665"/>
                    <a:gd name="T99" fmla="*/ 58 h 476"/>
                    <a:gd name="T100" fmla="*/ 657 w 665"/>
                    <a:gd name="T101" fmla="*/ 49 h 476"/>
                    <a:gd name="T102" fmla="*/ 653 w 665"/>
                    <a:gd name="T103" fmla="*/ 41 h 476"/>
                    <a:gd name="T104" fmla="*/ 641 w 665"/>
                    <a:gd name="T105" fmla="*/ 29 h 476"/>
                    <a:gd name="T106" fmla="*/ 630 w 665"/>
                    <a:gd name="T107" fmla="*/ 16 h 476"/>
                    <a:gd name="T108" fmla="*/ 622 w 665"/>
                    <a:gd name="T109" fmla="*/ 12 h 476"/>
                    <a:gd name="T110" fmla="*/ 614 w 665"/>
                    <a:gd name="T111" fmla="*/ 8 h 476"/>
                    <a:gd name="T112" fmla="*/ 606 w 665"/>
                    <a:gd name="T113" fmla="*/ 4 h 476"/>
                    <a:gd name="T114" fmla="*/ 598 w 665"/>
                    <a:gd name="T115" fmla="*/ 4 h 476"/>
                    <a:gd name="T116" fmla="*/ 590 w 665"/>
                    <a:gd name="T117" fmla="*/ 0 h 476"/>
                    <a:gd name="T118" fmla="*/ 582 w 665"/>
                    <a:gd name="T119" fmla="*/ 0 h 476"/>
                    <a:gd name="T120" fmla="*/ 83 w 665"/>
                    <a:gd name="T12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5" h="476">
                      <a:moveTo>
                        <a:pt x="83" y="0"/>
                      </a:moveTo>
                      <a:lnTo>
                        <a:pt x="75" y="0"/>
                      </a:lnTo>
                      <a:lnTo>
                        <a:pt x="67" y="4"/>
                      </a:lnTo>
                      <a:lnTo>
                        <a:pt x="59" y="4"/>
                      </a:lnTo>
                      <a:lnTo>
                        <a:pt x="51" y="8"/>
                      </a:lnTo>
                      <a:lnTo>
                        <a:pt x="43" y="12"/>
                      </a:lnTo>
                      <a:lnTo>
                        <a:pt x="35" y="16"/>
                      </a:lnTo>
                      <a:lnTo>
                        <a:pt x="24" y="29"/>
                      </a:lnTo>
                      <a:lnTo>
                        <a:pt x="12" y="41"/>
                      </a:lnTo>
                      <a:lnTo>
                        <a:pt x="8" y="49"/>
                      </a:lnTo>
                      <a:lnTo>
                        <a:pt x="4" y="58"/>
                      </a:lnTo>
                      <a:lnTo>
                        <a:pt x="4" y="66"/>
                      </a:lnTo>
                      <a:lnTo>
                        <a:pt x="0" y="78"/>
                      </a:lnTo>
                      <a:lnTo>
                        <a:pt x="0" y="87"/>
                      </a:lnTo>
                      <a:lnTo>
                        <a:pt x="0" y="95"/>
                      </a:lnTo>
                      <a:lnTo>
                        <a:pt x="0" y="381"/>
                      </a:lnTo>
                      <a:lnTo>
                        <a:pt x="0" y="389"/>
                      </a:lnTo>
                      <a:lnTo>
                        <a:pt x="0" y="398"/>
                      </a:lnTo>
                      <a:lnTo>
                        <a:pt x="4" y="410"/>
                      </a:lnTo>
                      <a:lnTo>
                        <a:pt x="4" y="418"/>
                      </a:lnTo>
                      <a:lnTo>
                        <a:pt x="8" y="427"/>
                      </a:lnTo>
                      <a:lnTo>
                        <a:pt x="12" y="435"/>
                      </a:lnTo>
                      <a:lnTo>
                        <a:pt x="24" y="447"/>
                      </a:lnTo>
                      <a:lnTo>
                        <a:pt x="35" y="460"/>
                      </a:lnTo>
                      <a:lnTo>
                        <a:pt x="43" y="464"/>
                      </a:lnTo>
                      <a:lnTo>
                        <a:pt x="51" y="468"/>
                      </a:lnTo>
                      <a:lnTo>
                        <a:pt x="59" y="472"/>
                      </a:lnTo>
                      <a:lnTo>
                        <a:pt x="67" y="472"/>
                      </a:lnTo>
                      <a:lnTo>
                        <a:pt x="75" y="476"/>
                      </a:lnTo>
                      <a:lnTo>
                        <a:pt x="83" y="476"/>
                      </a:lnTo>
                      <a:lnTo>
                        <a:pt x="582" y="476"/>
                      </a:lnTo>
                      <a:lnTo>
                        <a:pt x="590" y="476"/>
                      </a:lnTo>
                      <a:lnTo>
                        <a:pt x="598" y="472"/>
                      </a:lnTo>
                      <a:lnTo>
                        <a:pt x="606" y="472"/>
                      </a:lnTo>
                      <a:lnTo>
                        <a:pt x="614" y="468"/>
                      </a:lnTo>
                      <a:lnTo>
                        <a:pt x="622" y="464"/>
                      </a:lnTo>
                      <a:lnTo>
                        <a:pt x="630" y="460"/>
                      </a:lnTo>
                      <a:lnTo>
                        <a:pt x="641" y="447"/>
                      </a:lnTo>
                      <a:lnTo>
                        <a:pt x="653" y="435"/>
                      </a:lnTo>
                      <a:lnTo>
                        <a:pt x="657" y="427"/>
                      </a:lnTo>
                      <a:lnTo>
                        <a:pt x="661" y="418"/>
                      </a:lnTo>
                      <a:lnTo>
                        <a:pt x="661" y="410"/>
                      </a:lnTo>
                      <a:lnTo>
                        <a:pt x="665" y="398"/>
                      </a:lnTo>
                      <a:lnTo>
                        <a:pt x="665" y="389"/>
                      </a:lnTo>
                      <a:lnTo>
                        <a:pt x="665" y="381"/>
                      </a:lnTo>
                      <a:lnTo>
                        <a:pt x="665" y="95"/>
                      </a:lnTo>
                      <a:lnTo>
                        <a:pt x="665" y="87"/>
                      </a:lnTo>
                      <a:lnTo>
                        <a:pt x="665" y="78"/>
                      </a:lnTo>
                      <a:lnTo>
                        <a:pt x="661" y="66"/>
                      </a:lnTo>
                      <a:lnTo>
                        <a:pt x="661" y="58"/>
                      </a:lnTo>
                      <a:lnTo>
                        <a:pt x="657" y="49"/>
                      </a:lnTo>
                      <a:lnTo>
                        <a:pt x="653" y="41"/>
                      </a:lnTo>
                      <a:lnTo>
                        <a:pt x="641" y="29"/>
                      </a:lnTo>
                      <a:lnTo>
                        <a:pt x="630" y="16"/>
                      </a:lnTo>
                      <a:lnTo>
                        <a:pt x="622" y="12"/>
                      </a:lnTo>
                      <a:lnTo>
                        <a:pt x="614" y="8"/>
                      </a:lnTo>
                      <a:lnTo>
                        <a:pt x="606" y="4"/>
                      </a:lnTo>
                      <a:lnTo>
                        <a:pt x="598" y="4"/>
                      </a:lnTo>
                      <a:lnTo>
                        <a:pt x="590" y="0"/>
                      </a:lnTo>
                      <a:lnTo>
                        <a:pt x="582" y="0"/>
                      </a:lnTo>
                      <a:lnTo>
                        <a:pt x="83"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447" name="Picture 196"/>
                <p:cNvPicPr>
                  <a:picLocks noChangeAspect="1" noChangeArrowheads="1"/>
                </p:cNvPicPr>
                <p:nvPr/>
              </p:nvPicPr>
              <p:blipFill>
                <a:blip r:embed="rId20"/>
                <a:stretch>
                  <a:fillRect/>
                </a:stretch>
              </p:blipFill>
              <p:spPr>
                <a:xfrm>
                  <a:off x="4246" y="2817"/>
                  <a:ext cx="606" cy="410"/>
                </a:xfrm>
                <a:prstGeom prst="rect">
                  <a:avLst/>
                </a:prstGeom>
                <a:noFill/>
                <a:ln>
                  <a:noFill/>
                </a:ln>
              </p:spPr>
            </p:pic>
            <p:sp>
              <p:nvSpPr>
                <p:cNvPr id="1448" name="Rectangle 197"/>
                <p:cNvSpPr>
                  <a:spLocks noChangeArrowheads="1"/>
                </p:cNvSpPr>
                <p:nvPr/>
              </p:nvSpPr>
              <p:spPr>
                <a:xfrm>
                  <a:off x="3609" y="3476"/>
                  <a:ext cx="539"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9" name="Rectangle 198"/>
                <p:cNvSpPr>
                  <a:spLocks noChangeArrowheads="1"/>
                </p:cNvSpPr>
                <p:nvPr/>
              </p:nvSpPr>
              <p:spPr>
                <a:xfrm>
                  <a:off x="3609" y="3484"/>
                  <a:ext cx="590"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バス走行環境の改善</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50" name="Rectangle 199"/>
                <p:cNvSpPr>
                  <a:spLocks noChangeArrowheads="1"/>
                </p:cNvSpPr>
                <p:nvPr/>
              </p:nvSpPr>
              <p:spPr>
                <a:xfrm>
                  <a:off x="4270" y="3157"/>
                  <a:ext cx="559"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1" name="Rectangle 200"/>
                <p:cNvSpPr>
                  <a:spLocks noChangeArrowheads="1"/>
                </p:cNvSpPr>
                <p:nvPr/>
              </p:nvSpPr>
              <p:spPr>
                <a:xfrm>
                  <a:off x="4270" y="3165"/>
                  <a:ext cx="641"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賑わいある歩行者空間</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452" name="Picture 201"/>
                <p:cNvPicPr>
                  <a:picLocks noChangeAspect="1" noChangeArrowheads="1"/>
                </p:cNvPicPr>
                <p:nvPr/>
              </p:nvPicPr>
              <p:blipFill>
                <a:blip r:embed="rId21"/>
                <a:stretch>
                  <a:fillRect/>
                </a:stretch>
              </p:blipFill>
              <p:spPr>
                <a:xfrm>
                  <a:off x="4223" y="1830"/>
                  <a:ext cx="468" cy="419"/>
                </a:xfrm>
                <a:prstGeom prst="rect">
                  <a:avLst/>
                </a:prstGeom>
                <a:noFill/>
                <a:ln>
                  <a:noFill/>
                </a:ln>
              </p:spPr>
            </p:pic>
            <p:sp>
              <p:nvSpPr>
                <p:cNvPr id="1453" name="Rectangle 202"/>
                <p:cNvSpPr>
                  <a:spLocks noChangeArrowheads="1"/>
                </p:cNvSpPr>
                <p:nvPr/>
              </p:nvSpPr>
              <p:spPr>
                <a:xfrm>
                  <a:off x="4077" y="2199"/>
                  <a:ext cx="126" cy="8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4" name="Freeform 203"/>
                <p:cNvSpPr>
                  <a:spLocks noEditPoints="1"/>
                </p:cNvSpPr>
                <p:nvPr/>
              </p:nvSpPr>
              <p:spPr>
                <a:xfrm>
                  <a:off x="4069" y="2191"/>
                  <a:ext cx="142" cy="104"/>
                </a:xfrm>
                <a:custGeom>
                  <a:avLst/>
                  <a:gdLst>
                    <a:gd name="T0" fmla="*/ 16 w 142"/>
                    <a:gd name="T1" fmla="*/ 21 h 104"/>
                    <a:gd name="T2" fmla="*/ 16 w 142"/>
                    <a:gd name="T3" fmla="*/ 87 h 104"/>
                    <a:gd name="T4" fmla="*/ 126 w 142"/>
                    <a:gd name="T5" fmla="*/ 87 h 104"/>
                    <a:gd name="T6" fmla="*/ 126 w 142"/>
                    <a:gd name="T7" fmla="*/ 21 h 104"/>
                    <a:gd name="T8" fmla="*/ 16 w 142"/>
                    <a:gd name="T9" fmla="*/ 21 h 104"/>
                    <a:gd name="T10" fmla="*/ 130 w 142"/>
                    <a:gd name="T11" fmla="*/ 12 h 104"/>
                    <a:gd name="T12" fmla="*/ 130 w 142"/>
                    <a:gd name="T13" fmla="*/ 91 h 104"/>
                    <a:gd name="T14" fmla="*/ 12 w 142"/>
                    <a:gd name="T15" fmla="*/ 91 h 104"/>
                    <a:gd name="T16" fmla="*/ 12 w 142"/>
                    <a:gd name="T17" fmla="*/ 12 h 104"/>
                    <a:gd name="T18" fmla="*/ 130 w 142"/>
                    <a:gd name="T19" fmla="*/ 12 h 104"/>
                    <a:gd name="T20" fmla="*/ 4 w 142"/>
                    <a:gd name="T21" fmla="*/ 8 h 104"/>
                    <a:gd name="T22" fmla="*/ 4 w 142"/>
                    <a:gd name="T23" fmla="*/ 99 h 104"/>
                    <a:gd name="T24" fmla="*/ 134 w 142"/>
                    <a:gd name="T25" fmla="*/ 99 h 104"/>
                    <a:gd name="T26" fmla="*/ 134 w 142"/>
                    <a:gd name="T27" fmla="*/ 8 h 104"/>
                    <a:gd name="T28" fmla="*/ 4 w 142"/>
                    <a:gd name="T29" fmla="*/ 8 h 104"/>
                    <a:gd name="T30" fmla="*/ 142 w 142"/>
                    <a:gd name="T31" fmla="*/ 0 h 104"/>
                    <a:gd name="T32" fmla="*/ 142 w 142"/>
                    <a:gd name="T33" fmla="*/ 104 h 104"/>
                    <a:gd name="T34" fmla="*/ 0 w 142"/>
                    <a:gd name="T35" fmla="*/ 104 h 104"/>
                    <a:gd name="T36" fmla="*/ 0 w 142"/>
                    <a:gd name="T37" fmla="*/ 0 h 104"/>
                    <a:gd name="T38" fmla="*/ 142 w 142"/>
                    <a:gd name="T3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4">
                      <a:moveTo>
                        <a:pt x="16" y="21"/>
                      </a:moveTo>
                      <a:lnTo>
                        <a:pt x="16" y="87"/>
                      </a:lnTo>
                      <a:lnTo>
                        <a:pt x="126" y="87"/>
                      </a:lnTo>
                      <a:lnTo>
                        <a:pt x="126" y="21"/>
                      </a:lnTo>
                      <a:lnTo>
                        <a:pt x="16" y="21"/>
                      </a:lnTo>
                      <a:close/>
                      <a:moveTo>
                        <a:pt x="130" y="12"/>
                      </a:moveTo>
                      <a:lnTo>
                        <a:pt x="130" y="91"/>
                      </a:lnTo>
                      <a:lnTo>
                        <a:pt x="12" y="91"/>
                      </a:lnTo>
                      <a:lnTo>
                        <a:pt x="12" y="12"/>
                      </a:lnTo>
                      <a:lnTo>
                        <a:pt x="130" y="12"/>
                      </a:lnTo>
                      <a:close/>
                      <a:moveTo>
                        <a:pt x="4" y="8"/>
                      </a:moveTo>
                      <a:lnTo>
                        <a:pt x="4" y="99"/>
                      </a:lnTo>
                      <a:lnTo>
                        <a:pt x="134" y="99"/>
                      </a:lnTo>
                      <a:lnTo>
                        <a:pt x="134" y="8"/>
                      </a:lnTo>
                      <a:lnTo>
                        <a:pt x="4" y="8"/>
                      </a:lnTo>
                      <a:close/>
                      <a:moveTo>
                        <a:pt x="142" y="0"/>
                      </a:moveTo>
                      <a:lnTo>
                        <a:pt x="142" y="104"/>
                      </a:lnTo>
                      <a:lnTo>
                        <a:pt x="0" y="104"/>
                      </a:lnTo>
                      <a:lnTo>
                        <a:pt x="0" y="0"/>
                      </a:lnTo>
                      <a:lnTo>
                        <a:pt x="14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5" name="Rectangle 204"/>
                <p:cNvSpPr>
                  <a:spLocks noChangeArrowheads="1"/>
                </p:cNvSpPr>
                <p:nvPr/>
              </p:nvSpPr>
              <p:spPr>
                <a:xfrm>
                  <a:off x="4085" y="2220"/>
                  <a:ext cx="153"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ＬＲＴ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grpSp>
          <p:sp>
            <p:nvSpPr>
              <p:cNvPr id="1456" name="Rectangle 206"/>
              <p:cNvSpPr>
                <a:spLocks noChangeArrowheads="1"/>
              </p:cNvSpPr>
              <p:nvPr/>
            </p:nvSpPr>
            <p:spPr>
              <a:xfrm>
                <a:off x="4526" y="2187"/>
                <a:ext cx="142" cy="8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7" name="Freeform 207"/>
              <p:cNvSpPr>
                <a:spLocks noEditPoints="1"/>
              </p:cNvSpPr>
              <p:nvPr/>
            </p:nvSpPr>
            <p:spPr>
              <a:xfrm>
                <a:off x="4518" y="2179"/>
                <a:ext cx="157" cy="103"/>
              </a:xfrm>
              <a:custGeom>
                <a:avLst/>
                <a:gdLst>
                  <a:gd name="T0" fmla="*/ 16 w 157"/>
                  <a:gd name="T1" fmla="*/ 20 h 103"/>
                  <a:gd name="T2" fmla="*/ 16 w 157"/>
                  <a:gd name="T3" fmla="*/ 87 h 103"/>
                  <a:gd name="T4" fmla="*/ 142 w 157"/>
                  <a:gd name="T5" fmla="*/ 87 h 103"/>
                  <a:gd name="T6" fmla="*/ 142 w 157"/>
                  <a:gd name="T7" fmla="*/ 20 h 103"/>
                  <a:gd name="T8" fmla="*/ 16 w 157"/>
                  <a:gd name="T9" fmla="*/ 20 h 103"/>
                  <a:gd name="T10" fmla="*/ 150 w 157"/>
                  <a:gd name="T11" fmla="*/ 12 h 103"/>
                  <a:gd name="T12" fmla="*/ 150 w 157"/>
                  <a:gd name="T13" fmla="*/ 91 h 103"/>
                  <a:gd name="T14" fmla="*/ 12 w 157"/>
                  <a:gd name="T15" fmla="*/ 91 h 103"/>
                  <a:gd name="T16" fmla="*/ 12 w 157"/>
                  <a:gd name="T17" fmla="*/ 12 h 103"/>
                  <a:gd name="T18" fmla="*/ 150 w 157"/>
                  <a:gd name="T19" fmla="*/ 12 h 103"/>
                  <a:gd name="T20" fmla="*/ 8 w 157"/>
                  <a:gd name="T21" fmla="*/ 8 h 103"/>
                  <a:gd name="T22" fmla="*/ 8 w 157"/>
                  <a:gd name="T23" fmla="*/ 99 h 103"/>
                  <a:gd name="T24" fmla="*/ 153 w 157"/>
                  <a:gd name="T25" fmla="*/ 99 h 103"/>
                  <a:gd name="T26" fmla="*/ 153 w 157"/>
                  <a:gd name="T27" fmla="*/ 8 h 103"/>
                  <a:gd name="T28" fmla="*/ 8 w 157"/>
                  <a:gd name="T29" fmla="*/ 8 h 103"/>
                  <a:gd name="T30" fmla="*/ 157 w 157"/>
                  <a:gd name="T31" fmla="*/ 0 h 103"/>
                  <a:gd name="T32" fmla="*/ 157 w 157"/>
                  <a:gd name="T33" fmla="*/ 103 h 103"/>
                  <a:gd name="T34" fmla="*/ 0 w 157"/>
                  <a:gd name="T35" fmla="*/ 103 h 103"/>
                  <a:gd name="T36" fmla="*/ 0 w 157"/>
                  <a:gd name="T37" fmla="*/ 0 h 103"/>
                  <a:gd name="T38" fmla="*/ 157 w 157"/>
                  <a:gd name="T3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03">
                    <a:moveTo>
                      <a:pt x="16" y="20"/>
                    </a:moveTo>
                    <a:lnTo>
                      <a:pt x="16" y="87"/>
                    </a:lnTo>
                    <a:lnTo>
                      <a:pt x="142" y="87"/>
                    </a:lnTo>
                    <a:lnTo>
                      <a:pt x="142" y="20"/>
                    </a:lnTo>
                    <a:lnTo>
                      <a:pt x="16" y="20"/>
                    </a:lnTo>
                    <a:close/>
                    <a:moveTo>
                      <a:pt x="150" y="12"/>
                    </a:moveTo>
                    <a:lnTo>
                      <a:pt x="150" y="91"/>
                    </a:lnTo>
                    <a:lnTo>
                      <a:pt x="12" y="91"/>
                    </a:lnTo>
                    <a:lnTo>
                      <a:pt x="12" y="12"/>
                    </a:lnTo>
                    <a:lnTo>
                      <a:pt x="150" y="12"/>
                    </a:lnTo>
                    <a:close/>
                    <a:moveTo>
                      <a:pt x="8" y="8"/>
                    </a:moveTo>
                    <a:lnTo>
                      <a:pt x="8" y="99"/>
                    </a:lnTo>
                    <a:lnTo>
                      <a:pt x="153" y="99"/>
                    </a:lnTo>
                    <a:lnTo>
                      <a:pt x="153" y="8"/>
                    </a:lnTo>
                    <a:lnTo>
                      <a:pt x="8" y="8"/>
                    </a:lnTo>
                    <a:close/>
                    <a:moveTo>
                      <a:pt x="157" y="0"/>
                    </a:moveTo>
                    <a:lnTo>
                      <a:pt x="157" y="103"/>
                    </a:lnTo>
                    <a:lnTo>
                      <a:pt x="0" y="103"/>
                    </a:lnTo>
                    <a:lnTo>
                      <a:pt x="0" y="0"/>
                    </a:lnTo>
                    <a:lnTo>
                      <a:pt x="15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8" name="Rectangle 208"/>
              <p:cNvSpPr>
                <a:spLocks noChangeArrowheads="1"/>
              </p:cNvSpPr>
              <p:nvPr/>
            </p:nvSpPr>
            <p:spPr>
              <a:xfrm>
                <a:off x="4538" y="2207"/>
                <a:ext cx="150"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BRT</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459" name="Picture 209"/>
              <p:cNvPicPr>
                <a:picLocks noChangeAspect="1" noChangeArrowheads="1"/>
              </p:cNvPicPr>
              <p:nvPr/>
            </p:nvPicPr>
            <p:blipFill>
              <a:blip r:embed="rId22"/>
              <a:stretch>
                <a:fillRect/>
              </a:stretch>
            </p:blipFill>
            <p:spPr>
              <a:xfrm>
                <a:off x="2185" y="2063"/>
                <a:ext cx="759" cy="489"/>
              </a:xfrm>
              <a:prstGeom prst="rect">
                <a:avLst/>
              </a:prstGeom>
              <a:noFill/>
              <a:ln>
                <a:noFill/>
              </a:ln>
            </p:spPr>
          </p:pic>
          <p:sp>
            <p:nvSpPr>
              <p:cNvPr id="1460" name="Rectangle 210"/>
              <p:cNvSpPr>
                <a:spLocks noChangeArrowheads="1"/>
              </p:cNvSpPr>
              <p:nvPr/>
            </p:nvSpPr>
            <p:spPr>
              <a:xfrm>
                <a:off x="2279" y="2444"/>
                <a:ext cx="118" cy="8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1" name="Freeform 211"/>
              <p:cNvSpPr>
                <a:spLocks noEditPoints="1"/>
              </p:cNvSpPr>
              <p:nvPr/>
            </p:nvSpPr>
            <p:spPr>
              <a:xfrm>
                <a:off x="2271" y="2436"/>
                <a:ext cx="134" cy="103"/>
              </a:xfrm>
              <a:custGeom>
                <a:avLst/>
                <a:gdLst>
                  <a:gd name="T0" fmla="*/ 16 w 134"/>
                  <a:gd name="T1" fmla="*/ 16 h 103"/>
                  <a:gd name="T2" fmla="*/ 16 w 134"/>
                  <a:gd name="T3" fmla="*/ 87 h 103"/>
                  <a:gd name="T4" fmla="*/ 118 w 134"/>
                  <a:gd name="T5" fmla="*/ 87 h 103"/>
                  <a:gd name="T6" fmla="*/ 118 w 134"/>
                  <a:gd name="T7" fmla="*/ 16 h 103"/>
                  <a:gd name="T8" fmla="*/ 16 w 134"/>
                  <a:gd name="T9" fmla="*/ 16 h 103"/>
                  <a:gd name="T10" fmla="*/ 122 w 134"/>
                  <a:gd name="T11" fmla="*/ 12 h 103"/>
                  <a:gd name="T12" fmla="*/ 122 w 134"/>
                  <a:gd name="T13" fmla="*/ 91 h 103"/>
                  <a:gd name="T14" fmla="*/ 12 w 134"/>
                  <a:gd name="T15" fmla="*/ 91 h 103"/>
                  <a:gd name="T16" fmla="*/ 12 w 134"/>
                  <a:gd name="T17" fmla="*/ 12 h 103"/>
                  <a:gd name="T18" fmla="*/ 122 w 134"/>
                  <a:gd name="T19" fmla="*/ 12 h 103"/>
                  <a:gd name="T20" fmla="*/ 8 w 134"/>
                  <a:gd name="T21" fmla="*/ 4 h 103"/>
                  <a:gd name="T22" fmla="*/ 8 w 134"/>
                  <a:gd name="T23" fmla="*/ 99 h 103"/>
                  <a:gd name="T24" fmla="*/ 130 w 134"/>
                  <a:gd name="T25" fmla="*/ 99 h 103"/>
                  <a:gd name="T26" fmla="*/ 130 w 134"/>
                  <a:gd name="T27" fmla="*/ 4 h 103"/>
                  <a:gd name="T28" fmla="*/ 8 w 134"/>
                  <a:gd name="T29" fmla="*/ 4 h 103"/>
                  <a:gd name="T30" fmla="*/ 134 w 134"/>
                  <a:gd name="T31" fmla="*/ 0 h 103"/>
                  <a:gd name="T32" fmla="*/ 134 w 134"/>
                  <a:gd name="T33" fmla="*/ 103 h 103"/>
                  <a:gd name="T34" fmla="*/ 0 w 134"/>
                  <a:gd name="T35" fmla="*/ 103 h 103"/>
                  <a:gd name="T36" fmla="*/ 0 w 134"/>
                  <a:gd name="T37" fmla="*/ 0 h 103"/>
                  <a:gd name="T38" fmla="*/ 134 w 134"/>
                  <a:gd name="T3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03">
                    <a:moveTo>
                      <a:pt x="16" y="16"/>
                    </a:moveTo>
                    <a:lnTo>
                      <a:pt x="16" y="87"/>
                    </a:lnTo>
                    <a:lnTo>
                      <a:pt x="118" y="87"/>
                    </a:lnTo>
                    <a:lnTo>
                      <a:pt x="118" y="16"/>
                    </a:lnTo>
                    <a:lnTo>
                      <a:pt x="16" y="16"/>
                    </a:lnTo>
                    <a:close/>
                    <a:moveTo>
                      <a:pt x="122" y="12"/>
                    </a:moveTo>
                    <a:lnTo>
                      <a:pt x="122" y="91"/>
                    </a:lnTo>
                    <a:lnTo>
                      <a:pt x="12" y="91"/>
                    </a:lnTo>
                    <a:lnTo>
                      <a:pt x="12" y="12"/>
                    </a:lnTo>
                    <a:lnTo>
                      <a:pt x="122" y="12"/>
                    </a:lnTo>
                    <a:close/>
                    <a:moveTo>
                      <a:pt x="8" y="4"/>
                    </a:moveTo>
                    <a:lnTo>
                      <a:pt x="8" y="99"/>
                    </a:lnTo>
                    <a:lnTo>
                      <a:pt x="130" y="99"/>
                    </a:lnTo>
                    <a:lnTo>
                      <a:pt x="130" y="4"/>
                    </a:lnTo>
                    <a:lnTo>
                      <a:pt x="8" y="4"/>
                    </a:lnTo>
                    <a:close/>
                    <a:moveTo>
                      <a:pt x="134" y="0"/>
                    </a:moveTo>
                    <a:lnTo>
                      <a:pt x="134" y="103"/>
                    </a:lnTo>
                    <a:lnTo>
                      <a:pt x="0" y="103"/>
                    </a:lnTo>
                    <a:lnTo>
                      <a:pt x="0" y="0"/>
                    </a:lnTo>
                    <a:lnTo>
                      <a:pt x="1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2" name="Rectangle 212"/>
              <p:cNvSpPr>
                <a:spLocks noChangeArrowheads="1"/>
              </p:cNvSpPr>
              <p:nvPr/>
            </p:nvSpPr>
            <p:spPr>
              <a:xfrm>
                <a:off x="2291" y="2460"/>
                <a:ext cx="150"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バス</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63" name="Rectangle 213"/>
              <p:cNvSpPr>
                <a:spLocks noChangeArrowheads="1"/>
              </p:cNvSpPr>
              <p:nvPr/>
            </p:nvSpPr>
            <p:spPr>
              <a:xfrm>
                <a:off x="2641" y="2452"/>
                <a:ext cx="126"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4" name="Freeform 214"/>
              <p:cNvSpPr>
                <a:spLocks noEditPoints="1"/>
              </p:cNvSpPr>
              <p:nvPr/>
            </p:nvSpPr>
            <p:spPr>
              <a:xfrm>
                <a:off x="2633" y="2440"/>
                <a:ext cx="142" cy="107"/>
              </a:xfrm>
              <a:custGeom>
                <a:avLst/>
                <a:gdLst>
                  <a:gd name="T0" fmla="*/ 20 w 142"/>
                  <a:gd name="T1" fmla="*/ 20 h 107"/>
                  <a:gd name="T2" fmla="*/ 20 w 142"/>
                  <a:gd name="T3" fmla="*/ 87 h 107"/>
                  <a:gd name="T4" fmla="*/ 126 w 142"/>
                  <a:gd name="T5" fmla="*/ 87 h 107"/>
                  <a:gd name="T6" fmla="*/ 126 w 142"/>
                  <a:gd name="T7" fmla="*/ 20 h 107"/>
                  <a:gd name="T8" fmla="*/ 20 w 142"/>
                  <a:gd name="T9" fmla="*/ 20 h 107"/>
                  <a:gd name="T10" fmla="*/ 134 w 142"/>
                  <a:gd name="T11" fmla="*/ 12 h 107"/>
                  <a:gd name="T12" fmla="*/ 134 w 142"/>
                  <a:gd name="T13" fmla="*/ 95 h 107"/>
                  <a:gd name="T14" fmla="*/ 12 w 142"/>
                  <a:gd name="T15" fmla="*/ 95 h 107"/>
                  <a:gd name="T16" fmla="*/ 12 w 142"/>
                  <a:gd name="T17" fmla="*/ 12 h 107"/>
                  <a:gd name="T18" fmla="*/ 134 w 142"/>
                  <a:gd name="T19" fmla="*/ 12 h 107"/>
                  <a:gd name="T20" fmla="*/ 8 w 142"/>
                  <a:gd name="T21" fmla="*/ 8 h 107"/>
                  <a:gd name="T22" fmla="*/ 8 w 142"/>
                  <a:gd name="T23" fmla="*/ 99 h 107"/>
                  <a:gd name="T24" fmla="*/ 138 w 142"/>
                  <a:gd name="T25" fmla="*/ 99 h 107"/>
                  <a:gd name="T26" fmla="*/ 138 w 142"/>
                  <a:gd name="T27" fmla="*/ 8 h 107"/>
                  <a:gd name="T28" fmla="*/ 8 w 142"/>
                  <a:gd name="T29" fmla="*/ 8 h 107"/>
                  <a:gd name="T30" fmla="*/ 142 w 142"/>
                  <a:gd name="T31" fmla="*/ 0 h 107"/>
                  <a:gd name="T32" fmla="*/ 142 w 142"/>
                  <a:gd name="T33" fmla="*/ 107 h 107"/>
                  <a:gd name="T34" fmla="*/ 0 w 142"/>
                  <a:gd name="T35" fmla="*/ 107 h 107"/>
                  <a:gd name="T36" fmla="*/ 0 w 142"/>
                  <a:gd name="T37" fmla="*/ 0 h 107"/>
                  <a:gd name="T38" fmla="*/ 142 w 142"/>
                  <a:gd name="T3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7">
                    <a:moveTo>
                      <a:pt x="20" y="20"/>
                    </a:moveTo>
                    <a:lnTo>
                      <a:pt x="20" y="87"/>
                    </a:lnTo>
                    <a:lnTo>
                      <a:pt x="126" y="87"/>
                    </a:lnTo>
                    <a:lnTo>
                      <a:pt x="126" y="20"/>
                    </a:lnTo>
                    <a:lnTo>
                      <a:pt x="20" y="20"/>
                    </a:lnTo>
                    <a:close/>
                    <a:moveTo>
                      <a:pt x="134" y="12"/>
                    </a:moveTo>
                    <a:lnTo>
                      <a:pt x="134" y="95"/>
                    </a:lnTo>
                    <a:lnTo>
                      <a:pt x="12" y="95"/>
                    </a:lnTo>
                    <a:lnTo>
                      <a:pt x="12" y="12"/>
                    </a:lnTo>
                    <a:lnTo>
                      <a:pt x="134" y="12"/>
                    </a:lnTo>
                    <a:close/>
                    <a:moveTo>
                      <a:pt x="8" y="8"/>
                    </a:moveTo>
                    <a:lnTo>
                      <a:pt x="8" y="99"/>
                    </a:lnTo>
                    <a:lnTo>
                      <a:pt x="138" y="99"/>
                    </a:lnTo>
                    <a:lnTo>
                      <a:pt x="138" y="8"/>
                    </a:lnTo>
                    <a:lnTo>
                      <a:pt x="8" y="8"/>
                    </a:lnTo>
                    <a:close/>
                    <a:moveTo>
                      <a:pt x="142" y="0"/>
                    </a:moveTo>
                    <a:lnTo>
                      <a:pt x="142" y="107"/>
                    </a:lnTo>
                    <a:lnTo>
                      <a:pt x="0" y="107"/>
                    </a:lnTo>
                    <a:lnTo>
                      <a:pt x="0" y="0"/>
                    </a:lnTo>
                    <a:lnTo>
                      <a:pt x="14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5" name="Rectangle 215"/>
              <p:cNvSpPr>
                <a:spLocks noChangeArrowheads="1"/>
              </p:cNvSpPr>
              <p:nvPr/>
            </p:nvSpPr>
            <p:spPr>
              <a:xfrm>
                <a:off x="2653" y="2468"/>
                <a:ext cx="153"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ＬＲＴ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66" name="Freeform 216"/>
              <p:cNvSpPr/>
              <p:nvPr/>
            </p:nvSpPr>
            <p:spPr>
              <a:xfrm>
                <a:off x="2429" y="2639"/>
                <a:ext cx="562" cy="443"/>
              </a:xfrm>
              <a:custGeom>
                <a:avLst/>
                <a:gdLst>
                  <a:gd name="T0" fmla="*/ 66 w 562"/>
                  <a:gd name="T1" fmla="*/ 0 h 443"/>
                  <a:gd name="T2" fmla="*/ 59 w 562"/>
                  <a:gd name="T3" fmla="*/ 0 h 443"/>
                  <a:gd name="T4" fmla="*/ 51 w 562"/>
                  <a:gd name="T5" fmla="*/ 4 h 443"/>
                  <a:gd name="T6" fmla="*/ 39 w 562"/>
                  <a:gd name="T7" fmla="*/ 8 h 443"/>
                  <a:gd name="T8" fmla="*/ 27 w 562"/>
                  <a:gd name="T9" fmla="*/ 12 h 443"/>
                  <a:gd name="T10" fmla="*/ 19 w 562"/>
                  <a:gd name="T11" fmla="*/ 24 h 443"/>
                  <a:gd name="T12" fmla="*/ 11 w 562"/>
                  <a:gd name="T13" fmla="*/ 33 h 443"/>
                  <a:gd name="T14" fmla="*/ 3 w 562"/>
                  <a:gd name="T15" fmla="*/ 45 h 443"/>
                  <a:gd name="T16" fmla="*/ 0 w 562"/>
                  <a:gd name="T17" fmla="*/ 62 h 443"/>
                  <a:gd name="T18" fmla="*/ 0 w 562"/>
                  <a:gd name="T19" fmla="*/ 66 h 443"/>
                  <a:gd name="T20" fmla="*/ 0 w 562"/>
                  <a:gd name="T21" fmla="*/ 74 h 443"/>
                  <a:gd name="T22" fmla="*/ 0 w 562"/>
                  <a:gd name="T23" fmla="*/ 373 h 443"/>
                  <a:gd name="T24" fmla="*/ 0 w 562"/>
                  <a:gd name="T25" fmla="*/ 377 h 443"/>
                  <a:gd name="T26" fmla="*/ 0 w 562"/>
                  <a:gd name="T27" fmla="*/ 385 h 443"/>
                  <a:gd name="T28" fmla="*/ 3 w 562"/>
                  <a:gd name="T29" fmla="*/ 397 h 443"/>
                  <a:gd name="T30" fmla="*/ 11 w 562"/>
                  <a:gd name="T31" fmla="*/ 410 h 443"/>
                  <a:gd name="T32" fmla="*/ 19 w 562"/>
                  <a:gd name="T33" fmla="*/ 422 h 443"/>
                  <a:gd name="T34" fmla="*/ 27 w 562"/>
                  <a:gd name="T35" fmla="*/ 431 h 443"/>
                  <a:gd name="T36" fmla="*/ 39 w 562"/>
                  <a:gd name="T37" fmla="*/ 439 h 443"/>
                  <a:gd name="T38" fmla="*/ 51 w 562"/>
                  <a:gd name="T39" fmla="*/ 443 h 443"/>
                  <a:gd name="T40" fmla="*/ 59 w 562"/>
                  <a:gd name="T41" fmla="*/ 443 h 443"/>
                  <a:gd name="T42" fmla="*/ 66 w 562"/>
                  <a:gd name="T43" fmla="*/ 443 h 443"/>
                  <a:gd name="T44" fmla="*/ 499 w 562"/>
                  <a:gd name="T45" fmla="*/ 443 h 443"/>
                  <a:gd name="T46" fmla="*/ 503 w 562"/>
                  <a:gd name="T47" fmla="*/ 443 h 443"/>
                  <a:gd name="T48" fmla="*/ 511 w 562"/>
                  <a:gd name="T49" fmla="*/ 443 h 443"/>
                  <a:gd name="T50" fmla="*/ 523 w 562"/>
                  <a:gd name="T51" fmla="*/ 439 h 443"/>
                  <a:gd name="T52" fmla="*/ 535 w 562"/>
                  <a:gd name="T53" fmla="*/ 431 h 443"/>
                  <a:gd name="T54" fmla="*/ 546 w 562"/>
                  <a:gd name="T55" fmla="*/ 422 h 443"/>
                  <a:gd name="T56" fmla="*/ 554 w 562"/>
                  <a:gd name="T57" fmla="*/ 410 h 443"/>
                  <a:gd name="T58" fmla="*/ 558 w 562"/>
                  <a:gd name="T59" fmla="*/ 397 h 443"/>
                  <a:gd name="T60" fmla="*/ 562 w 562"/>
                  <a:gd name="T61" fmla="*/ 385 h 443"/>
                  <a:gd name="T62" fmla="*/ 562 w 562"/>
                  <a:gd name="T63" fmla="*/ 377 h 443"/>
                  <a:gd name="T64" fmla="*/ 562 w 562"/>
                  <a:gd name="T65" fmla="*/ 373 h 443"/>
                  <a:gd name="T66" fmla="*/ 562 w 562"/>
                  <a:gd name="T67" fmla="*/ 74 h 443"/>
                  <a:gd name="T68" fmla="*/ 562 w 562"/>
                  <a:gd name="T69" fmla="*/ 66 h 443"/>
                  <a:gd name="T70" fmla="*/ 562 w 562"/>
                  <a:gd name="T71" fmla="*/ 62 h 443"/>
                  <a:gd name="T72" fmla="*/ 558 w 562"/>
                  <a:gd name="T73" fmla="*/ 45 h 443"/>
                  <a:gd name="T74" fmla="*/ 554 w 562"/>
                  <a:gd name="T75" fmla="*/ 33 h 443"/>
                  <a:gd name="T76" fmla="*/ 546 w 562"/>
                  <a:gd name="T77" fmla="*/ 24 h 443"/>
                  <a:gd name="T78" fmla="*/ 535 w 562"/>
                  <a:gd name="T79" fmla="*/ 12 h 443"/>
                  <a:gd name="T80" fmla="*/ 523 w 562"/>
                  <a:gd name="T81" fmla="*/ 8 h 443"/>
                  <a:gd name="T82" fmla="*/ 511 w 562"/>
                  <a:gd name="T83" fmla="*/ 4 h 443"/>
                  <a:gd name="T84" fmla="*/ 503 w 562"/>
                  <a:gd name="T85" fmla="*/ 0 h 443"/>
                  <a:gd name="T86" fmla="*/ 499 w 562"/>
                  <a:gd name="T87" fmla="*/ 0 h 443"/>
                  <a:gd name="T88" fmla="*/ 66 w 562"/>
                  <a:gd name="T8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2" h="443">
                    <a:moveTo>
                      <a:pt x="66" y="0"/>
                    </a:moveTo>
                    <a:lnTo>
                      <a:pt x="59" y="0"/>
                    </a:lnTo>
                    <a:lnTo>
                      <a:pt x="51" y="4"/>
                    </a:lnTo>
                    <a:lnTo>
                      <a:pt x="39" y="8"/>
                    </a:lnTo>
                    <a:lnTo>
                      <a:pt x="27" y="12"/>
                    </a:lnTo>
                    <a:lnTo>
                      <a:pt x="19" y="24"/>
                    </a:lnTo>
                    <a:lnTo>
                      <a:pt x="11" y="33"/>
                    </a:lnTo>
                    <a:lnTo>
                      <a:pt x="3" y="45"/>
                    </a:lnTo>
                    <a:lnTo>
                      <a:pt x="0" y="62"/>
                    </a:lnTo>
                    <a:lnTo>
                      <a:pt x="0" y="66"/>
                    </a:lnTo>
                    <a:lnTo>
                      <a:pt x="0" y="74"/>
                    </a:lnTo>
                    <a:lnTo>
                      <a:pt x="0" y="373"/>
                    </a:lnTo>
                    <a:lnTo>
                      <a:pt x="0" y="377"/>
                    </a:lnTo>
                    <a:lnTo>
                      <a:pt x="0" y="385"/>
                    </a:lnTo>
                    <a:lnTo>
                      <a:pt x="3" y="397"/>
                    </a:lnTo>
                    <a:lnTo>
                      <a:pt x="11" y="410"/>
                    </a:lnTo>
                    <a:lnTo>
                      <a:pt x="19" y="422"/>
                    </a:lnTo>
                    <a:lnTo>
                      <a:pt x="27" y="431"/>
                    </a:lnTo>
                    <a:lnTo>
                      <a:pt x="39" y="439"/>
                    </a:lnTo>
                    <a:lnTo>
                      <a:pt x="51" y="443"/>
                    </a:lnTo>
                    <a:lnTo>
                      <a:pt x="59" y="443"/>
                    </a:lnTo>
                    <a:lnTo>
                      <a:pt x="66" y="443"/>
                    </a:lnTo>
                    <a:lnTo>
                      <a:pt x="499" y="443"/>
                    </a:lnTo>
                    <a:lnTo>
                      <a:pt x="503" y="443"/>
                    </a:lnTo>
                    <a:lnTo>
                      <a:pt x="511" y="443"/>
                    </a:lnTo>
                    <a:lnTo>
                      <a:pt x="523" y="439"/>
                    </a:lnTo>
                    <a:lnTo>
                      <a:pt x="535" y="431"/>
                    </a:lnTo>
                    <a:lnTo>
                      <a:pt x="546" y="422"/>
                    </a:lnTo>
                    <a:lnTo>
                      <a:pt x="554" y="410"/>
                    </a:lnTo>
                    <a:lnTo>
                      <a:pt x="558" y="397"/>
                    </a:lnTo>
                    <a:lnTo>
                      <a:pt x="562" y="385"/>
                    </a:lnTo>
                    <a:lnTo>
                      <a:pt x="562" y="377"/>
                    </a:lnTo>
                    <a:lnTo>
                      <a:pt x="562" y="373"/>
                    </a:lnTo>
                    <a:lnTo>
                      <a:pt x="562" y="74"/>
                    </a:lnTo>
                    <a:lnTo>
                      <a:pt x="562" y="66"/>
                    </a:lnTo>
                    <a:lnTo>
                      <a:pt x="562" y="62"/>
                    </a:lnTo>
                    <a:lnTo>
                      <a:pt x="558" y="45"/>
                    </a:lnTo>
                    <a:lnTo>
                      <a:pt x="554" y="33"/>
                    </a:lnTo>
                    <a:lnTo>
                      <a:pt x="546" y="24"/>
                    </a:lnTo>
                    <a:lnTo>
                      <a:pt x="535" y="12"/>
                    </a:lnTo>
                    <a:lnTo>
                      <a:pt x="523" y="8"/>
                    </a:lnTo>
                    <a:lnTo>
                      <a:pt x="511" y="4"/>
                    </a:lnTo>
                    <a:lnTo>
                      <a:pt x="503" y="0"/>
                    </a:lnTo>
                    <a:lnTo>
                      <a:pt x="499" y="0"/>
                    </a:lnTo>
                    <a:lnTo>
                      <a:pt x="66"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7" name="Freeform 217"/>
              <p:cNvSpPr/>
              <p:nvPr/>
            </p:nvSpPr>
            <p:spPr>
              <a:xfrm>
                <a:off x="2429" y="2639"/>
                <a:ext cx="562" cy="443"/>
              </a:xfrm>
              <a:custGeom>
                <a:avLst/>
                <a:gdLst>
                  <a:gd name="T0" fmla="*/ 66 w 562"/>
                  <a:gd name="T1" fmla="*/ 0 h 443"/>
                  <a:gd name="T2" fmla="*/ 59 w 562"/>
                  <a:gd name="T3" fmla="*/ 0 h 443"/>
                  <a:gd name="T4" fmla="*/ 51 w 562"/>
                  <a:gd name="T5" fmla="*/ 4 h 443"/>
                  <a:gd name="T6" fmla="*/ 39 w 562"/>
                  <a:gd name="T7" fmla="*/ 8 h 443"/>
                  <a:gd name="T8" fmla="*/ 27 w 562"/>
                  <a:gd name="T9" fmla="*/ 12 h 443"/>
                  <a:gd name="T10" fmla="*/ 19 w 562"/>
                  <a:gd name="T11" fmla="*/ 24 h 443"/>
                  <a:gd name="T12" fmla="*/ 11 w 562"/>
                  <a:gd name="T13" fmla="*/ 33 h 443"/>
                  <a:gd name="T14" fmla="*/ 3 w 562"/>
                  <a:gd name="T15" fmla="*/ 45 h 443"/>
                  <a:gd name="T16" fmla="*/ 0 w 562"/>
                  <a:gd name="T17" fmla="*/ 62 h 443"/>
                  <a:gd name="T18" fmla="*/ 0 w 562"/>
                  <a:gd name="T19" fmla="*/ 66 h 443"/>
                  <a:gd name="T20" fmla="*/ 0 w 562"/>
                  <a:gd name="T21" fmla="*/ 74 h 443"/>
                  <a:gd name="T22" fmla="*/ 0 w 562"/>
                  <a:gd name="T23" fmla="*/ 373 h 443"/>
                  <a:gd name="T24" fmla="*/ 0 w 562"/>
                  <a:gd name="T25" fmla="*/ 377 h 443"/>
                  <a:gd name="T26" fmla="*/ 0 w 562"/>
                  <a:gd name="T27" fmla="*/ 385 h 443"/>
                  <a:gd name="T28" fmla="*/ 3 w 562"/>
                  <a:gd name="T29" fmla="*/ 397 h 443"/>
                  <a:gd name="T30" fmla="*/ 11 w 562"/>
                  <a:gd name="T31" fmla="*/ 410 h 443"/>
                  <a:gd name="T32" fmla="*/ 19 w 562"/>
                  <a:gd name="T33" fmla="*/ 422 h 443"/>
                  <a:gd name="T34" fmla="*/ 27 w 562"/>
                  <a:gd name="T35" fmla="*/ 431 h 443"/>
                  <a:gd name="T36" fmla="*/ 39 w 562"/>
                  <a:gd name="T37" fmla="*/ 439 h 443"/>
                  <a:gd name="T38" fmla="*/ 51 w 562"/>
                  <a:gd name="T39" fmla="*/ 443 h 443"/>
                  <a:gd name="T40" fmla="*/ 59 w 562"/>
                  <a:gd name="T41" fmla="*/ 443 h 443"/>
                  <a:gd name="T42" fmla="*/ 66 w 562"/>
                  <a:gd name="T43" fmla="*/ 443 h 443"/>
                  <a:gd name="T44" fmla="*/ 499 w 562"/>
                  <a:gd name="T45" fmla="*/ 443 h 443"/>
                  <a:gd name="T46" fmla="*/ 503 w 562"/>
                  <a:gd name="T47" fmla="*/ 443 h 443"/>
                  <a:gd name="T48" fmla="*/ 511 w 562"/>
                  <a:gd name="T49" fmla="*/ 443 h 443"/>
                  <a:gd name="T50" fmla="*/ 523 w 562"/>
                  <a:gd name="T51" fmla="*/ 439 h 443"/>
                  <a:gd name="T52" fmla="*/ 535 w 562"/>
                  <a:gd name="T53" fmla="*/ 431 h 443"/>
                  <a:gd name="T54" fmla="*/ 546 w 562"/>
                  <a:gd name="T55" fmla="*/ 422 h 443"/>
                  <a:gd name="T56" fmla="*/ 554 w 562"/>
                  <a:gd name="T57" fmla="*/ 410 h 443"/>
                  <a:gd name="T58" fmla="*/ 558 w 562"/>
                  <a:gd name="T59" fmla="*/ 397 h 443"/>
                  <a:gd name="T60" fmla="*/ 562 w 562"/>
                  <a:gd name="T61" fmla="*/ 385 h 443"/>
                  <a:gd name="T62" fmla="*/ 562 w 562"/>
                  <a:gd name="T63" fmla="*/ 377 h 443"/>
                  <a:gd name="T64" fmla="*/ 562 w 562"/>
                  <a:gd name="T65" fmla="*/ 373 h 443"/>
                  <a:gd name="T66" fmla="*/ 562 w 562"/>
                  <a:gd name="T67" fmla="*/ 74 h 443"/>
                  <a:gd name="T68" fmla="*/ 562 w 562"/>
                  <a:gd name="T69" fmla="*/ 66 h 443"/>
                  <a:gd name="T70" fmla="*/ 562 w 562"/>
                  <a:gd name="T71" fmla="*/ 62 h 443"/>
                  <a:gd name="T72" fmla="*/ 558 w 562"/>
                  <a:gd name="T73" fmla="*/ 45 h 443"/>
                  <a:gd name="T74" fmla="*/ 554 w 562"/>
                  <a:gd name="T75" fmla="*/ 33 h 443"/>
                  <a:gd name="T76" fmla="*/ 546 w 562"/>
                  <a:gd name="T77" fmla="*/ 24 h 443"/>
                  <a:gd name="T78" fmla="*/ 535 w 562"/>
                  <a:gd name="T79" fmla="*/ 12 h 443"/>
                  <a:gd name="T80" fmla="*/ 523 w 562"/>
                  <a:gd name="T81" fmla="*/ 8 h 443"/>
                  <a:gd name="T82" fmla="*/ 511 w 562"/>
                  <a:gd name="T83" fmla="*/ 4 h 443"/>
                  <a:gd name="T84" fmla="*/ 503 w 562"/>
                  <a:gd name="T85" fmla="*/ 0 h 443"/>
                  <a:gd name="T86" fmla="*/ 499 w 562"/>
                  <a:gd name="T87" fmla="*/ 0 h 443"/>
                  <a:gd name="T88" fmla="*/ 66 w 562"/>
                  <a:gd name="T8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2" h="443">
                    <a:moveTo>
                      <a:pt x="66" y="0"/>
                    </a:moveTo>
                    <a:lnTo>
                      <a:pt x="59" y="0"/>
                    </a:lnTo>
                    <a:lnTo>
                      <a:pt x="51" y="4"/>
                    </a:lnTo>
                    <a:lnTo>
                      <a:pt x="39" y="8"/>
                    </a:lnTo>
                    <a:lnTo>
                      <a:pt x="27" y="12"/>
                    </a:lnTo>
                    <a:lnTo>
                      <a:pt x="19" y="24"/>
                    </a:lnTo>
                    <a:lnTo>
                      <a:pt x="11" y="33"/>
                    </a:lnTo>
                    <a:lnTo>
                      <a:pt x="3" y="45"/>
                    </a:lnTo>
                    <a:lnTo>
                      <a:pt x="0" y="62"/>
                    </a:lnTo>
                    <a:lnTo>
                      <a:pt x="0" y="66"/>
                    </a:lnTo>
                    <a:lnTo>
                      <a:pt x="0" y="74"/>
                    </a:lnTo>
                    <a:lnTo>
                      <a:pt x="0" y="373"/>
                    </a:lnTo>
                    <a:lnTo>
                      <a:pt x="0" y="377"/>
                    </a:lnTo>
                    <a:lnTo>
                      <a:pt x="0" y="385"/>
                    </a:lnTo>
                    <a:lnTo>
                      <a:pt x="3" y="397"/>
                    </a:lnTo>
                    <a:lnTo>
                      <a:pt x="11" y="410"/>
                    </a:lnTo>
                    <a:lnTo>
                      <a:pt x="19" y="422"/>
                    </a:lnTo>
                    <a:lnTo>
                      <a:pt x="27" y="431"/>
                    </a:lnTo>
                    <a:lnTo>
                      <a:pt x="39" y="439"/>
                    </a:lnTo>
                    <a:lnTo>
                      <a:pt x="51" y="443"/>
                    </a:lnTo>
                    <a:lnTo>
                      <a:pt x="59" y="443"/>
                    </a:lnTo>
                    <a:lnTo>
                      <a:pt x="66" y="443"/>
                    </a:lnTo>
                    <a:lnTo>
                      <a:pt x="499" y="443"/>
                    </a:lnTo>
                    <a:lnTo>
                      <a:pt x="503" y="443"/>
                    </a:lnTo>
                    <a:lnTo>
                      <a:pt x="511" y="443"/>
                    </a:lnTo>
                    <a:lnTo>
                      <a:pt x="523" y="439"/>
                    </a:lnTo>
                    <a:lnTo>
                      <a:pt x="535" y="431"/>
                    </a:lnTo>
                    <a:lnTo>
                      <a:pt x="546" y="422"/>
                    </a:lnTo>
                    <a:lnTo>
                      <a:pt x="554" y="410"/>
                    </a:lnTo>
                    <a:lnTo>
                      <a:pt x="558" y="397"/>
                    </a:lnTo>
                    <a:lnTo>
                      <a:pt x="562" y="385"/>
                    </a:lnTo>
                    <a:lnTo>
                      <a:pt x="562" y="377"/>
                    </a:lnTo>
                    <a:lnTo>
                      <a:pt x="562" y="373"/>
                    </a:lnTo>
                    <a:lnTo>
                      <a:pt x="562" y="74"/>
                    </a:lnTo>
                    <a:lnTo>
                      <a:pt x="562" y="66"/>
                    </a:lnTo>
                    <a:lnTo>
                      <a:pt x="562" y="62"/>
                    </a:lnTo>
                    <a:lnTo>
                      <a:pt x="558" y="45"/>
                    </a:lnTo>
                    <a:lnTo>
                      <a:pt x="554" y="33"/>
                    </a:lnTo>
                    <a:lnTo>
                      <a:pt x="546" y="24"/>
                    </a:lnTo>
                    <a:lnTo>
                      <a:pt x="535" y="12"/>
                    </a:lnTo>
                    <a:lnTo>
                      <a:pt x="523" y="8"/>
                    </a:lnTo>
                    <a:lnTo>
                      <a:pt x="511" y="4"/>
                    </a:lnTo>
                    <a:lnTo>
                      <a:pt x="503" y="0"/>
                    </a:lnTo>
                    <a:lnTo>
                      <a:pt x="499" y="0"/>
                    </a:lnTo>
                    <a:lnTo>
                      <a:pt x="66"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468" name="Picture 218"/>
              <p:cNvPicPr>
                <a:picLocks noChangeAspect="1" noChangeArrowheads="1"/>
              </p:cNvPicPr>
              <p:nvPr/>
            </p:nvPicPr>
            <p:blipFill>
              <a:blip r:embed="rId23"/>
              <a:stretch>
                <a:fillRect/>
              </a:stretch>
            </p:blipFill>
            <p:spPr>
              <a:xfrm>
                <a:off x="2464" y="2668"/>
                <a:ext cx="508" cy="385"/>
              </a:xfrm>
              <a:prstGeom prst="rect">
                <a:avLst/>
              </a:prstGeom>
              <a:noFill/>
              <a:ln>
                <a:noFill/>
              </a:ln>
            </p:spPr>
          </p:pic>
          <p:sp>
            <p:nvSpPr>
              <p:cNvPr id="1469" name="Rectangle 219"/>
              <p:cNvSpPr>
                <a:spLocks noChangeArrowheads="1"/>
              </p:cNvSpPr>
              <p:nvPr/>
            </p:nvSpPr>
            <p:spPr>
              <a:xfrm>
                <a:off x="2531" y="2978"/>
                <a:ext cx="429"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0" name="Rectangle 220"/>
              <p:cNvSpPr>
                <a:spLocks noChangeArrowheads="1"/>
              </p:cNvSpPr>
              <p:nvPr/>
            </p:nvSpPr>
            <p:spPr>
              <a:xfrm>
                <a:off x="2531" y="2982"/>
                <a:ext cx="449"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コミュニティバス</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71" name="Rectangle 221"/>
              <p:cNvSpPr>
                <a:spLocks noChangeArrowheads="1"/>
              </p:cNvSpPr>
              <p:nvPr/>
            </p:nvSpPr>
            <p:spPr>
              <a:xfrm>
                <a:off x="4050" y="2469"/>
                <a:ext cx="94" cy="7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72" name="Rectangle 222"/>
              <p:cNvSpPr>
                <a:spLocks noChangeArrowheads="1"/>
              </p:cNvSpPr>
              <p:nvPr/>
            </p:nvSpPr>
            <p:spPr>
              <a:xfrm>
                <a:off x="5100" y="2564"/>
                <a:ext cx="94" cy="7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73" name="Rectangle 223"/>
              <p:cNvSpPr>
                <a:spLocks noChangeArrowheads="1"/>
              </p:cNvSpPr>
              <p:nvPr/>
            </p:nvSpPr>
            <p:spPr>
              <a:xfrm>
                <a:off x="4282" y="2614"/>
                <a:ext cx="94" cy="7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74" name="Rectangle 224"/>
              <p:cNvSpPr>
                <a:spLocks noChangeArrowheads="1"/>
              </p:cNvSpPr>
              <p:nvPr/>
            </p:nvSpPr>
            <p:spPr>
              <a:xfrm>
                <a:off x="4243" y="2680"/>
                <a:ext cx="165" cy="7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5" name="Rectangle 225"/>
              <p:cNvSpPr>
                <a:spLocks noChangeArrowheads="1"/>
              </p:cNvSpPr>
              <p:nvPr/>
            </p:nvSpPr>
            <p:spPr>
              <a:xfrm>
                <a:off x="4243" y="2680"/>
                <a:ext cx="165" cy="75"/>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6" name="Rectangle 226"/>
              <p:cNvSpPr>
                <a:spLocks noChangeArrowheads="1"/>
              </p:cNvSpPr>
              <p:nvPr/>
            </p:nvSpPr>
            <p:spPr>
              <a:xfrm>
                <a:off x="4246" y="2692"/>
                <a:ext cx="216"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市役所</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77" name="Rectangle 227"/>
              <p:cNvSpPr>
                <a:spLocks noChangeArrowheads="1"/>
              </p:cNvSpPr>
              <p:nvPr/>
            </p:nvSpPr>
            <p:spPr>
              <a:xfrm>
                <a:off x="5148" y="2618"/>
                <a:ext cx="208" cy="74"/>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8" name="Rectangle 228"/>
              <p:cNvSpPr>
                <a:spLocks noChangeArrowheads="1"/>
              </p:cNvSpPr>
              <p:nvPr/>
            </p:nvSpPr>
            <p:spPr>
              <a:xfrm>
                <a:off x="5148" y="2618"/>
                <a:ext cx="208" cy="74"/>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9" name="Rectangle 229"/>
              <p:cNvSpPr>
                <a:spLocks noChangeArrowheads="1"/>
              </p:cNvSpPr>
              <p:nvPr/>
            </p:nvSpPr>
            <p:spPr>
              <a:xfrm>
                <a:off x="5152" y="2630"/>
                <a:ext cx="279"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基幹病院</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80" name="Rectangle 230"/>
              <p:cNvSpPr>
                <a:spLocks noChangeArrowheads="1"/>
              </p:cNvSpPr>
              <p:nvPr/>
            </p:nvSpPr>
            <p:spPr>
              <a:xfrm>
                <a:off x="4105" y="2452"/>
                <a:ext cx="126" cy="7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1" name="Rectangle 231"/>
              <p:cNvSpPr>
                <a:spLocks noChangeArrowheads="1"/>
              </p:cNvSpPr>
              <p:nvPr/>
            </p:nvSpPr>
            <p:spPr>
              <a:xfrm>
                <a:off x="4105" y="2452"/>
                <a:ext cx="126" cy="71"/>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2" name="Rectangle 232"/>
              <p:cNvSpPr>
                <a:spLocks noChangeArrowheads="1"/>
              </p:cNvSpPr>
              <p:nvPr/>
            </p:nvSpPr>
            <p:spPr>
              <a:xfrm>
                <a:off x="4109" y="2460"/>
                <a:ext cx="153"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83" name="Rectangle 233"/>
              <p:cNvSpPr>
                <a:spLocks noChangeArrowheads="1"/>
              </p:cNvSpPr>
              <p:nvPr/>
            </p:nvSpPr>
            <p:spPr>
              <a:xfrm>
                <a:off x="5057" y="310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4" name="Rectangle 234"/>
              <p:cNvSpPr>
                <a:spLocks noChangeArrowheads="1"/>
              </p:cNvSpPr>
              <p:nvPr/>
            </p:nvSpPr>
            <p:spPr>
              <a:xfrm>
                <a:off x="5057" y="310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5" name="Rectangle 235"/>
              <p:cNvSpPr>
                <a:spLocks noChangeArrowheads="1"/>
              </p:cNvSpPr>
              <p:nvPr/>
            </p:nvSpPr>
            <p:spPr>
              <a:xfrm>
                <a:off x="5077" y="311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86" name="Rectangle 236"/>
              <p:cNvSpPr>
                <a:spLocks noChangeArrowheads="1"/>
              </p:cNvSpPr>
              <p:nvPr/>
            </p:nvSpPr>
            <p:spPr>
              <a:xfrm>
                <a:off x="5057" y="310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7" name="Rectangle 237"/>
              <p:cNvSpPr>
                <a:spLocks noChangeArrowheads="1"/>
              </p:cNvSpPr>
              <p:nvPr/>
            </p:nvSpPr>
            <p:spPr>
              <a:xfrm>
                <a:off x="5057" y="310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8" name="Rectangle 238"/>
              <p:cNvSpPr>
                <a:spLocks noChangeArrowheads="1"/>
              </p:cNvSpPr>
              <p:nvPr/>
            </p:nvSpPr>
            <p:spPr>
              <a:xfrm>
                <a:off x="5077" y="311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89" name="Rectangle 239"/>
              <p:cNvSpPr>
                <a:spLocks noChangeArrowheads="1"/>
              </p:cNvSpPr>
              <p:nvPr/>
            </p:nvSpPr>
            <p:spPr>
              <a:xfrm>
                <a:off x="5207" y="3124"/>
                <a:ext cx="669"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：トランジットセンター</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90" name="Rectangle 240"/>
              <p:cNvSpPr>
                <a:spLocks noChangeArrowheads="1"/>
              </p:cNvSpPr>
              <p:nvPr/>
            </p:nvSpPr>
            <p:spPr>
              <a:xfrm>
                <a:off x="3023" y="2842"/>
                <a:ext cx="393" cy="9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1" name="Rectangle 241"/>
              <p:cNvSpPr>
                <a:spLocks noChangeArrowheads="1"/>
              </p:cNvSpPr>
              <p:nvPr/>
            </p:nvSpPr>
            <p:spPr>
              <a:xfrm>
                <a:off x="3023" y="2858"/>
                <a:ext cx="500"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バス路線再編</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92" name="Rectangle 242"/>
              <p:cNvSpPr>
                <a:spLocks noChangeArrowheads="1"/>
              </p:cNvSpPr>
              <p:nvPr/>
            </p:nvSpPr>
            <p:spPr>
              <a:xfrm>
                <a:off x="3774" y="2958"/>
                <a:ext cx="398" cy="9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3" name="Rectangle 243"/>
              <p:cNvSpPr>
                <a:spLocks noChangeArrowheads="1"/>
              </p:cNvSpPr>
              <p:nvPr/>
            </p:nvSpPr>
            <p:spPr>
              <a:xfrm>
                <a:off x="3774" y="2974"/>
                <a:ext cx="500"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バス路線再編</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94" name="Rectangle 244"/>
              <p:cNvSpPr>
                <a:spLocks noChangeArrowheads="1"/>
              </p:cNvSpPr>
              <p:nvPr/>
            </p:nvSpPr>
            <p:spPr>
              <a:xfrm>
                <a:off x="4223" y="3302"/>
                <a:ext cx="1586" cy="236"/>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5" name="Rectangle 245"/>
              <p:cNvSpPr>
                <a:spLocks noChangeArrowheads="1"/>
              </p:cNvSpPr>
              <p:nvPr/>
            </p:nvSpPr>
            <p:spPr>
              <a:xfrm>
                <a:off x="4223" y="3302"/>
                <a:ext cx="1586" cy="236"/>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6" name="Rectangle 246"/>
              <p:cNvSpPr>
                <a:spLocks noChangeArrowheads="1"/>
              </p:cNvSpPr>
              <p:nvPr/>
            </p:nvSpPr>
            <p:spPr>
              <a:xfrm>
                <a:off x="4246" y="3343"/>
                <a:ext cx="197"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ＬＲＴ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97" name="Rectangle 247"/>
              <p:cNvSpPr>
                <a:spLocks noChangeArrowheads="1"/>
              </p:cNvSpPr>
              <p:nvPr/>
            </p:nvSpPr>
            <p:spPr>
              <a:xfrm>
                <a:off x="4400" y="3335"/>
                <a:ext cx="102" cy="108"/>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Arial" panose="020B0604020202020204" pitchFamily="34" charset="0"/>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98" name="Rectangle 248"/>
              <p:cNvSpPr>
                <a:spLocks noChangeArrowheads="1"/>
              </p:cNvSpPr>
              <p:nvPr/>
            </p:nvSpPr>
            <p:spPr>
              <a:xfrm>
                <a:off x="4459" y="3343"/>
                <a:ext cx="665"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次世代型路面電車</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99" name="Rectangle 249"/>
              <p:cNvSpPr>
                <a:spLocks noChangeArrowheads="1"/>
              </p:cNvSpPr>
              <p:nvPr/>
            </p:nvSpPr>
            <p:spPr>
              <a:xfrm>
                <a:off x="4243" y="3439"/>
                <a:ext cx="252"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ＢＲＴ：</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00" name="Rectangle 250"/>
              <p:cNvSpPr>
                <a:spLocks noChangeArrowheads="1"/>
              </p:cNvSpPr>
              <p:nvPr/>
            </p:nvSpPr>
            <p:spPr>
              <a:xfrm>
                <a:off x="4459" y="3439"/>
                <a:ext cx="1625"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専用・優先ﾚｰﾝ走行による低床連節ﾊﾞｽｼｽﾃﾑ等</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01" name="Rectangle 251"/>
              <p:cNvSpPr>
                <a:spLocks noChangeArrowheads="1"/>
              </p:cNvSpPr>
              <p:nvPr/>
            </p:nvSpPr>
            <p:spPr>
              <a:xfrm>
                <a:off x="3459" y="1636"/>
                <a:ext cx="233" cy="10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2" name="Rectangle 252"/>
              <p:cNvSpPr>
                <a:spLocks noChangeArrowheads="1"/>
              </p:cNvSpPr>
              <p:nvPr/>
            </p:nvSpPr>
            <p:spPr>
              <a:xfrm>
                <a:off x="3459" y="1652"/>
                <a:ext cx="29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smtClean="0">
                    <a:ln>
                      <a:noFill/>
                    </a:ln>
                    <a:solidFill>
                      <a:srgbClr val="5F5F5F"/>
                    </a:solidFill>
                    <a:effectLst/>
                    <a:latin typeface="ＭＳ Ｐゴシック" panose="020B0600070205080204" pitchFamily="50" charset="-128"/>
                    <a:ea typeface="ＭＳ Ｐゴシック" panose="020B0600070205080204" pitchFamily="50" charset="-128"/>
                  </a:rPr>
                  <a:t>行政界</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03" name="Rectangle 253"/>
              <p:cNvSpPr>
                <a:spLocks noChangeArrowheads="1"/>
              </p:cNvSpPr>
              <p:nvPr/>
            </p:nvSpPr>
            <p:spPr>
              <a:xfrm>
                <a:off x="3097" y="1619"/>
                <a:ext cx="29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smtClean="0">
                    <a:ln>
                      <a:noFill/>
                    </a:ln>
                    <a:solidFill>
                      <a:srgbClr val="000099"/>
                    </a:solidFill>
                    <a:effectLst/>
                    <a:latin typeface="ＭＳ Ｐゴシック" panose="020B0600070205080204" pitchFamily="50" charset="-128"/>
                    <a:ea typeface="ＭＳ Ｐゴシック" panose="020B0600070205080204" pitchFamily="50" charset="-128"/>
                  </a:rPr>
                  <a:t>都市圏</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04" name="Freeform 254"/>
              <p:cNvSpPr/>
              <p:nvPr/>
            </p:nvSpPr>
            <p:spPr>
              <a:xfrm>
                <a:off x="5521" y="3020"/>
                <a:ext cx="28" cy="108"/>
              </a:xfrm>
              <a:custGeom>
                <a:avLst/>
                <a:gdLst>
                  <a:gd name="T0" fmla="*/ 28 w 28"/>
                  <a:gd name="T1" fmla="*/ 0 h 108"/>
                  <a:gd name="T2" fmla="*/ 20 w 28"/>
                  <a:gd name="T3" fmla="*/ 29 h 108"/>
                  <a:gd name="T4" fmla="*/ 16 w 28"/>
                  <a:gd name="T5" fmla="*/ 70 h 108"/>
                  <a:gd name="T6" fmla="*/ 0 w 28"/>
                  <a:gd name="T7" fmla="*/ 108 h 108"/>
                </a:gdLst>
                <a:ahLst/>
                <a:cxnLst>
                  <a:cxn ang="0">
                    <a:pos x="T0" y="T1"/>
                  </a:cxn>
                  <a:cxn ang="0">
                    <a:pos x="T2" y="T3"/>
                  </a:cxn>
                  <a:cxn ang="0">
                    <a:pos x="T4" y="T5"/>
                  </a:cxn>
                  <a:cxn ang="0">
                    <a:pos x="T6" y="T7"/>
                  </a:cxn>
                </a:cxnLst>
                <a:rect l="0" t="0" r="r" b="b"/>
                <a:pathLst>
                  <a:path w="28" h="108">
                    <a:moveTo>
                      <a:pt x="28" y="0"/>
                    </a:moveTo>
                    <a:lnTo>
                      <a:pt x="20" y="29"/>
                    </a:lnTo>
                    <a:lnTo>
                      <a:pt x="16" y="70"/>
                    </a:lnTo>
                    <a:lnTo>
                      <a:pt x="0" y="108"/>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5" name="Line 255"/>
              <p:cNvSpPr>
                <a:spLocks noChangeShapeType="1"/>
              </p:cNvSpPr>
              <p:nvPr/>
            </p:nvSpPr>
            <p:spPr>
              <a:xfrm flipV="1">
                <a:off x="3050" y="2191"/>
                <a:ext cx="0" cy="10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6" name="Line 256"/>
              <p:cNvSpPr>
                <a:spLocks noChangeShapeType="1"/>
              </p:cNvSpPr>
              <p:nvPr/>
            </p:nvSpPr>
            <p:spPr>
              <a:xfrm>
                <a:off x="3168" y="2038"/>
                <a:ext cx="539" cy="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7" name="Line 257"/>
              <p:cNvSpPr>
                <a:spLocks noChangeShapeType="1"/>
              </p:cNvSpPr>
              <p:nvPr/>
            </p:nvSpPr>
            <p:spPr>
              <a:xfrm flipV="1">
                <a:off x="4723" y="2063"/>
                <a:ext cx="299" cy="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8" name="Line 258"/>
              <p:cNvSpPr>
                <a:spLocks noChangeShapeType="1"/>
              </p:cNvSpPr>
              <p:nvPr/>
            </p:nvSpPr>
            <p:spPr>
              <a:xfrm>
                <a:off x="5545" y="2245"/>
                <a:ext cx="0" cy="572"/>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9" name="Line 259"/>
              <p:cNvSpPr>
                <a:spLocks noChangeShapeType="1"/>
              </p:cNvSpPr>
              <p:nvPr/>
            </p:nvSpPr>
            <p:spPr>
              <a:xfrm>
                <a:off x="4860" y="3231"/>
                <a:ext cx="551" cy="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0" name="Line 260"/>
              <p:cNvSpPr>
                <a:spLocks noChangeShapeType="1"/>
              </p:cNvSpPr>
              <p:nvPr/>
            </p:nvSpPr>
            <p:spPr>
              <a:xfrm>
                <a:off x="3046" y="2506"/>
                <a:ext cx="0" cy="361"/>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1" name="Line 261"/>
              <p:cNvSpPr>
                <a:spLocks noChangeShapeType="1"/>
              </p:cNvSpPr>
              <p:nvPr/>
            </p:nvSpPr>
            <p:spPr>
              <a:xfrm>
                <a:off x="3046" y="2945"/>
                <a:ext cx="0" cy="154"/>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2" name="Rectangle 262"/>
              <p:cNvSpPr>
                <a:spLocks noChangeArrowheads="1"/>
              </p:cNvSpPr>
              <p:nvPr/>
            </p:nvSpPr>
            <p:spPr>
              <a:xfrm>
                <a:off x="3125" y="1951"/>
                <a:ext cx="508"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C0C0C0"/>
                    </a:solidFill>
                    <a:effectLst/>
                    <a:latin typeface="ＭＳ Ｐゴシック" panose="020B0600070205080204" pitchFamily="50" charset="-128"/>
                    <a:ea typeface="ＭＳ Ｐゴシック" panose="020B0600070205080204" pitchFamily="50" charset="-128"/>
                  </a:rPr>
                  <a:t>環状道路整備</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13" name="Rectangle 263"/>
              <p:cNvSpPr>
                <a:spLocks noChangeArrowheads="1"/>
              </p:cNvSpPr>
              <p:nvPr/>
            </p:nvSpPr>
            <p:spPr>
              <a:xfrm>
                <a:off x="3125" y="1951"/>
                <a:ext cx="508"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環状道路整備</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14" name="Freeform 264"/>
              <p:cNvSpPr/>
              <p:nvPr/>
            </p:nvSpPr>
            <p:spPr>
              <a:xfrm>
                <a:off x="3050" y="2038"/>
                <a:ext cx="118" cy="157"/>
              </a:xfrm>
              <a:custGeom>
                <a:avLst/>
                <a:gdLst>
                  <a:gd name="T0" fmla="*/ 0 w 118"/>
                  <a:gd name="T1" fmla="*/ 157 h 157"/>
                  <a:gd name="T2" fmla="*/ 0 w 118"/>
                  <a:gd name="T3" fmla="*/ 120 h 157"/>
                  <a:gd name="T4" fmla="*/ 12 w 118"/>
                  <a:gd name="T5" fmla="*/ 74 h 157"/>
                  <a:gd name="T6" fmla="*/ 32 w 118"/>
                  <a:gd name="T7" fmla="*/ 49 h 157"/>
                  <a:gd name="T8" fmla="*/ 59 w 118"/>
                  <a:gd name="T9" fmla="*/ 16 h 157"/>
                  <a:gd name="T10" fmla="*/ 118 w 118"/>
                  <a:gd name="T11" fmla="*/ 0 h 157"/>
                </a:gdLst>
                <a:ahLst/>
                <a:cxnLst>
                  <a:cxn ang="0">
                    <a:pos x="T0" y="T1"/>
                  </a:cxn>
                  <a:cxn ang="0">
                    <a:pos x="T2" y="T3"/>
                  </a:cxn>
                  <a:cxn ang="0">
                    <a:pos x="T4" y="T5"/>
                  </a:cxn>
                  <a:cxn ang="0">
                    <a:pos x="T6" y="T7"/>
                  </a:cxn>
                  <a:cxn ang="0">
                    <a:pos x="T8" y="T9"/>
                  </a:cxn>
                  <a:cxn ang="0">
                    <a:pos x="T10" y="T11"/>
                  </a:cxn>
                </a:cxnLst>
                <a:rect l="0" t="0" r="r" b="b"/>
                <a:pathLst>
                  <a:path w="118" h="157">
                    <a:moveTo>
                      <a:pt x="0" y="157"/>
                    </a:moveTo>
                    <a:lnTo>
                      <a:pt x="0" y="120"/>
                    </a:lnTo>
                    <a:lnTo>
                      <a:pt x="12" y="74"/>
                    </a:lnTo>
                    <a:lnTo>
                      <a:pt x="32" y="49"/>
                    </a:lnTo>
                    <a:lnTo>
                      <a:pt x="59" y="16"/>
                    </a:lnTo>
                    <a:lnTo>
                      <a:pt x="118"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5" name="Line 265"/>
              <p:cNvSpPr>
                <a:spLocks noChangeShapeType="1"/>
              </p:cNvSpPr>
              <p:nvPr/>
            </p:nvSpPr>
            <p:spPr>
              <a:xfrm>
                <a:off x="5541" y="2908"/>
                <a:ext cx="0" cy="54"/>
              </a:xfrm>
              <a:prstGeom prst="line">
                <a:avLst/>
              </a:prstGeom>
              <a:noFill/>
              <a:ln w="190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6" name="Freeform 266"/>
              <p:cNvSpPr/>
              <p:nvPr/>
            </p:nvSpPr>
            <p:spPr>
              <a:xfrm>
                <a:off x="5392" y="3186"/>
                <a:ext cx="102" cy="41"/>
              </a:xfrm>
              <a:custGeom>
                <a:avLst/>
                <a:gdLst>
                  <a:gd name="T0" fmla="*/ 102 w 102"/>
                  <a:gd name="T1" fmla="*/ 0 h 41"/>
                  <a:gd name="T2" fmla="*/ 70 w 102"/>
                  <a:gd name="T3" fmla="*/ 20 h 41"/>
                  <a:gd name="T4" fmla="*/ 59 w 102"/>
                  <a:gd name="T5" fmla="*/ 33 h 41"/>
                  <a:gd name="T6" fmla="*/ 0 w 102"/>
                  <a:gd name="T7" fmla="*/ 41 h 41"/>
                </a:gdLst>
                <a:ahLst/>
                <a:cxnLst>
                  <a:cxn ang="0">
                    <a:pos x="T0" y="T1"/>
                  </a:cxn>
                  <a:cxn ang="0">
                    <a:pos x="T2" y="T3"/>
                  </a:cxn>
                  <a:cxn ang="0">
                    <a:pos x="T4" y="T5"/>
                  </a:cxn>
                  <a:cxn ang="0">
                    <a:pos x="T6" y="T7"/>
                  </a:cxn>
                </a:cxnLst>
                <a:rect l="0" t="0" r="r" b="b"/>
                <a:pathLst>
                  <a:path w="102" h="41">
                    <a:moveTo>
                      <a:pt x="102" y="0"/>
                    </a:moveTo>
                    <a:lnTo>
                      <a:pt x="70" y="20"/>
                    </a:lnTo>
                    <a:lnTo>
                      <a:pt x="59" y="33"/>
                    </a:lnTo>
                    <a:lnTo>
                      <a:pt x="0" y="41"/>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7" name="Rectangle 267"/>
              <p:cNvSpPr>
                <a:spLocks noChangeArrowheads="1"/>
              </p:cNvSpPr>
              <p:nvPr/>
            </p:nvSpPr>
            <p:spPr>
              <a:xfrm>
                <a:off x="5207" y="2970"/>
                <a:ext cx="689"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：サイクルアンドライド</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18" name="Rectangle 268"/>
              <p:cNvSpPr>
                <a:spLocks noChangeArrowheads="1"/>
              </p:cNvSpPr>
              <p:nvPr/>
            </p:nvSpPr>
            <p:spPr>
              <a:xfrm>
                <a:off x="3436" y="2912"/>
                <a:ext cx="334" cy="149"/>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9" name="Rectangle 269"/>
              <p:cNvSpPr>
                <a:spLocks noChangeArrowheads="1"/>
              </p:cNvSpPr>
              <p:nvPr/>
            </p:nvSpPr>
            <p:spPr>
              <a:xfrm>
                <a:off x="3436" y="2912"/>
                <a:ext cx="429"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自転車利用</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20" name="Rectangle 270"/>
              <p:cNvSpPr>
                <a:spLocks noChangeArrowheads="1"/>
              </p:cNvSpPr>
              <p:nvPr/>
            </p:nvSpPr>
            <p:spPr>
              <a:xfrm>
                <a:off x="3436" y="2991"/>
                <a:ext cx="350"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環境整備</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21" name="Freeform 271"/>
              <p:cNvSpPr/>
              <p:nvPr/>
            </p:nvSpPr>
            <p:spPr>
              <a:xfrm>
                <a:off x="2724" y="3115"/>
                <a:ext cx="712" cy="456"/>
              </a:xfrm>
              <a:custGeom>
                <a:avLst/>
                <a:gdLst>
                  <a:gd name="T0" fmla="*/ 67 w 712"/>
                  <a:gd name="T1" fmla="*/ 0 h 456"/>
                  <a:gd name="T2" fmla="*/ 59 w 712"/>
                  <a:gd name="T3" fmla="*/ 0 h 456"/>
                  <a:gd name="T4" fmla="*/ 55 w 712"/>
                  <a:gd name="T5" fmla="*/ 0 h 456"/>
                  <a:gd name="T6" fmla="*/ 39 w 712"/>
                  <a:gd name="T7" fmla="*/ 9 h 456"/>
                  <a:gd name="T8" fmla="*/ 31 w 712"/>
                  <a:gd name="T9" fmla="*/ 13 h 456"/>
                  <a:gd name="T10" fmla="*/ 19 w 712"/>
                  <a:gd name="T11" fmla="*/ 21 h 456"/>
                  <a:gd name="T12" fmla="*/ 11 w 712"/>
                  <a:gd name="T13" fmla="*/ 33 h 456"/>
                  <a:gd name="T14" fmla="*/ 4 w 712"/>
                  <a:gd name="T15" fmla="*/ 46 h 456"/>
                  <a:gd name="T16" fmla="*/ 0 w 712"/>
                  <a:gd name="T17" fmla="*/ 62 h 456"/>
                  <a:gd name="T18" fmla="*/ 0 w 712"/>
                  <a:gd name="T19" fmla="*/ 71 h 456"/>
                  <a:gd name="T20" fmla="*/ 0 w 712"/>
                  <a:gd name="T21" fmla="*/ 75 h 456"/>
                  <a:gd name="T22" fmla="*/ 0 w 712"/>
                  <a:gd name="T23" fmla="*/ 382 h 456"/>
                  <a:gd name="T24" fmla="*/ 0 w 712"/>
                  <a:gd name="T25" fmla="*/ 390 h 456"/>
                  <a:gd name="T26" fmla="*/ 0 w 712"/>
                  <a:gd name="T27" fmla="*/ 394 h 456"/>
                  <a:gd name="T28" fmla="*/ 4 w 712"/>
                  <a:gd name="T29" fmla="*/ 411 h 456"/>
                  <a:gd name="T30" fmla="*/ 11 w 712"/>
                  <a:gd name="T31" fmla="*/ 423 h 456"/>
                  <a:gd name="T32" fmla="*/ 19 w 712"/>
                  <a:gd name="T33" fmla="*/ 435 h 456"/>
                  <a:gd name="T34" fmla="*/ 31 w 712"/>
                  <a:gd name="T35" fmla="*/ 444 h 456"/>
                  <a:gd name="T36" fmla="*/ 39 w 712"/>
                  <a:gd name="T37" fmla="*/ 452 h 456"/>
                  <a:gd name="T38" fmla="*/ 55 w 712"/>
                  <a:gd name="T39" fmla="*/ 456 h 456"/>
                  <a:gd name="T40" fmla="*/ 59 w 712"/>
                  <a:gd name="T41" fmla="*/ 456 h 456"/>
                  <a:gd name="T42" fmla="*/ 67 w 712"/>
                  <a:gd name="T43" fmla="*/ 456 h 456"/>
                  <a:gd name="T44" fmla="*/ 645 w 712"/>
                  <a:gd name="T45" fmla="*/ 456 h 456"/>
                  <a:gd name="T46" fmla="*/ 653 w 712"/>
                  <a:gd name="T47" fmla="*/ 456 h 456"/>
                  <a:gd name="T48" fmla="*/ 661 w 712"/>
                  <a:gd name="T49" fmla="*/ 456 h 456"/>
                  <a:gd name="T50" fmla="*/ 673 w 712"/>
                  <a:gd name="T51" fmla="*/ 452 h 456"/>
                  <a:gd name="T52" fmla="*/ 684 w 712"/>
                  <a:gd name="T53" fmla="*/ 444 h 456"/>
                  <a:gd name="T54" fmla="*/ 692 w 712"/>
                  <a:gd name="T55" fmla="*/ 435 h 456"/>
                  <a:gd name="T56" fmla="*/ 704 w 712"/>
                  <a:gd name="T57" fmla="*/ 423 h 456"/>
                  <a:gd name="T58" fmla="*/ 708 w 712"/>
                  <a:gd name="T59" fmla="*/ 411 h 456"/>
                  <a:gd name="T60" fmla="*/ 712 w 712"/>
                  <a:gd name="T61" fmla="*/ 394 h 456"/>
                  <a:gd name="T62" fmla="*/ 712 w 712"/>
                  <a:gd name="T63" fmla="*/ 390 h 456"/>
                  <a:gd name="T64" fmla="*/ 712 w 712"/>
                  <a:gd name="T65" fmla="*/ 382 h 456"/>
                  <a:gd name="T66" fmla="*/ 712 w 712"/>
                  <a:gd name="T67" fmla="*/ 75 h 456"/>
                  <a:gd name="T68" fmla="*/ 712 w 712"/>
                  <a:gd name="T69" fmla="*/ 71 h 456"/>
                  <a:gd name="T70" fmla="*/ 712 w 712"/>
                  <a:gd name="T71" fmla="*/ 62 h 456"/>
                  <a:gd name="T72" fmla="*/ 708 w 712"/>
                  <a:gd name="T73" fmla="*/ 46 h 456"/>
                  <a:gd name="T74" fmla="*/ 704 w 712"/>
                  <a:gd name="T75" fmla="*/ 33 h 456"/>
                  <a:gd name="T76" fmla="*/ 692 w 712"/>
                  <a:gd name="T77" fmla="*/ 21 h 456"/>
                  <a:gd name="T78" fmla="*/ 684 w 712"/>
                  <a:gd name="T79" fmla="*/ 13 h 456"/>
                  <a:gd name="T80" fmla="*/ 673 w 712"/>
                  <a:gd name="T81" fmla="*/ 9 h 456"/>
                  <a:gd name="T82" fmla="*/ 661 w 712"/>
                  <a:gd name="T83" fmla="*/ 0 h 456"/>
                  <a:gd name="T84" fmla="*/ 653 w 712"/>
                  <a:gd name="T85" fmla="*/ 0 h 456"/>
                  <a:gd name="T86" fmla="*/ 645 w 712"/>
                  <a:gd name="T87" fmla="*/ 0 h 456"/>
                  <a:gd name="T88" fmla="*/ 67 w 712"/>
                  <a:gd name="T8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2" h="456">
                    <a:moveTo>
                      <a:pt x="67" y="0"/>
                    </a:moveTo>
                    <a:lnTo>
                      <a:pt x="59" y="0"/>
                    </a:lnTo>
                    <a:lnTo>
                      <a:pt x="55" y="0"/>
                    </a:lnTo>
                    <a:lnTo>
                      <a:pt x="39" y="9"/>
                    </a:lnTo>
                    <a:lnTo>
                      <a:pt x="31" y="13"/>
                    </a:lnTo>
                    <a:lnTo>
                      <a:pt x="19" y="21"/>
                    </a:lnTo>
                    <a:lnTo>
                      <a:pt x="11" y="33"/>
                    </a:lnTo>
                    <a:lnTo>
                      <a:pt x="4" y="46"/>
                    </a:lnTo>
                    <a:lnTo>
                      <a:pt x="0" y="62"/>
                    </a:lnTo>
                    <a:lnTo>
                      <a:pt x="0" y="71"/>
                    </a:lnTo>
                    <a:lnTo>
                      <a:pt x="0" y="75"/>
                    </a:lnTo>
                    <a:lnTo>
                      <a:pt x="0" y="382"/>
                    </a:lnTo>
                    <a:lnTo>
                      <a:pt x="0" y="390"/>
                    </a:lnTo>
                    <a:lnTo>
                      <a:pt x="0" y="394"/>
                    </a:lnTo>
                    <a:lnTo>
                      <a:pt x="4" y="411"/>
                    </a:lnTo>
                    <a:lnTo>
                      <a:pt x="11" y="423"/>
                    </a:lnTo>
                    <a:lnTo>
                      <a:pt x="19" y="435"/>
                    </a:lnTo>
                    <a:lnTo>
                      <a:pt x="31" y="444"/>
                    </a:lnTo>
                    <a:lnTo>
                      <a:pt x="39" y="452"/>
                    </a:lnTo>
                    <a:lnTo>
                      <a:pt x="55" y="456"/>
                    </a:lnTo>
                    <a:lnTo>
                      <a:pt x="59" y="456"/>
                    </a:lnTo>
                    <a:lnTo>
                      <a:pt x="67" y="456"/>
                    </a:lnTo>
                    <a:lnTo>
                      <a:pt x="645" y="456"/>
                    </a:lnTo>
                    <a:lnTo>
                      <a:pt x="653" y="456"/>
                    </a:lnTo>
                    <a:lnTo>
                      <a:pt x="661" y="456"/>
                    </a:lnTo>
                    <a:lnTo>
                      <a:pt x="673" y="452"/>
                    </a:lnTo>
                    <a:lnTo>
                      <a:pt x="684" y="444"/>
                    </a:lnTo>
                    <a:lnTo>
                      <a:pt x="692" y="435"/>
                    </a:lnTo>
                    <a:lnTo>
                      <a:pt x="704" y="423"/>
                    </a:lnTo>
                    <a:lnTo>
                      <a:pt x="708" y="411"/>
                    </a:lnTo>
                    <a:lnTo>
                      <a:pt x="712" y="394"/>
                    </a:lnTo>
                    <a:lnTo>
                      <a:pt x="712" y="390"/>
                    </a:lnTo>
                    <a:lnTo>
                      <a:pt x="712" y="382"/>
                    </a:lnTo>
                    <a:lnTo>
                      <a:pt x="712" y="75"/>
                    </a:lnTo>
                    <a:lnTo>
                      <a:pt x="712" y="71"/>
                    </a:lnTo>
                    <a:lnTo>
                      <a:pt x="712" y="62"/>
                    </a:lnTo>
                    <a:lnTo>
                      <a:pt x="708" y="46"/>
                    </a:lnTo>
                    <a:lnTo>
                      <a:pt x="704" y="33"/>
                    </a:lnTo>
                    <a:lnTo>
                      <a:pt x="692" y="21"/>
                    </a:lnTo>
                    <a:lnTo>
                      <a:pt x="684" y="13"/>
                    </a:lnTo>
                    <a:lnTo>
                      <a:pt x="673" y="9"/>
                    </a:lnTo>
                    <a:lnTo>
                      <a:pt x="661" y="0"/>
                    </a:lnTo>
                    <a:lnTo>
                      <a:pt x="653" y="0"/>
                    </a:lnTo>
                    <a:lnTo>
                      <a:pt x="645" y="0"/>
                    </a:lnTo>
                    <a:lnTo>
                      <a:pt x="67"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2" name="Freeform 272"/>
              <p:cNvSpPr/>
              <p:nvPr/>
            </p:nvSpPr>
            <p:spPr>
              <a:xfrm>
                <a:off x="2724" y="3115"/>
                <a:ext cx="712" cy="456"/>
              </a:xfrm>
              <a:custGeom>
                <a:avLst/>
                <a:gdLst>
                  <a:gd name="T0" fmla="*/ 67 w 712"/>
                  <a:gd name="T1" fmla="*/ 0 h 456"/>
                  <a:gd name="T2" fmla="*/ 59 w 712"/>
                  <a:gd name="T3" fmla="*/ 0 h 456"/>
                  <a:gd name="T4" fmla="*/ 55 w 712"/>
                  <a:gd name="T5" fmla="*/ 0 h 456"/>
                  <a:gd name="T6" fmla="*/ 39 w 712"/>
                  <a:gd name="T7" fmla="*/ 9 h 456"/>
                  <a:gd name="T8" fmla="*/ 31 w 712"/>
                  <a:gd name="T9" fmla="*/ 13 h 456"/>
                  <a:gd name="T10" fmla="*/ 19 w 712"/>
                  <a:gd name="T11" fmla="*/ 21 h 456"/>
                  <a:gd name="T12" fmla="*/ 11 w 712"/>
                  <a:gd name="T13" fmla="*/ 33 h 456"/>
                  <a:gd name="T14" fmla="*/ 4 w 712"/>
                  <a:gd name="T15" fmla="*/ 46 h 456"/>
                  <a:gd name="T16" fmla="*/ 0 w 712"/>
                  <a:gd name="T17" fmla="*/ 62 h 456"/>
                  <a:gd name="T18" fmla="*/ 0 w 712"/>
                  <a:gd name="T19" fmla="*/ 71 h 456"/>
                  <a:gd name="T20" fmla="*/ 0 w 712"/>
                  <a:gd name="T21" fmla="*/ 75 h 456"/>
                  <a:gd name="T22" fmla="*/ 0 w 712"/>
                  <a:gd name="T23" fmla="*/ 382 h 456"/>
                  <a:gd name="T24" fmla="*/ 0 w 712"/>
                  <a:gd name="T25" fmla="*/ 390 h 456"/>
                  <a:gd name="T26" fmla="*/ 0 w 712"/>
                  <a:gd name="T27" fmla="*/ 394 h 456"/>
                  <a:gd name="T28" fmla="*/ 4 w 712"/>
                  <a:gd name="T29" fmla="*/ 411 h 456"/>
                  <a:gd name="T30" fmla="*/ 11 w 712"/>
                  <a:gd name="T31" fmla="*/ 423 h 456"/>
                  <a:gd name="T32" fmla="*/ 19 w 712"/>
                  <a:gd name="T33" fmla="*/ 435 h 456"/>
                  <a:gd name="T34" fmla="*/ 31 w 712"/>
                  <a:gd name="T35" fmla="*/ 444 h 456"/>
                  <a:gd name="T36" fmla="*/ 39 w 712"/>
                  <a:gd name="T37" fmla="*/ 452 h 456"/>
                  <a:gd name="T38" fmla="*/ 55 w 712"/>
                  <a:gd name="T39" fmla="*/ 456 h 456"/>
                  <a:gd name="T40" fmla="*/ 59 w 712"/>
                  <a:gd name="T41" fmla="*/ 456 h 456"/>
                  <a:gd name="T42" fmla="*/ 67 w 712"/>
                  <a:gd name="T43" fmla="*/ 456 h 456"/>
                  <a:gd name="T44" fmla="*/ 645 w 712"/>
                  <a:gd name="T45" fmla="*/ 456 h 456"/>
                  <a:gd name="T46" fmla="*/ 653 w 712"/>
                  <a:gd name="T47" fmla="*/ 456 h 456"/>
                  <a:gd name="T48" fmla="*/ 661 w 712"/>
                  <a:gd name="T49" fmla="*/ 456 h 456"/>
                  <a:gd name="T50" fmla="*/ 673 w 712"/>
                  <a:gd name="T51" fmla="*/ 452 h 456"/>
                  <a:gd name="T52" fmla="*/ 684 w 712"/>
                  <a:gd name="T53" fmla="*/ 444 h 456"/>
                  <a:gd name="T54" fmla="*/ 692 w 712"/>
                  <a:gd name="T55" fmla="*/ 435 h 456"/>
                  <a:gd name="T56" fmla="*/ 704 w 712"/>
                  <a:gd name="T57" fmla="*/ 423 h 456"/>
                  <a:gd name="T58" fmla="*/ 708 w 712"/>
                  <a:gd name="T59" fmla="*/ 411 h 456"/>
                  <a:gd name="T60" fmla="*/ 712 w 712"/>
                  <a:gd name="T61" fmla="*/ 394 h 456"/>
                  <a:gd name="T62" fmla="*/ 712 w 712"/>
                  <a:gd name="T63" fmla="*/ 390 h 456"/>
                  <a:gd name="T64" fmla="*/ 712 w 712"/>
                  <a:gd name="T65" fmla="*/ 382 h 456"/>
                  <a:gd name="T66" fmla="*/ 712 w 712"/>
                  <a:gd name="T67" fmla="*/ 75 h 456"/>
                  <a:gd name="T68" fmla="*/ 712 w 712"/>
                  <a:gd name="T69" fmla="*/ 71 h 456"/>
                  <a:gd name="T70" fmla="*/ 712 w 712"/>
                  <a:gd name="T71" fmla="*/ 62 h 456"/>
                  <a:gd name="T72" fmla="*/ 708 w 712"/>
                  <a:gd name="T73" fmla="*/ 46 h 456"/>
                  <a:gd name="T74" fmla="*/ 704 w 712"/>
                  <a:gd name="T75" fmla="*/ 33 h 456"/>
                  <a:gd name="T76" fmla="*/ 692 w 712"/>
                  <a:gd name="T77" fmla="*/ 21 h 456"/>
                  <a:gd name="T78" fmla="*/ 684 w 712"/>
                  <a:gd name="T79" fmla="*/ 13 h 456"/>
                  <a:gd name="T80" fmla="*/ 673 w 712"/>
                  <a:gd name="T81" fmla="*/ 9 h 456"/>
                  <a:gd name="T82" fmla="*/ 661 w 712"/>
                  <a:gd name="T83" fmla="*/ 0 h 456"/>
                  <a:gd name="T84" fmla="*/ 653 w 712"/>
                  <a:gd name="T85" fmla="*/ 0 h 456"/>
                  <a:gd name="T86" fmla="*/ 645 w 712"/>
                  <a:gd name="T87" fmla="*/ 0 h 456"/>
                  <a:gd name="T88" fmla="*/ 67 w 712"/>
                  <a:gd name="T8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2" h="456">
                    <a:moveTo>
                      <a:pt x="67" y="0"/>
                    </a:moveTo>
                    <a:lnTo>
                      <a:pt x="59" y="0"/>
                    </a:lnTo>
                    <a:lnTo>
                      <a:pt x="55" y="0"/>
                    </a:lnTo>
                    <a:lnTo>
                      <a:pt x="39" y="9"/>
                    </a:lnTo>
                    <a:lnTo>
                      <a:pt x="31" y="13"/>
                    </a:lnTo>
                    <a:lnTo>
                      <a:pt x="19" y="21"/>
                    </a:lnTo>
                    <a:lnTo>
                      <a:pt x="11" y="33"/>
                    </a:lnTo>
                    <a:lnTo>
                      <a:pt x="4" y="46"/>
                    </a:lnTo>
                    <a:lnTo>
                      <a:pt x="0" y="62"/>
                    </a:lnTo>
                    <a:lnTo>
                      <a:pt x="0" y="71"/>
                    </a:lnTo>
                    <a:lnTo>
                      <a:pt x="0" y="75"/>
                    </a:lnTo>
                    <a:lnTo>
                      <a:pt x="0" y="382"/>
                    </a:lnTo>
                    <a:lnTo>
                      <a:pt x="0" y="390"/>
                    </a:lnTo>
                    <a:lnTo>
                      <a:pt x="0" y="394"/>
                    </a:lnTo>
                    <a:lnTo>
                      <a:pt x="4" y="411"/>
                    </a:lnTo>
                    <a:lnTo>
                      <a:pt x="11" y="423"/>
                    </a:lnTo>
                    <a:lnTo>
                      <a:pt x="19" y="435"/>
                    </a:lnTo>
                    <a:lnTo>
                      <a:pt x="31" y="444"/>
                    </a:lnTo>
                    <a:lnTo>
                      <a:pt x="39" y="452"/>
                    </a:lnTo>
                    <a:lnTo>
                      <a:pt x="55" y="456"/>
                    </a:lnTo>
                    <a:lnTo>
                      <a:pt x="59" y="456"/>
                    </a:lnTo>
                    <a:lnTo>
                      <a:pt x="67" y="456"/>
                    </a:lnTo>
                    <a:lnTo>
                      <a:pt x="645" y="456"/>
                    </a:lnTo>
                    <a:lnTo>
                      <a:pt x="653" y="456"/>
                    </a:lnTo>
                    <a:lnTo>
                      <a:pt x="661" y="456"/>
                    </a:lnTo>
                    <a:lnTo>
                      <a:pt x="673" y="452"/>
                    </a:lnTo>
                    <a:lnTo>
                      <a:pt x="684" y="444"/>
                    </a:lnTo>
                    <a:lnTo>
                      <a:pt x="692" y="435"/>
                    </a:lnTo>
                    <a:lnTo>
                      <a:pt x="704" y="423"/>
                    </a:lnTo>
                    <a:lnTo>
                      <a:pt x="708" y="411"/>
                    </a:lnTo>
                    <a:lnTo>
                      <a:pt x="712" y="394"/>
                    </a:lnTo>
                    <a:lnTo>
                      <a:pt x="712" y="390"/>
                    </a:lnTo>
                    <a:lnTo>
                      <a:pt x="712" y="382"/>
                    </a:lnTo>
                    <a:lnTo>
                      <a:pt x="712" y="75"/>
                    </a:lnTo>
                    <a:lnTo>
                      <a:pt x="712" y="71"/>
                    </a:lnTo>
                    <a:lnTo>
                      <a:pt x="712" y="62"/>
                    </a:lnTo>
                    <a:lnTo>
                      <a:pt x="708" y="46"/>
                    </a:lnTo>
                    <a:lnTo>
                      <a:pt x="704" y="33"/>
                    </a:lnTo>
                    <a:lnTo>
                      <a:pt x="692" y="21"/>
                    </a:lnTo>
                    <a:lnTo>
                      <a:pt x="684" y="13"/>
                    </a:lnTo>
                    <a:lnTo>
                      <a:pt x="673" y="9"/>
                    </a:lnTo>
                    <a:lnTo>
                      <a:pt x="661" y="0"/>
                    </a:lnTo>
                    <a:lnTo>
                      <a:pt x="653" y="0"/>
                    </a:lnTo>
                    <a:lnTo>
                      <a:pt x="645" y="0"/>
                    </a:lnTo>
                    <a:lnTo>
                      <a:pt x="67"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23" name="Picture 273"/>
              <p:cNvPicPr>
                <a:picLocks noChangeAspect="1" noChangeArrowheads="1"/>
              </p:cNvPicPr>
              <p:nvPr/>
            </p:nvPicPr>
            <p:blipFill>
              <a:blip r:embed="rId24"/>
              <a:stretch>
                <a:fillRect/>
              </a:stretch>
            </p:blipFill>
            <p:spPr>
              <a:xfrm>
                <a:off x="2751" y="3140"/>
                <a:ext cx="646" cy="402"/>
              </a:xfrm>
              <a:prstGeom prst="rect">
                <a:avLst/>
              </a:prstGeom>
              <a:noFill/>
              <a:ln>
                <a:noFill/>
              </a:ln>
            </p:spPr>
          </p:pic>
          <p:sp>
            <p:nvSpPr>
              <p:cNvPr id="1524" name="Rectangle 274"/>
              <p:cNvSpPr>
                <a:spLocks noChangeArrowheads="1"/>
              </p:cNvSpPr>
              <p:nvPr/>
            </p:nvSpPr>
            <p:spPr>
              <a:xfrm>
                <a:off x="3019" y="3463"/>
                <a:ext cx="385"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5" name="Rectangle 275"/>
              <p:cNvSpPr>
                <a:spLocks noChangeArrowheads="1"/>
              </p:cNvSpPr>
              <p:nvPr/>
            </p:nvSpPr>
            <p:spPr>
              <a:xfrm>
                <a:off x="3019" y="3472"/>
                <a:ext cx="40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自転車道整備</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スライド番号プレースホルダー 2"/>
          <p:cNvSpPr>
            <a:spLocks noGrp="1"/>
          </p:cNvSpPr>
          <p:nvPr>
            <p:ph type="sldNum" sz="quarter" idx="12"/>
          </p:nvPr>
        </p:nvSpPr>
        <p:spPr>
          <a:xfrm>
            <a:off x="7355386" y="6332796"/>
            <a:ext cx="2133600" cy="476250"/>
          </a:xfrm>
        </p:spPr>
        <p:txBody>
          <a:bodyPr/>
          <a:lstStyle/>
          <a:p>
            <a:pPr>
              <a:defRPr/>
            </a:pPr>
            <a:fld id="{06FFE511-5094-4685-A035-FB392A6605D8}" type="slidenum">
              <a:rPr lang="en-US" altLang="ja-JP" smtClean="0">
                <a:solidFill>
                  <a:srgbClr val="000000"/>
                </a:solidFill>
              </a:rPr>
              <a:pPr>
                <a:defRPr/>
              </a:pPr>
              <a:t>5</a:t>
            </a:fld>
            <a:endParaRPr lang="en-US" altLang="ja-JP">
              <a:solidFill>
                <a:srgbClr val="000000"/>
              </a:solidFill>
            </a:endParaRPr>
          </a:p>
        </p:txBody>
      </p:sp>
      <p:sp>
        <p:nvSpPr>
          <p:cNvPr id="1399" name="Rectangle 2"/>
          <p:cNvSpPr>
            <a:spLocks noGrp="1" noChangeArrowheads="1"/>
          </p:cNvSpPr>
          <p:nvPr>
            <p:ph type="title"/>
          </p:nvPr>
        </p:nvSpPr>
        <p:spPr>
          <a:xfrm>
            <a:off x="407324" y="487"/>
            <a:ext cx="7100932" cy="461665"/>
          </a:xfrm>
          <a:noFill/>
          <a:ln>
            <a:noFill/>
          </a:ln>
        </p:spPr>
        <p:txBody>
          <a:bodyPr vert="horz" wrap="square" lIns="91440" tIns="45720" rIns="91440" bIns="45720" numCol="1" rtlCol="0" anchor="ctr" anchorCtr="0" compatLnSpc="1">
            <a:prstTxWarp prst="textNoShape">
              <a:avLst/>
            </a:prstTxWarp>
            <a:spAutoFit/>
          </a:bodyPr>
          <a:lstStyle/>
          <a:p>
            <a:r>
              <a:rPr lang="ja-JP" altLang="en-US" sz="2400" kern="1200" dirty="0">
                <a:latin typeface="HG創英角ｺﾞｼｯｸUB" panose="020B0909000000000000" pitchFamily="49" charset="-128"/>
                <a:ea typeface="HG創英角ｺﾞｼｯｸUB" panose="020B0909000000000000" pitchFamily="49" charset="-128"/>
              </a:rPr>
              <a:t>都市・地域総合交通戦略により目指すべき都市像</a:t>
            </a:r>
            <a:endParaRPr lang="ja-JP" altLang="en-US" sz="2400" kern="1200" dirty="0">
              <a:latin typeface="HG創英角ｺﾞｼｯｸUB" panose="020B0909000000000000" pitchFamily="49" charset="-128"/>
              <a:ea typeface="HG創英角ｺﾞｼｯｸUB" panose="020B0909000000000000" pitchFamily="49" charset="-128"/>
            </a:endParaRPr>
          </a:p>
        </p:txBody>
      </p:sp>
      <p:sp>
        <p:nvSpPr>
          <p:cNvPr id="1400" name="テキスト ボックス 5"/>
          <p:cNvSpPr txBox="1"/>
          <p:nvPr/>
        </p:nvSpPr>
        <p:spPr>
          <a:xfrm>
            <a:off x="545998" y="631574"/>
            <a:ext cx="6656962" cy="400110"/>
          </a:xfrm>
          <a:prstGeom prst="rect">
            <a:avLst/>
          </a:prstGeom>
          <a:solidFill>
            <a:schemeClr val="bg1"/>
          </a:solidFill>
          <a:ln w="19050">
            <a:noFill/>
          </a:ln>
        </p:spPr>
        <p:txBody>
          <a:bodyPr wrap="square" rtlCol="0">
            <a:spAutoFit/>
          </a:bodyPr>
          <a:lstStyle>
            <a:defPPr>
              <a:defRPr lang="ja-JP"/>
            </a:defPPr>
            <a:lvl1pPr>
              <a:defRPr sz="20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b="1" dirty="0"/>
              <a:t>１</a:t>
            </a:r>
            <a:r>
              <a:rPr lang="ja-JP" altLang="en-US" b="1" dirty="0"/>
              <a:t>．集約型都市構造に向けた交通ネットワークの構築</a:t>
            </a:r>
            <a:endParaRPr lang="ja-JP" altLang="en-US" b="1" dirty="0"/>
          </a:p>
        </p:txBody>
      </p:sp>
      <p:sp>
        <p:nvSpPr>
          <p:cNvPr id="1401" name="テキスト ボックス 6"/>
          <p:cNvSpPr txBox="1"/>
          <p:nvPr/>
        </p:nvSpPr>
        <p:spPr>
          <a:xfrm>
            <a:off x="560512" y="1169458"/>
            <a:ext cx="8784976" cy="1323439"/>
          </a:xfrm>
          <a:prstGeom prst="rect">
            <a:avLst/>
          </a:prstGeom>
          <a:noFill/>
          <a:ln w="19050">
            <a:solidFill>
              <a:schemeClr val="bg1">
                <a:lumMod val="65000"/>
              </a:schemeClr>
            </a:solidFill>
            <a:prstDash val="solid"/>
          </a:ln>
        </p:spPr>
        <p:txBody>
          <a:bodyPr wrap="square" rtlCol="0">
            <a:spAutoFit/>
          </a:bodyPr>
          <a:lstStyle>
            <a:defPPr>
              <a:defRPr lang="ja-JP"/>
            </a:defPPr>
            <a:lvl1pPr>
              <a:defRPr sz="2000">
                <a:latin typeface="Meiryo UI" panose="020B0604030504040204" pitchFamily="50" charset="-128"/>
                <a:ea typeface="Meiryo UI" panose="020B0604030504040204" pitchFamily="50" charset="-128"/>
                <a:cs typeface="Meiryo UI" panose="020B0604030504040204" pitchFamily="50" charset="-128"/>
              </a:defRPr>
            </a:lvl1pPr>
          </a:lstStyle>
          <a:p>
            <a:pPr>
              <a:lnSpc>
                <a:spcPts val="2400"/>
              </a:lnSpc>
            </a:pPr>
            <a:r>
              <a:rPr lang="ja-JP" altLang="en-US" sz="1800" dirty="0"/>
              <a:t>・「都市の骨格」となる公共交通軸を設定</a:t>
            </a:r>
            <a:r>
              <a:rPr lang="ja-JP" altLang="en-US" sz="1800" dirty="0"/>
              <a:t>し、利用者が不便を感じない、利用しやすく快適な</a:t>
            </a:r>
            <a:r>
              <a:rPr lang="ja-JP" altLang="en-US" sz="1800" dirty="0"/>
              <a:t>公</a:t>
            </a:r>
            <a:endParaRPr lang="en-US" altLang="ja-JP" sz="1800" dirty="0"/>
          </a:p>
          <a:p>
            <a:pPr>
              <a:lnSpc>
                <a:spcPts val="2400"/>
              </a:lnSpc>
            </a:pPr>
            <a:r>
              <a:rPr lang="ja-JP" altLang="en-US" sz="1800" dirty="0"/>
              <a:t>　</a:t>
            </a:r>
            <a:r>
              <a:rPr lang="ja-JP" altLang="en-US" sz="1800" dirty="0"/>
              <a:t>共</a:t>
            </a:r>
            <a:r>
              <a:rPr lang="ja-JP" altLang="en-US" sz="1800" dirty="0"/>
              <a:t>交通</a:t>
            </a:r>
            <a:r>
              <a:rPr lang="ja-JP" altLang="en-US" sz="1800" dirty="0"/>
              <a:t>ネットワークを構築</a:t>
            </a:r>
            <a:endParaRPr lang="en-US" altLang="ja-JP" sz="1800" dirty="0"/>
          </a:p>
          <a:p>
            <a:pPr>
              <a:lnSpc>
                <a:spcPts val="2400"/>
              </a:lnSpc>
            </a:pPr>
            <a:r>
              <a:rPr lang="ja-JP" altLang="en-US" sz="1800" dirty="0"/>
              <a:t>・併せて沿線への居住誘導や都市機能誘導を行うことにより、持続可能な集約型都市構造を</a:t>
            </a:r>
            <a:endParaRPr lang="en-US" altLang="ja-JP" sz="1800" dirty="0"/>
          </a:p>
          <a:p>
            <a:pPr>
              <a:lnSpc>
                <a:spcPts val="2400"/>
              </a:lnSpc>
            </a:pPr>
            <a:r>
              <a:rPr lang="ja-JP" altLang="en-US" sz="1800" dirty="0"/>
              <a:t>　形成</a:t>
            </a:r>
            <a:endParaRPr lang="en-US" altLang="ja-JP" sz="1800" dirty="0"/>
          </a:p>
        </p:txBody>
      </p:sp>
      <p:sp>
        <p:nvSpPr>
          <p:cNvPr id="1402" name="正方形/長方形 72"/>
          <p:cNvSpPr/>
          <p:nvPr/>
        </p:nvSpPr>
        <p:spPr>
          <a:xfrm>
            <a:off x="8769424" y="5805265"/>
            <a:ext cx="755576" cy="439427"/>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03" name="グループ化 8"/>
          <p:cNvGrpSpPr/>
          <p:nvPr/>
        </p:nvGrpSpPr>
        <p:grpSpPr>
          <a:xfrm>
            <a:off x="3008784" y="2564905"/>
            <a:ext cx="4499472" cy="4671163"/>
            <a:chOff x="2846093" y="2997026"/>
            <a:chExt cx="3536950" cy="3816350"/>
          </a:xfrm>
        </p:grpSpPr>
        <p:sp>
          <p:nvSpPr>
            <p:cNvPr id="1404" name="フリーフォーム 9"/>
            <p:cNvSpPr/>
            <p:nvPr/>
          </p:nvSpPr>
          <p:spPr>
            <a:xfrm>
              <a:off x="2846093" y="3181176"/>
              <a:ext cx="3536950" cy="3529012"/>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930" h="4279120">
                  <a:moveTo>
                    <a:pt x="2813352" y="3913844"/>
                  </a:moveTo>
                  <a:cubicBezTo>
                    <a:pt x="3116754" y="3893542"/>
                    <a:pt x="3991694" y="3739763"/>
                    <a:pt x="4227362" y="3704947"/>
                  </a:cubicBezTo>
                  <a:lnTo>
                    <a:pt x="4227362" y="3704947"/>
                  </a:lnTo>
                  <a:cubicBezTo>
                    <a:pt x="4264815" y="3646750"/>
                    <a:pt x="4417258" y="3530355"/>
                    <a:pt x="4452080" y="3355764"/>
                  </a:cubicBezTo>
                  <a:cubicBezTo>
                    <a:pt x="4486902" y="3181173"/>
                    <a:pt x="4402823" y="2890188"/>
                    <a:pt x="4436294" y="2657400"/>
                  </a:cubicBezTo>
                  <a:cubicBezTo>
                    <a:pt x="4469765" y="2424612"/>
                    <a:pt x="4631354" y="2250020"/>
                    <a:pt x="4652907" y="1959035"/>
                  </a:cubicBezTo>
                  <a:cubicBezTo>
                    <a:pt x="4674460" y="1668050"/>
                    <a:pt x="4718930" y="1670590"/>
                    <a:pt x="4565611" y="911487"/>
                  </a:cubicBezTo>
                  <a:cubicBezTo>
                    <a:pt x="4482688" y="635051"/>
                    <a:pt x="4430852" y="620501"/>
                    <a:pt x="4129133" y="475008"/>
                  </a:cubicBezTo>
                  <a:cubicBezTo>
                    <a:pt x="3827414" y="329515"/>
                    <a:pt x="3313258" y="0"/>
                    <a:pt x="2755295" y="38530"/>
                  </a:cubicBezTo>
                  <a:cubicBezTo>
                    <a:pt x="2197332" y="77060"/>
                    <a:pt x="1221619" y="469120"/>
                    <a:pt x="781352" y="706187"/>
                  </a:cubicBezTo>
                  <a:cubicBezTo>
                    <a:pt x="341085" y="943254"/>
                    <a:pt x="188685" y="1153711"/>
                    <a:pt x="113695" y="1460930"/>
                  </a:cubicBezTo>
                  <a:cubicBezTo>
                    <a:pt x="38705" y="1768149"/>
                    <a:pt x="328991" y="2319692"/>
                    <a:pt x="331410" y="2549501"/>
                  </a:cubicBezTo>
                  <a:cubicBezTo>
                    <a:pt x="333829" y="2779310"/>
                    <a:pt x="154820" y="2769635"/>
                    <a:pt x="128210" y="2839787"/>
                  </a:cubicBezTo>
                  <a:cubicBezTo>
                    <a:pt x="101600" y="2909940"/>
                    <a:pt x="0" y="2759959"/>
                    <a:pt x="171752" y="2970416"/>
                  </a:cubicBezTo>
                  <a:cubicBezTo>
                    <a:pt x="343504" y="3180873"/>
                    <a:pt x="824895" y="3925940"/>
                    <a:pt x="1158724" y="4102530"/>
                  </a:cubicBezTo>
                  <a:cubicBezTo>
                    <a:pt x="1492553" y="4279120"/>
                    <a:pt x="1966686" y="4075921"/>
                    <a:pt x="2174724" y="4029959"/>
                  </a:cubicBezTo>
                  <a:cubicBezTo>
                    <a:pt x="2382762" y="3983997"/>
                    <a:pt x="2298095" y="3848530"/>
                    <a:pt x="2406952" y="3826759"/>
                  </a:cubicBezTo>
                  <a:cubicBezTo>
                    <a:pt x="2515809" y="3804988"/>
                    <a:pt x="2509950" y="3934146"/>
                    <a:pt x="2813352" y="3913844"/>
                  </a:cubicBezTo>
                  <a:close/>
                </a:path>
              </a:pathLst>
            </a:custGeom>
            <a:solidFill>
              <a:srgbClr val="E1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05" name="フリーフォーム 10"/>
            <p:cNvSpPr/>
            <p:nvPr/>
          </p:nvSpPr>
          <p:spPr>
            <a:xfrm>
              <a:off x="3344568" y="3943176"/>
              <a:ext cx="2582862" cy="2082800"/>
            </a:xfrm>
            <a:custGeom>
              <a:avLst/>
              <a:gdLst>
                <a:gd name="connsiteX0" fmla="*/ 33867 w 3292475"/>
                <a:gd name="connsiteY0" fmla="*/ 1891242 h 2120900"/>
                <a:gd name="connsiteX1" fmla="*/ 275167 w 3292475"/>
                <a:gd name="connsiteY1" fmla="*/ 2030942 h 2120900"/>
                <a:gd name="connsiteX2" fmla="*/ 503767 w 3292475"/>
                <a:gd name="connsiteY2" fmla="*/ 2094442 h 2120900"/>
                <a:gd name="connsiteX3" fmla="*/ 637117 w 3292475"/>
                <a:gd name="connsiteY3" fmla="*/ 1872192 h 2120900"/>
                <a:gd name="connsiteX4" fmla="*/ 814917 w 3292475"/>
                <a:gd name="connsiteY4" fmla="*/ 1668992 h 2120900"/>
                <a:gd name="connsiteX5" fmla="*/ 929217 w 3292475"/>
                <a:gd name="connsiteY5" fmla="*/ 1688042 h 2120900"/>
                <a:gd name="connsiteX6" fmla="*/ 1049867 w 3292475"/>
                <a:gd name="connsiteY6" fmla="*/ 1624542 h 2120900"/>
                <a:gd name="connsiteX7" fmla="*/ 1538817 w 3292475"/>
                <a:gd name="connsiteY7" fmla="*/ 1421342 h 2120900"/>
                <a:gd name="connsiteX8" fmla="*/ 2262717 w 3292475"/>
                <a:gd name="connsiteY8" fmla="*/ 1453092 h 2120900"/>
                <a:gd name="connsiteX9" fmla="*/ 2548467 w 3292475"/>
                <a:gd name="connsiteY9" fmla="*/ 1732492 h 2120900"/>
                <a:gd name="connsiteX10" fmla="*/ 3031067 w 3292475"/>
                <a:gd name="connsiteY10" fmla="*/ 1948392 h 2120900"/>
                <a:gd name="connsiteX11" fmla="*/ 3278717 w 3292475"/>
                <a:gd name="connsiteY11" fmla="*/ 1535642 h 2120900"/>
                <a:gd name="connsiteX12" fmla="*/ 3113617 w 3292475"/>
                <a:gd name="connsiteY12" fmla="*/ 1002242 h 2120900"/>
                <a:gd name="connsiteX13" fmla="*/ 2688167 w 3292475"/>
                <a:gd name="connsiteY13" fmla="*/ 652992 h 2120900"/>
                <a:gd name="connsiteX14" fmla="*/ 2434167 w 3292475"/>
                <a:gd name="connsiteY14" fmla="*/ 487892 h 2120900"/>
                <a:gd name="connsiteX15" fmla="*/ 2383367 w 3292475"/>
                <a:gd name="connsiteY15" fmla="*/ 125942 h 2120900"/>
                <a:gd name="connsiteX16" fmla="*/ 2142067 w 3292475"/>
                <a:gd name="connsiteY16" fmla="*/ 5292 h 2120900"/>
                <a:gd name="connsiteX17" fmla="*/ 1945217 w 3292475"/>
                <a:gd name="connsiteY17" fmla="*/ 94192 h 2120900"/>
                <a:gd name="connsiteX18" fmla="*/ 1900767 w 3292475"/>
                <a:gd name="connsiteY18" fmla="*/ 564092 h 2120900"/>
                <a:gd name="connsiteX19" fmla="*/ 1888067 w 3292475"/>
                <a:gd name="connsiteY19" fmla="*/ 830792 h 2120900"/>
                <a:gd name="connsiteX20" fmla="*/ 1462617 w 3292475"/>
                <a:gd name="connsiteY20" fmla="*/ 1002242 h 2120900"/>
                <a:gd name="connsiteX21" fmla="*/ 999067 w 3292475"/>
                <a:gd name="connsiteY21" fmla="*/ 1059392 h 2120900"/>
                <a:gd name="connsiteX22" fmla="*/ 554567 w 3292475"/>
                <a:gd name="connsiteY22" fmla="*/ 1091142 h 2120900"/>
                <a:gd name="connsiteX23" fmla="*/ 370417 w 3292475"/>
                <a:gd name="connsiteY23" fmla="*/ 1199092 h 2120900"/>
                <a:gd name="connsiteX24" fmla="*/ 218017 w 3292475"/>
                <a:gd name="connsiteY24" fmla="*/ 1427692 h 2120900"/>
                <a:gd name="connsiteX25" fmla="*/ 71967 w 3292475"/>
                <a:gd name="connsiteY25" fmla="*/ 1783292 h 2120900"/>
                <a:gd name="connsiteX26" fmla="*/ 33867 w 3292475"/>
                <a:gd name="connsiteY26" fmla="*/ 1891242 h 2120900"/>
                <a:gd name="connsiteX0" fmla="*/ 33867 w 3467009"/>
                <a:gd name="connsiteY0" fmla="*/ 2093565 h 2134840"/>
                <a:gd name="connsiteX1" fmla="*/ 449701 w 3467009"/>
                <a:gd name="connsiteY1" fmla="*/ 2030942 h 2134840"/>
                <a:gd name="connsiteX2" fmla="*/ 678301 w 3467009"/>
                <a:gd name="connsiteY2" fmla="*/ 2094442 h 2134840"/>
                <a:gd name="connsiteX3" fmla="*/ 811651 w 3467009"/>
                <a:gd name="connsiteY3" fmla="*/ 1872192 h 2134840"/>
                <a:gd name="connsiteX4" fmla="*/ 989451 w 3467009"/>
                <a:gd name="connsiteY4" fmla="*/ 1668992 h 2134840"/>
                <a:gd name="connsiteX5" fmla="*/ 1103751 w 3467009"/>
                <a:gd name="connsiteY5" fmla="*/ 1688042 h 2134840"/>
                <a:gd name="connsiteX6" fmla="*/ 1224401 w 3467009"/>
                <a:gd name="connsiteY6" fmla="*/ 1624542 h 2134840"/>
                <a:gd name="connsiteX7" fmla="*/ 1713351 w 3467009"/>
                <a:gd name="connsiteY7" fmla="*/ 1421342 h 2134840"/>
                <a:gd name="connsiteX8" fmla="*/ 2437251 w 3467009"/>
                <a:gd name="connsiteY8" fmla="*/ 1453092 h 2134840"/>
                <a:gd name="connsiteX9" fmla="*/ 2723001 w 3467009"/>
                <a:gd name="connsiteY9" fmla="*/ 1732492 h 2134840"/>
                <a:gd name="connsiteX10" fmla="*/ 3205601 w 3467009"/>
                <a:gd name="connsiteY10" fmla="*/ 1948392 h 2134840"/>
                <a:gd name="connsiteX11" fmla="*/ 3453251 w 3467009"/>
                <a:gd name="connsiteY11" fmla="*/ 1535642 h 2134840"/>
                <a:gd name="connsiteX12" fmla="*/ 3288151 w 3467009"/>
                <a:gd name="connsiteY12" fmla="*/ 1002242 h 2134840"/>
                <a:gd name="connsiteX13" fmla="*/ 2862701 w 3467009"/>
                <a:gd name="connsiteY13" fmla="*/ 652992 h 2134840"/>
                <a:gd name="connsiteX14" fmla="*/ 2608701 w 3467009"/>
                <a:gd name="connsiteY14" fmla="*/ 487892 h 2134840"/>
                <a:gd name="connsiteX15" fmla="*/ 2557901 w 3467009"/>
                <a:gd name="connsiteY15" fmla="*/ 125942 h 2134840"/>
                <a:gd name="connsiteX16" fmla="*/ 2316601 w 3467009"/>
                <a:gd name="connsiteY16" fmla="*/ 5292 h 2134840"/>
                <a:gd name="connsiteX17" fmla="*/ 2119751 w 3467009"/>
                <a:gd name="connsiteY17" fmla="*/ 94192 h 2134840"/>
                <a:gd name="connsiteX18" fmla="*/ 2075301 w 3467009"/>
                <a:gd name="connsiteY18" fmla="*/ 564092 h 2134840"/>
                <a:gd name="connsiteX19" fmla="*/ 2062601 w 3467009"/>
                <a:gd name="connsiteY19" fmla="*/ 830792 h 2134840"/>
                <a:gd name="connsiteX20" fmla="*/ 1637151 w 3467009"/>
                <a:gd name="connsiteY20" fmla="*/ 1002242 h 2134840"/>
                <a:gd name="connsiteX21" fmla="*/ 1173601 w 3467009"/>
                <a:gd name="connsiteY21" fmla="*/ 1059392 h 2134840"/>
                <a:gd name="connsiteX22" fmla="*/ 729101 w 3467009"/>
                <a:gd name="connsiteY22" fmla="*/ 1091142 h 2134840"/>
                <a:gd name="connsiteX23" fmla="*/ 544951 w 3467009"/>
                <a:gd name="connsiteY23" fmla="*/ 1199092 h 2134840"/>
                <a:gd name="connsiteX24" fmla="*/ 392551 w 3467009"/>
                <a:gd name="connsiteY24" fmla="*/ 1427692 h 2134840"/>
                <a:gd name="connsiteX25" fmla="*/ 246501 w 3467009"/>
                <a:gd name="connsiteY25" fmla="*/ 1783292 h 2134840"/>
                <a:gd name="connsiteX26" fmla="*/ 33867 w 3467009"/>
                <a:gd name="connsiteY26" fmla="*/ 2093565 h 2134840"/>
                <a:gd name="connsiteX0" fmla="*/ 12566 w 3445708"/>
                <a:gd name="connsiteY0" fmla="*/ 2093565 h 2525759"/>
                <a:gd name="connsiteX1" fmla="*/ 300598 w 3445708"/>
                <a:gd name="connsiteY1" fmla="*/ 2525613 h 2525759"/>
                <a:gd name="connsiteX2" fmla="*/ 657000 w 3445708"/>
                <a:gd name="connsiteY2" fmla="*/ 2094442 h 2525759"/>
                <a:gd name="connsiteX3" fmla="*/ 790350 w 3445708"/>
                <a:gd name="connsiteY3" fmla="*/ 1872192 h 2525759"/>
                <a:gd name="connsiteX4" fmla="*/ 968150 w 3445708"/>
                <a:gd name="connsiteY4" fmla="*/ 1668992 h 2525759"/>
                <a:gd name="connsiteX5" fmla="*/ 1082450 w 3445708"/>
                <a:gd name="connsiteY5" fmla="*/ 1688042 h 2525759"/>
                <a:gd name="connsiteX6" fmla="*/ 1203100 w 3445708"/>
                <a:gd name="connsiteY6" fmla="*/ 1624542 h 2525759"/>
                <a:gd name="connsiteX7" fmla="*/ 1692050 w 3445708"/>
                <a:gd name="connsiteY7" fmla="*/ 1421342 h 2525759"/>
                <a:gd name="connsiteX8" fmla="*/ 2415950 w 3445708"/>
                <a:gd name="connsiteY8" fmla="*/ 1453092 h 2525759"/>
                <a:gd name="connsiteX9" fmla="*/ 2701700 w 3445708"/>
                <a:gd name="connsiteY9" fmla="*/ 1732492 h 2525759"/>
                <a:gd name="connsiteX10" fmla="*/ 3184300 w 3445708"/>
                <a:gd name="connsiteY10" fmla="*/ 1948392 h 2525759"/>
                <a:gd name="connsiteX11" fmla="*/ 3431950 w 3445708"/>
                <a:gd name="connsiteY11" fmla="*/ 1535642 h 2525759"/>
                <a:gd name="connsiteX12" fmla="*/ 3266850 w 3445708"/>
                <a:gd name="connsiteY12" fmla="*/ 1002242 h 2525759"/>
                <a:gd name="connsiteX13" fmla="*/ 2841400 w 3445708"/>
                <a:gd name="connsiteY13" fmla="*/ 652992 h 2525759"/>
                <a:gd name="connsiteX14" fmla="*/ 2587400 w 3445708"/>
                <a:gd name="connsiteY14" fmla="*/ 487892 h 2525759"/>
                <a:gd name="connsiteX15" fmla="*/ 2536600 w 3445708"/>
                <a:gd name="connsiteY15" fmla="*/ 125942 h 2525759"/>
                <a:gd name="connsiteX16" fmla="*/ 2295300 w 3445708"/>
                <a:gd name="connsiteY16" fmla="*/ 5292 h 2525759"/>
                <a:gd name="connsiteX17" fmla="*/ 2098450 w 3445708"/>
                <a:gd name="connsiteY17" fmla="*/ 94192 h 2525759"/>
                <a:gd name="connsiteX18" fmla="*/ 2054000 w 3445708"/>
                <a:gd name="connsiteY18" fmla="*/ 564092 h 2525759"/>
                <a:gd name="connsiteX19" fmla="*/ 2041300 w 3445708"/>
                <a:gd name="connsiteY19" fmla="*/ 830792 h 2525759"/>
                <a:gd name="connsiteX20" fmla="*/ 1615850 w 3445708"/>
                <a:gd name="connsiteY20" fmla="*/ 1002242 h 2525759"/>
                <a:gd name="connsiteX21" fmla="*/ 1152300 w 3445708"/>
                <a:gd name="connsiteY21" fmla="*/ 1059392 h 2525759"/>
                <a:gd name="connsiteX22" fmla="*/ 707800 w 3445708"/>
                <a:gd name="connsiteY22" fmla="*/ 1091142 h 2525759"/>
                <a:gd name="connsiteX23" fmla="*/ 523650 w 3445708"/>
                <a:gd name="connsiteY23" fmla="*/ 1199092 h 2525759"/>
                <a:gd name="connsiteX24" fmla="*/ 371250 w 3445708"/>
                <a:gd name="connsiteY24" fmla="*/ 1427692 h 2525759"/>
                <a:gd name="connsiteX25" fmla="*/ 225200 w 3445708"/>
                <a:gd name="connsiteY25" fmla="*/ 1783292 h 2525759"/>
                <a:gd name="connsiteX26" fmla="*/ 12566 w 3445708"/>
                <a:gd name="connsiteY26" fmla="*/ 2093565 h 25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45708" h="2525759">
                  <a:moveTo>
                    <a:pt x="12566" y="2093565"/>
                  </a:moveTo>
                  <a:cubicBezTo>
                    <a:pt x="25132" y="2217285"/>
                    <a:pt x="193192" y="2525467"/>
                    <a:pt x="300598" y="2525613"/>
                  </a:cubicBezTo>
                  <a:cubicBezTo>
                    <a:pt x="408004" y="2525759"/>
                    <a:pt x="575375" y="2203345"/>
                    <a:pt x="657000" y="2094442"/>
                  </a:cubicBezTo>
                  <a:cubicBezTo>
                    <a:pt x="738625" y="1985539"/>
                    <a:pt x="738492" y="1943100"/>
                    <a:pt x="790350" y="1872192"/>
                  </a:cubicBezTo>
                  <a:cubicBezTo>
                    <a:pt x="842208" y="1801284"/>
                    <a:pt x="919467" y="1699684"/>
                    <a:pt x="968150" y="1668992"/>
                  </a:cubicBezTo>
                  <a:cubicBezTo>
                    <a:pt x="1016833" y="1638300"/>
                    <a:pt x="1043292" y="1695450"/>
                    <a:pt x="1082450" y="1688042"/>
                  </a:cubicBezTo>
                  <a:cubicBezTo>
                    <a:pt x="1121608" y="1680634"/>
                    <a:pt x="1101500" y="1668992"/>
                    <a:pt x="1203100" y="1624542"/>
                  </a:cubicBezTo>
                  <a:cubicBezTo>
                    <a:pt x="1304700" y="1580092"/>
                    <a:pt x="1489908" y="1449917"/>
                    <a:pt x="1692050" y="1421342"/>
                  </a:cubicBezTo>
                  <a:cubicBezTo>
                    <a:pt x="1894192" y="1392767"/>
                    <a:pt x="2247675" y="1401234"/>
                    <a:pt x="2415950" y="1453092"/>
                  </a:cubicBezTo>
                  <a:cubicBezTo>
                    <a:pt x="2584225" y="1504950"/>
                    <a:pt x="2573642" y="1649942"/>
                    <a:pt x="2701700" y="1732492"/>
                  </a:cubicBezTo>
                  <a:cubicBezTo>
                    <a:pt x="2829758" y="1815042"/>
                    <a:pt x="3062592" y="1981200"/>
                    <a:pt x="3184300" y="1948392"/>
                  </a:cubicBezTo>
                  <a:cubicBezTo>
                    <a:pt x="3306008" y="1915584"/>
                    <a:pt x="3418192" y="1693334"/>
                    <a:pt x="3431950" y="1535642"/>
                  </a:cubicBezTo>
                  <a:cubicBezTo>
                    <a:pt x="3445708" y="1377950"/>
                    <a:pt x="3365275" y="1149350"/>
                    <a:pt x="3266850" y="1002242"/>
                  </a:cubicBezTo>
                  <a:cubicBezTo>
                    <a:pt x="3168425" y="855134"/>
                    <a:pt x="2954642" y="738717"/>
                    <a:pt x="2841400" y="652992"/>
                  </a:cubicBezTo>
                  <a:cubicBezTo>
                    <a:pt x="2728158" y="567267"/>
                    <a:pt x="2638200" y="575734"/>
                    <a:pt x="2587400" y="487892"/>
                  </a:cubicBezTo>
                  <a:cubicBezTo>
                    <a:pt x="2536600" y="400050"/>
                    <a:pt x="2585283" y="206375"/>
                    <a:pt x="2536600" y="125942"/>
                  </a:cubicBezTo>
                  <a:cubicBezTo>
                    <a:pt x="2487917" y="45509"/>
                    <a:pt x="2368325" y="10584"/>
                    <a:pt x="2295300" y="5292"/>
                  </a:cubicBezTo>
                  <a:cubicBezTo>
                    <a:pt x="2222275" y="0"/>
                    <a:pt x="2138667" y="1059"/>
                    <a:pt x="2098450" y="94192"/>
                  </a:cubicBezTo>
                  <a:cubicBezTo>
                    <a:pt x="2058233" y="187325"/>
                    <a:pt x="2063525" y="441325"/>
                    <a:pt x="2054000" y="564092"/>
                  </a:cubicBezTo>
                  <a:cubicBezTo>
                    <a:pt x="2044475" y="686859"/>
                    <a:pt x="2114325" y="757767"/>
                    <a:pt x="2041300" y="830792"/>
                  </a:cubicBezTo>
                  <a:cubicBezTo>
                    <a:pt x="1968275" y="903817"/>
                    <a:pt x="1764017" y="964142"/>
                    <a:pt x="1615850" y="1002242"/>
                  </a:cubicBezTo>
                  <a:cubicBezTo>
                    <a:pt x="1467683" y="1040342"/>
                    <a:pt x="1303642" y="1044575"/>
                    <a:pt x="1152300" y="1059392"/>
                  </a:cubicBezTo>
                  <a:cubicBezTo>
                    <a:pt x="1000958" y="1074209"/>
                    <a:pt x="812575" y="1067859"/>
                    <a:pt x="707800" y="1091142"/>
                  </a:cubicBezTo>
                  <a:cubicBezTo>
                    <a:pt x="603025" y="1114425"/>
                    <a:pt x="579742" y="1143000"/>
                    <a:pt x="523650" y="1199092"/>
                  </a:cubicBezTo>
                  <a:cubicBezTo>
                    <a:pt x="467558" y="1255184"/>
                    <a:pt x="420992" y="1330325"/>
                    <a:pt x="371250" y="1427692"/>
                  </a:cubicBezTo>
                  <a:cubicBezTo>
                    <a:pt x="321508" y="1525059"/>
                    <a:pt x="284981" y="1672313"/>
                    <a:pt x="225200" y="1783292"/>
                  </a:cubicBezTo>
                  <a:cubicBezTo>
                    <a:pt x="165419" y="1894271"/>
                    <a:pt x="0" y="1969845"/>
                    <a:pt x="12566" y="2093565"/>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06" name="円/楕円 11"/>
            <p:cNvSpPr>
              <a:spLocks noChangeAspect="1"/>
            </p:cNvSpPr>
            <p:nvPr/>
          </p:nvSpPr>
          <p:spPr>
            <a:xfrm>
              <a:off x="5419430" y="5144913"/>
              <a:ext cx="269875" cy="296863"/>
            </a:xfrm>
            <a:prstGeom prst="ellipse">
              <a:avLst/>
            </a:prstGeom>
            <a:solidFill>
              <a:srgbClr val="FF7C8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407" name="Picture 23" descr="電車のイラスト「赤ライン」">
              <a:hlinkClick r:id="rId2"/>
            </p:cNvPr>
            <p:cNvPicPr>
              <a:picLocks noChangeAspect="1" noChangeArrowheads="1"/>
            </p:cNvPicPr>
            <p:nvPr/>
          </p:nvPicPr>
          <p:blipFill>
            <a:blip r:embed="rId3"/>
            <a:stretch>
              <a:fillRect/>
            </a:stretch>
          </p:blipFill>
          <p:spPr>
            <a:xfrm rot="3549250">
              <a:off x="4274120" y="3381016"/>
              <a:ext cx="642804" cy="392178"/>
            </a:xfrm>
            <a:prstGeom prst="rect">
              <a:avLst/>
            </a:prstGeom>
            <a:noFill/>
            <a:ln>
              <a:noFill/>
            </a:ln>
          </p:spPr>
        </p:pic>
        <p:pic>
          <p:nvPicPr>
            <p:cNvPr id="1408" name="Picture 30" descr="C:\Users\suzuki-t8810\Desktop\bus_a02\bus_a02.wmf"/>
            <p:cNvPicPr>
              <a:picLocks noChangeAspect="1" noChangeArrowheads="1"/>
            </p:cNvPicPr>
            <p:nvPr/>
          </p:nvPicPr>
          <p:blipFill>
            <a:blip r:embed="rId4"/>
            <a:stretch>
              <a:fillRect/>
            </a:stretch>
          </p:blipFill>
          <p:spPr>
            <a:xfrm>
              <a:off x="4350768" y="4766532"/>
              <a:ext cx="413836" cy="249973"/>
            </a:xfrm>
            <a:prstGeom prst="rect">
              <a:avLst/>
            </a:prstGeom>
            <a:noFill/>
            <a:ln>
              <a:noFill/>
            </a:ln>
          </p:spPr>
        </p:pic>
        <p:pic>
          <p:nvPicPr>
            <p:cNvPr id="1409" name="Picture 4" descr="幼稚園バスのイラスト">
              <a:hlinkClick r:id="rId5"/>
            </p:cNvPr>
            <p:cNvPicPr>
              <a:picLocks noChangeAspect="1" noChangeArrowheads="1"/>
            </p:cNvPicPr>
            <p:nvPr/>
          </p:nvPicPr>
          <p:blipFill>
            <a:blip r:embed="rId6"/>
            <a:stretch>
              <a:fillRect/>
            </a:stretch>
          </p:blipFill>
          <p:spPr>
            <a:xfrm rot="16834297">
              <a:off x="5707666" y="4159566"/>
              <a:ext cx="340910" cy="185865"/>
            </a:xfrm>
            <a:prstGeom prst="rect">
              <a:avLst/>
            </a:prstGeom>
            <a:noFill/>
            <a:ln>
              <a:noFill/>
            </a:ln>
          </p:spPr>
        </p:pic>
        <p:sp>
          <p:nvSpPr>
            <p:cNvPr id="1410" name="フリーフォーム 15"/>
            <p:cNvSpPr/>
            <p:nvPr/>
          </p:nvSpPr>
          <p:spPr>
            <a:xfrm>
              <a:off x="4141493" y="3230388"/>
              <a:ext cx="1666875" cy="3582988"/>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889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11" name="フリーフォーム 16"/>
            <p:cNvSpPr/>
            <p:nvPr/>
          </p:nvSpPr>
          <p:spPr>
            <a:xfrm>
              <a:off x="4635205" y="5697363"/>
              <a:ext cx="677863" cy="506413"/>
            </a:xfrm>
            <a:custGeom>
              <a:avLst/>
              <a:gdLst>
                <a:gd name="connsiteX0" fmla="*/ 1226079 w 1328737"/>
                <a:gd name="connsiteY0" fmla="*/ 220663 h 680509"/>
                <a:gd name="connsiteX1" fmla="*/ 762529 w 1328737"/>
                <a:gd name="connsiteY1" fmla="*/ 115888 h 680509"/>
                <a:gd name="connsiteX2" fmla="*/ 397404 w 1328737"/>
                <a:gd name="connsiteY2" fmla="*/ 192088 h 680509"/>
                <a:gd name="connsiteX3" fmla="*/ 276754 w 1328737"/>
                <a:gd name="connsiteY3" fmla="*/ 23813 h 680509"/>
                <a:gd name="connsiteX4" fmla="*/ 114829 w 1328737"/>
                <a:gd name="connsiteY4" fmla="*/ 49213 h 680509"/>
                <a:gd name="connsiteX5" fmla="*/ 529 w 1328737"/>
                <a:gd name="connsiteY5" fmla="*/ 176213 h 680509"/>
                <a:gd name="connsiteX6" fmla="*/ 111654 w 1328737"/>
                <a:gd name="connsiteY6" fmla="*/ 477838 h 680509"/>
                <a:gd name="connsiteX7" fmla="*/ 397404 w 1328737"/>
                <a:gd name="connsiteY7" fmla="*/ 487363 h 680509"/>
                <a:gd name="connsiteX8" fmla="*/ 635529 w 1328737"/>
                <a:gd name="connsiteY8" fmla="*/ 617538 h 680509"/>
                <a:gd name="connsiteX9" fmla="*/ 1229254 w 1328737"/>
                <a:gd name="connsiteY9" fmla="*/ 614363 h 680509"/>
                <a:gd name="connsiteX10" fmla="*/ 1226079 w 1328737"/>
                <a:gd name="connsiteY10" fmla="*/ 220663 h 68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8737" h="680509">
                  <a:moveTo>
                    <a:pt x="1226079" y="220663"/>
                  </a:moveTo>
                  <a:cubicBezTo>
                    <a:pt x="1148292" y="137584"/>
                    <a:pt x="900641" y="120650"/>
                    <a:pt x="762529" y="115888"/>
                  </a:cubicBezTo>
                  <a:cubicBezTo>
                    <a:pt x="624417" y="111126"/>
                    <a:pt x="478367" y="207434"/>
                    <a:pt x="397404" y="192088"/>
                  </a:cubicBezTo>
                  <a:cubicBezTo>
                    <a:pt x="316442" y="176742"/>
                    <a:pt x="323850" y="47626"/>
                    <a:pt x="276754" y="23813"/>
                  </a:cubicBezTo>
                  <a:cubicBezTo>
                    <a:pt x="229658" y="0"/>
                    <a:pt x="160866" y="23813"/>
                    <a:pt x="114829" y="49213"/>
                  </a:cubicBezTo>
                  <a:cubicBezTo>
                    <a:pt x="68792" y="74613"/>
                    <a:pt x="1058" y="104776"/>
                    <a:pt x="529" y="176213"/>
                  </a:cubicBezTo>
                  <a:cubicBezTo>
                    <a:pt x="0" y="247651"/>
                    <a:pt x="45508" y="425980"/>
                    <a:pt x="111654" y="477838"/>
                  </a:cubicBezTo>
                  <a:cubicBezTo>
                    <a:pt x="177800" y="529696"/>
                    <a:pt x="310092" y="464080"/>
                    <a:pt x="397404" y="487363"/>
                  </a:cubicBezTo>
                  <a:cubicBezTo>
                    <a:pt x="484716" y="510646"/>
                    <a:pt x="496887" y="596371"/>
                    <a:pt x="635529" y="617538"/>
                  </a:cubicBezTo>
                  <a:cubicBezTo>
                    <a:pt x="774171" y="638705"/>
                    <a:pt x="1129771" y="680509"/>
                    <a:pt x="1229254" y="614363"/>
                  </a:cubicBezTo>
                  <a:cubicBezTo>
                    <a:pt x="1328737" y="548217"/>
                    <a:pt x="1303866" y="303742"/>
                    <a:pt x="1226079" y="220663"/>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2" name="フリーフォーム 17"/>
            <p:cNvSpPr/>
            <p:nvPr/>
          </p:nvSpPr>
          <p:spPr>
            <a:xfrm>
              <a:off x="4141493" y="3230388"/>
              <a:ext cx="1666875" cy="3582988"/>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13" name="円/楕円 18"/>
            <p:cNvSpPr>
              <a:spLocks noChangeAspect="1"/>
            </p:cNvSpPr>
            <p:nvPr/>
          </p:nvSpPr>
          <p:spPr>
            <a:xfrm>
              <a:off x="4893968" y="4621038"/>
              <a:ext cx="382587" cy="422275"/>
            </a:xfrm>
            <a:prstGeom prst="ellipse">
              <a:avLst/>
            </a:prstGeom>
            <a:solidFill>
              <a:srgbClr val="FF7C80"/>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414" name="Picture 2" descr="車のキャラクターのイラスト">
              <a:hlinkClick r:id="rId7"/>
            </p:cNvPr>
            <p:cNvPicPr>
              <a:picLocks noChangeAspect="1" noChangeArrowheads="1"/>
            </p:cNvPicPr>
            <p:nvPr/>
          </p:nvPicPr>
          <p:blipFill>
            <a:blip r:embed="rId8"/>
            <a:stretch>
              <a:fillRect/>
            </a:stretch>
          </p:blipFill>
          <p:spPr>
            <a:xfrm>
              <a:off x="3742610" y="3828576"/>
              <a:ext cx="323831" cy="234318"/>
            </a:xfrm>
            <a:prstGeom prst="rect">
              <a:avLst/>
            </a:prstGeom>
            <a:noFill/>
            <a:ln>
              <a:noFill/>
            </a:ln>
          </p:spPr>
        </p:pic>
        <p:pic>
          <p:nvPicPr>
            <p:cNvPr id="1415" name="Picture 21" descr="タクシーのイラスト（車）">
              <a:hlinkClick r:id="rId9"/>
            </p:cNvPr>
            <p:cNvPicPr>
              <a:picLocks noChangeAspect="1" noChangeArrowheads="1"/>
            </p:cNvPicPr>
            <p:nvPr/>
          </p:nvPicPr>
          <p:blipFill>
            <a:blip r:embed="rId10"/>
            <a:stretch>
              <a:fillRect/>
            </a:stretch>
          </p:blipFill>
          <p:spPr>
            <a:xfrm>
              <a:off x="3831516" y="3921180"/>
              <a:ext cx="331635" cy="268252"/>
            </a:xfrm>
            <a:prstGeom prst="rect">
              <a:avLst/>
            </a:prstGeom>
            <a:noFill/>
            <a:ln>
              <a:noFill/>
            </a:ln>
          </p:spPr>
        </p:pic>
        <p:sp>
          <p:nvSpPr>
            <p:cNvPr id="1416" name="フリーフォーム 21"/>
            <p:cNvSpPr/>
            <p:nvPr/>
          </p:nvSpPr>
          <p:spPr>
            <a:xfrm>
              <a:off x="5894093" y="3824113"/>
              <a:ext cx="233362" cy="207963"/>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029" h="468804">
                  <a:moveTo>
                    <a:pt x="0" y="265410"/>
                  </a:moveTo>
                  <a:cubicBezTo>
                    <a:pt x="0" y="202546"/>
                    <a:pt x="46309" y="67374"/>
                    <a:pt x="138929" y="33687"/>
                  </a:cubicBezTo>
                  <a:cubicBezTo>
                    <a:pt x="231549" y="0"/>
                    <a:pt x="509409" y="422"/>
                    <a:pt x="555719" y="63286"/>
                  </a:cubicBezTo>
                  <a:cubicBezTo>
                    <a:pt x="602029" y="126150"/>
                    <a:pt x="486253" y="352941"/>
                    <a:pt x="416788" y="410872"/>
                  </a:cubicBezTo>
                  <a:cubicBezTo>
                    <a:pt x="347323" y="468803"/>
                    <a:pt x="208396" y="435117"/>
                    <a:pt x="138931" y="410873"/>
                  </a:cubicBezTo>
                  <a:cubicBezTo>
                    <a:pt x="69466" y="386629"/>
                    <a:pt x="0" y="328274"/>
                    <a:pt x="0" y="265410"/>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7" name="フリーフォーム 22"/>
            <p:cNvSpPr/>
            <p:nvPr/>
          </p:nvSpPr>
          <p:spPr>
            <a:xfrm>
              <a:off x="3525543" y="3974926"/>
              <a:ext cx="225425" cy="187325"/>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86" h="421834">
                  <a:moveTo>
                    <a:pt x="0" y="263970"/>
                  </a:moveTo>
                  <a:cubicBezTo>
                    <a:pt x="0" y="201106"/>
                    <a:pt x="72528" y="64494"/>
                    <a:pt x="138929" y="32247"/>
                  </a:cubicBezTo>
                  <a:cubicBezTo>
                    <a:pt x="205330" y="0"/>
                    <a:pt x="332006" y="19465"/>
                    <a:pt x="398408" y="70486"/>
                  </a:cubicBezTo>
                  <a:cubicBezTo>
                    <a:pt x="464810" y="121507"/>
                    <a:pt x="580585" y="281882"/>
                    <a:pt x="537339" y="338373"/>
                  </a:cubicBezTo>
                  <a:cubicBezTo>
                    <a:pt x="494093" y="394864"/>
                    <a:pt x="228487" y="421833"/>
                    <a:pt x="138931" y="409433"/>
                  </a:cubicBezTo>
                  <a:cubicBezTo>
                    <a:pt x="49375" y="397033"/>
                    <a:pt x="0" y="326834"/>
                    <a:pt x="0" y="263970"/>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8" name="フリーフォーム 23"/>
            <p:cNvSpPr/>
            <p:nvPr/>
          </p:nvSpPr>
          <p:spPr>
            <a:xfrm>
              <a:off x="4198643" y="5581476"/>
              <a:ext cx="176212" cy="271462"/>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 name="connsiteX0" fmla="*/ 14327 w 580584"/>
                <a:gd name="connsiteY0" fmla="*/ 263970 h 548178"/>
                <a:gd name="connsiteX1" fmla="*/ 153256 w 580584"/>
                <a:gd name="connsiteY1" fmla="*/ 32247 h 548178"/>
                <a:gd name="connsiteX2" fmla="*/ 412735 w 580584"/>
                <a:gd name="connsiteY2" fmla="*/ 70486 h 548178"/>
                <a:gd name="connsiteX3" fmla="*/ 551666 w 580584"/>
                <a:gd name="connsiteY3" fmla="*/ 338373 h 548178"/>
                <a:gd name="connsiteX4" fmla="*/ 239225 w 580584"/>
                <a:gd name="connsiteY4" fmla="*/ 535778 h 548178"/>
                <a:gd name="connsiteX5" fmla="*/ 14327 w 580584"/>
                <a:gd name="connsiteY5" fmla="*/ 263970 h 548178"/>
                <a:gd name="connsiteX0" fmla="*/ 14327 w 581308"/>
                <a:gd name="connsiteY0" fmla="*/ 314992 h 599200"/>
                <a:gd name="connsiteX1" fmla="*/ 153256 w 581308"/>
                <a:gd name="connsiteY1" fmla="*/ 83269 h 599200"/>
                <a:gd name="connsiteX2" fmla="*/ 417072 w 581308"/>
                <a:gd name="connsiteY2" fmla="*/ 51022 h 599200"/>
                <a:gd name="connsiteX3" fmla="*/ 551666 w 581308"/>
                <a:gd name="connsiteY3" fmla="*/ 389395 h 599200"/>
                <a:gd name="connsiteX4" fmla="*/ 239225 w 581308"/>
                <a:gd name="connsiteY4" fmla="*/ 586800 h 599200"/>
                <a:gd name="connsiteX5" fmla="*/ 14327 w 581308"/>
                <a:gd name="connsiteY5" fmla="*/ 314992 h 599200"/>
                <a:gd name="connsiteX0" fmla="*/ 29640 w 596621"/>
                <a:gd name="connsiteY0" fmla="*/ 320364 h 604572"/>
                <a:gd name="connsiteX1" fmla="*/ 76695 w 596621"/>
                <a:gd name="connsiteY1" fmla="*/ 56396 h 604572"/>
                <a:gd name="connsiteX2" fmla="*/ 432385 w 596621"/>
                <a:gd name="connsiteY2" fmla="*/ 56394 h 604572"/>
                <a:gd name="connsiteX3" fmla="*/ 566979 w 596621"/>
                <a:gd name="connsiteY3" fmla="*/ 394767 h 604572"/>
                <a:gd name="connsiteX4" fmla="*/ 254538 w 596621"/>
                <a:gd name="connsiteY4" fmla="*/ 592172 h 604572"/>
                <a:gd name="connsiteX5" fmla="*/ 29640 w 596621"/>
                <a:gd name="connsiteY5" fmla="*/ 320364 h 604572"/>
                <a:gd name="connsiteX0" fmla="*/ 59282 w 579209"/>
                <a:gd name="connsiteY0" fmla="*/ 468807 h 613326"/>
                <a:gd name="connsiteX1" fmla="*/ 59283 w 579209"/>
                <a:gd name="connsiteY1" fmla="*/ 66973 h 613326"/>
                <a:gd name="connsiteX2" fmla="*/ 414973 w 579209"/>
                <a:gd name="connsiteY2" fmla="*/ 66971 h 613326"/>
                <a:gd name="connsiteX3" fmla="*/ 549567 w 579209"/>
                <a:gd name="connsiteY3" fmla="*/ 405344 h 613326"/>
                <a:gd name="connsiteX4" fmla="*/ 237126 w 579209"/>
                <a:gd name="connsiteY4" fmla="*/ 602749 h 613326"/>
                <a:gd name="connsiteX5" fmla="*/ 59282 w 579209"/>
                <a:gd name="connsiteY5" fmla="*/ 468807 h 61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09" h="613326">
                  <a:moveTo>
                    <a:pt x="59282" y="468807"/>
                  </a:moveTo>
                  <a:cubicBezTo>
                    <a:pt x="29642" y="379511"/>
                    <a:pt x="1" y="133946"/>
                    <a:pt x="59283" y="66973"/>
                  </a:cubicBezTo>
                  <a:cubicBezTo>
                    <a:pt x="118565" y="0"/>
                    <a:pt x="333259" y="10576"/>
                    <a:pt x="414973" y="66971"/>
                  </a:cubicBezTo>
                  <a:cubicBezTo>
                    <a:pt x="496687" y="123366"/>
                    <a:pt x="579208" y="316048"/>
                    <a:pt x="549567" y="405344"/>
                  </a:cubicBezTo>
                  <a:cubicBezTo>
                    <a:pt x="519926" y="494640"/>
                    <a:pt x="318840" y="592172"/>
                    <a:pt x="237126" y="602749"/>
                  </a:cubicBezTo>
                  <a:cubicBezTo>
                    <a:pt x="155412" y="613326"/>
                    <a:pt x="88922" y="558103"/>
                    <a:pt x="59282" y="468807"/>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9" name="円/楕円 24"/>
            <p:cNvSpPr>
              <a:spLocks noChangeAspect="1"/>
            </p:cNvSpPr>
            <p:nvPr/>
          </p:nvSpPr>
          <p:spPr>
            <a:xfrm>
              <a:off x="3666830" y="5219526"/>
              <a:ext cx="139700" cy="153987"/>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0" name="円/楕円 25"/>
            <p:cNvSpPr>
              <a:spLocks noChangeAspect="1"/>
            </p:cNvSpPr>
            <p:nvPr/>
          </p:nvSpPr>
          <p:spPr>
            <a:xfrm>
              <a:off x="4678068" y="5832301"/>
              <a:ext cx="161925" cy="177800"/>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1" name="円/楕円 26"/>
            <p:cNvSpPr>
              <a:spLocks noChangeAspect="1"/>
            </p:cNvSpPr>
            <p:nvPr/>
          </p:nvSpPr>
          <p:spPr>
            <a:xfrm>
              <a:off x="3458868" y="5711651"/>
              <a:ext cx="215900" cy="238125"/>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2" name="円/楕円 27"/>
            <p:cNvSpPr>
              <a:spLocks noChangeAspect="1"/>
            </p:cNvSpPr>
            <p:nvPr/>
          </p:nvSpPr>
          <p:spPr>
            <a:xfrm>
              <a:off x="4157368" y="5002038"/>
              <a:ext cx="174625" cy="192088"/>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3" name="円/楕円 28"/>
            <p:cNvSpPr>
              <a:spLocks noChangeAspect="1"/>
            </p:cNvSpPr>
            <p:nvPr/>
          </p:nvSpPr>
          <p:spPr>
            <a:xfrm>
              <a:off x="4989218" y="3997151"/>
              <a:ext cx="215900" cy="238125"/>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4" name="円/楕円 29"/>
            <p:cNvSpPr>
              <a:spLocks noChangeAspect="1"/>
            </p:cNvSpPr>
            <p:nvPr/>
          </p:nvSpPr>
          <p:spPr>
            <a:xfrm>
              <a:off x="3574755" y="4038426"/>
              <a:ext cx="90488" cy="98425"/>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5" name="円/楕円 30"/>
            <p:cNvSpPr>
              <a:spLocks noChangeAspect="1"/>
            </p:cNvSpPr>
            <p:nvPr/>
          </p:nvSpPr>
          <p:spPr>
            <a:xfrm>
              <a:off x="5968705" y="3863801"/>
              <a:ext cx="103188" cy="114300"/>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6" name="円/楕円 31"/>
            <p:cNvSpPr>
              <a:spLocks noChangeAspect="1"/>
            </p:cNvSpPr>
            <p:nvPr/>
          </p:nvSpPr>
          <p:spPr>
            <a:xfrm>
              <a:off x="4238330" y="5608463"/>
              <a:ext cx="92075" cy="10160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7" name="フリーフォーム 32"/>
            <p:cNvSpPr/>
            <p:nvPr/>
          </p:nvSpPr>
          <p:spPr>
            <a:xfrm>
              <a:off x="5192418" y="4646438"/>
              <a:ext cx="482600" cy="666750"/>
            </a:xfrm>
            <a:custGeom>
              <a:avLst/>
              <a:gdLst>
                <a:gd name="connsiteX0" fmla="*/ 0 w 649288"/>
                <a:gd name="connsiteY0" fmla="*/ 71437 h 776287"/>
                <a:gd name="connsiteX1" fmla="*/ 314325 w 649288"/>
                <a:gd name="connsiteY1" fmla="*/ 80962 h 776287"/>
                <a:gd name="connsiteX2" fmla="*/ 609600 w 649288"/>
                <a:gd name="connsiteY2" fmla="*/ 557212 h 776287"/>
                <a:gd name="connsiteX3" fmla="*/ 552450 w 649288"/>
                <a:gd name="connsiteY3" fmla="*/ 776287 h 776287"/>
                <a:gd name="connsiteX0" fmla="*/ 0 w 643318"/>
                <a:gd name="connsiteY0" fmla="*/ 71437 h 809426"/>
                <a:gd name="connsiteX1" fmla="*/ 314325 w 643318"/>
                <a:gd name="connsiteY1" fmla="*/ 80962 h 809426"/>
                <a:gd name="connsiteX2" fmla="*/ 609600 w 643318"/>
                <a:gd name="connsiteY2" fmla="*/ 557212 h 809426"/>
                <a:gd name="connsiteX3" fmla="*/ 516632 w 643318"/>
                <a:gd name="connsiteY3" fmla="*/ 809426 h 809426"/>
              </a:gdLst>
              <a:ahLst/>
              <a:cxnLst>
                <a:cxn ang="0">
                  <a:pos x="connsiteX0" y="connsiteY0"/>
                </a:cxn>
                <a:cxn ang="0">
                  <a:pos x="connsiteX1" y="connsiteY1"/>
                </a:cxn>
                <a:cxn ang="0">
                  <a:pos x="connsiteX2" y="connsiteY2"/>
                </a:cxn>
                <a:cxn ang="0">
                  <a:pos x="connsiteX3" y="connsiteY3"/>
                </a:cxn>
              </a:cxnLst>
              <a:rect l="l" t="t" r="r" b="b"/>
              <a:pathLst>
                <a:path w="643318" h="809426">
                  <a:moveTo>
                    <a:pt x="0" y="71437"/>
                  </a:moveTo>
                  <a:cubicBezTo>
                    <a:pt x="106362" y="35718"/>
                    <a:pt x="212725" y="0"/>
                    <a:pt x="314325" y="80962"/>
                  </a:cubicBezTo>
                  <a:cubicBezTo>
                    <a:pt x="415925" y="161924"/>
                    <a:pt x="575882" y="435801"/>
                    <a:pt x="609600" y="557212"/>
                  </a:cubicBezTo>
                  <a:cubicBezTo>
                    <a:pt x="643318" y="678623"/>
                    <a:pt x="565051" y="757832"/>
                    <a:pt x="516632" y="80942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28" name="正方形/長方形 33"/>
            <p:cNvSpPr/>
            <p:nvPr/>
          </p:nvSpPr>
          <p:spPr>
            <a:xfrm rot="2833227">
              <a:off x="5421823" y="5275893"/>
              <a:ext cx="215900" cy="103187"/>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sp>
          <p:nvSpPr>
            <p:cNvPr id="1429" name="フリーフォーム 34"/>
            <p:cNvSpPr/>
            <p:nvPr/>
          </p:nvSpPr>
          <p:spPr>
            <a:xfrm>
              <a:off x="5027318" y="2997026"/>
              <a:ext cx="241300" cy="1746250"/>
            </a:xfrm>
            <a:custGeom>
              <a:avLst/>
              <a:gdLst>
                <a:gd name="connsiteX0" fmla="*/ 104775 w 258762"/>
                <a:gd name="connsiteY0" fmla="*/ 1476375 h 1476375"/>
                <a:gd name="connsiteX1" fmla="*/ 257175 w 258762"/>
                <a:gd name="connsiteY1" fmla="*/ 1219200 h 1476375"/>
                <a:gd name="connsiteX2" fmla="*/ 95250 w 258762"/>
                <a:gd name="connsiteY2" fmla="*/ 819150 h 1476375"/>
                <a:gd name="connsiteX3" fmla="*/ 0 w 258762"/>
                <a:gd name="connsiteY3" fmla="*/ 0 h 1476375"/>
                <a:gd name="connsiteX0" fmla="*/ 167953 w 321940"/>
                <a:gd name="connsiteY0" fmla="*/ 2045940 h 2045940"/>
                <a:gd name="connsiteX1" fmla="*/ 320353 w 321940"/>
                <a:gd name="connsiteY1" fmla="*/ 1788765 h 2045940"/>
                <a:gd name="connsiteX2" fmla="*/ 158428 w 321940"/>
                <a:gd name="connsiteY2" fmla="*/ 1388715 h 2045940"/>
                <a:gd name="connsiteX3" fmla="*/ 0 w 321940"/>
                <a:gd name="connsiteY3" fmla="*/ 0 h 2045940"/>
                <a:gd name="connsiteX0" fmla="*/ 167953 w 321940"/>
                <a:gd name="connsiteY0" fmla="*/ 2117948 h 2117948"/>
                <a:gd name="connsiteX1" fmla="*/ 320353 w 321940"/>
                <a:gd name="connsiteY1" fmla="*/ 1860773 h 2117948"/>
                <a:gd name="connsiteX2" fmla="*/ 158428 w 321940"/>
                <a:gd name="connsiteY2" fmla="*/ 1460723 h 2117948"/>
                <a:gd name="connsiteX3" fmla="*/ 0 w 321940"/>
                <a:gd name="connsiteY3" fmla="*/ 0 h 2117948"/>
              </a:gdLst>
              <a:ahLst/>
              <a:cxnLst>
                <a:cxn ang="0">
                  <a:pos x="connsiteX0" y="connsiteY0"/>
                </a:cxn>
                <a:cxn ang="0">
                  <a:pos x="connsiteX1" y="connsiteY1"/>
                </a:cxn>
                <a:cxn ang="0">
                  <a:pos x="connsiteX2" y="connsiteY2"/>
                </a:cxn>
                <a:cxn ang="0">
                  <a:pos x="connsiteX3" y="connsiteY3"/>
                </a:cxn>
              </a:cxnLst>
              <a:rect l="l" t="t" r="r" b="b"/>
              <a:pathLst>
                <a:path w="321940" h="2117948">
                  <a:moveTo>
                    <a:pt x="167953" y="2117948"/>
                  </a:moveTo>
                  <a:cubicBezTo>
                    <a:pt x="244946" y="2044129"/>
                    <a:pt x="321940" y="1970310"/>
                    <a:pt x="320353" y="1860773"/>
                  </a:cubicBezTo>
                  <a:cubicBezTo>
                    <a:pt x="318766" y="1751236"/>
                    <a:pt x="211820" y="1770852"/>
                    <a:pt x="158428" y="1460723"/>
                  </a:cubicBezTo>
                  <a:cubicBezTo>
                    <a:pt x="105036" y="1150594"/>
                    <a:pt x="26194" y="307975"/>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0" name="フリーフォーム 35"/>
            <p:cNvSpPr/>
            <p:nvPr/>
          </p:nvSpPr>
          <p:spPr>
            <a:xfrm>
              <a:off x="3462043" y="4838526"/>
              <a:ext cx="1619250" cy="1187450"/>
            </a:xfrm>
            <a:custGeom>
              <a:avLst/>
              <a:gdLst>
                <a:gd name="connsiteX0" fmla="*/ 2091267 w 2091267"/>
                <a:gd name="connsiteY0" fmla="*/ 0 h 1388533"/>
                <a:gd name="connsiteX1" fmla="*/ 1735667 w 2091267"/>
                <a:gd name="connsiteY1" fmla="*/ 190500 h 1388533"/>
                <a:gd name="connsiteX2" fmla="*/ 922867 w 2091267"/>
                <a:gd name="connsiteY2" fmla="*/ 342900 h 1388533"/>
                <a:gd name="connsiteX3" fmla="*/ 148167 w 2091267"/>
                <a:gd name="connsiteY3" fmla="*/ 1231900 h 1388533"/>
                <a:gd name="connsiteX4" fmla="*/ 33867 w 2091267"/>
                <a:gd name="connsiteY4" fmla="*/ 1282700 h 1388533"/>
                <a:gd name="connsiteX0" fmla="*/ 1943100 w 1943100"/>
                <a:gd name="connsiteY0" fmla="*/ 0 h 1231900"/>
                <a:gd name="connsiteX1" fmla="*/ 1587500 w 1943100"/>
                <a:gd name="connsiteY1" fmla="*/ 190500 h 1231900"/>
                <a:gd name="connsiteX2" fmla="*/ 774700 w 1943100"/>
                <a:gd name="connsiteY2" fmla="*/ 342900 h 1231900"/>
                <a:gd name="connsiteX3" fmla="*/ 0 w 1943100"/>
                <a:gd name="connsiteY3" fmla="*/ 1231900 h 1231900"/>
                <a:gd name="connsiteX0" fmla="*/ 2016473 w 2016473"/>
                <a:gd name="connsiteY0" fmla="*/ 0 h 1342752"/>
                <a:gd name="connsiteX1" fmla="*/ 1660873 w 2016473"/>
                <a:gd name="connsiteY1" fmla="*/ 190500 h 1342752"/>
                <a:gd name="connsiteX2" fmla="*/ 848073 w 2016473"/>
                <a:gd name="connsiteY2" fmla="*/ 342900 h 1342752"/>
                <a:gd name="connsiteX3" fmla="*/ 0 w 2016473"/>
                <a:gd name="connsiteY3" fmla="*/ 1342752 h 1342752"/>
                <a:gd name="connsiteX0" fmla="*/ 2016472 w 2016472"/>
                <a:gd name="connsiteY0" fmla="*/ 0 h 1270744"/>
                <a:gd name="connsiteX1" fmla="*/ 1660872 w 2016472"/>
                <a:gd name="connsiteY1" fmla="*/ 190500 h 1270744"/>
                <a:gd name="connsiteX2" fmla="*/ 848072 w 2016472"/>
                <a:gd name="connsiteY2" fmla="*/ 342900 h 1270744"/>
                <a:gd name="connsiteX3" fmla="*/ 0 w 2016472"/>
                <a:gd name="connsiteY3" fmla="*/ 1270744 h 1270744"/>
                <a:gd name="connsiteX0" fmla="*/ 2088481 w 2088481"/>
                <a:gd name="connsiteY0" fmla="*/ 0 h 1342752"/>
                <a:gd name="connsiteX1" fmla="*/ 1732881 w 2088481"/>
                <a:gd name="connsiteY1" fmla="*/ 190500 h 1342752"/>
                <a:gd name="connsiteX2" fmla="*/ 920081 w 2088481"/>
                <a:gd name="connsiteY2" fmla="*/ 342900 h 1342752"/>
                <a:gd name="connsiteX3" fmla="*/ 0 w 2088481"/>
                <a:gd name="connsiteY3" fmla="*/ 1342752 h 1342752"/>
                <a:gd name="connsiteX0" fmla="*/ 2160240 w 2160240"/>
                <a:gd name="connsiteY0" fmla="*/ 0 h 1440160"/>
                <a:gd name="connsiteX1" fmla="*/ 1804640 w 2160240"/>
                <a:gd name="connsiteY1" fmla="*/ 190500 h 1440160"/>
                <a:gd name="connsiteX2" fmla="*/ 991840 w 2160240"/>
                <a:gd name="connsiteY2" fmla="*/ 342900 h 1440160"/>
                <a:gd name="connsiteX3" fmla="*/ 0 w 2160240"/>
                <a:gd name="connsiteY3" fmla="*/ 1440160 h 1440160"/>
              </a:gdLst>
              <a:ahLst/>
              <a:cxnLst>
                <a:cxn ang="0">
                  <a:pos x="connsiteX0" y="connsiteY0"/>
                </a:cxn>
                <a:cxn ang="0">
                  <a:pos x="connsiteX1" y="connsiteY1"/>
                </a:cxn>
                <a:cxn ang="0">
                  <a:pos x="connsiteX2" y="connsiteY2"/>
                </a:cxn>
                <a:cxn ang="0">
                  <a:pos x="connsiteX3" y="connsiteY3"/>
                </a:cxn>
              </a:cxnLst>
              <a:rect l="l" t="t" r="r" b="b"/>
              <a:pathLst>
                <a:path w="2160240" h="1440160">
                  <a:moveTo>
                    <a:pt x="2160240" y="0"/>
                  </a:moveTo>
                  <a:cubicBezTo>
                    <a:pt x="2079806" y="66675"/>
                    <a:pt x="1999373" y="133350"/>
                    <a:pt x="1804640" y="190500"/>
                  </a:cubicBezTo>
                  <a:cubicBezTo>
                    <a:pt x="1609907" y="247650"/>
                    <a:pt x="1292613" y="134623"/>
                    <a:pt x="991840" y="342900"/>
                  </a:cubicBezTo>
                  <a:cubicBezTo>
                    <a:pt x="691067" y="551177"/>
                    <a:pt x="148167" y="1283527"/>
                    <a:pt x="0" y="1440160"/>
                  </a:cubicBezTo>
                </a:path>
              </a:pathLst>
            </a:custGeom>
            <a:ln w="38100">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eaLnBrk="1" hangingPunct="1">
                <a:defRPr/>
              </a:pPr>
              <a:endParaRPr lang="ja-JP" altLang="en-US"/>
            </a:p>
          </p:txBody>
        </p:sp>
        <p:sp>
          <p:nvSpPr>
            <p:cNvPr id="1431" name="フリーフォーム 36"/>
            <p:cNvSpPr/>
            <p:nvPr/>
          </p:nvSpPr>
          <p:spPr>
            <a:xfrm>
              <a:off x="3590630" y="4987751"/>
              <a:ext cx="647700" cy="325437"/>
            </a:xfrm>
            <a:custGeom>
              <a:avLst/>
              <a:gdLst>
                <a:gd name="connsiteX0" fmla="*/ 809625 w 809625"/>
                <a:gd name="connsiteY0" fmla="*/ 108744 h 356393"/>
                <a:gd name="connsiteX1" fmla="*/ 457200 w 809625"/>
                <a:gd name="connsiteY1" fmla="*/ 32544 h 356393"/>
                <a:gd name="connsiteX2" fmla="*/ 190500 w 809625"/>
                <a:gd name="connsiteY2" fmla="*/ 304006 h 356393"/>
                <a:gd name="connsiteX3" fmla="*/ 0 w 809625"/>
                <a:gd name="connsiteY3" fmla="*/ 346869 h 356393"/>
              </a:gdLst>
              <a:ahLst/>
              <a:cxnLst>
                <a:cxn ang="0">
                  <a:pos x="connsiteX0" y="connsiteY0"/>
                </a:cxn>
                <a:cxn ang="0">
                  <a:pos x="connsiteX1" y="connsiteY1"/>
                </a:cxn>
                <a:cxn ang="0">
                  <a:pos x="connsiteX2" y="connsiteY2"/>
                </a:cxn>
                <a:cxn ang="0">
                  <a:pos x="connsiteX3" y="connsiteY3"/>
                </a:cxn>
              </a:cxnLst>
              <a:rect l="l" t="t" r="r" b="b"/>
              <a:pathLst>
                <a:path w="809625" h="356393">
                  <a:moveTo>
                    <a:pt x="809625" y="108744"/>
                  </a:moveTo>
                  <a:cubicBezTo>
                    <a:pt x="685006" y="54372"/>
                    <a:pt x="560387" y="0"/>
                    <a:pt x="457200" y="32544"/>
                  </a:cubicBezTo>
                  <a:cubicBezTo>
                    <a:pt x="354013" y="65088"/>
                    <a:pt x="266700" y="251619"/>
                    <a:pt x="190500" y="304006"/>
                  </a:cubicBezTo>
                  <a:cubicBezTo>
                    <a:pt x="114300" y="356393"/>
                    <a:pt x="57150" y="351631"/>
                    <a:pt x="0" y="34686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2" name="フリーフォーム 37"/>
            <p:cNvSpPr/>
            <p:nvPr/>
          </p:nvSpPr>
          <p:spPr>
            <a:xfrm>
              <a:off x="4651080" y="4949651"/>
              <a:ext cx="608013" cy="1120775"/>
            </a:xfrm>
            <a:custGeom>
              <a:avLst/>
              <a:gdLst>
                <a:gd name="connsiteX0" fmla="*/ 327025 w 774700"/>
                <a:gd name="connsiteY0" fmla="*/ 0 h 1357313"/>
                <a:gd name="connsiteX1" fmla="*/ 117475 w 774700"/>
                <a:gd name="connsiteY1" fmla="*/ 90488 h 1357313"/>
                <a:gd name="connsiteX2" fmla="*/ 12700 w 774700"/>
                <a:gd name="connsiteY2" fmla="*/ 342900 h 1357313"/>
                <a:gd name="connsiteX3" fmla="*/ 41275 w 774700"/>
                <a:gd name="connsiteY3" fmla="*/ 800100 h 1357313"/>
                <a:gd name="connsiteX4" fmla="*/ 141288 w 774700"/>
                <a:gd name="connsiteY4" fmla="*/ 1223963 h 1357313"/>
                <a:gd name="connsiteX5" fmla="*/ 774700 w 774700"/>
                <a:gd name="connsiteY5"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1357313">
                  <a:moveTo>
                    <a:pt x="361950" y="0"/>
                  </a:moveTo>
                  <a:cubicBezTo>
                    <a:pt x="213866" y="72207"/>
                    <a:pt x="95250" y="209550"/>
                    <a:pt x="47625" y="342900"/>
                  </a:cubicBezTo>
                  <a:cubicBezTo>
                    <a:pt x="0" y="476250"/>
                    <a:pt x="54769" y="653256"/>
                    <a:pt x="76200" y="800100"/>
                  </a:cubicBezTo>
                  <a:cubicBezTo>
                    <a:pt x="97631" y="946944"/>
                    <a:pt x="53976" y="1131094"/>
                    <a:pt x="176213" y="1223963"/>
                  </a:cubicBezTo>
                  <a:cubicBezTo>
                    <a:pt x="298450" y="1316832"/>
                    <a:pt x="554037" y="1337072"/>
                    <a:pt x="809625" y="1357313"/>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3" name="フリーフォーム 38"/>
            <p:cNvSpPr/>
            <p:nvPr/>
          </p:nvSpPr>
          <p:spPr>
            <a:xfrm>
              <a:off x="4219280" y="5076651"/>
              <a:ext cx="52388" cy="565150"/>
            </a:xfrm>
            <a:custGeom>
              <a:avLst/>
              <a:gdLst>
                <a:gd name="connsiteX0" fmla="*/ 31750 w 69850"/>
                <a:gd name="connsiteY0" fmla="*/ 0 h 685800"/>
                <a:gd name="connsiteX1" fmla="*/ 6350 w 69850"/>
                <a:gd name="connsiteY1" fmla="*/ 393700 h 685800"/>
                <a:gd name="connsiteX2" fmla="*/ 69850 w 69850"/>
                <a:gd name="connsiteY2" fmla="*/ 685800 h 685800"/>
              </a:gdLst>
              <a:ahLst/>
              <a:cxnLst>
                <a:cxn ang="0">
                  <a:pos x="connsiteX0" y="connsiteY0"/>
                </a:cxn>
                <a:cxn ang="0">
                  <a:pos x="connsiteX1" y="connsiteY1"/>
                </a:cxn>
                <a:cxn ang="0">
                  <a:pos x="connsiteX2" y="connsiteY2"/>
                </a:cxn>
              </a:cxnLst>
              <a:rect l="l" t="t" r="r" b="b"/>
              <a:pathLst>
                <a:path w="69850" h="685800">
                  <a:moveTo>
                    <a:pt x="31750" y="0"/>
                  </a:moveTo>
                  <a:cubicBezTo>
                    <a:pt x="15875" y="139700"/>
                    <a:pt x="0" y="279400"/>
                    <a:pt x="6350" y="393700"/>
                  </a:cubicBezTo>
                  <a:cubicBezTo>
                    <a:pt x="12700" y="508000"/>
                    <a:pt x="41275" y="596900"/>
                    <a:pt x="69850" y="685800"/>
                  </a:cubicBezTo>
                </a:path>
              </a:pathLst>
            </a:custGeom>
            <a:ln>
              <a:solidFill>
                <a:srgbClr val="00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4" name="フリーフォーム 39"/>
            <p:cNvSpPr/>
            <p:nvPr/>
          </p:nvSpPr>
          <p:spPr>
            <a:xfrm>
              <a:off x="5341643" y="3928888"/>
              <a:ext cx="685800" cy="752475"/>
            </a:xfrm>
            <a:custGeom>
              <a:avLst/>
              <a:gdLst>
                <a:gd name="connsiteX0" fmla="*/ 0 w 914400"/>
                <a:gd name="connsiteY0" fmla="*/ 895350 h 912813"/>
                <a:gd name="connsiteX1" fmla="*/ 285750 w 914400"/>
                <a:gd name="connsiteY1" fmla="*/ 876300 h 912813"/>
                <a:gd name="connsiteX2" fmla="*/ 752475 w 914400"/>
                <a:gd name="connsiteY2" fmla="*/ 676275 h 912813"/>
                <a:gd name="connsiteX3" fmla="*/ 914400 w 914400"/>
                <a:gd name="connsiteY3" fmla="*/ 0 h 912813"/>
              </a:gdLst>
              <a:ahLst/>
              <a:cxnLst>
                <a:cxn ang="0">
                  <a:pos x="connsiteX0" y="connsiteY0"/>
                </a:cxn>
                <a:cxn ang="0">
                  <a:pos x="connsiteX1" y="connsiteY1"/>
                </a:cxn>
                <a:cxn ang="0">
                  <a:pos x="connsiteX2" y="connsiteY2"/>
                </a:cxn>
                <a:cxn ang="0">
                  <a:pos x="connsiteX3" y="connsiteY3"/>
                </a:cxn>
              </a:cxnLst>
              <a:rect l="l" t="t" r="r" b="b"/>
              <a:pathLst>
                <a:path w="914400" h="912813">
                  <a:moveTo>
                    <a:pt x="0" y="895350"/>
                  </a:moveTo>
                  <a:cubicBezTo>
                    <a:pt x="80169" y="904081"/>
                    <a:pt x="160338" y="912813"/>
                    <a:pt x="285750" y="876300"/>
                  </a:cubicBezTo>
                  <a:cubicBezTo>
                    <a:pt x="411163" y="839788"/>
                    <a:pt x="647700" y="822325"/>
                    <a:pt x="752475" y="676275"/>
                  </a:cubicBezTo>
                  <a:cubicBezTo>
                    <a:pt x="857250" y="530225"/>
                    <a:pt x="885825" y="265112"/>
                    <a:pt x="914400" y="0"/>
                  </a:cubicBezTo>
                </a:path>
              </a:pathLst>
            </a:custGeom>
            <a:ln>
              <a:prstDash val="dash"/>
            </a:ln>
          </p:spPr>
          <p:style>
            <a:lnRef idx="1">
              <a:schemeClr val="dk1"/>
            </a:lnRef>
            <a:fillRef idx="0">
              <a:schemeClr val="dk1"/>
            </a:fillRef>
            <a:effectRef idx="0">
              <a:schemeClr val="dk1"/>
            </a:effectRef>
            <a:fontRef idx="minor">
              <a:schemeClr val="tx1"/>
            </a:fontRef>
          </p:style>
          <p:txBody>
            <a:bodyPr anchor="ctr"/>
            <a:lstStyle/>
            <a:p>
              <a:pPr algn="ctr" eaLnBrk="1" hangingPunct="1">
                <a:defRPr/>
              </a:pPr>
              <a:endParaRPr lang="ja-JP" altLang="en-US"/>
            </a:p>
          </p:txBody>
        </p:sp>
        <p:sp>
          <p:nvSpPr>
            <p:cNvPr id="1435" name="フリーフォーム 40"/>
            <p:cNvSpPr/>
            <p:nvPr/>
          </p:nvSpPr>
          <p:spPr>
            <a:xfrm>
              <a:off x="3603330" y="4125738"/>
              <a:ext cx="344488" cy="890588"/>
            </a:xfrm>
            <a:custGeom>
              <a:avLst/>
              <a:gdLst>
                <a:gd name="connsiteX0" fmla="*/ 53975 w 377825"/>
                <a:gd name="connsiteY0" fmla="*/ 0 h 638175"/>
                <a:gd name="connsiteX1" fmla="*/ 53975 w 377825"/>
                <a:gd name="connsiteY1" fmla="*/ 228600 h 638175"/>
                <a:gd name="connsiteX2" fmla="*/ 377825 w 377825"/>
                <a:gd name="connsiteY2" fmla="*/ 638175 h 638175"/>
                <a:gd name="connsiteX0" fmla="*/ 26988 w 404813"/>
                <a:gd name="connsiteY0" fmla="*/ 0 h 998215"/>
                <a:gd name="connsiteX1" fmla="*/ 80963 w 404813"/>
                <a:gd name="connsiteY1" fmla="*/ 588640 h 998215"/>
                <a:gd name="connsiteX2" fmla="*/ 404813 w 404813"/>
                <a:gd name="connsiteY2" fmla="*/ 998215 h 998215"/>
                <a:gd name="connsiteX0" fmla="*/ 26988 w 459036"/>
                <a:gd name="connsiteY0" fmla="*/ 0 h 1080120"/>
                <a:gd name="connsiteX1" fmla="*/ 80963 w 459036"/>
                <a:gd name="connsiteY1" fmla="*/ 588640 h 1080120"/>
                <a:gd name="connsiteX2" fmla="*/ 459036 w 459036"/>
                <a:gd name="connsiteY2" fmla="*/ 1080120 h 1080120"/>
              </a:gdLst>
              <a:ahLst/>
              <a:cxnLst>
                <a:cxn ang="0">
                  <a:pos x="connsiteX0" y="connsiteY0"/>
                </a:cxn>
                <a:cxn ang="0">
                  <a:pos x="connsiteX1" y="connsiteY1"/>
                </a:cxn>
                <a:cxn ang="0">
                  <a:pos x="connsiteX2" y="connsiteY2"/>
                </a:cxn>
              </a:cxnLst>
              <a:rect l="l" t="t" r="r" b="b"/>
              <a:pathLst>
                <a:path w="459036" h="1080120">
                  <a:moveTo>
                    <a:pt x="26988" y="0"/>
                  </a:moveTo>
                  <a:cubicBezTo>
                    <a:pt x="0" y="61119"/>
                    <a:pt x="8955" y="408620"/>
                    <a:pt x="80963" y="588640"/>
                  </a:cubicBezTo>
                  <a:cubicBezTo>
                    <a:pt x="152971" y="768660"/>
                    <a:pt x="324098" y="928513"/>
                    <a:pt x="459036" y="1080120"/>
                  </a:cubicBezTo>
                </a:path>
              </a:pathLst>
            </a:custGeom>
            <a:ln>
              <a:prstDash val="dash"/>
            </a:ln>
          </p:spPr>
          <p:style>
            <a:lnRef idx="1">
              <a:schemeClr val="dk1"/>
            </a:lnRef>
            <a:fillRef idx="0">
              <a:schemeClr val="dk1"/>
            </a:fillRef>
            <a:effectRef idx="0">
              <a:schemeClr val="dk1"/>
            </a:effectRef>
            <a:fontRef idx="minor">
              <a:schemeClr val="tx1"/>
            </a:fontRef>
          </p:style>
          <p:txBody>
            <a:bodyPr anchor="ctr"/>
            <a:lstStyle/>
            <a:p>
              <a:pPr algn="ctr" eaLnBrk="1" hangingPunct="1">
                <a:defRPr/>
              </a:pPr>
              <a:endParaRPr lang="ja-JP" altLang="en-US"/>
            </a:p>
          </p:txBody>
        </p:sp>
        <p:sp>
          <p:nvSpPr>
            <p:cNvPr id="1436" name="正方形/長方形 41"/>
            <p:cNvSpPr/>
            <p:nvPr/>
          </p:nvSpPr>
          <p:spPr>
            <a:xfrm rot="3177047">
              <a:off x="4956674" y="4744070"/>
              <a:ext cx="298450" cy="144462"/>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grpSp>
      <p:cxnSp>
        <p:nvCxnSpPr>
          <p:cNvPr id="1437" name="直線コネクタ 42"/>
          <p:cNvCxnSpPr>
            <a:stCxn id="1442" idx="3"/>
            <a:endCxn id="1413" idx="2"/>
          </p:cNvCxnSpPr>
          <p:nvPr/>
        </p:nvCxnSpPr>
        <p:spPr>
          <a:xfrm>
            <a:off x="2330006" y="3640462"/>
            <a:ext cx="3283948" cy="1170643"/>
          </a:xfrm>
          <a:prstGeom prst="line">
            <a:avLst/>
          </a:prstGeom>
          <a:ln w="222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8" name="直線コネクタ 43"/>
          <p:cNvCxnSpPr>
            <a:stCxn id="1443" idx="3"/>
            <a:endCxn id="1422" idx="2"/>
          </p:cNvCxnSpPr>
          <p:nvPr/>
        </p:nvCxnSpPr>
        <p:spPr>
          <a:xfrm flipV="1">
            <a:off x="2318739" y="5136571"/>
            <a:ext cx="2358162" cy="88067"/>
          </a:xfrm>
          <a:prstGeom prst="line">
            <a:avLst/>
          </a:prstGeom>
          <a:ln w="222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9" name="直線コネクタ 44"/>
          <p:cNvCxnSpPr>
            <a:stCxn id="1432" idx="1"/>
            <a:endCxn id="1440" idx="1"/>
          </p:cNvCxnSpPr>
          <p:nvPr/>
        </p:nvCxnSpPr>
        <p:spPr>
          <a:xfrm flipV="1">
            <a:off x="5350466" y="4330353"/>
            <a:ext cx="1896934" cy="971102"/>
          </a:xfrm>
          <a:prstGeom prst="line">
            <a:avLst/>
          </a:prstGeom>
          <a:ln w="22225">
            <a:solidFill>
              <a:srgbClr val="7030A0">
                <a:alpha val="70000"/>
              </a:srgbClr>
            </a:solidFill>
            <a:prstDash val="sysDot"/>
          </a:ln>
        </p:spPr>
        <p:style>
          <a:lnRef idx="1">
            <a:schemeClr val="accent1"/>
          </a:lnRef>
          <a:fillRef idx="0">
            <a:schemeClr val="accent1"/>
          </a:fillRef>
          <a:effectRef idx="0">
            <a:schemeClr val="accent1"/>
          </a:effectRef>
          <a:fontRef idx="minor">
            <a:schemeClr val="tx1"/>
          </a:fontRef>
        </p:style>
      </p:cxnSp>
      <p:sp>
        <p:nvSpPr>
          <p:cNvPr id="1440" name="角丸四角形 45"/>
          <p:cNvSpPr/>
          <p:nvPr/>
        </p:nvSpPr>
        <p:spPr>
          <a:xfrm>
            <a:off x="7247400" y="4168353"/>
            <a:ext cx="2160000" cy="324000"/>
          </a:xfrm>
          <a:prstGeom prst="roundRect">
            <a:avLst/>
          </a:prstGeom>
          <a:gradFill>
            <a:gsLst>
              <a:gs pos="0">
                <a:srgbClr val="7030A0"/>
              </a:gs>
              <a:gs pos="80000">
                <a:srgbClr val="7030A0"/>
              </a:gs>
              <a:gs pos="100000">
                <a:srgbClr val="7030A0"/>
              </a:gs>
            </a:gsLst>
            <a:lin ang="16200000" scaled="0"/>
            <a:tileRect/>
          </a:gradFill>
        </p:spPr>
        <p:style>
          <a:lnRef idx="0">
            <a:schemeClr val="accent4"/>
          </a:lnRef>
          <a:fillRef idx="3">
            <a:schemeClr val="accent4"/>
          </a:fillRef>
          <a:effectRef idx="3">
            <a:schemeClr val="accent4"/>
          </a:effectRef>
          <a:fontRef idx="minor">
            <a:schemeClr val="lt1"/>
          </a:fontRef>
        </p:style>
        <p:txBody>
          <a:bodyPr lIns="0" tIns="72000" rIns="0" bIns="0" anchor="ctr"/>
          <a:lstStyle/>
          <a:p>
            <a:pPr algn="ctr" eaLnBrk="1" hangingPunct="1">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基幹的な公共交通軸</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41" name="直線コネクタ 46"/>
          <p:cNvCxnSpPr>
            <a:stCxn id="1412" idx="3"/>
            <a:endCxn id="1440" idx="1"/>
          </p:cNvCxnSpPr>
          <p:nvPr/>
        </p:nvCxnSpPr>
        <p:spPr>
          <a:xfrm flipV="1">
            <a:off x="6709084" y="4330353"/>
            <a:ext cx="538317" cy="1549662"/>
          </a:xfrm>
          <a:prstGeom prst="line">
            <a:avLst/>
          </a:prstGeom>
          <a:ln w="22225">
            <a:solidFill>
              <a:srgbClr val="7030A0">
                <a:alpha val="70000"/>
              </a:srgbClr>
            </a:solidFill>
            <a:prstDash val="sysDot"/>
          </a:ln>
        </p:spPr>
        <p:style>
          <a:lnRef idx="1">
            <a:schemeClr val="accent1"/>
          </a:lnRef>
          <a:fillRef idx="0">
            <a:schemeClr val="accent1"/>
          </a:fillRef>
          <a:effectRef idx="0">
            <a:schemeClr val="accent1"/>
          </a:effectRef>
          <a:fontRef idx="minor">
            <a:schemeClr val="tx1"/>
          </a:fontRef>
        </p:style>
      </p:cxnSp>
      <p:sp>
        <p:nvSpPr>
          <p:cNvPr id="1442" name="角丸四角形 47"/>
          <p:cNvSpPr/>
          <p:nvPr/>
        </p:nvSpPr>
        <p:spPr>
          <a:xfrm>
            <a:off x="530006" y="3478461"/>
            <a:ext cx="1800000" cy="324000"/>
          </a:xfrm>
          <a:prstGeom prst="roundRect">
            <a:avLst/>
          </a:prstGeom>
          <a:solidFill>
            <a:srgbClr val="FF7C80"/>
          </a:solidFill>
        </p:spPr>
        <p:style>
          <a:lnRef idx="0">
            <a:schemeClr val="accent4"/>
          </a:lnRef>
          <a:fillRef idx="3">
            <a:schemeClr val="accent4"/>
          </a:fillRef>
          <a:effectRef idx="3">
            <a:schemeClr val="accent4"/>
          </a:effectRef>
          <a:fontRef idx="minor">
            <a:schemeClr val="lt1"/>
          </a:fontRef>
        </p:style>
        <p:txBody>
          <a:bodyPr lIns="0" tIns="72000" rIns="0" bIns="0" anchor="ctr"/>
          <a:lstStyle/>
          <a:p>
            <a:pPr algn="ctr" eaLnBrk="1" hangingPunct="1">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中心</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拠点</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3" name="角丸四角形 48"/>
          <p:cNvSpPr/>
          <p:nvPr/>
        </p:nvSpPr>
        <p:spPr>
          <a:xfrm>
            <a:off x="518739" y="5062637"/>
            <a:ext cx="1800000" cy="324000"/>
          </a:xfrm>
          <a:prstGeom prst="roundRect">
            <a:avLst/>
          </a:prstGeom>
          <a:solidFill>
            <a:srgbClr val="FF7C80"/>
          </a:solidFill>
        </p:spPr>
        <p:style>
          <a:lnRef idx="0">
            <a:schemeClr val="accent4"/>
          </a:lnRef>
          <a:fillRef idx="3">
            <a:schemeClr val="accent4"/>
          </a:fillRef>
          <a:effectRef idx="3">
            <a:schemeClr val="accent4"/>
          </a:effectRef>
          <a:fontRef idx="minor">
            <a:schemeClr val="lt1"/>
          </a:fontRef>
        </p:style>
        <p:txBody>
          <a:bodyPr lIns="0" tIns="72000" rIns="0" bIns="0" anchor="ctr"/>
          <a:lstStyle/>
          <a:p>
            <a:pPr algn="ctr" eaLnBrk="1" hangingPunct="1">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地域／生活拠点</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4" name="角丸四角形 49"/>
          <p:cNvSpPr/>
          <p:nvPr/>
        </p:nvSpPr>
        <p:spPr>
          <a:xfrm>
            <a:off x="503105" y="2951635"/>
            <a:ext cx="3697474" cy="396000"/>
          </a:xfrm>
          <a:prstGeom prst="roundRect">
            <a:avLst/>
          </a:prstGeom>
        </p:spPr>
        <p:style>
          <a:lnRef idx="2">
            <a:schemeClr val="dk1"/>
          </a:lnRef>
          <a:fillRef idx="1">
            <a:schemeClr val="lt1"/>
          </a:fillRef>
          <a:effectRef idx="0">
            <a:schemeClr val="dk1"/>
          </a:effectRef>
          <a:fontRef idx="minor">
            <a:schemeClr val="dk1"/>
          </a:fontRef>
        </p:style>
        <p:txBody>
          <a:bodyPr tIns="144000" anchor="ctr"/>
          <a:lstStyle/>
          <a:p>
            <a:pPr marL="174625" lvl="1" indent="-174625" algn="ctr">
              <a:defRPr/>
            </a:pPr>
            <a:r>
              <a:rPr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主要拠点と基幹的な公共交通軸</a:t>
            </a:r>
            <a:endPar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45" name="直線コネクタ 50"/>
          <p:cNvCxnSpPr>
            <a:stCxn id="1443" idx="3"/>
            <a:endCxn id="1420" idx="2"/>
          </p:cNvCxnSpPr>
          <p:nvPr/>
        </p:nvCxnSpPr>
        <p:spPr>
          <a:xfrm>
            <a:off x="2318740" y="5224637"/>
            <a:ext cx="3020561" cy="919420"/>
          </a:xfrm>
          <a:prstGeom prst="line">
            <a:avLst/>
          </a:prstGeom>
          <a:ln w="222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sp>
        <p:nvSpPr>
          <p:cNvPr id="1446" name="テキスト ボックス 51"/>
          <p:cNvSpPr txBox="1"/>
          <p:nvPr/>
        </p:nvSpPr>
        <p:spPr>
          <a:xfrm>
            <a:off x="463104" y="3880660"/>
            <a:ext cx="3262432" cy="830997"/>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・市域各所から公共交通アクセス性に優れ、</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市民に、行政中枢機能、総合病院、相当</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程度の商業集積などの高次の都市機能を</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提供する拠点</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7" name="テキスト ボックス 52"/>
          <p:cNvSpPr txBox="1"/>
          <p:nvPr/>
        </p:nvSpPr>
        <p:spPr>
          <a:xfrm>
            <a:off x="470090" y="5437949"/>
            <a:ext cx="3108543" cy="1015663"/>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・周辺地域から容易にアクセス可能な</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地域の中心として、地域住民に、行政</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支所機能、診療所、食品スーパーなど、</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主として日常的な生活サービス機能を</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提供する拠点</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8" name="テキスト ボックス 53"/>
          <p:cNvSpPr txBox="1"/>
          <p:nvPr/>
        </p:nvSpPr>
        <p:spPr>
          <a:xfrm>
            <a:off x="7132626" y="4618740"/>
            <a:ext cx="2356360" cy="1015663"/>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・中心拠点を中心に地域</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生活</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拠点、居住を誘導すべき地域</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を結都市軸で、将来にわたり</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一定以上のサービス水準を確</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保する公共交通が運行する軸</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7909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スライド番号プレースホルダー 2"/>
          <p:cNvSpPr>
            <a:spLocks noGrp="1"/>
          </p:cNvSpPr>
          <p:nvPr>
            <p:ph type="sldNum" sz="quarter" idx="12"/>
          </p:nvPr>
        </p:nvSpPr>
        <p:spPr/>
        <p:txBody>
          <a:bodyPr/>
          <a:lstStyle/>
          <a:p>
            <a:pPr>
              <a:defRPr/>
            </a:pPr>
            <a:fld id="{06FFE511-5094-4685-A035-FB392A6605D8}" type="slidenum">
              <a:rPr lang="en-US" altLang="ja-JP" smtClean="0">
                <a:solidFill>
                  <a:srgbClr val="000000"/>
                </a:solidFill>
              </a:rPr>
              <a:pPr>
                <a:defRPr/>
              </a:pPr>
              <a:t>6</a:t>
            </a:fld>
            <a:endParaRPr lang="en-US" altLang="ja-JP">
              <a:solidFill>
                <a:srgbClr val="000000"/>
              </a:solidFill>
            </a:endParaRPr>
          </a:p>
        </p:txBody>
      </p:sp>
      <p:sp>
        <p:nvSpPr>
          <p:cNvPr id="1451" name="テキスト ボックス 4"/>
          <p:cNvSpPr txBox="1"/>
          <p:nvPr/>
        </p:nvSpPr>
        <p:spPr>
          <a:xfrm>
            <a:off x="545998" y="606174"/>
            <a:ext cx="6656962" cy="400110"/>
          </a:xfrm>
          <a:prstGeom prst="rect">
            <a:avLst/>
          </a:prstGeom>
          <a:solidFill>
            <a:schemeClr val="bg1"/>
          </a:solidFill>
          <a:ln w="19050">
            <a:noFill/>
          </a:ln>
        </p:spPr>
        <p:txBody>
          <a:bodyPr wrap="square" rtlCol="0">
            <a:spAutoFit/>
          </a:bodyPr>
          <a:lstStyle>
            <a:defPPr>
              <a:defRPr lang="ja-JP"/>
            </a:defPPr>
            <a:lvl1pPr>
              <a:defRPr sz="20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b="1" dirty="0"/>
              <a:t>２</a:t>
            </a:r>
            <a:r>
              <a:rPr lang="ja-JP" altLang="en-US" b="1" dirty="0"/>
              <a:t>．都市の活力を創出する拠点の形成</a:t>
            </a:r>
            <a:endParaRPr lang="ja-JP" altLang="en-US" b="1" dirty="0"/>
          </a:p>
        </p:txBody>
      </p:sp>
      <p:sp>
        <p:nvSpPr>
          <p:cNvPr id="1452" name="テキスト ボックス 5"/>
          <p:cNvSpPr txBox="1"/>
          <p:nvPr/>
        </p:nvSpPr>
        <p:spPr>
          <a:xfrm>
            <a:off x="656213" y="1063863"/>
            <a:ext cx="8784976" cy="707886"/>
          </a:xfrm>
          <a:prstGeom prst="rect">
            <a:avLst/>
          </a:prstGeom>
          <a:noFill/>
          <a:ln w="19050">
            <a:solidFill>
              <a:schemeClr val="bg1">
                <a:lumMod val="65000"/>
              </a:schemeClr>
            </a:solidFill>
            <a:prstDash val="solid"/>
          </a:ln>
        </p:spPr>
        <p:txBody>
          <a:bodyPr wrap="square" rtlCol="0">
            <a:spAutoFit/>
          </a:bodyPr>
          <a:lstStyle>
            <a:defPPr>
              <a:defRPr lang="ja-JP"/>
            </a:defPPr>
            <a:lvl1pPr>
              <a:defRPr sz="2000">
                <a:latin typeface="Meiryo UI" panose="020B0604030504040204" pitchFamily="50" charset="-128"/>
                <a:ea typeface="Meiryo UI" panose="020B0604030504040204" pitchFamily="50" charset="-128"/>
                <a:cs typeface="Meiryo UI" panose="020B0604030504040204" pitchFamily="50" charset="-128"/>
              </a:defRPr>
            </a:lvl1pPr>
          </a:lstStyle>
          <a:p>
            <a:pPr>
              <a:lnSpc>
                <a:spcPts val="2400"/>
              </a:lnSpc>
            </a:pPr>
            <a:r>
              <a:rPr lang="ja-JP" altLang="en-US" sz="1800" dirty="0"/>
              <a:t>・都市機能の集積拠点において、まちづくりと連携しながら、歩行者を中心とした都市空間を整備し、都市の賑わいや活力の創出を図る。</a:t>
            </a:r>
            <a:endParaRPr lang="en-US" altLang="ja-JP" sz="1800" dirty="0"/>
          </a:p>
        </p:txBody>
      </p:sp>
      <p:pic>
        <p:nvPicPr>
          <p:cNvPr id="1453" name="図 1"/>
          <p:cNvPicPr>
            <a:picLocks noChangeAspect="1"/>
          </p:cNvPicPr>
          <p:nvPr/>
        </p:nvPicPr>
        <p:blipFill>
          <a:blip r:embed="rId2"/>
          <a:stretch>
            <a:fillRect/>
          </a:stretch>
        </p:blipFill>
        <p:spPr>
          <a:xfrm>
            <a:off x="1064568" y="1837712"/>
            <a:ext cx="7740312" cy="4933272"/>
          </a:xfrm>
          <a:prstGeom prst="rect">
            <a:avLst/>
          </a:prstGeom>
        </p:spPr>
      </p:pic>
      <p:sp>
        <p:nvSpPr>
          <p:cNvPr id="1454" name="Rectangle 2"/>
          <p:cNvSpPr>
            <a:spLocks noGrp="1" noChangeArrowheads="1"/>
          </p:cNvSpPr>
          <p:nvPr>
            <p:ph type="title"/>
          </p:nvPr>
        </p:nvSpPr>
        <p:spPr>
          <a:xfrm>
            <a:off x="407324" y="487"/>
            <a:ext cx="6984076" cy="461665"/>
          </a:xfrm>
          <a:noFill/>
          <a:ln>
            <a:noFill/>
          </a:ln>
        </p:spPr>
        <p:txBody>
          <a:bodyPr vert="horz" wrap="square" lIns="91440" tIns="45720" rIns="91440" bIns="45720" numCol="1" rtlCol="0" anchor="ctr" anchorCtr="0" compatLnSpc="1">
            <a:prstTxWarp prst="textNoShape">
              <a:avLst/>
            </a:prstTxWarp>
            <a:spAutoFit/>
          </a:bodyPr>
          <a:lstStyle/>
          <a:p>
            <a:r>
              <a:rPr lang="ja-JP" altLang="en-US" sz="2400" kern="1200" dirty="0">
                <a:latin typeface="HG創英角ｺﾞｼｯｸUB" panose="020B0909000000000000" pitchFamily="49" charset="-128"/>
                <a:ea typeface="HG創英角ｺﾞｼｯｸUB" panose="020B0909000000000000" pitchFamily="49" charset="-128"/>
              </a:rPr>
              <a:t>都市・地域総合交通戦略により目指すべき都市像</a:t>
            </a:r>
            <a:endParaRPr lang="ja-JP" altLang="en-US" sz="2400" kern="12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42570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スライド番号プレースホルダー 2"/>
          <p:cNvSpPr>
            <a:spLocks noGrp="1"/>
          </p:cNvSpPr>
          <p:nvPr>
            <p:ph type="sldNum" sz="quarter" idx="12"/>
          </p:nvPr>
        </p:nvSpPr>
        <p:spPr>
          <a:xfrm>
            <a:off x="7203832" y="6306757"/>
            <a:ext cx="1969477" cy="439615"/>
          </a:xfrm>
        </p:spPr>
        <p:txBody>
          <a:bodyPr/>
          <a:lstStyle/>
          <a:p>
            <a:pPr>
              <a:defRPr/>
            </a:pPr>
            <a:fld id="{06FFE511-5094-4685-A035-FB392A6605D8}" type="slidenum">
              <a:rPr lang="en-US" altLang="ja-JP" smtClean="0">
                <a:solidFill>
                  <a:srgbClr val="000000"/>
                </a:solidFill>
              </a:rPr>
              <a:pPr>
                <a:defRPr/>
              </a:pPr>
              <a:t>7</a:t>
            </a:fld>
            <a:endParaRPr lang="en-US" altLang="ja-JP" dirty="0">
              <a:solidFill>
                <a:srgbClr val="000000"/>
              </a:solidFill>
            </a:endParaRPr>
          </a:p>
        </p:txBody>
      </p:sp>
      <p:sp>
        <p:nvSpPr>
          <p:cNvPr id="1459" name="タイトル 1"/>
          <p:cNvSpPr>
            <a:spLocks noGrp="1"/>
          </p:cNvSpPr>
          <p:nvPr>
            <p:ph type="title"/>
          </p:nvPr>
        </p:nvSpPr>
        <p:spPr>
          <a:xfrm>
            <a:off x="381003" y="0"/>
            <a:ext cx="7019925" cy="476250"/>
          </a:xfrm>
        </p:spPr>
        <p:txBody>
          <a:bodyPr/>
          <a:lstStyle/>
          <a:p>
            <a:r>
              <a:rPr lang="ja-JP" altLang="en-US" sz="2400" dirty="0"/>
              <a:t>都市・地域総合交通戦略の策定</a:t>
            </a:r>
            <a:r>
              <a:rPr lang="ja-JP" altLang="en-US" sz="2400" dirty="0"/>
              <a:t>状況</a:t>
            </a:r>
          </a:p>
        </p:txBody>
      </p:sp>
      <p:pic>
        <p:nvPicPr>
          <p:cNvPr id="2" name="図 1"/>
          <p:cNvPicPr>
            <a:picLocks noChangeAspect="1"/>
          </p:cNvPicPr>
          <p:nvPr/>
        </p:nvPicPr>
        <p:blipFill>
          <a:blip r:embed="rId2"/>
          <a:stretch>
            <a:fillRect/>
          </a:stretch>
        </p:blipFill>
        <p:spPr>
          <a:xfrm>
            <a:off x="479460" y="1108942"/>
            <a:ext cx="8854302" cy="6025768"/>
          </a:xfrm>
          <a:prstGeom prst="rect">
            <a:avLst/>
          </a:prstGeom>
        </p:spPr>
      </p:pic>
      <p:sp>
        <p:nvSpPr>
          <p:cNvPr id="1458" name="テキスト ボックス 5"/>
          <p:cNvSpPr txBox="1"/>
          <p:nvPr/>
        </p:nvSpPr>
        <p:spPr>
          <a:xfrm>
            <a:off x="476778" y="614104"/>
            <a:ext cx="8856984" cy="450513"/>
          </a:xfrm>
          <a:prstGeom prst="rect">
            <a:avLst/>
          </a:prstGeom>
          <a:noFill/>
          <a:ln w="19050">
            <a:solidFill>
              <a:schemeClr val="bg1">
                <a:lumMod val="65000"/>
              </a:schemeClr>
            </a:solidFill>
            <a:prstDash val="solid"/>
          </a:ln>
        </p:spPr>
        <p:txBody>
          <a:bodyPr wrap="square" rtlCol="0">
            <a:spAutoFit/>
          </a:bodyPr>
          <a:lstStyle>
            <a:defPPr>
              <a:defRPr lang="ja-JP"/>
            </a:defPPr>
            <a:lvl1pPr>
              <a:defRPr sz="2000">
                <a:latin typeface="Meiryo UI" panose="020B0604030504040204" pitchFamily="50" charset="-128"/>
                <a:ea typeface="Meiryo UI" panose="020B0604030504040204" pitchFamily="50" charset="-128"/>
                <a:cs typeface="Meiryo UI" panose="020B0604030504040204" pitchFamily="50" charset="-128"/>
              </a:defRPr>
            </a:lvl1pPr>
          </a:lstStyle>
          <a:p>
            <a:pPr>
              <a:lnSpc>
                <a:spcPts val="2800"/>
              </a:lnSpc>
            </a:pPr>
            <a:r>
              <a:rPr lang="en-US" altLang="ja-JP" sz="1800" dirty="0"/>
              <a:t>R4.3</a:t>
            </a:r>
            <a:r>
              <a:rPr lang="ja-JP" altLang="en-US" sz="1800" dirty="0"/>
              <a:t>月時点で</a:t>
            </a:r>
            <a:r>
              <a:rPr lang="en-US" altLang="ja-JP" sz="1800" dirty="0"/>
              <a:t>114</a:t>
            </a:r>
            <a:r>
              <a:rPr lang="ja-JP" altLang="en-US" sz="1800" dirty="0"/>
              <a:t>地区が策定</a:t>
            </a:r>
            <a:endParaRPr lang="ja-JP" altLang="en-US" sz="1800" dirty="0"/>
          </a:p>
        </p:txBody>
      </p:sp>
    </p:spTree>
    <p:extLst>
      <p:ext uri="{BB962C8B-B14F-4D97-AF65-F5344CB8AC3E}">
        <p14:creationId xmlns:p14="http://schemas.microsoft.com/office/powerpoint/2010/main" val="234542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タイトル 1"/>
          <p:cNvSpPr>
            <a:spLocks noGrp="1"/>
          </p:cNvSpPr>
          <p:nvPr>
            <p:ph type="title"/>
          </p:nvPr>
        </p:nvSpPr>
        <p:spPr/>
        <p:txBody>
          <a:bodyPr/>
          <a:lstStyle/>
          <a:p>
            <a:r>
              <a:rPr kumimoji="1" lang="ja-JP" altLang="en-US" dirty="0" smtClean="0"/>
              <a:t>都市・地域総合交通戦略実現に向けた支援制度</a:t>
            </a:r>
            <a:endParaRPr kumimoji="1" lang="ja-JP" altLang="en-US" dirty="0"/>
          </a:p>
        </p:txBody>
      </p:sp>
      <p:sp>
        <p:nvSpPr>
          <p:cNvPr id="1528" name="AutoShape 2"/>
          <p:cNvSpPr>
            <a:spLocks noChangeArrowheads="1"/>
          </p:cNvSpPr>
          <p:nvPr/>
        </p:nvSpPr>
        <p:spPr>
          <a:xfrm>
            <a:off x="200025" y="4390504"/>
            <a:ext cx="8550275" cy="431800"/>
          </a:xfrm>
          <a:prstGeom prst="roundRect">
            <a:avLst>
              <a:gd name="adj" fmla="val 16667"/>
            </a:avLst>
          </a:prstGeom>
          <a:solidFill>
            <a:srgbClr val="993300"/>
          </a:solidFill>
          <a:ln w="9525">
            <a:noFill/>
            <a:round/>
            <a:headEnd/>
            <a:tailEnd/>
          </a:ln>
        </p:spPr>
        <p:txBody>
          <a:bodyPr wrap="none" anchor="ctr"/>
          <a:lstStyle/>
          <a:p>
            <a:endParaRPr lang="ja-JP" altLang="en-US"/>
          </a:p>
        </p:txBody>
      </p:sp>
      <p:sp>
        <p:nvSpPr>
          <p:cNvPr id="1529" name="AutoShape 3"/>
          <p:cNvSpPr>
            <a:spLocks noChangeArrowheads="1"/>
          </p:cNvSpPr>
          <p:nvPr/>
        </p:nvSpPr>
        <p:spPr>
          <a:xfrm>
            <a:off x="179388" y="812288"/>
            <a:ext cx="8569325" cy="431800"/>
          </a:xfrm>
          <a:prstGeom prst="roundRect">
            <a:avLst>
              <a:gd name="adj" fmla="val 16667"/>
            </a:avLst>
          </a:prstGeom>
          <a:solidFill>
            <a:srgbClr val="993300"/>
          </a:solidFill>
          <a:ln w="9525">
            <a:noFill/>
            <a:round/>
            <a:headEnd/>
            <a:tailEnd/>
          </a:ln>
        </p:spPr>
        <p:txBody>
          <a:bodyPr wrap="none" anchor="ctr"/>
          <a:lstStyle/>
          <a:p>
            <a:endParaRPr lang="ja-JP" altLang="en-US"/>
          </a:p>
        </p:txBody>
      </p:sp>
      <p:sp>
        <p:nvSpPr>
          <p:cNvPr id="1530" name="Text Box 4"/>
          <p:cNvSpPr txBox="1">
            <a:spLocks noChangeArrowheads="1"/>
          </p:cNvSpPr>
          <p:nvPr/>
        </p:nvSpPr>
        <p:spPr>
          <a:xfrm>
            <a:off x="198438" y="832887"/>
            <a:ext cx="8147050" cy="457200"/>
          </a:xfrm>
          <a:prstGeom prst="rect">
            <a:avLst/>
          </a:prstGeom>
          <a:noFill/>
          <a:ln w="9525">
            <a:noFill/>
            <a:miter lim="800000"/>
            <a:headEnd/>
            <a:tailEnd/>
          </a:ln>
        </p:spPr>
        <p:txBody>
          <a:bodyPr>
            <a:spAutoFit/>
          </a:bodyPr>
          <a:lstStyle/>
          <a:p>
            <a:pPr algn="l">
              <a:spcBef>
                <a:spcPct val="50000"/>
              </a:spcBef>
              <a:buFontTx/>
              <a:buNone/>
            </a:pPr>
            <a:r>
              <a:rPr lang="ja-JP" altLang="en-US" sz="2300" b="1">
                <a:solidFill>
                  <a:schemeClr val="bg1"/>
                </a:solidFill>
              </a:rPr>
              <a:t>（１）</a:t>
            </a:r>
            <a:r>
              <a:rPr lang="ja-JP" altLang="en-US" sz="2400" b="1">
                <a:solidFill>
                  <a:schemeClr val="bg1"/>
                </a:solidFill>
              </a:rPr>
              <a:t>都市・地域総合交通戦略の策定に対する支援</a:t>
            </a:r>
          </a:p>
        </p:txBody>
      </p:sp>
      <p:sp>
        <p:nvSpPr>
          <p:cNvPr id="1531" name="Text Box 5"/>
          <p:cNvSpPr txBox="1">
            <a:spLocks noChangeArrowheads="1"/>
          </p:cNvSpPr>
          <p:nvPr/>
        </p:nvSpPr>
        <p:spPr>
          <a:xfrm>
            <a:off x="336550" y="1412776"/>
            <a:ext cx="8750300" cy="1154112"/>
          </a:xfrm>
          <a:prstGeom prst="rect">
            <a:avLst/>
          </a:prstGeom>
          <a:noFill/>
          <a:ln w="9525">
            <a:solidFill>
              <a:schemeClr val="tx1"/>
            </a:solidFill>
            <a:miter lim="800000"/>
            <a:headEnd/>
            <a:tailEnd/>
          </a:ln>
        </p:spPr>
        <p:txBody>
          <a:bodyPr tIns="82800" bIns="82800">
            <a:spAutoFit/>
          </a:bodyPr>
          <a:lstStyle/>
          <a:p>
            <a:pPr algn="l">
              <a:lnSpc>
                <a:spcPct val="85000"/>
              </a:lnSpc>
              <a:spcBef>
                <a:spcPct val="20000"/>
              </a:spcBef>
              <a:buClr>
                <a:schemeClr val="accent2"/>
              </a:buClr>
              <a:buFont typeface="Wingdings" pitchFamily="2" charset="2"/>
              <a:buChar char="p"/>
            </a:pPr>
            <a:r>
              <a:rPr lang="ja-JP" altLang="en-US" sz="1600" b="1">
                <a:solidFill>
                  <a:srgbClr val="FF0000"/>
                </a:solidFill>
              </a:rPr>
              <a:t>地方公共団体が中心となり</a:t>
            </a:r>
            <a:r>
              <a:rPr lang="ja-JP" altLang="en-US" sz="1600"/>
              <a:t>道路管理者、警察、公共交通事業者、地元団体などの関係者で構成す</a:t>
            </a:r>
          </a:p>
          <a:p>
            <a:pPr algn="l">
              <a:lnSpc>
                <a:spcPct val="85000"/>
              </a:lnSpc>
              <a:spcBef>
                <a:spcPct val="20000"/>
              </a:spcBef>
              <a:buClr>
                <a:schemeClr val="accent2"/>
              </a:buClr>
              <a:buFont typeface="Wingdings" pitchFamily="2" charset="2"/>
              <a:buNone/>
            </a:pPr>
            <a:r>
              <a:rPr lang="ja-JP" altLang="en-US" sz="1600"/>
              <a:t>　 る</a:t>
            </a:r>
            <a:r>
              <a:rPr lang="ja-JP" altLang="en-US" sz="1600" b="1">
                <a:solidFill>
                  <a:srgbClr val="FF0000"/>
                </a:solidFill>
              </a:rPr>
              <a:t>協議会等を設立</a:t>
            </a:r>
          </a:p>
          <a:p>
            <a:pPr algn="l">
              <a:lnSpc>
                <a:spcPct val="85000"/>
              </a:lnSpc>
              <a:spcBef>
                <a:spcPct val="20000"/>
              </a:spcBef>
              <a:buClr>
                <a:schemeClr val="accent2"/>
              </a:buClr>
              <a:buFont typeface="Wingdings" pitchFamily="2" charset="2"/>
              <a:buChar char="p"/>
            </a:pPr>
            <a:r>
              <a:rPr lang="ja-JP" altLang="en-US" sz="1600"/>
              <a:t>総合的な交通のあり方や必要なハード・ソフトの施策及びそれらの</a:t>
            </a:r>
            <a:r>
              <a:rPr lang="ja-JP" altLang="en-US" sz="1600" b="1">
                <a:solidFill>
                  <a:srgbClr val="FF0000"/>
                </a:solidFill>
              </a:rPr>
              <a:t>実施プログラム等を内容とする</a:t>
            </a:r>
          </a:p>
          <a:p>
            <a:pPr algn="l">
              <a:lnSpc>
                <a:spcPct val="85000"/>
              </a:lnSpc>
              <a:spcBef>
                <a:spcPct val="20000"/>
              </a:spcBef>
              <a:buClr>
                <a:schemeClr val="accent2"/>
              </a:buClr>
              <a:buFont typeface="Wingdings" pitchFamily="2" charset="2"/>
              <a:buNone/>
            </a:pPr>
            <a:r>
              <a:rPr lang="ja-JP" altLang="en-US" sz="1600" b="1">
                <a:solidFill>
                  <a:srgbClr val="FF0000"/>
                </a:solidFill>
              </a:rPr>
              <a:t>   都市・地域総合交通戦略を策定することに対して支援</a:t>
            </a:r>
            <a:endParaRPr lang="ja-JP" altLang="en-US" sz="1600" b="1">
              <a:solidFill>
                <a:srgbClr val="FF0000"/>
              </a:solidFill>
              <a:latin typeface="ＭＳ Ｐゴシック" pitchFamily="50" charset="-128"/>
            </a:endParaRPr>
          </a:p>
        </p:txBody>
      </p:sp>
      <p:sp>
        <p:nvSpPr>
          <p:cNvPr id="1532" name="AutoShape 6"/>
          <p:cNvSpPr>
            <a:spLocks noChangeArrowheads="1"/>
          </p:cNvSpPr>
          <p:nvPr/>
        </p:nvSpPr>
        <p:spPr>
          <a:xfrm>
            <a:off x="684213" y="3008032"/>
            <a:ext cx="7416800" cy="1079500"/>
          </a:xfrm>
          <a:prstGeom prst="roundRect">
            <a:avLst>
              <a:gd name="adj" fmla="val 16667"/>
            </a:avLst>
          </a:prstGeom>
          <a:solidFill>
            <a:srgbClr val="CCFFFF">
              <a:alpha val="50980"/>
            </a:srgbClr>
          </a:solidFill>
          <a:ln w="6350">
            <a:solidFill>
              <a:schemeClr val="tx1"/>
            </a:solidFill>
            <a:round/>
            <a:headEnd/>
            <a:tailEnd/>
          </a:ln>
          <a:scene3d>
            <a:camera prst="orthographicFront"/>
            <a:lightRig rig="threePt" dir="t"/>
          </a:scene3d>
          <a:sp3d>
            <a:bevelT/>
          </a:sp3d>
        </p:spPr>
        <p:txBody>
          <a:bodyPr wrap="none" anchor="ctr"/>
          <a:lstStyle/>
          <a:p>
            <a:pPr algn="l">
              <a:lnSpc>
                <a:spcPct val="120000"/>
              </a:lnSpc>
              <a:buFontTx/>
              <a:buNone/>
            </a:pPr>
            <a:r>
              <a:rPr lang="en-US" altLang="ja-JP" sz="1600" b="1" dirty="0">
                <a:solidFill>
                  <a:srgbClr val="0000FF"/>
                </a:solidFill>
                <a:latin typeface="HG丸ｺﾞｼｯｸM-PRO" pitchFamily="50" charset="-128"/>
                <a:ea typeface="HG丸ｺﾞｼｯｸM-PRO" pitchFamily="50" charset="-128"/>
              </a:rPr>
              <a:t>ⅰ</a:t>
            </a:r>
            <a:r>
              <a:rPr lang="ja-JP" altLang="en-US" sz="1600" b="1" dirty="0">
                <a:solidFill>
                  <a:srgbClr val="0000FF"/>
                </a:solidFill>
                <a:latin typeface="HG丸ｺﾞｼｯｸM-PRO" pitchFamily="50" charset="-128"/>
                <a:ea typeface="HG丸ｺﾞｼｯｸM-PRO" pitchFamily="50" charset="-128"/>
              </a:rPr>
              <a:t>）都市・地域総合交通戦略調査　（街路交通調査</a:t>
            </a:r>
            <a:r>
              <a:rPr lang="ja-JP" altLang="en-US" sz="1600" b="1" dirty="0" smtClean="0">
                <a:solidFill>
                  <a:srgbClr val="0000FF"/>
                </a:solidFill>
                <a:latin typeface="HG丸ｺﾞｼｯｸM-PRO" pitchFamily="50" charset="-128"/>
                <a:ea typeface="HG丸ｺﾞｼｯｸM-PRO" pitchFamily="50" charset="-128"/>
              </a:rPr>
              <a:t>）</a:t>
            </a:r>
            <a:endParaRPr lang="ja-JP" altLang="en-US" sz="1600" b="1" dirty="0">
              <a:solidFill>
                <a:srgbClr val="0000FF"/>
              </a:solidFill>
              <a:latin typeface="HG丸ｺﾞｼｯｸM-PRO" pitchFamily="50" charset="-128"/>
              <a:ea typeface="HG丸ｺﾞｼｯｸM-PRO" pitchFamily="50" charset="-128"/>
            </a:endParaRPr>
          </a:p>
          <a:p>
            <a:pPr algn="l">
              <a:lnSpc>
                <a:spcPct val="120000"/>
              </a:lnSpc>
              <a:buFontTx/>
              <a:buNone/>
            </a:pPr>
            <a:r>
              <a:rPr lang="en-US" altLang="ja-JP" sz="1600" b="1" dirty="0" smtClean="0">
                <a:solidFill>
                  <a:srgbClr val="0000FF"/>
                </a:solidFill>
                <a:latin typeface="HG丸ｺﾞｼｯｸM-PRO" pitchFamily="50" charset="-128"/>
                <a:ea typeface="HG丸ｺﾞｼｯｸM-PRO" pitchFamily="50" charset="-128"/>
              </a:rPr>
              <a:t>ⅱ</a:t>
            </a:r>
            <a:r>
              <a:rPr lang="ja-JP" altLang="en-US" sz="1600" b="1" dirty="0" smtClean="0">
                <a:solidFill>
                  <a:srgbClr val="0000FF"/>
                </a:solidFill>
                <a:latin typeface="HG丸ｺﾞｼｯｸM-PRO" pitchFamily="50" charset="-128"/>
                <a:ea typeface="HG丸ｺﾞｼｯｸM-PRO" pitchFamily="50" charset="-128"/>
              </a:rPr>
              <a:t>）社会資本整備総合交付金（都市・地域交通戦略推進事業）</a:t>
            </a:r>
            <a:r>
              <a:rPr lang="ja-JP" altLang="en-US" sz="1600" b="1" dirty="0">
                <a:solidFill>
                  <a:srgbClr val="0000FF"/>
                </a:solidFill>
                <a:latin typeface="HG丸ｺﾞｼｯｸM-PRO" pitchFamily="50" charset="-128"/>
                <a:ea typeface="HG丸ｺﾞｼｯｸM-PRO" pitchFamily="50" charset="-128"/>
              </a:rPr>
              <a:t>　</a:t>
            </a:r>
          </a:p>
        </p:txBody>
      </p:sp>
      <p:sp>
        <p:nvSpPr>
          <p:cNvPr id="1533" name="Text Box 7"/>
          <p:cNvSpPr txBox="1">
            <a:spLocks noChangeArrowheads="1"/>
          </p:cNvSpPr>
          <p:nvPr/>
        </p:nvSpPr>
        <p:spPr>
          <a:xfrm>
            <a:off x="560388" y="2708920"/>
            <a:ext cx="2160587" cy="252000"/>
          </a:xfrm>
          <a:prstGeom prst="rect">
            <a:avLst/>
          </a:prstGeom>
          <a:solidFill>
            <a:schemeClr val="bg1"/>
          </a:solidFill>
          <a:ln w="9525">
            <a:noFill/>
            <a:miter lim="800000"/>
            <a:headEnd/>
            <a:tailEnd/>
          </a:ln>
        </p:spPr>
        <p:txBody>
          <a:bodyPr>
            <a:spAutoFit/>
          </a:bodyPr>
          <a:lstStyle/>
          <a:p>
            <a:pPr algn="l">
              <a:spcBef>
                <a:spcPct val="50000"/>
              </a:spcBef>
              <a:buFontTx/>
              <a:buNone/>
            </a:pPr>
            <a:r>
              <a:rPr lang="en-US" altLang="ja-JP" sz="1600" dirty="0">
                <a:solidFill>
                  <a:srgbClr val="0000FF"/>
                </a:solidFill>
              </a:rPr>
              <a:t>■</a:t>
            </a:r>
            <a:r>
              <a:rPr lang="ja-JP" altLang="en-US" sz="1600" b="1" dirty="0">
                <a:solidFill>
                  <a:srgbClr val="0000FF"/>
                </a:solidFill>
              </a:rPr>
              <a:t>策定支援の例</a:t>
            </a:r>
          </a:p>
        </p:txBody>
      </p:sp>
      <p:sp>
        <p:nvSpPr>
          <p:cNvPr id="1534" name="Text Box 8"/>
          <p:cNvSpPr txBox="1">
            <a:spLocks noChangeArrowheads="1"/>
          </p:cNvSpPr>
          <p:nvPr/>
        </p:nvSpPr>
        <p:spPr>
          <a:xfrm>
            <a:off x="200025" y="4365104"/>
            <a:ext cx="8147050" cy="457200"/>
          </a:xfrm>
          <a:prstGeom prst="rect">
            <a:avLst/>
          </a:prstGeom>
          <a:noFill/>
          <a:ln w="9525">
            <a:noFill/>
            <a:miter lim="800000"/>
            <a:headEnd/>
            <a:tailEnd/>
          </a:ln>
        </p:spPr>
        <p:txBody>
          <a:bodyPr>
            <a:spAutoFit/>
          </a:bodyPr>
          <a:lstStyle/>
          <a:p>
            <a:pPr algn="l">
              <a:spcBef>
                <a:spcPct val="50000"/>
              </a:spcBef>
              <a:buFontTx/>
              <a:buNone/>
            </a:pPr>
            <a:r>
              <a:rPr lang="ja-JP" altLang="en-US" sz="2300" b="1" dirty="0">
                <a:solidFill>
                  <a:schemeClr val="bg1"/>
                </a:solidFill>
              </a:rPr>
              <a:t>（２）</a:t>
            </a:r>
            <a:r>
              <a:rPr lang="ja-JP" altLang="en-US" sz="2400" b="1" dirty="0">
                <a:solidFill>
                  <a:schemeClr val="bg1"/>
                </a:solidFill>
              </a:rPr>
              <a:t>都市・地域総合交通戦略に基づく事業等に対する支援</a:t>
            </a:r>
          </a:p>
        </p:txBody>
      </p:sp>
      <p:sp>
        <p:nvSpPr>
          <p:cNvPr id="1535" name="Text Box 9"/>
          <p:cNvSpPr txBox="1">
            <a:spLocks noChangeArrowheads="1"/>
          </p:cNvSpPr>
          <p:nvPr/>
        </p:nvSpPr>
        <p:spPr>
          <a:xfrm>
            <a:off x="336549" y="5085184"/>
            <a:ext cx="8750301" cy="795081"/>
          </a:xfrm>
          <a:prstGeom prst="rect">
            <a:avLst/>
          </a:prstGeom>
          <a:noFill/>
          <a:ln w="9525">
            <a:solidFill>
              <a:schemeClr val="tx1"/>
            </a:solidFill>
            <a:miter lim="800000"/>
            <a:headEnd/>
            <a:tailEnd/>
          </a:ln>
        </p:spPr>
        <p:txBody>
          <a:bodyPr wrap="square" tIns="82800" bIns="82800">
            <a:spAutoFit/>
          </a:bodyPr>
          <a:lstStyle/>
          <a:p>
            <a:pPr algn="l">
              <a:lnSpc>
                <a:spcPct val="85000"/>
              </a:lnSpc>
              <a:spcBef>
                <a:spcPct val="20000"/>
              </a:spcBef>
              <a:buClr>
                <a:schemeClr val="accent2"/>
              </a:buClr>
              <a:buFont typeface="Wingdings" pitchFamily="2" charset="2"/>
              <a:buChar char="p"/>
            </a:pPr>
            <a:r>
              <a:rPr lang="ja-JP" altLang="en-US" sz="1600" dirty="0" smtClean="0"/>
              <a:t>社会資本整備総合交付金の基幹事業である都市・地域交通戦略推進事業等</a:t>
            </a:r>
            <a:r>
              <a:rPr lang="ja-JP" altLang="en-US" sz="1600" dirty="0"/>
              <a:t>により、</a:t>
            </a:r>
            <a:r>
              <a:rPr lang="ja-JP" altLang="en-US" sz="1600" b="1" dirty="0">
                <a:solidFill>
                  <a:srgbClr val="FF0000"/>
                </a:solidFill>
              </a:rPr>
              <a:t>戦略に</a:t>
            </a:r>
            <a:r>
              <a:rPr lang="ja-JP" altLang="en-US" sz="1600" b="1" dirty="0" smtClean="0">
                <a:solidFill>
                  <a:srgbClr val="FF0000"/>
                </a:solidFill>
              </a:rPr>
              <a:t>位置</a:t>
            </a:r>
            <a:r>
              <a:rPr lang="en-US" altLang="ja-JP" sz="1600" b="1" dirty="0" smtClean="0">
                <a:solidFill>
                  <a:srgbClr val="FF0000"/>
                </a:solidFill>
              </a:rPr>
              <a:t/>
            </a:r>
            <a:br>
              <a:rPr lang="en-US" altLang="ja-JP" sz="1600" b="1" dirty="0" smtClean="0">
                <a:solidFill>
                  <a:srgbClr val="FF0000"/>
                </a:solidFill>
              </a:rPr>
            </a:br>
            <a:r>
              <a:rPr lang="ja-JP" altLang="en-US" sz="1600" b="1" dirty="0" smtClean="0">
                <a:solidFill>
                  <a:srgbClr val="FF0000"/>
                </a:solidFill>
              </a:rPr>
              <a:t>　 付けられた歩行者・自転車</a:t>
            </a:r>
            <a:r>
              <a:rPr lang="ja-JP" altLang="en-US" sz="1600" b="1" dirty="0">
                <a:solidFill>
                  <a:srgbClr val="FF0000"/>
                </a:solidFill>
              </a:rPr>
              <a:t>のための空間や公共交通、交通結節点など都市交通システム全体</a:t>
            </a:r>
            <a:r>
              <a:rPr lang="ja-JP" altLang="en-US" sz="1600" b="1" dirty="0" smtClean="0">
                <a:solidFill>
                  <a:srgbClr val="FF0000"/>
                </a:solidFill>
              </a:rPr>
              <a:t>に</a:t>
            </a:r>
            <a:r>
              <a:rPr lang="en-US" altLang="ja-JP" sz="1600" b="1" dirty="0" smtClean="0">
                <a:solidFill>
                  <a:srgbClr val="FF0000"/>
                </a:solidFill>
              </a:rPr>
              <a:t/>
            </a:r>
            <a:br>
              <a:rPr lang="en-US" altLang="ja-JP" sz="1600" b="1" dirty="0" smtClean="0">
                <a:solidFill>
                  <a:srgbClr val="FF0000"/>
                </a:solidFill>
              </a:rPr>
            </a:br>
            <a:r>
              <a:rPr lang="en-US" altLang="ja-JP" sz="1600" b="1" dirty="0" smtClean="0">
                <a:solidFill>
                  <a:srgbClr val="FF0000"/>
                </a:solidFill>
              </a:rPr>
              <a:t> </a:t>
            </a:r>
            <a:r>
              <a:rPr lang="ja-JP" altLang="en-US" sz="1600" b="1" dirty="0" smtClean="0">
                <a:solidFill>
                  <a:srgbClr val="FF0000"/>
                </a:solidFill>
              </a:rPr>
              <a:t>　対して</a:t>
            </a:r>
            <a:r>
              <a:rPr lang="ja-JP" altLang="en-US" sz="1600" b="1" dirty="0">
                <a:solidFill>
                  <a:srgbClr val="FF0000"/>
                </a:solidFill>
              </a:rPr>
              <a:t>、総合的</a:t>
            </a:r>
            <a:r>
              <a:rPr lang="ja-JP" altLang="en-US" sz="1600" b="1" dirty="0" smtClean="0">
                <a:solidFill>
                  <a:srgbClr val="FF0000"/>
                </a:solidFill>
              </a:rPr>
              <a:t>かつ重点的</a:t>
            </a:r>
            <a:r>
              <a:rPr lang="ja-JP" altLang="en-US" sz="1600" b="1" dirty="0">
                <a:solidFill>
                  <a:srgbClr val="FF0000"/>
                </a:solidFill>
              </a:rPr>
              <a:t>に</a:t>
            </a:r>
            <a:r>
              <a:rPr lang="ja-JP" altLang="en-US" sz="1600" b="1" dirty="0" smtClean="0">
                <a:solidFill>
                  <a:srgbClr val="FF0000"/>
                </a:solidFill>
              </a:rPr>
              <a:t>支援</a:t>
            </a:r>
            <a:endParaRPr lang="ja-JP" altLang="en-US" sz="16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31750">
          <a:solidFill>
            <a:schemeClr val="accent4"/>
          </a:solidFill>
        </a:ln>
      </a:spPr>
      <a:bodyPr vertOverflow="overflow" horzOverflow="overflow"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2.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①人口階層</Template>
  <TotalTime>0</TotalTime>
  <Words>5281</Words>
  <Application>Microsoft Office PowerPoint</Application>
  <PresentationFormat>A4 210 x 297 mm</PresentationFormat>
  <Paragraphs>510</Paragraphs>
  <Slides>30</Slides>
  <Notes>14</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30</vt:i4>
      </vt:variant>
    </vt:vector>
  </HeadingPairs>
  <TitlesOfParts>
    <vt:vector size="44" baseType="lpstr">
      <vt:lpstr>HGP創英角ｺﾞｼｯｸUB</vt:lpstr>
      <vt:lpstr>HG丸ｺﾞｼｯｸM-PRO</vt:lpstr>
      <vt:lpstr>HG創英角ｺﾞｼｯｸUB</vt:lpstr>
      <vt:lpstr>Meiryo UI</vt:lpstr>
      <vt:lpstr>ＭＳ Ｐゴシック</vt:lpstr>
      <vt:lpstr>ＭＳ ゴシック</vt:lpstr>
      <vt:lpstr>メイリオ</vt:lpstr>
      <vt:lpstr>游ゴシック</vt:lpstr>
      <vt:lpstr>Arial</vt:lpstr>
      <vt:lpstr>Calibri</vt:lpstr>
      <vt:lpstr>Times New Roman</vt:lpstr>
      <vt:lpstr>Wingdings</vt:lpstr>
      <vt:lpstr>①人口階層</vt:lpstr>
      <vt:lpstr>MLIT2008</vt:lpstr>
      <vt:lpstr>　１．都市・地域総合交通戦略</vt:lpstr>
      <vt:lpstr>都市・地域総合交通戦略とは？</vt:lpstr>
      <vt:lpstr>都市・地域総合交通戦略</vt:lpstr>
      <vt:lpstr>総合的な都市交通戦略の推進</vt:lpstr>
      <vt:lpstr>都市・地域総合交通戦略に基づく取り組み</vt:lpstr>
      <vt:lpstr>都市・地域総合交通戦略により目指すべき都市像</vt:lpstr>
      <vt:lpstr>都市・地域総合交通戦略により目指すべき都市像</vt:lpstr>
      <vt:lpstr>都市・地域総合交通戦略の策定状況</vt:lpstr>
      <vt:lpstr>都市・地域総合交通戦略実現に向けた支援制度</vt:lpstr>
      <vt:lpstr>都市・地域交通戦略推進事業</vt:lpstr>
      <vt:lpstr>　２．交通結節点</vt:lpstr>
      <vt:lpstr>交通結節点とは？</vt:lpstr>
      <vt:lpstr>駅前広場計画の考え方（交通処理機能）</vt:lpstr>
      <vt:lpstr>駅前広場計画の考え方（環境空間）</vt:lpstr>
      <vt:lpstr>駅前広場計画の考え方（空間配置）</vt:lpstr>
      <vt:lpstr>３．シェアサイクルについて</vt:lpstr>
      <vt:lpstr>シェアサイクルとは</vt:lpstr>
      <vt:lpstr>PowerPoint プレゼンテーション</vt:lpstr>
      <vt:lpstr>シェアサイクルの現状</vt:lpstr>
      <vt:lpstr>シェアサイクルの現状</vt:lpstr>
      <vt:lpstr>サイクルポート設置の特例</vt:lpstr>
      <vt:lpstr>サイクルポート設置の特例</vt:lpstr>
      <vt:lpstr>サイクルポート設置の特例</vt:lpstr>
      <vt:lpstr>シェアサイクルに関する支援制度</vt:lpstr>
      <vt:lpstr>シェアサイクルに関する支援制度</vt:lpstr>
      <vt:lpstr>シェアサイクルに関する支援制度</vt:lpstr>
      <vt:lpstr>４．自動運転技術の活用について</vt:lpstr>
      <vt:lpstr>都市交通における自動運転技術の活用方策に関する検討会</vt:lpstr>
      <vt:lpstr>駐車場における自動運転技術の活用事例</vt:lpstr>
      <vt:lpstr>公道でのバス運行にかかる自動運転技術の活用事例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terms:created xsi:type="dcterms:W3CDTF">2020-02-28T06:07:54Z</dcterms:created>
  <dcterms:modified xsi:type="dcterms:W3CDTF">2023-02-06T06:59:22Z</dcterms:modified>
</cp:coreProperties>
</file>