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60" r:id="rId1"/>
    <p:sldMasterId id="2147483913" r:id="rId2"/>
    <p:sldMasterId id="2147483942" r:id="rId3"/>
    <p:sldMasterId id="2147483957" r:id="rId4"/>
    <p:sldMasterId id="2147483973" r:id="rId5"/>
    <p:sldMasterId id="2147483985" r:id="rId6"/>
  </p:sldMasterIdLst>
  <p:notesMasterIdLst>
    <p:notesMasterId r:id="rId44"/>
  </p:notesMasterIdLst>
  <p:sldIdLst>
    <p:sldId id="658" r:id="rId7"/>
    <p:sldId id="761" r:id="rId8"/>
    <p:sldId id="781" r:id="rId9"/>
    <p:sldId id="769" r:id="rId10"/>
    <p:sldId id="770" r:id="rId11"/>
    <p:sldId id="763" r:id="rId12"/>
    <p:sldId id="782" r:id="rId13"/>
    <p:sldId id="771" r:id="rId14"/>
    <p:sldId id="764" r:id="rId15"/>
    <p:sldId id="772" r:id="rId16"/>
    <p:sldId id="755" r:id="rId17"/>
    <p:sldId id="792" r:id="rId18"/>
    <p:sldId id="793" r:id="rId19"/>
    <p:sldId id="794" r:id="rId20"/>
    <p:sldId id="795" r:id="rId21"/>
    <p:sldId id="796" r:id="rId22"/>
    <p:sldId id="797" r:id="rId23"/>
    <p:sldId id="798" r:id="rId24"/>
    <p:sldId id="756" r:id="rId25"/>
    <p:sldId id="783" r:id="rId26"/>
    <p:sldId id="773" r:id="rId27"/>
    <p:sldId id="774" r:id="rId28"/>
    <p:sldId id="775" r:id="rId29"/>
    <p:sldId id="776" r:id="rId30"/>
    <p:sldId id="762" r:id="rId31"/>
    <p:sldId id="604" r:id="rId32"/>
    <p:sldId id="784" r:id="rId33"/>
    <p:sldId id="777" r:id="rId34"/>
    <p:sldId id="778" r:id="rId35"/>
    <p:sldId id="779" r:id="rId36"/>
    <p:sldId id="791" r:id="rId37"/>
    <p:sldId id="780" r:id="rId38"/>
    <p:sldId id="786" r:id="rId39"/>
    <p:sldId id="787" r:id="rId40"/>
    <p:sldId id="788" r:id="rId41"/>
    <p:sldId id="789" r:id="rId42"/>
    <p:sldId id="790" r:id="rId43"/>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87C8"/>
    <a:srgbClr val="008000"/>
    <a:srgbClr val="CCFF66"/>
    <a:srgbClr val="FFCC66"/>
    <a:srgbClr val="FF7C80"/>
    <a:srgbClr val="EAEAEA"/>
    <a:srgbClr val="FFFFFF"/>
    <a:srgbClr val="DAE3F3"/>
    <a:srgbClr val="FFFF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97" autoAdjust="0"/>
    <p:restoredTop sz="92986" autoAdjust="0"/>
  </p:normalViewPr>
  <p:slideViewPr>
    <p:cSldViewPr snapToGrid="0">
      <p:cViewPr varScale="1">
        <p:scale>
          <a:sx n="82" d="100"/>
          <a:sy n="82" d="100"/>
        </p:scale>
        <p:origin x="558" y="102"/>
      </p:cViewPr>
      <p:guideLst>
        <p:guide orient="horz" pos="2160"/>
        <p:guide pos="3120"/>
      </p:guideLst>
    </p:cSldViewPr>
  </p:slideViewPr>
  <p:notesTextViewPr>
    <p:cViewPr>
      <p:scale>
        <a:sx n="100" d="100"/>
        <a:sy n="100" d="100"/>
      </p:scale>
      <p:origin x="0" y="0"/>
    </p:cViewPr>
  </p:notesTextViewPr>
  <p:sorterViewPr>
    <p:cViewPr>
      <p:scale>
        <a:sx n="100" d="100"/>
        <a:sy n="100" d="100"/>
      </p:scale>
      <p:origin x="0" y="-20574"/>
    </p:cViewPr>
  </p:sorterViewPr>
  <p:notesViewPr>
    <p:cSldViewPr snapToGrid="0">
      <p:cViewPr>
        <p:scale>
          <a:sx n="75" d="100"/>
          <a:sy n="75" d="100"/>
        </p:scale>
        <p:origin x="2376" y="-109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998932852729551E-2"/>
          <c:y val="0.20252779028271403"/>
          <c:w val="0.87965299137715136"/>
          <c:h val="0.61434453034088521"/>
        </c:manualLayout>
      </c:layout>
      <c:lineChart>
        <c:grouping val="standard"/>
        <c:varyColors val="0"/>
        <c:ser>
          <c:idx val="0"/>
          <c:order val="0"/>
          <c:spPr>
            <a:ln w="25400">
              <a:solidFill>
                <a:srgbClr val="FF0000"/>
              </a:solidFill>
            </a:ln>
          </c:spPr>
          <c:marker>
            <c:symbol val="circle"/>
            <c:size val="5"/>
            <c:spPr>
              <a:solidFill>
                <a:srgbClr val="FF0000"/>
              </a:solidFill>
              <a:ln>
                <a:solidFill>
                  <a:srgbClr val="FF0000"/>
                </a:solidFill>
              </a:ln>
            </c:spPr>
          </c:marker>
          <c:dLbls>
            <c:dLbl>
              <c:idx val="4"/>
              <c:layout>
                <c:manualLayout>
                  <c:x val="-4.4891567684646229E-2"/>
                  <c:y val="5.91376973471064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CF-4B18-A5F5-1C8584929C02}"/>
                </c:ext>
              </c:extLst>
            </c:dLbl>
            <c:dLbl>
              <c:idx val="6"/>
              <c:layout>
                <c:manualLayout>
                  <c:x val="-5.4251675075683577E-2"/>
                  <c:y val="5.9137697347106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CF-4B18-A5F5-1C8584929C02}"/>
                </c:ext>
              </c:extLst>
            </c:dLbl>
            <c:dLbl>
              <c:idx val="8"/>
              <c:layout>
                <c:manualLayout>
                  <c:x val="-5.1172692381263395E-2"/>
                  <c:y val="5.9137697347106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CF-4B18-A5F5-1C8584929C02}"/>
                </c:ext>
              </c:extLst>
            </c:dLbl>
            <c:dLbl>
              <c:idx val="10"/>
              <c:layout>
                <c:manualLayout>
                  <c:x val="-5.4251675075683577E-2"/>
                  <c:y val="6.68428952614852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CF-4B18-A5F5-1C8584929C02}"/>
                </c:ext>
              </c:extLst>
            </c:dLbl>
            <c:dLbl>
              <c:idx val="12"/>
              <c:layout>
                <c:manualLayout>
                  <c:x val="-5.1172692381263395E-2"/>
                  <c:y val="9.76636869190007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CF-4B18-A5F5-1C8584929C02}"/>
                </c:ext>
              </c:extLst>
            </c:dLbl>
            <c:dLbl>
              <c:idx val="14"/>
              <c:layout>
                <c:manualLayout>
                  <c:x val="-1.0273619736909415E-2"/>
                  <c:y val="8.22532910902430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CF-4B18-A5F5-1C8584929C02}"/>
                </c:ext>
              </c:extLst>
            </c:dLbl>
            <c:spPr>
              <a:noFill/>
              <a:ln>
                <a:noFill/>
              </a:ln>
              <a:effectLst/>
            </c:spPr>
            <c:txPr>
              <a:bodyPr/>
              <a:lstStyle/>
              <a:p>
                <a:pPr>
                  <a:defRPr sz="12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'R1年度街路課調査反映１'!$A$23:$A$38</c:f>
              <c:strCache>
                <c:ptCount val="16"/>
                <c:pt idx="0">
                  <c:v>S56</c:v>
                </c:pt>
                <c:pt idx="1">
                  <c:v>S60</c:v>
                </c:pt>
                <c:pt idx="2">
                  <c:v>H5</c:v>
                </c:pt>
                <c:pt idx="3">
                  <c:v>H10</c:v>
                </c:pt>
                <c:pt idx="4">
                  <c:v>H11</c:v>
                </c:pt>
                <c:pt idx="5">
                  <c:v>H13</c:v>
                </c:pt>
                <c:pt idx="6">
                  <c:v>H14</c:v>
                </c:pt>
                <c:pt idx="7">
                  <c:v>H15</c:v>
                </c:pt>
                <c:pt idx="8">
                  <c:v>H16</c:v>
                </c:pt>
                <c:pt idx="9">
                  <c:v>H17</c:v>
                </c:pt>
                <c:pt idx="10">
                  <c:v>H18</c:v>
                </c:pt>
                <c:pt idx="11">
                  <c:v>H19</c:v>
                </c:pt>
                <c:pt idx="12">
                  <c:v>H21</c:v>
                </c:pt>
                <c:pt idx="13">
                  <c:v>H23</c:v>
                </c:pt>
                <c:pt idx="14">
                  <c:v>H25</c:v>
                </c:pt>
                <c:pt idx="15">
                  <c:v>R1</c:v>
                </c:pt>
              </c:strCache>
            </c:strRef>
          </c:cat>
          <c:val>
            <c:numRef>
              <c:f>'R1年度街路課調査反映１'!$B$23:$B$38</c:f>
              <c:numCache>
                <c:formatCode>General</c:formatCode>
                <c:ptCount val="16"/>
                <c:pt idx="0">
                  <c:v>0</c:v>
                </c:pt>
                <c:pt idx="1">
                  <c:v>46</c:v>
                </c:pt>
                <c:pt idx="2">
                  <c:v>80</c:v>
                </c:pt>
                <c:pt idx="3">
                  <c:v>97</c:v>
                </c:pt>
                <c:pt idx="4">
                  <c:v>98</c:v>
                </c:pt>
                <c:pt idx="5">
                  <c:v>102</c:v>
                </c:pt>
                <c:pt idx="6">
                  <c:v>105</c:v>
                </c:pt>
                <c:pt idx="7">
                  <c:v>106</c:v>
                </c:pt>
                <c:pt idx="8">
                  <c:v>110</c:v>
                </c:pt>
                <c:pt idx="9">
                  <c:v>117</c:v>
                </c:pt>
                <c:pt idx="10">
                  <c:v>115</c:v>
                </c:pt>
                <c:pt idx="11">
                  <c:v>118</c:v>
                </c:pt>
                <c:pt idx="12">
                  <c:v>130</c:v>
                </c:pt>
                <c:pt idx="13">
                  <c:v>134</c:v>
                </c:pt>
                <c:pt idx="14">
                  <c:v>154</c:v>
                </c:pt>
                <c:pt idx="15">
                  <c:v>170</c:v>
                </c:pt>
              </c:numCache>
            </c:numRef>
          </c:val>
          <c:smooth val="0"/>
          <c:extLst>
            <c:ext xmlns:c16="http://schemas.microsoft.com/office/drawing/2014/chart" uri="{C3380CC4-5D6E-409C-BE32-E72D297353CC}">
              <c16:uniqueId val="{00000006-DFCF-4B18-A5F5-1C8584929C02}"/>
            </c:ext>
          </c:extLst>
        </c:ser>
        <c:dLbls>
          <c:showLegendKey val="0"/>
          <c:showVal val="0"/>
          <c:showCatName val="0"/>
          <c:showSerName val="0"/>
          <c:showPercent val="0"/>
          <c:showBubbleSize val="0"/>
        </c:dLbls>
        <c:marker val="1"/>
        <c:smooth val="0"/>
        <c:axId val="416630480"/>
        <c:axId val="416630088"/>
      </c:lineChart>
      <c:catAx>
        <c:axId val="416630480"/>
        <c:scaling>
          <c:orientation val="minMax"/>
        </c:scaling>
        <c:delete val="0"/>
        <c:axPos val="b"/>
        <c:majorGridlines>
          <c:spPr>
            <a:ln>
              <a:prstDash val="sysDot"/>
            </a:ln>
          </c:spPr>
        </c:majorGridlines>
        <c:numFmt formatCode="General" sourceLinked="0"/>
        <c:majorTickMark val="out"/>
        <c:minorTickMark val="none"/>
        <c:tickLblPos val="nextTo"/>
        <c:spPr>
          <a:ln>
            <a:prstDash val="sysDash"/>
          </a:ln>
        </c:spPr>
        <c:txPr>
          <a:bodyPr/>
          <a:lstStyle/>
          <a:p>
            <a:pPr>
              <a:defRPr sz="1000"/>
            </a:pPr>
            <a:endParaRPr lang="ja-JP"/>
          </a:p>
        </c:txPr>
        <c:crossAx val="416630088"/>
        <c:crosses val="autoZero"/>
        <c:auto val="1"/>
        <c:lblAlgn val="ctr"/>
        <c:lblOffset val="100"/>
        <c:noMultiLvlLbl val="0"/>
      </c:catAx>
      <c:valAx>
        <c:axId val="416630088"/>
        <c:scaling>
          <c:orientation val="minMax"/>
          <c:max val="200"/>
        </c:scaling>
        <c:delete val="0"/>
        <c:axPos val="l"/>
        <c:majorGridlines/>
        <c:title>
          <c:tx>
            <c:rich>
              <a:bodyPr rot="0" vert="horz"/>
              <a:lstStyle/>
              <a:p>
                <a:pPr>
                  <a:defRPr/>
                </a:pPr>
                <a:r>
                  <a:rPr lang="ja-JP" altLang="en-US" b="0"/>
                  <a:t>（都市）</a:t>
                </a:r>
                <a:endParaRPr lang="en-US" altLang="ja-JP" b="0"/>
              </a:p>
            </c:rich>
          </c:tx>
          <c:layout>
            <c:manualLayout>
              <c:xMode val="edge"/>
              <c:yMode val="edge"/>
              <c:x val="2.9770446415771047E-3"/>
              <c:y val="0.1095445559743005"/>
            </c:manualLayout>
          </c:layout>
          <c:overlay val="0"/>
        </c:title>
        <c:numFmt formatCode="General" sourceLinked="1"/>
        <c:majorTickMark val="out"/>
        <c:minorTickMark val="none"/>
        <c:tickLblPos val="nextTo"/>
        <c:txPr>
          <a:bodyPr/>
          <a:lstStyle/>
          <a:p>
            <a:pPr>
              <a:defRPr sz="1200"/>
            </a:pPr>
            <a:endParaRPr lang="ja-JP"/>
          </a:p>
        </c:txPr>
        <c:crossAx val="416630480"/>
        <c:crosses val="autoZero"/>
        <c:crossBetween val="between"/>
        <c:majorUnit val="20"/>
      </c:valAx>
    </c:plotArea>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2919413" cy="493713"/>
          </a:xfrm>
          <a:prstGeom prst="rect">
            <a:avLst/>
          </a:prstGeom>
        </p:spPr>
        <p:txBody>
          <a:bodyPr vert="horz" lIns="91366" tIns="45683" rIns="91366" bIns="45683"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3814763" y="4"/>
            <a:ext cx="2919412" cy="493713"/>
          </a:xfrm>
          <a:prstGeom prst="rect">
            <a:avLst/>
          </a:prstGeom>
        </p:spPr>
        <p:txBody>
          <a:bodyPr vert="horz" lIns="91366" tIns="45683" rIns="91366" bIns="45683" rtlCol="0"/>
          <a:lstStyle>
            <a:lvl1pPr algn="r">
              <a:defRPr sz="1200"/>
            </a:lvl1pPr>
          </a:lstStyle>
          <a:p>
            <a:pPr>
              <a:defRPr/>
            </a:pPr>
            <a:fld id="{915C1488-2985-49E9-8E47-33FE80A7789F}" type="datetimeFigureOut">
              <a:rPr lang="ja-JP" altLang="en-US"/>
              <a:pPr>
                <a:defRPr/>
              </a:pPr>
              <a:t>2023/2/1</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366" tIns="45683" rIns="91366" bIns="45683" rtlCol="0" anchor="ctr"/>
          <a:lstStyle/>
          <a:p>
            <a:pPr lvl="0"/>
            <a:endParaRPr lang="ja-JP" altLang="en-US" noProof="0" smtClean="0"/>
          </a:p>
        </p:txBody>
      </p:sp>
      <p:sp>
        <p:nvSpPr>
          <p:cNvPr id="5" name="ノート プレースホルダ 4"/>
          <p:cNvSpPr>
            <a:spLocks noGrp="1"/>
          </p:cNvSpPr>
          <p:nvPr>
            <p:ph type="body" sz="quarter" idx="3"/>
          </p:nvPr>
        </p:nvSpPr>
        <p:spPr>
          <a:xfrm>
            <a:off x="673104" y="4686300"/>
            <a:ext cx="5389563" cy="4440238"/>
          </a:xfrm>
          <a:prstGeom prst="rect">
            <a:avLst/>
          </a:prstGeom>
        </p:spPr>
        <p:txBody>
          <a:bodyPr vert="horz" lIns="91366" tIns="45683" rIns="91366" bIns="45683"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4" y="9371013"/>
            <a:ext cx="2919413" cy="493712"/>
          </a:xfrm>
          <a:prstGeom prst="rect">
            <a:avLst/>
          </a:prstGeom>
        </p:spPr>
        <p:txBody>
          <a:bodyPr vert="horz" lIns="91366" tIns="45683" rIns="91366" bIns="45683"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91366" tIns="45683" rIns="91366" bIns="45683" rtlCol="0" anchor="b"/>
          <a:lstStyle>
            <a:lvl1pPr algn="r">
              <a:defRPr sz="1200"/>
            </a:lvl1pPr>
          </a:lstStyle>
          <a:p>
            <a:pPr>
              <a:defRPr/>
            </a:pPr>
            <a:fld id="{062CF905-0F47-41AF-93FA-CF83236ACE24}" type="slidenum">
              <a:rPr lang="ja-JP" altLang="en-US"/>
              <a:pPr>
                <a:defRPr/>
              </a:pPr>
              <a:t>‹#›</a:t>
            </a:fld>
            <a:endParaRPr lang="ja-JP" altLang="en-US"/>
          </a:p>
        </p:txBody>
      </p:sp>
    </p:spTree>
    <p:extLst>
      <p:ext uri="{BB962C8B-B14F-4D97-AF65-F5344CB8AC3E}">
        <p14:creationId xmlns:p14="http://schemas.microsoft.com/office/powerpoint/2010/main" val="40824127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940DD9-033B-4771-840B-6044932D985D}" type="slidenum">
              <a:rPr kumimoji="1" lang="ja-JP" altLang="en-US" sz="9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9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37774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703263" y="741363"/>
            <a:ext cx="5338762" cy="3697287"/>
          </a:xfrm>
          <a:ln/>
        </p:spPr>
      </p:sp>
      <p:sp>
        <p:nvSpPr>
          <p:cNvPr id="20483"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latin typeface="Arial" panose="020B0604020202020204" pitchFamily="34" charset="0"/>
            </a:endParaRPr>
          </a:p>
        </p:txBody>
      </p:sp>
      <p:sp>
        <p:nvSpPr>
          <p:cNvPr id="20484"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6F8E667-F720-46ED-8567-F2A5EA2EE1A0}" type="slidenum">
              <a:rPr lang="ja-JP" altLang="en-US" sz="900" smtClean="0">
                <a:solidFill>
                  <a:srgbClr val="000000"/>
                </a:solidFill>
                <a:latin typeface="Arial" panose="020B0604020202020204" pitchFamily="34" charset="0"/>
              </a:rPr>
              <a:pPr>
                <a:spcBef>
                  <a:spcPct val="0"/>
                </a:spcBef>
              </a:pPr>
              <a:t>14</a:t>
            </a:fld>
            <a:endParaRPr lang="ja-JP" altLang="en-US" sz="9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341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703263" y="741363"/>
            <a:ext cx="5338762" cy="3697287"/>
          </a:xfrm>
          <a:ln/>
        </p:spPr>
      </p:sp>
      <p:sp>
        <p:nvSpPr>
          <p:cNvPr id="24579"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latin typeface="Arial" panose="020B0604020202020204" pitchFamily="34" charset="0"/>
            </a:endParaRPr>
          </a:p>
        </p:txBody>
      </p:sp>
      <p:sp>
        <p:nvSpPr>
          <p:cNvPr id="24580"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A13A268-D893-4E88-ABE2-3A6C76C48344}" type="slidenum">
              <a:rPr lang="ja-JP" altLang="en-US" sz="900" smtClean="0">
                <a:solidFill>
                  <a:srgbClr val="000000"/>
                </a:solidFill>
                <a:latin typeface="Arial" panose="020B0604020202020204" pitchFamily="34" charset="0"/>
              </a:rPr>
              <a:pPr>
                <a:spcBef>
                  <a:spcPct val="0"/>
                </a:spcBef>
              </a:pPr>
              <a:t>15</a:t>
            </a:fld>
            <a:endParaRPr lang="ja-JP" altLang="en-US" sz="9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77560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a:ln/>
        </p:spPr>
      </p:sp>
      <p:sp>
        <p:nvSpPr>
          <p:cNvPr id="266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26628"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33B81BE-6404-4FB0-B5C9-816799F8DE0A}" type="slidenum">
              <a:rPr lang="ja-JP" altLang="en-US" smtClean="0"/>
              <a:pPr/>
              <a:t>16</a:t>
            </a:fld>
            <a:endParaRPr lang="ja-JP" altLang="en-US" smtClean="0"/>
          </a:p>
        </p:txBody>
      </p:sp>
    </p:spTree>
    <p:extLst>
      <p:ext uri="{BB962C8B-B14F-4D97-AF65-F5344CB8AC3E}">
        <p14:creationId xmlns:p14="http://schemas.microsoft.com/office/powerpoint/2010/main" val="1007368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703263" y="741363"/>
            <a:ext cx="5338762" cy="3697287"/>
          </a:xfrm>
          <a:ln/>
        </p:spPr>
      </p:sp>
      <p:sp>
        <p:nvSpPr>
          <p:cNvPr id="22531"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latin typeface="Arial" panose="020B0604020202020204" pitchFamily="34" charset="0"/>
            </a:endParaRPr>
          </a:p>
        </p:txBody>
      </p:sp>
      <p:sp>
        <p:nvSpPr>
          <p:cNvPr id="22532"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03ED0032-4B2D-4868-BE5B-BD594B5734F1}" type="slidenum">
              <a:rPr lang="ja-JP" altLang="en-US" sz="900" smtClean="0">
                <a:solidFill>
                  <a:srgbClr val="000000"/>
                </a:solidFill>
                <a:latin typeface="Arial" panose="020B0604020202020204" pitchFamily="34" charset="0"/>
              </a:rPr>
              <a:pPr>
                <a:spcBef>
                  <a:spcPct val="0"/>
                </a:spcBef>
              </a:pPr>
              <a:t>17</a:t>
            </a:fld>
            <a:endParaRPr lang="ja-JP" altLang="en-US" sz="9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9014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361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478174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299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7" name="スライド イメージ プレースホルダー 1"/>
          <p:cNvSpPr>
            <a:spLocks noGrp="1" noRot="1" noChangeAspect="1"/>
          </p:cNvSpPr>
          <p:nvPr>
            <p:ph type="sldImg"/>
          </p:nvPr>
        </p:nvSpPr>
        <p:spPr/>
      </p:sp>
      <p:sp>
        <p:nvSpPr>
          <p:cNvPr id="2388"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06634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1DC55E2-9BAF-4A69-906F-842711DAE32D}" type="slidenum">
              <a:rPr lang="en-US" altLang="ja-JP"/>
              <a:pPr/>
              <a:t>24</a:t>
            </a:fld>
            <a:endParaRPr lang="en-US" altLang="ja-JP"/>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259796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6" name="四角形 0"/>
          <p:cNvSpPr>
            <a:spLocks noGrp="1" noRot="1" noChangeAspect="1"/>
          </p:cNvSpPr>
          <p:nvPr>
            <p:ph type="sldImg" idx="2"/>
          </p:nvPr>
        </p:nvSpPr>
        <p:spPr>
          <a:prstGeom prst="rect">
            <a:avLst/>
          </a:prstGeom>
        </p:spPr>
        <p:txBody>
          <a:bodyPr/>
          <a:lstStyle/>
          <a:p>
            <a:endParaRPr kumimoji="1" lang="ja-JP" altLang="en-US"/>
          </a:p>
        </p:txBody>
      </p:sp>
      <p:sp>
        <p:nvSpPr>
          <p:cNvPr id="2497" name="四角形 0"/>
          <p:cNvSpPr>
            <a:spLocks noGrp="1"/>
          </p:cNvSpPr>
          <p:nvPr>
            <p:ph type="body" sz="quarter" idx="3"/>
          </p:nvPr>
        </p:nvSpPr>
        <p:spPr>
          <a:prstGeom prst="rect">
            <a:avLst/>
          </a:prstGeom>
        </p:spPr>
        <p:txBody>
          <a:bodyPr/>
          <a:lstStyle/>
          <a:p>
            <a:endParaRPr kumimoji="1" lang="ja-JP" altLang="en-US"/>
          </a:p>
        </p:txBody>
      </p:sp>
    </p:spTree>
    <p:extLst>
      <p:ext uri="{BB962C8B-B14F-4D97-AF65-F5344CB8AC3E}">
        <p14:creationId xmlns:p14="http://schemas.microsoft.com/office/powerpoint/2010/main" val="374292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2197" eaLnBrk="1" hangingPunct="1">
              <a:spcBef>
                <a:spcPct val="0"/>
              </a:spcBef>
              <a:defRPr/>
            </a:pPr>
            <a:endParaRPr lang="en-US" altLang="ja-JP" b="1" dirty="0">
              <a:solidFill>
                <a:srgbClr val="FF9614"/>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23170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477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728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1" name="スライド イメージ プレースホルダー 1"/>
          <p:cNvSpPr>
            <a:spLocks noGrp="1" noRot="1" noChangeAspect="1"/>
          </p:cNvSpPr>
          <p:nvPr>
            <p:ph type="sldImg"/>
          </p:nvPr>
        </p:nvSpPr>
        <p:spPr/>
      </p:sp>
      <p:sp>
        <p:nvSpPr>
          <p:cNvPr id="2582"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603089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917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0" name="スライド イメージ プレースホルダー 1"/>
          <p:cNvSpPr>
            <a:spLocks noGrp="1" noRot="1" noChangeAspect="1"/>
          </p:cNvSpPr>
          <p:nvPr>
            <p:ph type="sldImg"/>
          </p:nvPr>
        </p:nvSpPr>
        <p:spPr/>
      </p:sp>
      <p:sp>
        <p:nvSpPr>
          <p:cNvPr id="2641"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06440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5" name="スライド イメージ プレースホルダー 1"/>
          <p:cNvSpPr>
            <a:spLocks noGrp="1" noRot="1" noChangeAspect="1"/>
          </p:cNvSpPr>
          <p:nvPr>
            <p:ph type="sldImg"/>
          </p:nvPr>
        </p:nvSpPr>
        <p:spPr/>
      </p:sp>
      <p:sp>
        <p:nvSpPr>
          <p:cNvPr id="2666"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83482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2900" y="684213"/>
            <a:ext cx="4932363" cy="34147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780889" rtl="0" eaLnBrk="1" fontAlgn="base" latinLnBrk="0" hangingPunct="1">
              <a:lnSpc>
                <a:spcPct val="100000"/>
              </a:lnSpc>
              <a:spcBef>
                <a:spcPct val="0"/>
              </a:spcBef>
              <a:spcAft>
                <a:spcPct val="0"/>
              </a:spcAft>
              <a:buClrTx/>
              <a:buSzTx/>
              <a:buFontTx/>
              <a:buNone/>
              <a:tabLst/>
              <a:defRPr/>
            </a:pPr>
            <a:fld id="{4432610B-F95D-40FC-8455-78A244A7C1BC}" type="slidenum">
              <a:rPr kumimoji="1" lang="ja-JP" altLang="en-US" sz="9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780889" rtl="0" eaLnBrk="1" fontAlgn="base" latinLnBrk="0" hangingPunct="1">
                <a:lnSpc>
                  <a:spcPct val="100000"/>
                </a:lnSpc>
                <a:spcBef>
                  <a:spcPct val="0"/>
                </a:spcBef>
                <a:spcAft>
                  <a:spcPct val="0"/>
                </a:spcAft>
                <a:buClrTx/>
                <a:buSzTx/>
                <a:buFontTx/>
                <a:buNone/>
                <a:tabLst/>
                <a:defRPr/>
              </a:pPr>
              <a:t>34</a:t>
            </a:fld>
            <a:endParaRPr kumimoji="1" lang="ja-JP" altLang="en-US" sz="9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43769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86385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ノート プレースホルダー 44"/>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59469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7" name="四角形 1733"/>
          <p:cNvSpPr>
            <a:spLocks noGrp="1" noRot="1" noChangeAspect="1"/>
          </p:cNvSpPr>
          <p:nvPr>
            <p:ph type="sldImg" idx="2"/>
          </p:nvPr>
        </p:nvSpPr>
        <p:spPr>
          <a:prstGeom prst="rect">
            <a:avLst/>
          </a:prstGeom>
        </p:spPr>
        <p:txBody>
          <a:bodyPr/>
          <a:lstStyle/>
          <a:p>
            <a:endParaRPr kumimoji="1" lang="ja-JP" altLang="en-US" dirty="0"/>
          </a:p>
        </p:txBody>
      </p:sp>
      <p:sp>
        <p:nvSpPr>
          <p:cNvPr id="3068" name="四角形 1734"/>
          <p:cNvSpPr>
            <a:spLocks noGrp="1"/>
          </p:cNvSpPr>
          <p:nvPr>
            <p:ph type="body" sz="quarter" idx="3"/>
          </p:nvPr>
        </p:nvSpPr>
        <p:spPr>
          <a:prstGeom prst="rect">
            <a:avLst/>
          </a:prstGeom>
        </p:spPr>
        <p:txBody>
          <a:bodyPr/>
          <a:lstStyle/>
          <a:p>
            <a:endParaRPr kumimoji="1" lang="ja-JP" altLang="en-US" dirty="0"/>
          </a:p>
        </p:txBody>
      </p:sp>
    </p:spTree>
    <p:extLst>
      <p:ext uri="{BB962C8B-B14F-4D97-AF65-F5344CB8AC3E}">
        <p14:creationId xmlns:p14="http://schemas.microsoft.com/office/powerpoint/2010/main" val="212065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スライド イメージ プレースホルダー 1"/>
          <p:cNvSpPr>
            <a:spLocks noGrp="1" noRot="1" noChangeAspect="1"/>
          </p:cNvSpPr>
          <p:nvPr>
            <p:ph type="sldImg"/>
          </p:nvPr>
        </p:nvSpPr>
        <p:spPr/>
      </p:sp>
      <p:sp>
        <p:nvSpPr>
          <p:cNvPr id="1328" name="ノート プレースホルダー 2"/>
          <p:cNvSpPr>
            <a:spLocks noGrp="1"/>
          </p:cNvSpPr>
          <p:nvPr>
            <p:ph type="body" idx="1"/>
          </p:nvPr>
        </p:nvSpPr>
        <p:spPr/>
        <p:txBody>
          <a:bodyPr/>
          <a:lstStyle/>
          <a:p>
            <a:endParaRPr kumimoji="1" lang="en-US" altLang="ja-JP" dirty="0"/>
          </a:p>
        </p:txBody>
      </p:sp>
    </p:spTree>
    <p:extLst>
      <p:ext uri="{BB962C8B-B14F-4D97-AF65-F5344CB8AC3E}">
        <p14:creationId xmlns:p14="http://schemas.microsoft.com/office/powerpoint/2010/main" val="2560694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080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20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7" name="スライド イメージ プレースホルダー 1"/>
          <p:cNvSpPr>
            <a:spLocks noGrp="1" noRot="1" noChangeAspect="1"/>
          </p:cNvSpPr>
          <p:nvPr>
            <p:ph type="sldImg"/>
          </p:nvPr>
        </p:nvSpPr>
        <p:spPr/>
      </p:sp>
      <p:sp>
        <p:nvSpPr>
          <p:cNvPr id="2818"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4694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ChangeArrowheads="1" noTextEdit="1"/>
          </p:cNvSpPr>
          <p:nvPr>
            <p:ph type="sldImg"/>
          </p:nvPr>
        </p:nvSpPr>
        <p:spPr>
          <a:ln/>
        </p:spPr>
      </p:sp>
      <p:sp>
        <p:nvSpPr>
          <p:cNvPr id="16387" name="ノート プレースホル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latin typeface="Arial" panose="020B0604020202020204" pitchFamily="34" charset="0"/>
            </a:endParaRPr>
          </a:p>
        </p:txBody>
      </p:sp>
      <p:sp>
        <p:nvSpPr>
          <p:cNvPr id="16388" name="スライド番号プレースホルダ 3"/>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8636EBA-CBDC-45FA-B537-C4DB55686340}" type="slidenum">
              <a:rPr lang="ja-JP" altLang="en-US" smtClean="0">
                <a:solidFill>
                  <a:srgbClr val="000000"/>
                </a:solidFill>
              </a:rPr>
              <a:pPr/>
              <a:t>12</a:t>
            </a:fld>
            <a:endParaRPr lang="ja-JP" altLang="en-US" smtClean="0">
              <a:solidFill>
                <a:srgbClr val="000000"/>
              </a:solidFill>
            </a:endParaRPr>
          </a:p>
        </p:txBody>
      </p:sp>
    </p:spTree>
    <p:extLst>
      <p:ext uri="{BB962C8B-B14F-4D97-AF65-F5344CB8AC3E}">
        <p14:creationId xmlns:p14="http://schemas.microsoft.com/office/powerpoint/2010/main" val="3625328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703263" y="741363"/>
            <a:ext cx="5338762" cy="3697287"/>
          </a:xfrm>
          <a:ln/>
        </p:spPr>
      </p:sp>
      <p:sp>
        <p:nvSpPr>
          <p:cNvPr id="18435" name="Rectangle 3"/>
          <p:cNvSpPr>
            <a:spLocks noGrp="1" noChangeArrowheads="1"/>
          </p:cNvSpPr>
          <p:nvPr>
            <p:ph type="body" idx="1"/>
          </p:nvPr>
        </p:nvSpPr>
        <p:spPr bwMode="auto">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smtClean="0">
              <a:latin typeface="Arial" panose="020B0604020202020204" pitchFamily="34" charset="0"/>
            </a:endParaRPr>
          </a:p>
        </p:txBody>
      </p:sp>
      <p:sp>
        <p:nvSpPr>
          <p:cNvPr id="18436" name="スライド番号プレースホルダ 3"/>
          <p:cNvSpPr>
            <a:spLocks noGrp="1"/>
          </p:cNvSpPr>
          <p:nvPr>
            <p:ph type="sldNum" sz="quarter" idx="5"/>
          </p:nvPr>
        </p:nvSpPr>
        <p:spPr>
          <a:noFill/>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57E3F8A4-E87A-4022-881E-88D18C283017}" type="slidenum">
              <a:rPr lang="ja-JP" altLang="en-US" sz="900" smtClean="0">
                <a:solidFill>
                  <a:srgbClr val="000000"/>
                </a:solidFill>
                <a:latin typeface="Arial" panose="020B0604020202020204" pitchFamily="34" charset="0"/>
              </a:rPr>
              <a:pPr>
                <a:spcBef>
                  <a:spcPct val="0"/>
                </a:spcBef>
              </a:pPr>
              <a:t>13</a:t>
            </a:fld>
            <a:endParaRPr lang="ja-JP" altLang="en-US" sz="9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70156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a:latin typeface="+mn-lt"/>
              <a:ea typeface="+mn-ea"/>
            </a:endParaRPr>
          </a:p>
        </p:txBody>
      </p:sp>
      <p:pic>
        <p:nvPicPr>
          <p:cNvPr id="6"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p:nvSpPr>
        <p:spPr bwMode="auto">
          <a:xfrm>
            <a:off x="1" y="6524625"/>
            <a:ext cx="3642920"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i="1">
                <a:solidFill>
                  <a:schemeClr val="bg1"/>
                </a:solidFill>
                <a:latin typeface="Times New Roman" pitchFamily="18" charset="0"/>
                <a:ea typeface="+mn-ea"/>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smtClean="0"/>
              <a:t>マスタ タイトルの書式設定</a:t>
            </a:r>
            <a:endParaRPr lang="ja-JP" altLang="en-US"/>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smtClean="0"/>
              <a:t>マスタ サブタイトルの書式設定</a:t>
            </a:r>
            <a:endParaRPr lang="ja-JP" altLang="en-US"/>
          </a:p>
        </p:txBody>
      </p:sp>
      <p:sp>
        <p:nvSpPr>
          <p:cNvPr id="8" name="Rectangle 4"/>
          <p:cNvSpPr>
            <a:spLocks noGrp="1" noChangeArrowheads="1"/>
          </p:cNvSpPr>
          <p:nvPr>
            <p:ph type="dt" sz="half" idx="10"/>
          </p:nvPr>
        </p:nvSpPr>
        <p:spPr/>
        <p:txBody>
          <a:bodyPr/>
          <a:lstStyle>
            <a:lvl1pPr>
              <a:defRPr/>
            </a:lvl1pPr>
          </a:lstStyle>
          <a:p>
            <a:pPr>
              <a:defRPr/>
            </a:pPr>
            <a:fld id="{33BBE3CA-F923-45DA-8692-4F46B911B18A}" type="datetime1">
              <a:rPr lang="ja-JP" altLang="en-US" smtClean="0"/>
              <a:t>2023/2/1</a:t>
            </a:fld>
            <a:endParaRPr lang="ja-JP" altLang="en-US"/>
          </a:p>
        </p:txBody>
      </p:sp>
      <p:sp>
        <p:nvSpPr>
          <p:cNvPr id="9" name="Rectangle 5"/>
          <p:cNvSpPr>
            <a:spLocks noGrp="1" noChangeArrowheads="1"/>
          </p:cNvSpPr>
          <p:nvPr>
            <p:ph type="ftr" sz="quarter" idx="11"/>
          </p:nvPr>
        </p:nvSpPr>
        <p:spPr/>
        <p:txBody>
          <a:bodyPr/>
          <a:lstStyle>
            <a:lvl1pPr>
              <a:defRPr/>
            </a:lvl1pPr>
          </a:lstStyle>
          <a:p>
            <a:pPr>
              <a:defRPr/>
            </a:pPr>
            <a:endParaRPr lang="ja-JP" altLang="en-US"/>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C96CB155-3399-4B7F-A4D6-415FE235B71C}"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494E14AE-30B9-41FB-B3D7-50D4A0DC3FB1}" type="datetime1">
              <a:rPr lang="ja-JP" altLang="en-US" smtClean="0"/>
              <a:t>2023/2/1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556D371D-9834-429F-95DB-5B85555AC17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1A6F7E97-1DC8-400C-8287-C2ADA80357D3}" type="datetime1">
              <a:rPr lang="ja-JP" altLang="en-US" smtClean="0"/>
              <a:t>2023/2/1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C535A083-D031-4AC5-A908-298C453FA23E}"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96012" y="217488"/>
            <a:ext cx="8447617" cy="431800"/>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495300" y="1600201"/>
            <a:ext cx="43751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1"/>
            <a:ext cx="43751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573BD5DC-4079-4E3E-9756-38C36A4242B8}" type="datetime1">
              <a:rPr lang="ja-JP" altLang="en-US" smtClean="0"/>
              <a:t>2023/2/1</a:t>
            </a:fld>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20A5E33-9911-43BC-A353-B79BDC3671C5}"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screen">
            <a:extLst>
              <a:ext uri="{28A0092B-C50C-407E-A947-70E740481C1C}">
                <a14:useLocalDpi xmlns:a14="http://schemas.microsoft.com/office/drawing/2010/main"/>
              </a:ext>
            </a:extLst>
          </a:blip>
          <a:srcRect t="62230"/>
          <a:stretch>
            <a:fillRect/>
          </a:stretch>
        </p:blipFill>
        <p:spPr bwMode="auto">
          <a:xfrm>
            <a:off x="0" y="6524634"/>
            <a:ext cx="9906000" cy="333375"/>
          </a:xfrm>
          <a:prstGeom prst="rect">
            <a:avLst/>
          </a:prstGeom>
          <a:noFill/>
          <a:ln w="9525">
            <a:noFill/>
            <a:miter lim="800000"/>
            <a:headEnd/>
            <a:tailEnd/>
          </a:ln>
        </p:spPr>
      </p:pic>
      <p:sp>
        <p:nvSpPr>
          <p:cNvPr id="5" name="Rectangle 9"/>
          <p:cNvSpPr>
            <a:spLocks noChangeArrowheads="1"/>
          </p:cNvSpPr>
          <p:nvPr/>
        </p:nvSpPr>
        <p:spPr bwMode="auto">
          <a:xfrm>
            <a:off x="1833303" y="3284547"/>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prstClr val="black"/>
              </a:solidFill>
              <a:ea typeface="ＭＳ Ｐゴシック" charset="-128"/>
            </a:endParaRPr>
          </a:p>
        </p:txBody>
      </p:sp>
      <p:pic>
        <p:nvPicPr>
          <p:cNvPr id="6"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51559"/>
            <a:ext cx="2105025" cy="468313"/>
          </a:xfrm>
          <a:prstGeom prst="rect">
            <a:avLst/>
          </a:prstGeom>
          <a:noFill/>
          <a:ln w="9525">
            <a:noFill/>
            <a:miter lim="800000"/>
            <a:headEnd/>
            <a:tailEnd/>
          </a:ln>
        </p:spPr>
      </p:pic>
      <p:sp>
        <p:nvSpPr>
          <p:cNvPr id="7" name="Text Box 12"/>
          <p:cNvSpPr txBox="1">
            <a:spLocks noChangeArrowheads="1"/>
          </p:cNvSpPr>
          <p:nvPr/>
        </p:nvSpPr>
        <p:spPr bwMode="auto">
          <a:xfrm>
            <a:off x="1" y="6524634"/>
            <a:ext cx="3642920" cy="276999"/>
          </a:xfrm>
          <a:prstGeom prst="rect">
            <a:avLst/>
          </a:prstGeom>
          <a:noFill/>
          <a:ln w="9525">
            <a:noFill/>
            <a:miter lim="800000"/>
            <a:headEnd/>
            <a:tailEnd/>
          </a:ln>
          <a:effectLst/>
        </p:spPr>
        <p:txBody>
          <a:bodyPr wrap="none">
            <a:spAutoFit/>
          </a:bodyPr>
          <a:lstStyle/>
          <a:p>
            <a:pPr>
              <a:defRPr/>
            </a:pPr>
            <a:r>
              <a:rPr lang="en-US" altLang="ja-JP" sz="1200" i="1">
                <a:solidFill>
                  <a:prstClr val="white"/>
                </a:solidFill>
                <a:latin typeface="Times New Roman" pitchFamily="18" charset="0"/>
                <a:ea typeface="ＭＳ Ｐゴシック" charset="-128"/>
              </a:rPr>
              <a:t>Ministry of Land, Infrastructure, Transport and Tourism</a:t>
            </a:r>
          </a:p>
        </p:txBody>
      </p:sp>
      <p:sp>
        <p:nvSpPr>
          <p:cNvPr id="3074" name="Rectangle 2"/>
          <p:cNvSpPr>
            <a:spLocks noGrp="1" noChangeArrowheads="1"/>
          </p:cNvSpPr>
          <p:nvPr>
            <p:ph type="ctrTitle"/>
          </p:nvPr>
        </p:nvSpPr>
        <p:spPr>
          <a:xfrm>
            <a:off x="1754187" y="2133613"/>
            <a:ext cx="8151813" cy="1470025"/>
          </a:xfrm>
        </p:spPr>
        <p:txBody>
          <a:bodyPr/>
          <a:lstStyle>
            <a:lvl1pPr>
              <a:defRPr sz="4000"/>
            </a:lvl1pPr>
          </a:lstStyle>
          <a:p>
            <a:r>
              <a:rPr lang="ja-JP" altLang="en-US" dirty="0" smtClean="0"/>
              <a:t>マスタ タイトルの書式設定</a:t>
            </a:r>
            <a:endParaRPr lang="ja-JP" altLang="en-US" dirty="0"/>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smtClean="0"/>
              <a:t>マスタ サブタイトルの書式設定</a:t>
            </a:r>
            <a:endParaRPr lang="ja-JP" altLang="en-US"/>
          </a:p>
        </p:txBody>
      </p:sp>
      <p:sp>
        <p:nvSpPr>
          <p:cNvPr id="8" name="Rectangle 4"/>
          <p:cNvSpPr>
            <a:spLocks noGrp="1" noChangeArrowheads="1"/>
          </p:cNvSpPr>
          <p:nvPr>
            <p:ph type="dt" sz="half" idx="10"/>
          </p:nvPr>
        </p:nvSpPr>
        <p:spPr/>
        <p:txBody>
          <a:bodyPr/>
          <a:lstStyle>
            <a:lvl1pPr>
              <a:defRPr>
                <a:ea typeface="ＭＳ Ｐゴシック" pitchFamily="50" charset="-128"/>
              </a:defRPr>
            </a:lvl1pPr>
          </a:lstStyle>
          <a:p>
            <a:pPr>
              <a:defRPr/>
            </a:pPr>
            <a:fld id="{1B6061DA-4807-43DB-BD0F-3B9D34AD8ED7}" type="datetime1">
              <a:rPr lang="ja-JP" altLang="en-US" smtClean="0"/>
              <a:t>2023/2/1</a:t>
            </a:fld>
            <a:endParaRPr lang="en-US" altLang="ja-JP"/>
          </a:p>
        </p:txBody>
      </p:sp>
      <p:sp>
        <p:nvSpPr>
          <p:cNvPr id="9"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Tree>
    <p:extLst>
      <p:ext uri="{BB962C8B-B14F-4D97-AF65-F5344CB8AC3E}">
        <p14:creationId xmlns:p14="http://schemas.microsoft.com/office/powerpoint/2010/main" val="3735843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ea typeface="ＭＳ Ｐゴシック" pitchFamily="50" charset="-128"/>
              </a:defRPr>
            </a:lvl1pPr>
          </a:lstStyle>
          <a:p>
            <a:pPr>
              <a:defRPr/>
            </a:pPr>
            <a:fld id="{CB8DF1BF-0A79-4E2C-8E4F-96EC6239F7E0}" type="datetime1">
              <a:rPr lang="ja-JP" altLang="en-US" smtClean="0"/>
              <a:t>2023/2/1</a:t>
            </a:fld>
            <a:endParaRPr lang="en-US" altLang="ja-JP"/>
          </a:p>
        </p:txBody>
      </p:sp>
      <p:sp>
        <p:nvSpPr>
          <p:cNvPr id="5"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FAAD0CAC-C43F-4B5B-B452-5AD2042621D2}" type="slidenum">
              <a:rPr lang="en-US" altLang="ja-JP"/>
              <a:pPr>
                <a:defRPr/>
              </a:pPr>
              <a:t>‹#›</a:t>
            </a:fld>
            <a:endParaRPr lang="en-US" altLang="ja-JP"/>
          </a:p>
        </p:txBody>
      </p:sp>
    </p:spTree>
    <p:extLst>
      <p:ext uri="{BB962C8B-B14F-4D97-AF65-F5344CB8AC3E}">
        <p14:creationId xmlns:p14="http://schemas.microsoft.com/office/powerpoint/2010/main" val="350219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2510966"/>
            <a:ext cx="8420100" cy="1362075"/>
          </a:xfrm>
        </p:spPr>
        <p:txBody>
          <a:bodyPr/>
          <a:lstStyle>
            <a:lvl1pPr algn="ctr">
              <a:defRPr sz="3200" b="0" cap="all"/>
            </a:lvl1p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782506" y="3873032"/>
            <a:ext cx="8420100" cy="1500187"/>
          </a:xfrm>
        </p:spPr>
        <p:txBody>
          <a:bodyPr anchor="ctr"/>
          <a:lstStyle>
            <a:lvl1pPr marL="0" indent="0" algn="ctr">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defRPr>
                <a:ea typeface="ＭＳ Ｐゴシック" pitchFamily="50" charset="-128"/>
              </a:defRPr>
            </a:lvl1pPr>
          </a:lstStyle>
          <a:p>
            <a:pPr>
              <a:defRPr/>
            </a:pPr>
            <a:fld id="{D5700809-835C-42F2-BB94-3FB448B7E9A7}" type="datetime1">
              <a:rPr lang="ja-JP" altLang="en-US" smtClean="0"/>
              <a:t>2023/2/1</a:t>
            </a:fld>
            <a:endParaRPr lang="en-US" altLang="ja-JP"/>
          </a:p>
        </p:txBody>
      </p:sp>
      <p:sp>
        <p:nvSpPr>
          <p:cNvPr id="5"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A5657739-E8A9-40AB-8383-1D22A8932768}" type="slidenum">
              <a:rPr lang="en-US" altLang="ja-JP"/>
              <a:pPr>
                <a:defRPr/>
              </a:pPr>
              <a:t>‹#›</a:t>
            </a:fld>
            <a:endParaRPr lang="en-US" altLang="ja-JP"/>
          </a:p>
        </p:txBody>
      </p:sp>
    </p:spTree>
    <p:extLst>
      <p:ext uri="{BB962C8B-B14F-4D97-AF65-F5344CB8AC3E}">
        <p14:creationId xmlns:p14="http://schemas.microsoft.com/office/powerpoint/2010/main" val="4249285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defRPr>
                <a:ea typeface="ＭＳ Ｐゴシック" pitchFamily="50" charset="-128"/>
              </a:defRPr>
            </a:lvl1pPr>
          </a:lstStyle>
          <a:p>
            <a:pPr>
              <a:defRPr/>
            </a:pPr>
            <a:fld id="{F7A3AB04-0524-4EED-8A6C-C698ABC531C8}" type="datetime1">
              <a:rPr lang="ja-JP" altLang="en-US" smtClean="0"/>
              <a:t>2023/2/1</a:t>
            </a:fld>
            <a:endParaRPr lang="en-US" altLang="ja-JP"/>
          </a:p>
        </p:txBody>
      </p:sp>
      <p:sp>
        <p:nvSpPr>
          <p:cNvPr id="6"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37CB863F-B017-4C2E-81E6-054A3AF20A5A}" type="slidenum">
              <a:rPr lang="en-US" altLang="ja-JP"/>
              <a:pPr>
                <a:defRPr/>
              </a:pPr>
              <a:t>‹#›</a:t>
            </a:fld>
            <a:endParaRPr lang="en-US" altLang="ja-JP"/>
          </a:p>
        </p:txBody>
      </p:sp>
    </p:spTree>
    <p:extLst>
      <p:ext uri="{BB962C8B-B14F-4D97-AF65-F5344CB8AC3E}">
        <p14:creationId xmlns:p14="http://schemas.microsoft.com/office/powerpoint/2010/main" val="840640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defRPr>
                <a:ea typeface="ＭＳ Ｐゴシック" pitchFamily="50" charset="-128"/>
              </a:defRPr>
            </a:lvl1pPr>
          </a:lstStyle>
          <a:p>
            <a:pPr>
              <a:defRPr/>
            </a:pPr>
            <a:fld id="{C9953178-EE88-4F60-A034-82A2EA5BC00F}" type="datetime1">
              <a:rPr lang="ja-JP" altLang="en-US" smtClean="0"/>
              <a:t>2023/2/1</a:t>
            </a:fld>
            <a:endParaRPr lang="en-US" altLang="ja-JP"/>
          </a:p>
        </p:txBody>
      </p:sp>
      <p:sp>
        <p:nvSpPr>
          <p:cNvPr id="8"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A292F7AC-CF79-40DE-ABA4-E3E3B71F2C99}" type="slidenum">
              <a:rPr lang="en-US" altLang="ja-JP"/>
              <a:pPr>
                <a:defRPr/>
              </a:pPr>
              <a:t>‹#›</a:t>
            </a:fld>
            <a:endParaRPr lang="en-US" altLang="ja-JP"/>
          </a:p>
        </p:txBody>
      </p:sp>
    </p:spTree>
    <p:extLst>
      <p:ext uri="{BB962C8B-B14F-4D97-AF65-F5344CB8AC3E}">
        <p14:creationId xmlns:p14="http://schemas.microsoft.com/office/powerpoint/2010/main" val="1529345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defRPr>
                <a:ea typeface="ＭＳ Ｐゴシック" pitchFamily="50" charset="-128"/>
              </a:defRPr>
            </a:lvl1pPr>
          </a:lstStyle>
          <a:p>
            <a:pPr>
              <a:defRPr/>
            </a:pPr>
            <a:fld id="{B8231A77-0362-49E4-8D73-3BF9D0D6C410}" type="datetime1">
              <a:rPr lang="ja-JP" altLang="en-US" smtClean="0"/>
              <a:t>2023/2/1</a:t>
            </a:fld>
            <a:endParaRPr lang="en-US" altLang="ja-JP"/>
          </a:p>
        </p:txBody>
      </p:sp>
      <p:sp>
        <p:nvSpPr>
          <p:cNvPr id="4"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34B0636B-2D31-4E6A-B494-AAA561466FF1}" type="slidenum">
              <a:rPr lang="en-US" altLang="ja-JP"/>
              <a:pPr>
                <a:defRPr/>
              </a:pPr>
              <a:t>‹#›</a:t>
            </a:fld>
            <a:endParaRPr lang="en-US" altLang="ja-JP"/>
          </a:p>
        </p:txBody>
      </p:sp>
    </p:spTree>
    <p:extLst>
      <p:ext uri="{BB962C8B-B14F-4D97-AF65-F5344CB8AC3E}">
        <p14:creationId xmlns:p14="http://schemas.microsoft.com/office/powerpoint/2010/main" val="1074300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50" charset="-128"/>
              </a:defRPr>
            </a:lvl1pPr>
          </a:lstStyle>
          <a:p>
            <a:pPr>
              <a:defRPr/>
            </a:pPr>
            <a:fld id="{9412C38D-AFEA-455C-B878-932AAB7D251C}" type="datetime1">
              <a:rPr lang="ja-JP" altLang="en-US" smtClean="0"/>
              <a:t>2023/2/1</a:t>
            </a:fld>
            <a:endParaRPr lang="en-US" altLang="ja-JP"/>
          </a:p>
        </p:txBody>
      </p:sp>
      <p:sp>
        <p:nvSpPr>
          <p:cNvPr id="3"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339E7FB7-7671-4410-87C6-1C27D95135E2}" type="slidenum">
              <a:rPr lang="en-US" altLang="ja-JP"/>
              <a:pPr>
                <a:defRPr/>
              </a:pPr>
              <a:t>‹#›</a:t>
            </a:fld>
            <a:endParaRPr lang="en-US" altLang="ja-JP"/>
          </a:p>
        </p:txBody>
      </p:sp>
    </p:spTree>
    <p:extLst>
      <p:ext uri="{BB962C8B-B14F-4D97-AF65-F5344CB8AC3E}">
        <p14:creationId xmlns:p14="http://schemas.microsoft.com/office/powerpoint/2010/main" val="412206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7D9A1AC7-429D-4350-810C-67051B963146}" type="datetime1">
              <a:rPr lang="ja-JP" altLang="en-US" smtClean="0"/>
              <a:t>2023/2/1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091BEF95-598A-4894-8D29-9E5892396066}"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ea typeface="ＭＳ Ｐゴシック" pitchFamily="50" charset="-128"/>
              </a:defRPr>
            </a:lvl1pPr>
          </a:lstStyle>
          <a:p>
            <a:pPr>
              <a:defRPr/>
            </a:pPr>
            <a:fld id="{A274050A-86F2-4BC3-951D-D252F0231E08}" type="datetime1">
              <a:rPr lang="ja-JP" altLang="en-US" smtClean="0"/>
              <a:t>2023/2/1</a:t>
            </a:fld>
            <a:endParaRPr lang="en-US" altLang="ja-JP"/>
          </a:p>
        </p:txBody>
      </p:sp>
      <p:sp>
        <p:nvSpPr>
          <p:cNvPr id="6"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145108D9-D1BA-4A03-97CE-F14ECC105B91}" type="slidenum">
              <a:rPr lang="en-US" altLang="ja-JP"/>
              <a:pPr>
                <a:defRPr/>
              </a:pPr>
              <a:t>‹#›</a:t>
            </a:fld>
            <a:endParaRPr lang="en-US" altLang="ja-JP"/>
          </a:p>
        </p:txBody>
      </p:sp>
    </p:spTree>
    <p:extLst>
      <p:ext uri="{BB962C8B-B14F-4D97-AF65-F5344CB8AC3E}">
        <p14:creationId xmlns:p14="http://schemas.microsoft.com/office/powerpoint/2010/main" val="1011405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defRPr>
                <a:ea typeface="ＭＳ Ｐゴシック" pitchFamily="50" charset="-128"/>
              </a:defRPr>
            </a:lvl1pPr>
          </a:lstStyle>
          <a:p>
            <a:pPr>
              <a:defRPr/>
            </a:pPr>
            <a:fld id="{082D21DF-D54F-45F4-9A63-10CF143CCDB3}" type="datetime1">
              <a:rPr lang="ja-JP" altLang="en-US" smtClean="0"/>
              <a:t>2023/2/1</a:t>
            </a:fld>
            <a:endParaRPr lang="en-US" altLang="ja-JP"/>
          </a:p>
        </p:txBody>
      </p:sp>
      <p:sp>
        <p:nvSpPr>
          <p:cNvPr id="6"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26D34FA5-D901-4281-9E50-B37D2E9283CB}" type="slidenum">
              <a:rPr lang="en-US" altLang="ja-JP"/>
              <a:pPr>
                <a:defRPr/>
              </a:pPr>
              <a:t>‹#›</a:t>
            </a:fld>
            <a:endParaRPr lang="en-US" altLang="ja-JP"/>
          </a:p>
        </p:txBody>
      </p:sp>
    </p:spTree>
    <p:extLst>
      <p:ext uri="{BB962C8B-B14F-4D97-AF65-F5344CB8AC3E}">
        <p14:creationId xmlns:p14="http://schemas.microsoft.com/office/powerpoint/2010/main" val="3989015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ea typeface="ＭＳ Ｐゴシック" pitchFamily="50" charset="-128"/>
              </a:defRPr>
            </a:lvl1pPr>
          </a:lstStyle>
          <a:p>
            <a:pPr>
              <a:defRPr/>
            </a:pPr>
            <a:fld id="{5760EF21-0458-45E5-8AF9-DB2F8693C84D}" type="datetime1">
              <a:rPr lang="ja-JP" altLang="en-US" smtClean="0"/>
              <a:t>2023/2/1</a:t>
            </a:fld>
            <a:endParaRPr lang="en-US" altLang="ja-JP"/>
          </a:p>
        </p:txBody>
      </p:sp>
      <p:sp>
        <p:nvSpPr>
          <p:cNvPr id="5"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068EA6DF-C4E0-4148-93BB-7DED8FEE585C}" type="slidenum">
              <a:rPr lang="en-US" altLang="ja-JP"/>
              <a:pPr>
                <a:defRPr/>
              </a:pPr>
              <a:t>‹#›</a:t>
            </a:fld>
            <a:endParaRPr lang="en-US" altLang="ja-JP"/>
          </a:p>
        </p:txBody>
      </p:sp>
    </p:spTree>
    <p:extLst>
      <p:ext uri="{BB962C8B-B14F-4D97-AF65-F5344CB8AC3E}">
        <p14:creationId xmlns:p14="http://schemas.microsoft.com/office/powerpoint/2010/main" val="733145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defRPr>
                <a:ea typeface="ＭＳ Ｐゴシック" pitchFamily="50" charset="-128"/>
              </a:defRPr>
            </a:lvl1pPr>
          </a:lstStyle>
          <a:p>
            <a:pPr>
              <a:defRPr/>
            </a:pPr>
            <a:fld id="{C36B0626-64D6-4B79-ADFA-38F9FACE0BFD}" type="datetime1">
              <a:rPr lang="ja-JP" altLang="en-US" smtClean="0"/>
              <a:t>2023/2/1</a:t>
            </a:fld>
            <a:endParaRPr lang="en-US" altLang="ja-JP"/>
          </a:p>
        </p:txBody>
      </p:sp>
      <p:sp>
        <p:nvSpPr>
          <p:cNvPr id="5" name="Rectangle 5"/>
          <p:cNvSpPr>
            <a:spLocks noGrp="1" noChangeArrowheads="1"/>
          </p:cNvSpPr>
          <p:nvPr>
            <p:ph type="ftr" sz="quarter" idx="11"/>
          </p:nvPr>
        </p:nvSpPr>
        <p:spPr/>
        <p:txBody>
          <a:bodyPr/>
          <a:lstStyle>
            <a:lvl1pPr>
              <a:defRPr>
                <a:ea typeface="ＭＳ Ｐゴシック" pitchFamily="50" charset="-128"/>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ea typeface="ＭＳ Ｐゴシック" pitchFamily="50" charset="-128"/>
              </a:defRPr>
            </a:lvl1pPr>
          </a:lstStyle>
          <a:p>
            <a:pPr>
              <a:defRPr/>
            </a:pPr>
            <a:fld id="{5E5819DD-00AE-4CC6-B575-25E8216E1F27}" type="slidenum">
              <a:rPr lang="en-US" altLang="ja-JP"/>
              <a:pPr>
                <a:defRPr/>
              </a:pPr>
              <a:t>‹#›</a:t>
            </a:fld>
            <a:endParaRPr lang="en-US" altLang="ja-JP"/>
          </a:p>
        </p:txBody>
      </p:sp>
    </p:spTree>
    <p:extLst>
      <p:ext uri="{BB962C8B-B14F-4D97-AF65-F5344CB8AC3E}">
        <p14:creationId xmlns:p14="http://schemas.microsoft.com/office/powerpoint/2010/main" val="1397027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906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w="9525">
              <a:noFill/>
              <a:miter lim="800000"/>
              <a:headEnd/>
              <a:tailEnd/>
            </a:ln>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6" name="Picture 16" descr="mlit_top"/>
              <p:cNvPicPr>
                <a:picLocks noChangeAspect="1" noChangeArrowheads="1"/>
              </p:cNvPicPr>
              <p:nvPr userDrawn="1"/>
            </p:nvPicPr>
            <p:blipFill>
              <a:blip r:embed="rId4"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7" name="Picture 10" descr="mlit_top"/>
              <p:cNvPicPr>
                <a:picLocks noChangeAspect="1" noChangeArrowheads="1"/>
              </p:cNvPicPr>
              <p:nvPr userDrawn="1"/>
            </p:nvPicPr>
            <p:blipFill>
              <a:blip r:embed="rId4"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pic>
        <p:nvPicPr>
          <p:cNvPr id="8" name="Picture 14"/>
          <p:cNvPicPr>
            <a:picLocks noChangeAspect="1" noChangeArrowheads="1"/>
          </p:cNvPicPr>
          <p:nvPr userDrawn="1"/>
        </p:nvPicPr>
        <p:blipFill>
          <a:blip r:embed="rId5" cstate="screen">
            <a:extLst>
              <a:ext uri="{28A0092B-C50C-407E-A947-70E740481C1C}">
                <a14:useLocalDpi xmlns:a14="http://schemas.microsoft.com/office/drawing/2010/main"/>
              </a:ext>
            </a:extLst>
          </a:blip>
          <a:srcRect t="3670"/>
          <a:stretch>
            <a:fillRect/>
          </a:stretch>
        </p:blipFill>
        <p:spPr bwMode="auto">
          <a:xfrm>
            <a:off x="8225769" y="2"/>
            <a:ext cx="1680236" cy="333375"/>
          </a:xfrm>
          <a:prstGeom prst="rect">
            <a:avLst/>
          </a:prstGeom>
          <a:noFill/>
          <a:ln w="9525">
            <a:noFill/>
            <a:miter lim="800000"/>
            <a:headEnd/>
            <a:tailEnd/>
          </a:ln>
        </p:spPr>
      </p:pic>
      <p:sp>
        <p:nvSpPr>
          <p:cNvPr id="9" name="Rectangle 6"/>
          <p:cNvSpPr>
            <a:spLocks noGrp="1" noChangeArrowheads="1"/>
          </p:cNvSpPr>
          <p:nvPr>
            <p:ph type="sldNum" sz="quarter" idx="10"/>
          </p:nvPr>
        </p:nvSpPr>
        <p:spPr>
          <a:xfrm>
            <a:off x="9603389" y="6615042"/>
            <a:ext cx="307777" cy="246221"/>
          </a:xfrm>
        </p:spPr>
        <p:txBody>
          <a:bodyPr wrap="none" rIns="0"/>
          <a:lstStyle>
            <a:lvl1pPr>
              <a:defRPr sz="1600" b="0">
                <a:solidFill>
                  <a:prstClr val="black"/>
                </a:solidFill>
                <a:latin typeface="+mn-ea"/>
                <a:ea typeface="+mn-ea"/>
              </a:defRPr>
            </a:lvl1pPr>
          </a:lstStyle>
          <a:p>
            <a:pPr>
              <a:defRPr/>
            </a:pPr>
            <a:fld id="{9499822B-10FE-4CA5-AA85-C94CEBA0BE54}" type="slidenum">
              <a:rPr lang="en-US" altLang="ja-JP"/>
              <a:pPr>
                <a:defRPr/>
              </a:pPr>
              <a:t>‹#›</a:t>
            </a:fld>
            <a:endParaRPr lang="en-US" altLang="ja-JP"/>
          </a:p>
        </p:txBody>
      </p:sp>
    </p:spTree>
    <p:extLst>
      <p:ext uri="{BB962C8B-B14F-4D97-AF65-F5344CB8AC3E}">
        <p14:creationId xmlns:p14="http://schemas.microsoft.com/office/powerpoint/2010/main" val="2249614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82" name="Picture 7" descr="mlit_top"/>
          <p:cNvPicPr>
            <a:picLocks noChangeAspect="1" noChangeArrowheads="1"/>
          </p:cNvPicPr>
          <p:nvPr/>
        </p:nvPicPr>
        <p:blipFill>
          <a:blip r:embed="rId2"/>
          <a:srcRect t="62230"/>
          <a:stretch>
            <a:fillRect/>
          </a:stretch>
        </p:blipFill>
        <p:spPr>
          <a:xfrm>
            <a:off x="0" y="6524625"/>
            <a:ext cx="9906000" cy="333375"/>
          </a:xfrm>
          <a:prstGeom prst="rect">
            <a:avLst/>
          </a:prstGeom>
          <a:noFill/>
          <a:ln>
            <a:noFill/>
          </a:ln>
        </p:spPr>
      </p:pic>
      <p:sp>
        <p:nvSpPr>
          <p:cNvPr id="1083" name="Rectangle 8"/>
          <p:cNvSpPr>
            <a:spLocks noChangeArrowheads="1"/>
          </p:cNvSpPr>
          <p:nvPr/>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solidFill>
                <a:srgbClr val="000000"/>
              </a:solidFill>
            </a:endParaRPr>
          </a:p>
        </p:txBody>
      </p:sp>
      <p:pic>
        <p:nvPicPr>
          <p:cNvPr id="1084" name="Picture 9"/>
          <p:cNvPicPr>
            <a:picLocks noChangeAspect="1" noChangeArrowheads="1"/>
          </p:cNvPicPr>
          <p:nvPr/>
        </p:nvPicPr>
        <p:blipFill>
          <a:blip r:embed="rId3"/>
          <a:stretch>
            <a:fillRect/>
          </a:stretch>
        </p:blipFill>
        <p:spPr>
          <a:xfrm>
            <a:off x="0" y="6051550"/>
            <a:ext cx="2303463" cy="473075"/>
          </a:xfrm>
          <a:prstGeom prst="rect">
            <a:avLst/>
          </a:prstGeom>
          <a:noFill/>
          <a:ln>
            <a:noFill/>
          </a:ln>
        </p:spPr>
      </p:pic>
      <p:sp>
        <p:nvSpPr>
          <p:cNvPr id="1085" name="Text Box 10"/>
          <p:cNvSpPr txBox="1">
            <a:spLocks noChangeArrowheads="1"/>
          </p:cNvSpPr>
          <p:nvPr/>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rgbClr val="FFFFFF"/>
                </a:solidFill>
                <a:latin typeface="Times New Roman" panose="02020603050405020304" pitchFamily="18" charset="0"/>
              </a:rPr>
              <a:t>Ministry of Land, Infrastructure, Transport and Tourism</a:t>
            </a:r>
          </a:p>
        </p:txBody>
      </p:sp>
      <p:sp>
        <p:nvSpPr>
          <p:cNvPr id="1086" name="Rectangle 2"/>
          <p:cNvSpPr>
            <a:spLocks noGrp="1" noChangeArrowheads="1"/>
          </p:cNvSpPr>
          <p:nvPr>
            <p:ph type="ctrTitle"/>
          </p:nvPr>
        </p:nvSpPr>
        <p:spPr>
          <a:xfrm>
            <a:off x="1754187" y="2133609"/>
            <a:ext cx="8151813" cy="1470025"/>
          </a:xfrm>
        </p:spPr>
        <p:txBody>
          <a:bodyPr/>
          <a:lstStyle>
            <a:lvl1pPr>
              <a:defRPr sz="4000"/>
            </a:lvl1pPr>
          </a:lstStyle>
          <a:p>
            <a:r>
              <a:rPr lang="ja-JP" altLang="en-US"/>
              <a:t>マスタ タイトルの書式設定</a:t>
            </a:r>
          </a:p>
        </p:txBody>
      </p:sp>
      <p:sp>
        <p:nvSpPr>
          <p:cNvPr id="1087"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88" name="Rectangle 4"/>
          <p:cNvSpPr>
            <a:spLocks noGrp="1" noChangeArrowheads="1"/>
          </p:cNvSpPr>
          <p:nvPr>
            <p:ph type="dt" sz="half" idx="10"/>
          </p:nvPr>
        </p:nvSpPr>
        <p:spPr/>
        <p:txBody>
          <a:bodyPr/>
          <a:lstStyle>
            <a:lvl1pPr>
              <a:defRPr/>
            </a:lvl1pPr>
          </a:lstStyle>
          <a:p>
            <a:pPr>
              <a:defRPr/>
            </a:pPr>
            <a:fld id="{E27B3FF9-A0C6-40D0-965C-EE214887DCCF}" type="datetime1">
              <a:rPr lang="ja-JP" altLang="en-US" smtClean="0"/>
              <a:t>2023/2/1</a:t>
            </a:fld>
            <a:endParaRPr lang="en-US" altLang="ja-JP"/>
          </a:p>
        </p:txBody>
      </p:sp>
      <p:sp>
        <p:nvSpPr>
          <p:cNvPr id="108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D5B2A76D-565D-49CC-8B25-2437E363B002}" type="slidenum">
              <a:rPr lang="ja-JP" altLang="en-US"/>
              <a:pPr>
                <a:defRPr/>
              </a:pPr>
              <a:t>‹#›</a:t>
            </a:fld>
            <a:endParaRPr lang="en-US" altLang="ja-JP"/>
          </a:p>
        </p:txBody>
      </p:sp>
    </p:spTree>
    <p:extLst>
      <p:ext uri="{BB962C8B-B14F-4D97-AF65-F5344CB8AC3E}">
        <p14:creationId xmlns:p14="http://schemas.microsoft.com/office/powerpoint/2010/main" val="3488807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92" name="タイトル 1"/>
          <p:cNvSpPr>
            <a:spLocks noGrp="1"/>
          </p:cNvSpPr>
          <p:nvPr>
            <p:ph type="title"/>
          </p:nvPr>
        </p:nvSpPr>
        <p:spPr/>
        <p:txBody>
          <a:bodyPr/>
          <a:lstStyle/>
          <a:p>
            <a:r>
              <a:rPr lang="ja-JP" altLang="en-US" dirty="0"/>
              <a:t>マスタ タイトルの書式設定</a:t>
            </a:r>
          </a:p>
        </p:txBody>
      </p:sp>
      <p:sp>
        <p:nvSpPr>
          <p:cNvPr id="109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94" name="Rectangle 3"/>
          <p:cNvSpPr>
            <a:spLocks noGrp="1" noChangeArrowheads="1"/>
          </p:cNvSpPr>
          <p:nvPr>
            <p:ph type="dt" sz="half" idx="10"/>
          </p:nvPr>
        </p:nvSpPr>
        <p:spPr>
          <a:ln/>
        </p:spPr>
        <p:txBody>
          <a:bodyPr/>
          <a:lstStyle>
            <a:lvl1pPr>
              <a:defRPr/>
            </a:lvl1pPr>
          </a:lstStyle>
          <a:p>
            <a:pPr>
              <a:defRPr/>
            </a:pPr>
            <a:fld id="{3CF43F4A-3710-4A14-AE5E-C4744C654E56}" type="datetime1">
              <a:rPr lang="ja-JP" altLang="en-US" smtClean="0"/>
              <a:t>2023/2/1</a:t>
            </a:fld>
            <a:endParaRPr lang="en-US" altLang="ja-JP"/>
          </a:p>
        </p:txBody>
      </p:sp>
      <p:sp>
        <p:nvSpPr>
          <p:cNvPr id="1095"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096" name="Rectangle 5"/>
          <p:cNvSpPr>
            <a:spLocks noGrp="1" noChangeArrowheads="1"/>
          </p:cNvSpPr>
          <p:nvPr>
            <p:ph type="sldNum" sz="quarter" idx="12"/>
          </p:nvPr>
        </p:nvSpPr>
        <p:spPr>
          <a:ln/>
        </p:spPr>
        <p:txBody>
          <a:bodyPr/>
          <a:lstStyle>
            <a:lvl1pPr>
              <a:defRPr/>
            </a:lvl1pPr>
          </a:lstStyle>
          <a:p>
            <a:pPr>
              <a:defRPr/>
            </a:pPr>
            <a:fld id="{701BAAC1-980F-4041-801E-7586ABF6FCE4}" type="slidenum">
              <a:rPr lang="ja-JP" altLang="en-US"/>
              <a:pPr>
                <a:defRPr/>
              </a:pPr>
              <a:t>‹#›</a:t>
            </a:fld>
            <a:endParaRPr lang="en-US" altLang="ja-JP"/>
          </a:p>
        </p:txBody>
      </p:sp>
    </p:spTree>
    <p:extLst>
      <p:ext uri="{BB962C8B-B14F-4D97-AF65-F5344CB8AC3E}">
        <p14:creationId xmlns:p14="http://schemas.microsoft.com/office/powerpoint/2010/main" val="3009356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98" name="タイトル 1"/>
          <p:cNvSpPr>
            <a:spLocks noGrp="1"/>
          </p:cNvSpPr>
          <p:nvPr>
            <p:ph type="title"/>
          </p:nvPr>
        </p:nvSpPr>
        <p:spPr>
          <a:xfrm>
            <a:off x="782506" y="4406909"/>
            <a:ext cx="8420100" cy="1362075"/>
          </a:xfrm>
        </p:spPr>
        <p:txBody>
          <a:bodyPr anchor="t"/>
          <a:lstStyle>
            <a:lvl1pPr algn="l">
              <a:defRPr sz="4000" b="1" cap="all"/>
            </a:lvl1pPr>
          </a:lstStyle>
          <a:p>
            <a:r>
              <a:rPr lang="ja-JP" altLang="en-US"/>
              <a:t>マスタ タイトルの書式設定</a:t>
            </a:r>
          </a:p>
        </p:txBody>
      </p:sp>
      <p:sp>
        <p:nvSpPr>
          <p:cNvPr id="1099"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100" name="Rectangle 3"/>
          <p:cNvSpPr>
            <a:spLocks noGrp="1" noChangeArrowheads="1"/>
          </p:cNvSpPr>
          <p:nvPr>
            <p:ph type="dt" sz="half" idx="10"/>
          </p:nvPr>
        </p:nvSpPr>
        <p:spPr>
          <a:ln/>
        </p:spPr>
        <p:txBody>
          <a:bodyPr/>
          <a:lstStyle>
            <a:lvl1pPr>
              <a:defRPr/>
            </a:lvl1pPr>
          </a:lstStyle>
          <a:p>
            <a:pPr>
              <a:defRPr/>
            </a:pPr>
            <a:fld id="{D5DA0C53-14D6-4465-87E4-5877DFE33A54}" type="datetime1">
              <a:rPr lang="ja-JP" altLang="en-US" smtClean="0"/>
              <a:t>2023/2/1</a:t>
            </a:fld>
            <a:endParaRPr lang="en-US" altLang="ja-JP"/>
          </a:p>
        </p:txBody>
      </p:sp>
      <p:sp>
        <p:nvSpPr>
          <p:cNvPr id="1101"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2" name="Rectangle 5"/>
          <p:cNvSpPr>
            <a:spLocks noGrp="1" noChangeArrowheads="1"/>
          </p:cNvSpPr>
          <p:nvPr>
            <p:ph type="sldNum" sz="quarter" idx="12"/>
          </p:nvPr>
        </p:nvSpPr>
        <p:spPr>
          <a:ln/>
        </p:spPr>
        <p:txBody>
          <a:bodyPr/>
          <a:lstStyle>
            <a:lvl1pPr>
              <a:defRPr/>
            </a:lvl1pPr>
          </a:lstStyle>
          <a:p>
            <a:pPr>
              <a:defRPr/>
            </a:pPr>
            <a:fld id="{1F03C062-3274-4172-91BA-97BD39FC7AA5}" type="slidenum">
              <a:rPr lang="ja-JP" altLang="en-US"/>
              <a:pPr>
                <a:defRPr/>
              </a:pPr>
              <a:t>‹#›</a:t>
            </a:fld>
            <a:endParaRPr lang="en-US" altLang="ja-JP"/>
          </a:p>
        </p:txBody>
      </p:sp>
    </p:spTree>
    <p:extLst>
      <p:ext uri="{BB962C8B-B14F-4D97-AF65-F5344CB8AC3E}">
        <p14:creationId xmlns:p14="http://schemas.microsoft.com/office/powerpoint/2010/main" val="42043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04" name="タイトル 1"/>
          <p:cNvSpPr>
            <a:spLocks noGrp="1"/>
          </p:cNvSpPr>
          <p:nvPr>
            <p:ph type="title"/>
          </p:nvPr>
        </p:nvSpPr>
        <p:spPr/>
        <p:txBody>
          <a:bodyPr/>
          <a:lstStyle/>
          <a:p>
            <a:r>
              <a:rPr lang="ja-JP" altLang="en-US"/>
              <a:t>マスタ タイトルの書式設定</a:t>
            </a:r>
          </a:p>
        </p:txBody>
      </p:sp>
      <p:sp>
        <p:nvSpPr>
          <p:cNvPr id="1105"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6"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3"/>
          <p:cNvSpPr>
            <a:spLocks noGrp="1" noChangeArrowheads="1"/>
          </p:cNvSpPr>
          <p:nvPr>
            <p:ph type="dt" sz="half" idx="10"/>
          </p:nvPr>
        </p:nvSpPr>
        <p:spPr>
          <a:ln/>
        </p:spPr>
        <p:txBody>
          <a:bodyPr/>
          <a:lstStyle>
            <a:lvl1pPr>
              <a:defRPr/>
            </a:lvl1pPr>
          </a:lstStyle>
          <a:p>
            <a:pPr>
              <a:defRPr/>
            </a:pPr>
            <a:fld id="{946167D9-1D61-4BD2-A606-7A4EA5B0C521}" type="datetime1">
              <a:rPr lang="ja-JP" altLang="en-US" smtClean="0"/>
              <a:t>2023/2/1</a:t>
            </a:fld>
            <a:endParaRPr lang="en-US" altLang="ja-JP"/>
          </a:p>
        </p:txBody>
      </p:sp>
      <p:sp>
        <p:nvSpPr>
          <p:cNvPr id="1108"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5"/>
          <p:cNvSpPr>
            <a:spLocks noGrp="1" noChangeArrowheads="1"/>
          </p:cNvSpPr>
          <p:nvPr>
            <p:ph type="sldNum" sz="quarter" idx="12"/>
          </p:nvPr>
        </p:nvSpPr>
        <p:spPr>
          <a:ln/>
        </p:spPr>
        <p:txBody>
          <a:bodyPr/>
          <a:lstStyle>
            <a:lvl1pPr>
              <a:defRPr/>
            </a:lvl1pPr>
          </a:lstStyle>
          <a:p>
            <a:pPr>
              <a:defRPr/>
            </a:pPr>
            <a:fld id="{2257EF10-A9BB-4C26-9A90-CFF3A48049B3}" type="slidenum">
              <a:rPr lang="ja-JP" altLang="en-US"/>
              <a:pPr>
                <a:defRPr/>
              </a:pPr>
              <a:t>‹#›</a:t>
            </a:fld>
            <a:endParaRPr lang="en-US" altLang="ja-JP"/>
          </a:p>
        </p:txBody>
      </p:sp>
    </p:spTree>
    <p:extLst>
      <p:ext uri="{BB962C8B-B14F-4D97-AF65-F5344CB8AC3E}">
        <p14:creationId xmlns:p14="http://schemas.microsoft.com/office/powerpoint/2010/main" val="274164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111"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112"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3"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115"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6" name="Rectangle 3"/>
          <p:cNvSpPr>
            <a:spLocks noGrp="1" noChangeArrowheads="1"/>
          </p:cNvSpPr>
          <p:nvPr>
            <p:ph type="dt" sz="half" idx="10"/>
          </p:nvPr>
        </p:nvSpPr>
        <p:spPr>
          <a:ln/>
        </p:spPr>
        <p:txBody>
          <a:bodyPr/>
          <a:lstStyle>
            <a:lvl1pPr>
              <a:defRPr/>
            </a:lvl1pPr>
          </a:lstStyle>
          <a:p>
            <a:pPr>
              <a:defRPr/>
            </a:pPr>
            <a:fld id="{E35ABEF2-087B-4DCE-8B73-095EBB155FE5}" type="datetime1">
              <a:rPr lang="ja-JP" altLang="en-US" smtClean="0"/>
              <a:t>2023/2/1</a:t>
            </a:fld>
            <a:endParaRPr lang="en-US" altLang="ja-JP"/>
          </a:p>
        </p:txBody>
      </p:sp>
      <p:sp>
        <p:nvSpPr>
          <p:cNvPr id="111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5"/>
          <p:cNvSpPr>
            <a:spLocks noGrp="1" noChangeArrowheads="1"/>
          </p:cNvSpPr>
          <p:nvPr>
            <p:ph type="sldNum" sz="quarter" idx="12"/>
          </p:nvPr>
        </p:nvSpPr>
        <p:spPr>
          <a:ln/>
        </p:spPr>
        <p:txBody>
          <a:bodyPr/>
          <a:lstStyle>
            <a:lvl1pPr>
              <a:defRPr/>
            </a:lvl1pPr>
          </a:lstStyle>
          <a:p>
            <a:pPr>
              <a:defRPr/>
            </a:pPr>
            <a:fld id="{B01D5F31-547A-457D-93AF-BAD3ADC56561}" type="slidenum">
              <a:rPr lang="ja-JP" altLang="en-US"/>
              <a:pPr>
                <a:defRPr/>
              </a:pPr>
              <a:t>‹#›</a:t>
            </a:fld>
            <a:endParaRPr lang="en-US" altLang="ja-JP"/>
          </a:p>
        </p:txBody>
      </p:sp>
    </p:spTree>
    <p:extLst>
      <p:ext uri="{BB962C8B-B14F-4D97-AF65-F5344CB8AC3E}">
        <p14:creationId xmlns:p14="http://schemas.microsoft.com/office/powerpoint/2010/main" val="147471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6649D868-E2E4-4405-94CB-285A3C465D5E}" type="datetime1">
              <a:rPr lang="ja-JP" altLang="en-US" smtClean="0"/>
              <a:t>2023/2/1</a:t>
            </a:fld>
            <a:endParaRPr lang="ja-JP"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9E34A8-0689-4137-A34C-CD2EA9A92B1A}" type="slidenum">
              <a:rPr lang="ja-JP" altLang="en-US"/>
              <a:pPr>
                <a:defRPr/>
              </a:pPr>
              <a:t>‹#›</a:t>
            </a:fld>
            <a:endParaRPr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3"/>
          <p:cNvSpPr>
            <a:spLocks noGrp="1" noChangeArrowheads="1"/>
          </p:cNvSpPr>
          <p:nvPr>
            <p:ph type="dt" sz="half" idx="10"/>
          </p:nvPr>
        </p:nvSpPr>
        <p:spPr>
          <a:ln/>
        </p:spPr>
        <p:txBody>
          <a:bodyPr/>
          <a:lstStyle>
            <a:lvl1pPr>
              <a:defRPr/>
            </a:lvl1pPr>
          </a:lstStyle>
          <a:p>
            <a:pPr>
              <a:defRPr/>
            </a:pPr>
            <a:fld id="{41C0A286-FC03-4ED5-A8D0-FBFA4251C1DA}" type="datetime1">
              <a:rPr lang="ja-JP" altLang="en-US" smtClean="0"/>
              <a:t>2023/2/1</a:t>
            </a:fld>
            <a:endParaRPr lang="en-US" altLang="ja-JP"/>
          </a:p>
        </p:txBody>
      </p:sp>
      <p:sp>
        <p:nvSpPr>
          <p:cNvPr id="112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5"/>
          <p:cNvSpPr>
            <a:spLocks noGrp="1" noChangeArrowheads="1"/>
          </p:cNvSpPr>
          <p:nvPr>
            <p:ph type="sldNum" sz="quarter" idx="12"/>
          </p:nvPr>
        </p:nvSpPr>
        <p:spPr>
          <a:ln/>
        </p:spPr>
        <p:txBody>
          <a:bodyPr/>
          <a:lstStyle>
            <a:lvl1pPr>
              <a:defRPr/>
            </a:lvl1pPr>
          </a:lstStyle>
          <a:p>
            <a:pPr>
              <a:defRPr/>
            </a:pPr>
            <a:fld id="{E1A13BD9-928F-40D2-93F8-D19A2AE0F872}" type="slidenum">
              <a:rPr lang="ja-JP" altLang="en-US"/>
              <a:pPr>
                <a:defRPr/>
              </a:pPr>
              <a:t>‹#›</a:t>
            </a:fld>
            <a:endParaRPr lang="en-US" altLang="ja-JP"/>
          </a:p>
        </p:txBody>
      </p:sp>
    </p:spTree>
    <p:extLst>
      <p:ext uri="{BB962C8B-B14F-4D97-AF65-F5344CB8AC3E}">
        <p14:creationId xmlns:p14="http://schemas.microsoft.com/office/powerpoint/2010/main" val="2059043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25" name="Rectangle 3"/>
          <p:cNvSpPr>
            <a:spLocks noGrp="1" noChangeArrowheads="1"/>
          </p:cNvSpPr>
          <p:nvPr>
            <p:ph type="dt" sz="half" idx="10"/>
          </p:nvPr>
        </p:nvSpPr>
        <p:spPr>
          <a:ln/>
        </p:spPr>
        <p:txBody>
          <a:bodyPr/>
          <a:lstStyle>
            <a:lvl1pPr>
              <a:defRPr/>
            </a:lvl1pPr>
          </a:lstStyle>
          <a:p>
            <a:pPr>
              <a:defRPr/>
            </a:pPr>
            <a:fld id="{BCFBFDFB-659B-4A81-BCC3-5EE85A5933D0}" type="datetime1">
              <a:rPr lang="ja-JP" altLang="en-US" smtClean="0"/>
              <a:t>2023/2/1</a:t>
            </a:fld>
            <a:endParaRPr lang="en-US" altLang="ja-JP"/>
          </a:p>
        </p:txBody>
      </p:sp>
      <p:sp>
        <p:nvSpPr>
          <p:cNvPr id="112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27" name="Rectangle 5"/>
          <p:cNvSpPr>
            <a:spLocks noGrp="1" noChangeArrowheads="1"/>
          </p:cNvSpPr>
          <p:nvPr>
            <p:ph type="sldNum" sz="quarter" idx="12"/>
          </p:nvPr>
        </p:nvSpPr>
        <p:spPr>
          <a:ln/>
        </p:spPr>
        <p:txBody>
          <a:bodyPr/>
          <a:lstStyle>
            <a:lvl1pPr>
              <a:defRPr/>
            </a:lvl1pPr>
          </a:lstStyle>
          <a:p>
            <a:pPr>
              <a:defRPr/>
            </a:pPr>
            <a:fld id="{B8B49E06-56D4-4921-BC95-5542EDA337E2}" type="slidenum">
              <a:rPr lang="ja-JP" altLang="en-US"/>
              <a:pPr>
                <a:defRPr/>
              </a:pPr>
              <a:t>‹#›</a:t>
            </a:fld>
            <a:endParaRPr lang="en-US" altLang="ja-JP"/>
          </a:p>
        </p:txBody>
      </p:sp>
    </p:spTree>
    <p:extLst>
      <p:ext uri="{BB962C8B-B14F-4D97-AF65-F5344CB8AC3E}">
        <p14:creationId xmlns:p14="http://schemas.microsoft.com/office/powerpoint/2010/main" val="3374838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129"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130"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31"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2" name="Rectangle 3"/>
          <p:cNvSpPr>
            <a:spLocks noGrp="1" noChangeArrowheads="1"/>
          </p:cNvSpPr>
          <p:nvPr>
            <p:ph type="dt" sz="half" idx="10"/>
          </p:nvPr>
        </p:nvSpPr>
        <p:spPr>
          <a:ln/>
        </p:spPr>
        <p:txBody>
          <a:bodyPr/>
          <a:lstStyle>
            <a:lvl1pPr>
              <a:defRPr/>
            </a:lvl1pPr>
          </a:lstStyle>
          <a:p>
            <a:pPr>
              <a:defRPr/>
            </a:pPr>
            <a:fld id="{72DB25A6-D445-41C9-A21B-AF8FC6FD1DD5}" type="datetime1">
              <a:rPr lang="ja-JP" altLang="en-US" smtClean="0"/>
              <a:t>2023/2/1</a:t>
            </a:fld>
            <a:endParaRPr lang="en-US" altLang="ja-JP"/>
          </a:p>
        </p:txBody>
      </p:sp>
      <p:sp>
        <p:nvSpPr>
          <p:cNvPr id="1133"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34" name="Rectangle 5"/>
          <p:cNvSpPr>
            <a:spLocks noGrp="1" noChangeArrowheads="1"/>
          </p:cNvSpPr>
          <p:nvPr>
            <p:ph type="sldNum" sz="quarter" idx="12"/>
          </p:nvPr>
        </p:nvSpPr>
        <p:spPr>
          <a:ln/>
        </p:spPr>
        <p:txBody>
          <a:bodyPr/>
          <a:lstStyle>
            <a:lvl1pPr>
              <a:defRPr/>
            </a:lvl1pPr>
          </a:lstStyle>
          <a:p>
            <a:pPr>
              <a:defRPr/>
            </a:pPr>
            <a:fld id="{00CDA698-D2E2-426F-B2BB-B3B1D1AA2F04}" type="slidenum">
              <a:rPr lang="ja-JP" altLang="en-US"/>
              <a:pPr>
                <a:defRPr/>
              </a:pPr>
              <a:t>‹#›</a:t>
            </a:fld>
            <a:endParaRPr lang="en-US" altLang="ja-JP"/>
          </a:p>
        </p:txBody>
      </p:sp>
    </p:spTree>
    <p:extLst>
      <p:ext uri="{BB962C8B-B14F-4D97-AF65-F5344CB8AC3E}">
        <p14:creationId xmlns:p14="http://schemas.microsoft.com/office/powerpoint/2010/main" val="810210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136"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137"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138"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139" name="Rectangle 3"/>
          <p:cNvSpPr>
            <a:spLocks noGrp="1" noChangeArrowheads="1"/>
          </p:cNvSpPr>
          <p:nvPr>
            <p:ph type="dt" sz="half" idx="10"/>
          </p:nvPr>
        </p:nvSpPr>
        <p:spPr>
          <a:ln/>
        </p:spPr>
        <p:txBody>
          <a:bodyPr/>
          <a:lstStyle>
            <a:lvl1pPr>
              <a:defRPr/>
            </a:lvl1pPr>
          </a:lstStyle>
          <a:p>
            <a:pPr>
              <a:defRPr/>
            </a:pPr>
            <a:fld id="{EC72421D-1C19-4679-BBAE-D4019A823416}" type="datetime1">
              <a:rPr lang="ja-JP" altLang="en-US" smtClean="0"/>
              <a:t>2023/2/1</a:t>
            </a:fld>
            <a:endParaRPr lang="en-US" altLang="ja-JP"/>
          </a:p>
        </p:txBody>
      </p:sp>
      <p:sp>
        <p:nvSpPr>
          <p:cNvPr id="1140"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1" name="Rectangle 5"/>
          <p:cNvSpPr>
            <a:spLocks noGrp="1" noChangeArrowheads="1"/>
          </p:cNvSpPr>
          <p:nvPr>
            <p:ph type="sldNum" sz="quarter" idx="12"/>
          </p:nvPr>
        </p:nvSpPr>
        <p:spPr>
          <a:ln/>
        </p:spPr>
        <p:txBody>
          <a:bodyPr/>
          <a:lstStyle>
            <a:lvl1pPr>
              <a:defRPr/>
            </a:lvl1pPr>
          </a:lstStyle>
          <a:p>
            <a:pPr>
              <a:defRPr/>
            </a:pPr>
            <a:fld id="{3FEB93C8-D912-464D-B24D-D5D7911CB9AF}" type="slidenum">
              <a:rPr lang="ja-JP" altLang="en-US"/>
              <a:pPr>
                <a:defRPr/>
              </a:pPr>
              <a:t>‹#›</a:t>
            </a:fld>
            <a:endParaRPr lang="en-US" altLang="ja-JP"/>
          </a:p>
        </p:txBody>
      </p:sp>
    </p:spTree>
    <p:extLst>
      <p:ext uri="{BB962C8B-B14F-4D97-AF65-F5344CB8AC3E}">
        <p14:creationId xmlns:p14="http://schemas.microsoft.com/office/powerpoint/2010/main" val="173100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143" name="タイトル 1"/>
          <p:cNvSpPr>
            <a:spLocks noGrp="1"/>
          </p:cNvSpPr>
          <p:nvPr>
            <p:ph type="title"/>
          </p:nvPr>
        </p:nvSpPr>
        <p:spPr/>
        <p:txBody>
          <a:bodyPr/>
          <a:lstStyle/>
          <a:p>
            <a:r>
              <a:rPr lang="ja-JP" altLang="en-US"/>
              <a:t>マスタ タイトルの書式設定</a:t>
            </a:r>
          </a:p>
        </p:txBody>
      </p:sp>
      <p:sp>
        <p:nvSpPr>
          <p:cNvPr id="1144"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10"/>
          </p:nvPr>
        </p:nvSpPr>
        <p:spPr>
          <a:ln/>
        </p:spPr>
        <p:txBody>
          <a:bodyPr/>
          <a:lstStyle>
            <a:lvl1pPr>
              <a:defRPr/>
            </a:lvl1pPr>
          </a:lstStyle>
          <a:p>
            <a:pPr>
              <a:defRPr/>
            </a:pPr>
            <a:fld id="{22650240-6509-4663-9F81-D294A10034B4}" type="datetime1">
              <a:rPr lang="ja-JP" altLang="en-US" smtClean="0"/>
              <a:t>2023/2/1</a:t>
            </a:fld>
            <a:endParaRPr lang="en-US" altLang="ja-JP"/>
          </a:p>
        </p:txBody>
      </p:sp>
      <p:sp>
        <p:nvSpPr>
          <p:cNvPr id="114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47" name="Rectangle 5"/>
          <p:cNvSpPr>
            <a:spLocks noGrp="1" noChangeArrowheads="1"/>
          </p:cNvSpPr>
          <p:nvPr>
            <p:ph type="sldNum" sz="quarter" idx="12"/>
          </p:nvPr>
        </p:nvSpPr>
        <p:spPr>
          <a:ln/>
        </p:spPr>
        <p:txBody>
          <a:bodyPr/>
          <a:lstStyle>
            <a:lvl1pPr>
              <a:defRPr/>
            </a:lvl1pPr>
          </a:lstStyle>
          <a:p>
            <a:pPr>
              <a:defRPr/>
            </a:pPr>
            <a:fld id="{B7DCC6E7-DE6F-4CBE-8917-06A9FE4D2C38}" type="slidenum">
              <a:rPr lang="ja-JP" altLang="en-US"/>
              <a:pPr>
                <a:defRPr/>
              </a:pPr>
              <a:t>‹#›</a:t>
            </a:fld>
            <a:endParaRPr lang="en-US" altLang="ja-JP"/>
          </a:p>
        </p:txBody>
      </p:sp>
    </p:spTree>
    <p:extLst>
      <p:ext uri="{BB962C8B-B14F-4D97-AF65-F5344CB8AC3E}">
        <p14:creationId xmlns:p14="http://schemas.microsoft.com/office/powerpoint/2010/main" val="376314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49"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50"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1" name="Rectangle 3"/>
          <p:cNvSpPr>
            <a:spLocks noGrp="1" noChangeArrowheads="1"/>
          </p:cNvSpPr>
          <p:nvPr>
            <p:ph type="dt" sz="half" idx="10"/>
          </p:nvPr>
        </p:nvSpPr>
        <p:spPr>
          <a:ln/>
        </p:spPr>
        <p:txBody>
          <a:bodyPr/>
          <a:lstStyle>
            <a:lvl1pPr>
              <a:defRPr/>
            </a:lvl1pPr>
          </a:lstStyle>
          <a:p>
            <a:pPr>
              <a:defRPr/>
            </a:pPr>
            <a:fld id="{1620B3ED-7E01-43DC-96B9-B45910E2A654}" type="datetime1">
              <a:rPr lang="ja-JP" altLang="en-US" smtClean="0"/>
              <a:t>2023/2/1</a:t>
            </a:fld>
            <a:endParaRPr lang="en-US" altLang="ja-JP"/>
          </a:p>
        </p:txBody>
      </p:sp>
      <p:sp>
        <p:nvSpPr>
          <p:cNvPr id="1152"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3" name="Rectangle 5"/>
          <p:cNvSpPr>
            <a:spLocks noGrp="1" noChangeArrowheads="1"/>
          </p:cNvSpPr>
          <p:nvPr>
            <p:ph type="sldNum" sz="quarter" idx="12"/>
          </p:nvPr>
        </p:nvSpPr>
        <p:spPr>
          <a:ln/>
        </p:spPr>
        <p:txBody>
          <a:bodyPr/>
          <a:lstStyle>
            <a:lvl1pPr>
              <a:defRPr/>
            </a:lvl1pPr>
          </a:lstStyle>
          <a:p>
            <a:pPr>
              <a:defRPr/>
            </a:pPr>
            <a:fld id="{8FB12190-E6AA-438A-B238-28D18787464D}" type="slidenum">
              <a:rPr lang="ja-JP" altLang="en-US"/>
              <a:pPr>
                <a:defRPr/>
              </a:pPr>
              <a:t>‹#›</a:t>
            </a:fld>
            <a:endParaRPr lang="en-US" altLang="ja-JP"/>
          </a:p>
        </p:txBody>
      </p:sp>
    </p:spTree>
    <p:extLst>
      <p:ext uri="{BB962C8B-B14F-4D97-AF65-F5344CB8AC3E}">
        <p14:creationId xmlns:p14="http://schemas.microsoft.com/office/powerpoint/2010/main" val="2940514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55" name="コンテンツ プレースホルダ 1"/>
          <p:cNvSpPr>
            <a:spLocks noGrp="1"/>
          </p:cNvSpPr>
          <p:nvPr>
            <p:ph/>
          </p:nvPr>
        </p:nvSpPr>
        <p:spPr>
          <a:xfrm>
            <a:off x="0" y="0"/>
            <a:ext cx="94107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56" name="Rectangle 3"/>
          <p:cNvSpPr>
            <a:spLocks noGrp="1" noChangeArrowheads="1"/>
          </p:cNvSpPr>
          <p:nvPr>
            <p:ph type="dt" sz="half" idx="10"/>
          </p:nvPr>
        </p:nvSpPr>
        <p:spPr>
          <a:ln/>
        </p:spPr>
        <p:txBody>
          <a:bodyPr/>
          <a:lstStyle>
            <a:lvl1pPr>
              <a:defRPr/>
            </a:lvl1pPr>
          </a:lstStyle>
          <a:p>
            <a:pPr>
              <a:defRPr/>
            </a:pPr>
            <a:fld id="{E1410EBD-2A23-450B-86F3-44AC80FE5BA7}" type="datetime1">
              <a:rPr lang="ja-JP" altLang="en-US" smtClean="0"/>
              <a:t>2023/2/1</a:t>
            </a:fld>
            <a:endParaRPr lang="en-US" altLang="ja-JP"/>
          </a:p>
        </p:txBody>
      </p:sp>
      <p:sp>
        <p:nvSpPr>
          <p:cNvPr id="1157"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58" name="Rectangle 5"/>
          <p:cNvSpPr>
            <a:spLocks noGrp="1" noChangeArrowheads="1"/>
          </p:cNvSpPr>
          <p:nvPr>
            <p:ph type="sldNum" sz="quarter" idx="12"/>
          </p:nvPr>
        </p:nvSpPr>
        <p:spPr>
          <a:ln/>
        </p:spPr>
        <p:txBody>
          <a:bodyPr/>
          <a:lstStyle>
            <a:lvl1pPr>
              <a:defRPr/>
            </a:lvl1pPr>
          </a:lstStyle>
          <a:p>
            <a:pPr>
              <a:defRPr/>
            </a:pPr>
            <a:fld id="{5F53337E-DFD6-4AD5-84CD-841EE2C3E4CC}" type="slidenum">
              <a:rPr lang="ja-JP" altLang="en-US"/>
              <a:pPr>
                <a:defRPr/>
              </a:pPr>
              <a:t>‹#›</a:t>
            </a:fld>
            <a:endParaRPr lang="en-US" altLang="ja-JP"/>
          </a:p>
        </p:txBody>
      </p:sp>
    </p:spTree>
    <p:extLst>
      <p:ext uri="{BB962C8B-B14F-4D97-AF65-F5344CB8AC3E}">
        <p14:creationId xmlns:p14="http://schemas.microsoft.com/office/powerpoint/2010/main" val="304710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60" name="タイトル 1"/>
          <p:cNvSpPr>
            <a:spLocks noGrp="1"/>
          </p:cNvSpPr>
          <p:nvPr>
            <p:ph type="title" sz="quarter"/>
          </p:nvPr>
        </p:nvSpPr>
        <p:spPr>
          <a:xfrm>
            <a:off x="5" y="0"/>
            <a:ext cx="7604919" cy="476250"/>
          </a:xfrm>
        </p:spPr>
        <p:txBody>
          <a:bodyPr/>
          <a:lstStyle/>
          <a:p>
            <a:r>
              <a:rPr lang="ja-JP" altLang="en-US"/>
              <a:t>マスタ タイトルの書式設定</a:t>
            </a:r>
          </a:p>
        </p:txBody>
      </p:sp>
      <p:sp>
        <p:nvSpPr>
          <p:cNvPr id="1161" name="コンテンツ プレースホルダ 2"/>
          <p:cNvSpPr>
            <a:spLocks noGrp="1"/>
          </p:cNvSpPr>
          <p:nvPr>
            <p:ph sz="quarter" idx="1"/>
          </p:nvPr>
        </p:nvSpPr>
        <p:spPr>
          <a:xfrm>
            <a:off x="49530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2" name="コンテンツ プレースホルダ 3"/>
          <p:cNvSpPr>
            <a:spLocks noGrp="1"/>
          </p:cNvSpPr>
          <p:nvPr>
            <p:ph sz="quarter" idx="2"/>
          </p:nvPr>
        </p:nvSpPr>
        <p:spPr>
          <a:xfrm>
            <a:off x="5035550" y="1600200"/>
            <a:ext cx="437515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3" name="コンテンツ プレースホルダ 4"/>
          <p:cNvSpPr>
            <a:spLocks noGrp="1"/>
          </p:cNvSpPr>
          <p:nvPr>
            <p:ph sz="quarter" idx="3"/>
          </p:nvPr>
        </p:nvSpPr>
        <p:spPr>
          <a:xfrm>
            <a:off x="49530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4" name="コンテンツ プレースホルダ 5"/>
          <p:cNvSpPr>
            <a:spLocks noGrp="1"/>
          </p:cNvSpPr>
          <p:nvPr>
            <p:ph sz="quarter" idx="4"/>
          </p:nvPr>
        </p:nvSpPr>
        <p:spPr>
          <a:xfrm>
            <a:off x="5035550" y="3938589"/>
            <a:ext cx="437515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5" name="Rectangle 3"/>
          <p:cNvSpPr>
            <a:spLocks noGrp="1" noChangeArrowheads="1"/>
          </p:cNvSpPr>
          <p:nvPr>
            <p:ph type="dt" sz="half" idx="10"/>
          </p:nvPr>
        </p:nvSpPr>
        <p:spPr>
          <a:ln/>
        </p:spPr>
        <p:txBody>
          <a:bodyPr/>
          <a:lstStyle>
            <a:lvl1pPr>
              <a:defRPr/>
            </a:lvl1pPr>
          </a:lstStyle>
          <a:p>
            <a:pPr>
              <a:defRPr/>
            </a:pPr>
            <a:fld id="{D948B950-34FB-4767-A5E9-F36DE2CCEA0F}" type="datetime1">
              <a:rPr lang="ja-JP" altLang="en-US" smtClean="0"/>
              <a:t>2023/2/1</a:t>
            </a:fld>
            <a:endParaRPr lang="en-US" altLang="ja-JP"/>
          </a:p>
        </p:txBody>
      </p:sp>
      <p:sp>
        <p:nvSpPr>
          <p:cNvPr id="1166" name="Rectangle 4"/>
          <p:cNvSpPr>
            <a:spLocks noGrp="1" noChangeArrowheads="1"/>
          </p:cNvSpPr>
          <p:nvPr>
            <p:ph type="ftr" sz="quarter" idx="11"/>
          </p:nvPr>
        </p:nvSpPr>
        <p:spPr>
          <a:ln/>
        </p:spPr>
        <p:txBody>
          <a:bodyPr/>
          <a:lstStyle>
            <a:lvl1pPr>
              <a:defRPr/>
            </a:lvl1pPr>
          </a:lstStyle>
          <a:p>
            <a:pPr>
              <a:defRPr/>
            </a:pPr>
            <a:endParaRPr lang="en-US" altLang="ja-JP"/>
          </a:p>
        </p:txBody>
      </p:sp>
      <p:sp>
        <p:nvSpPr>
          <p:cNvPr id="1167" name="Rectangle 5"/>
          <p:cNvSpPr>
            <a:spLocks noGrp="1" noChangeArrowheads="1"/>
          </p:cNvSpPr>
          <p:nvPr>
            <p:ph type="sldNum" sz="quarter" idx="12"/>
          </p:nvPr>
        </p:nvSpPr>
        <p:spPr>
          <a:ln/>
        </p:spPr>
        <p:txBody>
          <a:bodyPr/>
          <a:lstStyle>
            <a:lvl1pPr>
              <a:defRPr/>
            </a:lvl1pPr>
          </a:lstStyle>
          <a:p>
            <a:pPr>
              <a:defRPr/>
            </a:pPr>
            <a:fld id="{DA90B37E-78E8-4869-A3B1-86E71415EAA5}" type="slidenum">
              <a:rPr lang="ja-JP" altLang="en-US"/>
              <a:pPr>
                <a:defRPr/>
              </a:pPr>
              <a:t>‹#›</a:t>
            </a:fld>
            <a:endParaRPr lang="en-US" altLang="ja-JP"/>
          </a:p>
        </p:txBody>
      </p:sp>
    </p:spTree>
    <p:extLst>
      <p:ext uri="{BB962C8B-B14F-4D97-AF65-F5344CB8AC3E}">
        <p14:creationId xmlns:p14="http://schemas.microsoft.com/office/powerpoint/2010/main" val="1730412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005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6"/>
            <a:ext cx="9906000" cy="333375"/>
          </a:xfrm>
          <a:prstGeom prst="rect">
            <a:avLst/>
          </a:prstGeom>
          <a:noFill/>
          <a:ln w="9525">
            <a:noFill/>
            <a:miter lim="800000"/>
            <a:headEnd/>
            <a:tailEnd/>
          </a:ln>
        </p:spPr>
      </p:pic>
      <p:sp>
        <p:nvSpPr>
          <p:cNvPr id="1039" name="Rectangle 9"/>
          <p:cNvSpPr>
            <a:spLocks noChangeArrowheads="1"/>
          </p:cNvSpPr>
          <p:nvPr/>
        </p:nvSpPr>
        <p:spPr>
          <a:xfrm>
            <a:off x="1833299" y="3284539"/>
            <a:ext cx="8072702"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dirty="0">
              <a:latin typeface="+mn-lt"/>
              <a:ea typeface="+mn-ea"/>
            </a:endParaRPr>
          </a:p>
        </p:txBody>
      </p:sp>
      <p:pic>
        <p:nvPicPr>
          <p:cNvPr id="1040" name="Picture 11"/>
          <p:cNvPicPr>
            <a:picLocks noChangeAspect="1" noChangeArrowheads="1"/>
          </p:cNvPicPr>
          <p:nvPr/>
        </p:nvPicPr>
        <p:blipFill>
          <a:blip r:embed="rId3"/>
          <a:stretch>
            <a:fillRect/>
          </a:stretch>
        </p:blipFill>
        <p:spPr>
          <a:xfrm>
            <a:off x="1" y="6051551"/>
            <a:ext cx="2301081" cy="473075"/>
          </a:xfrm>
          <a:prstGeom prst="rect">
            <a:avLst/>
          </a:prstGeom>
          <a:noFill/>
          <a:ln w="9525">
            <a:noFill/>
            <a:miter lim="800000"/>
            <a:headEnd/>
            <a:tailEnd/>
          </a:ln>
        </p:spPr>
      </p:pic>
      <p:sp>
        <p:nvSpPr>
          <p:cNvPr id="1041" name="Text Box 12"/>
          <p:cNvSpPr txBox="1">
            <a:spLocks noChangeArrowheads="1"/>
          </p:cNvSpPr>
          <p:nvPr/>
        </p:nvSpPr>
        <p:spPr>
          <a:xfrm>
            <a:off x="1" y="6524625"/>
            <a:ext cx="3642920"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i="1" dirty="0">
                <a:solidFill>
                  <a:schemeClr val="bg1"/>
                </a:solidFill>
                <a:latin typeface="Times New Roman" pitchFamily="18" charset="0"/>
                <a:ea typeface="+mn-ea"/>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smtClean="0"/>
              <a:t>マスタ タイトルの書式設定</a:t>
            </a:r>
            <a:endParaRPr lang="ja-JP" altLang="en-US"/>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smtClean="0"/>
              <a:t>マスタ サブタイトルの書式設定</a:t>
            </a:r>
            <a:endParaRPr lang="ja-JP" altLang="en-US"/>
          </a:p>
        </p:txBody>
      </p:sp>
      <p:sp>
        <p:nvSpPr>
          <p:cNvPr id="1044" name="Rectangle 4"/>
          <p:cNvSpPr>
            <a:spLocks noGrp="1" noChangeArrowheads="1"/>
          </p:cNvSpPr>
          <p:nvPr>
            <p:ph type="dt" sz="half" idx="10"/>
          </p:nvPr>
        </p:nvSpPr>
        <p:spPr/>
        <p:txBody>
          <a:bodyPr/>
          <a:lstStyle>
            <a:lvl1pPr>
              <a:defRPr/>
            </a:lvl1pPr>
          </a:lstStyle>
          <a:p>
            <a:pPr>
              <a:defRPr/>
            </a:pPr>
            <a:fld id="{24CFF80E-DDF5-4395-85A6-EE4ED8601FAC}" type="datetime1">
              <a:rPr lang="ja-JP" altLang="en-US" smtClean="0"/>
              <a:t>2023/2/1</a:t>
            </a:fld>
            <a:endParaRPr lang="ja-JP" altLang="en-US" dirty="0"/>
          </a:p>
        </p:txBody>
      </p:sp>
      <p:sp>
        <p:nvSpPr>
          <p:cNvPr id="1045" name="Rectangle 5"/>
          <p:cNvSpPr>
            <a:spLocks noGrp="1" noChangeArrowheads="1"/>
          </p:cNvSpPr>
          <p:nvPr>
            <p:ph type="ftr" sz="quarter" idx="11"/>
          </p:nvPr>
        </p:nvSpPr>
        <p:spPr/>
        <p:txBody>
          <a:bodyPr/>
          <a:lstStyle>
            <a:lvl1pPr>
              <a:defRPr/>
            </a:lvl1pPr>
          </a:lstStyle>
          <a:p>
            <a:pPr>
              <a:defRPr/>
            </a:pPr>
            <a:endParaRPr lang="ja-JP" altLang="en-US" dirty="0"/>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C96CB155-3399-4B7F-A4D6-415FE235B71C}" type="slidenum">
              <a:rPr lang="ja-JP" altLang="en-US"/>
              <a:pPr>
                <a:defRPr/>
              </a:pPr>
              <a:t>‹#›</a:t>
            </a:fld>
            <a:endParaRPr lang="ja-JP" altLang="en-US" dirty="0"/>
          </a:p>
        </p:txBody>
      </p:sp>
    </p:spTree>
    <p:extLst>
      <p:ext uri="{BB962C8B-B14F-4D97-AF65-F5344CB8AC3E}">
        <p14:creationId xmlns:p14="http://schemas.microsoft.com/office/powerpoint/2010/main" val="38734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12404B51-AEF2-4335-937F-A40E40EAFA96}" type="datetime1">
              <a:rPr lang="ja-JP" altLang="en-US" smtClean="0"/>
              <a:t>2023/2/1</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70A4AB74-09C8-499E-9755-4D0E7F77C395}" type="slidenum">
              <a:rPr lang="ja-JP" altLang="en-US"/>
              <a:pPr>
                <a:defRPr/>
              </a:pPr>
              <a:t>‹#›</a:t>
            </a:fld>
            <a:endParaRPr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smtClean="0"/>
              <a:t>マスタ タイトルの書式設定</a:t>
            </a:r>
            <a:endParaRPr lang="ja-JP" altLang="en-US"/>
          </a:p>
        </p:txBody>
      </p:sp>
      <p:sp>
        <p:nvSpPr>
          <p:cNvPr id="1049"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0" name="Rectangle 4"/>
          <p:cNvSpPr>
            <a:spLocks noGrp="1" noChangeArrowheads="1"/>
          </p:cNvSpPr>
          <p:nvPr>
            <p:ph type="dt" sz="half" idx="10"/>
          </p:nvPr>
        </p:nvSpPr>
        <p:spPr>
          <a:ln/>
        </p:spPr>
        <p:txBody>
          <a:bodyPr/>
          <a:lstStyle>
            <a:lvl1pPr>
              <a:defRPr/>
            </a:lvl1pPr>
          </a:lstStyle>
          <a:p>
            <a:pPr>
              <a:defRPr/>
            </a:pPr>
            <a:fld id="{9B2506BE-EAFB-48C0-B7A7-8824F995CCDE}" type="datetime1">
              <a:rPr lang="ja-JP" altLang="en-US" smtClean="0"/>
              <a:t>2023/2/1</a:t>
            </a:fld>
            <a:endParaRPr lang="ja-JP" altLang="en-US" dirty="0"/>
          </a:p>
        </p:txBody>
      </p:sp>
      <p:sp>
        <p:nvSpPr>
          <p:cNvPr id="1051"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52" name="Rectangle 6"/>
          <p:cNvSpPr>
            <a:spLocks noGrp="1" noChangeArrowheads="1"/>
          </p:cNvSpPr>
          <p:nvPr>
            <p:ph type="sldNum" sz="quarter" idx="12"/>
          </p:nvPr>
        </p:nvSpPr>
        <p:spPr>
          <a:ln/>
        </p:spPr>
        <p:txBody>
          <a:bodyPr/>
          <a:lstStyle>
            <a:lvl1pPr>
              <a:defRPr/>
            </a:lvl1pPr>
          </a:lstStyle>
          <a:p>
            <a:pPr>
              <a:defRPr/>
            </a:pPr>
            <a:fld id="{091BEF95-598A-4894-8D29-9E5892396066}" type="slidenum">
              <a:rPr lang="ja-JP" altLang="en-US"/>
              <a:pPr>
                <a:defRPr/>
              </a:pPr>
              <a:t>‹#›</a:t>
            </a:fld>
            <a:endParaRPr lang="ja-JP" altLang="en-US" dirty="0"/>
          </a:p>
        </p:txBody>
      </p:sp>
    </p:spTree>
    <p:extLst>
      <p:ext uri="{BB962C8B-B14F-4D97-AF65-F5344CB8AC3E}">
        <p14:creationId xmlns:p14="http://schemas.microsoft.com/office/powerpoint/2010/main" val="40668410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fld id="{25A43880-4CF4-41F5-BE3C-65C788517BE6}" type="datetime1">
              <a:rPr lang="ja-JP" altLang="en-US" smtClean="0"/>
              <a:t>2023/2/1</a:t>
            </a:fld>
            <a:endParaRPr lang="ja-JP" altLang="en-US" dirty="0"/>
          </a:p>
        </p:txBody>
      </p:sp>
      <p:sp>
        <p:nvSpPr>
          <p:cNvPr id="1057"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58" name="Rectangle 6"/>
          <p:cNvSpPr>
            <a:spLocks noGrp="1" noChangeArrowheads="1"/>
          </p:cNvSpPr>
          <p:nvPr>
            <p:ph type="sldNum" sz="quarter" idx="12"/>
          </p:nvPr>
        </p:nvSpPr>
        <p:spPr>
          <a:ln/>
        </p:spPr>
        <p:txBody>
          <a:bodyPr/>
          <a:lstStyle>
            <a:lvl1pPr>
              <a:defRPr/>
            </a:lvl1pPr>
          </a:lstStyle>
          <a:p>
            <a:pPr>
              <a:defRPr/>
            </a:pPr>
            <a:fld id="{779E34A8-0689-4137-A34C-CD2EA9A92B1A}" type="slidenum">
              <a:rPr lang="ja-JP" altLang="en-US"/>
              <a:pPr>
                <a:defRPr/>
              </a:pPr>
              <a:t>‹#›</a:t>
            </a:fld>
            <a:endParaRPr lang="ja-JP" altLang="en-US" dirty="0"/>
          </a:p>
        </p:txBody>
      </p:sp>
    </p:spTree>
    <p:extLst>
      <p:ext uri="{BB962C8B-B14F-4D97-AF65-F5344CB8AC3E}">
        <p14:creationId xmlns:p14="http://schemas.microsoft.com/office/powerpoint/2010/main" val="162136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smtClean="0"/>
              <a:t>マスタ タイトルの書式設定</a:t>
            </a:r>
            <a:endParaRPr lang="ja-JP" altLang="en-US"/>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3" name="Rectangle 4"/>
          <p:cNvSpPr>
            <a:spLocks noGrp="1" noChangeArrowheads="1"/>
          </p:cNvSpPr>
          <p:nvPr>
            <p:ph type="dt" sz="half" idx="10"/>
          </p:nvPr>
        </p:nvSpPr>
        <p:spPr>
          <a:ln/>
        </p:spPr>
        <p:txBody>
          <a:bodyPr/>
          <a:lstStyle>
            <a:lvl1pPr>
              <a:defRPr/>
            </a:lvl1pPr>
          </a:lstStyle>
          <a:p>
            <a:pPr>
              <a:defRPr/>
            </a:pPr>
            <a:fld id="{DCBF9480-04F6-4783-8A12-F397BCA5A60B}" type="datetime1">
              <a:rPr lang="ja-JP" altLang="en-US" smtClean="0"/>
              <a:t>2023/2/1</a:t>
            </a:fld>
            <a:endParaRPr lang="ja-JP" altLang="en-US" dirty="0"/>
          </a:p>
        </p:txBody>
      </p:sp>
      <p:sp>
        <p:nvSpPr>
          <p:cNvPr id="1064"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65" name="Rectangle 6"/>
          <p:cNvSpPr>
            <a:spLocks noGrp="1" noChangeArrowheads="1"/>
          </p:cNvSpPr>
          <p:nvPr>
            <p:ph type="sldNum" sz="quarter" idx="12"/>
          </p:nvPr>
        </p:nvSpPr>
        <p:spPr>
          <a:ln/>
        </p:spPr>
        <p:txBody>
          <a:bodyPr/>
          <a:lstStyle>
            <a:lvl1pPr>
              <a:defRPr/>
            </a:lvl1pPr>
          </a:lstStyle>
          <a:p>
            <a:pPr>
              <a:defRPr/>
            </a:pPr>
            <a:fld id="{70A4AB74-09C8-499E-9755-4D0E7F77C395}" type="slidenum">
              <a:rPr lang="ja-JP" altLang="en-US"/>
              <a:pPr>
                <a:defRPr/>
              </a:pPr>
              <a:t>‹#›</a:t>
            </a:fld>
            <a:endParaRPr lang="ja-JP" altLang="en-US" dirty="0"/>
          </a:p>
        </p:txBody>
      </p:sp>
    </p:spTree>
    <p:extLst>
      <p:ext uri="{BB962C8B-B14F-4D97-AF65-F5344CB8AC3E}">
        <p14:creationId xmlns:p14="http://schemas.microsoft.com/office/powerpoint/2010/main" val="6205050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2" name="Rectangle 4"/>
          <p:cNvSpPr>
            <a:spLocks noGrp="1" noChangeArrowheads="1"/>
          </p:cNvSpPr>
          <p:nvPr>
            <p:ph type="dt" sz="half" idx="10"/>
          </p:nvPr>
        </p:nvSpPr>
        <p:spPr>
          <a:ln/>
        </p:spPr>
        <p:txBody>
          <a:bodyPr/>
          <a:lstStyle>
            <a:lvl1pPr>
              <a:defRPr/>
            </a:lvl1pPr>
          </a:lstStyle>
          <a:p>
            <a:pPr>
              <a:defRPr/>
            </a:pPr>
            <a:fld id="{BD021C2C-77EA-46F0-96F1-3DEEC84ABF4A}" type="datetime1">
              <a:rPr lang="ja-JP" altLang="en-US" smtClean="0"/>
              <a:t>2023/2/1</a:t>
            </a:fld>
            <a:endParaRPr lang="ja-JP" altLang="en-US" dirty="0"/>
          </a:p>
        </p:txBody>
      </p:sp>
      <p:sp>
        <p:nvSpPr>
          <p:cNvPr id="1073"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74" name="Rectangle 6"/>
          <p:cNvSpPr>
            <a:spLocks noGrp="1" noChangeArrowheads="1"/>
          </p:cNvSpPr>
          <p:nvPr>
            <p:ph type="sldNum" sz="quarter" idx="12"/>
          </p:nvPr>
        </p:nvSpPr>
        <p:spPr>
          <a:ln/>
        </p:spPr>
        <p:txBody>
          <a:bodyPr/>
          <a:lstStyle>
            <a:lvl1pPr>
              <a:defRPr/>
            </a:lvl1pPr>
          </a:lstStyle>
          <a:p>
            <a:pPr>
              <a:defRPr/>
            </a:pPr>
            <a:fld id="{00EA7D98-2561-411F-86D5-1881DCD8DAA6}" type="slidenum">
              <a:rPr lang="ja-JP" altLang="en-US"/>
              <a:pPr>
                <a:defRPr/>
              </a:pPr>
              <a:t>‹#›</a:t>
            </a:fld>
            <a:endParaRPr lang="ja-JP" altLang="en-US" dirty="0"/>
          </a:p>
        </p:txBody>
      </p:sp>
    </p:spTree>
    <p:extLst>
      <p:ext uri="{BB962C8B-B14F-4D97-AF65-F5344CB8AC3E}">
        <p14:creationId xmlns:p14="http://schemas.microsoft.com/office/powerpoint/2010/main" val="3553709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smtClean="0"/>
              <a:t>マスタ タイトルの書式設定</a:t>
            </a:r>
            <a:endParaRPr lang="ja-JP" altLang="en-US"/>
          </a:p>
        </p:txBody>
      </p:sp>
      <p:sp>
        <p:nvSpPr>
          <p:cNvPr id="1077" name="Rectangle 4"/>
          <p:cNvSpPr>
            <a:spLocks noGrp="1" noChangeArrowheads="1"/>
          </p:cNvSpPr>
          <p:nvPr>
            <p:ph type="dt" sz="half" idx="10"/>
          </p:nvPr>
        </p:nvSpPr>
        <p:spPr>
          <a:ln/>
        </p:spPr>
        <p:txBody>
          <a:bodyPr/>
          <a:lstStyle>
            <a:lvl1pPr>
              <a:defRPr/>
            </a:lvl1pPr>
          </a:lstStyle>
          <a:p>
            <a:pPr>
              <a:defRPr/>
            </a:pPr>
            <a:fld id="{98C5EA52-1E99-46F0-9148-6DCECE752148}" type="datetime1">
              <a:rPr lang="ja-JP" altLang="en-US" smtClean="0"/>
              <a:t>2023/2/1</a:t>
            </a:fld>
            <a:endParaRPr lang="ja-JP" altLang="en-US" dirty="0"/>
          </a:p>
        </p:txBody>
      </p:sp>
      <p:sp>
        <p:nvSpPr>
          <p:cNvPr id="1078"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79" name="Rectangle 6"/>
          <p:cNvSpPr>
            <a:spLocks noGrp="1" noChangeArrowheads="1"/>
          </p:cNvSpPr>
          <p:nvPr>
            <p:ph type="sldNum" sz="quarter" idx="12"/>
          </p:nvPr>
        </p:nvSpPr>
        <p:spPr>
          <a:ln/>
        </p:spPr>
        <p:txBody>
          <a:bodyPr/>
          <a:lstStyle>
            <a:lvl1pPr>
              <a:defRPr/>
            </a:lvl1pPr>
          </a:lstStyle>
          <a:p>
            <a:pPr>
              <a:defRPr/>
            </a:pPr>
            <a:fld id="{3D60E52A-B67C-44D5-9BA1-689E8C3A0F28}" type="slidenum">
              <a:rPr lang="ja-JP" altLang="en-US"/>
              <a:pPr>
                <a:defRPr/>
              </a:pPr>
              <a:t>‹#›</a:t>
            </a:fld>
            <a:endParaRPr lang="ja-JP" altLang="en-US" dirty="0"/>
          </a:p>
        </p:txBody>
      </p:sp>
    </p:spTree>
    <p:extLst>
      <p:ext uri="{BB962C8B-B14F-4D97-AF65-F5344CB8AC3E}">
        <p14:creationId xmlns:p14="http://schemas.microsoft.com/office/powerpoint/2010/main" val="2089943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fld id="{0D398C57-CBEA-4D3A-B7A5-008C5D689EA5}" type="datetime1">
              <a:rPr lang="ja-JP" altLang="en-US" smtClean="0"/>
              <a:t>2023/2/1</a:t>
            </a:fld>
            <a:endParaRPr lang="ja-JP" altLang="en-US" dirty="0"/>
          </a:p>
        </p:txBody>
      </p:sp>
      <p:sp>
        <p:nvSpPr>
          <p:cNvPr id="1082"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83" name="Rectangle 6"/>
          <p:cNvSpPr>
            <a:spLocks noGrp="1" noChangeArrowheads="1"/>
          </p:cNvSpPr>
          <p:nvPr>
            <p:ph type="sldNum" sz="quarter" idx="12"/>
          </p:nvPr>
        </p:nvSpPr>
        <p:spPr>
          <a:ln/>
        </p:spPr>
        <p:txBody>
          <a:bodyPr/>
          <a:lstStyle>
            <a:lvl1pPr>
              <a:defRPr/>
            </a:lvl1pPr>
          </a:lstStyle>
          <a:p>
            <a:pPr>
              <a:defRPr/>
            </a:pPr>
            <a:fld id="{375B7700-827F-4560-8B1D-31568A95631F}" type="slidenum">
              <a:rPr lang="ja-JP" altLang="en-US"/>
              <a:pPr>
                <a:defRPr/>
              </a:pPr>
              <a:t>‹#›</a:t>
            </a:fld>
            <a:endParaRPr lang="ja-JP" altLang="en-US" dirty="0"/>
          </a:p>
        </p:txBody>
      </p:sp>
    </p:spTree>
    <p:extLst>
      <p:ext uri="{BB962C8B-B14F-4D97-AF65-F5344CB8AC3E}">
        <p14:creationId xmlns:p14="http://schemas.microsoft.com/office/powerpoint/2010/main" val="16101032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fld id="{848F3B21-E357-4E2E-91D5-BE2BA1046AFC}" type="datetime1">
              <a:rPr lang="ja-JP" altLang="en-US" smtClean="0"/>
              <a:t>2023/2/1</a:t>
            </a:fld>
            <a:endParaRPr lang="ja-JP" altLang="en-US" dirty="0"/>
          </a:p>
        </p:txBody>
      </p:sp>
      <p:sp>
        <p:nvSpPr>
          <p:cNvPr id="1089"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90" name="Rectangle 6"/>
          <p:cNvSpPr>
            <a:spLocks noGrp="1" noChangeArrowheads="1"/>
          </p:cNvSpPr>
          <p:nvPr>
            <p:ph type="sldNum" sz="quarter" idx="12"/>
          </p:nvPr>
        </p:nvSpPr>
        <p:spPr>
          <a:ln/>
        </p:spPr>
        <p:txBody>
          <a:bodyPr/>
          <a:lstStyle>
            <a:lvl1pPr>
              <a:defRPr/>
            </a:lvl1pPr>
          </a:lstStyle>
          <a:p>
            <a:pPr>
              <a:defRPr/>
            </a:pPr>
            <a:fld id="{8B98BEB8-1632-4463-B9EC-19C0FD7B9DB2}" type="slidenum">
              <a:rPr lang="ja-JP" altLang="en-US"/>
              <a:pPr>
                <a:defRPr/>
              </a:pPr>
              <a:t>‹#›</a:t>
            </a:fld>
            <a:endParaRPr lang="ja-JP" altLang="en-US" dirty="0"/>
          </a:p>
        </p:txBody>
      </p:sp>
    </p:spTree>
    <p:extLst>
      <p:ext uri="{BB962C8B-B14F-4D97-AF65-F5344CB8AC3E}">
        <p14:creationId xmlns:p14="http://schemas.microsoft.com/office/powerpoint/2010/main" val="590906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smtClean="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fld id="{89CB7BAC-6976-490F-80AF-76B487093D0D}" type="datetime1">
              <a:rPr lang="ja-JP" altLang="en-US" smtClean="0"/>
              <a:t>2023/2/1</a:t>
            </a:fld>
            <a:endParaRPr lang="ja-JP" altLang="en-US" dirty="0"/>
          </a:p>
        </p:txBody>
      </p:sp>
      <p:sp>
        <p:nvSpPr>
          <p:cNvPr id="1096"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97" name="Rectangle 6"/>
          <p:cNvSpPr>
            <a:spLocks noGrp="1" noChangeArrowheads="1"/>
          </p:cNvSpPr>
          <p:nvPr>
            <p:ph type="sldNum" sz="quarter" idx="12"/>
          </p:nvPr>
        </p:nvSpPr>
        <p:spPr>
          <a:ln/>
        </p:spPr>
        <p:txBody>
          <a:bodyPr/>
          <a:lstStyle>
            <a:lvl1pPr>
              <a:defRPr/>
            </a:lvl1pPr>
          </a:lstStyle>
          <a:p>
            <a:pPr>
              <a:defRPr/>
            </a:pPr>
            <a:fld id="{ED701746-8DA4-4EF1-8392-299DB83D13D8}" type="slidenum">
              <a:rPr lang="ja-JP" altLang="en-US"/>
              <a:pPr>
                <a:defRPr/>
              </a:pPr>
              <a:t>‹#›</a:t>
            </a:fld>
            <a:endParaRPr lang="ja-JP" altLang="en-US" dirty="0"/>
          </a:p>
        </p:txBody>
      </p:sp>
    </p:spTree>
    <p:extLst>
      <p:ext uri="{BB962C8B-B14F-4D97-AF65-F5344CB8AC3E}">
        <p14:creationId xmlns:p14="http://schemas.microsoft.com/office/powerpoint/2010/main" val="29270704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smtClean="0"/>
              <a:t>マスタ タイトルの書式設定</a:t>
            </a:r>
            <a:endParaRPr lang="ja-JP" altLang="en-US"/>
          </a:p>
        </p:txBody>
      </p:sp>
      <p:sp>
        <p:nvSpPr>
          <p:cNvPr id="1100"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1" name="Rectangle 4"/>
          <p:cNvSpPr>
            <a:spLocks noGrp="1" noChangeArrowheads="1"/>
          </p:cNvSpPr>
          <p:nvPr>
            <p:ph type="dt" sz="half" idx="10"/>
          </p:nvPr>
        </p:nvSpPr>
        <p:spPr>
          <a:ln/>
        </p:spPr>
        <p:txBody>
          <a:bodyPr/>
          <a:lstStyle>
            <a:lvl1pPr>
              <a:defRPr/>
            </a:lvl1pPr>
          </a:lstStyle>
          <a:p>
            <a:pPr>
              <a:defRPr/>
            </a:pPr>
            <a:fld id="{14218EBE-BBF1-4D80-BE8B-1C48574DD709}" type="datetime1">
              <a:rPr lang="ja-JP" altLang="en-US" smtClean="0"/>
              <a:t>2023/2/1</a:t>
            </a:fld>
            <a:endParaRPr lang="ja-JP" altLang="en-US" dirty="0"/>
          </a:p>
        </p:txBody>
      </p:sp>
      <p:sp>
        <p:nvSpPr>
          <p:cNvPr id="1102"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103" name="Rectangle 6"/>
          <p:cNvSpPr>
            <a:spLocks noGrp="1" noChangeArrowheads="1"/>
          </p:cNvSpPr>
          <p:nvPr>
            <p:ph type="sldNum" sz="quarter" idx="12"/>
          </p:nvPr>
        </p:nvSpPr>
        <p:spPr>
          <a:ln/>
        </p:spPr>
        <p:txBody>
          <a:bodyPr/>
          <a:lstStyle>
            <a:lvl1pPr>
              <a:defRPr/>
            </a:lvl1pPr>
          </a:lstStyle>
          <a:p>
            <a:pPr>
              <a:defRPr/>
            </a:pPr>
            <a:fld id="{556D371D-9834-429F-95DB-5B85555AC17B}" type="slidenum">
              <a:rPr lang="ja-JP" altLang="en-US"/>
              <a:pPr>
                <a:defRPr/>
              </a:pPr>
              <a:t>‹#›</a:t>
            </a:fld>
            <a:endParaRPr lang="ja-JP" altLang="en-US" dirty="0"/>
          </a:p>
        </p:txBody>
      </p:sp>
    </p:spTree>
    <p:extLst>
      <p:ext uri="{BB962C8B-B14F-4D97-AF65-F5344CB8AC3E}">
        <p14:creationId xmlns:p14="http://schemas.microsoft.com/office/powerpoint/2010/main" val="38986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smtClean="0"/>
              <a:t>マスタ タイトルの書式設定</a:t>
            </a:r>
            <a:endParaRPr lang="ja-JP" altLang="en-US"/>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7" name="Rectangle 4"/>
          <p:cNvSpPr>
            <a:spLocks noGrp="1" noChangeArrowheads="1"/>
          </p:cNvSpPr>
          <p:nvPr>
            <p:ph type="dt" sz="half" idx="10"/>
          </p:nvPr>
        </p:nvSpPr>
        <p:spPr>
          <a:ln/>
        </p:spPr>
        <p:txBody>
          <a:bodyPr/>
          <a:lstStyle>
            <a:lvl1pPr>
              <a:defRPr/>
            </a:lvl1pPr>
          </a:lstStyle>
          <a:p>
            <a:pPr>
              <a:defRPr/>
            </a:pPr>
            <a:fld id="{5495A7FB-8C2F-4DDB-881D-7DB0C2E8D959}" type="datetime1">
              <a:rPr lang="ja-JP" altLang="en-US" smtClean="0"/>
              <a:t>2023/2/1</a:t>
            </a:fld>
            <a:endParaRPr lang="ja-JP" altLang="en-US" dirty="0"/>
          </a:p>
        </p:txBody>
      </p:sp>
      <p:sp>
        <p:nvSpPr>
          <p:cNvPr id="1108"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109" name="Rectangle 6"/>
          <p:cNvSpPr>
            <a:spLocks noGrp="1" noChangeArrowheads="1"/>
          </p:cNvSpPr>
          <p:nvPr>
            <p:ph type="sldNum" sz="quarter" idx="12"/>
          </p:nvPr>
        </p:nvSpPr>
        <p:spPr>
          <a:ln/>
        </p:spPr>
        <p:txBody>
          <a:bodyPr/>
          <a:lstStyle>
            <a:lvl1pPr>
              <a:defRPr/>
            </a:lvl1pPr>
          </a:lstStyle>
          <a:p>
            <a:pPr>
              <a:defRPr/>
            </a:pPr>
            <a:fld id="{C535A083-D031-4AC5-A908-298C453FA23E}" type="slidenum">
              <a:rPr lang="ja-JP" altLang="en-US"/>
              <a:pPr>
                <a:defRPr/>
              </a:pPr>
              <a:t>‹#›</a:t>
            </a:fld>
            <a:endParaRPr lang="ja-JP" altLang="en-US" dirty="0"/>
          </a:p>
        </p:txBody>
      </p:sp>
    </p:spTree>
    <p:extLst>
      <p:ext uri="{BB962C8B-B14F-4D97-AF65-F5344CB8AC3E}">
        <p14:creationId xmlns:p14="http://schemas.microsoft.com/office/powerpoint/2010/main" val="343047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FFAC5396-C48D-41BF-BD7E-58AD084BCB4D}" type="datetime1">
              <a:rPr lang="ja-JP" altLang="en-US" smtClean="0"/>
              <a:t>2023/2/1</a:t>
            </a:fld>
            <a:endParaRPr lang="ja-JP"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p:cNvSpPr>
            <a:spLocks noGrp="1" noChangeArrowheads="1"/>
          </p:cNvSpPr>
          <p:nvPr>
            <p:ph type="sldNum" sz="quarter" idx="12"/>
          </p:nvPr>
        </p:nvSpPr>
        <p:spPr>
          <a:ln/>
        </p:spPr>
        <p:txBody>
          <a:bodyPr/>
          <a:lstStyle>
            <a:lvl1pPr>
              <a:defRPr/>
            </a:lvl1pPr>
          </a:lstStyle>
          <a:p>
            <a:pPr>
              <a:defRPr/>
            </a:pPr>
            <a:fld id="{00EA7D98-2561-411F-86D5-1881DCD8DAA6}" type="slidenum">
              <a:rPr lang="ja-JP" altLang="en-US"/>
              <a:pPr>
                <a:defRPr/>
              </a:pPr>
              <a:t>‹#›</a:t>
            </a:fld>
            <a:endParaRPr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1111" name="タイトル 1"/>
          <p:cNvSpPr>
            <a:spLocks noGrp="1"/>
          </p:cNvSpPr>
          <p:nvPr>
            <p:ph type="title"/>
          </p:nvPr>
        </p:nvSpPr>
        <p:spPr>
          <a:xfrm>
            <a:off x="896012" y="217488"/>
            <a:ext cx="8447617" cy="431800"/>
          </a:xfrm>
        </p:spPr>
        <p:txBody>
          <a:bodyPr/>
          <a:lstStyle/>
          <a:p>
            <a:r>
              <a:rPr lang="ja-JP" altLang="en-US" smtClean="0"/>
              <a:t>マスター タイトルの書式設定</a:t>
            </a:r>
            <a:endParaRPr lang="ja-JP" altLang="en-US"/>
          </a:p>
        </p:txBody>
      </p:sp>
      <p:sp>
        <p:nvSpPr>
          <p:cNvPr id="1112" name="テキスト プレースホルダー 2"/>
          <p:cNvSpPr>
            <a:spLocks noGrp="1"/>
          </p:cNvSpPr>
          <p:nvPr>
            <p:ph type="body" sz="half" idx="1"/>
          </p:nvPr>
        </p:nvSpPr>
        <p:spPr>
          <a:xfrm>
            <a:off x="495300" y="1600201"/>
            <a:ext cx="43751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13" name="コンテンツ プレースホルダー 3"/>
          <p:cNvSpPr>
            <a:spLocks noGrp="1"/>
          </p:cNvSpPr>
          <p:nvPr>
            <p:ph sz="half" idx="2"/>
          </p:nvPr>
        </p:nvSpPr>
        <p:spPr>
          <a:xfrm>
            <a:off x="5035550" y="1600201"/>
            <a:ext cx="437515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14" name="Rectangle 4"/>
          <p:cNvSpPr>
            <a:spLocks noGrp="1" noChangeArrowheads="1"/>
          </p:cNvSpPr>
          <p:nvPr>
            <p:ph type="dt" sz="half" idx="10"/>
          </p:nvPr>
        </p:nvSpPr>
        <p:spPr>
          <a:ln/>
        </p:spPr>
        <p:txBody>
          <a:bodyPr/>
          <a:lstStyle>
            <a:lvl1pPr>
              <a:defRPr/>
            </a:lvl1pPr>
          </a:lstStyle>
          <a:p>
            <a:pPr>
              <a:defRPr/>
            </a:pPr>
            <a:fld id="{C233D4F4-CD12-4616-A068-F3D6DBC3D614}" type="datetime1">
              <a:rPr lang="ja-JP" altLang="en-US" smtClean="0"/>
              <a:t>2023/2/1</a:t>
            </a:fld>
            <a:endParaRPr lang="en-US" altLang="ja-JP" dirty="0"/>
          </a:p>
        </p:txBody>
      </p:sp>
      <p:sp>
        <p:nvSpPr>
          <p:cNvPr id="111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16" name="Rectangle 6"/>
          <p:cNvSpPr>
            <a:spLocks noGrp="1" noChangeArrowheads="1"/>
          </p:cNvSpPr>
          <p:nvPr>
            <p:ph type="sldNum" sz="quarter" idx="12"/>
          </p:nvPr>
        </p:nvSpPr>
        <p:spPr>
          <a:ln/>
        </p:spPr>
        <p:txBody>
          <a:bodyPr/>
          <a:lstStyle>
            <a:lvl1pPr>
              <a:defRPr/>
            </a:lvl1pPr>
          </a:lstStyle>
          <a:p>
            <a:pPr>
              <a:defRPr/>
            </a:pPr>
            <a:fld id="{120A5E33-9911-43BC-A353-B79BDC3671C5}" type="slidenum">
              <a:rPr lang="en-US" altLang="ja-JP"/>
              <a:pPr>
                <a:defRPr/>
              </a:pPr>
              <a:t>‹#›</a:t>
            </a:fld>
            <a:endParaRPr lang="en-US" altLang="ja-JP" dirty="0"/>
          </a:p>
        </p:txBody>
      </p:sp>
    </p:spTree>
    <p:extLst>
      <p:ext uri="{BB962C8B-B14F-4D97-AF65-F5344CB8AC3E}">
        <p14:creationId xmlns:p14="http://schemas.microsoft.com/office/powerpoint/2010/main" val="740608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118"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119" name="表プレースホルダ 2"/>
          <p:cNvSpPr>
            <a:spLocks noGrp="1"/>
          </p:cNvSpPr>
          <p:nvPr>
            <p:ph type="tbl" idx="1"/>
          </p:nvPr>
        </p:nvSpPr>
        <p:spPr>
          <a:xfrm>
            <a:off x="495300" y="1600200"/>
            <a:ext cx="8915400" cy="4525963"/>
          </a:xfrm>
        </p:spPr>
        <p:txBody>
          <a:bodyPr/>
          <a:lstStyle/>
          <a:p>
            <a:pPr lvl="0"/>
            <a:endParaRPr lang="ja-JP" altLang="en-US" noProof="0" dirty="0"/>
          </a:p>
        </p:txBody>
      </p:sp>
      <p:sp>
        <p:nvSpPr>
          <p:cNvPr id="1120"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0785A3D-99EA-4209-926F-6A3B072443AA}" type="datetime1">
              <a:rPr kumimoji="1" lang="ja-JP" altLang="en-US"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t>2023/2/1</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21"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22"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201618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430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完全白紙">
    <p:spTree>
      <p:nvGrpSpPr>
        <p:cNvPr id="1" name=""/>
        <p:cNvGrpSpPr/>
        <p:nvPr/>
      </p:nvGrpSpPr>
      <p:grpSpPr>
        <a:xfrm>
          <a:off x="0" y="0"/>
          <a:ext cx="0" cy="0"/>
          <a:chOff x="0" y="0"/>
          <a:chExt cx="0" cy="0"/>
        </a:xfrm>
      </p:grpSpPr>
      <p:sp>
        <p:nvSpPr>
          <p:cNvPr id="1125" name="正方形/長方形 1"/>
          <p:cNvSpPr/>
          <p:nvPr userDrawn="1"/>
        </p:nvSpPr>
        <p:spPr>
          <a:xfrm>
            <a:off x="0" y="0"/>
            <a:ext cx="9906000" cy="6826250"/>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 name="Rectangle 6"/>
          <p:cNvSpPr>
            <a:spLocks noGrp="1" noChangeArrowheads="1"/>
          </p:cNvSpPr>
          <p:nvPr>
            <p:ph type="sldNum" sz="quarter" idx="10"/>
          </p:nvPr>
        </p:nvSpPr>
        <p:spPr/>
        <p:txBody>
          <a:bodyPr/>
          <a:lstStyle>
            <a:lvl1pPr algn="r" eaLnBrk="1" hangingPunct="1">
              <a:defRPr sz="1292"/>
            </a:lvl1pPr>
          </a:lstStyle>
          <a:p>
            <a:pPr>
              <a:defRPr/>
            </a:pPr>
            <a:fld id="{44E41169-6342-3A4D-A839-520CA82E3FEA}" type="slidenum">
              <a:rPr lang="en-US" altLang="ja-JP"/>
              <a:pPr>
                <a:defRPr/>
              </a:pPr>
              <a:t>‹#›</a:t>
            </a:fld>
            <a:endParaRPr lang="en-US" altLang="ja-JP" dirty="0"/>
          </a:p>
        </p:txBody>
      </p:sp>
    </p:spTree>
    <p:extLst>
      <p:ext uri="{BB962C8B-B14F-4D97-AF65-F5344CB8AC3E}">
        <p14:creationId xmlns:p14="http://schemas.microsoft.com/office/powerpoint/2010/main" val="938869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p:nvPicPr>
        <p:blipFill>
          <a:blip r:embed="rId2" cstate="print"/>
          <a:srcRect t="62230"/>
          <a:stretch>
            <a:fillRect/>
          </a:stretch>
        </p:blipFill>
        <p:spPr bwMode="auto">
          <a:xfrm>
            <a:off x="0" y="6524628"/>
            <a:ext cx="9906000" cy="333375"/>
          </a:xfrm>
          <a:prstGeom prst="rect">
            <a:avLst/>
          </a:prstGeom>
          <a:noFill/>
          <a:ln w="9525">
            <a:noFill/>
            <a:miter lim="800000"/>
            <a:headEnd/>
            <a:tailEnd/>
          </a:ln>
        </p:spPr>
      </p:pic>
      <p:sp>
        <p:nvSpPr>
          <p:cNvPr id="5" name="Rectangle 9"/>
          <p:cNvSpPr>
            <a:spLocks noChangeArrowheads="1"/>
          </p:cNvSpPr>
          <p:nvPr/>
        </p:nvSpPr>
        <p:spPr bwMode="auto">
          <a:xfrm>
            <a:off x="1833300" y="3284541"/>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endParaRPr>
          </a:p>
        </p:txBody>
      </p:sp>
      <p:pic>
        <p:nvPicPr>
          <p:cNvPr id="6" name="Picture 11"/>
          <p:cNvPicPr>
            <a:picLocks noChangeAspect="1" noChangeArrowheads="1"/>
          </p:cNvPicPr>
          <p:nvPr/>
        </p:nvPicPr>
        <p:blipFill>
          <a:blip r:embed="rId3" cstate="print"/>
          <a:srcRect/>
          <a:stretch>
            <a:fillRect/>
          </a:stretch>
        </p:blipFill>
        <p:spPr bwMode="auto">
          <a:xfrm>
            <a:off x="2" y="6051553"/>
            <a:ext cx="2301081" cy="473075"/>
          </a:xfrm>
          <a:prstGeom prst="rect">
            <a:avLst/>
          </a:prstGeom>
          <a:noFill/>
          <a:ln w="9525">
            <a:noFill/>
            <a:miter lim="800000"/>
            <a:headEnd/>
            <a:tailEnd/>
          </a:ln>
        </p:spPr>
      </p:pic>
      <p:sp>
        <p:nvSpPr>
          <p:cNvPr id="7" name="Text Box 12"/>
          <p:cNvSpPr txBox="1">
            <a:spLocks noChangeArrowheads="1"/>
          </p:cNvSpPr>
          <p:nvPr/>
        </p:nvSpPr>
        <p:spPr bwMode="auto">
          <a:xfrm>
            <a:off x="3" y="6524627"/>
            <a:ext cx="3389069" cy="262829"/>
          </a:xfrm>
          <a:prstGeom prst="rect">
            <a:avLst/>
          </a:prstGeom>
          <a:noFill/>
          <a:ln w="9525">
            <a:noFill/>
            <a:miter lim="800000"/>
            <a:headEnd/>
            <a:tailEnd/>
          </a:ln>
          <a:effectLst/>
        </p:spPr>
        <p:txBody>
          <a:bodyPr wrap="none">
            <a:spAutoFit/>
          </a:bodyPr>
          <a:lstStyle/>
          <a:p>
            <a:pPr>
              <a:defRPr/>
            </a:pPr>
            <a:r>
              <a:rPr lang="en-US" altLang="ja-JP" sz="1108" i="1">
                <a:solidFill>
                  <a:srgbClr val="FFFFFF"/>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3"/>
            <a:ext cx="8151813" cy="1470025"/>
          </a:xfrm>
        </p:spPr>
        <p:txBody>
          <a:bodyPr/>
          <a:lstStyle>
            <a:lvl1pPr>
              <a:defRPr sz="3692"/>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smtClean="0"/>
            </a:lvl1pPr>
          </a:lstStyle>
          <a:p>
            <a:pPr>
              <a:defRPr/>
            </a:pPr>
            <a:fld id="{9D4650D2-CDEB-4DDF-938A-230106916E9B}" type="datetime1">
              <a:rPr lang="ja-JP" altLang="en-US" smtClean="0">
                <a:solidFill>
                  <a:srgbClr val="000000"/>
                </a:solidFill>
              </a:rPr>
              <a:t>2023/2/1</a:t>
            </a:fld>
            <a:endParaRPr lang="ja-JP" altLang="en-US">
              <a:solidFill>
                <a:srgbClr val="000000"/>
              </a:solidFill>
            </a:endParaRPr>
          </a:p>
        </p:txBody>
      </p:sp>
      <p:sp>
        <p:nvSpPr>
          <p:cNvPr id="9" name="Rectangle 5"/>
          <p:cNvSpPr>
            <a:spLocks noGrp="1" noChangeArrowheads="1"/>
          </p:cNvSpPr>
          <p:nvPr>
            <p:ph type="ftr" sz="quarter" idx="11"/>
          </p:nvPr>
        </p:nvSpPr>
        <p:spPr/>
        <p:txBody>
          <a:bodyPr/>
          <a:lstStyle>
            <a:lvl1pPr>
              <a:defRPr smtClean="0"/>
            </a:lvl1pPr>
          </a:lstStyle>
          <a:p>
            <a:pPr>
              <a:defRPr/>
            </a:pPr>
            <a:endParaRPr lang="ja-JP" altLang="en-US">
              <a:solidFill>
                <a:srgbClr val="000000"/>
              </a:solidFill>
            </a:endParaRPr>
          </a:p>
        </p:txBody>
      </p:sp>
      <p:sp>
        <p:nvSpPr>
          <p:cNvPr id="10" name="Rectangle 6"/>
          <p:cNvSpPr>
            <a:spLocks noGrp="1" noChangeArrowheads="1"/>
          </p:cNvSpPr>
          <p:nvPr>
            <p:ph type="sldNum" sz="quarter" idx="12"/>
          </p:nvPr>
        </p:nvSpPr>
        <p:spPr>
          <a:xfrm>
            <a:off x="7099300" y="6245225"/>
            <a:ext cx="2311400" cy="476250"/>
          </a:xfrm>
        </p:spPr>
        <p:txBody>
          <a:bodyPr/>
          <a:lstStyle>
            <a:lvl1pPr>
              <a:defRPr smtClean="0"/>
            </a:lvl1pPr>
          </a:lstStyle>
          <a:p>
            <a:pPr>
              <a:defRPr/>
            </a:pPr>
            <a:fld id="{385E7D1F-4A28-4CC7-8DB8-F18EA26D70D9}" type="slidenum">
              <a:rPr lang="ja-JP" altLang="en-US">
                <a:solidFill>
                  <a:srgbClr val="000000"/>
                </a:solidFill>
              </a:rPr>
              <a:pPr>
                <a:defRPr/>
              </a:pPr>
              <a:t>‹#›</a:t>
            </a:fld>
            <a:endParaRPr lang="ja-JP" altLang="en-US">
              <a:solidFill>
                <a:srgbClr val="000000"/>
              </a:solidFill>
            </a:endParaRPr>
          </a:p>
        </p:txBody>
      </p:sp>
    </p:spTree>
    <p:extLst>
      <p:ext uri="{BB962C8B-B14F-4D97-AF65-F5344CB8AC3E}">
        <p14:creationId xmlns:p14="http://schemas.microsoft.com/office/powerpoint/2010/main" val="7516079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D7F93BCE-1AB4-46B5-8A2C-D6A8AAF673DE}" type="datetime1">
              <a:rPr lang="ja-JP" altLang="en-US" smtClean="0">
                <a:solidFill>
                  <a:srgbClr val="000000"/>
                </a:solidFill>
              </a:rPr>
              <a:t>2023/2/1</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F5535-896E-404B-9498-62E892888157}"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913585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fld id="{5FB15A7B-DCCE-4E99-95BF-524443275174}" type="datetime1">
              <a:rPr lang="ja-JP" altLang="en-US" smtClean="0">
                <a:solidFill>
                  <a:srgbClr val="000000"/>
                </a:solidFill>
              </a:rPr>
              <a:t>2023/2/1</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58102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3"/>
            <a:ext cx="437515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fld id="{DE9A27B9-9A45-48C5-99EA-BA099B55D9DE}" type="datetime1">
              <a:rPr lang="ja-JP" altLang="en-US" smtClean="0">
                <a:solidFill>
                  <a:srgbClr val="000000"/>
                </a:solidFill>
              </a:rPr>
              <a:t>2023/2/1</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964246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2" y="1535113"/>
            <a:ext cx="4378590"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2" y="2174875"/>
            <a:ext cx="4378590"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fld id="{71774696-9208-469A-8406-1F10781AC56A}" type="datetime1">
              <a:rPr lang="ja-JP" altLang="en-US" smtClean="0">
                <a:solidFill>
                  <a:srgbClr val="000000"/>
                </a:solidFill>
              </a:rPr>
              <a:t>2023/2/1</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56779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F8FBC9BC-B2B2-4389-A8CA-1F525521BE77}" type="datetime1">
              <a:rPr lang="ja-JP" altLang="en-US" smtClean="0">
                <a:solidFill>
                  <a:prstClr val="black"/>
                </a:solidFill>
              </a:rPr>
              <a:t>2023/2/1</a:t>
            </a:fld>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EDF933-85EC-4138-BD80-4F72DA109A42}" type="slidenum">
              <a:rPr lang="en-US" altLang="ja-JP" smtClean="0">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79272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3D536C1A-B2B6-4EC8-A760-52A32045D3A3}" type="datetime1">
              <a:rPr lang="ja-JP" altLang="en-US" smtClean="0"/>
              <a:t>2023/2/1</a:t>
            </a:fld>
            <a:endParaRPr lang="ja-JP"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p:cNvSpPr>
            <a:spLocks noGrp="1" noChangeArrowheads="1"/>
          </p:cNvSpPr>
          <p:nvPr>
            <p:ph type="sldNum" sz="quarter" idx="12"/>
          </p:nvPr>
        </p:nvSpPr>
        <p:spPr>
          <a:ln/>
        </p:spPr>
        <p:txBody>
          <a:bodyPr/>
          <a:lstStyle>
            <a:lvl1pPr>
              <a:defRPr/>
            </a:lvl1pPr>
          </a:lstStyle>
          <a:p>
            <a:pPr>
              <a:defRPr/>
            </a:pPr>
            <a:fld id="{3D60E52A-B67C-44D5-9BA1-689E8C3A0F28}" type="slidenum">
              <a:rPr lang="ja-JP" altLang="en-US"/>
              <a:pPr>
                <a:defRPr/>
              </a:pPr>
              <a:t>‹#›</a:t>
            </a:fld>
            <a:endParaRPr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2FE5B54-F65D-45AA-867B-2854B032057F}" type="datetime1">
              <a:rPr lang="ja-JP" altLang="en-US" smtClean="0">
                <a:solidFill>
                  <a:srgbClr val="000000"/>
                </a:solidFill>
              </a:rPr>
              <a:t>2023/2/1</a:t>
            </a:fld>
            <a:endParaRPr lang="ja-JP"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1937EA-6C07-41D6-AD9A-324E269B8708}" type="slidenum">
              <a:rPr lang="ja-JP" altLang="en-US" smtClean="0">
                <a:solidFill>
                  <a:srgbClr val="000000"/>
                </a:solidFill>
              </a:rPr>
              <a:pPr>
                <a:defRPr/>
              </a:pPr>
              <a:t>‹#›</a:t>
            </a:fld>
            <a:endParaRPr lang="ja-JP" altLang="en-US">
              <a:solidFill>
                <a:srgbClr val="000000"/>
              </a:solidFill>
            </a:endParaRPr>
          </a:p>
        </p:txBody>
      </p:sp>
    </p:spTree>
    <p:extLst>
      <p:ext uri="{BB962C8B-B14F-4D97-AF65-F5344CB8AC3E}">
        <p14:creationId xmlns:p14="http://schemas.microsoft.com/office/powerpoint/2010/main" val="3322369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872972" y="273053"/>
            <a:ext cx="5537729"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fld id="{753631CD-64A7-442E-BDA6-AC0BAE67A6BC}" type="datetime1">
              <a:rPr lang="ja-JP" altLang="en-US" smtClean="0">
                <a:solidFill>
                  <a:srgbClr val="000000"/>
                </a:solidFill>
              </a:rPr>
              <a:t>2023/2/1</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30876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fld id="{0E5F7FDC-7EC7-4508-9B14-37BDD2CA2CE2}" type="datetime1">
              <a:rPr lang="ja-JP" altLang="en-US" smtClean="0">
                <a:solidFill>
                  <a:srgbClr val="000000"/>
                </a:solidFill>
              </a:rPr>
              <a:t>2023/2/1</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43468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302CF51B-8AD6-410E-9D84-52BECF99071E}" type="datetime1">
              <a:rPr lang="ja-JP" altLang="en-US" smtClean="0">
                <a:solidFill>
                  <a:srgbClr val="000000"/>
                </a:solidFill>
              </a:rPr>
              <a:t>2023/2/1</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5404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2"/>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2"/>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fld id="{1A7368F8-7247-4F7D-8467-C3E303967D66}" type="datetime1">
              <a:rPr lang="ja-JP" altLang="en-US" smtClean="0">
                <a:solidFill>
                  <a:srgbClr val="000000"/>
                </a:solidFill>
              </a:rPr>
              <a:t>2023/2/1</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C08997E-174F-4B03-B400-C832CC7F8A14}"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117070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p:nvPicPr>
        <p:blipFill>
          <a:blip r:embed="rId2"/>
          <a:srcRect t="62230"/>
          <a:stretch>
            <a:fillRect/>
          </a:stretch>
        </p:blipFill>
        <p:spPr>
          <a:xfrm>
            <a:off x="0" y="6524626"/>
            <a:ext cx="9906000" cy="333375"/>
          </a:xfrm>
          <a:prstGeom prst="rect">
            <a:avLst/>
          </a:prstGeom>
          <a:noFill/>
          <a:ln w="9525">
            <a:noFill/>
            <a:miter lim="800000"/>
            <a:headEnd/>
            <a:tailEnd/>
          </a:ln>
        </p:spPr>
      </p:pic>
      <p:sp>
        <p:nvSpPr>
          <p:cNvPr id="1039" name="Rectangle 9"/>
          <p:cNvSpPr>
            <a:spLocks noChangeArrowheads="1"/>
          </p:cNvSpPr>
          <p:nvPr/>
        </p:nvSpPr>
        <p:spPr>
          <a:xfrm>
            <a:off x="1833299" y="3284539"/>
            <a:ext cx="8072702" cy="73025"/>
          </a:xfrm>
          <a:prstGeom prst="rect">
            <a:avLst/>
          </a:prstGeom>
          <a:solidFill>
            <a:srgbClr val="0066CC"/>
          </a:solidFill>
          <a:ln w="9525">
            <a:noFill/>
            <a:miter lim="800000"/>
            <a:headEnd/>
            <a:tailEnd/>
          </a:ln>
          <a:effectLst/>
        </p:spPr>
        <p:txBody>
          <a:bodyPr wrap="none" anchor="ctr"/>
          <a:lstStyle/>
          <a:p>
            <a:pPr fontAlgn="auto">
              <a:spcBef>
                <a:spcPts val="0"/>
              </a:spcBef>
              <a:spcAft>
                <a:spcPts val="0"/>
              </a:spcAft>
              <a:defRPr/>
            </a:pPr>
            <a:endParaRPr lang="ja-JP" altLang="en-US" dirty="0">
              <a:latin typeface="+mn-lt"/>
              <a:ea typeface="+mn-ea"/>
            </a:endParaRPr>
          </a:p>
        </p:txBody>
      </p:sp>
      <p:pic>
        <p:nvPicPr>
          <p:cNvPr id="1040" name="Picture 11"/>
          <p:cNvPicPr>
            <a:picLocks noChangeAspect="1" noChangeArrowheads="1"/>
          </p:cNvPicPr>
          <p:nvPr/>
        </p:nvPicPr>
        <p:blipFill>
          <a:blip r:embed="rId3"/>
          <a:stretch>
            <a:fillRect/>
          </a:stretch>
        </p:blipFill>
        <p:spPr>
          <a:xfrm>
            <a:off x="1" y="6051551"/>
            <a:ext cx="2301081" cy="473075"/>
          </a:xfrm>
          <a:prstGeom prst="rect">
            <a:avLst/>
          </a:prstGeom>
          <a:noFill/>
          <a:ln w="9525">
            <a:noFill/>
            <a:miter lim="800000"/>
            <a:headEnd/>
            <a:tailEnd/>
          </a:ln>
        </p:spPr>
      </p:pic>
      <p:sp>
        <p:nvSpPr>
          <p:cNvPr id="1041" name="Text Box 12"/>
          <p:cNvSpPr txBox="1">
            <a:spLocks noChangeArrowheads="1"/>
          </p:cNvSpPr>
          <p:nvPr/>
        </p:nvSpPr>
        <p:spPr>
          <a:xfrm>
            <a:off x="1" y="6524625"/>
            <a:ext cx="3642920" cy="27699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i="1" dirty="0">
                <a:solidFill>
                  <a:schemeClr val="bg1"/>
                </a:solidFill>
                <a:latin typeface="Times New Roman" pitchFamily="18" charset="0"/>
                <a:ea typeface="+mn-ea"/>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fld id="{24CFF80E-DDF5-4395-85A6-EE4ED8601FAC}" type="datetime1">
              <a:rPr lang="ja-JP" altLang="en-US" smtClean="0"/>
              <a:t>2023/2/1</a:t>
            </a:fld>
            <a:endParaRPr lang="ja-JP" altLang="en-US" dirty="0"/>
          </a:p>
        </p:txBody>
      </p:sp>
      <p:sp>
        <p:nvSpPr>
          <p:cNvPr id="1045" name="Rectangle 5"/>
          <p:cNvSpPr>
            <a:spLocks noGrp="1" noChangeArrowheads="1"/>
          </p:cNvSpPr>
          <p:nvPr>
            <p:ph type="ftr" sz="quarter" idx="11"/>
          </p:nvPr>
        </p:nvSpPr>
        <p:spPr/>
        <p:txBody>
          <a:bodyPr/>
          <a:lstStyle>
            <a:lvl1pPr>
              <a:defRPr/>
            </a:lvl1pPr>
          </a:lstStyle>
          <a:p>
            <a:pPr>
              <a:defRPr/>
            </a:pPr>
            <a:endParaRPr lang="ja-JP" altLang="en-US" dirty="0"/>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C96CB155-3399-4B7F-A4D6-415FE235B71C}" type="slidenum">
              <a:rPr lang="ja-JP" altLang="en-US"/>
              <a:pPr>
                <a:defRPr/>
              </a:pPr>
              <a:t>‹#›</a:t>
            </a:fld>
            <a:endParaRPr lang="ja-JP" altLang="en-US" dirty="0"/>
          </a:p>
        </p:txBody>
      </p:sp>
    </p:spTree>
    <p:extLst>
      <p:ext uri="{BB962C8B-B14F-4D97-AF65-F5344CB8AC3E}">
        <p14:creationId xmlns:p14="http://schemas.microsoft.com/office/powerpoint/2010/main" val="25261773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fld id="{9B2506BE-EAFB-48C0-B7A7-8824F995CCDE}" type="datetime1">
              <a:rPr lang="ja-JP" altLang="en-US" smtClean="0"/>
              <a:t>2023/2/1</a:t>
            </a:fld>
            <a:endParaRPr lang="ja-JP" altLang="en-US" dirty="0"/>
          </a:p>
        </p:txBody>
      </p:sp>
      <p:sp>
        <p:nvSpPr>
          <p:cNvPr id="1051"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52" name="Rectangle 6"/>
          <p:cNvSpPr>
            <a:spLocks noGrp="1" noChangeArrowheads="1"/>
          </p:cNvSpPr>
          <p:nvPr>
            <p:ph type="sldNum" sz="quarter" idx="12"/>
          </p:nvPr>
        </p:nvSpPr>
        <p:spPr>
          <a:ln/>
        </p:spPr>
        <p:txBody>
          <a:bodyPr/>
          <a:lstStyle>
            <a:lvl1pPr>
              <a:defRPr/>
            </a:lvl1pPr>
          </a:lstStyle>
          <a:p>
            <a:pPr>
              <a:defRPr/>
            </a:pPr>
            <a:fld id="{091BEF95-598A-4894-8D29-9E5892396066}" type="slidenum">
              <a:rPr lang="ja-JP" altLang="en-US"/>
              <a:pPr>
                <a:defRPr/>
              </a:pPr>
              <a:t>‹#›</a:t>
            </a:fld>
            <a:endParaRPr lang="ja-JP" altLang="en-US" dirty="0"/>
          </a:p>
        </p:txBody>
      </p:sp>
    </p:spTree>
    <p:extLst>
      <p:ext uri="{BB962C8B-B14F-4D97-AF65-F5344CB8AC3E}">
        <p14:creationId xmlns:p14="http://schemas.microsoft.com/office/powerpoint/2010/main" val="3900560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fld id="{25A43880-4CF4-41F5-BE3C-65C788517BE6}" type="datetime1">
              <a:rPr lang="ja-JP" altLang="en-US" smtClean="0"/>
              <a:t>2023/2/1</a:t>
            </a:fld>
            <a:endParaRPr lang="ja-JP" altLang="en-US" dirty="0"/>
          </a:p>
        </p:txBody>
      </p:sp>
      <p:sp>
        <p:nvSpPr>
          <p:cNvPr id="1057"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58" name="Rectangle 6"/>
          <p:cNvSpPr>
            <a:spLocks noGrp="1" noChangeArrowheads="1"/>
          </p:cNvSpPr>
          <p:nvPr>
            <p:ph type="sldNum" sz="quarter" idx="12"/>
          </p:nvPr>
        </p:nvSpPr>
        <p:spPr>
          <a:ln/>
        </p:spPr>
        <p:txBody>
          <a:bodyPr/>
          <a:lstStyle>
            <a:lvl1pPr>
              <a:defRPr/>
            </a:lvl1pPr>
          </a:lstStyle>
          <a:p>
            <a:pPr>
              <a:defRPr/>
            </a:pPr>
            <a:fld id="{779E34A8-0689-4137-A34C-CD2EA9A92B1A}" type="slidenum">
              <a:rPr lang="ja-JP" altLang="en-US"/>
              <a:pPr>
                <a:defRPr/>
              </a:pPr>
              <a:t>‹#›</a:t>
            </a:fld>
            <a:endParaRPr lang="ja-JP" altLang="en-US" dirty="0"/>
          </a:p>
        </p:txBody>
      </p:sp>
    </p:spTree>
    <p:extLst>
      <p:ext uri="{BB962C8B-B14F-4D97-AF65-F5344CB8AC3E}">
        <p14:creationId xmlns:p14="http://schemas.microsoft.com/office/powerpoint/2010/main" val="7004592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fld id="{DCBF9480-04F6-4783-8A12-F397BCA5A60B}" type="datetime1">
              <a:rPr lang="ja-JP" altLang="en-US" smtClean="0"/>
              <a:t>2023/2/1</a:t>
            </a:fld>
            <a:endParaRPr lang="ja-JP" altLang="en-US" dirty="0"/>
          </a:p>
        </p:txBody>
      </p:sp>
      <p:sp>
        <p:nvSpPr>
          <p:cNvPr id="1064"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65" name="Rectangle 6"/>
          <p:cNvSpPr>
            <a:spLocks noGrp="1" noChangeArrowheads="1"/>
          </p:cNvSpPr>
          <p:nvPr>
            <p:ph type="sldNum" sz="quarter" idx="12"/>
          </p:nvPr>
        </p:nvSpPr>
        <p:spPr>
          <a:ln/>
        </p:spPr>
        <p:txBody>
          <a:bodyPr/>
          <a:lstStyle>
            <a:lvl1pPr>
              <a:defRPr/>
            </a:lvl1pPr>
          </a:lstStyle>
          <a:p>
            <a:pPr>
              <a:defRPr/>
            </a:pPr>
            <a:fld id="{70A4AB74-09C8-499E-9755-4D0E7F77C395}" type="slidenum">
              <a:rPr lang="ja-JP" altLang="en-US"/>
              <a:pPr>
                <a:defRPr/>
              </a:pPr>
              <a:t>‹#›</a:t>
            </a:fld>
            <a:endParaRPr lang="ja-JP" altLang="en-US" dirty="0"/>
          </a:p>
        </p:txBody>
      </p:sp>
    </p:spTree>
    <p:extLst>
      <p:ext uri="{BB962C8B-B14F-4D97-AF65-F5344CB8AC3E}">
        <p14:creationId xmlns:p14="http://schemas.microsoft.com/office/powerpoint/2010/main" val="24727098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fld id="{BD021C2C-77EA-46F0-96F1-3DEEC84ABF4A}" type="datetime1">
              <a:rPr lang="ja-JP" altLang="en-US" smtClean="0"/>
              <a:t>2023/2/1</a:t>
            </a:fld>
            <a:endParaRPr lang="ja-JP" altLang="en-US" dirty="0"/>
          </a:p>
        </p:txBody>
      </p:sp>
      <p:sp>
        <p:nvSpPr>
          <p:cNvPr id="1073"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74" name="Rectangle 6"/>
          <p:cNvSpPr>
            <a:spLocks noGrp="1" noChangeArrowheads="1"/>
          </p:cNvSpPr>
          <p:nvPr>
            <p:ph type="sldNum" sz="quarter" idx="12"/>
          </p:nvPr>
        </p:nvSpPr>
        <p:spPr>
          <a:ln/>
        </p:spPr>
        <p:txBody>
          <a:bodyPr/>
          <a:lstStyle>
            <a:lvl1pPr>
              <a:defRPr/>
            </a:lvl1pPr>
          </a:lstStyle>
          <a:p>
            <a:pPr>
              <a:defRPr/>
            </a:pPr>
            <a:fld id="{00EA7D98-2561-411F-86D5-1881DCD8DAA6}" type="slidenum">
              <a:rPr lang="ja-JP" altLang="en-US"/>
              <a:pPr>
                <a:defRPr/>
              </a:pPr>
              <a:t>‹#›</a:t>
            </a:fld>
            <a:endParaRPr lang="ja-JP" altLang="en-US" dirty="0"/>
          </a:p>
        </p:txBody>
      </p:sp>
    </p:spTree>
    <p:extLst>
      <p:ext uri="{BB962C8B-B14F-4D97-AF65-F5344CB8AC3E}">
        <p14:creationId xmlns:p14="http://schemas.microsoft.com/office/powerpoint/2010/main" val="317139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D6DEE70-355F-4CB5-BE4E-38B6B196C935}" type="datetime1">
              <a:rPr lang="ja-JP" altLang="en-US" smtClean="0"/>
              <a:t>2023/2/1</a:t>
            </a:fld>
            <a:endParaRPr lang="ja-JP"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p:cNvSpPr>
            <a:spLocks noGrp="1" noChangeArrowheads="1"/>
          </p:cNvSpPr>
          <p:nvPr>
            <p:ph type="sldNum" sz="quarter" idx="12"/>
          </p:nvPr>
        </p:nvSpPr>
        <p:spPr>
          <a:ln/>
        </p:spPr>
        <p:txBody>
          <a:bodyPr/>
          <a:lstStyle>
            <a:lvl1pPr>
              <a:defRPr/>
            </a:lvl1pPr>
          </a:lstStyle>
          <a:p>
            <a:pPr>
              <a:defRPr/>
            </a:pPr>
            <a:fld id="{375B7700-827F-4560-8B1D-31568A95631F}" type="slidenum">
              <a:rPr lang="ja-JP" altLang="en-US"/>
              <a:pPr>
                <a:defRPr/>
              </a:pPr>
              <a:t>‹#›</a:t>
            </a:fld>
            <a:endParaRPr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fld id="{98C5EA52-1E99-46F0-9148-6DCECE752148}" type="datetime1">
              <a:rPr lang="ja-JP" altLang="en-US" smtClean="0"/>
              <a:t>2023/2/1</a:t>
            </a:fld>
            <a:endParaRPr lang="ja-JP" altLang="en-US" dirty="0"/>
          </a:p>
        </p:txBody>
      </p:sp>
      <p:sp>
        <p:nvSpPr>
          <p:cNvPr id="1078"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79" name="Rectangle 6"/>
          <p:cNvSpPr>
            <a:spLocks noGrp="1" noChangeArrowheads="1"/>
          </p:cNvSpPr>
          <p:nvPr>
            <p:ph type="sldNum" sz="quarter" idx="12"/>
          </p:nvPr>
        </p:nvSpPr>
        <p:spPr>
          <a:ln/>
        </p:spPr>
        <p:txBody>
          <a:bodyPr/>
          <a:lstStyle>
            <a:lvl1pPr>
              <a:defRPr/>
            </a:lvl1pPr>
          </a:lstStyle>
          <a:p>
            <a:pPr>
              <a:defRPr/>
            </a:pPr>
            <a:fld id="{3D60E52A-B67C-44D5-9BA1-689E8C3A0F28}" type="slidenum">
              <a:rPr lang="ja-JP" altLang="en-US"/>
              <a:pPr>
                <a:defRPr/>
              </a:pPr>
              <a:t>‹#›</a:t>
            </a:fld>
            <a:endParaRPr lang="ja-JP" altLang="en-US" dirty="0"/>
          </a:p>
        </p:txBody>
      </p:sp>
    </p:spTree>
    <p:extLst>
      <p:ext uri="{BB962C8B-B14F-4D97-AF65-F5344CB8AC3E}">
        <p14:creationId xmlns:p14="http://schemas.microsoft.com/office/powerpoint/2010/main" val="23925890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fld id="{0D398C57-CBEA-4D3A-B7A5-008C5D689EA5}" type="datetime1">
              <a:rPr lang="ja-JP" altLang="en-US" smtClean="0"/>
              <a:t>2023/2/1</a:t>
            </a:fld>
            <a:endParaRPr lang="ja-JP" altLang="en-US" dirty="0"/>
          </a:p>
        </p:txBody>
      </p:sp>
      <p:sp>
        <p:nvSpPr>
          <p:cNvPr id="1082"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83" name="Rectangle 6"/>
          <p:cNvSpPr>
            <a:spLocks noGrp="1" noChangeArrowheads="1"/>
          </p:cNvSpPr>
          <p:nvPr>
            <p:ph type="sldNum" sz="quarter" idx="12"/>
          </p:nvPr>
        </p:nvSpPr>
        <p:spPr>
          <a:ln/>
        </p:spPr>
        <p:txBody>
          <a:bodyPr/>
          <a:lstStyle>
            <a:lvl1pPr>
              <a:defRPr/>
            </a:lvl1pPr>
          </a:lstStyle>
          <a:p>
            <a:pPr>
              <a:defRPr/>
            </a:pPr>
            <a:fld id="{375B7700-827F-4560-8B1D-31568A95631F}" type="slidenum">
              <a:rPr lang="ja-JP" altLang="en-US"/>
              <a:pPr>
                <a:defRPr/>
              </a:pPr>
              <a:t>‹#›</a:t>
            </a:fld>
            <a:endParaRPr lang="ja-JP" altLang="en-US" dirty="0"/>
          </a:p>
        </p:txBody>
      </p:sp>
    </p:spTree>
    <p:extLst>
      <p:ext uri="{BB962C8B-B14F-4D97-AF65-F5344CB8AC3E}">
        <p14:creationId xmlns:p14="http://schemas.microsoft.com/office/powerpoint/2010/main" val="3215280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fld id="{848F3B21-E357-4E2E-91D5-BE2BA1046AFC}" type="datetime1">
              <a:rPr lang="ja-JP" altLang="en-US" smtClean="0"/>
              <a:t>2023/2/1</a:t>
            </a:fld>
            <a:endParaRPr lang="ja-JP" altLang="en-US" dirty="0"/>
          </a:p>
        </p:txBody>
      </p:sp>
      <p:sp>
        <p:nvSpPr>
          <p:cNvPr id="1089"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90" name="Rectangle 6"/>
          <p:cNvSpPr>
            <a:spLocks noGrp="1" noChangeArrowheads="1"/>
          </p:cNvSpPr>
          <p:nvPr>
            <p:ph type="sldNum" sz="quarter" idx="12"/>
          </p:nvPr>
        </p:nvSpPr>
        <p:spPr>
          <a:ln/>
        </p:spPr>
        <p:txBody>
          <a:bodyPr/>
          <a:lstStyle>
            <a:lvl1pPr>
              <a:defRPr/>
            </a:lvl1pPr>
          </a:lstStyle>
          <a:p>
            <a:pPr>
              <a:defRPr/>
            </a:pPr>
            <a:fld id="{8B98BEB8-1632-4463-B9EC-19C0FD7B9DB2}" type="slidenum">
              <a:rPr lang="ja-JP" altLang="en-US"/>
              <a:pPr>
                <a:defRPr/>
              </a:pPr>
              <a:t>‹#›</a:t>
            </a:fld>
            <a:endParaRPr lang="ja-JP" altLang="en-US" dirty="0"/>
          </a:p>
        </p:txBody>
      </p:sp>
    </p:spTree>
    <p:extLst>
      <p:ext uri="{BB962C8B-B14F-4D97-AF65-F5344CB8AC3E}">
        <p14:creationId xmlns:p14="http://schemas.microsoft.com/office/powerpoint/2010/main" val="2534211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dirty="0"/>
              <a:t>アイコンをクリックして図を追加</a:t>
            </a:r>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fld id="{89CB7BAC-6976-490F-80AF-76B487093D0D}" type="datetime1">
              <a:rPr lang="ja-JP" altLang="en-US" smtClean="0"/>
              <a:t>2023/2/1</a:t>
            </a:fld>
            <a:endParaRPr lang="ja-JP" altLang="en-US" dirty="0"/>
          </a:p>
        </p:txBody>
      </p:sp>
      <p:sp>
        <p:nvSpPr>
          <p:cNvPr id="1096"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097" name="Rectangle 6"/>
          <p:cNvSpPr>
            <a:spLocks noGrp="1" noChangeArrowheads="1"/>
          </p:cNvSpPr>
          <p:nvPr>
            <p:ph type="sldNum" sz="quarter" idx="12"/>
          </p:nvPr>
        </p:nvSpPr>
        <p:spPr>
          <a:ln/>
        </p:spPr>
        <p:txBody>
          <a:bodyPr/>
          <a:lstStyle>
            <a:lvl1pPr>
              <a:defRPr/>
            </a:lvl1pPr>
          </a:lstStyle>
          <a:p>
            <a:pPr>
              <a:defRPr/>
            </a:pPr>
            <a:fld id="{ED701746-8DA4-4EF1-8392-299DB83D13D8}" type="slidenum">
              <a:rPr lang="ja-JP" altLang="en-US"/>
              <a:pPr>
                <a:defRPr/>
              </a:pPr>
              <a:t>‹#›</a:t>
            </a:fld>
            <a:endParaRPr lang="ja-JP" altLang="en-US" dirty="0"/>
          </a:p>
        </p:txBody>
      </p:sp>
    </p:spTree>
    <p:extLst>
      <p:ext uri="{BB962C8B-B14F-4D97-AF65-F5344CB8AC3E}">
        <p14:creationId xmlns:p14="http://schemas.microsoft.com/office/powerpoint/2010/main" val="183308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fld id="{14218EBE-BBF1-4D80-BE8B-1C48574DD709}" type="datetime1">
              <a:rPr lang="ja-JP" altLang="en-US" smtClean="0"/>
              <a:t>2023/2/1</a:t>
            </a:fld>
            <a:endParaRPr lang="ja-JP" altLang="en-US" dirty="0"/>
          </a:p>
        </p:txBody>
      </p:sp>
      <p:sp>
        <p:nvSpPr>
          <p:cNvPr id="1102"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103" name="Rectangle 6"/>
          <p:cNvSpPr>
            <a:spLocks noGrp="1" noChangeArrowheads="1"/>
          </p:cNvSpPr>
          <p:nvPr>
            <p:ph type="sldNum" sz="quarter" idx="12"/>
          </p:nvPr>
        </p:nvSpPr>
        <p:spPr>
          <a:ln/>
        </p:spPr>
        <p:txBody>
          <a:bodyPr/>
          <a:lstStyle>
            <a:lvl1pPr>
              <a:defRPr/>
            </a:lvl1pPr>
          </a:lstStyle>
          <a:p>
            <a:pPr>
              <a:defRPr/>
            </a:pPr>
            <a:fld id="{556D371D-9834-429F-95DB-5B85555AC17B}" type="slidenum">
              <a:rPr lang="ja-JP" altLang="en-US"/>
              <a:pPr>
                <a:defRPr/>
              </a:pPr>
              <a:t>‹#›</a:t>
            </a:fld>
            <a:endParaRPr lang="ja-JP" altLang="en-US" dirty="0"/>
          </a:p>
        </p:txBody>
      </p:sp>
    </p:spTree>
    <p:extLst>
      <p:ext uri="{BB962C8B-B14F-4D97-AF65-F5344CB8AC3E}">
        <p14:creationId xmlns:p14="http://schemas.microsoft.com/office/powerpoint/2010/main" val="6714670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fld id="{5495A7FB-8C2F-4DDB-881D-7DB0C2E8D959}" type="datetime1">
              <a:rPr lang="ja-JP" altLang="en-US" smtClean="0"/>
              <a:t>2023/2/1</a:t>
            </a:fld>
            <a:endParaRPr lang="ja-JP" altLang="en-US" dirty="0"/>
          </a:p>
        </p:txBody>
      </p:sp>
      <p:sp>
        <p:nvSpPr>
          <p:cNvPr id="1108" name="Rectangle 5"/>
          <p:cNvSpPr>
            <a:spLocks noGrp="1" noChangeArrowheads="1"/>
          </p:cNvSpPr>
          <p:nvPr>
            <p:ph type="ftr" sz="quarter" idx="11"/>
          </p:nvPr>
        </p:nvSpPr>
        <p:spPr>
          <a:ln/>
        </p:spPr>
        <p:txBody>
          <a:bodyPr/>
          <a:lstStyle>
            <a:lvl1pPr>
              <a:defRPr/>
            </a:lvl1pPr>
          </a:lstStyle>
          <a:p>
            <a:pPr>
              <a:defRPr/>
            </a:pPr>
            <a:endParaRPr lang="ja-JP" altLang="en-US" dirty="0"/>
          </a:p>
        </p:txBody>
      </p:sp>
      <p:sp>
        <p:nvSpPr>
          <p:cNvPr id="1109" name="Rectangle 6"/>
          <p:cNvSpPr>
            <a:spLocks noGrp="1" noChangeArrowheads="1"/>
          </p:cNvSpPr>
          <p:nvPr>
            <p:ph type="sldNum" sz="quarter" idx="12"/>
          </p:nvPr>
        </p:nvSpPr>
        <p:spPr>
          <a:ln/>
        </p:spPr>
        <p:txBody>
          <a:bodyPr/>
          <a:lstStyle>
            <a:lvl1pPr>
              <a:defRPr/>
            </a:lvl1pPr>
          </a:lstStyle>
          <a:p>
            <a:pPr>
              <a:defRPr/>
            </a:pPr>
            <a:fld id="{C535A083-D031-4AC5-A908-298C453FA23E}" type="slidenum">
              <a:rPr lang="ja-JP" altLang="en-US"/>
              <a:pPr>
                <a:defRPr/>
              </a:pPr>
              <a:t>‹#›</a:t>
            </a:fld>
            <a:endParaRPr lang="ja-JP" altLang="en-US" dirty="0"/>
          </a:p>
        </p:txBody>
      </p:sp>
    </p:spTree>
    <p:extLst>
      <p:ext uri="{BB962C8B-B14F-4D97-AF65-F5344CB8AC3E}">
        <p14:creationId xmlns:p14="http://schemas.microsoft.com/office/powerpoint/2010/main" val="3921251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1111" name="タイトル 1"/>
          <p:cNvSpPr>
            <a:spLocks noGrp="1"/>
          </p:cNvSpPr>
          <p:nvPr>
            <p:ph type="title"/>
          </p:nvPr>
        </p:nvSpPr>
        <p:spPr>
          <a:xfrm>
            <a:off x="896012" y="217488"/>
            <a:ext cx="8447617" cy="431800"/>
          </a:xfrm>
        </p:spPr>
        <p:txBody>
          <a:bodyPr/>
          <a:lstStyle/>
          <a:p>
            <a:r>
              <a:rPr lang="ja-JP" altLang="en-US"/>
              <a:t>マスター タイトルの書式設定</a:t>
            </a:r>
          </a:p>
        </p:txBody>
      </p:sp>
      <p:sp>
        <p:nvSpPr>
          <p:cNvPr id="1112" name="テキスト プレースホルダー 2"/>
          <p:cNvSpPr>
            <a:spLocks noGrp="1"/>
          </p:cNvSpPr>
          <p:nvPr>
            <p:ph type="body" sz="half" idx="1"/>
          </p:nvPr>
        </p:nvSpPr>
        <p:spPr>
          <a:xfrm>
            <a:off x="49530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3" name="コンテンツ プレースホルダー 3"/>
          <p:cNvSpPr>
            <a:spLocks noGrp="1"/>
          </p:cNvSpPr>
          <p:nvPr>
            <p:ph sz="half" idx="2"/>
          </p:nvPr>
        </p:nvSpPr>
        <p:spPr>
          <a:xfrm>
            <a:off x="5035550" y="1600201"/>
            <a:ext cx="437515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4" name="Rectangle 4"/>
          <p:cNvSpPr>
            <a:spLocks noGrp="1" noChangeArrowheads="1"/>
          </p:cNvSpPr>
          <p:nvPr>
            <p:ph type="dt" sz="half" idx="10"/>
          </p:nvPr>
        </p:nvSpPr>
        <p:spPr>
          <a:ln/>
        </p:spPr>
        <p:txBody>
          <a:bodyPr/>
          <a:lstStyle>
            <a:lvl1pPr>
              <a:defRPr/>
            </a:lvl1pPr>
          </a:lstStyle>
          <a:p>
            <a:pPr>
              <a:defRPr/>
            </a:pPr>
            <a:fld id="{C233D4F4-CD12-4616-A068-F3D6DBC3D614}" type="datetime1">
              <a:rPr lang="ja-JP" altLang="en-US" smtClean="0"/>
              <a:t>2023/2/1</a:t>
            </a:fld>
            <a:endParaRPr lang="en-US" altLang="ja-JP" dirty="0"/>
          </a:p>
        </p:txBody>
      </p:sp>
      <p:sp>
        <p:nvSpPr>
          <p:cNvPr id="111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1116" name="Rectangle 6"/>
          <p:cNvSpPr>
            <a:spLocks noGrp="1" noChangeArrowheads="1"/>
          </p:cNvSpPr>
          <p:nvPr>
            <p:ph type="sldNum" sz="quarter" idx="12"/>
          </p:nvPr>
        </p:nvSpPr>
        <p:spPr>
          <a:ln/>
        </p:spPr>
        <p:txBody>
          <a:bodyPr/>
          <a:lstStyle>
            <a:lvl1pPr>
              <a:defRPr/>
            </a:lvl1pPr>
          </a:lstStyle>
          <a:p>
            <a:pPr>
              <a:defRPr/>
            </a:pPr>
            <a:fld id="{120A5E33-9911-43BC-A353-B79BDC3671C5}" type="slidenum">
              <a:rPr lang="en-US" altLang="ja-JP"/>
              <a:pPr>
                <a:defRPr/>
              </a:pPr>
              <a:t>‹#›</a:t>
            </a:fld>
            <a:endParaRPr lang="en-US" altLang="ja-JP" dirty="0"/>
          </a:p>
        </p:txBody>
      </p:sp>
    </p:spTree>
    <p:extLst>
      <p:ext uri="{BB962C8B-B14F-4D97-AF65-F5344CB8AC3E}">
        <p14:creationId xmlns:p14="http://schemas.microsoft.com/office/powerpoint/2010/main" val="1649522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8513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タイトルとテキスト">
    <p:spTree>
      <p:nvGrpSpPr>
        <p:cNvPr id="1" name=""/>
        <p:cNvGrpSpPr/>
        <p:nvPr/>
      </p:nvGrpSpPr>
      <p:grpSpPr>
        <a:xfrm>
          <a:off x="0" y="0"/>
          <a:ext cx="0" cy="0"/>
          <a:chOff x="0" y="0"/>
          <a:chExt cx="0" cy="0"/>
        </a:xfrm>
      </p:grpSpPr>
      <p:sp>
        <p:nvSpPr>
          <p:cNvPr id="1111" name="タイトル 1"/>
          <p:cNvSpPr>
            <a:spLocks noGrp="1"/>
          </p:cNvSpPr>
          <p:nvPr>
            <p:ph type="title" hasCustomPrompt="1"/>
          </p:nvPr>
        </p:nvSpPr>
        <p:spPr/>
        <p:txBody>
          <a:bodyPr/>
          <a:lstStyle>
            <a:lvl1pPr>
              <a:defRPr b="0" i="0">
                <a:latin typeface="+mj-ea"/>
                <a:ea typeface="+mj-ea"/>
                <a:cs typeface="Meiryo レギュラー" charset="-128"/>
              </a:defRPr>
            </a:lvl1pPr>
          </a:lstStyle>
          <a:p>
            <a:r>
              <a:rPr kumimoji="1" lang="ja-JP" altLang="en-US" dirty="0"/>
              <a:t>ここにタイトルを入力します</a:t>
            </a:r>
          </a:p>
        </p:txBody>
      </p:sp>
      <p:sp>
        <p:nvSpPr>
          <p:cNvPr id="1112" name="スライド番号プレースホルダー 2"/>
          <p:cNvSpPr>
            <a:spLocks noGrp="1"/>
          </p:cNvSpPr>
          <p:nvPr>
            <p:ph type="sldNum" sz="quarter" idx="10"/>
          </p:nvPr>
        </p:nvSpPr>
        <p:spPr>
          <a:xfrm>
            <a:off x="7973518" y="6409517"/>
            <a:ext cx="1581483" cy="324000"/>
          </a:xfrm>
        </p:spPr>
        <p:txBody>
          <a:bodyPr/>
          <a:lstStyle>
            <a:lvl1pPr>
              <a:defRPr>
                <a:latin typeface="+mj-lt"/>
              </a:defRPr>
            </a:lvl1pPr>
          </a:lstStyle>
          <a:p>
            <a:fld id="{AF8E12BC-F924-5F4E-B784-1AA462780521}" type="slidenum">
              <a:rPr lang="ja-JP" altLang="en-US" smtClean="0"/>
              <a:pPr/>
              <a:t>‹#›</a:t>
            </a:fld>
            <a:endParaRPr lang="ja-JP" altLang="en-US" dirty="0"/>
          </a:p>
        </p:txBody>
      </p:sp>
      <p:sp>
        <p:nvSpPr>
          <p:cNvPr id="1113" name="テキスト プレースホルダー 5"/>
          <p:cNvSpPr>
            <a:spLocks noGrp="1"/>
          </p:cNvSpPr>
          <p:nvPr>
            <p:ph type="body" sz="quarter" idx="11" hasCustomPrompt="1"/>
          </p:nvPr>
        </p:nvSpPr>
        <p:spPr>
          <a:xfrm>
            <a:off x="351000" y="1161346"/>
            <a:ext cx="9204000" cy="900000"/>
          </a:xfrm>
          <a:prstGeom prst="rect">
            <a:avLst/>
          </a:prstGeom>
        </p:spPr>
        <p:txBody>
          <a:bodyPr lIns="0" tIns="0" rIns="0" bIns="0"/>
          <a:lstStyle>
            <a:lvl1pPr marL="0" indent="0">
              <a:lnSpc>
                <a:spcPts val="2400"/>
              </a:lnSpc>
              <a:buNone/>
              <a:defRPr sz="1800" b="0" i="0" spc="0" baseline="0">
                <a:solidFill>
                  <a:schemeClr val="tx1"/>
                </a:solidFill>
                <a:latin typeface="+mn-ea"/>
                <a:ea typeface="+mn-ea"/>
                <a:cs typeface="Georgia レギュラー" charset="0"/>
              </a:defRPr>
            </a:lvl1pPr>
          </a:lstStyle>
          <a:p>
            <a:pPr lvl="0"/>
            <a:r>
              <a:rPr kumimoji="1" lang="ja-JP" altLang="en-US" dirty="0"/>
              <a:t>これはダミーテキストです。人は様々な経験を通して、企業や商品に対する印象を持つようになります。ブランドとは、そうした経験の蓄積の結果、人々の心の中に作られる。</a:t>
            </a:r>
          </a:p>
        </p:txBody>
      </p:sp>
    </p:spTree>
    <p:extLst>
      <p:ext uri="{BB962C8B-B14F-4D97-AF65-F5344CB8AC3E}">
        <p14:creationId xmlns:p14="http://schemas.microsoft.com/office/powerpoint/2010/main" val="19987087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完全白紙">
    <p:spTree>
      <p:nvGrpSpPr>
        <p:cNvPr id="1" name=""/>
        <p:cNvGrpSpPr/>
        <p:nvPr/>
      </p:nvGrpSpPr>
      <p:grpSpPr>
        <a:xfrm>
          <a:off x="0" y="0"/>
          <a:ext cx="0" cy="0"/>
          <a:chOff x="0" y="0"/>
          <a:chExt cx="0" cy="0"/>
        </a:xfrm>
      </p:grpSpPr>
      <p:sp>
        <p:nvSpPr>
          <p:cNvPr id="1125" name="正方形/長方形 1"/>
          <p:cNvSpPr/>
          <p:nvPr userDrawn="1"/>
        </p:nvSpPr>
        <p:spPr>
          <a:xfrm>
            <a:off x="0" y="0"/>
            <a:ext cx="9906000" cy="6826250"/>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 name="Rectangle 6"/>
          <p:cNvSpPr>
            <a:spLocks noGrp="1" noChangeArrowheads="1"/>
          </p:cNvSpPr>
          <p:nvPr>
            <p:ph type="sldNum" sz="quarter" idx="10"/>
          </p:nvPr>
        </p:nvSpPr>
        <p:spPr/>
        <p:txBody>
          <a:bodyPr/>
          <a:lstStyle>
            <a:lvl1pPr algn="r" eaLnBrk="1" hangingPunct="1">
              <a:defRPr sz="1292"/>
            </a:lvl1pPr>
          </a:lstStyle>
          <a:p>
            <a:pPr>
              <a:defRPr/>
            </a:pPr>
            <a:fld id="{44E41169-6342-3A4D-A839-520CA82E3FEA}" type="slidenum">
              <a:rPr lang="en-US" altLang="ja-JP"/>
              <a:pPr>
                <a:defRPr/>
              </a:pPr>
              <a:t>‹#›</a:t>
            </a:fld>
            <a:endParaRPr lang="en-US" altLang="ja-JP" dirty="0"/>
          </a:p>
        </p:txBody>
      </p:sp>
    </p:spTree>
    <p:extLst>
      <p:ext uri="{BB962C8B-B14F-4D97-AF65-F5344CB8AC3E}">
        <p14:creationId xmlns:p14="http://schemas.microsoft.com/office/powerpoint/2010/main" val="42112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82ED1CF-F4DF-4AD7-AF46-C18F37A1E9F7}" type="datetime1">
              <a:rPr lang="ja-JP" altLang="en-US" smtClean="0"/>
              <a:t>2023/2/1</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8B98BEB8-1632-4463-B9EC-19C0FD7B9DB2}" type="slidenum">
              <a:rPr lang="ja-JP" altLang="en-US"/>
              <a:pPr>
                <a:defRPr/>
              </a:pPr>
              <a:t>‹#›</a:t>
            </a:fld>
            <a:endParaRPr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118" name="タイトル 1"/>
          <p:cNvSpPr>
            <a:spLocks noGrp="1"/>
          </p:cNvSpPr>
          <p:nvPr>
            <p:ph type="title"/>
          </p:nvPr>
        </p:nvSpPr>
        <p:spPr>
          <a:xfrm>
            <a:off x="0" y="0"/>
            <a:ext cx="7605713" cy="476250"/>
          </a:xfrm>
        </p:spPr>
        <p:txBody>
          <a:bodyPr/>
          <a:lstStyle/>
          <a:p>
            <a:r>
              <a:rPr lang="ja-JP" altLang="en-US"/>
              <a:t>マスタ タイトルの書式設定</a:t>
            </a:r>
          </a:p>
        </p:txBody>
      </p:sp>
      <p:sp>
        <p:nvSpPr>
          <p:cNvPr id="1119" name="表プレースホルダ 2"/>
          <p:cNvSpPr>
            <a:spLocks noGrp="1"/>
          </p:cNvSpPr>
          <p:nvPr>
            <p:ph type="tbl" idx="1"/>
          </p:nvPr>
        </p:nvSpPr>
        <p:spPr>
          <a:xfrm>
            <a:off x="495300" y="1600200"/>
            <a:ext cx="8915400" cy="4525963"/>
          </a:xfrm>
        </p:spPr>
        <p:txBody>
          <a:bodyPr/>
          <a:lstStyle/>
          <a:p>
            <a:pPr lvl="0"/>
            <a:endParaRPr lang="ja-JP" altLang="en-US" noProof="0" dirty="0"/>
          </a:p>
        </p:txBody>
      </p:sp>
      <p:sp>
        <p:nvSpPr>
          <p:cNvPr id="1120"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30785A3D-99EA-4209-926F-6A3B072443AA}" type="datetime1">
              <a:rPr kumimoji="1" lang="ja-JP" altLang="en-US"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t>2023/2/1</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21"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122"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D589E4-6D06-45BF-B98E-73375DB6E6F7}" type="slidenum">
              <a:rPr kumimoji="1" lang="en-US" altLang="ja-JP" sz="14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866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11EFCED-CC61-4387-82DD-B45469463570}" type="datetime1">
              <a:rPr lang="ja-JP" altLang="en-US" smtClean="0"/>
              <a:t>2023/2/1</a:t>
            </a:fld>
            <a:endParaRPr lang="ja-JP"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p:cNvSpPr>
            <a:spLocks noGrp="1" noChangeArrowheads="1"/>
          </p:cNvSpPr>
          <p:nvPr>
            <p:ph type="sldNum" sz="quarter" idx="12"/>
          </p:nvPr>
        </p:nvSpPr>
        <p:spPr>
          <a:ln/>
        </p:spPr>
        <p:txBody>
          <a:bodyPr/>
          <a:lstStyle>
            <a:lvl1pPr>
              <a:defRPr/>
            </a:lvl1pPr>
          </a:lstStyle>
          <a:p>
            <a:pPr>
              <a:defRPr/>
            </a:pPr>
            <a:fld id="{ED701746-8DA4-4EF1-8392-299DB83D13D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wmf"/><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wmf"/><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7.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6.png"/><Relationship Id="rId2" Type="http://schemas.openxmlformats.org/officeDocument/2006/relationships/slideLayout" Target="../slideLayouts/slideLayout26.xml"/><Relationship Id="rId16"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19" Type="http://schemas.openxmlformats.org/officeDocument/2006/relationships/image" Target="../media/image4.wmf"/><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6.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8.png"/><Relationship Id="rId2" Type="http://schemas.openxmlformats.org/officeDocument/2006/relationships/slideLayout" Target="../slideLayouts/slideLayout40.xml"/><Relationship Id="rId16" Type="http://schemas.openxmlformats.org/officeDocument/2006/relationships/theme" Target="../theme/theme4.xml"/><Relationship Id="rId20" Type="http://schemas.openxmlformats.org/officeDocument/2006/relationships/image" Target="../media/image4.w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7.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9.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6" Type="http://schemas.openxmlformats.org/officeDocument/2006/relationships/image" Target="../media/image4.w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3.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8.png"/><Relationship Id="rId3" Type="http://schemas.openxmlformats.org/officeDocument/2006/relationships/slideLayout" Target="../slideLayouts/slideLayout67.xml"/><Relationship Id="rId21" Type="http://schemas.openxmlformats.org/officeDocument/2006/relationships/image" Target="../media/image4.wmf"/><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image" Target="../media/image7.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image" Target="../media/image6.png"/><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fld id="{99B89F7C-3096-4E56-A48A-55D158DBE2C6}" type="datetime1">
              <a:rPr lang="ja-JP" altLang="en-US" smtClean="0"/>
              <a:t>2023/2/1</a:t>
            </a:fld>
            <a:endParaRPr lang="ja-JP" alt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ja-JP" altLang="en-US"/>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defRPr>
            </a:lvl1pPr>
          </a:lstStyle>
          <a:p>
            <a:pPr>
              <a:defRPr/>
            </a:pPr>
            <a:fld id="{D23BF8A1-45AD-42A4-B6C7-E8A64F928689}" type="slidenum">
              <a:rPr lang="ja-JP" altLang="en-US"/>
              <a:pPr>
                <a:defRPr/>
              </a:pPr>
              <a:t>‹#›</a:t>
            </a:fld>
            <a:endParaRPr lang="ja-JP" altLang="en-US"/>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4"/>
            <a:src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032" name="Picture 14"/>
          <p:cNvPicPr>
            <a:picLocks noChangeAspect="1" noChangeArrowheads="1"/>
          </p:cNvPicPr>
          <p:nvPr/>
        </p:nvPicPr>
        <p:blipFill>
          <a:blip r:embed="rId17" cstate="screen">
            <a:extLst>
              <a:ext uri="{28A0092B-C50C-407E-A947-70E740481C1C}">
                <a14:useLocalDpi xmlns:a14="http://schemas.microsoft.com/office/drawing/2010/main"/>
              </a:ext>
            </a:extLst>
          </a:blip>
          <a:srcRect t="3670"/>
          <a:stretch>
            <a:fillRect/>
          </a:stretch>
        </p:blipFill>
        <p:spPr bwMode="auto">
          <a:xfrm>
            <a:off x="8225765" y="1"/>
            <a:ext cx="1680236"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1"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2" r:id="rId12"/>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prstClr val="black"/>
                </a:solidFill>
                <a:latin typeface="Arial" charset="0"/>
                <a:ea typeface="ＭＳ Ｐゴシック" charset="-128"/>
              </a:defRPr>
            </a:lvl1pPr>
          </a:lstStyle>
          <a:p>
            <a:pPr>
              <a:defRPr/>
            </a:pPr>
            <a:fld id="{A11A90E0-FF2A-4804-8836-3EB5C447952F}" type="datetime1">
              <a:rPr lang="ja-JP" altLang="en-US" smtClean="0"/>
              <a:t>2023/2/1</a:t>
            </a:fld>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prstClr val="black"/>
                </a:solidFill>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9634278" y="6719888"/>
            <a:ext cx="271727" cy="138112"/>
          </a:xfrm>
          <a:prstGeom prst="rect">
            <a:avLst/>
          </a:prstGeom>
          <a:solidFill>
            <a:schemeClr val="bg1"/>
          </a:solidFill>
          <a:ln w="9525">
            <a:noFill/>
            <a:miter lim="800000"/>
            <a:headEnd/>
            <a:tailEnd/>
          </a:ln>
          <a:effectLst/>
        </p:spPr>
        <p:txBody>
          <a:bodyPr vert="horz" wrap="square" lIns="0" tIns="0" rIns="36000" bIns="0" numCol="1" anchor="ctr" anchorCtr="0" compatLnSpc="1">
            <a:prstTxWarp prst="textNoShape">
              <a:avLst/>
            </a:prstTxWarp>
            <a:spAutoFit/>
          </a:bodyPr>
          <a:lstStyle>
            <a:lvl1pPr algn="r">
              <a:defRPr sz="900">
                <a:solidFill>
                  <a:prstClr val="black"/>
                </a:solidFill>
                <a:latin typeface="Arial" charset="0"/>
                <a:ea typeface="ＭＳ Ｐゴシック" charset="-128"/>
              </a:defRPr>
            </a:lvl1pPr>
          </a:lstStyle>
          <a:p>
            <a:pPr>
              <a:defRPr/>
            </a:pPr>
            <a:fld id="{B6BC9F14-C6AE-4AC1-87D3-CFEA7B043308}" type="slidenum">
              <a:rPr lang="en-US" altLang="ja-JP"/>
              <a:pPr>
                <a:defRPr/>
              </a:pPr>
              <a:t>‹#›</a:t>
            </a:fld>
            <a:endParaRPr lang="en-US" altLang="ja-JP" dirty="0"/>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p:nvPicPr>
          <p:blipFill>
            <a:blip r:embed="rId14"/>
            <a:src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p:nvGrpSpPr>
          <p:grpSpPr bwMode="auto">
            <a:xfrm>
              <a:off x="0" y="0"/>
              <a:ext cx="5760" cy="318"/>
              <a:chOff x="0" y="0"/>
              <a:chExt cx="5760" cy="318"/>
            </a:xfrm>
          </p:grpSpPr>
          <p:pic>
            <p:nvPicPr>
              <p:cNvPr id="1035" name="Picture 11" descr="mlit_top"/>
              <p:cNvPicPr>
                <a:picLocks noChangeAspect="1" noChangeArrowheads="1"/>
              </p:cNvPicPr>
              <p:nvPr/>
            </p:nvPicPr>
            <p:blipFill>
              <a:blip r:embed="rId15" cstate="screen">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p:nvPicPr>
            <p:blipFill>
              <a:blip r:embed="rId16" cstate="screen">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p:nvPicPr>
            <p:blipFill>
              <a:blip r:embed="rId16" cstate="screen">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0" y="0"/>
            <a:ext cx="99060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032" name="Picture 14"/>
          <p:cNvPicPr>
            <a:picLocks noChangeAspect="1" noChangeArrowheads="1"/>
          </p:cNvPicPr>
          <p:nvPr/>
        </p:nvPicPr>
        <p:blipFill>
          <a:blip r:embed="rId17" cstate="screen">
            <a:extLst>
              <a:ext uri="{28A0092B-C50C-407E-A947-70E740481C1C}">
                <a14:useLocalDpi xmlns:a14="http://schemas.microsoft.com/office/drawing/2010/main"/>
              </a:ext>
            </a:extLst>
          </a:blip>
          <a:srcRect t="3670"/>
          <a:stretch>
            <a:fillRect/>
          </a:stretch>
        </p:blipFill>
        <p:spPr bwMode="auto">
          <a:xfrm>
            <a:off x="8366787" y="0"/>
            <a:ext cx="1539213" cy="330200"/>
          </a:xfrm>
          <a:prstGeom prst="rect">
            <a:avLst/>
          </a:prstGeom>
          <a:noFill/>
          <a:ln w="9525">
            <a:noFill/>
            <a:miter lim="800000"/>
            <a:headEnd/>
            <a:tailEnd/>
          </a:ln>
        </p:spPr>
      </p:pic>
    </p:spTree>
    <p:extLst>
      <p:ext uri="{BB962C8B-B14F-4D97-AF65-F5344CB8AC3E}">
        <p14:creationId xmlns:p14="http://schemas.microsoft.com/office/powerpoint/2010/main" val="1570416922"/>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9" name="Rectangle 2"/>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Rectangle 3"/>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50" charset="-128"/>
              </a:defRPr>
            </a:lvl1pPr>
          </a:lstStyle>
          <a:p>
            <a:pPr>
              <a:defRPr/>
            </a:pPr>
            <a:fld id="{47DA4394-C9FC-45D9-A11E-EB535B48B1C5}" type="datetime1">
              <a:rPr lang="ja-JP" altLang="en-US" smtClean="0"/>
              <a:t>2023/2/1</a:t>
            </a:fld>
            <a:endParaRPr lang="en-US" altLang="ja-JP"/>
          </a:p>
        </p:txBody>
      </p:sp>
      <p:sp>
        <p:nvSpPr>
          <p:cNvPr id="1071" name="Rectangle 4"/>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50" charset="-128"/>
              </a:defRPr>
            </a:lvl1pPr>
          </a:lstStyle>
          <a:p>
            <a:pPr>
              <a:defRPr/>
            </a:pPr>
            <a:endParaRPr lang="en-US" altLang="ja-JP"/>
          </a:p>
        </p:txBody>
      </p:sp>
      <p:sp>
        <p:nvSpPr>
          <p:cNvPr id="1072" name="Rectangle 5"/>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1400">
                <a:solidFill>
                  <a:srgbClr val="000000"/>
                </a:solidFill>
              </a:defRPr>
            </a:lvl1pPr>
          </a:lstStyle>
          <a:p>
            <a:pPr>
              <a:defRPr/>
            </a:pPr>
            <a:fld id="{2AD793D1-7C66-4051-8747-4687227209FA}" type="slidenum">
              <a:rPr lang="ja-JP" altLang="en-US"/>
              <a:pPr>
                <a:defRPr/>
              </a:pPr>
              <a:t>‹#›</a:t>
            </a:fld>
            <a:endParaRPr lang="en-US" altLang="ja-JP"/>
          </a:p>
        </p:txBody>
      </p:sp>
      <p:grpSp>
        <p:nvGrpSpPr>
          <p:cNvPr id="1073" name="Group 6"/>
          <p:cNvGrpSpPr/>
          <p:nvPr/>
        </p:nvGrpSpPr>
        <p:grpSpPr>
          <a:xfrm>
            <a:off x="0" y="0"/>
            <a:ext cx="9906000" cy="546100"/>
            <a:chOff x="0" y="0"/>
            <a:chExt cx="5760" cy="344"/>
          </a:xfrm>
        </p:grpSpPr>
        <p:pic>
          <p:nvPicPr>
            <p:cNvPr id="1074" name="Picture 7" descr="mlit_top"/>
            <p:cNvPicPr>
              <a:picLocks noChangeAspect="1" noChangeArrowheads="1"/>
            </p:cNvPicPr>
            <p:nvPr userDrawn="1"/>
          </p:nvPicPr>
          <p:blipFill>
            <a:blip r:embed="rId16"/>
            <a:stretch>
              <a:fillRect/>
            </a:stretch>
          </p:blipFill>
          <p:spPr>
            <a:xfrm>
              <a:off x="0" y="300"/>
              <a:ext cx="5760" cy="44"/>
            </a:xfrm>
            <a:prstGeom prst="rect">
              <a:avLst/>
            </a:prstGeom>
            <a:noFill/>
            <a:ln>
              <a:noFill/>
            </a:ln>
          </p:spPr>
        </p:pic>
        <p:grpSp>
          <p:nvGrpSpPr>
            <p:cNvPr id="1075" name="Group 8"/>
            <p:cNvGrpSpPr/>
            <p:nvPr userDrawn="1"/>
          </p:nvGrpSpPr>
          <p:grpSpPr>
            <a:xfrm>
              <a:off x="0" y="0"/>
              <a:ext cx="5760" cy="318"/>
              <a:chOff x="0" y="0"/>
              <a:chExt cx="5760" cy="318"/>
            </a:xfrm>
          </p:grpSpPr>
          <p:pic>
            <p:nvPicPr>
              <p:cNvPr id="1076" name="Picture 9"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a:noFill/>
              </a:ln>
            </p:spPr>
          </p:pic>
          <p:pic>
            <p:nvPicPr>
              <p:cNvPr id="1077" name="Picture 10"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a:noFill/>
              </a:ln>
            </p:spPr>
          </p:pic>
          <p:pic>
            <p:nvPicPr>
              <p:cNvPr id="1078" name="Picture 11"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a:noFill/>
              </a:ln>
            </p:spPr>
          </p:pic>
        </p:grpSp>
      </p:grpSp>
      <p:sp>
        <p:nvSpPr>
          <p:cNvPr id="1079" name="Rectangle 12"/>
          <p:cNvSpPr>
            <a:spLocks noGrp="1" noChangeArrowheads="1"/>
          </p:cNvSpPr>
          <p:nvPr>
            <p:ph type="title"/>
          </p:nvPr>
        </p:nvSpPr>
        <p:spPr>
          <a:xfrm>
            <a:off x="0" y="0"/>
            <a:ext cx="7605713"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80" name="Picture 13"/>
          <p:cNvPicPr>
            <a:picLocks noChangeAspect="1" noChangeArrowheads="1"/>
          </p:cNvPicPr>
          <p:nvPr/>
        </p:nvPicPr>
        <p:blipFill>
          <a:blip r:embed="rId19"/>
          <a:srcRect t="3670"/>
          <a:stretch>
            <a:fillRect/>
          </a:stretch>
        </p:blipFill>
        <p:spPr>
          <a:xfrm>
            <a:off x="8226425" y="0"/>
            <a:ext cx="1679575" cy="333375"/>
          </a:xfrm>
          <a:prstGeom prst="rect">
            <a:avLst/>
          </a:prstGeom>
          <a:noFill/>
          <a:ln>
            <a:noFill/>
          </a:ln>
        </p:spPr>
      </p:pic>
    </p:spTree>
    <p:extLst>
      <p:ext uri="{BB962C8B-B14F-4D97-AF65-F5344CB8AC3E}">
        <p14:creationId xmlns:p14="http://schemas.microsoft.com/office/powerpoint/2010/main" val="80125747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fld id="{740FDB1A-D9E3-4C84-A153-A970F6DBB2C1}" type="datetime1">
              <a:rPr lang="ja-JP" altLang="en-US" smtClean="0"/>
              <a:t>2023/2/1</a:t>
            </a:fld>
            <a:endParaRPr lang="ja-JP" altLang="en-US" dirty="0"/>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ja-JP" altLang="en-US" dirty="0"/>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400">
                <a:latin typeface="+mn-lt"/>
                <a:ea typeface="+mn-ea"/>
              </a:defRPr>
            </a:lvl1pPr>
          </a:lstStyle>
          <a:p>
            <a:pPr>
              <a:defRPr/>
            </a:pPr>
            <a:fld id="{D23BF8A1-45AD-42A4-B6C7-E8A64F928689}" type="slidenum">
              <a:rPr lang="ja-JP" altLang="en-US"/>
              <a:pPr>
                <a:defRPr/>
              </a:pPr>
              <a:t>‹#›</a:t>
            </a:fld>
            <a:endParaRPr lang="ja-JP" altLang="en-US" dirty="0"/>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7"/>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8"/>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9"/>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9"/>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1036" name="Picture 14"/>
          <p:cNvPicPr>
            <a:picLocks noChangeAspect="1" noChangeArrowheads="1"/>
          </p:cNvPicPr>
          <p:nvPr/>
        </p:nvPicPr>
        <p:blipFill>
          <a:blip r:embed="rId20"/>
          <a:srcRect t="3670"/>
          <a:stretch>
            <a:fillRect/>
          </a:stretch>
        </p:blipFill>
        <p:spPr>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49464257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3"/>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smtClean="0"/>
            </a:lvl1pPr>
          </a:lstStyle>
          <a:p>
            <a:fld id="{1260ACD7-A4CF-4807-9ECC-F7BCC7112092}" type="datetime1">
              <a:rPr lang="ja-JP" altLang="en-US" smtClean="0">
                <a:solidFill>
                  <a:srgbClr val="000000"/>
                </a:solidFill>
              </a:rPr>
              <a:t>2023/2/1</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smtClean="0"/>
            </a:lvl1pPr>
          </a:lstStyle>
          <a:p>
            <a:endParaRPr lang="en-US" altLang="ja-JP">
              <a:solidFill>
                <a:srgbClr val="000000"/>
              </a:solidFill>
            </a:endParaRPr>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smtClean="0"/>
            </a:lvl1pPr>
          </a:lstStyle>
          <a:p>
            <a:fld id="{6C08997E-174F-4B03-B400-C832CC7F8A14}" type="slidenum">
              <a:rPr lang="en-US" altLang="ja-JP">
                <a:solidFill>
                  <a:srgbClr val="000000"/>
                </a:solidFill>
              </a:rPr>
              <a:pPr/>
              <a:t>‹#›</a:t>
            </a:fld>
            <a:endParaRPr lang="en-US" altLang="ja-JP">
              <a:solidFill>
                <a:srgbClr val="000000"/>
              </a:solidFill>
            </a:endParaRP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3"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2"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p:nvPicPr>
        <p:blipFill>
          <a:blip r:embed="rId16" cstate="print"/>
          <a:srcRect t="3670"/>
          <a:stretch>
            <a:fillRect/>
          </a:stretch>
        </p:blipFill>
        <p:spPr bwMode="auto">
          <a:xfrm>
            <a:off x="8225766" y="3"/>
            <a:ext cx="1680236" cy="333375"/>
          </a:xfrm>
          <a:prstGeom prst="rect">
            <a:avLst/>
          </a:prstGeom>
          <a:noFill/>
          <a:ln w="9525">
            <a:noFill/>
            <a:miter lim="800000"/>
            <a:headEnd/>
            <a:tailEnd/>
          </a:ln>
        </p:spPr>
      </p:pic>
      <p:grpSp>
        <p:nvGrpSpPr>
          <p:cNvPr id="14" name="Group 18"/>
          <p:cNvGrpSpPr>
            <a:grpSpLocks/>
          </p:cNvGrpSpPr>
          <p:nvPr userDrawn="1"/>
        </p:nvGrpSpPr>
        <p:grpSpPr bwMode="auto">
          <a:xfrm>
            <a:off x="0" y="0"/>
            <a:ext cx="9906000" cy="546100"/>
            <a:chOff x="0" y="0"/>
            <a:chExt cx="5760" cy="344"/>
          </a:xfrm>
        </p:grpSpPr>
        <p:pic>
          <p:nvPicPr>
            <p:cNvPr id="15"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p:spPr>
        </p:pic>
        <p:grpSp>
          <p:nvGrpSpPr>
            <p:cNvPr id="16" name="Group 17"/>
            <p:cNvGrpSpPr>
              <a:grpSpLocks/>
            </p:cNvGrpSpPr>
            <p:nvPr userDrawn="1"/>
          </p:nvGrpSpPr>
          <p:grpSpPr bwMode="auto">
            <a:xfrm>
              <a:off x="0" y="0"/>
              <a:ext cx="5760" cy="318"/>
              <a:chOff x="0" y="0"/>
              <a:chExt cx="5760" cy="318"/>
            </a:xfrm>
          </p:grpSpPr>
          <p:pic>
            <p:nvPicPr>
              <p:cNvPr id="17"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p:spPr>
          </p:pic>
          <p:pic>
            <p:nvPicPr>
              <p:cNvPr id="18"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p:spPr>
          </p:pic>
          <p:pic>
            <p:nvPicPr>
              <p:cNvPr id="19"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p:spPr>
          </p:pic>
        </p:grpSp>
      </p:grpSp>
      <p:pic>
        <p:nvPicPr>
          <p:cNvPr id="20" name="Picture 14"/>
          <p:cNvPicPr>
            <a:picLocks noChangeAspect="1" noChangeArrowheads="1"/>
          </p:cNvPicPr>
          <p:nvPr userDrawn="1"/>
        </p:nvPicPr>
        <p:blipFill>
          <a:blip r:embed="rId16" cstate="print"/>
          <a:srcRect t="3670"/>
          <a:stretch>
            <a:fillRect/>
          </a:stretch>
        </p:blipFill>
        <p:spPr bwMode="auto">
          <a:xfrm>
            <a:off x="8225768" y="4"/>
            <a:ext cx="1680236" cy="333375"/>
          </a:xfrm>
          <a:prstGeom prst="rect">
            <a:avLst/>
          </a:prstGeom>
          <a:noFill/>
          <a:ln w="9525">
            <a:noFill/>
            <a:miter lim="800000"/>
            <a:headEnd/>
            <a:tailEnd/>
          </a:ln>
          <a:effectLst/>
        </p:spPr>
      </p:pic>
    </p:spTree>
    <p:extLst>
      <p:ext uri="{BB962C8B-B14F-4D97-AF65-F5344CB8AC3E}">
        <p14:creationId xmlns:p14="http://schemas.microsoft.com/office/powerpoint/2010/main" val="2184726636"/>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hdr="0" ftr="0" dt="0"/>
  <p:txStyles>
    <p:titleStyle>
      <a:lvl1pPr algn="l" rtl="0" eaLnBrk="1" fontAlgn="base" hangingPunct="1">
        <a:spcBef>
          <a:spcPct val="0"/>
        </a:spcBef>
        <a:spcAft>
          <a:spcPct val="0"/>
        </a:spcAft>
        <a:defRPr kumimoji="1" sz="2585">
          <a:solidFill>
            <a:srgbClr val="4087C8"/>
          </a:solidFill>
          <a:latin typeface="+mj-lt"/>
          <a:ea typeface="+mj-ea"/>
          <a:cs typeface="+mj-cs"/>
        </a:defRPr>
      </a:lvl1pPr>
      <a:lvl2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1" fontAlgn="base" hangingPunct="1">
        <a:spcBef>
          <a:spcPct val="20000"/>
        </a:spcBef>
        <a:spcAft>
          <a:spcPct val="0"/>
        </a:spcAft>
        <a:buChar char="•"/>
        <a:defRPr kumimoji="1" sz="2954">
          <a:solidFill>
            <a:schemeClr val="tx1"/>
          </a:solidFill>
          <a:latin typeface="+mn-lt"/>
          <a:ea typeface="+mn-ea"/>
          <a:cs typeface="+mn-cs"/>
        </a:defRPr>
      </a:lvl1pPr>
      <a:lvl2pPr marL="685817" indent="-263776" algn="l" rtl="0" eaLnBrk="1" fontAlgn="base" hangingPunct="1">
        <a:spcBef>
          <a:spcPct val="20000"/>
        </a:spcBef>
        <a:spcAft>
          <a:spcPct val="0"/>
        </a:spcAft>
        <a:buChar char="–"/>
        <a:defRPr kumimoji="1" sz="2585">
          <a:solidFill>
            <a:schemeClr val="tx1"/>
          </a:solidFill>
          <a:latin typeface="+mn-lt"/>
          <a:ea typeface="+mn-ea"/>
        </a:defRPr>
      </a:lvl2pPr>
      <a:lvl3pPr marL="1055103" indent="-211021" algn="l" rtl="0" eaLnBrk="1" fontAlgn="base" hangingPunct="1">
        <a:spcBef>
          <a:spcPct val="20000"/>
        </a:spcBef>
        <a:spcAft>
          <a:spcPct val="0"/>
        </a:spcAft>
        <a:buChar char="•"/>
        <a:defRPr kumimoji="1" sz="2215">
          <a:solidFill>
            <a:schemeClr val="tx1"/>
          </a:solidFill>
          <a:latin typeface="+mn-lt"/>
          <a:ea typeface="+mn-ea"/>
        </a:defRPr>
      </a:lvl3pPr>
      <a:lvl4pPr marL="1477145" indent="-211021" algn="l" rtl="0" eaLnBrk="1" fontAlgn="base" hangingPunct="1">
        <a:spcBef>
          <a:spcPct val="20000"/>
        </a:spcBef>
        <a:spcAft>
          <a:spcPct val="0"/>
        </a:spcAft>
        <a:buChar char="–"/>
        <a:defRPr kumimoji="1" sz="1846">
          <a:solidFill>
            <a:schemeClr val="tx1"/>
          </a:solidFill>
          <a:latin typeface="+mn-lt"/>
          <a:ea typeface="+mn-ea"/>
        </a:defRPr>
      </a:lvl4pPr>
      <a:lvl5pPr marL="1899186" indent="-211021" algn="l" rtl="0" eaLnBrk="1" fontAlgn="base" hangingPunct="1">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defRPr>
            </a:lvl1pPr>
          </a:lstStyle>
          <a:p>
            <a:pPr>
              <a:defRPr/>
            </a:pPr>
            <a:fld id="{740FDB1A-D9E3-4C84-A153-A970F6DBB2C1}" type="datetime1">
              <a:rPr lang="ja-JP" altLang="en-US" smtClean="0"/>
              <a:t>2023/2/1</a:t>
            </a:fld>
            <a:endParaRPr lang="ja-JP" altLang="en-US" dirty="0"/>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defRPr>
            </a:lvl1pPr>
          </a:lstStyle>
          <a:p>
            <a:pPr>
              <a:defRPr/>
            </a:pPr>
            <a:endParaRPr lang="ja-JP" altLang="en-US" dirty="0"/>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400">
                <a:latin typeface="+mn-lt"/>
                <a:ea typeface="+mn-ea"/>
              </a:defRPr>
            </a:lvl1pPr>
          </a:lstStyle>
          <a:p>
            <a:pPr>
              <a:defRPr/>
            </a:pPr>
            <a:fld id="{D23BF8A1-45AD-42A4-B6C7-E8A64F928689}" type="slidenum">
              <a:rPr lang="ja-JP" altLang="en-US"/>
              <a:pPr>
                <a:defRPr/>
              </a:pPr>
              <a:t>‹#›</a:t>
            </a:fld>
            <a:endParaRPr lang="ja-JP" altLang="en-US" dirty="0"/>
          </a:p>
        </p:txBody>
      </p:sp>
      <p:grpSp>
        <p:nvGrpSpPr>
          <p:cNvPr id="1029" name="Group 18"/>
          <p:cNvGrpSpPr/>
          <p:nvPr/>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8"/>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9"/>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20"/>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20"/>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6" name="Picture 14"/>
          <p:cNvPicPr>
            <a:picLocks noChangeAspect="1" noChangeArrowheads="1"/>
          </p:cNvPicPr>
          <p:nvPr/>
        </p:nvPicPr>
        <p:blipFill>
          <a:blip r:embed="rId21"/>
          <a:srcRect t="3670"/>
          <a:stretch>
            <a:fillRect/>
          </a:stretch>
        </p:blipFill>
        <p:spPr>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1549883315"/>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http://www.jitensha.jp/jkalist/p-info/images/h25_01ootori-w1.jpg"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１．駐車場の整備</a:t>
            </a:r>
            <a:r>
              <a:rPr lang="ja-JP" altLang="en-US" dirty="0" smtClean="0"/>
              <a:t>状況等</a:t>
            </a:r>
            <a:endParaRPr kumimoji="1" lang="ja-JP" altLang="en-US" dirty="0"/>
          </a:p>
        </p:txBody>
      </p:sp>
    </p:spTree>
    <p:extLst>
      <p:ext uri="{BB962C8B-B14F-4D97-AF65-F5344CB8AC3E}">
        <p14:creationId xmlns:p14="http://schemas.microsoft.com/office/powerpoint/2010/main" val="1578797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75901" y="2765634"/>
            <a:ext cx="4072481" cy="3310415"/>
          </a:xfrm>
          <a:prstGeom prst="rect">
            <a:avLst/>
          </a:prstGeom>
        </p:spPr>
      </p:pic>
      <p:pic>
        <p:nvPicPr>
          <p:cNvPr id="6" name="図 5"/>
          <p:cNvPicPr>
            <a:picLocks noChangeAspect="1"/>
          </p:cNvPicPr>
          <p:nvPr/>
        </p:nvPicPr>
        <p:blipFill>
          <a:blip r:embed="rId4"/>
          <a:stretch>
            <a:fillRect/>
          </a:stretch>
        </p:blipFill>
        <p:spPr>
          <a:xfrm>
            <a:off x="5221915" y="2474876"/>
            <a:ext cx="4109060" cy="3505504"/>
          </a:xfrm>
          <a:prstGeom prst="rect">
            <a:avLst/>
          </a:prstGeom>
        </p:spPr>
      </p:pic>
      <p:sp>
        <p:nvSpPr>
          <p:cNvPr id="2789" name="Rectangle 2"/>
          <p:cNvSpPr>
            <a:spLocks noGrp="1" noChangeArrowheads="1"/>
          </p:cNvSpPr>
          <p:nvPr>
            <p:ph type="title"/>
          </p:nvPr>
        </p:nvSpPr>
        <p:spPr/>
        <p:txBody>
          <a:bodyPr/>
          <a:lstStyle/>
          <a:p>
            <a:pPr eaLnBrk="1" hangingPunct="1"/>
            <a:r>
              <a:rPr lang="ja-JP" altLang="en-US" dirty="0">
                <a:latin typeface="+mn-ea"/>
                <a:ea typeface="+mn-ea"/>
              </a:rPr>
              <a:t>自動二輪車駐車場の整備状況</a:t>
            </a:r>
          </a:p>
        </p:txBody>
      </p:sp>
      <p:sp>
        <p:nvSpPr>
          <p:cNvPr id="2790" name="テキスト ボックス 11"/>
          <p:cNvSpPr txBox="1">
            <a:spLocks noChangeArrowheads="1"/>
          </p:cNvSpPr>
          <p:nvPr/>
        </p:nvSpPr>
        <p:spPr>
          <a:xfrm>
            <a:off x="118738" y="6033006"/>
            <a:ext cx="4762254" cy="707886"/>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注１</a:t>
            </a:r>
            <a:r>
              <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駐車場の箇所数及び台数は、都市計画駐車場、届出駐車場、附置義務駐車施設、路上駐車場の合計値。</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注２　専用は、自動二輪車のみが駐車可能なスペース。</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注３　併用は、自動二輪車及び自動車（四輪車）がともに駐車可能なスペース。</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791" name="テキスト ボックス 8"/>
          <p:cNvSpPr txBox="1"/>
          <p:nvPr/>
        </p:nvSpPr>
        <p:spPr>
          <a:xfrm>
            <a:off x="8055356" y="2470531"/>
            <a:ext cx="1691648" cy="276106"/>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（令和元年度末）</a:t>
            </a:r>
          </a:p>
        </p:txBody>
      </p:sp>
      <p:sp>
        <p:nvSpPr>
          <p:cNvPr id="2792" name="テキスト ボックス 11"/>
          <p:cNvSpPr txBox="1">
            <a:spLocks noChangeArrowheads="1"/>
          </p:cNvSpPr>
          <p:nvPr/>
        </p:nvSpPr>
        <p:spPr>
          <a:xfrm>
            <a:off x="3736977" y="2519860"/>
            <a:ext cx="1189276" cy="246221"/>
          </a:xfrm>
          <a:prstGeom prst="rect">
            <a:avLst/>
          </a:prstGeom>
          <a:noFill/>
          <a:ln w="9525">
            <a:noFill/>
            <a:miter lim="800000"/>
            <a:headEnd/>
            <a:tailEnd/>
          </a:ln>
        </p:spPr>
        <p:txBody>
          <a:bodyPr wrap="square">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箇所数</a:t>
            </a:r>
            <a:r>
              <a:rPr kumimoji="1" lang="en-US" altLang="ja-JP"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r>
              <a:rPr kumimoji="1" lang="ja-JP" altLang="en-US"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箇所</a:t>
            </a:r>
            <a:r>
              <a:rPr kumimoji="1" lang="en-US" altLang="ja-JP"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p>
        </p:txBody>
      </p:sp>
      <p:sp>
        <p:nvSpPr>
          <p:cNvPr id="2793" name="テキスト ボックス 11"/>
          <p:cNvSpPr txBox="1">
            <a:spLocks noChangeArrowheads="1"/>
          </p:cNvSpPr>
          <p:nvPr/>
        </p:nvSpPr>
        <p:spPr>
          <a:xfrm>
            <a:off x="219744" y="2519860"/>
            <a:ext cx="1083793" cy="246221"/>
          </a:xfrm>
          <a:prstGeom prst="rect">
            <a:avLst/>
          </a:prstGeom>
          <a:noFill/>
          <a:ln w="9525">
            <a:noFill/>
            <a:miter lim="800000"/>
            <a:headEnd/>
            <a:tailEnd/>
          </a:ln>
        </p:spPr>
        <p:txBody>
          <a:bodyPr wrap="square">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駐車場台数</a:t>
            </a:r>
            <a:r>
              <a:rPr kumimoji="1" lang="en-US" altLang="ja-JP"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r>
              <a:rPr kumimoji="1" lang="ja-JP" altLang="en-US"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台</a:t>
            </a:r>
            <a:r>
              <a:rPr kumimoji="1" lang="en-US" altLang="ja-JP"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p>
        </p:txBody>
      </p:sp>
      <p:sp>
        <p:nvSpPr>
          <p:cNvPr id="2794" name="テキスト ボックス 11"/>
          <p:cNvSpPr txBox="1">
            <a:spLocks noChangeArrowheads="1"/>
          </p:cNvSpPr>
          <p:nvPr/>
        </p:nvSpPr>
        <p:spPr>
          <a:xfrm>
            <a:off x="4846901" y="2630066"/>
            <a:ext cx="1622724" cy="246221"/>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駐車場台数</a:t>
            </a:r>
            <a:r>
              <a:rPr kumimoji="1" lang="en-US" altLang="ja-JP"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r>
              <a:rPr kumimoji="1" lang="ja-JP" altLang="en-US"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台</a:t>
            </a:r>
            <a:r>
              <a:rPr kumimoji="1" lang="en-US" altLang="ja-JP" sz="1000" b="0" i="0" u="none" strike="noStrike" kern="1200" cap="none" spc="0" normalizeH="0" baseline="0" noProof="0" dirty="0">
                <a:ln>
                  <a:noFill/>
                </a:ln>
                <a:solidFill>
                  <a:srgbClr val="000000"/>
                </a:solidFill>
                <a:effectLst/>
                <a:uLnTx/>
                <a:uFillTx/>
                <a:latin typeface="Times New Roman" pitchFamily="18" charset="0"/>
                <a:ea typeface="ＭＳ Ｐゴシック" charset="-128"/>
                <a:cs typeface="+mn-cs"/>
              </a:rPr>
              <a:t>〕</a:t>
            </a:r>
          </a:p>
        </p:txBody>
      </p:sp>
      <p:sp>
        <p:nvSpPr>
          <p:cNvPr id="2795" name="テキスト ボックス 15"/>
          <p:cNvSpPr txBox="1"/>
          <p:nvPr/>
        </p:nvSpPr>
        <p:spPr>
          <a:xfrm>
            <a:off x="166259" y="2208673"/>
            <a:ext cx="4126618"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sz="1600" b="1">
                <a:solidFill>
                  <a:schemeClr val="dk1"/>
                </a:solidFill>
                <a:latin typeface="UD デジタル 教科書体 NP-R" panose="02020400000000000000" pitchFamily="18" charset="-128"/>
                <a:ea typeface="UD デジタル 教科書体 NP-R" panose="02020400000000000000" pitchFamily="18"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■自動</a:t>
            </a: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二輪車駐車場の箇所数・駐車場台数</a:t>
            </a:r>
          </a:p>
        </p:txBody>
      </p:sp>
      <p:sp>
        <p:nvSpPr>
          <p:cNvPr id="2796" name="テキスト ボックス 34"/>
          <p:cNvSpPr txBox="1"/>
          <p:nvPr/>
        </p:nvSpPr>
        <p:spPr>
          <a:xfrm>
            <a:off x="4846901" y="2204864"/>
            <a:ext cx="4126618" cy="307777"/>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ja-JP"/>
            </a:defPPr>
            <a:lvl1pPr>
              <a:defRPr sz="1400" b="1">
                <a:solidFill>
                  <a:schemeClr val="dk1"/>
                </a:solidFill>
                <a:latin typeface="UD デジタル 教科書体 NP-R" panose="02020400000000000000" pitchFamily="18" charset="-128"/>
                <a:ea typeface="UD デジタル 教科書体 NP-R" panose="02020400000000000000" pitchFamily="18"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■保有台数１，０００台あたりの駐車場台数</a:t>
            </a:r>
          </a:p>
        </p:txBody>
      </p:sp>
      <p:cxnSp>
        <p:nvCxnSpPr>
          <p:cNvPr id="2797" name="直線コネクタ 10"/>
          <p:cNvCxnSpPr/>
          <p:nvPr/>
        </p:nvCxnSpPr>
        <p:spPr>
          <a:xfrm flipH="1">
            <a:off x="4832407" y="2244531"/>
            <a:ext cx="0" cy="4392000"/>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798" name="直線コネクタ 36"/>
          <p:cNvCxnSpPr/>
          <p:nvPr/>
        </p:nvCxnSpPr>
        <p:spPr>
          <a:xfrm>
            <a:off x="8688882" y="3459747"/>
            <a:ext cx="4626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9" name="直線コネクタ 37"/>
          <p:cNvCxnSpPr/>
          <p:nvPr/>
        </p:nvCxnSpPr>
        <p:spPr>
          <a:xfrm>
            <a:off x="8671007" y="5423355"/>
            <a:ext cx="4626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0" name="直線矢印コネクタ 13"/>
          <p:cNvCxnSpPr/>
          <p:nvPr/>
        </p:nvCxnSpPr>
        <p:spPr>
          <a:xfrm>
            <a:off x="8770660" y="3484371"/>
            <a:ext cx="0" cy="1548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01" name="テキスト ボックス 41"/>
          <p:cNvSpPr txBox="1"/>
          <p:nvPr/>
        </p:nvSpPr>
        <p:spPr>
          <a:xfrm>
            <a:off x="8770660" y="5072101"/>
            <a:ext cx="1005403"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rPr>
              <a:t>自動二輪車駐車場</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rPr>
              <a:t>（１１台）</a:t>
            </a:r>
          </a:p>
        </p:txBody>
      </p:sp>
      <p:sp>
        <p:nvSpPr>
          <p:cNvPr id="2802" name="テキスト ボックス 11"/>
          <p:cNvSpPr txBox="1">
            <a:spLocks noChangeArrowheads="1"/>
          </p:cNvSpPr>
          <p:nvPr/>
        </p:nvSpPr>
        <p:spPr>
          <a:xfrm>
            <a:off x="1214291" y="4742645"/>
            <a:ext cx="1189276" cy="246221"/>
          </a:xfrm>
          <a:prstGeom prst="rect">
            <a:avLst/>
          </a:prstGeom>
          <a:noFill/>
          <a:ln w="9525">
            <a:noFill/>
            <a:miter lim="800000"/>
            <a:headEnd/>
            <a:tailEnd/>
          </a:ln>
        </p:spPr>
        <p:txBody>
          <a:bodyPr wrap="square">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tab pos="723900" algn="l"/>
              </a:tabLst>
              <a:defRPr/>
            </a:pP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249</a:t>
            </a:r>
            <a:r>
              <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rPr>
              <a:t>箇所</a:t>
            </a:r>
            <a:endParaRPr kumimoji="1" lang="en-US" altLang="ja-JP" sz="1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2803" name="テキスト ボックス 11"/>
          <p:cNvSpPr txBox="1">
            <a:spLocks noChangeArrowheads="1"/>
          </p:cNvSpPr>
          <p:nvPr/>
        </p:nvSpPr>
        <p:spPr>
          <a:xfrm>
            <a:off x="2769388" y="2642970"/>
            <a:ext cx="1189276" cy="245328"/>
          </a:xfrm>
          <a:prstGeom prst="rect">
            <a:avLst/>
          </a:prstGeom>
          <a:noFill/>
          <a:ln w="9525">
            <a:noFill/>
            <a:miter lim="800000"/>
            <a:headEnd/>
            <a:tailEnd/>
          </a:ln>
        </p:spPr>
        <p:txBody>
          <a:bodyPr wrap="square">
            <a:spAutoFit/>
          </a:bodyPr>
          <a:lstStyle/>
          <a:p>
            <a:pPr marL="342900" marR="0" lvl="0" indent="-342900" algn="ctr" defTabSz="914400" rtl="0" eaLnBrk="1" fontAlgn="base" latinLnBrk="0" hangingPunct="1">
              <a:lnSpc>
                <a:spcPct val="100000"/>
              </a:lnSpc>
              <a:spcBef>
                <a:spcPct val="0"/>
              </a:spcBef>
              <a:spcAft>
                <a:spcPct val="0"/>
              </a:spcAft>
              <a:buClrTx/>
              <a:buSzTx/>
              <a:buFontTx/>
              <a:buNone/>
              <a:tabLst>
                <a:tab pos="723900" algn="l"/>
              </a:tabLst>
              <a:defRPr/>
            </a:pP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2,599</a:t>
            </a:r>
            <a:r>
              <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mn-cs"/>
              </a:rPr>
              <a:t>箇所</a:t>
            </a:r>
            <a:endParaRPr kumimoji="1" lang="en-US" altLang="ja-JP" sz="1000" b="0"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cxnSp>
        <p:nvCxnSpPr>
          <p:cNvPr id="2804" name="直線コネクタ 45"/>
          <p:cNvCxnSpPr/>
          <p:nvPr/>
        </p:nvCxnSpPr>
        <p:spPr>
          <a:xfrm>
            <a:off x="8671007" y="5027668"/>
            <a:ext cx="46269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5" name="直線矢印コネクタ 46"/>
          <p:cNvCxnSpPr/>
          <p:nvPr/>
        </p:nvCxnSpPr>
        <p:spPr>
          <a:xfrm>
            <a:off x="8770660" y="5029505"/>
            <a:ext cx="0" cy="39600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06" name="テキスト ボックス 47"/>
          <p:cNvSpPr txBox="1"/>
          <p:nvPr/>
        </p:nvSpPr>
        <p:spPr>
          <a:xfrm>
            <a:off x="8770660" y="4069327"/>
            <a:ext cx="901025" cy="46077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rPr>
              <a:t>自転車等駐車場</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での</a:t>
            </a: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rPr>
              <a:t>受入れ</a:t>
            </a:r>
            <a:endParaRPr kumimoji="1" lang="en-US" altLang="ja-JP" sz="8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charset="0"/>
                <a:ea typeface="ＭＳ Ｐゴシック" charset="-128"/>
                <a:cs typeface="+mn-cs"/>
              </a:rPr>
              <a:t>（４４台）</a:t>
            </a:r>
          </a:p>
        </p:txBody>
      </p:sp>
      <p:sp>
        <p:nvSpPr>
          <p:cNvPr id="2807" name="テキスト ボックス 55"/>
          <p:cNvSpPr txBox="1"/>
          <p:nvPr/>
        </p:nvSpPr>
        <p:spPr>
          <a:xfrm>
            <a:off x="8059846" y="3221704"/>
            <a:ext cx="582211"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rPr>
              <a:t>54</a:t>
            </a: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台</a:t>
            </a:r>
            <a:r>
              <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808" name="Text Box 104"/>
          <p:cNvSpPr txBox="1">
            <a:spLocks noChangeArrowheads="1"/>
          </p:cNvSpPr>
          <p:nvPr/>
        </p:nvSpPr>
        <p:spPr>
          <a:xfrm>
            <a:off x="75000" y="653542"/>
            <a:ext cx="9756000" cy="869469"/>
          </a:xfrm>
          <a:prstGeom prst="rect">
            <a:avLst/>
          </a:prstGeom>
          <a:noFill/>
          <a:ln w="12700" algn="ctr">
            <a:solidFill>
              <a:schemeClr val="tx1"/>
            </a:solidFill>
            <a:prstDash val="solid"/>
            <a:miter lim="800000"/>
            <a:headEnd/>
            <a:tailEnd/>
          </a:ln>
        </p:spPr>
        <p:txBody>
          <a:bodyPr wrap="square">
            <a:spAutoFit/>
          </a:bodyPr>
          <a:lstStyle/>
          <a:p>
            <a:pPr marL="268288" marR="0" lvl="0" indent="-268288" algn="l" defTabSz="914400" rtl="0" eaLnBrk="1" fontAlgn="base" latinLnBrk="0" hangingPunct="1">
              <a:lnSpc>
                <a:spcPct val="100000"/>
              </a:lnSpc>
              <a:spcBef>
                <a:spcPts val="60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平成１８年、駐車場法改正により、駐車場法の対象に自動二輪車を追加。</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268288" marR="0" lvl="0" indent="-268288"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令和元年度末現在、全国の自動二輪車駐車場は２，５９９箇所。　　　　　　　　　　　　　　　（平成１８年比で、自動二輪車駐車場の箇所数は約１０．４倍に増加）</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809" name="テキスト ボックス 11"/>
          <p:cNvSpPr txBox="1">
            <a:spLocks noChangeArrowheads="1"/>
          </p:cNvSpPr>
          <p:nvPr/>
        </p:nvSpPr>
        <p:spPr>
          <a:xfrm>
            <a:off x="5115557" y="6033006"/>
            <a:ext cx="4661979" cy="553998"/>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注１　専用は、自動二輪車のみが駐車可能なスペース。</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注２　併用は、自動二輪車及び自動車（四輪車）又は自転車がともに駐車</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None/>
              <a:tabLst>
                <a:tab pos="723900" algn="l"/>
              </a:tabLst>
              <a:defRPr/>
            </a:pPr>
            <a:r>
              <a:rPr kumimoji="1" lang="ja-JP" altLang="en-US"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可能なスペース。</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811" name="テキスト ボックス 32"/>
          <p:cNvSpPr txBox="1"/>
          <p:nvPr/>
        </p:nvSpPr>
        <p:spPr>
          <a:xfrm>
            <a:off x="7896533" y="5403908"/>
            <a:ext cx="82586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自動二輪車</a:t>
            </a:r>
          </a:p>
        </p:txBody>
      </p:sp>
      <p:sp>
        <p:nvSpPr>
          <p:cNvPr id="2812" name="正方形/長方形 1"/>
          <p:cNvSpPr/>
          <p:nvPr/>
        </p:nvSpPr>
        <p:spPr>
          <a:xfrm>
            <a:off x="4979253" y="6547926"/>
            <a:ext cx="5078583" cy="2308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9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小数点以下第１位を四捨五入しているため、内訳台数と合計台数は一致していない。</a:t>
            </a:r>
          </a:p>
        </p:txBody>
      </p:sp>
      <p:sp>
        <p:nvSpPr>
          <p:cNvPr id="2813" name="テキスト ボックス 32"/>
          <p:cNvSpPr txBox="1"/>
          <p:nvPr/>
        </p:nvSpPr>
        <p:spPr>
          <a:xfrm>
            <a:off x="6099228" y="5403909"/>
            <a:ext cx="56938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自動車</a:t>
            </a:r>
          </a:p>
        </p:txBody>
      </p:sp>
      <p:sp>
        <p:nvSpPr>
          <p:cNvPr id="2814" name="テキスト ボックス 55"/>
          <p:cNvSpPr txBox="1"/>
          <p:nvPr/>
        </p:nvSpPr>
        <p:spPr>
          <a:xfrm>
            <a:off x="6207789" y="2671923"/>
            <a:ext cx="45397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rPr>
              <a:t>69</a:t>
            </a: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台</a:t>
            </a: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1" name="Text Box 104"/>
          <p:cNvSpPr txBox="1">
            <a:spLocks noChangeArrowheads="1"/>
          </p:cNvSpPr>
          <p:nvPr/>
        </p:nvSpPr>
        <p:spPr>
          <a:xfrm>
            <a:off x="197575" y="1629961"/>
            <a:ext cx="9510851" cy="4308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自動二輪車保有台数は、</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原動機付自転車</a:t>
            </a:r>
            <a:r>
              <a:rPr kumimoji="1" lang="en-US" altLang="ja-JP"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出典：市町</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村税課税状況等の</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調</a:t>
            </a:r>
            <a:r>
              <a:rPr kumimoji="1" lang="en-US" altLang="ja-JP"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総務省</a:t>
            </a:r>
            <a:r>
              <a:rPr kumimoji="1" lang="en-US" altLang="ja-JP"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err="1"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軽二輪車及び小型</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二輪車</a:t>
            </a:r>
            <a:r>
              <a:rPr kumimoji="1" lang="en-US" altLang="ja-JP"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道路</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運送車両法</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第４条</a:t>
            </a:r>
            <a:r>
              <a:rPr kumimoji="1" lang="en-US" altLang="ja-JP"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出典</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：わが国の自動車保有動向</a:t>
            </a: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一般財団</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法人自動車</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検査登録情報協会</a:t>
            </a: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を</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あわせた数値を算出している</a:t>
            </a:r>
            <a:r>
              <a:rPr kumimoji="1" lang="ja-JP" altLang="en-US"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endParaRPr kumimoji="1" lang="en-US" altLang="ja-JP" sz="11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4" name="テキスト ボックス 3"/>
          <p:cNvSpPr txBox="1"/>
          <p:nvPr/>
        </p:nvSpPr>
        <p:spPr>
          <a:xfrm>
            <a:off x="5621573" y="5651581"/>
            <a:ext cx="396427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　　　駐車場台数（専用）　　　　　　　　　　　　駐車場台数（併用）</a:t>
            </a:r>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　　　自転車等駐車場（専用）　　　　　　　　　自転車等駐車場（併用）</a:t>
            </a:r>
          </a:p>
        </p:txBody>
      </p:sp>
      <p:sp>
        <p:nvSpPr>
          <p:cNvPr id="5" name="正方形/長方形 4"/>
          <p:cNvSpPr/>
          <p:nvPr/>
        </p:nvSpPr>
        <p:spPr>
          <a:xfrm>
            <a:off x="5673937" y="5749273"/>
            <a:ext cx="253901" cy="7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6" name="正方形/長方形 35"/>
          <p:cNvSpPr/>
          <p:nvPr/>
        </p:nvSpPr>
        <p:spPr>
          <a:xfrm>
            <a:off x="5673936" y="5901673"/>
            <a:ext cx="253901" cy="72000"/>
          </a:xfrm>
          <a:prstGeom prst="rect">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7" name="正方形/長方形 36"/>
          <p:cNvSpPr/>
          <p:nvPr/>
        </p:nvSpPr>
        <p:spPr>
          <a:xfrm>
            <a:off x="7690062" y="5750331"/>
            <a:ext cx="253901" cy="72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8" name="正方形/長方形 37"/>
          <p:cNvSpPr/>
          <p:nvPr/>
        </p:nvSpPr>
        <p:spPr>
          <a:xfrm>
            <a:off x="7690062" y="5893520"/>
            <a:ext cx="253901" cy="72000"/>
          </a:xfrm>
          <a:prstGeom prst="rect">
            <a:avLst/>
          </a:prstGeom>
          <a:solidFill>
            <a:srgbClr val="00B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7" name="正方形/長方形 6"/>
          <p:cNvSpPr/>
          <p:nvPr/>
        </p:nvSpPr>
        <p:spPr>
          <a:xfrm>
            <a:off x="7932532" y="3437554"/>
            <a:ext cx="744920" cy="196418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3556166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04"/>
          <p:cNvSpPr txBox="1">
            <a:spLocks noChangeArrowheads="1"/>
          </p:cNvSpPr>
          <p:nvPr/>
        </p:nvSpPr>
        <p:spPr bwMode="auto">
          <a:xfrm>
            <a:off x="77929" y="672546"/>
            <a:ext cx="9720000" cy="707886"/>
          </a:xfrm>
          <a:prstGeom prst="rect">
            <a:avLst/>
          </a:prstGeom>
          <a:noFill/>
          <a:ln w="12700" algn="ctr">
            <a:solidFill>
              <a:schemeClr val="tx1"/>
            </a:solidFill>
            <a:prstDash val="solid"/>
            <a:miter lim="800000"/>
            <a:headEnd/>
            <a:tailEnd/>
          </a:ln>
        </p:spPr>
        <p:txBody>
          <a:bodyPr wrap="square" anchor="ctr">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rPr>
              <a:t>○　一定規模以上の建築物に対しては</a:t>
            </a:r>
            <a:r>
              <a:rPr kumimoji="1" lang="ja-JP" altLang="en-US" sz="2000" b="0" i="0" u="none" strike="noStrike" kern="1200" cap="none" spc="0" normalizeH="0" baseline="0" noProof="0" dirty="0">
                <a:ln>
                  <a:noFill/>
                </a:ln>
                <a:solidFill>
                  <a:srgbClr val="FF0000"/>
                </a:solidFill>
                <a:effectLst/>
                <a:uLnTx/>
                <a:uFillTx/>
                <a:latin typeface="Arial" charset="0"/>
                <a:ea typeface="ＭＳ Ｐゴシック" charset="-128"/>
                <a:cs typeface="+mn-cs"/>
              </a:rPr>
              <a:t>附置義務条例を制定・改正</a:t>
            </a:r>
            <a:r>
              <a:rPr kumimoji="1" lang="ja-JP" altLang="en-US" sz="2000" b="0" i="0" u="none" strike="noStrike" kern="1200" cap="none" spc="0" normalizeH="0" baseline="0" noProof="0" dirty="0">
                <a:ln>
                  <a:noFill/>
                </a:ln>
                <a:solidFill>
                  <a:srgbClr val="000000"/>
                </a:solidFill>
                <a:effectLst/>
                <a:uLnTx/>
                <a:uFillTx/>
                <a:latin typeface="Arial" charset="0"/>
                <a:ea typeface="ＭＳ Ｐゴシック" charset="-128"/>
                <a:cs typeface="+mn-cs"/>
              </a:rPr>
              <a:t>し、自動二輪車の駐車スペースを確保することが可能です</a:t>
            </a:r>
            <a:r>
              <a:rPr kumimoji="1" lang="ja-JP" altLang="en-US" sz="2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endParaRPr kumimoji="1" lang="en-US" altLang="ja-JP" sz="2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5" name="テキスト ボックス 11"/>
          <p:cNvSpPr txBox="1">
            <a:spLocks noChangeArrowheads="1"/>
          </p:cNvSpPr>
          <p:nvPr/>
        </p:nvSpPr>
        <p:spPr bwMode="auto">
          <a:xfrm>
            <a:off x="200472" y="1470264"/>
            <a:ext cx="3355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◆附置義務駐車場条例の事例（福岡市）</a:t>
            </a:r>
            <a:r>
              <a:rPr kumimoji="1" lang="ja-JP" altLang="en-US" sz="1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　</a:t>
            </a:r>
            <a:endParaRPr kumimoji="1" lang="ja-JP" altLang="en-US"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6" name="テキスト ボックス 7"/>
          <p:cNvSpPr txBox="1">
            <a:spLocks noChangeArrowheads="1"/>
          </p:cNvSpPr>
          <p:nvPr/>
        </p:nvSpPr>
        <p:spPr bwMode="auto">
          <a:xfrm>
            <a:off x="6103719" y="6068973"/>
            <a:ext cx="41938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１　</a:t>
            </a:r>
            <a:r>
              <a:rPr kumimoji="1" lang="ja-JP" altLang="en-US" sz="105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mn-cs"/>
              </a:rPr>
              <a:t>川越市、福岡市、那覇市：</a:t>
            </a:r>
            <a:r>
              <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商業地域・近隣商業地域の場合 </a:t>
            </a:r>
            <a:endPar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２　</a:t>
            </a:r>
            <a:r>
              <a:rPr kumimoji="1" lang="ja-JP" altLang="en-US" sz="105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50" charset="-128"/>
                <a:cs typeface="+mn-cs"/>
              </a:rPr>
              <a:t>延床面積が</a:t>
            </a:r>
            <a:r>
              <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6,000</a:t>
            </a:r>
            <a:r>
              <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㎡未満の場合に緩和措置有</a:t>
            </a:r>
            <a:endPar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Rectangle 2"/>
          <p:cNvSpPr>
            <a:spLocks noChangeArrowheads="1"/>
          </p:cNvSpPr>
          <p:nvPr/>
        </p:nvSpPr>
        <p:spPr bwMode="auto">
          <a:xfrm>
            <a:off x="200472" y="3010603"/>
            <a:ext cx="33458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tabLst>
                <a:tab pos="4953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4953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4953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49530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◆附置義務駐車場条例の制定状況</a:t>
            </a:r>
          </a:p>
        </p:txBody>
      </p:sp>
      <p:sp>
        <p:nvSpPr>
          <p:cNvPr id="9" name="テキスト ボックス 7"/>
          <p:cNvSpPr txBox="1">
            <a:spLocks noChangeArrowheads="1"/>
          </p:cNvSpPr>
          <p:nvPr/>
        </p:nvSpPr>
        <p:spPr bwMode="auto">
          <a:xfrm>
            <a:off x="3529072" y="3232956"/>
            <a:ext cx="40322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対象区域：駐車場整備地区・商業地域・近隣商業地域の場合 </a:t>
            </a:r>
            <a:r>
              <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１</a:t>
            </a:r>
            <a:endParaRPr kumimoji="1" lang="en-US" altLang="ja-JP" sz="105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0" name="タイトル 17"/>
          <p:cNvSpPr>
            <a:spLocks noGrp="1"/>
          </p:cNvSpPr>
          <p:nvPr>
            <p:ph type="title"/>
          </p:nvPr>
        </p:nvSpPr>
        <p:spPr>
          <a:xfrm>
            <a:off x="-2606" y="4202"/>
            <a:ext cx="8077200" cy="476250"/>
          </a:xfrm>
        </p:spPr>
        <p:txBody>
          <a:bodyPr/>
          <a:lstStyle/>
          <a:p>
            <a:r>
              <a:rPr lang="ja-JP" altLang="en-US" dirty="0">
                <a:latin typeface="+mn-ea"/>
                <a:ea typeface="+mn-ea"/>
              </a:rPr>
              <a:t>自動二輪車駐車場の附置義務条例の策定・改正</a:t>
            </a:r>
          </a:p>
        </p:txBody>
      </p:sp>
      <p:sp>
        <p:nvSpPr>
          <p:cNvPr id="11" name="テキスト ボックス 8"/>
          <p:cNvSpPr txBox="1">
            <a:spLocks noChangeArrowheads="1"/>
          </p:cNvSpPr>
          <p:nvPr/>
        </p:nvSpPr>
        <p:spPr bwMode="auto">
          <a:xfrm>
            <a:off x="377986" y="1741279"/>
            <a:ext cx="5855540" cy="1092607"/>
          </a:xfrm>
          <a:prstGeom prst="rect">
            <a:avLst/>
          </a:prstGeom>
          <a:noFill/>
          <a:ln w="19050">
            <a:solidFill>
              <a:schemeClr val="tx1"/>
            </a:solidFill>
            <a:prstDash val="sysDot"/>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建築物における駐車施設の附置等に関する条例（抜粋）</a:t>
            </a:r>
            <a:endParaRPr kumimoji="1" lang="en-US" altLang="ja-JP" sz="10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5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（駐車施設の附置）</a:t>
            </a:r>
            <a:endParaRPr kumimoji="1" lang="en-US" altLang="ja-JP" sz="10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endParaRPr>
          </a:p>
          <a:p>
            <a:pPr marL="85725" marR="0" lvl="0" indent="-85725"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第３条の２　次の表の（あ）欄に掲げる地区又は地域内において，（い）欄に掲げる用途に供する建築物で</a:t>
            </a:r>
            <a:r>
              <a:rPr kumimoji="1" lang="ja-JP" altLang="en-US" sz="1000" b="0" i="0" u="none" strike="noStrike" kern="1200" cap="none" spc="0" normalizeH="0" baseline="0" noProof="0" dirty="0" err="1">
                <a:ln>
                  <a:noFill/>
                </a:ln>
                <a:solidFill>
                  <a:srgbClr val="000000"/>
                </a:solidFill>
                <a:effectLst/>
                <a:uLnTx/>
                <a:uFillTx/>
                <a:latin typeface="Calibri" pitchFamily="34" charset="0"/>
                <a:ea typeface="ＭＳ Ｐゴシック" charset="-128"/>
                <a:cs typeface="+mn-cs"/>
              </a:rPr>
              <a:t>あつて</a:t>
            </a:r>
            <a:r>
              <a:rPr kumimoji="1" lang="ja-JP" altLang="en-US" sz="10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rPr>
              <a:t>（う）欄に掲げる規模のものを新築しようとする者は，（え）欄により算定した台数を合計した台数以上の自動二輪車を収容することができる駐車施設を建築物又は建築物の敷地内に設けなければならない。ただし，規則で定めるものの用に供する建築物で，市長が特に認めるものについては，この限りでない。</a:t>
            </a:r>
            <a:endParaRPr kumimoji="1" lang="en-US" altLang="ja-JP" sz="500" b="0" i="0" u="none" strike="noStrike" kern="1200" cap="none" spc="0" normalizeH="0" baseline="0" noProof="0" dirty="0">
              <a:ln>
                <a:noFill/>
              </a:ln>
              <a:solidFill>
                <a:srgbClr val="000000"/>
              </a:solidFill>
              <a:effectLst/>
              <a:uLnTx/>
              <a:uFillTx/>
              <a:latin typeface="Calibri" pitchFamily="34" charset="0"/>
              <a:ea typeface="ＭＳ Ｐゴシック" charset="-128"/>
              <a:cs typeface="+mn-cs"/>
            </a:endParaRPr>
          </a:p>
        </p:txBody>
      </p:sp>
      <p:sp>
        <p:nvSpPr>
          <p:cNvPr id="14" name="テキスト ボックス 11"/>
          <p:cNvSpPr txBox="1">
            <a:spLocks noChangeArrowheads="1"/>
          </p:cNvSpPr>
          <p:nvPr/>
        </p:nvSpPr>
        <p:spPr bwMode="auto">
          <a:xfrm>
            <a:off x="6335780" y="1684969"/>
            <a:ext cx="13652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○条例化の背景　</a:t>
            </a:r>
          </a:p>
        </p:txBody>
      </p:sp>
      <p:sp>
        <p:nvSpPr>
          <p:cNvPr id="16" name="テキスト ボックス 8"/>
          <p:cNvSpPr txBox="1">
            <a:spLocks noChangeArrowheads="1"/>
          </p:cNvSpPr>
          <p:nvPr/>
        </p:nvSpPr>
        <p:spPr bwMode="auto">
          <a:xfrm>
            <a:off x="6414013" y="1906246"/>
            <a:ext cx="3367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自動二輪車の保有</a:t>
            </a:r>
            <a:r>
              <a:rPr kumimoji="1" lang="ja-JP"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50" charset="-128"/>
                <a:cs typeface="+mn-cs"/>
              </a:rPr>
              <a:t>台数</a:t>
            </a:r>
            <a:r>
              <a:rPr kumimoji="1" lang="ja-JP"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が</a:t>
            </a:r>
            <a:r>
              <a:rPr kumimoji="1" lang="ja-JP" altLang="en-US" sz="1200" b="0" i="0" u="none" strike="noStrike" kern="120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50" charset="-128"/>
                <a:cs typeface="+mn-cs"/>
              </a:rPr>
              <a:t>増加</a:t>
            </a:r>
            <a:r>
              <a:rPr kumimoji="1" lang="ja-JP" altLang="en-US"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rPr>
              <a:t>しており、都心部においては、違法駐車も見られることから、自動二輪車の駐車施設の設置を新たに義務づけ</a:t>
            </a:r>
            <a:endParaRPr kumimoji="1" lang="en-US" altLang="ja-JP" sz="1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24" name="Rectangle 2"/>
          <p:cNvSpPr>
            <a:spLocks noChangeArrowheads="1"/>
          </p:cNvSpPr>
          <p:nvPr/>
        </p:nvSpPr>
        <p:spPr bwMode="auto">
          <a:xfrm>
            <a:off x="386457" y="3252817"/>
            <a:ext cx="3257926" cy="2816156"/>
          </a:xfrm>
          <a:prstGeom prst="rect">
            <a:avLst/>
          </a:prstGeom>
          <a:noFill/>
          <a:ln w="9525">
            <a:noFill/>
            <a:miter lim="800000"/>
            <a:headEnd/>
            <a:tailEnd/>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1" i="0" u="sng" strike="noStrike" kern="1200" cap="none" spc="0" normalizeH="0" baseline="0" noProof="0" dirty="0" smtClean="0">
                <a:ln>
                  <a:noFill/>
                </a:ln>
                <a:solidFill>
                  <a:srgbClr val="FF0000"/>
                </a:solidFill>
                <a:effectLst/>
                <a:uLnTx/>
                <a:uFillTx/>
                <a:latin typeface="Arial" charset="0"/>
                <a:ea typeface="ＭＳ Ｐゴシック" charset="-128"/>
                <a:cs typeface="+mn-cs"/>
              </a:rPr>
              <a:t>自動</a:t>
            </a:r>
            <a:r>
              <a:rPr kumimoji="1" lang="ja-JP" altLang="en-US" sz="1400" b="1" i="0" u="sng" strike="noStrike" kern="1200" cap="none" spc="0" normalizeH="0" baseline="0" noProof="0" dirty="0">
                <a:ln>
                  <a:noFill/>
                </a:ln>
                <a:solidFill>
                  <a:srgbClr val="FF0000"/>
                </a:solidFill>
                <a:effectLst/>
                <a:uLnTx/>
                <a:uFillTx/>
                <a:latin typeface="Arial" charset="0"/>
                <a:ea typeface="ＭＳ Ｐゴシック" charset="-128"/>
                <a:cs typeface="+mn-cs"/>
              </a:rPr>
              <a:t>二輪車附置義務適用</a:t>
            </a:r>
            <a:r>
              <a:rPr kumimoji="1" lang="ja-JP" altLang="en-US" sz="1400" b="1" i="0" u="sng" strike="noStrike" kern="1200" cap="none" spc="0" normalizeH="0" baseline="0" noProof="0" dirty="0" smtClean="0">
                <a:ln>
                  <a:noFill/>
                </a:ln>
                <a:solidFill>
                  <a:srgbClr val="FF0000"/>
                </a:solidFill>
                <a:effectLst/>
                <a:uLnTx/>
                <a:uFillTx/>
                <a:latin typeface="Arial" charset="0"/>
                <a:ea typeface="ＭＳ Ｐゴシック" charset="-128"/>
                <a:cs typeface="+mn-cs"/>
              </a:rPr>
              <a:t>：</a:t>
            </a:r>
            <a:endParaRPr kumimoji="1" lang="en-US" altLang="ja-JP" sz="1400" b="1" i="0" u="sng" strike="noStrike" kern="1200" cap="none" spc="0" normalizeH="0" baseline="0" noProof="0" dirty="0" smtClean="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1" i="0" u="none" strike="noStrike" kern="1200" cap="none" spc="0" normalizeH="0" baseline="0" noProof="0" dirty="0">
                <a:ln>
                  <a:noFill/>
                </a:ln>
                <a:solidFill>
                  <a:srgbClr val="FF0000"/>
                </a:solidFill>
                <a:effectLst/>
                <a:uLnTx/>
                <a:uFillTx/>
                <a:latin typeface="Arial" charset="0"/>
                <a:ea typeface="ＭＳ Ｐゴシック" charset="-128"/>
                <a:cs typeface="+mn-cs"/>
              </a:rPr>
              <a:t>　</a:t>
            </a:r>
            <a:r>
              <a:rPr kumimoji="1" lang="ja-JP" altLang="en-US" sz="1400" b="1" i="0" u="sng" strike="noStrike" kern="1200" cap="none" spc="0" normalizeH="0" baseline="0" noProof="0" dirty="0" smtClean="0">
                <a:ln>
                  <a:noFill/>
                </a:ln>
                <a:solidFill>
                  <a:srgbClr val="FF0000"/>
                </a:solidFill>
                <a:effectLst/>
                <a:uLnTx/>
                <a:uFillTx/>
                <a:latin typeface="Arial" charset="0"/>
                <a:ea typeface="ＭＳ Ｐゴシック" charset="-128"/>
                <a:cs typeface="+mn-cs"/>
              </a:rPr>
              <a:t>１０都市</a:t>
            </a:r>
            <a:r>
              <a:rPr kumimoji="1" lang="ja-JP" altLang="en-US" sz="1400" b="1" i="0" u="sng" strike="noStrike" kern="1200" cap="none" spc="0" normalizeH="0" baseline="0" noProof="0" dirty="0">
                <a:ln>
                  <a:noFill/>
                </a:ln>
                <a:solidFill>
                  <a:srgbClr val="FF0000"/>
                </a:solidFill>
                <a:effectLst/>
                <a:uLnTx/>
                <a:uFillTx/>
                <a:latin typeface="Arial" charset="0"/>
                <a:ea typeface="ＭＳ Ｐゴシック" charset="-128"/>
                <a:cs typeface="+mn-cs"/>
              </a:rPr>
              <a:t>　</a:t>
            </a:r>
            <a:r>
              <a:rPr kumimoji="1" lang="ja-JP" altLang="en-US" sz="1400" b="1" i="0" u="sng" strike="noStrike" kern="1200" cap="none" spc="0" normalizeH="0" baseline="0" noProof="0" dirty="0" smtClean="0">
                <a:ln>
                  <a:noFill/>
                </a:ln>
                <a:solidFill>
                  <a:srgbClr val="FF0000"/>
                </a:solidFill>
                <a:effectLst/>
                <a:uLnTx/>
                <a:uFillTx/>
                <a:latin typeface="Arial" charset="0"/>
                <a:ea typeface="ＭＳ Ｐゴシック" charset="-128"/>
                <a:cs typeface="+mn-cs"/>
              </a:rPr>
              <a:t>（令和２年１月現在）</a:t>
            </a:r>
            <a:endParaRPr kumimoji="1" lang="en-US" altLang="ja-JP" sz="1400" b="1" i="0" u="sng" strike="noStrike" kern="1200" cap="none" spc="0" normalizeH="0" baseline="0" noProof="0" dirty="0" smtClean="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endParaRPr kumimoji="1" lang="en-US" altLang="ja-JP" sz="900" b="1" i="0" u="none" strike="noStrike" kern="1200" cap="none" spc="0" normalizeH="0" baseline="0" noProof="0" dirty="0">
              <a:ln>
                <a:noFill/>
              </a:ln>
              <a:solidFill>
                <a:srgbClr val="FF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・塩竃市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(H19.2.22</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・横浜市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(H19.12.1</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・川崎市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(H20.4.1</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・大阪市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(H20.6.1</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・さいたま</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(H21.4.1</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・川越市（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H24.7.1</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・京都市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(H26.10.1</a:t>
            </a: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施行</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・神戸市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(H27.12.18</a:t>
            </a: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施行）</a:t>
            </a:r>
            <a:endPar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・福岡市（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H29.4.1</a:t>
            </a: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施行）</a:t>
            </a:r>
            <a:endPar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495300" algn="l"/>
              </a:tabLst>
              <a:defRPr/>
            </a:pPr>
            <a:r>
              <a:rPr kumimoji="1" lang="ja-JP" altLang="en-US"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・那覇市（</a:t>
            </a:r>
            <a:r>
              <a:rPr kumimoji="1" lang="en-US" altLang="ja-JP" sz="14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R2.1.1</a:t>
            </a: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施行）</a:t>
            </a: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3" name="図 2"/>
          <p:cNvPicPr>
            <a:picLocks noChangeAspect="1"/>
          </p:cNvPicPr>
          <p:nvPr/>
        </p:nvPicPr>
        <p:blipFill>
          <a:blip r:embed="rId2"/>
          <a:stretch>
            <a:fillRect/>
          </a:stretch>
        </p:blipFill>
        <p:spPr>
          <a:xfrm>
            <a:off x="3529072" y="3523283"/>
            <a:ext cx="6252240" cy="2458641"/>
          </a:xfrm>
          <a:prstGeom prst="rect">
            <a:avLst/>
          </a:prstGeom>
        </p:spPr>
      </p:pic>
    </p:spTree>
    <p:extLst>
      <p:ext uri="{BB962C8B-B14F-4D97-AF65-F5344CB8AC3E}">
        <p14:creationId xmlns:p14="http://schemas.microsoft.com/office/powerpoint/2010/main" val="124686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タイトル 3"/>
          <p:cNvSpPr>
            <a:spLocks noGrp="1"/>
          </p:cNvSpPr>
          <p:nvPr>
            <p:ph type="ctrTitle"/>
          </p:nvPr>
        </p:nvSpPr>
        <p:spPr>
          <a:xfrm>
            <a:off x="1754188" y="2133600"/>
            <a:ext cx="8151812" cy="1470025"/>
          </a:xfrm>
        </p:spPr>
        <p:txBody>
          <a:bodyPr/>
          <a:lstStyle/>
          <a:p>
            <a:r>
              <a:rPr lang="ja-JP" altLang="en-US" dirty="0" smtClean="0"/>
              <a:t>４．</a:t>
            </a:r>
            <a:r>
              <a:rPr lang="ja-JP" altLang="en-US" dirty="0" smtClean="0"/>
              <a:t>自転車駐車施策について</a:t>
            </a:r>
          </a:p>
        </p:txBody>
      </p:sp>
    </p:spTree>
    <p:extLst>
      <p:ext uri="{BB962C8B-B14F-4D97-AF65-F5344CB8AC3E}">
        <p14:creationId xmlns:p14="http://schemas.microsoft.com/office/powerpoint/2010/main" val="4109860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7"/>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724525" y="1266825"/>
            <a:ext cx="316865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図 23" descr="http://www.jitensha.jp/jkalist/p-info/images/h25_01ootori-w1.jpg"/>
          <p:cNvPicPr>
            <a:picLocks noChangeAspect="1" noChangeArrowheads="1"/>
          </p:cNvPicPr>
          <p:nvPr/>
        </p:nvPicPr>
        <p:blipFill>
          <a:blip r:embed="rId4" r:link="rId5">
            <a:extLst>
              <a:ext uri="{28A0092B-C50C-407E-A947-70E740481C1C}">
                <a14:useLocalDpi xmlns:a14="http://schemas.microsoft.com/office/drawing/2010/main" val="0"/>
              </a:ext>
            </a:extLst>
          </a:blip>
          <a:srcRect l="7367"/>
          <a:stretch>
            <a:fillRect/>
          </a:stretch>
        </p:blipFill>
        <p:spPr bwMode="auto">
          <a:xfrm>
            <a:off x="1252538" y="1435100"/>
            <a:ext cx="2944812"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テキスト ボックス 1"/>
          <p:cNvSpPr txBox="1">
            <a:spLocks noChangeArrowheads="1"/>
          </p:cNvSpPr>
          <p:nvPr/>
        </p:nvSpPr>
        <p:spPr bwMode="auto">
          <a:xfrm>
            <a:off x="836613" y="1116013"/>
            <a:ext cx="212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latin typeface="Meiryo UI" panose="020B0604030504040204" pitchFamily="50" charset="-128"/>
                <a:ea typeface="Meiryo UI" panose="020B0604030504040204" pitchFamily="50" charset="-128"/>
              </a:rPr>
              <a:t>○</a:t>
            </a:r>
            <a:r>
              <a:rPr lang="ja-JP" altLang="en-US" sz="1400" u="sng">
                <a:latin typeface="Meiryo UI" panose="020B0604030504040204" pitchFamily="50" charset="-128"/>
                <a:ea typeface="Meiryo UI" panose="020B0604030504040204" pitchFamily="50" charset="-128"/>
              </a:rPr>
              <a:t>自転車等駐車場の整備</a:t>
            </a:r>
          </a:p>
        </p:txBody>
      </p:sp>
      <p:sp>
        <p:nvSpPr>
          <p:cNvPr id="15365" name="テキスト ボックス 25"/>
          <p:cNvSpPr txBox="1">
            <a:spLocks noChangeArrowheads="1"/>
          </p:cNvSpPr>
          <p:nvPr/>
        </p:nvSpPr>
        <p:spPr bwMode="auto">
          <a:xfrm>
            <a:off x="5394325" y="1119188"/>
            <a:ext cx="394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u="sng">
                <a:latin typeface="Meiryo UI" panose="020B0604030504040204" pitchFamily="50" charset="-128"/>
                <a:ea typeface="Meiryo UI" panose="020B0604030504040204" pitchFamily="50" charset="-128"/>
              </a:rPr>
              <a:t>○附置義務条例による自転車等駐車場の設置</a:t>
            </a:r>
          </a:p>
        </p:txBody>
      </p:sp>
      <p:sp>
        <p:nvSpPr>
          <p:cNvPr id="15366" name="テキスト ボックス 29"/>
          <p:cNvSpPr txBox="1">
            <a:spLocks noChangeArrowheads="1"/>
          </p:cNvSpPr>
          <p:nvPr/>
        </p:nvSpPr>
        <p:spPr bwMode="auto">
          <a:xfrm>
            <a:off x="836613" y="3975100"/>
            <a:ext cx="3460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latin typeface="Meiryo UI" panose="020B0604030504040204" pitchFamily="50" charset="-128"/>
                <a:ea typeface="Meiryo UI" panose="020B0604030504040204" pitchFamily="50" charset="-128"/>
              </a:rPr>
              <a:t>○</a:t>
            </a:r>
            <a:r>
              <a:rPr lang="ja-JP" altLang="en-US" sz="1400" u="sng">
                <a:latin typeface="Meiryo UI" panose="020B0604030504040204" pitchFamily="50" charset="-128"/>
                <a:ea typeface="Meiryo UI" panose="020B0604030504040204" pitchFamily="50" charset="-128"/>
              </a:rPr>
              <a:t>放置禁止区域の設定と放置自転車の撤去</a:t>
            </a:r>
          </a:p>
        </p:txBody>
      </p:sp>
      <p:grpSp>
        <p:nvGrpSpPr>
          <p:cNvPr id="15367" name="Group 2"/>
          <p:cNvGrpSpPr>
            <a:grpSpLocks/>
          </p:cNvGrpSpPr>
          <p:nvPr/>
        </p:nvGrpSpPr>
        <p:grpSpPr bwMode="auto">
          <a:xfrm>
            <a:off x="1181100" y="4559300"/>
            <a:ext cx="3116263" cy="1858963"/>
            <a:chOff x="1974" y="10971"/>
            <a:chExt cx="4011" cy="2227"/>
          </a:xfrm>
        </p:grpSpPr>
        <p:pic>
          <p:nvPicPr>
            <p:cNvPr id="15379" name="Picture 15" descr="瑞江駅前"/>
            <p:cNvPicPr>
              <a:picLocks noChangeAspect="1" noChangeArrowheads="1"/>
            </p:cNvPicPr>
            <p:nvPr/>
          </p:nvPicPr>
          <p:blipFill>
            <a:blip r:embed="rId6">
              <a:extLst>
                <a:ext uri="{28A0092B-C50C-407E-A947-70E740481C1C}">
                  <a14:useLocalDpi xmlns:a14="http://schemas.microsoft.com/office/drawing/2010/main" val="0"/>
                </a:ext>
              </a:extLst>
            </a:blip>
            <a:srcRect l="20171" t="15933" r="19200" b="21957"/>
            <a:stretch>
              <a:fillRect/>
            </a:stretch>
          </p:blipFill>
          <p:spPr bwMode="auto">
            <a:xfrm>
              <a:off x="1974" y="11544"/>
              <a:ext cx="1616" cy="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14" descr="瑞江駅エリア"/>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8" y="10971"/>
              <a:ext cx="2167" cy="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AutoShape 19"/>
            <p:cNvSpPr>
              <a:spLocks noChangeArrowheads="1"/>
            </p:cNvSpPr>
            <p:nvPr/>
          </p:nvSpPr>
          <p:spPr bwMode="auto">
            <a:xfrm>
              <a:off x="3488" y="12124"/>
              <a:ext cx="481" cy="573"/>
            </a:xfrm>
            <a:prstGeom prst="rightArrow">
              <a:avLst>
                <a:gd name="adj1" fmla="val 50000"/>
                <a:gd name="adj2" fmla="val 63875"/>
              </a:avLst>
            </a:prstGeom>
            <a:solidFill>
              <a:srgbClr val="0000FF"/>
            </a:solidFill>
            <a:ln w="9525">
              <a:solidFill>
                <a:srgbClr val="0000FF"/>
              </a:solidFill>
              <a:miter lim="800000"/>
              <a:headEnd/>
              <a:tailEnd/>
            </a:ln>
          </p:spPr>
          <p:txBody>
            <a:bodyPr lIns="55708" tIns="27854" rIns="55708" bIns="27854"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kumimoji="0" lang="ja-JP" altLang="ja-JP" sz="1800"/>
            </a:p>
          </p:txBody>
        </p:sp>
      </p:grpSp>
      <p:sp>
        <p:nvSpPr>
          <p:cNvPr id="15368" name="テキスト ボックス 6"/>
          <p:cNvSpPr txBox="1">
            <a:spLocks noChangeArrowheads="1"/>
          </p:cNvSpPr>
          <p:nvPr/>
        </p:nvSpPr>
        <p:spPr bwMode="auto">
          <a:xfrm>
            <a:off x="6361113" y="1450975"/>
            <a:ext cx="2012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a:latin typeface="Meiryo UI" panose="020B0604030504040204" pitchFamily="50" charset="-128"/>
                <a:ea typeface="Meiryo UI" panose="020B0604030504040204" pitchFamily="50" charset="-128"/>
              </a:rPr>
              <a:t>附置義務条例等を制定した都市数</a:t>
            </a:r>
          </a:p>
        </p:txBody>
      </p:sp>
      <p:cxnSp>
        <p:nvCxnSpPr>
          <p:cNvPr id="15369" name="直線矢印コネクタ 9"/>
          <p:cNvCxnSpPr>
            <a:cxnSpLocks noChangeShapeType="1"/>
          </p:cNvCxnSpPr>
          <p:nvPr/>
        </p:nvCxnSpPr>
        <p:spPr bwMode="auto">
          <a:xfrm flipV="1">
            <a:off x="6546850" y="1963738"/>
            <a:ext cx="1524000" cy="266700"/>
          </a:xfrm>
          <a:prstGeom prst="straightConnector1">
            <a:avLst/>
          </a:prstGeom>
          <a:noFill/>
          <a:ln w="57150">
            <a:solidFill>
              <a:srgbClr val="FF9999"/>
            </a:solidFill>
            <a:prstDash val="sysDash"/>
            <a:round/>
            <a:headEnd/>
            <a:tailEnd type="triangle" w="med" len="med"/>
          </a:ln>
          <a:extLst>
            <a:ext uri="{909E8E84-426E-40DD-AFC4-6F175D3DCCD1}">
              <a14:hiddenFill xmlns:a14="http://schemas.microsoft.com/office/drawing/2010/main">
                <a:noFill/>
              </a14:hiddenFill>
            </a:ext>
          </a:extLst>
        </p:spPr>
      </p:cxnSp>
      <p:sp>
        <p:nvSpPr>
          <p:cNvPr id="15370" name="テキスト ボックス 11"/>
          <p:cNvSpPr txBox="1">
            <a:spLocks noChangeArrowheads="1"/>
          </p:cNvSpPr>
          <p:nvPr/>
        </p:nvSpPr>
        <p:spPr bwMode="auto">
          <a:xfrm>
            <a:off x="3052763" y="6418263"/>
            <a:ext cx="1397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出典：江戸川区提供資料</a:t>
            </a:r>
          </a:p>
        </p:txBody>
      </p:sp>
      <p:sp>
        <p:nvSpPr>
          <p:cNvPr id="15371" name="テキスト ボックス 38"/>
          <p:cNvSpPr txBox="1">
            <a:spLocks noChangeArrowheads="1"/>
          </p:cNvSpPr>
          <p:nvPr/>
        </p:nvSpPr>
        <p:spPr bwMode="auto">
          <a:xfrm>
            <a:off x="2051050" y="3581400"/>
            <a:ext cx="21463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出典：（公財）自転車駐車場整備センター</a:t>
            </a:r>
          </a:p>
        </p:txBody>
      </p:sp>
      <p:sp>
        <p:nvSpPr>
          <p:cNvPr id="15372" name="テキスト ボックス 39"/>
          <p:cNvSpPr txBox="1">
            <a:spLocks noChangeArrowheads="1"/>
          </p:cNvSpPr>
          <p:nvPr/>
        </p:nvSpPr>
        <p:spPr bwMode="auto">
          <a:xfrm>
            <a:off x="5934075" y="3549650"/>
            <a:ext cx="334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出典：駅周辺における放置自転車等の実態調査の集計結果</a:t>
            </a:r>
            <a:endParaRPr lang="en-US" altLang="ja-JP" sz="900"/>
          </a:p>
          <a:p>
            <a:pPr>
              <a:spcBef>
                <a:spcPct val="0"/>
              </a:spcBef>
              <a:buFontTx/>
              <a:buNone/>
            </a:pPr>
            <a:r>
              <a:rPr lang="ja-JP" altLang="en-US" sz="900"/>
              <a:t>　　　　　</a:t>
            </a:r>
            <a:r>
              <a:rPr lang="ja-JP" altLang="en-US" sz="800"/>
              <a:t>（内閣府調査（平成</a:t>
            </a:r>
            <a:r>
              <a:rPr lang="en-US" altLang="ja-JP" sz="800"/>
              <a:t>26</a:t>
            </a:r>
            <a:r>
              <a:rPr lang="ja-JP" altLang="en-US" sz="800"/>
              <a:t>年</a:t>
            </a:r>
            <a:r>
              <a:rPr lang="en-US" altLang="ja-JP" sz="800"/>
              <a:t>3</a:t>
            </a:r>
            <a:r>
              <a:rPr lang="ja-JP" altLang="en-US" sz="800"/>
              <a:t>月）に令和元年度国交省調査を追加）</a:t>
            </a:r>
            <a:endParaRPr lang="ja-JP" altLang="en-US" sz="900"/>
          </a:p>
        </p:txBody>
      </p:sp>
      <p:sp>
        <p:nvSpPr>
          <p:cNvPr id="15373" name="テキスト ボックス 41"/>
          <p:cNvSpPr txBox="1">
            <a:spLocks noChangeArrowheads="1"/>
          </p:cNvSpPr>
          <p:nvPr/>
        </p:nvSpPr>
        <p:spPr bwMode="auto">
          <a:xfrm>
            <a:off x="5394325" y="3975100"/>
            <a:ext cx="394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latin typeface="Meiryo UI" panose="020B0604030504040204" pitchFamily="50" charset="-128"/>
                <a:ea typeface="Meiryo UI" panose="020B0604030504040204" pitchFamily="50" charset="-128"/>
              </a:rPr>
              <a:t>○</a:t>
            </a:r>
            <a:r>
              <a:rPr lang="ja-JP" altLang="en-US" sz="1400" u="sng">
                <a:latin typeface="Meiryo UI" panose="020B0604030504040204" pitchFamily="50" charset="-128"/>
                <a:ea typeface="Meiryo UI" panose="020B0604030504040204" pitchFamily="50" charset="-128"/>
              </a:rPr>
              <a:t>自転車利用者へのマナー・ルールの向上</a:t>
            </a:r>
          </a:p>
        </p:txBody>
      </p:sp>
      <p:pic>
        <p:nvPicPr>
          <p:cNvPr id="15374" name="Picture 4" descr="2006"/>
          <p:cNvPicPr>
            <a:picLocks noChangeAspect="1" noChangeArrowheads="1"/>
          </p:cNvPicPr>
          <p:nvPr/>
        </p:nvPicPr>
        <p:blipFill>
          <a:blip r:embed="rId8">
            <a:extLst>
              <a:ext uri="{28A0092B-C50C-407E-A947-70E740481C1C}">
                <a14:useLocalDpi xmlns:a14="http://schemas.microsoft.com/office/drawing/2010/main" val="0"/>
              </a:ext>
            </a:extLst>
          </a:blip>
          <a:srcRect t="3590"/>
          <a:stretch>
            <a:fillRect/>
          </a:stretch>
        </p:blipFill>
        <p:spPr bwMode="auto">
          <a:xfrm>
            <a:off x="5794375" y="4354513"/>
            <a:ext cx="31464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テキスト ボックス 43"/>
          <p:cNvSpPr txBox="1">
            <a:spLocks noChangeArrowheads="1"/>
          </p:cNvSpPr>
          <p:nvPr/>
        </p:nvSpPr>
        <p:spPr bwMode="auto">
          <a:xfrm>
            <a:off x="7632700" y="6386513"/>
            <a:ext cx="1397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a:t>出典：江戸川区提供資料</a:t>
            </a:r>
          </a:p>
        </p:txBody>
      </p:sp>
      <p:sp>
        <p:nvSpPr>
          <p:cNvPr id="15376" name="テキスト ボックス 6"/>
          <p:cNvSpPr txBox="1">
            <a:spLocks noChangeArrowheads="1"/>
          </p:cNvSpPr>
          <p:nvPr/>
        </p:nvSpPr>
        <p:spPr bwMode="auto">
          <a:xfrm>
            <a:off x="844550" y="4249738"/>
            <a:ext cx="39576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latin typeface="Meiryo UI" panose="020B0604030504040204" pitchFamily="50" charset="-128"/>
                <a:ea typeface="Meiryo UI" panose="020B0604030504040204" pitchFamily="50" charset="-128"/>
              </a:rPr>
              <a:t>・放置禁止区域の拡大（路線単位からエリア単位での指定）</a:t>
            </a:r>
          </a:p>
        </p:txBody>
      </p:sp>
      <p:sp>
        <p:nvSpPr>
          <p:cNvPr id="15377" name="タイトル 20"/>
          <p:cNvSpPr>
            <a:spLocks noGrp="1"/>
          </p:cNvSpPr>
          <p:nvPr>
            <p:ph type="title"/>
          </p:nvPr>
        </p:nvSpPr>
        <p:spPr/>
        <p:txBody>
          <a:bodyPr/>
          <a:lstStyle/>
          <a:p>
            <a:r>
              <a:rPr lang="ja-JP" altLang="en-US" smtClean="0"/>
              <a:t>自転車駐車施策</a:t>
            </a:r>
          </a:p>
        </p:txBody>
      </p:sp>
      <p:sp>
        <p:nvSpPr>
          <p:cNvPr id="24" name="正方形/長方形 23"/>
          <p:cNvSpPr/>
          <p:nvPr/>
        </p:nvSpPr>
        <p:spPr>
          <a:xfrm>
            <a:off x="193675" y="692150"/>
            <a:ext cx="9512300" cy="31750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dirty="0">
                <a:solidFill>
                  <a:srgbClr val="000000"/>
                </a:solidFill>
                <a:latin typeface="Meiryo UI" panose="020B0604030504040204" pitchFamily="50" charset="-128"/>
                <a:ea typeface="Meiryo UI" panose="020B0604030504040204" pitchFamily="50" charset="-128"/>
              </a:rPr>
              <a:t>○　これまでも自転車駐車施策として総合的な取組が行われてきたところ。</a:t>
            </a:r>
          </a:p>
        </p:txBody>
      </p:sp>
    </p:spTree>
    <p:extLst>
      <p:ext uri="{BB962C8B-B14F-4D97-AF65-F5344CB8AC3E}">
        <p14:creationId xmlns:p14="http://schemas.microsoft.com/office/powerpoint/2010/main" val="2342655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22"/>
          <p:cNvSpPr txBox="1">
            <a:spLocks noChangeArrowheads="1"/>
          </p:cNvSpPr>
          <p:nvPr/>
        </p:nvSpPr>
        <p:spPr bwMode="auto">
          <a:xfrm>
            <a:off x="4051300" y="6537325"/>
            <a:ext cx="5113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000">
                <a:solidFill>
                  <a:srgbClr val="000000"/>
                </a:solidFill>
              </a:rPr>
              <a:t>出典：駅周辺における放置自転車等の実態調査の集計結果（国土交通省：令和</a:t>
            </a:r>
            <a:r>
              <a:rPr lang="en-US" altLang="ja-JP" sz="1000">
                <a:solidFill>
                  <a:srgbClr val="000000"/>
                </a:solidFill>
              </a:rPr>
              <a:t>4</a:t>
            </a:r>
            <a:r>
              <a:rPr lang="ja-JP" altLang="en-US" sz="1000">
                <a:solidFill>
                  <a:srgbClr val="000000"/>
                </a:solidFill>
              </a:rPr>
              <a:t>年</a:t>
            </a:r>
            <a:r>
              <a:rPr lang="en-US" altLang="ja-JP" sz="1000">
                <a:solidFill>
                  <a:srgbClr val="000000"/>
                </a:solidFill>
              </a:rPr>
              <a:t>3</a:t>
            </a:r>
            <a:r>
              <a:rPr lang="ja-JP" altLang="en-US" sz="1000">
                <a:solidFill>
                  <a:srgbClr val="000000"/>
                </a:solidFill>
              </a:rPr>
              <a:t>月）</a:t>
            </a:r>
          </a:p>
        </p:txBody>
      </p:sp>
      <p:sp>
        <p:nvSpPr>
          <p:cNvPr id="17411" name="タイトル 20"/>
          <p:cNvSpPr>
            <a:spLocks noGrp="1"/>
          </p:cNvSpPr>
          <p:nvPr>
            <p:ph type="title"/>
          </p:nvPr>
        </p:nvSpPr>
        <p:spPr/>
        <p:txBody>
          <a:bodyPr/>
          <a:lstStyle/>
          <a:p>
            <a:r>
              <a:rPr lang="ja-JP" altLang="en-US" smtClean="0"/>
              <a:t>自転車駐車施策</a:t>
            </a:r>
          </a:p>
        </p:txBody>
      </p:sp>
      <p:pic>
        <p:nvPicPr>
          <p:cNvPr id="17412"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392238"/>
            <a:ext cx="8232775"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93675" y="692150"/>
            <a:ext cx="9512300" cy="31750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dirty="0">
                <a:solidFill>
                  <a:srgbClr val="000000"/>
                </a:solidFill>
                <a:latin typeface="Meiryo UI" panose="020B0604030504040204" pitchFamily="50" charset="-128"/>
                <a:ea typeface="Meiryo UI" panose="020B0604030504040204" pitchFamily="50" charset="-128"/>
              </a:rPr>
              <a:t>○　駐車可能台数は着実に増加し、放置自転車の台数は減少傾向。</a:t>
            </a:r>
          </a:p>
        </p:txBody>
      </p:sp>
      <p:sp>
        <p:nvSpPr>
          <p:cNvPr id="17414" name="正方形/長方形 3"/>
          <p:cNvSpPr>
            <a:spLocks noChangeArrowheads="1"/>
          </p:cNvSpPr>
          <p:nvPr/>
        </p:nvSpPr>
        <p:spPr bwMode="auto">
          <a:xfrm>
            <a:off x="1890713" y="1144588"/>
            <a:ext cx="629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自転車の放置台数及び、駅周辺の自転車等駐車場における駐車可能台数の推移</a:t>
            </a:r>
          </a:p>
        </p:txBody>
      </p:sp>
    </p:spTree>
    <p:extLst>
      <p:ext uri="{BB962C8B-B14F-4D97-AF65-F5344CB8AC3E}">
        <p14:creationId xmlns:p14="http://schemas.microsoft.com/office/powerpoint/2010/main" val="3107724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20"/>
          <p:cNvSpPr>
            <a:spLocks noGrp="1"/>
          </p:cNvSpPr>
          <p:nvPr>
            <p:ph type="title"/>
          </p:nvPr>
        </p:nvSpPr>
        <p:spPr/>
        <p:txBody>
          <a:bodyPr/>
          <a:lstStyle/>
          <a:p>
            <a:r>
              <a:rPr lang="ja-JP" altLang="en-US" smtClean="0"/>
              <a:t>自転車駐車施策</a:t>
            </a:r>
          </a:p>
        </p:txBody>
      </p:sp>
      <p:sp>
        <p:nvSpPr>
          <p:cNvPr id="19459" name="テキスト ボックス 22"/>
          <p:cNvSpPr txBox="1">
            <a:spLocks noChangeArrowheads="1"/>
          </p:cNvSpPr>
          <p:nvPr/>
        </p:nvSpPr>
        <p:spPr bwMode="auto">
          <a:xfrm>
            <a:off x="4051300" y="6537325"/>
            <a:ext cx="51133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000">
                <a:solidFill>
                  <a:srgbClr val="000000"/>
                </a:solidFill>
              </a:rPr>
              <a:t>出典：駅周辺における放置自転車等の実態調査の集計結果（国土交通省：令和</a:t>
            </a:r>
            <a:r>
              <a:rPr lang="en-US" altLang="ja-JP" sz="1000">
                <a:solidFill>
                  <a:srgbClr val="000000"/>
                </a:solidFill>
              </a:rPr>
              <a:t>4</a:t>
            </a:r>
            <a:r>
              <a:rPr lang="ja-JP" altLang="en-US" sz="1000">
                <a:solidFill>
                  <a:srgbClr val="000000"/>
                </a:solidFill>
              </a:rPr>
              <a:t>年</a:t>
            </a:r>
            <a:r>
              <a:rPr lang="en-US" altLang="ja-JP" sz="1000">
                <a:solidFill>
                  <a:srgbClr val="000000"/>
                </a:solidFill>
              </a:rPr>
              <a:t>3</a:t>
            </a:r>
            <a:r>
              <a:rPr lang="ja-JP" altLang="en-US" sz="1000">
                <a:solidFill>
                  <a:srgbClr val="000000"/>
                </a:solidFill>
              </a:rPr>
              <a:t>月）</a:t>
            </a:r>
          </a:p>
        </p:txBody>
      </p:sp>
      <p:sp>
        <p:nvSpPr>
          <p:cNvPr id="19460" name="正方形/長方形 13"/>
          <p:cNvSpPr>
            <a:spLocks noChangeArrowheads="1"/>
          </p:cNvSpPr>
          <p:nvPr/>
        </p:nvSpPr>
        <p:spPr bwMode="auto">
          <a:xfrm>
            <a:off x="2144713" y="1166813"/>
            <a:ext cx="6292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駅周辺における自転車等駐車場等の設置状況－</a:t>
            </a:r>
            <a:r>
              <a:rPr lang="zh-TW" altLang="en-US" sz="1400" b="1">
                <a:latin typeface="Meiryo UI" panose="020B0604030504040204" pitchFamily="50" charset="-128"/>
                <a:ea typeface="Meiryo UI" panose="020B0604030504040204" pitchFamily="50" charset="-128"/>
              </a:rPr>
              <a:t>設置主体別設置状況</a:t>
            </a:r>
            <a:endParaRPr lang="ja-JP" altLang="en-US" sz="1400" b="1">
              <a:latin typeface="Meiryo UI" panose="020B0604030504040204" pitchFamily="50" charset="-128"/>
              <a:ea typeface="Meiryo UI" panose="020B0604030504040204" pitchFamily="50" charset="-128"/>
            </a:endParaRPr>
          </a:p>
        </p:txBody>
      </p:sp>
      <p:sp>
        <p:nvSpPr>
          <p:cNvPr id="15" name="正方形/長方形 14"/>
          <p:cNvSpPr/>
          <p:nvPr/>
        </p:nvSpPr>
        <p:spPr>
          <a:xfrm>
            <a:off x="193675" y="692150"/>
            <a:ext cx="9512300" cy="317500"/>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400" dirty="0">
                <a:solidFill>
                  <a:srgbClr val="000000"/>
                </a:solidFill>
                <a:latin typeface="Meiryo UI" panose="020B0604030504040204" pitchFamily="50" charset="-128"/>
                <a:ea typeface="Meiryo UI" panose="020B0604030504040204" pitchFamily="50" charset="-128"/>
              </a:rPr>
              <a:t>○　多様な主体により整備が進んでいる。市区町村等による整備が半数以上を占めている。</a:t>
            </a:r>
          </a:p>
        </p:txBody>
      </p:sp>
      <p:pic>
        <p:nvPicPr>
          <p:cNvPr id="19462"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1524000"/>
            <a:ext cx="76327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908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20"/>
          <p:cNvSpPr>
            <a:spLocks noGrp="1"/>
          </p:cNvSpPr>
          <p:nvPr>
            <p:ph type="title"/>
          </p:nvPr>
        </p:nvSpPr>
        <p:spPr/>
        <p:txBody>
          <a:bodyPr/>
          <a:lstStyle/>
          <a:p>
            <a:r>
              <a:rPr lang="ja-JP" altLang="en-US" smtClean="0"/>
              <a:t>自転車駐車施策</a:t>
            </a:r>
          </a:p>
        </p:txBody>
      </p:sp>
      <p:sp>
        <p:nvSpPr>
          <p:cNvPr id="15" name="正方形/長方形 14"/>
          <p:cNvSpPr/>
          <p:nvPr/>
        </p:nvSpPr>
        <p:spPr>
          <a:xfrm>
            <a:off x="193675" y="692150"/>
            <a:ext cx="9512300" cy="52387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ja-JP" altLang="en-US" sz="1400" dirty="0">
                <a:solidFill>
                  <a:srgbClr val="000000"/>
                </a:solidFill>
                <a:latin typeface="Meiryo UI" panose="020B0604030504040204" pitchFamily="50" charset="-128"/>
                <a:ea typeface="Meiryo UI" panose="020B0604030504040204" pitchFamily="50" charset="-128"/>
              </a:rPr>
              <a:t>○　地方公共団体の条例で、大量の駐車需要が生じる施設の新築、増築の際に自転車等駐車場の設置を義務づけることができる。</a:t>
            </a:r>
            <a:endParaRPr lang="en-US" altLang="ja-JP" sz="1400" dirty="0">
              <a:solidFill>
                <a:srgbClr val="000000"/>
              </a:solidFill>
              <a:latin typeface="Meiryo UI" panose="020B0604030504040204" pitchFamily="50" charset="-128"/>
              <a:ea typeface="Meiryo UI" panose="020B0604030504040204" pitchFamily="50" charset="-128"/>
            </a:endParaRPr>
          </a:p>
          <a:p>
            <a:pPr>
              <a:defRPr/>
            </a:pPr>
            <a:r>
              <a:rPr lang="ja-JP" altLang="en-US" sz="1400" dirty="0">
                <a:solidFill>
                  <a:srgbClr val="000000"/>
                </a:solidFill>
                <a:latin typeface="Meiryo UI" panose="020B0604030504040204" pitchFamily="50" charset="-128"/>
                <a:ea typeface="Meiryo UI" panose="020B0604030504040204" pitchFamily="50" charset="-128"/>
              </a:rPr>
              <a:t>○　条例のひな型として、標準自転車駐車場附置義務条例（</a:t>
            </a:r>
            <a:r>
              <a:rPr lang="en-US" altLang="ja-JP" sz="1400" dirty="0">
                <a:solidFill>
                  <a:srgbClr val="000000"/>
                </a:solidFill>
                <a:latin typeface="Meiryo UI" panose="020B0604030504040204" pitchFamily="50" charset="-128"/>
                <a:ea typeface="Meiryo UI" panose="020B0604030504040204" pitchFamily="50" charset="-128"/>
              </a:rPr>
              <a:t>S56</a:t>
            </a:r>
            <a:r>
              <a:rPr lang="ja-JP" altLang="en-US" sz="1400" dirty="0">
                <a:solidFill>
                  <a:srgbClr val="000000"/>
                </a:solidFill>
                <a:latin typeface="Meiryo UI" panose="020B0604030504040204" pitchFamily="50" charset="-128"/>
                <a:ea typeface="Meiryo UI" panose="020B0604030504040204" pitchFamily="50" charset="-128"/>
              </a:rPr>
              <a:t>）が作成されている。</a:t>
            </a:r>
          </a:p>
        </p:txBody>
      </p:sp>
      <p:sp>
        <p:nvSpPr>
          <p:cNvPr id="8" name="正方形/長方形 7"/>
          <p:cNvSpPr/>
          <p:nvPr/>
        </p:nvSpPr>
        <p:spPr>
          <a:xfrm>
            <a:off x="193675" y="1465263"/>
            <a:ext cx="9512300" cy="1296987"/>
          </a:xfrm>
          <a:prstGeom prst="rect">
            <a:avLst/>
          </a:prstGeom>
          <a:noFill/>
          <a:ln w="12700">
            <a:solidFill>
              <a:srgbClr val="0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a:lstStyle/>
          <a:p>
            <a:pPr>
              <a:spcBef>
                <a:spcPts val="600"/>
              </a:spcBef>
              <a:defRPr/>
            </a:pPr>
            <a:r>
              <a:rPr lang="ja-JP" altLang="en-US" sz="1200" dirty="0">
                <a:solidFill>
                  <a:srgbClr val="000000"/>
                </a:solidFill>
                <a:latin typeface="Meiryo UI" panose="020B0604030504040204" pitchFamily="50" charset="-128"/>
                <a:ea typeface="Meiryo UI" panose="020B0604030504040204" pitchFamily="50" charset="-128"/>
              </a:rPr>
              <a:t>「自転車の安全利用の促進及び自転車等の駐車対策の総合的推進に関する法律」</a:t>
            </a:r>
            <a:endParaRPr lang="en-US" altLang="ja-JP" sz="1200" dirty="0">
              <a:solidFill>
                <a:srgbClr val="000000"/>
              </a:solidFill>
              <a:latin typeface="Meiryo UI" panose="020B0604030504040204" pitchFamily="50" charset="-128"/>
              <a:ea typeface="Meiryo UI" panose="020B0604030504040204" pitchFamily="50" charset="-128"/>
            </a:endParaRPr>
          </a:p>
          <a:p>
            <a:pPr>
              <a:spcBef>
                <a:spcPts val="600"/>
              </a:spcBef>
              <a:defRPr/>
            </a:pPr>
            <a:r>
              <a:rPr lang="ja-JP" altLang="en-US" sz="1200" dirty="0">
                <a:solidFill>
                  <a:srgbClr val="000000"/>
                </a:solidFill>
                <a:latin typeface="Meiryo UI" panose="020B0604030504040204" pitchFamily="50" charset="-128"/>
                <a:ea typeface="Meiryo UI" panose="020B0604030504040204" pitchFamily="50" charset="-128"/>
              </a:rPr>
              <a:t>第</a:t>
            </a:r>
            <a:r>
              <a:rPr lang="en-US" altLang="ja-JP" sz="1200" dirty="0">
                <a:solidFill>
                  <a:srgbClr val="000000"/>
                </a:solidFill>
                <a:latin typeface="Meiryo UI" panose="020B0604030504040204" pitchFamily="50" charset="-128"/>
                <a:ea typeface="Meiryo UI" panose="020B0604030504040204" pitchFamily="50" charset="-128"/>
              </a:rPr>
              <a:t>5</a:t>
            </a:r>
            <a:r>
              <a:rPr lang="ja-JP" altLang="en-US" sz="1200" dirty="0">
                <a:solidFill>
                  <a:srgbClr val="000000"/>
                </a:solidFill>
                <a:latin typeface="Meiryo UI" panose="020B0604030504040204" pitchFamily="50" charset="-128"/>
                <a:ea typeface="Meiryo UI" panose="020B0604030504040204" pitchFamily="50" charset="-128"/>
              </a:rPr>
              <a:t>条（自転車等の駐車対策の総合的推進）</a:t>
            </a:r>
          </a:p>
          <a:p>
            <a:pPr marL="72000" indent="-457200">
              <a:spcBef>
                <a:spcPts val="600"/>
              </a:spcBef>
              <a:defRPr/>
            </a:pPr>
            <a:r>
              <a:rPr lang="en-US" altLang="ja-JP" sz="1200" dirty="0">
                <a:solidFill>
                  <a:srgbClr val="000000"/>
                </a:solidFill>
                <a:latin typeface="Meiryo UI" panose="020B0604030504040204" pitchFamily="50" charset="-128"/>
                <a:ea typeface="Meiryo UI" panose="020B0604030504040204" pitchFamily="50" charset="-128"/>
              </a:rPr>
              <a:t>4</a:t>
            </a:r>
            <a:r>
              <a:rPr lang="ja-JP" altLang="en-US" sz="1200" dirty="0">
                <a:solidFill>
                  <a:srgbClr val="000000"/>
                </a:solidFill>
                <a:latin typeface="Meiryo UI" panose="020B0604030504040204" pitchFamily="50" charset="-128"/>
                <a:ea typeface="Meiryo UI" panose="020B0604030504040204" pitchFamily="50" charset="-128"/>
              </a:rPr>
              <a:t>　</a:t>
            </a:r>
            <a:r>
              <a:rPr lang="ja-JP" altLang="en-US" sz="1200" u="sng" dirty="0">
                <a:solidFill>
                  <a:srgbClr val="000000"/>
                </a:solidFill>
                <a:latin typeface="Meiryo UI" panose="020B0604030504040204" pitchFamily="50" charset="-128"/>
                <a:ea typeface="Meiryo UI" panose="020B0604030504040204" pitchFamily="50" charset="-128"/>
              </a:rPr>
              <a:t>地方公共団体は</a:t>
            </a:r>
            <a:r>
              <a:rPr lang="ja-JP" altLang="en-US" sz="1200" dirty="0">
                <a:solidFill>
                  <a:srgbClr val="000000"/>
                </a:solidFill>
                <a:latin typeface="Meiryo UI" panose="020B0604030504040204" pitchFamily="50" charset="-128"/>
                <a:ea typeface="Meiryo UI" panose="020B0604030504040204" pitchFamily="50" charset="-128"/>
              </a:rPr>
              <a:t>、商業区域、近隣商業区域その他自転車等の駐車需要の著しい地域内で条例で定める区域内において百貨店、スーパーマーケット、銀行、遊技場等自転車等の</a:t>
            </a:r>
            <a:r>
              <a:rPr lang="ja-JP" altLang="en-US" sz="1200" u="sng" dirty="0">
                <a:solidFill>
                  <a:srgbClr val="000000"/>
                </a:solidFill>
                <a:latin typeface="Meiryo UI" panose="020B0604030504040204" pitchFamily="50" charset="-128"/>
                <a:ea typeface="Meiryo UI" panose="020B0604030504040204" pitchFamily="50" charset="-128"/>
              </a:rPr>
              <a:t>大量の駐車需要を生じさせる施設で条例で定めるものを新築し、又は増築しようとする者</a:t>
            </a:r>
            <a:r>
              <a:rPr lang="ja-JP" altLang="en-US" sz="1200" dirty="0">
                <a:solidFill>
                  <a:srgbClr val="000000"/>
                </a:solidFill>
                <a:latin typeface="Meiryo UI" panose="020B0604030504040204" pitchFamily="50" charset="-128"/>
                <a:ea typeface="Meiryo UI" panose="020B0604030504040204" pitchFamily="50" charset="-128"/>
              </a:rPr>
              <a:t>に対し、条例で、当該施設若しくはその敷地内又はその周辺に</a:t>
            </a:r>
            <a:r>
              <a:rPr lang="ja-JP" altLang="en-US" sz="1200" u="sng" dirty="0">
                <a:solidFill>
                  <a:srgbClr val="000000"/>
                </a:solidFill>
                <a:latin typeface="Meiryo UI" panose="020B0604030504040204" pitchFamily="50" charset="-128"/>
                <a:ea typeface="Meiryo UI" panose="020B0604030504040204" pitchFamily="50" charset="-128"/>
              </a:rPr>
              <a:t>自転車等駐車場を設置しなければならない旨を定めることができる</a:t>
            </a:r>
            <a:r>
              <a:rPr lang="ja-JP" altLang="en-US" sz="1200" dirty="0">
                <a:solidFill>
                  <a:srgbClr val="000000"/>
                </a:solidFill>
                <a:latin typeface="Meiryo UI" panose="020B0604030504040204" pitchFamily="50" charset="-128"/>
                <a:ea typeface="Meiryo UI" panose="020B0604030504040204" pitchFamily="50" charset="-128"/>
              </a:rPr>
              <a:t>。</a:t>
            </a:r>
          </a:p>
        </p:txBody>
      </p:sp>
      <p:graphicFrame>
        <p:nvGraphicFramePr>
          <p:cNvPr id="9" name="グラフ 8"/>
          <p:cNvGraphicFramePr>
            <a:graphicFrameLocks/>
          </p:cNvGraphicFramePr>
          <p:nvPr/>
        </p:nvGraphicFramePr>
        <p:xfrm>
          <a:off x="716272" y="2714300"/>
          <a:ext cx="5161088" cy="3974110"/>
        </p:xfrm>
        <a:graphic>
          <a:graphicData uri="http://schemas.openxmlformats.org/drawingml/2006/chart">
            <c:chart xmlns:c="http://schemas.openxmlformats.org/drawingml/2006/chart" xmlns:r="http://schemas.openxmlformats.org/officeDocument/2006/relationships" r:id="rId3"/>
          </a:graphicData>
        </a:graphic>
      </p:graphicFrame>
      <p:sp>
        <p:nvSpPr>
          <p:cNvPr id="23558" name="正方形/長方形 9"/>
          <p:cNvSpPr>
            <a:spLocks noChangeArrowheads="1"/>
          </p:cNvSpPr>
          <p:nvPr/>
        </p:nvSpPr>
        <p:spPr bwMode="auto">
          <a:xfrm>
            <a:off x="2073275" y="3025775"/>
            <a:ext cx="316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附置義務条例等を制定した都市数</a:t>
            </a:r>
          </a:p>
        </p:txBody>
      </p:sp>
      <p:pic>
        <p:nvPicPr>
          <p:cNvPr id="23559" name="Picture 3" descr="C:\Users\miwa-a2fy\Desktop\de50f00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8613" y="498475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図 16" descr="附置義務駐輪施設（交計協提供）-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8613" y="3141663"/>
            <a:ext cx="2436812"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p:nvPr/>
        </p:nvSpPr>
        <p:spPr>
          <a:xfrm>
            <a:off x="2320925" y="6229350"/>
            <a:ext cx="3556000" cy="400050"/>
          </a:xfrm>
          <a:prstGeom prst="rect">
            <a:avLst/>
          </a:prstGeom>
          <a:noFill/>
        </p:spPr>
        <p:txBody>
          <a:bodyPr wrap="none">
            <a:spAutoFit/>
          </a:bodyPr>
          <a:lstStyle/>
          <a:p>
            <a:pPr eaLnBrk="1" hangingPunct="1">
              <a:defRPr/>
            </a:pPr>
            <a:r>
              <a:rPr lang="ja-JP" altLang="en-US" sz="1000" dirty="0">
                <a:latin typeface="+mn-ea"/>
                <a:ea typeface="+mn-ea"/>
              </a:rPr>
              <a:t>出典：駅周辺における放置自転車等の実態調査の集計結果</a:t>
            </a:r>
            <a:endParaRPr lang="en-US" altLang="ja-JP" sz="1000" dirty="0">
              <a:latin typeface="+mn-ea"/>
              <a:ea typeface="+mn-ea"/>
            </a:endParaRPr>
          </a:p>
          <a:p>
            <a:pPr eaLnBrk="1" hangingPunct="1">
              <a:defRPr/>
            </a:pPr>
            <a:r>
              <a:rPr lang="ja-JP" altLang="en-US" sz="1000" dirty="0">
                <a:latin typeface="+mn-ea"/>
                <a:ea typeface="+mn-ea"/>
              </a:rPr>
              <a:t>（内閣府調査（平成</a:t>
            </a:r>
            <a:r>
              <a:rPr lang="en-US" altLang="ja-JP" sz="1000" dirty="0">
                <a:latin typeface="+mn-ea"/>
                <a:ea typeface="+mn-ea"/>
              </a:rPr>
              <a:t>26</a:t>
            </a:r>
            <a:r>
              <a:rPr lang="ja-JP" altLang="en-US" sz="1000" dirty="0">
                <a:latin typeface="+mn-ea"/>
                <a:ea typeface="+mn-ea"/>
              </a:rPr>
              <a:t>年</a:t>
            </a:r>
            <a:r>
              <a:rPr lang="en-US" altLang="ja-JP" sz="1000" dirty="0">
                <a:latin typeface="+mn-ea"/>
                <a:ea typeface="+mn-ea"/>
              </a:rPr>
              <a:t>3</a:t>
            </a:r>
            <a:r>
              <a:rPr lang="ja-JP" altLang="en-US" sz="1000" dirty="0">
                <a:latin typeface="+mn-ea"/>
                <a:ea typeface="+mn-ea"/>
              </a:rPr>
              <a:t>月）に令和元年度国交省調査を追加）</a:t>
            </a:r>
          </a:p>
        </p:txBody>
      </p:sp>
      <p:sp>
        <p:nvSpPr>
          <p:cNvPr id="17" name="テキスト ボックス 16"/>
          <p:cNvSpPr txBox="1"/>
          <p:nvPr/>
        </p:nvSpPr>
        <p:spPr>
          <a:xfrm>
            <a:off x="6356350" y="2887663"/>
            <a:ext cx="3013075" cy="254000"/>
          </a:xfrm>
          <a:prstGeom prst="rect">
            <a:avLst/>
          </a:prstGeom>
          <a:noFill/>
        </p:spPr>
        <p:txBody>
          <a:bodyPr wrap="none">
            <a:spAutoFit/>
          </a:bodyPr>
          <a:lstStyle/>
          <a:p>
            <a:pPr eaLnBrk="1" hangingPunct="1">
              <a:defRPr/>
            </a:pPr>
            <a:r>
              <a:rPr lang="ja-JP" altLang="en-US" sz="1050" dirty="0">
                <a:latin typeface="Meiryo UI" panose="020B0604030504040204" pitchFamily="50" charset="-128"/>
                <a:ea typeface="Meiryo UI" panose="020B0604030504040204" pitchFamily="50" charset="-128"/>
              </a:rPr>
              <a:t>■附置義務に基づく自転車等駐車場の整備イメージ</a:t>
            </a:r>
          </a:p>
        </p:txBody>
      </p:sp>
    </p:spTree>
    <p:extLst>
      <p:ext uri="{BB962C8B-B14F-4D97-AF65-F5344CB8AC3E}">
        <p14:creationId xmlns:p14="http://schemas.microsoft.com/office/powerpoint/2010/main" val="42704829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3375025"/>
            <a:ext cx="2355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50838" y="3071813"/>
            <a:ext cx="4500562" cy="17287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角丸四角形 13"/>
          <p:cNvSpPr/>
          <p:nvPr/>
        </p:nvSpPr>
        <p:spPr>
          <a:xfrm>
            <a:off x="357188" y="2338388"/>
            <a:ext cx="9213850" cy="531812"/>
          </a:xfrm>
          <a:prstGeom prst="roundRect">
            <a:avLst/>
          </a:prstGeom>
          <a:solidFill>
            <a:srgbClr val="FFE1E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93675" y="2105025"/>
            <a:ext cx="9512300" cy="460851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06" name="テキスト ボックス 9"/>
          <p:cNvSpPr txBox="1">
            <a:spLocks noChangeArrowheads="1"/>
          </p:cNvSpPr>
          <p:nvPr/>
        </p:nvSpPr>
        <p:spPr bwMode="auto">
          <a:xfrm>
            <a:off x="2889250" y="1947863"/>
            <a:ext cx="39751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まちづくりの観点からの自転車等駐車場施策の推進</a:t>
            </a:r>
          </a:p>
        </p:txBody>
      </p:sp>
      <p:sp>
        <p:nvSpPr>
          <p:cNvPr id="25607" name="テキスト ボックス 12"/>
          <p:cNvSpPr txBox="1">
            <a:spLocks noChangeArrowheads="1"/>
          </p:cNvSpPr>
          <p:nvPr/>
        </p:nvSpPr>
        <p:spPr bwMode="auto">
          <a:xfrm>
            <a:off x="344488" y="2354263"/>
            <a:ext cx="9215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a:latin typeface="Meiryo UI" panose="020B0604030504040204" pitchFamily="50" charset="-128"/>
                <a:ea typeface="Meiryo UI" panose="020B0604030504040204" pitchFamily="50" charset="-128"/>
              </a:rPr>
              <a:t>○自転車は環境にやさしく誰もが利用できる交通手段であり、「コンパクトシティ＋ネットワーク」を支える都市交通システムの一つとして重要な役割を担う　</a:t>
            </a:r>
            <a:endParaRPr lang="en-US" altLang="ja-JP" sz="1200">
              <a:latin typeface="Meiryo UI" panose="020B0604030504040204" pitchFamily="50" charset="-128"/>
              <a:ea typeface="Meiryo UI" panose="020B0604030504040204" pitchFamily="50" charset="-128"/>
            </a:endParaRPr>
          </a:p>
          <a:p>
            <a:pPr>
              <a:spcBef>
                <a:spcPct val="0"/>
              </a:spcBef>
              <a:buFontTx/>
              <a:buNone/>
            </a:pPr>
            <a:r>
              <a:rPr lang="ja-JP" altLang="en-US" sz="1200">
                <a:latin typeface="Meiryo UI" panose="020B0604030504040204" pitchFamily="50" charset="-128"/>
                <a:ea typeface="Meiryo UI" panose="020B0604030504040204" pitchFamily="50" charset="-128"/>
              </a:rPr>
              <a:t>　 ことから、環境負荷の低減や地域の活性化等まちづくりの観点を踏まえ、戦略的に自転車等駐車場の整備を進めていくことが必要。</a:t>
            </a:r>
          </a:p>
        </p:txBody>
      </p:sp>
      <p:sp>
        <p:nvSpPr>
          <p:cNvPr id="25608" name="テキスト ボックス 18"/>
          <p:cNvSpPr txBox="1">
            <a:spLocks noChangeArrowheads="1"/>
          </p:cNvSpPr>
          <p:nvPr/>
        </p:nvSpPr>
        <p:spPr bwMode="auto">
          <a:xfrm>
            <a:off x="368300" y="3257550"/>
            <a:ext cx="19923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・まちづくりの観点から、効果的に自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転車の活用を推進するためには、</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環境負荷の低減や地域の活性化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等、まちづくりにおける自転車の役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割を明確にすることが重要であり、</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都市計画マスタープランや都市・地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域交通戦略等の総合的な計画に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自転車の役割や活用方策を位置</a:t>
            </a:r>
            <a:endParaRPr lang="en-US" altLang="ja-JP" sz="1000">
              <a:latin typeface="Meiryo UI" panose="020B0604030504040204" pitchFamily="50" charset="-128"/>
              <a:ea typeface="Meiryo UI" panose="020B0604030504040204" pitchFamily="50" charset="-128"/>
            </a:endParaRPr>
          </a:p>
          <a:p>
            <a:pPr>
              <a:spcBef>
                <a:spcPct val="0"/>
              </a:spcBef>
              <a:buFontTx/>
              <a:buNone/>
            </a:pPr>
            <a:r>
              <a:rPr lang="ja-JP" altLang="en-US" sz="1000">
                <a:latin typeface="Meiryo UI" panose="020B0604030504040204" pitchFamily="50" charset="-128"/>
                <a:ea typeface="Meiryo UI" panose="020B0604030504040204" pitchFamily="50" charset="-128"/>
              </a:rPr>
              <a:t> 付け、計画的に推進。</a:t>
            </a:r>
          </a:p>
        </p:txBody>
      </p:sp>
      <p:sp>
        <p:nvSpPr>
          <p:cNvPr id="18" name="テキスト ボックス 17"/>
          <p:cNvSpPr txBox="1"/>
          <p:nvPr/>
        </p:nvSpPr>
        <p:spPr>
          <a:xfrm>
            <a:off x="817563" y="2941638"/>
            <a:ext cx="3100387" cy="254000"/>
          </a:xfrm>
          <a:prstGeom prst="rect">
            <a:avLst/>
          </a:prstGeom>
          <a:solidFill>
            <a:schemeClr val="bg1"/>
          </a:solidFill>
          <a:ln>
            <a:solidFill>
              <a:schemeClr val="tx1"/>
            </a:solidFill>
          </a:ln>
        </p:spPr>
        <p:txBody>
          <a:bodyPr wrap="non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都市交通計画等における自転車活用方策の位置づけ</a:t>
            </a:r>
          </a:p>
        </p:txBody>
      </p:sp>
      <p:sp>
        <p:nvSpPr>
          <p:cNvPr id="36" name="正方形/長方形 35"/>
          <p:cNvSpPr/>
          <p:nvPr/>
        </p:nvSpPr>
        <p:spPr>
          <a:xfrm>
            <a:off x="352425" y="4984750"/>
            <a:ext cx="4498975" cy="16557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611" name="テキスト ボックス 36"/>
          <p:cNvSpPr txBox="1">
            <a:spLocks noChangeArrowheads="1"/>
          </p:cNvSpPr>
          <p:nvPr/>
        </p:nvSpPr>
        <p:spPr bwMode="auto">
          <a:xfrm>
            <a:off x="5035550" y="3259138"/>
            <a:ext cx="2765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・買い物客等は目的地となる施設の直近に短時間</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駐輪する傾向があることを踏まえ、利便性の高い、 </a:t>
            </a:r>
            <a:endParaRPr lang="en-US" altLang="ja-JP" sz="1000">
              <a:latin typeface="Meiryo UI" panose="020B0604030504040204" pitchFamily="50" charset="-128"/>
              <a:ea typeface="Meiryo UI" panose="020B0604030504040204" pitchFamily="50" charset="-128"/>
            </a:endParaRPr>
          </a:p>
          <a:p>
            <a:pPr>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小規模な自転車等駐車場を面的に確保。</a:t>
            </a:r>
          </a:p>
        </p:txBody>
      </p:sp>
      <p:pic>
        <p:nvPicPr>
          <p:cNvPr id="25612" name="図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7800" y="3297238"/>
            <a:ext cx="1704975" cy="14636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5613" name="図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3787775"/>
            <a:ext cx="10715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4" name="テキスト ボックス 28"/>
          <p:cNvSpPr txBox="1">
            <a:spLocks noChangeArrowheads="1"/>
          </p:cNvSpPr>
          <p:nvPr/>
        </p:nvSpPr>
        <p:spPr bwMode="auto">
          <a:xfrm>
            <a:off x="6754813" y="4602163"/>
            <a:ext cx="7239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t>▲サインラック</a:t>
            </a:r>
          </a:p>
        </p:txBody>
      </p:sp>
      <p:sp>
        <p:nvSpPr>
          <p:cNvPr id="25615" name="テキスト ボックス 42"/>
          <p:cNvSpPr txBox="1">
            <a:spLocks noChangeArrowheads="1"/>
          </p:cNvSpPr>
          <p:nvPr/>
        </p:nvSpPr>
        <p:spPr bwMode="auto">
          <a:xfrm>
            <a:off x="5467350" y="4600575"/>
            <a:ext cx="812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t>▲自転車駐輪帯</a:t>
            </a:r>
          </a:p>
        </p:txBody>
      </p:sp>
      <p:sp>
        <p:nvSpPr>
          <p:cNvPr id="25616" name="テキスト ボックス 29"/>
          <p:cNvSpPr txBox="1">
            <a:spLocks noChangeArrowheads="1"/>
          </p:cNvSpPr>
          <p:nvPr/>
        </p:nvSpPr>
        <p:spPr bwMode="auto">
          <a:xfrm>
            <a:off x="8266113" y="3141663"/>
            <a:ext cx="1377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600"/>
              <a:t>小規模駐輪施設の配置（八王子市）</a:t>
            </a:r>
          </a:p>
        </p:txBody>
      </p:sp>
      <p:pic>
        <p:nvPicPr>
          <p:cNvPr id="25617" name="図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4625" y="3803650"/>
            <a:ext cx="11271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8" name="テキスト ボックス 47"/>
          <p:cNvSpPr txBox="1">
            <a:spLocks noChangeArrowheads="1"/>
          </p:cNvSpPr>
          <p:nvPr/>
        </p:nvSpPr>
        <p:spPr bwMode="auto">
          <a:xfrm>
            <a:off x="357188" y="5203825"/>
            <a:ext cx="137795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・鉄道駅のみならず、自</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転車と公共交通の結</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節点となる電停やバス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停周辺において、公共</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交通の利用促進を図</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るために自転車等駐</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車場の整備を推進。</a:t>
            </a:r>
          </a:p>
        </p:txBody>
      </p:sp>
      <p:sp>
        <p:nvSpPr>
          <p:cNvPr id="58" name="正方形/長方形 57"/>
          <p:cNvSpPr/>
          <p:nvPr/>
        </p:nvSpPr>
        <p:spPr>
          <a:xfrm>
            <a:off x="5056188" y="3071813"/>
            <a:ext cx="4500562" cy="1727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テキスト ボックス 38"/>
          <p:cNvSpPr txBox="1"/>
          <p:nvPr/>
        </p:nvSpPr>
        <p:spPr>
          <a:xfrm>
            <a:off x="817563" y="4878388"/>
            <a:ext cx="2849562" cy="254000"/>
          </a:xfrm>
          <a:prstGeom prst="rect">
            <a:avLst/>
          </a:prstGeom>
          <a:solidFill>
            <a:schemeClr val="bg1"/>
          </a:solidFill>
          <a:ln>
            <a:solidFill>
              <a:schemeClr val="tx1"/>
            </a:solidFill>
          </a:ln>
        </p:spPr>
        <p:txBody>
          <a:bodyPr wrap="non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バス停・電停等における自転車等駐車場の整備</a:t>
            </a:r>
          </a:p>
        </p:txBody>
      </p:sp>
      <p:pic>
        <p:nvPicPr>
          <p:cNvPr id="25621" name="図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6088" y="5264150"/>
            <a:ext cx="14716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図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89300" y="5264150"/>
            <a:ext cx="146367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テキスト ボックス 54"/>
          <p:cNvSpPr txBox="1"/>
          <p:nvPr/>
        </p:nvSpPr>
        <p:spPr>
          <a:xfrm>
            <a:off x="5503863" y="2936875"/>
            <a:ext cx="1892300" cy="254000"/>
          </a:xfrm>
          <a:prstGeom prst="rect">
            <a:avLst/>
          </a:prstGeom>
          <a:solidFill>
            <a:schemeClr val="bg1"/>
          </a:solidFill>
          <a:ln>
            <a:solidFill>
              <a:schemeClr val="tx1"/>
            </a:solidFill>
          </a:ln>
        </p:spPr>
        <p:txBody>
          <a:bodyPr wrap="non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小規模駐輪施設の面的な配置</a:t>
            </a:r>
          </a:p>
        </p:txBody>
      </p:sp>
      <p:sp>
        <p:nvSpPr>
          <p:cNvPr id="25624" name="テキスト ボックス 39"/>
          <p:cNvSpPr txBox="1">
            <a:spLocks noChangeArrowheads="1"/>
          </p:cNvSpPr>
          <p:nvPr/>
        </p:nvSpPr>
        <p:spPr bwMode="auto">
          <a:xfrm>
            <a:off x="1687513" y="6413500"/>
            <a:ext cx="15049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700"/>
              <a:t>▲バス停付近に簡易駐輪場を整備</a:t>
            </a:r>
            <a:endParaRPr lang="ja-JP" altLang="en-US" sz="700"/>
          </a:p>
        </p:txBody>
      </p:sp>
      <p:sp>
        <p:nvSpPr>
          <p:cNvPr id="25625" name="テキスト ボックス 40"/>
          <p:cNvSpPr txBox="1">
            <a:spLocks noChangeArrowheads="1"/>
          </p:cNvSpPr>
          <p:nvPr/>
        </p:nvSpPr>
        <p:spPr bwMode="auto">
          <a:xfrm>
            <a:off x="3235325" y="6413500"/>
            <a:ext cx="16033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700"/>
              <a:t>▲電停付近に自転車等駐車場を整備</a:t>
            </a:r>
            <a:endParaRPr lang="ja-JP" altLang="en-US" sz="700"/>
          </a:p>
        </p:txBody>
      </p:sp>
      <p:sp>
        <p:nvSpPr>
          <p:cNvPr id="25626" name="テキスト ボックス 63"/>
          <p:cNvSpPr txBox="1">
            <a:spLocks noChangeArrowheads="1"/>
          </p:cNvSpPr>
          <p:nvPr/>
        </p:nvSpPr>
        <p:spPr bwMode="auto">
          <a:xfrm>
            <a:off x="5035550" y="5203825"/>
            <a:ext cx="1709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dist">
              <a:spcBef>
                <a:spcPct val="0"/>
              </a:spcBef>
              <a:buFontTx/>
              <a:buNone/>
            </a:pPr>
            <a:r>
              <a:rPr lang="ja-JP" altLang="en-US" sz="1000">
                <a:latin typeface="Meiryo UI" panose="020B0604030504040204" pitchFamily="50" charset="-128"/>
                <a:ea typeface="Meiryo UI" panose="020B0604030504040204" pitchFamily="50" charset="-128"/>
              </a:rPr>
              <a:t>・中心市街地等においては、</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来街者の増加による地域の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活性化等を図るため、自転</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ja-JP" altLang="en-US" sz="1000">
                <a:latin typeface="Meiryo UI" panose="020B0604030504040204" pitchFamily="50" charset="-128"/>
                <a:ea typeface="Meiryo UI" panose="020B0604030504040204" pitchFamily="50" charset="-128"/>
              </a:rPr>
              <a:t> 車等駐車場の利用者に対し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て割引サービスを行う等、地 </a:t>
            </a:r>
            <a:endParaRPr lang="en-US" altLang="ja-JP" sz="1000">
              <a:latin typeface="Meiryo UI" panose="020B0604030504040204" pitchFamily="50" charset="-128"/>
              <a:ea typeface="Meiryo UI" panose="020B0604030504040204" pitchFamily="50" charset="-128"/>
            </a:endParaRPr>
          </a:p>
          <a:p>
            <a:pPr algn="dist">
              <a:spcBef>
                <a:spcPct val="0"/>
              </a:spcBef>
              <a:buFontTx/>
              <a:buNone/>
            </a:pPr>
            <a:r>
              <a:rPr lang="en-US" altLang="ja-JP" sz="1000">
                <a:latin typeface="Meiryo UI" panose="020B0604030504040204" pitchFamily="50" charset="-128"/>
                <a:ea typeface="Meiryo UI" panose="020B0604030504040204" pitchFamily="50" charset="-128"/>
              </a:rPr>
              <a:t> </a:t>
            </a:r>
            <a:r>
              <a:rPr lang="ja-JP" altLang="en-US" sz="1000">
                <a:latin typeface="Meiryo UI" panose="020B0604030504040204" pitchFamily="50" charset="-128"/>
                <a:ea typeface="Meiryo UI" panose="020B0604030504040204" pitchFamily="50" charset="-128"/>
              </a:rPr>
              <a:t>域と連携した取組も効果的。</a:t>
            </a:r>
          </a:p>
        </p:txBody>
      </p:sp>
      <p:sp>
        <p:nvSpPr>
          <p:cNvPr id="71" name="正方形/長方形 70"/>
          <p:cNvSpPr/>
          <p:nvPr/>
        </p:nvSpPr>
        <p:spPr>
          <a:xfrm>
            <a:off x="5062538" y="4986338"/>
            <a:ext cx="4498975" cy="16541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テキスト ボックス 71"/>
          <p:cNvSpPr txBox="1"/>
          <p:nvPr/>
        </p:nvSpPr>
        <p:spPr>
          <a:xfrm>
            <a:off x="5502275" y="4878388"/>
            <a:ext cx="2603500" cy="254000"/>
          </a:xfrm>
          <a:prstGeom prst="rect">
            <a:avLst/>
          </a:prstGeom>
          <a:solidFill>
            <a:schemeClr val="bg1"/>
          </a:solidFill>
          <a:ln>
            <a:solidFill>
              <a:schemeClr val="tx1"/>
            </a:solidFill>
          </a:ln>
        </p:spPr>
        <p:txBody>
          <a:bodyPr wrap="non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地域と連携した自転車等駐車場の利用促進</a:t>
            </a:r>
          </a:p>
        </p:txBody>
      </p:sp>
      <p:pic>
        <p:nvPicPr>
          <p:cNvPr id="25629" name="図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91313" y="5289550"/>
            <a:ext cx="1789112"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テキスト ボックス 37"/>
          <p:cNvSpPr txBox="1"/>
          <p:nvPr/>
        </p:nvSpPr>
        <p:spPr>
          <a:xfrm>
            <a:off x="3595688" y="3232150"/>
            <a:ext cx="1146175" cy="184150"/>
          </a:xfrm>
          <a:prstGeom prst="rect">
            <a:avLst/>
          </a:prstGeom>
          <a:noFill/>
        </p:spPr>
        <p:txBody>
          <a:bodyPr wrap="none">
            <a:spAutoFit/>
          </a:bodyPr>
          <a:lstStyle/>
          <a:p>
            <a:pPr>
              <a:defRPr/>
            </a:pPr>
            <a:r>
              <a:rPr lang="ja-JP" altLang="en-US" sz="600" dirty="0">
                <a:latin typeface="+mn-ea"/>
              </a:rPr>
              <a:t>第</a:t>
            </a:r>
            <a:r>
              <a:rPr lang="en-US" altLang="ja-JP" sz="600" dirty="0">
                <a:latin typeface="+mn-ea"/>
              </a:rPr>
              <a:t>2</a:t>
            </a:r>
            <a:r>
              <a:rPr lang="ja-JP" altLang="en-US" sz="600" dirty="0">
                <a:latin typeface="+mn-ea"/>
              </a:rPr>
              <a:t>次金沢交通戦略（金沢市）</a:t>
            </a:r>
            <a:endParaRPr lang="en-US" altLang="ja-JP" sz="600" dirty="0">
              <a:latin typeface="+mn-ea"/>
            </a:endParaRPr>
          </a:p>
        </p:txBody>
      </p:sp>
      <p:sp>
        <p:nvSpPr>
          <p:cNvPr id="25631" name="テキスト ボックス 41"/>
          <p:cNvSpPr txBox="1">
            <a:spLocks noChangeArrowheads="1"/>
          </p:cNvSpPr>
          <p:nvPr/>
        </p:nvSpPr>
        <p:spPr bwMode="auto">
          <a:xfrm>
            <a:off x="8410575" y="5132388"/>
            <a:ext cx="11160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600"/>
              <a:t>「いたみんポイント」（伊丹市）</a:t>
            </a:r>
            <a:endParaRPr lang="en-US" altLang="ja-JP" sz="600"/>
          </a:p>
        </p:txBody>
      </p:sp>
      <p:pic>
        <p:nvPicPr>
          <p:cNvPr id="25632" name="図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488363" y="5308600"/>
            <a:ext cx="1036637"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193675" y="692150"/>
            <a:ext cx="9512300" cy="1169988"/>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144000" indent="-457200">
              <a:defRPr/>
            </a:pPr>
            <a:r>
              <a:rPr lang="ja-JP" altLang="en-US" sz="1400" dirty="0">
                <a:solidFill>
                  <a:srgbClr val="000000"/>
                </a:solidFill>
                <a:latin typeface="Meiryo UI" panose="020B0604030504040204" pitchFamily="50" charset="-128"/>
                <a:ea typeface="Meiryo UI" panose="020B0604030504040204" pitchFamily="50" charset="-128"/>
              </a:rPr>
              <a:t>○　放置自転車対策のための自転車等駐車場の整備等について、自転車利用者のニーズを的確に把握し、駐輪の量と質に応じたきめ細かい対応を図るため、自転車等駐車場施策の立案に必要な調査、計画手法の提案、駐輪対策のベストプラクティスの紹介等を目的に、平成</a:t>
            </a:r>
            <a:r>
              <a:rPr lang="en-US" altLang="ja-JP" sz="1400" dirty="0">
                <a:solidFill>
                  <a:srgbClr val="000000"/>
                </a:solidFill>
                <a:latin typeface="Meiryo UI" panose="020B0604030504040204" pitchFamily="50" charset="-128"/>
                <a:ea typeface="Meiryo UI" panose="020B0604030504040204" pitchFamily="50" charset="-128"/>
              </a:rPr>
              <a:t>24</a:t>
            </a:r>
            <a:r>
              <a:rPr lang="ja-JP" altLang="en-US" sz="1400" dirty="0">
                <a:solidFill>
                  <a:srgbClr val="000000"/>
                </a:solidFill>
                <a:latin typeface="Meiryo UI" panose="020B0604030504040204" pitchFamily="50" charset="-128"/>
                <a:ea typeface="Meiryo UI" panose="020B0604030504040204" pitchFamily="50" charset="-128"/>
              </a:rPr>
              <a:t>年</a:t>
            </a:r>
            <a:r>
              <a:rPr lang="en-US" altLang="ja-JP" sz="1400" dirty="0">
                <a:solidFill>
                  <a:srgbClr val="000000"/>
                </a:solidFill>
                <a:latin typeface="Meiryo UI" panose="020B0604030504040204" pitchFamily="50" charset="-128"/>
                <a:ea typeface="Meiryo UI" panose="020B0604030504040204" pitchFamily="50" charset="-128"/>
              </a:rPr>
              <a:t>11</a:t>
            </a:r>
            <a:r>
              <a:rPr lang="ja-JP" altLang="en-US" sz="1400" dirty="0">
                <a:solidFill>
                  <a:srgbClr val="000000"/>
                </a:solidFill>
                <a:latin typeface="Meiryo UI" panose="020B0604030504040204" pitchFamily="50" charset="-128"/>
                <a:ea typeface="Meiryo UI" panose="020B0604030504040204" pitchFamily="50" charset="-128"/>
              </a:rPr>
              <a:t>月に</a:t>
            </a:r>
            <a:r>
              <a:rPr lang="ja-JP" altLang="en-US" sz="1400" b="1" u="sng" dirty="0">
                <a:solidFill>
                  <a:srgbClr val="000000"/>
                </a:solidFill>
                <a:latin typeface="Meiryo UI" panose="020B0604030504040204" pitchFamily="50" charset="-128"/>
                <a:ea typeface="Meiryo UI" panose="020B0604030504040204" pitchFamily="50" charset="-128"/>
              </a:rPr>
              <a:t>「自転車等駐車場の整備のあり方に関するガイドライン」</a:t>
            </a:r>
            <a:r>
              <a:rPr lang="ja-JP" altLang="en-US" sz="1400" dirty="0">
                <a:solidFill>
                  <a:srgbClr val="000000"/>
                </a:solidFill>
                <a:latin typeface="Meiryo UI" panose="020B0604030504040204" pitchFamily="50" charset="-128"/>
                <a:ea typeface="Meiryo UI" panose="020B0604030504040204" pitchFamily="50" charset="-128"/>
              </a:rPr>
              <a:t>を策定。</a:t>
            </a:r>
          </a:p>
          <a:p>
            <a:pPr marL="144000" indent="-457200">
              <a:defRPr/>
            </a:pPr>
            <a:r>
              <a:rPr lang="ja-JP" altLang="en-US" sz="1400" dirty="0">
                <a:solidFill>
                  <a:srgbClr val="000000"/>
                </a:solidFill>
                <a:latin typeface="Meiryo UI" panose="020B0604030504040204" pitchFamily="50" charset="-128"/>
                <a:ea typeface="Meiryo UI" panose="020B0604030504040204" pitchFamily="50" charset="-128"/>
              </a:rPr>
              <a:t>○　コンパクトシティの推進やコミュニティサイクル（シェアサイクル）への関心の高まり等を背景に、まちづくりの観点を踏まえた自転車等駐車場の整備方策等を追加し、平成</a:t>
            </a:r>
            <a:r>
              <a:rPr lang="en-US" altLang="ja-JP" sz="1400" dirty="0">
                <a:solidFill>
                  <a:srgbClr val="000000"/>
                </a:solidFill>
                <a:latin typeface="Meiryo UI" panose="020B0604030504040204" pitchFamily="50" charset="-128"/>
                <a:ea typeface="Meiryo UI" panose="020B0604030504040204" pitchFamily="50" charset="-128"/>
              </a:rPr>
              <a:t>28</a:t>
            </a:r>
            <a:r>
              <a:rPr lang="ja-JP" altLang="en-US" sz="1400" dirty="0">
                <a:solidFill>
                  <a:srgbClr val="000000"/>
                </a:solidFill>
                <a:latin typeface="Meiryo UI" panose="020B0604030504040204" pitchFamily="50" charset="-128"/>
                <a:ea typeface="Meiryo UI" panose="020B0604030504040204" pitchFamily="50" charset="-128"/>
              </a:rPr>
              <a:t>年</a:t>
            </a:r>
            <a:r>
              <a:rPr lang="en-US" altLang="ja-JP" sz="1400" dirty="0">
                <a:solidFill>
                  <a:srgbClr val="000000"/>
                </a:solidFill>
                <a:latin typeface="Meiryo UI" panose="020B0604030504040204" pitchFamily="50" charset="-128"/>
                <a:ea typeface="Meiryo UI" panose="020B0604030504040204" pitchFamily="50" charset="-128"/>
              </a:rPr>
              <a:t>9</a:t>
            </a:r>
            <a:r>
              <a:rPr lang="ja-JP" altLang="en-US" sz="1400" dirty="0">
                <a:solidFill>
                  <a:srgbClr val="000000"/>
                </a:solidFill>
                <a:latin typeface="Meiryo UI" panose="020B0604030504040204" pitchFamily="50" charset="-128"/>
                <a:ea typeface="Meiryo UI" panose="020B0604030504040204" pitchFamily="50" charset="-128"/>
              </a:rPr>
              <a:t>月にガイドラインを改訂。</a:t>
            </a:r>
          </a:p>
        </p:txBody>
      </p:sp>
      <p:sp>
        <p:nvSpPr>
          <p:cNvPr id="25634" name="タイトル 20"/>
          <p:cNvSpPr>
            <a:spLocks noGrp="1"/>
          </p:cNvSpPr>
          <p:nvPr>
            <p:ph type="title"/>
          </p:nvPr>
        </p:nvSpPr>
        <p:spPr/>
        <p:txBody>
          <a:bodyPr/>
          <a:lstStyle/>
          <a:p>
            <a:r>
              <a:rPr lang="ja-JP" altLang="en-US" smtClean="0"/>
              <a:t>自転車駐車施策</a:t>
            </a:r>
          </a:p>
        </p:txBody>
      </p:sp>
    </p:spTree>
    <p:extLst>
      <p:ext uri="{BB962C8B-B14F-4D97-AF65-F5344CB8AC3E}">
        <p14:creationId xmlns:p14="http://schemas.microsoft.com/office/powerpoint/2010/main" val="4032591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20"/>
          <p:cNvSpPr>
            <a:spLocks noGrp="1"/>
          </p:cNvSpPr>
          <p:nvPr>
            <p:ph type="title"/>
          </p:nvPr>
        </p:nvSpPr>
        <p:spPr/>
        <p:txBody>
          <a:bodyPr/>
          <a:lstStyle/>
          <a:p>
            <a:r>
              <a:rPr lang="ja-JP" altLang="en-US" dirty="0" smtClean="0"/>
              <a:t>自転車駐車場整備に関する支援制度</a:t>
            </a:r>
          </a:p>
        </p:txBody>
      </p:sp>
      <p:graphicFrame>
        <p:nvGraphicFramePr>
          <p:cNvPr id="7" name="表 6"/>
          <p:cNvGraphicFramePr>
            <a:graphicFrameLocks noGrp="1"/>
          </p:cNvGraphicFramePr>
          <p:nvPr/>
        </p:nvGraphicFramePr>
        <p:xfrm>
          <a:off x="74613" y="922338"/>
          <a:ext cx="9809162" cy="5547192"/>
        </p:xfrm>
        <a:graphic>
          <a:graphicData uri="http://schemas.openxmlformats.org/drawingml/2006/table">
            <a:tbl>
              <a:tblPr firstRow="1" bandRow="1">
                <a:tableStyleId>{7DF18680-E054-41AD-8BC1-D1AEF772440D}</a:tableStyleId>
              </a:tblPr>
              <a:tblGrid>
                <a:gridCol w="2161616">
                  <a:extLst>
                    <a:ext uri="{9D8B030D-6E8A-4147-A177-3AD203B41FA5}">
                      <a16:colId xmlns:a16="http://schemas.microsoft.com/office/drawing/2014/main" val="20000"/>
                    </a:ext>
                  </a:extLst>
                </a:gridCol>
                <a:gridCol w="3620517">
                  <a:extLst>
                    <a:ext uri="{9D8B030D-6E8A-4147-A177-3AD203B41FA5}">
                      <a16:colId xmlns:a16="http://schemas.microsoft.com/office/drawing/2014/main" val="20001"/>
                    </a:ext>
                  </a:extLst>
                </a:gridCol>
                <a:gridCol w="2126562">
                  <a:extLst>
                    <a:ext uri="{9D8B030D-6E8A-4147-A177-3AD203B41FA5}">
                      <a16:colId xmlns:a16="http://schemas.microsoft.com/office/drawing/2014/main" val="20002"/>
                    </a:ext>
                  </a:extLst>
                </a:gridCol>
                <a:gridCol w="1900467">
                  <a:extLst>
                    <a:ext uri="{9D8B030D-6E8A-4147-A177-3AD203B41FA5}">
                      <a16:colId xmlns:a16="http://schemas.microsoft.com/office/drawing/2014/main" val="3004314802"/>
                    </a:ext>
                  </a:extLst>
                </a:gridCol>
              </a:tblGrid>
              <a:tr h="304752">
                <a:tc rowSpan="2">
                  <a:txBody>
                    <a:bodyPr/>
                    <a:lstStyle/>
                    <a:p>
                      <a:pPr algn="ctr"/>
                      <a:r>
                        <a:rPr kumimoji="1" lang="ja-JP" altLang="en-US" sz="1400" dirty="0" smtClean="0">
                          <a:solidFill>
                            <a:schemeClr val="tx1"/>
                          </a:solidFill>
                        </a:rPr>
                        <a:t>事業名</a:t>
                      </a:r>
                      <a:endParaRPr kumimoji="1" lang="ja-JP" altLang="en-US" sz="14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1400" dirty="0" smtClean="0">
                          <a:solidFill>
                            <a:schemeClr val="tx1"/>
                          </a:solidFill>
                        </a:rPr>
                        <a:t>対象・概要</a:t>
                      </a:r>
                      <a:endParaRPr kumimoji="1" lang="ja-JP" altLang="en-US" sz="14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kumimoji="1" lang="ja-JP" altLang="en-US" sz="1400" dirty="0" smtClean="0">
                          <a:solidFill>
                            <a:schemeClr val="tx1"/>
                          </a:solidFill>
                        </a:rPr>
                        <a:t>補助額</a:t>
                      </a:r>
                      <a:endParaRPr kumimoji="1" lang="ja-JP" altLang="en-US" sz="14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0"/>
                  </a:ext>
                </a:extLst>
              </a:tr>
              <a:tr h="304752">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400" b="1" dirty="0" smtClean="0">
                          <a:solidFill>
                            <a:schemeClr val="tx1"/>
                          </a:solidFill>
                        </a:rPr>
                        <a:t>自治体</a:t>
                      </a:r>
                      <a:endParaRPr kumimoji="1" lang="ja-JP" altLang="en-US" sz="1400" b="1"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a:r>
                        <a:rPr kumimoji="1" lang="ja-JP" altLang="en-US" sz="1400" b="1" dirty="0" smtClean="0">
                          <a:solidFill>
                            <a:schemeClr val="tx1"/>
                          </a:solidFill>
                        </a:rPr>
                        <a:t>民間事業者</a:t>
                      </a:r>
                      <a:endParaRPr kumimoji="1" lang="ja-JP" altLang="en-US" sz="1400" b="1"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0001"/>
                  </a:ext>
                </a:extLst>
              </a:tr>
              <a:tr h="1737179">
                <a:tc>
                  <a:txBody>
                    <a:bodyPr/>
                    <a:lstStyle/>
                    <a:p>
                      <a:pPr algn="ctr"/>
                      <a:r>
                        <a:rPr kumimoji="1" lang="ja-JP" altLang="en-US" sz="1200" dirty="0" smtClean="0">
                          <a:solidFill>
                            <a:schemeClr val="tx1"/>
                          </a:solidFill>
                        </a:rPr>
                        <a:t>都市構造再編集中支援事業</a:t>
                      </a:r>
                      <a:endParaRPr kumimoji="1" lang="en-US" altLang="ja-JP" sz="1200" dirty="0" smtClean="0">
                        <a:solidFill>
                          <a:schemeClr val="tx1"/>
                        </a:solidFill>
                      </a:endParaRPr>
                    </a:p>
                    <a:p>
                      <a:pPr algn="ctr"/>
                      <a:r>
                        <a:rPr kumimoji="1" lang="ja-JP" altLang="en-US" sz="1200" dirty="0" smtClean="0">
                          <a:solidFill>
                            <a:schemeClr val="tx1"/>
                          </a:solidFill>
                        </a:rPr>
                        <a:t>（個別支援制度）</a:t>
                      </a:r>
                      <a:endParaRPr kumimoji="1" lang="ja-JP" altLang="en-US" sz="12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rPr>
                        <a:t>「立地適正化計画」に基づき、市町村や民間事業者等が行う一定期間内の都市機能や居住環境の向上に資する公共公益施設の誘導・整備、防災力強化、災害からの復興、居住の誘導の取組等に対し集中的な支援を行い、各都市が持続可能で強靭な都市構造へ再編を図ることを目的に、市町村が策定する「都市再生整備計画」に位置づけられた自転車駐車場の整備に対する支援。</a:t>
                      </a:r>
                      <a:endParaRPr kumimoji="1" lang="ja-JP" altLang="en-US" sz="12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rPr>
                        <a:t>＜都市機能誘導区域内＞</a:t>
                      </a:r>
                      <a:endParaRPr kumimoji="1" lang="en-US" altLang="ja-JP" sz="1200" dirty="0" smtClean="0">
                        <a:solidFill>
                          <a:schemeClr val="tx1"/>
                        </a:solidFill>
                      </a:endParaRPr>
                    </a:p>
                    <a:p>
                      <a:pPr algn="l"/>
                      <a:r>
                        <a:rPr kumimoji="1" lang="ja-JP" altLang="en-US" sz="1200" dirty="0" smtClean="0">
                          <a:solidFill>
                            <a:schemeClr val="tx1"/>
                          </a:solidFill>
                        </a:rPr>
                        <a:t>対象事業費の１／２</a:t>
                      </a:r>
                      <a:endParaRPr kumimoji="1" lang="en-US" altLang="ja-JP" sz="1200" dirty="0" smtClean="0">
                        <a:solidFill>
                          <a:schemeClr val="tx1"/>
                        </a:solidFill>
                      </a:endParaRPr>
                    </a:p>
                    <a:p>
                      <a:pPr algn="l"/>
                      <a:endParaRPr kumimoji="1" lang="en-US" altLang="ja-JP" sz="1200" dirty="0" smtClean="0">
                        <a:solidFill>
                          <a:schemeClr val="tx1"/>
                        </a:solidFill>
                      </a:endParaRPr>
                    </a:p>
                    <a:p>
                      <a:pPr algn="l"/>
                      <a:r>
                        <a:rPr kumimoji="1" lang="ja-JP" altLang="en-US" sz="1200" dirty="0" smtClean="0">
                          <a:solidFill>
                            <a:schemeClr val="tx1"/>
                          </a:solidFill>
                        </a:rPr>
                        <a:t>＜居住誘導区域内等＞</a:t>
                      </a:r>
                      <a:endParaRPr kumimoji="1" lang="en-US" altLang="ja-JP" sz="1200" dirty="0" smtClean="0">
                        <a:solidFill>
                          <a:schemeClr val="tx1"/>
                        </a:solidFill>
                      </a:endParaRPr>
                    </a:p>
                    <a:p>
                      <a:pPr algn="l"/>
                      <a:r>
                        <a:rPr kumimoji="1" lang="ja-JP" altLang="en-US" sz="1200" dirty="0" smtClean="0">
                          <a:solidFill>
                            <a:schemeClr val="tx1"/>
                          </a:solidFill>
                        </a:rPr>
                        <a:t>対象事業費の４５％</a:t>
                      </a:r>
                      <a:endParaRPr kumimoji="1" lang="en-US" altLang="ja-JP" sz="1200" dirty="0" smtClean="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rPr>
                        <a:t>（間接補助）</a:t>
                      </a:r>
                      <a:endParaRPr kumimoji="1" lang="en-US" altLang="ja-JP" sz="1200" dirty="0" smtClean="0">
                        <a:solidFill>
                          <a:schemeClr val="tx1"/>
                        </a:solidFill>
                      </a:endParaRPr>
                    </a:p>
                    <a:p>
                      <a:pPr algn="l"/>
                      <a:r>
                        <a:rPr kumimoji="1" lang="ja-JP" altLang="en-US" sz="1200" dirty="0" smtClean="0">
                          <a:solidFill>
                            <a:schemeClr val="tx1"/>
                          </a:solidFill>
                        </a:rPr>
                        <a:t>＜都市機能誘導区域内＞</a:t>
                      </a:r>
                      <a:endParaRPr kumimoji="1" lang="en-US" altLang="ja-JP" sz="1200" dirty="0" smtClean="0">
                        <a:solidFill>
                          <a:schemeClr val="tx1"/>
                        </a:solidFill>
                      </a:endParaRPr>
                    </a:p>
                    <a:p>
                      <a:pPr algn="ctr"/>
                      <a:r>
                        <a:rPr kumimoji="1" lang="ja-JP" altLang="en-US" sz="1200" dirty="0" smtClean="0">
                          <a:solidFill>
                            <a:schemeClr val="tx1"/>
                          </a:solidFill>
                        </a:rPr>
                        <a:t>国：１／３</a:t>
                      </a:r>
                      <a:endParaRPr kumimoji="1" lang="en-US" altLang="ja-JP" sz="1200" dirty="0" smtClean="0">
                        <a:solidFill>
                          <a:schemeClr val="tx1"/>
                        </a:solidFill>
                      </a:endParaRPr>
                    </a:p>
                    <a:p>
                      <a:pPr algn="ctr"/>
                      <a:r>
                        <a:rPr kumimoji="1" lang="ja-JP" altLang="en-US" sz="1200" u="none" dirty="0" smtClean="0">
                          <a:solidFill>
                            <a:schemeClr val="tx1"/>
                          </a:solidFill>
                        </a:rPr>
                        <a:t>地：１／３</a:t>
                      </a:r>
                      <a:endParaRPr kumimoji="1" lang="en-US" altLang="ja-JP" sz="1200" u="none" dirty="0" smtClean="0">
                        <a:solidFill>
                          <a:schemeClr val="tx1"/>
                        </a:solidFill>
                      </a:endParaRPr>
                    </a:p>
                    <a:p>
                      <a:pPr algn="ctr"/>
                      <a:r>
                        <a:rPr kumimoji="1" lang="ja-JP" altLang="en-US" sz="1200" u="none" dirty="0" smtClean="0">
                          <a:solidFill>
                            <a:schemeClr val="tx1"/>
                          </a:solidFill>
                        </a:rPr>
                        <a:t>民：１／３</a:t>
                      </a:r>
                      <a:endParaRPr kumimoji="1" lang="en-US" altLang="ja-JP" sz="1200" u="none" dirty="0" smtClean="0">
                        <a:solidFill>
                          <a:schemeClr val="tx1"/>
                        </a:solidFill>
                      </a:endParaRPr>
                    </a:p>
                    <a:p>
                      <a:pPr algn="l"/>
                      <a:r>
                        <a:rPr kumimoji="1" lang="ja-JP" altLang="en-US" sz="1200" dirty="0" smtClean="0">
                          <a:solidFill>
                            <a:schemeClr val="tx1"/>
                          </a:solidFill>
                        </a:rPr>
                        <a:t>＜居住誘導区域内等＞</a:t>
                      </a:r>
                      <a:endParaRPr kumimoji="1" lang="en-US" altLang="ja-JP" sz="1200" dirty="0" smtClean="0">
                        <a:solidFill>
                          <a:schemeClr val="tx1"/>
                        </a:solidFill>
                      </a:endParaRPr>
                    </a:p>
                    <a:p>
                      <a:pPr algn="ctr"/>
                      <a:r>
                        <a:rPr kumimoji="1" lang="ja-JP" altLang="en-US" sz="1200" dirty="0" smtClean="0">
                          <a:solidFill>
                            <a:schemeClr val="tx1"/>
                          </a:solidFill>
                        </a:rPr>
                        <a:t>国：９／３０</a:t>
                      </a:r>
                      <a:endParaRPr kumimoji="1" lang="en-US" altLang="ja-JP" sz="1200" dirty="0" smtClean="0">
                        <a:solidFill>
                          <a:schemeClr val="tx1"/>
                        </a:solidFill>
                      </a:endParaRPr>
                    </a:p>
                    <a:p>
                      <a:pPr algn="ctr"/>
                      <a:r>
                        <a:rPr kumimoji="1" lang="ja-JP" altLang="en-US" sz="1200" u="none" dirty="0" smtClean="0">
                          <a:solidFill>
                            <a:schemeClr val="tx1"/>
                          </a:solidFill>
                        </a:rPr>
                        <a:t>地：１１／３０</a:t>
                      </a:r>
                      <a:endParaRPr kumimoji="1" lang="en-US" altLang="ja-JP" sz="1200" u="none" dirty="0" smtClean="0">
                        <a:solidFill>
                          <a:schemeClr val="tx1"/>
                        </a:solidFill>
                      </a:endParaRPr>
                    </a:p>
                    <a:p>
                      <a:pPr algn="ctr"/>
                      <a:r>
                        <a:rPr kumimoji="1" lang="ja-JP" altLang="en-US" sz="1200" u="none" dirty="0" smtClean="0">
                          <a:solidFill>
                            <a:schemeClr val="tx1"/>
                          </a:solidFill>
                        </a:rPr>
                        <a:t>民：１０／３０</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88590">
                <a:tc>
                  <a:txBody>
                    <a:bodyPr/>
                    <a:lstStyle/>
                    <a:p>
                      <a:pPr algn="ctr"/>
                      <a:r>
                        <a:rPr kumimoji="1" lang="ja-JP" altLang="en-US" sz="1200" dirty="0" smtClean="0">
                          <a:solidFill>
                            <a:schemeClr val="tx1"/>
                          </a:solidFill>
                        </a:rPr>
                        <a:t>都市再生整備計画事業</a:t>
                      </a:r>
                      <a:endParaRPr kumimoji="1" lang="en-US" altLang="ja-JP" sz="1200" dirty="0" smtClean="0">
                        <a:solidFill>
                          <a:schemeClr val="tx1"/>
                        </a:solidFill>
                      </a:endParaRPr>
                    </a:p>
                    <a:p>
                      <a:pPr algn="ctr"/>
                      <a:r>
                        <a:rPr kumimoji="1" lang="ja-JP" altLang="en-US" sz="1200" dirty="0" smtClean="0">
                          <a:solidFill>
                            <a:schemeClr val="tx1"/>
                          </a:solidFill>
                        </a:rPr>
                        <a:t>（社会資本整備総合交付金）</a:t>
                      </a:r>
                      <a:endParaRPr kumimoji="1" lang="ja-JP" altLang="en-US" sz="12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rPr>
                        <a:t>地域の歴史・文化・自然環境等の特性を活かした個性あふれるまちづくりを総合的に支援し、全国の都市の再生を効率的に推進することにより地域住民の生活の質の向上と地域経済・社会の活性化を図ることを目的に、市町村が策定する「都市再生整備計画」に位置づけられた自転車駐車場の整備に対する支援。</a:t>
                      </a:r>
                      <a:endParaRPr kumimoji="1" lang="ja-JP" altLang="en-US" sz="1200" dirty="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solidFill>
                            <a:schemeClr val="tx1"/>
                          </a:solidFill>
                        </a:rPr>
                        <a:t>対象事業費の</a:t>
                      </a:r>
                      <a:endParaRPr kumimoji="1" lang="en-US" altLang="ja-JP" sz="1200" dirty="0" smtClean="0">
                        <a:solidFill>
                          <a:schemeClr val="tx1"/>
                        </a:solidFill>
                      </a:endParaRPr>
                    </a:p>
                    <a:p>
                      <a:pPr algn="l"/>
                      <a:r>
                        <a:rPr kumimoji="1" lang="ja-JP" altLang="en-US" sz="1200" dirty="0" smtClean="0">
                          <a:solidFill>
                            <a:schemeClr val="tx1"/>
                          </a:solidFill>
                        </a:rPr>
                        <a:t>　　　　　　４／１０　等</a:t>
                      </a:r>
                      <a:endParaRPr kumimoji="1" lang="en-US" altLang="ja-JP" sz="1200" dirty="0" smtClean="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rPr>
                        <a:t>（間接補助）</a:t>
                      </a:r>
                      <a:endParaRPr kumimoji="1" lang="en-US" altLang="ja-JP" sz="1200" dirty="0" smtClean="0">
                        <a:solidFill>
                          <a:schemeClr val="tx1"/>
                        </a:solidFill>
                      </a:endParaRPr>
                    </a:p>
                    <a:p>
                      <a:pPr algn="ctr"/>
                      <a:r>
                        <a:rPr kumimoji="1" lang="ja-JP" altLang="en-US" sz="1200" dirty="0" smtClean="0">
                          <a:solidFill>
                            <a:schemeClr val="tx1"/>
                          </a:solidFill>
                        </a:rPr>
                        <a:t>国：４／１５</a:t>
                      </a:r>
                      <a:endParaRPr kumimoji="1" lang="en-US" altLang="ja-JP" sz="1200" dirty="0" smtClean="0">
                        <a:solidFill>
                          <a:schemeClr val="tx1"/>
                        </a:solidFill>
                      </a:endParaRPr>
                    </a:p>
                    <a:p>
                      <a:pPr algn="ctr"/>
                      <a:r>
                        <a:rPr kumimoji="1" lang="ja-JP" altLang="en-US" sz="1200" dirty="0" smtClean="0">
                          <a:solidFill>
                            <a:schemeClr val="tx1"/>
                          </a:solidFill>
                        </a:rPr>
                        <a:t>地：６／１５</a:t>
                      </a:r>
                      <a:endParaRPr kumimoji="1" lang="en-US" altLang="ja-JP" sz="1200" dirty="0" smtClean="0">
                        <a:solidFill>
                          <a:schemeClr val="tx1"/>
                        </a:solidFill>
                      </a:endParaRPr>
                    </a:p>
                    <a:p>
                      <a:pPr algn="ctr"/>
                      <a:r>
                        <a:rPr kumimoji="1" lang="ja-JP" altLang="en-US" sz="1200" dirty="0" smtClean="0">
                          <a:solidFill>
                            <a:schemeClr val="tx1"/>
                          </a:solidFill>
                        </a:rPr>
                        <a:t>民：５／１５</a:t>
                      </a:r>
                      <a:endParaRPr kumimoji="1" lang="en-US" altLang="ja-JP" sz="1200" dirty="0" smtClean="0">
                        <a:solidFill>
                          <a:schemeClr val="tx1"/>
                        </a:solidFill>
                      </a:endParaRPr>
                    </a:p>
                    <a:p>
                      <a:pPr algn="ctr"/>
                      <a:r>
                        <a:rPr kumimoji="1" lang="ja-JP" altLang="en-US" sz="1200" dirty="0" smtClean="0">
                          <a:solidFill>
                            <a:schemeClr val="tx1"/>
                          </a:solidFill>
                        </a:rPr>
                        <a:t>　　　　　等</a:t>
                      </a:r>
                      <a:endParaRPr kumimoji="1" lang="en-US" altLang="ja-JP" sz="1200" dirty="0" smtClean="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9487018"/>
                  </a:ext>
                </a:extLst>
              </a:tr>
              <a:tr h="1371453">
                <a:tc>
                  <a:txBody>
                    <a:bodyPr/>
                    <a:lstStyle/>
                    <a:p>
                      <a:pPr algn="ctr"/>
                      <a:r>
                        <a:rPr kumimoji="1" lang="ja-JP" altLang="en-US" sz="1200" dirty="0" smtClean="0"/>
                        <a:t>都市・地域交通戦略推進事業</a:t>
                      </a:r>
                      <a:endParaRPr kumimoji="1" lang="en-US" altLang="ja-JP" sz="1200" dirty="0" smtClean="0"/>
                    </a:p>
                    <a:p>
                      <a:pPr algn="ctr"/>
                      <a:r>
                        <a:rPr kumimoji="1" lang="ja-JP" altLang="en-US" sz="1200" dirty="0" smtClean="0"/>
                        <a:t>（社会資本整備総合交付金）</a:t>
                      </a:r>
                      <a:endParaRPr kumimoji="1" lang="ja-JP" altLang="en-US" sz="1200" dirty="0" smtClean="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dirty="0" smtClean="0"/>
                        <a:t>都市・地域における安全で円滑な交通を確保し、魅力ある都市・地域の将来像を実現するため、徒歩、自転車、自動車、公共交通の適正分担が図られた交通体系を確立することを目的に、地方公共団体が策定した「立地適正化計画」、「低炭素まちづくり計画」等において位置づけられた自転車駐車場の整備に対する支援。</a:t>
                      </a:r>
                      <a:endParaRPr lang="ja-JP" altLang="en-US" sz="1200" dirty="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t>対象事業費の</a:t>
                      </a:r>
                      <a:endParaRPr kumimoji="1" lang="en-US" altLang="ja-JP" sz="1200" dirty="0" smtClean="0"/>
                    </a:p>
                    <a:p>
                      <a:pPr algn="l"/>
                      <a:r>
                        <a:rPr kumimoji="1" lang="ja-JP" altLang="en-US" sz="1200" dirty="0" smtClean="0"/>
                        <a:t>　　　　　　１／３　等</a:t>
                      </a:r>
                      <a:endParaRPr kumimoji="1" lang="en-US" altLang="ja-JP" sz="1200" dirty="0" smtClean="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t>（間接補助）</a:t>
                      </a:r>
                      <a:endParaRPr kumimoji="1" lang="en-US" altLang="ja-JP" sz="1200" dirty="0" smtClean="0"/>
                    </a:p>
                    <a:p>
                      <a:pPr algn="ctr"/>
                      <a:r>
                        <a:rPr kumimoji="1" lang="ja-JP" altLang="en-US" sz="1200" dirty="0" smtClean="0"/>
                        <a:t>国：１／３</a:t>
                      </a:r>
                      <a:endParaRPr kumimoji="1" lang="en-US" altLang="ja-JP" sz="1200" dirty="0" smtClean="0"/>
                    </a:p>
                    <a:p>
                      <a:pPr algn="ctr"/>
                      <a:r>
                        <a:rPr kumimoji="1" lang="ja-JP" altLang="en-US" sz="1200" u="none" dirty="0" smtClean="0"/>
                        <a:t>地：１／３</a:t>
                      </a:r>
                      <a:endParaRPr kumimoji="1" lang="en-US" altLang="ja-JP" sz="1200" u="none" dirty="0" smtClean="0"/>
                    </a:p>
                    <a:p>
                      <a:pPr algn="ctr"/>
                      <a:r>
                        <a:rPr kumimoji="1" lang="ja-JP" altLang="en-US" sz="1200" u="none" dirty="0" smtClean="0"/>
                        <a:t>民：１／３</a:t>
                      </a:r>
                      <a:endParaRPr kumimoji="1" lang="en-US" altLang="ja-JP" sz="1200" u="none" dirty="0" smtClean="0"/>
                    </a:p>
                    <a:p>
                      <a:pPr algn="ctr"/>
                      <a:r>
                        <a:rPr kumimoji="1" lang="ja-JP" altLang="en-US" sz="1200" u="none" dirty="0" smtClean="0"/>
                        <a:t>　　　　　等</a:t>
                      </a:r>
                      <a:endParaRPr kumimoji="1" lang="en-US" altLang="ja-JP" sz="1200" u="none" dirty="0" smtClean="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40001">
                <a:tc>
                  <a:txBody>
                    <a:bodyPr/>
                    <a:lstStyle/>
                    <a:p>
                      <a:pPr algn="ctr"/>
                      <a:r>
                        <a:rPr kumimoji="1" lang="ja-JP" altLang="en-US" sz="1200" dirty="0" smtClean="0">
                          <a:solidFill>
                            <a:schemeClr val="tx1"/>
                          </a:solidFill>
                        </a:rPr>
                        <a:t>道路事業</a:t>
                      </a:r>
                      <a:endParaRPr kumimoji="1" lang="en-US" altLang="ja-JP" sz="1200" dirty="0" smtClean="0">
                        <a:solidFill>
                          <a:schemeClr val="tx1"/>
                        </a:solidFill>
                      </a:endParaRPr>
                    </a:p>
                    <a:p>
                      <a:pPr algn="ctr"/>
                      <a:r>
                        <a:rPr kumimoji="1" lang="ja-JP" altLang="en-US" sz="1200" dirty="0" smtClean="0">
                          <a:solidFill>
                            <a:schemeClr val="tx1"/>
                          </a:solidFill>
                        </a:rPr>
                        <a:t>（社会資本整備総合交付金）</a:t>
                      </a: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dirty="0" smtClean="0"/>
                        <a:t>都市計画</a:t>
                      </a:r>
                      <a:r>
                        <a:rPr lang="ja-JP" altLang="en-US" sz="1200" dirty="0" smtClean="0">
                          <a:solidFill>
                            <a:schemeClr val="tx1"/>
                          </a:solidFill>
                        </a:rPr>
                        <a:t>道路整備に関する事業等として、地方公共団体が道路事業として</a:t>
                      </a:r>
                      <a:r>
                        <a:rPr lang="ja-JP" altLang="en-US" sz="1200" dirty="0" smtClean="0"/>
                        <a:t>実施する自転車駐車場（道路附属物）の整備に対する支援。</a:t>
                      </a:r>
                      <a:endParaRPr lang="ja-JP" altLang="en-US" sz="1200" dirty="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200" dirty="0" smtClean="0"/>
                        <a:t>対象事業費の</a:t>
                      </a:r>
                      <a:endParaRPr kumimoji="1" lang="en-US" altLang="ja-JP" sz="1200" dirty="0" smtClean="0"/>
                    </a:p>
                    <a:p>
                      <a:pPr algn="l"/>
                      <a:r>
                        <a:rPr kumimoji="1" lang="ja-JP" altLang="en-US" sz="1200" dirty="0" smtClean="0"/>
                        <a:t>　　　　　 １／２　</a:t>
                      </a:r>
                      <a:r>
                        <a:rPr kumimoji="1" lang="ja-JP" altLang="en-US" sz="1200" dirty="0" smtClean="0">
                          <a:solidFill>
                            <a:schemeClr val="tx1"/>
                          </a:solidFill>
                        </a:rPr>
                        <a:t>等</a:t>
                      </a:r>
                      <a:endParaRPr kumimoji="1" lang="en-US" altLang="ja-JP" sz="1200" dirty="0" smtClean="0">
                        <a:solidFill>
                          <a:schemeClr val="tx1"/>
                        </a:solidFill>
                      </a:endParaRPr>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t>－</a:t>
                      </a:r>
                      <a:endParaRPr kumimoji="1" lang="en-US" altLang="ja-JP" sz="1200" dirty="0" smtClean="0"/>
                    </a:p>
                  </a:txBody>
                  <a:tcPr marT="45706" marB="45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1541" name="テキスト ボックス 7"/>
          <p:cNvSpPr txBox="1">
            <a:spLocks noChangeArrowheads="1"/>
          </p:cNvSpPr>
          <p:nvPr/>
        </p:nvSpPr>
        <p:spPr bwMode="auto">
          <a:xfrm>
            <a:off x="74613" y="6450013"/>
            <a:ext cx="5767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a:t>※</a:t>
            </a:r>
            <a:r>
              <a:rPr lang="ja-JP" altLang="en-US" sz="1200"/>
              <a:t>　個別施設に対する支援ではなく、地域のまちづくり計画等に対する支援となります。</a:t>
            </a:r>
            <a:endParaRPr lang="en-US" altLang="ja-JP" sz="1200"/>
          </a:p>
          <a:p>
            <a:pPr>
              <a:spcBef>
                <a:spcPct val="0"/>
              </a:spcBef>
              <a:buFontTx/>
              <a:buNone/>
            </a:pPr>
            <a:r>
              <a:rPr lang="en-US" altLang="ja-JP" sz="1200"/>
              <a:t>※</a:t>
            </a:r>
            <a:r>
              <a:rPr lang="ja-JP" altLang="en-US" sz="1200"/>
              <a:t>　拡張も新設と同様です。</a:t>
            </a:r>
          </a:p>
        </p:txBody>
      </p:sp>
      <p:sp>
        <p:nvSpPr>
          <p:cNvPr id="21542" name="正方形/長方形 8"/>
          <p:cNvSpPr>
            <a:spLocks noChangeArrowheads="1"/>
          </p:cNvSpPr>
          <p:nvPr/>
        </p:nvSpPr>
        <p:spPr bwMode="auto">
          <a:xfrm>
            <a:off x="2279650" y="566738"/>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1">
                <a:latin typeface="Meiryo UI" panose="020B0604030504040204" pitchFamily="50" charset="-128"/>
                <a:ea typeface="Meiryo UI" panose="020B0604030504040204" pitchFamily="50" charset="-128"/>
              </a:rPr>
              <a:t>自転車駐車場整備に関する主な国土交通省の支援策（令和</a:t>
            </a:r>
            <a:r>
              <a:rPr lang="en-US" altLang="ja-JP" sz="1400" b="1">
                <a:latin typeface="Meiryo UI" panose="020B0604030504040204" pitchFamily="50" charset="-128"/>
                <a:ea typeface="Meiryo UI" panose="020B0604030504040204" pitchFamily="50" charset="-128"/>
              </a:rPr>
              <a:t>4</a:t>
            </a:r>
            <a:r>
              <a:rPr lang="ja-JP" altLang="en-US" sz="1400" b="1">
                <a:latin typeface="Meiryo UI" panose="020B0604030504040204" pitchFamily="50" charset="-128"/>
                <a:ea typeface="Meiryo UI" panose="020B0604030504040204" pitchFamily="50" charset="-128"/>
              </a:rPr>
              <a:t>年度）</a:t>
            </a:r>
          </a:p>
        </p:txBody>
      </p:sp>
    </p:spTree>
    <p:extLst>
      <p:ext uri="{BB962C8B-B14F-4D97-AF65-F5344CB8AC3E}">
        <p14:creationId xmlns:p14="http://schemas.microsoft.com/office/powerpoint/2010/main" val="2770936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3"/>
          <p:cNvSpPr txBox="1">
            <a:spLocks/>
          </p:cNvSpPr>
          <p:nvPr/>
        </p:nvSpPr>
        <p:spPr bwMode="auto">
          <a:xfrm>
            <a:off x="1489760" y="2251075"/>
            <a:ext cx="841624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500" b="0" i="0" u="none" strike="noStrike" kern="0" cap="none" spc="0" normalizeH="0" baseline="0" noProof="0" dirty="0" smtClean="0">
                <a:ln>
                  <a:noFill/>
                </a:ln>
                <a:solidFill>
                  <a:srgbClr val="4087C8"/>
                </a:solidFill>
                <a:effectLst/>
                <a:uLnTx/>
                <a:uFillTx/>
                <a:latin typeface="HGP創英角ｺﾞｼｯｸUB"/>
                <a:ea typeface="HGP創英角ｺﾞｼｯｸUB"/>
                <a:cs typeface="+mj-cs"/>
              </a:rPr>
              <a:t>　</a:t>
            </a:r>
            <a:r>
              <a:rPr kumimoji="1" lang="ja-JP" altLang="en-US" sz="3500" b="0" i="0" u="none" strike="noStrike" kern="0" cap="none" spc="0" normalizeH="0" baseline="0" noProof="0" dirty="0" smtClean="0">
                <a:ln>
                  <a:noFill/>
                </a:ln>
                <a:solidFill>
                  <a:srgbClr val="4087C8"/>
                </a:solidFill>
                <a:effectLst/>
                <a:uLnTx/>
                <a:uFillTx/>
                <a:latin typeface="HGP創英角ｺﾞｼｯｸUB"/>
                <a:ea typeface="HGP創英角ｺﾞｼｯｸUB"/>
                <a:cs typeface="+mj-cs"/>
              </a:rPr>
              <a:t>５．</a:t>
            </a:r>
            <a:r>
              <a:rPr kumimoji="1" lang="ja-JP" altLang="en-US" sz="3500" b="0" i="0" u="none" strike="noStrike" kern="0" cap="none" spc="0" normalizeH="0" baseline="0" noProof="0" dirty="0" smtClean="0">
                <a:ln>
                  <a:noFill/>
                </a:ln>
                <a:solidFill>
                  <a:srgbClr val="4087C8"/>
                </a:solidFill>
                <a:effectLst/>
                <a:uLnTx/>
                <a:uFillTx/>
                <a:latin typeface="HGP創英角ｺﾞｼｯｸUB"/>
                <a:ea typeface="HGP創英角ｺﾞｼｯｸUB"/>
                <a:cs typeface="+mj-cs"/>
              </a:rPr>
              <a:t>駐車場法の</a:t>
            </a:r>
            <a:r>
              <a:rPr lang="ja-JP" altLang="en-US" sz="3500" kern="0" dirty="0">
                <a:latin typeface="HGP創英角ｺﾞｼｯｸUB"/>
                <a:ea typeface="HGP創英角ｺﾞｼｯｸUB"/>
              </a:rPr>
              <a:t>特例</a:t>
            </a:r>
            <a:r>
              <a:rPr kumimoji="1" lang="ja-JP" altLang="en-US" sz="3500" b="0" i="0" u="none" strike="noStrike" kern="0" cap="none" spc="0" normalizeH="0" baseline="0" noProof="0" dirty="0" smtClean="0">
                <a:ln>
                  <a:noFill/>
                </a:ln>
                <a:solidFill>
                  <a:srgbClr val="4087C8"/>
                </a:solidFill>
                <a:effectLst/>
                <a:uLnTx/>
                <a:uFillTx/>
                <a:latin typeface="HGP創英角ｺﾞｼｯｸUB"/>
                <a:ea typeface="HGP創英角ｺﾞｼｯｸUB"/>
                <a:cs typeface="+mj-cs"/>
              </a:rPr>
              <a:t>等</a:t>
            </a:r>
            <a:endParaRPr kumimoji="1" lang="ja-JP" altLang="en-US" sz="3500" b="0" i="0" u="none" strike="noStrike" kern="0" cap="none" spc="0" normalizeH="0" baseline="0" noProof="0" dirty="0">
              <a:ln>
                <a:noFill/>
              </a:ln>
              <a:solidFill>
                <a:srgbClr val="4087C8"/>
              </a:solidFill>
              <a:effectLst/>
              <a:uLnTx/>
              <a:uFillTx/>
              <a:latin typeface="HGP創英角ｺﾞｼｯｸUB"/>
              <a:ea typeface="HGP創英角ｺﾞｼｯｸUB"/>
              <a:cs typeface="+mj-cs"/>
            </a:endParaRPr>
          </a:p>
        </p:txBody>
      </p:sp>
    </p:spTree>
    <p:extLst>
      <p:ext uri="{BB962C8B-B14F-4D97-AF65-F5344CB8AC3E}">
        <p14:creationId xmlns:p14="http://schemas.microsoft.com/office/powerpoint/2010/main" val="3879751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r>
              <a:rPr lang="ja-JP" altLang="en-US" dirty="0" smtClean="0">
                <a:latin typeface="+mn-ea"/>
                <a:ea typeface="+mn-ea"/>
              </a:rPr>
              <a:t>駐車場法の概要</a:t>
            </a:r>
            <a:r>
              <a:rPr lang="zh-CN" altLang="en-US" sz="2000" dirty="0">
                <a:latin typeface="+mn-ea"/>
                <a:ea typeface="+mn-ea"/>
              </a:rPr>
              <a:t>（昭和</a:t>
            </a:r>
            <a:r>
              <a:rPr lang="en-US" altLang="zh-CN" sz="2000" dirty="0">
                <a:latin typeface="+mn-ea"/>
                <a:ea typeface="+mn-ea"/>
              </a:rPr>
              <a:t>32</a:t>
            </a:r>
            <a:r>
              <a:rPr lang="zh-CN" altLang="en-US" sz="2000" dirty="0">
                <a:latin typeface="+mn-ea"/>
                <a:ea typeface="+mn-ea"/>
              </a:rPr>
              <a:t>年法律第</a:t>
            </a:r>
            <a:r>
              <a:rPr lang="en-US" altLang="zh-CN" sz="2000" dirty="0">
                <a:latin typeface="+mn-ea"/>
                <a:ea typeface="+mn-ea"/>
              </a:rPr>
              <a:t>106</a:t>
            </a:r>
            <a:r>
              <a:rPr lang="zh-CN" altLang="en-US" sz="2000" dirty="0">
                <a:latin typeface="+mn-ea"/>
                <a:ea typeface="+mn-ea"/>
              </a:rPr>
              <a:t>号）</a:t>
            </a:r>
            <a:endParaRPr lang="ja-JP" altLang="en-US" dirty="0">
              <a:latin typeface="+mn-ea"/>
              <a:ea typeface="+mn-ea"/>
            </a:endParaRPr>
          </a:p>
        </p:txBody>
      </p:sp>
      <p:sp>
        <p:nvSpPr>
          <p:cNvPr id="14" name="Rectangle 7"/>
          <p:cNvSpPr>
            <a:spLocks noChangeArrowheads="1"/>
          </p:cNvSpPr>
          <p:nvPr/>
        </p:nvSpPr>
        <p:spPr bwMode="auto">
          <a:xfrm>
            <a:off x="366228" y="3646003"/>
            <a:ext cx="3746075" cy="872988"/>
          </a:xfrm>
          <a:prstGeom prst="rect">
            <a:avLst/>
          </a:prstGeom>
          <a:solidFill>
            <a:schemeClr val="bg1"/>
          </a:solidFill>
          <a:ln w="12700">
            <a:solidFill>
              <a:schemeClr val="tx1"/>
            </a:solidFill>
            <a:prstDash val="dash"/>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＜主な技術的基準＞</a:t>
            </a:r>
            <a:r>
              <a:rPr kumimoji="1" lang="en-US" altLang="ja-JP" sz="1015"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015"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政令で規定</a:t>
            </a:r>
            <a:endParaRPr kumimoji="1" lang="en-US" altLang="ja-JP" sz="1015"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出入口　　道路交通法で定める駐停車禁止場所、</a:t>
            </a:r>
            <a:endPar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　　　　　　小学校等の出入口から</a:t>
            </a:r>
            <a:r>
              <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20</a:t>
            </a:r>
            <a:r>
              <a:rPr kumimoji="1" lang="ja-JP" altLang="en-US" sz="1015"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rPr>
              <a:t>ｍ</a:t>
            </a:r>
            <a:r>
              <a:rPr kumimoji="1"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以内には設置不可 等</a:t>
            </a:r>
            <a:endPar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・車路　　　一方通行以外の車路の幅員</a:t>
            </a:r>
            <a:r>
              <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5.5</a:t>
            </a:r>
            <a:r>
              <a:rPr kumimoji="1" lang="ja-JP" altLang="en-US" sz="1015"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rPr>
              <a:t>ｍ</a:t>
            </a:r>
            <a:r>
              <a:rPr kumimoji="1"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以上　等</a:t>
            </a:r>
            <a:endPar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・高さ　　　駐車スペースの高さは、はり下</a:t>
            </a:r>
            <a:r>
              <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2.1</a:t>
            </a:r>
            <a:r>
              <a:rPr kumimoji="1" lang="ja-JP" altLang="en-US" sz="1015"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rPr>
              <a:t>ｍ</a:t>
            </a:r>
            <a:r>
              <a:rPr kumimoji="1" lang="ja-JP" altLang="en-US" sz="1015"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以上　</a:t>
            </a:r>
            <a:endParaRPr kumimoji="1" lang="en-US" altLang="ja-JP" sz="101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p:txBody>
      </p:sp>
      <p:sp>
        <p:nvSpPr>
          <p:cNvPr id="6" name="角丸四角形 5"/>
          <p:cNvSpPr/>
          <p:nvPr/>
        </p:nvSpPr>
        <p:spPr>
          <a:xfrm>
            <a:off x="118749" y="653004"/>
            <a:ext cx="9694952" cy="420422"/>
          </a:xfrm>
          <a:prstGeom prst="roundRect">
            <a:avLst>
              <a:gd name="adj" fmla="val 0"/>
            </a:avLst>
          </a:prstGeom>
          <a:noFill/>
          <a:ln w="190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7" name="テキスト ボックス 6"/>
          <p:cNvSpPr txBox="1"/>
          <p:nvPr/>
        </p:nvSpPr>
        <p:spPr>
          <a:xfrm>
            <a:off x="73208" y="617066"/>
            <a:ext cx="531353" cy="276999"/>
          </a:xfrm>
          <a:prstGeom prst="rect">
            <a:avLst/>
          </a:prstGeom>
          <a:solidFill>
            <a:srgbClr val="00CC6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目的</a:t>
            </a:r>
            <a:endParaRPr kumimoji="1" lang="ja-JP" altLang="en-US" sz="1200"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8" name="テキスト ボックス 7"/>
          <p:cNvSpPr txBox="1"/>
          <p:nvPr/>
        </p:nvSpPr>
        <p:spPr>
          <a:xfrm>
            <a:off x="555625" y="633736"/>
            <a:ext cx="921682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都市における自動車の駐車のための施設の整備に関し必要な事項を定めることにより、道路交通の円滑化を図り、もって公衆の利便に資するとともに、都市の機能の維持及び増進に寄与</a:t>
            </a: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19" name="角丸四角形 18"/>
          <p:cNvSpPr/>
          <p:nvPr/>
        </p:nvSpPr>
        <p:spPr>
          <a:xfrm>
            <a:off x="112026" y="1166192"/>
            <a:ext cx="5639227" cy="1499230"/>
          </a:xfrm>
          <a:prstGeom prst="roundRect">
            <a:avLst>
              <a:gd name="adj" fmla="val 0"/>
            </a:avLst>
          </a:prstGeom>
          <a:noFill/>
          <a:ln w="190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Arial"/>
                <a:ea typeface="ＭＳ Ｐゴシック"/>
                <a:cs typeface="+mn-cs"/>
              </a:rPr>
              <a:t>っｘ</a:t>
            </a: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20" name="テキスト ボックス 19"/>
          <p:cNvSpPr txBox="1"/>
          <p:nvPr/>
        </p:nvSpPr>
        <p:spPr>
          <a:xfrm>
            <a:off x="78633" y="1102166"/>
            <a:ext cx="2366980" cy="257369"/>
          </a:xfrm>
          <a:prstGeom prst="rect">
            <a:avLst/>
          </a:prstGeom>
          <a:solidFill>
            <a:srgbClr val="00CC66"/>
          </a:solidFill>
        </p:spPr>
        <p:txBody>
          <a:bodyPr wrap="square" lIns="36000" tIns="36000" rIns="36000" bIns="3600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駐車場整備地区・駐車場整備計画</a:t>
            </a:r>
            <a:endParaRPr kumimoji="1" lang="en-US" altLang="ja-JP" sz="1200" b="1"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9" name="テキスト ボックス 8"/>
          <p:cNvSpPr txBox="1"/>
          <p:nvPr/>
        </p:nvSpPr>
        <p:spPr>
          <a:xfrm>
            <a:off x="79513" y="1368697"/>
            <a:ext cx="5741668" cy="13465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○以下の区域においては、都市計画に</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駐車場整備地区</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を定めることができる。</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商業地域、近隣商業地域、第一種・第二種住居地域、準住居地域、準工業地域内において、自動車</a:t>
            </a:r>
            <a:endParaRPr kumimoji="1" lang="en-US" altLang="ja-JP" sz="10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　</a:t>
            </a: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　　交通が著しくふくそうする地区、又は当該地区の周辺の地域内において自動車交通が著しくふくそう</a:t>
            </a:r>
            <a:endParaRPr kumimoji="1" lang="en-US" altLang="ja-JP" sz="10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n-ea"/>
                <a:ea typeface="+mn-ea"/>
                <a:cs typeface="+mn-cs"/>
              </a:rPr>
              <a:t>　</a:t>
            </a: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　　する地区で、道路の効用を保持し、</a:t>
            </a:r>
            <a:r>
              <a:rPr kumimoji="1" lang="en-US" altLang="ja-JP" sz="1000" b="0" i="0" u="none" strike="noStrike" kern="1200" cap="none" spc="0" normalizeH="0" baseline="0" noProof="0" dirty="0" smtClean="0">
                <a:ln>
                  <a:noFill/>
                </a:ln>
                <a:solidFill>
                  <a:prstClr val="black"/>
                </a:solidFill>
                <a:effectLst/>
                <a:uLnTx/>
                <a:uFillTx/>
                <a:latin typeface="+mn-ea"/>
                <a:ea typeface="+mn-ea"/>
                <a:cs typeface="+mn-cs"/>
              </a:rPr>
              <a:t> </a:t>
            </a:r>
            <a:r>
              <a:rPr kumimoji="1" lang="ja-JP" altLang="en-US" sz="1000" b="0" i="0" u="none" strike="noStrike" kern="1200" cap="none" spc="0" normalizeH="0" baseline="0" noProof="0" dirty="0" smtClean="0">
                <a:ln>
                  <a:noFill/>
                </a:ln>
                <a:solidFill>
                  <a:prstClr val="black"/>
                </a:solidFill>
                <a:effectLst/>
                <a:uLnTx/>
                <a:uFillTx/>
                <a:latin typeface="+mn-ea"/>
                <a:ea typeface="+mn-ea"/>
                <a:cs typeface="+mn-cs"/>
              </a:rPr>
              <a:t>円滑な道路交通を確保する必要があると認められる区域</a:t>
            </a:r>
            <a:endParaRPr kumimoji="1" lang="en-US" altLang="ja-JP" sz="1000" b="0" i="0" u="none" strike="noStrike" kern="1200" cap="none" spc="0" normalizeH="0" baseline="0" noProof="0" dirty="0" smtClean="0">
              <a:ln>
                <a:noFill/>
              </a:ln>
              <a:solidFill>
                <a:prstClr val="black"/>
              </a:solidFill>
              <a:effectLst/>
              <a:uLnTx/>
              <a:uFillTx/>
              <a:latin typeface="+mn-ea"/>
              <a:ea typeface="+mn-ea"/>
              <a:cs typeface="+mn-cs"/>
            </a:endParaRPr>
          </a:p>
          <a:p>
            <a:pPr marL="0" marR="0" lvl="0" indent="0" algn="l" defTabSz="914400" rtl="0" eaLnBrk="1" fontAlgn="base" latinLnBrk="0" hangingPunct="1">
              <a:lnSpc>
                <a:spcPts val="600"/>
              </a:lnSpc>
              <a:spcBef>
                <a:spcPct val="0"/>
              </a:spcBef>
              <a:spcAft>
                <a:spcPct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○市町村は、駐車場整備地区における</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駐車場整備計画</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を定めることができる。</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○地方公共団体は、駐車場整備計画の達成のため、路上・路外駐車場の整備に関し必</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要な措置を講ずるよう努める。</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p:txBody>
      </p:sp>
      <p:sp>
        <p:nvSpPr>
          <p:cNvPr id="23" name="角丸四角形 22"/>
          <p:cNvSpPr/>
          <p:nvPr/>
        </p:nvSpPr>
        <p:spPr>
          <a:xfrm>
            <a:off x="5062329" y="2730096"/>
            <a:ext cx="4757531" cy="4121278"/>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4" name="テキスト ボックス 23"/>
          <p:cNvSpPr txBox="1"/>
          <p:nvPr/>
        </p:nvSpPr>
        <p:spPr>
          <a:xfrm>
            <a:off x="5035827" y="2703443"/>
            <a:ext cx="2221429" cy="276999"/>
          </a:xfrm>
          <a:prstGeom prst="rect">
            <a:avLst/>
          </a:prstGeom>
          <a:solidFill>
            <a:schemeClr val="accent6"/>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建築物における駐車施設の附置</a:t>
            </a:r>
            <a:endParaRPr kumimoji="1" lang="ja-JP" altLang="en-US" sz="1200"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25" name="角丸四角形 24"/>
          <p:cNvSpPr/>
          <p:nvPr/>
        </p:nvSpPr>
        <p:spPr>
          <a:xfrm>
            <a:off x="98531" y="2740016"/>
            <a:ext cx="4845796" cy="4095926"/>
          </a:xfrm>
          <a:prstGeom prst="roundRect">
            <a:avLst>
              <a:gd name="adj"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6" name="テキスト ボックス 25"/>
          <p:cNvSpPr txBox="1"/>
          <p:nvPr/>
        </p:nvSpPr>
        <p:spPr>
          <a:xfrm>
            <a:off x="103831" y="2696531"/>
            <a:ext cx="935940" cy="257369"/>
          </a:xfrm>
          <a:prstGeom prst="rect">
            <a:avLst/>
          </a:prstGeom>
          <a:solidFill>
            <a:schemeClr val="accent1"/>
          </a:solidFill>
        </p:spPr>
        <p:txBody>
          <a:bodyPr wrap="square" lIns="36000" tIns="36000" rIns="36000" b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路外駐車場</a:t>
            </a:r>
            <a:endParaRPr kumimoji="1" lang="ja-JP" altLang="en-US" sz="1200"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17" name="テキスト ボックス 16"/>
          <p:cNvSpPr txBox="1"/>
          <p:nvPr/>
        </p:nvSpPr>
        <p:spPr>
          <a:xfrm>
            <a:off x="190282" y="3414238"/>
            <a:ext cx="302433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構造及び設備の基準への適合義務</a:t>
            </a:r>
            <a:endParaRPr kumimoji="1" lang="en-US" altLang="ja-JP" sz="10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p:txBody>
      </p:sp>
      <p:sp>
        <p:nvSpPr>
          <p:cNvPr id="21" name="テキスト ボックス 20"/>
          <p:cNvSpPr txBox="1"/>
          <p:nvPr/>
        </p:nvSpPr>
        <p:spPr>
          <a:xfrm>
            <a:off x="1039771" y="2720593"/>
            <a:ext cx="3929794" cy="442035"/>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･･･道路の路面外に設置される自動車の駐車のための施設</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であって、</a:t>
            </a:r>
            <a:r>
              <a:rPr kumimoji="1" lang="ja-JP" altLang="en-US" sz="12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rPr>
              <a:t>一般公共の用に供されるもの</a:t>
            </a:r>
            <a:endParaRPr kumimoji="1" lang="ja-JP" altLang="en-US" sz="1200" b="0" i="0" u="none" strike="noStrike" kern="1200" cap="none" spc="0" normalizeH="0" baseline="0" noProof="0" dirty="0">
              <a:ln>
                <a:noFill/>
              </a:ln>
              <a:solidFill>
                <a:srgbClr val="FF0000"/>
              </a:solidFill>
              <a:effectLst/>
              <a:uLnTx/>
              <a:uFillTx/>
              <a:latin typeface="Arial" charset="0"/>
              <a:ea typeface="ＭＳ Ｐゴシック" pitchFamily="50" charset="-128"/>
              <a:cs typeface="+mn-cs"/>
            </a:endParaRPr>
          </a:p>
        </p:txBody>
      </p:sp>
      <p:sp>
        <p:nvSpPr>
          <p:cNvPr id="30" name="テキスト ボックス 29"/>
          <p:cNvSpPr txBox="1"/>
          <p:nvPr/>
        </p:nvSpPr>
        <p:spPr>
          <a:xfrm>
            <a:off x="333650" y="4886727"/>
            <a:ext cx="4170481"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都道府県知事</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（市の区域内では市長）</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への届出義務</a:t>
            </a:r>
            <a:endParaRPr kumimoji="1" lang="en-US" altLang="ja-JP"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○届出内容</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・路外駐車場の位置、規模、構造設備その他必要な事項</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・管理規程（駐車料金も含む）</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・休廃止、再開</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○罰則･･･</a:t>
            </a:r>
            <a:r>
              <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50</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万円以下の罰金、両罰規定</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■路外駐車場管理者の責務</a:t>
            </a:r>
            <a:endParaRPr kumimoji="1" lang="en-US" altLang="ja-JP"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p:txBody>
      </p:sp>
      <p:sp>
        <p:nvSpPr>
          <p:cNvPr id="27" name="角丸四角形 26"/>
          <p:cNvSpPr/>
          <p:nvPr/>
        </p:nvSpPr>
        <p:spPr>
          <a:xfrm>
            <a:off x="190280" y="3241601"/>
            <a:ext cx="4600964" cy="3514829"/>
          </a:xfrm>
          <a:prstGeom prst="roundRect">
            <a:avLst>
              <a:gd name="adj" fmla="val 339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8" name="テキスト ボックス 27"/>
          <p:cNvSpPr txBox="1"/>
          <p:nvPr/>
        </p:nvSpPr>
        <p:spPr>
          <a:xfrm>
            <a:off x="263847" y="3167523"/>
            <a:ext cx="1830132" cy="276999"/>
          </a:xfrm>
          <a:prstGeom prst="rect">
            <a:avLst/>
          </a:prstGeom>
          <a:solidFill>
            <a:srgbClr val="00B0F0"/>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500</a:t>
            </a:r>
            <a:r>
              <a:rPr kumimoji="1" lang="ja-JP" altLang="en-US" sz="1200" b="1"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㎡以上</a:t>
            </a:r>
            <a:r>
              <a:rPr kumimoji="1" lang="ja-JP" altLang="en-US" sz="1200" b="0"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の路外駐車場</a:t>
            </a:r>
            <a:endParaRPr kumimoji="1" lang="ja-JP" altLang="en-US" sz="1200" b="0" i="0" u="none" strike="noStrike" kern="1200" cap="none" spc="0" normalizeH="0" baseline="0" noProof="0" dirty="0">
              <a:ln>
                <a:noFill/>
              </a:ln>
              <a:solidFill>
                <a:prstClr val="white"/>
              </a:solidFill>
              <a:effectLst/>
              <a:uLnTx/>
              <a:uFillTx/>
              <a:latin typeface="Arial" charset="0"/>
              <a:ea typeface="ＭＳ Ｐゴシック" pitchFamily="50" charset="-128"/>
              <a:cs typeface="+mn-cs"/>
            </a:endParaRPr>
          </a:p>
        </p:txBody>
      </p:sp>
      <p:sp>
        <p:nvSpPr>
          <p:cNvPr id="34" name="角丸四角形 33"/>
          <p:cNvSpPr/>
          <p:nvPr/>
        </p:nvSpPr>
        <p:spPr>
          <a:xfrm>
            <a:off x="329647" y="4729917"/>
            <a:ext cx="4346442" cy="1552210"/>
          </a:xfrm>
          <a:prstGeom prst="roundRect">
            <a:avLst>
              <a:gd name="adj" fmla="val 3396"/>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3" name="テキスト ボックス 32"/>
          <p:cNvSpPr txBox="1"/>
          <p:nvPr/>
        </p:nvSpPr>
        <p:spPr>
          <a:xfrm>
            <a:off x="392363" y="4622830"/>
            <a:ext cx="4227868" cy="276999"/>
          </a:xfrm>
          <a:prstGeom prst="rect">
            <a:avLst/>
          </a:prstGeom>
          <a:solidFill>
            <a:schemeClr val="accent5">
              <a:lumMod val="50000"/>
            </a:schemeClr>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Arial" charset="0"/>
                <a:ea typeface="ＭＳ Ｐゴシック" pitchFamily="50" charset="-128"/>
                <a:cs typeface="+mn-cs"/>
              </a:rPr>
              <a:t>都市</a:t>
            </a:r>
            <a:r>
              <a:rPr kumimoji="1" lang="ja-JP" altLang="en-US" sz="1200" b="1"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計画区域内・</a:t>
            </a:r>
            <a:r>
              <a:rPr kumimoji="1" lang="en-US" altLang="ja-JP" sz="1200" b="1"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500</a:t>
            </a:r>
            <a:r>
              <a:rPr kumimoji="1" lang="ja-JP" altLang="en-US" sz="1200" b="1"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㎡以上・駐車料金を徴収する</a:t>
            </a:r>
            <a:r>
              <a:rPr kumimoji="1" lang="ja-JP" altLang="en-US" sz="1200" b="0" i="0" u="none" strike="noStrike" kern="1200" cap="none" spc="0" normalizeH="0" baseline="0" noProof="0" dirty="0" smtClean="0">
                <a:ln>
                  <a:noFill/>
                </a:ln>
                <a:solidFill>
                  <a:prstClr val="white"/>
                </a:solidFill>
                <a:effectLst/>
                <a:uLnTx/>
                <a:uFillTx/>
                <a:latin typeface="Arial" charset="0"/>
                <a:ea typeface="ＭＳ Ｐゴシック" pitchFamily="50" charset="-128"/>
                <a:cs typeface="+mn-cs"/>
              </a:rPr>
              <a:t>路外駐車場</a:t>
            </a:r>
            <a:endParaRPr kumimoji="1" lang="ja-JP" altLang="en-US" sz="1200" b="0" i="0" u="none" strike="noStrike" kern="1200" cap="none" spc="0" normalizeH="0" baseline="0" noProof="0" dirty="0">
              <a:ln>
                <a:noFill/>
              </a:ln>
              <a:solidFill>
                <a:prstClr val="white"/>
              </a:solidFill>
              <a:effectLst/>
              <a:uLnTx/>
              <a:uFillTx/>
              <a:latin typeface="Arial" charset="0"/>
              <a:ea typeface="ＭＳ Ｐゴシック" pitchFamily="50" charset="-128"/>
              <a:cs typeface="+mn-cs"/>
            </a:endParaRPr>
          </a:p>
        </p:txBody>
      </p:sp>
      <p:sp>
        <p:nvSpPr>
          <p:cNvPr id="29" name="テキスト ボックス 28"/>
          <p:cNvSpPr txBox="1"/>
          <p:nvPr/>
        </p:nvSpPr>
        <p:spPr>
          <a:xfrm>
            <a:off x="245888" y="6317809"/>
            <a:ext cx="42582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立入検査等</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（罰則･･･</a:t>
            </a:r>
            <a:r>
              <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20</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万円以下の罰金、両罰規定）</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是正命令</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（罰則･･･</a:t>
            </a:r>
            <a:r>
              <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100</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万円以下の罰金、両罰規定）</a:t>
            </a:r>
            <a:endPar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p:txBody>
      </p:sp>
      <p:sp>
        <p:nvSpPr>
          <p:cNvPr id="32" name="テキスト ボックス 31"/>
          <p:cNvSpPr txBox="1"/>
          <p:nvPr/>
        </p:nvSpPr>
        <p:spPr>
          <a:xfrm>
            <a:off x="5057003" y="2992531"/>
            <a:ext cx="481586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附置義務条例</a:t>
            </a:r>
            <a:endParaRPr kumimoji="1" lang="en-US" altLang="ja-JP"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○地方公共団体は、以下の地区内において、以下の規模以上の建築物</a:t>
            </a: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を新築等する者に対し、条例で、</a:t>
            </a:r>
            <a:r>
              <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rPr>
              <a:t>当該建築物又はその建築物の敷地</a:t>
            </a:r>
            <a:endParaRPr kumimoji="1" lang="en-US" altLang="ja-JP" sz="12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rPr>
              <a:t>内に</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駐車施設を設けなければならない旨を定めることができる。</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p:txBody>
      </p:sp>
      <p:sp>
        <p:nvSpPr>
          <p:cNvPr id="38" name="Rectangle 7"/>
          <p:cNvSpPr>
            <a:spLocks noChangeArrowheads="1"/>
          </p:cNvSpPr>
          <p:nvPr/>
        </p:nvSpPr>
        <p:spPr bwMode="auto">
          <a:xfrm>
            <a:off x="5132998" y="3903988"/>
            <a:ext cx="4616192" cy="2721895"/>
          </a:xfrm>
          <a:prstGeom prst="rect">
            <a:avLst/>
          </a:prstGeom>
          <a:solidFill>
            <a:schemeClr val="bg1"/>
          </a:solidFill>
          <a:ln w="12700">
            <a:solidFill>
              <a:schemeClr val="tx1"/>
            </a:solidFill>
            <a:prstDash val="dash"/>
            <a:miter lim="800000"/>
            <a:headEnd/>
            <a:tailEnd/>
          </a:ln>
        </p:spPr>
        <p:txBody>
          <a:bodyPr lIns="36000" tIns="36000" rIns="36000" bIns="3600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対象地区及び建築物の規模</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①都市計画に定められた駐車場整備地区内、商業地域内、近隣商業地域内</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　で条例で定める地区</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・延べ面積が</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2000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㎡以上で条例で定める規模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・延べ面積が</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2000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㎡未満であるが、特定用途の延べ面積が条例で定める</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　　規模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②これらの周辺地域又は自動車交通がふくそうすることが予想される地域内</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　で条例で定める地区</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・特定用途の延べ面積が</a:t>
            </a: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2000</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㎡以上で条例で定める規模</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特定用途･･･劇場、百貨店、事務所その他の自動車の駐車需要を生じさせ</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　</a:t>
            </a:r>
            <a:r>
              <a:rPr kumimoji="1" lang="ja-JP" altLang="en-US" sz="1100" b="0" i="0" u="none" strike="noStrike" kern="1200" cap="none" spc="0" normalizeH="0" baseline="0" noProof="0" dirty="0" err="1" smtClean="0">
                <a:ln>
                  <a:noFill/>
                </a:ln>
                <a:solidFill>
                  <a:prstClr val="black"/>
                </a:solidFill>
                <a:effectLst/>
                <a:uLnTx/>
                <a:uFillTx/>
                <a:latin typeface="ＭＳ Ｐゴシック" panose="020B0600070205080204" pitchFamily="50" charset="-128"/>
                <a:ea typeface="ＭＳ Ｐゴシック" panose="020B0600070205080204" pitchFamily="50" charset="-128"/>
              </a:rPr>
              <a:t>る</a:t>
            </a:r>
            <a:r>
              <a:rPr kumimoji="1" lang="ja-JP" altLang="en-US"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rPr>
              <a:t>程度の大きい用途で政令で定めるもの</a:t>
            </a:r>
            <a:endParaRPr kumimoji="1" lang="en-US" altLang="ja-JP" sz="11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15"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40" name="角丸四角形 39"/>
          <p:cNvSpPr/>
          <p:nvPr/>
        </p:nvSpPr>
        <p:spPr>
          <a:xfrm>
            <a:off x="5853694" y="1179443"/>
            <a:ext cx="3952915" cy="1485978"/>
          </a:xfrm>
          <a:prstGeom prst="roundRect">
            <a:avLst>
              <a:gd name="adj"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prstClr val="white"/>
                </a:solidFill>
                <a:effectLst/>
                <a:uLnTx/>
                <a:uFillTx/>
                <a:latin typeface="Arial"/>
                <a:ea typeface="ＭＳ Ｐゴシック"/>
                <a:cs typeface="+mn-cs"/>
              </a:rPr>
              <a:t>　　</a:t>
            </a:r>
            <a:endParaRPr kumimoji="1" lang="ja-JP" altLang="en-US" sz="18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39" name="テキスト ボックス 38"/>
          <p:cNvSpPr txBox="1"/>
          <p:nvPr/>
        </p:nvSpPr>
        <p:spPr>
          <a:xfrm>
            <a:off x="5821055" y="1124202"/>
            <a:ext cx="955250" cy="257369"/>
          </a:xfrm>
          <a:prstGeom prst="rect">
            <a:avLst/>
          </a:prstGeom>
          <a:solidFill>
            <a:schemeClr val="accent1"/>
          </a:solidFill>
        </p:spPr>
        <p:txBody>
          <a:bodyPr wrap="square" lIns="36000" tIns="36000" rIns="36000" bIns="36000" rtlCol="0">
            <a:spAutoFit/>
          </a:bodyPr>
          <a:lstStyle>
            <a:defPPr>
              <a:defRPr lang="ja-JP"/>
            </a:defPPr>
            <a:lvl1pPr algn="ctr">
              <a:defRPr sz="1200" b="1">
                <a:solidFill>
                  <a:schemeClr val="bg1"/>
                </a:solidFill>
                <a:latin typeface="HGPｺﾞｼｯｸM" panose="020B0600000000000000" pitchFamily="50" charset="-128"/>
                <a:ea typeface="HGPｺﾞｼｯｸM" panose="020B0600000000000000" pitchFamily="50"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路上</a:t>
            </a:r>
            <a:r>
              <a:rPr kumimoji="1" lang="ja-JP" altLang="en-US" sz="1200" b="1" i="0" u="none" strike="noStrike" kern="1200" cap="none" spc="0" normalizeH="0" baseline="0" noProof="0" dirty="0" smtClean="0">
                <a:ln>
                  <a:noFill/>
                </a:ln>
                <a:solidFill>
                  <a:prstClr val="white"/>
                </a:solidFill>
                <a:effectLst/>
                <a:uLnTx/>
                <a:uFillTx/>
                <a:latin typeface="HGPｺﾞｼｯｸM" panose="020B0600000000000000" pitchFamily="50" charset="-128"/>
                <a:ea typeface="HGPｺﾞｼｯｸM" panose="020B0600000000000000" pitchFamily="50" charset="-128"/>
                <a:cs typeface="+mn-cs"/>
              </a:rPr>
              <a:t>駐車場</a:t>
            </a:r>
            <a:endParaRPr kumimoji="1" lang="ja-JP" altLang="en-US" sz="1200" b="1" i="0" u="none" strike="noStrike" kern="1200" cap="none" spc="0" normalizeH="0" baseline="0" noProof="0" dirty="0">
              <a:ln>
                <a:noFill/>
              </a:ln>
              <a:solidFill>
                <a:prstClr val="white"/>
              </a:solidFill>
              <a:effectLst/>
              <a:uLnTx/>
              <a:uFillTx/>
              <a:latin typeface="HGPｺﾞｼｯｸM" panose="020B0600000000000000" pitchFamily="50" charset="-128"/>
              <a:ea typeface="HGPｺﾞｼｯｸM" panose="020B0600000000000000" pitchFamily="50" charset="-128"/>
              <a:cs typeface="+mn-cs"/>
            </a:endParaRPr>
          </a:p>
        </p:txBody>
      </p:sp>
      <p:sp>
        <p:nvSpPr>
          <p:cNvPr id="35" name="テキスト ボックス 34"/>
          <p:cNvSpPr txBox="1"/>
          <p:nvPr/>
        </p:nvSpPr>
        <p:spPr>
          <a:xfrm>
            <a:off x="5858869" y="1677722"/>
            <a:ext cx="3942564" cy="996033"/>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路上駐車場の設置</a:t>
            </a:r>
            <a:endParaRPr kumimoji="1" lang="en-US" altLang="ja-JP"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○地方公共団体は、駐車場整備計画に</a:t>
            </a:r>
            <a:r>
              <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基づき路上駐車場</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を設置</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駐車料金等</a:t>
            </a:r>
            <a:endParaRPr kumimoji="1" lang="en-US" altLang="ja-JP" sz="1200" b="1"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a:t>
            </a:r>
            <a:r>
              <a:rPr kumimoji="1" lang="ja-JP" altLang="en-US"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路上駐車場の表示</a:t>
            </a:r>
            <a:endParaRPr kumimoji="1" lang="en-US" altLang="ja-JP" sz="1200" b="1"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p:txBody>
      </p:sp>
      <p:sp>
        <p:nvSpPr>
          <p:cNvPr id="42" name="テキスト ボックス 41"/>
          <p:cNvSpPr txBox="1"/>
          <p:nvPr/>
        </p:nvSpPr>
        <p:spPr>
          <a:xfrm>
            <a:off x="5873558" y="1149134"/>
            <a:ext cx="3938226" cy="626701"/>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rPr>
              <a:t>駐車場整備地区内の道路の路面</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に一定の</a:t>
            </a:r>
            <a:endParaRPr kumimoji="1" lang="en-US" altLang="ja-JP"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区画を限って設置される自動車の駐車のため　　　</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Arial" charset="0"/>
                <a:ea typeface="ＭＳ Ｐゴシック" pitchFamily="50" charset="-128"/>
                <a:cs typeface="+mn-cs"/>
              </a:rPr>
              <a:t>　　　　　　　　の施設であって、</a:t>
            </a:r>
            <a:r>
              <a:rPr kumimoji="1" lang="ja-JP" altLang="en-US" sz="1200" b="0" i="0" u="none" strike="noStrike" kern="1200" cap="none" spc="0" normalizeH="0" baseline="0" noProof="0" dirty="0" smtClean="0">
                <a:ln>
                  <a:noFill/>
                </a:ln>
                <a:solidFill>
                  <a:srgbClr val="FF0000"/>
                </a:solidFill>
                <a:effectLst/>
                <a:uLnTx/>
                <a:uFillTx/>
                <a:latin typeface="Arial" charset="0"/>
                <a:ea typeface="ＭＳ Ｐゴシック" pitchFamily="50" charset="-128"/>
                <a:cs typeface="+mn-cs"/>
              </a:rPr>
              <a:t>一般公共の用に供されるもの</a:t>
            </a:r>
            <a:endParaRPr kumimoji="1" lang="ja-JP" altLang="en-US" sz="1200" b="0" i="0" u="none" strike="noStrike" kern="1200" cap="none" spc="0" normalizeH="0" baseline="0" noProof="0" dirty="0">
              <a:ln>
                <a:noFill/>
              </a:ln>
              <a:solidFill>
                <a:srgbClr val="FF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074468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0" name="Rectangle 2"/>
          <p:cNvSpPr>
            <a:spLocks noGrp="1" noChangeArrowheads="1"/>
          </p:cNvSpPr>
          <p:nvPr>
            <p:ph type="title"/>
          </p:nvPr>
        </p:nvSpPr>
        <p:spPr/>
        <p:txBody>
          <a:bodyPr/>
          <a:lstStyle/>
          <a:p>
            <a:pPr eaLnBrk="1" hangingPunct="1"/>
            <a:r>
              <a:rPr lang="ja-JP" altLang="en-US" dirty="0">
                <a:latin typeface="+mn-ea"/>
                <a:ea typeface="+mn-ea"/>
              </a:rPr>
              <a:t>各法における駐車場関係の特例制度</a:t>
            </a:r>
          </a:p>
        </p:txBody>
      </p:sp>
      <p:graphicFrame>
        <p:nvGraphicFramePr>
          <p:cNvPr id="2241" name="表 1"/>
          <p:cNvGraphicFramePr>
            <a:graphicFrameLocks noGrp="1"/>
          </p:cNvGraphicFramePr>
          <p:nvPr/>
        </p:nvGraphicFramePr>
        <p:xfrm>
          <a:off x="507555" y="628650"/>
          <a:ext cx="8928990" cy="6055846"/>
        </p:xfrm>
        <a:graphic>
          <a:graphicData uri="http://schemas.openxmlformats.org/drawingml/2006/table">
            <a:tbl>
              <a:tblPr firstRow="1" firstCol="1">
                <a:tableStyleId>{21E4AEA4-8DFA-4A89-87EB-49C32662AFE0}</a:tableStyleId>
              </a:tblPr>
              <a:tblGrid>
                <a:gridCol w="580222">
                  <a:extLst>
                    <a:ext uri="{9D8B030D-6E8A-4147-A177-3AD203B41FA5}">
                      <a16:colId xmlns:a16="http://schemas.microsoft.com/office/drawing/2014/main" val="20000"/>
                    </a:ext>
                  </a:extLst>
                </a:gridCol>
                <a:gridCol w="1652025">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872207">
                  <a:extLst>
                    <a:ext uri="{9D8B030D-6E8A-4147-A177-3AD203B41FA5}">
                      <a16:colId xmlns:a16="http://schemas.microsoft.com/office/drawing/2014/main" val="20005"/>
                    </a:ext>
                  </a:extLst>
                </a:gridCol>
              </a:tblGrid>
              <a:tr h="509801">
                <a:tc>
                  <a:txBody>
                    <a:bodyPr/>
                    <a:lstStyle/>
                    <a:p>
                      <a:pPr algn="ctr">
                        <a:spcAft>
                          <a:spcPts val="0"/>
                        </a:spcAft>
                      </a:pPr>
                      <a:r>
                        <a:rPr lang="en-US" sz="1000" kern="100" dirty="0">
                          <a:effectLst/>
                        </a:rPr>
                        <a:t> </a:t>
                      </a:r>
                      <a:r>
                        <a:rPr lang="ja-JP" altLang="en-US" sz="1000" kern="100" dirty="0">
                          <a:effectLst/>
                        </a:rPr>
                        <a:t>根拠法</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200" kern="100" dirty="0">
                          <a:effectLst/>
                        </a:rPr>
                        <a:t>都市の低炭素化の</a:t>
                      </a:r>
                      <a:endParaRPr lang="en-US" altLang="ja-JP" sz="1200" kern="100" dirty="0">
                        <a:effectLst/>
                      </a:endParaRPr>
                    </a:p>
                    <a:p>
                      <a:pPr algn="ctr">
                        <a:spcAft>
                          <a:spcPts val="0"/>
                        </a:spcAft>
                      </a:pPr>
                      <a:r>
                        <a:rPr lang="ja-JP" altLang="en-US" sz="1200" kern="100" dirty="0">
                          <a:effectLst/>
                        </a:rPr>
                        <a:t>促進に関する法律</a:t>
                      </a:r>
                      <a:endParaRPr lang="ja-JP" sz="1200" kern="100" dirty="0">
                        <a:effectLst/>
                        <a:latin typeface="+mn-ea"/>
                        <a:ea typeface="+mn-ea"/>
                        <a:cs typeface="Times New Roman" panose="02020603050405020304" pitchFamily="18" charset="0"/>
                      </a:endParaRPr>
                    </a:p>
                  </a:txBody>
                  <a:tcPr marL="68580" marR="68580" marT="0" marB="0" anchor="ctr"/>
                </a:tc>
                <a:tc gridSpan="4">
                  <a:txBody>
                    <a:bodyPr/>
                    <a:lstStyle/>
                    <a:p>
                      <a:pPr algn="ctr">
                        <a:spcAft>
                          <a:spcPts val="0"/>
                        </a:spcAft>
                      </a:pPr>
                      <a:r>
                        <a:rPr lang="ja-JP" altLang="en-US" sz="1400" kern="100" dirty="0">
                          <a:effectLst/>
                        </a:rPr>
                        <a:t>都市再生特別措置法</a:t>
                      </a:r>
                      <a:endParaRPr lang="ja-JP" altLang="ja-JP" sz="1400" kern="100" dirty="0">
                        <a:effectLst/>
                        <a:latin typeface="+mn-ea"/>
                        <a:ea typeface="+mn-ea"/>
                        <a:cs typeface="Times New Roman" panose="02020603050405020304" pitchFamily="18" charset="0"/>
                      </a:endParaRPr>
                    </a:p>
                  </a:txBody>
                  <a:tcPr marL="68580" marR="68580" marT="0" marB="0" anchor="ctr"/>
                </a:tc>
                <a:tc hMerge="1">
                  <a:txBody>
                    <a:bodyPr/>
                    <a:lstStyle/>
                    <a:p>
                      <a:pPr algn="ctr">
                        <a:spcAft>
                          <a:spcPts val="0"/>
                        </a:spcAft>
                      </a:pPr>
                      <a:endParaRPr lang="ja-JP" altLang="ja-JP" sz="1800" kern="100" dirty="0">
                        <a:effectLst/>
                        <a:latin typeface="+mn-ea"/>
                        <a:ea typeface="+mn-ea"/>
                        <a:cs typeface="Times New Roman" panose="02020603050405020304" pitchFamily="18" charset="0"/>
                      </a:endParaRPr>
                    </a:p>
                  </a:txBody>
                  <a:tcPr marL="68580" marR="68580" marT="0" marB="0" anchor="ctr"/>
                </a:tc>
                <a:tc hMerge="1">
                  <a:txBody>
                    <a:bodyPr/>
                    <a:lstStyle/>
                    <a:p>
                      <a:endParaRPr kumimoji="1" lang="ja-JP" altLang="en-US"/>
                    </a:p>
                  </a:txBody>
                  <a:tcPr/>
                </a:tc>
                <a:tc h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32000">
                <a:tc>
                  <a:txBody>
                    <a:bodyPr/>
                    <a:lstStyle/>
                    <a:p>
                      <a:pPr algn="ctr">
                        <a:spcAft>
                          <a:spcPts val="0"/>
                        </a:spcAft>
                      </a:pPr>
                      <a:r>
                        <a:rPr lang="ja-JP" altLang="en-US" sz="1200" kern="100" dirty="0">
                          <a:effectLst/>
                        </a:rPr>
                        <a:t>条項</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第</a:t>
                      </a:r>
                      <a:r>
                        <a:rPr lang="en-US" altLang="ja-JP" sz="1200" kern="100" dirty="0">
                          <a:effectLst/>
                        </a:rPr>
                        <a:t>20</a:t>
                      </a:r>
                      <a:r>
                        <a:rPr lang="ja-JP" altLang="en-US" sz="1200" kern="100" dirty="0">
                          <a:effectLst/>
                        </a:rPr>
                        <a:t>条</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第</a:t>
                      </a:r>
                      <a:r>
                        <a:rPr lang="en-US" altLang="ja-JP" sz="1200" kern="100" dirty="0">
                          <a:effectLst/>
                        </a:rPr>
                        <a:t>19</a:t>
                      </a:r>
                      <a:r>
                        <a:rPr lang="ja-JP" altLang="en-US" sz="1200" kern="100" dirty="0">
                          <a:effectLst/>
                        </a:rPr>
                        <a:t>条の</a:t>
                      </a:r>
                      <a:r>
                        <a:rPr lang="en-US" altLang="ja-JP" sz="1200" kern="100" dirty="0">
                          <a:effectLst/>
                        </a:rPr>
                        <a:t>13</a:t>
                      </a:r>
                    </a:p>
                    <a:p>
                      <a:pPr marL="126000" indent="-126000" algn="ctr">
                        <a:spcAft>
                          <a:spcPts val="0"/>
                        </a:spcAft>
                      </a:pPr>
                      <a:r>
                        <a:rPr lang="ja-JP" altLang="en-US" sz="1200" kern="100" dirty="0">
                          <a:effectLst/>
                        </a:rPr>
                        <a:t>第</a:t>
                      </a:r>
                      <a:r>
                        <a:rPr lang="en-US" altLang="ja-JP" sz="1200" kern="100" dirty="0">
                          <a:effectLst/>
                        </a:rPr>
                        <a:t>19</a:t>
                      </a:r>
                      <a:r>
                        <a:rPr lang="ja-JP" altLang="en-US" sz="1200" kern="100" dirty="0">
                          <a:effectLst/>
                        </a:rPr>
                        <a:t>条の</a:t>
                      </a:r>
                      <a:r>
                        <a:rPr lang="en-US" altLang="ja-JP" sz="1200" kern="100" dirty="0">
                          <a:effectLst/>
                        </a:rPr>
                        <a:t>14</a:t>
                      </a:r>
                      <a:endParaRPr lang="en-US" altLang="ja-JP" sz="1200" kern="100" dirty="0">
                        <a:effectLst/>
                        <a:latin typeface="+mn-ea"/>
                        <a:ea typeface="+mn-ea"/>
                      </a:endParaRPr>
                    </a:p>
                  </a:txBody>
                  <a:tcPr marL="68580" marR="68580" marT="0" marB="0" anchor="ctr"/>
                </a:tc>
                <a:tc gridSpan="2">
                  <a:txBody>
                    <a:bodyPr/>
                    <a:lstStyle/>
                    <a:p>
                      <a:pPr marL="126000" indent="-126000" algn="ctr">
                        <a:spcAft>
                          <a:spcPts val="0"/>
                        </a:spcAft>
                      </a:pPr>
                      <a:r>
                        <a:rPr lang="ja-JP" altLang="en-US" sz="1200" kern="100" dirty="0">
                          <a:effectLst/>
                        </a:rPr>
                        <a:t>第</a:t>
                      </a:r>
                      <a:r>
                        <a:rPr lang="en-US" altLang="ja-JP" sz="1200" kern="100" dirty="0">
                          <a:effectLst/>
                        </a:rPr>
                        <a:t>62</a:t>
                      </a:r>
                      <a:r>
                        <a:rPr lang="ja-JP" altLang="en-US" sz="1200" kern="100" dirty="0">
                          <a:effectLst/>
                        </a:rPr>
                        <a:t>条の</a:t>
                      </a:r>
                      <a:r>
                        <a:rPr lang="en-US" altLang="ja-JP" sz="1200" kern="100" dirty="0">
                          <a:effectLst/>
                        </a:rPr>
                        <a:t>9</a:t>
                      </a:r>
                    </a:p>
                    <a:p>
                      <a:pPr marL="126000" indent="-126000" algn="ctr">
                        <a:spcAft>
                          <a:spcPts val="0"/>
                        </a:spcAft>
                      </a:pPr>
                      <a:r>
                        <a:rPr lang="ja-JP" altLang="en-US" sz="1200" kern="100" dirty="0">
                          <a:effectLst/>
                        </a:rPr>
                        <a:t>～第</a:t>
                      </a:r>
                      <a:r>
                        <a:rPr lang="en-US" altLang="ja-JP" sz="1200" kern="100" dirty="0">
                          <a:effectLst/>
                        </a:rPr>
                        <a:t>62</a:t>
                      </a:r>
                      <a:r>
                        <a:rPr lang="ja-JP" altLang="en-US" sz="1200" kern="100" dirty="0">
                          <a:effectLst/>
                        </a:rPr>
                        <a:t>条の</a:t>
                      </a:r>
                      <a:r>
                        <a:rPr lang="en-US" altLang="ja-JP" sz="1200" kern="100" dirty="0">
                          <a:effectLst/>
                        </a:rPr>
                        <a:t>12</a:t>
                      </a:r>
                      <a:endParaRPr lang="ja-JP" sz="1200" kern="100" dirty="0">
                        <a:effectLst/>
                        <a:latin typeface="+mn-ea"/>
                        <a:ea typeface="+mn-ea"/>
                        <a:cs typeface="Times New Roman" panose="02020603050405020304" pitchFamily="18" charset="0"/>
                      </a:endParaRPr>
                    </a:p>
                  </a:txBody>
                  <a:tcPr marL="68580" marR="68580" marT="0" marB="0" anchor="ct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pPr marL="126000" indent="-126000" algn="ctr">
                        <a:spcAft>
                          <a:spcPts val="0"/>
                        </a:spcAft>
                      </a:pPr>
                      <a:r>
                        <a:rPr lang="ja-JP" altLang="en-US" sz="1200" kern="100" dirty="0">
                          <a:effectLst/>
                        </a:rPr>
                        <a:t>第</a:t>
                      </a:r>
                      <a:r>
                        <a:rPr lang="en-US" altLang="ja-JP" sz="1200" kern="100" dirty="0">
                          <a:effectLst/>
                        </a:rPr>
                        <a:t>106</a:t>
                      </a:r>
                      <a:r>
                        <a:rPr lang="ja-JP" altLang="en-US" sz="1200" kern="100" dirty="0">
                          <a:effectLst/>
                        </a:rPr>
                        <a:t>条</a:t>
                      </a:r>
                      <a:endParaRPr lang="ja-JP" sz="12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486406">
                <a:tc>
                  <a:txBody>
                    <a:bodyPr/>
                    <a:lstStyle/>
                    <a:p>
                      <a:pPr algn="ctr">
                        <a:spcAft>
                          <a:spcPts val="0"/>
                        </a:spcAft>
                      </a:pPr>
                      <a:r>
                        <a:rPr lang="ja-JP" sz="1200" kern="100" dirty="0">
                          <a:effectLst/>
                        </a:rPr>
                        <a:t>背景</a:t>
                      </a:r>
                      <a:endParaRPr lang="ja-JP" sz="1800" kern="100" dirty="0">
                        <a:effectLst/>
                        <a:latin typeface="+mn-ea"/>
                        <a:ea typeface="+mn-ea"/>
                        <a:cs typeface="Times New Roman" panose="02020603050405020304" pitchFamily="18" charset="0"/>
                      </a:endParaRPr>
                    </a:p>
                  </a:txBody>
                  <a:tcPr marL="68580" marR="68580" marT="0" marB="0" anchor="ctr">
                    <a:solidFill>
                      <a:schemeClr val="accent2"/>
                    </a:solidFill>
                  </a:tcPr>
                </a:tc>
                <a:tc>
                  <a:txBody>
                    <a:bodyPr/>
                    <a:lstStyle/>
                    <a:p>
                      <a:pPr marL="126000" indent="-126000" algn="l">
                        <a:spcAft>
                          <a:spcPts val="0"/>
                        </a:spcAft>
                      </a:pPr>
                      <a:r>
                        <a:rPr lang="ja-JP" altLang="en-US" sz="1200" kern="100" dirty="0">
                          <a:effectLst/>
                        </a:rPr>
                        <a:t>〇 都市・交通の低炭素化やエネルギー利用の合理化の推進</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a:txBody>
                    <a:bodyPr/>
                    <a:lstStyle/>
                    <a:p>
                      <a:pPr marL="126000" indent="-126000" algn="l">
                        <a:spcAft>
                          <a:spcPts val="0"/>
                        </a:spcAft>
                      </a:pPr>
                      <a:r>
                        <a:rPr lang="ja-JP" altLang="en-US" sz="1200" kern="100" dirty="0">
                          <a:effectLst/>
                        </a:rPr>
                        <a:t>〇 </a:t>
                      </a:r>
                      <a:r>
                        <a:rPr lang="ja-JP" altLang="ja-JP" sz="1200" kern="100" dirty="0">
                          <a:effectLst/>
                        </a:rPr>
                        <a:t>交通量の多い道路や幅の狭い道路に面した附置義務駐車施設による円滑な交通の阻害</a:t>
                      </a:r>
                      <a:endParaRPr lang="en-US" altLang="ja-JP" sz="1200" kern="100" dirty="0">
                        <a:effectLst/>
                      </a:endParaRPr>
                    </a:p>
                    <a:p>
                      <a:pPr marL="126000" indent="-126000" algn="l">
                        <a:spcAft>
                          <a:spcPts val="0"/>
                        </a:spcAft>
                      </a:pPr>
                      <a:endParaRPr lang="ja-JP" altLang="ja-JP" sz="1200" kern="100" dirty="0">
                        <a:effectLst/>
                      </a:endParaRPr>
                    </a:p>
                    <a:p>
                      <a:pPr marL="126000" indent="-126000" algn="l">
                        <a:spcAft>
                          <a:spcPts val="0"/>
                        </a:spcAft>
                      </a:pPr>
                      <a:r>
                        <a:rPr lang="ja-JP" altLang="en-US" sz="1200" kern="100" dirty="0">
                          <a:effectLst/>
                        </a:rPr>
                        <a:t>〇 </a:t>
                      </a:r>
                      <a:r>
                        <a:rPr lang="ja-JP" altLang="ja-JP" sz="1200" kern="100" dirty="0">
                          <a:effectLst/>
                        </a:rPr>
                        <a:t>駐車施設の種類ごとの需給バランスの偏り</a:t>
                      </a:r>
                      <a:endParaRPr lang="ja-JP" alt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gridSpan="2">
                  <a:txBody>
                    <a:bodyPr/>
                    <a:lstStyle/>
                    <a:p>
                      <a:pPr marL="126000" marR="0" lvl="0" indent="-12600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〇 滞在の快適性及び魅力の向上のために必要な「居心地が良く歩きたくなる」まちなかづくりの推進</a:t>
                      </a:r>
                      <a:endParaRPr lang="ja-JP" alt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pPr marL="126000" marR="0" lvl="0" indent="-12600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〇 </a:t>
                      </a:r>
                      <a:r>
                        <a:rPr lang="ja-JP" altLang="ja-JP" sz="1200" kern="100" dirty="0">
                          <a:effectLst/>
                        </a:rPr>
                        <a:t>都市機能の誘導に伴う自動車流入量の増加</a:t>
                      </a:r>
                      <a:endParaRPr lang="en-US" altLang="ja-JP" sz="1200" kern="100" dirty="0">
                        <a:effectLst/>
                        <a:latin typeface="+mn-ea"/>
                        <a:ea typeface="+mn-ea"/>
                      </a:endParaRPr>
                    </a:p>
                  </a:txBody>
                  <a:tcPr marL="68580" marR="68580" marT="0" marB="0" anchor="ctr">
                    <a:solidFill>
                      <a:srgbClr val="CDCDDE"/>
                    </a:solidFill>
                  </a:tcPr>
                </a:tc>
                <a:extLst>
                  <a:ext uri="{0D108BD9-81ED-4DB2-BD59-A6C34878D82A}">
                    <a16:rowId xmlns:a16="http://schemas.microsoft.com/office/drawing/2014/main" val="10002"/>
                  </a:ext>
                </a:extLst>
              </a:tr>
              <a:tr h="324000">
                <a:tc>
                  <a:txBody>
                    <a:bodyPr/>
                    <a:lstStyle/>
                    <a:p>
                      <a:pPr algn="ctr">
                        <a:spcAft>
                          <a:spcPts val="0"/>
                        </a:spcAft>
                      </a:pPr>
                      <a:r>
                        <a:rPr lang="ja-JP" altLang="en-US" sz="1000" kern="100" dirty="0">
                          <a:effectLst/>
                        </a:rPr>
                        <a:t>計画</a:t>
                      </a:r>
                      <a:endParaRPr lang="ja-JP" sz="10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低炭素まちづくり計画</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ctr">
                        <a:spcAft>
                          <a:spcPts val="0"/>
                        </a:spcAft>
                      </a:pPr>
                      <a:r>
                        <a:rPr lang="ja-JP" altLang="en-US" sz="1200" kern="100" dirty="0">
                          <a:effectLst/>
                        </a:rPr>
                        <a:t>－</a:t>
                      </a:r>
                      <a:endParaRPr lang="en-US" altLang="ja-JP" sz="1200" kern="100" dirty="0">
                        <a:effectLst/>
                        <a:latin typeface="+mn-ea"/>
                        <a:ea typeface="+mn-ea"/>
                      </a:endParaRPr>
                    </a:p>
                  </a:txBody>
                  <a:tcPr marL="68580" marR="68580" marT="0" marB="0" anchor="ctr"/>
                </a:tc>
                <a:tc gridSpan="2">
                  <a:txBody>
                    <a:bodyPr/>
                    <a:lstStyle/>
                    <a:p>
                      <a:pPr marL="126000" indent="-126000" algn="ctr">
                        <a:spcAft>
                          <a:spcPts val="0"/>
                        </a:spcAft>
                      </a:pPr>
                      <a:r>
                        <a:rPr lang="ja-JP" altLang="en-US" sz="1200" kern="100" dirty="0">
                          <a:effectLst/>
                        </a:rPr>
                        <a:t>都市再生整備計画</a:t>
                      </a:r>
                      <a:endParaRPr lang="ja-JP" sz="1200" kern="100" dirty="0">
                        <a:effectLst/>
                        <a:latin typeface="+mn-ea"/>
                        <a:ea typeface="+mn-ea"/>
                        <a:cs typeface="Times New Roman" panose="02020603050405020304" pitchFamily="18" charset="0"/>
                      </a:endParaRPr>
                    </a:p>
                  </a:txBody>
                  <a:tcPr marL="68580" marR="68580" marT="0" marB="0" anchor="ct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pPr marL="126000" indent="-126000" algn="ctr">
                        <a:spcAft>
                          <a:spcPts val="0"/>
                        </a:spcAft>
                      </a:pPr>
                      <a:r>
                        <a:rPr lang="ja-JP" altLang="en-US" sz="1200" kern="100" dirty="0">
                          <a:effectLst/>
                        </a:rPr>
                        <a:t>立地適正化計画</a:t>
                      </a:r>
                      <a:endParaRPr lang="en-US" altLang="ja-JP" sz="1200" kern="100" dirty="0">
                        <a:effectLst/>
                      </a:endParaRPr>
                    </a:p>
                  </a:txBody>
                  <a:tcPr marL="68580" marR="68580" marT="0" marB="0" anchor="ctr"/>
                </a:tc>
                <a:extLst>
                  <a:ext uri="{0D108BD9-81ED-4DB2-BD59-A6C34878D82A}">
                    <a16:rowId xmlns:a16="http://schemas.microsoft.com/office/drawing/2014/main" val="10003"/>
                  </a:ext>
                </a:extLst>
              </a:tr>
              <a:tr h="270254">
                <a:tc rowSpan="2">
                  <a:txBody>
                    <a:bodyPr/>
                    <a:lstStyle/>
                    <a:p>
                      <a:pPr algn="ctr">
                        <a:spcAft>
                          <a:spcPts val="0"/>
                        </a:spcAft>
                      </a:pPr>
                      <a:r>
                        <a:rPr lang="ja-JP" altLang="en-US" sz="1000" kern="100" dirty="0">
                          <a:effectLst/>
                        </a:rPr>
                        <a:t>適用</a:t>
                      </a:r>
                      <a:endParaRPr lang="en-US" altLang="ja-JP" sz="1000" kern="100" dirty="0">
                        <a:effectLst/>
                      </a:endParaRPr>
                    </a:p>
                    <a:p>
                      <a:pPr algn="ctr">
                        <a:spcAft>
                          <a:spcPts val="0"/>
                        </a:spcAft>
                      </a:pPr>
                      <a:r>
                        <a:rPr lang="ja-JP" altLang="en-US" sz="1000" kern="100" dirty="0">
                          <a:effectLst/>
                        </a:rPr>
                        <a:t>区域</a:t>
                      </a:r>
                      <a:endParaRPr lang="ja-JP" sz="1000" kern="100" dirty="0">
                        <a:effectLst/>
                        <a:latin typeface="+mn-ea"/>
                        <a:ea typeface="+mn-ea"/>
                        <a:cs typeface="Times New Roman" panose="02020603050405020304" pitchFamily="18" charset="0"/>
                      </a:endParaRPr>
                    </a:p>
                  </a:txBody>
                  <a:tcPr marL="68580" marR="68580" marT="0" marB="0" anchor="ctr">
                    <a:solidFill>
                      <a:schemeClr val="accent2"/>
                    </a:solidFill>
                  </a:tcPr>
                </a:tc>
                <a:tc rowSpan="2">
                  <a:txBody>
                    <a:bodyPr/>
                    <a:lstStyle/>
                    <a:p>
                      <a:pPr marL="126000" indent="-126000" algn="ctr">
                        <a:spcAft>
                          <a:spcPts val="0"/>
                        </a:spcAft>
                      </a:pPr>
                      <a:r>
                        <a:rPr lang="ja-JP" altLang="en-US" sz="1200" kern="100" dirty="0">
                          <a:effectLst/>
                        </a:rPr>
                        <a:t>駐車機能集約区域</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rowSpan="2">
                  <a:txBody>
                    <a:bodyPr/>
                    <a:lstStyle/>
                    <a:p>
                      <a:pPr marL="126000" indent="-126000" algn="ctr">
                        <a:spcAft>
                          <a:spcPts val="0"/>
                        </a:spcAft>
                      </a:pPr>
                      <a:r>
                        <a:rPr lang="ja-JP" altLang="en-US" sz="1200" kern="100" dirty="0">
                          <a:effectLst/>
                        </a:rPr>
                        <a:t>都市再生緊急整備地域内の区域</a:t>
                      </a:r>
                      <a:endParaRPr lang="en-US" altLang="ja-JP" sz="1200" kern="100" dirty="0">
                        <a:effectLst/>
                        <a:latin typeface="+mn-ea"/>
                        <a:ea typeface="+mn-ea"/>
                      </a:endParaRPr>
                    </a:p>
                  </a:txBody>
                  <a:tcPr marL="68580" marR="68580" marT="0" marB="0" anchor="ctr">
                    <a:solidFill>
                      <a:srgbClr val="CDCDDE"/>
                    </a:solidFill>
                  </a:tcPr>
                </a:tc>
                <a:tc gridSpan="2">
                  <a:txBody>
                    <a:bodyPr/>
                    <a:lstStyle/>
                    <a:p>
                      <a:pPr marL="126000" indent="-126000" algn="ctr">
                        <a:spcAft>
                          <a:spcPts val="0"/>
                        </a:spcAft>
                      </a:pPr>
                      <a:r>
                        <a:rPr lang="ja-JP" altLang="en-US" sz="1200" kern="100" dirty="0">
                          <a:effectLst/>
                        </a:rPr>
                        <a:t>滞在快適性等向上区域</a:t>
                      </a:r>
                    </a:p>
                  </a:txBody>
                  <a:tcPr marL="68580" marR="68580" marT="0" marB="0" anchor="ctr">
                    <a:lnB w="12700" cmpd="sng">
                      <a:noFill/>
                    </a:lnB>
                    <a:solidFill>
                      <a:srgbClr val="CDCDDE"/>
                    </a:solidFill>
                  </a:tcP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rowSpan="2">
                  <a:txBody>
                    <a:bodyPr/>
                    <a:lstStyle/>
                    <a:p>
                      <a:pPr marL="126000" indent="-126000" algn="ctr">
                        <a:spcAft>
                          <a:spcPts val="0"/>
                        </a:spcAft>
                      </a:pPr>
                      <a:r>
                        <a:rPr lang="ja-JP" altLang="en-US" sz="1200" kern="100" dirty="0">
                          <a:effectLst/>
                        </a:rPr>
                        <a:t>駐車場配置適正化区域</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extLst>
                  <a:ext uri="{0D108BD9-81ED-4DB2-BD59-A6C34878D82A}">
                    <a16:rowId xmlns:a16="http://schemas.microsoft.com/office/drawing/2014/main" val="10004"/>
                  </a:ext>
                </a:extLst>
              </a:tr>
              <a:tr h="405385">
                <a:tc vMerge="1">
                  <a:txBody>
                    <a:bodyPr/>
                    <a:lstStyle/>
                    <a:p>
                      <a:pPr algn="ctr">
                        <a:spcAft>
                          <a:spcPts val="0"/>
                        </a:spcAft>
                      </a:pPr>
                      <a:endParaRPr lang="ja-JP" sz="1800" kern="100" dirty="0">
                        <a:effectLst/>
                        <a:latin typeface="+mn-ea"/>
                        <a:ea typeface="+mn-ea"/>
                        <a:cs typeface="Times New Roman" panose="02020603050405020304" pitchFamily="18" charset="0"/>
                      </a:endParaRPr>
                    </a:p>
                  </a:txBody>
                  <a:tcPr marL="68580" marR="68580" marT="0" marB="0" anchor="ctr"/>
                </a:tc>
                <a:tc v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vMerge="1">
                  <a:txBody>
                    <a:bodyPr/>
                    <a:lstStyle/>
                    <a:p>
                      <a:pPr marL="126000" indent="-126000" algn="l">
                        <a:spcAft>
                          <a:spcPts val="0"/>
                        </a:spcAft>
                      </a:pPr>
                      <a:endParaRPr lang="en-US" altLang="ja-JP" sz="1200" kern="100" dirty="0">
                        <a:effectLst/>
                        <a:latin typeface="+mn-ea"/>
                        <a:ea typeface="+mn-ea"/>
                      </a:endParaRPr>
                    </a:p>
                  </a:txBody>
                  <a:tcPr marL="68580" marR="68580" marT="0" marB="0"/>
                </a:tc>
                <a:tc>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lnT w="12700" cmpd="sng">
                      <a:noFill/>
                    </a:lnT>
                    <a:solidFill>
                      <a:srgbClr val="CDCDDE"/>
                    </a:solidFill>
                  </a:tcPr>
                </a:tc>
                <a:tc>
                  <a:txBody>
                    <a:bodyPr/>
                    <a:lstStyle/>
                    <a:p>
                      <a:pPr marL="126000" indent="-126000" algn="ctr">
                        <a:spcAft>
                          <a:spcPts val="0"/>
                        </a:spcAft>
                      </a:pPr>
                      <a:r>
                        <a:rPr lang="ja-JP" altLang="en-US" sz="1200" kern="100" dirty="0">
                          <a:effectLst/>
                        </a:rPr>
                        <a:t>駐車場出入口</a:t>
                      </a:r>
                      <a:endParaRPr lang="en-US" altLang="ja-JP" sz="1200" kern="100" dirty="0">
                        <a:effectLst/>
                      </a:endParaRPr>
                    </a:p>
                    <a:p>
                      <a:pPr marL="126000" indent="-126000" algn="ctr">
                        <a:spcAft>
                          <a:spcPts val="0"/>
                        </a:spcAft>
                      </a:pPr>
                      <a:r>
                        <a:rPr lang="ja-JP" altLang="en-US" sz="1200" kern="100" dirty="0">
                          <a:effectLst/>
                        </a:rPr>
                        <a:t>制限道路</a:t>
                      </a:r>
                      <a:endParaRPr lang="ja-JP" sz="1200" kern="100" dirty="0">
                        <a:effectLst/>
                        <a:latin typeface="+mn-ea"/>
                        <a:ea typeface="+mn-ea"/>
                        <a:cs typeface="Times New Roman" panose="02020603050405020304" pitchFamily="18" charset="0"/>
                      </a:endParaRPr>
                    </a:p>
                  </a:txBody>
                  <a:tcPr marL="68580" marR="68580" marT="0" marB="0" anchor="ctr">
                    <a:solidFill>
                      <a:srgbClr val="CDCDDE"/>
                    </a:solidFill>
                  </a:tcPr>
                </a:tc>
                <a:tc v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620000">
                <a:tc>
                  <a:txBody>
                    <a:bodyPr/>
                    <a:lstStyle/>
                    <a:p>
                      <a:pPr algn="ctr">
                        <a:spcAft>
                          <a:spcPts val="0"/>
                        </a:spcAft>
                      </a:pPr>
                      <a:r>
                        <a:rPr lang="ja-JP" sz="1200" kern="100" dirty="0">
                          <a:effectLst/>
                        </a:rPr>
                        <a:t>内容</a:t>
                      </a:r>
                      <a:endParaRPr lang="ja-JP" sz="18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rPr>
                        <a:t>〇 附置義務駐車施設の集約化</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marR="0" lvl="0" indent="-12600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〇 </a:t>
                      </a:r>
                      <a:r>
                        <a:rPr lang="ja-JP" altLang="ja-JP" sz="1200" kern="100" dirty="0">
                          <a:effectLst/>
                        </a:rPr>
                        <a:t>都市再生緊急整備協議会による駐車施設の種類ごとの位置及び規模に関する計画（都市再生駐車施設配置計画）の作成、当該計画に沿った附置義務の適用</a:t>
                      </a:r>
                      <a:endParaRPr lang="en-US" altLang="ja-JP" sz="1200" kern="100" dirty="0">
                        <a:effectLst/>
                        <a:latin typeface="+mn-ea"/>
                        <a:ea typeface="+mn-ea"/>
                      </a:endParaRPr>
                    </a:p>
                  </a:txBody>
                  <a:tcPr marL="68580" marR="68580" marT="0" marB="0" anchor="ctr"/>
                </a:tc>
                <a:tc>
                  <a:txBody>
                    <a:bodyPr/>
                    <a:lstStyle/>
                    <a:p>
                      <a:pPr marL="126000" indent="-126000" algn="l">
                        <a:spcAft>
                          <a:spcPts val="0"/>
                        </a:spcAft>
                      </a:pPr>
                      <a:r>
                        <a:rPr lang="ja-JP" altLang="en-US" sz="1200" kern="100" dirty="0">
                          <a:effectLst/>
                        </a:rPr>
                        <a:t>〇 </a:t>
                      </a:r>
                      <a:r>
                        <a:rPr lang="ja-JP" sz="1200" kern="100" dirty="0">
                          <a:effectLst/>
                        </a:rPr>
                        <a:t>条例で定める規模以上の路外駐車場に対する届出・勧告制度</a:t>
                      </a:r>
                      <a:endParaRPr lang="en-US" altLang="ja-JP" sz="1200" kern="100" dirty="0">
                        <a:effectLst/>
                      </a:endParaRPr>
                    </a:p>
                    <a:p>
                      <a:pPr marL="126000" indent="-126000" algn="l">
                        <a:spcAft>
                          <a:spcPts val="0"/>
                        </a:spcAft>
                      </a:pPr>
                      <a:endParaRPr lang="ja-JP" sz="1200" kern="100" dirty="0">
                        <a:effectLst/>
                      </a:endParaRPr>
                    </a:p>
                    <a:p>
                      <a:pPr marL="126000" indent="-126000" algn="l">
                        <a:spcAft>
                          <a:spcPts val="0"/>
                        </a:spcAft>
                      </a:pPr>
                      <a:r>
                        <a:rPr lang="ja-JP" altLang="en-US" sz="1200" kern="100" dirty="0">
                          <a:effectLst/>
                        </a:rPr>
                        <a:t>〇 </a:t>
                      </a:r>
                      <a:r>
                        <a:rPr lang="ja-JP" sz="1200" kern="100" dirty="0">
                          <a:effectLst/>
                        </a:rPr>
                        <a:t>附置義務駐車施設の集約化</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en-US" sz="1200" kern="100" dirty="0">
                          <a:effectLst/>
                        </a:rPr>
                        <a:t> </a:t>
                      </a:r>
                      <a:r>
                        <a:rPr lang="ja-JP" altLang="en-US" sz="1200" kern="100" dirty="0">
                          <a:effectLst/>
                        </a:rPr>
                        <a:t>〇 </a:t>
                      </a:r>
                      <a:r>
                        <a:rPr lang="ja-JP" sz="1200" kern="100" dirty="0">
                          <a:effectLst/>
                        </a:rPr>
                        <a:t>条例で定める規模以上の路外駐車場及び附置義務駐車施設の出入口設置規制</a:t>
                      </a:r>
                    </a:p>
                    <a:p>
                      <a:pPr marL="126000" indent="-126000" algn="l">
                        <a:spcAft>
                          <a:spcPts val="0"/>
                        </a:spcAft>
                      </a:pPr>
                      <a:r>
                        <a:rPr lang="en-US" sz="1200" u="none" strike="noStrike" kern="100" dirty="0">
                          <a:effectLst/>
                        </a:rPr>
                        <a:t> </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rPr>
                        <a:t>〇 </a:t>
                      </a:r>
                      <a:r>
                        <a:rPr lang="ja-JP" altLang="ja-JP" sz="1200" kern="100" dirty="0">
                          <a:effectLst/>
                        </a:rPr>
                        <a:t>条例で定める規模以上の路外駐車場に対する届出・勧告制度</a:t>
                      </a:r>
                      <a:endParaRPr lang="en-US" altLang="ja-JP" sz="1200" kern="100" dirty="0">
                        <a:effectLst/>
                      </a:endParaRPr>
                    </a:p>
                    <a:p>
                      <a:pPr marL="126000" indent="-126000" algn="l">
                        <a:spcAft>
                          <a:spcPts val="0"/>
                        </a:spcAft>
                      </a:pPr>
                      <a:endParaRPr lang="ja-JP" altLang="ja-JP" sz="1200" kern="100" dirty="0">
                        <a:effectLst/>
                      </a:endParaRPr>
                    </a:p>
                    <a:p>
                      <a:pPr marL="126000" indent="-126000" algn="l">
                        <a:spcAft>
                          <a:spcPts val="0"/>
                        </a:spcAft>
                      </a:pPr>
                      <a:r>
                        <a:rPr lang="ja-JP" altLang="en-US" sz="1200" kern="100" dirty="0">
                          <a:effectLst/>
                        </a:rPr>
                        <a:t>〇 </a:t>
                      </a:r>
                      <a:r>
                        <a:rPr lang="ja-JP" altLang="ja-JP" sz="1200" kern="100" dirty="0">
                          <a:effectLst/>
                        </a:rPr>
                        <a:t>附置義務駐車施設の集約</a:t>
                      </a:r>
                      <a:r>
                        <a:rPr lang="ja-JP" altLang="en-US" sz="1200" kern="100" dirty="0">
                          <a:effectLst/>
                        </a:rPr>
                        <a:t>化</a:t>
                      </a:r>
                      <a:endParaRPr lang="en-US" altLang="ja-JP" sz="1200" kern="100" dirty="0">
                        <a:effectLst/>
                      </a:endParaRPr>
                    </a:p>
                    <a:p>
                      <a:endParaRPr lang="ja-JP" altLang="en-US" sz="1200" dirty="0"/>
                    </a:p>
                  </a:txBody>
                  <a:tcPr marL="68580" marR="68580" marT="0" marB="0" anchor="ctr"/>
                </a:tc>
                <a:extLst>
                  <a:ext uri="{0D108BD9-81ED-4DB2-BD59-A6C34878D82A}">
                    <a16:rowId xmlns:a16="http://schemas.microsoft.com/office/drawing/2014/main" val="10006"/>
                  </a:ext>
                </a:extLst>
              </a:tr>
              <a:tr h="1008000">
                <a:tc>
                  <a:txBody>
                    <a:bodyPr/>
                    <a:lstStyle/>
                    <a:p>
                      <a:pPr algn="ctr">
                        <a:spcAft>
                          <a:spcPts val="0"/>
                        </a:spcAft>
                      </a:pPr>
                      <a:r>
                        <a:rPr lang="ja-JP" altLang="en-US" sz="1100" kern="100" dirty="0">
                          <a:effectLst/>
                          <a:latin typeface="+mn-ea"/>
                          <a:ea typeface="+mn-ea"/>
                          <a:cs typeface="Times New Roman" panose="02020603050405020304" pitchFamily="18" charset="0"/>
                        </a:rPr>
                        <a:t>適用例</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latin typeface="+mn-ea"/>
                          <a:ea typeface="+mn-ea"/>
                          <a:cs typeface="Times New Roman" panose="02020603050405020304" pitchFamily="18" charset="0"/>
                        </a:rPr>
                        <a:t>○</a:t>
                      </a:r>
                      <a:r>
                        <a:rPr lang="ja-JP" altLang="en-US" sz="1200" kern="100" baseline="0" dirty="0">
                          <a:effectLst/>
                          <a:latin typeface="+mn-ea"/>
                          <a:ea typeface="+mn-ea"/>
                          <a:cs typeface="Times New Roman" panose="02020603050405020304" pitchFamily="18" charset="0"/>
                        </a:rPr>
                        <a:t> </a:t>
                      </a:r>
                      <a:r>
                        <a:rPr lang="ja-JP" altLang="en-US" sz="1200" kern="100" dirty="0">
                          <a:effectLst/>
                          <a:latin typeface="+mn-ea"/>
                          <a:ea typeface="+mn-ea"/>
                          <a:cs typeface="Times New Roman" panose="02020603050405020304" pitchFamily="18" charset="0"/>
                        </a:rPr>
                        <a:t>長野県小諸市</a:t>
                      </a:r>
                      <a:endParaRPr lang="en-US" altLang="ja-JP" sz="1200" kern="100" dirty="0">
                        <a:effectLst/>
                        <a:latin typeface="+mn-ea"/>
                        <a:ea typeface="+mn-ea"/>
                        <a:cs typeface="Times New Roman" panose="02020603050405020304" pitchFamily="18" charset="0"/>
                      </a:endParaRPr>
                    </a:p>
                    <a:p>
                      <a:pPr marL="126000" indent="-126000" algn="l">
                        <a:spcAft>
                          <a:spcPts val="0"/>
                        </a:spcAft>
                      </a:pPr>
                      <a:r>
                        <a:rPr lang="ja-JP" altLang="en-US" sz="1200" kern="100" dirty="0">
                          <a:effectLst/>
                          <a:latin typeface="+mn-ea"/>
                          <a:ea typeface="+mn-ea"/>
                          <a:cs typeface="Times New Roman" panose="02020603050405020304" pitchFamily="18" charset="0"/>
                        </a:rPr>
                        <a:t>○</a:t>
                      </a:r>
                      <a:r>
                        <a:rPr lang="ja-JP" altLang="en-US" sz="1200" kern="100" baseline="0" dirty="0">
                          <a:effectLst/>
                          <a:latin typeface="+mn-ea"/>
                          <a:ea typeface="+mn-ea"/>
                          <a:cs typeface="Times New Roman" panose="02020603050405020304" pitchFamily="18" charset="0"/>
                        </a:rPr>
                        <a:t> </a:t>
                      </a:r>
                      <a:r>
                        <a:rPr lang="ja-JP" altLang="en-US" sz="1200" kern="100" dirty="0">
                          <a:effectLst/>
                          <a:latin typeface="+mn-ea"/>
                          <a:ea typeface="+mn-ea"/>
                          <a:cs typeface="Times New Roman" panose="02020603050405020304" pitchFamily="18" charset="0"/>
                        </a:rPr>
                        <a:t>港区（環状２号線・虎ノ門、品川駅北、六本木交差点、浜松町駅周辺地区）</a:t>
                      </a:r>
                      <a:endParaRPr lang="ja-JP" sz="1200" kern="100" dirty="0">
                        <a:effectLst/>
                        <a:latin typeface="+mn-ea"/>
                        <a:ea typeface="+mn-ea"/>
                        <a:cs typeface="Times New Roman" panose="02020603050405020304" pitchFamily="18" charset="0"/>
                      </a:endParaRPr>
                    </a:p>
                  </a:txBody>
                  <a:tcPr marL="68580" marR="68580" marT="0" marB="0" anchor="ctr"/>
                </a:tc>
                <a:tc>
                  <a:txBody>
                    <a:bodyPr/>
                    <a:lstStyle/>
                    <a:p>
                      <a:pPr marL="126000" indent="-126000" algn="l">
                        <a:spcAft>
                          <a:spcPts val="0"/>
                        </a:spcAft>
                      </a:pPr>
                      <a:r>
                        <a:rPr lang="ja-JP" altLang="en-US" sz="1200" kern="100" dirty="0">
                          <a:effectLst/>
                          <a:latin typeface="+mn-ea"/>
                          <a:ea typeface="+mn-ea"/>
                        </a:rPr>
                        <a:t>○ 千代田区（内神田一丁目 周辺地区）</a:t>
                      </a:r>
                      <a:endParaRPr lang="en-US" altLang="ja-JP" sz="1200" kern="100" dirty="0">
                        <a:effectLst/>
                        <a:latin typeface="+mn-ea"/>
                        <a:ea typeface="+mn-ea"/>
                      </a:endParaRPr>
                    </a:p>
                  </a:txBody>
                  <a:tcPr marL="68580" marR="68580" marT="0" marB="0" anchor="ctr"/>
                </a:tc>
                <a:tc gridSpan="2">
                  <a:txBody>
                    <a:bodyPr/>
                    <a:lstStyle/>
                    <a:p>
                      <a:pPr marL="126000" indent="-126000" algn="ctr">
                        <a:spcAft>
                          <a:spcPts val="0"/>
                        </a:spcAft>
                      </a:pPr>
                      <a:r>
                        <a:rPr lang="ja-JP" altLang="en-US" sz="1200" kern="100" dirty="0">
                          <a:effectLst/>
                          <a:latin typeface="+mn-ea"/>
                          <a:ea typeface="+mn-ea"/>
                          <a:cs typeface="Times New Roman" panose="02020603050405020304" pitchFamily="18" charset="0"/>
                        </a:rPr>
                        <a:t>－</a:t>
                      </a:r>
                      <a:endParaRPr lang="ja-JP" sz="1200" kern="100" dirty="0">
                        <a:effectLst/>
                        <a:latin typeface="+mn-ea"/>
                        <a:ea typeface="+mn-ea"/>
                        <a:cs typeface="Times New Roman" panose="02020603050405020304" pitchFamily="18" charset="0"/>
                      </a:endParaRPr>
                    </a:p>
                  </a:txBody>
                  <a:tcPr marL="68580" marR="68580" marT="0" marB="0" anchor="ctr"/>
                </a:tc>
                <a:tc hMerge="1">
                  <a:txBody>
                    <a:bodyPr/>
                    <a:lstStyle/>
                    <a:p>
                      <a:pPr marL="126000" indent="-126000" algn="l">
                        <a:spcAft>
                          <a:spcPts val="0"/>
                        </a:spcAft>
                      </a:pPr>
                      <a:endParaRPr lang="ja-JP" sz="1200" kern="100" dirty="0">
                        <a:effectLst/>
                        <a:latin typeface="+mn-ea"/>
                        <a:ea typeface="+mn-ea"/>
                        <a:cs typeface="Times New Roman" panose="02020603050405020304" pitchFamily="18" charset="0"/>
                      </a:endParaRPr>
                    </a:p>
                  </a:txBody>
                  <a:tcPr marL="68580" marR="68580" marT="0" marB="0"/>
                </a:tc>
                <a:tc>
                  <a:txBody>
                    <a:bodyPr/>
                    <a:lstStyle/>
                    <a:p>
                      <a:r>
                        <a:rPr lang="ja-JP" altLang="en-US" sz="1200" dirty="0"/>
                        <a:t>○長野県松本市</a:t>
                      </a:r>
                      <a:endParaRPr lang="en-US" altLang="ja-JP" sz="1200" dirty="0"/>
                    </a:p>
                    <a:p>
                      <a:r>
                        <a:rPr lang="ja-JP" altLang="en-US" sz="1200" dirty="0"/>
                        <a:t>○和歌山県和歌山市</a:t>
                      </a:r>
                    </a:p>
                  </a:txBody>
                  <a:tcPr marL="68580" marR="68580" marT="0" marB="0" anchor="ctr"/>
                </a:tc>
                <a:extLst>
                  <a:ext uri="{0D108BD9-81ED-4DB2-BD59-A6C34878D82A}">
                    <a16:rowId xmlns:a16="http://schemas.microsoft.com/office/drawing/2014/main" val="10007"/>
                  </a:ext>
                </a:extLst>
              </a:tr>
            </a:tbl>
          </a:graphicData>
        </a:graphic>
      </p:graphicFrame>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322384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5" name="Picture 2"/>
          <p:cNvPicPr>
            <a:picLocks noChangeAspect="1" noChangeArrowheads="1"/>
          </p:cNvPicPr>
          <p:nvPr/>
        </p:nvPicPr>
        <p:blipFill>
          <a:blip r:embed="rId3"/>
          <a:stretch>
            <a:fillRect/>
          </a:stretch>
        </p:blipFill>
        <p:spPr>
          <a:xfrm>
            <a:off x="5867400" y="4919141"/>
            <a:ext cx="2928938" cy="1008062"/>
          </a:xfrm>
          <a:prstGeom prst="rect">
            <a:avLst/>
          </a:prstGeom>
          <a:noFill/>
          <a:ln w="9525">
            <a:noFill/>
            <a:miter lim="800000"/>
            <a:headEnd/>
            <a:tailEnd/>
          </a:ln>
        </p:spPr>
      </p:pic>
      <p:sp>
        <p:nvSpPr>
          <p:cNvPr id="2271" name="正方形/長方形 33"/>
          <p:cNvSpPr/>
          <p:nvPr/>
        </p:nvSpPr>
        <p:spPr>
          <a:xfrm>
            <a:off x="7185026" y="4941168"/>
            <a:ext cx="1655763"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34" name="テキスト ボックス 18"/>
          <p:cNvSpPr txBox="1"/>
          <p:nvPr/>
        </p:nvSpPr>
        <p:spPr>
          <a:xfrm>
            <a:off x="272480" y="1565454"/>
            <a:ext cx="9289032" cy="334104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245" name="タイトル 1"/>
          <p:cNvSpPr>
            <a:spLocks noGrp="1"/>
          </p:cNvSpPr>
          <p:nvPr>
            <p:ph type="title"/>
          </p:nvPr>
        </p:nvSpPr>
        <p:spPr>
          <a:xfrm>
            <a:off x="-1" y="0"/>
            <a:ext cx="9345613" cy="476250"/>
          </a:xfrm>
        </p:spPr>
        <p:txBody>
          <a:bodyPr/>
          <a:lstStyle/>
          <a:p>
            <a:pPr eaLnBrk="1" hangingPunct="1"/>
            <a:r>
              <a:rPr lang="ja-JP" altLang="en-US" dirty="0">
                <a:solidFill>
                  <a:srgbClr val="0070C0"/>
                </a:solidFill>
                <a:latin typeface="+mn-ea"/>
                <a:ea typeface="+mn-ea"/>
              </a:rPr>
              <a:t>駐車場法の特例①</a:t>
            </a:r>
            <a:r>
              <a:rPr lang="ja-JP" altLang="en-US" sz="2000" dirty="0">
                <a:solidFill>
                  <a:srgbClr val="0070C0"/>
                </a:solidFill>
                <a:latin typeface="+mn-ea"/>
                <a:ea typeface="+mn-ea"/>
              </a:rPr>
              <a:t>都市の低炭素化の促進に関する法律（エコまち法）</a:t>
            </a:r>
            <a:endParaRPr lang="ja-JP" altLang="en-US" sz="1800" dirty="0">
              <a:latin typeface="+mn-ea"/>
              <a:ea typeface="+mn-ea"/>
            </a:endParaRPr>
          </a:p>
        </p:txBody>
      </p:sp>
      <p:sp>
        <p:nvSpPr>
          <p:cNvPr id="2249" name="テキスト ボックス 26"/>
          <p:cNvSpPr txBox="1">
            <a:spLocks noChangeArrowheads="1"/>
          </p:cNvSpPr>
          <p:nvPr/>
        </p:nvSpPr>
        <p:spPr>
          <a:xfrm>
            <a:off x="1636713" y="2711429"/>
            <a:ext cx="5619750" cy="52322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○駐車施設の機能を集約させる区域（駐車機能集約区域）</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○集約駐車施設の位置・規模</a:t>
            </a:r>
            <a:endParaRPr kumimoji="1" lang="en-US" altLang="ja-JP" sz="10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250" name="角丸四角形 6"/>
          <p:cNvSpPr/>
          <p:nvPr/>
        </p:nvSpPr>
        <p:spPr>
          <a:xfrm>
            <a:off x="1552577" y="2329285"/>
            <a:ext cx="4696568" cy="3524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低炭素まちづくり計画に以下の事項を位置づけ</a:t>
            </a:r>
          </a:p>
        </p:txBody>
      </p:sp>
      <p:sp>
        <p:nvSpPr>
          <p:cNvPr id="2251" name="右矢印 7"/>
          <p:cNvSpPr/>
          <p:nvPr/>
        </p:nvSpPr>
        <p:spPr>
          <a:xfrm rot="5400000">
            <a:off x="4849020" y="2974162"/>
            <a:ext cx="161925" cy="744537"/>
          </a:xfrm>
          <a:prstGeom prst="rightArrow">
            <a:avLst>
              <a:gd name="adj1" fmla="val 45327"/>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252" name="右矢印 8"/>
          <p:cNvSpPr/>
          <p:nvPr/>
        </p:nvSpPr>
        <p:spPr>
          <a:xfrm>
            <a:off x="1004888" y="2230066"/>
            <a:ext cx="385762" cy="550862"/>
          </a:xfrm>
          <a:prstGeom prst="rightArrow">
            <a:avLst>
              <a:gd name="adj1" fmla="val 45327"/>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255" name="テキスト ボックス 34"/>
          <p:cNvSpPr txBox="1">
            <a:spLocks noChangeArrowheads="1"/>
          </p:cNvSpPr>
          <p:nvPr/>
        </p:nvSpPr>
        <p:spPr>
          <a:xfrm>
            <a:off x="639464" y="1938318"/>
            <a:ext cx="8783636" cy="33855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駐車場法（現行）</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当該</a:t>
            </a:r>
            <a:r>
              <a:rPr kumimoji="1" lang="ja-JP" altLang="en-US" sz="1600" b="0"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建築物の敷地内</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に駐車施設を設置する旨の条例を定めることが可能</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256" name="テキスト ボックス 35"/>
          <p:cNvSpPr txBox="1">
            <a:spLocks noChangeArrowheads="1"/>
          </p:cNvSpPr>
          <p:nvPr/>
        </p:nvSpPr>
        <p:spPr>
          <a:xfrm>
            <a:off x="857250" y="1560117"/>
            <a:ext cx="8135938" cy="3683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一定規模以上の建築物を新築・増築等しようとする者の</a:t>
            </a:r>
            <a:r>
              <a:rPr kumimoji="1" lang="ja-JP" altLang="en-US" sz="1800" b="1"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駐車施設の設置義務</a:t>
            </a:r>
            <a:endParaRPr kumimoji="1" lang="en-US" altLang="ja-JP" sz="1800" b="1"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259" name="角丸四角形 16"/>
          <p:cNvSpPr/>
          <p:nvPr/>
        </p:nvSpPr>
        <p:spPr>
          <a:xfrm>
            <a:off x="698500" y="3809127"/>
            <a:ext cx="8502650" cy="1021655"/>
          </a:xfrm>
          <a:prstGeom prst="roundRect">
            <a:avLst>
              <a:gd name="adj" fmla="val 3373"/>
            </a:avLst>
          </a:prstGeom>
          <a:solidFill>
            <a:schemeClr val="bg1"/>
          </a:solid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260" name="テキスト ボックス 17"/>
          <p:cNvSpPr txBox="1">
            <a:spLocks noChangeArrowheads="1"/>
          </p:cNvSpPr>
          <p:nvPr/>
        </p:nvSpPr>
        <p:spPr>
          <a:xfrm>
            <a:off x="742950" y="3789040"/>
            <a:ext cx="5824538" cy="106182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・当該</a:t>
            </a:r>
            <a:r>
              <a:rPr kumimoji="1" lang="ja-JP" altLang="en-US" sz="1400" b="0"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建築物の敷地内</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に駐車施設を設置する旨（現行通り）</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・当該</a:t>
            </a:r>
            <a:r>
              <a:rPr kumimoji="1" lang="ja-JP" altLang="en-US" sz="1400" b="0"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建築物の敷地内</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又は</a:t>
            </a:r>
            <a:r>
              <a:rPr kumimoji="1" lang="ja-JP" altLang="en-US" sz="1400" b="0"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に駐車施設を設置する旨</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400" b="0"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に駐車施設を設置する旨</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262" name="右中かっこ 19"/>
          <p:cNvSpPr/>
          <p:nvPr/>
        </p:nvSpPr>
        <p:spPr>
          <a:xfrm>
            <a:off x="6105128" y="3873059"/>
            <a:ext cx="288032" cy="893791"/>
          </a:xfrm>
          <a:prstGeom prst="rightBrace">
            <a:avLst>
              <a:gd name="adj1" fmla="val 8333"/>
              <a:gd name="adj2" fmla="val 2089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263" name="テキスト ボックス 20"/>
          <p:cNvSpPr txBox="1">
            <a:spLocks noChangeArrowheads="1"/>
          </p:cNvSpPr>
          <p:nvPr/>
        </p:nvSpPr>
        <p:spPr>
          <a:xfrm>
            <a:off x="6482062" y="3913113"/>
            <a:ext cx="2592139" cy="3079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の条例を定めることが可能</a:t>
            </a:r>
          </a:p>
        </p:txBody>
      </p:sp>
      <p:pic>
        <p:nvPicPr>
          <p:cNvPr id="2264" name="Picture 3"/>
          <p:cNvPicPr>
            <a:picLocks noChangeAspect="1" noChangeArrowheads="1"/>
          </p:cNvPicPr>
          <p:nvPr/>
        </p:nvPicPr>
        <p:blipFill>
          <a:blip r:embed="rId4"/>
          <a:stretch>
            <a:fillRect/>
          </a:stretch>
        </p:blipFill>
        <p:spPr>
          <a:xfrm>
            <a:off x="1568450" y="4971752"/>
            <a:ext cx="2520950" cy="954087"/>
          </a:xfrm>
          <a:prstGeom prst="rect">
            <a:avLst/>
          </a:prstGeom>
          <a:noFill/>
          <a:ln w="9525">
            <a:noFill/>
            <a:miter lim="800000"/>
            <a:headEnd/>
            <a:tailEnd/>
          </a:ln>
        </p:spPr>
      </p:pic>
      <p:sp>
        <p:nvSpPr>
          <p:cNvPr id="2266" name="テキスト ボックス 25"/>
          <p:cNvSpPr txBox="1">
            <a:spLocks noChangeArrowheads="1"/>
          </p:cNvSpPr>
          <p:nvPr/>
        </p:nvSpPr>
        <p:spPr>
          <a:xfrm>
            <a:off x="128587" y="4954364"/>
            <a:ext cx="1800226" cy="2778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＜イメージ＞</a:t>
            </a:r>
          </a:p>
        </p:txBody>
      </p:sp>
      <p:sp>
        <p:nvSpPr>
          <p:cNvPr id="2267" name="角丸四角形 27"/>
          <p:cNvSpPr/>
          <p:nvPr/>
        </p:nvSpPr>
        <p:spPr>
          <a:xfrm>
            <a:off x="649288" y="5976639"/>
            <a:ext cx="4375150" cy="620713"/>
          </a:xfrm>
          <a:prstGeom prst="roundRect">
            <a:avLst>
              <a:gd name="adj" fmla="val 6523"/>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7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駐車施設が各建築物に設けられ、非効率な自動車交通が発生</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・駐車待ち車両による渋滞</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・駐車施設を探す車両の移動</a:t>
            </a:r>
          </a:p>
        </p:txBody>
      </p:sp>
      <p:sp>
        <p:nvSpPr>
          <p:cNvPr id="2268" name="角丸四角形 28"/>
          <p:cNvSpPr/>
          <p:nvPr/>
        </p:nvSpPr>
        <p:spPr>
          <a:xfrm>
            <a:off x="5097463" y="5979813"/>
            <a:ext cx="4248150" cy="603250"/>
          </a:xfrm>
          <a:prstGeom prst="roundRect">
            <a:avLst>
              <a:gd name="adj" fmla="val 6523"/>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763"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特例措置により駐車施設を集約</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・都市の自動車交通を整理</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732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・歩いて暮らせるまちづくりを促進</a:t>
            </a:r>
          </a:p>
        </p:txBody>
      </p:sp>
      <p:sp>
        <p:nvSpPr>
          <p:cNvPr id="2269" name="右矢印 31"/>
          <p:cNvSpPr/>
          <p:nvPr/>
        </p:nvSpPr>
        <p:spPr>
          <a:xfrm>
            <a:off x="4800601" y="5200351"/>
            <a:ext cx="384175" cy="550862"/>
          </a:xfrm>
          <a:prstGeom prst="rightArrow">
            <a:avLst>
              <a:gd name="adj1" fmla="val 45327"/>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270" name="正方形/長方形 32"/>
          <p:cNvSpPr/>
          <p:nvPr/>
        </p:nvSpPr>
        <p:spPr>
          <a:xfrm>
            <a:off x="2720976" y="4981078"/>
            <a:ext cx="1439863" cy="21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1" name="テキスト ボックス 9"/>
          <p:cNvSpPr txBox="1"/>
          <p:nvPr/>
        </p:nvSpPr>
        <p:spPr>
          <a:xfrm>
            <a:off x="691071" y="6581001"/>
            <a:ext cx="8523858" cy="276999"/>
          </a:xfrm>
          <a:prstGeom prst="rect">
            <a:avLst/>
          </a:prstGeom>
          <a:noFill/>
        </p:spPr>
        <p:txBody>
          <a:bodyPr wrap="square" rtlCol="0">
            <a:spAutoFit/>
          </a:bodyPr>
          <a:lstStyle>
            <a:defPPr>
              <a:defRPr lang="ja-JP"/>
            </a:defPPr>
            <a:lvl1pPr>
              <a:defRPr sz="1400">
                <a:solidFill>
                  <a:srgbClr val="000000"/>
                </a:solidFill>
                <a:latin typeface="UD デジタル 教科書体 NP-R" panose="02020400000000000000" pitchFamily="18" charset="-128"/>
                <a:ea typeface="UD デジタル 教科書体 NP-R" panose="02020400000000000000" pitchFamily="18"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詳細については、国土交通省ＨＰ（</a:t>
            </a:r>
            <a:r>
              <a:rPr kumimoji="1" lang="en-US" altLang="ja-JP" sz="12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 http://www.mlit.go.jp/toshi/toshi_gairo_tk_000040.html </a:t>
            </a:r>
            <a:r>
              <a:rPr kumimoji="1" lang="ja-JP" altLang="en-US" sz="12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）をご覧下さい。</a:t>
            </a:r>
          </a:p>
        </p:txBody>
      </p:sp>
      <p:sp>
        <p:nvSpPr>
          <p:cNvPr id="32" name="角丸四角形 6"/>
          <p:cNvSpPr/>
          <p:nvPr/>
        </p:nvSpPr>
        <p:spPr>
          <a:xfrm>
            <a:off x="698500" y="3430659"/>
            <a:ext cx="2323701" cy="3524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駐車場法の特例措置</a:t>
            </a:r>
          </a:p>
        </p:txBody>
      </p:sp>
      <p:sp>
        <p:nvSpPr>
          <p:cNvPr id="33" name="正方形/長方形 18"/>
          <p:cNvSpPr/>
          <p:nvPr/>
        </p:nvSpPr>
        <p:spPr>
          <a:xfrm>
            <a:off x="188098" y="631537"/>
            <a:ext cx="9577064" cy="88604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2563" marR="0" lvl="0" indent="-182563"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低炭素まちづくり計画に駐車機能集約区域（駐車施設の機能を集約させる区域）並びに集約駐車施設に関する事項を記載した場合、駐車機能集約区域内で建築物の新築、増築等をしようとする者に対し、条例で、集約駐車施設内に駐車施設を設けなければならない旨等を定めることができる。</a:t>
            </a:r>
          </a:p>
        </p:txBody>
      </p:sp>
    </p:spTree>
    <p:extLst>
      <p:ext uri="{BB962C8B-B14F-4D97-AF65-F5344CB8AC3E}">
        <p14:creationId xmlns:p14="http://schemas.microsoft.com/office/powerpoint/2010/main" val="933385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 name="正方形/長方形 40"/>
          <p:cNvSpPr/>
          <p:nvPr/>
        </p:nvSpPr>
        <p:spPr>
          <a:xfrm>
            <a:off x="195263" y="3500438"/>
            <a:ext cx="4752975" cy="313200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311" name="正方形/長方形 41"/>
          <p:cNvSpPr/>
          <p:nvPr/>
        </p:nvSpPr>
        <p:spPr>
          <a:xfrm>
            <a:off x="5097463" y="3500438"/>
            <a:ext cx="4706937" cy="313200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312" name="正方形/長方形 13"/>
          <p:cNvSpPr/>
          <p:nvPr/>
        </p:nvSpPr>
        <p:spPr>
          <a:xfrm>
            <a:off x="192088" y="4095073"/>
            <a:ext cx="4760912" cy="2400657"/>
          </a:xfrm>
          <a:prstGeom prst="rect">
            <a:avLst/>
          </a:prstGeom>
        </p:spPr>
        <p:txBody>
          <a:bodyPr>
            <a:spAutoFit/>
          </a:bodyPr>
          <a:lstStyle/>
          <a:p>
            <a:pPr marL="88900" marR="0" lvl="0" indent="-88900" algn="l" defTabSz="914400" rtl="0" eaLnBrk="1" fontAlgn="base" latinLnBrk="0" hangingPunct="1">
              <a:lnSpc>
                <a:spcPct val="100000"/>
              </a:lnSpc>
              <a:spcBef>
                <a:spcPts val="0"/>
              </a:spcBef>
              <a:spcAft>
                <a:spcPct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88900" marR="0" lvl="0" indent="-88900" algn="l" defTabSz="914400" rtl="0" eaLnBrk="1" fontAlgn="base" latinLnBrk="0" hangingPunct="1">
              <a:lnSpc>
                <a:spcPct val="100000"/>
              </a:lnSpc>
              <a:spcBef>
                <a:spcPts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○市町村長への届出</a:t>
            </a:r>
            <a:endParaRPr kumimoji="1" lang="en-US" altLang="ja-JP"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特定路外駐車場を設置しようとする者</a:t>
            </a:r>
            <a:endParaRPr kumimoji="1" lang="en-US" altLang="ja-JP"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設置に着手する３０日前まで</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に届出</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○勧告</a:t>
            </a:r>
            <a:endParaRPr kumimoji="1" lang="en-US" altLang="ja-JP"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届出の内容が</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基準に適合しない場合</a:t>
            </a:r>
            <a:endParaRPr kumimoji="1" lang="en-US" altLang="ja-JP"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市町村長は設置者に対して必要に応じて勧告</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（出入口の設置箇所・構造の変更、誘導員の配置等）</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13" name="正方形/長方形 14"/>
          <p:cNvSpPr>
            <a:spLocks noChangeArrowheads="1"/>
          </p:cNvSpPr>
          <p:nvPr/>
        </p:nvSpPr>
        <p:spPr>
          <a:xfrm>
            <a:off x="200025" y="3501008"/>
            <a:ext cx="4752975" cy="64633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特定路外駐車場･･･§106</a:t>
            </a:r>
            <a:endParaRPr kumimoji="1" lang="en-US" altLang="ja-JP"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条例で定める一定規模以上の路外駐車場</a:t>
            </a:r>
            <a:r>
              <a:rPr kumimoji="1" lang="en-US" altLang="ja-JP" sz="16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p>
        </p:txBody>
      </p:sp>
      <p:sp>
        <p:nvSpPr>
          <p:cNvPr id="2314" name="正方形/長方形 16"/>
          <p:cNvSpPr>
            <a:spLocks noChangeArrowheads="1"/>
          </p:cNvSpPr>
          <p:nvPr/>
        </p:nvSpPr>
        <p:spPr>
          <a:xfrm>
            <a:off x="5097463" y="3501008"/>
            <a:ext cx="4679950" cy="39921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集約駐車施設･･･§107</a:t>
            </a:r>
            <a:endParaRPr kumimoji="1" lang="en-US" altLang="ja-JP" sz="2000" b="1"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15" name="正方形/長方形 17"/>
          <p:cNvSpPr>
            <a:spLocks noChangeArrowheads="1"/>
          </p:cNvSpPr>
          <p:nvPr/>
        </p:nvSpPr>
        <p:spPr>
          <a:xfrm>
            <a:off x="5097463" y="3789040"/>
            <a:ext cx="4783137" cy="83099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○附置義務駐車施設の集約化</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76213" marR="0" lvl="0" indent="-176213"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条例により</a:t>
            </a:r>
            <a:r>
              <a:rPr kumimoji="1" lang="ja-JP" altLang="en-US"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集約駐車施設等への駐車施設の設置を義務付け</a:t>
            </a:r>
            <a:endParaRPr kumimoji="1" lang="en-US" altLang="ja-JP" sz="16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p:txBody>
      </p:sp>
      <p:cxnSp>
        <p:nvCxnSpPr>
          <p:cNvPr id="2316" name="直線コネクタ 44"/>
          <p:cNvCxnSpPr/>
          <p:nvPr/>
        </p:nvCxnSpPr>
        <p:spPr>
          <a:xfrm>
            <a:off x="2756408" y="2860675"/>
            <a:ext cx="0" cy="628650"/>
          </a:xfrm>
          <a:prstGeom prst="line">
            <a:avLst/>
          </a:prstGeom>
          <a:ln w="19050">
            <a:tailEnd type="triangle" w="lg" len="med"/>
          </a:ln>
        </p:spPr>
        <p:style>
          <a:lnRef idx="1">
            <a:schemeClr val="dk1"/>
          </a:lnRef>
          <a:fillRef idx="0">
            <a:schemeClr val="dk1"/>
          </a:fillRef>
          <a:effectRef idx="0">
            <a:schemeClr val="dk1"/>
          </a:effectRef>
          <a:fontRef idx="minor">
            <a:schemeClr val="tx1"/>
          </a:fontRef>
        </p:style>
      </p:cxnSp>
      <p:sp>
        <p:nvSpPr>
          <p:cNvPr id="2317" name="テキスト ボックス 56"/>
          <p:cNvSpPr txBox="1">
            <a:spLocks noChangeArrowheads="1"/>
          </p:cNvSpPr>
          <p:nvPr/>
        </p:nvSpPr>
        <p:spPr>
          <a:xfrm>
            <a:off x="201720" y="3284985"/>
            <a:ext cx="1839004" cy="273456"/>
          </a:xfrm>
          <a:prstGeom prst="rect">
            <a:avLst/>
          </a:prstGeom>
          <a:solidFill>
            <a:schemeClr val="accent5">
              <a:lumMod val="50000"/>
            </a:schemeClr>
          </a:solidFill>
          <a:ln>
            <a:solidFill>
              <a:schemeClr val="accent1">
                <a:lumMod val="25000"/>
              </a:schemeClr>
            </a:solidFill>
          </a:ln>
        </p:spPr>
        <p:style>
          <a:lnRef idx="0">
            <a:srgbClr val="000000"/>
          </a:lnRef>
          <a:fillRef idx="0">
            <a:srgbClr val="000000"/>
          </a:fillRef>
          <a:effectRef idx="0">
            <a:srgbClr val="000000"/>
          </a:effectRef>
          <a:fontRef idx="minor">
            <a:schemeClr val="lt1"/>
          </a:fontRef>
        </p:style>
        <p:txBody>
          <a:bodyPr rtlCol="0" anchor="ctr"/>
          <a:lstStyle>
            <a:defPPr>
              <a:defRPr lang="ja-JP"/>
            </a:defPPr>
            <a:lvl1pPr algn="ctr">
              <a:defRPr b="1">
                <a:solidFill>
                  <a:schemeClr val="lt1"/>
                </a:solidFill>
                <a:latin typeface="ＭＳ ゴシック" panose="020B0609070205080204" pitchFamily="49" charset="-128"/>
                <a:ea typeface="ＭＳ ゴシック" panose="020B0609070205080204" pitchFamily="49"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＜路外駐車場＞</a:t>
            </a:r>
          </a:p>
        </p:txBody>
      </p:sp>
      <p:sp>
        <p:nvSpPr>
          <p:cNvPr id="2318" name="テキスト ボックス 57"/>
          <p:cNvSpPr txBox="1">
            <a:spLocks noChangeArrowheads="1"/>
          </p:cNvSpPr>
          <p:nvPr/>
        </p:nvSpPr>
        <p:spPr>
          <a:xfrm>
            <a:off x="5102820" y="3284984"/>
            <a:ext cx="2406055" cy="273456"/>
          </a:xfrm>
          <a:prstGeom prst="rect">
            <a:avLst/>
          </a:prstGeom>
          <a:solidFill>
            <a:schemeClr val="accent5">
              <a:lumMod val="50000"/>
            </a:schemeClr>
          </a:solidFill>
          <a:ln>
            <a:solidFill>
              <a:schemeClr val="accent1">
                <a:lumMod val="25000"/>
              </a:schemeClr>
            </a:solidFill>
          </a:ln>
        </p:spPr>
        <p:style>
          <a:lnRef idx="0">
            <a:srgbClr val="000000"/>
          </a:lnRef>
          <a:fillRef idx="0">
            <a:srgbClr val="000000"/>
          </a:fillRef>
          <a:effectRef idx="0">
            <a:srgbClr val="000000"/>
          </a:effectRef>
          <a:fontRef idx="minor">
            <a:schemeClr val="lt1"/>
          </a:fontRef>
        </p:style>
        <p:txBody>
          <a:bodyPr rtlCol="0" anchor="ctr"/>
          <a:lstStyle>
            <a:defPPr>
              <a:defRPr lang="ja-JP"/>
            </a:defPPr>
            <a:lvl1pPr algn="ctr">
              <a:defRPr b="1">
                <a:solidFill>
                  <a:schemeClr val="lt1"/>
                </a:solidFill>
                <a:latin typeface="ＭＳ ゴシック" panose="020B0609070205080204" pitchFamily="49" charset="-128"/>
                <a:ea typeface="ＭＳ ゴシック" panose="020B0609070205080204" pitchFamily="49"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＜附置義務駐車施設＞</a:t>
            </a:r>
          </a:p>
        </p:txBody>
      </p:sp>
      <p:cxnSp>
        <p:nvCxnSpPr>
          <p:cNvPr id="2319" name="直線コネクタ 15"/>
          <p:cNvCxnSpPr/>
          <p:nvPr/>
        </p:nvCxnSpPr>
        <p:spPr>
          <a:xfrm>
            <a:off x="7508875" y="2860675"/>
            <a:ext cx="0" cy="639763"/>
          </a:xfrm>
          <a:prstGeom prst="line">
            <a:avLst/>
          </a:prstGeom>
          <a:ln w="19050">
            <a:tailEnd type="triangle" w="lg" len="med"/>
          </a:ln>
        </p:spPr>
        <p:style>
          <a:lnRef idx="1">
            <a:schemeClr val="dk1"/>
          </a:lnRef>
          <a:fillRef idx="0">
            <a:schemeClr val="dk1"/>
          </a:fillRef>
          <a:effectRef idx="0">
            <a:schemeClr val="dk1"/>
          </a:effectRef>
          <a:fontRef idx="minor">
            <a:schemeClr val="tx1"/>
          </a:fontRef>
        </p:style>
      </p:cxnSp>
      <p:pic>
        <p:nvPicPr>
          <p:cNvPr id="2323" name="Picture 1"/>
          <p:cNvPicPr>
            <a:picLocks noChangeAspect="1" noChangeArrowheads="1"/>
          </p:cNvPicPr>
          <p:nvPr/>
        </p:nvPicPr>
        <p:blipFill>
          <a:blip r:embed="rId3"/>
          <a:stretch>
            <a:fillRect/>
          </a:stretch>
        </p:blipFill>
        <p:spPr>
          <a:xfrm>
            <a:off x="5673725" y="5522278"/>
            <a:ext cx="1196975" cy="1058862"/>
          </a:xfrm>
          <a:prstGeom prst="rect">
            <a:avLst/>
          </a:prstGeom>
          <a:noFill/>
          <a:ln>
            <a:noFill/>
          </a:ln>
        </p:spPr>
      </p:pic>
      <p:sp>
        <p:nvSpPr>
          <p:cNvPr id="2324" name="AutoShape 21"/>
          <p:cNvSpPr>
            <a:spLocks noChangeArrowheads="1"/>
          </p:cNvSpPr>
          <p:nvPr/>
        </p:nvSpPr>
        <p:spPr>
          <a:xfrm rot="-5400000">
            <a:off x="7027863" y="5791200"/>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pic>
        <p:nvPicPr>
          <p:cNvPr id="2328" name="Picture 2"/>
          <p:cNvPicPr>
            <a:picLocks noChangeAspect="1" noChangeArrowheads="1"/>
          </p:cNvPicPr>
          <p:nvPr/>
        </p:nvPicPr>
        <p:blipFill>
          <a:blip r:embed="rId4"/>
          <a:stretch>
            <a:fillRect/>
          </a:stretch>
        </p:blipFill>
        <p:spPr>
          <a:xfrm>
            <a:off x="7598628" y="5479896"/>
            <a:ext cx="1108075" cy="1085850"/>
          </a:xfrm>
          <a:prstGeom prst="rect">
            <a:avLst/>
          </a:prstGeom>
          <a:noFill/>
          <a:ln>
            <a:noFill/>
          </a:ln>
        </p:spPr>
      </p:pic>
      <p:sp>
        <p:nvSpPr>
          <p:cNvPr id="2329" name="Text Box 24"/>
          <p:cNvSpPr txBox="1">
            <a:spLocks noChangeArrowheads="1"/>
          </p:cNvSpPr>
          <p:nvPr/>
        </p:nvSpPr>
        <p:spPr>
          <a:xfrm>
            <a:off x="8689632" y="6367463"/>
            <a:ext cx="1044000" cy="207962"/>
          </a:xfrm>
          <a:prstGeom prst="rect">
            <a:avLst/>
          </a:prstGeom>
          <a:solidFill>
            <a:srgbClr val="FFFFFF"/>
          </a:solidFill>
          <a:ln w="9525" algn="ctr">
            <a:solidFill>
              <a:srgbClr val="FF0000"/>
            </a:solidFill>
            <a:miter lim="800000"/>
            <a:headEnd/>
            <a:tailEnd/>
          </a:ln>
        </p:spPr>
        <p:txBody>
          <a:bodyPr lIns="18000" tIns="8890" rIns="18000" bIns="889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a:t>
            </a:r>
          </a:p>
        </p:txBody>
      </p:sp>
      <p:sp>
        <p:nvSpPr>
          <p:cNvPr id="2330" name="正方形/長方形 31"/>
          <p:cNvSpPr/>
          <p:nvPr/>
        </p:nvSpPr>
        <p:spPr>
          <a:xfrm>
            <a:off x="184150" y="822684"/>
            <a:ext cx="9593263" cy="2332314"/>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○駐車場配置適正化区域（都市機能誘導区域内）・・・</a:t>
            </a:r>
            <a:r>
              <a:rPr kumimoji="1" lang="en-US" altLang="ja-JP"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８１⑥１</a:t>
            </a:r>
            <a:endParaRPr kumimoji="1" lang="en-US" altLang="ja-JP"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1" i="0" u="sng"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歩行者の移動上の利便性及び安全性の向上のため</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の駐車場の配置の適正化を図るべき区域</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31" name="テキスト ボックス 30"/>
          <p:cNvSpPr txBox="1"/>
          <p:nvPr/>
        </p:nvSpPr>
        <p:spPr>
          <a:xfrm>
            <a:off x="55563" y="631026"/>
            <a:ext cx="4105349" cy="349702"/>
          </a:xfrm>
          <a:prstGeom prst="rect">
            <a:avLst/>
          </a:prstGeom>
          <a:solidFill>
            <a:schemeClr val="accent5">
              <a:lumMod val="50000"/>
            </a:schemeClr>
          </a:solidFill>
          <a:ln>
            <a:solidFill>
              <a:schemeClr val="accent1">
                <a:lumMod val="25000"/>
              </a:schemeClr>
            </a:solidFill>
          </a:ln>
        </p:spPr>
        <p:style>
          <a:lnRef idx="0">
            <a:srgbClr val="000000"/>
          </a:lnRef>
          <a:fillRef idx="0">
            <a:srgbClr val="000000"/>
          </a:fillRef>
          <a:effectRef idx="0">
            <a:srgbClr val="000000"/>
          </a:effectRef>
          <a:fontRef idx="minor">
            <a:schemeClr val="lt1"/>
          </a:fontRef>
        </p:style>
        <p:txBody>
          <a:bodyPr rtlCol="0" anchor="ctr"/>
          <a:lstStyle>
            <a:defPPr>
              <a:defRPr lang="ja-JP"/>
            </a:defPPr>
            <a:lvl1pPr algn="ctr">
              <a:defRPr b="1">
                <a:solidFill>
                  <a:schemeClr val="lt1"/>
                </a:solidFill>
                <a:latin typeface="ＭＳ ゴシック" panose="020B0609070205080204" pitchFamily="49" charset="-128"/>
                <a:ea typeface="ＭＳ ゴシック" panose="020B0609070205080204" pitchFamily="49"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立地適正化計画（市町村が策定）</a:t>
            </a:r>
          </a:p>
        </p:txBody>
      </p:sp>
      <p:sp>
        <p:nvSpPr>
          <p:cNvPr id="2332" name="正方形/長方形 32"/>
          <p:cNvSpPr/>
          <p:nvPr/>
        </p:nvSpPr>
        <p:spPr>
          <a:xfrm>
            <a:off x="272480" y="1628800"/>
            <a:ext cx="4967857" cy="1379413"/>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lIns="108000" tIns="36000" rIns="72000" bIns="36000" rtlCol="0">
            <a:normAutofit/>
          </a:body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○路外駐車場配置等基準・・・</a:t>
            </a:r>
            <a:r>
              <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８１⑥２</a:t>
            </a:r>
            <a:endPar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路外駐車場の配置及び規模の基準　　　</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803275" marR="0" lvl="0" indent="-803275" algn="l" defTabSz="914400" rtl="0" eaLnBrk="1" fontAlgn="base" latinLnBrk="0" hangingPunct="1">
              <a:lnSpc>
                <a:spcPct val="11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（例）・歩行者交通量の多い道路に面して出入り口を設けないこと</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803275" marR="0" lvl="0" indent="-803275" algn="l" defTabSz="914400" rtl="0" eaLnBrk="1" fontAlgn="base" latinLnBrk="0" hangingPunct="1">
              <a:lnSpc>
                <a:spcPct val="110000"/>
              </a:lnSpc>
              <a:spcBef>
                <a:spcPts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・道路から個々の駐車マスへの直接の出入りがされないよう出入り口の集約を行うこと</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33" name="正方形/長方形 33"/>
          <p:cNvSpPr/>
          <p:nvPr/>
        </p:nvSpPr>
        <p:spPr>
          <a:xfrm>
            <a:off x="5313363" y="1628800"/>
            <a:ext cx="4391025" cy="1379413"/>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lIns="108000" tIns="36000" rIns="72000" bIns="36000" rtlCol="0">
            <a:norm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○集約駐車施設の位置</a:t>
            </a:r>
            <a:r>
              <a:rPr kumimoji="1" lang="ja-JP" altLang="en-US" sz="1400" b="1"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及び規模・</a:t>
            </a: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８１⑥３</a:t>
            </a:r>
            <a:endParaRPr kumimoji="1"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集約駐車施設の位置及び規模に関する事項</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34" name="テキスト ボックス 27"/>
          <p:cNvSpPr txBox="1"/>
          <p:nvPr/>
        </p:nvSpPr>
        <p:spPr>
          <a:xfrm>
            <a:off x="752082" y="6608385"/>
            <a:ext cx="8401836" cy="276999"/>
          </a:xfrm>
          <a:prstGeom prst="rect">
            <a:avLst/>
          </a:prstGeom>
          <a:noFill/>
        </p:spPr>
        <p:txBody>
          <a:bodyPr wrap="square" rtlCol="0">
            <a:spAutoFit/>
          </a:bodyPr>
          <a:lstStyle>
            <a:defPPr>
              <a:defRPr lang="ja-JP"/>
            </a:defPPr>
            <a:lvl1pPr>
              <a:defRPr sz="1400">
                <a:solidFill>
                  <a:srgbClr val="000000"/>
                </a:solidFill>
                <a:latin typeface="UD デジタル 教科書体 NP-R" panose="02020400000000000000" pitchFamily="18" charset="-128"/>
                <a:ea typeface="UD デジタル 教科書体 NP-R" panose="02020400000000000000" pitchFamily="18" charset="-128"/>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詳細については、国土交通省ＨＰ（</a:t>
            </a:r>
            <a:r>
              <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http://www.mlit.go.jp/toshi/toshi_gairo_tk_000040.html</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）をご覧下さい。</a:t>
            </a:r>
          </a:p>
        </p:txBody>
      </p:sp>
      <p:sp>
        <p:nvSpPr>
          <p:cNvPr id="2335" name="タイトル 3"/>
          <p:cNvSpPr>
            <a:spLocks noGrp="1"/>
          </p:cNvSpPr>
          <p:nvPr>
            <p:ph type="title"/>
          </p:nvPr>
        </p:nvSpPr>
        <p:spPr>
          <a:xfrm>
            <a:off x="1940" y="1342"/>
            <a:ext cx="8478691" cy="476064"/>
          </a:xfrm>
        </p:spPr>
        <p:txBody>
          <a:bodyPr/>
          <a:lstStyle/>
          <a:p>
            <a:pPr eaLnBrk="1" hangingPunct="1"/>
            <a:r>
              <a:rPr lang="ja-JP" altLang="en-US" dirty="0">
                <a:latin typeface="+mn-ea"/>
                <a:ea typeface="+mn-ea"/>
              </a:rPr>
              <a:t>駐車場法の特例②都市再生特別措置法</a:t>
            </a:r>
          </a:p>
        </p:txBody>
      </p:sp>
      <p:sp>
        <p:nvSpPr>
          <p:cNvPr id="2" name="スライド番号プレースホルダー 1"/>
          <p:cNvSpPr>
            <a:spLocks noGrp="1"/>
          </p:cNvSpPr>
          <p:nvPr>
            <p:ph type="sldNum" sz="quarter" idx="12"/>
          </p:nvPr>
        </p:nvSpPr>
        <p:spPr>
          <a:xfrm>
            <a:off x="8480631" y="6498830"/>
            <a:ext cx="1415508" cy="36413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31" name="角丸四角形 18"/>
          <p:cNvSpPr/>
          <p:nvPr/>
        </p:nvSpPr>
        <p:spPr>
          <a:xfrm>
            <a:off x="5183286" y="4722084"/>
            <a:ext cx="2005553" cy="727188"/>
          </a:xfrm>
          <a:prstGeom prst="roundRect">
            <a:avLst>
              <a:gd name="adj" fmla="val 5578"/>
            </a:avLst>
          </a:prstGeom>
          <a:solidFill>
            <a:schemeClr val="bg1"/>
          </a:solid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条例に基づき当該建築物の敷地内に駐車施設を設置</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32" name="角丸四角形 19"/>
          <p:cNvSpPr/>
          <p:nvPr/>
        </p:nvSpPr>
        <p:spPr>
          <a:xfrm>
            <a:off x="5183287" y="4722084"/>
            <a:ext cx="2005552" cy="28682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駐車場法（現行）</a:t>
            </a:r>
          </a:p>
        </p:txBody>
      </p:sp>
      <p:sp>
        <p:nvSpPr>
          <p:cNvPr id="33" name="角丸四角形 24"/>
          <p:cNvSpPr/>
          <p:nvPr/>
        </p:nvSpPr>
        <p:spPr>
          <a:xfrm>
            <a:off x="7329264" y="4509120"/>
            <a:ext cx="2423577" cy="936104"/>
          </a:xfrm>
          <a:prstGeom prst="roundRect">
            <a:avLst>
              <a:gd name="adj" fmla="val 5578"/>
            </a:avLst>
          </a:prstGeom>
          <a:solidFill>
            <a:schemeClr val="bg1"/>
          </a:solidFill>
          <a:ln w="254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３パターンの条例が制定可能</a:t>
            </a: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①集約駐車施設内に設置させる</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②建築物の敷地内に設置させる</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③①か②のどちらかに設置させる</a:t>
            </a:r>
          </a:p>
        </p:txBody>
      </p:sp>
      <p:sp>
        <p:nvSpPr>
          <p:cNvPr id="34" name="角丸四角形 25"/>
          <p:cNvSpPr/>
          <p:nvPr/>
        </p:nvSpPr>
        <p:spPr>
          <a:xfrm>
            <a:off x="7329264" y="4509120"/>
            <a:ext cx="2423575" cy="2334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駐車場法の特例</a:t>
            </a:r>
          </a:p>
        </p:txBody>
      </p:sp>
    </p:spTree>
    <p:extLst>
      <p:ext uri="{BB962C8B-B14F-4D97-AF65-F5344CB8AC3E}">
        <p14:creationId xmlns:p14="http://schemas.microsoft.com/office/powerpoint/2010/main" val="696391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8" name="図 9"/>
          <p:cNvPicPr>
            <a:picLocks noChangeAspect="1"/>
          </p:cNvPicPr>
          <p:nvPr/>
        </p:nvPicPr>
        <p:blipFill>
          <a:blip r:embed="rId3"/>
          <a:stretch>
            <a:fillRect/>
          </a:stretch>
        </p:blipFill>
        <p:spPr>
          <a:xfrm>
            <a:off x="135066" y="3780270"/>
            <a:ext cx="3194275" cy="2917800"/>
          </a:xfrm>
          <a:prstGeom prst="rect">
            <a:avLst/>
          </a:prstGeom>
        </p:spPr>
      </p:pic>
      <p:sp>
        <p:nvSpPr>
          <p:cNvPr id="2351" name="正方形/長方形 1"/>
          <p:cNvSpPr/>
          <p:nvPr/>
        </p:nvSpPr>
        <p:spPr>
          <a:xfrm>
            <a:off x="4131370" y="3095538"/>
            <a:ext cx="5574158" cy="3677031"/>
          </a:xfrm>
          <a:prstGeom prst="rect">
            <a:avLst/>
          </a:prstGeom>
          <a:solidFill>
            <a:srgbClr val="CCFF9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52" name="テキスト ボックス 3"/>
          <p:cNvSpPr txBox="1"/>
          <p:nvPr/>
        </p:nvSpPr>
        <p:spPr>
          <a:xfrm>
            <a:off x="4136070" y="2881113"/>
            <a:ext cx="1250546" cy="338554"/>
          </a:xfrm>
          <a:prstGeom prst="rect">
            <a:avLst/>
          </a:prstGeom>
          <a:solidFill>
            <a:schemeClr val="bg1"/>
          </a:solidFill>
          <a:ln w="38100">
            <a:solidFill>
              <a:srgbClr val="00B05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rPr>
              <a:t>計画区域</a:t>
            </a:r>
            <a:endParaRPr kumimoji="1" lang="en-US" altLang="ja-JP" sz="1600" b="1" i="0" u="none" strike="noStrike" kern="1200" cap="none" spc="0" normalizeH="0" baseline="0" noProof="0" dirty="0">
              <a:ln>
                <a:noFill/>
              </a:ln>
              <a:solidFill>
                <a:srgbClr val="00B050"/>
              </a:solidFill>
              <a:effectLst/>
              <a:uLnTx/>
              <a:uFillTx/>
              <a:latin typeface="ＭＳ ゴシック" panose="020B0609070205080204" pitchFamily="49" charset="-128"/>
              <a:ea typeface="ＭＳ ゴシック" panose="020B0609070205080204" pitchFamily="49" charset="-128"/>
              <a:cs typeface="+mn-cs"/>
            </a:endParaRPr>
          </a:p>
        </p:txBody>
      </p:sp>
      <p:sp>
        <p:nvSpPr>
          <p:cNvPr id="2353" name="直方体 148"/>
          <p:cNvSpPr/>
          <p:nvPr/>
        </p:nvSpPr>
        <p:spPr>
          <a:xfrm>
            <a:off x="5857893" y="3219040"/>
            <a:ext cx="862982" cy="11934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354" name="テキスト ボックス 185"/>
          <p:cNvSpPr txBox="1"/>
          <p:nvPr/>
        </p:nvSpPr>
        <p:spPr>
          <a:xfrm>
            <a:off x="5899599" y="3507627"/>
            <a:ext cx="560353"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rPr>
              <a:t>D</a:t>
            </a:r>
            <a:endParaRPr kumimoji="1" lang="ja-JP" altLang="en-US" sz="28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endParaRPr>
          </a:p>
        </p:txBody>
      </p:sp>
      <p:cxnSp>
        <p:nvCxnSpPr>
          <p:cNvPr id="2355" name="直線コネクタ 191"/>
          <p:cNvCxnSpPr/>
          <p:nvPr/>
        </p:nvCxnSpPr>
        <p:spPr>
          <a:xfrm flipV="1">
            <a:off x="5783732" y="3510833"/>
            <a:ext cx="2011856" cy="25530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56" name="直線コネクタ 177"/>
          <p:cNvCxnSpPr/>
          <p:nvPr/>
        </p:nvCxnSpPr>
        <p:spPr>
          <a:xfrm>
            <a:off x="3746090" y="2818809"/>
            <a:ext cx="0" cy="3994310"/>
          </a:xfrm>
          <a:prstGeom prst="line">
            <a:avLst/>
          </a:prstGeom>
          <a:ln w="28575">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2357" name="テキスト ボックス 178"/>
          <p:cNvSpPr txBox="1"/>
          <p:nvPr/>
        </p:nvSpPr>
        <p:spPr>
          <a:xfrm>
            <a:off x="868971" y="3143053"/>
            <a:ext cx="2379843" cy="55399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制度活用前</a:t>
            </a:r>
            <a:endParaRPr kumimoji="1" lang="en-US" altLang="ja-JP"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（原則、建物単位で設置）</a:t>
            </a:r>
          </a:p>
        </p:txBody>
      </p:sp>
      <p:sp>
        <p:nvSpPr>
          <p:cNvPr id="2358" name="テキスト ボックス 226"/>
          <p:cNvSpPr txBox="1"/>
          <p:nvPr/>
        </p:nvSpPr>
        <p:spPr>
          <a:xfrm>
            <a:off x="6064790" y="2782433"/>
            <a:ext cx="1979975"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制度活用後</a:t>
            </a: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59" name="右矢印 179"/>
          <p:cNvSpPr/>
          <p:nvPr/>
        </p:nvSpPr>
        <p:spPr>
          <a:xfrm>
            <a:off x="3552117" y="3585581"/>
            <a:ext cx="525897" cy="2134656"/>
          </a:xfrm>
          <a:prstGeom prst="rightArrow">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360" name="角丸四角形吹き出し 204"/>
          <p:cNvSpPr/>
          <p:nvPr/>
        </p:nvSpPr>
        <p:spPr>
          <a:xfrm rot="16200000">
            <a:off x="4752321" y="2839291"/>
            <a:ext cx="748184" cy="1625500"/>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271510 w 768406"/>
              <a:gd name="connsiteY0" fmla="*/ 82818 h 1911167"/>
              <a:gd name="connsiteX1" fmla="*/ 354328 w 768406"/>
              <a:gd name="connsiteY1" fmla="*/ 0 h 1911167"/>
              <a:gd name="connsiteX2" fmla="*/ 354326 w 768406"/>
              <a:gd name="connsiteY2" fmla="*/ 0 h 1911167"/>
              <a:gd name="connsiteX3" fmla="*/ 354326 w 768406"/>
              <a:gd name="connsiteY3" fmla="*/ 0 h 1911167"/>
              <a:gd name="connsiteX4" fmla="*/ 478550 w 768406"/>
              <a:gd name="connsiteY4" fmla="*/ 0 h 1911167"/>
              <a:gd name="connsiteX5" fmla="*/ 685588 w 768406"/>
              <a:gd name="connsiteY5" fmla="*/ 0 h 1911167"/>
              <a:gd name="connsiteX6" fmla="*/ 768406 w 768406"/>
              <a:gd name="connsiteY6" fmla="*/ 82818 h 1911167"/>
              <a:gd name="connsiteX7" fmla="*/ 768406 w 768406"/>
              <a:gd name="connsiteY7" fmla="*/ 973554 h 1911167"/>
              <a:gd name="connsiteX8" fmla="*/ 768406 w 768406"/>
              <a:gd name="connsiteY8" fmla="*/ 973554 h 1911167"/>
              <a:gd name="connsiteX9" fmla="*/ 768406 w 768406"/>
              <a:gd name="connsiteY9" fmla="*/ 1390791 h 1911167"/>
              <a:gd name="connsiteX10" fmla="*/ 768406 w 768406"/>
              <a:gd name="connsiteY10" fmla="*/ 1586131 h 1911167"/>
              <a:gd name="connsiteX11" fmla="*/ 685588 w 768406"/>
              <a:gd name="connsiteY11" fmla="*/ 1668949 h 1911167"/>
              <a:gd name="connsiteX12" fmla="*/ 478550 w 768406"/>
              <a:gd name="connsiteY12" fmla="*/ 1668949 h 1911167"/>
              <a:gd name="connsiteX13" fmla="*/ 354326 w 768406"/>
              <a:gd name="connsiteY13" fmla="*/ 1668949 h 1911167"/>
              <a:gd name="connsiteX14" fmla="*/ 354326 w 768406"/>
              <a:gd name="connsiteY14" fmla="*/ 1668949 h 1911167"/>
              <a:gd name="connsiteX15" fmla="*/ 354328 w 768406"/>
              <a:gd name="connsiteY15" fmla="*/ 1668949 h 1911167"/>
              <a:gd name="connsiteX16" fmla="*/ 271510 w 768406"/>
              <a:gd name="connsiteY16" fmla="*/ 1586131 h 1911167"/>
              <a:gd name="connsiteX17" fmla="*/ 271510 w 768406"/>
              <a:gd name="connsiteY17" fmla="*/ 1390791 h 1911167"/>
              <a:gd name="connsiteX18" fmla="*/ 0 w 768406"/>
              <a:gd name="connsiteY18" fmla="*/ 1911167 h 1911167"/>
              <a:gd name="connsiteX19" fmla="*/ 257438 w 768406"/>
              <a:gd name="connsiteY19" fmla="*/ 1226775 h 1911167"/>
              <a:gd name="connsiteX20" fmla="*/ 271510 w 768406"/>
              <a:gd name="connsiteY20" fmla="*/ 82818 h 1911167"/>
              <a:gd name="connsiteX0" fmla="*/ 149896 w 646792"/>
              <a:gd name="connsiteY0" fmla="*/ 82818 h 2063051"/>
              <a:gd name="connsiteX1" fmla="*/ 232714 w 646792"/>
              <a:gd name="connsiteY1" fmla="*/ 0 h 2063051"/>
              <a:gd name="connsiteX2" fmla="*/ 232712 w 646792"/>
              <a:gd name="connsiteY2" fmla="*/ 0 h 2063051"/>
              <a:gd name="connsiteX3" fmla="*/ 232712 w 646792"/>
              <a:gd name="connsiteY3" fmla="*/ 0 h 2063051"/>
              <a:gd name="connsiteX4" fmla="*/ 356936 w 646792"/>
              <a:gd name="connsiteY4" fmla="*/ 0 h 2063051"/>
              <a:gd name="connsiteX5" fmla="*/ 563974 w 646792"/>
              <a:gd name="connsiteY5" fmla="*/ 0 h 2063051"/>
              <a:gd name="connsiteX6" fmla="*/ 646792 w 646792"/>
              <a:gd name="connsiteY6" fmla="*/ 82818 h 2063051"/>
              <a:gd name="connsiteX7" fmla="*/ 646792 w 646792"/>
              <a:gd name="connsiteY7" fmla="*/ 973554 h 2063051"/>
              <a:gd name="connsiteX8" fmla="*/ 646792 w 646792"/>
              <a:gd name="connsiteY8" fmla="*/ 973554 h 2063051"/>
              <a:gd name="connsiteX9" fmla="*/ 646792 w 646792"/>
              <a:gd name="connsiteY9" fmla="*/ 1390791 h 2063051"/>
              <a:gd name="connsiteX10" fmla="*/ 646792 w 646792"/>
              <a:gd name="connsiteY10" fmla="*/ 1586131 h 2063051"/>
              <a:gd name="connsiteX11" fmla="*/ 563974 w 646792"/>
              <a:gd name="connsiteY11" fmla="*/ 1668949 h 2063051"/>
              <a:gd name="connsiteX12" fmla="*/ 356936 w 646792"/>
              <a:gd name="connsiteY12" fmla="*/ 1668949 h 2063051"/>
              <a:gd name="connsiteX13" fmla="*/ 232712 w 646792"/>
              <a:gd name="connsiteY13" fmla="*/ 1668949 h 2063051"/>
              <a:gd name="connsiteX14" fmla="*/ 232712 w 646792"/>
              <a:gd name="connsiteY14" fmla="*/ 1668949 h 2063051"/>
              <a:gd name="connsiteX15" fmla="*/ 232714 w 646792"/>
              <a:gd name="connsiteY15" fmla="*/ 1668949 h 2063051"/>
              <a:gd name="connsiteX16" fmla="*/ 149896 w 646792"/>
              <a:gd name="connsiteY16" fmla="*/ 1586131 h 2063051"/>
              <a:gd name="connsiteX17" fmla="*/ 149896 w 646792"/>
              <a:gd name="connsiteY17" fmla="*/ 1390791 h 2063051"/>
              <a:gd name="connsiteX18" fmla="*/ 0 w 646792"/>
              <a:gd name="connsiteY18" fmla="*/ 2063051 h 2063051"/>
              <a:gd name="connsiteX19" fmla="*/ 135824 w 646792"/>
              <a:gd name="connsiteY19" fmla="*/ 1226775 h 2063051"/>
              <a:gd name="connsiteX20" fmla="*/ 149896 w 646792"/>
              <a:gd name="connsiteY20" fmla="*/ 82818 h 206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792" h="2063051">
                <a:moveTo>
                  <a:pt x="149896" y="82818"/>
                </a:moveTo>
                <a:cubicBezTo>
                  <a:pt x="149896" y="37079"/>
                  <a:pt x="186975" y="0"/>
                  <a:pt x="232714" y="0"/>
                </a:cubicBezTo>
                <a:lnTo>
                  <a:pt x="232712" y="0"/>
                </a:lnTo>
                <a:lnTo>
                  <a:pt x="232712" y="0"/>
                </a:lnTo>
                <a:lnTo>
                  <a:pt x="356936" y="0"/>
                </a:lnTo>
                <a:lnTo>
                  <a:pt x="563974" y="0"/>
                </a:lnTo>
                <a:cubicBezTo>
                  <a:pt x="609713" y="0"/>
                  <a:pt x="646792" y="37079"/>
                  <a:pt x="646792" y="82818"/>
                </a:cubicBezTo>
                <a:lnTo>
                  <a:pt x="646792" y="973554"/>
                </a:lnTo>
                <a:lnTo>
                  <a:pt x="646792" y="973554"/>
                </a:lnTo>
                <a:lnTo>
                  <a:pt x="646792" y="1390791"/>
                </a:lnTo>
                <a:lnTo>
                  <a:pt x="646792" y="1586131"/>
                </a:lnTo>
                <a:cubicBezTo>
                  <a:pt x="646792" y="1631870"/>
                  <a:pt x="609713" y="1668949"/>
                  <a:pt x="563974" y="1668949"/>
                </a:cubicBezTo>
                <a:lnTo>
                  <a:pt x="356936" y="1668949"/>
                </a:lnTo>
                <a:lnTo>
                  <a:pt x="232712" y="1668949"/>
                </a:lnTo>
                <a:lnTo>
                  <a:pt x="232712" y="1668949"/>
                </a:lnTo>
                <a:lnTo>
                  <a:pt x="232714" y="1668949"/>
                </a:lnTo>
                <a:cubicBezTo>
                  <a:pt x="186975" y="1668949"/>
                  <a:pt x="149896" y="1631870"/>
                  <a:pt x="149896" y="1586131"/>
                </a:cubicBezTo>
                <a:lnTo>
                  <a:pt x="149896" y="1390791"/>
                </a:lnTo>
                <a:lnTo>
                  <a:pt x="0" y="2063051"/>
                </a:lnTo>
                <a:lnTo>
                  <a:pt x="135824" y="1226775"/>
                </a:lnTo>
                <a:cubicBezTo>
                  <a:pt x="135824" y="929863"/>
                  <a:pt x="149896" y="379730"/>
                  <a:pt x="149896" y="82818"/>
                </a:cubicBezTo>
                <a:close/>
              </a:path>
            </a:pathLst>
          </a:cu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61" name="正方形/長方形 180"/>
          <p:cNvSpPr/>
          <p:nvPr/>
        </p:nvSpPr>
        <p:spPr>
          <a:xfrm>
            <a:off x="4162425" y="3364852"/>
            <a:ext cx="162845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新たな駐車場の</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建設が不要に</a:t>
            </a:r>
          </a:p>
        </p:txBody>
      </p:sp>
      <p:sp>
        <p:nvSpPr>
          <p:cNvPr id="2362" name="テキスト ボックス 189"/>
          <p:cNvSpPr txBox="1"/>
          <p:nvPr/>
        </p:nvSpPr>
        <p:spPr>
          <a:xfrm>
            <a:off x="5248235" y="4040679"/>
            <a:ext cx="1969916" cy="3693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（新たな都市開発事業）</a:t>
            </a:r>
          </a:p>
        </p:txBody>
      </p:sp>
      <p:cxnSp>
        <p:nvCxnSpPr>
          <p:cNvPr id="2363" name="直線コネクタ 196"/>
          <p:cNvCxnSpPr/>
          <p:nvPr/>
        </p:nvCxnSpPr>
        <p:spPr>
          <a:xfrm flipV="1">
            <a:off x="9037074" y="3945694"/>
            <a:ext cx="585784" cy="211822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64" name="直線コネクタ 194"/>
          <p:cNvCxnSpPr/>
          <p:nvPr/>
        </p:nvCxnSpPr>
        <p:spPr>
          <a:xfrm flipV="1">
            <a:off x="7479056" y="3850862"/>
            <a:ext cx="263659" cy="2213055"/>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65" name="テキスト ボックス 198"/>
          <p:cNvSpPr/>
          <p:nvPr/>
        </p:nvSpPr>
        <p:spPr>
          <a:xfrm>
            <a:off x="6953683" y="3344763"/>
            <a:ext cx="2669175" cy="813501"/>
          </a:xfrm>
          <a:prstGeom prst="roundRect">
            <a:avLst/>
          </a:prstGeom>
          <a:solidFill>
            <a:srgbClr val="FFFF9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174625" marR="0" lvl="0" indent="-174625" algn="l"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66" name="テキスト ボックス 5"/>
          <p:cNvSpPr txBox="1"/>
          <p:nvPr/>
        </p:nvSpPr>
        <p:spPr>
          <a:xfrm>
            <a:off x="1589960" y="4014352"/>
            <a:ext cx="1849348" cy="754053"/>
          </a:xfrm>
          <a:prstGeom prst="rect">
            <a:avLst/>
          </a:prstGeom>
          <a:noFill/>
          <a:ln w="12700">
            <a:solidFill>
              <a:schemeClr val="tx1"/>
            </a:solidFill>
            <a:prstDash val="solid"/>
          </a:ln>
        </p:spPr>
        <p:txBody>
          <a:bodyPr wrap="square" rtlCol="0">
            <a:spAutoFit/>
          </a:bodyPr>
          <a:lstStyle/>
          <a:p>
            <a:pPr marL="444500" marR="0" lvl="0" indent="-44450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（例）延べ床面積</a:t>
            </a:r>
            <a:endPar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444500" marR="0" lvl="0" indent="-44450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250</a:t>
            </a:r>
            <a:r>
              <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㎡ごとに１台 </a:t>
            </a:r>
            <a:endParaRPr kumimoji="1" lang="en-US" altLang="ja-JP"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444500" marR="0" lvl="0" indent="-44450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（東京</a:t>
            </a:r>
            <a:r>
              <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23</a:t>
            </a: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区内商業地域での</a:t>
            </a:r>
            <a:endParaRPr kumimoji="1" lang="en-US" altLang="ja-JP"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444500" marR="0" lvl="0" indent="-44450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特定用途の建築物）</a:t>
            </a:r>
          </a:p>
        </p:txBody>
      </p:sp>
      <p:sp>
        <p:nvSpPr>
          <p:cNvPr id="2367" name="正方形/長方形 4"/>
          <p:cNvSpPr/>
          <p:nvPr/>
        </p:nvSpPr>
        <p:spPr>
          <a:xfrm>
            <a:off x="7007101" y="3441748"/>
            <a:ext cx="2640101" cy="646331"/>
          </a:xfrm>
          <a:prstGeom prst="rect">
            <a:avLst/>
          </a:prstGeom>
        </p:spPr>
        <p:txBody>
          <a:bodyPr wrap="square">
            <a:spAutoFit/>
          </a:bodyPr>
          <a:lstStyle/>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○協議会で下記の内容の計画を作成</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・附置義務台数を低減等</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74625" marR="0" lvl="0" indent="-17462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・駐車場の配置を柔軟化</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pic>
        <p:nvPicPr>
          <p:cNvPr id="2369" name="図 17"/>
          <p:cNvPicPr>
            <a:picLocks noChangeAspect="1"/>
          </p:cNvPicPr>
          <p:nvPr/>
        </p:nvPicPr>
        <p:blipFill>
          <a:blip r:embed="rId4"/>
          <a:stretch>
            <a:fillRect/>
          </a:stretch>
        </p:blipFill>
        <p:spPr>
          <a:xfrm>
            <a:off x="4388763" y="5012462"/>
            <a:ext cx="1469130" cy="1648028"/>
          </a:xfrm>
          <a:prstGeom prst="rect">
            <a:avLst/>
          </a:prstGeom>
        </p:spPr>
      </p:pic>
      <p:pic>
        <p:nvPicPr>
          <p:cNvPr id="2370" name="図 65"/>
          <p:cNvPicPr>
            <a:picLocks noChangeAspect="1"/>
          </p:cNvPicPr>
          <p:nvPr/>
        </p:nvPicPr>
        <p:blipFill>
          <a:blip r:embed="rId5"/>
          <a:stretch>
            <a:fillRect/>
          </a:stretch>
        </p:blipFill>
        <p:spPr>
          <a:xfrm>
            <a:off x="6154385" y="5040185"/>
            <a:ext cx="1398067" cy="1568311"/>
          </a:xfrm>
          <a:prstGeom prst="rect">
            <a:avLst/>
          </a:prstGeom>
        </p:spPr>
      </p:pic>
      <p:sp>
        <p:nvSpPr>
          <p:cNvPr id="2371" name="テキスト ボックス 64"/>
          <p:cNvSpPr txBox="1"/>
          <p:nvPr/>
        </p:nvSpPr>
        <p:spPr>
          <a:xfrm>
            <a:off x="4811477" y="5345377"/>
            <a:ext cx="560353"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rPr>
              <a:t>A</a:t>
            </a:r>
            <a:endParaRPr kumimoji="1" lang="ja-JP" altLang="en-US" sz="32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endParaRPr>
          </a:p>
        </p:txBody>
      </p:sp>
      <p:sp>
        <p:nvSpPr>
          <p:cNvPr id="2372" name="テキスト ボックス 66"/>
          <p:cNvSpPr txBox="1"/>
          <p:nvPr/>
        </p:nvSpPr>
        <p:spPr>
          <a:xfrm>
            <a:off x="6614282" y="5348014"/>
            <a:ext cx="47594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rPr>
              <a:t>B</a:t>
            </a:r>
            <a:endParaRPr kumimoji="1" lang="ja-JP" altLang="en-US" sz="32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endParaRPr>
          </a:p>
        </p:txBody>
      </p:sp>
      <p:sp>
        <p:nvSpPr>
          <p:cNvPr id="2373" name="角丸四角形吹き出し 204"/>
          <p:cNvSpPr/>
          <p:nvPr/>
        </p:nvSpPr>
        <p:spPr>
          <a:xfrm rot="16200000">
            <a:off x="5012165" y="4897168"/>
            <a:ext cx="1526988" cy="1054847"/>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1612497 w 2109393"/>
              <a:gd name="connsiteY0" fmla="*/ 82818 h 1668949"/>
              <a:gd name="connsiteX1" fmla="*/ 1695315 w 2109393"/>
              <a:gd name="connsiteY1" fmla="*/ 0 h 1668949"/>
              <a:gd name="connsiteX2" fmla="*/ 1695313 w 2109393"/>
              <a:gd name="connsiteY2" fmla="*/ 0 h 1668949"/>
              <a:gd name="connsiteX3" fmla="*/ 1695313 w 2109393"/>
              <a:gd name="connsiteY3" fmla="*/ 0 h 1668949"/>
              <a:gd name="connsiteX4" fmla="*/ 1819537 w 2109393"/>
              <a:gd name="connsiteY4" fmla="*/ 0 h 1668949"/>
              <a:gd name="connsiteX5" fmla="*/ 2026575 w 2109393"/>
              <a:gd name="connsiteY5" fmla="*/ 0 h 1668949"/>
              <a:gd name="connsiteX6" fmla="*/ 2109393 w 2109393"/>
              <a:gd name="connsiteY6" fmla="*/ 82818 h 1668949"/>
              <a:gd name="connsiteX7" fmla="*/ 2109393 w 2109393"/>
              <a:gd name="connsiteY7" fmla="*/ 973554 h 1668949"/>
              <a:gd name="connsiteX8" fmla="*/ 2109393 w 2109393"/>
              <a:gd name="connsiteY8" fmla="*/ 973554 h 1668949"/>
              <a:gd name="connsiteX9" fmla="*/ 2109393 w 2109393"/>
              <a:gd name="connsiteY9" fmla="*/ 1390791 h 1668949"/>
              <a:gd name="connsiteX10" fmla="*/ 2109393 w 2109393"/>
              <a:gd name="connsiteY10" fmla="*/ 1586131 h 1668949"/>
              <a:gd name="connsiteX11" fmla="*/ 2026575 w 2109393"/>
              <a:gd name="connsiteY11" fmla="*/ 1668949 h 1668949"/>
              <a:gd name="connsiteX12" fmla="*/ 1819537 w 2109393"/>
              <a:gd name="connsiteY12" fmla="*/ 1668949 h 1668949"/>
              <a:gd name="connsiteX13" fmla="*/ 1695313 w 2109393"/>
              <a:gd name="connsiteY13" fmla="*/ 1668949 h 1668949"/>
              <a:gd name="connsiteX14" fmla="*/ 1695313 w 2109393"/>
              <a:gd name="connsiteY14" fmla="*/ 1668949 h 1668949"/>
              <a:gd name="connsiteX15" fmla="*/ 1695315 w 2109393"/>
              <a:gd name="connsiteY15" fmla="*/ 1668949 h 1668949"/>
              <a:gd name="connsiteX16" fmla="*/ 1612497 w 2109393"/>
              <a:gd name="connsiteY16" fmla="*/ 1586131 h 1668949"/>
              <a:gd name="connsiteX17" fmla="*/ 1612497 w 2109393"/>
              <a:gd name="connsiteY17" fmla="*/ 1390791 h 1668949"/>
              <a:gd name="connsiteX18" fmla="*/ 0 w 2109393"/>
              <a:gd name="connsiteY18" fmla="*/ 682245 h 1668949"/>
              <a:gd name="connsiteX19" fmla="*/ 1598425 w 2109393"/>
              <a:gd name="connsiteY19" fmla="*/ 1226775 h 1668949"/>
              <a:gd name="connsiteX20" fmla="*/ 1612497 w 2109393"/>
              <a:gd name="connsiteY20" fmla="*/ 82818 h 1668949"/>
              <a:gd name="connsiteX0" fmla="*/ 1612497 w 2109393"/>
              <a:gd name="connsiteY0" fmla="*/ 82818 h 1668949"/>
              <a:gd name="connsiteX1" fmla="*/ 1695315 w 2109393"/>
              <a:gd name="connsiteY1" fmla="*/ 0 h 1668949"/>
              <a:gd name="connsiteX2" fmla="*/ 1695313 w 2109393"/>
              <a:gd name="connsiteY2" fmla="*/ 0 h 1668949"/>
              <a:gd name="connsiteX3" fmla="*/ 1695313 w 2109393"/>
              <a:gd name="connsiteY3" fmla="*/ 0 h 1668949"/>
              <a:gd name="connsiteX4" fmla="*/ 1819537 w 2109393"/>
              <a:gd name="connsiteY4" fmla="*/ 0 h 1668949"/>
              <a:gd name="connsiteX5" fmla="*/ 2026575 w 2109393"/>
              <a:gd name="connsiteY5" fmla="*/ 0 h 1668949"/>
              <a:gd name="connsiteX6" fmla="*/ 2109393 w 2109393"/>
              <a:gd name="connsiteY6" fmla="*/ 82818 h 1668949"/>
              <a:gd name="connsiteX7" fmla="*/ 2109393 w 2109393"/>
              <a:gd name="connsiteY7" fmla="*/ 973554 h 1668949"/>
              <a:gd name="connsiteX8" fmla="*/ 2109393 w 2109393"/>
              <a:gd name="connsiteY8" fmla="*/ 973554 h 1668949"/>
              <a:gd name="connsiteX9" fmla="*/ 2109393 w 2109393"/>
              <a:gd name="connsiteY9" fmla="*/ 1390791 h 1668949"/>
              <a:gd name="connsiteX10" fmla="*/ 2109393 w 2109393"/>
              <a:gd name="connsiteY10" fmla="*/ 1586131 h 1668949"/>
              <a:gd name="connsiteX11" fmla="*/ 2026575 w 2109393"/>
              <a:gd name="connsiteY11" fmla="*/ 1668949 h 1668949"/>
              <a:gd name="connsiteX12" fmla="*/ 1819537 w 2109393"/>
              <a:gd name="connsiteY12" fmla="*/ 1668949 h 1668949"/>
              <a:gd name="connsiteX13" fmla="*/ 1695313 w 2109393"/>
              <a:gd name="connsiteY13" fmla="*/ 1668949 h 1668949"/>
              <a:gd name="connsiteX14" fmla="*/ 1695313 w 2109393"/>
              <a:gd name="connsiteY14" fmla="*/ 1668949 h 1668949"/>
              <a:gd name="connsiteX15" fmla="*/ 1695315 w 2109393"/>
              <a:gd name="connsiteY15" fmla="*/ 1668949 h 1668949"/>
              <a:gd name="connsiteX16" fmla="*/ 1612497 w 2109393"/>
              <a:gd name="connsiteY16" fmla="*/ 1586131 h 1668949"/>
              <a:gd name="connsiteX17" fmla="*/ 1612497 w 2109393"/>
              <a:gd name="connsiteY17" fmla="*/ 1390791 h 1668949"/>
              <a:gd name="connsiteX18" fmla="*/ 0 w 2109393"/>
              <a:gd name="connsiteY18" fmla="*/ 682245 h 1668949"/>
              <a:gd name="connsiteX19" fmla="*/ 1598425 w 2109393"/>
              <a:gd name="connsiteY19" fmla="*/ 1226780 h 1668949"/>
              <a:gd name="connsiteX20" fmla="*/ 1612497 w 2109393"/>
              <a:gd name="connsiteY20" fmla="*/ 82818 h 1668949"/>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12497 w 2109393"/>
              <a:gd name="connsiteY17" fmla="*/ 1391543 h 1669701"/>
              <a:gd name="connsiteX18" fmla="*/ 0 w 2109393"/>
              <a:gd name="connsiteY18" fmla="*/ 682997 h 1669701"/>
              <a:gd name="connsiteX19" fmla="*/ 1598425 w 2109393"/>
              <a:gd name="connsiteY19" fmla="*/ 1227532 h 1669701"/>
              <a:gd name="connsiteX20" fmla="*/ 1706802 w 2109393"/>
              <a:gd name="connsiteY20" fmla="*/ 37316 h 1669701"/>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12497 w 2109393"/>
              <a:gd name="connsiteY17" fmla="*/ 1391543 h 1669701"/>
              <a:gd name="connsiteX18" fmla="*/ 0 w 2109393"/>
              <a:gd name="connsiteY18" fmla="*/ 682997 h 1669701"/>
              <a:gd name="connsiteX19" fmla="*/ 1724165 w 2109393"/>
              <a:gd name="connsiteY19" fmla="*/ 1320044 h 1669701"/>
              <a:gd name="connsiteX20" fmla="*/ 1706802 w 2109393"/>
              <a:gd name="connsiteY20" fmla="*/ 37316 h 1669701"/>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12497 w 2109393"/>
              <a:gd name="connsiteY17" fmla="*/ 1391543 h 1669701"/>
              <a:gd name="connsiteX18" fmla="*/ 0 w 2109393"/>
              <a:gd name="connsiteY18" fmla="*/ 682997 h 1669701"/>
              <a:gd name="connsiteX19" fmla="*/ 1708446 w 2109393"/>
              <a:gd name="connsiteY19" fmla="*/ 1250668 h 1669701"/>
              <a:gd name="connsiteX20" fmla="*/ 1706802 w 2109393"/>
              <a:gd name="connsiteY20" fmla="*/ 37316 h 1669701"/>
              <a:gd name="connsiteX0" fmla="*/ 1706802 w 2109393"/>
              <a:gd name="connsiteY0" fmla="*/ 37316 h 1669701"/>
              <a:gd name="connsiteX1" fmla="*/ 1695315 w 2109393"/>
              <a:gd name="connsiteY1" fmla="*/ 752 h 1669701"/>
              <a:gd name="connsiteX2" fmla="*/ 1695313 w 2109393"/>
              <a:gd name="connsiteY2" fmla="*/ 752 h 1669701"/>
              <a:gd name="connsiteX3" fmla="*/ 1695313 w 2109393"/>
              <a:gd name="connsiteY3" fmla="*/ 752 h 1669701"/>
              <a:gd name="connsiteX4" fmla="*/ 1819537 w 2109393"/>
              <a:gd name="connsiteY4" fmla="*/ 752 h 1669701"/>
              <a:gd name="connsiteX5" fmla="*/ 2026575 w 2109393"/>
              <a:gd name="connsiteY5" fmla="*/ 752 h 1669701"/>
              <a:gd name="connsiteX6" fmla="*/ 2109393 w 2109393"/>
              <a:gd name="connsiteY6" fmla="*/ 83570 h 1669701"/>
              <a:gd name="connsiteX7" fmla="*/ 2109393 w 2109393"/>
              <a:gd name="connsiteY7" fmla="*/ 974306 h 1669701"/>
              <a:gd name="connsiteX8" fmla="*/ 2109393 w 2109393"/>
              <a:gd name="connsiteY8" fmla="*/ 974306 h 1669701"/>
              <a:gd name="connsiteX9" fmla="*/ 2109393 w 2109393"/>
              <a:gd name="connsiteY9" fmla="*/ 1391543 h 1669701"/>
              <a:gd name="connsiteX10" fmla="*/ 2109393 w 2109393"/>
              <a:gd name="connsiteY10" fmla="*/ 1586883 h 1669701"/>
              <a:gd name="connsiteX11" fmla="*/ 2026575 w 2109393"/>
              <a:gd name="connsiteY11" fmla="*/ 1669701 h 1669701"/>
              <a:gd name="connsiteX12" fmla="*/ 1819537 w 2109393"/>
              <a:gd name="connsiteY12" fmla="*/ 1669701 h 1669701"/>
              <a:gd name="connsiteX13" fmla="*/ 1695313 w 2109393"/>
              <a:gd name="connsiteY13" fmla="*/ 1669701 h 1669701"/>
              <a:gd name="connsiteX14" fmla="*/ 1695313 w 2109393"/>
              <a:gd name="connsiteY14" fmla="*/ 1669701 h 1669701"/>
              <a:gd name="connsiteX15" fmla="*/ 1695315 w 2109393"/>
              <a:gd name="connsiteY15" fmla="*/ 1669701 h 1669701"/>
              <a:gd name="connsiteX16" fmla="*/ 1612497 w 2109393"/>
              <a:gd name="connsiteY16" fmla="*/ 1586883 h 1669701"/>
              <a:gd name="connsiteX17" fmla="*/ 1691084 w 2109393"/>
              <a:gd name="connsiteY17" fmla="*/ 1414673 h 1669701"/>
              <a:gd name="connsiteX18" fmla="*/ 0 w 2109393"/>
              <a:gd name="connsiteY18" fmla="*/ 682997 h 1669701"/>
              <a:gd name="connsiteX19" fmla="*/ 1708446 w 2109393"/>
              <a:gd name="connsiteY19" fmla="*/ 1250668 h 1669701"/>
              <a:gd name="connsiteX20" fmla="*/ 1706802 w 2109393"/>
              <a:gd name="connsiteY20" fmla="*/ 37316 h 1669701"/>
              <a:gd name="connsiteX0" fmla="*/ 1706802 w 2109393"/>
              <a:gd name="connsiteY0" fmla="*/ 37316 h 1680777"/>
              <a:gd name="connsiteX1" fmla="*/ 1695315 w 2109393"/>
              <a:gd name="connsiteY1" fmla="*/ 752 h 1680777"/>
              <a:gd name="connsiteX2" fmla="*/ 1695313 w 2109393"/>
              <a:gd name="connsiteY2" fmla="*/ 752 h 1680777"/>
              <a:gd name="connsiteX3" fmla="*/ 1695313 w 2109393"/>
              <a:gd name="connsiteY3" fmla="*/ 752 h 1680777"/>
              <a:gd name="connsiteX4" fmla="*/ 1819537 w 2109393"/>
              <a:gd name="connsiteY4" fmla="*/ 752 h 1680777"/>
              <a:gd name="connsiteX5" fmla="*/ 2026575 w 2109393"/>
              <a:gd name="connsiteY5" fmla="*/ 752 h 1680777"/>
              <a:gd name="connsiteX6" fmla="*/ 2109393 w 2109393"/>
              <a:gd name="connsiteY6" fmla="*/ 83570 h 1680777"/>
              <a:gd name="connsiteX7" fmla="*/ 2109393 w 2109393"/>
              <a:gd name="connsiteY7" fmla="*/ 974306 h 1680777"/>
              <a:gd name="connsiteX8" fmla="*/ 2109393 w 2109393"/>
              <a:gd name="connsiteY8" fmla="*/ 974306 h 1680777"/>
              <a:gd name="connsiteX9" fmla="*/ 2109393 w 2109393"/>
              <a:gd name="connsiteY9" fmla="*/ 1391543 h 1680777"/>
              <a:gd name="connsiteX10" fmla="*/ 2109393 w 2109393"/>
              <a:gd name="connsiteY10" fmla="*/ 1586883 h 1680777"/>
              <a:gd name="connsiteX11" fmla="*/ 2026575 w 2109393"/>
              <a:gd name="connsiteY11" fmla="*/ 1669701 h 1680777"/>
              <a:gd name="connsiteX12" fmla="*/ 1819537 w 2109393"/>
              <a:gd name="connsiteY12" fmla="*/ 1669701 h 1680777"/>
              <a:gd name="connsiteX13" fmla="*/ 1695313 w 2109393"/>
              <a:gd name="connsiteY13" fmla="*/ 1669701 h 1680777"/>
              <a:gd name="connsiteX14" fmla="*/ 1695313 w 2109393"/>
              <a:gd name="connsiteY14" fmla="*/ 1669701 h 1680777"/>
              <a:gd name="connsiteX15" fmla="*/ 1695315 w 2109393"/>
              <a:gd name="connsiteY15" fmla="*/ 1669701 h 1680777"/>
              <a:gd name="connsiteX16" fmla="*/ 1691084 w 2109393"/>
              <a:gd name="connsiteY16" fmla="*/ 1656268 h 1680777"/>
              <a:gd name="connsiteX17" fmla="*/ 1691084 w 2109393"/>
              <a:gd name="connsiteY17" fmla="*/ 1414673 h 1680777"/>
              <a:gd name="connsiteX18" fmla="*/ 0 w 2109393"/>
              <a:gd name="connsiteY18" fmla="*/ 682997 h 1680777"/>
              <a:gd name="connsiteX19" fmla="*/ 1708446 w 2109393"/>
              <a:gd name="connsiteY19" fmla="*/ 1250668 h 1680777"/>
              <a:gd name="connsiteX20" fmla="*/ 1706802 w 2109393"/>
              <a:gd name="connsiteY20" fmla="*/ 37316 h 1680777"/>
              <a:gd name="connsiteX0" fmla="*/ 1250992 w 1653583"/>
              <a:gd name="connsiteY0" fmla="*/ 37316 h 1680775"/>
              <a:gd name="connsiteX1" fmla="*/ 1239505 w 1653583"/>
              <a:gd name="connsiteY1" fmla="*/ 752 h 1680775"/>
              <a:gd name="connsiteX2" fmla="*/ 1239503 w 1653583"/>
              <a:gd name="connsiteY2" fmla="*/ 752 h 1680775"/>
              <a:gd name="connsiteX3" fmla="*/ 1239503 w 1653583"/>
              <a:gd name="connsiteY3" fmla="*/ 752 h 1680775"/>
              <a:gd name="connsiteX4" fmla="*/ 1363727 w 1653583"/>
              <a:gd name="connsiteY4" fmla="*/ 752 h 1680775"/>
              <a:gd name="connsiteX5" fmla="*/ 1570765 w 1653583"/>
              <a:gd name="connsiteY5" fmla="*/ 752 h 1680775"/>
              <a:gd name="connsiteX6" fmla="*/ 1653583 w 1653583"/>
              <a:gd name="connsiteY6" fmla="*/ 83570 h 1680775"/>
              <a:gd name="connsiteX7" fmla="*/ 1653583 w 1653583"/>
              <a:gd name="connsiteY7" fmla="*/ 974306 h 1680775"/>
              <a:gd name="connsiteX8" fmla="*/ 1653583 w 1653583"/>
              <a:gd name="connsiteY8" fmla="*/ 974306 h 1680775"/>
              <a:gd name="connsiteX9" fmla="*/ 1653583 w 1653583"/>
              <a:gd name="connsiteY9" fmla="*/ 1391543 h 1680775"/>
              <a:gd name="connsiteX10" fmla="*/ 1653583 w 1653583"/>
              <a:gd name="connsiteY10" fmla="*/ 1586883 h 1680775"/>
              <a:gd name="connsiteX11" fmla="*/ 1570765 w 1653583"/>
              <a:gd name="connsiteY11" fmla="*/ 1669701 h 1680775"/>
              <a:gd name="connsiteX12" fmla="*/ 1363727 w 1653583"/>
              <a:gd name="connsiteY12" fmla="*/ 1669701 h 1680775"/>
              <a:gd name="connsiteX13" fmla="*/ 1239503 w 1653583"/>
              <a:gd name="connsiteY13" fmla="*/ 1669701 h 1680775"/>
              <a:gd name="connsiteX14" fmla="*/ 1239503 w 1653583"/>
              <a:gd name="connsiteY14" fmla="*/ 1669701 h 1680775"/>
              <a:gd name="connsiteX15" fmla="*/ 1239505 w 1653583"/>
              <a:gd name="connsiteY15" fmla="*/ 1669701 h 1680775"/>
              <a:gd name="connsiteX16" fmla="*/ 1235274 w 1653583"/>
              <a:gd name="connsiteY16" fmla="*/ 1656268 h 1680775"/>
              <a:gd name="connsiteX17" fmla="*/ 1235274 w 1653583"/>
              <a:gd name="connsiteY17" fmla="*/ 1414673 h 1680775"/>
              <a:gd name="connsiteX18" fmla="*/ 0 w 1653583"/>
              <a:gd name="connsiteY18" fmla="*/ 752378 h 1680775"/>
              <a:gd name="connsiteX19" fmla="*/ 1252636 w 1653583"/>
              <a:gd name="connsiteY19" fmla="*/ 1250668 h 1680775"/>
              <a:gd name="connsiteX20" fmla="*/ 1250992 w 1653583"/>
              <a:gd name="connsiteY20" fmla="*/ 37316 h 168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583" h="1680775">
                <a:moveTo>
                  <a:pt x="1250992" y="37316"/>
                </a:moveTo>
                <a:cubicBezTo>
                  <a:pt x="1250992" y="-8423"/>
                  <a:pt x="1193766" y="752"/>
                  <a:pt x="1239505" y="752"/>
                </a:cubicBezTo>
                <a:lnTo>
                  <a:pt x="1239503" y="752"/>
                </a:lnTo>
                <a:lnTo>
                  <a:pt x="1239503" y="752"/>
                </a:lnTo>
                <a:lnTo>
                  <a:pt x="1363727" y="752"/>
                </a:lnTo>
                <a:lnTo>
                  <a:pt x="1570765" y="752"/>
                </a:lnTo>
                <a:cubicBezTo>
                  <a:pt x="1616504" y="752"/>
                  <a:pt x="1653583" y="37831"/>
                  <a:pt x="1653583" y="83570"/>
                </a:cubicBezTo>
                <a:lnTo>
                  <a:pt x="1653583" y="974306"/>
                </a:lnTo>
                <a:lnTo>
                  <a:pt x="1653583" y="974306"/>
                </a:lnTo>
                <a:lnTo>
                  <a:pt x="1653583" y="1391543"/>
                </a:lnTo>
                <a:lnTo>
                  <a:pt x="1653583" y="1586883"/>
                </a:lnTo>
                <a:cubicBezTo>
                  <a:pt x="1653583" y="1632622"/>
                  <a:pt x="1616504" y="1669701"/>
                  <a:pt x="1570765" y="1669701"/>
                </a:cubicBezTo>
                <a:lnTo>
                  <a:pt x="1363727" y="1669701"/>
                </a:lnTo>
                <a:lnTo>
                  <a:pt x="1239503" y="1669701"/>
                </a:lnTo>
                <a:lnTo>
                  <a:pt x="1239503" y="1669701"/>
                </a:lnTo>
                <a:lnTo>
                  <a:pt x="1239505" y="1669701"/>
                </a:lnTo>
                <a:cubicBezTo>
                  <a:pt x="1193766" y="1669701"/>
                  <a:pt x="1235274" y="1702007"/>
                  <a:pt x="1235274" y="1656268"/>
                </a:cubicBezTo>
                <a:lnTo>
                  <a:pt x="1235274" y="1414673"/>
                </a:lnTo>
                <a:lnTo>
                  <a:pt x="0" y="752378"/>
                </a:lnTo>
                <a:cubicBezTo>
                  <a:pt x="569482" y="941602"/>
                  <a:pt x="683154" y="1061444"/>
                  <a:pt x="1252636" y="1250668"/>
                </a:cubicBezTo>
                <a:cubicBezTo>
                  <a:pt x="1252636" y="953756"/>
                  <a:pt x="1250992" y="334228"/>
                  <a:pt x="1250992" y="37316"/>
                </a:cubicBezTo>
                <a:close/>
              </a:path>
            </a:pathLst>
          </a:cu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374" name="角丸四角形吹き出し 204"/>
          <p:cNvSpPr/>
          <p:nvPr/>
        </p:nvSpPr>
        <p:spPr>
          <a:xfrm rot="16200000">
            <a:off x="4997513" y="4640146"/>
            <a:ext cx="1769168" cy="1611176"/>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6 w 2140212"/>
              <a:gd name="connsiteY17" fmla="*/ 1390791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5 w 2140212"/>
              <a:gd name="connsiteY17" fmla="*/ 1300585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381359 w 1878255"/>
              <a:gd name="connsiteY0" fmla="*/ 82818 h 1668949"/>
              <a:gd name="connsiteX1" fmla="*/ 1464177 w 1878255"/>
              <a:gd name="connsiteY1" fmla="*/ 0 h 1668949"/>
              <a:gd name="connsiteX2" fmla="*/ 1464175 w 1878255"/>
              <a:gd name="connsiteY2" fmla="*/ 0 h 1668949"/>
              <a:gd name="connsiteX3" fmla="*/ 1464175 w 1878255"/>
              <a:gd name="connsiteY3" fmla="*/ 0 h 1668949"/>
              <a:gd name="connsiteX4" fmla="*/ 1588399 w 1878255"/>
              <a:gd name="connsiteY4" fmla="*/ 0 h 1668949"/>
              <a:gd name="connsiteX5" fmla="*/ 1795437 w 1878255"/>
              <a:gd name="connsiteY5" fmla="*/ 0 h 1668949"/>
              <a:gd name="connsiteX6" fmla="*/ 1878255 w 1878255"/>
              <a:gd name="connsiteY6" fmla="*/ 82818 h 1668949"/>
              <a:gd name="connsiteX7" fmla="*/ 1878255 w 1878255"/>
              <a:gd name="connsiteY7" fmla="*/ 973554 h 1668949"/>
              <a:gd name="connsiteX8" fmla="*/ 1878255 w 1878255"/>
              <a:gd name="connsiteY8" fmla="*/ 973554 h 1668949"/>
              <a:gd name="connsiteX9" fmla="*/ 1878255 w 1878255"/>
              <a:gd name="connsiteY9" fmla="*/ 1390791 h 1668949"/>
              <a:gd name="connsiteX10" fmla="*/ 1878255 w 1878255"/>
              <a:gd name="connsiteY10" fmla="*/ 1586131 h 1668949"/>
              <a:gd name="connsiteX11" fmla="*/ 1795437 w 1878255"/>
              <a:gd name="connsiteY11" fmla="*/ 1668949 h 1668949"/>
              <a:gd name="connsiteX12" fmla="*/ 1588399 w 1878255"/>
              <a:gd name="connsiteY12" fmla="*/ 1668949 h 1668949"/>
              <a:gd name="connsiteX13" fmla="*/ 1464175 w 1878255"/>
              <a:gd name="connsiteY13" fmla="*/ 1668949 h 1668949"/>
              <a:gd name="connsiteX14" fmla="*/ 1464175 w 1878255"/>
              <a:gd name="connsiteY14" fmla="*/ 1668949 h 1668949"/>
              <a:gd name="connsiteX15" fmla="*/ 1464177 w 1878255"/>
              <a:gd name="connsiteY15" fmla="*/ 1668949 h 1668949"/>
              <a:gd name="connsiteX16" fmla="*/ 1381359 w 1878255"/>
              <a:gd name="connsiteY16" fmla="*/ 1586131 h 1668949"/>
              <a:gd name="connsiteX17" fmla="*/ 1381358 w 1878255"/>
              <a:gd name="connsiteY17" fmla="*/ 1300585 h 1668949"/>
              <a:gd name="connsiteX18" fmla="*/ 0 w 1878255"/>
              <a:gd name="connsiteY18" fmla="*/ 1627243 h 1668949"/>
              <a:gd name="connsiteX19" fmla="*/ 1367287 w 1878255"/>
              <a:gd name="connsiteY19" fmla="*/ 1226775 h 1668949"/>
              <a:gd name="connsiteX20" fmla="*/ 1381359 w 1878255"/>
              <a:gd name="connsiteY20" fmla="*/ 82818 h 1668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8255" h="1668949">
                <a:moveTo>
                  <a:pt x="1381359" y="82818"/>
                </a:moveTo>
                <a:cubicBezTo>
                  <a:pt x="1381359" y="37079"/>
                  <a:pt x="1418438" y="0"/>
                  <a:pt x="1464177" y="0"/>
                </a:cubicBezTo>
                <a:lnTo>
                  <a:pt x="1464175" y="0"/>
                </a:lnTo>
                <a:lnTo>
                  <a:pt x="1464175" y="0"/>
                </a:lnTo>
                <a:lnTo>
                  <a:pt x="1588399" y="0"/>
                </a:lnTo>
                <a:lnTo>
                  <a:pt x="1795437" y="0"/>
                </a:lnTo>
                <a:cubicBezTo>
                  <a:pt x="1841176" y="0"/>
                  <a:pt x="1878255" y="37079"/>
                  <a:pt x="1878255" y="82818"/>
                </a:cubicBezTo>
                <a:lnTo>
                  <a:pt x="1878255" y="973554"/>
                </a:lnTo>
                <a:lnTo>
                  <a:pt x="1878255" y="973554"/>
                </a:lnTo>
                <a:lnTo>
                  <a:pt x="1878255" y="1390791"/>
                </a:lnTo>
                <a:lnTo>
                  <a:pt x="1878255" y="1586131"/>
                </a:lnTo>
                <a:cubicBezTo>
                  <a:pt x="1878255" y="1631870"/>
                  <a:pt x="1841176" y="1668949"/>
                  <a:pt x="1795437" y="1668949"/>
                </a:cubicBezTo>
                <a:lnTo>
                  <a:pt x="1588399" y="1668949"/>
                </a:lnTo>
                <a:lnTo>
                  <a:pt x="1464175" y="1668949"/>
                </a:lnTo>
                <a:lnTo>
                  <a:pt x="1464175" y="1668949"/>
                </a:lnTo>
                <a:lnTo>
                  <a:pt x="1464177" y="1668949"/>
                </a:lnTo>
                <a:cubicBezTo>
                  <a:pt x="1418438" y="1668949"/>
                  <a:pt x="1381359" y="1631870"/>
                  <a:pt x="1381359" y="1586131"/>
                </a:cubicBezTo>
                <a:cubicBezTo>
                  <a:pt x="1381359" y="1490949"/>
                  <a:pt x="1381358" y="1395767"/>
                  <a:pt x="1381358" y="1300585"/>
                </a:cubicBezTo>
                <a:lnTo>
                  <a:pt x="0" y="1627243"/>
                </a:lnTo>
                <a:cubicBezTo>
                  <a:pt x="543081" y="1423592"/>
                  <a:pt x="824206" y="1430426"/>
                  <a:pt x="1367287" y="1226775"/>
                </a:cubicBezTo>
                <a:cubicBezTo>
                  <a:pt x="1367287" y="929863"/>
                  <a:pt x="1381359" y="379730"/>
                  <a:pt x="1381359" y="82818"/>
                </a:cubicBezTo>
                <a:close/>
              </a:path>
            </a:pathLst>
          </a:cu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75" name="正方形/長方形 207"/>
          <p:cNvSpPr/>
          <p:nvPr/>
        </p:nvSpPr>
        <p:spPr>
          <a:xfrm>
            <a:off x="4978727" y="4557313"/>
            <a:ext cx="1772952"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D</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の附置義務駐車場</a:t>
            </a:r>
            <a:endParaRPr kumimoji="1"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として活用可能に</a:t>
            </a:r>
          </a:p>
        </p:txBody>
      </p:sp>
      <p:pic>
        <p:nvPicPr>
          <p:cNvPr id="2376" name="図 71"/>
          <p:cNvPicPr>
            <a:picLocks noChangeAspect="1"/>
          </p:cNvPicPr>
          <p:nvPr/>
        </p:nvPicPr>
        <p:blipFill>
          <a:blip r:embed="rId5"/>
          <a:stretch>
            <a:fillRect/>
          </a:stretch>
        </p:blipFill>
        <p:spPr>
          <a:xfrm>
            <a:off x="7699343" y="5052320"/>
            <a:ext cx="1398067" cy="1568311"/>
          </a:xfrm>
          <a:prstGeom prst="rect">
            <a:avLst/>
          </a:prstGeom>
        </p:spPr>
      </p:pic>
      <p:sp>
        <p:nvSpPr>
          <p:cNvPr id="2377" name="角丸四角形吹き出し 204"/>
          <p:cNvSpPr/>
          <p:nvPr/>
        </p:nvSpPr>
        <p:spPr>
          <a:xfrm rot="16200000">
            <a:off x="7274526" y="4149488"/>
            <a:ext cx="1915145" cy="2354640"/>
          </a:xfrm>
          <a:custGeom>
            <a:avLst/>
            <a:gdLst>
              <a:gd name="connsiteX0" fmla="*/ 0 w 496896"/>
              <a:gd name="connsiteY0" fmla="*/ 82818 h 1668949"/>
              <a:gd name="connsiteX1" fmla="*/ 82818 w 496896"/>
              <a:gd name="connsiteY1" fmla="*/ 0 h 1668949"/>
              <a:gd name="connsiteX2" fmla="*/ 82816 w 496896"/>
              <a:gd name="connsiteY2" fmla="*/ 0 h 1668949"/>
              <a:gd name="connsiteX3" fmla="*/ 82816 w 496896"/>
              <a:gd name="connsiteY3" fmla="*/ 0 h 1668949"/>
              <a:gd name="connsiteX4" fmla="*/ 207040 w 496896"/>
              <a:gd name="connsiteY4" fmla="*/ 0 h 1668949"/>
              <a:gd name="connsiteX5" fmla="*/ 414078 w 496896"/>
              <a:gd name="connsiteY5" fmla="*/ 0 h 1668949"/>
              <a:gd name="connsiteX6" fmla="*/ 496896 w 496896"/>
              <a:gd name="connsiteY6" fmla="*/ 82818 h 1668949"/>
              <a:gd name="connsiteX7" fmla="*/ 496896 w 496896"/>
              <a:gd name="connsiteY7" fmla="*/ 973554 h 1668949"/>
              <a:gd name="connsiteX8" fmla="*/ 496896 w 496896"/>
              <a:gd name="connsiteY8" fmla="*/ 973554 h 1668949"/>
              <a:gd name="connsiteX9" fmla="*/ 496896 w 496896"/>
              <a:gd name="connsiteY9" fmla="*/ 1390791 h 1668949"/>
              <a:gd name="connsiteX10" fmla="*/ 496896 w 496896"/>
              <a:gd name="connsiteY10" fmla="*/ 1586131 h 1668949"/>
              <a:gd name="connsiteX11" fmla="*/ 414078 w 496896"/>
              <a:gd name="connsiteY11" fmla="*/ 1668949 h 1668949"/>
              <a:gd name="connsiteX12" fmla="*/ 207040 w 496896"/>
              <a:gd name="connsiteY12" fmla="*/ 1668949 h 1668949"/>
              <a:gd name="connsiteX13" fmla="*/ 82816 w 496896"/>
              <a:gd name="connsiteY13" fmla="*/ 1668949 h 1668949"/>
              <a:gd name="connsiteX14" fmla="*/ 82816 w 496896"/>
              <a:gd name="connsiteY14" fmla="*/ 1668949 h 1668949"/>
              <a:gd name="connsiteX15" fmla="*/ 82818 w 496896"/>
              <a:gd name="connsiteY15" fmla="*/ 1668949 h 1668949"/>
              <a:gd name="connsiteX16" fmla="*/ 0 w 496896"/>
              <a:gd name="connsiteY16" fmla="*/ 1586131 h 1668949"/>
              <a:gd name="connsiteX17" fmla="*/ 0 w 496896"/>
              <a:gd name="connsiteY17" fmla="*/ 1390791 h 1668949"/>
              <a:gd name="connsiteX18" fmla="*/ -1597088 w 496896"/>
              <a:gd name="connsiteY18" fmla="*/ 1588422 h 1668949"/>
              <a:gd name="connsiteX19" fmla="*/ 0 w 496896"/>
              <a:gd name="connsiteY19" fmla="*/ 973554 h 1668949"/>
              <a:gd name="connsiteX20" fmla="*/ 0 w 496896"/>
              <a:gd name="connsiteY20" fmla="*/ 82818 h 1668949"/>
              <a:gd name="connsiteX0" fmla="*/ 1597088 w 2093984"/>
              <a:gd name="connsiteY0" fmla="*/ 82818 h 1668949"/>
              <a:gd name="connsiteX1" fmla="*/ 1679906 w 2093984"/>
              <a:gd name="connsiteY1" fmla="*/ 0 h 1668949"/>
              <a:gd name="connsiteX2" fmla="*/ 1679904 w 2093984"/>
              <a:gd name="connsiteY2" fmla="*/ 0 h 1668949"/>
              <a:gd name="connsiteX3" fmla="*/ 1679904 w 2093984"/>
              <a:gd name="connsiteY3" fmla="*/ 0 h 1668949"/>
              <a:gd name="connsiteX4" fmla="*/ 1804128 w 2093984"/>
              <a:gd name="connsiteY4" fmla="*/ 0 h 1668949"/>
              <a:gd name="connsiteX5" fmla="*/ 2011166 w 2093984"/>
              <a:gd name="connsiteY5" fmla="*/ 0 h 1668949"/>
              <a:gd name="connsiteX6" fmla="*/ 2093984 w 2093984"/>
              <a:gd name="connsiteY6" fmla="*/ 82818 h 1668949"/>
              <a:gd name="connsiteX7" fmla="*/ 2093984 w 2093984"/>
              <a:gd name="connsiteY7" fmla="*/ 973554 h 1668949"/>
              <a:gd name="connsiteX8" fmla="*/ 2093984 w 2093984"/>
              <a:gd name="connsiteY8" fmla="*/ 973554 h 1668949"/>
              <a:gd name="connsiteX9" fmla="*/ 2093984 w 2093984"/>
              <a:gd name="connsiteY9" fmla="*/ 1390791 h 1668949"/>
              <a:gd name="connsiteX10" fmla="*/ 2093984 w 2093984"/>
              <a:gd name="connsiteY10" fmla="*/ 1586131 h 1668949"/>
              <a:gd name="connsiteX11" fmla="*/ 2011166 w 2093984"/>
              <a:gd name="connsiteY11" fmla="*/ 1668949 h 1668949"/>
              <a:gd name="connsiteX12" fmla="*/ 1804128 w 2093984"/>
              <a:gd name="connsiteY12" fmla="*/ 1668949 h 1668949"/>
              <a:gd name="connsiteX13" fmla="*/ 1679904 w 2093984"/>
              <a:gd name="connsiteY13" fmla="*/ 1668949 h 1668949"/>
              <a:gd name="connsiteX14" fmla="*/ 1679904 w 2093984"/>
              <a:gd name="connsiteY14" fmla="*/ 1668949 h 1668949"/>
              <a:gd name="connsiteX15" fmla="*/ 1679906 w 2093984"/>
              <a:gd name="connsiteY15" fmla="*/ 1668949 h 1668949"/>
              <a:gd name="connsiteX16" fmla="*/ 1597088 w 2093984"/>
              <a:gd name="connsiteY16" fmla="*/ 1586131 h 1668949"/>
              <a:gd name="connsiteX17" fmla="*/ 1597088 w 2093984"/>
              <a:gd name="connsiteY17" fmla="*/ 1390791 h 1668949"/>
              <a:gd name="connsiteX18" fmla="*/ 0 w 2093984"/>
              <a:gd name="connsiteY18" fmla="*/ 1588422 h 1668949"/>
              <a:gd name="connsiteX19" fmla="*/ 1583016 w 2093984"/>
              <a:gd name="connsiteY19" fmla="*/ 1226775 h 1668949"/>
              <a:gd name="connsiteX20" fmla="*/ 1597088 w 2093984"/>
              <a:gd name="connsiteY20" fmla="*/ 82818 h 1668949"/>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6 w 2140212"/>
              <a:gd name="connsiteY17" fmla="*/ 1390791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643316 w 2140212"/>
              <a:gd name="connsiteY0" fmla="*/ 82818 h 1837727"/>
              <a:gd name="connsiteX1" fmla="*/ 1726134 w 2140212"/>
              <a:gd name="connsiteY1" fmla="*/ 0 h 1837727"/>
              <a:gd name="connsiteX2" fmla="*/ 1726132 w 2140212"/>
              <a:gd name="connsiteY2" fmla="*/ 0 h 1837727"/>
              <a:gd name="connsiteX3" fmla="*/ 1726132 w 2140212"/>
              <a:gd name="connsiteY3" fmla="*/ 0 h 1837727"/>
              <a:gd name="connsiteX4" fmla="*/ 1850356 w 2140212"/>
              <a:gd name="connsiteY4" fmla="*/ 0 h 1837727"/>
              <a:gd name="connsiteX5" fmla="*/ 2057394 w 2140212"/>
              <a:gd name="connsiteY5" fmla="*/ 0 h 1837727"/>
              <a:gd name="connsiteX6" fmla="*/ 2140212 w 2140212"/>
              <a:gd name="connsiteY6" fmla="*/ 82818 h 1837727"/>
              <a:gd name="connsiteX7" fmla="*/ 2140212 w 2140212"/>
              <a:gd name="connsiteY7" fmla="*/ 973554 h 1837727"/>
              <a:gd name="connsiteX8" fmla="*/ 2140212 w 2140212"/>
              <a:gd name="connsiteY8" fmla="*/ 973554 h 1837727"/>
              <a:gd name="connsiteX9" fmla="*/ 2140212 w 2140212"/>
              <a:gd name="connsiteY9" fmla="*/ 1390791 h 1837727"/>
              <a:gd name="connsiteX10" fmla="*/ 2140212 w 2140212"/>
              <a:gd name="connsiteY10" fmla="*/ 1586131 h 1837727"/>
              <a:gd name="connsiteX11" fmla="*/ 2057394 w 2140212"/>
              <a:gd name="connsiteY11" fmla="*/ 1668949 h 1837727"/>
              <a:gd name="connsiteX12" fmla="*/ 1850356 w 2140212"/>
              <a:gd name="connsiteY12" fmla="*/ 1668949 h 1837727"/>
              <a:gd name="connsiteX13" fmla="*/ 1726132 w 2140212"/>
              <a:gd name="connsiteY13" fmla="*/ 1668949 h 1837727"/>
              <a:gd name="connsiteX14" fmla="*/ 1726132 w 2140212"/>
              <a:gd name="connsiteY14" fmla="*/ 1668949 h 1837727"/>
              <a:gd name="connsiteX15" fmla="*/ 1726134 w 2140212"/>
              <a:gd name="connsiteY15" fmla="*/ 1668949 h 1837727"/>
              <a:gd name="connsiteX16" fmla="*/ 1643316 w 2140212"/>
              <a:gd name="connsiteY16" fmla="*/ 1586131 h 1837727"/>
              <a:gd name="connsiteX17" fmla="*/ 1643315 w 2140212"/>
              <a:gd name="connsiteY17" fmla="*/ 1300585 h 1837727"/>
              <a:gd name="connsiteX18" fmla="*/ 0 w 2140212"/>
              <a:gd name="connsiteY18" fmla="*/ 1837727 h 1837727"/>
              <a:gd name="connsiteX19" fmla="*/ 1629244 w 2140212"/>
              <a:gd name="connsiteY19" fmla="*/ 1226775 h 1837727"/>
              <a:gd name="connsiteX20" fmla="*/ 1643316 w 2140212"/>
              <a:gd name="connsiteY20" fmla="*/ 82818 h 1837727"/>
              <a:gd name="connsiteX0" fmla="*/ 1381359 w 1878255"/>
              <a:gd name="connsiteY0" fmla="*/ 82818 h 1668949"/>
              <a:gd name="connsiteX1" fmla="*/ 1464177 w 1878255"/>
              <a:gd name="connsiteY1" fmla="*/ 0 h 1668949"/>
              <a:gd name="connsiteX2" fmla="*/ 1464175 w 1878255"/>
              <a:gd name="connsiteY2" fmla="*/ 0 h 1668949"/>
              <a:gd name="connsiteX3" fmla="*/ 1464175 w 1878255"/>
              <a:gd name="connsiteY3" fmla="*/ 0 h 1668949"/>
              <a:gd name="connsiteX4" fmla="*/ 1588399 w 1878255"/>
              <a:gd name="connsiteY4" fmla="*/ 0 h 1668949"/>
              <a:gd name="connsiteX5" fmla="*/ 1795437 w 1878255"/>
              <a:gd name="connsiteY5" fmla="*/ 0 h 1668949"/>
              <a:gd name="connsiteX6" fmla="*/ 1878255 w 1878255"/>
              <a:gd name="connsiteY6" fmla="*/ 82818 h 1668949"/>
              <a:gd name="connsiteX7" fmla="*/ 1878255 w 1878255"/>
              <a:gd name="connsiteY7" fmla="*/ 973554 h 1668949"/>
              <a:gd name="connsiteX8" fmla="*/ 1878255 w 1878255"/>
              <a:gd name="connsiteY8" fmla="*/ 973554 h 1668949"/>
              <a:gd name="connsiteX9" fmla="*/ 1878255 w 1878255"/>
              <a:gd name="connsiteY9" fmla="*/ 1390791 h 1668949"/>
              <a:gd name="connsiteX10" fmla="*/ 1878255 w 1878255"/>
              <a:gd name="connsiteY10" fmla="*/ 1586131 h 1668949"/>
              <a:gd name="connsiteX11" fmla="*/ 1795437 w 1878255"/>
              <a:gd name="connsiteY11" fmla="*/ 1668949 h 1668949"/>
              <a:gd name="connsiteX12" fmla="*/ 1588399 w 1878255"/>
              <a:gd name="connsiteY12" fmla="*/ 1668949 h 1668949"/>
              <a:gd name="connsiteX13" fmla="*/ 1464175 w 1878255"/>
              <a:gd name="connsiteY13" fmla="*/ 1668949 h 1668949"/>
              <a:gd name="connsiteX14" fmla="*/ 1464175 w 1878255"/>
              <a:gd name="connsiteY14" fmla="*/ 1668949 h 1668949"/>
              <a:gd name="connsiteX15" fmla="*/ 1464177 w 1878255"/>
              <a:gd name="connsiteY15" fmla="*/ 1668949 h 1668949"/>
              <a:gd name="connsiteX16" fmla="*/ 1381359 w 1878255"/>
              <a:gd name="connsiteY16" fmla="*/ 1586131 h 1668949"/>
              <a:gd name="connsiteX17" fmla="*/ 1381358 w 1878255"/>
              <a:gd name="connsiteY17" fmla="*/ 1300585 h 1668949"/>
              <a:gd name="connsiteX18" fmla="*/ 0 w 1878255"/>
              <a:gd name="connsiteY18" fmla="*/ 1627243 h 1668949"/>
              <a:gd name="connsiteX19" fmla="*/ 1367287 w 1878255"/>
              <a:gd name="connsiteY19" fmla="*/ 1226775 h 1668949"/>
              <a:gd name="connsiteX20" fmla="*/ 1381359 w 1878255"/>
              <a:gd name="connsiteY20" fmla="*/ 82818 h 1668949"/>
              <a:gd name="connsiteX0" fmla="*/ 1381359 w 1878255"/>
              <a:gd name="connsiteY0" fmla="*/ 82818 h 1668949"/>
              <a:gd name="connsiteX1" fmla="*/ 1464177 w 1878255"/>
              <a:gd name="connsiteY1" fmla="*/ 0 h 1668949"/>
              <a:gd name="connsiteX2" fmla="*/ 1464175 w 1878255"/>
              <a:gd name="connsiteY2" fmla="*/ 0 h 1668949"/>
              <a:gd name="connsiteX3" fmla="*/ 1464175 w 1878255"/>
              <a:gd name="connsiteY3" fmla="*/ 0 h 1668949"/>
              <a:gd name="connsiteX4" fmla="*/ 1588399 w 1878255"/>
              <a:gd name="connsiteY4" fmla="*/ 0 h 1668949"/>
              <a:gd name="connsiteX5" fmla="*/ 1795437 w 1878255"/>
              <a:gd name="connsiteY5" fmla="*/ 0 h 1668949"/>
              <a:gd name="connsiteX6" fmla="*/ 1878255 w 1878255"/>
              <a:gd name="connsiteY6" fmla="*/ 82818 h 1668949"/>
              <a:gd name="connsiteX7" fmla="*/ 1878255 w 1878255"/>
              <a:gd name="connsiteY7" fmla="*/ 973554 h 1668949"/>
              <a:gd name="connsiteX8" fmla="*/ 1878255 w 1878255"/>
              <a:gd name="connsiteY8" fmla="*/ 973554 h 1668949"/>
              <a:gd name="connsiteX9" fmla="*/ 1878255 w 1878255"/>
              <a:gd name="connsiteY9" fmla="*/ 1390791 h 1668949"/>
              <a:gd name="connsiteX10" fmla="*/ 1878255 w 1878255"/>
              <a:gd name="connsiteY10" fmla="*/ 1586131 h 1668949"/>
              <a:gd name="connsiteX11" fmla="*/ 1795437 w 1878255"/>
              <a:gd name="connsiteY11" fmla="*/ 1668949 h 1668949"/>
              <a:gd name="connsiteX12" fmla="*/ 1588399 w 1878255"/>
              <a:gd name="connsiteY12" fmla="*/ 1668949 h 1668949"/>
              <a:gd name="connsiteX13" fmla="*/ 1464175 w 1878255"/>
              <a:gd name="connsiteY13" fmla="*/ 1668949 h 1668949"/>
              <a:gd name="connsiteX14" fmla="*/ 1464175 w 1878255"/>
              <a:gd name="connsiteY14" fmla="*/ 1668949 h 1668949"/>
              <a:gd name="connsiteX15" fmla="*/ 1464177 w 1878255"/>
              <a:gd name="connsiteY15" fmla="*/ 1668949 h 1668949"/>
              <a:gd name="connsiteX16" fmla="*/ 1381359 w 1878255"/>
              <a:gd name="connsiteY16" fmla="*/ 1586131 h 1668949"/>
              <a:gd name="connsiteX17" fmla="*/ 1381358 w 1878255"/>
              <a:gd name="connsiteY17" fmla="*/ 1300585 h 1668949"/>
              <a:gd name="connsiteX18" fmla="*/ 0 w 1878255"/>
              <a:gd name="connsiteY18" fmla="*/ 1627243 h 1668949"/>
              <a:gd name="connsiteX19" fmla="*/ 1397352 w 1878255"/>
              <a:gd name="connsiteY19" fmla="*/ 379664 h 1668949"/>
              <a:gd name="connsiteX20" fmla="*/ 1381359 w 1878255"/>
              <a:gd name="connsiteY20" fmla="*/ 82818 h 1668949"/>
              <a:gd name="connsiteX0" fmla="*/ 1381359 w 1878255"/>
              <a:gd name="connsiteY0" fmla="*/ 82818 h 1701635"/>
              <a:gd name="connsiteX1" fmla="*/ 1464177 w 1878255"/>
              <a:gd name="connsiteY1" fmla="*/ 0 h 1701635"/>
              <a:gd name="connsiteX2" fmla="*/ 1464175 w 1878255"/>
              <a:gd name="connsiteY2" fmla="*/ 0 h 1701635"/>
              <a:gd name="connsiteX3" fmla="*/ 1464175 w 1878255"/>
              <a:gd name="connsiteY3" fmla="*/ 0 h 1701635"/>
              <a:gd name="connsiteX4" fmla="*/ 1588399 w 1878255"/>
              <a:gd name="connsiteY4" fmla="*/ 0 h 1701635"/>
              <a:gd name="connsiteX5" fmla="*/ 1795437 w 1878255"/>
              <a:gd name="connsiteY5" fmla="*/ 0 h 1701635"/>
              <a:gd name="connsiteX6" fmla="*/ 1878255 w 1878255"/>
              <a:gd name="connsiteY6" fmla="*/ 82818 h 1701635"/>
              <a:gd name="connsiteX7" fmla="*/ 1878255 w 1878255"/>
              <a:gd name="connsiteY7" fmla="*/ 973554 h 1701635"/>
              <a:gd name="connsiteX8" fmla="*/ 1878255 w 1878255"/>
              <a:gd name="connsiteY8" fmla="*/ 973554 h 1701635"/>
              <a:gd name="connsiteX9" fmla="*/ 1878255 w 1878255"/>
              <a:gd name="connsiteY9" fmla="*/ 1390791 h 1701635"/>
              <a:gd name="connsiteX10" fmla="*/ 1878255 w 1878255"/>
              <a:gd name="connsiteY10" fmla="*/ 1586131 h 1701635"/>
              <a:gd name="connsiteX11" fmla="*/ 1795437 w 1878255"/>
              <a:gd name="connsiteY11" fmla="*/ 1668949 h 1701635"/>
              <a:gd name="connsiteX12" fmla="*/ 1588399 w 1878255"/>
              <a:gd name="connsiteY12" fmla="*/ 1668949 h 1701635"/>
              <a:gd name="connsiteX13" fmla="*/ 1464175 w 1878255"/>
              <a:gd name="connsiteY13" fmla="*/ 1668949 h 1701635"/>
              <a:gd name="connsiteX14" fmla="*/ 1464175 w 1878255"/>
              <a:gd name="connsiteY14" fmla="*/ 1668949 h 1701635"/>
              <a:gd name="connsiteX15" fmla="*/ 1464177 w 1878255"/>
              <a:gd name="connsiteY15" fmla="*/ 1668949 h 1701635"/>
              <a:gd name="connsiteX16" fmla="*/ 1381359 w 1878255"/>
              <a:gd name="connsiteY16" fmla="*/ 1586131 h 1701635"/>
              <a:gd name="connsiteX17" fmla="*/ 1426455 w 1878255"/>
              <a:gd name="connsiteY17" fmla="*/ 490306 h 1701635"/>
              <a:gd name="connsiteX18" fmla="*/ 0 w 1878255"/>
              <a:gd name="connsiteY18" fmla="*/ 1627243 h 1701635"/>
              <a:gd name="connsiteX19" fmla="*/ 1397352 w 1878255"/>
              <a:gd name="connsiteY19" fmla="*/ 379664 h 1701635"/>
              <a:gd name="connsiteX20" fmla="*/ 1381359 w 1878255"/>
              <a:gd name="connsiteY20" fmla="*/ 82818 h 1701635"/>
              <a:gd name="connsiteX0" fmla="*/ 1486586 w 1983482"/>
              <a:gd name="connsiteY0" fmla="*/ 82818 h 1701635"/>
              <a:gd name="connsiteX1" fmla="*/ 1569404 w 1983482"/>
              <a:gd name="connsiteY1" fmla="*/ 0 h 1701635"/>
              <a:gd name="connsiteX2" fmla="*/ 1569402 w 1983482"/>
              <a:gd name="connsiteY2" fmla="*/ 0 h 1701635"/>
              <a:gd name="connsiteX3" fmla="*/ 1569402 w 1983482"/>
              <a:gd name="connsiteY3" fmla="*/ 0 h 1701635"/>
              <a:gd name="connsiteX4" fmla="*/ 1693626 w 1983482"/>
              <a:gd name="connsiteY4" fmla="*/ 0 h 1701635"/>
              <a:gd name="connsiteX5" fmla="*/ 1900664 w 1983482"/>
              <a:gd name="connsiteY5" fmla="*/ 0 h 1701635"/>
              <a:gd name="connsiteX6" fmla="*/ 1983482 w 1983482"/>
              <a:gd name="connsiteY6" fmla="*/ 82818 h 1701635"/>
              <a:gd name="connsiteX7" fmla="*/ 1983482 w 1983482"/>
              <a:gd name="connsiteY7" fmla="*/ 973554 h 1701635"/>
              <a:gd name="connsiteX8" fmla="*/ 1983482 w 1983482"/>
              <a:gd name="connsiteY8" fmla="*/ 973554 h 1701635"/>
              <a:gd name="connsiteX9" fmla="*/ 1983482 w 1983482"/>
              <a:gd name="connsiteY9" fmla="*/ 1390791 h 1701635"/>
              <a:gd name="connsiteX10" fmla="*/ 1983482 w 1983482"/>
              <a:gd name="connsiteY10" fmla="*/ 1586131 h 1701635"/>
              <a:gd name="connsiteX11" fmla="*/ 1900664 w 1983482"/>
              <a:gd name="connsiteY11" fmla="*/ 1668949 h 1701635"/>
              <a:gd name="connsiteX12" fmla="*/ 1693626 w 1983482"/>
              <a:gd name="connsiteY12" fmla="*/ 1668949 h 1701635"/>
              <a:gd name="connsiteX13" fmla="*/ 1569402 w 1983482"/>
              <a:gd name="connsiteY13" fmla="*/ 1668949 h 1701635"/>
              <a:gd name="connsiteX14" fmla="*/ 1569402 w 1983482"/>
              <a:gd name="connsiteY14" fmla="*/ 1668949 h 1701635"/>
              <a:gd name="connsiteX15" fmla="*/ 1569404 w 1983482"/>
              <a:gd name="connsiteY15" fmla="*/ 1668949 h 1701635"/>
              <a:gd name="connsiteX16" fmla="*/ 1486586 w 1983482"/>
              <a:gd name="connsiteY16" fmla="*/ 1586131 h 1701635"/>
              <a:gd name="connsiteX17" fmla="*/ 1531682 w 1983482"/>
              <a:gd name="connsiteY17" fmla="*/ 490306 h 1701635"/>
              <a:gd name="connsiteX18" fmla="*/ -1 w 1983482"/>
              <a:gd name="connsiteY18" fmla="*/ 651227 h 1701635"/>
              <a:gd name="connsiteX19" fmla="*/ 1502579 w 1983482"/>
              <a:gd name="connsiteY19" fmla="*/ 379664 h 1701635"/>
              <a:gd name="connsiteX20" fmla="*/ 1486586 w 1983482"/>
              <a:gd name="connsiteY20" fmla="*/ 82818 h 1701635"/>
              <a:gd name="connsiteX0" fmla="*/ 1486587 w 1983483"/>
              <a:gd name="connsiteY0" fmla="*/ 82818 h 1701635"/>
              <a:gd name="connsiteX1" fmla="*/ 1569405 w 1983483"/>
              <a:gd name="connsiteY1" fmla="*/ 0 h 1701635"/>
              <a:gd name="connsiteX2" fmla="*/ 1569403 w 1983483"/>
              <a:gd name="connsiteY2" fmla="*/ 0 h 1701635"/>
              <a:gd name="connsiteX3" fmla="*/ 1569403 w 1983483"/>
              <a:gd name="connsiteY3" fmla="*/ 0 h 1701635"/>
              <a:gd name="connsiteX4" fmla="*/ 1693627 w 1983483"/>
              <a:gd name="connsiteY4" fmla="*/ 0 h 1701635"/>
              <a:gd name="connsiteX5" fmla="*/ 1900665 w 1983483"/>
              <a:gd name="connsiteY5" fmla="*/ 0 h 1701635"/>
              <a:gd name="connsiteX6" fmla="*/ 1983483 w 1983483"/>
              <a:gd name="connsiteY6" fmla="*/ 82818 h 1701635"/>
              <a:gd name="connsiteX7" fmla="*/ 1983483 w 1983483"/>
              <a:gd name="connsiteY7" fmla="*/ 973554 h 1701635"/>
              <a:gd name="connsiteX8" fmla="*/ 1983483 w 1983483"/>
              <a:gd name="connsiteY8" fmla="*/ 973554 h 1701635"/>
              <a:gd name="connsiteX9" fmla="*/ 1983483 w 1983483"/>
              <a:gd name="connsiteY9" fmla="*/ 1390791 h 1701635"/>
              <a:gd name="connsiteX10" fmla="*/ 1983483 w 1983483"/>
              <a:gd name="connsiteY10" fmla="*/ 1586131 h 1701635"/>
              <a:gd name="connsiteX11" fmla="*/ 1900665 w 1983483"/>
              <a:gd name="connsiteY11" fmla="*/ 1668949 h 1701635"/>
              <a:gd name="connsiteX12" fmla="*/ 1693627 w 1983483"/>
              <a:gd name="connsiteY12" fmla="*/ 1668949 h 1701635"/>
              <a:gd name="connsiteX13" fmla="*/ 1569403 w 1983483"/>
              <a:gd name="connsiteY13" fmla="*/ 1668949 h 1701635"/>
              <a:gd name="connsiteX14" fmla="*/ 1569403 w 1983483"/>
              <a:gd name="connsiteY14" fmla="*/ 1668949 h 1701635"/>
              <a:gd name="connsiteX15" fmla="*/ 1569405 w 1983483"/>
              <a:gd name="connsiteY15" fmla="*/ 1668949 h 1701635"/>
              <a:gd name="connsiteX16" fmla="*/ 1486587 w 1983483"/>
              <a:gd name="connsiteY16" fmla="*/ 1586131 h 1701635"/>
              <a:gd name="connsiteX17" fmla="*/ 1531683 w 1983483"/>
              <a:gd name="connsiteY17" fmla="*/ 490306 h 1701635"/>
              <a:gd name="connsiteX18" fmla="*/ 0 w 1983483"/>
              <a:gd name="connsiteY18" fmla="*/ 651227 h 1701635"/>
              <a:gd name="connsiteX19" fmla="*/ 1502580 w 1983483"/>
              <a:gd name="connsiteY19" fmla="*/ 379664 h 1701635"/>
              <a:gd name="connsiteX20" fmla="*/ 1486587 w 1983483"/>
              <a:gd name="connsiteY20" fmla="*/ 82818 h 1701635"/>
              <a:gd name="connsiteX0" fmla="*/ 1486587 w 1983483"/>
              <a:gd name="connsiteY0" fmla="*/ 82818 h 1701635"/>
              <a:gd name="connsiteX1" fmla="*/ 1569405 w 1983483"/>
              <a:gd name="connsiteY1" fmla="*/ 0 h 1701635"/>
              <a:gd name="connsiteX2" fmla="*/ 1569403 w 1983483"/>
              <a:gd name="connsiteY2" fmla="*/ 0 h 1701635"/>
              <a:gd name="connsiteX3" fmla="*/ 1569403 w 1983483"/>
              <a:gd name="connsiteY3" fmla="*/ 0 h 1701635"/>
              <a:gd name="connsiteX4" fmla="*/ 1693627 w 1983483"/>
              <a:gd name="connsiteY4" fmla="*/ 0 h 1701635"/>
              <a:gd name="connsiteX5" fmla="*/ 1900665 w 1983483"/>
              <a:gd name="connsiteY5" fmla="*/ 0 h 1701635"/>
              <a:gd name="connsiteX6" fmla="*/ 1983483 w 1983483"/>
              <a:gd name="connsiteY6" fmla="*/ 82818 h 1701635"/>
              <a:gd name="connsiteX7" fmla="*/ 1983483 w 1983483"/>
              <a:gd name="connsiteY7" fmla="*/ 973554 h 1701635"/>
              <a:gd name="connsiteX8" fmla="*/ 1983483 w 1983483"/>
              <a:gd name="connsiteY8" fmla="*/ 973554 h 1701635"/>
              <a:gd name="connsiteX9" fmla="*/ 1983483 w 1983483"/>
              <a:gd name="connsiteY9" fmla="*/ 1390791 h 1701635"/>
              <a:gd name="connsiteX10" fmla="*/ 1983483 w 1983483"/>
              <a:gd name="connsiteY10" fmla="*/ 1586131 h 1701635"/>
              <a:gd name="connsiteX11" fmla="*/ 1900665 w 1983483"/>
              <a:gd name="connsiteY11" fmla="*/ 1668949 h 1701635"/>
              <a:gd name="connsiteX12" fmla="*/ 1693627 w 1983483"/>
              <a:gd name="connsiteY12" fmla="*/ 1668949 h 1701635"/>
              <a:gd name="connsiteX13" fmla="*/ 1569403 w 1983483"/>
              <a:gd name="connsiteY13" fmla="*/ 1668949 h 1701635"/>
              <a:gd name="connsiteX14" fmla="*/ 1569403 w 1983483"/>
              <a:gd name="connsiteY14" fmla="*/ 1668949 h 1701635"/>
              <a:gd name="connsiteX15" fmla="*/ 1569405 w 1983483"/>
              <a:gd name="connsiteY15" fmla="*/ 1668949 h 1701635"/>
              <a:gd name="connsiteX16" fmla="*/ 1486587 w 1983483"/>
              <a:gd name="connsiteY16" fmla="*/ 1586131 h 1701635"/>
              <a:gd name="connsiteX17" fmla="*/ 1531683 w 1983483"/>
              <a:gd name="connsiteY17" fmla="*/ 490306 h 1701635"/>
              <a:gd name="connsiteX18" fmla="*/ 0 w 1983483"/>
              <a:gd name="connsiteY18" fmla="*/ 651227 h 1701635"/>
              <a:gd name="connsiteX19" fmla="*/ 1472986 w 1983483"/>
              <a:gd name="connsiteY19" fmla="*/ 379664 h 1701635"/>
              <a:gd name="connsiteX20" fmla="*/ 1486587 w 1983483"/>
              <a:gd name="connsiteY20" fmla="*/ 82818 h 1701635"/>
              <a:gd name="connsiteX0" fmla="*/ 1486587 w 1983483"/>
              <a:gd name="connsiteY0" fmla="*/ 82818 h 1701635"/>
              <a:gd name="connsiteX1" fmla="*/ 1569405 w 1983483"/>
              <a:gd name="connsiteY1" fmla="*/ 0 h 1701635"/>
              <a:gd name="connsiteX2" fmla="*/ 1569403 w 1983483"/>
              <a:gd name="connsiteY2" fmla="*/ 0 h 1701635"/>
              <a:gd name="connsiteX3" fmla="*/ 1569403 w 1983483"/>
              <a:gd name="connsiteY3" fmla="*/ 0 h 1701635"/>
              <a:gd name="connsiteX4" fmla="*/ 1693627 w 1983483"/>
              <a:gd name="connsiteY4" fmla="*/ 0 h 1701635"/>
              <a:gd name="connsiteX5" fmla="*/ 1900665 w 1983483"/>
              <a:gd name="connsiteY5" fmla="*/ 0 h 1701635"/>
              <a:gd name="connsiteX6" fmla="*/ 1983483 w 1983483"/>
              <a:gd name="connsiteY6" fmla="*/ 82818 h 1701635"/>
              <a:gd name="connsiteX7" fmla="*/ 1983483 w 1983483"/>
              <a:gd name="connsiteY7" fmla="*/ 973554 h 1701635"/>
              <a:gd name="connsiteX8" fmla="*/ 1983483 w 1983483"/>
              <a:gd name="connsiteY8" fmla="*/ 973554 h 1701635"/>
              <a:gd name="connsiteX9" fmla="*/ 1983483 w 1983483"/>
              <a:gd name="connsiteY9" fmla="*/ 1390791 h 1701635"/>
              <a:gd name="connsiteX10" fmla="*/ 1983483 w 1983483"/>
              <a:gd name="connsiteY10" fmla="*/ 1586131 h 1701635"/>
              <a:gd name="connsiteX11" fmla="*/ 1900665 w 1983483"/>
              <a:gd name="connsiteY11" fmla="*/ 1668949 h 1701635"/>
              <a:gd name="connsiteX12" fmla="*/ 1693627 w 1983483"/>
              <a:gd name="connsiteY12" fmla="*/ 1668949 h 1701635"/>
              <a:gd name="connsiteX13" fmla="*/ 1569403 w 1983483"/>
              <a:gd name="connsiteY13" fmla="*/ 1668949 h 1701635"/>
              <a:gd name="connsiteX14" fmla="*/ 1569403 w 1983483"/>
              <a:gd name="connsiteY14" fmla="*/ 1668949 h 1701635"/>
              <a:gd name="connsiteX15" fmla="*/ 1569405 w 1983483"/>
              <a:gd name="connsiteY15" fmla="*/ 1668949 h 1701635"/>
              <a:gd name="connsiteX16" fmla="*/ 1486587 w 1983483"/>
              <a:gd name="connsiteY16" fmla="*/ 1586131 h 1701635"/>
              <a:gd name="connsiteX17" fmla="*/ 1531683 w 1983483"/>
              <a:gd name="connsiteY17" fmla="*/ 490306 h 1701635"/>
              <a:gd name="connsiteX18" fmla="*/ 0 w 1983483"/>
              <a:gd name="connsiteY18" fmla="*/ 651227 h 1701635"/>
              <a:gd name="connsiteX19" fmla="*/ 1482850 w 1983483"/>
              <a:gd name="connsiteY19" fmla="*/ 379664 h 1701635"/>
              <a:gd name="connsiteX20" fmla="*/ 1486587 w 1983483"/>
              <a:gd name="connsiteY20" fmla="*/ 82818 h 1701635"/>
              <a:gd name="connsiteX0" fmla="*/ 1486587 w 1983483"/>
              <a:gd name="connsiteY0" fmla="*/ 82818 h 1700428"/>
              <a:gd name="connsiteX1" fmla="*/ 1569405 w 1983483"/>
              <a:gd name="connsiteY1" fmla="*/ 0 h 1700428"/>
              <a:gd name="connsiteX2" fmla="*/ 1569403 w 1983483"/>
              <a:gd name="connsiteY2" fmla="*/ 0 h 1700428"/>
              <a:gd name="connsiteX3" fmla="*/ 1569403 w 1983483"/>
              <a:gd name="connsiteY3" fmla="*/ 0 h 1700428"/>
              <a:gd name="connsiteX4" fmla="*/ 1693627 w 1983483"/>
              <a:gd name="connsiteY4" fmla="*/ 0 h 1700428"/>
              <a:gd name="connsiteX5" fmla="*/ 1900665 w 1983483"/>
              <a:gd name="connsiteY5" fmla="*/ 0 h 1700428"/>
              <a:gd name="connsiteX6" fmla="*/ 1983483 w 1983483"/>
              <a:gd name="connsiteY6" fmla="*/ 82818 h 1700428"/>
              <a:gd name="connsiteX7" fmla="*/ 1983483 w 1983483"/>
              <a:gd name="connsiteY7" fmla="*/ 973554 h 1700428"/>
              <a:gd name="connsiteX8" fmla="*/ 1983483 w 1983483"/>
              <a:gd name="connsiteY8" fmla="*/ 973554 h 1700428"/>
              <a:gd name="connsiteX9" fmla="*/ 1983483 w 1983483"/>
              <a:gd name="connsiteY9" fmla="*/ 1390791 h 1700428"/>
              <a:gd name="connsiteX10" fmla="*/ 1983483 w 1983483"/>
              <a:gd name="connsiteY10" fmla="*/ 1586131 h 1700428"/>
              <a:gd name="connsiteX11" fmla="*/ 1900665 w 1983483"/>
              <a:gd name="connsiteY11" fmla="*/ 1668949 h 1700428"/>
              <a:gd name="connsiteX12" fmla="*/ 1693627 w 1983483"/>
              <a:gd name="connsiteY12" fmla="*/ 1668949 h 1700428"/>
              <a:gd name="connsiteX13" fmla="*/ 1569403 w 1983483"/>
              <a:gd name="connsiteY13" fmla="*/ 1668949 h 1700428"/>
              <a:gd name="connsiteX14" fmla="*/ 1569403 w 1983483"/>
              <a:gd name="connsiteY14" fmla="*/ 1668949 h 1700428"/>
              <a:gd name="connsiteX15" fmla="*/ 1569405 w 1983483"/>
              <a:gd name="connsiteY15" fmla="*/ 1668949 h 1700428"/>
              <a:gd name="connsiteX16" fmla="*/ 1486587 w 1983483"/>
              <a:gd name="connsiteY16" fmla="*/ 1586131 h 1700428"/>
              <a:gd name="connsiteX17" fmla="*/ 1487290 w 1983483"/>
              <a:gd name="connsiteY17" fmla="*/ 508433 h 1700428"/>
              <a:gd name="connsiteX18" fmla="*/ 0 w 1983483"/>
              <a:gd name="connsiteY18" fmla="*/ 651227 h 1700428"/>
              <a:gd name="connsiteX19" fmla="*/ 1482850 w 1983483"/>
              <a:gd name="connsiteY19" fmla="*/ 379664 h 1700428"/>
              <a:gd name="connsiteX20" fmla="*/ 1486587 w 1983483"/>
              <a:gd name="connsiteY20" fmla="*/ 82818 h 1700428"/>
              <a:gd name="connsiteX0" fmla="*/ 1486587 w 1983483"/>
              <a:gd name="connsiteY0" fmla="*/ 82818 h 1682679"/>
              <a:gd name="connsiteX1" fmla="*/ 1569405 w 1983483"/>
              <a:gd name="connsiteY1" fmla="*/ 0 h 1682679"/>
              <a:gd name="connsiteX2" fmla="*/ 1569403 w 1983483"/>
              <a:gd name="connsiteY2" fmla="*/ 0 h 1682679"/>
              <a:gd name="connsiteX3" fmla="*/ 1569403 w 1983483"/>
              <a:gd name="connsiteY3" fmla="*/ 0 h 1682679"/>
              <a:gd name="connsiteX4" fmla="*/ 1693627 w 1983483"/>
              <a:gd name="connsiteY4" fmla="*/ 0 h 1682679"/>
              <a:gd name="connsiteX5" fmla="*/ 1900665 w 1983483"/>
              <a:gd name="connsiteY5" fmla="*/ 0 h 1682679"/>
              <a:gd name="connsiteX6" fmla="*/ 1983483 w 1983483"/>
              <a:gd name="connsiteY6" fmla="*/ 82818 h 1682679"/>
              <a:gd name="connsiteX7" fmla="*/ 1983483 w 1983483"/>
              <a:gd name="connsiteY7" fmla="*/ 973554 h 1682679"/>
              <a:gd name="connsiteX8" fmla="*/ 1983483 w 1983483"/>
              <a:gd name="connsiteY8" fmla="*/ 973554 h 1682679"/>
              <a:gd name="connsiteX9" fmla="*/ 1983483 w 1983483"/>
              <a:gd name="connsiteY9" fmla="*/ 1390791 h 1682679"/>
              <a:gd name="connsiteX10" fmla="*/ 1983483 w 1983483"/>
              <a:gd name="connsiteY10" fmla="*/ 1586131 h 1682679"/>
              <a:gd name="connsiteX11" fmla="*/ 1900665 w 1983483"/>
              <a:gd name="connsiteY11" fmla="*/ 1668949 h 1682679"/>
              <a:gd name="connsiteX12" fmla="*/ 1693627 w 1983483"/>
              <a:gd name="connsiteY12" fmla="*/ 1668949 h 1682679"/>
              <a:gd name="connsiteX13" fmla="*/ 1569403 w 1983483"/>
              <a:gd name="connsiteY13" fmla="*/ 1668949 h 1682679"/>
              <a:gd name="connsiteX14" fmla="*/ 1569403 w 1983483"/>
              <a:gd name="connsiteY14" fmla="*/ 1668949 h 1682679"/>
              <a:gd name="connsiteX15" fmla="*/ 1569405 w 1983483"/>
              <a:gd name="connsiteY15" fmla="*/ 1668949 h 1682679"/>
              <a:gd name="connsiteX16" fmla="*/ 1503032 w 1983483"/>
              <a:gd name="connsiteY16" fmla="*/ 1640195 h 1682679"/>
              <a:gd name="connsiteX17" fmla="*/ 1486587 w 1983483"/>
              <a:gd name="connsiteY17" fmla="*/ 1586131 h 1682679"/>
              <a:gd name="connsiteX18" fmla="*/ 1487290 w 1983483"/>
              <a:gd name="connsiteY18" fmla="*/ 508433 h 1682679"/>
              <a:gd name="connsiteX19" fmla="*/ 0 w 1983483"/>
              <a:gd name="connsiteY19" fmla="*/ 651227 h 1682679"/>
              <a:gd name="connsiteX20" fmla="*/ 1482850 w 1983483"/>
              <a:gd name="connsiteY20" fmla="*/ 379664 h 1682679"/>
              <a:gd name="connsiteX21" fmla="*/ 1486587 w 1983483"/>
              <a:gd name="connsiteY21" fmla="*/ 82818 h 1682679"/>
              <a:gd name="connsiteX0" fmla="*/ 1486587 w 1983483"/>
              <a:gd name="connsiteY0" fmla="*/ 82818 h 1669440"/>
              <a:gd name="connsiteX1" fmla="*/ 1569405 w 1983483"/>
              <a:gd name="connsiteY1" fmla="*/ 0 h 1669440"/>
              <a:gd name="connsiteX2" fmla="*/ 1569403 w 1983483"/>
              <a:gd name="connsiteY2" fmla="*/ 0 h 1669440"/>
              <a:gd name="connsiteX3" fmla="*/ 1569403 w 1983483"/>
              <a:gd name="connsiteY3" fmla="*/ 0 h 1669440"/>
              <a:gd name="connsiteX4" fmla="*/ 1693627 w 1983483"/>
              <a:gd name="connsiteY4" fmla="*/ 0 h 1669440"/>
              <a:gd name="connsiteX5" fmla="*/ 1900665 w 1983483"/>
              <a:gd name="connsiteY5" fmla="*/ 0 h 1669440"/>
              <a:gd name="connsiteX6" fmla="*/ 1983483 w 1983483"/>
              <a:gd name="connsiteY6" fmla="*/ 82818 h 1669440"/>
              <a:gd name="connsiteX7" fmla="*/ 1983483 w 1983483"/>
              <a:gd name="connsiteY7" fmla="*/ 973554 h 1669440"/>
              <a:gd name="connsiteX8" fmla="*/ 1983483 w 1983483"/>
              <a:gd name="connsiteY8" fmla="*/ 973554 h 1669440"/>
              <a:gd name="connsiteX9" fmla="*/ 1983483 w 1983483"/>
              <a:gd name="connsiteY9" fmla="*/ 1390791 h 1669440"/>
              <a:gd name="connsiteX10" fmla="*/ 1983483 w 1983483"/>
              <a:gd name="connsiteY10" fmla="*/ 1586131 h 1669440"/>
              <a:gd name="connsiteX11" fmla="*/ 1900665 w 1983483"/>
              <a:gd name="connsiteY11" fmla="*/ 1668949 h 1669440"/>
              <a:gd name="connsiteX12" fmla="*/ 1693627 w 1983483"/>
              <a:gd name="connsiteY12" fmla="*/ 1668949 h 1669440"/>
              <a:gd name="connsiteX13" fmla="*/ 1569403 w 1983483"/>
              <a:gd name="connsiteY13" fmla="*/ 1668949 h 1669440"/>
              <a:gd name="connsiteX14" fmla="*/ 1569403 w 1983483"/>
              <a:gd name="connsiteY14" fmla="*/ 1668949 h 1669440"/>
              <a:gd name="connsiteX15" fmla="*/ 1569405 w 1983483"/>
              <a:gd name="connsiteY15" fmla="*/ 1668949 h 1669440"/>
              <a:gd name="connsiteX16" fmla="*/ 1503032 w 1983483"/>
              <a:gd name="connsiteY16" fmla="*/ 1640195 h 1669440"/>
              <a:gd name="connsiteX17" fmla="*/ 1522762 w 1983483"/>
              <a:gd name="connsiteY17" fmla="*/ 1600919 h 1669440"/>
              <a:gd name="connsiteX18" fmla="*/ 1486587 w 1983483"/>
              <a:gd name="connsiteY18" fmla="*/ 1586131 h 1669440"/>
              <a:gd name="connsiteX19" fmla="*/ 1487290 w 1983483"/>
              <a:gd name="connsiteY19" fmla="*/ 508433 h 1669440"/>
              <a:gd name="connsiteX20" fmla="*/ 0 w 1983483"/>
              <a:gd name="connsiteY20" fmla="*/ 651227 h 1669440"/>
              <a:gd name="connsiteX21" fmla="*/ 1482850 w 1983483"/>
              <a:gd name="connsiteY21" fmla="*/ 379664 h 1669440"/>
              <a:gd name="connsiteX22" fmla="*/ 1486587 w 1983483"/>
              <a:gd name="connsiteY22" fmla="*/ 82818 h 1669440"/>
              <a:gd name="connsiteX0" fmla="*/ 1486587 w 1983483"/>
              <a:gd name="connsiteY0" fmla="*/ 82818 h 1669440"/>
              <a:gd name="connsiteX1" fmla="*/ 1569405 w 1983483"/>
              <a:gd name="connsiteY1" fmla="*/ 0 h 1669440"/>
              <a:gd name="connsiteX2" fmla="*/ 1569403 w 1983483"/>
              <a:gd name="connsiteY2" fmla="*/ 0 h 1669440"/>
              <a:gd name="connsiteX3" fmla="*/ 1569403 w 1983483"/>
              <a:gd name="connsiteY3" fmla="*/ 0 h 1669440"/>
              <a:gd name="connsiteX4" fmla="*/ 1693627 w 1983483"/>
              <a:gd name="connsiteY4" fmla="*/ 0 h 1669440"/>
              <a:gd name="connsiteX5" fmla="*/ 1900665 w 1983483"/>
              <a:gd name="connsiteY5" fmla="*/ 0 h 1669440"/>
              <a:gd name="connsiteX6" fmla="*/ 1983483 w 1983483"/>
              <a:gd name="connsiteY6" fmla="*/ 82818 h 1669440"/>
              <a:gd name="connsiteX7" fmla="*/ 1983483 w 1983483"/>
              <a:gd name="connsiteY7" fmla="*/ 973554 h 1669440"/>
              <a:gd name="connsiteX8" fmla="*/ 1983483 w 1983483"/>
              <a:gd name="connsiteY8" fmla="*/ 973554 h 1669440"/>
              <a:gd name="connsiteX9" fmla="*/ 1983483 w 1983483"/>
              <a:gd name="connsiteY9" fmla="*/ 1390791 h 1669440"/>
              <a:gd name="connsiteX10" fmla="*/ 1983483 w 1983483"/>
              <a:gd name="connsiteY10" fmla="*/ 1586131 h 1669440"/>
              <a:gd name="connsiteX11" fmla="*/ 1900665 w 1983483"/>
              <a:gd name="connsiteY11" fmla="*/ 1668949 h 1669440"/>
              <a:gd name="connsiteX12" fmla="*/ 1693627 w 1983483"/>
              <a:gd name="connsiteY12" fmla="*/ 1668949 h 1669440"/>
              <a:gd name="connsiteX13" fmla="*/ 1569403 w 1983483"/>
              <a:gd name="connsiteY13" fmla="*/ 1668949 h 1669440"/>
              <a:gd name="connsiteX14" fmla="*/ 1569403 w 1983483"/>
              <a:gd name="connsiteY14" fmla="*/ 1668949 h 1669440"/>
              <a:gd name="connsiteX15" fmla="*/ 1569405 w 1983483"/>
              <a:gd name="connsiteY15" fmla="*/ 1668949 h 1669440"/>
              <a:gd name="connsiteX16" fmla="*/ 1503032 w 1983483"/>
              <a:gd name="connsiteY16" fmla="*/ 1640195 h 1669440"/>
              <a:gd name="connsiteX17" fmla="*/ 1522762 w 1983483"/>
              <a:gd name="connsiteY17" fmla="*/ 1600919 h 1669440"/>
              <a:gd name="connsiteX18" fmla="*/ 1547424 w 1983483"/>
              <a:gd name="connsiteY18" fmla="*/ 1594875 h 1669440"/>
              <a:gd name="connsiteX19" fmla="*/ 1486587 w 1983483"/>
              <a:gd name="connsiteY19" fmla="*/ 1586131 h 1669440"/>
              <a:gd name="connsiteX20" fmla="*/ 1487290 w 1983483"/>
              <a:gd name="connsiteY20" fmla="*/ 508433 h 1669440"/>
              <a:gd name="connsiteX21" fmla="*/ 0 w 1983483"/>
              <a:gd name="connsiteY21" fmla="*/ 651227 h 1669440"/>
              <a:gd name="connsiteX22" fmla="*/ 1482850 w 1983483"/>
              <a:gd name="connsiteY22" fmla="*/ 379664 h 1669440"/>
              <a:gd name="connsiteX23" fmla="*/ 1486587 w 1983483"/>
              <a:gd name="connsiteY23" fmla="*/ 82818 h 1669440"/>
              <a:gd name="connsiteX0" fmla="*/ 1486587 w 1983483"/>
              <a:gd name="connsiteY0" fmla="*/ 82818 h 1669440"/>
              <a:gd name="connsiteX1" fmla="*/ 1569405 w 1983483"/>
              <a:gd name="connsiteY1" fmla="*/ 0 h 1669440"/>
              <a:gd name="connsiteX2" fmla="*/ 1569403 w 1983483"/>
              <a:gd name="connsiteY2" fmla="*/ 0 h 1669440"/>
              <a:gd name="connsiteX3" fmla="*/ 1569403 w 1983483"/>
              <a:gd name="connsiteY3" fmla="*/ 0 h 1669440"/>
              <a:gd name="connsiteX4" fmla="*/ 1693627 w 1983483"/>
              <a:gd name="connsiteY4" fmla="*/ 0 h 1669440"/>
              <a:gd name="connsiteX5" fmla="*/ 1900665 w 1983483"/>
              <a:gd name="connsiteY5" fmla="*/ 0 h 1669440"/>
              <a:gd name="connsiteX6" fmla="*/ 1983483 w 1983483"/>
              <a:gd name="connsiteY6" fmla="*/ 82818 h 1669440"/>
              <a:gd name="connsiteX7" fmla="*/ 1983483 w 1983483"/>
              <a:gd name="connsiteY7" fmla="*/ 973554 h 1669440"/>
              <a:gd name="connsiteX8" fmla="*/ 1983483 w 1983483"/>
              <a:gd name="connsiteY8" fmla="*/ 973554 h 1669440"/>
              <a:gd name="connsiteX9" fmla="*/ 1983483 w 1983483"/>
              <a:gd name="connsiteY9" fmla="*/ 1390791 h 1669440"/>
              <a:gd name="connsiteX10" fmla="*/ 1983483 w 1983483"/>
              <a:gd name="connsiteY10" fmla="*/ 1586131 h 1669440"/>
              <a:gd name="connsiteX11" fmla="*/ 1900665 w 1983483"/>
              <a:gd name="connsiteY11" fmla="*/ 1668949 h 1669440"/>
              <a:gd name="connsiteX12" fmla="*/ 1693627 w 1983483"/>
              <a:gd name="connsiteY12" fmla="*/ 1668949 h 1669440"/>
              <a:gd name="connsiteX13" fmla="*/ 1569403 w 1983483"/>
              <a:gd name="connsiteY13" fmla="*/ 1668949 h 1669440"/>
              <a:gd name="connsiteX14" fmla="*/ 1569403 w 1983483"/>
              <a:gd name="connsiteY14" fmla="*/ 1668949 h 1669440"/>
              <a:gd name="connsiteX15" fmla="*/ 1515148 w 1983483"/>
              <a:gd name="connsiteY15" fmla="*/ 1668949 h 1669440"/>
              <a:gd name="connsiteX16" fmla="*/ 1503032 w 1983483"/>
              <a:gd name="connsiteY16" fmla="*/ 1640195 h 1669440"/>
              <a:gd name="connsiteX17" fmla="*/ 1522762 w 1983483"/>
              <a:gd name="connsiteY17" fmla="*/ 1600919 h 1669440"/>
              <a:gd name="connsiteX18" fmla="*/ 1547424 w 1983483"/>
              <a:gd name="connsiteY18" fmla="*/ 1594875 h 1669440"/>
              <a:gd name="connsiteX19" fmla="*/ 1486587 w 1983483"/>
              <a:gd name="connsiteY19" fmla="*/ 1586131 h 1669440"/>
              <a:gd name="connsiteX20" fmla="*/ 1487290 w 1983483"/>
              <a:gd name="connsiteY20" fmla="*/ 508433 h 1669440"/>
              <a:gd name="connsiteX21" fmla="*/ 0 w 1983483"/>
              <a:gd name="connsiteY21" fmla="*/ 651227 h 1669440"/>
              <a:gd name="connsiteX22" fmla="*/ 1482850 w 1983483"/>
              <a:gd name="connsiteY22" fmla="*/ 379664 h 1669440"/>
              <a:gd name="connsiteX23" fmla="*/ 1486587 w 1983483"/>
              <a:gd name="connsiteY23" fmla="*/ 82818 h 166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83483" h="1669440">
                <a:moveTo>
                  <a:pt x="1486587" y="82818"/>
                </a:moveTo>
                <a:cubicBezTo>
                  <a:pt x="1486587" y="37079"/>
                  <a:pt x="1523666" y="0"/>
                  <a:pt x="1569405" y="0"/>
                </a:cubicBezTo>
                <a:lnTo>
                  <a:pt x="1569403" y="0"/>
                </a:lnTo>
                <a:lnTo>
                  <a:pt x="1569403" y="0"/>
                </a:lnTo>
                <a:lnTo>
                  <a:pt x="1693627" y="0"/>
                </a:lnTo>
                <a:lnTo>
                  <a:pt x="1900665" y="0"/>
                </a:lnTo>
                <a:cubicBezTo>
                  <a:pt x="1946404" y="0"/>
                  <a:pt x="1983483" y="37079"/>
                  <a:pt x="1983483" y="82818"/>
                </a:cubicBezTo>
                <a:lnTo>
                  <a:pt x="1983483" y="973554"/>
                </a:lnTo>
                <a:lnTo>
                  <a:pt x="1983483" y="973554"/>
                </a:lnTo>
                <a:lnTo>
                  <a:pt x="1983483" y="1390791"/>
                </a:lnTo>
                <a:lnTo>
                  <a:pt x="1983483" y="1586131"/>
                </a:lnTo>
                <a:cubicBezTo>
                  <a:pt x="1983483" y="1631870"/>
                  <a:pt x="1946404" y="1668949"/>
                  <a:pt x="1900665" y="1668949"/>
                </a:cubicBezTo>
                <a:lnTo>
                  <a:pt x="1693627" y="1668949"/>
                </a:lnTo>
                <a:lnTo>
                  <a:pt x="1569403" y="1668949"/>
                </a:lnTo>
                <a:lnTo>
                  <a:pt x="1569403" y="1668949"/>
                </a:lnTo>
                <a:lnTo>
                  <a:pt x="1515148" y="1668949"/>
                </a:lnTo>
                <a:cubicBezTo>
                  <a:pt x="1504908" y="1672717"/>
                  <a:pt x="1516835" y="1653998"/>
                  <a:pt x="1503032" y="1640195"/>
                </a:cubicBezTo>
                <a:cubicBezTo>
                  <a:pt x="1489504" y="1641445"/>
                  <a:pt x="1525503" y="1609930"/>
                  <a:pt x="1522762" y="1600919"/>
                </a:cubicBezTo>
                <a:cubicBezTo>
                  <a:pt x="1522762" y="1604947"/>
                  <a:pt x="1553453" y="1597340"/>
                  <a:pt x="1547424" y="1594875"/>
                </a:cubicBezTo>
                <a:cubicBezTo>
                  <a:pt x="1541395" y="1592410"/>
                  <a:pt x="1496609" y="1767205"/>
                  <a:pt x="1486587" y="1586131"/>
                </a:cubicBezTo>
                <a:cubicBezTo>
                  <a:pt x="1476565" y="1405057"/>
                  <a:pt x="1487290" y="603615"/>
                  <a:pt x="1487290" y="508433"/>
                </a:cubicBezTo>
                <a:lnTo>
                  <a:pt x="0" y="651227"/>
                </a:lnTo>
                <a:cubicBezTo>
                  <a:pt x="528047" y="558070"/>
                  <a:pt x="939769" y="583315"/>
                  <a:pt x="1482850" y="379664"/>
                </a:cubicBezTo>
                <a:cubicBezTo>
                  <a:pt x="1482850" y="82752"/>
                  <a:pt x="1486587" y="379730"/>
                  <a:pt x="1486587" y="82818"/>
                </a:cubicBezTo>
                <a:close/>
              </a:path>
            </a:pathLst>
          </a:custGeom>
          <a:solidFill>
            <a:schemeClr val="accent1"/>
          </a:solid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378" name="正方形/長方形 7"/>
          <p:cNvSpPr/>
          <p:nvPr/>
        </p:nvSpPr>
        <p:spPr>
          <a:xfrm>
            <a:off x="7121318" y="4377562"/>
            <a:ext cx="2172344"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備蓄用倉庫や荷さばき駐車場として活用可能に</a:t>
            </a:r>
            <a:endParaRPr kumimoji="1"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79" name="テキスト ボックス 72"/>
          <p:cNvSpPr txBox="1"/>
          <p:nvPr/>
        </p:nvSpPr>
        <p:spPr>
          <a:xfrm>
            <a:off x="8074831" y="5345376"/>
            <a:ext cx="560353"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rPr>
              <a:t>C</a:t>
            </a:r>
            <a:endParaRPr kumimoji="1" lang="ja-JP" altLang="en-US" sz="3200" b="0" i="0" u="none" strike="noStrike" kern="1200" cap="none" spc="0" normalizeH="0" baseline="0" noProof="0" dirty="0">
              <a:ln>
                <a:noFill/>
              </a:ln>
              <a:solidFill>
                <a:srgbClr val="2D2D8A">
                  <a:lumMod val="75000"/>
                </a:srgbClr>
              </a:solidFill>
              <a:effectLst/>
              <a:uLnTx/>
              <a:uFillTx/>
              <a:latin typeface="ＭＳ ゴシック" panose="020B0609070205080204" pitchFamily="49" charset="-128"/>
              <a:ea typeface="ＭＳ ゴシック" panose="020B0609070205080204" pitchFamily="49" charset="-128"/>
              <a:cs typeface="+mn-cs"/>
            </a:endParaRPr>
          </a:p>
        </p:txBody>
      </p:sp>
      <p:sp>
        <p:nvSpPr>
          <p:cNvPr id="2380" name="正方形/長方形 36"/>
          <p:cNvSpPr/>
          <p:nvPr/>
        </p:nvSpPr>
        <p:spPr>
          <a:xfrm>
            <a:off x="73872" y="598418"/>
            <a:ext cx="9729034" cy="18764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○都市再生特別措置法等の一部を改正する法律（平成</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30</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年法律第</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22</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号）により創設</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第</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19</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条の</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13</a:t>
            </a:r>
            <a:r>
              <a:rPr kumimoji="1" lang="ja-JP" altLang="en-US" sz="1600" b="0" i="0" u="none" strike="noStrike" kern="1200" cap="none" spc="0" normalizeH="0" baseline="0" noProof="0" dirty="0" err="1">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第</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19</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条の</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14】</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都市再生緊急整備地域</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において、</a:t>
            </a: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都市再生緊急整備協議会</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が一定の区域において、</a:t>
            </a:r>
            <a:r>
              <a:rPr kumimoji="1" lang="ja-JP" altLang="en-US" sz="16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附置義務駐車場の台数と配置に関する計画</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を定める。</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○条例による一律的規制内容は適用されず、計画に即して駐車場を設けることで足りる。（条例に計画に即して駐車場を設ける旨が定められていることが必要。）。</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○「都市再生駐車施設配置計画の作成と運用に関する手引き」を公表（平成</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30</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年</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7</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月）</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2381" name="正方形/長方形 38"/>
          <p:cNvSpPr/>
          <p:nvPr/>
        </p:nvSpPr>
        <p:spPr>
          <a:xfrm>
            <a:off x="114212" y="2782433"/>
            <a:ext cx="9688694" cy="403223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2382" name="テキスト ボックス 40"/>
          <p:cNvSpPr txBox="1"/>
          <p:nvPr/>
        </p:nvSpPr>
        <p:spPr>
          <a:xfrm>
            <a:off x="56456" y="2708920"/>
            <a:ext cx="3868067" cy="323165"/>
          </a:xfrm>
          <a:prstGeom prst="rect">
            <a:avLst/>
          </a:prstGeom>
          <a:solidFill>
            <a:srgbClr val="0070C0"/>
          </a:solidFill>
          <a:ln>
            <a:solidFill>
              <a:srgbClr val="0070C0"/>
            </a:solidFill>
          </a:ln>
        </p:spPr>
        <p:txBody>
          <a:bodyPr wrap="square" numCol="1" rtlCol="0" anchor="ctr">
            <a:spAutoFit/>
          </a:bodyPr>
          <a:lstStyle/>
          <a:p>
            <a:pPr marL="0" marR="0" lvl="0" indent="0" algn="l" defTabSz="914400" rtl="0" eaLnBrk="1" fontAlgn="ctr" latinLnBrk="0" hangingPunct="1">
              <a:lnSpc>
                <a:spcPct val="100000"/>
              </a:lnSpc>
              <a:spcBef>
                <a:spcPct val="0"/>
              </a:spcBef>
              <a:spcAft>
                <a:spcPct val="0"/>
              </a:spcAft>
              <a:buClrTx/>
              <a:buSzTx/>
              <a:buFontTx/>
              <a:buNone/>
              <a:tabLst>
                <a:tab pos="82064" algn="l"/>
              </a:tabLst>
              <a:defRPr/>
            </a:pPr>
            <a:r>
              <a:rPr kumimoji="1" lang="ja-JP" altLang="en-US" sz="1500" b="1"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都市再生駐車施設配置計画制度のイメージ</a:t>
            </a:r>
          </a:p>
        </p:txBody>
      </p:sp>
      <p:sp>
        <p:nvSpPr>
          <p:cNvPr id="2383" name="タイトル 3"/>
          <p:cNvSpPr txBox="1"/>
          <p:nvPr/>
        </p:nvSpPr>
        <p:spPr>
          <a:xfrm>
            <a:off x="1940" y="1342"/>
            <a:ext cx="9164426" cy="476064"/>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16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32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81"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642"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ＭＳ Ｐゴシック"/>
                <a:ea typeface="ＭＳ Ｐゴシック"/>
                <a:cs typeface="+mj-cs"/>
              </a:rPr>
              <a:t>駐車場法の特例③</a:t>
            </a:r>
            <a:r>
              <a:rPr kumimoji="1" lang="ja-JP" altLang="en-US" sz="2000" b="0" i="0" u="none" strike="noStrike" kern="0" cap="none" spc="0" normalizeH="0" baseline="0" noProof="0" dirty="0">
                <a:ln>
                  <a:noFill/>
                </a:ln>
                <a:solidFill>
                  <a:srgbClr val="4087C8"/>
                </a:solidFill>
                <a:effectLst/>
                <a:uLnTx/>
                <a:uFillTx/>
                <a:latin typeface="ＭＳ Ｐゴシック"/>
                <a:ea typeface="ＭＳ Ｐゴシック"/>
                <a:cs typeface="+mj-cs"/>
              </a:rPr>
              <a:t>都市再生特措法　都市再生駐車施設配置計画</a:t>
            </a:r>
            <a:endParaRPr kumimoji="1" lang="ja-JP" altLang="en-US" sz="2400" b="0" i="0" u="none" strike="noStrike" kern="0" cap="none" spc="0" normalizeH="0" baseline="0" noProof="0" dirty="0">
              <a:ln>
                <a:noFill/>
              </a:ln>
              <a:solidFill>
                <a:srgbClr val="4087C8"/>
              </a:solidFill>
              <a:effectLst/>
              <a:uLnTx/>
              <a:uFillTx/>
              <a:latin typeface="ＭＳ Ｐゴシック"/>
              <a:ea typeface="ＭＳ Ｐゴシック"/>
              <a:cs typeface="+mj-cs"/>
            </a:endParaRPr>
          </a:p>
        </p:txBody>
      </p:sp>
      <p:sp>
        <p:nvSpPr>
          <p:cNvPr id="2384" name="テキスト ボックス 2"/>
          <p:cNvSpPr txBox="1"/>
          <p:nvPr/>
        </p:nvSpPr>
        <p:spPr>
          <a:xfrm>
            <a:off x="2745633" y="2467088"/>
            <a:ext cx="7428637" cy="25391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05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手引き等については国土交通省</a:t>
            </a:r>
            <a:r>
              <a:rPr kumimoji="1" lang="en-US" altLang="ja-JP" sz="105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HP</a:t>
            </a:r>
            <a:r>
              <a:rPr kumimoji="1" lang="ja-JP" altLang="en-US" sz="105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en-US" altLang="ja-JP" sz="105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 http://www.mlit.go.jp/toshi/toshi_gairo_tk_000040.html </a:t>
            </a:r>
            <a:r>
              <a:rPr kumimoji="1" lang="ja-JP" altLang="en-US" sz="105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）をご覧下さい。</a:t>
            </a:r>
          </a:p>
        </p:txBody>
      </p:sp>
      <p:sp>
        <p:nvSpPr>
          <p:cNvPr id="2" name="スライド番号プレースホルダー 1"/>
          <p:cNvSpPr>
            <a:spLocks noGrp="1"/>
          </p:cNvSpPr>
          <p:nvPr>
            <p:ph type="sldNum" sz="quarter" idx="12"/>
          </p:nvPr>
        </p:nvSpPr>
        <p:spPr>
          <a:xfrm>
            <a:off x="9166365" y="6429520"/>
            <a:ext cx="587851"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791457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697416" cy="476250"/>
          </a:xfrm>
        </p:spPr>
        <p:txBody>
          <a:bodyPr/>
          <a:lstStyle/>
          <a:p>
            <a:pPr lvl="0" eaLnBrk="1" hangingPunct="1">
              <a:defRPr/>
            </a:pPr>
            <a:r>
              <a:rPr kumimoji="1" lang="ja-JP" altLang="en-US" dirty="0">
                <a:latin typeface="+mn-ea"/>
                <a:ea typeface="+mn-ea"/>
              </a:rPr>
              <a:t>駐車場法の特例④</a:t>
            </a:r>
            <a:r>
              <a:rPr lang="ja-JP" altLang="en-US" sz="2400" dirty="0">
                <a:latin typeface="+mn-ea"/>
                <a:ea typeface="+mn-ea"/>
                <a:cs typeface="+mn-cs"/>
              </a:rPr>
              <a:t>都市再生特措法　滞在快適性等向上区域</a:t>
            </a:r>
          </a:p>
        </p:txBody>
      </p:sp>
      <p:sp>
        <p:nvSpPr>
          <p:cNvPr id="4" name="スライド番号プレースホルダー 3"/>
          <p:cNvSpPr>
            <a:spLocks noGrp="1"/>
          </p:cNvSpPr>
          <p:nvPr>
            <p:ph type="sldNum" sz="quarter" idx="12"/>
          </p:nvPr>
        </p:nvSpPr>
        <p:spPr>
          <a:xfrm>
            <a:off x="7474477" y="6299469"/>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 name="正方形/長方形 36"/>
          <p:cNvSpPr/>
          <p:nvPr/>
        </p:nvSpPr>
        <p:spPr>
          <a:xfrm>
            <a:off x="73872" y="598419"/>
            <a:ext cx="9729034" cy="134129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○都市再生特別措置法等の一部を改正する法律（令和</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年法律第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43</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号）により創設　</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の</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第</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46</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条の</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等</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滞在快適性等向上区域において、①路外駐車場配置等基準、②駐車場出入口制限道路、③集約駐車施設の位置・規模を定めることにより、①路外駐車場の配置の適正化、②にぎわいの中心となる道路への出入口設置制限、③附置義務駐車施設の集約化等を図るこ</a:t>
            </a:r>
            <a:r>
              <a:rPr kumimoji="1" lang="ja-JP" altLang="en-US" sz="15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とが</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可能となる。</a:t>
            </a:r>
            <a:endPar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74625" marR="0" lvl="0" indent="-174625" algn="just" defTabSz="914400" rtl="0" eaLnBrk="1" fontAlgn="base" latinLnBrk="0" hangingPunct="1">
              <a:lnSpc>
                <a:spcPct val="100000"/>
              </a:lnSpc>
              <a:spcBef>
                <a:spcPts val="3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○改正に関して、令和</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9</a:t>
            </a:r>
            <a:r>
              <a:rPr kumimoji="1" lang="ja-JP" altLang="en-US"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月に「標準駐車場条例の改正に関する技術的助言」を発出。</a:t>
            </a:r>
            <a:endParaRPr kumimoji="1" lang="en-US" altLang="ja-JP" sz="15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テキスト ボックス 2"/>
          <p:cNvSpPr txBox="1"/>
          <p:nvPr/>
        </p:nvSpPr>
        <p:spPr>
          <a:xfrm>
            <a:off x="3546004" y="6647928"/>
            <a:ext cx="636263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技術的助言等については国土交通省</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HP</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http://www.mlit.go.jp/toshi/toshi_gairo_tk_000040.html </a:t>
            </a:r>
            <a:r>
              <a:rPr kumimoji="1" lang="ja-JP" altLang="en-US" sz="10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）をご覧下さい。</a:t>
            </a:r>
          </a:p>
        </p:txBody>
      </p:sp>
      <p:grpSp>
        <p:nvGrpSpPr>
          <p:cNvPr id="49" name="グループ化 48"/>
          <p:cNvGrpSpPr/>
          <p:nvPr/>
        </p:nvGrpSpPr>
        <p:grpSpPr>
          <a:xfrm>
            <a:off x="98697" y="2009711"/>
            <a:ext cx="9623684" cy="1363732"/>
            <a:chOff x="115856" y="3896132"/>
            <a:chExt cx="3856628" cy="1363732"/>
          </a:xfrm>
        </p:grpSpPr>
        <p:sp>
          <p:nvSpPr>
            <p:cNvPr id="18" name="正方形/長方形 21"/>
            <p:cNvSpPr/>
            <p:nvPr/>
          </p:nvSpPr>
          <p:spPr>
            <a:xfrm>
              <a:off x="172948" y="4294013"/>
              <a:ext cx="2779356"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居心地が良く歩きたくなる」まちなかの形成を目指す区域（滞在快適性等向上区域）において</a:t>
              </a:r>
              <a:r>
                <a:rPr kumimoji="1" lang="ja-JP" altLang="en-US" sz="12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、届出が必要となる路外駐車場の規模及び配置の基準を定め誘導する等、まち</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なかの路外駐車場の配置を適正化。</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正方形/長方形 40"/>
            <p:cNvSpPr/>
            <p:nvPr/>
          </p:nvSpPr>
          <p:spPr>
            <a:xfrm>
              <a:off x="115856" y="4127864"/>
              <a:ext cx="3856628" cy="1132000"/>
            </a:xfrm>
            <a:prstGeom prst="rect">
              <a:avLst/>
            </a:prstGeom>
            <a:noFill/>
            <a:ln w="28575">
              <a:solidFill>
                <a:srgbClr val="F84A4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0" name="テキスト ボックス 41"/>
            <p:cNvSpPr txBox="1"/>
            <p:nvPr/>
          </p:nvSpPr>
          <p:spPr>
            <a:xfrm>
              <a:off x="1320684" y="3896132"/>
              <a:ext cx="1358586" cy="307777"/>
            </a:xfrm>
            <a:prstGeom prst="rect">
              <a:avLst/>
            </a:prstGeom>
            <a:solidFill>
              <a:srgbClr val="FF0000"/>
            </a:solidFill>
            <a:ln>
              <a:solidFill>
                <a:srgbClr val="FF0000"/>
              </a:solidFill>
            </a:ln>
          </p:spPr>
          <p:txBody>
            <a:bodyPr wrap="squar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まちなかの路外駐車場の面的な配置適正化</a:t>
              </a:r>
            </a:p>
          </p:txBody>
        </p:sp>
        <p:sp>
          <p:nvSpPr>
            <p:cNvPr id="15" name="下矢印 56"/>
            <p:cNvSpPr/>
            <p:nvPr/>
          </p:nvSpPr>
          <p:spPr>
            <a:xfrm>
              <a:off x="1389674" y="4674193"/>
              <a:ext cx="133584" cy="144962"/>
            </a:xfrm>
            <a:prstGeom prst="down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9" name="正方形/長方形 23"/>
            <p:cNvSpPr/>
            <p:nvPr/>
          </p:nvSpPr>
          <p:spPr>
            <a:xfrm>
              <a:off x="166578" y="4833701"/>
              <a:ext cx="2514907" cy="376602"/>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フリンジ駐車場の設置による区域内への自動車流入の抑制、自動車と歩行者の動線の分離等により、安全・快適で歩きやすいまちなかを形成</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11" name="正方形/長方形 43"/>
          <p:cNvSpPr/>
          <p:nvPr/>
        </p:nvSpPr>
        <p:spPr>
          <a:xfrm>
            <a:off x="124086" y="3645352"/>
            <a:ext cx="4468874" cy="3029406"/>
          </a:xfrm>
          <a:prstGeom prst="rect">
            <a:avLst/>
          </a:prstGeom>
          <a:noFill/>
          <a:ln w="28575">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12" name="テキスト ボックス 44"/>
          <p:cNvSpPr txBox="1"/>
          <p:nvPr/>
        </p:nvSpPr>
        <p:spPr>
          <a:xfrm>
            <a:off x="767586" y="3419970"/>
            <a:ext cx="3113865" cy="485634"/>
          </a:xfrm>
          <a:prstGeom prst="rect">
            <a:avLst/>
          </a:prstGeom>
          <a:solidFill>
            <a:srgbClr val="00B050"/>
          </a:solidFill>
          <a:ln>
            <a:solidFill>
              <a:srgbClr val="00B050"/>
            </a:solidFill>
          </a:ln>
        </p:spPr>
        <p:txBody>
          <a:bodyPr wrap="square" lIns="72000" tIns="36000" rIns="72000" bIns="3600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まちなかのメインストリート等における</a:t>
            </a:r>
            <a:endParaRPr kumimoji="1" lang="en-US" altLang="ja-JP"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路外駐車場の出入口規制</a:t>
            </a:r>
          </a:p>
        </p:txBody>
      </p:sp>
      <p:sp>
        <p:nvSpPr>
          <p:cNvPr id="16" name="テキスト ボックス 11"/>
          <p:cNvSpPr txBox="1"/>
          <p:nvPr/>
        </p:nvSpPr>
        <p:spPr>
          <a:xfrm>
            <a:off x="272345" y="3902008"/>
            <a:ext cx="4172357" cy="1484598"/>
          </a:xfrm>
          <a:prstGeom prst="rect">
            <a:avLst/>
          </a:prstGeom>
          <a:noFill/>
          <a:ln w="9525">
            <a:noFill/>
            <a:miter lim="800000"/>
            <a:headEnd/>
            <a:tailEnd/>
          </a:ln>
        </p:spPr>
        <p:txBody>
          <a:bodyPr vert="horz" wrap="square" lIns="3600" tIns="3600" rIns="3600" bIns="3600" numCol="1" rtlCol="0" anchor="ctr" anchorCtr="0" compatLnSpc="1">
            <a:prstTxWarp prst="textNoShape">
              <a:avLst/>
            </a:prstTxWarp>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メインストリートなどの交流・滞在空間として重要な道路を「駐車場出入口制限道路」に指定し、路外駐車場からの自動車の出入りを</a:t>
            </a:r>
            <a:r>
              <a:rPr kumimoji="1" lang="ja-JP" altLang="en-US" sz="12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抑制。</a:t>
            </a:r>
            <a:endParaRPr kumimoji="1" lang="en-US" altLang="ja-JP" sz="12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歩行者の安全性・快適性が向上。沿道のオープンスペースでの交流・滞在や様々なイベント等の実施がしやすい公共空間を形成。</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0" name="図 7"/>
          <p:cNvPicPr>
            <a:picLocks noChangeAspect="1"/>
          </p:cNvPicPr>
          <p:nvPr/>
        </p:nvPicPr>
        <p:blipFill>
          <a:blip r:embed="rId2"/>
          <a:stretch>
            <a:fillRect/>
          </a:stretch>
        </p:blipFill>
        <p:spPr>
          <a:xfrm>
            <a:off x="1026162" y="5287173"/>
            <a:ext cx="2062487" cy="1344037"/>
          </a:xfrm>
          <a:prstGeom prst="rect">
            <a:avLst/>
          </a:prstGeom>
        </p:spPr>
      </p:pic>
      <p:sp>
        <p:nvSpPr>
          <p:cNvPr id="21" name="下矢印 9"/>
          <p:cNvSpPr/>
          <p:nvPr/>
        </p:nvSpPr>
        <p:spPr>
          <a:xfrm>
            <a:off x="2021796" y="4685296"/>
            <a:ext cx="311725" cy="142875"/>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22" name="図 5"/>
          <p:cNvPicPr>
            <a:picLocks noChangeAspect="1"/>
          </p:cNvPicPr>
          <p:nvPr/>
        </p:nvPicPr>
        <p:blipFill>
          <a:blip r:embed="rId3"/>
          <a:stretch>
            <a:fillRect/>
          </a:stretch>
        </p:blipFill>
        <p:spPr>
          <a:xfrm>
            <a:off x="1031866" y="5271148"/>
            <a:ext cx="1256838" cy="1223618"/>
          </a:xfrm>
          <a:prstGeom prst="rect">
            <a:avLst/>
          </a:prstGeom>
        </p:spPr>
      </p:pic>
      <p:sp>
        <p:nvSpPr>
          <p:cNvPr id="23" name="正方形/長方形 40"/>
          <p:cNvSpPr/>
          <p:nvPr/>
        </p:nvSpPr>
        <p:spPr>
          <a:xfrm>
            <a:off x="4691546" y="3645351"/>
            <a:ext cx="5030835" cy="3022822"/>
          </a:xfrm>
          <a:prstGeom prst="rect">
            <a:avLst/>
          </a:prstGeom>
          <a:no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180975" marR="0" lvl="0" indent="-180975" algn="just" defTabSz="914400" rtl="0" eaLnBrk="1" fontAlgn="base" latinLnBrk="0" hangingPunct="1">
              <a:lnSpc>
                <a:spcPct val="100000"/>
              </a:lnSpc>
              <a:spcBef>
                <a:spcPct val="0"/>
              </a:spcBef>
              <a:spcAft>
                <a:spcPct val="0"/>
              </a:spcAft>
              <a:buClrTx/>
              <a:buSzTx/>
              <a:buFontTx/>
              <a:buNone/>
              <a:tabLst/>
              <a:defRPr/>
            </a:pPr>
            <a:endParaRPr kumimoji="1" lang="en-US" altLang="ja-JP"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144000" marR="0" lvl="0" indent="-144000" algn="just"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24" name="テキスト ボックス 41"/>
          <p:cNvSpPr txBox="1"/>
          <p:nvPr/>
        </p:nvSpPr>
        <p:spPr>
          <a:xfrm>
            <a:off x="5969365" y="3499177"/>
            <a:ext cx="2299842" cy="307777"/>
          </a:xfrm>
          <a:prstGeom prst="rect">
            <a:avLst/>
          </a:prstGeom>
          <a:solidFill>
            <a:schemeClr val="accent6"/>
          </a:solidFill>
          <a:ln>
            <a:solidFill>
              <a:schemeClr val="accent6"/>
            </a:solidFill>
          </a:ln>
        </p:spPr>
        <p:txBody>
          <a:bodyPr wrap="none" lIns="72000" rIns="72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rPr>
              <a:t>附置義務駐車施設の集約化</a:t>
            </a:r>
          </a:p>
        </p:txBody>
      </p:sp>
      <p:sp>
        <p:nvSpPr>
          <p:cNvPr id="25" name="正方形/長方形 21"/>
          <p:cNvSpPr/>
          <p:nvPr/>
        </p:nvSpPr>
        <p:spPr>
          <a:xfrm>
            <a:off x="4747921" y="3844858"/>
            <a:ext cx="4918085" cy="561268"/>
          </a:xfrm>
          <a:prstGeom prst="rect">
            <a:avLst/>
          </a:prstGeom>
        </p:spPr>
        <p:txBody>
          <a:bodyPr wrap="square" lIns="3600" tIns="3600" rIns="3600" bIns="3600">
            <a:spAutoFit/>
          </a:bodyPr>
          <a:lstStyle/>
          <a:p>
            <a:pPr marL="144000" marR="0" lvl="0" indent="-144000" algn="just"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「居心地が良く歩きたくなる」まちなかの形成を目指す区域（滞在快適性等向上区域）において、附置義務駐車施設を集約化することにより、</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安全・快適で歩きやすいまちなか</a:t>
            </a:r>
            <a:r>
              <a:rPr kumimoji="1" lang="ja-JP" altLang="en-US"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を形成。</a:t>
            </a:r>
            <a:endParaRPr kumimoji="1" lang="en-US" altLang="ja-JP" sz="12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角丸四角形 107"/>
          <p:cNvSpPr/>
          <p:nvPr/>
        </p:nvSpPr>
        <p:spPr>
          <a:xfrm>
            <a:off x="5274060" y="4685792"/>
            <a:ext cx="1377041" cy="616926"/>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27" name="角丸四角形 108"/>
          <p:cNvSpPr/>
          <p:nvPr/>
        </p:nvSpPr>
        <p:spPr>
          <a:xfrm>
            <a:off x="5208828" y="4417522"/>
            <a:ext cx="1511300"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駐車場法（現行）</a:t>
            </a:r>
          </a:p>
        </p:txBody>
      </p:sp>
      <p:sp>
        <p:nvSpPr>
          <p:cNvPr id="28" name="テキスト ボックス 34"/>
          <p:cNvSpPr txBox="1">
            <a:spLocks noChangeArrowheads="1"/>
          </p:cNvSpPr>
          <p:nvPr/>
        </p:nvSpPr>
        <p:spPr>
          <a:xfrm>
            <a:off x="5305783" y="4702553"/>
            <a:ext cx="1327164" cy="600164"/>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条例に基づき当該建築物の敷地内に駐車施設を設置</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29" name="AutoShape 21"/>
          <p:cNvSpPr>
            <a:spLocks noChangeArrowheads="1"/>
          </p:cNvSpPr>
          <p:nvPr/>
        </p:nvSpPr>
        <p:spPr>
          <a:xfrm rot="16200000">
            <a:off x="6659136" y="5791207"/>
            <a:ext cx="647700" cy="387350"/>
          </a:xfrm>
          <a:prstGeom prst="downArrow">
            <a:avLst>
              <a:gd name="adj1" fmla="val 53213"/>
              <a:gd name="adj2" fmla="val 67162"/>
            </a:avLst>
          </a:prstGeom>
          <a:solidFill>
            <a:srgbClr val="FF9933"/>
          </a:solidFill>
          <a:ln>
            <a:noFill/>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0" name="テキスト ボックス 19"/>
          <p:cNvSpPr txBox="1">
            <a:spLocks noChangeArrowheads="1"/>
          </p:cNvSpPr>
          <p:nvPr/>
        </p:nvSpPr>
        <p:spPr>
          <a:xfrm>
            <a:off x="7102477" y="4661185"/>
            <a:ext cx="2236787" cy="76944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３パターンの条例が制定可能に。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①集約駐車施設内に設置させる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②建築物の敷地内に設置させる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③①か②のどちらかに設置させる</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endParaRPr>
          </a:p>
        </p:txBody>
      </p:sp>
      <p:sp>
        <p:nvSpPr>
          <p:cNvPr id="31" name="角丸四角形 113"/>
          <p:cNvSpPr/>
          <p:nvPr/>
        </p:nvSpPr>
        <p:spPr>
          <a:xfrm>
            <a:off x="7129464" y="4677060"/>
            <a:ext cx="2112082" cy="743017"/>
          </a:xfrm>
          <a:prstGeom prst="roundRect">
            <a:avLst>
              <a:gd name="adj" fmla="val 5578"/>
            </a:avLst>
          </a:prstGeom>
          <a:noFill/>
          <a:ln w="19050">
            <a:solidFill>
              <a:srgbClr val="FF99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Meiryo UI" panose="020B0604030504040204" pitchFamily="34" charset="-128"/>
              <a:ea typeface="Meiryo UI" panose="020B0604030504040204" pitchFamily="34" charset="-128"/>
              <a:cs typeface="+mn-cs"/>
            </a:endParaRPr>
          </a:p>
        </p:txBody>
      </p:sp>
      <p:sp>
        <p:nvSpPr>
          <p:cNvPr id="32" name="角丸四角形 114"/>
          <p:cNvSpPr/>
          <p:nvPr/>
        </p:nvSpPr>
        <p:spPr>
          <a:xfrm>
            <a:off x="7439027" y="4404822"/>
            <a:ext cx="1512887" cy="3413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駐車場法の特例</a:t>
            </a:r>
          </a:p>
        </p:txBody>
      </p:sp>
      <p:grpSp>
        <p:nvGrpSpPr>
          <p:cNvPr id="33" name="グループ化 29"/>
          <p:cNvGrpSpPr/>
          <p:nvPr/>
        </p:nvGrpSpPr>
        <p:grpSpPr>
          <a:xfrm>
            <a:off x="5289506" y="5507516"/>
            <a:ext cx="1307596" cy="1058400"/>
            <a:chOff x="716891" y="2483397"/>
            <a:chExt cx="1307596" cy="1058400"/>
          </a:xfrm>
        </p:grpSpPr>
        <p:pic>
          <p:nvPicPr>
            <p:cNvPr id="34" name="図 357"/>
            <p:cNvPicPr>
              <a:picLocks noChangeAspect="1"/>
            </p:cNvPicPr>
            <p:nvPr/>
          </p:nvPicPr>
          <p:blipFill>
            <a:blip r:embed="rId4"/>
            <a:stretch>
              <a:fillRect/>
            </a:stretch>
          </p:blipFill>
          <p:spPr>
            <a:xfrm>
              <a:off x="716891" y="2483397"/>
              <a:ext cx="1307596" cy="1058400"/>
            </a:xfrm>
            <a:prstGeom prst="rect">
              <a:avLst/>
            </a:prstGeom>
          </p:spPr>
        </p:pic>
        <p:sp>
          <p:nvSpPr>
            <p:cNvPr id="35" name="フリーフォーム 24"/>
            <p:cNvSpPr/>
            <p:nvPr/>
          </p:nvSpPr>
          <p:spPr>
            <a:xfrm>
              <a:off x="826294" y="2488406"/>
              <a:ext cx="211931" cy="352425"/>
            </a:xfrm>
            <a:custGeom>
              <a:avLst/>
              <a:gdLst>
                <a:gd name="connsiteX0" fmla="*/ 133350 w 211931"/>
                <a:gd name="connsiteY0" fmla="*/ 0 h 352425"/>
                <a:gd name="connsiteX1" fmla="*/ 59531 w 211931"/>
                <a:gd name="connsiteY1" fmla="*/ 26194 h 352425"/>
                <a:gd name="connsiteX2" fmla="*/ 47625 w 211931"/>
                <a:gd name="connsiteY2" fmla="*/ 240507 h 352425"/>
                <a:gd name="connsiteX3" fmla="*/ 0 w 211931"/>
                <a:gd name="connsiteY3" fmla="*/ 269082 h 352425"/>
                <a:gd name="connsiteX4" fmla="*/ 85725 w 211931"/>
                <a:gd name="connsiteY4" fmla="*/ 352425 h 352425"/>
                <a:gd name="connsiteX5" fmla="*/ 121444 w 211931"/>
                <a:gd name="connsiteY5" fmla="*/ 314325 h 352425"/>
                <a:gd name="connsiteX6" fmla="*/ 130969 w 211931"/>
                <a:gd name="connsiteY6" fmla="*/ 185738 h 352425"/>
                <a:gd name="connsiteX7" fmla="*/ 209550 w 211931"/>
                <a:gd name="connsiteY7" fmla="*/ 150019 h 352425"/>
                <a:gd name="connsiteX8" fmla="*/ 211931 w 211931"/>
                <a:gd name="connsiteY8" fmla="*/ 71438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931" h="352425">
                  <a:moveTo>
                    <a:pt x="133350" y="0"/>
                  </a:moveTo>
                  <a:lnTo>
                    <a:pt x="59531" y="26194"/>
                  </a:lnTo>
                  <a:lnTo>
                    <a:pt x="47625" y="240507"/>
                  </a:lnTo>
                  <a:lnTo>
                    <a:pt x="0" y="269082"/>
                  </a:lnTo>
                  <a:lnTo>
                    <a:pt x="85725" y="352425"/>
                  </a:lnTo>
                  <a:lnTo>
                    <a:pt x="121444" y="314325"/>
                  </a:lnTo>
                  <a:lnTo>
                    <a:pt x="130969" y="185738"/>
                  </a:lnTo>
                  <a:lnTo>
                    <a:pt x="209550" y="150019"/>
                  </a:lnTo>
                  <a:cubicBezTo>
                    <a:pt x="210344" y="123825"/>
                    <a:pt x="211137" y="97632"/>
                    <a:pt x="211931" y="71438"/>
                  </a:cubicBezTo>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6" name="フリーフォーム 25"/>
            <p:cNvSpPr/>
            <p:nvPr/>
          </p:nvSpPr>
          <p:spPr>
            <a:xfrm>
              <a:off x="1362075" y="3062288"/>
              <a:ext cx="271463" cy="421481"/>
            </a:xfrm>
            <a:custGeom>
              <a:avLst/>
              <a:gdLst>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207169 w 271463"/>
                <a:gd name="connsiteY9"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3356 w 271463"/>
                <a:gd name="connsiteY9" fmla="*/ 107156 h 421481"/>
                <a:gd name="connsiteX10" fmla="*/ 207169 w 271463"/>
                <a:gd name="connsiteY10" fmla="*/ 38100 h 421481"/>
                <a:gd name="connsiteX0" fmla="*/ 207169 w 271463"/>
                <a:gd name="connsiteY0" fmla="*/ 38100 h 421481"/>
                <a:gd name="connsiteX1" fmla="*/ 169069 w 271463"/>
                <a:gd name="connsiteY1" fmla="*/ 0 h 421481"/>
                <a:gd name="connsiteX2" fmla="*/ 16669 w 271463"/>
                <a:gd name="connsiteY2" fmla="*/ 47625 h 421481"/>
                <a:gd name="connsiteX3" fmla="*/ 0 w 271463"/>
                <a:gd name="connsiteY3" fmla="*/ 207168 h 421481"/>
                <a:gd name="connsiteX4" fmla="*/ 204788 w 271463"/>
                <a:gd name="connsiteY4" fmla="*/ 421481 h 421481"/>
                <a:gd name="connsiteX5" fmla="*/ 271463 w 271463"/>
                <a:gd name="connsiteY5" fmla="*/ 400050 h 421481"/>
                <a:gd name="connsiteX6" fmla="*/ 123825 w 271463"/>
                <a:gd name="connsiteY6" fmla="*/ 250031 h 421481"/>
                <a:gd name="connsiteX7" fmla="*/ 128588 w 271463"/>
                <a:gd name="connsiteY7" fmla="*/ 180975 h 421481"/>
                <a:gd name="connsiteX8" fmla="*/ 180975 w 271463"/>
                <a:gd name="connsiteY8" fmla="*/ 142875 h 421481"/>
                <a:gd name="connsiteX9" fmla="*/ 180974 w 271463"/>
                <a:gd name="connsiteY9" fmla="*/ 45244 h 421481"/>
                <a:gd name="connsiteX10" fmla="*/ 207169 w 271463"/>
                <a:gd name="connsiteY10" fmla="*/ 38100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463" h="421481">
                  <a:moveTo>
                    <a:pt x="207169" y="38100"/>
                  </a:moveTo>
                  <a:lnTo>
                    <a:pt x="169069" y="0"/>
                  </a:lnTo>
                  <a:lnTo>
                    <a:pt x="16669" y="47625"/>
                  </a:lnTo>
                  <a:lnTo>
                    <a:pt x="0" y="207168"/>
                  </a:lnTo>
                  <a:lnTo>
                    <a:pt x="204788" y="421481"/>
                  </a:lnTo>
                  <a:lnTo>
                    <a:pt x="271463" y="400050"/>
                  </a:lnTo>
                  <a:lnTo>
                    <a:pt x="123825" y="250031"/>
                  </a:lnTo>
                  <a:lnTo>
                    <a:pt x="128588" y="180975"/>
                  </a:lnTo>
                  <a:lnTo>
                    <a:pt x="180975" y="142875"/>
                  </a:lnTo>
                  <a:cubicBezTo>
                    <a:pt x="180975" y="110331"/>
                    <a:pt x="180974" y="77788"/>
                    <a:pt x="180974" y="45244"/>
                  </a:cubicBezTo>
                  <a:lnTo>
                    <a:pt x="207169" y="38100"/>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37" name="フリーフォーム 27"/>
            <p:cNvSpPr/>
            <p:nvPr/>
          </p:nvSpPr>
          <p:spPr>
            <a:xfrm>
              <a:off x="1750219" y="3255169"/>
              <a:ext cx="166687" cy="183356"/>
            </a:xfrm>
            <a:custGeom>
              <a:avLst/>
              <a:gdLst>
                <a:gd name="connsiteX0" fmla="*/ 0 w 166687"/>
                <a:gd name="connsiteY0" fmla="*/ 28575 h 183356"/>
                <a:gd name="connsiteX1" fmla="*/ 16669 w 166687"/>
                <a:gd name="connsiteY1" fmla="*/ 157162 h 183356"/>
                <a:gd name="connsiteX2" fmla="*/ 50006 w 166687"/>
                <a:gd name="connsiteY2" fmla="*/ 183356 h 183356"/>
                <a:gd name="connsiteX3" fmla="*/ 161925 w 166687"/>
                <a:gd name="connsiteY3" fmla="*/ 142875 h 183356"/>
                <a:gd name="connsiteX4" fmla="*/ 166687 w 166687"/>
                <a:gd name="connsiteY4" fmla="*/ 97631 h 183356"/>
                <a:gd name="connsiteX5" fmla="*/ 64294 w 166687"/>
                <a:gd name="connsiteY5" fmla="*/ 0 h 183356"/>
                <a:gd name="connsiteX6" fmla="*/ 0 w 166687"/>
                <a:gd name="connsiteY6" fmla="*/ 28575 h 183356"/>
                <a:gd name="connsiteX0" fmla="*/ 0 w 166687"/>
                <a:gd name="connsiteY0" fmla="*/ 28575 h 183356"/>
                <a:gd name="connsiteX1" fmla="*/ 7144 w 166687"/>
                <a:gd name="connsiteY1" fmla="*/ 76200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19050 w 166687"/>
                <a:gd name="connsiteY1" fmla="*/ 50007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9050 w 166687"/>
                <a:gd name="connsiteY2" fmla="*/ 150018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6194 w 166687"/>
                <a:gd name="connsiteY2" fmla="*/ 161925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21432 w 166687"/>
                <a:gd name="connsiteY2" fmla="*/ 159543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 name="connsiteX0" fmla="*/ 0 w 166687"/>
                <a:gd name="connsiteY0" fmla="*/ 28575 h 183356"/>
                <a:gd name="connsiteX1" fmla="*/ 26193 w 166687"/>
                <a:gd name="connsiteY1" fmla="*/ 61913 h 183356"/>
                <a:gd name="connsiteX2" fmla="*/ 16669 w 166687"/>
                <a:gd name="connsiteY2" fmla="*/ 157162 h 183356"/>
                <a:gd name="connsiteX3" fmla="*/ 50006 w 166687"/>
                <a:gd name="connsiteY3" fmla="*/ 183356 h 183356"/>
                <a:gd name="connsiteX4" fmla="*/ 161925 w 166687"/>
                <a:gd name="connsiteY4" fmla="*/ 142875 h 183356"/>
                <a:gd name="connsiteX5" fmla="*/ 166687 w 166687"/>
                <a:gd name="connsiteY5" fmla="*/ 97631 h 183356"/>
                <a:gd name="connsiteX6" fmla="*/ 64294 w 166687"/>
                <a:gd name="connsiteY6" fmla="*/ 0 h 183356"/>
                <a:gd name="connsiteX7" fmla="*/ 0 w 166687"/>
                <a:gd name="connsiteY7" fmla="*/ 28575 h 18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6687" h="183356">
                  <a:moveTo>
                    <a:pt x="0" y="28575"/>
                  </a:moveTo>
                  <a:lnTo>
                    <a:pt x="26193" y="61913"/>
                  </a:lnTo>
                  <a:cubicBezTo>
                    <a:pt x="25399" y="97631"/>
                    <a:pt x="17463" y="121444"/>
                    <a:pt x="16669" y="157162"/>
                  </a:cubicBezTo>
                  <a:lnTo>
                    <a:pt x="50006" y="183356"/>
                  </a:lnTo>
                  <a:lnTo>
                    <a:pt x="161925" y="142875"/>
                  </a:lnTo>
                  <a:lnTo>
                    <a:pt x="166687" y="97631"/>
                  </a:lnTo>
                  <a:lnTo>
                    <a:pt x="64294" y="0"/>
                  </a:lnTo>
                  <a:lnTo>
                    <a:pt x="0" y="28575"/>
                  </a:lnTo>
                  <a:close/>
                </a:path>
              </a:pathLst>
            </a:custGeom>
            <a:solidFill>
              <a:srgbClr val="0070C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grpSp>
        <p:nvGrpSpPr>
          <p:cNvPr id="38" name="グループ化 32"/>
          <p:cNvGrpSpPr/>
          <p:nvPr/>
        </p:nvGrpSpPr>
        <p:grpSpPr>
          <a:xfrm>
            <a:off x="7521711" y="5450043"/>
            <a:ext cx="1229204" cy="1102805"/>
            <a:chOff x="2949096" y="2425924"/>
            <a:chExt cx="1229204" cy="1102805"/>
          </a:xfrm>
        </p:grpSpPr>
        <p:grpSp>
          <p:nvGrpSpPr>
            <p:cNvPr id="39" name="グループ化 4"/>
            <p:cNvGrpSpPr/>
            <p:nvPr/>
          </p:nvGrpSpPr>
          <p:grpSpPr>
            <a:xfrm>
              <a:off x="2949096" y="2425924"/>
              <a:ext cx="1229204" cy="1102805"/>
              <a:chOff x="2949096" y="2425924"/>
              <a:chExt cx="1229204" cy="1102805"/>
            </a:xfrm>
          </p:grpSpPr>
          <p:pic>
            <p:nvPicPr>
              <p:cNvPr id="41" name="図 359"/>
              <p:cNvPicPr>
                <a:picLocks noChangeAspect="1"/>
              </p:cNvPicPr>
              <p:nvPr/>
            </p:nvPicPr>
            <p:blipFill>
              <a:blip r:embed="rId5"/>
              <a:stretch>
                <a:fillRect/>
              </a:stretch>
            </p:blipFill>
            <p:spPr>
              <a:xfrm>
                <a:off x="2949096" y="2425924"/>
                <a:ext cx="1229204" cy="1102805"/>
              </a:xfrm>
              <a:prstGeom prst="rect">
                <a:avLst/>
              </a:prstGeom>
            </p:spPr>
          </p:pic>
          <p:sp>
            <p:nvSpPr>
              <p:cNvPr id="42" name="正方形/長方形 2"/>
              <p:cNvSpPr/>
              <p:nvPr/>
            </p:nvSpPr>
            <p:spPr>
              <a:xfrm>
                <a:off x="3625690" y="2439189"/>
                <a:ext cx="540000" cy="144000"/>
              </a:xfrm>
              <a:prstGeom prst="rect">
                <a:avLst/>
              </a:prstGeom>
              <a:solidFill>
                <a:schemeClr val="bg1"/>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40" name="フリーフォーム 28"/>
            <p:cNvSpPr/>
            <p:nvPr/>
          </p:nvSpPr>
          <p:spPr>
            <a:xfrm>
              <a:off x="3717925" y="3136900"/>
              <a:ext cx="377825" cy="358775"/>
            </a:xfrm>
            <a:custGeom>
              <a:avLst/>
              <a:gdLst>
                <a:gd name="connsiteX0" fmla="*/ 12700 w 377825"/>
                <a:gd name="connsiteY0" fmla="*/ 44450 h 358775"/>
                <a:gd name="connsiteX1" fmla="*/ 66675 w 377825"/>
                <a:gd name="connsiteY1" fmla="*/ 28575 h 358775"/>
                <a:gd name="connsiteX2" fmla="*/ 104775 w 377825"/>
                <a:gd name="connsiteY2" fmla="*/ 57150 h 358775"/>
                <a:gd name="connsiteX3" fmla="*/ 301625 w 377825"/>
                <a:gd name="connsiteY3" fmla="*/ 0 h 358775"/>
                <a:gd name="connsiteX4" fmla="*/ 377825 w 377825"/>
                <a:gd name="connsiteY4" fmla="*/ 66675 h 358775"/>
                <a:gd name="connsiteX5" fmla="*/ 374650 w 377825"/>
                <a:gd name="connsiteY5" fmla="*/ 241300 h 358775"/>
                <a:gd name="connsiteX6" fmla="*/ 111125 w 377825"/>
                <a:gd name="connsiteY6" fmla="*/ 358775 h 358775"/>
                <a:gd name="connsiteX7" fmla="*/ 0 w 377825"/>
                <a:gd name="connsiteY7" fmla="*/ 257175 h 358775"/>
                <a:gd name="connsiteX8" fmla="*/ 12700 w 377825"/>
                <a:gd name="connsiteY8" fmla="*/ 444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25" h="358775">
                  <a:moveTo>
                    <a:pt x="12700" y="44450"/>
                  </a:moveTo>
                  <a:lnTo>
                    <a:pt x="66675" y="28575"/>
                  </a:lnTo>
                  <a:lnTo>
                    <a:pt x="104775" y="57150"/>
                  </a:lnTo>
                  <a:lnTo>
                    <a:pt x="301625" y="0"/>
                  </a:lnTo>
                  <a:lnTo>
                    <a:pt x="377825" y="66675"/>
                  </a:lnTo>
                  <a:cubicBezTo>
                    <a:pt x="376767" y="124883"/>
                    <a:pt x="375708" y="183092"/>
                    <a:pt x="374650" y="241300"/>
                  </a:cubicBezTo>
                  <a:lnTo>
                    <a:pt x="111125" y="358775"/>
                  </a:lnTo>
                  <a:lnTo>
                    <a:pt x="0" y="257175"/>
                  </a:lnTo>
                  <a:lnTo>
                    <a:pt x="12700" y="44450"/>
                  </a:lnTo>
                  <a:close/>
                </a:path>
              </a:pathLst>
            </a:custGeom>
            <a:solidFill>
              <a:srgbClr val="FF0000">
                <a:alpha val="30000"/>
              </a:srgbClr>
            </a:solidFill>
            <a:ln>
              <a:noFill/>
            </a:ln>
          </p:spPr>
          <p:style>
            <a:lnRef idx="2">
              <a:schemeClr val="lt1"/>
            </a:lnRef>
            <a:fillRef idx="1">
              <a:srgbClr val="000000"/>
            </a:fillRef>
            <a:effectRef idx="0">
              <a:schemeClr val="accent2"/>
            </a:effectRef>
            <a:fontRef idx="minor">
              <a:schemeClr val="lt1"/>
            </a:fontRef>
          </p:style>
          <p:txBody>
            <a:bodyPr spcFirstLastPara="0" vert="horz" wrap="square" lIns="585802" tIns="204017" rIns="585802" bIns="204017" numCol="1" spcCol="1270" rtlCol="0" anchor="ctr" anchorCtr="0">
              <a:noAutofit/>
            </a:bodyPr>
            <a:lstStyle/>
            <a:p>
              <a:pPr marL="0" marR="0" lvl="0" indent="0" algn="ctr" defTabSz="711200" rtl="0" eaLnBrk="1" fontAlgn="base" latinLnBrk="0" hangingPunct="1">
                <a:lnSpc>
                  <a:spcPct val="90000"/>
                </a:lnSpc>
                <a:spcBef>
                  <a:spcPct val="0"/>
                </a:spcBef>
                <a:spcAft>
                  <a:spcPct val="3500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grpSp>
      <p:sp>
        <p:nvSpPr>
          <p:cNvPr id="43" name="フリーフォーム 14"/>
          <p:cNvSpPr/>
          <p:nvPr/>
        </p:nvSpPr>
        <p:spPr>
          <a:xfrm>
            <a:off x="6429990" y="6357869"/>
            <a:ext cx="1828800" cy="143859"/>
          </a:xfrm>
          <a:custGeom>
            <a:avLst/>
            <a:gdLst>
              <a:gd name="connsiteX0" fmla="*/ 0 w 1828800"/>
              <a:gd name="connsiteY0" fmla="*/ 57150 h 115951"/>
              <a:gd name="connsiteX1" fmla="*/ 657225 w 1828800"/>
              <a:gd name="connsiteY1" fmla="*/ 114300 h 115951"/>
              <a:gd name="connsiteX2" fmla="*/ 1828800 w 1828800"/>
              <a:gd name="connsiteY2" fmla="*/ 0 h 115951"/>
              <a:gd name="connsiteX0" fmla="*/ 0 w 1828800"/>
              <a:gd name="connsiteY0" fmla="*/ 57150 h 181611"/>
              <a:gd name="connsiteX1" fmla="*/ 628650 w 1828800"/>
              <a:gd name="connsiteY1" fmla="*/ 180975 h 181611"/>
              <a:gd name="connsiteX2" fmla="*/ 1828800 w 1828800"/>
              <a:gd name="connsiteY2" fmla="*/ 0 h 181611"/>
              <a:gd name="connsiteX0" fmla="*/ 0 w 1828800"/>
              <a:gd name="connsiteY0" fmla="*/ 57150 h 143859"/>
              <a:gd name="connsiteX1" fmla="*/ 790575 w 1828800"/>
              <a:gd name="connsiteY1" fmla="*/ 142875 h 143859"/>
              <a:gd name="connsiteX2" fmla="*/ 1828800 w 1828800"/>
              <a:gd name="connsiteY2" fmla="*/ 0 h 143859"/>
            </a:gdLst>
            <a:ahLst/>
            <a:cxnLst>
              <a:cxn ang="0">
                <a:pos x="connsiteX0" y="connsiteY0"/>
              </a:cxn>
              <a:cxn ang="0">
                <a:pos x="connsiteX1" y="connsiteY1"/>
              </a:cxn>
              <a:cxn ang="0">
                <a:pos x="connsiteX2" y="connsiteY2"/>
              </a:cxn>
            </a:cxnLst>
            <a:rect l="l" t="t" r="r" b="b"/>
            <a:pathLst>
              <a:path w="1828800" h="143859">
                <a:moveTo>
                  <a:pt x="0" y="57150"/>
                </a:moveTo>
                <a:cubicBezTo>
                  <a:pt x="176212" y="90487"/>
                  <a:pt x="485775" y="152400"/>
                  <a:pt x="790575" y="142875"/>
                </a:cubicBezTo>
                <a:cubicBezTo>
                  <a:pt x="1095375" y="133350"/>
                  <a:pt x="1395412" y="52387"/>
                  <a:pt x="1828800" y="0"/>
                </a:cubicBezTo>
              </a:path>
            </a:pathLst>
          </a:custGeom>
          <a:ln w="3175">
            <a:solidFill>
              <a:srgbClr val="0070C0"/>
            </a:solidFill>
            <a:prstDash val="dash"/>
            <a:headEnd type="none"/>
            <a:tailEnd type="triangle"/>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
        <p:nvSpPr>
          <p:cNvPr id="44" name="フリーフォーム 16"/>
          <p:cNvSpPr/>
          <p:nvPr/>
        </p:nvSpPr>
        <p:spPr>
          <a:xfrm>
            <a:off x="5477490" y="5620071"/>
            <a:ext cx="2847975" cy="566348"/>
          </a:xfrm>
          <a:custGeom>
            <a:avLst/>
            <a:gdLst>
              <a:gd name="connsiteX0" fmla="*/ 0 w 2847975"/>
              <a:gd name="connsiteY0" fmla="*/ 135759 h 621534"/>
              <a:gd name="connsiteX1" fmla="*/ 1666875 w 2847975"/>
              <a:gd name="connsiteY1" fmla="*/ 30984 h 621534"/>
              <a:gd name="connsiteX2" fmla="*/ 2847975 w 2847975"/>
              <a:gd name="connsiteY2" fmla="*/ 621534 h 621534"/>
              <a:gd name="connsiteX0" fmla="*/ 0 w 2847975"/>
              <a:gd name="connsiteY0" fmla="*/ 92649 h 578424"/>
              <a:gd name="connsiteX1" fmla="*/ 1666875 w 2847975"/>
              <a:gd name="connsiteY1" fmla="*/ 45024 h 578424"/>
              <a:gd name="connsiteX2" fmla="*/ 2847975 w 2847975"/>
              <a:gd name="connsiteY2" fmla="*/ 578424 h 578424"/>
              <a:gd name="connsiteX0" fmla="*/ 0 w 2847975"/>
              <a:gd name="connsiteY0" fmla="*/ 80573 h 566348"/>
              <a:gd name="connsiteX1" fmla="*/ 1676400 w 2847975"/>
              <a:gd name="connsiteY1" fmla="*/ 51998 h 566348"/>
              <a:gd name="connsiteX2" fmla="*/ 2847975 w 2847975"/>
              <a:gd name="connsiteY2" fmla="*/ 566348 h 566348"/>
            </a:gdLst>
            <a:ahLst/>
            <a:cxnLst>
              <a:cxn ang="0">
                <a:pos x="connsiteX0" y="connsiteY0"/>
              </a:cxn>
              <a:cxn ang="0">
                <a:pos x="connsiteX1" y="connsiteY1"/>
              </a:cxn>
              <a:cxn ang="0">
                <a:pos x="connsiteX2" y="connsiteY2"/>
              </a:cxn>
            </a:cxnLst>
            <a:rect l="l" t="t" r="r" b="b"/>
            <a:pathLst>
              <a:path w="2847975" h="566348">
                <a:moveTo>
                  <a:pt x="0" y="80573"/>
                </a:moveTo>
                <a:cubicBezTo>
                  <a:pt x="596106" y="-12296"/>
                  <a:pt x="1201738" y="-28964"/>
                  <a:pt x="1676400" y="51998"/>
                </a:cubicBezTo>
                <a:cubicBezTo>
                  <a:pt x="2151062" y="132960"/>
                  <a:pt x="2494756" y="311554"/>
                  <a:pt x="2847975" y="566348"/>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5" name="フリーフォーム 23"/>
          <p:cNvSpPr/>
          <p:nvPr/>
        </p:nvSpPr>
        <p:spPr>
          <a:xfrm>
            <a:off x="6020415" y="6205469"/>
            <a:ext cx="2228850" cy="145287"/>
          </a:xfrm>
          <a:custGeom>
            <a:avLst/>
            <a:gdLst>
              <a:gd name="connsiteX0" fmla="*/ 0 w 2228850"/>
              <a:gd name="connsiteY0" fmla="*/ 0 h 145287"/>
              <a:gd name="connsiteX1" fmla="*/ 685800 w 2228850"/>
              <a:gd name="connsiteY1" fmla="*/ 142875 h 145287"/>
              <a:gd name="connsiteX2" fmla="*/ 2228850 w 2228850"/>
              <a:gd name="connsiteY2" fmla="*/ 76200 h 145287"/>
            </a:gdLst>
            <a:ahLst/>
            <a:cxnLst>
              <a:cxn ang="0">
                <a:pos x="connsiteX0" y="connsiteY0"/>
              </a:cxn>
              <a:cxn ang="0">
                <a:pos x="connsiteX1" y="connsiteY1"/>
              </a:cxn>
              <a:cxn ang="0">
                <a:pos x="connsiteX2" y="connsiteY2"/>
              </a:cxn>
            </a:cxnLst>
            <a:rect l="l" t="t" r="r" b="b"/>
            <a:pathLst>
              <a:path w="2228850" h="145287">
                <a:moveTo>
                  <a:pt x="0" y="0"/>
                </a:moveTo>
                <a:cubicBezTo>
                  <a:pt x="157162" y="65087"/>
                  <a:pt x="314325" y="130175"/>
                  <a:pt x="685800" y="142875"/>
                </a:cubicBezTo>
                <a:cubicBezTo>
                  <a:pt x="1057275" y="155575"/>
                  <a:pt x="1643062" y="115887"/>
                  <a:pt x="2228850" y="76200"/>
                </a:cubicBezTo>
              </a:path>
            </a:pathLst>
          </a:custGeom>
          <a:noFill/>
          <a:ln w="3175">
            <a:solidFill>
              <a:srgbClr val="0070C0"/>
            </a:solidFill>
            <a:prstDash val="dash"/>
            <a:tailEnd type="triangle"/>
          </a:ln>
        </p:spPr>
        <p:style>
          <a:lnRef idx="2">
            <a:schemeClr val="lt1"/>
          </a:lnRef>
          <a:fillRef idx="1">
            <a:srgbClr val="000000"/>
          </a:fillRef>
          <a:effectRef idx="0">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6" name="Text Box 24"/>
          <p:cNvSpPr txBox="1">
            <a:spLocks noChangeArrowheads="1"/>
          </p:cNvSpPr>
          <p:nvPr/>
        </p:nvSpPr>
        <p:spPr>
          <a:xfrm>
            <a:off x="5659424" y="5414292"/>
            <a:ext cx="1149921" cy="179536"/>
          </a:xfrm>
          <a:prstGeom prst="rect">
            <a:avLst/>
          </a:prstGeom>
          <a:solidFill>
            <a:srgbClr val="FFFFFF"/>
          </a:solidFill>
          <a:ln w="9525" algn="ctr">
            <a:solidFill>
              <a:srgbClr val="0070C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附置義務駐車施設</a:t>
            </a:r>
          </a:p>
        </p:txBody>
      </p:sp>
      <p:sp>
        <p:nvSpPr>
          <p:cNvPr id="47" name="Text Box 24"/>
          <p:cNvSpPr txBox="1">
            <a:spLocks noChangeArrowheads="1"/>
          </p:cNvSpPr>
          <p:nvPr/>
        </p:nvSpPr>
        <p:spPr>
          <a:xfrm>
            <a:off x="8682394" y="5970314"/>
            <a:ext cx="880618" cy="179536"/>
          </a:xfrm>
          <a:prstGeom prst="rect">
            <a:avLst/>
          </a:prstGeom>
          <a:solidFill>
            <a:srgbClr val="FFFFFF"/>
          </a:solidFill>
          <a:ln w="9525" algn="ctr">
            <a:solidFill>
              <a:srgbClr val="FF0000"/>
            </a:solidFill>
            <a:miter lim="800000"/>
            <a:headEnd/>
            <a:tailEnd/>
          </a:ln>
        </p:spPr>
        <p:txBody>
          <a:bodyPr wrap="none" lIns="36000" tIns="8890" rIns="36000" bIns="889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Meiryo UI" panose="020B0604030504040204" pitchFamily="34" charset="-128"/>
                <a:ea typeface="Meiryo UI" panose="020B0604030504040204" pitchFamily="34" charset="-128"/>
                <a:cs typeface="+mn-cs"/>
              </a:rPr>
              <a:t>集約駐車施設</a:t>
            </a:r>
          </a:p>
        </p:txBody>
      </p:sp>
      <p:pic>
        <p:nvPicPr>
          <p:cNvPr id="51" name="図 46"/>
          <p:cNvPicPr>
            <a:picLocks noChangeAspect="1"/>
          </p:cNvPicPr>
          <p:nvPr/>
        </p:nvPicPr>
        <p:blipFill>
          <a:blip r:embed="rId6"/>
          <a:stretch>
            <a:fillRect/>
          </a:stretch>
        </p:blipFill>
        <p:spPr>
          <a:xfrm>
            <a:off x="8301420" y="2263951"/>
            <a:ext cx="1044068" cy="1096611"/>
          </a:xfrm>
          <a:prstGeom prst="rect">
            <a:avLst/>
          </a:prstGeom>
        </p:spPr>
      </p:pic>
      <p:pic>
        <p:nvPicPr>
          <p:cNvPr id="52" name="図 47"/>
          <p:cNvPicPr>
            <a:picLocks noChangeAspect="1"/>
          </p:cNvPicPr>
          <p:nvPr/>
        </p:nvPicPr>
        <p:blipFill>
          <a:blip r:embed="rId7"/>
          <a:stretch>
            <a:fillRect/>
          </a:stretch>
        </p:blipFill>
        <p:spPr>
          <a:xfrm>
            <a:off x="7259980" y="2274477"/>
            <a:ext cx="1058255" cy="1058256"/>
          </a:xfrm>
          <a:prstGeom prst="rect">
            <a:avLst/>
          </a:prstGeom>
        </p:spPr>
      </p:pic>
      <p:sp>
        <p:nvSpPr>
          <p:cNvPr id="5" name="コンテンツ プレースホルダー 4"/>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684965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ChangeArrowheads="1"/>
          </p:cNvSpPr>
          <p:nvPr/>
        </p:nvSpPr>
        <p:spPr bwMode="auto">
          <a:xfrm>
            <a:off x="72957" y="3390142"/>
            <a:ext cx="9764018" cy="3000821"/>
          </a:xfrm>
          <a:prstGeom prst="rect">
            <a:avLst/>
          </a:prstGeom>
          <a:noFill/>
          <a:ln w="9525">
            <a:noFill/>
            <a:miter lim="800000"/>
            <a:headEnd/>
            <a:tailEnd/>
          </a:ln>
          <a:effectLst/>
        </p:spPr>
        <p:txBody>
          <a:bodyPr wrap="square" anchor="ctr">
            <a:spAutoFit/>
          </a:bodyPr>
          <a:lstStyle/>
          <a:p>
            <a:pPr marL="144000" indent="-144000">
              <a:spcBef>
                <a:spcPts val="600"/>
              </a:spcBef>
              <a:buFont typeface="ＭＳ Ｐゴシック" pitchFamily="50" charset="-128"/>
              <a:buNone/>
            </a:pPr>
            <a:r>
              <a:rPr lang="en-US" altLang="ja-JP" sz="1200" b="0" dirty="0" smtClean="0">
                <a:latin typeface="ＭＳ ゴシック" panose="020B0609070205080204" pitchFamily="49" charset="-128"/>
                <a:ea typeface="ＭＳ ゴシック" panose="020B0609070205080204" pitchFamily="49" charset="-128"/>
              </a:rPr>
              <a:t>○</a:t>
            </a:r>
            <a:r>
              <a:rPr lang="ja-JP" altLang="en-US" sz="1200" b="0" dirty="0" smtClean="0">
                <a:latin typeface="ＭＳ ゴシック" panose="020B0609070205080204" pitchFamily="49" charset="-128"/>
                <a:ea typeface="ＭＳ ゴシック" panose="020B0609070205080204" pitchFamily="49" charset="-128"/>
              </a:rPr>
              <a:t>路外駐車場車いす使用者用駐車施設から道、公園等までの経路のうち</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１以上</a:t>
            </a:r>
            <a:r>
              <a:rPr lang="ja-JP" altLang="en-US" sz="1200" b="0" dirty="0" smtClean="0">
                <a:latin typeface="ＭＳ ゴシック" panose="020B0609070205080204" pitchFamily="49" charset="-128"/>
                <a:ea typeface="ＭＳ ゴシック" panose="020B0609070205080204" pitchFamily="49" charset="-128"/>
              </a:rPr>
              <a:t>を、障害者等が円滑に利用できる経路（路外駐車場移動等円滑化経路）にしなければならない。</a:t>
            </a:r>
            <a:endParaRPr lang="ja-JP" altLang="en-US" sz="1200" b="0" dirty="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dirty="0" smtClean="0">
                <a:latin typeface="ＭＳ ゴシック" panose="020B0609070205080204" pitchFamily="49" charset="-128"/>
                <a:ea typeface="ＭＳ ゴシック" panose="020B0609070205080204" pitchFamily="49" charset="-128"/>
              </a:rPr>
              <a:t>○経路上に</a:t>
            </a:r>
            <a:r>
              <a:rPr lang="ja-JP" altLang="en-US" sz="1200" dirty="0" smtClean="0">
                <a:solidFill>
                  <a:srgbClr val="FF0000"/>
                </a:solidFill>
                <a:latin typeface="ＭＳ ゴシック" panose="020B0609070205080204" pitchFamily="49" charset="-128"/>
                <a:ea typeface="ＭＳ ゴシック" panose="020B0609070205080204" pitchFamily="49" charset="-128"/>
              </a:rPr>
              <a:t>段を設けない</a:t>
            </a:r>
            <a:r>
              <a:rPr lang="ja-JP" altLang="en-US" sz="1200" dirty="0" smtClean="0">
                <a:latin typeface="ＭＳ ゴシック" panose="020B0609070205080204" pitchFamily="49" charset="-128"/>
                <a:ea typeface="ＭＳ ゴシック" panose="020B0609070205080204" pitchFamily="49" charset="-128"/>
              </a:rPr>
              <a:t>こと。ただし、傾斜路を併設する場合は、この限りではない。</a:t>
            </a:r>
            <a:endParaRPr lang="ja-JP" altLang="en-US" sz="1200" b="0" dirty="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b="0" dirty="0" smtClean="0">
                <a:latin typeface="ＭＳ ゴシック" panose="020B0609070205080204" pitchFamily="49" charset="-128"/>
                <a:ea typeface="ＭＳ ゴシック" panose="020B0609070205080204" pitchFamily="49" charset="-128"/>
              </a:rPr>
              <a:t>○出入口の幅は、</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８０ｃｍ以上</a:t>
            </a:r>
            <a:r>
              <a:rPr lang="ja-JP" altLang="en-US" sz="1200" b="0" dirty="0" smtClean="0">
                <a:latin typeface="ＭＳ ゴシック" panose="020B0609070205080204" pitchFamily="49" charset="-128"/>
                <a:ea typeface="ＭＳ ゴシック" panose="020B0609070205080204" pitchFamily="49" charset="-128"/>
              </a:rPr>
              <a:t>とすること。</a:t>
            </a:r>
            <a:endParaRPr lang="en-US" altLang="ja-JP" sz="1200" b="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dirty="0" smtClean="0">
                <a:latin typeface="ＭＳ ゴシック" panose="020B0609070205080204" pitchFamily="49" charset="-128"/>
                <a:ea typeface="ＭＳ ゴシック" panose="020B0609070205080204" pitchFamily="49" charset="-128"/>
              </a:rPr>
              <a:t>○通路の幅は、</a:t>
            </a:r>
            <a:r>
              <a:rPr lang="ja-JP" altLang="en-US" sz="1200" dirty="0" smtClean="0">
                <a:solidFill>
                  <a:srgbClr val="FF0000"/>
                </a:solidFill>
                <a:latin typeface="ＭＳ ゴシック" panose="020B0609070205080204" pitchFamily="49" charset="-128"/>
                <a:ea typeface="ＭＳ ゴシック" panose="020B0609070205080204" pitchFamily="49" charset="-128"/>
              </a:rPr>
              <a:t>１２０ｃｍ以上</a:t>
            </a:r>
            <a:r>
              <a:rPr lang="ja-JP" altLang="en-US" sz="1200" dirty="0" smtClean="0">
                <a:latin typeface="ＭＳ ゴシック" panose="020B0609070205080204" pitchFamily="49" charset="-128"/>
                <a:ea typeface="ＭＳ ゴシック" panose="020B0609070205080204" pitchFamily="49" charset="-128"/>
              </a:rPr>
              <a:t>とすること。</a:t>
            </a:r>
            <a:endParaRPr lang="en-US" altLang="ja-JP" sz="120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b="0" dirty="0" smtClean="0">
                <a:latin typeface="ＭＳ ゴシック" panose="020B0609070205080204" pitchFamily="49" charset="-128"/>
                <a:ea typeface="ＭＳ ゴシック" panose="020B0609070205080204" pitchFamily="49" charset="-128"/>
              </a:rPr>
              <a:t>○</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５０ｍ以内ごとに車いすの転回に支障がない場所</a:t>
            </a:r>
            <a:r>
              <a:rPr lang="ja-JP" altLang="en-US" sz="1200" b="0" dirty="0" smtClean="0">
                <a:latin typeface="ＭＳ ゴシック" panose="020B0609070205080204" pitchFamily="49" charset="-128"/>
                <a:ea typeface="ＭＳ ゴシック" panose="020B0609070205080204" pitchFamily="49" charset="-128"/>
              </a:rPr>
              <a:t>を設けること。</a:t>
            </a:r>
            <a:endParaRPr lang="en-US" altLang="ja-JP" sz="1200" b="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b="0" dirty="0" smtClean="0">
                <a:latin typeface="ＭＳ ゴシック" panose="020B0609070205080204" pitchFamily="49" charset="-128"/>
                <a:ea typeface="ＭＳ ゴシック" panose="020B0609070205080204" pitchFamily="49" charset="-128"/>
              </a:rPr>
              <a:t>○傾斜路は、次に掲げるものであること。</a:t>
            </a:r>
            <a:endParaRPr lang="en-US" altLang="ja-JP" sz="1200" b="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dirty="0" smtClean="0">
                <a:latin typeface="ＭＳ ゴシック" panose="020B0609070205080204" pitchFamily="49" charset="-128"/>
                <a:ea typeface="ＭＳ ゴシック" panose="020B0609070205080204" pitchFamily="49" charset="-128"/>
              </a:rPr>
              <a:t> ・幅は、段に代わるものにあっては</a:t>
            </a:r>
            <a:r>
              <a:rPr lang="ja-JP" altLang="en-US" sz="1200" dirty="0" smtClean="0">
                <a:solidFill>
                  <a:srgbClr val="FF0000"/>
                </a:solidFill>
                <a:latin typeface="ＭＳ ゴシック" panose="020B0609070205080204" pitchFamily="49" charset="-128"/>
                <a:ea typeface="ＭＳ ゴシック" panose="020B0609070205080204" pitchFamily="49" charset="-128"/>
              </a:rPr>
              <a:t>１２０ｃｍ以上</a:t>
            </a:r>
            <a:r>
              <a:rPr lang="ja-JP" altLang="en-US" sz="1200" dirty="0" smtClean="0">
                <a:latin typeface="ＭＳ ゴシック" panose="020B0609070205080204" pitchFamily="49" charset="-128"/>
                <a:ea typeface="ＭＳ ゴシック" panose="020B0609070205080204" pitchFamily="49" charset="-128"/>
              </a:rPr>
              <a:t>、段に併設するものにあっては</a:t>
            </a:r>
            <a:r>
              <a:rPr lang="ja-JP" altLang="en-US" sz="1200" dirty="0" smtClean="0">
                <a:solidFill>
                  <a:srgbClr val="FF0000"/>
                </a:solidFill>
                <a:latin typeface="ＭＳ ゴシック" panose="020B0609070205080204" pitchFamily="49" charset="-128"/>
                <a:ea typeface="ＭＳ ゴシック" panose="020B0609070205080204" pitchFamily="49" charset="-128"/>
              </a:rPr>
              <a:t>９０ｃｍ以上</a:t>
            </a:r>
            <a:r>
              <a:rPr lang="ja-JP" altLang="en-US" sz="1200" dirty="0" smtClean="0">
                <a:latin typeface="ＭＳ ゴシック" panose="020B0609070205080204" pitchFamily="49" charset="-128"/>
                <a:ea typeface="ＭＳ ゴシック" panose="020B0609070205080204" pitchFamily="49" charset="-128"/>
              </a:rPr>
              <a:t>とすること。</a:t>
            </a:r>
            <a:endParaRPr lang="en-US" altLang="ja-JP" sz="120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dirty="0" smtClean="0">
                <a:latin typeface="ＭＳ ゴシック" panose="020B0609070205080204" pitchFamily="49" charset="-128"/>
                <a:ea typeface="ＭＳ ゴシック" panose="020B0609070205080204" pitchFamily="49" charset="-128"/>
              </a:rPr>
              <a:t> </a:t>
            </a:r>
            <a:r>
              <a:rPr lang="ja-JP" altLang="en-US" sz="1200" b="0" dirty="0" smtClean="0">
                <a:latin typeface="ＭＳ ゴシック" panose="020B0609070205080204" pitchFamily="49" charset="-128"/>
                <a:ea typeface="ＭＳ ゴシック" panose="020B0609070205080204" pitchFamily="49" charset="-128"/>
              </a:rPr>
              <a:t>・勾配は、</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１／１２を超えない</a:t>
            </a:r>
            <a:r>
              <a:rPr lang="ja-JP" altLang="en-US" sz="1200" b="0" dirty="0" smtClean="0">
                <a:latin typeface="ＭＳ ゴシック" panose="020B0609070205080204" pitchFamily="49" charset="-128"/>
                <a:ea typeface="ＭＳ ゴシック" panose="020B0609070205080204" pitchFamily="49" charset="-128"/>
              </a:rPr>
              <a:t>こと。ただし、高さが１６ｃｍ以下のものにあっては、</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１／８を超えない</a:t>
            </a:r>
            <a:r>
              <a:rPr lang="ja-JP" altLang="en-US" sz="1200" b="0" dirty="0" smtClean="0">
                <a:latin typeface="ＭＳ ゴシック" panose="020B0609070205080204" pitchFamily="49" charset="-128"/>
                <a:ea typeface="ＭＳ ゴシック" panose="020B0609070205080204" pitchFamily="49" charset="-128"/>
              </a:rPr>
              <a:t>こと。</a:t>
            </a:r>
            <a:endParaRPr lang="en-US" altLang="ja-JP" sz="1200" b="0" dirty="0" smtClean="0">
              <a:latin typeface="ＭＳ ゴシック" panose="020B0609070205080204" pitchFamily="49" charset="-128"/>
              <a:ea typeface="ＭＳ ゴシック" panose="020B0609070205080204" pitchFamily="49" charset="-128"/>
            </a:endParaRPr>
          </a:p>
          <a:p>
            <a:pPr marL="216000" indent="-216000">
              <a:spcBef>
                <a:spcPts val="600"/>
              </a:spcBef>
              <a:buFont typeface="Wingdings" pitchFamily="2" charset="2"/>
              <a:buNone/>
            </a:pPr>
            <a:r>
              <a:rPr lang="ja-JP" altLang="en-US" sz="1200" dirty="0" smtClean="0">
                <a:latin typeface="ＭＳ ゴシック" panose="020B0609070205080204" pitchFamily="49" charset="-128"/>
                <a:ea typeface="ＭＳ ゴシック" panose="020B0609070205080204" pitchFamily="49" charset="-128"/>
              </a:rPr>
              <a:t> ・高さが７５ｃｍを超える（勾配が１／２０を超えるものに限る）ものにあっては、</a:t>
            </a:r>
            <a:r>
              <a:rPr lang="ja-JP" altLang="en-US" sz="1200" dirty="0" smtClean="0">
                <a:solidFill>
                  <a:srgbClr val="FF0000"/>
                </a:solidFill>
                <a:latin typeface="ＭＳ ゴシック" panose="020B0609070205080204" pitchFamily="49" charset="-128"/>
                <a:ea typeface="ＭＳ ゴシック" panose="020B0609070205080204" pitchFamily="49" charset="-128"/>
              </a:rPr>
              <a:t>高さ７５ｃｍ以内ごとに踏幅１５０ｃｍ以上の踊場</a:t>
            </a:r>
            <a:r>
              <a:rPr lang="ja-JP" altLang="en-US" sz="1200" dirty="0" smtClean="0">
                <a:latin typeface="ＭＳ ゴシック" panose="020B0609070205080204" pitchFamily="49" charset="-128"/>
                <a:ea typeface="ＭＳ ゴシック" panose="020B0609070205080204" pitchFamily="49" charset="-128"/>
              </a:rPr>
              <a:t>を設けること。</a:t>
            </a:r>
            <a:endParaRPr lang="en-US" altLang="ja-JP" sz="120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dirty="0" smtClean="0">
                <a:latin typeface="ＭＳ ゴシック" panose="020B0609070205080204" pitchFamily="49" charset="-128"/>
                <a:ea typeface="ＭＳ ゴシック" panose="020B0609070205080204" pitchFamily="49" charset="-128"/>
              </a:rPr>
              <a:t> ・勾配が１／１２を超え、又は高さが１６ｃｍを超え、かつ勾配が１／２０を超える傾斜がある部分には、</a:t>
            </a:r>
            <a:r>
              <a:rPr lang="ja-JP" altLang="en-US" sz="1200" dirty="0" smtClean="0">
                <a:solidFill>
                  <a:srgbClr val="FF0000"/>
                </a:solidFill>
                <a:latin typeface="ＭＳ ゴシック" panose="020B0609070205080204" pitchFamily="49" charset="-128"/>
                <a:ea typeface="ＭＳ ゴシック" panose="020B0609070205080204" pitchFamily="49" charset="-128"/>
              </a:rPr>
              <a:t>手すり</a:t>
            </a:r>
            <a:r>
              <a:rPr lang="ja-JP" altLang="en-US" sz="1200" dirty="0" smtClean="0">
                <a:latin typeface="ＭＳ ゴシック" panose="020B0609070205080204" pitchFamily="49" charset="-128"/>
                <a:ea typeface="ＭＳ ゴシック" panose="020B0609070205080204" pitchFamily="49" charset="-128"/>
              </a:rPr>
              <a:t>を設けること。</a:t>
            </a:r>
            <a:endParaRPr lang="en-US" altLang="ja-JP" sz="1200" dirty="0" smtClean="0">
              <a:latin typeface="ＭＳ ゴシック" panose="020B0609070205080204" pitchFamily="49" charset="-128"/>
              <a:ea typeface="ＭＳ ゴシック" panose="020B0609070205080204" pitchFamily="49" charset="-128"/>
            </a:endParaRPr>
          </a:p>
        </p:txBody>
      </p:sp>
      <p:sp>
        <p:nvSpPr>
          <p:cNvPr id="274435" name="Rectangle 3"/>
          <p:cNvSpPr>
            <a:spLocks noChangeArrowheads="1"/>
          </p:cNvSpPr>
          <p:nvPr/>
        </p:nvSpPr>
        <p:spPr bwMode="auto">
          <a:xfrm>
            <a:off x="75624" y="1214599"/>
            <a:ext cx="5340187" cy="1800493"/>
          </a:xfrm>
          <a:prstGeom prst="rect">
            <a:avLst/>
          </a:prstGeom>
          <a:noFill/>
          <a:ln w="9525">
            <a:noFill/>
            <a:miter lim="800000"/>
            <a:headEnd/>
            <a:tailEnd/>
          </a:ln>
          <a:effectLst/>
        </p:spPr>
        <p:txBody>
          <a:bodyPr wrap="square" anchor="ctr">
            <a:spAutoFit/>
          </a:bodyPr>
          <a:lstStyle/>
          <a:p>
            <a:pPr marL="144000" indent="-144000">
              <a:spcBef>
                <a:spcPts val="600"/>
              </a:spcBef>
              <a:buFont typeface="ＭＳ Ｐゴシック" pitchFamily="50" charset="-128"/>
              <a:buNone/>
            </a:pPr>
            <a:r>
              <a:rPr lang="en-US" altLang="ja-JP" sz="1200" b="0" dirty="0" smtClean="0">
                <a:latin typeface="ＭＳ ゴシック" panose="020B0609070205080204" pitchFamily="49" charset="-128"/>
                <a:ea typeface="ＭＳ ゴシック" panose="020B0609070205080204" pitchFamily="49" charset="-128"/>
              </a:rPr>
              <a:t>○</a:t>
            </a:r>
            <a:r>
              <a:rPr lang="ja-JP" altLang="en-US" sz="1200" b="0" dirty="0" smtClean="0">
                <a:latin typeface="ＭＳ ゴシック" panose="020B0609070205080204" pitchFamily="49" charset="-128"/>
                <a:ea typeface="ＭＳ ゴシック" panose="020B0609070205080204" pitchFamily="49" charset="-128"/>
              </a:rPr>
              <a:t>特定路外駐車場には、車いすを使用している者が円滑に利用することができる駐車施設（路外駐車場車いす使用者用駐車施設）を</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１以上</a:t>
            </a:r>
            <a:r>
              <a:rPr lang="ja-JP" altLang="en-US" sz="1200" b="0" dirty="0" smtClean="0">
                <a:latin typeface="ＭＳ ゴシック" panose="020B0609070205080204" pitchFamily="49" charset="-128"/>
                <a:ea typeface="ＭＳ ゴシック" panose="020B0609070205080204" pitchFamily="49" charset="-128"/>
              </a:rPr>
              <a:t>設けなければならない。ただし、専ら自動二輪車の駐車のための駐車場については、この限りでない。</a:t>
            </a:r>
            <a:endParaRPr lang="en-US" altLang="ja-JP" sz="1200" b="0" dirty="0" smtClean="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b="0" dirty="0" smtClean="0">
                <a:latin typeface="ＭＳ ゴシック" panose="020B0609070205080204" pitchFamily="49" charset="-128"/>
                <a:ea typeface="ＭＳ ゴシック" panose="020B0609070205080204" pitchFamily="49" charset="-128"/>
              </a:rPr>
              <a:t>○幅は、</a:t>
            </a:r>
            <a:r>
              <a:rPr lang="ja-JP" altLang="en-US" sz="1200" dirty="0" smtClean="0">
                <a:solidFill>
                  <a:srgbClr val="FF0000"/>
                </a:solidFill>
                <a:latin typeface="ＭＳ ゴシック" panose="020B0609070205080204" pitchFamily="49" charset="-128"/>
                <a:ea typeface="ＭＳ ゴシック" panose="020B0609070205080204" pitchFamily="49" charset="-128"/>
              </a:rPr>
              <a:t>３５０ｃｍ以上</a:t>
            </a:r>
            <a:r>
              <a:rPr lang="ja-JP" altLang="en-US" sz="1200" dirty="0" smtClean="0">
                <a:latin typeface="ＭＳ ゴシック" panose="020B0609070205080204" pitchFamily="49" charset="-128"/>
                <a:ea typeface="ＭＳ ゴシック" panose="020B0609070205080204" pitchFamily="49" charset="-128"/>
              </a:rPr>
              <a:t>とすること。</a:t>
            </a:r>
            <a:endParaRPr lang="ja-JP" altLang="en-US" sz="1200" b="0" dirty="0">
              <a:latin typeface="ＭＳ ゴシック" panose="020B0609070205080204" pitchFamily="49" charset="-128"/>
              <a:ea typeface="ＭＳ ゴシック" panose="020B0609070205080204" pitchFamily="49" charset="-128"/>
            </a:endParaRPr>
          </a:p>
          <a:p>
            <a:pPr marL="182563" indent="-182563">
              <a:spcBef>
                <a:spcPts val="600"/>
              </a:spcBef>
              <a:buFont typeface="Wingdings" pitchFamily="2" charset="2"/>
              <a:buNone/>
            </a:pPr>
            <a:r>
              <a:rPr lang="ja-JP" altLang="en-US" sz="1200" dirty="0">
                <a:latin typeface="ＭＳ ゴシック" panose="020B0609070205080204" pitchFamily="49" charset="-128"/>
                <a:ea typeface="ＭＳ ゴシック" panose="020B0609070205080204" pitchFamily="49" charset="-128"/>
              </a:rPr>
              <a:t>○路外駐車場車いす使用者用駐車</a:t>
            </a:r>
            <a:r>
              <a:rPr lang="ja-JP" altLang="en-US" sz="1200" dirty="0" smtClean="0">
                <a:latin typeface="ＭＳ ゴシック" panose="020B0609070205080204" pitchFamily="49" charset="-128"/>
                <a:ea typeface="ＭＳ ゴシック" panose="020B0609070205080204" pitchFamily="49" charset="-128"/>
              </a:rPr>
              <a:t>施設又はその付近に</a:t>
            </a:r>
            <a:r>
              <a:rPr lang="ja-JP" altLang="en-US" sz="1200" dirty="0" smtClean="0">
                <a:solidFill>
                  <a:srgbClr val="FF0000"/>
                </a:solidFill>
                <a:latin typeface="ＭＳ ゴシック" panose="020B0609070205080204" pitchFamily="49" charset="-128"/>
                <a:ea typeface="ＭＳ ゴシック" panose="020B0609070205080204" pitchFamily="49" charset="-128"/>
              </a:rPr>
              <a:t>表示</a:t>
            </a:r>
            <a:r>
              <a:rPr lang="ja-JP" altLang="en-US" sz="1200" dirty="0" smtClean="0">
                <a:latin typeface="ＭＳ ゴシック" panose="020B0609070205080204" pitchFamily="49" charset="-128"/>
                <a:ea typeface="ＭＳ ゴシック" panose="020B0609070205080204" pitchFamily="49" charset="-128"/>
              </a:rPr>
              <a:t>をすること。</a:t>
            </a:r>
            <a:endParaRPr lang="ja-JP" altLang="en-US" sz="1200" b="0" dirty="0">
              <a:latin typeface="ＭＳ ゴシック" panose="020B0609070205080204" pitchFamily="49" charset="-128"/>
              <a:ea typeface="ＭＳ ゴシック" panose="020B0609070205080204" pitchFamily="49" charset="-128"/>
            </a:endParaRPr>
          </a:p>
          <a:p>
            <a:pPr marL="144000" indent="-144000">
              <a:spcBef>
                <a:spcPts val="600"/>
              </a:spcBef>
              <a:buFont typeface="Wingdings" pitchFamily="2" charset="2"/>
              <a:buNone/>
            </a:pPr>
            <a:r>
              <a:rPr lang="ja-JP" altLang="en-US" sz="1200" b="0" dirty="0" smtClean="0">
                <a:latin typeface="ＭＳ ゴシック" panose="020B0609070205080204" pitchFamily="49" charset="-128"/>
                <a:ea typeface="ＭＳ ゴシック" panose="020B0609070205080204" pitchFamily="49" charset="-128"/>
              </a:rPr>
              <a:t>○路外駐車場移動等円滑化経路（下記②）の</a:t>
            </a:r>
            <a:r>
              <a:rPr lang="ja-JP" altLang="en-US" sz="1200" b="0" dirty="0" smtClean="0">
                <a:solidFill>
                  <a:srgbClr val="FF0000"/>
                </a:solidFill>
                <a:latin typeface="ＭＳ ゴシック" panose="020B0609070205080204" pitchFamily="49" charset="-128"/>
                <a:ea typeface="ＭＳ ゴシック" panose="020B0609070205080204" pitchFamily="49" charset="-128"/>
              </a:rPr>
              <a:t>長さができるだけ短く</a:t>
            </a:r>
            <a:r>
              <a:rPr lang="ja-JP" altLang="en-US" sz="1200" b="0" dirty="0" smtClean="0">
                <a:latin typeface="ＭＳ ゴシック" panose="020B0609070205080204" pitchFamily="49" charset="-128"/>
                <a:ea typeface="ＭＳ ゴシック" panose="020B0609070205080204" pitchFamily="49" charset="-128"/>
              </a:rPr>
              <a:t>なる位置に設けること。</a:t>
            </a:r>
            <a:endParaRPr lang="ja-JP" altLang="en-US" sz="1200" b="0" dirty="0">
              <a:latin typeface="ＭＳ ゴシック" panose="020B0609070205080204" pitchFamily="49" charset="-128"/>
              <a:ea typeface="ＭＳ ゴシック" panose="020B0609070205080204" pitchFamily="49" charset="-128"/>
            </a:endParaRPr>
          </a:p>
        </p:txBody>
      </p:sp>
      <p:sp>
        <p:nvSpPr>
          <p:cNvPr id="6" name="Rectangle 55"/>
          <p:cNvSpPr>
            <a:spLocks noChangeArrowheads="1"/>
          </p:cNvSpPr>
          <p:nvPr/>
        </p:nvSpPr>
        <p:spPr bwMode="auto">
          <a:xfrm>
            <a:off x="0" y="0"/>
            <a:ext cx="10051028" cy="457200"/>
          </a:xfrm>
          <a:prstGeom prst="rect">
            <a:avLst/>
          </a:prstGeom>
          <a:noFill/>
          <a:ln w="9525">
            <a:noFill/>
            <a:miter lim="800000"/>
            <a:headEnd/>
            <a:tailEnd/>
          </a:ln>
        </p:spPr>
        <p:txBody>
          <a:bodyPr anchor="ctr"/>
          <a:lstStyle/>
          <a:p>
            <a:pPr defTabSz="914400">
              <a:buClrTx/>
              <a:buSzTx/>
              <a:buFontTx/>
              <a:buNone/>
            </a:pPr>
            <a:r>
              <a:rPr lang="ja-JP" altLang="en-US" sz="2400" dirty="0" smtClean="0">
                <a:solidFill>
                  <a:srgbClr val="4087C8"/>
                </a:solidFill>
                <a:latin typeface="+mn-ea"/>
                <a:ea typeface="+mn-ea"/>
              </a:rPr>
              <a:t>バリアフリー法に基づく特定</a:t>
            </a:r>
            <a:r>
              <a:rPr lang="ja-JP" altLang="en-US" sz="2400" dirty="0">
                <a:solidFill>
                  <a:srgbClr val="4087C8"/>
                </a:solidFill>
                <a:latin typeface="+mn-ea"/>
                <a:ea typeface="+mn-ea"/>
              </a:rPr>
              <a:t>路外駐車場</a:t>
            </a:r>
            <a:r>
              <a:rPr kumimoji="1" lang="ja-JP" altLang="en-US" sz="2400" b="0" dirty="0" smtClean="0">
                <a:solidFill>
                  <a:srgbClr val="4087C8"/>
                </a:solidFill>
                <a:latin typeface="+mn-ea"/>
                <a:ea typeface="+mn-ea"/>
              </a:rPr>
              <a:t>の移動等円滑化基準</a:t>
            </a:r>
            <a:endParaRPr kumimoji="1" lang="en-US" altLang="ja-JP" sz="2400" b="0" dirty="0" smtClean="0">
              <a:solidFill>
                <a:srgbClr val="4087C8"/>
              </a:solidFill>
              <a:latin typeface="+mn-ea"/>
              <a:ea typeface="+mn-ea"/>
            </a:endParaRPr>
          </a:p>
        </p:txBody>
      </p:sp>
      <p:sp>
        <p:nvSpPr>
          <p:cNvPr id="14" name="AutoShape 4"/>
          <p:cNvSpPr>
            <a:spLocks noChangeArrowheads="1"/>
          </p:cNvSpPr>
          <p:nvPr/>
        </p:nvSpPr>
        <p:spPr bwMode="auto">
          <a:xfrm>
            <a:off x="60439" y="1125415"/>
            <a:ext cx="5327248" cy="1879820"/>
          </a:xfrm>
          <a:prstGeom prst="roundRect">
            <a:avLst>
              <a:gd name="adj" fmla="val 8491"/>
            </a:avLst>
          </a:prstGeom>
          <a:noFill/>
          <a:ln w="12700" cmpd="sng">
            <a:solidFill>
              <a:srgbClr val="0070C0"/>
            </a:solidFill>
            <a:round/>
            <a:headEnd/>
            <a:tailEnd/>
          </a:ln>
        </p:spPr>
        <p:txBody>
          <a:bodyPr wrap="none" anchor="ctr"/>
          <a:lstStyle/>
          <a:p>
            <a:endParaRPr lang="ja-JP" altLang="en-US"/>
          </a:p>
        </p:txBody>
      </p:sp>
      <p:sp>
        <p:nvSpPr>
          <p:cNvPr id="11" name="AutoShape 4"/>
          <p:cNvSpPr>
            <a:spLocks noChangeArrowheads="1"/>
          </p:cNvSpPr>
          <p:nvPr/>
        </p:nvSpPr>
        <p:spPr bwMode="auto">
          <a:xfrm>
            <a:off x="60433" y="3305907"/>
            <a:ext cx="9772185" cy="3053801"/>
          </a:xfrm>
          <a:prstGeom prst="roundRect">
            <a:avLst>
              <a:gd name="adj" fmla="val 8491"/>
            </a:avLst>
          </a:prstGeom>
          <a:noFill/>
          <a:ln w="12700" cmpd="sng">
            <a:solidFill>
              <a:srgbClr val="0070C0"/>
            </a:solidFill>
            <a:round/>
            <a:headEnd/>
            <a:tailEnd/>
          </a:ln>
        </p:spPr>
        <p:txBody>
          <a:bodyPr wrap="none" anchor="ctr"/>
          <a:lstStyle/>
          <a:p>
            <a:endParaRPr lang="ja-JP" altLang="en-US"/>
          </a:p>
        </p:txBody>
      </p:sp>
      <p:sp>
        <p:nvSpPr>
          <p:cNvPr id="16" name="Rectangle 10"/>
          <p:cNvSpPr>
            <a:spLocks noChangeArrowheads="1"/>
          </p:cNvSpPr>
          <p:nvPr/>
        </p:nvSpPr>
        <p:spPr bwMode="auto">
          <a:xfrm>
            <a:off x="5641618" y="1135901"/>
            <a:ext cx="4191000" cy="2141114"/>
          </a:xfrm>
          <a:prstGeom prst="rect">
            <a:avLst/>
          </a:prstGeom>
          <a:noFill/>
          <a:ln w="38100">
            <a:solidFill>
              <a:srgbClr val="FFC000"/>
            </a:solidFill>
            <a:prstDash val="sysDot"/>
            <a:miter lim="800000"/>
            <a:headEnd/>
            <a:tailEnd/>
          </a:ln>
        </p:spPr>
        <p:txBody>
          <a:bodyPr wrap="none" anchor="ctr"/>
          <a:lstStyle/>
          <a:p>
            <a:endParaRPr lang="ja-JP" altLang="en-US"/>
          </a:p>
        </p:txBody>
      </p:sp>
      <p:sp>
        <p:nvSpPr>
          <p:cNvPr id="28" name="Rectangle 23"/>
          <p:cNvSpPr>
            <a:spLocks noChangeArrowheads="1"/>
          </p:cNvSpPr>
          <p:nvPr/>
        </p:nvSpPr>
        <p:spPr bwMode="auto">
          <a:xfrm>
            <a:off x="5703333" y="928246"/>
            <a:ext cx="3503554" cy="279320"/>
          </a:xfrm>
          <a:prstGeom prst="rect">
            <a:avLst/>
          </a:prstGeom>
          <a:solidFill>
            <a:srgbClr val="FFFF99"/>
          </a:solidFill>
          <a:ln w="9525">
            <a:solidFill>
              <a:schemeClr val="tx1"/>
            </a:solidFill>
            <a:miter lim="800000"/>
            <a:headEnd/>
            <a:tailEnd/>
          </a:ln>
        </p:spPr>
        <p:txBody>
          <a:bodyPr wrap="none" anchor="ctr"/>
          <a:lstStyle/>
          <a:p>
            <a:pPr algn="ctr"/>
            <a:r>
              <a:rPr lang="ja-JP" altLang="en-US" sz="1400" dirty="0"/>
              <a:t>バリアフリー化された路外駐車場のイメージ</a:t>
            </a:r>
          </a:p>
        </p:txBody>
      </p:sp>
      <p:sp>
        <p:nvSpPr>
          <p:cNvPr id="32" name="Rectangle 3"/>
          <p:cNvSpPr>
            <a:spLocks noChangeArrowheads="1"/>
          </p:cNvSpPr>
          <p:nvPr/>
        </p:nvSpPr>
        <p:spPr bwMode="auto">
          <a:xfrm>
            <a:off x="129092" y="6377726"/>
            <a:ext cx="9776908" cy="461665"/>
          </a:xfrm>
          <a:prstGeom prst="rect">
            <a:avLst/>
          </a:prstGeom>
          <a:noFill/>
          <a:ln w="9525">
            <a:noFill/>
            <a:miter lim="800000"/>
            <a:headEnd/>
            <a:tailEnd/>
          </a:ln>
          <a:effectLst/>
        </p:spPr>
        <p:txBody>
          <a:bodyPr wrap="square" anchor="ctr">
            <a:spAutoFit/>
          </a:bodyPr>
          <a:lstStyle/>
          <a:p>
            <a:pPr marL="144000" indent="-144000">
              <a:spcBef>
                <a:spcPts val="600"/>
              </a:spcBef>
              <a:buFont typeface="ＭＳ Ｐゴシック" pitchFamily="50" charset="-128"/>
              <a:buNone/>
            </a:pPr>
            <a:r>
              <a:rPr lang="en-US" altLang="ja-JP" sz="1200" dirty="0" smtClean="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上記の規定は、その予想しない特殊の装置を用いる特定路外駐車場については、国土交通大臣がその装置が上記の規定による構造又は設備と同等以上の効力があると認める場合においては、適用しない。</a:t>
            </a:r>
            <a:endParaRPr lang="ja-JP" altLang="en-US" sz="1200" b="0" dirty="0">
              <a:latin typeface="ＭＳ ゴシック" panose="020B0609070205080204" pitchFamily="49" charset="-128"/>
              <a:ea typeface="ＭＳ ゴシック" panose="020B0609070205080204" pitchFamily="49" charset="-128"/>
            </a:endParaRPr>
          </a:p>
        </p:txBody>
      </p:sp>
      <p:sp>
        <p:nvSpPr>
          <p:cNvPr id="274437" name="Rectangle 5"/>
          <p:cNvSpPr>
            <a:spLocks noChangeArrowheads="1"/>
          </p:cNvSpPr>
          <p:nvPr/>
        </p:nvSpPr>
        <p:spPr bwMode="auto">
          <a:xfrm>
            <a:off x="73245" y="921811"/>
            <a:ext cx="3672000" cy="338554"/>
          </a:xfrm>
          <a:prstGeom prst="rect">
            <a:avLst/>
          </a:prstGeom>
          <a:solidFill>
            <a:srgbClr val="0070C0"/>
          </a:solidFill>
          <a:ln w="9525">
            <a:noFill/>
            <a:miter lim="800000"/>
            <a:headEnd/>
            <a:tailEnd/>
          </a:ln>
          <a:effectLst/>
        </p:spPr>
        <p:txBody>
          <a:bodyPr wrap="square" anchor="ctr">
            <a:spAutoFit/>
          </a:bodyPr>
          <a:lstStyle/>
          <a:p>
            <a:pPr>
              <a:spcBef>
                <a:spcPct val="10000"/>
              </a:spcBef>
              <a:buFont typeface="Wingdings" pitchFamily="2" charset="2"/>
              <a:buNone/>
            </a:pPr>
            <a:r>
              <a:rPr lang="ja-JP" altLang="en-US" sz="1600" dirty="0" smtClean="0">
                <a:solidFill>
                  <a:schemeClr val="bg1"/>
                </a:solidFill>
                <a:latin typeface="ＭＳ ゴシック" pitchFamily="49" charset="-128"/>
                <a:ea typeface="ＭＳ ゴシック" pitchFamily="49" charset="-128"/>
              </a:rPr>
              <a:t>①路外駐車場車いす使用者用駐車施設</a:t>
            </a:r>
            <a:endParaRPr lang="ja-JP" altLang="en-US" sz="1600" dirty="0">
              <a:solidFill>
                <a:schemeClr val="bg1"/>
              </a:solidFill>
              <a:latin typeface="ＭＳ ゴシック" pitchFamily="49" charset="-128"/>
              <a:ea typeface="ＭＳ ゴシック" pitchFamily="49" charset="-128"/>
            </a:endParaRPr>
          </a:p>
        </p:txBody>
      </p:sp>
      <p:sp>
        <p:nvSpPr>
          <p:cNvPr id="10" name="Rectangle 5"/>
          <p:cNvSpPr>
            <a:spLocks noChangeArrowheads="1"/>
          </p:cNvSpPr>
          <p:nvPr/>
        </p:nvSpPr>
        <p:spPr bwMode="auto">
          <a:xfrm>
            <a:off x="101376" y="3073639"/>
            <a:ext cx="3060000" cy="338554"/>
          </a:xfrm>
          <a:prstGeom prst="rect">
            <a:avLst/>
          </a:prstGeom>
          <a:solidFill>
            <a:srgbClr val="0070C0"/>
          </a:solidFill>
          <a:ln w="9525">
            <a:noFill/>
            <a:miter lim="800000"/>
            <a:headEnd/>
            <a:tailEnd/>
          </a:ln>
          <a:effectLst/>
        </p:spPr>
        <p:txBody>
          <a:bodyPr wrap="square" anchor="ctr">
            <a:spAutoFit/>
          </a:bodyPr>
          <a:lstStyle/>
          <a:p>
            <a:pPr>
              <a:spcBef>
                <a:spcPct val="10000"/>
              </a:spcBef>
              <a:buFont typeface="Wingdings" pitchFamily="2" charset="2"/>
              <a:buNone/>
            </a:pPr>
            <a:r>
              <a:rPr lang="ja-JP" altLang="en-US" sz="1600" dirty="0" smtClean="0">
                <a:solidFill>
                  <a:schemeClr val="bg1"/>
                </a:solidFill>
                <a:latin typeface="ＭＳ ゴシック" pitchFamily="49" charset="-128"/>
                <a:ea typeface="ＭＳ ゴシック" pitchFamily="49" charset="-128"/>
              </a:rPr>
              <a:t>②路外駐車場移動等円滑化経路</a:t>
            </a:r>
            <a:endParaRPr lang="ja-JP" altLang="en-US" sz="1600" dirty="0">
              <a:solidFill>
                <a:schemeClr val="bg1"/>
              </a:solidFill>
              <a:latin typeface="ＭＳ ゴシック" pitchFamily="49" charset="-128"/>
              <a:ea typeface="ＭＳ ゴシック" pitchFamily="49" charset="-128"/>
            </a:endParaRPr>
          </a:p>
        </p:txBody>
      </p:sp>
      <p:sp>
        <p:nvSpPr>
          <p:cNvPr id="2" name="テキスト ボックス 1"/>
          <p:cNvSpPr txBox="1"/>
          <p:nvPr/>
        </p:nvSpPr>
        <p:spPr>
          <a:xfrm>
            <a:off x="-9075" y="620469"/>
            <a:ext cx="10342740" cy="307777"/>
          </a:xfrm>
          <a:prstGeom prst="rect">
            <a:avLst/>
          </a:prstGeom>
          <a:noFill/>
        </p:spPr>
        <p:txBody>
          <a:bodyPr wrap="square" rtlCol="0">
            <a:spAutoFit/>
          </a:bodyPr>
          <a:lstStyle/>
          <a:p>
            <a:r>
              <a:rPr lang="ja-JP" altLang="en-US" sz="1400" b="1" dirty="0" smtClean="0">
                <a:solidFill>
                  <a:srgbClr val="4087C8"/>
                </a:solidFill>
                <a:latin typeface="ＭＳ ゴシック" panose="020B0609070205080204" pitchFamily="49" charset="-128"/>
                <a:ea typeface="ＭＳ ゴシック" panose="020B0609070205080204" pitchFamily="49" charset="-128"/>
              </a:rPr>
              <a:t>◆移動</a:t>
            </a:r>
            <a:r>
              <a:rPr lang="ja-JP" altLang="en-US" sz="1400" b="1" dirty="0">
                <a:solidFill>
                  <a:srgbClr val="4087C8"/>
                </a:solidFill>
                <a:latin typeface="ＭＳ ゴシック" panose="020B0609070205080204" pitchFamily="49" charset="-128"/>
                <a:ea typeface="ＭＳ ゴシック" panose="020B0609070205080204" pitchFamily="49" charset="-128"/>
              </a:rPr>
              <a:t>等円滑化のために必要な特定路外駐車場の構造及び設備に関する基準を定める</a:t>
            </a:r>
            <a:r>
              <a:rPr lang="ja-JP" altLang="en-US" sz="1400" b="1" dirty="0" smtClean="0">
                <a:solidFill>
                  <a:srgbClr val="4087C8"/>
                </a:solidFill>
                <a:latin typeface="ＭＳ ゴシック" panose="020B0609070205080204" pitchFamily="49" charset="-128"/>
                <a:ea typeface="ＭＳ ゴシック" panose="020B0609070205080204" pitchFamily="49" charset="-128"/>
              </a:rPr>
              <a:t>省令（平成</a:t>
            </a:r>
            <a:r>
              <a:rPr lang="en-US" altLang="ja-JP" sz="1400" b="1" dirty="0">
                <a:solidFill>
                  <a:srgbClr val="4087C8"/>
                </a:solidFill>
                <a:latin typeface="ＭＳ ゴシック" panose="020B0609070205080204" pitchFamily="49" charset="-128"/>
                <a:ea typeface="ＭＳ ゴシック" panose="020B0609070205080204" pitchFamily="49" charset="-128"/>
              </a:rPr>
              <a:t>18</a:t>
            </a:r>
            <a:r>
              <a:rPr lang="ja-JP" altLang="en-US" sz="1400" b="1" dirty="0">
                <a:solidFill>
                  <a:srgbClr val="4087C8"/>
                </a:solidFill>
                <a:latin typeface="ＭＳ ゴシック" panose="020B0609070205080204" pitchFamily="49" charset="-128"/>
                <a:ea typeface="ＭＳ ゴシック" panose="020B0609070205080204" pitchFamily="49" charset="-128"/>
              </a:rPr>
              <a:t>年国土交通省令第</a:t>
            </a:r>
            <a:r>
              <a:rPr lang="en-US" altLang="ja-JP" sz="1400" b="1" dirty="0">
                <a:solidFill>
                  <a:srgbClr val="4087C8"/>
                </a:solidFill>
                <a:latin typeface="ＭＳ ゴシック" panose="020B0609070205080204" pitchFamily="49" charset="-128"/>
                <a:ea typeface="ＭＳ ゴシック" panose="020B0609070205080204" pitchFamily="49" charset="-128"/>
              </a:rPr>
              <a:t>112</a:t>
            </a:r>
            <a:r>
              <a:rPr lang="ja-JP" altLang="en-US" sz="1400" b="1" dirty="0">
                <a:solidFill>
                  <a:srgbClr val="4087C8"/>
                </a:solidFill>
                <a:latin typeface="ＭＳ ゴシック" panose="020B0609070205080204" pitchFamily="49" charset="-128"/>
                <a:ea typeface="ＭＳ ゴシック" panose="020B0609070205080204" pitchFamily="49" charset="-128"/>
              </a:rPr>
              <a:t>号</a:t>
            </a:r>
            <a:r>
              <a:rPr lang="ja-JP" altLang="en-US" sz="1400" b="1" dirty="0" smtClean="0">
                <a:solidFill>
                  <a:srgbClr val="4087C8"/>
                </a:solidFill>
                <a:latin typeface="ＭＳ ゴシック" panose="020B0609070205080204" pitchFamily="49" charset="-128"/>
                <a:ea typeface="ＭＳ ゴシック" panose="020B0609070205080204" pitchFamily="49" charset="-128"/>
              </a:rPr>
              <a:t>）</a:t>
            </a:r>
            <a:endParaRPr kumimoji="1" lang="ja-JP" altLang="en-US" b="1" dirty="0">
              <a:latin typeface="ＭＳ ゴシック" panose="020B0609070205080204" pitchFamily="49" charset="-128"/>
              <a:ea typeface="ＭＳ ゴシック" panose="020B0609070205080204" pitchFamily="49" charset="-128"/>
            </a:endParaRPr>
          </a:p>
        </p:txBody>
      </p:sp>
      <p:pic>
        <p:nvPicPr>
          <p:cNvPr id="31" name="図 2445"/>
          <p:cNvPicPr>
            <a:picLocks noChangeAspect="1"/>
          </p:cNvPicPr>
          <p:nvPr/>
        </p:nvPicPr>
        <p:blipFill>
          <a:blip r:embed="rId3"/>
          <a:stretch>
            <a:fillRect/>
          </a:stretch>
        </p:blipFill>
        <p:spPr>
          <a:xfrm>
            <a:off x="6637685" y="1231264"/>
            <a:ext cx="1835435" cy="2011652"/>
          </a:xfrm>
          <a:prstGeom prst="rect">
            <a:avLst/>
          </a:prstGeom>
        </p:spPr>
      </p:pic>
      <p:sp>
        <p:nvSpPr>
          <p:cNvPr id="33" name="Text Box 13"/>
          <p:cNvSpPr txBox="1">
            <a:spLocks noChangeArrowheads="1"/>
          </p:cNvSpPr>
          <p:nvPr/>
        </p:nvSpPr>
        <p:spPr>
          <a:xfrm>
            <a:off x="7167686" y="1249884"/>
            <a:ext cx="2918863" cy="208147"/>
          </a:xfrm>
          <a:prstGeom prst="rect">
            <a:avLst/>
          </a:prstGeom>
          <a:solidFill>
            <a:srgbClr val="FFFFFF">
              <a:alpha val="0"/>
            </a:srgbClr>
          </a:solidFill>
          <a:ln w="9525">
            <a:noFill/>
            <a:miter lim="800000"/>
            <a:headEnd/>
            <a:tailEnd/>
          </a:ln>
        </p:spPr>
        <p:txBody>
          <a:bodyPr lIns="74295" tIns="8890" rIns="74295" bIns="8890"/>
          <a:lstStyle/>
          <a:p>
            <a:pPr algn="just"/>
            <a:r>
              <a:rPr lang="ja-JP" altLang="en-US" sz="1000" b="1" dirty="0">
                <a:latin typeface="Century" pitchFamily="18" charset="0"/>
              </a:rPr>
              <a:t>○路外駐車場車いす使用者用駐車施設の</a:t>
            </a:r>
            <a:r>
              <a:rPr lang="ja-JP" altLang="en-US" sz="1000" b="1" dirty="0" smtClean="0">
                <a:latin typeface="Century" pitchFamily="18" charset="0"/>
              </a:rPr>
              <a:t>表示</a:t>
            </a:r>
            <a:endParaRPr lang="ja-JP" altLang="en-US" sz="1000" b="1" dirty="0">
              <a:latin typeface="Times New Roman" pitchFamily="18" charset="0"/>
            </a:endParaRPr>
          </a:p>
        </p:txBody>
      </p:sp>
      <p:sp>
        <p:nvSpPr>
          <p:cNvPr id="34" name="Freeform 16"/>
          <p:cNvSpPr/>
          <p:nvPr/>
        </p:nvSpPr>
        <p:spPr>
          <a:xfrm>
            <a:off x="6854339" y="1267935"/>
            <a:ext cx="398244" cy="147286"/>
          </a:xfrm>
          <a:custGeom>
            <a:avLst/>
            <a:gdLst>
              <a:gd name="T0" fmla="*/ 0 w 390"/>
              <a:gd name="T1" fmla="*/ 0 h 520"/>
              <a:gd name="T2" fmla="*/ 0 w 390"/>
              <a:gd name="T3" fmla="*/ 0 h 520"/>
              <a:gd name="T4" fmla="*/ 0 w 390"/>
              <a:gd name="T5" fmla="*/ 0 h 520"/>
              <a:gd name="T6" fmla="*/ 0 60000 65536"/>
              <a:gd name="T7" fmla="*/ 0 60000 65536"/>
              <a:gd name="T8" fmla="*/ 0 60000 65536"/>
              <a:gd name="T9" fmla="*/ 0 w 390"/>
              <a:gd name="T10" fmla="*/ 0 h 520"/>
              <a:gd name="T11" fmla="*/ 390 w 390"/>
              <a:gd name="T12" fmla="*/ 520 h 520"/>
            </a:gdLst>
            <a:ahLst/>
            <a:cxnLst>
              <a:cxn ang="T6">
                <a:pos x="T0" y="T1"/>
              </a:cxn>
              <a:cxn ang="T7">
                <a:pos x="T2" y="T3"/>
              </a:cxn>
              <a:cxn ang="T8">
                <a:pos x="T4" y="T5"/>
              </a:cxn>
            </a:cxnLst>
            <a:rect l="T9" t="T10" r="T11" b="T12"/>
            <a:pathLst>
              <a:path w="390" h="520">
                <a:moveTo>
                  <a:pt x="390" y="0"/>
                </a:moveTo>
                <a:lnTo>
                  <a:pt x="0" y="0"/>
                </a:lnTo>
                <a:lnTo>
                  <a:pt x="10" y="520"/>
                </a:lnTo>
              </a:path>
            </a:pathLst>
          </a:custGeom>
          <a:noFill/>
          <a:ln w="9525">
            <a:solidFill>
              <a:srgbClr val="000000"/>
            </a:solidFill>
            <a:round/>
            <a:headEnd/>
            <a:tailEnd type="triangle" w="med" len="med"/>
          </a:ln>
        </p:spPr>
        <p:txBody>
          <a:bodyPr lIns="74295" tIns="8890" rIns="74295" bIns="8890"/>
          <a:lstStyle/>
          <a:p>
            <a:endParaRPr lang="ja-JP" altLang="en-US"/>
          </a:p>
        </p:txBody>
      </p:sp>
      <p:sp>
        <p:nvSpPr>
          <p:cNvPr id="35" name="Freeform 20"/>
          <p:cNvSpPr/>
          <p:nvPr/>
        </p:nvSpPr>
        <p:spPr>
          <a:xfrm flipH="1" flipV="1">
            <a:off x="6708308" y="1562633"/>
            <a:ext cx="76665" cy="310616"/>
          </a:xfrm>
          <a:custGeom>
            <a:avLst/>
            <a:gdLst>
              <a:gd name="T0" fmla="*/ 0 w 1450"/>
              <a:gd name="T1" fmla="*/ 0 h 30"/>
              <a:gd name="T2" fmla="*/ 0 w 1450"/>
              <a:gd name="T3" fmla="*/ 0 h 30"/>
              <a:gd name="T4" fmla="*/ 0 60000 65536"/>
              <a:gd name="T5" fmla="*/ 0 60000 65536"/>
              <a:gd name="T6" fmla="*/ 0 w 1450"/>
              <a:gd name="T7" fmla="*/ 0 h 30"/>
              <a:gd name="T8" fmla="*/ 1450 w 1450"/>
              <a:gd name="T9" fmla="*/ 30 h 30"/>
            </a:gdLst>
            <a:ahLst/>
            <a:cxnLst>
              <a:cxn ang="T4">
                <a:pos x="T0" y="T1"/>
              </a:cxn>
              <a:cxn ang="T5">
                <a:pos x="T2" y="T3"/>
              </a:cxn>
            </a:cxnLst>
            <a:rect l="T6" t="T7" r="T8" b="T9"/>
            <a:pathLst>
              <a:path w="1450" h="30">
                <a:moveTo>
                  <a:pt x="0" y="0"/>
                </a:moveTo>
                <a:lnTo>
                  <a:pt x="1450" y="30"/>
                </a:lnTo>
              </a:path>
            </a:pathLst>
          </a:custGeom>
          <a:noFill/>
          <a:ln w="9525">
            <a:solidFill>
              <a:srgbClr val="000000"/>
            </a:solidFill>
            <a:round/>
            <a:headEnd type="arrow" w="med" len="med"/>
            <a:tailEnd type="arrow" w="med" len="med"/>
          </a:ln>
        </p:spPr>
        <p:txBody>
          <a:bodyPr lIns="74295" tIns="8890" rIns="74295" bIns="8890"/>
          <a:lstStyle/>
          <a:p>
            <a:endParaRPr lang="ja-JP" altLang="en-US"/>
          </a:p>
        </p:txBody>
      </p:sp>
      <p:sp>
        <p:nvSpPr>
          <p:cNvPr id="36" name="Text Box 21"/>
          <p:cNvSpPr txBox="1">
            <a:spLocks noChangeArrowheads="1"/>
          </p:cNvSpPr>
          <p:nvPr/>
        </p:nvSpPr>
        <p:spPr>
          <a:xfrm>
            <a:off x="5660469" y="2154776"/>
            <a:ext cx="1700501" cy="279320"/>
          </a:xfrm>
          <a:prstGeom prst="rect">
            <a:avLst/>
          </a:prstGeom>
          <a:solidFill>
            <a:srgbClr val="FFFFFF">
              <a:alpha val="0"/>
            </a:srgbClr>
          </a:solidFill>
          <a:ln w="9525">
            <a:noFill/>
            <a:miter lim="800000"/>
            <a:headEnd/>
            <a:tailEnd/>
          </a:ln>
        </p:spPr>
        <p:txBody>
          <a:bodyPr lIns="74295" tIns="8890" rIns="74295" bIns="8890"/>
          <a:lstStyle/>
          <a:p>
            <a:pPr algn="just"/>
            <a:r>
              <a:rPr lang="ja-JP" altLang="en-US" sz="1000" b="1" dirty="0">
                <a:latin typeface="Century" pitchFamily="18" charset="0"/>
              </a:rPr>
              <a:t>○有効幅３５０ｃｍ以上</a:t>
            </a:r>
            <a:endParaRPr lang="ja-JP" altLang="en-US" sz="1000" b="1" dirty="0"/>
          </a:p>
        </p:txBody>
      </p:sp>
      <p:sp>
        <p:nvSpPr>
          <p:cNvPr id="38" name="Text Box 13"/>
          <p:cNvSpPr txBox="1">
            <a:spLocks noChangeArrowheads="1"/>
          </p:cNvSpPr>
          <p:nvPr/>
        </p:nvSpPr>
        <p:spPr>
          <a:xfrm>
            <a:off x="8450013" y="1479237"/>
            <a:ext cx="1608412" cy="209610"/>
          </a:xfrm>
          <a:prstGeom prst="rect">
            <a:avLst/>
          </a:prstGeom>
          <a:solidFill>
            <a:srgbClr val="FFFFFF">
              <a:alpha val="0"/>
            </a:srgbClr>
          </a:solidFill>
          <a:ln w="9525">
            <a:noFill/>
            <a:miter lim="800000"/>
            <a:headEnd/>
            <a:tailEnd/>
          </a:ln>
        </p:spPr>
        <p:txBody>
          <a:bodyPr lIns="74295" tIns="8890" rIns="74295" bIns="8890"/>
          <a:lstStyle/>
          <a:p>
            <a:pPr algn="just"/>
            <a:r>
              <a:rPr lang="ja-JP" altLang="en-US" sz="1000" b="1" dirty="0" smtClean="0">
                <a:latin typeface="Century" pitchFamily="18" charset="0"/>
              </a:rPr>
              <a:t>○移動等円滑化経路</a:t>
            </a:r>
            <a:endParaRPr lang="ja-JP" altLang="en-US" sz="1000" b="1" dirty="0">
              <a:latin typeface="Times New Roman" pitchFamily="18" charset="0"/>
            </a:endParaRPr>
          </a:p>
        </p:txBody>
      </p:sp>
      <p:sp>
        <p:nvSpPr>
          <p:cNvPr id="39" name="直線 2446"/>
          <p:cNvSpPr/>
          <p:nvPr/>
        </p:nvSpPr>
        <p:spPr>
          <a:xfrm flipV="1">
            <a:off x="6509973" y="1771649"/>
            <a:ext cx="127711" cy="383527"/>
          </a:xfrm>
          <a:prstGeom prst="line">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sp>
      <p:sp>
        <p:nvSpPr>
          <p:cNvPr id="40" name="直線 2447"/>
          <p:cNvSpPr/>
          <p:nvPr/>
        </p:nvSpPr>
        <p:spPr>
          <a:xfrm flipH="1">
            <a:off x="7518400" y="1562634"/>
            <a:ext cx="985243" cy="0"/>
          </a:xfrm>
          <a:prstGeom prst="line">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sp>
      <p:sp>
        <p:nvSpPr>
          <p:cNvPr id="50" name="Text Box 13"/>
          <p:cNvSpPr txBox="1">
            <a:spLocks noChangeArrowheads="1"/>
          </p:cNvSpPr>
          <p:nvPr/>
        </p:nvSpPr>
        <p:spPr>
          <a:xfrm>
            <a:off x="6708308" y="3082608"/>
            <a:ext cx="2918863" cy="208147"/>
          </a:xfrm>
          <a:prstGeom prst="rect">
            <a:avLst/>
          </a:prstGeom>
          <a:solidFill>
            <a:srgbClr val="FFFFFF">
              <a:alpha val="0"/>
            </a:srgbClr>
          </a:solidFill>
          <a:ln w="9525">
            <a:noFill/>
            <a:miter lim="800000"/>
            <a:headEnd/>
            <a:tailEnd/>
          </a:ln>
        </p:spPr>
        <p:txBody>
          <a:bodyPr lIns="74295" tIns="8890" rIns="74295" bIns="8890"/>
          <a:lstStyle/>
          <a:p>
            <a:pPr algn="just"/>
            <a:r>
              <a:rPr lang="ja-JP" altLang="en-US" sz="1000" b="1" dirty="0">
                <a:latin typeface="Century" pitchFamily="18" charset="0"/>
              </a:rPr>
              <a:t>○路外駐車場車いす使用者用駐車施設の</a:t>
            </a:r>
            <a:r>
              <a:rPr lang="ja-JP" altLang="en-US" sz="1000" b="1" dirty="0" smtClean="0">
                <a:latin typeface="Century" pitchFamily="18" charset="0"/>
              </a:rPr>
              <a:t>表示</a:t>
            </a:r>
            <a:endParaRPr lang="ja-JP" altLang="en-US" sz="1000" b="1" dirty="0">
              <a:latin typeface="Times New Roman" pitchFamily="18" charset="0"/>
            </a:endParaRPr>
          </a:p>
        </p:txBody>
      </p:sp>
      <p:sp>
        <p:nvSpPr>
          <p:cNvPr id="51" name="直線 2446"/>
          <p:cNvSpPr/>
          <p:nvPr/>
        </p:nvSpPr>
        <p:spPr>
          <a:xfrm flipV="1">
            <a:off x="7786895" y="2915382"/>
            <a:ext cx="0" cy="179705"/>
          </a:xfrm>
          <a:prstGeom prst="line">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sp>
      <p:sp>
        <p:nvSpPr>
          <p:cNvPr id="23" name="スライド番号プレースホルダー 3"/>
          <p:cNvSpPr>
            <a:spLocks noGrp="1"/>
          </p:cNvSpPr>
          <p:nvPr>
            <p:ph type="sldNum" sz="quarter" idx="12"/>
          </p:nvPr>
        </p:nvSpPr>
        <p:spPr>
          <a:xfrm>
            <a:off x="7471417" y="6528312"/>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844004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3"/>
          <p:cNvSpPr>
            <a:spLocks noGrp="1"/>
          </p:cNvSpPr>
          <p:nvPr>
            <p:ph type="ctrTitle"/>
          </p:nvPr>
        </p:nvSpPr>
        <p:spPr>
          <a:xfrm>
            <a:off x="1383080" y="2251075"/>
            <a:ext cx="9452560" cy="1470025"/>
          </a:xfrm>
        </p:spPr>
        <p:txBody>
          <a:bodyPr/>
          <a:lstStyle/>
          <a:p>
            <a:r>
              <a:rPr lang="ja-JP" altLang="en-US" sz="3500" dirty="0" smtClean="0"/>
              <a:t>　</a:t>
            </a:r>
            <a:r>
              <a:rPr lang="ja-JP" altLang="en-US" sz="3500" dirty="0" smtClean="0"/>
              <a:t>６．</a:t>
            </a:r>
            <a:r>
              <a:rPr lang="ja-JP" altLang="en-US" sz="3500" dirty="0" smtClean="0"/>
              <a:t>機械式</a:t>
            </a:r>
            <a:r>
              <a:rPr lang="ja-JP" altLang="en-US" sz="3500" dirty="0"/>
              <a:t>駐車</a:t>
            </a:r>
            <a:r>
              <a:rPr lang="ja-JP" altLang="en-US" sz="3500" dirty="0" smtClean="0"/>
              <a:t>装置の安全対策</a:t>
            </a:r>
          </a:p>
        </p:txBody>
      </p:sp>
    </p:spTree>
    <p:extLst>
      <p:ext uri="{BB962C8B-B14F-4D97-AF65-F5344CB8AC3E}">
        <p14:creationId xmlns:p14="http://schemas.microsoft.com/office/powerpoint/2010/main" val="14442769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3" name="Rectangle 2"/>
          <p:cNvSpPr>
            <a:spLocks noGrp="1" noChangeArrowheads="1"/>
          </p:cNvSpPr>
          <p:nvPr>
            <p:ph type="title"/>
          </p:nvPr>
        </p:nvSpPr>
        <p:spPr/>
        <p:txBody>
          <a:bodyPr/>
          <a:lstStyle/>
          <a:p>
            <a:pPr eaLnBrk="1" hangingPunct="1"/>
            <a:r>
              <a:rPr lang="ja-JP" altLang="en-US" sz="2400" dirty="0" smtClean="0">
                <a:latin typeface="+mn-ea"/>
                <a:ea typeface="+mn-ea"/>
              </a:rPr>
              <a:t>機械式駐車装置の安全対策</a:t>
            </a:r>
          </a:p>
        </p:txBody>
      </p:sp>
      <p:sp>
        <p:nvSpPr>
          <p:cNvPr id="2484" name="テキスト ボックス 2"/>
          <p:cNvSpPr txBox="1"/>
          <p:nvPr/>
        </p:nvSpPr>
        <p:spPr>
          <a:xfrm>
            <a:off x="52957" y="3579974"/>
            <a:ext cx="978663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rPr>
              <a:t>○「機械式立体駐車場の安全対策に関するガイドライン」・同「手引き」の作成</a:t>
            </a:r>
            <a:endParaRPr kumimoji="1" lang="en-US" altLang="ja-JP"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85" name="テキスト ボックス 3"/>
          <p:cNvSpPr txBox="1"/>
          <p:nvPr/>
        </p:nvSpPr>
        <p:spPr>
          <a:xfrm>
            <a:off x="209762" y="3952214"/>
            <a:ext cx="9322586"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・製造者、設置者、管理者、利用者の各主体が取り組むべき事項をとりまとめ</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・消費者庁と連携して、関係団体に対して安全対策の強化及び適正利用の推進を要請。</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・消費者安全調査委員会による事故等原因調査の報告書を踏まえ、ガイドラインを公表。（</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H26</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・ガイドラインに示された各関係主体の取組を分かりやすく整理した「手引き」を公表。（</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9</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86" name="テキスト ボックス 7"/>
          <p:cNvSpPr txBox="1"/>
          <p:nvPr/>
        </p:nvSpPr>
        <p:spPr>
          <a:xfrm>
            <a:off x="57747" y="1301579"/>
            <a:ext cx="869662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rPr>
              <a:t>○大臣認定制度の改正（駐車場法施行規則）</a:t>
            </a:r>
            <a:endParaRPr kumimoji="1" lang="ja-JP" altLang="en-US" sz="1800" b="1" i="0" u="none" strike="no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87" name="テキスト ボックス 8"/>
          <p:cNvSpPr txBox="1"/>
          <p:nvPr/>
        </p:nvSpPr>
        <p:spPr>
          <a:xfrm>
            <a:off x="194471" y="1626606"/>
            <a:ext cx="968687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・駐車場法に基づく大臣認定制度の下で、装置の安全性についても一体的に審査・認定を行う仕組みを構築</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・安全性に係る審査について第三者的な専門機関が審査を行う「登録認証機関」の制度を創設（</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H26</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　　　　　　　　　　　　　　　　　　　　　　　　　　　　　　　　　</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88" name="テキスト ボックス 1"/>
          <p:cNvSpPr txBox="1"/>
          <p:nvPr/>
        </p:nvSpPr>
        <p:spPr>
          <a:xfrm>
            <a:off x="52957" y="2180860"/>
            <a:ext cx="764484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rPr>
              <a:t>○ＪＩＳ規格の制定</a:t>
            </a:r>
            <a:endParaRPr kumimoji="1" lang="en-US" altLang="ja-JP"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89" name="テキスト ボックス 10"/>
          <p:cNvSpPr txBox="1"/>
          <p:nvPr/>
        </p:nvSpPr>
        <p:spPr>
          <a:xfrm>
            <a:off x="194471" y="2501044"/>
            <a:ext cx="951705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・立体駐車場工業会が機械式駐車装置の安全性に関する基準について、</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JIS</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規格を制定（</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H29</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　（機械式</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駐車設備の安全要求事項（</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JIS</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B 9991</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90" name="テキスト ボックス 12"/>
          <p:cNvSpPr txBox="1"/>
          <p:nvPr/>
        </p:nvSpPr>
        <p:spPr>
          <a:xfrm>
            <a:off x="43597" y="5468994"/>
            <a:ext cx="9884159"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rPr>
              <a:t>○「機械式駐車設備の適切な維持管理に関する指針」・同「ガイドブック」の作成</a:t>
            </a:r>
            <a:endParaRPr kumimoji="1" lang="en-US" altLang="ja-JP" sz="1800" b="1" i="0" u="none" strike="noStrike" kern="1200" cap="none" spc="0" normalizeH="0" baseline="0" noProof="0" dirty="0" smtClean="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p:txBody>
      </p:sp>
      <p:sp>
        <p:nvSpPr>
          <p:cNvPr id="2491" name="角丸四角形 4"/>
          <p:cNvSpPr/>
          <p:nvPr/>
        </p:nvSpPr>
        <p:spPr>
          <a:xfrm>
            <a:off x="67108" y="792033"/>
            <a:ext cx="4027797" cy="422570"/>
          </a:xfrm>
          <a:prstGeom prst="roundRect">
            <a:avLst/>
          </a:prstGeom>
          <a:solidFill>
            <a:srgbClr val="00B050"/>
          </a:solidFill>
          <a:ln>
            <a:noFill/>
          </a:ln>
        </p:spPr>
        <p:style>
          <a:lnRef idx="0">
            <a:srgbClr val="000000"/>
          </a:lnRef>
          <a:fillRef idx="0">
            <a:srgbClr val="000000"/>
          </a:fillRef>
          <a:effectRef idx="0">
            <a:srgbClr val="00000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FFFFFF"/>
                </a:solidFill>
                <a:effectLst/>
                <a:uLnTx/>
                <a:uFillTx/>
                <a:latin typeface="游ゴシック" panose="020B0400000000000000" pitchFamily="50" charset="-128"/>
                <a:ea typeface="游ゴシック" panose="020B0400000000000000" pitchFamily="50" charset="-128"/>
                <a:cs typeface="+mn-cs"/>
              </a:rPr>
              <a:t>安全性に係る基準等の制定</a:t>
            </a:r>
            <a:endParaRPr kumimoji="1" lang="ja-JP" altLang="en-US"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92" name="角丸四角形 16"/>
          <p:cNvSpPr/>
          <p:nvPr/>
        </p:nvSpPr>
        <p:spPr>
          <a:xfrm>
            <a:off x="94132" y="3065831"/>
            <a:ext cx="4048853" cy="422570"/>
          </a:xfrm>
          <a:prstGeom prst="roundRect">
            <a:avLst/>
          </a:prstGeom>
          <a:solidFill>
            <a:srgbClr val="00B050"/>
          </a:solidFill>
          <a:ln>
            <a:noFill/>
          </a:ln>
        </p:spPr>
        <p:style>
          <a:lnRef idx="0">
            <a:srgbClr val="000000"/>
          </a:lnRef>
          <a:fillRef idx="0">
            <a:srgbClr val="000000"/>
          </a:fillRef>
          <a:effectRef idx="0">
            <a:srgbClr val="00000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FFFFFF"/>
                </a:solidFill>
                <a:effectLst/>
                <a:uLnTx/>
                <a:uFillTx/>
                <a:latin typeface="游ゴシック" panose="020B0400000000000000" pitchFamily="50" charset="-128"/>
                <a:ea typeface="游ゴシック" panose="020B0400000000000000" pitchFamily="50" charset="-128"/>
                <a:cs typeface="+mn-cs"/>
              </a:rPr>
              <a:t>安全確保の周知・啓発</a:t>
            </a:r>
            <a:endParaRPr kumimoji="1" lang="en-US" altLang="ja-JP" sz="1800" b="1" i="0" u="none" strike="noStrike" kern="1200" cap="none" spc="0" normalizeH="0" baseline="0" noProof="0" dirty="0" smtClean="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93" name="角丸四角形 17"/>
          <p:cNvSpPr/>
          <p:nvPr/>
        </p:nvSpPr>
        <p:spPr>
          <a:xfrm>
            <a:off x="101037" y="4952657"/>
            <a:ext cx="4027796" cy="422570"/>
          </a:xfrm>
          <a:prstGeom prst="roundRect">
            <a:avLst/>
          </a:prstGeom>
          <a:solidFill>
            <a:srgbClr val="00B050"/>
          </a:solidFill>
          <a:ln>
            <a:noFill/>
          </a:ln>
        </p:spPr>
        <p:style>
          <a:lnRef idx="0">
            <a:srgbClr val="000000"/>
          </a:lnRef>
          <a:fillRef idx="0">
            <a:srgbClr val="000000"/>
          </a:fillRef>
          <a:effectRef idx="0">
            <a:srgbClr val="00000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smtClean="0">
                <a:ln>
                  <a:noFill/>
                </a:ln>
                <a:solidFill>
                  <a:srgbClr val="FFFFFF"/>
                </a:solidFill>
                <a:effectLst/>
                <a:uLnTx/>
                <a:uFillTx/>
                <a:latin typeface="游ゴシック" panose="020B0400000000000000" pitchFamily="50" charset="-128"/>
                <a:ea typeface="游ゴシック" panose="020B0400000000000000" pitchFamily="50" charset="-128"/>
                <a:cs typeface="+mn-cs"/>
              </a:rPr>
              <a:t>適切な維持管理</a:t>
            </a:r>
            <a:endParaRPr kumimoji="1" lang="ja-JP" altLang="en-US"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94" name="テキスト ボックス 18"/>
          <p:cNvSpPr txBox="1"/>
          <p:nvPr/>
        </p:nvSpPr>
        <p:spPr>
          <a:xfrm>
            <a:off x="211651" y="5838326"/>
            <a:ext cx="10215754"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・機械式駐車設備の適切な管理のために管理者等が行うべき事項、保守点検業者の選定に当たって</a:t>
            </a:r>
            <a:r>
              <a:rPr kumimoji="1" lang="ja-JP" altLang="en-US" sz="1400" b="0" i="0" u="none" strike="noStrike" kern="1200" cap="none" spc="0" normalizeH="0" baseline="0" noProof="0" dirty="0" err="1"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留意す</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err="1"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べき</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事項、保守点検契約に盛り込むべき事項のチェックリスト等をとりまとめた指針を作成。（</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H30</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7</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・管理者等が保守点検契約を確認する</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際の参考となるよう、標準保守点検項目や、点検周期の目安も提示。</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・立体駐車場工業会が維持管理に関する指針の内容を解説した「ガイドブック」を作成。（</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H30</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年</a:t>
            </a:r>
            <a:r>
              <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12</a:t>
            </a:r>
            <a:r>
              <a:rPr kumimoji="1" lang="ja-JP" altLang="en-US"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1400" b="0" i="0" u="none" strike="noStrike" kern="1200" cap="none" spc="0" normalizeH="0" baseline="0" noProof="0" dirty="0" smtClean="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444060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0" name="テキスト ボックス 11"/>
          <p:cNvSpPr txBox="1">
            <a:spLocks noChangeArrowheads="1"/>
          </p:cNvSpPr>
          <p:nvPr/>
        </p:nvSpPr>
        <p:spPr>
          <a:xfrm>
            <a:off x="228235" y="600153"/>
            <a:ext cx="9433048" cy="1456168"/>
          </a:xfrm>
          <a:prstGeom prst="rect">
            <a:avLst/>
          </a:prstGeom>
          <a:noFill/>
          <a:ln w="12700">
            <a:solidFill>
              <a:schemeClr val="tx1"/>
            </a:solidFill>
            <a:miter lim="800000"/>
            <a:headEnd/>
            <a:tailEnd/>
          </a:ln>
        </p:spPr>
        <p:txBody>
          <a:bodyPr wrap="square" anchor="ctr">
            <a:spAutoFit/>
          </a:bodyPr>
          <a:lstStyle>
            <a:lvl1pPr marL="163513" indent="-163513">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63513" marR="0" lvl="0" indent="-163513"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機械式立体駐車場の安全対策検討委員会（座長： 向殿政男 明治大学名誉教授）の検討成果を踏まえ、平成２６年３月、「機械式立体駐車場の安全対策に関するガイドライン」を公表し、消費者庁と連携して、関係団体に対して安全対策の強化及び適正利用の推進を要請。</a:t>
            </a:r>
            <a:endParaRPr kumimoji="1" lang="en-US" altLang="ja-JP"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163513" marR="0" lvl="0" indent="-163513"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その後、消費者安全法に基づく消費者安全調査委員会において事故調査報告書がとりまとめられたことなどを踏まえ、同年１０月、ガイドラインの改定（「５． 関係主体間の連携・協働による取組」の追加）を行い、関係団体に対して既設の装置に関する安全対策及び適正利用の一層の推進を要請。</a:t>
            </a:r>
            <a:endParaRPr kumimoji="1" lang="en-US" altLang="ja-JP"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01" name="角丸四角形 7"/>
          <p:cNvSpPr/>
          <p:nvPr/>
        </p:nvSpPr>
        <p:spPr>
          <a:xfrm>
            <a:off x="766397" y="2129441"/>
            <a:ext cx="4152900" cy="1661746"/>
          </a:xfrm>
          <a:prstGeom prst="roundRect">
            <a:avLst>
              <a:gd name="adj" fmla="val 882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１</a:t>
            </a:r>
            <a:r>
              <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　製造者の取組</a:t>
            </a:r>
            <a:endPar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31"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装置内への立入防止のための閉鎖性確保（ゲート、柵の設置等）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装置の稼動状況に対する視認性確保（操作盤の位置、モニター等）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安全性に配慮した操作方法（安全確認ボタン、緊急停止ボタン等）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人の転倒、転落等を防止するための開口部、障害物等の除去</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装置のインターロック機能の確保、安全センサーの設置</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非常時を想定した構造・設備の確保（退避場所、非常口等）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残留リスク及び適正な使用方法に関する説明、注意喚起等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等</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02" name="角丸四角形 9"/>
          <p:cNvSpPr/>
          <p:nvPr/>
        </p:nvSpPr>
        <p:spPr>
          <a:xfrm>
            <a:off x="5014547" y="2129441"/>
            <a:ext cx="4154366" cy="1661746"/>
          </a:xfrm>
          <a:prstGeom prst="roundRect">
            <a:avLst>
              <a:gd name="adj" fmla="val 8828"/>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２</a:t>
            </a:r>
            <a:r>
              <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　設置者の取組</a:t>
            </a:r>
            <a:endPar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31" b="1" i="0" u="sng" strike="noStrike" kern="1200" cap="none" spc="0" normalizeH="0" baseline="0" noProof="0" dirty="0">
                <a:ln>
                  <a:noFill/>
                </a:ln>
                <a:solidFill>
                  <a:srgbClr val="000000"/>
                </a:solidFill>
                <a:effectLst/>
                <a:uLnTx/>
                <a:uFillTx/>
                <a:latin typeface="Arial"/>
                <a:ea typeface="ＭＳ Ｐゴシック"/>
                <a:cs typeface="+mn-cs"/>
              </a:rPr>
              <a:t>　</a:t>
            </a:r>
            <a:endParaRPr kumimoji="1" lang="en-US" altLang="ja-JP" sz="831" b="1" i="0" u="sng"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１．の要件を満たす装置の使用</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設置場所、気象条件、使用条件等を考慮した装置選択</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装置内への立入防止のための閉鎖性確保（ゲート、柵の設置等）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入出庫時の不要な人の立入抑止（子供の待機場所、荷物の積み下ろし場所等の確保）</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装置内の視認性確保（照明設備の設置等）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残留リスク及び適正な使用方法に関する説明、注意喚起等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03" name="角丸四角形 11"/>
          <p:cNvSpPr/>
          <p:nvPr/>
        </p:nvSpPr>
        <p:spPr>
          <a:xfrm>
            <a:off x="766397" y="3819030"/>
            <a:ext cx="4152900" cy="1460988"/>
          </a:xfrm>
          <a:prstGeom prst="roundRect">
            <a:avLst>
              <a:gd name="adj" fmla="val 8828"/>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３</a:t>
            </a:r>
            <a:r>
              <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srgbClr val="000000"/>
                </a:solidFill>
                <a:effectLst/>
                <a:uLnTx/>
                <a:uFillTx/>
                <a:latin typeface="Arial"/>
                <a:ea typeface="ＭＳ Ｐゴシック"/>
                <a:cs typeface="+mn-cs"/>
              </a:rPr>
              <a:t>　管理者の取組</a:t>
            </a:r>
            <a:endParaRPr kumimoji="1" lang="en-US" altLang="ja-JP" sz="1477" b="1" i="0" u="sng"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31"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利用者に対する操作方法、注意事項等に関する書面説明の徹底</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装置の安全確保のための維持保全、専門技術者による定期的な点検の実施</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事故等発生時の対処</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管理責任者の選任・明示及び実施方法等に関する文書作成・閲覧</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委託契約等における実施主体・方法等の明示</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srgbClr val="000000"/>
                </a:solidFill>
                <a:effectLst/>
                <a:uLnTx/>
                <a:uFillTx/>
                <a:latin typeface="Arial"/>
                <a:ea typeface="ＭＳ Ｐゴシック"/>
                <a:cs typeface="+mn-cs"/>
              </a:rPr>
              <a:t>等</a:t>
            </a:r>
            <a:endParaRPr kumimoji="1" lang="en-US" altLang="ja-JP" sz="1015"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04" name="角丸四角形 12"/>
          <p:cNvSpPr/>
          <p:nvPr/>
        </p:nvSpPr>
        <p:spPr>
          <a:xfrm>
            <a:off x="5014547" y="3819030"/>
            <a:ext cx="4154366" cy="1460988"/>
          </a:xfrm>
          <a:prstGeom prst="roundRect">
            <a:avLst>
              <a:gd name="adj" fmla="val 8828"/>
            </a:avLst>
          </a:prstGeom>
          <a:solidFill>
            <a:srgbClr val="9BDFF7"/>
          </a:solidFill>
          <a:ln>
            <a:noFill/>
          </a:ln>
        </p:spPr>
        <p:style>
          <a:lnRef idx="2">
            <a:schemeClr val="accent1">
              <a:shade val="50000"/>
            </a:schemeClr>
          </a:lnRef>
          <a:fillRef idx="1">
            <a:schemeClr val="accent1"/>
          </a:fillRef>
          <a:effectRef idx="0">
            <a:schemeClr val="accent1"/>
          </a:effectRef>
          <a:fontRef idx="minor">
            <a:schemeClr val="lt1"/>
          </a:fontRef>
        </p:style>
        <p:txBody>
          <a:bodyPr lIns="30675" rIns="30675"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４</a:t>
            </a:r>
            <a:r>
              <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rPr>
              <a:t>.</a:t>
            </a: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　利用者の取組</a:t>
            </a:r>
            <a:endPar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31" b="0" i="0" u="none" strike="noStrike" kern="1200" cap="none" spc="0" normalizeH="0" baseline="0" noProof="0" dirty="0">
                <a:ln>
                  <a:noFill/>
                </a:ln>
                <a:solidFill>
                  <a:prstClr val="black"/>
                </a:solidFill>
                <a:effectLst/>
                <a:uLnTx/>
                <a:uFillTx/>
                <a:latin typeface="Arial"/>
                <a:ea typeface="ＭＳ Ｐゴシック"/>
                <a:cs typeface="+mn-cs"/>
              </a:rPr>
              <a:t>　</a:t>
            </a:r>
            <a:endParaRPr kumimoji="1" lang="en-US" altLang="ja-JP" sz="831"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装置の危険性を再認識した上での利用</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他人の鍵、ボタン押し補助器具等の使用禁止</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装置内の無人確認の徹底</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運転者以外の乗降室外での乗降、やむを得ず同乗者が立ち入る場合の退出確認の徹底</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154211" marR="0" lvl="0" indent="-154211"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乗降室内に長時間とどまらないこと</a:t>
            </a:r>
            <a:endParaRPr kumimoji="1" lang="en-US" altLang="ja-JP" sz="1015"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等</a:t>
            </a:r>
            <a:endParaRPr kumimoji="1" lang="ja-JP" altLang="en-US" sz="1292"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05" name="角丸四角形 22"/>
          <p:cNvSpPr/>
          <p:nvPr/>
        </p:nvSpPr>
        <p:spPr>
          <a:xfrm>
            <a:off x="786913" y="5304931"/>
            <a:ext cx="8408377" cy="1063869"/>
          </a:xfrm>
          <a:prstGeom prst="roundRect">
            <a:avLst>
              <a:gd name="adj" fmla="val 12474"/>
            </a:avLst>
          </a:prstGeom>
          <a:solidFill>
            <a:srgbClr val="FFCC99"/>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77" b="1" i="0" u="sng" strike="noStrike" kern="1200" cap="none" spc="0" normalizeH="0" baseline="0" noProof="0" dirty="0">
                <a:ln>
                  <a:noFill/>
                </a:ln>
                <a:solidFill>
                  <a:prstClr val="black"/>
                </a:solidFill>
                <a:effectLst/>
                <a:uLnTx/>
                <a:uFillTx/>
                <a:latin typeface="Arial"/>
                <a:ea typeface="ＭＳ Ｐゴシック"/>
                <a:cs typeface="+mn-cs"/>
              </a:rPr>
              <a:t>５．関係主体間の連携・協働による取組</a:t>
            </a:r>
            <a:endParaRPr kumimoji="1" lang="en-US" altLang="ja-JP" sz="1477" b="1" i="0" u="sng"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31" b="0" i="0" u="none" strike="noStrike" kern="1200" cap="none" spc="0" normalizeH="0" baseline="0" noProof="0" dirty="0">
              <a:ln>
                <a:noFill/>
              </a:ln>
              <a:solidFill>
                <a:prstClr val="black"/>
              </a:solidFill>
              <a:effectLst/>
              <a:uLnTx/>
              <a:uFillTx/>
              <a:latin typeface="Arial"/>
              <a:ea typeface="ＭＳ Ｐゴシック"/>
              <a:cs typeface="+mn-cs"/>
            </a:endParaRPr>
          </a:p>
          <a:p>
            <a:pPr marL="151506" marR="0" lvl="0" indent="-151506"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既設装置について、</a:t>
            </a:r>
            <a:r>
              <a:rPr kumimoji="1" lang="ja-JP" altLang="en-US" sz="1015" b="0" i="0" u="none" strike="noStrike" kern="1200" cap="none" spc="0" normalizeH="0" baseline="0" noProof="0" dirty="0">
                <a:ln>
                  <a:noFill/>
                </a:ln>
                <a:solidFill>
                  <a:srgbClr val="FF0000"/>
                </a:solidFill>
                <a:effectLst/>
                <a:uLnTx/>
                <a:uFillTx/>
                <a:latin typeface="Arial"/>
                <a:ea typeface="ＭＳ Ｐゴシック"/>
                <a:cs typeface="+mn-cs"/>
              </a:rPr>
              <a:t>製造者、保守点検事業者、設置者、管理者、利用者の関係主体は協議の場を設け、連携・協働して安全対策に取り組むこと</a:t>
            </a:r>
            <a:endParaRPr kumimoji="1" lang="en-US" altLang="ja-JP" sz="1015" b="0" i="0" u="none" strike="noStrike" kern="1200" cap="none" spc="0" normalizeH="0" baseline="0" noProof="0" dirty="0">
              <a:ln>
                <a:noFill/>
              </a:ln>
              <a:solidFill>
                <a:srgbClr val="FF0000"/>
              </a:solidFill>
              <a:effectLst/>
              <a:uLnTx/>
              <a:uFillTx/>
              <a:latin typeface="Arial"/>
              <a:ea typeface="ＭＳ Ｐゴシック"/>
              <a:cs typeface="+mn-cs"/>
            </a:endParaRPr>
          </a:p>
          <a:p>
            <a:pPr marL="151506" marR="0" lvl="0" indent="-151506"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製造者、保守点検事業者は、協議の場において、装置のリスク、安全な利用方法等について説明を行うこと。これを踏まえ、</a:t>
            </a:r>
            <a:r>
              <a:rPr kumimoji="1" lang="ja-JP" altLang="en-US" sz="1015" b="0" i="0" u="none" strike="noStrike" kern="1200" cap="none" spc="0" normalizeH="0" baseline="0" noProof="0" dirty="0">
                <a:ln>
                  <a:noFill/>
                </a:ln>
                <a:solidFill>
                  <a:srgbClr val="FF0000"/>
                </a:solidFill>
                <a:effectLst/>
                <a:uLnTx/>
                <a:uFillTx/>
                <a:latin typeface="Arial"/>
                <a:ea typeface="ＭＳ Ｐゴシック"/>
                <a:cs typeface="+mn-cs"/>
              </a:rPr>
              <a:t>設置者、管理者は、利用者に対する説明の徹底を図るとともに、製造者、保守点検事業者の参画の下、利用者への教育訓練を実施すること</a:t>
            </a:r>
            <a:endParaRPr kumimoji="1" lang="en-US" altLang="ja-JP" sz="1015" b="0" i="0" u="none" strike="noStrike" kern="1200" cap="none" spc="0" normalizeH="0" baseline="0" noProof="0" dirty="0">
              <a:ln>
                <a:noFill/>
              </a:ln>
              <a:solidFill>
                <a:srgbClr val="FF0000"/>
              </a:solidFill>
              <a:effectLst/>
              <a:uLnTx/>
              <a:uFillTx/>
              <a:latin typeface="Arial"/>
              <a:ea typeface="ＭＳ Ｐゴシック"/>
              <a:cs typeface="+mn-cs"/>
            </a:endParaRPr>
          </a:p>
          <a:p>
            <a:pPr marL="151506" marR="0" lvl="0" indent="-151506" algn="l" defTabSz="914400" rtl="0" eaLnBrk="1" fontAlgn="base" latinLnBrk="0" hangingPunct="1">
              <a:lnSpc>
                <a:spcPct val="100000"/>
              </a:lnSpc>
              <a:spcBef>
                <a:spcPct val="0"/>
              </a:spcBef>
              <a:spcAft>
                <a:spcPct val="0"/>
              </a:spcAft>
              <a:buClrTx/>
              <a:buSzTx/>
              <a:buFont typeface="Wingdings" pitchFamily="2" charset="2"/>
              <a:buChar char="Ø"/>
              <a:tabLst/>
              <a:defRPr/>
            </a:pPr>
            <a:r>
              <a:rPr kumimoji="1" lang="ja-JP" altLang="en-US" sz="1015" b="0" i="0" u="none" strike="noStrike" kern="1200" cap="none" spc="0" normalizeH="0" baseline="0" noProof="0" dirty="0">
                <a:ln>
                  <a:noFill/>
                </a:ln>
                <a:solidFill>
                  <a:prstClr val="black"/>
                </a:solidFill>
                <a:effectLst/>
                <a:uLnTx/>
                <a:uFillTx/>
                <a:latin typeface="Arial"/>
                <a:ea typeface="ＭＳ Ｐゴシック"/>
                <a:cs typeface="+mn-cs"/>
              </a:rPr>
              <a:t>利用者は、教育訓練への参加等により装置のリスクを十分認識した上で、適正な利用を心がけること</a:t>
            </a:r>
          </a:p>
        </p:txBody>
      </p:sp>
      <p:sp>
        <p:nvSpPr>
          <p:cNvPr id="2506" name="タイトル 1"/>
          <p:cNvSpPr>
            <a:spLocks noGrp="1"/>
          </p:cNvSpPr>
          <p:nvPr>
            <p:ph type="title"/>
          </p:nvPr>
        </p:nvSpPr>
        <p:spPr>
          <a:xfrm>
            <a:off x="-15433" y="108439"/>
            <a:ext cx="8208793" cy="405911"/>
          </a:xfrm>
        </p:spPr>
        <p:txBody>
          <a:bodyPr/>
          <a:lstStyle/>
          <a:p>
            <a:pPr eaLnBrk="1" hangingPunct="1"/>
            <a:r>
              <a:rPr lang="ja-JP" altLang="en-US" sz="2000" dirty="0">
                <a:latin typeface="+mn-ea"/>
                <a:ea typeface="+mn-ea"/>
              </a:rPr>
              <a:t>機械式立体駐車場の安全対策に関するガイドライン </a:t>
            </a:r>
            <a:r>
              <a:rPr lang="ja-JP" altLang="en-US" sz="1200" dirty="0">
                <a:latin typeface="+mn-ea"/>
                <a:ea typeface="+mn-ea"/>
              </a:rPr>
              <a:t>（Ｈ２６．３公表、Ｈ２６．１０改定）</a:t>
            </a:r>
          </a:p>
        </p:txBody>
      </p:sp>
      <p:sp>
        <p:nvSpPr>
          <p:cNvPr id="2508" name="正方形/長方形 3"/>
          <p:cNvSpPr/>
          <p:nvPr/>
        </p:nvSpPr>
        <p:spPr>
          <a:xfrm>
            <a:off x="4088963" y="6449289"/>
            <a:ext cx="490397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Arial" charset="0"/>
                <a:ea typeface="ＭＳ Ｐゴシック" charset="-128"/>
                <a:cs typeface="+mn-cs"/>
              </a:rPr>
              <a:t>https://www.mlit.go.jp/common/001056799.pdf</a:t>
            </a:r>
          </a:p>
        </p:txBody>
      </p:sp>
      <p:sp>
        <p:nvSpPr>
          <p:cNvPr id="2509" name="テキスト ボックス 4"/>
          <p:cNvSpPr txBox="1"/>
          <p:nvPr/>
        </p:nvSpPr>
        <p:spPr>
          <a:xfrm>
            <a:off x="2650478" y="6464037"/>
            <a:ext cx="16921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本文はこちら→</a:t>
            </a:r>
            <a:endPar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16996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1" name="テキスト ボックス 11"/>
          <p:cNvSpPr txBox="1">
            <a:spLocks noChangeArrowheads="1"/>
          </p:cNvSpPr>
          <p:nvPr/>
        </p:nvSpPr>
        <p:spPr>
          <a:xfrm>
            <a:off x="137024" y="604441"/>
            <a:ext cx="7724126" cy="1456168"/>
          </a:xfrm>
          <a:prstGeom prst="rect">
            <a:avLst/>
          </a:prstGeom>
          <a:noFill/>
          <a:ln w="12700">
            <a:solidFill>
              <a:schemeClr val="tx1"/>
            </a:solidFill>
            <a:miter lim="800000"/>
            <a:headEnd/>
            <a:tailEnd/>
          </a:ln>
        </p:spPr>
        <p:txBody>
          <a:bodyPr wrap="square" anchor="ctr">
            <a:spAutoFit/>
          </a:bodyPr>
          <a:lstStyle>
            <a:lvl1pPr marL="230188" indent="-4206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30188" marR="0" lvl="0" indent="-420688"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○「機械式立体駐車場の安全対策のあり方について」（平成</a:t>
            </a:r>
            <a:r>
              <a:rPr kumimoji="1" lang="en-US" altLang="ja-JP"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26</a:t>
            </a: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年３月機械式立体駐車場の安全対策検討委員会報告書）を踏まえ、関係主体が早期に取り組むべき事項をまとめた「機械式立体駐車場の安全対策に関するガイドライン」を公表。</a:t>
            </a:r>
          </a:p>
          <a:p>
            <a:pPr marL="230188" marR="0" lvl="0" indent="-420688" algn="l" defTabSz="914400" rtl="0" eaLnBrk="1" fontAlgn="base" latinLnBrk="0" hangingPunct="1">
              <a:lnSpc>
                <a:spcPct val="100000"/>
              </a:lnSpc>
              <a:spcBef>
                <a:spcPct val="0"/>
              </a:spcBef>
              <a:spcAft>
                <a:spcPct val="0"/>
              </a:spcAft>
              <a:buClrTx/>
              <a:buSzTx/>
              <a:buFontTx/>
              <a:buNone/>
              <a:tabLst/>
              <a:defRPr/>
            </a:pPr>
            <a:r>
              <a:rPr kumimoji="1" lang="ja-JP" altLang="en-US" sz="1477"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機械式立体駐車場の安全対策及び適正利用のさらなる推進のため、一般の方にも一層分かりやすくなるよう、ガイドラインに基づく安全対策の具体的な実践例や関連する過去の事故事例等を取りまとめ、写真やイラストも交えて解説を加えた手引きを作成</a:t>
            </a:r>
            <a:r>
              <a:rPr kumimoji="1" lang="ja-JP" altLang="en-US"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。（平成</a:t>
            </a:r>
            <a:r>
              <a:rPr kumimoji="1" lang="en-US" altLang="ja-JP"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28</a:t>
            </a:r>
            <a:r>
              <a:rPr kumimoji="1" lang="ja-JP" altLang="en-US"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年</a:t>
            </a:r>
            <a:r>
              <a:rPr kumimoji="1" lang="en-US" altLang="ja-JP"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9</a:t>
            </a:r>
            <a:r>
              <a:rPr kumimoji="1" lang="ja-JP" altLang="en-US" sz="1477"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月公表）</a:t>
            </a:r>
          </a:p>
        </p:txBody>
      </p:sp>
      <p:pic>
        <p:nvPicPr>
          <p:cNvPr id="2512" name="図 3"/>
          <p:cNvPicPr>
            <a:picLocks noChangeAspect="1"/>
          </p:cNvPicPr>
          <p:nvPr/>
        </p:nvPicPr>
        <p:blipFill>
          <a:blip r:embed="rId3"/>
          <a:stretch>
            <a:fillRect/>
          </a:stretch>
        </p:blipFill>
        <p:spPr>
          <a:xfrm>
            <a:off x="5670418" y="2640657"/>
            <a:ext cx="3566630" cy="3385896"/>
          </a:xfrm>
          <a:prstGeom prst="rect">
            <a:avLst/>
          </a:prstGeom>
        </p:spPr>
      </p:pic>
      <p:pic>
        <p:nvPicPr>
          <p:cNvPr id="2513" name="図 4"/>
          <p:cNvPicPr>
            <a:picLocks noChangeAspect="1"/>
          </p:cNvPicPr>
          <p:nvPr/>
        </p:nvPicPr>
        <p:blipFill>
          <a:blip r:embed="rId4"/>
          <a:stretch>
            <a:fillRect/>
          </a:stretch>
        </p:blipFill>
        <p:spPr>
          <a:xfrm>
            <a:off x="2922163" y="2375235"/>
            <a:ext cx="2190984" cy="1530118"/>
          </a:xfrm>
          <a:prstGeom prst="rect">
            <a:avLst/>
          </a:prstGeom>
        </p:spPr>
      </p:pic>
      <p:pic>
        <p:nvPicPr>
          <p:cNvPr id="2514" name="図 5"/>
          <p:cNvPicPr>
            <a:picLocks noChangeAspect="1"/>
          </p:cNvPicPr>
          <p:nvPr/>
        </p:nvPicPr>
        <p:blipFill>
          <a:blip r:embed="rId5"/>
          <a:stretch>
            <a:fillRect/>
          </a:stretch>
        </p:blipFill>
        <p:spPr>
          <a:xfrm>
            <a:off x="319462" y="4469518"/>
            <a:ext cx="2026146" cy="1408565"/>
          </a:xfrm>
          <a:prstGeom prst="rect">
            <a:avLst/>
          </a:prstGeom>
        </p:spPr>
      </p:pic>
      <p:pic>
        <p:nvPicPr>
          <p:cNvPr id="2515" name="図 6"/>
          <p:cNvPicPr>
            <a:picLocks noChangeAspect="1"/>
          </p:cNvPicPr>
          <p:nvPr/>
        </p:nvPicPr>
        <p:blipFill>
          <a:blip r:embed="rId6"/>
          <a:stretch>
            <a:fillRect/>
          </a:stretch>
        </p:blipFill>
        <p:spPr>
          <a:xfrm>
            <a:off x="326881" y="2388151"/>
            <a:ext cx="2460215" cy="1506822"/>
          </a:xfrm>
          <a:prstGeom prst="rect">
            <a:avLst/>
          </a:prstGeom>
        </p:spPr>
      </p:pic>
      <p:pic>
        <p:nvPicPr>
          <p:cNvPr id="2516" name="図 7"/>
          <p:cNvPicPr>
            <a:picLocks noChangeAspect="1"/>
          </p:cNvPicPr>
          <p:nvPr/>
        </p:nvPicPr>
        <p:blipFill>
          <a:blip r:embed="rId7"/>
          <a:stretch>
            <a:fillRect/>
          </a:stretch>
        </p:blipFill>
        <p:spPr>
          <a:xfrm>
            <a:off x="2488599" y="4469516"/>
            <a:ext cx="3101438" cy="1700500"/>
          </a:xfrm>
          <a:prstGeom prst="rect">
            <a:avLst/>
          </a:prstGeom>
        </p:spPr>
      </p:pic>
      <p:sp>
        <p:nvSpPr>
          <p:cNvPr id="2517" name="Text Box 4"/>
          <p:cNvSpPr txBox="1">
            <a:spLocks noChangeArrowheads="1"/>
          </p:cNvSpPr>
          <p:nvPr/>
        </p:nvSpPr>
        <p:spPr bwMode="white">
          <a:xfrm>
            <a:off x="2421644" y="6219662"/>
            <a:ext cx="4072488" cy="378070"/>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smtClean="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写真：外部者</a:t>
            </a: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の侵入を防ぐ前面ゲートと</a:t>
            </a:r>
            <a:r>
              <a:rPr kumimoji="1" lang="ja-JP" altLang="en-US" sz="1200" b="0" i="0" u="none" strike="noStrike" kern="100" cap="none" spc="0" normalizeH="0" baseline="0" noProof="0" dirty="0" smtClean="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柵の</a:t>
            </a: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設置例</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18" name="Text Box 4"/>
          <p:cNvSpPr txBox="1">
            <a:spLocks noChangeArrowheads="1"/>
          </p:cNvSpPr>
          <p:nvPr/>
        </p:nvSpPr>
        <p:spPr bwMode="white">
          <a:xfrm>
            <a:off x="230081" y="3915910"/>
            <a:ext cx="2417576" cy="551605"/>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イラスト１</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82064"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操作盤から離れた場所で視認性を確保する、無人確認ボタン</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19" name="Text Box 4"/>
          <p:cNvSpPr txBox="1">
            <a:spLocks noChangeArrowheads="1"/>
          </p:cNvSpPr>
          <p:nvPr/>
        </p:nvSpPr>
        <p:spPr bwMode="white">
          <a:xfrm>
            <a:off x="2881526" y="3933746"/>
            <a:ext cx="2359430" cy="718049"/>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イラスト２　</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82064"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ボタン押し補助器具の使用と装置内立ち入りが容易のために起きた死亡事故例</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20" name="Text Box 4"/>
          <p:cNvSpPr txBox="1">
            <a:spLocks noChangeArrowheads="1"/>
          </p:cNvSpPr>
          <p:nvPr/>
        </p:nvSpPr>
        <p:spPr bwMode="white">
          <a:xfrm>
            <a:off x="207526" y="5922230"/>
            <a:ext cx="2205610" cy="315541"/>
          </a:xfrm>
          <a:prstGeom prst="rect">
            <a:avLst/>
          </a:prstGeom>
          <a:solidFill>
            <a:srgbClr val="FFFFFF"/>
          </a:solidFill>
          <a:ln>
            <a:noFill/>
          </a:ln>
        </p:spPr>
        <p:txBody>
          <a:bodyPr rot="0" vert="horz" wrap="square" lIns="68580" tIns="8206" rIns="68580" bIns="8206" anchor="t" anchorCtr="0" upright="1">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イラスト３　</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82064" algn="l" defTabSz="914400" rtl="0" eaLnBrk="1" fontAlgn="base" latinLnBrk="0" hangingPunct="1">
              <a:lnSpc>
                <a:spcPct val="100000"/>
              </a:lnSpc>
              <a:spcBef>
                <a:spcPct val="0"/>
              </a:spcBef>
              <a:spcAft>
                <a:spcPts val="0"/>
              </a:spcAft>
              <a:buClrTx/>
              <a:buSzTx/>
              <a:buFontTx/>
              <a:buNone/>
              <a:tabLst/>
              <a:defRPr/>
            </a:pPr>
            <a:r>
              <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入庫後の安全確認不足による死亡事故例</a:t>
            </a:r>
            <a:endParaRPr kumimoji="1" lang="ja-JP" altLang="en-US" sz="12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21" name="Text Box 5"/>
          <p:cNvSpPr txBox="1">
            <a:spLocks noChangeArrowheads="1"/>
          </p:cNvSpPr>
          <p:nvPr/>
        </p:nvSpPr>
        <p:spPr>
          <a:xfrm>
            <a:off x="6681806" y="6148007"/>
            <a:ext cx="2551151" cy="211149"/>
          </a:xfrm>
          <a:prstGeom prst="rect">
            <a:avLst/>
          </a:prstGeom>
          <a:noFill/>
          <a:ln>
            <a:noFill/>
          </a:ln>
        </p:spPr>
        <p:txBody>
          <a:bodyPr rot="0" vert="horz" wrap="square" lIns="68580" tIns="8206" rIns="68580" bIns="8206" anchor="t" anchorCtr="0" upright="1">
            <a:no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1" lang="ja-JP" altLang="en-US" sz="1108" b="0" i="0" u="none" strike="noStrike" kern="100" cap="none" spc="0" normalizeH="0" baseline="0" noProof="0" dirty="0">
                <a:ln>
                  <a:noFill/>
                </a:ln>
                <a:solidFill>
                  <a:prstClr val="black"/>
                </a:solidFill>
                <a:effectLst/>
                <a:uLnTx/>
                <a:uFillTx/>
                <a:latin typeface="Century" panose="02040604050505020304" pitchFamily="18" charset="0"/>
                <a:ea typeface="ＭＳ ゴシック" panose="020B0609070205080204" pitchFamily="49" charset="-128"/>
                <a:cs typeface="Times New Roman" panose="02020603050405020304" pitchFamily="18" charset="0"/>
              </a:rPr>
              <a:t>管理者向け自己チェックシート</a:t>
            </a:r>
            <a:endParaRPr kumimoji="1" lang="ja-JP" altLang="en-US" sz="1108"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22" name="タイトル 1"/>
          <p:cNvSpPr txBox="1"/>
          <p:nvPr/>
        </p:nvSpPr>
        <p:spPr>
          <a:xfrm>
            <a:off x="0" y="0"/>
            <a:ext cx="8397551" cy="439615"/>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4087C8"/>
                </a:solidFill>
                <a:effectLst/>
                <a:uLnTx/>
                <a:uFillTx/>
                <a:latin typeface="+mn-ea"/>
                <a:ea typeface="+mn-ea"/>
                <a:cs typeface="+mj-cs"/>
              </a:rPr>
              <a:t>「機械式立体駐車場の安全対策に関するガイドライン」の手引き</a:t>
            </a:r>
          </a:p>
        </p:txBody>
      </p:sp>
      <p:pic>
        <p:nvPicPr>
          <p:cNvPr id="2524" name="図 14"/>
          <p:cNvPicPr>
            <a:picLocks noChangeAspect="1"/>
          </p:cNvPicPr>
          <p:nvPr/>
        </p:nvPicPr>
        <p:blipFill>
          <a:blip r:embed="rId8"/>
          <a:stretch>
            <a:fillRect/>
          </a:stretch>
        </p:blipFill>
        <p:spPr>
          <a:xfrm>
            <a:off x="8075717" y="548680"/>
            <a:ext cx="1701819" cy="2709815"/>
          </a:xfrm>
          <a:prstGeom prst="rect">
            <a:avLst/>
          </a:prstGeom>
          <a:ln>
            <a:solidFill>
              <a:schemeClr val="tx1"/>
            </a:solidFill>
          </a:ln>
        </p:spPr>
      </p:pic>
      <p:sp>
        <p:nvSpPr>
          <p:cNvPr id="2525" name="テキスト ボックス 15"/>
          <p:cNvSpPr txBox="1"/>
          <p:nvPr/>
        </p:nvSpPr>
        <p:spPr>
          <a:xfrm>
            <a:off x="3315672" y="6517641"/>
            <a:ext cx="673226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本文はこちら→</a:t>
            </a:r>
            <a:r>
              <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rPr>
              <a:t>https://www.mlit.go.jp/common/001145272.pdf</a:t>
            </a:r>
            <a:endPar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7700-827F-4560-8B1D-31568A95631F}"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699260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 name="タイトル 2"/>
          <p:cNvSpPr>
            <a:spLocks noGrp="1"/>
          </p:cNvSpPr>
          <p:nvPr>
            <p:ph type="title"/>
          </p:nvPr>
        </p:nvSpPr>
        <p:spPr/>
        <p:txBody>
          <a:bodyPr/>
          <a:lstStyle/>
          <a:p>
            <a:r>
              <a:rPr lang="ja-JP" altLang="en-US" dirty="0">
                <a:latin typeface="+mn-ea"/>
                <a:ea typeface="+mn-ea"/>
              </a:rPr>
              <a:t>駐車場等の分類</a:t>
            </a:r>
            <a:endParaRPr kumimoji="1" lang="ja-JP" altLang="en-US" dirty="0"/>
          </a:p>
        </p:txBody>
      </p:sp>
      <p:sp>
        <p:nvSpPr>
          <p:cNvPr id="1487" name="テキスト ボックス 3"/>
          <p:cNvSpPr txBox="1"/>
          <p:nvPr/>
        </p:nvSpPr>
        <p:spPr>
          <a:xfrm>
            <a:off x="200472" y="568712"/>
            <a:ext cx="9505056" cy="1631216"/>
          </a:xfrm>
          <a:prstGeom prst="rect">
            <a:avLst/>
          </a:prstGeom>
          <a:noFill/>
          <a:ln>
            <a:solidFill>
              <a:schemeClr val="tx1"/>
            </a:solidFill>
          </a:ln>
        </p:spPr>
        <p:txBody>
          <a:bodyPr wrap="square" tIns="0" bIns="0" rtlCol="0" anchor="ctr">
            <a:spAutoFit/>
          </a:bodyPr>
          <a:lstStyle>
            <a:defPPr>
              <a:defRPr lang="ja-JP"/>
            </a:defPPr>
            <a:lvl1pPr marL="180975" marR="0" lvl="0" indent="-180975" defTabSz="914400" eaLnBrk="1" latinLnBrk="0" hangingPunct="1">
              <a:lnSpc>
                <a:spcPct val="100000"/>
              </a:lnSpc>
              <a:buClrTx/>
              <a:buSzTx/>
              <a:buFontTx/>
              <a:buNone/>
              <a:tabLst/>
              <a:defRPr sz="1600" b="0" i="0" u="none" strike="noStrike" cap="none" spc="0" normalizeH="0" baseline="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defRPr>
            </a:lvl1pPr>
          </a:lstStyle>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○一般に駐車場といわれるものを分類すると、概ね以下のとおり。</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○駐車場法の「構造及び設備の基準」の適用を受けるのは、「一般公共の用に供する部分の面積が</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500</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㎡以上の路外駐車場」。</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○自転車及び第一種原動機付自転車</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(50cc</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以下</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は「自転車法」の対象</a:t>
            </a: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○駐車場法では「自動車</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」（自動二輪車</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普通自動二輪車、大型二輪車）を含む）が対象</a:t>
            </a:r>
          </a:p>
          <a:p>
            <a:pPr marL="180975" marR="0" lvl="0" indent="-180975" algn="l" defTabSz="914400" rtl="0" eaLnBrk="1" fontAlgn="base" latinLnBrk="0" hangingPunct="1">
              <a:lnSpc>
                <a:spcPct val="100000"/>
              </a:lnSpc>
              <a:spcBef>
                <a:spcPts val="3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道路交通法第２条第１項第９号に規定する自動車</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grpSp>
        <p:nvGrpSpPr>
          <p:cNvPr id="3" name="グループ化 2"/>
          <p:cNvGrpSpPr/>
          <p:nvPr/>
        </p:nvGrpSpPr>
        <p:grpSpPr>
          <a:xfrm>
            <a:off x="704527" y="2240838"/>
            <a:ext cx="7848873" cy="4617161"/>
            <a:chOff x="549110" y="1626264"/>
            <a:chExt cx="8758527" cy="5187112"/>
          </a:xfrm>
        </p:grpSpPr>
        <p:pic>
          <p:nvPicPr>
            <p:cNvPr id="1488" name="図 2"/>
            <p:cNvPicPr>
              <a:picLocks noChangeAspect="1"/>
            </p:cNvPicPr>
            <p:nvPr/>
          </p:nvPicPr>
          <p:blipFill>
            <a:blip r:embed="rId3"/>
            <a:stretch>
              <a:fillRect/>
            </a:stretch>
          </p:blipFill>
          <p:spPr>
            <a:xfrm>
              <a:off x="549110" y="1626264"/>
              <a:ext cx="8758527" cy="5187112"/>
            </a:xfrm>
            <a:prstGeom prst="rect">
              <a:avLst/>
            </a:prstGeom>
          </p:spPr>
        </p:pic>
        <p:sp>
          <p:nvSpPr>
            <p:cNvPr id="1489" name="正方形/長方形 3"/>
            <p:cNvSpPr/>
            <p:nvPr/>
          </p:nvSpPr>
          <p:spPr>
            <a:xfrm>
              <a:off x="6084134" y="2192294"/>
              <a:ext cx="3189347" cy="1020683"/>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490" name="正方形/長方形 11"/>
            <p:cNvSpPr/>
            <p:nvPr/>
          </p:nvSpPr>
          <p:spPr>
            <a:xfrm>
              <a:off x="6083018" y="3789040"/>
              <a:ext cx="3190463" cy="1008112"/>
            </a:xfrm>
            <a:prstGeom prst="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grpSp>
      <p:sp>
        <p:nvSpPr>
          <p:cNvPr id="1491" name="テキスト ボックス 4"/>
          <p:cNvSpPr txBox="1"/>
          <p:nvPr/>
        </p:nvSpPr>
        <p:spPr>
          <a:xfrm>
            <a:off x="5470364" y="2169618"/>
            <a:ext cx="4248472"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a:t>
            </a:r>
            <a:r>
              <a:rPr kumimoji="1" lang="ja-JP" altLang="en-US"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　駐車場法の「構造及び設備の基準」の適用対象</a:t>
            </a:r>
            <a:endParaRPr kumimoji="1" lang="en-US" altLang="ja-JP"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　（一般公共の用に供する部分の面積が</a:t>
            </a:r>
            <a:r>
              <a:rPr kumimoji="1" lang="en-US" altLang="ja-JP"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500</a:t>
            </a:r>
            <a:r>
              <a:rPr kumimoji="1" lang="ja-JP" altLang="en-US" sz="1100" b="1" i="0" u="none" strike="noStrike" kern="1200" cap="none" spc="0" normalizeH="0" baseline="0" noProof="0" dirty="0">
                <a:ln>
                  <a:noFill/>
                </a:ln>
                <a:solidFill>
                  <a:srgbClr val="FF9614"/>
                </a:solidFill>
                <a:effectLst/>
                <a:uLnTx/>
                <a:uFillTx/>
                <a:latin typeface="Meiryo UI" panose="020B0604030504040204" pitchFamily="50" charset="-128"/>
                <a:ea typeface="Meiryo UI" panose="020B0604030504040204" pitchFamily="50" charset="-128"/>
                <a:cs typeface="+mn-cs"/>
              </a:rPr>
              <a:t>㎡以上のものに限る）</a:t>
            </a: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1BAAC1-980F-4041-801E-7586ABF6FCE4}"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3854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1" name="正方形/長方形 40"/>
          <p:cNvSpPr/>
          <p:nvPr/>
        </p:nvSpPr>
        <p:spPr>
          <a:xfrm>
            <a:off x="931986" y="3265569"/>
            <a:ext cx="1497623" cy="46355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国土交通大臣</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（地方整備局長等）</a:t>
            </a:r>
          </a:p>
        </p:txBody>
      </p:sp>
      <p:sp>
        <p:nvSpPr>
          <p:cNvPr id="2542" name="正方形/長方形 45"/>
          <p:cNvSpPr/>
          <p:nvPr/>
        </p:nvSpPr>
        <p:spPr>
          <a:xfrm>
            <a:off x="931986" y="4129169"/>
            <a:ext cx="1497623" cy="33178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申　請　者</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43" name="テキスト ボックス 26"/>
          <p:cNvSpPr txBox="1">
            <a:spLocks noChangeArrowheads="1"/>
          </p:cNvSpPr>
          <p:nvPr/>
        </p:nvSpPr>
        <p:spPr>
          <a:xfrm>
            <a:off x="952500" y="3783095"/>
            <a:ext cx="564174"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申請</a:t>
            </a:r>
          </a:p>
        </p:txBody>
      </p:sp>
      <p:sp>
        <p:nvSpPr>
          <p:cNvPr id="2544" name="テキスト ボックス 28"/>
          <p:cNvSpPr txBox="1">
            <a:spLocks noChangeArrowheads="1"/>
          </p:cNvSpPr>
          <p:nvPr/>
        </p:nvSpPr>
        <p:spPr>
          <a:xfrm>
            <a:off x="1918190" y="3770395"/>
            <a:ext cx="567103"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認定</a:t>
            </a:r>
          </a:p>
        </p:txBody>
      </p:sp>
      <p:sp>
        <p:nvSpPr>
          <p:cNvPr id="2545" name="正方形/長方形 50"/>
          <p:cNvSpPr/>
          <p:nvPr/>
        </p:nvSpPr>
        <p:spPr>
          <a:xfrm>
            <a:off x="2759320" y="3265569"/>
            <a:ext cx="1263162" cy="463550"/>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立体駐車場</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工業会</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46" name="正方形/長方形 53"/>
          <p:cNvSpPr/>
          <p:nvPr/>
        </p:nvSpPr>
        <p:spPr>
          <a:xfrm>
            <a:off x="2759320" y="4129169"/>
            <a:ext cx="1263162" cy="33178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申　請　者</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47" name="テキスト ボックス 39"/>
          <p:cNvSpPr txBox="1">
            <a:spLocks noChangeArrowheads="1"/>
          </p:cNvSpPr>
          <p:nvPr/>
        </p:nvSpPr>
        <p:spPr>
          <a:xfrm>
            <a:off x="2610909" y="3783094"/>
            <a:ext cx="576263" cy="306884"/>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申請</a:t>
            </a:r>
          </a:p>
        </p:txBody>
      </p:sp>
      <p:sp>
        <p:nvSpPr>
          <p:cNvPr id="2548" name="テキスト ボックス 40"/>
          <p:cNvSpPr txBox="1">
            <a:spLocks noChangeArrowheads="1"/>
          </p:cNvSpPr>
          <p:nvPr/>
        </p:nvSpPr>
        <p:spPr>
          <a:xfrm>
            <a:off x="3581401" y="3770395"/>
            <a:ext cx="1063869"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認定</a:t>
            </a:r>
          </a:p>
        </p:txBody>
      </p:sp>
      <p:cxnSp>
        <p:nvCxnSpPr>
          <p:cNvPr id="2549" name="直線矢印コネクタ 56"/>
          <p:cNvCxnSpPr/>
          <p:nvPr/>
        </p:nvCxnSpPr>
        <p:spPr>
          <a:xfrm flipV="1">
            <a:off x="3171092" y="3797382"/>
            <a:ext cx="0" cy="265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50" name="直線矢印コネクタ 57"/>
          <p:cNvCxnSpPr/>
          <p:nvPr/>
        </p:nvCxnSpPr>
        <p:spPr>
          <a:xfrm flipV="1">
            <a:off x="3556489" y="3797382"/>
            <a:ext cx="0" cy="265112"/>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51" name="正方形/長方形 58"/>
          <p:cNvSpPr/>
          <p:nvPr/>
        </p:nvSpPr>
        <p:spPr>
          <a:xfrm>
            <a:off x="2560027" y="3132220"/>
            <a:ext cx="1661746" cy="1395413"/>
          </a:xfrm>
          <a:prstGeom prst="rect">
            <a:avLst/>
          </a:prstGeom>
          <a:noFill/>
          <a:ln>
            <a:solidFill>
              <a:schemeClr val="tx1"/>
            </a:solidFill>
            <a:prstDash val="sysDash"/>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2552" name="正方形/長方形 61"/>
          <p:cNvSpPr/>
          <p:nvPr/>
        </p:nvSpPr>
        <p:spPr>
          <a:xfrm>
            <a:off x="5152293" y="3065544"/>
            <a:ext cx="1497623" cy="46513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国土交通大臣</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（地方整備局長等）</a:t>
            </a:r>
          </a:p>
        </p:txBody>
      </p:sp>
      <p:sp>
        <p:nvSpPr>
          <p:cNvPr id="2553" name="正方形/長方形 62"/>
          <p:cNvSpPr/>
          <p:nvPr/>
        </p:nvSpPr>
        <p:spPr>
          <a:xfrm>
            <a:off x="5152293" y="4129169"/>
            <a:ext cx="1497623" cy="331788"/>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申　請　者</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cxnSp>
        <p:nvCxnSpPr>
          <p:cNvPr id="2554" name="直線矢印コネクタ 63"/>
          <p:cNvCxnSpPr/>
          <p:nvPr/>
        </p:nvCxnSpPr>
        <p:spPr>
          <a:xfrm flipV="1">
            <a:off x="5757497" y="3610057"/>
            <a:ext cx="0" cy="3984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55" name="テキスト ボックス 28"/>
          <p:cNvSpPr txBox="1">
            <a:spLocks noChangeArrowheads="1"/>
          </p:cNvSpPr>
          <p:nvPr/>
        </p:nvSpPr>
        <p:spPr>
          <a:xfrm>
            <a:off x="6016870" y="3662445"/>
            <a:ext cx="113127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④認定</a:t>
            </a:r>
          </a:p>
        </p:txBody>
      </p:sp>
      <p:sp>
        <p:nvSpPr>
          <p:cNvPr id="2556" name="正方形/長方形 65"/>
          <p:cNvSpPr/>
          <p:nvPr/>
        </p:nvSpPr>
        <p:spPr>
          <a:xfrm>
            <a:off x="7810500" y="3306845"/>
            <a:ext cx="1195754" cy="835025"/>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lIns="36000" rIns="3600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a:ea typeface="ＭＳ Ｐゴシック"/>
                <a:cs typeface="+mn-cs"/>
              </a:rPr>
              <a:t>登録認証機関</a:t>
            </a:r>
            <a:endParaRPr kumimoji="1" lang="en-US" altLang="ja-JP" sz="1400" b="1" i="0" u="none" strike="noStrike" kern="1200" cap="none" spc="0" normalizeH="0" baseline="0" noProof="0" dirty="0">
              <a:ln>
                <a:noFill/>
              </a:ln>
              <a:solidFill>
                <a:srgbClr val="FF0000"/>
              </a:solidFill>
              <a:effectLst/>
              <a:uLnTx/>
              <a:uFillTx/>
              <a:latin typeface="Arial"/>
              <a:ea typeface="ＭＳ Ｐゴシック"/>
              <a:cs typeface="+mn-cs"/>
            </a:endParaRPr>
          </a:p>
        </p:txBody>
      </p:sp>
      <p:cxnSp>
        <p:nvCxnSpPr>
          <p:cNvPr id="2557" name="直線矢印コネクタ 66"/>
          <p:cNvCxnSpPr/>
          <p:nvPr/>
        </p:nvCxnSpPr>
        <p:spPr>
          <a:xfrm>
            <a:off x="6682154" y="3198895"/>
            <a:ext cx="996462" cy="225425"/>
          </a:xfrm>
          <a:prstGeom prst="straightConnector1">
            <a:avLst/>
          </a:prstGeom>
          <a:ln>
            <a:solidFill>
              <a:schemeClr val="tx1"/>
            </a:solidFill>
            <a:prstDash val="sysDash"/>
            <a:headEnd type="arrow"/>
            <a:tailEnd type="none"/>
          </a:ln>
        </p:spPr>
        <p:style>
          <a:lnRef idx="1">
            <a:schemeClr val="accent1"/>
          </a:lnRef>
          <a:fillRef idx="0">
            <a:schemeClr val="accent1"/>
          </a:fillRef>
          <a:effectRef idx="0">
            <a:schemeClr val="accent1"/>
          </a:effectRef>
          <a:fontRef idx="minor">
            <a:schemeClr val="tx1"/>
          </a:fontRef>
        </p:style>
      </p:cxnSp>
      <p:cxnSp>
        <p:nvCxnSpPr>
          <p:cNvPr id="2558" name="直線矢印コネクタ 69"/>
          <p:cNvCxnSpPr/>
          <p:nvPr/>
        </p:nvCxnSpPr>
        <p:spPr>
          <a:xfrm flipV="1">
            <a:off x="6814039" y="4024395"/>
            <a:ext cx="864577" cy="265113"/>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559" name="直線矢印コネクタ 70"/>
          <p:cNvCxnSpPr/>
          <p:nvPr/>
        </p:nvCxnSpPr>
        <p:spPr>
          <a:xfrm flipH="1">
            <a:off x="6748098" y="3891044"/>
            <a:ext cx="930519" cy="266700"/>
          </a:xfrm>
          <a:prstGeom prst="straightConnector1">
            <a:avLst/>
          </a:prstGeom>
          <a:ln w="254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60" name="テキスト ボックス 28"/>
          <p:cNvSpPr txBox="1">
            <a:spLocks noChangeArrowheads="1"/>
          </p:cNvSpPr>
          <p:nvPr/>
        </p:nvSpPr>
        <p:spPr>
          <a:xfrm>
            <a:off x="6986440" y="4149808"/>
            <a:ext cx="1564717" cy="522327"/>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②安全機能の</a:t>
            </a:r>
            <a:endPar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認証</a:t>
            </a:r>
          </a:p>
        </p:txBody>
      </p:sp>
      <p:sp>
        <p:nvSpPr>
          <p:cNvPr id="2561" name="テキスト ボックス 28"/>
          <p:cNvSpPr txBox="1">
            <a:spLocks noChangeArrowheads="1"/>
          </p:cNvSpPr>
          <p:nvPr/>
        </p:nvSpPr>
        <p:spPr>
          <a:xfrm>
            <a:off x="6619143" y="3437019"/>
            <a:ext cx="1317380" cy="52228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①安全機能の</a:t>
            </a:r>
            <a:endParaRPr kumimoji="1" lang="en-US" altLang="ja-JP"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認証申請</a:t>
            </a:r>
          </a:p>
        </p:txBody>
      </p:sp>
      <p:sp>
        <p:nvSpPr>
          <p:cNvPr id="2562" name="テキスト ボックス 28"/>
          <p:cNvSpPr txBox="1">
            <a:spLocks noChangeArrowheads="1"/>
          </p:cNvSpPr>
          <p:nvPr/>
        </p:nvSpPr>
        <p:spPr>
          <a:xfrm>
            <a:off x="7029450" y="3029033"/>
            <a:ext cx="1065334" cy="306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登録</a:t>
            </a:r>
          </a:p>
        </p:txBody>
      </p:sp>
      <p:sp>
        <p:nvSpPr>
          <p:cNvPr id="2563" name="正方形/長方形 74"/>
          <p:cNvSpPr/>
          <p:nvPr/>
        </p:nvSpPr>
        <p:spPr>
          <a:xfrm>
            <a:off x="682869" y="1720777"/>
            <a:ext cx="8540262" cy="88026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＜駐車場法施行規則の改正＞</a:t>
            </a:r>
          </a:p>
          <a:p>
            <a:pPr marL="0" marR="0" lvl="0" indent="0" algn="just"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大臣認定制度の下で、装置の安全性についても一体的に審査・認定を行う仕組みを構築。</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164127" marR="0" lvl="0" indent="-164127" algn="just"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安全性に係る審査について、第三者的な専門機関が代行審査を行うための「登録認証機関」の制度を創設。</a:t>
            </a:r>
            <a:endParaRPr kumimoji="1" lang="en-US" altLang="ja-JP" sz="1400" b="0" i="0" u="sng"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564" name="円/楕円 75"/>
          <p:cNvSpPr/>
          <p:nvPr/>
        </p:nvSpPr>
        <p:spPr>
          <a:xfrm>
            <a:off x="2583357" y="2733757"/>
            <a:ext cx="1638535" cy="463550"/>
          </a:xfrm>
          <a:prstGeom prst="ellipse">
            <a:avLst/>
          </a:prstGeom>
          <a:solidFill>
            <a:schemeClr val="bg1"/>
          </a:solidFill>
          <a:ln w="222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安全機能の</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ctr" defTabSz="914400" rtl="0" eaLnBrk="1" fontAlgn="base" latinLnBrk="0" hangingPunct="1">
              <a:lnSpc>
                <a:spcPts val="14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審査（任意）</a:t>
            </a:r>
          </a:p>
        </p:txBody>
      </p:sp>
      <p:sp>
        <p:nvSpPr>
          <p:cNvPr id="2565" name="テキスト ボックス 26"/>
          <p:cNvSpPr txBox="1">
            <a:spLocks noChangeArrowheads="1"/>
          </p:cNvSpPr>
          <p:nvPr/>
        </p:nvSpPr>
        <p:spPr>
          <a:xfrm>
            <a:off x="772258" y="2982995"/>
            <a:ext cx="1837592"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構造・設備のみ審査</a:t>
            </a:r>
          </a:p>
        </p:txBody>
      </p:sp>
      <p:sp>
        <p:nvSpPr>
          <p:cNvPr id="2566" name="テキスト ボックス 39"/>
          <p:cNvSpPr txBox="1">
            <a:spLocks noChangeArrowheads="1"/>
          </p:cNvSpPr>
          <p:nvPr/>
        </p:nvSpPr>
        <p:spPr>
          <a:xfrm>
            <a:off x="4793275" y="3676733"/>
            <a:ext cx="977411" cy="306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③申請</a:t>
            </a:r>
          </a:p>
        </p:txBody>
      </p:sp>
      <p:sp>
        <p:nvSpPr>
          <p:cNvPr id="2567" name="下矢印 81"/>
          <p:cNvSpPr/>
          <p:nvPr/>
        </p:nvSpPr>
        <p:spPr>
          <a:xfrm rot="16200000">
            <a:off x="4088973" y="3531720"/>
            <a:ext cx="1262063" cy="729762"/>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2568" name="直線矢印コネクタ 84"/>
          <p:cNvCxnSpPr/>
          <p:nvPr/>
        </p:nvCxnSpPr>
        <p:spPr>
          <a:xfrm flipV="1">
            <a:off x="1430215" y="3797382"/>
            <a:ext cx="0" cy="265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69" name="直線矢印コネクタ 85"/>
          <p:cNvCxnSpPr/>
          <p:nvPr/>
        </p:nvCxnSpPr>
        <p:spPr>
          <a:xfrm flipV="1">
            <a:off x="5999285" y="3624344"/>
            <a:ext cx="0" cy="400050"/>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570" name="直線矢印コネクタ 86"/>
          <p:cNvCxnSpPr/>
          <p:nvPr/>
        </p:nvCxnSpPr>
        <p:spPr>
          <a:xfrm flipV="1">
            <a:off x="1896208" y="3797382"/>
            <a:ext cx="0" cy="265112"/>
          </a:xfrm>
          <a:prstGeom prst="straightConnector1">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571" name="テキスト ボックス 26"/>
          <p:cNvSpPr txBox="1">
            <a:spLocks noChangeArrowheads="1"/>
          </p:cNvSpPr>
          <p:nvPr/>
        </p:nvSpPr>
        <p:spPr>
          <a:xfrm>
            <a:off x="5002824" y="2759158"/>
            <a:ext cx="177897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構造・設備の審査</a:t>
            </a:r>
          </a:p>
        </p:txBody>
      </p:sp>
      <p:sp>
        <p:nvSpPr>
          <p:cNvPr id="2572" name="テキスト ボックス 26"/>
          <p:cNvSpPr txBox="1">
            <a:spLocks noChangeArrowheads="1"/>
          </p:cNvSpPr>
          <p:nvPr/>
        </p:nvSpPr>
        <p:spPr>
          <a:xfrm>
            <a:off x="7508632" y="3000458"/>
            <a:ext cx="1778977" cy="30797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安全機能の審査</a:t>
            </a:r>
          </a:p>
        </p:txBody>
      </p:sp>
      <p:sp>
        <p:nvSpPr>
          <p:cNvPr id="2573" name="テキスト ボックス 11"/>
          <p:cNvSpPr txBox="1">
            <a:spLocks noChangeArrowheads="1"/>
          </p:cNvSpPr>
          <p:nvPr/>
        </p:nvSpPr>
        <p:spPr>
          <a:xfrm>
            <a:off x="682869" y="915234"/>
            <a:ext cx="8540262" cy="630049"/>
          </a:xfrm>
          <a:prstGeom prst="rect">
            <a:avLst/>
          </a:prstGeom>
          <a:noFill/>
          <a:ln w="12700">
            <a:solidFill>
              <a:schemeClr val="tx1"/>
            </a:solidFill>
            <a:miter lim="800000"/>
            <a:headEnd/>
            <a:tailEnd/>
          </a:ln>
        </p:spPr>
        <p:txBody>
          <a:bodyPr anchor="ctr">
            <a:spAutoFit/>
          </a:bodyPr>
          <a:lstStyle>
            <a:lvl1pPr marL="177800" indent="-1778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7800" marR="0" lvl="0" indent="-177800" algn="l" defTabSz="914400" rtl="0" eaLnBrk="1" fontAlgn="base" latinLnBrk="0" hangingPunct="1">
              <a:lnSpc>
                <a:spcPct val="125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駐車場法施行令第１５条に基づく大臣認定制度の下で、同条に規定する特殊の装置（以下「機械式駐車装置」という。）の構造・設備と併せて安全性を確保することを目的に、駐車場法施行規則を改正。</a:t>
            </a:r>
            <a:endParaRPr kumimoji="1" lang="en-US" altLang="ja-JP"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574" name="タイトル 40"/>
          <p:cNvSpPr>
            <a:spLocks noGrp="1"/>
          </p:cNvSpPr>
          <p:nvPr>
            <p:ph type="title"/>
          </p:nvPr>
        </p:nvSpPr>
        <p:spPr>
          <a:xfrm>
            <a:off x="0" y="0"/>
            <a:ext cx="9144000" cy="476250"/>
          </a:xfrm>
        </p:spPr>
        <p:txBody>
          <a:bodyPr/>
          <a:lstStyle/>
          <a:p>
            <a:r>
              <a:rPr lang="ja-JP" altLang="en-US" sz="2400" dirty="0">
                <a:latin typeface="+mn-ea"/>
                <a:ea typeface="+mn-ea"/>
              </a:rPr>
              <a:t>駐車場法施行規則の改正 （平成２７年１月１日施行）</a:t>
            </a:r>
            <a:endParaRPr kumimoji="1" lang="ja-JP" altLang="en-US" dirty="0">
              <a:latin typeface="+mn-ea"/>
              <a:ea typeface="+mn-ea"/>
            </a:endParaRPr>
          </a:p>
        </p:txBody>
      </p:sp>
      <p:sp>
        <p:nvSpPr>
          <p:cNvPr id="2575" name="角丸四角形 42"/>
          <p:cNvSpPr/>
          <p:nvPr/>
        </p:nvSpPr>
        <p:spPr>
          <a:xfrm>
            <a:off x="681873" y="4797000"/>
            <a:ext cx="8529066" cy="97631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＜経過措置＞</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84994" marR="0" lvl="0" indent="-84994"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・既設の装置については、新省令施行後も、引き続き大臣認定の効力があるものとみなす。</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84994" marR="0" lvl="0" indent="-84994" algn="l"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・新省令の施行日から１年６月の間に限り、新省令の施行前に大臣認定を受けた型式の装置の設置を認める。</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84994" marR="0" lvl="0" indent="-84994" algn="l" defTabSz="914400" rtl="0" eaLnBrk="0" fontAlgn="base" latinLnBrk="0" hangingPunct="0">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（＝平成</a:t>
            </a:r>
            <a:r>
              <a:rPr kumimoji="1" lang="en-US" altLang="ja-JP" sz="1400" b="0" i="0" u="sng" strike="noStrike" kern="1200" cap="none" spc="0" normalizeH="0" baseline="0" noProof="0" dirty="0">
                <a:ln>
                  <a:noFill/>
                </a:ln>
                <a:solidFill>
                  <a:srgbClr val="FF0000"/>
                </a:solidFill>
                <a:effectLst/>
                <a:uLnTx/>
                <a:uFillTx/>
                <a:latin typeface="Arial"/>
                <a:ea typeface="ＭＳ Ｐゴシック"/>
                <a:cs typeface="+mn-cs"/>
              </a:rPr>
              <a:t>28</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年</a:t>
            </a:r>
            <a:r>
              <a:rPr kumimoji="1" lang="en-US" altLang="ja-JP" sz="1400" b="0" i="0" u="sng" strike="noStrike" kern="1200" cap="none" spc="0" normalizeH="0" baseline="0" noProof="0" dirty="0">
                <a:ln>
                  <a:noFill/>
                </a:ln>
                <a:solidFill>
                  <a:srgbClr val="FF0000"/>
                </a:solidFill>
                <a:effectLst/>
                <a:uLnTx/>
                <a:uFillTx/>
                <a:latin typeface="Arial"/>
                <a:ea typeface="ＭＳ Ｐゴシック"/>
                <a:cs typeface="+mn-cs"/>
              </a:rPr>
              <a:t>6</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月末に経過措置期間が終わり、新たな大臣認定を受けた装置の設置が義務づけ。）</a:t>
            </a:r>
            <a:endParaRPr kumimoji="1" lang="en-US" altLang="ja-JP" sz="1400" b="0" i="0" u="sng" strike="noStrike" kern="1200" cap="none" spc="0" normalizeH="0" baseline="0" noProof="0" dirty="0">
              <a:ln>
                <a:noFill/>
              </a:ln>
              <a:solidFill>
                <a:srgbClr val="FF0000"/>
              </a:solidFill>
              <a:effectLst/>
              <a:uLnTx/>
              <a:uFillTx/>
              <a:latin typeface="Arial"/>
              <a:ea typeface="ＭＳ Ｐゴシック"/>
              <a:cs typeface="+mn-cs"/>
            </a:endParaRPr>
          </a:p>
        </p:txBody>
      </p:sp>
      <p:sp>
        <p:nvSpPr>
          <p:cNvPr id="2576" name="テキスト ボックス 43"/>
          <p:cNvSpPr txBox="1"/>
          <p:nvPr/>
        </p:nvSpPr>
        <p:spPr>
          <a:xfrm>
            <a:off x="472629" y="5926296"/>
            <a:ext cx="8927041" cy="8301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○機械式駐車装置の認定状況（</a:t>
            </a:r>
            <a:r>
              <a:rPr kumimoji="1" lang="en-US" altLang="ja-JP"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R3.9</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末</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現在）</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二段・多段方式　</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１７８件</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平面往復方式　</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２</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３</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件</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エレベータ方式　</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１５４件</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多層循環方式　　　</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３</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２</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件</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水平循環方式 　</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９７件      </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垂直循環方式　　</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１８件</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　　　　　合計</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：５</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０</a:t>
            </a: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２件</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テキスト ボックス 40"/>
          <p:cNvSpPr txBox="1"/>
          <p:nvPr/>
        </p:nvSpPr>
        <p:spPr>
          <a:xfrm>
            <a:off x="3187172" y="573955"/>
            <a:ext cx="7606812" cy="261610"/>
          </a:xfrm>
          <a:prstGeom prst="rect">
            <a:avLst/>
          </a:prstGeom>
          <a:noFill/>
        </p:spPr>
        <p:txBody>
          <a:bodyPr wrap="square" rtlCol="0">
            <a:spAutoFit/>
          </a:bodyPr>
          <a:lstStyle/>
          <a:p>
            <a:r>
              <a:rPr lang="en-US" altLang="ja-JP" sz="1100" dirty="0" smtClean="0">
                <a:solidFill>
                  <a:srgbClr val="000000"/>
                </a:solidFill>
                <a:latin typeface="Arial" pitchFamily="34" charset="0"/>
                <a:ea typeface="ＭＳ Ｐゴシック" pitchFamily="50" charset="-128"/>
              </a:rPr>
              <a:t>※</a:t>
            </a:r>
            <a:r>
              <a:rPr lang="ja-JP" altLang="en-US" sz="1100" dirty="0" smtClean="0">
                <a:solidFill>
                  <a:srgbClr val="000000"/>
                </a:solidFill>
                <a:latin typeface="Arial" pitchFamily="34" charset="0"/>
                <a:ea typeface="ＭＳ Ｐゴシック" pitchFamily="50" charset="-128"/>
              </a:rPr>
              <a:t>詳細については、国土交通省ＨＰ（</a:t>
            </a:r>
            <a:r>
              <a:rPr lang="en-US" altLang="ja-JP" sz="1100" dirty="0">
                <a:solidFill>
                  <a:srgbClr val="000000"/>
                </a:solidFill>
                <a:latin typeface="Arial" pitchFamily="34" charset="0"/>
                <a:ea typeface="ＭＳ Ｐゴシック" pitchFamily="50" charset="-128"/>
              </a:rPr>
              <a:t>http://www.mlit.go.jp/toshi/toshi_gairo_tk_000068.html</a:t>
            </a:r>
            <a:r>
              <a:rPr lang="ja-JP" altLang="en-US" sz="1100" dirty="0" smtClean="0">
                <a:solidFill>
                  <a:srgbClr val="000000"/>
                </a:solidFill>
                <a:latin typeface="Arial" pitchFamily="34" charset="0"/>
                <a:ea typeface="ＭＳ Ｐゴシック" pitchFamily="50" charset="-128"/>
              </a:rPr>
              <a:t>）をご覧下さい。</a:t>
            </a:r>
            <a:endParaRPr lang="ja-JP" altLang="en-US" sz="1100" dirty="0">
              <a:solidFill>
                <a:srgbClr val="000000"/>
              </a:solidFill>
              <a:latin typeface="Arial" pitchFamily="34" charset="0"/>
              <a:ea typeface="ＭＳ Ｐゴシック" pitchFamily="50" charset="-128"/>
            </a:endParaRPr>
          </a:p>
        </p:txBody>
      </p:sp>
    </p:spTree>
    <p:extLst>
      <p:ext uri="{BB962C8B-B14F-4D97-AF65-F5344CB8AC3E}">
        <p14:creationId xmlns:p14="http://schemas.microsoft.com/office/powerpoint/2010/main" val="3704007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5" name="タイトル 1"/>
          <p:cNvSpPr txBox="1"/>
          <p:nvPr/>
        </p:nvSpPr>
        <p:spPr>
          <a:xfrm>
            <a:off x="0" y="0"/>
            <a:ext cx="8460432"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smtClean="0">
                <a:ln>
                  <a:noFill/>
                </a:ln>
                <a:solidFill>
                  <a:srgbClr val="4087C8"/>
                </a:solidFill>
                <a:effectLst/>
                <a:uLnTx/>
                <a:uFillTx/>
                <a:latin typeface="+mn-ea"/>
                <a:ea typeface="+mn-ea"/>
                <a:cs typeface="+mj-cs"/>
              </a:rPr>
              <a:t>機械式駐車設備の安全基準のＪＩＳ化</a:t>
            </a:r>
          </a:p>
        </p:txBody>
      </p:sp>
      <p:sp>
        <p:nvSpPr>
          <p:cNvPr id="2586" name="角丸四角形 3"/>
          <p:cNvSpPr/>
          <p:nvPr/>
        </p:nvSpPr>
        <p:spPr>
          <a:xfrm>
            <a:off x="159657" y="587909"/>
            <a:ext cx="9608457" cy="2415567"/>
          </a:xfrm>
          <a:prstGeom prst="roundRect">
            <a:avLst>
              <a:gd name="adj" fmla="val 48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○平成２７年１月より駐車場法</a:t>
            </a:r>
            <a:r>
              <a:rPr kumimoji="1" lang="ja-JP" altLang="en-US" sz="1450" b="0" i="0" u="none" strike="noStrike" kern="0" cap="none" spc="0" normalizeH="0" baseline="0" noProof="0" dirty="0">
                <a:ln>
                  <a:noFill/>
                </a:ln>
                <a:solidFill>
                  <a:srgbClr val="000000"/>
                </a:solidFill>
                <a:effectLst/>
                <a:uLnTx/>
                <a:uFillTx/>
                <a:latin typeface="ＭＳ Ｐゴシック"/>
                <a:ea typeface="ＭＳ Ｐゴシック"/>
                <a:cs typeface="+mn-cs"/>
              </a:rPr>
              <a:t>に基づく大臣認定</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制度を開始。登録認証機関（公益社団法人立体駐車場工業会） </a:t>
            </a:r>
            <a:endPar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が定めた認証基準により安全性を審査。</a:t>
            </a:r>
            <a:endPar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○平成２８年３月、公益社団法人立体駐車場工業会が認証基準をもとにＪＩＳ原案を作成。日本工業標準調査会の </a:t>
            </a:r>
            <a:endPar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審議を経て、</a:t>
            </a:r>
            <a:r>
              <a:rPr kumimoji="1" lang="ja-JP" altLang="en-US" sz="1450" b="0" i="0" u="sng" strike="noStrike" kern="0" cap="none" spc="0" normalizeH="0" baseline="0" noProof="0" dirty="0" smtClean="0">
                <a:ln>
                  <a:noFill/>
                </a:ln>
                <a:solidFill>
                  <a:srgbClr val="000000"/>
                </a:solidFill>
                <a:effectLst/>
                <a:uLnTx/>
                <a:uFillTx/>
                <a:latin typeface="ＭＳ Ｐゴシック"/>
                <a:ea typeface="ＭＳ Ｐゴシック"/>
                <a:cs typeface="+mn-cs"/>
              </a:rPr>
              <a:t>本日（平成２９年５月２５日）、</a:t>
            </a:r>
            <a:r>
              <a:rPr kumimoji="1" lang="en-US" altLang="ja-JP" sz="1450" b="0" i="0" u="sng" strike="noStrike" kern="0" cap="none" spc="0" normalizeH="0" baseline="0" noProof="0" dirty="0" smtClean="0">
                <a:ln>
                  <a:noFill/>
                </a:ln>
                <a:solidFill>
                  <a:srgbClr val="000000"/>
                </a:solidFill>
                <a:effectLst/>
                <a:uLnTx/>
                <a:uFillTx/>
                <a:latin typeface="ＭＳ Ｐゴシック"/>
                <a:ea typeface="ＭＳ Ｐゴシック"/>
                <a:cs typeface="+mn-cs"/>
              </a:rPr>
              <a:t>JIS</a:t>
            </a:r>
            <a:r>
              <a:rPr kumimoji="1" lang="ja-JP" altLang="en-US" sz="1450" b="0" i="0" u="sng" strike="noStrike" kern="0" cap="none" spc="0" normalizeH="0" baseline="0" noProof="0" dirty="0" smtClean="0">
                <a:ln>
                  <a:noFill/>
                </a:ln>
                <a:solidFill>
                  <a:srgbClr val="000000"/>
                </a:solidFill>
                <a:effectLst/>
                <a:uLnTx/>
                <a:uFillTx/>
                <a:latin typeface="ＭＳ Ｐゴシック"/>
                <a:ea typeface="ＭＳ Ｐゴシック"/>
                <a:cs typeface="+mn-cs"/>
              </a:rPr>
              <a:t>規格（機械式駐車設備の安全要求事項（</a:t>
            </a:r>
            <a:r>
              <a:rPr kumimoji="1" lang="en-US" altLang="ja-JP" sz="1450" b="0" i="0" u="sng" strike="noStrike" kern="0" cap="none" spc="0" normalizeH="0" baseline="0" noProof="0" dirty="0">
                <a:ln>
                  <a:noFill/>
                </a:ln>
                <a:solidFill>
                  <a:srgbClr val="000000"/>
                </a:solidFill>
                <a:effectLst/>
                <a:uLnTx/>
                <a:uFillTx/>
                <a:latin typeface="ＭＳ Ｐゴシック"/>
                <a:ea typeface="ＭＳ Ｐゴシック"/>
                <a:cs typeface="+mn-cs"/>
              </a:rPr>
              <a:t>JIS</a:t>
            </a:r>
            <a:r>
              <a:rPr kumimoji="1" lang="en-US" altLang="ja-JP" sz="1450" b="0" i="0" u="sng" strike="noStrike" kern="0" cap="none" spc="0" normalizeH="0" baseline="0" noProof="0" dirty="0" smtClean="0">
                <a:ln>
                  <a:noFill/>
                </a:ln>
                <a:solidFill>
                  <a:srgbClr val="000000"/>
                </a:solidFill>
                <a:effectLst/>
                <a:uLnTx/>
                <a:uFillTx/>
                <a:latin typeface="ＭＳ Ｐゴシック"/>
                <a:ea typeface="ＭＳ Ｐゴシック"/>
                <a:cs typeface="+mn-cs"/>
              </a:rPr>
              <a:t> B 9991</a:t>
            </a:r>
            <a:r>
              <a:rPr kumimoji="1" lang="ja-JP" altLang="en-US" sz="1450" b="0" i="0" u="sng" strike="noStrike" kern="0" cap="none" spc="0" normalizeH="0" baseline="0" noProof="0" dirty="0" smtClean="0">
                <a:ln>
                  <a:noFill/>
                </a:ln>
                <a:solidFill>
                  <a:srgbClr val="000000"/>
                </a:solidFill>
                <a:effectLst/>
                <a:uLnTx/>
                <a:uFillTx/>
                <a:latin typeface="ＭＳ Ｐゴシック"/>
                <a:ea typeface="ＭＳ Ｐゴシック"/>
                <a:cs typeface="+mn-cs"/>
              </a:rPr>
              <a:t>））として制定</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endPar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en-US" altLang="ja-JP" sz="1450" b="0" i="0" u="none" strike="noStrike" kern="0" cap="none" spc="0" normalizeH="0" baseline="0" noProof="0" dirty="0">
                <a:ln>
                  <a:noFill/>
                </a:ln>
                <a:solidFill>
                  <a:srgbClr val="000000"/>
                </a:solidFill>
                <a:effectLst/>
                <a:uLnTx/>
                <a:uFillTx/>
                <a:latin typeface="ＭＳ Ｐゴシック"/>
                <a:ea typeface="ＭＳ Ｐゴシック"/>
                <a:cs typeface="+mn-cs"/>
              </a:rPr>
              <a:t> </a:t>
            </a:r>
            <a:r>
              <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国際標準規格（</a:t>
            </a:r>
            <a:r>
              <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ISO12100</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）に対応し、大臣認定制度の整合した安全基準が確立。</a:t>
            </a:r>
            <a:endParaRPr kumimoji="1" lang="en-US" altLang="ja-JP" sz="1450" b="0" i="0" u="sng" strike="noStrike" kern="0" cap="none" spc="0" normalizeH="0" baseline="0" noProof="0" dirty="0" smtClean="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○今般のＪＩＳ規格の制定を契機として、</a:t>
            </a:r>
            <a:r>
              <a:rPr kumimoji="1" lang="ja-JP" altLang="en-US" sz="1450" b="0" i="0" u="sng" strike="noStrike" kern="0" cap="none" spc="0" normalizeH="0" baseline="0" noProof="0" dirty="0" smtClean="0">
                <a:ln>
                  <a:noFill/>
                </a:ln>
                <a:solidFill>
                  <a:srgbClr val="000000"/>
                </a:solidFill>
                <a:effectLst/>
                <a:uLnTx/>
                <a:uFillTx/>
                <a:latin typeface="ＭＳ Ｐゴシック"/>
                <a:ea typeface="ＭＳ Ｐゴシック"/>
                <a:cs typeface="+mn-cs"/>
              </a:rPr>
              <a:t>わが国の安全で高品質な機械式立体駐車場の海外展開をより一層推進</a:t>
            </a:r>
            <a:r>
              <a:rPr kumimoji="1" lang="ja-JP" altLang="en-US" sz="1450" b="0" i="0" u="none" strike="noStrike" kern="0" cap="none" spc="0" normalizeH="0" baseline="0" noProof="0" dirty="0" smtClean="0">
                <a:ln>
                  <a:noFill/>
                </a:ln>
                <a:solidFill>
                  <a:srgbClr val="000000"/>
                </a:solidFill>
                <a:effectLst/>
                <a:uLnTx/>
                <a:uFillTx/>
                <a:latin typeface="ＭＳ Ｐゴシック"/>
                <a:ea typeface="ＭＳ Ｐゴシック"/>
                <a:cs typeface="+mn-cs"/>
              </a:rPr>
              <a:t>。 </a:t>
            </a:r>
            <a:endParaRPr kumimoji="1" lang="en-US" altLang="ja-JP" sz="1450" b="0" i="0" u="none" strike="noStrike" kern="0" cap="none" spc="0" normalizeH="0" baseline="0" noProof="0" dirty="0" smtClean="0">
              <a:ln>
                <a:noFill/>
              </a:ln>
              <a:solidFill>
                <a:srgbClr val="000000"/>
              </a:solidFill>
              <a:effectLst/>
              <a:uLnTx/>
              <a:uFillTx/>
              <a:latin typeface="ＭＳ Ｐゴシック"/>
              <a:ea typeface="ＭＳ Ｐゴシック"/>
              <a:cs typeface="+mn-cs"/>
            </a:endParaRPr>
          </a:p>
        </p:txBody>
      </p:sp>
      <p:pic>
        <p:nvPicPr>
          <p:cNvPr id="2587" name="図 4"/>
          <p:cNvPicPr>
            <a:picLocks noChangeAspect="1"/>
          </p:cNvPicPr>
          <p:nvPr/>
        </p:nvPicPr>
        <p:blipFill>
          <a:blip r:embed="rId3"/>
          <a:stretch>
            <a:fillRect/>
          </a:stretch>
        </p:blipFill>
        <p:spPr>
          <a:xfrm>
            <a:off x="4677825" y="3561443"/>
            <a:ext cx="1848479" cy="1392642"/>
          </a:xfrm>
          <a:prstGeom prst="rect">
            <a:avLst/>
          </a:prstGeom>
        </p:spPr>
      </p:pic>
      <p:pic>
        <p:nvPicPr>
          <p:cNvPr id="2588" name="図 5"/>
          <p:cNvPicPr>
            <a:picLocks noChangeAspect="1"/>
          </p:cNvPicPr>
          <p:nvPr/>
        </p:nvPicPr>
        <p:blipFill>
          <a:blip r:embed="rId4"/>
          <a:stretch>
            <a:fillRect/>
          </a:stretch>
        </p:blipFill>
        <p:spPr>
          <a:xfrm>
            <a:off x="4704678" y="4928301"/>
            <a:ext cx="1725990" cy="1691262"/>
          </a:xfrm>
          <a:prstGeom prst="rect">
            <a:avLst/>
          </a:prstGeom>
        </p:spPr>
      </p:pic>
      <p:sp>
        <p:nvSpPr>
          <p:cNvPr id="2589" name="テキスト ボックス 6"/>
          <p:cNvSpPr txBox="1"/>
          <p:nvPr/>
        </p:nvSpPr>
        <p:spPr>
          <a:xfrm>
            <a:off x="4268544" y="3372926"/>
            <a:ext cx="1399244"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&lt;</a:t>
            </a:r>
            <a:r>
              <a:rPr kumimoji="1" lang="ja-JP" altLang="en-US" sz="12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二段・多段方式</a:t>
            </a:r>
            <a:r>
              <a:rPr kumimoji="1" lang="en-US" altLang="ja-JP" sz="12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&gt;</a:t>
            </a:r>
          </a:p>
        </p:txBody>
      </p:sp>
      <p:sp>
        <p:nvSpPr>
          <p:cNvPr id="2590" name="テキスト ボックス 7"/>
          <p:cNvSpPr txBox="1"/>
          <p:nvPr/>
        </p:nvSpPr>
        <p:spPr>
          <a:xfrm>
            <a:off x="4253706" y="4766199"/>
            <a:ext cx="120933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&lt;</a:t>
            </a:r>
            <a:r>
              <a:rPr kumimoji="1" lang="ja-JP" altLang="en-US" sz="12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　大型装置　</a:t>
            </a:r>
            <a:r>
              <a:rPr kumimoji="1" lang="en-US" altLang="ja-JP" sz="1200" b="0" i="0" u="none" strike="noStrike" kern="1200" cap="none" spc="0" normalizeH="0" baseline="0" noProof="0" dirty="0" smtClean="0">
                <a:ln>
                  <a:noFill/>
                </a:ln>
                <a:solidFill>
                  <a:srgbClr val="000000"/>
                </a:solidFill>
                <a:effectLst/>
                <a:uLnTx/>
                <a:uFillTx/>
                <a:latin typeface="ＭＳ Ｐゴシック"/>
                <a:ea typeface="ＭＳ Ｐゴシック"/>
                <a:cs typeface="+mn-cs"/>
              </a:rPr>
              <a:t>&gt;</a:t>
            </a:r>
          </a:p>
        </p:txBody>
      </p:sp>
      <p:sp>
        <p:nvSpPr>
          <p:cNvPr id="2591" name="テキスト ボックス 8"/>
          <p:cNvSpPr txBox="1"/>
          <p:nvPr/>
        </p:nvSpPr>
        <p:spPr>
          <a:xfrm>
            <a:off x="6457521" y="3444988"/>
            <a:ext cx="2880491" cy="1424172"/>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周囲柵</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と前面</a:t>
            </a: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ゲートを設置</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する</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こと</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・装置内に人が残っていることを検知する</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センサーを設置</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すること。</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・装置の使用中に次の利用者が操作でき　</a:t>
            </a:r>
            <a:endParaRPr kumimoji="1" lang="en-US" altLang="ja-JP"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ないようにするための暗証番号等の機　</a:t>
            </a:r>
            <a:endParaRPr kumimoji="1" lang="en-US" altLang="ja-JP"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能を設けること。</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非常停止</a:t>
            </a: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ボタンを設置</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すること。</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592" name="テキスト ボックス 9"/>
          <p:cNvSpPr txBox="1"/>
          <p:nvPr/>
        </p:nvSpPr>
        <p:spPr>
          <a:xfrm rot="20574245">
            <a:off x="5828874" y="4081420"/>
            <a:ext cx="415498"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smtClean="0">
                <a:ln>
                  <a:noFill/>
                </a:ln>
                <a:solidFill>
                  <a:srgbClr val="FF0000"/>
                </a:solidFill>
                <a:effectLst/>
                <a:uLnTx/>
                <a:uFillTx/>
                <a:latin typeface="Arial" charset="0"/>
                <a:ea typeface="ＭＳ Ｐゴシック" charset="-128"/>
                <a:cs typeface="+mn-cs"/>
              </a:rPr>
              <a:t>周囲柵</a:t>
            </a:r>
            <a:endPar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
        <p:nvSpPr>
          <p:cNvPr id="2593" name="テキスト ボックス 10"/>
          <p:cNvSpPr txBox="1"/>
          <p:nvPr/>
        </p:nvSpPr>
        <p:spPr>
          <a:xfrm rot="1028338">
            <a:off x="4944981" y="4126702"/>
            <a:ext cx="535724"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smtClean="0">
                <a:ln>
                  <a:noFill/>
                </a:ln>
                <a:solidFill>
                  <a:srgbClr val="FF0000"/>
                </a:solidFill>
                <a:effectLst/>
                <a:uLnTx/>
                <a:uFillTx/>
                <a:latin typeface="Arial" charset="0"/>
                <a:ea typeface="ＭＳ Ｐゴシック" charset="-128"/>
                <a:cs typeface="+mn-cs"/>
              </a:rPr>
              <a:t>前面ゲート</a:t>
            </a:r>
            <a:endPar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sp>
        <p:nvSpPr>
          <p:cNvPr id="2594" name="テキスト ボックス 11"/>
          <p:cNvSpPr txBox="1"/>
          <p:nvPr/>
        </p:nvSpPr>
        <p:spPr>
          <a:xfrm>
            <a:off x="4193598" y="4088788"/>
            <a:ext cx="691215"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非常</a:t>
            </a:r>
            <a:r>
              <a:rPr kumimoji="1" lang="ja-JP" altLang="en-US" sz="600" b="0" i="0" u="none" strike="noStrike" kern="1200" cap="none" spc="0" normalizeH="0" baseline="0" noProof="0" dirty="0" smtClean="0">
                <a:ln>
                  <a:noFill/>
                </a:ln>
                <a:solidFill>
                  <a:srgbClr val="FF0000"/>
                </a:solidFill>
                <a:effectLst/>
                <a:uLnTx/>
                <a:uFillTx/>
                <a:latin typeface="Arial" charset="0"/>
                <a:ea typeface="ＭＳ Ｐゴシック" charset="-128"/>
                <a:cs typeface="+mn-cs"/>
              </a:rPr>
              <a:t>停止ボタン</a:t>
            </a:r>
            <a:endPar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cxnSp>
        <p:nvCxnSpPr>
          <p:cNvPr id="2595" name="直線矢印コネクタ 12"/>
          <p:cNvCxnSpPr/>
          <p:nvPr/>
        </p:nvCxnSpPr>
        <p:spPr>
          <a:xfrm flipV="1">
            <a:off x="4637767" y="4036778"/>
            <a:ext cx="113696" cy="96666"/>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596" name="テキスト ボックス 13"/>
          <p:cNvSpPr txBox="1"/>
          <p:nvPr/>
        </p:nvSpPr>
        <p:spPr>
          <a:xfrm>
            <a:off x="4387899" y="6245147"/>
            <a:ext cx="625492"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smtClean="0">
                <a:ln>
                  <a:noFill/>
                </a:ln>
                <a:solidFill>
                  <a:srgbClr val="FF0000"/>
                </a:solidFill>
                <a:effectLst/>
                <a:uLnTx/>
                <a:uFillTx/>
                <a:latin typeface="Arial" charset="0"/>
                <a:ea typeface="ＭＳ Ｐゴシック" charset="-128"/>
                <a:cs typeface="+mn-cs"/>
              </a:rPr>
              <a:t>人感センサー</a:t>
            </a:r>
            <a:endPar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cxnSp>
        <p:nvCxnSpPr>
          <p:cNvPr id="2597" name="直線矢印コネクタ 14"/>
          <p:cNvCxnSpPr/>
          <p:nvPr/>
        </p:nvCxnSpPr>
        <p:spPr>
          <a:xfrm flipV="1">
            <a:off x="4829143" y="6074575"/>
            <a:ext cx="318576" cy="198712"/>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598" name="テキスト ボックス 15"/>
          <p:cNvSpPr txBox="1"/>
          <p:nvPr/>
        </p:nvSpPr>
        <p:spPr>
          <a:xfrm>
            <a:off x="4889811" y="6443859"/>
            <a:ext cx="691215"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smtClean="0">
                <a:ln>
                  <a:noFill/>
                </a:ln>
                <a:solidFill>
                  <a:srgbClr val="FF0000"/>
                </a:solidFill>
                <a:effectLst/>
                <a:uLnTx/>
                <a:uFillTx/>
                <a:latin typeface="Arial" charset="0"/>
                <a:ea typeface="ＭＳ Ｐゴシック" charset="-128"/>
                <a:cs typeface="+mn-cs"/>
              </a:rPr>
              <a:t>カメラ、モニター</a:t>
            </a:r>
            <a:endPar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cxnSp>
        <p:nvCxnSpPr>
          <p:cNvPr id="2599" name="直線矢印コネクタ 16"/>
          <p:cNvCxnSpPr/>
          <p:nvPr/>
        </p:nvCxnSpPr>
        <p:spPr>
          <a:xfrm flipV="1">
            <a:off x="5216793" y="6271848"/>
            <a:ext cx="318576" cy="198712"/>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600" name="正方形/長方形 17"/>
          <p:cNvSpPr/>
          <p:nvPr/>
        </p:nvSpPr>
        <p:spPr>
          <a:xfrm>
            <a:off x="765968" y="3789040"/>
            <a:ext cx="3144979" cy="977158"/>
          </a:xfrm>
          <a:prstGeom prst="rect">
            <a:avLst/>
          </a:prstGeom>
          <a:gradFill>
            <a:gsLst>
              <a:gs pos="0">
                <a:schemeClr val="accent1">
                  <a:lumMod val="5000"/>
                  <a:lumOff val="95000"/>
                </a:schemeClr>
              </a:gs>
              <a:gs pos="51000">
                <a:srgbClr val="FFC000">
                  <a:alpha val="55000"/>
                </a:srgbClr>
              </a:gs>
              <a:gs pos="98225">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1" name="テキスト ボックス 18"/>
          <p:cNvSpPr txBox="1"/>
          <p:nvPr/>
        </p:nvSpPr>
        <p:spPr>
          <a:xfrm>
            <a:off x="765968" y="4070911"/>
            <a:ext cx="3144979" cy="523220"/>
          </a:xfrm>
          <a:prstGeom prst="rect">
            <a:avLst/>
          </a:prstGeom>
          <a:noFill/>
        </p:spPr>
        <p:txBody>
          <a:bodyPr wrap="square" lIns="36000" r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機械類の安全性を確保するための国際標準</a:t>
            </a:r>
            <a:r>
              <a:rPr kumimoji="1" lang="ja-JP" altLang="en-US" sz="1400" b="0" i="0" u="none" strike="noStrike" kern="1200" cap="none" spc="0" normalizeH="0" baseline="0" noProof="0" dirty="0" smtClean="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規格（</a:t>
            </a:r>
            <a:r>
              <a:rPr kumimoji="1" lang="en-US" altLang="ja-JP" sz="1400" b="0" i="0" u="none" strike="noStrike" kern="1200" cap="none" spc="0" normalizeH="0" baseline="0" noProof="0" dirty="0" smtClean="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ISO12100</a:t>
            </a:r>
            <a:r>
              <a:rPr kumimoji="1" lang="ja-JP" altLang="en-US" sz="1400" b="0" i="0" u="none" strike="noStrike" kern="1200" cap="none" spc="0" normalizeH="0" baseline="0" noProof="0" dirty="0" smtClean="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a:t>
            </a:r>
            <a:endPar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602" name="角丸四角形 19"/>
          <p:cNvSpPr/>
          <p:nvPr/>
        </p:nvSpPr>
        <p:spPr>
          <a:xfrm>
            <a:off x="769560" y="3882201"/>
            <a:ext cx="3141387" cy="919111"/>
          </a:xfrm>
          <a:prstGeom prst="roundRect">
            <a:avLst>
              <a:gd name="adj" fmla="val 1394"/>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3" name="正方形/長方形 20"/>
          <p:cNvSpPr/>
          <p:nvPr/>
        </p:nvSpPr>
        <p:spPr>
          <a:xfrm>
            <a:off x="790829" y="5456618"/>
            <a:ext cx="3082463" cy="950954"/>
          </a:xfrm>
          <a:prstGeom prst="rect">
            <a:avLst/>
          </a:prstGeom>
          <a:gradFill>
            <a:gsLst>
              <a:gs pos="0">
                <a:schemeClr val="accent1">
                  <a:lumMod val="5000"/>
                  <a:lumOff val="95000"/>
                </a:schemeClr>
              </a:gs>
              <a:gs pos="51000">
                <a:srgbClr val="92D050"/>
              </a:gs>
              <a:gs pos="98225">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4" name="テキスト ボックス 21"/>
          <p:cNvSpPr txBox="1"/>
          <p:nvPr/>
        </p:nvSpPr>
        <p:spPr>
          <a:xfrm>
            <a:off x="790829" y="5692368"/>
            <a:ext cx="3082463"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機械式駐車設備の安全要求事項（</a:t>
            </a:r>
            <a:r>
              <a:rPr kumimoji="1" lang="en-US" altLang="ja-JP" sz="1400" b="0" i="0" u="none" strike="noStrike" kern="1200" cap="none" spc="0" normalizeH="0" baseline="0" noProof="0" dirty="0" smtClean="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rPr>
              <a:t>JIS B 9991)</a:t>
            </a:r>
            <a:endParaRPr kumimoji="1" lang="ja-JP" altLang="en-US" sz="1400" b="0" i="0" u="none" strike="noStrike" kern="1200" cap="none" spc="0" normalizeH="0" baseline="0" noProof="0" dirty="0">
              <a:ln>
                <a:noFill/>
              </a:ln>
              <a:solidFill>
                <a:srgbClr val="000000"/>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605" name="角丸四角形 22"/>
          <p:cNvSpPr/>
          <p:nvPr/>
        </p:nvSpPr>
        <p:spPr>
          <a:xfrm>
            <a:off x="776292" y="5456619"/>
            <a:ext cx="3097001" cy="994718"/>
          </a:xfrm>
          <a:prstGeom prst="roundRect">
            <a:avLst>
              <a:gd name="adj" fmla="val 7558"/>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06" name="正方形/長方形 23"/>
          <p:cNvSpPr/>
          <p:nvPr/>
        </p:nvSpPr>
        <p:spPr>
          <a:xfrm>
            <a:off x="464972" y="3057202"/>
            <a:ext cx="3691141" cy="3616087"/>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2607" name="テキスト ボックス 24"/>
          <p:cNvSpPr txBox="1"/>
          <p:nvPr/>
        </p:nvSpPr>
        <p:spPr>
          <a:xfrm>
            <a:off x="471795" y="3057203"/>
            <a:ext cx="3684318" cy="307777"/>
          </a:xfrm>
          <a:prstGeom prst="rect">
            <a:avLst/>
          </a:prstGeom>
          <a:solidFill>
            <a:srgbClr val="0000FF"/>
          </a:solidFill>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FFFFFF"/>
                </a:solidFill>
                <a:effectLst/>
                <a:uLnTx/>
                <a:uFillTx/>
                <a:latin typeface="ＭＳ Ｐゴシック"/>
                <a:ea typeface="ＭＳ Ｐゴシック"/>
                <a:cs typeface="メイリオ" panose="020B0604030504040204" pitchFamily="50" charset="-128"/>
              </a:rPr>
              <a:t>安全要求事項の基本的な考え方</a:t>
            </a:r>
            <a:endParaRPr kumimoji="1" lang="ja-JP" altLang="en-US" sz="1400" b="1" i="0" u="none" strike="noStrike" kern="1200" cap="none" spc="0" normalizeH="0" baseline="0" noProof="0" dirty="0">
              <a:ln>
                <a:noFill/>
              </a:ln>
              <a:solidFill>
                <a:srgbClr val="FFFFFF"/>
              </a:solidFill>
              <a:effectLst/>
              <a:uLnTx/>
              <a:uFillTx/>
              <a:latin typeface="ＭＳ Ｐゴシック"/>
              <a:ea typeface="ＭＳ Ｐゴシック"/>
              <a:cs typeface="メイリオ" panose="020B0604030504040204" pitchFamily="50" charset="-128"/>
            </a:endParaRPr>
          </a:p>
        </p:txBody>
      </p:sp>
      <p:sp>
        <p:nvSpPr>
          <p:cNvPr id="2608" name="正方形/長方形 25"/>
          <p:cNvSpPr/>
          <p:nvPr/>
        </p:nvSpPr>
        <p:spPr>
          <a:xfrm>
            <a:off x="4253706" y="3068960"/>
            <a:ext cx="5172956" cy="360432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a:ea typeface="ＭＳ Ｐゴシック"/>
              <a:cs typeface="+mn-cs"/>
            </a:endParaRPr>
          </a:p>
        </p:txBody>
      </p:sp>
      <p:sp>
        <p:nvSpPr>
          <p:cNvPr id="2609" name="テキスト ボックス 26"/>
          <p:cNvSpPr txBox="1"/>
          <p:nvPr/>
        </p:nvSpPr>
        <p:spPr>
          <a:xfrm>
            <a:off x="4263268" y="3065892"/>
            <a:ext cx="5163394" cy="307777"/>
          </a:xfrm>
          <a:prstGeom prst="rect">
            <a:avLst/>
          </a:prstGeom>
          <a:solidFill>
            <a:srgbClr val="0000FF"/>
          </a:solidFill>
        </p:spPr>
        <p:txBody>
          <a:bodyPr vert="horz"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ＭＳ Ｐゴシック"/>
                <a:ea typeface="ＭＳ Ｐゴシック"/>
                <a:cs typeface="メイリオ" panose="020B0604030504040204" pitchFamily="50" charset="-128"/>
              </a:rPr>
              <a:t>安全要求事項</a:t>
            </a:r>
            <a:r>
              <a:rPr kumimoji="1" lang="ja-JP" altLang="en-US" sz="1400" b="1" i="0" u="none" strike="noStrike" kern="1200" cap="none" spc="0" normalizeH="0" baseline="0" noProof="0" dirty="0" smtClean="0">
                <a:ln>
                  <a:noFill/>
                </a:ln>
                <a:solidFill>
                  <a:srgbClr val="FFFFFF"/>
                </a:solidFill>
                <a:effectLst/>
                <a:uLnTx/>
                <a:uFillTx/>
                <a:latin typeface="ＭＳ Ｐゴシック"/>
                <a:ea typeface="ＭＳ Ｐゴシック"/>
                <a:cs typeface="メイリオ" panose="020B0604030504040204" pitchFamily="50" charset="-128"/>
              </a:rPr>
              <a:t>のイメージ</a:t>
            </a:r>
            <a:endParaRPr kumimoji="1" lang="ja-JP" altLang="en-US" sz="1400" b="1" i="0" u="none" strike="noStrike" kern="1200" cap="none" spc="0" normalizeH="0" baseline="0" noProof="0" dirty="0">
              <a:ln>
                <a:noFill/>
              </a:ln>
              <a:solidFill>
                <a:srgbClr val="FFFFFF"/>
              </a:solidFill>
              <a:effectLst/>
              <a:uLnTx/>
              <a:uFillTx/>
              <a:latin typeface="ＭＳ Ｐゴシック"/>
              <a:ea typeface="ＭＳ Ｐゴシック"/>
              <a:cs typeface="メイリオ" panose="020B0604030504040204" pitchFamily="50" charset="-128"/>
            </a:endParaRPr>
          </a:p>
        </p:txBody>
      </p:sp>
      <p:sp>
        <p:nvSpPr>
          <p:cNvPr id="2610" name="下矢印 27"/>
          <p:cNvSpPr/>
          <p:nvPr/>
        </p:nvSpPr>
        <p:spPr>
          <a:xfrm>
            <a:off x="1704138" y="4993296"/>
            <a:ext cx="1208730" cy="204494"/>
          </a:xfrm>
          <a:prstGeom prst="downArrow">
            <a:avLst>
              <a:gd name="adj1" fmla="val 47338"/>
              <a:gd name="adj2" fmla="val 74103"/>
            </a:avLst>
          </a:prstGeom>
          <a:gradFill>
            <a:gsLst>
              <a:gs pos="0">
                <a:srgbClr val="BBE0E3">
                  <a:lumMod val="5000"/>
                  <a:lumOff val="95000"/>
                </a:srgbClr>
              </a:gs>
              <a:gs pos="0">
                <a:srgbClr val="FFFFFF"/>
              </a:gs>
              <a:gs pos="55000">
                <a:schemeClr val="accent2"/>
              </a:gs>
            </a:gsLst>
            <a:lin ang="54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653156"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2611" name="テキスト ボックス 28"/>
          <p:cNvSpPr txBox="1"/>
          <p:nvPr/>
        </p:nvSpPr>
        <p:spPr>
          <a:xfrm>
            <a:off x="6457521" y="4980819"/>
            <a:ext cx="2880491" cy="1616533"/>
          </a:xfrm>
          <a:prstGeom prst="rect">
            <a:avLst/>
          </a:prstGeom>
          <a:noFill/>
        </p:spPr>
        <p:txBody>
          <a:bodyPr wrap="square" rtlCol="0">
            <a:spAutoFit/>
          </a:bodyPr>
          <a:lstStyle/>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・装置内に人が残っていることを検知する</a:t>
            </a: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センサーを設置</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すること。</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・装置内を確認するための</a:t>
            </a: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カメラ</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や</a:t>
            </a:r>
            <a:r>
              <a:rPr kumimoji="1" lang="ja-JP" altLang="en-US" sz="1200" b="0" i="0" u="sng" strike="noStrike" kern="1200" cap="none" spc="0" normalizeH="0" baseline="0" noProof="0" dirty="0" smtClean="0">
                <a:ln>
                  <a:noFill/>
                </a:ln>
                <a:solidFill>
                  <a:srgbClr val="000000"/>
                </a:solidFill>
                <a:effectLst/>
                <a:uLnTx/>
                <a:uFillTx/>
                <a:latin typeface="Arial" charset="0"/>
                <a:ea typeface="ＭＳ Ｐゴシック" charset="-128"/>
                <a:cs typeface="+mn-cs"/>
              </a:rPr>
              <a:t>モニターを設置</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すること。</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・装置の使用中に次の利用者が操作でき　</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ないようにするための暗証番号等の機　</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能を設けること</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endParaRPr kumimoji="1" lang="en-US" altLang="ja-JP"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ts val="15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200" b="0" i="0" u="sng" strike="noStrike" kern="1200" cap="none" spc="0" normalizeH="0" baseline="0" noProof="0" dirty="0">
                <a:ln>
                  <a:noFill/>
                </a:ln>
                <a:solidFill>
                  <a:srgbClr val="000000"/>
                </a:solidFill>
                <a:effectLst/>
                <a:uLnTx/>
                <a:uFillTx/>
                <a:latin typeface="Arial" charset="0"/>
                <a:ea typeface="ＭＳ Ｐゴシック" charset="-128"/>
                <a:cs typeface="+mn-cs"/>
              </a:rPr>
              <a:t>非常停止ボタンを設置</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すること</a:t>
            </a: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612" name="テキスト ボックス 29"/>
          <p:cNvSpPr txBox="1"/>
          <p:nvPr/>
        </p:nvSpPr>
        <p:spPr>
          <a:xfrm>
            <a:off x="578918" y="3443809"/>
            <a:ext cx="3601667" cy="323165"/>
          </a:xfrm>
          <a:prstGeom prst="rect">
            <a:avLst/>
          </a:prstGeom>
          <a:noFill/>
        </p:spPr>
        <p:txBody>
          <a:bodyPr wrap="squar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1" lang="ja-JP" alt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機械類の安全性確保のための国際標準規格に</a:t>
            </a: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対応</a:t>
            </a:r>
          </a:p>
        </p:txBody>
      </p:sp>
      <p:sp>
        <p:nvSpPr>
          <p:cNvPr id="2613" name="テキスト ボックス 30"/>
          <p:cNvSpPr txBox="1"/>
          <p:nvPr/>
        </p:nvSpPr>
        <p:spPr>
          <a:xfrm>
            <a:off x="4334466" y="5985462"/>
            <a:ext cx="691215" cy="1846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rPr>
              <a:t>非常</a:t>
            </a:r>
            <a:r>
              <a:rPr kumimoji="1" lang="ja-JP" altLang="en-US" sz="600" b="0" i="0" u="none" strike="noStrike" kern="1200" cap="none" spc="0" normalizeH="0" baseline="0" noProof="0" dirty="0" smtClean="0">
                <a:ln>
                  <a:noFill/>
                </a:ln>
                <a:solidFill>
                  <a:srgbClr val="FF0000"/>
                </a:solidFill>
                <a:effectLst/>
                <a:uLnTx/>
                <a:uFillTx/>
                <a:latin typeface="Arial" charset="0"/>
                <a:ea typeface="ＭＳ Ｐゴシック" charset="-128"/>
                <a:cs typeface="+mn-cs"/>
              </a:rPr>
              <a:t>停止ボタン</a:t>
            </a:r>
            <a:endParaRPr kumimoji="1" lang="ja-JP" altLang="en-US" sz="600" b="0" i="0" u="none" strike="noStrike" kern="1200" cap="none" spc="0" normalizeH="0" baseline="0" noProof="0" dirty="0">
              <a:ln>
                <a:noFill/>
              </a:ln>
              <a:solidFill>
                <a:srgbClr val="FF0000"/>
              </a:solidFill>
              <a:effectLst/>
              <a:uLnTx/>
              <a:uFillTx/>
              <a:latin typeface="Arial" charset="0"/>
              <a:ea typeface="ＭＳ Ｐゴシック" charset="-128"/>
              <a:cs typeface="+mn-cs"/>
            </a:endParaRPr>
          </a:p>
        </p:txBody>
      </p:sp>
      <p:cxnSp>
        <p:nvCxnSpPr>
          <p:cNvPr id="2614" name="直線矢印コネクタ 31"/>
          <p:cNvCxnSpPr/>
          <p:nvPr/>
        </p:nvCxnSpPr>
        <p:spPr>
          <a:xfrm flipV="1">
            <a:off x="4778635" y="5933452"/>
            <a:ext cx="113696" cy="96666"/>
          </a:xfrm>
          <a:prstGeom prst="straightConnector1">
            <a:avLst/>
          </a:prstGeom>
          <a:ln w="3175">
            <a:solidFill>
              <a:srgbClr val="FF0000"/>
            </a:solidFill>
            <a:tailEnd type="triangle" w="sm" len="sm"/>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7700-827F-4560-8B1D-31568A95631F}"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083796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8" name="Rectangle 2"/>
          <p:cNvSpPr>
            <a:spLocks noGrp="1" noChangeArrowheads="1"/>
          </p:cNvSpPr>
          <p:nvPr>
            <p:ph type="title"/>
          </p:nvPr>
        </p:nvSpPr>
        <p:spPr>
          <a:xfrm>
            <a:off x="0" y="0"/>
            <a:ext cx="8337376" cy="476250"/>
          </a:xfrm>
        </p:spPr>
        <p:txBody>
          <a:bodyPr/>
          <a:lstStyle/>
          <a:p>
            <a:r>
              <a:rPr lang="ja-JP" altLang="en-US" sz="2400" dirty="0">
                <a:latin typeface="+mn-ea"/>
                <a:ea typeface="+mn-ea"/>
              </a:rPr>
              <a:t>機械式駐車設備の適切な維持管理に関する指針</a:t>
            </a:r>
            <a:r>
              <a:rPr lang="ja-JP" altLang="en-US" sz="2000" dirty="0">
                <a:latin typeface="+mn-ea"/>
                <a:ea typeface="+mn-ea"/>
              </a:rPr>
              <a:t>（Ｈ３０．７公表）</a:t>
            </a:r>
          </a:p>
        </p:txBody>
      </p:sp>
      <p:sp>
        <p:nvSpPr>
          <p:cNvPr id="2619" name="テキスト ボックス 3"/>
          <p:cNvSpPr txBox="1"/>
          <p:nvPr/>
        </p:nvSpPr>
        <p:spPr>
          <a:xfrm>
            <a:off x="263810" y="686096"/>
            <a:ext cx="9486928" cy="1384995"/>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　適切な知識や技術力を持った保守点検業者をどのように選定すれば良いか？</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　保守点検の業務内容や責任範囲について、どのように契約上、明確化するか？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　不具合情報等を把握し、確実に保守点検業者へ引き継ぐための仕組みはどうすべきか？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0" name="テキスト ボックス 5"/>
          <p:cNvSpPr txBox="1"/>
          <p:nvPr/>
        </p:nvSpPr>
        <p:spPr>
          <a:xfrm>
            <a:off x="263811" y="2388677"/>
            <a:ext cx="9486927" cy="2640523"/>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a:ln w="38100">
            <a:solidFill>
              <a:srgbClr val="FF0000"/>
            </a:solidFill>
          </a:ln>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1" name="テキスト ボックス 1"/>
          <p:cNvSpPr txBox="1"/>
          <p:nvPr/>
        </p:nvSpPr>
        <p:spPr>
          <a:xfrm>
            <a:off x="119794" y="561738"/>
            <a:ext cx="7352368" cy="318924"/>
          </a:xfrm>
          <a:prstGeom prst="rect">
            <a:avLst/>
          </a:prstGeom>
          <a:gradFill>
            <a:gsLst>
              <a:gs pos="0">
                <a:srgbClr val="FFC000"/>
              </a:gs>
              <a:gs pos="35000">
                <a:srgbClr val="FFC000"/>
              </a:gs>
              <a:gs pos="100000">
                <a:schemeClr val="bg1"/>
              </a:gs>
            </a:gsLst>
            <a:lin ang="16200000" scaled="1"/>
            <a:tileRect/>
          </a:gradFill>
          <a:ln>
            <a:solidFill>
              <a:srgbClr val="FFC000"/>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機械式駐車設備の維持管理に係る課題</a:t>
            </a:r>
          </a:p>
        </p:txBody>
      </p:sp>
      <p:sp>
        <p:nvSpPr>
          <p:cNvPr id="2622" name="テキスト ボックス 4"/>
          <p:cNvSpPr txBox="1"/>
          <p:nvPr/>
        </p:nvSpPr>
        <p:spPr>
          <a:xfrm>
            <a:off x="119794" y="2231555"/>
            <a:ext cx="7352370" cy="318924"/>
          </a:xfrm>
          <a:prstGeom prst="rect">
            <a:avLst/>
          </a:prstGeom>
          <a:solidFill>
            <a:srgbClr val="FF0000"/>
          </a:solidFill>
          <a:ln>
            <a:solidFill>
              <a:srgbClr val="FFC000"/>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Arial"/>
                <a:ea typeface="ＭＳ Ｐゴシック"/>
                <a:cs typeface="+mn-cs"/>
              </a:rPr>
              <a:t>「機械式駐車設備の適切な維持管理に関する指針」</a:t>
            </a:r>
          </a:p>
        </p:txBody>
      </p:sp>
      <p:sp>
        <p:nvSpPr>
          <p:cNvPr id="2623" name="二等辺三角形 2"/>
          <p:cNvSpPr/>
          <p:nvPr/>
        </p:nvSpPr>
        <p:spPr>
          <a:xfrm flipV="1">
            <a:off x="3108124" y="2068436"/>
            <a:ext cx="3241367" cy="149954"/>
          </a:xfrm>
          <a:prstGeom prst="triangle">
            <a:avLst/>
          </a:prstGeom>
          <a:gradFill>
            <a:gsLst>
              <a:gs pos="0">
                <a:schemeClr val="accent2"/>
              </a:gs>
              <a:gs pos="80000">
                <a:schemeClr val="accent2"/>
              </a:gs>
              <a:gs pos="100000">
                <a:schemeClr val="accent2"/>
              </a:gs>
            </a:gsLst>
            <a:lin ang="16200000" scaled="0"/>
            <a:tileRect/>
          </a:gra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24" name="テキスト ボックス 16"/>
          <p:cNvSpPr txBox="1"/>
          <p:nvPr/>
        </p:nvSpPr>
        <p:spPr>
          <a:xfrm>
            <a:off x="1174272" y="1594787"/>
            <a:ext cx="7854868" cy="430887"/>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機械式駐車設備の知識に乏しい、ビルオーナーや管理組合の方などが、自ら管理している機械式駐車設備を、駐車場法施行令に定める技術的基準に適合させるための指針等が必要</a:t>
            </a:r>
          </a:p>
        </p:txBody>
      </p:sp>
      <p:sp>
        <p:nvSpPr>
          <p:cNvPr id="2625" name="二等辺三角形 17"/>
          <p:cNvSpPr/>
          <p:nvPr/>
        </p:nvSpPr>
        <p:spPr>
          <a:xfrm rot="16200000" flipV="1">
            <a:off x="771216" y="1506009"/>
            <a:ext cx="307778" cy="606502"/>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26" name="テキスト ボックス 19"/>
          <p:cNvSpPr txBox="1"/>
          <p:nvPr/>
        </p:nvSpPr>
        <p:spPr>
          <a:xfrm>
            <a:off x="594089" y="2707698"/>
            <a:ext cx="9052668" cy="92333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dirty="0">
                <a:ln>
                  <a:noFill/>
                </a:ln>
                <a:solidFill>
                  <a:srgbClr val="FF0000"/>
                </a:solidFill>
                <a:effectLst/>
                <a:uLnTx/>
                <a:uFillTx/>
                <a:latin typeface="Arial"/>
                <a:ea typeface="ＭＳ Ｐゴシック"/>
                <a:cs typeface="+mn-cs"/>
              </a:rPr>
              <a:t>　管理者等	：　適切な維持管理、適切な保守点検業者の選定</a:t>
            </a:r>
            <a:endParaRPr kumimoji="1" lang="en-US" altLang="ja-JP" sz="1200" b="0" i="0" u="none" strike="noStrike" kern="1200" cap="none" spc="0" normalizeH="0" baseline="0" noProof="0" dirty="0">
              <a:ln>
                <a:noFill/>
              </a:ln>
              <a:solidFill>
                <a:srgbClr val="FF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FF0000"/>
                </a:solidFill>
                <a:effectLst/>
                <a:uLnTx/>
                <a:uFillTx/>
                <a:latin typeface="Arial"/>
                <a:ea typeface="ＭＳ Ｐゴシック"/>
                <a:cs typeface="+mn-cs"/>
              </a:rPr>
              <a:t>　　 設置者 	：　管理者への適切な情報提供等</a:t>
            </a: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保守点検業者	：　適切な保守・点検の実施、点検結果の報告・アドバイス等</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製造業者	：　部品の供給、維持管理に関する問い合わせに対応する体制整備等</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7" name="テキスト ボックス 20"/>
          <p:cNvSpPr txBox="1"/>
          <p:nvPr/>
        </p:nvSpPr>
        <p:spPr>
          <a:xfrm>
            <a:off x="594089" y="3810400"/>
            <a:ext cx="9052668" cy="369332"/>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FF0000"/>
                </a:solidFill>
                <a:effectLst/>
                <a:uLnTx/>
                <a:uFillTx/>
                <a:latin typeface="Arial"/>
                <a:ea typeface="ＭＳ Ｐゴシック"/>
                <a:cs typeface="+mn-cs"/>
              </a:rPr>
              <a:t>定期的な保守・点検の実施、作業報告書等の文書の保存、安全標識等による利用者への注意喚起</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等</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8" name="テキスト ボックス 22"/>
          <p:cNvSpPr txBox="1"/>
          <p:nvPr/>
        </p:nvSpPr>
        <p:spPr>
          <a:xfrm>
            <a:off x="579341" y="4309203"/>
            <a:ext cx="9052668" cy="369332"/>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166813" algn="l"/>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契約金額だけでなく、担当者の能力、会社概要等を総合的に評価</a:t>
            </a:r>
            <a:endPar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29" name="テキスト ボックス 26"/>
          <p:cNvSpPr txBox="1"/>
          <p:nvPr/>
        </p:nvSpPr>
        <p:spPr>
          <a:xfrm>
            <a:off x="396518" y="2635967"/>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管理者等、設置者、保守点検業者及び製造業者の役割</a:t>
            </a:r>
          </a:p>
        </p:txBody>
      </p:sp>
      <p:sp>
        <p:nvSpPr>
          <p:cNvPr id="2630" name="テキスト ボックス 27"/>
          <p:cNvSpPr txBox="1"/>
          <p:nvPr/>
        </p:nvSpPr>
        <p:spPr>
          <a:xfrm>
            <a:off x="396517" y="3722328"/>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機械式駐車設備の適切な維持管理のために管理者等がなすべき事項</a:t>
            </a:r>
          </a:p>
        </p:txBody>
      </p:sp>
      <p:sp>
        <p:nvSpPr>
          <p:cNvPr id="2631" name="テキスト ボックス 28"/>
          <p:cNvSpPr txBox="1"/>
          <p:nvPr/>
        </p:nvSpPr>
        <p:spPr>
          <a:xfrm>
            <a:off x="396516" y="4245761"/>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管理者等が保守点検業者の選定に当たって留意すべき事項</a:t>
            </a:r>
          </a:p>
        </p:txBody>
      </p:sp>
      <p:sp>
        <p:nvSpPr>
          <p:cNvPr id="2632" name="テキスト ボックス 18"/>
          <p:cNvSpPr txBox="1"/>
          <p:nvPr/>
        </p:nvSpPr>
        <p:spPr>
          <a:xfrm>
            <a:off x="411263" y="4746551"/>
            <a:ext cx="6099862" cy="215444"/>
          </a:xfrm>
          <a:prstGeom prst="rect">
            <a:avLst/>
          </a:prstGeom>
          <a:gradFill>
            <a:gsLst>
              <a:gs pos="0">
                <a:srgbClr val="FFFF99"/>
              </a:gs>
              <a:gs pos="35000">
                <a:srgbClr val="FFFF99"/>
              </a:gs>
              <a:gs pos="100000">
                <a:schemeClr val="bg1"/>
              </a:gs>
            </a:gsLst>
            <a:lin ang="16200000" scaled="0"/>
            <a:tileRect/>
          </a:gra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a:ea typeface="ＭＳ Ｐゴシック"/>
                <a:cs typeface="+mn-cs"/>
              </a:rPr>
              <a:t>保守点検契約に盛り込むべき事項のチェックリスト</a:t>
            </a:r>
          </a:p>
        </p:txBody>
      </p:sp>
      <p:sp>
        <p:nvSpPr>
          <p:cNvPr id="2633" name="テキスト ボックス 23"/>
          <p:cNvSpPr txBox="1"/>
          <p:nvPr/>
        </p:nvSpPr>
        <p:spPr>
          <a:xfrm>
            <a:off x="263811" y="5243992"/>
            <a:ext cx="9486927" cy="1230172"/>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　管理者等が、保守点検事業者が行う点検内容・点検周期を確認する際や契約書に点検内容・点検周期を記載する際に参考とするための具体的なツール</a:t>
            </a: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34" name="テキスト ボックス 29"/>
          <p:cNvSpPr txBox="1"/>
          <p:nvPr/>
        </p:nvSpPr>
        <p:spPr>
          <a:xfrm>
            <a:off x="119794" y="5106011"/>
            <a:ext cx="7352370" cy="318924"/>
          </a:xfrm>
          <a:prstGeom prst="rect">
            <a:avLst/>
          </a:prstGeom>
          <a:gradFill>
            <a:gsLst>
              <a:gs pos="0">
                <a:srgbClr val="FFC000"/>
              </a:gs>
              <a:gs pos="35000">
                <a:srgbClr val="FFC000"/>
              </a:gs>
              <a:gs pos="100000">
                <a:schemeClr val="bg1"/>
              </a:gs>
            </a:gsLst>
            <a:lin ang="16200000" scaled="1"/>
            <a:tileRect/>
          </a:gradFill>
          <a:ln>
            <a:solidFill>
              <a:srgbClr val="FFC000"/>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a:ea typeface="ＭＳ Ｐゴシック"/>
                <a:cs typeface="+mn-cs"/>
              </a:rPr>
              <a:t>「機械式駐車設備標準保守点検項目、点検周期の目安」</a:t>
            </a:r>
          </a:p>
        </p:txBody>
      </p:sp>
      <p:sp>
        <p:nvSpPr>
          <p:cNvPr id="2635" name="テキスト ボックス 33"/>
          <p:cNvSpPr txBox="1"/>
          <p:nvPr/>
        </p:nvSpPr>
        <p:spPr>
          <a:xfrm>
            <a:off x="585197" y="5977291"/>
            <a:ext cx="9052668" cy="184666"/>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■標準保守点検項目</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機械式駐車装置の類型に応じた標準的な点検項目（安全装置、乗降領域等）の一覧</a:t>
            </a:r>
          </a:p>
        </p:txBody>
      </p:sp>
      <p:sp>
        <p:nvSpPr>
          <p:cNvPr id="2636" name="テキスト ボックス 34"/>
          <p:cNvSpPr txBox="1"/>
          <p:nvPr/>
        </p:nvSpPr>
        <p:spPr>
          <a:xfrm>
            <a:off x="594089" y="6217020"/>
            <a:ext cx="9052668" cy="184666"/>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■点検周期の目安</a:t>
            </a:r>
            <a:r>
              <a:rPr kumimoji="1" lang="en-US" altLang="ja-JP" sz="1200" b="0" i="0" u="none" strike="noStrike" kern="1200" cap="none" spc="0" normalizeH="0" baseline="0" noProof="0" dirty="0">
                <a:ln>
                  <a:noFill/>
                </a:ln>
                <a:solidFill>
                  <a:srgbClr val="000000"/>
                </a:solidFill>
                <a:effectLst/>
                <a:uLnTx/>
                <a:uFillTx/>
                <a:latin typeface="Arial"/>
                <a:ea typeface="ＭＳ Ｐゴシック"/>
                <a:cs typeface="+mn-cs"/>
              </a:rPr>
              <a:t>	</a:t>
            </a:r>
            <a:r>
              <a:rPr kumimoji="1" lang="ja-JP" altLang="en-US" sz="1200" b="0" i="0" u="none" strike="noStrike" kern="1200" cap="none" spc="0" normalizeH="0" baseline="0" noProof="0" dirty="0">
                <a:ln>
                  <a:noFill/>
                </a:ln>
                <a:solidFill>
                  <a:srgbClr val="000000"/>
                </a:solidFill>
                <a:effectLst/>
                <a:uLnTx/>
                <a:uFillTx/>
                <a:latin typeface="Arial"/>
                <a:ea typeface="ＭＳ Ｐゴシック"/>
                <a:cs typeface="+mn-cs"/>
              </a:rPr>
              <a:t>～　機械式駐車装置の類型に応じた標準的な点検項目ごとの点検頻度の目安の一覧</a:t>
            </a:r>
          </a:p>
        </p:txBody>
      </p:sp>
      <p:sp>
        <p:nvSpPr>
          <p:cNvPr id="2638" name="正方形/長方形 7"/>
          <p:cNvSpPr/>
          <p:nvPr/>
        </p:nvSpPr>
        <p:spPr>
          <a:xfrm>
            <a:off x="3800015" y="6519038"/>
            <a:ext cx="571008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本文はこちら→https</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://www.mlit.go.jp/common/001244925.pdf</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2120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3" name="正方形/長方形 74"/>
          <p:cNvSpPr/>
          <p:nvPr/>
        </p:nvSpPr>
        <p:spPr>
          <a:xfrm>
            <a:off x="170744" y="656280"/>
            <a:ext cx="9535886" cy="90798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342900" marR="0" lvl="0" indent="-342900" algn="just" defTabSz="914400" rtl="0" eaLnBrk="1" fontAlgn="base" latinLnBrk="0" hangingPunct="1">
              <a:lnSpc>
                <a:spcPct val="110000"/>
              </a:lnSpc>
              <a:spcBef>
                <a:spcPct val="0"/>
              </a:spcBef>
              <a:spcAft>
                <a:spcPct val="0"/>
              </a:spcAft>
              <a:buClrTx/>
              <a:buSzTx/>
              <a:buFont typeface="ＭＳ ゴシック" panose="020B0609070205080204" pitchFamily="49" charset="-128"/>
              <a:buChar char="◯"/>
              <a:tabLst/>
              <a:defRPr/>
            </a:pP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機械式</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駐車設備に関する専門的な知識を有していない、</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ビルオーナー</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や管理組合といった機械式駐車設備を管理</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されて　　いる</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方などにとって、保守点</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検事</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業者が行う点検内容・点検周期が適切かどうかの確認や、契約書の点検内容・</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点検周期</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の参考となるよう</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「機械式駐車設備の適切な維持管理に関する指針」を平成</a:t>
            </a:r>
            <a:r>
              <a:rPr kumimoji="1" lang="ja-JP" altLang="en-US" sz="1400" b="0" i="0" u="sng" strike="noStrike" kern="1200" cap="none" spc="0" normalizeH="0" baseline="0" noProof="0" dirty="0" smtClean="0">
                <a:ln>
                  <a:noFill/>
                </a:ln>
                <a:solidFill>
                  <a:srgbClr val="FF0000"/>
                </a:solidFill>
                <a:effectLst/>
                <a:uLnTx/>
                <a:uFillTx/>
                <a:latin typeface="Arial"/>
                <a:ea typeface="ＭＳ Ｐゴシック"/>
                <a:cs typeface="+mn-cs"/>
              </a:rPr>
              <a:t>３０年</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に</a:t>
            </a:r>
            <a:r>
              <a:rPr kumimoji="1" lang="ja-JP" altLang="en-US" sz="1400" b="0" i="0" u="sng" strike="noStrike" kern="1200" cap="none" spc="0" normalizeH="0" baseline="0" noProof="0" dirty="0" smtClean="0">
                <a:ln>
                  <a:noFill/>
                </a:ln>
                <a:solidFill>
                  <a:srgbClr val="FF0000"/>
                </a:solidFill>
                <a:effectLst/>
                <a:uLnTx/>
                <a:uFillTx/>
                <a:latin typeface="Arial"/>
                <a:ea typeface="ＭＳ Ｐゴシック"/>
                <a:cs typeface="+mn-cs"/>
              </a:rPr>
              <a:t>策定</a:t>
            </a:r>
            <a:endParaRPr kumimoji="1" lang="en-US" altLang="ja-JP" sz="1400" b="0" i="0" u="none" strike="noStrike" kern="1200" cap="none" spc="0" normalizeH="0" baseline="0" noProof="0" dirty="0" smtClean="0">
              <a:ln>
                <a:noFill/>
              </a:ln>
              <a:solidFill>
                <a:srgbClr val="000000"/>
              </a:solidFill>
              <a:effectLst/>
              <a:uLnTx/>
              <a:uFillTx/>
              <a:latin typeface="Arial"/>
              <a:ea typeface="ＭＳ Ｐゴシック"/>
              <a:cs typeface="+mn-cs"/>
            </a:endParaRPr>
          </a:p>
        </p:txBody>
      </p:sp>
      <p:sp>
        <p:nvSpPr>
          <p:cNvPr id="2654" name="タイトル 40"/>
          <p:cNvSpPr>
            <a:spLocks noGrp="1"/>
          </p:cNvSpPr>
          <p:nvPr>
            <p:ph type="title"/>
          </p:nvPr>
        </p:nvSpPr>
        <p:spPr>
          <a:xfrm>
            <a:off x="1164" y="0"/>
            <a:ext cx="9144000" cy="476250"/>
          </a:xfrm>
        </p:spPr>
        <p:txBody>
          <a:bodyPr/>
          <a:lstStyle/>
          <a:p>
            <a:r>
              <a:rPr lang="ja-JP" altLang="en-US" sz="2200" dirty="0">
                <a:latin typeface="+mn-ea"/>
                <a:ea typeface="+mn-ea"/>
              </a:rPr>
              <a:t>機械式駐車設備の適切な維持管理に関する</a:t>
            </a:r>
            <a:r>
              <a:rPr lang="ja-JP" altLang="en-US" sz="2200" dirty="0" smtClean="0">
                <a:latin typeface="+mn-ea"/>
                <a:ea typeface="+mn-ea"/>
              </a:rPr>
              <a:t>指針の一部見直し（</a:t>
            </a:r>
            <a:r>
              <a:rPr lang="en-US" altLang="ja-JP" sz="2200" dirty="0" smtClean="0">
                <a:latin typeface="+mn-ea"/>
                <a:ea typeface="+mn-ea"/>
              </a:rPr>
              <a:t>R3.9</a:t>
            </a:r>
            <a:r>
              <a:rPr lang="ja-JP" altLang="en-US" sz="2200" dirty="0" smtClean="0">
                <a:latin typeface="+mn-ea"/>
                <a:ea typeface="+mn-ea"/>
              </a:rPr>
              <a:t>）</a:t>
            </a:r>
            <a:endParaRPr kumimoji="1" lang="ja-JP" altLang="en-US" sz="2200" dirty="0">
              <a:latin typeface="+mn-ea"/>
              <a:ea typeface="+mn-ea"/>
            </a:endParaRPr>
          </a:p>
        </p:txBody>
      </p:sp>
      <p:pic>
        <p:nvPicPr>
          <p:cNvPr id="2656" name="図 1"/>
          <p:cNvPicPr>
            <a:picLocks noChangeAspect="1"/>
          </p:cNvPicPr>
          <p:nvPr/>
        </p:nvPicPr>
        <p:blipFill>
          <a:blip r:embed="rId3"/>
          <a:stretch>
            <a:fillRect/>
          </a:stretch>
        </p:blipFill>
        <p:spPr>
          <a:xfrm>
            <a:off x="170744" y="3103617"/>
            <a:ext cx="5445224" cy="2905003"/>
          </a:xfrm>
          <a:prstGeom prst="rect">
            <a:avLst/>
          </a:prstGeom>
        </p:spPr>
      </p:pic>
      <p:pic>
        <p:nvPicPr>
          <p:cNvPr id="2657" name="図 2"/>
          <p:cNvPicPr>
            <a:picLocks noChangeAspect="1"/>
          </p:cNvPicPr>
          <p:nvPr/>
        </p:nvPicPr>
        <p:blipFill>
          <a:blip r:embed="rId4"/>
          <a:stretch>
            <a:fillRect/>
          </a:stretch>
        </p:blipFill>
        <p:spPr>
          <a:xfrm>
            <a:off x="5928798" y="3078219"/>
            <a:ext cx="3458218" cy="2955798"/>
          </a:xfrm>
          <a:prstGeom prst="rect">
            <a:avLst/>
          </a:prstGeom>
        </p:spPr>
      </p:pic>
      <p:sp>
        <p:nvSpPr>
          <p:cNvPr id="2658" name="正方形/長方形 74"/>
          <p:cNvSpPr/>
          <p:nvPr/>
        </p:nvSpPr>
        <p:spPr>
          <a:xfrm>
            <a:off x="186669" y="1828801"/>
            <a:ext cx="9535886" cy="1242509"/>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342900" marR="0" lvl="0" indent="-342900" algn="just" defTabSz="914400" rtl="0" eaLnBrk="1" fontAlgn="base" latinLnBrk="0" hangingPunct="1">
              <a:lnSpc>
                <a:spcPct val="110000"/>
              </a:lnSpc>
              <a:spcBef>
                <a:spcPct val="0"/>
              </a:spcBef>
              <a:spcAft>
                <a:spcPct val="0"/>
              </a:spcAft>
              <a:buClrTx/>
              <a:buSzTx/>
              <a:buFont typeface="ＭＳ ゴシック" panose="020B0609070205080204" pitchFamily="49" charset="-128"/>
              <a:buChar char="◯"/>
              <a:tabLst/>
              <a:defRPr/>
            </a:pP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近年</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、機器等の交換が実施されなかったことによる事故が発生している</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ため、本指針</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に示す</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「機械式駐車設備標準保守点検項目」について、交換</a:t>
            </a:r>
            <a:r>
              <a:rPr kumimoji="1" lang="ja-JP" altLang="en-US" sz="1400" b="0" i="0" u="sng" strike="noStrike" kern="1200" cap="none" spc="0" normalizeH="0" baseline="0" noProof="0" dirty="0" smtClean="0">
                <a:ln>
                  <a:noFill/>
                </a:ln>
                <a:solidFill>
                  <a:srgbClr val="FF0000"/>
                </a:solidFill>
                <a:effectLst/>
                <a:uLnTx/>
                <a:uFillTx/>
                <a:latin typeface="Arial"/>
                <a:ea typeface="ＭＳ Ｐゴシック"/>
                <a:cs typeface="+mn-cs"/>
              </a:rPr>
              <a:t>を促進</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できるよう項目を</a:t>
            </a:r>
            <a:r>
              <a:rPr kumimoji="1" lang="ja-JP" altLang="en-US" sz="1400" b="0" i="0" u="sng" strike="noStrike" kern="1200" cap="none" spc="0" normalizeH="0" baseline="0" noProof="0" dirty="0" smtClean="0">
                <a:ln>
                  <a:noFill/>
                </a:ln>
                <a:solidFill>
                  <a:srgbClr val="FF0000"/>
                </a:solidFill>
                <a:effectLst/>
                <a:uLnTx/>
                <a:uFillTx/>
                <a:latin typeface="Arial"/>
                <a:ea typeface="ＭＳ Ｐゴシック"/>
                <a:cs typeface="+mn-cs"/>
              </a:rPr>
              <a:t>見直し</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a:p>
            <a:pPr marL="342900" marR="0" lvl="0" indent="-342900" algn="just" defTabSz="914400" rtl="0" eaLnBrk="1" fontAlgn="base" latinLnBrk="0" hangingPunct="1">
              <a:lnSpc>
                <a:spcPct val="110000"/>
              </a:lnSpc>
              <a:spcBef>
                <a:spcPct val="0"/>
              </a:spcBef>
              <a:spcAft>
                <a:spcPct val="0"/>
              </a:spcAft>
              <a:buClrTx/>
              <a:buSzTx/>
              <a:buFont typeface="ＭＳ ゴシック" panose="020B0609070205080204" pitchFamily="49" charset="-128"/>
              <a:buChar char="◯"/>
              <a:tabLst/>
              <a:defRPr/>
            </a:pP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また</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、本指針では、所有者及び管理者から製造者への設備の適切な維持管理に</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係る問い合わせ</a:t>
            </a:r>
            <a:r>
              <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rPr>
              <a:t>に対応する仕組みを製造者において整備することとしており、この</a:t>
            </a:r>
            <a:r>
              <a:rPr kumimoji="1" lang="ja-JP" altLang="en-US" sz="1400" b="0" i="0" u="none" strike="noStrike" kern="1200" cap="none" spc="0" normalizeH="0" baseline="0" noProof="0" dirty="0" smtClean="0">
                <a:ln>
                  <a:noFill/>
                </a:ln>
                <a:solidFill>
                  <a:srgbClr val="000000"/>
                </a:solidFill>
                <a:effectLst/>
                <a:uLnTx/>
                <a:uFillTx/>
                <a:latin typeface="Arial"/>
                <a:ea typeface="ＭＳ Ｐゴシック"/>
                <a:cs typeface="+mn-cs"/>
              </a:rPr>
              <a:t>仕組みを引き続き所有者及び管理者のほか、保守点検事業者も理解する必要があるため、</a:t>
            </a:r>
            <a:r>
              <a:rPr kumimoji="1" lang="ja-JP" altLang="en-US" sz="1400" b="0" i="0" u="sng" strike="noStrike" kern="1200" cap="none" spc="0" normalizeH="0" baseline="0" noProof="0" dirty="0" smtClean="0">
                <a:ln>
                  <a:noFill/>
                </a:ln>
                <a:solidFill>
                  <a:srgbClr val="FF0000"/>
                </a:solidFill>
                <a:effectLst/>
                <a:uLnTx/>
                <a:uFillTx/>
                <a:latin typeface="Arial"/>
                <a:ea typeface="ＭＳ Ｐゴシック"/>
                <a:cs typeface="+mn-cs"/>
              </a:rPr>
              <a:t>「保守点検事業者の選定</a:t>
            </a:r>
            <a:r>
              <a:rPr kumimoji="1" lang="ja-JP" altLang="en-US" sz="1400" b="0" i="0" u="sng" strike="noStrike" kern="1200" cap="none" spc="0" normalizeH="0" baseline="0" noProof="0" dirty="0">
                <a:ln>
                  <a:noFill/>
                </a:ln>
                <a:solidFill>
                  <a:srgbClr val="FF0000"/>
                </a:solidFill>
                <a:effectLst/>
                <a:uLnTx/>
                <a:uFillTx/>
                <a:latin typeface="Arial"/>
                <a:ea typeface="ＭＳ Ｐゴシック"/>
                <a:cs typeface="+mn-cs"/>
              </a:rPr>
              <a:t>に当たって留意すべき事項のチェックリスト」を</a:t>
            </a:r>
            <a:r>
              <a:rPr kumimoji="1" lang="ja-JP" altLang="en-US" sz="1400" b="0" i="0" u="sng" strike="noStrike" kern="1200" cap="none" spc="0" normalizeH="0" baseline="0" noProof="0" dirty="0" smtClean="0">
                <a:ln>
                  <a:noFill/>
                </a:ln>
                <a:solidFill>
                  <a:srgbClr val="FF0000"/>
                </a:solidFill>
                <a:effectLst/>
                <a:uLnTx/>
                <a:uFillTx/>
                <a:latin typeface="Arial"/>
                <a:ea typeface="ＭＳ Ｐゴシック"/>
                <a:cs typeface="+mn-cs"/>
              </a:rPr>
              <a:t>見直し</a:t>
            </a:r>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2659" name="下矢印 3"/>
          <p:cNvSpPr/>
          <p:nvPr/>
        </p:nvSpPr>
        <p:spPr>
          <a:xfrm>
            <a:off x="4281714" y="1567541"/>
            <a:ext cx="1364693" cy="2289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661" name="正方形/長方形 7"/>
          <p:cNvSpPr/>
          <p:nvPr/>
        </p:nvSpPr>
        <p:spPr>
          <a:xfrm>
            <a:off x="392060" y="6209343"/>
            <a:ext cx="9144000" cy="330090"/>
          </a:xfrm>
          <a:prstGeom prst="rect">
            <a:avLst/>
          </a:prstGeom>
          <a:solidFill>
            <a:srgbClr val="002060"/>
          </a:solidFill>
        </p:spPr>
        <p:txBody>
          <a:bodyPr wrap="square">
            <a:spAutoFit/>
          </a:bodyPr>
          <a:lstStyle/>
          <a:p>
            <a:pPr marL="0" marR="0" lvl="0" indent="0" algn="ctr" defTabSz="914400" rtl="0" eaLnBrk="1" fontAlgn="base" latinLnBrk="0" hangingPunct="1">
              <a:lnSpc>
                <a:spcPct val="110000"/>
              </a:lnSpc>
              <a:spcBef>
                <a:spcPct val="0"/>
              </a:spcBef>
              <a:spcAft>
                <a:spcPct val="0"/>
              </a:spcAft>
              <a:buClrTx/>
              <a:buSzTx/>
              <a:buFontTx/>
              <a:buNone/>
              <a:tabLst/>
              <a:defRPr/>
            </a:pPr>
            <a:r>
              <a:rPr kumimoji="1" lang="ja-JP" altLang="en-US" sz="1600" b="0" i="0" u="none" strike="noStrike" kern="1200" cap="none" spc="0" normalizeH="0" baseline="0" noProof="0" dirty="0" smtClean="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rPr>
              <a:t>所有者</a:t>
            </a:r>
            <a:r>
              <a:rPr kumimoji="1" lang="ja-JP" altLang="en-US" sz="1600" b="0"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rPr>
              <a:t>、管理者、設置者、保守点検事業者及び</a:t>
            </a:r>
            <a:r>
              <a:rPr kumimoji="1" lang="ja-JP" altLang="en-US" sz="1600" b="0" i="0" u="none" strike="noStrike" kern="1200" cap="none" spc="0" normalizeH="0" baseline="0" noProof="0" dirty="0" smtClean="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rPr>
              <a:t>製造者への周知</a:t>
            </a:r>
            <a:r>
              <a:rPr kumimoji="1" lang="ja-JP" altLang="en-US" sz="1600" b="0" i="0" u="none" strike="noStrike" kern="1200" cap="none" spc="0" normalizeH="0" baseline="0" noProof="0" dirty="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1600" b="0" i="0" u="none" strike="noStrike" kern="1200" cap="none" spc="0" normalizeH="0" baseline="0" noProof="0" dirty="0" smtClean="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rPr>
              <a:t>積極的なご活用をお願いします</a:t>
            </a:r>
            <a:endParaRPr kumimoji="1" lang="en-US" altLang="ja-JP" sz="1600" b="0" i="0" u="none" strike="noStrike" kern="1200" cap="none" spc="0" normalizeH="0" baseline="0" noProof="0" dirty="0" smtClean="0">
              <a:ln>
                <a:noFill/>
              </a:ln>
              <a:solidFill>
                <a:srgbClr val="FFFF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662" name="正方形/長方形 12"/>
          <p:cNvSpPr/>
          <p:nvPr/>
        </p:nvSpPr>
        <p:spPr>
          <a:xfrm>
            <a:off x="3522688" y="6559795"/>
            <a:ext cx="1462274" cy="329321"/>
          </a:xfrm>
          <a:prstGeom prst="rect">
            <a:avLst/>
          </a:prstGeom>
          <a:noFill/>
        </p:spPr>
        <p:txBody>
          <a:bodyPr wrap="square">
            <a:spAutoFit/>
          </a:body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srgbClr val="333399"/>
                </a:solidFill>
                <a:effectLst/>
                <a:uLnTx/>
                <a:uFillTx/>
                <a:latin typeface="HG丸ｺﾞｼｯｸM-PRO" panose="020F0600000000000000" pitchFamily="50" charset="-128"/>
                <a:ea typeface="HG丸ｺﾞｼｯｸM-PRO" panose="020F0600000000000000" pitchFamily="50" charset="-128"/>
                <a:cs typeface="+mn-cs"/>
              </a:rPr>
              <a:t>詳細はコチラ→</a:t>
            </a:r>
            <a:endParaRPr kumimoji="1" lang="en-US" altLang="ja-JP" sz="1400" b="1" i="0" u="none" strike="noStrike" kern="1200" cap="none" spc="0" normalizeH="0" baseline="0" noProof="0" dirty="0" smtClean="0">
              <a:ln>
                <a:noFill/>
              </a:ln>
              <a:solidFill>
                <a:srgbClr val="333399"/>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2663" name="正方形/長方形 8"/>
          <p:cNvSpPr/>
          <p:nvPr/>
        </p:nvSpPr>
        <p:spPr>
          <a:xfrm>
            <a:off x="5016307" y="6587672"/>
            <a:ext cx="4953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https://www.mlit.go.jp/toshi/toshi_gairo_tk_000086.html</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0751624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タイトル 3"/>
          <p:cNvSpPr>
            <a:spLocks noGrp="1"/>
          </p:cNvSpPr>
          <p:nvPr>
            <p:ph type="ctrTitle"/>
          </p:nvPr>
        </p:nvSpPr>
        <p:spPr>
          <a:xfrm>
            <a:off x="1383080" y="2251075"/>
            <a:ext cx="9452560" cy="1470025"/>
          </a:xfrm>
        </p:spPr>
        <p:txBody>
          <a:bodyPr/>
          <a:lstStyle/>
          <a:p>
            <a:r>
              <a:rPr lang="ja-JP" altLang="en-US" sz="3500" dirty="0" smtClean="0"/>
              <a:t>　</a:t>
            </a:r>
            <a:r>
              <a:rPr lang="ja-JP" altLang="en-US" sz="3500" dirty="0" smtClean="0"/>
              <a:t>７．</a:t>
            </a:r>
            <a:r>
              <a:rPr lang="ja-JP" altLang="en-US" sz="3500" dirty="0" smtClean="0"/>
              <a:t>まちづくりと連携した駐車場施策</a:t>
            </a:r>
          </a:p>
        </p:txBody>
      </p:sp>
    </p:spTree>
    <p:extLst>
      <p:ext uri="{BB962C8B-B14F-4D97-AF65-F5344CB8AC3E}">
        <p14:creationId xmlns:p14="http://schemas.microsoft.com/office/powerpoint/2010/main" val="26988728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331" y="11573"/>
            <a:ext cx="9143999" cy="566602"/>
          </a:xfrm>
        </p:spPr>
        <p:txBody>
          <a:bodyPr/>
          <a:lstStyle/>
          <a:p>
            <a:r>
              <a:rPr lang="ja-JP" altLang="en-US" sz="2400" dirty="0" smtClean="0">
                <a:latin typeface="+mn-ea"/>
                <a:ea typeface="+mn-ea"/>
              </a:rPr>
              <a:t>まちづくり</a:t>
            </a:r>
            <a:r>
              <a:rPr lang="ja-JP" altLang="en-US" sz="2400" dirty="0">
                <a:latin typeface="+mn-ea"/>
                <a:ea typeface="+mn-ea"/>
              </a:rPr>
              <a:t>における駐車場政策</a:t>
            </a:r>
            <a:r>
              <a:rPr lang="ja-JP" altLang="en-US" sz="2400" dirty="0" smtClean="0">
                <a:latin typeface="+mn-ea"/>
                <a:ea typeface="+mn-ea"/>
              </a:rPr>
              <a:t>のあり方検討会について</a:t>
            </a:r>
            <a:endParaRPr lang="ja-JP" altLang="en-US" sz="2400" dirty="0">
              <a:latin typeface="+mn-ea"/>
              <a:ea typeface="+mn-ea"/>
            </a:endParaRPr>
          </a:p>
        </p:txBody>
      </p:sp>
      <p:sp>
        <p:nvSpPr>
          <p:cNvPr id="6" name="正方形/長方形 5"/>
          <p:cNvSpPr/>
          <p:nvPr/>
        </p:nvSpPr>
        <p:spPr>
          <a:xfrm>
            <a:off x="315378" y="783056"/>
            <a:ext cx="9302303" cy="1097621"/>
          </a:xfrm>
          <a:prstGeom prst="rect">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6"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8" name="テキスト ボックス 7"/>
          <p:cNvSpPr txBox="1"/>
          <p:nvPr/>
        </p:nvSpPr>
        <p:spPr>
          <a:xfrm>
            <a:off x="447240" y="926570"/>
            <a:ext cx="9125508" cy="954107"/>
          </a:xfrm>
          <a:prstGeom prst="rect">
            <a:avLst/>
          </a:prstGeom>
          <a:noFill/>
        </p:spPr>
        <p:txBody>
          <a:bodyPr wrap="square" rtlCol="0">
            <a:spAutoFit/>
          </a:bodyPr>
          <a:lstStyle/>
          <a:p>
            <a:pPr marL="15875"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駐車場政策については、これまでも「まちづくりと連携した駐車場施策ガイドライン」の発出等により、まちづくりと駐車場との連携を促進してきたところであるが</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、昨今の社会情勢の変化等もふまえつつ、道路交通の円滑化のみならず、居心地の良い歩きたくなるまちづくり、土地の有効活用など、より包括的なまちづくりを</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見据え</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、今後の駐車場</a:t>
            </a:r>
            <a:r>
              <a:rPr kumimoji="1" lang="ja-JP" altLang="en-US" sz="1400" b="0" i="0" u="none" strike="noStrike" kern="1200" cap="none" spc="0" normalizeH="0" baseline="0" noProof="0" dirty="0" smtClean="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政策のあり方について検討を行う。</a:t>
            </a:r>
            <a:endPar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43" name="角丸四角形 42"/>
          <p:cNvSpPr/>
          <p:nvPr/>
        </p:nvSpPr>
        <p:spPr>
          <a:xfrm>
            <a:off x="106946" y="607833"/>
            <a:ext cx="1376817" cy="304956"/>
          </a:xfrm>
          <a:prstGeom prst="roundRect">
            <a:avLst>
              <a:gd name="adj" fmla="val 36966"/>
            </a:avLst>
          </a:prstGeom>
          <a:solidFill>
            <a:schemeClr val="accent3"/>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検討趣旨</a:t>
            </a:r>
            <a:endParaRPr kumimoji="1" lang="en-US" altLang="ja-JP"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23" name="正方形/長方形 22"/>
          <p:cNvSpPr/>
          <p:nvPr/>
        </p:nvSpPr>
        <p:spPr>
          <a:xfrm>
            <a:off x="315378" y="2170235"/>
            <a:ext cx="9302303" cy="4541258"/>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46"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4" name="角丸四角形 23"/>
          <p:cNvSpPr/>
          <p:nvPr/>
        </p:nvSpPr>
        <p:spPr>
          <a:xfrm>
            <a:off x="147354" y="1960681"/>
            <a:ext cx="1296000" cy="338994"/>
          </a:xfrm>
          <a:prstGeom prst="roundRect">
            <a:avLst>
              <a:gd name="adj" fmla="val 28974"/>
            </a:avLst>
          </a:prstGeom>
          <a:solidFill>
            <a:schemeClr val="accent3"/>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検討体制</a:t>
            </a:r>
            <a:endParaRPr kumimoji="1" lang="en-US" altLang="ja-JP" sz="16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70" name="正方形/長方形 69"/>
          <p:cNvSpPr/>
          <p:nvPr/>
        </p:nvSpPr>
        <p:spPr>
          <a:xfrm>
            <a:off x="5092860" y="5563460"/>
            <a:ext cx="1440000" cy="209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スケジュール</a:t>
            </a:r>
          </a:p>
        </p:txBody>
      </p:sp>
      <p:sp>
        <p:nvSpPr>
          <p:cNvPr id="73" name="正方形/長方形 72"/>
          <p:cNvSpPr/>
          <p:nvPr/>
        </p:nvSpPr>
        <p:spPr>
          <a:xfrm>
            <a:off x="447240" y="2363668"/>
            <a:ext cx="1440000" cy="21506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検討会</a:t>
            </a:r>
            <a:r>
              <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の構成</a:t>
            </a:r>
          </a:p>
        </p:txBody>
      </p:sp>
      <p:sp>
        <p:nvSpPr>
          <p:cNvPr id="19" name="正方形/長方形 18"/>
          <p:cNvSpPr/>
          <p:nvPr/>
        </p:nvSpPr>
        <p:spPr>
          <a:xfrm>
            <a:off x="447240" y="5526462"/>
            <a:ext cx="1440000" cy="19249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検討内容</a:t>
            </a:r>
            <a:endParaRPr kumimoji="1" lang="ja-JP" altLang="en-US" sz="14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9" name="正方形/長方形 8"/>
          <p:cNvSpPr/>
          <p:nvPr/>
        </p:nvSpPr>
        <p:spPr>
          <a:xfrm>
            <a:off x="518120" y="5728844"/>
            <a:ext cx="4953000" cy="954107"/>
          </a:xfrm>
          <a:prstGeom prst="rect">
            <a:avLst/>
          </a:prstGeom>
        </p:spPr>
        <p:txBody>
          <a:bodyPr>
            <a:spAutoFit/>
          </a:bodyPr>
          <a:lstStyle/>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まちづくり</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と</a:t>
            </a: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駐車場政策の</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関係</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駐車場法</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のこれまでの成果</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社会</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情勢の変化</a:t>
            </a: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や将来動向をふまえた課題</a:t>
            </a:r>
            <a:endParaRPr kumimoji="1" lang="en-US" altLang="ja-JP"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endParaRPr>
          </a:p>
          <a:p>
            <a:pPr marL="285750" marR="0" lvl="0" indent="-285750"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量的</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充足から質的向上に</a:t>
            </a: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向けた</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今後</a:t>
            </a: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rPr>
              <a:t>のあり方　等　　　　　　　　　　　　　　　　　</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eiryo UI" panose="020B0604030504040204" pitchFamily="50" charset="-128"/>
            </a:endParaRPr>
          </a:p>
        </p:txBody>
      </p:sp>
      <p:sp>
        <p:nvSpPr>
          <p:cNvPr id="18" name="テキスト ボックス 17"/>
          <p:cNvSpPr txBox="1"/>
          <p:nvPr/>
        </p:nvSpPr>
        <p:spPr>
          <a:xfrm>
            <a:off x="2055264" y="2308470"/>
            <a:ext cx="4616588" cy="526532"/>
          </a:xfrm>
          <a:prstGeom prst="rect">
            <a:avLst/>
          </a:prstGeom>
          <a:noFill/>
        </p:spPr>
        <p:txBody>
          <a:bodyPr wrap="square" lIns="24922" rIns="24922" rtlCol="0">
            <a:noAutofit/>
          </a:body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a:cs typeface="Meiryo UI" panose="020B0604030504040204" pitchFamily="50" charset="-128"/>
              </a:rPr>
              <a:t>学識経験者、駐車場関係団体、地方公共団体等</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eiryo UI" panose="020B0604030504040204" pitchFamily="50" charset="-128"/>
            </a:endParaRPr>
          </a:p>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a:ea typeface="ＭＳ Ｐゴシック"/>
                <a:cs typeface="Meiryo UI" panose="020B0604030504040204" pitchFamily="50" charset="-128"/>
              </a:rPr>
              <a:t>関係行政機関（国交省、警察庁）</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eiryo UI" panose="020B0604030504040204" pitchFamily="50" charset="-128"/>
            </a:endParaRPr>
          </a:p>
        </p:txBody>
      </p:sp>
      <p:sp>
        <p:nvSpPr>
          <p:cNvPr id="16" name="スライド番号プレースホルダー 1"/>
          <p:cNvSpPr>
            <a:spLocks noGrp="1"/>
          </p:cNvSpPr>
          <p:nvPr>
            <p:ph type="sldNum" sz="quarter" idx="12"/>
          </p:nvPr>
        </p:nvSpPr>
        <p:spPr>
          <a:xfrm>
            <a:off x="7594600" y="6362700"/>
            <a:ext cx="23114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1C34FD-AD33-4486-96D4-5D25A10DA748}" type="slidenum">
              <a:rPr kumimoji="1" lang="ja-JP" altLang="en-US" sz="1292"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1" lang="en-US" altLang="ja-JP" sz="1292"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graphicFrame>
        <p:nvGraphicFramePr>
          <p:cNvPr id="4" name="表 3"/>
          <p:cNvGraphicFramePr>
            <a:graphicFrameLocks noGrp="1"/>
          </p:cNvGraphicFramePr>
          <p:nvPr>
            <p:extLst/>
          </p:nvPr>
        </p:nvGraphicFramePr>
        <p:xfrm>
          <a:off x="860480" y="2887345"/>
          <a:ext cx="8089006" cy="2516134"/>
        </p:xfrm>
        <a:graphic>
          <a:graphicData uri="http://schemas.openxmlformats.org/drawingml/2006/table">
            <a:tbl>
              <a:tblPr>
                <a:tableStyleId>{ED083AE6-46FA-4A59-8FB0-9F97EB10719F}</a:tableStyleId>
              </a:tblPr>
              <a:tblGrid>
                <a:gridCol w="527621">
                  <a:extLst>
                    <a:ext uri="{9D8B030D-6E8A-4147-A177-3AD203B41FA5}">
                      <a16:colId xmlns:a16="http://schemas.microsoft.com/office/drawing/2014/main" val="4110680897"/>
                    </a:ext>
                  </a:extLst>
                </a:gridCol>
                <a:gridCol w="1327638">
                  <a:extLst>
                    <a:ext uri="{9D8B030D-6E8A-4147-A177-3AD203B41FA5}">
                      <a16:colId xmlns:a16="http://schemas.microsoft.com/office/drawing/2014/main" val="389057610"/>
                    </a:ext>
                  </a:extLst>
                </a:gridCol>
                <a:gridCol w="1274735">
                  <a:extLst>
                    <a:ext uri="{9D8B030D-6E8A-4147-A177-3AD203B41FA5}">
                      <a16:colId xmlns:a16="http://schemas.microsoft.com/office/drawing/2014/main" val="2117953948"/>
                    </a:ext>
                  </a:extLst>
                </a:gridCol>
                <a:gridCol w="4959012">
                  <a:extLst>
                    <a:ext uri="{9D8B030D-6E8A-4147-A177-3AD203B41FA5}">
                      <a16:colId xmlns:a16="http://schemas.microsoft.com/office/drawing/2014/main" val="476879838"/>
                    </a:ext>
                  </a:extLst>
                </a:gridCol>
              </a:tblGrid>
              <a:tr h="245244">
                <a:tc rowSpan="7">
                  <a:txBody>
                    <a:bodyPr/>
                    <a:lstStyle/>
                    <a:p>
                      <a:pPr algn="ctr" fontAlgn="ctr"/>
                      <a:r>
                        <a:rPr lang="ja-JP" altLang="en-US" sz="1050" u="none" strike="noStrike">
                          <a:effectLst/>
                        </a:rPr>
                        <a:t>委員</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5">
                        <a:lumMod val="40000"/>
                        <a:lumOff val="60000"/>
                      </a:schemeClr>
                    </a:solidFill>
                  </a:tcPr>
                </a:tc>
                <a:tc rowSpan="5">
                  <a:txBody>
                    <a:bodyPr/>
                    <a:lstStyle/>
                    <a:p>
                      <a:pPr algn="ctr" fontAlgn="ctr"/>
                      <a:r>
                        <a:rPr lang="ja-JP" altLang="en-US" sz="1050" u="none" strike="noStrike" dirty="0">
                          <a:effectLst/>
                        </a:rPr>
                        <a:t>有識者</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5">
                        <a:lumMod val="40000"/>
                        <a:lumOff val="60000"/>
                      </a:schemeClr>
                    </a:solidFill>
                  </a:tcPr>
                </a:tc>
                <a:tc>
                  <a:txBody>
                    <a:bodyPr/>
                    <a:lstStyle/>
                    <a:p>
                      <a:pPr algn="l" fontAlgn="ctr"/>
                      <a:r>
                        <a:rPr lang="zh-TW" altLang="en-US" sz="1050" u="none" strike="noStrike" dirty="0">
                          <a:effectLst/>
                        </a:rPr>
                        <a:t>岸井　隆幸（座長）</a:t>
                      </a:r>
                      <a:endParaRPr lang="zh-TW"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a:txBody>
                    <a:bodyPr/>
                    <a:lstStyle/>
                    <a:p>
                      <a:pPr algn="l" fontAlgn="ctr"/>
                      <a:r>
                        <a:rPr lang="zh-TW" altLang="en-US" sz="1050" u="none" strike="noStrike" dirty="0">
                          <a:effectLst/>
                        </a:rPr>
                        <a:t>一般財団法人計量計画研究所　代表理事</a:t>
                      </a:r>
                      <a:endParaRPr lang="zh-TW"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328524607"/>
                  </a:ext>
                </a:extLst>
              </a:tr>
              <a:tr h="24524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50" u="none" strike="noStrike" dirty="0">
                          <a:effectLst/>
                        </a:rPr>
                        <a:t>大沢　昌玄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a:txBody>
                    <a:bodyPr/>
                    <a:lstStyle/>
                    <a:p>
                      <a:pPr algn="l" fontAlgn="ctr"/>
                      <a:r>
                        <a:rPr lang="zh-CN" altLang="en-US" sz="1050" u="none" strike="noStrike">
                          <a:effectLst/>
                        </a:rPr>
                        <a:t>日本大学　理工学部　土木工学科　教授   </a:t>
                      </a:r>
                      <a:endParaRPr lang="zh-CN"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3812783435"/>
                  </a:ext>
                </a:extLst>
              </a:tr>
              <a:tr h="24524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50" u="none" strike="noStrike" dirty="0">
                          <a:effectLst/>
                        </a:rPr>
                        <a:t>小早川　悟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a:txBody>
                    <a:bodyPr/>
                    <a:lstStyle/>
                    <a:p>
                      <a:pPr algn="l" fontAlgn="ctr"/>
                      <a:r>
                        <a:rPr lang="ja-JP" altLang="en-US" sz="1050" u="none" strike="noStrike">
                          <a:effectLst/>
                        </a:rPr>
                        <a:t>日本大学　理工学部　交通システム工学科　教授</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1349720319"/>
                  </a:ext>
                </a:extLst>
              </a:tr>
              <a:tr h="24524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50" u="none" strike="noStrike" dirty="0">
                          <a:effectLst/>
                        </a:rPr>
                        <a:t>野澤　千絵</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a:txBody>
                    <a:bodyPr/>
                    <a:lstStyle/>
                    <a:p>
                      <a:pPr algn="l" fontAlgn="ctr"/>
                      <a:r>
                        <a:rPr lang="ja-JP" altLang="en-US" sz="1050" u="none" strike="noStrike">
                          <a:effectLst/>
                        </a:rPr>
                        <a:t>明治大学　政治経済学部　政治学科・地域行政学科　教授</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2455706981"/>
                  </a:ext>
                </a:extLst>
              </a:tr>
              <a:tr h="245244">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050" u="none" strike="noStrike" dirty="0">
                          <a:effectLst/>
                        </a:rPr>
                        <a:t>小嶋　文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a:txBody>
                    <a:bodyPr/>
                    <a:lstStyle/>
                    <a:p>
                      <a:pPr algn="l" fontAlgn="ctr"/>
                      <a:r>
                        <a:rPr lang="ja-JP" altLang="en-US" sz="1050" u="none" strike="noStrike">
                          <a:effectLst/>
                        </a:rPr>
                        <a:t>埼玉大学　理工学研究科　環境科学・社会基盤部門　准教授</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4214120533"/>
                  </a:ext>
                </a:extLst>
              </a:tr>
              <a:tr h="403932">
                <a:tc vMerge="1">
                  <a:txBody>
                    <a:bodyPr/>
                    <a:lstStyle/>
                    <a:p>
                      <a:endParaRPr kumimoji="1" lang="ja-JP" altLang="en-US"/>
                    </a:p>
                  </a:txBody>
                  <a:tcPr/>
                </a:tc>
                <a:tc>
                  <a:txBody>
                    <a:bodyPr/>
                    <a:lstStyle/>
                    <a:p>
                      <a:pPr algn="ctr" fontAlgn="ctr"/>
                      <a:r>
                        <a:rPr lang="zh-TW" altLang="en-US" sz="1050" u="none" strike="noStrike" dirty="0">
                          <a:effectLst/>
                        </a:rPr>
                        <a:t>駐車場関係団体</a:t>
                      </a:r>
                      <a:endParaRPr lang="zh-TW"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5">
                        <a:lumMod val="40000"/>
                        <a:lumOff val="60000"/>
                      </a:schemeClr>
                    </a:solidFill>
                  </a:tcPr>
                </a:tc>
                <a:tc gridSpan="2">
                  <a:txBody>
                    <a:bodyPr/>
                    <a:lstStyle/>
                    <a:p>
                      <a:pPr algn="l" fontAlgn="ctr"/>
                      <a:r>
                        <a:rPr lang="ja-JP" altLang="en-US" sz="1050" u="none" strike="noStrike" dirty="0">
                          <a:effectLst/>
                        </a:rPr>
                        <a:t>（一社）全日本駐車協会　　　　　　　　（公社）立体駐車場工業会</a:t>
                      </a:r>
                      <a:br>
                        <a:rPr lang="ja-JP" altLang="en-US" sz="1050" u="none" strike="noStrike" dirty="0">
                          <a:effectLst/>
                        </a:rPr>
                      </a:br>
                      <a:r>
                        <a:rPr lang="ja-JP" altLang="en-US" sz="1050" u="none" strike="noStrike" dirty="0">
                          <a:effectLst/>
                        </a:rPr>
                        <a:t>（一社）日本自走式駐車場工業会　　（一社）日本パーキングビジネス協会</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856804318"/>
                  </a:ext>
                </a:extLst>
              </a:tr>
              <a:tr h="344434">
                <a:tc vMerge="1">
                  <a:txBody>
                    <a:bodyPr/>
                    <a:lstStyle/>
                    <a:p>
                      <a:endParaRPr kumimoji="1" lang="ja-JP" altLang="en-US"/>
                    </a:p>
                  </a:txBody>
                  <a:tcPr/>
                </a:tc>
                <a:tc>
                  <a:txBody>
                    <a:bodyPr/>
                    <a:lstStyle/>
                    <a:p>
                      <a:pPr algn="ctr" fontAlgn="ctr"/>
                      <a:r>
                        <a:rPr lang="ja-JP" altLang="en-US" sz="1050" u="none" strike="noStrike" dirty="0">
                          <a:effectLst/>
                        </a:rPr>
                        <a:t>地方公共団体</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5">
                        <a:lumMod val="40000"/>
                        <a:lumOff val="60000"/>
                      </a:schemeClr>
                    </a:solidFill>
                  </a:tcPr>
                </a:tc>
                <a:tc gridSpan="2">
                  <a:txBody>
                    <a:bodyPr/>
                    <a:lstStyle/>
                    <a:p>
                      <a:pPr algn="l" fontAlgn="ctr"/>
                      <a:r>
                        <a:rPr lang="ja-JP" altLang="en-US" sz="1050" u="none" strike="noStrike">
                          <a:effectLst/>
                        </a:rPr>
                        <a:t>東京都　千代田区　金沢市　神戸市　和歌山市</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1599447453"/>
                  </a:ext>
                </a:extLst>
              </a:tr>
              <a:tr h="245244">
                <a:tc gridSpan="2">
                  <a:txBody>
                    <a:bodyPr/>
                    <a:lstStyle/>
                    <a:p>
                      <a:pPr algn="ctr" fontAlgn="ctr"/>
                      <a:r>
                        <a:rPr lang="ja-JP" altLang="en-US" sz="1050" u="none" strike="noStrike" dirty="0">
                          <a:effectLst/>
                        </a:rPr>
                        <a:t>オブザーバー</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4">
                        <a:lumMod val="20000"/>
                        <a:lumOff val="80000"/>
                      </a:schemeClr>
                    </a:solidFill>
                  </a:tcPr>
                </a:tc>
                <a:tc hMerge="1">
                  <a:txBody>
                    <a:bodyPr/>
                    <a:lstStyle/>
                    <a:p>
                      <a:endParaRPr kumimoji="1" lang="ja-JP" altLang="en-US"/>
                    </a:p>
                  </a:txBody>
                  <a:tcPr/>
                </a:tc>
                <a:tc gridSpan="2">
                  <a:txBody>
                    <a:bodyPr/>
                    <a:lstStyle/>
                    <a:p>
                      <a:pPr algn="l" fontAlgn="ctr"/>
                      <a:r>
                        <a:rPr lang="zh-TW" altLang="en-US" sz="1050" u="none" strike="noStrike">
                          <a:effectLst/>
                        </a:rPr>
                        <a:t>国土交通省（道路局、住宅局、自動車局）、警察庁（交通局）</a:t>
                      </a:r>
                      <a:endParaRPr lang="zh-TW"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3677913709"/>
                  </a:ext>
                </a:extLst>
              </a:tr>
              <a:tr h="245244">
                <a:tc gridSpan="2">
                  <a:txBody>
                    <a:bodyPr/>
                    <a:lstStyle/>
                    <a:p>
                      <a:pPr algn="ctr" fontAlgn="ctr"/>
                      <a:r>
                        <a:rPr lang="ja-JP" altLang="en-US" sz="1050" u="none" strike="noStrike" dirty="0">
                          <a:effectLst/>
                        </a:rPr>
                        <a:t>事務局</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1">
                        <a:lumMod val="20000"/>
                        <a:lumOff val="80000"/>
                      </a:schemeClr>
                    </a:solidFill>
                  </a:tcPr>
                </a:tc>
                <a:tc hMerge="1">
                  <a:txBody>
                    <a:bodyPr/>
                    <a:lstStyle/>
                    <a:p>
                      <a:endParaRPr kumimoji="1" lang="ja-JP" altLang="en-US"/>
                    </a:p>
                  </a:txBody>
                  <a:tcPr/>
                </a:tc>
                <a:tc gridSpan="2">
                  <a:txBody>
                    <a:bodyPr/>
                    <a:lstStyle/>
                    <a:p>
                      <a:pPr algn="l" fontAlgn="ctr"/>
                      <a:r>
                        <a:rPr lang="zh-TW" altLang="en-US" sz="1050" u="none" strike="noStrike" dirty="0">
                          <a:effectLst/>
                        </a:rPr>
                        <a:t>国土交通省　都市局　街路交通施設課</a:t>
                      </a:r>
                      <a:endParaRPr lang="zh-TW"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tc hMerge="1">
                  <a:txBody>
                    <a:bodyPr/>
                    <a:lstStyle/>
                    <a:p>
                      <a:endParaRPr kumimoji="1" lang="ja-JP" altLang="en-US"/>
                    </a:p>
                  </a:txBody>
                  <a:tcPr/>
                </a:tc>
                <a:extLst>
                  <a:ext uri="{0D108BD9-81ED-4DB2-BD59-A6C34878D82A}">
                    <a16:rowId xmlns:a16="http://schemas.microsoft.com/office/drawing/2014/main" val="1824726610"/>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26849796"/>
              </p:ext>
            </p:extLst>
          </p:nvPr>
        </p:nvGraphicFramePr>
        <p:xfrm>
          <a:off x="5295913" y="5835937"/>
          <a:ext cx="3838755" cy="822960"/>
        </p:xfrm>
        <a:graphic>
          <a:graphicData uri="http://schemas.openxmlformats.org/drawingml/2006/table">
            <a:tbl>
              <a:tblPr>
                <a:tableStyleId>{ED083AE6-46FA-4A59-8FB0-9F97EB10719F}</a:tableStyleId>
              </a:tblPr>
              <a:tblGrid>
                <a:gridCol w="620637">
                  <a:extLst>
                    <a:ext uri="{9D8B030D-6E8A-4147-A177-3AD203B41FA5}">
                      <a16:colId xmlns:a16="http://schemas.microsoft.com/office/drawing/2014/main" val="1605395987"/>
                    </a:ext>
                  </a:extLst>
                </a:gridCol>
                <a:gridCol w="1265300">
                  <a:extLst>
                    <a:ext uri="{9D8B030D-6E8A-4147-A177-3AD203B41FA5}">
                      <a16:colId xmlns:a16="http://schemas.microsoft.com/office/drawing/2014/main" val="476531646"/>
                    </a:ext>
                  </a:extLst>
                </a:gridCol>
                <a:gridCol w="1952818">
                  <a:extLst>
                    <a:ext uri="{9D8B030D-6E8A-4147-A177-3AD203B41FA5}">
                      <a16:colId xmlns:a16="http://schemas.microsoft.com/office/drawing/2014/main" val="3053844465"/>
                    </a:ext>
                  </a:extLst>
                </a:gridCol>
              </a:tblGrid>
              <a:tr h="242730">
                <a:tc rowSpan="3">
                  <a:txBody>
                    <a:bodyPr/>
                    <a:lstStyle/>
                    <a:p>
                      <a:pPr algn="ctr" rtl="0" fontAlgn="ctr"/>
                      <a:r>
                        <a:rPr lang="ja-JP" altLang="en-US" sz="1200" u="none" strike="noStrike" spc="-100" baseline="0" dirty="0">
                          <a:effectLst/>
                        </a:rPr>
                        <a:t>令和４年度</a:t>
                      </a:r>
                      <a:endParaRPr lang="ja-JP" altLang="en-US" sz="1200" b="0" i="0" u="none" strike="noStrike" spc="-10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vert="eaVert" anchor="ctr">
                    <a:solidFill>
                      <a:schemeClr val="accent4">
                        <a:lumMod val="20000"/>
                        <a:lumOff val="80000"/>
                      </a:schemeClr>
                    </a:solidFill>
                  </a:tcPr>
                </a:tc>
                <a:tc>
                  <a:txBody>
                    <a:bodyPr/>
                    <a:lstStyle/>
                    <a:p>
                      <a:pPr algn="ctr" rtl="0" fontAlgn="ctr"/>
                      <a:r>
                        <a:rPr lang="ja-JP" altLang="en-US" sz="1200" u="none" strike="noStrike" dirty="0">
                          <a:effectLst/>
                        </a:rPr>
                        <a:t>第１回</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4">
                        <a:lumMod val="20000"/>
                        <a:lumOff val="80000"/>
                      </a:schemeClr>
                    </a:solidFill>
                  </a:tcPr>
                </a:tc>
                <a:tc>
                  <a:txBody>
                    <a:bodyPr/>
                    <a:lstStyle/>
                    <a:p>
                      <a:pPr algn="l" rtl="0" fontAlgn="ctr"/>
                      <a:r>
                        <a:rPr lang="ja-JP" altLang="en-US" sz="1200" u="none" strike="noStrike" dirty="0" smtClean="0">
                          <a:effectLst/>
                        </a:rPr>
                        <a:t>令和４年１０月５日</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2947591300"/>
                  </a:ext>
                </a:extLst>
              </a:tr>
              <a:tr h="270744">
                <a:tc vMerge="1">
                  <a:txBody>
                    <a:bodyPr/>
                    <a:lstStyle/>
                    <a:p>
                      <a:endParaRPr kumimoji="1" lang="ja-JP" altLang="en-US"/>
                    </a:p>
                  </a:txBody>
                  <a:tcPr/>
                </a:tc>
                <a:tc>
                  <a:txBody>
                    <a:bodyPr/>
                    <a:lstStyle/>
                    <a:p>
                      <a:pPr algn="ctr" rtl="0" fontAlgn="ctr"/>
                      <a:r>
                        <a:rPr lang="ja-JP" altLang="en-US" sz="1200" u="none" strike="noStrike" dirty="0">
                          <a:effectLst/>
                        </a:rPr>
                        <a:t>第２回</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4">
                        <a:lumMod val="20000"/>
                        <a:lumOff val="80000"/>
                      </a:schemeClr>
                    </a:solidFill>
                  </a:tcPr>
                </a:tc>
                <a:tc>
                  <a:txBody>
                    <a:bodyPr/>
                    <a:lstStyle/>
                    <a:p>
                      <a:pPr algn="l" rtl="0" fontAlgn="ctr"/>
                      <a:r>
                        <a:rPr lang="zh-TW" altLang="en-US" sz="1200" u="none" strike="noStrike" dirty="0">
                          <a:effectLst/>
                        </a:rPr>
                        <a:t>令和</a:t>
                      </a:r>
                      <a:r>
                        <a:rPr lang="zh-TW" altLang="en-US" sz="1200" u="none" strike="noStrike" dirty="0" smtClean="0">
                          <a:effectLst/>
                        </a:rPr>
                        <a:t>４年１２月</a:t>
                      </a:r>
                      <a:r>
                        <a:rPr lang="ja-JP" altLang="en-US" sz="1200" u="none" strike="noStrike" dirty="0" smtClean="0">
                          <a:effectLst/>
                        </a:rPr>
                        <a:t>１５日</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3141392545"/>
                  </a:ext>
                </a:extLst>
              </a:tr>
              <a:tr h="270744">
                <a:tc vMerge="1">
                  <a:txBody>
                    <a:bodyPr/>
                    <a:lstStyle/>
                    <a:p>
                      <a:endParaRPr kumimoji="1" lang="ja-JP" altLang="en-US"/>
                    </a:p>
                  </a:txBody>
                  <a:tcPr/>
                </a:tc>
                <a:tc>
                  <a:txBody>
                    <a:bodyPr/>
                    <a:lstStyle/>
                    <a:p>
                      <a:pPr algn="ctr" rtl="0" fontAlgn="ctr"/>
                      <a:r>
                        <a:rPr lang="ja-JP" altLang="en-US" sz="1200" u="none" strike="noStrike" dirty="0">
                          <a:effectLst/>
                        </a:rPr>
                        <a:t>第３回</a:t>
                      </a:r>
                      <a:endParaRPr lang="ja-JP"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solidFill>
                      <a:schemeClr val="accent4">
                        <a:lumMod val="20000"/>
                        <a:lumOff val="80000"/>
                      </a:schemeClr>
                    </a:solidFill>
                  </a:tcPr>
                </a:tc>
                <a:tc>
                  <a:txBody>
                    <a:bodyPr/>
                    <a:lstStyle/>
                    <a:p>
                      <a:pPr algn="l" rtl="0" fontAlgn="ctr"/>
                      <a:r>
                        <a:rPr lang="zh-TW" altLang="en-US" sz="1200" u="none" strike="noStrike" dirty="0">
                          <a:effectLst/>
                        </a:rPr>
                        <a:t>令和５年１～２月頃</a:t>
                      </a:r>
                      <a:endParaRPr lang="zh-TW" altLang="en-US" sz="12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108000" marR="45720" anchor="ctr"/>
                </a:tc>
                <a:extLst>
                  <a:ext uri="{0D108BD9-81ED-4DB2-BD59-A6C34878D82A}">
                    <a16:rowId xmlns:a16="http://schemas.microsoft.com/office/drawing/2014/main" val="15381602"/>
                  </a:ext>
                </a:extLst>
              </a:tr>
            </a:tbl>
          </a:graphicData>
        </a:graphic>
      </p:graphicFrame>
      <p:sp>
        <p:nvSpPr>
          <p:cNvPr id="7" name="正方形/長方形 6"/>
          <p:cNvSpPr/>
          <p:nvPr/>
        </p:nvSpPr>
        <p:spPr>
          <a:xfrm>
            <a:off x="2432179" y="539780"/>
            <a:ext cx="7473821" cy="276999"/>
          </a:xfrm>
          <a:prstGeom prst="rect">
            <a:avLst/>
          </a:prstGeom>
        </p:spPr>
        <p:txBody>
          <a:bodyPr wrap="square">
            <a:spAutoFit/>
          </a:bodyPr>
          <a:lstStyle/>
          <a:p>
            <a:r>
              <a:rPr lang="ja-JP" altLang="en-US" sz="1200" dirty="0" smtClean="0"/>
              <a:t>まちづくりにおける駐車場政策のあり方検討会</a:t>
            </a:r>
            <a:r>
              <a:rPr lang="en-US" altLang="ja-JP" sz="1200" dirty="0" smtClean="0"/>
              <a:t>HP</a:t>
            </a:r>
            <a:r>
              <a:rPr lang="ja-JP" altLang="en-US" sz="1200" dirty="0" smtClean="0"/>
              <a:t>　＜</a:t>
            </a:r>
            <a:r>
              <a:rPr lang="en-US" altLang="ja-JP" sz="1200" dirty="0" smtClean="0"/>
              <a:t>https</a:t>
            </a:r>
            <a:r>
              <a:rPr lang="en-US" altLang="ja-JP" sz="1200" dirty="0"/>
              <a:t>://</a:t>
            </a:r>
            <a:r>
              <a:rPr lang="en-US" altLang="ja-JP" sz="1200" dirty="0" smtClean="0"/>
              <a:t>www.mlit.go.jp/toshi/toshi_gairo_tk_000103.html</a:t>
            </a:r>
            <a:r>
              <a:rPr lang="ja-JP" altLang="en-US" sz="1200" dirty="0" smtClean="0"/>
              <a:t>＞</a:t>
            </a:r>
            <a:endParaRPr lang="ja-JP" altLang="en-US" sz="2400" dirty="0"/>
          </a:p>
        </p:txBody>
      </p:sp>
    </p:spTree>
    <p:extLst>
      <p:ext uri="{BB962C8B-B14F-4D97-AF65-F5344CB8AC3E}">
        <p14:creationId xmlns:p14="http://schemas.microsoft.com/office/powerpoint/2010/main" val="1740702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テキスト ボックス 30"/>
          <p:cNvSpPr txBox="1"/>
          <p:nvPr/>
        </p:nvSpPr>
        <p:spPr>
          <a:xfrm>
            <a:off x="488503" y="4899505"/>
            <a:ext cx="9073009" cy="1860621"/>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1469" name="テキスト ボックス 37"/>
          <p:cNvSpPr txBox="1"/>
          <p:nvPr/>
        </p:nvSpPr>
        <p:spPr>
          <a:xfrm>
            <a:off x="747033" y="5703965"/>
            <a:ext cx="8631468" cy="954107"/>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○附置義務駐車場の原単位の見直し</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＜地区別、用途別等で原単位を見直し＞</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○地域ルールの策定</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＜地域の特性に応じた特別なルールの導入、駐車場の集約整備＞</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○都市再生駐車施設配置計画制度等</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を通じた附置義務駐車場の適正化</a:t>
            </a:r>
          </a:p>
        </p:txBody>
      </p:sp>
      <p:sp>
        <p:nvSpPr>
          <p:cNvPr id="1470" name="Rectangle 2"/>
          <p:cNvSpPr>
            <a:spLocks noGrp="1" noChangeArrowheads="1"/>
          </p:cNvSpPr>
          <p:nvPr>
            <p:ph type="title"/>
          </p:nvPr>
        </p:nvSpPr>
        <p:spPr>
          <a:xfrm>
            <a:off x="0" y="0"/>
            <a:ext cx="8193360" cy="476250"/>
          </a:xfrm>
        </p:spPr>
        <p:txBody>
          <a:bodyPr/>
          <a:lstStyle/>
          <a:p>
            <a:r>
              <a:rPr lang="ja-JP" altLang="en-US" dirty="0">
                <a:latin typeface="+mn-ea"/>
                <a:ea typeface="+mn-ea"/>
              </a:rPr>
              <a:t>まちづくりと連携した駐車場施策ガイドライン（基本編） </a:t>
            </a:r>
          </a:p>
        </p:txBody>
      </p:sp>
      <p:sp>
        <p:nvSpPr>
          <p:cNvPr id="1471" name="テキスト ボックス 3"/>
          <p:cNvSpPr txBox="1"/>
          <p:nvPr/>
        </p:nvSpPr>
        <p:spPr>
          <a:xfrm>
            <a:off x="488503" y="933836"/>
            <a:ext cx="9073009" cy="160043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・適切な駐車場の整備が必要な地域がなお存在する一方、過剰な供給が生ず地域もあるなど、様々な現状。</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・特に、公共交通機関のアクセスが優れる大都市等においては、</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附置義務駐車場の利用率の低下</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が見られる。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・また、地方都市では、駐車場の過剰な供給が、まちの魅力の低下、市街地への投資減退を起こすという、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「負のスパイラル」の懸念</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p>
        </p:txBody>
      </p:sp>
      <p:sp>
        <p:nvSpPr>
          <p:cNvPr id="1472" name="テキスト ボックス 1"/>
          <p:cNvSpPr txBox="1"/>
          <p:nvPr/>
        </p:nvSpPr>
        <p:spPr>
          <a:xfrm>
            <a:off x="488503" y="785050"/>
            <a:ext cx="5544000"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１．駐車場施策に関する現状と課題</a:t>
            </a:r>
          </a:p>
        </p:txBody>
      </p:sp>
      <p:sp>
        <p:nvSpPr>
          <p:cNvPr id="1473" name="二等辺三角形 2"/>
          <p:cNvSpPr/>
          <p:nvPr/>
        </p:nvSpPr>
        <p:spPr>
          <a:xfrm flipV="1">
            <a:off x="3758266" y="2606570"/>
            <a:ext cx="2389468" cy="266712"/>
          </a:xfrm>
          <a:prstGeom prst="triangle">
            <a:avLst/>
          </a:prstGeom>
          <a:gradFill>
            <a:gsLst>
              <a:gs pos="0">
                <a:schemeClr val="accent2"/>
              </a:gs>
              <a:gs pos="80000">
                <a:schemeClr val="accent2"/>
              </a:gs>
              <a:gs pos="100000">
                <a:schemeClr val="accent2"/>
              </a:gs>
            </a:gsLst>
            <a:lin ang="16200000" scaled="0"/>
            <a:tileRect/>
          </a:gra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1474" name="テキスト ボックス 16"/>
          <p:cNvSpPr txBox="1"/>
          <p:nvPr/>
        </p:nvSpPr>
        <p:spPr>
          <a:xfrm>
            <a:off x="1268929" y="1225674"/>
            <a:ext cx="7512156" cy="288147"/>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36000" bIns="36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駐車場供用台数が伸びる中、自動車保有台数は鈍化する等、駐車場施策は転換期</a:t>
            </a:r>
          </a:p>
        </p:txBody>
      </p:sp>
      <p:sp>
        <p:nvSpPr>
          <p:cNvPr id="1475" name="テキスト ボックス 21"/>
          <p:cNvSpPr txBox="1"/>
          <p:nvPr/>
        </p:nvSpPr>
        <p:spPr>
          <a:xfrm>
            <a:off x="488503" y="3022068"/>
            <a:ext cx="9073009" cy="160043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適正な需要に見合った、量的なコントロール</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が必要。</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また、総量のみならず、</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荷さばきや自動二輪車等、用途別の適正化</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も重要。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・公共交通機関の利便性の向上等、駐車場の</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需要の適正化</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も重要。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・都市空間の魅力減退、市街地の空洞化等に対して、駐車場の</a:t>
            </a:r>
            <a:r>
              <a:rPr kumimoji="1" lang="ja-JP" altLang="en-US" sz="14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位置・配置など「質」的なコントロール</a:t>
            </a: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が重要。</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1476" name="テキスト ボックス 24"/>
          <p:cNvSpPr txBox="1"/>
          <p:nvPr/>
        </p:nvSpPr>
        <p:spPr>
          <a:xfrm>
            <a:off x="488503" y="2873282"/>
            <a:ext cx="5544000"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２．駐車場施策の基本的考え方</a:t>
            </a:r>
          </a:p>
        </p:txBody>
      </p:sp>
      <p:sp>
        <p:nvSpPr>
          <p:cNvPr id="1477" name="テキスト ボックス 25"/>
          <p:cNvSpPr txBox="1"/>
          <p:nvPr/>
        </p:nvSpPr>
        <p:spPr>
          <a:xfrm>
            <a:off x="1256541" y="4199312"/>
            <a:ext cx="7512156" cy="288147"/>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36000" bIns="36000" rtlCol="0">
            <a:spAutoFit/>
          </a:bodyPr>
          <a:lstStyle>
            <a:defPPr>
              <a:defRPr lang="ja-JP"/>
            </a:defPPr>
            <a:lvl1pPr marL="0" marR="0" lvl="0" indent="0" algn="ctr" defTabSz="914400" eaLnBrk="1" latinLnBrk="0" hangingPunct="1">
              <a:lnSpc>
                <a:spcPct val="100000"/>
              </a:lnSpc>
              <a:buClrTx/>
              <a:buSzTx/>
              <a:buFontTx/>
              <a:buNone/>
              <a:tabLst/>
              <a:defRPr sz="1400" b="0" i="0" u="none" strike="noStrike" cap="none" spc="0" normalizeH="0" baseline="0">
                <a:ln>
                  <a:noFill/>
                </a:ln>
                <a:solidFill>
                  <a:srgbClr val="000000"/>
                </a:solidFill>
                <a:effectLst/>
                <a:uLnTx/>
                <a:uFillTx/>
                <a:latin typeface="ＭＳ ゴシック" panose="020B0609070205080204" pitchFamily="49" charset="-128"/>
                <a:ea typeface="ＭＳ ゴシック" panose="020B0609070205080204" pitchFamily="49"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量的、質的な観点から、まちづくりの一環として駐車場施策に取り組むべき</a:t>
            </a:r>
          </a:p>
        </p:txBody>
      </p:sp>
      <p:sp>
        <p:nvSpPr>
          <p:cNvPr id="1478" name="二等辺三角形 17"/>
          <p:cNvSpPr/>
          <p:nvPr/>
        </p:nvSpPr>
        <p:spPr>
          <a:xfrm rot="16200000" flipV="1">
            <a:off x="859469" y="4106563"/>
            <a:ext cx="307778" cy="473644"/>
          </a:xfrm>
          <a:prstGeom prst="triangl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ゴシック" panose="020B0609070205080204" pitchFamily="49" charset="-128"/>
              <a:ea typeface="ＭＳ ゴシック" panose="020B0609070205080204" pitchFamily="49" charset="-128"/>
              <a:cs typeface="+mn-cs"/>
            </a:endParaRPr>
          </a:p>
        </p:txBody>
      </p:sp>
      <p:sp>
        <p:nvSpPr>
          <p:cNvPr id="1479" name="テキスト ボックス 31"/>
          <p:cNvSpPr txBox="1"/>
          <p:nvPr/>
        </p:nvSpPr>
        <p:spPr>
          <a:xfrm>
            <a:off x="488503" y="4761005"/>
            <a:ext cx="5544000"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３．駐車場の量的供給の適正化</a:t>
            </a:r>
          </a:p>
        </p:txBody>
      </p:sp>
      <p:sp>
        <p:nvSpPr>
          <p:cNvPr id="1480" name="テキスト ボックス 32"/>
          <p:cNvSpPr txBox="1"/>
          <p:nvPr/>
        </p:nvSpPr>
        <p:spPr>
          <a:xfrm>
            <a:off x="754793" y="5188668"/>
            <a:ext cx="4190560" cy="288147"/>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36000" bIns="36000" rtlCol="0">
            <a:spAutoFit/>
          </a:bodyPr>
          <a:lstStyle>
            <a:defPPr>
              <a:defRPr lang="ja-JP"/>
            </a:defPPr>
            <a:lvl1pPr marL="0" marR="0" lvl="0" indent="0" algn="ctr" defTabSz="914400" eaLnBrk="1" latinLnBrk="0" hangingPunct="1">
              <a:lnSpc>
                <a:spcPct val="100000"/>
              </a:lnSpc>
              <a:buClrTx/>
              <a:buSzTx/>
              <a:buFontTx/>
              <a:buNone/>
              <a:tabLst/>
              <a:defRPr sz="1400" b="0" i="0" u="none" strike="noStrike" cap="none" spc="0" normalizeH="0" baseline="0">
                <a:ln>
                  <a:noFill/>
                </a:ln>
                <a:solidFill>
                  <a:srgbClr val="000000"/>
                </a:solidFill>
                <a:effectLst/>
                <a:uLnTx/>
                <a:uFillTx/>
                <a:latin typeface="ＭＳ ゴシック" panose="020B0609070205080204" pitchFamily="49" charset="-128"/>
                <a:ea typeface="ＭＳ ゴシック" panose="020B0609070205080204" pitchFamily="49"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きめ細かく需給量を把握</a:t>
            </a:r>
          </a:p>
        </p:txBody>
      </p:sp>
      <p:sp>
        <p:nvSpPr>
          <p:cNvPr id="1481" name="テキスト ボックス 35"/>
          <p:cNvSpPr txBox="1"/>
          <p:nvPr/>
        </p:nvSpPr>
        <p:spPr>
          <a:xfrm>
            <a:off x="4980879" y="5188667"/>
            <a:ext cx="4190560" cy="288147"/>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36000" bIns="36000" rtlCol="0">
            <a:spAutoFit/>
          </a:bodyPr>
          <a:lstStyle>
            <a:defPPr>
              <a:defRPr lang="ja-JP"/>
            </a:defPPr>
            <a:lvl1pPr marL="0" marR="0" lvl="0" indent="0" algn="ctr" defTabSz="914400" eaLnBrk="1" latinLnBrk="0" hangingPunct="1">
              <a:lnSpc>
                <a:spcPct val="100000"/>
              </a:lnSpc>
              <a:buClrTx/>
              <a:buSzTx/>
              <a:buFontTx/>
              <a:buNone/>
              <a:tabLst/>
              <a:defRPr sz="1400" b="0" i="0" u="none" strike="noStrike" cap="none" spc="0" normalizeH="0" baseline="0">
                <a:ln>
                  <a:noFill/>
                </a:ln>
                <a:solidFill>
                  <a:srgbClr val="000000"/>
                </a:solidFill>
                <a:effectLst/>
                <a:uLnTx/>
                <a:uFillTx/>
                <a:latin typeface="ＭＳ ゴシック" panose="020B0609070205080204" pitchFamily="49" charset="-128"/>
                <a:ea typeface="ＭＳ ゴシック" panose="020B0609070205080204" pitchFamily="49"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将来の需給バランスを予測</a:t>
            </a:r>
          </a:p>
        </p:txBody>
      </p:sp>
      <p:sp>
        <p:nvSpPr>
          <p:cNvPr id="1482" name="テキスト ボックス 36"/>
          <p:cNvSpPr txBox="1"/>
          <p:nvPr/>
        </p:nvSpPr>
        <p:spPr>
          <a:xfrm>
            <a:off x="754793" y="5609468"/>
            <a:ext cx="4190560" cy="288147"/>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36000" bIns="36000" rtlCol="0">
            <a:spAutoFit/>
          </a:bodyPr>
          <a:lstStyle>
            <a:defPPr>
              <a:defRPr lang="ja-JP"/>
            </a:defPPr>
            <a:lvl1pPr marL="0" marR="0" lvl="0" indent="0" algn="ctr" defTabSz="914400" eaLnBrk="1" latinLnBrk="0" hangingPunct="1">
              <a:lnSpc>
                <a:spcPct val="100000"/>
              </a:lnSpc>
              <a:buClrTx/>
              <a:buSzTx/>
              <a:buFontTx/>
              <a:buNone/>
              <a:tabLst/>
              <a:defRPr sz="1400" b="0" i="0" u="none" strike="noStrike" cap="none" spc="0" normalizeH="0" baseline="0">
                <a:ln>
                  <a:noFill/>
                </a:ln>
                <a:solidFill>
                  <a:srgbClr val="000000"/>
                </a:solidFill>
                <a:effectLst/>
                <a:uLnTx/>
                <a:uFillTx/>
                <a:latin typeface="ＭＳ ゴシック" panose="020B0609070205080204" pitchFamily="49" charset="-128"/>
                <a:ea typeface="ＭＳ ゴシック" panose="020B0609070205080204" pitchFamily="49"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駐車場の供給量を適正化</a:t>
            </a:r>
          </a:p>
        </p:txBody>
      </p:sp>
      <p:sp>
        <p:nvSpPr>
          <p:cNvPr id="2" name="スライド番号プレースホルダー 1"/>
          <p:cNvSpPr>
            <a:spLocks noGrp="1"/>
          </p:cNvSpPr>
          <p:nvPr>
            <p:ph type="sldNum" sz="quarter" idx="12"/>
          </p:nvPr>
        </p:nvSpPr>
        <p:spPr>
          <a:xfrm>
            <a:off x="7594600" y="6388154"/>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 name="正方形/長方形 3"/>
          <p:cNvSpPr/>
          <p:nvPr/>
        </p:nvSpPr>
        <p:spPr>
          <a:xfrm>
            <a:off x="3928188" y="521855"/>
            <a:ext cx="6484777" cy="276999"/>
          </a:xfrm>
          <a:prstGeom prst="rect">
            <a:avLst/>
          </a:prstGeom>
        </p:spPr>
        <p:txBody>
          <a:bodyPr wrap="square">
            <a:spAutoFit/>
          </a:bodyPr>
          <a:lstStyle/>
          <a:p>
            <a:r>
              <a:rPr lang="ja-JP" altLang="en-US" sz="1200" dirty="0" smtClean="0"/>
              <a:t>ガイドラインの詳細はこちら→　</a:t>
            </a:r>
            <a:r>
              <a:rPr lang="en-US" altLang="ja-JP" sz="1200" dirty="0" smtClean="0"/>
              <a:t>https</a:t>
            </a:r>
            <a:r>
              <a:rPr lang="en-US" altLang="ja-JP" sz="1200" dirty="0"/>
              <a:t>://www.mlit.go.jp/toshi/toshi_gairo_tk_000085.html</a:t>
            </a:r>
            <a:endParaRPr lang="ja-JP" altLang="en-US" sz="1200" dirty="0"/>
          </a:p>
        </p:txBody>
      </p:sp>
    </p:spTree>
    <p:extLst>
      <p:ext uri="{BB962C8B-B14F-4D97-AF65-F5344CB8AC3E}">
        <p14:creationId xmlns:p14="http://schemas.microsoft.com/office/powerpoint/2010/main" val="4053618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 name="テキスト ボックス 3"/>
          <p:cNvSpPr txBox="1"/>
          <p:nvPr/>
        </p:nvSpPr>
        <p:spPr>
          <a:xfrm>
            <a:off x="488504" y="759186"/>
            <a:ext cx="9073008" cy="434497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1487" name="Rectangle 2"/>
          <p:cNvSpPr>
            <a:spLocks noGrp="1" noChangeArrowheads="1"/>
          </p:cNvSpPr>
          <p:nvPr>
            <p:ph type="title"/>
          </p:nvPr>
        </p:nvSpPr>
        <p:spPr>
          <a:xfrm>
            <a:off x="0" y="0"/>
            <a:ext cx="8193360" cy="476250"/>
          </a:xfrm>
        </p:spPr>
        <p:txBody>
          <a:bodyPr/>
          <a:lstStyle/>
          <a:p>
            <a:r>
              <a:rPr lang="ja-JP" altLang="en-US" dirty="0">
                <a:latin typeface="+mn-ea"/>
                <a:ea typeface="+mn-ea"/>
              </a:rPr>
              <a:t>まちづくりと連携した駐車場施策ガイドライン（基本編）</a:t>
            </a:r>
          </a:p>
        </p:txBody>
      </p:sp>
      <p:sp>
        <p:nvSpPr>
          <p:cNvPr id="1488" name="テキスト ボックス 1"/>
          <p:cNvSpPr txBox="1"/>
          <p:nvPr/>
        </p:nvSpPr>
        <p:spPr>
          <a:xfrm>
            <a:off x="488503" y="620688"/>
            <a:ext cx="5544618"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defPPr>
              <a:defRPr lang="ja-JP"/>
            </a:defPPr>
            <a:lvl1pPr marL="0" marR="0" lvl="0" indent="0" defTabSz="914400" eaLnBrk="1" latinLnBrk="0" hangingPunct="1">
              <a:lnSpc>
                <a:spcPct val="100000"/>
              </a:lnSpc>
              <a:buClrTx/>
              <a:buSzTx/>
              <a:buFontTx/>
              <a:buNone/>
              <a:tabLst/>
              <a:defRPr sz="1600" b="0" i="0" u="none" strike="noStrike" cap="none" spc="0" normalizeH="0" baseline="0">
                <a:ln>
                  <a:noFill/>
                </a:ln>
                <a:solidFill>
                  <a:schemeClr val="bg1"/>
                </a:solidFill>
                <a:effectLst/>
                <a:uLnTx/>
                <a:uFillTx/>
                <a:latin typeface="ＭＳ ゴシック" panose="020B0609070205080204" pitchFamily="49" charset="-128"/>
                <a:ea typeface="ＭＳ ゴシック" panose="020B0609070205080204" pitchFamily="49"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４．まちづくりと連携した駐車場施策</a:t>
            </a:r>
          </a:p>
        </p:txBody>
      </p:sp>
      <p:sp>
        <p:nvSpPr>
          <p:cNvPr id="1486" name="テキスト ボックス 37"/>
          <p:cNvSpPr txBox="1"/>
          <p:nvPr/>
        </p:nvSpPr>
        <p:spPr>
          <a:xfrm>
            <a:off x="559979" y="1047219"/>
            <a:ext cx="4306872" cy="55399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○駐車場のあり方・施策の検討に際して、まず、自らの都市が目指すべき</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将来の都市像を明確化</a:t>
            </a:r>
          </a:p>
        </p:txBody>
      </p:sp>
      <p:sp>
        <p:nvSpPr>
          <p:cNvPr id="1489" name="テキスト ボックス 36"/>
          <p:cNvSpPr txBox="1"/>
          <p:nvPr/>
        </p:nvSpPr>
        <p:spPr>
          <a:xfrm>
            <a:off x="559979" y="997663"/>
            <a:ext cx="4297596" cy="215444"/>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１　目指すべき都市像</a:t>
            </a:r>
          </a:p>
        </p:txBody>
      </p:sp>
      <p:sp>
        <p:nvSpPr>
          <p:cNvPr id="1490" name="テキスト ボックス 18"/>
          <p:cNvSpPr txBox="1"/>
          <p:nvPr/>
        </p:nvSpPr>
        <p:spPr>
          <a:xfrm>
            <a:off x="5041793" y="1047219"/>
            <a:ext cx="4306872" cy="55399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○来訪者が安心して快適に移動できるよう、</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歩行者優先エリアを設定</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し、歩行者中心の賑わいある街路空間を構築</a:t>
            </a:r>
          </a:p>
        </p:txBody>
      </p:sp>
      <p:sp>
        <p:nvSpPr>
          <p:cNvPr id="1491" name="テキスト ボックス 19"/>
          <p:cNvSpPr txBox="1"/>
          <p:nvPr/>
        </p:nvSpPr>
        <p:spPr>
          <a:xfrm>
            <a:off x="5041793" y="997663"/>
            <a:ext cx="4297596" cy="215444"/>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２　歩行者中心の街路空間を構築すべきエリア</a:t>
            </a:r>
          </a:p>
        </p:txBody>
      </p:sp>
      <p:sp>
        <p:nvSpPr>
          <p:cNvPr id="1492" name="テキスト ボックス 20"/>
          <p:cNvSpPr txBox="1"/>
          <p:nvPr/>
        </p:nvSpPr>
        <p:spPr>
          <a:xfrm>
            <a:off x="559979" y="1759363"/>
            <a:ext cx="4306872" cy="55399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○歩行者中心の街路空間とする、トランジットモール化する等、それぞれの</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街路ごとに「性格づけ」</a:t>
            </a:r>
          </a:p>
        </p:txBody>
      </p:sp>
      <p:sp>
        <p:nvSpPr>
          <p:cNvPr id="1493" name="テキスト ボックス 22"/>
          <p:cNvSpPr txBox="1"/>
          <p:nvPr/>
        </p:nvSpPr>
        <p:spPr>
          <a:xfrm>
            <a:off x="559979" y="1709807"/>
            <a:ext cx="4297596" cy="215444"/>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３　街路ごとの「性格づけ」</a:t>
            </a:r>
          </a:p>
        </p:txBody>
      </p:sp>
      <p:sp>
        <p:nvSpPr>
          <p:cNvPr id="1494" name="テキスト ボックス 23"/>
          <p:cNvSpPr txBox="1"/>
          <p:nvPr/>
        </p:nvSpPr>
        <p:spPr>
          <a:xfrm>
            <a:off x="5041793" y="1759363"/>
            <a:ext cx="4306872" cy="55399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○土地利用、交通、社会経済動向のみならず、</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民間活動等の実施状況など、様々なデータ</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を取得し、分析</a:t>
            </a:r>
          </a:p>
        </p:txBody>
      </p:sp>
      <p:sp>
        <p:nvSpPr>
          <p:cNvPr id="1495" name="テキスト ボックス 26"/>
          <p:cNvSpPr txBox="1"/>
          <p:nvPr/>
        </p:nvSpPr>
        <p:spPr>
          <a:xfrm>
            <a:off x="5041793" y="1709807"/>
            <a:ext cx="4297596" cy="215444"/>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４　多角的な状況分析に基づく検討</a:t>
            </a:r>
          </a:p>
        </p:txBody>
      </p:sp>
      <p:sp>
        <p:nvSpPr>
          <p:cNvPr id="1496" name="テキスト ボックス 27"/>
          <p:cNvSpPr txBox="1"/>
          <p:nvPr/>
        </p:nvSpPr>
        <p:spPr>
          <a:xfrm>
            <a:off x="559979" y="2471507"/>
            <a:ext cx="8772458" cy="553998"/>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○附置義務に係る「</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地域ルール</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」の活用	           ○</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フリンジ駐車場</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への集約化</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○様々な土地利用施策等との連携を通じた駐車場の</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立地誘導、出入口のコントロール</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等</a:t>
            </a:r>
          </a:p>
        </p:txBody>
      </p:sp>
      <p:sp>
        <p:nvSpPr>
          <p:cNvPr id="1497" name="テキスト ボックス 28"/>
          <p:cNvSpPr txBox="1"/>
          <p:nvPr/>
        </p:nvSpPr>
        <p:spPr>
          <a:xfrm>
            <a:off x="559979" y="2421951"/>
            <a:ext cx="4293904" cy="215444"/>
          </a:xfrm>
          <a:prstGeom prst="rect">
            <a:avLst/>
          </a:prstGeom>
          <a:solidFill>
            <a:srgbClr val="FFFFCC"/>
          </a:solidFill>
          <a:ln>
            <a:solidFill>
              <a:srgbClr val="FFC000"/>
            </a:solidFill>
          </a:ln>
        </p:spPr>
        <p:style>
          <a:lnRef idx="1">
            <a:schemeClr val="accent2"/>
          </a:lnRef>
          <a:fillRef idx="2">
            <a:schemeClr val="accent2"/>
          </a:fillRef>
          <a:effectRef idx="1">
            <a:schemeClr val="accent2"/>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５　駐車場の配置の適正化</a:t>
            </a:r>
          </a:p>
        </p:txBody>
      </p:sp>
      <p:sp>
        <p:nvSpPr>
          <p:cNvPr id="1498" name="テキスト ボックス 29"/>
          <p:cNvSpPr txBox="1"/>
          <p:nvPr/>
        </p:nvSpPr>
        <p:spPr>
          <a:xfrm>
            <a:off x="559979" y="3183651"/>
            <a:ext cx="8776087" cy="923330"/>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○行政が計画に基づき街路空間を構築、民間事業者の建築等を誘導する＜計画論的アプローチ＞とともに、近年、</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民間による個別の自発的なイベント・まちづくり活動の積み重ねにより、街路空間のあり方を変えていく＜民間主導アプローチ＞</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の動きも。</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○地区レベルのスケールで民間と公共が議論し、地区のあり方</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（地区ビジョン）を公共・民間が共有する仕組み</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を導入</a:t>
            </a:r>
          </a:p>
        </p:txBody>
      </p:sp>
      <p:sp>
        <p:nvSpPr>
          <p:cNvPr id="1499" name="テキスト ボックス 33"/>
          <p:cNvSpPr txBox="1"/>
          <p:nvPr/>
        </p:nvSpPr>
        <p:spPr>
          <a:xfrm>
            <a:off x="559979" y="3134095"/>
            <a:ext cx="8766810" cy="215444"/>
          </a:xfrm>
          <a:prstGeom prst="rect">
            <a:avLst/>
          </a:prstGeom>
          <a:solidFill>
            <a:srgbClr val="CCCCFF"/>
          </a:solidFill>
        </p:spPr>
        <p:style>
          <a:lnRef idx="1">
            <a:schemeClr val="accent6"/>
          </a:lnRef>
          <a:fillRef idx="2">
            <a:schemeClr val="accent6"/>
          </a:fillRef>
          <a:effectRef idx="1">
            <a:schemeClr val="accent6"/>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６　歩行者中心の街路空間の構築に向けた様々なアプローチ </a:t>
            </a:r>
          </a:p>
        </p:txBody>
      </p:sp>
      <p:sp>
        <p:nvSpPr>
          <p:cNvPr id="1500" name="テキスト ボックス 34"/>
          <p:cNvSpPr txBox="1"/>
          <p:nvPr/>
        </p:nvSpPr>
        <p:spPr>
          <a:xfrm>
            <a:off x="559979" y="4265127"/>
            <a:ext cx="4372619" cy="738664"/>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○継続利用か、他用途へ転換か、</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既存駐車場は検証</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○良質な駐車場ストックは有効活用しつつ課題対応</a:t>
            </a: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○有用性が少ないものは、利用転換を誘導</a:t>
            </a:r>
          </a:p>
        </p:txBody>
      </p:sp>
      <p:sp>
        <p:nvSpPr>
          <p:cNvPr id="1501" name="テキスト ボックス 38"/>
          <p:cNvSpPr txBox="1"/>
          <p:nvPr/>
        </p:nvSpPr>
        <p:spPr>
          <a:xfrm>
            <a:off x="559979" y="4215571"/>
            <a:ext cx="4384388" cy="215444"/>
          </a:xfrm>
          <a:prstGeom prst="rect">
            <a:avLst/>
          </a:prstGeom>
          <a:solidFill>
            <a:srgbClr val="CCCCFF"/>
          </a:solidFill>
        </p:spPr>
        <p:style>
          <a:lnRef idx="1">
            <a:schemeClr val="accent6"/>
          </a:lnRef>
          <a:fillRef idx="2">
            <a:schemeClr val="accent6"/>
          </a:fillRef>
          <a:effectRef idx="1">
            <a:schemeClr val="accent6"/>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７　駐車場の有用性の検証</a:t>
            </a:r>
          </a:p>
        </p:txBody>
      </p:sp>
      <p:sp>
        <p:nvSpPr>
          <p:cNvPr id="1502" name="テキスト ボックス 39"/>
          <p:cNvSpPr txBox="1"/>
          <p:nvPr/>
        </p:nvSpPr>
        <p:spPr>
          <a:xfrm>
            <a:off x="5041793" y="4265127"/>
            <a:ext cx="4306871" cy="738664"/>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tIns="0" bIns="0" rtlCol="0">
            <a:spAutoFit/>
          </a:bodyPr>
          <a:lstStyle/>
          <a:p>
            <a:pPr marL="180975" marR="0" lvl="0" indent="-180975"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有用性が少ないと評価された駐車場</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は、市街地における</a:t>
            </a:r>
            <a:r>
              <a:rPr kumimoji="1" lang="ja-JP" altLang="en-US" sz="12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貴重な空間として、まちの賑わい創出に活用</a:t>
            </a:r>
            <a:r>
              <a:rPr kumimoji="1"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する等、土地利用転換を誘導</a:t>
            </a:r>
          </a:p>
        </p:txBody>
      </p:sp>
      <p:sp>
        <p:nvSpPr>
          <p:cNvPr id="1503" name="テキスト ボックス 40"/>
          <p:cNvSpPr txBox="1"/>
          <p:nvPr/>
        </p:nvSpPr>
        <p:spPr>
          <a:xfrm>
            <a:off x="5041793" y="4215571"/>
            <a:ext cx="4297596" cy="215444"/>
          </a:xfrm>
          <a:prstGeom prst="rect">
            <a:avLst/>
          </a:prstGeom>
          <a:solidFill>
            <a:srgbClr val="CCCCFF"/>
          </a:solidFill>
        </p:spPr>
        <p:style>
          <a:lnRef idx="1">
            <a:schemeClr val="accent6"/>
          </a:lnRef>
          <a:fillRef idx="2">
            <a:schemeClr val="accent6"/>
          </a:fillRef>
          <a:effectRef idx="1">
            <a:schemeClr val="accent6"/>
          </a:effectRef>
          <a:fontRef idx="minor">
            <a:schemeClr val="dk1"/>
          </a:fontRef>
        </p:style>
        <p:txBody>
          <a:bodyPr wrap="square" t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８　駐車場の土地利用転換・利活用の促進</a:t>
            </a:r>
          </a:p>
        </p:txBody>
      </p:sp>
      <p:sp>
        <p:nvSpPr>
          <p:cNvPr id="1504" name="テキスト ボックス 41"/>
          <p:cNvSpPr txBox="1"/>
          <p:nvPr/>
        </p:nvSpPr>
        <p:spPr>
          <a:xfrm>
            <a:off x="488503" y="5319496"/>
            <a:ext cx="9073009" cy="954107"/>
          </a:xfrm>
          <a:prstGeom prst="rect">
            <a:avLst/>
          </a:prstGeom>
          <a:gradFill>
            <a:gsLst>
              <a:gs pos="0">
                <a:schemeClr val="accent1">
                  <a:tint val="50000"/>
                  <a:satMod val="300000"/>
                  <a:lumMod val="50000"/>
                  <a:lumOff val="50000"/>
                </a:schemeClr>
              </a:gs>
              <a:gs pos="35000">
                <a:schemeClr val="accent1">
                  <a:tint val="37000"/>
                  <a:satMod val="300000"/>
                  <a:lumMod val="50000"/>
                  <a:lumOff val="50000"/>
                </a:schemeClr>
              </a:gs>
              <a:gs pos="100000">
                <a:schemeClr val="accent1">
                  <a:tint val="15000"/>
                  <a:satMod val="350000"/>
                  <a:lumMod val="50000"/>
                  <a:lumOff val="50000"/>
                </a:schemeClr>
              </a:gs>
            </a:gsLst>
            <a:lin ang="16200000" scaled="0"/>
            <a:tileRect/>
          </a:gra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置義務駐車場制度の緩和・隔地駐車場　○ 立地・出入口コントロール</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駐車場の再配置（リロケーション）</a:t>
            </a:r>
            <a:endParaRPr kumimoji="1" lang="en-US" altLang="ja-JP"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 ○ 民間によるまちづくりの取り組みとの連携（社会実験ほかスタートアップへの支援）　等</a:t>
            </a:r>
          </a:p>
        </p:txBody>
      </p:sp>
      <p:sp>
        <p:nvSpPr>
          <p:cNvPr id="1505" name="テキスト ボックス 42"/>
          <p:cNvSpPr txBox="1"/>
          <p:nvPr/>
        </p:nvSpPr>
        <p:spPr>
          <a:xfrm>
            <a:off x="488503" y="5180997"/>
            <a:ext cx="5544617"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defPPr>
              <a:defRPr lang="ja-JP"/>
            </a:defPPr>
            <a:lvl1pPr marL="0" marR="0" lvl="0" indent="0" defTabSz="914400" eaLnBrk="1" latinLnBrk="0" hangingPunct="1">
              <a:lnSpc>
                <a:spcPct val="100000"/>
              </a:lnSpc>
              <a:buClrTx/>
              <a:buSzTx/>
              <a:buFontTx/>
              <a:buNone/>
              <a:tabLst/>
              <a:defRPr sz="1600" b="0" i="0" u="none" strike="noStrike" cap="none" spc="0" normalizeH="0" baseline="0">
                <a:ln>
                  <a:noFill/>
                </a:ln>
                <a:solidFill>
                  <a:schemeClr val="bg1"/>
                </a:solidFill>
                <a:effectLst/>
                <a:uLnTx/>
                <a:uFillTx/>
                <a:latin typeface="ＭＳ ゴシック" panose="020B0609070205080204" pitchFamily="49" charset="-128"/>
                <a:ea typeface="ＭＳ ゴシック" panose="020B0609070205080204" pitchFamily="49"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５．駐車場の配置の適正化に資する仕組み</a:t>
            </a:r>
          </a:p>
        </p:txBody>
      </p:sp>
      <p:sp>
        <p:nvSpPr>
          <p:cNvPr id="1506" name="テキスト ボックス 43"/>
          <p:cNvSpPr txBox="1"/>
          <p:nvPr/>
        </p:nvSpPr>
        <p:spPr>
          <a:xfrm>
            <a:off x="488503" y="6350436"/>
            <a:ext cx="4068000"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defPPr>
              <a:defRPr lang="ja-JP"/>
            </a:defPPr>
            <a:lvl1pPr marL="0" marR="0" lvl="0" indent="0" defTabSz="914400" eaLnBrk="1" latinLnBrk="0" hangingPunct="1">
              <a:lnSpc>
                <a:spcPct val="100000"/>
              </a:lnSpc>
              <a:buClrTx/>
              <a:buSzTx/>
              <a:buFontTx/>
              <a:buNone/>
              <a:tabLst/>
              <a:defRPr sz="1600" b="0" i="0" u="none" strike="noStrike" cap="none" spc="0" normalizeH="0" baseline="0">
                <a:ln>
                  <a:noFill/>
                </a:ln>
                <a:solidFill>
                  <a:schemeClr val="bg1"/>
                </a:solidFill>
                <a:effectLst/>
                <a:uLnTx/>
                <a:uFillTx/>
                <a:latin typeface="ＭＳ ゴシック" panose="020B0609070205080204" pitchFamily="49" charset="-128"/>
                <a:ea typeface="ＭＳ ゴシック" panose="020B0609070205080204" pitchFamily="49"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６．駐車場の多様なニーズへの対応</a:t>
            </a:r>
          </a:p>
        </p:txBody>
      </p:sp>
      <p:sp>
        <p:nvSpPr>
          <p:cNvPr id="1507" name="テキスト ボックス 44"/>
          <p:cNvSpPr txBox="1"/>
          <p:nvPr/>
        </p:nvSpPr>
        <p:spPr>
          <a:xfrm>
            <a:off x="5041793" y="6350436"/>
            <a:ext cx="4068000" cy="318924"/>
          </a:xfrm>
          <a:prstGeom prst="rect">
            <a:avLst/>
          </a:prstGeom>
          <a:solidFill>
            <a:srgbClr val="4597A0"/>
          </a:solidFill>
          <a:ln>
            <a:solidFill>
              <a:srgbClr val="1E4649"/>
            </a:solidFill>
          </a:ln>
        </p:spPr>
        <p:style>
          <a:lnRef idx="1">
            <a:schemeClr val="accent4"/>
          </a:lnRef>
          <a:fillRef idx="2">
            <a:schemeClr val="accent4"/>
          </a:fillRef>
          <a:effectRef idx="1">
            <a:schemeClr val="accent4"/>
          </a:effectRef>
          <a:fontRef idx="minor">
            <a:schemeClr val="dk1"/>
          </a:fontRef>
        </p:style>
        <p:txBody>
          <a:bodyPr wrap="square" tIns="36000" bIns="36000" rtlCol="0">
            <a:spAutoFit/>
          </a:bodyPr>
          <a:lstStyle>
            <a:defPPr>
              <a:defRPr lang="ja-JP"/>
            </a:defPPr>
            <a:lvl1pPr marL="0" marR="0" lvl="0" indent="0" defTabSz="914400" eaLnBrk="1" latinLnBrk="0" hangingPunct="1">
              <a:lnSpc>
                <a:spcPct val="100000"/>
              </a:lnSpc>
              <a:buClrTx/>
              <a:buSzTx/>
              <a:buFontTx/>
              <a:buNone/>
              <a:tabLst/>
              <a:defRPr sz="1600" b="0" i="0" u="none" strike="noStrike" cap="none" spc="0" normalizeH="0" baseline="0">
                <a:ln>
                  <a:noFill/>
                </a:ln>
                <a:solidFill>
                  <a:schemeClr val="bg1"/>
                </a:solidFill>
                <a:effectLst/>
                <a:uLnTx/>
                <a:uFillTx/>
                <a:latin typeface="ＭＳ ゴシック" panose="020B0609070205080204" pitchFamily="49" charset="-128"/>
                <a:ea typeface="ＭＳ ゴシック" panose="020B0609070205080204" pitchFamily="49"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ＭＳ ゴシック" panose="020B0609070205080204" pitchFamily="49" charset="-128"/>
                <a:ea typeface="ＭＳ ゴシック" panose="020B0609070205080204" pitchFamily="49" charset="-128"/>
                <a:cs typeface="+mn-cs"/>
              </a:rPr>
              <a:t>７．荷さばき・自動二輪駐車場等への対応</a:t>
            </a:r>
          </a:p>
        </p:txBody>
      </p:sp>
      <p:sp>
        <p:nvSpPr>
          <p:cNvPr id="2" name="スライド番号プレースホルダー 1"/>
          <p:cNvSpPr>
            <a:spLocks noGrp="1"/>
          </p:cNvSpPr>
          <p:nvPr>
            <p:ph type="sldNum" sz="quarter" idx="12"/>
          </p:nvPr>
        </p:nvSpPr>
        <p:spPr>
          <a:xfrm>
            <a:off x="7594593" y="6387053"/>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111290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タイトル 1"/>
          <p:cNvSpPr txBox="1"/>
          <p:nvPr/>
        </p:nvSpPr>
        <p:spPr>
          <a:xfrm>
            <a:off x="0" y="0"/>
            <a:ext cx="7605713" cy="47625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HGP創英角ｺﾞｼｯｸUB"/>
                <a:ea typeface="ＭＳ Ｐゴシック"/>
                <a:cs typeface="+mn-cs"/>
              </a:rPr>
              <a:t>駐車場の整備状況（令和２年度末）</a:t>
            </a:r>
            <a:endParaRPr kumimoji="1" lang="en-US" altLang="ja-JP" sz="2800" b="0" i="0" u="none" strike="noStrike" kern="0" cap="none" spc="0" normalizeH="0" baseline="0" noProof="0" dirty="0">
              <a:ln>
                <a:noFill/>
              </a:ln>
              <a:solidFill>
                <a:srgbClr val="4087C8"/>
              </a:solidFill>
              <a:effectLst/>
              <a:uLnTx/>
              <a:uFillTx/>
              <a:latin typeface="HGP創英角ｺﾞｼｯｸUB"/>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0" cap="none" spc="0" normalizeH="0" baseline="0" noProof="0" dirty="0">
              <a:ln>
                <a:noFill/>
              </a:ln>
              <a:solidFill>
                <a:srgbClr val="4087C8"/>
              </a:solidFill>
              <a:effectLst/>
              <a:uLnTx/>
              <a:uFillTx/>
              <a:latin typeface="HGP創英角ｺﾞｼｯｸUB"/>
              <a:ea typeface="ＭＳ Ｐゴシック"/>
              <a:cs typeface="+mn-cs"/>
            </a:endParaRPr>
          </a:p>
        </p:txBody>
      </p:sp>
      <p:sp>
        <p:nvSpPr>
          <p:cNvPr id="1241" name="テキスト ボックス 9"/>
          <p:cNvSpPr txBox="1">
            <a:spLocks noChangeArrowheads="1"/>
          </p:cNvSpPr>
          <p:nvPr/>
        </p:nvSpPr>
        <p:spPr>
          <a:xfrm>
            <a:off x="323174" y="908720"/>
            <a:ext cx="9217024" cy="5940088"/>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駐車場総供用台数　５４３．９万台</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駐車面積５００㎡未満の駐車場（コインパーキング等）や、特定の者が利用する駐車場（車庫等）等は</a:t>
            </a:r>
            <a:endPar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原則として統計に含まれない。</a:t>
            </a:r>
            <a:endPar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自動車保有台数　</a:t>
            </a:r>
            <a:r>
              <a:rPr kumimoji="1" lang="ja-JP"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７８３２万台</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自動車１万台当たりの駐車台数　</a:t>
            </a:r>
            <a:r>
              <a:rPr kumimoji="1" lang="ja-JP" alt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６９４．５台</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42" name="円/楕円 3"/>
          <p:cNvSpPr/>
          <p:nvPr/>
        </p:nvSpPr>
        <p:spPr>
          <a:xfrm>
            <a:off x="1815354" y="1638267"/>
            <a:ext cx="3384776" cy="32066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43" name="円/楕円 9"/>
          <p:cNvSpPr/>
          <p:nvPr/>
        </p:nvSpPr>
        <p:spPr>
          <a:xfrm>
            <a:off x="4241431" y="1638267"/>
            <a:ext cx="3470843" cy="328816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44" name="円/楕円 10"/>
          <p:cNvSpPr/>
          <p:nvPr/>
        </p:nvSpPr>
        <p:spPr>
          <a:xfrm>
            <a:off x="1025840" y="2449497"/>
            <a:ext cx="1717882" cy="16274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45" name="円/楕円 11"/>
          <p:cNvSpPr/>
          <p:nvPr/>
        </p:nvSpPr>
        <p:spPr>
          <a:xfrm>
            <a:off x="8075054" y="2641551"/>
            <a:ext cx="1195686" cy="113275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246" name="テキスト ボックス 9"/>
          <p:cNvSpPr txBox="1">
            <a:spLocks noChangeArrowheads="1"/>
          </p:cNvSpPr>
          <p:nvPr/>
        </p:nvSpPr>
        <p:spPr>
          <a:xfrm>
            <a:off x="317645" y="1986128"/>
            <a:ext cx="1347249" cy="1015663"/>
          </a:xfrm>
          <a:prstGeom prst="rect">
            <a:avLst/>
          </a:prstGeom>
          <a:solidFill>
            <a:schemeClr val="bg1"/>
          </a:solid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都市計画</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駐車場</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１１．５</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47" name="テキスト ボックス 9"/>
          <p:cNvSpPr txBox="1">
            <a:spLocks noChangeArrowheads="1"/>
          </p:cNvSpPr>
          <p:nvPr/>
        </p:nvSpPr>
        <p:spPr>
          <a:xfrm>
            <a:off x="787280" y="3063176"/>
            <a:ext cx="1347249" cy="400110"/>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０．６</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48" name="テキスト ボックス 9"/>
          <p:cNvSpPr txBox="1">
            <a:spLocks noChangeArrowheads="1"/>
          </p:cNvSpPr>
          <p:nvPr/>
        </p:nvSpPr>
        <p:spPr>
          <a:xfrm>
            <a:off x="1600896" y="3070555"/>
            <a:ext cx="1347249" cy="400110"/>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１０．９</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49" name="テキスト ボックス 9"/>
          <p:cNvSpPr txBox="1">
            <a:spLocks noChangeArrowheads="1"/>
          </p:cNvSpPr>
          <p:nvPr/>
        </p:nvSpPr>
        <p:spPr>
          <a:xfrm>
            <a:off x="2599706" y="1383313"/>
            <a:ext cx="1491265" cy="707886"/>
          </a:xfrm>
          <a:prstGeom prst="rect">
            <a:avLst/>
          </a:prstGeom>
          <a:solidFill>
            <a:schemeClr val="bg1"/>
          </a:solid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届出駐車場</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２６０．３</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50" name="テキスト ボックス 9"/>
          <p:cNvSpPr txBox="1">
            <a:spLocks noChangeArrowheads="1"/>
          </p:cNvSpPr>
          <p:nvPr/>
        </p:nvSpPr>
        <p:spPr>
          <a:xfrm>
            <a:off x="2794020" y="3076294"/>
            <a:ext cx="1347249" cy="400110"/>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１８８．１</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51" name="テキスト ボックス 9"/>
          <p:cNvSpPr txBox="1">
            <a:spLocks noChangeArrowheads="1"/>
          </p:cNvSpPr>
          <p:nvPr/>
        </p:nvSpPr>
        <p:spPr>
          <a:xfrm>
            <a:off x="4068894" y="3063176"/>
            <a:ext cx="1347249" cy="400110"/>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６１．３</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52" name="テキスト ボックス 9"/>
          <p:cNvSpPr txBox="1">
            <a:spLocks noChangeArrowheads="1"/>
          </p:cNvSpPr>
          <p:nvPr/>
        </p:nvSpPr>
        <p:spPr>
          <a:xfrm>
            <a:off x="4796350" y="1340768"/>
            <a:ext cx="2376264" cy="707886"/>
          </a:xfrm>
          <a:prstGeom prst="rect">
            <a:avLst/>
          </a:prstGeom>
          <a:solidFill>
            <a:schemeClr val="bg1"/>
          </a:solid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附置義務駐車施設３４４．２</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53" name="テキスト ボックス 9"/>
          <p:cNvSpPr txBox="1">
            <a:spLocks noChangeArrowheads="1"/>
          </p:cNvSpPr>
          <p:nvPr/>
        </p:nvSpPr>
        <p:spPr>
          <a:xfrm>
            <a:off x="5434555" y="3070555"/>
            <a:ext cx="1347249" cy="400110"/>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２８３．０</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54" name="テキスト ボックス 9"/>
          <p:cNvSpPr txBox="1">
            <a:spLocks noChangeArrowheads="1"/>
          </p:cNvSpPr>
          <p:nvPr/>
        </p:nvSpPr>
        <p:spPr>
          <a:xfrm>
            <a:off x="7928298" y="2431324"/>
            <a:ext cx="1489198" cy="400110"/>
          </a:xfrm>
          <a:prstGeom prst="rect">
            <a:avLst/>
          </a:prstGeom>
          <a:solidFill>
            <a:schemeClr val="bg1"/>
          </a:solid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路上駐車場</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1255" name="テキスト ボックス 9"/>
          <p:cNvSpPr txBox="1">
            <a:spLocks noChangeArrowheads="1"/>
          </p:cNvSpPr>
          <p:nvPr/>
        </p:nvSpPr>
        <p:spPr>
          <a:xfrm>
            <a:off x="7987970" y="3023354"/>
            <a:ext cx="1347249" cy="400110"/>
          </a:xfrm>
          <a:prstGeom prst="rect">
            <a:avLst/>
          </a:prstGeom>
          <a:noFill/>
          <a:ln>
            <a:noFill/>
          </a:ln>
        </p:spPr>
        <p:txBody>
          <a:bodyPr wrap="square">
            <a:spAutoFit/>
          </a:bodyPr>
          <a:lstStyle>
            <a:lvl1pPr marL="536575" indent="-536575"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536575" marR="0" lvl="0" indent="-536575"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０．０６</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5B7700-827F-4560-8B1D-31568A95631F}"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26867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020757" y="1986097"/>
            <a:ext cx="2491318" cy="2791590"/>
          </a:xfrm>
          <a:prstGeom prst="rect">
            <a:avLst/>
          </a:prstGeom>
        </p:spPr>
      </p:pic>
      <p:pic>
        <p:nvPicPr>
          <p:cNvPr id="3" name="図 2"/>
          <p:cNvPicPr>
            <a:picLocks noChangeAspect="1"/>
          </p:cNvPicPr>
          <p:nvPr/>
        </p:nvPicPr>
        <p:blipFill>
          <a:blip r:embed="rId4"/>
          <a:stretch>
            <a:fillRect/>
          </a:stretch>
        </p:blipFill>
        <p:spPr>
          <a:xfrm>
            <a:off x="128464" y="1987299"/>
            <a:ext cx="2504315" cy="2790388"/>
          </a:xfrm>
          <a:prstGeom prst="rect">
            <a:avLst/>
          </a:prstGeom>
        </p:spPr>
      </p:pic>
      <p:sp>
        <p:nvSpPr>
          <p:cNvPr id="1293" name="タイトル 9"/>
          <p:cNvSpPr>
            <a:spLocks noGrp="1"/>
          </p:cNvSpPr>
          <p:nvPr>
            <p:ph type="title"/>
          </p:nvPr>
        </p:nvSpPr>
        <p:spPr>
          <a:xfrm>
            <a:off x="0" y="0"/>
            <a:ext cx="8174182" cy="476250"/>
          </a:xfrm>
        </p:spPr>
        <p:txBody>
          <a:bodyPr/>
          <a:lstStyle/>
          <a:p>
            <a:r>
              <a:rPr lang="ja-JP" altLang="en-US" dirty="0"/>
              <a:t>駐車場の整備状況（令和２年度末）</a:t>
            </a:r>
          </a:p>
        </p:txBody>
      </p:sp>
      <p:sp>
        <p:nvSpPr>
          <p:cNvPr id="1294" name="正方形/長方形 2"/>
          <p:cNvSpPr/>
          <p:nvPr/>
        </p:nvSpPr>
        <p:spPr>
          <a:xfrm>
            <a:off x="272480" y="764704"/>
            <a:ext cx="9361040" cy="338554"/>
          </a:xfrm>
          <a:prstGeom prst="rect">
            <a:avLst/>
          </a:prstGeom>
          <a:noFill/>
          <a:ln>
            <a:solidFill>
              <a:schemeClr val="tx1"/>
            </a:solidFill>
          </a:ln>
        </p:spPr>
        <p:txBody>
          <a:bodyPr wrap="square" rtlCol="0" anchor="ctr">
            <a:spAutoFit/>
          </a:bodyPr>
          <a:lstStyle/>
          <a:p>
            <a:pPr marL="263525" marR="0" lvl="0" indent="-263525"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○駐車場の量的整備が進む一方、自動車保有台数は近年横ばいで推移。</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1295" name="テキスト ボックス 17"/>
          <p:cNvSpPr txBox="1"/>
          <p:nvPr/>
        </p:nvSpPr>
        <p:spPr>
          <a:xfrm>
            <a:off x="-15552" y="1395949"/>
            <a:ext cx="1800493" cy="307777"/>
          </a:xfrm>
          <a:prstGeom prst="rect">
            <a:avLst/>
          </a:prstGeom>
          <a:noFill/>
        </p:spPr>
        <p:txBody>
          <a:bodyPr wrap="none" rtlCol="0">
            <a:spAutoFit/>
          </a:bodyPr>
          <a:lstStyle>
            <a:defPPr>
              <a:defRPr lang="ja-JP"/>
            </a:defPPr>
            <a:lvl1pPr marL="0" defTabSz="914400" eaLnBrk="1" latinLnBrk="0" hangingPunct="1">
              <a:defRPr sz="1400">
                <a:latin typeface="UD デジタル 教科書体 NP-R" panose="02020400000000000000" pitchFamily="18" charset="-128"/>
                <a:ea typeface="UD デジタル 教科書体 NP-R" panose="02020400000000000000" pitchFamily="18" charset="-128"/>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lvl="4" indent="-1828800" defTabSz="914400" eaLnBrk="1" latinLnBrk="0" hangingPunct="1">
              <a:defRPr sz="1400" b="1" kern="100">
                <a:latin typeface="UD デジタル 教科書体 NP-R" panose="02020400000000000000" pitchFamily="18" charset="-128"/>
                <a:ea typeface="UD デジタル 教科書体 NP-R" panose="02020400000000000000" pitchFamily="18" charset="-128"/>
                <a:cs typeface="Times New Roman" panose="02020603050405020304" pitchFamily="18" charset="0"/>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■駐車場台数の推移</a:t>
            </a:r>
          </a:p>
        </p:txBody>
      </p:sp>
      <p:sp>
        <p:nvSpPr>
          <p:cNvPr id="1296" name="テキスト ボックス 18"/>
          <p:cNvSpPr txBox="1"/>
          <p:nvPr/>
        </p:nvSpPr>
        <p:spPr>
          <a:xfrm>
            <a:off x="2876741" y="1393662"/>
            <a:ext cx="2159566" cy="307777"/>
          </a:xfrm>
          <a:prstGeom prst="rect">
            <a:avLst/>
          </a:prstGeom>
          <a:noFill/>
        </p:spPr>
        <p:txBody>
          <a:bodyPr wrap="none" rtlCol="0">
            <a:spAutoFit/>
          </a:bodyPr>
          <a:lstStyle>
            <a:defPPr>
              <a:defRPr lang="ja-JP"/>
            </a:defPPr>
            <a:lvl1pPr marL="0" defTabSz="914400" eaLnBrk="1" latinLnBrk="0" hangingPunct="1">
              <a:defRPr sz="1400">
                <a:latin typeface="UD デジタル 教科書体 NP-R" panose="02020400000000000000" pitchFamily="18" charset="-128"/>
                <a:ea typeface="UD デジタル 教科書体 NP-R" panose="02020400000000000000" pitchFamily="18" charset="-128"/>
              </a:defRPr>
            </a:lvl1pPr>
            <a:lvl2pPr defTabSz="914400" eaLnBrk="1" latinLnBrk="0" hangingPunct="1">
              <a:defRPr sz="1800">
                <a:latin typeface="+mn-lt"/>
                <a:ea typeface="+mn-ea"/>
              </a:defRPr>
            </a:lvl2pPr>
            <a:lvl3pPr defTabSz="914400" eaLnBrk="1" latinLnBrk="0" hangingPunct="1">
              <a:defRPr sz="1800">
                <a:latin typeface="+mn-lt"/>
                <a:ea typeface="+mn-ea"/>
              </a:defRPr>
            </a:lvl3pPr>
            <a:lvl4pPr defTabSz="914400" eaLnBrk="1" latinLnBrk="0" hangingPunct="1">
              <a:defRPr sz="1800">
                <a:latin typeface="+mn-lt"/>
                <a:ea typeface="+mn-ea"/>
              </a:defRPr>
            </a:lvl4pPr>
            <a:lvl5pPr lvl="4" indent="-1828800" defTabSz="914400" eaLnBrk="1" latinLnBrk="0" hangingPunct="1">
              <a:defRPr sz="1400" b="1" kern="100">
                <a:latin typeface="UD デジタル 教科書体 NP-R" panose="02020400000000000000" pitchFamily="18" charset="-128"/>
                <a:ea typeface="UD デジタル 教科書体 NP-R" panose="02020400000000000000" pitchFamily="18" charset="-128"/>
                <a:cs typeface="Times New Roman" panose="02020603050405020304" pitchFamily="18" charset="0"/>
              </a:defRPr>
            </a:lvl5pPr>
            <a:lvl6pPr>
              <a:defRPr sz="1800">
                <a:latin typeface="+mn-lt"/>
                <a:ea typeface="+mn-ea"/>
              </a:defRPr>
            </a:lvl6pPr>
            <a:lvl7pPr>
              <a:defRPr sz="1800">
                <a:latin typeface="+mn-lt"/>
                <a:ea typeface="+mn-ea"/>
              </a:defRPr>
            </a:lvl7pPr>
            <a:lvl8pPr>
              <a:defRPr sz="1800">
                <a:latin typeface="+mn-lt"/>
                <a:ea typeface="+mn-ea"/>
              </a:defRPr>
            </a:lvl8pPr>
            <a:lvl9pPr>
              <a:defRPr sz="1800">
                <a:latin typeface="+mn-lt"/>
                <a:ea typeface="+mn-ea"/>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■自動車保有台数の推移</a:t>
            </a:r>
          </a:p>
        </p:txBody>
      </p:sp>
      <p:sp>
        <p:nvSpPr>
          <p:cNvPr id="1297" name="テキスト ボックス 20"/>
          <p:cNvSpPr txBox="1"/>
          <p:nvPr/>
        </p:nvSpPr>
        <p:spPr>
          <a:xfrm>
            <a:off x="-36119" y="1744721"/>
            <a:ext cx="110042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298" name="テキスト ボックス 21"/>
          <p:cNvSpPr txBox="1"/>
          <p:nvPr/>
        </p:nvSpPr>
        <p:spPr>
          <a:xfrm>
            <a:off x="475887" y="2678406"/>
            <a:ext cx="1107996"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駐車場総供用台数</a:t>
            </a:r>
          </a:p>
        </p:txBody>
      </p:sp>
      <p:cxnSp>
        <p:nvCxnSpPr>
          <p:cNvPr id="1299" name="直線コネクタ 22"/>
          <p:cNvCxnSpPr/>
          <p:nvPr/>
        </p:nvCxnSpPr>
        <p:spPr>
          <a:xfrm>
            <a:off x="1336189" y="2744125"/>
            <a:ext cx="315065" cy="304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0" name="テキスト ボックス 23"/>
          <p:cNvSpPr txBox="1"/>
          <p:nvPr/>
        </p:nvSpPr>
        <p:spPr>
          <a:xfrm>
            <a:off x="445725" y="3218418"/>
            <a:ext cx="992579"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駐車場増加台数</a:t>
            </a:r>
            <a:endParaRPr kumimoji="1"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5</a:t>
            </a: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年間）</a:t>
            </a:r>
          </a:p>
        </p:txBody>
      </p:sp>
      <p:cxnSp>
        <p:nvCxnSpPr>
          <p:cNvPr id="1301" name="直線コネクタ 24"/>
          <p:cNvCxnSpPr/>
          <p:nvPr/>
        </p:nvCxnSpPr>
        <p:spPr>
          <a:xfrm>
            <a:off x="1178657" y="3520953"/>
            <a:ext cx="315065" cy="3043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2" name="テキスト ボックス 25"/>
          <p:cNvSpPr txBox="1"/>
          <p:nvPr/>
        </p:nvSpPr>
        <p:spPr>
          <a:xfrm>
            <a:off x="1178657" y="1994535"/>
            <a:ext cx="94448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544</a:t>
            </a:r>
            <a:r>
              <a:rPr kumimoji="1" lang="ja-JP" altLang="en-US"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万台（R</a:t>
            </a:r>
            <a:r>
              <a:rPr kumimoji="1" lang="en-US" altLang="ja-JP"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2</a:t>
            </a:r>
            <a:r>
              <a:rPr kumimoji="1" lang="ja-JP" altLang="en-US"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
            </a:r>
          </a:p>
        </p:txBody>
      </p:sp>
      <p:sp>
        <p:nvSpPr>
          <p:cNvPr id="1303" name="テキスト ボックス 27"/>
          <p:cNvSpPr txBox="1"/>
          <p:nvPr/>
        </p:nvSpPr>
        <p:spPr>
          <a:xfrm>
            <a:off x="1577346" y="1751338"/>
            <a:ext cx="1168910"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総供用台数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4" name="テキスト ボックス 28"/>
          <p:cNvSpPr txBox="1"/>
          <p:nvPr/>
        </p:nvSpPr>
        <p:spPr>
          <a:xfrm>
            <a:off x="2825659" y="1753152"/>
            <a:ext cx="1040671"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5" name="テキスト ボックス 29"/>
          <p:cNvSpPr txBox="1"/>
          <p:nvPr/>
        </p:nvSpPr>
        <p:spPr>
          <a:xfrm>
            <a:off x="4435143" y="1765852"/>
            <a:ext cx="1227012"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保有台数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06" name="テキスト ボックス 30"/>
          <p:cNvSpPr txBox="1"/>
          <p:nvPr/>
        </p:nvSpPr>
        <p:spPr>
          <a:xfrm>
            <a:off x="3194618" y="2691777"/>
            <a:ext cx="992579" cy="2308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自動車保有台数</a:t>
            </a:r>
          </a:p>
        </p:txBody>
      </p:sp>
      <p:cxnSp>
        <p:nvCxnSpPr>
          <p:cNvPr id="1307" name="直線コネクタ 31"/>
          <p:cNvCxnSpPr/>
          <p:nvPr/>
        </p:nvCxnSpPr>
        <p:spPr>
          <a:xfrm>
            <a:off x="4014422" y="2883741"/>
            <a:ext cx="106049" cy="1842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08" name="テキスト ボックス 32"/>
          <p:cNvSpPr txBox="1"/>
          <p:nvPr/>
        </p:nvSpPr>
        <p:spPr>
          <a:xfrm>
            <a:off x="3806258" y="3520953"/>
            <a:ext cx="1338828"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自動車保有の増加台数</a:t>
            </a:r>
            <a:endParaRPr kumimoji="1"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5</a:t>
            </a:r>
            <a:r>
              <a:rPr kumimoji="1" lang="ja-JP"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年間）</a:t>
            </a:r>
          </a:p>
        </p:txBody>
      </p:sp>
      <p:cxnSp>
        <p:nvCxnSpPr>
          <p:cNvPr id="1309" name="直線コネクタ 33"/>
          <p:cNvCxnSpPr/>
          <p:nvPr/>
        </p:nvCxnSpPr>
        <p:spPr>
          <a:xfrm flipH="1">
            <a:off x="3991839" y="3741943"/>
            <a:ext cx="53688" cy="22368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0" name="テキスト ボックス 37"/>
          <p:cNvSpPr txBox="1"/>
          <p:nvPr/>
        </p:nvSpPr>
        <p:spPr>
          <a:xfrm>
            <a:off x="3806258" y="2261453"/>
            <a:ext cx="1015021"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7832</a:t>
            </a:r>
            <a:r>
              <a:rPr kumimoji="1" lang="ja-JP" altLang="en-US"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R2</a:t>
            </a:r>
            <a:r>
              <a:rPr kumimoji="1" lang="ja-JP" altLang="en-US"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a:t>
            </a:r>
          </a:p>
        </p:txBody>
      </p:sp>
      <p:cxnSp>
        <p:nvCxnSpPr>
          <p:cNvPr id="1311" name="直線コネクタ 38"/>
          <p:cNvCxnSpPr/>
          <p:nvPr/>
        </p:nvCxnSpPr>
        <p:spPr>
          <a:xfrm>
            <a:off x="2086579" y="2139860"/>
            <a:ext cx="204690" cy="13073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12" name="直線コネクタ 40"/>
          <p:cNvCxnSpPr/>
          <p:nvPr/>
        </p:nvCxnSpPr>
        <p:spPr>
          <a:xfrm>
            <a:off x="4741174" y="2371563"/>
            <a:ext cx="193964" cy="186869"/>
          </a:xfrm>
          <a:prstGeom prst="straightConnector1">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14" name="正方形/長方形 13"/>
          <p:cNvSpPr>
            <a:spLocks noChangeArrowheads="1"/>
          </p:cNvSpPr>
          <p:nvPr/>
        </p:nvSpPr>
        <p:spPr>
          <a:xfrm>
            <a:off x="5607831" y="1874448"/>
            <a:ext cx="2637260" cy="7386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駐車場の需給状況に関する</a:t>
            </a:r>
            <a:endParaRPr kumimoji="1" lang="en-US"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地方公共団体アンケート</a:t>
            </a:r>
            <a:endParaRPr kumimoji="1" lang="en-US"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令和</a:t>
            </a:r>
            <a:r>
              <a:rPr kumimoji="1" lang="en-US"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3</a:t>
            </a: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年</a:t>
            </a:r>
            <a:r>
              <a:rPr kumimoji="1" lang="ja-JP"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国土交通省調べ）</a:t>
            </a:r>
          </a:p>
        </p:txBody>
      </p:sp>
      <p:sp>
        <p:nvSpPr>
          <p:cNvPr id="1318" name="テキスト ボックス 17"/>
          <p:cNvSpPr txBox="1"/>
          <p:nvPr/>
        </p:nvSpPr>
        <p:spPr>
          <a:xfrm>
            <a:off x="-15552" y="4914064"/>
            <a:ext cx="274305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参考</a:t>
            </a:r>
            <a:r>
              <a:rPr kumimoji="0" lang="en-US" altLang="ja-JP"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駐車場台数の推移</a:t>
            </a:r>
            <a:r>
              <a:rPr kumimoji="0" lang="ja-JP" altLang="en-US" sz="100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（直近５か年）</a:t>
            </a:r>
          </a:p>
        </p:txBody>
      </p:sp>
      <p:sp>
        <p:nvSpPr>
          <p:cNvPr id="1319" name="テキスト ボックス 18"/>
          <p:cNvSpPr txBox="1"/>
          <p:nvPr/>
        </p:nvSpPr>
        <p:spPr>
          <a:xfrm>
            <a:off x="2876741" y="4914064"/>
            <a:ext cx="29674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参考</a:t>
            </a:r>
            <a:r>
              <a:rPr kumimoji="0" lang="en-US" altLang="ja-JP"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0" lang="ja-JP" altLang="en-US" sz="105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自動車保有台数の推移</a:t>
            </a:r>
            <a:r>
              <a:rPr kumimoji="0" lang="ja-JP" altLang="en-US" sz="1000" b="1" i="0" u="sng" strike="noStrike" kern="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（直近５か年）</a:t>
            </a:r>
          </a:p>
        </p:txBody>
      </p:sp>
      <p:sp>
        <p:nvSpPr>
          <p:cNvPr id="1320" name="テキスト ボックス 20"/>
          <p:cNvSpPr txBox="1"/>
          <p:nvPr/>
        </p:nvSpPr>
        <p:spPr>
          <a:xfrm>
            <a:off x="95704" y="5108594"/>
            <a:ext cx="1100421"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1" name="テキスト ボックス 27"/>
          <p:cNvSpPr txBox="1"/>
          <p:nvPr/>
        </p:nvSpPr>
        <p:spPr>
          <a:xfrm>
            <a:off x="1748715" y="5122612"/>
            <a:ext cx="1168910"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総供用台数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2" name="テキスト ボックス 28"/>
          <p:cNvSpPr txBox="1"/>
          <p:nvPr/>
        </p:nvSpPr>
        <p:spPr>
          <a:xfrm>
            <a:off x="2951427" y="5129504"/>
            <a:ext cx="1040671"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増加台数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1323" name="テキスト ボックス 29"/>
          <p:cNvSpPr txBox="1"/>
          <p:nvPr/>
        </p:nvSpPr>
        <p:spPr>
          <a:xfrm>
            <a:off x="4376679" y="5127532"/>
            <a:ext cx="1227012" cy="24622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保有台数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万台</a:t>
            </a:r>
            <a:r>
              <a:rPr kumimoji="1" lang="en-US" altLang="ja-JP"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D60E52A-B67C-44D5-9BA1-689E8C3A0F28}" type="slidenum">
              <a:rPr kumimoji="1" lang="ja-JP"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5" name="図 4"/>
          <p:cNvPicPr>
            <a:picLocks noChangeAspect="1"/>
          </p:cNvPicPr>
          <p:nvPr/>
        </p:nvPicPr>
        <p:blipFill>
          <a:blip r:embed="rId5"/>
          <a:stretch>
            <a:fillRect/>
          </a:stretch>
        </p:blipFill>
        <p:spPr>
          <a:xfrm>
            <a:off x="128464" y="5379580"/>
            <a:ext cx="2361210" cy="1367016"/>
          </a:xfrm>
          <a:prstGeom prst="rect">
            <a:avLst/>
          </a:prstGeom>
        </p:spPr>
      </p:pic>
      <p:pic>
        <p:nvPicPr>
          <p:cNvPr id="6" name="図 5"/>
          <p:cNvPicPr>
            <a:picLocks noChangeAspect="1"/>
          </p:cNvPicPr>
          <p:nvPr/>
        </p:nvPicPr>
        <p:blipFill>
          <a:blip r:embed="rId6"/>
          <a:stretch>
            <a:fillRect/>
          </a:stretch>
        </p:blipFill>
        <p:spPr>
          <a:xfrm>
            <a:off x="3020757" y="5375725"/>
            <a:ext cx="2284948" cy="1391781"/>
          </a:xfrm>
          <a:prstGeom prst="rect">
            <a:avLst/>
          </a:prstGeom>
        </p:spPr>
      </p:pic>
      <p:pic>
        <p:nvPicPr>
          <p:cNvPr id="36" name="図 35">
            <a:extLst>
              <a:ext uri="{FF2B5EF4-FFF2-40B4-BE49-F238E27FC236}">
                <a16:creationId xmlns:a16="http://schemas.microsoft.com/office/drawing/2014/main" id="{F731AF9D-A144-2CD1-D138-1330F6474B45}"/>
              </a:ext>
            </a:extLst>
          </p:cNvPr>
          <p:cNvPicPr>
            <a:picLocks noChangeAspect="1"/>
          </p:cNvPicPr>
          <p:nvPr/>
        </p:nvPicPr>
        <p:blipFill rotWithShape="1">
          <a:blip r:embed="rId7"/>
          <a:srcRect l="644" r="1577" b="41944"/>
          <a:stretch/>
        </p:blipFill>
        <p:spPr>
          <a:xfrm>
            <a:off x="5625114" y="2803700"/>
            <a:ext cx="4290628" cy="1615406"/>
          </a:xfrm>
          <a:prstGeom prst="rect">
            <a:avLst/>
          </a:prstGeom>
        </p:spPr>
      </p:pic>
      <p:pic>
        <p:nvPicPr>
          <p:cNvPr id="37" name="図 36">
            <a:extLst>
              <a:ext uri="{FF2B5EF4-FFF2-40B4-BE49-F238E27FC236}">
                <a16:creationId xmlns:a16="http://schemas.microsoft.com/office/drawing/2014/main" id="{350711E6-C9DA-C2F5-5504-0E0000304C61}"/>
              </a:ext>
            </a:extLst>
          </p:cNvPr>
          <p:cNvPicPr>
            <a:picLocks noChangeAspect="1"/>
          </p:cNvPicPr>
          <p:nvPr/>
        </p:nvPicPr>
        <p:blipFill rotWithShape="1">
          <a:blip r:embed="rId7"/>
          <a:srcRect l="15264" t="57343" r="19729" b="8484"/>
          <a:stretch/>
        </p:blipFill>
        <p:spPr>
          <a:xfrm>
            <a:off x="6056771" y="4613402"/>
            <a:ext cx="3327470" cy="1109156"/>
          </a:xfrm>
          <a:prstGeom prst="rect">
            <a:avLst/>
          </a:prstGeom>
        </p:spPr>
      </p:pic>
    </p:spTree>
    <p:extLst>
      <p:ext uri="{BB962C8B-B14F-4D97-AF65-F5344CB8AC3E}">
        <p14:creationId xmlns:p14="http://schemas.microsoft.com/office/powerpoint/2010/main" val="358427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a:t>
            </a:r>
            <a:r>
              <a:rPr lang="ja-JP" altLang="en-US" dirty="0" smtClean="0"/>
              <a:t>２．附置義務駐車場</a:t>
            </a:r>
            <a:endParaRPr kumimoji="1" lang="ja-JP" altLang="en-US" dirty="0"/>
          </a:p>
        </p:txBody>
      </p:sp>
    </p:spTree>
    <p:extLst>
      <p:ext uri="{BB962C8B-B14F-4D97-AF65-F5344CB8AC3E}">
        <p14:creationId xmlns:p14="http://schemas.microsoft.com/office/powerpoint/2010/main" val="675111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924228" y="1157651"/>
            <a:ext cx="5868150" cy="3271953"/>
          </a:xfrm>
          <a:prstGeom prst="rect">
            <a:avLst/>
          </a:prstGeom>
        </p:spPr>
      </p:pic>
      <p:sp>
        <p:nvSpPr>
          <p:cNvPr id="2153" name="タイトル 1"/>
          <p:cNvSpPr txBox="1"/>
          <p:nvPr/>
        </p:nvSpPr>
        <p:spPr>
          <a:xfrm>
            <a:off x="43656" y="-65987"/>
            <a:ext cx="8601808" cy="439615"/>
          </a:xfrm>
          <a:prstGeom prst="rect">
            <a:avLst/>
          </a:prstGeom>
        </p:spPr>
        <p:txBody>
          <a:bodyPr/>
          <a:lstStyle>
            <a:lvl1pPr algn="l" rtl="0" eaLnBrk="0" fontAlgn="base" hangingPunct="0">
              <a:spcBef>
                <a:spcPct val="0"/>
              </a:spcBef>
              <a:spcAft>
                <a:spcPct val="0"/>
              </a:spcAft>
              <a:defRPr kumimoji="1" sz="2740">
                <a:solidFill>
                  <a:srgbClr val="4087C8"/>
                </a:solidFill>
                <a:latin typeface="+mj-lt"/>
                <a:ea typeface="+mj-ea"/>
                <a:cs typeface="+mj-cs"/>
              </a:defRPr>
            </a:lvl1pPr>
            <a:lvl2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40">
                <a:solidFill>
                  <a:srgbClr val="4087C8"/>
                </a:solidFill>
                <a:latin typeface="HGP創英角ｺﾞｼｯｸUB" pitchFamily="50" charset="-128"/>
                <a:ea typeface="HGP創英角ｺﾞｼｯｸUB" pitchFamily="50" charset="-128"/>
              </a:defRPr>
            </a:lvl5pPr>
            <a:lvl6pPr marL="446016"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6pPr>
            <a:lvl7pPr marL="892033"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7pPr>
            <a:lvl8pPr marL="1338048"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8pPr>
            <a:lvl9pPr marL="1784064" algn="l" rtl="0" fontAlgn="base">
              <a:spcBef>
                <a:spcPct val="0"/>
              </a:spcBef>
              <a:spcAft>
                <a:spcPct val="0"/>
              </a:spcAft>
              <a:defRPr kumimoji="1" sz="274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mn-ea"/>
                <a:ea typeface="+mn-ea"/>
                <a:cs typeface="+mj-cs"/>
              </a:rPr>
              <a:t>附置義務制度の経緯</a:t>
            </a:r>
          </a:p>
        </p:txBody>
      </p:sp>
      <p:sp>
        <p:nvSpPr>
          <p:cNvPr id="2154" name="正方形/長方形 3"/>
          <p:cNvSpPr/>
          <p:nvPr/>
        </p:nvSpPr>
        <p:spPr>
          <a:xfrm>
            <a:off x="672946" y="4293096"/>
            <a:ext cx="8369610" cy="249299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改正経緯</a:t>
            </a:r>
            <a:r>
              <a:rPr kumimoji="1" lang="en-US" altLang="ja-JP"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平成３年</a:t>
            </a:r>
            <a:endParaRPr kumimoji="1" lang="en-US" altLang="ja-JP"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・附置義務を課す建築物の</a:t>
            </a:r>
            <a:r>
              <a:rPr kumimoji="1" lang="ja-JP" altLang="en-US"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床面積の最低下限の引き下げ</a:t>
            </a:r>
            <a:endParaRPr kumimoji="1" lang="en-US" altLang="ja-JP"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（特定用途では、</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2,000</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1,500</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50</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万人以上）、</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1,000</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50</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万人未満） ）</a:t>
            </a:r>
            <a:endPar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平成</a:t>
            </a:r>
            <a:r>
              <a:rPr kumimoji="1" lang="ja-JP"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６年</a:t>
            </a:r>
            <a:endParaRPr kumimoji="1" lang="en-US" altLang="ja-JP"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荷さばき</a:t>
            </a:r>
            <a:r>
              <a:rPr kumimoji="1" lang="ja-JP"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駐車施設</a:t>
            </a: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に係る規定を</a:t>
            </a: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追加</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a:t>
            </a:r>
            <a:r>
              <a:rPr kumimoji="1" lang="ja-JP" altLang="en-U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８８都市</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において規定を</a:t>
            </a:r>
            <a:r>
              <a:rPr kumimoji="1" lang="ja-JP" altLang="en-U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整備）</a:t>
            </a:r>
            <a:r>
              <a:rPr kumimoji="1" lang="en-US" altLang="ja-JP"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R</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2</a:t>
            </a:r>
            <a:r>
              <a:rPr kumimoji="1" lang="en-US" altLang="ja-JP"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.3</a:t>
            </a:r>
            <a:r>
              <a:rPr kumimoji="1" lang="ja-JP" altLang="en-U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時点</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平成</a:t>
            </a:r>
            <a:r>
              <a:rPr kumimoji="1" lang="ja-JP"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１８年</a:t>
            </a:r>
            <a:endParaRPr kumimoji="1" lang="en-US" altLang="ja-JP"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a:p>
            <a:pPr marL="87313" marR="0" lvl="0" indent="-87313"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ja-JP" altLang="en-US" sz="1800" b="0" i="0" u="sng"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自動</a:t>
            </a:r>
            <a:r>
              <a:rPr kumimoji="1" lang="ja-JP" altLang="en-US" sz="1800" b="0" i="0" u="sng"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二輪車駐車施設</a:t>
            </a:r>
            <a:r>
              <a:rPr kumimoji="1"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に係る規定を</a:t>
            </a: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追加</a:t>
            </a:r>
            <a:r>
              <a:rPr kumimoji="1" lang="ja-JP" altLang="en-U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（１０都市</a:t>
            </a:r>
            <a:r>
              <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において規定を整備）</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 </a:t>
            </a:r>
            <a:r>
              <a:rPr kumimoji="1" lang="en-US" altLang="ja-JP"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R2.3</a:t>
            </a:r>
            <a:r>
              <a:rPr kumimoji="1" lang="ja-JP" altLang="en-U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時点</a:t>
            </a:r>
            <a:endPar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p:txBody>
      </p:sp>
      <p:sp>
        <p:nvSpPr>
          <p:cNvPr id="2155" name="正方形/長方形 7"/>
          <p:cNvSpPr/>
          <p:nvPr/>
        </p:nvSpPr>
        <p:spPr>
          <a:xfrm>
            <a:off x="385440" y="527901"/>
            <a:ext cx="791824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rPr>
              <a:t>○附置義務条例制定都市数と整備台数の推移</a:t>
            </a:r>
            <a:endParaRPr kumimoji="1" lang="en-US" altLang="ja-JP"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128"/>
              <a:cs typeface="Times New Roman" panose="02020603050405020304" pitchFamily="18" charset="0"/>
            </a:endParaRPr>
          </a:p>
        </p:txBody>
      </p:sp>
      <p:sp>
        <p:nvSpPr>
          <p:cNvPr id="2156" name="テキスト ボックス 9"/>
          <p:cNvSpPr txBox="1"/>
          <p:nvPr/>
        </p:nvSpPr>
        <p:spPr>
          <a:xfrm>
            <a:off x="1325741" y="965920"/>
            <a:ext cx="530915"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charset="0"/>
                <a:ea typeface="ＭＳ Ｐゴシック" charset="-128"/>
                <a:cs typeface="+mn-cs"/>
              </a:rPr>
              <a:t>（万台）</a:t>
            </a:r>
          </a:p>
        </p:txBody>
      </p:sp>
      <p:sp>
        <p:nvSpPr>
          <p:cNvPr id="2157" name="テキスト ボックス 11"/>
          <p:cNvSpPr txBox="1"/>
          <p:nvPr/>
        </p:nvSpPr>
        <p:spPr>
          <a:xfrm>
            <a:off x="7762491" y="965920"/>
            <a:ext cx="646331"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solidFill>
                <a:effectLst/>
                <a:uLnTx/>
                <a:uFillTx/>
                <a:latin typeface="Arial" charset="0"/>
                <a:ea typeface="ＭＳ Ｐゴシック" charset="-128"/>
                <a:cs typeface="+mn-cs"/>
              </a:rPr>
              <a:t>（都市数）</a:t>
            </a:r>
          </a:p>
        </p:txBody>
      </p:sp>
      <p:sp>
        <p:nvSpPr>
          <p:cNvPr id="2158" name="テキスト ボックス 12"/>
          <p:cNvSpPr txBox="1"/>
          <p:nvPr/>
        </p:nvSpPr>
        <p:spPr>
          <a:xfrm>
            <a:off x="5362148" y="1451658"/>
            <a:ext cx="56938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都市数</a:t>
            </a:r>
          </a:p>
        </p:txBody>
      </p:sp>
      <p:sp>
        <p:nvSpPr>
          <p:cNvPr id="2159" name="テキスト ボックス 13"/>
          <p:cNvSpPr txBox="1"/>
          <p:nvPr/>
        </p:nvSpPr>
        <p:spPr>
          <a:xfrm>
            <a:off x="6085597" y="2905788"/>
            <a:ext cx="697627"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整備台数</a:t>
            </a:r>
          </a:p>
        </p:txBody>
      </p:sp>
      <p:cxnSp>
        <p:nvCxnSpPr>
          <p:cNvPr id="2160" name="直線コネクタ 14"/>
          <p:cNvCxnSpPr>
            <a:stCxn id="2159" idx="1"/>
          </p:cNvCxnSpPr>
          <p:nvPr/>
        </p:nvCxnSpPr>
        <p:spPr>
          <a:xfrm flipH="1" flipV="1">
            <a:off x="5745088" y="2793628"/>
            <a:ext cx="340509" cy="235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1" name="直線コネクタ 16"/>
          <p:cNvCxnSpPr/>
          <p:nvPr/>
        </p:nvCxnSpPr>
        <p:spPr>
          <a:xfrm flipH="1" flipV="1">
            <a:off x="5856484" y="1562946"/>
            <a:ext cx="340509" cy="2352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2" name="直線コネクタ 4"/>
          <p:cNvCxnSpPr/>
          <p:nvPr/>
        </p:nvCxnSpPr>
        <p:spPr>
          <a:xfrm>
            <a:off x="5087489" y="1242714"/>
            <a:ext cx="0" cy="281607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2163" name="テキスト ボックス 18"/>
          <p:cNvSpPr txBox="1"/>
          <p:nvPr/>
        </p:nvSpPr>
        <p:spPr>
          <a:xfrm>
            <a:off x="4646965" y="798834"/>
            <a:ext cx="954107"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駐車場法改正</a:t>
            </a:r>
            <a:endPar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平成</a:t>
            </a:r>
            <a:r>
              <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rPr>
              <a:t>3</a:t>
            </a: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年</a:t>
            </a:r>
            <a:r>
              <a:rPr kumimoji="1" lang="en-US" altLang="ja-JP" sz="10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endPar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165" name="テキスト ボックス 18"/>
          <p:cNvSpPr txBox="1"/>
          <p:nvPr/>
        </p:nvSpPr>
        <p:spPr>
          <a:xfrm>
            <a:off x="7143002" y="767093"/>
            <a:ext cx="1298753"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（令和２年度末時点）</a:t>
            </a:r>
            <a:endPar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7700-827F-4560-8B1D-31568A95631F}"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106162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96033" y="3356992"/>
            <a:ext cx="4777940" cy="3096000"/>
          </a:xfrm>
          <a:prstGeom prst="rect">
            <a:avLst/>
          </a:prstGeom>
        </p:spPr>
      </p:pic>
      <p:pic>
        <p:nvPicPr>
          <p:cNvPr id="3" name="図 2"/>
          <p:cNvPicPr>
            <a:picLocks noChangeAspect="1"/>
          </p:cNvPicPr>
          <p:nvPr/>
        </p:nvPicPr>
        <p:blipFill>
          <a:blip r:embed="rId4"/>
          <a:stretch>
            <a:fillRect/>
          </a:stretch>
        </p:blipFill>
        <p:spPr>
          <a:xfrm>
            <a:off x="5085870" y="3236361"/>
            <a:ext cx="4718970" cy="3076036"/>
          </a:xfrm>
          <a:prstGeom prst="rect">
            <a:avLst/>
          </a:prstGeom>
        </p:spPr>
      </p:pic>
      <p:sp>
        <p:nvSpPr>
          <p:cNvPr id="2168" name="角丸四角形 49"/>
          <p:cNvSpPr/>
          <p:nvPr/>
        </p:nvSpPr>
        <p:spPr>
          <a:xfrm>
            <a:off x="5085932" y="2797469"/>
            <a:ext cx="4747261" cy="3769542"/>
          </a:xfrm>
          <a:prstGeom prst="roundRect">
            <a:avLst>
              <a:gd name="adj" fmla="val 932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169" name="角丸四角形 47"/>
          <p:cNvSpPr/>
          <p:nvPr/>
        </p:nvSpPr>
        <p:spPr>
          <a:xfrm>
            <a:off x="68240" y="2821404"/>
            <a:ext cx="4824160" cy="3731746"/>
          </a:xfrm>
          <a:prstGeom prst="roundRect">
            <a:avLst>
              <a:gd name="adj" fmla="val 92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170" name="Rectangle 2"/>
          <p:cNvSpPr>
            <a:spLocks noGrp="1" noChangeArrowheads="1"/>
          </p:cNvSpPr>
          <p:nvPr>
            <p:ph type="title"/>
          </p:nvPr>
        </p:nvSpPr>
        <p:spPr/>
        <p:txBody>
          <a:bodyPr/>
          <a:lstStyle/>
          <a:p>
            <a:pPr eaLnBrk="1" hangingPunct="1"/>
            <a:r>
              <a:rPr lang="ja-JP" altLang="en-US" dirty="0">
                <a:latin typeface="+mn-ea"/>
                <a:ea typeface="+mn-ea"/>
              </a:rPr>
              <a:t>大都市における附置義務駐車場について</a:t>
            </a:r>
          </a:p>
        </p:txBody>
      </p:sp>
      <p:sp>
        <p:nvSpPr>
          <p:cNvPr id="2171" name="テキスト ボックス 48"/>
          <p:cNvSpPr/>
          <p:nvPr/>
        </p:nvSpPr>
        <p:spPr>
          <a:xfrm>
            <a:off x="271621" y="2640927"/>
            <a:ext cx="674966" cy="2853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全国</a:t>
            </a:r>
          </a:p>
        </p:txBody>
      </p:sp>
      <p:sp>
        <p:nvSpPr>
          <p:cNvPr id="2172" name="テキスト ボックス 52"/>
          <p:cNvSpPr/>
          <p:nvPr/>
        </p:nvSpPr>
        <p:spPr>
          <a:xfrm>
            <a:off x="5316504" y="2620648"/>
            <a:ext cx="1115392" cy="2968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東京</a:t>
            </a:r>
            <a:r>
              <a:rPr kumimoji="1" lang="en-US" altLang="ja-JP"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23</a:t>
            </a:r>
            <a:r>
              <a:rPr kumimoji="1" lang="ja-JP" altLang="en-US" sz="1400" b="1"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区</a:t>
            </a:r>
          </a:p>
        </p:txBody>
      </p:sp>
      <p:sp>
        <p:nvSpPr>
          <p:cNvPr id="2173" name="テキスト ボックス 1"/>
          <p:cNvSpPr txBox="1"/>
          <p:nvPr/>
        </p:nvSpPr>
        <p:spPr>
          <a:xfrm>
            <a:off x="179489" y="640693"/>
            <a:ext cx="9499600" cy="1384995"/>
          </a:xfrm>
          <a:prstGeom prst="rect">
            <a:avLst/>
          </a:prstGeom>
          <a:noFill/>
          <a:ln>
            <a:solidFill>
              <a:schemeClr val="tx1"/>
            </a:solidFill>
          </a:ln>
        </p:spPr>
        <p:txBody>
          <a:bodyPr wrap="square" tIns="0" bIns="0" rtlCol="0" anchor="ctr">
            <a:spAutoFit/>
          </a:bodyPr>
          <a:lstStyle>
            <a:defPPr>
              <a:defRPr lang="ja-JP"/>
            </a:defPPr>
            <a:lvl1pPr marL="180975" indent="-180975" eaLnBrk="1" hangingPunct="1">
              <a:defRPr sz="1600">
                <a:solidFill>
                  <a:srgbClr val="000000"/>
                </a:solidFill>
                <a:latin typeface="ＭＳ ゴシック" panose="020B0609070205080204" pitchFamily="49" charset="-128"/>
                <a:ea typeface="ＭＳ ゴシック" panose="020B0609070205080204" pitchFamily="49" charset="-128"/>
              </a:defRPr>
            </a:lvl1pPr>
          </a:lstStyle>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○全国において、過去約</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25</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年間で、駐車場台数は約</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3.0</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倍増加している一方で、自動車保有台数は約</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1.3</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倍にとどまっている。（令和２年度末現在）</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○特に、東京</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23</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区においては、過去</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10</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年間で、駐車場台数は約</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1.22</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倍増加している一方で、自動車保有台数は約</a:t>
            </a:r>
            <a:r>
              <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0.96</a:t>
            </a: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倍と減少している。（令和２年度末現在）</a:t>
            </a:r>
            <a:endParaRPr kumimoji="1" lang="en-US" altLang="ja-JP"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180975" marR="0" lvl="0" indent="-180975" algn="l" defTabSz="914400" rtl="0" eaLnBrk="1" fontAlgn="base" latinLnBrk="0" hangingPunct="1">
              <a:lnSpc>
                <a:spcPct val="100000"/>
              </a:lnSpc>
              <a:spcBef>
                <a:spcPts val="60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○駐車場の附置義務により、都心部に駐車場が過剰に整備されることで、社会的損失が発生。</a:t>
            </a:r>
          </a:p>
        </p:txBody>
      </p:sp>
      <p:sp>
        <p:nvSpPr>
          <p:cNvPr id="2" name="スライド番号プレースホルダー 1"/>
          <p:cNvSpPr>
            <a:spLocks noGrp="1"/>
          </p:cNvSpPr>
          <p:nvPr>
            <p:ph type="sldNum" sz="quarter" idx="12"/>
          </p:nvPr>
        </p:nvSpPr>
        <p:spPr>
          <a:xfrm>
            <a:off x="7594600" y="6381750"/>
            <a:ext cx="2311400" cy="4762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BEF95-598A-4894-8D29-9E5892396066}" type="slidenum">
              <a:rPr kumimoji="1" lang="ja-JP" altLang="en-US" sz="140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400" b="0"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44127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　３</a:t>
            </a:r>
            <a:r>
              <a:rPr lang="ja-JP" altLang="en-US" dirty="0" smtClean="0"/>
              <a:t>．自動二輪車駐車場</a:t>
            </a:r>
            <a:endParaRPr kumimoji="1" lang="ja-JP" altLang="en-US" dirty="0"/>
          </a:p>
        </p:txBody>
      </p:sp>
    </p:spTree>
    <p:extLst>
      <p:ext uri="{BB962C8B-B14F-4D97-AF65-F5344CB8AC3E}">
        <p14:creationId xmlns:p14="http://schemas.microsoft.com/office/powerpoint/2010/main" val="1786748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PPテンプレート">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ln>
          <a:solidFill>
            <a:srgbClr val="FFC000"/>
          </a:solidFill>
        </a:ln>
      </a:spPr>
      <a:bodyPr wrap="square" rtlCol="0">
        <a:spAutoFit/>
      </a:bodyPr>
      <a:lstStyle>
        <a:defPPr>
          <a:defRPr kumimoji="1" dirty="0" smtClean="0"/>
        </a:defPPr>
      </a:lstStyle>
      <a:style>
        <a:lnRef idx="2">
          <a:schemeClr val="accent2"/>
        </a:lnRef>
        <a:fillRef idx="1">
          <a:schemeClr val="lt1"/>
        </a:fillRef>
        <a:effectRef idx="0">
          <a:schemeClr val="accent2"/>
        </a:effectRef>
        <a:fontRef idx="minor">
          <a:schemeClr val="dk1"/>
        </a:fontRef>
      </a:style>
    </a:txDef>
  </a:objectDefaults>
  <a:extraClrSchemeLst/>
</a:theme>
</file>

<file path=ppt/theme/theme4.xml><?xml version="1.0" encoding="utf-8"?>
<a:theme xmlns:a="http://schemas.openxmlformats.org/drawingml/2006/main" name="1_PPテンプレート">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5_国土交通省">
  <a:themeElements>
    <a:clrScheme name="赤紫">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PPテンプレート">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ln>
          <a:solidFill>
            <a:srgbClr val="FFC000"/>
          </a:solidFill>
        </a:ln>
      </a:spPr>
      <a:bodyPr wrap="square" rtlCol="0">
        <a:spAutoFit/>
      </a:bodyPr>
      <a:lstStyle>
        <a:defPPr>
          <a:defRPr kumimoji="1"/>
        </a:defPPr>
      </a:lstStyle>
      <a:style>
        <a:lnRef idx="2">
          <a:schemeClr val="dk1"/>
        </a:lnRef>
        <a:fillRef idx="1">
          <a:schemeClr val="lt1"/>
        </a:fillRef>
        <a:effectRef idx="0">
          <a:schemeClr val="dk1"/>
        </a:effectRef>
        <a:fontRef idx="minor">
          <a:schemeClr val="dk1"/>
        </a:fontRef>
      </a:style>
    </a:txDef>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PPテンプレート</Template>
  <TotalTime>0</TotalTime>
  <Words>9992</Words>
  <Application>Microsoft Office PowerPoint</Application>
  <PresentationFormat>A4 210 x 297 mm</PresentationFormat>
  <Paragraphs>862</Paragraphs>
  <Slides>37</Slides>
  <Notes>28</Notes>
  <HiddenSlides>0</HiddenSlides>
  <MMClips>0</MMClips>
  <ScaleCrop>false</ScaleCrop>
  <HeadingPairs>
    <vt:vector size="6" baseType="variant">
      <vt:variant>
        <vt:lpstr>使用されているフォント</vt:lpstr>
      </vt:variant>
      <vt:variant>
        <vt:i4>18</vt:i4>
      </vt:variant>
      <vt:variant>
        <vt:lpstr>テーマ</vt:lpstr>
      </vt:variant>
      <vt:variant>
        <vt:i4>6</vt:i4>
      </vt:variant>
      <vt:variant>
        <vt:lpstr>スライド タイトル</vt:lpstr>
      </vt:variant>
      <vt:variant>
        <vt:i4>37</vt:i4>
      </vt:variant>
    </vt:vector>
  </HeadingPairs>
  <TitlesOfParts>
    <vt:vector size="61" baseType="lpstr">
      <vt:lpstr>Georgia レギュラー</vt:lpstr>
      <vt:lpstr>HGPｺﾞｼｯｸM</vt:lpstr>
      <vt:lpstr>HGP創英角ｺﾞｼｯｸUB</vt:lpstr>
      <vt:lpstr>HG丸ｺﾞｼｯｸM-PRO</vt:lpstr>
      <vt:lpstr>HG創英角ｺﾞｼｯｸUB</vt:lpstr>
      <vt:lpstr>Meiryo UI</vt:lpstr>
      <vt:lpstr>Meiryo レギュラー</vt:lpstr>
      <vt:lpstr>ＭＳ Ｐゴシック</vt:lpstr>
      <vt:lpstr>ＭＳ ゴシック</vt:lpstr>
      <vt:lpstr>ＭＳ 明朝</vt:lpstr>
      <vt:lpstr>UD デジタル 教科書体 NP-R</vt:lpstr>
      <vt:lpstr>メイリオ</vt:lpstr>
      <vt:lpstr>游ゴシック</vt:lpstr>
      <vt:lpstr>Arial</vt:lpstr>
      <vt:lpstr>Calibri</vt:lpstr>
      <vt:lpstr>Century</vt:lpstr>
      <vt:lpstr>Times New Roman</vt:lpstr>
      <vt:lpstr>Wingdings</vt:lpstr>
      <vt:lpstr>PPテンプレート</vt:lpstr>
      <vt:lpstr>テンプレート</vt:lpstr>
      <vt:lpstr>MLIT2008</vt:lpstr>
      <vt:lpstr>1_PPテンプレート</vt:lpstr>
      <vt:lpstr>5_国土交通省</vt:lpstr>
      <vt:lpstr>2_PPテンプレート</vt:lpstr>
      <vt:lpstr>　１．駐車場の整備状況等</vt:lpstr>
      <vt:lpstr>駐車場法の概要（昭和32年法律第106号）</vt:lpstr>
      <vt:lpstr>駐車場等の分類</vt:lpstr>
      <vt:lpstr>PowerPoint プレゼンテーション</vt:lpstr>
      <vt:lpstr>駐車場の整備状況（令和２年度末）</vt:lpstr>
      <vt:lpstr>　２．附置義務駐車場</vt:lpstr>
      <vt:lpstr>PowerPoint プレゼンテーション</vt:lpstr>
      <vt:lpstr>大都市における附置義務駐車場について</vt:lpstr>
      <vt:lpstr>　３．自動二輪車駐車場</vt:lpstr>
      <vt:lpstr>自動二輪車駐車場の整備状況</vt:lpstr>
      <vt:lpstr>自動二輪車駐車場の附置義務条例の策定・改正</vt:lpstr>
      <vt:lpstr>４．自転車駐車施策について</vt:lpstr>
      <vt:lpstr>自転車駐車施策</vt:lpstr>
      <vt:lpstr>自転車駐車施策</vt:lpstr>
      <vt:lpstr>自転車駐車施策</vt:lpstr>
      <vt:lpstr>自転車駐車施策</vt:lpstr>
      <vt:lpstr>自転車駐車施策</vt:lpstr>
      <vt:lpstr>自転車駐車場整備に関する支援制度</vt:lpstr>
      <vt:lpstr>PowerPoint プレゼンテーション</vt:lpstr>
      <vt:lpstr>各法における駐車場関係の特例制度</vt:lpstr>
      <vt:lpstr>駐車場法の特例①都市の低炭素化の促進に関する法律（エコまち法）</vt:lpstr>
      <vt:lpstr>駐車場法の特例②都市再生特別措置法</vt:lpstr>
      <vt:lpstr>PowerPoint プレゼンテーション</vt:lpstr>
      <vt:lpstr>駐車場法の特例④都市再生特措法　滞在快適性等向上区域</vt:lpstr>
      <vt:lpstr>PowerPoint プレゼンテーション</vt:lpstr>
      <vt:lpstr>　６．機械式駐車装置の安全対策</vt:lpstr>
      <vt:lpstr>機械式駐車装置の安全対策</vt:lpstr>
      <vt:lpstr>機械式立体駐車場の安全対策に関するガイドライン （Ｈ２６．３公表、Ｈ２６．１０改定）</vt:lpstr>
      <vt:lpstr>PowerPoint プレゼンテーション</vt:lpstr>
      <vt:lpstr>駐車場法施行規則の改正 （平成２７年１月１日施行）</vt:lpstr>
      <vt:lpstr>PowerPoint プレゼンテーション</vt:lpstr>
      <vt:lpstr>機械式駐車設備の適切な維持管理に関する指針（Ｈ３０．７公表）</vt:lpstr>
      <vt:lpstr>機械式駐車設備の適切な維持管理に関する指針の一部見直し（R3.9）</vt:lpstr>
      <vt:lpstr>　７．まちづくりと連携した駐車場施策</vt:lpstr>
      <vt:lpstr>まちづくりにおける駐車場政策のあり方検討会について</vt:lpstr>
      <vt:lpstr>まちづくりと連携した駐車場施策ガイドライン（基本編） </vt:lpstr>
      <vt:lpstr>まちづくりと連携した駐車場施策ガイドライン（基本編）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2020-02-28T06:08:41Z</dcterms:created>
  <dcterms:modified xsi:type="dcterms:W3CDTF">2023-02-01T11:44:22Z</dcterms:modified>
</cp:coreProperties>
</file>