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2" r:id="rId3"/>
    <p:sldId id="273" r:id="rId4"/>
  </p:sldIdLst>
  <p:sldSz cx="5759450" cy="4859338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30335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60670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91005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21340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1516761" algn="l" defTabSz="60670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1820113" algn="l" defTabSz="60670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2123465" algn="l" defTabSz="60670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2426818" algn="l" defTabSz="60670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1" userDrawn="1">
          <p15:clr>
            <a:srgbClr val="A4A3A4"/>
          </p15:clr>
        </p15:guide>
        <p15:guide id="2" pos="18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CCFF"/>
    <a:srgbClr val="FFFF99"/>
    <a:srgbClr val="9BDFF7"/>
    <a:srgbClr val="8BD9F5"/>
    <a:srgbClr val="68CEF2"/>
    <a:srgbClr val="4087C8"/>
    <a:srgbClr val="413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04" autoAdjust="0"/>
  </p:normalViewPr>
  <p:slideViewPr>
    <p:cSldViewPr>
      <p:cViewPr varScale="1">
        <p:scale>
          <a:sx n="99" d="100"/>
          <a:sy n="99" d="100"/>
        </p:scale>
        <p:origin x="1542" y="72"/>
      </p:cViewPr>
      <p:guideLst>
        <p:guide orient="horz" pos="1531"/>
        <p:guide pos="18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4623120"/>
            <a:ext cx="5759450" cy="23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065898" y="2327309"/>
            <a:ext cx="4693552" cy="51743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7916"/>
            <a:ext cx="1337872" cy="33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0" y="4623120"/>
            <a:ext cx="3642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9903" y="1511794"/>
            <a:ext cx="4739547" cy="1041608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3918" y="2753625"/>
            <a:ext cx="4031615" cy="1241831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27606" y="4425147"/>
            <a:ext cx="1343872" cy="33745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03608" y="0"/>
            <a:ext cx="1367869" cy="434078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007617" cy="434078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4957" y="3122575"/>
            <a:ext cx="4895533" cy="96511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4957" y="2059595"/>
            <a:ext cx="4895533" cy="106298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7973" y="1133846"/>
            <a:ext cx="2543757" cy="320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27720" y="1133846"/>
            <a:ext cx="2543757" cy="320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973" y="194599"/>
            <a:ext cx="5183505" cy="80989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7973" y="1087727"/>
            <a:ext cx="2544757" cy="4533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7973" y="1541040"/>
            <a:ext cx="2544757" cy="27997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925721" y="1087727"/>
            <a:ext cx="2545757" cy="4533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925721" y="1541040"/>
            <a:ext cx="2545757" cy="27997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973" y="193474"/>
            <a:ext cx="1894819" cy="8233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251785" y="193474"/>
            <a:ext cx="3219693" cy="4147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87973" y="1016862"/>
            <a:ext cx="1894819" cy="33239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28893" y="3401536"/>
            <a:ext cx="3455670" cy="4015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28893" y="434191"/>
            <a:ext cx="3455670" cy="29156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28893" y="3803107"/>
            <a:ext cx="3455670" cy="570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73" y="1133846"/>
            <a:ext cx="5183505" cy="32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72" y="4425147"/>
            <a:ext cx="1343872" cy="33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7812" y="4425147"/>
            <a:ext cx="1823826" cy="33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15578" y="4419523"/>
            <a:ext cx="1343872" cy="33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3106704" cy="33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3200" dirty="0" smtClean="0"/>
              <a:t>閉める手引き（携行版）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19903" y="2430463"/>
            <a:ext cx="4536087" cy="1241831"/>
          </a:xfrm>
        </p:spPr>
        <p:txBody>
          <a:bodyPr/>
          <a:lstStyle/>
          <a:p>
            <a:pPr algn="l"/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２ページ目と３ページ目を</a:t>
            </a:r>
            <a:r>
              <a:rPr lang="ja-JP" altLang="en-US" sz="1400" dirty="0" smtClean="0"/>
              <a:t>両面印刷してお使いください。</a:t>
            </a:r>
            <a:endParaRPr lang="en-US" altLang="ja-JP" sz="1400" dirty="0" smtClean="0"/>
          </a:p>
          <a:p>
            <a:pPr algn="l"/>
            <a:r>
              <a:rPr lang="en-US" altLang="ja-JP" sz="1400" dirty="0" smtClean="0"/>
              <a:t>※</a:t>
            </a:r>
            <a:r>
              <a:rPr lang="ja-JP" altLang="en-US" sz="1400" dirty="0" smtClean="0"/>
              <a:t>本手引きは縦１３．５ｃｍ</a:t>
            </a:r>
            <a:r>
              <a:rPr lang="en-US" altLang="ja-JP" sz="1400" dirty="0" smtClean="0"/>
              <a:t>×</a:t>
            </a:r>
            <a:r>
              <a:rPr lang="ja-JP" altLang="en-US" sz="1400" dirty="0" smtClean="0"/>
              <a:t>横８ｃｍを想定したものです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algn="l"/>
            <a:r>
              <a:rPr lang="en-US" altLang="ja-JP" sz="1400" dirty="0" smtClean="0"/>
              <a:t>※</a:t>
            </a:r>
            <a:r>
              <a:rPr lang="ja-JP" altLang="en-US" sz="1400" dirty="0" smtClean="0"/>
              <a:t>必要に応じて修正等していただきお使いください。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5204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/>
          <p:cNvSpPr txBox="1"/>
          <p:nvPr/>
        </p:nvSpPr>
        <p:spPr>
          <a:xfrm>
            <a:off x="78966" y="67330"/>
            <a:ext cx="2735794" cy="3831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850" dirty="0" smtClean="0">
              <a:latin typeface="+mn-ea"/>
            </a:endParaRPr>
          </a:p>
          <a:p>
            <a:endParaRPr lang="en-US" altLang="ja-JP" sz="850" dirty="0" smtClean="0">
              <a:latin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■</a:t>
            </a:r>
            <a:r>
              <a:rPr lang="ja-JP" altLang="en-US" sz="1000" u="sng" dirty="0">
                <a:latin typeface="+mn-ea"/>
                <a:ea typeface="+mn-ea"/>
              </a:rPr>
              <a:t>どういう時に閉鎖操作を行います</a:t>
            </a:r>
            <a:r>
              <a:rPr lang="ja-JP" altLang="en-US" sz="1000" u="sng" dirty="0" smtClean="0">
                <a:latin typeface="+mn-ea"/>
                <a:ea typeface="+mn-ea"/>
              </a:rPr>
              <a:t>か。</a:t>
            </a:r>
            <a:endParaRPr lang="en-US" altLang="ja-JP" sz="1000" u="sng" dirty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○</a:t>
            </a:r>
            <a:r>
              <a:rPr lang="ja-JP" altLang="en-US" sz="1000" dirty="0">
                <a:latin typeface="+mn-ea"/>
                <a:ea typeface="+mn-ea"/>
              </a:rPr>
              <a:t>津波発生時：</a:t>
            </a:r>
            <a:r>
              <a:rPr lang="ja-JP" altLang="en-US" sz="1000" dirty="0" smtClean="0">
                <a:latin typeface="+mn-ea"/>
                <a:ea typeface="+mn-ea"/>
              </a:rPr>
              <a:t>（</a:t>
            </a:r>
            <a:r>
              <a:rPr lang="en-US" altLang="ja-JP" sz="1000" dirty="0">
                <a:latin typeface="+mn-ea"/>
                <a:ea typeface="+mn-ea"/>
              </a:rPr>
              <a:t>	</a:t>
            </a:r>
            <a:r>
              <a:rPr lang="en-US" altLang="ja-JP" sz="1000" dirty="0" smtClean="0">
                <a:latin typeface="+mn-ea"/>
                <a:ea typeface="+mn-ea"/>
              </a:rPr>
              <a:t>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</a:t>
            </a:r>
            <a:endParaRPr lang="en-US" altLang="ja-JP" sz="1000" dirty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○台風</a:t>
            </a:r>
            <a:r>
              <a:rPr lang="ja-JP" altLang="en-US" sz="1000" dirty="0">
                <a:latin typeface="+mn-ea"/>
                <a:ea typeface="+mn-ea"/>
              </a:rPr>
              <a:t>接近時：</a:t>
            </a:r>
            <a:r>
              <a:rPr lang="ja-JP" altLang="en-US" sz="1000" dirty="0" smtClean="0">
                <a:latin typeface="+mn-ea"/>
                <a:ea typeface="+mn-ea"/>
              </a:rPr>
              <a:t>（</a:t>
            </a:r>
            <a:r>
              <a:rPr lang="en-US" altLang="ja-JP" sz="1000" dirty="0" smtClean="0">
                <a:latin typeface="+mn-ea"/>
                <a:ea typeface="+mn-ea"/>
              </a:rPr>
              <a:t>	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</a:t>
            </a:r>
            <a:endParaRPr lang="en-US" altLang="ja-JP" sz="1000" dirty="0">
              <a:latin typeface="+mn-ea"/>
              <a:ea typeface="+mn-ea"/>
            </a:endParaRPr>
          </a:p>
          <a:p>
            <a:pPr>
              <a:tabLst>
                <a:tab pos="1140384" algn="l"/>
              </a:tabLst>
            </a:pPr>
            <a:endParaRPr lang="en-US" altLang="ja-JP" sz="900" u="sng" dirty="0" smtClean="0">
              <a:latin typeface="+mn-ea"/>
              <a:ea typeface="+mn-ea"/>
            </a:endParaRPr>
          </a:p>
          <a:p>
            <a:pPr>
              <a:tabLst>
                <a:tab pos="1140384" algn="l"/>
              </a:tabLst>
            </a:pPr>
            <a:r>
              <a:rPr lang="ja-JP" altLang="en-US" sz="1000" u="sng" dirty="0" smtClean="0">
                <a:latin typeface="+mn-ea"/>
                <a:ea typeface="+mn-ea"/>
              </a:rPr>
              <a:t>■</a:t>
            </a:r>
            <a:r>
              <a:rPr lang="ja-JP" altLang="en-US" sz="1000" u="sng" dirty="0">
                <a:latin typeface="+mn-ea"/>
                <a:ea typeface="+mn-ea"/>
              </a:rPr>
              <a:t>管理者と連絡がつきますか。</a:t>
            </a:r>
            <a:endParaRPr lang="en-US" altLang="ja-JP" sz="1000" u="sng" dirty="0">
              <a:latin typeface="+mn-ea"/>
              <a:ea typeface="+mn-ea"/>
            </a:endParaRPr>
          </a:p>
          <a:p>
            <a:pPr>
              <a:tabLst>
                <a:tab pos="1140384" algn="l"/>
              </a:tabLst>
            </a:pPr>
            <a:r>
              <a:rPr lang="ja-JP" altLang="en-US" sz="1000" dirty="0" smtClean="0">
                <a:latin typeface="+mn-ea"/>
                <a:ea typeface="+mn-ea"/>
              </a:rPr>
              <a:t>　管 </a:t>
            </a:r>
            <a:r>
              <a:rPr lang="ja-JP" altLang="en-US" sz="1000" dirty="0">
                <a:latin typeface="+mn-ea"/>
                <a:ea typeface="+mn-ea"/>
              </a:rPr>
              <a:t>理 者　</a:t>
            </a:r>
            <a:r>
              <a:rPr lang="ja-JP" altLang="en-US" sz="1000" dirty="0" smtClean="0">
                <a:latin typeface="+mn-ea"/>
                <a:ea typeface="+mn-ea"/>
              </a:rPr>
              <a:t>：</a:t>
            </a:r>
            <a:r>
              <a:rPr lang="ja-JP" altLang="en-US" sz="1000" dirty="0" smtClean="0">
                <a:latin typeface="+mn-ea"/>
                <a:ea typeface="+mn-ea"/>
                <a:sym typeface="Wingdings" panose="05000000000000000000" pitchFamily="2" charset="2"/>
              </a:rPr>
              <a:t>（</a:t>
            </a:r>
            <a:r>
              <a:rPr lang="en-US" altLang="ja-JP" sz="1000" dirty="0" smtClean="0">
                <a:latin typeface="+mn-ea"/>
                <a:ea typeface="+mn-ea"/>
                <a:sym typeface="Wingdings" panose="05000000000000000000" pitchFamily="2" charset="2"/>
              </a:rPr>
              <a:t>		</a:t>
            </a:r>
            <a:r>
              <a:rPr lang="ja-JP" altLang="en-US" sz="1000" dirty="0" smtClean="0">
                <a:latin typeface="+mn-ea"/>
                <a:ea typeface="+mn-ea"/>
                <a:sym typeface="Wingdings" panose="05000000000000000000" pitchFamily="2" charset="2"/>
              </a:rPr>
              <a:t>　　　　）</a:t>
            </a:r>
            <a:endParaRPr lang="en-US" altLang="ja-JP" sz="1000" dirty="0">
              <a:latin typeface="+mn-ea"/>
              <a:ea typeface="+mn-ea"/>
            </a:endParaRPr>
          </a:p>
          <a:p>
            <a:pPr>
              <a:tabLst>
                <a:tab pos="1140384" algn="l"/>
              </a:tabLst>
            </a:pPr>
            <a:r>
              <a:rPr lang="ja-JP" altLang="en-US" sz="1000" dirty="0" smtClean="0">
                <a:latin typeface="+mn-ea"/>
                <a:ea typeface="+mn-ea"/>
              </a:rPr>
              <a:t>　電話番号 </a:t>
            </a:r>
            <a:r>
              <a:rPr lang="ja-JP" altLang="en-US" sz="1000" dirty="0" smtClean="0">
                <a:latin typeface="+mn-ea"/>
                <a:ea typeface="+mn-ea"/>
                <a:sym typeface="Wingdings" panose="05000000000000000000" pitchFamily="2" charset="2"/>
              </a:rPr>
              <a:t>：（</a:t>
            </a:r>
            <a:r>
              <a:rPr lang="en-US" altLang="ja-JP" sz="1000" dirty="0">
                <a:latin typeface="+mn-ea"/>
                <a:ea typeface="+mn-ea"/>
                <a:sym typeface="Wingdings" panose="05000000000000000000" pitchFamily="2" charset="2"/>
              </a:rPr>
              <a:t>	</a:t>
            </a:r>
            <a:r>
              <a:rPr lang="en-US" altLang="ja-JP" sz="1000" dirty="0" smtClean="0">
                <a:latin typeface="+mn-ea"/>
                <a:ea typeface="+mn-ea"/>
                <a:sym typeface="Wingdings" panose="05000000000000000000" pitchFamily="2" charset="2"/>
              </a:rPr>
              <a:t>	</a:t>
            </a:r>
            <a:r>
              <a:rPr lang="ja-JP" altLang="en-US" sz="1000" dirty="0" smtClean="0">
                <a:latin typeface="+mn-ea"/>
                <a:ea typeface="+mn-ea"/>
                <a:sym typeface="Wingdings" panose="05000000000000000000" pitchFamily="2" charset="2"/>
              </a:rPr>
              <a:t>　　　　</a:t>
            </a:r>
            <a:r>
              <a:rPr lang="ja-JP" altLang="en-US" sz="1000" dirty="0" smtClean="0">
                <a:latin typeface="+mn-ea"/>
                <a:ea typeface="+mn-ea"/>
              </a:rPr>
              <a:t>）</a:t>
            </a:r>
            <a:endParaRPr lang="ja-JP" altLang="en-US" sz="1000" dirty="0">
              <a:latin typeface="+mn-ea"/>
              <a:ea typeface="+mn-ea"/>
            </a:endParaRPr>
          </a:p>
          <a:p>
            <a:endParaRPr lang="en-US" altLang="ja-JP" sz="900" b="1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■</a:t>
            </a:r>
            <a:r>
              <a:rPr lang="ja-JP" altLang="en-US" sz="1000" u="sng" dirty="0">
                <a:latin typeface="+mn-ea"/>
                <a:ea typeface="+mn-ea"/>
              </a:rPr>
              <a:t>共同操作者に連絡はつきます</a:t>
            </a:r>
            <a:r>
              <a:rPr lang="ja-JP" altLang="en-US" sz="1000" u="sng" dirty="0" smtClean="0">
                <a:latin typeface="+mn-ea"/>
                <a:ea typeface="+mn-ea"/>
              </a:rPr>
              <a:t>か</a:t>
            </a:r>
            <a:r>
              <a:rPr lang="ja-JP" altLang="en-US" sz="1000" u="sng" dirty="0">
                <a:latin typeface="+mn-ea"/>
                <a:ea typeface="+mn-ea"/>
              </a:rPr>
              <a:t>。</a:t>
            </a:r>
            <a:endParaRPr lang="en-US" altLang="ja-JP" sz="1000" u="sng" dirty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（</a:t>
            </a:r>
            <a:r>
              <a:rPr lang="en-US" altLang="ja-JP" sz="1000" b="1" dirty="0">
                <a:solidFill>
                  <a:srgbClr val="0000FF"/>
                </a:solidFill>
                <a:latin typeface="+mn-ea"/>
                <a:ea typeface="+mn-ea"/>
              </a:rPr>
              <a:t>	</a:t>
            </a:r>
            <a:r>
              <a:rPr lang="ja-JP" altLang="en-US" sz="1000" dirty="0" smtClean="0">
                <a:latin typeface="+mn-ea"/>
                <a:ea typeface="+mn-ea"/>
              </a:rPr>
              <a:t>） 電話（</a:t>
            </a:r>
            <a:r>
              <a:rPr lang="en-US" altLang="ja-JP" sz="1000" dirty="0" smtClean="0">
                <a:latin typeface="+mn-ea"/>
                <a:ea typeface="+mn-ea"/>
              </a:rPr>
              <a:t>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1000" dirty="0">
                <a:latin typeface="+mn-ea"/>
              </a:rPr>
              <a:t>（</a:t>
            </a:r>
            <a:r>
              <a:rPr lang="en-US" altLang="ja-JP" sz="1000" b="1" dirty="0">
                <a:solidFill>
                  <a:srgbClr val="0000FF"/>
                </a:solidFill>
                <a:latin typeface="+mn-ea"/>
              </a:rPr>
              <a:t>	</a:t>
            </a:r>
            <a:r>
              <a:rPr lang="ja-JP" altLang="en-US" sz="1000" dirty="0">
                <a:latin typeface="+mn-ea"/>
              </a:rPr>
              <a:t>） 電話（</a:t>
            </a:r>
            <a:r>
              <a:rPr lang="en-US" altLang="ja-JP" sz="1000" dirty="0">
                <a:latin typeface="+mn-ea"/>
              </a:rPr>
              <a:t>	</a:t>
            </a:r>
            <a:r>
              <a:rPr lang="ja-JP" altLang="en-US" sz="1000" dirty="0">
                <a:latin typeface="+mn-ea"/>
              </a:rPr>
              <a:t>　　　　　　　）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（</a:t>
            </a:r>
            <a:r>
              <a:rPr lang="en-US" altLang="ja-JP" sz="1000" b="1" dirty="0">
                <a:solidFill>
                  <a:srgbClr val="0000FF"/>
                </a:solidFill>
                <a:latin typeface="+mn-ea"/>
              </a:rPr>
              <a:t>	</a:t>
            </a:r>
            <a:r>
              <a:rPr lang="ja-JP" altLang="en-US" sz="1000" dirty="0">
                <a:latin typeface="+mn-ea"/>
              </a:rPr>
              <a:t>） 電話（</a:t>
            </a:r>
            <a:r>
              <a:rPr lang="en-US" altLang="ja-JP" sz="1000" dirty="0">
                <a:latin typeface="+mn-ea"/>
              </a:rPr>
              <a:t>	</a:t>
            </a:r>
            <a:r>
              <a:rPr lang="ja-JP" altLang="en-US" sz="1000" dirty="0">
                <a:latin typeface="+mn-ea"/>
              </a:rPr>
              <a:t>　　　　　　　）</a:t>
            </a:r>
            <a:endParaRPr lang="en-US" altLang="ja-JP" sz="1000" dirty="0">
              <a:latin typeface="+mn-ea"/>
            </a:endParaRPr>
          </a:p>
          <a:p>
            <a:endParaRPr lang="en-US" altLang="ja-JP" sz="9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■</a:t>
            </a:r>
            <a:r>
              <a:rPr lang="ja-JP" altLang="en-US" sz="1000" u="sng" dirty="0" smtClean="0">
                <a:latin typeface="+mn-ea"/>
                <a:ea typeface="+mn-ea"/>
              </a:rPr>
              <a:t>操作する施設と順番を把握しておきましょう。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　第１施設（</a:t>
            </a:r>
            <a:r>
              <a:rPr lang="en-US" altLang="ja-JP" sz="1000" dirty="0">
                <a:latin typeface="+mn-ea"/>
                <a:ea typeface="+mn-ea"/>
              </a:rPr>
              <a:t>	</a:t>
            </a:r>
            <a:r>
              <a:rPr lang="en-US" altLang="ja-JP" sz="1000" dirty="0" smtClean="0">
                <a:latin typeface="+mn-ea"/>
                <a:ea typeface="+mn-ea"/>
              </a:rPr>
              <a:t>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　　　　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　第２施設（</a:t>
            </a:r>
            <a:r>
              <a:rPr lang="en-US" altLang="ja-JP" sz="1000" dirty="0">
                <a:latin typeface="+mn-ea"/>
                <a:ea typeface="+mn-ea"/>
              </a:rPr>
              <a:t>	</a:t>
            </a:r>
            <a:r>
              <a:rPr lang="en-US" altLang="ja-JP" sz="1000" dirty="0" smtClean="0">
                <a:latin typeface="+mn-ea"/>
                <a:ea typeface="+mn-ea"/>
              </a:rPr>
              <a:t>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　第３施設（</a:t>
            </a:r>
            <a:r>
              <a:rPr lang="en-US" altLang="ja-JP" sz="1000" dirty="0">
                <a:latin typeface="+mn-ea"/>
                <a:ea typeface="+mn-ea"/>
              </a:rPr>
              <a:t>	</a:t>
            </a:r>
            <a:r>
              <a:rPr lang="en-US" altLang="ja-JP" sz="1000" dirty="0" smtClean="0">
                <a:latin typeface="+mn-ea"/>
                <a:ea typeface="+mn-ea"/>
              </a:rPr>
              <a:t>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900" dirty="0" smtClean="0">
                <a:latin typeface="+mn-ea"/>
                <a:ea typeface="+mn-ea"/>
              </a:rPr>
              <a:t>　　</a:t>
            </a:r>
            <a:endParaRPr lang="en-US" altLang="ja-JP" sz="9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■</a:t>
            </a:r>
            <a:r>
              <a:rPr lang="ja-JP" altLang="en-US" sz="1000" u="sng" dirty="0" smtClean="0">
                <a:latin typeface="+mn-ea"/>
                <a:ea typeface="+mn-ea"/>
              </a:rPr>
              <a:t>参集場所、避難場所を把握しておきましょう。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　　＜参集場所＞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　　（</a:t>
            </a:r>
            <a:r>
              <a:rPr lang="en-US" altLang="ja-JP" sz="1000" dirty="0" smtClean="0">
                <a:latin typeface="+mn-ea"/>
                <a:ea typeface="+mn-ea"/>
              </a:rPr>
              <a:t>	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</a:t>
            </a:r>
            <a:endParaRPr lang="en-US" altLang="ja-JP" sz="1000" dirty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　　＜避難場所＞</a:t>
            </a:r>
            <a:endParaRPr lang="en-US" altLang="ja-JP" sz="1000" dirty="0" smtClean="0">
              <a:latin typeface="+mn-ea"/>
              <a:ea typeface="+mn-ea"/>
            </a:endParaRPr>
          </a:p>
          <a:p>
            <a:r>
              <a:rPr lang="ja-JP" altLang="en-US" sz="1000" dirty="0" smtClean="0">
                <a:latin typeface="+mn-ea"/>
                <a:ea typeface="+mn-ea"/>
              </a:rPr>
              <a:t>　　（</a:t>
            </a:r>
            <a:r>
              <a:rPr lang="en-US" altLang="ja-JP" sz="1000" dirty="0" smtClean="0">
                <a:latin typeface="+mn-ea"/>
                <a:ea typeface="+mn-ea"/>
              </a:rPr>
              <a:t>		</a:t>
            </a:r>
            <a:r>
              <a:rPr lang="ja-JP" altLang="en-US" sz="1000" dirty="0" smtClean="0">
                <a:latin typeface="+mn-ea"/>
                <a:ea typeface="+mn-ea"/>
              </a:rPr>
              <a:t>　　　　　　　）</a:t>
            </a:r>
            <a:endParaRPr lang="en-US" altLang="ja-JP" sz="1000" dirty="0" smtClean="0">
              <a:latin typeface="+mn-ea"/>
              <a:ea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635" y="3961087"/>
            <a:ext cx="2735794" cy="861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  <a:ea typeface="+mn-ea"/>
              </a:rPr>
              <a:t>津波発生時は、指示者に津波到達予想時刻</a:t>
            </a:r>
            <a:endParaRPr lang="en-US" altLang="ja-JP" sz="10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  <a:ea typeface="+mn-ea"/>
              </a:rPr>
              <a:t>を必ず確認してください。</a:t>
            </a:r>
            <a:endParaRPr lang="en-US" altLang="ja-JP" sz="10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1000" dirty="0" smtClean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  <a:ea typeface="+mn-ea"/>
              </a:rPr>
              <a:t>台風接近時は、施設閉鎖時間を必ず確認し、</a:t>
            </a:r>
            <a:endParaRPr lang="en-US" altLang="ja-JP" sz="10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10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  <a:ea typeface="+mn-ea"/>
              </a:rPr>
              <a:t>それまでに施設の閉鎖ができるよう行動してく</a:t>
            </a:r>
            <a:endParaRPr lang="en-US" altLang="ja-JP" sz="10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ja-JP" altLang="en-US" sz="1000" u="sng" dirty="0" smtClean="0">
                <a:solidFill>
                  <a:srgbClr val="FF0000"/>
                </a:solidFill>
                <a:latin typeface="+mn-ea"/>
                <a:ea typeface="+mn-ea"/>
              </a:rPr>
              <a:t>ださい。</a:t>
            </a:r>
            <a:endParaRPr lang="en-US" altLang="ja-JP" sz="1000" u="sng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99952" y="85760"/>
            <a:ext cx="1723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■操作</a:t>
            </a:r>
            <a:r>
              <a:rPr lang="ja-JP" altLang="en-US" sz="1000" dirty="0" smtClean="0"/>
              <a:t>開始基準等の確認</a:t>
            </a:r>
            <a:r>
              <a:rPr kumimoji="1" lang="ja-JP" altLang="en-US" sz="1000" dirty="0" smtClean="0"/>
              <a:t>■</a:t>
            </a:r>
            <a:endParaRPr kumimoji="1" lang="ja-JP" altLang="en-US" sz="1000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2880320" cy="4824000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80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テキスト ボックス 41"/>
          <p:cNvSpPr txBox="1"/>
          <p:nvPr/>
        </p:nvSpPr>
        <p:spPr>
          <a:xfrm>
            <a:off x="3150300" y="84138"/>
            <a:ext cx="23727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■</a:t>
            </a:r>
            <a:r>
              <a:rPr kumimoji="1" lang="ja-JP" altLang="en-US" sz="1000" u="sng" dirty="0" smtClean="0"/>
              <a:t>津波発生時の操作タイムライン確認■</a:t>
            </a:r>
            <a:endParaRPr kumimoji="1" lang="ja-JP" altLang="en-US" sz="1000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55868" y="3379137"/>
            <a:ext cx="1903318" cy="2231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④現在の</a:t>
            </a:r>
            <a:r>
              <a:rPr lang="ja-JP" altLang="en-US" sz="800" dirty="0" smtClean="0"/>
              <a:t>時刻 （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　　　　　）</a:t>
            </a:r>
            <a:endParaRPr lang="en-US" altLang="ja-JP" sz="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029650" y="1016391"/>
            <a:ext cx="1522472" cy="21544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③退避開始時刻（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　　　　　）　</a:t>
            </a:r>
            <a:endParaRPr lang="en-US" altLang="ja-JP" sz="800" b="1" u="sng" dirty="0">
              <a:solidFill>
                <a:srgbClr val="0000CC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987298" y="281071"/>
            <a:ext cx="2175269" cy="2231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①</a:t>
            </a:r>
            <a:r>
              <a:rPr lang="ja-JP" altLang="en-US" sz="800" dirty="0" smtClean="0"/>
              <a:t>津波到達予想時刻</a:t>
            </a:r>
            <a:r>
              <a:rPr lang="en-US" altLang="ja-JP" sz="800" baseline="30000" dirty="0" smtClean="0"/>
              <a:t>※</a:t>
            </a:r>
            <a:r>
              <a:rPr lang="ja-JP" altLang="en-US" sz="800" dirty="0" smtClean="0"/>
              <a:t>（　　　　　　）</a:t>
            </a:r>
            <a:endParaRPr lang="ja-JP" altLang="en-US" sz="800" u="sng" dirty="0">
              <a:latin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965662" y="55564"/>
            <a:ext cx="2749809" cy="354671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50" dirty="0" smtClean="0"/>
          </a:p>
          <a:p>
            <a:pPr algn="ctr"/>
            <a:endParaRPr kumimoji="1" lang="ja-JP" altLang="en-US" sz="85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036012" y="656351"/>
            <a:ext cx="1516397" cy="21544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②</a:t>
            </a:r>
            <a:r>
              <a:rPr lang="ja-JP" altLang="en-US" sz="800" dirty="0" smtClean="0"/>
              <a:t>退避完了時刻（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　　　　　）</a:t>
            </a:r>
            <a:endParaRPr lang="ja-JP" altLang="en-US" sz="800" u="sng" dirty="0"/>
          </a:p>
        </p:txBody>
      </p: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714099"/>
              </p:ext>
            </p:extLst>
          </p:nvPr>
        </p:nvGraphicFramePr>
        <p:xfrm>
          <a:off x="2973402" y="4250110"/>
          <a:ext cx="2752529" cy="568964"/>
        </p:xfrm>
        <a:graphic>
          <a:graphicData uri="http://schemas.openxmlformats.org/drawingml/2006/table">
            <a:tbl>
              <a:tblPr/>
              <a:tblGrid>
                <a:gridCol w="984053"/>
                <a:gridCol w="1768476"/>
              </a:tblGrid>
              <a:tr h="142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氏　名</a:t>
                      </a:r>
                      <a:endParaRPr kumimoji="1" lang="ja-JP" altLang="en-US" sz="800" dirty="0"/>
                    </a:p>
                  </a:txBody>
                  <a:tcPr marL="129050" marR="129050" marT="0" marB="0" anchor="ctr"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baseline="0" dirty="0" smtClean="0">
                          <a:solidFill>
                            <a:srgbClr val="0000FF"/>
                          </a:solidFill>
                        </a:rPr>
                        <a:t>　　　　　　　　　　　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</a:rPr>
                        <a:t>（　　　　才）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129050" marR="1290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血　液　型</a:t>
                      </a:r>
                      <a:endParaRPr kumimoji="1" lang="ja-JP" altLang="en-US" sz="800" dirty="0"/>
                    </a:p>
                  </a:txBody>
                  <a:tcPr marL="129050" marR="1290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129050" marR="1290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住　所</a:t>
                      </a:r>
                      <a:endParaRPr kumimoji="1" lang="ja-JP" altLang="en-US" sz="800" dirty="0"/>
                    </a:p>
                  </a:txBody>
                  <a:tcPr marL="129050" marR="1290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129050" marR="1290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緊 急 連 絡 先</a:t>
                      </a:r>
                      <a:endParaRPr kumimoji="1" lang="ja-JP" altLang="en-US" sz="800" dirty="0"/>
                    </a:p>
                  </a:txBody>
                  <a:tcPr marL="129050" marR="1290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marL="129050" marR="12905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2987298" y="3603780"/>
            <a:ext cx="2693042" cy="64633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900" u="sng" dirty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lang="ja-JP" altLang="en-US" sz="900" u="sng" dirty="0">
                <a:solidFill>
                  <a:srgbClr val="FF0000"/>
                </a:solidFill>
                <a:latin typeface="+mn-ea"/>
                <a:ea typeface="+mn-ea"/>
              </a:rPr>
              <a:t>退避時刻になったら、全ての施設操作が</a:t>
            </a:r>
            <a:r>
              <a:rPr lang="ja-JP" altLang="en-US" sz="900" u="sng" dirty="0" smtClean="0">
                <a:solidFill>
                  <a:srgbClr val="FF0000"/>
                </a:solidFill>
                <a:latin typeface="+mn-ea"/>
                <a:ea typeface="+mn-ea"/>
              </a:rPr>
              <a:t>終わって　</a:t>
            </a:r>
            <a:endParaRPr lang="en-US" altLang="ja-JP" sz="9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sz="900" dirty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ja-JP" altLang="en-US" sz="900" u="sng" dirty="0" smtClean="0">
                <a:solidFill>
                  <a:srgbClr val="FF0000"/>
                </a:solidFill>
                <a:latin typeface="+mn-ea"/>
                <a:ea typeface="+mn-ea"/>
              </a:rPr>
              <a:t>いなくて</a:t>
            </a:r>
            <a:r>
              <a:rPr lang="ja-JP" altLang="en-US" sz="900" u="sng" dirty="0">
                <a:solidFill>
                  <a:srgbClr val="FF0000"/>
                </a:solidFill>
                <a:latin typeface="+mn-ea"/>
                <a:ea typeface="+mn-ea"/>
              </a:rPr>
              <a:t>も作業を中止し、退避してください</a:t>
            </a:r>
            <a:r>
              <a:rPr lang="ja-JP" altLang="en-US" sz="900" u="sng" dirty="0" smtClean="0">
                <a:solidFill>
                  <a:srgbClr val="FF0000"/>
                </a:solidFill>
                <a:latin typeface="+mn-ea"/>
                <a:ea typeface="+mn-ea"/>
              </a:rPr>
              <a:t>。</a:t>
            </a:r>
            <a:endParaRPr lang="en-US" altLang="ja-JP" sz="9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900" u="sng" dirty="0" smtClean="0">
                <a:solidFill>
                  <a:srgbClr val="FF0000"/>
                </a:solidFill>
                <a:latin typeface="+mn-ea"/>
                <a:ea typeface="+mn-ea"/>
              </a:rPr>
              <a:t>※</a:t>
            </a:r>
            <a:r>
              <a:rPr lang="ja-JP" altLang="en-US" sz="900" u="sng" dirty="0" smtClean="0">
                <a:solidFill>
                  <a:srgbClr val="FF0000"/>
                </a:solidFill>
                <a:latin typeface="+mn-ea"/>
                <a:ea typeface="+mn-ea"/>
              </a:rPr>
              <a:t>津波到達予想時間前であっても、現地で自ら危険</a:t>
            </a:r>
            <a:endParaRPr lang="en-US" altLang="ja-JP" sz="9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en-US" altLang="ja-JP" sz="900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ja-JP" altLang="en-US" sz="900" dirty="0" smtClean="0">
                <a:solidFill>
                  <a:srgbClr val="FF0000"/>
                </a:solidFill>
                <a:latin typeface="+mn-ea"/>
                <a:ea typeface="+mn-ea"/>
              </a:rPr>
              <a:t>　</a:t>
            </a:r>
            <a:r>
              <a:rPr lang="ja-JP" altLang="en-US" sz="900" u="sng" dirty="0" smtClean="0">
                <a:solidFill>
                  <a:srgbClr val="FF0000"/>
                </a:solidFill>
                <a:latin typeface="+mn-ea"/>
                <a:ea typeface="+mn-ea"/>
              </a:rPr>
              <a:t>と判断した場合には、速やかに退避してください。</a:t>
            </a:r>
            <a:endParaRPr lang="ja-JP" altLang="en-US" sz="900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44765"/>
              </p:ext>
            </p:extLst>
          </p:nvPr>
        </p:nvGraphicFramePr>
        <p:xfrm>
          <a:off x="3046612" y="1279139"/>
          <a:ext cx="2596518" cy="461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588"/>
                <a:gridCol w="839930"/>
              </a:tblGrid>
              <a:tr h="162971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第３施設操作完了時刻（　　　：　　　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操作所要時間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（　　　　分）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852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第３施設操作開始時刻（　　　：　　　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3567"/>
              </p:ext>
            </p:extLst>
          </p:nvPr>
        </p:nvGraphicFramePr>
        <p:xfrm>
          <a:off x="3064369" y="1942522"/>
          <a:ext cx="2596519" cy="43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588"/>
                <a:gridCol w="839931"/>
              </a:tblGrid>
              <a:tr h="162971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第２施設操作完了時刻（　　　　　　　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操作時間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（　　　　分）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142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第２施設操作開始時刻（　　　　　　　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93752"/>
              </p:ext>
            </p:extLst>
          </p:nvPr>
        </p:nvGraphicFramePr>
        <p:xfrm>
          <a:off x="3060396" y="2545567"/>
          <a:ext cx="2596518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96"/>
                <a:gridCol w="839722"/>
              </a:tblGrid>
              <a:tr h="179861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第１施設操作完了時刻（　　　　　　　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操作時間</a:t>
                      </a:r>
                      <a:endParaRPr kumimoji="1" lang="en-US" altLang="ja-JP" sz="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（　　　　分）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937">
                <a:tc>
                  <a:txBody>
                    <a:bodyPr/>
                    <a:lstStyle/>
                    <a:p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</a:rPr>
                        <a:t>第１施設操作開始時刻（　　　　　　　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" name="テキスト ボックス 60"/>
          <p:cNvSpPr txBox="1"/>
          <p:nvPr/>
        </p:nvSpPr>
        <p:spPr>
          <a:xfrm>
            <a:off x="3059823" y="3134285"/>
            <a:ext cx="259709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③現場参集時刻　　　　（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　　　　　）　　</a:t>
            </a:r>
            <a:r>
              <a:rPr lang="ja-JP" altLang="en-US" sz="800" u="sng" dirty="0" smtClean="0"/>
              <a:t>移動時間 </a:t>
            </a:r>
            <a:r>
              <a:rPr lang="ja-JP" altLang="en-US" sz="800" b="1" u="sng" dirty="0"/>
              <a:t>　</a:t>
            </a:r>
            <a:r>
              <a:rPr lang="ja-JP" altLang="en-US" sz="800" b="1" u="sng" dirty="0" smtClean="0"/>
              <a:t>　</a:t>
            </a:r>
            <a:r>
              <a:rPr lang="ja-JP" altLang="en-US" sz="800" u="sng" dirty="0" smtClean="0"/>
              <a:t>分</a:t>
            </a:r>
            <a:endParaRPr lang="en-US" altLang="ja-JP" sz="800" u="sng" dirty="0"/>
          </a:p>
        </p:txBody>
      </p:sp>
      <p:sp>
        <p:nvSpPr>
          <p:cNvPr id="62" name="右大かっこ 61"/>
          <p:cNvSpPr/>
          <p:nvPr/>
        </p:nvSpPr>
        <p:spPr>
          <a:xfrm>
            <a:off x="4635106" y="800367"/>
            <a:ext cx="45719" cy="345288"/>
          </a:xfrm>
          <a:prstGeom prst="rightBracket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850"/>
          </a:p>
        </p:txBody>
      </p:sp>
      <p:sp>
        <p:nvSpPr>
          <p:cNvPr id="63" name="正方形/長方形 62"/>
          <p:cNvSpPr/>
          <p:nvPr/>
        </p:nvSpPr>
        <p:spPr>
          <a:xfrm>
            <a:off x="2958083" y="467257"/>
            <a:ext cx="165942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 smtClean="0">
                <a:latin typeface="+mn-ea"/>
              </a:rPr>
              <a:t>（</a:t>
            </a:r>
            <a:r>
              <a:rPr lang="en-US" altLang="ja-JP" sz="800" dirty="0" smtClean="0">
                <a:latin typeface="+mn-ea"/>
              </a:rPr>
              <a:t>※</a:t>
            </a:r>
            <a:r>
              <a:rPr lang="ja-JP" altLang="en-US" sz="800" dirty="0" smtClean="0">
                <a:latin typeface="+mn-ea"/>
              </a:rPr>
              <a:t>気象庁等の情報をもとに記入）</a:t>
            </a:r>
            <a:endParaRPr lang="ja-JP" altLang="en-US" sz="800" dirty="0">
              <a:latin typeface="+mn-ea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743841" y="967243"/>
            <a:ext cx="288032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50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63015" y="966203"/>
            <a:ext cx="298317" cy="2000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+mn-ea"/>
              </a:rPr>
              <a:t>分</a:t>
            </a:r>
          </a:p>
        </p:txBody>
      </p:sp>
      <p:sp>
        <p:nvSpPr>
          <p:cNvPr id="66" name="右大かっこ 65"/>
          <p:cNvSpPr/>
          <p:nvPr/>
        </p:nvSpPr>
        <p:spPr>
          <a:xfrm>
            <a:off x="5179714" y="591963"/>
            <a:ext cx="45719" cy="477279"/>
          </a:xfrm>
          <a:prstGeom prst="rightBracket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850"/>
          </a:p>
        </p:txBody>
      </p:sp>
      <p:sp>
        <p:nvSpPr>
          <p:cNvPr id="67" name="右大かっこ 66"/>
          <p:cNvSpPr/>
          <p:nvPr/>
        </p:nvSpPr>
        <p:spPr>
          <a:xfrm>
            <a:off x="4634099" y="368319"/>
            <a:ext cx="45719" cy="384629"/>
          </a:xfrm>
          <a:prstGeom prst="rightBracket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850"/>
          </a:p>
        </p:txBody>
      </p:sp>
      <p:sp>
        <p:nvSpPr>
          <p:cNvPr id="68" name="正方形/長方形 67"/>
          <p:cNvSpPr/>
          <p:nvPr/>
        </p:nvSpPr>
        <p:spPr>
          <a:xfrm>
            <a:off x="4728988" y="500267"/>
            <a:ext cx="288032" cy="21602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5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959186" y="519405"/>
            <a:ext cx="298317" cy="2000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+mn-ea"/>
              </a:rPr>
              <a:t>分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5276270" y="787667"/>
            <a:ext cx="288032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5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507756" y="770019"/>
            <a:ext cx="298317" cy="2000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latin typeface="+mn-ea"/>
              </a:rPr>
              <a:t>分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4634040" y="334411"/>
            <a:ext cx="49244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" u="sng" dirty="0" smtClean="0">
                <a:latin typeface="+mn-ea"/>
              </a:rPr>
              <a:t>余裕時間</a:t>
            </a:r>
            <a:endParaRPr lang="ja-JP" altLang="en-US" sz="600" u="sng" dirty="0">
              <a:latin typeface="+mn-ea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4658690" y="807040"/>
            <a:ext cx="49244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" u="sng" dirty="0">
                <a:latin typeface="+mn-ea"/>
              </a:rPr>
              <a:t>移動</a:t>
            </a:r>
            <a:r>
              <a:rPr lang="ja-JP" altLang="en-US" sz="600" u="sng" dirty="0" smtClean="0">
                <a:latin typeface="+mn-ea"/>
              </a:rPr>
              <a:t>時間</a:t>
            </a:r>
            <a:endParaRPr lang="ja-JP" altLang="en-US" sz="600" u="sng" dirty="0">
              <a:latin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755752" y="681870"/>
            <a:ext cx="298317" cy="2000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+mn-ea"/>
              </a:rPr>
              <a:t>＋</a:t>
            </a:r>
            <a:endParaRPr lang="ja-JP" altLang="en-US" sz="700" dirty="0">
              <a:latin typeface="+mn-e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250667" y="588917"/>
            <a:ext cx="33855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" u="sng" dirty="0" smtClean="0">
                <a:latin typeface="+mn-ea"/>
              </a:rPr>
              <a:t>合計</a:t>
            </a:r>
            <a:endParaRPr lang="ja-JP" altLang="en-US" sz="600" u="sng" dirty="0">
              <a:latin typeface="+mn-ea"/>
            </a:endParaRPr>
          </a:p>
        </p:txBody>
      </p:sp>
      <p:sp>
        <p:nvSpPr>
          <p:cNvPr id="51" name="二等辺三角形 50"/>
          <p:cNvSpPr/>
          <p:nvPr/>
        </p:nvSpPr>
        <p:spPr>
          <a:xfrm>
            <a:off x="3594743" y="2428182"/>
            <a:ext cx="1515179" cy="6884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50" dirty="0">
              <a:solidFill>
                <a:schemeClr val="tx1"/>
              </a:solidFill>
            </a:endParaRPr>
          </a:p>
        </p:txBody>
      </p:sp>
      <p:sp>
        <p:nvSpPr>
          <p:cNvPr id="35" name="二等辺三角形 34"/>
          <p:cNvSpPr/>
          <p:nvPr/>
        </p:nvSpPr>
        <p:spPr>
          <a:xfrm>
            <a:off x="3544412" y="1798470"/>
            <a:ext cx="1515179" cy="6884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50" dirty="0">
              <a:solidFill>
                <a:schemeClr val="tx1"/>
              </a:solidFill>
            </a:endParaRPr>
          </a:p>
        </p:txBody>
      </p:sp>
      <p:sp>
        <p:nvSpPr>
          <p:cNvPr id="36" name="二等辺三角形 35"/>
          <p:cNvSpPr/>
          <p:nvPr/>
        </p:nvSpPr>
        <p:spPr>
          <a:xfrm>
            <a:off x="3607042" y="3024223"/>
            <a:ext cx="1515179" cy="6884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5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54823" y="2943827"/>
            <a:ext cx="5966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（　　　分）</a:t>
            </a:r>
            <a:endParaRPr kumimoji="1" lang="ja-JP" altLang="en-US" sz="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033615" y="2357101"/>
            <a:ext cx="5966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（　　　分）</a:t>
            </a:r>
            <a:endParaRPr kumimoji="1" lang="ja-JP" altLang="en-US" sz="8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029423" y="1737167"/>
            <a:ext cx="5341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（   </a:t>
            </a:r>
            <a:r>
              <a:rPr kumimoji="1" lang="ja-JP" altLang="en-US" sz="800" b="1" dirty="0" smtClean="0">
                <a:solidFill>
                  <a:srgbClr val="0000FF"/>
                </a:solidFill>
              </a:rPr>
              <a:t>  </a:t>
            </a:r>
            <a:r>
              <a:rPr kumimoji="1" lang="ja-JP" altLang="en-US" sz="800" dirty="0" smtClean="0"/>
              <a:t>分）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7068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567</TotalTime>
  <Words>204</Words>
  <Application>Microsoft Office PowerPoint</Application>
  <PresentationFormat>ユーザー設定</PresentationFormat>
  <Paragraphs>73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Times New Roman</vt:lpstr>
      <vt:lpstr>Wingdings</vt:lpstr>
      <vt:lpstr>標準デザイン</vt:lpstr>
      <vt:lpstr>閉める手引き（携行版）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閉める手引き（携行版）</dc:title>
  <dc:creator/>
  <cp:lastModifiedBy>なし</cp:lastModifiedBy>
  <cp:revision>55</cp:revision>
  <cp:lastPrinted>2016-03-12T10:34:36Z</cp:lastPrinted>
  <dcterms:created xsi:type="dcterms:W3CDTF">2015-12-28T01:27:43Z</dcterms:created>
  <dcterms:modified xsi:type="dcterms:W3CDTF">2016-04-05T04:18:18Z</dcterms:modified>
</cp:coreProperties>
</file>