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12" r:id="rId2"/>
    <p:sldId id="416" r:id="rId3"/>
    <p:sldId id="420" r:id="rId4"/>
    <p:sldId id="424" r:id="rId5"/>
    <p:sldId id="421" r:id="rId6"/>
    <p:sldId id="423" r:id="rId7"/>
  </p:sldIdLst>
  <p:sldSz cx="9906000" cy="6858000" type="A4"/>
  <p:notesSz cx="6770688" cy="9902825"/>
  <p:defaultTextStyle>
    <a:defPPr>
      <a:defRPr lang="ja-JP"/>
    </a:defPPr>
    <a:lvl1pPr algn="l" rtl="0" fontAlgn="base">
      <a:spcBef>
        <a:spcPct val="0"/>
      </a:spcBef>
      <a:spcAft>
        <a:spcPct val="0"/>
      </a:spcAft>
      <a:defRPr kumimoji="1" sz="14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14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14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14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1400" kern="1200">
        <a:solidFill>
          <a:schemeClr val="tx1"/>
        </a:solidFill>
        <a:latin typeface="Arial" charset="0"/>
        <a:ea typeface="ＭＳ Ｐゴシック" charset="-128"/>
        <a:cs typeface="+mn-cs"/>
      </a:defRPr>
    </a:lvl5pPr>
    <a:lvl6pPr marL="2286000" algn="l" defTabSz="914400" rtl="0" eaLnBrk="1" latinLnBrk="0" hangingPunct="1">
      <a:defRPr kumimoji="1" sz="1400" kern="1200">
        <a:solidFill>
          <a:schemeClr val="tx1"/>
        </a:solidFill>
        <a:latin typeface="Arial" charset="0"/>
        <a:ea typeface="ＭＳ Ｐゴシック" charset="-128"/>
        <a:cs typeface="+mn-cs"/>
      </a:defRPr>
    </a:lvl6pPr>
    <a:lvl7pPr marL="2743200" algn="l" defTabSz="914400" rtl="0" eaLnBrk="1" latinLnBrk="0" hangingPunct="1">
      <a:defRPr kumimoji="1" sz="1400" kern="1200">
        <a:solidFill>
          <a:schemeClr val="tx1"/>
        </a:solidFill>
        <a:latin typeface="Arial" charset="0"/>
        <a:ea typeface="ＭＳ Ｐゴシック" charset="-128"/>
        <a:cs typeface="+mn-cs"/>
      </a:defRPr>
    </a:lvl7pPr>
    <a:lvl8pPr marL="3200400" algn="l" defTabSz="914400" rtl="0" eaLnBrk="1" latinLnBrk="0" hangingPunct="1">
      <a:defRPr kumimoji="1" sz="1400" kern="1200">
        <a:solidFill>
          <a:schemeClr val="tx1"/>
        </a:solidFill>
        <a:latin typeface="Arial" charset="0"/>
        <a:ea typeface="ＭＳ Ｐゴシック" charset="-128"/>
        <a:cs typeface="+mn-cs"/>
      </a:defRPr>
    </a:lvl8pPr>
    <a:lvl9pPr marL="3657600" algn="l" defTabSz="914400" rtl="0" eaLnBrk="1" latinLnBrk="0" hangingPunct="1">
      <a:defRPr kumimoji="1" sz="1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FFCC"/>
    <a:srgbClr val="FF7C80"/>
    <a:srgbClr val="B9DCFF"/>
    <a:srgbClr val="99CCFF"/>
    <a:srgbClr val="FFD1D1"/>
    <a:srgbClr val="FFA7A7"/>
    <a:srgbClr val="FFD85B"/>
    <a:srgbClr val="FFE89F"/>
    <a:srgbClr val="FFFF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800" autoAdjust="0"/>
    <p:restoredTop sz="95103" autoAdjust="0"/>
  </p:normalViewPr>
  <p:slideViewPr>
    <p:cSldViewPr>
      <p:cViewPr>
        <p:scale>
          <a:sx n="100" d="100"/>
          <a:sy n="100" d="100"/>
        </p:scale>
        <p:origin x="-1560" y="-264"/>
      </p:cViewPr>
      <p:guideLst>
        <p:guide orient="horz" pos="2160"/>
        <p:guide pos="3120"/>
      </p:guideLst>
    </p:cSldViewPr>
  </p:slideViewPr>
  <p:notesTextViewPr>
    <p:cViewPr>
      <p:scale>
        <a:sx n="100" d="100"/>
        <a:sy n="100" d="100"/>
      </p:scale>
      <p:origin x="0" y="0"/>
    </p:cViewPr>
  </p:notesTextViewPr>
  <p:notesViewPr>
    <p:cSldViewPr>
      <p:cViewPr varScale="1">
        <p:scale>
          <a:sx n="77" d="100"/>
          <a:sy n="77" d="100"/>
        </p:scale>
        <p:origin x="-3984" y="-84"/>
      </p:cViewPr>
      <p:guideLst>
        <p:guide orient="horz" pos="3119"/>
        <p:guide pos="2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3" y="16"/>
            <a:ext cx="2933702" cy="495301"/>
          </a:xfrm>
          <a:prstGeom prst="rect">
            <a:avLst/>
          </a:prstGeom>
          <a:noFill/>
          <a:ln w="9525">
            <a:noFill/>
            <a:miter lim="800000"/>
            <a:headEnd/>
            <a:tailEnd/>
          </a:ln>
        </p:spPr>
        <p:txBody>
          <a:bodyPr vert="horz" wrap="square" lIns="109202" tIns="54605" rIns="109202" bIns="54605" numCol="1" anchor="t" anchorCtr="0" compatLnSpc="1">
            <a:prstTxWarp prst="textNoShape">
              <a:avLst/>
            </a:prstTxWarp>
          </a:bodyPr>
          <a:lstStyle>
            <a:lvl1pPr defTabSz="1093857">
              <a:defRPr sz="1600">
                <a:latin typeface="Calibri" pitchFamily="34" charset="0"/>
              </a:defRPr>
            </a:lvl1pPr>
          </a:lstStyle>
          <a:p>
            <a:pPr>
              <a:defRPr/>
            </a:pPr>
            <a:endParaRPr lang="en-US" altLang="ja-JP" dirty="0"/>
          </a:p>
        </p:txBody>
      </p:sp>
      <p:sp>
        <p:nvSpPr>
          <p:cNvPr id="17411" name="Rectangle 3"/>
          <p:cNvSpPr>
            <a:spLocks noGrp="1" noChangeArrowheads="1"/>
          </p:cNvSpPr>
          <p:nvPr>
            <p:ph type="dt" idx="1"/>
          </p:nvPr>
        </p:nvSpPr>
        <p:spPr bwMode="auto">
          <a:xfrm>
            <a:off x="3835403" y="16"/>
            <a:ext cx="2933702" cy="495301"/>
          </a:xfrm>
          <a:prstGeom prst="rect">
            <a:avLst/>
          </a:prstGeom>
          <a:noFill/>
          <a:ln w="9525">
            <a:noFill/>
            <a:miter lim="800000"/>
            <a:headEnd/>
            <a:tailEnd/>
          </a:ln>
        </p:spPr>
        <p:txBody>
          <a:bodyPr vert="horz" wrap="square" lIns="109202" tIns="54605" rIns="109202" bIns="54605" numCol="1" anchor="t" anchorCtr="0" compatLnSpc="1">
            <a:prstTxWarp prst="textNoShape">
              <a:avLst/>
            </a:prstTxWarp>
          </a:bodyPr>
          <a:lstStyle>
            <a:lvl1pPr algn="r" defTabSz="1093857">
              <a:defRPr sz="1600">
                <a:latin typeface="Calibri" pitchFamily="34" charset="0"/>
              </a:defRPr>
            </a:lvl1pPr>
          </a:lstStyle>
          <a:p>
            <a:pPr>
              <a:defRPr/>
            </a:pPr>
            <a:fld id="{0B7E60C0-832A-4CC8-AE3C-695FB31D9BCA}" type="datetimeFigureOut">
              <a:rPr lang="ja-JP" altLang="en-US"/>
              <a:pPr>
                <a:defRPr/>
              </a:pPr>
              <a:t>2018/7/19</a:t>
            </a:fld>
            <a:endParaRPr lang="en-US" altLang="ja-JP" dirty="0"/>
          </a:p>
        </p:txBody>
      </p:sp>
      <p:sp>
        <p:nvSpPr>
          <p:cNvPr id="13316" name="Rectangle 4"/>
          <p:cNvSpPr>
            <a:spLocks noGrp="1" noRot="1" noChangeAspect="1" noChangeArrowheads="1" noTextEdit="1"/>
          </p:cNvSpPr>
          <p:nvPr>
            <p:ph type="sldImg" idx="2"/>
          </p:nvPr>
        </p:nvSpPr>
        <p:spPr bwMode="auto">
          <a:xfrm>
            <a:off x="704850" y="742950"/>
            <a:ext cx="5362575" cy="3713163"/>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77870" y="4703766"/>
            <a:ext cx="5414963" cy="4456112"/>
          </a:xfrm>
          <a:prstGeom prst="rect">
            <a:avLst/>
          </a:prstGeom>
          <a:noFill/>
          <a:ln w="9525">
            <a:noFill/>
            <a:miter lim="800000"/>
            <a:headEnd/>
            <a:tailEnd/>
          </a:ln>
        </p:spPr>
        <p:txBody>
          <a:bodyPr vert="horz" wrap="square" lIns="109202" tIns="54605" rIns="109202" bIns="54605"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7414" name="Rectangle 6"/>
          <p:cNvSpPr>
            <a:spLocks noGrp="1" noChangeArrowheads="1"/>
          </p:cNvSpPr>
          <p:nvPr>
            <p:ph type="ftr" sz="quarter" idx="4"/>
          </p:nvPr>
        </p:nvSpPr>
        <p:spPr bwMode="auto">
          <a:xfrm>
            <a:off x="3" y="9405959"/>
            <a:ext cx="2933702" cy="495301"/>
          </a:xfrm>
          <a:prstGeom prst="rect">
            <a:avLst/>
          </a:prstGeom>
          <a:noFill/>
          <a:ln w="9525">
            <a:noFill/>
            <a:miter lim="800000"/>
            <a:headEnd/>
            <a:tailEnd/>
          </a:ln>
        </p:spPr>
        <p:txBody>
          <a:bodyPr vert="horz" wrap="square" lIns="109202" tIns="54605" rIns="109202" bIns="54605" numCol="1" anchor="b" anchorCtr="0" compatLnSpc="1">
            <a:prstTxWarp prst="textNoShape">
              <a:avLst/>
            </a:prstTxWarp>
          </a:bodyPr>
          <a:lstStyle>
            <a:lvl1pPr defTabSz="1093857">
              <a:defRPr sz="1600">
                <a:latin typeface="Calibri" pitchFamily="34" charset="0"/>
              </a:defRPr>
            </a:lvl1pPr>
          </a:lstStyle>
          <a:p>
            <a:pPr>
              <a:defRPr/>
            </a:pPr>
            <a:endParaRPr lang="en-US" altLang="ja-JP" dirty="0"/>
          </a:p>
        </p:txBody>
      </p:sp>
      <p:sp>
        <p:nvSpPr>
          <p:cNvPr id="17415" name="Rectangle 7"/>
          <p:cNvSpPr>
            <a:spLocks noGrp="1" noChangeArrowheads="1"/>
          </p:cNvSpPr>
          <p:nvPr>
            <p:ph type="sldNum" sz="quarter" idx="5"/>
          </p:nvPr>
        </p:nvSpPr>
        <p:spPr bwMode="auto">
          <a:xfrm>
            <a:off x="3835403" y="9405959"/>
            <a:ext cx="2933702" cy="495301"/>
          </a:xfrm>
          <a:prstGeom prst="rect">
            <a:avLst/>
          </a:prstGeom>
          <a:noFill/>
          <a:ln w="9525">
            <a:noFill/>
            <a:miter lim="800000"/>
            <a:headEnd/>
            <a:tailEnd/>
          </a:ln>
        </p:spPr>
        <p:txBody>
          <a:bodyPr vert="horz" wrap="square" lIns="109202" tIns="54605" rIns="109202" bIns="54605" numCol="1" anchor="b" anchorCtr="0" compatLnSpc="1">
            <a:prstTxWarp prst="textNoShape">
              <a:avLst/>
            </a:prstTxWarp>
          </a:bodyPr>
          <a:lstStyle>
            <a:lvl1pPr algn="r" defTabSz="1093857">
              <a:defRPr sz="1600">
                <a:latin typeface="Calibri" pitchFamily="34" charset="0"/>
              </a:defRPr>
            </a:lvl1pPr>
          </a:lstStyle>
          <a:p>
            <a:pPr>
              <a:defRPr/>
            </a:pPr>
            <a:fld id="{B3CD3CE8-EB0E-41B2-9234-DBB5EE15EDE0}" type="slidenum">
              <a:rPr lang="ja-JP" altLang="en-US"/>
              <a:pPr>
                <a:defRPr/>
              </a:pPr>
              <a:t>‹#›</a:t>
            </a:fld>
            <a:endParaRPr lang="en-US" altLang="ja-JP" dirty="0"/>
          </a:p>
        </p:txBody>
      </p:sp>
    </p:spTree>
    <p:extLst>
      <p:ext uri="{BB962C8B-B14F-4D97-AF65-F5344CB8AC3E}">
        <p14:creationId xmlns:p14="http://schemas.microsoft.com/office/powerpoint/2010/main" val="3622141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pitchFamily="34" charset="0"/>
        <a:ea typeface="ＭＳ Ｐゴシック" charset="-128"/>
        <a:cs typeface="+mn-cs"/>
      </a:defRPr>
    </a:lvl1pPr>
    <a:lvl2pPr marL="457200" algn="l" rtl="0" eaLnBrk="0" fontAlgn="base" hangingPunct="0">
      <a:spcBef>
        <a:spcPct val="30000"/>
      </a:spcBef>
      <a:spcAft>
        <a:spcPct val="0"/>
      </a:spcAft>
      <a:defRPr kumimoji="1" sz="1200" kern="1200">
        <a:solidFill>
          <a:schemeClr val="tx1"/>
        </a:solidFill>
        <a:latin typeface="Calibri" pitchFamily="34"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Calibri" pitchFamily="34"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704850" y="742950"/>
            <a:ext cx="5362575" cy="3713163"/>
          </a:xfrm>
          <a:ln/>
        </p:spPr>
      </p:sp>
      <p:sp>
        <p:nvSpPr>
          <p:cNvPr id="17410" name="Rectangle 3"/>
          <p:cNvSpPr>
            <a:spLocks noGrp="1" noChangeArrowheads="1"/>
          </p:cNvSpPr>
          <p:nvPr>
            <p:ph type="body" idx="1"/>
          </p:nvPr>
        </p:nvSpPr>
        <p:spPr>
          <a:noFill/>
          <a:ln/>
        </p:spPr>
        <p:txBody>
          <a:bodyPr/>
          <a:lstStyle/>
          <a:p>
            <a:endParaRPr lang="ja-JP" altLang="en-US" sz="18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704850" y="742950"/>
            <a:ext cx="5362575" cy="3713163"/>
          </a:xfrm>
          <a:ln/>
        </p:spPr>
      </p:sp>
      <p:sp>
        <p:nvSpPr>
          <p:cNvPr id="17410" name="Rectangle 3"/>
          <p:cNvSpPr>
            <a:spLocks noGrp="1" noChangeArrowheads="1"/>
          </p:cNvSpPr>
          <p:nvPr>
            <p:ph type="body" idx="1"/>
          </p:nvPr>
        </p:nvSpPr>
        <p:spPr>
          <a:noFill/>
          <a:ln/>
        </p:spPr>
        <p:txBody>
          <a:bodyPr/>
          <a:lstStyle/>
          <a:p>
            <a:endParaRPr lang="ja-JP" altLang="en-US" sz="18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704850" y="742950"/>
            <a:ext cx="5362575" cy="3713163"/>
          </a:xfrm>
          <a:ln/>
        </p:spPr>
      </p:sp>
      <p:sp>
        <p:nvSpPr>
          <p:cNvPr id="17410" name="Rectangle 3"/>
          <p:cNvSpPr>
            <a:spLocks noGrp="1" noChangeArrowheads="1"/>
          </p:cNvSpPr>
          <p:nvPr>
            <p:ph type="body" idx="1"/>
          </p:nvPr>
        </p:nvSpPr>
        <p:spPr>
          <a:noFill/>
          <a:ln/>
        </p:spPr>
        <p:txBody>
          <a:bodyPr/>
          <a:lstStyle/>
          <a:p>
            <a:endParaRPr lang="ja-JP" altLang="en-US" sz="18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704850" y="742950"/>
            <a:ext cx="5362575" cy="3713163"/>
          </a:xfrm>
          <a:ln/>
        </p:spPr>
      </p:sp>
      <p:sp>
        <p:nvSpPr>
          <p:cNvPr id="17410" name="Rectangle 3"/>
          <p:cNvSpPr>
            <a:spLocks noGrp="1" noChangeArrowheads="1"/>
          </p:cNvSpPr>
          <p:nvPr>
            <p:ph type="body" idx="1"/>
          </p:nvPr>
        </p:nvSpPr>
        <p:spPr>
          <a:noFill/>
          <a:ln/>
        </p:spPr>
        <p:txBody>
          <a:bodyPr/>
          <a:lstStyle/>
          <a:p>
            <a:endParaRPr lang="ja-JP" altLang="en-US" sz="18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704850" y="742950"/>
            <a:ext cx="5362575" cy="3713163"/>
          </a:xfrm>
          <a:ln/>
        </p:spPr>
      </p:sp>
      <p:sp>
        <p:nvSpPr>
          <p:cNvPr id="17410" name="Rectangle 3"/>
          <p:cNvSpPr>
            <a:spLocks noGrp="1" noChangeArrowheads="1"/>
          </p:cNvSpPr>
          <p:nvPr>
            <p:ph type="body" idx="1"/>
          </p:nvPr>
        </p:nvSpPr>
        <p:spPr>
          <a:noFill/>
          <a:ln/>
        </p:spPr>
        <p:txBody>
          <a:bodyPr/>
          <a:lstStyle/>
          <a:p>
            <a:endParaRPr lang="ja-JP" altLang="en-US" sz="18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704850" y="742950"/>
            <a:ext cx="5362575" cy="3713163"/>
          </a:xfrm>
          <a:ln/>
        </p:spPr>
      </p:sp>
      <p:sp>
        <p:nvSpPr>
          <p:cNvPr id="17410" name="Rectangle 3"/>
          <p:cNvSpPr>
            <a:spLocks noGrp="1" noChangeArrowheads="1"/>
          </p:cNvSpPr>
          <p:nvPr>
            <p:ph type="body" idx="1"/>
          </p:nvPr>
        </p:nvSpPr>
        <p:spPr>
          <a:noFill/>
          <a:ln/>
        </p:spPr>
        <p:txBody>
          <a:bodyPr/>
          <a:lstStyle/>
          <a:p>
            <a:endParaRPr lang="ja-JP" altLang="en-US" sz="18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80FCDAAA-3304-4C46-ABE7-FA33B2B115FA}" type="datetimeFigureOut">
              <a:rPr lang="ja-JP" altLang="en-US"/>
              <a:pPr>
                <a:defRPr/>
              </a:pPr>
              <a:t>2018/7/19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B1785189-D248-45F6-9B9C-4A42DFCDF5DB}" type="slidenum">
              <a:rPr lang="ja-JP" altLang="en-US"/>
              <a:pPr>
                <a:defRPr/>
              </a:pPr>
              <a: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E196F55-DC66-44D6-87D9-32CA50C8B2C7}" type="datetimeFigureOut">
              <a:rPr lang="ja-JP" altLang="en-US"/>
              <a:pPr>
                <a:defRPr/>
              </a:pPr>
              <a:t>2018/7/19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6828F45F-3C48-4835-807B-B0FBAAC9DD1F}" type="slidenum">
              <a:rPr lang="ja-JP" altLang="en-US"/>
              <a:pPr>
                <a:defRPr/>
              </a:pPr>
              <a:t>‹#›</a:t>
            </a:fld>
            <a:endParaRPr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B69E1A1-4E81-4BF5-ABD1-36D8EE677CDA}" type="datetimeFigureOut">
              <a:rPr lang="ja-JP" altLang="en-US"/>
              <a:pPr>
                <a:defRPr/>
              </a:pPr>
              <a:t>2018/7/19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C6D3693E-FC15-4982-91B9-F6A365B5AEB1}" type="slidenum">
              <a:rPr lang="ja-JP" altLang="en-US"/>
              <a:pPr>
                <a:defRPr/>
              </a:pPr>
              <a: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5499694-5753-47F0-B927-95D9EE1F2893}" type="datetimeFigureOut">
              <a:rPr lang="ja-JP" altLang="en-US"/>
              <a:pPr>
                <a:defRPr/>
              </a:pPr>
              <a:t>2018/7/19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C5D18127-6825-476A-B3DF-6517C1BBCEBC}" type="slidenum">
              <a:rPr lang="ja-JP" altLang="en-US"/>
              <a:pPr>
                <a:defRPr/>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501247CB-3635-41B8-A770-726C8D4CFDA2}" type="datetimeFigureOut">
              <a:rPr lang="ja-JP" altLang="en-US"/>
              <a:pPr>
                <a:defRPr/>
              </a:pPr>
              <a:t>2018/7/19</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4A5FC8E3-910C-4751-896D-03F5F85BF34B}" type="slidenum">
              <a:rPr lang="ja-JP" altLang="en-US"/>
              <a:pPr>
                <a:defRPr/>
              </a:pPr>
              <a:t>‹#›</a:t>
            </a:fld>
            <a:endParaRPr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78E9115C-4DCD-4819-AEBF-32E05EAAC235}" type="datetimeFigureOut">
              <a:rPr lang="ja-JP" altLang="en-US"/>
              <a:pPr>
                <a:defRPr/>
              </a:pPr>
              <a:t>2018/7/19</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B85D3571-C286-4E29-BEB8-259B2B041673}" type="slidenum">
              <a:rPr lang="ja-JP" altLang="en-US"/>
              <a:pPr>
                <a:defRPr/>
              </a:pPr>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F97DD25C-E71F-49BB-BFD0-685E9E94710C}" type="datetimeFigureOut">
              <a:rPr lang="ja-JP" altLang="en-US"/>
              <a:pPr>
                <a:defRPr/>
              </a:pPr>
              <a:t>2018/7/19</a:t>
            </a:fld>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a:lvl1pPr>
          </a:lstStyle>
          <a:p>
            <a:pPr>
              <a:defRPr/>
            </a:pPr>
            <a:fld id="{E223A8A9-E9A9-4DE8-B7C7-796CCEE68B98}" type="slidenum">
              <a:rPr lang="ja-JP" altLang="en-US"/>
              <a:pPr>
                <a:defRPr/>
              </a:pPr>
              <a: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9E1D4036-467C-453F-8225-B155FC1984A2}" type="datetimeFigureOut">
              <a:rPr lang="ja-JP" altLang="en-US"/>
              <a:pPr>
                <a:defRPr/>
              </a:pPr>
              <a:t>2018/7/19</a:t>
            </a:fld>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 5"/>
          <p:cNvSpPr>
            <a:spLocks noGrp="1"/>
          </p:cNvSpPr>
          <p:nvPr>
            <p:ph type="sldNum" sz="quarter" idx="12"/>
          </p:nvPr>
        </p:nvSpPr>
        <p:spPr/>
        <p:txBody>
          <a:bodyPr/>
          <a:lstStyle>
            <a:lvl1pPr>
              <a:defRPr/>
            </a:lvl1pPr>
          </a:lstStyle>
          <a:p>
            <a:pPr>
              <a:defRPr/>
            </a:pPr>
            <a:fld id="{B60FE5C9-0F63-4F7D-962D-F2C9D08C4FDE}" type="slidenum">
              <a:rPr lang="ja-JP" altLang="en-US"/>
              <a:pPr>
                <a:defRPr/>
              </a:pPr>
              <a: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9266C498-364A-433A-9A2F-15B6D735B684}" type="datetimeFigureOut">
              <a:rPr lang="ja-JP" altLang="en-US"/>
              <a:pPr>
                <a:defRPr/>
              </a:pPr>
              <a:t>2018/7/19</a:t>
            </a:fld>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4" name="スライド番号プレースホルダ 5"/>
          <p:cNvSpPr>
            <a:spLocks noGrp="1"/>
          </p:cNvSpPr>
          <p:nvPr>
            <p:ph type="sldNum" sz="quarter" idx="12"/>
          </p:nvPr>
        </p:nvSpPr>
        <p:spPr/>
        <p:txBody>
          <a:bodyPr/>
          <a:lstStyle>
            <a:lvl1pPr>
              <a:defRPr/>
            </a:lvl1pPr>
          </a:lstStyle>
          <a:p>
            <a:pPr>
              <a:defRPr/>
            </a:pPr>
            <a:fld id="{C1D3D889-97C6-4E29-B3B3-BB3410741DC7}" type="slidenum">
              <a:rPr lang="ja-JP" altLang="en-US"/>
              <a:pPr>
                <a:defRPr/>
              </a:pPr>
              <a: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37960663-B541-4234-908C-3DEBF54F7935}" type="datetimeFigureOut">
              <a:rPr lang="ja-JP" altLang="en-US"/>
              <a:pPr>
                <a:defRPr/>
              </a:pPr>
              <a:t>2018/7/19</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C78D5824-472A-4CB9-A3C6-2EFC648510CB}" type="slidenum">
              <a:rPr lang="ja-JP" altLang="en-US"/>
              <a:pPr>
                <a:defRPr/>
              </a:pPr>
              <a:t>‹#›</a:t>
            </a:fld>
            <a:endParaRPr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A66FA2E-3DB7-4685-A429-43BF753922FA}" type="datetimeFigureOut">
              <a:rPr lang="ja-JP" altLang="en-US"/>
              <a:pPr>
                <a:defRPr/>
              </a:pPr>
              <a:t>2018/7/19</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BAE575C1-EECA-4267-B56A-EED7B9307183}" type="slidenum">
              <a:rPr lang="ja-JP" altLang="en-US"/>
              <a:pPr>
                <a:defRPr/>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CCD538CC-DD04-4309-B9B2-5EE251D23A35}" type="datetimeFigureOut">
              <a:rPr lang="ja-JP" altLang="en-US"/>
              <a:pPr>
                <a:defRPr/>
              </a:pPr>
              <a:t>2018/7/19</a:t>
            </a:fld>
            <a:endParaRPr lang="ja-JP" altLang="en-US" dirty="0"/>
          </a:p>
        </p:txBody>
      </p:sp>
      <p:sp>
        <p:nvSpPr>
          <p:cNvPr id="5" name="フッター プレースホル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dirty="0"/>
          </a:p>
        </p:txBody>
      </p:sp>
      <p:sp>
        <p:nvSpPr>
          <p:cNvPr id="6" name="スライド番号プレースホルダ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665F0495-2832-4F3F-8EBB-BBBD00A223B8}"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717" y="0"/>
            <a:ext cx="271003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p:cNvSpPr txBox="1"/>
          <p:nvPr/>
        </p:nvSpPr>
        <p:spPr bwMode="auto">
          <a:xfrm>
            <a:off x="992560" y="1916832"/>
            <a:ext cx="7704856" cy="523220"/>
          </a:xfrm>
          <a:prstGeom prst="rect">
            <a:avLst/>
          </a:prstGeom>
          <a:noFill/>
          <a:ln w="9525">
            <a:noFill/>
            <a:miter lim="800000"/>
            <a:headEnd/>
            <a:tailEnd/>
          </a:ln>
          <a:effectLst/>
        </p:spPr>
        <p:txBody>
          <a:bodyPr wrap="square" rtlCol="0">
            <a:spAutoFit/>
          </a:bodyPr>
          <a:lstStyle/>
          <a:p>
            <a:pPr algn="ctr"/>
            <a:r>
              <a:rPr kumimoji="1" lang="ja-JP" altLang="en-US" sz="2800" b="1"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4000" b="1"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コネクタ 22"/>
          <p:cNvCxnSpPr/>
          <p:nvPr/>
        </p:nvCxnSpPr>
        <p:spPr>
          <a:xfrm>
            <a:off x="10717" y="1818448"/>
            <a:ext cx="9886816" cy="0"/>
          </a:xfrm>
          <a:prstGeom prst="line">
            <a:avLst/>
          </a:prstGeom>
          <a:ln w="5715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9525" y="2852936"/>
            <a:ext cx="9886816" cy="0"/>
          </a:xfrm>
          <a:prstGeom prst="line">
            <a:avLst/>
          </a:prstGeom>
          <a:ln w="5715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bwMode="auto">
          <a:xfrm>
            <a:off x="-23001" y="2001579"/>
            <a:ext cx="9865096" cy="646331"/>
          </a:xfrm>
          <a:prstGeom prst="rect">
            <a:avLst/>
          </a:prstGeom>
          <a:noFill/>
          <a:ln w="9525">
            <a:noFill/>
            <a:miter lim="800000"/>
            <a:headEnd/>
            <a:tailEnd/>
          </a:ln>
          <a:effectLst/>
        </p:spPr>
        <p:txBody>
          <a:bodyPr wrap="square" rtlCol="0">
            <a:spAutoFit/>
          </a:bodyPr>
          <a:lstStyle/>
          <a:p>
            <a:pPr algn="ctr"/>
            <a:r>
              <a:rPr kumimoji="1" lang="ja-JP" altLang="en-US" sz="2800" b="1"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3600" b="1" dirty="0" smtClean="0">
                <a:solidFill>
                  <a:srgbClr val="595959"/>
                </a:solidFill>
                <a:effectLst/>
                <a:latin typeface="Meiryo UI" panose="020B0604030504040204" pitchFamily="50" charset="-128"/>
                <a:ea typeface="Meiryo UI" panose="020B0604030504040204" pitchFamily="50" charset="-128"/>
                <a:cs typeface="Meiryo UI" panose="020B0604030504040204" pitchFamily="50" charset="-128"/>
              </a:rPr>
              <a:t>事業概要書</a:t>
            </a:r>
          </a:p>
        </p:txBody>
      </p:sp>
      <p:sp>
        <p:nvSpPr>
          <p:cNvPr id="9" name="テキスト ボックス 8"/>
          <p:cNvSpPr txBox="1"/>
          <p:nvPr/>
        </p:nvSpPr>
        <p:spPr bwMode="auto">
          <a:xfrm>
            <a:off x="-23001" y="5517232"/>
            <a:ext cx="9865096" cy="646331"/>
          </a:xfrm>
          <a:prstGeom prst="rect">
            <a:avLst/>
          </a:prstGeom>
          <a:noFill/>
          <a:ln w="9525">
            <a:noFill/>
            <a:miter lim="800000"/>
            <a:headEnd/>
            <a:tailEnd/>
          </a:ln>
          <a:effectLst/>
        </p:spPr>
        <p:txBody>
          <a:bodyPr wrap="square" rtlCol="0">
            <a:spAutoFit/>
          </a:bodyPr>
          <a:lstStyle/>
          <a:p>
            <a:pPr algn="ctr"/>
            <a:r>
              <a:rPr kumimoji="1" lang="ja-JP" altLang="en-US" sz="2800" b="1"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600" b="1"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岐阜県　本巣市</a:t>
            </a:r>
            <a:endParaRPr kumimoji="1" lang="ja-JP" altLang="en-US" sz="3600" b="1" dirty="0" smtClean="0">
              <a:solidFill>
                <a:srgbClr val="595959"/>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bwMode="auto">
          <a:xfrm>
            <a:off x="7905750" y="487422"/>
            <a:ext cx="1900105" cy="523220"/>
          </a:xfrm>
          <a:prstGeom prst="rect">
            <a:avLst/>
          </a:prstGeom>
          <a:noFill/>
          <a:ln w="9525">
            <a:solidFill>
              <a:srgbClr val="595959"/>
            </a:solidFill>
            <a:miter lim="800000"/>
            <a:headEnd/>
            <a:tailEnd/>
          </a:ln>
          <a:effectLst/>
        </p:spPr>
        <p:txBody>
          <a:bodyPr wrap="square" rtlCol="0">
            <a:spAutoFit/>
          </a:bodyPr>
          <a:lstStyle/>
          <a:p>
            <a:pPr algn="ctr"/>
            <a:r>
              <a:rPr kumimoji="1" lang="ja-JP" altLang="en-US" sz="2800" b="1"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添付資料</a:t>
            </a:r>
            <a:endParaRPr kumimoji="1" lang="ja-JP" altLang="en-US" sz="3600" b="1" dirty="0" smtClean="0">
              <a:solidFill>
                <a:srgbClr val="595959"/>
              </a:solidFill>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5044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2"/>
          <p:cNvSpPr>
            <a:spLocks noChangeArrowheads="1"/>
          </p:cNvSpPr>
          <p:nvPr/>
        </p:nvSpPr>
        <p:spPr bwMode="auto">
          <a:xfrm>
            <a:off x="0" y="-27384"/>
            <a:ext cx="9906000" cy="612000"/>
          </a:xfrm>
          <a:prstGeom prst="rect">
            <a:avLst/>
          </a:prstGeom>
          <a:solidFill>
            <a:schemeClr val="bg2"/>
          </a:solidFill>
          <a:ln w="9525">
            <a:noFill/>
            <a:miter lim="800000"/>
            <a:headEnd/>
            <a:tailEnd/>
          </a:ln>
        </p:spPr>
        <p:txBody>
          <a:bodyPr lIns="91414" tIns="45708" rIns="91414" bIns="45708" anchor="ctr"/>
          <a:lstStyle/>
          <a:p>
            <a:pPr eaLnBrk="0" hangingPunct="0"/>
            <a:r>
              <a:rPr kumimoji="0" lang="ja-JP" altLang="en-US" sz="3600" b="1" dirty="0" smtClean="0">
                <a:solidFill>
                  <a:srgbClr val="595959"/>
                </a:solidFill>
                <a:effectLst/>
                <a:latin typeface="Meiryo UI" panose="020B0604030504040204" pitchFamily="50" charset="-128"/>
                <a:ea typeface="Meiryo UI" panose="020B0604030504040204" pitchFamily="50" charset="-128"/>
                <a:cs typeface="Meiryo UI" panose="020B0604030504040204" pitchFamily="50" charset="-128"/>
              </a:rPr>
              <a:t>　１．計画対象位置図</a:t>
            </a:r>
            <a:endParaRPr kumimoji="0" lang="ja-JP" altLang="en-US" sz="3200" b="1" dirty="0">
              <a:solidFill>
                <a:srgbClr val="595959"/>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8" name="直線コネクタ 47"/>
          <p:cNvCxnSpPr/>
          <p:nvPr/>
        </p:nvCxnSpPr>
        <p:spPr>
          <a:xfrm>
            <a:off x="0" y="584616"/>
            <a:ext cx="9906000" cy="0"/>
          </a:xfrm>
          <a:prstGeom prst="line">
            <a:avLst/>
          </a:prstGeom>
          <a:ln w="3810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6027" y="584616"/>
            <a:ext cx="9906000" cy="0"/>
          </a:xfrm>
          <a:prstGeom prst="line">
            <a:avLst/>
          </a:prstGeom>
          <a:ln w="38100">
            <a:solidFill>
              <a:schemeClr val="accent2"/>
            </a:solidFill>
          </a:ln>
          <a:effectLst/>
        </p:spPr>
        <p:style>
          <a:lnRef idx="1">
            <a:schemeClr val="accent1"/>
          </a:lnRef>
          <a:fillRef idx="0">
            <a:schemeClr val="accent1"/>
          </a:fillRef>
          <a:effectRef idx="0">
            <a:schemeClr val="accent1"/>
          </a:effectRef>
          <a:fontRef idx="minor">
            <a:schemeClr val="tx1"/>
          </a:fontRef>
        </p:style>
      </p:cxn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612" y="764704"/>
            <a:ext cx="9433049" cy="5810306"/>
          </a:xfrm>
          <a:prstGeom prst="rect">
            <a:avLst/>
          </a:prstGeom>
        </p:spPr>
      </p:pic>
    </p:spTree>
    <p:extLst>
      <p:ext uri="{BB962C8B-B14F-4D97-AF65-F5344CB8AC3E}">
        <p14:creationId xmlns:p14="http://schemas.microsoft.com/office/powerpoint/2010/main" val="2097206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2"/>
          <p:cNvSpPr>
            <a:spLocks noChangeArrowheads="1"/>
          </p:cNvSpPr>
          <p:nvPr/>
        </p:nvSpPr>
        <p:spPr bwMode="auto">
          <a:xfrm>
            <a:off x="0" y="-27384"/>
            <a:ext cx="9906000" cy="612000"/>
          </a:xfrm>
          <a:prstGeom prst="rect">
            <a:avLst/>
          </a:prstGeom>
          <a:solidFill>
            <a:schemeClr val="bg2"/>
          </a:solidFill>
          <a:ln w="9525">
            <a:noFill/>
            <a:miter lim="800000"/>
            <a:headEnd/>
            <a:tailEnd/>
          </a:ln>
        </p:spPr>
        <p:txBody>
          <a:bodyPr lIns="91414" tIns="45708" rIns="91414" bIns="45708" anchor="ctr"/>
          <a:lstStyle/>
          <a:p>
            <a:pPr eaLnBrk="0" hangingPunct="0"/>
            <a:r>
              <a:rPr kumimoji="0" lang="ja-JP" altLang="en-US" sz="3600" b="1" dirty="0" smtClean="0">
                <a:solidFill>
                  <a:srgbClr val="595959"/>
                </a:solidFill>
                <a:effectLst/>
                <a:latin typeface="Meiryo UI" panose="020B0604030504040204" pitchFamily="50" charset="-128"/>
                <a:ea typeface="Meiryo UI" panose="020B0604030504040204" pitchFamily="50" charset="-128"/>
                <a:cs typeface="Meiryo UI" panose="020B0604030504040204" pitchFamily="50" charset="-128"/>
              </a:rPr>
              <a:t>　２．計画対象地拡大図</a:t>
            </a:r>
            <a:endParaRPr kumimoji="0" lang="ja-JP" altLang="en-US" sz="3200" b="1" dirty="0">
              <a:solidFill>
                <a:srgbClr val="595959"/>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8" name="直線コネクタ 47"/>
          <p:cNvCxnSpPr/>
          <p:nvPr/>
        </p:nvCxnSpPr>
        <p:spPr>
          <a:xfrm>
            <a:off x="0" y="584616"/>
            <a:ext cx="9906000" cy="0"/>
          </a:xfrm>
          <a:prstGeom prst="line">
            <a:avLst/>
          </a:prstGeom>
          <a:ln w="3810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6027" y="584616"/>
            <a:ext cx="9906000" cy="0"/>
          </a:xfrm>
          <a:prstGeom prst="line">
            <a:avLst/>
          </a:prstGeom>
          <a:ln w="38100">
            <a:solidFill>
              <a:schemeClr val="accent2"/>
            </a:solidFill>
          </a:ln>
          <a:effectLst/>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70"/>
          <a:stretch/>
        </p:blipFill>
        <p:spPr bwMode="auto">
          <a:xfrm>
            <a:off x="310182" y="620834"/>
            <a:ext cx="8910017" cy="6192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角丸四角形 1"/>
          <p:cNvSpPr/>
          <p:nvPr/>
        </p:nvSpPr>
        <p:spPr>
          <a:xfrm>
            <a:off x="3320505" y="897285"/>
            <a:ext cx="3432695" cy="274290"/>
          </a:xfrm>
          <a:prstGeom prst="roundRect">
            <a:avLst>
              <a:gd name="adj" fmla="val 50000"/>
            </a:avLst>
          </a:prstGeom>
          <a:solidFill>
            <a:srgbClr val="FFFF00"/>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都市計画道路長良糸貫線　</a:t>
            </a:r>
            <a:r>
              <a:rPr lang="en-US" altLang="ja-JP" b="1"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W=16.0m</a:t>
            </a:r>
            <a:endParaRPr kumimoji="1" lang="ja-JP" altLang="en-US"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824955" y="2634258"/>
            <a:ext cx="1716347" cy="274290"/>
          </a:xfrm>
          <a:prstGeom prst="roundRect">
            <a:avLst>
              <a:gd name="adj" fmla="val 50000"/>
            </a:avLst>
          </a:prstGeom>
          <a:solidFill>
            <a:srgbClr val="FFFF00"/>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側道</a:t>
            </a:r>
            <a:r>
              <a:rPr kumimoji="1" lang="ja-JP" altLang="en-US" b="1"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b="1"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W=9.0m</a:t>
            </a:r>
            <a:endParaRPr kumimoji="1" lang="ja-JP" altLang="en-US"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7360121" y="2428503"/>
            <a:ext cx="1716347" cy="274290"/>
          </a:xfrm>
          <a:prstGeom prst="roundRect">
            <a:avLst>
              <a:gd name="adj" fmla="val 50000"/>
            </a:avLst>
          </a:prstGeom>
          <a:solidFill>
            <a:srgbClr val="FFFF00"/>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側道</a:t>
            </a:r>
            <a:r>
              <a:rPr kumimoji="1" lang="ja-JP" altLang="en-US" b="1"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b="1"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W=9.0m</a:t>
            </a:r>
            <a:endParaRPr kumimoji="1" lang="ja-JP" altLang="en-US"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flipH="1">
            <a:off x="4991100" y="1171575"/>
            <a:ext cx="177925" cy="37147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flipV="1">
            <a:off x="2428875" y="2771775"/>
            <a:ext cx="358901" cy="184398"/>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7133046" y="2590800"/>
            <a:ext cx="353604" cy="180975"/>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133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2"/>
          <p:cNvSpPr>
            <a:spLocks noChangeArrowheads="1"/>
          </p:cNvSpPr>
          <p:nvPr/>
        </p:nvSpPr>
        <p:spPr bwMode="auto">
          <a:xfrm>
            <a:off x="0" y="-27384"/>
            <a:ext cx="9906000" cy="612000"/>
          </a:xfrm>
          <a:prstGeom prst="rect">
            <a:avLst/>
          </a:prstGeom>
          <a:solidFill>
            <a:schemeClr val="bg2"/>
          </a:solidFill>
          <a:ln w="9525">
            <a:noFill/>
            <a:miter lim="800000"/>
            <a:headEnd/>
            <a:tailEnd/>
          </a:ln>
        </p:spPr>
        <p:txBody>
          <a:bodyPr lIns="91414" tIns="45708" rIns="91414" bIns="45708" anchor="ctr"/>
          <a:lstStyle/>
          <a:p>
            <a:pPr eaLnBrk="0" hangingPunct="0"/>
            <a:r>
              <a:rPr kumimoji="0" lang="ja-JP" altLang="en-US" sz="3600" b="1" dirty="0" smtClean="0">
                <a:solidFill>
                  <a:srgbClr val="595959"/>
                </a:solidFill>
                <a:effectLst/>
                <a:latin typeface="Meiryo UI" panose="020B0604030504040204" pitchFamily="50" charset="-128"/>
                <a:ea typeface="Meiryo UI" panose="020B0604030504040204" pitchFamily="50" charset="-128"/>
                <a:cs typeface="Meiryo UI" panose="020B0604030504040204" pitchFamily="50" charset="-128"/>
              </a:rPr>
              <a:t>　３．計画地周辺の人口・世帯数</a:t>
            </a:r>
            <a:endParaRPr kumimoji="0" lang="ja-JP" altLang="en-US" sz="3200" b="1" dirty="0">
              <a:solidFill>
                <a:srgbClr val="595959"/>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8" name="直線コネクタ 47"/>
          <p:cNvCxnSpPr/>
          <p:nvPr/>
        </p:nvCxnSpPr>
        <p:spPr>
          <a:xfrm>
            <a:off x="0" y="584616"/>
            <a:ext cx="9906000" cy="0"/>
          </a:xfrm>
          <a:prstGeom prst="line">
            <a:avLst/>
          </a:prstGeom>
          <a:ln w="3810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6027" y="584616"/>
            <a:ext cx="9906000" cy="0"/>
          </a:xfrm>
          <a:prstGeom prst="line">
            <a:avLst/>
          </a:prstGeom>
          <a:ln w="38100">
            <a:solidFill>
              <a:schemeClr val="accent2"/>
            </a:solidFill>
          </a:ln>
          <a:effectLst/>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9336" t="11566" r="8959" b="15674"/>
          <a:stretch/>
        </p:blipFill>
        <p:spPr>
          <a:xfrm>
            <a:off x="108272" y="648891"/>
            <a:ext cx="9751497" cy="6140102"/>
          </a:xfrm>
          <a:prstGeom prst="rect">
            <a:avLst/>
          </a:prstGeom>
        </p:spPr>
      </p:pic>
    </p:spTree>
    <p:extLst>
      <p:ext uri="{BB962C8B-B14F-4D97-AF65-F5344CB8AC3E}">
        <p14:creationId xmlns:p14="http://schemas.microsoft.com/office/powerpoint/2010/main" val="1700763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94" y="4268125"/>
            <a:ext cx="9557642" cy="2113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Rectangle 2"/>
          <p:cNvSpPr>
            <a:spLocks noChangeArrowheads="1"/>
          </p:cNvSpPr>
          <p:nvPr/>
        </p:nvSpPr>
        <p:spPr bwMode="auto">
          <a:xfrm>
            <a:off x="0" y="-27384"/>
            <a:ext cx="9906000" cy="612000"/>
          </a:xfrm>
          <a:prstGeom prst="rect">
            <a:avLst/>
          </a:prstGeom>
          <a:solidFill>
            <a:schemeClr val="bg2"/>
          </a:solidFill>
          <a:ln w="9525">
            <a:noFill/>
            <a:miter lim="800000"/>
            <a:headEnd/>
            <a:tailEnd/>
          </a:ln>
        </p:spPr>
        <p:txBody>
          <a:bodyPr lIns="91414" tIns="45708" rIns="91414" bIns="45708" anchor="ctr"/>
          <a:lstStyle/>
          <a:p>
            <a:pPr eaLnBrk="0" hangingPunct="0"/>
            <a:r>
              <a:rPr kumimoji="0" lang="ja-JP" altLang="en-US" sz="3600" b="1" dirty="0" smtClean="0">
                <a:solidFill>
                  <a:srgbClr val="595959"/>
                </a:solidFill>
                <a:effectLst/>
                <a:latin typeface="Meiryo UI" panose="020B0604030504040204" pitchFamily="50" charset="-128"/>
                <a:ea typeface="Meiryo UI" panose="020B0604030504040204" pitchFamily="50" charset="-128"/>
                <a:cs typeface="Meiryo UI" panose="020B0604030504040204" pitchFamily="50" charset="-128"/>
              </a:rPr>
              <a:t>　４．事業目的・スケジュール等</a:t>
            </a:r>
            <a:endParaRPr kumimoji="0" lang="ja-JP" altLang="en-US" sz="3200" b="1" dirty="0">
              <a:solidFill>
                <a:srgbClr val="595959"/>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8" name="直線コネクタ 47"/>
          <p:cNvCxnSpPr/>
          <p:nvPr/>
        </p:nvCxnSpPr>
        <p:spPr>
          <a:xfrm>
            <a:off x="0" y="584616"/>
            <a:ext cx="9906000" cy="0"/>
          </a:xfrm>
          <a:prstGeom prst="line">
            <a:avLst/>
          </a:prstGeom>
          <a:ln w="3810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6027" y="584616"/>
            <a:ext cx="9906000" cy="0"/>
          </a:xfrm>
          <a:prstGeom prst="line">
            <a:avLst/>
          </a:prstGeom>
          <a:ln w="3810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bwMode="auto">
          <a:xfrm>
            <a:off x="560512" y="1559694"/>
            <a:ext cx="9001000" cy="1077218"/>
          </a:xfrm>
          <a:prstGeom prst="rect">
            <a:avLst/>
          </a:prstGeom>
          <a:solidFill>
            <a:srgbClr val="FFFFCC"/>
          </a:solidFill>
          <a:ln w="28575">
            <a:solidFill>
              <a:srgbClr val="595959"/>
            </a:solidFill>
            <a:miter lim="800000"/>
            <a:headEnd/>
            <a:tailEnd/>
          </a:ln>
          <a:effectLst/>
        </p:spPr>
        <p:txBody>
          <a:bodyPr wrap="square" rtlCol="0">
            <a:spAutoFit/>
          </a:bodyPr>
          <a:lstStyle/>
          <a:p>
            <a:pPr algn="ctr"/>
            <a:r>
              <a:rPr lang="ja-JP" altLang="en-US" sz="2400" b="1"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本巣市における安全・安心・快適な公園を目指す！</a:t>
            </a:r>
            <a:endParaRPr lang="en-US" altLang="ja-JP" sz="2400" b="1"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ja-JP" sz="20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市民</a:t>
            </a:r>
            <a:r>
              <a:rPr lang="ja-JP" altLang="ja-JP" sz="2000"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生活に潤いと安らぎをもたらす安全で安心して利用できる都市公園を整備し</a:t>
            </a:r>
            <a:r>
              <a:rPr lang="ja-JP" altLang="ja-JP" sz="20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ja-JP" sz="20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あわせて</a:t>
            </a:r>
            <a:r>
              <a:rPr lang="ja-JP" altLang="ja-JP" sz="2000"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大規模災害時における災害救助、避難</a:t>
            </a:r>
            <a:r>
              <a:rPr lang="ja-JP" altLang="ja-JP" sz="20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場所</a:t>
            </a:r>
            <a:r>
              <a:rPr lang="ja-JP" altLang="en-US" sz="20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、集積場所</a:t>
            </a:r>
            <a:r>
              <a:rPr lang="ja-JP" altLang="ja-JP" sz="20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と</a:t>
            </a:r>
            <a:r>
              <a:rPr lang="ja-JP" altLang="ja-JP" sz="2000"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しての拠点とする。</a:t>
            </a:r>
            <a:endParaRPr kumimoji="1" lang="ja-JP" altLang="en-US" sz="20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bwMode="auto">
          <a:xfrm>
            <a:off x="219894" y="800497"/>
            <a:ext cx="3004914" cy="523220"/>
          </a:xfrm>
          <a:prstGeom prst="rect">
            <a:avLst/>
          </a:prstGeom>
          <a:noFill/>
          <a:ln w="9525">
            <a:noFill/>
            <a:miter lim="800000"/>
            <a:headEnd/>
            <a:tailEnd/>
          </a:ln>
          <a:effectLst/>
        </p:spPr>
        <p:txBody>
          <a:bodyPr wrap="square" rtlCol="0">
            <a:spAutoFit/>
          </a:bodyPr>
          <a:lstStyle/>
          <a:p>
            <a:r>
              <a:rPr kumimoji="1" lang="ja-JP" altLang="en-US" sz="2800" u="sng"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①事業の目的</a:t>
            </a:r>
          </a:p>
        </p:txBody>
      </p:sp>
      <p:sp>
        <p:nvSpPr>
          <p:cNvPr id="7" name="テキスト ボックス 6"/>
          <p:cNvSpPr txBox="1"/>
          <p:nvPr/>
        </p:nvSpPr>
        <p:spPr bwMode="auto">
          <a:xfrm>
            <a:off x="222622" y="2924944"/>
            <a:ext cx="3218209" cy="523220"/>
          </a:xfrm>
          <a:prstGeom prst="rect">
            <a:avLst/>
          </a:prstGeom>
          <a:noFill/>
          <a:ln w="9525">
            <a:noFill/>
            <a:miter lim="800000"/>
            <a:headEnd/>
            <a:tailEnd/>
          </a:ln>
          <a:effectLst/>
        </p:spPr>
        <p:txBody>
          <a:bodyPr wrap="square" rtlCol="0">
            <a:spAutoFit/>
          </a:bodyPr>
          <a:lstStyle/>
          <a:p>
            <a:r>
              <a:rPr kumimoji="1" lang="ja-JP" altLang="en-US" sz="2800" u="sng"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②事業スケジュール</a:t>
            </a:r>
          </a:p>
        </p:txBody>
      </p:sp>
      <p:sp>
        <p:nvSpPr>
          <p:cNvPr id="10" name="テキスト ボックス 9"/>
          <p:cNvSpPr txBox="1"/>
          <p:nvPr/>
        </p:nvSpPr>
        <p:spPr bwMode="auto">
          <a:xfrm>
            <a:off x="764729" y="3702469"/>
            <a:ext cx="3528392" cy="400110"/>
          </a:xfrm>
          <a:prstGeom prst="rect">
            <a:avLst/>
          </a:prstGeom>
          <a:noFill/>
          <a:ln w="9525">
            <a:noFill/>
            <a:miter lim="800000"/>
            <a:headEnd/>
            <a:tailEnd/>
          </a:ln>
          <a:effectLst/>
        </p:spPr>
        <p:txBody>
          <a:bodyPr wrap="square" rtlCol="0">
            <a:spAutoFit/>
          </a:bodyPr>
          <a:lstStyle/>
          <a:p>
            <a:r>
              <a:rPr kumimoji="1" lang="ja-JP" altLang="en-US" sz="20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20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20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年度末供用開始予定</a:t>
            </a:r>
          </a:p>
        </p:txBody>
      </p:sp>
      <p:cxnSp>
        <p:nvCxnSpPr>
          <p:cNvPr id="4" name="直線コネクタ 3"/>
          <p:cNvCxnSpPr/>
          <p:nvPr/>
        </p:nvCxnSpPr>
        <p:spPr>
          <a:xfrm>
            <a:off x="2303562" y="5045355"/>
            <a:ext cx="1440160" cy="0"/>
          </a:xfrm>
          <a:prstGeom prst="line">
            <a:avLst/>
          </a:prstGeom>
          <a:ln w="381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800872" y="5549411"/>
            <a:ext cx="2952328" cy="0"/>
          </a:xfrm>
          <a:prstGeom prst="line">
            <a:avLst/>
          </a:prstGeom>
          <a:ln w="381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5305822" y="6061851"/>
            <a:ext cx="4407172" cy="0"/>
          </a:xfrm>
          <a:prstGeom prst="line">
            <a:avLst/>
          </a:prstGeom>
          <a:ln w="381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3" name="図 12"/>
          <p:cNvPicPr>
            <a:picLocks noChangeAspect="1"/>
          </p:cNvPicPr>
          <p:nvPr/>
        </p:nvPicPr>
        <p:blipFill rotWithShape="1">
          <a:blip r:embed="rId4">
            <a:extLst>
              <a:ext uri="{28A0092B-C50C-407E-A947-70E740481C1C}">
                <a14:useLocalDpi xmlns:a14="http://schemas.microsoft.com/office/drawing/2010/main" val="0"/>
              </a:ext>
            </a:extLst>
          </a:blip>
          <a:srcRect l="39080" t="9411" r="47102" b="67029"/>
          <a:stretch/>
        </p:blipFill>
        <p:spPr>
          <a:xfrm>
            <a:off x="469522" y="3687904"/>
            <a:ext cx="341313" cy="436421"/>
          </a:xfrm>
          <a:prstGeom prst="rect">
            <a:avLst/>
          </a:prstGeom>
        </p:spPr>
      </p:pic>
    </p:spTree>
    <p:extLst>
      <p:ext uri="{BB962C8B-B14F-4D97-AF65-F5344CB8AC3E}">
        <p14:creationId xmlns:p14="http://schemas.microsoft.com/office/powerpoint/2010/main" val="3581239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正方形/長方形 71"/>
          <p:cNvSpPr/>
          <p:nvPr/>
        </p:nvSpPr>
        <p:spPr>
          <a:xfrm>
            <a:off x="6157281" y="1925216"/>
            <a:ext cx="3643943" cy="4816151"/>
          </a:xfrm>
          <a:prstGeom prst="rect">
            <a:avLst/>
          </a:pr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Rectangle 2"/>
          <p:cNvSpPr>
            <a:spLocks noChangeArrowheads="1"/>
          </p:cNvSpPr>
          <p:nvPr/>
        </p:nvSpPr>
        <p:spPr bwMode="auto">
          <a:xfrm>
            <a:off x="0" y="-27384"/>
            <a:ext cx="9906000" cy="612000"/>
          </a:xfrm>
          <a:prstGeom prst="rect">
            <a:avLst/>
          </a:prstGeom>
          <a:solidFill>
            <a:schemeClr val="bg2"/>
          </a:solidFill>
          <a:ln w="9525">
            <a:noFill/>
            <a:miter lim="800000"/>
            <a:headEnd/>
            <a:tailEnd/>
          </a:ln>
        </p:spPr>
        <p:txBody>
          <a:bodyPr lIns="91414" tIns="45708" rIns="91414" bIns="45708" anchor="ctr"/>
          <a:lstStyle/>
          <a:p>
            <a:pPr eaLnBrk="0" hangingPunct="0"/>
            <a:r>
              <a:rPr kumimoji="0" lang="ja-JP" altLang="en-US" sz="3600" b="1" dirty="0" smtClean="0">
                <a:solidFill>
                  <a:srgbClr val="595959"/>
                </a:solidFill>
                <a:effectLst/>
                <a:latin typeface="Meiryo UI" panose="020B0604030504040204" pitchFamily="50" charset="-128"/>
                <a:ea typeface="Meiryo UI" panose="020B0604030504040204" pitchFamily="50" charset="-128"/>
                <a:cs typeface="Meiryo UI" panose="020B0604030504040204" pitchFamily="50" charset="-128"/>
              </a:rPr>
              <a:t>　５．事業スキーム（暫定版）</a:t>
            </a:r>
            <a:endParaRPr kumimoji="0" lang="ja-JP" altLang="en-US" sz="3200" b="1" dirty="0">
              <a:solidFill>
                <a:srgbClr val="595959"/>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8" name="直線コネクタ 47"/>
          <p:cNvCxnSpPr/>
          <p:nvPr/>
        </p:nvCxnSpPr>
        <p:spPr>
          <a:xfrm>
            <a:off x="0" y="584616"/>
            <a:ext cx="9906000" cy="0"/>
          </a:xfrm>
          <a:prstGeom prst="line">
            <a:avLst/>
          </a:prstGeom>
          <a:ln w="3810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6027" y="584616"/>
            <a:ext cx="9906000" cy="0"/>
          </a:xfrm>
          <a:prstGeom prst="line">
            <a:avLst/>
          </a:prstGeom>
          <a:ln w="3810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4520952" y="4588786"/>
            <a:ext cx="0" cy="711369"/>
          </a:xfrm>
          <a:prstGeom prst="line">
            <a:avLst/>
          </a:prstGeom>
          <a:ln w="28575">
            <a:solidFill>
              <a:srgbClr val="595959"/>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3057525" y="5296281"/>
            <a:ext cx="2950840" cy="1163529"/>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bwMode="auto">
          <a:xfrm>
            <a:off x="3078357" y="1916832"/>
            <a:ext cx="2882035" cy="584775"/>
          </a:xfrm>
          <a:prstGeom prst="rect">
            <a:avLst/>
          </a:prstGeom>
          <a:solidFill>
            <a:schemeClr val="bg2"/>
          </a:solidFill>
          <a:ln w="28575">
            <a:solidFill>
              <a:srgbClr val="595959"/>
            </a:solidFill>
            <a:miter lim="800000"/>
            <a:headEnd/>
            <a:tailEnd/>
          </a:ln>
          <a:effectLst/>
        </p:spPr>
        <p:txBody>
          <a:bodyPr wrap="square" rtlCol="0">
            <a:spAutoFit/>
          </a:bodyPr>
          <a:lstStyle/>
          <a:p>
            <a:pPr algn="ctr"/>
            <a:r>
              <a:rPr kumimoji="1" lang="ja-JP" altLang="en-US" sz="3200" b="1"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本巣市</a:t>
            </a:r>
          </a:p>
        </p:txBody>
      </p:sp>
      <p:sp>
        <p:nvSpPr>
          <p:cNvPr id="23" name="テキスト ボックス 22"/>
          <p:cNvSpPr txBox="1"/>
          <p:nvPr/>
        </p:nvSpPr>
        <p:spPr bwMode="auto">
          <a:xfrm>
            <a:off x="102763" y="4074871"/>
            <a:ext cx="1642093" cy="584775"/>
          </a:xfrm>
          <a:prstGeom prst="rect">
            <a:avLst/>
          </a:prstGeom>
          <a:solidFill>
            <a:schemeClr val="bg2"/>
          </a:solidFill>
          <a:ln w="28575">
            <a:solidFill>
              <a:srgbClr val="595959"/>
            </a:solidFill>
            <a:miter lim="800000"/>
            <a:headEnd/>
            <a:tailEnd/>
          </a:ln>
          <a:effectLst/>
        </p:spPr>
        <p:txBody>
          <a:bodyPr wrap="square" rtlCol="0">
            <a:spAutoFit/>
          </a:bodyPr>
          <a:lstStyle/>
          <a:p>
            <a:pPr algn="ctr"/>
            <a:r>
              <a:rPr kumimoji="1" lang="ja-JP" altLang="en-US" sz="3200" b="1"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利用者</a:t>
            </a:r>
          </a:p>
        </p:txBody>
      </p:sp>
      <p:sp>
        <p:nvSpPr>
          <p:cNvPr id="25" name="テキスト ボックス 24"/>
          <p:cNvSpPr txBox="1"/>
          <p:nvPr/>
        </p:nvSpPr>
        <p:spPr bwMode="auto">
          <a:xfrm>
            <a:off x="1790596" y="3901366"/>
            <a:ext cx="1266453" cy="338554"/>
          </a:xfrm>
          <a:prstGeom prst="rect">
            <a:avLst/>
          </a:prstGeom>
          <a:noFill/>
          <a:ln w="28575">
            <a:noFill/>
            <a:miter lim="800000"/>
            <a:headEnd/>
            <a:tailEnd/>
          </a:ln>
          <a:effectLst/>
        </p:spPr>
        <p:txBody>
          <a:bodyPr wrap="square" rtlCol="0">
            <a:spAutoFit/>
          </a:bodyPr>
          <a:lstStyle/>
          <a:p>
            <a:r>
              <a:rPr kumimoji="1" lang="ja-JP" altLang="en-US"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サービス提供</a:t>
            </a:r>
          </a:p>
        </p:txBody>
      </p:sp>
      <p:sp>
        <p:nvSpPr>
          <p:cNvPr id="27" name="テキスト ボックス 26"/>
          <p:cNvSpPr txBox="1"/>
          <p:nvPr/>
        </p:nvSpPr>
        <p:spPr bwMode="auto">
          <a:xfrm>
            <a:off x="3307522" y="3229894"/>
            <a:ext cx="1026740" cy="584775"/>
          </a:xfrm>
          <a:prstGeom prst="rect">
            <a:avLst/>
          </a:prstGeom>
          <a:noFill/>
          <a:ln w="28575">
            <a:noFill/>
            <a:miter lim="800000"/>
            <a:headEnd/>
            <a:tailEnd/>
          </a:ln>
          <a:effectLst/>
        </p:spPr>
        <p:txBody>
          <a:bodyPr wrap="square" rtlCol="0">
            <a:spAutoFit/>
          </a:bodyPr>
          <a:lstStyle/>
          <a:p>
            <a:pPr algn="ctr"/>
            <a:r>
              <a:rPr kumimoji="1" lang="ja-JP" altLang="en-US"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基本協定</a:t>
            </a:r>
            <a:endParaRPr kumimoji="1" lang="en-US" altLang="ja-JP"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締結</a:t>
            </a:r>
            <a:endParaRPr kumimoji="1" lang="en-US" altLang="ja-JP"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bwMode="auto">
          <a:xfrm>
            <a:off x="2433523" y="2885281"/>
            <a:ext cx="844242" cy="584775"/>
          </a:xfrm>
          <a:prstGeom prst="rect">
            <a:avLst/>
          </a:prstGeom>
          <a:noFill/>
          <a:ln w="28575">
            <a:noFill/>
            <a:miter lim="800000"/>
            <a:headEnd/>
            <a:tailEnd/>
          </a:ln>
          <a:effectLst/>
        </p:spPr>
        <p:txBody>
          <a:bodyPr wrap="square" rtlCol="0">
            <a:spAutoFit/>
          </a:bodyPr>
          <a:lstStyle/>
          <a:p>
            <a:r>
              <a:rPr kumimoji="1" lang="ja-JP" altLang="en-US"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使用料</a:t>
            </a:r>
            <a:endParaRPr kumimoji="1" lang="en-US" altLang="ja-JP"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支払い</a:t>
            </a:r>
            <a:endParaRPr kumimoji="1" lang="en-US" altLang="ja-JP"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 name="直線コネクタ 28"/>
          <p:cNvCxnSpPr/>
          <p:nvPr/>
        </p:nvCxnSpPr>
        <p:spPr>
          <a:xfrm>
            <a:off x="3390553" y="2519034"/>
            <a:ext cx="0" cy="1514183"/>
          </a:xfrm>
          <a:prstGeom prst="line">
            <a:avLst/>
          </a:prstGeom>
          <a:ln w="28575">
            <a:solidFill>
              <a:srgbClr val="595959"/>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3163475" y="2489398"/>
            <a:ext cx="0" cy="1533233"/>
          </a:xfrm>
          <a:prstGeom prst="line">
            <a:avLst/>
          </a:prstGeom>
          <a:ln w="28575">
            <a:solidFill>
              <a:srgbClr val="595959"/>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a:off x="1763906" y="4209273"/>
            <a:ext cx="1314451" cy="0"/>
          </a:xfrm>
          <a:prstGeom prst="line">
            <a:avLst/>
          </a:prstGeom>
          <a:ln w="28575">
            <a:solidFill>
              <a:srgbClr val="595959"/>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1735009" y="4404734"/>
            <a:ext cx="1610047" cy="0"/>
          </a:xfrm>
          <a:prstGeom prst="line">
            <a:avLst/>
          </a:prstGeom>
          <a:ln w="28575">
            <a:solidFill>
              <a:srgbClr val="595959"/>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角丸四角形 32"/>
          <p:cNvSpPr/>
          <p:nvPr/>
        </p:nvSpPr>
        <p:spPr>
          <a:xfrm>
            <a:off x="3128045" y="5767867"/>
            <a:ext cx="2827362" cy="635746"/>
          </a:xfrm>
          <a:prstGeom prst="roundRect">
            <a:avLst/>
          </a:prstGeom>
          <a:solidFill>
            <a:srgbClr val="FFD85B"/>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595959"/>
              </a:solidFill>
            </a:endParaRPr>
          </a:p>
        </p:txBody>
      </p:sp>
      <p:sp>
        <p:nvSpPr>
          <p:cNvPr id="37" name="テキスト ボックス 36"/>
          <p:cNvSpPr txBox="1"/>
          <p:nvPr/>
        </p:nvSpPr>
        <p:spPr bwMode="auto">
          <a:xfrm>
            <a:off x="3163465" y="4659646"/>
            <a:ext cx="1637904" cy="584775"/>
          </a:xfrm>
          <a:prstGeom prst="rect">
            <a:avLst/>
          </a:prstGeom>
          <a:noFill/>
          <a:ln w="28575">
            <a:noFill/>
            <a:miter lim="800000"/>
            <a:headEnd/>
            <a:tailEnd/>
          </a:ln>
          <a:effectLst/>
        </p:spPr>
        <p:txBody>
          <a:bodyPr wrap="square" rtlCol="0">
            <a:spAutoFit/>
          </a:bodyPr>
          <a:lstStyle/>
          <a:p>
            <a:r>
              <a:rPr kumimoji="1" lang="ja-JP" altLang="en-US"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設計・建設</a:t>
            </a:r>
            <a:endParaRPr kumimoji="1" lang="en-US" altLang="ja-JP"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維持管理運営</a:t>
            </a:r>
          </a:p>
        </p:txBody>
      </p:sp>
      <p:sp>
        <p:nvSpPr>
          <p:cNvPr id="39" name="角丸四角形 38"/>
          <p:cNvSpPr/>
          <p:nvPr/>
        </p:nvSpPr>
        <p:spPr>
          <a:xfrm>
            <a:off x="3128045" y="5342442"/>
            <a:ext cx="2827362" cy="361250"/>
          </a:xfrm>
          <a:prstGeom prst="roundRect">
            <a:avLst>
              <a:gd name="adj" fmla="val 50000"/>
            </a:avLst>
          </a:prstGeom>
          <a:solidFill>
            <a:srgbClr val="C00000"/>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bwMode="auto">
          <a:xfrm>
            <a:off x="3820892" y="5357906"/>
            <a:ext cx="1505493" cy="338554"/>
          </a:xfrm>
          <a:prstGeom prst="rect">
            <a:avLst/>
          </a:prstGeom>
          <a:noFill/>
          <a:ln w="28575">
            <a:noFill/>
            <a:miter lim="800000"/>
            <a:headEnd/>
            <a:tailEnd/>
          </a:ln>
          <a:effectLst/>
        </p:spPr>
        <p:txBody>
          <a:bodyPr wrap="square" rtlCol="0">
            <a:spAutoFit/>
          </a:bodyPr>
          <a:lstStyle/>
          <a:p>
            <a:pPr algn="ctr"/>
            <a:r>
              <a:rPr kumimoji="1"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独立採算施設</a:t>
            </a:r>
          </a:p>
        </p:txBody>
      </p:sp>
      <p:sp>
        <p:nvSpPr>
          <p:cNvPr id="44" name="テキスト ボックス 43"/>
          <p:cNvSpPr txBox="1"/>
          <p:nvPr/>
        </p:nvSpPr>
        <p:spPr bwMode="auto">
          <a:xfrm>
            <a:off x="3246003" y="5823243"/>
            <a:ext cx="2590912" cy="523220"/>
          </a:xfrm>
          <a:prstGeom prst="rect">
            <a:avLst/>
          </a:prstGeom>
          <a:noFill/>
          <a:ln w="28575">
            <a:noFill/>
            <a:miter lim="800000"/>
            <a:headEnd/>
            <a:tailEnd/>
          </a:ln>
          <a:effectLst/>
        </p:spPr>
        <p:txBody>
          <a:bodyPr wrap="square" rtlCol="0">
            <a:spAutoFit/>
          </a:bodyPr>
          <a:lstStyle/>
          <a:p>
            <a:pPr algn="ctr"/>
            <a:r>
              <a:rPr kumimoji="1" lang="ja-JP" altLang="en-US" sz="2800" b="1"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軽飲食施設等</a:t>
            </a:r>
          </a:p>
        </p:txBody>
      </p:sp>
      <p:sp>
        <p:nvSpPr>
          <p:cNvPr id="52" name="テキスト ボックス 51"/>
          <p:cNvSpPr txBox="1"/>
          <p:nvPr/>
        </p:nvSpPr>
        <p:spPr bwMode="auto">
          <a:xfrm>
            <a:off x="1525235" y="764704"/>
            <a:ext cx="7582898" cy="923330"/>
          </a:xfrm>
          <a:prstGeom prst="rect">
            <a:avLst/>
          </a:prstGeom>
          <a:noFill/>
          <a:ln w="19050">
            <a:solidFill>
              <a:srgbClr val="595959"/>
            </a:solidFill>
            <a:miter lim="800000"/>
            <a:headEnd/>
            <a:tailEnd/>
          </a:ln>
          <a:effectLst/>
        </p:spPr>
        <p:txBody>
          <a:bodyPr wrap="square" rtlCol="0">
            <a:spAutoFit/>
          </a:bodyPr>
          <a:lstStyle/>
          <a:p>
            <a:r>
              <a:rPr lang="ja-JP" altLang="en-US" sz="18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○便益施設（軽飲食施設等）を民間事業者が自らの負担で設置し運営を行う</a:t>
            </a:r>
            <a:endParaRPr lang="en-US" altLang="ja-JP" sz="18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○民間事業者は、一定の使用料を本巣市に支払う</a:t>
            </a:r>
            <a:endParaRPr lang="en-US" altLang="ja-JP" sz="18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○当該施設の収益の一部を活用した収益還元を想定（３ケース）</a:t>
            </a:r>
          </a:p>
        </p:txBody>
      </p:sp>
      <p:pic>
        <p:nvPicPr>
          <p:cNvPr id="5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687" y="764705"/>
            <a:ext cx="926968" cy="92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テキスト ボックス 53"/>
          <p:cNvSpPr txBox="1"/>
          <p:nvPr/>
        </p:nvSpPr>
        <p:spPr bwMode="auto">
          <a:xfrm>
            <a:off x="590446" y="1099186"/>
            <a:ext cx="839538" cy="310341"/>
          </a:xfrm>
          <a:prstGeom prst="rect">
            <a:avLst/>
          </a:prstGeom>
          <a:noFill/>
          <a:ln w="28575">
            <a:noFill/>
            <a:miter lim="800000"/>
            <a:headEnd/>
            <a:tailEnd/>
          </a:ln>
          <a:effectLst/>
        </p:spPr>
        <p:txBody>
          <a:bodyPr wrap="square" rtlCol="0">
            <a:spAutoFit/>
          </a:bodyPr>
          <a:lstStyle/>
          <a:p>
            <a:pPr algn="ctr">
              <a:lnSpc>
                <a:spcPts val="1700"/>
              </a:lnSpc>
            </a:pPr>
            <a:r>
              <a:rPr kumimoji="1" lang="ja-JP" altLang="en-US" sz="1800" b="1"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概要</a:t>
            </a:r>
            <a:endParaRPr kumimoji="1" lang="en-US" altLang="ja-JP" sz="1800" b="1"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bwMode="auto">
          <a:xfrm>
            <a:off x="1763930" y="4380097"/>
            <a:ext cx="1266453" cy="338554"/>
          </a:xfrm>
          <a:prstGeom prst="rect">
            <a:avLst/>
          </a:prstGeom>
          <a:noFill/>
          <a:ln w="28575">
            <a:noFill/>
            <a:miter lim="800000"/>
            <a:headEnd/>
            <a:tailEnd/>
          </a:ln>
          <a:effectLst/>
        </p:spPr>
        <p:txBody>
          <a:bodyPr wrap="square" rtlCol="0">
            <a:spAutoFit/>
          </a:bodyPr>
          <a:lstStyle/>
          <a:p>
            <a:r>
              <a:rPr kumimoji="1" lang="ja-JP" altLang="en-US"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料金支払い</a:t>
            </a:r>
          </a:p>
        </p:txBody>
      </p:sp>
      <p:sp>
        <p:nvSpPr>
          <p:cNvPr id="58" name="テキスト ボックス 57"/>
          <p:cNvSpPr txBox="1"/>
          <p:nvPr/>
        </p:nvSpPr>
        <p:spPr bwMode="auto">
          <a:xfrm>
            <a:off x="6888846" y="2839115"/>
            <a:ext cx="633226" cy="338554"/>
          </a:xfrm>
          <a:prstGeom prst="rect">
            <a:avLst/>
          </a:prstGeom>
          <a:noFill/>
          <a:ln w="28575">
            <a:noFill/>
            <a:miter lim="800000"/>
            <a:headEnd/>
            <a:tailEnd/>
          </a:ln>
          <a:effectLst/>
        </p:spPr>
        <p:txBody>
          <a:bodyPr wrap="square" rtlCol="0">
            <a:spAutoFit/>
          </a:bodyPr>
          <a:lstStyle/>
          <a:p>
            <a:r>
              <a:rPr lang="ja-JP" altLang="en-US" sz="1600"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還元</a:t>
            </a:r>
            <a:endParaRPr kumimoji="1" lang="ja-JP" altLang="en-US"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p:cNvSpPr txBox="1"/>
          <p:nvPr/>
        </p:nvSpPr>
        <p:spPr bwMode="auto">
          <a:xfrm>
            <a:off x="6853455" y="1963316"/>
            <a:ext cx="2515799" cy="338554"/>
          </a:xfrm>
          <a:prstGeom prst="rect">
            <a:avLst/>
          </a:prstGeom>
          <a:noFill/>
          <a:ln w="28575">
            <a:noFill/>
            <a:miter lim="800000"/>
            <a:headEnd/>
            <a:tailEnd/>
          </a:ln>
          <a:effectLst/>
        </p:spPr>
        <p:txBody>
          <a:bodyPr wrap="square" rtlCol="0">
            <a:spAutoFit/>
          </a:bodyPr>
          <a:lstStyle/>
          <a:p>
            <a:r>
              <a:rPr lang="ja-JP" altLang="en-US" sz="1600" b="1"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独立採算施設の</a:t>
            </a:r>
            <a:r>
              <a:rPr kumimoji="1" lang="ja-JP" altLang="en-US" sz="1600" b="1"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料金収入</a:t>
            </a:r>
          </a:p>
        </p:txBody>
      </p:sp>
      <p:sp>
        <p:nvSpPr>
          <p:cNvPr id="61" name="テキスト ボックス 60"/>
          <p:cNvSpPr txBox="1"/>
          <p:nvPr/>
        </p:nvSpPr>
        <p:spPr bwMode="auto">
          <a:xfrm>
            <a:off x="7004296" y="4438267"/>
            <a:ext cx="2796928" cy="584775"/>
          </a:xfrm>
          <a:prstGeom prst="rect">
            <a:avLst/>
          </a:prstGeom>
          <a:noFill/>
          <a:ln w="28575">
            <a:noFill/>
            <a:miter lim="800000"/>
            <a:headEnd/>
            <a:tailEnd/>
          </a:ln>
          <a:effectLst/>
        </p:spPr>
        <p:txBody>
          <a:bodyPr wrap="square" rtlCol="0">
            <a:spAutoFit/>
          </a:bodyPr>
          <a:lstStyle/>
          <a:p>
            <a:r>
              <a:rPr kumimoji="1" lang="ja-JP" altLang="en-US"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公園施設整備費の一部に充当（</a:t>
            </a:r>
            <a:r>
              <a:rPr lang="ja-JP" altLang="en-US"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残額は、市より支払い）</a:t>
            </a:r>
            <a:endParaRPr kumimoji="1" lang="en-US" altLang="ja-JP"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bwMode="auto">
          <a:xfrm>
            <a:off x="7025370" y="3116892"/>
            <a:ext cx="2881772" cy="338554"/>
          </a:xfrm>
          <a:prstGeom prst="rect">
            <a:avLst/>
          </a:prstGeom>
          <a:noFill/>
          <a:ln w="28575">
            <a:noFill/>
            <a:miter lim="800000"/>
            <a:headEnd/>
            <a:tailEnd/>
          </a:ln>
          <a:effectLst/>
        </p:spPr>
        <p:txBody>
          <a:bodyPr wrap="square" rtlCol="0">
            <a:spAutoFit/>
          </a:bodyPr>
          <a:lstStyle/>
          <a:p>
            <a:r>
              <a:rPr kumimoji="1" lang="ja-JP" altLang="en-US"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公園維持管理費として市に納付</a:t>
            </a:r>
            <a:endParaRPr kumimoji="1" lang="en-US" altLang="ja-JP"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321153" y="2529255"/>
            <a:ext cx="864096" cy="326732"/>
          </a:xfrm>
          <a:prstGeom prst="rect">
            <a:avLst/>
          </a:prstGeom>
          <a:solidFill>
            <a:srgbClr val="FF7C80"/>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7192671" y="2529255"/>
            <a:ext cx="2475204" cy="326732"/>
          </a:xfrm>
          <a:prstGeom prst="rect">
            <a:avLst/>
          </a:prstGeom>
          <a:solidFill>
            <a:schemeClr val="tx2"/>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6550905" y="2733356"/>
            <a:ext cx="368810" cy="344305"/>
          </a:xfrm>
          <a:prstGeom prst="downArrow">
            <a:avLst/>
          </a:prstGeom>
          <a:solidFill>
            <a:schemeClr val="bg2"/>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角丸四角形 63"/>
          <p:cNvSpPr/>
          <p:nvPr/>
        </p:nvSpPr>
        <p:spPr>
          <a:xfrm>
            <a:off x="6364383" y="3149010"/>
            <a:ext cx="660986" cy="252502"/>
          </a:xfrm>
          <a:prstGeom prst="roundRect">
            <a:avLst>
              <a:gd name="adj" fmla="val 50000"/>
            </a:avLst>
          </a:prstGeom>
          <a:solidFill>
            <a:srgbClr val="C00000"/>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角丸四角形 66"/>
          <p:cNvSpPr/>
          <p:nvPr/>
        </p:nvSpPr>
        <p:spPr>
          <a:xfrm>
            <a:off x="6364383" y="4486839"/>
            <a:ext cx="660986" cy="252502"/>
          </a:xfrm>
          <a:prstGeom prst="roundRect">
            <a:avLst>
              <a:gd name="adj" fmla="val 50000"/>
            </a:avLst>
          </a:prstGeom>
          <a:solidFill>
            <a:srgbClr val="C00000"/>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右中かっこ 64"/>
          <p:cNvSpPr/>
          <p:nvPr/>
        </p:nvSpPr>
        <p:spPr>
          <a:xfrm rot="5400000" flipH="1">
            <a:off x="7882063" y="703586"/>
            <a:ext cx="232269" cy="3339354"/>
          </a:xfrm>
          <a:prstGeom prst="rightBrace">
            <a:avLst/>
          </a:prstGeom>
          <a:ln w="12700">
            <a:solidFill>
              <a:srgbClr val="59595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9" name="テキスト ボックス 68"/>
          <p:cNvSpPr txBox="1"/>
          <p:nvPr/>
        </p:nvSpPr>
        <p:spPr bwMode="auto">
          <a:xfrm>
            <a:off x="6353193" y="3135204"/>
            <a:ext cx="811044" cy="276999"/>
          </a:xfrm>
          <a:prstGeom prst="rect">
            <a:avLst/>
          </a:prstGeom>
          <a:noFill/>
          <a:ln w="28575">
            <a:noFill/>
            <a:miter lim="800000"/>
            <a:headEnd/>
            <a:tailEnd/>
          </a:ln>
          <a:effectLst/>
        </p:spPr>
        <p:txBody>
          <a:bodyPr wrap="square" rtlCol="0">
            <a:spAutoFit/>
          </a:bodyPr>
          <a:lstStyle/>
          <a:p>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ケース①</a:t>
            </a:r>
            <a:endPar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bwMode="auto">
          <a:xfrm>
            <a:off x="6353193" y="4471217"/>
            <a:ext cx="811044" cy="276999"/>
          </a:xfrm>
          <a:prstGeom prst="rect">
            <a:avLst/>
          </a:prstGeom>
          <a:noFill/>
          <a:ln w="28575">
            <a:noFill/>
            <a:miter lim="800000"/>
            <a:headEnd/>
            <a:tailEnd/>
          </a:ln>
          <a:effectLst/>
        </p:spPr>
        <p:txBody>
          <a:bodyPr wrap="square" rtlCol="0">
            <a:spAutoFit/>
          </a:bodyPr>
          <a:lstStyle/>
          <a:p>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ケース③</a:t>
            </a:r>
            <a:endPar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bwMode="auto">
          <a:xfrm>
            <a:off x="100659" y="5765308"/>
            <a:ext cx="3027386" cy="584775"/>
          </a:xfrm>
          <a:prstGeom prst="rect">
            <a:avLst/>
          </a:prstGeom>
          <a:noFill/>
          <a:ln w="28575">
            <a:noFill/>
            <a:miter lim="800000"/>
            <a:headEnd/>
            <a:tailEnd/>
          </a:ln>
          <a:effectLst/>
        </p:spPr>
        <p:txBody>
          <a:bodyPr wrap="square" rtlCol="0">
            <a:spAutoFit/>
          </a:bodyPr>
          <a:lstStyle/>
          <a:p>
            <a:r>
              <a:rPr kumimoji="1" lang="ja-JP" altLang="en-US"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○基本的に最長</a:t>
            </a:r>
            <a:r>
              <a:rPr kumimoji="1" lang="en-US" altLang="ja-JP"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○ケース③の場合は、最長</a:t>
            </a:r>
            <a:r>
              <a:rPr lang="en-US" altLang="ja-JP"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4" name="直線コネクタ 73"/>
          <p:cNvCxnSpPr/>
          <p:nvPr/>
        </p:nvCxnSpPr>
        <p:spPr>
          <a:xfrm>
            <a:off x="4942671" y="2499984"/>
            <a:ext cx="0" cy="1533233"/>
          </a:xfrm>
          <a:prstGeom prst="line">
            <a:avLst/>
          </a:prstGeom>
          <a:ln w="28575">
            <a:solidFill>
              <a:srgbClr val="595959"/>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flipV="1">
            <a:off x="5214588" y="2499984"/>
            <a:ext cx="0" cy="1533233"/>
          </a:xfrm>
          <a:prstGeom prst="line">
            <a:avLst/>
          </a:prstGeom>
          <a:ln w="28575">
            <a:solidFill>
              <a:srgbClr val="595959"/>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bwMode="auto">
          <a:xfrm>
            <a:off x="4232920" y="2726130"/>
            <a:ext cx="844242" cy="830997"/>
          </a:xfrm>
          <a:prstGeom prst="rect">
            <a:avLst/>
          </a:prstGeom>
          <a:noFill/>
          <a:ln w="28575">
            <a:noFill/>
            <a:miter lim="800000"/>
            <a:headEnd/>
            <a:tailEnd/>
          </a:ln>
          <a:effectLst/>
        </p:spPr>
        <p:txBody>
          <a:bodyPr wrap="square" rtlCol="0">
            <a:spAutoFit/>
          </a:bodyPr>
          <a:lstStyle/>
          <a:p>
            <a:r>
              <a:rPr kumimoji="1" lang="ja-JP" altLang="en-US"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収益の一部を納付</a:t>
            </a:r>
            <a:endParaRPr kumimoji="1" lang="en-US" altLang="ja-JP"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bwMode="auto">
          <a:xfrm>
            <a:off x="5188878" y="3475395"/>
            <a:ext cx="844242" cy="584775"/>
          </a:xfrm>
          <a:prstGeom prst="rect">
            <a:avLst/>
          </a:prstGeom>
          <a:noFill/>
          <a:ln w="28575">
            <a:noFill/>
            <a:miter lim="800000"/>
            <a:headEnd/>
            <a:tailEnd/>
          </a:ln>
          <a:effectLst/>
        </p:spPr>
        <p:txBody>
          <a:bodyPr wrap="square" rtlCol="0">
            <a:spAutoFit/>
          </a:bodyPr>
          <a:lstStyle/>
          <a:p>
            <a:r>
              <a:rPr kumimoji="1" lang="ja-JP" altLang="en-US"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整備費</a:t>
            </a:r>
            <a:endParaRPr kumimoji="1" lang="en-US" altLang="ja-JP"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支払い</a:t>
            </a:r>
            <a:endParaRPr kumimoji="1" lang="en-US" altLang="ja-JP"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bwMode="auto">
          <a:xfrm>
            <a:off x="3080792" y="4033217"/>
            <a:ext cx="2879600" cy="584775"/>
          </a:xfrm>
          <a:prstGeom prst="rect">
            <a:avLst/>
          </a:prstGeom>
          <a:solidFill>
            <a:schemeClr val="bg2"/>
          </a:solidFill>
          <a:ln w="28575">
            <a:solidFill>
              <a:srgbClr val="595959"/>
            </a:solidFill>
            <a:miter lim="800000"/>
            <a:headEnd/>
            <a:tailEnd/>
          </a:ln>
          <a:effectLst/>
        </p:spPr>
        <p:txBody>
          <a:bodyPr wrap="square" rtlCol="0">
            <a:spAutoFit/>
          </a:bodyPr>
          <a:lstStyle/>
          <a:p>
            <a:pPr algn="ctr"/>
            <a:r>
              <a:rPr kumimoji="1" lang="ja-JP" altLang="en-US" sz="3200" b="1"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民間事業者</a:t>
            </a:r>
          </a:p>
        </p:txBody>
      </p:sp>
      <p:cxnSp>
        <p:nvCxnSpPr>
          <p:cNvPr id="80" name="直線コネクタ 79"/>
          <p:cNvCxnSpPr/>
          <p:nvPr/>
        </p:nvCxnSpPr>
        <p:spPr>
          <a:xfrm>
            <a:off x="4942671" y="3077661"/>
            <a:ext cx="1391454" cy="198939"/>
          </a:xfrm>
          <a:prstGeom prst="line">
            <a:avLst/>
          </a:prstGeom>
          <a:ln>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8" name="角丸四角形 87"/>
          <p:cNvSpPr/>
          <p:nvPr/>
        </p:nvSpPr>
        <p:spPr>
          <a:xfrm>
            <a:off x="6456750" y="5195125"/>
            <a:ext cx="3125399" cy="394808"/>
          </a:xfrm>
          <a:prstGeom prst="roundRect">
            <a:avLst/>
          </a:prstGeom>
          <a:solidFill>
            <a:srgbClr val="FFD85B"/>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595959"/>
              </a:solidFill>
            </a:endParaRPr>
          </a:p>
        </p:txBody>
      </p:sp>
      <p:sp>
        <p:nvSpPr>
          <p:cNvPr id="89" name="角丸四角形 88"/>
          <p:cNvSpPr/>
          <p:nvPr/>
        </p:nvSpPr>
        <p:spPr>
          <a:xfrm>
            <a:off x="6456751" y="5639479"/>
            <a:ext cx="1144200" cy="394808"/>
          </a:xfrm>
          <a:prstGeom prst="roundRect">
            <a:avLst/>
          </a:prstGeom>
          <a:solidFill>
            <a:srgbClr val="FFD85B"/>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595959"/>
              </a:solidFill>
            </a:endParaRPr>
          </a:p>
        </p:txBody>
      </p:sp>
      <p:sp>
        <p:nvSpPr>
          <p:cNvPr id="90" name="角丸四角形 89"/>
          <p:cNvSpPr/>
          <p:nvPr/>
        </p:nvSpPr>
        <p:spPr>
          <a:xfrm>
            <a:off x="7600951" y="5649004"/>
            <a:ext cx="1981198" cy="394808"/>
          </a:xfrm>
          <a:prstGeom prst="roundRect">
            <a:avLst/>
          </a:prstGeom>
          <a:solidFill>
            <a:srgbClr val="FFD85B"/>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595959"/>
              </a:solidFill>
            </a:endParaRPr>
          </a:p>
        </p:txBody>
      </p:sp>
      <p:sp>
        <p:nvSpPr>
          <p:cNvPr id="91" name="テキスト ボックス 90"/>
          <p:cNvSpPr txBox="1"/>
          <p:nvPr/>
        </p:nvSpPr>
        <p:spPr bwMode="auto">
          <a:xfrm>
            <a:off x="6660201" y="5228723"/>
            <a:ext cx="3055299" cy="338554"/>
          </a:xfrm>
          <a:prstGeom prst="rect">
            <a:avLst/>
          </a:prstGeom>
          <a:noFill/>
          <a:ln w="28575">
            <a:noFill/>
            <a:miter lim="800000"/>
            <a:headEnd/>
            <a:tailEnd/>
          </a:ln>
          <a:effectLst/>
        </p:spPr>
        <p:txBody>
          <a:bodyPr wrap="square" rtlCol="0">
            <a:spAutoFit/>
          </a:bodyPr>
          <a:lstStyle/>
          <a:p>
            <a:r>
              <a:rPr kumimoji="1" lang="ja-JP" altLang="en-US" sz="1600" b="1"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公園施設整備（広場・園路等）</a:t>
            </a:r>
          </a:p>
        </p:txBody>
      </p:sp>
      <p:sp>
        <p:nvSpPr>
          <p:cNvPr id="92" name="テキスト ボックス 91"/>
          <p:cNvSpPr txBox="1"/>
          <p:nvPr/>
        </p:nvSpPr>
        <p:spPr bwMode="auto">
          <a:xfrm>
            <a:off x="6446170" y="5666196"/>
            <a:ext cx="1294349" cy="338554"/>
          </a:xfrm>
          <a:prstGeom prst="rect">
            <a:avLst/>
          </a:prstGeom>
          <a:noFill/>
          <a:ln w="28575">
            <a:noFill/>
            <a:miter lim="800000"/>
            <a:headEnd/>
            <a:tailEnd/>
          </a:ln>
          <a:effectLst/>
        </p:spPr>
        <p:txBody>
          <a:bodyPr wrap="square" rtlCol="0">
            <a:spAutoFit/>
          </a:bodyPr>
          <a:lstStyle/>
          <a:p>
            <a:r>
              <a:rPr kumimoji="1" lang="ja-JP" altLang="en-US" sz="1600" b="1"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収益の一部</a:t>
            </a:r>
          </a:p>
        </p:txBody>
      </p:sp>
      <p:sp>
        <p:nvSpPr>
          <p:cNvPr id="93" name="テキスト ボックス 92"/>
          <p:cNvSpPr txBox="1"/>
          <p:nvPr/>
        </p:nvSpPr>
        <p:spPr bwMode="auto">
          <a:xfrm>
            <a:off x="7971825" y="5667606"/>
            <a:ext cx="1294349" cy="338554"/>
          </a:xfrm>
          <a:prstGeom prst="rect">
            <a:avLst/>
          </a:prstGeom>
          <a:noFill/>
          <a:ln w="28575">
            <a:noFill/>
            <a:miter lim="800000"/>
            <a:headEnd/>
            <a:tailEnd/>
          </a:ln>
          <a:effectLst/>
        </p:spPr>
        <p:txBody>
          <a:bodyPr wrap="square" rtlCol="0">
            <a:spAutoFit/>
          </a:bodyPr>
          <a:lstStyle/>
          <a:p>
            <a:r>
              <a:rPr kumimoji="1" lang="ja-JP" altLang="en-US" sz="1600" b="1"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本巣市負担</a:t>
            </a:r>
          </a:p>
        </p:txBody>
      </p:sp>
      <p:sp>
        <p:nvSpPr>
          <p:cNvPr id="85" name="正方形/長方形 84"/>
          <p:cNvSpPr/>
          <p:nvPr/>
        </p:nvSpPr>
        <p:spPr>
          <a:xfrm>
            <a:off x="7066087" y="4437112"/>
            <a:ext cx="2601788" cy="60037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下矢印 94"/>
          <p:cNvSpPr/>
          <p:nvPr/>
        </p:nvSpPr>
        <p:spPr>
          <a:xfrm>
            <a:off x="7856285" y="4978900"/>
            <a:ext cx="259015" cy="210983"/>
          </a:xfrm>
          <a:prstGeom prst="downArrow">
            <a:avLst/>
          </a:prstGeom>
          <a:solidFill>
            <a:schemeClr val="bg2"/>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テキスト ボックス 95"/>
          <p:cNvSpPr txBox="1"/>
          <p:nvPr/>
        </p:nvSpPr>
        <p:spPr bwMode="auto">
          <a:xfrm>
            <a:off x="6626189" y="6075711"/>
            <a:ext cx="2881772" cy="523220"/>
          </a:xfrm>
          <a:prstGeom prst="rect">
            <a:avLst/>
          </a:prstGeom>
          <a:noFill/>
          <a:ln w="28575">
            <a:noFill/>
            <a:miter lim="800000"/>
            <a:headEnd/>
            <a:tailEnd/>
          </a:ln>
          <a:effectLst/>
        </p:spPr>
        <p:txBody>
          <a:bodyPr wrap="square" rtlCol="0">
            <a:spAutoFit/>
          </a:bodyPr>
          <a:lstStyle/>
          <a:p>
            <a:r>
              <a:rPr kumimoji="1" lang="en-US" altLang="ja-JP"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上記公園施設の設計、建設は民間事業者が実施します。</a:t>
            </a:r>
            <a:endParaRPr kumimoji="1" lang="en-US" altLang="ja-JP"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正方形/長方形 97"/>
          <p:cNvSpPr/>
          <p:nvPr/>
        </p:nvSpPr>
        <p:spPr>
          <a:xfrm>
            <a:off x="112288" y="5295900"/>
            <a:ext cx="2783312" cy="1133475"/>
          </a:xfrm>
          <a:prstGeom prst="rect">
            <a:avLst/>
          </a:pr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p:cNvSpPr txBox="1"/>
          <p:nvPr/>
        </p:nvSpPr>
        <p:spPr bwMode="auto">
          <a:xfrm>
            <a:off x="318005" y="5372840"/>
            <a:ext cx="2515799" cy="338554"/>
          </a:xfrm>
          <a:prstGeom prst="rect">
            <a:avLst/>
          </a:prstGeom>
          <a:noFill/>
          <a:ln w="28575">
            <a:noFill/>
            <a:miter lim="800000"/>
            <a:headEnd/>
            <a:tailEnd/>
          </a:ln>
          <a:effectLst/>
        </p:spPr>
        <p:txBody>
          <a:bodyPr wrap="square" rtlCol="0">
            <a:spAutoFit/>
          </a:bodyPr>
          <a:lstStyle/>
          <a:p>
            <a:r>
              <a:rPr lang="ja-JP" altLang="en-US" sz="1600" b="1"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独立採算施設の運営期間</a:t>
            </a:r>
            <a:endParaRPr kumimoji="1" lang="ja-JP" altLang="en-US" sz="1600" b="1"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6" name="直線コネクタ 65"/>
          <p:cNvCxnSpPr>
            <a:endCxn id="44" idx="1"/>
          </p:cNvCxnSpPr>
          <p:nvPr/>
        </p:nvCxnSpPr>
        <p:spPr>
          <a:xfrm>
            <a:off x="2721577" y="5571155"/>
            <a:ext cx="524426" cy="513698"/>
          </a:xfrm>
          <a:prstGeom prst="line">
            <a:avLst/>
          </a:prstGeom>
          <a:ln>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bwMode="auto">
          <a:xfrm>
            <a:off x="7088610" y="3789830"/>
            <a:ext cx="2419351" cy="523220"/>
          </a:xfrm>
          <a:prstGeom prst="rect">
            <a:avLst/>
          </a:prstGeom>
          <a:noFill/>
          <a:ln w="28575">
            <a:noFill/>
            <a:miter lim="800000"/>
            <a:headEnd/>
            <a:tailEnd/>
          </a:ln>
          <a:effectLst/>
        </p:spPr>
        <p:txBody>
          <a:bodyPr wrap="square" rtlCol="0">
            <a:spAutoFit/>
          </a:bodyPr>
          <a:lstStyle/>
          <a:p>
            <a:r>
              <a:rPr lang="en-US" altLang="ja-JP"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現時点では、未定で、今後の協議により決定</a:t>
            </a:r>
            <a:endParaRPr kumimoji="1" lang="en-US" altLang="ja-JP"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bwMode="auto">
          <a:xfrm>
            <a:off x="7025370" y="3503970"/>
            <a:ext cx="2881772" cy="338554"/>
          </a:xfrm>
          <a:prstGeom prst="rect">
            <a:avLst/>
          </a:prstGeom>
          <a:noFill/>
          <a:ln w="28575">
            <a:noFill/>
            <a:miter lim="800000"/>
            <a:headEnd/>
            <a:tailEnd/>
          </a:ln>
          <a:effectLst/>
        </p:spPr>
        <p:txBody>
          <a:bodyPr wrap="square" rtlCol="0">
            <a:spAutoFit/>
          </a:bodyPr>
          <a:lstStyle/>
          <a:p>
            <a:r>
              <a:rPr lang="en-US" altLang="ja-JP"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PA</a:t>
            </a:r>
            <a:r>
              <a:rPr lang="ja-JP" altLang="en-US"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接続に伴う</a:t>
            </a:r>
            <a:r>
              <a:rPr kumimoji="1" lang="ja-JP" altLang="en-US"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連結料の納付</a:t>
            </a:r>
            <a:endParaRPr kumimoji="1" lang="en-US" altLang="ja-JP"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角丸四角形 76"/>
          <p:cNvSpPr/>
          <p:nvPr/>
        </p:nvSpPr>
        <p:spPr>
          <a:xfrm>
            <a:off x="6364383" y="3536088"/>
            <a:ext cx="660986" cy="252502"/>
          </a:xfrm>
          <a:prstGeom prst="roundRect">
            <a:avLst>
              <a:gd name="adj" fmla="val 50000"/>
            </a:avLst>
          </a:prstGeom>
          <a:solidFill>
            <a:srgbClr val="C00000"/>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p:cNvSpPr txBox="1"/>
          <p:nvPr/>
        </p:nvSpPr>
        <p:spPr bwMode="auto">
          <a:xfrm>
            <a:off x="6353193" y="3522282"/>
            <a:ext cx="811044" cy="276999"/>
          </a:xfrm>
          <a:prstGeom prst="rect">
            <a:avLst/>
          </a:prstGeom>
          <a:noFill/>
          <a:ln w="28575">
            <a:noFill/>
            <a:miter lim="800000"/>
            <a:headEnd/>
            <a:tailEnd/>
          </a:ln>
          <a:effectLst/>
        </p:spPr>
        <p:txBody>
          <a:bodyPr wrap="square" rtlCol="0">
            <a:spAutoFit/>
          </a:bodyPr>
          <a:lstStyle/>
          <a:p>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ケース②</a:t>
            </a:r>
            <a:endPar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3" name="直線コネクタ 82"/>
          <p:cNvCxnSpPr/>
          <p:nvPr/>
        </p:nvCxnSpPr>
        <p:spPr>
          <a:xfrm>
            <a:off x="4943475" y="3086100"/>
            <a:ext cx="1400175" cy="571500"/>
          </a:xfrm>
          <a:prstGeom prst="line">
            <a:avLst/>
          </a:prstGeom>
          <a:ln>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5838021" y="3792137"/>
            <a:ext cx="543729" cy="703663"/>
          </a:xfrm>
          <a:prstGeom prst="line">
            <a:avLst/>
          </a:prstGeom>
          <a:ln>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bwMode="auto">
          <a:xfrm>
            <a:off x="7937346" y="2534315"/>
            <a:ext cx="1144493" cy="307777"/>
          </a:xfrm>
          <a:prstGeom prst="rect">
            <a:avLst/>
          </a:prstGeom>
          <a:noFill/>
          <a:ln w="28575">
            <a:noFill/>
            <a:miter lim="800000"/>
            <a:headEnd/>
            <a:tailEnd/>
          </a:ln>
          <a:effectLst/>
        </p:spPr>
        <p:txBody>
          <a:bodyPr wrap="square" rtlCol="0">
            <a:spAutoFit/>
          </a:bodyPr>
          <a:lstStyle/>
          <a:p>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事業者収入</a:t>
            </a:r>
          </a:p>
        </p:txBody>
      </p:sp>
      <p:sp>
        <p:nvSpPr>
          <p:cNvPr id="84" name="テキスト ボックス 83"/>
          <p:cNvSpPr txBox="1"/>
          <p:nvPr/>
        </p:nvSpPr>
        <p:spPr bwMode="auto">
          <a:xfrm>
            <a:off x="133024" y="2148581"/>
            <a:ext cx="2152975" cy="1077218"/>
          </a:xfrm>
          <a:prstGeom prst="rect">
            <a:avLst/>
          </a:prstGeom>
          <a:noFill/>
          <a:ln w="28575">
            <a:solidFill>
              <a:srgbClr val="FF0000"/>
            </a:solidFill>
            <a:miter lim="800000"/>
            <a:headEnd/>
            <a:tailEnd/>
          </a:ln>
          <a:effectLst/>
        </p:spPr>
        <p:txBody>
          <a:bodyPr wrap="square" rtlCol="0">
            <a:spAutoFit/>
          </a:bodyPr>
          <a:lstStyle/>
          <a:p>
            <a:r>
              <a:rPr kumimoji="1" lang="ja-JP" altLang="en-US"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本巣市立公園条例に</a:t>
            </a:r>
            <a:r>
              <a:rPr kumimoji="1" lang="ja-JP" altLang="en-US"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基づく使用料</a:t>
            </a:r>
            <a:r>
              <a:rPr kumimoji="1" lang="ja-JP" altLang="en-US"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を基準に民間事業者からの提案</a:t>
            </a:r>
            <a:r>
              <a:rPr kumimoji="1" lang="ja-JP" altLang="en-US"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により決定</a:t>
            </a:r>
            <a:r>
              <a:rPr kumimoji="1" lang="ja-JP" altLang="en-US"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rPr>
              <a:t>する予定</a:t>
            </a:r>
            <a:endParaRPr kumimoji="1" lang="en-US" altLang="ja-JP" sz="1600" dirty="0" smtClean="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フリーフォーム 1"/>
          <p:cNvSpPr/>
          <p:nvPr/>
        </p:nvSpPr>
        <p:spPr>
          <a:xfrm>
            <a:off x="2305050" y="2609850"/>
            <a:ext cx="361950" cy="295275"/>
          </a:xfrm>
          <a:custGeom>
            <a:avLst/>
            <a:gdLst>
              <a:gd name="connsiteX0" fmla="*/ 0 w 533400"/>
              <a:gd name="connsiteY0" fmla="*/ 0 h 295275"/>
              <a:gd name="connsiteX1" fmla="*/ 533400 w 533400"/>
              <a:gd name="connsiteY1" fmla="*/ 0 h 295275"/>
              <a:gd name="connsiteX2" fmla="*/ 533400 w 533400"/>
              <a:gd name="connsiteY2" fmla="*/ 295275 h 295275"/>
            </a:gdLst>
            <a:ahLst/>
            <a:cxnLst>
              <a:cxn ang="0">
                <a:pos x="connsiteX0" y="connsiteY0"/>
              </a:cxn>
              <a:cxn ang="0">
                <a:pos x="connsiteX1" y="connsiteY1"/>
              </a:cxn>
              <a:cxn ang="0">
                <a:pos x="connsiteX2" y="connsiteY2"/>
              </a:cxn>
            </a:cxnLst>
            <a:rect l="l" t="t" r="r" b="b"/>
            <a:pathLst>
              <a:path w="533400" h="295275">
                <a:moveTo>
                  <a:pt x="0" y="0"/>
                </a:moveTo>
                <a:lnTo>
                  <a:pt x="533400" y="0"/>
                </a:lnTo>
                <a:lnTo>
                  <a:pt x="533400" y="295275"/>
                </a:lnTo>
              </a:path>
            </a:pathLst>
          </a:custGeom>
          <a:noFill/>
          <a:ln w="12700">
            <a:solidFill>
              <a:srgbClr val="C0000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88577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よく使う色">
      <a:dk1>
        <a:sysClr val="windowText" lastClr="000000"/>
      </a:dk1>
      <a:lt1>
        <a:sysClr val="window" lastClr="FFFFFF"/>
      </a:lt1>
      <a:dk2>
        <a:srgbClr val="1F497D"/>
      </a:dk2>
      <a:lt2>
        <a:srgbClr val="EEECE1"/>
      </a:lt2>
      <a:accent1>
        <a:srgbClr val="AFE4FF"/>
      </a:accent1>
      <a:accent2>
        <a:srgbClr val="FF7C80"/>
      </a:accent2>
      <a:accent3>
        <a:srgbClr val="6FFD9B"/>
      </a:accent3>
      <a:accent4>
        <a:srgbClr val="BC8FD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bg2"/>
        </a:solidFill>
        <a:ln w="9525">
          <a:noFill/>
          <a:miter lim="800000"/>
          <a:headEnd/>
          <a:tailEnd/>
        </a:ln>
        <a:effectLst/>
      </a:spPr>
      <a:bodyPr wrap="square">
        <a:spAutoFit/>
      </a:bodyPr>
      <a:lstStyle>
        <a:defPPr>
          <a:defRPr sz="1200" dirty="0" smtClean="0">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18814</TotalTime>
  <Words>293</Words>
  <Application>Microsoft Office PowerPoint</Application>
  <PresentationFormat>A4 210 x 297 mm</PresentationFormat>
  <Paragraphs>56</Paragraphs>
  <Slides>6</Slides>
  <Notes>6</Notes>
  <HiddenSlides>0</HiddenSlides>
  <MMClips>0</MMClips>
  <ScaleCrop>false</ScaleCrop>
  <HeadingPairs>
    <vt:vector size="4" baseType="variant">
      <vt:variant>
        <vt:lpstr>テーマ</vt:lpstr>
      </vt:variant>
      <vt:variant>
        <vt:i4>1</vt:i4>
      </vt:variant>
      <vt:variant>
        <vt:lpstr>スライド タイトル</vt:lpstr>
      </vt:variant>
      <vt:variant>
        <vt:i4>6</vt:i4>
      </vt:variant>
    </vt:vector>
  </HeadingPairs>
  <TitlesOfParts>
    <vt:vector size="7"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飯田 潤士</dc:creator>
  <cp:lastModifiedBy>　</cp:lastModifiedBy>
  <cp:revision>827</cp:revision>
  <cp:lastPrinted>2017-12-25T10:16:08Z</cp:lastPrinted>
  <dcterms:created xsi:type="dcterms:W3CDTF">2014-02-12T10:14:01Z</dcterms:created>
  <dcterms:modified xsi:type="dcterms:W3CDTF">2018-07-19T03:58:35Z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11891094</vt:lpwstr>
  </property>
  <property fmtid="{D5CDD505-2E9C-101B-9397-08002B2CF9AE}" pid="3" name="NXPowerLiteVersion">
    <vt:lpwstr>D3.7.2</vt:lpwstr>
  </property>
</Properties>
</file>