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ADD7"/>
    <a:srgbClr val="CC0000"/>
    <a:srgbClr val="FF6600"/>
    <a:srgbClr val="CCFFCC"/>
    <a:srgbClr val="99FF99"/>
    <a:srgbClr val="66FF66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31" autoAdjust="0"/>
    <p:restoredTop sz="94660"/>
  </p:normalViewPr>
  <p:slideViewPr>
    <p:cSldViewPr snapToGrid="0">
      <p:cViewPr>
        <p:scale>
          <a:sx n="150" d="100"/>
          <a:sy n="150" d="100"/>
        </p:scale>
        <p:origin x="192" y="16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5300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72D08CEE-8F29-43BF-975D-4ACD28EBCCC9}" type="datetimeFigureOut">
              <a:rPr kumimoji="1" lang="ja-JP" altLang="en-US" smtClean="0"/>
              <a:pPr/>
              <a:t>2016/6/20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4" rIns="91429" bIns="457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29" tIns="45714" rIns="91429" bIns="4571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3"/>
            <a:ext cx="2919413" cy="495300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72CF196F-AE93-4D32-B4E0-CACD9E58F1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4381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CF196F-AE93-4D32-B4E0-CACD9E58F16B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1117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796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177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355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3348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878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0331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2016/6/20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604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2016/6/20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72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2016/6/20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1863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0291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002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B86FD-FAEB-4900-902D-D3FBC7406B90}" type="datetimeFigureOut">
              <a:rPr kumimoji="1" lang="ja-JP" altLang="en-US" smtClean="0"/>
              <a:pPr/>
              <a:t>2016/6/20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5640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グループ化 39"/>
          <p:cNvGrpSpPr/>
          <p:nvPr/>
        </p:nvGrpSpPr>
        <p:grpSpPr>
          <a:xfrm>
            <a:off x="1744955" y="9084682"/>
            <a:ext cx="4145380" cy="341687"/>
            <a:chOff x="-4198776" y="1567890"/>
            <a:chExt cx="1549400" cy="1573934"/>
          </a:xfrm>
        </p:grpSpPr>
        <p:cxnSp>
          <p:nvCxnSpPr>
            <p:cNvPr id="25" name="直線矢印コネクタ 24"/>
            <p:cNvCxnSpPr/>
            <p:nvPr/>
          </p:nvCxnSpPr>
          <p:spPr>
            <a:xfrm>
              <a:off x="-4198776" y="2332653"/>
              <a:ext cx="0" cy="783771"/>
            </a:xfrm>
            <a:prstGeom prst="straightConnector1">
              <a:avLst/>
            </a:prstGeom>
            <a:ln w="22225">
              <a:solidFill>
                <a:schemeClr val="tx1">
                  <a:lumMod val="95000"/>
                  <a:lumOff val="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矢印コネクタ 33"/>
            <p:cNvCxnSpPr/>
            <p:nvPr/>
          </p:nvCxnSpPr>
          <p:spPr>
            <a:xfrm>
              <a:off x="-3411376" y="1567890"/>
              <a:ext cx="0" cy="1573934"/>
            </a:xfrm>
            <a:prstGeom prst="straightConnector1">
              <a:avLst/>
            </a:prstGeom>
            <a:ln w="22225">
              <a:solidFill>
                <a:schemeClr val="tx1">
                  <a:lumMod val="95000"/>
                  <a:lumOff val="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矢印コネクタ 35"/>
            <p:cNvCxnSpPr/>
            <p:nvPr/>
          </p:nvCxnSpPr>
          <p:spPr>
            <a:xfrm>
              <a:off x="-2649376" y="2358053"/>
              <a:ext cx="0" cy="783771"/>
            </a:xfrm>
            <a:prstGeom prst="straightConnector1">
              <a:avLst/>
            </a:prstGeom>
            <a:ln w="22225">
              <a:solidFill>
                <a:schemeClr val="tx1">
                  <a:lumMod val="95000"/>
                  <a:lumOff val="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>
              <a:off x="-4198776" y="2358053"/>
              <a:ext cx="1549400" cy="0"/>
            </a:xfrm>
            <a:prstGeom prst="line">
              <a:avLst/>
            </a:prstGeom>
            <a:ln w="222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993030"/>
              </p:ext>
            </p:extLst>
          </p:nvPr>
        </p:nvGraphicFramePr>
        <p:xfrm>
          <a:off x="882233" y="3216273"/>
          <a:ext cx="5908426" cy="12500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4213"/>
                <a:gridCol w="2954213"/>
              </a:tblGrid>
              <a:tr h="250006">
                <a:tc gridSpan="2"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連絡先</a:t>
                      </a: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0006"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代 理 店：</a:t>
                      </a: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運航会社：</a:t>
                      </a: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0006"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ス テ </a:t>
                      </a:r>
                      <a:r>
                        <a:rPr lang="ja-JP" altLang="en-US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ベ</a:t>
                      </a: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：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港　　　長：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0006"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綱 取 り：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海上保安部：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0006"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タグ会社：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そ の 他：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401444" y="846189"/>
            <a:ext cx="321887" cy="398265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600" dirty="0" smtClean="0">
                <a:latin typeface="+mn-ea"/>
              </a:rPr>
              <a:t>入港前にあらかじめ確認</a:t>
            </a:r>
            <a:endParaRPr kumimoji="1" lang="ja-JP" altLang="en-US" sz="1600" dirty="0">
              <a:latin typeface="+mn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01444" y="7432042"/>
            <a:ext cx="319085" cy="2394436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600" dirty="0" smtClean="0">
                <a:latin typeface="+mn-ea"/>
              </a:rPr>
              <a:t>地震・津波発生時に判断</a:t>
            </a:r>
            <a:endParaRPr kumimoji="1" lang="ja-JP" altLang="en-US" sz="1600" dirty="0">
              <a:latin typeface="+mn-ea"/>
            </a:endParaRPr>
          </a:p>
        </p:txBody>
      </p:sp>
      <p:sp>
        <p:nvSpPr>
          <p:cNvPr id="9" name="下矢印 8"/>
          <p:cNvSpPr/>
          <p:nvPr/>
        </p:nvSpPr>
        <p:spPr>
          <a:xfrm>
            <a:off x="2697972" y="6687148"/>
            <a:ext cx="2090058" cy="595105"/>
          </a:xfrm>
          <a:prstGeom prst="downArrow">
            <a:avLst>
              <a:gd name="adj1" fmla="val 50000"/>
              <a:gd name="adj2" fmla="val 14516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1" name="爆発 2 10"/>
          <p:cNvSpPr/>
          <p:nvPr/>
        </p:nvSpPr>
        <p:spPr>
          <a:xfrm>
            <a:off x="1929755" y="6687149"/>
            <a:ext cx="3961498" cy="494701"/>
          </a:xfrm>
          <a:prstGeom prst="irregularSeal2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891571" y="6766981"/>
            <a:ext cx="211804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+mn-ea"/>
              </a:rPr>
              <a:t>地震・津波発生</a:t>
            </a:r>
            <a:r>
              <a:rPr kumimoji="1" lang="en-US" altLang="ja-JP" sz="1600" dirty="0" smtClean="0">
                <a:solidFill>
                  <a:schemeClr val="bg1"/>
                </a:solidFill>
                <a:latin typeface="+mn-ea"/>
              </a:rPr>
              <a:t>!!</a:t>
            </a:r>
            <a:endParaRPr kumimoji="1" lang="ja-JP" altLang="en-US" sz="1600" dirty="0">
              <a:solidFill>
                <a:schemeClr val="bg1"/>
              </a:solidFill>
              <a:latin typeface="+mn-ea"/>
            </a:endParaRPr>
          </a:p>
        </p:txBody>
      </p:sp>
      <p:graphicFrame>
        <p:nvGraphicFramePr>
          <p:cNvPr id="26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3066790"/>
              </p:ext>
            </p:extLst>
          </p:nvPr>
        </p:nvGraphicFramePr>
        <p:xfrm>
          <a:off x="872318" y="7432042"/>
          <a:ext cx="5913188" cy="16964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8297"/>
                <a:gridCol w="1478297"/>
                <a:gridCol w="1953817"/>
                <a:gridCol w="1002777"/>
              </a:tblGrid>
              <a:tr h="203587">
                <a:tc gridSpan="4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 smtClean="0">
                          <a:solidFill>
                            <a:schemeClr val="tx1"/>
                          </a:solidFill>
                        </a:rPr>
                        <a:t>地震情報</a:t>
                      </a:r>
                      <a:endParaRPr kumimoji="1" lang="ja-JP" alt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6257">
                <a:tc>
                  <a:txBody>
                    <a:bodyPr/>
                    <a:lstStyle/>
                    <a:p>
                      <a:r>
                        <a:rPr lang="ja-JP" altLang="en-US" sz="1200" dirty="0" smtClean="0"/>
                        <a:t>時刻　</a:t>
                      </a:r>
                      <a:endParaRPr lang="en-US" altLang="ja-JP" sz="1200" dirty="0" smtClean="0"/>
                    </a:p>
                    <a:p>
                      <a:pPr algn="r"/>
                      <a:r>
                        <a:rPr lang="ja-JP" altLang="en-US" sz="1200" dirty="0" smtClean="0"/>
                        <a:t>　　　</a:t>
                      </a:r>
                      <a:r>
                        <a:rPr lang="ja-JP" altLang="en-US" sz="1200" dirty="0" smtClean="0"/>
                        <a:t>時　　　分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200" dirty="0" smtClean="0"/>
                        <a:t>規模</a:t>
                      </a:r>
                    </a:p>
                    <a:p>
                      <a:pPr algn="r"/>
                      <a:r>
                        <a:rPr lang="ja-JP" altLang="en-US" sz="1200" dirty="0" smtClean="0"/>
                        <a:t>Ｍ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発生地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/>
                        <a:t>震度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3587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/>
                        <a:t>津波情報</a:t>
                      </a:r>
                      <a:endParaRPr kumimoji="1" lang="ja-JP" altLang="en-US" sz="1400" b="1" dirty="0"/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1754">
                <a:tc gridSpan="4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/>
                        <a:t>大津波警報　　　　　　津波警報　　　　　　　津波注意報　</a:t>
                      </a:r>
                      <a:endParaRPr kumimoji="1" lang="ja-JP" altLang="en-US" sz="12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22193">
                <a:tc gridSpan="2"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/>
                        <a:t>津波</a:t>
                      </a:r>
                      <a:r>
                        <a:rPr lang="ja-JP" altLang="en-US" sz="1200" dirty="0" smtClean="0"/>
                        <a:t>到達時間	　　　　　</a:t>
                      </a:r>
                      <a:r>
                        <a:rPr kumimoji="1" lang="ja-JP" altLang="en-US" sz="1200" dirty="0" smtClean="0"/>
                        <a:t>　　　</a:t>
                      </a:r>
                      <a:r>
                        <a:rPr kumimoji="1" lang="ja-JP" altLang="en-US" sz="1200" dirty="0" smtClean="0"/>
                        <a:t>分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津波</a:t>
                      </a:r>
                      <a:r>
                        <a:rPr kumimoji="1" lang="ja-JP" altLang="en-US" sz="1200" dirty="0" smtClean="0"/>
                        <a:t>予想高　　　</a:t>
                      </a:r>
                      <a:r>
                        <a:rPr kumimoji="1" lang="ja-JP" altLang="en-US" sz="1200" dirty="0" smtClean="0"/>
                        <a:t>     </a:t>
                      </a:r>
                      <a:r>
                        <a:rPr kumimoji="1" lang="ja-JP" altLang="en-US" sz="1200" dirty="0" smtClean="0"/>
                        <a:t>　　　　　　　</a:t>
                      </a:r>
                      <a:r>
                        <a:rPr lang="ja-JP" altLang="en-US" sz="1200" dirty="0" smtClean="0"/>
                        <a:t>m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  <a:tr h="216000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</a:rPr>
                        <a:t>船長判断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3" name="正方形/長方形 32"/>
          <p:cNvSpPr/>
          <p:nvPr/>
        </p:nvSpPr>
        <p:spPr>
          <a:xfrm>
            <a:off x="1024411" y="9426369"/>
            <a:ext cx="5665842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b="0" i="0" u="none" strike="noStrike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港外退避</a:t>
            </a:r>
            <a:r>
              <a:rPr lang="zh-TW" altLang="en-US" dirty="0" smtClean="0"/>
              <a:t>       </a:t>
            </a:r>
            <a:r>
              <a:rPr lang="ja-JP" altLang="en-US" dirty="0" smtClean="0"/>
              <a:t>　</a:t>
            </a:r>
            <a:r>
              <a:rPr lang="zh-TW" altLang="en-US" dirty="0" smtClean="0"/>
              <a:t>   </a:t>
            </a:r>
            <a:r>
              <a:rPr lang="ja-JP" altLang="en-US" dirty="0" smtClean="0"/>
              <a:t>　</a:t>
            </a:r>
            <a:r>
              <a:rPr lang="zh-TW" altLang="en-US" dirty="0" smtClean="0"/>
              <a:t>     </a:t>
            </a:r>
            <a:r>
              <a:rPr lang="zh-TW" altLang="en-US" b="0" i="0" u="none" strike="noStrike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係留強化 </a:t>
            </a:r>
            <a:r>
              <a:rPr lang="ja-JP" altLang="en-US" b="0" i="0" u="none" strike="noStrike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zh-TW" altLang="en-US" b="0" i="0" u="none" strike="noStrike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</a:t>
            </a:r>
            <a:r>
              <a:rPr lang="ja-JP" altLang="en-US" b="0" i="0" u="none" strike="noStrike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zh-TW" altLang="en-US" b="0" i="0" u="none" strike="noStrike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</a:t>
            </a:r>
            <a:r>
              <a:rPr lang="zh-TW" altLang="en-US" dirty="0" smtClean="0"/>
              <a:t> </a:t>
            </a:r>
            <a:r>
              <a:rPr lang="ja-JP" altLang="en-US" b="0" i="0" u="none" strike="noStrike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陸上避難</a:t>
            </a:r>
            <a:endParaRPr lang="ja-JP" altLang="en-US" dirty="0"/>
          </a:p>
        </p:txBody>
      </p:sp>
      <p:sp>
        <p:nvSpPr>
          <p:cNvPr id="35" name="正方形/長方形 34"/>
          <p:cNvSpPr/>
          <p:nvPr/>
        </p:nvSpPr>
        <p:spPr>
          <a:xfrm>
            <a:off x="0" y="355599"/>
            <a:ext cx="6858000" cy="33403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/>
              <a:t>津波対応　確認事項</a:t>
            </a:r>
            <a:endParaRPr lang="ja-JP" altLang="en-US" sz="1600" dirty="0"/>
          </a:p>
        </p:txBody>
      </p:sp>
      <p:sp>
        <p:nvSpPr>
          <p:cNvPr id="24" name="正方形/長方形 23"/>
          <p:cNvSpPr/>
          <p:nvPr/>
        </p:nvSpPr>
        <p:spPr>
          <a:xfrm>
            <a:off x="401444" y="4908370"/>
            <a:ext cx="321887" cy="173086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400" dirty="0" smtClean="0">
                <a:latin typeface="+mn-ea"/>
              </a:rPr>
              <a:t>津波対応 </a:t>
            </a:r>
            <a:r>
              <a:rPr kumimoji="1" lang="en-US" altLang="ja-JP" sz="1200" dirty="0" smtClean="0">
                <a:latin typeface="+mn-ea"/>
              </a:rPr>
              <a:t>(</a:t>
            </a:r>
            <a:r>
              <a:rPr kumimoji="1" lang="ja-JP" altLang="en-US" sz="1200" dirty="0" smtClean="0">
                <a:latin typeface="+mn-ea"/>
              </a:rPr>
              <a:t>判断目安</a:t>
            </a:r>
            <a:r>
              <a:rPr kumimoji="1" lang="en-US" altLang="ja-JP" sz="1200" dirty="0" smtClean="0">
                <a:latin typeface="+mn-ea"/>
              </a:rPr>
              <a:t>)</a:t>
            </a:r>
            <a:endParaRPr kumimoji="1" lang="ja-JP" altLang="en-US" sz="1200" dirty="0">
              <a:latin typeface="+mn-ea"/>
            </a:endParaRPr>
          </a:p>
        </p:txBody>
      </p:sp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348834"/>
              </p:ext>
            </p:extLst>
          </p:nvPr>
        </p:nvGraphicFramePr>
        <p:xfrm>
          <a:off x="882233" y="846190"/>
          <a:ext cx="5908426" cy="1182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6738"/>
                <a:gridCol w="1337129"/>
                <a:gridCol w="2434559"/>
              </a:tblGrid>
              <a:tr h="236560">
                <a:tc gridSpan="3"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 smtClean="0">
                          <a:solidFill>
                            <a:schemeClr val="bg1"/>
                          </a:solidFill>
                          <a:latin typeface="+mn-ea"/>
                        </a:rPr>
                        <a:t>港・船舶情報</a:t>
                      </a: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656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港名　：</a:t>
                      </a:r>
                      <a:endParaRPr lang="ja-JP" alt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ja-JP" alt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着岸方法：　　　 入船  ・  出船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6560">
                <a:tc gridSpan="2"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着桟岸壁：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/>
                        <a:t>岸　　壁　：　耐震強化・非耐震強化</a:t>
                      </a:r>
                      <a:endParaRPr lang="ja-JP" altLang="en-US" sz="1200" dirty="0"/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6560">
                <a:tc gridSpan="2"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船名：	</a:t>
                      </a:r>
                      <a:endParaRPr lang="ja-JP" altLang="en-US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総トン数</a:t>
                      </a:r>
                      <a:r>
                        <a:rPr lang="zh-TW" altLang="en-US" sz="1200" b="0" i="0" u="none" strike="noStrike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：</a:t>
                      </a:r>
                      <a:endParaRPr lang="ja-JP" altLang="en-US" sz="1200" dirty="0"/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6560"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船種：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乗員： </a:t>
                      </a: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　　　　</a:t>
                      </a:r>
                      <a:r>
                        <a:rPr lang="zh-TW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人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積荷：</a:t>
                      </a:r>
                      <a:endParaRPr lang="ja-JP" altLang="en-US" sz="1200" dirty="0"/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4" name="表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756340"/>
              </p:ext>
            </p:extLst>
          </p:nvPr>
        </p:nvGraphicFramePr>
        <p:xfrm>
          <a:off x="877079" y="2166788"/>
          <a:ext cx="5908428" cy="9230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5781"/>
                <a:gridCol w="2952647"/>
              </a:tblGrid>
              <a:tr h="230765">
                <a:tc gridSpan="2">
                  <a:txBody>
                    <a:bodyPr/>
                    <a:lstStyle/>
                    <a:p>
                      <a:pPr fontAlgn="ctr"/>
                      <a:r>
                        <a:rPr lang="ja-JP" altLang="en-US" sz="1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</a:rPr>
                        <a:t>避難基本情報</a:t>
                      </a:r>
                      <a:endParaRPr lang="ja-JP" altLang="en-US" sz="1400" b="1" dirty="0">
                        <a:solidFill>
                          <a:schemeClr val="bg1"/>
                        </a:solidFill>
                        <a:latin typeface="+mn-ea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61530">
                <a:tc gridSpan="2"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避難海域： </a:t>
                      </a:r>
                      <a:r>
                        <a:rPr lang="en-US" altLang="ja-JP" sz="1200" u="none" strike="noStrike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(</a:t>
                      </a:r>
                      <a:r>
                        <a:rPr lang="ja-JP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　　　　　　　　　</a:t>
                      </a:r>
                      <a:r>
                        <a:rPr lang="en-US" altLang="ja-JP" sz="1200" u="none" strike="noStrike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) </a:t>
                      </a:r>
                      <a:r>
                        <a:rPr lang="ja-JP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から </a:t>
                      </a:r>
                      <a:r>
                        <a:rPr lang="en-US" altLang="ja-JP" sz="1200" u="none" strike="noStrike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(</a:t>
                      </a:r>
                      <a:r>
                        <a:rPr lang="ja-JP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　　　　　　</a:t>
                      </a:r>
                      <a:r>
                        <a:rPr lang="en-US" altLang="ja-JP" sz="1200" u="none" strike="noStrike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) </a:t>
                      </a:r>
                      <a:r>
                        <a:rPr lang="ja-JP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度 </a:t>
                      </a:r>
                      <a:r>
                        <a:rPr lang="en-US" altLang="ja-JP" sz="1200" u="none" strike="noStrike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(</a:t>
                      </a:r>
                      <a:r>
                        <a:rPr lang="ja-JP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　　　　　　 </a:t>
                      </a:r>
                      <a:r>
                        <a:rPr lang="en-US" altLang="ja-JP" sz="1200" u="none" strike="noStrike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)</a:t>
                      </a:r>
                      <a:r>
                        <a:rPr lang="ja-JP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ｍ　　　　</a:t>
                      </a:r>
                      <a:r>
                        <a:rPr lang="ja-JP" altLang="en-US" sz="1200" u="none" strike="noStrike" baseline="0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 </a:t>
                      </a:r>
                      <a:r>
                        <a:rPr lang="ja-JP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水深： 　　　　　ｍ</a:t>
                      </a:r>
                    </a:p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　　　　　</a:t>
                      </a:r>
                      <a:r>
                        <a:rPr lang="zh-TW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北緯：</a:t>
                      </a:r>
                      <a:r>
                        <a:rPr lang="ja-JP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　　　　</a:t>
                      </a:r>
                      <a:r>
                        <a:rPr lang="ja-JP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東経：　　　　　　　　避難海域までの到達時間：　　　　　　　分</a:t>
                      </a:r>
                      <a:endParaRPr lang="zh-TW" altLang="en-US" sz="140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zh-TW" altLang="en-US" sz="140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0765"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陸上退避場所：</a:t>
                      </a:r>
                      <a:r>
                        <a:rPr lang="ja-JP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　　</a:t>
                      </a:r>
                      <a:endParaRPr lang="zh-TW" altLang="en-US" sz="120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操船支援可否： 　　タグ　（　要　・　否　） </a:t>
                      </a:r>
                      <a:endParaRPr lang="zh-TW" altLang="en-US" sz="120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2" name="表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946279"/>
              </p:ext>
            </p:extLst>
          </p:nvPr>
        </p:nvGraphicFramePr>
        <p:xfrm>
          <a:off x="14505" y="39746"/>
          <a:ext cx="3206899" cy="2526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6899"/>
              </a:tblGrid>
              <a:tr h="25260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記入者：</a:t>
                      </a:r>
                      <a:endParaRPr lang="zh-TW" altLang="en-US" sz="140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3" name="テキスト ボックス 42"/>
          <p:cNvSpPr txBox="1"/>
          <p:nvPr/>
        </p:nvSpPr>
        <p:spPr>
          <a:xfrm>
            <a:off x="3175000" y="-24339"/>
            <a:ext cx="36057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600" dirty="0" smtClean="0"/>
              <a:t>【</a:t>
            </a:r>
            <a:r>
              <a:rPr lang="ja-JP" altLang="en-US" sz="1600" u="sng" dirty="0"/>
              <a:t>　　　　</a:t>
            </a:r>
            <a:r>
              <a:rPr kumimoji="1" lang="ja-JP" altLang="en-US" sz="1600" dirty="0" smtClean="0"/>
              <a:t>港</a:t>
            </a:r>
            <a:r>
              <a:rPr kumimoji="1" lang="en-US" altLang="ja-JP" sz="1600" dirty="0" smtClean="0"/>
              <a:t>】</a:t>
            </a:r>
            <a:r>
              <a:rPr kumimoji="1" lang="ja-JP" altLang="en-US" sz="1600" dirty="0" smtClean="0"/>
              <a:t>　</a:t>
            </a:r>
            <a:r>
              <a:rPr lang="ja-JP" altLang="en-US" sz="1600" dirty="0">
                <a:solidFill>
                  <a:srgbClr val="FF0000"/>
                </a:solidFill>
              </a:rPr>
              <a:t>貨物</a:t>
            </a:r>
            <a:r>
              <a:rPr lang="ja-JP" altLang="en-US" sz="1600" dirty="0" smtClean="0">
                <a:solidFill>
                  <a:srgbClr val="FF0000"/>
                </a:solidFill>
              </a:rPr>
              <a:t>船用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14505" y="856873"/>
            <a:ext cx="285746" cy="5782366"/>
          </a:xfrm>
          <a:prstGeom prst="rect">
            <a:avLst/>
          </a:prstGeom>
          <a:solidFill>
            <a:schemeClr val="bg1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400" dirty="0">
                <a:solidFill>
                  <a:srgbClr val="008080"/>
                </a:solidFill>
              </a:rPr>
              <a:t>船舶運航事業者が事前に記入</a:t>
            </a:r>
            <a:r>
              <a:rPr lang="ja-JP" altLang="en-US" sz="1400" dirty="0" smtClean="0">
                <a:solidFill>
                  <a:srgbClr val="008080"/>
                </a:solidFill>
              </a:rPr>
              <a:t>（  </a:t>
            </a:r>
            <a:r>
              <a:rPr lang="ja-JP" altLang="en-US" sz="1200" dirty="0" smtClean="0">
                <a:solidFill>
                  <a:srgbClr val="008080"/>
                </a:solidFill>
              </a:rPr>
              <a:t>荷主</a:t>
            </a:r>
            <a:r>
              <a:rPr lang="ja-JP" altLang="en-US" sz="1200" dirty="0">
                <a:solidFill>
                  <a:srgbClr val="008080"/>
                </a:solidFill>
              </a:rPr>
              <a:t>、船長等と確認）</a:t>
            </a:r>
            <a:endParaRPr kumimoji="1" lang="ja-JP" altLang="en-US" sz="1200" dirty="0">
              <a:solidFill>
                <a:srgbClr val="008080"/>
              </a:solidFill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1" y="7432042"/>
            <a:ext cx="274444" cy="2394436"/>
          </a:xfrm>
          <a:prstGeom prst="rect">
            <a:avLst/>
          </a:prstGeom>
          <a:solidFill>
            <a:schemeClr val="bg1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400" dirty="0" smtClean="0">
                <a:solidFill>
                  <a:srgbClr val="CC0000"/>
                </a:solidFill>
              </a:rPr>
              <a:t>船長が判断</a:t>
            </a:r>
            <a:endParaRPr kumimoji="1" lang="ja-JP" altLang="en-US" sz="1200" dirty="0">
              <a:solidFill>
                <a:srgbClr val="CC0000"/>
              </a:solidFill>
            </a:endParaRPr>
          </a:p>
        </p:txBody>
      </p:sp>
      <p:graphicFrame>
        <p:nvGraphicFramePr>
          <p:cNvPr id="27" name="表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663065"/>
              </p:ext>
            </p:extLst>
          </p:nvPr>
        </p:nvGraphicFramePr>
        <p:xfrm>
          <a:off x="882233" y="4548518"/>
          <a:ext cx="5908426" cy="2690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97567"/>
                <a:gridCol w="3310859"/>
              </a:tblGrid>
              <a:tr h="26903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dirty="0" smtClean="0">
                          <a:solidFill>
                            <a:schemeClr val="bg1"/>
                          </a:solidFill>
                          <a:latin typeface="+mn-ea"/>
                        </a:rPr>
                        <a:t> 可能な限り、事前に津波情報を確認</a:t>
                      </a:r>
                      <a:endParaRPr lang="ja-JP" altLang="en-US" sz="1200" b="1" dirty="0">
                        <a:solidFill>
                          <a:schemeClr val="bg1"/>
                        </a:solidFill>
                        <a:latin typeface="+mn-ea"/>
                      </a:endParaRPr>
                    </a:p>
                  </a:txBody>
                  <a:tcPr marL="36000" marR="9525" marT="9525" marB="0" anchor="ctr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</a:rPr>
                        <a:t> 想定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</a:rPr>
                        <a:t>最大津波高：　　　　ｍ （到達時間：</a:t>
                      </a:r>
                      <a:r>
                        <a:rPr lang="ja-JP" altLang="en-US" sz="1200" b="0" baseline="0" dirty="0" smtClean="0">
                          <a:solidFill>
                            <a:schemeClr val="tx1"/>
                          </a:solidFill>
                          <a:latin typeface="+mn-ea"/>
                        </a:rPr>
                        <a:t> 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</a:rPr>
                        <a:t>　　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</a:rPr>
                        <a:t> 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</a:rPr>
                        <a:t>　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</a:rPr>
                        <a:t>　）</a:t>
                      </a:r>
                      <a:endParaRPr lang="ja-JP" altLang="en-US" sz="1200" b="0" dirty="0">
                        <a:solidFill>
                          <a:schemeClr val="tx1"/>
                        </a:solidFill>
                        <a:latin typeface="+mn-ea"/>
                      </a:endParaRPr>
                    </a:p>
                  </a:txBody>
                  <a:tcPr marL="36000" marR="9525" marT="9525" marB="0" anchor="ctr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8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068865"/>
              </p:ext>
            </p:extLst>
          </p:nvPr>
        </p:nvGraphicFramePr>
        <p:xfrm>
          <a:off x="872321" y="4908371"/>
          <a:ext cx="5918338" cy="17308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7600"/>
                <a:gridCol w="800402"/>
                <a:gridCol w="1030084"/>
                <a:gridCol w="1030084"/>
                <a:gridCol w="1030084"/>
                <a:gridCol w="1030084"/>
              </a:tblGrid>
              <a:tr h="288471">
                <a:tc gridSpan="6">
                  <a:txBody>
                    <a:bodyPr/>
                    <a:lstStyle/>
                    <a:p>
                      <a:pPr fontAlgn="ctr"/>
                      <a:r>
                        <a:rPr lang="ja-JP" altLang="en-US" sz="1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</a:rPr>
                        <a:t>津波到達時間に応じた津波対応（判断目安）</a:t>
                      </a:r>
                      <a:endParaRPr lang="ja-JP" altLang="en-US" sz="1400" b="1" dirty="0">
                        <a:solidFill>
                          <a:schemeClr val="bg1"/>
                        </a:solidFill>
                        <a:latin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8847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+mn-ea"/>
                          <a:ea typeface="+mn-ea"/>
                        </a:rPr>
                        <a:t>警報レベル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+mn-ea"/>
                          <a:ea typeface="+mn-ea"/>
                        </a:rPr>
                        <a:t>津波高さ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+mn-ea"/>
                          <a:ea typeface="+mn-ea"/>
                        </a:rPr>
                        <a:t>着岸中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+mn-ea"/>
                          <a:ea typeface="+mn-ea"/>
                        </a:rPr>
                        <a:t>錨泊中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8847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sng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　　</a:t>
                      </a:r>
                      <a:r>
                        <a:rPr lang="ja-JP" altLang="en-US" sz="1200" u="sng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lang="ja-JP" altLang="en-US" sz="1200" u="none" strike="noStrike" dirty="0" smtClean="0">
                          <a:effectLst/>
                          <a:latin typeface="+mn-ea"/>
                          <a:ea typeface="+mn-ea"/>
                        </a:rPr>
                        <a:t>分</a:t>
                      </a:r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以内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sng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lang="ja-JP" altLang="en-US" sz="1200" u="sng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　　</a:t>
                      </a:r>
                      <a:r>
                        <a:rPr lang="ja-JP" altLang="en-US" sz="1200" u="none" strike="noStrike" dirty="0" smtClean="0">
                          <a:effectLst/>
                          <a:latin typeface="+mn-ea"/>
                          <a:ea typeface="+mn-ea"/>
                        </a:rPr>
                        <a:t>分</a:t>
                      </a:r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以上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sng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　　</a:t>
                      </a:r>
                      <a:r>
                        <a:rPr lang="ja-JP" altLang="en-US" sz="1200" u="sng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lang="ja-JP" altLang="en-US" sz="1200" u="none" strike="noStrike" dirty="0" smtClean="0">
                          <a:effectLst/>
                          <a:latin typeface="+mn-ea"/>
                          <a:ea typeface="+mn-ea"/>
                        </a:rPr>
                        <a:t>分</a:t>
                      </a:r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以内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sng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lang="ja-JP" altLang="en-US" sz="1200" u="sng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lang="ja-JP" altLang="en-US" sz="1200" u="sng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　</a:t>
                      </a:r>
                      <a:r>
                        <a:rPr lang="ja-JP" altLang="en-US" sz="1200" u="none" strike="noStrike" dirty="0" smtClean="0">
                          <a:effectLst/>
                          <a:latin typeface="+mn-ea"/>
                          <a:ea typeface="+mn-ea"/>
                        </a:rPr>
                        <a:t>分</a:t>
                      </a:r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以上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8847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>
                          <a:effectLst/>
                          <a:latin typeface="+mn-ea"/>
                          <a:ea typeface="+mn-ea"/>
                        </a:rPr>
                        <a:t>大津波警報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+mn-ea"/>
                          <a:ea typeface="+mn-ea"/>
                        </a:rPr>
                        <a:t>３ｍ</a:t>
                      </a:r>
                      <a:r>
                        <a:rPr lang="ja-JP" altLang="en-US" sz="1400" u="none" strike="noStrike">
                          <a:effectLst/>
                          <a:latin typeface="+mn-ea"/>
                          <a:ea typeface="+mn-ea"/>
                        </a:rPr>
                        <a:t>以上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47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>
                          <a:effectLst/>
                          <a:latin typeface="+mn-ea"/>
                          <a:ea typeface="+mn-ea"/>
                        </a:rPr>
                        <a:t>津波警報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+mn-ea"/>
                          <a:ea typeface="+mn-ea"/>
                        </a:rPr>
                        <a:t>１～３ｍ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47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+mn-ea"/>
                          <a:ea typeface="+mn-ea"/>
                        </a:rPr>
                        <a:t>津波注意報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ea"/>
                          <a:ea typeface="+mn-ea"/>
                        </a:rPr>
                        <a:t>１ｍ</a:t>
                      </a:r>
                      <a:r>
                        <a:rPr lang="ja-JP" altLang="en-US" sz="1400" u="none" strike="noStrike" dirty="0">
                          <a:effectLst/>
                          <a:latin typeface="+mn-ea"/>
                          <a:ea typeface="+mn-ea"/>
                        </a:rPr>
                        <a:t>未満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3288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/>
        </p:nvSpPr>
        <p:spPr>
          <a:xfrm>
            <a:off x="0" y="392375"/>
            <a:ext cx="6858000" cy="24140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/>
              <a:t>チェックリスト</a:t>
            </a:r>
            <a:endParaRPr lang="ja-JP" altLang="en-US" sz="1600" dirty="0"/>
          </a:p>
        </p:txBody>
      </p:sp>
      <p:sp>
        <p:nvSpPr>
          <p:cNvPr id="26" name="正方形/長方形 25"/>
          <p:cNvSpPr/>
          <p:nvPr/>
        </p:nvSpPr>
        <p:spPr>
          <a:xfrm>
            <a:off x="177800" y="1829765"/>
            <a:ext cx="6702425" cy="2164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① 荷役作業の中止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		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　 </a:t>
            </a:r>
            <a:r>
              <a:rPr lang="ja-JP" altLang="en-US" sz="105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105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分）</a:t>
            </a:r>
            <a:endParaRPr lang="ja-JP" altLang="en-US" sz="1200" dirty="0">
              <a:solidFill>
                <a:schemeClr val="bg1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② 乗組員の招集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			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05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　　分）</a:t>
            </a:r>
            <a:endParaRPr lang="en-US" altLang="ja-JP" sz="1200" dirty="0">
              <a:solidFill>
                <a:schemeClr val="bg1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③ 離桟・出港（エンジン及びスラスター）の準備　　　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　</a:t>
            </a:r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05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　　分）</a:t>
            </a:r>
            <a:endParaRPr lang="ja-JP" altLang="en-US" sz="1200" dirty="0">
              <a:solidFill>
                <a:schemeClr val="bg1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 タグ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、水先人及び綱取り支援の有無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⑤ 荷役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設備</a:t>
            </a:r>
            <a:r>
              <a:rPr lang="ja-JP" altLang="en-US" sz="1200" spc="-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（クレーン・ローディングアーム・蛇腹シュート等）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の格納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確認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⑥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出港航路の状況（障害物及び他船の存在）を確認</a:t>
            </a:r>
          </a:p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⑦ 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係留索の解らん、又は切断　→　出港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　</a:t>
            </a:r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05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　　分）</a:t>
            </a:r>
            <a:endParaRPr lang="ja-JP" altLang="en-US" sz="1200" dirty="0">
              <a:solidFill>
                <a:schemeClr val="bg1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⑧ 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出港後、陸上の関連部署、運航会社に連絡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　   </a:t>
            </a:r>
            <a:r>
              <a:rPr lang="ja-JP" altLang="en-US" sz="1050" u="sng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緊急</a:t>
            </a:r>
            <a:r>
              <a:rPr lang="ja-JP" altLang="en-US" sz="1050" u="sng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出港</a:t>
            </a:r>
            <a:r>
              <a:rPr lang="ja-JP" altLang="en-US" sz="1050" u="sng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まで </a:t>
            </a:r>
            <a:r>
              <a:rPr lang="en-US" altLang="ja-JP" sz="1050" u="sng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050" u="sng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（</a:t>
            </a:r>
            <a:r>
              <a:rPr lang="ja-JP" altLang="en-US" sz="1050" u="sng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分）</a:t>
            </a:r>
          </a:p>
          <a:p>
            <a:pPr>
              <a:spcAft>
                <a:spcPts val="400"/>
              </a:spcAft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　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__________________________________________________________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192585" y="4491532"/>
            <a:ext cx="6521748" cy="2575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① 乗組員の招集</a:t>
            </a: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lang="ja-JP" altLang="en-US" sz="12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</a:t>
            </a:r>
            <a:r>
              <a:rPr lang="ja-JP" altLang="en-US" sz="10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10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分</a:t>
            </a:r>
            <a:r>
              <a:rPr lang="ja-JP" altLang="en-US" sz="10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ja-JP" altLang="en-US" sz="1200" dirty="0">
              <a:solidFill>
                <a:schemeClr val="bg1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② </a:t>
            </a:r>
            <a:r>
              <a:rPr lang="ja-JP" altLang="en-US" sz="1200" spc="-3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係留索</a:t>
            </a:r>
            <a:r>
              <a:rPr lang="ja-JP" altLang="en-US" sz="1200" spc="-3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の巻き締め、増し取り／係留索ウインチのブレーキ増し締め</a:t>
            </a:r>
            <a:r>
              <a:rPr lang="en-US" altLang="ja-JP" sz="1200" spc="-3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0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　　分）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アンカーの準備	</a:t>
            </a: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	</a:t>
            </a:r>
            <a:r>
              <a:rPr lang="ja-JP" altLang="en-US" sz="12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</a:t>
            </a:r>
            <a:r>
              <a:rPr lang="ja-JP" altLang="en-US" sz="10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10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分）</a:t>
            </a:r>
            <a:endParaRPr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④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エンジン及びスラスターの準備（索切断、漂流に備えて）	</a:t>
            </a:r>
            <a:r>
              <a:rPr lang="en-US" altLang="ja-JP" sz="12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</a:t>
            </a:r>
            <a:r>
              <a:rPr lang="ja-JP" altLang="en-US" sz="10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10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分）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⑤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荷役中断等の協議、指示</a:t>
            </a: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	</a:t>
            </a:r>
            <a:r>
              <a:rPr lang="ja-JP" altLang="en-US" sz="12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</a:t>
            </a:r>
            <a:r>
              <a:rPr lang="ja-JP" altLang="en-US" sz="10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10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分）</a:t>
            </a:r>
            <a:endParaRPr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⑥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防水措置（全防水扉の閉鎖、海水弁の閉鎖など）の確認	　</a:t>
            </a:r>
            <a:r>
              <a:rPr lang="en-US" altLang="ja-JP" sz="12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</a:t>
            </a:r>
            <a:r>
              <a:rPr lang="ja-JP" altLang="en-US" sz="10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10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分）</a:t>
            </a:r>
            <a:endParaRPr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⑦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陸上の関連部署、運航会社に連絡・確認　　　　　</a:t>
            </a:r>
            <a:r>
              <a:rPr lang="ja-JP" altLang="en-US" sz="1000" u="sng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係留</a:t>
            </a:r>
            <a:r>
              <a:rPr lang="ja-JP" altLang="en-US" sz="1000" u="sng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措置完了</a:t>
            </a:r>
            <a:r>
              <a:rPr lang="ja-JP" altLang="en-US" sz="1000" u="sng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まで（</a:t>
            </a:r>
            <a:r>
              <a:rPr lang="ja-JP" altLang="en-US" sz="1000" u="sng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分）</a:t>
            </a: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⑧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情報収集の継続</a:t>
            </a: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（港長・港湾管理者等からの助言、避難指示に対する準備）</a:t>
            </a: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（港外退避する場合の安全（避難）水域の確認）</a:t>
            </a: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（陸上退避する場合の退避先、退避経路等の確認）</a:t>
            </a:r>
          </a:p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　　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_________________________________________________________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175000" y="-24339"/>
            <a:ext cx="36057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400" dirty="0" smtClean="0">
                <a:solidFill>
                  <a:srgbClr val="FF0000"/>
                </a:solidFill>
              </a:rPr>
              <a:t>貨物船用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221795" y="7588035"/>
            <a:ext cx="6686548" cy="1456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① 乗組員の点呼・確認　</a:t>
            </a: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	</a:t>
            </a:r>
            <a:r>
              <a:rPr lang="ja-JP" altLang="en-US" sz="12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</a:t>
            </a:r>
            <a:r>
              <a:rPr lang="ja-JP" altLang="en-US" sz="10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10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分）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② 退避先、退避経路、所要時間等の確認</a:t>
            </a:r>
          </a:p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③ 総員陸上避難の指示　</a:t>
            </a:r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		</a:t>
            </a:r>
            <a:r>
              <a:rPr lang="ja-JP" altLang="en-US" sz="12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</a:t>
            </a:r>
            <a:r>
              <a:rPr lang="ja-JP" altLang="en-US" sz="10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10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分）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④ 総員の陸上避難までの必要な船内作業　</a:t>
            </a: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lang="ja-JP" altLang="en-US" sz="12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</a:t>
            </a:r>
            <a:r>
              <a:rPr lang="ja-JP" altLang="en-US" sz="10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10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分）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 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（荷役設備等の船・陸間の接続をできれば離脱しておく）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r>
              <a:rPr lang="ja-JP" altLang="en-US" sz="1000" u="sng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退</a:t>
            </a:r>
            <a:r>
              <a:rPr lang="ja-JP" altLang="en-US" sz="1000" u="sng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船</a:t>
            </a:r>
            <a:r>
              <a:rPr lang="ja-JP" altLang="en-US" sz="1000" u="sng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まで（</a:t>
            </a:r>
            <a:r>
              <a:rPr lang="ja-JP" altLang="en-US" sz="1000" u="sng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分）</a:t>
            </a:r>
          </a:p>
          <a:p>
            <a:pPr>
              <a:spcAft>
                <a:spcPts val="400"/>
              </a:spcAft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　　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__________________________________________________________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178000" y="7298851"/>
            <a:ext cx="6516000" cy="216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ja-JP" altLang="en-US" sz="14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陸上</a:t>
            </a:r>
            <a:r>
              <a:rPr lang="ja-JP" altLang="en-US" sz="14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避難</a:t>
            </a:r>
            <a:r>
              <a:rPr lang="ja-JP" altLang="en-US" sz="14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の場合</a:t>
            </a:r>
            <a:endParaRPr lang="ja-JP" altLang="en-US" sz="14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245427" y="9455000"/>
            <a:ext cx="64083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spc="-5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係留対応中に船体が岸壁から離れる場合、係留索の切断、ガントリークレーンや</a:t>
            </a:r>
            <a:r>
              <a:rPr lang="ja-JP" altLang="en-US" sz="1200" spc="-5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アンローダーが倒壊</a:t>
            </a:r>
            <a:r>
              <a:rPr lang="ja-JP" altLang="en-US" sz="1200" spc="-5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する恐れがあるので、乗組員は安全な場所に避難する</a:t>
            </a:r>
            <a:endParaRPr lang="ja-JP" altLang="en-US" sz="1200" spc="-5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177800" y="1533981"/>
            <a:ext cx="6516000" cy="216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ja-JP" altLang="en-US" sz="14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港外</a:t>
            </a:r>
            <a:r>
              <a:rPr lang="ja-JP" altLang="en-US" sz="14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退避</a:t>
            </a:r>
            <a:r>
              <a:rPr lang="ja-JP" altLang="en-US" sz="14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の場合</a:t>
            </a:r>
            <a:endParaRPr lang="ja-JP" altLang="en-US" sz="14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177800" y="4191157"/>
            <a:ext cx="6516000" cy="216000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ja-JP" altLang="en-US" sz="14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係留強化の場合</a:t>
            </a:r>
            <a:endParaRPr lang="ja-JP" altLang="en-US" sz="14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71000" y="9220557"/>
            <a:ext cx="6516000" cy="21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漂流した場合の留意（補足）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398750" y="595776"/>
            <a:ext cx="4002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00" dirty="0" smtClean="0">
                <a:solidFill>
                  <a:schemeClr val="bg1">
                    <a:lumMod val="65000"/>
                  </a:schemeClr>
                </a:solidFill>
              </a:rPr>
              <a:t>(</a:t>
            </a:r>
            <a:r>
              <a:rPr lang="ja-JP" altLang="en-US" sz="1000" dirty="0" smtClean="0">
                <a:solidFill>
                  <a:schemeClr val="bg1">
                    <a:lumMod val="65000"/>
                  </a:schemeClr>
                </a:solidFill>
              </a:rPr>
              <a:t>可能な限り、各作業の想定所要時間を事前に記入</a:t>
            </a:r>
            <a:r>
              <a:rPr lang="en-US" altLang="ja-JP" sz="1000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  <a:endParaRPr kumimoji="1" lang="ja-JP" alt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171000" y="867106"/>
            <a:ext cx="3654551" cy="54921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400"/>
              </a:spcAft>
            </a:pPr>
            <a:r>
              <a:rPr lang="ja-JP" altLang="en-US" sz="14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津波情報の収集手段を確保し、情報収集</a:t>
            </a:r>
            <a:endParaRPr lang="en-US" altLang="ja-JP" sz="1400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Aft>
                <a:spcPts val="400"/>
              </a:spcAft>
            </a:pPr>
            <a:r>
              <a:rPr lang="ja-JP" altLang="en-US" sz="14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14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テレビ・ラジオ・ＶＨＦ）</a:t>
            </a:r>
            <a:endParaRPr lang="en-US" altLang="ja-JP" sz="14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3956180" y="867107"/>
            <a:ext cx="2823420" cy="54921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400"/>
              </a:spcAft>
            </a:pPr>
            <a:r>
              <a:rPr lang="ja-JP" altLang="en-US" sz="14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港長</a:t>
            </a:r>
            <a:r>
              <a:rPr lang="ja-JP" altLang="en-US" sz="14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・港湾</a:t>
            </a:r>
            <a:r>
              <a:rPr lang="ja-JP" altLang="en-US" sz="14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管理者等の</a:t>
            </a:r>
          </a:p>
          <a:p>
            <a:pPr algn="ctr">
              <a:spcAft>
                <a:spcPts val="400"/>
              </a:spcAft>
            </a:pPr>
            <a:r>
              <a:rPr lang="ja-JP" altLang="en-US" sz="14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指示</a:t>
            </a:r>
            <a:r>
              <a:rPr lang="ja-JP" altLang="en-US" sz="14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の有無を</a:t>
            </a:r>
            <a:r>
              <a:rPr lang="ja-JP" altLang="en-US" sz="14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確認</a:t>
            </a:r>
            <a:endParaRPr lang="en-US" altLang="ja-JP" sz="14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5538557" y="2414778"/>
            <a:ext cx="1155243" cy="908121"/>
            <a:chOff x="5538557" y="2287778"/>
            <a:chExt cx="1155243" cy="908121"/>
          </a:xfrm>
        </p:grpSpPr>
        <p:sp>
          <p:nvSpPr>
            <p:cNvPr id="6" name="雲 5"/>
            <p:cNvSpPr/>
            <p:nvPr/>
          </p:nvSpPr>
          <p:spPr>
            <a:xfrm>
              <a:off x="5553075" y="2287778"/>
              <a:ext cx="1100665" cy="781050"/>
            </a:xfrm>
            <a:prstGeom prst="clou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ja-JP" altLang="en-US" sz="1000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5538557" y="2395680"/>
              <a:ext cx="1155243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0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最新の津波情報</a:t>
              </a:r>
            </a:p>
            <a:p>
              <a:pPr algn="ctr"/>
              <a:r>
                <a:rPr lang="ja-JP" altLang="en-US" sz="10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の聴取継続</a:t>
              </a:r>
            </a:p>
            <a:p>
              <a:pPr algn="ctr"/>
              <a:r>
                <a:rPr lang="ja-JP" altLang="en-US" sz="8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（テレビ・ラジオ・</a:t>
              </a:r>
              <a:r>
                <a:rPr lang="en-US" altLang="ja-JP" sz="8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VHF</a:t>
              </a:r>
              <a:r>
                <a:rPr lang="ja-JP" altLang="en-US" sz="8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）</a:t>
              </a:r>
            </a:p>
            <a:p>
              <a:endParaRPr kumimoji="1" lang="ja-JP" altLang="en-US" sz="1000" dirty="0"/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5526966" y="6191293"/>
            <a:ext cx="1155243" cy="908121"/>
            <a:chOff x="5538557" y="2287778"/>
            <a:chExt cx="1155243" cy="908121"/>
          </a:xfrm>
        </p:grpSpPr>
        <p:sp>
          <p:nvSpPr>
            <p:cNvPr id="31" name="雲 30"/>
            <p:cNvSpPr/>
            <p:nvPr/>
          </p:nvSpPr>
          <p:spPr>
            <a:xfrm>
              <a:off x="5553075" y="2287778"/>
              <a:ext cx="1100665" cy="781050"/>
            </a:xfrm>
            <a:prstGeom prst="clou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ja-JP" altLang="en-US" sz="1000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5538557" y="2395680"/>
              <a:ext cx="1155243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0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最新の津波情報</a:t>
              </a:r>
            </a:p>
            <a:p>
              <a:pPr algn="ctr"/>
              <a:r>
                <a:rPr lang="ja-JP" altLang="en-US" sz="10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の聴取継続</a:t>
              </a:r>
            </a:p>
            <a:p>
              <a:pPr algn="ctr"/>
              <a:r>
                <a:rPr lang="ja-JP" altLang="en-US" sz="8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（テレビ・ラジオ・</a:t>
              </a:r>
              <a:r>
                <a:rPr lang="en-US" altLang="ja-JP" sz="8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VHF</a:t>
              </a:r>
              <a:r>
                <a:rPr lang="ja-JP" altLang="en-US" sz="8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）</a:t>
              </a:r>
            </a:p>
            <a:p>
              <a:endParaRPr kumimoji="1" lang="ja-JP" altLang="en-US" sz="1000" dirty="0"/>
            </a:p>
          </p:txBody>
        </p:sp>
      </p:grpSp>
      <p:grpSp>
        <p:nvGrpSpPr>
          <p:cNvPr id="37" name="グループ化 36"/>
          <p:cNvGrpSpPr/>
          <p:nvPr/>
        </p:nvGrpSpPr>
        <p:grpSpPr>
          <a:xfrm>
            <a:off x="5676900" y="7682165"/>
            <a:ext cx="1010100" cy="834456"/>
            <a:chOff x="5538557" y="2287778"/>
            <a:chExt cx="1155243" cy="939935"/>
          </a:xfrm>
        </p:grpSpPr>
        <p:sp>
          <p:nvSpPr>
            <p:cNvPr id="41" name="雲 40"/>
            <p:cNvSpPr/>
            <p:nvPr/>
          </p:nvSpPr>
          <p:spPr>
            <a:xfrm>
              <a:off x="5553075" y="2287778"/>
              <a:ext cx="1100665" cy="781050"/>
            </a:xfrm>
            <a:prstGeom prst="clou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ja-JP" altLang="en-US" sz="900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5538557" y="2395679"/>
              <a:ext cx="1155243" cy="8320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9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最新の津波情報</a:t>
              </a:r>
            </a:p>
            <a:p>
              <a:pPr algn="ctr"/>
              <a:r>
                <a:rPr lang="ja-JP" altLang="en-US" sz="9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の聴取継続</a:t>
              </a:r>
            </a:p>
            <a:p>
              <a:pPr algn="ctr"/>
              <a:r>
                <a:rPr lang="ja-JP" altLang="en-US" sz="7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（テレビ・ラジオ・</a:t>
              </a:r>
              <a:r>
                <a:rPr lang="en-US" altLang="ja-JP" sz="7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VHF</a:t>
              </a:r>
              <a:r>
                <a:rPr lang="ja-JP" altLang="en-US" sz="7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）</a:t>
              </a:r>
            </a:p>
            <a:p>
              <a:endParaRPr kumimoji="1" lang="ja-JP" altLang="en-US" sz="900" dirty="0"/>
            </a:p>
          </p:txBody>
        </p:sp>
      </p:grpSp>
      <p:sp>
        <p:nvSpPr>
          <p:cNvPr id="33" name="テキスト ボックス 32"/>
          <p:cNvSpPr txBox="1"/>
          <p:nvPr/>
        </p:nvSpPr>
        <p:spPr>
          <a:xfrm>
            <a:off x="122827" y="150128"/>
            <a:ext cx="54454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+mj-ea"/>
                <a:ea typeface="+mj-ea"/>
              </a:rPr>
              <a:t>________________________________________________________________________________________________________________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755082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11068</TotalTime>
  <Words>348</Words>
  <Application>Microsoft Office PowerPoint</Application>
  <PresentationFormat>A4 210 x 297 mm</PresentationFormat>
  <Paragraphs>113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AR P丸ゴシック体E</vt:lpstr>
      <vt:lpstr>AR P丸ゴシック体M</vt:lpstr>
      <vt:lpstr>AR丸ゴシック体E</vt:lpstr>
      <vt:lpstr>HG丸ｺﾞｼｯｸM-PRO</vt:lpstr>
      <vt:lpstr>ＭＳ Ｐゴシック</vt:lpstr>
      <vt:lpstr>新細明體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なし</dc:creator>
  <cp:lastModifiedBy>なし</cp:lastModifiedBy>
  <cp:revision>81</cp:revision>
  <cp:lastPrinted>2016-06-20T01:59:52Z</cp:lastPrinted>
  <dcterms:created xsi:type="dcterms:W3CDTF">2016-03-08T01:05:21Z</dcterms:created>
  <dcterms:modified xsi:type="dcterms:W3CDTF">2016-06-20T05:29:55Z</dcterms:modified>
</cp:coreProperties>
</file>