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DD7"/>
    <a:srgbClr val="CC0000"/>
    <a:srgbClr val="FF6600"/>
    <a:srgbClr val="CCFFCC"/>
    <a:srgbClr val="99FF99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1" autoAdjust="0"/>
    <p:restoredTop sz="94660"/>
  </p:normalViewPr>
  <p:slideViewPr>
    <p:cSldViewPr snapToGrid="0">
      <p:cViewPr>
        <p:scale>
          <a:sx n="100" d="100"/>
          <a:sy n="100" d="100"/>
        </p:scale>
        <p:origin x="648" y="-3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977" cy="513789"/>
          </a:xfrm>
          <a:prstGeom prst="rect">
            <a:avLst/>
          </a:prstGeom>
        </p:spPr>
        <p:txBody>
          <a:bodyPr vert="horz" lIns="95452" tIns="47725" rIns="95452" bIns="4772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52" tIns="47725" rIns="95452" bIns="47725" rtlCol="0"/>
          <a:lstStyle>
            <a:lvl1pPr algn="r">
              <a:defRPr sz="1300"/>
            </a:lvl1pPr>
          </a:lstStyle>
          <a:p>
            <a:fld id="{72D08CEE-8F29-43BF-975D-4ACD28EBCCC9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52" tIns="47725" rIns="95452" bIns="477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29" y="4925459"/>
            <a:ext cx="5680444" cy="4029621"/>
          </a:xfrm>
          <a:prstGeom prst="rect">
            <a:avLst/>
          </a:prstGeom>
        </p:spPr>
        <p:txBody>
          <a:bodyPr vert="horz" lIns="95452" tIns="47725" rIns="95452" bIns="4772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4"/>
            <a:ext cx="3076977" cy="513789"/>
          </a:xfrm>
          <a:prstGeom prst="rect">
            <a:avLst/>
          </a:prstGeom>
        </p:spPr>
        <p:txBody>
          <a:bodyPr vert="horz" lIns="95452" tIns="47725" rIns="95452" bIns="4772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52" tIns="47725" rIns="95452" bIns="47725" rtlCol="0" anchor="b"/>
          <a:lstStyle>
            <a:lvl1pPr algn="r">
              <a:defRPr sz="1300"/>
            </a:lvl1pPr>
          </a:lstStyle>
          <a:p>
            <a:fld id="{72CF196F-AE93-4D32-B4E0-CACD9E58F1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38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F196F-AE93-4D32-B4E0-CACD9E58F16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11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5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7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0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8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9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00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86FD-FAEB-4900-902D-D3FBC7406B90}" type="datetimeFigureOut">
              <a:rPr kumimoji="1" lang="ja-JP" altLang="en-US" smtClean="0"/>
              <a:pPr/>
              <a:t>2016/9/6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1744955" y="9159326"/>
            <a:ext cx="4145380" cy="341687"/>
            <a:chOff x="-4198776" y="1567890"/>
            <a:chExt cx="1549400" cy="1573934"/>
          </a:xfrm>
        </p:grpSpPr>
        <p:cxnSp>
          <p:nvCxnSpPr>
            <p:cNvPr id="25" name="直線矢印コネクタ 24"/>
            <p:cNvCxnSpPr/>
            <p:nvPr/>
          </p:nvCxnSpPr>
          <p:spPr>
            <a:xfrm>
              <a:off x="-4198776" y="23326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>
              <a:off x="-3411376" y="1567890"/>
              <a:ext cx="0" cy="1573934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>
              <a:off x="-2649376" y="23580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-4198776" y="2358053"/>
              <a:ext cx="1549400" cy="0"/>
            </a:xfrm>
            <a:prstGeom prst="line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442408"/>
              </p:ext>
            </p:extLst>
          </p:nvPr>
        </p:nvGraphicFramePr>
        <p:xfrm>
          <a:off x="874699" y="3332133"/>
          <a:ext cx="5908426" cy="10580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213"/>
                <a:gridCol w="2954213"/>
              </a:tblGrid>
              <a:tr h="209593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</a:rPr>
                        <a:t>Contact Point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Agent: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Operating company: 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Stevedore: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Harbor Master: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Liner: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Japan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2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Coast Guard</a:t>
                      </a:r>
                      <a:r>
                        <a:rPr lang="en-US" altLang="ja-JP" sz="12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Tug Company: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Other: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下矢印 8"/>
          <p:cNvSpPr/>
          <p:nvPr/>
        </p:nvSpPr>
        <p:spPr>
          <a:xfrm>
            <a:off x="2383971" y="6855479"/>
            <a:ext cx="2090058" cy="595105"/>
          </a:xfrm>
          <a:prstGeom prst="downArrow">
            <a:avLst>
              <a:gd name="adj1" fmla="val 50000"/>
              <a:gd name="adj2" fmla="val 1451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" name="爆発 2 10"/>
          <p:cNvSpPr/>
          <p:nvPr/>
        </p:nvSpPr>
        <p:spPr>
          <a:xfrm>
            <a:off x="1617954" y="6831220"/>
            <a:ext cx="3961498" cy="494701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39678" y="6946354"/>
            <a:ext cx="211804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Earthquake, Tsunami is </a:t>
            </a:r>
            <a:r>
              <a:rPr lang="en-US" altLang="ja-JP" sz="1050" dirty="0" smtClean="0">
                <a:solidFill>
                  <a:schemeClr val="bg1"/>
                </a:solidFill>
              </a:rPr>
              <a:t>occur</a:t>
            </a:r>
            <a:r>
              <a:rPr lang="ja-JP" altLang="en-US" sz="1050" dirty="0" smtClean="0">
                <a:solidFill>
                  <a:schemeClr val="bg1"/>
                </a:solidFill>
              </a:rPr>
              <a:t>ｒ</a:t>
            </a:r>
            <a:r>
              <a:rPr lang="en-US" altLang="ja-JP" sz="1050" dirty="0" smtClean="0">
                <a:solidFill>
                  <a:schemeClr val="bg1"/>
                </a:solidFill>
              </a:rPr>
              <a:t>red </a:t>
            </a:r>
            <a:r>
              <a:rPr lang="en-US" altLang="ja-JP" sz="1050" dirty="0">
                <a:solidFill>
                  <a:schemeClr val="bg1"/>
                </a:solidFill>
              </a:rPr>
              <a:t>!!</a:t>
            </a: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662708"/>
              </p:ext>
            </p:extLst>
          </p:nvPr>
        </p:nvGraphicFramePr>
        <p:xfrm>
          <a:off x="872318" y="7506686"/>
          <a:ext cx="5913188" cy="169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297"/>
                <a:gridCol w="1478297"/>
                <a:gridCol w="1953817"/>
                <a:gridCol w="1002777"/>
              </a:tblGrid>
              <a:tr h="203587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Earthquake Information (Date -              )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257">
                <a:tc>
                  <a:txBody>
                    <a:bodyPr/>
                    <a:lstStyle/>
                    <a:p>
                      <a:r>
                        <a:rPr lang="en-US" altLang="ja-JP" sz="1200" dirty="0" smtClean="0">
                          <a:latin typeface="+mn-lt"/>
                        </a:rPr>
                        <a:t>Time</a:t>
                      </a:r>
                      <a:r>
                        <a:rPr lang="ja-JP" altLang="en-US" sz="1200" dirty="0" smtClean="0">
                          <a:latin typeface="+mn-lt"/>
                        </a:rPr>
                        <a:t>　</a:t>
                      </a:r>
                      <a:endParaRPr lang="en-US" altLang="ja-JP" sz="1200" dirty="0" smtClean="0">
                        <a:latin typeface="+mn-lt"/>
                      </a:endParaRPr>
                    </a:p>
                    <a:p>
                      <a:pPr algn="r"/>
                      <a:r>
                        <a:rPr lang="ja-JP" altLang="en-US" sz="1200" dirty="0" smtClean="0">
                          <a:latin typeface="+mn-lt"/>
                        </a:rPr>
                        <a:t>　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h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>
                          <a:latin typeface="+mn-lt"/>
                        </a:rPr>
                        <a:t>Scale</a:t>
                      </a:r>
                      <a:endParaRPr lang="ja-JP" altLang="en-US" sz="1200" dirty="0" smtClean="0">
                        <a:latin typeface="+mn-lt"/>
                      </a:endParaRPr>
                    </a:p>
                    <a:p>
                      <a:pPr algn="r"/>
                      <a:r>
                        <a:rPr kumimoji="1" lang="en-US" altLang="ja-JP" sz="1200" dirty="0" smtClean="0">
                          <a:latin typeface="+mn-lt"/>
                        </a:rPr>
                        <a:t>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Place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+mn-lt"/>
                        </a:rPr>
                        <a:t>Seismic 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Intensity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58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+mn-lt"/>
                        </a:rPr>
                        <a:t>Tsunami Information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754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Major Tsunami warning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Tsunami warning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　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Tsunami advisory</a:t>
                      </a:r>
                      <a:r>
                        <a:rPr lang="ja-JP" altLang="en-US" sz="1200" dirty="0" smtClean="0"/>
                        <a:t>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2193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ja-JP" sz="1200" dirty="0" smtClean="0">
                          <a:latin typeface="+mn-lt"/>
                        </a:rPr>
                        <a:t>Time to arrival of Tsunami                            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+mn-lt"/>
                        </a:rPr>
                        <a:t>Anticipated height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　　　     　　　　　        　　</a:t>
                      </a:r>
                      <a:r>
                        <a:rPr lang="ja-JP" altLang="en-US" sz="1200" dirty="0" smtClean="0">
                          <a:latin typeface="+mn-lt"/>
                        </a:rPr>
                        <a:t>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Captain </a:t>
                      </a:r>
                      <a:r>
                        <a:rPr kumimoji="1" lang="en-US" altLang="ja-JP" sz="1400" b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Judgement</a:t>
                      </a:r>
                      <a:endParaRPr kumimoji="1" lang="en-US" altLang="ja-JP" sz="1400" b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821830" y="9493822"/>
            <a:ext cx="6059587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Emergency departure                            Stay </a:t>
            </a:r>
            <a:r>
              <a:rPr lang="en-US" altLang="zh-TW" sz="12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alongside           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             Evacuation </a:t>
            </a:r>
            <a:r>
              <a:rPr lang="en-US" altLang="zh-TW" sz="12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to the land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0" y="355599"/>
            <a:ext cx="6858000" cy="4642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Response against Tsunami </a:t>
            </a:r>
            <a:r>
              <a:rPr lang="en-US" altLang="ja-JP" sz="1600" dirty="0" smtClean="0"/>
              <a:t>Checklist</a:t>
            </a:r>
          </a:p>
          <a:p>
            <a:pPr algn="ctr"/>
            <a:r>
              <a:rPr lang="en-US" altLang="ja-JP" sz="1200" dirty="0" smtClean="0"/>
              <a:t>(This </a:t>
            </a:r>
            <a:r>
              <a:rPr lang="en-US" altLang="ja-JP" sz="1200" dirty="0"/>
              <a:t>the sheet is not authorized as obligation by statute. </a:t>
            </a:r>
            <a:r>
              <a:rPr lang="en-US" altLang="ja-JP" sz="1200" dirty="0" smtClean="0"/>
              <a:t>)</a:t>
            </a:r>
            <a:endParaRPr lang="en-US" altLang="ja-JP" sz="1200" dirty="0"/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273818"/>
              </p:ext>
            </p:extLst>
          </p:nvPr>
        </p:nvGraphicFramePr>
        <p:xfrm>
          <a:off x="882233" y="920834"/>
          <a:ext cx="5908426" cy="118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6738"/>
                <a:gridCol w="1337129"/>
                <a:gridCol w="2434559"/>
              </a:tblGrid>
              <a:tr h="236560">
                <a:tc gridSpan="3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Port and Ship Information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Port:</a:t>
                      </a:r>
                      <a:endParaRPr lang="ja-JP" altLang="en-US" sz="12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Berthing direction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Inbound / Outbound</a:t>
                      </a:r>
                      <a:endParaRPr kumimoji="1" lang="en-US" altLang="ja-JP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Berth / Quay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Quay:  </a:t>
                      </a:r>
                      <a:r>
                        <a:rPr lang="en-US" altLang="ja-JP" sz="1100" dirty="0" smtClean="0">
                          <a:latin typeface="+mn-lt"/>
                        </a:rPr>
                        <a:t>S</a:t>
                      </a:r>
                      <a:r>
                        <a:rPr lang="en-US" altLang="ja-JP" sz="1050" dirty="0" smtClean="0">
                          <a:latin typeface="+mn-lt"/>
                        </a:rPr>
                        <a:t>eismic design </a:t>
                      </a:r>
                      <a:r>
                        <a:rPr lang="en-US" altLang="ja-JP" sz="1050" dirty="0" smtClean="0">
                          <a:latin typeface="+mn-lt"/>
                        </a:rPr>
                        <a:t>/ Non-seismic design</a:t>
                      </a: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Ship name:</a:t>
                      </a: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Gross Tonnage: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Ship type: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Crew: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Cargo: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045654"/>
              </p:ext>
            </p:extLst>
          </p:nvPr>
        </p:nvGraphicFramePr>
        <p:xfrm>
          <a:off x="874698" y="2211409"/>
          <a:ext cx="5908428" cy="1019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5781"/>
                <a:gridCol w="2952647"/>
              </a:tblGrid>
              <a:tr h="230765">
                <a:tc gridSpan="2">
                  <a:txBody>
                    <a:bodyPr/>
                    <a:lstStyle/>
                    <a:p>
                      <a:pPr fontAlgn="ctr"/>
                      <a:r>
                        <a:rPr lang="en-US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Basic Information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153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Safe water area: From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(               ) ,  (           ) Degree (           )m            Water depth:         m</a:t>
                      </a: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Location :       </a:t>
                      </a:r>
                      <a:r>
                        <a:rPr lang="en-US" altLang="ja-JP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L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atitude:        </a:t>
                      </a:r>
                      <a:r>
                        <a:rPr lang="en-US" altLang="ja-JP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L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ongitude:            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Distance from berth</a:t>
                      </a:r>
                      <a:r>
                        <a:rPr lang="en-US" altLang="ja-JP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to safe water area :            nm             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           </a:t>
                      </a: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Time to arrive safe water area:                     minutes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5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Place of</a:t>
                      </a:r>
                      <a:r>
                        <a:rPr lang="en-US" altLang="zh-TW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e</a:t>
                      </a:r>
                      <a:r>
                        <a:rPr lang="en-US" altLang="zh-TW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vacuation area on land </a:t>
                      </a:r>
                      <a:r>
                        <a:rPr lang="en-US" altLang="zh-TW" sz="120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Handling support: Tug (  Yes  </a:t>
                      </a:r>
                      <a:r>
                        <a:rPr lang="ja-JP" altLang="en-US" sz="1200" u="none" strike="noStrike" dirty="0" smtClean="0">
                          <a:effectLst/>
                          <a:latin typeface="+mn-lt"/>
                          <a:ea typeface="+mn-ea"/>
                        </a:rPr>
                        <a:t>・  </a:t>
                      </a:r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No  )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378469"/>
              </p:ext>
            </p:extLst>
          </p:nvPr>
        </p:nvGraphicFramePr>
        <p:xfrm>
          <a:off x="14505" y="39746"/>
          <a:ext cx="3206899" cy="252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6899"/>
              </a:tblGrid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Name:</a:t>
                      </a:r>
                      <a:endParaRPr lang="ja-JP" altLang="en-US" sz="1400" u="none" strike="noStrike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3175000" y="-24339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/>
              <a:t>【</a:t>
            </a:r>
            <a:r>
              <a:rPr lang="en-US" altLang="ja-JP" sz="1600" dirty="0" smtClean="0"/>
              <a:t>Port:                      </a:t>
            </a:r>
            <a:r>
              <a:rPr lang="en-US" altLang="ja-JP" sz="1600" dirty="0"/>
              <a:t>】</a:t>
            </a:r>
            <a:r>
              <a:rPr kumimoji="1" lang="ja-JP" altLang="en-US" sz="1600" dirty="0" smtClean="0"/>
              <a:t>　</a:t>
            </a:r>
            <a:r>
              <a:rPr lang="en-US" altLang="ja-JP" sz="1600" dirty="0">
                <a:solidFill>
                  <a:srgbClr val="FF0000"/>
                </a:solidFill>
              </a:rPr>
              <a:t>Cargo Ship</a:t>
            </a: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936765"/>
              </p:ext>
            </p:extLst>
          </p:nvPr>
        </p:nvGraphicFramePr>
        <p:xfrm>
          <a:off x="882233" y="4509080"/>
          <a:ext cx="5908426" cy="375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7567"/>
                <a:gridCol w="3310859"/>
              </a:tblGrid>
              <a:tr h="2690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 </a:t>
                      </a: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Confirm </a:t>
                      </a:r>
                      <a:r>
                        <a:rPr lang="en-US" altLang="ja-JP" sz="12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Tsunami information in advance, if possible.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The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assumed maximum Tsunami height: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　　     　　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  <a:r>
                        <a:rPr lang="ja-JP" altLang="en-US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(time of arrival:          )</a:t>
                      </a:r>
                      <a:endParaRPr lang="ja-JP" alt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174526"/>
              </p:ext>
            </p:extLst>
          </p:nvPr>
        </p:nvGraphicFramePr>
        <p:xfrm>
          <a:off x="872321" y="4983015"/>
          <a:ext cx="5918338" cy="1795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600"/>
                <a:gridCol w="800402"/>
                <a:gridCol w="1030084"/>
                <a:gridCol w="1030084"/>
                <a:gridCol w="1030084"/>
                <a:gridCol w="1030084"/>
              </a:tblGrid>
              <a:tr h="288471">
                <a:tc gridSpan="6">
                  <a:txBody>
                    <a:bodyPr/>
                    <a:lstStyle/>
                    <a:p>
                      <a:pPr fontAlgn="ctr"/>
                      <a:r>
                        <a:rPr lang="en-US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Response against Tsunami (Basic Policy)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Warning level</a:t>
                      </a:r>
                      <a:endParaRPr lang="en-US" altLang="ja-JP" sz="12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Tsunami height</a:t>
                      </a:r>
                      <a:endParaRPr lang="en-US" altLang="ja-JP" sz="12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On berthing</a:t>
                      </a:r>
                      <a:endParaRPr lang="en-US" altLang="ja-JP" sz="14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On anchoring</a:t>
                      </a:r>
                      <a:endParaRPr lang="en-US" altLang="ja-JP" sz="14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Within</a:t>
                      </a:r>
                    </a:p>
                    <a:p>
                      <a:pPr algn="ctr" fontAlgn="ctr"/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minutes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More than</a:t>
                      </a:r>
                    </a:p>
                    <a:p>
                      <a:pPr algn="ctr" fontAlgn="ctr"/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minutes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Within</a:t>
                      </a:r>
                    </a:p>
                    <a:p>
                      <a:pPr algn="ctr" fontAlgn="ctr"/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minutes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More than</a:t>
                      </a:r>
                    </a:p>
                    <a:p>
                      <a:pPr algn="ctr" fontAlgn="ctr"/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minutes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Major Tsunami warning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More than 3m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Tsunami warning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1～3m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Tsunami advisory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Less than 1m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9" name="正方形/長方形 28"/>
          <p:cNvSpPr/>
          <p:nvPr/>
        </p:nvSpPr>
        <p:spPr>
          <a:xfrm>
            <a:off x="155818" y="920834"/>
            <a:ext cx="507561" cy="39635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400" dirty="0"/>
              <a:t>Confirming before port entry in advance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437275" y="7506686"/>
            <a:ext cx="226104" cy="2394436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050" dirty="0"/>
              <a:t>Judge if Earthquake, </a:t>
            </a:r>
            <a:r>
              <a:rPr lang="en-US" altLang="ja-JP" sz="1050" dirty="0" smtClean="0"/>
              <a:t>Tsunami  </a:t>
            </a:r>
            <a:r>
              <a:rPr lang="en-US" altLang="ja-JP" sz="1050" dirty="0"/>
              <a:t>is occurred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55818" y="4983013"/>
            <a:ext cx="507561" cy="179552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100" dirty="0"/>
              <a:t>Response against Tsunami (Basic Policy)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55818" y="7506686"/>
            <a:ext cx="274444" cy="2394436"/>
          </a:xfrm>
          <a:prstGeom prst="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400" dirty="0">
                <a:solidFill>
                  <a:srgbClr val="CC0000"/>
                </a:solidFill>
              </a:rPr>
              <a:t>Captain shall Judge</a:t>
            </a:r>
          </a:p>
        </p:txBody>
      </p:sp>
    </p:spTree>
    <p:extLst>
      <p:ext uri="{BB962C8B-B14F-4D97-AF65-F5344CB8AC3E}">
        <p14:creationId xmlns:p14="http://schemas.microsoft.com/office/powerpoint/2010/main" val="21632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338086"/>
            <a:ext cx="6858000" cy="2414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Basic Response List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71000" y="1799738"/>
            <a:ext cx="670242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Interruption of cargo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work 			</a:t>
            </a:r>
            <a:endParaRPr lang="ja-JP" altLang="en-US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Crew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readiness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			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</a:t>
            </a:r>
            <a:endParaRPr lang="en-US" altLang="ja-JP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③ Standby for departure (Engine and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Thruster if provided) </a:t>
            </a: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Consider support Tug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,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handler and Mooring crew are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necessary or not</a:t>
            </a: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⑤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Confirm store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landing facilities (Crane, Loading Arm, Bellows Chute, etc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...) available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⑥ Check the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suitability of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the departure route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(Proximity of hazards and other vessels in way of departure route)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⑦ Unmooring or cutting lines 	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	　</a:t>
            </a:r>
            <a:endParaRPr lang="ja-JP" altLang="en-US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⑧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Give notice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to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the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hore (relevant departments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or the operating company), after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departure</a:t>
            </a:r>
          </a:p>
          <a:p>
            <a:pPr>
              <a:spcAft>
                <a:spcPts val="400"/>
              </a:spcAft>
            </a:pP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□　　</a:t>
            </a:r>
            <a:r>
              <a:rPr lang="en-US" altLang="ja-JP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__________________________________</a:t>
            </a:r>
            <a:r>
              <a:rPr lang="en-US" altLang="ja-JP" sz="13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________________________</a:t>
            </a:r>
          </a:p>
          <a:p>
            <a:pPr>
              <a:spcAft>
                <a:spcPts val="400"/>
              </a:spcAft>
            </a:pPr>
            <a:endParaRPr lang="ja-JP" altLang="en-US" sz="1000" u="sng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71000" y="4363454"/>
            <a:ext cx="6521748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Crew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readiness 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      </a:t>
            </a:r>
            <a:endParaRPr lang="ja-JP" altLang="en-US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Tending mooring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lines / Tightening brakes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of mooring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winches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③ Standby anchor </a:t>
            </a:r>
            <a:r>
              <a:rPr lang="ja-JP" altLang="en-US" sz="1100" dirty="0">
                <a:ea typeface="HG丸ｺﾞｼｯｸM-PRO" panose="020F0600000000000000" pitchFamily="50" charset="-128"/>
              </a:rPr>
              <a:t>	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	</a:t>
            </a:r>
            <a:endParaRPr lang="en-US" altLang="ja-JP" sz="1100" dirty="0" smtClean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Standby engine and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thruster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if provided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(To avoid damaging of lines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,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Surging) </a:t>
            </a: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⑤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Discuss or instruct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for the interruption of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Cargo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work, etc... </a:t>
            </a:r>
            <a:endParaRPr lang="ja-JP" altLang="en-US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⑥ Check watertight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measures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(close all the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watertight doors /openings, etc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…) </a:t>
            </a:r>
            <a:r>
              <a:rPr lang="ja-JP" altLang="en-US" sz="1100" dirty="0">
                <a:ea typeface="HG丸ｺﾞｼｯｸM-PRO" panose="020F0600000000000000" pitchFamily="50" charset="-128"/>
              </a:rPr>
              <a:t>	　</a:t>
            </a:r>
            <a:r>
              <a:rPr lang="en-US" altLang="ja-JP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  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⑦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Give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notice to the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shore (relevant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departments or the operating company) </a:t>
            </a: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⑧ Check the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ways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to obtain the latest information.</a:t>
            </a:r>
          </a:p>
          <a:p>
            <a:r>
              <a:rPr lang="ja-JP" altLang="en-US" sz="1100" dirty="0"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(Preparing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vessel on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the advice or the indication from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Harbor Master/ Harbor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administrator, etc...)</a:t>
            </a:r>
          </a:p>
          <a:p>
            <a:r>
              <a:rPr lang="ja-JP" altLang="en-US" sz="1100" dirty="0"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(Check the safe water area in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advance for the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emergency departure)</a:t>
            </a:r>
          </a:p>
          <a:p>
            <a:r>
              <a:rPr lang="ja-JP" altLang="en-US" sz="1100" dirty="0"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(Check the safe area, the evacuation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route for evacuation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to the land)</a:t>
            </a: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□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__________________________________________________________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175000" y="-24339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/>
              <a:t>【Port:                            】</a:t>
            </a: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en-US" altLang="ja-JP" sz="1600" dirty="0">
                <a:solidFill>
                  <a:srgbClr val="FF0000"/>
                </a:solidFill>
              </a:rPr>
              <a:t>Cargo Ship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71000" y="7310417"/>
            <a:ext cx="6686548" cy="136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Crew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readiness 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	</a:t>
            </a: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    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Check the safe area, the evacuation route, the required time to evacuate etc… 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③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Instruct crew to evacuate to land</a:t>
            </a:r>
            <a:endParaRPr lang="ja-JP" altLang="en-US" sz="1100" strike="sngStrike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Carry out the required work on board till Evacuation to the land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　　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(Disengaging the connections such as loading facilities between the ship and the land) </a:t>
            </a:r>
            <a:endParaRPr lang="ja-JP" altLang="en-US" sz="1100" u="sng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□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__________________________________________________________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177800" y="6951539"/>
            <a:ext cx="6516000" cy="28962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altLang="ja-JP" sz="1400" dirty="0">
                <a:ea typeface="AR丸ゴシック体E" panose="020F0909000000000000" pitchFamily="49" charset="-128"/>
              </a:rPr>
              <a:t>Evacuation to the land</a:t>
            </a:r>
            <a:endParaRPr lang="ja-JP" altLang="en-US" sz="1400" dirty="0">
              <a:ea typeface="AR丸ゴシック体E" panose="020F0909000000000000" pitchFamily="49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77800" y="9083100"/>
            <a:ext cx="64083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spc="-50" dirty="0">
                <a:ea typeface="AR P丸ゴシック体M" panose="020F0600000000000000" pitchFamily="50" charset="-128"/>
              </a:rPr>
              <a:t>When the ship drifts from berth, the mooring 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may break, </a:t>
            </a:r>
            <a:r>
              <a:rPr lang="en-US" altLang="ja-JP" sz="1100" spc="-50" dirty="0">
                <a:ea typeface="AR P丸ゴシック体M" panose="020F0600000000000000" pitchFamily="50" charset="-128"/>
              </a:rPr>
              <a:t>and cargo handling facilities, such 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as </a:t>
            </a:r>
            <a:r>
              <a:rPr lang="en-US" altLang="ja-JP" sz="1100" spc="-50" dirty="0">
                <a:ea typeface="AR P丸ゴシック体M" panose="020F0600000000000000" pitchFamily="50" charset="-128"/>
              </a:rPr>
              <a:t>cranes 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etc. may collapsed</a:t>
            </a:r>
            <a:r>
              <a:rPr lang="en-US" altLang="ja-JP" sz="1100" spc="-50" dirty="0">
                <a:ea typeface="AR P丸ゴシック体M" panose="020F0600000000000000" pitchFamily="50" charset="-128"/>
              </a:rPr>
              <a:t>, therefore crew 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shall evacuate </a:t>
            </a:r>
            <a:r>
              <a:rPr lang="en-US" altLang="ja-JP" sz="1100" spc="-50" dirty="0">
                <a:ea typeface="AR P丸ゴシック体M" panose="020F0600000000000000" pitchFamily="50" charset="-128"/>
              </a:rPr>
              <a:t>to the safe area.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77800" y="1541690"/>
            <a:ext cx="6516000" cy="2604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altLang="ja-JP" sz="1400" dirty="0">
                <a:ea typeface="AR丸ゴシック体E" panose="020F0909000000000000" pitchFamily="49" charset="-128"/>
              </a:rPr>
              <a:t>Emergency departure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77800" y="3975398"/>
            <a:ext cx="6516000" cy="30779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altLang="ja-JP" sz="1400" dirty="0">
                <a:ea typeface="AR丸ゴシック体E" panose="020F0909000000000000" pitchFamily="49" charset="-128"/>
              </a:rPr>
              <a:t>Staying alongside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7800" y="8744148"/>
            <a:ext cx="6516000" cy="26969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tx1"/>
                </a:solidFill>
                <a:ea typeface="AR丸ゴシック体E" panose="020F0909000000000000" pitchFamily="49" charset="-128"/>
              </a:rPr>
              <a:t>Attention in case </a:t>
            </a:r>
            <a:r>
              <a:rPr lang="en-US" altLang="ja-JP" sz="1400" dirty="0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of </a:t>
            </a:r>
            <a:r>
              <a:rPr lang="en-US" altLang="ja-JP" sz="1400" dirty="0">
                <a:solidFill>
                  <a:schemeClr val="tx1"/>
                </a:solidFill>
                <a:ea typeface="AR丸ゴシック体E" panose="020F0909000000000000" pitchFamily="49" charset="-128"/>
              </a:rPr>
              <a:t>drifting </a:t>
            </a:r>
            <a:r>
              <a:rPr lang="ja-JP" altLang="en-US" sz="1400" dirty="0">
                <a:solidFill>
                  <a:schemeClr val="tx1"/>
                </a:solidFill>
                <a:ea typeface="AR丸ゴシック体E" panose="020F0909000000000000" pitchFamily="49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ea typeface="AR丸ゴシック体E" panose="020F0909000000000000" pitchFamily="49" charset="-128"/>
              </a:rPr>
              <a:t>Additional points</a:t>
            </a:r>
            <a:r>
              <a:rPr lang="ja-JP" altLang="en-US" sz="1400" dirty="0">
                <a:solidFill>
                  <a:schemeClr val="tx1"/>
                </a:solidFill>
                <a:ea typeface="AR丸ゴシック体E" panose="020F0909000000000000" pitchFamily="49" charset="-128"/>
              </a:rPr>
              <a:t>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29000" y="545588"/>
            <a:ext cx="34444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(Fill in the as far as practicable)</a:t>
            </a:r>
            <a:endParaRPr lang="en-US" altLang="ja-JP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71000" y="912263"/>
            <a:ext cx="3654551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Keep monitoring the latest </a:t>
            </a:r>
            <a:r>
              <a:rPr lang="en-US" altLang="ja-JP" sz="1200" dirty="0">
                <a:solidFill>
                  <a:schemeClr val="bg1"/>
                </a:solidFill>
                <a:ea typeface="HG丸ｺﾞｼｯｸM-PRO" panose="020F0600000000000000" pitchFamily="50" charset="-128"/>
              </a:rPr>
              <a:t>information of Tsunami. (from TV, Radio or VHF)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3923403" y="909586"/>
            <a:ext cx="2823420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Confirm Tsunami occurrence indication </a:t>
            </a:r>
            <a:r>
              <a:rPr lang="en-US" altLang="ja-JP" sz="1200" dirty="0">
                <a:solidFill>
                  <a:schemeClr val="bg1"/>
                </a:solidFill>
                <a:ea typeface="HG丸ｺﾞｼｯｸM-PRO" panose="020F0600000000000000" pitchFamily="50" charset="-128"/>
              </a:rPr>
              <a:t>from Port master, Harbor administrator, etc… 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22827" y="150128"/>
            <a:ext cx="5445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+mj-ea"/>
                <a:ea typeface="+mj-ea"/>
              </a:rPr>
              <a:t>________________________________________________________________________________________________________________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09638" y="1512408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bg1"/>
                </a:solidFill>
              </a:rPr>
              <a:t>*Continue to obtain the information of Tsunami</a:t>
            </a:r>
          </a:p>
          <a:p>
            <a:r>
              <a:rPr lang="en-US" altLang="ja-JP" sz="800" dirty="0" smtClean="0">
                <a:solidFill>
                  <a:schemeClr val="bg1"/>
                </a:solidFill>
              </a:rPr>
              <a:t>(from TV, Radio or VHF)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99438" y="3969902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bg1"/>
                </a:solidFill>
              </a:rPr>
              <a:t>*Continue to obtain the information of Tsunami</a:t>
            </a:r>
          </a:p>
          <a:p>
            <a:r>
              <a:rPr lang="en-US" altLang="ja-JP" sz="800" dirty="0" smtClean="0">
                <a:solidFill>
                  <a:schemeClr val="bg1"/>
                </a:solidFill>
              </a:rPr>
              <a:t>(from TV, Radio or VHF)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509638" y="6953420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bg1"/>
                </a:solidFill>
              </a:rPr>
              <a:t>*Continue to obtain the information of Tsunami</a:t>
            </a:r>
          </a:p>
          <a:p>
            <a:r>
              <a:rPr lang="en-US" altLang="ja-JP" sz="800" dirty="0" smtClean="0">
                <a:solidFill>
                  <a:schemeClr val="bg1"/>
                </a:solidFill>
              </a:rPr>
              <a:t>(from TV, Radio or VHF)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64977" y="2070523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764977" y="2270583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64977" y="1861803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64977" y="3183344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764970" y="3697100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64974" y="4353949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764974" y="4565319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764974" y="4776689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64973" y="5005910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64973" y="5216981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64974" y="5458737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764974" y="5669808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764973" y="7329353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64970" y="7769453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64970" y="797355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64970" y="8177659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minutes)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0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11344</TotalTime>
  <Words>476</Words>
  <Application>Microsoft Office PowerPoint</Application>
  <PresentationFormat>A4 210 x 297 mm</PresentationFormat>
  <Paragraphs>129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 P丸ゴシック体M</vt:lpstr>
      <vt:lpstr>AR丸ゴシック体E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116</cp:revision>
  <cp:lastPrinted>2016-09-06T02:00:45Z</cp:lastPrinted>
  <dcterms:created xsi:type="dcterms:W3CDTF">2016-03-08T01:05:21Z</dcterms:created>
  <dcterms:modified xsi:type="dcterms:W3CDTF">2016-09-06T02:05:53Z</dcterms:modified>
</cp:coreProperties>
</file>