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DD7"/>
    <a:srgbClr val="CC0000"/>
    <a:srgbClr val="FF6600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1" autoAdjust="0"/>
    <p:restoredTop sz="94660"/>
  </p:normalViewPr>
  <p:slideViewPr>
    <p:cSldViewPr snapToGrid="0">
      <p:cViewPr>
        <p:scale>
          <a:sx n="100" d="100"/>
          <a:sy n="100" d="100"/>
        </p:scale>
        <p:origin x="1236" y="-29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977" cy="513789"/>
          </a:xfrm>
          <a:prstGeom prst="rect">
            <a:avLst/>
          </a:prstGeom>
        </p:spPr>
        <p:txBody>
          <a:bodyPr vert="horz" lIns="95452" tIns="47725" rIns="95452" bIns="4772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52" tIns="47725" rIns="95452" bIns="47725" rtlCol="0"/>
          <a:lstStyle>
            <a:lvl1pPr algn="r">
              <a:defRPr sz="1300"/>
            </a:lvl1pPr>
          </a:lstStyle>
          <a:p>
            <a:fld id="{72D08CEE-8F29-43BF-975D-4ACD28EBCCC9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52" tIns="47725" rIns="95452" bIns="477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29" y="4925459"/>
            <a:ext cx="5680444" cy="4029621"/>
          </a:xfrm>
          <a:prstGeom prst="rect">
            <a:avLst/>
          </a:prstGeom>
        </p:spPr>
        <p:txBody>
          <a:bodyPr vert="horz" lIns="95452" tIns="47725" rIns="95452" bIns="4772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6977" cy="513789"/>
          </a:xfrm>
          <a:prstGeom prst="rect">
            <a:avLst/>
          </a:prstGeom>
        </p:spPr>
        <p:txBody>
          <a:bodyPr vert="horz" lIns="95452" tIns="47725" rIns="95452" bIns="4772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52" tIns="47725" rIns="95452" bIns="47725" rtlCol="0" anchor="b"/>
          <a:lstStyle>
            <a:lvl1pPr algn="r">
              <a:defRPr sz="1300"/>
            </a:lvl1pPr>
          </a:lstStyle>
          <a:p>
            <a:fld id="{72CF196F-AE93-4D32-B4E0-CACD9E58F1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F196F-AE93-4D32-B4E0-CACD9E58F16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1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1744955" y="9103732"/>
            <a:ext cx="4145380" cy="341687"/>
            <a:chOff x="-4198776" y="1567890"/>
            <a:chExt cx="1549400" cy="1573934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611534"/>
              </p:ext>
            </p:extLst>
          </p:nvPr>
        </p:nvGraphicFramePr>
        <p:xfrm>
          <a:off x="822762" y="3189755"/>
          <a:ext cx="5968830" cy="1058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4415"/>
                <a:gridCol w="2984415"/>
              </a:tblGrid>
              <a:tr h="209593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Контактная</a:t>
                      </a:r>
                      <a:r>
                        <a:rPr lang="ru-RU" altLang="ja-JP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 информация</a:t>
                      </a:r>
                      <a:endParaRPr lang="en-US" altLang="ja-JP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Агент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Управляющая</a:t>
                      </a:r>
                      <a:r>
                        <a:rPr lang="ru-RU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компания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 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Стивидор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Капитан</a:t>
                      </a:r>
                      <a:r>
                        <a:rPr lang="ru-RU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порта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Швартовщик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Управление береговой охраны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593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Буксирная</a:t>
                      </a:r>
                      <a:r>
                        <a:rPr lang="ru-RU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компания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Прочее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95251" y="846190"/>
            <a:ext cx="618946" cy="38915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ru-RU" altLang="ja-JP" sz="1400" dirty="0" smtClean="0"/>
              <a:t>Проверять перед заходом в порт</a:t>
            </a:r>
            <a:endParaRPr lang="en-US" altLang="ja-JP" sz="1400" dirty="0"/>
          </a:p>
        </p:txBody>
      </p:sp>
      <p:sp>
        <p:nvSpPr>
          <p:cNvPr id="9" name="下矢印 8"/>
          <p:cNvSpPr/>
          <p:nvPr/>
        </p:nvSpPr>
        <p:spPr>
          <a:xfrm>
            <a:off x="2771321" y="6780835"/>
            <a:ext cx="2090058" cy="595105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" name="爆発 2 10"/>
          <p:cNvSpPr/>
          <p:nvPr/>
        </p:nvSpPr>
        <p:spPr>
          <a:xfrm>
            <a:off x="2005304" y="6778197"/>
            <a:ext cx="3961498" cy="494701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12571" y="6896721"/>
            <a:ext cx="260077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altLang="ja-JP" sz="1100" b="1" dirty="0" smtClean="0">
                <a:solidFill>
                  <a:schemeClr val="bg1"/>
                </a:solidFill>
              </a:rPr>
              <a:t>Произошло землетрясение, цунами</a:t>
            </a:r>
            <a:endParaRPr lang="en-US" altLang="ja-JP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760212"/>
              </p:ext>
            </p:extLst>
          </p:nvPr>
        </p:nvGraphicFramePr>
        <p:xfrm>
          <a:off x="820270" y="7451092"/>
          <a:ext cx="5965236" cy="169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1309"/>
                <a:gridCol w="1491309"/>
                <a:gridCol w="1971015"/>
                <a:gridCol w="1011603"/>
              </a:tblGrid>
              <a:tr h="203587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Информация</a:t>
                      </a:r>
                      <a:r>
                        <a:rPr lang="ru-RU" altLang="ja-JP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о землетрясении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ru-RU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Дата</a:t>
                      </a:r>
                      <a:r>
                        <a:rPr lang="en-US" altLang="ja-JP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-              )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257">
                <a:tc>
                  <a:txBody>
                    <a:bodyPr/>
                    <a:lstStyle/>
                    <a:p>
                      <a:r>
                        <a:rPr lang="ru-RU" altLang="ja-JP" sz="1200" dirty="0" smtClean="0">
                          <a:latin typeface="+mn-lt"/>
                        </a:rPr>
                        <a:t>Время</a:t>
                      </a:r>
                      <a:r>
                        <a:rPr lang="ja-JP" altLang="en-US" sz="1200" dirty="0" smtClean="0">
                          <a:latin typeface="+mn-lt"/>
                        </a:rPr>
                        <a:t>　</a:t>
                      </a:r>
                      <a:endParaRPr lang="en-US" altLang="ja-JP" sz="1200" dirty="0" smtClean="0">
                        <a:latin typeface="+mn-lt"/>
                      </a:endParaRPr>
                    </a:p>
                    <a:p>
                      <a:pPr algn="r"/>
                      <a:r>
                        <a:rPr lang="ja-JP" altLang="en-US" sz="1200" dirty="0" smtClean="0">
                          <a:latin typeface="+mn-lt"/>
                        </a:rPr>
                        <a:t>　</a:t>
                      </a:r>
                      <a:r>
                        <a:rPr lang="ru-RU" altLang="ja-JP" sz="1200" dirty="0" smtClean="0">
                          <a:latin typeface="+mn-lt"/>
                        </a:rPr>
                        <a:t>час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</a:t>
                      </a:r>
                      <a:r>
                        <a:rPr lang="ru-RU" altLang="ja-JP" sz="1200" dirty="0" smtClean="0">
                          <a:latin typeface="+mn-lt"/>
                        </a:rPr>
                        <a:t>мин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altLang="ja-JP" sz="1200" dirty="0" smtClean="0">
                          <a:latin typeface="+mn-lt"/>
                        </a:rPr>
                        <a:t>Сила</a:t>
                      </a:r>
                      <a:endParaRPr lang="ja-JP" altLang="en-US" sz="1200" dirty="0" smtClean="0">
                        <a:latin typeface="+mn-lt"/>
                      </a:endParaRPr>
                    </a:p>
                    <a:p>
                      <a:pPr algn="r"/>
                      <a:r>
                        <a:rPr kumimoji="1" lang="en-US" altLang="ja-JP" sz="1200" dirty="0" smtClean="0">
                          <a:latin typeface="+mn-lt"/>
                        </a:rPr>
                        <a:t>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ru-RU" altLang="ja-JP" sz="1200" dirty="0" smtClean="0">
                          <a:latin typeface="+mn-lt"/>
                        </a:rPr>
                        <a:t>Место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ru-RU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Интенсивность толчков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58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ru-RU" altLang="ja-JP" sz="1400" b="0" dirty="0" smtClean="0">
                          <a:latin typeface="+mn-lt"/>
                        </a:rPr>
                        <a:t>Информация о цунами</a:t>
                      </a:r>
                      <a:endParaRPr kumimoji="1" lang="en-US" altLang="ja-JP" sz="1400" b="0" dirty="0" smtClean="0">
                        <a:latin typeface="+mn-lt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754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dirty="0" smtClean="0">
                          <a:latin typeface="+mn-lt"/>
                        </a:rPr>
                        <a:t>Угроза</a:t>
                      </a:r>
                      <a:r>
                        <a:rPr lang="ru-RU" altLang="ja-JP" sz="1200" baseline="0" dirty="0" smtClean="0">
                          <a:latin typeface="+mn-lt"/>
                        </a:rPr>
                        <a:t> крупного цунами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　</a:t>
                      </a:r>
                      <a:r>
                        <a:rPr lang="ru-RU" altLang="ja-JP" sz="1200" dirty="0" smtClean="0">
                          <a:latin typeface="+mn-lt"/>
                        </a:rPr>
                        <a:t>Угроза</a:t>
                      </a:r>
                      <a:r>
                        <a:rPr lang="ru-RU" altLang="ja-JP" sz="1200" baseline="0" dirty="0" smtClean="0">
                          <a:latin typeface="+mn-lt"/>
                        </a:rPr>
                        <a:t> цунами</a:t>
                      </a:r>
                      <a:r>
                        <a:rPr lang="ja-JP" altLang="en-US" sz="1200" dirty="0" smtClean="0">
                          <a:latin typeface="+mn-lt"/>
                        </a:rPr>
                        <a:t>　　　</a:t>
                      </a:r>
                      <a:r>
                        <a:rPr lang="ru-RU" altLang="ja-JP" sz="1200" dirty="0" smtClean="0">
                          <a:latin typeface="+mn-lt"/>
                        </a:rPr>
                        <a:t>Предупреждение</a:t>
                      </a:r>
                      <a:r>
                        <a:rPr lang="ru-RU" altLang="ja-JP" sz="1200" baseline="0" dirty="0" smtClean="0">
                          <a:latin typeface="+mn-lt"/>
                        </a:rPr>
                        <a:t> об опасности </a:t>
                      </a:r>
                      <a:endParaRPr lang="ja-JP" altLang="en-US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2193">
                <a:tc gridSpan="2">
                  <a:txBody>
                    <a:bodyPr/>
                    <a:lstStyle/>
                    <a:p>
                      <a:pPr algn="l"/>
                      <a:r>
                        <a:rPr lang="ru-RU" altLang="ja-JP" sz="1200" dirty="0" smtClean="0">
                          <a:latin typeface="+mn-lt"/>
                        </a:rPr>
                        <a:t>Время подхода цунами              </a:t>
                      </a:r>
                      <a:r>
                        <a:rPr lang="ru-RU" altLang="ja-JP" sz="1200" baseline="0" dirty="0" smtClean="0">
                          <a:latin typeface="+mn-lt"/>
                        </a:rPr>
                        <a:t>          минут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ru-RU" altLang="ja-JP" sz="1200" dirty="0" smtClean="0">
                          <a:latin typeface="+mn-lt"/>
                        </a:rPr>
                        <a:t>Предполагаемая высота волн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　</a:t>
                      </a:r>
                      <a:r>
                        <a:rPr kumimoji="1" lang="ru-RU" altLang="ja-JP" sz="1200" baseline="0" dirty="0" smtClean="0">
                          <a:latin typeface="+mn-lt"/>
                        </a:rPr>
                        <a:t>     метров</a:t>
                      </a:r>
                      <a:r>
                        <a:rPr kumimoji="1" lang="ja-JP" altLang="en-US" sz="1200" dirty="0" smtClean="0">
                          <a:latin typeface="+mn-lt"/>
                        </a:rPr>
                        <a:t>　     　　　　　        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ru-RU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Решение капитана</a:t>
                      </a:r>
                      <a:endParaRPr kumimoji="1" lang="en-US" altLang="ja-JP" sz="1400" b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821830" y="9438228"/>
            <a:ext cx="6059587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Экстренный выход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                           </a:t>
            </a:r>
            <a:r>
              <a:rPr lang="ru-RU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Усиление швартовки</a:t>
            </a:r>
            <a:r>
              <a:rPr lang="en-US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                         </a:t>
            </a:r>
            <a:r>
              <a:rPr lang="ru-RU" altLang="zh-TW" sz="1200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>Эвакуация на берег</a:t>
            </a:r>
            <a:endParaRPr lang="en-US" altLang="zh-TW" sz="1200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0" y="355599"/>
            <a:ext cx="6858000" cy="3340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ja-JP" sz="1600" dirty="0" smtClean="0"/>
              <a:t>Контрольный лист действий на случай цунами </a:t>
            </a:r>
            <a:endParaRPr lang="en-US" altLang="ja-JP" sz="1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95250" y="4861805"/>
            <a:ext cx="618947" cy="182534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ru-RU" altLang="ja-JP" sz="1100" dirty="0" smtClean="0"/>
              <a:t>Действия во время цунами </a:t>
            </a:r>
          </a:p>
          <a:p>
            <a:pPr algn="ctr"/>
            <a:r>
              <a:rPr lang="ru-RU" altLang="ja-JP" sz="1100" dirty="0" smtClean="0"/>
              <a:t>(основные принципы)</a:t>
            </a:r>
            <a:endParaRPr lang="en-US" altLang="ja-JP" sz="1100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475202"/>
              </p:ext>
            </p:extLst>
          </p:nvPr>
        </p:nvGraphicFramePr>
        <p:xfrm>
          <a:off x="821830" y="846190"/>
          <a:ext cx="5968829" cy="11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7098"/>
                <a:gridCol w="1992902"/>
                <a:gridCol w="2078829"/>
              </a:tblGrid>
              <a:tr h="236560">
                <a:tc gridSpan="3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400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Информация</a:t>
                      </a:r>
                      <a:r>
                        <a:rPr lang="ru-RU" altLang="ja-JP" sz="1400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о порте и судне</a:t>
                      </a:r>
                      <a:endParaRPr lang="en-US" altLang="ja-JP" sz="1400" b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altLang="ja-JP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Порт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2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ru-RU" altLang="ja-JP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Швартовка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ru-RU" altLang="ja-JP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Носом</a:t>
                      </a:r>
                      <a:r>
                        <a:rPr kumimoji="1" lang="en-US" altLang="ja-JP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kumimoji="1" lang="ru-RU" altLang="ja-JP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Кормой</a:t>
                      </a:r>
                      <a:endParaRPr kumimoji="1" lang="en-US" altLang="ja-JP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ru-RU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Причал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kumimoji="1" lang="ru-RU" altLang="ja-JP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Стенка</a:t>
                      </a:r>
                      <a:r>
                        <a:rPr kumimoji="1" lang="en-US" altLang="ja-JP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dirty="0" smtClean="0">
                          <a:latin typeface="+mn-lt"/>
                        </a:rPr>
                        <a:t>Стенка</a:t>
                      </a:r>
                      <a:r>
                        <a:rPr lang="en-US" altLang="ja-JP" sz="1200" dirty="0" smtClean="0">
                          <a:latin typeface="+mn-lt"/>
                        </a:rPr>
                        <a:t>:  </a:t>
                      </a:r>
                      <a:r>
                        <a:rPr lang="ru-RU" altLang="ja-JP" sz="1100" dirty="0" smtClean="0">
                          <a:latin typeface="+mn-lt"/>
                        </a:rPr>
                        <a:t>Антисейсмическая </a:t>
                      </a:r>
                      <a:r>
                        <a:rPr lang="en-US" altLang="ja-JP" sz="1100" dirty="0" smtClean="0">
                          <a:latin typeface="+mn-lt"/>
                        </a:rPr>
                        <a:t>/</a:t>
                      </a:r>
                      <a:r>
                        <a:rPr lang="en-US" altLang="ja-JP" sz="1100" baseline="0" dirty="0" smtClean="0">
                          <a:latin typeface="+mn-lt"/>
                        </a:rPr>
                        <a:t> </a:t>
                      </a:r>
                      <a:r>
                        <a:rPr lang="ru-RU" altLang="ja-JP" sz="1100" baseline="0" dirty="0" smtClean="0">
                          <a:latin typeface="+mn-lt"/>
                        </a:rPr>
                        <a:t>нет</a:t>
                      </a:r>
                      <a:endParaRPr lang="en-US" altLang="ja-JP" sz="1100" dirty="0" smtClean="0">
                        <a:latin typeface="+mn-lt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Название</a:t>
                      </a:r>
                      <a:r>
                        <a:rPr lang="ru-RU" altLang="zh-TW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судна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Валовой тоннаж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Тип</a:t>
                      </a:r>
                      <a:r>
                        <a:rPr lang="ru-RU" altLang="zh-TW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судна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Экипаж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  <a:r>
                        <a:rPr lang="ru-RU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                           чел.</a:t>
                      </a:r>
                      <a:endParaRPr lang="en-US" altLang="zh-TW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Груз</a:t>
                      </a:r>
                      <a:r>
                        <a:rPr lang="en-US" altLang="zh-TW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286996"/>
              </p:ext>
            </p:extLst>
          </p:nvPr>
        </p:nvGraphicFramePr>
        <p:xfrm>
          <a:off x="820283" y="2119865"/>
          <a:ext cx="5978843" cy="973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1006"/>
                <a:gridCol w="2987837"/>
              </a:tblGrid>
              <a:tr h="191094">
                <a:tc gridSpan="2">
                  <a:txBody>
                    <a:bodyPr/>
                    <a:lstStyle/>
                    <a:p>
                      <a:pPr fontAlgn="ctr"/>
                      <a:r>
                        <a:rPr lang="ru-RU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Основная</a:t>
                      </a:r>
                      <a:r>
                        <a:rPr lang="ru-RU" altLang="ja-JP" sz="1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информация по эвакуации</a:t>
                      </a:r>
                      <a:endParaRPr lang="en-US" altLang="ja-JP" sz="1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2211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Безопасная</a:t>
                      </a:r>
                      <a:r>
                        <a:rPr lang="ru-RU" altLang="ja-JP" sz="1200" b="0" u="none" strike="noStrike" baseline="0" dirty="0" smtClean="0">
                          <a:effectLst/>
                          <a:latin typeface="+mn-lt"/>
                          <a:ea typeface="+mn-ea"/>
                        </a:rPr>
                        <a:t> акватория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</a:t>
                      </a:r>
                      <a:r>
                        <a:rPr lang="ru-RU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От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(               ) ,  (           ) </a:t>
                      </a:r>
                      <a:r>
                        <a:rPr lang="ru-RU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Градусов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(           )</a:t>
                      </a:r>
                      <a:r>
                        <a:rPr lang="ru-RU" altLang="ja-JP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метров.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ru-RU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Глубина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:     </a:t>
                      </a:r>
                      <a:r>
                        <a:rPr lang="ru-RU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метров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Местонахождение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     </a:t>
                      </a:r>
                      <a:r>
                        <a:rPr lang="ru-RU" altLang="ja-JP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Широта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       </a:t>
                      </a:r>
                      <a:r>
                        <a:rPr lang="ru-RU" altLang="ja-JP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Долгота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        </a:t>
                      </a:r>
                      <a:r>
                        <a:rPr lang="en-US" altLang="ja-JP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:                       </a:t>
                      </a:r>
                      <a:r>
                        <a:rPr lang="en-US" altLang="ja-JP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           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Время</a:t>
                      </a:r>
                      <a:r>
                        <a:rPr lang="ru-RU" altLang="ja-JP" sz="1200" b="0" u="none" strike="noStrike" baseline="0" dirty="0" smtClean="0">
                          <a:effectLst/>
                          <a:latin typeface="+mn-lt"/>
                          <a:ea typeface="+mn-ea"/>
                        </a:rPr>
                        <a:t> хода от причала до безопасной акватории</a:t>
                      </a:r>
                      <a:r>
                        <a:rPr lang="en-US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:             </a:t>
                      </a:r>
                      <a:r>
                        <a:rPr lang="ru-RU" altLang="ja-JP" sz="1200" b="0" u="none" strike="noStrike" dirty="0" smtClean="0">
                          <a:effectLst/>
                          <a:latin typeface="+mn-lt"/>
                          <a:ea typeface="+mn-ea"/>
                        </a:rPr>
                        <a:t>минут</a:t>
                      </a:r>
                      <a:endParaRPr lang="en-US" altLang="ja-JP" sz="1200" b="0" u="none" strike="noStrike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917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TW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Место</a:t>
                      </a:r>
                      <a:r>
                        <a:rPr lang="ru-RU" altLang="zh-TW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 эвакуации на берегу</a:t>
                      </a:r>
                      <a:r>
                        <a:rPr lang="en-US" altLang="zh-TW" sz="1200" u="none" strike="noStrike" dirty="0" smtClean="0"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: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Поддержка управления</a:t>
                      </a:r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: </a:t>
                      </a:r>
                      <a:r>
                        <a:rPr lang="ru-RU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Буксир</a:t>
                      </a:r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 ( </a:t>
                      </a:r>
                      <a:r>
                        <a:rPr lang="ru-RU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Да</a:t>
                      </a:r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 / </a:t>
                      </a:r>
                      <a:r>
                        <a:rPr lang="ru-RU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Нет</a:t>
                      </a:r>
                      <a:r>
                        <a:rPr lang="en-US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  )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22716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/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Название</a:t>
                      </a:r>
                      <a:r>
                        <a:rPr lang="ru-RU" altLang="ja-JP" sz="1400" u="none" strike="noStrike" baseline="0" dirty="0" smtClean="0">
                          <a:effectLst/>
                          <a:latin typeface="+mn-lt"/>
                          <a:ea typeface="+mn-ea"/>
                        </a:rPr>
                        <a:t> судна</a:t>
                      </a:r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:</a:t>
                      </a:r>
                      <a:endParaRPr lang="ja-JP" altLang="en-US" sz="1400" u="none" strike="noStrike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 smtClean="0"/>
              <a:t>【</a:t>
            </a:r>
            <a:r>
              <a:rPr lang="ru-RU" altLang="ja-JP" sz="1600" dirty="0" smtClean="0"/>
              <a:t>Порт</a:t>
            </a:r>
            <a:r>
              <a:rPr lang="en-US" altLang="ja-JP" sz="1600" dirty="0" smtClean="0"/>
              <a:t>:                      </a:t>
            </a:r>
            <a:r>
              <a:rPr lang="en-US" altLang="ja-JP" sz="1600" dirty="0"/>
              <a:t>】</a:t>
            </a:r>
            <a:r>
              <a:rPr kumimoji="1" lang="ja-JP" altLang="en-US" sz="1600" dirty="0" smtClean="0"/>
              <a:t>　</a:t>
            </a:r>
            <a:r>
              <a:rPr lang="ru-RU" altLang="ja-JP" sz="1050" dirty="0" smtClean="0">
                <a:solidFill>
                  <a:srgbClr val="0070C0"/>
                </a:solidFill>
              </a:rPr>
              <a:t> </a:t>
            </a:r>
            <a:r>
              <a:rPr lang="ru-RU" altLang="ja-JP" sz="1050" dirty="0">
                <a:solidFill>
                  <a:srgbClr val="0070C0"/>
                </a:solidFill>
              </a:rPr>
              <a:t>Пассажирское судно</a:t>
            </a:r>
            <a:endParaRPr lang="en-US" altLang="ja-JP" sz="1050" dirty="0">
              <a:solidFill>
                <a:srgbClr val="0070C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95250" y="7432042"/>
            <a:ext cx="294143" cy="2394436"/>
          </a:xfrm>
          <a:prstGeom prst="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ru-RU" altLang="ja-JP" sz="1400" dirty="0" smtClean="0">
                <a:solidFill>
                  <a:srgbClr val="CC0000"/>
                </a:solidFill>
              </a:rPr>
              <a:t>Капитан принимает решение</a:t>
            </a:r>
            <a:endParaRPr lang="en-US" altLang="ja-JP" sz="1400" dirty="0">
              <a:solidFill>
                <a:srgbClr val="CC0000"/>
              </a:solidFill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001427"/>
              </p:ext>
            </p:extLst>
          </p:nvPr>
        </p:nvGraphicFramePr>
        <p:xfrm>
          <a:off x="826063" y="4356101"/>
          <a:ext cx="5968829" cy="381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4122"/>
                <a:gridCol w="3344707"/>
              </a:tblGrid>
              <a:tr h="381654">
                <a:tc>
                  <a:txBody>
                    <a:bodyPr/>
                    <a:lstStyle/>
                    <a:p>
                      <a:pPr algn="l" fontAlgn="ctr"/>
                      <a:r>
                        <a:rPr lang="ru-RU" altLang="ja-JP" sz="1200" b="1" dirty="0" smtClean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По</a:t>
                      </a:r>
                      <a:r>
                        <a:rPr lang="ru-RU" altLang="ja-JP" sz="1200" b="1" baseline="0" dirty="0" smtClean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возможности проверять сводку цунами заранее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1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Предполагаемая высота волны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　　    </a:t>
                      </a:r>
                      <a:r>
                        <a:rPr lang="ru-RU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метров </a:t>
                      </a:r>
                      <a:br>
                        <a:rPr lang="ru-RU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lang="ru-RU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Время подхода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:      </a:t>
                      </a:r>
                      <a:r>
                        <a:rPr lang="ru-RU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)</a:t>
                      </a:r>
                      <a:endParaRPr lang="ja-JP" altLang="en-US" sz="11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46134"/>
              </p:ext>
            </p:extLst>
          </p:nvPr>
        </p:nvGraphicFramePr>
        <p:xfrm>
          <a:off x="820270" y="4861805"/>
          <a:ext cx="5980194" cy="1804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2790"/>
                <a:gridCol w="808280"/>
                <a:gridCol w="1094678"/>
                <a:gridCol w="865559"/>
                <a:gridCol w="1094613"/>
                <a:gridCol w="864274"/>
              </a:tblGrid>
              <a:tr h="288471">
                <a:tc gridSpan="6">
                  <a:txBody>
                    <a:bodyPr/>
                    <a:lstStyle/>
                    <a:p>
                      <a:pPr fontAlgn="ctr"/>
                      <a:r>
                        <a:rPr lang="ja-JP" altLang="en-US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　</a:t>
                      </a:r>
                      <a:r>
                        <a:rPr lang="ru-RU" altLang="ja-JP" sz="1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Действия при</a:t>
                      </a:r>
                      <a:r>
                        <a:rPr lang="ru-RU" altLang="ja-JP" sz="1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возникновении цунами (принципы принятия решения)</a:t>
                      </a:r>
                      <a:r>
                        <a:rPr lang="ja-JP" altLang="en-US" sz="1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　</a:t>
                      </a:r>
                      <a:endParaRPr lang="en-US" altLang="ja-JP" sz="1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Уровень</a:t>
                      </a:r>
                      <a:r>
                        <a:rPr lang="ru-RU" altLang="ja-JP" sz="1200" u="none" strike="noStrike" baseline="0" dirty="0" smtClean="0">
                          <a:effectLst/>
                          <a:latin typeface="+mn-lt"/>
                          <a:ea typeface="+mn-ea"/>
                        </a:rPr>
                        <a:t> угрозы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altLang="ja-JP" sz="1200" u="none" strike="noStrike" dirty="0" smtClean="0">
                          <a:effectLst/>
                          <a:latin typeface="+mn-lt"/>
                          <a:ea typeface="+mn-ea"/>
                        </a:rPr>
                        <a:t>Высота</a:t>
                      </a:r>
                      <a:r>
                        <a:rPr lang="ru-RU" altLang="ja-JP" sz="1200" u="none" strike="noStrike" baseline="0" dirty="0" smtClean="0">
                          <a:effectLst/>
                          <a:latin typeface="+mn-lt"/>
                          <a:ea typeface="+mn-ea"/>
                        </a:rPr>
                        <a:t> цунами</a:t>
                      </a:r>
                      <a:endParaRPr lang="en-US" altLang="ja-JP" sz="12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У</a:t>
                      </a:r>
                      <a:r>
                        <a:rPr lang="ru-RU" altLang="ja-JP" sz="1400" u="none" strike="noStrike" baseline="0" dirty="0" smtClean="0">
                          <a:effectLst/>
                          <a:latin typeface="+mn-lt"/>
                          <a:ea typeface="+mn-ea"/>
                        </a:rPr>
                        <a:t> причала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На</a:t>
                      </a:r>
                      <a:r>
                        <a:rPr lang="ru-RU" altLang="ja-JP" sz="1400" u="none" strike="noStrike" baseline="0" dirty="0" smtClean="0">
                          <a:effectLst/>
                          <a:latin typeface="+mn-lt"/>
                          <a:ea typeface="+mn-ea"/>
                        </a:rPr>
                        <a:t> якоре</a:t>
                      </a:r>
                      <a:endParaRPr lang="en-US" altLang="ja-JP" sz="14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В</a:t>
                      </a:r>
                      <a:r>
                        <a:rPr lang="ru-RU" altLang="ja-JP" sz="105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течение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__</a:t>
                      </a:r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минут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Более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__</a:t>
                      </a:r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минут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В</a:t>
                      </a:r>
                      <a:r>
                        <a:rPr lang="ru-RU" altLang="ja-JP" sz="105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течение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__</a:t>
                      </a:r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минут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Более</a:t>
                      </a:r>
                      <a:r>
                        <a:rPr lang="en-US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__</a:t>
                      </a:r>
                      <a:r>
                        <a:rPr lang="ru-RU" altLang="ja-JP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минут</a:t>
                      </a:r>
                      <a:endParaRPr lang="en-US" altLang="ja-JP" sz="105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ja-JP" sz="1000" u="none" strike="noStrike" baseline="0" dirty="0" smtClean="0">
                          <a:effectLst/>
                          <a:latin typeface="+mn-lt"/>
                          <a:ea typeface="+mn-ea"/>
                        </a:rPr>
                        <a:t>Сообщение об угрозе крупного цунами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+mn-lt"/>
                          <a:ea typeface="+mn-ea"/>
                        </a:rPr>
                        <a:t>Более</a:t>
                      </a:r>
                      <a:r>
                        <a:rPr lang="ru-RU" sz="1000" u="none" strike="noStrike" baseline="0" dirty="0" smtClean="0">
                          <a:effectLst/>
                          <a:latin typeface="+mn-lt"/>
                          <a:ea typeface="+mn-ea"/>
                        </a:rPr>
                        <a:t> 3 метров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Сообщение об угрозе</a:t>
                      </a:r>
                      <a:r>
                        <a:rPr lang="ru-RU" altLang="ja-JP" sz="1000" u="none" strike="noStrike" baseline="0" dirty="0" smtClean="0">
                          <a:effectLst/>
                          <a:latin typeface="+mn-lt"/>
                          <a:ea typeface="+mn-ea"/>
                        </a:rPr>
                        <a:t> цунами</a:t>
                      </a:r>
                      <a:r>
                        <a:rPr lang="ru-RU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r>
                        <a:rPr lang="ru-RU" sz="1000" u="none" strike="noStrike" baseline="0" dirty="0" smtClean="0">
                          <a:effectLst/>
                          <a:latin typeface="+mn-lt"/>
                          <a:ea typeface="+mn-ea"/>
                        </a:rPr>
                        <a:t> – 3 метра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ru-RU" altLang="ja-JP" sz="1000" u="none" strike="noStrike" dirty="0" smtClean="0">
                          <a:effectLst/>
                          <a:latin typeface="+mn-lt"/>
                          <a:ea typeface="+mn-ea"/>
                        </a:rPr>
                        <a:t>Предупреждение</a:t>
                      </a:r>
                      <a:r>
                        <a:rPr lang="ru-RU" altLang="ja-JP" sz="1000" u="none" strike="noStrike" baseline="0" dirty="0" smtClean="0">
                          <a:effectLst/>
                          <a:latin typeface="+mn-lt"/>
                          <a:ea typeface="+mn-ea"/>
                        </a:rPr>
                        <a:t> об опасности цунами</a:t>
                      </a:r>
                      <a:endParaRPr lang="en-US" altLang="ja-JP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+mn-lt"/>
                          <a:ea typeface="+mn-ea"/>
                        </a:rPr>
                        <a:t>Менее</a:t>
                      </a:r>
                      <a:r>
                        <a:rPr lang="ru-RU" sz="1000" u="none" strike="noStrike" baseline="0" dirty="0" smtClean="0">
                          <a:effectLst/>
                          <a:latin typeface="+mn-lt"/>
                          <a:ea typeface="+mn-ea"/>
                        </a:rPr>
                        <a:t> метра</a:t>
                      </a:r>
                      <a:endParaRPr lang="en-US" sz="1000" u="none" strike="noStrike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63993" y="7432042"/>
            <a:ext cx="350205" cy="239443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ru-RU" altLang="ja-JP" sz="1050" dirty="0" smtClean="0"/>
              <a:t>Принять решение,  когда  произошло землетрясение или цунами</a:t>
            </a:r>
            <a:endParaRPr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300764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ja-JP" sz="1600" dirty="0" smtClean="0"/>
              <a:t>Контрольный лист действий</a:t>
            </a:r>
            <a:endParaRPr lang="en-US" altLang="ja-JP" sz="16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71000" y="1788727"/>
            <a:ext cx="6702425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Прекращение грузовых работ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			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Сбор команды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③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Подготовка к выходу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проверка двигателя и тяговой силовой установки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 </a:t>
            </a: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④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Решить необходим ли буксир, лоцман, швартовочная команда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⑤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Проверить уборку погрузочного оборудования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>
                <a:ea typeface="HG丸ｺﾞｼｯｸM-PRO" panose="020F0600000000000000" pitchFamily="50" charset="-128"/>
              </a:rPr>
              <a:t>к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раны, стрелы, погрузочные рукава и пр.)</a:t>
            </a: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⑥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Проверить пригодность маршрута выхода (наличие опасностей и других судов на пути)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⑦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Отдача или </a:t>
            </a:r>
            <a:r>
              <a:rPr lang="ru-RU" altLang="ja-JP" sz="1100" dirty="0" err="1" smtClean="0">
                <a:ea typeface="HG丸ｺﾞｼｯｸM-PRO" panose="020F0600000000000000" pitchFamily="50" charset="-128"/>
              </a:rPr>
              <a:t>перерубание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 швартовых концов - выход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	　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⑧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Информирование берега (соответствующих служб, управляющей компании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 после выхода</a:t>
            </a:r>
            <a:endParaRPr lang="en-US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__________________________________</a:t>
            </a:r>
            <a:r>
              <a:rPr lang="en-US" altLang="ja-JP" sz="13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________________________</a:t>
            </a:r>
          </a:p>
          <a:p>
            <a:pPr>
              <a:spcAft>
                <a:spcPts val="400"/>
              </a:spcAft>
            </a:pPr>
            <a:endParaRPr lang="ja-JP" altLang="en-US" sz="1000" u="sng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65252" y="4311833"/>
            <a:ext cx="65217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Сбор команды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   </a:t>
            </a:r>
            <a:endParaRPr lang="ja-JP" altLang="en-US" sz="1100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Укрепление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,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увеличение кол-ва швартовых концов, усиление стопоров лебедок</a:t>
            </a: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③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Подготовка якоря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	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	</a:t>
            </a:r>
            <a:endParaRPr lang="en-US" altLang="ja-JP" sz="1100" dirty="0" smtClean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④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Подготовка двигателя и тяговой силовой установки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на случай обрыва концов, дрейфа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 </a:t>
            </a: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⑤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Консультация с экипажем и выдача команды на прекращение грузовых работ и пр.</a:t>
            </a: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⑥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Обеспечение мер по борьбе с водой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закрытие дверей, люков, клапанов и пр.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) 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	　</a:t>
            </a:r>
            <a:r>
              <a:rPr lang="en-US" altLang="ja-JP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⑦ </a:t>
            </a:r>
            <a:r>
              <a:rPr lang="ru-RU" altLang="ja-JP" sz="1100" dirty="0">
                <a:ea typeface="HG丸ｺﾞｼｯｸM-PRO" panose="020F0600000000000000" pitchFamily="50" charset="-128"/>
              </a:rPr>
              <a:t>Информирование берега (соответствующих служб, управляющей компании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)</a:t>
            </a:r>
            <a:r>
              <a:rPr lang="ru-RU" altLang="ja-JP" sz="1100" dirty="0">
                <a:ea typeface="HG丸ｺﾞｼｯｸM-PRO" panose="020F0600000000000000" pitchFamily="50" charset="-128"/>
              </a:rPr>
              <a:t> </a:t>
            </a:r>
            <a:endParaRPr lang="ru-RU" altLang="ja-JP" sz="1100" dirty="0" smtClean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⑧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Изучение путей получения актуальной информации</a:t>
            </a:r>
            <a:endParaRPr lang="ru-RU" altLang="ja-JP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Готовность к получению советов и инструкций от капитана порта, администрации и пр.)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Проверка местонахождения безопасной акватории на случай экстренного выхода) </a:t>
            </a:r>
            <a:endParaRPr lang="en-US" altLang="ja-JP" sz="1100" dirty="0"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Проверка безопасного места и маршрута эвакуации в случае необходимости эвакуации на берег)</a:t>
            </a:r>
            <a:r>
              <a:rPr lang="ja-JP" altLang="en-US" sz="1100" dirty="0"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__________________________________________________________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55333" y="-24339"/>
            <a:ext cx="4325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 smtClean="0"/>
              <a:t>【</a:t>
            </a:r>
            <a:r>
              <a:rPr lang="ru-RU" altLang="ja-JP" sz="1600" dirty="0" smtClean="0"/>
              <a:t>Порт</a:t>
            </a:r>
            <a:r>
              <a:rPr lang="en-US" altLang="ja-JP" sz="1600" dirty="0" smtClean="0"/>
              <a:t>:                            </a:t>
            </a:r>
            <a:r>
              <a:rPr lang="en-US" altLang="ja-JP" sz="1600" dirty="0"/>
              <a:t>】</a:t>
            </a: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ru-RU" altLang="ja-JP" sz="1050" dirty="0" smtClean="0">
                <a:solidFill>
                  <a:srgbClr val="0070C0"/>
                </a:solidFill>
              </a:rPr>
              <a:t>Пассажирское судно</a:t>
            </a:r>
            <a:endParaRPr kumimoji="1" lang="ja-JP" altLang="en-US" sz="1050" dirty="0">
              <a:solidFill>
                <a:srgbClr val="0070C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65252" y="7309572"/>
            <a:ext cx="6686548" cy="136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①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Перекличка команды </a:t>
            </a:r>
            <a:r>
              <a:rPr lang="en-US" altLang="ja-JP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</a:t>
            </a:r>
            <a:r>
              <a:rPr lang="ja-JP" altLang="en-US" sz="1100" dirty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		</a:t>
            </a: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ea typeface="HG丸ｺﾞｼｯｸM-PRO" panose="020F0600000000000000" pitchFamily="50" charset="-128"/>
              </a:rPr>
              <a:t>      </a:t>
            </a:r>
            <a:endParaRPr lang="ja-JP" altLang="en-US" sz="1100" dirty="0"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en-US" altLang="ja-JP" sz="1100" dirty="0">
                <a:ea typeface="HG丸ｺﾞｼｯｸM-PRO" panose="020F0600000000000000" pitchFamily="50" charset="-128"/>
              </a:rPr>
              <a:t>□ ②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Проверка безопасного места, маршрута и времени, необходимого для экстренной эвакуации </a:t>
            </a: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③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Выдача команды об общей эвакуации на берег</a:t>
            </a:r>
          </a:p>
          <a:p>
            <a:pPr>
              <a:spcAft>
                <a:spcPts val="400"/>
              </a:spcAft>
            </a:pPr>
            <a:r>
              <a:rPr lang="en-US" altLang="ja-JP" sz="1100" dirty="0" smtClean="0">
                <a:ea typeface="HG丸ｺﾞｼｯｸM-PRO" panose="020F0600000000000000" pitchFamily="50" charset="-128"/>
              </a:rPr>
              <a:t>□ 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④ 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Проведение необходимых внутрикорабельных работ до эвакуации</a:t>
            </a: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ea typeface="HG丸ｺﾞｼｯｸM-PRO" panose="020F0600000000000000" pitchFamily="50" charset="-128"/>
              </a:rPr>
              <a:t>(</a:t>
            </a:r>
            <a:r>
              <a:rPr lang="ru-RU" altLang="ja-JP" sz="1100" dirty="0" smtClean="0">
                <a:ea typeface="HG丸ｺﾞｼｯｸM-PRO" panose="020F0600000000000000" pitchFamily="50" charset="-128"/>
              </a:rPr>
              <a:t>Отсоединение погрузочного оборудования, коммуникаций между кораблем и берегом и </a:t>
            </a:r>
            <a:r>
              <a:rPr lang="ru-RU" altLang="ja-JP" sz="1100" dirty="0" err="1" smtClean="0">
                <a:ea typeface="HG丸ｺﾞｼｯｸM-PRO" panose="020F0600000000000000" pitchFamily="50" charset="-128"/>
              </a:rPr>
              <a:t>пр</a:t>
            </a:r>
            <a:r>
              <a:rPr lang="ru-RU" altLang="ja-JP" sz="1100" dirty="0">
                <a:ea typeface="HG丸ｺﾞｼｯｸM-PRO" panose="020F0600000000000000" pitchFamily="50" charset="-128"/>
              </a:rPr>
              <a:t>)</a:t>
            </a:r>
            <a:endParaRPr lang="ja-JP" altLang="en-US" sz="1100" u="sng" dirty="0">
              <a:solidFill>
                <a:schemeClr val="bg1">
                  <a:lumMod val="50000"/>
                </a:schemeClr>
              </a:solidFill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100" dirty="0">
                <a:ea typeface="HG丸ｺﾞｼｯｸM-PRO" panose="020F0600000000000000" pitchFamily="50" charset="-128"/>
              </a:rPr>
              <a:t>□　　</a:t>
            </a:r>
            <a:r>
              <a:rPr lang="en-US" altLang="ja-JP" sz="1100" dirty="0">
                <a:ea typeface="HG丸ｺﾞｼｯｸM-PRO" panose="020F0600000000000000" pitchFamily="50" charset="-128"/>
              </a:rPr>
              <a:t>__________________________________________________________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77800" y="7057100"/>
            <a:ext cx="6516000" cy="28962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altLang="ja-JP" sz="1400" dirty="0" smtClean="0">
                <a:ea typeface="AR丸ゴシック体E" panose="020F0909000000000000" pitchFamily="49" charset="-128"/>
              </a:rPr>
              <a:t>Эвакуация на берег</a:t>
            </a:r>
            <a:endParaRPr lang="ja-JP" altLang="en-US" sz="1400" dirty="0">
              <a:ea typeface="AR丸ゴシック体E" panose="020F0909000000000000" pitchFamily="49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77800" y="9010760"/>
            <a:ext cx="64083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ja-JP" sz="1100" spc="-50" dirty="0" smtClean="0">
                <a:ea typeface="AR P丸ゴシック体M" panose="020F0600000000000000" pitchFamily="50" charset="-128"/>
              </a:rPr>
              <a:t>При подходе волн цунами, швартовочные концы могут порваться, погрузочное оборудование – краны, стрелы и прочее, могут обрушиться, а судно снести от берега.</a:t>
            </a:r>
            <a:endParaRPr lang="en-US" altLang="ja-JP" sz="1100" spc="-50" dirty="0" smtClean="0"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77800" y="1575385"/>
            <a:ext cx="6516000" cy="2604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altLang="ja-JP" sz="1400" dirty="0" smtClean="0">
                <a:ea typeface="AR丸ゴシック体E" panose="020F0909000000000000" pitchFamily="49" charset="-128"/>
              </a:rPr>
              <a:t>В случае экстренного выхода</a:t>
            </a:r>
            <a:endParaRPr lang="en-US" altLang="ja-JP" sz="1400" dirty="0">
              <a:ea typeface="AR丸ゴシック体E" panose="020F09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71000" y="3912865"/>
            <a:ext cx="6516000" cy="30779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ru-RU" altLang="ja-JP" sz="1400" dirty="0" smtClean="0">
                <a:ea typeface="AR丸ゴシック体E" panose="020F0909000000000000" pitchFamily="49" charset="-128"/>
              </a:rPr>
              <a:t>В случае усиления швартовки</a:t>
            </a:r>
            <a:endParaRPr lang="en-US" altLang="ja-JP" sz="1400" dirty="0">
              <a:ea typeface="AR丸ゴシック体E" panose="020F09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7800" y="8767388"/>
            <a:ext cx="6516000" cy="2696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ja-JP" sz="1400" dirty="0" smtClean="0">
                <a:solidFill>
                  <a:schemeClr val="tx1"/>
                </a:solidFill>
                <a:ea typeface="AR丸ゴシック体E" panose="020F0909000000000000" pitchFamily="49" charset="-128"/>
              </a:rPr>
              <a:t>Особое внимание в случае дрейфа (дополнительно)</a:t>
            </a:r>
            <a:endParaRPr lang="ja-JP" altLang="en-US" sz="1400" dirty="0">
              <a:solidFill>
                <a:schemeClr val="tx1"/>
              </a:solidFill>
              <a:ea typeface="AR丸ゴシック体E" panose="020F0909000000000000" pitchFamily="49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785508" y="508266"/>
            <a:ext cx="4002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ru-RU" altLang="ja-JP" sz="1000" dirty="0" smtClean="0">
                <a:solidFill>
                  <a:schemeClr val="bg1">
                    <a:lumMod val="65000"/>
                  </a:schemeClr>
                </a:solidFill>
              </a:rPr>
              <a:t>По возможности указать время выполнения каждого из действий </a:t>
            </a:r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altLang="ja-JP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5750" y="699096"/>
            <a:ext cx="3654551" cy="70002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ru-RU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Определить метод и собирать информацию о цунами </a:t>
            </a:r>
            <a:r>
              <a:rPr lang="ru-RU" altLang="ja-JP" sz="1200" dirty="0">
                <a:solidFill>
                  <a:schemeClr val="bg1"/>
                </a:solidFill>
                <a:ea typeface="HG丸ｺﾞｼｯｸM-PRO" panose="020F0600000000000000" pitchFamily="50" charset="-128"/>
              </a:rPr>
              <a:t> </a:t>
            </a:r>
            <a:r>
              <a:rPr lang="ru-RU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(ТВ, Радио,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 </a:t>
            </a:r>
            <a:r>
              <a:rPr lang="ru-RU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УКВ</a:t>
            </a:r>
            <a:r>
              <a:rPr lang="en-US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)</a:t>
            </a:r>
            <a:endParaRPr lang="en-US" altLang="ja-JP" sz="1200" dirty="0">
              <a:solidFill>
                <a:schemeClr val="bg1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828152" y="721784"/>
            <a:ext cx="2934597" cy="6773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ru-RU" altLang="ja-JP" sz="1200" dirty="0" smtClean="0">
                <a:solidFill>
                  <a:schemeClr val="bg1"/>
                </a:solidFill>
                <a:ea typeface="HG丸ｺﾞｼｯｸM-PRO" panose="020F0600000000000000" pitchFamily="50" charset="-128"/>
              </a:rPr>
              <a:t>Удостовериться в наличие указаний к действию от капитана порта, порт-менеджера и др.</a:t>
            </a:r>
            <a:endParaRPr lang="en-US" altLang="ja-JP" sz="1200" dirty="0">
              <a:solidFill>
                <a:schemeClr val="bg1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96359" y="1546103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ja-JP" sz="800" dirty="0" smtClean="0">
                <a:solidFill>
                  <a:schemeClr val="bg1"/>
                </a:solidFill>
              </a:rPr>
              <a:t>* Продолжать отслеживать информацию о цунами (ТВ, Радио, УКВ)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61958" y="199814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761950" y="221788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61958" y="1789423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61946" y="3088538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342686" y="3477544"/>
            <a:ext cx="24511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До экстренного выхода 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61951" y="431860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761951" y="452997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761951" y="4741346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61950" y="4970567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61950" y="5181638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61951" y="542339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61951" y="5634465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761949" y="7329081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04846" y="7527881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61946" y="7751034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61946" y="7974187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</a:t>
            </a:r>
            <a:r>
              <a:rPr kumimoji="1"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  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761950" y="2430211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6" name="テキスト ボックス 26"/>
          <p:cNvSpPr txBox="1"/>
          <p:nvPr/>
        </p:nvSpPr>
        <p:spPr>
          <a:xfrm>
            <a:off x="4213292" y="3899836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ja-JP" sz="800" dirty="0" smtClean="0">
                <a:solidFill>
                  <a:schemeClr val="bg1"/>
                </a:solidFill>
              </a:rPr>
              <a:t>* Продолжать отслеживать информацию о цунами (ТВ, Радио, УКВ)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47" name="テキスト ボックス 26"/>
          <p:cNvSpPr txBox="1"/>
          <p:nvPr/>
        </p:nvSpPr>
        <p:spPr>
          <a:xfrm>
            <a:off x="4238692" y="7032503"/>
            <a:ext cx="246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ja-JP" sz="800" dirty="0" smtClean="0">
                <a:solidFill>
                  <a:schemeClr val="bg1"/>
                </a:solidFill>
              </a:rPr>
              <a:t>* Продолжать отслеживать информацию о цунами (ТВ, Радио, УКВ)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768301" y="5837665"/>
            <a:ext cx="9818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(      </a:t>
            </a:r>
            <a:r>
              <a:rPr lang="ru-RU" altLang="ja-JP" sz="1100" dirty="0" smtClean="0">
                <a:solidFill>
                  <a:schemeClr val="bg2">
                    <a:lumMod val="90000"/>
                  </a:schemeClr>
                </a:solidFill>
              </a:rPr>
              <a:t>минут</a:t>
            </a:r>
            <a:r>
              <a:rPr kumimoji="1" lang="en-US" altLang="ja-JP" sz="1100" dirty="0" smtClean="0">
                <a:solidFill>
                  <a:schemeClr val="bg2">
                    <a:lumMod val="90000"/>
                  </a:schemeClr>
                </a:solidFill>
              </a:rPr>
              <a:t>)</a:t>
            </a:r>
            <a:endParaRPr kumimoji="1" lang="ja-JP" altLang="en-US" sz="11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11734</TotalTime>
  <Words>442</Words>
  <Application>Microsoft Office PowerPoint</Application>
  <PresentationFormat>A4 210 x 297 mm</PresentationFormat>
  <Paragraphs>123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 P丸ゴシック体M</vt:lpstr>
      <vt:lpstr>AR丸ゴシック体E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147</cp:revision>
  <cp:lastPrinted>2016-08-31T09:41:00Z</cp:lastPrinted>
  <dcterms:created xsi:type="dcterms:W3CDTF">2016-03-08T01:05:21Z</dcterms:created>
  <dcterms:modified xsi:type="dcterms:W3CDTF">2016-08-31T09:41:10Z</dcterms:modified>
</cp:coreProperties>
</file>