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DD7"/>
    <a:srgbClr val="CC0000"/>
    <a:srgbClr val="FF6600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>
      <p:cViewPr varScale="1">
        <p:scale>
          <a:sx n="52" d="100"/>
          <a:sy n="52" d="100"/>
        </p:scale>
        <p:origin x="268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72D08CEE-8F29-43BF-975D-4ACD28EBCCC9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72CF196F-AE93-4D32-B4E0-CACD9E58F1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F196F-AE93-4D32-B4E0-CACD9E58F16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1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1744955" y="9084682"/>
            <a:ext cx="4145380" cy="341687"/>
            <a:chOff x="-4198776" y="1567890"/>
            <a:chExt cx="1549400" cy="1573934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808743"/>
              </p:ext>
            </p:extLst>
          </p:nvPr>
        </p:nvGraphicFramePr>
        <p:xfrm>
          <a:off x="824253" y="3257489"/>
          <a:ext cx="5958872" cy="1058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9436"/>
                <a:gridCol w="2979436"/>
              </a:tblGrid>
              <a:tr h="209593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Punto del </a:t>
                      </a:r>
                      <a:r>
                        <a:rPr lang="en-US" altLang="ja-JP" sz="14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contacto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Agente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Empresa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2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operadora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 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Estibador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Capitán del </a:t>
                      </a: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puerto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Muelle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Guardia </a:t>
                      </a: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Costera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Empresa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del </a:t>
                      </a: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remolcador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Otros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01590" y="846190"/>
            <a:ext cx="621742" cy="39635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s-ES" altLang="ja-JP" sz="1100" dirty="0" smtClean="0"/>
              <a:t>Confirmar por adelantado antes </a:t>
            </a:r>
            <a:r>
              <a:rPr lang="es-ES" altLang="ja-JP" sz="1100" dirty="0"/>
              <a:t>de la entrada </a:t>
            </a:r>
            <a:r>
              <a:rPr lang="es-ES" altLang="ja-JP" sz="1100" dirty="0" smtClean="0"/>
              <a:t>al puerto </a:t>
            </a:r>
            <a:endParaRPr lang="en-US" altLang="ja-JP" sz="1100" dirty="0"/>
          </a:p>
        </p:txBody>
      </p:sp>
      <p:sp>
        <p:nvSpPr>
          <p:cNvPr id="6" name="正方形/長方形 5"/>
          <p:cNvSpPr/>
          <p:nvPr/>
        </p:nvSpPr>
        <p:spPr>
          <a:xfrm>
            <a:off x="372416" y="7432042"/>
            <a:ext cx="350916" cy="239443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050" dirty="0" err="1" smtClean="0"/>
              <a:t>Decidir</a:t>
            </a:r>
            <a:r>
              <a:rPr lang="en-US" altLang="ja-JP" sz="1050" dirty="0" smtClean="0"/>
              <a:t> en </a:t>
            </a:r>
            <a:r>
              <a:rPr lang="en-US" altLang="ja-JP" sz="1050" dirty="0" err="1" smtClean="0"/>
              <a:t>caso</a:t>
            </a:r>
            <a:r>
              <a:rPr lang="en-US" altLang="ja-JP" sz="1050" dirty="0" smtClean="0"/>
              <a:t> de </a:t>
            </a:r>
            <a:r>
              <a:rPr lang="en-US" altLang="ja-JP" sz="1050" dirty="0" err="1" smtClean="0"/>
              <a:t>terremoto</a:t>
            </a:r>
            <a:r>
              <a:rPr lang="en-US" altLang="ja-JP" sz="1050" dirty="0" smtClean="0"/>
              <a:t>, </a:t>
            </a:r>
            <a:r>
              <a:rPr lang="en-US" altLang="ja-JP" sz="1050" dirty="0" err="1" smtClean="0"/>
              <a:t>si</a:t>
            </a:r>
            <a:r>
              <a:rPr lang="en-US" altLang="ja-JP" sz="1050" dirty="0" smtClean="0"/>
              <a:t> hay </a:t>
            </a:r>
            <a:r>
              <a:rPr lang="en-US" altLang="ja-JP" sz="1050" dirty="0" err="1" smtClean="0"/>
              <a:t>Tsuanmi</a:t>
            </a:r>
            <a:endParaRPr lang="en-US" altLang="ja-JP" sz="1050" dirty="0"/>
          </a:p>
        </p:txBody>
      </p:sp>
      <p:sp>
        <p:nvSpPr>
          <p:cNvPr id="9" name="下矢印 8"/>
          <p:cNvSpPr/>
          <p:nvPr/>
        </p:nvSpPr>
        <p:spPr>
          <a:xfrm>
            <a:off x="2383971" y="6780835"/>
            <a:ext cx="2090058" cy="595105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" name="爆発 2 10"/>
          <p:cNvSpPr/>
          <p:nvPr/>
        </p:nvSpPr>
        <p:spPr>
          <a:xfrm>
            <a:off x="1617954" y="6756576"/>
            <a:ext cx="3961498" cy="494701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39678" y="6871710"/>
            <a:ext cx="211804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err="1" smtClean="0">
                <a:solidFill>
                  <a:schemeClr val="bg1"/>
                </a:solidFill>
              </a:rPr>
              <a:t>Terremoto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, Tsunami </a:t>
            </a:r>
            <a:r>
              <a:rPr lang="en-US" altLang="ja-JP" sz="1200" b="1" dirty="0" err="1" smtClean="0">
                <a:solidFill>
                  <a:schemeClr val="bg1"/>
                </a:solidFill>
              </a:rPr>
              <a:t>llega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 !!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195666"/>
              </p:ext>
            </p:extLst>
          </p:nvPr>
        </p:nvGraphicFramePr>
        <p:xfrm>
          <a:off x="821830" y="7432042"/>
          <a:ext cx="5963676" cy="169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0919"/>
                <a:gridCol w="1490919"/>
                <a:gridCol w="1970499"/>
                <a:gridCol w="1011339"/>
              </a:tblGrid>
              <a:tr h="203587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Información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del </a:t>
                      </a:r>
                      <a:r>
                        <a:rPr lang="en-US" altLang="ja-JP" sz="1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terremoto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(</a:t>
                      </a:r>
                      <a:r>
                        <a:rPr lang="en-US" altLang="ja-JP" sz="1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Fecha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-              )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257">
                <a:tc>
                  <a:txBody>
                    <a:bodyPr/>
                    <a:lstStyle/>
                    <a:p>
                      <a:r>
                        <a:rPr lang="en-US" altLang="ja-JP" sz="1200" dirty="0" err="1" smtClean="0">
                          <a:latin typeface="+mn-lt"/>
                        </a:rPr>
                        <a:t>Hora</a:t>
                      </a:r>
                      <a:r>
                        <a:rPr lang="ja-JP" altLang="en-US" sz="1200" dirty="0" smtClean="0">
                          <a:latin typeface="+mn-lt"/>
                        </a:rPr>
                        <a:t>　</a:t>
                      </a:r>
                      <a:endParaRPr lang="en-US" altLang="ja-JP" sz="1200" dirty="0" smtClean="0">
                        <a:latin typeface="+mn-lt"/>
                      </a:endParaRPr>
                    </a:p>
                    <a:p>
                      <a:pPr algn="r"/>
                      <a:r>
                        <a:rPr lang="ja-JP" altLang="en-US" sz="1200" dirty="0" smtClean="0">
                          <a:latin typeface="+mn-lt"/>
                        </a:rPr>
                        <a:t>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h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</a:t>
                      </a:r>
                      <a:r>
                        <a:rPr lang="en-US" altLang="ja-JP" sz="1200" dirty="0" smtClean="0">
                          <a:latin typeface="+mn-lt"/>
                        </a:rPr>
                        <a:t>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err="1" smtClean="0">
                          <a:latin typeface="+mn-lt"/>
                        </a:rPr>
                        <a:t>Escala</a:t>
                      </a:r>
                      <a:endParaRPr lang="ja-JP" altLang="en-US" sz="1200" dirty="0" smtClean="0">
                        <a:latin typeface="+mn-lt"/>
                      </a:endParaRPr>
                    </a:p>
                    <a:p>
                      <a:pPr algn="r"/>
                      <a:r>
                        <a:rPr kumimoji="1" lang="en-US" altLang="ja-JP" sz="1200" dirty="0" smtClean="0">
                          <a:latin typeface="+mn-lt"/>
                        </a:rPr>
                        <a:t>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lt"/>
                        </a:rPr>
                        <a:t>Lugar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err="1" smtClean="0">
                          <a:latin typeface="+mn-lt"/>
                        </a:rPr>
                        <a:t>Intensidad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1200" dirty="0" err="1" smtClean="0">
                          <a:latin typeface="+mn-lt"/>
                        </a:rPr>
                        <a:t>sísmica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58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err="1" smtClean="0">
                          <a:latin typeface="+mn-lt"/>
                        </a:rPr>
                        <a:t>Información</a:t>
                      </a:r>
                      <a:r>
                        <a:rPr kumimoji="1" lang="en-US" altLang="ja-JP" sz="1400" b="0" dirty="0" smtClean="0">
                          <a:latin typeface="+mn-lt"/>
                        </a:rPr>
                        <a:t> del tsunami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754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err="1" smtClean="0">
                          <a:latin typeface="+mn-lt"/>
                        </a:rPr>
                        <a:t>Alerta</a:t>
                      </a:r>
                      <a:r>
                        <a:rPr lang="en-US" altLang="ja-JP" sz="1200" dirty="0" smtClean="0">
                          <a:latin typeface="+mn-lt"/>
                        </a:rPr>
                        <a:t> de Tsunami      </a:t>
                      </a:r>
                      <a:r>
                        <a:rPr lang="ja-JP" altLang="en-US" sz="1200" dirty="0" smtClean="0">
                          <a:latin typeface="+mn-lt"/>
                        </a:rPr>
                        <a:t>　</a:t>
                      </a:r>
                      <a:r>
                        <a:rPr lang="en-US" altLang="ja-JP" sz="1200" dirty="0" err="1" smtClean="0">
                          <a:latin typeface="+mn-lt"/>
                        </a:rPr>
                        <a:t>Advertencia</a:t>
                      </a:r>
                      <a:r>
                        <a:rPr lang="en-US" altLang="ja-JP" sz="1200" baseline="0" dirty="0" smtClean="0">
                          <a:latin typeface="+mn-lt"/>
                        </a:rPr>
                        <a:t> de T</a:t>
                      </a:r>
                      <a:r>
                        <a:rPr lang="en-US" altLang="ja-JP" sz="1200" dirty="0" smtClean="0">
                          <a:latin typeface="+mn-lt"/>
                        </a:rPr>
                        <a:t>sunami      </a:t>
                      </a:r>
                      <a:r>
                        <a:rPr lang="ja-JP" altLang="en-US" sz="1200" dirty="0" smtClean="0">
                          <a:latin typeface="+mn-lt"/>
                        </a:rPr>
                        <a:t>　 </a:t>
                      </a:r>
                      <a:r>
                        <a:rPr lang="en-US" altLang="ja-JP" sz="1200" dirty="0" err="1" smtClean="0">
                          <a:latin typeface="+mn-lt"/>
                        </a:rPr>
                        <a:t>Aviso</a:t>
                      </a:r>
                      <a:r>
                        <a:rPr lang="en-US" altLang="ja-JP" sz="1200" dirty="0" smtClean="0">
                          <a:latin typeface="+mn-lt"/>
                        </a:rPr>
                        <a:t> de Tsunami</a:t>
                      </a:r>
                      <a:endParaRPr lang="ja-JP" altLang="en-US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2193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ja-JP" sz="1200" dirty="0" err="1" smtClean="0">
                          <a:latin typeface="+mn-lt"/>
                        </a:rPr>
                        <a:t>Tiempo</a:t>
                      </a:r>
                      <a:r>
                        <a:rPr lang="en-US" altLang="ja-JP" sz="1200" dirty="0" smtClean="0">
                          <a:latin typeface="+mn-lt"/>
                        </a:rPr>
                        <a:t> de </a:t>
                      </a:r>
                      <a:r>
                        <a:rPr lang="en-US" altLang="ja-JP" sz="1200" dirty="0" err="1" smtClean="0">
                          <a:latin typeface="+mn-lt"/>
                        </a:rPr>
                        <a:t>llegada</a:t>
                      </a:r>
                      <a:r>
                        <a:rPr lang="en-US" altLang="ja-JP" sz="1200" dirty="0" smtClean="0">
                          <a:latin typeface="+mn-lt"/>
                        </a:rPr>
                        <a:t> de Tsunami                     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err="1" smtClean="0">
                          <a:latin typeface="+mn-lt"/>
                        </a:rPr>
                        <a:t>Altura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sz="1200" dirty="0" err="1" smtClean="0">
                          <a:latin typeface="+mn-lt"/>
                        </a:rPr>
                        <a:t>estimada</a:t>
                      </a:r>
                      <a:r>
                        <a:rPr kumimoji="1" lang="en-US" altLang="ja-JP" sz="1200" dirty="0" smtClean="0">
                          <a:latin typeface="+mn-lt"/>
                        </a:rPr>
                        <a:t>  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　　　     　　　　　        　　</a:t>
                      </a:r>
                      <a:r>
                        <a:rPr lang="ja-JP" altLang="en-US" sz="1200" dirty="0" smtClean="0">
                          <a:latin typeface="+mn-lt"/>
                        </a:rPr>
                        <a:t>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Desición</a:t>
                      </a:r>
                      <a:r>
                        <a:rPr kumimoji="1" lang="en-US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del </a:t>
                      </a:r>
                      <a:r>
                        <a:rPr kumimoji="1" lang="en-US" altLang="ja-JP" sz="14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capitán</a:t>
                      </a:r>
                      <a:r>
                        <a:rPr kumimoji="1" lang="en-US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821830" y="9419178"/>
            <a:ext cx="6059587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1200" dirty="0" err="1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Evacuación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de </a:t>
            </a:r>
            <a:r>
              <a:rPr lang="en-US" altLang="zh-TW" sz="1200" dirty="0" err="1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emergencia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          </a:t>
            </a:r>
            <a:r>
              <a:rPr lang="en-US" altLang="zh-TW" sz="1200" dirty="0" err="1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Permanecer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</a:t>
            </a:r>
            <a:r>
              <a:rPr lang="en-US" altLang="zh-TW" sz="1200" dirty="0" err="1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junto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al </a:t>
            </a:r>
            <a:r>
              <a:rPr lang="en-US" altLang="zh-TW" sz="1200" dirty="0" err="1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muelle</a:t>
            </a:r>
            <a:r>
              <a:rPr lang="en-US" altLang="zh-TW" sz="1200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    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         </a:t>
            </a:r>
            <a:r>
              <a:rPr lang="en-US" altLang="zh-TW" sz="1200" dirty="0" err="1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Evacuación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a </a:t>
            </a:r>
            <a:r>
              <a:rPr lang="en-US" altLang="zh-TW" sz="1200" dirty="0" err="1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tierra</a:t>
            </a:r>
            <a:endParaRPr lang="en-US" altLang="zh-TW" sz="1200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0" y="355599"/>
            <a:ext cx="6858000" cy="3340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 smtClean="0"/>
              <a:t>Lista</a:t>
            </a:r>
            <a:r>
              <a:rPr lang="en-US" altLang="ja-JP" sz="1600" dirty="0" smtClean="0"/>
              <a:t> de </a:t>
            </a:r>
            <a:r>
              <a:rPr lang="en-US" altLang="ja-JP" sz="1600" dirty="0" err="1" smtClean="0"/>
              <a:t>comprobación</a:t>
            </a:r>
            <a:r>
              <a:rPr lang="en-US" altLang="ja-JP" sz="1600" dirty="0" smtClean="0"/>
              <a:t> en </a:t>
            </a:r>
            <a:r>
              <a:rPr lang="en-US" altLang="ja-JP" sz="1600" dirty="0" err="1" smtClean="0"/>
              <a:t>caso</a:t>
            </a:r>
            <a:r>
              <a:rPr lang="en-US" altLang="ja-JP" sz="1600" dirty="0" smtClean="0"/>
              <a:t> de Tsunami</a:t>
            </a:r>
            <a:endParaRPr lang="en-US" altLang="ja-JP" sz="1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101590" y="4908370"/>
            <a:ext cx="621742" cy="177877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1100" dirty="0" err="1" smtClean="0"/>
              <a:t>Respuesta</a:t>
            </a:r>
            <a:r>
              <a:rPr lang="en-US" altLang="ja-JP" sz="1100" dirty="0" smtClean="0"/>
              <a:t> a Tsunami</a:t>
            </a:r>
          </a:p>
          <a:p>
            <a:pPr algn="ctr"/>
            <a:r>
              <a:rPr lang="en-US" altLang="ja-JP" sz="1100" dirty="0" smtClean="0"/>
              <a:t> (</a:t>
            </a:r>
            <a:r>
              <a:rPr lang="en-US" altLang="ja-JP" sz="1100" dirty="0" err="1" smtClean="0"/>
              <a:t>Política</a:t>
            </a:r>
            <a:r>
              <a:rPr lang="en-US" altLang="ja-JP" sz="1100" dirty="0" smtClean="0"/>
              <a:t> </a:t>
            </a:r>
            <a:r>
              <a:rPr lang="en-US" altLang="ja-JP" sz="1100" dirty="0" err="1" smtClean="0"/>
              <a:t>básica</a:t>
            </a:r>
            <a:r>
              <a:rPr lang="en-US" altLang="ja-JP" sz="1100" dirty="0" smtClean="0"/>
              <a:t> )</a:t>
            </a:r>
            <a:endParaRPr lang="en-US" altLang="ja-JP" sz="1100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382980"/>
              </p:ext>
            </p:extLst>
          </p:nvPr>
        </p:nvGraphicFramePr>
        <p:xfrm>
          <a:off x="831786" y="846190"/>
          <a:ext cx="5958873" cy="11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6856"/>
                <a:gridCol w="1408928"/>
                <a:gridCol w="2673089"/>
              </a:tblGrid>
              <a:tr h="236560">
                <a:tc gridSpan="3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Información</a:t>
                      </a:r>
                      <a:r>
                        <a:rPr lang="en-US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del</a:t>
                      </a:r>
                      <a:r>
                        <a:rPr lang="en-US" altLang="ja-JP" sz="14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ja-JP" sz="1400" b="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puerto</a:t>
                      </a:r>
                      <a:r>
                        <a:rPr lang="en-US" altLang="ja-JP" sz="14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y del </a:t>
                      </a:r>
                      <a:r>
                        <a:rPr lang="en-US" altLang="ja-JP" sz="1400" b="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barco</a:t>
                      </a:r>
                      <a:endParaRPr lang="en-US" altLang="ja-JP" sz="1400" b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Puerto:</a:t>
                      </a:r>
                      <a:endParaRPr lang="ja-JP" altLang="en-US" sz="12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ja-JP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Dirección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kumimoji="1" lang="en-US" altLang="ja-JP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atraque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en-US" altLang="ja-JP" sz="11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Entrante</a:t>
                      </a:r>
                      <a:r>
                        <a:rPr kumimoji="1" lang="en-US" altLang="ja-JP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o  </a:t>
                      </a:r>
                      <a:r>
                        <a:rPr kumimoji="1" lang="en-US" altLang="ja-JP" sz="11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Saliente</a:t>
                      </a:r>
                      <a:endParaRPr kumimoji="1" lang="en-US" altLang="ja-JP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Muelle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kumimoji="1" lang="en-US" altLang="ja-JP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atraque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err="1" smtClean="0">
                          <a:latin typeface="+mn-lt"/>
                        </a:rPr>
                        <a:t>Muelle</a:t>
                      </a:r>
                      <a:r>
                        <a:rPr lang="en-US" altLang="ja-JP" sz="1200" dirty="0" smtClean="0">
                          <a:latin typeface="+mn-lt"/>
                        </a:rPr>
                        <a:t>:  </a:t>
                      </a:r>
                      <a:r>
                        <a:rPr lang="en-US" altLang="ja-JP" sz="1200" dirty="0" err="1" smtClean="0">
                          <a:latin typeface="+mn-lt"/>
                        </a:rPr>
                        <a:t>D</a:t>
                      </a:r>
                      <a:r>
                        <a:rPr lang="en-US" altLang="ja-JP" sz="1100" dirty="0" err="1" smtClean="0">
                          <a:latin typeface="+mn-lt"/>
                        </a:rPr>
                        <a:t>iseño</a:t>
                      </a:r>
                      <a:r>
                        <a:rPr lang="en-US" altLang="ja-JP" sz="1100" dirty="0" smtClean="0">
                          <a:latin typeface="+mn-lt"/>
                        </a:rPr>
                        <a:t> </a:t>
                      </a:r>
                      <a:r>
                        <a:rPr lang="en-US" altLang="ja-JP" sz="1100" dirty="0" err="1" smtClean="0">
                          <a:latin typeface="+mn-lt"/>
                        </a:rPr>
                        <a:t>sísmico</a:t>
                      </a:r>
                      <a:r>
                        <a:rPr lang="en-US" altLang="ja-JP" sz="1100" dirty="0" smtClean="0">
                          <a:latin typeface="+mn-lt"/>
                        </a:rPr>
                        <a:t>   o   no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Nombre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del</a:t>
                      </a:r>
                      <a:r>
                        <a:rPr lang="en-US" altLang="zh-TW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12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barco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Tonelaje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bruto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Tipo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de </a:t>
                      </a:r>
                      <a:r>
                        <a:rPr lang="en-US" altLang="zh-TW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barco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Tribulatión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Carga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841321"/>
              </p:ext>
            </p:extLst>
          </p:nvPr>
        </p:nvGraphicFramePr>
        <p:xfrm>
          <a:off x="824251" y="2136765"/>
          <a:ext cx="5958875" cy="1019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8107"/>
                <a:gridCol w="2780768"/>
              </a:tblGrid>
              <a:tr h="230765">
                <a:tc gridSpan="2">
                  <a:txBody>
                    <a:bodyPr/>
                    <a:lstStyle/>
                    <a:p>
                      <a:pPr fontAlgn="ctr"/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Información </a:t>
                      </a:r>
                      <a:r>
                        <a:rPr lang="en-US" altLang="ja-JP" sz="1400" b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básica</a:t>
                      </a:r>
                      <a:endParaRPr lang="en-US" altLang="ja-JP" sz="1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53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Zona de </a:t>
                      </a: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agua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segura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</a:t>
                      </a: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desde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(          ) ,  (          ) </a:t>
                      </a: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Grado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(          )m    </a:t>
                      </a: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Profundidad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de </a:t>
                      </a: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agua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        m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Localización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     </a:t>
                      </a: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Latitud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    </a:t>
                      </a: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Longitud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     </a:t>
                      </a: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Distancia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 de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fondeadero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a </a:t>
                      </a: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zona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de </a:t>
                      </a: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agua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2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segura</a:t>
                      </a:r>
                      <a:r>
                        <a:rPr lang="en-US" altLang="ja-JP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     m             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           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Tiempo</a:t>
                      </a:r>
                      <a:r>
                        <a:rPr lang="en-US" altLang="ja-JP" sz="1200" b="0" u="none" strike="noStrike" baseline="0" dirty="0" smtClean="0">
                          <a:effectLst/>
                          <a:latin typeface="+mn-lt"/>
                          <a:ea typeface="+mn-ea"/>
                        </a:rPr>
                        <a:t> para </a:t>
                      </a:r>
                      <a:r>
                        <a:rPr lang="en-US" altLang="ja-JP" sz="1200" b="0" u="none" strike="noStrike" baseline="0" dirty="0" err="1" smtClean="0">
                          <a:effectLst/>
                          <a:latin typeface="+mn-lt"/>
                          <a:ea typeface="+mn-ea"/>
                        </a:rPr>
                        <a:t>llegar</a:t>
                      </a:r>
                      <a:r>
                        <a:rPr lang="en-US" altLang="ja-JP" sz="1200" b="0" u="none" strike="noStrike" baseline="0" dirty="0" smtClean="0">
                          <a:effectLst/>
                          <a:latin typeface="+mn-lt"/>
                          <a:ea typeface="+mn-ea"/>
                        </a:rPr>
                        <a:t> a la </a:t>
                      </a:r>
                      <a:r>
                        <a:rPr lang="en-US" altLang="ja-JP" sz="1200" b="0" u="none" strike="noStrike" baseline="0" dirty="0" err="1" smtClean="0">
                          <a:effectLst/>
                          <a:latin typeface="+mn-lt"/>
                          <a:ea typeface="+mn-ea"/>
                        </a:rPr>
                        <a:t>zona</a:t>
                      </a:r>
                      <a:r>
                        <a:rPr lang="en-US" altLang="ja-JP" sz="1200" b="0" u="none" strike="noStrike" baseline="0" dirty="0" smtClean="0">
                          <a:effectLst/>
                          <a:latin typeface="+mn-lt"/>
                          <a:ea typeface="+mn-ea"/>
                        </a:rPr>
                        <a:t> de </a:t>
                      </a:r>
                      <a:r>
                        <a:rPr lang="en-US" altLang="ja-JP" sz="1200" b="0" u="none" strike="noStrike" baseline="0" dirty="0" err="1" smtClean="0">
                          <a:effectLst/>
                          <a:latin typeface="+mn-lt"/>
                          <a:ea typeface="+mn-ea"/>
                        </a:rPr>
                        <a:t>agua</a:t>
                      </a:r>
                      <a:r>
                        <a:rPr lang="en-US" altLang="ja-JP" sz="1200" b="0" u="none" strike="noStrike" baseline="0" dirty="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200" b="0" u="none" strike="noStrike" baseline="0" dirty="0" err="1" smtClean="0">
                          <a:effectLst/>
                          <a:latin typeface="+mn-lt"/>
                          <a:ea typeface="+mn-ea"/>
                        </a:rPr>
                        <a:t>segura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                    </a:t>
                      </a:r>
                      <a:r>
                        <a:rPr lang="en-US" altLang="ja-JP" sz="1200" b="0" u="none" strike="noStrike" dirty="0" err="1" smtClean="0">
                          <a:effectLst/>
                          <a:latin typeface="+mn-lt"/>
                          <a:ea typeface="+mn-ea"/>
                        </a:rPr>
                        <a:t>minutos</a:t>
                      </a:r>
                      <a:endParaRPr lang="en-US" altLang="ja-JP" sz="1200" b="0" u="none" strike="noStrike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5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Lugar</a:t>
                      </a:r>
                      <a:r>
                        <a:rPr lang="en-US" altLang="zh-TW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del </a:t>
                      </a:r>
                      <a:r>
                        <a:rPr lang="en-US" altLang="zh-TW" sz="120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área</a:t>
                      </a:r>
                      <a:r>
                        <a:rPr lang="en-US" altLang="zh-TW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s-ES" altLang="zh-TW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de evacuación en tierra</a:t>
                      </a:r>
                      <a:r>
                        <a:rPr lang="en-US" altLang="zh-TW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120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Sistema de </a:t>
                      </a:r>
                      <a:r>
                        <a:rPr lang="en-US" altLang="ja-JP" sz="1000" u="none" strike="noStrike" dirty="0" err="1" smtClean="0">
                          <a:effectLst/>
                          <a:latin typeface="+mn-lt"/>
                          <a:ea typeface="+mn-ea"/>
                        </a:rPr>
                        <a:t>manipulación</a:t>
                      </a:r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: </a:t>
                      </a:r>
                      <a:r>
                        <a:rPr lang="en-US" altLang="ja-JP" sz="1000" u="none" strike="noStrike" dirty="0" err="1" smtClean="0">
                          <a:effectLst/>
                          <a:latin typeface="+mn-lt"/>
                          <a:ea typeface="+mn-ea"/>
                        </a:rPr>
                        <a:t>Remolcador</a:t>
                      </a:r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  ( </a:t>
                      </a:r>
                      <a:r>
                        <a:rPr lang="en-US" altLang="ja-JP" sz="1000" u="none" strike="noStrike" dirty="0" err="1" smtClean="0">
                          <a:effectLst/>
                          <a:latin typeface="+mn-lt"/>
                          <a:ea typeface="+mn-ea"/>
                        </a:rPr>
                        <a:t>si</a:t>
                      </a:r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ja-JP" alt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・ </a:t>
                      </a:r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no )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830659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/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 err="1" smtClean="0">
                          <a:effectLst/>
                          <a:latin typeface="+mn-lt"/>
                          <a:ea typeface="+mn-ea"/>
                        </a:rPr>
                        <a:t>Nombre</a:t>
                      </a:r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400" u="none" strike="noStrike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/>
              <a:t>【</a:t>
            </a:r>
            <a:r>
              <a:rPr lang="en-US" altLang="ja-JP" sz="1600" dirty="0" smtClean="0"/>
              <a:t>Puerto:                    </a:t>
            </a:r>
            <a:r>
              <a:rPr lang="en-US" altLang="ja-JP" sz="1600" dirty="0"/>
              <a:t>】</a:t>
            </a:r>
            <a:r>
              <a:rPr kumimoji="1" lang="ja-JP" altLang="en-US" sz="1600" dirty="0" smtClean="0"/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Barco de 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carga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01589" y="7432042"/>
            <a:ext cx="270826" cy="2394436"/>
          </a:xfrm>
          <a:prstGeom prst="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s-ES" altLang="ja-JP" sz="1400" dirty="0" smtClean="0">
                <a:solidFill>
                  <a:srgbClr val="CC0000"/>
                </a:solidFill>
              </a:rPr>
              <a:t>El capitán deberá</a:t>
            </a:r>
            <a:r>
              <a:rPr lang="en-US" altLang="ja-JP" sz="1400" dirty="0" smtClean="0">
                <a:solidFill>
                  <a:srgbClr val="CC0000"/>
                </a:solidFill>
              </a:rPr>
              <a:t> </a:t>
            </a:r>
            <a:r>
              <a:rPr lang="en-US" altLang="ja-JP" sz="1400" dirty="0" err="1" smtClean="0">
                <a:solidFill>
                  <a:srgbClr val="CC0000"/>
                </a:solidFill>
              </a:rPr>
              <a:t>decidir</a:t>
            </a:r>
            <a:endParaRPr lang="en-US" altLang="ja-JP" sz="1400" dirty="0">
              <a:solidFill>
                <a:srgbClr val="CC0000"/>
              </a:solidFill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279728"/>
              </p:ext>
            </p:extLst>
          </p:nvPr>
        </p:nvGraphicFramePr>
        <p:xfrm>
          <a:off x="831786" y="4434436"/>
          <a:ext cx="5958873" cy="37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9745"/>
                <a:gridCol w="3339128"/>
              </a:tblGrid>
              <a:tr h="269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</a:rPr>
                        <a:t> </a:t>
                      </a:r>
                      <a:r>
                        <a:rPr lang="en-US" altLang="ja-JP" sz="12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Confirmar</a:t>
                      </a: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la </a:t>
                      </a:r>
                      <a:r>
                        <a:rPr lang="en-US" altLang="ja-JP" sz="12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información</a:t>
                      </a: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ja-JP" sz="1200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sobre</a:t>
                      </a: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T</a:t>
                      </a:r>
                      <a:r>
                        <a:rPr lang="en-US" altLang="ja-JP" sz="12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sunami </a:t>
                      </a:r>
                    </a:p>
                    <a:p>
                      <a:pPr algn="l" fontAlgn="ctr"/>
                      <a:r>
                        <a:rPr lang="en-US" altLang="ja-JP" sz="12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s-ES" altLang="ja-JP" sz="12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por adelantado, si es posible</a:t>
                      </a:r>
                      <a:r>
                        <a:rPr lang="en-US" altLang="ja-JP" sz="12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.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ja-JP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Altura máxima estimada de Tsunami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: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　　        　　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  <a:r>
                        <a:rPr lang="ja-JP" altLang="en-US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en-US" altLang="ja-JP" sz="11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 </a:t>
                      </a:r>
                      <a:r>
                        <a:rPr lang="en-US" altLang="ja-JP" sz="11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Hora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de </a:t>
                      </a:r>
                      <a:r>
                        <a:rPr lang="en-US" altLang="ja-JP" sz="1100" b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llegada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:                       )</a:t>
                      </a:r>
                      <a:endParaRPr lang="ja-JP" altLang="en-US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01863"/>
              </p:ext>
            </p:extLst>
          </p:nvPr>
        </p:nvGraphicFramePr>
        <p:xfrm>
          <a:off x="821789" y="4908371"/>
          <a:ext cx="5968870" cy="178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6118"/>
                <a:gridCol w="807236"/>
                <a:gridCol w="1038879"/>
                <a:gridCol w="1038879"/>
                <a:gridCol w="1038879"/>
                <a:gridCol w="1038879"/>
              </a:tblGrid>
              <a:tr h="288471">
                <a:tc gridSpan="6">
                  <a:txBody>
                    <a:bodyPr/>
                    <a:lstStyle/>
                    <a:p>
                      <a:pPr fontAlgn="ctr"/>
                      <a:r>
                        <a:rPr lang="en-US" altLang="ja-JP" sz="1400" b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Respuesta</a:t>
                      </a:r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al tsunami  ( </a:t>
                      </a:r>
                      <a:r>
                        <a:rPr lang="en-US" altLang="ja-JP" sz="1400" b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Política</a:t>
                      </a:r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400" b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básica</a:t>
                      </a:r>
                      <a:r>
                        <a:rPr lang="en-US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)</a:t>
                      </a: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err="1" smtClean="0">
                          <a:effectLst/>
                          <a:latin typeface="+mn-lt"/>
                          <a:ea typeface="+mn-ea"/>
                        </a:rPr>
                        <a:t>Nivel</a:t>
                      </a:r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 de la </a:t>
                      </a:r>
                      <a:r>
                        <a:rPr lang="en-US" altLang="ja-JP" sz="1200" u="none" strike="noStrike" dirty="0" err="1" smtClean="0">
                          <a:effectLst/>
                          <a:latin typeface="+mn-lt"/>
                          <a:ea typeface="+mn-ea"/>
                        </a:rPr>
                        <a:t>advertencia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err="1" smtClean="0">
                          <a:effectLst/>
                          <a:latin typeface="+mn-lt"/>
                          <a:ea typeface="+mn-ea"/>
                        </a:rPr>
                        <a:t>Altura</a:t>
                      </a:r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 de Tsunami 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Durante el </a:t>
                      </a:r>
                      <a:r>
                        <a:rPr lang="en-US" altLang="ja-JP" sz="1400" u="none" strike="noStrike" dirty="0" err="1" smtClean="0">
                          <a:effectLst/>
                          <a:latin typeface="+mn-lt"/>
                          <a:ea typeface="+mn-ea"/>
                        </a:rPr>
                        <a:t>atraque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Durante el </a:t>
                      </a:r>
                      <a:r>
                        <a:rPr lang="en-US" altLang="ja-JP" sz="1400" u="none" strike="noStrike" dirty="0" err="1" smtClean="0">
                          <a:effectLst/>
                          <a:latin typeface="+mn-lt"/>
                          <a:ea typeface="+mn-ea"/>
                        </a:rPr>
                        <a:t>fondeo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En</a:t>
                      </a:r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minutos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Mas de</a:t>
                      </a:r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minutos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En</a:t>
                      </a:r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minutos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Mas de</a:t>
                      </a:r>
                      <a:r>
                        <a:rPr lang="ja-JP" alt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  <a:r>
                        <a:rPr lang="en-US" altLang="ja-JP" sz="105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minutos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err="1" smtClean="0">
                          <a:effectLst/>
                          <a:latin typeface="+mn-lt"/>
                          <a:ea typeface="+mn-ea"/>
                        </a:rPr>
                        <a:t>Alerta</a:t>
                      </a:r>
                      <a:r>
                        <a:rPr lang="en-US" altLang="ja-JP" sz="1000" u="none" strike="noStrike" baseline="0" dirty="0" smtClean="0">
                          <a:effectLst/>
                          <a:latin typeface="+mn-lt"/>
                          <a:ea typeface="+mn-ea"/>
                        </a:rPr>
                        <a:t> de </a:t>
                      </a:r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Tsunami 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Mas de 3m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err="1" smtClean="0">
                          <a:effectLst/>
                          <a:latin typeface="+mn-lt"/>
                          <a:ea typeface="+mn-ea"/>
                        </a:rPr>
                        <a:t>Advertencia</a:t>
                      </a:r>
                      <a:endParaRPr lang="en-US" altLang="ja-JP" sz="1000" u="none" strike="noStrike" dirty="0" smtClean="0">
                        <a:effectLst/>
                        <a:latin typeface="+mn-lt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 de Tsunami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1～3m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 err="1" smtClean="0">
                          <a:effectLst/>
                          <a:latin typeface="+mn-lt"/>
                          <a:ea typeface="+mn-ea"/>
                        </a:rPr>
                        <a:t>Aviso</a:t>
                      </a:r>
                      <a:endParaRPr lang="en-US" altLang="ja-JP" sz="1000" u="none" strike="noStrike" dirty="0" smtClean="0">
                        <a:effectLst/>
                        <a:latin typeface="+mn-lt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de Tsunami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 smtClean="0">
                          <a:effectLst/>
                          <a:latin typeface="+mn-lt"/>
                          <a:ea typeface="+mn-ea"/>
                        </a:rPr>
                        <a:t>Menos</a:t>
                      </a:r>
                      <a:r>
                        <a:rPr lang="en-US" sz="1000" u="none" strike="noStrike" dirty="0" smtClean="0">
                          <a:effectLst/>
                          <a:latin typeface="+mn-lt"/>
                          <a:ea typeface="+mn-ea"/>
                        </a:rPr>
                        <a:t> de 1m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171000" y="1655633"/>
            <a:ext cx="6702425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Interrumpir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operación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carga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			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Avisar 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tripulación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			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</a:t>
            </a:r>
            <a:endParaRPr lang="en-US" altLang="ja-JP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③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Suspender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salida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 (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parada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motores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y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empuje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si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existieran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 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Considerar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si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remolcador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portuario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y el personal de Puerto son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necesarios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o no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⑤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Confirmar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que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el material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atraque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bordo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está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disponible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(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grúa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brazo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carga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rampa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fuelle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etc...) 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⑥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Confirmar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idoneidad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ruta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salida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(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proximidad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peligros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otros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barcos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en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dicha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ruta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⑦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Desamarrar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o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cortar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amarres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	　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⑧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Avisar a Puerto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después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salir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(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departamentos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encargados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o 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empresa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operadora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</a:t>
            </a:r>
          </a:p>
          <a:p>
            <a:pPr>
              <a:spcAft>
                <a:spcPts val="400"/>
              </a:spcAft>
            </a:pP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__________________________________</a:t>
            </a:r>
            <a:r>
              <a:rPr lang="en-US" altLang="ja-JP" sz="13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________________________</a:t>
            </a:r>
          </a:p>
          <a:p>
            <a:pPr>
              <a:spcAft>
                <a:spcPts val="400"/>
              </a:spcAft>
            </a:pPr>
            <a:endParaRPr lang="ja-JP" altLang="en-US" sz="1000" u="sng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300764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 smtClean="0"/>
              <a:t>Lista</a:t>
            </a:r>
            <a:r>
              <a:rPr lang="en-US" altLang="ja-JP" sz="1600" dirty="0" smtClean="0"/>
              <a:t> de </a:t>
            </a:r>
            <a:r>
              <a:rPr lang="en-US" altLang="ja-JP" sz="1600" dirty="0" err="1" smtClean="0"/>
              <a:t>respuestas</a:t>
            </a:r>
            <a:r>
              <a:rPr lang="en-US" altLang="ja-JP" sz="1600" dirty="0" smtClean="0"/>
              <a:t> </a:t>
            </a:r>
            <a:r>
              <a:rPr lang="en-US" altLang="ja-JP" sz="1600" dirty="0" err="1" smtClean="0"/>
              <a:t>básicas</a:t>
            </a:r>
            <a:endParaRPr lang="en-US" altLang="ja-JP" sz="1600" dirty="0"/>
          </a:p>
        </p:txBody>
      </p:sp>
      <p:sp>
        <p:nvSpPr>
          <p:cNvPr id="49" name="正方形/長方形 48"/>
          <p:cNvSpPr/>
          <p:nvPr/>
        </p:nvSpPr>
        <p:spPr>
          <a:xfrm>
            <a:off x="171000" y="4270149"/>
            <a:ext cx="65217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① Avisar 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tripulación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Afianzar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amarres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/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Apretar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frenos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cabrestantes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amarre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③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Suspender 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anclaje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	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	</a:t>
            </a:r>
            <a:endParaRPr lang="en-US" altLang="ja-JP" sz="1100" dirty="0" smtClean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Parar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>
                <a:ea typeface="HG丸ｺﾞｼｯｸM-PRO" panose="020F0600000000000000" pitchFamily="50" charset="-128"/>
              </a:rPr>
              <a:t>motores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 y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el </a:t>
            </a:r>
            <a:r>
              <a:rPr lang="en-US" altLang="ja-JP" sz="1100" dirty="0" err="1">
                <a:ea typeface="HG丸ｺﾞｼｯｸM-PRO" panose="020F0600000000000000" pitchFamily="50" charset="-128"/>
              </a:rPr>
              <a:t>empuje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>
                <a:ea typeface="HG丸ｺﾞｼｯｸM-PRO" panose="020F0600000000000000" pitchFamily="50" charset="-128"/>
              </a:rPr>
              <a:t>si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existieran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(para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evitar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daños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en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muelles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crecidas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 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⑤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Decidir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o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instrucciones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para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interrupción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las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operaciones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carga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etc... </a:t>
            </a:r>
            <a:endParaRPr lang="ja-JP" altLang="en-US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⑥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Revisar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equipos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impermeables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(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cerrar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todas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las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puertas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impermeables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/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salidas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etc…) 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⑦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Avisar a Puerto (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departamentos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encargados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o 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empresa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operadora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) 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⑧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Revisar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medios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para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obtener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información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más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actualizada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Preparar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botes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siguiendo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las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indicaciones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Capitán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o 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Administrador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del Puerto, etc…)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Revisar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zona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agua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segura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por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adelantado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para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evacuación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emergencia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Revisar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zona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seguridad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ruta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evacuación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tierra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)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□　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__________________________________________________________</a:t>
            </a:r>
            <a:endParaRPr lang="en-US" altLang="ja-JP" sz="1100" dirty="0"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844800" y="-24339"/>
            <a:ext cx="3935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/>
              <a:t>【</a:t>
            </a:r>
            <a:r>
              <a:rPr lang="en-US" altLang="ja-JP" sz="1600" dirty="0" smtClean="0"/>
              <a:t>Puerto:                            </a:t>
            </a:r>
            <a:r>
              <a:rPr lang="en-US" altLang="ja-JP" sz="1600" dirty="0"/>
              <a:t>】</a:t>
            </a: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Barco de 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carga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71000" y="7217112"/>
            <a:ext cx="6686548" cy="136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Avisar 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tripulación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	</a:t>
            </a: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Revisar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zona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seguridad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ruta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y 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tiempo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necasario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para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evacuación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etc… </a:t>
            </a: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③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Dar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instrucciones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a la </a:t>
            </a:r>
            <a:r>
              <a:rPr lang="en-US" altLang="ja-JP" sz="1100" dirty="0" err="1">
                <a:ea typeface="HG丸ｺﾞｼｯｸM-PRO" panose="020F0600000000000000" pitchFamily="50" charset="-128"/>
              </a:rPr>
              <a:t>tripulación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para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evacuación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tierra</a:t>
            </a:r>
            <a:endParaRPr lang="ja-JP" altLang="en-US" sz="1100" strike="sngStrike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Llevar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cabo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trabajos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necesarios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bordo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hasta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que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la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evacuación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esté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completada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   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Desacoplar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las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uniones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como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los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equipos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de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carga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entre 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barco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y el </a:t>
            </a:r>
            <a:r>
              <a:rPr lang="en-US" altLang="ja-JP" sz="1100" dirty="0" err="1" smtClean="0">
                <a:ea typeface="HG丸ｺﾞｼｯｸM-PRO" panose="020F0600000000000000" pitchFamily="50" charset="-128"/>
              </a:rPr>
              <a:t>muelle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) </a:t>
            </a:r>
            <a:endParaRPr lang="ja-JP" altLang="en-US" sz="1100" u="sng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__________________________________________________________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77800" y="6858234"/>
            <a:ext cx="6516000" cy="28962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 err="1" smtClean="0">
                <a:ea typeface="AR丸ゴシック体E" panose="020F0909000000000000" pitchFamily="49" charset="-128"/>
              </a:rPr>
              <a:t>Evacuación</a:t>
            </a:r>
            <a:r>
              <a:rPr lang="en-US" altLang="ja-JP" sz="1400" dirty="0" smtClean="0">
                <a:ea typeface="AR丸ゴシック体E" panose="020F0909000000000000" pitchFamily="49" charset="-128"/>
              </a:rPr>
              <a:t> a </a:t>
            </a:r>
            <a:r>
              <a:rPr lang="en-US" altLang="ja-JP" sz="1400" dirty="0" err="1" smtClean="0">
                <a:ea typeface="AR丸ゴシック体E" panose="020F0909000000000000" pitchFamily="49" charset="-128"/>
              </a:rPr>
              <a:t>tierra</a:t>
            </a:r>
            <a:endParaRPr lang="ja-JP" altLang="en-US" sz="1400" dirty="0">
              <a:ea typeface="AR丸ゴシック体E" panose="020F0909000000000000" pitchFamily="49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77800" y="8989795"/>
            <a:ext cx="64083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Cuando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el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barco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queda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a la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deriva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en el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muelle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de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atraque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, los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amarres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se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pueden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romper y los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equipos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de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carga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y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descarga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,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como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las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grúas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, etc.,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pueden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caerse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;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así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que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la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tripulación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deberá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ser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evacuada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a la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zona</a:t>
            </a:r>
            <a:r>
              <a:rPr lang="en-US" altLang="ja-JP" sz="1100" spc="-50" dirty="0" smtClean="0">
                <a:ea typeface="AR P丸ゴシック体M" panose="020F0600000000000000" pitchFamily="50" charset="-128"/>
              </a:rPr>
              <a:t> de </a:t>
            </a:r>
            <a:r>
              <a:rPr lang="en-US" altLang="ja-JP" sz="1100" spc="-50" dirty="0" err="1" smtClean="0">
                <a:ea typeface="AR P丸ゴシック体M" panose="020F0600000000000000" pitchFamily="50" charset="-128"/>
              </a:rPr>
              <a:t>seguridad</a:t>
            </a:r>
            <a:r>
              <a:rPr lang="en-US" altLang="ja-JP" sz="1100" spc="-50" dirty="0">
                <a:ea typeface="AR P丸ゴシック体M" panose="020F0600000000000000" pitchFamily="50" charset="-128"/>
              </a:rPr>
              <a:t>.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77800" y="1448385"/>
            <a:ext cx="6516000" cy="2604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 err="1" smtClean="0">
                <a:ea typeface="AR丸ゴシック体E" panose="020F0909000000000000" pitchFamily="49" charset="-128"/>
              </a:rPr>
              <a:t>Evacuación</a:t>
            </a:r>
            <a:r>
              <a:rPr lang="en-US" altLang="ja-JP" sz="1400" dirty="0" smtClean="0">
                <a:ea typeface="AR丸ゴシック体E" panose="020F0909000000000000" pitchFamily="49" charset="-128"/>
              </a:rPr>
              <a:t> de </a:t>
            </a:r>
            <a:r>
              <a:rPr lang="en-US" altLang="ja-JP" sz="1400" dirty="0" err="1" smtClean="0">
                <a:ea typeface="AR丸ゴシック体E" panose="020F0909000000000000" pitchFamily="49" charset="-128"/>
              </a:rPr>
              <a:t>emergencia</a:t>
            </a:r>
            <a:r>
              <a:rPr lang="en-US" altLang="ja-JP" sz="1400" dirty="0" smtClean="0">
                <a:ea typeface="AR丸ゴシック体E" panose="020F0909000000000000" pitchFamily="49" charset="-128"/>
              </a:rPr>
              <a:t> </a:t>
            </a:r>
            <a:endParaRPr lang="en-US" altLang="ja-JP" sz="1400" dirty="0">
              <a:ea typeface="AR丸ゴシック体E" panose="020F09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77800" y="3882093"/>
            <a:ext cx="6516000" cy="30779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altLang="ja-JP" sz="1400" dirty="0" err="1" smtClean="0">
                <a:ea typeface="AR丸ゴシック体E" panose="020F0909000000000000" pitchFamily="49" charset="-128"/>
              </a:rPr>
              <a:t>Permanecer</a:t>
            </a:r>
            <a:r>
              <a:rPr lang="en-US" altLang="ja-JP" sz="1400" dirty="0" smtClean="0">
                <a:ea typeface="AR丸ゴシック体E" panose="020F0909000000000000" pitchFamily="49" charset="-128"/>
              </a:rPr>
              <a:t> </a:t>
            </a:r>
            <a:r>
              <a:rPr lang="en-US" altLang="ja-JP" sz="1400" dirty="0" err="1" smtClean="0">
                <a:ea typeface="AR丸ゴシック体E" panose="020F0909000000000000" pitchFamily="49" charset="-128"/>
              </a:rPr>
              <a:t>junto</a:t>
            </a:r>
            <a:r>
              <a:rPr lang="en-US" altLang="ja-JP" sz="1400" dirty="0" smtClean="0">
                <a:ea typeface="AR丸ゴシック体E" panose="020F0909000000000000" pitchFamily="49" charset="-128"/>
              </a:rPr>
              <a:t> al </a:t>
            </a:r>
            <a:r>
              <a:rPr lang="en-US" altLang="ja-JP" sz="1400" dirty="0" err="1" smtClean="0">
                <a:ea typeface="AR丸ゴシック体E" panose="020F0909000000000000" pitchFamily="49" charset="-128"/>
              </a:rPr>
              <a:t>muelle</a:t>
            </a:r>
            <a:endParaRPr lang="en-US" altLang="ja-JP" sz="1400" dirty="0">
              <a:ea typeface="AR丸ゴシック体E" panose="020F09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7800" y="8650843"/>
            <a:ext cx="6516000" cy="2696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 err="1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Atención</a:t>
            </a:r>
            <a:r>
              <a:rPr lang="en-US" altLang="ja-JP" sz="1400" dirty="0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 en </a:t>
            </a:r>
            <a:r>
              <a:rPr lang="en-US" altLang="ja-JP" sz="1400" dirty="0" err="1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caso</a:t>
            </a:r>
            <a:r>
              <a:rPr lang="en-US" altLang="ja-JP" sz="1400" dirty="0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 de </a:t>
            </a:r>
            <a:r>
              <a:rPr lang="en-US" altLang="ja-JP" sz="1400" dirty="0" err="1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deriva</a:t>
            </a:r>
            <a:r>
              <a:rPr lang="en-US" altLang="ja-JP" sz="1400" dirty="0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 (</a:t>
            </a:r>
            <a:r>
              <a:rPr lang="en-US" altLang="ja-JP" sz="1400" dirty="0" err="1">
                <a:solidFill>
                  <a:schemeClr val="tx1"/>
                </a:solidFill>
                <a:ea typeface="AR丸ゴシック体E" panose="020F0909000000000000" pitchFamily="49" charset="-128"/>
              </a:rPr>
              <a:t>p</a:t>
            </a:r>
            <a:r>
              <a:rPr lang="en-US" altLang="ja-JP" sz="1400" dirty="0" err="1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untos</a:t>
            </a:r>
            <a:r>
              <a:rPr lang="en-US" altLang="ja-JP" sz="1400" dirty="0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 </a:t>
            </a:r>
            <a:r>
              <a:rPr lang="en-US" altLang="ja-JP" sz="1400" dirty="0" err="1">
                <a:solidFill>
                  <a:schemeClr val="tx1"/>
                </a:solidFill>
                <a:ea typeface="AR丸ゴシック体E" panose="020F0909000000000000" pitchFamily="49" charset="-128"/>
              </a:rPr>
              <a:t>a</a:t>
            </a:r>
            <a:r>
              <a:rPr lang="en-US" altLang="ja-JP" sz="1400" dirty="0" err="1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dicionales</a:t>
            </a:r>
            <a:r>
              <a:rPr lang="ja-JP" altLang="en-US" sz="1400" dirty="0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）</a:t>
            </a:r>
            <a:endParaRPr lang="ja-JP" altLang="en-US" sz="1400" dirty="0">
              <a:solidFill>
                <a:schemeClr val="tx1"/>
              </a:solidFill>
              <a:ea typeface="AR丸ゴシック体E" panose="020F0909000000000000" pitchFamily="49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300900" y="560360"/>
            <a:ext cx="13918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altLang="ja-JP" sz="1000" dirty="0" err="1" smtClean="0">
                <a:solidFill>
                  <a:schemeClr val="bg1">
                    <a:lumMod val="65000"/>
                  </a:schemeClr>
                </a:solidFill>
              </a:rPr>
              <a:t>Rellenar</a:t>
            </a:r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 de lo </a:t>
            </a:r>
            <a:r>
              <a:rPr lang="en-US" altLang="ja-JP" sz="1000" dirty="0" err="1" smtClean="0">
                <a:solidFill>
                  <a:schemeClr val="bg1">
                    <a:lumMod val="65000"/>
                  </a:schemeClr>
                </a:solidFill>
              </a:rPr>
              <a:t>posible</a:t>
            </a:r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71001" y="818958"/>
            <a:ext cx="3435800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Revisar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en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todo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momento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la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información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actualizada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sobre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Tsunami (en TV</a:t>
            </a:r>
            <a:r>
              <a:rPr lang="en-US" altLang="ja-JP" sz="1200" dirty="0">
                <a:solidFill>
                  <a:schemeClr val="bg1"/>
                </a:solidFill>
                <a:ea typeface="HG丸ｺﾞｼｯｸM-PRO" panose="020F0600000000000000" pitchFamily="50" charset="-128"/>
              </a:rPr>
              <a:t>, Radio 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o </a:t>
            </a:r>
            <a:r>
              <a:rPr lang="en-US" altLang="ja-JP" sz="1200" dirty="0">
                <a:solidFill>
                  <a:schemeClr val="bg1"/>
                </a:solidFill>
                <a:ea typeface="HG丸ｺﾞｼｯｸM-PRO" panose="020F0600000000000000" pitchFamily="50" charset="-128"/>
              </a:rPr>
              <a:t>VHF)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3740150" y="816281"/>
            <a:ext cx="3006673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Confirmar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con el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Capitán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y el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Administrador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del Puerto, etc… la </a:t>
            </a:r>
            <a:r>
              <a:rPr lang="en-US" altLang="ja-JP" sz="1200" dirty="0" err="1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presencia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de Tsunami</a:t>
            </a:r>
            <a:endParaRPr lang="en-US" altLang="ja-JP" sz="1200" dirty="0">
              <a:solidFill>
                <a:schemeClr val="bg1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19813" y="1410383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ja-JP" sz="800" dirty="0">
                <a:solidFill>
                  <a:schemeClr val="bg1"/>
                </a:solidFill>
              </a:rPr>
              <a:t>*Revisar en todo momento la información </a:t>
            </a:r>
            <a:r>
              <a:rPr lang="es-ES" altLang="ja-JP" sz="800" dirty="0" smtClean="0">
                <a:solidFill>
                  <a:schemeClr val="bg1"/>
                </a:solidFill>
              </a:rPr>
              <a:t>sobre l  </a:t>
            </a:r>
          </a:p>
          <a:p>
            <a:r>
              <a:rPr lang="es-ES" altLang="ja-JP" sz="800" dirty="0">
                <a:solidFill>
                  <a:schemeClr val="bg1"/>
                </a:solidFill>
              </a:rPr>
              <a:t> </a:t>
            </a:r>
            <a:r>
              <a:rPr lang="es-ES" altLang="ja-JP" sz="800" dirty="0" smtClean="0">
                <a:solidFill>
                  <a:schemeClr val="bg1"/>
                </a:solidFill>
              </a:rPr>
              <a:t>Tsunami </a:t>
            </a:r>
            <a:r>
              <a:rPr lang="es-ES" altLang="ja-JP" sz="800" dirty="0">
                <a:solidFill>
                  <a:schemeClr val="bg1"/>
                </a:solidFill>
              </a:rPr>
              <a:t>( en TV, Radio o VHF )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93748" y="3857861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ja-JP" sz="800" dirty="0" smtClean="0">
                <a:solidFill>
                  <a:schemeClr val="bg1"/>
                </a:solidFill>
              </a:rPr>
              <a:t>*Revisar en todo momento </a:t>
            </a:r>
            <a:r>
              <a:rPr lang="es-ES" altLang="ja-JP" sz="800" dirty="0">
                <a:solidFill>
                  <a:schemeClr val="bg1"/>
                </a:solidFill>
              </a:rPr>
              <a:t>la información </a:t>
            </a:r>
            <a:r>
              <a:rPr lang="es-ES" altLang="ja-JP" sz="800" dirty="0" smtClean="0">
                <a:solidFill>
                  <a:schemeClr val="bg1"/>
                </a:solidFill>
              </a:rPr>
              <a:t>sobre   </a:t>
            </a:r>
          </a:p>
          <a:p>
            <a:r>
              <a:rPr lang="es-ES" altLang="ja-JP" sz="800" dirty="0">
                <a:solidFill>
                  <a:schemeClr val="bg1"/>
                </a:solidFill>
              </a:rPr>
              <a:t> </a:t>
            </a:r>
            <a:r>
              <a:rPr lang="es-ES" altLang="ja-JP" sz="800" dirty="0" smtClean="0">
                <a:solidFill>
                  <a:schemeClr val="bg1"/>
                </a:solidFill>
              </a:rPr>
              <a:t>Tsunami ( en </a:t>
            </a:r>
            <a:r>
              <a:rPr lang="es-ES" altLang="ja-JP" sz="800" dirty="0">
                <a:solidFill>
                  <a:schemeClr val="bg1"/>
                </a:solidFill>
              </a:rPr>
              <a:t>TV, Radio o VHF </a:t>
            </a:r>
            <a:r>
              <a:rPr lang="es-ES" altLang="ja-JP" sz="800" dirty="0" smtClean="0">
                <a:solidFill>
                  <a:schemeClr val="bg1"/>
                </a:solidFill>
              </a:rPr>
              <a:t>)</a:t>
            </a:r>
            <a:endParaRPr lang="es-ES" altLang="ja-JP" sz="8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393748" y="6834519"/>
            <a:ext cx="246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ja-JP" sz="800" dirty="0">
                <a:solidFill>
                  <a:schemeClr val="bg1"/>
                </a:solidFill>
              </a:rPr>
              <a:t>*Revisar en todo momento la información sobre </a:t>
            </a:r>
            <a:r>
              <a:rPr lang="es-ES" altLang="ja-JP" sz="8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s-ES" altLang="ja-JP" sz="800" dirty="0">
                <a:solidFill>
                  <a:schemeClr val="bg1"/>
                </a:solidFill>
              </a:rPr>
              <a:t> </a:t>
            </a:r>
            <a:r>
              <a:rPr lang="es-ES" altLang="ja-JP" sz="800" dirty="0" smtClean="0">
                <a:solidFill>
                  <a:schemeClr val="bg1"/>
                </a:solidFill>
              </a:rPr>
              <a:t> Tsunami </a:t>
            </a:r>
            <a:r>
              <a:rPr lang="es-ES" altLang="ja-JP" sz="800" dirty="0">
                <a:solidFill>
                  <a:schemeClr val="bg1"/>
                </a:solidFill>
              </a:rPr>
              <a:t>( en TV, Radio o VHF )</a:t>
            </a:r>
          </a:p>
          <a:p>
            <a:r>
              <a:rPr kumimoji="1" lang="en-US" altLang="ja-JP" sz="800" dirty="0" smtClean="0">
                <a:solidFill>
                  <a:schemeClr val="bg1"/>
                </a:solidFill>
              </a:rPr>
              <a:t> 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64968" y="190205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764969" y="2122349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64977" y="1666898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64970" y="2961229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764970" y="3208302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64974" y="426064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764974" y="447201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764974" y="468338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64973" y="4912605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64973" y="512367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64974" y="5341458"/>
            <a:ext cx="10157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64968" y="5605222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764973" y="7236048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64968" y="7448079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64970" y="7880251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764970" y="7664165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kumimoji="1" lang="en-US" altLang="ja-JP" sz="1100" dirty="0" err="1" smtClean="0">
                <a:solidFill>
                  <a:schemeClr val="bg2">
                    <a:lumMod val="90000"/>
                  </a:schemeClr>
                </a:solidFill>
              </a:rPr>
              <a:t>minutos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12518</TotalTime>
  <Words>546</Words>
  <Application>Microsoft Office PowerPoint</Application>
  <PresentationFormat>A4 210 x 297 mm</PresentationFormat>
  <Paragraphs>130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 P丸ゴシック体M</vt:lpstr>
      <vt:lpstr>AR丸ゴシック体E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163</cp:revision>
  <cp:lastPrinted>2016-08-03T04:48:15Z</cp:lastPrinted>
  <dcterms:created xsi:type="dcterms:W3CDTF">2016-03-08T01:05:21Z</dcterms:created>
  <dcterms:modified xsi:type="dcterms:W3CDTF">2016-08-31T09:41:42Z</dcterms:modified>
</cp:coreProperties>
</file>