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76" r:id="rId2"/>
    <p:sldId id="275" r:id="rId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更新" id="{865193F8-188A-43CD-B9F5-F23268D67DAF}">
          <p14:sldIdLst>
            <p14:sldId id="276"/>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133C8"/>
    <a:srgbClr val="FFCCFF"/>
    <a:srgbClr val="A5AF1D"/>
    <a:srgbClr val="FFFF99"/>
    <a:srgbClr val="9BDFF7"/>
    <a:srgbClr val="8BD9F5"/>
    <a:srgbClr val="68CEF2"/>
    <a:srgbClr val="408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0"/>
    <p:restoredTop sz="93804" autoAdjust="0"/>
  </p:normalViewPr>
  <p:slideViewPr>
    <p:cSldViewPr>
      <p:cViewPr varScale="1">
        <p:scale>
          <a:sx n="75" d="100"/>
          <a:sy n="75" d="100"/>
        </p:scale>
        <p:origin x="576" y="72"/>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0" name="ヘッダー プレースホルダー 1"/>
          <p:cNvSpPr>
            <a:spLocks noGrp="1"/>
          </p:cNvSpPr>
          <p:nvPr>
            <p:ph type="hdr" sz="quarter"/>
          </p:nvPr>
        </p:nvSpPr>
        <p:spPr>
          <a:xfrm>
            <a:off x="8" y="0"/>
            <a:ext cx="2919413" cy="495300"/>
          </a:xfrm>
          <a:prstGeom prst="rect">
            <a:avLst/>
          </a:prstGeom>
        </p:spPr>
        <p:txBody>
          <a:bodyPr vert="horz" lIns="91316" tIns="45658" rIns="91316" bIns="45658" rtlCol="0"/>
          <a:lstStyle>
            <a:lvl1pPr algn="l">
              <a:defRPr sz="1200"/>
            </a:lvl1pPr>
          </a:lstStyle>
          <a:p>
            <a:endParaRPr kumimoji="1" lang="ja-JP" altLang="en-US"/>
          </a:p>
        </p:txBody>
      </p:sp>
      <p:sp>
        <p:nvSpPr>
          <p:cNvPr id="1111" name="日付プレースホルダー 2"/>
          <p:cNvSpPr>
            <a:spLocks noGrp="1"/>
          </p:cNvSpPr>
          <p:nvPr>
            <p:ph type="dt" sz="quarter" idx="1"/>
          </p:nvPr>
        </p:nvSpPr>
        <p:spPr>
          <a:xfrm>
            <a:off x="3814763" y="0"/>
            <a:ext cx="2919412" cy="495300"/>
          </a:xfrm>
          <a:prstGeom prst="rect">
            <a:avLst/>
          </a:prstGeom>
        </p:spPr>
        <p:txBody>
          <a:bodyPr vert="horz" lIns="91316" tIns="45658" rIns="91316" bIns="45658" rtlCol="0"/>
          <a:lstStyle>
            <a:lvl1pPr algn="r">
              <a:defRPr sz="1200"/>
            </a:lvl1pPr>
          </a:lstStyle>
          <a:p>
            <a:fld id="{8A4FAE83-6876-449D-BCCE-496EC707688A}" type="datetimeFigureOut">
              <a:rPr kumimoji="1" lang="ja-JP" altLang="en-US" smtClean="0"/>
              <a:t>2024/4/2</a:t>
            </a:fld>
            <a:endParaRPr kumimoji="1" lang="ja-JP" altLang="en-US"/>
          </a:p>
        </p:txBody>
      </p:sp>
      <p:sp>
        <p:nvSpPr>
          <p:cNvPr id="1112" name="フッター プレースホルダー 3"/>
          <p:cNvSpPr>
            <a:spLocks noGrp="1"/>
          </p:cNvSpPr>
          <p:nvPr>
            <p:ph type="ftr" sz="quarter" idx="2"/>
          </p:nvPr>
        </p:nvSpPr>
        <p:spPr>
          <a:xfrm>
            <a:off x="8" y="9371018"/>
            <a:ext cx="2919413" cy="495300"/>
          </a:xfrm>
          <a:prstGeom prst="rect">
            <a:avLst/>
          </a:prstGeom>
        </p:spPr>
        <p:txBody>
          <a:bodyPr vert="horz" lIns="91316" tIns="45658" rIns="91316" bIns="45658" rtlCol="0" anchor="b"/>
          <a:lstStyle>
            <a:lvl1pPr algn="l">
              <a:defRPr sz="1200"/>
            </a:lvl1pPr>
          </a:lstStyle>
          <a:p>
            <a:endParaRPr kumimoji="1" lang="ja-JP" altLang="en-US"/>
          </a:p>
        </p:txBody>
      </p:sp>
      <p:sp>
        <p:nvSpPr>
          <p:cNvPr id="1113" name="スライド番号プレースホルダー 4"/>
          <p:cNvSpPr>
            <a:spLocks noGrp="1"/>
          </p:cNvSpPr>
          <p:nvPr>
            <p:ph type="sldNum" sz="quarter" idx="3"/>
          </p:nvPr>
        </p:nvSpPr>
        <p:spPr>
          <a:xfrm>
            <a:off x="3814763" y="9371018"/>
            <a:ext cx="2919412" cy="495300"/>
          </a:xfrm>
          <a:prstGeom prst="rect">
            <a:avLst/>
          </a:prstGeom>
        </p:spPr>
        <p:txBody>
          <a:bodyPr vert="horz" lIns="91316" tIns="45658" rIns="91316" bIns="45658"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3" name="ヘッダー プレースホルダー 1"/>
          <p:cNvSpPr>
            <a:spLocks noGrp="1"/>
          </p:cNvSpPr>
          <p:nvPr>
            <p:ph type="hdr" sz="quarter"/>
          </p:nvPr>
        </p:nvSpPr>
        <p:spPr>
          <a:xfrm>
            <a:off x="8" y="0"/>
            <a:ext cx="2919413" cy="495300"/>
          </a:xfrm>
          <a:prstGeom prst="rect">
            <a:avLst/>
          </a:prstGeom>
        </p:spPr>
        <p:txBody>
          <a:bodyPr vert="horz" lIns="91316" tIns="45658" rIns="91316" bIns="45658" rtlCol="0"/>
          <a:lstStyle>
            <a:lvl1pPr algn="l">
              <a:defRPr sz="1200"/>
            </a:lvl1pPr>
          </a:lstStyle>
          <a:p>
            <a:endParaRPr kumimoji="1" lang="ja-JP" altLang="en-US"/>
          </a:p>
        </p:txBody>
      </p:sp>
      <p:sp>
        <p:nvSpPr>
          <p:cNvPr id="1104" name="日付プレースホルダー 2"/>
          <p:cNvSpPr>
            <a:spLocks noGrp="1"/>
          </p:cNvSpPr>
          <p:nvPr>
            <p:ph type="dt" idx="1"/>
          </p:nvPr>
        </p:nvSpPr>
        <p:spPr>
          <a:xfrm>
            <a:off x="3814763" y="0"/>
            <a:ext cx="2919412" cy="495300"/>
          </a:xfrm>
          <a:prstGeom prst="rect">
            <a:avLst/>
          </a:prstGeom>
        </p:spPr>
        <p:txBody>
          <a:bodyPr vert="horz" lIns="91316" tIns="45658" rIns="91316" bIns="45658" rtlCol="0"/>
          <a:lstStyle>
            <a:lvl1pPr algn="r">
              <a:defRPr sz="1200"/>
            </a:lvl1pPr>
          </a:lstStyle>
          <a:p>
            <a:fld id="{0AC30D34-39EC-4333-89A4-48E429B38CE2}" type="datetimeFigureOut">
              <a:rPr kumimoji="1" lang="ja-JP" altLang="en-US" smtClean="0"/>
              <a:t>2024/4/2</a:t>
            </a:fld>
            <a:endParaRPr kumimoji="1" lang="ja-JP" altLang="en-US"/>
          </a:p>
        </p:txBody>
      </p:sp>
      <p:sp>
        <p:nvSpPr>
          <p:cNvPr id="1105"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316" tIns="45658" rIns="91316" bIns="45658" rtlCol="0" anchor="ctr"/>
          <a:lstStyle/>
          <a:p>
            <a:endParaRPr lang="ja-JP" altLang="en-US"/>
          </a:p>
        </p:txBody>
      </p:sp>
      <p:sp>
        <p:nvSpPr>
          <p:cNvPr id="1106" name="ノート プレースホルダー 4"/>
          <p:cNvSpPr>
            <a:spLocks noGrp="1"/>
          </p:cNvSpPr>
          <p:nvPr>
            <p:ph type="body" sz="quarter" idx="3"/>
          </p:nvPr>
        </p:nvSpPr>
        <p:spPr>
          <a:xfrm>
            <a:off x="673100" y="4748213"/>
            <a:ext cx="5389563" cy="3884612"/>
          </a:xfrm>
          <a:prstGeom prst="rect">
            <a:avLst/>
          </a:prstGeom>
        </p:spPr>
        <p:txBody>
          <a:bodyPr vert="horz" lIns="91316" tIns="45658" rIns="91316" bIns="4565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7" name="フッター プレースホルダー 5"/>
          <p:cNvSpPr>
            <a:spLocks noGrp="1"/>
          </p:cNvSpPr>
          <p:nvPr>
            <p:ph type="ftr" sz="quarter" idx="4"/>
          </p:nvPr>
        </p:nvSpPr>
        <p:spPr>
          <a:xfrm>
            <a:off x="8" y="9371018"/>
            <a:ext cx="2919413" cy="495300"/>
          </a:xfrm>
          <a:prstGeom prst="rect">
            <a:avLst/>
          </a:prstGeom>
        </p:spPr>
        <p:txBody>
          <a:bodyPr vert="horz" lIns="91316" tIns="45658" rIns="91316" bIns="45658" rtlCol="0" anchor="b"/>
          <a:lstStyle>
            <a:lvl1pPr algn="l">
              <a:defRPr sz="1200"/>
            </a:lvl1pPr>
          </a:lstStyle>
          <a:p>
            <a:endParaRPr kumimoji="1" lang="ja-JP" altLang="en-US"/>
          </a:p>
        </p:txBody>
      </p:sp>
      <p:sp>
        <p:nvSpPr>
          <p:cNvPr id="1108" name="スライド番号プレースホルダー 6"/>
          <p:cNvSpPr>
            <a:spLocks noGrp="1"/>
          </p:cNvSpPr>
          <p:nvPr>
            <p:ph type="sldNum" sz="quarter" idx="5"/>
          </p:nvPr>
        </p:nvSpPr>
        <p:spPr>
          <a:xfrm>
            <a:off x="3814763" y="9371018"/>
            <a:ext cx="2919412" cy="495300"/>
          </a:xfrm>
          <a:prstGeom prst="rect">
            <a:avLst/>
          </a:prstGeom>
        </p:spPr>
        <p:txBody>
          <a:bodyPr vert="horz" lIns="91316" tIns="45658" rIns="91316" bIns="45658"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 name="スライド イメージ プレースホルダー 1"/>
          <p:cNvSpPr>
            <a:spLocks noGrp="1" noRot="1" noChangeAspect="1"/>
          </p:cNvSpPr>
          <p:nvPr>
            <p:ph type="sldImg"/>
          </p:nvPr>
        </p:nvSpPr>
        <p:spPr/>
      </p:sp>
      <p:sp>
        <p:nvSpPr>
          <p:cNvPr id="1141" name="ノート プレースホルダー 2"/>
          <p:cNvSpPr>
            <a:spLocks noGrp="1"/>
          </p:cNvSpPr>
          <p:nvPr>
            <p:ph type="body" idx="1"/>
          </p:nvPr>
        </p:nvSpPr>
        <p:spPr/>
        <p:txBody>
          <a:bodyPr/>
          <a:lstStyle/>
          <a:p>
            <a:endParaRPr kumimoji="1" lang="ja-JP" altLang="en-US" dirty="0"/>
          </a:p>
        </p:txBody>
      </p:sp>
      <p:sp>
        <p:nvSpPr>
          <p:cNvPr id="1142" name="スライド番号プレースホルダー 3"/>
          <p:cNvSpPr>
            <a:spLocks noGrp="1"/>
          </p:cNvSpPr>
          <p:nvPr>
            <p:ph type="sldNum" sz="quarter" idx="10"/>
          </p:nvPr>
        </p:nvSpPr>
        <p:spPr/>
        <p:txBody>
          <a:bodyPr/>
          <a:lstStyle/>
          <a:p>
            <a:pPr>
              <a:defRPr/>
            </a:pPr>
            <a:fld id="{25A06A4E-BFE2-4537-88B1-4A049CB59381}" type="slidenum">
              <a:rPr lang="ja-JP" altLang="en-US" smtClean="0">
                <a:solidFill>
                  <a:prstClr val="black"/>
                </a:solidFill>
              </a:rPr>
              <a:pPr>
                <a:defRPr/>
              </a:pPr>
              <a:t>2</a:t>
            </a:fld>
            <a:endParaRPr lang="ja-JP" altLang="en-US">
              <a:solidFill>
                <a:prstClr val="black"/>
              </a:solidFill>
            </a:endParaRPr>
          </a:p>
        </p:txBody>
      </p:sp>
    </p:spTree>
    <p:extLst>
      <p:ext uri="{BB962C8B-B14F-4D97-AF65-F5344CB8AC3E}">
        <p14:creationId xmlns:p14="http://schemas.microsoft.com/office/powerpoint/2010/main" val="38966103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7" descr="mlit_top"/>
          <p:cNvPicPr>
            <a:picLocks noChangeAspect="1" noChangeArrowheads="1"/>
          </p:cNvPicPr>
          <p:nvPr userDrawn="1"/>
        </p:nvPicPr>
        <p:blipFill>
          <a:blip r:embed="rId2"/>
          <a:srcRect t="62230"/>
          <a:stretch>
            <a:fillRect/>
          </a:stretch>
        </p:blipFill>
        <p:spPr>
          <a:xfrm>
            <a:off x="0" y="6524625"/>
            <a:ext cx="9144000" cy="333375"/>
          </a:xfrm>
          <a:prstGeom prst="rect">
            <a:avLst/>
          </a:prstGeom>
          <a:noFill/>
          <a:ln>
            <a:noFill/>
          </a:ln>
        </p:spPr>
      </p:pic>
      <p:sp>
        <p:nvSpPr>
          <p:cNvPr id="1038" name="Rectangle 9"/>
          <p:cNvSpPr>
            <a:spLocks noChangeArrowheads="1"/>
          </p:cNvSpPr>
          <p:nvPr userDrawn="1"/>
        </p:nvSpPr>
        <p:spPr>
          <a:xfrm>
            <a:off x="1692275" y="3284538"/>
            <a:ext cx="7451725" cy="73025"/>
          </a:xfrm>
          <a:prstGeom prst="rect">
            <a:avLst/>
          </a:prstGeom>
          <a:solidFill>
            <a:srgbClr val="0066CC"/>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1039" name="Picture 11"/>
          <p:cNvPicPr>
            <a:picLocks noChangeAspect="1" noChangeArrowheads="1"/>
          </p:cNvPicPr>
          <p:nvPr userDrawn="1"/>
        </p:nvPicPr>
        <p:blipFill>
          <a:blip r:embed="rId3"/>
          <a:stretch>
            <a:fillRect/>
          </a:stretch>
        </p:blipFill>
        <p:spPr>
          <a:xfrm>
            <a:off x="0" y="6051550"/>
            <a:ext cx="2124075" cy="473075"/>
          </a:xfrm>
          <a:prstGeom prst="rect">
            <a:avLst/>
          </a:prstGeom>
          <a:noFill/>
          <a:ln>
            <a:noFill/>
          </a:ln>
        </p:spPr>
      </p:pic>
      <p:sp>
        <p:nvSpPr>
          <p:cNvPr id="1040" name="Text Box 12"/>
          <p:cNvSpPr txBox="1">
            <a:spLocks noChangeArrowheads="1"/>
          </p:cNvSpPr>
          <p:nvPr userDrawn="1"/>
        </p:nvSpPr>
        <p:spPr>
          <a:xfrm>
            <a:off x="0" y="6524625"/>
            <a:ext cx="3636963" cy="274638"/>
          </a:xfrm>
          <a:prstGeom prst="rect">
            <a:avLst/>
          </a:prstGeom>
          <a:noFill/>
          <a:ln>
            <a:noFill/>
          </a:ln>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1041"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endParaRPr lang="ja-JP" altLang="en-US" dirty="0"/>
          </a:p>
        </p:txBody>
      </p:sp>
      <p:sp>
        <p:nvSpPr>
          <p:cNvPr id="1042"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1043" name="Rectangle 5"/>
          <p:cNvSpPr>
            <a:spLocks noGrp="1" noChangeArrowheads="1"/>
          </p:cNvSpPr>
          <p:nvPr>
            <p:ph type="ftr" sz="quarter" idx="11"/>
          </p:nvPr>
        </p:nvSpPr>
        <p:spPr/>
        <p:txBody>
          <a:bodyPr/>
          <a:lstStyle>
            <a:lvl1pPr>
              <a:defRPr/>
            </a:lvl1pPr>
          </a:lstStyle>
          <a:p>
            <a:pPr>
              <a:defRPr/>
            </a:pPr>
            <a:endParaRPr lang="en-US" altLang="ja-JP"/>
          </a:p>
        </p:txBody>
      </p:sp>
      <p:sp>
        <p:nvSpPr>
          <p:cNvPr id="1044"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dirty="0"/>
          </a:p>
        </p:txBody>
      </p:sp>
      <p:grpSp>
        <p:nvGrpSpPr>
          <p:cNvPr id="1045" name="グループ化 1"/>
          <p:cNvGrpSpPr/>
          <p:nvPr userDrawn="1"/>
        </p:nvGrpSpPr>
        <p:grpSpPr>
          <a:xfrm>
            <a:off x="179512" y="44624"/>
            <a:ext cx="9065294" cy="580664"/>
            <a:chOff x="179512" y="116632"/>
            <a:chExt cx="9065294" cy="580664"/>
          </a:xfrm>
        </p:grpSpPr>
        <p:sp>
          <p:nvSpPr>
            <p:cNvPr id="1046" name="テキスト ボックス 18"/>
            <p:cNvSpPr txBox="1">
              <a:spLocks noChangeArrowheads="1"/>
            </p:cNvSpPr>
            <p:nvPr userDrawn="1"/>
          </p:nvSpPr>
          <p:spPr>
            <a:xfrm>
              <a:off x="8128794" y="116632"/>
              <a:ext cx="1116012" cy="246221"/>
            </a:xfrm>
            <a:prstGeom prst="rect">
              <a:avLst/>
            </a:prstGeom>
            <a:noFill/>
            <a:ln w="19050">
              <a:noFill/>
              <a:miter lim="800000"/>
              <a:headEnd/>
              <a:tailEnd/>
            </a:ln>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000" b="1" dirty="0">
                  <a:latin typeface="+mn-ea"/>
                  <a:ea typeface="+mn-ea"/>
                </a:rPr>
                <a:t>【</a:t>
              </a:r>
              <a:r>
                <a:rPr lang="ja-JP" altLang="en-US" sz="1000" b="1" dirty="0">
                  <a:latin typeface="+mn-ea"/>
                  <a:ea typeface="+mn-ea"/>
                </a:rPr>
                <a:t>機密性２</a:t>
              </a:r>
              <a:r>
                <a:rPr lang="en-US" altLang="ja-JP" sz="1000" b="1" dirty="0">
                  <a:latin typeface="+mn-ea"/>
                  <a:ea typeface="+mn-ea"/>
                </a:rPr>
                <a:t>】</a:t>
              </a:r>
            </a:p>
          </p:txBody>
        </p:sp>
        <p:sp>
          <p:nvSpPr>
            <p:cNvPr id="1047" name="テキスト ボックス 9"/>
            <p:cNvSpPr txBox="1"/>
            <p:nvPr userDrawn="1"/>
          </p:nvSpPr>
          <p:spPr>
            <a:xfrm>
              <a:off x="3361605" y="372599"/>
              <a:ext cx="5746899" cy="324697"/>
            </a:xfrm>
            <a:prstGeom prst="rect">
              <a:avLst/>
            </a:prstGeom>
            <a:noFill/>
            <a:ln w="6350">
              <a:noFill/>
            </a:ln>
            <a:effectLst/>
          </p:spPr>
          <p:txBody>
            <a:bodyPr rot="0" wrap="square" numCol="1" spcCol="0" rtlCol="0" fromWordArt="0" anchor="t" anchorCtr="0" forceAA="0" compatLnSpc="1"/>
            <a:lstStyle/>
            <a:p>
              <a:pPr algn="r"/>
              <a:r>
                <a:rPr sz="1000" b="1" dirty="0" err="1">
                  <a:solidFill>
                    <a:schemeClr val="tx1"/>
                  </a:solidFill>
                  <a:latin typeface="+mn-ea"/>
                  <a:ea typeface="+mn-ea"/>
                </a:rPr>
                <a:t>作成日_作成担当課_用途_保存期間</a:t>
              </a:r>
              <a:endParaRPr sz="1000" b="1" dirty="0">
                <a:solidFill>
                  <a:schemeClr val="tx1"/>
                </a:solidFill>
                <a:latin typeface="+mn-ea"/>
                <a:ea typeface="+mn-ea"/>
              </a:endParaRPr>
            </a:p>
          </p:txBody>
        </p:sp>
        <p:sp>
          <p:nvSpPr>
            <p:cNvPr id="1048" name="テキスト ボックス 8"/>
            <p:cNvSpPr txBox="1"/>
            <p:nvPr userDrawn="1"/>
          </p:nvSpPr>
          <p:spPr>
            <a:xfrm>
              <a:off x="179512" y="372599"/>
              <a:ext cx="3312368" cy="324697"/>
            </a:xfrm>
            <a:prstGeom prst="rect">
              <a:avLst/>
            </a:prstGeom>
            <a:noFill/>
            <a:ln w="6350">
              <a:noFill/>
            </a:ln>
            <a:effectLst/>
          </p:spPr>
          <p:txBody>
            <a:bodyPr rot="0" wrap="square" numCol="1" spcCol="0" rtlCol="0" fromWordArt="0" anchor="t" anchorCtr="0" forceAA="0" compatLnSpc="1"/>
            <a:lstStyle/>
            <a:p>
              <a:r>
                <a:rPr sz="1000" b="1" dirty="0" err="1">
                  <a:solidFill>
                    <a:schemeClr val="tx1"/>
                  </a:solidFill>
                  <a:latin typeface="+mn-ea"/>
                  <a:ea typeface="+mn-ea"/>
                </a:rPr>
                <a:t>発出元</a:t>
              </a:r>
              <a:r>
                <a:rPr sz="1000" b="1" dirty="0">
                  <a:solidFill>
                    <a:schemeClr val="tx1"/>
                  </a:solidFill>
                  <a:latin typeface="+mn-ea"/>
                  <a:ea typeface="+mn-ea"/>
                </a:rPr>
                <a:t> → </a:t>
              </a:r>
              <a:r>
                <a:rPr sz="1000" b="1" dirty="0" err="1">
                  <a:solidFill>
                    <a:schemeClr val="tx1"/>
                  </a:solidFill>
                  <a:latin typeface="+mn-ea"/>
                  <a:ea typeface="+mn-ea"/>
                </a:rPr>
                <a:t>発出先</a:t>
              </a:r>
              <a:endParaRPr sz="1000" b="1" dirty="0">
                <a:solidFill>
                  <a:schemeClr val="tx1"/>
                </a:solidFill>
                <a:latin typeface="+mn-ea"/>
                <a:ea typeface="+mn-ea"/>
              </a:endParaRPr>
            </a:p>
          </p:txBody>
        </p:sp>
      </p:gr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3" name="タイトル 1"/>
          <p:cNvSpPr>
            <a:spLocks noGrp="1"/>
          </p:cNvSpPr>
          <p:nvPr>
            <p:ph type="title"/>
          </p:nvPr>
        </p:nvSpPr>
        <p:spPr/>
        <p:txBody>
          <a:bodyPr/>
          <a:lstStyle/>
          <a:p>
            <a:r>
              <a:rPr lang="ja-JP" altLang="en-US"/>
              <a:t>マスター タイトルの書式設定</a:t>
            </a:r>
          </a:p>
        </p:txBody>
      </p:sp>
      <p:sp>
        <p:nvSpPr>
          <p:cNvPr id="1094"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8"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1099"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01"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50" name="タイトル 1"/>
          <p:cNvSpPr>
            <a:spLocks noGrp="1"/>
          </p:cNvSpPr>
          <p:nvPr>
            <p:ph type="title"/>
          </p:nvPr>
        </p:nvSpPr>
        <p:spPr/>
        <p:txBody>
          <a:bodyPr/>
          <a:lstStyle/>
          <a:p>
            <a:r>
              <a:rPr lang="ja-JP" altLang="en-US"/>
              <a:t>マスター タイトルの書式設定</a:t>
            </a:r>
          </a:p>
        </p:txBody>
      </p:sp>
      <p:sp>
        <p:nvSpPr>
          <p:cNvPr id="1051"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105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3"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5"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1056"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8"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60" name="タイトル 1"/>
          <p:cNvSpPr>
            <a:spLocks noGrp="1"/>
          </p:cNvSpPr>
          <p:nvPr>
            <p:ph type="title"/>
          </p:nvPr>
        </p:nvSpPr>
        <p:spPr/>
        <p:txBody>
          <a:bodyPr/>
          <a:lstStyle/>
          <a:p>
            <a:r>
              <a:rPr lang="ja-JP" altLang="en-US"/>
              <a:t>マスター タイトルの書式設定</a:t>
            </a:r>
          </a:p>
        </p:txBody>
      </p:sp>
      <p:sp>
        <p:nvSpPr>
          <p:cNvPr id="1061"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2"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4"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6"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106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7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6"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1"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1082"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3"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5"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7"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1088"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89"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1"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6"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27" name="Rectangle 6"/>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1028" name="Group 18"/>
          <p:cNvGrpSpPr/>
          <p:nvPr userDrawn="1"/>
        </p:nvGrpSpPr>
        <p:grpSpPr>
          <a:xfrm>
            <a:off x="0" y="-1"/>
            <a:ext cx="9144000" cy="748453"/>
            <a:chOff x="0" y="0"/>
            <a:chExt cx="5760" cy="344"/>
          </a:xfrm>
        </p:grpSpPr>
        <p:pic>
          <p:nvPicPr>
            <p:cNvPr id="1029" name="Picture 9" descr="mlit_top"/>
            <p:cNvPicPr>
              <a:picLocks noChangeAspect="1" noChangeArrowheads="1"/>
            </p:cNvPicPr>
            <p:nvPr userDrawn="1"/>
          </p:nvPicPr>
          <p:blipFill>
            <a:blip r:embed="rId13"/>
            <a:srcRect t="26801" b="65286"/>
            <a:stretch>
              <a:fillRect/>
            </a:stretch>
          </p:blipFill>
          <p:spPr>
            <a:xfrm>
              <a:off x="0" y="300"/>
              <a:ext cx="5760" cy="44"/>
            </a:xfrm>
            <a:prstGeom prst="rect">
              <a:avLst/>
            </a:prstGeom>
            <a:noFill/>
            <a:ln>
              <a:noFill/>
            </a:ln>
          </p:spPr>
        </p:pic>
        <p:grpSp>
          <p:nvGrpSpPr>
            <p:cNvPr id="1030" name="Group 17"/>
            <p:cNvGrpSpPr/>
            <p:nvPr userDrawn="1"/>
          </p:nvGrpSpPr>
          <p:grpSpPr>
            <a:xfrm>
              <a:off x="0" y="0"/>
              <a:ext cx="5760" cy="318"/>
              <a:chOff x="0" y="0"/>
              <a:chExt cx="5760" cy="318"/>
            </a:xfrm>
          </p:grpSpPr>
          <p:pic>
            <p:nvPicPr>
              <p:cNvPr id="1031" name="Picture 11" descr="mlit_top"/>
              <p:cNvPicPr>
                <a:picLocks noChangeAspect="1" noChangeArrowheads="1"/>
              </p:cNvPicPr>
              <p:nvPr userDrawn="1"/>
            </p:nvPicPr>
            <p:blipFill>
              <a:blip r:embed="rId14"/>
              <a:srcRect r="66945" b="42805"/>
              <a:stretch>
                <a:fillRect/>
              </a:stretch>
            </p:blipFill>
            <p:spPr>
              <a:xfrm>
                <a:off x="3856" y="0"/>
                <a:ext cx="1904" cy="318"/>
              </a:xfrm>
              <a:prstGeom prst="rect">
                <a:avLst/>
              </a:prstGeom>
              <a:noFill/>
              <a:ln>
                <a:noFill/>
              </a:ln>
            </p:spPr>
          </p:pic>
          <p:pic>
            <p:nvPicPr>
              <p:cNvPr id="1032" name="Picture 16" descr="mlit_top"/>
              <p:cNvPicPr>
                <a:picLocks noChangeAspect="1" noChangeArrowheads="1"/>
              </p:cNvPicPr>
              <p:nvPr userDrawn="1"/>
            </p:nvPicPr>
            <p:blipFill>
              <a:blip r:embed="rId15"/>
              <a:srcRect l="50000" b="42805"/>
              <a:stretch>
                <a:fillRect/>
              </a:stretch>
            </p:blipFill>
            <p:spPr>
              <a:xfrm>
                <a:off x="1043" y="0"/>
                <a:ext cx="2880" cy="318"/>
              </a:xfrm>
              <a:prstGeom prst="rect">
                <a:avLst/>
              </a:prstGeom>
              <a:noFill/>
              <a:ln>
                <a:noFill/>
              </a:ln>
            </p:spPr>
          </p:pic>
          <p:pic>
            <p:nvPicPr>
              <p:cNvPr id="1033" name="Picture 10" descr="mlit_top"/>
              <p:cNvPicPr>
                <a:picLocks noChangeAspect="1" noChangeArrowheads="1"/>
              </p:cNvPicPr>
              <p:nvPr userDrawn="1"/>
            </p:nvPicPr>
            <p:blipFill>
              <a:blip r:embed="rId15"/>
              <a:srcRect l="68906" b="42805"/>
              <a:stretch>
                <a:fillRect/>
              </a:stretch>
            </p:blipFill>
            <p:spPr>
              <a:xfrm>
                <a:off x="0" y="0"/>
                <a:ext cx="1791" cy="318"/>
              </a:xfrm>
              <a:prstGeom prst="rect">
                <a:avLst/>
              </a:prstGeom>
              <a:noFill/>
              <a:ln>
                <a:noFill/>
              </a:ln>
            </p:spPr>
          </p:pic>
        </p:grpSp>
      </p:grpSp>
      <p:sp>
        <p:nvSpPr>
          <p:cNvPr id="1034" name="Rectangle 2"/>
          <p:cNvSpPr>
            <a:spLocks noGrp="1" noChangeArrowheads="1"/>
          </p:cNvSpPr>
          <p:nvPr>
            <p:ph type="title"/>
          </p:nvPr>
        </p:nvSpPr>
        <p:spPr>
          <a:xfrm>
            <a:off x="0" y="0"/>
            <a:ext cx="7740352"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pic>
        <p:nvPicPr>
          <p:cNvPr id="1035" name="Picture 14"/>
          <p:cNvPicPr>
            <a:picLocks noChangeAspect="1" noChangeArrowheads="1"/>
          </p:cNvPicPr>
          <p:nvPr userDrawn="1"/>
        </p:nvPicPr>
        <p:blipFill>
          <a:blip r:embed="rId16"/>
          <a:srcRect t="3670"/>
          <a:stretch>
            <a:fillRect/>
          </a:stretch>
        </p:blipFill>
        <p:spPr>
          <a:xfrm>
            <a:off x="7593013" y="0"/>
            <a:ext cx="1550987" cy="33337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p:nvPr>
        </p:nvSpPr>
        <p:spPr/>
        <p:txBody>
          <a:bodyPr/>
          <a:lstStyle/>
          <a:p>
            <a:r>
              <a:rPr lang="ja-JP" altLang="en-US"/>
              <a:t>都市防災総合推進事業の概要</a:t>
            </a:r>
            <a:endParaRPr lang="ja-JP" altLang="en-US" dirty="0"/>
          </a:p>
        </p:txBody>
      </p:sp>
      <p:sp>
        <p:nvSpPr>
          <p:cNvPr id="3" name="サブタイトル 2"/>
          <p:cNvSpPr>
            <a:spLocks noGrp="1"/>
          </p:cNvSpPr>
          <p:nvPr>
            <p:ph type="subTitle" idx="1"/>
          </p:nvPr>
        </p:nvSpPr>
        <p:spPr/>
        <p:txBody>
          <a:bodyPr/>
          <a:lstStyle/>
          <a:p>
            <a:r>
              <a:rPr lang="ja-JP" altLang="en-US" dirty="0"/>
              <a:t>国土交通省 都市局 都市安全課</a:t>
            </a:r>
            <a:endParaRPr lang="en-US" altLang="ja-JP" dirty="0"/>
          </a:p>
          <a:p>
            <a:r>
              <a:rPr lang="ja-JP" altLang="en-US" dirty="0"/>
              <a:t>令和６年４月更新</a:t>
            </a:r>
          </a:p>
        </p:txBody>
      </p:sp>
      <p:sp>
        <p:nvSpPr>
          <p:cNvPr id="2" name="正方形/長方形 1"/>
          <p:cNvSpPr/>
          <p:nvPr/>
        </p:nvSpPr>
        <p:spPr>
          <a:xfrm>
            <a:off x="179512" y="260648"/>
            <a:ext cx="1192088"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020272" y="80628"/>
            <a:ext cx="2016224" cy="5400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25735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タイトル 5"/>
          <p:cNvSpPr>
            <a:spLocks noGrp="1"/>
          </p:cNvSpPr>
          <p:nvPr>
            <p:ph type="title"/>
          </p:nvPr>
        </p:nvSpPr>
        <p:spPr/>
        <p:txBody>
          <a:bodyPr/>
          <a:lstStyle/>
          <a:p>
            <a:r>
              <a:rPr lang="ja-JP" altLang="en-US" sz="2800" dirty="0">
                <a:latin typeface="+mj-ea"/>
              </a:rPr>
              <a:t>都市防災総合推進事業の概要</a:t>
            </a:r>
            <a:endParaRPr lang="ja-JP" altLang="en-US" sz="2000" dirty="0">
              <a:latin typeface="+mj-ea"/>
            </a:endParaRPr>
          </a:p>
        </p:txBody>
      </p:sp>
      <p:sp>
        <p:nvSpPr>
          <p:cNvPr id="1116" name="角丸四角形 31"/>
          <p:cNvSpPr/>
          <p:nvPr/>
        </p:nvSpPr>
        <p:spPr>
          <a:xfrm>
            <a:off x="49595" y="765613"/>
            <a:ext cx="9041652" cy="400629"/>
          </a:xfrm>
          <a:prstGeom prst="roundRect">
            <a:avLst>
              <a:gd name="adj" fmla="val 5699"/>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17" name="正方形/長方形 34"/>
          <p:cNvSpPr/>
          <p:nvPr/>
        </p:nvSpPr>
        <p:spPr>
          <a:xfrm>
            <a:off x="2867051" y="1238563"/>
            <a:ext cx="2064989"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r>
              <a:rPr lang="ja-JP" altLang="en-US" sz="1000" dirty="0">
                <a:solidFill>
                  <a:schemeClr val="tx1"/>
                </a:solidFill>
                <a:latin typeface="Meiryo UI" panose="020B0604030504040204" pitchFamily="50" charset="-128"/>
                <a:ea typeface="Meiryo UI" panose="020B0604030504040204" pitchFamily="50" charset="-128"/>
              </a:rPr>
              <a:t>　事業主体：市町村、都道府県 等</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1118" name="正方形/長方形 35"/>
          <p:cNvSpPr/>
          <p:nvPr/>
        </p:nvSpPr>
        <p:spPr>
          <a:xfrm>
            <a:off x="95005" y="1219131"/>
            <a:ext cx="2564163" cy="259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a:lnSpc>
                <a:spcPts val="1309"/>
              </a:lnSpc>
            </a:pPr>
            <a:r>
              <a:rPr lang="ja-JP" altLang="en-US" sz="1400" b="1" u="sng" kern="0" spc="-93" dirty="0">
                <a:solidFill>
                  <a:schemeClr val="tx1"/>
                </a:solidFill>
                <a:latin typeface="Meiryo UI" panose="020B0604030504040204" pitchFamily="50" charset="-128"/>
                <a:ea typeface="Meiryo UI" panose="020B0604030504040204" pitchFamily="50" charset="-128"/>
              </a:rPr>
              <a:t>○ 都市防災総合推進事業の概要</a:t>
            </a:r>
          </a:p>
        </p:txBody>
      </p:sp>
      <p:graphicFrame>
        <p:nvGraphicFramePr>
          <p:cNvPr id="1119" name="表 36"/>
          <p:cNvGraphicFramePr>
            <a:graphicFrameLocks noGrp="1"/>
          </p:cNvGraphicFramePr>
          <p:nvPr>
            <p:extLst>
              <p:ext uri="{D42A27DB-BD31-4B8C-83A1-F6EECF244321}">
                <p14:modId xmlns:p14="http://schemas.microsoft.com/office/powerpoint/2010/main" val="4262069490"/>
              </p:ext>
            </p:extLst>
          </p:nvPr>
        </p:nvGraphicFramePr>
        <p:xfrm>
          <a:off x="4968496" y="1451152"/>
          <a:ext cx="4068000" cy="2371520"/>
        </p:xfrm>
        <a:graphic>
          <a:graphicData uri="http://schemas.openxmlformats.org/drawingml/2006/table">
            <a:tbl>
              <a:tblPr firstRow="1" bandRow="1">
                <a:tableStyleId>{2D5ABB26-0587-4C30-8999-92F81FD0307C}</a:tableStyleId>
              </a:tblPr>
              <a:tblGrid>
                <a:gridCol w="354508">
                  <a:extLst>
                    <a:ext uri="{9D8B030D-6E8A-4147-A177-3AD203B41FA5}">
                      <a16:colId xmlns:a16="http://schemas.microsoft.com/office/drawing/2014/main" val="20000"/>
                    </a:ext>
                  </a:extLst>
                </a:gridCol>
                <a:gridCol w="3713492">
                  <a:extLst>
                    <a:ext uri="{9D8B030D-6E8A-4147-A177-3AD203B41FA5}">
                      <a16:colId xmlns:a16="http://schemas.microsoft.com/office/drawing/2014/main" val="20001"/>
                    </a:ext>
                  </a:extLst>
                </a:gridCol>
              </a:tblGrid>
              <a:tr h="1871892">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施行地区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5520" marR="85520" marT="42760" marB="4276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nSpc>
                          <a:spcPct val="100000"/>
                        </a:lnSpc>
                      </a:pPr>
                      <a:r>
                        <a:rPr kumimoji="1" lang="ja-JP" altLang="en-US" sz="1000" b="1" dirty="0">
                          <a:solidFill>
                            <a:schemeClr val="tx1"/>
                          </a:solidFill>
                          <a:latin typeface="Meiryo UI" panose="020B0604030504040204" pitchFamily="50" charset="-128"/>
                          <a:ea typeface="Meiryo UI" panose="020B0604030504040204" pitchFamily="50" charset="-128"/>
                        </a:rPr>
                        <a:t>＜事業メニュー①　③～⑤＞</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92075" lvl="0" indent="-92075">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u="none" dirty="0">
                          <a:solidFill>
                            <a:schemeClr val="tx1"/>
                          </a:solidFill>
                          <a:latin typeface="Meiryo UI" panose="020B0604030504040204" pitchFamily="50" charset="-128"/>
                          <a:ea typeface="Meiryo UI" panose="020B0604030504040204" pitchFamily="50" charset="-128"/>
                        </a:rPr>
                        <a:t>災害の危険性が高い区域</a:t>
                      </a:r>
                      <a:r>
                        <a:rPr kumimoji="1" lang="ja-JP" altLang="en-US" sz="900" u="none" dirty="0">
                          <a:solidFill>
                            <a:schemeClr val="tx1"/>
                          </a:solidFill>
                          <a:latin typeface="Meiryo UI" panose="020B0604030504040204" pitchFamily="50" charset="-128"/>
                          <a:ea typeface="Meiryo UI" panose="020B0604030504040204" pitchFamily="50" charset="-128"/>
                        </a:rPr>
                        <a:t>（浸水想定区域、土砂</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津波</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火山災害</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92075" lvl="0" indent="-92075">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警戒区域（地域）等）</a:t>
                      </a:r>
                      <a:r>
                        <a:rPr kumimoji="1" lang="ja-JP" altLang="en-US" sz="1000" u="none" dirty="0">
                          <a:solidFill>
                            <a:schemeClr val="tx1"/>
                          </a:solidFill>
                          <a:latin typeface="Meiryo UI" panose="020B0604030504040204" pitchFamily="50" charset="-128"/>
                          <a:ea typeface="Meiryo UI" panose="020B0604030504040204" pitchFamily="50" charset="-128"/>
                        </a:rPr>
                        <a:t>を含む市街地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　・大規模地震発生の可能性の高い地域</a:t>
                      </a:r>
                      <a:r>
                        <a:rPr kumimoji="1" lang="en-US" altLang="ja-JP" sz="1000" baseline="30000" dirty="0">
                          <a:solidFill>
                            <a:schemeClr val="tx1"/>
                          </a:solidFill>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（⑤については市街地に限る）</a:t>
                      </a:r>
                      <a:endParaRPr kumimoji="1" lang="en-US" altLang="ja-JP" sz="900" baseline="0" dirty="0">
                        <a:solidFill>
                          <a:schemeClr val="tx1"/>
                        </a:solidFill>
                        <a:latin typeface="Meiryo UI" panose="020B0604030504040204" pitchFamily="50" charset="-128"/>
                        <a:ea typeface="Meiryo UI" panose="020B0604030504040204" pitchFamily="50" charset="-128"/>
                      </a:endParaRPr>
                    </a:p>
                    <a:p>
                      <a:pPr marL="92075" lvl="0" indent="-92075">
                        <a:lnSpc>
                          <a:spcPct val="100000"/>
                        </a:lnSpc>
                      </a:pPr>
                      <a:r>
                        <a:rPr kumimoji="1" lang="ja-JP" altLang="en-US" sz="1000" baseline="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・危険密集市街地を含む市</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lvl="0" indent="-92075">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DID</a:t>
                      </a:r>
                      <a:r>
                        <a:rPr kumimoji="1" lang="ja-JP" altLang="en-US" sz="1000" dirty="0">
                          <a:solidFill>
                            <a:schemeClr val="tx1"/>
                          </a:solidFill>
                          <a:latin typeface="Meiryo UI" panose="020B0604030504040204" pitchFamily="50" charset="-128"/>
                          <a:ea typeface="Meiryo UI" panose="020B0604030504040204" pitchFamily="50" charset="-128"/>
                        </a:rPr>
                        <a:t>地区</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000" b="1" dirty="0">
                          <a:solidFill>
                            <a:schemeClr val="tx1"/>
                          </a:solidFill>
                          <a:latin typeface="Meiryo UI" panose="020B0604030504040204" pitchFamily="50" charset="-128"/>
                          <a:ea typeface="Meiryo UI" panose="020B0604030504040204" pitchFamily="50" charset="-128"/>
                        </a:rPr>
                        <a:t>＜事業メニュー⑥＞</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85725"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・大規模地震発生の可能性の高い地域</a:t>
                      </a:r>
                      <a:r>
                        <a:rPr kumimoji="1" lang="en-US" altLang="ja-JP" sz="1000" baseline="30000" dirty="0">
                          <a:solidFill>
                            <a:schemeClr val="tx1"/>
                          </a:solidFill>
                          <a:latin typeface="Meiryo UI" panose="020B0604030504040204" pitchFamily="50" charset="-128"/>
                          <a:ea typeface="Meiryo UI" panose="020B0604030504040204" pitchFamily="50" charset="-128"/>
                        </a:rPr>
                        <a:t>※</a:t>
                      </a:r>
                      <a:r>
                        <a:rPr kumimoji="1" lang="ja-JP" altLang="en-US" sz="1000" baseline="30000" dirty="0">
                          <a:solidFill>
                            <a:schemeClr val="tx1"/>
                          </a:solidFill>
                          <a:latin typeface="Meiryo UI" panose="020B0604030504040204" pitchFamily="50" charset="-128"/>
                          <a:ea typeface="Meiryo UI" panose="020B0604030504040204" pitchFamily="50" charset="-128"/>
                        </a:rPr>
                        <a:t>３</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85725"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・危険密集市街地を含む市</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85725"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DID</a:t>
                      </a:r>
                      <a:r>
                        <a:rPr kumimoji="1" lang="ja-JP" altLang="en-US" sz="1000" dirty="0">
                          <a:solidFill>
                            <a:schemeClr val="tx1"/>
                          </a:solidFill>
                          <a:latin typeface="Meiryo UI" panose="020B0604030504040204" pitchFamily="50" charset="-128"/>
                          <a:ea typeface="Meiryo UI" panose="020B0604030504040204" pitchFamily="50" charset="-128"/>
                        </a:rPr>
                        <a:t>地区、三大都市圏既成市街地、政令市、道府県庁所在市</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＜事業メニュー⑦＞</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　・危険密集市街地</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＜事業メニュー⑧＞</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　・激甚災害による被災地　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　・事前復興まちづくり計画に基づく事業を実施する市町村</a:t>
                      </a:r>
                      <a:r>
                        <a:rPr kumimoji="1" lang="en-US" altLang="ja-JP" sz="1000" baseline="30000" dirty="0">
                          <a:solidFill>
                            <a:schemeClr val="tx1"/>
                          </a:solidFill>
                          <a:latin typeface="Meiryo UI" panose="020B0604030504040204" pitchFamily="50" charset="-128"/>
                          <a:ea typeface="Meiryo UI" panose="020B0604030504040204" pitchFamily="50" charset="-128"/>
                        </a:rPr>
                        <a:t>※</a:t>
                      </a:r>
                      <a:r>
                        <a:rPr kumimoji="1" lang="ja-JP" altLang="en-US" sz="1000" baseline="30000" dirty="0">
                          <a:solidFill>
                            <a:schemeClr val="tx1"/>
                          </a:solidFill>
                          <a:latin typeface="Meiryo UI" panose="020B0604030504040204" pitchFamily="50" charset="-128"/>
                          <a:ea typeface="Meiryo UI" panose="020B0604030504040204" pitchFamily="50" charset="-128"/>
                        </a:rPr>
                        <a:t>４</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20" name="正方形/長方形 37"/>
          <p:cNvSpPr/>
          <p:nvPr/>
        </p:nvSpPr>
        <p:spPr>
          <a:xfrm>
            <a:off x="4932040" y="1206218"/>
            <a:ext cx="1070101" cy="259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a:lnSpc>
                <a:spcPts val="1309"/>
              </a:lnSpc>
            </a:pPr>
            <a:r>
              <a:rPr lang="ja-JP" altLang="en-US" sz="1400" b="1" u="sng" kern="0" spc="-93" dirty="0">
                <a:solidFill>
                  <a:schemeClr val="tx1"/>
                </a:solidFill>
                <a:latin typeface="Meiryo UI" panose="020B0604030504040204" pitchFamily="50" charset="-128"/>
                <a:ea typeface="Meiryo UI" panose="020B0604030504040204" pitchFamily="50" charset="-128"/>
              </a:rPr>
              <a:t>○ 地区要件</a:t>
            </a:r>
          </a:p>
        </p:txBody>
      </p:sp>
      <p:sp>
        <p:nvSpPr>
          <p:cNvPr id="1121" name="正方形/長方形 39"/>
          <p:cNvSpPr/>
          <p:nvPr/>
        </p:nvSpPr>
        <p:spPr>
          <a:xfrm>
            <a:off x="49593" y="1196500"/>
            <a:ext cx="9041654" cy="5638769"/>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aphicFrame>
        <p:nvGraphicFramePr>
          <p:cNvPr id="1124" name="表 42"/>
          <p:cNvGraphicFramePr>
            <a:graphicFrameLocks noGrp="1"/>
          </p:cNvGraphicFramePr>
          <p:nvPr>
            <p:extLst>
              <p:ext uri="{D42A27DB-BD31-4B8C-83A1-F6EECF244321}">
                <p14:modId xmlns:p14="http://schemas.microsoft.com/office/powerpoint/2010/main" val="744465781"/>
              </p:ext>
            </p:extLst>
          </p:nvPr>
        </p:nvGraphicFramePr>
        <p:xfrm>
          <a:off x="107504" y="1459773"/>
          <a:ext cx="4804016" cy="4638120"/>
        </p:xfrm>
        <a:graphic>
          <a:graphicData uri="http://schemas.openxmlformats.org/drawingml/2006/table">
            <a:tbl>
              <a:tblPr firstRow="1" bandRow="1">
                <a:tableStyleId>{5C22544A-7EE6-4342-B048-85BDC9FD1C3A}</a:tableStyleId>
              </a:tblPr>
              <a:tblGrid>
                <a:gridCol w="1476000">
                  <a:extLst>
                    <a:ext uri="{9D8B030D-6E8A-4147-A177-3AD203B41FA5}">
                      <a16:colId xmlns:a16="http://schemas.microsoft.com/office/drawing/2014/main" val="20000"/>
                    </a:ext>
                  </a:extLst>
                </a:gridCol>
                <a:gridCol w="2356016">
                  <a:extLst>
                    <a:ext uri="{9D8B030D-6E8A-4147-A177-3AD203B41FA5}">
                      <a16:colId xmlns:a16="http://schemas.microsoft.com/office/drawing/2014/main" val="20001"/>
                    </a:ext>
                  </a:extLst>
                </a:gridCol>
                <a:gridCol w="972000">
                  <a:extLst>
                    <a:ext uri="{9D8B030D-6E8A-4147-A177-3AD203B41FA5}">
                      <a16:colId xmlns:a16="http://schemas.microsoft.com/office/drawing/2014/main" val="20002"/>
                    </a:ext>
                  </a:extLst>
                </a:gridCol>
              </a:tblGrid>
              <a:tr h="216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事業メニュー</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主な交付対象施設等</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国費率</a:t>
                      </a:r>
                      <a:r>
                        <a:rPr kumimoji="1" lang="en-US" altLang="ja-JP" sz="1000" b="0" baseline="30000" dirty="0">
                          <a:solidFill>
                            <a:schemeClr val="tx1"/>
                          </a:solidFill>
                          <a:latin typeface="Meiryo UI" panose="020B0604030504040204" pitchFamily="50" charset="-128"/>
                          <a:ea typeface="Meiryo UI" panose="020B0604030504040204" pitchFamily="50" charset="-128"/>
                        </a:rPr>
                        <a:t>※</a:t>
                      </a:r>
                      <a:r>
                        <a:rPr kumimoji="1" lang="ja-JP" altLang="en-US" sz="1000" b="0" baseline="30000" dirty="0">
                          <a:solidFill>
                            <a:schemeClr val="tx1"/>
                          </a:solidFill>
                          <a:latin typeface="Meiryo UI" panose="020B0604030504040204" pitchFamily="50" charset="-128"/>
                          <a:ea typeface="Meiryo UI" panose="020B0604030504040204" pitchFamily="50" charset="-128"/>
                        </a:rPr>
                        <a:t>５</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790308040"/>
                  </a:ext>
                </a:extLst>
              </a:tr>
              <a:tr h="209109">
                <a:tc>
                  <a:txBody>
                    <a:bodyPr/>
                    <a:lstStyle/>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①災害危険度判定調査</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lgn="l"/>
                      <a:r>
                        <a:rPr kumimoji="1" lang="ja-JP" altLang="en-US" sz="1000" b="0" dirty="0">
                          <a:solidFill>
                            <a:schemeClr val="tx1"/>
                          </a:solidFill>
                          <a:latin typeface="Meiryo UI" panose="020B0604030504040204" pitchFamily="50" charset="-128"/>
                          <a:ea typeface="Meiryo UI" panose="020B0604030504040204" pitchFamily="50" charset="-128"/>
                        </a:rPr>
                        <a:t>・各種災害に対する危険度判定調査</a:t>
                      </a: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rPr>
                        <a:t>１／３</a:t>
                      </a:r>
                      <a:r>
                        <a:rPr kumimoji="1" lang="en-US" altLang="ja-JP" sz="1000" b="0" baseline="40000" dirty="0">
                          <a:solidFill>
                            <a:schemeClr val="tx1"/>
                          </a:solidFill>
                          <a:latin typeface="Meiryo UI" panose="020B0604030504040204" pitchFamily="50" charset="-128"/>
                          <a:ea typeface="Meiryo UI" panose="020B0604030504040204" pitchFamily="50" charset="-128"/>
                        </a:rPr>
                        <a:t>※</a:t>
                      </a:r>
                      <a:r>
                        <a:rPr kumimoji="1" lang="ja-JP" altLang="en-US" sz="1000" b="0" baseline="40000" dirty="0">
                          <a:solidFill>
                            <a:schemeClr val="tx1"/>
                          </a:solidFill>
                          <a:latin typeface="Meiryo UI" panose="020B0604030504040204" pitchFamily="50" charset="-128"/>
                          <a:ea typeface="Meiryo UI" panose="020B0604030504040204" pitchFamily="50" charset="-128"/>
                        </a:rPr>
                        <a:t>１</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30502">
                <a:tc>
                  <a:txBody>
                    <a:bodyPr/>
                    <a:lstStyle/>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②盛土による災害</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　防止のための調査</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lgn="l"/>
                      <a:r>
                        <a:rPr kumimoji="1" lang="ja-JP" altLang="en-US" sz="1000" b="0" dirty="0">
                          <a:solidFill>
                            <a:schemeClr val="tx1"/>
                          </a:solidFill>
                          <a:latin typeface="Meiryo UI" panose="020B0604030504040204" pitchFamily="50" charset="-128"/>
                          <a:ea typeface="Meiryo UI" panose="020B0604030504040204" pitchFamily="50" charset="-128"/>
                        </a:rPr>
                        <a:t>・盛土等に伴う災害の発生の恐れがある区域の把握及び既存の危険な盛土の把握のために必要な調査</a:t>
                      </a: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１／３</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dirty="0">
                          <a:solidFill>
                            <a:schemeClr val="tx1"/>
                          </a:solidFill>
                          <a:latin typeface="Meiryo UI" panose="020B0604030504040204" pitchFamily="50" charset="-128"/>
                          <a:ea typeface="Meiryo UI" panose="020B0604030504040204" pitchFamily="50" charset="-128"/>
                        </a:rPr>
                        <a:t>(R6</a:t>
                      </a:r>
                      <a:r>
                        <a:rPr kumimoji="1" lang="ja-JP" altLang="en-US" sz="700" b="0" dirty="0">
                          <a:solidFill>
                            <a:schemeClr val="tx1"/>
                          </a:solidFill>
                          <a:latin typeface="Meiryo UI" panose="020B0604030504040204" pitchFamily="50" charset="-128"/>
                          <a:ea typeface="Meiryo UI" panose="020B0604030504040204" pitchFamily="50" charset="-128"/>
                        </a:rPr>
                        <a:t>年度まで１／２</a:t>
                      </a:r>
                      <a:r>
                        <a:rPr kumimoji="1" lang="en-US" altLang="ja-JP" sz="700" b="0" dirty="0">
                          <a:solidFill>
                            <a:schemeClr val="tx1"/>
                          </a:solidFill>
                          <a:latin typeface="Meiryo UI" panose="020B0604030504040204" pitchFamily="50" charset="-128"/>
                          <a:ea typeface="Meiryo UI" panose="020B0604030504040204" pitchFamily="50" charset="-128"/>
                        </a:rPr>
                        <a:t>)</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5149267"/>
                  </a:ext>
                </a:extLst>
              </a:tr>
              <a:tr h="0">
                <a:tc>
                  <a:txBody>
                    <a:bodyPr/>
                    <a:lstStyle/>
                    <a:p>
                      <a:pPr marL="177800" indent="-177800" algn="l" defTabSz="926470" rtl="0" eaLnBrk="1" latinLnBrk="0" hangingPunct="1"/>
                      <a:r>
                        <a:rPr kumimoji="1" lang="ja-JP" altLang="en-US" sz="1000" b="0" kern="1200" dirty="0">
                          <a:solidFill>
                            <a:schemeClr val="tx1"/>
                          </a:solidFill>
                          <a:latin typeface="Meiryo UI" panose="020B0604030504040204" pitchFamily="50" charset="-128"/>
                          <a:ea typeface="Meiryo UI" panose="020B0604030504040204" pitchFamily="50" charset="-128"/>
                          <a:cs typeface="+mn-cs"/>
                        </a:rPr>
                        <a:t>③住民等のまちづくり活動支援</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・住民等に対する啓発活動</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・まちづくり協議会活動助成</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rPr>
                        <a:t>１／３</a:t>
                      </a:r>
                      <a:r>
                        <a:rPr kumimoji="1" lang="en-US" altLang="ja-JP" sz="1000" b="0" baseline="40000" dirty="0">
                          <a:solidFill>
                            <a:schemeClr val="tx1"/>
                          </a:solidFill>
                          <a:latin typeface="Meiryo UI" panose="020B0604030504040204" pitchFamily="50" charset="-128"/>
                          <a:ea typeface="Meiryo UI" panose="020B0604030504040204" pitchFamily="50" charset="-128"/>
                        </a:rPr>
                        <a:t>※</a:t>
                      </a:r>
                      <a:r>
                        <a:rPr kumimoji="1" lang="ja-JP" altLang="en-US" sz="1000" b="0" baseline="40000" dirty="0">
                          <a:solidFill>
                            <a:schemeClr val="tx1"/>
                          </a:solidFill>
                          <a:latin typeface="Meiryo UI" panose="020B0604030504040204" pitchFamily="50" charset="-128"/>
                          <a:ea typeface="Meiryo UI" panose="020B0604030504040204" pitchFamily="50" charset="-128"/>
                        </a:rPr>
                        <a:t>１</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277">
                <a:tc>
                  <a:txBody>
                    <a:bodyPr/>
                    <a:lstStyle/>
                    <a:p>
                      <a:pPr marL="177800" indent="-177800" algn="l" defTabSz="926470" rtl="0" eaLnBrk="1" latinLnBrk="0" hangingPunct="1"/>
                      <a:r>
                        <a:rPr kumimoji="1" lang="ja-JP" altLang="en-US" sz="1000" b="0" kern="1200" dirty="0">
                          <a:solidFill>
                            <a:schemeClr val="tx1"/>
                          </a:solidFill>
                          <a:latin typeface="Meiryo UI" panose="020B0604030504040204" pitchFamily="50" charset="-128"/>
                          <a:ea typeface="Meiryo UI" panose="020B0604030504040204" pitchFamily="50" charset="-128"/>
                          <a:cs typeface="+mn-cs"/>
                        </a:rPr>
                        <a:t>④事前復興まちづくり</a:t>
                      </a:r>
                      <a:endParaRPr kumimoji="1" lang="en-US" altLang="ja-JP" sz="1000" b="0" kern="1200" dirty="0">
                        <a:solidFill>
                          <a:schemeClr val="tx1"/>
                        </a:solidFill>
                        <a:latin typeface="Meiryo UI" panose="020B0604030504040204" pitchFamily="50" charset="-128"/>
                        <a:ea typeface="Meiryo UI" panose="020B0604030504040204" pitchFamily="50" charset="-128"/>
                        <a:cs typeface="+mn-cs"/>
                      </a:endParaRPr>
                    </a:p>
                    <a:p>
                      <a:pPr marL="177800" indent="-177800" algn="l" defTabSz="926470" rtl="0" eaLnBrk="1" latinLnBrk="0" hangingPunct="1"/>
                      <a:r>
                        <a:rPr kumimoji="1" lang="ja-JP" altLang="en-US" sz="1000" b="0" kern="1200" dirty="0">
                          <a:solidFill>
                            <a:schemeClr val="tx1"/>
                          </a:solidFill>
                          <a:latin typeface="Meiryo UI" panose="020B0604030504040204" pitchFamily="50" charset="-128"/>
                          <a:ea typeface="Meiryo UI" panose="020B0604030504040204" pitchFamily="50" charset="-128"/>
                          <a:cs typeface="+mn-cs"/>
                        </a:rPr>
                        <a:t>　計画策定支援</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・事前復興まちづくり計画策定</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・都道府県による市区町村の事前復興まち　</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づくり計画策定を支援する取組</a:t>
                      </a: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１／３</a:t>
                      </a: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6595059"/>
                  </a:ext>
                </a:extLst>
              </a:tr>
              <a:tr h="448029">
                <a:tc rowSpan="2">
                  <a:txBody>
                    <a:bodyPr/>
                    <a:lstStyle/>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⑤地区公共施設等整備</a:t>
                      </a:r>
                      <a:endParaRPr kumimoji="1" lang="en-US" altLang="ja-JP" sz="1000" b="0" baseline="30000" dirty="0">
                        <a:solidFill>
                          <a:schemeClr val="tx1"/>
                        </a:solidFill>
                        <a:latin typeface="Meiryo UI" panose="020B0604030504040204" pitchFamily="50" charset="-128"/>
                        <a:ea typeface="Meiryo UI" panose="020B0604030504040204" pitchFamily="50" charset="-128"/>
                      </a:endParaRP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ja-JP" altLang="en-US" sz="1000" b="0" u="none" dirty="0">
                          <a:solidFill>
                            <a:schemeClr val="tx1"/>
                          </a:solidFill>
                          <a:latin typeface="Meiryo UI" panose="020B0604030504040204" pitchFamily="50" charset="-128"/>
                          <a:ea typeface="Meiryo UI" panose="020B0604030504040204" pitchFamily="50" charset="-128"/>
                        </a:rPr>
                        <a:t>地区公共施設</a:t>
                      </a:r>
                      <a:r>
                        <a:rPr kumimoji="1" lang="en-US" altLang="ja-JP" sz="1000" b="1" u="none" dirty="0">
                          <a:solidFill>
                            <a:schemeClr val="tx1"/>
                          </a:solidFill>
                          <a:latin typeface="Meiryo UI" panose="020B0604030504040204" pitchFamily="50" charset="-128"/>
                          <a:ea typeface="Meiryo UI" panose="020B0604030504040204" pitchFamily="50" charset="-128"/>
                        </a:rPr>
                        <a:t>(</a:t>
                      </a:r>
                      <a:r>
                        <a:rPr kumimoji="1" lang="ja-JP" altLang="en-US" sz="1000" b="0" u="none" dirty="0">
                          <a:solidFill>
                            <a:schemeClr val="tx1"/>
                          </a:solidFill>
                          <a:latin typeface="Meiryo UI" panose="020B0604030504040204" pitchFamily="50" charset="-128"/>
                          <a:ea typeface="Meiryo UI" panose="020B0604030504040204" pitchFamily="50" charset="-128"/>
                        </a:rPr>
                        <a:t>避難路、避難地</a:t>
                      </a:r>
                      <a:r>
                        <a:rPr kumimoji="1" lang="en-US" altLang="ja-JP" sz="1000" b="0" u="none" dirty="0">
                          <a:solidFill>
                            <a:schemeClr val="tx1"/>
                          </a:solidFill>
                          <a:latin typeface="Meiryo UI" panose="020B0604030504040204" pitchFamily="50" charset="-128"/>
                          <a:ea typeface="Meiryo UI" panose="020B0604030504040204" pitchFamily="50" charset="-128"/>
                        </a:rPr>
                        <a:t>(</a:t>
                      </a:r>
                      <a:r>
                        <a:rPr kumimoji="1" lang="ja-JP" altLang="en-US" sz="1000" b="0" u="none" dirty="0">
                          <a:solidFill>
                            <a:schemeClr val="tx1"/>
                          </a:solidFill>
                          <a:latin typeface="Meiryo UI" panose="020B0604030504040204" pitchFamily="50" charset="-128"/>
                          <a:ea typeface="Meiryo UI" panose="020B0604030504040204" pitchFamily="50" charset="-128"/>
                        </a:rPr>
                        <a:t>避難地に設置する防災施設を含む</a:t>
                      </a:r>
                      <a:r>
                        <a:rPr kumimoji="1" lang="en-US" altLang="ja-JP" sz="1000" b="0" u="none" dirty="0">
                          <a:solidFill>
                            <a:schemeClr val="tx1"/>
                          </a:solidFill>
                          <a:latin typeface="Meiryo UI" panose="020B0604030504040204" pitchFamily="50" charset="-128"/>
                          <a:ea typeface="Meiryo UI" panose="020B0604030504040204" pitchFamily="50" charset="-128"/>
                        </a:rPr>
                        <a:t>)</a:t>
                      </a:r>
                      <a:r>
                        <a:rPr kumimoji="1" lang="en-US" altLang="ja-JP" sz="1000" b="1" u="none" dirty="0">
                          <a:solidFill>
                            <a:schemeClr val="tx1"/>
                          </a:solidFill>
                          <a:latin typeface="Meiryo UI" panose="020B0604030504040204" pitchFamily="50" charset="-128"/>
                          <a:ea typeface="Meiryo UI" panose="020B0604030504040204" pitchFamily="50" charset="-128"/>
                        </a:rPr>
                        <a:t>)</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u="none" dirty="0">
                          <a:solidFill>
                            <a:schemeClr val="tx1"/>
                          </a:solidFill>
                          <a:latin typeface="Meiryo UI" panose="020B0604030504040204" pitchFamily="50" charset="-128"/>
                          <a:ea typeface="Meiryo UI" panose="020B0604030504040204" pitchFamily="50" charset="-128"/>
                        </a:rPr>
                        <a:t>用地１／３</a:t>
                      </a:r>
                    </a:p>
                    <a:p>
                      <a:pPr algn="l"/>
                      <a:r>
                        <a:rPr kumimoji="1" lang="ja-JP" altLang="en-US" sz="1000" b="0" dirty="0">
                          <a:solidFill>
                            <a:schemeClr val="tx1"/>
                          </a:solidFill>
                          <a:latin typeface="Meiryo UI" panose="020B0604030504040204" pitchFamily="50" charset="-128"/>
                          <a:ea typeface="Meiryo UI" panose="020B0604030504040204" pitchFamily="50" charset="-128"/>
                        </a:rPr>
                        <a:t>工事１／２</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r"/>
                      <a:r>
                        <a:rPr kumimoji="1" lang="en-US" altLang="ja-JP" sz="700" b="0" dirty="0">
                          <a:solidFill>
                            <a:schemeClr val="tx1"/>
                          </a:solidFill>
                          <a:latin typeface="Meiryo UI" panose="020B0604030504040204" pitchFamily="50" charset="-128"/>
                          <a:ea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rPr>
                        <a:t>１</a:t>
                      </a:r>
                      <a:r>
                        <a:rPr kumimoji="1" lang="en-US" altLang="ja-JP" sz="700" b="0" dirty="0">
                          <a:solidFill>
                            <a:schemeClr val="tx1"/>
                          </a:solidFill>
                          <a:latin typeface="Meiryo UI" panose="020B0604030504040204" pitchFamily="50" charset="-128"/>
                          <a:ea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rPr>
                        <a:t>２</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vMerge="1">
                  <a:txBody>
                    <a:bodyPr/>
                    <a:lstStyle/>
                    <a:p>
                      <a:pPr marL="177800" indent="-177800"/>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Meiryo UI" panose="020B0604030504040204" pitchFamily="50" charset="-128"/>
                          <a:ea typeface="Meiryo UI" panose="020B0604030504040204" pitchFamily="50" charset="-128"/>
                        </a:rPr>
                        <a:t>・</a:t>
                      </a:r>
                      <a:r>
                        <a:rPr kumimoji="1" lang="ja-JP" altLang="en-US" sz="10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地区緊急避難施設</a:t>
                      </a:r>
                      <a:r>
                        <a:rPr kumimoji="1" lang="en-US" altLang="ja-JP" sz="1000" b="1" u="none" baseline="0" dirty="0">
                          <a:solidFill>
                            <a:schemeClr val="tx1"/>
                          </a:solidFill>
                          <a:uFill>
                            <a:solidFill>
                              <a:srgbClr val="140CB4"/>
                            </a:solidFill>
                          </a:uFill>
                          <a:latin typeface="Meiryo UI" panose="020B0604030504040204" pitchFamily="50" charset="-128"/>
                          <a:ea typeface="Meiryo UI" panose="020B0604030504040204" pitchFamily="50" charset="-128"/>
                        </a:rPr>
                        <a:t>(</a:t>
                      </a:r>
                      <a:r>
                        <a:rPr kumimoji="1" lang="ja-JP" altLang="en-US" sz="10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指定緊急避難場所</a:t>
                      </a:r>
                      <a:r>
                        <a:rPr kumimoji="1" lang="en-US" altLang="ja-JP" sz="9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a:t>
                      </a:r>
                      <a:r>
                        <a:rPr kumimoji="1" lang="ja-JP" altLang="en-US" sz="900" b="0" u="none" baseline="0" dirty="0">
                          <a:solidFill>
                            <a:schemeClr val="tx1"/>
                          </a:solidFill>
                          <a:uFill>
                            <a:solidFill>
                              <a:srgbClr val="140CB4"/>
                            </a:solidFill>
                          </a:uFill>
                          <a:latin typeface="Meiryo UI" panose="020B0604030504040204" pitchFamily="50" charset="-128"/>
                          <a:ea typeface="Meiryo UI" panose="020B0604030504040204" pitchFamily="50" charset="-128"/>
                        </a:rPr>
                        <a:t>津波避難タワー等</a:t>
                      </a:r>
                      <a:r>
                        <a:rPr kumimoji="1" lang="en-US" altLang="ja-JP" sz="900" b="0" u="none" baseline="0" dirty="0">
                          <a:solidFill>
                            <a:schemeClr val="tx1"/>
                          </a:solidFill>
                          <a:uFill>
                            <a:solidFill>
                              <a:srgbClr val="140CB4"/>
                            </a:solidFill>
                          </a:uFill>
                          <a:latin typeface="Meiryo UI" panose="020B0604030504040204" pitchFamily="50" charset="-128"/>
                          <a:ea typeface="Meiryo UI" panose="020B0604030504040204" pitchFamily="50" charset="-128"/>
                        </a:rPr>
                        <a:t>)</a:t>
                      </a:r>
                      <a:r>
                        <a:rPr kumimoji="1" lang="ja-JP" altLang="en-US" sz="1000" b="0" u="none" baseline="0" dirty="0" err="1">
                          <a:solidFill>
                            <a:schemeClr val="tx1"/>
                          </a:solidFill>
                          <a:uFill>
                            <a:solidFill>
                              <a:srgbClr val="140CB4"/>
                            </a:solidFill>
                          </a:uFill>
                          <a:latin typeface="Meiryo UI" panose="020B0604030504040204" pitchFamily="50" charset="-128"/>
                          <a:ea typeface="Meiryo UI" panose="020B0604030504040204" pitchFamily="50" charset="-128"/>
                        </a:rPr>
                        <a:t>、</a:t>
                      </a:r>
                      <a:r>
                        <a:rPr kumimoji="1" lang="ja-JP" altLang="en-US" sz="10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避難場所の機能強化</a:t>
                      </a:r>
                      <a:r>
                        <a:rPr kumimoji="1" lang="en-US" altLang="ja-JP" sz="9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a:t>
                      </a:r>
                      <a:r>
                        <a:rPr kumimoji="1" lang="ja-JP" altLang="en-US" sz="9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防災備蓄倉庫、非常用発電施設</a:t>
                      </a:r>
                      <a:r>
                        <a:rPr kumimoji="1" lang="ja-JP" altLang="en-US" sz="900" b="0" u="none" baseline="0" dirty="0">
                          <a:solidFill>
                            <a:schemeClr val="tx1"/>
                          </a:solidFill>
                          <a:uFill>
                            <a:solidFill>
                              <a:srgbClr val="140CB4"/>
                            </a:solidFill>
                          </a:uFill>
                          <a:latin typeface="Meiryo UI" panose="020B0604030504040204" pitchFamily="50" charset="-128"/>
                          <a:ea typeface="Meiryo UI" panose="020B0604030504040204" pitchFamily="50" charset="-128"/>
                        </a:rPr>
                        <a:t>等</a:t>
                      </a:r>
                      <a:r>
                        <a:rPr kumimoji="1" lang="en-US" altLang="ja-JP" sz="900" b="0" u="none" baseline="0" dirty="0">
                          <a:solidFill>
                            <a:schemeClr val="tx1"/>
                          </a:solidFill>
                          <a:uFill>
                            <a:solidFill>
                              <a:srgbClr val="140CB4"/>
                            </a:solidFill>
                          </a:uFill>
                          <a:latin typeface="Meiryo UI" panose="020B0604030504040204" pitchFamily="50" charset="-128"/>
                          <a:ea typeface="Meiryo UI" panose="020B0604030504040204" pitchFamily="50" charset="-128"/>
                        </a:rPr>
                        <a:t>)</a:t>
                      </a:r>
                      <a:r>
                        <a:rPr kumimoji="1" lang="en-US" altLang="ja-JP" sz="1000" b="1" u="none" baseline="0" dirty="0">
                          <a:solidFill>
                            <a:schemeClr val="tx1"/>
                          </a:solidFill>
                          <a:uFill>
                            <a:solidFill>
                              <a:srgbClr val="140CB4"/>
                            </a:solidFill>
                          </a:uFill>
                          <a:latin typeface="Meiryo UI" panose="020B0604030504040204" pitchFamily="50" charset="-128"/>
                          <a:ea typeface="Meiryo UI" panose="020B0604030504040204" pitchFamily="50" charset="-128"/>
                        </a:rPr>
                        <a:t>)</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u="none" dirty="0">
                          <a:solidFill>
                            <a:schemeClr val="tx1"/>
                          </a:solidFill>
                          <a:latin typeface="Meiryo UI" panose="020B0604030504040204" pitchFamily="50" charset="-128"/>
                          <a:ea typeface="Meiryo UI" panose="020B0604030504040204" pitchFamily="50" charset="-128"/>
                        </a:rPr>
                        <a:t>用地１／３</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algn="l"/>
                      <a:r>
                        <a:rPr kumimoji="1" lang="ja-JP" altLang="en-US" sz="1000" b="0" dirty="0">
                          <a:solidFill>
                            <a:schemeClr val="tx1"/>
                          </a:solidFill>
                          <a:latin typeface="Meiryo UI" panose="020B0604030504040204" pitchFamily="50" charset="-128"/>
                          <a:ea typeface="Meiryo UI" panose="020B0604030504040204" pitchFamily="50" charset="-128"/>
                        </a:rPr>
                        <a:t>工事１／２</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r"/>
                      <a:r>
                        <a:rPr kumimoji="1" lang="en-US" altLang="ja-JP" sz="700" b="0" dirty="0">
                          <a:solidFill>
                            <a:schemeClr val="tx1"/>
                          </a:solidFill>
                          <a:latin typeface="Meiryo UI" panose="020B0604030504040204" pitchFamily="50" charset="-128"/>
                          <a:ea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rPr>
                        <a:t>１</a:t>
                      </a:r>
                      <a:r>
                        <a:rPr kumimoji="1" lang="en-US" altLang="ja-JP" sz="700" b="0" dirty="0">
                          <a:solidFill>
                            <a:schemeClr val="tx1"/>
                          </a:solidFill>
                          <a:latin typeface="Meiryo UI" panose="020B0604030504040204" pitchFamily="50" charset="-128"/>
                          <a:ea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rPr>
                        <a:t>２</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220287"/>
                  </a:ext>
                </a:extLst>
              </a:tr>
              <a:tr h="195160">
                <a:tc rowSpan="2">
                  <a:txBody>
                    <a:bodyPr/>
                    <a:lstStyle/>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⑥都市防災不燃化促進</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88900" indent="-88900"/>
                      <a:r>
                        <a:rPr kumimoji="1" lang="ja-JP" altLang="en-US" sz="1000" b="0" dirty="0">
                          <a:solidFill>
                            <a:schemeClr val="tx1"/>
                          </a:solidFill>
                          <a:latin typeface="Meiryo UI" panose="020B0604030504040204" pitchFamily="50" charset="-128"/>
                          <a:ea typeface="Meiryo UI" panose="020B0604030504040204" pitchFamily="50" charset="-128"/>
                        </a:rPr>
                        <a:t>・耐火建築物等の建築への助成</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rPr>
                        <a:t>調査１／３</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51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工事１／</a:t>
                      </a:r>
                      <a:r>
                        <a:rPr kumimoji="1" lang="en-US" altLang="ja-JP" sz="1000" b="0" dirty="0">
                          <a:solidFill>
                            <a:schemeClr val="tx1"/>
                          </a:solidFill>
                          <a:latin typeface="Meiryo UI" panose="020B0604030504040204" pitchFamily="50" charset="-128"/>
                          <a:ea typeface="Meiryo UI" panose="020B0604030504040204" pitchFamily="50" charset="-128"/>
                        </a:rPr>
                        <a:t>2</a:t>
                      </a:r>
                      <a:r>
                        <a:rPr kumimoji="1" lang="en-US" altLang="ja-JP" sz="1000" b="0" baseline="40000" dirty="0">
                          <a:solidFill>
                            <a:schemeClr val="tx1"/>
                          </a:solidFill>
                          <a:latin typeface="Meiryo UI" panose="020B0604030504040204" pitchFamily="50" charset="-128"/>
                          <a:ea typeface="Meiryo UI" panose="020B0604030504040204" pitchFamily="50" charset="-128"/>
                        </a:rPr>
                        <a:t>※</a:t>
                      </a:r>
                      <a:r>
                        <a:rPr kumimoji="1" lang="ja-JP" altLang="en-US" sz="1000" b="0" baseline="40000" dirty="0">
                          <a:solidFill>
                            <a:schemeClr val="tx1"/>
                          </a:solidFill>
                          <a:latin typeface="Meiryo UI" panose="020B0604030504040204" pitchFamily="50" charset="-128"/>
                          <a:ea typeface="Meiryo UI" panose="020B0604030504040204" pitchFamily="50" charset="-128"/>
                        </a:rPr>
                        <a:t>１</a:t>
                      </a:r>
                      <a:endParaRPr kumimoji="1" lang="en-US" altLang="ja-JP" sz="1000" b="0" baseline="4000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6552995"/>
                  </a:ext>
                </a:extLst>
              </a:tr>
              <a:tr h="137909">
                <a:tc>
                  <a:txBody>
                    <a:bodyPr/>
                    <a:lstStyle/>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⑦木造老朽建築物</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　除却事業</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indent="-63500"/>
                      <a:r>
                        <a:rPr kumimoji="1" lang="ja-JP" altLang="en-US" sz="1000" b="0" dirty="0">
                          <a:solidFill>
                            <a:schemeClr val="tx1"/>
                          </a:solidFill>
                          <a:latin typeface="Meiryo UI" panose="020B0604030504040204" pitchFamily="50" charset="-128"/>
                          <a:ea typeface="Meiryo UI" panose="020B0604030504040204" pitchFamily="50" charset="-128"/>
                        </a:rPr>
                        <a:t>・密集市街地における木造老朽建築物の除却への助成</a:t>
                      </a: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１</a:t>
                      </a: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rowSpan="2">
                  <a:txBody>
                    <a:bodyPr/>
                    <a:lstStyle/>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⑧被災地における</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　復興まちづくり</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177800" indent="-177800"/>
                      <a:r>
                        <a:rPr kumimoji="1" lang="ja-JP" altLang="en-US" sz="1000" b="0" dirty="0">
                          <a:solidFill>
                            <a:schemeClr val="tx1"/>
                          </a:solidFill>
                          <a:latin typeface="Meiryo UI" panose="020B0604030504040204" pitchFamily="50" charset="-128"/>
                          <a:ea typeface="Meiryo UI" panose="020B0604030504040204" pitchFamily="50" charset="-128"/>
                        </a:rPr>
                        <a:t>　総合支援事業</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・復興まちづくり計画策定</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・地区公共施設、</a:t>
                      </a:r>
                      <a:r>
                        <a:rPr kumimoji="1" lang="ja-JP" altLang="en-US" sz="10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地区緊急避難施設</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rPr>
                        <a:t>１／２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6"/>
                  </a:ext>
                </a:extLst>
              </a:tr>
              <a:tr h="0">
                <a:tc vMerge="1">
                  <a:txBody>
                    <a:bodyPr/>
                    <a:lstStyle/>
                    <a:p>
                      <a:endParaRPr kumimoji="1" lang="ja-JP" altLang="en-US" sz="1100" b="0" dirty="0">
                        <a:solidFill>
                          <a:schemeClr val="tx1"/>
                        </a:solidFill>
                      </a:endParaRPr>
                    </a:p>
                  </a:txBody>
                  <a:tcPr marL="92647" marR="92647" marT="46323" marB="463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・高質空間形成施設</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・復興まちづくり支援施設</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85520" marR="85520" marT="42760" marB="427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rPr>
                        <a:t>１／３</a:t>
                      </a:r>
                      <a:r>
                        <a:rPr kumimoji="1" lang="en-US" altLang="ja-JP" sz="1000" b="0" baseline="30000" dirty="0">
                          <a:solidFill>
                            <a:schemeClr val="tx1"/>
                          </a:solidFill>
                          <a:latin typeface="Meiryo UI" panose="020B0604030504040204" pitchFamily="50" charset="-128"/>
                          <a:ea typeface="Meiryo UI" panose="020B0604030504040204" pitchFamily="50" charset="-128"/>
                        </a:rPr>
                        <a:t>※</a:t>
                      </a:r>
                      <a:r>
                        <a:rPr kumimoji="1" lang="ja-JP" altLang="en-US" sz="1000" b="0" baseline="30000" dirty="0">
                          <a:solidFill>
                            <a:schemeClr val="tx1"/>
                          </a:solidFill>
                          <a:latin typeface="Meiryo UI" panose="020B0604030504040204" pitchFamily="50" charset="-128"/>
                          <a:ea typeface="Meiryo UI" panose="020B0604030504040204" pitchFamily="50" charset="-128"/>
                        </a:rPr>
                        <a:t>１</a:t>
                      </a:r>
                      <a:endParaRPr kumimoji="1" lang="en-US" altLang="ja-JP" sz="1000" b="0" baseline="30000" dirty="0">
                        <a:solidFill>
                          <a:schemeClr val="tx1"/>
                        </a:solidFill>
                        <a:latin typeface="Meiryo UI" panose="020B0604030504040204" pitchFamily="50" charset="-128"/>
                        <a:ea typeface="Meiryo UI" panose="020B0604030504040204" pitchFamily="50" charset="-128"/>
                      </a:endParaRPr>
                    </a:p>
                  </a:txBody>
                  <a:tcPr marL="85520" marR="85520" marT="42760" marB="427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pic>
        <p:nvPicPr>
          <p:cNvPr id="1126" name="Picture 4" descr="C:\Users\ohhigashi-s2d7\AppData\Local\Microsoft\Windows\Temporary Internet Files\Content.Outlook\W4S31PJ5\02　石津.JPG"/>
          <p:cNvPicPr>
            <a:picLocks noChangeArrowheads="1"/>
          </p:cNvPicPr>
          <p:nvPr/>
        </p:nvPicPr>
        <p:blipFill>
          <a:blip r:embed="rId3"/>
          <a:srcRect l="11433" t="11423" r="21439" b="20940"/>
          <a:stretch>
            <a:fillRect/>
          </a:stretch>
        </p:blipFill>
        <p:spPr>
          <a:xfrm>
            <a:off x="5076056" y="4706113"/>
            <a:ext cx="1245762" cy="909069"/>
          </a:xfrm>
          <a:prstGeom prst="rect">
            <a:avLst/>
          </a:prstGeom>
          <a:noFill/>
          <a:effectLst>
            <a:outerShdw blurRad="50800" dist="38100" dir="2700000" algn="tl" rotWithShape="0">
              <a:prstClr val="black">
                <a:alpha val="40000"/>
              </a:prstClr>
            </a:outerShdw>
          </a:effectLst>
        </p:spPr>
      </p:pic>
      <p:sp>
        <p:nvSpPr>
          <p:cNvPr id="1127" name="テキスト ボックス 47"/>
          <p:cNvSpPr txBox="1"/>
          <p:nvPr/>
        </p:nvSpPr>
        <p:spPr>
          <a:xfrm>
            <a:off x="6293905" y="6648525"/>
            <a:ext cx="1462260" cy="205890"/>
          </a:xfrm>
          <a:prstGeom prst="rect">
            <a:avLst/>
          </a:prstGeom>
          <a:noFill/>
          <a:ln>
            <a:noFill/>
          </a:ln>
        </p:spPr>
        <p:txBody>
          <a:bodyPr wrap="none" rtlCol="0">
            <a:spAutoFit/>
          </a:bodyPr>
          <a:lstStyle/>
          <a:p>
            <a:pPr algn="ctr"/>
            <a:r>
              <a:rPr lang="ja-JP" altLang="en-US" sz="738" dirty="0">
                <a:latin typeface="Meiryo UI" panose="020B0604030504040204" pitchFamily="50" charset="-128"/>
                <a:ea typeface="Meiryo UI" panose="020B0604030504040204" pitchFamily="50" charset="-128"/>
              </a:rPr>
              <a:t>避難地（防災公園・延焼防止）</a:t>
            </a:r>
            <a:endParaRPr lang="en-US" altLang="ja-JP" sz="738" dirty="0">
              <a:latin typeface="Meiryo UI" panose="020B0604030504040204" pitchFamily="50" charset="-128"/>
              <a:ea typeface="Meiryo UI" panose="020B0604030504040204" pitchFamily="50" charset="-128"/>
            </a:endParaRPr>
          </a:p>
        </p:txBody>
      </p:sp>
      <p:pic>
        <p:nvPicPr>
          <p:cNvPr id="1128" name="Picture 6"/>
          <p:cNvPicPr>
            <a:picLocks noChangeArrowheads="1"/>
          </p:cNvPicPr>
          <p:nvPr/>
        </p:nvPicPr>
        <p:blipFill>
          <a:blip r:embed="rId4" cstate="print">
            <a:extLst>
              <a:ext uri="{28A0092B-C50C-407E-A947-70E740481C1C}">
                <a14:useLocalDpi xmlns:a14="http://schemas.microsoft.com/office/drawing/2010/main" val="0"/>
              </a:ext>
            </a:extLst>
          </a:blip>
          <a:stretch>
            <a:fillRect/>
          </a:stretch>
        </p:blipFill>
        <p:spPr>
          <a:xfrm>
            <a:off x="7727599" y="4706113"/>
            <a:ext cx="1212092" cy="909069"/>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129" name="テキスト ボックス 49"/>
          <p:cNvSpPr txBox="1"/>
          <p:nvPr/>
        </p:nvSpPr>
        <p:spPr>
          <a:xfrm>
            <a:off x="7953298" y="5576190"/>
            <a:ext cx="752129" cy="205890"/>
          </a:xfrm>
          <a:prstGeom prst="rect">
            <a:avLst/>
          </a:prstGeom>
          <a:noFill/>
          <a:ln>
            <a:noFill/>
          </a:ln>
        </p:spPr>
        <p:txBody>
          <a:bodyPr wrap="none" rtlCol="0">
            <a:spAutoFit/>
          </a:bodyPr>
          <a:lstStyle/>
          <a:p>
            <a:pPr algn="ctr"/>
            <a:r>
              <a:rPr lang="ja-JP" altLang="en-US" sz="738" dirty="0">
                <a:latin typeface="Meiryo UI" panose="020B0604030504040204" pitchFamily="50" charset="-128"/>
                <a:ea typeface="Meiryo UI" panose="020B0604030504040204" pitchFamily="50" charset="-128"/>
              </a:rPr>
              <a:t>防災備蓄倉庫</a:t>
            </a:r>
            <a:endParaRPr lang="en-US" altLang="ja-JP" sz="738" dirty="0">
              <a:latin typeface="Meiryo UI" panose="020B0604030504040204" pitchFamily="50" charset="-128"/>
              <a:ea typeface="Meiryo UI" panose="020B0604030504040204" pitchFamily="50" charset="-128"/>
            </a:endParaRPr>
          </a:p>
        </p:txBody>
      </p:sp>
      <p:pic>
        <p:nvPicPr>
          <p:cNvPr id="1130" name="Picture 2" descr="11629"/>
          <p:cNvPicPr>
            <a:picLocks noChangeAspect="1" noChangeArrowheads="1"/>
          </p:cNvPicPr>
          <p:nvPr/>
        </p:nvPicPr>
        <p:blipFill>
          <a:blip r:embed="rId5"/>
          <a:srcRect l="11339" r="5038" b="18478"/>
          <a:stretch>
            <a:fillRect/>
          </a:stretch>
        </p:blipFill>
        <p:spPr>
          <a:xfrm>
            <a:off x="6398684" y="5782080"/>
            <a:ext cx="1243942" cy="909702"/>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131" name="テキスト ボックス 14"/>
          <p:cNvSpPr txBox="1">
            <a:spLocks noChangeArrowheads="1"/>
          </p:cNvSpPr>
          <p:nvPr/>
        </p:nvSpPr>
        <p:spPr>
          <a:xfrm>
            <a:off x="5120667" y="6648525"/>
            <a:ext cx="1152880" cy="205890"/>
          </a:xfrm>
          <a:prstGeom prst="rect">
            <a:avLst/>
          </a:prstGeom>
          <a:noFill/>
          <a:ln w="9525">
            <a:noFill/>
            <a:miter lim="800000"/>
            <a:headEnd/>
            <a:tailEnd/>
          </a:ln>
        </p:spPr>
        <p:txBody>
          <a:bodyPr wrap="none">
            <a:spAutoFit/>
          </a:bodyPr>
          <a:lstStyle/>
          <a:p>
            <a:pPr algn="ctr"/>
            <a:r>
              <a:rPr lang="ja-JP" altLang="en-US" sz="738" dirty="0">
                <a:latin typeface="Meiryo UI" panose="020B0604030504040204" pitchFamily="50" charset="-128"/>
                <a:ea typeface="Meiryo UI" panose="020B0604030504040204" pitchFamily="50" charset="-128"/>
              </a:rPr>
              <a:t>避難場所に向かう避難路</a:t>
            </a:r>
          </a:p>
        </p:txBody>
      </p:sp>
      <p:pic>
        <p:nvPicPr>
          <p:cNvPr id="1132" name="Picture 8" descr="IMG_1933"/>
          <p:cNvPicPr>
            <a:picLocks noChangeArrowheads="1"/>
          </p:cNvPicPr>
          <p:nvPr/>
        </p:nvPicPr>
        <p:blipFill>
          <a:blip r:embed="rId6"/>
          <a:srcRect l="2081" r="6245" b="3061"/>
          <a:stretch>
            <a:fillRect/>
          </a:stretch>
        </p:blipFill>
        <p:spPr>
          <a:xfrm>
            <a:off x="7720390" y="5782080"/>
            <a:ext cx="1245762" cy="909069"/>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133" name="テキスト ボックス 55"/>
          <p:cNvSpPr txBox="1"/>
          <p:nvPr/>
        </p:nvSpPr>
        <p:spPr>
          <a:xfrm>
            <a:off x="7816859" y="6648525"/>
            <a:ext cx="1018227" cy="205890"/>
          </a:xfrm>
          <a:prstGeom prst="rect">
            <a:avLst/>
          </a:prstGeom>
          <a:noFill/>
          <a:ln>
            <a:noFill/>
          </a:ln>
        </p:spPr>
        <p:txBody>
          <a:bodyPr wrap="none" rtlCol="0">
            <a:spAutoFit/>
          </a:bodyPr>
          <a:lstStyle/>
          <a:p>
            <a:pPr algn="ctr"/>
            <a:r>
              <a:rPr lang="ja-JP" altLang="en-US" sz="738" dirty="0">
                <a:latin typeface="Meiryo UI" panose="020B0604030504040204" pitchFamily="50" charset="-128"/>
                <a:ea typeface="Meiryo UI" panose="020B0604030504040204" pitchFamily="50" charset="-128"/>
              </a:rPr>
              <a:t>沿道建築物の不燃化</a:t>
            </a:r>
            <a:endParaRPr lang="en-US" altLang="ja-JP" sz="738" dirty="0">
              <a:latin typeface="Meiryo UI" panose="020B0604030504040204" pitchFamily="50" charset="-128"/>
              <a:ea typeface="Meiryo UI" panose="020B0604030504040204" pitchFamily="50" charset="-128"/>
            </a:endParaRPr>
          </a:p>
        </p:txBody>
      </p:sp>
      <p:sp>
        <p:nvSpPr>
          <p:cNvPr id="1134" name="テキスト ボックス 59"/>
          <p:cNvSpPr txBox="1"/>
          <p:nvPr/>
        </p:nvSpPr>
        <p:spPr>
          <a:xfrm>
            <a:off x="0" y="746120"/>
            <a:ext cx="9144002" cy="430887"/>
          </a:xfrm>
          <a:prstGeom prst="rect">
            <a:avLst/>
          </a:prstGeom>
          <a:noFill/>
        </p:spPr>
        <p:txBody>
          <a:bodyPr wrap="square" rtlCol="0">
            <a:spAutoFit/>
          </a:bodyPr>
          <a:lstStyle/>
          <a:p>
            <a:r>
              <a:rPr lang="ja-JP" altLang="en-US" sz="1100" kern="0" dirty="0">
                <a:latin typeface="Meiryo UI" panose="020B0604030504040204" pitchFamily="50" charset="-128"/>
                <a:ea typeface="Meiryo UI" panose="020B0604030504040204" pitchFamily="50" charset="-128"/>
              </a:rPr>
              <a:t> 避難地・避難路等の公共施設整備や避難場所の整備、避難地・避難路周辺の建築物の不燃化、木造老朽建築物の除却及び住民の防災に対する意識の向上等を推進し、防災上危険な市街地における地区レベルの防災性の向上を図る取組を「都市防災総合推進事業」（防災・安全交付金の基幹事業）により支援</a:t>
            </a:r>
            <a:endParaRPr lang="en-US" altLang="ja-JP" sz="1100" dirty="0">
              <a:latin typeface="Meiryo UI" panose="020B0604030504040204" pitchFamily="50" charset="-128"/>
              <a:ea typeface="Meiryo UI" panose="020B0604030504040204" pitchFamily="50" charset="-128"/>
            </a:endParaRPr>
          </a:p>
        </p:txBody>
      </p:sp>
      <p:sp>
        <p:nvSpPr>
          <p:cNvPr id="1135" name="テキスト ボックス 45"/>
          <p:cNvSpPr txBox="1"/>
          <p:nvPr/>
        </p:nvSpPr>
        <p:spPr>
          <a:xfrm>
            <a:off x="5315279" y="5576190"/>
            <a:ext cx="777777" cy="205890"/>
          </a:xfrm>
          <a:prstGeom prst="rect">
            <a:avLst/>
          </a:prstGeom>
          <a:noFill/>
          <a:ln>
            <a:noFill/>
          </a:ln>
        </p:spPr>
        <p:txBody>
          <a:bodyPr wrap="none" rtlCol="0">
            <a:spAutoFit/>
          </a:bodyPr>
          <a:lstStyle/>
          <a:p>
            <a:pPr algn="ctr"/>
            <a:r>
              <a:rPr lang="ja-JP" altLang="en-US" sz="738" dirty="0">
                <a:latin typeface="Meiryo UI" panose="020B0604030504040204" pitchFamily="50" charset="-128"/>
                <a:ea typeface="Meiryo UI" panose="020B0604030504040204" pitchFamily="50" charset="-128"/>
              </a:rPr>
              <a:t>津波避難タワー</a:t>
            </a:r>
            <a:endParaRPr lang="en-US" altLang="ja-JP" sz="738" dirty="0">
              <a:latin typeface="Meiryo UI" panose="020B0604030504040204" pitchFamily="50" charset="-128"/>
              <a:ea typeface="Meiryo UI" panose="020B0604030504040204" pitchFamily="50" charset="-128"/>
            </a:endParaRPr>
          </a:p>
        </p:txBody>
      </p:sp>
      <p:pic>
        <p:nvPicPr>
          <p:cNvPr id="1136" name="Picture 30"/>
          <p:cNvPicPr>
            <a:picLocks noChangeAspect="1" noChangeArrowheads="1"/>
          </p:cNvPicPr>
          <p:nvPr/>
        </p:nvPicPr>
        <p:blipFill>
          <a:blip r:embed="rId7"/>
          <a:srcRect l="6250" t="7455" r="6023" b="14537"/>
          <a:stretch>
            <a:fillRect/>
          </a:stretch>
        </p:blipFill>
        <p:spPr>
          <a:xfrm>
            <a:off x="5074542" y="5782080"/>
            <a:ext cx="1246377" cy="904725"/>
          </a:xfrm>
          <a:prstGeom prst="rect">
            <a:avLst/>
          </a:prstGeom>
          <a:noFill/>
          <a:ln w="9525" cap="flat" cmpd="sng">
            <a:noFill/>
            <a:prstDash val="solid"/>
            <a:round/>
          </a:ln>
          <a:effectLst>
            <a:outerShdw blurRad="50800" dist="38100" dir="2700000" algn="tl" rotWithShape="0">
              <a:prstClr val="black">
                <a:alpha val="40000"/>
              </a:prstClr>
            </a:outerShdw>
          </a:effectLst>
        </p:spPr>
      </p:pic>
      <p:sp>
        <p:nvSpPr>
          <p:cNvPr id="1138" name="テキスト ボックス 45"/>
          <p:cNvSpPr txBox="1"/>
          <p:nvPr/>
        </p:nvSpPr>
        <p:spPr>
          <a:xfrm>
            <a:off x="6600693" y="5576190"/>
            <a:ext cx="846706" cy="205890"/>
          </a:xfrm>
          <a:prstGeom prst="rect">
            <a:avLst/>
          </a:prstGeom>
          <a:noFill/>
          <a:ln>
            <a:noFill/>
          </a:ln>
        </p:spPr>
        <p:txBody>
          <a:bodyPr wrap="none" rtlCol="0">
            <a:spAutoFit/>
          </a:bodyPr>
          <a:lstStyle/>
          <a:p>
            <a:pPr algn="ctr"/>
            <a:r>
              <a:rPr lang="ja-JP" altLang="en-US" sz="738" dirty="0">
                <a:latin typeface="Meiryo UI" panose="020B0604030504040204" pitchFamily="50" charset="-128"/>
                <a:ea typeface="Meiryo UI" panose="020B0604030504040204" pitchFamily="50" charset="-128"/>
              </a:rPr>
              <a:t>避難地（高台）</a:t>
            </a:r>
            <a:endParaRPr lang="en-US" altLang="ja-JP" sz="738"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4926141" y="3789040"/>
            <a:ext cx="4189027" cy="954107"/>
          </a:xfrm>
          <a:prstGeom prst="rect">
            <a:avLst/>
          </a:prstGeom>
          <a:noFill/>
        </p:spPr>
        <p:txBody>
          <a:bodyPr wrap="square" rtlCol="0">
            <a:spAutoFit/>
          </a:bodyPr>
          <a:lstStyle/>
          <a:p>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２：南海トラフ特措法又は日本海溝・千島海溝特措法に基づく津波避難対策緊急事業計画に　</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位置付けられ、一定の要件を満たす避難場所、避難路の整備については国費率</a:t>
            </a:r>
            <a:r>
              <a:rPr lang="en-US" altLang="ja-JP" sz="800" dirty="0">
                <a:latin typeface="Meiryo UI" panose="020B0604030504040204" pitchFamily="50" charset="-128"/>
                <a:ea typeface="Meiryo UI" panose="020B0604030504040204" pitchFamily="50" charset="-128"/>
              </a:rPr>
              <a:t>2</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3</a:t>
            </a:r>
          </a:p>
          <a:p>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３：地震防災対策強化地域、南海トラフ地震防災対策推進地域、日本海溝・千島海溝周辺</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海溝型地震防災対策推進地域</a:t>
            </a:r>
            <a:endParaRPr lang="en-US" altLang="ja-JP" sz="800" dirty="0">
              <a:latin typeface="Meiryo UI" panose="020B0604030504040204" pitchFamily="50" charset="-128"/>
              <a:ea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４：地域防災計画や市町村マスタープラン等の上位計画に記述された事前復興の取組内容</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を踏まえた事前復興まちづくり計画を策定しており、当該計画に基づく事業を実施する市町村</a:t>
            </a:r>
            <a:endParaRPr lang="en-US" altLang="ja-JP" sz="800" dirty="0">
              <a:latin typeface="Meiryo UI" panose="020B0604030504040204" pitchFamily="50" charset="-128"/>
              <a:ea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５：予算の範囲内での支援</a:t>
            </a:r>
            <a:endParaRPr lang="en-US" altLang="ja-JP" sz="8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07504" y="6105490"/>
            <a:ext cx="4762962" cy="707886"/>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１：</a:t>
            </a:r>
            <a:r>
              <a:rPr lang="ja-JP" altLang="en-US" sz="800" dirty="0">
                <a:solidFill>
                  <a:srgbClr val="000000"/>
                </a:solidFill>
                <a:latin typeface="Meiryo UI" panose="020B0604030504040204" pitchFamily="50" charset="-128"/>
                <a:ea typeface="Meiryo UI" panose="020B0604030504040204" pitchFamily="50" charset="-128"/>
              </a:rPr>
              <a:t>事業者が地方公共団体以外の場合については、下記の通り</a:t>
            </a:r>
            <a:endParaRPr lang="en-US" altLang="ja-JP" sz="800" dirty="0">
              <a:solidFill>
                <a:srgbClr val="000000"/>
              </a:solidFill>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・①、③、⑤</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地区緊急避難施設に限る</a:t>
            </a:r>
            <a:r>
              <a:rPr lang="en-US" altLang="ja-JP" sz="800" dirty="0">
                <a:latin typeface="Meiryo UI" panose="020B0604030504040204" pitchFamily="50" charset="-128"/>
                <a:ea typeface="Meiryo UI" panose="020B0604030504040204" pitchFamily="50" charset="-128"/>
              </a:rPr>
              <a:t>)</a:t>
            </a:r>
            <a:r>
              <a:rPr lang="ja-JP" altLang="en-US" sz="800" dirty="0" err="1">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⑦、⑧</a:t>
            </a:r>
            <a:r>
              <a:rPr lang="en-US" altLang="ja-JP" sz="800" dirty="0">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復興まちづくり支援施設整備助成に限る</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については、</a:t>
            </a:r>
            <a:endParaRPr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地方公共団体の補助に要する費用の</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又は当該事業に要する費用の</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のいずれか低い額</a:t>
            </a:r>
            <a:endParaRPr kumimoji="1"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・⑤を防災街区整備推進機構が行う場合については、地方公共団体の補助に要する費用の</a:t>
            </a:r>
            <a:r>
              <a:rPr lang="en-US" altLang="ja-JP" sz="800" dirty="0">
                <a:latin typeface="Meiryo UI" panose="020B0604030504040204" pitchFamily="50" charset="-128"/>
                <a:ea typeface="Meiryo UI" panose="020B0604030504040204" pitchFamily="50" charset="-128"/>
              </a:rPr>
              <a:t>1</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a:t>
            </a:r>
          </a:p>
          <a:p>
            <a:r>
              <a:rPr kumimoji="1" lang="ja-JP" altLang="en-US" sz="800" dirty="0">
                <a:latin typeface="Meiryo UI" panose="020B0604030504040204" pitchFamily="50" charset="-128"/>
                <a:ea typeface="Meiryo UI" panose="020B0604030504040204" pitchFamily="50" charset="-128"/>
              </a:rPr>
              <a:t>　　　　　・⑥の工事費について</a:t>
            </a:r>
            <a:r>
              <a:rPr lang="ja-JP" altLang="en-US" sz="800" dirty="0">
                <a:latin typeface="Meiryo UI" panose="020B0604030504040204" pitchFamily="50" charset="-128"/>
                <a:ea typeface="Meiryo UI" panose="020B0604030504040204" pitchFamily="50" charset="-128"/>
              </a:rPr>
              <a:t>は、当該事業に要する費用の</a:t>
            </a:r>
            <a:r>
              <a:rPr kumimoji="1" lang="ja-JP" altLang="en-US" sz="800" dirty="0">
                <a:latin typeface="Meiryo UI" panose="020B0604030504040204" pitchFamily="50" charset="-128"/>
                <a:ea typeface="Meiryo UI" panose="020B0604030504040204" pitchFamily="50" charset="-128"/>
              </a:rPr>
              <a:t>１／２</a:t>
            </a:r>
            <a:r>
              <a:rPr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p:txBody>
      </p:sp>
      <p:pic>
        <p:nvPicPr>
          <p:cNvPr id="26" name="図 25"/>
          <p:cNvPicPr>
            <a:picLocks noChangeAspect="1"/>
          </p:cNvPicPr>
          <p:nvPr/>
        </p:nvPicPr>
        <p:blipFill rotWithShape="1">
          <a:blip r:embed="rId8" cstate="print">
            <a:extLst>
              <a:ext uri="{28A0092B-C50C-407E-A947-70E740481C1C}">
                <a14:useLocalDpi xmlns:a14="http://schemas.microsoft.com/office/drawing/2010/main" val="0"/>
              </a:ext>
            </a:extLst>
          </a:blip>
          <a:srcRect t="2031" b="1001"/>
          <a:stretch/>
        </p:blipFill>
        <p:spPr>
          <a:xfrm>
            <a:off x="6411516" y="4700096"/>
            <a:ext cx="1231110" cy="91508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95670249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7595</TotalTime>
  <Words>863</Words>
  <Application>Microsoft Office PowerPoint</Application>
  <PresentationFormat>画面に合わせる (4:3)</PresentationFormat>
  <Paragraphs>90</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Meiryo UI</vt:lpstr>
      <vt:lpstr>ＭＳ Ｐゴシック</vt:lpstr>
      <vt:lpstr>Arial</vt:lpstr>
      <vt:lpstr>Calibri</vt:lpstr>
      <vt:lpstr>Times New Roman</vt:lpstr>
      <vt:lpstr>標準デザイン</vt:lpstr>
      <vt:lpstr>都市防災総合推進事業の概要</vt:lpstr>
      <vt:lpstr>都市防災総合推進事業の概要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都市防災総合推進事業の概要</dc:title>
  <dc:creator>なし</dc:creator>
  <cp:lastModifiedBy>金田一 航</cp:lastModifiedBy>
  <cp:revision>286</cp:revision>
  <cp:lastPrinted>2024-03-13T02:28:46Z</cp:lastPrinted>
  <dcterms:created xsi:type="dcterms:W3CDTF">2019-08-19T09:12:35Z</dcterms:created>
  <dcterms:modified xsi:type="dcterms:W3CDTF">2024-04-02T01:22:50Z</dcterms:modified>
</cp:coreProperties>
</file>