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0" r:id="rId1"/>
    <p:sldMasterId id="2147483648" r:id="rId2"/>
  </p:sldMasterIdLst>
  <p:notesMasterIdLst>
    <p:notesMasterId r:id="rId13"/>
  </p:notesMasterIdLst>
  <p:handoutMasterIdLst>
    <p:handoutMasterId r:id="rId14"/>
  </p:handoutMasterIdLst>
  <p:sldIdLst>
    <p:sldId id="331" r:id="rId3"/>
    <p:sldId id="275" r:id="rId4"/>
    <p:sldId id="328" r:id="rId5"/>
    <p:sldId id="329" r:id="rId6"/>
    <p:sldId id="330" r:id="rId7"/>
    <p:sldId id="333" r:id="rId8"/>
    <p:sldId id="335" r:id="rId9"/>
    <p:sldId id="334" r:id="rId10"/>
    <p:sldId id="336" r:id="rId11"/>
    <p:sldId id="337" r:id="rId12"/>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C00000"/>
    <a:srgbClr val="9BDFF7"/>
    <a:srgbClr val="4133C8"/>
    <a:srgbClr val="FFFF99"/>
    <a:srgbClr val="8BD9F5"/>
    <a:srgbClr val="68C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3804" autoAdjust="0"/>
  </p:normalViewPr>
  <p:slideViewPr>
    <p:cSldViewPr>
      <p:cViewPr varScale="1">
        <p:scale>
          <a:sx n="75" d="100"/>
          <a:sy n="75" d="100"/>
        </p:scale>
        <p:origin x="450" y="72"/>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3D0202CB-45A4-4DD2-86E2-2FBC0410C8B1}" type="datetimeFigureOut">
              <a:rPr lang="ja-JP" altLang="en-US"/>
              <a:pPr>
                <a:defRPr/>
              </a:pPr>
              <a:t>2024/4/2</a:t>
            </a:fld>
            <a:endParaRPr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pPr>
              <a:defRPr/>
            </a:pPr>
            <a:fld id="{5EB2987E-7261-4218-B9B2-D36F8804E01F}" type="slidenum">
              <a:rPr lang="ja-JP" altLang="en-US"/>
              <a:pPr>
                <a:defRPr/>
              </a:pPr>
              <a:t>‹#›</a:t>
            </a:fld>
            <a:endParaRPr lang="ja-JP" altLang="en-US"/>
          </a:p>
        </p:txBody>
      </p:sp>
    </p:spTree>
    <p:extLst>
      <p:ext uri="{BB962C8B-B14F-4D97-AF65-F5344CB8AC3E}">
        <p14:creationId xmlns:p14="http://schemas.microsoft.com/office/powerpoint/2010/main" val="1175613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69297" tIns="34648" rIns="69297" bIns="34648" rtlCol="0"/>
          <a:lstStyle>
            <a:lvl1pPr algn="l" eaLnBrk="1" hangingPunct="1">
              <a:defRPr sz="9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69297" tIns="34648" rIns="69297" bIns="34648" rtlCol="0"/>
          <a:lstStyle>
            <a:lvl1pPr algn="r" eaLnBrk="1" hangingPunct="1">
              <a:defRPr sz="900">
                <a:latin typeface="Arial" charset="0"/>
                <a:ea typeface="ＭＳ Ｐゴシック" charset="-128"/>
              </a:defRPr>
            </a:lvl1pPr>
          </a:lstStyle>
          <a:p>
            <a:pPr>
              <a:defRPr/>
            </a:pPr>
            <a:fld id="{C8363A3C-BC49-4A1F-A1AE-C8E679BC1F90}" type="datetimeFigureOut">
              <a:rPr lang="ja-JP" altLang="en-US"/>
              <a:pPr>
                <a:defRPr/>
              </a:pPr>
              <a:t>2024/4/2</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69297" tIns="34648" rIns="69297" bIns="34648"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69297" tIns="34648" rIns="69297" bIns="3464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69297" tIns="34648" rIns="69297" bIns="34648" rtlCol="0" anchor="b"/>
          <a:lstStyle>
            <a:lvl1pPr algn="l" eaLnBrk="1" hangingPunct="1">
              <a:defRPr sz="9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69297" tIns="34648" rIns="69297" bIns="34648" numCol="1" anchor="b" anchorCtr="0" compatLnSpc="1">
            <a:prstTxWarp prst="textNoShape">
              <a:avLst/>
            </a:prstTxWarp>
          </a:bodyPr>
          <a:lstStyle>
            <a:lvl1pPr algn="r" eaLnBrk="1" hangingPunct="1">
              <a:defRPr sz="900"/>
            </a:lvl1pPr>
          </a:lstStyle>
          <a:p>
            <a:pPr>
              <a:defRPr/>
            </a:pPr>
            <a:fld id="{10D826B9-6199-4DFD-9CCD-0803998A3F55}" type="slidenum">
              <a:rPr lang="ja-JP" altLang="en-US"/>
              <a:pPr>
                <a:defRPr/>
              </a:pPr>
              <a:t>‹#›</a:t>
            </a:fld>
            <a:endParaRPr lang="ja-JP" altLang="en-US"/>
          </a:p>
        </p:txBody>
      </p:sp>
    </p:spTree>
    <p:extLst>
      <p:ext uri="{BB962C8B-B14F-4D97-AF65-F5344CB8AC3E}">
        <p14:creationId xmlns:p14="http://schemas.microsoft.com/office/powerpoint/2010/main" val="34243272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スライド イメージ プレースホルダー 1"/>
          <p:cNvSpPr>
            <a:spLocks noGrp="1" noRot="1" noChangeAspect="1"/>
          </p:cNvSpPr>
          <p:nvPr>
            <p:ph type="sldImg"/>
          </p:nvPr>
        </p:nvSpPr>
        <p:spPr/>
      </p:sp>
      <p:sp>
        <p:nvSpPr>
          <p:cNvPr id="1141" name="ノート プレースホルダー 2"/>
          <p:cNvSpPr>
            <a:spLocks noGrp="1"/>
          </p:cNvSpPr>
          <p:nvPr>
            <p:ph type="body" idx="1"/>
          </p:nvPr>
        </p:nvSpPr>
        <p:spPr/>
        <p:txBody>
          <a:bodyPr/>
          <a:lstStyle/>
          <a:p>
            <a:endParaRPr kumimoji="1" lang="ja-JP" altLang="en-US" dirty="0"/>
          </a:p>
        </p:txBody>
      </p:sp>
      <p:sp>
        <p:nvSpPr>
          <p:cNvPr id="1142" name="スライド番号プレースホルダー 3"/>
          <p:cNvSpPr>
            <a:spLocks noGrp="1"/>
          </p:cNvSpPr>
          <p:nvPr>
            <p:ph type="sldNum" sz="quarter" idx="10"/>
          </p:nvPr>
        </p:nvSpPr>
        <p:spPr/>
        <p:txBody>
          <a:bodyPr/>
          <a:lstStyle/>
          <a:p>
            <a:pPr>
              <a:defRPr/>
            </a:pPr>
            <a:fld id="{25A06A4E-BFE2-4537-88B1-4A049CB59381}"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389661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7605576-8E9D-4358-BF84-5E39605648FF}" type="slidenum">
              <a:rPr lang="ja-JP" altLang="en-US" smtClean="0"/>
              <a:pPr/>
              <a:t>7</a:t>
            </a:fld>
            <a:endParaRPr lang="ja-JP" altLang="en-US"/>
          </a:p>
        </p:txBody>
      </p:sp>
    </p:spTree>
    <p:extLst>
      <p:ext uri="{BB962C8B-B14F-4D97-AF65-F5344CB8AC3E}">
        <p14:creationId xmlns:p14="http://schemas.microsoft.com/office/powerpoint/2010/main" val="573846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430"/>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15767" indent="0" algn="ctr">
              <a:buNone/>
              <a:defRPr>
                <a:solidFill>
                  <a:schemeClr val="tx1">
                    <a:tint val="75000"/>
                  </a:schemeClr>
                </a:solidFill>
              </a:defRPr>
            </a:lvl2pPr>
            <a:lvl3pPr marL="831535" indent="0" algn="ctr">
              <a:buNone/>
              <a:defRPr>
                <a:solidFill>
                  <a:schemeClr val="tx1">
                    <a:tint val="75000"/>
                  </a:schemeClr>
                </a:solidFill>
              </a:defRPr>
            </a:lvl3pPr>
            <a:lvl4pPr marL="1247302" indent="0" algn="ctr">
              <a:buNone/>
              <a:defRPr>
                <a:solidFill>
                  <a:schemeClr val="tx1">
                    <a:tint val="75000"/>
                  </a:schemeClr>
                </a:solidFill>
              </a:defRPr>
            </a:lvl4pPr>
            <a:lvl5pPr marL="1663070" indent="0" algn="ctr">
              <a:buNone/>
              <a:defRPr>
                <a:solidFill>
                  <a:schemeClr val="tx1">
                    <a:tint val="75000"/>
                  </a:schemeClr>
                </a:solidFill>
              </a:defRPr>
            </a:lvl5pPr>
            <a:lvl6pPr marL="2078837" indent="0" algn="ctr">
              <a:buNone/>
              <a:defRPr>
                <a:solidFill>
                  <a:schemeClr val="tx1">
                    <a:tint val="75000"/>
                  </a:schemeClr>
                </a:solidFill>
              </a:defRPr>
            </a:lvl6pPr>
            <a:lvl7pPr marL="2494604" indent="0" algn="ctr">
              <a:buNone/>
              <a:defRPr>
                <a:solidFill>
                  <a:schemeClr val="tx1">
                    <a:tint val="75000"/>
                  </a:schemeClr>
                </a:solidFill>
              </a:defRPr>
            </a:lvl7pPr>
            <a:lvl8pPr marL="2910372" indent="0" algn="ctr">
              <a:buNone/>
              <a:defRPr>
                <a:solidFill>
                  <a:schemeClr val="tx1">
                    <a:tint val="75000"/>
                  </a:schemeClr>
                </a:solidFill>
              </a:defRPr>
            </a:lvl8pPr>
            <a:lvl9pPr marL="3326139" indent="0" algn="ctr">
              <a:buNone/>
              <a:defRPr>
                <a:solidFill>
                  <a:schemeClr val="tx1">
                    <a:tint val="75000"/>
                  </a:schemeClr>
                </a:solidFill>
              </a:defRPr>
            </a:lvl9pPr>
          </a:lstStyle>
          <a:p>
            <a:r>
              <a:rPr kumimoji="1" lang="ja-JP" altLang="en-US" dirty="0"/>
              <a:t>マスタ サブタイトルの書式設定</a:t>
            </a:r>
          </a:p>
        </p:txBody>
      </p:sp>
      <p:sp>
        <p:nvSpPr>
          <p:cNvPr id="4" name="日付プレースホルダ 3"/>
          <p:cNvSpPr>
            <a:spLocks noGrp="1"/>
          </p:cNvSpPr>
          <p:nvPr>
            <p:ph type="dt" sz="half" idx="10"/>
          </p:nvPr>
        </p:nvSpPr>
        <p:spPr/>
        <p:txBody>
          <a:bodyPr/>
          <a:lstStyle/>
          <a:p>
            <a:pPr>
              <a:defRPr/>
            </a:pPr>
            <a:fld id="{3E961D8A-4561-4051-BAB4-A265F3A9D801}"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pic>
        <p:nvPicPr>
          <p:cNvPr id="7" name="Picture 7" descr="mlit_top"/>
          <p:cNvPicPr>
            <a:picLocks noChangeAspect="1" noChangeArrowheads="1"/>
          </p:cNvPicPr>
          <p:nvPr userDrawn="1"/>
        </p:nvPicPr>
        <p:blipFill>
          <a:blip r:embed="rId2" cstate="print"/>
          <a:srcRect t="62230"/>
          <a:stretch>
            <a:fillRect/>
          </a:stretch>
        </p:blipFill>
        <p:spPr bwMode="auto">
          <a:xfrm>
            <a:off x="1" y="6524627"/>
            <a:ext cx="9144000" cy="333375"/>
          </a:xfrm>
          <a:prstGeom prst="rect">
            <a:avLst/>
          </a:prstGeom>
          <a:noFill/>
          <a:ln w="9525">
            <a:noFill/>
            <a:miter lim="800000"/>
            <a:headEnd/>
            <a:tailEnd/>
          </a:ln>
        </p:spPr>
      </p:pic>
      <p:sp>
        <p:nvSpPr>
          <p:cNvPr id="8" name="Rectangle 9"/>
          <p:cNvSpPr>
            <a:spLocks noChangeArrowheads="1"/>
          </p:cNvSpPr>
          <p:nvPr userDrawn="1"/>
        </p:nvSpPr>
        <p:spPr bwMode="auto">
          <a:xfrm>
            <a:off x="1692792" y="3284540"/>
            <a:ext cx="7451209" cy="73025"/>
          </a:xfrm>
          <a:prstGeom prst="rect">
            <a:avLst/>
          </a:prstGeom>
          <a:solidFill>
            <a:srgbClr val="0066CC"/>
          </a:solidFill>
          <a:ln w="9525">
            <a:noFill/>
            <a:miter lim="800000"/>
            <a:headEnd/>
            <a:tailEnd/>
          </a:ln>
          <a:effectLst/>
        </p:spPr>
        <p:txBody>
          <a:bodyPr wrap="none" lIns="79364" tIns="39683" rIns="79364" bIns="39683" anchor="ctr"/>
          <a:lstStyle/>
          <a:p>
            <a:pPr>
              <a:defRPr/>
            </a:pPr>
            <a:endParaRPr lang="ja-JP" altLang="en-US">
              <a:solidFill>
                <a:prstClr val="black"/>
              </a:solidFill>
            </a:endParaRPr>
          </a:p>
        </p:txBody>
      </p:sp>
      <p:pic>
        <p:nvPicPr>
          <p:cNvPr id="9" name="Picture 11"/>
          <p:cNvPicPr>
            <a:picLocks noChangeAspect="1" noChangeArrowheads="1"/>
          </p:cNvPicPr>
          <p:nvPr userDrawn="1"/>
        </p:nvPicPr>
        <p:blipFill>
          <a:blip r:embed="rId3" cstate="print"/>
          <a:srcRect/>
          <a:stretch>
            <a:fillRect/>
          </a:stretch>
        </p:blipFill>
        <p:spPr bwMode="auto">
          <a:xfrm>
            <a:off x="0" y="6051552"/>
            <a:ext cx="2123682" cy="473075"/>
          </a:xfrm>
          <a:prstGeom prst="rect">
            <a:avLst/>
          </a:prstGeom>
          <a:noFill/>
          <a:ln w="9525">
            <a:noFill/>
            <a:miter lim="800000"/>
            <a:headEnd/>
            <a:tailEnd/>
          </a:ln>
        </p:spPr>
      </p:pic>
      <p:sp>
        <p:nvSpPr>
          <p:cNvPr id="10" name="Text Box 12"/>
          <p:cNvSpPr txBox="1">
            <a:spLocks noChangeArrowheads="1"/>
          </p:cNvSpPr>
          <p:nvPr userDrawn="1"/>
        </p:nvSpPr>
        <p:spPr bwMode="auto">
          <a:xfrm>
            <a:off x="2" y="6524625"/>
            <a:ext cx="3068125" cy="234158"/>
          </a:xfrm>
          <a:prstGeom prst="rect">
            <a:avLst/>
          </a:prstGeom>
          <a:noFill/>
          <a:ln w="9525">
            <a:noFill/>
            <a:miter lim="800000"/>
            <a:headEnd/>
            <a:tailEnd/>
          </a:ln>
          <a:effectLst/>
        </p:spPr>
        <p:txBody>
          <a:bodyPr wrap="none" lIns="79364" tIns="39683" rIns="79364" bIns="39683">
            <a:spAutoFit/>
          </a:bodyPr>
          <a:lstStyle/>
          <a:p>
            <a:pPr>
              <a:defRPr/>
            </a:pPr>
            <a:r>
              <a:rPr lang="en-US" altLang="ja-JP" sz="1001" i="1">
                <a:solidFill>
                  <a:prstClr val="white"/>
                </a:solidFill>
                <a:latin typeface="Times New Roman" charset="0"/>
              </a:rPr>
              <a:t>Ministry of Land, Infrastructure, Transport and Tourism</a:t>
            </a:r>
          </a:p>
        </p:txBody>
      </p:sp>
      <p:sp>
        <p:nvSpPr>
          <p:cNvPr id="6" name="スライド番号プレースホルダ 5"/>
          <p:cNvSpPr>
            <a:spLocks noGrp="1"/>
          </p:cNvSpPr>
          <p:nvPr>
            <p:ph type="sldNum" sz="quarter" idx="12"/>
          </p:nvPr>
        </p:nvSpPr>
        <p:spPr>
          <a:xfrm>
            <a:off x="7007021" y="6508751"/>
            <a:ext cx="2133600" cy="365125"/>
          </a:xfrm>
        </p:spPr>
        <p:txBody>
          <a:bodyPr/>
          <a:lstStyle>
            <a:lvl1pPr>
              <a:defRPr sz="1455">
                <a:solidFill>
                  <a:schemeClr val="tx1"/>
                </a:solidFill>
              </a:defRPr>
            </a:lvl1pPr>
          </a:lstStyle>
          <a:p>
            <a:pPr>
              <a:defRPr/>
            </a:pPr>
            <a:fld id="{6E58DE07-F8DE-4B10-8203-191B0A50A009}" type="slidenum">
              <a:rPr lang="en-US" altLang="ja-JP" smtClean="0"/>
              <a:pPr>
                <a:defRPr/>
              </a:pPr>
              <a:t>‹#›</a:t>
            </a:fld>
            <a:endParaRPr lang="en-US" altLang="ja-JP" dirty="0"/>
          </a:p>
        </p:txBody>
      </p:sp>
    </p:spTree>
    <p:extLst>
      <p:ext uri="{BB962C8B-B14F-4D97-AF65-F5344CB8AC3E}">
        <p14:creationId xmlns:p14="http://schemas.microsoft.com/office/powerpoint/2010/main" val="345166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973E7FEC-26E9-47C1-9FEC-488DD1B43FDE}"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1B944D4-748F-4A94-8860-D4052738CEC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1081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1"/>
            <a:ext cx="2227263"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1"/>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7DD6EDD3-B8C8-4582-90EE-17A99A5A1F84}"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F88D306-EB47-4AAA-B97C-E3D62DB42D9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04451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1" y="609601"/>
            <a:ext cx="7772400" cy="114300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28700C45-85B6-42DC-AF37-6DF36BE36EAB}" type="datetime1">
              <a:rPr lang="ja-JP" altLang="en-US" smtClean="0">
                <a:solidFill>
                  <a:srgbClr val="000000"/>
                </a:solidFill>
              </a:rPr>
              <a:t>2024/4/2</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51B115-6B15-46BF-B357-33451BD83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9713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1"/>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fld id="{CE58F7EE-996E-41A7-A868-C15A408CBBB9}"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6553201" y="6245225"/>
            <a:ext cx="2133600" cy="476250"/>
          </a:xfrm>
        </p:spPr>
        <p:txBody>
          <a:bodyPr/>
          <a:lstStyle>
            <a:lvl1pPr>
              <a:defRPr/>
            </a:lvl1pPr>
          </a:lstStyle>
          <a:p>
            <a:fld id="{1E6F5654-4822-4B79-A2C7-2FDE5796F5D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49473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520" y="3284539"/>
            <a:ext cx="745148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1"/>
            <a:ext cx="212480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6"/>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en-US" altLang="ja-JP" sz="1108" i="1">
                <a:solidFill>
                  <a:schemeClr val="bg1"/>
                </a:solidFill>
                <a:latin typeface="Times New Roman" panose="02020603050405020304" pitchFamily="18" charset="0"/>
              </a:rPr>
              <a:t>Ministry of Land, Infrastructure, Transport and Tourism</a:t>
            </a:r>
          </a:p>
        </p:txBody>
      </p:sp>
      <p:sp>
        <p:nvSpPr>
          <p:cNvPr id="3074" name="Rectangle 2"/>
          <p:cNvSpPr>
            <a:spLocks noGrp="1" noChangeArrowheads="1"/>
          </p:cNvSpPr>
          <p:nvPr>
            <p:ph type="ctrTitle"/>
          </p:nvPr>
        </p:nvSpPr>
        <p:spPr>
          <a:xfrm>
            <a:off x="1619250" y="2133612"/>
            <a:ext cx="7524750"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E9BCCA2-B4F3-4A67-A430-8EF90E8730A6}" type="slidenum">
              <a:rPr lang="en-US" altLang="ja-JP"/>
              <a:pPr>
                <a:defRPr/>
              </a:pPr>
              <a:t>‹#›</a:t>
            </a:fld>
            <a:endParaRPr lang="en-US" altLang="ja-JP"/>
          </a:p>
        </p:txBody>
      </p:sp>
    </p:spTree>
    <p:extLst>
      <p:ext uri="{BB962C8B-B14F-4D97-AF65-F5344CB8AC3E}">
        <p14:creationId xmlns:p14="http://schemas.microsoft.com/office/powerpoint/2010/main" val="422047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100656-BADD-4871-929F-6F79EECDB0D1}" type="slidenum">
              <a:rPr lang="en-US" altLang="ja-JP"/>
              <a:pPr>
                <a:defRPr/>
              </a:pPr>
              <a:t>‹#›</a:t>
            </a:fld>
            <a:endParaRPr lang="en-US" altLang="ja-JP"/>
          </a:p>
        </p:txBody>
      </p:sp>
    </p:spTree>
    <p:extLst>
      <p:ext uri="{BB962C8B-B14F-4D97-AF65-F5344CB8AC3E}">
        <p14:creationId xmlns:p14="http://schemas.microsoft.com/office/powerpoint/2010/main" val="3231614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74D75C9-CFAC-4735-BAB2-315B700D434E}" type="slidenum">
              <a:rPr lang="en-US" altLang="ja-JP"/>
              <a:pPr>
                <a:defRPr/>
              </a:pPr>
              <a:t>‹#›</a:t>
            </a:fld>
            <a:endParaRPr lang="en-US" altLang="ja-JP"/>
          </a:p>
        </p:txBody>
      </p:sp>
    </p:spTree>
    <p:extLst>
      <p:ext uri="{BB962C8B-B14F-4D97-AF65-F5344CB8AC3E}">
        <p14:creationId xmlns:p14="http://schemas.microsoft.com/office/powerpoint/2010/main" val="67692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D9C69F-7E79-4DF8-BE45-E74507820F30}" type="slidenum">
              <a:rPr lang="en-US" altLang="ja-JP"/>
              <a:pPr>
                <a:defRPr/>
              </a:pPr>
              <a:t>‹#›</a:t>
            </a:fld>
            <a:endParaRPr lang="en-US" altLang="ja-JP"/>
          </a:p>
        </p:txBody>
      </p:sp>
    </p:spTree>
    <p:extLst>
      <p:ext uri="{BB962C8B-B14F-4D97-AF65-F5344CB8AC3E}">
        <p14:creationId xmlns:p14="http://schemas.microsoft.com/office/powerpoint/2010/main" val="691560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1696A60-E13B-4D8B-BACB-8C7AEE50B2BE}" type="slidenum">
              <a:rPr lang="en-US" altLang="ja-JP"/>
              <a:pPr>
                <a:defRPr/>
              </a:pPr>
              <a:t>‹#›</a:t>
            </a:fld>
            <a:endParaRPr lang="en-US" altLang="ja-JP"/>
          </a:p>
        </p:txBody>
      </p:sp>
    </p:spTree>
    <p:extLst>
      <p:ext uri="{BB962C8B-B14F-4D97-AF65-F5344CB8AC3E}">
        <p14:creationId xmlns:p14="http://schemas.microsoft.com/office/powerpoint/2010/main" val="189127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31CC0D8-F43B-4147-BF14-8BB168B436A4}" type="slidenum">
              <a:rPr lang="en-US" altLang="ja-JP"/>
              <a:pPr>
                <a:defRPr/>
              </a:pPr>
              <a:t>‹#›</a:t>
            </a:fld>
            <a:endParaRPr lang="en-US" altLang="ja-JP"/>
          </a:p>
        </p:txBody>
      </p:sp>
    </p:spTree>
    <p:extLst>
      <p:ext uri="{BB962C8B-B14F-4D97-AF65-F5344CB8AC3E}">
        <p14:creationId xmlns:p14="http://schemas.microsoft.com/office/powerpoint/2010/main" val="330903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fld id="{A1AD0631-8B9D-4C91-AC75-2792EF21451B}"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455">
                <a:solidFill>
                  <a:schemeClr val="tx1"/>
                </a:solidFill>
              </a:defRPr>
            </a:lvl1pPr>
          </a:lstStyle>
          <a:p>
            <a:pPr>
              <a:defRPr/>
            </a:pPr>
            <a:fld id="{15B1B617-50A7-4F2C-A396-1FC9CFBEF28E}" type="slidenum">
              <a:rPr lang="en-US" altLang="ja-JP" smtClean="0"/>
              <a:pPr>
                <a:defRPr/>
              </a:pPr>
              <a:t>‹#›</a:t>
            </a:fld>
            <a:endParaRPr lang="en-US" altLang="ja-JP" dirty="0"/>
          </a:p>
        </p:txBody>
      </p:sp>
    </p:spTree>
    <p:extLst>
      <p:ext uri="{BB962C8B-B14F-4D97-AF65-F5344CB8AC3E}">
        <p14:creationId xmlns:p14="http://schemas.microsoft.com/office/powerpoint/2010/main" val="3179484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0ADF8DC-B95C-452F-A888-13F5D973A786}" type="slidenum">
              <a:rPr lang="en-US" altLang="ja-JP"/>
              <a:pPr>
                <a:defRPr/>
              </a:pPr>
              <a:t>‹#›</a:t>
            </a:fld>
            <a:endParaRPr lang="en-US" altLang="ja-JP"/>
          </a:p>
        </p:txBody>
      </p:sp>
    </p:spTree>
    <p:extLst>
      <p:ext uri="{BB962C8B-B14F-4D97-AF65-F5344CB8AC3E}">
        <p14:creationId xmlns:p14="http://schemas.microsoft.com/office/powerpoint/2010/main" val="293938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61"/>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7801B93-A7A9-40B8-A1C6-58B27956B838}" type="slidenum">
              <a:rPr lang="en-US" altLang="ja-JP"/>
              <a:pPr>
                <a:defRPr/>
              </a:pPr>
              <a:t>‹#›</a:t>
            </a:fld>
            <a:endParaRPr lang="en-US" altLang="ja-JP"/>
          </a:p>
        </p:txBody>
      </p:sp>
    </p:spTree>
    <p:extLst>
      <p:ext uri="{BB962C8B-B14F-4D97-AF65-F5344CB8AC3E}">
        <p14:creationId xmlns:p14="http://schemas.microsoft.com/office/powerpoint/2010/main" val="3678790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5E41C1-115F-4D6F-9072-037E4F7DB77A}" type="slidenum">
              <a:rPr lang="en-US" altLang="ja-JP"/>
              <a:pPr>
                <a:defRPr/>
              </a:pPr>
              <a:t>‹#›</a:t>
            </a:fld>
            <a:endParaRPr lang="en-US" altLang="ja-JP"/>
          </a:p>
        </p:txBody>
      </p:sp>
    </p:spTree>
    <p:extLst>
      <p:ext uri="{BB962C8B-B14F-4D97-AF65-F5344CB8AC3E}">
        <p14:creationId xmlns:p14="http://schemas.microsoft.com/office/powerpoint/2010/main" val="2010870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50D039-2F85-4BDC-AC12-8B0229455993}" type="slidenum">
              <a:rPr lang="en-US" altLang="ja-JP"/>
              <a:pPr>
                <a:defRPr/>
              </a:pPr>
              <a:t>‹#›</a:t>
            </a:fld>
            <a:endParaRPr lang="en-US" altLang="ja-JP"/>
          </a:p>
        </p:txBody>
      </p:sp>
    </p:spTree>
    <p:extLst>
      <p:ext uri="{BB962C8B-B14F-4D97-AF65-F5344CB8AC3E}">
        <p14:creationId xmlns:p14="http://schemas.microsoft.com/office/powerpoint/2010/main" val="374059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9"/>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9"/>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0E769B8-485A-4B6D-A426-953A010E129D}" type="slidenum">
              <a:rPr lang="en-US" altLang="ja-JP"/>
              <a:pPr>
                <a:defRPr/>
              </a:pPr>
              <a:t>‹#›</a:t>
            </a:fld>
            <a:endParaRPr lang="en-US" altLang="ja-JP"/>
          </a:p>
        </p:txBody>
      </p:sp>
    </p:spTree>
    <p:extLst>
      <p:ext uri="{BB962C8B-B14F-4D97-AF65-F5344CB8AC3E}">
        <p14:creationId xmlns:p14="http://schemas.microsoft.com/office/powerpoint/2010/main" val="200457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 y="0"/>
            <a:ext cx="7019925" cy="476250"/>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7603C7-3D42-49AF-8963-8E7689C7DDE4}" type="slidenum">
              <a:rPr lang="en-US" altLang="ja-JP"/>
              <a:pPr>
                <a:defRPr/>
              </a:pPr>
              <a:t>‹#›</a:t>
            </a:fld>
            <a:endParaRPr lang="en-US" altLang="ja-JP"/>
          </a:p>
        </p:txBody>
      </p:sp>
    </p:spTree>
    <p:extLst>
      <p:ext uri="{BB962C8B-B14F-4D97-AF65-F5344CB8AC3E}">
        <p14:creationId xmlns:p14="http://schemas.microsoft.com/office/powerpoint/2010/main" val="3031102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F5238EE-E0E9-4363-8BB9-27CDAC9D36DA}" type="slidenum">
              <a:rPr lang="en-US" altLang="ja-JP"/>
              <a:pPr>
                <a:defRPr/>
              </a:pPr>
              <a:t>‹#›</a:t>
            </a:fld>
            <a:endParaRPr lang="en-US" altLang="ja-JP"/>
          </a:p>
        </p:txBody>
      </p:sp>
    </p:spTree>
    <p:extLst>
      <p:ext uri="{BB962C8B-B14F-4D97-AF65-F5344CB8AC3E}">
        <p14:creationId xmlns:p14="http://schemas.microsoft.com/office/powerpoint/2010/main" val="241382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3638"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1819">
                <a:solidFill>
                  <a:schemeClr val="tx1">
                    <a:tint val="75000"/>
                  </a:schemeClr>
                </a:solidFill>
              </a:defRPr>
            </a:lvl1pPr>
            <a:lvl2pPr marL="415767" indent="0">
              <a:buNone/>
              <a:defRPr sz="1637">
                <a:solidFill>
                  <a:schemeClr val="tx1">
                    <a:tint val="75000"/>
                  </a:schemeClr>
                </a:solidFill>
              </a:defRPr>
            </a:lvl2pPr>
            <a:lvl3pPr marL="831535" indent="0">
              <a:buNone/>
              <a:defRPr sz="1455">
                <a:solidFill>
                  <a:schemeClr val="tx1">
                    <a:tint val="75000"/>
                  </a:schemeClr>
                </a:solidFill>
              </a:defRPr>
            </a:lvl3pPr>
            <a:lvl4pPr marL="1247302" indent="0">
              <a:buNone/>
              <a:defRPr sz="1273">
                <a:solidFill>
                  <a:schemeClr val="tx1">
                    <a:tint val="75000"/>
                  </a:schemeClr>
                </a:solidFill>
              </a:defRPr>
            </a:lvl4pPr>
            <a:lvl5pPr marL="1663070" indent="0">
              <a:buNone/>
              <a:defRPr sz="1273">
                <a:solidFill>
                  <a:schemeClr val="tx1">
                    <a:tint val="75000"/>
                  </a:schemeClr>
                </a:solidFill>
              </a:defRPr>
            </a:lvl5pPr>
            <a:lvl6pPr marL="2078837" indent="0">
              <a:buNone/>
              <a:defRPr sz="1273">
                <a:solidFill>
                  <a:schemeClr val="tx1">
                    <a:tint val="75000"/>
                  </a:schemeClr>
                </a:solidFill>
              </a:defRPr>
            </a:lvl6pPr>
            <a:lvl7pPr marL="2494604" indent="0">
              <a:buNone/>
              <a:defRPr sz="1273">
                <a:solidFill>
                  <a:schemeClr val="tx1">
                    <a:tint val="75000"/>
                  </a:schemeClr>
                </a:solidFill>
              </a:defRPr>
            </a:lvl7pPr>
            <a:lvl8pPr marL="2910372" indent="0">
              <a:buNone/>
              <a:defRPr sz="1273">
                <a:solidFill>
                  <a:schemeClr val="tx1">
                    <a:tint val="75000"/>
                  </a:schemeClr>
                </a:solidFill>
              </a:defRPr>
            </a:lvl8pPr>
            <a:lvl9pPr marL="3326139" indent="0">
              <a:buNone/>
              <a:defRPr sz="127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fld id="{21BA83C2-3C12-40E6-B969-D27C2E0F583A}"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B98F260A-3F59-4DA7-88EC-1C33D14A58F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959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1" y="1600205"/>
            <a:ext cx="4379914" cy="4525963"/>
          </a:xfrm>
        </p:spPr>
        <p:txBody>
          <a:bodyPr/>
          <a:lstStyle>
            <a:lvl1pPr>
              <a:defRPr sz="2546"/>
            </a:lvl1pPr>
            <a:lvl2pPr>
              <a:defRPr sz="2183"/>
            </a:lvl2pPr>
            <a:lvl3pPr>
              <a:defRPr sz="1819"/>
            </a:lvl3pPr>
            <a:lvl4pPr>
              <a:defRPr sz="1637"/>
            </a:lvl4pPr>
            <a:lvl5pPr>
              <a:defRPr sz="1637"/>
            </a:lvl5pPr>
            <a:lvl6pPr>
              <a:defRPr sz="1637"/>
            </a:lvl6pPr>
            <a:lvl7pPr>
              <a:defRPr sz="1637"/>
            </a:lvl7pPr>
            <a:lvl8pPr>
              <a:defRPr sz="1637"/>
            </a:lvl8pPr>
            <a:lvl9pPr>
              <a:defRPr sz="163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7615" y="1600205"/>
            <a:ext cx="4381500" cy="4525963"/>
          </a:xfrm>
        </p:spPr>
        <p:txBody>
          <a:bodyPr/>
          <a:lstStyle>
            <a:lvl1pPr>
              <a:defRPr sz="2546"/>
            </a:lvl1pPr>
            <a:lvl2pPr>
              <a:defRPr sz="2183"/>
            </a:lvl2pPr>
            <a:lvl3pPr>
              <a:defRPr sz="1819"/>
            </a:lvl3pPr>
            <a:lvl4pPr>
              <a:defRPr sz="1637"/>
            </a:lvl4pPr>
            <a:lvl5pPr>
              <a:defRPr sz="1637"/>
            </a:lvl5pPr>
            <a:lvl6pPr>
              <a:defRPr sz="1637"/>
            </a:lvl6pPr>
            <a:lvl7pPr>
              <a:defRPr sz="1637"/>
            </a:lvl7pPr>
            <a:lvl8pPr>
              <a:defRPr sz="1637"/>
            </a:lvl8pPr>
            <a:lvl9pPr>
              <a:defRPr sz="163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fld id="{31BEB5F9-AE2B-4361-8C05-1D741FBC4A16}"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88461793-ECC4-4787-A335-323D98864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2889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183" b="1"/>
            </a:lvl1pPr>
            <a:lvl2pPr marL="415767" indent="0">
              <a:buNone/>
              <a:defRPr sz="1819" b="1"/>
            </a:lvl2pPr>
            <a:lvl3pPr marL="831535" indent="0">
              <a:buNone/>
              <a:defRPr sz="1637" b="1"/>
            </a:lvl3pPr>
            <a:lvl4pPr marL="1247302" indent="0">
              <a:buNone/>
              <a:defRPr sz="1455" b="1"/>
            </a:lvl4pPr>
            <a:lvl5pPr marL="1663070" indent="0">
              <a:buNone/>
              <a:defRPr sz="1455" b="1"/>
            </a:lvl5pPr>
            <a:lvl6pPr marL="2078837" indent="0">
              <a:buNone/>
              <a:defRPr sz="1455" b="1"/>
            </a:lvl6pPr>
            <a:lvl7pPr marL="2494604" indent="0">
              <a:buNone/>
              <a:defRPr sz="1455" b="1"/>
            </a:lvl7pPr>
            <a:lvl8pPr marL="2910372" indent="0">
              <a:buNone/>
              <a:defRPr sz="1455" b="1"/>
            </a:lvl8pPr>
            <a:lvl9pPr marL="3326139" indent="0">
              <a:buNone/>
              <a:defRPr sz="145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3" y="2174876"/>
            <a:ext cx="4040188" cy="3951288"/>
          </a:xfrm>
        </p:spPr>
        <p:txBody>
          <a:bodyPr/>
          <a:lstStyle>
            <a:lvl1pPr>
              <a:defRPr sz="2183"/>
            </a:lvl1pPr>
            <a:lvl2pPr>
              <a:defRPr sz="1819"/>
            </a:lvl2pPr>
            <a:lvl3pPr>
              <a:defRPr sz="1637"/>
            </a:lvl3pPr>
            <a:lvl4pPr>
              <a:defRPr sz="1455"/>
            </a:lvl4pPr>
            <a:lvl5pPr>
              <a:defRPr sz="1455"/>
            </a:lvl5pPr>
            <a:lvl6pPr>
              <a:defRPr sz="1455"/>
            </a:lvl6pPr>
            <a:lvl7pPr>
              <a:defRPr sz="1455"/>
            </a:lvl7pPr>
            <a:lvl8pPr>
              <a:defRPr sz="1455"/>
            </a:lvl8pPr>
            <a:lvl9pPr>
              <a:defRPr sz="145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183" b="1"/>
            </a:lvl1pPr>
            <a:lvl2pPr marL="415767" indent="0">
              <a:buNone/>
              <a:defRPr sz="1819" b="1"/>
            </a:lvl2pPr>
            <a:lvl3pPr marL="831535" indent="0">
              <a:buNone/>
              <a:defRPr sz="1637" b="1"/>
            </a:lvl3pPr>
            <a:lvl4pPr marL="1247302" indent="0">
              <a:buNone/>
              <a:defRPr sz="1455" b="1"/>
            </a:lvl4pPr>
            <a:lvl5pPr marL="1663070" indent="0">
              <a:buNone/>
              <a:defRPr sz="1455" b="1"/>
            </a:lvl5pPr>
            <a:lvl6pPr marL="2078837" indent="0">
              <a:buNone/>
              <a:defRPr sz="1455" b="1"/>
            </a:lvl6pPr>
            <a:lvl7pPr marL="2494604" indent="0">
              <a:buNone/>
              <a:defRPr sz="1455" b="1"/>
            </a:lvl7pPr>
            <a:lvl8pPr marL="2910372" indent="0">
              <a:buNone/>
              <a:defRPr sz="1455" b="1"/>
            </a:lvl8pPr>
            <a:lvl9pPr marL="3326139" indent="0">
              <a:buNone/>
              <a:defRPr sz="145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7" y="2174876"/>
            <a:ext cx="4041775" cy="3951288"/>
          </a:xfrm>
        </p:spPr>
        <p:txBody>
          <a:bodyPr/>
          <a:lstStyle>
            <a:lvl1pPr>
              <a:defRPr sz="2183"/>
            </a:lvl1pPr>
            <a:lvl2pPr>
              <a:defRPr sz="1819"/>
            </a:lvl2pPr>
            <a:lvl3pPr>
              <a:defRPr sz="1637"/>
            </a:lvl3pPr>
            <a:lvl4pPr>
              <a:defRPr sz="1455"/>
            </a:lvl4pPr>
            <a:lvl5pPr>
              <a:defRPr sz="1455"/>
            </a:lvl5pPr>
            <a:lvl6pPr>
              <a:defRPr sz="1455"/>
            </a:lvl6pPr>
            <a:lvl7pPr>
              <a:defRPr sz="1455"/>
            </a:lvl7pPr>
            <a:lvl8pPr>
              <a:defRPr sz="1455"/>
            </a:lvl8pPr>
            <a:lvl9pPr>
              <a:defRPr sz="145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fld id="{9CB00B62-8404-4A18-87F3-99645E8D036D}"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8"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B9CABB1E-BCBD-4F31-B726-1573E7163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7319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fld id="{C484E6EF-7EB3-49E1-9529-F79266B0C544}"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20CACE3C-0C5C-4F58-AD2C-39B571D711E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0474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6D1BF07C-6486-448B-B5E7-9A2876F27733}"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3"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490DF1FD-3B80-4A72-847A-3CF2F7B0AB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14665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1"/>
            <a:ext cx="3008313" cy="1162050"/>
          </a:xfrm>
        </p:spPr>
        <p:txBody>
          <a:bodyPr anchor="b"/>
          <a:lstStyle>
            <a:lvl1pPr algn="l">
              <a:defRPr sz="1819" b="1"/>
            </a:lvl1pPr>
          </a:lstStyle>
          <a:p>
            <a:r>
              <a:rPr kumimoji="1" lang="ja-JP" altLang="en-US"/>
              <a:t>マスタ タイトルの書式設定</a:t>
            </a:r>
          </a:p>
        </p:txBody>
      </p:sp>
      <p:sp>
        <p:nvSpPr>
          <p:cNvPr id="3" name="コンテンツ プレースホルダ 2"/>
          <p:cNvSpPr>
            <a:spLocks noGrp="1"/>
          </p:cNvSpPr>
          <p:nvPr>
            <p:ph idx="1"/>
          </p:nvPr>
        </p:nvSpPr>
        <p:spPr>
          <a:xfrm>
            <a:off x="3575051" y="273053"/>
            <a:ext cx="5111750" cy="5853113"/>
          </a:xfrm>
        </p:spPr>
        <p:txBody>
          <a:bodyPr/>
          <a:lstStyle>
            <a:lvl1pPr>
              <a:defRPr sz="2910"/>
            </a:lvl1pPr>
            <a:lvl2pPr>
              <a:defRPr sz="2546"/>
            </a:lvl2pPr>
            <a:lvl3pPr>
              <a:defRPr sz="2183"/>
            </a:lvl3pPr>
            <a:lvl4pPr>
              <a:defRPr sz="1819"/>
            </a:lvl4pPr>
            <a:lvl5pPr>
              <a:defRPr sz="1819"/>
            </a:lvl5pPr>
            <a:lvl6pPr>
              <a:defRPr sz="1819"/>
            </a:lvl6pPr>
            <a:lvl7pPr>
              <a:defRPr sz="1819"/>
            </a:lvl7pPr>
            <a:lvl8pPr>
              <a:defRPr sz="1819"/>
            </a:lvl8pPr>
            <a:lvl9pPr>
              <a:defRPr sz="181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1" y="1435103"/>
            <a:ext cx="3008313" cy="4691063"/>
          </a:xfrm>
        </p:spPr>
        <p:txBody>
          <a:bodyPr/>
          <a:lstStyle>
            <a:lvl1pPr marL="0" indent="0">
              <a:buNone/>
              <a:defRPr sz="1273"/>
            </a:lvl1pPr>
            <a:lvl2pPr marL="415767" indent="0">
              <a:buNone/>
              <a:defRPr sz="1091"/>
            </a:lvl2pPr>
            <a:lvl3pPr marL="831535" indent="0">
              <a:buNone/>
              <a:defRPr sz="909"/>
            </a:lvl3pPr>
            <a:lvl4pPr marL="1247302" indent="0">
              <a:buNone/>
              <a:defRPr sz="819"/>
            </a:lvl4pPr>
            <a:lvl5pPr marL="1663070" indent="0">
              <a:buNone/>
              <a:defRPr sz="819"/>
            </a:lvl5pPr>
            <a:lvl6pPr marL="2078837" indent="0">
              <a:buNone/>
              <a:defRPr sz="819"/>
            </a:lvl6pPr>
            <a:lvl7pPr marL="2494604" indent="0">
              <a:buNone/>
              <a:defRPr sz="819"/>
            </a:lvl7pPr>
            <a:lvl8pPr marL="2910372" indent="0">
              <a:buNone/>
              <a:defRPr sz="819"/>
            </a:lvl8pPr>
            <a:lvl9pPr marL="3326139" indent="0">
              <a:buNone/>
              <a:defRPr sz="819"/>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A44E4EA1-DE23-4110-8052-053E8AC95722}"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39B8A139-1B1C-49CE-A75B-3A8B44AA5FA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051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1819" b="1"/>
            </a:lvl1pPr>
          </a:lstStyle>
          <a:p>
            <a:r>
              <a:rPr kumimoji="1" lang="ja-JP" altLang="en-US"/>
              <a:t>マスタ タイトルの書式設定</a:t>
            </a:r>
          </a:p>
        </p:txBody>
      </p:sp>
      <p:sp>
        <p:nvSpPr>
          <p:cNvPr id="3" name="図プレースホルダ 2"/>
          <p:cNvSpPr>
            <a:spLocks noGrp="1"/>
          </p:cNvSpPr>
          <p:nvPr>
            <p:ph type="pic" idx="1"/>
          </p:nvPr>
        </p:nvSpPr>
        <p:spPr>
          <a:xfrm>
            <a:off x="1792289" y="612775"/>
            <a:ext cx="5486400" cy="4114800"/>
          </a:xfrm>
        </p:spPr>
        <p:txBody>
          <a:bodyPr/>
          <a:lstStyle>
            <a:lvl1pPr marL="0" indent="0">
              <a:buNone/>
              <a:defRPr sz="2910"/>
            </a:lvl1pPr>
            <a:lvl2pPr marL="415767" indent="0">
              <a:buNone/>
              <a:defRPr sz="2546"/>
            </a:lvl2pPr>
            <a:lvl3pPr marL="831535" indent="0">
              <a:buNone/>
              <a:defRPr sz="2183"/>
            </a:lvl3pPr>
            <a:lvl4pPr marL="1247302" indent="0">
              <a:buNone/>
              <a:defRPr sz="1819"/>
            </a:lvl4pPr>
            <a:lvl5pPr marL="1663070" indent="0">
              <a:buNone/>
              <a:defRPr sz="1819"/>
            </a:lvl5pPr>
            <a:lvl6pPr marL="2078837" indent="0">
              <a:buNone/>
              <a:defRPr sz="1819"/>
            </a:lvl6pPr>
            <a:lvl7pPr marL="2494604" indent="0">
              <a:buNone/>
              <a:defRPr sz="1819"/>
            </a:lvl7pPr>
            <a:lvl8pPr marL="2910372" indent="0">
              <a:buNone/>
              <a:defRPr sz="1819"/>
            </a:lvl8pPr>
            <a:lvl9pPr marL="3326139" indent="0">
              <a:buNone/>
              <a:defRPr sz="1819"/>
            </a:lvl9pPr>
          </a:lstStyle>
          <a:p>
            <a:endParaRPr kumimoji="1" lang="ja-JP" altLang="en-US"/>
          </a:p>
        </p:txBody>
      </p:sp>
      <p:sp>
        <p:nvSpPr>
          <p:cNvPr id="4" name="テキスト プレースホルダ 3"/>
          <p:cNvSpPr>
            <a:spLocks noGrp="1"/>
          </p:cNvSpPr>
          <p:nvPr>
            <p:ph type="body" sz="half" idx="2"/>
          </p:nvPr>
        </p:nvSpPr>
        <p:spPr>
          <a:xfrm>
            <a:off x="1792289" y="5367338"/>
            <a:ext cx="5486400" cy="804862"/>
          </a:xfrm>
        </p:spPr>
        <p:txBody>
          <a:bodyPr/>
          <a:lstStyle>
            <a:lvl1pPr marL="0" indent="0">
              <a:buNone/>
              <a:defRPr sz="1273"/>
            </a:lvl1pPr>
            <a:lvl2pPr marL="415767" indent="0">
              <a:buNone/>
              <a:defRPr sz="1091"/>
            </a:lvl2pPr>
            <a:lvl3pPr marL="831535" indent="0">
              <a:buNone/>
              <a:defRPr sz="909"/>
            </a:lvl3pPr>
            <a:lvl4pPr marL="1247302" indent="0">
              <a:buNone/>
              <a:defRPr sz="819"/>
            </a:lvl4pPr>
            <a:lvl5pPr marL="1663070" indent="0">
              <a:buNone/>
              <a:defRPr sz="819"/>
            </a:lvl5pPr>
            <a:lvl6pPr marL="2078837" indent="0">
              <a:buNone/>
              <a:defRPr sz="819"/>
            </a:lvl6pPr>
            <a:lvl7pPr marL="2494604" indent="0">
              <a:buNone/>
              <a:defRPr sz="819"/>
            </a:lvl7pPr>
            <a:lvl8pPr marL="2910372" indent="0">
              <a:buNone/>
              <a:defRPr sz="819"/>
            </a:lvl8pPr>
            <a:lvl9pPr marL="3326139" indent="0">
              <a:buNone/>
              <a:defRPr sz="819"/>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fld id="{826D1579-8CE5-4FF2-8B42-8532E2FC0FB3}"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6"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12158FE0-898B-4AC2-881C-E4091CE858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98670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199" y="6356355"/>
            <a:ext cx="2133600" cy="365125"/>
          </a:xfrm>
          <a:prstGeom prst="rect">
            <a:avLst/>
          </a:prstGeom>
        </p:spPr>
        <p:txBody>
          <a:bodyPr vert="horz" lIns="91440" tIns="45720" rIns="91440" bIns="45720" rtlCol="0" anchor="ctr"/>
          <a:lstStyle>
            <a:lvl1pPr algn="l">
              <a:defRPr sz="1091">
                <a:solidFill>
                  <a:schemeClr val="tx1">
                    <a:tint val="75000"/>
                  </a:schemeClr>
                </a:solidFill>
              </a:defRPr>
            </a:lvl1pPr>
          </a:lstStyle>
          <a:p>
            <a:pPr>
              <a:defRPr/>
            </a:pPr>
            <a:fld id="{E6D6A938-406A-49BC-81AE-495C75B77901}" type="datetime1">
              <a:rPr lang="ja-JP" altLang="en-US" smtClean="0">
                <a:solidFill>
                  <a:prstClr val="black">
                    <a:tint val="75000"/>
                  </a:prstClr>
                </a:solidFill>
              </a:rPr>
              <a:t>2024/4/2</a:t>
            </a:fld>
            <a:endParaRPr lang="en-US" altLang="ja-JP">
              <a:solidFill>
                <a:prstClr val="black">
                  <a:tint val="75000"/>
                </a:prstClr>
              </a:solidFill>
            </a:endParaRPr>
          </a:p>
        </p:txBody>
      </p:sp>
      <p:sp>
        <p:nvSpPr>
          <p:cNvPr id="5" name="フッター プレースホルダ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091">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4"/>
          </p:nvPr>
        </p:nvSpPr>
        <p:spPr>
          <a:xfrm>
            <a:off x="7010400" y="6492877"/>
            <a:ext cx="2133600" cy="365125"/>
          </a:xfrm>
          <a:prstGeom prst="rect">
            <a:avLst/>
          </a:prstGeom>
        </p:spPr>
        <p:txBody>
          <a:bodyPr vert="horz" lIns="91440" tIns="45720" rIns="91440" bIns="45720" rtlCol="0" anchor="ctr"/>
          <a:lstStyle>
            <a:lvl1pPr algn="r">
              <a:defRPr sz="1455">
                <a:solidFill>
                  <a:schemeClr val="tx1"/>
                </a:solidFill>
              </a:defRPr>
            </a:lvl1pPr>
          </a:lstStyle>
          <a:p>
            <a:pPr>
              <a:defRPr/>
            </a:pPr>
            <a:fld id="{E786FA0B-B174-4657-9347-2E94F3558E59}" type="slidenum">
              <a:rPr lang="en-US" altLang="ja-JP" smtClean="0"/>
              <a:pPr>
                <a:defRPr/>
              </a:pPr>
              <a:t>‹#›</a:t>
            </a:fld>
            <a:endParaRPr lang="en-US" altLang="ja-JP" dirty="0"/>
          </a:p>
        </p:txBody>
      </p:sp>
    </p:spTree>
    <p:extLst>
      <p:ext uri="{BB962C8B-B14F-4D97-AF65-F5344CB8AC3E}">
        <p14:creationId xmlns:p14="http://schemas.microsoft.com/office/powerpoint/2010/main" val="753240645"/>
      </p:ext>
    </p:extLst>
  </p:cSld>
  <p:clrMap bg1="lt1" tx1="dk1" bg2="lt2" tx2="dk2" accent1="accent1" accent2="accent2" accent3="accent3" accent4="accent4" accent5="accent5" accent6="accent6" hlink="hlink" folHlink="folHlink"/>
  <p:sldLayoutIdLst>
    <p:sldLayoutId id="2147485171" r:id="rId1"/>
    <p:sldLayoutId id="2147485172" r:id="rId2"/>
    <p:sldLayoutId id="2147485173" r:id="rId3"/>
    <p:sldLayoutId id="2147485174" r:id="rId4"/>
    <p:sldLayoutId id="2147485175" r:id="rId5"/>
    <p:sldLayoutId id="2147485176" r:id="rId6"/>
    <p:sldLayoutId id="2147485177" r:id="rId7"/>
    <p:sldLayoutId id="2147485178" r:id="rId8"/>
    <p:sldLayoutId id="2147485179" r:id="rId9"/>
    <p:sldLayoutId id="2147485180" r:id="rId10"/>
    <p:sldLayoutId id="2147485181" r:id="rId11"/>
    <p:sldLayoutId id="2147485182" r:id="rId12"/>
    <p:sldLayoutId id="2147485183" r:id="rId13"/>
  </p:sldLayoutIdLst>
  <p:hf hdr="0" ftr="0" dt="0"/>
  <p:txStyles>
    <p:titleStyle>
      <a:lvl1pPr algn="ctr" defTabSz="831535" rtl="0" eaLnBrk="1" latinLnBrk="0" hangingPunct="1">
        <a:spcBef>
          <a:spcPct val="0"/>
        </a:spcBef>
        <a:buNone/>
        <a:defRPr kumimoji="1" sz="4002" kern="1200">
          <a:solidFill>
            <a:schemeClr val="tx1"/>
          </a:solidFill>
          <a:latin typeface="+mj-lt"/>
          <a:ea typeface="+mj-ea"/>
          <a:cs typeface="+mj-cs"/>
        </a:defRPr>
      </a:lvl1pPr>
    </p:titleStyle>
    <p:bodyStyle>
      <a:lvl1pPr marL="311825" indent="-311825" algn="l" defTabSz="831535" rtl="0" eaLnBrk="1" latinLnBrk="0" hangingPunct="1">
        <a:spcBef>
          <a:spcPct val="20000"/>
        </a:spcBef>
        <a:buFont typeface="Arial" pitchFamily="34" charset="0"/>
        <a:buChar char="•"/>
        <a:defRPr kumimoji="1" sz="2910" kern="1200">
          <a:solidFill>
            <a:schemeClr val="tx1"/>
          </a:solidFill>
          <a:latin typeface="+mn-lt"/>
          <a:ea typeface="+mn-ea"/>
          <a:cs typeface="+mn-cs"/>
        </a:defRPr>
      </a:lvl1pPr>
      <a:lvl2pPr marL="675622" indent="-259854" algn="l" defTabSz="831535" rtl="0" eaLnBrk="1" latinLnBrk="0" hangingPunct="1">
        <a:spcBef>
          <a:spcPct val="20000"/>
        </a:spcBef>
        <a:buFont typeface="Arial" pitchFamily="34" charset="0"/>
        <a:buChar char="–"/>
        <a:defRPr kumimoji="1" sz="2546" kern="1200">
          <a:solidFill>
            <a:schemeClr val="tx1"/>
          </a:solidFill>
          <a:latin typeface="+mn-lt"/>
          <a:ea typeface="+mn-ea"/>
          <a:cs typeface="+mn-cs"/>
        </a:defRPr>
      </a:lvl2pPr>
      <a:lvl3pPr marL="1039419" indent="-207884" algn="l" defTabSz="831535" rtl="0" eaLnBrk="1" latinLnBrk="0" hangingPunct="1">
        <a:spcBef>
          <a:spcPct val="20000"/>
        </a:spcBef>
        <a:buFont typeface="Arial" pitchFamily="34" charset="0"/>
        <a:buChar char="•"/>
        <a:defRPr kumimoji="1" sz="2183" kern="1200">
          <a:solidFill>
            <a:schemeClr val="tx1"/>
          </a:solidFill>
          <a:latin typeface="+mn-lt"/>
          <a:ea typeface="+mn-ea"/>
          <a:cs typeface="+mn-cs"/>
        </a:defRPr>
      </a:lvl3pPr>
      <a:lvl4pPr marL="1455186" indent="-207884" algn="l" defTabSz="831535" rtl="0" eaLnBrk="1" latinLnBrk="0" hangingPunct="1">
        <a:spcBef>
          <a:spcPct val="20000"/>
        </a:spcBef>
        <a:buFont typeface="Arial" pitchFamily="34" charset="0"/>
        <a:buChar char="–"/>
        <a:defRPr kumimoji="1" sz="1819" kern="1200">
          <a:solidFill>
            <a:schemeClr val="tx1"/>
          </a:solidFill>
          <a:latin typeface="+mn-lt"/>
          <a:ea typeface="+mn-ea"/>
          <a:cs typeface="+mn-cs"/>
        </a:defRPr>
      </a:lvl4pPr>
      <a:lvl5pPr marL="1870954" indent="-207884" algn="l" defTabSz="831535" rtl="0" eaLnBrk="1" latinLnBrk="0" hangingPunct="1">
        <a:spcBef>
          <a:spcPct val="20000"/>
        </a:spcBef>
        <a:buFont typeface="Arial" pitchFamily="34" charset="0"/>
        <a:buChar char="»"/>
        <a:defRPr kumimoji="1" sz="1819" kern="1200">
          <a:solidFill>
            <a:schemeClr val="tx1"/>
          </a:solidFill>
          <a:latin typeface="+mn-lt"/>
          <a:ea typeface="+mn-ea"/>
          <a:cs typeface="+mn-cs"/>
        </a:defRPr>
      </a:lvl5pPr>
      <a:lvl6pPr marL="2286721" indent="-207884" algn="l" defTabSz="831535" rtl="0" eaLnBrk="1" latinLnBrk="0" hangingPunct="1">
        <a:spcBef>
          <a:spcPct val="20000"/>
        </a:spcBef>
        <a:buFont typeface="Arial" pitchFamily="34" charset="0"/>
        <a:buChar char="•"/>
        <a:defRPr kumimoji="1" sz="1819" kern="1200">
          <a:solidFill>
            <a:schemeClr val="tx1"/>
          </a:solidFill>
          <a:latin typeface="+mn-lt"/>
          <a:ea typeface="+mn-ea"/>
          <a:cs typeface="+mn-cs"/>
        </a:defRPr>
      </a:lvl6pPr>
      <a:lvl7pPr marL="2702489" indent="-207884" algn="l" defTabSz="831535" rtl="0" eaLnBrk="1" latinLnBrk="0" hangingPunct="1">
        <a:spcBef>
          <a:spcPct val="20000"/>
        </a:spcBef>
        <a:buFont typeface="Arial" pitchFamily="34" charset="0"/>
        <a:buChar char="•"/>
        <a:defRPr kumimoji="1" sz="1819" kern="1200">
          <a:solidFill>
            <a:schemeClr val="tx1"/>
          </a:solidFill>
          <a:latin typeface="+mn-lt"/>
          <a:ea typeface="+mn-ea"/>
          <a:cs typeface="+mn-cs"/>
        </a:defRPr>
      </a:lvl7pPr>
      <a:lvl8pPr marL="3118256" indent="-207884" algn="l" defTabSz="831535" rtl="0" eaLnBrk="1" latinLnBrk="0" hangingPunct="1">
        <a:spcBef>
          <a:spcPct val="20000"/>
        </a:spcBef>
        <a:buFont typeface="Arial" pitchFamily="34" charset="0"/>
        <a:buChar char="•"/>
        <a:defRPr kumimoji="1" sz="1819" kern="1200">
          <a:solidFill>
            <a:schemeClr val="tx1"/>
          </a:solidFill>
          <a:latin typeface="+mn-lt"/>
          <a:ea typeface="+mn-ea"/>
          <a:cs typeface="+mn-cs"/>
        </a:defRPr>
      </a:lvl8pPr>
      <a:lvl9pPr marL="3534023" indent="-207884" algn="l" defTabSz="831535" rtl="0" eaLnBrk="1" latinLnBrk="0" hangingPunct="1">
        <a:spcBef>
          <a:spcPct val="20000"/>
        </a:spcBef>
        <a:buFont typeface="Arial" pitchFamily="34" charset="0"/>
        <a:buChar char="•"/>
        <a:defRPr kumimoji="1" sz="1819" kern="1200">
          <a:solidFill>
            <a:schemeClr val="tx1"/>
          </a:solidFill>
          <a:latin typeface="+mn-lt"/>
          <a:ea typeface="+mn-ea"/>
          <a:cs typeface="+mn-cs"/>
        </a:defRPr>
      </a:lvl9pPr>
    </p:bodyStyle>
    <p:otherStyle>
      <a:defPPr>
        <a:defRPr lang="ja-JP"/>
      </a:defPPr>
      <a:lvl1pPr marL="0" algn="l" defTabSz="831535" rtl="0" eaLnBrk="1" latinLnBrk="0" hangingPunct="1">
        <a:defRPr kumimoji="1" sz="1637" kern="1200">
          <a:solidFill>
            <a:schemeClr val="tx1"/>
          </a:solidFill>
          <a:latin typeface="+mn-lt"/>
          <a:ea typeface="+mn-ea"/>
          <a:cs typeface="+mn-cs"/>
        </a:defRPr>
      </a:lvl1pPr>
      <a:lvl2pPr marL="415767" algn="l" defTabSz="831535" rtl="0" eaLnBrk="1" latinLnBrk="0" hangingPunct="1">
        <a:defRPr kumimoji="1" sz="1637" kern="1200">
          <a:solidFill>
            <a:schemeClr val="tx1"/>
          </a:solidFill>
          <a:latin typeface="+mn-lt"/>
          <a:ea typeface="+mn-ea"/>
          <a:cs typeface="+mn-cs"/>
        </a:defRPr>
      </a:lvl2pPr>
      <a:lvl3pPr marL="831535" algn="l" defTabSz="831535" rtl="0" eaLnBrk="1" latinLnBrk="0" hangingPunct="1">
        <a:defRPr kumimoji="1" sz="1637" kern="1200">
          <a:solidFill>
            <a:schemeClr val="tx1"/>
          </a:solidFill>
          <a:latin typeface="+mn-lt"/>
          <a:ea typeface="+mn-ea"/>
          <a:cs typeface="+mn-cs"/>
        </a:defRPr>
      </a:lvl3pPr>
      <a:lvl4pPr marL="1247302" algn="l" defTabSz="831535" rtl="0" eaLnBrk="1" latinLnBrk="0" hangingPunct="1">
        <a:defRPr kumimoji="1" sz="1637" kern="1200">
          <a:solidFill>
            <a:schemeClr val="tx1"/>
          </a:solidFill>
          <a:latin typeface="+mn-lt"/>
          <a:ea typeface="+mn-ea"/>
          <a:cs typeface="+mn-cs"/>
        </a:defRPr>
      </a:lvl4pPr>
      <a:lvl5pPr marL="1663070" algn="l" defTabSz="831535" rtl="0" eaLnBrk="1" latinLnBrk="0" hangingPunct="1">
        <a:defRPr kumimoji="1" sz="1637" kern="1200">
          <a:solidFill>
            <a:schemeClr val="tx1"/>
          </a:solidFill>
          <a:latin typeface="+mn-lt"/>
          <a:ea typeface="+mn-ea"/>
          <a:cs typeface="+mn-cs"/>
        </a:defRPr>
      </a:lvl5pPr>
      <a:lvl6pPr marL="2078837" algn="l" defTabSz="831535" rtl="0" eaLnBrk="1" latinLnBrk="0" hangingPunct="1">
        <a:defRPr kumimoji="1" sz="1637" kern="1200">
          <a:solidFill>
            <a:schemeClr val="tx1"/>
          </a:solidFill>
          <a:latin typeface="+mn-lt"/>
          <a:ea typeface="+mn-ea"/>
          <a:cs typeface="+mn-cs"/>
        </a:defRPr>
      </a:lvl6pPr>
      <a:lvl7pPr marL="2494604" algn="l" defTabSz="831535" rtl="0" eaLnBrk="1" latinLnBrk="0" hangingPunct="1">
        <a:defRPr kumimoji="1" sz="1637" kern="1200">
          <a:solidFill>
            <a:schemeClr val="tx1"/>
          </a:solidFill>
          <a:latin typeface="+mn-lt"/>
          <a:ea typeface="+mn-ea"/>
          <a:cs typeface="+mn-cs"/>
        </a:defRPr>
      </a:lvl7pPr>
      <a:lvl8pPr marL="2910372" algn="l" defTabSz="831535" rtl="0" eaLnBrk="1" latinLnBrk="0" hangingPunct="1">
        <a:defRPr kumimoji="1" sz="1637" kern="1200">
          <a:solidFill>
            <a:schemeClr val="tx1"/>
          </a:solidFill>
          <a:latin typeface="+mn-lt"/>
          <a:ea typeface="+mn-ea"/>
          <a:cs typeface="+mn-cs"/>
        </a:defRPr>
      </a:lvl8pPr>
      <a:lvl9pPr marL="3326139" algn="l" defTabSz="831535" rtl="0" eaLnBrk="1" latinLnBrk="0" hangingPunct="1">
        <a:defRPr kumimoji="1" sz="16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92">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lvl1pPr>
          </a:lstStyle>
          <a:p>
            <a:pPr>
              <a:defRPr/>
            </a:pPr>
            <a:fld id="{6702C8B2-D307-4523-9587-82100C6E8E55}" type="slidenum">
              <a:rPr lang="en-US" altLang="ja-JP"/>
              <a:pPr>
                <a:defRPr/>
              </a:pPr>
              <a:t>‹#›</a:t>
            </a:fld>
            <a:endParaRPr lang="en-US" altLang="ja-JP"/>
          </a:p>
        </p:txBody>
      </p:sp>
      <p:grpSp>
        <p:nvGrpSpPr>
          <p:cNvPr id="2" name="Group 18"/>
          <p:cNvGrpSpPr>
            <a:grpSpLocks/>
          </p:cNvGrpSpPr>
          <p:nvPr userDrawn="1"/>
        </p:nvGrpSpPr>
        <p:grpSpPr bwMode="auto">
          <a:xfrm>
            <a:off x="0" y="0"/>
            <a:ext cx="9144000" cy="546100"/>
            <a:chOff x="0" y="0"/>
            <a:chExt cx="5760" cy="344"/>
          </a:xfrm>
        </p:grpSpPr>
        <p:pic>
          <p:nvPicPr>
            <p:cNvPr id="1032" name="Picture 9"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17"/>
            <p:cNvGrpSpPr>
              <a:grpSpLocks/>
            </p:cNvGrpSpPr>
            <p:nvPr userDrawn="1"/>
          </p:nvGrpSpPr>
          <p:grpSpPr bwMode="auto">
            <a:xfrm>
              <a:off x="0" y="0"/>
              <a:ext cx="5760" cy="318"/>
              <a:chOff x="0" y="0"/>
              <a:chExt cx="5760" cy="318"/>
            </a:xfrm>
          </p:grpSpPr>
          <p:pic>
            <p:nvPicPr>
              <p:cNvPr id="1034" name="Picture 11"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6"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0"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1" y="0"/>
            <a:ext cx="702065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5169"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 id="2147485167" r:id="rId12"/>
    <p:sldLayoutId id="2147485168" r:id="rId13"/>
  </p:sldLayoutIdLst>
  <p:hf sldNum="0" hdr="0" ftr="0" dt="0"/>
  <p:txStyles>
    <p:title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1084615" y="2337930"/>
            <a:ext cx="8339617" cy="1356946"/>
          </a:xfrm>
        </p:spPr>
        <p:txBody>
          <a:bodyPr>
            <a:normAutofit/>
          </a:bodyPr>
          <a:lstStyle/>
          <a:p>
            <a:r>
              <a:rPr lang="ja-JP" altLang="en-US" dirty="0"/>
              <a:t>都市防災総合推進事業の活用事例</a:t>
            </a:r>
            <a:endParaRPr lang="ja-JP" altLang="en-US" sz="2585" dirty="0"/>
          </a:p>
        </p:txBody>
      </p:sp>
      <p:sp>
        <p:nvSpPr>
          <p:cNvPr id="3" name="サブタイトル 2"/>
          <p:cNvSpPr>
            <a:spLocks noGrp="1"/>
          </p:cNvSpPr>
          <p:nvPr>
            <p:ph type="subTitle" idx="1"/>
          </p:nvPr>
        </p:nvSpPr>
        <p:spPr/>
        <p:txBody>
          <a:bodyPr>
            <a:normAutofit/>
          </a:bodyPr>
          <a:lstStyle/>
          <a:p>
            <a:pPr>
              <a:defRPr/>
            </a:pPr>
            <a:r>
              <a:rPr lang="ja-JP" altLang="en-US" sz="2546" dirty="0"/>
              <a:t>国土交通省 都市局 都市安全課</a:t>
            </a:r>
            <a:endParaRPr lang="en-US" altLang="ja-JP" sz="2546" dirty="0"/>
          </a:p>
          <a:p>
            <a:pPr>
              <a:defRPr/>
            </a:pPr>
            <a:r>
              <a:rPr lang="ja-JP" altLang="en-US" sz="2546" dirty="0"/>
              <a:t>令和６年４月更新</a:t>
            </a:r>
          </a:p>
        </p:txBody>
      </p:sp>
    </p:spTree>
    <p:extLst>
      <p:ext uri="{BB962C8B-B14F-4D97-AF65-F5344CB8AC3E}">
        <p14:creationId xmlns:p14="http://schemas.microsoft.com/office/powerpoint/2010/main" val="294603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テキスト ボックス 14">
            <a:extLst>
              <a:ext uri="{FF2B5EF4-FFF2-40B4-BE49-F238E27FC236}">
                <a16:creationId xmlns:a16="http://schemas.microsoft.com/office/drawing/2014/main" id="{0687159D-674D-B873-C69C-A3D0ABB6FBD0}"/>
              </a:ext>
            </a:extLst>
          </p:cNvPr>
          <p:cNvSpPr txBox="1">
            <a:spLocks noChangeArrowheads="1"/>
          </p:cNvSpPr>
          <p:nvPr/>
        </p:nvSpPr>
        <p:spPr bwMode="auto">
          <a:xfrm>
            <a:off x="611066" y="1184031"/>
            <a:ext cx="8015654" cy="524246"/>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846"/>
              </a:lnSpc>
              <a:spcBef>
                <a:spcPct val="0"/>
              </a:spcBef>
              <a:buNone/>
              <a:defRPr/>
            </a:pPr>
            <a:r>
              <a:rPr lang="ja-JP" altLang="en-US" sz="1292" dirty="0">
                <a:solidFill>
                  <a:srgbClr val="000000"/>
                </a:solidFill>
                <a:latin typeface="+mn-ea"/>
                <a:ea typeface="+mn-ea"/>
              </a:rPr>
              <a:t>　平成</a:t>
            </a:r>
            <a:r>
              <a:rPr lang="en-US" altLang="ja-JP" sz="1292" dirty="0">
                <a:solidFill>
                  <a:srgbClr val="000000"/>
                </a:solidFill>
                <a:latin typeface="+mn-ea"/>
                <a:ea typeface="+mn-ea"/>
              </a:rPr>
              <a:t>30</a:t>
            </a:r>
            <a:r>
              <a:rPr lang="ja-JP" altLang="en-US" sz="1292" dirty="0">
                <a:solidFill>
                  <a:srgbClr val="000000"/>
                </a:solidFill>
                <a:latin typeface="+mn-ea"/>
                <a:ea typeface="+mn-ea"/>
              </a:rPr>
              <a:t>年</a:t>
            </a:r>
            <a:r>
              <a:rPr lang="en-US" altLang="ja-JP" sz="1292" dirty="0">
                <a:solidFill>
                  <a:srgbClr val="000000"/>
                </a:solidFill>
                <a:latin typeface="+mn-ea"/>
                <a:ea typeface="+mn-ea"/>
              </a:rPr>
              <a:t>9</a:t>
            </a:r>
            <a:r>
              <a:rPr lang="ja-JP" altLang="en-US" sz="1292" dirty="0">
                <a:solidFill>
                  <a:srgbClr val="000000"/>
                </a:solidFill>
                <a:latin typeface="+mn-ea"/>
                <a:ea typeface="+mn-ea"/>
              </a:rPr>
              <a:t>月の北海道胆振東部地震の被災地である北海道厚真町では、都市防災総合推進事業を活用し、復興まちづくり計画を策定し、災害に強いまちづくりを推進するため、避難路等を整備。</a:t>
            </a:r>
            <a:endParaRPr lang="en-US" altLang="ja-JP" sz="1292" dirty="0">
              <a:solidFill>
                <a:srgbClr val="000000"/>
              </a:solidFill>
              <a:latin typeface="+mn-ea"/>
              <a:ea typeface="+mn-ea"/>
            </a:endParaRPr>
          </a:p>
        </p:txBody>
      </p:sp>
      <p:sp>
        <p:nvSpPr>
          <p:cNvPr id="12291" name="テキスト ボックス 24">
            <a:extLst>
              <a:ext uri="{FF2B5EF4-FFF2-40B4-BE49-F238E27FC236}">
                <a16:creationId xmlns:a16="http://schemas.microsoft.com/office/drawing/2014/main" id="{117D85F4-9D96-184D-E605-40800B749062}"/>
              </a:ext>
            </a:extLst>
          </p:cNvPr>
          <p:cNvSpPr txBox="1">
            <a:spLocks noChangeArrowheads="1"/>
          </p:cNvSpPr>
          <p:nvPr/>
        </p:nvSpPr>
        <p:spPr bwMode="auto">
          <a:xfrm>
            <a:off x="517282" y="902678"/>
            <a:ext cx="139651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事業概要</a:t>
            </a:r>
          </a:p>
        </p:txBody>
      </p:sp>
      <p:sp>
        <p:nvSpPr>
          <p:cNvPr id="19" name="タイトル 1">
            <a:extLst>
              <a:ext uri="{FF2B5EF4-FFF2-40B4-BE49-F238E27FC236}">
                <a16:creationId xmlns:a16="http://schemas.microsoft.com/office/drawing/2014/main" id="{962A1AE0-E95C-0156-2F2B-5B59DCE43128}"/>
              </a:ext>
            </a:extLst>
          </p:cNvPr>
          <p:cNvSpPr>
            <a:spLocks noGrp="1"/>
          </p:cNvSpPr>
          <p:nvPr>
            <p:ph type="title"/>
          </p:nvPr>
        </p:nvSpPr>
        <p:spPr>
          <a:xfrm>
            <a:off x="0" y="3855"/>
            <a:ext cx="8141677" cy="439615"/>
          </a:xfrm>
        </p:spPr>
        <p:txBody>
          <a:bodyPr/>
          <a:lstStyle/>
          <a:p>
            <a:pPr>
              <a:defRPr/>
            </a:pPr>
            <a:r>
              <a:rPr lang="ja-JP" altLang="en-US" sz="2215" dirty="0">
                <a:latin typeface="+mj-ea"/>
              </a:rPr>
              <a:t>都市防災総合推進事業</a:t>
            </a:r>
            <a:r>
              <a:rPr lang="en-US" altLang="ja-JP" sz="2215" dirty="0">
                <a:latin typeface="+mj-ea"/>
              </a:rPr>
              <a:t>【</a:t>
            </a:r>
            <a:r>
              <a:rPr lang="ja-JP" altLang="en-US" sz="2215" dirty="0">
                <a:latin typeface="+mj-ea"/>
              </a:rPr>
              <a:t>活用事例（</a:t>
            </a:r>
            <a:r>
              <a:rPr lang="en-US" altLang="ja-JP" sz="2215" dirty="0">
                <a:latin typeface="+mj-ea"/>
              </a:rPr>
              <a:t>H30</a:t>
            </a:r>
            <a:r>
              <a:rPr lang="ja-JP" altLang="en-US" sz="2215" dirty="0">
                <a:latin typeface="+mj-ea"/>
              </a:rPr>
              <a:t>北海道胆振東部地震）</a:t>
            </a:r>
            <a:r>
              <a:rPr lang="en-US" altLang="ja-JP" sz="2215" dirty="0">
                <a:latin typeface="+mj-ea"/>
              </a:rPr>
              <a:t>】</a:t>
            </a:r>
            <a:endParaRPr lang="ja-JP" altLang="en-US" sz="2215" dirty="0">
              <a:latin typeface="+mj-ea"/>
            </a:endParaRPr>
          </a:p>
        </p:txBody>
      </p:sp>
      <p:sp>
        <p:nvSpPr>
          <p:cNvPr id="33" name="角丸四角形 32">
            <a:extLst>
              <a:ext uri="{FF2B5EF4-FFF2-40B4-BE49-F238E27FC236}">
                <a16:creationId xmlns:a16="http://schemas.microsoft.com/office/drawing/2014/main" id="{C09E00A5-E473-4EDB-70EE-FAD5C2AA181C}"/>
              </a:ext>
            </a:extLst>
          </p:cNvPr>
          <p:cNvSpPr/>
          <p:nvPr/>
        </p:nvSpPr>
        <p:spPr>
          <a:xfrm>
            <a:off x="451339" y="879231"/>
            <a:ext cx="8241323" cy="977412"/>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角丸四角形 35">
            <a:extLst>
              <a:ext uri="{FF2B5EF4-FFF2-40B4-BE49-F238E27FC236}">
                <a16:creationId xmlns:a16="http://schemas.microsoft.com/office/drawing/2014/main" id="{DA446CA6-D900-F78C-4252-BDFAFFAC6941}"/>
              </a:ext>
            </a:extLst>
          </p:cNvPr>
          <p:cNvSpPr/>
          <p:nvPr/>
        </p:nvSpPr>
        <p:spPr>
          <a:xfrm>
            <a:off x="451339" y="2047143"/>
            <a:ext cx="8241323" cy="4413738"/>
          </a:xfrm>
          <a:prstGeom prst="roundRect">
            <a:avLst>
              <a:gd name="adj" fmla="val 3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7" name="テキスト ボックス 36">
            <a:extLst>
              <a:ext uri="{FF2B5EF4-FFF2-40B4-BE49-F238E27FC236}">
                <a16:creationId xmlns:a16="http://schemas.microsoft.com/office/drawing/2014/main" id="{8AB7F693-B726-C386-99AA-D7DA13F29071}"/>
              </a:ext>
            </a:extLst>
          </p:cNvPr>
          <p:cNvSpPr txBox="1"/>
          <p:nvPr/>
        </p:nvSpPr>
        <p:spPr>
          <a:xfrm>
            <a:off x="5994890" y="4592516"/>
            <a:ext cx="1877157" cy="1797287"/>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避難路</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幅員：</a:t>
            </a:r>
            <a:r>
              <a:rPr kumimoji="0" lang="en-US" altLang="ja-JP" sz="1108" kern="0" dirty="0">
                <a:solidFill>
                  <a:prstClr val="black"/>
                </a:solidFill>
                <a:latin typeface="HGPｺﾞｼｯｸM" pitchFamily="50" charset="-128"/>
                <a:ea typeface="HGPｺﾞｼｯｸM" pitchFamily="50" charset="-128"/>
              </a:rPr>
              <a:t>5.5</a:t>
            </a:r>
            <a:r>
              <a:rPr kumimoji="0" lang="ja-JP" altLang="en-US" sz="1108" kern="0" dirty="0">
                <a:solidFill>
                  <a:prstClr val="black"/>
                </a:solidFill>
                <a:latin typeface="HGPｺﾞｼｯｸM" pitchFamily="50" charset="-128"/>
                <a:ea typeface="HGPｺﾞｼｯｸM" pitchFamily="50" charset="-128"/>
              </a:rPr>
              <a:t>～</a:t>
            </a:r>
            <a:r>
              <a:rPr kumimoji="0" lang="en-US" altLang="ja-JP" sz="1108" kern="0" dirty="0">
                <a:solidFill>
                  <a:prstClr val="black"/>
                </a:solidFill>
                <a:latin typeface="HGPｺﾞｼｯｸM" pitchFamily="50" charset="-128"/>
                <a:ea typeface="HGPｺﾞｼｯｸM" pitchFamily="50" charset="-128"/>
              </a:rPr>
              <a:t>7.5</a:t>
            </a:r>
            <a:r>
              <a:rPr kumimoji="0" lang="ja-JP" altLang="en-US" sz="1108" kern="0" dirty="0">
                <a:solidFill>
                  <a:prstClr val="black"/>
                </a:solidFill>
                <a:latin typeface="HGPｺﾞｼｯｸM" pitchFamily="50" charset="-128"/>
                <a:ea typeface="HGPｺﾞｼｯｸM" pitchFamily="50" charset="-128"/>
              </a:rPr>
              <a:t>ｍ</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sp>
        <p:nvSpPr>
          <p:cNvPr id="12297" name="テキスト ボックス 36">
            <a:extLst>
              <a:ext uri="{FF2B5EF4-FFF2-40B4-BE49-F238E27FC236}">
                <a16:creationId xmlns:a16="http://schemas.microsoft.com/office/drawing/2014/main" id="{ECDB6791-328D-581E-83EA-7B46E7C752B3}"/>
              </a:ext>
            </a:extLst>
          </p:cNvPr>
          <p:cNvSpPr txBox="1">
            <a:spLocks noChangeArrowheads="1"/>
          </p:cNvSpPr>
          <p:nvPr/>
        </p:nvSpPr>
        <p:spPr bwMode="auto">
          <a:xfrm>
            <a:off x="517282" y="2032490"/>
            <a:ext cx="259226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latin typeface="ＭＳ Ｐゴシック" panose="020B0600070205080204" pitchFamily="50" charset="-128"/>
              </a:rPr>
              <a:t>活用事例：北海道厚真町</a:t>
            </a:r>
            <a:endParaRPr lang="ja-JP" altLang="en-US" sz="1477">
              <a:solidFill>
                <a:srgbClr val="0070C0"/>
              </a:solidFill>
              <a:latin typeface="ＭＳ Ｐゴシック" panose="020B0600070205080204" pitchFamily="50" charset="-128"/>
            </a:endParaRPr>
          </a:p>
        </p:txBody>
      </p:sp>
      <p:sp>
        <p:nvSpPr>
          <p:cNvPr id="18" name="フリーフォーム 17">
            <a:extLst>
              <a:ext uri="{FF2B5EF4-FFF2-40B4-BE49-F238E27FC236}">
                <a16:creationId xmlns:a16="http://schemas.microsoft.com/office/drawing/2014/main" id="{46C8E3DB-9D2C-B45F-78C2-D6E2E0D7D6C3}"/>
              </a:ext>
            </a:extLst>
          </p:cNvPr>
          <p:cNvSpPr/>
          <p:nvPr/>
        </p:nvSpPr>
        <p:spPr>
          <a:xfrm>
            <a:off x="3978520" y="5380893"/>
            <a:ext cx="232996" cy="83527"/>
          </a:xfrm>
          <a:custGeom>
            <a:avLst/>
            <a:gdLst>
              <a:gd name="connsiteX0" fmla="*/ 0 w 252334"/>
              <a:gd name="connsiteY0" fmla="*/ 0 h 89941"/>
              <a:gd name="connsiteX1" fmla="*/ 252334 w 252334"/>
              <a:gd name="connsiteY1" fmla="*/ 7495 h 89941"/>
              <a:gd name="connsiteX2" fmla="*/ 247337 w 252334"/>
              <a:gd name="connsiteY2" fmla="*/ 89941 h 89941"/>
              <a:gd name="connsiteX3" fmla="*/ 0 w 252334"/>
              <a:gd name="connsiteY3" fmla="*/ 82446 h 89941"/>
              <a:gd name="connsiteX4" fmla="*/ 0 w 252334"/>
              <a:gd name="connsiteY4" fmla="*/ 0 h 8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4" h="89941">
                <a:moveTo>
                  <a:pt x="0" y="0"/>
                </a:moveTo>
                <a:lnTo>
                  <a:pt x="252334" y="7495"/>
                </a:lnTo>
                <a:lnTo>
                  <a:pt x="247337" y="89941"/>
                </a:lnTo>
                <a:lnTo>
                  <a:pt x="0" y="82446"/>
                </a:lnTo>
                <a:cubicBezTo>
                  <a:pt x="833" y="57462"/>
                  <a:pt x="1665" y="32479"/>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フリーフォーム 25">
            <a:extLst>
              <a:ext uri="{FF2B5EF4-FFF2-40B4-BE49-F238E27FC236}">
                <a16:creationId xmlns:a16="http://schemas.microsoft.com/office/drawing/2014/main" id="{505AF62D-70E8-F7D3-E138-2B6D615EC7E7}"/>
              </a:ext>
            </a:extLst>
          </p:cNvPr>
          <p:cNvSpPr/>
          <p:nvPr/>
        </p:nvSpPr>
        <p:spPr>
          <a:xfrm>
            <a:off x="2973266" y="4693628"/>
            <a:ext cx="240323" cy="820615"/>
          </a:xfrm>
          <a:custGeom>
            <a:avLst/>
            <a:gdLst>
              <a:gd name="connsiteX0" fmla="*/ 170726 w 260430"/>
              <a:gd name="connsiteY0" fmla="*/ 0 h 888357"/>
              <a:gd name="connsiteX1" fmla="*/ 92597 w 260430"/>
              <a:gd name="connsiteY1" fmla="*/ 2894 h 888357"/>
              <a:gd name="connsiteX2" fmla="*/ 0 w 260430"/>
              <a:gd name="connsiteY2" fmla="*/ 121534 h 888357"/>
              <a:gd name="connsiteX3" fmla="*/ 63660 w 260430"/>
              <a:gd name="connsiteY3" fmla="*/ 358815 h 888357"/>
              <a:gd name="connsiteX4" fmla="*/ 83916 w 260430"/>
              <a:gd name="connsiteY4" fmla="*/ 541116 h 888357"/>
              <a:gd name="connsiteX5" fmla="*/ 98384 w 260430"/>
              <a:gd name="connsiteY5" fmla="*/ 844952 h 888357"/>
              <a:gd name="connsiteX6" fmla="*/ 124427 w 260430"/>
              <a:gd name="connsiteY6" fmla="*/ 888357 h 888357"/>
              <a:gd name="connsiteX7" fmla="*/ 202557 w 260430"/>
              <a:gd name="connsiteY7" fmla="*/ 882570 h 888357"/>
              <a:gd name="connsiteX8" fmla="*/ 185194 w 260430"/>
              <a:gd name="connsiteY8" fmla="*/ 454306 h 888357"/>
              <a:gd name="connsiteX9" fmla="*/ 260430 w 260430"/>
              <a:gd name="connsiteY9" fmla="*/ 410901 h 888357"/>
              <a:gd name="connsiteX10" fmla="*/ 217025 w 260430"/>
              <a:gd name="connsiteY10" fmla="*/ 133109 h 888357"/>
              <a:gd name="connsiteX11" fmla="*/ 217025 w 260430"/>
              <a:gd name="connsiteY11" fmla="*/ 133109 h 888357"/>
              <a:gd name="connsiteX12" fmla="*/ 205450 w 260430"/>
              <a:gd name="connsiteY12" fmla="*/ 92597 h 888357"/>
              <a:gd name="connsiteX13" fmla="*/ 170726 w 260430"/>
              <a:gd name="connsiteY13" fmla="*/ 0 h 8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430" h="888357">
                <a:moveTo>
                  <a:pt x="170726" y="0"/>
                </a:moveTo>
                <a:lnTo>
                  <a:pt x="92597" y="2894"/>
                </a:lnTo>
                <a:lnTo>
                  <a:pt x="0" y="121534"/>
                </a:lnTo>
                <a:lnTo>
                  <a:pt x="63660" y="358815"/>
                </a:lnTo>
                <a:lnTo>
                  <a:pt x="83916" y="541116"/>
                </a:lnTo>
                <a:lnTo>
                  <a:pt x="98384" y="844952"/>
                </a:lnTo>
                <a:lnTo>
                  <a:pt x="124427" y="888357"/>
                </a:lnTo>
                <a:lnTo>
                  <a:pt x="202557" y="882570"/>
                </a:lnTo>
                <a:lnTo>
                  <a:pt x="185194" y="454306"/>
                </a:lnTo>
                <a:lnTo>
                  <a:pt x="260430" y="410901"/>
                </a:lnTo>
                <a:lnTo>
                  <a:pt x="217025" y="133109"/>
                </a:lnTo>
                <a:lnTo>
                  <a:pt x="217025" y="133109"/>
                </a:lnTo>
                <a:lnTo>
                  <a:pt x="205450" y="92597"/>
                </a:lnTo>
                <a:lnTo>
                  <a:pt x="17072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2300" name="図 2">
            <a:extLst>
              <a:ext uri="{FF2B5EF4-FFF2-40B4-BE49-F238E27FC236}">
                <a16:creationId xmlns:a16="http://schemas.microsoft.com/office/drawing/2014/main" id="{C4692B4B-D384-7D0E-291A-65FA6F354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89" y="2825262"/>
            <a:ext cx="3379177" cy="155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図 4">
            <a:extLst>
              <a:ext uri="{FF2B5EF4-FFF2-40B4-BE49-F238E27FC236}">
                <a16:creationId xmlns:a16="http://schemas.microsoft.com/office/drawing/2014/main" id="{83E0939C-22EE-532E-9A40-23909C2D54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351" y="2560028"/>
            <a:ext cx="3379177" cy="187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テキスト ボックス 5">
            <a:extLst>
              <a:ext uri="{FF2B5EF4-FFF2-40B4-BE49-F238E27FC236}">
                <a16:creationId xmlns:a16="http://schemas.microsoft.com/office/drawing/2014/main" id="{DC6CE0D4-27BD-9076-F694-62EA72C5461A}"/>
              </a:ext>
            </a:extLst>
          </p:cNvPr>
          <p:cNvSpPr txBox="1">
            <a:spLocks noChangeArrowheads="1"/>
          </p:cNvSpPr>
          <p:nvPr/>
        </p:nvSpPr>
        <p:spPr bwMode="auto">
          <a:xfrm>
            <a:off x="741485" y="2350477"/>
            <a:ext cx="217559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92"/>
              <a:t>復興まちづくり計画策定支援</a:t>
            </a:r>
          </a:p>
        </p:txBody>
      </p:sp>
      <p:sp>
        <p:nvSpPr>
          <p:cNvPr id="7" name="正方形/長方形 6">
            <a:extLst>
              <a:ext uri="{FF2B5EF4-FFF2-40B4-BE49-F238E27FC236}">
                <a16:creationId xmlns:a16="http://schemas.microsoft.com/office/drawing/2014/main" id="{E58680BB-9F4F-29EC-E764-6AB32E927AF5}"/>
              </a:ext>
            </a:extLst>
          </p:cNvPr>
          <p:cNvSpPr/>
          <p:nvPr/>
        </p:nvSpPr>
        <p:spPr>
          <a:xfrm>
            <a:off x="1393582" y="4078166"/>
            <a:ext cx="599342" cy="1318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CAB2A268-9421-05C8-0C9F-1A3533743EBE}"/>
              </a:ext>
            </a:extLst>
          </p:cNvPr>
          <p:cNvSpPr/>
          <p:nvPr/>
        </p:nvSpPr>
        <p:spPr>
          <a:xfrm>
            <a:off x="2060331" y="4026877"/>
            <a:ext cx="464527" cy="1992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05" name="テキスト ボックス 9">
            <a:extLst>
              <a:ext uri="{FF2B5EF4-FFF2-40B4-BE49-F238E27FC236}">
                <a16:creationId xmlns:a16="http://schemas.microsoft.com/office/drawing/2014/main" id="{D1E6A1EE-6618-7FA2-BC78-F7B2AD8B415D}"/>
              </a:ext>
            </a:extLst>
          </p:cNvPr>
          <p:cNvSpPr txBox="1">
            <a:spLocks noChangeArrowheads="1"/>
          </p:cNvSpPr>
          <p:nvPr/>
        </p:nvSpPr>
        <p:spPr bwMode="auto">
          <a:xfrm>
            <a:off x="786912" y="2609851"/>
            <a:ext cx="142699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15"/>
              <a:t>○計画策定のプロセス</a:t>
            </a:r>
          </a:p>
        </p:txBody>
      </p:sp>
      <p:sp>
        <p:nvSpPr>
          <p:cNvPr id="12306" name="テキスト ボックス 10">
            <a:extLst>
              <a:ext uri="{FF2B5EF4-FFF2-40B4-BE49-F238E27FC236}">
                <a16:creationId xmlns:a16="http://schemas.microsoft.com/office/drawing/2014/main" id="{0C4E24AF-E0A0-2B7A-0FD7-D0BA4D03422D}"/>
              </a:ext>
            </a:extLst>
          </p:cNvPr>
          <p:cNvSpPr txBox="1">
            <a:spLocks noChangeArrowheads="1"/>
          </p:cNvSpPr>
          <p:nvPr/>
        </p:nvSpPr>
        <p:spPr bwMode="auto">
          <a:xfrm>
            <a:off x="4528039" y="2376854"/>
            <a:ext cx="1093569"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015"/>
              <a:t>○計画策定体制</a:t>
            </a:r>
          </a:p>
        </p:txBody>
      </p:sp>
      <p:pic>
        <p:nvPicPr>
          <p:cNvPr id="12307" name="図 15">
            <a:extLst>
              <a:ext uri="{FF2B5EF4-FFF2-40B4-BE49-F238E27FC236}">
                <a16:creationId xmlns:a16="http://schemas.microsoft.com/office/drawing/2014/main" id="{535BCB4E-43BC-5471-8B40-755B3A561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33476"/>
          <a:stretch>
            <a:fillRect/>
          </a:stretch>
        </p:blipFill>
        <p:spPr bwMode="auto">
          <a:xfrm>
            <a:off x="1815612" y="4558812"/>
            <a:ext cx="3836377" cy="173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テキスト ボックス 16">
            <a:extLst>
              <a:ext uri="{FF2B5EF4-FFF2-40B4-BE49-F238E27FC236}">
                <a16:creationId xmlns:a16="http://schemas.microsoft.com/office/drawing/2014/main" id="{D17FF3C4-BCAD-74CA-13BC-CA03757CAAB9}"/>
              </a:ext>
            </a:extLst>
          </p:cNvPr>
          <p:cNvSpPr txBox="1">
            <a:spLocks noChangeArrowheads="1"/>
          </p:cNvSpPr>
          <p:nvPr/>
        </p:nvSpPr>
        <p:spPr bwMode="auto">
          <a:xfrm>
            <a:off x="740020" y="4522177"/>
            <a:ext cx="1010213"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92"/>
              <a:t>避難路整備</a:t>
            </a:r>
          </a:p>
        </p:txBody>
      </p:sp>
      <p:pic>
        <p:nvPicPr>
          <p:cNvPr id="12309" name="図 20" descr="高速道路を走る車&#10;&#10;中程度の精度で">
            <a:extLst>
              <a:ext uri="{FF2B5EF4-FFF2-40B4-BE49-F238E27FC236}">
                <a16:creationId xmlns:a16="http://schemas.microsoft.com/office/drawing/2014/main" id="{5927EF36-C4BE-89C9-0B81-5803240B48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2458" y="4655527"/>
            <a:ext cx="1490296" cy="11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9">
            <a:extLst>
              <a:ext uri="{FF2B5EF4-FFF2-40B4-BE49-F238E27FC236}">
                <a16:creationId xmlns:a16="http://schemas.microsoft.com/office/drawing/2014/main" id="{4FCF8D6E-B5A5-C017-662E-3868B3DF6460}"/>
              </a:ext>
            </a:extLst>
          </p:cNvPr>
          <p:cNvSpPr/>
          <p:nvPr/>
        </p:nvSpPr>
        <p:spPr>
          <a:xfrm>
            <a:off x="672612" y="2332893"/>
            <a:ext cx="7754815" cy="2085243"/>
          </a:xfrm>
          <a:prstGeom prst="roundRect">
            <a:avLst>
              <a:gd name="adj" fmla="val 6058"/>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8" name="角丸四角形 29">
            <a:extLst>
              <a:ext uri="{FF2B5EF4-FFF2-40B4-BE49-F238E27FC236}">
                <a16:creationId xmlns:a16="http://schemas.microsoft.com/office/drawing/2014/main" id="{1CE023FC-9421-DBCF-9076-FBCDF935912E}"/>
              </a:ext>
            </a:extLst>
          </p:cNvPr>
          <p:cNvSpPr/>
          <p:nvPr/>
        </p:nvSpPr>
        <p:spPr>
          <a:xfrm>
            <a:off x="650631" y="4492870"/>
            <a:ext cx="7776797" cy="1932843"/>
          </a:xfrm>
          <a:prstGeom prst="roundRect">
            <a:avLst>
              <a:gd name="adj" fmla="val 6058"/>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cxnSp>
        <p:nvCxnSpPr>
          <p:cNvPr id="30" name="直線矢印コネクタ 29">
            <a:extLst>
              <a:ext uri="{FF2B5EF4-FFF2-40B4-BE49-F238E27FC236}">
                <a16:creationId xmlns:a16="http://schemas.microsoft.com/office/drawing/2014/main" id="{9FD774E4-D997-1413-DB4F-67CC9B3F9FE8}"/>
              </a:ext>
            </a:extLst>
          </p:cNvPr>
          <p:cNvCxnSpPr>
            <a:cxnSpLocks/>
          </p:cNvCxnSpPr>
          <p:nvPr/>
        </p:nvCxnSpPr>
        <p:spPr>
          <a:xfrm>
            <a:off x="1905001" y="6180992"/>
            <a:ext cx="565638"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364D8ED-7592-FCA3-14A6-4E34F3BA6C39}"/>
              </a:ext>
            </a:extLst>
          </p:cNvPr>
          <p:cNvCxnSpPr>
            <a:cxnSpLocks/>
          </p:cNvCxnSpPr>
          <p:nvPr/>
        </p:nvCxnSpPr>
        <p:spPr>
          <a:xfrm>
            <a:off x="2570284" y="6180992"/>
            <a:ext cx="398585"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3E1C640-A03A-73EF-CCC9-DDA65CC589E4}"/>
              </a:ext>
            </a:extLst>
          </p:cNvPr>
          <p:cNvCxnSpPr>
            <a:cxnSpLocks/>
          </p:cNvCxnSpPr>
          <p:nvPr/>
        </p:nvCxnSpPr>
        <p:spPr>
          <a:xfrm>
            <a:off x="3083170" y="6180992"/>
            <a:ext cx="1878623"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15" name="テキスト ボックス 39">
            <a:extLst>
              <a:ext uri="{FF2B5EF4-FFF2-40B4-BE49-F238E27FC236}">
                <a16:creationId xmlns:a16="http://schemas.microsoft.com/office/drawing/2014/main" id="{AB12AD82-CC66-CB7C-3E0C-25602C20AC03}"/>
              </a:ext>
            </a:extLst>
          </p:cNvPr>
          <p:cNvSpPr txBox="1">
            <a:spLocks noChangeArrowheads="1"/>
          </p:cNvSpPr>
          <p:nvPr/>
        </p:nvSpPr>
        <p:spPr bwMode="auto">
          <a:xfrm>
            <a:off x="1849316" y="6182458"/>
            <a:ext cx="659155"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23">
                <a:solidFill>
                  <a:srgbClr val="FF0000"/>
                </a:solidFill>
              </a:rPr>
              <a:t>道路改良</a:t>
            </a:r>
          </a:p>
        </p:txBody>
      </p:sp>
      <p:sp>
        <p:nvSpPr>
          <p:cNvPr id="12316" name="テキスト ボックス 40">
            <a:extLst>
              <a:ext uri="{FF2B5EF4-FFF2-40B4-BE49-F238E27FC236}">
                <a16:creationId xmlns:a16="http://schemas.microsoft.com/office/drawing/2014/main" id="{5AC21FAC-A3C9-41A6-794D-536F8DDA0D76}"/>
              </a:ext>
            </a:extLst>
          </p:cNvPr>
          <p:cNvSpPr txBox="1">
            <a:spLocks noChangeArrowheads="1"/>
          </p:cNvSpPr>
          <p:nvPr/>
        </p:nvSpPr>
        <p:spPr bwMode="auto">
          <a:xfrm>
            <a:off x="3683977" y="6182458"/>
            <a:ext cx="659155"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23">
                <a:solidFill>
                  <a:srgbClr val="FF0000"/>
                </a:solidFill>
              </a:rPr>
              <a:t>道路改良</a:t>
            </a:r>
          </a:p>
        </p:txBody>
      </p:sp>
      <p:sp>
        <p:nvSpPr>
          <p:cNvPr id="12317" name="テキスト ボックス 41">
            <a:extLst>
              <a:ext uri="{FF2B5EF4-FFF2-40B4-BE49-F238E27FC236}">
                <a16:creationId xmlns:a16="http://schemas.microsoft.com/office/drawing/2014/main" id="{F28F5279-5B57-45B1-B1DB-D8FA42D54BA3}"/>
              </a:ext>
            </a:extLst>
          </p:cNvPr>
          <p:cNvSpPr txBox="1">
            <a:spLocks noChangeArrowheads="1"/>
          </p:cNvSpPr>
          <p:nvPr/>
        </p:nvSpPr>
        <p:spPr bwMode="auto">
          <a:xfrm>
            <a:off x="2469174" y="6197112"/>
            <a:ext cx="659155"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23">
                <a:solidFill>
                  <a:srgbClr val="FF0000"/>
                </a:solidFill>
              </a:rPr>
              <a:t>道路新設</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タイトル 5"/>
          <p:cNvSpPr>
            <a:spLocks noGrp="1"/>
          </p:cNvSpPr>
          <p:nvPr>
            <p:ph type="title"/>
          </p:nvPr>
        </p:nvSpPr>
        <p:spPr/>
        <p:txBody>
          <a:bodyPr/>
          <a:lstStyle/>
          <a:p>
            <a:r>
              <a:rPr lang="ja-JP" altLang="en-US" sz="2800" dirty="0">
                <a:latin typeface="+mj-ea"/>
              </a:rPr>
              <a:t>都市防災総合推進事業の概要</a:t>
            </a:r>
            <a:endParaRPr lang="ja-JP" altLang="en-US" sz="2000" dirty="0">
              <a:latin typeface="+mj-ea"/>
            </a:endParaRPr>
          </a:p>
        </p:txBody>
      </p:sp>
      <p:sp>
        <p:nvSpPr>
          <p:cNvPr id="1117" name="正方形/長方形 34"/>
          <p:cNvSpPr/>
          <p:nvPr/>
        </p:nvSpPr>
        <p:spPr>
          <a:xfrm>
            <a:off x="2867051" y="1026326"/>
            <a:ext cx="2064989"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ja-JP" altLang="en-US" sz="1000" dirty="0">
                <a:solidFill>
                  <a:schemeClr val="tx1"/>
                </a:solidFill>
                <a:latin typeface="Meiryo UI" panose="020B0604030504040204" pitchFamily="50" charset="-128"/>
                <a:ea typeface="Meiryo UI" panose="020B0604030504040204" pitchFamily="50" charset="-128"/>
              </a:rPr>
              <a:t>　事業主体：市町村、都道府県 等</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1118" name="正方形/長方形 35"/>
          <p:cNvSpPr/>
          <p:nvPr/>
        </p:nvSpPr>
        <p:spPr>
          <a:xfrm>
            <a:off x="95005" y="1006894"/>
            <a:ext cx="2564163" cy="25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nSpc>
                <a:spcPts val="1309"/>
              </a:lnSpc>
            </a:pPr>
            <a:r>
              <a:rPr lang="ja-JP" altLang="en-US" sz="1400" b="1" u="sng" kern="0" spc="-93" dirty="0">
                <a:solidFill>
                  <a:schemeClr val="tx1"/>
                </a:solidFill>
                <a:latin typeface="Meiryo UI" panose="020B0604030504040204" pitchFamily="50" charset="-128"/>
                <a:ea typeface="Meiryo UI" panose="020B0604030504040204" pitchFamily="50" charset="-128"/>
              </a:rPr>
              <a:t>○ 都市防災総合推進事業の概要</a:t>
            </a:r>
          </a:p>
        </p:txBody>
      </p:sp>
      <p:graphicFrame>
        <p:nvGraphicFramePr>
          <p:cNvPr id="1119" name="表 36"/>
          <p:cNvGraphicFramePr>
            <a:graphicFrameLocks noGrp="1"/>
          </p:cNvGraphicFramePr>
          <p:nvPr>
            <p:extLst>
              <p:ext uri="{D42A27DB-BD31-4B8C-83A1-F6EECF244321}">
                <p14:modId xmlns:p14="http://schemas.microsoft.com/office/powerpoint/2010/main" val="1710173806"/>
              </p:ext>
            </p:extLst>
          </p:nvPr>
        </p:nvGraphicFramePr>
        <p:xfrm>
          <a:off x="107504" y="6017688"/>
          <a:ext cx="4732008" cy="771320"/>
        </p:xfrm>
        <a:graphic>
          <a:graphicData uri="http://schemas.openxmlformats.org/drawingml/2006/table">
            <a:tbl>
              <a:tblPr firstRow="1" bandRow="1">
                <a:tableStyleId>{2D5ABB26-0587-4C30-8999-92F81FD0307C}</a:tableStyleId>
              </a:tblPr>
              <a:tblGrid>
                <a:gridCol w="412373">
                  <a:extLst>
                    <a:ext uri="{9D8B030D-6E8A-4147-A177-3AD203B41FA5}">
                      <a16:colId xmlns:a16="http://schemas.microsoft.com/office/drawing/2014/main" val="20000"/>
                    </a:ext>
                  </a:extLst>
                </a:gridCol>
                <a:gridCol w="4319635">
                  <a:extLst>
                    <a:ext uri="{9D8B030D-6E8A-4147-A177-3AD203B41FA5}">
                      <a16:colId xmlns:a16="http://schemas.microsoft.com/office/drawing/2014/main" val="20001"/>
                    </a:ext>
                  </a:extLst>
                </a:gridCol>
              </a:tblGrid>
              <a:tr h="692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（抜粋）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施行地区</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5520" marR="85520" marT="42760" marB="4276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nSpc>
                          <a:spcPct val="100000"/>
                        </a:lnSpc>
                      </a:pPr>
                      <a:r>
                        <a:rPr kumimoji="1" lang="ja-JP" altLang="en-US" sz="900" b="1" dirty="0">
                          <a:solidFill>
                            <a:schemeClr val="tx1"/>
                          </a:solidFill>
                          <a:latin typeface="Meiryo UI" panose="020B0604030504040204" pitchFamily="50" charset="-128"/>
                          <a:ea typeface="Meiryo UI" panose="020B0604030504040204" pitchFamily="50" charset="-128"/>
                        </a:rPr>
                        <a:t>①</a:t>
                      </a: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③～⑤ </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浸水想定区域、土砂</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津波</a:t>
                      </a:r>
                      <a:r>
                        <a:rPr kumimoji="1" lang="en-US" altLang="ja-JP" sz="900" u="none" dirty="0">
                          <a:solidFill>
                            <a:schemeClr val="tx1"/>
                          </a:solidFill>
                          <a:latin typeface="Meiryo UI" panose="020B0604030504040204" pitchFamily="50" charset="-128"/>
                          <a:ea typeface="Meiryo UI" panose="020B0604030504040204" pitchFamily="50" charset="-128"/>
                        </a:rPr>
                        <a:t>/</a:t>
                      </a:r>
                      <a:r>
                        <a:rPr kumimoji="1" lang="ja-JP" altLang="en-US" sz="900" u="none" dirty="0">
                          <a:solidFill>
                            <a:schemeClr val="tx1"/>
                          </a:solidFill>
                          <a:latin typeface="Meiryo UI" panose="020B0604030504040204" pitchFamily="50" charset="-128"/>
                          <a:ea typeface="Meiryo UI" panose="020B0604030504040204" pitchFamily="50" charset="-128"/>
                        </a:rPr>
                        <a:t>火山災害警戒区域等を含む市街地</a:t>
                      </a:r>
                      <a:endParaRPr kumimoji="1" lang="en-US" altLang="ja-JP" sz="900" u="none" dirty="0">
                        <a:solidFill>
                          <a:schemeClr val="tx1"/>
                        </a:solidFill>
                        <a:latin typeface="Meiryo UI" panose="020B0604030504040204" pitchFamily="50" charset="-128"/>
                        <a:ea typeface="Meiryo UI" panose="020B0604030504040204"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・大規模地震発生の可能性の高い地域</a:t>
                      </a:r>
                      <a:r>
                        <a:rPr kumimoji="1" lang="en-US" altLang="ja-JP" sz="900" baseline="30000" dirty="0">
                          <a:solidFill>
                            <a:schemeClr val="tx1"/>
                          </a:solidFill>
                          <a:latin typeface="Meiryo UI" panose="020B0604030504040204" pitchFamily="50" charset="-128"/>
                          <a:ea typeface="Meiryo UI" panose="020B0604030504040204" pitchFamily="50" charset="-128"/>
                        </a:rPr>
                        <a:t>※3</a:t>
                      </a:r>
                      <a:r>
                        <a:rPr kumimoji="1" lang="ja-JP" altLang="en-US" sz="900" baseline="30000" dirty="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DID</a:t>
                      </a:r>
                      <a:r>
                        <a:rPr kumimoji="1" lang="ja-JP" altLang="en-US" sz="900" dirty="0">
                          <a:solidFill>
                            <a:schemeClr val="tx1"/>
                          </a:solidFill>
                          <a:latin typeface="Meiryo UI" panose="020B0604030504040204" pitchFamily="50" charset="-128"/>
                          <a:ea typeface="Meiryo UI" panose="020B0604030504040204" pitchFamily="50" charset="-128"/>
                        </a:rPr>
                        <a:t>地区　等</a:t>
                      </a:r>
                      <a:endParaRPr kumimoji="1" lang="en-US" altLang="ja-JP" sz="800" baseline="0" dirty="0">
                        <a:solidFill>
                          <a:schemeClr val="tx1"/>
                        </a:solidFill>
                        <a:latin typeface="Meiryo UI" panose="020B0604030504040204" pitchFamily="50" charset="-128"/>
                        <a:ea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⑥ </a:t>
                      </a:r>
                      <a:r>
                        <a:rPr kumimoji="1" lang="ja-JP" altLang="en-US" sz="900" dirty="0">
                          <a:solidFill>
                            <a:schemeClr val="tx1"/>
                          </a:solidFill>
                          <a:latin typeface="Meiryo UI" panose="020B0604030504040204" pitchFamily="50" charset="-128"/>
                          <a:ea typeface="Meiryo UI" panose="020B0604030504040204" pitchFamily="50" charset="-128"/>
                        </a:rPr>
                        <a:t>・大規模地震発生の可能性の高い地域</a:t>
                      </a:r>
                      <a:r>
                        <a:rPr kumimoji="1" lang="en-US" altLang="ja-JP" sz="900" baseline="30000" dirty="0">
                          <a:solidFill>
                            <a:schemeClr val="tx1"/>
                          </a:solidFill>
                          <a:latin typeface="Meiryo UI" panose="020B0604030504040204" pitchFamily="50" charset="-128"/>
                          <a:ea typeface="Meiryo UI" panose="020B0604030504040204" pitchFamily="50" charset="-128"/>
                        </a:rPr>
                        <a:t>※</a:t>
                      </a:r>
                      <a:r>
                        <a:rPr kumimoji="1" lang="ja-JP" altLang="en-US" sz="900" baseline="30000" dirty="0">
                          <a:solidFill>
                            <a:schemeClr val="tx1"/>
                          </a:solidFill>
                          <a:latin typeface="Meiryo UI" panose="020B0604030504040204" pitchFamily="50" charset="-128"/>
                          <a:ea typeface="Meiryo UI" panose="020B0604030504040204" pitchFamily="50" charset="-128"/>
                        </a:rPr>
                        <a:t>３　</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DID</a:t>
                      </a:r>
                      <a:r>
                        <a:rPr kumimoji="1" lang="ja-JP" altLang="en-US" sz="900" dirty="0">
                          <a:solidFill>
                            <a:schemeClr val="tx1"/>
                          </a:solidFill>
                          <a:latin typeface="Meiryo UI" panose="020B0604030504040204" pitchFamily="50" charset="-128"/>
                          <a:ea typeface="Meiryo UI" panose="020B0604030504040204" pitchFamily="50" charset="-128"/>
                        </a:rPr>
                        <a:t>地区　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⑦ </a:t>
                      </a:r>
                      <a:r>
                        <a:rPr kumimoji="1" lang="ja-JP" altLang="en-US" sz="900" dirty="0">
                          <a:solidFill>
                            <a:schemeClr val="tx1"/>
                          </a:solidFill>
                          <a:latin typeface="Meiryo UI" panose="020B0604030504040204" pitchFamily="50" charset="-128"/>
                          <a:ea typeface="Meiryo UI" panose="020B0604030504040204" pitchFamily="50" charset="-128"/>
                        </a:rPr>
                        <a:t>・危険密集市街地</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⑧ </a:t>
                      </a:r>
                      <a:r>
                        <a:rPr kumimoji="1" lang="ja-JP" altLang="en-US" sz="900" dirty="0">
                          <a:solidFill>
                            <a:schemeClr val="tx1"/>
                          </a:solidFill>
                          <a:latin typeface="Meiryo UI" panose="020B0604030504040204" pitchFamily="50" charset="-128"/>
                          <a:ea typeface="Meiryo UI" panose="020B0604030504040204" pitchFamily="50" charset="-128"/>
                        </a:rPr>
                        <a:t>・激甚災害による被災地、事前復興まちづくり計画作成市町村</a:t>
                      </a:r>
                      <a:r>
                        <a:rPr kumimoji="1" lang="en-US" altLang="ja-JP" sz="900" baseline="30000" dirty="0">
                          <a:solidFill>
                            <a:schemeClr val="tx1"/>
                          </a:solidFill>
                          <a:latin typeface="Meiryo UI" panose="020B0604030504040204" pitchFamily="50" charset="-128"/>
                          <a:ea typeface="Meiryo UI" panose="020B0604030504040204" pitchFamily="50" charset="-128"/>
                        </a:rPr>
                        <a:t>※</a:t>
                      </a:r>
                      <a:r>
                        <a:rPr kumimoji="1" lang="ja-JP" altLang="en-US" sz="900" baseline="30000" dirty="0">
                          <a:solidFill>
                            <a:schemeClr val="tx1"/>
                          </a:solidFill>
                          <a:latin typeface="Meiryo UI" panose="020B0604030504040204" pitchFamily="50" charset="-128"/>
                          <a:ea typeface="Meiryo UI" panose="020B0604030504040204" pitchFamily="50" charset="-128"/>
                        </a:rPr>
                        <a:t>４</a:t>
                      </a:r>
                      <a:r>
                        <a:rPr kumimoji="1" lang="ja-JP" altLang="en-US" sz="900" dirty="0">
                          <a:solidFill>
                            <a:schemeClr val="tx1"/>
                          </a:solidFill>
                          <a:latin typeface="Meiryo UI" panose="020B0604030504040204" pitchFamily="50" charset="-128"/>
                          <a:ea typeface="Meiryo UI" panose="020B0604030504040204" pitchFamily="50" charset="-128"/>
                        </a:rPr>
                        <a:t>　等</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120" name="正方形/長方形 37"/>
          <p:cNvSpPr/>
          <p:nvPr/>
        </p:nvSpPr>
        <p:spPr>
          <a:xfrm>
            <a:off x="24854" y="5805264"/>
            <a:ext cx="2505045" cy="259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nSpc>
                <a:spcPts val="1309"/>
              </a:lnSpc>
            </a:pPr>
            <a:r>
              <a:rPr lang="ja-JP" altLang="en-US" sz="1400" b="1" u="sng" kern="0" spc="-93" dirty="0">
                <a:solidFill>
                  <a:schemeClr val="tx1"/>
                </a:solidFill>
                <a:latin typeface="Meiryo UI" panose="020B0604030504040204" pitchFamily="50" charset="-128"/>
                <a:ea typeface="Meiryo UI" panose="020B0604030504040204" pitchFamily="50" charset="-128"/>
              </a:rPr>
              <a:t>○ 地区要件</a:t>
            </a:r>
            <a:r>
              <a:rPr lang="ja-JP" altLang="en-US" sz="1200" u="sng" kern="0" spc="-93" dirty="0">
                <a:solidFill>
                  <a:schemeClr val="tx1"/>
                </a:solidFill>
                <a:latin typeface="Meiryo UI" panose="020B0604030504040204" pitchFamily="50" charset="-128"/>
                <a:ea typeface="Meiryo UI" panose="020B0604030504040204" pitchFamily="50" charset="-128"/>
              </a:rPr>
              <a:t>（代表的なものを抜粋）</a:t>
            </a:r>
            <a:endParaRPr lang="ja-JP" altLang="en-US" sz="1400" u="sng" kern="0" spc="-93" dirty="0">
              <a:solidFill>
                <a:schemeClr val="tx1"/>
              </a:solidFill>
              <a:latin typeface="Meiryo UI" panose="020B0604030504040204" pitchFamily="50" charset="-128"/>
              <a:ea typeface="Meiryo UI" panose="020B0604030504040204" pitchFamily="50" charset="-128"/>
            </a:endParaRPr>
          </a:p>
        </p:txBody>
      </p:sp>
      <p:sp>
        <p:nvSpPr>
          <p:cNvPr id="1121" name="正方形/長方形 39"/>
          <p:cNvSpPr/>
          <p:nvPr/>
        </p:nvSpPr>
        <p:spPr>
          <a:xfrm>
            <a:off x="49593" y="942808"/>
            <a:ext cx="9041654" cy="589246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1124" name="表 42"/>
          <p:cNvGraphicFramePr>
            <a:graphicFrameLocks noGrp="1"/>
          </p:cNvGraphicFramePr>
          <p:nvPr/>
        </p:nvGraphicFramePr>
        <p:xfrm>
          <a:off x="107504" y="1234024"/>
          <a:ext cx="4804016" cy="457124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0000"/>
                    </a:ext>
                  </a:extLst>
                </a:gridCol>
                <a:gridCol w="2268416">
                  <a:extLst>
                    <a:ext uri="{9D8B030D-6E8A-4147-A177-3AD203B41FA5}">
                      <a16:colId xmlns:a16="http://schemas.microsoft.com/office/drawing/2014/main" val="20001"/>
                    </a:ext>
                  </a:extLst>
                </a:gridCol>
                <a:gridCol w="1059600">
                  <a:extLst>
                    <a:ext uri="{9D8B030D-6E8A-4147-A177-3AD203B41FA5}">
                      <a16:colId xmlns:a16="http://schemas.microsoft.com/office/drawing/2014/main" val="20002"/>
                    </a:ext>
                  </a:extLst>
                </a:gridCol>
              </a:tblGrid>
              <a:tr h="216000">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事業メニュー</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主な交付対象施設等</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国費率</a:t>
                      </a:r>
                      <a:r>
                        <a:rPr kumimoji="1" lang="en-US" altLang="ja-JP" sz="1000" b="0" baseline="30000" dirty="0">
                          <a:solidFill>
                            <a:schemeClr val="tx1"/>
                          </a:solidFill>
                          <a:latin typeface="Meiryo UI" panose="020B0604030504040204" pitchFamily="50" charset="-128"/>
                          <a:ea typeface="Meiryo UI" panose="020B0604030504040204" pitchFamily="50" charset="-128"/>
                        </a:rPr>
                        <a:t>※</a:t>
                      </a:r>
                      <a:r>
                        <a:rPr kumimoji="1" lang="ja-JP" altLang="en-US" sz="1000" b="0" baseline="30000" dirty="0">
                          <a:solidFill>
                            <a:schemeClr val="tx1"/>
                          </a:solidFill>
                          <a:latin typeface="Meiryo UI" panose="020B0604030504040204" pitchFamily="50" charset="-128"/>
                          <a:ea typeface="Meiryo UI" panose="020B0604030504040204" pitchFamily="50" charset="-128"/>
                        </a:rPr>
                        <a:t>５</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90308040"/>
                  </a:ext>
                </a:extLst>
              </a:tr>
              <a:tr h="209109">
                <a:tc>
                  <a:txBody>
                    <a:bodyPr/>
                    <a:lstStyle/>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①災害危険度判定調査</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a:r>
                        <a:rPr kumimoji="1" lang="ja-JP" altLang="en-US" sz="1000" b="0" dirty="0">
                          <a:solidFill>
                            <a:schemeClr val="tx1"/>
                          </a:solidFill>
                          <a:latin typeface="Meiryo UI" panose="020B0604030504040204" pitchFamily="50" charset="-128"/>
                          <a:ea typeface="Meiryo UI" panose="020B0604030504040204" pitchFamily="50" charset="-128"/>
                        </a:rPr>
                        <a:t>・各種災害に対する危険度判定調査</a:t>
                      </a: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１／３</a:t>
                      </a:r>
                      <a:r>
                        <a:rPr kumimoji="1" lang="en-US" altLang="ja-JP" sz="1000" b="0" baseline="40000" dirty="0">
                          <a:solidFill>
                            <a:schemeClr val="tx1"/>
                          </a:solidFill>
                          <a:latin typeface="Meiryo UI" panose="020B0604030504040204" pitchFamily="50" charset="-128"/>
                          <a:ea typeface="Meiryo UI" panose="020B0604030504040204" pitchFamily="50" charset="-128"/>
                        </a:rPr>
                        <a:t>※</a:t>
                      </a:r>
                      <a:r>
                        <a:rPr kumimoji="1" lang="ja-JP" altLang="en-US" sz="1000" b="0" baseline="40000" dirty="0">
                          <a:solidFill>
                            <a:schemeClr val="tx1"/>
                          </a:solidFill>
                          <a:latin typeface="Meiryo UI" panose="020B0604030504040204" pitchFamily="50" charset="-128"/>
                          <a:ea typeface="Meiryo UI" panose="020B0604030504040204" pitchFamily="50" charset="-128"/>
                        </a:rPr>
                        <a:t>１</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0502">
                <a:tc>
                  <a:txBody>
                    <a:bodyPr/>
                    <a:lstStyle/>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②盛土による災害</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　防止のための調査</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a:r>
                        <a:rPr kumimoji="1" lang="ja-JP" altLang="en-US" sz="1000" b="0" dirty="0">
                          <a:solidFill>
                            <a:schemeClr val="tx1"/>
                          </a:solidFill>
                          <a:latin typeface="Meiryo UI" panose="020B0604030504040204" pitchFamily="50" charset="-128"/>
                          <a:ea typeface="Meiryo UI" panose="020B0604030504040204" pitchFamily="50" charset="-128"/>
                        </a:rPr>
                        <a:t>・盛土等に伴う災害の発生の恐れがある区域の把握及び既存の危険な盛土の把握のために必要な調査</a:t>
                      </a: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１／３</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Meiryo UI" panose="020B0604030504040204" pitchFamily="50" charset="-128"/>
                          <a:ea typeface="Meiryo UI" panose="020B0604030504040204" pitchFamily="50" charset="-128"/>
                        </a:rPr>
                        <a:t>(R6</a:t>
                      </a:r>
                      <a:r>
                        <a:rPr kumimoji="1" lang="ja-JP" altLang="en-US" sz="700" b="0" dirty="0">
                          <a:solidFill>
                            <a:schemeClr val="tx1"/>
                          </a:solidFill>
                          <a:latin typeface="Meiryo UI" panose="020B0604030504040204" pitchFamily="50" charset="-128"/>
                          <a:ea typeface="Meiryo UI" panose="020B0604030504040204" pitchFamily="50" charset="-128"/>
                        </a:rPr>
                        <a:t>年度まで１／２</a:t>
                      </a:r>
                      <a:r>
                        <a:rPr kumimoji="1" lang="en-US" altLang="ja-JP" sz="700" b="0" dirty="0">
                          <a:solidFill>
                            <a:schemeClr val="tx1"/>
                          </a:solidFill>
                          <a:latin typeface="Meiryo UI" panose="020B0604030504040204" pitchFamily="50" charset="-128"/>
                          <a:ea typeface="Meiryo UI" panose="020B0604030504040204" pitchFamily="50" charset="-128"/>
                        </a:rPr>
                        <a:t>)</a:t>
                      </a:r>
                      <a:endParaRPr kumimoji="1" lang="ja-JP" altLang="en-US" sz="7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5149267"/>
                  </a:ext>
                </a:extLst>
              </a:tr>
              <a:tr h="0">
                <a:tc>
                  <a:txBody>
                    <a:bodyPr/>
                    <a:lstStyle/>
                    <a:p>
                      <a:pPr marL="177800" indent="-177800" algn="l" defTabSz="926470" rtl="0" eaLnBrk="1" latinLnBrk="0" hangingPunct="1"/>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③住民等のまちづくり活動支援</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・住民等に対する啓発活動</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rPr>
                        <a:t>・まちづくり協議会活動助成</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１／３</a:t>
                      </a:r>
                      <a:r>
                        <a:rPr kumimoji="1" lang="en-US" altLang="ja-JP" sz="1000" b="0" baseline="40000" dirty="0">
                          <a:solidFill>
                            <a:schemeClr val="tx1"/>
                          </a:solidFill>
                          <a:latin typeface="Meiryo UI" panose="020B0604030504040204" pitchFamily="50" charset="-128"/>
                          <a:ea typeface="Meiryo UI" panose="020B0604030504040204" pitchFamily="50" charset="-128"/>
                        </a:rPr>
                        <a:t>※</a:t>
                      </a:r>
                      <a:r>
                        <a:rPr kumimoji="1" lang="ja-JP" altLang="en-US" sz="1000" b="0" baseline="40000" dirty="0">
                          <a:solidFill>
                            <a:schemeClr val="tx1"/>
                          </a:solidFill>
                          <a:latin typeface="Meiryo UI" panose="020B0604030504040204" pitchFamily="50" charset="-128"/>
                          <a:ea typeface="Meiryo UI" panose="020B0604030504040204" pitchFamily="50" charset="-128"/>
                        </a:rPr>
                        <a:t>１</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0277">
                <a:tc>
                  <a:txBody>
                    <a:bodyPr/>
                    <a:lstStyle/>
                    <a:p>
                      <a:pPr marL="177800" indent="-177800" algn="l" defTabSz="926470" rtl="0" eaLnBrk="1" latinLnBrk="0" hangingPunct="1"/>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④事前復興まちづくり</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p>
                      <a:pPr marL="177800" indent="-177800" algn="l" defTabSz="926470" rtl="0" eaLnBrk="1" latinLnBrk="0" hangingPunct="1"/>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　計画策定支援</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・事前復興まちづくり計画策定</a:t>
                      </a: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１／３</a:t>
                      </a: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6595059"/>
                  </a:ext>
                </a:extLst>
              </a:tr>
              <a:tr h="448029">
                <a:tc rowSpan="2">
                  <a:txBody>
                    <a:bodyPr/>
                    <a:lstStyle/>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⑤地区公共施設等整備</a:t>
                      </a:r>
                      <a:endParaRPr kumimoji="1" lang="en-US" altLang="ja-JP" sz="1000" b="0" baseline="3000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ja-JP" altLang="en-US" sz="1000" b="0" u="none" dirty="0">
                          <a:solidFill>
                            <a:schemeClr val="tx1"/>
                          </a:solidFill>
                          <a:latin typeface="Meiryo UI" panose="020B0604030504040204" pitchFamily="50" charset="-128"/>
                          <a:ea typeface="Meiryo UI" panose="020B0604030504040204" pitchFamily="50" charset="-128"/>
                        </a:rPr>
                        <a:t>地区公共施設</a:t>
                      </a:r>
                      <a:r>
                        <a:rPr kumimoji="1" lang="en-US" altLang="ja-JP" sz="1000" b="1" u="none" dirty="0">
                          <a:solidFill>
                            <a:schemeClr val="tx1"/>
                          </a:solidFill>
                          <a:latin typeface="Meiryo UI" panose="020B0604030504040204" pitchFamily="50" charset="-128"/>
                          <a:ea typeface="Meiryo UI" panose="020B0604030504040204" pitchFamily="50" charset="-128"/>
                        </a:rPr>
                        <a:t>(</a:t>
                      </a:r>
                      <a:r>
                        <a:rPr kumimoji="1" lang="ja-JP" altLang="en-US" sz="1000" b="0" u="none" dirty="0">
                          <a:solidFill>
                            <a:schemeClr val="tx1"/>
                          </a:solidFill>
                          <a:latin typeface="Meiryo UI" panose="020B0604030504040204" pitchFamily="50" charset="-128"/>
                          <a:ea typeface="Meiryo UI" panose="020B0604030504040204" pitchFamily="50" charset="-128"/>
                        </a:rPr>
                        <a:t>避難路、避難地</a:t>
                      </a:r>
                      <a:r>
                        <a:rPr kumimoji="1" lang="en-US" altLang="ja-JP" sz="1000" b="0" u="none" dirty="0">
                          <a:solidFill>
                            <a:schemeClr val="tx1"/>
                          </a:solidFill>
                          <a:latin typeface="Meiryo UI" panose="020B0604030504040204" pitchFamily="50" charset="-128"/>
                          <a:ea typeface="Meiryo UI" panose="020B0604030504040204" pitchFamily="50" charset="-128"/>
                        </a:rPr>
                        <a:t>(</a:t>
                      </a:r>
                      <a:r>
                        <a:rPr kumimoji="1" lang="ja-JP" altLang="en-US" sz="1000" b="0" u="none" dirty="0">
                          <a:solidFill>
                            <a:schemeClr val="tx1"/>
                          </a:solidFill>
                          <a:latin typeface="Meiryo UI" panose="020B0604030504040204" pitchFamily="50" charset="-128"/>
                          <a:ea typeface="Meiryo UI" panose="020B0604030504040204" pitchFamily="50" charset="-128"/>
                        </a:rPr>
                        <a:t>避難地に設置する防災施設を含む</a:t>
                      </a:r>
                      <a:r>
                        <a:rPr kumimoji="1" lang="en-US" altLang="ja-JP" sz="1000" b="0" u="none" dirty="0">
                          <a:solidFill>
                            <a:schemeClr val="tx1"/>
                          </a:solidFill>
                          <a:latin typeface="Meiryo UI" panose="020B0604030504040204" pitchFamily="50" charset="-128"/>
                          <a:ea typeface="Meiryo UI" panose="020B0604030504040204" pitchFamily="50" charset="-128"/>
                        </a:rPr>
                        <a:t>)</a:t>
                      </a:r>
                      <a:r>
                        <a:rPr kumimoji="1" lang="en-US" altLang="ja-JP" sz="1000" b="1" u="none" dirty="0">
                          <a:solidFill>
                            <a:schemeClr val="tx1"/>
                          </a:solidFill>
                          <a:latin typeface="Meiryo UI" panose="020B0604030504040204" pitchFamily="50" charset="-128"/>
                          <a:ea typeface="Meiryo UI" panose="020B0604030504040204" pitchFamily="50" charset="-128"/>
                        </a:rPr>
                        <a:t>)</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u="none" dirty="0">
                          <a:solidFill>
                            <a:schemeClr val="tx1"/>
                          </a:solidFill>
                          <a:latin typeface="Meiryo UI" panose="020B0604030504040204" pitchFamily="50" charset="-128"/>
                          <a:ea typeface="Meiryo UI" panose="020B0604030504040204" pitchFamily="50" charset="-128"/>
                        </a:rPr>
                        <a:t>用地１／３</a:t>
                      </a:r>
                      <a:r>
                        <a:rPr kumimoji="1" lang="en-US" altLang="ja-JP" sz="900" b="0" u="none" dirty="0">
                          <a:solidFill>
                            <a:srgbClr val="0070C0"/>
                          </a:solidFill>
                          <a:latin typeface="Meiryo UI" panose="020B0604030504040204" pitchFamily="50" charset="-128"/>
                          <a:ea typeface="Meiryo UI" panose="020B0604030504040204" pitchFamily="50" charset="-128"/>
                        </a:rPr>
                        <a:t>(A)</a:t>
                      </a:r>
                      <a:endParaRPr kumimoji="1" lang="ja-JP" altLang="en-US" sz="1000" b="0" u="none" dirty="0">
                        <a:solidFill>
                          <a:srgbClr val="0070C0"/>
                        </a:solidFill>
                        <a:latin typeface="Meiryo UI" panose="020B0604030504040204" pitchFamily="50" charset="-128"/>
                        <a:ea typeface="Meiryo UI" panose="020B0604030504040204" pitchFamily="50" charset="-128"/>
                      </a:endParaRPr>
                    </a:p>
                    <a:p>
                      <a:pPr algn="l"/>
                      <a:r>
                        <a:rPr kumimoji="1" lang="ja-JP" altLang="en-US" sz="1000" b="0" dirty="0">
                          <a:solidFill>
                            <a:schemeClr val="tx1"/>
                          </a:solidFill>
                          <a:latin typeface="Meiryo UI" panose="020B0604030504040204" pitchFamily="50" charset="-128"/>
                          <a:ea typeface="Meiryo UI" panose="020B0604030504040204" pitchFamily="50" charset="-128"/>
                        </a:rPr>
                        <a:t>工事１／２</a:t>
                      </a:r>
                      <a:r>
                        <a:rPr kumimoji="1" lang="en-US" altLang="ja-JP" sz="900" b="0" u="none" dirty="0">
                          <a:solidFill>
                            <a:srgbClr val="0070C0"/>
                          </a:solidFill>
                          <a:latin typeface="Meiryo UI" panose="020B0604030504040204" pitchFamily="50" charset="-128"/>
                          <a:ea typeface="Meiryo UI" panose="020B0604030504040204" pitchFamily="50" charset="-128"/>
                        </a:rPr>
                        <a:t>(B)</a:t>
                      </a:r>
                      <a:endParaRPr kumimoji="1" lang="en-US" altLang="ja-JP" sz="900" b="0" dirty="0">
                        <a:solidFill>
                          <a:srgbClr val="0070C0"/>
                        </a:solidFill>
                        <a:latin typeface="Meiryo UI" panose="020B0604030504040204" pitchFamily="50" charset="-128"/>
                        <a:ea typeface="Meiryo UI" panose="020B0604030504040204" pitchFamily="50" charset="-128"/>
                      </a:endParaRPr>
                    </a:p>
                    <a:p>
                      <a:pPr algn="r"/>
                      <a:r>
                        <a:rPr kumimoji="1" lang="en-US" altLang="ja-JP" sz="700" b="0" dirty="0">
                          <a:solidFill>
                            <a:schemeClr val="tx1"/>
                          </a:solidFill>
                          <a:latin typeface="Meiryo UI" panose="020B0604030504040204" pitchFamily="50" charset="-128"/>
                          <a:ea typeface="Meiryo UI" panose="020B0604030504040204" pitchFamily="50" charset="-128"/>
                        </a:rPr>
                        <a:t>※</a:t>
                      </a:r>
                      <a:r>
                        <a:rPr kumimoji="1" lang="ja-JP" altLang="en-US" sz="700" b="0" dirty="0">
                          <a:solidFill>
                            <a:schemeClr val="tx1"/>
                          </a:solidFill>
                          <a:latin typeface="Meiryo UI" panose="020B0604030504040204" pitchFamily="50" charset="-128"/>
                          <a:ea typeface="Meiryo UI" panose="020B0604030504040204" pitchFamily="50" charset="-128"/>
                        </a:rPr>
                        <a:t>１</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vMerge="1">
                  <a:txBody>
                    <a:bodyPr/>
                    <a:lstStyle/>
                    <a:p>
                      <a:pPr marL="177800" indent="-177800"/>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a:solidFill>
                            <a:schemeClr val="tx1"/>
                          </a:solid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地区緊急避難施設</a:t>
                      </a:r>
                      <a:r>
                        <a:rPr kumimoji="1" lang="en-US" altLang="ja-JP" sz="1000" b="1" u="none" baseline="0" dirty="0">
                          <a:solidFill>
                            <a:schemeClr val="tx1"/>
                          </a:solidFill>
                          <a:uFill>
                            <a:solidFill>
                              <a:srgbClr val="140CB4"/>
                            </a:solidFill>
                          </a:u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指定緊急避難場所</a:t>
                      </a:r>
                      <a:r>
                        <a:rPr kumimoji="1" lang="en-US" altLang="ja-JP" sz="9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a:t>
                      </a:r>
                      <a:r>
                        <a:rPr kumimoji="1" lang="ja-JP" altLang="en-US" sz="900" b="0" u="none" baseline="0" dirty="0">
                          <a:solidFill>
                            <a:schemeClr val="tx1"/>
                          </a:solidFill>
                          <a:uFill>
                            <a:solidFill>
                              <a:srgbClr val="140CB4"/>
                            </a:solidFill>
                          </a:uFill>
                          <a:latin typeface="Meiryo UI" panose="020B0604030504040204" pitchFamily="50" charset="-128"/>
                          <a:ea typeface="Meiryo UI" panose="020B0604030504040204" pitchFamily="50" charset="-128"/>
                        </a:rPr>
                        <a:t>津波避難タワー等</a:t>
                      </a:r>
                      <a:r>
                        <a:rPr kumimoji="1" lang="en-US" altLang="ja-JP" sz="900" b="0" u="none" baseline="0" dirty="0">
                          <a:solidFill>
                            <a:schemeClr val="tx1"/>
                          </a:solidFill>
                          <a:uFill>
                            <a:solidFill>
                              <a:srgbClr val="140CB4"/>
                            </a:solidFill>
                          </a:uFill>
                          <a:latin typeface="Meiryo UI" panose="020B0604030504040204" pitchFamily="50" charset="-128"/>
                          <a:ea typeface="Meiryo UI" panose="020B0604030504040204" pitchFamily="50" charset="-128"/>
                        </a:rPr>
                        <a:t>)</a:t>
                      </a:r>
                      <a:r>
                        <a:rPr kumimoji="1" lang="ja-JP" altLang="en-US" sz="1000" b="0" u="none" baseline="0" dirty="0" err="1">
                          <a:solidFill>
                            <a:schemeClr val="tx1"/>
                          </a:solidFill>
                          <a:uFill>
                            <a:solidFill>
                              <a:srgbClr val="140CB4"/>
                            </a:solidFill>
                          </a:uFill>
                          <a:latin typeface="Meiryo UI" panose="020B0604030504040204" pitchFamily="50" charset="-128"/>
                          <a:ea typeface="Meiryo UI" panose="020B0604030504040204" pitchFamily="50" charset="-128"/>
                        </a:rPr>
                        <a:t>、</a:t>
                      </a:r>
                      <a:r>
                        <a:rPr kumimoji="1" lang="ja-JP" altLang="en-US" sz="10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避難場所の機能強化</a:t>
                      </a:r>
                      <a:r>
                        <a:rPr kumimoji="1" lang="en-US" altLang="ja-JP" sz="9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a:t>
                      </a:r>
                      <a:r>
                        <a:rPr kumimoji="1" lang="ja-JP" altLang="en-US" sz="9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防災備蓄倉庫、非常用発電</a:t>
                      </a:r>
                      <a:r>
                        <a:rPr kumimoji="1" lang="ja-JP" altLang="en-US" sz="900" b="0" u="none" baseline="0" dirty="0">
                          <a:solidFill>
                            <a:schemeClr val="tx1"/>
                          </a:solidFill>
                          <a:uFill>
                            <a:solidFill>
                              <a:srgbClr val="140CB4"/>
                            </a:solidFill>
                          </a:uFill>
                          <a:latin typeface="Meiryo UI" panose="020B0604030504040204" pitchFamily="50" charset="-128"/>
                          <a:ea typeface="Meiryo UI" panose="020B0604030504040204" pitchFamily="50" charset="-128"/>
                        </a:rPr>
                        <a:t>等</a:t>
                      </a:r>
                      <a:r>
                        <a:rPr kumimoji="1" lang="en-US" altLang="ja-JP" sz="900" b="0" u="none" baseline="0" dirty="0">
                          <a:solidFill>
                            <a:schemeClr val="tx1"/>
                          </a:solidFill>
                          <a:uFill>
                            <a:solidFill>
                              <a:srgbClr val="140CB4"/>
                            </a:solidFill>
                          </a:uFill>
                          <a:latin typeface="Meiryo UI" panose="020B0604030504040204" pitchFamily="50" charset="-128"/>
                          <a:ea typeface="Meiryo UI" panose="020B0604030504040204" pitchFamily="50" charset="-128"/>
                        </a:rPr>
                        <a:t>)</a:t>
                      </a:r>
                      <a:r>
                        <a:rPr kumimoji="1" lang="en-US" altLang="ja-JP" sz="1000" b="1" u="none" baseline="0" dirty="0">
                          <a:solidFill>
                            <a:schemeClr val="tx1"/>
                          </a:solidFill>
                          <a:uFill>
                            <a:solidFill>
                              <a:srgbClr val="140CB4"/>
                            </a:solidFill>
                          </a:uFill>
                          <a:latin typeface="Meiryo UI" panose="020B0604030504040204" pitchFamily="50" charset="-128"/>
                          <a:ea typeface="Meiryo UI" panose="020B0604030504040204" pitchFamily="50" charset="-128"/>
                        </a:rPr>
                        <a:t>)</a:t>
                      </a:r>
                      <a:endParaRPr kumimoji="1" lang="en-US" altLang="ja-JP" sz="1000" b="1"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u="none" dirty="0">
                          <a:solidFill>
                            <a:schemeClr val="tx1"/>
                          </a:solidFill>
                          <a:latin typeface="Meiryo UI" panose="020B0604030504040204" pitchFamily="50" charset="-128"/>
                          <a:ea typeface="Meiryo UI" panose="020B0604030504040204" pitchFamily="50" charset="-128"/>
                        </a:rPr>
                        <a:t>用地１／３</a:t>
                      </a:r>
                      <a:r>
                        <a:rPr kumimoji="1" lang="en-US" altLang="ja-JP" sz="900" b="0" u="none" dirty="0">
                          <a:solidFill>
                            <a:srgbClr val="0070C0"/>
                          </a:solidFill>
                          <a:latin typeface="Meiryo UI" panose="020B0604030504040204" pitchFamily="50" charset="-128"/>
                          <a:ea typeface="Meiryo UI" panose="020B0604030504040204" pitchFamily="50" charset="-128"/>
                        </a:rPr>
                        <a:t>(A)</a:t>
                      </a:r>
                      <a:endParaRPr kumimoji="1" lang="en-US" altLang="ja-JP" sz="1000" b="0" u="none" dirty="0">
                        <a:solidFill>
                          <a:srgbClr val="0070C0"/>
                        </a:solidFill>
                        <a:latin typeface="Meiryo UI" panose="020B0604030504040204" pitchFamily="50" charset="-128"/>
                        <a:ea typeface="Meiryo UI" panose="020B0604030504040204" pitchFamily="50" charset="-128"/>
                      </a:endParaRPr>
                    </a:p>
                    <a:p>
                      <a:pPr algn="l"/>
                      <a:r>
                        <a:rPr kumimoji="1" lang="ja-JP" altLang="en-US" sz="1000" b="0" dirty="0">
                          <a:solidFill>
                            <a:schemeClr val="tx1"/>
                          </a:solidFill>
                          <a:latin typeface="Meiryo UI" panose="020B0604030504040204" pitchFamily="50" charset="-128"/>
                          <a:ea typeface="Meiryo UI" panose="020B0604030504040204" pitchFamily="50" charset="-128"/>
                        </a:rPr>
                        <a:t>工事１／２</a:t>
                      </a:r>
                      <a:r>
                        <a:rPr kumimoji="1" lang="en-US" altLang="ja-JP" sz="900" b="0" u="none" dirty="0">
                          <a:solidFill>
                            <a:srgbClr val="0070C0"/>
                          </a:solidFill>
                          <a:latin typeface="Meiryo UI" panose="020B0604030504040204" pitchFamily="50" charset="-128"/>
                          <a:ea typeface="Meiryo UI" panose="020B0604030504040204" pitchFamily="50" charset="-128"/>
                        </a:rPr>
                        <a:t>(B)</a:t>
                      </a:r>
                      <a:endParaRPr kumimoji="1" lang="en-US" altLang="ja-JP" sz="900" b="0" dirty="0">
                        <a:solidFill>
                          <a:srgbClr val="0070C0"/>
                        </a:solidFill>
                        <a:latin typeface="Meiryo UI" panose="020B0604030504040204" pitchFamily="50" charset="-128"/>
                        <a:ea typeface="Meiryo UI" panose="020B0604030504040204" pitchFamily="50" charset="-128"/>
                      </a:endParaRPr>
                    </a:p>
                    <a:p>
                      <a:pPr algn="r"/>
                      <a:r>
                        <a:rPr kumimoji="1" lang="en-US" altLang="ja-JP" sz="700" b="0" dirty="0">
                          <a:solidFill>
                            <a:schemeClr val="tx1"/>
                          </a:solidFill>
                          <a:latin typeface="Meiryo UI" panose="020B0604030504040204" pitchFamily="50" charset="-128"/>
                          <a:ea typeface="Meiryo UI" panose="020B0604030504040204" pitchFamily="50" charset="-128"/>
                        </a:rPr>
                        <a:t>※</a:t>
                      </a:r>
                      <a:r>
                        <a:rPr kumimoji="1" lang="ja-JP" altLang="en-US" sz="700" b="0" dirty="0">
                          <a:solidFill>
                            <a:schemeClr val="tx1"/>
                          </a:solidFill>
                          <a:latin typeface="Meiryo UI" panose="020B0604030504040204" pitchFamily="50" charset="-128"/>
                          <a:ea typeface="Meiryo UI" panose="020B0604030504040204" pitchFamily="50" charset="-128"/>
                        </a:rPr>
                        <a:t>１</a:t>
                      </a:r>
                      <a:endParaRPr kumimoji="1" lang="en-US" altLang="ja-JP" sz="7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220287"/>
                  </a:ext>
                </a:extLst>
              </a:tr>
              <a:tr h="195160">
                <a:tc rowSpan="2">
                  <a:txBody>
                    <a:bodyPr/>
                    <a:lstStyle/>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⑥都市防災不燃化促進</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88900" indent="-88900"/>
                      <a:r>
                        <a:rPr kumimoji="1" lang="ja-JP" altLang="en-US" sz="1000" b="0" dirty="0">
                          <a:solidFill>
                            <a:schemeClr val="tx1"/>
                          </a:solidFill>
                          <a:latin typeface="Meiryo UI" panose="020B0604030504040204" pitchFamily="50" charset="-128"/>
                          <a:ea typeface="Meiryo UI" panose="020B0604030504040204" pitchFamily="50" charset="-128"/>
                        </a:rPr>
                        <a:t>・耐火建築物等の建築への助成</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調査１／３</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516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工事１／</a:t>
                      </a:r>
                      <a:r>
                        <a:rPr kumimoji="1" lang="en-US" altLang="ja-JP" sz="1000" b="0" dirty="0">
                          <a:solidFill>
                            <a:schemeClr val="tx1"/>
                          </a:solidFill>
                          <a:latin typeface="Meiryo UI" panose="020B0604030504040204" pitchFamily="50" charset="-128"/>
                          <a:ea typeface="Meiryo UI" panose="020B0604030504040204" pitchFamily="50" charset="-128"/>
                        </a:rPr>
                        <a:t>2</a:t>
                      </a:r>
                      <a:r>
                        <a:rPr kumimoji="1" lang="en-US" altLang="ja-JP" sz="1000" b="0" baseline="40000" dirty="0">
                          <a:solidFill>
                            <a:schemeClr val="tx1"/>
                          </a:solidFill>
                          <a:latin typeface="Meiryo UI" panose="020B0604030504040204" pitchFamily="50" charset="-128"/>
                          <a:ea typeface="Meiryo UI" panose="020B0604030504040204" pitchFamily="50" charset="-128"/>
                        </a:rPr>
                        <a:t>※</a:t>
                      </a:r>
                      <a:r>
                        <a:rPr kumimoji="1" lang="ja-JP" altLang="en-US" sz="1000" b="0" baseline="40000" dirty="0">
                          <a:solidFill>
                            <a:schemeClr val="tx1"/>
                          </a:solidFill>
                          <a:latin typeface="Meiryo UI" panose="020B0604030504040204" pitchFamily="50" charset="-128"/>
                          <a:ea typeface="Meiryo UI" panose="020B0604030504040204" pitchFamily="50" charset="-128"/>
                        </a:rPr>
                        <a:t>１</a:t>
                      </a:r>
                      <a:endParaRPr kumimoji="1" lang="en-US" altLang="ja-JP" sz="1000" b="0" baseline="4000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552995"/>
                  </a:ext>
                </a:extLst>
              </a:tr>
              <a:tr h="137909">
                <a:tc>
                  <a:txBody>
                    <a:bodyPr/>
                    <a:lstStyle/>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⑦木造老朽建築物</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　除却事業</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3500" indent="-63500"/>
                      <a:r>
                        <a:rPr kumimoji="1" lang="ja-JP" altLang="en-US" sz="1000" b="0" dirty="0">
                          <a:solidFill>
                            <a:schemeClr val="tx1"/>
                          </a:solidFill>
                          <a:latin typeface="Meiryo UI" panose="020B0604030504040204" pitchFamily="50" charset="-128"/>
                          <a:ea typeface="Meiryo UI" panose="020B0604030504040204" pitchFamily="50" charset="-128"/>
                        </a:rPr>
                        <a:t>・密集市街地における木造老朽建築物の除却への助成</a:t>
                      </a: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１</a:t>
                      </a: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5160">
                <a:tc rowSpan="3">
                  <a:txBody>
                    <a:bodyPr/>
                    <a:lstStyle/>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⑧被災地における</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　復興まちづくり</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000" b="0" dirty="0">
                          <a:solidFill>
                            <a:schemeClr val="tx1"/>
                          </a:solidFill>
                          <a:latin typeface="Meiryo UI" panose="020B0604030504040204" pitchFamily="50" charset="-128"/>
                          <a:ea typeface="Meiryo UI" panose="020B0604030504040204" pitchFamily="50" charset="-128"/>
                        </a:rPr>
                        <a:t>　総合支援事業</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・復興まちづくり計画策定</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１／２</a:t>
                      </a:r>
                      <a:endParaRPr kumimoji="1" lang="en-US" altLang="ja-JP" sz="1000" b="0" dirty="0">
                        <a:solidFill>
                          <a:srgbClr val="0070C0"/>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19516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・地区公共施設、</a:t>
                      </a:r>
                      <a:r>
                        <a:rPr kumimoji="1" lang="ja-JP" altLang="en-US" sz="1000" b="0" u="none" baseline="0" dirty="0">
                          <a:solidFill>
                            <a:schemeClr val="tx1"/>
                          </a:solidFill>
                          <a:uFill>
                            <a:solidFill>
                              <a:srgbClr val="FF0000"/>
                            </a:solidFill>
                          </a:uFill>
                          <a:latin typeface="Meiryo UI" panose="020B0604030504040204" pitchFamily="50" charset="-128"/>
                          <a:ea typeface="Meiryo UI" panose="020B0604030504040204" pitchFamily="50" charset="-128"/>
                        </a:rPr>
                        <a:t>地区緊急避難施設</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１／２</a:t>
                      </a:r>
                      <a:r>
                        <a:rPr kumimoji="1" lang="en-US" altLang="ja-JP" sz="900" b="0" u="none" dirty="0">
                          <a:solidFill>
                            <a:srgbClr val="0070C0"/>
                          </a:solidFill>
                          <a:latin typeface="Meiryo UI" panose="020B0604030504040204" pitchFamily="50" charset="-128"/>
                          <a:ea typeface="Meiryo UI" panose="020B0604030504040204" pitchFamily="50" charset="-128"/>
                        </a:rPr>
                        <a:t>(C)</a:t>
                      </a:r>
                      <a:endParaRPr kumimoji="1" lang="en-US" altLang="ja-JP" sz="1000" b="0" dirty="0">
                        <a:solidFill>
                          <a:srgbClr val="0070C0"/>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602781601"/>
                  </a:ext>
                </a:extLst>
              </a:tr>
              <a:tr h="0">
                <a:tc vMerge="1">
                  <a:txBody>
                    <a:bodyPr/>
                    <a:lstStyle/>
                    <a:p>
                      <a:endParaRPr kumimoji="1" lang="ja-JP" altLang="en-US" sz="1100" b="0" dirty="0">
                        <a:solidFill>
                          <a:schemeClr val="tx1"/>
                        </a:solidFill>
                      </a:endParaRPr>
                    </a:p>
                  </a:txBody>
                  <a:tcPr marL="92647" marR="92647" marT="46323" marB="463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・高質空間形成施設</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ja-JP" altLang="en-US" sz="1000" b="0" dirty="0">
                          <a:solidFill>
                            <a:schemeClr val="tx1"/>
                          </a:solidFill>
                          <a:latin typeface="Meiryo UI" panose="020B0604030504040204" pitchFamily="50" charset="-128"/>
                          <a:ea typeface="Meiryo UI" panose="020B0604030504040204" pitchFamily="50" charset="-128"/>
                        </a:rPr>
                        <a:t>・復興まちづくり支援施設</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L="85520" marR="85520" marT="42760" marB="42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rPr>
                        <a:t>１／３</a:t>
                      </a:r>
                      <a:r>
                        <a:rPr kumimoji="1" lang="en-US" altLang="ja-JP" sz="1000" b="0" baseline="30000" dirty="0">
                          <a:solidFill>
                            <a:schemeClr val="tx1"/>
                          </a:solidFill>
                          <a:latin typeface="Meiryo UI" panose="020B0604030504040204" pitchFamily="50" charset="-128"/>
                          <a:ea typeface="Meiryo UI" panose="020B0604030504040204" pitchFamily="50" charset="-128"/>
                        </a:rPr>
                        <a:t>※</a:t>
                      </a:r>
                      <a:r>
                        <a:rPr kumimoji="1" lang="ja-JP" altLang="en-US" sz="1000" b="0" baseline="30000" dirty="0">
                          <a:solidFill>
                            <a:schemeClr val="tx1"/>
                          </a:solidFill>
                          <a:latin typeface="Meiryo UI" panose="020B0604030504040204" pitchFamily="50" charset="-128"/>
                          <a:ea typeface="Meiryo UI" panose="020B0604030504040204" pitchFamily="50" charset="-128"/>
                        </a:rPr>
                        <a:t>１</a:t>
                      </a:r>
                      <a:endParaRPr kumimoji="1" lang="en-US" altLang="ja-JP" sz="1000" b="0" baseline="30000" dirty="0">
                        <a:solidFill>
                          <a:schemeClr val="tx1"/>
                        </a:solidFill>
                        <a:latin typeface="Meiryo UI" panose="020B0604030504040204" pitchFamily="50" charset="-128"/>
                        <a:ea typeface="Meiryo UI" panose="020B0604030504040204" pitchFamily="50" charset="-128"/>
                      </a:endParaRPr>
                    </a:p>
                  </a:txBody>
                  <a:tcPr marL="85520" marR="85520" marT="42760" marB="427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134" name="テキスト ボックス 59"/>
          <p:cNvSpPr txBox="1"/>
          <p:nvPr/>
        </p:nvSpPr>
        <p:spPr>
          <a:xfrm>
            <a:off x="0" y="476672"/>
            <a:ext cx="9144000" cy="430887"/>
          </a:xfrm>
          <a:prstGeom prst="rect">
            <a:avLst/>
          </a:prstGeom>
          <a:solidFill>
            <a:schemeClr val="bg1"/>
          </a:solidFill>
          <a:ln w="28575">
            <a:solidFill>
              <a:schemeClr val="accent1"/>
            </a:solidFill>
          </a:ln>
        </p:spPr>
        <p:txBody>
          <a:bodyPr wrap="square" rtlCol="0">
            <a:spAutoFit/>
          </a:bodyPr>
          <a:lstStyle/>
          <a:p>
            <a:r>
              <a:rPr lang="ja-JP" altLang="en-US" sz="1100" kern="0" dirty="0">
                <a:latin typeface="Meiryo UI" panose="020B0604030504040204" pitchFamily="50" charset="-128"/>
                <a:ea typeface="Meiryo UI" panose="020B0604030504040204" pitchFamily="50" charset="-128"/>
              </a:rPr>
              <a:t> 避難地・避難路等の公共施設整備や避難場所の整備、避難地・避難路周辺の建築物の不燃化、木造老朽建築物の除却及び住民の防災に対する意識の向上等を推進し、防災上危険な市街地における地区レベルの防災性の向上を図る取組を「都市防災総合推進事業」（防災・安全交付金の基幹事業）により支援</a:t>
            </a:r>
            <a:endParaRPr lang="en-US"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35819" y="5912824"/>
            <a:ext cx="4242875" cy="923330"/>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１：</a:t>
            </a:r>
            <a:r>
              <a:rPr lang="ja-JP" altLang="en-US" sz="600" dirty="0">
                <a:solidFill>
                  <a:srgbClr val="000000"/>
                </a:solidFill>
                <a:latin typeface="Meiryo UI" panose="020B0604030504040204" pitchFamily="50" charset="-128"/>
                <a:ea typeface="Meiryo UI" panose="020B0604030504040204" pitchFamily="50" charset="-128"/>
              </a:rPr>
              <a:t>事業者が地方公共団体以外の場合については、下記の通り</a:t>
            </a:r>
            <a:endParaRPr lang="en-US" altLang="ja-JP" sz="600" dirty="0">
              <a:solidFill>
                <a:srgbClr val="000000"/>
              </a:solidFill>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　　　　　・①、③、⑤</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地区緊急避難施設に限る</a:t>
            </a:r>
            <a:r>
              <a:rPr lang="en-US" altLang="ja-JP" sz="600" dirty="0">
                <a:latin typeface="Meiryo UI" panose="020B0604030504040204" pitchFamily="50" charset="-128"/>
                <a:ea typeface="Meiryo UI" panose="020B0604030504040204" pitchFamily="50" charset="-128"/>
              </a:rPr>
              <a:t>)</a:t>
            </a:r>
            <a:r>
              <a:rPr lang="ja-JP" altLang="en-US" sz="600" dirty="0" err="1">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⑦、⑧</a:t>
            </a:r>
            <a:r>
              <a:rPr lang="en-US" altLang="ja-JP" sz="600" dirty="0">
                <a:latin typeface="Meiryo UI" panose="020B0604030504040204" pitchFamily="50" charset="-128"/>
                <a:ea typeface="Meiryo UI" panose="020B0604030504040204" pitchFamily="50" charset="-128"/>
              </a:rPr>
              <a:t>(</a:t>
            </a:r>
            <a:r>
              <a:rPr lang="ja-JP" altLang="en-US" sz="600" dirty="0">
                <a:solidFill>
                  <a:srgbClr val="000000"/>
                </a:solidFill>
                <a:latin typeface="Meiryo UI" panose="020B0604030504040204" pitchFamily="50" charset="-128"/>
                <a:ea typeface="Meiryo UI" panose="020B0604030504040204" pitchFamily="50" charset="-128"/>
              </a:rPr>
              <a:t>復興まちづくり支援施設整備助成に限る</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については、</a:t>
            </a:r>
            <a:r>
              <a:rPr kumimoji="1" lang="ja-JP" altLang="en-US" sz="600" dirty="0">
                <a:latin typeface="Meiryo UI" panose="020B0604030504040204" pitchFamily="50" charset="-128"/>
                <a:ea typeface="Meiryo UI" panose="020B0604030504040204" pitchFamily="50" charset="-128"/>
              </a:rPr>
              <a:t>地方公共団体の</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補助に要する費用の</a:t>
            </a:r>
            <a:r>
              <a:rPr kumimoji="1" lang="en-US" altLang="ja-JP" sz="600" dirty="0">
                <a:latin typeface="Meiryo UI" panose="020B0604030504040204" pitchFamily="50" charset="-128"/>
                <a:ea typeface="Meiryo UI" panose="020B0604030504040204" pitchFamily="50" charset="-128"/>
              </a:rPr>
              <a:t>1</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2</a:t>
            </a:r>
            <a:r>
              <a:rPr kumimoji="1" lang="ja-JP" altLang="en-US" sz="600" dirty="0">
                <a:latin typeface="Meiryo UI" panose="020B0604030504040204" pitchFamily="50" charset="-128"/>
                <a:ea typeface="Meiryo UI" panose="020B0604030504040204" pitchFamily="50" charset="-128"/>
              </a:rPr>
              <a:t>又は当該事業に要する費用の</a:t>
            </a:r>
            <a:r>
              <a:rPr kumimoji="1" lang="en-US" altLang="ja-JP" sz="600" dirty="0">
                <a:latin typeface="Meiryo UI" panose="020B0604030504040204" pitchFamily="50" charset="-128"/>
                <a:ea typeface="Meiryo UI" panose="020B0604030504040204" pitchFamily="50" charset="-128"/>
              </a:rPr>
              <a:t>1</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3</a:t>
            </a:r>
            <a:r>
              <a:rPr kumimoji="1" lang="ja-JP" altLang="en-US" sz="600" dirty="0">
                <a:latin typeface="Meiryo UI" panose="020B0604030504040204" pitchFamily="50" charset="-128"/>
                <a:ea typeface="Meiryo UI" panose="020B0604030504040204" pitchFamily="50" charset="-128"/>
              </a:rPr>
              <a:t>のいずれか低い額</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・⑥の工事費について</a:t>
            </a:r>
            <a:r>
              <a:rPr lang="ja-JP" altLang="en-US" sz="600" dirty="0">
                <a:latin typeface="Meiryo UI" panose="020B0604030504040204" pitchFamily="50" charset="-128"/>
                <a:ea typeface="Meiryo UI" panose="020B0604030504040204" pitchFamily="50" charset="-128"/>
              </a:rPr>
              <a:t>は、当該事業に要する費用の</a:t>
            </a:r>
            <a:r>
              <a:rPr kumimoji="1" lang="ja-JP" altLang="en-US" sz="600" dirty="0">
                <a:latin typeface="Meiryo UI" panose="020B0604030504040204" pitchFamily="50" charset="-128"/>
                <a:ea typeface="Meiryo UI" panose="020B0604030504040204" pitchFamily="50" charset="-128"/>
              </a:rPr>
              <a:t>１／２</a:t>
            </a:r>
            <a:endParaRPr kumimoji="1" lang="en-US" altLang="ja-JP" sz="600" dirty="0">
              <a:latin typeface="Meiryo UI" panose="020B0604030504040204" pitchFamily="50" charset="-128"/>
              <a:ea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２：</a:t>
            </a:r>
            <a:r>
              <a:rPr lang="zh-TW" altLang="en-US" sz="600" dirty="0">
                <a:latin typeface="Meiryo UI" panose="020B0604030504040204" pitchFamily="50" charset="-128"/>
                <a:ea typeface="Meiryo UI" panose="020B0604030504040204" pitchFamily="50" charset="-128"/>
              </a:rPr>
              <a:t>被災市街地復興特別措置法第</a:t>
            </a:r>
            <a:r>
              <a:rPr lang="ja-JP" altLang="en-US" sz="600" dirty="0">
                <a:latin typeface="Meiryo UI" panose="020B0604030504040204" pitchFamily="50" charset="-128"/>
                <a:ea typeface="Meiryo UI" panose="020B0604030504040204" pitchFamily="50" charset="-128"/>
              </a:rPr>
              <a:t>５</a:t>
            </a:r>
            <a:r>
              <a:rPr lang="zh-TW" altLang="en-US" sz="600" dirty="0">
                <a:latin typeface="Meiryo UI" panose="020B0604030504040204" pitchFamily="50" charset="-128"/>
                <a:ea typeface="Meiryo UI" panose="020B0604030504040204" pitchFamily="50" charset="-128"/>
              </a:rPr>
              <a:t>条</a:t>
            </a:r>
            <a:r>
              <a:rPr lang="ja-JP" altLang="en-US" sz="600" dirty="0">
                <a:latin typeface="Meiryo UI" panose="020B0604030504040204" pitchFamily="50" charset="-128"/>
                <a:ea typeface="Meiryo UI" panose="020B0604030504040204" pitchFamily="50" charset="-128"/>
              </a:rPr>
              <a:t>に基づき、都市計画に定められた被災市街地復興推進地域</a:t>
            </a:r>
            <a:endParaRPr lang="en-US" altLang="ja-JP" sz="600" dirty="0">
              <a:latin typeface="Meiryo UI" panose="020B0604030504040204" pitchFamily="50" charset="-128"/>
              <a:ea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３：地震防災対策強化地域、南海トラフ地震防災対策推進地域、日本海溝・千島海溝周辺海溝型地震防災対策推進地域</a:t>
            </a:r>
            <a:endParaRPr lang="en-US" altLang="ja-JP" sz="600" dirty="0">
              <a:latin typeface="Meiryo UI" panose="020B0604030504040204" pitchFamily="50" charset="-128"/>
              <a:ea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４：地域防災計画や市町村マスタープラン等の上位計画に記述された事前復興の取組内容を踏まえた事前復興まちづくり計画を</a:t>
            </a:r>
            <a:endParaRPr lang="en-US" altLang="ja-JP" sz="6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　　　　　策定しており、当該計画に基づく事業を実施する市町村</a:t>
            </a:r>
            <a:endParaRPr lang="en-US" altLang="ja-JP" sz="600" dirty="0">
              <a:latin typeface="Meiryo UI" panose="020B0604030504040204" pitchFamily="50" charset="-128"/>
              <a:ea typeface="Meiryo UI" panose="020B0604030504040204" pitchFamily="50" charset="-128"/>
            </a:endParaRPr>
          </a:p>
          <a:p>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５：予算の範囲内での支援　　　</a:t>
            </a:r>
            <a:endParaRPr kumimoji="1" lang="en-US" altLang="ja-JP" sz="600" dirty="0">
              <a:latin typeface="Meiryo UI" panose="020B0604030504040204" pitchFamily="50" charset="-128"/>
              <a:ea typeface="Meiryo UI" panose="020B0604030504040204" pitchFamily="50" charset="-128"/>
            </a:endParaRPr>
          </a:p>
        </p:txBody>
      </p:sp>
      <p:grpSp>
        <p:nvGrpSpPr>
          <p:cNvPr id="1157" name="グループ化 1156">
            <a:extLst>
              <a:ext uri="{FF2B5EF4-FFF2-40B4-BE49-F238E27FC236}">
                <a16:creationId xmlns:a16="http://schemas.microsoft.com/office/drawing/2014/main" id="{7599099E-1A0F-B3DA-6DAE-6E3F9CFC9BF5}"/>
              </a:ext>
            </a:extLst>
          </p:cNvPr>
          <p:cNvGrpSpPr/>
          <p:nvPr/>
        </p:nvGrpSpPr>
        <p:grpSpPr>
          <a:xfrm>
            <a:off x="5016545" y="1601840"/>
            <a:ext cx="4076274" cy="1045762"/>
            <a:chOff x="5730898" y="1814069"/>
            <a:chExt cx="4076274" cy="1045762"/>
          </a:xfrm>
        </p:grpSpPr>
        <p:sp>
          <p:nvSpPr>
            <p:cNvPr id="1158" name="左中かっこ 214">
              <a:extLst>
                <a:ext uri="{FF2B5EF4-FFF2-40B4-BE49-F238E27FC236}">
                  <a16:creationId xmlns:a16="http://schemas.microsoft.com/office/drawing/2014/main" id="{011DEFA1-2998-DB93-CB74-716F68A576A1}"/>
                </a:ext>
              </a:extLst>
            </p:cNvPr>
            <p:cNvSpPr/>
            <p:nvPr/>
          </p:nvSpPr>
          <p:spPr>
            <a:xfrm rot="16200000">
              <a:off x="7204901" y="2334262"/>
              <a:ext cx="108000" cy="360000"/>
            </a:xfrm>
            <a:prstGeom prst="leftBrace">
              <a:avLst>
                <a:gd name="adj1" fmla="val 28222"/>
                <a:gd name="adj2" fmla="val 50220"/>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mn-ea"/>
                <a:cs typeface="+mn-cs"/>
              </a:endParaRPr>
            </a:p>
          </p:txBody>
        </p:sp>
        <p:sp>
          <p:nvSpPr>
            <p:cNvPr id="1159" name="テキスト ボックス 215">
              <a:extLst>
                <a:ext uri="{FF2B5EF4-FFF2-40B4-BE49-F238E27FC236}">
                  <a16:creationId xmlns:a16="http://schemas.microsoft.com/office/drawing/2014/main" id="{66C1CFDB-DAAB-517F-1419-0B01E07E829C}"/>
                </a:ext>
              </a:extLst>
            </p:cNvPr>
            <p:cNvSpPr txBox="1"/>
            <p:nvPr/>
          </p:nvSpPr>
          <p:spPr>
            <a:xfrm>
              <a:off x="7014545" y="2519096"/>
              <a:ext cx="2198461" cy="34073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地方負担分のうち元利償還金（財源対策分）の</a:t>
              </a:r>
              <a:r>
                <a:rPr lang="en-US" altLang="ja-JP" sz="800" dirty="0">
                  <a:solidFill>
                    <a:srgbClr val="000000"/>
                  </a:solidFill>
                  <a:latin typeface="+mn-ea"/>
                  <a:cs typeface="Meiryo UI" panose="020B0604030504040204" pitchFamily="50" charset="-128"/>
                </a:rPr>
                <a:t>50%</a:t>
              </a:r>
              <a:r>
                <a:rPr lang="ja-JP" altLang="en-US" sz="800" dirty="0">
                  <a:solidFill>
                    <a:srgbClr val="000000"/>
                  </a:solidFill>
                  <a:latin typeface="+mn-ea"/>
                  <a:cs typeface="Meiryo UI" panose="020B0604030504040204" pitchFamily="50" charset="-128"/>
                </a:rPr>
                <a:t>を交付税措置</a:t>
              </a:r>
              <a:endParaRPr lang="en-US" altLang="ja-JP" sz="800" dirty="0">
                <a:solidFill>
                  <a:srgbClr val="000000"/>
                </a:solidFill>
                <a:latin typeface="+mn-ea"/>
                <a:cs typeface="Meiryo UI" panose="020B0604030504040204" pitchFamily="50" charset="-128"/>
              </a:endParaRPr>
            </a:p>
          </p:txBody>
        </p:sp>
        <p:sp>
          <p:nvSpPr>
            <p:cNvPr id="1160" name="テキスト ボックス 208">
              <a:extLst>
                <a:ext uri="{FF2B5EF4-FFF2-40B4-BE49-F238E27FC236}">
                  <a16:creationId xmlns:a16="http://schemas.microsoft.com/office/drawing/2014/main" id="{17C01A79-983C-10F3-D304-B18BA033C0C8}"/>
                </a:ext>
              </a:extLst>
            </p:cNvPr>
            <p:cNvSpPr txBox="1"/>
            <p:nvPr/>
          </p:nvSpPr>
          <p:spPr>
            <a:xfrm>
              <a:off x="7034274" y="1938777"/>
              <a:ext cx="2160000" cy="324000"/>
            </a:xfrm>
            <a:prstGeom prst="rect">
              <a:avLst/>
            </a:prstGeom>
            <a:solidFill>
              <a:srgbClr val="00B050">
                <a:alpha val="55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61" name="テキスト ボックス 209">
              <a:extLst>
                <a:ext uri="{FF2B5EF4-FFF2-40B4-BE49-F238E27FC236}">
                  <a16:creationId xmlns:a16="http://schemas.microsoft.com/office/drawing/2014/main" id="{2CE2A187-7FD2-6DD4-1C3B-B7121712A691}"/>
                </a:ext>
              </a:extLst>
            </p:cNvPr>
            <p:cNvSpPr txBox="1"/>
            <p:nvPr/>
          </p:nvSpPr>
          <p:spPr>
            <a:xfrm>
              <a:off x="7662617" y="1948858"/>
              <a:ext cx="946909" cy="338554"/>
            </a:xfrm>
            <a:prstGeom prst="rect">
              <a:avLst/>
            </a:prstGeom>
            <a:noFill/>
            <a:ln>
              <a:noFill/>
            </a:ln>
          </p:spPr>
          <p:txBody>
            <a:bodyPr wrap="non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公共事業等債 </a:t>
              </a:r>
              <a:r>
                <a:rPr kumimoji="0" lang="en-US" altLang="ja-JP" sz="800" kern="0" dirty="0">
                  <a:latin typeface="+mn-ea"/>
                </a:rPr>
                <a:t>60</a:t>
              </a:r>
              <a:r>
                <a:rPr kumimoji="0" lang="en-US" altLang="ja-JP" sz="800" i="0" u="none" strike="noStrike" kern="0" cap="none" spc="0" normalizeH="0" baseline="0" noProof="0" dirty="0">
                  <a:ln>
                    <a:noFill/>
                  </a:ln>
                  <a:effectLst/>
                  <a:uLnTx/>
                  <a:uFillTx/>
                  <a:latin typeface="+mn-ea"/>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（充当率</a:t>
              </a:r>
              <a:r>
                <a:rPr kumimoji="0" lang="en-US" altLang="ja-JP" sz="800" i="0" u="none" strike="noStrike" kern="0" cap="none" spc="0" normalizeH="0" baseline="0" noProof="0" dirty="0">
                  <a:ln>
                    <a:noFill/>
                  </a:ln>
                  <a:effectLst/>
                  <a:uLnTx/>
                  <a:uFillTx/>
                  <a:latin typeface="+mn-ea"/>
                </a:rPr>
                <a:t>90%</a:t>
              </a:r>
              <a:r>
                <a:rPr kumimoji="0" lang="ja-JP" altLang="en-US" sz="800" i="0" u="none" strike="noStrike" kern="0" cap="none" spc="0" normalizeH="0" baseline="0" noProof="0" dirty="0">
                  <a:ln>
                    <a:noFill/>
                  </a:ln>
                  <a:effectLst/>
                  <a:uLnTx/>
                  <a:uFillTx/>
                  <a:latin typeface="+mn-ea"/>
                </a:rPr>
                <a:t>）</a:t>
              </a:r>
              <a:endParaRPr kumimoji="0" lang="en-US" altLang="ja-JP" sz="800" i="0" u="none" strike="noStrike" kern="0" cap="none" spc="0" normalizeH="0" baseline="0" noProof="0" dirty="0">
                <a:ln>
                  <a:noFill/>
                </a:ln>
                <a:effectLst/>
                <a:uLnTx/>
                <a:uFillTx/>
                <a:latin typeface="+mn-ea"/>
              </a:endParaRPr>
            </a:p>
          </p:txBody>
        </p:sp>
        <p:sp>
          <p:nvSpPr>
            <p:cNvPr id="1162" name="テキスト ボックス 207">
              <a:extLst>
                <a:ext uri="{FF2B5EF4-FFF2-40B4-BE49-F238E27FC236}">
                  <a16:creationId xmlns:a16="http://schemas.microsoft.com/office/drawing/2014/main" id="{FA0AEFEF-0418-1DBF-5179-F917AC2DF737}"/>
                </a:ext>
              </a:extLst>
            </p:cNvPr>
            <p:cNvSpPr txBox="1"/>
            <p:nvPr/>
          </p:nvSpPr>
          <p:spPr>
            <a:xfrm>
              <a:off x="5827048" y="1938777"/>
              <a:ext cx="1198800" cy="324000"/>
            </a:xfrm>
            <a:prstGeom prst="rect">
              <a:avLst/>
            </a:prstGeom>
            <a:solidFill>
              <a:srgbClr val="CFE9EB"/>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63" name="テキスト ボックス 210">
              <a:extLst>
                <a:ext uri="{FF2B5EF4-FFF2-40B4-BE49-F238E27FC236}">
                  <a16:creationId xmlns:a16="http://schemas.microsoft.com/office/drawing/2014/main" id="{23680B85-525B-C7B0-D3F7-DE039B235573}"/>
                </a:ext>
              </a:extLst>
            </p:cNvPr>
            <p:cNvSpPr txBox="1"/>
            <p:nvPr/>
          </p:nvSpPr>
          <p:spPr>
            <a:xfrm>
              <a:off x="6043915" y="1992497"/>
              <a:ext cx="722487" cy="215444"/>
            </a:xfrm>
            <a:prstGeom prst="rect">
              <a:avLst/>
            </a:prstGeom>
            <a:noFill/>
            <a:ln>
              <a:noFill/>
            </a:ln>
          </p:spPr>
          <p:txBody>
            <a:bodyPr wrap="squar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国負担 </a:t>
              </a:r>
              <a:r>
                <a:rPr kumimoji="0" lang="en-US" altLang="ja-JP" sz="800" i="0" u="none" strike="noStrike" kern="0" cap="none" spc="0" normalizeH="0" baseline="0" noProof="0" dirty="0">
                  <a:ln>
                    <a:noFill/>
                  </a:ln>
                  <a:effectLst/>
                  <a:uLnTx/>
                  <a:uFillTx/>
                  <a:latin typeface="+mn-ea"/>
                </a:rPr>
                <a:t>33.3%</a:t>
              </a:r>
            </a:p>
          </p:txBody>
        </p:sp>
        <p:sp>
          <p:nvSpPr>
            <p:cNvPr id="1164" name="正方形/長方形 213">
              <a:extLst>
                <a:ext uri="{FF2B5EF4-FFF2-40B4-BE49-F238E27FC236}">
                  <a16:creationId xmlns:a16="http://schemas.microsoft.com/office/drawing/2014/main" id="{35663970-9E1D-67D3-A896-BB405D889802}"/>
                </a:ext>
              </a:extLst>
            </p:cNvPr>
            <p:cNvSpPr/>
            <p:nvPr/>
          </p:nvSpPr>
          <p:spPr>
            <a:xfrm>
              <a:off x="9194274" y="1938777"/>
              <a:ext cx="232278" cy="324000"/>
            </a:xfrm>
            <a:prstGeom prst="rect">
              <a:avLst/>
            </a:prstGeom>
            <a:solidFill>
              <a:srgbClr val="FF0000">
                <a:alpha val="60000"/>
              </a:srgbClr>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cs typeface="+mn-cs"/>
              </a:endParaRPr>
            </a:p>
          </p:txBody>
        </p:sp>
        <p:sp>
          <p:nvSpPr>
            <p:cNvPr id="1165" name="テキスト ボックス 209">
              <a:extLst>
                <a:ext uri="{FF2B5EF4-FFF2-40B4-BE49-F238E27FC236}">
                  <a16:creationId xmlns:a16="http://schemas.microsoft.com/office/drawing/2014/main" id="{5C086E2C-66A2-74E1-05EE-8E679DA993BF}"/>
                </a:ext>
              </a:extLst>
            </p:cNvPr>
            <p:cNvSpPr txBox="1"/>
            <p:nvPr/>
          </p:nvSpPr>
          <p:spPr>
            <a:xfrm>
              <a:off x="9456581" y="1891341"/>
              <a:ext cx="350591" cy="461665"/>
            </a:xfrm>
            <a:prstGeom prst="rect">
              <a:avLst/>
            </a:prstGeom>
            <a:noFill/>
            <a:ln>
              <a:noFill/>
            </a:ln>
          </p:spPr>
          <p:txBody>
            <a:bodyPr wrap="non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一般</a:t>
              </a:r>
              <a:endParaRPr kumimoji="0" lang="en-US" altLang="ja-JP" sz="800" i="0" u="none" strike="noStrike" kern="0" cap="none" spc="0" normalizeH="0" baseline="0" noProof="0" dirty="0">
                <a:ln>
                  <a:noFill/>
                </a:ln>
                <a:effectLst/>
                <a:uLnTx/>
                <a:uFillTx/>
                <a:latin typeface="+mn-ea"/>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財源</a:t>
              </a:r>
              <a:endParaRPr kumimoji="0" lang="en-US" altLang="ja-JP" sz="800" i="0" u="none" strike="noStrike" kern="0" cap="none" spc="0" normalizeH="0" baseline="0" noProof="0" dirty="0">
                <a:ln>
                  <a:noFill/>
                </a:ln>
                <a:effectLst/>
                <a:uLnTx/>
                <a:uFillTx/>
                <a:latin typeface="+mn-ea"/>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800" kern="0" dirty="0">
                  <a:latin typeface="+mn-ea"/>
                </a:rPr>
                <a:t>6.7</a:t>
              </a:r>
              <a:r>
                <a:rPr kumimoji="0" lang="en-US" altLang="ja-JP" sz="800" i="0" u="none" strike="noStrike" kern="0" cap="none" spc="0" normalizeH="0" baseline="0" noProof="0" dirty="0">
                  <a:ln>
                    <a:noFill/>
                  </a:ln>
                  <a:effectLst/>
                  <a:uLnTx/>
                  <a:uFillTx/>
                  <a:latin typeface="+mn-ea"/>
                </a:rPr>
                <a:t>%</a:t>
              </a:r>
            </a:p>
          </p:txBody>
        </p:sp>
        <p:cxnSp>
          <p:nvCxnSpPr>
            <p:cNvPr id="1166" name="直線コネクタ 1165">
              <a:extLst>
                <a:ext uri="{FF2B5EF4-FFF2-40B4-BE49-F238E27FC236}">
                  <a16:creationId xmlns:a16="http://schemas.microsoft.com/office/drawing/2014/main" id="{B0BDB41F-0775-8800-FC40-69B202F4A693}"/>
                </a:ext>
              </a:extLst>
            </p:cNvPr>
            <p:cNvCxnSpPr/>
            <p:nvPr/>
          </p:nvCxnSpPr>
          <p:spPr>
            <a:xfrm flipH="1" flipV="1">
              <a:off x="9364027" y="2091252"/>
              <a:ext cx="144000" cy="21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7" name="テキスト ボックス 207">
              <a:extLst>
                <a:ext uri="{FF2B5EF4-FFF2-40B4-BE49-F238E27FC236}">
                  <a16:creationId xmlns:a16="http://schemas.microsoft.com/office/drawing/2014/main" id="{D96B0D33-B5B6-707A-BC97-65E227623B18}"/>
                </a:ext>
              </a:extLst>
            </p:cNvPr>
            <p:cNvSpPr txBox="1"/>
            <p:nvPr/>
          </p:nvSpPr>
          <p:spPr>
            <a:xfrm>
              <a:off x="7027400" y="2360341"/>
              <a:ext cx="4788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68" name="テキスト ボックス 207">
              <a:extLst>
                <a:ext uri="{FF2B5EF4-FFF2-40B4-BE49-F238E27FC236}">
                  <a16:creationId xmlns:a16="http://schemas.microsoft.com/office/drawing/2014/main" id="{E4C9FB16-EF49-6735-28A3-C2086E68CE81}"/>
                </a:ext>
              </a:extLst>
            </p:cNvPr>
            <p:cNvSpPr txBox="1"/>
            <p:nvPr/>
          </p:nvSpPr>
          <p:spPr>
            <a:xfrm>
              <a:off x="7499999" y="2360341"/>
              <a:ext cx="1918800" cy="72000"/>
            </a:xfrm>
            <a:prstGeom prst="rect">
              <a:avLst/>
            </a:prstGeom>
            <a:solidFill>
              <a:srgbClr val="FFCCFF">
                <a:alpha val="8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69" name="テキスト ボックス 207">
              <a:extLst>
                <a:ext uri="{FF2B5EF4-FFF2-40B4-BE49-F238E27FC236}">
                  <a16:creationId xmlns:a16="http://schemas.microsoft.com/office/drawing/2014/main" id="{3A71324C-55B0-E7AB-CBCC-4E30D652E36A}"/>
                </a:ext>
              </a:extLst>
            </p:cNvPr>
            <p:cNvSpPr txBox="1"/>
            <p:nvPr/>
          </p:nvSpPr>
          <p:spPr>
            <a:xfrm>
              <a:off x="5730898" y="2561070"/>
              <a:ext cx="72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70" name="テキスト ボックス 207">
              <a:extLst>
                <a:ext uri="{FF2B5EF4-FFF2-40B4-BE49-F238E27FC236}">
                  <a16:creationId xmlns:a16="http://schemas.microsoft.com/office/drawing/2014/main" id="{5BA68AED-0C2E-E3FA-000B-E58CB560B141}"/>
                </a:ext>
              </a:extLst>
            </p:cNvPr>
            <p:cNvSpPr txBox="1"/>
            <p:nvPr/>
          </p:nvSpPr>
          <p:spPr>
            <a:xfrm>
              <a:off x="5730898" y="2713470"/>
              <a:ext cx="72000" cy="72000"/>
            </a:xfrm>
            <a:prstGeom prst="rect">
              <a:avLst/>
            </a:prstGeom>
            <a:solidFill>
              <a:srgbClr val="FFD6FF">
                <a:alpha val="8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71" name="テキスト ボックス 215">
              <a:extLst>
                <a:ext uri="{FF2B5EF4-FFF2-40B4-BE49-F238E27FC236}">
                  <a16:creationId xmlns:a16="http://schemas.microsoft.com/office/drawing/2014/main" id="{3A965361-8E63-BC57-630E-771906B8B497}"/>
                </a:ext>
              </a:extLst>
            </p:cNvPr>
            <p:cNvSpPr txBox="1"/>
            <p:nvPr/>
          </p:nvSpPr>
          <p:spPr>
            <a:xfrm>
              <a:off x="5788587" y="2457778"/>
              <a:ext cx="1283538"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国の実質負担分（</a:t>
              </a:r>
              <a:r>
                <a:rPr lang="en-US" altLang="ja-JP" sz="800" dirty="0">
                  <a:solidFill>
                    <a:srgbClr val="000000"/>
                  </a:solidFill>
                  <a:latin typeface="+mn-ea"/>
                  <a:cs typeface="Meiryo UI" panose="020B0604030504040204" pitchFamily="50" charset="-128"/>
                </a:rPr>
                <a:t>46.7%</a:t>
              </a:r>
              <a:r>
                <a:rPr lang="ja-JP" altLang="en-US" sz="800" dirty="0">
                  <a:solidFill>
                    <a:srgbClr val="000000"/>
                  </a:solidFill>
                  <a:latin typeface="+mn-ea"/>
                  <a:cs typeface="Meiryo UI" panose="020B0604030504040204" pitchFamily="50" charset="-128"/>
                </a:rPr>
                <a:t>）</a:t>
              </a:r>
              <a:endParaRPr lang="en-US" altLang="ja-JP" sz="800" dirty="0">
                <a:solidFill>
                  <a:srgbClr val="000000"/>
                </a:solidFill>
                <a:latin typeface="+mn-ea"/>
                <a:cs typeface="Meiryo UI" panose="020B0604030504040204" pitchFamily="50" charset="-128"/>
              </a:endParaRPr>
            </a:p>
          </p:txBody>
        </p:sp>
        <p:sp>
          <p:nvSpPr>
            <p:cNvPr id="1172" name="テキスト ボックス 215">
              <a:extLst>
                <a:ext uri="{FF2B5EF4-FFF2-40B4-BE49-F238E27FC236}">
                  <a16:creationId xmlns:a16="http://schemas.microsoft.com/office/drawing/2014/main" id="{AEFCBFBF-D08E-5181-91BB-60CC3AE7D2A9}"/>
                </a:ext>
              </a:extLst>
            </p:cNvPr>
            <p:cNvSpPr txBox="1"/>
            <p:nvPr/>
          </p:nvSpPr>
          <p:spPr>
            <a:xfrm>
              <a:off x="5788587" y="2610178"/>
              <a:ext cx="1422184"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地方の実質負担分（</a:t>
              </a:r>
              <a:r>
                <a:rPr lang="en-US" altLang="ja-JP" sz="800" dirty="0">
                  <a:solidFill>
                    <a:srgbClr val="000000"/>
                  </a:solidFill>
                  <a:latin typeface="+mn-ea"/>
                  <a:cs typeface="Meiryo UI" panose="020B0604030504040204" pitchFamily="50" charset="-128"/>
                </a:rPr>
                <a:t>53.3%</a:t>
              </a:r>
              <a:r>
                <a:rPr lang="ja-JP" altLang="en-US" sz="800" dirty="0">
                  <a:solidFill>
                    <a:srgbClr val="000000"/>
                  </a:solidFill>
                  <a:latin typeface="+mn-ea"/>
                  <a:cs typeface="Meiryo UI" panose="020B0604030504040204" pitchFamily="50" charset="-128"/>
                </a:rPr>
                <a:t>）</a:t>
              </a:r>
              <a:endParaRPr lang="en-US" altLang="ja-JP" sz="800" dirty="0">
                <a:solidFill>
                  <a:srgbClr val="000000"/>
                </a:solidFill>
                <a:latin typeface="+mn-ea"/>
                <a:cs typeface="Meiryo UI" panose="020B0604030504040204" pitchFamily="50" charset="-128"/>
              </a:endParaRPr>
            </a:p>
          </p:txBody>
        </p:sp>
        <p:cxnSp>
          <p:nvCxnSpPr>
            <p:cNvPr id="1173" name="直線矢印コネクタ 1172">
              <a:extLst>
                <a:ext uri="{FF2B5EF4-FFF2-40B4-BE49-F238E27FC236}">
                  <a16:creationId xmlns:a16="http://schemas.microsoft.com/office/drawing/2014/main" id="{BE272F62-F598-10B2-9262-0C360A58593B}"/>
                </a:ext>
              </a:extLst>
            </p:cNvPr>
            <p:cNvCxnSpPr/>
            <p:nvPr/>
          </p:nvCxnSpPr>
          <p:spPr>
            <a:xfrm>
              <a:off x="7014545" y="1861869"/>
              <a:ext cx="961200" cy="0"/>
            </a:xfrm>
            <a:prstGeom prst="straightConnector1">
              <a:avLst/>
            </a:prstGeom>
            <a:ln w="9525">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74" name="テキスト ボックス 215">
              <a:extLst>
                <a:ext uri="{FF2B5EF4-FFF2-40B4-BE49-F238E27FC236}">
                  <a16:creationId xmlns:a16="http://schemas.microsoft.com/office/drawing/2014/main" id="{8B4BF86B-2991-4E4E-84AF-8CD183DEA8AA}"/>
                </a:ext>
              </a:extLst>
            </p:cNvPr>
            <p:cNvSpPr txBox="1"/>
            <p:nvPr/>
          </p:nvSpPr>
          <p:spPr>
            <a:xfrm>
              <a:off x="7245582" y="1815703"/>
              <a:ext cx="561051" cy="92333"/>
            </a:xfrm>
            <a:prstGeom prst="rect">
              <a:avLst/>
            </a:prstGeom>
            <a:solidFill>
              <a:schemeClr val="bg1"/>
            </a:solidFill>
            <a:ln w="19050">
              <a:noFill/>
            </a:ln>
          </p:spPr>
          <p:txBody>
            <a:bodyPr wrap="square" lIns="0" tIns="0" rIns="0" bIns="0" rtlCol="0">
              <a:spAutoFit/>
            </a:bodyPr>
            <a:lstStyle/>
            <a:p>
              <a:pPr fontAlgn="base">
                <a:spcBef>
                  <a:spcPct val="0"/>
                </a:spcBef>
                <a:spcAft>
                  <a:spcPct val="0"/>
                </a:spcAft>
              </a:pPr>
              <a:r>
                <a:rPr lang="ja-JP" altLang="en-US" sz="600" dirty="0">
                  <a:solidFill>
                    <a:srgbClr val="000000"/>
                  </a:solidFill>
                  <a:latin typeface="+mn-ea"/>
                  <a:cs typeface="Meiryo UI" panose="020B0604030504040204" pitchFamily="50" charset="-128"/>
                </a:rPr>
                <a:t>財源対策分</a:t>
              </a:r>
              <a:r>
                <a:rPr lang="en-US" altLang="ja-JP" sz="600" dirty="0">
                  <a:solidFill>
                    <a:srgbClr val="000000"/>
                  </a:solidFill>
                  <a:latin typeface="+mn-ea"/>
                  <a:cs typeface="Meiryo UI" panose="020B0604030504040204" pitchFamily="50" charset="-128"/>
                </a:rPr>
                <a:t>40%</a:t>
              </a:r>
            </a:p>
          </p:txBody>
        </p:sp>
        <p:cxnSp>
          <p:nvCxnSpPr>
            <p:cNvPr id="1175" name="直線矢印コネクタ 1174">
              <a:extLst>
                <a:ext uri="{FF2B5EF4-FFF2-40B4-BE49-F238E27FC236}">
                  <a16:creationId xmlns:a16="http://schemas.microsoft.com/office/drawing/2014/main" id="{A47AAE9A-60CC-46C6-9B94-6E9DB40C49D4}"/>
                </a:ext>
              </a:extLst>
            </p:cNvPr>
            <p:cNvCxnSpPr/>
            <p:nvPr/>
          </p:nvCxnSpPr>
          <p:spPr>
            <a:xfrm>
              <a:off x="7975985" y="1861869"/>
              <a:ext cx="1198800" cy="0"/>
            </a:xfrm>
            <a:prstGeom prst="straightConnector1">
              <a:avLst/>
            </a:prstGeom>
            <a:ln w="9525">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76" name="テキスト ボックス 215">
              <a:extLst>
                <a:ext uri="{FF2B5EF4-FFF2-40B4-BE49-F238E27FC236}">
                  <a16:creationId xmlns:a16="http://schemas.microsoft.com/office/drawing/2014/main" id="{3D8BA488-7F02-AA9A-06EF-C5C5564E03BC}"/>
                </a:ext>
              </a:extLst>
            </p:cNvPr>
            <p:cNvSpPr txBox="1"/>
            <p:nvPr/>
          </p:nvSpPr>
          <p:spPr>
            <a:xfrm>
              <a:off x="8454705" y="1814069"/>
              <a:ext cx="407163" cy="92333"/>
            </a:xfrm>
            <a:prstGeom prst="rect">
              <a:avLst/>
            </a:prstGeom>
            <a:solidFill>
              <a:schemeClr val="bg1"/>
            </a:solidFill>
            <a:ln w="19050">
              <a:noFill/>
            </a:ln>
          </p:spPr>
          <p:txBody>
            <a:bodyPr wrap="square" lIns="0" tIns="0" rIns="0" bIns="0" rtlCol="0">
              <a:spAutoFit/>
            </a:bodyPr>
            <a:lstStyle/>
            <a:p>
              <a:pPr fontAlgn="base">
                <a:spcBef>
                  <a:spcPct val="0"/>
                </a:spcBef>
                <a:spcAft>
                  <a:spcPct val="0"/>
                </a:spcAft>
              </a:pPr>
              <a:r>
                <a:rPr lang="ja-JP" altLang="en-US" sz="600" dirty="0">
                  <a:solidFill>
                    <a:srgbClr val="000000"/>
                  </a:solidFill>
                  <a:latin typeface="+mn-ea"/>
                  <a:cs typeface="Meiryo UI" panose="020B0604030504040204" pitchFamily="50" charset="-128"/>
                </a:rPr>
                <a:t>本来分</a:t>
              </a:r>
              <a:r>
                <a:rPr lang="en-US" altLang="ja-JP" sz="600" dirty="0">
                  <a:solidFill>
                    <a:srgbClr val="000000"/>
                  </a:solidFill>
                  <a:latin typeface="+mn-ea"/>
                  <a:cs typeface="Meiryo UI" panose="020B0604030504040204" pitchFamily="50" charset="-128"/>
                </a:rPr>
                <a:t>50%</a:t>
              </a:r>
            </a:p>
          </p:txBody>
        </p:sp>
        <p:sp>
          <p:nvSpPr>
            <p:cNvPr id="1177" name="テキスト ボックス 207">
              <a:extLst>
                <a:ext uri="{FF2B5EF4-FFF2-40B4-BE49-F238E27FC236}">
                  <a16:creationId xmlns:a16="http://schemas.microsoft.com/office/drawing/2014/main" id="{11988E78-EFA9-B805-B060-01A96381D6E4}"/>
                </a:ext>
              </a:extLst>
            </p:cNvPr>
            <p:cNvSpPr txBox="1"/>
            <p:nvPr/>
          </p:nvSpPr>
          <p:spPr>
            <a:xfrm>
              <a:off x="5827048" y="2360341"/>
              <a:ext cx="11988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grpSp>
      <p:sp>
        <p:nvSpPr>
          <p:cNvPr id="1178" name="Rectangle 14">
            <a:extLst>
              <a:ext uri="{FF2B5EF4-FFF2-40B4-BE49-F238E27FC236}">
                <a16:creationId xmlns:a16="http://schemas.microsoft.com/office/drawing/2014/main" id="{BF01B8B0-A3A6-248E-B5CA-A390B106E18E}"/>
              </a:ext>
            </a:extLst>
          </p:cNvPr>
          <p:cNvSpPr>
            <a:spLocks noChangeArrowheads="1"/>
          </p:cNvSpPr>
          <p:nvPr/>
        </p:nvSpPr>
        <p:spPr bwMode="auto">
          <a:xfrm>
            <a:off x="4973734" y="1143641"/>
            <a:ext cx="4053220" cy="380480"/>
          </a:xfrm>
          <a:prstGeom prst="rect">
            <a:avLst/>
          </a:prstGeom>
          <a:solidFill>
            <a:schemeClr val="bg1"/>
          </a:solidFill>
          <a:ln w="9525">
            <a:solidFill>
              <a:schemeClr val="tx1"/>
            </a:solidFill>
            <a:prstDash val="sysDot"/>
            <a:miter lim="800000"/>
            <a:headEnd/>
            <a:tailEnd/>
          </a:ln>
        </p:spPr>
        <p:txBody>
          <a:bodyPr wrap="square" lIns="108000" tIns="36000" rIns="108000" bIns="36000" anchor="ctr">
            <a:spAutoFit/>
          </a:bodyPr>
          <a:lstStyle/>
          <a:p>
            <a:pPr>
              <a:tabLst>
                <a:tab pos="801688" algn="l"/>
              </a:tabLst>
            </a:pPr>
            <a:r>
              <a:rPr kumimoji="1" lang="en-US" altLang="ja-JP" sz="1200" b="0" u="none" dirty="0">
                <a:solidFill>
                  <a:srgbClr val="0070C0"/>
                </a:solidFill>
                <a:latin typeface="Meiryo UI" panose="020B0604030504040204" pitchFamily="50" charset="-128"/>
                <a:ea typeface="Meiryo UI" panose="020B0604030504040204" pitchFamily="50" charset="-128"/>
              </a:rPr>
              <a:t>(A) </a:t>
            </a:r>
            <a:r>
              <a:rPr lang="ja-JP" altLang="en-US" sz="1200" b="1" dirty="0">
                <a:solidFill>
                  <a:srgbClr val="000000"/>
                </a:solidFill>
                <a:latin typeface="Meiryo UI" panose="020B0604030504040204" pitchFamily="50" charset="-128"/>
                <a:ea typeface="Meiryo UI" panose="020B0604030504040204" pitchFamily="50" charset="-128"/>
              </a:rPr>
              <a:t>交付率</a:t>
            </a:r>
            <a:r>
              <a:rPr lang="en-US" altLang="ja-JP" sz="1200" b="1"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j-lt"/>
              </a:rPr>
              <a:t>1/3</a:t>
            </a:r>
            <a:endParaRPr lang="en-US" altLang="ja-JP" sz="1200" dirty="0">
              <a:solidFill>
                <a:srgbClr val="000000"/>
              </a:solidFill>
            </a:endParaRPr>
          </a:p>
          <a:p>
            <a:pPr>
              <a:spcAft>
                <a:spcPts val="600"/>
              </a:spcAft>
            </a:pPr>
            <a:r>
              <a:rPr kumimoji="0" lang="ja-JP" altLang="en-US" sz="800" kern="0" dirty="0">
                <a:solidFill>
                  <a:prstClr val="black"/>
                </a:solidFill>
                <a:latin typeface="Meiryo UI" panose="020B0604030504040204" pitchFamily="50" charset="-128"/>
                <a:ea typeface="Meiryo UI" panose="020B0604030504040204" pitchFamily="50" charset="-128"/>
              </a:rPr>
              <a:t>⑤地区公共施設等整備の用地費</a:t>
            </a:r>
            <a:endParaRPr kumimoji="0" lang="en-US" altLang="ja-JP" sz="800" kern="0" dirty="0">
              <a:solidFill>
                <a:prstClr val="black"/>
              </a:solidFill>
              <a:latin typeface="Meiryo UI" panose="020B0604030504040204" pitchFamily="50" charset="-128"/>
              <a:ea typeface="Meiryo UI" panose="020B0604030504040204" pitchFamily="50" charset="-128"/>
            </a:endParaRPr>
          </a:p>
        </p:txBody>
      </p:sp>
      <p:cxnSp>
        <p:nvCxnSpPr>
          <p:cNvPr id="1181" name="直線コネクタ 1180">
            <a:extLst>
              <a:ext uri="{FF2B5EF4-FFF2-40B4-BE49-F238E27FC236}">
                <a16:creationId xmlns:a16="http://schemas.microsoft.com/office/drawing/2014/main" id="{B594E866-D70D-38E2-B95E-73FEA09A794F}"/>
              </a:ext>
            </a:extLst>
          </p:cNvPr>
          <p:cNvCxnSpPr/>
          <p:nvPr/>
        </p:nvCxnSpPr>
        <p:spPr>
          <a:xfrm>
            <a:off x="7262128" y="1728318"/>
            <a:ext cx="0" cy="3240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82" name="グループ化 1181">
            <a:extLst>
              <a:ext uri="{FF2B5EF4-FFF2-40B4-BE49-F238E27FC236}">
                <a16:creationId xmlns:a16="http://schemas.microsoft.com/office/drawing/2014/main" id="{9BD42D95-0829-4AC0-66B4-C5BD8209DF8F}"/>
              </a:ext>
            </a:extLst>
          </p:cNvPr>
          <p:cNvGrpSpPr/>
          <p:nvPr/>
        </p:nvGrpSpPr>
        <p:grpSpPr>
          <a:xfrm>
            <a:off x="4998402" y="3228595"/>
            <a:ext cx="4076274" cy="1045762"/>
            <a:chOff x="5730898" y="1814069"/>
            <a:chExt cx="4076274" cy="1045762"/>
          </a:xfrm>
        </p:grpSpPr>
        <p:sp>
          <p:nvSpPr>
            <p:cNvPr id="1183" name="左中かっこ 214">
              <a:extLst>
                <a:ext uri="{FF2B5EF4-FFF2-40B4-BE49-F238E27FC236}">
                  <a16:creationId xmlns:a16="http://schemas.microsoft.com/office/drawing/2014/main" id="{7AA8F7AE-54EC-7EE2-B025-8039DE657972}"/>
                </a:ext>
              </a:extLst>
            </p:cNvPr>
            <p:cNvSpPr/>
            <p:nvPr/>
          </p:nvSpPr>
          <p:spPr>
            <a:xfrm rot="16200000">
              <a:off x="7753048" y="2334262"/>
              <a:ext cx="108000" cy="360000"/>
            </a:xfrm>
            <a:prstGeom prst="leftBrace">
              <a:avLst>
                <a:gd name="adj1" fmla="val 28222"/>
                <a:gd name="adj2" fmla="val 50220"/>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mn-ea"/>
                <a:cs typeface="+mn-cs"/>
              </a:endParaRPr>
            </a:p>
          </p:txBody>
        </p:sp>
        <p:sp>
          <p:nvSpPr>
            <p:cNvPr id="1184" name="テキスト ボックス 215">
              <a:extLst>
                <a:ext uri="{FF2B5EF4-FFF2-40B4-BE49-F238E27FC236}">
                  <a16:creationId xmlns:a16="http://schemas.microsoft.com/office/drawing/2014/main" id="{6F3E0611-87D8-C4AB-CA4D-4F843CAB1477}"/>
                </a:ext>
              </a:extLst>
            </p:cNvPr>
            <p:cNvSpPr txBox="1"/>
            <p:nvPr/>
          </p:nvSpPr>
          <p:spPr>
            <a:xfrm>
              <a:off x="7562692" y="2519096"/>
              <a:ext cx="2198461" cy="34073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地方負担分のうち元利償還金（財源対策分）の</a:t>
              </a:r>
              <a:r>
                <a:rPr lang="en-US" altLang="ja-JP" sz="800" dirty="0">
                  <a:solidFill>
                    <a:srgbClr val="000000"/>
                  </a:solidFill>
                  <a:latin typeface="+mn-ea"/>
                  <a:cs typeface="Meiryo UI" panose="020B0604030504040204" pitchFamily="50" charset="-128"/>
                </a:rPr>
                <a:t>50%</a:t>
              </a:r>
              <a:r>
                <a:rPr lang="ja-JP" altLang="en-US" sz="800" dirty="0">
                  <a:solidFill>
                    <a:srgbClr val="000000"/>
                  </a:solidFill>
                  <a:latin typeface="+mn-ea"/>
                  <a:cs typeface="Meiryo UI" panose="020B0604030504040204" pitchFamily="50" charset="-128"/>
                </a:rPr>
                <a:t>を交付税措置</a:t>
              </a:r>
              <a:endParaRPr lang="en-US" altLang="ja-JP" sz="800" dirty="0">
                <a:solidFill>
                  <a:srgbClr val="000000"/>
                </a:solidFill>
                <a:latin typeface="+mn-ea"/>
                <a:cs typeface="Meiryo UI" panose="020B0604030504040204" pitchFamily="50" charset="-128"/>
              </a:endParaRPr>
            </a:p>
          </p:txBody>
        </p:sp>
        <p:sp>
          <p:nvSpPr>
            <p:cNvPr id="1185" name="テキスト ボックス 208">
              <a:extLst>
                <a:ext uri="{FF2B5EF4-FFF2-40B4-BE49-F238E27FC236}">
                  <a16:creationId xmlns:a16="http://schemas.microsoft.com/office/drawing/2014/main" id="{4E79CFFB-A0C0-2088-3EBA-5C3360FBECF6}"/>
                </a:ext>
              </a:extLst>
            </p:cNvPr>
            <p:cNvSpPr txBox="1"/>
            <p:nvPr/>
          </p:nvSpPr>
          <p:spPr>
            <a:xfrm>
              <a:off x="7622170" y="1938777"/>
              <a:ext cx="1620000" cy="324000"/>
            </a:xfrm>
            <a:prstGeom prst="rect">
              <a:avLst/>
            </a:prstGeom>
            <a:solidFill>
              <a:srgbClr val="00B050">
                <a:alpha val="55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86" name="テキスト ボックス 209">
              <a:extLst>
                <a:ext uri="{FF2B5EF4-FFF2-40B4-BE49-F238E27FC236}">
                  <a16:creationId xmlns:a16="http://schemas.microsoft.com/office/drawing/2014/main" id="{A44F43E1-1294-6049-E7DC-113908C1DB15}"/>
                </a:ext>
              </a:extLst>
            </p:cNvPr>
            <p:cNvSpPr txBox="1"/>
            <p:nvPr/>
          </p:nvSpPr>
          <p:spPr>
            <a:xfrm>
              <a:off x="7956430" y="1952143"/>
              <a:ext cx="946908" cy="338554"/>
            </a:xfrm>
            <a:prstGeom prst="rect">
              <a:avLst/>
            </a:prstGeom>
            <a:noFill/>
            <a:ln>
              <a:noFill/>
            </a:ln>
          </p:spPr>
          <p:txBody>
            <a:bodyPr wrap="non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公共事業等債 </a:t>
              </a:r>
              <a:r>
                <a:rPr kumimoji="0" lang="en-US" altLang="ja-JP" sz="800" i="0" u="none" strike="noStrike" kern="0" cap="none" spc="0" normalizeH="0" baseline="0" noProof="0" dirty="0">
                  <a:ln>
                    <a:noFill/>
                  </a:ln>
                  <a:effectLst/>
                  <a:uLnTx/>
                  <a:uFillTx/>
                  <a:latin typeface="+mn-ea"/>
                </a:rPr>
                <a:t>45%</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（充当率</a:t>
              </a:r>
              <a:r>
                <a:rPr kumimoji="0" lang="en-US" altLang="ja-JP" sz="800" i="0" u="none" strike="noStrike" kern="0" cap="none" spc="0" normalizeH="0" baseline="0" noProof="0" dirty="0">
                  <a:ln>
                    <a:noFill/>
                  </a:ln>
                  <a:effectLst/>
                  <a:uLnTx/>
                  <a:uFillTx/>
                  <a:latin typeface="+mn-ea"/>
                </a:rPr>
                <a:t>90%</a:t>
              </a:r>
              <a:r>
                <a:rPr kumimoji="0" lang="ja-JP" altLang="en-US" sz="800" i="0" u="none" strike="noStrike" kern="0" cap="none" spc="0" normalizeH="0" baseline="0" noProof="0" dirty="0">
                  <a:ln>
                    <a:noFill/>
                  </a:ln>
                  <a:effectLst/>
                  <a:uLnTx/>
                  <a:uFillTx/>
                  <a:latin typeface="+mn-ea"/>
                </a:rPr>
                <a:t>）</a:t>
              </a:r>
              <a:endParaRPr kumimoji="0" lang="en-US" altLang="ja-JP" sz="800" i="0" u="none" strike="noStrike" kern="0" cap="none" spc="0" normalizeH="0" baseline="0" noProof="0" dirty="0">
                <a:ln>
                  <a:noFill/>
                </a:ln>
                <a:effectLst/>
                <a:uLnTx/>
                <a:uFillTx/>
                <a:latin typeface="+mn-ea"/>
              </a:endParaRPr>
            </a:p>
          </p:txBody>
        </p:sp>
        <p:sp>
          <p:nvSpPr>
            <p:cNvPr id="1187" name="テキスト ボックス 207">
              <a:extLst>
                <a:ext uri="{FF2B5EF4-FFF2-40B4-BE49-F238E27FC236}">
                  <a16:creationId xmlns:a16="http://schemas.microsoft.com/office/drawing/2014/main" id="{28B8DF1D-7BF4-569D-F174-56DB1FA9BA44}"/>
                </a:ext>
              </a:extLst>
            </p:cNvPr>
            <p:cNvSpPr txBox="1"/>
            <p:nvPr/>
          </p:nvSpPr>
          <p:spPr>
            <a:xfrm>
              <a:off x="5827048" y="1938777"/>
              <a:ext cx="1800000" cy="324000"/>
            </a:xfrm>
            <a:prstGeom prst="rect">
              <a:avLst/>
            </a:prstGeom>
            <a:solidFill>
              <a:srgbClr val="CFE9EB"/>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88" name="テキスト ボックス 210">
              <a:extLst>
                <a:ext uri="{FF2B5EF4-FFF2-40B4-BE49-F238E27FC236}">
                  <a16:creationId xmlns:a16="http://schemas.microsoft.com/office/drawing/2014/main" id="{7C617CD5-6FD4-ED86-B8EF-52E3165FC082}"/>
                </a:ext>
              </a:extLst>
            </p:cNvPr>
            <p:cNvSpPr txBox="1"/>
            <p:nvPr/>
          </p:nvSpPr>
          <p:spPr>
            <a:xfrm>
              <a:off x="6365804" y="1993055"/>
              <a:ext cx="722487" cy="215444"/>
            </a:xfrm>
            <a:prstGeom prst="rect">
              <a:avLst/>
            </a:prstGeom>
            <a:noFill/>
            <a:ln>
              <a:noFill/>
            </a:ln>
          </p:spPr>
          <p:txBody>
            <a:bodyPr wrap="squar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国負担 </a:t>
              </a:r>
              <a:r>
                <a:rPr kumimoji="0" lang="en-US" altLang="ja-JP" sz="800" i="0" u="none" strike="noStrike" kern="0" cap="none" spc="0" normalizeH="0" baseline="0" noProof="0" dirty="0">
                  <a:ln>
                    <a:noFill/>
                  </a:ln>
                  <a:effectLst/>
                  <a:uLnTx/>
                  <a:uFillTx/>
                  <a:latin typeface="+mn-ea"/>
                </a:rPr>
                <a:t>50%</a:t>
              </a:r>
            </a:p>
          </p:txBody>
        </p:sp>
        <p:sp>
          <p:nvSpPr>
            <p:cNvPr id="1189" name="正方形/長方形 213">
              <a:extLst>
                <a:ext uri="{FF2B5EF4-FFF2-40B4-BE49-F238E27FC236}">
                  <a16:creationId xmlns:a16="http://schemas.microsoft.com/office/drawing/2014/main" id="{9F392A7D-676D-8FE6-2478-1B9C2BF39BB7}"/>
                </a:ext>
              </a:extLst>
            </p:cNvPr>
            <p:cNvSpPr/>
            <p:nvPr/>
          </p:nvSpPr>
          <p:spPr>
            <a:xfrm>
              <a:off x="9246552" y="1938777"/>
              <a:ext cx="180000" cy="324000"/>
            </a:xfrm>
            <a:prstGeom prst="rect">
              <a:avLst/>
            </a:prstGeom>
            <a:solidFill>
              <a:srgbClr val="FF0000">
                <a:alpha val="60000"/>
              </a:srgbClr>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cs typeface="+mn-cs"/>
              </a:endParaRPr>
            </a:p>
          </p:txBody>
        </p:sp>
        <p:sp>
          <p:nvSpPr>
            <p:cNvPr id="1190" name="テキスト ボックス 209">
              <a:extLst>
                <a:ext uri="{FF2B5EF4-FFF2-40B4-BE49-F238E27FC236}">
                  <a16:creationId xmlns:a16="http://schemas.microsoft.com/office/drawing/2014/main" id="{848D3EAE-9ECC-18E8-51F7-B1B420D47014}"/>
                </a:ext>
              </a:extLst>
            </p:cNvPr>
            <p:cNvSpPr txBox="1"/>
            <p:nvPr/>
          </p:nvSpPr>
          <p:spPr>
            <a:xfrm>
              <a:off x="9456581" y="1891341"/>
              <a:ext cx="350591" cy="461665"/>
            </a:xfrm>
            <a:prstGeom prst="rect">
              <a:avLst/>
            </a:prstGeom>
            <a:noFill/>
            <a:ln>
              <a:noFill/>
            </a:ln>
          </p:spPr>
          <p:txBody>
            <a:bodyPr wrap="non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一般</a:t>
              </a:r>
              <a:endParaRPr kumimoji="0" lang="en-US" altLang="ja-JP" sz="800" i="0" u="none" strike="noStrike" kern="0" cap="none" spc="0" normalizeH="0" baseline="0" noProof="0" dirty="0">
                <a:ln>
                  <a:noFill/>
                </a:ln>
                <a:effectLst/>
                <a:uLnTx/>
                <a:uFillTx/>
                <a:latin typeface="+mn-ea"/>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財源</a:t>
              </a:r>
              <a:endParaRPr kumimoji="0" lang="en-US" altLang="ja-JP" sz="800" i="0" u="none" strike="noStrike" kern="0" cap="none" spc="0" normalizeH="0" baseline="0" noProof="0" dirty="0">
                <a:ln>
                  <a:noFill/>
                </a:ln>
                <a:effectLst/>
                <a:uLnTx/>
                <a:uFillTx/>
                <a:latin typeface="+mn-ea"/>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800" i="0" u="none" strike="noStrike" kern="0" cap="none" spc="0" normalizeH="0" baseline="0" noProof="0" dirty="0">
                  <a:ln>
                    <a:noFill/>
                  </a:ln>
                  <a:effectLst/>
                  <a:uLnTx/>
                  <a:uFillTx/>
                  <a:latin typeface="+mn-ea"/>
                </a:rPr>
                <a:t>5%</a:t>
              </a:r>
            </a:p>
          </p:txBody>
        </p:sp>
        <p:cxnSp>
          <p:nvCxnSpPr>
            <p:cNvPr id="1191" name="直線コネクタ 1190">
              <a:extLst>
                <a:ext uri="{FF2B5EF4-FFF2-40B4-BE49-F238E27FC236}">
                  <a16:creationId xmlns:a16="http://schemas.microsoft.com/office/drawing/2014/main" id="{567101C6-D5D1-0462-2BF9-E9D5AD5679E7}"/>
                </a:ext>
              </a:extLst>
            </p:cNvPr>
            <p:cNvCxnSpPr/>
            <p:nvPr/>
          </p:nvCxnSpPr>
          <p:spPr>
            <a:xfrm flipH="1" flipV="1">
              <a:off x="9364027" y="2091252"/>
              <a:ext cx="144000" cy="21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2" name="テキスト ボックス 207">
              <a:extLst>
                <a:ext uri="{FF2B5EF4-FFF2-40B4-BE49-F238E27FC236}">
                  <a16:creationId xmlns:a16="http://schemas.microsoft.com/office/drawing/2014/main" id="{8D5EB041-88A0-B6D8-447B-DE7C8315DA21}"/>
                </a:ext>
              </a:extLst>
            </p:cNvPr>
            <p:cNvSpPr txBox="1"/>
            <p:nvPr/>
          </p:nvSpPr>
          <p:spPr>
            <a:xfrm>
              <a:off x="7627048" y="2360341"/>
              <a:ext cx="360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93" name="テキスト ボックス 207">
              <a:extLst>
                <a:ext uri="{FF2B5EF4-FFF2-40B4-BE49-F238E27FC236}">
                  <a16:creationId xmlns:a16="http://schemas.microsoft.com/office/drawing/2014/main" id="{F07E71BD-6A96-4DF9-9ACD-4FC095BEF7F4}"/>
                </a:ext>
              </a:extLst>
            </p:cNvPr>
            <p:cNvSpPr txBox="1"/>
            <p:nvPr/>
          </p:nvSpPr>
          <p:spPr>
            <a:xfrm>
              <a:off x="7986552" y="2360341"/>
              <a:ext cx="1440000" cy="72000"/>
            </a:xfrm>
            <a:prstGeom prst="rect">
              <a:avLst/>
            </a:prstGeom>
            <a:solidFill>
              <a:srgbClr val="FFCCFF">
                <a:alpha val="8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94" name="テキスト ボックス 207">
              <a:extLst>
                <a:ext uri="{FF2B5EF4-FFF2-40B4-BE49-F238E27FC236}">
                  <a16:creationId xmlns:a16="http://schemas.microsoft.com/office/drawing/2014/main" id="{CCCB2D34-B76E-1666-F193-FB5A49802A3D}"/>
                </a:ext>
              </a:extLst>
            </p:cNvPr>
            <p:cNvSpPr txBox="1"/>
            <p:nvPr/>
          </p:nvSpPr>
          <p:spPr>
            <a:xfrm>
              <a:off x="5730898" y="2561070"/>
              <a:ext cx="72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95" name="テキスト ボックス 207">
              <a:extLst>
                <a:ext uri="{FF2B5EF4-FFF2-40B4-BE49-F238E27FC236}">
                  <a16:creationId xmlns:a16="http://schemas.microsoft.com/office/drawing/2014/main" id="{58509125-11D1-0194-52FF-434D63357801}"/>
                </a:ext>
              </a:extLst>
            </p:cNvPr>
            <p:cNvSpPr txBox="1"/>
            <p:nvPr/>
          </p:nvSpPr>
          <p:spPr>
            <a:xfrm>
              <a:off x="5730898" y="2713470"/>
              <a:ext cx="72000" cy="72000"/>
            </a:xfrm>
            <a:prstGeom prst="rect">
              <a:avLst/>
            </a:prstGeom>
            <a:solidFill>
              <a:srgbClr val="FFD6FF">
                <a:alpha val="8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196" name="テキスト ボックス 215">
              <a:extLst>
                <a:ext uri="{FF2B5EF4-FFF2-40B4-BE49-F238E27FC236}">
                  <a16:creationId xmlns:a16="http://schemas.microsoft.com/office/drawing/2014/main" id="{359DC69D-817F-D6E3-B1F0-2D8956AEEBA4}"/>
                </a:ext>
              </a:extLst>
            </p:cNvPr>
            <p:cNvSpPr txBox="1"/>
            <p:nvPr/>
          </p:nvSpPr>
          <p:spPr>
            <a:xfrm>
              <a:off x="5788587" y="2457778"/>
              <a:ext cx="1283538"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国の実質負担分（</a:t>
              </a:r>
              <a:r>
                <a:rPr lang="en-US" altLang="ja-JP" sz="800" dirty="0">
                  <a:solidFill>
                    <a:srgbClr val="000000"/>
                  </a:solidFill>
                  <a:latin typeface="+mn-ea"/>
                  <a:cs typeface="Meiryo UI" panose="020B0604030504040204" pitchFamily="50" charset="-128"/>
                </a:rPr>
                <a:t>60%</a:t>
              </a:r>
              <a:r>
                <a:rPr lang="ja-JP" altLang="en-US" sz="800" dirty="0">
                  <a:solidFill>
                    <a:srgbClr val="000000"/>
                  </a:solidFill>
                  <a:latin typeface="+mn-ea"/>
                  <a:cs typeface="Meiryo UI" panose="020B0604030504040204" pitchFamily="50" charset="-128"/>
                </a:rPr>
                <a:t>）</a:t>
              </a:r>
              <a:endParaRPr lang="en-US" altLang="ja-JP" sz="800" dirty="0">
                <a:solidFill>
                  <a:srgbClr val="000000"/>
                </a:solidFill>
                <a:latin typeface="+mn-ea"/>
                <a:cs typeface="Meiryo UI" panose="020B0604030504040204" pitchFamily="50" charset="-128"/>
              </a:endParaRPr>
            </a:p>
          </p:txBody>
        </p:sp>
        <p:sp>
          <p:nvSpPr>
            <p:cNvPr id="1197" name="テキスト ボックス 215">
              <a:extLst>
                <a:ext uri="{FF2B5EF4-FFF2-40B4-BE49-F238E27FC236}">
                  <a16:creationId xmlns:a16="http://schemas.microsoft.com/office/drawing/2014/main" id="{2574928E-0EE2-794F-4FE4-83A3A7FEC8E8}"/>
                </a:ext>
              </a:extLst>
            </p:cNvPr>
            <p:cNvSpPr txBox="1"/>
            <p:nvPr/>
          </p:nvSpPr>
          <p:spPr>
            <a:xfrm>
              <a:off x="5788587" y="2610178"/>
              <a:ext cx="1422184"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地方の実質負担分（</a:t>
              </a:r>
              <a:r>
                <a:rPr lang="en-US" altLang="ja-JP" sz="800" dirty="0">
                  <a:solidFill>
                    <a:srgbClr val="000000"/>
                  </a:solidFill>
                  <a:latin typeface="+mn-ea"/>
                  <a:cs typeface="Meiryo UI" panose="020B0604030504040204" pitchFamily="50" charset="-128"/>
                </a:rPr>
                <a:t>40%</a:t>
              </a:r>
              <a:r>
                <a:rPr lang="ja-JP" altLang="en-US" sz="800" dirty="0">
                  <a:solidFill>
                    <a:srgbClr val="000000"/>
                  </a:solidFill>
                  <a:latin typeface="+mn-ea"/>
                  <a:cs typeface="Meiryo UI" panose="020B0604030504040204" pitchFamily="50" charset="-128"/>
                </a:rPr>
                <a:t>）</a:t>
              </a:r>
              <a:endParaRPr lang="en-US" altLang="ja-JP" sz="800" dirty="0">
                <a:solidFill>
                  <a:srgbClr val="000000"/>
                </a:solidFill>
                <a:latin typeface="+mn-ea"/>
                <a:cs typeface="Meiryo UI" panose="020B0604030504040204" pitchFamily="50" charset="-128"/>
              </a:endParaRPr>
            </a:p>
          </p:txBody>
        </p:sp>
        <p:cxnSp>
          <p:nvCxnSpPr>
            <p:cNvPr id="1198" name="直線矢印コネクタ 1197">
              <a:extLst>
                <a:ext uri="{FF2B5EF4-FFF2-40B4-BE49-F238E27FC236}">
                  <a16:creationId xmlns:a16="http://schemas.microsoft.com/office/drawing/2014/main" id="{7F646380-AC0F-168C-AB39-EAFF86B900C4}"/>
                </a:ext>
              </a:extLst>
            </p:cNvPr>
            <p:cNvCxnSpPr/>
            <p:nvPr/>
          </p:nvCxnSpPr>
          <p:spPr>
            <a:xfrm>
              <a:off x="7627048" y="1861869"/>
              <a:ext cx="720000" cy="0"/>
            </a:xfrm>
            <a:prstGeom prst="straightConnector1">
              <a:avLst/>
            </a:prstGeom>
            <a:ln w="9525">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99" name="テキスト ボックス 215">
              <a:extLst>
                <a:ext uri="{FF2B5EF4-FFF2-40B4-BE49-F238E27FC236}">
                  <a16:creationId xmlns:a16="http://schemas.microsoft.com/office/drawing/2014/main" id="{AE896378-4501-E187-A174-F90FC19FF3DA}"/>
                </a:ext>
              </a:extLst>
            </p:cNvPr>
            <p:cNvSpPr txBox="1"/>
            <p:nvPr/>
          </p:nvSpPr>
          <p:spPr>
            <a:xfrm>
              <a:off x="7706523" y="1815703"/>
              <a:ext cx="561051" cy="92333"/>
            </a:xfrm>
            <a:prstGeom prst="rect">
              <a:avLst/>
            </a:prstGeom>
            <a:solidFill>
              <a:schemeClr val="bg1"/>
            </a:solidFill>
            <a:ln w="19050">
              <a:noFill/>
            </a:ln>
          </p:spPr>
          <p:txBody>
            <a:bodyPr wrap="square" lIns="0" tIns="0" rIns="0" bIns="0" rtlCol="0">
              <a:spAutoFit/>
            </a:bodyPr>
            <a:lstStyle/>
            <a:p>
              <a:pPr fontAlgn="base">
                <a:spcBef>
                  <a:spcPct val="0"/>
                </a:spcBef>
                <a:spcAft>
                  <a:spcPct val="0"/>
                </a:spcAft>
              </a:pPr>
              <a:r>
                <a:rPr lang="ja-JP" altLang="en-US" sz="600" dirty="0">
                  <a:solidFill>
                    <a:srgbClr val="000000"/>
                  </a:solidFill>
                  <a:latin typeface="+mn-ea"/>
                  <a:cs typeface="Meiryo UI" panose="020B0604030504040204" pitchFamily="50" charset="-128"/>
                </a:rPr>
                <a:t>財源対策分</a:t>
              </a:r>
              <a:r>
                <a:rPr lang="en-US" altLang="ja-JP" sz="600" dirty="0">
                  <a:solidFill>
                    <a:srgbClr val="000000"/>
                  </a:solidFill>
                  <a:latin typeface="+mn-ea"/>
                  <a:cs typeface="Meiryo UI" panose="020B0604030504040204" pitchFamily="50" charset="-128"/>
                </a:rPr>
                <a:t>40%</a:t>
              </a:r>
            </a:p>
          </p:txBody>
        </p:sp>
        <p:cxnSp>
          <p:nvCxnSpPr>
            <p:cNvPr id="1200" name="直線矢印コネクタ 1199">
              <a:extLst>
                <a:ext uri="{FF2B5EF4-FFF2-40B4-BE49-F238E27FC236}">
                  <a16:creationId xmlns:a16="http://schemas.microsoft.com/office/drawing/2014/main" id="{EB8D3FB6-D74C-FA0C-F97F-09D74595C9CB}"/>
                </a:ext>
              </a:extLst>
            </p:cNvPr>
            <p:cNvCxnSpPr/>
            <p:nvPr/>
          </p:nvCxnSpPr>
          <p:spPr>
            <a:xfrm>
              <a:off x="8347048" y="1861869"/>
              <a:ext cx="900000" cy="0"/>
            </a:xfrm>
            <a:prstGeom prst="straightConnector1">
              <a:avLst/>
            </a:prstGeom>
            <a:ln w="9525">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01" name="テキスト ボックス 215">
              <a:extLst>
                <a:ext uri="{FF2B5EF4-FFF2-40B4-BE49-F238E27FC236}">
                  <a16:creationId xmlns:a16="http://schemas.microsoft.com/office/drawing/2014/main" id="{61F65802-B1D2-9863-CDB3-CEF8FC0641BD}"/>
                </a:ext>
              </a:extLst>
            </p:cNvPr>
            <p:cNvSpPr txBox="1"/>
            <p:nvPr/>
          </p:nvSpPr>
          <p:spPr>
            <a:xfrm>
              <a:off x="8593467" y="1814069"/>
              <a:ext cx="407163" cy="92333"/>
            </a:xfrm>
            <a:prstGeom prst="rect">
              <a:avLst/>
            </a:prstGeom>
            <a:solidFill>
              <a:schemeClr val="bg1"/>
            </a:solidFill>
            <a:ln w="19050">
              <a:noFill/>
            </a:ln>
          </p:spPr>
          <p:txBody>
            <a:bodyPr wrap="square" lIns="0" tIns="0" rIns="0" bIns="0" rtlCol="0">
              <a:spAutoFit/>
            </a:bodyPr>
            <a:lstStyle/>
            <a:p>
              <a:pPr fontAlgn="base">
                <a:spcBef>
                  <a:spcPct val="0"/>
                </a:spcBef>
                <a:spcAft>
                  <a:spcPct val="0"/>
                </a:spcAft>
              </a:pPr>
              <a:r>
                <a:rPr lang="ja-JP" altLang="en-US" sz="600" dirty="0">
                  <a:solidFill>
                    <a:srgbClr val="000000"/>
                  </a:solidFill>
                  <a:latin typeface="+mn-ea"/>
                  <a:cs typeface="Meiryo UI" panose="020B0604030504040204" pitchFamily="50" charset="-128"/>
                </a:rPr>
                <a:t>本来分</a:t>
              </a:r>
              <a:r>
                <a:rPr lang="en-US" altLang="ja-JP" sz="600" dirty="0">
                  <a:solidFill>
                    <a:srgbClr val="000000"/>
                  </a:solidFill>
                  <a:latin typeface="+mn-ea"/>
                  <a:cs typeface="Meiryo UI" panose="020B0604030504040204" pitchFamily="50" charset="-128"/>
                </a:rPr>
                <a:t>50%</a:t>
              </a:r>
            </a:p>
          </p:txBody>
        </p:sp>
        <p:sp>
          <p:nvSpPr>
            <p:cNvPr id="1202" name="テキスト ボックス 207">
              <a:extLst>
                <a:ext uri="{FF2B5EF4-FFF2-40B4-BE49-F238E27FC236}">
                  <a16:creationId xmlns:a16="http://schemas.microsoft.com/office/drawing/2014/main" id="{74641616-EEB6-E5FE-9C35-941B549F51C2}"/>
                </a:ext>
              </a:extLst>
            </p:cNvPr>
            <p:cNvSpPr txBox="1"/>
            <p:nvPr/>
          </p:nvSpPr>
          <p:spPr>
            <a:xfrm>
              <a:off x="5827048" y="2360341"/>
              <a:ext cx="1800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grpSp>
      <p:sp>
        <p:nvSpPr>
          <p:cNvPr id="1203" name="Rectangle 14">
            <a:extLst>
              <a:ext uri="{FF2B5EF4-FFF2-40B4-BE49-F238E27FC236}">
                <a16:creationId xmlns:a16="http://schemas.microsoft.com/office/drawing/2014/main" id="{30D40EDA-E986-3858-64A3-3882120F2BBC}"/>
              </a:ext>
            </a:extLst>
          </p:cNvPr>
          <p:cNvSpPr>
            <a:spLocks noChangeArrowheads="1"/>
          </p:cNvSpPr>
          <p:nvPr/>
        </p:nvSpPr>
        <p:spPr bwMode="auto">
          <a:xfrm>
            <a:off x="4955591" y="2817780"/>
            <a:ext cx="4053220" cy="380480"/>
          </a:xfrm>
          <a:prstGeom prst="rect">
            <a:avLst/>
          </a:prstGeom>
          <a:solidFill>
            <a:schemeClr val="bg1"/>
          </a:solidFill>
          <a:ln w="9525">
            <a:solidFill>
              <a:schemeClr val="tx1"/>
            </a:solidFill>
            <a:prstDash val="sysDot"/>
            <a:miter lim="800000"/>
            <a:headEnd/>
            <a:tailEnd/>
          </a:ln>
        </p:spPr>
        <p:txBody>
          <a:bodyPr wrap="square" lIns="108000" tIns="36000" rIns="108000" bIns="36000" anchor="ctr">
            <a:spAutoFit/>
          </a:bodyPr>
          <a:lstStyle/>
          <a:p>
            <a:pPr>
              <a:tabLst>
                <a:tab pos="801688" algn="l"/>
              </a:tabLst>
            </a:pPr>
            <a:r>
              <a:rPr kumimoji="1" lang="en-US" altLang="ja-JP" sz="1200" b="0" u="none" dirty="0">
                <a:solidFill>
                  <a:srgbClr val="0070C0"/>
                </a:solidFill>
                <a:latin typeface="Meiryo UI" panose="020B0604030504040204" pitchFamily="50" charset="-128"/>
                <a:ea typeface="Meiryo UI" panose="020B0604030504040204" pitchFamily="50" charset="-128"/>
              </a:rPr>
              <a:t>(B) </a:t>
            </a:r>
            <a:r>
              <a:rPr lang="ja-JP" altLang="en-US" sz="1200" b="1" dirty="0">
                <a:solidFill>
                  <a:srgbClr val="000000"/>
                </a:solidFill>
                <a:latin typeface="Meiryo UI" panose="020B0604030504040204" pitchFamily="50" charset="-128"/>
                <a:ea typeface="Meiryo UI" panose="020B0604030504040204" pitchFamily="50" charset="-128"/>
              </a:rPr>
              <a:t>交付率</a:t>
            </a:r>
            <a:r>
              <a:rPr lang="en-US" altLang="ja-JP" sz="1200" b="1"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j-lt"/>
              </a:rPr>
              <a:t>1/2 </a:t>
            </a:r>
            <a:endParaRPr lang="en-US" altLang="ja-JP" sz="1200" dirty="0">
              <a:solidFill>
                <a:srgbClr val="000000"/>
              </a:solidFill>
            </a:endParaRPr>
          </a:p>
          <a:p>
            <a:pPr>
              <a:spcAft>
                <a:spcPts val="600"/>
              </a:spcAft>
            </a:pPr>
            <a:r>
              <a:rPr kumimoji="0" lang="ja-JP" altLang="en-US" sz="800" kern="0" dirty="0">
                <a:solidFill>
                  <a:prstClr val="black"/>
                </a:solidFill>
                <a:latin typeface="Meiryo UI" panose="020B0604030504040204" pitchFamily="50" charset="-128"/>
                <a:ea typeface="Meiryo UI" panose="020B0604030504040204" pitchFamily="50" charset="-128"/>
              </a:rPr>
              <a:t>⑤地区公共施設等整備の工事費</a:t>
            </a:r>
            <a:endParaRPr kumimoji="0" lang="en-US" altLang="ja-JP" sz="800" kern="0" dirty="0">
              <a:solidFill>
                <a:prstClr val="black"/>
              </a:solidFill>
              <a:latin typeface="Meiryo UI" panose="020B0604030504040204" pitchFamily="50" charset="-128"/>
              <a:ea typeface="Meiryo UI" panose="020B0604030504040204" pitchFamily="50" charset="-128"/>
            </a:endParaRPr>
          </a:p>
        </p:txBody>
      </p:sp>
      <p:cxnSp>
        <p:nvCxnSpPr>
          <p:cNvPr id="1204" name="直線コネクタ 1203">
            <a:extLst>
              <a:ext uri="{FF2B5EF4-FFF2-40B4-BE49-F238E27FC236}">
                <a16:creationId xmlns:a16="http://schemas.microsoft.com/office/drawing/2014/main" id="{AE925795-5E6E-99CC-C7ED-CD5326A799B7}"/>
              </a:ext>
            </a:extLst>
          </p:cNvPr>
          <p:cNvCxnSpPr/>
          <p:nvPr/>
        </p:nvCxnSpPr>
        <p:spPr>
          <a:xfrm>
            <a:off x="7616920" y="3353303"/>
            <a:ext cx="0" cy="3240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05" name="グループ化 1204">
            <a:extLst>
              <a:ext uri="{FF2B5EF4-FFF2-40B4-BE49-F238E27FC236}">
                <a16:creationId xmlns:a16="http://schemas.microsoft.com/office/drawing/2014/main" id="{539FC13F-859B-3DB9-47BE-9A3879864E2A}"/>
              </a:ext>
            </a:extLst>
          </p:cNvPr>
          <p:cNvGrpSpPr/>
          <p:nvPr/>
        </p:nvGrpSpPr>
        <p:grpSpPr>
          <a:xfrm>
            <a:off x="5006436" y="4905266"/>
            <a:ext cx="4109550" cy="936462"/>
            <a:chOff x="5730898" y="1891341"/>
            <a:chExt cx="4109550" cy="936462"/>
          </a:xfrm>
        </p:grpSpPr>
        <p:sp>
          <p:nvSpPr>
            <p:cNvPr id="1206" name="左中かっこ 214">
              <a:extLst>
                <a:ext uri="{FF2B5EF4-FFF2-40B4-BE49-F238E27FC236}">
                  <a16:creationId xmlns:a16="http://schemas.microsoft.com/office/drawing/2014/main" id="{63BD2D79-43D2-44D4-09C0-BAC70B3715E2}"/>
                </a:ext>
              </a:extLst>
            </p:cNvPr>
            <p:cNvSpPr/>
            <p:nvPr/>
          </p:nvSpPr>
          <p:spPr>
            <a:xfrm rot="16200000">
              <a:off x="8221048" y="1866262"/>
              <a:ext cx="108000" cy="1296000"/>
            </a:xfrm>
            <a:prstGeom prst="leftBrace">
              <a:avLst>
                <a:gd name="adj1" fmla="val 28222"/>
                <a:gd name="adj2" fmla="val 50220"/>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mn-ea"/>
                <a:cs typeface="+mn-cs"/>
              </a:endParaRPr>
            </a:p>
          </p:txBody>
        </p:sp>
        <p:sp>
          <p:nvSpPr>
            <p:cNvPr id="1207" name="テキスト ボックス 215">
              <a:extLst>
                <a:ext uri="{FF2B5EF4-FFF2-40B4-BE49-F238E27FC236}">
                  <a16:creationId xmlns:a16="http://schemas.microsoft.com/office/drawing/2014/main" id="{247D1C57-CC19-61A3-5B59-C2A0B6E66FD3}"/>
                </a:ext>
              </a:extLst>
            </p:cNvPr>
            <p:cNvSpPr txBox="1"/>
            <p:nvPr/>
          </p:nvSpPr>
          <p:spPr>
            <a:xfrm>
              <a:off x="7561032" y="2519096"/>
              <a:ext cx="2279416"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地方負担分のうち元利償還金の</a:t>
              </a:r>
              <a:r>
                <a:rPr lang="en-US" altLang="ja-JP" sz="800" dirty="0">
                  <a:solidFill>
                    <a:srgbClr val="000000"/>
                  </a:solidFill>
                  <a:latin typeface="+mn-ea"/>
                  <a:cs typeface="Meiryo UI" panose="020B0604030504040204" pitchFamily="50" charset="-128"/>
                </a:rPr>
                <a:t>80%</a:t>
              </a:r>
              <a:r>
                <a:rPr lang="ja-JP" altLang="en-US" sz="800" dirty="0">
                  <a:solidFill>
                    <a:srgbClr val="000000"/>
                  </a:solidFill>
                  <a:latin typeface="+mn-ea"/>
                  <a:cs typeface="Meiryo UI" panose="020B0604030504040204" pitchFamily="50" charset="-128"/>
                </a:rPr>
                <a:t>を交付税措置</a:t>
              </a:r>
              <a:endParaRPr lang="en-US" altLang="ja-JP" sz="800" dirty="0">
                <a:solidFill>
                  <a:srgbClr val="000000"/>
                </a:solidFill>
                <a:latin typeface="+mn-ea"/>
                <a:cs typeface="Meiryo UI" panose="020B0604030504040204" pitchFamily="50" charset="-128"/>
              </a:endParaRPr>
            </a:p>
          </p:txBody>
        </p:sp>
        <p:sp>
          <p:nvSpPr>
            <p:cNvPr id="1208" name="テキスト ボックス 208">
              <a:extLst>
                <a:ext uri="{FF2B5EF4-FFF2-40B4-BE49-F238E27FC236}">
                  <a16:creationId xmlns:a16="http://schemas.microsoft.com/office/drawing/2014/main" id="{39919962-3DA9-F82D-EDF3-4E78FA557986}"/>
                </a:ext>
              </a:extLst>
            </p:cNvPr>
            <p:cNvSpPr txBox="1"/>
            <p:nvPr/>
          </p:nvSpPr>
          <p:spPr>
            <a:xfrm>
              <a:off x="7622170" y="1938777"/>
              <a:ext cx="1620000" cy="324000"/>
            </a:xfrm>
            <a:prstGeom prst="rect">
              <a:avLst/>
            </a:prstGeom>
            <a:solidFill>
              <a:srgbClr val="00B050">
                <a:alpha val="55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209" name="テキスト ボックス 209">
              <a:extLst>
                <a:ext uri="{FF2B5EF4-FFF2-40B4-BE49-F238E27FC236}">
                  <a16:creationId xmlns:a16="http://schemas.microsoft.com/office/drawing/2014/main" id="{2BB1E567-C64A-D6FC-88A6-818E2AE02ACB}"/>
                </a:ext>
              </a:extLst>
            </p:cNvPr>
            <p:cNvSpPr txBox="1"/>
            <p:nvPr/>
          </p:nvSpPr>
          <p:spPr>
            <a:xfrm>
              <a:off x="7956430" y="1952143"/>
              <a:ext cx="946908" cy="338554"/>
            </a:xfrm>
            <a:prstGeom prst="rect">
              <a:avLst/>
            </a:prstGeom>
            <a:noFill/>
            <a:ln>
              <a:noFill/>
            </a:ln>
          </p:spPr>
          <p:txBody>
            <a:bodyPr wrap="non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公共事業等債 </a:t>
              </a:r>
              <a:r>
                <a:rPr kumimoji="0" lang="en-US" altLang="ja-JP" sz="800" i="0" u="none" strike="noStrike" kern="0" cap="none" spc="0" normalizeH="0" baseline="0" noProof="0" dirty="0">
                  <a:ln>
                    <a:noFill/>
                  </a:ln>
                  <a:effectLst/>
                  <a:uLnTx/>
                  <a:uFillTx/>
                  <a:latin typeface="+mn-ea"/>
                </a:rPr>
                <a:t>45%</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（充当率</a:t>
              </a:r>
              <a:r>
                <a:rPr kumimoji="0" lang="en-US" altLang="ja-JP" sz="800" i="0" u="none" strike="noStrike" kern="0" cap="none" spc="0" normalizeH="0" baseline="0" noProof="0" dirty="0">
                  <a:ln>
                    <a:noFill/>
                  </a:ln>
                  <a:effectLst/>
                  <a:uLnTx/>
                  <a:uFillTx/>
                  <a:latin typeface="+mn-ea"/>
                </a:rPr>
                <a:t>90%</a:t>
              </a:r>
              <a:r>
                <a:rPr kumimoji="0" lang="ja-JP" altLang="en-US" sz="800" i="0" u="none" strike="noStrike" kern="0" cap="none" spc="0" normalizeH="0" baseline="0" noProof="0" dirty="0">
                  <a:ln>
                    <a:noFill/>
                  </a:ln>
                  <a:effectLst/>
                  <a:uLnTx/>
                  <a:uFillTx/>
                  <a:latin typeface="+mn-ea"/>
                </a:rPr>
                <a:t>）</a:t>
              </a:r>
              <a:endParaRPr kumimoji="0" lang="en-US" altLang="ja-JP" sz="800" i="0" u="none" strike="noStrike" kern="0" cap="none" spc="0" normalizeH="0" baseline="0" noProof="0" dirty="0">
                <a:ln>
                  <a:noFill/>
                </a:ln>
                <a:effectLst/>
                <a:uLnTx/>
                <a:uFillTx/>
                <a:latin typeface="+mn-ea"/>
              </a:endParaRPr>
            </a:p>
          </p:txBody>
        </p:sp>
        <p:sp>
          <p:nvSpPr>
            <p:cNvPr id="1210" name="テキスト ボックス 207">
              <a:extLst>
                <a:ext uri="{FF2B5EF4-FFF2-40B4-BE49-F238E27FC236}">
                  <a16:creationId xmlns:a16="http://schemas.microsoft.com/office/drawing/2014/main" id="{AE7869D0-8BC2-7809-AD00-5D2D6218A9FE}"/>
                </a:ext>
              </a:extLst>
            </p:cNvPr>
            <p:cNvSpPr txBox="1"/>
            <p:nvPr/>
          </p:nvSpPr>
          <p:spPr>
            <a:xfrm>
              <a:off x="5827048" y="1938777"/>
              <a:ext cx="1800000" cy="324000"/>
            </a:xfrm>
            <a:prstGeom prst="rect">
              <a:avLst/>
            </a:prstGeom>
            <a:solidFill>
              <a:srgbClr val="CFE9EB"/>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211" name="テキスト ボックス 210">
              <a:extLst>
                <a:ext uri="{FF2B5EF4-FFF2-40B4-BE49-F238E27FC236}">
                  <a16:creationId xmlns:a16="http://schemas.microsoft.com/office/drawing/2014/main" id="{824363B9-0E07-E71E-A960-CF23324DC545}"/>
                </a:ext>
              </a:extLst>
            </p:cNvPr>
            <p:cNvSpPr txBox="1"/>
            <p:nvPr/>
          </p:nvSpPr>
          <p:spPr>
            <a:xfrm>
              <a:off x="6365804" y="1993055"/>
              <a:ext cx="722487" cy="215444"/>
            </a:xfrm>
            <a:prstGeom prst="rect">
              <a:avLst/>
            </a:prstGeom>
            <a:noFill/>
            <a:ln>
              <a:noFill/>
            </a:ln>
          </p:spPr>
          <p:txBody>
            <a:bodyPr wrap="squar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国負担 </a:t>
              </a:r>
              <a:r>
                <a:rPr kumimoji="0" lang="en-US" altLang="ja-JP" sz="800" i="0" u="none" strike="noStrike" kern="0" cap="none" spc="0" normalizeH="0" baseline="0" noProof="0" dirty="0">
                  <a:ln>
                    <a:noFill/>
                  </a:ln>
                  <a:effectLst/>
                  <a:uLnTx/>
                  <a:uFillTx/>
                  <a:latin typeface="+mn-ea"/>
                </a:rPr>
                <a:t>50%</a:t>
              </a:r>
            </a:p>
          </p:txBody>
        </p:sp>
        <p:sp>
          <p:nvSpPr>
            <p:cNvPr id="1212" name="正方形/長方形 213">
              <a:extLst>
                <a:ext uri="{FF2B5EF4-FFF2-40B4-BE49-F238E27FC236}">
                  <a16:creationId xmlns:a16="http://schemas.microsoft.com/office/drawing/2014/main" id="{A08B0973-995C-4A1A-494D-E053BF4B24B5}"/>
                </a:ext>
              </a:extLst>
            </p:cNvPr>
            <p:cNvSpPr/>
            <p:nvPr/>
          </p:nvSpPr>
          <p:spPr>
            <a:xfrm>
              <a:off x="9246552" y="1938777"/>
              <a:ext cx="180000" cy="324000"/>
            </a:xfrm>
            <a:prstGeom prst="rect">
              <a:avLst/>
            </a:prstGeom>
            <a:solidFill>
              <a:srgbClr val="FF0000">
                <a:alpha val="60000"/>
              </a:srgbClr>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n-ea"/>
                <a:cs typeface="+mn-cs"/>
              </a:endParaRPr>
            </a:p>
          </p:txBody>
        </p:sp>
        <p:sp>
          <p:nvSpPr>
            <p:cNvPr id="1213" name="テキスト ボックス 209">
              <a:extLst>
                <a:ext uri="{FF2B5EF4-FFF2-40B4-BE49-F238E27FC236}">
                  <a16:creationId xmlns:a16="http://schemas.microsoft.com/office/drawing/2014/main" id="{7F7CE745-45BB-4769-5ED5-4CD505B1C73F}"/>
                </a:ext>
              </a:extLst>
            </p:cNvPr>
            <p:cNvSpPr txBox="1"/>
            <p:nvPr/>
          </p:nvSpPr>
          <p:spPr>
            <a:xfrm>
              <a:off x="9456581" y="1891341"/>
              <a:ext cx="350591" cy="461665"/>
            </a:xfrm>
            <a:prstGeom prst="rect">
              <a:avLst/>
            </a:prstGeom>
            <a:noFill/>
            <a:ln>
              <a:noFill/>
            </a:ln>
          </p:spPr>
          <p:txBody>
            <a:bodyPr wrap="none" lIns="72000" rIns="72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一般</a:t>
              </a:r>
              <a:endParaRPr kumimoji="0" lang="en-US" altLang="ja-JP" sz="800" i="0" u="none" strike="noStrike" kern="0" cap="none" spc="0" normalizeH="0" baseline="0" noProof="0" dirty="0">
                <a:ln>
                  <a:noFill/>
                </a:ln>
                <a:effectLst/>
                <a:uLnTx/>
                <a:uFillTx/>
                <a:latin typeface="+mn-ea"/>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i="0" u="none" strike="noStrike" kern="0" cap="none" spc="0" normalizeH="0" baseline="0" noProof="0" dirty="0">
                  <a:ln>
                    <a:noFill/>
                  </a:ln>
                  <a:effectLst/>
                  <a:uLnTx/>
                  <a:uFillTx/>
                  <a:latin typeface="+mn-ea"/>
                </a:rPr>
                <a:t>財源</a:t>
              </a:r>
              <a:endParaRPr kumimoji="0" lang="en-US" altLang="ja-JP" sz="800" i="0" u="none" strike="noStrike" kern="0" cap="none" spc="0" normalizeH="0" baseline="0" noProof="0" dirty="0">
                <a:ln>
                  <a:noFill/>
                </a:ln>
                <a:effectLst/>
                <a:uLnTx/>
                <a:uFillTx/>
                <a:latin typeface="+mn-ea"/>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800" i="0" u="none" strike="noStrike" kern="0" cap="none" spc="0" normalizeH="0" baseline="0" noProof="0" dirty="0">
                  <a:ln>
                    <a:noFill/>
                  </a:ln>
                  <a:effectLst/>
                  <a:uLnTx/>
                  <a:uFillTx/>
                  <a:latin typeface="+mn-ea"/>
                </a:rPr>
                <a:t>5%</a:t>
              </a:r>
            </a:p>
          </p:txBody>
        </p:sp>
        <p:cxnSp>
          <p:nvCxnSpPr>
            <p:cNvPr id="1214" name="直線コネクタ 1213">
              <a:extLst>
                <a:ext uri="{FF2B5EF4-FFF2-40B4-BE49-F238E27FC236}">
                  <a16:creationId xmlns:a16="http://schemas.microsoft.com/office/drawing/2014/main" id="{53C94A0F-1EE5-F73D-6E9C-D1C3B27E93C7}"/>
                </a:ext>
              </a:extLst>
            </p:cNvPr>
            <p:cNvCxnSpPr/>
            <p:nvPr/>
          </p:nvCxnSpPr>
          <p:spPr>
            <a:xfrm flipH="1" flipV="1">
              <a:off x="9364027" y="2091252"/>
              <a:ext cx="144000" cy="21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5" name="テキスト ボックス 207">
              <a:extLst>
                <a:ext uri="{FF2B5EF4-FFF2-40B4-BE49-F238E27FC236}">
                  <a16:creationId xmlns:a16="http://schemas.microsoft.com/office/drawing/2014/main" id="{58532281-0000-F4F8-4160-CBADA46352FC}"/>
                </a:ext>
              </a:extLst>
            </p:cNvPr>
            <p:cNvSpPr txBox="1"/>
            <p:nvPr/>
          </p:nvSpPr>
          <p:spPr>
            <a:xfrm>
              <a:off x="7627048" y="2360341"/>
              <a:ext cx="1296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216" name="テキスト ボックス 207">
              <a:extLst>
                <a:ext uri="{FF2B5EF4-FFF2-40B4-BE49-F238E27FC236}">
                  <a16:creationId xmlns:a16="http://schemas.microsoft.com/office/drawing/2014/main" id="{B9C7EE27-534C-03D3-E6F5-5AC29CB8758B}"/>
                </a:ext>
              </a:extLst>
            </p:cNvPr>
            <p:cNvSpPr txBox="1"/>
            <p:nvPr/>
          </p:nvSpPr>
          <p:spPr>
            <a:xfrm>
              <a:off x="8923048" y="2360341"/>
              <a:ext cx="503504" cy="68526"/>
            </a:xfrm>
            <a:prstGeom prst="rect">
              <a:avLst/>
            </a:prstGeom>
            <a:solidFill>
              <a:srgbClr val="FFCCFF">
                <a:alpha val="8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217" name="テキスト ボックス 207">
              <a:extLst>
                <a:ext uri="{FF2B5EF4-FFF2-40B4-BE49-F238E27FC236}">
                  <a16:creationId xmlns:a16="http://schemas.microsoft.com/office/drawing/2014/main" id="{3F39AB4B-7D79-8174-F9DC-A43708528069}"/>
                </a:ext>
              </a:extLst>
            </p:cNvPr>
            <p:cNvSpPr txBox="1"/>
            <p:nvPr/>
          </p:nvSpPr>
          <p:spPr>
            <a:xfrm>
              <a:off x="5730898" y="2561070"/>
              <a:ext cx="72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218" name="テキスト ボックス 207">
              <a:extLst>
                <a:ext uri="{FF2B5EF4-FFF2-40B4-BE49-F238E27FC236}">
                  <a16:creationId xmlns:a16="http://schemas.microsoft.com/office/drawing/2014/main" id="{F7746EC7-D6DC-47C0-CB85-D9C0DA66E692}"/>
                </a:ext>
              </a:extLst>
            </p:cNvPr>
            <p:cNvSpPr txBox="1"/>
            <p:nvPr/>
          </p:nvSpPr>
          <p:spPr>
            <a:xfrm>
              <a:off x="5730898" y="2713470"/>
              <a:ext cx="72000" cy="72000"/>
            </a:xfrm>
            <a:prstGeom prst="rect">
              <a:avLst/>
            </a:prstGeom>
            <a:solidFill>
              <a:srgbClr val="FFD6FF">
                <a:alpha val="8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sp>
          <p:nvSpPr>
            <p:cNvPr id="1219" name="テキスト ボックス 215">
              <a:extLst>
                <a:ext uri="{FF2B5EF4-FFF2-40B4-BE49-F238E27FC236}">
                  <a16:creationId xmlns:a16="http://schemas.microsoft.com/office/drawing/2014/main" id="{8F94B6B6-9EB1-DF94-B392-1C09BA0604BF}"/>
                </a:ext>
              </a:extLst>
            </p:cNvPr>
            <p:cNvSpPr txBox="1"/>
            <p:nvPr/>
          </p:nvSpPr>
          <p:spPr>
            <a:xfrm>
              <a:off x="5788587" y="2457778"/>
              <a:ext cx="1283538"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国の実質負担分（</a:t>
              </a:r>
              <a:r>
                <a:rPr lang="en-US" altLang="ja-JP" sz="800" dirty="0">
                  <a:solidFill>
                    <a:srgbClr val="000000"/>
                  </a:solidFill>
                  <a:latin typeface="+mn-ea"/>
                  <a:cs typeface="Meiryo UI" panose="020B0604030504040204" pitchFamily="50" charset="-128"/>
                </a:rPr>
                <a:t>86%</a:t>
              </a:r>
              <a:r>
                <a:rPr lang="ja-JP" altLang="en-US" sz="800" dirty="0">
                  <a:solidFill>
                    <a:srgbClr val="000000"/>
                  </a:solidFill>
                  <a:latin typeface="+mn-ea"/>
                  <a:cs typeface="Meiryo UI" panose="020B0604030504040204" pitchFamily="50" charset="-128"/>
                </a:rPr>
                <a:t>）</a:t>
              </a:r>
              <a:endParaRPr lang="en-US" altLang="ja-JP" sz="800" dirty="0">
                <a:solidFill>
                  <a:srgbClr val="000000"/>
                </a:solidFill>
                <a:latin typeface="+mn-ea"/>
                <a:cs typeface="Meiryo UI" panose="020B0604030504040204" pitchFamily="50" charset="-128"/>
              </a:endParaRPr>
            </a:p>
          </p:txBody>
        </p:sp>
        <p:sp>
          <p:nvSpPr>
            <p:cNvPr id="1220" name="テキスト ボックス 215">
              <a:extLst>
                <a:ext uri="{FF2B5EF4-FFF2-40B4-BE49-F238E27FC236}">
                  <a16:creationId xmlns:a16="http://schemas.microsoft.com/office/drawing/2014/main" id="{17439972-B59B-6622-3C51-3A823CAA61C2}"/>
                </a:ext>
              </a:extLst>
            </p:cNvPr>
            <p:cNvSpPr txBox="1"/>
            <p:nvPr/>
          </p:nvSpPr>
          <p:spPr>
            <a:xfrm>
              <a:off x="5788587" y="2610178"/>
              <a:ext cx="1422184" cy="217625"/>
            </a:xfrm>
            <a:prstGeom prst="rect">
              <a:avLst/>
            </a:prstGeom>
            <a:noFill/>
            <a:ln w="19050">
              <a:noFill/>
            </a:ln>
          </p:spPr>
          <p:txBody>
            <a:bodyPr wrap="square" lIns="72000" tIns="46800" rIns="72000" bIns="46800" rtlCol="0">
              <a:spAutoFit/>
            </a:bodyPr>
            <a:lstStyle/>
            <a:p>
              <a:pPr fontAlgn="base">
                <a:spcBef>
                  <a:spcPct val="0"/>
                </a:spcBef>
                <a:spcAft>
                  <a:spcPct val="0"/>
                </a:spcAft>
              </a:pPr>
              <a:r>
                <a:rPr lang="ja-JP" altLang="en-US" sz="800" dirty="0">
                  <a:solidFill>
                    <a:srgbClr val="000000"/>
                  </a:solidFill>
                  <a:latin typeface="+mn-ea"/>
                  <a:cs typeface="Meiryo UI" panose="020B0604030504040204" pitchFamily="50" charset="-128"/>
                </a:rPr>
                <a:t>地方の実質負担分（</a:t>
              </a:r>
              <a:r>
                <a:rPr lang="en-US" altLang="ja-JP" sz="800" dirty="0">
                  <a:solidFill>
                    <a:srgbClr val="000000"/>
                  </a:solidFill>
                  <a:latin typeface="+mn-ea"/>
                  <a:cs typeface="Meiryo UI" panose="020B0604030504040204" pitchFamily="50" charset="-128"/>
                </a:rPr>
                <a:t>14%</a:t>
              </a:r>
              <a:r>
                <a:rPr lang="ja-JP" altLang="en-US" sz="800" dirty="0">
                  <a:solidFill>
                    <a:srgbClr val="000000"/>
                  </a:solidFill>
                  <a:latin typeface="+mn-ea"/>
                  <a:cs typeface="Meiryo UI" panose="020B0604030504040204" pitchFamily="50" charset="-128"/>
                </a:rPr>
                <a:t>）</a:t>
              </a:r>
              <a:endParaRPr lang="en-US" altLang="ja-JP" sz="800" dirty="0">
                <a:solidFill>
                  <a:srgbClr val="000000"/>
                </a:solidFill>
                <a:latin typeface="+mn-ea"/>
                <a:cs typeface="Meiryo UI" panose="020B0604030504040204" pitchFamily="50" charset="-128"/>
              </a:endParaRPr>
            </a:p>
          </p:txBody>
        </p:sp>
        <p:sp>
          <p:nvSpPr>
            <p:cNvPr id="1225" name="テキスト ボックス 207">
              <a:extLst>
                <a:ext uri="{FF2B5EF4-FFF2-40B4-BE49-F238E27FC236}">
                  <a16:creationId xmlns:a16="http://schemas.microsoft.com/office/drawing/2014/main" id="{F57C1979-9BAF-FB5A-22F5-F7798AC969B1}"/>
                </a:ext>
              </a:extLst>
            </p:cNvPr>
            <p:cNvSpPr txBox="1"/>
            <p:nvPr/>
          </p:nvSpPr>
          <p:spPr>
            <a:xfrm>
              <a:off x="5827048" y="2360341"/>
              <a:ext cx="1800000" cy="72000"/>
            </a:xfrm>
            <a:prstGeom prst="rect">
              <a:avLst/>
            </a:prstGeom>
            <a:solidFill>
              <a:srgbClr val="0070C0">
                <a:alpha val="60000"/>
              </a:srgbClr>
            </a:solidFill>
            <a:ln>
              <a:solidFill>
                <a:srgbClr val="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n-ea"/>
              </a:endParaRPr>
            </a:p>
          </p:txBody>
        </p:sp>
      </p:grpSp>
      <p:sp>
        <p:nvSpPr>
          <p:cNvPr id="1226" name="Rectangle 14">
            <a:extLst>
              <a:ext uri="{FF2B5EF4-FFF2-40B4-BE49-F238E27FC236}">
                <a16:creationId xmlns:a16="http://schemas.microsoft.com/office/drawing/2014/main" id="{253391B7-A2CB-C9BD-EDF3-B919CCBA46D4}"/>
              </a:ext>
            </a:extLst>
          </p:cNvPr>
          <p:cNvSpPr>
            <a:spLocks noChangeArrowheads="1"/>
          </p:cNvSpPr>
          <p:nvPr/>
        </p:nvSpPr>
        <p:spPr bwMode="auto">
          <a:xfrm>
            <a:off x="4963625" y="4516814"/>
            <a:ext cx="4053220" cy="380480"/>
          </a:xfrm>
          <a:prstGeom prst="rect">
            <a:avLst/>
          </a:prstGeom>
          <a:solidFill>
            <a:schemeClr val="bg1"/>
          </a:solidFill>
          <a:ln w="9525">
            <a:solidFill>
              <a:schemeClr val="tx1"/>
            </a:solidFill>
            <a:prstDash val="sysDot"/>
            <a:miter lim="800000"/>
            <a:headEnd/>
            <a:tailEnd/>
          </a:ln>
        </p:spPr>
        <p:txBody>
          <a:bodyPr wrap="square" lIns="108000" tIns="36000" rIns="108000" bIns="36000" anchor="ctr">
            <a:spAutoFit/>
          </a:bodyPr>
          <a:lstStyle/>
          <a:p>
            <a:pPr>
              <a:tabLst>
                <a:tab pos="801688" algn="l"/>
              </a:tabLst>
            </a:pPr>
            <a:r>
              <a:rPr kumimoji="1" lang="en-US" altLang="ja-JP" sz="1200" b="0" u="none" dirty="0">
                <a:solidFill>
                  <a:srgbClr val="0070C0"/>
                </a:solidFill>
                <a:latin typeface="Meiryo UI" panose="020B0604030504040204" pitchFamily="50" charset="-128"/>
                <a:ea typeface="Meiryo UI" panose="020B0604030504040204" pitchFamily="50" charset="-128"/>
              </a:rPr>
              <a:t>(C) </a:t>
            </a:r>
            <a:r>
              <a:rPr lang="ja-JP" altLang="en-US" sz="1200" b="1" dirty="0">
                <a:solidFill>
                  <a:srgbClr val="000000"/>
                </a:solidFill>
                <a:latin typeface="Meiryo UI" panose="020B0604030504040204" pitchFamily="50" charset="-128"/>
                <a:ea typeface="Meiryo UI" panose="020B0604030504040204" pitchFamily="50" charset="-128"/>
              </a:rPr>
              <a:t>交付率</a:t>
            </a:r>
            <a:r>
              <a:rPr lang="en-US" altLang="ja-JP" sz="1200" b="1" dirty="0">
                <a:solidFill>
                  <a:srgbClr val="000000"/>
                </a:solidFill>
                <a:latin typeface="Meiryo UI" panose="020B0604030504040204" pitchFamily="50" charset="-128"/>
                <a:ea typeface="Meiryo UI" panose="020B0604030504040204" pitchFamily="50" charset="-128"/>
              </a:rPr>
              <a:t>	</a:t>
            </a:r>
            <a:r>
              <a:rPr lang="en-US" altLang="ja-JP" sz="1200" dirty="0">
                <a:solidFill>
                  <a:srgbClr val="000000"/>
                </a:solidFill>
                <a:latin typeface="+mj-lt"/>
              </a:rPr>
              <a:t>1/2</a:t>
            </a:r>
            <a:endParaRPr lang="en-US" altLang="ja-JP" sz="1200" dirty="0">
              <a:solidFill>
                <a:srgbClr val="000000"/>
              </a:solidFill>
            </a:endParaRPr>
          </a:p>
          <a:p>
            <a:pPr marL="177800" indent="-177800"/>
            <a:r>
              <a:rPr kumimoji="0" lang="zh-TW" altLang="en-US" sz="800" kern="0" dirty="0">
                <a:solidFill>
                  <a:prstClr val="black"/>
                </a:solidFill>
                <a:latin typeface="Meiryo UI" panose="020B0604030504040204" pitchFamily="50" charset="-128"/>
                <a:ea typeface="Meiryo UI" panose="020B0604030504040204" pitchFamily="50" charset="-128"/>
              </a:rPr>
              <a:t>被災市街地復興推進地域</a:t>
            </a:r>
            <a:r>
              <a:rPr lang="en-US" altLang="ja-JP" sz="800" baseline="30000" dirty="0">
                <a:latin typeface="Meiryo UI" panose="020B0604030504040204" pitchFamily="50" charset="-128"/>
                <a:ea typeface="Meiryo UI" panose="020B0604030504040204" pitchFamily="50" charset="-128"/>
              </a:rPr>
              <a:t>※</a:t>
            </a:r>
            <a:r>
              <a:rPr lang="ja-JP" altLang="en-US" sz="800" baseline="30000" dirty="0">
                <a:latin typeface="Meiryo UI" panose="020B0604030504040204" pitchFamily="50" charset="-128"/>
                <a:ea typeface="Meiryo UI" panose="020B0604030504040204" pitchFamily="50" charset="-128"/>
              </a:rPr>
              <a:t>２</a:t>
            </a:r>
            <a:r>
              <a:rPr kumimoji="0" lang="zh-TW" altLang="en-US" sz="800" kern="0" dirty="0">
                <a:solidFill>
                  <a:prstClr val="black"/>
                </a:solidFill>
                <a:latin typeface="Meiryo UI" panose="020B0604030504040204" pitchFamily="50" charset="-128"/>
                <a:ea typeface="Meiryo UI" panose="020B0604030504040204" pitchFamily="50" charset="-128"/>
              </a:rPr>
              <a:t>内</a:t>
            </a:r>
            <a:r>
              <a:rPr kumimoji="0" lang="ja-JP" altLang="en-US" sz="800" kern="0" dirty="0">
                <a:solidFill>
                  <a:prstClr val="black"/>
                </a:solidFill>
                <a:latin typeface="Meiryo UI" panose="020B0604030504040204" pitchFamily="50" charset="-128"/>
                <a:ea typeface="Meiryo UI" panose="020B0604030504040204" pitchFamily="50" charset="-128"/>
              </a:rPr>
              <a:t>における事業</a:t>
            </a:r>
            <a:r>
              <a:rPr lang="ja-JP" altLang="en-US" sz="700" dirty="0">
                <a:latin typeface="Meiryo UI" panose="020B0604030504040204" pitchFamily="50" charset="-128"/>
                <a:ea typeface="Meiryo UI" panose="020B0604030504040204" pitchFamily="50" charset="-128"/>
              </a:rPr>
              <a:t>（地区公共施設、地区緊急避難施設整備に限る）</a:t>
            </a:r>
            <a:endParaRPr kumimoji="1" lang="en-US" altLang="ja-JP" sz="900" b="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670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14"/>
          <p:cNvSpPr txBox="1">
            <a:spLocks noChangeArrowheads="1"/>
          </p:cNvSpPr>
          <p:nvPr/>
        </p:nvSpPr>
        <p:spPr bwMode="auto">
          <a:xfrm>
            <a:off x="611066" y="1160800"/>
            <a:ext cx="7921869" cy="6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92" dirty="0"/>
              <a:t>　平成</a:t>
            </a:r>
            <a:r>
              <a:rPr lang="en-US" altLang="ja-JP" sz="1292" dirty="0"/>
              <a:t>29</a:t>
            </a:r>
            <a:r>
              <a:rPr lang="ja-JP" altLang="en-US" sz="1292" dirty="0"/>
              <a:t>年</a:t>
            </a:r>
            <a:r>
              <a:rPr lang="en-US" altLang="ja-JP" sz="1292" dirty="0"/>
              <a:t>7</a:t>
            </a:r>
            <a:r>
              <a:rPr lang="ja-JP" altLang="en-US" sz="1292" dirty="0"/>
              <a:t>月九州北部豪雨の被災地である福岡県朝倉市では、土砂災害等からの復興を図るため、都市防災総合推進事業を活用し、復興まちづくり計画を策定。復興まちづくり計画に基づき、防災性の向上を図るための避難路、避難地等の整備を推進。</a:t>
            </a:r>
            <a:endParaRPr lang="en-US" altLang="ja-JP" sz="1292" dirty="0"/>
          </a:p>
        </p:txBody>
      </p:sp>
      <p:sp>
        <p:nvSpPr>
          <p:cNvPr id="7171" name="テキスト ボックス 24"/>
          <p:cNvSpPr txBox="1">
            <a:spLocks noChangeArrowheads="1"/>
          </p:cNvSpPr>
          <p:nvPr/>
        </p:nvSpPr>
        <p:spPr bwMode="auto">
          <a:xfrm>
            <a:off x="517282" y="914190"/>
            <a:ext cx="338943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dirty="0">
                <a:solidFill>
                  <a:srgbClr val="0070C0"/>
                </a:solidFill>
              </a:rPr>
              <a:t>事業概要</a:t>
            </a:r>
          </a:p>
        </p:txBody>
      </p:sp>
      <p:sp>
        <p:nvSpPr>
          <p:cNvPr id="19" name="タイトル 1"/>
          <p:cNvSpPr>
            <a:spLocks noGrp="1"/>
          </p:cNvSpPr>
          <p:nvPr>
            <p:ph type="title"/>
          </p:nvPr>
        </p:nvSpPr>
        <p:spPr>
          <a:xfrm>
            <a:off x="0" y="-5765"/>
            <a:ext cx="7609743" cy="439615"/>
          </a:xfrm>
        </p:spPr>
        <p:txBody>
          <a:bodyPr/>
          <a:lstStyle/>
          <a:p>
            <a:pPr>
              <a:defRPr/>
            </a:pPr>
            <a:r>
              <a:rPr lang="ja-JP" altLang="en-US" sz="2215" dirty="0">
                <a:latin typeface="+mj-ea"/>
              </a:rPr>
              <a:t>都市防災総合推進事業</a:t>
            </a:r>
            <a:r>
              <a:rPr lang="en-US" altLang="ja-JP" sz="2215" dirty="0">
                <a:latin typeface="+mj-ea"/>
              </a:rPr>
              <a:t>【</a:t>
            </a:r>
            <a:r>
              <a:rPr lang="ja-JP" altLang="en-US" sz="2215" dirty="0">
                <a:latin typeface="+mj-ea"/>
              </a:rPr>
              <a:t>活用事例（</a:t>
            </a:r>
            <a:r>
              <a:rPr lang="en-US" altLang="ja-JP" sz="2215" dirty="0">
                <a:latin typeface="+mj-ea"/>
              </a:rPr>
              <a:t>H29</a:t>
            </a:r>
            <a:r>
              <a:rPr lang="ja-JP" altLang="en-US" sz="2215" dirty="0">
                <a:latin typeface="+mj-ea"/>
              </a:rPr>
              <a:t>九州北部豪雨）</a:t>
            </a:r>
            <a:r>
              <a:rPr lang="en-US" altLang="ja-JP" sz="2215" dirty="0">
                <a:latin typeface="+mj-ea"/>
              </a:rPr>
              <a:t>】</a:t>
            </a:r>
            <a:endParaRPr lang="ja-JP" altLang="en-US" sz="2215" dirty="0">
              <a:latin typeface="+mj-ea"/>
            </a:endParaRPr>
          </a:p>
        </p:txBody>
      </p:sp>
      <p:sp>
        <p:nvSpPr>
          <p:cNvPr id="7173" name="テキスト ボックス 22"/>
          <p:cNvSpPr txBox="1">
            <a:spLocks noChangeArrowheads="1"/>
          </p:cNvSpPr>
          <p:nvPr/>
        </p:nvSpPr>
        <p:spPr bwMode="auto">
          <a:xfrm>
            <a:off x="650631" y="2385647"/>
            <a:ext cx="265820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a:solidFill>
                  <a:srgbClr val="0070C0"/>
                </a:solidFill>
                <a:latin typeface="ＭＳ Ｐゴシック" panose="020B0600070205080204" pitchFamily="50" charset="-128"/>
              </a:rPr>
              <a:t>（復興まちづくり計画の構成）</a:t>
            </a:r>
          </a:p>
        </p:txBody>
      </p:sp>
      <p:sp>
        <p:nvSpPr>
          <p:cNvPr id="30" name="角丸四角形 29"/>
          <p:cNvSpPr/>
          <p:nvPr/>
        </p:nvSpPr>
        <p:spPr>
          <a:xfrm>
            <a:off x="611066" y="2385646"/>
            <a:ext cx="3878873" cy="2803281"/>
          </a:xfrm>
          <a:prstGeom prst="roundRect">
            <a:avLst>
              <a:gd name="adj" fmla="val 6058"/>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3" name="角丸四角形 32"/>
          <p:cNvSpPr/>
          <p:nvPr/>
        </p:nvSpPr>
        <p:spPr>
          <a:xfrm>
            <a:off x="451339" y="902677"/>
            <a:ext cx="8241323" cy="936381"/>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pic>
        <p:nvPicPr>
          <p:cNvPr id="717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631" y="2677258"/>
            <a:ext cx="3722077" cy="247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テキスト ボックス 20"/>
          <p:cNvSpPr txBox="1">
            <a:spLocks noChangeArrowheads="1"/>
          </p:cNvSpPr>
          <p:nvPr/>
        </p:nvSpPr>
        <p:spPr bwMode="auto">
          <a:xfrm>
            <a:off x="4632082" y="2385647"/>
            <a:ext cx="391843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a:solidFill>
                  <a:srgbClr val="0070C0"/>
                </a:solidFill>
                <a:latin typeface="ＭＳ Ｐゴシック" panose="020B0600070205080204" pitchFamily="50" charset="-128"/>
              </a:rPr>
              <a:t>（復興まちづくり計画策定に係る組織体制）</a:t>
            </a:r>
          </a:p>
        </p:txBody>
      </p:sp>
      <p:sp>
        <p:nvSpPr>
          <p:cNvPr id="26" name="角丸四角形 25"/>
          <p:cNvSpPr/>
          <p:nvPr/>
        </p:nvSpPr>
        <p:spPr>
          <a:xfrm>
            <a:off x="4668715" y="2385647"/>
            <a:ext cx="3864220" cy="4101612"/>
          </a:xfrm>
          <a:prstGeom prst="roundRect">
            <a:avLst>
              <a:gd name="adj" fmla="val 4773"/>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pic>
        <p:nvPicPr>
          <p:cNvPr id="7179" name="図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015" y="2831123"/>
            <a:ext cx="3711820" cy="341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角丸四角形 33"/>
          <p:cNvSpPr/>
          <p:nvPr/>
        </p:nvSpPr>
        <p:spPr>
          <a:xfrm>
            <a:off x="611066" y="5448300"/>
            <a:ext cx="3897923" cy="1038958"/>
          </a:xfrm>
          <a:prstGeom prst="roundRect">
            <a:avLst>
              <a:gd name="adj" fmla="val 6058"/>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181" name="テキスト ボックス 34"/>
          <p:cNvSpPr txBox="1">
            <a:spLocks noChangeArrowheads="1"/>
          </p:cNvSpPr>
          <p:nvPr/>
        </p:nvSpPr>
        <p:spPr bwMode="auto">
          <a:xfrm>
            <a:off x="583223" y="5442439"/>
            <a:ext cx="352278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a:solidFill>
                  <a:srgbClr val="0070C0"/>
                </a:solidFill>
                <a:latin typeface="ＭＳ Ｐゴシック" panose="020B0600070205080204" pitchFamily="50" charset="-128"/>
              </a:rPr>
              <a:t>（復興まちづくり計画策定のスケジュール）</a:t>
            </a:r>
          </a:p>
        </p:txBody>
      </p:sp>
      <p:sp>
        <p:nvSpPr>
          <p:cNvPr id="36" name="角丸四角形 35"/>
          <p:cNvSpPr/>
          <p:nvPr/>
        </p:nvSpPr>
        <p:spPr>
          <a:xfrm>
            <a:off x="451339" y="1940169"/>
            <a:ext cx="8241323" cy="4654062"/>
          </a:xfrm>
          <a:prstGeom prst="roundRect">
            <a:avLst>
              <a:gd name="adj" fmla="val 3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183" name="テキスト ボックス 36"/>
          <p:cNvSpPr txBox="1">
            <a:spLocks noChangeArrowheads="1"/>
          </p:cNvSpPr>
          <p:nvPr/>
        </p:nvSpPr>
        <p:spPr bwMode="auto">
          <a:xfrm>
            <a:off x="517281" y="1972408"/>
            <a:ext cx="232703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dirty="0">
                <a:solidFill>
                  <a:srgbClr val="0070C0"/>
                </a:solidFill>
                <a:latin typeface="ＭＳ Ｐゴシック" panose="020B0600070205080204" pitchFamily="50" charset="-128"/>
              </a:rPr>
              <a:t>活用事例：福岡県朝倉市</a:t>
            </a:r>
            <a:endParaRPr lang="ja-JP" altLang="en-US" sz="1477" dirty="0">
              <a:solidFill>
                <a:srgbClr val="0070C0"/>
              </a:solidFill>
              <a:latin typeface="ＭＳ Ｐゴシック" panose="020B0600070205080204" pitchFamily="50" charset="-128"/>
            </a:endParaRPr>
          </a:p>
        </p:txBody>
      </p:sp>
      <p:sp>
        <p:nvSpPr>
          <p:cNvPr id="38" name="正方形/長方形 37"/>
          <p:cNvSpPr/>
          <p:nvPr/>
        </p:nvSpPr>
        <p:spPr>
          <a:xfrm>
            <a:off x="583223" y="5756031"/>
            <a:ext cx="3925766" cy="731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59731" indent="-159731">
              <a:lnSpc>
                <a:spcPts val="1662"/>
              </a:lnSpc>
              <a:defRPr/>
            </a:pPr>
            <a:r>
              <a:rPr lang="ja-JP" altLang="en-US" sz="1292" dirty="0">
                <a:solidFill>
                  <a:srgbClr val="000000"/>
                </a:solidFill>
                <a:latin typeface="ＭＳ Ｐゴシック" panose="020B0600070205080204" pitchFamily="50" charset="-128"/>
              </a:rPr>
              <a:t>○ 平成</a:t>
            </a:r>
            <a:r>
              <a:rPr lang="en-US" altLang="ja-JP" sz="1292" dirty="0">
                <a:solidFill>
                  <a:srgbClr val="000000"/>
                </a:solidFill>
                <a:latin typeface="ＭＳ Ｐゴシック" panose="020B0600070205080204" pitchFamily="50" charset="-128"/>
              </a:rPr>
              <a:t>29</a:t>
            </a:r>
            <a:r>
              <a:rPr lang="ja-JP" altLang="en-US" sz="1292" dirty="0">
                <a:solidFill>
                  <a:srgbClr val="000000"/>
                </a:solidFill>
                <a:latin typeface="ＭＳ Ｐゴシック" panose="020B0600070205080204" pitchFamily="50" charset="-128"/>
              </a:rPr>
              <a:t>年</a:t>
            </a:r>
            <a:r>
              <a:rPr lang="en-US" altLang="ja-JP" sz="1292" dirty="0">
                <a:solidFill>
                  <a:srgbClr val="000000"/>
                </a:solidFill>
                <a:latin typeface="ＭＳ Ｐゴシック" panose="020B0600070205080204" pitchFamily="50" charset="-128"/>
              </a:rPr>
              <a:t>10</a:t>
            </a:r>
            <a:r>
              <a:rPr lang="ja-JP" altLang="en-US" sz="1292" dirty="0">
                <a:solidFill>
                  <a:srgbClr val="000000"/>
                </a:solidFill>
                <a:latin typeface="ＭＳ Ｐゴシック" panose="020B0600070205080204" pitchFamily="50" charset="-128"/>
              </a:rPr>
              <a:t>月　社会資本総合整備計画を策定</a:t>
            </a:r>
            <a:endParaRPr lang="en-US" altLang="ja-JP" sz="1292" dirty="0">
              <a:solidFill>
                <a:srgbClr val="000000"/>
              </a:solidFill>
              <a:latin typeface="ＭＳ Ｐゴシック" panose="020B0600070205080204" pitchFamily="50" charset="-128"/>
            </a:endParaRPr>
          </a:p>
          <a:p>
            <a:pPr marL="159731" indent="-159731">
              <a:lnSpc>
                <a:spcPts val="1662"/>
              </a:lnSpc>
              <a:defRPr/>
            </a:pPr>
            <a:r>
              <a:rPr lang="ja-JP" altLang="en-US" sz="1292" dirty="0">
                <a:solidFill>
                  <a:srgbClr val="000000"/>
                </a:solidFill>
                <a:latin typeface="ＭＳ Ｐゴシック" panose="020B0600070205080204" pitchFamily="50" charset="-128"/>
              </a:rPr>
              <a:t>○ </a:t>
            </a:r>
            <a:r>
              <a:rPr lang="zh-TW" altLang="en-US" sz="1292" dirty="0">
                <a:solidFill>
                  <a:srgbClr val="000000"/>
                </a:solidFill>
                <a:latin typeface="ＭＳ Ｐゴシック" panose="020B0600070205080204" pitchFamily="50" charset="-128"/>
              </a:rPr>
              <a:t>平成</a:t>
            </a:r>
            <a:r>
              <a:rPr lang="en-US" altLang="zh-TW" sz="1292" dirty="0">
                <a:solidFill>
                  <a:srgbClr val="000000"/>
                </a:solidFill>
                <a:latin typeface="ＭＳ Ｐゴシック" panose="020B0600070205080204" pitchFamily="50" charset="-128"/>
              </a:rPr>
              <a:t>29</a:t>
            </a:r>
            <a:r>
              <a:rPr lang="zh-TW" altLang="en-US" sz="1292" dirty="0">
                <a:solidFill>
                  <a:srgbClr val="000000"/>
                </a:solidFill>
                <a:latin typeface="ＭＳ Ｐゴシック" panose="020B0600070205080204" pitchFamily="50" charset="-128"/>
              </a:rPr>
              <a:t>年</a:t>
            </a:r>
            <a:r>
              <a:rPr lang="en-US" altLang="zh-TW" sz="1292" dirty="0">
                <a:solidFill>
                  <a:srgbClr val="000000"/>
                </a:solidFill>
                <a:latin typeface="ＭＳ Ｐゴシック" panose="020B0600070205080204" pitchFamily="50" charset="-128"/>
              </a:rPr>
              <a:t>11</a:t>
            </a:r>
            <a:r>
              <a:rPr lang="zh-TW" altLang="en-US" sz="1292" dirty="0">
                <a:solidFill>
                  <a:srgbClr val="000000"/>
                </a:solidFill>
                <a:latin typeface="ＭＳ Ｐゴシック" panose="020B0600070205080204" pitchFamily="50" charset="-128"/>
              </a:rPr>
              <a:t>月</a:t>
            </a:r>
            <a:r>
              <a:rPr lang="ja-JP" altLang="en-US" sz="1292" dirty="0">
                <a:solidFill>
                  <a:srgbClr val="000000"/>
                </a:solidFill>
                <a:latin typeface="ＭＳ Ｐゴシック" panose="020B0600070205080204" pitchFamily="50" charset="-128"/>
              </a:rPr>
              <a:t>　</a:t>
            </a:r>
            <a:r>
              <a:rPr lang="zh-TW" altLang="en-US" sz="1292" dirty="0">
                <a:solidFill>
                  <a:srgbClr val="000000"/>
                </a:solidFill>
                <a:latin typeface="ＭＳ Ｐゴシック" panose="020B0600070205080204" pitchFamily="50" charset="-128"/>
              </a:rPr>
              <a:t>朝倉市復興計画策定委員会</a:t>
            </a:r>
            <a:r>
              <a:rPr lang="ja-JP" altLang="en-US" sz="1292" dirty="0">
                <a:solidFill>
                  <a:srgbClr val="000000"/>
                </a:solidFill>
                <a:latin typeface="ＭＳ Ｐゴシック" panose="020B0600070205080204" pitchFamily="50" charset="-128"/>
              </a:rPr>
              <a:t>を</a:t>
            </a:r>
            <a:r>
              <a:rPr lang="zh-TW" altLang="en-US" sz="1292" dirty="0">
                <a:solidFill>
                  <a:srgbClr val="000000"/>
                </a:solidFill>
                <a:latin typeface="ＭＳ Ｐゴシック" panose="020B0600070205080204" pitchFamily="50" charset="-128"/>
              </a:rPr>
              <a:t>設置</a:t>
            </a:r>
            <a:endParaRPr lang="en-US" altLang="ja-JP" sz="1292" dirty="0">
              <a:solidFill>
                <a:srgbClr val="000000"/>
              </a:solidFill>
              <a:latin typeface="ＭＳ Ｐゴシック" panose="020B0600070205080204" pitchFamily="50" charset="-128"/>
            </a:endParaRPr>
          </a:p>
          <a:p>
            <a:pPr marL="159731" indent="-159731">
              <a:lnSpc>
                <a:spcPts val="1662"/>
              </a:lnSpc>
              <a:defRPr/>
            </a:pPr>
            <a:r>
              <a:rPr lang="ja-JP" altLang="en-US" sz="1292" dirty="0">
                <a:solidFill>
                  <a:srgbClr val="000000"/>
                </a:solidFill>
                <a:latin typeface="ＭＳ Ｐゴシック" panose="020B0600070205080204" pitchFamily="50" charset="-128"/>
              </a:rPr>
              <a:t>○ 平成</a:t>
            </a:r>
            <a:r>
              <a:rPr lang="en-US" altLang="ja-JP" sz="1292" dirty="0">
                <a:solidFill>
                  <a:srgbClr val="000000"/>
                </a:solidFill>
                <a:latin typeface="ＭＳ Ｐゴシック" panose="020B0600070205080204" pitchFamily="50" charset="-128"/>
              </a:rPr>
              <a:t>30</a:t>
            </a:r>
            <a:r>
              <a:rPr lang="ja-JP" altLang="en-US" sz="1292" dirty="0">
                <a:solidFill>
                  <a:srgbClr val="000000"/>
                </a:solidFill>
                <a:latin typeface="ＭＳ Ｐゴシック" panose="020B0600070205080204" pitchFamily="50" charset="-128"/>
              </a:rPr>
              <a:t>年  </a:t>
            </a:r>
            <a:r>
              <a:rPr lang="en-US" altLang="ja-JP" sz="1292" dirty="0">
                <a:solidFill>
                  <a:srgbClr val="000000"/>
                </a:solidFill>
                <a:latin typeface="ＭＳ Ｐゴシック" panose="020B0600070205080204" pitchFamily="50" charset="-128"/>
              </a:rPr>
              <a:t>3</a:t>
            </a:r>
            <a:r>
              <a:rPr lang="ja-JP" altLang="en-US" sz="1292" dirty="0">
                <a:solidFill>
                  <a:srgbClr val="000000"/>
                </a:solidFill>
                <a:latin typeface="ＭＳ Ｐゴシック" panose="020B0600070205080204" pitchFamily="50" charset="-128"/>
              </a:rPr>
              <a:t>月　朝倉市復興計画を策定　　</a:t>
            </a:r>
            <a:r>
              <a:rPr lang="ja-JP" altLang="en-US" sz="1292" dirty="0">
                <a:solidFill>
                  <a:srgbClr val="000000"/>
                </a:solidFill>
                <a:latin typeface="ＭＳ Ｐ明朝" panose="02020600040205080304" pitchFamily="18" charset="-128"/>
                <a:ea typeface="ＭＳ Ｐ明朝" panose="02020600040205080304" pitchFamily="18" charset="-128"/>
              </a:rPr>
              <a:t>　　　　　　　　　　　　　　　　　　　　　　　　　　　　　　</a:t>
            </a:r>
            <a:endParaRPr lang="en-US" altLang="ja-JP" sz="1292" dirty="0">
              <a:solidFill>
                <a:srgbClr val="000000"/>
              </a:solidFill>
              <a:latin typeface="ＭＳ Ｐ明朝" panose="02020600040205080304" pitchFamily="18" charset="-128"/>
              <a:ea typeface="ＭＳ Ｐ明朝" panose="02020600040205080304"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27"/>
          <p:cNvPicPr>
            <a:picLocks noChangeAspect="1"/>
          </p:cNvPicPr>
          <p:nvPr/>
        </p:nvPicPr>
        <p:blipFill>
          <a:blip r:embed="rId2">
            <a:extLst>
              <a:ext uri="{28A0092B-C50C-407E-A947-70E740481C1C}">
                <a14:useLocalDpi xmlns:a14="http://schemas.microsoft.com/office/drawing/2010/main" val="0"/>
              </a:ext>
            </a:extLst>
          </a:blip>
          <a:srcRect l="3464" t="7141" r="4419"/>
          <a:stretch>
            <a:fillRect/>
          </a:stretch>
        </p:blipFill>
        <p:spPr bwMode="auto">
          <a:xfrm>
            <a:off x="5298831" y="2732943"/>
            <a:ext cx="3327889" cy="335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テキスト ボックス 14"/>
          <p:cNvSpPr txBox="1">
            <a:spLocks noChangeArrowheads="1"/>
          </p:cNvSpPr>
          <p:nvPr/>
        </p:nvSpPr>
        <p:spPr bwMode="auto">
          <a:xfrm>
            <a:off x="611066" y="1151793"/>
            <a:ext cx="7921869" cy="88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92" dirty="0">
                <a:solidFill>
                  <a:srgbClr val="000000"/>
                </a:solidFill>
              </a:rPr>
              <a:t>　熊本地震の被災地において早期に住まいの確保・再建を図るのに併せて、防災性の向上を図るための避難路、避難地、防災センター等の整備を推進。</a:t>
            </a:r>
            <a:endParaRPr lang="en-US" altLang="ja-JP" sz="1292" dirty="0">
              <a:solidFill>
                <a:srgbClr val="000000"/>
              </a:solidFill>
            </a:endParaRPr>
          </a:p>
          <a:p>
            <a:pPr>
              <a:spcBef>
                <a:spcPct val="0"/>
              </a:spcBef>
              <a:buFontTx/>
              <a:buNone/>
            </a:pPr>
            <a:r>
              <a:rPr lang="ja-JP" altLang="en-US" sz="1292" dirty="0">
                <a:solidFill>
                  <a:srgbClr val="000000"/>
                </a:solidFill>
              </a:rPr>
              <a:t>　なお、熊本地震からの復興について、復興まちづくり計画策定のみ都市防災総合推進事業を活用し、施設整備は、他事業で実施している事例あり。</a:t>
            </a:r>
            <a:endParaRPr lang="en-US" altLang="ja-JP" sz="1292" dirty="0">
              <a:solidFill>
                <a:srgbClr val="000000"/>
              </a:solidFill>
            </a:endParaRPr>
          </a:p>
        </p:txBody>
      </p:sp>
      <p:sp>
        <p:nvSpPr>
          <p:cNvPr id="8196" name="テキスト ボックス 24"/>
          <p:cNvSpPr txBox="1">
            <a:spLocks noChangeArrowheads="1"/>
          </p:cNvSpPr>
          <p:nvPr/>
        </p:nvSpPr>
        <p:spPr bwMode="auto">
          <a:xfrm>
            <a:off x="517282" y="902678"/>
            <a:ext cx="338943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事業概要</a:t>
            </a:r>
          </a:p>
        </p:txBody>
      </p:sp>
      <p:sp>
        <p:nvSpPr>
          <p:cNvPr id="8197" name="テキスト ボックス 26"/>
          <p:cNvSpPr txBox="1">
            <a:spLocks noChangeArrowheads="1"/>
          </p:cNvSpPr>
          <p:nvPr/>
        </p:nvSpPr>
        <p:spPr bwMode="auto">
          <a:xfrm>
            <a:off x="603374" y="2380999"/>
            <a:ext cx="124118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dirty="0">
                <a:solidFill>
                  <a:srgbClr val="0070C0"/>
                </a:solidFill>
                <a:latin typeface="ＭＳ Ｐゴシック" panose="020B0600070205080204" pitchFamily="50" charset="-128"/>
              </a:rPr>
              <a:t>支援状況</a:t>
            </a:r>
          </a:p>
        </p:txBody>
      </p:sp>
      <p:sp>
        <p:nvSpPr>
          <p:cNvPr id="17" name="正方形/長方形 16"/>
          <p:cNvSpPr/>
          <p:nvPr/>
        </p:nvSpPr>
        <p:spPr>
          <a:xfrm>
            <a:off x="5298831" y="2631831"/>
            <a:ext cx="2154115" cy="303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59731" indent="-159731">
              <a:defRPr/>
            </a:pPr>
            <a:r>
              <a:rPr lang="ja-JP" altLang="en-US" sz="1200" dirty="0">
                <a:solidFill>
                  <a:srgbClr val="000000"/>
                </a:solidFill>
                <a:latin typeface="ＭＳ Ｐゴシック" panose="020B0600070205080204" pitchFamily="50" charset="-128"/>
              </a:rPr>
              <a:t>・激甚災害による被災地　</a:t>
            </a:r>
            <a:r>
              <a:rPr lang="ja-JP" altLang="en-US" sz="1200" dirty="0">
                <a:solidFill>
                  <a:srgbClr val="000000"/>
                </a:solidFill>
                <a:latin typeface="ＭＳ Ｐ明朝" panose="02020600040205080304" pitchFamily="18" charset="-128"/>
                <a:ea typeface="ＭＳ Ｐ明朝" panose="02020600040205080304" pitchFamily="18" charset="-128"/>
              </a:rPr>
              <a:t>　</a:t>
            </a:r>
            <a:r>
              <a:rPr lang="ja-JP" altLang="en-US" sz="1292" dirty="0">
                <a:solidFill>
                  <a:srgbClr val="000000"/>
                </a:solidFill>
                <a:latin typeface="ＭＳ Ｐ明朝" panose="02020600040205080304" pitchFamily="18" charset="-128"/>
                <a:ea typeface="ＭＳ Ｐ明朝" panose="02020600040205080304" pitchFamily="18" charset="-128"/>
              </a:rPr>
              <a:t>　　　　　　　　　　　　　　　　　　　　　　　　　　　　　　</a:t>
            </a:r>
            <a:endParaRPr lang="en-US" altLang="ja-JP" sz="1292" dirty="0">
              <a:solidFill>
                <a:srgbClr val="000000"/>
              </a:solidFill>
              <a:latin typeface="ＭＳ Ｐ明朝" panose="02020600040205080304" pitchFamily="18" charset="-128"/>
              <a:ea typeface="ＭＳ Ｐ明朝" panose="02020600040205080304" pitchFamily="18" charset="-128"/>
            </a:endParaRPr>
          </a:p>
        </p:txBody>
      </p:sp>
      <p:sp>
        <p:nvSpPr>
          <p:cNvPr id="8199" name="テキスト ボックス 17"/>
          <p:cNvSpPr txBox="1">
            <a:spLocks noChangeArrowheads="1"/>
          </p:cNvSpPr>
          <p:nvPr/>
        </p:nvSpPr>
        <p:spPr bwMode="auto">
          <a:xfrm>
            <a:off x="5169877" y="2365131"/>
            <a:ext cx="1197220"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地区要件</a:t>
            </a:r>
          </a:p>
        </p:txBody>
      </p:sp>
      <p:sp>
        <p:nvSpPr>
          <p:cNvPr id="8200" name="タイトル 1"/>
          <p:cNvSpPr>
            <a:spLocks noGrp="1"/>
          </p:cNvSpPr>
          <p:nvPr>
            <p:ph type="title"/>
          </p:nvPr>
        </p:nvSpPr>
        <p:spPr>
          <a:xfrm>
            <a:off x="0" y="5943"/>
            <a:ext cx="7609742" cy="439615"/>
          </a:xfrm>
        </p:spPr>
        <p:txBody>
          <a:bodyPr/>
          <a:lstStyle/>
          <a:p>
            <a:r>
              <a:rPr lang="ja-JP" altLang="en-US" sz="2215" dirty="0"/>
              <a:t>都市防災総合推進事業</a:t>
            </a:r>
            <a:r>
              <a:rPr lang="en-US" altLang="ja-JP" sz="2215" dirty="0"/>
              <a:t>【</a:t>
            </a:r>
            <a:r>
              <a:rPr lang="ja-JP" altLang="en-US" sz="2215" dirty="0"/>
              <a:t>活用事例（</a:t>
            </a:r>
            <a:r>
              <a:rPr lang="en-US" altLang="ja-JP" sz="2215" dirty="0"/>
              <a:t>H28</a:t>
            </a:r>
            <a:r>
              <a:rPr lang="ja-JP" altLang="en-US" sz="2215" dirty="0"/>
              <a:t>熊本地震）</a:t>
            </a:r>
            <a:r>
              <a:rPr lang="en-US" altLang="ja-JP" sz="2215" dirty="0"/>
              <a:t>】</a:t>
            </a:r>
            <a:endParaRPr lang="ja-JP" altLang="en-US" sz="2215" dirty="0"/>
          </a:p>
        </p:txBody>
      </p:sp>
      <p:graphicFrame>
        <p:nvGraphicFramePr>
          <p:cNvPr id="20" name="表 19"/>
          <p:cNvGraphicFramePr>
            <a:graphicFrameLocks noGrp="1"/>
          </p:cNvGraphicFramePr>
          <p:nvPr>
            <p:extLst>
              <p:ext uri="{D42A27DB-BD31-4B8C-83A1-F6EECF244321}">
                <p14:modId xmlns:p14="http://schemas.microsoft.com/office/powerpoint/2010/main" val="696310510"/>
              </p:ext>
            </p:extLst>
          </p:nvPr>
        </p:nvGraphicFramePr>
        <p:xfrm>
          <a:off x="539262" y="2732943"/>
          <a:ext cx="4247784" cy="2288317"/>
        </p:xfrm>
        <a:graphic>
          <a:graphicData uri="http://schemas.openxmlformats.org/drawingml/2006/table">
            <a:tbl>
              <a:tblPr firstRow="1" bandRow="1">
                <a:tableStyleId>{5940675A-B579-460E-94D1-54222C63F5DA}</a:tableStyleId>
              </a:tblPr>
              <a:tblGrid>
                <a:gridCol w="1112334">
                  <a:extLst>
                    <a:ext uri="{9D8B030D-6E8A-4147-A177-3AD203B41FA5}">
                      <a16:colId xmlns:a16="http://schemas.microsoft.com/office/drawing/2014/main" val="20000"/>
                    </a:ext>
                  </a:extLst>
                </a:gridCol>
                <a:gridCol w="3135450">
                  <a:extLst>
                    <a:ext uri="{9D8B030D-6E8A-4147-A177-3AD203B41FA5}">
                      <a16:colId xmlns:a16="http://schemas.microsoft.com/office/drawing/2014/main" val="20001"/>
                    </a:ext>
                  </a:extLst>
                </a:gridCol>
              </a:tblGrid>
              <a:tr h="253231">
                <a:tc>
                  <a:txBody>
                    <a:bodyPr/>
                    <a:lstStyle/>
                    <a:p>
                      <a:r>
                        <a:rPr kumimoji="1" lang="en-US" altLang="ja-JP" sz="1100" dirty="0">
                          <a:solidFill>
                            <a:schemeClr val="tx1"/>
                          </a:solidFill>
                          <a:latin typeface="+mn-ea"/>
                          <a:ea typeface="+mn-ea"/>
                        </a:rPr>
                        <a:t>H28</a:t>
                      </a:r>
                      <a:r>
                        <a:rPr kumimoji="1" lang="ja-JP" altLang="en-US" sz="1100" dirty="0">
                          <a:solidFill>
                            <a:schemeClr val="tx1"/>
                          </a:solidFill>
                          <a:latin typeface="+mn-ea"/>
                          <a:ea typeface="+mn-ea"/>
                        </a:rPr>
                        <a:t>年度（補正）</a:t>
                      </a:r>
                    </a:p>
                  </a:txBody>
                  <a:tcPr marL="84400" marR="84400" marT="42210" marB="42210"/>
                </a:tc>
                <a:tc>
                  <a:txBody>
                    <a:bodyPr/>
                    <a:lstStyle/>
                    <a:p>
                      <a:r>
                        <a:rPr kumimoji="1" lang="ja-JP" altLang="en-US" sz="1100" dirty="0">
                          <a:solidFill>
                            <a:schemeClr val="tx1"/>
                          </a:solidFill>
                          <a:latin typeface="+mn-ea"/>
                          <a:ea typeface="+mn-ea"/>
                        </a:rPr>
                        <a:t>７市町村の復興まちづくり計画策定の支援等</a:t>
                      </a:r>
                    </a:p>
                  </a:txBody>
                  <a:tcPr marL="84400" marR="84400" marT="42210" marB="42210"/>
                </a:tc>
                <a:extLst>
                  <a:ext uri="{0D108BD9-81ED-4DB2-BD59-A6C34878D82A}">
                    <a16:rowId xmlns:a16="http://schemas.microsoft.com/office/drawing/2014/main" val="10000"/>
                  </a:ext>
                </a:extLst>
              </a:tr>
              <a:tr h="422044">
                <a:tc>
                  <a:txBody>
                    <a:bodyPr/>
                    <a:lstStyle/>
                    <a:p>
                      <a:r>
                        <a:rPr kumimoji="1" lang="en-US" altLang="ja-JP" sz="1100" dirty="0">
                          <a:solidFill>
                            <a:schemeClr val="tx1"/>
                          </a:solidFill>
                          <a:latin typeface="+mn-ea"/>
                          <a:ea typeface="+mn-ea"/>
                        </a:rPr>
                        <a:t>H29</a:t>
                      </a:r>
                      <a:r>
                        <a:rPr kumimoji="1" lang="ja-JP" altLang="en-US" sz="1100" dirty="0">
                          <a:solidFill>
                            <a:schemeClr val="tx1"/>
                          </a:solidFill>
                          <a:latin typeface="+mn-ea"/>
                          <a:ea typeface="+mn-ea"/>
                        </a:rPr>
                        <a:t>年度</a:t>
                      </a:r>
                    </a:p>
                  </a:txBody>
                  <a:tcPr marL="84400" marR="84400" marT="42210" marB="42210"/>
                </a:tc>
                <a:tc>
                  <a:txBody>
                    <a:bodyPr/>
                    <a:lstStyle/>
                    <a:p>
                      <a:r>
                        <a:rPr kumimoji="1" lang="ja-JP" altLang="en-US" sz="1100" dirty="0">
                          <a:solidFill>
                            <a:schemeClr val="tx1"/>
                          </a:solidFill>
                          <a:latin typeface="+mn-ea"/>
                          <a:ea typeface="+mn-ea"/>
                        </a:rPr>
                        <a:t>６市町の復興まちづくり計画策定支援</a:t>
                      </a:r>
                      <a:endParaRPr kumimoji="1" lang="en-US" altLang="ja-JP" sz="1100" dirty="0">
                        <a:solidFill>
                          <a:schemeClr val="tx1"/>
                        </a:solidFill>
                        <a:latin typeface="+mn-ea"/>
                        <a:ea typeface="+mn-ea"/>
                      </a:endParaRPr>
                    </a:p>
                    <a:p>
                      <a:r>
                        <a:rPr kumimoji="1" lang="ja-JP" altLang="en-US" sz="1100" dirty="0">
                          <a:solidFill>
                            <a:schemeClr val="tx1"/>
                          </a:solidFill>
                          <a:latin typeface="+mn-ea"/>
                          <a:ea typeface="+mn-ea"/>
                        </a:rPr>
                        <a:t>６市町の避難路等の整備（設計等）支援</a:t>
                      </a:r>
                    </a:p>
                  </a:txBody>
                  <a:tcPr marL="84400" marR="84400" marT="42210" marB="42210"/>
                </a:tc>
                <a:extLst>
                  <a:ext uri="{0D108BD9-81ED-4DB2-BD59-A6C34878D82A}">
                    <a16:rowId xmlns:a16="http://schemas.microsoft.com/office/drawing/2014/main" val="10001"/>
                  </a:ext>
                </a:extLst>
              </a:tr>
              <a:tr h="342268">
                <a:tc>
                  <a:txBody>
                    <a:bodyPr/>
                    <a:lstStyle/>
                    <a:p>
                      <a:r>
                        <a:rPr kumimoji="1" lang="en-US" altLang="ja-JP" sz="1100" dirty="0">
                          <a:solidFill>
                            <a:schemeClr val="tx1"/>
                          </a:solidFill>
                          <a:latin typeface="+mn-ea"/>
                          <a:ea typeface="+mn-ea"/>
                        </a:rPr>
                        <a:t>H29</a:t>
                      </a:r>
                      <a:r>
                        <a:rPr kumimoji="1" lang="ja-JP" altLang="en-US" sz="1100" dirty="0">
                          <a:solidFill>
                            <a:schemeClr val="tx1"/>
                          </a:solidFill>
                          <a:latin typeface="+mn-ea"/>
                          <a:ea typeface="+mn-ea"/>
                        </a:rPr>
                        <a:t>年度（補正）</a:t>
                      </a:r>
                      <a:endParaRPr kumimoji="1" lang="en-US" altLang="ja-JP" sz="1100" dirty="0">
                        <a:solidFill>
                          <a:schemeClr val="tx1"/>
                        </a:solidFill>
                        <a:latin typeface="+mn-ea"/>
                        <a:ea typeface="+mn-ea"/>
                      </a:endParaRPr>
                    </a:p>
                  </a:txBody>
                  <a:tcPr marL="84400" marR="84400" marT="42210" marB="42210"/>
                </a:tc>
                <a:tc>
                  <a:txBody>
                    <a:bodyPr/>
                    <a:lstStyle/>
                    <a:p>
                      <a:r>
                        <a:rPr kumimoji="1" lang="ja-JP" altLang="en-US" sz="1100" dirty="0">
                          <a:solidFill>
                            <a:schemeClr val="tx1"/>
                          </a:solidFill>
                          <a:latin typeface="+mn-ea"/>
                          <a:ea typeface="+mn-ea"/>
                        </a:rPr>
                        <a:t>１３市町村の避難路等の整備（設計・工事等）支援</a:t>
                      </a:r>
                      <a:endParaRPr kumimoji="1" lang="en-US" altLang="ja-JP" sz="1100" dirty="0">
                        <a:solidFill>
                          <a:schemeClr val="tx1"/>
                        </a:solidFill>
                        <a:latin typeface="+mn-ea"/>
                        <a:ea typeface="+mn-ea"/>
                      </a:endParaRPr>
                    </a:p>
                  </a:txBody>
                  <a:tcPr marL="84400" marR="84400" marT="42210" marB="42210"/>
                </a:tc>
                <a:extLst>
                  <a:ext uri="{0D108BD9-81ED-4DB2-BD59-A6C34878D82A}">
                    <a16:rowId xmlns:a16="http://schemas.microsoft.com/office/drawing/2014/main" val="10002"/>
                  </a:ext>
                </a:extLst>
              </a:tr>
              <a:tr h="342268">
                <a:tc>
                  <a:txBody>
                    <a:bodyPr/>
                    <a:lstStyle/>
                    <a:p>
                      <a:r>
                        <a:rPr kumimoji="1" lang="en-US" altLang="ja-JP" sz="1100" dirty="0">
                          <a:solidFill>
                            <a:schemeClr val="tx1"/>
                          </a:solidFill>
                          <a:latin typeface="+mn-ea"/>
                          <a:ea typeface="+mn-ea"/>
                        </a:rPr>
                        <a:t>H30</a:t>
                      </a:r>
                      <a:r>
                        <a:rPr kumimoji="1" lang="ja-JP" altLang="en-US" sz="1100" dirty="0">
                          <a:solidFill>
                            <a:schemeClr val="tx1"/>
                          </a:solidFill>
                          <a:latin typeface="+mn-ea"/>
                          <a:ea typeface="+mn-ea"/>
                        </a:rPr>
                        <a:t>年度</a:t>
                      </a:r>
                      <a:endParaRPr kumimoji="1" lang="en-US" altLang="ja-JP" sz="1100" dirty="0">
                        <a:solidFill>
                          <a:schemeClr val="tx1"/>
                        </a:solidFill>
                        <a:latin typeface="+mn-ea"/>
                        <a:ea typeface="+mn-ea"/>
                      </a:endParaRPr>
                    </a:p>
                  </a:txBody>
                  <a:tcPr marL="84400" marR="84400" marT="42210" marB="42210"/>
                </a:tc>
                <a:tc>
                  <a:txBody>
                    <a:bodyPr/>
                    <a:lstStyle/>
                    <a:p>
                      <a:r>
                        <a:rPr kumimoji="1" lang="ja-JP" altLang="en-US" sz="1100" dirty="0">
                          <a:solidFill>
                            <a:schemeClr val="tx1"/>
                          </a:solidFill>
                          <a:latin typeface="+mn-ea"/>
                          <a:ea typeface="+mn-ea"/>
                        </a:rPr>
                        <a:t>１１市町村の避難路等の整備（設計・工事等）支援</a:t>
                      </a:r>
                      <a:endParaRPr kumimoji="1" lang="en-US" altLang="ja-JP" sz="1100" dirty="0">
                        <a:solidFill>
                          <a:schemeClr val="tx1"/>
                        </a:solidFill>
                        <a:latin typeface="+mn-ea"/>
                        <a:ea typeface="+mn-ea"/>
                      </a:endParaRPr>
                    </a:p>
                  </a:txBody>
                  <a:tcPr marL="84400" marR="84400" marT="42210" marB="42210"/>
                </a:tc>
                <a:extLst>
                  <a:ext uri="{0D108BD9-81ED-4DB2-BD59-A6C34878D82A}">
                    <a16:rowId xmlns:a16="http://schemas.microsoft.com/office/drawing/2014/main" val="10003"/>
                  </a:ext>
                </a:extLst>
              </a:tr>
              <a:tr h="253231">
                <a:tc>
                  <a:txBody>
                    <a:bodyPr/>
                    <a:lstStyle/>
                    <a:p>
                      <a:r>
                        <a:rPr kumimoji="1" lang="en-US" altLang="ja-JP" sz="1100" dirty="0">
                          <a:solidFill>
                            <a:schemeClr val="tx1"/>
                          </a:solidFill>
                          <a:latin typeface="+mn-ea"/>
                          <a:ea typeface="+mn-ea"/>
                        </a:rPr>
                        <a:t>R1</a:t>
                      </a:r>
                      <a:r>
                        <a:rPr kumimoji="1" lang="ja-JP" altLang="en-US" sz="1100" dirty="0">
                          <a:solidFill>
                            <a:schemeClr val="tx1"/>
                          </a:solidFill>
                          <a:latin typeface="+mn-ea"/>
                          <a:ea typeface="+mn-ea"/>
                        </a:rPr>
                        <a:t>年度</a:t>
                      </a:r>
                      <a:endParaRPr kumimoji="1" lang="en-US" altLang="ja-JP" sz="1100" dirty="0">
                        <a:solidFill>
                          <a:schemeClr val="tx1"/>
                        </a:solidFill>
                        <a:latin typeface="+mn-ea"/>
                        <a:ea typeface="+mn-ea"/>
                      </a:endParaRPr>
                    </a:p>
                  </a:txBody>
                  <a:tcPr marL="84400" marR="84400" marT="42210" marB="42210"/>
                </a:tc>
                <a:tc>
                  <a:txBody>
                    <a:bodyPr/>
                    <a:lstStyle/>
                    <a:p>
                      <a:r>
                        <a:rPr kumimoji="1" lang="ja-JP" altLang="en-US" sz="1100" dirty="0">
                          <a:solidFill>
                            <a:schemeClr val="tx1"/>
                          </a:solidFill>
                          <a:latin typeface="+mn-ea"/>
                          <a:ea typeface="+mn-ea"/>
                        </a:rPr>
                        <a:t>７市町村の避難路等の整備（設計・工事等）支援</a:t>
                      </a:r>
                      <a:endParaRPr kumimoji="1" lang="en-US" altLang="ja-JP" sz="1100" dirty="0">
                        <a:solidFill>
                          <a:schemeClr val="tx1"/>
                        </a:solidFill>
                        <a:latin typeface="+mn-ea"/>
                        <a:ea typeface="+mn-ea"/>
                      </a:endParaRPr>
                    </a:p>
                  </a:txBody>
                  <a:tcPr marL="84400" marR="84400" marT="42210" marB="42210"/>
                </a:tc>
                <a:extLst>
                  <a:ext uri="{0D108BD9-81ED-4DB2-BD59-A6C34878D82A}">
                    <a16:rowId xmlns:a16="http://schemas.microsoft.com/office/drawing/2014/main" val="1166866074"/>
                  </a:ext>
                </a:extLst>
              </a:tr>
              <a:tr h="253231">
                <a:tc>
                  <a:txBody>
                    <a:bodyPr/>
                    <a:lstStyle/>
                    <a:p>
                      <a:r>
                        <a:rPr kumimoji="1" lang="en-US" altLang="ja-JP" sz="1100" dirty="0">
                          <a:solidFill>
                            <a:schemeClr val="tx1"/>
                          </a:solidFill>
                          <a:latin typeface="+mn-ea"/>
                          <a:ea typeface="+mn-ea"/>
                        </a:rPr>
                        <a:t>R2</a:t>
                      </a:r>
                      <a:r>
                        <a:rPr kumimoji="1" lang="ja-JP" altLang="en-US" sz="1100" dirty="0">
                          <a:solidFill>
                            <a:schemeClr val="tx1"/>
                          </a:solidFill>
                          <a:latin typeface="+mn-ea"/>
                          <a:ea typeface="+mn-ea"/>
                        </a:rPr>
                        <a:t>年度</a:t>
                      </a:r>
                      <a:endParaRPr kumimoji="1" lang="en-US" altLang="ja-JP" sz="1100" dirty="0">
                        <a:solidFill>
                          <a:schemeClr val="tx1"/>
                        </a:solidFill>
                        <a:latin typeface="+mn-ea"/>
                        <a:ea typeface="+mn-ea"/>
                      </a:endParaRPr>
                    </a:p>
                  </a:txBody>
                  <a:tcPr marL="84400" marR="84400" marT="42210" marB="42210"/>
                </a:tc>
                <a:tc>
                  <a:txBody>
                    <a:bodyPr/>
                    <a:lstStyle/>
                    <a:p>
                      <a:r>
                        <a:rPr kumimoji="1" lang="ja-JP" altLang="en-US" sz="1100" dirty="0">
                          <a:solidFill>
                            <a:schemeClr val="tx1"/>
                          </a:solidFill>
                          <a:latin typeface="+mn-ea"/>
                          <a:ea typeface="+mn-ea"/>
                        </a:rPr>
                        <a:t>４市町の避難路等の整備（設計・工事等）支援</a:t>
                      </a:r>
                      <a:endParaRPr kumimoji="1" lang="en-US" altLang="ja-JP" sz="1100" dirty="0">
                        <a:solidFill>
                          <a:schemeClr val="tx1"/>
                        </a:solidFill>
                        <a:latin typeface="+mn-ea"/>
                        <a:ea typeface="+mn-ea"/>
                      </a:endParaRPr>
                    </a:p>
                  </a:txBody>
                  <a:tcPr marL="84400" marR="84400" marT="42210" marB="42210"/>
                </a:tc>
                <a:extLst>
                  <a:ext uri="{0D108BD9-81ED-4DB2-BD59-A6C34878D82A}">
                    <a16:rowId xmlns:a16="http://schemas.microsoft.com/office/drawing/2014/main" val="619136392"/>
                  </a:ext>
                </a:extLst>
              </a:tr>
              <a:tr h="422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R2</a:t>
                      </a:r>
                      <a:r>
                        <a:rPr kumimoji="1" lang="ja-JP" altLang="en-US" sz="1100" dirty="0">
                          <a:solidFill>
                            <a:schemeClr val="tx1"/>
                          </a:solidFill>
                          <a:latin typeface="+mn-ea"/>
                          <a:ea typeface="+mn-ea"/>
                        </a:rPr>
                        <a:t>年度（補正）</a:t>
                      </a:r>
                      <a:endParaRPr kumimoji="1" lang="en-US" altLang="ja-JP" sz="110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R3</a:t>
                      </a:r>
                      <a:r>
                        <a:rPr kumimoji="1" lang="ja-JP" altLang="en-US" sz="1100" dirty="0">
                          <a:solidFill>
                            <a:schemeClr val="tx1"/>
                          </a:solidFill>
                          <a:latin typeface="+mn-ea"/>
                          <a:ea typeface="+mn-ea"/>
                        </a:rPr>
                        <a:t>年度～</a:t>
                      </a:r>
                      <a:endParaRPr kumimoji="1" lang="en-US" altLang="ja-JP" sz="1100" dirty="0">
                        <a:solidFill>
                          <a:schemeClr val="tx1"/>
                        </a:solidFill>
                        <a:latin typeface="+mn-ea"/>
                        <a:ea typeface="+mn-ea"/>
                      </a:endParaRPr>
                    </a:p>
                  </a:txBody>
                  <a:tcPr marL="84400" marR="84400" marT="42210" marB="422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１町の避難路等の整備（設計・工事等）支援</a:t>
                      </a:r>
                      <a:endParaRPr kumimoji="1" lang="en-US" altLang="ja-JP" sz="1100" dirty="0">
                        <a:solidFill>
                          <a:schemeClr val="tx1"/>
                        </a:solidFill>
                        <a:latin typeface="+mn-ea"/>
                        <a:ea typeface="+mn-ea"/>
                      </a:endParaRPr>
                    </a:p>
                  </a:txBody>
                  <a:tcPr marL="84400" marR="84400" marT="42210" marB="42210"/>
                </a:tc>
                <a:extLst>
                  <a:ext uri="{0D108BD9-81ED-4DB2-BD59-A6C34878D82A}">
                    <a16:rowId xmlns:a16="http://schemas.microsoft.com/office/drawing/2014/main" val="3095647960"/>
                  </a:ext>
                </a:extLst>
              </a:tr>
            </a:tbl>
          </a:graphicData>
        </a:graphic>
      </p:graphicFrame>
      <p:sp>
        <p:nvSpPr>
          <p:cNvPr id="8218" name="テキスト ボックス 21"/>
          <p:cNvSpPr txBox="1">
            <a:spLocks noChangeArrowheads="1"/>
          </p:cNvSpPr>
          <p:nvPr/>
        </p:nvSpPr>
        <p:spPr bwMode="auto">
          <a:xfrm>
            <a:off x="5606562" y="6072554"/>
            <a:ext cx="2712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00" dirty="0">
                <a:solidFill>
                  <a:srgbClr val="000000"/>
                </a:solidFill>
                <a:latin typeface="ＭＳ Ｐゴシック" panose="020B0600070205080204" pitchFamily="50" charset="-128"/>
              </a:rPr>
              <a:t>社会資本総合整備計画の策定主体の</a:t>
            </a:r>
            <a:endParaRPr lang="en-US" altLang="ja-JP" sz="1200" dirty="0">
              <a:solidFill>
                <a:srgbClr val="000000"/>
              </a:solidFill>
              <a:latin typeface="ＭＳ Ｐゴシック" panose="020B0600070205080204" pitchFamily="50" charset="-128"/>
            </a:endParaRPr>
          </a:p>
          <a:p>
            <a:pPr>
              <a:spcBef>
                <a:spcPct val="0"/>
              </a:spcBef>
              <a:buFontTx/>
              <a:buNone/>
            </a:pPr>
            <a:r>
              <a:rPr lang="en-US" altLang="ja-JP" sz="1200" dirty="0">
                <a:solidFill>
                  <a:srgbClr val="000000"/>
                </a:solidFill>
                <a:latin typeface="ＭＳ Ｐゴシック" panose="020B0600070205080204" pitchFamily="50" charset="-128"/>
              </a:rPr>
              <a:t>16</a:t>
            </a:r>
            <a:r>
              <a:rPr lang="ja-JP" altLang="en-US" sz="1200" dirty="0">
                <a:solidFill>
                  <a:srgbClr val="000000"/>
                </a:solidFill>
                <a:latin typeface="ＭＳ Ｐゴシック" panose="020B0600070205080204" pitchFamily="50" charset="-128"/>
              </a:rPr>
              <a:t>市町村</a:t>
            </a:r>
          </a:p>
        </p:txBody>
      </p:sp>
      <p:sp>
        <p:nvSpPr>
          <p:cNvPr id="8219" name="テキスト ボックス 22"/>
          <p:cNvSpPr txBox="1">
            <a:spLocks noChangeArrowheads="1"/>
          </p:cNvSpPr>
          <p:nvPr/>
        </p:nvSpPr>
        <p:spPr bwMode="auto">
          <a:xfrm>
            <a:off x="539261" y="5313486"/>
            <a:ext cx="1906466"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dirty="0">
                <a:solidFill>
                  <a:srgbClr val="0070C0"/>
                </a:solidFill>
                <a:latin typeface="ＭＳ Ｐゴシック" panose="020B0600070205080204" pitchFamily="50" charset="-128"/>
              </a:rPr>
              <a:t>整備（計画）施設等</a:t>
            </a:r>
          </a:p>
        </p:txBody>
      </p:sp>
      <p:sp>
        <p:nvSpPr>
          <p:cNvPr id="24" name="正方形/長方形 23"/>
          <p:cNvSpPr/>
          <p:nvPr/>
        </p:nvSpPr>
        <p:spPr>
          <a:xfrm>
            <a:off x="766397" y="5625612"/>
            <a:ext cx="3672254" cy="90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59731" indent="-159731">
              <a:lnSpc>
                <a:spcPts val="1662"/>
              </a:lnSpc>
              <a:defRPr/>
            </a:pPr>
            <a:r>
              <a:rPr lang="ja-JP" altLang="en-US" sz="1292" dirty="0">
                <a:solidFill>
                  <a:schemeClr val="tx1"/>
                </a:solidFill>
                <a:latin typeface="ＭＳ Ｐゴシック" panose="020B0600070205080204" pitchFamily="50" charset="-128"/>
              </a:rPr>
              <a:t>○ 復興まちづくり計画策定　　　　　　　</a:t>
            </a:r>
            <a:endParaRPr lang="en-US" altLang="ja-JP" sz="1292" dirty="0">
              <a:solidFill>
                <a:schemeClr val="tx1"/>
              </a:solidFill>
              <a:latin typeface="ＭＳ Ｐゴシック" panose="020B0600070205080204" pitchFamily="50" charset="-128"/>
            </a:endParaRPr>
          </a:p>
          <a:p>
            <a:pPr marL="159731" indent="-159731">
              <a:lnSpc>
                <a:spcPts val="1662"/>
              </a:lnSpc>
              <a:defRPr/>
            </a:pPr>
            <a:r>
              <a:rPr lang="ja-JP" altLang="en-US" sz="1292" dirty="0">
                <a:solidFill>
                  <a:schemeClr val="tx1"/>
                </a:solidFill>
                <a:latin typeface="ＭＳ Ｐゴシック" panose="020B0600070205080204" pitchFamily="50" charset="-128"/>
              </a:rPr>
              <a:t>○ 地区公共施設（避難路・避難地）</a:t>
            </a:r>
            <a:endParaRPr lang="en-US" altLang="ja-JP" sz="1292" dirty="0">
              <a:solidFill>
                <a:schemeClr val="tx1"/>
              </a:solidFill>
              <a:latin typeface="ＭＳ Ｐゴシック" panose="020B0600070205080204" pitchFamily="50" charset="-128"/>
            </a:endParaRPr>
          </a:p>
          <a:p>
            <a:pPr marL="159731" indent="-159731">
              <a:lnSpc>
                <a:spcPts val="1662"/>
              </a:lnSpc>
              <a:defRPr/>
            </a:pPr>
            <a:r>
              <a:rPr lang="ja-JP" altLang="en-US" sz="1292" dirty="0">
                <a:solidFill>
                  <a:schemeClr val="tx1"/>
                </a:solidFill>
                <a:latin typeface="ＭＳ Ｐゴシック" panose="020B0600070205080204" pitchFamily="50" charset="-128"/>
              </a:rPr>
              <a:t>○ 地区緊急避難施設</a:t>
            </a:r>
            <a:endParaRPr lang="en-US" altLang="ja-JP" sz="1292" dirty="0">
              <a:solidFill>
                <a:schemeClr val="tx1"/>
              </a:solidFill>
              <a:latin typeface="ＭＳ Ｐゴシック" panose="020B0600070205080204" pitchFamily="50" charset="-128"/>
            </a:endParaRPr>
          </a:p>
          <a:p>
            <a:pPr marL="159731" indent="-159731">
              <a:lnSpc>
                <a:spcPts val="1662"/>
              </a:lnSpc>
              <a:defRPr/>
            </a:pPr>
            <a:r>
              <a:rPr lang="ja-JP" altLang="en-US" sz="1292" dirty="0">
                <a:solidFill>
                  <a:schemeClr val="tx1"/>
                </a:solidFill>
                <a:latin typeface="ＭＳ Ｐゴシック" panose="020B0600070205080204" pitchFamily="50" charset="-128"/>
              </a:rPr>
              <a:t>○ 復興まちづくり支援施設　　</a:t>
            </a:r>
            <a:r>
              <a:rPr lang="ja-JP" altLang="en-US" sz="1292" dirty="0">
                <a:solidFill>
                  <a:schemeClr val="tx1"/>
                </a:solidFill>
                <a:latin typeface="ＭＳ Ｐ明朝" panose="02020600040205080304" pitchFamily="18" charset="-128"/>
                <a:ea typeface="ＭＳ Ｐ明朝" panose="02020600040205080304" pitchFamily="18" charset="-128"/>
              </a:rPr>
              <a:t>　　　　　　　　　　　　　　　　　　　　　　　　　　　　　　</a:t>
            </a:r>
            <a:endParaRPr lang="en-US" altLang="ja-JP" sz="1292" dirty="0">
              <a:solidFill>
                <a:schemeClr val="tx1"/>
              </a:solidFill>
              <a:latin typeface="ＭＳ Ｐ明朝" panose="02020600040205080304" pitchFamily="18" charset="-128"/>
              <a:ea typeface="ＭＳ Ｐ明朝" panose="02020600040205080304" pitchFamily="18" charset="-128"/>
            </a:endParaRPr>
          </a:p>
        </p:txBody>
      </p:sp>
      <p:sp>
        <p:nvSpPr>
          <p:cNvPr id="29" name="角丸四角形 28"/>
          <p:cNvSpPr/>
          <p:nvPr/>
        </p:nvSpPr>
        <p:spPr>
          <a:xfrm>
            <a:off x="451339" y="2227637"/>
            <a:ext cx="4429125" cy="2996024"/>
          </a:xfrm>
          <a:prstGeom prst="roundRect">
            <a:avLst>
              <a:gd name="adj" fmla="val 615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0" name="角丸四角形 29"/>
          <p:cNvSpPr/>
          <p:nvPr/>
        </p:nvSpPr>
        <p:spPr>
          <a:xfrm>
            <a:off x="4986705" y="2233247"/>
            <a:ext cx="3640015" cy="4293577"/>
          </a:xfrm>
          <a:prstGeom prst="roundRect">
            <a:avLst>
              <a:gd name="adj" fmla="val 5118"/>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1" name="角丸四角形 30"/>
          <p:cNvSpPr/>
          <p:nvPr/>
        </p:nvSpPr>
        <p:spPr>
          <a:xfrm>
            <a:off x="513618" y="5313486"/>
            <a:ext cx="4366846" cy="1214803"/>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3" name="角丸四角形 32"/>
          <p:cNvSpPr/>
          <p:nvPr/>
        </p:nvSpPr>
        <p:spPr>
          <a:xfrm>
            <a:off x="451339" y="879231"/>
            <a:ext cx="8175381" cy="1179635"/>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テキスト ボックス 14"/>
          <p:cNvSpPr txBox="1">
            <a:spLocks noChangeArrowheads="1"/>
          </p:cNvSpPr>
          <p:nvPr/>
        </p:nvSpPr>
        <p:spPr bwMode="auto">
          <a:xfrm>
            <a:off x="671147" y="1169377"/>
            <a:ext cx="7964366"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846"/>
              </a:lnSpc>
              <a:spcBef>
                <a:spcPct val="0"/>
              </a:spcBef>
              <a:buNone/>
            </a:pPr>
            <a:r>
              <a:rPr lang="ja-JP" altLang="en-US" sz="1292">
                <a:solidFill>
                  <a:srgbClr val="000000"/>
                </a:solidFill>
              </a:rPr>
              <a:t>　平成</a:t>
            </a:r>
            <a:r>
              <a:rPr lang="en-US" altLang="ja-JP" sz="1292">
                <a:solidFill>
                  <a:srgbClr val="000000"/>
                </a:solidFill>
              </a:rPr>
              <a:t>28</a:t>
            </a:r>
            <a:r>
              <a:rPr lang="ja-JP" altLang="en-US" sz="1292">
                <a:solidFill>
                  <a:srgbClr val="000000"/>
                </a:solidFill>
              </a:rPr>
              <a:t>年</a:t>
            </a:r>
            <a:r>
              <a:rPr lang="en-US" altLang="ja-JP" sz="1292">
                <a:solidFill>
                  <a:srgbClr val="000000"/>
                </a:solidFill>
              </a:rPr>
              <a:t>4</a:t>
            </a:r>
            <a:r>
              <a:rPr lang="ja-JP" altLang="en-US" sz="1292">
                <a:solidFill>
                  <a:srgbClr val="000000"/>
                </a:solidFill>
              </a:rPr>
              <a:t>月の熊本地震の被災地である熊本県南阿蘇村では、早期に住まいの確保・再建を図るのに併せて、被災した地区における防災性の向上を図るため、避難地（被災宅地を買い取り）を整備。</a:t>
            </a:r>
            <a:endParaRPr lang="en-US" altLang="ja-JP" sz="1292">
              <a:solidFill>
                <a:srgbClr val="000000"/>
              </a:solidFill>
            </a:endParaRPr>
          </a:p>
        </p:txBody>
      </p:sp>
      <p:sp>
        <p:nvSpPr>
          <p:cNvPr id="9219" name="テキスト ボックス 24"/>
          <p:cNvSpPr txBox="1">
            <a:spLocks noChangeArrowheads="1"/>
          </p:cNvSpPr>
          <p:nvPr/>
        </p:nvSpPr>
        <p:spPr bwMode="auto">
          <a:xfrm>
            <a:off x="517282" y="902678"/>
            <a:ext cx="338943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事業概要</a:t>
            </a:r>
          </a:p>
        </p:txBody>
      </p:sp>
      <p:sp>
        <p:nvSpPr>
          <p:cNvPr id="19" name="タイトル 1"/>
          <p:cNvSpPr>
            <a:spLocks noGrp="1"/>
          </p:cNvSpPr>
          <p:nvPr>
            <p:ph type="title"/>
          </p:nvPr>
        </p:nvSpPr>
        <p:spPr>
          <a:xfrm>
            <a:off x="0" y="1"/>
            <a:ext cx="7609743" cy="439615"/>
          </a:xfrm>
        </p:spPr>
        <p:txBody>
          <a:bodyPr/>
          <a:lstStyle/>
          <a:p>
            <a:pPr>
              <a:defRPr/>
            </a:pPr>
            <a:r>
              <a:rPr lang="ja-JP" altLang="en-US" sz="2215" dirty="0">
                <a:latin typeface="+mj-ea"/>
              </a:rPr>
              <a:t>都市防災総合推進事業</a:t>
            </a:r>
            <a:r>
              <a:rPr lang="en-US" altLang="ja-JP" sz="2215" dirty="0">
                <a:latin typeface="+mj-ea"/>
              </a:rPr>
              <a:t>【</a:t>
            </a:r>
            <a:r>
              <a:rPr lang="ja-JP" altLang="en-US" sz="2215" dirty="0">
                <a:latin typeface="+mj-ea"/>
              </a:rPr>
              <a:t>活用事例（</a:t>
            </a:r>
            <a:r>
              <a:rPr lang="en-US" altLang="ja-JP" sz="2215" dirty="0">
                <a:latin typeface="+mj-ea"/>
              </a:rPr>
              <a:t>H28</a:t>
            </a:r>
            <a:r>
              <a:rPr lang="ja-JP" altLang="en-US" sz="2215" dirty="0">
                <a:latin typeface="+mj-ea"/>
              </a:rPr>
              <a:t>熊本地震）</a:t>
            </a:r>
            <a:r>
              <a:rPr lang="en-US" altLang="ja-JP" sz="2215" dirty="0">
                <a:latin typeface="+mj-ea"/>
              </a:rPr>
              <a:t>】</a:t>
            </a:r>
            <a:endParaRPr lang="ja-JP" altLang="en-US" sz="2215" dirty="0">
              <a:latin typeface="+mj-ea"/>
            </a:endParaRPr>
          </a:p>
        </p:txBody>
      </p:sp>
      <p:sp>
        <p:nvSpPr>
          <p:cNvPr id="33" name="角丸四角形 32"/>
          <p:cNvSpPr/>
          <p:nvPr/>
        </p:nvSpPr>
        <p:spPr>
          <a:xfrm>
            <a:off x="451339" y="879231"/>
            <a:ext cx="8241323" cy="883627"/>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222" name="テキスト ボックス 36"/>
          <p:cNvSpPr txBox="1">
            <a:spLocks noChangeArrowheads="1"/>
          </p:cNvSpPr>
          <p:nvPr/>
        </p:nvSpPr>
        <p:spPr bwMode="auto">
          <a:xfrm>
            <a:off x="517282" y="2051539"/>
            <a:ext cx="378948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latin typeface="ＭＳ Ｐゴシック" panose="020B0600070205080204" pitchFamily="50" charset="-128"/>
              </a:rPr>
              <a:t>活用事例：熊本県南阿蘇村（高野台地区）</a:t>
            </a:r>
            <a:endParaRPr lang="ja-JP" altLang="en-US" sz="1477">
              <a:solidFill>
                <a:srgbClr val="0070C0"/>
              </a:solidFill>
              <a:latin typeface="ＭＳ Ｐゴシック" panose="020B0600070205080204" pitchFamily="50" charset="-128"/>
            </a:endParaRPr>
          </a:p>
        </p:txBody>
      </p:sp>
      <p:grpSp>
        <p:nvGrpSpPr>
          <p:cNvPr id="9223" name="グループ化 4"/>
          <p:cNvGrpSpPr>
            <a:grpSpLocks/>
          </p:cNvGrpSpPr>
          <p:nvPr/>
        </p:nvGrpSpPr>
        <p:grpSpPr bwMode="auto">
          <a:xfrm>
            <a:off x="1657351" y="2845777"/>
            <a:ext cx="4497265" cy="2924908"/>
            <a:chOff x="0" y="2339975"/>
            <a:chExt cx="6299200" cy="4257675"/>
          </a:xfrm>
        </p:grpSpPr>
        <p:pic>
          <p:nvPicPr>
            <p:cNvPr id="9234" name="図 33"/>
            <p:cNvPicPr>
              <a:picLocks noChangeAspect="1" noChangeArrowheads="1"/>
            </p:cNvPicPr>
            <p:nvPr/>
          </p:nvPicPr>
          <p:blipFill>
            <a:blip r:embed="rId2" cstate="print">
              <a:extLst>
                <a:ext uri="{28A0092B-C50C-407E-A947-70E740481C1C}">
                  <a14:useLocalDpi xmlns:a14="http://schemas.microsoft.com/office/drawing/2010/main" val="0"/>
                </a:ext>
              </a:extLst>
            </a:blip>
            <a:srcRect l="-6693" t="4741" r="16978" b="9514"/>
            <a:stretch>
              <a:fillRect/>
            </a:stretch>
          </p:blipFill>
          <p:spPr bwMode="auto">
            <a:xfrm>
              <a:off x="0" y="2339975"/>
              <a:ext cx="62992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リーフォーム 2"/>
            <p:cNvSpPr/>
            <p:nvPr/>
          </p:nvSpPr>
          <p:spPr>
            <a:xfrm>
              <a:off x="2504081" y="2958575"/>
              <a:ext cx="2717544" cy="2226960"/>
            </a:xfrm>
            <a:custGeom>
              <a:avLst/>
              <a:gdLst>
                <a:gd name="connsiteX0" fmla="*/ 2716437 w 2716437"/>
                <a:gd name="connsiteY0" fmla="*/ 17842 h 2225783"/>
                <a:gd name="connsiteX1" fmla="*/ 1998299 w 2716437"/>
                <a:gd name="connsiteY1" fmla="*/ 0 h 2225783"/>
                <a:gd name="connsiteX2" fmla="*/ 1480882 w 2716437"/>
                <a:gd name="connsiteY2" fmla="*/ 133815 h 2225783"/>
                <a:gd name="connsiteX3" fmla="*/ 1195411 w 2716437"/>
                <a:gd name="connsiteY3" fmla="*/ 236406 h 2225783"/>
                <a:gd name="connsiteX4" fmla="*/ 1097280 w 2716437"/>
                <a:gd name="connsiteY4" fmla="*/ 227485 h 2225783"/>
                <a:gd name="connsiteX5" fmla="*/ 914400 w 2716437"/>
                <a:gd name="connsiteY5" fmla="*/ 196261 h 2225783"/>
                <a:gd name="connsiteX6" fmla="*/ 851953 w 2716437"/>
                <a:gd name="connsiteY6" fmla="*/ 294392 h 2225783"/>
                <a:gd name="connsiteX7" fmla="*/ 932242 w 2716437"/>
                <a:gd name="connsiteY7" fmla="*/ 735980 h 2225783"/>
                <a:gd name="connsiteX8" fmla="*/ 0 w 2716437"/>
                <a:gd name="connsiteY8" fmla="*/ 941163 h 2225783"/>
                <a:gd name="connsiteX9" fmla="*/ 258708 w 2716437"/>
                <a:gd name="connsiteY9" fmla="*/ 2225783 h 2225783"/>
                <a:gd name="connsiteX10" fmla="*/ 1931391 w 2716437"/>
                <a:gd name="connsiteY10" fmla="*/ 1895707 h 2225783"/>
                <a:gd name="connsiteX11" fmla="*/ 1815419 w 2716437"/>
                <a:gd name="connsiteY11" fmla="*/ 1293541 h 2225783"/>
                <a:gd name="connsiteX12" fmla="*/ 2372980 w 2716437"/>
                <a:gd name="connsiteY12" fmla="*/ 1182029 h 2225783"/>
                <a:gd name="connsiteX13" fmla="*/ 2448808 w 2716437"/>
                <a:gd name="connsiteY13" fmla="*/ 1190950 h 2225783"/>
                <a:gd name="connsiteX14" fmla="*/ 2622767 w 2716437"/>
                <a:gd name="connsiteY14" fmla="*/ 1231095 h 2225783"/>
                <a:gd name="connsiteX15" fmla="*/ 2694135 w 2716437"/>
                <a:gd name="connsiteY15" fmla="*/ 1119582 h 2225783"/>
                <a:gd name="connsiteX16" fmla="*/ 2533557 w 2716437"/>
                <a:gd name="connsiteY16" fmla="*/ 423746 h 2225783"/>
                <a:gd name="connsiteX17" fmla="*/ 2631688 w 2716437"/>
                <a:gd name="connsiteY17" fmla="*/ 370220 h 2225783"/>
                <a:gd name="connsiteX18" fmla="*/ 2707516 w 2716437"/>
                <a:gd name="connsiteY18" fmla="*/ 294392 h 2225783"/>
                <a:gd name="connsiteX19" fmla="*/ 2707516 w 2716437"/>
                <a:gd name="connsiteY19" fmla="*/ 75828 h 222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6437" h="2225783">
                  <a:moveTo>
                    <a:pt x="2716437" y="17842"/>
                  </a:moveTo>
                  <a:lnTo>
                    <a:pt x="1998299" y="0"/>
                  </a:lnTo>
                  <a:lnTo>
                    <a:pt x="1480882" y="133815"/>
                  </a:lnTo>
                  <a:lnTo>
                    <a:pt x="1195411" y="236406"/>
                  </a:lnTo>
                  <a:lnTo>
                    <a:pt x="1097280" y="227485"/>
                  </a:lnTo>
                  <a:lnTo>
                    <a:pt x="914400" y="196261"/>
                  </a:lnTo>
                  <a:lnTo>
                    <a:pt x="851953" y="294392"/>
                  </a:lnTo>
                  <a:lnTo>
                    <a:pt x="932242" y="735980"/>
                  </a:lnTo>
                  <a:lnTo>
                    <a:pt x="0" y="941163"/>
                  </a:lnTo>
                  <a:lnTo>
                    <a:pt x="258708" y="2225783"/>
                  </a:lnTo>
                  <a:lnTo>
                    <a:pt x="1931391" y="1895707"/>
                  </a:lnTo>
                  <a:lnTo>
                    <a:pt x="1815419" y="1293541"/>
                  </a:lnTo>
                  <a:lnTo>
                    <a:pt x="2372980" y="1182029"/>
                  </a:lnTo>
                  <a:lnTo>
                    <a:pt x="2448808" y="1190950"/>
                  </a:lnTo>
                  <a:lnTo>
                    <a:pt x="2622767" y="1231095"/>
                  </a:lnTo>
                  <a:lnTo>
                    <a:pt x="2694135" y="1119582"/>
                  </a:lnTo>
                  <a:lnTo>
                    <a:pt x="2533557" y="423746"/>
                  </a:lnTo>
                  <a:lnTo>
                    <a:pt x="2631688" y="370220"/>
                  </a:lnTo>
                  <a:lnTo>
                    <a:pt x="2707516" y="294392"/>
                  </a:lnTo>
                  <a:lnTo>
                    <a:pt x="2707516" y="75828"/>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9" name="テキスト ボックス 29"/>
          <p:cNvSpPr txBox="1">
            <a:spLocks noChangeArrowheads="1"/>
          </p:cNvSpPr>
          <p:nvPr/>
        </p:nvSpPr>
        <p:spPr bwMode="auto">
          <a:xfrm>
            <a:off x="6154615" y="2664070"/>
            <a:ext cx="2338754" cy="1967783"/>
          </a:xfrm>
          <a:prstGeom prst="rect">
            <a:avLst/>
          </a:prstGeom>
          <a:solidFill>
            <a:sysClr val="window" lastClr="FFFFFF"/>
          </a:solidFill>
          <a:ln w="9525">
            <a:solidFill>
              <a:sysClr val="windowText" lastClr="000000"/>
            </a:solidFill>
            <a:miter lim="800000"/>
            <a:headEnd/>
            <a:tailEnd/>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避難地（イメージ）</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面積：</a:t>
            </a:r>
            <a:r>
              <a:rPr kumimoji="0" lang="en-US" altLang="ja-JP" sz="1108" kern="0" dirty="0">
                <a:solidFill>
                  <a:prstClr val="black"/>
                </a:solidFill>
                <a:latin typeface="HGPｺﾞｼｯｸM" pitchFamily="50" charset="-128"/>
                <a:ea typeface="HGPｺﾞｼｯｸM" pitchFamily="50" charset="-128"/>
              </a:rPr>
              <a:t>7</a:t>
            </a:r>
            <a:r>
              <a:rPr kumimoji="0" lang="ja-JP" altLang="en-US" sz="1108" kern="0" dirty="0" err="1">
                <a:solidFill>
                  <a:prstClr val="black"/>
                </a:solidFill>
                <a:latin typeface="HGPｺﾞｼｯｸM" pitchFamily="50" charset="-128"/>
                <a:ea typeface="HGPｺﾞｼｯｸM" pitchFamily="50" charset="-128"/>
              </a:rPr>
              <a:t>，</a:t>
            </a:r>
            <a:r>
              <a:rPr kumimoji="0" lang="en-US" altLang="ja-JP" sz="1108" kern="0" dirty="0">
                <a:solidFill>
                  <a:prstClr val="black"/>
                </a:solidFill>
                <a:latin typeface="HGPｺﾞｼｯｸM" pitchFamily="50" charset="-128"/>
                <a:ea typeface="HGPｺﾞｼｯｸM" pitchFamily="50" charset="-128"/>
              </a:rPr>
              <a:t>10</a:t>
            </a:r>
            <a:r>
              <a:rPr kumimoji="0" lang="ja-JP" altLang="en-US" sz="1108" kern="0" dirty="0">
                <a:solidFill>
                  <a:prstClr val="black"/>
                </a:solidFill>
                <a:latin typeface="HGPｺﾞｼｯｸM" pitchFamily="50" charset="-128"/>
                <a:ea typeface="HGPｺﾞｼｯｸM" pitchFamily="50" charset="-128"/>
              </a:rPr>
              <a:t>０</a:t>
            </a:r>
            <a:r>
              <a:rPr kumimoji="0" lang="en-US" altLang="ja-JP" sz="1108" kern="0" dirty="0">
                <a:solidFill>
                  <a:prstClr val="black"/>
                </a:solidFill>
                <a:latin typeface="HGPｺﾞｼｯｸM" pitchFamily="50" charset="-128"/>
                <a:ea typeface="HGPｺﾞｼｯｸM" pitchFamily="50" charset="-128"/>
              </a:rPr>
              <a:t>m2</a:t>
            </a:r>
            <a:r>
              <a:rPr kumimoji="0" lang="ja-JP" altLang="en-US" sz="1108" kern="0" dirty="0">
                <a:solidFill>
                  <a:prstClr val="black"/>
                </a:solidFill>
                <a:latin typeface="HGPｺﾞｼｯｸM" pitchFamily="50" charset="-128"/>
                <a:ea typeface="HGPｺﾞｼｯｸM" pitchFamily="50" charset="-128"/>
              </a:rPr>
              <a:t>（赤枠部分）</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cxnSp>
        <p:nvCxnSpPr>
          <p:cNvPr id="6" name="直線コネクタ 5"/>
          <p:cNvCxnSpPr/>
          <p:nvPr/>
        </p:nvCxnSpPr>
        <p:spPr>
          <a:xfrm>
            <a:off x="4555881" y="4035670"/>
            <a:ext cx="1598734" cy="589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35220" y="1966547"/>
            <a:ext cx="8241323" cy="4494335"/>
          </a:xfrm>
          <a:prstGeom prst="roundRect">
            <a:avLst>
              <a:gd name="adj" fmla="val 3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0" name="テキスト ボックス 29"/>
          <p:cNvSpPr txBox="1">
            <a:spLocks noChangeArrowheads="1"/>
          </p:cNvSpPr>
          <p:nvPr/>
        </p:nvSpPr>
        <p:spPr bwMode="auto">
          <a:xfrm>
            <a:off x="603738" y="2659673"/>
            <a:ext cx="2338754" cy="3331746"/>
          </a:xfrm>
          <a:prstGeom prst="rect">
            <a:avLst/>
          </a:prstGeom>
          <a:solidFill>
            <a:sysClr val="window" lastClr="FFFFFF"/>
          </a:solidFill>
          <a:ln w="9525">
            <a:solidFill>
              <a:sysClr val="windowText" lastClr="000000"/>
            </a:solidFill>
            <a:miter lim="800000"/>
            <a:headEnd/>
            <a:tailEnd/>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被災状況（高野台地区）</a:t>
            </a:r>
            <a:endParaRPr kumimoji="0" lang="en-US" altLang="ja-JP" sz="1108" b="1" kern="0" dirty="0">
              <a:solidFill>
                <a:prstClr val="black"/>
              </a:solidFill>
              <a:latin typeface="HGPｺﾞｼｯｸM" pitchFamily="50" charset="-128"/>
              <a:ea typeface="HGPｺﾞｼｯｸM" pitchFamily="50" charset="-128"/>
            </a:endParaRPr>
          </a:p>
        </p:txBody>
      </p:sp>
      <p:pic>
        <p:nvPicPr>
          <p:cNvPr id="9228"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866" y="2708031"/>
            <a:ext cx="2167303" cy="128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図 40" descr="D:\H30赤鉾\都市安全課宿題\180827石田係長宿題\南阿蘇村からのデータ\高野台関係\14610584228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 y="4327281"/>
            <a:ext cx="198266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フリーフォーム 7"/>
          <p:cNvSpPr/>
          <p:nvPr/>
        </p:nvSpPr>
        <p:spPr>
          <a:xfrm>
            <a:off x="6847743" y="2845777"/>
            <a:ext cx="987669" cy="945174"/>
          </a:xfrm>
          <a:custGeom>
            <a:avLst/>
            <a:gdLst>
              <a:gd name="connsiteX0" fmla="*/ 739791 w 1070629"/>
              <a:gd name="connsiteY0" fmla="*/ 22975 h 1024679"/>
              <a:gd name="connsiteX1" fmla="*/ 523827 w 1070629"/>
              <a:gd name="connsiteY1" fmla="*/ 114874 h 1024679"/>
              <a:gd name="connsiteX2" fmla="*/ 372193 w 1070629"/>
              <a:gd name="connsiteY2" fmla="*/ 248128 h 1024679"/>
              <a:gd name="connsiteX3" fmla="*/ 248128 w 1070629"/>
              <a:gd name="connsiteY3" fmla="*/ 344623 h 1024679"/>
              <a:gd name="connsiteX4" fmla="*/ 147039 w 1070629"/>
              <a:gd name="connsiteY4" fmla="*/ 363003 h 1024679"/>
              <a:gd name="connsiteX5" fmla="*/ 160824 w 1070629"/>
              <a:gd name="connsiteY5" fmla="*/ 395167 h 1024679"/>
              <a:gd name="connsiteX6" fmla="*/ 312458 w 1070629"/>
              <a:gd name="connsiteY6" fmla="*/ 454902 h 1024679"/>
              <a:gd name="connsiteX7" fmla="*/ 0 w 1070629"/>
              <a:gd name="connsiteY7" fmla="*/ 726006 h 1024679"/>
              <a:gd name="connsiteX8" fmla="*/ 597347 w 1070629"/>
              <a:gd name="connsiteY8" fmla="*/ 1024679 h 1024679"/>
              <a:gd name="connsiteX9" fmla="*/ 1070629 w 1070629"/>
              <a:gd name="connsiteY9" fmla="*/ 445712 h 1024679"/>
              <a:gd name="connsiteX10" fmla="*/ 813310 w 1070629"/>
              <a:gd name="connsiteY10" fmla="*/ 363003 h 1024679"/>
              <a:gd name="connsiteX11" fmla="*/ 983324 w 1070629"/>
              <a:gd name="connsiteY11" fmla="*/ 183799 h 1024679"/>
              <a:gd name="connsiteX12" fmla="*/ 1061439 w 1070629"/>
              <a:gd name="connsiteY12" fmla="*/ 151634 h 1024679"/>
              <a:gd name="connsiteX13" fmla="*/ 1024679 w 1070629"/>
              <a:gd name="connsiteY13" fmla="*/ 128659 h 1024679"/>
              <a:gd name="connsiteX14" fmla="*/ 827095 w 1070629"/>
              <a:gd name="connsiteY14" fmla="*/ 55139 h 1024679"/>
              <a:gd name="connsiteX15" fmla="*/ 845475 w 1070629"/>
              <a:gd name="connsiteY15" fmla="*/ 32164 h 1024679"/>
              <a:gd name="connsiteX16" fmla="*/ 794930 w 1070629"/>
              <a:gd name="connsiteY16" fmla="*/ 0 h 1024679"/>
              <a:gd name="connsiteX17" fmla="*/ 739791 w 1070629"/>
              <a:gd name="connsiteY17" fmla="*/ 22975 h 102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629" h="1024679">
                <a:moveTo>
                  <a:pt x="739791" y="22975"/>
                </a:moveTo>
                <a:lnTo>
                  <a:pt x="523827" y="114874"/>
                </a:lnTo>
                <a:lnTo>
                  <a:pt x="372193" y="248128"/>
                </a:lnTo>
                <a:lnTo>
                  <a:pt x="248128" y="344623"/>
                </a:lnTo>
                <a:lnTo>
                  <a:pt x="147039" y="363003"/>
                </a:lnTo>
                <a:lnTo>
                  <a:pt x="160824" y="395167"/>
                </a:lnTo>
                <a:lnTo>
                  <a:pt x="312458" y="454902"/>
                </a:lnTo>
                <a:lnTo>
                  <a:pt x="0" y="726006"/>
                </a:lnTo>
                <a:lnTo>
                  <a:pt x="597347" y="1024679"/>
                </a:lnTo>
                <a:lnTo>
                  <a:pt x="1070629" y="445712"/>
                </a:lnTo>
                <a:lnTo>
                  <a:pt x="813310" y="363003"/>
                </a:lnTo>
                <a:lnTo>
                  <a:pt x="983324" y="183799"/>
                </a:lnTo>
                <a:lnTo>
                  <a:pt x="1061439" y="151634"/>
                </a:lnTo>
                <a:lnTo>
                  <a:pt x="1024679" y="128659"/>
                </a:lnTo>
                <a:lnTo>
                  <a:pt x="827095" y="55139"/>
                </a:lnTo>
                <a:lnTo>
                  <a:pt x="845475" y="32164"/>
                </a:lnTo>
                <a:lnTo>
                  <a:pt x="794930" y="0"/>
                </a:lnTo>
                <a:lnTo>
                  <a:pt x="739791" y="2297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9231" name="グループ化 9"/>
          <p:cNvGrpSpPr>
            <a:grpSpLocks/>
          </p:cNvGrpSpPr>
          <p:nvPr/>
        </p:nvGrpSpPr>
        <p:grpSpPr bwMode="auto">
          <a:xfrm>
            <a:off x="757605" y="2815005"/>
            <a:ext cx="2019300" cy="1356946"/>
            <a:chOff x="6868924" y="2868905"/>
            <a:chExt cx="2054103" cy="1393807"/>
          </a:xfrm>
        </p:grpSpPr>
        <p:pic>
          <p:nvPicPr>
            <p:cNvPr id="9232" name="図 39" descr="D:\H30赤鉾\都市安全課宿題\180827石田係長宿題\南阿蘇村からのデータ\高野台関係\DSC_00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8924" y="2868905"/>
              <a:ext cx="2054103" cy="139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フリーフォーム 23"/>
            <p:cNvSpPr/>
            <p:nvPr/>
          </p:nvSpPr>
          <p:spPr>
            <a:xfrm rot="969314">
              <a:off x="7390648" y="3409268"/>
              <a:ext cx="688676" cy="745070"/>
            </a:xfrm>
            <a:custGeom>
              <a:avLst/>
              <a:gdLst>
                <a:gd name="connsiteX0" fmla="*/ 739791 w 1070629"/>
                <a:gd name="connsiteY0" fmla="*/ 22975 h 1024679"/>
                <a:gd name="connsiteX1" fmla="*/ 523827 w 1070629"/>
                <a:gd name="connsiteY1" fmla="*/ 114874 h 1024679"/>
                <a:gd name="connsiteX2" fmla="*/ 372193 w 1070629"/>
                <a:gd name="connsiteY2" fmla="*/ 248128 h 1024679"/>
                <a:gd name="connsiteX3" fmla="*/ 248128 w 1070629"/>
                <a:gd name="connsiteY3" fmla="*/ 344623 h 1024679"/>
                <a:gd name="connsiteX4" fmla="*/ 147039 w 1070629"/>
                <a:gd name="connsiteY4" fmla="*/ 363003 h 1024679"/>
                <a:gd name="connsiteX5" fmla="*/ 160824 w 1070629"/>
                <a:gd name="connsiteY5" fmla="*/ 395167 h 1024679"/>
                <a:gd name="connsiteX6" fmla="*/ 312458 w 1070629"/>
                <a:gd name="connsiteY6" fmla="*/ 454902 h 1024679"/>
                <a:gd name="connsiteX7" fmla="*/ 0 w 1070629"/>
                <a:gd name="connsiteY7" fmla="*/ 726006 h 1024679"/>
                <a:gd name="connsiteX8" fmla="*/ 597347 w 1070629"/>
                <a:gd name="connsiteY8" fmla="*/ 1024679 h 1024679"/>
                <a:gd name="connsiteX9" fmla="*/ 1070629 w 1070629"/>
                <a:gd name="connsiteY9" fmla="*/ 445712 h 1024679"/>
                <a:gd name="connsiteX10" fmla="*/ 813310 w 1070629"/>
                <a:gd name="connsiteY10" fmla="*/ 363003 h 1024679"/>
                <a:gd name="connsiteX11" fmla="*/ 983324 w 1070629"/>
                <a:gd name="connsiteY11" fmla="*/ 183799 h 1024679"/>
                <a:gd name="connsiteX12" fmla="*/ 1061439 w 1070629"/>
                <a:gd name="connsiteY12" fmla="*/ 151634 h 1024679"/>
                <a:gd name="connsiteX13" fmla="*/ 1024679 w 1070629"/>
                <a:gd name="connsiteY13" fmla="*/ 128659 h 1024679"/>
                <a:gd name="connsiteX14" fmla="*/ 827095 w 1070629"/>
                <a:gd name="connsiteY14" fmla="*/ 55139 h 1024679"/>
                <a:gd name="connsiteX15" fmla="*/ 845475 w 1070629"/>
                <a:gd name="connsiteY15" fmla="*/ 32164 h 1024679"/>
                <a:gd name="connsiteX16" fmla="*/ 794930 w 1070629"/>
                <a:gd name="connsiteY16" fmla="*/ 0 h 1024679"/>
                <a:gd name="connsiteX17" fmla="*/ 739791 w 1070629"/>
                <a:gd name="connsiteY17" fmla="*/ 22975 h 102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629" h="1024679">
                  <a:moveTo>
                    <a:pt x="739791" y="22975"/>
                  </a:moveTo>
                  <a:lnTo>
                    <a:pt x="523827" y="114874"/>
                  </a:lnTo>
                  <a:lnTo>
                    <a:pt x="372193" y="248128"/>
                  </a:lnTo>
                  <a:lnTo>
                    <a:pt x="248128" y="344623"/>
                  </a:lnTo>
                  <a:lnTo>
                    <a:pt x="147039" y="363003"/>
                  </a:lnTo>
                  <a:lnTo>
                    <a:pt x="160824" y="395167"/>
                  </a:lnTo>
                  <a:lnTo>
                    <a:pt x="312458" y="454902"/>
                  </a:lnTo>
                  <a:lnTo>
                    <a:pt x="0" y="726006"/>
                  </a:lnTo>
                  <a:lnTo>
                    <a:pt x="597347" y="1024679"/>
                  </a:lnTo>
                  <a:lnTo>
                    <a:pt x="1070629" y="445712"/>
                  </a:lnTo>
                  <a:lnTo>
                    <a:pt x="813310" y="363003"/>
                  </a:lnTo>
                  <a:lnTo>
                    <a:pt x="983324" y="183799"/>
                  </a:lnTo>
                  <a:lnTo>
                    <a:pt x="1061439" y="151634"/>
                  </a:lnTo>
                  <a:lnTo>
                    <a:pt x="1024679" y="128659"/>
                  </a:lnTo>
                  <a:lnTo>
                    <a:pt x="827095" y="55139"/>
                  </a:lnTo>
                  <a:lnTo>
                    <a:pt x="845475" y="32164"/>
                  </a:lnTo>
                  <a:lnTo>
                    <a:pt x="794930" y="0"/>
                  </a:lnTo>
                  <a:lnTo>
                    <a:pt x="739791" y="2297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6466743" y="2266951"/>
            <a:ext cx="2032488" cy="1967783"/>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避難路</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幅員：４ｍ</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sp>
        <p:nvSpPr>
          <p:cNvPr id="10243" name="テキスト ボックス 14"/>
          <p:cNvSpPr txBox="1">
            <a:spLocks noChangeArrowheads="1"/>
          </p:cNvSpPr>
          <p:nvPr/>
        </p:nvSpPr>
        <p:spPr bwMode="auto">
          <a:xfrm>
            <a:off x="611066" y="1169377"/>
            <a:ext cx="7921869"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846"/>
              </a:lnSpc>
              <a:spcBef>
                <a:spcPct val="0"/>
              </a:spcBef>
              <a:buNone/>
            </a:pPr>
            <a:r>
              <a:rPr lang="ja-JP" altLang="en-US" sz="1292">
                <a:solidFill>
                  <a:srgbClr val="000000"/>
                </a:solidFill>
              </a:rPr>
              <a:t>　平成</a:t>
            </a:r>
            <a:r>
              <a:rPr lang="en-US" altLang="ja-JP" sz="1292">
                <a:solidFill>
                  <a:srgbClr val="000000"/>
                </a:solidFill>
              </a:rPr>
              <a:t>19</a:t>
            </a:r>
            <a:r>
              <a:rPr lang="ja-JP" altLang="en-US" sz="1292">
                <a:solidFill>
                  <a:srgbClr val="000000"/>
                </a:solidFill>
              </a:rPr>
              <a:t>年</a:t>
            </a:r>
            <a:r>
              <a:rPr lang="en-US" altLang="ja-JP" sz="1292">
                <a:solidFill>
                  <a:srgbClr val="000000"/>
                </a:solidFill>
              </a:rPr>
              <a:t>3</a:t>
            </a:r>
            <a:r>
              <a:rPr lang="ja-JP" altLang="en-US" sz="1292">
                <a:solidFill>
                  <a:srgbClr val="000000"/>
                </a:solidFill>
              </a:rPr>
              <a:t>月の能登半島地震の被災地である石川県穴水町では、災害に強いまちづくりとともに地域活力の向上を図るため、避難路（狭隘道路を拡幅）、避難地（被災宅地を買い取り整備）、復興まちづくり支援施設を整備。</a:t>
            </a:r>
            <a:endParaRPr lang="en-US" altLang="ja-JP" sz="1292">
              <a:solidFill>
                <a:srgbClr val="000000"/>
              </a:solidFill>
            </a:endParaRPr>
          </a:p>
        </p:txBody>
      </p:sp>
      <p:sp>
        <p:nvSpPr>
          <p:cNvPr id="10244" name="テキスト ボックス 24"/>
          <p:cNvSpPr txBox="1">
            <a:spLocks noChangeArrowheads="1"/>
          </p:cNvSpPr>
          <p:nvPr/>
        </p:nvSpPr>
        <p:spPr bwMode="auto">
          <a:xfrm>
            <a:off x="517282" y="902678"/>
            <a:ext cx="3389434"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事業概要</a:t>
            </a:r>
          </a:p>
        </p:txBody>
      </p:sp>
      <p:sp>
        <p:nvSpPr>
          <p:cNvPr id="19" name="タイトル 1"/>
          <p:cNvSpPr>
            <a:spLocks noGrp="1"/>
          </p:cNvSpPr>
          <p:nvPr>
            <p:ph type="title"/>
          </p:nvPr>
        </p:nvSpPr>
        <p:spPr>
          <a:xfrm>
            <a:off x="-1653" y="0"/>
            <a:ext cx="7609743" cy="439615"/>
          </a:xfrm>
        </p:spPr>
        <p:txBody>
          <a:bodyPr/>
          <a:lstStyle/>
          <a:p>
            <a:pPr>
              <a:defRPr/>
            </a:pPr>
            <a:r>
              <a:rPr lang="ja-JP" altLang="en-US" sz="2215" dirty="0">
                <a:latin typeface="+mj-ea"/>
              </a:rPr>
              <a:t>都市防災総合推進事業</a:t>
            </a:r>
            <a:r>
              <a:rPr lang="en-US" altLang="ja-JP" sz="2215" dirty="0">
                <a:latin typeface="+mj-ea"/>
              </a:rPr>
              <a:t>【</a:t>
            </a:r>
            <a:r>
              <a:rPr lang="ja-JP" altLang="en-US" sz="2215" dirty="0">
                <a:latin typeface="+mj-ea"/>
              </a:rPr>
              <a:t>活用事例（</a:t>
            </a:r>
            <a:r>
              <a:rPr lang="en-US" altLang="ja-JP" sz="2215" dirty="0">
                <a:latin typeface="+mj-ea"/>
              </a:rPr>
              <a:t>H19</a:t>
            </a:r>
            <a:r>
              <a:rPr lang="ja-JP" altLang="en-US" sz="2215" dirty="0">
                <a:latin typeface="+mj-ea"/>
              </a:rPr>
              <a:t>能登半島地震）</a:t>
            </a:r>
            <a:r>
              <a:rPr lang="en-US" altLang="ja-JP" sz="2215" dirty="0">
                <a:latin typeface="+mj-ea"/>
              </a:rPr>
              <a:t>】</a:t>
            </a:r>
            <a:endParaRPr lang="ja-JP" altLang="en-US" sz="2215" dirty="0">
              <a:latin typeface="+mj-ea"/>
            </a:endParaRPr>
          </a:p>
        </p:txBody>
      </p:sp>
      <p:sp>
        <p:nvSpPr>
          <p:cNvPr id="33" name="角丸四角形 32"/>
          <p:cNvSpPr/>
          <p:nvPr/>
        </p:nvSpPr>
        <p:spPr>
          <a:xfrm>
            <a:off x="451339" y="879231"/>
            <a:ext cx="8241323" cy="879231"/>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角丸四角形 35"/>
          <p:cNvSpPr/>
          <p:nvPr/>
        </p:nvSpPr>
        <p:spPr>
          <a:xfrm>
            <a:off x="451339" y="1994389"/>
            <a:ext cx="8241323" cy="4466492"/>
          </a:xfrm>
          <a:prstGeom prst="roundRect">
            <a:avLst>
              <a:gd name="adj" fmla="val 3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248" name="テキスト ボックス 36"/>
          <p:cNvSpPr txBox="1">
            <a:spLocks noChangeArrowheads="1"/>
          </p:cNvSpPr>
          <p:nvPr/>
        </p:nvSpPr>
        <p:spPr bwMode="auto">
          <a:xfrm>
            <a:off x="517281" y="2032490"/>
            <a:ext cx="2526323"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latin typeface="ＭＳ Ｐゴシック" panose="020B0600070205080204" pitchFamily="50" charset="-128"/>
              </a:rPr>
              <a:t>活用事例：石川県穴水町</a:t>
            </a:r>
            <a:endParaRPr lang="ja-JP" altLang="en-US" sz="1477">
              <a:solidFill>
                <a:srgbClr val="0070C0"/>
              </a:solidFill>
              <a:latin typeface="ＭＳ Ｐゴシック" panose="020B0600070205080204" pitchFamily="50" charset="-128"/>
            </a:endParaRPr>
          </a:p>
        </p:txBody>
      </p:sp>
      <p:pic>
        <p:nvPicPr>
          <p:cNvPr id="10249" name="Picture 14"/>
          <p:cNvPicPr>
            <a:picLocks noChangeAspect="1" noChangeArrowheads="1"/>
          </p:cNvPicPr>
          <p:nvPr/>
        </p:nvPicPr>
        <p:blipFill>
          <a:blip r:embed="rId2">
            <a:extLst>
              <a:ext uri="{28A0092B-C50C-407E-A947-70E740481C1C}">
                <a14:useLocalDpi xmlns:a14="http://schemas.microsoft.com/office/drawing/2010/main" val="0"/>
              </a:ext>
            </a:extLst>
          </a:blip>
          <a:srcRect l="5136" t="2515" r="15044" b="6982"/>
          <a:stretch>
            <a:fillRect/>
          </a:stretch>
        </p:blipFill>
        <p:spPr bwMode="auto">
          <a:xfrm>
            <a:off x="1948962" y="2703635"/>
            <a:ext cx="4454769" cy="372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
        <p:nvSpPr>
          <p:cNvPr id="21" name="テキスト ボックス 28"/>
          <p:cNvSpPr txBox="1">
            <a:spLocks noChangeArrowheads="1"/>
          </p:cNvSpPr>
          <p:nvPr/>
        </p:nvSpPr>
        <p:spPr bwMode="auto">
          <a:xfrm>
            <a:off x="3707423" y="4633546"/>
            <a:ext cx="1082920" cy="319446"/>
          </a:xfrm>
          <a:prstGeom prst="rect">
            <a:avLst/>
          </a:prstGeom>
          <a:solidFill>
            <a:sysClr val="window" lastClr="FFFFFF"/>
          </a:solidFill>
          <a:ln w="9525">
            <a:solidFill>
              <a:sysClr val="windowText" lastClr="000000"/>
            </a:solidFill>
            <a:miter lim="800000"/>
            <a:headEnd/>
            <a:tailEnd/>
          </a:ln>
        </p:spPr>
        <p:txBody>
          <a:bodyPr>
            <a:spAutoFit/>
          </a:bodyPr>
          <a:lstStyle/>
          <a:p>
            <a:pPr algn="ctr" eaLnBrk="1" fontAlgn="auto" hangingPunct="1">
              <a:spcBef>
                <a:spcPts val="0"/>
              </a:spcBef>
              <a:spcAft>
                <a:spcPts val="0"/>
              </a:spcAft>
              <a:defRPr/>
            </a:pPr>
            <a:r>
              <a:rPr kumimoji="0" lang="ja-JP" altLang="en-US" sz="738" b="1" kern="0" dirty="0">
                <a:solidFill>
                  <a:prstClr val="black"/>
                </a:solidFill>
                <a:latin typeface="HGPｺﾞｼｯｸM" pitchFamily="50" charset="-128"/>
                <a:ea typeface="HGPｺﾞｼｯｸM" pitchFamily="50" charset="-128"/>
              </a:rPr>
              <a:t>復興まちづくり支援施設</a:t>
            </a:r>
          </a:p>
        </p:txBody>
      </p:sp>
      <p:sp>
        <p:nvSpPr>
          <p:cNvPr id="22" name="テキスト ボックス 29"/>
          <p:cNvSpPr txBox="1">
            <a:spLocks noChangeArrowheads="1"/>
          </p:cNvSpPr>
          <p:nvPr/>
        </p:nvSpPr>
        <p:spPr bwMode="auto">
          <a:xfrm>
            <a:off x="5479074" y="4218843"/>
            <a:ext cx="559777" cy="205890"/>
          </a:xfrm>
          <a:prstGeom prst="rect">
            <a:avLst/>
          </a:prstGeom>
          <a:solidFill>
            <a:sysClr val="window" lastClr="FFFFFF"/>
          </a:solidFill>
          <a:ln w="9525">
            <a:solidFill>
              <a:sysClr val="windowText" lastClr="000000"/>
            </a:solidFill>
            <a:miter lim="800000"/>
            <a:headEnd/>
            <a:tailEnd/>
          </a:ln>
        </p:spPr>
        <p:txBody>
          <a:bodyPr>
            <a:spAutoFit/>
          </a:bodyPr>
          <a:lstStyle/>
          <a:p>
            <a:pPr algn="ctr" eaLnBrk="1" fontAlgn="auto" hangingPunct="1">
              <a:spcBef>
                <a:spcPts val="0"/>
              </a:spcBef>
              <a:spcAft>
                <a:spcPts val="0"/>
              </a:spcAft>
              <a:defRPr/>
            </a:pPr>
            <a:r>
              <a:rPr kumimoji="0" lang="ja-JP" altLang="en-US" sz="738" b="1" kern="0" dirty="0">
                <a:solidFill>
                  <a:prstClr val="black"/>
                </a:solidFill>
                <a:latin typeface="HGPｺﾞｼｯｸM" pitchFamily="50" charset="-128"/>
                <a:ea typeface="HGPｺﾞｼｯｸM" pitchFamily="50" charset="-128"/>
              </a:rPr>
              <a:t>避難地</a:t>
            </a:r>
            <a:endParaRPr kumimoji="0" lang="en-US" altLang="ja-JP" sz="738" b="1" kern="0" dirty="0">
              <a:solidFill>
                <a:prstClr val="black"/>
              </a:solidFill>
              <a:latin typeface="HGPｺﾞｼｯｸM" pitchFamily="50" charset="-128"/>
              <a:ea typeface="HGPｺﾞｼｯｸM" pitchFamily="50" charset="-128"/>
            </a:endParaRPr>
          </a:p>
        </p:txBody>
      </p:sp>
      <p:sp>
        <p:nvSpPr>
          <p:cNvPr id="23" name="テキスト ボックス 30"/>
          <p:cNvSpPr txBox="1">
            <a:spLocks noChangeArrowheads="1"/>
          </p:cNvSpPr>
          <p:nvPr/>
        </p:nvSpPr>
        <p:spPr bwMode="auto">
          <a:xfrm>
            <a:off x="4092820" y="3569677"/>
            <a:ext cx="489438" cy="205890"/>
          </a:xfrm>
          <a:prstGeom prst="rect">
            <a:avLst/>
          </a:prstGeom>
          <a:solidFill>
            <a:sysClr val="window" lastClr="FFFFFF"/>
          </a:solidFill>
          <a:ln w="9525">
            <a:solidFill>
              <a:sysClr val="windowText" lastClr="000000"/>
            </a:solidFill>
            <a:miter lim="800000"/>
            <a:headEnd/>
            <a:tailEnd/>
          </a:ln>
        </p:spPr>
        <p:txBody>
          <a:bodyPr>
            <a:spAutoFit/>
          </a:bodyPr>
          <a:lstStyle/>
          <a:p>
            <a:pPr algn="ctr" eaLnBrk="1" fontAlgn="auto" hangingPunct="1">
              <a:spcBef>
                <a:spcPts val="0"/>
              </a:spcBef>
              <a:spcAft>
                <a:spcPts val="0"/>
              </a:spcAft>
              <a:defRPr/>
            </a:pPr>
            <a:r>
              <a:rPr kumimoji="0" lang="ja-JP" altLang="en-US" sz="738" kern="0" dirty="0">
                <a:solidFill>
                  <a:prstClr val="black"/>
                </a:solidFill>
                <a:latin typeface="HGPｺﾞｼｯｸM" pitchFamily="50" charset="-128"/>
                <a:ea typeface="HGPｺﾞｼｯｸM" pitchFamily="50" charset="-128"/>
              </a:rPr>
              <a:t>避難路</a:t>
            </a:r>
            <a:endParaRPr kumimoji="0" lang="en-US" altLang="ja-JP" sz="738" kern="0" dirty="0">
              <a:solidFill>
                <a:prstClr val="black"/>
              </a:solidFill>
              <a:latin typeface="HGPｺﾞｼｯｸM" pitchFamily="50" charset="-128"/>
              <a:ea typeface="HGPｺﾞｼｯｸM" pitchFamily="50" charset="-128"/>
            </a:endParaRPr>
          </a:p>
        </p:txBody>
      </p:sp>
      <p:cxnSp>
        <p:nvCxnSpPr>
          <p:cNvPr id="10253" name="直線コネクタ 23"/>
          <p:cNvCxnSpPr>
            <a:cxnSpLocks noChangeShapeType="1"/>
          </p:cNvCxnSpPr>
          <p:nvPr/>
        </p:nvCxnSpPr>
        <p:spPr bwMode="auto">
          <a:xfrm>
            <a:off x="5037992" y="5512778"/>
            <a:ext cx="112835" cy="20955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25" name="テキスト ボックス 34"/>
          <p:cNvSpPr txBox="1">
            <a:spLocks noChangeArrowheads="1"/>
          </p:cNvSpPr>
          <p:nvPr/>
        </p:nvSpPr>
        <p:spPr bwMode="auto">
          <a:xfrm>
            <a:off x="5156689" y="5722328"/>
            <a:ext cx="747346" cy="205890"/>
          </a:xfrm>
          <a:prstGeom prst="rect">
            <a:avLst/>
          </a:prstGeom>
          <a:solidFill>
            <a:sysClr val="window" lastClr="FFFFFF"/>
          </a:solidFill>
          <a:ln w="9525">
            <a:solidFill>
              <a:sysClr val="windowText" lastClr="000000"/>
            </a:solidFill>
            <a:miter lim="800000"/>
            <a:headEnd/>
            <a:tailEnd/>
          </a:ln>
        </p:spPr>
        <p:txBody>
          <a:bodyPr>
            <a:spAutoFit/>
          </a:bodyPr>
          <a:lstStyle/>
          <a:p>
            <a:pPr eaLnBrk="1" fontAlgn="auto" hangingPunct="1">
              <a:spcBef>
                <a:spcPts val="0"/>
              </a:spcBef>
              <a:spcAft>
                <a:spcPts val="0"/>
              </a:spcAft>
              <a:defRPr/>
            </a:pPr>
            <a:r>
              <a:rPr kumimoji="0" lang="ja-JP" altLang="en-US" sz="738" b="1" kern="0" dirty="0">
                <a:solidFill>
                  <a:prstClr val="black"/>
                </a:solidFill>
                <a:latin typeface="HGPｺﾞｼｯｸM" pitchFamily="50" charset="-128"/>
                <a:ea typeface="HGPｺﾞｼｯｸM" pitchFamily="50" charset="-128"/>
              </a:rPr>
              <a:t>防災備蓄倉庫</a:t>
            </a:r>
            <a:endParaRPr kumimoji="0" lang="en-US" altLang="ja-JP" sz="738" b="1" kern="0" dirty="0">
              <a:solidFill>
                <a:prstClr val="black"/>
              </a:solidFill>
              <a:latin typeface="HGPｺﾞｼｯｸM" pitchFamily="50" charset="-128"/>
              <a:ea typeface="HGPｺﾞｼｯｸM" pitchFamily="50" charset="-128"/>
            </a:endParaRPr>
          </a:p>
        </p:txBody>
      </p:sp>
      <p:sp>
        <p:nvSpPr>
          <p:cNvPr id="28" name="テキスト ボックス 27"/>
          <p:cNvSpPr txBox="1"/>
          <p:nvPr/>
        </p:nvSpPr>
        <p:spPr>
          <a:xfrm>
            <a:off x="615462" y="2514600"/>
            <a:ext cx="2031023" cy="2649764"/>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復興まちづくり支援施設</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・防災情報センター</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・多目的ホール　</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・防災備蓄倉庫</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・耐震性貯水槽等</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面積：１，５２７</a:t>
            </a:r>
            <a:r>
              <a:rPr kumimoji="0" lang="en-US" altLang="ja-JP" sz="1108" kern="0" dirty="0">
                <a:solidFill>
                  <a:prstClr val="black"/>
                </a:solidFill>
                <a:latin typeface="HGPｺﾞｼｯｸM" pitchFamily="50" charset="-128"/>
                <a:ea typeface="HGPｺﾞｼｯｸM" pitchFamily="50" charset="-128"/>
              </a:rPr>
              <a:t>m2</a:t>
            </a: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1/3</a:t>
            </a:r>
          </a:p>
        </p:txBody>
      </p:sp>
      <p:cxnSp>
        <p:nvCxnSpPr>
          <p:cNvPr id="10256" name="直線コネクタ 31"/>
          <p:cNvCxnSpPr>
            <a:cxnSpLocks noChangeShapeType="1"/>
          </p:cNvCxnSpPr>
          <p:nvPr/>
        </p:nvCxnSpPr>
        <p:spPr bwMode="auto">
          <a:xfrm>
            <a:off x="5103936" y="5366239"/>
            <a:ext cx="61546" cy="96715"/>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35" name="テキスト ボックス 34"/>
          <p:cNvSpPr txBox="1">
            <a:spLocks noChangeArrowheads="1"/>
          </p:cNvSpPr>
          <p:nvPr/>
        </p:nvSpPr>
        <p:spPr bwMode="auto">
          <a:xfrm>
            <a:off x="5169877" y="5313485"/>
            <a:ext cx="763466" cy="205890"/>
          </a:xfrm>
          <a:prstGeom prst="rect">
            <a:avLst/>
          </a:prstGeom>
          <a:solidFill>
            <a:sysClr val="window" lastClr="FFFFFF"/>
          </a:solidFill>
          <a:ln w="9525">
            <a:solidFill>
              <a:sysClr val="windowText" lastClr="000000"/>
            </a:solidFill>
            <a:miter lim="800000"/>
            <a:headEnd/>
            <a:tailEnd/>
          </a:ln>
        </p:spPr>
        <p:txBody>
          <a:bodyPr>
            <a:spAutoFit/>
          </a:bodyPr>
          <a:lstStyle/>
          <a:p>
            <a:pPr eaLnBrk="1" fontAlgn="auto" hangingPunct="1">
              <a:spcBef>
                <a:spcPts val="0"/>
              </a:spcBef>
              <a:spcAft>
                <a:spcPts val="0"/>
              </a:spcAft>
              <a:defRPr/>
            </a:pPr>
            <a:r>
              <a:rPr kumimoji="0" lang="ja-JP" altLang="en-US" sz="738" b="1" kern="0" dirty="0">
                <a:solidFill>
                  <a:prstClr val="black"/>
                </a:solidFill>
                <a:latin typeface="HGPｺﾞｼｯｸM" pitchFamily="50" charset="-128"/>
                <a:ea typeface="HGPｺﾞｼｯｸM" pitchFamily="50" charset="-128"/>
              </a:rPr>
              <a:t>耐震性貯水槽</a:t>
            </a:r>
            <a:endParaRPr kumimoji="0" lang="en-US" altLang="ja-JP" sz="738" b="1" kern="0" dirty="0">
              <a:solidFill>
                <a:prstClr val="black"/>
              </a:solidFill>
              <a:latin typeface="HGPｺﾞｼｯｸM" pitchFamily="50" charset="-128"/>
              <a:ea typeface="HGPｺﾞｼｯｸM" pitchFamily="50" charset="-128"/>
            </a:endParaRPr>
          </a:p>
        </p:txBody>
      </p:sp>
      <p:pic>
        <p:nvPicPr>
          <p:cNvPr id="10258" name="図 3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62" y="2628900"/>
            <a:ext cx="1803889" cy="119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8193" y="2343151"/>
            <a:ext cx="1696915" cy="126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45"/>
          <p:cNvSpPr txBox="1"/>
          <p:nvPr/>
        </p:nvSpPr>
        <p:spPr>
          <a:xfrm>
            <a:off x="6466743" y="4363916"/>
            <a:ext cx="2032488" cy="1967783"/>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避難地</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面積：１，５６０</a:t>
            </a:r>
            <a:r>
              <a:rPr kumimoji="0" lang="en-US" altLang="ja-JP" sz="1108" kern="0" dirty="0">
                <a:solidFill>
                  <a:prstClr val="black"/>
                </a:solidFill>
                <a:latin typeface="HGPｺﾞｼｯｸM" pitchFamily="50" charset="-128"/>
                <a:ea typeface="HGPｺﾞｼｯｸM" pitchFamily="50" charset="-128"/>
              </a:rPr>
              <a:t>m2</a:t>
            </a: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pic>
        <p:nvPicPr>
          <p:cNvPr id="10261" name="図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9062" y="4440116"/>
            <a:ext cx="1799492" cy="127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30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4"/>
          <p:cNvSpPr txBox="1">
            <a:spLocks noChangeArrowheads="1"/>
          </p:cNvSpPr>
          <p:nvPr/>
        </p:nvSpPr>
        <p:spPr bwMode="auto">
          <a:xfrm>
            <a:off x="611066" y="1184031"/>
            <a:ext cx="8015654" cy="5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846"/>
              </a:lnSpc>
              <a:spcBef>
                <a:spcPct val="0"/>
              </a:spcBef>
              <a:buNone/>
            </a:pPr>
            <a:r>
              <a:rPr lang="ja-JP" altLang="en-US" sz="1292">
                <a:solidFill>
                  <a:srgbClr val="000000"/>
                </a:solidFill>
              </a:rPr>
              <a:t>　平成</a:t>
            </a:r>
            <a:r>
              <a:rPr lang="en-US" altLang="ja-JP" sz="1292">
                <a:solidFill>
                  <a:srgbClr val="000000"/>
                </a:solidFill>
              </a:rPr>
              <a:t>28</a:t>
            </a:r>
            <a:r>
              <a:rPr lang="ja-JP" altLang="en-US" sz="1292">
                <a:solidFill>
                  <a:srgbClr val="000000"/>
                </a:solidFill>
              </a:rPr>
              <a:t>年</a:t>
            </a:r>
            <a:r>
              <a:rPr lang="en-US" altLang="ja-JP" sz="1292">
                <a:solidFill>
                  <a:srgbClr val="000000"/>
                </a:solidFill>
              </a:rPr>
              <a:t>12</a:t>
            </a:r>
            <a:r>
              <a:rPr lang="ja-JP" altLang="en-US" sz="1292">
                <a:solidFill>
                  <a:srgbClr val="000000"/>
                </a:solidFill>
              </a:rPr>
              <a:t>月の大規模火災の被災地である新潟県糸魚川市では、被災した地区における防災性の向上を図るため、避難路（狭隘道路を拡幅） 、避難地（被災宅地を買い取り整備）、水路（取水施設）を整備。</a:t>
            </a:r>
            <a:endParaRPr lang="en-US" altLang="ja-JP" sz="1292">
              <a:solidFill>
                <a:srgbClr val="000000"/>
              </a:solidFill>
            </a:endParaRPr>
          </a:p>
        </p:txBody>
      </p:sp>
      <p:sp>
        <p:nvSpPr>
          <p:cNvPr id="12291" name="テキスト ボックス 24"/>
          <p:cNvSpPr txBox="1">
            <a:spLocks noChangeArrowheads="1"/>
          </p:cNvSpPr>
          <p:nvPr/>
        </p:nvSpPr>
        <p:spPr bwMode="auto">
          <a:xfrm>
            <a:off x="517282" y="902678"/>
            <a:ext cx="139651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事業概要</a:t>
            </a:r>
          </a:p>
        </p:txBody>
      </p:sp>
      <p:sp>
        <p:nvSpPr>
          <p:cNvPr id="19" name="タイトル 1"/>
          <p:cNvSpPr>
            <a:spLocks noGrp="1"/>
          </p:cNvSpPr>
          <p:nvPr>
            <p:ph type="title"/>
          </p:nvPr>
        </p:nvSpPr>
        <p:spPr>
          <a:xfrm>
            <a:off x="0" y="0"/>
            <a:ext cx="7609743" cy="439615"/>
          </a:xfrm>
        </p:spPr>
        <p:txBody>
          <a:bodyPr/>
          <a:lstStyle/>
          <a:p>
            <a:pPr>
              <a:defRPr/>
            </a:pPr>
            <a:r>
              <a:rPr lang="ja-JP" altLang="en-US" sz="2215" dirty="0">
                <a:latin typeface="+mj-ea"/>
              </a:rPr>
              <a:t>都市防災総合推進事業</a:t>
            </a:r>
            <a:r>
              <a:rPr lang="en-US" altLang="ja-JP" sz="2215" dirty="0">
                <a:latin typeface="+mj-ea"/>
              </a:rPr>
              <a:t>【</a:t>
            </a:r>
            <a:r>
              <a:rPr lang="ja-JP" altLang="en-US" sz="2215" dirty="0">
                <a:latin typeface="+mj-ea"/>
              </a:rPr>
              <a:t>活用事例（</a:t>
            </a:r>
            <a:r>
              <a:rPr lang="en-US" altLang="ja-JP" sz="2215" dirty="0">
                <a:latin typeface="+mj-ea"/>
              </a:rPr>
              <a:t>H28</a:t>
            </a:r>
            <a:r>
              <a:rPr lang="ja-JP" altLang="en-US" sz="2215" dirty="0">
                <a:latin typeface="+mj-ea"/>
              </a:rPr>
              <a:t>糸魚川大規模火災）</a:t>
            </a:r>
            <a:r>
              <a:rPr lang="en-US" altLang="ja-JP" sz="2215" dirty="0">
                <a:latin typeface="+mj-ea"/>
              </a:rPr>
              <a:t>】</a:t>
            </a:r>
            <a:endParaRPr lang="ja-JP" altLang="en-US" sz="2215" dirty="0">
              <a:latin typeface="+mj-ea"/>
            </a:endParaRPr>
          </a:p>
        </p:txBody>
      </p:sp>
      <p:sp>
        <p:nvSpPr>
          <p:cNvPr id="33" name="角丸四角形 32"/>
          <p:cNvSpPr/>
          <p:nvPr/>
        </p:nvSpPr>
        <p:spPr>
          <a:xfrm>
            <a:off x="451339" y="879231"/>
            <a:ext cx="8241323" cy="977412"/>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角丸四角形 35"/>
          <p:cNvSpPr/>
          <p:nvPr/>
        </p:nvSpPr>
        <p:spPr>
          <a:xfrm>
            <a:off x="451339" y="2047143"/>
            <a:ext cx="8241323" cy="4413738"/>
          </a:xfrm>
          <a:prstGeom prst="roundRect">
            <a:avLst>
              <a:gd name="adj" fmla="val 3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pic>
        <p:nvPicPr>
          <p:cNvPr id="1229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6562" y="2233246"/>
            <a:ext cx="5550877" cy="41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テキスト ボックス 10"/>
          <p:cNvSpPr txBox="1">
            <a:spLocks noChangeArrowheads="1"/>
          </p:cNvSpPr>
          <p:nvPr/>
        </p:nvSpPr>
        <p:spPr bwMode="auto">
          <a:xfrm>
            <a:off x="6698274" y="4623289"/>
            <a:ext cx="1806819" cy="163641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lnSpc>
                <a:spcPct val="150000"/>
              </a:lnSpc>
              <a:spcBef>
                <a:spcPct val="0"/>
              </a:spcBef>
              <a:buFontTx/>
              <a:buNone/>
            </a:pPr>
            <a:r>
              <a:rPr lang="ja-JP" altLang="en-US" sz="1292"/>
              <a:t>凡　例</a:t>
            </a:r>
            <a:endParaRPr lang="en-US" altLang="ja-JP" sz="1292"/>
          </a:p>
          <a:p>
            <a:pPr>
              <a:lnSpc>
                <a:spcPct val="150000"/>
              </a:lnSpc>
              <a:spcBef>
                <a:spcPct val="0"/>
              </a:spcBef>
              <a:buFontTx/>
              <a:buNone/>
            </a:pPr>
            <a:r>
              <a:rPr lang="ja-JP" altLang="en-US" sz="1108"/>
              <a:t>避難路</a:t>
            </a:r>
            <a:endParaRPr lang="en-US" altLang="ja-JP" sz="1108"/>
          </a:p>
          <a:p>
            <a:pPr>
              <a:lnSpc>
                <a:spcPct val="150000"/>
              </a:lnSpc>
              <a:spcBef>
                <a:spcPct val="0"/>
              </a:spcBef>
              <a:buFontTx/>
              <a:buNone/>
            </a:pPr>
            <a:r>
              <a:rPr lang="ja-JP" altLang="en-US" sz="1108"/>
              <a:t>避難地</a:t>
            </a:r>
            <a:endParaRPr lang="en-US" altLang="ja-JP" sz="1108"/>
          </a:p>
          <a:p>
            <a:pPr>
              <a:lnSpc>
                <a:spcPct val="150000"/>
              </a:lnSpc>
              <a:spcBef>
                <a:spcPct val="0"/>
              </a:spcBef>
              <a:buFontTx/>
              <a:buNone/>
            </a:pPr>
            <a:r>
              <a:rPr lang="ja-JP" altLang="en-US" sz="1108"/>
              <a:t>水路（取水施設）</a:t>
            </a:r>
            <a:endParaRPr lang="en-US" altLang="ja-JP" sz="1108"/>
          </a:p>
          <a:p>
            <a:pPr>
              <a:lnSpc>
                <a:spcPct val="150000"/>
              </a:lnSpc>
              <a:spcBef>
                <a:spcPct val="0"/>
              </a:spcBef>
              <a:buFontTx/>
              <a:buNone/>
            </a:pPr>
            <a:r>
              <a:rPr lang="ja-JP" altLang="en-US" sz="1108"/>
              <a:t>被災区域</a:t>
            </a:r>
            <a:endParaRPr lang="en-US" altLang="ja-JP" sz="1108"/>
          </a:p>
          <a:p>
            <a:pPr>
              <a:lnSpc>
                <a:spcPct val="150000"/>
              </a:lnSpc>
              <a:spcBef>
                <a:spcPct val="0"/>
              </a:spcBef>
              <a:buFontTx/>
              <a:buNone/>
            </a:pPr>
            <a:r>
              <a:rPr lang="ja-JP" altLang="en-US" sz="1108"/>
              <a:t>不燃化促進区域</a:t>
            </a:r>
          </a:p>
        </p:txBody>
      </p:sp>
      <p:pic>
        <p:nvPicPr>
          <p:cNvPr id="12297" name="図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027" y="5059974"/>
            <a:ext cx="533400" cy="9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図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6169" y="5523036"/>
            <a:ext cx="246185" cy="1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図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5493" y="5785339"/>
            <a:ext cx="502627" cy="1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図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6958" y="6071089"/>
            <a:ext cx="504092" cy="7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テキスト ボックス 36"/>
          <p:cNvSpPr txBox="1"/>
          <p:nvPr/>
        </p:nvSpPr>
        <p:spPr>
          <a:xfrm>
            <a:off x="638908" y="2623039"/>
            <a:ext cx="2055935" cy="1797287"/>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避難路</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幅員：</a:t>
            </a:r>
            <a:r>
              <a:rPr kumimoji="0" lang="en-US" altLang="ja-JP" sz="1108" kern="0" dirty="0">
                <a:solidFill>
                  <a:prstClr val="black"/>
                </a:solidFill>
                <a:latin typeface="HGPｺﾞｼｯｸM" pitchFamily="50" charset="-128"/>
                <a:ea typeface="HGPｺﾞｼｯｸM" pitchFamily="50" charset="-128"/>
              </a:rPr>
              <a:t>6</a:t>
            </a:r>
            <a:r>
              <a:rPr kumimoji="0" lang="ja-JP" altLang="en-US" sz="1108" kern="0" dirty="0" err="1">
                <a:solidFill>
                  <a:prstClr val="black"/>
                </a:solidFill>
                <a:latin typeface="HGPｺﾞｼｯｸM" pitchFamily="50" charset="-128"/>
                <a:ea typeface="HGPｺﾞｼｯｸM" pitchFamily="50" charset="-128"/>
              </a:rPr>
              <a:t>ｍ</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pic>
        <p:nvPicPr>
          <p:cNvPr id="12302" name="図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6559" y="2686051"/>
            <a:ext cx="1531326" cy="115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37"/>
          <p:cNvSpPr txBox="1"/>
          <p:nvPr/>
        </p:nvSpPr>
        <p:spPr>
          <a:xfrm>
            <a:off x="638908" y="4545624"/>
            <a:ext cx="2055935" cy="1797287"/>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避難地</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面積：</a:t>
            </a:r>
            <a:r>
              <a:rPr kumimoji="0" lang="en-US" altLang="ja-JP" sz="1108" kern="0" dirty="0">
                <a:solidFill>
                  <a:prstClr val="black"/>
                </a:solidFill>
                <a:latin typeface="HGPｺﾞｼｯｸM" pitchFamily="50" charset="-128"/>
                <a:ea typeface="HGPｺﾞｼｯｸM" pitchFamily="50" charset="-128"/>
              </a:rPr>
              <a:t> 2</a:t>
            </a:r>
            <a:r>
              <a:rPr kumimoji="0" lang="ja-JP" altLang="en-US" sz="1108" kern="0" dirty="0" err="1">
                <a:solidFill>
                  <a:prstClr val="black"/>
                </a:solidFill>
                <a:latin typeface="HGPｺﾞｼｯｸM" pitchFamily="50" charset="-128"/>
                <a:ea typeface="HGPｺﾞｼｯｸM" pitchFamily="50" charset="-128"/>
              </a:rPr>
              <a:t>，</a:t>
            </a:r>
            <a:r>
              <a:rPr kumimoji="0" lang="en-US" altLang="ja-JP" sz="1108" kern="0" dirty="0">
                <a:solidFill>
                  <a:prstClr val="black"/>
                </a:solidFill>
                <a:latin typeface="HGPｺﾞｼｯｸM" pitchFamily="50" charset="-128"/>
                <a:ea typeface="HGPｺﾞｼｯｸM" pitchFamily="50" charset="-128"/>
              </a:rPr>
              <a:t>980m2 </a:t>
            </a:r>
            <a:r>
              <a:rPr kumimoji="0" lang="ja-JP" altLang="en-US" sz="1108" kern="0" dirty="0">
                <a:solidFill>
                  <a:prstClr val="black"/>
                </a:solidFill>
                <a:latin typeface="HGPｺﾞｼｯｸM" pitchFamily="50" charset="-128"/>
                <a:ea typeface="HGPｺﾞｼｯｸM" pitchFamily="50" charset="-128"/>
              </a:rPr>
              <a:t>（</a:t>
            </a:r>
            <a:r>
              <a:rPr kumimoji="0" lang="en-US" altLang="ja-JP" sz="1108" kern="0" dirty="0">
                <a:solidFill>
                  <a:prstClr val="black"/>
                </a:solidFill>
                <a:latin typeface="HGPｺﾞｼｯｸM" pitchFamily="50" charset="-128"/>
                <a:ea typeface="HGPｺﾞｼｯｸM" pitchFamily="50" charset="-128"/>
              </a:rPr>
              <a:t>8</a:t>
            </a:r>
            <a:r>
              <a:rPr kumimoji="0" lang="ja-JP" altLang="en-US" sz="1108" kern="0" dirty="0">
                <a:solidFill>
                  <a:prstClr val="black"/>
                </a:solidFill>
                <a:latin typeface="HGPｺﾞｼｯｸM" pitchFamily="50" charset="-128"/>
                <a:ea typeface="HGPｺﾞｼｯｸM" pitchFamily="50" charset="-128"/>
              </a:rPr>
              <a:t>箇所計）　</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pic>
        <p:nvPicPr>
          <p:cNvPr id="12304" name="図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251" y="4646735"/>
            <a:ext cx="1560634" cy="109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6698273" y="2582008"/>
            <a:ext cx="1834662" cy="1626792"/>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水路（取水施設）</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pic>
        <p:nvPicPr>
          <p:cNvPr id="12306" name="図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93524" y="2712427"/>
            <a:ext cx="165002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7911612" y="5276850"/>
            <a:ext cx="486508" cy="133350"/>
          </a:xfrm>
          <a:prstGeom prst="rect">
            <a:avLst/>
          </a:prstGeom>
          <a:solidFill>
            <a:srgbClr val="00B050">
              <a:alpha val="39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08" name="テキスト ボックス 36"/>
          <p:cNvSpPr txBox="1">
            <a:spLocks noChangeArrowheads="1"/>
          </p:cNvSpPr>
          <p:nvPr/>
        </p:nvSpPr>
        <p:spPr bwMode="auto">
          <a:xfrm>
            <a:off x="517282" y="2032490"/>
            <a:ext cx="259226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latin typeface="ＭＳ Ｐゴシック" panose="020B0600070205080204" pitchFamily="50" charset="-128"/>
              </a:rPr>
              <a:t>活用事例：新潟県糸魚川市</a:t>
            </a:r>
            <a:endParaRPr lang="ja-JP" altLang="en-US" sz="1477">
              <a:solidFill>
                <a:srgbClr val="0070C0"/>
              </a:solidFill>
              <a:latin typeface="ＭＳ Ｐゴシック" panose="020B0600070205080204" pitchFamily="50" charset="-128"/>
            </a:endParaRPr>
          </a:p>
        </p:txBody>
      </p:sp>
      <p:sp>
        <p:nvSpPr>
          <p:cNvPr id="18" name="フリーフォーム 17"/>
          <p:cNvSpPr/>
          <p:nvPr/>
        </p:nvSpPr>
        <p:spPr>
          <a:xfrm>
            <a:off x="2945423" y="5637336"/>
            <a:ext cx="232997" cy="83526"/>
          </a:xfrm>
          <a:custGeom>
            <a:avLst/>
            <a:gdLst>
              <a:gd name="connsiteX0" fmla="*/ 0 w 252334"/>
              <a:gd name="connsiteY0" fmla="*/ 0 h 89941"/>
              <a:gd name="connsiteX1" fmla="*/ 252334 w 252334"/>
              <a:gd name="connsiteY1" fmla="*/ 7495 h 89941"/>
              <a:gd name="connsiteX2" fmla="*/ 247337 w 252334"/>
              <a:gd name="connsiteY2" fmla="*/ 89941 h 89941"/>
              <a:gd name="connsiteX3" fmla="*/ 0 w 252334"/>
              <a:gd name="connsiteY3" fmla="*/ 82446 h 89941"/>
              <a:gd name="connsiteX4" fmla="*/ 0 w 252334"/>
              <a:gd name="connsiteY4" fmla="*/ 0 h 8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4" h="89941">
                <a:moveTo>
                  <a:pt x="0" y="0"/>
                </a:moveTo>
                <a:lnTo>
                  <a:pt x="252334" y="7495"/>
                </a:lnTo>
                <a:lnTo>
                  <a:pt x="247337" y="89941"/>
                </a:lnTo>
                <a:lnTo>
                  <a:pt x="0" y="82446"/>
                </a:lnTo>
                <a:cubicBezTo>
                  <a:pt x="833" y="57462"/>
                  <a:pt x="1665" y="32479"/>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フリーフォーム 25"/>
          <p:cNvSpPr/>
          <p:nvPr/>
        </p:nvSpPr>
        <p:spPr>
          <a:xfrm>
            <a:off x="5839558" y="2763716"/>
            <a:ext cx="240323" cy="820615"/>
          </a:xfrm>
          <a:custGeom>
            <a:avLst/>
            <a:gdLst>
              <a:gd name="connsiteX0" fmla="*/ 170726 w 260430"/>
              <a:gd name="connsiteY0" fmla="*/ 0 h 888357"/>
              <a:gd name="connsiteX1" fmla="*/ 92597 w 260430"/>
              <a:gd name="connsiteY1" fmla="*/ 2894 h 888357"/>
              <a:gd name="connsiteX2" fmla="*/ 0 w 260430"/>
              <a:gd name="connsiteY2" fmla="*/ 121534 h 888357"/>
              <a:gd name="connsiteX3" fmla="*/ 63660 w 260430"/>
              <a:gd name="connsiteY3" fmla="*/ 358815 h 888357"/>
              <a:gd name="connsiteX4" fmla="*/ 83916 w 260430"/>
              <a:gd name="connsiteY4" fmla="*/ 541116 h 888357"/>
              <a:gd name="connsiteX5" fmla="*/ 98384 w 260430"/>
              <a:gd name="connsiteY5" fmla="*/ 844952 h 888357"/>
              <a:gd name="connsiteX6" fmla="*/ 124427 w 260430"/>
              <a:gd name="connsiteY6" fmla="*/ 888357 h 888357"/>
              <a:gd name="connsiteX7" fmla="*/ 202557 w 260430"/>
              <a:gd name="connsiteY7" fmla="*/ 882570 h 888357"/>
              <a:gd name="connsiteX8" fmla="*/ 185194 w 260430"/>
              <a:gd name="connsiteY8" fmla="*/ 454306 h 888357"/>
              <a:gd name="connsiteX9" fmla="*/ 260430 w 260430"/>
              <a:gd name="connsiteY9" fmla="*/ 410901 h 888357"/>
              <a:gd name="connsiteX10" fmla="*/ 217025 w 260430"/>
              <a:gd name="connsiteY10" fmla="*/ 133109 h 888357"/>
              <a:gd name="connsiteX11" fmla="*/ 217025 w 260430"/>
              <a:gd name="connsiteY11" fmla="*/ 133109 h 888357"/>
              <a:gd name="connsiteX12" fmla="*/ 205450 w 260430"/>
              <a:gd name="connsiteY12" fmla="*/ 92597 h 888357"/>
              <a:gd name="connsiteX13" fmla="*/ 170726 w 260430"/>
              <a:gd name="connsiteY13" fmla="*/ 0 h 8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430" h="888357">
                <a:moveTo>
                  <a:pt x="170726" y="0"/>
                </a:moveTo>
                <a:lnTo>
                  <a:pt x="92597" y="2894"/>
                </a:lnTo>
                <a:lnTo>
                  <a:pt x="0" y="121534"/>
                </a:lnTo>
                <a:lnTo>
                  <a:pt x="63660" y="358815"/>
                </a:lnTo>
                <a:lnTo>
                  <a:pt x="83916" y="541116"/>
                </a:lnTo>
                <a:lnTo>
                  <a:pt x="98384" y="844952"/>
                </a:lnTo>
                <a:lnTo>
                  <a:pt x="124427" y="888357"/>
                </a:lnTo>
                <a:lnTo>
                  <a:pt x="202557" y="882570"/>
                </a:lnTo>
                <a:lnTo>
                  <a:pt x="185194" y="454306"/>
                </a:lnTo>
                <a:lnTo>
                  <a:pt x="260430" y="410901"/>
                </a:lnTo>
                <a:lnTo>
                  <a:pt x="217025" y="133109"/>
                </a:lnTo>
                <a:lnTo>
                  <a:pt x="217025" y="133109"/>
                </a:lnTo>
                <a:lnTo>
                  <a:pt x="205450" y="92597"/>
                </a:lnTo>
                <a:lnTo>
                  <a:pt x="17072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43803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テキスト ボックス 82"/>
          <p:cNvSpPr txBox="1"/>
          <p:nvPr/>
        </p:nvSpPr>
        <p:spPr>
          <a:xfrm>
            <a:off x="400051" y="886559"/>
            <a:ext cx="8373208" cy="1397977"/>
          </a:xfrm>
          <a:prstGeom prst="rect">
            <a:avLst/>
          </a:prstGeom>
          <a:noFill/>
          <a:ln w="25400">
            <a:solidFill>
              <a:schemeClr val="tx2"/>
            </a:solidFill>
          </a:ln>
        </p:spPr>
        <p:txBody>
          <a:bodyPr tIns="28315" bIns="28315"/>
          <a:lstStyle/>
          <a:p>
            <a:pPr marL="212281" indent="-212281">
              <a:lnSpc>
                <a:spcPct val="150000"/>
              </a:lnSpc>
              <a:defRPr/>
            </a:pPr>
            <a:r>
              <a:rPr lang="ja-JP" altLang="en-US" sz="1292">
                <a:latin typeface="+mn-ea"/>
              </a:rPr>
              <a:t>　</a:t>
            </a:r>
            <a:endParaRPr lang="en-US" altLang="ja-JP" sz="1292">
              <a:latin typeface="+mn-ea"/>
            </a:endParaRPr>
          </a:p>
          <a:p>
            <a:pPr marL="212281" indent="-212281">
              <a:lnSpc>
                <a:spcPct val="150000"/>
              </a:lnSpc>
              <a:defRPr/>
            </a:pPr>
            <a:endParaRPr lang="en-US" altLang="ja-JP" sz="1292" dirty="0">
              <a:latin typeface="+mn-ea"/>
              <a:ea typeface="+mn-ea"/>
            </a:endParaRPr>
          </a:p>
        </p:txBody>
      </p:sp>
      <p:sp>
        <p:nvSpPr>
          <p:cNvPr id="6" name="正方形/長方形 5"/>
          <p:cNvSpPr/>
          <p:nvPr/>
        </p:nvSpPr>
        <p:spPr>
          <a:xfrm>
            <a:off x="461597" y="908539"/>
            <a:ext cx="8239857" cy="1344086"/>
          </a:xfrm>
          <a:prstGeom prst="rect">
            <a:avLst/>
          </a:prstGeom>
        </p:spPr>
        <p:txBody>
          <a:bodyPr>
            <a:spAutoFit/>
          </a:bodyPr>
          <a:lstStyle/>
          <a:p>
            <a:pPr>
              <a:defRPr/>
            </a:pPr>
            <a:r>
              <a:rPr lang="ja-JP" altLang="en-US" sz="1292" b="1" dirty="0">
                <a:latin typeface="+mn-ea"/>
                <a:ea typeface="+mn-ea"/>
                <a:cs typeface="Times New Roman" panose="02020603050405020304" pitchFamily="18" charset="0"/>
              </a:rPr>
              <a:t>○ </a:t>
            </a:r>
            <a:r>
              <a:rPr lang="ja-JP" altLang="ja-JP" sz="1292" b="1" dirty="0">
                <a:latin typeface="+mn-ea"/>
                <a:ea typeface="+mn-ea"/>
              </a:rPr>
              <a:t>都市防災総合推進事業</a:t>
            </a:r>
            <a:r>
              <a:rPr lang="ja-JP" altLang="en-US" sz="1292" b="1" dirty="0">
                <a:latin typeface="+mn-ea"/>
                <a:ea typeface="+mn-ea"/>
              </a:rPr>
              <a:t>により事前防災対策としての水路整備</a:t>
            </a:r>
            <a:r>
              <a:rPr lang="ja-JP" altLang="ja-JP" sz="1292" b="1" dirty="0">
                <a:latin typeface="+mn-ea"/>
                <a:ea typeface="+mn-ea"/>
              </a:rPr>
              <a:t>を</a:t>
            </a:r>
            <a:r>
              <a:rPr lang="ja-JP" altLang="en-US" sz="1292" b="1" dirty="0">
                <a:latin typeface="+mn-ea"/>
                <a:ea typeface="+mn-ea"/>
              </a:rPr>
              <a:t>支援</a:t>
            </a:r>
            <a:endParaRPr lang="en-US" altLang="ja-JP" sz="1292" b="1" dirty="0">
              <a:latin typeface="+mn-ea"/>
              <a:ea typeface="+mn-ea"/>
            </a:endParaRPr>
          </a:p>
          <a:p>
            <a:pPr>
              <a:defRPr/>
            </a:pPr>
            <a:r>
              <a:rPr lang="ja-JP" altLang="en-US" sz="1292" dirty="0">
                <a:latin typeface="+mn-ea"/>
                <a:ea typeface="+mn-ea"/>
                <a:cs typeface="Times New Roman" panose="02020603050405020304" pitchFamily="18" charset="0"/>
              </a:rPr>
              <a:t>　平成</a:t>
            </a:r>
            <a:r>
              <a:rPr lang="en-US" altLang="ja-JP" sz="1292" dirty="0">
                <a:latin typeface="+mn-ea"/>
                <a:ea typeface="+mn-ea"/>
                <a:cs typeface="Times New Roman" panose="02020603050405020304" pitchFamily="18" charset="0"/>
              </a:rPr>
              <a:t>28</a:t>
            </a:r>
            <a:r>
              <a:rPr lang="ja-JP" altLang="en-US" sz="1292" dirty="0">
                <a:latin typeface="+mn-ea"/>
                <a:ea typeface="+mn-ea"/>
                <a:cs typeface="Times New Roman" panose="02020603050405020304" pitchFamily="18" charset="0"/>
              </a:rPr>
              <a:t>年</a:t>
            </a:r>
            <a:r>
              <a:rPr lang="en-US" altLang="ja-JP" sz="1292" dirty="0">
                <a:latin typeface="+mn-ea"/>
                <a:ea typeface="+mn-ea"/>
                <a:cs typeface="Times New Roman" panose="02020603050405020304" pitchFamily="18" charset="0"/>
              </a:rPr>
              <a:t>12</a:t>
            </a:r>
            <a:r>
              <a:rPr lang="ja-JP" altLang="en-US" sz="1292" dirty="0">
                <a:latin typeface="+mn-ea"/>
                <a:ea typeface="+mn-ea"/>
                <a:cs typeface="Times New Roman" panose="02020603050405020304" pitchFamily="18" charset="0"/>
              </a:rPr>
              <a:t>月に発生した</a:t>
            </a:r>
            <a:r>
              <a:rPr lang="ja-JP" altLang="en-US" sz="1292" dirty="0">
                <a:latin typeface="+mn-ea"/>
                <a:ea typeface="+mn-ea"/>
              </a:rPr>
              <a:t>糸魚川市での大規模火災を踏まえ、</a:t>
            </a:r>
            <a:r>
              <a:rPr lang="ja-JP" altLang="ja-JP" sz="1292" dirty="0">
                <a:latin typeface="+mn-ea"/>
                <a:ea typeface="+mn-ea"/>
              </a:rPr>
              <a:t>都市防災総合推進事業（</a:t>
            </a:r>
            <a:r>
              <a:rPr lang="ja-JP" altLang="en-US" sz="1292" dirty="0">
                <a:latin typeface="+mn-ea"/>
                <a:ea typeface="+mn-ea"/>
              </a:rPr>
              <a:t>防災・安全交付金</a:t>
            </a:r>
            <a:r>
              <a:rPr lang="ja-JP" altLang="ja-JP" sz="1292" dirty="0">
                <a:latin typeface="+mn-ea"/>
                <a:ea typeface="+mn-ea"/>
              </a:rPr>
              <a:t>）</a:t>
            </a:r>
            <a:r>
              <a:rPr lang="ja-JP" altLang="en-US" sz="1292" dirty="0">
                <a:latin typeface="+mn-ea"/>
                <a:ea typeface="+mn-ea"/>
              </a:rPr>
              <a:t>にて事前防災対策としての水路整備について、</a:t>
            </a:r>
            <a:r>
              <a:rPr lang="ja-JP" altLang="ja-JP" sz="1292" dirty="0">
                <a:latin typeface="+mn-ea"/>
                <a:ea typeface="+mn-ea"/>
              </a:rPr>
              <a:t>現行の要綱における地区公共施設（道路、公園、緑地、広場その他の施設）</a:t>
            </a:r>
            <a:r>
              <a:rPr lang="ja-JP" altLang="en-US" sz="1292" dirty="0">
                <a:latin typeface="+mn-ea"/>
                <a:ea typeface="+mn-ea"/>
              </a:rPr>
              <a:t>のうち、その他の施設として支援</a:t>
            </a:r>
            <a:r>
              <a:rPr lang="ja-JP" altLang="ja-JP" sz="1292" dirty="0">
                <a:latin typeface="+mn-ea"/>
                <a:ea typeface="+mn-ea"/>
              </a:rPr>
              <a:t>。</a:t>
            </a:r>
            <a:endParaRPr lang="en-US" altLang="ja-JP" sz="1292" dirty="0">
              <a:latin typeface="+mn-ea"/>
              <a:ea typeface="+mn-ea"/>
            </a:endParaRPr>
          </a:p>
          <a:p>
            <a:pPr>
              <a:lnSpc>
                <a:spcPts val="923"/>
              </a:lnSpc>
              <a:defRPr/>
            </a:pPr>
            <a:endParaRPr lang="en-US" altLang="ja-JP" sz="1292" dirty="0">
              <a:latin typeface="+mn-ea"/>
              <a:ea typeface="+mn-ea"/>
            </a:endParaRPr>
          </a:p>
          <a:p>
            <a:pPr>
              <a:defRPr/>
            </a:pPr>
            <a:r>
              <a:rPr lang="ja-JP" altLang="ja-JP" sz="1108" dirty="0"/>
              <a:t>※地区公共施設の要件（</a:t>
            </a:r>
            <a:r>
              <a:rPr lang="ja-JP" altLang="en-US" sz="1108" dirty="0"/>
              <a:t>社会資本総合交付金交付要綱</a:t>
            </a:r>
            <a:r>
              <a:rPr lang="ja-JP" altLang="ja-JP" sz="1108" dirty="0"/>
              <a:t>１．３　２）イ、ロ及びハ</a:t>
            </a:r>
            <a:r>
              <a:rPr lang="en-US" altLang="ja-JP" sz="1108" dirty="0"/>
              <a:t> </a:t>
            </a:r>
            <a:r>
              <a:rPr lang="ja-JP" altLang="en-US" sz="1108" dirty="0"/>
              <a:t>： </a:t>
            </a:r>
            <a:r>
              <a:rPr lang="ja-JP" altLang="ja-JP" sz="1108" dirty="0"/>
              <a:t>地域防災計画等に位置付けられている等）を満たすものに限る。</a:t>
            </a:r>
            <a:endParaRPr lang="ja-JP" altLang="en-US" sz="1108" dirty="0">
              <a:latin typeface="ＭＳ Ｐゴシック" panose="020B0600070205080204" pitchFamily="50" charset="-128"/>
            </a:endParaRPr>
          </a:p>
        </p:txBody>
      </p:sp>
      <p:sp>
        <p:nvSpPr>
          <p:cNvPr id="11268" name="テキスト ボックス 49"/>
          <p:cNvSpPr txBox="1">
            <a:spLocks noChangeArrowheads="1"/>
          </p:cNvSpPr>
          <p:nvPr/>
        </p:nvSpPr>
        <p:spPr bwMode="auto">
          <a:xfrm>
            <a:off x="663820" y="5605097"/>
            <a:ext cx="6305549"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292" dirty="0">
                <a:latin typeface="ＭＳ Ｐゴシック" panose="020B0600070205080204" pitchFamily="50" charset="-128"/>
              </a:rPr>
              <a:t>   糸魚川市の大規模火災では、水路が暗渠化されていたため消防用水利が確保できず、</a:t>
            </a:r>
            <a:endParaRPr lang="en-US" altLang="ja-JP" sz="1292" dirty="0">
              <a:latin typeface="ＭＳ Ｐゴシック" panose="020B0600070205080204" pitchFamily="50" charset="-128"/>
            </a:endParaRPr>
          </a:p>
          <a:p>
            <a:pPr>
              <a:spcBef>
                <a:spcPct val="0"/>
              </a:spcBef>
              <a:buFontTx/>
              <a:buNone/>
            </a:pPr>
            <a:r>
              <a:rPr lang="ja-JP" altLang="en-US" sz="1292" dirty="0">
                <a:latin typeface="ＭＳ Ｐゴシック" panose="020B0600070205080204" pitchFamily="50" charset="-128"/>
              </a:rPr>
              <a:t>消防活動に手間取ったため、糸魚川市では暗渠化された水路に取水口の増設を計画。</a:t>
            </a:r>
            <a:endParaRPr lang="en-US" altLang="ja-JP" sz="1292" dirty="0">
              <a:latin typeface="ＭＳ Ｐゴシック" panose="020B0600070205080204" pitchFamily="50" charset="-128"/>
            </a:endParaRPr>
          </a:p>
        </p:txBody>
      </p:sp>
      <p:pic>
        <p:nvPicPr>
          <p:cNvPr id="11269" name="図 52"/>
          <p:cNvPicPr>
            <a:picLocks noChangeAspect="1"/>
          </p:cNvPicPr>
          <p:nvPr/>
        </p:nvPicPr>
        <p:blipFill>
          <a:blip r:embed="rId2" cstate="print">
            <a:extLst>
              <a:ext uri="{28A0092B-C50C-407E-A947-70E740481C1C}">
                <a14:useLocalDpi xmlns:a14="http://schemas.microsoft.com/office/drawing/2010/main" val="0"/>
              </a:ext>
            </a:extLst>
          </a:blip>
          <a:srcRect l="16586"/>
          <a:stretch>
            <a:fillRect/>
          </a:stretch>
        </p:blipFill>
        <p:spPr bwMode="auto">
          <a:xfrm>
            <a:off x="6869723" y="5310554"/>
            <a:ext cx="149615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テキスト ボックス 56"/>
          <p:cNvSpPr txBox="1"/>
          <p:nvPr/>
        </p:nvSpPr>
        <p:spPr>
          <a:xfrm>
            <a:off x="6969369" y="6270382"/>
            <a:ext cx="1338828" cy="229935"/>
          </a:xfrm>
          <a:prstGeom prst="rect">
            <a:avLst/>
          </a:prstGeom>
          <a:noFill/>
        </p:spPr>
        <p:txBody>
          <a:bodyPr wrap="none">
            <a:spAutoFit/>
          </a:bodyPr>
          <a:lstStyle/>
          <a:p>
            <a:pPr>
              <a:defRPr/>
            </a:pPr>
            <a:r>
              <a:rPr lang="ja-JP" altLang="en-US" sz="894" dirty="0"/>
              <a:t>糸魚川市の火災の状況</a:t>
            </a:r>
          </a:p>
        </p:txBody>
      </p:sp>
      <p:sp>
        <p:nvSpPr>
          <p:cNvPr id="5" name="角丸四角形 4"/>
          <p:cNvSpPr/>
          <p:nvPr/>
        </p:nvSpPr>
        <p:spPr>
          <a:xfrm>
            <a:off x="583224" y="2508739"/>
            <a:ext cx="7910146" cy="2605454"/>
          </a:xfrm>
          <a:prstGeom prst="roundRect">
            <a:avLst>
              <a:gd name="adj" fmla="val 452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7" name="図 66"/>
          <p:cNvPicPr>
            <a:picLocks noChangeAspect="1"/>
          </p:cNvPicPr>
          <p:nvPr/>
        </p:nvPicPr>
        <p:blipFill rotWithShape="1">
          <a:blip r:embed="rId3" cstate="print">
            <a:extLst>
              <a:ext uri="{28A0092B-C50C-407E-A947-70E740481C1C}">
                <a14:useLocalDpi xmlns:a14="http://schemas.microsoft.com/office/drawing/2010/main" val="0"/>
              </a:ext>
            </a:extLst>
          </a:blip>
          <a:srcRect l="30500" r="1992"/>
          <a:stretch/>
        </p:blipFill>
        <p:spPr>
          <a:xfrm rot="5400000">
            <a:off x="4399148" y="3240999"/>
            <a:ext cx="1533727" cy="1703880"/>
          </a:xfrm>
          <a:prstGeom prst="rect">
            <a:avLst/>
          </a:prstGeom>
          <a:scene3d>
            <a:camera prst="orthographicFront">
              <a:rot lat="21299999" lon="0" rev="0"/>
            </a:camera>
            <a:lightRig rig="threePt" dir="t"/>
          </a:scene3d>
        </p:spPr>
      </p:pic>
      <p:pic>
        <p:nvPicPr>
          <p:cNvPr id="11273" name="図 68"/>
          <p:cNvPicPr>
            <a:picLocks noChangeAspect="1"/>
          </p:cNvPicPr>
          <p:nvPr/>
        </p:nvPicPr>
        <p:blipFill>
          <a:blip r:embed="rId4" cstate="print">
            <a:extLst>
              <a:ext uri="{28A0092B-C50C-407E-A947-70E740481C1C}">
                <a14:useLocalDpi xmlns:a14="http://schemas.microsoft.com/office/drawing/2010/main" val="0"/>
              </a:ext>
            </a:extLst>
          </a:blip>
          <a:srcRect t="11977" b="19099"/>
          <a:stretch>
            <a:fillRect/>
          </a:stretch>
        </p:blipFill>
        <p:spPr bwMode="auto">
          <a:xfrm>
            <a:off x="1551843" y="3301512"/>
            <a:ext cx="1669073" cy="153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円/楕円 69"/>
          <p:cNvSpPr>
            <a:spLocks noChangeArrowheads="1"/>
          </p:cNvSpPr>
          <p:nvPr/>
        </p:nvSpPr>
        <p:spPr bwMode="auto">
          <a:xfrm>
            <a:off x="1913793" y="4060581"/>
            <a:ext cx="1251438" cy="666750"/>
          </a:xfrm>
          <a:prstGeom prst="ellipse">
            <a:avLst/>
          </a:prstGeom>
          <a:noFill/>
          <a:ln w="254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lang="ja-JP" altLang="en-US" sz="1662"/>
          </a:p>
        </p:txBody>
      </p:sp>
      <p:sp>
        <p:nvSpPr>
          <p:cNvPr id="71" name="正方形/長方形 70"/>
          <p:cNvSpPr/>
          <p:nvPr/>
        </p:nvSpPr>
        <p:spPr>
          <a:xfrm>
            <a:off x="1502020" y="3113943"/>
            <a:ext cx="1380392" cy="183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ja-JP" altLang="en-US" sz="1108" dirty="0">
                <a:solidFill>
                  <a:srgbClr val="000000"/>
                </a:solidFill>
                <a:latin typeface="ＭＳ Ｐゴシック" panose="020B0600070205080204" pitchFamily="50" charset="-128"/>
                <a:cs typeface="Times New Roman" panose="02020603050405020304" pitchFamily="18" charset="0"/>
              </a:rPr>
              <a:t>＜平常時＞</a:t>
            </a:r>
            <a:endParaRPr lang="ja-JP" altLang="en-US" sz="1108" dirty="0">
              <a:latin typeface="ＭＳ Ｐゴシック" panose="020B0600070205080204" pitchFamily="50" charset="-128"/>
              <a:cs typeface="ＭＳ Ｐゴシック" panose="020B0600070205080204" pitchFamily="50" charset="-128"/>
            </a:endParaRPr>
          </a:p>
        </p:txBody>
      </p:sp>
      <p:sp>
        <p:nvSpPr>
          <p:cNvPr id="72" name="右矢印 71"/>
          <p:cNvSpPr/>
          <p:nvPr/>
        </p:nvSpPr>
        <p:spPr>
          <a:xfrm>
            <a:off x="3516923" y="3475893"/>
            <a:ext cx="572966" cy="1227992"/>
          </a:xfrm>
          <a:prstGeom prst="rightArrow">
            <a:avLst>
              <a:gd name="adj1" fmla="val 10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正方形/長方形 72"/>
          <p:cNvSpPr/>
          <p:nvPr/>
        </p:nvSpPr>
        <p:spPr>
          <a:xfrm>
            <a:off x="4321420" y="3100754"/>
            <a:ext cx="890954" cy="191966"/>
          </a:xfrm>
          <a:prstGeom prst="rect">
            <a:avLst/>
          </a:prstGeom>
          <a:noFill/>
          <a:ln w="25400" cap="flat" cmpd="sng" algn="ctr">
            <a:noFill/>
            <a:prstDash val="solid"/>
          </a:ln>
          <a:effectLst/>
        </p:spPr>
        <p:txBody>
          <a:bodyPr anchor="ctr"/>
          <a:lstStyle/>
          <a:p>
            <a:pPr defTabSz="779173">
              <a:spcBef>
                <a:spcPts val="0"/>
              </a:spcBef>
              <a:spcAft>
                <a:spcPts val="0"/>
              </a:spcAft>
              <a:defRPr/>
            </a:pPr>
            <a:r>
              <a:rPr kumimoji="0" lang="ja-JP" altLang="en-US" sz="1108" dirty="0">
                <a:solidFill>
                  <a:srgbClr val="000000"/>
                </a:solidFill>
                <a:latin typeface="ＭＳ Ｐゴシック" panose="020B0600070205080204" pitchFamily="50" charset="-128"/>
                <a:cs typeface="Times New Roman" panose="02020603050405020304" pitchFamily="18" charset="0"/>
              </a:rPr>
              <a:t>＜災害時＞</a:t>
            </a:r>
            <a:endParaRPr kumimoji="0" lang="ja-JP" altLang="en-US" sz="1108" kern="0" dirty="0">
              <a:solidFill>
                <a:sysClr val="window" lastClr="FFFFFF"/>
              </a:solidFill>
              <a:latin typeface="ＭＳ Ｐゴシック" panose="020B0600070205080204" pitchFamily="50" charset="-128"/>
              <a:cs typeface="ＭＳ Ｐゴシック" panose="020B0600070205080204" pitchFamily="50" charset="-128"/>
            </a:endParaRPr>
          </a:p>
        </p:txBody>
      </p:sp>
      <p:sp>
        <p:nvSpPr>
          <p:cNvPr id="74" name="正方形/長方形 73"/>
          <p:cNvSpPr/>
          <p:nvPr/>
        </p:nvSpPr>
        <p:spPr>
          <a:xfrm>
            <a:off x="6642589" y="4875336"/>
            <a:ext cx="1164980" cy="184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ja-JP" altLang="en-US" sz="894" dirty="0">
                <a:solidFill>
                  <a:srgbClr val="000000"/>
                </a:solidFill>
                <a:latin typeface="ＭＳ Ｐゴシック" panose="020B0600070205080204" pitchFamily="50" charset="-128"/>
                <a:cs typeface="Times New Roman" panose="02020603050405020304" pitchFamily="18" charset="0"/>
              </a:rPr>
              <a:t>水路取水口（拡大）</a:t>
            </a:r>
          </a:p>
        </p:txBody>
      </p:sp>
      <p:sp>
        <p:nvSpPr>
          <p:cNvPr id="11" name="正方形/長方形 10"/>
          <p:cNvSpPr/>
          <p:nvPr/>
        </p:nvSpPr>
        <p:spPr>
          <a:xfrm>
            <a:off x="4642338" y="4856285"/>
            <a:ext cx="1349620" cy="216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ja-JP" altLang="en-US" sz="894" dirty="0">
                <a:solidFill>
                  <a:srgbClr val="000000"/>
                </a:solidFill>
                <a:latin typeface="ＭＳ Ｐゴシック" panose="020B0600070205080204" pitchFamily="50" charset="-128"/>
                <a:cs typeface="Times New Roman" panose="02020603050405020304" pitchFamily="18" charset="0"/>
              </a:rPr>
              <a:t>水路取水口、せき板</a:t>
            </a:r>
          </a:p>
        </p:txBody>
      </p:sp>
      <p:cxnSp>
        <p:nvCxnSpPr>
          <p:cNvPr id="13" name="直線矢印コネクタ 12"/>
          <p:cNvCxnSpPr/>
          <p:nvPr/>
        </p:nvCxnSpPr>
        <p:spPr>
          <a:xfrm flipH="1">
            <a:off x="5165481" y="3974124"/>
            <a:ext cx="1263162" cy="274027"/>
          </a:xfrm>
          <a:prstGeom prst="straightConnector1">
            <a:avLst/>
          </a:prstGeom>
          <a:ln w="920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1281" name="図 67"/>
          <p:cNvPicPr>
            <a:picLocks noChangeAspect="1"/>
          </p:cNvPicPr>
          <p:nvPr/>
        </p:nvPicPr>
        <p:blipFill>
          <a:blip r:embed="rId5" cstate="print">
            <a:extLst>
              <a:ext uri="{28A0092B-C50C-407E-A947-70E740481C1C}">
                <a14:useLocalDpi xmlns:a14="http://schemas.microsoft.com/office/drawing/2010/main" val="0"/>
              </a:ext>
            </a:extLst>
          </a:blip>
          <a:srcRect t="17746" b="8316"/>
          <a:stretch>
            <a:fillRect/>
          </a:stretch>
        </p:blipFill>
        <p:spPr bwMode="auto">
          <a:xfrm>
            <a:off x="6409592" y="3301512"/>
            <a:ext cx="1553308" cy="153425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1919655" y="4843097"/>
            <a:ext cx="1099038" cy="216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ja-JP" altLang="ja-JP" sz="894" dirty="0">
                <a:solidFill>
                  <a:srgbClr val="000000"/>
                </a:solidFill>
                <a:latin typeface="ＭＳ Ｐゴシック" panose="020B0600070205080204" pitchFamily="50" charset="-128"/>
                <a:cs typeface="Times New Roman" panose="02020603050405020304" pitchFamily="18" charset="0"/>
              </a:rPr>
              <a:t>水路</a:t>
            </a:r>
            <a:r>
              <a:rPr lang="ja-JP" altLang="en-US" sz="894" dirty="0">
                <a:solidFill>
                  <a:srgbClr val="000000"/>
                </a:solidFill>
                <a:latin typeface="ＭＳ Ｐゴシック" panose="020B0600070205080204" pitchFamily="50" charset="-128"/>
                <a:cs typeface="Times New Roman" panose="02020603050405020304" pitchFamily="18" charset="0"/>
              </a:rPr>
              <a:t>上部の様子</a:t>
            </a:r>
          </a:p>
        </p:txBody>
      </p:sp>
      <p:sp>
        <p:nvSpPr>
          <p:cNvPr id="49" name="AutoShape 114"/>
          <p:cNvSpPr>
            <a:spLocks noChangeArrowheads="1"/>
          </p:cNvSpPr>
          <p:nvPr/>
        </p:nvSpPr>
        <p:spPr bwMode="auto">
          <a:xfrm>
            <a:off x="583224" y="2385647"/>
            <a:ext cx="1534258" cy="215412"/>
          </a:xfrm>
          <a:prstGeom prst="flowChartAlternateProcess">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ja-JP" altLang="en-US" sz="1193" dirty="0">
                <a:solidFill>
                  <a:srgbClr val="FFFFFF"/>
                </a:solidFill>
              </a:rPr>
              <a:t>水路整備のイメージ</a:t>
            </a:r>
          </a:p>
        </p:txBody>
      </p:sp>
      <p:sp>
        <p:nvSpPr>
          <p:cNvPr id="46" name="正方形/長方形 45"/>
          <p:cNvSpPr/>
          <p:nvPr/>
        </p:nvSpPr>
        <p:spPr>
          <a:xfrm>
            <a:off x="650631" y="5272454"/>
            <a:ext cx="2524858" cy="291170"/>
          </a:xfrm>
          <a:prstGeom prst="rect">
            <a:avLst/>
          </a:prstGeom>
          <a:solidFill>
            <a:schemeClr val="bg1"/>
          </a:solidFill>
        </p:spPr>
        <p:txBody>
          <a:bodyPr>
            <a:spAutoFit/>
          </a:bodyPr>
          <a:lstStyle/>
          <a:p>
            <a:pPr>
              <a:defRPr/>
            </a:pPr>
            <a:r>
              <a:rPr lang="en-US" altLang="ja-JP" sz="1292" kern="0" dirty="0">
                <a:latin typeface="+mn-ea"/>
                <a:ea typeface="+mn-ea"/>
              </a:rPr>
              <a:t>【</a:t>
            </a:r>
            <a:r>
              <a:rPr lang="ja-JP" altLang="en-US" sz="1292" kern="0" dirty="0">
                <a:latin typeface="+mn-ea"/>
                <a:ea typeface="+mn-ea"/>
              </a:rPr>
              <a:t>参考</a:t>
            </a:r>
            <a:r>
              <a:rPr lang="en-US" altLang="ja-JP" sz="1292" kern="0" dirty="0">
                <a:latin typeface="+mn-ea"/>
                <a:ea typeface="+mn-ea"/>
              </a:rPr>
              <a:t>】 </a:t>
            </a:r>
            <a:r>
              <a:rPr lang="ja-JP" altLang="en-US" sz="1292" kern="0" dirty="0">
                <a:latin typeface="ＭＳ ゴシック" pitchFamily="49" charset="-128"/>
                <a:ea typeface="ＭＳ ゴシック" pitchFamily="49" charset="-128"/>
              </a:rPr>
              <a:t>糸魚川大規模火災の状況</a:t>
            </a:r>
            <a:endParaRPr lang="ja-JP" altLang="en-US" sz="1292" kern="0" dirty="0">
              <a:latin typeface="+mn-ea"/>
              <a:ea typeface="+mn-ea"/>
            </a:endParaRPr>
          </a:p>
        </p:txBody>
      </p:sp>
      <p:sp>
        <p:nvSpPr>
          <p:cNvPr id="48" name="正方形/長方形 47"/>
          <p:cNvSpPr/>
          <p:nvPr/>
        </p:nvSpPr>
        <p:spPr>
          <a:xfrm>
            <a:off x="583223" y="2633297"/>
            <a:ext cx="8043497" cy="37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ja-JP" altLang="en-US" sz="1292" dirty="0">
                <a:solidFill>
                  <a:srgbClr val="000000"/>
                </a:solidFill>
                <a:latin typeface="ＭＳ Ｐゴシック" panose="020B0600070205080204" pitchFamily="50" charset="-128"/>
                <a:cs typeface="Times New Roman" panose="02020603050405020304" pitchFamily="18" charset="0"/>
              </a:rPr>
              <a:t>  地域防災計画等に位置付けられている防災上危険な市街地の安全性の向上に資する水路の改修</a:t>
            </a:r>
          </a:p>
        </p:txBody>
      </p:sp>
      <p:sp>
        <p:nvSpPr>
          <p:cNvPr id="11286" name="Rectangle 2"/>
          <p:cNvSpPr txBox="1">
            <a:spLocks noChangeArrowheads="1"/>
          </p:cNvSpPr>
          <p:nvPr/>
        </p:nvSpPr>
        <p:spPr bwMode="auto">
          <a:xfrm>
            <a:off x="0" y="1466"/>
            <a:ext cx="7743092" cy="43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15" dirty="0">
                <a:solidFill>
                  <a:srgbClr val="4087C8"/>
                </a:solidFill>
                <a:latin typeface="HGP創英角ｺﾞｼｯｸUB" panose="020B0900000000000000" pitchFamily="50" charset="-128"/>
                <a:ea typeface="HGP創英角ｺﾞｼｯｸUB" panose="020B0900000000000000" pitchFamily="50" charset="-128"/>
              </a:rPr>
              <a:t>大規模災害の教訓を踏まえた防災対策 </a:t>
            </a:r>
            <a:r>
              <a:rPr lang="ja-JP" altLang="en-US" sz="1662" dirty="0">
                <a:solidFill>
                  <a:srgbClr val="4087C8"/>
                </a:solidFill>
                <a:latin typeface="HGP創英角ｺﾞｼｯｸUB" panose="020B0900000000000000" pitchFamily="50" charset="-128"/>
                <a:ea typeface="HGP創英角ｺﾞｼｯｸUB" panose="020B0900000000000000" pitchFamily="50" charset="-128"/>
              </a:rPr>
              <a:t>（地区公共施設等整備）</a:t>
            </a:r>
          </a:p>
        </p:txBody>
      </p:sp>
      <p:sp>
        <p:nvSpPr>
          <p:cNvPr id="7" name="角丸四角形 6"/>
          <p:cNvSpPr/>
          <p:nvPr/>
        </p:nvSpPr>
        <p:spPr>
          <a:xfrm>
            <a:off x="583224" y="5205046"/>
            <a:ext cx="7910146" cy="1286608"/>
          </a:xfrm>
          <a:prstGeom prst="roundRect">
            <a:avLst>
              <a:gd name="adj" fmla="val 8353"/>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42167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テキスト ボックス 14">
            <a:extLst>
              <a:ext uri="{FF2B5EF4-FFF2-40B4-BE49-F238E27FC236}">
                <a16:creationId xmlns:a16="http://schemas.microsoft.com/office/drawing/2014/main" id="{BF294A29-2660-365C-AB51-FE3A6D1A1F20}"/>
              </a:ext>
            </a:extLst>
          </p:cNvPr>
          <p:cNvSpPr txBox="1">
            <a:spLocks noChangeArrowheads="1"/>
          </p:cNvSpPr>
          <p:nvPr/>
        </p:nvSpPr>
        <p:spPr bwMode="auto">
          <a:xfrm>
            <a:off x="611066" y="1184031"/>
            <a:ext cx="8015654" cy="763094"/>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1846"/>
              </a:lnSpc>
              <a:spcBef>
                <a:spcPct val="0"/>
              </a:spcBef>
              <a:buNone/>
              <a:defRPr/>
            </a:pPr>
            <a:r>
              <a:rPr lang="ja-JP" altLang="en-US" sz="1292" dirty="0">
                <a:solidFill>
                  <a:srgbClr val="000000"/>
                </a:solidFill>
              </a:rPr>
              <a:t>　平成</a:t>
            </a:r>
            <a:r>
              <a:rPr lang="en-US" altLang="ja-JP" sz="1292" dirty="0">
                <a:solidFill>
                  <a:srgbClr val="000000"/>
                </a:solidFill>
              </a:rPr>
              <a:t>30</a:t>
            </a:r>
            <a:r>
              <a:rPr lang="ja-JP" altLang="en-US" sz="1292" dirty="0">
                <a:solidFill>
                  <a:srgbClr val="000000"/>
                </a:solidFill>
              </a:rPr>
              <a:t>年</a:t>
            </a:r>
            <a:r>
              <a:rPr lang="en-US" altLang="ja-JP" sz="1292" dirty="0">
                <a:solidFill>
                  <a:srgbClr val="000000"/>
                </a:solidFill>
              </a:rPr>
              <a:t>7</a:t>
            </a:r>
            <a:r>
              <a:rPr lang="ja-JP" altLang="en-US" sz="1292" dirty="0">
                <a:solidFill>
                  <a:srgbClr val="000000"/>
                </a:solidFill>
              </a:rPr>
              <a:t>月の西日本豪雨の被災地である岡山県倉敷市真備地区では、</a:t>
            </a:r>
            <a:r>
              <a:rPr lang="ja-JP" altLang="en-US" sz="1292" dirty="0"/>
              <a:t>地震や洪水に対して安全・安心に暮らせる災害に強いまちをつくるため、</a:t>
            </a:r>
            <a:r>
              <a:rPr lang="ja-JP" altLang="en-US" sz="1292" dirty="0">
                <a:solidFill>
                  <a:schemeClr val="dk1"/>
                </a:solidFill>
                <a:latin typeface="+mn-lt"/>
                <a:ea typeface="+mn-ea"/>
              </a:rPr>
              <a:t>平成</a:t>
            </a:r>
            <a:r>
              <a:rPr lang="en-US" altLang="ja-JP" sz="1292" dirty="0">
                <a:solidFill>
                  <a:schemeClr val="dk1"/>
                </a:solidFill>
                <a:latin typeface="+mn-lt"/>
                <a:ea typeface="+mn-ea"/>
              </a:rPr>
              <a:t>31</a:t>
            </a:r>
            <a:r>
              <a:rPr lang="ja-JP" altLang="en-US" sz="1292" dirty="0">
                <a:solidFill>
                  <a:schemeClr val="dk1"/>
                </a:solidFill>
                <a:latin typeface="+mn-lt"/>
                <a:ea typeface="+mn-ea"/>
              </a:rPr>
              <a:t>年</a:t>
            </a:r>
            <a:r>
              <a:rPr lang="en-US" altLang="ja-JP" sz="1292" dirty="0">
                <a:solidFill>
                  <a:schemeClr val="dk1"/>
                </a:solidFill>
                <a:latin typeface="+mn-lt"/>
                <a:ea typeface="+mn-ea"/>
              </a:rPr>
              <a:t>3</a:t>
            </a:r>
            <a:r>
              <a:rPr lang="ja-JP" altLang="en-US" sz="1292" dirty="0">
                <a:solidFill>
                  <a:schemeClr val="dk1"/>
                </a:solidFill>
                <a:latin typeface="+mn-lt"/>
                <a:ea typeface="+mn-ea"/>
              </a:rPr>
              <a:t>月策定の「真備地区復興計画」をもとに、都市防災総合推進事業を活用し、</a:t>
            </a:r>
            <a:r>
              <a:rPr lang="ja-JP" altLang="en-US" sz="1292" dirty="0">
                <a:solidFill>
                  <a:srgbClr val="000000"/>
                </a:solidFill>
              </a:rPr>
              <a:t>避難地となる防災公園</a:t>
            </a:r>
            <a:r>
              <a:rPr lang="en-US" altLang="ja-JP" sz="1292" dirty="0">
                <a:solidFill>
                  <a:srgbClr val="000000"/>
                </a:solidFill>
              </a:rPr>
              <a:t>『</a:t>
            </a:r>
            <a:r>
              <a:rPr lang="ja-JP" altLang="en-US" sz="1292" dirty="0">
                <a:solidFill>
                  <a:srgbClr val="000000"/>
                </a:solidFill>
              </a:rPr>
              <a:t>まびふれあい公園</a:t>
            </a:r>
            <a:r>
              <a:rPr lang="en-US" altLang="ja-JP" sz="1292" dirty="0">
                <a:solidFill>
                  <a:srgbClr val="000000"/>
                </a:solidFill>
              </a:rPr>
              <a:t>』</a:t>
            </a:r>
            <a:r>
              <a:rPr lang="ja-JP" altLang="en-US" sz="1292" dirty="0">
                <a:solidFill>
                  <a:srgbClr val="000000"/>
                </a:solidFill>
              </a:rPr>
              <a:t>や、避難路を整備。</a:t>
            </a:r>
            <a:endParaRPr lang="en-US" altLang="ja-JP" sz="1292" dirty="0">
              <a:solidFill>
                <a:srgbClr val="000000"/>
              </a:solidFill>
            </a:endParaRPr>
          </a:p>
        </p:txBody>
      </p:sp>
      <p:sp>
        <p:nvSpPr>
          <p:cNvPr id="11267" name="テキスト ボックス 24">
            <a:extLst>
              <a:ext uri="{FF2B5EF4-FFF2-40B4-BE49-F238E27FC236}">
                <a16:creationId xmlns:a16="http://schemas.microsoft.com/office/drawing/2014/main" id="{1C98DB59-EAD8-CAAC-9063-61A76F273FF5}"/>
              </a:ext>
            </a:extLst>
          </p:cNvPr>
          <p:cNvSpPr txBox="1">
            <a:spLocks noChangeArrowheads="1"/>
          </p:cNvSpPr>
          <p:nvPr/>
        </p:nvSpPr>
        <p:spPr bwMode="auto">
          <a:xfrm>
            <a:off x="517282" y="902678"/>
            <a:ext cx="1396511"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rPr>
              <a:t>事業概要</a:t>
            </a:r>
          </a:p>
        </p:txBody>
      </p:sp>
      <p:sp>
        <p:nvSpPr>
          <p:cNvPr id="19" name="タイトル 1">
            <a:extLst>
              <a:ext uri="{FF2B5EF4-FFF2-40B4-BE49-F238E27FC236}">
                <a16:creationId xmlns:a16="http://schemas.microsoft.com/office/drawing/2014/main" id="{933C62B6-F763-89BD-508C-0E7C3EE90025}"/>
              </a:ext>
            </a:extLst>
          </p:cNvPr>
          <p:cNvSpPr>
            <a:spLocks noGrp="1"/>
          </p:cNvSpPr>
          <p:nvPr>
            <p:ph type="title"/>
          </p:nvPr>
        </p:nvSpPr>
        <p:spPr>
          <a:xfrm>
            <a:off x="0" y="0"/>
            <a:ext cx="8141677" cy="439615"/>
          </a:xfrm>
        </p:spPr>
        <p:txBody>
          <a:bodyPr/>
          <a:lstStyle/>
          <a:p>
            <a:pPr>
              <a:defRPr/>
            </a:pPr>
            <a:r>
              <a:rPr lang="ja-JP" altLang="en-US" sz="2215" dirty="0">
                <a:latin typeface="+mj-ea"/>
              </a:rPr>
              <a:t>都市防災総合推進事業</a:t>
            </a:r>
            <a:r>
              <a:rPr lang="en-US" altLang="ja-JP" sz="2215" dirty="0">
                <a:latin typeface="+mj-ea"/>
              </a:rPr>
              <a:t>【</a:t>
            </a:r>
            <a:r>
              <a:rPr lang="ja-JP" altLang="en-US" sz="2215" dirty="0">
                <a:latin typeface="+mj-ea"/>
              </a:rPr>
              <a:t>活用事例（</a:t>
            </a:r>
            <a:r>
              <a:rPr lang="en-US" altLang="ja-JP" sz="2215" dirty="0">
                <a:latin typeface="+mj-ea"/>
              </a:rPr>
              <a:t>H30</a:t>
            </a:r>
            <a:r>
              <a:rPr lang="ja-JP" altLang="en-US" sz="2215" dirty="0">
                <a:latin typeface="+mj-ea"/>
              </a:rPr>
              <a:t>西日本豪雨）</a:t>
            </a:r>
            <a:r>
              <a:rPr lang="en-US" altLang="ja-JP" sz="2215" dirty="0">
                <a:latin typeface="+mj-ea"/>
              </a:rPr>
              <a:t>】</a:t>
            </a:r>
            <a:endParaRPr lang="ja-JP" altLang="en-US" sz="2215" dirty="0">
              <a:latin typeface="+mj-ea"/>
            </a:endParaRPr>
          </a:p>
        </p:txBody>
      </p:sp>
      <p:sp>
        <p:nvSpPr>
          <p:cNvPr id="33" name="角丸四角形 32">
            <a:extLst>
              <a:ext uri="{FF2B5EF4-FFF2-40B4-BE49-F238E27FC236}">
                <a16:creationId xmlns:a16="http://schemas.microsoft.com/office/drawing/2014/main" id="{EA0E93B8-59E0-A89C-7404-C14F88C6C3A0}"/>
              </a:ext>
            </a:extLst>
          </p:cNvPr>
          <p:cNvSpPr/>
          <p:nvPr/>
        </p:nvSpPr>
        <p:spPr>
          <a:xfrm>
            <a:off x="451339" y="879231"/>
            <a:ext cx="8241323" cy="1077058"/>
          </a:xfrm>
          <a:prstGeom prst="roundRect">
            <a:avLst>
              <a:gd name="adj" fmla="val 120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6" name="角丸四角形 35">
            <a:extLst>
              <a:ext uri="{FF2B5EF4-FFF2-40B4-BE49-F238E27FC236}">
                <a16:creationId xmlns:a16="http://schemas.microsoft.com/office/drawing/2014/main" id="{11B33534-980A-0A68-D0CC-16FF7D16350B}"/>
              </a:ext>
            </a:extLst>
          </p:cNvPr>
          <p:cNvSpPr/>
          <p:nvPr/>
        </p:nvSpPr>
        <p:spPr>
          <a:xfrm>
            <a:off x="451339" y="2047143"/>
            <a:ext cx="8241323" cy="4413738"/>
          </a:xfrm>
          <a:prstGeom prst="roundRect">
            <a:avLst>
              <a:gd name="adj" fmla="val 306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7" name="テキスト ボックス 36">
            <a:extLst>
              <a:ext uri="{FF2B5EF4-FFF2-40B4-BE49-F238E27FC236}">
                <a16:creationId xmlns:a16="http://schemas.microsoft.com/office/drawing/2014/main" id="{388824EE-3DC7-D97E-32BE-CB027DEA41E1}"/>
              </a:ext>
            </a:extLst>
          </p:cNvPr>
          <p:cNvSpPr txBox="1"/>
          <p:nvPr/>
        </p:nvSpPr>
        <p:spPr>
          <a:xfrm>
            <a:off x="723900" y="4528039"/>
            <a:ext cx="2538046" cy="1797287"/>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避難路（②岡田小学校周辺）</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幅員：</a:t>
            </a:r>
            <a:r>
              <a:rPr kumimoji="0" lang="en-US" altLang="ja-JP" sz="1108" kern="0" dirty="0">
                <a:solidFill>
                  <a:prstClr val="black"/>
                </a:solidFill>
                <a:latin typeface="HGPｺﾞｼｯｸM" pitchFamily="50" charset="-128"/>
                <a:ea typeface="HGPｺﾞｼｯｸM" pitchFamily="50" charset="-128"/>
              </a:rPr>
              <a:t>7</a:t>
            </a:r>
            <a:r>
              <a:rPr kumimoji="0" lang="ja-JP" altLang="en-US" sz="1108" kern="0" dirty="0">
                <a:solidFill>
                  <a:prstClr val="black"/>
                </a:solidFill>
                <a:latin typeface="HGPｺﾞｼｯｸM" pitchFamily="50" charset="-128"/>
                <a:ea typeface="HGPｺﾞｼｯｸM" pitchFamily="50" charset="-128"/>
              </a:rPr>
              <a:t>ｍ</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sp>
        <p:nvSpPr>
          <p:cNvPr id="38" name="テキスト ボックス 37">
            <a:extLst>
              <a:ext uri="{FF2B5EF4-FFF2-40B4-BE49-F238E27FC236}">
                <a16:creationId xmlns:a16="http://schemas.microsoft.com/office/drawing/2014/main" id="{4F86212A-FEA4-22A9-0B80-636C9D8D6E6A}"/>
              </a:ext>
            </a:extLst>
          </p:cNvPr>
          <p:cNvSpPr txBox="1"/>
          <p:nvPr/>
        </p:nvSpPr>
        <p:spPr>
          <a:xfrm>
            <a:off x="723900" y="2365131"/>
            <a:ext cx="2538046" cy="2138278"/>
          </a:xfrm>
          <a:prstGeom prst="rect">
            <a:avLst/>
          </a:prstGeom>
          <a:solidFill>
            <a:sysClr val="window" lastClr="FFFFFF"/>
          </a:solidFill>
          <a:ln>
            <a:solidFill>
              <a:sysClr val="windowText" lastClr="000000"/>
            </a:solidFill>
          </a:ln>
        </p:spPr>
        <p:txBody>
          <a:bodyPr>
            <a:spAutoFit/>
          </a:bodyPr>
          <a:lstStyle/>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避難地（①まびふれあい公園）</a:t>
            </a:r>
            <a:endParaRPr kumimoji="0" lang="en-US" altLang="ja-JP" sz="1108" b="1"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b="1"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面積：</a:t>
            </a:r>
            <a:r>
              <a:rPr kumimoji="0" lang="en-US" altLang="ja-JP" sz="1108" kern="0" dirty="0">
                <a:solidFill>
                  <a:prstClr val="black"/>
                </a:solidFill>
                <a:latin typeface="HGPｺﾞｼｯｸM" pitchFamily="50" charset="-128"/>
                <a:ea typeface="HGPｺﾞｼｯｸM" pitchFamily="50" charset="-128"/>
              </a:rPr>
              <a:t> </a:t>
            </a:r>
            <a:r>
              <a:rPr kumimoji="0" lang="ja-JP" altLang="en-US" sz="1108" kern="0" dirty="0">
                <a:solidFill>
                  <a:prstClr val="black"/>
                </a:solidFill>
                <a:latin typeface="HGPｺﾞｼｯｸM" pitchFamily="50" charset="-128"/>
                <a:ea typeface="HGPｺﾞｼｯｸM" pitchFamily="50" charset="-128"/>
              </a:rPr>
              <a:t>約</a:t>
            </a:r>
            <a:r>
              <a:rPr kumimoji="0" lang="en-US" altLang="ja-JP" sz="1108" kern="0" dirty="0">
                <a:solidFill>
                  <a:prstClr val="black"/>
                </a:solidFill>
                <a:latin typeface="HGPｺﾞｼｯｸM" pitchFamily="50" charset="-128"/>
                <a:ea typeface="HGPｺﾞｼｯｸM" pitchFamily="50" charset="-128"/>
              </a:rPr>
              <a:t>4.5ha</a:t>
            </a:r>
            <a:r>
              <a:rPr kumimoji="0" lang="ja-JP" altLang="en-US" sz="1108" kern="0" dirty="0">
                <a:solidFill>
                  <a:prstClr val="black"/>
                </a:solidFill>
                <a:latin typeface="HGPｺﾞｼｯｸM" pitchFamily="50" charset="-128"/>
                <a:ea typeface="HGPｺﾞｼｯｸM" pitchFamily="50" charset="-128"/>
              </a:rPr>
              <a:t>　</a:t>
            </a:r>
            <a:endParaRPr kumimoji="0" lang="en-US" altLang="ja-JP" sz="1108" kern="0" dirty="0">
              <a:solidFill>
                <a:prstClr val="black"/>
              </a:solidFill>
              <a:latin typeface="HGPｺﾞｼｯｸM" pitchFamily="50" charset="-128"/>
              <a:ea typeface="HGPｺﾞｼｯｸM" pitchFamily="50" charset="-128"/>
            </a:endParaRPr>
          </a:p>
          <a:p>
            <a:pPr eaLnBrk="1" fontAlgn="auto" hangingPunct="1">
              <a:spcBef>
                <a:spcPts val="0"/>
              </a:spcBef>
              <a:spcAft>
                <a:spcPts val="0"/>
              </a:spcAft>
              <a:defRPr/>
            </a:pPr>
            <a:r>
              <a:rPr kumimoji="0" lang="ja-JP" altLang="en-US" sz="1108" kern="0" dirty="0">
                <a:solidFill>
                  <a:prstClr val="black"/>
                </a:solidFill>
                <a:latin typeface="HGPｺﾞｼｯｸM" pitchFamily="50" charset="-128"/>
                <a:ea typeface="HGPｺﾞｼｯｸM" pitchFamily="50" charset="-128"/>
              </a:rPr>
              <a:t>　国費率：</a:t>
            </a:r>
            <a:r>
              <a:rPr kumimoji="0" lang="en-US" altLang="ja-JP" sz="1108" kern="0" dirty="0">
                <a:solidFill>
                  <a:prstClr val="black"/>
                </a:solidFill>
                <a:latin typeface="HGPｺﾞｼｯｸM" pitchFamily="50" charset="-128"/>
                <a:ea typeface="HGPｺﾞｼｯｸM" pitchFamily="50" charset="-128"/>
              </a:rPr>
              <a:t>1/2</a:t>
            </a:r>
          </a:p>
        </p:txBody>
      </p:sp>
      <p:sp>
        <p:nvSpPr>
          <p:cNvPr id="11274" name="テキスト ボックス 36">
            <a:extLst>
              <a:ext uri="{FF2B5EF4-FFF2-40B4-BE49-F238E27FC236}">
                <a16:creationId xmlns:a16="http://schemas.microsoft.com/office/drawing/2014/main" id="{508781D4-868E-D75A-E0BC-32CB359FAD02}"/>
              </a:ext>
            </a:extLst>
          </p:cNvPr>
          <p:cNvSpPr txBox="1">
            <a:spLocks noChangeArrowheads="1"/>
          </p:cNvSpPr>
          <p:nvPr/>
        </p:nvSpPr>
        <p:spPr bwMode="auto">
          <a:xfrm>
            <a:off x="517282" y="2032490"/>
            <a:ext cx="2592265"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77" u="sng">
                <a:solidFill>
                  <a:srgbClr val="0070C0"/>
                </a:solidFill>
                <a:latin typeface="ＭＳ Ｐゴシック" panose="020B0600070205080204" pitchFamily="50" charset="-128"/>
              </a:rPr>
              <a:t>活用事例：</a:t>
            </a:r>
            <a:r>
              <a:rPr lang="zh-TW" altLang="en-US" sz="1477" u="sng">
                <a:solidFill>
                  <a:srgbClr val="0070C0"/>
                </a:solidFill>
                <a:latin typeface="ＭＳ Ｐゴシック" panose="020B0600070205080204" pitchFamily="50" charset="-128"/>
              </a:rPr>
              <a:t>岡山県倉敷市</a:t>
            </a:r>
            <a:endParaRPr lang="ja-JP" altLang="en-US" sz="1477">
              <a:solidFill>
                <a:srgbClr val="0070C0"/>
              </a:solidFill>
              <a:latin typeface="ＭＳ Ｐゴシック" panose="020B0600070205080204" pitchFamily="50" charset="-128"/>
            </a:endParaRPr>
          </a:p>
        </p:txBody>
      </p:sp>
      <p:sp>
        <p:nvSpPr>
          <p:cNvPr id="18" name="フリーフォーム 17">
            <a:extLst>
              <a:ext uri="{FF2B5EF4-FFF2-40B4-BE49-F238E27FC236}">
                <a16:creationId xmlns:a16="http://schemas.microsoft.com/office/drawing/2014/main" id="{5C92B224-22AB-5C25-1945-06ABE9B6A1B5}"/>
              </a:ext>
            </a:extLst>
          </p:cNvPr>
          <p:cNvSpPr/>
          <p:nvPr/>
        </p:nvSpPr>
        <p:spPr>
          <a:xfrm>
            <a:off x="2945423" y="5637336"/>
            <a:ext cx="232997" cy="83526"/>
          </a:xfrm>
          <a:custGeom>
            <a:avLst/>
            <a:gdLst>
              <a:gd name="connsiteX0" fmla="*/ 0 w 252334"/>
              <a:gd name="connsiteY0" fmla="*/ 0 h 89941"/>
              <a:gd name="connsiteX1" fmla="*/ 252334 w 252334"/>
              <a:gd name="connsiteY1" fmla="*/ 7495 h 89941"/>
              <a:gd name="connsiteX2" fmla="*/ 247337 w 252334"/>
              <a:gd name="connsiteY2" fmla="*/ 89941 h 89941"/>
              <a:gd name="connsiteX3" fmla="*/ 0 w 252334"/>
              <a:gd name="connsiteY3" fmla="*/ 82446 h 89941"/>
              <a:gd name="connsiteX4" fmla="*/ 0 w 252334"/>
              <a:gd name="connsiteY4" fmla="*/ 0 h 8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4" h="89941">
                <a:moveTo>
                  <a:pt x="0" y="0"/>
                </a:moveTo>
                <a:lnTo>
                  <a:pt x="252334" y="7495"/>
                </a:lnTo>
                <a:lnTo>
                  <a:pt x="247337" y="89941"/>
                </a:lnTo>
                <a:lnTo>
                  <a:pt x="0" y="82446"/>
                </a:lnTo>
                <a:cubicBezTo>
                  <a:pt x="833" y="57462"/>
                  <a:pt x="1665" y="32479"/>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フリーフォーム 25">
            <a:extLst>
              <a:ext uri="{FF2B5EF4-FFF2-40B4-BE49-F238E27FC236}">
                <a16:creationId xmlns:a16="http://schemas.microsoft.com/office/drawing/2014/main" id="{429D736D-621C-CD47-314E-F4CE82707448}"/>
              </a:ext>
            </a:extLst>
          </p:cNvPr>
          <p:cNvSpPr/>
          <p:nvPr/>
        </p:nvSpPr>
        <p:spPr>
          <a:xfrm>
            <a:off x="5839558" y="2763716"/>
            <a:ext cx="240323" cy="820615"/>
          </a:xfrm>
          <a:custGeom>
            <a:avLst/>
            <a:gdLst>
              <a:gd name="connsiteX0" fmla="*/ 170726 w 260430"/>
              <a:gd name="connsiteY0" fmla="*/ 0 h 888357"/>
              <a:gd name="connsiteX1" fmla="*/ 92597 w 260430"/>
              <a:gd name="connsiteY1" fmla="*/ 2894 h 888357"/>
              <a:gd name="connsiteX2" fmla="*/ 0 w 260430"/>
              <a:gd name="connsiteY2" fmla="*/ 121534 h 888357"/>
              <a:gd name="connsiteX3" fmla="*/ 63660 w 260430"/>
              <a:gd name="connsiteY3" fmla="*/ 358815 h 888357"/>
              <a:gd name="connsiteX4" fmla="*/ 83916 w 260430"/>
              <a:gd name="connsiteY4" fmla="*/ 541116 h 888357"/>
              <a:gd name="connsiteX5" fmla="*/ 98384 w 260430"/>
              <a:gd name="connsiteY5" fmla="*/ 844952 h 888357"/>
              <a:gd name="connsiteX6" fmla="*/ 124427 w 260430"/>
              <a:gd name="connsiteY6" fmla="*/ 888357 h 888357"/>
              <a:gd name="connsiteX7" fmla="*/ 202557 w 260430"/>
              <a:gd name="connsiteY7" fmla="*/ 882570 h 888357"/>
              <a:gd name="connsiteX8" fmla="*/ 185194 w 260430"/>
              <a:gd name="connsiteY8" fmla="*/ 454306 h 888357"/>
              <a:gd name="connsiteX9" fmla="*/ 260430 w 260430"/>
              <a:gd name="connsiteY9" fmla="*/ 410901 h 888357"/>
              <a:gd name="connsiteX10" fmla="*/ 217025 w 260430"/>
              <a:gd name="connsiteY10" fmla="*/ 133109 h 888357"/>
              <a:gd name="connsiteX11" fmla="*/ 217025 w 260430"/>
              <a:gd name="connsiteY11" fmla="*/ 133109 h 888357"/>
              <a:gd name="connsiteX12" fmla="*/ 205450 w 260430"/>
              <a:gd name="connsiteY12" fmla="*/ 92597 h 888357"/>
              <a:gd name="connsiteX13" fmla="*/ 170726 w 260430"/>
              <a:gd name="connsiteY13" fmla="*/ 0 h 88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430" h="888357">
                <a:moveTo>
                  <a:pt x="170726" y="0"/>
                </a:moveTo>
                <a:lnTo>
                  <a:pt x="92597" y="2894"/>
                </a:lnTo>
                <a:lnTo>
                  <a:pt x="0" y="121534"/>
                </a:lnTo>
                <a:lnTo>
                  <a:pt x="63660" y="358815"/>
                </a:lnTo>
                <a:lnTo>
                  <a:pt x="83916" y="541116"/>
                </a:lnTo>
                <a:lnTo>
                  <a:pt x="98384" y="844952"/>
                </a:lnTo>
                <a:lnTo>
                  <a:pt x="124427" y="888357"/>
                </a:lnTo>
                <a:lnTo>
                  <a:pt x="202557" y="882570"/>
                </a:lnTo>
                <a:lnTo>
                  <a:pt x="185194" y="454306"/>
                </a:lnTo>
                <a:lnTo>
                  <a:pt x="260430" y="410901"/>
                </a:lnTo>
                <a:lnTo>
                  <a:pt x="217025" y="133109"/>
                </a:lnTo>
                <a:lnTo>
                  <a:pt x="217025" y="133109"/>
                </a:lnTo>
                <a:lnTo>
                  <a:pt x="205450" y="92597"/>
                </a:lnTo>
                <a:lnTo>
                  <a:pt x="17072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1277" name="図 2">
            <a:extLst>
              <a:ext uri="{FF2B5EF4-FFF2-40B4-BE49-F238E27FC236}">
                <a16:creationId xmlns:a16="http://schemas.microsoft.com/office/drawing/2014/main" id="{9FAB72A0-E4AC-2197-C4A6-2B2AAC082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08" y="2557097"/>
            <a:ext cx="5178669" cy="376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図 4">
            <a:extLst>
              <a:ext uri="{FF2B5EF4-FFF2-40B4-BE49-F238E27FC236}">
                <a16:creationId xmlns:a16="http://schemas.microsoft.com/office/drawing/2014/main" id="{DEC25498-57D4-0C64-EEE8-ECC8103B40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628" y="2444262"/>
            <a:ext cx="229479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図 6" descr="シーン, 屋外, 道路, グリーン が含まれている画像">
            <a:extLst>
              <a:ext uri="{FF2B5EF4-FFF2-40B4-BE49-F238E27FC236}">
                <a16:creationId xmlns:a16="http://schemas.microsoft.com/office/drawing/2014/main" id="{CF73477A-E1D3-98D7-71FB-FC3A7CFD0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696" y="4592515"/>
            <a:ext cx="1541585" cy="115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3529</TotalTime>
  <Words>2230</Words>
  <Application>Microsoft Office PowerPoint</Application>
  <PresentationFormat>画面に合わせる (4:3)</PresentationFormat>
  <Paragraphs>332</Paragraphs>
  <Slides>10</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HGPｺﾞｼｯｸM</vt:lpstr>
      <vt:lpstr>HGP創英角ｺﾞｼｯｸUB</vt:lpstr>
      <vt:lpstr>Meiryo UI</vt:lpstr>
      <vt:lpstr>ＭＳ Ｐゴシック</vt:lpstr>
      <vt:lpstr>ＭＳ Ｐ明朝</vt:lpstr>
      <vt:lpstr>ＭＳ ゴシック</vt:lpstr>
      <vt:lpstr>Arial</vt:lpstr>
      <vt:lpstr>Calibri</vt:lpstr>
      <vt:lpstr>Times New Roman</vt:lpstr>
      <vt:lpstr>2_Office テーマ</vt:lpstr>
      <vt:lpstr>標準デザイン</vt:lpstr>
      <vt:lpstr>都市防災総合推進事業の活用事例</vt:lpstr>
      <vt:lpstr>都市防災総合推進事業の概要</vt:lpstr>
      <vt:lpstr>都市防災総合推進事業【活用事例（H29九州北部豪雨）】</vt:lpstr>
      <vt:lpstr>都市防災総合推進事業【活用事例（H28熊本地震）】</vt:lpstr>
      <vt:lpstr>都市防災総合推進事業【活用事例（H28熊本地震）】</vt:lpstr>
      <vt:lpstr>都市防災総合推進事業【活用事例（H19能登半島地震）】</vt:lpstr>
      <vt:lpstr>都市防災総合推進事業【活用事例（H28糸魚川大規模火災）】</vt:lpstr>
      <vt:lpstr>PowerPoint プレゼンテーション</vt:lpstr>
      <vt:lpstr>都市防災総合推進事業【活用事例（H30西日本豪雨）】</vt:lpstr>
      <vt:lpstr>都市防災総合推進事業【活用事例（H30北海道胆振東部地震）】</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行政情報システム室</dc:creator>
  <cp:lastModifiedBy>金田一 航</cp:lastModifiedBy>
  <cp:revision>384</cp:revision>
  <cp:lastPrinted>2023-02-16T08:35:00Z</cp:lastPrinted>
  <dcterms:created xsi:type="dcterms:W3CDTF">2007-11-06T12:19:33Z</dcterms:created>
  <dcterms:modified xsi:type="dcterms:W3CDTF">2024-04-02T01:24:31Z</dcterms:modified>
</cp:coreProperties>
</file>