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1"/>
  </p:sldMasterIdLst>
  <p:notesMasterIdLst>
    <p:notesMasterId r:id="rId5"/>
  </p:notesMasterIdLst>
  <p:sldIdLst>
    <p:sldId id="839" r:id="rId2"/>
    <p:sldId id="840" r:id="rId3"/>
    <p:sldId id="841" r:id="rId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17AB5BB-961F-47F2-B257-FBB2E6E1E08C}">
          <p14:sldIdLst>
            <p14:sldId id="839"/>
            <p14:sldId id="840"/>
            <p14:sldId id="8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C"/>
    <a:srgbClr val="D2DFEE"/>
    <a:srgbClr val="C80017"/>
    <a:srgbClr val="F18950"/>
    <a:srgbClr val="9B9B9B"/>
    <a:srgbClr val="009BE3"/>
    <a:srgbClr val="0049BB"/>
    <a:srgbClr val="0051BE"/>
    <a:srgbClr val="EBF5F9"/>
    <a:srgbClr val="E2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2" autoAdjust="0"/>
    <p:restoredTop sz="95964" autoAdjust="0"/>
  </p:normalViewPr>
  <p:slideViewPr>
    <p:cSldViewPr>
      <p:cViewPr varScale="1">
        <p:scale>
          <a:sx n="91" d="100"/>
          <a:sy n="91" d="100"/>
        </p:scale>
        <p:origin x="63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25" d="100"/>
          <a:sy n="125" d="100"/>
        </p:scale>
        <p:origin x="3030" y="-13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18830" cy="493316"/>
          </a:xfrm>
          <a:prstGeom prst="rect">
            <a:avLst/>
          </a:prstGeom>
        </p:spPr>
        <p:txBody>
          <a:bodyPr vert="horz" lIns="90542" tIns="45271" rIns="90542" bIns="452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6" y="3"/>
            <a:ext cx="2918830" cy="493316"/>
          </a:xfrm>
          <a:prstGeom prst="rect">
            <a:avLst/>
          </a:prstGeom>
        </p:spPr>
        <p:txBody>
          <a:bodyPr vert="horz" lIns="90542" tIns="45271" rIns="90542" bIns="45271" rtlCol="0"/>
          <a:lstStyle>
            <a:lvl1pPr algn="r">
              <a:defRPr sz="1200"/>
            </a:lvl1pPr>
          </a:lstStyle>
          <a:p>
            <a:fld id="{60B8FF21-7643-4D8D-859F-1BD4AB9C5B57}" type="datetimeFigureOut">
              <a:rPr kumimoji="1" lang="ja-JP" altLang="en-US" smtClean="0"/>
              <a:pPr/>
              <a:t>2019/3/27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7542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42" tIns="45271" rIns="90542" bIns="4527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542" tIns="45271" rIns="90542" bIns="45271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371289"/>
            <a:ext cx="2918830" cy="493316"/>
          </a:xfrm>
          <a:prstGeom prst="rect">
            <a:avLst/>
          </a:prstGeom>
        </p:spPr>
        <p:txBody>
          <a:bodyPr vert="horz" lIns="90542" tIns="45271" rIns="90542" bIns="452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6" y="9371289"/>
            <a:ext cx="2918830" cy="493316"/>
          </a:xfrm>
          <a:prstGeom prst="rect">
            <a:avLst/>
          </a:prstGeom>
        </p:spPr>
        <p:txBody>
          <a:bodyPr vert="horz" lIns="90542" tIns="45271" rIns="90542" bIns="45271" rtlCol="0" anchor="b"/>
          <a:lstStyle>
            <a:lvl1pPr algn="r">
              <a:defRPr sz="1200"/>
            </a:lvl1pPr>
          </a:lstStyle>
          <a:p>
            <a:fld id="{65BB2B84-EAD9-4436-B672-DB4789BC6B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50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1"/>
            <a:ext cx="10608501" cy="3124201"/>
          </a:xfrm>
          <a:noFill/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F910D27-1A52-4589-9F61-89FB0511680C}"/>
              </a:ext>
            </a:extLst>
          </p:cNvPr>
          <p:cNvCxnSpPr>
            <a:cxnSpLocks/>
          </p:cNvCxnSpPr>
          <p:nvPr userDrawn="1"/>
        </p:nvCxnSpPr>
        <p:spPr>
          <a:xfrm>
            <a:off x="0" y="4077072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9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・サマ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ja-JP" altLang="en-US" dirty="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568608" y="6597352"/>
            <a:ext cx="576064" cy="244800"/>
          </a:xfrm>
        </p:spPr>
        <p:txBody>
          <a:bodyPr/>
          <a:lstStyle>
            <a:lvl1pPr>
              <a:defRPr lang="ja-JP" altLang="en-US" smtClean="0"/>
            </a:lvl1pPr>
          </a:lstStyle>
          <a:p>
            <a:fld id="{850B780F-12C2-41BD-BB7C-3BC5222566F2}" type="slidenum">
              <a:rPr lang="en-US" altLang="ja-JP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239185" y="764704"/>
            <a:ext cx="11713633" cy="576461"/>
          </a:xfrm>
          <a:prstGeom prst="rect">
            <a:avLst/>
          </a:prstGeom>
          <a:noFill/>
        </p:spPr>
        <p:txBody>
          <a:bodyPr anchor="t"/>
          <a:lstStyle>
            <a:lvl1pPr algn="ctr">
              <a:lnSpc>
                <a:spcPct val="100000"/>
              </a:lnSpc>
              <a:spcBef>
                <a:spcPts val="400"/>
              </a:spcBef>
              <a:defRPr sz="4000">
                <a:solidFill>
                  <a:schemeClr val="accent5">
                    <a:lumMod val="75000"/>
                  </a:schemeClr>
                </a:solidFill>
              </a:defRPr>
            </a:lvl1pPr>
            <a:lvl2pPr algn="l">
              <a:lnSpc>
                <a:spcPct val="80000"/>
              </a:lnSpc>
              <a:defRPr sz="1800">
                <a:solidFill>
                  <a:srgbClr val="006600"/>
                </a:solidFill>
              </a:defRPr>
            </a:lvl2pPr>
            <a:lvl3pPr algn="l">
              <a:lnSpc>
                <a:spcPct val="80000"/>
              </a:lnSpc>
              <a:defRPr sz="1800">
                <a:solidFill>
                  <a:srgbClr val="006600"/>
                </a:solidFill>
              </a:defRPr>
            </a:lvl3pPr>
            <a:lvl4pPr algn="l">
              <a:lnSpc>
                <a:spcPct val="80000"/>
              </a:lnSpc>
              <a:defRPr sz="1800">
                <a:solidFill>
                  <a:srgbClr val="006600"/>
                </a:solidFill>
              </a:defRPr>
            </a:lvl4pPr>
            <a:lvl5pPr algn="l">
              <a:lnSpc>
                <a:spcPct val="80000"/>
              </a:lnSpc>
              <a:defRPr sz="1800">
                <a:solidFill>
                  <a:srgbClr val="006600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5768527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・サマリ・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780F-12C2-41BD-BB7C-3BC5222566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143339" y="1701206"/>
            <a:ext cx="11905323" cy="5256583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marL="266700" indent="-266700" algn="l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n"/>
              <a:defRPr sz="2400" u="none">
                <a:solidFill>
                  <a:schemeClr val="accent5">
                    <a:lumMod val="75000"/>
                  </a:schemeClr>
                </a:solidFill>
              </a:defRPr>
            </a:lvl1pPr>
            <a:lvl2pPr marL="449263" indent="-182563">
              <a:lnSpc>
                <a:spcPct val="100000"/>
              </a:lnSpc>
              <a:buFont typeface="Arial" pitchFamily="34" charset="0"/>
              <a:buChar char="•"/>
              <a:defRPr sz="2000" b="0" u="none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15963" indent="-174625">
              <a:lnSpc>
                <a:spcPct val="100000"/>
              </a:lnSpc>
              <a:buFont typeface="Arial" pitchFamily="34" charset="0"/>
              <a:buChar char="•"/>
              <a:defRPr sz="1800" b="0" u="none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82663" indent="-174625">
              <a:lnSpc>
                <a:spcPct val="100000"/>
              </a:lnSpc>
              <a:buFont typeface="Arial" pitchFamily="34" charset="0"/>
              <a:buChar char="•"/>
              <a:defRPr sz="1600" b="0" u="none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buFont typeface="Arial" pitchFamily="34" charset="0"/>
              <a:buChar char="•"/>
              <a:defRPr u="none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239185" y="764704"/>
            <a:ext cx="11713633" cy="576461"/>
          </a:xfrm>
          <a:prstGeom prst="rect">
            <a:avLst/>
          </a:prstGeom>
          <a:noFill/>
        </p:spPr>
        <p:txBody>
          <a:bodyPr anchor="t"/>
          <a:lstStyle>
            <a:lvl1pPr algn="ctr">
              <a:lnSpc>
                <a:spcPct val="100000"/>
              </a:lnSpc>
              <a:spcBef>
                <a:spcPts val="400"/>
              </a:spcBef>
              <a:defRPr sz="4000">
                <a:solidFill>
                  <a:schemeClr val="accent5">
                    <a:lumMod val="75000"/>
                  </a:schemeClr>
                </a:solidFill>
              </a:defRPr>
            </a:lvl1pPr>
            <a:lvl2pPr algn="l">
              <a:lnSpc>
                <a:spcPct val="80000"/>
              </a:lnSpc>
              <a:defRPr sz="1800">
                <a:solidFill>
                  <a:srgbClr val="006600"/>
                </a:solidFill>
              </a:defRPr>
            </a:lvl2pPr>
            <a:lvl3pPr algn="l">
              <a:lnSpc>
                <a:spcPct val="80000"/>
              </a:lnSpc>
              <a:defRPr sz="1800">
                <a:solidFill>
                  <a:srgbClr val="006600"/>
                </a:solidFill>
              </a:defRPr>
            </a:lvl3pPr>
            <a:lvl4pPr algn="l">
              <a:lnSpc>
                <a:spcPct val="80000"/>
              </a:lnSpc>
              <a:defRPr sz="1800">
                <a:solidFill>
                  <a:srgbClr val="006600"/>
                </a:solidFill>
              </a:defRPr>
            </a:lvl4pPr>
            <a:lvl5pPr algn="l">
              <a:lnSpc>
                <a:spcPct val="80000"/>
              </a:lnSpc>
              <a:defRPr sz="1800">
                <a:solidFill>
                  <a:srgbClr val="006600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3056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568608" y="6597352"/>
            <a:ext cx="576064" cy="244800"/>
          </a:xfrm>
        </p:spPr>
        <p:txBody>
          <a:bodyPr/>
          <a:lstStyle>
            <a:lvl1pPr>
              <a:defRPr lang="ja-JP" altLang="en-US" smtClean="0"/>
            </a:lvl1pPr>
          </a:lstStyle>
          <a:p>
            <a:fld id="{850B780F-12C2-41BD-BB7C-3BC5222566F2}" type="slidenum">
              <a:rPr lang="en-US" altLang="ja-JP" smtClean="0"/>
              <a:pPr/>
              <a:t>‹#›</a:t>
            </a:fld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ja-JP" altLang="en-US" dirty="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92741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780F-12C2-41BD-BB7C-3BC5222566F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0" y="2132856"/>
            <a:ext cx="12192000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2492896"/>
            <a:ext cx="12192000" cy="15121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tIns="144000" anchor="ctr" anchorCtr="1">
            <a:noAutofit/>
          </a:bodyPr>
          <a:lstStyle>
            <a:lvl1pPr>
              <a:defRPr sz="5400" b="1" u="none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166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780F-12C2-41BD-BB7C-3BC5222566F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2287297-8B4D-4755-8507-29445D8D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2896"/>
            <a:ext cx="12192000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>
              <a:def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7227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568608" y="6597352"/>
            <a:ext cx="576064" cy="244800"/>
          </a:xfrm>
        </p:spPr>
        <p:txBody>
          <a:bodyPr/>
          <a:lstStyle>
            <a:lvl1pPr>
              <a:defRPr lang="ja-JP" altLang="en-US" smtClean="0"/>
            </a:lvl1pPr>
          </a:lstStyle>
          <a:p>
            <a:fld id="{850B780F-12C2-41BD-BB7C-3BC5222566F2}" type="slidenum">
              <a:rPr lang="en-US" altLang="ja-JP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9063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216000" tIns="10800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568608" y="6597352"/>
            <a:ext cx="527381" cy="244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100000"/>
              </a:lnSpc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50B780F-12C2-41BD-BB7C-3BC5222566F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01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702" r:id="rId2"/>
    <p:sldLayoutId id="2147483705" r:id="rId3"/>
    <p:sldLayoutId id="2147483707" r:id="rId4"/>
    <p:sldLayoutId id="2147483852" r:id="rId5"/>
    <p:sldLayoutId id="2147483854" r:id="rId6"/>
    <p:sldLayoutId id="2147483853" r:id="rId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kumimoji="1" sz="24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kumimoji="1" sz="16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b="1" kern="1200">
          <a:solidFill>
            <a:srgbClr val="00660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b="1" kern="1200">
          <a:solidFill>
            <a:srgbClr val="00660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b="1" kern="1200">
          <a:solidFill>
            <a:srgbClr val="00660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b="1" kern="1200">
          <a:solidFill>
            <a:srgbClr val="006600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>
            <a:extLst>
              <a:ext uri="{FF2B5EF4-FFF2-40B4-BE49-F238E27FC236}">
                <a16:creationId xmlns:a16="http://schemas.microsoft.com/office/drawing/2014/main" id="{5840E756-E3F8-4E85-9F9C-76BA49CD9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" b="31337"/>
          <a:stretch/>
        </p:blipFill>
        <p:spPr>
          <a:xfrm>
            <a:off x="1453262" y="61014"/>
            <a:ext cx="2623252" cy="24528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8" name="Picture 4" descr="https://scontent-nrt1-1.xx.fbcdn.net/v/t1.15752-9/53456690_728132990916401_5857664397593280512_n.jpg?_nc_cat=109&amp;_nc_ht=scontent-nrt1-1.xx&amp;oh=7524bc39a281d42df971254b71ae3c72&amp;oe=5D192C6D">
            <a:extLst>
              <a:ext uri="{FF2B5EF4-FFF2-40B4-BE49-F238E27FC236}">
                <a16:creationId xmlns:a16="http://schemas.microsoft.com/office/drawing/2014/main" id="{193E1805-CBFA-455C-BE57-7FC6EF0CB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1905" y="61014"/>
            <a:ext cx="2636273" cy="24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F84A2A-D2FD-4124-8AE3-3705E3A966CF}"/>
              </a:ext>
            </a:extLst>
          </p:cNvPr>
          <p:cNvSpPr txBox="1"/>
          <p:nvPr/>
        </p:nvSpPr>
        <p:spPr>
          <a:xfrm>
            <a:off x="5231904" y="44624"/>
            <a:ext cx="2636274" cy="392953"/>
          </a:xfrm>
          <a:prstGeom prst="rect">
            <a:avLst/>
          </a:prstGeom>
          <a:solidFill>
            <a:schemeClr val="accent5"/>
          </a:solidFill>
        </p:spPr>
        <p:txBody>
          <a:bodyPr wrap="square" tIns="72000" bIns="36000" rtlCol="0" anchor="b" anchorCtr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サイネージ</a:t>
            </a:r>
            <a:r>
              <a:rPr lang="en-US" altLang="ja-JP" sz="2000" baseline="30000" dirty="0">
                <a:solidFill>
                  <a:schemeClr val="bg1"/>
                </a:solidFill>
              </a:rPr>
              <a:t>*2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円/楕円 19">
            <a:extLst>
              <a:ext uri="{FF2B5EF4-FFF2-40B4-BE49-F238E27FC236}">
                <a16:creationId xmlns:a16="http://schemas.microsoft.com/office/drawing/2014/main" id="{EFC85BCD-AA13-4DB8-B1C1-CB487584561C}"/>
              </a:ext>
            </a:extLst>
          </p:cNvPr>
          <p:cNvSpPr/>
          <p:nvPr/>
        </p:nvSpPr>
        <p:spPr>
          <a:xfrm>
            <a:off x="3873834" y="2287597"/>
            <a:ext cx="1584175" cy="15900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kumimoji="1" lang="ja-JP" altLang="en-US" sz="2400" b="1" dirty="0"/>
              <a:t>標準的な</a:t>
            </a:r>
            <a:br>
              <a:rPr kumimoji="1" lang="en-US" altLang="ja-JP" sz="2400" b="1" dirty="0"/>
            </a:br>
            <a:r>
              <a:rPr kumimoji="1" lang="ja-JP" altLang="en-US" sz="2400" b="1" dirty="0"/>
              <a:t>バス情報</a:t>
            </a:r>
            <a:br>
              <a:rPr kumimoji="1" lang="en-US" altLang="ja-JP" sz="2400" b="1" dirty="0"/>
            </a:br>
            <a:r>
              <a:rPr kumimoji="1" lang="ja-JP" altLang="en-US" sz="1600" b="1" dirty="0"/>
              <a:t>フォーマット</a:t>
            </a:r>
            <a:endParaRPr kumimoji="1" lang="ja-JP" altLang="en-US" sz="2400" b="1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8F1A02E-0C76-422B-AAA9-23A7EBD3D0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66" t="49840" b="707"/>
          <a:stretch/>
        </p:blipFill>
        <p:spPr>
          <a:xfrm>
            <a:off x="1458870" y="3667754"/>
            <a:ext cx="2636273" cy="2452836"/>
          </a:xfrm>
          <a:prstGeom prst="rect">
            <a:avLst/>
          </a:prstGeom>
        </p:spPr>
      </p:pic>
      <p:pic>
        <p:nvPicPr>
          <p:cNvPr id="23" name="図 22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B1BAE86A-8699-46DF-B3CE-3AF34C07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904" y="3671475"/>
            <a:ext cx="2636274" cy="243272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FDFD18-D5AF-46D0-9F42-10A2F092D077}"/>
              </a:ext>
            </a:extLst>
          </p:cNvPr>
          <p:cNvSpPr txBox="1"/>
          <p:nvPr/>
        </p:nvSpPr>
        <p:spPr>
          <a:xfrm>
            <a:off x="1453262" y="44624"/>
            <a:ext cx="2641880" cy="392953"/>
          </a:xfrm>
          <a:prstGeom prst="rect">
            <a:avLst/>
          </a:prstGeom>
          <a:solidFill>
            <a:schemeClr val="accent5"/>
          </a:solidFill>
        </p:spPr>
        <p:txBody>
          <a:bodyPr wrap="square" tIns="72000" bIns="36000" rtlCol="0" anchor="b" anchorCtr="0">
            <a:no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</a:rPr>
              <a:t>My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時刻表</a:t>
            </a:r>
            <a:r>
              <a:rPr kumimoji="1" lang="en-US" altLang="ja-JP" sz="2000" baseline="30000" dirty="0">
                <a:solidFill>
                  <a:schemeClr val="bg1"/>
                </a:solidFill>
              </a:rPr>
              <a:t>*1</a:t>
            </a:r>
            <a:endParaRPr kumimoji="1" lang="ja-JP" alt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98266E-2A77-4A85-A823-7FCD72051639}"/>
              </a:ext>
            </a:extLst>
          </p:cNvPr>
          <p:cNvSpPr txBox="1"/>
          <p:nvPr/>
        </p:nvSpPr>
        <p:spPr>
          <a:xfrm>
            <a:off x="1453262" y="5726072"/>
            <a:ext cx="2654592" cy="392953"/>
          </a:xfrm>
          <a:prstGeom prst="rect">
            <a:avLst/>
          </a:prstGeom>
          <a:solidFill>
            <a:schemeClr val="accent5"/>
          </a:solidFill>
        </p:spPr>
        <p:txBody>
          <a:bodyPr wrap="square" tIns="72000" bIns="36000" rtlCol="0" anchor="b" anchorCtr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マップ</a:t>
            </a:r>
            <a:r>
              <a:rPr lang="en-US" altLang="ja-JP" sz="2000" baseline="30000" dirty="0">
                <a:solidFill>
                  <a:schemeClr val="bg1"/>
                </a:solidFill>
              </a:rPr>
              <a:t>*1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D915C8-51F9-41A3-92D8-EDBE1E1DDCCD}"/>
              </a:ext>
            </a:extLst>
          </p:cNvPr>
          <p:cNvSpPr txBox="1"/>
          <p:nvPr/>
        </p:nvSpPr>
        <p:spPr>
          <a:xfrm>
            <a:off x="5228145" y="5726072"/>
            <a:ext cx="2636274" cy="392953"/>
          </a:xfrm>
          <a:prstGeom prst="rect">
            <a:avLst/>
          </a:prstGeom>
          <a:solidFill>
            <a:schemeClr val="accent5"/>
          </a:solidFill>
        </p:spPr>
        <p:txBody>
          <a:bodyPr wrap="square" tIns="72000" bIns="36000" rtlCol="0" anchor="b" anchorCtr="0">
            <a:no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交通分析</a:t>
            </a:r>
            <a:r>
              <a:rPr lang="en-US" altLang="ja-JP" sz="2000" baseline="30000" dirty="0">
                <a:solidFill>
                  <a:schemeClr val="bg1"/>
                </a:solidFill>
              </a:rPr>
              <a:t>*1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41E2141D-7ACB-41BB-BAAD-F7BF84FB776E}"/>
              </a:ext>
            </a:extLst>
          </p:cNvPr>
          <p:cNvSpPr/>
          <p:nvPr/>
        </p:nvSpPr>
        <p:spPr>
          <a:xfrm rot="18900000">
            <a:off x="5125584" y="2238437"/>
            <a:ext cx="301809" cy="39295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AA9FA02D-D629-4BF3-833D-1D981AF4D23E}"/>
              </a:ext>
            </a:extLst>
          </p:cNvPr>
          <p:cNvSpPr/>
          <p:nvPr/>
        </p:nvSpPr>
        <p:spPr>
          <a:xfrm rot="2700000" flipH="1">
            <a:off x="3920823" y="2238436"/>
            <a:ext cx="301809" cy="39295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9908C734-442B-431F-91CC-679DA6A986E0}"/>
              </a:ext>
            </a:extLst>
          </p:cNvPr>
          <p:cNvSpPr/>
          <p:nvPr/>
        </p:nvSpPr>
        <p:spPr>
          <a:xfrm rot="2700000" flipV="1">
            <a:off x="5125584" y="3506718"/>
            <a:ext cx="301809" cy="39295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12FA0201-8AE2-4346-8AE3-2EE4E25DCF6C}"/>
              </a:ext>
            </a:extLst>
          </p:cNvPr>
          <p:cNvSpPr/>
          <p:nvPr/>
        </p:nvSpPr>
        <p:spPr>
          <a:xfrm rot="18900000" flipH="1" flipV="1">
            <a:off x="3920823" y="3506717"/>
            <a:ext cx="301809" cy="392953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C51FE3-6CED-41BD-A633-1036ED9F419E}"/>
              </a:ext>
            </a:extLst>
          </p:cNvPr>
          <p:cNvSpPr txBox="1"/>
          <p:nvPr/>
        </p:nvSpPr>
        <p:spPr>
          <a:xfrm>
            <a:off x="1927942" y="289967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ワンソース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0CF1DB0-2858-413A-8180-9428B2EF5DED}"/>
              </a:ext>
            </a:extLst>
          </p:cNvPr>
          <p:cNvSpPr txBox="1"/>
          <p:nvPr/>
        </p:nvSpPr>
        <p:spPr>
          <a:xfrm>
            <a:off x="5530619" y="289967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マルチユース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DE8015A-1EEC-4C50-9648-40DDC3F31390}"/>
              </a:ext>
            </a:extLst>
          </p:cNvPr>
          <p:cNvSpPr txBox="1"/>
          <p:nvPr/>
        </p:nvSpPr>
        <p:spPr>
          <a:xfrm>
            <a:off x="2265264" y="618196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</a:rPr>
              <a:t>岡山都市圏におけるバスデータの多目的利用</a:t>
            </a:r>
            <a:endParaRPr kumimoji="1" lang="en-US" altLang="ja-JP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EDB3C33-1EF1-4DB4-A979-FD22178C0414}"/>
              </a:ext>
            </a:extLst>
          </p:cNvPr>
          <p:cNvSpPr txBox="1"/>
          <p:nvPr/>
        </p:nvSpPr>
        <p:spPr>
          <a:xfrm>
            <a:off x="1383896" y="6475638"/>
            <a:ext cx="52918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*1 </a:t>
            </a:r>
            <a:r>
              <a:rPr kumimoji="1" lang="ja-JP" altLang="en-US" sz="1050" dirty="0"/>
              <a:t>トラフィックブレイン「</a:t>
            </a:r>
            <a:r>
              <a:rPr lang="ja-JP" altLang="en-US" sz="1050" dirty="0"/>
              <a:t>公共交通オープンデータ 活用事例と発展への期待」より</a:t>
            </a:r>
            <a:endParaRPr lang="en-US" altLang="ja-JP" sz="1050" dirty="0"/>
          </a:p>
          <a:p>
            <a:r>
              <a:rPr kumimoji="1" lang="en-US" altLang="ja-JP" sz="1050" dirty="0"/>
              <a:t>*2 </a:t>
            </a:r>
            <a:r>
              <a:rPr kumimoji="1" lang="en-US" altLang="ja-JP" sz="1050" dirty="0" err="1"/>
              <a:t>Sujiya</a:t>
            </a:r>
            <a:r>
              <a:rPr kumimoji="1" lang="en-US" altLang="ja-JP" sz="1050" dirty="0"/>
              <a:t> Systems</a:t>
            </a:r>
            <a:r>
              <a:rPr kumimoji="1" lang="ja-JP" altLang="en-US" sz="1050" dirty="0"/>
              <a:t>「その看板」</a:t>
            </a:r>
            <a:endParaRPr kumimoji="1" lang="en-US" altLang="ja-JP" sz="1050" dirty="0"/>
          </a:p>
        </p:txBody>
      </p:sp>
    </p:spTree>
    <p:extLst>
      <p:ext uri="{BB962C8B-B14F-4D97-AF65-F5344CB8AC3E}">
        <p14:creationId xmlns:p14="http://schemas.microsoft.com/office/powerpoint/2010/main" val="30417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E811E5-83A9-45C8-BFBD-ED8C07FC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780F-12C2-41BD-BB7C-3BC5222566F2}" type="slidenum">
              <a:rPr lang="en-US" altLang="ja-JP" smtClean="0"/>
              <a:pPr/>
              <a:t>2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9DDC5D-B67A-4BE9-A48B-0134E0B0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836712"/>
            <a:ext cx="5112568" cy="46132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50" name="Picture 2" descr="https://pbs.twimg.com/media/DmNok5IU0AAdudU.jpg:large">
            <a:extLst>
              <a:ext uri="{FF2B5EF4-FFF2-40B4-BE49-F238E27FC236}">
                <a16:creationId xmlns:a16="http://schemas.microsoft.com/office/drawing/2014/main" id="{4F458883-768B-4ADE-AECF-3FDF19A8B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863" y="836711"/>
            <a:ext cx="3859954" cy="463900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6F2867-8E28-423B-8F88-51DB999892C3}"/>
              </a:ext>
            </a:extLst>
          </p:cNvPr>
          <p:cNvSpPr txBox="1"/>
          <p:nvPr/>
        </p:nvSpPr>
        <p:spPr>
          <a:xfrm>
            <a:off x="985953" y="5538718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台風時の運休予告（宇野自動車）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3014B0-2208-4669-AFEA-A17C24ABBADC}"/>
              </a:ext>
            </a:extLst>
          </p:cNvPr>
          <p:cNvSpPr txBox="1"/>
          <p:nvPr/>
        </p:nvSpPr>
        <p:spPr>
          <a:xfrm>
            <a:off x="5214145" y="5538718"/>
            <a:ext cx="4288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イベント時の続行便・混雑案内（永井運輸）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CFAEA9-6825-44B7-93E7-C21D9D123491}"/>
              </a:ext>
            </a:extLst>
          </p:cNvPr>
          <p:cNvSpPr txBox="1"/>
          <p:nvPr/>
        </p:nvSpPr>
        <p:spPr>
          <a:xfrm>
            <a:off x="2379168" y="6113964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5">
                    <a:lumMod val="75000"/>
                  </a:schemeClr>
                </a:solidFill>
              </a:rPr>
              <a:t>経路検索と連動した運行情報案内事例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B39802-A7ED-4AD6-862F-232DA0B5CB41}"/>
              </a:ext>
            </a:extLst>
          </p:cNvPr>
          <p:cNvSpPr txBox="1"/>
          <p:nvPr/>
        </p:nvSpPr>
        <p:spPr>
          <a:xfrm>
            <a:off x="2356844" y="5813312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50" dirty="0" err="1"/>
              <a:t>Sujiya</a:t>
            </a:r>
            <a:r>
              <a:rPr kumimoji="1" lang="en-US" altLang="ja-JP" sz="1050" dirty="0"/>
              <a:t> Systems Twitter</a:t>
            </a:r>
            <a:r>
              <a:rPr kumimoji="1" lang="ja-JP" altLang="en-US" sz="1050" dirty="0"/>
              <a:t>投稿より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7AA42D-AE21-4CA2-A9F5-4CAF6099089D}"/>
              </a:ext>
            </a:extLst>
          </p:cNvPr>
          <p:cNvSpPr txBox="1"/>
          <p:nvPr/>
        </p:nvSpPr>
        <p:spPr>
          <a:xfrm>
            <a:off x="5823545" y="5813312"/>
            <a:ext cx="4016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/>
              <a:t>永井運輸「</a:t>
            </a:r>
            <a:r>
              <a:rPr lang="ja-JP" altLang="en-US" sz="1050" dirty="0"/>
              <a:t> </a:t>
            </a:r>
            <a:r>
              <a:rPr lang="en-US" altLang="ja-JP" sz="1050" dirty="0"/>
              <a:t>GTFS</a:t>
            </a:r>
            <a:r>
              <a:rPr lang="ja-JP" altLang="en-US" sz="1050" dirty="0"/>
              <a:t>データの取組みと災害時への対応</a:t>
            </a:r>
            <a:r>
              <a:rPr kumimoji="1" lang="ja-JP" altLang="en-US" sz="1050" dirty="0"/>
              <a:t>」より</a:t>
            </a:r>
          </a:p>
        </p:txBody>
      </p:sp>
    </p:spTree>
    <p:extLst>
      <p:ext uri="{BB962C8B-B14F-4D97-AF65-F5344CB8AC3E}">
        <p14:creationId xmlns:p14="http://schemas.microsoft.com/office/powerpoint/2010/main" val="323168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888331-315D-46F4-A99B-A0B6B7C1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780F-12C2-41BD-BB7C-3BC5222566F2}" type="slidenum">
              <a:rPr lang="en-US" altLang="ja-JP" smtClean="0"/>
              <a:pPr/>
              <a:t>3</a:t>
            </a:fld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F48F07-D100-4BCE-8A3F-E6CBD2579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12"/>
          <a:stretch/>
        </p:blipFill>
        <p:spPr>
          <a:xfrm>
            <a:off x="779422" y="836712"/>
            <a:ext cx="5201376" cy="424847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E66185A-0BE1-41FE-BA9C-633C027C8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051"/>
          <a:stretch/>
        </p:blipFill>
        <p:spPr>
          <a:xfrm>
            <a:off x="6221639" y="836712"/>
            <a:ext cx="536679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13708"/>
      </p:ext>
    </p:extLst>
  </p:cSld>
  <p:clrMapOvr>
    <a:masterClrMapping/>
  </p:clrMapOvr>
</p:sld>
</file>

<file path=ppt/theme/theme1.xml><?xml version="1.0" encoding="utf-8"?>
<a:theme xmlns:a="http://schemas.openxmlformats.org/drawingml/2006/main" name="タイトルバー有デザイン">
  <a:themeElements>
    <a:clrScheme name="ユーザー定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0000BF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Microsoft Office PowerPoint</Application>
  <PresentationFormat>ワイド画面</PresentationFormat>
  <Paragraphs>17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メイリオ</vt:lpstr>
      <vt:lpstr>Arial</vt:lpstr>
      <vt:lpstr>Calibri</vt:lpstr>
      <vt:lpstr>Wingdings</vt:lpstr>
      <vt:lpstr>タイトルバー有デザイン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2019-03-27T03:13:36Z</dcterms:created>
  <dcterms:modified xsi:type="dcterms:W3CDTF">2019-03-27T03:13:41Z</dcterms:modified>
</cp:coreProperties>
</file>