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2" r:id="rId3"/>
    <p:sldId id="310" r:id="rId4"/>
    <p:sldId id="311" r:id="rId5"/>
    <p:sldId id="312" r:id="rId6"/>
    <p:sldId id="308" r:id="rId7"/>
    <p:sldId id="309" r:id="rId8"/>
    <p:sldId id="299" r:id="rId9"/>
    <p:sldId id="307" r:id="rId10"/>
    <p:sldId id="306" r:id="rId11"/>
    <p:sldId id="290" r:id="rId12"/>
    <p:sldId id="295" r:id="rId13"/>
  </p:sldIdLst>
  <p:sldSz cx="12192000" cy="6858000"/>
  <p:notesSz cx="7104063"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E6BB33-D14A-4D9E-9013-F070E95E6EE9}" v="102" dt="2019-01-19T09:10:23.4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533" autoAdjust="0"/>
    <p:restoredTop sz="53393" autoAdjust="0"/>
  </p:normalViewPr>
  <p:slideViewPr>
    <p:cSldViewPr snapToGrid="0">
      <p:cViewPr varScale="1">
        <p:scale>
          <a:sx n="60" d="100"/>
          <a:sy n="60" d="100"/>
        </p:scale>
        <p:origin x="21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26"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nekazu Tsuchiya" userId="e5fb42b9afdf13fb" providerId="LiveId" clId="{DF8F567B-5583-4250-B45E-045CE086F17B}"/>
    <pc:docChg chg="undo modSld">
      <pc:chgData name="Minekazu Tsuchiya" userId="e5fb42b9afdf13fb" providerId="LiveId" clId="{DF8F567B-5583-4250-B45E-045CE086F17B}" dt="2019-01-19T09:21:11.528" v="546" actId="20577"/>
      <pc:docMkLst>
        <pc:docMk/>
      </pc:docMkLst>
      <pc:sldChg chg="modNotesTx">
        <pc:chgData name="Minekazu Tsuchiya" userId="e5fb42b9afdf13fb" providerId="LiveId" clId="{DF8F567B-5583-4250-B45E-045CE086F17B}" dt="2019-01-19T09:21:11.528" v="546" actId="20577"/>
        <pc:sldMkLst>
          <pc:docMk/>
          <pc:sldMk cId="2437858447" sldId="292"/>
        </pc:sldMkLst>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78163" cy="512763"/>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4313" y="1"/>
            <a:ext cx="3078162" cy="512763"/>
          </a:xfrm>
          <a:prstGeom prst="rect">
            <a:avLst/>
          </a:prstGeom>
        </p:spPr>
        <p:txBody>
          <a:bodyPr vert="horz" lIns="91430" tIns="45715" rIns="91430" bIns="45715" rtlCol="0"/>
          <a:lstStyle>
            <a:lvl1pPr algn="r">
              <a:defRPr sz="1200"/>
            </a:lvl1pPr>
          </a:lstStyle>
          <a:p>
            <a:fld id="{88EE2423-1C3D-494E-AF99-7A3288F3D39E}" type="datetimeFigureOut">
              <a:rPr kumimoji="1" lang="ja-JP" altLang="en-US" smtClean="0"/>
              <a:t>2019/4/4</a:t>
            </a:fld>
            <a:endParaRPr kumimoji="1" lang="ja-JP" altLang="en-US"/>
          </a:p>
        </p:txBody>
      </p:sp>
      <p:sp>
        <p:nvSpPr>
          <p:cNvPr id="4" name="スライド イメージ プレースホルダー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30" tIns="45715" rIns="91430" bIns="45715" rtlCol="0" anchor="ctr"/>
          <a:lstStyle/>
          <a:p>
            <a:endParaRPr lang="ja-JP" altLang="en-US"/>
          </a:p>
        </p:txBody>
      </p:sp>
      <p:sp>
        <p:nvSpPr>
          <p:cNvPr id="5" name="ノート プレースホルダー 4"/>
          <p:cNvSpPr>
            <a:spLocks noGrp="1"/>
          </p:cNvSpPr>
          <p:nvPr>
            <p:ph type="body" sz="quarter" idx="3"/>
          </p:nvPr>
        </p:nvSpPr>
        <p:spPr>
          <a:xfrm>
            <a:off x="711200" y="4926014"/>
            <a:ext cx="5683250" cy="4029075"/>
          </a:xfrm>
          <a:prstGeom prst="rect">
            <a:avLst/>
          </a:prstGeom>
        </p:spPr>
        <p:txBody>
          <a:bodyPr vert="horz" lIns="91430" tIns="45715" rIns="91430"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851"/>
            <a:ext cx="3078163" cy="512763"/>
          </a:xfrm>
          <a:prstGeom prst="rect">
            <a:avLst/>
          </a:prstGeom>
        </p:spPr>
        <p:txBody>
          <a:bodyPr vert="horz" lIns="91430" tIns="45715" rIns="91430"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4313" y="9721851"/>
            <a:ext cx="3078162" cy="512763"/>
          </a:xfrm>
          <a:prstGeom prst="rect">
            <a:avLst/>
          </a:prstGeom>
        </p:spPr>
        <p:txBody>
          <a:bodyPr vert="horz" lIns="91430" tIns="45715" rIns="91430" bIns="45715" rtlCol="0" anchor="b"/>
          <a:lstStyle>
            <a:lvl1pPr algn="r">
              <a:defRPr sz="1200"/>
            </a:lvl1pPr>
          </a:lstStyle>
          <a:p>
            <a:fld id="{070AFAF6-3C58-49D3-9396-543422AC3302}" type="slidenum">
              <a:rPr kumimoji="1" lang="ja-JP" altLang="en-US" smtClean="0"/>
              <a:t>‹#›</a:t>
            </a:fld>
            <a:endParaRPr kumimoji="1" lang="ja-JP" altLang="en-US"/>
          </a:p>
        </p:txBody>
      </p:sp>
    </p:spTree>
    <p:extLst>
      <p:ext uri="{BB962C8B-B14F-4D97-AF65-F5344CB8AC3E}">
        <p14:creationId xmlns:p14="http://schemas.microsoft.com/office/powerpoint/2010/main" val="30417972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b="1" dirty="0"/>
              <a:t>⓪講師の自己紹介とアイスブレイク（障害当事者講師とした場合）</a:t>
            </a:r>
            <a:endParaRPr lang="ja-JP" altLang="ja-JP" dirty="0"/>
          </a:p>
          <a:p>
            <a:endParaRPr lang="ja-JP" altLang="en-US" dirty="0"/>
          </a:p>
          <a:p>
            <a:r>
              <a:rPr lang="ja-JP" altLang="en-US" dirty="0"/>
              <a:t>　●</a:t>
            </a:r>
            <a:r>
              <a:rPr lang="ja-JP" altLang="ja-JP" dirty="0"/>
              <a:t>講師の自己紹介</a:t>
            </a:r>
          </a:p>
          <a:p>
            <a:endParaRPr lang="ja-JP" altLang="en-US" dirty="0"/>
          </a:p>
          <a:p>
            <a:r>
              <a:rPr lang="ja-JP" altLang="en-US" dirty="0"/>
              <a:t>　●</a:t>
            </a:r>
            <a:r>
              <a:rPr lang="ja-JP" altLang="ja-JP" dirty="0"/>
              <a:t>講師の</a:t>
            </a:r>
            <a:r>
              <a:rPr lang="ja-JP" altLang="en-US" dirty="0"/>
              <a:t>鉄道</a:t>
            </a:r>
            <a:r>
              <a:rPr lang="ja-JP" altLang="ja-JP" dirty="0"/>
              <a:t>利用などについての話をしながら、受講生との対話をつくるアイスブレイク</a:t>
            </a:r>
            <a:endParaRPr kumimoji="1" lang="ja-JP" altLang="en-US" dirty="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1</a:t>
            </a:fld>
            <a:endParaRPr kumimoji="1" lang="ja-JP" altLang="en-US"/>
          </a:p>
        </p:txBody>
      </p:sp>
    </p:spTree>
    <p:extLst>
      <p:ext uri="{BB962C8B-B14F-4D97-AF65-F5344CB8AC3E}">
        <p14:creationId xmlns:p14="http://schemas.microsoft.com/office/powerpoint/2010/main" val="29700479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誰もが移動できる手段として大きな役割を担っている鉄道事業者だからこそ、</a:t>
            </a:r>
          </a:p>
          <a:p>
            <a:r>
              <a:rPr kumimoji="1" lang="ja-JP" altLang="en-US" dirty="0" smtClean="0"/>
              <a:t>こうした世の中の動きに合わせていくということが求められています。</a:t>
            </a:r>
          </a:p>
          <a:p>
            <a:endParaRPr kumimoji="1" lang="ja-JP" altLang="en-US" dirty="0" smtClean="0"/>
          </a:p>
          <a:p>
            <a:r>
              <a:rPr kumimoji="1" lang="ja-JP" altLang="en-US" b="1" u="sng" dirty="0" smtClean="0"/>
              <a:t>ユニバーサルデザイン</a:t>
            </a:r>
            <a:r>
              <a:rPr kumimoji="1" lang="en-US" altLang="ja-JP" b="1" u="sng" dirty="0" smtClean="0"/>
              <a:t>2020</a:t>
            </a:r>
            <a:r>
              <a:rPr kumimoji="1" lang="ja-JP" altLang="en-US" b="1" u="sng" dirty="0" smtClean="0"/>
              <a:t>行動計画</a:t>
            </a:r>
            <a:r>
              <a:rPr kumimoji="1" lang="ja-JP" altLang="en-US" dirty="0" smtClean="0"/>
              <a:t>では、共生社会を国民全体で目指していくことが</a:t>
            </a:r>
          </a:p>
          <a:p>
            <a:r>
              <a:rPr kumimoji="1" lang="ja-JP" altLang="en-US" dirty="0" smtClean="0"/>
              <a:t>位置付けられています。</a:t>
            </a:r>
          </a:p>
          <a:p>
            <a:r>
              <a:rPr kumimoji="1" lang="ja-JP" altLang="en-US" b="1" u="sng" dirty="0" smtClean="0"/>
              <a:t>お互いの人権や尊厳を大切にし、支え合い、誰もが生き生きとした人生を享受することのできる「共生社会」</a:t>
            </a:r>
            <a:r>
              <a:rPr kumimoji="1" lang="ja-JP" altLang="en-US" dirty="0" smtClean="0"/>
              <a:t>。</a:t>
            </a:r>
          </a:p>
          <a:p>
            <a:r>
              <a:rPr kumimoji="1" lang="ja-JP" altLang="en-US" dirty="0" smtClean="0"/>
              <a:t>この社会の根幹を担う鉄道事業者にとって、この動きを体現していくということは必要ですね。</a:t>
            </a:r>
            <a:endParaRPr kumimoji="1" lang="ja-JP" altLang="en-US" dirty="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10</a:t>
            </a:fld>
            <a:endParaRPr kumimoji="1" lang="ja-JP" altLang="en-US"/>
          </a:p>
        </p:txBody>
      </p:sp>
    </p:spTree>
    <p:extLst>
      <p:ext uri="{BB962C8B-B14F-4D97-AF65-F5344CB8AC3E}">
        <p14:creationId xmlns:p14="http://schemas.microsoft.com/office/powerpoint/2010/main" val="29369997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dirty="0"/>
              <a:t>さて、「誰もが移動できる手段としての対応」をしていくには何が必要でしょうか？</a:t>
            </a:r>
            <a:endParaRPr lang="ja-JP" altLang="en-US" dirty="0"/>
          </a:p>
          <a:p>
            <a:endParaRPr lang="ja-JP" altLang="ja-JP" dirty="0"/>
          </a:p>
          <a:p>
            <a:r>
              <a:rPr lang="ja-JP" altLang="ja-JP" dirty="0"/>
              <a:t>接遇支援を必要としている人はさまざまです。つまり、支援してもらいたい内容はもちろん、</a:t>
            </a:r>
            <a:endParaRPr lang="ja-JP" altLang="en-US" dirty="0"/>
          </a:p>
          <a:p>
            <a:r>
              <a:rPr lang="ja-JP" altLang="ja-JP" dirty="0"/>
              <a:t>支援が必要かどうかもさまざまだということです。であれば、どうしたらよいかをまず聞くことから始めてみましょう。</a:t>
            </a:r>
            <a:endParaRPr lang="ja-JP" altLang="en-US" dirty="0"/>
          </a:p>
          <a:p>
            <a:endParaRPr lang="ja-JP" altLang="ja-JP" dirty="0"/>
          </a:p>
          <a:p>
            <a:r>
              <a:rPr lang="ja-JP" altLang="ja-JP" b="1" u="sng" dirty="0"/>
              <a:t>「対話」つまり、その人に合わせたコミュニケーションを探して、困っていることがあるかをまず確認してみること</a:t>
            </a:r>
            <a:r>
              <a:rPr lang="ja-JP" altLang="ja-JP" dirty="0"/>
              <a:t>です。</a:t>
            </a:r>
            <a:endParaRPr lang="ja-JP" altLang="en-US" dirty="0"/>
          </a:p>
          <a:p>
            <a:endParaRPr lang="ja-JP" altLang="ja-JP" dirty="0"/>
          </a:p>
          <a:p>
            <a:r>
              <a:rPr lang="ja-JP" altLang="ja-JP" b="1" u="sng" dirty="0"/>
              <a:t>「どのようにお手伝いしたらいいですか？」</a:t>
            </a:r>
            <a:r>
              <a:rPr lang="ja-JP" altLang="ja-JP" dirty="0"/>
              <a:t>と聞くこと、話すことで半分は解決できるのではないでしょうか。</a:t>
            </a:r>
            <a:endParaRPr lang="ja-JP" altLang="en-US" dirty="0"/>
          </a:p>
          <a:p>
            <a:endParaRPr lang="ja-JP" altLang="ja-JP" dirty="0"/>
          </a:p>
          <a:p>
            <a:r>
              <a:rPr lang="ja-JP" altLang="ja-JP" dirty="0"/>
              <a:t>障害のある人といっても、さまざまです。乗降にあたってどうして欲しいかはさまざまなのです。</a:t>
            </a:r>
          </a:p>
          <a:p>
            <a:r>
              <a:rPr lang="ja-JP" altLang="ja-JP" dirty="0"/>
              <a:t>つまり、お客様に「どうすればいいかを聞いてしまう」ことが一番最初にして欲しいことなのです</a:t>
            </a:r>
            <a:endParaRPr lang="ja-JP" altLang="en-US" dirty="0"/>
          </a:p>
          <a:p>
            <a:endParaRPr lang="ja-JP" altLang="ja-JP" dirty="0"/>
          </a:p>
          <a:p>
            <a:r>
              <a:rPr lang="ja-JP" altLang="en-US" dirty="0"/>
              <a:t>　</a:t>
            </a:r>
            <a:r>
              <a:rPr lang="ja-JP" altLang="ja-JP" dirty="0"/>
              <a:t>※これまでに挙げられた問題などの中でどんなことが要因だったか、それはコミュニケーションでどう解決できるのかを話す。</a:t>
            </a:r>
            <a:endParaRPr lang="ja-JP" altLang="en-US" dirty="0"/>
          </a:p>
          <a:p>
            <a:endParaRPr lang="ja-JP" altLang="ja-JP" dirty="0"/>
          </a:p>
          <a:p>
            <a:r>
              <a:rPr lang="ja-JP" altLang="ja-JP" dirty="0"/>
              <a:t>そして、どんなことに困っているのか、どんなお手伝い即ち</a:t>
            </a:r>
            <a:r>
              <a:rPr lang="ja-JP" altLang="ja-JP" b="1" u="sng" dirty="0"/>
              <a:t>「接遇技術」が必要なのか</a:t>
            </a:r>
            <a:r>
              <a:rPr lang="ja-JP" altLang="ja-JP" dirty="0"/>
              <a:t>ということも習得していただければ、</a:t>
            </a:r>
            <a:endParaRPr lang="ja-JP" altLang="en-US" dirty="0"/>
          </a:p>
          <a:p>
            <a:r>
              <a:rPr lang="ja-JP" altLang="ja-JP" dirty="0"/>
              <a:t>安心して鉄軌道を利用できます。</a:t>
            </a:r>
          </a:p>
          <a:p>
            <a:r>
              <a:rPr lang="ja-JP" altLang="ja-JP" b="1" dirty="0"/>
              <a:t>分からないことは支援を必要としている当事者に尋ね、一緒に考えることができれば、</a:t>
            </a:r>
            <a:endParaRPr lang="ja-JP" altLang="en-US" b="1" dirty="0"/>
          </a:p>
          <a:p>
            <a:r>
              <a:rPr lang="ja-JP" altLang="ja-JP" b="1" dirty="0"/>
              <a:t>既に存在してしまっているバリアを少しでも取り除き、誰にとっても快適なサービスを提供する「交通」に近づいていくのではないでしょうか。</a:t>
            </a:r>
            <a:endParaRPr kumimoji="1" lang="ja-JP" altLang="en-US" b="1" dirty="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11</a:t>
            </a:fld>
            <a:endParaRPr kumimoji="1" lang="ja-JP" altLang="en-US"/>
          </a:p>
        </p:txBody>
      </p:sp>
    </p:spTree>
    <p:extLst>
      <p:ext uri="{BB962C8B-B14F-4D97-AF65-F5344CB8AC3E}">
        <p14:creationId xmlns:p14="http://schemas.microsoft.com/office/powerpoint/2010/main" val="32637559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b="1" dirty="0"/>
              <a:t>④まとめ</a:t>
            </a:r>
            <a:endParaRPr lang="ja-JP" altLang="ja-JP" dirty="0"/>
          </a:p>
          <a:p>
            <a:r>
              <a:rPr lang="ja-JP" altLang="ja-JP" dirty="0"/>
              <a:t>　※研修の総括</a:t>
            </a:r>
          </a:p>
          <a:p>
            <a:r>
              <a:rPr lang="ja-JP" altLang="ja-JP" dirty="0"/>
              <a:t>　※学んだことの確認</a:t>
            </a:r>
            <a:endParaRPr kumimoji="1" lang="ja-JP" altLang="en-US" dirty="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12</a:t>
            </a:fld>
            <a:endParaRPr kumimoji="1" lang="ja-JP" altLang="en-US"/>
          </a:p>
        </p:txBody>
      </p:sp>
    </p:spTree>
    <p:extLst>
      <p:ext uri="{BB962C8B-B14F-4D97-AF65-F5344CB8AC3E}">
        <p14:creationId xmlns:p14="http://schemas.microsoft.com/office/powerpoint/2010/main" val="3542165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b="1" dirty="0"/>
              <a:t>①バリアはどこに？（障害当事者との対話）</a:t>
            </a:r>
            <a:endParaRPr lang="ja-JP" altLang="ja-JP" dirty="0"/>
          </a:p>
          <a:p>
            <a:r>
              <a:rPr kumimoji="1" lang="ja-JP" altLang="ja-JP" sz="1200" kern="1200" dirty="0" smtClean="0">
                <a:solidFill>
                  <a:schemeClr val="tx1"/>
                </a:solidFill>
                <a:effectLst/>
                <a:latin typeface="+mn-lt"/>
                <a:ea typeface="+mn-ea"/>
                <a:cs typeface="+mn-cs"/>
              </a:rPr>
              <a:t>　この研修は、今どんどん増加している高齢の方、障害のある人などに対する「接遇」について考えていく研修です。</a:t>
            </a:r>
          </a:p>
          <a:p>
            <a:r>
              <a:rPr kumimoji="1" lang="ja-JP" altLang="ja-JP" sz="1200" kern="1200" dirty="0" smtClean="0">
                <a:solidFill>
                  <a:schemeClr val="tx1"/>
                </a:solidFill>
                <a:effectLst/>
                <a:latin typeface="+mn-lt"/>
                <a:ea typeface="+mn-ea"/>
                <a:cs typeface="+mn-cs"/>
              </a:rPr>
              <a:t>　さて、具体的な接遇の方法について考える前に、鉄道の利用者とはどのような人たちかを考えてみてください。健康で、どこでも自由に動き回れる人もいれば、車椅子使用者の方、視覚障害の方、聴覚障害の方、様々な人がいることを皆さん知っているはずです。</a:t>
            </a:r>
          </a:p>
          <a:p>
            <a:r>
              <a:rPr kumimoji="1" lang="ja-JP" altLang="ja-JP" sz="1200" kern="1200" dirty="0" smtClean="0">
                <a:solidFill>
                  <a:schemeClr val="tx1"/>
                </a:solidFill>
                <a:effectLst/>
                <a:latin typeface="+mn-lt"/>
                <a:ea typeface="+mn-ea"/>
                <a:cs typeface="+mn-cs"/>
              </a:rPr>
              <a:t>それでは、皆さんが働いている鉄道の駅や、そこで行われているサービスは、そうした多様な人たちの利用を前提として作られているでしょうか？例えば、立って歩くことのできる人しか利用できない階段、文字や画像を見ることのできる人しか利用できない案内表示、音声を聞くことのできる人にしか伝わらない車内アナウンス…。皆さんの職場はこうしたバリアであふれてはいないでしょうか？</a:t>
            </a:r>
          </a:p>
          <a:p>
            <a:r>
              <a:rPr kumimoji="1" lang="ja-JP" altLang="ja-JP" sz="1200" kern="1200" dirty="0" smtClean="0">
                <a:solidFill>
                  <a:schemeClr val="tx1"/>
                </a:solidFill>
                <a:effectLst/>
                <a:latin typeface="+mn-lt"/>
                <a:ea typeface="+mn-ea"/>
                <a:cs typeface="+mn-cs"/>
              </a:rPr>
              <a:t>　こうした環境の中で、障害のある方や高齢の方は、日常的に鉄道利用の不便を感じているのです。</a:t>
            </a:r>
            <a:r>
              <a:rPr kumimoji="1" lang="ja-JP" altLang="ja-JP" sz="1200" b="1" kern="1200" dirty="0" smtClean="0">
                <a:solidFill>
                  <a:schemeClr val="tx1"/>
                </a:solidFill>
                <a:effectLst/>
                <a:latin typeface="+mn-lt"/>
                <a:ea typeface="+mn-ea"/>
                <a:cs typeface="+mn-cs"/>
              </a:rPr>
              <a:t>まずは、皆さんの働いている環境の中にどれだけ多くのバリアが存在しており、その結果どんな人たちを困らせてしまっているのかに気づくことが、そうした人たちに対する接遇を考えるための第一歩です。</a:t>
            </a:r>
            <a:endParaRPr kumimoji="1" lang="ja-JP" altLang="ja-JP" sz="1200" b="1"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2</a:t>
            </a:fld>
            <a:endParaRPr kumimoji="1" lang="ja-JP" altLang="en-US"/>
          </a:p>
        </p:txBody>
      </p:sp>
    </p:spTree>
    <p:extLst>
      <p:ext uri="{BB962C8B-B14F-4D97-AF65-F5344CB8AC3E}">
        <p14:creationId xmlns:p14="http://schemas.microsoft.com/office/powerpoint/2010/main" val="885068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dirty="0"/>
              <a:t>では、皆さんにご自身の職場でバリアとなっている設備やサービス</a:t>
            </a:r>
            <a:r>
              <a:rPr lang="en-US" altLang="ja-JP" b="1" u="sng" dirty="0"/>
              <a:t>(</a:t>
            </a:r>
            <a:r>
              <a:rPr lang="ja-JP" altLang="ja-JP" b="1" u="sng" dirty="0"/>
              <a:t>ハード面、ソフト面の両面から</a:t>
            </a:r>
            <a:r>
              <a:rPr lang="en-US" altLang="ja-JP" b="1" u="sng" dirty="0"/>
              <a:t>)</a:t>
            </a:r>
            <a:r>
              <a:rPr lang="ja-JP" altLang="ja-JP" dirty="0"/>
              <a:t>を考えてみましょう。</a:t>
            </a:r>
            <a:endParaRPr lang="ja-JP" altLang="en-US" dirty="0"/>
          </a:p>
          <a:p>
            <a:r>
              <a:rPr lang="ja-JP" altLang="ja-JP" dirty="0"/>
              <a:t>受講生から意見が出ない場合には、指名して語っていただく）</a:t>
            </a:r>
          </a:p>
          <a:p>
            <a:endParaRPr lang="ja-JP" altLang="en-US" dirty="0"/>
          </a:p>
          <a:p>
            <a:r>
              <a:rPr lang="ja-JP" altLang="ja-JP" dirty="0"/>
              <a:t>※出された意見を</a:t>
            </a:r>
            <a:r>
              <a:rPr lang="en-US" altLang="ja-JP" dirty="0"/>
              <a:t>PPT</a:t>
            </a:r>
            <a:r>
              <a:rPr lang="ja-JP" altLang="ja-JP" dirty="0"/>
              <a:t>に書きだす、または付箋に書いて貼っていく。</a:t>
            </a:r>
            <a:endParaRPr lang="ja-JP" altLang="en-US" dirty="0"/>
          </a:p>
          <a:p>
            <a:endParaRPr lang="ja-JP" altLang="en-US" dirty="0"/>
          </a:p>
          <a:p>
            <a:r>
              <a:rPr lang="en-US" altLang="ja-JP" dirty="0"/>
              <a:t>※</a:t>
            </a:r>
            <a:r>
              <a:rPr lang="ja-JP" altLang="en-US" dirty="0"/>
              <a:t>グループワークで進める方法</a:t>
            </a:r>
          </a:p>
          <a:p>
            <a:r>
              <a:rPr lang="ja-JP" altLang="en-US" dirty="0"/>
              <a:t>　受講人数に応じたグループ編成を行い、各グループで問題を話し合ってあげさせ、</a:t>
            </a:r>
          </a:p>
          <a:p>
            <a:r>
              <a:rPr lang="ja-JP" altLang="en-US" dirty="0"/>
              <a:t>　付箋などに書き込んで整理してもらい、各グループの代表者に発表してもらう。</a:t>
            </a:r>
            <a:endParaRPr kumimoji="1" lang="ja-JP" altLang="en-US" dirty="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3</a:t>
            </a:fld>
            <a:endParaRPr kumimoji="1" lang="ja-JP" altLang="en-US"/>
          </a:p>
        </p:txBody>
      </p:sp>
    </p:spTree>
    <p:extLst>
      <p:ext uri="{BB962C8B-B14F-4D97-AF65-F5344CB8AC3E}">
        <p14:creationId xmlns:p14="http://schemas.microsoft.com/office/powerpoint/2010/main" val="24762270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dirty="0"/>
              <a:t>次に、障害のある人、</a:t>
            </a:r>
            <a:r>
              <a:rPr lang="ja-JP" altLang="ja-JP" b="1" u="sng" dirty="0"/>
              <a:t>つまりお客さまの立場では、どんなことが「問題」になっている</a:t>
            </a:r>
            <a:r>
              <a:rPr lang="ja-JP" altLang="ja-JP" dirty="0"/>
              <a:t>でしょう？</a:t>
            </a:r>
          </a:p>
          <a:p>
            <a:r>
              <a:rPr lang="ja-JP" altLang="en-US" dirty="0"/>
              <a:t>　</a:t>
            </a:r>
            <a:r>
              <a:rPr lang="en-US" altLang="ja-JP" dirty="0"/>
              <a:t>※</a:t>
            </a:r>
            <a:r>
              <a:rPr lang="ja-JP" altLang="ja-JP" dirty="0"/>
              <a:t>当事者参画が複数人の場合には、その場で問題を語ってもらうことが効果的。</a:t>
            </a:r>
            <a:endParaRPr lang="ja-JP" altLang="en-US" dirty="0"/>
          </a:p>
          <a:p>
            <a:r>
              <a:rPr lang="ja-JP" altLang="en-US" dirty="0"/>
              <a:t>　　</a:t>
            </a:r>
            <a:r>
              <a:rPr lang="ja-JP" altLang="ja-JP" dirty="0"/>
              <a:t>（文字で示したり、「こう聞いた」などというよりも、当人の経験を話すことがよい）</a:t>
            </a:r>
          </a:p>
          <a:p>
            <a:r>
              <a:rPr lang="ja-JP" altLang="en-US" dirty="0"/>
              <a:t>　</a:t>
            </a:r>
            <a:r>
              <a:rPr lang="en-US" altLang="ja-JP" dirty="0"/>
              <a:t>※</a:t>
            </a:r>
            <a:r>
              <a:rPr lang="ja-JP" altLang="ja-JP" dirty="0"/>
              <a:t>ただし、複数人の当事者参画がない場合には、以下のような問題を提示する。</a:t>
            </a:r>
          </a:p>
          <a:p>
            <a:endParaRPr lang="ja-JP" altLang="en-US" dirty="0"/>
          </a:p>
          <a:p>
            <a:r>
              <a:rPr lang="ja-JP" altLang="en-US" dirty="0"/>
              <a:t>問題点例</a:t>
            </a:r>
          </a:p>
          <a:p>
            <a:r>
              <a:rPr lang="ja-JP" altLang="ja-JP" dirty="0"/>
              <a:t>車椅子使用者</a:t>
            </a:r>
          </a:p>
          <a:p>
            <a:r>
              <a:rPr lang="ja-JP" altLang="en-US" dirty="0"/>
              <a:t>　</a:t>
            </a:r>
            <a:r>
              <a:rPr lang="ja-JP" altLang="ja-JP" dirty="0"/>
              <a:t>・</a:t>
            </a:r>
            <a:r>
              <a:rPr lang="ja-JP" altLang="en-US" dirty="0">
                <a:latin typeface="メイリオ" panose="020B0604030504040204" pitchFamily="50" charset="-128"/>
                <a:ea typeface="メイリオ" panose="020B0604030504040204" pitchFamily="50" charset="-128"/>
              </a:rPr>
              <a:t>窓口で乗車をお願いしたが、長時間待たせれていることに対する説明がなかった</a:t>
            </a:r>
          </a:p>
          <a:p>
            <a:r>
              <a:rPr lang="ja-JP" altLang="en-US" dirty="0"/>
              <a:t>　・乗換のバリアフリールートを聞いたが、遠回りの道しかわからないと言われた</a:t>
            </a:r>
          </a:p>
          <a:p>
            <a:r>
              <a:rPr lang="ja-JP" altLang="ja-JP" dirty="0"/>
              <a:t>視覚障害者</a:t>
            </a:r>
          </a:p>
          <a:p>
            <a:r>
              <a:rPr lang="ja-JP" altLang="en-US" dirty="0"/>
              <a:t>　</a:t>
            </a:r>
            <a:r>
              <a:rPr lang="ja-JP" altLang="ja-JP" dirty="0"/>
              <a:t>・</a:t>
            </a:r>
            <a:r>
              <a:rPr lang="ja-JP" altLang="en-US" dirty="0"/>
              <a:t>券売機のテンキーには手を誘導していただいたが、数字の並びや画面の説明がなかった</a:t>
            </a:r>
          </a:p>
          <a:p>
            <a:r>
              <a:rPr lang="ja-JP" altLang="en-US" dirty="0"/>
              <a:t>　・白杖を持って窓口に並んでいたが、「こちらへどうぞ」と言われどちらに行って良いかわからなかった</a:t>
            </a:r>
            <a:endParaRPr lang="ja-JP" altLang="ja-JP" dirty="0"/>
          </a:p>
          <a:p>
            <a:r>
              <a:rPr lang="ja-JP" altLang="ja-JP" dirty="0"/>
              <a:t>聴覚障害者</a:t>
            </a:r>
          </a:p>
          <a:p>
            <a:r>
              <a:rPr lang="ja-JP" altLang="en-US" dirty="0"/>
              <a:t>　</a:t>
            </a:r>
            <a:r>
              <a:rPr lang="ja-JP" altLang="ja-JP" dirty="0"/>
              <a:t>・</a:t>
            </a:r>
            <a:r>
              <a:rPr lang="ja-JP" altLang="en-US" dirty="0"/>
              <a:t>遅延情報がわからず、車内で困っていた</a:t>
            </a:r>
          </a:p>
          <a:p>
            <a:r>
              <a:rPr lang="ja-JP" altLang="en-US" dirty="0"/>
              <a:t>　</a:t>
            </a:r>
            <a:r>
              <a:rPr lang="ja-JP" altLang="ja-JP" dirty="0"/>
              <a:t>・運行情報の視覚的な情報が提供されず困っていた</a:t>
            </a:r>
          </a:p>
          <a:p>
            <a:r>
              <a:rPr lang="ja-JP" altLang="ja-JP" dirty="0"/>
              <a:t>発達</a:t>
            </a:r>
            <a:r>
              <a:rPr lang="en-US" altLang="ja-JP" dirty="0"/>
              <a:t>/</a:t>
            </a:r>
            <a:r>
              <a:rPr lang="ja-JP" altLang="ja-JP" dirty="0"/>
              <a:t>知的</a:t>
            </a:r>
            <a:r>
              <a:rPr lang="en-US" altLang="ja-JP" dirty="0"/>
              <a:t>/</a:t>
            </a:r>
            <a:r>
              <a:rPr lang="ja-JP" altLang="ja-JP" dirty="0"/>
              <a:t>精神</a:t>
            </a:r>
            <a:r>
              <a:rPr lang="ja-JP" altLang="en-US" dirty="0"/>
              <a:t>障害者</a:t>
            </a:r>
            <a:endParaRPr lang="ja-JP" altLang="ja-JP" dirty="0"/>
          </a:p>
          <a:p>
            <a:r>
              <a:rPr lang="ja-JP" altLang="en-US" dirty="0"/>
              <a:t>　</a:t>
            </a:r>
            <a:r>
              <a:rPr lang="ja-JP" altLang="ja-JP" dirty="0"/>
              <a:t>・</a:t>
            </a:r>
            <a:r>
              <a:rPr lang="ja-JP" altLang="en-US" dirty="0"/>
              <a:t>ホームで勝手に大きな声が出てしまったが、</a:t>
            </a:r>
            <a:r>
              <a:rPr lang="ja-JP" altLang="ja-JP" dirty="0"/>
              <a:t>「</a:t>
            </a:r>
            <a:r>
              <a:rPr lang="ja-JP" altLang="en-US" dirty="0"/>
              <a:t>静かにして</a:t>
            </a:r>
            <a:r>
              <a:rPr lang="ja-JP" altLang="ja-JP" dirty="0"/>
              <a:t>」と</a:t>
            </a:r>
            <a:r>
              <a:rPr lang="ja-JP" altLang="en-US" dirty="0"/>
              <a:t>言われパニックになった</a:t>
            </a:r>
            <a:r>
              <a:rPr lang="ja-JP" altLang="ja-JP" dirty="0"/>
              <a:t>。</a:t>
            </a:r>
            <a:endParaRPr lang="ja-JP" altLang="en-US" dirty="0"/>
          </a:p>
          <a:p>
            <a:r>
              <a:rPr lang="ja-JP" altLang="en-US" dirty="0"/>
              <a:t>　・</a:t>
            </a:r>
            <a:r>
              <a:rPr lang="ja-JP" altLang="ja-JP" dirty="0"/>
              <a:t>具合が悪くなりベンチで横たわっていたが、酔っ払いと間違えられたのか、「迷惑になるので横にならないで」と言われ、</a:t>
            </a:r>
            <a:endParaRPr lang="ja-JP" altLang="en-US" dirty="0"/>
          </a:p>
          <a:p>
            <a:r>
              <a:rPr lang="ja-JP" altLang="en-US" dirty="0"/>
              <a:t>　</a:t>
            </a:r>
            <a:r>
              <a:rPr lang="ja-JP" altLang="ja-JP" dirty="0"/>
              <a:t>どうしてよいかわからなくなってしまった。</a:t>
            </a:r>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4</a:t>
            </a:fld>
            <a:endParaRPr kumimoji="1" lang="ja-JP" altLang="en-US"/>
          </a:p>
        </p:txBody>
      </p:sp>
    </p:spTree>
    <p:extLst>
      <p:ext uri="{BB962C8B-B14F-4D97-AF65-F5344CB8AC3E}">
        <p14:creationId xmlns:p14="http://schemas.microsoft.com/office/powerpoint/2010/main" val="519106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皆</a:t>
            </a:r>
            <a:r>
              <a:rPr lang="ja-JP" altLang="ja-JP" dirty="0"/>
              <a:t>さん、障害当事者さん、</a:t>
            </a:r>
            <a:r>
              <a:rPr lang="ja-JP" altLang="ja-JP" b="1" u="sng" dirty="0"/>
              <a:t>双方からの問題</a:t>
            </a:r>
            <a:r>
              <a:rPr lang="ja-JP" altLang="ja-JP" dirty="0"/>
              <a:t>が出ました。</a:t>
            </a:r>
          </a:p>
          <a:p>
            <a:endParaRPr lang="ja-JP" altLang="en-US" dirty="0"/>
          </a:p>
          <a:p>
            <a:r>
              <a:rPr lang="ja-JP" altLang="ja-JP" dirty="0"/>
              <a:t>※講師が双方の意見を比較する。</a:t>
            </a:r>
            <a:endParaRPr lang="ja-JP" altLang="en-US" dirty="0"/>
          </a:p>
          <a:p>
            <a:r>
              <a:rPr lang="ja-JP" altLang="en-US" dirty="0"/>
              <a:t>　</a:t>
            </a:r>
            <a:r>
              <a:rPr lang="ja-JP" altLang="ja-JP" dirty="0"/>
              <a:t>特に双方の意見に違いがある、双方が問題として挙げているなど注目すべき点については、</a:t>
            </a:r>
            <a:endParaRPr lang="ja-JP" altLang="en-US" dirty="0"/>
          </a:p>
          <a:p>
            <a:r>
              <a:rPr lang="ja-JP" altLang="en-US" dirty="0"/>
              <a:t>　</a:t>
            </a:r>
            <a:r>
              <a:rPr lang="ja-JP" altLang="ja-JP" dirty="0"/>
              <a:t>どんな状況だったのかを</a:t>
            </a:r>
            <a:r>
              <a:rPr lang="ja-JP" altLang="en-US" dirty="0"/>
              <a:t>鉄道事業者と</a:t>
            </a:r>
            <a:r>
              <a:rPr lang="ja-JP" altLang="ja-JP" dirty="0"/>
              <a:t>当事者と</a:t>
            </a:r>
            <a:r>
              <a:rPr lang="ja-JP" altLang="en-US" dirty="0"/>
              <a:t>の</a:t>
            </a:r>
            <a:r>
              <a:rPr lang="ja-JP" altLang="ja-JP" dirty="0"/>
              <a:t>対話をしながら引き出していく。</a:t>
            </a:r>
            <a:endParaRPr kumimoji="1" lang="ja-JP" altLang="en-US" b="1" dirty="0" smtClean="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5</a:t>
            </a:fld>
            <a:endParaRPr kumimoji="1" lang="ja-JP" altLang="en-US"/>
          </a:p>
        </p:txBody>
      </p:sp>
    </p:spTree>
    <p:extLst>
      <p:ext uri="{BB962C8B-B14F-4D97-AF65-F5344CB8AC3E}">
        <p14:creationId xmlns:p14="http://schemas.microsoft.com/office/powerpoint/2010/main" val="2206870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b="1" dirty="0"/>
              <a:t>②実際の場面で考える（ロールプレイ）</a:t>
            </a:r>
            <a:endParaRPr lang="ja-JP" altLang="ja-JP" dirty="0"/>
          </a:p>
          <a:p>
            <a:endParaRPr lang="ja-JP" altLang="en-US" dirty="0"/>
          </a:p>
          <a:p>
            <a:r>
              <a:rPr lang="ja-JP" altLang="en-US" dirty="0"/>
              <a:t>　</a:t>
            </a:r>
            <a:r>
              <a:rPr lang="ja-JP" altLang="ja-JP" dirty="0"/>
              <a:t>問題の場面を再現してさらに深堀していきましょう。ロールプレイという方法です。</a:t>
            </a:r>
          </a:p>
          <a:p>
            <a:r>
              <a:rPr lang="ja-JP" altLang="en-US" dirty="0"/>
              <a:t>　　</a:t>
            </a:r>
            <a:r>
              <a:rPr lang="ja-JP" altLang="ja-JP" dirty="0"/>
              <a:t>・障害当事者と研修担当（</a:t>
            </a:r>
            <a:r>
              <a:rPr lang="ja-JP" altLang="en-US" dirty="0"/>
              <a:t>駅員</a:t>
            </a:r>
            <a:r>
              <a:rPr lang="ja-JP" altLang="ja-JP" dirty="0"/>
              <a:t>役）</a:t>
            </a:r>
          </a:p>
          <a:p>
            <a:r>
              <a:rPr lang="ja-JP" altLang="ja-JP" dirty="0"/>
              <a:t>　</a:t>
            </a:r>
            <a:r>
              <a:rPr lang="ja-JP" altLang="en-US" dirty="0"/>
              <a:t>　</a:t>
            </a:r>
            <a:r>
              <a:rPr lang="ja-JP" altLang="ja-JP" dirty="0"/>
              <a:t>・障害当事者の経験例をロールプレイにするのがよい⇒分析においてその時の状況などを深堀できる</a:t>
            </a:r>
          </a:p>
          <a:p>
            <a:r>
              <a:rPr lang="en-US" altLang="ja-JP" dirty="0"/>
              <a:t> </a:t>
            </a:r>
            <a:endParaRPr lang="ja-JP" altLang="ja-JP" dirty="0"/>
          </a:p>
          <a:p>
            <a:r>
              <a:rPr lang="ja-JP" altLang="ja-JP" b="1" dirty="0"/>
              <a:t>【ロールプレイ】</a:t>
            </a:r>
          </a:p>
          <a:p>
            <a:r>
              <a:rPr lang="ja-JP" altLang="en-US" dirty="0"/>
              <a:t>　方法①：</a:t>
            </a:r>
            <a:r>
              <a:rPr lang="ja-JP" altLang="en-US" u="sng" dirty="0"/>
              <a:t>障害当事者と事務局サイドが登場人物となり、受講者にロールプレイを見せる</a:t>
            </a:r>
          </a:p>
          <a:p>
            <a:r>
              <a:rPr lang="ja-JP" altLang="en-US" dirty="0"/>
              <a:t>　方法②：よくある場面の映像や写真を使って実際の場面を再現する　</a:t>
            </a:r>
          </a:p>
          <a:p>
            <a:r>
              <a:rPr lang="en-US" altLang="ja-JP" b="1" dirty="0"/>
              <a:t>【</a:t>
            </a:r>
            <a:r>
              <a:rPr lang="ja-JP" altLang="en-US" b="1" dirty="0"/>
              <a:t>場面例</a:t>
            </a:r>
            <a:r>
              <a:rPr lang="en-US" altLang="ja-JP" b="1" dirty="0"/>
              <a:t>】</a:t>
            </a:r>
            <a:r>
              <a:rPr lang="ja-JP" altLang="en-US" dirty="0"/>
              <a:t>　　</a:t>
            </a:r>
          </a:p>
          <a:p>
            <a:r>
              <a:rPr lang="ja-JP" altLang="en-US" dirty="0"/>
              <a:t>　</a:t>
            </a:r>
            <a:r>
              <a:rPr lang="ja-JP" altLang="ja-JP" dirty="0"/>
              <a:t>例①：</a:t>
            </a:r>
            <a:r>
              <a:rPr lang="ja-JP" altLang="en-US" dirty="0"/>
              <a:t>乗車の案内で連絡が取れず、何も説明せずに長時間待たせてしまった</a:t>
            </a:r>
            <a:r>
              <a:rPr lang="ja-JP" altLang="ja-JP" dirty="0"/>
              <a:t>ケース</a:t>
            </a:r>
          </a:p>
          <a:p>
            <a:r>
              <a:rPr lang="ja-JP" altLang="en-US" dirty="0"/>
              <a:t>　</a:t>
            </a:r>
            <a:r>
              <a:rPr lang="ja-JP" altLang="ja-JP" dirty="0"/>
              <a:t>例②：</a:t>
            </a:r>
            <a:r>
              <a:rPr lang="ja-JP" altLang="en-US" dirty="0"/>
              <a:t>白杖使用者に誘導をお願いされたが、どこを通るかを聞かずにエレベーターへと誘導した</a:t>
            </a:r>
            <a:r>
              <a:rPr lang="ja-JP" altLang="ja-JP" dirty="0"/>
              <a:t>ケース</a:t>
            </a:r>
          </a:p>
          <a:p>
            <a:r>
              <a:rPr lang="en-US" altLang="ja-JP" dirty="0"/>
              <a:t> </a:t>
            </a:r>
            <a:endParaRPr lang="ja-JP" altLang="ja-JP" dirty="0"/>
          </a:p>
          <a:p>
            <a:r>
              <a:rPr lang="ja-JP" altLang="ja-JP" b="1" dirty="0"/>
              <a:t>※問題場面は、どこが悪かったのか、何が要因なの</a:t>
            </a:r>
            <a:r>
              <a:rPr lang="ja-JP" altLang="ja-JP" b="1"/>
              <a:t>か</a:t>
            </a:r>
            <a:r>
              <a:rPr lang="ja-JP" altLang="ja-JP" b="1" smtClean="0"/>
              <a:t>を</a:t>
            </a:r>
            <a:r>
              <a:rPr lang="ja-JP" altLang="en-US" b="1" smtClean="0"/>
              <a:t>受講者</a:t>
            </a:r>
            <a:r>
              <a:rPr lang="ja-JP" altLang="ja-JP" b="1" smtClean="0"/>
              <a:t>、</a:t>
            </a:r>
            <a:r>
              <a:rPr lang="ja-JP" altLang="ja-JP" b="1" dirty="0"/>
              <a:t>障害当事者双方に聞きながら深堀していく。</a:t>
            </a:r>
          </a:p>
          <a:p>
            <a:r>
              <a:rPr lang="ja-JP" altLang="ja-JP" b="1" dirty="0"/>
              <a:t>※分析すると、双方の誤解があったなどが見えてくる。</a:t>
            </a:r>
          </a:p>
          <a:p>
            <a:r>
              <a:rPr lang="ja-JP" altLang="ja-JP" b="1" dirty="0"/>
              <a:t>※双方の誤解は「話をすれば」わかってくる</a:t>
            </a:r>
            <a:endParaRPr lang="ja-JP" altLang="en-US" b="1" dirty="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6</a:t>
            </a:fld>
            <a:endParaRPr kumimoji="1" lang="ja-JP" altLang="en-US"/>
          </a:p>
        </p:txBody>
      </p:sp>
    </p:spTree>
    <p:extLst>
      <p:ext uri="{BB962C8B-B14F-4D97-AF65-F5344CB8AC3E}">
        <p14:creationId xmlns:p14="http://schemas.microsoft.com/office/powerpoint/2010/main" val="3195504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a:t>
            </a:r>
            <a:r>
              <a:rPr lang="ja-JP" altLang="en-US" dirty="0"/>
              <a:t>対話、分析</a:t>
            </a:r>
            <a:r>
              <a:rPr lang="en-US" altLang="ja-JP" dirty="0"/>
              <a:t>】</a:t>
            </a:r>
            <a:endParaRPr lang="ja-JP" altLang="en-US" dirty="0"/>
          </a:p>
          <a:p>
            <a:r>
              <a:rPr lang="ja-JP" altLang="en-US" dirty="0"/>
              <a:t>　</a:t>
            </a:r>
            <a:r>
              <a:rPr lang="ja-JP" altLang="en-US" b="1" u="sng" dirty="0"/>
              <a:t>ロールプレイに関する感想を聞く</a:t>
            </a:r>
            <a:r>
              <a:rPr lang="ja-JP" altLang="en-US" dirty="0"/>
              <a:t>。</a:t>
            </a:r>
          </a:p>
          <a:p>
            <a:r>
              <a:rPr lang="ja-JP" altLang="en-US" dirty="0"/>
              <a:t>　（感想を分析して）</a:t>
            </a:r>
          </a:p>
          <a:p>
            <a:r>
              <a:rPr lang="ja-JP" altLang="en-US" dirty="0"/>
              <a:t>　</a:t>
            </a:r>
            <a:r>
              <a:rPr lang="ja-JP" altLang="ja-JP" dirty="0"/>
              <a:t>駅員さんには「こういうサービスが必要なはず」という思いがあった、</a:t>
            </a:r>
            <a:endParaRPr lang="ja-JP" altLang="en-US" dirty="0"/>
          </a:p>
          <a:p>
            <a:r>
              <a:rPr lang="ja-JP" altLang="en-US" dirty="0"/>
              <a:t>　</a:t>
            </a:r>
            <a:r>
              <a:rPr lang="ja-JP" altLang="ja-JP" dirty="0"/>
              <a:t>しかし障害当事者は「実は別のお手伝いが必要だった」</a:t>
            </a:r>
            <a:r>
              <a:rPr lang="ja-JP" altLang="ja-JP" dirty="0" err="1"/>
              <a:t>。。。</a:t>
            </a:r>
            <a:r>
              <a:rPr lang="ja-JP" altLang="ja-JP" dirty="0"/>
              <a:t>　</a:t>
            </a:r>
            <a:endParaRPr lang="ja-JP" altLang="en-US" dirty="0"/>
          </a:p>
          <a:p>
            <a:r>
              <a:rPr lang="ja-JP" altLang="en-US" dirty="0"/>
              <a:t>　</a:t>
            </a:r>
            <a:r>
              <a:rPr lang="ja-JP" altLang="ja-JP" dirty="0"/>
              <a:t>つまり、良かれと思って行ったサービスが、実際には必要のないもの、的外れなものになってしまっていたようです。</a:t>
            </a:r>
          </a:p>
          <a:p>
            <a:r>
              <a:rPr lang="ja-JP" altLang="ja-JP" dirty="0"/>
              <a:t>　</a:t>
            </a:r>
            <a:endParaRPr lang="ja-JP" altLang="en-US" dirty="0"/>
          </a:p>
          <a:p>
            <a:r>
              <a:rPr lang="ja-JP" altLang="en-US" dirty="0"/>
              <a:t>　</a:t>
            </a:r>
            <a:r>
              <a:rPr lang="ja-JP" altLang="ja-JP" dirty="0"/>
              <a:t>しかし、</a:t>
            </a:r>
            <a:r>
              <a:rPr lang="ja-JP" altLang="ja-JP" b="1" u="sng" dirty="0"/>
              <a:t>「どうしたらよいですか？」と聞けば、コミュニケーションができれば</a:t>
            </a:r>
            <a:r>
              <a:rPr lang="ja-JP" altLang="ja-JP" dirty="0"/>
              <a:t>思い違いも、　</a:t>
            </a:r>
            <a:endParaRPr lang="ja-JP" altLang="en-US" dirty="0"/>
          </a:p>
          <a:p>
            <a:r>
              <a:rPr lang="ja-JP" altLang="en-US" dirty="0"/>
              <a:t>　</a:t>
            </a:r>
            <a:r>
              <a:rPr lang="ja-JP" altLang="ja-JP" dirty="0"/>
              <a:t>誤解も取り払うことができるのではないでしょうか。　</a:t>
            </a:r>
          </a:p>
          <a:p>
            <a:r>
              <a:rPr lang="ja-JP" altLang="en-US" dirty="0"/>
              <a:t>　</a:t>
            </a:r>
            <a:r>
              <a:rPr lang="ja-JP" altLang="ja-JP" dirty="0"/>
              <a:t>このように、良かれと思って行ったことで失敗した経験はありますか？</a:t>
            </a:r>
            <a:endParaRPr lang="ja-JP" altLang="en-US" dirty="0"/>
          </a:p>
          <a:p>
            <a:r>
              <a:rPr lang="ja-JP" altLang="ja-JP" dirty="0"/>
              <a:t>（受講者への語り掛け、その内容についても</a:t>
            </a:r>
            <a:r>
              <a:rPr lang="ja-JP" altLang="ja-JP" b="1" u="sng" dirty="0"/>
              <a:t>当事者と対話により解決策を見出す</a:t>
            </a:r>
            <a:r>
              <a:rPr lang="ja-JP" altLang="ja-JP" dirty="0"/>
              <a:t>）</a:t>
            </a:r>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7</a:t>
            </a:fld>
            <a:endParaRPr kumimoji="1" lang="ja-JP" altLang="en-US"/>
          </a:p>
        </p:txBody>
      </p:sp>
    </p:spTree>
    <p:extLst>
      <p:ext uri="{BB962C8B-B14F-4D97-AF65-F5344CB8AC3E}">
        <p14:creationId xmlns:p14="http://schemas.microsoft.com/office/powerpoint/2010/main" val="3726857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さて、ここまで、色々な問題が出されました。設備面の問題、接遇対応の問題など。</a:t>
            </a:r>
          </a:p>
          <a:p>
            <a:r>
              <a:rPr kumimoji="1" lang="ja-JP" altLang="ja-JP" sz="1200" kern="1200" dirty="0" smtClean="0">
                <a:solidFill>
                  <a:schemeClr val="tx1"/>
                </a:solidFill>
                <a:effectLst/>
                <a:latin typeface="+mn-lt"/>
                <a:ea typeface="+mn-ea"/>
                <a:cs typeface="+mn-cs"/>
              </a:rPr>
              <a:t>しかし、問題は、どこにあるんでしょうか？</a:t>
            </a:r>
          </a:p>
          <a:p>
            <a:r>
              <a:rPr kumimoji="1" lang="ja-JP" altLang="ja-JP" sz="1200" b="1" kern="1200" dirty="0" smtClean="0">
                <a:solidFill>
                  <a:schemeClr val="tx1"/>
                </a:solidFill>
                <a:effectLst/>
                <a:latin typeface="+mn-lt"/>
                <a:ea typeface="+mn-ea"/>
                <a:cs typeface="+mn-cs"/>
              </a:rPr>
              <a:t>「バリア」とは、障害</a:t>
            </a:r>
            <a:r>
              <a:rPr kumimoji="1" lang="ja-JP" altLang="en-US" sz="1200" b="1" kern="1200" dirty="0" smtClean="0">
                <a:solidFill>
                  <a:schemeClr val="tx1"/>
                </a:solidFill>
                <a:effectLst/>
                <a:latin typeface="+mn-lt"/>
                <a:ea typeface="+mn-ea"/>
                <a:cs typeface="+mn-cs"/>
              </a:rPr>
              <a:t>の</a:t>
            </a:r>
            <a:r>
              <a:rPr kumimoji="1" lang="ja-JP" altLang="ja-JP" sz="1200" b="1" kern="1200" dirty="0" smtClean="0">
                <a:solidFill>
                  <a:schemeClr val="tx1"/>
                </a:solidFill>
                <a:effectLst/>
                <a:latin typeface="+mn-lt"/>
                <a:ea typeface="+mn-ea"/>
                <a:cs typeface="+mn-cs"/>
              </a:rPr>
              <a:t>あること自体なのか。</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今まで出てきた障害のある人にとっての問題は、</a:t>
            </a:r>
            <a:r>
              <a:rPr kumimoji="1" lang="ja-JP" altLang="ja-JP" sz="1200" b="1" kern="1200" dirty="0" smtClean="0">
                <a:solidFill>
                  <a:schemeClr val="tx1"/>
                </a:solidFill>
                <a:effectLst/>
                <a:latin typeface="+mn-lt"/>
                <a:ea typeface="+mn-ea"/>
                <a:cs typeface="+mn-cs"/>
              </a:rPr>
              <a:t>あなたにとっては同じように問題になるでしょうか？</a:t>
            </a:r>
            <a:r>
              <a:rPr kumimoji="1" lang="ja-JP" altLang="ja-JP" sz="1200" kern="1200" dirty="0" smtClean="0">
                <a:solidFill>
                  <a:schemeClr val="tx1"/>
                </a:solidFill>
                <a:effectLst/>
                <a:latin typeface="+mn-lt"/>
                <a:ea typeface="+mn-ea"/>
                <a:cs typeface="+mn-cs"/>
              </a:rPr>
              <a:t>（問いかけ）</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例えば、建物の４階に行こうとしたとき、</a:t>
            </a:r>
            <a:r>
              <a:rPr kumimoji="1" lang="ja-JP" altLang="ja-JP" sz="1200" b="1" kern="1200" dirty="0" smtClean="0">
                <a:solidFill>
                  <a:schemeClr val="tx1"/>
                </a:solidFill>
                <a:effectLst/>
                <a:latin typeface="+mn-lt"/>
                <a:ea typeface="+mn-ea"/>
                <a:cs typeface="+mn-cs"/>
              </a:rPr>
              <a:t>障害のない人には、階段、エレベーター、エスカレーターなど様々な設備が作られ、配慮がされていて、当たり前に安全や利便性が提供されています</a:t>
            </a:r>
            <a:r>
              <a:rPr kumimoji="1" lang="ja-JP" altLang="ja-JP" sz="1200" kern="1200" dirty="0" smtClean="0">
                <a:solidFill>
                  <a:schemeClr val="tx1"/>
                </a:solidFill>
                <a:effectLst/>
                <a:latin typeface="+mn-lt"/>
                <a:ea typeface="+mn-ea"/>
                <a:cs typeface="+mn-cs"/>
              </a:rPr>
              <a:t>。</a:t>
            </a:r>
          </a:p>
          <a:p>
            <a:r>
              <a:rPr kumimoji="1" lang="ja-JP" altLang="ja-JP" sz="1200" kern="1200" dirty="0" smtClean="0">
                <a:solidFill>
                  <a:schemeClr val="tx1"/>
                </a:solidFill>
                <a:effectLst/>
                <a:latin typeface="+mn-lt"/>
                <a:ea typeface="+mn-ea"/>
                <a:cs typeface="+mn-cs"/>
              </a:rPr>
              <a:t>一方、障害のある人に対してはどうでしょう？</a:t>
            </a:r>
          </a:p>
          <a:p>
            <a:r>
              <a:rPr kumimoji="1" lang="ja-JP" altLang="ja-JP" sz="1200" b="1" kern="1200" dirty="0" smtClean="0">
                <a:solidFill>
                  <a:schemeClr val="tx1"/>
                </a:solidFill>
                <a:effectLst/>
                <a:latin typeface="+mn-lt"/>
                <a:ea typeface="+mn-ea"/>
                <a:cs typeface="+mn-cs"/>
              </a:rPr>
              <a:t>エレベーターがあれば障害のある人に十分に配慮されていると思っていませんでしたか？</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しかし、例えば、エレベーターでしか上の階に行けない車椅子使用者は、もしエレベーターが奥にあったり、エレベーター以外を使える人によって混雑して乗れないなどがあれば、時間がかかってしまいます。</a:t>
            </a:r>
          </a:p>
          <a:p>
            <a:r>
              <a:rPr kumimoji="1" lang="ja-JP" altLang="ja-JP" sz="1200" kern="1200" dirty="0" smtClean="0">
                <a:solidFill>
                  <a:schemeClr val="tx1"/>
                </a:solidFill>
                <a:effectLst/>
                <a:latin typeface="+mn-lt"/>
                <a:ea typeface="+mn-ea"/>
                <a:cs typeface="+mn-cs"/>
              </a:rPr>
              <a:t>障害のない人と同じように配慮されているとは言えませんよね。</a:t>
            </a:r>
          </a:p>
          <a:p>
            <a:r>
              <a:rPr kumimoji="1" lang="ja-JP" altLang="ja-JP" sz="1200" b="1" kern="1200" dirty="0" smtClean="0">
                <a:solidFill>
                  <a:schemeClr val="tx1"/>
                </a:solidFill>
                <a:effectLst/>
                <a:latin typeface="+mn-lt"/>
                <a:ea typeface="+mn-ea"/>
                <a:cs typeface="+mn-cs"/>
              </a:rPr>
              <a:t>誰もが同じように、安全で使いやすい環境を作るには、こうした知らず知らずに作られてきた不平等に気づかなければなりません。</a:t>
            </a:r>
            <a:endParaRPr kumimoji="1" lang="ja-JP" altLang="ja-JP" sz="1200"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大多数の人にとって問題がなければいいという発想がバリアを作り出してきたのです。</a:t>
            </a:r>
            <a:endParaRPr kumimoji="1" lang="ja-JP" altLang="ja-JP" sz="1200"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この考え方を身に付け、接遇の方法が変わってくれば、バリアを取り除くことにつながっていくのではないでしょうか？</a:t>
            </a:r>
            <a:endParaRPr kumimoji="1" lang="ja-JP" altLang="ja-JP" sz="1200"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では、誰もが同じように利用できるようにするためには、どうしたらよいでしょう？（必要なことはエレベーターを増やすこと？声かけの仕方？）</a:t>
            </a:r>
            <a:r>
              <a:rPr kumimoji="1" lang="ja-JP" altLang="ja-JP" sz="1200" kern="1200" dirty="0" smtClean="0">
                <a:solidFill>
                  <a:schemeClr val="tx1"/>
                </a:solidFill>
                <a:effectLst/>
                <a:latin typeface="+mn-lt"/>
                <a:ea typeface="+mn-ea"/>
                <a:cs typeface="+mn-cs"/>
              </a:rPr>
              <a:t>（問いかけ、対話）</a:t>
            </a:r>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8</a:t>
            </a:fld>
            <a:endParaRPr kumimoji="1" lang="ja-JP" altLang="en-US"/>
          </a:p>
        </p:txBody>
      </p:sp>
    </p:spTree>
    <p:extLst>
      <p:ext uri="{BB962C8B-B14F-4D97-AF65-F5344CB8AC3E}">
        <p14:creationId xmlns:p14="http://schemas.microsoft.com/office/powerpoint/2010/main" val="3543728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　</a:t>
            </a:r>
            <a:r>
              <a:rPr lang="ja-JP" altLang="ja-JP" b="1" dirty="0"/>
              <a:t>③多様な障害への対応はなぜ必要？（座学）</a:t>
            </a:r>
            <a:endParaRPr lang="ja-JP" altLang="ja-JP" dirty="0"/>
          </a:p>
          <a:p>
            <a:endParaRPr lang="ja-JP" altLang="en-US" dirty="0"/>
          </a:p>
          <a:p>
            <a:pPr defTabSz="946678">
              <a:defRPr/>
            </a:pPr>
            <a:r>
              <a:rPr lang="ja-JP" altLang="en-US" dirty="0"/>
              <a:t>　「</a:t>
            </a:r>
            <a:r>
              <a:rPr kumimoji="1" lang="ja-JP" altLang="en-US" dirty="0" smtClean="0"/>
              <a:t>誰もが安全に利用できるようにするために「バリア」を取り除く。</a:t>
            </a:r>
          </a:p>
          <a:p>
            <a:pPr defTabSz="946678">
              <a:defRPr/>
            </a:pPr>
            <a:r>
              <a:rPr kumimoji="1" lang="ja-JP" altLang="en-US" dirty="0" smtClean="0"/>
              <a:t>　多様な人が安全に鉄道を利用していただけるよう、</a:t>
            </a:r>
            <a:r>
              <a:rPr lang="ja-JP" altLang="en-US" dirty="0"/>
              <a:t>それぞれに対応する</a:t>
            </a:r>
            <a:r>
              <a:rPr lang="ja-JP" altLang="ja-JP" dirty="0"/>
              <a:t>「接遇」</a:t>
            </a:r>
            <a:r>
              <a:rPr lang="ja-JP" altLang="en-US" dirty="0"/>
              <a:t>をする。</a:t>
            </a:r>
          </a:p>
          <a:p>
            <a:pPr defTabSz="946678">
              <a:defRPr/>
            </a:pPr>
            <a:r>
              <a:rPr lang="ja-JP" altLang="en-US" dirty="0"/>
              <a:t>　・・・・</a:t>
            </a:r>
            <a:r>
              <a:rPr lang="ja-JP" altLang="ja-JP" dirty="0"/>
              <a:t>というのは難しい</a:t>
            </a:r>
            <a:r>
              <a:rPr lang="ja-JP" altLang="en-US" dirty="0"/>
              <a:t>でしょうか？</a:t>
            </a:r>
            <a:endParaRPr lang="ja-JP" altLang="ja-JP" dirty="0"/>
          </a:p>
          <a:p>
            <a:r>
              <a:rPr lang="ja-JP" altLang="en-US" dirty="0"/>
              <a:t>　しかし、</a:t>
            </a:r>
            <a:r>
              <a:rPr lang="ja-JP" altLang="ja-JP" b="1" u="sng" dirty="0"/>
              <a:t>障害者に対する法律</a:t>
            </a:r>
            <a:r>
              <a:rPr lang="ja-JP" altLang="en-US" b="1" u="sng" dirty="0"/>
              <a:t>の整備が進み、世の中は大きく変わってきています。</a:t>
            </a:r>
          </a:p>
          <a:p>
            <a:endParaRPr lang="ja-JP" altLang="en-US" dirty="0"/>
          </a:p>
          <a:p>
            <a:r>
              <a:rPr lang="ja-JP" altLang="en-US" dirty="0"/>
              <a:t>　</a:t>
            </a:r>
            <a:r>
              <a:rPr lang="ja-JP" altLang="ja-JP" dirty="0"/>
              <a:t>超高齢化社会に入って、身体機能の衰えがある人はどんどん増えています。</a:t>
            </a:r>
            <a:endParaRPr lang="ja-JP" altLang="en-US" dirty="0"/>
          </a:p>
          <a:p>
            <a:r>
              <a:rPr lang="ja-JP" altLang="en-US" dirty="0"/>
              <a:t>　鉄道には、そうしたお客さまの</a:t>
            </a:r>
            <a:r>
              <a:rPr lang="ja-JP" altLang="ja-JP" dirty="0"/>
              <a:t>移動手段としての役割が求められているのは、皆さん肌で感じているでしょう。</a:t>
            </a:r>
          </a:p>
          <a:p>
            <a:endParaRPr lang="ja-JP" altLang="en-US" dirty="0"/>
          </a:p>
          <a:p>
            <a:r>
              <a:rPr lang="ja-JP" altLang="en-US" dirty="0"/>
              <a:t>　</a:t>
            </a:r>
            <a:r>
              <a:rPr lang="ja-JP" altLang="ja-JP" dirty="0"/>
              <a:t>一番皆さんに身近な法律、</a:t>
            </a:r>
            <a:r>
              <a:rPr lang="ja-JP" altLang="ja-JP" b="1" dirty="0"/>
              <a:t>「障害者差別解消法」</a:t>
            </a:r>
            <a:r>
              <a:rPr lang="ja-JP" altLang="ja-JP" dirty="0"/>
              <a:t>というのはご存知ですか？</a:t>
            </a:r>
          </a:p>
          <a:p>
            <a:r>
              <a:rPr lang="ja-JP" altLang="en-US" dirty="0"/>
              <a:t>　</a:t>
            </a:r>
            <a:r>
              <a:rPr lang="ja-JP" altLang="ja-JP" dirty="0"/>
              <a:t>障害のある人に「移動の権利」など、差別や排除、制限をせず、</a:t>
            </a:r>
            <a:endParaRPr lang="ja-JP" altLang="en-US" dirty="0"/>
          </a:p>
          <a:p>
            <a:r>
              <a:rPr lang="ja-JP" altLang="en-US" dirty="0"/>
              <a:t>　</a:t>
            </a:r>
            <a:r>
              <a:rPr lang="ja-JP" altLang="ja-JP" dirty="0"/>
              <a:t>そして</a:t>
            </a:r>
            <a:r>
              <a:rPr lang="ja-JP" altLang="ja-JP" b="1" dirty="0"/>
              <a:t>「合理的な配慮」</a:t>
            </a:r>
            <a:r>
              <a:rPr lang="ja-JP" altLang="ja-JP" dirty="0"/>
              <a:t>を行うことが位置付けられているという法律です。</a:t>
            </a:r>
          </a:p>
          <a:p>
            <a:r>
              <a:rPr kumimoji="1" lang="ja-JP" altLang="ja-JP" sz="1200" kern="1200" dirty="0" smtClean="0">
                <a:solidFill>
                  <a:schemeClr val="tx1"/>
                </a:solidFill>
                <a:effectLst/>
                <a:latin typeface="+mn-lt"/>
                <a:ea typeface="+mn-ea"/>
                <a:cs typeface="+mn-cs"/>
              </a:rPr>
              <a:t>　カンタンに言うと、皆さんのような「事業者」は、障害のある人に配慮を求められたときには、</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相手の意思を尊重し、その場でできる範囲の方法で</a:t>
            </a:r>
            <a:r>
              <a:rPr kumimoji="1" lang="ja-JP" altLang="ja-JP" sz="1200" b="1" kern="1200" dirty="0" smtClean="0">
                <a:solidFill>
                  <a:schemeClr val="tx1"/>
                </a:solidFill>
                <a:effectLst/>
                <a:latin typeface="+mn-lt"/>
                <a:ea typeface="+mn-ea"/>
                <a:cs typeface="+mn-cs"/>
              </a:rPr>
              <a:t>応える努力が必要</a:t>
            </a:r>
            <a:r>
              <a:rPr kumimoji="1" lang="ja-JP" altLang="ja-JP" sz="1200" kern="1200" dirty="0" smtClean="0">
                <a:solidFill>
                  <a:schemeClr val="tx1"/>
                </a:solidFill>
                <a:effectLst/>
                <a:latin typeface="+mn-lt"/>
                <a:ea typeface="+mn-ea"/>
                <a:cs typeface="+mn-cs"/>
              </a:rPr>
              <a:t>なのです。</a:t>
            </a:r>
          </a:p>
          <a:p>
            <a:r>
              <a:rPr lang="ja-JP" altLang="en-US" dirty="0"/>
              <a:t>　</a:t>
            </a:r>
          </a:p>
          <a:p>
            <a:r>
              <a:rPr lang="ja-JP" altLang="en-US" dirty="0"/>
              <a:t>　</a:t>
            </a:r>
            <a:r>
              <a:rPr lang="ja-JP" altLang="ja-JP" dirty="0"/>
              <a:t>例えば、「</a:t>
            </a:r>
            <a:r>
              <a:rPr lang="ja-JP" altLang="en-US" dirty="0"/>
              <a:t>鉄道を通勤手段に使うため、ピーク時でも利用したい</a:t>
            </a:r>
            <a:r>
              <a:rPr lang="ja-JP" altLang="ja-JP" dirty="0"/>
              <a:t>」といった、健常の方には当たり前のこと</a:t>
            </a:r>
            <a:r>
              <a:rPr lang="ja-JP" altLang="en-US" dirty="0"/>
              <a:t>を</a:t>
            </a:r>
          </a:p>
          <a:p>
            <a:r>
              <a:rPr lang="ja-JP" altLang="en-US" dirty="0"/>
              <a:t>　</a:t>
            </a:r>
            <a:r>
              <a:rPr lang="ja-JP" altLang="ja-JP" dirty="0"/>
              <a:t>認める法律がようやくそろってきたのです。</a:t>
            </a:r>
          </a:p>
          <a:p>
            <a:endParaRPr lang="ja-JP" altLang="en-US" dirty="0"/>
          </a:p>
          <a:p>
            <a:r>
              <a:rPr lang="ja-JP" altLang="en-US" dirty="0"/>
              <a:t>　</a:t>
            </a:r>
            <a:r>
              <a:rPr lang="ja-JP" altLang="ja-JP" dirty="0"/>
              <a:t>さらに、</a:t>
            </a:r>
            <a:r>
              <a:rPr lang="en-US" altLang="ja-JP" dirty="0"/>
              <a:t>2020</a:t>
            </a:r>
            <a:r>
              <a:rPr lang="ja-JP" altLang="ja-JP" dirty="0"/>
              <a:t>年、さらに多様な人々をお迎えする「東京オリンピック・パラリンピック」が開催されることとなりました。</a:t>
            </a:r>
            <a:endParaRPr lang="ja-JP" altLang="en-US" dirty="0"/>
          </a:p>
          <a:p>
            <a:r>
              <a:rPr lang="ja-JP" altLang="en-US" dirty="0"/>
              <a:t>　</a:t>
            </a:r>
            <a:r>
              <a:rPr lang="ja-JP" altLang="ja-JP" dirty="0"/>
              <a:t>これが契機となって、</a:t>
            </a:r>
            <a:r>
              <a:rPr lang="ja-JP" altLang="en-US" dirty="0"/>
              <a:t>ユニバーサル社会をつくることが目標として掲げられています</a:t>
            </a:r>
            <a:r>
              <a:rPr lang="ja-JP" altLang="ja-JP" dirty="0"/>
              <a:t>。</a:t>
            </a:r>
          </a:p>
          <a:p>
            <a:endParaRPr lang="ja-JP" altLang="en-US" dirty="0"/>
          </a:p>
          <a:p>
            <a:r>
              <a:rPr lang="ja-JP" altLang="en-US" dirty="0"/>
              <a:t>　</a:t>
            </a:r>
            <a:r>
              <a:rPr lang="ja-JP" altLang="ja-JP" dirty="0"/>
              <a:t>世の中が変わってきているのは、高齢化社会の進展はすさまじく、</a:t>
            </a:r>
            <a:endParaRPr lang="ja-JP" altLang="en-US" dirty="0"/>
          </a:p>
          <a:p>
            <a:r>
              <a:rPr lang="ja-JP" altLang="ja-JP" dirty="0"/>
              <a:t>障害者に加えて移動に困難を抱える人がどんどん増え、ニーズは高まってきたことも背景にあるでしょう。</a:t>
            </a:r>
            <a:endParaRPr lang="ja-JP" altLang="en-US" dirty="0"/>
          </a:p>
          <a:p>
            <a:r>
              <a:rPr lang="ja-JP" altLang="ja-JP" dirty="0"/>
              <a:t>しかし、もともと</a:t>
            </a:r>
            <a:r>
              <a:rPr lang="ja-JP" altLang="ja-JP" b="1" u="sng" dirty="0"/>
              <a:t>鉄道は様々な人にとって身近な交通手段であり、</a:t>
            </a:r>
            <a:endParaRPr lang="ja-JP" altLang="en-US" b="1" u="sng" dirty="0"/>
          </a:p>
          <a:p>
            <a:r>
              <a:rPr lang="ja-JP" altLang="ja-JP" b="1" u="sng" dirty="0"/>
              <a:t>誰もが移動できる手段としての対応が求められています</a:t>
            </a:r>
            <a:r>
              <a:rPr lang="ja-JP" altLang="ja-JP" dirty="0"/>
              <a:t>。</a:t>
            </a:r>
            <a:endParaRPr lang="ja-JP" altLang="en-US" dirty="0"/>
          </a:p>
          <a:p>
            <a:endParaRPr lang="ja-JP" altLang="en-US" dirty="0"/>
          </a:p>
          <a:p>
            <a:endParaRPr lang="ja-JP" altLang="ja-JP" dirty="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9</a:t>
            </a:fld>
            <a:endParaRPr kumimoji="1" lang="ja-JP" altLang="en-US"/>
          </a:p>
        </p:txBody>
      </p:sp>
    </p:spTree>
    <p:extLst>
      <p:ext uri="{BB962C8B-B14F-4D97-AF65-F5344CB8AC3E}">
        <p14:creationId xmlns:p14="http://schemas.microsoft.com/office/powerpoint/2010/main" val="4290760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BAA0B1E-5939-4978-B2C5-175299C5FE4F}" type="datetimeFigureOut">
              <a:rPr kumimoji="1" lang="ja-JP" altLang="en-US" smtClean="0"/>
              <a:t>2019/4/4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4117164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BAA0B1E-5939-4978-B2C5-175299C5FE4F}" type="datetimeFigureOut">
              <a:rPr kumimoji="1" lang="ja-JP" altLang="en-US" smtClean="0"/>
              <a:t>2019/4/4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3330863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BAA0B1E-5939-4978-B2C5-175299C5FE4F}" type="datetimeFigureOut">
              <a:rPr kumimoji="1" lang="ja-JP" altLang="en-US" smtClean="0"/>
              <a:t>2019/4/4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889253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BAA0B1E-5939-4978-B2C5-175299C5FE4F}" type="datetimeFigureOut">
              <a:rPr kumimoji="1" lang="ja-JP" altLang="en-US" smtClean="0"/>
              <a:t>2019/4/4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566726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BAA0B1E-5939-4978-B2C5-175299C5FE4F}" type="datetimeFigureOut">
              <a:rPr kumimoji="1" lang="ja-JP" altLang="en-US" smtClean="0"/>
              <a:t>2019/4/4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2024039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BAA0B1E-5939-4978-B2C5-175299C5FE4F}" type="datetimeFigureOut">
              <a:rPr kumimoji="1" lang="ja-JP" altLang="en-US" smtClean="0"/>
              <a:t>2019/4/4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3277250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BAA0B1E-5939-4978-B2C5-175299C5FE4F}" type="datetimeFigureOut">
              <a:rPr kumimoji="1" lang="ja-JP" altLang="en-US" smtClean="0"/>
              <a:t>2019/4/4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3696771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BAA0B1E-5939-4978-B2C5-175299C5FE4F}" type="datetimeFigureOut">
              <a:rPr kumimoji="1" lang="ja-JP" altLang="en-US" smtClean="0"/>
              <a:t>2019/4/4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3782159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BAA0B1E-5939-4978-B2C5-175299C5FE4F}" type="datetimeFigureOut">
              <a:rPr kumimoji="1" lang="ja-JP" altLang="en-US" smtClean="0"/>
              <a:t>2019/4/4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3962241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BAA0B1E-5939-4978-B2C5-175299C5FE4F}" type="datetimeFigureOut">
              <a:rPr kumimoji="1" lang="ja-JP" altLang="en-US" smtClean="0"/>
              <a:t>2019/4/4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848875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BAA0B1E-5939-4978-B2C5-175299C5FE4F}" type="datetimeFigureOut">
              <a:rPr kumimoji="1" lang="ja-JP" altLang="en-US" smtClean="0"/>
              <a:t>2019/4/4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2592105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A0B1E-5939-4978-B2C5-175299C5FE4F}" type="datetimeFigureOut">
              <a:rPr kumimoji="1" lang="ja-JP" altLang="en-US" smtClean="0"/>
              <a:t>2019/4/4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397166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1.bin"/><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77091" y="1712686"/>
            <a:ext cx="11637818" cy="923330"/>
          </a:xfrm>
          <a:prstGeom prst="rect">
            <a:avLst/>
          </a:prstGeom>
          <a:noFill/>
        </p:spPr>
        <p:txBody>
          <a:bodyPr wrap="square" rtlCol="0">
            <a:spAutoFit/>
          </a:bodyPr>
          <a:lstStyle/>
          <a:p>
            <a:pPr algn="ctr"/>
            <a:r>
              <a:rPr kumimoji="1" lang="ja-JP" altLang="en-US" sz="5400" b="1" dirty="0">
                <a:latin typeface="メイリオ" panose="020B0604030504040204" pitchFamily="50" charset="-128"/>
                <a:ea typeface="メイリオ" panose="020B0604030504040204" pitchFamily="50" charset="-128"/>
              </a:rPr>
              <a:t>接遇</a:t>
            </a:r>
            <a:r>
              <a:rPr kumimoji="1" lang="ja-JP" altLang="en-US" sz="5400" b="1" dirty="0" smtClean="0">
                <a:latin typeface="メイリオ" panose="020B0604030504040204" pitchFamily="50" charset="-128"/>
                <a:ea typeface="メイリオ" panose="020B0604030504040204" pitchFamily="50" charset="-128"/>
              </a:rPr>
              <a:t>研修・基本のモデルプログラム</a:t>
            </a:r>
            <a:endParaRPr kumimoji="1" lang="en-US" altLang="ja-JP" sz="5400" b="1" dirty="0">
              <a:latin typeface="メイリオ" panose="020B0604030504040204" pitchFamily="50" charset="-128"/>
              <a:ea typeface="メイリオ" panose="020B0604030504040204" pitchFamily="50" charset="-128"/>
            </a:endParaRPr>
          </a:p>
        </p:txBody>
      </p:sp>
      <p:sp>
        <p:nvSpPr>
          <p:cNvPr id="3" name="正方形/長方形 2"/>
          <p:cNvSpPr/>
          <p:nvPr/>
        </p:nvSpPr>
        <p:spPr>
          <a:xfrm>
            <a:off x="277091" y="2612571"/>
            <a:ext cx="11637818" cy="1886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6DEB0092-AEC0-45EF-815E-D8CB6BFA0803}"/>
              </a:ext>
            </a:extLst>
          </p:cNvPr>
          <p:cNvSpPr txBox="1"/>
          <p:nvPr/>
        </p:nvSpPr>
        <p:spPr>
          <a:xfrm>
            <a:off x="606670" y="2946399"/>
            <a:ext cx="10978661" cy="707886"/>
          </a:xfrm>
          <a:prstGeom prst="rect">
            <a:avLst/>
          </a:prstGeom>
          <a:noFill/>
        </p:spPr>
        <p:txBody>
          <a:bodyPr wrap="square" rtlCol="0">
            <a:spAutoFit/>
          </a:bodyPr>
          <a:lstStyle/>
          <a:p>
            <a:r>
              <a:rPr lang="ja-JP" altLang="en-US" sz="4000" dirty="0">
                <a:latin typeface="メイリオ" panose="020B0604030504040204" pitchFamily="50" charset="-128"/>
                <a:ea typeface="メイリオ" panose="020B0604030504040204" pitchFamily="50" charset="-128"/>
              </a:rPr>
              <a:t>プログラム</a:t>
            </a:r>
            <a:r>
              <a:rPr lang="ja-JP" altLang="en-US" sz="4000" dirty="0" smtClean="0">
                <a:latin typeface="メイリオ" panose="020B0604030504040204" pitchFamily="50" charset="-128"/>
                <a:ea typeface="メイリオ" panose="020B0604030504040204" pitchFamily="50" charset="-128"/>
              </a:rPr>
              <a:t>①　職場のバリアから考える心構え</a:t>
            </a:r>
            <a:endParaRPr kumimoji="1" lang="ja-JP" altLang="en-US" sz="3200" dirty="0">
              <a:latin typeface="メイリオ" panose="020B0604030504040204" pitchFamily="50" charset="-128"/>
              <a:ea typeface="メイリオ" panose="020B0604030504040204" pitchFamily="50" charset="-128"/>
            </a:endParaRPr>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23365" y="4195842"/>
            <a:ext cx="3945270" cy="2406977"/>
          </a:xfrm>
          <a:prstGeom prst="rect">
            <a:avLst/>
          </a:prstGeom>
        </p:spPr>
      </p:pic>
    </p:spTree>
    <p:extLst>
      <p:ext uri="{BB962C8B-B14F-4D97-AF65-F5344CB8AC3E}">
        <p14:creationId xmlns:p14="http://schemas.microsoft.com/office/powerpoint/2010/main" val="2555612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98764" y="2427316"/>
            <a:ext cx="11206914" cy="3961389"/>
          </a:xfrm>
          <a:prstGeom prst="rect">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498764" y="581891"/>
            <a:ext cx="11206914" cy="1323439"/>
          </a:xfrm>
          <a:prstGeom prst="rect">
            <a:avLst/>
          </a:prstGeom>
          <a:noFill/>
        </p:spPr>
        <p:txBody>
          <a:bodyPr wrap="none" rtlCol="0">
            <a:spAutoFit/>
          </a:bodyPr>
          <a:lstStyle/>
          <a:p>
            <a:r>
              <a:rPr kumimoji="1" lang="ja-JP" altLang="en-US" sz="4000" b="1" dirty="0" smtClean="0">
                <a:solidFill>
                  <a:schemeClr val="accent5">
                    <a:lumMod val="75000"/>
                  </a:schemeClr>
                </a:solidFill>
                <a:latin typeface="メイリオ" panose="020B0604030504040204" pitchFamily="50" charset="-128"/>
                <a:ea typeface="メイリオ" panose="020B0604030504040204" pitchFamily="50" charset="-128"/>
              </a:rPr>
              <a:t>「ユニバーサルデザイン</a:t>
            </a:r>
            <a:r>
              <a:rPr kumimoji="1" lang="en-US" altLang="ja-JP" sz="4000" b="1" dirty="0" smtClean="0">
                <a:solidFill>
                  <a:schemeClr val="accent5">
                    <a:lumMod val="75000"/>
                  </a:schemeClr>
                </a:solidFill>
                <a:latin typeface="メイリオ" panose="020B0604030504040204" pitchFamily="50" charset="-128"/>
                <a:ea typeface="メイリオ" panose="020B0604030504040204" pitchFamily="50" charset="-128"/>
              </a:rPr>
              <a:t>2020</a:t>
            </a:r>
            <a:r>
              <a:rPr lang="ja-JP" altLang="en-US" sz="4000" b="1" dirty="0" smtClean="0">
                <a:solidFill>
                  <a:schemeClr val="accent5">
                    <a:lumMod val="75000"/>
                  </a:schemeClr>
                </a:solidFill>
                <a:latin typeface="メイリオ" panose="020B0604030504040204" pitchFamily="50" charset="-128"/>
                <a:ea typeface="メイリオ" panose="020B0604030504040204" pitchFamily="50" charset="-128"/>
              </a:rPr>
              <a:t>行動計画」</a:t>
            </a:r>
          </a:p>
          <a:p>
            <a:r>
              <a:rPr lang="ja-JP" altLang="en-US" sz="4000" dirty="0">
                <a:latin typeface="メイリオ" panose="020B0604030504040204" pitchFamily="50" charset="-128"/>
                <a:ea typeface="メイリオ" panose="020B0604030504040204" pitchFamily="50" charset="-128"/>
              </a:rPr>
              <a:t>　</a:t>
            </a:r>
            <a:r>
              <a:rPr lang="ja-JP" altLang="en-US" sz="4000" dirty="0" smtClean="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　平成</a:t>
            </a:r>
            <a:r>
              <a:rPr lang="en-US" altLang="ja-JP" sz="2400" dirty="0" smtClean="0">
                <a:latin typeface="メイリオ" panose="020B0604030504040204" pitchFamily="50" charset="-128"/>
                <a:ea typeface="メイリオ" panose="020B0604030504040204" pitchFamily="50" charset="-128"/>
              </a:rPr>
              <a:t>29</a:t>
            </a:r>
            <a:r>
              <a:rPr lang="ja-JP" altLang="en-US" sz="2400" dirty="0" smtClean="0">
                <a:latin typeface="メイリオ" panose="020B0604030504040204" pitchFamily="50" charset="-128"/>
                <a:ea typeface="メイリオ" panose="020B0604030504040204" pitchFamily="50" charset="-128"/>
              </a:rPr>
              <a:t>年２月</a:t>
            </a:r>
            <a:r>
              <a:rPr lang="en-US" altLang="ja-JP" sz="2400" dirty="0" smtClean="0">
                <a:latin typeface="メイリオ" panose="020B0604030504040204" pitchFamily="50" charset="-128"/>
                <a:ea typeface="メイリオ" panose="020B0604030504040204" pitchFamily="50" charset="-128"/>
              </a:rPr>
              <a:t>20</a:t>
            </a:r>
            <a:r>
              <a:rPr lang="ja-JP" altLang="en-US" sz="2400" dirty="0" smtClean="0">
                <a:latin typeface="メイリオ" panose="020B0604030504040204" pitchFamily="50" charset="-128"/>
                <a:ea typeface="メイリオ" panose="020B0604030504040204" pitchFamily="50" charset="-128"/>
              </a:rPr>
              <a:t>日関係閣僚会議決定</a:t>
            </a:r>
            <a:endParaRPr kumimoji="1" lang="ja-JP" altLang="en-US" sz="2400" dirty="0">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798701" y="3341717"/>
            <a:ext cx="10607040" cy="3046988"/>
          </a:xfrm>
          <a:prstGeom prst="rect">
            <a:avLst/>
          </a:prstGeom>
          <a:noFill/>
        </p:spPr>
        <p:txBody>
          <a:bodyPr wrap="square" rtlCol="0">
            <a:spAutoFit/>
          </a:bodyPr>
          <a:lstStyle/>
          <a:p>
            <a:r>
              <a:rPr kumimoji="1" lang="ja-JP" altLang="en-US" sz="2400" dirty="0" smtClean="0">
                <a:latin typeface="メイリオ" panose="020B0604030504040204" pitchFamily="50" charset="-128"/>
                <a:ea typeface="メイリオ" panose="020B0604030504040204" pitchFamily="50" charset="-128"/>
              </a:rPr>
              <a:t>●障害の有無にかかわらず、女性も男性も、高齢者も若者も、すべての人が　</a:t>
            </a:r>
          </a:p>
          <a:p>
            <a:r>
              <a:rPr lang="ja-JP" altLang="en-US" sz="2400" dirty="0">
                <a:latin typeface="メイリオ" panose="020B0604030504040204" pitchFamily="50" charset="-128"/>
                <a:ea typeface="メイリオ" panose="020B0604030504040204" pitchFamily="50" charset="-128"/>
              </a:rPr>
              <a:t>　</a:t>
            </a:r>
            <a:r>
              <a:rPr kumimoji="1" lang="ja-JP" altLang="en-US" sz="2400" u="sng" dirty="0" smtClean="0">
                <a:latin typeface="メイリオ" panose="020B0604030504040204" pitchFamily="50" charset="-128"/>
                <a:ea typeface="メイリオ" panose="020B0604030504040204" pitchFamily="50" charset="-128"/>
              </a:rPr>
              <a:t>お互いの人権や尊厳を大切にし、支え合い、誰もが生き生きとした人生を</a:t>
            </a:r>
          </a:p>
          <a:p>
            <a:r>
              <a:rPr lang="ja-JP" altLang="en-US" sz="2400" dirty="0">
                <a:latin typeface="メイリオ" panose="020B0604030504040204" pitchFamily="50" charset="-128"/>
                <a:ea typeface="メイリオ" panose="020B0604030504040204" pitchFamily="50" charset="-128"/>
              </a:rPr>
              <a:t>　</a:t>
            </a:r>
            <a:r>
              <a:rPr kumimoji="1" lang="ja-JP" altLang="en-US" sz="2400" u="sng" dirty="0" smtClean="0">
                <a:latin typeface="メイリオ" panose="020B0604030504040204" pitchFamily="50" charset="-128"/>
                <a:ea typeface="メイリオ" panose="020B0604030504040204" pitchFamily="50" charset="-128"/>
              </a:rPr>
              <a:t>享受することのできる</a:t>
            </a:r>
            <a:r>
              <a:rPr kumimoji="1" lang="ja-JP" altLang="en-US" sz="2400" b="1" dirty="0" smtClean="0">
                <a:latin typeface="メイリオ" panose="020B0604030504040204" pitchFamily="50" charset="-128"/>
                <a:ea typeface="メイリオ" panose="020B0604030504040204" pitchFamily="50" charset="-128"/>
              </a:rPr>
              <a:t>「共生社会」</a:t>
            </a:r>
            <a:r>
              <a:rPr kumimoji="1" lang="ja-JP" altLang="en-US" sz="2400" dirty="0" smtClean="0">
                <a:latin typeface="メイリオ" panose="020B0604030504040204" pitchFamily="50" charset="-128"/>
                <a:ea typeface="メイリオ" panose="020B0604030504040204" pitchFamily="50" charset="-128"/>
              </a:rPr>
              <a:t>を実現することを目指す。</a:t>
            </a:r>
          </a:p>
          <a:p>
            <a:endParaRPr lang="ja-JP" altLang="en-US" sz="2400" dirty="0">
              <a:latin typeface="メイリオ" panose="020B0604030504040204" pitchFamily="50" charset="-128"/>
              <a:ea typeface="メイリオ" panose="020B0604030504040204" pitchFamily="50" charset="-128"/>
            </a:endParaRPr>
          </a:p>
          <a:p>
            <a:r>
              <a:rPr kumimoji="1" lang="ja-JP" altLang="en-US" sz="2400" dirty="0" smtClean="0">
                <a:latin typeface="メイリオ" panose="020B0604030504040204" pitchFamily="50" charset="-128"/>
                <a:ea typeface="メイリオ" panose="020B0604030504040204" pitchFamily="50" charset="-128"/>
              </a:rPr>
              <a:t>●この「共生社会」は、さまざまな状況や状態の人々がすべて分け隔てなく</a:t>
            </a:r>
          </a:p>
          <a:p>
            <a:r>
              <a:rPr lang="ja-JP" altLang="en-US" sz="2400" dirty="0">
                <a:latin typeface="メイリオ" panose="020B0604030504040204" pitchFamily="50" charset="-128"/>
                <a:ea typeface="メイリオ" panose="020B0604030504040204" pitchFamily="50" charset="-128"/>
              </a:rPr>
              <a:t>　</a:t>
            </a:r>
            <a:r>
              <a:rPr kumimoji="1" lang="ja-JP" altLang="en-US" sz="2400" dirty="0" smtClean="0">
                <a:latin typeface="メイリオ" panose="020B0604030504040204" pitchFamily="50" charset="-128"/>
                <a:ea typeface="メイリオ" panose="020B0604030504040204" pitchFamily="50" charset="-128"/>
              </a:rPr>
              <a:t>包摂され、障害のある人もない人も、</a:t>
            </a:r>
            <a:r>
              <a:rPr kumimoji="1" lang="ja-JP" altLang="en-US" sz="2400" u="sng" dirty="0" smtClean="0">
                <a:latin typeface="メイリオ" panose="020B0604030504040204" pitchFamily="50" charset="-128"/>
                <a:ea typeface="メイリオ" panose="020B0604030504040204" pitchFamily="50" charset="-128"/>
              </a:rPr>
              <a:t>支え手側と受け手側に分かれること</a:t>
            </a:r>
          </a:p>
          <a:p>
            <a:r>
              <a:rPr lang="ja-JP" altLang="en-US" sz="2400" dirty="0">
                <a:latin typeface="メイリオ" panose="020B0604030504040204" pitchFamily="50" charset="-128"/>
                <a:ea typeface="メイリオ" panose="020B0604030504040204" pitchFamily="50" charset="-128"/>
              </a:rPr>
              <a:t>　</a:t>
            </a:r>
            <a:r>
              <a:rPr kumimoji="1" lang="ja-JP" altLang="en-US" sz="2400" u="sng" dirty="0" smtClean="0">
                <a:latin typeface="メイリオ" panose="020B0604030504040204" pitchFamily="50" charset="-128"/>
                <a:ea typeface="メイリオ" panose="020B0604030504040204" pitchFamily="50" charset="-128"/>
              </a:rPr>
              <a:t>なく共に支え合い、多様な個人の能力が発揮されている活力ある社会</a:t>
            </a:r>
            <a:r>
              <a:rPr kumimoji="1" lang="ja-JP" altLang="en-US" sz="2400" dirty="0" smtClean="0">
                <a:latin typeface="メイリオ" panose="020B0604030504040204" pitchFamily="50" charset="-128"/>
                <a:ea typeface="メイリオ" panose="020B0604030504040204" pitchFamily="50" charset="-128"/>
              </a:rPr>
              <a:t>であ</a:t>
            </a:r>
          </a:p>
          <a:p>
            <a:r>
              <a:rPr lang="ja-JP" altLang="en-US" sz="2400" dirty="0">
                <a:latin typeface="メイリオ" panose="020B0604030504040204" pitchFamily="50" charset="-128"/>
                <a:ea typeface="メイリオ" panose="020B0604030504040204" pitchFamily="50" charset="-128"/>
              </a:rPr>
              <a:t>　</a:t>
            </a:r>
            <a:r>
              <a:rPr kumimoji="1" lang="ja-JP" altLang="en-US" sz="2400" dirty="0" smtClean="0">
                <a:latin typeface="メイリオ" panose="020B0604030504040204" pitchFamily="50" charset="-128"/>
                <a:ea typeface="メイリオ" panose="020B0604030504040204" pitchFamily="50" charset="-128"/>
              </a:rPr>
              <a:t>る。</a:t>
            </a:r>
            <a:endParaRPr kumimoji="1" lang="ja-JP" altLang="en-US" sz="2400" dirty="0">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1695796" y="2610196"/>
            <a:ext cx="9161482" cy="523220"/>
          </a:xfrm>
          <a:prstGeom prst="rect">
            <a:avLst/>
          </a:prstGeom>
          <a:noFill/>
        </p:spPr>
        <p:txBody>
          <a:bodyPr wrap="none" rtlCol="0">
            <a:spAutoFit/>
          </a:bodyPr>
          <a:lstStyle/>
          <a:p>
            <a:r>
              <a:rPr kumimoji="1" lang="ja-JP" altLang="en-US" sz="2800" b="1" dirty="0" smtClean="0">
                <a:latin typeface="メイリオ" panose="020B0604030504040204" pitchFamily="50" charset="-128"/>
                <a:ea typeface="メイリオ" panose="020B0604030504040204" pitchFamily="50" charset="-128"/>
              </a:rPr>
              <a:t>我々の目指す共生社会</a:t>
            </a:r>
            <a:r>
              <a:rPr lang="ja-JP" altLang="en-US" sz="2800" b="1" dirty="0" smtClean="0">
                <a:latin typeface="メイリオ" panose="020B0604030504040204" pitchFamily="50" charset="-128"/>
                <a:ea typeface="メイリオ" panose="020B0604030504040204" pitchFamily="50" charset="-128"/>
              </a:rPr>
              <a:t>（パラリンピックを契機として）</a:t>
            </a:r>
            <a:endParaRPr kumimoji="1" lang="ja-JP" altLang="en-US" sz="28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17447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1390512" y="1350695"/>
            <a:ext cx="9957042" cy="707886"/>
          </a:xfrm>
          <a:prstGeom prst="rect">
            <a:avLst/>
          </a:prstGeom>
          <a:noFill/>
        </p:spPr>
        <p:txBody>
          <a:bodyPr wrap="square" rtlCol="0">
            <a:spAutoFit/>
          </a:bodyPr>
          <a:lstStyle/>
          <a:p>
            <a:r>
              <a:rPr lang="ja-JP" altLang="en-US" sz="4000" b="1" dirty="0" smtClean="0">
                <a:latin typeface="メイリオ" panose="020B0604030504040204" pitchFamily="50" charset="-128"/>
                <a:ea typeface="メイリオ" panose="020B0604030504040204" pitchFamily="50" charset="-128"/>
              </a:rPr>
              <a:t>接遇支援を必要としている人はさまざま</a:t>
            </a:r>
            <a:endParaRPr lang="ja-JP" altLang="en-US" sz="4000" b="1" dirty="0">
              <a:latin typeface="メイリオ" panose="020B0604030504040204" pitchFamily="50" charset="-128"/>
              <a:ea typeface="メイリオ" panose="020B0604030504040204" pitchFamily="50" charset="-128"/>
            </a:endParaRPr>
          </a:p>
        </p:txBody>
      </p:sp>
      <p:pic>
        <p:nvPicPr>
          <p:cNvPr id="8" name="図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1111" y="117483"/>
            <a:ext cx="1822203" cy="1111711"/>
          </a:xfrm>
          <a:prstGeom prst="rect">
            <a:avLst/>
          </a:prstGeom>
        </p:spPr>
      </p:pic>
      <p:pic>
        <p:nvPicPr>
          <p:cNvPr id="7" name="図 6"/>
          <p:cNvPicPr>
            <a:picLocks noChangeAspect="1"/>
          </p:cNvPicPr>
          <p:nvPr/>
        </p:nvPicPr>
        <p:blipFill>
          <a:blip r:embed="rId4"/>
          <a:stretch>
            <a:fillRect/>
          </a:stretch>
        </p:blipFill>
        <p:spPr>
          <a:xfrm>
            <a:off x="2542338" y="2131326"/>
            <a:ext cx="7374198" cy="1940015"/>
          </a:xfrm>
          <a:prstGeom prst="rect">
            <a:avLst/>
          </a:prstGeom>
        </p:spPr>
      </p:pic>
      <p:sp>
        <p:nvSpPr>
          <p:cNvPr id="9" name="テキスト ボックス 8"/>
          <p:cNvSpPr txBox="1"/>
          <p:nvPr/>
        </p:nvSpPr>
        <p:spPr>
          <a:xfrm>
            <a:off x="3315886" y="4640006"/>
            <a:ext cx="5863642" cy="707886"/>
          </a:xfrm>
          <a:prstGeom prst="rect">
            <a:avLst/>
          </a:prstGeom>
          <a:noFill/>
        </p:spPr>
        <p:txBody>
          <a:bodyPr wrap="square" rtlCol="0">
            <a:spAutoFit/>
          </a:bodyPr>
          <a:lstStyle/>
          <a:p>
            <a:r>
              <a:rPr lang="ja-JP" altLang="en-US" sz="4000" b="1" dirty="0" smtClean="0">
                <a:latin typeface="メイリオ" panose="020B0604030504040204" pitchFamily="50" charset="-128"/>
                <a:ea typeface="メイリオ" panose="020B0604030504040204" pitchFamily="50" charset="-128"/>
              </a:rPr>
              <a:t>まずは</a:t>
            </a:r>
            <a:r>
              <a:rPr lang="ja-JP" altLang="en-US" sz="4000" b="1" dirty="0" smtClean="0">
                <a:solidFill>
                  <a:srgbClr val="FF0000"/>
                </a:solidFill>
                <a:latin typeface="メイリオ" panose="020B0604030504040204" pitchFamily="50" charset="-128"/>
                <a:ea typeface="メイリオ" panose="020B0604030504040204" pitchFamily="50" charset="-128"/>
              </a:rPr>
              <a:t>「対話」</a:t>
            </a:r>
            <a:r>
              <a:rPr lang="ja-JP" altLang="en-US" sz="4000" b="1" dirty="0" smtClean="0">
                <a:latin typeface="メイリオ" panose="020B0604030504040204" pitchFamily="50" charset="-128"/>
                <a:ea typeface="メイリオ" panose="020B0604030504040204" pitchFamily="50" charset="-128"/>
              </a:rPr>
              <a:t>してみる</a:t>
            </a:r>
            <a:endParaRPr lang="ja-JP" altLang="en-US" sz="4000" b="1" dirty="0">
              <a:latin typeface="メイリオ" panose="020B0604030504040204" pitchFamily="50" charset="-128"/>
              <a:ea typeface="メイリオ" panose="020B0604030504040204" pitchFamily="50" charset="-128"/>
            </a:endParaRPr>
          </a:p>
        </p:txBody>
      </p:sp>
      <p:sp>
        <p:nvSpPr>
          <p:cNvPr id="2" name="円形吹き出し 1"/>
          <p:cNvSpPr/>
          <p:nvPr/>
        </p:nvSpPr>
        <p:spPr>
          <a:xfrm>
            <a:off x="258753" y="3448917"/>
            <a:ext cx="2424485" cy="2113613"/>
          </a:xfrm>
          <a:prstGeom prst="wedgeEllipseCallout">
            <a:avLst>
              <a:gd name="adj1" fmla="val 68200"/>
              <a:gd name="adj2" fmla="val 1285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メイリオ" panose="020B0604030504040204" pitchFamily="50" charset="-128"/>
                <a:ea typeface="メイリオ" panose="020B0604030504040204" pitchFamily="50" charset="-128"/>
              </a:rPr>
              <a:t>何かお手伝いすることはありますか？</a:t>
            </a:r>
            <a:endParaRPr kumimoji="1" lang="ja-JP" altLang="en-US" sz="20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2332475" y="5841140"/>
            <a:ext cx="8364732" cy="707886"/>
          </a:xfrm>
          <a:prstGeom prst="rect">
            <a:avLst/>
          </a:prstGeom>
          <a:noFill/>
        </p:spPr>
        <p:txBody>
          <a:bodyPr wrap="square" rtlCol="0">
            <a:spAutoFit/>
          </a:bodyPr>
          <a:lstStyle/>
          <a:p>
            <a:r>
              <a:rPr lang="ja-JP" altLang="en-US" sz="4000" b="1" dirty="0" smtClean="0">
                <a:latin typeface="メイリオ" panose="020B0604030504040204" pitchFamily="50" charset="-128"/>
                <a:ea typeface="メイリオ" panose="020B0604030504040204" pitchFamily="50" charset="-128"/>
              </a:rPr>
              <a:t>そして、</a:t>
            </a:r>
            <a:r>
              <a:rPr lang="ja-JP" altLang="en-US" sz="4000" b="1" dirty="0" smtClean="0">
                <a:solidFill>
                  <a:srgbClr val="FF0000"/>
                </a:solidFill>
                <a:latin typeface="メイリオ" panose="020B0604030504040204" pitchFamily="50" charset="-128"/>
                <a:ea typeface="メイリオ" panose="020B0604030504040204" pitchFamily="50" charset="-128"/>
              </a:rPr>
              <a:t>「接遇技術」</a:t>
            </a:r>
            <a:r>
              <a:rPr lang="ja-JP" altLang="en-US" sz="4000" b="1" dirty="0" smtClean="0">
                <a:latin typeface="メイリオ" panose="020B0604030504040204" pitchFamily="50" charset="-128"/>
                <a:ea typeface="メイリオ" panose="020B0604030504040204" pitchFamily="50" charset="-128"/>
              </a:rPr>
              <a:t>を身に付ける</a:t>
            </a:r>
            <a:endParaRPr lang="ja-JP" altLang="en-US" sz="40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640546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626591" y="2838734"/>
            <a:ext cx="2262158" cy="923330"/>
          </a:xfrm>
          <a:prstGeom prst="rect">
            <a:avLst/>
          </a:prstGeom>
          <a:noFill/>
        </p:spPr>
        <p:txBody>
          <a:bodyPr wrap="none" rtlCol="0">
            <a:spAutoFit/>
          </a:bodyPr>
          <a:lstStyle/>
          <a:p>
            <a:r>
              <a:rPr kumimoji="1" lang="ja-JP" altLang="en-US" sz="5400" b="1" dirty="0">
                <a:latin typeface="メイリオ" panose="020B0604030504040204" pitchFamily="50" charset="-128"/>
                <a:ea typeface="メイリオ" panose="020B0604030504040204" pitchFamily="50" charset="-128"/>
              </a:rPr>
              <a:t>まとめ</a:t>
            </a:r>
          </a:p>
        </p:txBody>
      </p:sp>
    </p:spTree>
    <p:extLst>
      <p:ext uri="{BB962C8B-B14F-4D97-AF65-F5344CB8AC3E}">
        <p14:creationId xmlns:p14="http://schemas.microsoft.com/office/powerpoint/2010/main" val="927505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338972" y="1743957"/>
            <a:ext cx="5724644" cy="646331"/>
          </a:xfrm>
          <a:prstGeom prst="rect">
            <a:avLst/>
          </a:prstGeom>
          <a:noFill/>
        </p:spPr>
        <p:txBody>
          <a:bodyPr wrap="none" rtlCol="0">
            <a:spAutoFit/>
          </a:bodyPr>
          <a:lstStyle/>
          <a:p>
            <a:r>
              <a:rPr lang="ja-JP" altLang="en-US" sz="3600" b="1" dirty="0" smtClean="0">
                <a:latin typeface="メイリオ" panose="020B0604030504040204" pitchFamily="50" charset="-128"/>
                <a:ea typeface="メイリオ" panose="020B0604030504040204" pitchFamily="50" charset="-128"/>
              </a:rPr>
              <a:t>①　「バリア」はどこに？</a:t>
            </a:r>
            <a:endParaRPr kumimoji="1" lang="ja-JP" altLang="en-US" sz="3600" dirty="0">
              <a:latin typeface="メイリオ" panose="020B0604030504040204" pitchFamily="50" charset="-128"/>
              <a:ea typeface="メイリオ" panose="020B0604030504040204" pitchFamily="50" charset="-128"/>
            </a:endParaRPr>
          </a:p>
        </p:txBody>
      </p:sp>
      <p:sp>
        <p:nvSpPr>
          <p:cNvPr id="5" name="正方形/長方形 4"/>
          <p:cNvSpPr/>
          <p:nvPr/>
        </p:nvSpPr>
        <p:spPr>
          <a:xfrm>
            <a:off x="382386" y="2506666"/>
            <a:ext cx="11637818" cy="11844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図 5"/>
          <p:cNvPicPr>
            <a:picLocks noChangeAspect="1"/>
          </p:cNvPicPr>
          <p:nvPr/>
        </p:nvPicPr>
        <p:blipFill>
          <a:blip r:embed="rId3"/>
          <a:stretch>
            <a:fillRect/>
          </a:stretch>
        </p:blipFill>
        <p:spPr>
          <a:xfrm>
            <a:off x="1765590" y="3457783"/>
            <a:ext cx="8884754" cy="2337414"/>
          </a:xfrm>
          <a:prstGeom prst="rect">
            <a:avLst/>
          </a:prstGeom>
        </p:spPr>
      </p:pic>
    </p:spTree>
    <p:extLst>
      <p:ext uri="{BB962C8B-B14F-4D97-AF65-F5344CB8AC3E}">
        <p14:creationId xmlns:p14="http://schemas.microsoft.com/office/powerpoint/2010/main" val="1962887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79319" y="1640541"/>
            <a:ext cx="2339102" cy="461665"/>
          </a:xfrm>
          <a:prstGeom prst="rect">
            <a:avLst/>
          </a:prstGeom>
          <a:noFill/>
        </p:spPr>
        <p:txBody>
          <a:bodyPr wrap="none" rtlCol="0">
            <a:spAutoFit/>
          </a:bodyPr>
          <a:lstStyle/>
          <a:p>
            <a:r>
              <a:rPr kumimoji="1" lang="ja-JP" altLang="en-US" sz="2400" b="1" dirty="0" smtClean="0">
                <a:solidFill>
                  <a:schemeClr val="accent5"/>
                </a:solidFill>
                <a:latin typeface="メイリオ" panose="020B0604030504040204" pitchFamily="50" charset="-128"/>
                <a:ea typeface="メイリオ" panose="020B0604030504040204" pitchFamily="50" charset="-128"/>
              </a:rPr>
              <a:t>皆さんの</a:t>
            </a:r>
            <a:r>
              <a:rPr kumimoji="1" lang="ja-JP" altLang="en-US" sz="2400" b="1" dirty="0">
                <a:solidFill>
                  <a:schemeClr val="accent5"/>
                </a:solidFill>
                <a:latin typeface="メイリオ" panose="020B0604030504040204" pitchFamily="50" charset="-128"/>
                <a:ea typeface="メイリオ" panose="020B0604030504040204" pitchFamily="50" charset="-128"/>
              </a:rPr>
              <a:t>ご意見</a:t>
            </a:r>
          </a:p>
        </p:txBody>
      </p:sp>
      <p:sp>
        <p:nvSpPr>
          <p:cNvPr id="4" name="正方形/長方形 3"/>
          <p:cNvSpPr/>
          <p:nvPr/>
        </p:nvSpPr>
        <p:spPr>
          <a:xfrm>
            <a:off x="1132764" y="2347415"/>
            <a:ext cx="10058400" cy="4135272"/>
          </a:xfrm>
          <a:prstGeom prst="rect">
            <a:avLst/>
          </a:prstGeom>
          <a:no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339242" y="2661827"/>
            <a:ext cx="492443" cy="2308324"/>
          </a:xfrm>
          <a:prstGeom prst="rect">
            <a:avLst/>
          </a:prstGeom>
          <a:noFill/>
        </p:spPr>
        <p:txBody>
          <a:bodyPr wrap="none" rtlCol="0">
            <a:spAutoFit/>
          </a:bodyPr>
          <a:lstStyle/>
          <a:p>
            <a:r>
              <a:rPr kumimoji="1" lang="ja-JP" altLang="en-US" sz="2400" dirty="0" smtClean="0">
                <a:latin typeface="メイリオ" panose="020B0604030504040204" pitchFamily="50" charset="-128"/>
                <a:ea typeface="メイリオ" panose="020B0604030504040204" pitchFamily="50" charset="-128"/>
              </a:rPr>
              <a:t>●</a:t>
            </a:r>
          </a:p>
          <a:p>
            <a:r>
              <a:rPr lang="ja-JP" altLang="en-US" sz="2400" dirty="0" smtClean="0">
                <a:latin typeface="メイリオ" panose="020B0604030504040204" pitchFamily="50" charset="-128"/>
                <a:ea typeface="メイリオ" panose="020B0604030504040204" pitchFamily="50" charset="-128"/>
              </a:rPr>
              <a:t>●</a:t>
            </a:r>
            <a:endParaRPr lang="ja-JP" altLang="en-US" sz="2400" dirty="0">
              <a:latin typeface="メイリオ" panose="020B0604030504040204" pitchFamily="50" charset="-128"/>
              <a:ea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925354" y="440212"/>
            <a:ext cx="10341293" cy="1200329"/>
          </a:xfrm>
          <a:prstGeom prst="rect">
            <a:avLst/>
          </a:prstGeom>
          <a:noFill/>
        </p:spPr>
        <p:txBody>
          <a:bodyPr wrap="none" rtlCol="0">
            <a:spAutoFit/>
          </a:bodyPr>
          <a:lstStyle/>
          <a:p>
            <a:pPr algn="ctr"/>
            <a:r>
              <a:rPr lang="ja-JP" altLang="en-US" sz="3600" b="1" u="sng" dirty="0" smtClean="0">
                <a:latin typeface="メイリオ" panose="020B0604030504040204" pitchFamily="50" charset="-128"/>
                <a:ea typeface="メイリオ" panose="020B0604030504040204" pitchFamily="50" charset="-128"/>
              </a:rPr>
              <a:t>駅やサービスが、高齢者や障害者の利用を前提に</a:t>
            </a:r>
            <a:endParaRPr lang="en-US" altLang="ja-JP" sz="3600" b="1" u="sng" dirty="0" smtClean="0">
              <a:latin typeface="メイリオ" panose="020B0604030504040204" pitchFamily="50" charset="-128"/>
              <a:ea typeface="メイリオ" panose="020B0604030504040204" pitchFamily="50" charset="-128"/>
            </a:endParaRPr>
          </a:p>
          <a:p>
            <a:pPr algn="ctr"/>
            <a:r>
              <a:rPr lang="ja-JP" altLang="en-US" sz="3600" b="1" u="sng" dirty="0" smtClean="0">
                <a:latin typeface="メイリオ" panose="020B0604030504040204" pitchFamily="50" charset="-128"/>
                <a:ea typeface="メイリオ" panose="020B0604030504040204" pitchFamily="50" charset="-128"/>
              </a:rPr>
              <a:t>作られているか考えてみよう！</a:t>
            </a:r>
            <a:endParaRPr lang="ja-JP" altLang="en-US" sz="3600" b="1" u="sng"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615467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79319" y="1640541"/>
            <a:ext cx="3570208" cy="461665"/>
          </a:xfrm>
          <a:prstGeom prst="rect">
            <a:avLst/>
          </a:prstGeom>
          <a:noFill/>
        </p:spPr>
        <p:txBody>
          <a:bodyPr wrap="none" rtlCol="0">
            <a:spAutoFit/>
          </a:bodyPr>
          <a:lstStyle/>
          <a:p>
            <a:r>
              <a:rPr kumimoji="1" lang="ja-JP" altLang="en-US" sz="2400" b="1" dirty="0">
                <a:solidFill>
                  <a:schemeClr val="accent5"/>
                </a:solidFill>
                <a:latin typeface="メイリオ" panose="020B0604030504040204" pitchFamily="50" charset="-128"/>
                <a:ea typeface="メイリオ" panose="020B0604030504040204" pitchFamily="50" charset="-128"/>
              </a:rPr>
              <a:t>障害のある方々のご意見</a:t>
            </a:r>
          </a:p>
        </p:txBody>
      </p:sp>
      <p:sp>
        <p:nvSpPr>
          <p:cNvPr id="4" name="テキスト ボックス 3"/>
          <p:cNvSpPr txBox="1"/>
          <p:nvPr/>
        </p:nvSpPr>
        <p:spPr>
          <a:xfrm>
            <a:off x="846872" y="2398058"/>
            <a:ext cx="10449778" cy="2677656"/>
          </a:xfrm>
          <a:prstGeom prst="rect">
            <a:avLst/>
          </a:prstGeom>
          <a:noFill/>
        </p:spPr>
        <p:txBody>
          <a:bodyPr wrap="square" rtlCol="0">
            <a:spAutoFit/>
          </a:bodyPr>
          <a:lstStyle/>
          <a:p>
            <a:r>
              <a:rPr kumimoji="1" lang="ja-JP" altLang="en-US" sz="2400" dirty="0" smtClean="0">
                <a:latin typeface="メイリオ" panose="020B0604030504040204" pitchFamily="50" charset="-128"/>
                <a:ea typeface="メイリオ" panose="020B0604030504040204" pitchFamily="50" charset="-128"/>
              </a:rPr>
              <a:t>●窓口で乗車をお願いしたが、長時間待たされていることに対する説明が</a:t>
            </a:r>
          </a:p>
          <a:p>
            <a:r>
              <a:rPr lang="ja-JP" altLang="en-US" sz="2400" dirty="0">
                <a:latin typeface="メイリオ" panose="020B0604030504040204" pitchFamily="50" charset="-128"/>
                <a:ea typeface="メイリオ" panose="020B0604030504040204" pitchFamily="50" charset="-128"/>
              </a:rPr>
              <a:t>　</a:t>
            </a:r>
            <a:r>
              <a:rPr kumimoji="1" lang="ja-JP" altLang="en-US" sz="2400" dirty="0" smtClean="0">
                <a:latin typeface="メイリオ" panose="020B0604030504040204" pitchFamily="50" charset="-128"/>
                <a:ea typeface="メイリオ" panose="020B0604030504040204" pitchFamily="50" charset="-128"/>
              </a:rPr>
              <a:t>なかった。</a:t>
            </a:r>
          </a:p>
          <a:p>
            <a:r>
              <a:rPr lang="ja-JP" altLang="en-US" sz="2400" dirty="0" smtClean="0">
                <a:latin typeface="メイリオ" panose="020B0604030504040204" pitchFamily="50" charset="-128"/>
                <a:ea typeface="メイリオ" panose="020B0604030504040204" pitchFamily="50" charset="-128"/>
              </a:rPr>
              <a:t>●</a:t>
            </a:r>
            <a:endParaRPr lang="ja-JP" altLang="en-US" sz="2400" dirty="0">
              <a:latin typeface="メイリオ" panose="020B0604030504040204" pitchFamily="50" charset="-128"/>
              <a:ea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925354" y="440212"/>
            <a:ext cx="10341293" cy="1200329"/>
          </a:xfrm>
          <a:prstGeom prst="rect">
            <a:avLst/>
          </a:prstGeom>
          <a:noFill/>
        </p:spPr>
        <p:txBody>
          <a:bodyPr wrap="none" rtlCol="0">
            <a:spAutoFit/>
          </a:bodyPr>
          <a:lstStyle/>
          <a:p>
            <a:pPr algn="ctr"/>
            <a:r>
              <a:rPr lang="ja-JP" altLang="en-US" sz="3600" b="1" u="sng" dirty="0" smtClean="0">
                <a:latin typeface="メイリオ" panose="020B0604030504040204" pitchFamily="50" charset="-128"/>
                <a:ea typeface="メイリオ" panose="020B0604030504040204" pitchFamily="50" charset="-128"/>
              </a:rPr>
              <a:t>駅やサービスが、高齢者や障害者の利用を前提に</a:t>
            </a:r>
            <a:endParaRPr lang="en-US" altLang="ja-JP" sz="3600" b="1" u="sng" dirty="0" smtClean="0">
              <a:latin typeface="メイリオ" panose="020B0604030504040204" pitchFamily="50" charset="-128"/>
              <a:ea typeface="メイリオ" panose="020B0604030504040204" pitchFamily="50" charset="-128"/>
            </a:endParaRPr>
          </a:p>
          <a:p>
            <a:pPr algn="ctr"/>
            <a:r>
              <a:rPr lang="ja-JP" altLang="en-US" sz="3600" b="1" u="sng" dirty="0" smtClean="0">
                <a:latin typeface="メイリオ" panose="020B0604030504040204" pitchFamily="50" charset="-128"/>
                <a:ea typeface="メイリオ" panose="020B0604030504040204" pitchFamily="50" charset="-128"/>
              </a:rPr>
              <a:t>作られているか考えてみよう！</a:t>
            </a:r>
            <a:endParaRPr lang="ja-JP" altLang="en-US" sz="3600" b="1" u="sng"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337662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481189" y="1497105"/>
            <a:ext cx="5272661" cy="3046988"/>
          </a:xfrm>
          <a:prstGeom prst="rect">
            <a:avLst/>
          </a:prstGeom>
          <a:noFill/>
        </p:spPr>
        <p:txBody>
          <a:bodyPr wrap="square" rtlCol="0">
            <a:spAutoFit/>
          </a:bodyPr>
          <a:lstStyle/>
          <a:p>
            <a:r>
              <a:rPr lang="ja-JP" altLang="en-US" sz="2400" dirty="0" smtClean="0">
                <a:latin typeface="メイリオ" panose="020B0604030504040204" pitchFamily="50" charset="-128"/>
                <a:ea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rPr>
              <a:t>窓口で乗車をお願いしたが、</a:t>
            </a:r>
            <a:r>
              <a:rPr lang="ja-JP" altLang="en-US" sz="2400" dirty="0" smtClean="0">
                <a:latin typeface="メイリオ" panose="020B0604030504040204" pitchFamily="50" charset="-128"/>
                <a:ea typeface="メイリオ" panose="020B0604030504040204" pitchFamily="50" charset="-128"/>
              </a:rPr>
              <a:t>長時</a:t>
            </a:r>
          </a:p>
          <a:p>
            <a:r>
              <a:rPr lang="ja-JP" altLang="en-US"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間</a:t>
            </a:r>
            <a:r>
              <a:rPr lang="ja-JP" altLang="en-US" sz="2400" dirty="0">
                <a:latin typeface="メイリオ" panose="020B0604030504040204" pitchFamily="50" charset="-128"/>
                <a:ea typeface="メイリオ" panose="020B0604030504040204" pitchFamily="50" charset="-128"/>
              </a:rPr>
              <a:t>待たされていることに対する</a:t>
            </a:r>
            <a:r>
              <a:rPr lang="ja-JP" altLang="en-US" sz="2400" dirty="0" smtClean="0">
                <a:latin typeface="メイリオ" panose="020B0604030504040204" pitchFamily="50" charset="-128"/>
                <a:ea typeface="メイリオ" panose="020B0604030504040204" pitchFamily="50" charset="-128"/>
              </a:rPr>
              <a:t>説</a:t>
            </a:r>
          </a:p>
          <a:p>
            <a:r>
              <a:rPr lang="ja-JP" altLang="en-US"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明がなかった</a:t>
            </a:r>
            <a:r>
              <a:rPr lang="ja-JP" altLang="en-US" sz="2400" dirty="0">
                <a:latin typeface="メイリオ" panose="020B0604030504040204" pitchFamily="50" charset="-128"/>
                <a:ea typeface="メイリオ" panose="020B0604030504040204" pitchFamily="50" charset="-128"/>
              </a:rPr>
              <a:t>。</a:t>
            </a:r>
          </a:p>
          <a:p>
            <a:r>
              <a:rPr lang="ja-JP" altLang="en-US" sz="2400" dirty="0" smtClean="0">
                <a:latin typeface="メイリオ" panose="020B0604030504040204" pitchFamily="50" charset="-128"/>
                <a:ea typeface="メイリオ" panose="020B0604030504040204" pitchFamily="50" charset="-128"/>
              </a:rPr>
              <a:t>●</a:t>
            </a:r>
            <a:endParaRPr lang="ja-JP" altLang="en-US" sz="2400" dirty="0">
              <a:latin typeface="メイリオ" panose="020B0604030504040204" pitchFamily="50" charset="-128"/>
              <a:ea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828943" y="712694"/>
            <a:ext cx="2339102" cy="461665"/>
          </a:xfrm>
          <a:prstGeom prst="rect">
            <a:avLst/>
          </a:prstGeom>
          <a:noFill/>
        </p:spPr>
        <p:txBody>
          <a:bodyPr wrap="none" rtlCol="0">
            <a:spAutoFit/>
          </a:bodyPr>
          <a:lstStyle/>
          <a:p>
            <a:r>
              <a:rPr kumimoji="1" lang="ja-JP" altLang="en-US" sz="2400" b="1" dirty="0" smtClean="0">
                <a:solidFill>
                  <a:schemeClr val="accent5"/>
                </a:solidFill>
                <a:latin typeface="メイリオ" panose="020B0604030504040204" pitchFamily="50" charset="-128"/>
                <a:ea typeface="メイリオ" panose="020B0604030504040204" pitchFamily="50" charset="-128"/>
              </a:rPr>
              <a:t>皆さんの</a:t>
            </a:r>
            <a:r>
              <a:rPr kumimoji="1" lang="ja-JP" altLang="en-US" sz="2400" b="1" dirty="0">
                <a:solidFill>
                  <a:schemeClr val="accent5"/>
                </a:solidFill>
                <a:latin typeface="メイリオ" panose="020B0604030504040204" pitchFamily="50" charset="-128"/>
                <a:ea typeface="メイリオ" panose="020B0604030504040204" pitchFamily="50" charset="-128"/>
              </a:rPr>
              <a:t>ご意見</a:t>
            </a:r>
          </a:p>
        </p:txBody>
      </p:sp>
      <p:sp>
        <p:nvSpPr>
          <p:cNvPr id="4" name="テキスト ボックス 3"/>
          <p:cNvSpPr txBox="1"/>
          <p:nvPr/>
        </p:nvSpPr>
        <p:spPr>
          <a:xfrm>
            <a:off x="6947354" y="712694"/>
            <a:ext cx="3570208" cy="461665"/>
          </a:xfrm>
          <a:prstGeom prst="rect">
            <a:avLst/>
          </a:prstGeom>
          <a:noFill/>
        </p:spPr>
        <p:txBody>
          <a:bodyPr wrap="none" rtlCol="0">
            <a:spAutoFit/>
          </a:bodyPr>
          <a:lstStyle/>
          <a:p>
            <a:r>
              <a:rPr kumimoji="1" lang="ja-JP" altLang="en-US" sz="2400" b="1" dirty="0">
                <a:solidFill>
                  <a:schemeClr val="accent5"/>
                </a:solidFill>
                <a:latin typeface="メイリオ" panose="020B0604030504040204" pitchFamily="50" charset="-128"/>
                <a:ea typeface="メイリオ" panose="020B0604030504040204" pitchFamily="50" charset="-128"/>
              </a:rPr>
              <a:t>障害のある方々のご意見</a:t>
            </a:r>
          </a:p>
        </p:txBody>
      </p:sp>
      <p:sp>
        <p:nvSpPr>
          <p:cNvPr id="6" name="テキスト ボックス 5"/>
          <p:cNvSpPr txBox="1"/>
          <p:nvPr/>
        </p:nvSpPr>
        <p:spPr>
          <a:xfrm>
            <a:off x="972377" y="1497105"/>
            <a:ext cx="492443" cy="2308324"/>
          </a:xfrm>
          <a:prstGeom prst="rect">
            <a:avLst/>
          </a:prstGeom>
          <a:noFill/>
        </p:spPr>
        <p:txBody>
          <a:bodyPr wrap="none" rtlCol="0">
            <a:spAutoFit/>
          </a:bodyPr>
          <a:lstStyle/>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56624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30648" y="3624593"/>
            <a:ext cx="10341293" cy="1200329"/>
          </a:xfrm>
          <a:prstGeom prst="rect">
            <a:avLst/>
          </a:prstGeom>
          <a:noFill/>
        </p:spPr>
        <p:txBody>
          <a:bodyPr wrap="none" rtlCol="0">
            <a:spAutoFit/>
          </a:bodyPr>
          <a:lstStyle/>
          <a:p>
            <a:r>
              <a:rPr lang="ja-JP" altLang="en-US" sz="3600" b="1" dirty="0">
                <a:solidFill>
                  <a:schemeClr val="accent2"/>
                </a:solidFill>
                <a:latin typeface="メイリオ" panose="020B0604030504040204" pitchFamily="50" charset="-128"/>
                <a:ea typeface="メイリオ" panose="020B0604030504040204" pitchFamily="50" charset="-128"/>
              </a:rPr>
              <a:t>実例の再現</a:t>
            </a:r>
            <a:r>
              <a:rPr lang="ja-JP" altLang="en-US" sz="3600" b="1" dirty="0">
                <a:latin typeface="メイリオ" panose="020B0604030504040204" pitchFamily="50" charset="-128"/>
                <a:ea typeface="メイリオ" panose="020B0604030504040204" pitchFamily="50" charset="-128"/>
              </a:rPr>
              <a:t>をしてみます。</a:t>
            </a:r>
          </a:p>
          <a:p>
            <a:r>
              <a:rPr lang="ja-JP" altLang="en-US" sz="3600" b="1" dirty="0">
                <a:latin typeface="メイリオ" panose="020B0604030504040204" pitchFamily="50" charset="-128"/>
                <a:ea typeface="メイリオ" panose="020B0604030504040204" pitchFamily="50" charset="-128"/>
              </a:rPr>
              <a:t>問題と思ったところをメモしておいてください！</a:t>
            </a:r>
          </a:p>
        </p:txBody>
      </p:sp>
      <p:sp>
        <p:nvSpPr>
          <p:cNvPr id="4" name="テキスト ボックス 3"/>
          <p:cNvSpPr txBox="1"/>
          <p:nvPr/>
        </p:nvSpPr>
        <p:spPr>
          <a:xfrm>
            <a:off x="1877033" y="1429788"/>
            <a:ext cx="8648521" cy="646331"/>
          </a:xfrm>
          <a:prstGeom prst="rect">
            <a:avLst/>
          </a:prstGeom>
          <a:noFill/>
        </p:spPr>
        <p:txBody>
          <a:bodyPr wrap="none" rtlCol="0">
            <a:spAutoFit/>
          </a:bodyPr>
          <a:lstStyle/>
          <a:p>
            <a:r>
              <a:rPr lang="ja-JP" altLang="en-US" sz="3600" b="1" dirty="0">
                <a:latin typeface="メイリオ" panose="020B0604030504040204" pitchFamily="50" charset="-128"/>
                <a:ea typeface="メイリオ" panose="020B0604030504040204" pitchFamily="50" charset="-128"/>
              </a:rPr>
              <a:t>②</a:t>
            </a:r>
            <a:r>
              <a:rPr lang="ja-JP" altLang="ja-JP" sz="3600" b="1" dirty="0">
                <a:latin typeface="メイリオ" panose="020B0604030504040204" pitchFamily="50" charset="-128"/>
                <a:ea typeface="メイリオ" panose="020B0604030504040204" pitchFamily="50" charset="-128"/>
              </a:rPr>
              <a:t> </a:t>
            </a:r>
            <a:r>
              <a:rPr lang="ja-JP" altLang="en-US" sz="3600" b="1" dirty="0" smtClean="0">
                <a:latin typeface="メイリオ" panose="020B0604030504040204" pitchFamily="50" charset="-128"/>
                <a:ea typeface="メイリオ" panose="020B0604030504040204" pitchFamily="50" charset="-128"/>
              </a:rPr>
              <a:t>接遇場面の問題を考えて</a:t>
            </a:r>
            <a:r>
              <a:rPr lang="ja-JP" altLang="en-US" sz="3600" b="1" dirty="0">
                <a:latin typeface="メイリオ" panose="020B0604030504040204" pitchFamily="50" charset="-128"/>
                <a:ea typeface="メイリオ" panose="020B0604030504040204" pitchFamily="50" charset="-128"/>
              </a:rPr>
              <a:t>みましょう！</a:t>
            </a:r>
            <a:endParaRPr kumimoji="1" lang="ja-JP" altLang="en-US" sz="3600" dirty="0">
              <a:latin typeface="メイリオ" panose="020B0604030504040204" pitchFamily="50" charset="-128"/>
              <a:ea typeface="メイリオ" panose="020B0604030504040204" pitchFamily="50" charset="-128"/>
            </a:endParaRPr>
          </a:p>
        </p:txBody>
      </p:sp>
      <p:sp>
        <p:nvSpPr>
          <p:cNvPr id="5" name="正方形/長方形 4"/>
          <p:cNvSpPr/>
          <p:nvPr/>
        </p:nvSpPr>
        <p:spPr>
          <a:xfrm>
            <a:off x="382386" y="2192497"/>
            <a:ext cx="11637818" cy="11844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65969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吹き出し 6"/>
          <p:cNvSpPr/>
          <p:nvPr/>
        </p:nvSpPr>
        <p:spPr>
          <a:xfrm>
            <a:off x="7862813" y="5608332"/>
            <a:ext cx="4020671" cy="980727"/>
          </a:xfrm>
          <a:prstGeom prst="wedgeRoundRectCallout">
            <a:avLst>
              <a:gd name="adj1" fmla="val -39562"/>
              <a:gd name="adj2" fmla="val -101117"/>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7934155" y="6011743"/>
            <a:ext cx="3185487" cy="369332"/>
          </a:xfrm>
          <a:prstGeom prst="rect">
            <a:avLst/>
          </a:prstGeom>
          <a:noFill/>
        </p:spPr>
        <p:txBody>
          <a:bodyPr wrap="none" rtlCol="0">
            <a:spAutoFit/>
          </a:bodyPr>
          <a:lstStyle/>
          <a:p>
            <a:r>
              <a:rPr lang="ja-JP" altLang="en-US" dirty="0">
                <a:latin typeface="メイリオ" panose="020B0604030504040204" pitchFamily="50" charset="-128"/>
                <a:ea typeface="メイリオ" panose="020B0604030504040204" pitchFamily="50" charset="-128"/>
              </a:rPr>
              <a:t>「障害</a:t>
            </a:r>
            <a:r>
              <a:rPr lang="ja-JP" altLang="en-US" dirty="0" smtClean="0">
                <a:latin typeface="メイリオ" panose="020B0604030504040204" pitchFamily="50" charset="-128"/>
                <a:ea typeface="メイリオ" panose="020B0604030504040204" pitchFamily="50" charset="-128"/>
              </a:rPr>
              <a:t>」のあることが</a:t>
            </a:r>
            <a:r>
              <a:rPr lang="ja-JP" altLang="en-US" dirty="0">
                <a:latin typeface="メイリオ" panose="020B0604030504040204" pitchFamily="50" charset="-128"/>
                <a:ea typeface="メイリオ" panose="020B0604030504040204" pitchFamily="50" charset="-128"/>
              </a:rPr>
              <a:t>問題？</a:t>
            </a:r>
          </a:p>
        </p:txBody>
      </p:sp>
      <p:sp>
        <p:nvSpPr>
          <p:cNvPr id="8" name="テキスト ボックス 7"/>
          <p:cNvSpPr txBox="1"/>
          <p:nvPr/>
        </p:nvSpPr>
        <p:spPr>
          <a:xfrm>
            <a:off x="4565336" y="3409495"/>
            <a:ext cx="3057247" cy="523220"/>
          </a:xfrm>
          <a:prstGeom prst="rect">
            <a:avLst/>
          </a:prstGeom>
          <a:noFill/>
        </p:spPr>
        <p:txBody>
          <a:bodyPr wrap="none" rtlCol="0">
            <a:spAutoFit/>
          </a:bodyPr>
          <a:lstStyle/>
          <a:p>
            <a:r>
              <a:rPr kumimoji="1" lang="ja-JP" altLang="en-US" sz="2800" b="1" dirty="0">
                <a:latin typeface="メイリオ" panose="020B0604030504040204" pitchFamily="50" charset="-128"/>
                <a:ea typeface="メイリオ" panose="020B0604030504040204" pitchFamily="50" charset="-128"/>
              </a:rPr>
              <a:t>どう解決するか？</a:t>
            </a:r>
          </a:p>
        </p:txBody>
      </p:sp>
      <p:pic>
        <p:nvPicPr>
          <p:cNvPr id="2" name="図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96647" y="1714045"/>
            <a:ext cx="2476500" cy="3390900"/>
          </a:xfrm>
          <a:prstGeom prst="rect">
            <a:avLst/>
          </a:prstGeom>
        </p:spPr>
      </p:pic>
      <p:graphicFrame>
        <p:nvGraphicFramePr>
          <p:cNvPr id="9" name="オブジェクト 8"/>
          <p:cNvGraphicFramePr>
            <a:graphicFrameLocks noChangeAspect="1"/>
          </p:cNvGraphicFramePr>
          <p:nvPr>
            <p:extLst/>
          </p:nvPr>
        </p:nvGraphicFramePr>
        <p:xfrm>
          <a:off x="2890662" y="1834767"/>
          <a:ext cx="1434444" cy="4361642"/>
        </p:xfrm>
        <a:graphic>
          <a:graphicData uri="http://schemas.openxmlformats.org/presentationml/2006/ole">
            <mc:AlternateContent xmlns:mc="http://schemas.openxmlformats.org/markup-compatibility/2006">
              <mc:Choice xmlns:v="urn:schemas-microsoft-com:vml" Requires="v">
                <p:oleObj spid="_x0000_s4124" r:id="rId5" imgW="1561680" imgH="4749120" progId="">
                  <p:embed/>
                </p:oleObj>
              </mc:Choice>
              <mc:Fallback>
                <p:oleObj r:id="rId5" imgW="1561680" imgH="4749120" progId="">
                  <p:embed/>
                  <p:pic>
                    <p:nvPicPr>
                      <p:cNvPr id="9" name="オブジェクト 8"/>
                      <p:cNvPicPr/>
                      <p:nvPr/>
                    </p:nvPicPr>
                    <p:blipFill>
                      <a:blip r:embed="rId6"/>
                      <a:stretch>
                        <a:fillRect/>
                      </a:stretch>
                    </p:blipFill>
                    <p:spPr>
                      <a:xfrm>
                        <a:off x="2890662" y="1834767"/>
                        <a:ext cx="1434444" cy="4361642"/>
                      </a:xfrm>
                      <a:prstGeom prst="rect">
                        <a:avLst/>
                      </a:prstGeom>
                    </p:spPr>
                  </p:pic>
                </p:oleObj>
              </mc:Fallback>
            </mc:AlternateContent>
          </a:graphicData>
        </a:graphic>
      </p:graphicFrame>
      <p:sp>
        <p:nvSpPr>
          <p:cNvPr id="5" name="角丸四角形吹き出し 4"/>
          <p:cNvSpPr/>
          <p:nvPr/>
        </p:nvSpPr>
        <p:spPr>
          <a:xfrm>
            <a:off x="165196" y="166301"/>
            <a:ext cx="4020671" cy="1357244"/>
          </a:xfrm>
          <a:prstGeom prst="wedgeRoundRectCallout">
            <a:avLst>
              <a:gd name="adj1" fmla="val 34685"/>
              <a:gd name="adj2" fmla="val 70590"/>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406414" y="521616"/>
            <a:ext cx="3416320" cy="646331"/>
          </a:xfrm>
          <a:prstGeom prst="rect">
            <a:avLst/>
          </a:prstGeom>
          <a:noFill/>
        </p:spPr>
        <p:txBody>
          <a:bodyPr wrap="none" rtlCol="0">
            <a:spAutoFit/>
          </a:bodyPr>
          <a:lstStyle/>
          <a:p>
            <a:r>
              <a:rPr lang="ja-JP" altLang="en-US" dirty="0">
                <a:latin typeface="メイリオ" panose="020B0604030504040204" pitchFamily="50" charset="-128"/>
                <a:ea typeface="メイリオ" panose="020B0604030504040204" pitchFamily="50" charset="-128"/>
              </a:rPr>
              <a:t>対応</a:t>
            </a:r>
            <a:r>
              <a:rPr lang="ja-JP" altLang="en-US" dirty="0" smtClean="0">
                <a:latin typeface="メイリオ" panose="020B0604030504040204" pitchFamily="50" charset="-128"/>
                <a:ea typeface="メイリオ" panose="020B0604030504040204" pitchFamily="50" charset="-128"/>
              </a:rPr>
              <a:t>できない</a:t>
            </a:r>
          </a:p>
          <a:p>
            <a:r>
              <a:rPr kumimoji="1" lang="ja-JP" altLang="en-US" dirty="0" smtClean="0">
                <a:latin typeface="メイリオ" panose="020B0604030504040204" pitchFamily="50" charset="-128"/>
                <a:ea typeface="メイリオ" panose="020B0604030504040204" pitchFamily="50" charset="-128"/>
              </a:rPr>
              <a:t>対応の方法がわからない・・・</a:t>
            </a: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479463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69017" y="1485716"/>
            <a:ext cx="9623147" cy="1569660"/>
          </a:xfrm>
          <a:prstGeom prst="rect">
            <a:avLst/>
          </a:prstGeom>
          <a:noFill/>
        </p:spPr>
        <p:txBody>
          <a:bodyPr wrap="none" rtlCol="0">
            <a:spAutoFit/>
          </a:bodyPr>
          <a:lstStyle/>
          <a:p>
            <a:r>
              <a:rPr lang="ja-JP" altLang="en-US" sz="3200" b="1" dirty="0" smtClean="0">
                <a:latin typeface="メイリオ" panose="020B0604030504040204" pitchFamily="50" charset="-128"/>
                <a:ea typeface="メイリオ" panose="020B0604030504040204" pitchFamily="50" charset="-128"/>
              </a:rPr>
              <a:t>この人に障害のあること</a:t>
            </a:r>
            <a:r>
              <a:rPr lang="ja-JP" altLang="en-US" sz="3200" b="1" dirty="0">
                <a:latin typeface="メイリオ" panose="020B0604030504040204" pitchFamily="50" charset="-128"/>
                <a:ea typeface="メイリオ" panose="020B0604030504040204" pitchFamily="50" charset="-128"/>
              </a:rPr>
              <a:t>がバリア</a:t>
            </a:r>
            <a:r>
              <a:rPr lang="ja-JP" altLang="en-US" sz="3200" b="1" dirty="0" smtClean="0">
                <a:latin typeface="メイリオ" panose="020B0604030504040204" pitchFamily="50" charset="-128"/>
                <a:ea typeface="メイリオ" panose="020B0604030504040204" pitchFamily="50" charset="-128"/>
              </a:rPr>
              <a:t>？</a:t>
            </a:r>
          </a:p>
          <a:p>
            <a:r>
              <a:rPr lang="ja-JP" altLang="en-US" sz="3200" b="1" dirty="0" smtClean="0">
                <a:latin typeface="メイリオ" panose="020B0604030504040204" pitchFamily="50" charset="-128"/>
                <a:ea typeface="メイリオ" panose="020B0604030504040204" pitchFamily="50" charset="-128"/>
              </a:rPr>
              <a:t>なぜ、障害のある人だけが安全性・利便性の問題に</a:t>
            </a:r>
          </a:p>
          <a:p>
            <a:r>
              <a:rPr lang="ja-JP" altLang="en-US" sz="3200" b="1" dirty="0" smtClean="0">
                <a:latin typeface="メイリオ" panose="020B0604030504040204" pitchFamily="50" charset="-128"/>
                <a:ea typeface="メイリオ" panose="020B0604030504040204" pitchFamily="50" charset="-128"/>
              </a:rPr>
              <a:t>直面しているのか？</a:t>
            </a:r>
          </a:p>
        </p:txBody>
      </p:sp>
      <p:sp>
        <p:nvSpPr>
          <p:cNvPr id="7" name="テキスト ボックス 6"/>
          <p:cNvSpPr txBox="1"/>
          <p:nvPr/>
        </p:nvSpPr>
        <p:spPr>
          <a:xfrm>
            <a:off x="1083714" y="3633248"/>
            <a:ext cx="11264622" cy="1077218"/>
          </a:xfrm>
          <a:prstGeom prst="rect">
            <a:avLst/>
          </a:prstGeom>
          <a:noFill/>
        </p:spPr>
        <p:txBody>
          <a:bodyPr wrap="none" rtlCol="0">
            <a:spAutoFit/>
          </a:bodyPr>
          <a:lstStyle/>
          <a:p>
            <a:r>
              <a:rPr lang="ja-JP" altLang="en-US" sz="3200" b="1" dirty="0" smtClean="0">
                <a:latin typeface="メイリオ" panose="020B0604030504040204" pitchFamily="50" charset="-128"/>
                <a:ea typeface="メイリオ" panose="020B0604030504040204" pitchFamily="50" charset="-128"/>
              </a:rPr>
              <a:t>大多数の人にとって問題なければいいという発想によって、</a:t>
            </a:r>
          </a:p>
          <a:p>
            <a:r>
              <a:rPr lang="ja-JP" altLang="en-US" sz="3200" b="1" dirty="0" smtClean="0">
                <a:latin typeface="メイリオ" panose="020B0604030504040204" pitchFamily="50" charset="-128"/>
                <a:ea typeface="メイリオ" panose="020B0604030504040204" pitchFamily="50" charset="-128"/>
              </a:rPr>
              <a:t>一部の人にとって</a:t>
            </a:r>
            <a:r>
              <a:rPr lang="ja-JP" altLang="en-US" sz="3200" b="1" dirty="0" smtClean="0">
                <a:solidFill>
                  <a:srgbClr val="FF0000"/>
                </a:solidFill>
                <a:latin typeface="メイリオ" panose="020B0604030504040204" pitchFamily="50" charset="-128"/>
                <a:ea typeface="メイリオ" panose="020B0604030504040204" pitchFamily="50" charset="-128"/>
              </a:rPr>
              <a:t>「バリアがある環境が作られている」</a:t>
            </a:r>
          </a:p>
        </p:txBody>
      </p:sp>
      <p:sp>
        <p:nvSpPr>
          <p:cNvPr id="9" name="テキスト ボックス 8"/>
          <p:cNvSpPr txBox="1"/>
          <p:nvPr/>
        </p:nvSpPr>
        <p:spPr>
          <a:xfrm>
            <a:off x="1769017" y="323069"/>
            <a:ext cx="9212778" cy="584775"/>
          </a:xfrm>
          <a:prstGeom prst="rect">
            <a:avLst/>
          </a:prstGeom>
          <a:noFill/>
        </p:spPr>
        <p:txBody>
          <a:bodyPr wrap="none" rtlCol="0">
            <a:spAutoFit/>
          </a:bodyPr>
          <a:lstStyle/>
          <a:p>
            <a:r>
              <a:rPr lang="ja-JP" altLang="en-US" sz="3200" b="1" dirty="0" smtClean="0">
                <a:latin typeface="メイリオ" panose="020B0604030504040204" pitchFamily="50" charset="-128"/>
                <a:ea typeface="メイリオ" panose="020B0604030504040204" pitchFamily="50" charset="-128"/>
              </a:rPr>
              <a:t>安全な設備がない！安心な接遇がされていない！</a:t>
            </a:r>
          </a:p>
        </p:txBody>
      </p:sp>
      <p:sp>
        <p:nvSpPr>
          <p:cNvPr id="10" name="テキスト ボックス 9"/>
          <p:cNvSpPr txBox="1"/>
          <p:nvPr/>
        </p:nvSpPr>
        <p:spPr>
          <a:xfrm>
            <a:off x="1083714" y="5288340"/>
            <a:ext cx="11264622" cy="1569660"/>
          </a:xfrm>
          <a:prstGeom prst="rect">
            <a:avLst/>
          </a:prstGeom>
          <a:noFill/>
        </p:spPr>
        <p:txBody>
          <a:bodyPr wrap="none" rtlCol="0">
            <a:spAutoFit/>
          </a:bodyPr>
          <a:lstStyle/>
          <a:p>
            <a:r>
              <a:rPr lang="ja-JP" altLang="en-US" sz="3200" b="1" dirty="0" smtClean="0">
                <a:solidFill>
                  <a:srgbClr val="FF0000"/>
                </a:solidFill>
                <a:latin typeface="メイリオ" panose="020B0604030504040204" pitchFamily="50" charset="-128"/>
                <a:ea typeface="メイリオ" panose="020B0604030504040204" pitchFamily="50" charset="-128"/>
              </a:rPr>
              <a:t>つまり、大多数の人にとって当たり前の環境の中に</a:t>
            </a:r>
          </a:p>
          <a:p>
            <a:r>
              <a:rPr lang="ja-JP" altLang="en-US" sz="3200" b="1" dirty="0" smtClean="0">
                <a:solidFill>
                  <a:srgbClr val="FF0000"/>
                </a:solidFill>
                <a:latin typeface="メイリオ" panose="020B0604030504040204" pitchFamily="50" charset="-128"/>
                <a:ea typeface="メイリオ" panose="020B0604030504040204" pitchFamily="50" charset="-128"/>
              </a:rPr>
              <a:t>バリアは存在している。</a:t>
            </a:r>
          </a:p>
          <a:p>
            <a:r>
              <a:rPr lang="ja-JP" altLang="en-US" sz="3200" b="1" dirty="0">
                <a:solidFill>
                  <a:srgbClr val="FF0000"/>
                </a:solidFill>
                <a:latin typeface="メイリオ" panose="020B0604030504040204" pitchFamily="50" charset="-128"/>
                <a:ea typeface="メイリオ" panose="020B0604030504040204" pitchFamily="50" charset="-128"/>
              </a:rPr>
              <a:t>誰</a:t>
            </a:r>
            <a:r>
              <a:rPr lang="ja-JP" altLang="en-US" sz="3200" b="1" dirty="0" smtClean="0">
                <a:solidFill>
                  <a:srgbClr val="FF0000"/>
                </a:solidFill>
                <a:latin typeface="メイリオ" panose="020B0604030504040204" pitchFamily="50" charset="-128"/>
                <a:ea typeface="メイリオ" panose="020B0604030504040204" pitchFamily="50" charset="-128"/>
              </a:rPr>
              <a:t>もが安全に利用できるよう、それを取り除くことが必要。</a:t>
            </a:r>
            <a:endParaRPr lang="ja-JP" altLang="en-US" sz="3200" b="1" dirty="0">
              <a:solidFill>
                <a:srgbClr val="FF0000"/>
              </a:solidFill>
              <a:latin typeface="メイリオ" panose="020B0604030504040204" pitchFamily="50" charset="-128"/>
              <a:ea typeface="メイリオ" panose="020B0604030504040204" pitchFamily="50" charset="-128"/>
            </a:endParaRPr>
          </a:p>
        </p:txBody>
      </p:sp>
      <p:sp>
        <p:nvSpPr>
          <p:cNvPr id="12" name="下矢印 11"/>
          <p:cNvSpPr/>
          <p:nvPr/>
        </p:nvSpPr>
        <p:spPr>
          <a:xfrm>
            <a:off x="4575851" y="900370"/>
            <a:ext cx="515389" cy="592820"/>
          </a:xfrm>
          <a:prstGeom prst="downArrow">
            <a:avLst>
              <a:gd name="adj1" fmla="val 30645"/>
              <a:gd name="adj2" fmla="val 5000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下矢印 15"/>
          <p:cNvSpPr/>
          <p:nvPr/>
        </p:nvSpPr>
        <p:spPr>
          <a:xfrm>
            <a:off x="4575852" y="3047902"/>
            <a:ext cx="515389" cy="592820"/>
          </a:xfrm>
          <a:prstGeom prst="downArrow">
            <a:avLst>
              <a:gd name="adj1" fmla="val 30645"/>
              <a:gd name="adj2" fmla="val 5000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下矢印 16"/>
          <p:cNvSpPr/>
          <p:nvPr/>
        </p:nvSpPr>
        <p:spPr>
          <a:xfrm>
            <a:off x="4575851" y="4702992"/>
            <a:ext cx="515389" cy="592820"/>
          </a:xfrm>
          <a:prstGeom prst="downArrow">
            <a:avLst>
              <a:gd name="adj1" fmla="val 30645"/>
              <a:gd name="adj2" fmla="val 5000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 name="図 10"/>
          <p:cNvPicPr>
            <a:picLocks noChangeAspect="1"/>
          </p:cNvPicPr>
          <p:nvPr/>
        </p:nvPicPr>
        <p:blipFill>
          <a:blip r:embed="rId3"/>
          <a:stretch>
            <a:fillRect/>
          </a:stretch>
        </p:blipFill>
        <p:spPr>
          <a:xfrm flipH="1">
            <a:off x="143881" y="1491695"/>
            <a:ext cx="1445232" cy="1970771"/>
          </a:xfrm>
          <a:prstGeom prst="rect">
            <a:avLst/>
          </a:prstGeom>
        </p:spPr>
      </p:pic>
    </p:spTree>
    <p:extLst>
      <p:ext uri="{BB962C8B-B14F-4D97-AF65-F5344CB8AC3E}">
        <p14:creationId xmlns:p14="http://schemas.microsoft.com/office/powerpoint/2010/main" val="16470333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14496" y="477397"/>
            <a:ext cx="3877985" cy="584775"/>
          </a:xfrm>
          <a:prstGeom prst="rect">
            <a:avLst/>
          </a:prstGeom>
          <a:noFill/>
        </p:spPr>
        <p:txBody>
          <a:bodyPr wrap="none" rtlCol="0">
            <a:spAutoFit/>
          </a:bodyPr>
          <a:lstStyle/>
          <a:p>
            <a:r>
              <a:rPr kumimoji="1" lang="ja-JP" altLang="en-US" sz="3200" b="1" dirty="0" smtClean="0">
                <a:latin typeface="メイリオ" panose="020B0604030504040204" pitchFamily="50" charset="-128"/>
                <a:ea typeface="メイリオ" panose="020B0604030504040204" pitchFamily="50" charset="-128"/>
              </a:rPr>
              <a:t>世の中が変わった！</a:t>
            </a:r>
            <a:endParaRPr kumimoji="1" lang="ja-JP" altLang="en-US" sz="3200" b="1" dirty="0">
              <a:latin typeface="メイリオ" panose="020B0604030504040204" pitchFamily="50" charset="-128"/>
              <a:ea typeface="メイリオ" panose="020B0604030504040204" pitchFamily="50" charset="-128"/>
            </a:endParaRPr>
          </a:p>
        </p:txBody>
      </p:sp>
      <p:sp>
        <p:nvSpPr>
          <p:cNvPr id="4" name="正方形/長方形 3"/>
          <p:cNvSpPr/>
          <p:nvPr/>
        </p:nvSpPr>
        <p:spPr>
          <a:xfrm>
            <a:off x="240486" y="213644"/>
            <a:ext cx="6969460" cy="4377434"/>
          </a:xfrm>
          <a:prstGeom prst="rect">
            <a:avLst/>
          </a:prstGeom>
          <a:noFill/>
          <a:ln w="762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414496" y="1174758"/>
            <a:ext cx="6795450" cy="3416320"/>
          </a:xfrm>
          <a:prstGeom prst="rect">
            <a:avLst/>
          </a:prstGeom>
          <a:noFill/>
        </p:spPr>
        <p:txBody>
          <a:bodyPr wrap="none" rtlCol="0">
            <a:spAutoFit/>
          </a:bodyPr>
          <a:lstStyle/>
          <a:p>
            <a:r>
              <a:rPr lang="en-US" altLang="ja-JP" sz="2400" dirty="0">
                <a:latin typeface="メイリオ" panose="020B0604030504040204" pitchFamily="50" charset="-128"/>
                <a:ea typeface="メイリオ" panose="020B0604030504040204" pitchFamily="50" charset="-128"/>
              </a:rPr>
              <a:t>2000</a:t>
            </a:r>
            <a:r>
              <a:rPr lang="ja-JP" altLang="en-US" sz="2400" dirty="0">
                <a:latin typeface="メイリオ" panose="020B0604030504040204" pitchFamily="50" charset="-128"/>
                <a:ea typeface="メイリオ" panose="020B0604030504040204" pitchFamily="50" charset="-128"/>
              </a:rPr>
              <a:t>年　</a:t>
            </a:r>
            <a:r>
              <a:rPr lang="ja-JP" altLang="en-US" sz="2400" b="1" dirty="0">
                <a:latin typeface="メイリオ" panose="020B0604030504040204" pitchFamily="50" charset="-128"/>
                <a:ea typeface="メイリオ" panose="020B0604030504040204" pitchFamily="50" charset="-128"/>
              </a:rPr>
              <a:t>「旧交通バリアフリー法」</a:t>
            </a:r>
            <a:r>
              <a:rPr lang="ja-JP" altLang="en-US" sz="2400" dirty="0">
                <a:latin typeface="メイリオ" panose="020B0604030504040204" pitchFamily="50" charset="-128"/>
                <a:ea typeface="メイリオ" panose="020B0604030504040204" pitchFamily="50" charset="-128"/>
              </a:rPr>
              <a:t>の施行</a:t>
            </a:r>
          </a:p>
          <a:p>
            <a:endParaRPr kumimoji="1" lang="ja-JP" altLang="en-US" sz="2400" dirty="0">
              <a:latin typeface="メイリオ" panose="020B0604030504040204" pitchFamily="50" charset="-128"/>
              <a:ea typeface="メイリオ" panose="020B0604030504040204" pitchFamily="50" charset="-128"/>
            </a:endParaRPr>
          </a:p>
          <a:p>
            <a:r>
              <a:rPr lang="en-US" altLang="ja-JP" sz="2400" dirty="0">
                <a:latin typeface="メイリオ" panose="020B0604030504040204" pitchFamily="50" charset="-128"/>
                <a:ea typeface="メイリオ" panose="020B0604030504040204" pitchFamily="50" charset="-128"/>
              </a:rPr>
              <a:t>2006</a:t>
            </a:r>
            <a:r>
              <a:rPr lang="ja-JP" altLang="en-US" sz="2400" dirty="0">
                <a:latin typeface="メイリオ" panose="020B0604030504040204" pitchFamily="50" charset="-128"/>
                <a:ea typeface="メイリオ" panose="020B0604030504040204" pitchFamily="50" charset="-128"/>
              </a:rPr>
              <a:t>年　</a:t>
            </a:r>
            <a:r>
              <a:rPr lang="ja-JP" altLang="en-US" sz="2400" b="1" dirty="0">
                <a:latin typeface="メイリオ" panose="020B0604030504040204" pitchFamily="50" charset="-128"/>
                <a:ea typeface="メイリオ" panose="020B0604030504040204" pitchFamily="50" charset="-128"/>
              </a:rPr>
              <a:t>「障害者権利条約」</a:t>
            </a:r>
            <a:r>
              <a:rPr lang="ja-JP" altLang="en-US" sz="2400" dirty="0">
                <a:latin typeface="メイリオ" panose="020B0604030504040204" pitchFamily="50" charset="-128"/>
                <a:ea typeface="メイリオ" panose="020B0604030504040204" pitchFamily="50" charset="-128"/>
              </a:rPr>
              <a:t>が国連総会で</a:t>
            </a:r>
            <a:r>
              <a:rPr lang="ja-JP" altLang="en-US" sz="2400" dirty="0" smtClean="0">
                <a:latin typeface="メイリオ" panose="020B0604030504040204" pitchFamily="50" charset="-128"/>
                <a:ea typeface="メイリオ" panose="020B0604030504040204" pitchFamily="50" charset="-128"/>
              </a:rPr>
              <a:t>採択</a:t>
            </a:r>
          </a:p>
          <a:p>
            <a:endParaRPr kumimoji="1" lang="ja-JP" altLang="en-US" sz="2400" dirty="0">
              <a:latin typeface="メイリオ" panose="020B0604030504040204" pitchFamily="50" charset="-128"/>
              <a:ea typeface="メイリオ" panose="020B0604030504040204" pitchFamily="50" charset="-128"/>
            </a:endParaRPr>
          </a:p>
          <a:p>
            <a:r>
              <a:rPr lang="en-US" altLang="ja-JP" sz="2400" dirty="0">
                <a:latin typeface="メイリオ" panose="020B0604030504040204" pitchFamily="50" charset="-128"/>
                <a:ea typeface="メイリオ" panose="020B0604030504040204" pitchFamily="50" charset="-128"/>
              </a:rPr>
              <a:t>2014</a:t>
            </a:r>
            <a:r>
              <a:rPr lang="ja-JP" altLang="en-US" sz="2400" dirty="0">
                <a:latin typeface="メイリオ" panose="020B0604030504040204" pitchFamily="50" charset="-128"/>
                <a:ea typeface="メイリオ" panose="020B0604030504040204" pitchFamily="50" charset="-128"/>
              </a:rPr>
              <a:t>年　</a:t>
            </a:r>
            <a:r>
              <a:rPr lang="ja-JP" altLang="en-US" sz="2400" b="1" dirty="0">
                <a:latin typeface="メイリオ" panose="020B0604030504040204" pitchFamily="50" charset="-128"/>
                <a:ea typeface="メイリオ" panose="020B0604030504040204" pitchFamily="50" charset="-128"/>
              </a:rPr>
              <a:t>日本の</a:t>
            </a:r>
            <a:r>
              <a:rPr lang="ja-JP" altLang="en-US" sz="2400" dirty="0">
                <a:latin typeface="メイリオ" panose="020B0604030504040204" pitchFamily="50" charset="-128"/>
                <a:ea typeface="メイリオ" panose="020B0604030504040204" pitchFamily="50" charset="-128"/>
              </a:rPr>
              <a:t>「障害者権利条約」の締結</a:t>
            </a:r>
          </a:p>
          <a:p>
            <a:endParaRPr kumimoji="1" lang="ja-JP" altLang="en-US" sz="2400" dirty="0">
              <a:latin typeface="メイリオ" panose="020B0604030504040204" pitchFamily="50" charset="-128"/>
              <a:ea typeface="メイリオ" panose="020B0604030504040204" pitchFamily="50" charset="-128"/>
            </a:endParaRPr>
          </a:p>
          <a:p>
            <a:r>
              <a:rPr lang="en-US" altLang="ja-JP" sz="2400" dirty="0">
                <a:latin typeface="メイリオ" panose="020B0604030504040204" pitchFamily="50" charset="-128"/>
                <a:ea typeface="メイリオ" panose="020B0604030504040204" pitchFamily="50" charset="-128"/>
              </a:rPr>
              <a:t>2016</a:t>
            </a:r>
            <a:r>
              <a:rPr lang="ja-JP" altLang="en-US" sz="2400" dirty="0">
                <a:latin typeface="メイリオ" panose="020B0604030504040204" pitchFamily="50" charset="-128"/>
                <a:ea typeface="メイリオ" panose="020B0604030504040204" pitchFamily="50" charset="-128"/>
              </a:rPr>
              <a:t>年　</a:t>
            </a:r>
            <a:r>
              <a:rPr lang="ja-JP" altLang="en-US" sz="2400" b="1" dirty="0">
                <a:latin typeface="メイリオ" panose="020B0604030504040204" pitchFamily="50" charset="-128"/>
                <a:ea typeface="メイリオ" panose="020B0604030504040204" pitchFamily="50" charset="-128"/>
              </a:rPr>
              <a:t>「障害者差別解消法」</a:t>
            </a:r>
            <a:r>
              <a:rPr lang="ja-JP" altLang="en-US" sz="2400" dirty="0">
                <a:latin typeface="メイリオ" panose="020B0604030504040204" pitchFamily="50" charset="-128"/>
                <a:ea typeface="メイリオ" panose="020B0604030504040204" pitchFamily="50" charset="-128"/>
              </a:rPr>
              <a:t>の施行</a:t>
            </a:r>
          </a:p>
          <a:p>
            <a:r>
              <a:rPr lang="ja-JP" altLang="en-US" sz="2400" dirty="0">
                <a:latin typeface="メイリオ" panose="020B0604030504040204" pitchFamily="50" charset="-128"/>
                <a:ea typeface="メイリオ" panose="020B0604030504040204" pitchFamily="50" charset="-128"/>
              </a:rPr>
              <a:t>　　　　　　</a:t>
            </a:r>
            <a:r>
              <a:rPr kumimoji="1" lang="ja-JP" altLang="en-US" sz="2400" dirty="0">
                <a:latin typeface="メイリオ" panose="020B0604030504040204" pitchFamily="50" charset="-128"/>
                <a:ea typeface="メイリオ" panose="020B0604030504040204" pitchFamily="50" charset="-128"/>
              </a:rPr>
              <a:t>●不当な</a:t>
            </a:r>
            <a:r>
              <a:rPr kumimoji="1" lang="ja-JP" altLang="en-US" sz="2400" dirty="0" smtClean="0">
                <a:latin typeface="メイリオ" panose="020B0604030504040204" pitchFamily="50" charset="-128"/>
                <a:ea typeface="メイリオ" panose="020B0604030504040204" pitchFamily="50" charset="-128"/>
              </a:rPr>
              <a:t>差別的取扱い</a:t>
            </a:r>
            <a:r>
              <a:rPr kumimoji="1" lang="ja-JP" altLang="en-US" sz="2400" dirty="0">
                <a:latin typeface="メイリオ" panose="020B0604030504040204" pitchFamily="50" charset="-128"/>
                <a:ea typeface="メイリオ" panose="020B0604030504040204" pitchFamily="50" charset="-128"/>
              </a:rPr>
              <a:t>の禁止</a:t>
            </a:r>
          </a:p>
          <a:p>
            <a:r>
              <a:rPr lang="ja-JP" altLang="en-US" sz="2400" dirty="0">
                <a:latin typeface="メイリオ" panose="020B0604030504040204" pitchFamily="50" charset="-128"/>
                <a:ea typeface="メイリオ" panose="020B0604030504040204" pitchFamily="50" charset="-128"/>
              </a:rPr>
              <a:t>　　　　　　●合理的配慮の</a:t>
            </a:r>
            <a:r>
              <a:rPr lang="ja-JP" altLang="en-US" sz="2400" dirty="0" smtClean="0">
                <a:latin typeface="メイリオ" panose="020B0604030504040204" pitchFamily="50" charset="-128"/>
                <a:ea typeface="メイリオ" panose="020B0604030504040204" pitchFamily="50" charset="-128"/>
              </a:rPr>
              <a:t>提供</a:t>
            </a:r>
            <a:endParaRPr kumimoji="1" lang="ja-JP" altLang="en-US" sz="2400" dirty="0">
              <a:latin typeface="メイリオ" panose="020B0604030504040204" pitchFamily="50" charset="-128"/>
              <a:ea typeface="メイリオ" panose="020B0604030504040204" pitchFamily="50" charset="-128"/>
            </a:endParaRPr>
          </a:p>
        </p:txBody>
      </p:sp>
      <p:sp>
        <p:nvSpPr>
          <p:cNvPr id="8" name="正方形/長方形 7"/>
          <p:cNvSpPr/>
          <p:nvPr/>
        </p:nvSpPr>
        <p:spPr>
          <a:xfrm>
            <a:off x="7649307" y="213644"/>
            <a:ext cx="4126777" cy="4377434"/>
          </a:xfrm>
          <a:prstGeom prst="rect">
            <a:avLst/>
          </a:prstGeom>
          <a:noFill/>
          <a:ln w="762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7775064" y="477397"/>
            <a:ext cx="3830781" cy="2062103"/>
          </a:xfrm>
          <a:prstGeom prst="rect">
            <a:avLst/>
          </a:prstGeom>
          <a:noFill/>
        </p:spPr>
        <p:txBody>
          <a:bodyPr wrap="square" rtlCol="0">
            <a:spAutoFit/>
          </a:bodyPr>
          <a:lstStyle/>
          <a:p>
            <a:r>
              <a:rPr kumimoji="1" lang="ja-JP" altLang="en-US" sz="3200" b="1" dirty="0" smtClean="0">
                <a:latin typeface="メイリオ" panose="020B0604030504040204" pitchFamily="50" charset="-128"/>
                <a:ea typeface="メイリオ" panose="020B0604030504040204" pitchFamily="50" charset="-128"/>
              </a:rPr>
              <a:t>世界の多様な人が来訪する「</a:t>
            </a:r>
            <a:r>
              <a:rPr kumimoji="1" lang="en-US" altLang="ja-JP" sz="3200" b="1" dirty="0" smtClean="0">
                <a:latin typeface="メイリオ" panose="020B0604030504040204" pitchFamily="50" charset="-128"/>
                <a:ea typeface="メイリオ" panose="020B0604030504040204" pitchFamily="50" charset="-128"/>
              </a:rPr>
              <a:t>2020</a:t>
            </a:r>
            <a:r>
              <a:rPr kumimoji="1" lang="ja-JP" altLang="en-US" sz="3200" b="1" dirty="0">
                <a:latin typeface="メイリオ" panose="020B0604030504040204" pitchFamily="50" charset="-128"/>
                <a:ea typeface="メイリオ" panose="020B0604030504040204" pitchFamily="50" charset="-128"/>
              </a:rPr>
              <a:t>年オリ・</a:t>
            </a:r>
            <a:r>
              <a:rPr kumimoji="1" lang="ja-JP" altLang="en-US" sz="3200" b="1" dirty="0" smtClean="0">
                <a:latin typeface="メイリオ" panose="020B0604030504040204" pitchFamily="50" charset="-128"/>
                <a:ea typeface="メイリオ" panose="020B0604030504040204" pitchFamily="50" charset="-128"/>
              </a:rPr>
              <a:t>パラ開催」が契機に！</a:t>
            </a:r>
            <a:endParaRPr kumimoji="1" lang="ja-JP" altLang="en-US" sz="3200" b="1"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1494109" y="5423268"/>
            <a:ext cx="10281975" cy="1077218"/>
          </a:xfrm>
          <a:prstGeom prst="rect">
            <a:avLst/>
          </a:prstGeom>
          <a:noFill/>
        </p:spPr>
        <p:txBody>
          <a:bodyPr wrap="square" rtlCol="0">
            <a:spAutoFit/>
          </a:bodyPr>
          <a:lstStyle/>
          <a:p>
            <a:r>
              <a:rPr lang="ja-JP" altLang="en-US" sz="3200" b="1" dirty="0" smtClean="0">
                <a:latin typeface="メイリオ" panose="020B0604030504040204" pitchFamily="50" charset="-128"/>
                <a:ea typeface="メイリオ" panose="020B0604030504040204" pitchFamily="50" charset="-128"/>
              </a:rPr>
              <a:t>公共交通の根幹を担う鉄道は、</a:t>
            </a:r>
            <a:endParaRPr lang="ja-JP" altLang="en-US" sz="3200" b="1" dirty="0">
              <a:latin typeface="メイリオ" panose="020B0604030504040204" pitchFamily="50" charset="-128"/>
              <a:ea typeface="メイリオ" panose="020B0604030504040204" pitchFamily="50" charset="-128"/>
            </a:endParaRPr>
          </a:p>
          <a:p>
            <a:r>
              <a:rPr lang="ja-JP" altLang="en-US" sz="3200" b="1" dirty="0">
                <a:solidFill>
                  <a:schemeClr val="accent2"/>
                </a:solidFill>
                <a:latin typeface="メイリオ" panose="020B0604030504040204" pitchFamily="50" charset="-128"/>
                <a:ea typeface="メイリオ" panose="020B0604030504040204" pitchFamily="50" charset="-128"/>
              </a:rPr>
              <a:t>誰</a:t>
            </a:r>
            <a:r>
              <a:rPr lang="ja-JP" altLang="en-US" sz="3200" b="1" dirty="0" smtClean="0">
                <a:solidFill>
                  <a:schemeClr val="accent2"/>
                </a:solidFill>
                <a:latin typeface="メイリオ" panose="020B0604030504040204" pitchFamily="50" charset="-128"/>
                <a:ea typeface="メイリオ" panose="020B0604030504040204" pitchFamily="50" charset="-128"/>
              </a:rPr>
              <a:t>もが移動できる手段</a:t>
            </a:r>
            <a:r>
              <a:rPr lang="ja-JP" altLang="en-US" sz="3200" b="1" dirty="0" smtClean="0">
                <a:latin typeface="メイリオ" panose="020B0604030504040204" pitchFamily="50" charset="-128"/>
                <a:ea typeface="メイリオ" panose="020B0604030504040204" pitchFamily="50" charset="-128"/>
              </a:rPr>
              <a:t>としての対応が求められている</a:t>
            </a:r>
          </a:p>
        </p:txBody>
      </p:sp>
      <p:sp>
        <p:nvSpPr>
          <p:cNvPr id="2" name="下矢印 1"/>
          <p:cNvSpPr/>
          <p:nvPr/>
        </p:nvSpPr>
        <p:spPr>
          <a:xfrm>
            <a:off x="4431323" y="4448908"/>
            <a:ext cx="808892" cy="6657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下矢印 10"/>
          <p:cNvSpPr/>
          <p:nvPr/>
        </p:nvSpPr>
        <p:spPr>
          <a:xfrm>
            <a:off x="7860449" y="4448908"/>
            <a:ext cx="808892" cy="6657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図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80760" y="2760757"/>
            <a:ext cx="2525085" cy="1540534"/>
          </a:xfrm>
          <a:prstGeom prst="rect">
            <a:avLst/>
          </a:prstGeom>
        </p:spPr>
      </p:pic>
    </p:spTree>
    <p:extLst>
      <p:ext uri="{BB962C8B-B14F-4D97-AF65-F5344CB8AC3E}">
        <p14:creationId xmlns:p14="http://schemas.microsoft.com/office/powerpoint/2010/main" val="50909181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2771</TotalTime>
  <Words>916</Words>
  <PresentationFormat>ワイド画面</PresentationFormat>
  <Paragraphs>232</Paragraphs>
  <Slides>12</Slides>
  <Notes>12</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0</vt:i4>
      </vt:variant>
      <vt:variant>
        <vt:lpstr>スライド タイトル</vt:lpstr>
      </vt:variant>
      <vt:variant>
        <vt:i4>12</vt:i4>
      </vt:variant>
    </vt:vector>
  </HeadingPairs>
  <TitlesOfParts>
    <vt:vector size="17" baseType="lpstr">
      <vt:lpstr>メイリオ</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2019-04-02T10:09:54Z</cp:lastPrinted>
  <dcterms:created xsi:type="dcterms:W3CDTF">2018-12-05T06:53:16Z</dcterms:created>
  <dcterms:modified xsi:type="dcterms:W3CDTF">2019-04-04T04:40:47Z</dcterms:modified>
</cp:coreProperties>
</file>