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73" r:id="rId4"/>
    <p:sldId id="256" r:id="rId5"/>
    <p:sldId id="271" r:id="rId6"/>
    <p:sldId id="272" r:id="rId7"/>
    <p:sldId id="281" r:id="rId8"/>
    <p:sldId id="278" r:id="rId9"/>
    <p:sldId id="279" r:id="rId10"/>
    <p:sldId id="280" r:id="rId11"/>
    <p:sldId id="259" r:id="rId12"/>
    <p:sldId id="282" r:id="rId13"/>
    <p:sldId id="283" r:id="rId14"/>
    <p:sldId id="284" r:id="rId15"/>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48884" autoAdjust="0"/>
  </p:normalViewPr>
  <p:slideViewPr>
    <p:cSldViewPr snapToGrid="0">
      <p:cViewPr varScale="1">
        <p:scale>
          <a:sx n="52" d="100"/>
          <a:sy n="52" d="100"/>
        </p:scale>
        <p:origin x="3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C78F5CF-9D5E-4A6B-988A-1A0AB949E793}" type="datetimeFigureOut">
              <a:rPr kumimoji="1" lang="ja-JP" altLang="en-US" smtClean="0"/>
              <a:t>2019/4/3</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C482EC07-018C-4F8F-8EEE-3E861754FA64}" type="slidenum">
              <a:rPr kumimoji="1" lang="ja-JP" altLang="en-US" smtClean="0"/>
              <a:t>‹#›</a:t>
            </a:fld>
            <a:endParaRPr kumimoji="1" lang="ja-JP" altLang="en-US"/>
          </a:p>
        </p:txBody>
      </p:sp>
    </p:spTree>
    <p:extLst>
      <p:ext uri="{BB962C8B-B14F-4D97-AF65-F5344CB8AC3E}">
        <p14:creationId xmlns:p14="http://schemas.microsoft.com/office/powerpoint/2010/main" val="24740550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b="1" dirty="0"/>
              <a:t>⓪講師の自己紹介とアイスブレイク（障害当事者講師とした場合）</a:t>
            </a:r>
            <a:endParaRPr lang="ja-JP" altLang="ja-JP" sz="1300" dirty="0"/>
          </a:p>
          <a:p>
            <a:endParaRPr lang="ja-JP" altLang="en-US" sz="1300" dirty="0"/>
          </a:p>
          <a:p>
            <a:r>
              <a:rPr lang="ja-JP" altLang="en-US" sz="1300" dirty="0"/>
              <a:t>　●</a:t>
            </a:r>
            <a:r>
              <a:rPr lang="ja-JP" altLang="ja-JP" sz="1300" dirty="0"/>
              <a:t>講師の自己紹介</a:t>
            </a:r>
          </a:p>
          <a:p>
            <a:endParaRPr lang="ja-JP" altLang="en-US" sz="1300" dirty="0"/>
          </a:p>
          <a:p>
            <a:r>
              <a:rPr lang="ja-JP" altLang="en-US" sz="1300" dirty="0"/>
              <a:t>　●</a:t>
            </a:r>
            <a:r>
              <a:rPr lang="ja-JP" altLang="ja-JP" sz="1300" dirty="0"/>
              <a:t>講師</a:t>
            </a:r>
            <a:r>
              <a:rPr lang="ja-JP" altLang="ja-JP" sz="1300" dirty="0" smtClean="0"/>
              <a:t>の</a:t>
            </a:r>
            <a:r>
              <a:rPr lang="ja-JP" altLang="en-US" sz="1300" dirty="0" smtClean="0"/>
              <a:t>鉄道</a:t>
            </a:r>
            <a:r>
              <a:rPr lang="ja-JP" altLang="ja-JP" sz="1300" dirty="0" smtClean="0"/>
              <a:t>利用</a:t>
            </a:r>
            <a:r>
              <a:rPr lang="ja-JP" altLang="ja-JP" sz="1300" dirty="0"/>
              <a:t>などについての話をしながら、受講生との対話をつくるアイスブレイク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454685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a:t>
            </a:r>
            <a:r>
              <a:rPr kumimoji="1" lang="ja-JP" altLang="en-US" dirty="0" smtClean="0"/>
              <a:t>、</a:t>
            </a:r>
            <a:r>
              <a:rPr kumimoji="1" lang="ja-JP" altLang="ja-JP" sz="1200" kern="1200" dirty="0" smtClean="0">
                <a:solidFill>
                  <a:schemeClr val="tx1"/>
                </a:solidFill>
                <a:effectLst/>
                <a:latin typeface="+mn-lt"/>
                <a:ea typeface="+mn-ea"/>
                <a:cs typeface="+mn-cs"/>
              </a:rPr>
              <a:t>日本においても障害者権利条約を締結し、</a:t>
            </a:r>
            <a:r>
              <a:rPr kumimoji="1" lang="ja-JP" altLang="ja-JP" sz="1200" b="1" u="sng" kern="1200" dirty="0" smtClean="0">
                <a:solidFill>
                  <a:schemeClr val="tx1"/>
                </a:solidFill>
                <a:effectLst/>
                <a:latin typeface="+mn-lt"/>
                <a:ea typeface="+mn-ea"/>
                <a:cs typeface="+mn-cs"/>
              </a:rPr>
              <a:t>「障害の社会モデル」の考え方</a:t>
            </a:r>
            <a:r>
              <a:rPr kumimoji="1" lang="ja-JP" altLang="ja-JP" sz="1200" kern="1200" dirty="0" smtClean="0">
                <a:solidFill>
                  <a:schemeClr val="tx1"/>
                </a:solidFill>
                <a:effectLst/>
                <a:latin typeface="+mn-lt"/>
                <a:ea typeface="+mn-ea"/>
                <a:cs typeface="+mn-cs"/>
              </a:rPr>
              <a:t>が取り入れられました。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つまり、この人に配慮した環境が作られていないために、階段のような障害（バリア）が生じている。</a:t>
            </a:r>
            <a:endParaRPr kumimoji="1" lang="en-US"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バリアを作ってしまった地域や事業者は、これを取り除いていく責任があるのです</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例えば、建物の４階に行こうとしたとき、</a:t>
            </a:r>
            <a:r>
              <a:rPr kumimoji="1" lang="ja-JP" altLang="ja-JP" sz="1200" b="1" kern="1200" dirty="0" smtClean="0">
                <a:solidFill>
                  <a:schemeClr val="tx1"/>
                </a:solidFill>
                <a:effectLst/>
                <a:latin typeface="+mn-lt"/>
                <a:ea typeface="+mn-ea"/>
                <a:cs typeface="+mn-cs"/>
              </a:rPr>
              <a:t>障害のない人には、階段、エレベーター、エスカレーターなど様々な設備が作られ、</a:t>
            </a:r>
            <a:endParaRPr kumimoji="1" lang="en-US" altLang="ja-JP"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配慮がされていて、当たり前に安全や利便性が提供されています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一方、障害のある人に対してはどうでしょう？</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エレベーターがあれば障害のある人に十分に配慮されていると思っていませんでしたか？</a:t>
            </a:r>
            <a:endParaRPr kumimoji="1" lang="en-US" altLang="ja-JP" sz="1200" b="1"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しかし、例えば、エレベーターでしか上の階に行けない車椅子使用者は、</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もしエレベーターが奥にあったり、エレベーター以外を使える人によって混雑して乗れないなどがあれば、時間がかかってしまいます。</a:t>
            </a:r>
          </a:p>
          <a:p>
            <a:r>
              <a:rPr kumimoji="1" lang="ja-JP" altLang="ja-JP" sz="1200" kern="1200" dirty="0" smtClean="0">
                <a:solidFill>
                  <a:schemeClr val="tx1"/>
                </a:solidFill>
                <a:effectLst/>
                <a:latin typeface="+mn-lt"/>
                <a:ea typeface="+mn-ea"/>
                <a:cs typeface="+mn-cs"/>
              </a:rPr>
              <a:t>障害のない人と同じように配慮されているとは言えませんよね。</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誰もが同じように、安全で使いやすい環境を作るには、</a:t>
            </a:r>
            <a:endParaRPr kumimoji="1" lang="en-US" altLang="ja-JP"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こうした知らず知らずに作られてきた不平等に気づかなければなりません。</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大多数の人にとって問題がなければいいという発想がバリアを作り出してきたのです。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10</a:t>
            </a:fld>
            <a:endParaRPr kumimoji="1" lang="ja-JP" altLang="en-US"/>
          </a:p>
        </p:txBody>
      </p:sp>
    </p:spTree>
    <p:extLst>
      <p:ext uri="{BB962C8B-B14F-4D97-AF65-F5344CB8AC3E}">
        <p14:creationId xmlns:p14="http://schemas.microsoft.com/office/powerpoint/2010/main" val="3497618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鉄軌道でも、バリアフリー整備が進み、ハード面のユニバーサルな対応がされてきてはいますが、ハード整備がままならない状況もまだあるでしょう。</a:t>
            </a:r>
          </a:p>
          <a:p>
            <a:r>
              <a:rPr kumimoji="1" lang="ja-JP" altLang="ja-JP" sz="1200" kern="1200" dirty="0" smtClean="0">
                <a:solidFill>
                  <a:schemeClr val="tx1"/>
                </a:solidFill>
                <a:effectLst/>
                <a:latin typeface="+mn-lt"/>
                <a:ea typeface="+mn-ea"/>
                <a:cs typeface="+mn-cs"/>
              </a:rPr>
              <a:t>しかし、</a:t>
            </a:r>
            <a:r>
              <a:rPr kumimoji="1" lang="ja-JP" altLang="ja-JP" sz="1200" b="1" kern="1200" dirty="0" smtClean="0">
                <a:solidFill>
                  <a:schemeClr val="tx1"/>
                </a:solidFill>
                <a:effectLst/>
                <a:latin typeface="+mn-lt"/>
                <a:ea typeface="+mn-ea"/>
                <a:cs typeface="+mn-cs"/>
              </a:rPr>
              <a:t>解決策はひとつではありません</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設備が対応していないので無理・・・などと利用を拒否するのでは、その理由によっては、合理的配慮の不提供または不当な差別的取扱いとなる恐れがあります。</a:t>
            </a:r>
          </a:p>
          <a:p>
            <a:r>
              <a:rPr kumimoji="1" lang="ja-JP" altLang="ja-JP" sz="1200" kern="1200" dirty="0" smtClean="0">
                <a:solidFill>
                  <a:schemeClr val="tx1"/>
                </a:solidFill>
                <a:effectLst/>
                <a:latin typeface="+mn-lt"/>
                <a:ea typeface="+mn-ea"/>
                <a:cs typeface="+mn-cs"/>
              </a:rPr>
              <a:t>お客様と対話をしてできることを導き出す、また、どうしても対応ができない、遅れるなどの場合には、その理由を説明するといった</a:t>
            </a:r>
            <a:r>
              <a:rPr kumimoji="1" lang="ja-JP" altLang="ja-JP" sz="1200" b="1" u="sng" kern="1200" dirty="0" smtClean="0">
                <a:solidFill>
                  <a:schemeClr val="tx1"/>
                </a:solidFill>
                <a:effectLst/>
                <a:latin typeface="+mn-lt"/>
                <a:ea typeface="+mn-ea"/>
                <a:cs typeface="+mn-cs"/>
              </a:rPr>
              <a:t>お客様の立場に立って「対話」をすることで、解決ができることが多くあります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乗車にあたってのニーズや必要なこと、困っていることなどは、それぞれ異なります。車椅子の方だからといって同じでもなく、また障害はさまざまで見かけではわからない場合などもあります。話をしてみなければわからないということであり、</a:t>
            </a:r>
            <a:r>
              <a:rPr kumimoji="1" lang="ja-JP" altLang="ja-JP" sz="1200" b="1" u="sng" kern="1200" dirty="0" smtClean="0">
                <a:solidFill>
                  <a:schemeClr val="tx1"/>
                </a:solidFill>
                <a:effectLst/>
                <a:latin typeface="+mn-lt"/>
                <a:ea typeface="+mn-ea"/>
                <a:cs typeface="+mn-cs"/>
              </a:rPr>
              <a:t>最もよい対応の方法は「おうかがいをする」ことです。</a:t>
            </a:r>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これが事業者が遵守すべき「合理的配慮の提供」をしていくための極意とも言えるでしょう</a:t>
            </a:r>
            <a:r>
              <a:rPr kumimoji="1" lang="ja-JP" altLang="ja-JP" sz="1200" kern="1200" dirty="0" smtClean="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11</a:t>
            </a:fld>
            <a:endParaRPr kumimoji="1" lang="ja-JP" altLang="en-US"/>
          </a:p>
        </p:txBody>
      </p:sp>
    </p:spTree>
    <p:extLst>
      <p:ext uri="{BB962C8B-B14F-4D97-AF65-F5344CB8AC3E}">
        <p14:creationId xmlns:p14="http://schemas.microsoft.com/office/powerpoint/2010/main" val="273742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b="1" dirty="0"/>
              <a:t>③ 心のバリアフリーの理念を理解する</a:t>
            </a:r>
          </a:p>
          <a:p>
            <a:endParaRPr lang="ja-JP" altLang="en-US" sz="1300" dirty="0"/>
          </a:p>
          <a:p>
            <a:r>
              <a:rPr lang="ja-JP" altLang="en-US" sz="1300" dirty="0"/>
              <a:t>ここまで、ユニバーサル社会を実現していくにあたっての、社会的背景、そして法的に事業者が求められている事項、</a:t>
            </a:r>
          </a:p>
          <a:p>
            <a:r>
              <a:rPr lang="ja-JP" altLang="en-US" sz="1300" dirty="0"/>
              <a:t>その根幹にある「障害の社会モデル」について学んできましたが、</a:t>
            </a:r>
          </a:p>
          <a:p>
            <a:r>
              <a:rPr lang="ja-JP" altLang="en-US" sz="1300" dirty="0"/>
              <a:t>最後に、ユニバーサル社会をつくっていくために必要な</a:t>
            </a:r>
            <a:r>
              <a:rPr lang="ja-JP" altLang="en-US" sz="1300" b="1" u="sng" dirty="0"/>
              <a:t>「心のバリアフリーの理念」</a:t>
            </a:r>
            <a:r>
              <a:rPr lang="ja-JP" altLang="en-US" sz="1300" dirty="0"/>
              <a:t>について理解をしていただきたいと思います。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12</a:t>
            </a:fld>
            <a:endParaRPr kumimoji="1" lang="ja-JP" altLang="en-US"/>
          </a:p>
        </p:txBody>
      </p:sp>
    </p:spTree>
    <p:extLst>
      <p:ext uri="{BB962C8B-B14F-4D97-AF65-F5344CB8AC3E}">
        <p14:creationId xmlns:p14="http://schemas.microsoft.com/office/powerpoint/2010/main" val="3019190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これは、ここまで何度も出てきている「ユニバーサルデザイン</a:t>
            </a:r>
            <a:r>
              <a:rPr kumimoji="1" lang="en-US" altLang="ja-JP" dirty="0" smtClean="0"/>
              <a:t>2020</a:t>
            </a:r>
            <a:r>
              <a:rPr kumimoji="1" lang="ja-JP" altLang="en-US" dirty="0" smtClean="0"/>
              <a:t>行動計画」に書かれている</a:t>
            </a:r>
          </a:p>
          <a:p>
            <a:r>
              <a:rPr kumimoji="1" lang="en-US" altLang="ja-JP" b="1" u="sng" dirty="0" smtClean="0"/>
              <a:t>『</a:t>
            </a:r>
            <a:r>
              <a:rPr kumimoji="1" lang="ja-JP" altLang="en-US" b="1" u="sng" dirty="0" smtClean="0"/>
              <a:t>心のバリアフリーの考え方</a:t>
            </a:r>
            <a:r>
              <a:rPr kumimoji="1" lang="en-US" altLang="ja-JP" b="1" u="sng" dirty="0" smtClean="0"/>
              <a:t>』</a:t>
            </a:r>
            <a:r>
              <a:rPr kumimoji="1" lang="ja-JP" altLang="en-US" dirty="0" smtClean="0"/>
              <a:t>です。</a:t>
            </a:r>
          </a:p>
          <a:p>
            <a:endParaRPr kumimoji="1" lang="ja-JP" altLang="en-US" dirty="0" smtClean="0"/>
          </a:p>
          <a:p>
            <a:r>
              <a:rPr kumimoji="1" lang="en-US" altLang="ja-JP" b="1" dirty="0" smtClean="0"/>
              <a:t>【</a:t>
            </a:r>
            <a:r>
              <a:rPr kumimoji="1" lang="ja-JP" altLang="en-US" b="1" dirty="0" smtClean="0"/>
              <a:t>読み上げる</a:t>
            </a:r>
            <a:r>
              <a:rPr kumimoji="1" lang="en-US" altLang="ja-JP" b="1" dirty="0" smtClean="0"/>
              <a:t>】</a:t>
            </a:r>
            <a:endParaRPr kumimoji="1" lang="ja-JP" altLang="en-US" b="1"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13</a:t>
            </a:fld>
            <a:endParaRPr kumimoji="1" lang="ja-JP" altLang="en-US"/>
          </a:p>
        </p:txBody>
      </p:sp>
    </p:spTree>
    <p:extLst>
      <p:ext uri="{BB962C8B-B14F-4D97-AF65-F5344CB8AC3E}">
        <p14:creationId xmlns:p14="http://schemas.microsoft.com/office/powerpoint/2010/main" val="1258461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ここまで学んできた法律の背景や、障害の社会モデルと同じですね。</a:t>
            </a:r>
          </a:p>
          <a:p>
            <a:r>
              <a:rPr kumimoji="1" lang="ja-JP" altLang="ja-JP" sz="1200" b="1" u="sng" kern="1200" dirty="0" smtClean="0">
                <a:solidFill>
                  <a:schemeClr val="tx1"/>
                </a:solidFill>
                <a:effectLst/>
                <a:latin typeface="+mn-lt"/>
                <a:ea typeface="+mn-ea"/>
                <a:cs typeface="+mn-cs"/>
              </a:rPr>
              <a:t>共感する力、つまり、お客様の立場に立って「対話」をする</a:t>
            </a:r>
            <a:r>
              <a:rPr kumimoji="1" lang="ja-JP" altLang="ja-JP" sz="1200" b="1" kern="1200" dirty="0" smtClean="0">
                <a:solidFill>
                  <a:schemeClr val="tx1"/>
                </a:solidFill>
                <a:effectLst/>
                <a:latin typeface="+mn-lt"/>
                <a:ea typeface="+mn-ea"/>
                <a:cs typeface="+mn-cs"/>
              </a:rPr>
              <a:t>ことで、形式的なやりとりとはならず、知らず知らずのうちに差別になってしまっていたこともなくなる・・・即ち、ともにユニバーサルな社会を構築できるのではないでしょうか</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これこそが心のバリアフリーを実践するために、身に付けるべき考え方です。</a:t>
            </a:r>
          </a:p>
          <a:p>
            <a:r>
              <a:rPr kumimoji="1" lang="ja-JP" altLang="ja-JP" sz="1200" kern="1200" dirty="0" smtClean="0">
                <a:solidFill>
                  <a:schemeClr val="tx1"/>
                </a:solidFill>
                <a:effectLst/>
                <a:latin typeface="+mn-lt"/>
                <a:ea typeface="+mn-ea"/>
                <a:cs typeface="+mn-cs"/>
              </a:rPr>
              <a:t>この考え方をもとに、自社のサービスのあり方、お客様に対する接遇のあり方などを考えていただければ、それが適切なサービス、接遇となります。</a:t>
            </a:r>
          </a:p>
          <a:p>
            <a:r>
              <a:rPr kumimoji="1" lang="ja-JP" altLang="ja-JP" sz="1200" b="1" u="sng" kern="1200" smtClean="0">
                <a:solidFill>
                  <a:schemeClr val="tx1"/>
                </a:solidFill>
                <a:effectLst/>
                <a:latin typeface="+mn-lt"/>
                <a:ea typeface="+mn-ea"/>
                <a:cs typeface="+mn-cs"/>
              </a:rPr>
              <a:t>鉄軌道をはじめとした公共交通は今後の超高齢化社会において、間違えなく移動手段としての役割が大きくなります。サービス展開においてこの理念、考え方を基本にしていただければ、（単純な理念ですよね）誰もが利用できる移動手段としての鉄軌道はますます重要性を増していくことでしょう。</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14</a:t>
            </a:fld>
            <a:endParaRPr kumimoji="1" lang="ja-JP" altLang="en-US"/>
          </a:p>
        </p:txBody>
      </p:sp>
    </p:spTree>
    <p:extLst>
      <p:ext uri="{BB962C8B-B14F-4D97-AF65-F5344CB8AC3E}">
        <p14:creationId xmlns:p14="http://schemas.microsoft.com/office/powerpoint/2010/main" val="157158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b="1" dirty="0"/>
              <a:t>①</a:t>
            </a:r>
            <a:r>
              <a:rPr lang="ja-JP" altLang="en-US" sz="1300" b="1" dirty="0"/>
              <a:t>ユニバーサル社会の実現に向けた社会の変化と事業者の使命</a:t>
            </a:r>
            <a:r>
              <a:rPr lang="ja-JP" altLang="en-US" sz="1300" dirty="0"/>
              <a:t>　</a:t>
            </a:r>
          </a:p>
          <a:p>
            <a:endParaRPr lang="ja-JP" altLang="en-US" sz="1300" dirty="0"/>
          </a:p>
          <a:p>
            <a:r>
              <a:rPr lang="ja-JP" altLang="en-US" sz="1300" dirty="0"/>
              <a:t>ユニバーサル社会という言葉はご存知かと思いますが、</a:t>
            </a:r>
          </a:p>
          <a:p>
            <a:r>
              <a:rPr lang="ja-JP" altLang="en-US" sz="1300" dirty="0" smtClean="0"/>
              <a:t>では</a:t>
            </a:r>
            <a:r>
              <a:rPr lang="ja-JP" altLang="en-US" sz="1300" b="1" u="sng" dirty="0" smtClean="0"/>
              <a:t>鉄道事業</a:t>
            </a:r>
            <a:r>
              <a:rPr lang="ja-JP" altLang="en-US" sz="1300" b="1" u="sng" dirty="0"/>
              <a:t>としてユニバーサル社会を実現していく</a:t>
            </a:r>
            <a:r>
              <a:rPr lang="ja-JP" altLang="en-US" sz="1300" dirty="0"/>
              <a:t>ためには、何が必要なのか？何を理解すべきなのか？</a:t>
            </a:r>
          </a:p>
          <a:p>
            <a:r>
              <a:rPr lang="ja-JP" altLang="en-US" sz="1300" dirty="0"/>
              <a:t>というところをお話ししていきましょう。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2</a:t>
            </a:fld>
            <a:endParaRPr kumimoji="1" lang="ja-JP" altLang="en-US"/>
          </a:p>
        </p:txBody>
      </p:sp>
    </p:spTree>
    <p:extLst>
      <p:ext uri="{BB962C8B-B14F-4D97-AF65-F5344CB8AC3E}">
        <p14:creationId xmlns:p14="http://schemas.microsoft.com/office/powerpoint/2010/main" val="395868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平成</a:t>
            </a:r>
            <a:r>
              <a:rPr kumimoji="1" lang="en-US" altLang="ja-JP" dirty="0" smtClean="0"/>
              <a:t>29</a:t>
            </a:r>
            <a:r>
              <a:rPr kumimoji="1" lang="ja-JP" altLang="en-US" dirty="0" smtClean="0"/>
              <a:t>年２月に、</a:t>
            </a:r>
            <a:r>
              <a:rPr kumimoji="1" lang="en-US" altLang="ja-JP" dirty="0" smtClean="0"/>
              <a:t>2020</a:t>
            </a:r>
            <a:r>
              <a:rPr kumimoji="1" lang="ja-JP" altLang="en-US" dirty="0" smtClean="0"/>
              <a:t>年を目標に</a:t>
            </a:r>
            <a:r>
              <a:rPr kumimoji="1" lang="ja-JP" altLang="en-US" b="1" u="sng" dirty="0" smtClean="0"/>
              <a:t>「ユニバーサルデザイン</a:t>
            </a:r>
            <a:r>
              <a:rPr kumimoji="1" lang="en-US" altLang="ja-JP" b="1" u="sng" dirty="0" smtClean="0"/>
              <a:t>2020</a:t>
            </a:r>
            <a:r>
              <a:rPr kumimoji="1" lang="ja-JP" altLang="en-US" b="1" u="sng" dirty="0" smtClean="0"/>
              <a:t>行動計画」</a:t>
            </a:r>
            <a:r>
              <a:rPr kumimoji="1" lang="ja-JP" altLang="en-US" dirty="0" smtClean="0"/>
              <a:t>がつくられ、</a:t>
            </a:r>
          </a:p>
          <a:p>
            <a:r>
              <a:rPr kumimoji="1" lang="ja-JP" altLang="en-US" dirty="0" smtClean="0"/>
              <a:t>これを基本に日本社会全体で「ユニバーサルな社会をつくる」ことが始まっています。</a:t>
            </a:r>
          </a:p>
          <a:p>
            <a:endParaRPr kumimoji="1" lang="ja-JP" altLang="en-US" dirty="0" smtClean="0"/>
          </a:p>
          <a:p>
            <a:r>
              <a:rPr kumimoji="1" lang="ja-JP" altLang="en-US" dirty="0" smtClean="0"/>
              <a:t>ユニバーサルな社会というのは具体的にはどんな社会なのでしょうか？</a:t>
            </a:r>
          </a:p>
          <a:p>
            <a:r>
              <a:rPr kumimoji="1" lang="ja-JP" altLang="en-US" dirty="0" smtClean="0"/>
              <a:t>この</a:t>
            </a:r>
            <a:r>
              <a:rPr kumimoji="1" lang="ja-JP" altLang="en-US" b="1" dirty="0" smtClean="0"/>
              <a:t>行動計画</a:t>
            </a:r>
            <a:r>
              <a:rPr kumimoji="1" lang="ja-JP" altLang="en-US" dirty="0" smtClean="0"/>
              <a:t>では、このように示しています。</a:t>
            </a:r>
          </a:p>
          <a:p>
            <a:endParaRPr kumimoji="1" lang="ja-JP" altLang="en-US" dirty="0" smtClean="0"/>
          </a:p>
          <a:p>
            <a:r>
              <a:rPr kumimoji="1" lang="en-US" altLang="ja-JP" b="1" dirty="0" smtClean="0"/>
              <a:t>【</a:t>
            </a:r>
            <a:r>
              <a:rPr kumimoji="1" lang="ja-JP" altLang="en-US" b="1" dirty="0" smtClean="0"/>
              <a:t>読み上げる</a:t>
            </a:r>
            <a:r>
              <a:rPr kumimoji="1" lang="en-US" altLang="ja-JP" b="1" dirty="0" smtClean="0"/>
              <a:t>】</a:t>
            </a:r>
            <a:endParaRPr kumimoji="1" lang="ja-JP" altLang="en-US" b="1" dirty="0" smtClean="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3</a:t>
            </a:fld>
            <a:endParaRPr kumimoji="1" lang="ja-JP" altLang="en-US"/>
          </a:p>
        </p:txBody>
      </p:sp>
    </p:spTree>
    <p:extLst>
      <p:ext uri="{BB962C8B-B14F-4D97-AF65-F5344CB8AC3E}">
        <p14:creationId xmlns:p14="http://schemas.microsoft.com/office/powerpoint/2010/main" val="313595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ユニバーサルな社会を作るといっても、もう日本は成熟した社会が作られているのでは？と思われる方がいるのではないでしょうか。</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しかし、これまでは健常者と言われる大多数の人を基本に社会を作ってきたために、</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「多様な個人の能力が発揮される活力ある社会をつくる」と言っても、</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障害者などの少数派の人々は力を発揮できる環境が構築されていませんでした。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少数派のことが考えられていない社会が作られていたわけです。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そこで、</a:t>
            </a:r>
            <a:r>
              <a:rPr kumimoji="1" lang="ja-JP" altLang="ja-JP" sz="1200" b="1" u="sng" kern="1200" dirty="0" smtClean="0">
                <a:solidFill>
                  <a:schemeClr val="tx1"/>
                </a:solidFill>
                <a:effectLst/>
                <a:latin typeface="+mn-lt"/>
                <a:ea typeface="+mn-ea"/>
                <a:cs typeface="+mn-cs"/>
              </a:rPr>
              <a:t>障害者をとりまく法制度の整備が進展してきているのです。</a:t>
            </a:r>
            <a:r>
              <a:rPr kumimoji="1" lang="ja-JP" altLang="ja-JP" sz="1200" kern="1200" dirty="0" smtClean="0">
                <a:solidFill>
                  <a:schemeClr val="tx1"/>
                </a:solidFill>
                <a:effectLst/>
                <a:latin typeface="+mn-lt"/>
                <a:ea typeface="+mn-ea"/>
                <a:cs typeface="+mn-cs"/>
              </a:rPr>
              <a:t>これについては、既にご存知かと思います。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公共交通事業者に関わる</a:t>
            </a:r>
            <a:r>
              <a:rPr kumimoji="1" lang="ja-JP" altLang="ja-JP" sz="1200" b="1" kern="1200" dirty="0" smtClean="0">
                <a:solidFill>
                  <a:schemeClr val="tx1"/>
                </a:solidFill>
                <a:effectLst/>
                <a:latin typeface="+mn-lt"/>
                <a:ea typeface="+mn-ea"/>
                <a:cs typeface="+mn-cs"/>
              </a:rPr>
              <a:t>「交通バリアフリー法」</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年に施行され、</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年にこの交通バリアフリー法は建築物に対する法律であるハートビル法と一体化され、</a:t>
            </a:r>
            <a:r>
              <a:rPr kumimoji="1" lang="ja-JP" altLang="ja-JP" sz="1200" b="1" kern="1200" dirty="0" smtClean="0">
                <a:solidFill>
                  <a:schemeClr val="tx1"/>
                </a:solidFill>
                <a:effectLst/>
                <a:latin typeface="+mn-lt"/>
                <a:ea typeface="+mn-ea"/>
                <a:cs typeface="+mn-cs"/>
              </a:rPr>
              <a:t>「バリアフリー法」</a:t>
            </a:r>
            <a:r>
              <a:rPr kumimoji="1" lang="ja-JP" altLang="ja-JP" sz="1200" kern="1200" dirty="0" smtClean="0">
                <a:solidFill>
                  <a:schemeClr val="tx1"/>
                </a:solidFill>
                <a:effectLst/>
                <a:latin typeface="+mn-lt"/>
                <a:ea typeface="+mn-ea"/>
                <a:cs typeface="+mn-cs"/>
              </a:rPr>
              <a:t>となります。</a:t>
            </a:r>
          </a:p>
          <a:p>
            <a:r>
              <a:rPr kumimoji="1" lang="ja-JP" altLang="ja-JP" sz="1200" kern="1200" dirty="0" smtClean="0">
                <a:solidFill>
                  <a:schemeClr val="tx1"/>
                </a:solidFill>
                <a:effectLst/>
                <a:latin typeface="+mn-lt"/>
                <a:ea typeface="+mn-ea"/>
                <a:cs typeface="+mn-cs"/>
              </a:rPr>
              <a:t>また一方で、同年</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年には、世界的な動きとして、</a:t>
            </a:r>
            <a:r>
              <a:rPr kumimoji="1" lang="ja-JP" altLang="ja-JP" sz="1200" b="1" kern="1200" dirty="0" smtClean="0">
                <a:solidFill>
                  <a:schemeClr val="tx1"/>
                </a:solidFill>
                <a:effectLst/>
                <a:latin typeface="+mn-lt"/>
                <a:ea typeface="+mn-ea"/>
                <a:cs typeface="+mn-cs"/>
              </a:rPr>
              <a:t>「障害者権利条約」</a:t>
            </a:r>
            <a:r>
              <a:rPr kumimoji="1" lang="ja-JP" altLang="ja-JP" sz="1200" kern="1200" dirty="0" smtClean="0">
                <a:solidFill>
                  <a:schemeClr val="tx1"/>
                </a:solidFill>
                <a:effectLst/>
                <a:latin typeface="+mn-lt"/>
                <a:ea typeface="+mn-ea"/>
                <a:cs typeface="+mn-cs"/>
              </a:rPr>
              <a:t>が国連で採択され、</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これを受けて日本では、</a:t>
            </a:r>
            <a:r>
              <a:rPr kumimoji="1" lang="en-US" altLang="ja-JP" sz="1200" kern="1200" dirty="0" smtClean="0">
                <a:solidFill>
                  <a:schemeClr val="tx1"/>
                </a:solidFill>
                <a:effectLst/>
                <a:latin typeface="+mn-lt"/>
                <a:ea typeface="+mn-ea"/>
                <a:cs typeface="+mn-cs"/>
              </a:rPr>
              <a:t>2011</a:t>
            </a:r>
            <a:r>
              <a:rPr kumimoji="1" lang="ja-JP" altLang="ja-JP" sz="1200" kern="1200" dirty="0" smtClean="0">
                <a:solidFill>
                  <a:schemeClr val="tx1"/>
                </a:solidFill>
                <a:effectLst/>
                <a:latin typeface="+mn-lt"/>
                <a:ea typeface="+mn-ea"/>
                <a:cs typeface="+mn-cs"/>
              </a:rPr>
              <a:t>年に</a:t>
            </a:r>
            <a:r>
              <a:rPr kumimoji="1" lang="ja-JP" altLang="ja-JP" sz="1200" b="1" kern="1200" dirty="0" smtClean="0">
                <a:solidFill>
                  <a:schemeClr val="tx1"/>
                </a:solidFill>
                <a:effectLst/>
                <a:latin typeface="+mn-lt"/>
                <a:ea typeface="+mn-ea"/>
                <a:cs typeface="+mn-cs"/>
              </a:rPr>
              <a:t>「障害者基本法」</a:t>
            </a:r>
            <a:r>
              <a:rPr kumimoji="1" lang="ja-JP" altLang="ja-JP" sz="1200" kern="1200" dirty="0" smtClean="0">
                <a:solidFill>
                  <a:schemeClr val="tx1"/>
                </a:solidFill>
                <a:effectLst/>
                <a:latin typeface="+mn-lt"/>
                <a:ea typeface="+mn-ea"/>
                <a:cs typeface="+mn-cs"/>
              </a:rPr>
              <a:t>を改正し、</a:t>
            </a:r>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年には権利条約を日本も条約締結しました。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この締結から、</a:t>
            </a:r>
            <a:r>
              <a:rPr kumimoji="1" lang="en-US" altLang="ja-JP" sz="1200" kern="1200" dirty="0" smtClean="0">
                <a:solidFill>
                  <a:schemeClr val="tx1"/>
                </a:solidFill>
                <a:effectLst/>
                <a:latin typeface="+mn-lt"/>
                <a:ea typeface="+mn-ea"/>
                <a:cs typeface="+mn-cs"/>
              </a:rPr>
              <a:t>2016</a:t>
            </a:r>
            <a:r>
              <a:rPr kumimoji="1" lang="ja-JP" altLang="ja-JP" sz="1200" kern="1200" dirty="0" smtClean="0">
                <a:solidFill>
                  <a:schemeClr val="tx1"/>
                </a:solidFill>
                <a:effectLst/>
                <a:latin typeface="+mn-lt"/>
                <a:ea typeface="+mn-ea"/>
                <a:cs typeface="+mn-cs"/>
              </a:rPr>
              <a:t>年には交通事業にも大きく関わる</a:t>
            </a:r>
            <a:r>
              <a:rPr kumimoji="1" lang="ja-JP" altLang="ja-JP" sz="1200" b="1" kern="1200" dirty="0" smtClean="0">
                <a:solidFill>
                  <a:schemeClr val="tx1"/>
                </a:solidFill>
                <a:effectLst/>
                <a:latin typeface="+mn-lt"/>
                <a:ea typeface="+mn-ea"/>
                <a:cs typeface="+mn-cs"/>
              </a:rPr>
              <a:t>「障害者差別解消法」</a:t>
            </a:r>
            <a:r>
              <a:rPr kumimoji="1" lang="ja-JP" altLang="ja-JP" sz="1200" kern="1200" dirty="0" smtClean="0">
                <a:solidFill>
                  <a:schemeClr val="tx1"/>
                </a:solidFill>
                <a:effectLst/>
                <a:latin typeface="+mn-lt"/>
                <a:ea typeface="+mn-ea"/>
                <a:cs typeface="+mn-cs"/>
              </a:rPr>
              <a:t>を施行、</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そして「バリアフリー法」も</a:t>
            </a:r>
            <a:r>
              <a:rPr kumimoji="1" lang="en-US" altLang="ja-JP" sz="1200" kern="1200" dirty="0" smtClean="0">
                <a:solidFill>
                  <a:schemeClr val="tx1"/>
                </a:solidFill>
                <a:effectLst/>
                <a:latin typeface="+mn-lt"/>
                <a:ea typeface="+mn-ea"/>
                <a:cs typeface="+mn-cs"/>
              </a:rPr>
              <a:t>2018</a:t>
            </a:r>
            <a:r>
              <a:rPr kumimoji="1" lang="ja-JP" altLang="ja-JP" sz="1200" kern="1200" dirty="0" smtClean="0">
                <a:solidFill>
                  <a:schemeClr val="tx1"/>
                </a:solidFill>
                <a:effectLst/>
                <a:latin typeface="+mn-lt"/>
                <a:ea typeface="+mn-ea"/>
                <a:cs typeface="+mn-cs"/>
              </a:rPr>
              <a:t>年に改正されています。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こうした流れの軸となっているのは、この</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年の障害者権利条約の国連採択です。</a:t>
            </a:r>
            <a:endParaRPr kumimoji="1" lang="en-US"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障害のある人が全世界から参加し、「私たちのことを、私たち抜きで決めないで」と障害当事者の視点から作られた条約</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ここには、障害者の権利が当たり前に守られることとともに、障害は、障害のある人の中にあるのではなく、</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社会が作り出しているという</a:t>
            </a:r>
            <a:r>
              <a:rPr kumimoji="1" lang="ja-JP" altLang="ja-JP" sz="1200" b="1" kern="1200" dirty="0" smtClean="0">
                <a:solidFill>
                  <a:schemeClr val="tx1"/>
                </a:solidFill>
                <a:effectLst/>
                <a:latin typeface="+mn-lt"/>
                <a:ea typeface="+mn-ea"/>
                <a:cs typeface="+mn-cs"/>
              </a:rPr>
              <a:t>『障害の社会モデル』の考え方</a:t>
            </a:r>
            <a:r>
              <a:rPr kumimoji="1" lang="ja-JP" altLang="ja-JP" sz="1200" kern="1200" dirty="0" smtClean="0">
                <a:solidFill>
                  <a:schemeClr val="tx1"/>
                </a:solidFill>
                <a:effectLst/>
                <a:latin typeface="+mn-lt"/>
                <a:ea typeface="+mn-ea"/>
                <a:cs typeface="+mn-cs"/>
              </a:rPr>
              <a:t>が入れ込まれています。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つまり、社会が障害を取り除いて、障害のある人が当たり前に暮らせる社会をつくられるべきであることが示されています。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4</a:t>
            </a:fld>
            <a:endParaRPr kumimoji="1" lang="ja-JP" altLang="en-US"/>
          </a:p>
        </p:txBody>
      </p:sp>
    </p:spTree>
    <p:extLst>
      <p:ext uri="{BB962C8B-B14F-4D97-AF65-F5344CB8AC3E}">
        <p14:creationId xmlns:p14="http://schemas.microsoft.com/office/powerpoint/2010/main" val="310501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法律制定の流れの中で、事業者に関わる法律、</a:t>
            </a:r>
            <a:r>
              <a:rPr kumimoji="1" lang="ja-JP" altLang="en-US" b="1" dirty="0" smtClean="0"/>
              <a:t>「障害者差別解消法」</a:t>
            </a:r>
            <a:r>
              <a:rPr kumimoji="1" lang="ja-JP" altLang="en-US" dirty="0" smtClean="0"/>
              <a:t>について見てみましょう。</a:t>
            </a:r>
          </a:p>
          <a:p>
            <a:r>
              <a:rPr kumimoji="1" lang="ja-JP" altLang="en-US" dirty="0" smtClean="0"/>
              <a:t>障害者差別解消法では大きく２つのことを求めています。</a:t>
            </a:r>
          </a:p>
          <a:p>
            <a:endParaRPr kumimoji="1" lang="ja-JP" altLang="en-US" dirty="0" smtClean="0"/>
          </a:p>
          <a:p>
            <a:r>
              <a:rPr kumimoji="1" lang="ja-JP" altLang="en-US" dirty="0" smtClean="0"/>
              <a:t>ひとつは、</a:t>
            </a:r>
            <a:r>
              <a:rPr kumimoji="1" lang="ja-JP" altLang="en-US" b="1" dirty="0" smtClean="0"/>
              <a:t>「不当な差別的取扱いの禁止」</a:t>
            </a:r>
            <a:r>
              <a:rPr kumimoji="1" lang="ja-JP" altLang="en-US" dirty="0" smtClean="0"/>
              <a:t>であり、役所、事業者などに対して、障害を理由として、</a:t>
            </a:r>
          </a:p>
          <a:p>
            <a:r>
              <a:rPr kumimoji="1" lang="ja-JP" altLang="en-US" dirty="0" smtClean="0"/>
              <a:t>差別することを禁止しています。</a:t>
            </a:r>
          </a:p>
          <a:p>
            <a:endParaRPr kumimoji="1" lang="ja-JP" altLang="en-US" dirty="0" smtClean="0"/>
          </a:p>
          <a:p>
            <a:r>
              <a:rPr kumimoji="1" lang="ja-JP" altLang="en-US" dirty="0" smtClean="0"/>
              <a:t>もうひとつが</a:t>
            </a:r>
            <a:r>
              <a:rPr kumimoji="1" lang="ja-JP" altLang="en-US" b="1" dirty="0" smtClean="0"/>
              <a:t>「合理的配慮の提供」</a:t>
            </a:r>
            <a:r>
              <a:rPr kumimoji="1" lang="ja-JP" altLang="en-US" dirty="0" smtClean="0"/>
              <a:t>です。</a:t>
            </a:r>
          </a:p>
          <a:p>
            <a:r>
              <a:rPr kumimoji="1" lang="ja-JP" altLang="en-US" dirty="0" smtClean="0"/>
              <a:t>合理的配慮とは何でしょう？</a:t>
            </a:r>
          </a:p>
          <a:p>
            <a:r>
              <a:rPr kumimoji="1" lang="ja-JP" altLang="en-US" b="1" u="sng" dirty="0" smtClean="0"/>
              <a:t>障害のある人</a:t>
            </a:r>
            <a:r>
              <a:rPr kumimoji="1" lang="ja-JP" altLang="en-US" b="1" u="sng" dirty="0" smtClean="0"/>
              <a:t>が、役所や事業者に対して、バリアを取り除くために何らかの対応を必要としていますという</a:t>
            </a:r>
          </a:p>
          <a:p>
            <a:r>
              <a:rPr kumimoji="1" lang="ja-JP" altLang="en-US" b="1" u="sng" dirty="0" smtClean="0"/>
              <a:t>意思が伝えられた時、負担が重すぎない範囲で対応することが求められる</a:t>
            </a:r>
            <a:r>
              <a:rPr kumimoji="1" lang="ja-JP" altLang="en-US" dirty="0" smtClean="0"/>
              <a:t>ということです。</a:t>
            </a:r>
          </a:p>
          <a:p>
            <a:endParaRPr kumimoji="1" lang="ja-JP" altLang="en-US" dirty="0" smtClean="0"/>
          </a:p>
          <a:p>
            <a:r>
              <a:rPr kumimoji="1" lang="ja-JP" altLang="en-US" dirty="0" smtClean="0"/>
              <a:t>鉄道事業で考えてみましょう。例えば、</a:t>
            </a:r>
          </a:p>
          <a:p>
            <a:r>
              <a:rPr kumimoji="1" lang="ja-JP" altLang="en-US" dirty="0" smtClean="0"/>
              <a:t>聴覚障害のお客さまが乗車して、「聞こえないので、筆談で話をしたい」という申し出があった場合、メモや筆記用具を</a:t>
            </a:r>
          </a:p>
          <a:p>
            <a:r>
              <a:rPr kumimoji="1" lang="ja-JP" altLang="en-US" dirty="0" smtClean="0"/>
              <a:t>準備して対応することが必要である・・・・といったことです。これは簡単に応じられる申し出ですよね。「負担が重すぎない範囲」</a:t>
            </a:r>
          </a:p>
          <a:p>
            <a:r>
              <a:rPr kumimoji="1" lang="ja-JP" altLang="en-US" dirty="0" smtClean="0"/>
              <a:t>ということを考えるまでもない例ですね。</a:t>
            </a:r>
          </a:p>
          <a:p>
            <a:r>
              <a:rPr kumimoji="1" lang="ja-JP" altLang="en-US" dirty="0" smtClean="0"/>
              <a:t>ここは、申し出をされる</a:t>
            </a:r>
            <a:r>
              <a:rPr kumimoji="1" lang="ja-JP" altLang="en-US" dirty="0" smtClean="0"/>
              <a:t>障害のある人</a:t>
            </a:r>
            <a:r>
              <a:rPr kumimoji="1" lang="ja-JP" altLang="en-US" dirty="0" smtClean="0"/>
              <a:t>と</a:t>
            </a:r>
            <a:r>
              <a:rPr kumimoji="1" lang="ja-JP" altLang="en-US" b="1" u="sng" dirty="0" smtClean="0"/>
              <a:t>対話をしながら、「こういう形で要望に応えたい」と解決策を一緒に考えていただく</a:t>
            </a:r>
            <a:r>
              <a:rPr kumimoji="1" lang="ja-JP" altLang="en-US" dirty="0" smtClean="0"/>
              <a:t>ことが望ましいでしょう。</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5</a:t>
            </a:fld>
            <a:endParaRPr kumimoji="1" lang="ja-JP" altLang="en-US"/>
          </a:p>
        </p:txBody>
      </p:sp>
    </p:spTree>
    <p:extLst>
      <p:ext uri="{BB962C8B-B14F-4D97-AF65-F5344CB8AC3E}">
        <p14:creationId xmlns:p14="http://schemas.microsoft.com/office/powerpoint/2010/main" val="358469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合理的配慮については、さまざまな事業者にとって重要な法律となります。</a:t>
            </a:r>
          </a:p>
          <a:p>
            <a:r>
              <a:rPr kumimoji="1" lang="ja-JP" altLang="en-US" dirty="0" smtClean="0"/>
              <a:t>障害者差別解消法では、民間事業者については、「するように努力する」という努力義務になっていますが、</a:t>
            </a:r>
          </a:p>
          <a:p>
            <a:r>
              <a:rPr kumimoji="1" lang="ja-JP" altLang="en-US" b="1" u="sng" dirty="0" smtClean="0"/>
              <a:t>東京都では「しなければならない」</a:t>
            </a:r>
            <a:r>
              <a:rPr kumimoji="1" lang="ja-JP" altLang="en-US" dirty="0" smtClean="0"/>
              <a:t>ということが条例で規定されています。</a:t>
            </a:r>
          </a:p>
          <a:p>
            <a:endParaRPr kumimoji="1" lang="ja-JP" altLang="en-US" dirty="0" smtClean="0"/>
          </a:p>
          <a:p>
            <a:r>
              <a:rPr kumimoji="1" lang="ja-JP" altLang="en-US" dirty="0" smtClean="0"/>
              <a:t>このしなければならない「合理的配慮」は、多様な人々に対するものであるため、対応もさまざまです。</a:t>
            </a:r>
          </a:p>
          <a:p>
            <a:r>
              <a:rPr kumimoji="1" lang="ja-JP" altLang="en-US" dirty="0" smtClean="0"/>
              <a:t>どのように対応すべきか</a:t>
            </a:r>
            <a:r>
              <a:rPr kumimoji="1" lang="ja-JP" altLang="en-US" dirty="0" err="1" smtClean="0"/>
              <a:t>は</a:t>
            </a:r>
            <a:r>
              <a:rPr kumimoji="1" lang="ja-JP" altLang="en-US" dirty="0" smtClean="0"/>
              <a:t>、自社の「対応方針」を定めておくことも重要ですが、</a:t>
            </a:r>
          </a:p>
          <a:p>
            <a:r>
              <a:rPr kumimoji="1" lang="ja-JP" altLang="en-US" dirty="0" smtClean="0"/>
              <a:t>代替え案も含めて、</a:t>
            </a:r>
            <a:r>
              <a:rPr kumimoji="1" lang="ja-JP" altLang="en-US" b="1" u="sng" dirty="0" smtClean="0"/>
              <a:t>障害当事者のお客さまとともに考え、対応策を導き出していく</a:t>
            </a:r>
            <a:r>
              <a:rPr kumimoji="1" lang="ja-JP" altLang="en-US" dirty="0" smtClean="0"/>
              <a:t>ことが、多様な解決のあり方に対応できるのでは</a:t>
            </a:r>
          </a:p>
          <a:p>
            <a:r>
              <a:rPr kumimoji="1" lang="ja-JP" altLang="en-US" dirty="0" smtClean="0"/>
              <a:t>ないでしょうか？</a:t>
            </a:r>
          </a:p>
          <a:p>
            <a:r>
              <a:rPr kumimoji="1" lang="ja-JP" altLang="en-US" b="1" u="sng" dirty="0" smtClean="0"/>
              <a:t>ユニバーサル社会を支える事業者として、法令を遵守していくことで、社会で多くの評価を得ていくことは間違いない</a:t>
            </a:r>
            <a:r>
              <a:rPr kumimoji="1" lang="ja-JP" altLang="en-US" dirty="0" smtClean="0"/>
              <a:t>でしょう。</a:t>
            </a:r>
          </a:p>
          <a:p>
            <a:r>
              <a:rPr kumimoji="1" lang="ja-JP" altLang="en-US" b="1" u="sng" dirty="0" smtClean="0"/>
              <a:t>必要なコンプライアンス</a:t>
            </a:r>
            <a:r>
              <a:rPr kumimoji="1" lang="ja-JP" altLang="en-US" dirty="0" smtClean="0"/>
              <a:t>なのです。</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6</a:t>
            </a:fld>
            <a:endParaRPr kumimoji="1" lang="ja-JP" altLang="en-US"/>
          </a:p>
        </p:txBody>
      </p:sp>
    </p:spTree>
    <p:extLst>
      <p:ext uri="{BB962C8B-B14F-4D97-AF65-F5344CB8AC3E}">
        <p14:creationId xmlns:p14="http://schemas.microsoft.com/office/powerpoint/2010/main" val="3792169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b="1" dirty="0"/>
              <a:t>② 障害の社会モデル</a:t>
            </a:r>
          </a:p>
          <a:p>
            <a:endParaRPr lang="ja-JP" altLang="en-US" sz="1300" dirty="0"/>
          </a:p>
          <a:p>
            <a:r>
              <a:rPr lang="ja-JP" altLang="en-US" sz="1300" dirty="0"/>
              <a:t>「障害者権利条約」において提示された考え方として、さきほど、</a:t>
            </a:r>
            <a:r>
              <a:rPr lang="ja-JP" altLang="en-US" sz="1300" b="1" u="sng" dirty="0"/>
              <a:t>「障害の社会モデル」</a:t>
            </a:r>
            <a:r>
              <a:rPr lang="ja-JP" altLang="en-US" sz="1300" dirty="0"/>
              <a:t>をご紹介しました。</a:t>
            </a:r>
          </a:p>
          <a:p>
            <a:r>
              <a:rPr lang="ja-JP" altLang="en-US" sz="1300" dirty="0"/>
              <a:t>この考え方に基づき、いまの日本における法律や計画も運用されています。</a:t>
            </a:r>
          </a:p>
          <a:p>
            <a:r>
              <a:rPr kumimoji="1" lang="ja-JP" altLang="en-US" dirty="0" smtClean="0"/>
              <a:t>最初にご紹介した</a:t>
            </a:r>
            <a:r>
              <a:rPr kumimoji="1" lang="ja-JP" altLang="en-US" b="1" dirty="0" smtClean="0"/>
              <a:t>「ユニバーサルデザイン</a:t>
            </a:r>
            <a:r>
              <a:rPr kumimoji="1" lang="en-US" altLang="ja-JP" b="1" dirty="0" smtClean="0"/>
              <a:t>2020</a:t>
            </a:r>
            <a:r>
              <a:rPr kumimoji="1" lang="ja-JP" altLang="en-US" b="1" dirty="0" smtClean="0"/>
              <a:t>行動計画」も、障害の社会モデルをすべての人が理解し、具体的な行動に変えていくことが掲げられています。</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7</a:t>
            </a:fld>
            <a:endParaRPr kumimoji="1" lang="ja-JP" altLang="en-US"/>
          </a:p>
        </p:txBody>
      </p:sp>
    </p:spTree>
    <p:extLst>
      <p:ext uri="{BB962C8B-B14F-4D97-AF65-F5344CB8AC3E}">
        <p14:creationId xmlns:p14="http://schemas.microsoft.com/office/powerpoint/2010/main" val="1768371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障害の社会モデル、具体的にはどういうことでしょうか？</a:t>
            </a:r>
          </a:p>
          <a:p>
            <a:endParaRPr kumimoji="1" lang="ja-JP" altLang="en-US" dirty="0" smtClean="0"/>
          </a:p>
          <a:p>
            <a:r>
              <a:rPr kumimoji="1" lang="ja-JP" altLang="en-US" dirty="0" smtClean="0"/>
              <a:t>ここに車椅子使用者の方がいます。</a:t>
            </a:r>
          </a:p>
          <a:p>
            <a:r>
              <a:rPr kumimoji="1" lang="ja-JP" altLang="en-US" dirty="0" smtClean="0"/>
              <a:t>階段の上に、この人の行きたいところがありますが、いま、この階段しか上には行けません。</a:t>
            </a:r>
          </a:p>
          <a:p>
            <a:endParaRPr kumimoji="1" lang="ja-JP" altLang="en-US" dirty="0" smtClean="0"/>
          </a:p>
          <a:p>
            <a:r>
              <a:rPr kumimoji="1" lang="ja-JP" altLang="en-US" dirty="0" smtClean="0"/>
              <a:t>さて、こうした状況、どこに「バリア」すなわち、障害があるでしょうか？</a:t>
            </a:r>
          </a:p>
          <a:p>
            <a:endParaRPr kumimoji="1" lang="ja-JP" altLang="en-US" dirty="0" smtClean="0"/>
          </a:p>
          <a:p>
            <a:r>
              <a:rPr kumimoji="1" lang="en-US" altLang="ja-JP" b="1" dirty="0" smtClean="0"/>
              <a:t>【</a:t>
            </a:r>
            <a:r>
              <a:rPr kumimoji="1" lang="ja-JP" altLang="en-US" b="1" dirty="0" smtClean="0"/>
              <a:t>受講者との対話でバリアを挙げていく</a:t>
            </a:r>
            <a:r>
              <a:rPr kumimoji="1" lang="en-US" altLang="ja-JP" b="1" dirty="0" smtClean="0"/>
              <a:t>】</a:t>
            </a:r>
            <a:endParaRPr kumimoji="1" lang="ja-JP" altLang="en-US" b="1" dirty="0" smtClean="0"/>
          </a:p>
          <a:p>
            <a:r>
              <a:rPr kumimoji="1" lang="en-US" altLang="ja-JP" dirty="0" smtClean="0"/>
              <a:t>※</a:t>
            </a:r>
            <a:r>
              <a:rPr kumimoji="1" lang="ja-JP" altLang="en-US" dirty="0" smtClean="0"/>
              <a:t>障害の社会モデルについては冒頭で説明しているため、「障害者に問題がある」という回答はでにくい。</a:t>
            </a:r>
          </a:p>
          <a:p>
            <a:r>
              <a:rPr kumimoji="1" lang="ja-JP" altLang="en-US" dirty="0" smtClean="0"/>
              <a:t>　エレベーターがないこと、スロープがないことなどが挙げられることが予測される。</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8</a:t>
            </a:fld>
            <a:endParaRPr kumimoji="1" lang="ja-JP" altLang="en-US"/>
          </a:p>
        </p:txBody>
      </p:sp>
    </p:spTree>
    <p:extLst>
      <p:ext uri="{BB962C8B-B14F-4D97-AF65-F5344CB8AC3E}">
        <p14:creationId xmlns:p14="http://schemas.microsoft.com/office/powerpoint/2010/main" val="87205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これまでの日本社会では「障害」ということについては、</a:t>
            </a:r>
          </a:p>
          <a:p>
            <a:r>
              <a:rPr kumimoji="1" lang="ja-JP" altLang="en-US" dirty="0" smtClean="0"/>
              <a:t>障害のあることが</a:t>
            </a:r>
            <a:r>
              <a:rPr kumimoji="1" lang="ja-JP" altLang="en-US" dirty="0" smtClean="0"/>
              <a:t>「要因」で、この人は階段を使えない。</a:t>
            </a:r>
          </a:p>
          <a:p>
            <a:r>
              <a:rPr kumimoji="1" lang="ja-JP" altLang="en-US" dirty="0" smtClean="0"/>
              <a:t>リハビリをして階段を使えるようになることが、障害をなくすこと。</a:t>
            </a:r>
          </a:p>
          <a:p>
            <a:r>
              <a:rPr kumimoji="1" lang="ja-JP" altLang="en-US" dirty="0" smtClean="0"/>
              <a:t>という捉え方、</a:t>
            </a:r>
            <a:r>
              <a:rPr kumimoji="1" lang="ja-JP" altLang="en-US" b="1" dirty="0" smtClean="0"/>
              <a:t>「医学モデル」</a:t>
            </a:r>
            <a:r>
              <a:rPr kumimoji="1" lang="ja-JP" altLang="en-US" dirty="0" smtClean="0"/>
              <a:t>といいますが、こうした捉え方がされてきました。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9</a:t>
            </a:fld>
            <a:endParaRPr kumimoji="1" lang="ja-JP" altLang="en-US"/>
          </a:p>
        </p:txBody>
      </p:sp>
    </p:spTree>
    <p:extLst>
      <p:ext uri="{BB962C8B-B14F-4D97-AF65-F5344CB8AC3E}">
        <p14:creationId xmlns:p14="http://schemas.microsoft.com/office/powerpoint/2010/main" val="225272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42325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57942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16979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41676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355950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302357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1651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06712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84229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29353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41064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3301064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5.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5.emf"/><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277091" y="2946399"/>
            <a:ext cx="11777835"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プログラム②</a:t>
            </a:r>
          </a:p>
          <a:p>
            <a:r>
              <a:rPr kumimoji="1" lang="ja-JP" altLang="en-US" sz="4000" dirty="0">
                <a:latin typeface="メイリオ" panose="020B0604030504040204" pitchFamily="50" charset="-128"/>
                <a:ea typeface="メイリオ" panose="020B0604030504040204" pitchFamily="50" charset="-128"/>
              </a:rPr>
              <a:t>法令や社会的背景から学ぶ「心のﾊﾞﾘｱﾌﾘｰ」の基本</a:t>
            </a:r>
            <a:endParaRPr kumimoji="1" lang="ja-JP" altLang="en-US" sz="3200"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365" y="4195842"/>
            <a:ext cx="3945270" cy="2406977"/>
          </a:xfrm>
          <a:prstGeom prst="rect">
            <a:avLst/>
          </a:prstGeom>
        </p:spPr>
      </p:pic>
    </p:spTree>
    <p:extLst>
      <p:ext uri="{BB962C8B-B14F-4D97-AF65-F5344CB8AC3E}">
        <p14:creationId xmlns:p14="http://schemas.microsoft.com/office/powerpoint/2010/main" val="72732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70701" y="714221"/>
            <a:ext cx="4698722" cy="769441"/>
          </a:xfrm>
          <a:prstGeom prst="rect">
            <a:avLst/>
          </a:prstGeom>
          <a:noFill/>
        </p:spPr>
        <p:txBody>
          <a:bodyPr wrap="none" rtlCol="0">
            <a:spAutoFit/>
          </a:bodyPr>
          <a:lstStyle/>
          <a:p>
            <a:r>
              <a:rPr lang="ja-JP" altLang="en-US" sz="4400" b="1" dirty="0">
                <a:solidFill>
                  <a:schemeClr val="accent2"/>
                </a:solidFill>
                <a:latin typeface="メイリオ" panose="020B0604030504040204" pitchFamily="50" charset="-128"/>
                <a:ea typeface="メイリオ" panose="020B0604030504040204" pitchFamily="50" charset="-128"/>
              </a:rPr>
              <a:t>障害の社会モデル</a:t>
            </a:r>
          </a:p>
        </p:txBody>
      </p:sp>
      <p:pic>
        <p:nvPicPr>
          <p:cNvPr id="3" name="図 2"/>
          <p:cNvPicPr>
            <a:picLocks noChangeAspect="1"/>
          </p:cNvPicPr>
          <p:nvPr/>
        </p:nvPicPr>
        <p:blipFill>
          <a:blip r:embed="rId4"/>
          <a:stretch>
            <a:fillRect/>
          </a:stretch>
        </p:blipFill>
        <p:spPr>
          <a:xfrm>
            <a:off x="8936631" y="714221"/>
            <a:ext cx="1716969" cy="2341321"/>
          </a:xfrm>
          <a:prstGeom prst="rect">
            <a:avLst/>
          </a:prstGeom>
        </p:spPr>
      </p:pic>
      <p:pic>
        <p:nvPicPr>
          <p:cNvPr id="4" name="図 3"/>
          <p:cNvPicPr>
            <a:picLocks noChangeAspect="1"/>
          </p:cNvPicPr>
          <p:nvPr/>
        </p:nvPicPr>
        <p:blipFill>
          <a:blip r:embed="rId5"/>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エレベーターがないことが、この人やその他の人にとって「障害」になっている</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534030"/>
            <a:ext cx="4966564"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障害を取り除くために、</a:t>
            </a:r>
          </a:p>
          <a:p>
            <a:r>
              <a:rPr kumimoji="1" lang="ja-JP" altLang="en-US" sz="2800" b="1" dirty="0">
                <a:latin typeface="メイリオ" panose="020B0604030504040204" pitchFamily="50" charset="-128"/>
                <a:ea typeface="メイリオ" panose="020B0604030504040204" pitchFamily="50" charset="-128"/>
              </a:rPr>
              <a:t>エレベーターを設置しよう</a:t>
            </a:r>
          </a:p>
        </p:txBody>
      </p:sp>
      <p:graphicFrame>
        <p:nvGraphicFramePr>
          <p:cNvPr id="10" name="オブジェクト 9"/>
          <p:cNvGraphicFramePr>
            <a:graphicFrameLocks noChangeAspect="1"/>
          </p:cNvGraphicFramePr>
          <p:nvPr>
            <p:extLst/>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spid="_x0000_s2077" r:id="rId6" imgW="4990320" imgH="5142600" progId="">
                  <p:embed/>
                </p:oleObj>
              </mc:Choice>
              <mc:Fallback>
                <p:oleObj r:id="rId6" imgW="4990320" imgH="5142600" progId="">
                  <p:embed/>
                  <p:pic>
                    <p:nvPicPr>
                      <p:cNvPr id="10" name="オブジェクト 9"/>
                      <p:cNvPicPr/>
                      <p:nvPr/>
                    </p:nvPicPr>
                    <p:blipFill>
                      <a:blip r:embed="rId7"/>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4"/>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84916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B96D88B-FCA6-4777-9D80-E056E89D48DC}"/>
              </a:ext>
            </a:extLst>
          </p:cNvPr>
          <p:cNvPicPr>
            <a:picLocks noChangeAspect="1"/>
          </p:cNvPicPr>
          <p:nvPr/>
        </p:nvPicPr>
        <p:blipFill>
          <a:blip r:embed="rId3"/>
          <a:stretch>
            <a:fillRect/>
          </a:stretch>
        </p:blipFill>
        <p:spPr>
          <a:xfrm>
            <a:off x="9883115" y="3788070"/>
            <a:ext cx="1891790" cy="2579713"/>
          </a:xfrm>
          <a:prstGeom prst="rect">
            <a:avLst/>
          </a:prstGeom>
        </p:spPr>
      </p:pic>
      <p:sp>
        <p:nvSpPr>
          <p:cNvPr id="8" name="テキスト ボックス 7">
            <a:extLst>
              <a:ext uri="{FF2B5EF4-FFF2-40B4-BE49-F238E27FC236}">
                <a16:creationId xmlns:a16="http://schemas.microsoft.com/office/drawing/2014/main" id="{7B0765F0-F251-42B2-94CB-5DE0139DA5EB}"/>
              </a:ext>
            </a:extLst>
          </p:cNvPr>
          <p:cNvSpPr txBox="1"/>
          <p:nvPr/>
        </p:nvSpPr>
        <p:spPr>
          <a:xfrm>
            <a:off x="5501851" y="1309708"/>
            <a:ext cx="6379482" cy="2062103"/>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ハード整備ができない状況でも</a:t>
            </a:r>
          </a:p>
          <a:p>
            <a:r>
              <a:rPr kumimoji="1" lang="ja-JP" altLang="en-US" sz="3200" b="1" dirty="0" smtClean="0">
                <a:latin typeface="メイリオ" panose="020B0604030504040204" pitchFamily="50" charset="-128"/>
                <a:ea typeface="メイリオ" panose="020B0604030504040204" pitchFamily="50" charset="-128"/>
              </a:rPr>
              <a:t>拒否をすることなく、</a:t>
            </a:r>
          </a:p>
          <a:p>
            <a:r>
              <a:rPr lang="ja-JP" altLang="en-US" sz="3200" b="1" dirty="0">
                <a:solidFill>
                  <a:srgbClr val="FF0000"/>
                </a:solidFill>
                <a:latin typeface="メイリオ" panose="020B0604030504040204" pitchFamily="50" charset="-128"/>
                <a:ea typeface="メイリオ" panose="020B0604030504040204" pitchFamily="50" charset="-128"/>
              </a:rPr>
              <a:t>対話</a:t>
            </a:r>
            <a:r>
              <a:rPr lang="ja-JP" altLang="en-US" sz="3200" b="1" dirty="0" smtClean="0">
                <a:latin typeface="メイリオ" panose="020B0604030504040204" pitchFamily="50" charset="-128"/>
                <a:ea typeface="メイリオ" panose="020B0604030504040204" pitchFamily="50" charset="-128"/>
              </a:rPr>
              <a:t>により</a:t>
            </a:r>
          </a:p>
          <a:p>
            <a:r>
              <a:rPr lang="ja-JP" altLang="en-US" sz="3200" b="1" dirty="0" smtClean="0">
                <a:latin typeface="メイリオ" panose="020B0604030504040204" pitchFamily="50" charset="-128"/>
                <a:ea typeface="メイリオ" panose="020B0604030504040204" pitchFamily="50" charset="-128"/>
              </a:rPr>
              <a:t>解決策を導き出すことが重要</a:t>
            </a:r>
            <a:endParaRPr kumimoji="1" lang="ja-JP" altLang="en-US" sz="3200" b="1" dirty="0">
              <a:latin typeface="メイリオ" panose="020B0604030504040204" pitchFamily="50" charset="-128"/>
              <a:ea typeface="メイリオ" panose="020B0604030504040204" pitchFamily="50" charset="-128"/>
            </a:endParaRPr>
          </a:p>
        </p:txBody>
      </p:sp>
      <p:grpSp>
        <p:nvGrpSpPr>
          <p:cNvPr id="19" name="グループ化 18"/>
          <p:cNvGrpSpPr/>
          <p:nvPr/>
        </p:nvGrpSpPr>
        <p:grpSpPr>
          <a:xfrm>
            <a:off x="9883115" y="4283243"/>
            <a:ext cx="640506" cy="576163"/>
            <a:chOff x="9225389" y="4235116"/>
            <a:chExt cx="688632" cy="619454"/>
          </a:xfrm>
        </p:grpSpPr>
        <p:cxnSp>
          <p:nvCxnSpPr>
            <p:cNvPr id="15" name="直線コネクタ 14"/>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flipH="1">
            <a:off x="8371339" y="4216098"/>
            <a:ext cx="640506" cy="576163"/>
            <a:chOff x="9225389" y="4235116"/>
            <a:chExt cx="688632" cy="619454"/>
          </a:xfrm>
        </p:grpSpPr>
        <p:cxnSp>
          <p:nvCxnSpPr>
            <p:cNvPr id="21" name="直線コネクタ 20"/>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7B0765F0-F251-42B2-94CB-5DE0139DA5EB}"/>
              </a:ext>
            </a:extLst>
          </p:cNvPr>
          <p:cNvSpPr txBox="1"/>
          <p:nvPr/>
        </p:nvSpPr>
        <p:spPr>
          <a:xfrm>
            <a:off x="435155" y="4423485"/>
            <a:ext cx="6375990" cy="1569660"/>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・対応策を対話をして考える</a:t>
            </a:r>
          </a:p>
          <a:p>
            <a:r>
              <a:rPr lang="ja-JP" altLang="en-US" sz="3200" b="1" dirty="0" smtClean="0">
                <a:latin typeface="メイリオ" panose="020B0604030504040204" pitchFamily="50" charset="-128"/>
                <a:ea typeface="メイリオ" panose="020B0604030504040204" pitchFamily="50" charset="-128"/>
              </a:rPr>
              <a:t>・できない、時間がかかるなど</a:t>
            </a:r>
          </a:p>
          <a:p>
            <a:r>
              <a:rPr kumimoji="1" lang="ja-JP" altLang="en-US" sz="3200" b="1" dirty="0">
                <a:latin typeface="メイリオ" panose="020B0604030504040204" pitchFamily="50" charset="-128"/>
                <a:ea typeface="メイリオ" panose="020B0604030504040204" pitchFamily="50" charset="-128"/>
              </a:rPr>
              <a:t>　</a:t>
            </a:r>
            <a:r>
              <a:rPr kumimoji="1" lang="ja-JP" altLang="en-US" sz="3200" b="1" dirty="0" smtClean="0">
                <a:latin typeface="メイリオ" panose="020B0604030504040204" pitchFamily="50" charset="-128"/>
                <a:ea typeface="メイリオ" panose="020B0604030504040204" pitchFamily="50" charset="-128"/>
              </a:rPr>
              <a:t>の場合には「理由」を説明する</a:t>
            </a:r>
            <a:endParaRPr kumimoji="1" lang="ja-JP" altLang="en-US" sz="3200" b="1" dirty="0">
              <a:latin typeface="メイリオ" panose="020B0604030504040204" pitchFamily="50" charset="-128"/>
              <a:ea typeface="メイリオ" panose="020B0604030504040204" pitchFamily="50" charset="-128"/>
            </a:endParaRPr>
          </a:p>
        </p:txBody>
      </p:sp>
      <p:cxnSp>
        <p:nvCxnSpPr>
          <p:cNvPr id="26" name="直線矢印コネクタ 25"/>
          <p:cNvCxnSpPr/>
          <p:nvPr/>
        </p:nvCxnSpPr>
        <p:spPr>
          <a:xfrm flipH="1">
            <a:off x="5534526" y="3393206"/>
            <a:ext cx="593558" cy="9571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17427" y="864949"/>
            <a:ext cx="2134864" cy="2923121"/>
          </a:xfrm>
          <a:prstGeom prst="rect">
            <a:avLst/>
          </a:prstGeom>
        </p:spPr>
      </p:pic>
      <p:pic>
        <p:nvPicPr>
          <p:cNvPr id="3" name="図 2">
            <a:extLst>
              <a:ext uri="{FF2B5EF4-FFF2-40B4-BE49-F238E27FC236}">
                <a16:creationId xmlns:a16="http://schemas.microsoft.com/office/drawing/2014/main" id="{D53B9D5C-DA40-45DA-B632-E9181C183D7E}"/>
              </a:ext>
            </a:extLst>
          </p:cNvPr>
          <p:cNvPicPr>
            <a:picLocks noChangeAspect="1"/>
          </p:cNvPicPr>
          <p:nvPr/>
        </p:nvPicPr>
        <p:blipFill>
          <a:blip r:embed="rId5"/>
          <a:stretch>
            <a:fillRect/>
          </a:stretch>
        </p:blipFill>
        <p:spPr>
          <a:xfrm>
            <a:off x="3291253" y="577736"/>
            <a:ext cx="831685" cy="975189"/>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0216" y="3394108"/>
            <a:ext cx="1020103" cy="3116204"/>
          </a:xfrm>
          <a:prstGeom prst="rect">
            <a:avLst/>
          </a:prstGeom>
        </p:spPr>
      </p:pic>
    </p:spTree>
    <p:extLst>
      <p:ext uri="{BB962C8B-B14F-4D97-AF65-F5344CB8AC3E}">
        <p14:creationId xmlns:p14="http://schemas.microsoft.com/office/powerpoint/2010/main" val="2709517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19001" y="1423056"/>
            <a:ext cx="9964587" cy="769441"/>
          </a:xfrm>
          <a:prstGeom prst="rect">
            <a:avLst/>
          </a:prstGeom>
          <a:noFill/>
        </p:spPr>
        <p:txBody>
          <a:bodyPr wrap="none" rtlCol="0">
            <a:spAutoFit/>
          </a:bodyPr>
          <a:lstStyle/>
          <a:p>
            <a:r>
              <a:rPr lang="ja-JP" altLang="en-US" sz="4400" b="1" dirty="0" smtClean="0">
                <a:latin typeface="メイリオ" panose="020B0604030504040204" pitchFamily="50" charset="-128"/>
                <a:ea typeface="メイリオ" panose="020B0604030504040204" pitchFamily="50" charset="-128"/>
              </a:rPr>
              <a:t>③ 心のバリアフリーの理念を理解する</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19249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261754" y="3615737"/>
            <a:ext cx="7879080" cy="461665"/>
          </a:xfrm>
          <a:prstGeom prst="rect">
            <a:avLst/>
          </a:prstGeom>
          <a:noFill/>
        </p:spPr>
        <p:txBody>
          <a:bodyPr wrap="none" rtlCol="0">
            <a:spAutoFit/>
          </a:bodyPr>
          <a:lstStyle/>
          <a:p>
            <a:r>
              <a:rPr lang="ja-JP" altLang="en-US" sz="2400" b="1" dirty="0" smtClean="0">
                <a:latin typeface="メイリオ" panose="020B0604030504040204" pitchFamily="50" charset="-128"/>
                <a:ea typeface="メイリオ" panose="020B0604030504040204" pitchFamily="50" charset="-128"/>
              </a:rPr>
              <a:t>社会理念である「心のバリアフリー」を実践するために</a:t>
            </a:r>
            <a:endParaRPr kumimoji="1" lang="ja-JP" altLang="en-US" sz="24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365" y="4195842"/>
            <a:ext cx="3945270" cy="2406977"/>
          </a:xfrm>
          <a:prstGeom prst="rect">
            <a:avLst/>
          </a:prstGeom>
        </p:spPr>
      </p:pic>
    </p:spTree>
    <p:extLst>
      <p:ext uri="{BB962C8B-B14F-4D97-AF65-F5344CB8AC3E}">
        <p14:creationId xmlns:p14="http://schemas.microsoft.com/office/powerpoint/2010/main" val="235483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0765F0-F251-42B2-94CB-5DE0139DA5EB}"/>
              </a:ext>
            </a:extLst>
          </p:cNvPr>
          <p:cNvSpPr txBox="1"/>
          <p:nvPr/>
        </p:nvSpPr>
        <p:spPr>
          <a:xfrm>
            <a:off x="509226" y="505036"/>
            <a:ext cx="11469413" cy="1323439"/>
          </a:xfrm>
          <a:prstGeom prst="rect">
            <a:avLst/>
          </a:prstGeom>
          <a:noFill/>
        </p:spPr>
        <p:txBody>
          <a:bodyPr wrap="square" rtlCol="0">
            <a:spAutoFit/>
          </a:bodyPr>
          <a:lstStyle/>
          <a:p>
            <a:r>
              <a:rPr kumimoji="1" lang="ja-JP" altLang="en-US" sz="4000" b="1" dirty="0" smtClean="0">
                <a:latin typeface="メイリオ" panose="020B0604030504040204" pitchFamily="50" charset="-128"/>
                <a:ea typeface="メイリオ" panose="020B0604030504040204" pitchFamily="50" charset="-128"/>
              </a:rPr>
              <a:t>心のバリアフリーの考え方</a:t>
            </a:r>
          </a:p>
          <a:p>
            <a:r>
              <a:rPr lang="ja-JP" altLang="en-US" sz="4000" b="1" dirty="0">
                <a:latin typeface="メイリオ" panose="020B0604030504040204" pitchFamily="50" charset="-128"/>
                <a:ea typeface="メイリオ" panose="020B0604030504040204" pitchFamily="50" charset="-128"/>
              </a:rPr>
              <a:t>　</a:t>
            </a:r>
            <a:r>
              <a:rPr lang="ja-JP" altLang="en-US" sz="4000" b="1" dirty="0" smtClean="0">
                <a:latin typeface="メイリオ" panose="020B0604030504040204" pitchFamily="50" charset="-128"/>
                <a:ea typeface="メイリオ" panose="020B0604030504040204" pitchFamily="50" charset="-128"/>
              </a:rPr>
              <a:t>　　　　　　　　</a:t>
            </a:r>
            <a:r>
              <a:rPr kumimoji="1" lang="ja-JP" altLang="en-US" sz="2400" b="1" dirty="0" smtClean="0">
                <a:latin typeface="メイリオ" panose="020B0604030504040204" pitchFamily="50" charset="-128"/>
                <a:ea typeface="メイリオ" panose="020B0604030504040204" pitchFamily="50" charset="-128"/>
              </a:rPr>
              <a:t>（ユニバーサルデザイン</a:t>
            </a:r>
            <a:r>
              <a:rPr kumimoji="1" lang="en-US" altLang="ja-JP" sz="2400" b="1" dirty="0" smtClean="0">
                <a:latin typeface="メイリオ" panose="020B0604030504040204" pitchFamily="50" charset="-128"/>
                <a:ea typeface="メイリオ" panose="020B0604030504040204" pitchFamily="50" charset="-128"/>
              </a:rPr>
              <a:t>2020</a:t>
            </a:r>
            <a:r>
              <a:rPr kumimoji="1" lang="ja-JP" altLang="en-US" sz="2400" b="1" dirty="0" smtClean="0">
                <a:latin typeface="メイリオ" panose="020B0604030504040204" pitchFamily="50" charset="-128"/>
                <a:ea typeface="メイリオ" panose="020B0604030504040204" pitchFamily="50" charset="-128"/>
              </a:rPr>
              <a:t>行動計画より）</a:t>
            </a:r>
            <a:endParaRPr kumimoji="1" lang="ja-JP" altLang="en-US" sz="24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B0765F0-F251-42B2-94CB-5DE0139DA5EB}"/>
              </a:ext>
            </a:extLst>
          </p:cNvPr>
          <p:cNvSpPr txBox="1"/>
          <p:nvPr/>
        </p:nvSpPr>
        <p:spPr>
          <a:xfrm>
            <a:off x="402545" y="2297260"/>
            <a:ext cx="11682774" cy="3539430"/>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①</a:t>
            </a:r>
            <a:r>
              <a:rPr kumimoji="1" lang="ja-JP" altLang="en-US" sz="3200" b="1" dirty="0" smtClean="0">
                <a:solidFill>
                  <a:srgbClr val="FF0000"/>
                </a:solidFill>
                <a:latin typeface="メイリオ" panose="020B0604030504040204" pitchFamily="50" charset="-128"/>
                <a:ea typeface="メイリオ" panose="020B0604030504040204" pitchFamily="50" charset="-128"/>
              </a:rPr>
              <a:t>「障害の社会モデル」</a:t>
            </a:r>
            <a:r>
              <a:rPr kumimoji="1" lang="ja-JP" altLang="en-US" sz="3200" b="1" dirty="0" smtClean="0">
                <a:latin typeface="メイリオ" panose="020B0604030504040204" pitchFamily="50" charset="-128"/>
                <a:ea typeface="メイリオ" panose="020B0604030504040204" pitchFamily="50" charset="-128"/>
              </a:rPr>
              <a:t>を理解すること</a:t>
            </a:r>
          </a:p>
          <a:p>
            <a:endParaRPr lang="ja-JP" altLang="en-US" sz="3200" b="1" dirty="0">
              <a:latin typeface="メイリオ" panose="020B0604030504040204" pitchFamily="50" charset="-128"/>
              <a:ea typeface="メイリオ" panose="020B0604030504040204" pitchFamily="50" charset="-128"/>
            </a:endParaRPr>
          </a:p>
          <a:p>
            <a:r>
              <a:rPr kumimoji="1" lang="ja-JP" altLang="en-US" sz="3200" b="1" dirty="0" smtClean="0">
                <a:latin typeface="メイリオ" panose="020B0604030504040204" pitchFamily="50" charset="-128"/>
                <a:ea typeface="メイリオ" panose="020B0604030504040204" pitchFamily="50" charset="-128"/>
              </a:rPr>
              <a:t>②障害のある人（及びその家族）への</a:t>
            </a:r>
            <a:r>
              <a:rPr kumimoji="1" lang="ja-JP" altLang="en-US" sz="3200" b="1" dirty="0" smtClean="0">
                <a:solidFill>
                  <a:srgbClr val="FF0000"/>
                </a:solidFill>
                <a:latin typeface="メイリオ" panose="020B0604030504040204" pitchFamily="50" charset="-128"/>
                <a:ea typeface="メイリオ" panose="020B0604030504040204" pitchFamily="50" charset="-128"/>
              </a:rPr>
              <a:t>差別を行わない</a:t>
            </a:r>
          </a:p>
          <a:p>
            <a:endParaRPr lang="ja-JP" altLang="en-US" sz="3200" b="1" dirty="0">
              <a:latin typeface="メイリオ" panose="020B0604030504040204" pitchFamily="50" charset="-128"/>
              <a:ea typeface="メイリオ" panose="020B0604030504040204" pitchFamily="50" charset="-128"/>
            </a:endParaRPr>
          </a:p>
          <a:p>
            <a:r>
              <a:rPr kumimoji="1" lang="ja-JP" altLang="en-US" sz="3200" b="1" dirty="0" smtClean="0">
                <a:latin typeface="メイリオ" panose="020B0604030504040204" pitchFamily="50" charset="-128"/>
                <a:ea typeface="メイリオ" panose="020B0604030504040204" pitchFamily="50" charset="-128"/>
              </a:rPr>
              <a:t>③自分とは異なる条件を持つ多様な他者との</a:t>
            </a:r>
            <a:r>
              <a:rPr kumimoji="1" lang="ja-JP" altLang="en-US" sz="3200" b="1" dirty="0" smtClean="0">
                <a:solidFill>
                  <a:srgbClr val="FF0000"/>
                </a:solidFill>
                <a:latin typeface="メイリオ" panose="020B0604030504040204" pitchFamily="50" charset="-128"/>
                <a:ea typeface="メイリオ" panose="020B0604030504040204" pitchFamily="50" charset="-128"/>
              </a:rPr>
              <a:t>コミュニケーショ</a:t>
            </a:r>
          </a:p>
          <a:p>
            <a:r>
              <a:rPr lang="ja-JP" altLang="en-US" sz="3200" b="1" dirty="0">
                <a:solidFill>
                  <a:srgbClr val="FF0000"/>
                </a:solidFill>
                <a:latin typeface="メイリオ" panose="020B0604030504040204" pitchFamily="50" charset="-128"/>
                <a:ea typeface="メイリオ" panose="020B0604030504040204" pitchFamily="50" charset="-128"/>
              </a:rPr>
              <a:t>　</a:t>
            </a:r>
            <a:r>
              <a:rPr kumimoji="1" lang="ja-JP" altLang="en-US" sz="3200" b="1" dirty="0" smtClean="0">
                <a:solidFill>
                  <a:srgbClr val="FF0000"/>
                </a:solidFill>
                <a:latin typeface="メイリオ" panose="020B0604030504040204" pitchFamily="50" charset="-128"/>
                <a:ea typeface="メイリオ" panose="020B0604030504040204" pitchFamily="50" charset="-128"/>
              </a:rPr>
              <a:t>ンをとる力</a:t>
            </a:r>
            <a:r>
              <a:rPr kumimoji="1" lang="ja-JP" altLang="en-US" sz="3200" b="1" dirty="0" smtClean="0">
                <a:latin typeface="メイリオ" panose="020B0604030504040204" pitchFamily="50" charset="-128"/>
                <a:ea typeface="メイリオ" panose="020B0604030504040204" pitchFamily="50" charset="-128"/>
              </a:rPr>
              <a:t>を養い、すべての人が抱える困難や痛みを想像し、</a:t>
            </a:r>
          </a:p>
          <a:p>
            <a:r>
              <a:rPr lang="ja-JP" altLang="en-US" sz="3200" b="1" dirty="0">
                <a:latin typeface="メイリオ" panose="020B0604030504040204" pitchFamily="50" charset="-128"/>
                <a:ea typeface="メイリオ" panose="020B0604030504040204" pitchFamily="50" charset="-128"/>
              </a:rPr>
              <a:t>　</a:t>
            </a:r>
            <a:r>
              <a:rPr kumimoji="1" lang="ja-JP" altLang="en-US" sz="3200" b="1" dirty="0" smtClean="0">
                <a:solidFill>
                  <a:srgbClr val="FF0000"/>
                </a:solidFill>
                <a:latin typeface="メイリオ" panose="020B0604030504040204" pitchFamily="50" charset="-128"/>
                <a:ea typeface="メイリオ" panose="020B0604030504040204" pitchFamily="50" charset="-128"/>
              </a:rPr>
              <a:t>共感する力</a:t>
            </a:r>
            <a:r>
              <a:rPr kumimoji="1" lang="ja-JP" altLang="en-US" sz="3200" b="1" dirty="0" smtClean="0">
                <a:latin typeface="メイリオ" panose="020B0604030504040204" pitchFamily="50" charset="-128"/>
                <a:ea typeface="メイリオ" panose="020B0604030504040204" pitchFamily="50" charset="-128"/>
              </a:rPr>
              <a:t>を培う</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75302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14855" y="778580"/>
            <a:ext cx="8884754" cy="2337414"/>
          </a:xfrm>
          <a:prstGeom prst="rect">
            <a:avLst/>
          </a:prstGeom>
        </p:spPr>
      </p:pic>
      <p:sp>
        <p:nvSpPr>
          <p:cNvPr id="3" name="テキスト ボックス 2">
            <a:extLst>
              <a:ext uri="{FF2B5EF4-FFF2-40B4-BE49-F238E27FC236}">
                <a16:creationId xmlns:a16="http://schemas.microsoft.com/office/drawing/2014/main" id="{7B0765F0-F251-42B2-94CB-5DE0139DA5EB}"/>
              </a:ext>
            </a:extLst>
          </p:cNvPr>
          <p:cNvSpPr txBox="1"/>
          <p:nvPr/>
        </p:nvSpPr>
        <p:spPr>
          <a:xfrm>
            <a:off x="700047" y="3683632"/>
            <a:ext cx="10914370" cy="2123658"/>
          </a:xfrm>
          <a:prstGeom prst="rect">
            <a:avLst/>
          </a:prstGeom>
          <a:noFill/>
        </p:spPr>
        <p:txBody>
          <a:bodyPr wrap="square" rtlCol="0">
            <a:spAutoFit/>
          </a:bodyPr>
          <a:lstStyle/>
          <a:p>
            <a:r>
              <a:rPr kumimoji="1" lang="ja-JP" altLang="en-US" sz="4400" b="1" dirty="0" smtClean="0">
                <a:latin typeface="メイリオ" panose="020B0604030504040204" pitchFamily="50" charset="-128"/>
                <a:ea typeface="メイリオ" panose="020B0604030504040204" pitchFamily="50" charset="-128"/>
              </a:rPr>
              <a:t>お客様の立場に立った</a:t>
            </a:r>
          </a:p>
          <a:p>
            <a:r>
              <a:rPr kumimoji="1" lang="ja-JP" altLang="en-US" sz="4400" b="1" dirty="0" smtClean="0">
                <a:latin typeface="メイリオ" panose="020B0604030504040204" pitchFamily="50" charset="-128"/>
                <a:ea typeface="メイリオ" panose="020B0604030504040204" pitchFamily="50" charset="-128"/>
              </a:rPr>
              <a:t>「対話」をすることで</a:t>
            </a:r>
          </a:p>
          <a:p>
            <a:r>
              <a:rPr kumimoji="1" lang="ja-JP" altLang="en-US" sz="4400" b="1" dirty="0" smtClean="0">
                <a:latin typeface="メイリオ" panose="020B0604030504040204" pitchFamily="50" charset="-128"/>
                <a:ea typeface="メイリオ" panose="020B0604030504040204" pitchFamily="50" charset="-128"/>
              </a:rPr>
              <a:t>ともにユニバーサルな社会を作っていく</a:t>
            </a:r>
            <a:endParaRPr kumimoji="1" lang="ja-JP" altLang="en-US" sz="4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76627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43225" y="1429788"/>
            <a:ext cx="10905550" cy="1446550"/>
          </a:xfrm>
          <a:prstGeom prst="rect">
            <a:avLst/>
          </a:prstGeom>
          <a:noFill/>
        </p:spPr>
        <p:txBody>
          <a:bodyPr wrap="none" rtlCol="0">
            <a:spAutoFit/>
          </a:bodyPr>
          <a:lstStyle/>
          <a:p>
            <a:r>
              <a:rPr lang="ja-JP" altLang="en-US" sz="4400" b="1" dirty="0" smtClean="0">
                <a:latin typeface="メイリオ" panose="020B0604030504040204" pitchFamily="50" charset="-128"/>
                <a:ea typeface="メイリオ" panose="020B0604030504040204" pitchFamily="50" charset="-128"/>
              </a:rPr>
              <a:t>① ユニバーサル社会の実現に向けた</a:t>
            </a:r>
          </a:p>
          <a:p>
            <a:r>
              <a:rPr lang="ja-JP" altLang="en-US" sz="4400" b="1" dirty="0">
                <a:latin typeface="メイリオ" panose="020B0604030504040204" pitchFamily="50" charset="-128"/>
                <a:ea typeface="メイリオ" panose="020B0604030504040204" pitchFamily="50" charset="-128"/>
              </a:rPr>
              <a:t>　</a:t>
            </a:r>
            <a:r>
              <a:rPr lang="ja-JP" altLang="en-US" sz="4400" b="1" dirty="0" smtClean="0">
                <a:latin typeface="メイリオ" panose="020B0604030504040204" pitchFamily="50" charset="-128"/>
                <a:ea typeface="メイリオ" panose="020B0604030504040204" pitchFamily="50" charset="-128"/>
              </a:rPr>
              <a:t>　　　　　　社会の変化と事業者の使命</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757898"/>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365" y="4195842"/>
            <a:ext cx="3945270" cy="2406977"/>
          </a:xfrm>
          <a:prstGeom prst="rect">
            <a:avLst/>
          </a:prstGeom>
        </p:spPr>
      </p:pic>
    </p:spTree>
    <p:extLst>
      <p:ext uri="{BB962C8B-B14F-4D97-AF65-F5344CB8AC3E}">
        <p14:creationId xmlns:p14="http://schemas.microsoft.com/office/powerpoint/2010/main" val="402435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69CC82-1CFA-4AFA-A676-0F433DD63BA5}"/>
              </a:ext>
            </a:extLst>
          </p:cNvPr>
          <p:cNvSpPr txBox="1"/>
          <p:nvPr/>
        </p:nvSpPr>
        <p:spPr>
          <a:xfrm>
            <a:off x="-46008" y="535292"/>
            <a:ext cx="12284015" cy="1200329"/>
          </a:xfrm>
          <a:prstGeom prst="rect">
            <a:avLst/>
          </a:prstGeom>
          <a:noFill/>
        </p:spPr>
        <p:txBody>
          <a:bodyPr wrap="square" rtlCol="0">
            <a:spAutoFit/>
          </a:bodyPr>
          <a:lstStyle/>
          <a:p>
            <a:r>
              <a:rPr kumimoji="1" lang="en-US" altLang="ja-JP" sz="3600" b="1" dirty="0">
                <a:solidFill>
                  <a:schemeClr val="accent5"/>
                </a:solidFill>
                <a:latin typeface="メイリオ" panose="020B0604030504040204" pitchFamily="50" charset="-128"/>
                <a:ea typeface="メイリオ" panose="020B0604030504040204" pitchFamily="50" charset="-128"/>
              </a:rPr>
              <a:t>『</a:t>
            </a:r>
            <a:r>
              <a:rPr kumimoji="1" lang="ja-JP" altLang="en-US" sz="3600" b="1" dirty="0">
                <a:solidFill>
                  <a:schemeClr val="accent5"/>
                </a:solidFill>
                <a:latin typeface="メイリオ" panose="020B0604030504040204" pitchFamily="50" charset="-128"/>
                <a:ea typeface="メイリオ" panose="020B0604030504040204" pitchFamily="50" charset="-128"/>
              </a:rPr>
              <a:t>ユニバーサルデザイン</a:t>
            </a:r>
            <a:r>
              <a:rPr kumimoji="1" lang="en-US" altLang="ja-JP" sz="3600" b="1" dirty="0">
                <a:solidFill>
                  <a:schemeClr val="accent5"/>
                </a:solidFill>
                <a:latin typeface="メイリオ" panose="020B0604030504040204" pitchFamily="50" charset="-128"/>
                <a:ea typeface="メイリオ" panose="020B0604030504040204" pitchFamily="50" charset="-128"/>
              </a:rPr>
              <a:t>2020</a:t>
            </a:r>
            <a:r>
              <a:rPr kumimoji="1" lang="ja-JP" altLang="en-US" sz="3600" b="1" dirty="0">
                <a:solidFill>
                  <a:schemeClr val="accent5"/>
                </a:solidFill>
                <a:latin typeface="メイリオ" panose="020B0604030504040204" pitchFamily="50" charset="-128"/>
                <a:ea typeface="メイリオ" panose="020B0604030504040204" pitchFamily="50" charset="-128"/>
              </a:rPr>
              <a:t>行動計画</a:t>
            </a:r>
            <a:r>
              <a:rPr kumimoji="1" lang="en-US" altLang="ja-JP" sz="3600" b="1" dirty="0">
                <a:solidFill>
                  <a:schemeClr val="accent5"/>
                </a:solidFill>
                <a:latin typeface="メイリオ" panose="020B0604030504040204" pitchFamily="50" charset="-128"/>
                <a:ea typeface="メイリオ" panose="020B0604030504040204" pitchFamily="50" charset="-128"/>
              </a:rPr>
              <a:t>』</a:t>
            </a:r>
            <a:endParaRPr kumimoji="1" lang="ja-JP" altLang="en-US" sz="3600" b="1" dirty="0">
              <a:solidFill>
                <a:schemeClr val="accent5"/>
              </a:solidFill>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　　に基づくユニバーサルな社会づくりが始まっています　</a:t>
            </a:r>
          </a:p>
        </p:txBody>
      </p:sp>
      <p:sp>
        <p:nvSpPr>
          <p:cNvPr id="3" name="正方形/長方形 2">
            <a:extLst>
              <a:ext uri="{FF2B5EF4-FFF2-40B4-BE49-F238E27FC236}">
                <a16:creationId xmlns:a16="http://schemas.microsoft.com/office/drawing/2014/main" id="{F557E994-8090-400F-A8B1-D9B6F2F286DE}"/>
              </a:ext>
            </a:extLst>
          </p:cNvPr>
          <p:cNvSpPr/>
          <p:nvPr/>
        </p:nvSpPr>
        <p:spPr>
          <a:xfrm>
            <a:off x="492543" y="2950688"/>
            <a:ext cx="11206914" cy="3658659"/>
          </a:xfrm>
          <a:prstGeom prst="rect">
            <a:avLst/>
          </a:prstGeom>
          <a:solidFill>
            <a:schemeClr val="accent4">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8F9FBFD-82AF-46D1-A079-B2D435F48828}"/>
              </a:ext>
            </a:extLst>
          </p:cNvPr>
          <p:cNvSpPr txBox="1"/>
          <p:nvPr/>
        </p:nvSpPr>
        <p:spPr>
          <a:xfrm>
            <a:off x="2624536" y="2203339"/>
            <a:ext cx="6942926"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平成</a:t>
            </a:r>
            <a:r>
              <a:rPr lang="en-US" altLang="ja-JP" sz="2400" dirty="0">
                <a:latin typeface="メイリオ" panose="020B0604030504040204" pitchFamily="50" charset="-128"/>
                <a:ea typeface="メイリオ" panose="020B0604030504040204" pitchFamily="50" charset="-128"/>
              </a:rPr>
              <a:t>29</a:t>
            </a:r>
            <a:r>
              <a:rPr lang="ja-JP" altLang="en-US" sz="2400" dirty="0" smtClean="0">
                <a:latin typeface="メイリオ" panose="020B0604030504040204" pitchFamily="50" charset="-128"/>
                <a:ea typeface="メイリオ" panose="020B0604030504040204" pitchFamily="50" charset="-128"/>
              </a:rPr>
              <a:t>年（</a:t>
            </a:r>
            <a:r>
              <a:rPr lang="en-US" altLang="ja-JP" sz="2400" dirty="0" smtClean="0">
                <a:latin typeface="メイリオ" panose="020B0604030504040204" pitchFamily="50" charset="-128"/>
                <a:ea typeface="メイリオ" panose="020B0604030504040204" pitchFamily="50" charset="-128"/>
              </a:rPr>
              <a:t>2017</a:t>
            </a:r>
            <a:r>
              <a:rPr lang="ja-JP" altLang="en-US" sz="2400" dirty="0" smtClean="0">
                <a:latin typeface="メイリオ" panose="020B0604030504040204" pitchFamily="50" charset="-128"/>
                <a:ea typeface="メイリオ" panose="020B0604030504040204" pitchFamily="50" charset="-128"/>
              </a:rPr>
              <a:t>年）２月</a:t>
            </a: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日関係閣僚会議決定</a:t>
            </a:r>
            <a:endParaRPr kumimoji="1" lang="ja-JP" altLang="en-US" sz="2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370D40C-0DB0-4449-9694-886DC9F98F4A}"/>
              </a:ext>
            </a:extLst>
          </p:cNvPr>
          <p:cNvSpPr txBox="1"/>
          <p:nvPr/>
        </p:nvSpPr>
        <p:spPr>
          <a:xfrm>
            <a:off x="798701" y="3374614"/>
            <a:ext cx="10607040" cy="3046988"/>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●障害の有無にかかわらず、女性も男性も、高齢者も若者も、すべての人が　</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お互いの人権や尊厳を大切にし、支え合い、誰もが生き生きとした人生を</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享受することのできる</a:t>
            </a:r>
            <a:r>
              <a:rPr kumimoji="1" lang="ja-JP" altLang="en-US" sz="2400" b="1" dirty="0">
                <a:latin typeface="メイリオ" panose="020B0604030504040204" pitchFamily="50" charset="-128"/>
                <a:ea typeface="メイリオ" panose="020B0604030504040204" pitchFamily="50" charset="-128"/>
              </a:rPr>
              <a:t>「共生社会」</a:t>
            </a:r>
            <a:r>
              <a:rPr kumimoji="1" lang="ja-JP" altLang="en-US" sz="2400" dirty="0">
                <a:latin typeface="メイリオ" panose="020B0604030504040204" pitchFamily="50" charset="-128"/>
                <a:ea typeface="メイリオ" panose="020B0604030504040204" pitchFamily="50" charset="-128"/>
              </a:rPr>
              <a:t>を実現することを目指す。</a:t>
            </a:r>
          </a:p>
          <a:p>
            <a:endParaRPr lang="ja-JP" altLang="en-US"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●この「共生社会」は、さまざまな状況や状態の人々がすべて分け隔てなく</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包摂され、障害のある人もない人も、</a:t>
            </a:r>
            <a:r>
              <a:rPr kumimoji="1" lang="ja-JP" altLang="en-US" sz="2400" u="sng" dirty="0">
                <a:latin typeface="メイリオ" panose="020B0604030504040204" pitchFamily="50" charset="-128"/>
                <a:ea typeface="メイリオ" panose="020B0604030504040204" pitchFamily="50" charset="-128"/>
              </a:rPr>
              <a:t>支え手側と受け手側に分かれること</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なく共に支え合い、多様な個人の能力が発揮されている活力ある社会</a:t>
            </a:r>
            <a:r>
              <a:rPr kumimoji="1" lang="ja-JP" altLang="en-US" sz="2400" dirty="0">
                <a:latin typeface="メイリオ" panose="020B0604030504040204" pitchFamily="50" charset="-128"/>
                <a:ea typeface="メイリオ" panose="020B0604030504040204" pitchFamily="50" charset="-128"/>
              </a:rPr>
              <a:t>であ</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る。</a:t>
            </a:r>
          </a:p>
        </p:txBody>
      </p:sp>
    </p:spTree>
    <p:extLst>
      <p:ext uri="{BB962C8B-B14F-4D97-AF65-F5344CB8AC3E}">
        <p14:creationId xmlns:p14="http://schemas.microsoft.com/office/powerpoint/2010/main" val="395579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2376" y="179295"/>
            <a:ext cx="11779624" cy="649408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2000</a:t>
            </a:r>
            <a:r>
              <a:rPr kumimoji="1" lang="ja-JP" altLang="en-US" sz="3200" b="1" dirty="0">
                <a:latin typeface="メイリオ" panose="020B0604030504040204" pitchFamily="50" charset="-128"/>
                <a:ea typeface="メイリオ" panose="020B0604030504040204" pitchFamily="50" charset="-128"/>
              </a:rPr>
              <a:t>年　</a:t>
            </a:r>
            <a:r>
              <a:rPr kumimoji="1" lang="ja-JP" altLang="en-US" sz="3200" b="1" dirty="0" smtClean="0">
                <a:latin typeface="メイリオ" panose="020B0604030504040204" pitchFamily="50" charset="-128"/>
                <a:ea typeface="メイリオ" panose="020B0604030504040204" pitchFamily="50" charset="-128"/>
              </a:rPr>
              <a:t>「交通</a:t>
            </a:r>
            <a:r>
              <a:rPr kumimoji="1" lang="ja-JP" altLang="en-US" sz="3200" b="1" dirty="0">
                <a:latin typeface="メイリオ" panose="020B0604030504040204" pitchFamily="50" charset="-128"/>
                <a:ea typeface="メイリオ" panose="020B0604030504040204" pitchFamily="50" charset="-128"/>
              </a:rPr>
              <a:t>バリアフリー法」の</a:t>
            </a:r>
            <a:r>
              <a:rPr kumimoji="1" lang="ja-JP" altLang="en-US" sz="3200" b="1" dirty="0" smtClean="0">
                <a:latin typeface="メイリオ" panose="020B0604030504040204" pitchFamily="50" charset="-128"/>
                <a:ea typeface="メイリオ" panose="020B0604030504040204" pitchFamily="50" charset="-128"/>
              </a:rPr>
              <a:t>施行</a:t>
            </a:r>
          </a:p>
          <a:p>
            <a:endParaRPr kumimoji="1" lang="ja-JP" altLang="en-US" sz="3200" b="1" dirty="0">
              <a:latin typeface="メイリオ" panose="020B0604030504040204" pitchFamily="50" charset="-128"/>
              <a:ea typeface="メイリオ" panose="020B0604030504040204" pitchFamily="50" charset="-128"/>
            </a:endParaRPr>
          </a:p>
          <a:p>
            <a:r>
              <a:rPr kumimoji="1" lang="en-US" altLang="ja-JP" sz="3200" b="1" dirty="0" smtClean="0">
                <a:latin typeface="メイリオ" panose="020B0604030504040204" pitchFamily="50" charset="-128"/>
                <a:ea typeface="メイリオ" panose="020B0604030504040204" pitchFamily="50" charset="-128"/>
              </a:rPr>
              <a:t>2006</a:t>
            </a:r>
            <a:r>
              <a:rPr kumimoji="1" lang="ja-JP" altLang="en-US" sz="3200" b="1" dirty="0">
                <a:latin typeface="メイリオ" panose="020B0604030504040204" pitchFamily="50" charset="-128"/>
                <a:ea typeface="メイリオ" panose="020B0604030504040204" pitchFamily="50" charset="-128"/>
              </a:rPr>
              <a:t>年　</a:t>
            </a:r>
            <a:r>
              <a:rPr kumimoji="1" lang="ja-JP" altLang="en-US" sz="3200" b="1" dirty="0" smtClean="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ハートビル法</a:t>
            </a:r>
            <a:r>
              <a:rPr lang="ja-JP" altLang="en-US" sz="3200" b="1" dirty="0">
                <a:latin typeface="メイリオ" panose="020B0604030504040204" pitchFamily="50" charset="-128"/>
                <a:ea typeface="メイリオ" panose="020B0604030504040204" pitchFamily="50" charset="-128"/>
              </a:rPr>
              <a:t>と交通バリアフリー法を一体化させた</a:t>
            </a: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バリアフリー法</a:t>
            </a:r>
            <a:r>
              <a:rPr lang="ja-JP" altLang="en-US" sz="3200" b="1" dirty="0">
                <a:latin typeface="メイリオ" panose="020B0604030504040204" pitchFamily="50" charset="-128"/>
                <a:ea typeface="メイリオ" panose="020B0604030504040204" pitchFamily="50" charset="-128"/>
              </a:rPr>
              <a:t>」を施行</a:t>
            </a:r>
          </a:p>
          <a:p>
            <a:r>
              <a:rPr kumimoji="1" lang="ja-JP" altLang="en-US" sz="3200" b="1" dirty="0" smtClean="0">
                <a:latin typeface="メイリオ" panose="020B0604030504040204" pitchFamily="50" charset="-128"/>
                <a:ea typeface="メイリオ" panose="020B0604030504040204" pitchFamily="50" charset="-128"/>
              </a:rPr>
              <a:t>　　　　　「</a:t>
            </a:r>
            <a:r>
              <a:rPr kumimoji="1" lang="ja-JP" altLang="en-US" sz="3200" b="1" dirty="0">
                <a:latin typeface="メイリオ" panose="020B0604030504040204" pitchFamily="50" charset="-128"/>
                <a:ea typeface="メイリオ" panose="020B0604030504040204" pitchFamily="50" charset="-128"/>
              </a:rPr>
              <a:t>障害者権利条約」</a:t>
            </a:r>
            <a:r>
              <a:rPr lang="ja-JP" altLang="en-US" sz="3200" b="1" dirty="0">
                <a:latin typeface="メイリオ" panose="020B0604030504040204" pitchFamily="50" charset="-128"/>
                <a:ea typeface="メイリオ" panose="020B0604030504040204" pitchFamily="50" charset="-128"/>
              </a:rPr>
              <a:t>が国連で</a:t>
            </a:r>
            <a:r>
              <a:rPr lang="ja-JP" altLang="en-US" sz="3200" b="1" dirty="0" smtClean="0">
                <a:latin typeface="メイリオ" panose="020B0604030504040204" pitchFamily="50" charset="-128"/>
                <a:ea typeface="メイリオ" panose="020B0604030504040204" pitchFamily="50" charset="-128"/>
              </a:rPr>
              <a:t>採択</a:t>
            </a: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endParaRPr lang="ja-JP" altLang="en-US" sz="3200" b="1" dirty="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2011</a:t>
            </a:r>
            <a:r>
              <a:rPr lang="ja-JP" altLang="en-US" sz="3200" b="1" dirty="0">
                <a:latin typeface="メイリオ" panose="020B0604030504040204" pitchFamily="50" charset="-128"/>
                <a:ea typeface="メイリオ" panose="020B0604030504040204" pitchFamily="50" charset="-128"/>
              </a:rPr>
              <a:t>年　「障害者基本法」が改正</a:t>
            </a:r>
          </a:p>
          <a:p>
            <a:endParaRPr lang="ja-JP" altLang="en-US" sz="3200" b="1" dirty="0" smtClean="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2014</a:t>
            </a:r>
            <a:r>
              <a:rPr lang="ja-JP" altLang="en-US" sz="3200" b="1" dirty="0">
                <a:latin typeface="メイリオ" panose="020B0604030504040204" pitchFamily="50" charset="-128"/>
                <a:ea typeface="メイリオ" panose="020B0604030504040204" pitchFamily="50" charset="-128"/>
              </a:rPr>
              <a:t>年　「障害者権利条約」を日本が締結</a:t>
            </a:r>
          </a:p>
          <a:p>
            <a:endParaRPr lang="ja-JP" altLang="en-US" sz="3200" b="1" dirty="0" smtClean="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2016</a:t>
            </a:r>
            <a:r>
              <a:rPr lang="ja-JP" altLang="en-US" sz="3200" b="1" dirty="0">
                <a:latin typeface="メイリオ" panose="020B0604030504040204" pitchFamily="50" charset="-128"/>
                <a:ea typeface="メイリオ" panose="020B0604030504040204" pitchFamily="50" charset="-128"/>
              </a:rPr>
              <a:t>年　「障害者差別解消法」を施行</a:t>
            </a:r>
          </a:p>
          <a:p>
            <a:endParaRPr lang="ja-JP" altLang="en-US" sz="3200" b="1" dirty="0" smtClean="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2018</a:t>
            </a:r>
            <a:r>
              <a:rPr lang="ja-JP" altLang="en-US" sz="3200" b="1" dirty="0">
                <a:latin typeface="メイリオ" panose="020B0604030504040204" pitchFamily="50" charset="-128"/>
                <a:ea typeface="メイリオ" panose="020B0604030504040204" pitchFamily="50" charset="-128"/>
              </a:rPr>
              <a:t>年　</a:t>
            </a:r>
            <a:r>
              <a:rPr lang="ja-JP" altLang="en-US" sz="3200" b="1" dirty="0" smtClean="0">
                <a:latin typeface="メイリオ" panose="020B0604030504040204" pitchFamily="50" charset="-128"/>
                <a:ea typeface="メイリオ" panose="020B0604030504040204" pitchFamily="50" charset="-128"/>
              </a:rPr>
              <a:t>「バリアフリー法</a:t>
            </a:r>
            <a:r>
              <a:rPr lang="ja-JP" altLang="en-US" sz="3200" b="1" dirty="0">
                <a:latin typeface="メイリオ" panose="020B0604030504040204" pitchFamily="50" charset="-128"/>
                <a:ea typeface="メイリオ" panose="020B0604030504040204" pitchFamily="50" charset="-128"/>
              </a:rPr>
              <a:t>」を改正</a:t>
            </a:r>
            <a:r>
              <a:rPr kumimoji="1" lang="ja-JP" altLang="en-US" sz="3200" b="1"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88468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058" y="145818"/>
            <a:ext cx="11303094" cy="769441"/>
          </a:xfrm>
          <a:prstGeom prst="rect">
            <a:avLst/>
          </a:prstGeom>
          <a:noFill/>
        </p:spPr>
        <p:txBody>
          <a:bodyPr wrap="none" rtlCol="0">
            <a:spAutoFit/>
          </a:bodyPr>
          <a:lstStyle/>
          <a:p>
            <a:r>
              <a:rPr lang="ja-JP" altLang="en-US" sz="4400" b="1" u="sng" dirty="0">
                <a:latin typeface="メイリオ" panose="020B0604030504040204" pitchFamily="50" charset="-128"/>
                <a:ea typeface="メイリオ" panose="020B0604030504040204" pitchFamily="50" charset="-128"/>
              </a:rPr>
              <a:t>障害者差別解消法（平成</a:t>
            </a:r>
            <a:r>
              <a:rPr lang="en-US" altLang="ja-JP" sz="4400" b="1" u="sng" dirty="0">
                <a:latin typeface="メイリオ" panose="020B0604030504040204" pitchFamily="50" charset="-128"/>
                <a:ea typeface="メイリオ" panose="020B0604030504040204" pitchFamily="50" charset="-128"/>
              </a:rPr>
              <a:t>28</a:t>
            </a:r>
            <a:r>
              <a:rPr lang="ja-JP" altLang="en-US" sz="4400" b="1" u="sng" dirty="0">
                <a:latin typeface="メイリオ" panose="020B0604030504040204" pitchFamily="50" charset="-128"/>
                <a:ea typeface="メイリオ" panose="020B0604030504040204" pitchFamily="50" charset="-128"/>
              </a:rPr>
              <a:t>年</a:t>
            </a:r>
            <a:r>
              <a:rPr lang="en-US" altLang="ja-JP" sz="4400" b="1" u="sng" dirty="0">
                <a:latin typeface="メイリオ" panose="020B0604030504040204" pitchFamily="50" charset="-128"/>
                <a:ea typeface="メイリオ" panose="020B0604030504040204" pitchFamily="50" charset="-128"/>
              </a:rPr>
              <a:t>4</a:t>
            </a:r>
            <a:r>
              <a:rPr lang="ja-JP" altLang="en-US" sz="4400" b="1" u="sng" dirty="0">
                <a:latin typeface="メイリオ" panose="020B0604030504040204" pitchFamily="50" charset="-128"/>
                <a:ea typeface="メイリオ" panose="020B0604030504040204" pitchFamily="50" charset="-128"/>
              </a:rPr>
              <a:t>月</a:t>
            </a:r>
            <a:r>
              <a:rPr lang="en-US" altLang="ja-JP" sz="4400" b="1" u="sng" dirty="0">
                <a:latin typeface="メイリオ" panose="020B0604030504040204" pitchFamily="50" charset="-128"/>
                <a:ea typeface="メイリオ" panose="020B0604030504040204" pitchFamily="50" charset="-128"/>
              </a:rPr>
              <a:t>1</a:t>
            </a:r>
            <a:r>
              <a:rPr lang="ja-JP" altLang="en-US" sz="4400" b="1" u="sng" dirty="0">
                <a:latin typeface="メイリオ" panose="020B0604030504040204" pitchFamily="50" charset="-128"/>
                <a:ea typeface="メイリオ" panose="020B0604030504040204" pitchFamily="50" charset="-128"/>
              </a:rPr>
              <a:t>日施行）</a:t>
            </a:r>
          </a:p>
        </p:txBody>
      </p:sp>
      <p:sp>
        <p:nvSpPr>
          <p:cNvPr id="3" name="テキスト ボックス 2"/>
          <p:cNvSpPr txBox="1"/>
          <p:nvPr/>
        </p:nvSpPr>
        <p:spPr>
          <a:xfrm>
            <a:off x="1673436" y="1131679"/>
            <a:ext cx="57246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不当な差別的取扱いの禁止</a:t>
            </a:r>
          </a:p>
        </p:txBody>
      </p:sp>
      <p:sp>
        <p:nvSpPr>
          <p:cNvPr id="4" name="テキスト ボックス 3"/>
          <p:cNvSpPr txBox="1"/>
          <p:nvPr/>
        </p:nvSpPr>
        <p:spPr>
          <a:xfrm>
            <a:off x="1673436" y="1965723"/>
            <a:ext cx="3877985" cy="646331"/>
          </a:xfrm>
          <a:prstGeom prst="rect">
            <a:avLst/>
          </a:prstGeom>
          <a:noFill/>
        </p:spPr>
        <p:txBody>
          <a:bodyPr wrap="none" rtlCol="0">
            <a:spAutoFit/>
          </a:bodyPr>
          <a:lstStyle/>
          <a:p>
            <a:r>
              <a:rPr lang="ja-JP" altLang="en-US" sz="3600" b="1" dirty="0">
                <a:solidFill>
                  <a:srgbClr val="FF0000"/>
                </a:solidFill>
                <a:latin typeface="メイリオ" panose="020B0604030504040204" pitchFamily="50" charset="-128"/>
                <a:ea typeface="メイリオ" panose="020B0604030504040204" pitchFamily="50" charset="-128"/>
              </a:rPr>
              <a:t>合理的配慮の提供</a:t>
            </a:r>
          </a:p>
        </p:txBody>
      </p:sp>
      <p:grpSp>
        <p:nvGrpSpPr>
          <p:cNvPr id="10" name="グループ化 9"/>
          <p:cNvGrpSpPr/>
          <p:nvPr/>
        </p:nvGrpSpPr>
        <p:grpSpPr>
          <a:xfrm>
            <a:off x="632393" y="793630"/>
            <a:ext cx="1041043" cy="1432560"/>
            <a:chOff x="1296785" y="1429789"/>
            <a:chExt cx="1041043" cy="1432560"/>
          </a:xfrm>
        </p:grpSpPr>
        <p:cxnSp>
          <p:nvCxnSpPr>
            <p:cNvPr id="6" name="直線矢印コネクタ 5"/>
            <p:cNvCxnSpPr/>
            <p:nvPr/>
          </p:nvCxnSpPr>
          <p:spPr>
            <a:xfrm>
              <a:off x="1296785" y="1995055"/>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p:cNvCxnSpPr/>
            <p:nvPr/>
          </p:nvCxnSpPr>
          <p:spPr>
            <a:xfrm>
              <a:off x="1296785" y="2862349"/>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296785" y="1429789"/>
              <a:ext cx="0" cy="1429789"/>
            </a:xfrm>
            <a:prstGeom prst="line">
              <a:avLst/>
            </a:prstGeom>
            <a:ln w="28575"/>
          </p:spPr>
          <p:style>
            <a:lnRef idx="1">
              <a:schemeClr val="dk1"/>
            </a:lnRef>
            <a:fillRef idx="0">
              <a:schemeClr val="dk1"/>
            </a:fillRef>
            <a:effectRef idx="0">
              <a:schemeClr val="dk1"/>
            </a:effectRef>
            <a:fontRef idx="minor">
              <a:schemeClr val="tx1"/>
            </a:fontRef>
          </p:style>
        </p:cxnSp>
      </p:grpSp>
      <p:pic>
        <p:nvPicPr>
          <p:cNvPr id="11" name="図 10">
            <a:extLst>
              <a:ext uri="{FF2B5EF4-FFF2-40B4-BE49-F238E27FC236}">
                <a16:creationId xmlns:a16="http://schemas.microsoft.com/office/drawing/2014/main" id="{164CB30B-713F-4496-B074-CEF1C81AFD98}"/>
              </a:ext>
            </a:extLst>
          </p:cNvPr>
          <p:cNvPicPr>
            <a:picLocks noChangeAspect="1"/>
          </p:cNvPicPr>
          <p:nvPr/>
        </p:nvPicPr>
        <p:blipFill>
          <a:blip r:embed="rId3"/>
          <a:stretch>
            <a:fillRect/>
          </a:stretch>
        </p:blipFill>
        <p:spPr>
          <a:xfrm>
            <a:off x="2515889" y="2472702"/>
            <a:ext cx="9244682" cy="4385298"/>
          </a:xfrm>
          <a:prstGeom prst="rect">
            <a:avLst/>
          </a:prstGeom>
        </p:spPr>
      </p:pic>
    </p:spTree>
    <p:extLst>
      <p:ext uri="{BB962C8B-B14F-4D97-AF65-F5344CB8AC3E}">
        <p14:creationId xmlns:p14="http://schemas.microsoft.com/office/powerpoint/2010/main" val="164411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4322618" y="458367"/>
            <a:ext cx="7686232" cy="6214659"/>
          </a:xfrm>
          <a:prstGeom prst="rect">
            <a:avLst/>
          </a:prstGeom>
        </p:spPr>
      </p:pic>
      <p:sp>
        <p:nvSpPr>
          <p:cNvPr id="11" name="テキスト ボックス 10"/>
          <p:cNvSpPr txBox="1"/>
          <p:nvPr/>
        </p:nvSpPr>
        <p:spPr>
          <a:xfrm>
            <a:off x="256873" y="299968"/>
            <a:ext cx="6364243" cy="2185214"/>
          </a:xfrm>
          <a:prstGeom prst="rect">
            <a:avLst/>
          </a:prstGeom>
          <a:noFill/>
        </p:spPr>
        <p:txBody>
          <a:bodyPr wrap="none" rtlCol="0">
            <a:spAutoFit/>
          </a:bodyPr>
          <a:lstStyle/>
          <a:p>
            <a:r>
              <a:rPr lang="ja-JP" altLang="en-US" sz="2800" b="1" dirty="0">
                <a:latin typeface="メイリオ" panose="020B0604030504040204" pitchFamily="50" charset="-128"/>
                <a:ea typeface="メイリオ" panose="020B0604030504040204" pitchFamily="50" charset="-128"/>
              </a:rPr>
              <a:t>東京都</a:t>
            </a:r>
          </a:p>
          <a:p>
            <a:r>
              <a:rPr lang="ja-JP" altLang="en-US" sz="3600" b="1" dirty="0">
                <a:latin typeface="メイリオ" panose="020B0604030504040204" pitchFamily="50" charset="-128"/>
                <a:ea typeface="メイリオ" panose="020B0604030504040204" pitchFamily="50" charset="-128"/>
              </a:rPr>
              <a:t>障害者への理解促進及び</a:t>
            </a:r>
          </a:p>
          <a:p>
            <a:r>
              <a:rPr lang="ja-JP" altLang="en-US" sz="3600" b="1" dirty="0">
                <a:latin typeface="メイリオ" panose="020B0604030504040204" pitchFamily="50" charset="-128"/>
                <a:ea typeface="メイリオ" panose="020B0604030504040204" pitchFamily="50" charset="-128"/>
              </a:rPr>
              <a:t>差別解消の推進に関する条例</a:t>
            </a:r>
          </a:p>
          <a:p>
            <a:r>
              <a:rPr lang="ja-JP" altLang="en-US" sz="3600" b="1" dirty="0">
                <a:latin typeface="メイリオ" panose="020B0604030504040204" pitchFamily="50" charset="-128"/>
                <a:ea typeface="メイリオ" panose="020B0604030504040204" pitchFamily="50" charset="-128"/>
              </a:rPr>
              <a:t>（平成</a:t>
            </a:r>
            <a:r>
              <a:rPr lang="en-US" altLang="ja-JP" sz="3600" b="1" dirty="0">
                <a:latin typeface="メイリオ" panose="020B0604030504040204" pitchFamily="50" charset="-128"/>
                <a:ea typeface="メイリオ" panose="020B0604030504040204" pitchFamily="50" charset="-128"/>
              </a:rPr>
              <a:t>30</a:t>
            </a:r>
            <a:r>
              <a:rPr lang="ja-JP" altLang="en-US" sz="3600" b="1" dirty="0">
                <a:latin typeface="メイリオ" panose="020B0604030504040204" pitchFamily="50" charset="-128"/>
                <a:ea typeface="メイリオ" panose="020B0604030504040204" pitchFamily="50" charset="-128"/>
              </a:rPr>
              <a:t>年</a:t>
            </a:r>
            <a:r>
              <a:rPr lang="en-US" altLang="ja-JP" sz="3600" b="1" dirty="0">
                <a:latin typeface="メイリオ" panose="020B0604030504040204" pitchFamily="50" charset="-128"/>
                <a:ea typeface="メイリオ" panose="020B0604030504040204" pitchFamily="50" charset="-128"/>
              </a:rPr>
              <a:t>10</a:t>
            </a:r>
            <a:r>
              <a:rPr lang="ja-JP" altLang="en-US" sz="3600" b="1" dirty="0">
                <a:latin typeface="メイリオ" panose="020B0604030504040204" pitchFamily="50" charset="-128"/>
                <a:ea typeface="メイリオ" panose="020B0604030504040204" pitchFamily="50" charset="-128"/>
              </a:rPr>
              <a:t>月</a:t>
            </a:r>
            <a:r>
              <a:rPr lang="en-US" altLang="ja-JP" sz="3600" b="1" dirty="0">
                <a:latin typeface="メイリオ" panose="020B0604030504040204" pitchFamily="50" charset="-128"/>
                <a:ea typeface="メイリオ" panose="020B0604030504040204" pitchFamily="50" charset="-128"/>
              </a:rPr>
              <a:t>1</a:t>
            </a:r>
            <a:r>
              <a:rPr lang="ja-JP" altLang="en-US" sz="3600" b="1" dirty="0">
                <a:latin typeface="メイリオ" panose="020B0604030504040204" pitchFamily="50" charset="-128"/>
                <a:ea typeface="メイリオ" panose="020B0604030504040204" pitchFamily="50" charset="-128"/>
              </a:rPr>
              <a:t>日施行）</a:t>
            </a:r>
          </a:p>
        </p:txBody>
      </p:sp>
    </p:spTree>
    <p:extLst>
      <p:ext uri="{BB962C8B-B14F-4D97-AF65-F5344CB8AC3E}">
        <p14:creationId xmlns:p14="http://schemas.microsoft.com/office/powerpoint/2010/main" val="379093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76029" y="1423056"/>
            <a:ext cx="5450531" cy="769441"/>
          </a:xfrm>
          <a:prstGeom prst="rect">
            <a:avLst/>
          </a:prstGeom>
          <a:noFill/>
        </p:spPr>
        <p:txBody>
          <a:bodyPr wrap="none" rtlCol="0">
            <a:spAutoFit/>
          </a:bodyPr>
          <a:lstStyle/>
          <a:p>
            <a:r>
              <a:rPr lang="ja-JP" altLang="en-US" sz="4400" b="1" dirty="0" smtClean="0">
                <a:latin typeface="メイリオ" panose="020B0604030504040204" pitchFamily="50" charset="-128"/>
                <a:ea typeface="メイリオ" panose="020B0604030504040204" pitchFamily="50" charset="-128"/>
              </a:rPr>
              <a:t>② 障害</a:t>
            </a:r>
            <a:r>
              <a:rPr lang="ja-JP" altLang="en-US" sz="4400" b="1" dirty="0">
                <a:latin typeface="メイリオ" panose="020B0604030504040204" pitchFamily="50" charset="-128"/>
                <a:ea typeface="メイリオ" panose="020B0604030504040204" pitchFamily="50" charset="-128"/>
              </a:rPr>
              <a:t>の社会モデル</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19249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953979" y="3615737"/>
            <a:ext cx="8494633"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「障害」に対する新たな考え方</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障害の社会モデル</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とは？</a:t>
            </a:r>
            <a:endParaRPr kumimoji="1" lang="ja-JP" altLang="en-US" sz="24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365" y="4195842"/>
            <a:ext cx="3945270" cy="2406977"/>
          </a:xfrm>
          <a:prstGeom prst="rect">
            <a:avLst/>
          </a:prstGeom>
        </p:spPr>
      </p:pic>
    </p:spTree>
    <p:extLst>
      <p:ext uri="{BB962C8B-B14F-4D97-AF65-F5344CB8AC3E}">
        <p14:creationId xmlns:p14="http://schemas.microsoft.com/office/powerpoint/2010/main" val="237720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036443" y="2222578"/>
            <a:ext cx="2435366" cy="3320954"/>
          </a:xfrm>
          <a:prstGeom prst="rect">
            <a:avLst/>
          </a:prstGeom>
        </p:spPr>
      </p:pic>
      <p:pic>
        <p:nvPicPr>
          <p:cNvPr id="7" name="図 6"/>
          <p:cNvPicPr>
            <a:picLocks noChangeAspect="1"/>
          </p:cNvPicPr>
          <p:nvPr/>
        </p:nvPicPr>
        <p:blipFill>
          <a:blip r:embed="rId4"/>
          <a:stretch>
            <a:fillRect/>
          </a:stretch>
        </p:blipFill>
        <p:spPr>
          <a:xfrm>
            <a:off x="8798066" y="1247389"/>
            <a:ext cx="831685" cy="975189"/>
          </a:xfrm>
          <a:prstGeom prst="rect">
            <a:avLst/>
          </a:prstGeom>
        </p:spPr>
      </p:pic>
      <p:grpSp>
        <p:nvGrpSpPr>
          <p:cNvPr id="10" name="グループ化 9"/>
          <p:cNvGrpSpPr/>
          <p:nvPr/>
        </p:nvGrpSpPr>
        <p:grpSpPr>
          <a:xfrm>
            <a:off x="1496290" y="3132841"/>
            <a:ext cx="9326881" cy="2427316"/>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C2EDEC2A-F6AF-4465-8F3A-A3AE40D4A836}"/>
              </a:ext>
            </a:extLst>
          </p:cNvPr>
          <p:cNvSpPr txBox="1"/>
          <p:nvPr/>
        </p:nvSpPr>
        <p:spPr>
          <a:xfrm>
            <a:off x="379409" y="579786"/>
            <a:ext cx="6711504" cy="646331"/>
          </a:xfrm>
          <a:prstGeom prst="rect">
            <a:avLst/>
          </a:prstGeom>
          <a:noFill/>
        </p:spPr>
        <p:txBody>
          <a:bodyPr wrap="square" rtlCol="0">
            <a:spAutoFit/>
          </a:bodyPr>
          <a:lstStyle/>
          <a:p>
            <a:r>
              <a:rPr kumimoji="1" lang="en-US" altLang="ja-JP" sz="3600" b="1" dirty="0">
                <a:latin typeface="メイリオ" panose="020B0604030504040204" pitchFamily="50" charset="-128"/>
                <a:ea typeface="メイリオ" panose="020B0604030504040204" pitchFamily="50" charset="-128"/>
              </a:rPr>
              <a:t>『</a:t>
            </a:r>
            <a:r>
              <a:rPr kumimoji="1" lang="ja-JP" altLang="en-US" sz="3600" b="1" dirty="0">
                <a:latin typeface="メイリオ" panose="020B0604030504040204" pitchFamily="50" charset="-128"/>
                <a:ea typeface="メイリオ" panose="020B0604030504040204" pitchFamily="50" charset="-128"/>
              </a:rPr>
              <a:t>障害の社会モデル</a:t>
            </a:r>
            <a:r>
              <a:rPr kumimoji="1" lang="en-US" altLang="ja-JP" sz="3600" b="1" dirty="0">
                <a:latin typeface="メイリオ" panose="020B0604030504040204" pitchFamily="50" charset="-128"/>
                <a:ea typeface="メイリオ" panose="020B0604030504040204" pitchFamily="50" charset="-128"/>
              </a:rPr>
              <a:t>』</a:t>
            </a:r>
            <a:r>
              <a:rPr kumimoji="1" lang="ja-JP" altLang="en-US" sz="3600" b="1" dirty="0">
                <a:latin typeface="メイリオ" panose="020B0604030504040204" pitchFamily="50" charset="-128"/>
                <a:ea typeface="メイリオ" panose="020B0604030504040204" pitchFamily="50" charset="-128"/>
              </a:rPr>
              <a:t>とは？　</a:t>
            </a:r>
          </a:p>
        </p:txBody>
      </p:sp>
    </p:spTree>
    <p:extLst>
      <p:ext uri="{BB962C8B-B14F-4D97-AF65-F5344CB8AC3E}">
        <p14:creationId xmlns:p14="http://schemas.microsoft.com/office/powerpoint/2010/main" val="113591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70701" y="714221"/>
            <a:ext cx="3005951" cy="769441"/>
          </a:xfrm>
          <a:prstGeom prst="rect">
            <a:avLst/>
          </a:prstGeom>
          <a:noFill/>
        </p:spPr>
        <p:txBody>
          <a:bodyPr wrap="none" rtlCol="0">
            <a:spAutoFit/>
          </a:bodyPr>
          <a:lstStyle/>
          <a:p>
            <a:r>
              <a:rPr lang="ja-JP" altLang="en-US" sz="4400" b="1" dirty="0">
                <a:latin typeface="メイリオ" panose="020B0604030504040204" pitchFamily="50" charset="-128"/>
                <a:ea typeface="メイリオ" panose="020B0604030504040204" pitchFamily="50" charset="-128"/>
              </a:rPr>
              <a:t>医学モデル</a:t>
            </a:r>
          </a:p>
        </p:txBody>
      </p:sp>
      <p:pic>
        <p:nvPicPr>
          <p:cNvPr id="3" name="図 2"/>
          <p:cNvPicPr>
            <a:picLocks noChangeAspect="1"/>
          </p:cNvPicPr>
          <p:nvPr/>
        </p:nvPicPr>
        <p:blipFill>
          <a:blip r:embed="rId4"/>
          <a:stretch>
            <a:fillRect/>
          </a:stretch>
        </p:blipFill>
        <p:spPr>
          <a:xfrm>
            <a:off x="8936631" y="714221"/>
            <a:ext cx="1716969" cy="2341321"/>
          </a:xfrm>
          <a:prstGeom prst="rect">
            <a:avLst/>
          </a:prstGeom>
        </p:spPr>
      </p:pic>
      <p:pic>
        <p:nvPicPr>
          <p:cNvPr id="4" name="図 3"/>
          <p:cNvPicPr>
            <a:picLocks noChangeAspect="1"/>
          </p:cNvPicPr>
          <p:nvPr/>
        </p:nvPicPr>
        <p:blipFill>
          <a:blip r:embed="rId5"/>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この人は、</a:t>
            </a:r>
            <a:r>
              <a:rPr lang="ja-JP" altLang="ja-JP" sz="2800" b="1" dirty="0">
                <a:latin typeface="メイリオ" panose="020B0604030504040204" pitchFamily="50" charset="-128"/>
                <a:ea typeface="メイリオ" panose="020B0604030504040204" pitchFamily="50" charset="-128"/>
              </a:rPr>
              <a:t>肢体不自由の「障害」を持っているから、階段が使えない</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397012"/>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リハビリして治してほしいけど</a:t>
            </a:r>
            <a:r>
              <a:rPr kumimoji="1" lang="ja-JP" altLang="en-US" sz="2800" b="1" dirty="0">
                <a:latin typeface="メイリオ" panose="020B0604030504040204" pitchFamily="50" charset="-128"/>
                <a:ea typeface="メイリオ" panose="020B0604030504040204" pitchFamily="50" charset="-128"/>
              </a:rPr>
              <a:t>可哀そうだから、エレベーターをつけよう</a:t>
            </a:r>
          </a:p>
        </p:txBody>
      </p:sp>
      <p:graphicFrame>
        <p:nvGraphicFramePr>
          <p:cNvPr id="10" name="オブジェクト 9"/>
          <p:cNvGraphicFramePr>
            <a:graphicFrameLocks noChangeAspect="1"/>
          </p:cNvGraphicFramePr>
          <p:nvPr>
            <p:extLst/>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spid="_x0000_s1052" r:id="rId6" imgW="4990320" imgH="5142600" progId="">
                  <p:embed/>
                </p:oleObj>
              </mc:Choice>
              <mc:Fallback>
                <p:oleObj r:id="rId6" imgW="4990320" imgH="5142600" progId="">
                  <p:embed/>
                  <p:pic>
                    <p:nvPicPr>
                      <p:cNvPr id="10" name="オブジェクト 9"/>
                      <p:cNvPicPr/>
                      <p:nvPr/>
                    </p:nvPicPr>
                    <p:blipFill>
                      <a:blip r:embed="rId7"/>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4"/>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2363595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1884</Words>
  <PresentationFormat>ワイド画面</PresentationFormat>
  <Paragraphs>201</Paragraphs>
  <Slides>14</Slides>
  <Notes>14</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0</vt:i4>
      </vt:variant>
      <vt:variant>
        <vt:lpstr>スライド タイトル</vt:lpstr>
      </vt:variant>
      <vt:variant>
        <vt:i4>14</vt:i4>
      </vt:variant>
    </vt:vector>
  </HeadingPairs>
  <TitlesOfParts>
    <vt:vector size="19"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2019-03-28T10:12:34Z</cp:lastPrinted>
  <dcterms:created xsi:type="dcterms:W3CDTF">2019-02-04T01:06:46Z</dcterms:created>
  <dcterms:modified xsi:type="dcterms:W3CDTF">2019-04-03T08:03:34Z</dcterms:modified>
</cp:coreProperties>
</file>