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3" r:id="rId2"/>
    <p:sldId id="304" r:id="rId3"/>
    <p:sldId id="305" r:id="rId4"/>
    <p:sldId id="273" r:id="rId5"/>
    <p:sldId id="306" r:id="rId6"/>
    <p:sldId id="307" r:id="rId7"/>
    <p:sldId id="279" r:id="rId8"/>
    <p:sldId id="308" r:id="rId9"/>
    <p:sldId id="310" r:id="rId10"/>
    <p:sldId id="309" r:id="rId11"/>
    <p:sldId id="311" r:id="rId12"/>
    <p:sldId id="312" r:id="rId13"/>
    <p:sldId id="313" r:id="rId14"/>
    <p:sldId id="314" r:id="rId15"/>
    <p:sldId id="315" r:id="rId16"/>
    <p:sldId id="316" r:id="rId17"/>
    <p:sldId id="317" r:id="rId18"/>
    <p:sldId id="318" r:id="rId19"/>
    <p:sldId id="319" r:id="rId20"/>
    <p:sldId id="320" r:id="rId21"/>
    <p:sldId id="285" r:id="rId22"/>
    <p:sldId id="321" r:id="rId23"/>
    <p:sldId id="322" r:id="rId24"/>
    <p:sldId id="323" r:id="rId25"/>
    <p:sldId id="324" r:id="rId26"/>
    <p:sldId id="325" r:id="rId27"/>
    <p:sldId id="329" r:id="rId28"/>
    <p:sldId id="291" r:id="rId29"/>
    <p:sldId id="330" r:id="rId30"/>
    <p:sldId id="331" r:id="rId31"/>
    <p:sldId id="332" r:id="rId32"/>
    <p:sldId id="333" r:id="rId33"/>
    <p:sldId id="334" r:id="rId34"/>
    <p:sldId id="335" r:id="rId35"/>
    <p:sldId id="294" r:id="rId36"/>
    <p:sldId id="342" r:id="rId37"/>
    <p:sldId id="336" r:id="rId38"/>
    <p:sldId id="338" r:id="rId39"/>
    <p:sldId id="339" r:id="rId40"/>
    <p:sldId id="298" r:id="rId41"/>
    <p:sldId id="340" r:id="rId42"/>
    <p:sldId id="341" r:id="rId43"/>
    <p:sldId id="301" r:id="rId44"/>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61286" autoAdjust="0"/>
  </p:normalViewPr>
  <p:slideViewPr>
    <p:cSldViewPr snapToGrid="0">
      <p:cViewPr varScale="1">
        <p:scale>
          <a:sx n="57" d="100"/>
          <a:sy n="57"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2019/4/10</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次に接遇のポイントを見ていきましょう。</a:t>
            </a:r>
          </a:p>
          <a:p>
            <a:r>
              <a:rPr kumimoji="1" lang="ja-JP" altLang="en-US" dirty="0"/>
              <a:t>車椅子といってもさまざまなタイプがあります。</a:t>
            </a:r>
          </a:p>
          <a:p>
            <a:r>
              <a:rPr kumimoji="1" lang="ja-JP" altLang="en-US" dirty="0"/>
              <a:t>ここにはおおまかなカテゴリを示しましたが、その中にも大きいもの、小さいものなど種類は多様です。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次は見えない、見えにくいなどの</a:t>
            </a:r>
            <a:r>
              <a:rPr kumimoji="1" lang="ja-JP" altLang="en-US" b="1" u="sng" dirty="0" smtClean="0"/>
              <a:t>視覚障害のある人</a:t>
            </a:r>
            <a:r>
              <a:rPr kumimoji="1" lang="ja-JP" altLang="en-US" dirty="0" smtClean="0"/>
              <a:t>です。</a:t>
            </a:r>
          </a:p>
          <a:p>
            <a:r>
              <a:rPr kumimoji="1" lang="ja-JP" altLang="en-US" dirty="0" smtClean="0"/>
              <a:t>大きくは</a:t>
            </a:r>
            <a:r>
              <a:rPr kumimoji="1" lang="ja-JP" altLang="en-US" b="1" dirty="0" smtClean="0"/>
              <a:t>全く見えない「全盲」と見えにくい「弱視」に分かれます</a:t>
            </a:r>
            <a:r>
              <a:rPr kumimoji="1" lang="ja-JP" altLang="en-US" dirty="0" smtClean="0"/>
              <a:t>。</a:t>
            </a:r>
          </a:p>
          <a:p>
            <a:r>
              <a:rPr kumimoji="1" lang="ja-JP" altLang="en-US" dirty="0" smtClean="0"/>
              <a:t>また、先天的な障害か、後天的かによってその困難さが異なることもあります。</a:t>
            </a:r>
          </a:p>
          <a:p>
            <a:endParaRPr kumimoji="1" lang="ja-JP" altLang="en-US" dirty="0" smtClean="0"/>
          </a:p>
          <a:p>
            <a:r>
              <a:rPr kumimoji="1" lang="ja-JP" altLang="en-US" dirty="0" smtClean="0"/>
              <a:t>一方、色の判別がしにくい、暗いところでは見えにくい、明るいところでは見えにくいなどの</a:t>
            </a:r>
          </a:p>
          <a:p>
            <a:r>
              <a:rPr kumimoji="1" lang="ja-JP" altLang="en-US" dirty="0" smtClean="0"/>
              <a:t>特徴を持っている方もいます。</a:t>
            </a:r>
          </a:p>
          <a:p>
            <a:endParaRPr kumimoji="1" lang="ja-JP" altLang="en-US" dirty="0" smtClean="0"/>
          </a:p>
          <a:p>
            <a:r>
              <a:rPr kumimoji="1" lang="ja-JP" altLang="en-US" dirty="0" smtClean="0"/>
              <a:t>白杖を持っている、盲導犬を使用している、ガイドヘルパーと一緒に歩いている、１人で歩いている</a:t>
            </a:r>
          </a:p>
          <a:p>
            <a:r>
              <a:rPr kumimoji="1" lang="ja-JP" altLang="en-US" dirty="0" smtClean="0"/>
              <a:t>などさまざまです。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dirty="0" smtClean="0"/>
              <a:t>視覚障害者用</a:t>
            </a:r>
            <a:r>
              <a:rPr kumimoji="1" lang="ja-JP" altLang="en-US" dirty="0"/>
              <a:t>誘導ブロックを使用している人もいます。ですから、ブロックの上に何かが置いてあったりすると、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a:t>しかし、視覚障害の方には危険が見えていない場合もあります。</a:t>
            </a:r>
          </a:p>
          <a:p>
            <a:r>
              <a:rPr kumimoji="1" lang="ja-JP" altLang="en-US" dirty="0"/>
              <a:t>安全を確認し、見守ることも重要です。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聴覚障害、言語障害のある方</a:t>
            </a:r>
            <a:r>
              <a:rPr kumimoji="1" lang="ja-JP" altLang="en-US" dirty="0" smtClean="0"/>
              <a:t>の特性です。</a:t>
            </a:r>
          </a:p>
          <a:p>
            <a:r>
              <a:rPr kumimoji="1" lang="ja-JP" altLang="en-US" dirty="0" smtClean="0"/>
              <a:t>外見では、わからないですよね。ですから、障害のあることに気付かれないことが多くあります。</a:t>
            </a:r>
          </a:p>
          <a:p>
            <a:r>
              <a:rPr kumimoji="1" lang="ja-JP" altLang="en-US" dirty="0" smtClean="0"/>
              <a:t>聞こえ方は障害の程度によって個人差があります。補聴器で会話が可能な人もいますが、</a:t>
            </a:r>
          </a:p>
          <a:p>
            <a:r>
              <a:rPr kumimoji="1" lang="ja-JP" altLang="en-US" dirty="0" smtClean="0"/>
              <a:t>うまく聞き取れないこともあります。</a:t>
            </a:r>
          </a:p>
          <a:p>
            <a:r>
              <a:rPr kumimoji="1" lang="ja-JP" altLang="en-US" b="1" dirty="0" smtClean="0"/>
              <a:t>障害が先天性の場合、言語障害を伴うこともあります</a:t>
            </a:r>
            <a:r>
              <a:rPr kumimoji="1" lang="ja-JP" altLang="en-US" dirty="0" smtClean="0"/>
              <a:t>。</a:t>
            </a:r>
          </a:p>
          <a:p>
            <a:r>
              <a:rPr kumimoji="1" lang="ja-JP" altLang="en-US" dirty="0" smtClean="0"/>
              <a:t>また、</a:t>
            </a:r>
            <a:r>
              <a:rPr kumimoji="1" lang="ja-JP" altLang="en-US" b="1" dirty="0" smtClean="0"/>
              <a:t>すべての人が手話ができるわけではありません</a:t>
            </a:r>
            <a:r>
              <a:rPr kumimoji="1" lang="ja-JP" altLang="en-US" dirty="0" smtClean="0"/>
              <a:t>。</a:t>
            </a:r>
            <a:r>
              <a:rPr kumimoji="1" lang="ja-JP" altLang="en-US" b="1" u="sng" dirty="0" smtClean="0"/>
              <a:t>口話や筆談などのコミュニケーションの方法</a:t>
            </a:r>
            <a:r>
              <a:rPr kumimoji="1" lang="ja-JP" altLang="en-US" dirty="0" smtClean="0"/>
              <a:t>もあります。</a:t>
            </a:r>
          </a:p>
          <a:p>
            <a:r>
              <a:rPr kumimoji="1" lang="ja-JP" altLang="en-US" dirty="0" smtClean="0"/>
              <a:t>聴導犬を使用している人もいます。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聴導犬は、聴覚に障害を持っている人が「聞こえない情報」を伝えることを仕事にしています。</a:t>
            </a:r>
          </a:p>
          <a:p>
            <a:r>
              <a:rPr kumimoji="1" lang="ja-JP" altLang="en-US" dirty="0" smtClean="0"/>
              <a:t>聴導犬は小型犬が多いためペットと間違えられることがありますが、聴導犬である表示をつけています。</a:t>
            </a:r>
          </a:p>
          <a:p>
            <a:r>
              <a:rPr kumimoji="1" lang="ja-JP" altLang="en-US" dirty="0" smtClean="0"/>
              <a:t>犬は仕事をしていますので、声をかけたり、触ったりしてはいけません。犬のスペースを確保することも重要です。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a:p>
            <a:r>
              <a:rPr kumimoji="1" lang="ja-JP" altLang="en-US" sz="1200" b="0" kern="1200" dirty="0" smtClean="0">
                <a:solidFill>
                  <a:schemeClr val="tx1"/>
                </a:solidFill>
                <a:effectLst/>
                <a:latin typeface="+mn-lt"/>
                <a:ea typeface="+mn-ea"/>
                <a:cs typeface="+mn-cs"/>
              </a:rPr>
              <a:t>また、認知症の症状のある人もいて、自分の行先がわからなくなるなどの場合もあります。</a:t>
            </a:r>
            <a:endParaRPr kumimoji="1" lang="ja-JP" altLang="en-US" sz="1200" b="0" kern="1200" dirty="0">
              <a:solidFill>
                <a:schemeClr val="tx1"/>
              </a:solidFill>
              <a:effectLst/>
              <a:latin typeface="+mn-lt"/>
              <a:ea typeface="+mn-ea"/>
              <a:cs typeface="+mn-cs"/>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ja-JP" altLang="en-US" b="1" u="sng" dirty="0"/>
              <a:t>肢体不自由の人、車椅子を使用している人</a:t>
            </a:r>
            <a:r>
              <a:rPr kumimoji="1" lang="ja-JP" altLang="en-US" dirty="0"/>
              <a:t>です。</a:t>
            </a:r>
          </a:p>
          <a:p>
            <a:r>
              <a:rPr kumimoji="1" lang="ja-JP" altLang="en-US" b="1" dirty="0" smtClean="0"/>
              <a:t>四肢や体幹に障害があるために歩行が困難</a:t>
            </a:r>
            <a:r>
              <a:rPr kumimoji="1" lang="ja-JP" altLang="en-US" dirty="0" smtClean="0"/>
              <a:t>となり</a:t>
            </a:r>
            <a:r>
              <a:rPr kumimoji="1" lang="ja-JP" altLang="en-US" dirty="0"/>
              <a:t>、杖や義足、車椅子を使用する人がいます。</a:t>
            </a:r>
          </a:p>
          <a:p>
            <a:r>
              <a:rPr kumimoji="1" lang="ja-JP" altLang="en-US" dirty="0" smtClean="0"/>
              <a:t>障害の程度や態様に</a:t>
            </a:r>
            <a:r>
              <a:rPr kumimoji="1" lang="ja-JP" altLang="en-US" dirty="0"/>
              <a:t>よってその困難さには個人差があります。</a:t>
            </a:r>
          </a:p>
          <a:p>
            <a:r>
              <a:rPr kumimoji="1" lang="ja-JP" altLang="en-US" dirty="0"/>
              <a:t>移動をサポートする介助犬を使用している人もいます。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6.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9.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0.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6.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0978661" cy="707886"/>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プログラム③</a:t>
            </a:r>
            <a:r>
              <a:rPr lang="ja-JP" altLang="en-US" sz="4000">
                <a:latin typeface="メイリオ" panose="020B0604030504040204" pitchFamily="50" charset="-128"/>
                <a:ea typeface="メイリオ" panose="020B0604030504040204" pitchFamily="50" charset="-128"/>
              </a:rPr>
              <a:t>　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195842"/>
            <a:ext cx="3945270" cy="2406977"/>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141828"/>
            <a:ext cx="8922673" cy="107721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9" name="図 8"/>
          <p:cNvPicPr>
            <a:picLocks noChangeAspect="1"/>
          </p:cNvPicPr>
          <p:nvPr/>
        </p:nvPicPr>
        <p:blipFill>
          <a:blip r:embed="rId3"/>
          <a:stretch>
            <a:fillRect/>
          </a:stretch>
        </p:blipFill>
        <p:spPr>
          <a:xfrm flipH="1">
            <a:off x="386286" y="191185"/>
            <a:ext cx="1713977" cy="2337242"/>
          </a:xfrm>
          <a:prstGeom prst="rect">
            <a:avLst/>
          </a:prstGeom>
        </p:spPr>
      </p:pic>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41821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 name="テキスト ボックス 1"/>
          <p:cNvSpPr txBox="1"/>
          <p:nvPr/>
        </p:nvSpPr>
        <p:spPr>
          <a:xfrm>
            <a:off x="3081930" y="4220248"/>
            <a:ext cx="1338828" cy="369332"/>
          </a:xfrm>
          <a:prstGeom prst="rect">
            <a:avLst/>
          </a:prstGeom>
          <a:noFill/>
        </p:spPr>
        <p:txBody>
          <a:bodyPr wrap="none" rtlCol="0">
            <a:spAutoFit/>
          </a:bodyPr>
          <a:lstStyle/>
          <a:p>
            <a:r>
              <a:rPr kumimoji="1" lang="ja-JP" altLang="en-US" dirty="0"/>
              <a:t>手動車椅子</a:t>
            </a:r>
          </a:p>
        </p:txBody>
      </p:sp>
      <p:sp>
        <p:nvSpPr>
          <p:cNvPr id="3" name="テキスト ボックス 2"/>
          <p:cNvSpPr txBox="1"/>
          <p:nvPr/>
        </p:nvSpPr>
        <p:spPr>
          <a:xfrm>
            <a:off x="6122512" y="4220248"/>
            <a:ext cx="1338828" cy="369332"/>
          </a:xfrm>
          <a:prstGeom prst="rect">
            <a:avLst/>
          </a:prstGeom>
          <a:noFill/>
        </p:spPr>
        <p:txBody>
          <a:bodyPr wrap="none" rtlCol="0">
            <a:spAutoFit/>
          </a:bodyPr>
          <a:lstStyle/>
          <a:p>
            <a:r>
              <a:rPr kumimoji="1" lang="ja-JP" altLang="en-US" dirty="0"/>
              <a:t>電動車椅子</a:t>
            </a:r>
          </a:p>
        </p:txBody>
      </p:sp>
      <p:sp>
        <p:nvSpPr>
          <p:cNvPr id="11" name="テキスト ボックス 10"/>
          <p:cNvSpPr txBox="1"/>
          <p:nvPr/>
        </p:nvSpPr>
        <p:spPr>
          <a:xfrm>
            <a:off x="9085047" y="4220248"/>
            <a:ext cx="2031325" cy="369332"/>
          </a:xfrm>
          <a:prstGeom prst="rect">
            <a:avLst/>
          </a:prstGeom>
          <a:noFill/>
        </p:spPr>
        <p:txBody>
          <a:bodyPr wrap="none" rtlCol="0">
            <a:spAutoFit/>
          </a:bodyPr>
          <a:lstStyle/>
          <a:p>
            <a:r>
              <a:rPr kumimoji="1" lang="ja-JP" altLang="en-US" dirty="0"/>
              <a:t>リクライニング型</a:t>
            </a:r>
          </a:p>
        </p:txBody>
      </p:sp>
      <p:sp>
        <p:nvSpPr>
          <p:cNvPr id="12" name="テキスト ボックス 11"/>
          <p:cNvSpPr txBox="1"/>
          <p:nvPr/>
        </p:nvSpPr>
        <p:spPr>
          <a:xfrm>
            <a:off x="2620265" y="6256464"/>
            <a:ext cx="2262158" cy="369332"/>
          </a:xfrm>
          <a:prstGeom prst="rect">
            <a:avLst/>
          </a:prstGeom>
          <a:noFill/>
        </p:spPr>
        <p:txBody>
          <a:bodyPr wrap="none" rtlCol="0">
            <a:spAutoFit/>
          </a:bodyPr>
          <a:lstStyle/>
          <a:p>
            <a:r>
              <a:rPr kumimoji="1" lang="ja-JP" altLang="en-US" dirty="0"/>
              <a:t>チンコントロール型</a:t>
            </a:r>
          </a:p>
        </p:txBody>
      </p:sp>
      <p:sp>
        <p:nvSpPr>
          <p:cNvPr id="13" name="テキスト ボックス 12"/>
          <p:cNvSpPr txBox="1"/>
          <p:nvPr/>
        </p:nvSpPr>
        <p:spPr>
          <a:xfrm>
            <a:off x="5545431" y="6234484"/>
            <a:ext cx="2492990" cy="369332"/>
          </a:xfrm>
          <a:prstGeom prst="rect">
            <a:avLst/>
          </a:prstGeom>
          <a:noFill/>
        </p:spPr>
        <p:txBody>
          <a:bodyPr wrap="none" rtlCol="0">
            <a:spAutoFit/>
          </a:bodyPr>
          <a:lstStyle/>
          <a:p>
            <a:r>
              <a:rPr kumimoji="1" lang="ja-JP" altLang="en-US" dirty="0"/>
              <a:t>ハンドル形電動車椅子</a:t>
            </a:r>
          </a:p>
        </p:txBody>
      </p:sp>
      <p:sp>
        <p:nvSpPr>
          <p:cNvPr id="14" name="テキスト ボックス 13"/>
          <p:cNvSpPr txBox="1"/>
          <p:nvPr/>
        </p:nvSpPr>
        <p:spPr>
          <a:xfrm>
            <a:off x="9200462" y="6256464"/>
            <a:ext cx="1800493" cy="369332"/>
          </a:xfrm>
          <a:prstGeom prst="rect">
            <a:avLst/>
          </a:prstGeom>
          <a:noFill/>
        </p:spPr>
        <p:txBody>
          <a:bodyPr wrap="none" rtlCol="0">
            <a:spAutoFit/>
          </a:bodyPr>
          <a:lstStyle/>
          <a:p>
            <a:r>
              <a:rPr kumimoji="1" lang="ja-JP" altLang="en-US" dirty="0"/>
              <a:t>バギー型車椅子</a:t>
            </a:r>
          </a:p>
        </p:txBody>
      </p:sp>
      <p:pic>
        <p:nvPicPr>
          <p:cNvPr id="15" name="図 14"/>
          <p:cNvPicPr>
            <a:picLocks noChangeAspect="1"/>
          </p:cNvPicPr>
          <p:nvPr/>
        </p:nvPicPr>
        <p:blipFill>
          <a:blip r:embed="rId4"/>
          <a:stretch>
            <a:fillRect/>
          </a:stretch>
        </p:blipFill>
        <p:spPr>
          <a:xfrm>
            <a:off x="2803638" y="2515730"/>
            <a:ext cx="2101191" cy="1704518"/>
          </a:xfrm>
          <a:prstGeom prst="rect">
            <a:avLst/>
          </a:prstGeom>
        </p:spPr>
      </p:pic>
      <p:pic>
        <p:nvPicPr>
          <p:cNvPr id="16" name="図 15"/>
          <p:cNvPicPr>
            <a:picLocks noChangeAspect="1"/>
          </p:cNvPicPr>
          <p:nvPr/>
        </p:nvPicPr>
        <p:blipFill>
          <a:blip r:embed="rId5"/>
          <a:stretch>
            <a:fillRect/>
          </a:stretch>
        </p:blipFill>
        <p:spPr>
          <a:xfrm>
            <a:off x="5545431" y="2576297"/>
            <a:ext cx="2262818" cy="1658589"/>
          </a:xfrm>
          <a:prstGeom prst="rect">
            <a:avLst/>
          </a:prstGeom>
        </p:spPr>
      </p:pic>
      <p:pic>
        <p:nvPicPr>
          <p:cNvPr id="17" name="図 16"/>
          <p:cNvPicPr>
            <a:picLocks noChangeAspect="1"/>
          </p:cNvPicPr>
          <p:nvPr/>
        </p:nvPicPr>
        <p:blipFill>
          <a:blip r:embed="rId6"/>
          <a:stretch>
            <a:fillRect/>
          </a:stretch>
        </p:blipFill>
        <p:spPr>
          <a:xfrm>
            <a:off x="8932922" y="2357889"/>
            <a:ext cx="1808775" cy="1760815"/>
          </a:xfrm>
          <a:prstGeom prst="rect">
            <a:avLst/>
          </a:prstGeom>
        </p:spPr>
      </p:pic>
      <p:pic>
        <p:nvPicPr>
          <p:cNvPr id="18" name="図 17"/>
          <p:cNvPicPr>
            <a:picLocks noChangeAspect="1"/>
          </p:cNvPicPr>
          <p:nvPr/>
        </p:nvPicPr>
        <p:blipFill>
          <a:blip r:embed="rId7"/>
          <a:stretch>
            <a:fillRect/>
          </a:stretch>
        </p:blipFill>
        <p:spPr>
          <a:xfrm>
            <a:off x="3013702" y="4589581"/>
            <a:ext cx="1461015" cy="1704518"/>
          </a:xfrm>
          <a:prstGeom prst="rect">
            <a:avLst/>
          </a:prstGeom>
        </p:spPr>
      </p:pic>
      <p:pic>
        <p:nvPicPr>
          <p:cNvPr id="19" name="図 18"/>
          <p:cNvPicPr>
            <a:picLocks noChangeAspect="1"/>
          </p:cNvPicPr>
          <p:nvPr/>
        </p:nvPicPr>
        <p:blipFill>
          <a:blip r:embed="rId8"/>
          <a:stretch>
            <a:fillRect/>
          </a:stretch>
        </p:blipFill>
        <p:spPr>
          <a:xfrm>
            <a:off x="5929039" y="4668135"/>
            <a:ext cx="1532301" cy="1487794"/>
          </a:xfrm>
          <a:prstGeom prst="rect">
            <a:avLst/>
          </a:prstGeom>
        </p:spPr>
      </p:pic>
      <p:pic>
        <p:nvPicPr>
          <p:cNvPr id="20" name="図 19"/>
          <p:cNvPicPr>
            <a:picLocks noChangeAspect="1"/>
          </p:cNvPicPr>
          <p:nvPr/>
        </p:nvPicPr>
        <p:blipFill>
          <a:blip r:embed="rId9"/>
          <a:stretch>
            <a:fillRect/>
          </a:stretch>
        </p:blipFill>
        <p:spPr>
          <a:xfrm>
            <a:off x="9553988" y="4668135"/>
            <a:ext cx="1093440" cy="1456307"/>
          </a:xfrm>
          <a:prstGeom prst="rect">
            <a:avLst/>
          </a:prstGeom>
        </p:spPr>
      </p:pic>
      <p:sp>
        <p:nvSpPr>
          <p:cNvPr id="21"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1798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誘導用ブロックを頼りに歩いている場合、ブロック上に障害物があると危険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pic>
        <p:nvPicPr>
          <p:cNvPr id="4" name="図 3"/>
          <p:cNvPicPr>
            <a:picLocks noChangeAspect="1"/>
          </p:cNvPicPr>
          <p:nvPr/>
        </p:nvPicPr>
        <p:blipFill>
          <a:blip r:embed="rId4"/>
          <a:stretch>
            <a:fillRect/>
          </a:stretch>
        </p:blipFill>
        <p:spPr>
          <a:xfrm>
            <a:off x="1111443" y="4332338"/>
            <a:ext cx="1528762" cy="2372595"/>
          </a:xfrm>
          <a:prstGeom prst="rect">
            <a:avLst/>
          </a:prstGeom>
        </p:spPr>
      </p:pic>
      <p:sp>
        <p:nvSpPr>
          <p:cNvPr id="5" name="テキスト ボックス 4"/>
          <p:cNvSpPr txBox="1"/>
          <p:nvPr/>
        </p:nvSpPr>
        <p:spPr>
          <a:xfrm>
            <a:off x="3166927" y="5504604"/>
            <a:ext cx="8376011" cy="1107996"/>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☜白杖ＳＯＳシグナル</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視覚障害者が周囲に助けを求めて、白杖を頭上</a:t>
            </a:r>
            <a:r>
              <a:rPr lang="en-US" altLang="ja-JP" dirty="0">
                <a:latin typeface="メイリオ" panose="020B0604030504040204" pitchFamily="50" charset="-128"/>
                <a:ea typeface="メイリオ" panose="020B0604030504040204" pitchFamily="50" charset="-128"/>
              </a:rPr>
              <a:t>50cm</a:t>
            </a:r>
            <a:r>
              <a:rPr lang="ja-JP" altLang="en-US" dirty="0">
                <a:latin typeface="メイリオ" panose="020B0604030504040204" pitchFamily="50" charset="-128"/>
                <a:ea typeface="メイリオ" panose="020B0604030504040204" pitchFamily="50" charset="-128"/>
              </a:rPr>
              <a:t>提示に掲げて意思表示</a:t>
            </a:r>
          </a:p>
          <a:p>
            <a:r>
              <a:rPr lang="ja-JP" altLang="en-US" dirty="0">
                <a:latin typeface="メイリオ" panose="020B0604030504040204" pitchFamily="50" charset="-128"/>
                <a:ea typeface="メイリオ" panose="020B0604030504040204" pitchFamily="50" charset="-128"/>
              </a:rPr>
              <a:t>　を</a:t>
            </a:r>
            <a:r>
              <a:rPr kumimoji="1" lang="ja-JP" altLang="en-US" dirty="0">
                <a:latin typeface="メイリオ" panose="020B0604030504040204" pitchFamily="50" charset="-128"/>
                <a:ea typeface="メイリオ" panose="020B0604030504040204" pitchFamily="50" charset="-128"/>
              </a:rPr>
              <a:t>行う場合があります。</a:t>
            </a:r>
          </a:p>
        </p:txBody>
      </p:sp>
    </p:spTree>
    <p:extLst>
      <p:ext uri="{BB962C8B-B14F-4D97-AF65-F5344CB8AC3E}">
        <p14:creationId xmlns:p14="http://schemas.microsoft.com/office/powerpoint/2010/main" val="107860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86"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73"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27"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05"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53"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80"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認知症の症状のある人もいる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19"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401"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27"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473"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474"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475"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476"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a:t>
            </a: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627331" y="2356033"/>
            <a:ext cx="2435366" cy="3320954"/>
          </a:xfrm>
          <a:prstGeom prst="rect">
            <a:avLst/>
          </a:prstGeom>
        </p:spPr>
      </p:pic>
      <p:sp>
        <p:nvSpPr>
          <p:cNvPr id="7" name="テキスト ボックス 6"/>
          <p:cNvSpPr txBox="1"/>
          <p:nvPr/>
        </p:nvSpPr>
        <p:spPr>
          <a:xfrm>
            <a:off x="2690987" y="1954796"/>
            <a:ext cx="90798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627331" y="403557"/>
            <a:ext cx="2435366" cy="3320954"/>
          </a:xfrm>
          <a:prstGeom prst="rect">
            <a:avLst/>
          </a:prstGeom>
        </p:spPr>
      </p:pic>
      <p:sp>
        <p:nvSpPr>
          <p:cNvPr id="7" name="テキスト ボックス 6"/>
          <p:cNvSpPr txBox="1"/>
          <p:nvPr/>
        </p:nvSpPr>
        <p:spPr>
          <a:xfrm>
            <a:off x="2690987" y="540333"/>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車椅子での移動、車椅子からの移乗にはスペースが必要</a:t>
            </a:r>
          </a:p>
        </p:txBody>
      </p:sp>
    </p:spTree>
    <p:extLst>
      <p:ext uri="{BB962C8B-B14F-4D97-AF65-F5344CB8AC3E}">
        <p14:creationId xmlns:p14="http://schemas.microsoft.com/office/powerpoint/2010/main" val="64599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5961</Words>
  <Application>Microsoft Office PowerPoint</Application>
  <PresentationFormat>ワイド画面</PresentationFormat>
  <Paragraphs>558</Paragraphs>
  <Slides>43</Slides>
  <Notes>43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43</vt:i4>
      </vt:variant>
    </vt:vector>
  </HeadingPairs>
  <TitlesOfParts>
    <vt:vector size="51"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市原　好恵</dc:creator>
  <cp:lastModifiedBy>市原　好恵</cp:lastModifiedBy>
  <cp:revision>2</cp:revision>
  <cp:lastPrinted>2019-03-22T04:35:33Z</cp:lastPrinted>
  <dcterms:created xsi:type="dcterms:W3CDTF">2018-11-20T04:27:33Z</dcterms:created>
  <dcterms:modified xsi:type="dcterms:W3CDTF">2019-04-10T03:14:40Z</dcterms:modified>
</cp:coreProperties>
</file>