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256" r:id="rId3"/>
    <p:sldId id="304" r:id="rId4"/>
    <p:sldId id="272" r:id="rId5"/>
    <p:sldId id="273" r:id="rId6"/>
    <p:sldId id="305" r:id="rId7"/>
    <p:sldId id="279" r:id="rId8"/>
    <p:sldId id="306" r:id="rId9"/>
    <p:sldId id="315" r:id="rId10"/>
    <p:sldId id="317" r:id="rId11"/>
    <p:sldId id="314" r:id="rId12"/>
    <p:sldId id="285" r:id="rId13"/>
    <p:sldId id="308" r:id="rId14"/>
    <p:sldId id="318" r:id="rId15"/>
    <p:sldId id="319" r:id="rId16"/>
    <p:sldId id="307" r:id="rId17"/>
    <p:sldId id="291" r:id="rId18"/>
    <p:sldId id="316" r:id="rId19"/>
    <p:sldId id="320" r:id="rId20"/>
    <p:sldId id="294" r:id="rId21"/>
    <p:sldId id="310" r:id="rId22"/>
    <p:sldId id="322" r:id="rId23"/>
    <p:sldId id="321" r:id="rId24"/>
    <p:sldId id="298" r:id="rId25"/>
    <p:sldId id="312" r:id="rId26"/>
    <p:sldId id="323" r:id="rId27"/>
    <p:sldId id="301" r:id="rId28"/>
    <p:sldId id="313" r:id="rId29"/>
    <p:sldId id="324" r:id="rId30"/>
    <p:sldId id="325" r:id="rId31"/>
    <p:sldId id="302" r:id="rId32"/>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63107" autoAdjust="0"/>
  </p:normalViewPr>
  <p:slideViewPr>
    <p:cSldViewPr snapToGrid="0">
      <p:cViewPr varScale="1">
        <p:scale>
          <a:sx n="57" d="100"/>
          <a:sy n="57" d="100"/>
        </p:scale>
        <p:origin x="96"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DEB9D42-57E0-46AE-B3FC-7E35F8B5010E}" type="datetimeFigureOut">
              <a:rPr kumimoji="1" lang="ja-JP" altLang="en-US" smtClean="0"/>
              <a:t>2019/4/3</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D76199E-8AD4-4737-94DC-FC2D999A0546}" type="slidenum">
              <a:rPr kumimoji="1" lang="ja-JP" altLang="en-US" smtClean="0"/>
              <a:t>‹#›</a:t>
            </a:fld>
            <a:endParaRPr kumimoji="1" lang="ja-JP" altLang="en-US"/>
          </a:p>
        </p:txBody>
      </p:sp>
    </p:spTree>
    <p:extLst>
      <p:ext uri="{BB962C8B-B14F-4D97-AF65-F5344CB8AC3E}">
        <p14:creationId xmlns:p14="http://schemas.microsoft.com/office/powerpoint/2010/main" val="19821219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⓪講師の自己紹介とアイスブレイク</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講師の自己紹介</a:t>
            </a: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●鉄道における接遇の場面などの</a:t>
            </a:r>
            <a:r>
              <a:rPr kumimoji="1" lang="ja-JP" altLang="ja-JP" sz="1200" kern="1200" dirty="0" smtClean="0">
                <a:solidFill>
                  <a:schemeClr val="tx1"/>
                </a:solidFill>
                <a:effectLst/>
                <a:latin typeface="+mn-lt"/>
                <a:ea typeface="+mn-ea"/>
                <a:cs typeface="+mn-cs"/>
              </a:rPr>
              <a:t>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3524180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ホームの利用、乗降時、車内における支援</a:t>
            </a:r>
            <a:r>
              <a:rPr kumimoji="1" lang="ja-JP" altLang="ja-JP" sz="1200" kern="1200" dirty="0" smtClean="0">
                <a:solidFill>
                  <a:schemeClr val="tx1"/>
                </a:solidFill>
                <a:effectLst/>
                <a:latin typeface="+mn-lt"/>
                <a:ea typeface="+mn-ea"/>
                <a:cs typeface="+mn-cs"/>
              </a:rPr>
              <a:t>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ホームの移動や乗車待ちのときには、ホームの縁端部から可能な限り離れた安全な場所で行います。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ホームには横断勾配がありますので、</a:t>
            </a:r>
            <a:r>
              <a:rPr kumimoji="1" lang="ja-JP" altLang="en-US" sz="1200" kern="1200" dirty="0" smtClean="0">
                <a:solidFill>
                  <a:schemeClr val="tx1"/>
                </a:solidFill>
                <a:effectLst/>
                <a:latin typeface="+mn-lt"/>
                <a:ea typeface="+mn-ea"/>
                <a:cs typeface="+mn-cs"/>
              </a:rPr>
              <a:t>車椅子は</a:t>
            </a:r>
            <a:r>
              <a:rPr kumimoji="1" lang="ja-JP" altLang="ja-JP" sz="1200" kern="1200" dirty="0" smtClean="0">
                <a:solidFill>
                  <a:schemeClr val="tx1"/>
                </a:solidFill>
                <a:effectLst/>
                <a:latin typeface="+mn-lt"/>
                <a:ea typeface="+mn-ea"/>
                <a:cs typeface="+mn-cs"/>
              </a:rPr>
              <a:t>線路に対して平行に止め、ブレーキをかけることが必要です。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en-US" sz="1200" b="1" u="sng" kern="1200" dirty="0" smtClean="0">
                <a:solidFill>
                  <a:schemeClr val="tx1"/>
                </a:solidFill>
                <a:effectLst/>
                <a:latin typeface="+mn-lt"/>
                <a:ea typeface="+mn-ea"/>
                <a:cs typeface="+mn-cs"/>
              </a:rPr>
              <a:t>車椅子使用者の</a:t>
            </a:r>
            <a:r>
              <a:rPr kumimoji="1" lang="ja-JP" altLang="ja-JP" sz="1200" b="1" u="sng" kern="1200" dirty="0" smtClean="0">
                <a:solidFill>
                  <a:schemeClr val="tx1"/>
                </a:solidFill>
                <a:effectLst/>
                <a:latin typeface="+mn-lt"/>
                <a:ea typeface="+mn-ea"/>
                <a:cs typeface="+mn-cs"/>
              </a:rPr>
              <a:t>乗車支援の場合</a:t>
            </a:r>
            <a:r>
              <a:rPr kumimoji="1" lang="ja-JP" altLang="ja-JP" sz="1200" kern="1200" dirty="0" smtClean="0">
                <a:solidFill>
                  <a:schemeClr val="tx1"/>
                </a:solidFill>
                <a:effectLst/>
                <a:latin typeface="+mn-lt"/>
                <a:ea typeface="+mn-ea"/>
                <a:cs typeface="+mn-cs"/>
              </a:rPr>
              <a:t>には、必要に応じてスロープ板を使用し、乗車は前向き、降車は後向きで車両に直角に支援します。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車両内への誘導時</a:t>
            </a:r>
            <a:r>
              <a:rPr kumimoji="1" lang="ja-JP" altLang="ja-JP" sz="1200" kern="1200" dirty="0" smtClean="0">
                <a:solidFill>
                  <a:schemeClr val="tx1"/>
                </a:solidFill>
                <a:effectLst/>
                <a:latin typeface="+mn-lt"/>
                <a:ea typeface="+mn-ea"/>
                <a:cs typeface="+mn-cs"/>
              </a:rPr>
              <a:t>には、利用者希望があればその場所に、</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希望がなければ車椅子スペースやドア付近の座席横に誘導しましょう。</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杖使用者などは優先席に誘導します。</a:t>
            </a:r>
          </a:p>
          <a:p>
            <a:r>
              <a:rPr kumimoji="1" lang="ja-JP" altLang="ja-JP" sz="1200" kern="1200" dirty="0" smtClean="0">
                <a:solidFill>
                  <a:schemeClr val="tx1"/>
                </a:solidFill>
                <a:effectLst/>
                <a:latin typeface="+mn-lt"/>
                <a:ea typeface="+mn-ea"/>
                <a:cs typeface="+mn-cs"/>
              </a:rPr>
              <a:t>位置は、誘導前に確認しておくとよいでしょう。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10</a:t>
            </a:fld>
            <a:endParaRPr kumimoji="1" lang="ja-JP" altLang="en-US"/>
          </a:p>
        </p:txBody>
      </p:sp>
    </p:spTree>
    <p:extLst>
      <p:ext uri="{BB962C8B-B14F-4D97-AF65-F5344CB8AC3E}">
        <p14:creationId xmlns:p14="http://schemas.microsoft.com/office/powerpoint/2010/main" val="350792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支援の申し出があれば、乗換の経路を具体的にご案内します。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11</a:t>
            </a:fld>
            <a:endParaRPr kumimoji="1" lang="ja-JP" altLang="en-US"/>
          </a:p>
        </p:txBody>
      </p:sp>
    </p:spTree>
    <p:extLst>
      <p:ext uri="{BB962C8B-B14F-4D97-AF65-F5344CB8AC3E}">
        <p14:creationId xmlns:p14="http://schemas.microsoft.com/office/powerpoint/2010/main" val="2192504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視覚障害者</a:t>
            </a:r>
            <a:r>
              <a:rPr kumimoji="1" lang="ja-JP" altLang="ja-JP" sz="1200" kern="1200" dirty="0" smtClean="0">
                <a:solidFill>
                  <a:schemeClr val="tx1"/>
                </a:solidFill>
                <a:effectLst/>
                <a:latin typeface="+mn-lt"/>
                <a:ea typeface="+mn-ea"/>
                <a:cs typeface="+mn-cs"/>
              </a:rPr>
              <a:t>は、文字情報や周囲の様子が見えない、見えにくいなどの状況があります。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困っている様子の場合には、支援が必要かを確認して対応しましょう。</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12</a:t>
            </a:fld>
            <a:endParaRPr kumimoji="1" lang="ja-JP" altLang="en-US"/>
          </a:p>
        </p:txBody>
      </p:sp>
    </p:spTree>
    <p:extLst>
      <p:ext uri="{BB962C8B-B14F-4D97-AF65-F5344CB8AC3E}">
        <p14:creationId xmlns:p14="http://schemas.microsoft.com/office/powerpoint/2010/main" val="2896841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予約、改札利用、切符購入時</a:t>
            </a:r>
            <a:r>
              <a:rPr kumimoji="1" lang="ja-JP" altLang="ja-JP" sz="1200" kern="1200" dirty="0" smtClean="0">
                <a:solidFill>
                  <a:schemeClr val="tx1"/>
                </a:solidFill>
                <a:effectLst/>
                <a:latin typeface="+mn-lt"/>
                <a:ea typeface="+mn-ea"/>
                <a:cs typeface="+mn-cs"/>
              </a:rPr>
              <a:t>には、盲導犬を使用しているのかなどを確認する必要があります。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ja-JP" altLang="ja-JP" sz="1200" b="1" u="sng" kern="1200" dirty="0" smtClean="0">
                <a:solidFill>
                  <a:schemeClr val="tx1"/>
                </a:solidFill>
                <a:effectLst/>
                <a:latin typeface="+mn-lt"/>
                <a:ea typeface="+mn-ea"/>
                <a:cs typeface="+mn-cs"/>
              </a:rPr>
              <a:t>改札利用や切符購入に困っている様子の場合</a:t>
            </a:r>
            <a:r>
              <a:rPr kumimoji="1" lang="ja-JP" altLang="ja-JP" sz="1200" kern="1200" dirty="0" smtClean="0">
                <a:solidFill>
                  <a:schemeClr val="tx1"/>
                </a:solidFill>
                <a:effectLst/>
                <a:latin typeface="+mn-lt"/>
                <a:ea typeface="+mn-ea"/>
                <a:cs typeface="+mn-cs"/>
              </a:rPr>
              <a:t>には、支援の要否をまず確認し、支援します。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券売機</a:t>
            </a:r>
            <a:r>
              <a:rPr kumimoji="1" lang="ja-JP" altLang="ja-JP" sz="1200" kern="1200" dirty="0" smtClean="0">
                <a:solidFill>
                  <a:schemeClr val="tx1"/>
                </a:solidFill>
                <a:effectLst/>
                <a:latin typeface="+mn-lt"/>
                <a:ea typeface="+mn-ea"/>
                <a:cs typeface="+mn-cs"/>
              </a:rPr>
              <a:t>では、目的地の確認、金銭の授受を正確に行います。</a:t>
            </a:r>
          </a:p>
          <a:p>
            <a:r>
              <a:rPr kumimoji="1" lang="ja-JP" altLang="ja-JP" sz="1200" kern="1200" dirty="0" smtClean="0">
                <a:solidFill>
                  <a:schemeClr val="tx1"/>
                </a:solidFill>
                <a:effectLst/>
                <a:latin typeface="+mn-lt"/>
                <a:ea typeface="+mn-ea"/>
                <a:cs typeface="+mn-cs"/>
              </a:rPr>
              <a:t>お客さまが自分で購入するために誘導を希望された場合には、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画面の内容を説明し、テンキーなどに手を誘導します。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13</a:t>
            </a:fld>
            <a:endParaRPr kumimoji="1" lang="ja-JP" altLang="en-US"/>
          </a:p>
        </p:txBody>
      </p:sp>
    </p:spTree>
    <p:extLst>
      <p:ext uri="{BB962C8B-B14F-4D97-AF65-F5344CB8AC3E}">
        <p14:creationId xmlns:p14="http://schemas.microsoft.com/office/powerpoint/2010/main" val="2453055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構内の移動</a:t>
            </a:r>
            <a:r>
              <a:rPr kumimoji="1" lang="ja-JP" altLang="ja-JP" sz="1200" kern="1200" dirty="0" smtClean="0">
                <a:solidFill>
                  <a:schemeClr val="tx1"/>
                </a:solidFill>
                <a:effectLst/>
                <a:latin typeface="+mn-lt"/>
                <a:ea typeface="+mn-ea"/>
                <a:cs typeface="+mn-cs"/>
              </a:rPr>
              <a:t>における支援です。移動支援を希望された場合には、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階段、エレベーターなど何を使うのかなど</a:t>
            </a:r>
            <a:r>
              <a:rPr kumimoji="1" lang="ja-JP" altLang="ja-JP" sz="1200" b="1" u="sng" kern="1200" dirty="0" smtClean="0">
                <a:solidFill>
                  <a:schemeClr val="tx1"/>
                </a:solidFill>
                <a:effectLst/>
                <a:latin typeface="+mn-lt"/>
                <a:ea typeface="+mn-ea"/>
                <a:cs typeface="+mn-cs"/>
              </a:rPr>
              <a:t>ルートを確認</a:t>
            </a:r>
            <a:r>
              <a:rPr kumimoji="1" lang="ja-JP" altLang="ja-JP" sz="1200" kern="1200" dirty="0" smtClean="0">
                <a:solidFill>
                  <a:schemeClr val="tx1"/>
                </a:solidFill>
                <a:effectLst/>
                <a:latin typeface="+mn-lt"/>
                <a:ea typeface="+mn-ea"/>
                <a:cs typeface="+mn-cs"/>
              </a:rPr>
              <a:t>し、エレベーター等の設備が利用できない場合には、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その旨を説明し、別ルートで誘導します。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トイレまでの誘導</a:t>
            </a:r>
            <a:r>
              <a:rPr kumimoji="1" lang="ja-JP" altLang="ja-JP" sz="1200" kern="1200" dirty="0" smtClean="0">
                <a:solidFill>
                  <a:schemeClr val="tx1"/>
                </a:solidFill>
                <a:effectLst/>
                <a:latin typeface="+mn-lt"/>
                <a:ea typeface="+mn-ea"/>
                <a:cs typeface="+mn-cs"/>
              </a:rPr>
              <a:t>を希望された場合、トイレ内までの誘導が必要かなどを確認して支援します。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ホームの利用、乗降時、車内利用における支援</a:t>
            </a:r>
            <a:r>
              <a:rPr kumimoji="1" lang="ja-JP" altLang="ja-JP" sz="1200" kern="1200" dirty="0" smtClean="0">
                <a:solidFill>
                  <a:schemeClr val="tx1"/>
                </a:solidFill>
                <a:effectLst/>
                <a:latin typeface="+mn-lt"/>
                <a:ea typeface="+mn-ea"/>
                <a:cs typeface="+mn-cs"/>
              </a:rPr>
              <a:t>です。ホームの移動や乗車待ちでは、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ホーム縁端部から可能な限り離れた</a:t>
            </a:r>
            <a:r>
              <a:rPr kumimoji="1" lang="ja-JP" altLang="ja-JP" sz="1200" b="1" kern="1200" dirty="0" smtClean="0">
                <a:solidFill>
                  <a:schemeClr val="tx1"/>
                </a:solidFill>
                <a:effectLst/>
                <a:latin typeface="+mn-lt"/>
                <a:ea typeface="+mn-ea"/>
                <a:cs typeface="+mn-cs"/>
              </a:rPr>
              <a:t>安全な場所で支援</a:t>
            </a:r>
            <a:r>
              <a:rPr kumimoji="1" lang="ja-JP" altLang="ja-JP" sz="1200" kern="1200" dirty="0" smtClean="0">
                <a:solidFill>
                  <a:schemeClr val="tx1"/>
                </a:solidFill>
                <a:effectLst/>
                <a:latin typeface="+mn-lt"/>
                <a:ea typeface="+mn-ea"/>
                <a:cs typeface="+mn-cs"/>
              </a:rPr>
              <a:t>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また、ホームドアや可動式ホーム柵がない場合には、視覚障害者誘導用ブロックの外側を歩かれていないかを確かめ、</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安全な場所で誘導します。</a:t>
            </a:r>
            <a:endParaRPr kumimoji="1" lang="ja-JP" alt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もしも</a:t>
            </a:r>
            <a:r>
              <a:rPr kumimoji="1" lang="ja-JP" altLang="ja-JP" sz="1200" b="1" u="sng" kern="1200" dirty="0" smtClean="0">
                <a:solidFill>
                  <a:schemeClr val="tx1"/>
                </a:solidFill>
                <a:effectLst/>
                <a:latin typeface="+mn-lt"/>
                <a:ea typeface="+mn-ea"/>
                <a:cs typeface="+mn-cs"/>
              </a:rPr>
              <a:t>転落の危険性を感じた場合には、ただちに「白杖の人止まれ！」</a:t>
            </a:r>
            <a:r>
              <a:rPr kumimoji="1" lang="ja-JP" altLang="ja-JP" sz="1200" kern="1200" dirty="0" smtClean="0">
                <a:solidFill>
                  <a:schemeClr val="tx1"/>
                </a:solidFill>
                <a:effectLst/>
                <a:latin typeface="+mn-lt"/>
                <a:ea typeface="+mn-ea"/>
                <a:cs typeface="+mn-cs"/>
              </a:rPr>
              <a:t>などと大きな声で注意喚起しましょう。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14</a:t>
            </a:fld>
            <a:endParaRPr kumimoji="1" lang="ja-JP" altLang="en-US"/>
          </a:p>
        </p:txBody>
      </p:sp>
    </p:spTree>
    <p:extLst>
      <p:ext uri="{BB962C8B-B14F-4D97-AF65-F5344CB8AC3E}">
        <p14:creationId xmlns:p14="http://schemas.microsoft.com/office/powerpoint/2010/main" val="175635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視覚障害者は音声情報が頼り</a:t>
            </a:r>
            <a:r>
              <a:rPr kumimoji="1" lang="ja-JP" altLang="ja-JP" sz="1200" kern="1200" dirty="0" smtClean="0">
                <a:solidFill>
                  <a:schemeClr val="tx1"/>
                </a:solidFill>
                <a:effectLst/>
                <a:latin typeface="+mn-lt"/>
                <a:ea typeface="+mn-ea"/>
                <a:cs typeface="+mn-cs"/>
              </a:rPr>
              <a:t>です。</a:t>
            </a:r>
            <a:r>
              <a:rPr kumimoji="1" lang="ja-JP" altLang="ja-JP" sz="1200" b="1" u="sng" kern="1200" dirty="0" smtClean="0">
                <a:solidFill>
                  <a:schemeClr val="tx1"/>
                </a:solidFill>
                <a:effectLst/>
                <a:latin typeface="+mn-lt"/>
                <a:ea typeface="+mn-ea"/>
                <a:cs typeface="+mn-cs"/>
              </a:rPr>
              <a:t>運行に係る情報について音声情報がない場合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随時説明や注意喚起が必要です。</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1" u="sng" kern="1200" dirty="0" smtClean="0">
                <a:solidFill>
                  <a:schemeClr val="tx1"/>
                </a:solidFill>
                <a:effectLst/>
                <a:latin typeface="+mn-lt"/>
                <a:ea typeface="+mn-ea"/>
                <a:cs typeface="+mn-cs"/>
              </a:rPr>
              <a:t>色覚に異常がある人</a:t>
            </a:r>
            <a:r>
              <a:rPr kumimoji="1" lang="ja-JP" altLang="ja-JP" sz="1200" kern="1200" dirty="0" smtClean="0">
                <a:solidFill>
                  <a:schemeClr val="tx1"/>
                </a:solidFill>
                <a:effectLst/>
                <a:latin typeface="+mn-lt"/>
                <a:ea typeface="+mn-ea"/>
                <a:cs typeface="+mn-cs"/>
              </a:rPr>
              <a:t>もいます。色別で情報表示をしていてわからないなどの支援を求められた場合には、</a:t>
            </a:r>
            <a:endParaRPr kumimoji="1" lang="ja-JP" alt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情報を提供しましょう。</a:t>
            </a: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ja-JP" altLang="ja-JP" sz="1200" b="1" u="sng" kern="1200" dirty="0" smtClean="0">
                <a:solidFill>
                  <a:schemeClr val="tx1"/>
                </a:solidFill>
                <a:effectLst/>
                <a:latin typeface="+mn-lt"/>
                <a:ea typeface="+mn-ea"/>
                <a:cs typeface="+mn-cs"/>
              </a:rPr>
              <a:t>ドア開閉ボタン操作が必要な車両の場合</a:t>
            </a:r>
            <a:r>
              <a:rPr kumimoji="1" lang="ja-JP" altLang="ja-JP" sz="1200" kern="1200" dirty="0" smtClean="0">
                <a:solidFill>
                  <a:schemeClr val="tx1"/>
                </a:solidFill>
                <a:effectLst/>
                <a:latin typeface="+mn-lt"/>
                <a:ea typeface="+mn-ea"/>
                <a:cs typeface="+mn-cs"/>
              </a:rPr>
              <a:t>には、ボタンの位置をご案内し、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降車時の利用のときにご協力いただけるよう、周囲の利用者にも支援を求めます。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指定席の場合には、必要に応じて席までの誘導が必要となります。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その際には車内設備の位置も説明しましょう。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降車時の支援は車掌が配置されている場合には可能な限り支援を行いますが、</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周囲の利用者への協力を依頼してもよいでしょう。</a:t>
            </a:r>
            <a:endParaRPr kumimoji="1" lang="ja-JP" altLang="en-US" b="0" dirty="0" smtClean="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15</a:t>
            </a:fld>
            <a:endParaRPr kumimoji="1" lang="ja-JP" altLang="en-US"/>
          </a:p>
        </p:txBody>
      </p:sp>
    </p:spTree>
    <p:extLst>
      <p:ext uri="{BB962C8B-B14F-4D97-AF65-F5344CB8AC3E}">
        <p14:creationId xmlns:p14="http://schemas.microsoft.com/office/powerpoint/2010/main" val="1465442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支援の申し出があれば、乗換の経路を具体的にご案内します。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16</a:t>
            </a:fld>
            <a:endParaRPr kumimoji="1" lang="ja-JP" altLang="en-US"/>
          </a:p>
        </p:txBody>
      </p:sp>
    </p:spTree>
    <p:extLst>
      <p:ext uri="{BB962C8B-B14F-4D97-AF65-F5344CB8AC3E}">
        <p14:creationId xmlns:p14="http://schemas.microsoft.com/office/powerpoint/2010/main" val="3215020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聴覚障害者、言語障害者</a:t>
            </a:r>
            <a:r>
              <a:rPr kumimoji="1" lang="ja-JP" altLang="ja-JP" sz="1200" kern="1200" dirty="0" smtClean="0">
                <a:solidFill>
                  <a:schemeClr val="tx1"/>
                </a:solidFill>
                <a:effectLst/>
                <a:latin typeface="+mn-lt"/>
                <a:ea typeface="+mn-ea"/>
                <a:cs typeface="+mn-cs"/>
              </a:rPr>
              <a:t>は、乗務員の声が聞こえない、聞こえにくい、</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自分の要求が伝えられないなどの状況があります。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困っている様子の場合には、支援が必要かを確認して対応しましょう。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17</a:t>
            </a:fld>
            <a:endParaRPr kumimoji="1" lang="ja-JP" altLang="en-US"/>
          </a:p>
        </p:txBody>
      </p:sp>
    </p:spTree>
    <p:extLst>
      <p:ext uri="{BB962C8B-B14F-4D97-AF65-F5344CB8AC3E}">
        <p14:creationId xmlns:p14="http://schemas.microsoft.com/office/powerpoint/2010/main" val="955363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予約、改札利用、切符購入時</a:t>
            </a:r>
            <a:r>
              <a:rPr kumimoji="1" lang="ja-JP" altLang="ja-JP" sz="1200" kern="1200" dirty="0" smtClean="0">
                <a:solidFill>
                  <a:schemeClr val="tx1"/>
                </a:solidFill>
                <a:effectLst/>
                <a:latin typeface="+mn-lt"/>
                <a:ea typeface="+mn-ea"/>
                <a:cs typeface="+mn-cs"/>
              </a:rPr>
              <a:t>などにおいては、聴導犬を使用しているのかなどを確認する必要があります。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ただし、音声では伝わらないため、予約時にはファックスやインターネット、</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窓口では筆談等による対応ができるようにしておくことが重要です。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ja-JP" altLang="ja-JP" sz="1200" b="1" u="sng" kern="1200" dirty="0" smtClean="0">
                <a:solidFill>
                  <a:schemeClr val="tx1"/>
                </a:solidFill>
                <a:effectLst/>
                <a:latin typeface="+mn-lt"/>
                <a:ea typeface="+mn-ea"/>
                <a:cs typeface="+mn-cs"/>
              </a:rPr>
              <a:t>構内のエレベーター</a:t>
            </a:r>
            <a:r>
              <a:rPr kumimoji="1" lang="ja-JP" altLang="ja-JP" sz="1200" kern="1200" dirty="0" smtClean="0">
                <a:solidFill>
                  <a:schemeClr val="tx1"/>
                </a:solidFill>
                <a:effectLst/>
                <a:latin typeface="+mn-lt"/>
                <a:ea typeface="+mn-ea"/>
                <a:cs typeface="+mn-cs"/>
              </a:rPr>
              <a:t>で、緊急停止や呼び出しの際に応答がない場合には、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聴覚障害の方が乗っている可能性があり、配慮が必要です。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18</a:t>
            </a:fld>
            <a:endParaRPr kumimoji="1" lang="ja-JP" altLang="en-US"/>
          </a:p>
        </p:txBody>
      </p:sp>
    </p:spTree>
    <p:extLst>
      <p:ext uri="{BB962C8B-B14F-4D97-AF65-F5344CB8AC3E}">
        <p14:creationId xmlns:p14="http://schemas.microsoft.com/office/powerpoint/2010/main" val="346880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駅や車内においては、</a:t>
            </a:r>
            <a:r>
              <a:rPr kumimoji="1" lang="ja-JP" altLang="ja-JP" sz="1200" b="1" u="sng" kern="1200" dirty="0" smtClean="0">
                <a:solidFill>
                  <a:schemeClr val="tx1"/>
                </a:solidFill>
                <a:effectLst/>
                <a:latin typeface="+mn-lt"/>
                <a:ea typeface="+mn-ea"/>
                <a:cs typeface="+mn-cs"/>
              </a:rPr>
              <a:t>運行に係る情報を文字で伝えられない場合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筆談などで随時説明する</a:t>
            </a:r>
            <a:r>
              <a:rPr kumimoji="1" lang="ja-JP" altLang="ja-JP" sz="1200" kern="1200" dirty="0" smtClean="0">
                <a:solidFill>
                  <a:schemeClr val="tx1"/>
                </a:solidFill>
                <a:effectLst/>
                <a:latin typeface="+mn-lt"/>
                <a:ea typeface="+mn-ea"/>
                <a:cs typeface="+mn-cs"/>
              </a:rPr>
              <a:t>ことが必要です。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支援の申し出があれば、</a:t>
            </a:r>
            <a:r>
              <a:rPr kumimoji="1" lang="ja-JP" altLang="ja-JP" sz="1200" b="1" u="sng" kern="1200" dirty="0" smtClean="0">
                <a:solidFill>
                  <a:schemeClr val="tx1"/>
                </a:solidFill>
                <a:effectLst/>
                <a:latin typeface="+mn-lt"/>
                <a:ea typeface="+mn-ea"/>
                <a:cs typeface="+mn-cs"/>
              </a:rPr>
              <a:t>乗換</a:t>
            </a:r>
            <a:r>
              <a:rPr kumimoji="1" lang="ja-JP" altLang="ja-JP" sz="1200" kern="1200" dirty="0" smtClean="0">
                <a:solidFill>
                  <a:schemeClr val="tx1"/>
                </a:solidFill>
                <a:effectLst/>
                <a:latin typeface="+mn-lt"/>
                <a:ea typeface="+mn-ea"/>
                <a:cs typeface="+mn-cs"/>
              </a:rPr>
              <a:t>の経路を具体的にご案内します。</a:t>
            </a:r>
          </a:p>
          <a:p>
            <a:r>
              <a:rPr kumimoji="1" lang="en-US" altLang="ja-JP" sz="1200" kern="1200" dirty="0" smtClean="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19</a:t>
            </a:fld>
            <a:endParaRPr kumimoji="1" lang="ja-JP" altLang="en-US"/>
          </a:p>
        </p:txBody>
      </p:sp>
    </p:spTree>
    <p:extLst>
      <p:ext uri="{BB962C8B-B14F-4D97-AF65-F5344CB8AC3E}">
        <p14:creationId xmlns:p14="http://schemas.microsoft.com/office/powerpoint/2010/main" val="305609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急激に増加している高齢者、また</a:t>
            </a:r>
            <a:r>
              <a:rPr kumimoji="1" lang="ja-JP" altLang="en-US" dirty="0" smtClean="0"/>
              <a:t>、障害のある人</a:t>
            </a:r>
            <a:r>
              <a:rPr kumimoji="1" lang="ja-JP" altLang="en-US" dirty="0" smtClean="0"/>
              <a:t>が問題なく移動できるよう、</a:t>
            </a:r>
          </a:p>
          <a:p>
            <a:r>
              <a:rPr kumimoji="1" lang="ja-JP" altLang="en-US" dirty="0" smtClean="0"/>
              <a:t>根幹の公共交通手段である鉄道には、接遇対応が求められています。</a:t>
            </a:r>
          </a:p>
          <a:p>
            <a:endParaRPr kumimoji="1" lang="ja-JP" altLang="en-US" dirty="0" smtClean="0"/>
          </a:p>
          <a:p>
            <a:r>
              <a:rPr kumimoji="1" lang="ja-JP" altLang="en-US" dirty="0" smtClean="0"/>
              <a:t>平成</a:t>
            </a:r>
            <a:r>
              <a:rPr kumimoji="1" lang="en-US" altLang="ja-JP" dirty="0" smtClean="0"/>
              <a:t>30</a:t>
            </a:r>
            <a:r>
              <a:rPr kumimoji="1" lang="ja-JP" altLang="en-US" dirty="0" smtClean="0"/>
              <a:t>年に、公共交通事業者向けの</a:t>
            </a:r>
            <a:r>
              <a:rPr kumimoji="1" lang="ja-JP" altLang="en-US" b="1" dirty="0" smtClean="0"/>
              <a:t>「接遇ガイドライン」が国交省で策定</a:t>
            </a:r>
            <a:r>
              <a:rPr kumimoji="1" lang="ja-JP" altLang="en-US" dirty="0" smtClean="0"/>
              <a:t>され、</a:t>
            </a:r>
          </a:p>
          <a:p>
            <a:r>
              <a:rPr kumimoji="1" lang="ja-JP" altLang="en-US" dirty="0" smtClean="0"/>
              <a:t>高齢者</a:t>
            </a:r>
            <a:r>
              <a:rPr kumimoji="1" lang="ja-JP" altLang="en-US" dirty="0" smtClean="0"/>
              <a:t>や障害のある人</a:t>
            </a:r>
            <a:r>
              <a:rPr kumimoji="1" lang="ja-JP" altLang="en-US" dirty="0" smtClean="0"/>
              <a:t>に対する</a:t>
            </a:r>
            <a:r>
              <a:rPr kumimoji="1" lang="ja-JP" altLang="en-US" b="1" u="sng" dirty="0" smtClean="0"/>
              <a:t>「接遇の基本」</a:t>
            </a:r>
            <a:r>
              <a:rPr kumimoji="1" lang="ja-JP" altLang="en-US" dirty="0" smtClean="0"/>
              <a:t>が示されています。</a:t>
            </a:r>
          </a:p>
          <a:p>
            <a:endParaRPr kumimoji="1" lang="ja-JP" altLang="en-US" dirty="0" smtClean="0"/>
          </a:p>
          <a:p>
            <a:r>
              <a:rPr kumimoji="1" lang="ja-JP" altLang="en-US" dirty="0" smtClean="0"/>
              <a:t>ここでは、接遇ガイドラインを基本に、鉄道事業の各場面でどのような配慮が必要かを学んでいきます。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a:t>
            </a:fld>
            <a:endParaRPr kumimoji="1" lang="ja-JP" altLang="en-US"/>
          </a:p>
        </p:txBody>
      </p:sp>
    </p:spTree>
    <p:extLst>
      <p:ext uri="{BB962C8B-B14F-4D97-AF65-F5344CB8AC3E}">
        <p14:creationId xmlns:p14="http://schemas.microsoft.com/office/powerpoint/2010/main" val="4200614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発達障害者、知的障害者、精神障害者</a:t>
            </a:r>
            <a:r>
              <a:rPr kumimoji="1" lang="ja-JP" altLang="ja-JP" sz="1200" kern="1200" dirty="0" smtClean="0">
                <a:solidFill>
                  <a:schemeClr val="tx1"/>
                </a:solidFill>
                <a:effectLst/>
                <a:latin typeface="+mn-lt"/>
                <a:ea typeface="+mn-ea"/>
                <a:cs typeface="+mn-cs"/>
              </a:rPr>
              <a:t>は、コミュニケーションが苦手</a:t>
            </a:r>
            <a:r>
              <a:rPr kumimoji="1" lang="ja-JP" altLang="en-US" sz="1200" kern="1200" dirty="0" smtClean="0">
                <a:solidFill>
                  <a:schemeClr val="tx1"/>
                </a:solidFill>
                <a:effectLst/>
                <a:latin typeface="+mn-lt"/>
                <a:ea typeface="+mn-ea"/>
                <a:cs typeface="+mn-cs"/>
              </a:rPr>
              <a:t>な傾向にあります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困っている様子の場合には、支援が必要かを確認して対応しましょう。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20</a:t>
            </a:fld>
            <a:endParaRPr kumimoji="1" lang="ja-JP" altLang="en-US"/>
          </a:p>
        </p:txBody>
      </p:sp>
    </p:spTree>
    <p:extLst>
      <p:ext uri="{BB962C8B-B14F-4D97-AF65-F5344CB8AC3E}">
        <p14:creationId xmlns:p14="http://schemas.microsoft.com/office/powerpoint/2010/main" val="2945313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予約、改札利用、切符購入時</a:t>
            </a:r>
            <a:r>
              <a:rPr kumimoji="1" lang="ja-JP" altLang="ja-JP" sz="1200" kern="1200" dirty="0" smtClean="0">
                <a:solidFill>
                  <a:schemeClr val="tx1"/>
                </a:solidFill>
                <a:effectLst/>
                <a:latin typeface="+mn-lt"/>
                <a:ea typeface="+mn-ea"/>
                <a:cs typeface="+mn-cs"/>
              </a:rPr>
              <a:t>などにおいては、説明がわからない様子の場合には、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ゆっくり、はっきり、具体的に対応し、理解しているかを確認します。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ja-JP" altLang="ja-JP" sz="1200" b="1" u="sng" kern="1200" dirty="0" smtClean="0">
                <a:solidFill>
                  <a:schemeClr val="tx1"/>
                </a:solidFill>
                <a:effectLst/>
                <a:latin typeface="+mn-lt"/>
                <a:ea typeface="+mn-ea"/>
                <a:cs typeface="+mn-cs"/>
              </a:rPr>
              <a:t>構内でウロウロする、大声を上げる、また、パニックなどを起こしてしまう場合</a:t>
            </a:r>
            <a:r>
              <a:rPr kumimoji="1" lang="ja-JP" altLang="ja-JP" sz="1200" kern="1200" dirty="0" smtClean="0">
                <a:solidFill>
                  <a:schemeClr val="tx1"/>
                </a:solidFill>
                <a:effectLst/>
                <a:latin typeface="+mn-lt"/>
                <a:ea typeface="+mn-ea"/>
                <a:cs typeface="+mn-cs"/>
              </a:rPr>
              <a:t>もあります。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その場合にはやさしく話しかけ、落ち着かせることが重要です。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具体的に「●●行の電車に乗りますか？」などと声をかけましょう。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緊急連絡先が書かれているヘルプマーク</a:t>
            </a:r>
            <a:r>
              <a:rPr kumimoji="1" lang="ja-JP" altLang="ja-JP" sz="1200" kern="1200" dirty="0" smtClean="0">
                <a:solidFill>
                  <a:schemeClr val="tx1"/>
                </a:solidFill>
                <a:effectLst/>
                <a:latin typeface="+mn-lt"/>
                <a:ea typeface="+mn-ea"/>
                <a:cs typeface="+mn-cs"/>
              </a:rPr>
              <a:t>などを携行している場合がありますので、</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対応方法について連絡先に問い合わせるのもよいでしょう。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エレベーターの緊急停止時の呼び出しなどでうまくコミュニケーションができない場合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ゆっくり、やさしく声をかけ、具体的かつ繰り返し、どうしたらよいかを説明することが重要です。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21</a:t>
            </a:fld>
            <a:endParaRPr kumimoji="1" lang="ja-JP" altLang="en-US"/>
          </a:p>
        </p:txBody>
      </p:sp>
    </p:spTree>
    <p:extLst>
      <p:ext uri="{BB962C8B-B14F-4D97-AF65-F5344CB8AC3E}">
        <p14:creationId xmlns:p14="http://schemas.microsoft.com/office/powerpoint/2010/main" val="4118526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トイレなどの設備の位置の案内の説明がわからない様子の場合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図やピクトグラムなどを用いてわかりやすく説明しましょう。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ホームや車内などで困っている様子、ウロウロしている、パニックの様子を見かけた場合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ゆっくりやさしく声をかけ、落ち着いていただくことが重要です。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また、他のお客様とのトラブルが生じてしまった場合には、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周囲のお客様</a:t>
            </a:r>
            <a:r>
              <a:rPr kumimoji="1" lang="ja-JP" altLang="en-US" sz="1200" kern="1200" dirty="0" smtClean="0">
                <a:solidFill>
                  <a:schemeClr val="tx1"/>
                </a:solidFill>
                <a:effectLst/>
                <a:latin typeface="+mn-lt"/>
                <a:ea typeface="+mn-ea"/>
                <a:cs typeface="+mn-cs"/>
              </a:rPr>
              <a:t>に</a:t>
            </a:r>
            <a:r>
              <a:rPr kumimoji="1" lang="ja-JP" altLang="ja-JP" sz="1200" kern="1200" dirty="0" smtClean="0">
                <a:solidFill>
                  <a:schemeClr val="tx1"/>
                </a:solidFill>
                <a:effectLst/>
                <a:latin typeface="+mn-lt"/>
                <a:ea typeface="+mn-ea"/>
                <a:cs typeface="+mn-cs"/>
              </a:rPr>
              <a:t>理解を求める声かけをしましょう。</a:t>
            </a:r>
          </a:p>
          <a:p>
            <a:r>
              <a:rPr kumimoji="1" lang="ja-JP" altLang="ja-JP" sz="1200" kern="1200" dirty="0" smtClean="0">
                <a:solidFill>
                  <a:schemeClr val="tx1"/>
                </a:solidFill>
                <a:effectLst/>
                <a:latin typeface="+mn-lt"/>
                <a:ea typeface="+mn-ea"/>
                <a:cs typeface="+mn-cs"/>
              </a:rPr>
              <a:t>ただし、</a:t>
            </a:r>
            <a:r>
              <a:rPr kumimoji="1" lang="ja-JP" altLang="ja-JP" sz="1200" b="1" u="sng" kern="1200" dirty="0" smtClean="0">
                <a:solidFill>
                  <a:schemeClr val="tx1"/>
                </a:solidFill>
                <a:effectLst/>
                <a:latin typeface="+mn-lt"/>
                <a:ea typeface="+mn-ea"/>
                <a:cs typeface="+mn-cs"/>
              </a:rPr>
              <a:t>必要以上に注目を集めないようにも配慮</a:t>
            </a:r>
            <a:r>
              <a:rPr kumimoji="1" lang="ja-JP" altLang="ja-JP" sz="1200" kern="1200" dirty="0" smtClean="0">
                <a:solidFill>
                  <a:schemeClr val="tx1"/>
                </a:solidFill>
                <a:effectLst/>
                <a:latin typeface="+mn-lt"/>
                <a:ea typeface="+mn-ea"/>
                <a:cs typeface="+mn-cs"/>
              </a:rPr>
              <a:t>も必要です。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22</a:t>
            </a:fld>
            <a:endParaRPr kumimoji="1" lang="ja-JP" altLang="en-US"/>
          </a:p>
        </p:txBody>
      </p:sp>
    </p:spTree>
    <p:extLst>
      <p:ext uri="{BB962C8B-B14F-4D97-AF65-F5344CB8AC3E}">
        <p14:creationId xmlns:p14="http://schemas.microsoft.com/office/powerpoint/2010/main" val="2265908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支援の申し出があれば、乗換の経路を具体的にご案内します。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23</a:t>
            </a:fld>
            <a:endParaRPr kumimoji="1" lang="ja-JP" altLang="en-US"/>
          </a:p>
        </p:txBody>
      </p:sp>
    </p:spTree>
    <p:extLst>
      <p:ext uri="{BB962C8B-B14F-4D97-AF65-F5344CB8AC3E}">
        <p14:creationId xmlns:p14="http://schemas.microsoft.com/office/powerpoint/2010/main" val="3765817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内部障害者</a:t>
            </a:r>
            <a:r>
              <a:rPr kumimoji="1" lang="ja-JP" altLang="en-US" dirty="0" smtClean="0"/>
              <a:t>は、外見ではわからない場合が多いですが、体調が変化しやすいなどの状況があります。</a:t>
            </a:r>
          </a:p>
          <a:p>
            <a:endParaRPr kumimoji="1" lang="ja-JP" altLang="en-US" dirty="0" smtClean="0"/>
          </a:p>
          <a:p>
            <a:r>
              <a:rPr kumimoji="1" lang="ja-JP" altLang="en-US" dirty="0" smtClean="0"/>
              <a:t>困っている様子の場合には、支援が必要かを確認して対応しましょう。</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24</a:t>
            </a:fld>
            <a:endParaRPr kumimoji="1" lang="ja-JP" altLang="en-US"/>
          </a:p>
        </p:txBody>
      </p:sp>
    </p:spTree>
    <p:extLst>
      <p:ext uri="{BB962C8B-B14F-4D97-AF65-F5344CB8AC3E}">
        <p14:creationId xmlns:p14="http://schemas.microsoft.com/office/powerpoint/2010/main" val="1428245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予約、改札利用、切符購入時</a:t>
            </a:r>
            <a:r>
              <a:rPr kumimoji="1" lang="ja-JP" altLang="ja-JP" sz="1200" kern="1200" dirty="0" smtClean="0">
                <a:solidFill>
                  <a:schemeClr val="tx1"/>
                </a:solidFill>
                <a:effectLst/>
                <a:latin typeface="+mn-lt"/>
                <a:ea typeface="+mn-ea"/>
                <a:cs typeface="+mn-cs"/>
              </a:rPr>
              <a:t>などにおいては、必要な支援事項があれば確認します。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改札、構内などで具合が悪くなった</a:t>
            </a:r>
            <a:r>
              <a:rPr kumimoji="1" lang="ja-JP" altLang="ja-JP" sz="1200" kern="1200" dirty="0" smtClean="0">
                <a:solidFill>
                  <a:schemeClr val="tx1"/>
                </a:solidFill>
                <a:effectLst/>
                <a:latin typeface="+mn-lt"/>
                <a:ea typeface="+mn-ea"/>
                <a:cs typeface="+mn-cs"/>
              </a:rPr>
              <a:t>などの申し出があれば、支援が必要かを確認し、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どんな支援をすべきかを聞いて対応します。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ja-JP" altLang="ja-JP" sz="1200" b="1" u="sng" kern="1200" dirty="0" smtClean="0">
                <a:solidFill>
                  <a:schemeClr val="tx1"/>
                </a:solidFill>
                <a:effectLst/>
                <a:latin typeface="+mn-lt"/>
                <a:ea typeface="+mn-ea"/>
                <a:cs typeface="+mn-cs"/>
              </a:rPr>
              <a:t>オストメイト等の多機能トイレの案内</a:t>
            </a:r>
            <a:r>
              <a:rPr kumimoji="1" lang="ja-JP" altLang="ja-JP" sz="1200" kern="1200" dirty="0" smtClean="0">
                <a:solidFill>
                  <a:schemeClr val="tx1"/>
                </a:solidFill>
                <a:effectLst/>
                <a:latin typeface="+mn-lt"/>
                <a:ea typeface="+mn-ea"/>
                <a:cs typeface="+mn-cs"/>
              </a:rPr>
              <a:t>を希望され、設備がない場合には、その旨を説明し、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近隣の商業施設等のトイレを案内します。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25</a:t>
            </a:fld>
            <a:endParaRPr kumimoji="1" lang="ja-JP" altLang="en-US"/>
          </a:p>
        </p:txBody>
      </p:sp>
    </p:spTree>
    <p:extLst>
      <p:ext uri="{BB962C8B-B14F-4D97-AF65-F5344CB8AC3E}">
        <p14:creationId xmlns:p14="http://schemas.microsoft.com/office/powerpoint/2010/main" val="410660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sng" dirty="0" smtClean="0"/>
              <a:t>ホームや車内等でも、具合が悪くなったなどの申し出があれば</a:t>
            </a:r>
            <a:r>
              <a:rPr kumimoji="1" lang="ja-JP" altLang="en-US" dirty="0" smtClean="0"/>
              <a:t>、支援が必要かを確認し、</a:t>
            </a:r>
          </a:p>
          <a:p>
            <a:r>
              <a:rPr kumimoji="1" lang="ja-JP" altLang="en-US" dirty="0" smtClean="0"/>
              <a:t>どんな支援をすべきかを聞いて対応します。</a:t>
            </a:r>
          </a:p>
          <a:p>
            <a:endParaRPr kumimoji="1" lang="ja-JP" altLang="en-US" dirty="0" smtClean="0"/>
          </a:p>
          <a:p>
            <a:r>
              <a:rPr kumimoji="1" lang="ja-JP" altLang="en-US" dirty="0" smtClean="0"/>
              <a:t>支援の申し出があれば、</a:t>
            </a:r>
            <a:r>
              <a:rPr kumimoji="1" lang="ja-JP" altLang="en-US" b="1" u="sng" dirty="0" smtClean="0"/>
              <a:t>乗換</a:t>
            </a:r>
            <a:r>
              <a:rPr kumimoji="1" lang="ja-JP" altLang="en-US" dirty="0" smtClean="0"/>
              <a:t>の経路を具体的にご案内します。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26</a:t>
            </a:fld>
            <a:endParaRPr kumimoji="1" lang="ja-JP" altLang="en-US"/>
          </a:p>
        </p:txBody>
      </p:sp>
    </p:spTree>
    <p:extLst>
      <p:ext uri="{BB962C8B-B14F-4D97-AF65-F5344CB8AC3E}">
        <p14:creationId xmlns:p14="http://schemas.microsoft.com/office/powerpoint/2010/main" val="1163669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その他</a:t>
            </a:r>
            <a:r>
              <a:rPr kumimoji="1" lang="ja-JP" altLang="ja-JP" sz="1200" kern="1200" dirty="0" smtClean="0">
                <a:solidFill>
                  <a:schemeClr val="tx1"/>
                </a:solidFill>
                <a:effectLst/>
                <a:latin typeface="+mn-lt"/>
                <a:ea typeface="+mn-ea"/>
                <a:cs typeface="+mn-cs"/>
              </a:rPr>
              <a:t>にも、これまで紹介した</a:t>
            </a:r>
            <a:r>
              <a:rPr kumimoji="1" lang="ja-JP" altLang="en-US" sz="1200" kern="1200" dirty="0" smtClean="0">
                <a:solidFill>
                  <a:schemeClr val="tx1"/>
                </a:solidFill>
                <a:effectLst/>
                <a:latin typeface="+mn-lt"/>
                <a:ea typeface="+mn-ea"/>
                <a:cs typeface="+mn-cs"/>
              </a:rPr>
              <a:t>障害</a:t>
            </a:r>
            <a:r>
              <a:rPr kumimoji="1" lang="ja-JP" altLang="ja-JP" sz="1200" kern="1200" dirty="0" smtClean="0">
                <a:solidFill>
                  <a:schemeClr val="tx1"/>
                </a:solidFill>
                <a:effectLst/>
                <a:latin typeface="+mn-lt"/>
                <a:ea typeface="+mn-ea"/>
                <a:cs typeface="+mn-cs"/>
              </a:rPr>
              <a:t>のほかに心身の機能障害は多様にあります。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また、妊産婦、ベビーカー使用者を含む乳幼児連れ、けが人などにも配慮が必要です。</a:t>
            </a:r>
          </a:p>
          <a:p>
            <a:r>
              <a:rPr kumimoji="1" lang="ja-JP" altLang="ja-JP" sz="1200" kern="1200" dirty="0" smtClean="0">
                <a:solidFill>
                  <a:schemeClr val="tx1"/>
                </a:solidFill>
                <a:effectLst/>
                <a:latin typeface="+mn-lt"/>
                <a:ea typeface="+mn-ea"/>
                <a:cs typeface="+mn-cs"/>
              </a:rPr>
              <a:t>困っている様子の場合には、支援が必要かを確認して対応しましょう。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27</a:t>
            </a:fld>
            <a:endParaRPr kumimoji="1" lang="ja-JP" altLang="en-US"/>
          </a:p>
        </p:txBody>
      </p:sp>
    </p:spTree>
    <p:extLst>
      <p:ext uri="{BB962C8B-B14F-4D97-AF65-F5344CB8AC3E}">
        <p14:creationId xmlns:p14="http://schemas.microsoft.com/office/powerpoint/2010/main" val="1089745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予約、改札利用、切符購入時</a:t>
            </a:r>
            <a:r>
              <a:rPr kumimoji="1" lang="ja-JP" altLang="ja-JP" sz="1200" kern="1200" dirty="0" smtClean="0">
                <a:solidFill>
                  <a:schemeClr val="tx1"/>
                </a:solidFill>
                <a:effectLst/>
                <a:latin typeface="+mn-lt"/>
                <a:ea typeface="+mn-ea"/>
                <a:cs typeface="+mn-cs"/>
              </a:rPr>
              <a:t>などにおいては、必要な支援事項があれば確認します。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構内やホームなどで、乗降時に具合が悪くなったなどの申し出があれば</a:t>
            </a:r>
            <a:r>
              <a:rPr kumimoji="1" lang="ja-JP" altLang="ja-JP" sz="1200" kern="1200" dirty="0" smtClean="0">
                <a:solidFill>
                  <a:schemeClr val="tx1"/>
                </a:solidFill>
                <a:effectLst/>
                <a:latin typeface="+mn-lt"/>
                <a:ea typeface="+mn-ea"/>
                <a:cs typeface="+mn-cs"/>
              </a:rPr>
              <a:t>、支援が必要かを確認し、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どんな支援をすべきかを聞いて対応します。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妊産婦、けが人</a:t>
            </a:r>
            <a:r>
              <a:rPr kumimoji="1" lang="ja-JP" altLang="ja-JP" sz="1200" kern="1200" dirty="0" smtClean="0">
                <a:solidFill>
                  <a:schemeClr val="tx1"/>
                </a:solidFill>
                <a:effectLst/>
                <a:latin typeface="+mn-lt"/>
                <a:ea typeface="+mn-ea"/>
                <a:cs typeface="+mn-cs"/>
              </a:rPr>
              <a:t>などはバランスを崩しやすいため、</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相手の状況や支援の申し出などを受け、乗降の支援などを行います。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28</a:t>
            </a:fld>
            <a:endParaRPr kumimoji="1" lang="ja-JP" altLang="en-US"/>
          </a:p>
        </p:txBody>
      </p:sp>
    </p:spTree>
    <p:extLst>
      <p:ext uri="{BB962C8B-B14F-4D97-AF65-F5344CB8AC3E}">
        <p14:creationId xmlns:p14="http://schemas.microsoft.com/office/powerpoint/2010/main" val="3176488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a:t>
            </a:r>
            <a:r>
              <a:rPr kumimoji="1" lang="ja-JP" altLang="en-US" b="1" u="sng" dirty="0" smtClean="0"/>
              <a:t>ベビーカーの乗降支援の依頼があった場合</a:t>
            </a:r>
            <a:r>
              <a:rPr kumimoji="1" lang="ja-JP" altLang="en-US" dirty="0" smtClean="0"/>
              <a:t>には、方法を確認し、支援します。</a:t>
            </a:r>
          </a:p>
          <a:p>
            <a:r>
              <a:rPr kumimoji="1" lang="ja-JP" altLang="ja-JP" sz="1200" b="1" kern="1200" dirty="0" smtClean="0">
                <a:solidFill>
                  <a:schemeClr val="tx1"/>
                </a:solidFill>
                <a:effectLst/>
                <a:latin typeface="+mn-lt"/>
                <a:ea typeface="+mn-ea"/>
                <a:cs typeface="+mn-cs"/>
              </a:rPr>
              <a:t>ベビーカー使用者には、</a:t>
            </a:r>
            <a:r>
              <a:rPr kumimoji="1" lang="ja-JP" altLang="ja-JP" sz="1200" kern="1200" dirty="0" smtClean="0">
                <a:solidFill>
                  <a:schemeClr val="tx1"/>
                </a:solidFill>
                <a:effectLst/>
                <a:latin typeface="+mn-lt"/>
                <a:ea typeface="+mn-ea"/>
                <a:cs typeface="+mn-cs"/>
              </a:rPr>
              <a:t>ベビーカー用スペースなどでブレーキをかけていただきます。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スペースがない場合には、周囲のお客様にご協力をいただけるよう声かけなどをします。</a:t>
            </a:r>
            <a:endParaRPr kumimoji="1" lang="ja-JP" altLang="en-US" sz="1200" kern="1200" dirty="0" smtClean="0">
              <a:solidFill>
                <a:schemeClr val="tx1"/>
              </a:solidFill>
              <a:effectLst/>
              <a:latin typeface="+mn-lt"/>
              <a:ea typeface="+mn-ea"/>
              <a:cs typeface="+mn-cs"/>
            </a:endParaRPr>
          </a:p>
          <a:p>
            <a:endParaRPr kumimoji="1" lang="ja-JP" altLang="en-US" dirty="0" smtClean="0"/>
          </a:p>
          <a:p>
            <a:r>
              <a:rPr kumimoji="1" lang="ja-JP" altLang="en-US" dirty="0" smtClean="0"/>
              <a:t>支援の申し出があれば、</a:t>
            </a:r>
            <a:r>
              <a:rPr kumimoji="1" lang="ja-JP" altLang="en-US" b="1" u="sng" dirty="0" smtClean="0"/>
              <a:t>乗換</a:t>
            </a:r>
            <a:r>
              <a:rPr kumimoji="1" lang="ja-JP" altLang="en-US" dirty="0" smtClean="0"/>
              <a:t>の経路を具体的にご案内します。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29</a:t>
            </a:fld>
            <a:endParaRPr kumimoji="1" lang="ja-JP" altLang="en-US"/>
          </a:p>
        </p:txBody>
      </p:sp>
    </p:spTree>
    <p:extLst>
      <p:ext uri="{BB962C8B-B14F-4D97-AF65-F5344CB8AC3E}">
        <p14:creationId xmlns:p14="http://schemas.microsoft.com/office/powerpoint/2010/main" val="209935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①</a:t>
            </a:r>
            <a:r>
              <a:rPr kumimoji="1" lang="ja-JP" altLang="en-US" sz="1200" b="1" kern="1200" dirty="0" smtClean="0">
                <a:solidFill>
                  <a:schemeClr val="tx1"/>
                </a:solidFill>
                <a:effectLst/>
                <a:latin typeface="+mn-lt"/>
                <a:ea typeface="+mn-ea"/>
                <a:cs typeface="+mn-cs"/>
              </a:rPr>
              <a:t>対応の際の配慮点</a:t>
            </a:r>
          </a:p>
          <a:p>
            <a:endParaRPr kumimoji="1" lang="ja-JP" altLang="en-US" sz="1200" b="1"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具体的な業務の場面での接遇方法に入っていく前に、身に付けるべき対応の配慮点を見てみましょう。</a:t>
            </a:r>
          </a:p>
          <a:p>
            <a:r>
              <a:rPr kumimoji="1" lang="ja-JP" altLang="en-US" dirty="0" smtClean="0"/>
              <a:t>これは、障害者権利条約に基づき、</a:t>
            </a:r>
            <a:r>
              <a:rPr kumimoji="1" lang="ja-JP" altLang="en-US" dirty="0" smtClean="0"/>
              <a:t>障害のある人</a:t>
            </a:r>
            <a:r>
              <a:rPr kumimoji="1" lang="ja-JP" altLang="en-US" b="0" dirty="0" smtClean="0"/>
              <a:t>が</a:t>
            </a:r>
            <a:r>
              <a:rPr kumimoji="1" lang="ja-JP" altLang="en-US" b="1" dirty="0" smtClean="0"/>
              <a:t>当たり前に公共交通の利用など、生活を送ることができる</a:t>
            </a:r>
          </a:p>
          <a:p>
            <a:r>
              <a:rPr kumimoji="1" lang="ja-JP" altLang="en-US" b="1" dirty="0" smtClean="0"/>
              <a:t>「権利」を法的に保障されているということが裏付けにあります</a:t>
            </a:r>
            <a:r>
              <a:rPr kumimoji="1" lang="ja-JP" altLang="en-US" dirty="0" smtClean="0"/>
              <a:t>が、</a:t>
            </a:r>
          </a:p>
          <a:p>
            <a:r>
              <a:rPr kumimoji="1" lang="ja-JP" altLang="en-US" dirty="0" smtClean="0"/>
              <a:t>差別をせず、合理的な配慮をすることを整理したものです。</a:t>
            </a:r>
          </a:p>
          <a:p>
            <a:endParaRPr kumimoji="1" lang="ja-JP" altLang="en-US" dirty="0" smtClean="0"/>
          </a:p>
          <a:p>
            <a:r>
              <a:rPr kumimoji="1" lang="en-US" altLang="ja-JP" b="1" dirty="0" smtClean="0"/>
              <a:t>【</a:t>
            </a:r>
            <a:r>
              <a:rPr kumimoji="1" lang="ja-JP" altLang="en-US" b="1" dirty="0" smtClean="0"/>
              <a:t>内容の読み上げ</a:t>
            </a:r>
            <a:r>
              <a:rPr kumimoji="1" lang="en-US" altLang="ja-JP" b="1" dirty="0" smtClean="0"/>
              <a:t>】</a:t>
            </a:r>
            <a:endParaRPr kumimoji="1" lang="ja-JP" altLang="en-US" b="1" dirty="0" smtClean="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3</a:t>
            </a:fld>
            <a:endParaRPr kumimoji="1" lang="ja-JP" altLang="en-US"/>
          </a:p>
        </p:txBody>
      </p:sp>
    </p:spTree>
    <p:extLst>
      <p:ext uri="{BB962C8B-B14F-4D97-AF65-F5344CB8AC3E}">
        <p14:creationId xmlns:p14="http://schemas.microsoft.com/office/powerpoint/2010/main" val="1403605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a:t>
            </a:r>
            <a:r>
              <a:rPr kumimoji="1" lang="ja-JP" altLang="en-US" b="1" u="sng" dirty="0" smtClean="0"/>
              <a:t>緊急時・災害時の対応</a:t>
            </a:r>
            <a:r>
              <a:rPr kumimoji="1" lang="ja-JP" altLang="en-US" dirty="0" smtClean="0"/>
              <a:t>についてですが、既に安全規定管理などによる対応をしていると思います。</a:t>
            </a:r>
          </a:p>
          <a:p>
            <a:r>
              <a:rPr kumimoji="1" lang="ja-JP" altLang="en-US" dirty="0" smtClean="0"/>
              <a:t>ここでは、高齢者や障害者等に対する</a:t>
            </a:r>
            <a:r>
              <a:rPr kumimoji="1" lang="ja-JP" altLang="en-US" b="1" u="sng" dirty="0" smtClean="0"/>
              <a:t>基本的な配慮事項</a:t>
            </a:r>
            <a:r>
              <a:rPr kumimoji="1" lang="ja-JP" altLang="en-US" dirty="0" smtClean="0"/>
              <a:t>についてお伝えします。</a:t>
            </a:r>
          </a:p>
          <a:p>
            <a:endParaRPr kumimoji="1" lang="ja-JP" altLang="en-US" dirty="0" smtClean="0"/>
          </a:p>
          <a:p>
            <a:r>
              <a:rPr kumimoji="1" lang="ja-JP" altLang="en-US" dirty="0" smtClean="0"/>
              <a:t>・まず、遅延や運転の見合わせなどの時には、特に視覚障害や聴覚障害の方などは情報を得にくい状況にあります。</a:t>
            </a:r>
          </a:p>
          <a:p>
            <a:r>
              <a:rPr kumimoji="1" lang="ja-JP" altLang="en-US" b="1" u="sng" dirty="0" smtClean="0"/>
              <a:t>必要な情報を、乗客が得やすい手段で伝え</a:t>
            </a:r>
            <a:r>
              <a:rPr kumimoji="1" lang="ja-JP" altLang="en-US" dirty="0" smtClean="0"/>
              <a:t>ることに努めましょう。</a:t>
            </a:r>
          </a:p>
          <a:p>
            <a:r>
              <a:rPr kumimoji="1" lang="ja-JP" altLang="en-US" dirty="0" smtClean="0"/>
              <a:t>・緊急事態に陥った際には、</a:t>
            </a:r>
            <a:r>
              <a:rPr kumimoji="1" lang="ja-JP" altLang="en-US" b="1" u="sng" dirty="0" smtClean="0"/>
              <a:t>迅速かつ適切な対応</a:t>
            </a:r>
            <a:r>
              <a:rPr kumimoji="1" lang="ja-JP" altLang="en-US" dirty="0" smtClean="0"/>
              <a:t>が求められます。</a:t>
            </a:r>
          </a:p>
          <a:p>
            <a:r>
              <a:rPr kumimoji="1" lang="ja-JP" altLang="en-US" dirty="0" smtClean="0"/>
              <a:t>・地震、火災などの災害時には、皆さまが</a:t>
            </a:r>
            <a:r>
              <a:rPr kumimoji="1" lang="ja-JP" altLang="en-US" b="1" u="sng" dirty="0" smtClean="0"/>
              <a:t>安全に避難できるよう誘導・介助</a:t>
            </a:r>
            <a:r>
              <a:rPr kumimoji="1" lang="ja-JP" altLang="en-US" dirty="0" smtClean="0"/>
              <a:t>を行います。また、適宜、</a:t>
            </a:r>
            <a:r>
              <a:rPr kumimoji="1" lang="ja-JP" altLang="en-US" b="1" u="sng" dirty="0" smtClean="0"/>
              <a:t>一般の乗客の方にも</a:t>
            </a:r>
          </a:p>
          <a:p>
            <a:r>
              <a:rPr kumimoji="1" lang="ja-JP" altLang="en-US" b="1" u="sng" dirty="0" smtClean="0"/>
              <a:t>誘導・介助の協力を求めましょう</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30</a:t>
            </a:fld>
            <a:endParaRPr kumimoji="1" lang="ja-JP" altLang="en-US"/>
          </a:p>
        </p:txBody>
      </p:sp>
    </p:spTree>
    <p:extLst>
      <p:ext uri="{BB962C8B-B14F-4D97-AF65-F5344CB8AC3E}">
        <p14:creationId xmlns:p14="http://schemas.microsoft.com/office/powerpoint/2010/main" val="1006060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「接遇ガイドライン」では、さらに詳細に対応の留意点などが掲載されています。</a:t>
            </a:r>
          </a:p>
          <a:p>
            <a:r>
              <a:rPr kumimoji="1" lang="ja-JP" altLang="en-US" dirty="0" smtClean="0"/>
              <a:t>国土交通省のホームページにありますので、読んでみてください。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31</a:t>
            </a:fld>
            <a:endParaRPr kumimoji="1" lang="ja-JP" altLang="en-US"/>
          </a:p>
        </p:txBody>
      </p:sp>
    </p:spTree>
    <p:extLst>
      <p:ext uri="{BB962C8B-B14F-4D97-AF65-F5344CB8AC3E}">
        <p14:creationId xmlns:p14="http://schemas.microsoft.com/office/powerpoint/2010/main" val="263234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②基本の接遇方法</a:t>
            </a:r>
          </a:p>
          <a:p>
            <a:endParaRPr kumimoji="1" lang="ja-JP" altLang="en-US" b="1" dirty="0" smtClean="0"/>
          </a:p>
          <a:p>
            <a:r>
              <a:rPr kumimoji="1" lang="ja-JP" altLang="en-US" dirty="0" smtClean="0"/>
              <a:t>では、接遇対象別、業務の場面別に接遇方法を見ていきましょう。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4</a:t>
            </a:fld>
            <a:endParaRPr kumimoji="1" lang="ja-JP" altLang="en-US"/>
          </a:p>
        </p:txBody>
      </p:sp>
    </p:spTree>
    <p:extLst>
      <p:ext uri="{BB962C8B-B14F-4D97-AF65-F5344CB8AC3E}">
        <p14:creationId xmlns:p14="http://schemas.microsoft.com/office/powerpoint/2010/main" val="3740272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a:t>
            </a:r>
            <a:r>
              <a:rPr kumimoji="1" lang="ja-JP" altLang="en-US" b="1" u="sng" dirty="0" smtClean="0"/>
              <a:t>高齢者</a:t>
            </a:r>
            <a:r>
              <a:rPr kumimoji="1" lang="ja-JP" altLang="en-US" dirty="0" smtClean="0"/>
              <a:t>ですが、高齢者は文字情報や周囲の様子が見えにくい、</a:t>
            </a:r>
          </a:p>
          <a:p>
            <a:r>
              <a:rPr kumimoji="1" lang="ja-JP" altLang="en-US" dirty="0" smtClean="0"/>
              <a:t>乗務員の声が聞こえにくい、筋力が低下し歩きにくい、認知症の症状のある人もいるなどの特性があります。</a:t>
            </a:r>
          </a:p>
          <a:p>
            <a:endParaRPr kumimoji="1" lang="ja-JP" altLang="en-US" dirty="0" smtClean="0"/>
          </a:p>
          <a:p>
            <a:r>
              <a:rPr kumimoji="1" lang="ja-JP" altLang="en-US" dirty="0" smtClean="0"/>
              <a:t>困っている様子の場合には、支援が必要かを確認して対応しましょう。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5</a:t>
            </a:fld>
            <a:endParaRPr kumimoji="1" lang="ja-JP" altLang="en-US"/>
          </a:p>
        </p:txBody>
      </p:sp>
    </p:spTree>
    <p:extLst>
      <p:ext uri="{BB962C8B-B14F-4D97-AF65-F5344CB8AC3E}">
        <p14:creationId xmlns:p14="http://schemas.microsoft.com/office/powerpoint/2010/main" val="41901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予約、改札利用、切符購入時</a:t>
            </a:r>
            <a:r>
              <a:rPr kumimoji="1" lang="ja-JP" altLang="en-US" dirty="0" smtClean="0"/>
              <a:t>における対応などでは、</a:t>
            </a:r>
          </a:p>
          <a:p>
            <a:r>
              <a:rPr kumimoji="1" lang="ja-JP" altLang="en-US" dirty="0" smtClean="0"/>
              <a:t>聞こえているか、理解しているかを確認することが重要です。</a:t>
            </a:r>
          </a:p>
          <a:p>
            <a:endParaRPr kumimoji="1" lang="ja-JP" altLang="en-US" dirty="0" smtClean="0"/>
          </a:p>
          <a:p>
            <a:r>
              <a:rPr kumimoji="1" lang="ja-JP" altLang="en-US" dirty="0" smtClean="0"/>
              <a:t>また、</a:t>
            </a:r>
            <a:r>
              <a:rPr kumimoji="1" lang="ja-JP" altLang="en-US" b="1" u="sng" dirty="0" smtClean="0"/>
              <a:t>構内の移動などの時</a:t>
            </a:r>
            <a:r>
              <a:rPr kumimoji="1" lang="ja-JP" altLang="en-US" dirty="0" smtClean="0"/>
              <a:t>には、バランスを崩したり、躓きやすいため安全を確認し、相手のペースに合わせ、ゆっくりと対応しましょう。</a:t>
            </a:r>
          </a:p>
          <a:p>
            <a:r>
              <a:rPr kumimoji="1" lang="ja-JP" altLang="en-US" dirty="0" smtClean="0"/>
              <a:t>急かせてしまって、転んだりしないよう、注意喚起が必要です。</a:t>
            </a:r>
          </a:p>
          <a:p>
            <a:endParaRPr kumimoji="1" lang="ja-JP" altLang="en-US" dirty="0" smtClean="0"/>
          </a:p>
          <a:p>
            <a:r>
              <a:rPr kumimoji="1" lang="ja-JP" altLang="en-US" dirty="0" smtClean="0"/>
              <a:t>支援の申し出があれば、</a:t>
            </a:r>
            <a:r>
              <a:rPr kumimoji="1" lang="ja-JP" altLang="en-US" b="1" u="sng" dirty="0" smtClean="0"/>
              <a:t>乗換</a:t>
            </a:r>
            <a:r>
              <a:rPr kumimoji="1" lang="ja-JP" altLang="en-US" dirty="0" smtClean="0"/>
              <a:t>の経路を具体的にご案内します。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6</a:t>
            </a:fld>
            <a:endParaRPr kumimoji="1" lang="ja-JP" altLang="en-US"/>
          </a:p>
        </p:txBody>
      </p:sp>
    </p:spTree>
    <p:extLst>
      <p:ext uri="{BB962C8B-B14F-4D97-AF65-F5344CB8AC3E}">
        <p14:creationId xmlns:p14="http://schemas.microsoft.com/office/powerpoint/2010/main" val="17021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肢体不自由者、車椅子使用者</a:t>
            </a:r>
            <a:r>
              <a:rPr kumimoji="1" lang="ja-JP" altLang="en-US" dirty="0" smtClean="0"/>
              <a:t>は、移動や設備の利用に困難な状況があります。</a:t>
            </a:r>
          </a:p>
          <a:p>
            <a:endParaRPr kumimoji="1" lang="ja-JP" altLang="en-US" dirty="0" smtClean="0"/>
          </a:p>
          <a:p>
            <a:r>
              <a:rPr kumimoji="1" lang="ja-JP" altLang="en-US" dirty="0" smtClean="0"/>
              <a:t>困っている様子の場合には、支援が必要かを確認して対応しましょう。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7</a:t>
            </a:fld>
            <a:endParaRPr kumimoji="1" lang="ja-JP" altLang="en-US"/>
          </a:p>
        </p:txBody>
      </p:sp>
    </p:spTree>
    <p:extLst>
      <p:ext uri="{BB962C8B-B14F-4D97-AF65-F5344CB8AC3E}">
        <p14:creationId xmlns:p14="http://schemas.microsoft.com/office/powerpoint/2010/main" val="159968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予約、改札利用、切符購入時</a:t>
            </a:r>
            <a:r>
              <a:rPr kumimoji="1" lang="ja-JP" altLang="en-US" dirty="0" smtClean="0"/>
              <a:t>においては、補装具や介助犬を使用しているのかなどを確認する必要があります。</a:t>
            </a:r>
          </a:p>
          <a:p>
            <a:r>
              <a:rPr kumimoji="1" lang="ja-JP" altLang="ja-JP" sz="1200" kern="1200" dirty="0" smtClean="0">
                <a:solidFill>
                  <a:schemeClr val="tx1"/>
                </a:solidFill>
                <a:effectLst/>
                <a:latin typeface="+mn-lt"/>
                <a:ea typeface="+mn-ea"/>
                <a:cs typeface="+mn-cs"/>
              </a:rPr>
              <a:t>割引運賃を適用する</a:t>
            </a:r>
            <a:r>
              <a:rPr kumimoji="1" lang="ja-JP" altLang="en-US" sz="1200" kern="1200" dirty="0" smtClean="0">
                <a:solidFill>
                  <a:schemeClr val="tx1"/>
                </a:solidFill>
                <a:effectLst/>
                <a:latin typeface="+mn-lt"/>
                <a:ea typeface="+mn-ea"/>
                <a:cs typeface="+mn-cs"/>
              </a:rPr>
              <a:t>際の</a:t>
            </a:r>
            <a:r>
              <a:rPr kumimoji="1" lang="ja-JP" altLang="ja-JP" sz="1200" kern="1200" dirty="0" smtClean="0">
                <a:solidFill>
                  <a:schemeClr val="tx1"/>
                </a:solidFill>
                <a:effectLst/>
                <a:latin typeface="+mn-lt"/>
                <a:ea typeface="+mn-ea"/>
                <a:cs typeface="+mn-cs"/>
              </a:rPr>
              <a:t>本人確認については、利用者の負担にならないよう、合理的な方法での確認を行います。</a:t>
            </a:r>
            <a:endParaRPr kumimoji="1" lang="ja-JP" altLang="en-US" sz="1200" kern="1200" dirty="0" smtClean="0">
              <a:solidFill>
                <a:schemeClr val="tx1"/>
              </a:solidFill>
              <a:effectLst/>
              <a:latin typeface="+mn-lt"/>
              <a:ea typeface="+mn-ea"/>
              <a:cs typeface="+mn-cs"/>
            </a:endParaRPr>
          </a:p>
          <a:p>
            <a:endParaRPr kumimoji="1" lang="ja-JP" altLang="en-US" dirty="0" smtClean="0"/>
          </a:p>
          <a:p>
            <a:r>
              <a:rPr kumimoji="1" lang="ja-JP" altLang="en-US" dirty="0" smtClean="0"/>
              <a:t>また、改札口や窓口等の利用では、車椅子使用者等に配慮したカウンターではない場合、</a:t>
            </a:r>
          </a:p>
          <a:p>
            <a:r>
              <a:rPr kumimoji="1" lang="ja-JP" altLang="en-US" dirty="0" smtClean="0"/>
              <a:t>改札口の幅が狭い、混雑しているなどの場合には必要に応じて支援を行うことが必要です。</a:t>
            </a:r>
          </a:p>
          <a:p>
            <a:endParaRPr kumimoji="1" lang="ja-JP" altLang="en-US" dirty="0" smtClean="0"/>
          </a:p>
          <a:p>
            <a:r>
              <a:rPr kumimoji="1" lang="ja-JP" altLang="en-US" dirty="0" smtClean="0"/>
              <a:t>また、車いす使用者の乗降の案内においては、関係駅への連絡を行った上でホームまで同行し乗降支援を行います。</a:t>
            </a:r>
          </a:p>
          <a:p>
            <a:r>
              <a:rPr kumimoji="1" lang="ja-JP" altLang="en-US" dirty="0" smtClean="0"/>
              <a:t>関係駅との連絡などの状況でお待たせする場合には、「なぜお待たせしているのか」を説明することが重要です。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8</a:t>
            </a:fld>
            <a:endParaRPr kumimoji="1" lang="ja-JP" altLang="en-US"/>
          </a:p>
        </p:txBody>
      </p:sp>
    </p:spTree>
    <p:extLst>
      <p:ext uri="{BB962C8B-B14F-4D97-AF65-F5344CB8AC3E}">
        <p14:creationId xmlns:p14="http://schemas.microsoft.com/office/powerpoint/2010/main" val="2873299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エレベーター、エスカレーターの乗車支援</a:t>
            </a:r>
            <a:r>
              <a:rPr kumimoji="1" lang="ja-JP" altLang="en-US" dirty="0" smtClean="0"/>
              <a:t>は、支援の要否を確認して支援を行います。</a:t>
            </a:r>
          </a:p>
          <a:p>
            <a:r>
              <a:rPr kumimoji="1" lang="ja-JP" altLang="en-US" dirty="0" smtClean="0"/>
              <a:t>また、</a:t>
            </a:r>
            <a:r>
              <a:rPr kumimoji="1" lang="ja-JP" altLang="en-US" b="1" dirty="0" smtClean="0"/>
              <a:t>車椅子対応エスカレーター</a:t>
            </a:r>
            <a:r>
              <a:rPr kumimoji="1" lang="ja-JP" altLang="en-US" dirty="0" smtClean="0"/>
              <a:t>の場合は、安全に注意して固定を確認した上で操作を行います。</a:t>
            </a:r>
          </a:p>
          <a:p>
            <a:endParaRPr kumimoji="1" lang="ja-JP" altLang="en-US" dirty="0" smtClean="0"/>
          </a:p>
          <a:p>
            <a:r>
              <a:rPr kumimoji="1" lang="ja-JP" altLang="en-US" dirty="0" smtClean="0"/>
              <a:t>また、</a:t>
            </a:r>
            <a:r>
              <a:rPr kumimoji="1" lang="ja-JP" altLang="en-US" b="1" u="sng" dirty="0" smtClean="0"/>
              <a:t>エレベーター等の設備がない場合</a:t>
            </a:r>
            <a:r>
              <a:rPr kumimoji="1" lang="ja-JP" altLang="en-US" dirty="0" smtClean="0"/>
              <a:t>には、車椅子使用者にはその旨を説明し、利用者の意向を確認した上で、同意が得られれば階段でホームまで支援します。４人以上で支援を行うことが必要ですが、人数がいない場合には、別の方法の提案など、</a:t>
            </a:r>
          </a:p>
          <a:p>
            <a:r>
              <a:rPr kumimoji="1" lang="ja-JP" altLang="en-US" dirty="0" smtClean="0"/>
              <a:t>利用にあたってどのような方法がよいかを利用者の方と話し合いましょう。</a:t>
            </a:r>
          </a:p>
          <a:p>
            <a:endParaRPr kumimoji="1" lang="ja-JP" altLang="en-US" dirty="0" smtClean="0"/>
          </a:p>
          <a:p>
            <a:r>
              <a:rPr kumimoji="1" lang="ja-JP" altLang="en-US" dirty="0" smtClean="0"/>
              <a:t>また、トイレは、</a:t>
            </a:r>
            <a:r>
              <a:rPr kumimoji="1" lang="ja-JP" altLang="en-US" b="1" u="sng" dirty="0" smtClean="0"/>
              <a:t>車椅子使用者の場合、多機能トイレ</a:t>
            </a:r>
            <a:r>
              <a:rPr kumimoji="1" lang="ja-JP" altLang="en-US" dirty="0" smtClean="0"/>
              <a:t>などスペースやその他設備の整ったトイレへの案内を求められた場合、施設の案内をします。多機能トイレがない場合には、近隣の商業施設などにある多機能トイレを案内します。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9</a:t>
            </a:fld>
            <a:endParaRPr kumimoji="1" lang="ja-JP" altLang="en-US"/>
          </a:p>
        </p:txBody>
      </p:sp>
    </p:spTree>
    <p:extLst>
      <p:ext uri="{BB962C8B-B14F-4D97-AF65-F5344CB8AC3E}">
        <p14:creationId xmlns:p14="http://schemas.microsoft.com/office/powerpoint/2010/main" val="2500211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2019/4/3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jpg"/><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jpg"/><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2.jpg"/><Relationship Id="rId5" Type="http://schemas.openxmlformats.org/officeDocument/2006/relationships/image" Target="../media/image11.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notesSlide" Target="../notesSlides/notesSlide2.xml"/><Relationship Id="rId7"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 Id="rId9"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7.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6.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7.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8.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6.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7.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9.xml"/><Relationship Id="rId7" Type="http://schemas.openxmlformats.org/officeDocument/2006/relationships/image" Target="../media/image16.wmf"/><Relationship Id="rId12"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6.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7.w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www.mlit.go.jp/common/001236569.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a:t>
            </a:r>
            <a:r>
              <a:rPr kumimoji="1" lang="ja-JP" altLang="en-US" sz="5400" b="1" dirty="0" smtClean="0">
                <a:latin typeface="メイリオ" panose="020B0604030504040204" pitchFamily="50" charset="-128"/>
                <a:ea typeface="メイリオ" panose="020B0604030504040204" pitchFamily="50" charset="-128"/>
              </a:rPr>
              <a:t>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138545" y="2946399"/>
            <a:ext cx="11914909" cy="707886"/>
          </a:xfrm>
          <a:prstGeom prst="rect">
            <a:avLst/>
          </a:prstGeom>
          <a:noFill/>
        </p:spPr>
        <p:txBody>
          <a:bodyPr wrap="square" rtlCol="0">
            <a:spAutoFit/>
          </a:bodyPr>
          <a:lstStyle/>
          <a:p>
            <a:r>
              <a:rPr lang="ja-JP" altLang="en-US" sz="4000" dirty="0" smtClean="0">
                <a:latin typeface="メイリオ" panose="020B0604030504040204" pitchFamily="50" charset="-128"/>
                <a:ea typeface="メイリオ" panose="020B0604030504040204" pitchFamily="50" charset="-128"/>
              </a:rPr>
              <a:t>プログラム④　接遇ガイドラインに基づく接遇方法</a:t>
            </a:r>
            <a:endParaRPr kumimoji="1" lang="ja-JP" altLang="en-US" sz="3200"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365" y="4195842"/>
            <a:ext cx="3945270" cy="2406977"/>
          </a:xfrm>
          <a:prstGeom prst="rect">
            <a:avLst/>
          </a:prstGeom>
        </p:spPr>
      </p:pic>
    </p:spTree>
    <p:extLst>
      <p:ext uri="{BB962C8B-B14F-4D97-AF65-F5344CB8AC3E}">
        <p14:creationId xmlns:p14="http://schemas.microsoft.com/office/powerpoint/2010/main" val="29786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155829"/>
            <a:ext cx="10015537" cy="67021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1515" y="32535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ホームの利用、乗降時、車内</a:t>
            </a:r>
          </a:p>
        </p:txBody>
      </p:sp>
      <p:sp>
        <p:nvSpPr>
          <p:cNvPr id="13" name="テキスト ボックス 12"/>
          <p:cNvSpPr txBox="1"/>
          <p:nvPr/>
        </p:nvSpPr>
        <p:spPr>
          <a:xfrm>
            <a:off x="5574593" y="219329"/>
            <a:ext cx="6162459" cy="674030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ホームの移動、乗車待ちの支援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・安全な場所での支援（ホーム縁端部か</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ら離れる）</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・車椅子は、横断勾配に配慮し、線路に</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平行に止め、必ずブレーキをかける</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車椅子使用者の乗降の支援</a:t>
            </a:r>
            <a:endParaRPr lang="ja-JP" altLang="en-US"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・ドアに対して直角に</a:t>
            </a:r>
          </a:p>
          <a:p>
            <a:r>
              <a:rPr lang="ja-JP" altLang="en-US" sz="2400" dirty="0" smtClean="0">
                <a:latin typeface="メイリオ" panose="020B0604030504040204" pitchFamily="50" charset="-128"/>
                <a:ea typeface="メイリオ" panose="020B0604030504040204" pitchFamily="50" charset="-128"/>
              </a:rPr>
              <a:t>　・乗車は前向き、降車は後向きで</a:t>
            </a:r>
          </a:p>
          <a:p>
            <a:r>
              <a:rPr lang="ja-JP" altLang="en-US" sz="2400" dirty="0" smtClean="0">
                <a:latin typeface="メイリオ" panose="020B0604030504040204" pitchFamily="50" charset="-128"/>
                <a:ea typeface="メイリオ" panose="020B0604030504040204" pitchFamily="50" charset="-128"/>
              </a:rPr>
              <a:t>　・必要に応じてスロープ板を使用</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・利用者の意向を確認した上で、段差や</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隙間が大きい場合は乗降位置を移動</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車両内への誘導支援</a:t>
            </a:r>
            <a:endParaRPr lang="ja-JP" altLang="en-US"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・誘導支援をする場合には、希望の場所</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又は車椅子スペース、ドア付近の座席</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横、優先席などに誘導（位置は誘導前</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に確認）</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・車椅子の向きは進行方向と直角が望</a:t>
            </a:r>
            <a:r>
              <a:rPr lang="ja-JP" altLang="en-US" sz="2400" dirty="0" err="1" smtClean="0">
                <a:latin typeface="メイリオ" panose="020B0604030504040204" pitchFamily="50" charset="-128"/>
                <a:ea typeface="メイリオ" panose="020B0604030504040204" pitchFamily="50" charset="-128"/>
              </a:rPr>
              <a:t>ま</a:t>
            </a:r>
            <a:endParaRPr lang="ja-JP" altLang="en-US"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しいが利用者の意向を確認</a:t>
            </a:r>
            <a:endParaRPr lang="ja-JP" altLang="en-US" sz="2400" dirty="0">
              <a:latin typeface="メイリオ" panose="020B0604030504040204" pitchFamily="50" charset="-128"/>
              <a:ea typeface="メイリオ" panose="020B0604030504040204" pitchFamily="50" charset="-128"/>
            </a:endParaRP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Tree>
    <p:extLst>
      <p:ext uri="{BB962C8B-B14F-4D97-AF65-F5344CB8AC3E}">
        <p14:creationId xmlns:p14="http://schemas.microsoft.com/office/powerpoint/2010/main" val="350178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647213"/>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1515" y="839023"/>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574592" y="855526"/>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Tree>
    <p:extLst>
      <p:ext uri="{BB962C8B-B14F-4D97-AF65-F5344CB8AC3E}">
        <p14:creationId xmlns:p14="http://schemas.microsoft.com/office/powerpoint/2010/main" val="4140947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３</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視覚障害者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125617" y="2070283"/>
            <a:ext cx="2337251" cy="3216399"/>
          </a:xfrm>
          <a:prstGeom prst="rect">
            <a:avLst/>
          </a:prstGeom>
        </p:spPr>
      </p:pic>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628900" y="3419562"/>
            <a:ext cx="9372600" cy="3231654"/>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■視覚障害者の特性</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光を感じる</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a:t>
            </a:r>
            <a:r>
              <a:rPr lang="ja-JP" altLang="en-US" sz="2000" dirty="0" smtClean="0">
                <a:latin typeface="メイリオ" panose="020B0604030504040204" pitchFamily="50" charset="-128"/>
                <a:ea typeface="メイリオ" panose="020B0604030504040204" pitchFamily="50" charset="-128"/>
              </a:rPr>
              <a:t>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白杖や盲導犬を使用していても、全盲ではなく弱視の人の場合がある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r>
              <a:rPr lang="ja-JP" altLang="en-US" sz="2000" dirty="0" smtClean="0">
                <a:latin typeface="メイリオ" panose="020B0604030504040204" pitchFamily="50" charset="-128"/>
                <a:ea typeface="メイリオ" panose="020B0604030504040204" pitchFamily="50" charset="-128"/>
              </a:rPr>
              <a:t>。</a:t>
            </a:r>
            <a:endParaRPr lang="ja-JP" altLang="en-US" sz="200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2562380" y="3344912"/>
            <a:ext cx="9439120" cy="330630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546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14488" y="516194"/>
            <a:ext cx="10015537" cy="5865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749654"/>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予約、改札利用、切符購入</a:t>
            </a:r>
          </a:p>
        </p:txBody>
      </p:sp>
      <p:sp>
        <p:nvSpPr>
          <p:cNvPr id="11" name="テキスト ボックス 10"/>
          <p:cNvSpPr txBox="1"/>
          <p:nvPr/>
        </p:nvSpPr>
        <p:spPr>
          <a:xfrm>
            <a:off x="5574592" y="749654"/>
            <a:ext cx="5912557" cy="5632311"/>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r>
              <a:rPr lang="ja-JP" altLang="en-US" sz="2400" dirty="0" smtClean="0">
                <a:latin typeface="メイリオ" panose="020B0604030504040204" pitchFamily="50" charset="-128"/>
                <a:ea typeface="メイリオ" panose="020B0604030504040204" pitchFamily="50" charset="-128"/>
              </a:rPr>
              <a:t>（盲導犬の使用等について）</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改札利用の支援</a:t>
            </a:r>
            <a:endParaRPr lang="ja-JP" altLang="en-US" sz="2400" b="1" dirty="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・困った様子の場合には支援の要否を</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確認</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・支援を希望しない場合でも可能な限</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ja-JP" altLang="en-US" sz="2400" dirty="0" err="1" smtClean="0">
                <a:latin typeface="メイリオ" panose="020B0604030504040204" pitchFamily="50" charset="-128"/>
                <a:ea typeface="メイリオ" panose="020B0604030504040204" pitchFamily="50" charset="-128"/>
              </a:rPr>
              <a:t>り</a:t>
            </a:r>
            <a:r>
              <a:rPr lang="ja-JP" altLang="en-US" sz="2400" dirty="0" smtClean="0">
                <a:latin typeface="メイリオ" panose="020B0604030504040204" pitchFamily="50" charset="-128"/>
                <a:ea typeface="メイリオ" panose="020B0604030504040204" pitchFamily="50" charset="-128"/>
              </a:rPr>
              <a:t>見守る</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切符購入の</a:t>
            </a:r>
            <a:r>
              <a:rPr lang="ja-JP" altLang="en-US" sz="2400" b="1" dirty="0">
                <a:latin typeface="メイリオ" panose="020B0604030504040204" pitchFamily="50" charset="-128"/>
                <a:ea typeface="メイリオ" panose="020B0604030504040204" pitchFamily="50" charset="-128"/>
              </a:rPr>
              <a:t>支援</a:t>
            </a:r>
          </a:p>
          <a:p>
            <a:r>
              <a:rPr lang="ja-JP" altLang="en-US" sz="2400" dirty="0">
                <a:latin typeface="メイリオ" panose="020B0604030504040204" pitchFamily="50" charset="-128"/>
                <a:ea typeface="メイリオ" panose="020B0604030504040204" pitchFamily="50" charset="-128"/>
              </a:rPr>
              <a:t>　・困った様子の場合には支援の要否を</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確認</a:t>
            </a:r>
          </a:p>
          <a:p>
            <a:r>
              <a:rPr lang="ja-JP" altLang="en-US" sz="2400" dirty="0">
                <a:latin typeface="メイリオ" panose="020B0604030504040204" pitchFamily="50" charset="-128"/>
                <a:ea typeface="メイリオ" panose="020B0604030504040204" pitchFamily="50" charset="-128"/>
              </a:rPr>
              <a:t>　・目的地を確認し、金銭の授受を正確</a:t>
            </a:r>
          </a:p>
          <a:p>
            <a:r>
              <a:rPr lang="ja-JP" altLang="en-US" sz="2400" dirty="0">
                <a:latin typeface="メイリオ" panose="020B0604030504040204" pitchFamily="50" charset="-128"/>
                <a:ea typeface="メイリオ" panose="020B0604030504040204" pitchFamily="50" charset="-128"/>
              </a:rPr>
              <a:t>　　に行う</a:t>
            </a:r>
          </a:p>
          <a:p>
            <a:r>
              <a:rPr lang="ja-JP" altLang="en-US" sz="2400" dirty="0">
                <a:latin typeface="メイリオ" panose="020B0604030504040204" pitchFamily="50" charset="-128"/>
                <a:ea typeface="メイリオ" panose="020B0604030504040204" pitchFamily="50" charset="-128"/>
              </a:rPr>
              <a:t>　・誘導支援を希望される場合は、画面</a:t>
            </a:r>
          </a:p>
          <a:p>
            <a:r>
              <a:rPr lang="ja-JP" altLang="en-US" sz="2400" dirty="0">
                <a:latin typeface="メイリオ" panose="020B0604030504040204" pitchFamily="50" charset="-128"/>
                <a:ea typeface="メイリオ" panose="020B0604030504040204" pitchFamily="50" charset="-128"/>
              </a:rPr>
              <a:t>　　の内容を説明し、テンキーなどに手</a:t>
            </a:r>
          </a:p>
          <a:p>
            <a:r>
              <a:rPr lang="ja-JP" altLang="en-US" sz="2400" dirty="0">
                <a:latin typeface="メイリオ" panose="020B0604030504040204" pitchFamily="50" charset="-128"/>
                <a:ea typeface="メイリオ" panose="020B0604030504040204" pitchFamily="50" charset="-128"/>
              </a:rPr>
              <a:t>　　を誘導する</a:t>
            </a: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Tree>
    <p:extLst>
      <p:ext uri="{BB962C8B-B14F-4D97-AF65-F5344CB8AC3E}">
        <p14:creationId xmlns:p14="http://schemas.microsoft.com/office/powerpoint/2010/main" val="751253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14488" y="163774"/>
            <a:ext cx="10015537" cy="316371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280503"/>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構内の移動</a:t>
            </a:r>
          </a:p>
        </p:txBody>
      </p:sp>
      <p:sp>
        <p:nvSpPr>
          <p:cNvPr id="11" name="テキスト ボックス 10"/>
          <p:cNvSpPr txBox="1"/>
          <p:nvPr/>
        </p:nvSpPr>
        <p:spPr>
          <a:xfrm>
            <a:off x="5574592" y="280503"/>
            <a:ext cx="6055433"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移動の支援</a:t>
            </a:r>
          </a:p>
          <a:p>
            <a:r>
              <a:rPr lang="ja-JP" altLang="en-US" sz="2400" b="1" dirty="0">
                <a:latin typeface="メイリオ" panose="020B0604030504040204" pitchFamily="50" charset="-128"/>
                <a:ea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利用ルートの希望をうかがう</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・エレベーターやエスカレーターを希望</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し、その設備が使用できない場合には</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その旨を説明し別ルートで支援する</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トイレ利用の支援</a:t>
            </a:r>
            <a:endParaRPr lang="ja-JP" altLang="en-US" sz="2400" b="1" dirty="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・誘導の希望があった場合、どこまでの</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誘導が必要かを確認して支援</a:t>
            </a:r>
            <a:endParaRPr lang="ja-JP" altLang="en-US" sz="2400" dirty="0">
              <a:latin typeface="メイリオ" panose="020B0604030504040204" pitchFamily="50" charset="-128"/>
              <a:ea typeface="メイリオ" panose="020B0604030504040204" pitchFamily="50" charset="-128"/>
            </a:endParaRP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
        <p:nvSpPr>
          <p:cNvPr id="6" name="正方形/長方形 5"/>
          <p:cNvSpPr/>
          <p:nvPr/>
        </p:nvSpPr>
        <p:spPr>
          <a:xfrm>
            <a:off x="1614488" y="3444220"/>
            <a:ext cx="10015537" cy="34137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721515" y="3570188"/>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ホームの利用、乗降時、車内</a:t>
            </a:r>
          </a:p>
        </p:txBody>
      </p:sp>
      <p:sp>
        <p:nvSpPr>
          <p:cNvPr id="8" name="テキスト ボックス 7"/>
          <p:cNvSpPr txBox="1"/>
          <p:nvPr/>
        </p:nvSpPr>
        <p:spPr>
          <a:xfrm>
            <a:off x="5574592" y="3570188"/>
            <a:ext cx="6055433" cy="378565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ホームの移動、乗車待ちの支援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・安全な場所での支援（ホーム</a:t>
            </a:r>
            <a:r>
              <a:rPr lang="ja-JP" altLang="en-US" sz="2400" dirty="0" smtClean="0">
                <a:latin typeface="メイリオ" panose="020B0604030504040204" pitchFamily="50" charset="-128"/>
                <a:ea typeface="メイリオ" panose="020B0604030504040204" pitchFamily="50" charset="-128"/>
              </a:rPr>
              <a:t>縁端部か</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ら</a:t>
            </a:r>
            <a:r>
              <a:rPr lang="ja-JP" altLang="en-US" sz="2400" dirty="0">
                <a:latin typeface="メイリオ" panose="020B0604030504040204" pitchFamily="50" charset="-128"/>
                <a:ea typeface="メイリオ" panose="020B0604030504040204" pitchFamily="50" charset="-128"/>
              </a:rPr>
              <a:t>離れる</a:t>
            </a:r>
            <a:r>
              <a:rPr lang="ja-JP" altLang="en-US" sz="2400" dirty="0" smtClean="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・ホームドア等がない場合、視覚障害者</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誘導用ブロックの外側を歩いていない</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ja-JP" altLang="en-US" sz="2400" dirty="0" err="1" smtClean="0">
                <a:latin typeface="メイリオ" panose="020B0604030504040204" pitchFamily="50" charset="-128"/>
                <a:ea typeface="メイリオ" panose="020B0604030504040204" pitchFamily="50" charset="-128"/>
              </a:rPr>
              <a:t>か</a:t>
            </a:r>
            <a:r>
              <a:rPr lang="ja-JP" altLang="en-US" sz="2400" dirty="0" smtClean="0">
                <a:latin typeface="メイリオ" panose="020B0604030504040204" pitchFamily="50" charset="-128"/>
                <a:ea typeface="メイリオ" panose="020B0604030504040204" pitchFamily="50" charset="-128"/>
              </a:rPr>
              <a:t>確かめる</a:t>
            </a:r>
          </a:p>
          <a:p>
            <a:r>
              <a:rPr lang="ja-JP" altLang="en-US" sz="2400" dirty="0" smtClean="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転落の危険性がある場合は「白杖の</a:t>
            </a:r>
          </a:p>
          <a:p>
            <a:r>
              <a:rPr lang="ja-JP" altLang="en-US" sz="2400" dirty="0">
                <a:latin typeface="メイリオ" panose="020B0604030504040204" pitchFamily="50" charset="-128"/>
                <a:ea typeface="メイリオ" panose="020B0604030504040204" pitchFamily="50" charset="-128"/>
              </a:rPr>
              <a:t>　　人止まれ！」などとただちに声を</a:t>
            </a:r>
            <a:r>
              <a:rPr lang="ja-JP" altLang="en-US" sz="2400" dirty="0" err="1">
                <a:latin typeface="メイリオ" panose="020B0604030504040204" pitchFamily="50" charset="-128"/>
                <a:ea typeface="メイリオ" panose="020B0604030504040204" pitchFamily="50" charset="-128"/>
              </a:rPr>
              <a:t>か</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ける</a:t>
            </a:r>
          </a:p>
          <a:p>
            <a:endParaRPr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712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stretch>
            <a:fillRect/>
          </a:stretch>
        </p:blipFill>
        <p:spPr>
          <a:xfrm>
            <a:off x="125618" y="592586"/>
            <a:ext cx="1413008" cy="1944505"/>
          </a:xfrm>
          <a:prstGeom prst="rect">
            <a:avLst/>
          </a:prstGeom>
        </p:spPr>
      </p:pic>
      <p:sp>
        <p:nvSpPr>
          <p:cNvPr id="6" name="正方形/長方形 5"/>
          <p:cNvSpPr/>
          <p:nvPr/>
        </p:nvSpPr>
        <p:spPr>
          <a:xfrm>
            <a:off x="1614488" y="386109"/>
            <a:ext cx="10015537" cy="601469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721515" y="619568"/>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ホームの利用、乗降時、</a:t>
            </a:r>
            <a:r>
              <a:rPr lang="ja-JP" altLang="en-US" sz="2800" b="1" dirty="0" smtClean="0">
                <a:latin typeface="メイリオ" panose="020B0604030504040204" pitchFamily="50" charset="-128"/>
                <a:ea typeface="メイリオ" panose="020B0604030504040204" pitchFamily="50" charset="-128"/>
              </a:rPr>
              <a:t>車内</a:t>
            </a:r>
            <a:r>
              <a:rPr lang="ja-JP" altLang="en-US" sz="2800" dirty="0" smtClean="0">
                <a:latin typeface="メイリオ" panose="020B0604030504040204" pitchFamily="50" charset="-128"/>
                <a:ea typeface="メイリオ" panose="020B0604030504040204" pitchFamily="50" charset="-128"/>
              </a:rPr>
              <a:t>（つづき）</a:t>
            </a:r>
            <a:endParaRPr lang="ja-JP" altLang="en-US" sz="28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5574592" y="619568"/>
            <a:ext cx="5912557" cy="5632311"/>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運行情報の提供</a:t>
            </a:r>
            <a:endParaRPr lang="ja-JP" altLang="en-US" sz="2400"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・音声情報がない場合には、随時、説</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明や注意喚起を行う</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色別表示などの情報に対する支援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・色別情報表示でわからない様子の</a:t>
            </a:r>
            <a:r>
              <a:rPr lang="ja-JP" altLang="en-US" sz="2400" dirty="0" smtClean="0">
                <a:latin typeface="メイリオ" panose="020B0604030504040204" pitchFamily="50" charset="-128"/>
                <a:ea typeface="メイリオ" panose="020B0604030504040204" pitchFamily="50" charset="-128"/>
              </a:rPr>
              <a:t>場</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合に</a:t>
            </a:r>
            <a:r>
              <a:rPr lang="ja-JP" altLang="en-US" sz="2400" dirty="0">
                <a:latin typeface="メイリオ" panose="020B0604030504040204" pitchFamily="50" charset="-128"/>
                <a:ea typeface="メイリオ" panose="020B0604030504040204" pitchFamily="50" charset="-128"/>
              </a:rPr>
              <a:t>は、情報を提供</a:t>
            </a:r>
            <a:r>
              <a:rPr lang="ja-JP" altLang="en-US" sz="2400" dirty="0" smtClean="0">
                <a:latin typeface="メイリオ" panose="020B0604030504040204" pitchFamily="50" charset="-128"/>
                <a:ea typeface="メイリオ" panose="020B0604030504040204" pitchFamily="50" charset="-128"/>
              </a:rPr>
              <a:t>する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乗降</a:t>
            </a:r>
            <a:r>
              <a:rPr lang="ja-JP" altLang="en-US" sz="2400" b="1" dirty="0" smtClean="0">
                <a:latin typeface="メイリオ" panose="020B0604030504040204" pitchFamily="50" charset="-128"/>
                <a:ea typeface="メイリオ" panose="020B0604030504040204" pitchFamily="50" charset="-128"/>
              </a:rPr>
              <a:t>の支援</a:t>
            </a:r>
            <a:endParaRPr lang="ja-JP" altLang="en-US" sz="2400"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・ドア開閉ボタン操作が必要な場合に</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は位置の確認などの支援をし、周囲</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の利用者にも支援を求める</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車両内への誘導</a:t>
            </a:r>
            <a:endParaRPr lang="ja-JP" altLang="en-US" sz="2400"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・指定席の場合は必要に応じて席まで</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誘導し、車内設備の説明を行う</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・降車時の支援は可能な限り行う、又</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は周囲の利用者に協力を依頼する</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14613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771649" y="464995"/>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878677" y="656805"/>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731754" y="673308"/>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Tree>
    <p:extLst>
      <p:ext uri="{BB962C8B-B14F-4D97-AF65-F5344CB8AC3E}">
        <p14:creationId xmlns:p14="http://schemas.microsoft.com/office/powerpoint/2010/main" val="423339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４</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聴覚障害者・言語障害者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427323060"/>
              </p:ext>
            </p:extLst>
          </p:nvPr>
        </p:nvGraphicFramePr>
        <p:xfrm>
          <a:off x="1416192" y="3136751"/>
          <a:ext cx="1409327" cy="2318905"/>
        </p:xfrm>
        <a:graphic>
          <a:graphicData uri="http://schemas.openxmlformats.org/presentationml/2006/ole">
            <mc:AlternateContent xmlns:mc="http://schemas.openxmlformats.org/markup-compatibility/2006">
              <mc:Choice xmlns:v="urn:schemas-microsoft-com:vml" Requires="v">
                <p:oleObj spid="_x0000_s2110" r:id="rId4" imgW="3656880" imgH="6018840" progId="">
                  <p:embed/>
                </p:oleObj>
              </mc:Choice>
              <mc:Fallback>
                <p:oleObj r:id="rId4" imgW="3656880" imgH="6018840" progId="">
                  <p:embed/>
                  <p:pic>
                    <p:nvPicPr>
                      <p:cNvPr id="0" name=""/>
                      <p:cNvPicPr/>
                      <p:nvPr/>
                    </p:nvPicPr>
                    <p:blipFill>
                      <a:blip r:embed="rId5"/>
                      <a:stretch>
                        <a:fillRect/>
                      </a:stretch>
                    </p:blipFill>
                    <p:spPr>
                      <a:xfrm>
                        <a:off x="1416192" y="3136751"/>
                        <a:ext cx="1409327" cy="2318905"/>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4634086" y="3323466"/>
            <a:ext cx="6916968" cy="3416320"/>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■聴覚障害者・言語障害者の特性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聴導犬を使用している人もいる</a:t>
            </a:r>
          </a:p>
        </p:txBody>
      </p:sp>
      <p:sp>
        <p:nvSpPr>
          <p:cNvPr id="8" name="正方形/長方形 7"/>
          <p:cNvSpPr/>
          <p:nvPr/>
        </p:nvSpPr>
        <p:spPr>
          <a:xfrm>
            <a:off x="4529138" y="3257550"/>
            <a:ext cx="7129462"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775" y="1998797"/>
            <a:ext cx="712417" cy="2297407"/>
          </a:xfrm>
          <a:prstGeom prst="rect">
            <a:avLst/>
          </a:prstGeom>
        </p:spPr>
      </p:pic>
    </p:spTree>
    <p:extLst>
      <p:ext uri="{BB962C8B-B14F-4D97-AF65-F5344CB8AC3E}">
        <p14:creationId xmlns:p14="http://schemas.microsoft.com/office/powerpoint/2010/main" val="2089909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032501"/>
            <a:ext cx="10015537" cy="155713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883962"/>
            <a:ext cx="10015537" cy="27793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1096870"/>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予約、改札利用、切符購入</a:t>
            </a:r>
          </a:p>
        </p:txBody>
      </p:sp>
      <p:sp>
        <p:nvSpPr>
          <p:cNvPr id="9" name="テキスト ボックス 8"/>
          <p:cNvSpPr txBox="1"/>
          <p:nvPr/>
        </p:nvSpPr>
        <p:spPr>
          <a:xfrm>
            <a:off x="1721515" y="4155323"/>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構内の移動</a:t>
            </a:r>
          </a:p>
        </p:txBody>
      </p:sp>
      <p:sp>
        <p:nvSpPr>
          <p:cNvPr id="11" name="テキスト ボックス 10"/>
          <p:cNvSpPr txBox="1"/>
          <p:nvPr/>
        </p:nvSpPr>
        <p:spPr>
          <a:xfrm>
            <a:off x="5574592" y="1096870"/>
            <a:ext cx="5912557"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r>
              <a:rPr lang="ja-JP" altLang="en-US" sz="2400" dirty="0" smtClean="0">
                <a:latin typeface="メイリオ" panose="020B0604030504040204" pitchFamily="50" charset="-128"/>
                <a:ea typeface="メイリオ" panose="020B0604030504040204" pitchFamily="50" charset="-128"/>
              </a:rPr>
              <a:t>（聴導犬の使用等について）</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切符購入の支援</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・券売機の呼び出しで応答がない場合</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には、聞こえない可能性がある</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・料金などは電卓や筆談で表示</a:t>
            </a:r>
            <a:endParaRPr lang="ja-JP" altLang="en-US" sz="2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574592" y="4171826"/>
            <a:ext cx="6055431"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エレベーター利用時の支援</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・緊急停止や呼び出しの際に応答がない</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場合には聞こえない可能性がある</a:t>
            </a:r>
          </a:p>
        </p:txBody>
      </p:sp>
      <p:graphicFrame>
        <p:nvGraphicFramePr>
          <p:cNvPr id="17" name="オブジェクト 16"/>
          <p:cNvGraphicFramePr>
            <a:graphicFrameLocks noChangeAspect="1"/>
          </p:cNvGraphicFramePr>
          <p:nvPr>
            <p:extLst/>
          </p:nvPr>
        </p:nvGraphicFramePr>
        <p:xfrm>
          <a:off x="54774" y="2906188"/>
          <a:ext cx="1409327" cy="2318905"/>
        </p:xfrm>
        <a:graphic>
          <a:graphicData uri="http://schemas.openxmlformats.org/presentationml/2006/ole">
            <mc:AlternateContent xmlns:mc="http://schemas.openxmlformats.org/markup-compatibility/2006">
              <mc:Choice xmlns:v="urn:schemas-microsoft-com:vml" Requires="v">
                <p:oleObj spid="_x0000_s15410" r:id="rId4" imgW="3656880" imgH="6018840" progId="">
                  <p:embed/>
                </p:oleObj>
              </mc:Choice>
              <mc:Fallback>
                <p:oleObj r:id="rId4" imgW="3656880" imgH="6018840" progId="">
                  <p:embed/>
                  <p:pic>
                    <p:nvPicPr>
                      <p:cNvPr id="17" name="オブジェクト 16"/>
                      <p:cNvPicPr/>
                      <p:nvPr/>
                    </p:nvPicPr>
                    <p:blipFill>
                      <a:blip r:embed="rId5"/>
                      <a:stretch>
                        <a:fillRect/>
                      </a:stretch>
                    </p:blipFill>
                    <p:spPr>
                      <a:xfrm>
                        <a:off x="54774" y="2906188"/>
                        <a:ext cx="1409327" cy="2318905"/>
                      </a:xfrm>
                      <a:prstGeom prst="rect">
                        <a:avLst/>
                      </a:prstGeom>
                    </p:spPr>
                  </p:pic>
                </p:oleObj>
              </mc:Fallback>
            </mc:AlternateContent>
          </a:graphicData>
        </a:graphic>
      </p:graphicFrame>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30" y="515034"/>
            <a:ext cx="712417" cy="2297407"/>
          </a:xfrm>
          <a:prstGeom prst="rect">
            <a:avLst/>
          </a:prstGeom>
        </p:spPr>
      </p:pic>
    </p:spTree>
    <p:extLst>
      <p:ext uri="{BB962C8B-B14F-4D97-AF65-F5344CB8AC3E}">
        <p14:creationId xmlns:p14="http://schemas.microsoft.com/office/powerpoint/2010/main" val="2528603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172500"/>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1515" y="4437886"/>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574592" y="4454389"/>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7" name="オブジェクト 16"/>
          <p:cNvGraphicFramePr>
            <a:graphicFrameLocks noChangeAspect="1"/>
          </p:cNvGraphicFramePr>
          <p:nvPr>
            <p:extLst/>
          </p:nvPr>
        </p:nvGraphicFramePr>
        <p:xfrm>
          <a:off x="54774" y="2906188"/>
          <a:ext cx="1409327" cy="2318905"/>
        </p:xfrm>
        <a:graphic>
          <a:graphicData uri="http://schemas.openxmlformats.org/presentationml/2006/ole">
            <mc:AlternateContent xmlns:mc="http://schemas.openxmlformats.org/markup-compatibility/2006">
              <mc:Choice xmlns:v="urn:schemas-microsoft-com:vml" Requires="v">
                <p:oleObj spid="_x0000_s16426" r:id="rId4" imgW="3656880" imgH="6018840" progId="">
                  <p:embed/>
                </p:oleObj>
              </mc:Choice>
              <mc:Fallback>
                <p:oleObj r:id="rId4" imgW="3656880" imgH="6018840" progId="">
                  <p:embed/>
                  <p:pic>
                    <p:nvPicPr>
                      <p:cNvPr id="17" name="オブジェクト 16"/>
                      <p:cNvPicPr/>
                      <p:nvPr/>
                    </p:nvPicPr>
                    <p:blipFill>
                      <a:blip r:embed="rId5"/>
                      <a:stretch>
                        <a:fillRect/>
                      </a:stretch>
                    </p:blipFill>
                    <p:spPr>
                      <a:xfrm>
                        <a:off x="54774" y="2906188"/>
                        <a:ext cx="1409327" cy="2318905"/>
                      </a:xfrm>
                      <a:prstGeom prst="rect">
                        <a:avLst/>
                      </a:prstGeom>
                    </p:spPr>
                  </p:pic>
                </p:oleObj>
              </mc:Fallback>
            </mc:AlternateContent>
          </a:graphicData>
        </a:graphic>
      </p:graphicFrame>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30" y="515034"/>
            <a:ext cx="712417" cy="2297407"/>
          </a:xfrm>
          <a:prstGeom prst="rect">
            <a:avLst/>
          </a:prstGeom>
        </p:spPr>
      </p:pic>
      <p:sp>
        <p:nvSpPr>
          <p:cNvPr id="16" name="正方形/長方形 15"/>
          <p:cNvSpPr/>
          <p:nvPr/>
        </p:nvSpPr>
        <p:spPr>
          <a:xfrm>
            <a:off x="1614487" y="786466"/>
            <a:ext cx="10015537" cy="29928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721515" y="955989"/>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ホームの利用、乗降時、車内</a:t>
            </a:r>
          </a:p>
        </p:txBody>
      </p:sp>
      <p:sp>
        <p:nvSpPr>
          <p:cNvPr id="20" name="テキスト ボックス 19"/>
          <p:cNvSpPr txBox="1"/>
          <p:nvPr/>
        </p:nvSpPr>
        <p:spPr>
          <a:xfrm>
            <a:off x="5574593" y="955989"/>
            <a:ext cx="5912556"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運行情報の提供</a:t>
            </a:r>
          </a:p>
          <a:p>
            <a:r>
              <a:rPr lang="ja-JP" altLang="en-US" sz="2400" dirty="0" smtClean="0">
                <a:latin typeface="メイリオ" panose="020B0604030504040204" pitchFamily="50" charset="-128"/>
                <a:ea typeface="メイリオ" panose="020B0604030504040204" pitchFamily="50" charset="-128"/>
              </a:rPr>
              <a:t>　・駅や車内で文字情報</a:t>
            </a:r>
            <a:r>
              <a:rPr lang="ja-JP" altLang="en-US" sz="2400" dirty="0">
                <a:latin typeface="メイリオ" panose="020B0604030504040204" pitchFamily="50" charset="-128"/>
                <a:ea typeface="メイリオ" panose="020B0604030504040204" pitchFamily="50" charset="-128"/>
              </a:rPr>
              <a:t>がない場合には</a:t>
            </a:r>
            <a:r>
              <a:rPr lang="ja-JP" altLang="en-US" sz="2400" dirty="0" smtClean="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随時、筆談等によって説明</a:t>
            </a:r>
            <a:r>
              <a:rPr lang="ja-JP" altLang="en-US" sz="2400" dirty="0">
                <a:latin typeface="メイリオ" panose="020B0604030504040204" pitchFamily="50" charset="-128"/>
                <a:ea typeface="メイリオ" panose="020B0604030504040204" pitchFamily="50" charset="-128"/>
              </a:rPr>
              <a:t>や</a:t>
            </a:r>
            <a:r>
              <a:rPr lang="ja-JP" altLang="en-US" sz="2400" dirty="0" smtClean="0">
                <a:latin typeface="メイリオ" panose="020B0604030504040204" pitchFamily="50" charset="-128"/>
                <a:ea typeface="メイリオ" panose="020B0604030504040204" pitchFamily="50" charset="-128"/>
              </a:rPr>
              <a:t>注意喚</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起</a:t>
            </a:r>
            <a:r>
              <a:rPr lang="ja-JP" altLang="en-US" sz="2400" dirty="0">
                <a:latin typeface="メイリオ" panose="020B0604030504040204" pitchFamily="50" charset="-128"/>
                <a:ea typeface="メイリオ" panose="020B0604030504040204" pitchFamily="50" charset="-128"/>
              </a:rPr>
              <a:t>を</a:t>
            </a:r>
            <a:r>
              <a:rPr lang="ja-JP" altLang="en-US" sz="2400" dirty="0" smtClean="0">
                <a:latin typeface="メイリオ" panose="020B0604030504040204" pitchFamily="50" charset="-128"/>
                <a:ea typeface="メイリオ" panose="020B0604030504040204" pitchFamily="50" charset="-128"/>
              </a:rPr>
              <a:t>行う</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・降車駅への到着等の情報提供の希望</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であれば、</a:t>
            </a:r>
            <a:r>
              <a:rPr lang="ja-JP" altLang="en-US" sz="2400" dirty="0">
                <a:latin typeface="メイリオ" panose="020B0604030504040204" pitchFamily="50" charset="-128"/>
                <a:ea typeface="メイリオ" panose="020B0604030504040204" pitchFamily="50" charset="-128"/>
              </a:rPr>
              <a:t>可能な限り行う、</a:t>
            </a:r>
            <a:r>
              <a:rPr lang="ja-JP" altLang="en-US" sz="2400" dirty="0" smtClean="0">
                <a:latin typeface="メイリオ" panose="020B0604030504040204" pitchFamily="50" charset="-128"/>
                <a:ea typeface="メイリオ" panose="020B0604030504040204" pitchFamily="50" charset="-128"/>
              </a:rPr>
              <a:t>又は周</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囲</a:t>
            </a:r>
            <a:r>
              <a:rPr lang="ja-JP" altLang="en-US" sz="2400" dirty="0">
                <a:latin typeface="メイリオ" panose="020B0604030504040204" pitchFamily="50" charset="-128"/>
                <a:ea typeface="メイリオ" panose="020B0604030504040204" pitchFamily="50" charset="-128"/>
              </a:rPr>
              <a:t>の利用者に協力を依頼</a:t>
            </a:r>
            <a:r>
              <a:rPr lang="ja-JP" altLang="en-US" sz="2400" dirty="0" smtClean="0">
                <a:latin typeface="メイリオ" panose="020B0604030504040204" pitchFamily="50" charset="-128"/>
                <a:ea typeface="メイリオ" panose="020B0604030504040204" pitchFamily="50" charset="-128"/>
              </a:rPr>
              <a:t>する</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6453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4"/>
          <a:stretch>
            <a:fillRect/>
          </a:stretch>
        </p:blipFill>
        <p:spPr>
          <a:xfrm>
            <a:off x="9672749" y="2734313"/>
            <a:ext cx="2219315" cy="3026339"/>
          </a:xfrm>
          <a:prstGeom prst="rect">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141082539"/>
              </p:ext>
            </p:extLst>
          </p:nvPr>
        </p:nvGraphicFramePr>
        <p:xfrm>
          <a:off x="8553407" y="1353836"/>
          <a:ext cx="1709208" cy="2893646"/>
        </p:xfrm>
        <a:graphic>
          <a:graphicData uri="http://schemas.openxmlformats.org/presentationml/2006/ole">
            <mc:AlternateContent xmlns:mc="http://schemas.openxmlformats.org/markup-compatibility/2006">
              <mc:Choice xmlns:v="urn:schemas-microsoft-com:vml" Requires="v">
                <p:oleObj spid="_x0000_s9279" r:id="rId5" imgW="3479040" imgH="5891760" progId="">
                  <p:embed/>
                </p:oleObj>
              </mc:Choice>
              <mc:Fallback>
                <p:oleObj r:id="rId5" imgW="3479040" imgH="5891760" progId="">
                  <p:embed/>
                  <p:pic>
                    <p:nvPicPr>
                      <p:cNvPr id="4" name="オブジェクト 3"/>
                      <p:cNvPicPr/>
                      <p:nvPr/>
                    </p:nvPicPr>
                    <p:blipFill>
                      <a:blip r:embed="rId6"/>
                      <a:stretch>
                        <a:fillRect/>
                      </a:stretch>
                    </p:blipFill>
                    <p:spPr>
                      <a:xfrm>
                        <a:off x="8553407" y="1353836"/>
                        <a:ext cx="1709208" cy="2893646"/>
                      </a:xfrm>
                      <a:prstGeom prst="rect">
                        <a:avLst/>
                      </a:prstGeom>
                    </p:spPr>
                  </p:pic>
                </p:oleObj>
              </mc:Fallback>
            </mc:AlternateContent>
          </a:graphicData>
        </a:graphic>
      </p:graphicFrame>
      <p:sp>
        <p:nvSpPr>
          <p:cNvPr id="2" name="テキスト ボックス 1"/>
          <p:cNvSpPr txBox="1"/>
          <p:nvPr/>
        </p:nvSpPr>
        <p:spPr>
          <a:xfrm>
            <a:off x="2803075" y="4201317"/>
            <a:ext cx="6340197" cy="1323439"/>
          </a:xfrm>
          <a:prstGeom prst="rect">
            <a:avLst/>
          </a:prstGeom>
          <a:noFill/>
        </p:spPr>
        <p:txBody>
          <a:bodyPr wrap="none" rtlCol="0">
            <a:spAutoFit/>
          </a:bodyPr>
          <a:lstStyle/>
          <a:p>
            <a:pPr algn="ctr"/>
            <a:r>
              <a:rPr lang="ja-JP" altLang="en-US" sz="4000" b="1" dirty="0" smtClean="0">
                <a:latin typeface="メイリオ" panose="020B0604030504040204" pitchFamily="50" charset="-128"/>
                <a:ea typeface="メイリオ" panose="020B0604030504040204" pitchFamily="50" charset="-128"/>
              </a:rPr>
              <a:t>高齢者、障害者等に対する</a:t>
            </a:r>
          </a:p>
          <a:p>
            <a:pPr algn="ctr"/>
            <a:r>
              <a:rPr kumimoji="1" lang="ja-JP" altLang="en-US" sz="4000" b="1" dirty="0" smtClean="0">
                <a:latin typeface="メイリオ" panose="020B0604030504040204" pitchFamily="50" charset="-128"/>
                <a:ea typeface="メイリオ" panose="020B0604030504040204" pitchFamily="50" charset="-128"/>
              </a:rPr>
              <a:t>接遇の基本を学ぶ</a:t>
            </a:r>
            <a:endParaRPr kumimoji="1" lang="ja-JP" altLang="en-US" sz="4000" b="1" dirty="0">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5606" y="1353836"/>
            <a:ext cx="3945270" cy="2406977"/>
          </a:xfrm>
          <a:prstGeom prst="rect">
            <a:avLst/>
          </a:prstGeom>
        </p:spPr>
      </p:pic>
      <p:pic>
        <p:nvPicPr>
          <p:cNvPr id="3" name="図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8297" y="1616494"/>
            <a:ext cx="1035720" cy="3163913"/>
          </a:xfrm>
          <a:prstGeom prst="rect">
            <a:avLst/>
          </a:prstGeom>
        </p:spPr>
      </p:pic>
      <p:pic>
        <p:nvPicPr>
          <p:cNvPr id="5" name="図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6331" y="1865347"/>
            <a:ext cx="947228" cy="2915060"/>
          </a:xfrm>
          <a:prstGeom prst="rect">
            <a:avLst/>
          </a:prstGeom>
        </p:spPr>
      </p:pic>
    </p:spTree>
    <p:extLst>
      <p:ext uri="{BB962C8B-B14F-4D97-AF65-F5344CB8AC3E}">
        <p14:creationId xmlns:p14="http://schemas.microsoft.com/office/powerpoint/2010/main" val="3256515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５</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発達障害者・知的障害者・精神障害者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4129542519"/>
              </p:ext>
            </p:extLst>
          </p:nvPr>
        </p:nvGraphicFramePr>
        <p:xfrm>
          <a:off x="378452" y="1884763"/>
          <a:ext cx="1799791" cy="4198263"/>
        </p:xfrm>
        <a:graphic>
          <a:graphicData uri="http://schemas.openxmlformats.org/presentationml/2006/ole">
            <mc:AlternateContent xmlns:mc="http://schemas.openxmlformats.org/markup-compatibility/2006">
              <mc:Choice xmlns:v="urn:schemas-microsoft-com:vml" Requires="v">
                <p:oleObj spid="_x0000_s4156" r:id="rId4" imgW="2285640" imgH="5333040" progId="">
                  <p:embed/>
                </p:oleObj>
              </mc:Choice>
              <mc:Fallback>
                <p:oleObj r:id="rId4" imgW="2285640" imgH="5333040" progId="">
                  <p:embed/>
                  <p:pic>
                    <p:nvPicPr>
                      <p:cNvPr id="0" name=""/>
                      <p:cNvPicPr/>
                      <p:nvPr/>
                    </p:nvPicPr>
                    <p:blipFill>
                      <a:blip r:embed="rId5"/>
                      <a:stretch>
                        <a:fillRect/>
                      </a:stretch>
                    </p:blipFill>
                    <p:spPr>
                      <a:xfrm>
                        <a:off x="378452" y="1884763"/>
                        <a:ext cx="1799791" cy="4198263"/>
                      </a:xfrm>
                      <a:prstGeom prst="rect">
                        <a:avLst/>
                      </a:prstGeom>
                    </p:spPr>
                  </p:pic>
                </p:oleObj>
              </mc:Fallback>
            </mc:AlternateContent>
          </a:graphicData>
        </a:graphic>
      </p:graphicFrame>
      <p:sp>
        <p:nvSpPr>
          <p:cNvPr id="7" name="テキスト ボックス 6"/>
          <p:cNvSpPr txBox="1"/>
          <p:nvPr/>
        </p:nvSpPr>
        <p:spPr>
          <a:xfrm>
            <a:off x="2341687" y="1508290"/>
            <a:ext cx="9206845"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371783" y="2714214"/>
            <a:ext cx="9712728" cy="4154984"/>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■発達障害者・知的障害者・精神障害者の特性</a:t>
            </a:r>
          </a:p>
          <a:p>
            <a:r>
              <a:rPr lang="ja-JP" altLang="en-US" sz="2400" dirty="0">
                <a:latin typeface="メイリオ" panose="020B0604030504040204" pitchFamily="50" charset="-128"/>
                <a:ea typeface="メイリオ" panose="020B0604030504040204" pitchFamily="50" charset="-128"/>
              </a:rPr>
              <a:t>　</a:t>
            </a:r>
            <a:r>
              <a:rPr lang="ja-JP" altLang="en-US" sz="2400" b="1" u="sng" dirty="0" smtClean="0">
                <a:latin typeface="メイリオ" panose="020B0604030504040204" pitchFamily="50" charset="-128"/>
                <a:ea typeface="メイリオ" panose="020B0604030504040204" pitchFamily="50" charset="-128"/>
              </a:rPr>
              <a:t>コミュニケーションが苦手な傾向にある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話の内容を理解できない人がいる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常識やルールを理解しにくい人がいる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身体が勝手に動く、声や言葉が急に出る、変わったクセがあるなどの場合がある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ストレスに弱く、疲れやすい　　　など</a:t>
            </a:r>
          </a:p>
        </p:txBody>
      </p:sp>
      <p:sp>
        <p:nvSpPr>
          <p:cNvPr id="9" name="正方形/長方形 8"/>
          <p:cNvSpPr/>
          <p:nvPr/>
        </p:nvSpPr>
        <p:spPr>
          <a:xfrm>
            <a:off x="2341687" y="2585507"/>
            <a:ext cx="9579380" cy="413702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7744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1961122"/>
            <a:ext cx="10452007" cy="469383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213144"/>
            <a:ext cx="10452007" cy="15242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48129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予約、改札利用、切符購入</a:t>
            </a:r>
          </a:p>
        </p:txBody>
      </p:sp>
      <p:sp>
        <p:nvSpPr>
          <p:cNvPr id="8" name="テキスト ボックス 7"/>
          <p:cNvSpPr txBox="1"/>
          <p:nvPr/>
        </p:nvSpPr>
        <p:spPr>
          <a:xfrm>
            <a:off x="1721515" y="2130645"/>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構内の移動</a:t>
            </a:r>
          </a:p>
        </p:txBody>
      </p:sp>
      <p:sp>
        <p:nvSpPr>
          <p:cNvPr id="11" name="テキスト ボックス 10"/>
          <p:cNvSpPr txBox="1"/>
          <p:nvPr/>
        </p:nvSpPr>
        <p:spPr>
          <a:xfrm>
            <a:off x="5574592" y="481292"/>
            <a:ext cx="6350923"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問い合わせに対してはゆっくり、はっきり、具体的に対応し、理解を確認</a:t>
            </a:r>
          </a:p>
        </p:txBody>
      </p:sp>
      <p:sp>
        <p:nvSpPr>
          <p:cNvPr id="13" name="テキスト ボックス 12"/>
          <p:cNvSpPr txBox="1"/>
          <p:nvPr/>
        </p:nvSpPr>
        <p:spPr>
          <a:xfrm>
            <a:off x="5574593" y="2148574"/>
            <a:ext cx="6350922" cy="452431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構内移動の支援</a:t>
            </a:r>
          </a:p>
          <a:p>
            <a:r>
              <a:rPr lang="ja-JP" altLang="en-US" sz="2400" b="1" dirty="0" smtClean="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・ウロウロする、大声を上げる、</a:t>
            </a:r>
            <a:r>
              <a:rPr lang="ja-JP" altLang="en-US" sz="2400" dirty="0" smtClean="0">
                <a:latin typeface="メイリオ" panose="020B0604030504040204" pitchFamily="50" charset="-128"/>
                <a:ea typeface="メイリオ" panose="020B0604030504040204" pitchFamily="50" charset="-128"/>
              </a:rPr>
              <a:t>パニック　</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と</a:t>
            </a:r>
            <a:r>
              <a:rPr lang="ja-JP" altLang="en-US" sz="2400" dirty="0">
                <a:latin typeface="メイリオ" panose="020B0604030504040204" pitchFamily="50" charset="-128"/>
                <a:ea typeface="メイリオ" panose="020B0604030504040204" pitchFamily="50" charset="-128"/>
              </a:rPr>
              <a:t>なっている様子の場合に</a:t>
            </a:r>
            <a:r>
              <a:rPr lang="ja-JP" altLang="en-US" sz="2400" dirty="0" smtClean="0">
                <a:latin typeface="メイリオ" panose="020B0604030504040204" pitchFamily="50" charset="-128"/>
                <a:ea typeface="メイリオ" panose="020B0604030504040204" pitchFamily="50" charset="-128"/>
              </a:rPr>
              <a:t>は、ゆっくり、</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やさしく声をかけ</a:t>
            </a:r>
            <a:r>
              <a:rPr lang="ja-JP" altLang="en-US" sz="2400" dirty="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落ち着かせた上で、</a:t>
            </a:r>
          </a:p>
          <a:p>
            <a:r>
              <a:rPr lang="ja-JP" altLang="en-US" sz="2400" dirty="0" smtClean="0">
                <a:latin typeface="メイリオ" panose="020B0604030504040204" pitchFamily="50" charset="-128"/>
                <a:ea typeface="メイリオ" panose="020B0604030504040204" pitchFamily="50" charset="-128"/>
              </a:rPr>
              <a:t>　　支援の要否を確認</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・具体的に「●●行の電車に乗るのです</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か」などゆっくり、やさしく声をかける</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エレベーター</a:t>
            </a:r>
            <a:r>
              <a:rPr lang="ja-JP" altLang="en-US" sz="2400" b="1" dirty="0">
                <a:latin typeface="メイリオ" panose="020B0604030504040204" pitchFamily="50" charset="-128"/>
                <a:ea typeface="メイリオ" panose="020B0604030504040204" pitchFamily="50" charset="-128"/>
              </a:rPr>
              <a:t>利用の支援</a:t>
            </a:r>
          </a:p>
          <a:p>
            <a:r>
              <a:rPr lang="ja-JP" altLang="en-US" sz="2400" dirty="0">
                <a:latin typeface="メイリオ" panose="020B0604030504040204" pitchFamily="50" charset="-128"/>
                <a:ea typeface="メイリオ" panose="020B0604030504040204" pitchFamily="50" charset="-128"/>
              </a:rPr>
              <a:t>　・緊急停止や呼び出しボタンで</a:t>
            </a:r>
            <a:r>
              <a:rPr lang="ja-JP" altLang="en-US" sz="2400" dirty="0" smtClean="0">
                <a:latin typeface="メイリオ" panose="020B0604030504040204" pitchFamily="50" charset="-128"/>
                <a:ea typeface="メイリオ" panose="020B0604030504040204" pitchFamily="50" charset="-128"/>
              </a:rPr>
              <a:t>うまくコミ</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ュニケーション</a:t>
            </a:r>
            <a:r>
              <a:rPr lang="ja-JP" altLang="en-US" sz="2400" dirty="0">
                <a:latin typeface="メイリオ" panose="020B0604030504040204" pitchFamily="50" charset="-128"/>
                <a:ea typeface="メイリオ" panose="020B0604030504040204" pitchFamily="50" charset="-128"/>
              </a:rPr>
              <a:t>ができない</a:t>
            </a:r>
            <a:r>
              <a:rPr lang="ja-JP" altLang="en-US" sz="2400" dirty="0" smtClean="0">
                <a:latin typeface="メイリオ" panose="020B0604030504040204" pitchFamily="50" charset="-128"/>
                <a:ea typeface="メイリオ" panose="020B0604030504040204" pitchFamily="50" charset="-128"/>
              </a:rPr>
              <a:t>場合には</a:t>
            </a:r>
            <a:r>
              <a:rPr lang="ja-JP" altLang="en-US" sz="2400" dirty="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ゆ</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ja-JP" altLang="en-US" sz="2400" dirty="0" err="1" smtClean="0">
                <a:latin typeface="メイリオ" panose="020B0604030504040204" pitchFamily="50" charset="-128"/>
                <a:ea typeface="メイリオ" panose="020B0604030504040204" pitchFamily="50" charset="-128"/>
              </a:rPr>
              <a:t>っ</a:t>
            </a:r>
            <a:r>
              <a:rPr lang="ja-JP" altLang="en-US" sz="2400" dirty="0">
                <a:latin typeface="メイリオ" panose="020B0604030504040204" pitchFamily="50" charset="-128"/>
                <a:ea typeface="メイリオ" panose="020B0604030504040204" pitchFamily="50" charset="-128"/>
              </a:rPr>
              <a:t>くりやさしく声をかける</a:t>
            </a:r>
          </a:p>
          <a:p>
            <a:r>
              <a:rPr lang="ja-JP" altLang="en-US" sz="2400" dirty="0">
                <a:latin typeface="メイリオ" panose="020B0604030504040204" pitchFamily="50" charset="-128"/>
                <a:ea typeface="メイリオ" panose="020B0604030504040204" pitchFamily="50" charset="-128"/>
              </a:rPr>
              <a:t>　・具体的に、繰り返し説明</a:t>
            </a:r>
            <a:r>
              <a:rPr lang="ja-JP" altLang="en-US" sz="2400" dirty="0" smtClean="0">
                <a:latin typeface="メイリオ" panose="020B0604030504040204" pitchFamily="50" charset="-128"/>
                <a:ea typeface="メイリオ" panose="020B0604030504040204" pitchFamily="50" charset="-128"/>
              </a:rPr>
              <a:t>する</a:t>
            </a:r>
            <a:endParaRPr lang="ja-JP" altLang="en-US" sz="2400" dirty="0">
              <a:latin typeface="メイリオ" panose="020B0604030504040204" pitchFamily="50" charset="-128"/>
              <a:ea typeface="メイリオ" panose="020B0604030504040204" pitchFamily="50" charset="-128"/>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1789629442"/>
              </p:ext>
            </p:extLst>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spid="_x0000_s11323"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218860" y="564836"/>
                        <a:ext cx="1100138" cy="2566225"/>
                      </a:xfrm>
                      <a:prstGeom prst="rect">
                        <a:avLst/>
                      </a:prstGeom>
                    </p:spPr>
                  </p:pic>
                </p:oleObj>
              </mc:Fallback>
            </mc:AlternateContent>
          </a:graphicData>
        </a:graphic>
      </p:graphicFrame>
    </p:spTree>
    <p:extLst>
      <p:ext uri="{BB962C8B-B14F-4D97-AF65-F5344CB8AC3E}">
        <p14:creationId xmlns:p14="http://schemas.microsoft.com/office/powerpoint/2010/main" val="3804778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1794830"/>
            <a:ext cx="10311026" cy="49107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213144"/>
            <a:ext cx="10311026" cy="146847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48129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構内の</a:t>
            </a:r>
            <a:r>
              <a:rPr lang="ja-JP" altLang="en-US" sz="2800" b="1" dirty="0" smtClean="0">
                <a:latin typeface="メイリオ" panose="020B0604030504040204" pitchFamily="50" charset="-128"/>
                <a:ea typeface="メイリオ" panose="020B0604030504040204" pitchFamily="50" charset="-128"/>
              </a:rPr>
              <a:t>移動</a:t>
            </a:r>
            <a:r>
              <a:rPr lang="ja-JP" altLang="en-US" sz="2800" dirty="0" smtClean="0">
                <a:latin typeface="メイリオ" panose="020B0604030504040204" pitchFamily="50" charset="-128"/>
                <a:ea typeface="メイリオ" panose="020B0604030504040204" pitchFamily="50" charset="-128"/>
              </a:rPr>
              <a:t>（つづき）</a:t>
            </a:r>
            <a:endParaRPr lang="ja-JP" altLang="en-US" sz="28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1721515" y="1964353"/>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ホームの利用、乗降時、車内</a:t>
            </a:r>
          </a:p>
        </p:txBody>
      </p:sp>
      <p:sp>
        <p:nvSpPr>
          <p:cNvPr id="11" name="テキスト ボックス 10"/>
          <p:cNvSpPr txBox="1"/>
          <p:nvPr/>
        </p:nvSpPr>
        <p:spPr>
          <a:xfrm>
            <a:off x="5574592" y="481292"/>
            <a:ext cx="6350921"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トイレなど設備利用の支援</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・位置案内等が理解しにくい様子の場合、</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図やﾋﾟｸﾄｸﾞﾗﾑでわかりやすく、具体的に</a:t>
            </a:r>
          </a:p>
        </p:txBody>
      </p:sp>
      <p:sp>
        <p:nvSpPr>
          <p:cNvPr id="13" name="テキスト ボックス 12"/>
          <p:cNvSpPr txBox="1"/>
          <p:nvPr/>
        </p:nvSpPr>
        <p:spPr>
          <a:xfrm>
            <a:off x="5574593" y="1964353"/>
            <a:ext cx="6350920" cy="489364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具体的かつ落ち着いていただく支援を</a:t>
            </a:r>
          </a:p>
          <a:p>
            <a:r>
              <a:rPr lang="ja-JP" altLang="en-US" sz="2400" dirty="0" smtClean="0">
                <a:latin typeface="メイリオ" panose="020B0604030504040204" pitchFamily="50" charset="-128"/>
                <a:ea typeface="メイリオ" panose="020B0604030504040204" pitchFamily="50" charset="-128"/>
              </a:rPr>
              <a:t>　・困っている様子の場合、安全な場所に誘</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導支援</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・ウロウロする、大声を上げる、パニック</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となっている様子の場合にはゆっくり、</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やさしく声をかけ、落ち着かせることが</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重要</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・他のお客様とのトラブル時には、周囲の</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方に理解を求め、声かけをする</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・緊急時などの避難誘導ではゆっくり</a:t>
            </a:r>
            <a:r>
              <a:rPr lang="ja-JP" altLang="en-US" sz="2400" dirty="0" err="1" smtClean="0">
                <a:latin typeface="メイリオ" panose="020B0604030504040204" pitchFamily="50" charset="-128"/>
                <a:ea typeface="メイリオ" panose="020B0604030504040204" pitchFamily="50" charset="-128"/>
              </a:rPr>
              <a:t>やさ</a:t>
            </a:r>
            <a:endParaRPr lang="ja-JP" altLang="en-US"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しく話し、パニックにならないよう配慮</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する</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・必要以上に注目を集めない</a:t>
            </a:r>
          </a:p>
        </p:txBody>
      </p:sp>
      <p:graphicFrame>
        <p:nvGraphicFramePr>
          <p:cNvPr id="16" name="オブジェクト 15"/>
          <p:cNvGraphicFramePr>
            <a:graphicFrameLocks noChangeAspect="1"/>
          </p:cNvGraphicFramePr>
          <p:nvPr>
            <p:extLst/>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spid="_x0000_s18476" r:id="rId4" imgW="2285640" imgH="5333040" progId="">
                  <p:embed/>
                </p:oleObj>
              </mc:Choice>
              <mc:Fallback>
                <p:oleObj r:id="rId4" imgW="2285640" imgH="5333040" progId="">
                  <p:embed/>
                  <p:pic>
                    <p:nvPicPr>
                      <p:cNvPr id="16" name="オブジェクト 15"/>
                      <p:cNvPicPr/>
                      <p:nvPr/>
                    </p:nvPicPr>
                    <p:blipFill>
                      <a:blip r:embed="rId5"/>
                      <a:stretch>
                        <a:fillRect/>
                      </a:stretch>
                    </p:blipFill>
                    <p:spPr>
                      <a:xfrm>
                        <a:off x="218860" y="564836"/>
                        <a:ext cx="1100138" cy="2566225"/>
                      </a:xfrm>
                      <a:prstGeom prst="rect">
                        <a:avLst/>
                      </a:prstGeom>
                    </p:spPr>
                  </p:pic>
                </p:oleObj>
              </mc:Fallback>
            </mc:AlternateContent>
          </a:graphicData>
        </a:graphic>
      </p:graphicFrame>
    </p:spTree>
    <p:extLst>
      <p:ext uri="{BB962C8B-B14F-4D97-AF65-F5344CB8AC3E}">
        <p14:creationId xmlns:p14="http://schemas.microsoft.com/office/powerpoint/2010/main" val="1111777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extLst/>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spid="_x0000_s17449" r:id="rId4" imgW="2285640" imgH="5333040" progId="">
                  <p:embed/>
                </p:oleObj>
              </mc:Choice>
              <mc:Fallback>
                <p:oleObj r:id="rId4" imgW="2285640" imgH="5333040" progId="">
                  <p:embed/>
                  <p:pic>
                    <p:nvPicPr>
                      <p:cNvPr id="16" name="オブジェクト 15"/>
                      <p:cNvPicPr/>
                      <p:nvPr/>
                    </p:nvPicPr>
                    <p:blipFill>
                      <a:blip r:embed="rId5"/>
                      <a:stretch>
                        <a:fillRect/>
                      </a:stretch>
                    </p:blipFill>
                    <p:spPr>
                      <a:xfrm>
                        <a:off x="218860" y="564836"/>
                        <a:ext cx="1100138" cy="2566225"/>
                      </a:xfrm>
                      <a:prstGeom prst="rect">
                        <a:avLst/>
                      </a:prstGeom>
                    </p:spPr>
                  </p:pic>
                </p:oleObj>
              </mc:Fallback>
            </mc:AlternateContent>
          </a:graphicData>
        </a:graphic>
      </p:graphicFrame>
      <p:sp>
        <p:nvSpPr>
          <p:cNvPr id="9" name="正方形/長方形 8"/>
          <p:cNvSpPr/>
          <p:nvPr/>
        </p:nvSpPr>
        <p:spPr>
          <a:xfrm>
            <a:off x="1614487" y="564836"/>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721515" y="830222"/>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574592" y="846725"/>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2279008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６</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内部障害者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805911793"/>
              </p:ext>
            </p:extLst>
          </p:nvPr>
        </p:nvGraphicFramePr>
        <p:xfrm>
          <a:off x="378452" y="2148272"/>
          <a:ext cx="2054462" cy="3648248"/>
        </p:xfrm>
        <a:graphic>
          <a:graphicData uri="http://schemas.openxmlformats.org/presentationml/2006/ole">
            <mc:AlternateContent xmlns:mc="http://schemas.openxmlformats.org/markup-compatibility/2006">
              <mc:Choice xmlns:v="urn:schemas-microsoft-com:vml" Requires="v">
                <p:oleObj spid="_x0000_s6203" r:id="rId4" imgW="2895120" imgH="5142600" progId="">
                  <p:embed/>
                </p:oleObj>
              </mc:Choice>
              <mc:Fallback>
                <p:oleObj r:id="rId4" imgW="2895120" imgH="5142600" progId="">
                  <p:embed/>
                  <p:pic>
                    <p:nvPicPr>
                      <p:cNvPr id="0" name=""/>
                      <p:cNvPicPr/>
                      <p:nvPr/>
                    </p:nvPicPr>
                    <p:blipFill>
                      <a:blip r:embed="rId5"/>
                      <a:stretch>
                        <a:fillRect/>
                      </a:stretch>
                    </p:blipFill>
                    <p:spPr>
                      <a:xfrm>
                        <a:off x="378452" y="2148272"/>
                        <a:ext cx="2054462" cy="3648248"/>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3700463" y="3323466"/>
            <a:ext cx="7850591" cy="3416320"/>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■内部語障害者の特性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ヘルプマークを持っている人がいる（外見では障害がわからないため）</a:t>
            </a:r>
          </a:p>
        </p:txBody>
      </p:sp>
      <p:sp>
        <p:nvSpPr>
          <p:cNvPr id="8" name="正方形/長方形 7"/>
          <p:cNvSpPr/>
          <p:nvPr/>
        </p:nvSpPr>
        <p:spPr>
          <a:xfrm>
            <a:off x="3700463" y="3257550"/>
            <a:ext cx="7958137"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6958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2992067"/>
            <a:ext cx="10015537" cy="27303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927611"/>
            <a:ext cx="10015537" cy="17995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1140518"/>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予約、改札利用、切符購入</a:t>
            </a:r>
          </a:p>
        </p:txBody>
      </p:sp>
      <p:sp>
        <p:nvSpPr>
          <p:cNvPr id="8" name="テキスト ボックス 7"/>
          <p:cNvSpPr txBox="1"/>
          <p:nvPr/>
        </p:nvSpPr>
        <p:spPr>
          <a:xfrm>
            <a:off x="1721515" y="3161590"/>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構内の移動</a:t>
            </a:r>
          </a:p>
        </p:txBody>
      </p:sp>
      <p:sp>
        <p:nvSpPr>
          <p:cNvPr id="11" name="テキスト ボックス 10"/>
          <p:cNvSpPr txBox="1"/>
          <p:nvPr/>
        </p:nvSpPr>
        <p:spPr>
          <a:xfrm>
            <a:off x="5574592" y="1140518"/>
            <a:ext cx="5912557"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a:t>
            </a:r>
            <a:r>
              <a:rPr lang="ja-JP" altLang="en-US" sz="2400" b="1" dirty="0" smtClean="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a:t>
            </a:r>
            <a:r>
              <a:rPr lang="ja-JP" altLang="en-US" sz="2400" dirty="0">
                <a:latin typeface="メイリオ" panose="020B0604030504040204" pitchFamily="50" charset="-128"/>
                <a:ea typeface="メイリオ" panose="020B0604030504040204" pitchFamily="50" charset="-128"/>
              </a:rPr>
              <a:t>が必要かを</a:t>
            </a:r>
            <a:r>
              <a:rPr lang="ja-JP" altLang="en-US" sz="2400" dirty="0" smtClean="0">
                <a:latin typeface="メイリオ" panose="020B0604030504040204" pitchFamily="50" charset="-128"/>
                <a:ea typeface="メイリオ" panose="020B0604030504040204" pitchFamily="50" charset="-128"/>
              </a:rPr>
              <a:t>確認</a:t>
            </a:r>
            <a:endParaRPr lang="ja-JP" altLang="en-US" sz="2400" dirty="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・どの</a:t>
            </a:r>
            <a:r>
              <a:rPr lang="ja-JP" altLang="en-US" sz="2400" dirty="0">
                <a:latin typeface="メイリオ" panose="020B0604030504040204" pitchFamily="50" charset="-128"/>
                <a:ea typeface="メイリオ" panose="020B0604030504040204" pitchFamily="50" charset="-128"/>
              </a:rPr>
              <a:t>ような支援が必要かを聞く</a:t>
            </a:r>
          </a:p>
        </p:txBody>
      </p:sp>
      <p:sp>
        <p:nvSpPr>
          <p:cNvPr id="13" name="テキスト ボックス 12"/>
          <p:cNvSpPr txBox="1"/>
          <p:nvPr/>
        </p:nvSpPr>
        <p:spPr>
          <a:xfrm>
            <a:off x="5574593" y="3161590"/>
            <a:ext cx="5912556"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具合が悪い等の申し出があった場合、</a:t>
            </a:r>
          </a:p>
          <a:p>
            <a:r>
              <a:rPr lang="ja-JP" altLang="en-US" sz="2400" dirty="0" smtClean="0">
                <a:latin typeface="メイリオ" panose="020B0604030504040204" pitchFamily="50" charset="-128"/>
                <a:ea typeface="メイリオ" panose="020B0604030504040204" pitchFamily="50" charset="-128"/>
              </a:rPr>
              <a:t>　・支援が必要かを確認</a:t>
            </a:r>
          </a:p>
          <a:p>
            <a:r>
              <a:rPr lang="ja-JP" altLang="en-US" sz="2400" dirty="0" smtClean="0">
                <a:latin typeface="メイリオ" panose="020B0604030504040204" pitchFamily="50" charset="-128"/>
                <a:ea typeface="メイリオ" panose="020B0604030504040204" pitchFamily="50" charset="-128"/>
              </a:rPr>
              <a:t>　・どのような支援が必要かを聞く</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トイレ利用</a:t>
            </a:r>
            <a:r>
              <a:rPr lang="ja-JP" altLang="en-US" sz="2400" b="1" dirty="0">
                <a:latin typeface="メイリオ" panose="020B0604030504040204" pitchFamily="50" charset="-128"/>
                <a:ea typeface="メイリオ" panose="020B0604030504040204" pitchFamily="50" charset="-128"/>
              </a:rPr>
              <a:t>の支援</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・オストメイト等の多機能トイレが</a:t>
            </a:r>
            <a:r>
              <a:rPr lang="ja-JP" altLang="en-US" sz="2400" dirty="0" err="1" smtClean="0">
                <a:latin typeface="メイリオ" panose="020B0604030504040204" pitchFamily="50" charset="-128"/>
                <a:ea typeface="メイリオ" panose="020B0604030504040204" pitchFamily="50" charset="-128"/>
              </a:rPr>
              <a:t>な</a:t>
            </a:r>
            <a:endParaRPr lang="ja-JP" altLang="en-US"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ja-JP" altLang="en-US" sz="2400" dirty="0" err="1" smtClean="0">
                <a:latin typeface="メイリオ" panose="020B0604030504040204" pitchFamily="50" charset="-128"/>
                <a:ea typeface="メイリオ" panose="020B0604030504040204" pitchFamily="50" charset="-128"/>
              </a:rPr>
              <a:t>い</a:t>
            </a:r>
            <a:r>
              <a:rPr lang="ja-JP" altLang="en-US" sz="2400" dirty="0" smtClean="0">
                <a:latin typeface="メイリオ" panose="020B0604030504040204" pitchFamily="50" charset="-128"/>
                <a:ea typeface="メイリオ" panose="020B0604030504040204" pitchFamily="50" charset="-128"/>
              </a:rPr>
              <a:t>場合には、近隣のトイレを案内</a:t>
            </a:r>
            <a:endParaRPr lang="ja-JP" altLang="en-US" sz="2400" dirty="0">
              <a:latin typeface="メイリオ" panose="020B0604030504040204" pitchFamily="50" charset="-128"/>
              <a:ea typeface="メイリオ" panose="020B0604030504040204" pitchFamily="50" charset="-128"/>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2112856338"/>
              </p:ext>
            </p:extLst>
          </p:nvPr>
        </p:nvGraphicFramePr>
        <p:xfrm>
          <a:off x="163041" y="501880"/>
          <a:ext cx="1308570" cy="2323716"/>
        </p:xfrm>
        <a:graphic>
          <a:graphicData uri="http://schemas.openxmlformats.org/presentationml/2006/ole">
            <mc:AlternateContent xmlns:mc="http://schemas.openxmlformats.org/markup-compatibility/2006">
              <mc:Choice xmlns:v="urn:schemas-microsoft-com:vml" Requires="v">
                <p:oleObj spid="_x0000_s13368"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163041" y="501880"/>
                        <a:ext cx="1308570" cy="2323716"/>
                      </a:xfrm>
                      <a:prstGeom prst="rect">
                        <a:avLst/>
                      </a:prstGeom>
                    </p:spPr>
                  </p:pic>
                </p:oleObj>
              </mc:Fallback>
            </mc:AlternateContent>
          </a:graphicData>
        </a:graphic>
      </p:graphicFrame>
    </p:spTree>
    <p:extLst>
      <p:ext uri="{BB962C8B-B14F-4D97-AF65-F5344CB8AC3E}">
        <p14:creationId xmlns:p14="http://schemas.microsoft.com/office/powerpoint/2010/main" val="1143702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2976256"/>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959081"/>
            <a:ext cx="10015537" cy="163663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1515" y="1128603"/>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ホームの利用、乗降時、車内</a:t>
            </a:r>
          </a:p>
        </p:txBody>
      </p:sp>
      <p:sp>
        <p:nvSpPr>
          <p:cNvPr id="9" name="テキスト ボックス 8"/>
          <p:cNvSpPr txBox="1"/>
          <p:nvPr/>
        </p:nvSpPr>
        <p:spPr>
          <a:xfrm>
            <a:off x="1721515" y="3241642"/>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3" name="テキスト ボックス 12"/>
          <p:cNvSpPr txBox="1"/>
          <p:nvPr/>
        </p:nvSpPr>
        <p:spPr>
          <a:xfrm>
            <a:off x="5574593" y="1128603"/>
            <a:ext cx="5652914"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具合が悪い等の申し出があった場合、</a:t>
            </a:r>
          </a:p>
          <a:p>
            <a:r>
              <a:rPr lang="ja-JP" altLang="en-US" sz="2400" dirty="0" smtClean="0">
                <a:latin typeface="メイリオ" panose="020B0604030504040204" pitchFamily="50" charset="-128"/>
                <a:ea typeface="メイリオ" panose="020B0604030504040204" pitchFamily="50" charset="-128"/>
              </a:rPr>
              <a:t>　・支援が必要かを確認</a:t>
            </a:r>
          </a:p>
          <a:p>
            <a:r>
              <a:rPr lang="ja-JP" altLang="en-US" sz="2400" dirty="0" smtClean="0">
                <a:latin typeface="メイリオ" panose="020B0604030504040204" pitchFamily="50" charset="-128"/>
                <a:ea typeface="メイリオ" panose="020B0604030504040204" pitchFamily="50" charset="-128"/>
              </a:rPr>
              <a:t>　・どのような支援が必要かを聞く</a:t>
            </a:r>
            <a:endParaRPr lang="ja-JP" altLang="en-US" sz="2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574592" y="3258145"/>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6" name="オブジェクト 15"/>
          <p:cNvGraphicFramePr>
            <a:graphicFrameLocks noChangeAspect="1"/>
          </p:cNvGraphicFramePr>
          <p:nvPr>
            <p:extLst/>
          </p:nvPr>
        </p:nvGraphicFramePr>
        <p:xfrm>
          <a:off x="163041" y="501880"/>
          <a:ext cx="1308570" cy="2323716"/>
        </p:xfrm>
        <a:graphic>
          <a:graphicData uri="http://schemas.openxmlformats.org/presentationml/2006/ole">
            <mc:AlternateContent xmlns:mc="http://schemas.openxmlformats.org/markup-compatibility/2006">
              <mc:Choice xmlns:v="urn:schemas-microsoft-com:vml" Requires="v">
                <p:oleObj spid="_x0000_s19496" r:id="rId4" imgW="2895120" imgH="5142600" progId="">
                  <p:embed/>
                </p:oleObj>
              </mc:Choice>
              <mc:Fallback>
                <p:oleObj r:id="rId4" imgW="2895120" imgH="5142600" progId="">
                  <p:embed/>
                  <p:pic>
                    <p:nvPicPr>
                      <p:cNvPr id="16" name="オブジェクト 15"/>
                      <p:cNvPicPr/>
                      <p:nvPr/>
                    </p:nvPicPr>
                    <p:blipFill>
                      <a:blip r:embed="rId5"/>
                      <a:stretch>
                        <a:fillRect/>
                      </a:stretch>
                    </p:blipFill>
                    <p:spPr>
                      <a:xfrm>
                        <a:off x="163041" y="501880"/>
                        <a:ext cx="1308570" cy="2323716"/>
                      </a:xfrm>
                      <a:prstGeom prst="rect">
                        <a:avLst/>
                      </a:prstGeom>
                    </p:spPr>
                  </p:pic>
                </p:oleObj>
              </mc:Fallback>
            </mc:AlternateContent>
          </a:graphicData>
        </a:graphic>
      </p:graphicFrame>
    </p:spTree>
    <p:extLst>
      <p:ext uri="{BB962C8B-B14F-4D97-AF65-F5344CB8AC3E}">
        <p14:creationId xmlns:p14="http://schemas.microsoft.com/office/powerpoint/2010/main" val="62085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７</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その他</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その他の心身の機能障害、妊産婦</a:t>
            </a:r>
            <a:r>
              <a:rPr lang="ja-JP" altLang="ja-JP" sz="3200" dirty="0" smtClean="0">
                <a:latin typeface="メイリオ" panose="020B0604030504040204" pitchFamily="50" charset="-128"/>
                <a:ea typeface="メイリオ" panose="020B0604030504040204" pitchFamily="50" charset="-128"/>
              </a:rPr>
              <a:t>、</a:t>
            </a:r>
            <a:endParaRPr lang="ja-JP" altLang="en-US" sz="3200" dirty="0" smtClean="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lang="ja-JP" altLang="ja-JP" sz="3200" dirty="0" smtClean="0">
                <a:latin typeface="メイリオ" panose="020B0604030504040204" pitchFamily="50" charset="-128"/>
                <a:ea typeface="メイリオ" panose="020B0604030504040204" pitchFamily="50" charset="-128"/>
              </a:rPr>
              <a:t>ベビーカー</a:t>
            </a:r>
            <a:r>
              <a:rPr lang="ja-JP" altLang="ja-JP" sz="3200" dirty="0">
                <a:latin typeface="メイリオ" panose="020B0604030504040204" pitchFamily="50" charset="-128"/>
                <a:ea typeface="メイリオ" panose="020B0604030504040204" pitchFamily="50" charset="-128"/>
              </a:rPr>
              <a:t>使用者を含む乳幼児連れ、けが</a:t>
            </a:r>
            <a:r>
              <a:rPr lang="ja-JP" altLang="ja-JP" sz="3200" dirty="0" smtClean="0">
                <a:latin typeface="メイリオ" panose="020B0604030504040204" pitchFamily="50" charset="-128"/>
                <a:ea typeface="メイリオ" panose="020B0604030504040204" pitchFamily="50" charset="-128"/>
              </a:rPr>
              <a:t>人</a:t>
            </a:r>
            <a:r>
              <a:rPr lang="ja-JP" altLang="en-US" sz="3200" dirty="0" smtClean="0">
                <a:latin typeface="メイリオ" panose="020B0604030504040204" pitchFamily="50" charset="-128"/>
                <a:ea typeface="メイリオ" panose="020B0604030504040204" pitchFamily="50" charset="-128"/>
              </a:rPr>
              <a:t>など</a:t>
            </a:r>
          </a:p>
          <a:p>
            <a:r>
              <a:rPr lang="ja-JP" altLang="en-US" sz="3200" dirty="0" smtClean="0">
                <a:latin typeface="メイリオ" panose="020B0604030504040204" pitchFamily="50" charset="-128"/>
                <a:ea typeface="メイリオ" panose="020B0604030504040204" pitchFamily="50" charset="-128"/>
              </a:rPr>
              <a:t>に配慮が必要</a:t>
            </a:r>
            <a:endParaRPr lang="ja-JP" altLang="en-US" sz="3200" dirty="0">
              <a:latin typeface="メイリオ" panose="020B0604030504040204" pitchFamily="50" charset="-128"/>
              <a:ea typeface="メイリオ" panose="020B0604030504040204"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94316900"/>
              </p:ext>
            </p:extLst>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spid="_x0000_s8421" r:id="rId4" imgW="4685400" imgH="5294880" progId="">
                  <p:embed/>
                </p:oleObj>
              </mc:Choice>
              <mc:Fallback>
                <p:oleObj r:id="rId4" imgW="4685400" imgH="5294880" progId="">
                  <p:embed/>
                  <p:pic>
                    <p:nvPicPr>
                      <p:cNvPr id="0" name=""/>
                      <p:cNvPicPr/>
                      <p:nvPr/>
                    </p:nvPicPr>
                    <p:blipFill>
                      <a:blip r:embed="rId5"/>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0937820"/>
              </p:ext>
            </p:extLst>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spid="_x0000_s8422" r:id="rId6" imgW="2818800" imgH="5790240" progId="">
                  <p:embed/>
                </p:oleObj>
              </mc:Choice>
              <mc:Fallback>
                <p:oleObj r:id="rId6" imgW="2818800" imgH="5790240" progId="">
                  <p:embed/>
                  <p:pic>
                    <p:nvPicPr>
                      <p:cNvPr id="0" name=""/>
                      <p:cNvPicPr/>
                      <p:nvPr/>
                    </p:nvPicPr>
                    <p:blipFill>
                      <a:blip r:embed="rId7"/>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207168415"/>
              </p:ext>
            </p:extLst>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spid="_x0000_s8423" r:id="rId8" imgW="4456800" imgH="4990320" progId="">
                  <p:embed/>
                </p:oleObj>
              </mc:Choice>
              <mc:Fallback>
                <p:oleObj r:id="rId8" imgW="4456800" imgH="4990320" progId="">
                  <p:embed/>
                  <p:pic>
                    <p:nvPicPr>
                      <p:cNvPr id="0" name=""/>
                      <p:cNvPicPr/>
                      <p:nvPr/>
                    </p:nvPicPr>
                    <p:blipFill>
                      <a:blip r:embed="rId9"/>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318203665"/>
              </p:ext>
            </p:extLst>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spid="_x0000_s8424" r:id="rId10" imgW="2399760" imgH="5752080" progId="">
                  <p:embed/>
                </p:oleObj>
              </mc:Choice>
              <mc:Fallback>
                <p:oleObj r:id="rId10" imgW="2399760" imgH="5752080" progId="">
                  <p:embed/>
                  <p:pic>
                    <p:nvPicPr>
                      <p:cNvPr id="0" name=""/>
                      <p:cNvPicPr/>
                      <p:nvPr/>
                    </p:nvPicPr>
                    <p:blipFill>
                      <a:blip r:embed="rId11"/>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2522736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2355185"/>
            <a:ext cx="10015537" cy="25673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902524"/>
            <a:ext cx="10015537" cy="10176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1002913"/>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予約、改札利用、切符購入</a:t>
            </a:r>
          </a:p>
        </p:txBody>
      </p:sp>
      <p:sp>
        <p:nvSpPr>
          <p:cNvPr id="8" name="テキスト ボックス 7"/>
          <p:cNvSpPr txBox="1"/>
          <p:nvPr/>
        </p:nvSpPr>
        <p:spPr>
          <a:xfrm>
            <a:off x="1721515" y="2524707"/>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構内の移動</a:t>
            </a:r>
          </a:p>
        </p:txBody>
      </p:sp>
      <p:sp>
        <p:nvSpPr>
          <p:cNvPr id="11" name="テキスト ボックス 10"/>
          <p:cNvSpPr txBox="1"/>
          <p:nvPr/>
        </p:nvSpPr>
        <p:spPr>
          <a:xfrm>
            <a:off x="5574592" y="1115431"/>
            <a:ext cx="5912557"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p>
        </p:txBody>
      </p:sp>
      <p:sp>
        <p:nvSpPr>
          <p:cNvPr id="13" name="テキスト ボックス 12"/>
          <p:cNvSpPr txBox="1"/>
          <p:nvPr/>
        </p:nvSpPr>
        <p:spPr>
          <a:xfrm>
            <a:off x="5574593" y="2524707"/>
            <a:ext cx="5652914"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具合が悪い等の申し出があった場合、支援が必要かを確認し、どのような支援が必要かを聞く</a:t>
            </a: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妊婦やけが人はバランスを崩しやすいため、相手の状況に応じて支援する</a:t>
            </a:r>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3720287488"/>
              </p:ext>
            </p:extLst>
          </p:nvPr>
        </p:nvGraphicFramePr>
        <p:xfrm>
          <a:off x="239034" y="419169"/>
          <a:ext cx="1101266" cy="1244569"/>
        </p:xfrm>
        <a:graphic>
          <a:graphicData uri="http://schemas.openxmlformats.org/presentationml/2006/ole">
            <mc:AlternateContent xmlns:mc="http://schemas.openxmlformats.org/markup-compatibility/2006">
              <mc:Choice xmlns:v="urn:schemas-microsoft-com:vml" Requires="v">
                <p:oleObj spid="_x0000_s14552" r:id="rId4" imgW="4685400" imgH="5294880" progId="">
                  <p:embed/>
                </p:oleObj>
              </mc:Choice>
              <mc:Fallback>
                <p:oleObj r:id="rId4" imgW="4685400" imgH="5294880" progId="">
                  <p:embed/>
                  <p:pic>
                    <p:nvPicPr>
                      <p:cNvPr id="6" name="オブジェクト 5"/>
                      <p:cNvPicPr/>
                      <p:nvPr/>
                    </p:nvPicPr>
                    <p:blipFill>
                      <a:blip r:embed="rId5"/>
                      <a:stretch>
                        <a:fillRect/>
                      </a:stretch>
                    </p:blipFill>
                    <p:spPr>
                      <a:xfrm>
                        <a:off x="239034" y="419169"/>
                        <a:ext cx="1101266" cy="1244569"/>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2485478029"/>
              </p:ext>
            </p:extLst>
          </p:nvPr>
        </p:nvGraphicFramePr>
        <p:xfrm>
          <a:off x="443288" y="1770839"/>
          <a:ext cx="717979" cy="1474363"/>
        </p:xfrm>
        <a:graphic>
          <a:graphicData uri="http://schemas.openxmlformats.org/presentationml/2006/ole">
            <mc:AlternateContent xmlns:mc="http://schemas.openxmlformats.org/markup-compatibility/2006">
              <mc:Choice xmlns:v="urn:schemas-microsoft-com:vml" Requires="v">
                <p:oleObj spid="_x0000_s14553" r:id="rId6" imgW="2818800" imgH="5790240" progId="">
                  <p:embed/>
                </p:oleObj>
              </mc:Choice>
              <mc:Fallback>
                <p:oleObj r:id="rId6" imgW="2818800" imgH="5790240" progId="">
                  <p:embed/>
                  <p:pic>
                    <p:nvPicPr>
                      <p:cNvPr id="7" name="オブジェクト 6"/>
                      <p:cNvPicPr/>
                      <p:nvPr/>
                    </p:nvPicPr>
                    <p:blipFill>
                      <a:blip r:embed="rId7"/>
                      <a:stretch>
                        <a:fillRect/>
                      </a:stretch>
                    </p:blipFill>
                    <p:spPr>
                      <a:xfrm>
                        <a:off x="443288" y="1770839"/>
                        <a:ext cx="717979" cy="1474363"/>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903504327"/>
              </p:ext>
            </p:extLst>
          </p:nvPr>
        </p:nvGraphicFramePr>
        <p:xfrm>
          <a:off x="118216" y="3352303"/>
          <a:ext cx="1342901" cy="1504126"/>
        </p:xfrm>
        <a:graphic>
          <a:graphicData uri="http://schemas.openxmlformats.org/presentationml/2006/ole">
            <mc:AlternateContent xmlns:mc="http://schemas.openxmlformats.org/markup-compatibility/2006">
              <mc:Choice xmlns:v="urn:schemas-microsoft-com:vml" Requires="v">
                <p:oleObj spid="_x0000_s14554" r:id="rId8" imgW="4456800" imgH="4990320" progId="">
                  <p:embed/>
                </p:oleObj>
              </mc:Choice>
              <mc:Fallback>
                <p:oleObj r:id="rId8" imgW="4456800" imgH="4990320" progId="">
                  <p:embed/>
                  <p:pic>
                    <p:nvPicPr>
                      <p:cNvPr id="8" name="オブジェクト 7"/>
                      <p:cNvPicPr/>
                      <p:nvPr/>
                    </p:nvPicPr>
                    <p:blipFill>
                      <a:blip r:embed="rId9"/>
                      <a:stretch>
                        <a:fillRect/>
                      </a:stretch>
                    </p:blipFill>
                    <p:spPr>
                      <a:xfrm>
                        <a:off x="118216" y="3352303"/>
                        <a:ext cx="1342901" cy="1504126"/>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1213340459"/>
              </p:ext>
            </p:extLst>
          </p:nvPr>
        </p:nvGraphicFramePr>
        <p:xfrm>
          <a:off x="546933" y="4922500"/>
          <a:ext cx="614334" cy="1472045"/>
        </p:xfrm>
        <a:graphic>
          <a:graphicData uri="http://schemas.openxmlformats.org/presentationml/2006/ole">
            <mc:AlternateContent xmlns:mc="http://schemas.openxmlformats.org/markup-compatibility/2006">
              <mc:Choice xmlns:v="urn:schemas-microsoft-com:vml" Requires="v">
                <p:oleObj spid="_x0000_s14555" r:id="rId10" imgW="2399760" imgH="5752080" progId="">
                  <p:embed/>
                </p:oleObj>
              </mc:Choice>
              <mc:Fallback>
                <p:oleObj r:id="rId10" imgW="2399760" imgH="5752080" progId="">
                  <p:embed/>
                  <p:pic>
                    <p:nvPicPr>
                      <p:cNvPr id="9" name="オブジェクト 8"/>
                      <p:cNvPicPr/>
                      <p:nvPr/>
                    </p:nvPicPr>
                    <p:blipFill>
                      <a:blip r:embed="rId11"/>
                      <a:stretch>
                        <a:fillRect/>
                      </a:stretch>
                    </p:blipFill>
                    <p:spPr>
                      <a:xfrm>
                        <a:off x="546933" y="4922500"/>
                        <a:ext cx="614334" cy="1472045"/>
                      </a:xfrm>
                      <a:prstGeom prst="rect">
                        <a:avLst/>
                      </a:prstGeom>
                    </p:spPr>
                  </p:pic>
                </p:oleObj>
              </mc:Fallback>
            </mc:AlternateContent>
          </a:graphicData>
        </a:graphic>
      </p:graphicFrame>
    </p:spTree>
    <p:extLst>
      <p:ext uri="{BB962C8B-B14F-4D97-AF65-F5344CB8AC3E}">
        <p14:creationId xmlns:p14="http://schemas.microsoft.com/office/powerpoint/2010/main" val="2678436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013124"/>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688617"/>
            <a:ext cx="10015537" cy="41678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1515" y="858140"/>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ホームの利用、乗降時、車内</a:t>
            </a:r>
          </a:p>
        </p:txBody>
      </p:sp>
      <p:sp>
        <p:nvSpPr>
          <p:cNvPr id="9" name="テキスト ボックス 8"/>
          <p:cNvSpPr txBox="1"/>
          <p:nvPr/>
        </p:nvSpPr>
        <p:spPr>
          <a:xfrm>
            <a:off x="1721515" y="5278510"/>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3" name="テキスト ボックス 12"/>
          <p:cNvSpPr txBox="1"/>
          <p:nvPr/>
        </p:nvSpPr>
        <p:spPr>
          <a:xfrm>
            <a:off x="5574593" y="858140"/>
            <a:ext cx="5652914" cy="415498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安全な場所での支援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具合が悪い等の申し出があった場合、支援が必要かを確認し、どのような支援が必要かを聞く</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ベビーカーの乗降支援</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・支援を望まれた場合は方法を確認</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・安全に留意して支援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ベビーカー使用者には、ベビーカー用スペースなどでブレーキをかけていただく。</a:t>
            </a:r>
          </a:p>
          <a:p>
            <a:endParaRPr lang="ja-JP" altLang="en-US" sz="2400" dirty="0" smtClean="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574592" y="5295013"/>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7" name="オブジェクト 16"/>
          <p:cNvGraphicFramePr>
            <a:graphicFrameLocks noChangeAspect="1"/>
          </p:cNvGraphicFramePr>
          <p:nvPr>
            <p:extLst/>
          </p:nvPr>
        </p:nvGraphicFramePr>
        <p:xfrm>
          <a:off x="239034" y="419169"/>
          <a:ext cx="1101266" cy="1244569"/>
        </p:xfrm>
        <a:graphic>
          <a:graphicData uri="http://schemas.openxmlformats.org/presentationml/2006/ole">
            <mc:AlternateContent xmlns:mc="http://schemas.openxmlformats.org/markup-compatibility/2006">
              <mc:Choice xmlns:v="urn:schemas-microsoft-com:vml" Requires="v">
                <p:oleObj spid="_x0000_s20638" r:id="rId4" imgW="4685400" imgH="5294880" progId="">
                  <p:embed/>
                </p:oleObj>
              </mc:Choice>
              <mc:Fallback>
                <p:oleObj r:id="rId4" imgW="4685400" imgH="5294880" progId="">
                  <p:embed/>
                  <p:pic>
                    <p:nvPicPr>
                      <p:cNvPr id="17" name="オブジェクト 16"/>
                      <p:cNvPicPr/>
                      <p:nvPr/>
                    </p:nvPicPr>
                    <p:blipFill>
                      <a:blip r:embed="rId5"/>
                      <a:stretch>
                        <a:fillRect/>
                      </a:stretch>
                    </p:blipFill>
                    <p:spPr>
                      <a:xfrm>
                        <a:off x="239034" y="419169"/>
                        <a:ext cx="1101266" cy="1244569"/>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nvPr>
        </p:nvGraphicFramePr>
        <p:xfrm>
          <a:off x="443288" y="1770839"/>
          <a:ext cx="717979" cy="1474363"/>
        </p:xfrm>
        <a:graphic>
          <a:graphicData uri="http://schemas.openxmlformats.org/presentationml/2006/ole">
            <mc:AlternateContent xmlns:mc="http://schemas.openxmlformats.org/markup-compatibility/2006">
              <mc:Choice xmlns:v="urn:schemas-microsoft-com:vml" Requires="v">
                <p:oleObj spid="_x0000_s20639" r:id="rId6" imgW="2818800" imgH="5790240" progId="">
                  <p:embed/>
                </p:oleObj>
              </mc:Choice>
              <mc:Fallback>
                <p:oleObj r:id="rId6" imgW="2818800" imgH="5790240" progId="">
                  <p:embed/>
                  <p:pic>
                    <p:nvPicPr>
                      <p:cNvPr id="18" name="オブジェクト 17"/>
                      <p:cNvPicPr/>
                      <p:nvPr/>
                    </p:nvPicPr>
                    <p:blipFill>
                      <a:blip r:embed="rId7"/>
                      <a:stretch>
                        <a:fillRect/>
                      </a:stretch>
                    </p:blipFill>
                    <p:spPr>
                      <a:xfrm>
                        <a:off x="443288" y="1770839"/>
                        <a:ext cx="717979" cy="1474363"/>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nvPr>
        </p:nvGraphicFramePr>
        <p:xfrm>
          <a:off x="118216" y="3352303"/>
          <a:ext cx="1342901" cy="1504126"/>
        </p:xfrm>
        <a:graphic>
          <a:graphicData uri="http://schemas.openxmlformats.org/presentationml/2006/ole">
            <mc:AlternateContent xmlns:mc="http://schemas.openxmlformats.org/markup-compatibility/2006">
              <mc:Choice xmlns:v="urn:schemas-microsoft-com:vml" Requires="v">
                <p:oleObj spid="_x0000_s20640" r:id="rId8" imgW="4456800" imgH="4990320" progId="">
                  <p:embed/>
                </p:oleObj>
              </mc:Choice>
              <mc:Fallback>
                <p:oleObj r:id="rId8" imgW="4456800" imgH="4990320" progId="">
                  <p:embed/>
                  <p:pic>
                    <p:nvPicPr>
                      <p:cNvPr id="19" name="オブジェクト 18"/>
                      <p:cNvPicPr/>
                      <p:nvPr/>
                    </p:nvPicPr>
                    <p:blipFill>
                      <a:blip r:embed="rId9"/>
                      <a:stretch>
                        <a:fillRect/>
                      </a:stretch>
                    </p:blipFill>
                    <p:spPr>
                      <a:xfrm>
                        <a:off x="118216" y="3352303"/>
                        <a:ext cx="1342901" cy="1504126"/>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nvPr>
        </p:nvGraphicFramePr>
        <p:xfrm>
          <a:off x="546933" y="4922500"/>
          <a:ext cx="614334" cy="1472045"/>
        </p:xfrm>
        <a:graphic>
          <a:graphicData uri="http://schemas.openxmlformats.org/presentationml/2006/ole">
            <mc:AlternateContent xmlns:mc="http://schemas.openxmlformats.org/markup-compatibility/2006">
              <mc:Choice xmlns:v="urn:schemas-microsoft-com:vml" Requires="v">
                <p:oleObj spid="_x0000_s20641" r:id="rId10" imgW="2399760" imgH="5752080" progId="">
                  <p:embed/>
                </p:oleObj>
              </mc:Choice>
              <mc:Fallback>
                <p:oleObj r:id="rId10" imgW="2399760" imgH="5752080" progId="">
                  <p:embed/>
                  <p:pic>
                    <p:nvPicPr>
                      <p:cNvPr id="20" name="オブジェクト 19"/>
                      <p:cNvPicPr/>
                      <p:nvPr/>
                    </p:nvPicPr>
                    <p:blipFill>
                      <a:blip r:embed="rId11"/>
                      <a:stretch>
                        <a:fillRect/>
                      </a:stretch>
                    </p:blipFill>
                    <p:spPr>
                      <a:xfrm>
                        <a:off x="546933" y="4922500"/>
                        <a:ext cx="614334" cy="1472045"/>
                      </a:xfrm>
                      <a:prstGeom prst="rect">
                        <a:avLst/>
                      </a:prstGeom>
                    </p:spPr>
                  </p:pic>
                </p:oleObj>
              </mc:Fallback>
            </mc:AlternateContent>
          </a:graphicData>
        </a:graphic>
      </p:graphicFrame>
      <p:pic>
        <p:nvPicPr>
          <p:cNvPr id="16" name="図 15"/>
          <p:cNvPicPr>
            <a:picLocks noChangeAspect="1"/>
          </p:cNvPicPr>
          <p:nvPr/>
        </p:nvPicPr>
        <p:blipFill>
          <a:blip r:embed="rId12"/>
          <a:stretch>
            <a:fillRect/>
          </a:stretch>
        </p:blipFill>
        <p:spPr>
          <a:xfrm>
            <a:off x="2485280" y="2048193"/>
            <a:ext cx="1602744" cy="1610880"/>
          </a:xfrm>
          <a:prstGeom prst="rect">
            <a:avLst/>
          </a:prstGeom>
        </p:spPr>
      </p:pic>
      <p:sp>
        <p:nvSpPr>
          <p:cNvPr id="21" name="テキスト ボックス 20"/>
          <p:cNvSpPr txBox="1"/>
          <p:nvPr/>
        </p:nvSpPr>
        <p:spPr>
          <a:xfrm>
            <a:off x="2348045" y="3844579"/>
            <a:ext cx="2492990" cy="646331"/>
          </a:xfrm>
          <a:prstGeom prst="rect">
            <a:avLst/>
          </a:prstGeom>
          <a:noFill/>
        </p:spPr>
        <p:txBody>
          <a:bodyPr wrap="none" rtlCol="0">
            <a:spAutoFit/>
          </a:bodyPr>
          <a:lstStyle/>
          <a:p>
            <a:r>
              <a:rPr kumimoji="1" lang="en-US" altLang="ja-JP" sz="1200" dirty="0" smtClean="0"/>
              <a:t>※</a:t>
            </a:r>
            <a:r>
              <a:rPr kumimoji="1" lang="ja-JP" altLang="en-US" sz="1200" dirty="0" smtClean="0"/>
              <a:t>ベビーカーマーク（ベビーカー</a:t>
            </a:r>
          </a:p>
          <a:p>
            <a:r>
              <a:rPr lang="ja-JP" altLang="en-US" sz="1200" dirty="0"/>
              <a:t>　</a:t>
            </a:r>
            <a:r>
              <a:rPr kumimoji="1" lang="ja-JP" altLang="en-US" sz="1200" dirty="0" smtClean="0"/>
              <a:t>で安心して利用できる場所や設</a:t>
            </a:r>
          </a:p>
          <a:p>
            <a:r>
              <a:rPr lang="ja-JP" altLang="en-US" sz="1200" dirty="0"/>
              <a:t>　</a:t>
            </a:r>
            <a:r>
              <a:rPr kumimoji="1" lang="ja-JP" altLang="en-US" sz="1200" dirty="0" smtClean="0"/>
              <a:t>備を表している）</a:t>
            </a:r>
            <a:endParaRPr kumimoji="1" lang="ja-JP" altLang="en-US" sz="1200" dirty="0"/>
          </a:p>
        </p:txBody>
      </p:sp>
    </p:spTree>
    <p:extLst>
      <p:ext uri="{BB962C8B-B14F-4D97-AF65-F5344CB8AC3E}">
        <p14:creationId xmlns:p14="http://schemas.microsoft.com/office/powerpoint/2010/main" val="123735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34532" y="437958"/>
            <a:ext cx="480131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①　対応の際の配慮点</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107526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42926" y="1316313"/>
            <a:ext cx="11418510" cy="5262979"/>
          </a:xfrm>
          <a:prstGeom prst="rect">
            <a:avLst/>
          </a:prstGeom>
          <a:noFill/>
        </p:spPr>
        <p:txBody>
          <a:bodyPr wrap="none" rtlCol="0">
            <a:spAutoFit/>
          </a:bodyPr>
          <a:lstStyle/>
          <a:p>
            <a:pPr marL="457200" indent="-457200">
              <a:buFont typeface="Wingdings" panose="05000000000000000000" pitchFamily="2" charset="2"/>
              <a:buChar char="l"/>
            </a:pPr>
            <a:r>
              <a:rPr kumimoji="1" lang="ja-JP" altLang="en-US" sz="2800" b="1" dirty="0" smtClean="0">
                <a:latin typeface="メイリオ" panose="020B0604030504040204" pitchFamily="50" charset="-128"/>
                <a:ea typeface="メイリオ" panose="020B0604030504040204" pitchFamily="50" charset="-128"/>
              </a:rPr>
              <a:t>障害特性、高齢者、障害者等に対する理解を高め、偏見を取り除く</a:t>
            </a:r>
          </a:p>
          <a:p>
            <a:endParaRPr kumimoji="1"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smtClean="0">
                <a:latin typeface="メイリオ" panose="020B0604030504040204" pitchFamily="50" charset="-128"/>
                <a:ea typeface="メイリオ" panose="020B0604030504040204" pitchFamily="50" charset="-128"/>
              </a:rPr>
              <a:t>まずはコミュニケーションをとることにより、思い込みや不当な</a:t>
            </a:r>
          </a:p>
          <a:p>
            <a:r>
              <a:rPr lang="ja-JP" altLang="en-US" sz="2800" b="1" dirty="0">
                <a:latin typeface="メイリオ" panose="020B0604030504040204" pitchFamily="50" charset="-128"/>
                <a:ea typeface="メイリオ" panose="020B0604030504040204" pitchFamily="50" charset="-128"/>
              </a:rPr>
              <a:t>　</a:t>
            </a:r>
            <a:r>
              <a:rPr lang="ja-JP" altLang="en-US" sz="2800" b="1" dirty="0" smtClean="0">
                <a:latin typeface="メイリオ" panose="020B0604030504040204" pitchFamily="50" charset="-128"/>
                <a:ea typeface="メイリオ" panose="020B0604030504040204" pitchFamily="50" charset="-128"/>
              </a:rPr>
              <a:t> </a:t>
            </a:r>
            <a:r>
              <a:rPr kumimoji="1" lang="ja-JP" altLang="en-US" sz="2800" b="1" dirty="0" smtClean="0">
                <a:latin typeface="メイリオ" panose="020B0604030504040204" pitchFamily="50" charset="-128"/>
                <a:ea typeface="メイリオ" panose="020B0604030504040204" pitchFamily="50" charset="-128"/>
              </a:rPr>
              <a:t>対応をなくす</a:t>
            </a:r>
          </a:p>
          <a:p>
            <a:pPr marL="457200" indent="-457200">
              <a:buFont typeface="Wingdings" panose="05000000000000000000" pitchFamily="2" charset="2"/>
              <a:buChar char="l"/>
            </a:pPr>
            <a:endParaRPr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smtClean="0">
                <a:latin typeface="メイリオ" panose="020B0604030504040204" pitchFamily="50" charset="-128"/>
                <a:ea typeface="メイリオ" panose="020B0604030504040204" pitchFamily="50" charset="-128"/>
              </a:rPr>
              <a:t>コミュニケーションにおいては、必要な情報保証を</a:t>
            </a:r>
          </a:p>
          <a:p>
            <a:pPr marL="457200" indent="-457200">
              <a:buFont typeface="Wingdings" panose="05000000000000000000" pitchFamily="2" charset="2"/>
              <a:buChar char="l"/>
            </a:pPr>
            <a:endParaRPr kumimoji="1"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smtClean="0">
                <a:latin typeface="メイリオ" panose="020B0604030504040204" pitchFamily="50" charset="-128"/>
                <a:ea typeface="メイリオ" panose="020B0604030504040204" pitchFamily="50" charset="-128"/>
              </a:rPr>
              <a:t>敬意を持った対応を</a:t>
            </a:r>
          </a:p>
          <a:p>
            <a:pPr marL="457200" indent="-457200">
              <a:buFont typeface="Wingdings" panose="05000000000000000000" pitchFamily="2" charset="2"/>
              <a:buChar char="l"/>
            </a:pPr>
            <a:endParaRPr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smtClean="0">
                <a:latin typeface="メイリオ" panose="020B0604030504040204" pitchFamily="50" charset="-128"/>
                <a:ea typeface="メイリオ" panose="020B0604030504040204" pitchFamily="50" charset="-128"/>
              </a:rPr>
              <a:t>必要な接遇は多様であることを前提に</a:t>
            </a:r>
          </a:p>
          <a:p>
            <a:pPr marL="457200" indent="-457200">
              <a:buFont typeface="Wingdings" panose="05000000000000000000" pitchFamily="2" charset="2"/>
              <a:buChar char="l"/>
            </a:pPr>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smtClean="0">
                <a:latin typeface="メイリオ" panose="020B0604030504040204" pitchFamily="50" charset="-128"/>
                <a:ea typeface="メイリオ" panose="020B0604030504040204" pitchFamily="50" charset="-128"/>
              </a:rPr>
              <a:t>高齢や障害を理由に乗車を拒否してはならない</a:t>
            </a:r>
            <a:endParaRPr kumimoji="1" lang="ja-JP" altLang="en-US" sz="2800" b="1"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7256465" y="4003702"/>
            <a:ext cx="4763739" cy="1253251"/>
          </a:xfrm>
          <a:prstGeom prst="rect">
            <a:avLst/>
          </a:prstGeom>
        </p:spPr>
      </p:pic>
    </p:spTree>
    <p:extLst>
      <p:ext uri="{BB962C8B-B14F-4D97-AF65-F5344CB8AC3E}">
        <p14:creationId xmlns:p14="http://schemas.microsoft.com/office/powerpoint/2010/main" val="2326827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7269939"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８</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緊急時・災害時の対応について</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5016758"/>
          </a:xfrm>
          <a:prstGeom prst="rect">
            <a:avLst/>
          </a:prstGeom>
          <a:noFill/>
        </p:spPr>
        <p:txBody>
          <a:bodyPr wrap="square" rtlCol="0">
            <a:spAutoFit/>
          </a:bodyPr>
          <a:lstStyle/>
          <a:p>
            <a:r>
              <a:rPr lang="ja-JP" altLang="en-US" sz="3200" b="1" u="sng" dirty="0" smtClean="0">
                <a:latin typeface="メイリオ" panose="020B0604030504040204" pitchFamily="50" charset="-128"/>
                <a:ea typeface="メイリオ" panose="020B0604030504040204" pitchFamily="50" charset="-128"/>
              </a:rPr>
              <a:t>配慮事項</a:t>
            </a:r>
          </a:p>
          <a:p>
            <a:endParaRPr lang="ja-JP" altLang="en-US" sz="3200"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遅延・運転の見合わせなどの時には、必要な情報を乗客が得やすい手段で伝えることに努める</a:t>
            </a:r>
          </a:p>
          <a:p>
            <a:pPr marL="457200"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高齢者・障害者等が緊急事態に陥った時には、迅速かつ適切な対応を図ることに努める</a:t>
            </a:r>
          </a:p>
          <a:p>
            <a:pPr marL="457200"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地震、火災などの災害時には、乗客の安全を確認し、高齢者・障害者等が安全に避難できるよう誘導・介助を行う。適宜一般の乗客にも誘導・介助の協力を求める</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57835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92634" y="613943"/>
            <a:ext cx="4013111" cy="5768847"/>
          </a:xfrm>
          <a:prstGeom prst="rect">
            <a:avLst/>
          </a:prstGeom>
          <a:ln>
            <a:solidFill>
              <a:schemeClr val="tx1"/>
            </a:solidFill>
          </a:ln>
          <a:effectLst>
            <a:outerShdw blurRad="50800" dist="38100" dir="2700000" algn="tl" rotWithShape="0">
              <a:prstClr val="black">
                <a:alpha val="40000"/>
              </a:prstClr>
            </a:outerShdw>
          </a:effectLst>
        </p:spPr>
      </p:pic>
      <p:sp>
        <p:nvSpPr>
          <p:cNvPr id="3" name="テキスト ボックス 2"/>
          <p:cNvSpPr txBox="1"/>
          <p:nvPr/>
        </p:nvSpPr>
        <p:spPr>
          <a:xfrm>
            <a:off x="4869291" y="1062830"/>
            <a:ext cx="6286388" cy="1569660"/>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公共交通事業者に向けた</a:t>
            </a:r>
          </a:p>
          <a:p>
            <a:r>
              <a:rPr lang="en-US" altLang="ja-JP" sz="3200" b="1" dirty="0" smtClean="0">
                <a:latin typeface="メイリオ" panose="020B0604030504040204" pitchFamily="50" charset="-128"/>
                <a:ea typeface="メイリオ" panose="020B0604030504040204" pitchFamily="50" charset="-128"/>
              </a:rPr>
              <a:t>『</a:t>
            </a:r>
            <a:r>
              <a:rPr lang="ja-JP" altLang="en-US" sz="3200" b="1" dirty="0" smtClean="0">
                <a:latin typeface="メイリオ" panose="020B0604030504040204" pitchFamily="50" charset="-128"/>
                <a:ea typeface="メイリオ" panose="020B0604030504040204" pitchFamily="50" charset="-128"/>
              </a:rPr>
              <a:t>接遇ガイドライン</a:t>
            </a:r>
            <a:r>
              <a:rPr lang="en-US" altLang="ja-JP" sz="3200" b="1" dirty="0" smtClean="0">
                <a:latin typeface="メイリオ" panose="020B0604030504040204" pitchFamily="50" charset="-128"/>
                <a:ea typeface="メイリオ" panose="020B0604030504040204" pitchFamily="50" charset="-128"/>
              </a:rPr>
              <a:t>』</a:t>
            </a:r>
            <a:endParaRPr lang="ja-JP" altLang="en-US" sz="3200" b="1"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H.30.5 </a:t>
            </a:r>
            <a:r>
              <a:rPr lang="ja-JP" altLang="en-US" sz="3200" dirty="0" smtClean="0">
                <a:latin typeface="メイリオ" panose="020B0604030504040204" pitchFamily="50" charset="-128"/>
                <a:ea typeface="メイリオ" panose="020B0604030504040204" pitchFamily="50" charset="-128"/>
              </a:rPr>
              <a:t>国土交通省</a:t>
            </a:r>
            <a:endParaRPr lang="ja-JP" altLang="en-US"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170516" y="3098256"/>
            <a:ext cx="6221318" cy="707886"/>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hlinkClick r:id="rId4"/>
              </a:rPr>
              <a:t>http://</a:t>
            </a:r>
            <a:r>
              <a:rPr lang="en-US" altLang="ja-JP" sz="2000" dirty="0" smtClean="0">
                <a:latin typeface="メイリオ" panose="020B0604030504040204" pitchFamily="50" charset="-128"/>
                <a:ea typeface="メイリオ" panose="020B0604030504040204" pitchFamily="50" charset="-128"/>
                <a:hlinkClick r:id="rId4"/>
              </a:rPr>
              <a:t>www.mlit.go.jp/common/001236569.pdf</a:t>
            </a:r>
            <a:endParaRPr lang="ja-JP" altLang="en-US" sz="2000" dirty="0" smtClean="0">
              <a:latin typeface="メイリオ" panose="020B0604030504040204" pitchFamily="50" charset="-128"/>
              <a:ea typeface="メイリオ" panose="020B0604030504040204" pitchFamily="50" charset="-128"/>
            </a:endParaRPr>
          </a:p>
          <a:p>
            <a:endParaRPr lang="ja-JP" altLang="en-US" sz="20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8511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26175" y="2926080"/>
            <a:ext cx="4339650"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②　基本の接遇方法</a:t>
            </a:r>
            <a:endParaRPr kumimoji="1" lang="ja-JP" altLang="en-US" sz="36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82386" y="3688789"/>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071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501441"/>
            <a:ext cx="2191626"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１</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高齢者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081270"/>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1141756" y="2356033"/>
            <a:ext cx="1942857" cy="3914286"/>
          </a:xfrm>
          <a:prstGeom prst="rect">
            <a:avLst/>
          </a:prstGeom>
        </p:spPr>
      </p:pic>
      <p:sp>
        <p:nvSpPr>
          <p:cNvPr id="5" name="テキスト ボックス 4"/>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6" name="テキスト ボックス 5"/>
          <p:cNvSpPr txBox="1"/>
          <p:nvPr/>
        </p:nvSpPr>
        <p:spPr>
          <a:xfrm>
            <a:off x="4634086" y="3870263"/>
            <a:ext cx="6916968" cy="2308324"/>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■高齢者の特性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杖やシルバーカー、車椅子を利用している人も</a:t>
            </a:r>
            <a:r>
              <a:rPr lang="ja-JP" altLang="en-US" sz="2400" dirty="0" smtClean="0">
                <a:latin typeface="メイリオ" panose="020B0604030504040204" pitchFamily="50" charset="-128"/>
                <a:ea typeface="メイリオ" panose="020B0604030504040204" pitchFamily="50" charset="-128"/>
              </a:rPr>
              <a:t>いる</a:t>
            </a:r>
          </a:p>
          <a:p>
            <a:pPr marL="914400" lvl="1" indent="-4572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認知症の症状のある人もいる</a:t>
            </a:r>
            <a:endParaRPr lang="ja-JP" altLang="en-US" sz="24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4634086" y="3657600"/>
            <a:ext cx="7024514" cy="2612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876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416419"/>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3640577"/>
            <a:ext cx="10015537" cy="15781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697763"/>
            <a:ext cx="10015537" cy="11670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298794" y="113140"/>
            <a:ext cx="1177782" cy="2372885"/>
          </a:xfrm>
          <a:prstGeom prst="rect">
            <a:avLst/>
          </a:prstGeom>
        </p:spPr>
      </p:pic>
      <p:sp>
        <p:nvSpPr>
          <p:cNvPr id="5" name="テキスト ボックス 4"/>
          <p:cNvSpPr txBox="1"/>
          <p:nvPr/>
        </p:nvSpPr>
        <p:spPr>
          <a:xfrm>
            <a:off x="1721515" y="910670"/>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予約、改札利用、切符購入</a:t>
            </a:r>
          </a:p>
        </p:txBody>
      </p:sp>
      <p:sp>
        <p:nvSpPr>
          <p:cNvPr id="8" name="テキスト ボックス 7"/>
          <p:cNvSpPr txBox="1"/>
          <p:nvPr/>
        </p:nvSpPr>
        <p:spPr>
          <a:xfrm>
            <a:off x="1721515" y="3838268"/>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ホームの利用、乗降時、車内</a:t>
            </a:r>
          </a:p>
        </p:txBody>
      </p:sp>
      <p:sp>
        <p:nvSpPr>
          <p:cNvPr id="9" name="テキスト ボックス 8"/>
          <p:cNvSpPr txBox="1"/>
          <p:nvPr/>
        </p:nvSpPr>
        <p:spPr>
          <a:xfrm>
            <a:off x="1721515" y="5608229"/>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1164500"/>
            <a:ext cx="5912557"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聴</a:t>
            </a:r>
            <a:r>
              <a:rPr lang="ja-JP" altLang="en-US" sz="2400" dirty="0" smtClean="0">
                <a:latin typeface="メイリオ" panose="020B0604030504040204" pitchFamily="50" charset="-128"/>
                <a:ea typeface="メイリオ" panose="020B0604030504040204" pitchFamily="50" charset="-128"/>
              </a:rPr>
              <a:t>こえている、理解しているかを確認</a:t>
            </a:r>
          </a:p>
        </p:txBody>
      </p:sp>
      <p:sp>
        <p:nvSpPr>
          <p:cNvPr id="13" name="テキスト ボックス 12"/>
          <p:cNvSpPr txBox="1"/>
          <p:nvPr/>
        </p:nvSpPr>
        <p:spPr>
          <a:xfrm>
            <a:off x="5574593" y="3838268"/>
            <a:ext cx="5652914"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混雑時には不安になりやすいので、困っている様子があれば支援</a:t>
            </a: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時間に余裕を持った支援</a:t>
            </a:r>
          </a:p>
        </p:txBody>
      </p:sp>
      <p:sp>
        <p:nvSpPr>
          <p:cNvPr id="15" name="テキスト ボックス 14"/>
          <p:cNvSpPr txBox="1"/>
          <p:nvPr/>
        </p:nvSpPr>
        <p:spPr>
          <a:xfrm>
            <a:off x="5574592" y="5624732"/>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sp>
        <p:nvSpPr>
          <p:cNvPr id="16" name="正方形/長方形 15"/>
          <p:cNvSpPr/>
          <p:nvPr/>
        </p:nvSpPr>
        <p:spPr>
          <a:xfrm>
            <a:off x="1614486" y="2056587"/>
            <a:ext cx="10015537" cy="13921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721513" y="2269494"/>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構内の移動</a:t>
            </a:r>
          </a:p>
        </p:txBody>
      </p:sp>
      <p:sp>
        <p:nvSpPr>
          <p:cNvPr id="19" name="テキスト ボックス 18"/>
          <p:cNvSpPr txBox="1"/>
          <p:nvPr/>
        </p:nvSpPr>
        <p:spPr>
          <a:xfrm>
            <a:off x="5574593" y="2248438"/>
            <a:ext cx="5652914"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バランスを崩す、躓きやすいため、安全を確認</a:t>
            </a: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時間に余裕を持った支援</a:t>
            </a:r>
          </a:p>
        </p:txBody>
      </p:sp>
    </p:spTree>
    <p:extLst>
      <p:ext uri="{BB962C8B-B14F-4D97-AF65-F5344CB8AC3E}">
        <p14:creationId xmlns:p14="http://schemas.microsoft.com/office/powerpoint/2010/main" val="215371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680827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２</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肢体不自由者・車椅子使用者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flipH="1">
            <a:off x="1253067" y="1855490"/>
            <a:ext cx="1807394" cy="2464628"/>
          </a:xfrm>
          <a:prstGeom prst="rect">
            <a:avLst/>
          </a:prstGeom>
        </p:spPr>
      </p:pic>
      <p:sp>
        <p:nvSpPr>
          <p:cNvPr id="7" name="テキスト ボックス 6"/>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4634086" y="3657600"/>
            <a:ext cx="6916968" cy="2677656"/>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■肢体不自由者・車椅子使用者の特性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四肢、体幹が不自由で歩行や筆記が困難</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障害の部位は個人差がある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車椅子、杖、義足などを使用</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原因（脳血管障害、脳性麻痺等）により困難さが異なる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介助犬を使用する人もいる</a:t>
            </a:r>
          </a:p>
        </p:txBody>
      </p:sp>
      <p:sp>
        <p:nvSpPr>
          <p:cNvPr id="9" name="正方形/長方形 8"/>
          <p:cNvSpPr/>
          <p:nvPr/>
        </p:nvSpPr>
        <p:spPr>
          <a:xfrm>
            <a:off x="4634086" y="3419562"/>
            <a:ext cx="7024514" cy="302410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52" y="4033392"/>
            <a:ext cx="949865" cy="2587364"/>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274" y="4733218"/>
            <a:ext cx="2345854" cy="1887538"/>
          </a:xfrm>
          <a:prstGeom prst="rect">
            <a:avLst/>
          </a:prstGeom>
        </p:spPr>
      </p:pic>
    </p:spTree>
    <p:extLst>
      <p:ext uri="{BB962C8B-B14F-4D97-AF65-F5344CB8AC3E}">
        <p14:creationId xmlns:p14="http://schemas.microsoft.com/office/powerpoint/2010/main" val="285491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14488" y="621792"/>
            <a:ext cx="10015537" cy="58452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834701"/>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予約、改札利用、切符購入</a:t>
            </a:r>
          </a:p>
        </p:txBody>
      </p:sp>
      <p:sp>
        <p:nvSpPr>
          <p:cNvPr id="11" name="テキスト ボックス 10"/>
          <p:cNvSpPr txBox="1"/>
          <p:nvPr/>
        </p:nvSpPr>
        <p:spPr>
          <a:xfrm>
            <a:off x="5574592" y="834701"/>
            <a:ext cx="6149664" cy="5632311"/>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r>
              <a:rPr lang="ja-JP" altLang="en-US" sz="2400" dirty="0" smtClean="0">
                <a:latin typeface="メイリオ" panose="020B0604030504040204" pitchFamily="50" charset="-128"/>
                <a:ea typeface="メイリオ" panose="020B0604030504040204" pitchFamily="50" charset="-128"/>
              </a:rPr>
              <a:t>（車椅子等の補助具や介助犬の使用等について）</a:t>
            </a: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割引</a:t>
            </a:r>
            <a:r>
              <a:rPr lang="ja-JP" altLang="en-US" sz="2400" dirty="0">
                <a:latin typeface="メイリオ" panose="020B0604030504040204" pitchFamily="50" charset="-128"/>
                <a:ea typeface="メイリオ" panose="020B0604030504040204" pitchFamily="50" charset="-128"/>
              </a:rPr>
              <a:t>適用は合理的な方法で</a:t>
            </a:r>
            <a:r>
              <a:rPr lang="ja-JP" altLang="en-US" sz="2400" dirty="0" smtClean="0">
                <a:latin typeface="メイリオ" panose="020B0604030504040204" pitchFamily="50" charset="-128"/>
                <a:ea typeface="メイリオ" panose="020B0604030504040204" pitchFamily="50" charset="-128"/>
              </a:rPr>
              <a:t>確認</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改札口や窓口の利用では、必要に応じて支援</a:t>
            </a:r>
            <a:endParaRPr lang="ja-JP" altLang="en-US" sz="2400" dirty="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・車椅子使用者等に配慮したカウンター</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ではない場合</a:t>
            </a:r>
            <a:endParaRPr lang="ja-JP" altLang="en-US" sz="2400" dirty="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・改札口の幅が狭い、混雑しているなど</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車椅子の乗降の案内は速やかに</a:t>
            </a: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・関係駅への連絡を行った上で、ホーム</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まで動向し、スロープ板などを使用し</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ja-JP" altLang="en-US" sz="2400" dirty="0" err="1" smtClean="0">
                <a:latin typeface="メイリオ" panose="020B0604030504040204" pitchFamily="50" charset="-128"/>
                <a:ea typeface="メイリオ" panose="020B0604030504040204" pitchFamily="50" charset="-128"/>
              </a:rPr>
              <a:t>て</a:t>
            </a:r>
            <a:r>
              <a:rPr lang="ja-JP" altLang="en-US" sz="2400" dirty="0" smtClean="0">
                <a:latin typeface="メイリオ" panose="020B0604030504040204" pitchFamily="50" charset="-128"/>
                <a:ea typeface="メイリオ" panose="020B0604030504040204" pitchFamily="50" charset="-128"/>
              </a:rPr>
              <a:t>乗降支援を行う</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・関係駅との連絡がつかないなどで利用</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者を待たせる場合は、その旨を</a:t>
            </a:r>
            <a:r>
              <a:rPr lang="ja-JP" altLang="en-US" sz="2400" dirty="0" err="1" smtClean="0">
                <a:latin typeface="メイリオ" panose="020B0604030504040204" pitchFamily="50" charset="-128"/>
                <a:ea typeface="メイリオ" panose="020B0604030504040204" pitchFamily="50" charset="-128"/>
              </a:rPr>
              <a:t>説明す</a:t>
            </a:r>
            <a:endParaRPr lang="ja-JP" altLang="en-US"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る</a:t>
            </a:r>
            <a:endParaRPr lang="ja-JP" altLang="en-US" sz="2400" dirty="0">
              <a:latin typeface="メイリオ" panose="020B0604030504040204" pitchFamily="50" charset="-128"/>
              <a:ea typeface="メイリオ" panose="020B0604030504040204" pitchFamily="50" charset="-128"/>
            </a:endParaRP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Tree>
    <p:extLst>
      <p:ext uri="{BB962C8B-B14F-4D97-AF65-F5344CB8AC3E}">
        <p14:creationId xmlns:p14="http://schemas.microsoft.com/office/powerpoint/2010/main" val="112696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155829"/>
            <a:ext cx="10015537" cy="654049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1515" y="325352"/>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構内の移動</a:t>
            </a:r>
            <a:endParaRPr lang="ja-JP" altLang="en-US" sz="2800" dirty="0" smtClean="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574593" y="325352"/>
            <a:ext cx="6162459" cy="637097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エレベーター</a:t>
            </a:r>
            <a:r>
              <a:rPr lang="en-US" altLang="ja-JP" sz="2400" b="1" dirty="0" smtClean="0">
                <a:latin typeface="メイリオ" panose="020B0604030504040204" pitchFamily="50" charset="-128"/>
                <a:ea typeface="メイリオ" panose="020B0604030504040204" pitchFamily="50" charset="-128"/>
              </a:rPr>
              <a:t>/</a:t>
            </a:r>
            <a:r>
              <a:rPr lang="ja-JP" altLang="en-US" sz="2400" b="1" dirty="0" smtClean="0">
                <a:latin typeface="メイリオ" panose="020B0604030504040204" pitchFamily="50" charset="-128"/>
                <a:ea typeface="メイリオ" panose="020B0604030504040204" pitchFamily="50" charset="-128"/>
              </a:rPr>
              <a:t>エスカレーターの支援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・支援の要否を確認し、乗降を支援</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車椅子使用者の階段利用の支援</a:t>
            </a:r>
            <a:endParaRPr lang="ja-JP" altLang="en-US"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・設備がないことを説明</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・利用者の意向を確認</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・同意が得られれば、階段の要領で４人</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以上で支援</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・支援必要人数が得られない場合は、別</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の方法（他駅の利用等）などを提案し、</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話し合い、理解を得られるようにする</a:t>
            </a:r>
            <a:endParaRPr lang="ja-JP" altLang="en-US"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通路利用の支援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・支援の要否を確認</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・段差、溝、傾斜に配慮し利用支援</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多機能トイレ利用</a:t>
            </a:r>
            <a:r>
              <a:rPr lang="ja-JP" altLang="en-US" sz="2400" b="1" dirty="0">
                <a:latin typeface="メイリオ" panose="020B0604030504040204" pitchFamily="50" charset="-128"/>
                <a:ea typeface="メイリオ" panose="020B0604030504040204" pitchFamily="50" charset="-128"/>
              </a:rPr>
              <a:t>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・多機能トイレの案内</a:t>
            </a:r>
          </a:p>
          <a:p>
            <a:r>
              <a:rPr lang="ja-JP" altLang="en-US" sz="2400" dirty="0" smtClean="0">
                <a:latin typeface="メイリオ" panose="020B0604030504040204" pitchFamily="50" charset="-128"/>
                <a:ea typeface="メイリオ" panose="020B0604030504040204" pitchFamily="50" charset="-128"/>
              </a:rPr>
              <a:t>　・多機能トイレがない場合は、事情を説</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ja-JP" altLang="en-US" sz="2400" dirty="0" err="1" smtClean="0">
                <a:latin typeface="メイリオ" panose="020B0604030504040204" pitchFamily="50" charset="-128"/>
                <a:ea typeface="メイリオ" panose="020B0604030504040204" pitchFamily="50" charset="-128"/>
              </a:rPr>
              <a:t>明し</a:t>
            </a:r>
            <a:r>
              <a:rPr lang="ja-JP" altLang="en-US" sz="2400" dirty="0" smtClean="0">
                <a:latin typeface="メイリオ" panose="020B0604030504040204" pitchFamily="50" charset="-128"/>
                <a:ea typeface="メイリオ" panose="020B0604030504040204" pitchFamily="50" charset="-128"/>
              </a:rPr>
              <a:t>、近隣のトイレを案内</a:t>
            </a:r>
            <a:endParaRPr lang="ja-JP" altLang="en-US" sz="2400" dirty="0">
              <a:latin typeface="メイリオ" panose="020B0604030504040204" pitchFamily="50" charset="-128"/>
              <a:ea typeface="メイリオ" panose="020B0604030504040204" pitchFamily="50" charset="-128"/>
            </a:endParaRP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Tree>
    <p:extLst>
      <p:ext uri="{BB962C8B-B14F-4D97-AF65-F5344CB8AC3E}">
        <p14:creationId xmlns:p14="http://schemas.microsoft.com/office/powerpoint/2010/main" val="18951251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3872</Words>
  <PresentationFormat>ワイド画面</PresentationFormat>
  <Paragraphs>500</Paragraphs>
  <Slides>31</Slides>
  <Notes>31</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0</vt:i4>
      </vt:variant>
      <vt:variant>
        <vt:lpstr>スライド タイトル</vt:lpstr>
      </vt:variant>
      <vt:variant>
        <vt:i4>31</vt:i4>
      </vt:variant>
    </vt:vector>
  </HeadingPairs>
  <TitlesOfParts>
    <vt:vector size="37" baseType="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2019-03-20T09:36:47Z</cp:lastPrinted>
  <dcterms:created xsi:type="dcterms:W3CDTF">2018-11-20T04:27:33Z</dcterms:created>
  <dcterms:modified xsi:type="dcterms:W3CDTF">2019-04-03T08:25:16Z</dcterms:modified>
</cp:coreProperties>
</file>