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98" r:id="rId3"/>
    <p:sldId id="283" r:id="rId4"/>
    <p:sldId id="284" r:id="rId5"/>
    <p:sldId id="285" r:id="rId6"/>
    <p:sldId id="292" r:id="rId7"/>
    <p:sldId id="286" r:id="rId8"/>
    <p:sldId id="299" r:id="rId9"/>
    <p:sldId id="297" r:id="rId10"/>
    <p:sldId id="300" r:id="rId11"/>
    <p:sldId id="301" r:id="rId12"/>
    <p:sldId id="295" r:id="rId1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E6BB33-D14A-4D9E-9013-F070E95E6EE9}" v="102" dt="2019-01-19T09:10:23.4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41" autoAdjust="0"/>
    <p:restoredTop sz="48311" autoAdjust="0"/>
  </p:normalViewPr>
  <p:slideViewPr>
    <p:cSldViewPr snapToGrid="0">
      <p:cViewPr varScale="1">
        <p:scale>
          <a:sx n="55" d="100"/>
          <a:sy n="55" d="100"/>
        </p:scale>
        <p:origin x="90"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nekazu Tsuchiya" userId="e5fb42b9afdf13fb" providerId="LiveId" clId="{DF8F567B-5583-4250-B45E-045CE086F17B}"/>
    <pc:docChg chg="undo modSld">
      <pc:chgData name="Minekazu Tsuchiya" userId="e5fb42b9afdf13fb" providerId="LiveId" clId="{DF8F567B-5583-4250-B45E-045CE086F17B}" dt="2019-01-19T09:21:11.528" v="546" actId="20577"/>
      <pc:docMkLst>
        <pc:docMk/>
      </pc:docMkLst>
      <pc:sldChg chg="modNotesTx">
        <pc:chgData name="Minekazu Tsuchiya" userId="e5fb42b9afdf13fb" providerId="LiveId" clId="{DF8F567B-5583-4250-B45E-045CE086F17B}" dt="2019-01-19T09:21:11.528" v="546" actId="20577"/>
        <pc:sldMkLst>
          <pc:docMk/>
          <pc:sldMk cId="2437858447" sldId="292"/>
        </pc:sldMkLst>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33" cy="497969"/>
          </a:xfrm>
          <a:prstGeom prst="rect">
            <a:avLst/>
          </a:prstGeom>
        </p:spPr>
        <p:txBody>
          <a:bodyPr vert="horz" lIns="88313" tIns="44156" rIns="88313" bIns="4415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146" y="1"/>
            <a:ext cx="2949532" cy="497969"/>
          </a:xfrm>
          <a:prstGeom prst="rect">
            <a:avLst/>
          </a:prstGeom>
        </p:spPr>
        <p:txBody>
          <a:bodyPr vert="horz" lIns="88313" tIns="44156" rIns="88313" bIns="44156" rtlCol="0"/>
          <a:lstStyle>
            <a:lvl1pPr algn="r">
              <a:defRPr sz="1200"/>
            </a:lvl1pPr>
          </a:lstStyle>
          <a:p>
            <a:fld id="{88EE2423-1C3D-494E-AF99-7A3288F3D39E}" type="datetimeFigureOut">
              <a:rPr kumimoji="1" lang="ja-JP" altLang="en-US" smtClean="0"/>
              <a:t>2019/4/3</a:t>
            </a:fld>
            <a:endParaRPr kumimoji="1" lang="ja-JP" altLang="en-US"/>
          </a:p>
        </p:txBody>
      </p:sp>
      <p:sp>
        <p:nvSpPr>
          <p:cNvPr id="4" name="スライド イメージ プレースホルダー 3"/>
          <p:cNvSpPr>
            <a:spLocks noGrp="1" noRot="1" noChangeAspect="1"/>
          </p:cNvSpPr>
          <p:nvPr>
            <p:ph type="sldImg" idx="2"/>
          </p:nvPr>
        </p:nvSpPr>
        <p:spPr>
          <a:xfrm>
            <a:off x="423863" y="1243013"/>
            <a:ext cx="5961062" cy="3354387"/>
          </a:xfrm>
          <a:prstGeom prst="rect">
            <a:avLst/>
          </a:prstGeom>
          <a:noFill/>
          <a:ln w="12700">
            <a:solidFill>
              <a:prstClr val="black"/>
            </a:solidFill>
          </a:ln>
        </p:spPr>
        <p:txBody>
          <a:bodyPr vert="horz" lIns="88313" tIns="44156" rIns="88313" bIns="44156" rtlCol="0" anchor="ctr"/>
          <a:lstStyle/>
          <a:p>
            <a:endParaRPr lang="ja-JP" altLang="en-US"/>
          </a:p>
        </p:txBody>
      </p:sp>
      <p:sp>
        <p:nvSpPr>
          <p:cNvPr id="5" name="ノート プレースホルダー 4"/>
          <p:cNvSpPr>
            <a:spLocks noGrp="1"/>
          </p:cNvSpPr>
          <p:nvPr>
            <p:ph type="body" sz="quarter" idx="3"/>
          </p:nvPr>
        </p:nvSpPr>
        <p:spPr>
          <a:xfrm>
            <a:off x="681480" y="4783895"/>
            <a:ext cx="5445760" cy="3912834"/>
          </a:xfrm>
          <a:prstGeom prst="rect">
            <a:avLst/>
          </a:prstGeom>
        </p:spPr>
        <p:txBody>
          <a:bodyPr vert="horz" lIns="88313" tIns="44156" rIns="88313" bIns="4415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1369"/>
            <a:ext cx="2949533" cy="497969"/>
          </a:xfrm>
          <a:prstGeom prst="rect">
            <a:avLst/>
          </a:prstGeom>
        </p:spPr>
        <p:txBody>
          <a:bodyPr vert="horz" lIns="88313" tIns="44156" rIns="88313" bIns="4415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146" y="9441369"/>
            <a:ext cx="2949532" cy="497969"/>
          </a:xfrm>
          <a:prstGeom prst="rect">
            <a:avLst/>
          </a:prstGeom>
        </p:spPr>
        <p:txBody>
          <a:bodyPr vert="horz" lIns="88313" tIns="44156" rIns="88313" bIns="44156" rtlCol="0" anchor="b"/>
          <a:lstStyle>
            <a:lvl1pPr algn="r">
              <a:defRPr sz="1200"/>
            </a:lvl1pPr>
          </a:lstStyle>
          <a:p>
            <a:fld id="{070AFAF6-3C58-49D3-9396-543422AC3302}" type="slidenum">
              <a:rPr kumimoji="1" lang="ja-JP" altLang="en-US" smtClean="0"/>
              <a:t>‹#›</a:t>
            </a:fld>
            <a:endParaRPr kumimoji="1" lang="ja-JP" altLang="en-US"/>
          </a:p>
        </p:txBody>
      </p:sp>
    </p:spTree>
    <p:extLst>
      <p:ext uri="{BB962C8B-B14F-4D97-AF65-F5344CB8AC3E}">
        <p14:creationId xmlns:p14="http://schemas.microsoft.com/office/powerpoint/2010/main" val="30417972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b="1" kern="1200" dirty="0" smtClean="0">
                <a:solidFill>
                  <a:schemeClr val="tx1"/>
                </a:solidFill>
                <a:effectLst/>
                <a:latin typeface="+mn-lt"/>
                <a:ea typeface="+mn-ea"/>
                <a:cs typeface="+mn-cs"/>
              </a:rPr>
              <a:t>⓪講師の自己紹介とアイスブレイク（障害当事者講師とした場合）</a:t>
            </a:r>
            <a:endParaRPr kumimoji="1" lang="ja-JP" altLang="ja-JP" sz="1200" kern="1200" dirty="0" smtClean="0">
              <a:solidFill>
                <a:schemeClr val="tx1"/>
              </a:solidFill>
              <a:effectLst/>
              <a:latin typeface="+mn-lt"/>
              <a:ea typeface="+mn-ea"/>
              <a:cs typeface="+mn-cs"/>
            </a:endParaRPr>
          </a:p>
          <a:p>
            <a:endParaRPr kumimoji="1" lang="ja-JP" altLang="en-US"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講師の自己紹介</a:t>
            </a:r>
          </a:p>
          <a:p>
            <a:endParaRPr kumimoji="1" lang="ja-JP" altLang="en-US"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講師の</a:t>
            </a:r>
            <a:r>
              <a:rPr kumimoji="1" lang="ja-JP" altLang="en-US" sz="1200" kern="1200" dirty="0" smtClean="0">
                <a:solidFill>
                  <a:schemeClr val="tx1"/>
                </a:solidFill>
                <a:effectLst/>
                <a:latin typeface="+mn-lt"/>
                <a:ea typeface="+mn-ea"/>
                <a:cs typeface="+mn-cs"/>
              </a:rPr>
              <a:t>バス</a:t>
            </a:r>
            <a:r>
              <a:rPr kumimoji="1" lang="ja-JP" altLang="ja-JP" sz="1200" kern="1200" dirty="0" smtClean="0">
                <a:solidFill>
                  <a:schemeClr val="tx1"/>
                </a:solidFill>
                <a:effectLst/>
                <a:latin typeface="+mn-lt"/>
                <a:ea typeface="+mn-ea"/>
                <a:cs typeface="+mn-cs"/>
              </a:rPr>
              <a:t>利用などについての話をしながら、受講生との対話をつくるアイスブレイク</a:t>
            </a:r>
            <a:endParaRPr kumimoji="1" lang="ja-JP" altLang="en-US" dirty="0"/>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1</a:t>
            </a:fld>
            <a:endParaRPr kumimoji="1" lang="ja-JP" altLang="en-US"/>
          </a:p>
        </p:txBody>
      </p:sp>
    </p:spTree>
    <p:extLst>
      <p:ext uri="{BB962C8B-B14F-4D97-AF65-F5344CB8AC3E}">
        <p14:creationId xmlns:p14="http://schemas.microsoft.com/office/powerpoint/2010/main" val="29700479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誰もが移動できる手段として大きな役割を担っているバス事業者だからこそ、</a:t>
            </a:r>
          </a:p>
          <a:p>
            <a:r>
              <a:rPr kumimoji="1" lang="ja-JP" altLang="en-US" dirty="0" smtClean="0"/>
              <a:t>こうした世の中の動きに合わせていくということが求められています。</a:t>
            </a:r>
          </a:p>
          <a:p>
            <a:endParaRPr kumimoji="1" lang="ja-JP" altLang="en-US" dirty="0" smtClean="0"/>
          </a:p>
          <a:p>
            <a:r>
              <a:rPr kumimoji="1" lang="ja-JP" altLang="en-US" b="1" u="sng" dirty="0" smtClean="0"/>
              <a:t>ユニバーサルデザイン</a:t>
            </a:r>
            <a:r>
              <a:rPr kumimoji="1" lang="en-US" altLang="ja-JP" b="1" u="sng" dirty="0" smtClean="0"/>
              <a:t>2020</a:t>
            </a:r>
            <a:r>
              <a:rPr kumimoji="1" lang="ja-JP" altLang="en-US" b="1" u="sng" dirty="0" smtClean="0"/>
              <a:t>行動計画</a:t>
            </a:r>
            <a:r>
              <a:rPr kumimoji="1" lang="ja-JP" altLang="en-US" dirty="0" smtClean="0"/>
              <a:t>では、共生社会を国民全体で目指していくことが</a:t>
            </a:r>
          </a:p>
          <a:p>
            <a:r>
              <a:rPr kumimoji="1" lang="ja-JP" altLang="en-US" dirty="0" smtClean="0"/>
              <a:t>位置付けられています。</a:t>
            </a:r>
          </a:p>
          <a:p>
            <a:r>
              <a:rPr kumimoji="1" lang="ja-JP" altLang="en-US" b="1" u="sng" dirty="0" smtClean="0"/>
              <a:t>お互いの人権や尊厳を大切にし、支え合い、誰もが生き生きとした人生を享受することのできる「共生社会」</a:t>
            </a:r>
            <a:r>
              <a:rPr kumimoji="1" lang="ja-JP" altLang="en-US" dirty="0" smtClean="0"/>
              <a:t>。</a:t>
            </a:r>
          </a:p>
          <a:p>
            <a:r>
              <a:rPr kumimoji="1" lang="ja-JP" altLang="en-US" dirty="0" smtClean="0"/>
              <a:t>地域の足としての役割を担っているバス事業者にとって、この動きを体現していくということは必要ですね。</a:t>
            </a:r>
            <a:endParaRPr kumimoji="1" lang="ja-JP" altLang="en-US" dirty="0"/>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10</a:t>
            </a:fld>
            <a:endParaRPr kumimoji="1" lang="ja-JP" altLang="en-US"/>
          </a:p>
        </p:txBody>
      </p:sp>
    </p:spTree>
    <p:extLst>
      <p:ext uri="{BB962C8B-B14F-4D97-AF65-F5344CB8AC3E}">
        <p14:creationId xmlns:p14="http://schemas.microsoft.com/office/powerpoint/2010/main" val="28697307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さて、「誰もが移動できる手段としての対応」をしていくには何が必要でしょうか？</a:t>
            </a:r>
          </a:p>
          <a:p>
            <a:r>
              <a:rPr kumimoji="1" lang="ja-JP" altLang="ja-JP" sz="1200" kern="1200" dirty="0" smtClean="0">
                <a:solidFill>
                  <a:schemeClr val="tx1"/>
                </a:solidFill>
                <a:effectLst/>
                <a:latin typeface="+mn-lt"/>
                <a:ea typeface="+mn-ea"/>
                <a:cs typeface="+mn-cs"/>
              </a:rPr>
              <a:t>接遇支援を必要としている人はさまざまです。つまり、支援してもらいたい内容はもちろん、</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支援が必要かどうかもさまざまだということです。であれば、どうしたらよいかをまず聞くことから始めてみましょう。</a:t>
            </a:r>
          </a:p>
          <a:p>
            <a:r>
              <a:rPr kumimoji="1" lang="ja-JP" altLang="ja-JP" sz="1200" b="1" u="sng" kern="1200" dirty="0" smtClean="0">
                <a:solidFill>
                  <a:schemeClr val="tx1"/>
                </a:solidFill>
                <a:effectLst/>
                <a:latin typeface="+mn-lt"/>
                <a:ea typeface="+mn-ea"/>
                <a:cs typeface="+mn-cs"/>
              </a:rPr>
              <a:t>「対話」つまり、その人に合わせたコミュニケーションを探して、困っていることがあるかをまず確認してみること</a:t>
            </a:r>
            <a:r>
              <a:rPr kumimoji="1" lang="ja-JP" altLang="ja-JP" sz="1200" kern="1200" dirty="0" smtClean="0">
                <a:solidFill>
                  <a:schemeClr val="tx1"/>
                </a:solidFill>
                <a:effectLst/>
                <a:latin typeface="+mn-lt"/>
                <a:ea typeface="+mn-ea"/>
                <a:cs typeface="+mn-cs"/>
              </a:rPr>
              <a:t>です。</a:t>
            </a:r>
          </a:p>
          <a:p>
            <a:r>
              <a:rPr kumimoji="1" lang="ja-JP" altLang="ja-JP" sz="1200" b="1" u="sng" kern="1200" dirty="0" smtClean="0">
                <a:solidFill>
                  <a:schemeClr val="tx1"/>
                </a:solidFill>
                <a:effectLst/>
                <a:latin typeface="+mn-lt"/>
                <a:ea typeface="+mn-ea"/>
                <a:cs typeface="+mn-cs"/>
              </a:rPr>
              <a:t>「どのようにお手伝いしたらいいですか？」</a:t>
            </a:r>
            <a:r>
              <a:rPr kumimoji="1" lang="ja-JP" altLang="ja-JP" sz="1200" kern="1200" dirty="0" smtClean="0">
                <a:solidFill>
                  <a:schemeClr val="tx1"/>
                </a:solidFill>
                <a:effectLst/>
                <a:latin typeface="+mn-lt"/>
                <a:ea typeface="+mn-ea"/>
                <a:cs typeface="+mn-cs"/>
              </a:rPr>
              <a:t>と聞くこと、話すことで半分は解決できるのではないでしょうか。</a:t>
            </a:r>
          </a:p>
          <a:p>
            <a:r>
              <a:rPr kumimoji="1" lang="ja-JP" altLang="ja-JP" sz="1200" kern="1200" dirty="0" smtClean="0">
                <a:solidFill>
                  <a:schemeClr val="tx1"/>
                </a:solidFill>
                <a:effectLst/>
                <a:latin typeface="+mn-lt"/>
                <a:ea typeface="+mn-ea"/>
                <a:cs typeface="+mn-cs"/>
              </a:rPr>
              <a:t>障害のある人といっても、さまざまです。乗降にあたってどうして欲しいかはさまざまなのです。</a:t>
            </a:r>
          </a:p>
          <a:p>
            <a:r>
              <a:rPr kumimoji="1" lang="ja-JP" altLang="ja-JP" sz="1200" kern="1200" dirty="0" smtClean="0">
                <a:solidFill>
                  <a:schemeClr val="tx1"/>
                </a:solidFill>
                <a:effectLst/>
                <a:latin typeface="+mn-lt"/>
                <a:ea typeface="+mn-ea"/>
                <a:cs typeface="+mn-cs"/>
              </a:rPr>
              <a:t>つまり、お客様に「どうすればいいかを聞いてしまう」ことが一番最初にして欲しいことなのです</a:t>
            </a:r>
          </a:p>
          <a:p>
            <a:r>
              <a:rPr kumimoji="1" lang="en-US" altLang="ja-JP" sz="1200" kern="1200" dirty="0" smtClean="0">
                <a:solidFill>
                  <a:schemeClr val="tx1"/>
                </a:solidFill>
                <a:effectLst/>
                <a:latin typeface="+mn-lt"/>
                <a:ea typeface="+mn-ea"/>
                <a:cs typeface="+mn-cs"/>
              </a:rPr>
              <a:t> </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※これまでに挙げられた問題などの中でどんなことが要因だったか、それはコミュニケーションでどう解決できるのかを話す。</a:t>
            </a:r>
          </a:p>
          <a:p>
            <a:r>
              <a:rPr kumimoji="1" lang="en-US" altLang="ja-JP" sz="1200" kern="1200" dirty="0" smtClean="0">
                <a:solidFill>
                  <a:schemeClr val="tx1"/>
                </a:solidFill>
                <a:effectLst/>
                <a:latin typeface="+mn-lt"/>
                <a:ea typeface="+mn-ea"/>
                <a:cs typeface="+mn-cs"/>
              </a:rPr>
              <a:t> </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そして、どんなことに困っているのか、どんなお手伝い即ち</a:t>
            </a:r>
            <a:r>
              <a:rPr kumimoji="1" lang="ja-JP" altLang="ja-JP" sz="1200" b="1" u="sng" kern="1200" dirty="0" smtClean="0">
                <a:solidFill>
                  <a:schemeClr val="tx1"/>
                </a:solidFill>
                <a:effectLst/>
                <a:latin typeface="+mn-lt"/>
                <a:ea typeface="+mn-ea"/>
                <a:cs typeface="+mn-cs"/>
              </a:rPr>
              <a:t>「接遇技術」が必要なのか</a:t>
            </a:r>
            <a:r>
              <a:rPr kumimoji="1" lang="ja-JP" altLang="ja-JP" sz="1200" kern="1200" dirty="0" smtClean="0">
                <a:solidFill>
                  <a:schemeClr val="tx1"/>
                </a:solidFill>
                <a:effectLst/>
                <a:latin typeface="+mn-lt"/>
                <a:ea typeface="+mn-ea"/>
                <a:cs typeface="+mn-cs"/>
              </a:rPr>
              <a:t>ということも習得していただければ、</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安心してバスを利用できます。</a:t>
            </a:r>
          </a:p>
          <a:p>
            <a:r>
              <a:rPr kumimoji="1" lang="ja-JP" altLang="ja-JP" sz="1200" b="1" kern="1200" dirty="0" smtClean="0">
                <a:solidFill>
                  <a:schemeClr val="tx1"/>
                </a:solidFill>
                <a:effectLst/>
                <a:latin typeface="+mn-lt"/>
                <a:ea typeface="+mn-ea"/>
                <a:cs typeface="+mn-cs"/>
              </a:rPr>
              <a:t>分からないことは支援を必要としている当事者に尋ね、一緒に考えることができれば、</a:t>
            </a:r>
            <a:endParaRPr kumimoji="1" lang="ja-JP" altLang="en-US" sz="1200" b="1" kern="1200" dirty="0" smtClean="0">
              <a:solidFill>
                <a:schemeClr val="tx1"/>
              </a:solidFill>
              <a:effectLst/>
              <a:latin typeface="+mn-lt"/>
              <a:ea typeface="+mn-ea"/>
              <a:cs typeface="+mn-cs"/>
            </a:endParaRPr>
          </a:p>
          <a:p>
            <a:r>
              <a:rPr kumimoji="1" lang="ja-JP" altLang="ja-JP" sz="1200" b="1" kern="1200" dirty="0" smtClean="0">
                <a:solidFill>
                  <a:schemeClr val="tx1"/>
                </a:solidFill>
                <a:effectLst/>
                <a:latin typeface="+mn-lt"/>
                <a:ea typeface="+mn-ea"/>
                <a:cs typeface="+mn-cs"/>
              </a:rPr>
              <a:t>既に存在してしまっているバリアを少しでも取り除き、</a:t>
            </a:r>
            <a:endParaRPr kumimoji="1" lang="ja-JP" altLang="en-US" sz="1200" b="1" kern="1200" dirty="0" smtClean="0">
              <a:solidFill>
                <a:schemeClr val="tx1"/>
              </a:solidFill>
              <a:effectLst/>
              <a:latin typeface="+mn-lt"/>
              <a:ea typeface="+mn-ea"/>
              <a:cs typeface="+mn-cs"/>
            </a:endParaRPr>
          </a:p>
          <a:p>
            <a:r>
              <a:rPr kumimoji="1" lang="ja-JP" altLang="ja-JP" sz="1200" b="1" kern="1200" dirty="0" smtClean="0">
                <a:solidFill>
                  <a:schemeClr val="tx1"/>
                </a:solidFill>
                <a:effectLst/>
                <a:latin typeface="+mn-lt"/>
                <a:ea typeface="+mn-ea"/>
                <a:cs typeface="+mn-cs"/>
              </a:rPr>
              <a:t>誰にとっても快適なサービスを提供する「交通」に近づいていくのではないでしょうか。</a:t>
            </a:r>
          </a:p>
          <a:p>
            <a:r>
              <a:rPr kumimoji="1" lang="en-US" altLang="ja-JP" sz="1200" kern="1200" dirty="0" smtClean="0">
                <a:solidFill>
                  <a:schemeClr val="tx1"/>
                </a:solidFill>
                <a:effectLst/>
                <a:latin typeface="+mn-lt"/>
                <a:ea typeface="+mn-ea"/>
                <a:cs typeface="+mn-cs"/>
              </a:rPr>
              <a:t> </a:t>
            </a:r>
            <a:endParaRPr kumimoji="1" lang="ja-JP"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11</a:t>
            </a:fld>
            <a:endParaRPr kumimoji="1" lang="ja-JP" altLang="en-US"/>
          </a:p>
        </p:txBody>
      </p:sp>
    </p:spTree>
    <p:extLst>
      <p:ext uri="{BB962C8B-B14F-4D97-AF65-F5344CB8AC3E}">
        <p14:creationId xmlns:p14="http://schemas.microsoft.com/office/powerpoint/2010/main" val="20140901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b="1" kern="1200" dirty="0" smtClean="0">
                <a:solidFill>
                  <a:schemeClr val="tx1"/>
                </a:solidFill>
                <a:effectLst/>
                <a:latin typeface="+mn-lt"/>
                <a:ea typeface="+mn-ea"/>
                <a:cs typeface="+mn-cs"/>
              </a:rPr>
              <a:t>④まとめ</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　※研修の総括</a:t>
            </a:r>
          </a:p>
          <a:p>
            <a:r>
              <a:rPr kumimoji="1" lang="ja-JP" altLang="ja-JP" sz="1200" kern="1200" dirty="0" smtClean="0">
                <a:solidFill>
                  <a:schemeClr val="tx1"/>
                </a:solidFill>
                <a:effectLst/>
                <a:latin typeface="+mn-lt"/>
                <a:ea typeface="+mn-ea"/>
                <a:cs typeface="+mn-cs"/>
              </a:rPr>
              <a:t>　※学んだことの確認</a:t>
            </a:r>
            <a:endParaRPr kumimoji="1" lang="ja-JP" altLang="en-US" dirty="0"/>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12</a:t>
            </a:fld>
            <a:endParaRPr kumimoji="1" lang="ja-JP" altLang="en-US"/>
          </a:p>
        </p:txBody>
      </p:sp>
    </p:spTree>
    <p:extLst>
      <p:ext uri="{BB962C8B-B14F-4D97-AF65-F5344CB8AC3E}">
        <p14:creationId xmlns:p14="http://schemas.microsoft.com/office/powerpoint/2010/main" val="35421650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b="1" kern="1200" dirty="0" smtClean="0">
                <a:solidFill>
                  <a:schemeClr val="tx1"/>
                </a:solidFill>
                <a:effectLst/>
                <a:latin typeface="+mn-lt"/>
                <a:ea typeface="+mn-ea"/>
                <a:cs typeface="+mn-cs"/>
              </a:rPr>
              <a:t>①バリアはどこに？（障害当事者との対話）</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　　この研修は、今どんどん増加している高齢の方、障害のある人などに対する「接遇」について考えていく研修です。</a:t>
            </a:r>
          </a:p>
          <a:p>
            <a:r>
              <a:rPr kumimoji="1" lang="ja-JP" altLang="ja-JP" sz="1200" kern="1200" dirty="0" smtClean="0">
                <a:solidFill>
                  <a:schemeClr val="tx1"/>
                </a:solidFill>
                <a:effectLst/>
                <a:latin typeface="+mn-lt"/>
                <a:ea typeface="+mn-ea"/>
                <a:cs typeface="+mn-cs"/>
              </a:rPr>
              <a:t>　さて、具体的な接遇の方法について考える前に、バスの利用者とはどのような人たちかを考えてみてください。</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健康で、どこでも自由に動き回れる人もいれば、車椅子使用者の方、視覚障害の方、聴覚障害の方、</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様々な人がいることを皆さん知っているはずです。</a:t>
            </a:r>
          </a:p>
          <a:p>
            <a:r>
              <a:rPr kumimoji="1" lang="ja-JP" altLang="ja-JP" sz="1200" kern="1200" dirty="0" smtClean="0">
                <a:solidFill>
                  <a:schemeClr val="tx1"/>
                </a:solidFill>
                <a:effectLst/>
                <a:latin typeface="+mn-lt"/>
                <a:ea typeface="+mn-ea"/>
                <a:cs typeface="+mn-cs"/>
              </a:rPr>
              <a:t>それでは、皆さんが働いているバス車両や、そこで行われているサービスは、</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そうした多様な人たちの利用を前提として作られているでしょうか？</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例えば、立って歩くことのできる人しか利用できないステップ、</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文字や画像を見ることのできる人しか利用できない案内表示、音声を聞くことのできる人にしか伝わらない車内アナウンス…。皆さんの職場はこうしたバリアであふれてはいないでしょうか？</a:t>
            </a:r>
          </a:p>
          <a:p>
            <a:r>
              <a:rPr kumimoji="1" lang="ja-JP" altLang="ja-JP" sz="1200" kern="1200" dirty="0" smtClean="0">
                <a:solidFill>
                  <a:schemeClr val="tx1"/>
                </a:solidFill>
                <a:effectLst/>
                <a:latin typeface="+mn-lt"/>
                <a:ea typeface="+mn-ea"/>
                <a:cs typeface="+mn-cs"/>
              </a:rPr>
              <a:t>　こうした環境の中で、障害のある方や高齢の方は、日常的にバス利用の不便を感じているのです。</a:t>
            </a:r>
            <a:endParaRPr kumimoji="1" lang="ja-JP" altLang="en-US" sz="1200" kern="1200" dirty="0" smtClean="0">
              <a:solidFill>
                <a:schemeClr val="tx1"/>
              </a:solidFill>
              <a:effectLst/>
              <a:latin typeface="+mn-lt"/>
              <a:ea typeface="+mn-ea"/>
              <a:cs typeface="+mn-cs"/>
            </a:endParaRPr>
          </a:p>
          <a:p>
            <a:r>
              <a:rPr kumimoji="1" lang="ja-JP" altLang="ja-JP" sz="1200" b="1" kern="1200" dirty="0" smtClean="0">
                <a:solidFill>
                  <a:schemeClr val="tx1"/>
                </a:solidFill>
                <a:effectLst/>
                <a:latin typeface="+mn-lt"/>
                <a:ea typeface="+mn-ea"/>
                <a:cs typeface="+mn-cs"/>
              </a:rPr>
              <a:t>まずは、皆さんの働いている環境の中にどれだけ多くのバリアが存在しており、</a:t>
            </a:r>
            <a:endParaRPr kumimoji="1" lang="ja-JP" altLang="en-US" sz="1200" b="1" kern="1200" dirty="0" smtClean="0">
              <a:solidFill>
                <a:schemeClr val="tx1"/>
              </a:solidFill>
              <a:effectLst/>
              <a:latin typeface="+mn-lt"/>
              <a:ea typeface="+mn-ea"/>
              <a:cs typeface="+mn-cs"/>
            </a:endParaRPr>
          </a:p>
          <a:p>
            <a:r>
              <a:rPr kumimoji="1" lang="ja-JP" altLang="ja-JP" sz="1200" b="1" kern="1200" dirty="0" smtClean="0">
                <a:solidFill>
                  <a:schemeClr val="tx1"/>
                </a:solidFill>
                <a:effectLst/>
                <a:latin typeface="+mn-lt"/>
                <a:ea typeface="+mn-ea"/>
                <a:cs typeface="+mn-cs"/>
              </a:rPr>
              <a:t>その結果どんな人たちを困らせてしまっているのかに気づくことが、そうした人たちに対する接遇を考えるための第一歩です。</a:t>
            </a:r>
            <a:endParaRPr kumimoji="1" lang="ja-JP" altLang="ja-JP" sz="1200" b="1"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2</a:t>
            </a:fld>
            <a:endParaRPr kumimoji="1" lang="ja-JP" altLang="en-US"/>
          </a:p>
        </p:txBody>
      </p:sp>
    </p:spTree>
    <p:extLst>
      <p:ext uri="{BB962C8B-B14F-4D97-AF65-F5344CB8AC3E}">
        <p14:creationId xmlns:p14="http://schemas.microsoft.com/office/powerpoint/2010/main" val="7509128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では、皆さんにご自身の職場でバリアとなっている設備やサービス</a:t>
            </a:r>
            <a:r>
              <a:rPr kumimoji="1" lang="en-US" altLang="ja-JP" sz="1200" b="1" u="sng" kern="1200" dirty="0" smtClean="0">
                <a:solidFill>
                  <a:schemeClr val="tx1"/>
                </a:solidFill>
                <a:effectLst/>
                <a:latin typeface="+mn-lt"/>
                <a:ea typeface="+mn-ea"/>
                <a:cs typeface="+mn-cs"/>
              </a:rPr>
              <a:t>(</a:t>
            </a:r>
            <a:r>
              <a:rPr kumimoji="1" lang="ja-JP" altLang="ja-JP" sz="1200" b="1" u="sng" kern="1200" dirty="0" smtClean="0">
                <a:solidFill>
                  <a:schemeClr val="tx1"/>
                </a:solidFill>
                <a:effectLst/>
                <a:latin typeface="+mn-lt"/>
                <a:ea typeface="+mn-ea"/>
                <a:cs typeface="+mn-cs"/>
              </a:rPr>
              <a:t>ハード面、ソフト面の両面から</a:t>
            </a:r>
            <a:r>
              <a:rPr kumimoji="1" lang="en-US" altLang="ja-JP" sz="1200" b="1" u="sng" kern="1200" dirty="0" smtClean="0">
                <a:solidFill>
                  <a:schemeClr val="tx1"/>
                </a:solidFill>
                <a:effectLst/>
                <a:latin typeface="+mn-lt"/>
                <a:ea typeface="+mn-ea"/>
                <a:cs typeface="+mn-cs"/>
              </a:rPr>
              <a:t>)</a:t>
            </a:r>
            <a:r>
              <a:rPr kumimoji="1" lang="ja-JP" altLang="ja-JP" sz="1200" kern="1200" dirty="0" smtClean="0">
                <a:solidFill>
                  <a:schemeClr val="tx1"/>
                </a:solidFill>
                <a:effectLst/>
                <a:latin typeface="+mn-lt"/>
                <a:ea typeface="+mn-ea"/>
                <a:cs typeface="+mn-cs"/>
              </a:rPr>
              <a:t>を考えてみましょう。</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（受講生から意見が出ない場合には、指名して語っていただく）</a:t>
            </a:r>
          </a:p>
          <a:p>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※出された意見を</a:t>
            </a:r>
            <a:r>
              <a:rPr kumimoji="1" lang="en-US" altLang="ja-JP" sz="1200" kern="1200" dirty="0" smtClean="0">
                <a:solidFill>
                  <a:schemeClr val="tx1"/>
                </a:solidFill>
                <a:effectLst/>
                <a:latin typeface="+mn-lt"/>
                <a:ea typeface="+mn-ea"/>
                <a:cs typeface="+mn-cs"/>
              </a:rPr>
              <a:t>PPT</a:t>
            </a:r>
            <a:r>
              <a:rPr kumimoji="1" lang="ja-JP" altLang="ja-JP" sz="1200" kern="1200" dirty="0" smtClean="0">
                <a:solidFill>
                  <a:schemeClr val="tx1"/>
                </a:solidFill>
                <a:effectLst/>
                <a:latin typeface="+mn-lt"/>
                <a:ea typeface="+mn-ea"/>
                <a:cs typeface="+mn-cs"/>
              </a:rPr>
              <a:t>に書きだす、または付箋に書いて貼っていく。</a:t>
            </a:r>
            <a:endParaRPr kumimoji="1" lang="ja-JP" altLang="en-US" sz="1200" kern="1200" dirty="0" smtClean="0">
              <a:solidFill>
                <a:schemeClr val="tx1"/>
              </a:solidFill>
              <a:effectLst/>
              <a:latin typeface="+mn-lt"/>
              <a:ea typeface="+mn-ea"/>
              <a:cs typeface="+mn-cs"/>
            </a:endParaRPr>
          </a:p>
          <a:p>
            <a:endParaRPr kumimoji="1" lang="ja-JP" altLang="en-US" sz="1200" kern="1200" dirty="0" smtClean="0">
              <a:solidFill>
                <a:schemeClr val="tx1"/>
              </a:solidFill>
              <a:effectLst/>
              <a:latin typeface="+mn-lt"/>
              <a:ea typeface="+mn-ea"/>
              <a:cs typeface="+mn-cs"/>
            </a:endParaRPr>
          </a:p>
          <a:p>
            <a:r>
              <a:rPr kumimoji="1" lang="en-US" altLang="ja-JP" sz="1200" kern="1200" dirty="0" smtClean="0">
                <a:solidFill>
                  <a:schemeClr val="tx1"/>
                </a:solidFill>
                <a:effectLst/>
                <a:latin typeface="+mn-lt"/>
                <a:ea typeface="+mn-ea"/>
                <a:cs typeface="+mn-cs"/>
              </a:rPr>
              <a:t>※</a:t>
            </a:r>
            <a:r>
              <a:rPr kumimoji="1" lang="ja-JP" altLang="en-US" sz="1200" kern="1200" dirty="0" smtClean="0">
                <a:solidFill>
                  <a:schemeClr val="tx1"/>
                </a:solidFill>
                <a:effectLst/>
                <a:latin typeface="+mn-lt"/>
                <a:ea typeface="+mn-ea"/>
                <a:cs typeface="+mn-cs"/>
              </a:rPr>
              <a:t>グループワークで進める方法</a:t>
            </a:r>
          </a:p>
          <a:p>
            <a:r>
              <a:rPr kumimoji="1" lang="ja-JP" altLang="en-US" sz="1200" kern="1200" dirty="0" smtClean="0">
                <a:solidFill>
                  <a:schemeClr val="tx1"/>
                </a:solidFill>
                <a:effectLst/>
                <a:latin typeface="+mn-lt"/>
                <a:ea typeface="+mn-ea"/>
                <a:cs typeface="+mn-cs"/>
              </a:rPr>
              <a:t>　受講人数に応じたグループ編成を行い、各グループで問題を話し合ってあげさせ、</a:t>
            </a:r>
          </a:p>
          <a:p>
            <a:r>
              <a:rPr kumimoji="1" lang="ja-JP" altLang="en-US" sz="1200" kern="1200" dirty="0" smtClean="0">
                <a:solidFill>
                  <a:schemeClr val="tx1"/>
                </a:solidFill>
                <a:effectLst/>
                <a:latin typeface="+mn-lt"/>
                <a:ea typeface="+mn-ea"/>
                <a:cs typeface="+mn-cs"/>
              </a:rPr>
              <a:t>　付箋などに書き込んで整理してもらい、各グループの代表者に発表してもらう。</a:t>
            </a:r>
            <a:endParaRPr kumimoji="1" lang="ja-JP" altLang="en-US" dirty="0"/>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3</a:t>
            </a:fld>
            <a:endParaRPr kumimoji="1" lang="ja-JP" altLang="en-US"/>
          </a:p>
        </p:txBody>
      </p:sp>
    </p:spTree>
    <p:extLst>
      <p:ext uri="{BB962C8B-B14F-4D97-AF65-F5344CB8AC3E}">
        <p14:creationId xmlns:p14="http://schemas.microsoft.com/office/powerpoint/2010/main" val="17708784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次に、障害のある人、</a:t>
            </a:r>
            <a:r>
              <a:rPr kumimoji="1" lang="ja-JP" altLang="ja-JP" sz="1200" b="1" u="sng" kern="1200" dirty="0" smtClean="0">
                <a:solidFill>
                  <a:schemeClr val="tx1"/>
                </a:solidFill>
                <a:effectLst/>
                <a:latin typeface="+mn-lt"/>
                <a:ea typeface="+mn-ea"/>
                <a:cs typeface="+mn-cs"/>
              </a:rPr>
              <a:t>つまりお客さまの立場では、どんなことが「問題」になっている</a:t>
            </a:r>
            <a:r>
              <a:rPr kumimoji="1" lang="ja-JP" altLang="ja-JP" sz="1200" kern="1200" dirty="0" smtClean="0">
                <a:solidFill>
                  <a:schemeClr val="tx1"/>
                </a:solidFill>
                <a:effectLst/>
                <a:latin typeface="+mn-lt"/>
                <a:ea typeface="+mn-ea"/>
                <a:cs typeface="+mn-cs"/>
              </a:rPr>
              <a:t>でしょう？</a:t>
            </a:r>
          </a:p>
          <a:p>
            <a:r>
              <a:rPr kumimoji="1" lang="ja-JP" altLang="en-US" sz="1200" kern="1200" dirty="0" smtClean="0">
                <a:solidFill>
                  <a:schemeClr val="tx1"/>
                </a:solidFill>
                <a:effectLst/>
                <a:latin typeface="+mn-lt"/>
                <a:ea typeface="+mn-ea"/>
                <a:cs typeface="+mn-cs"/>
              </a:rPr>
              <a:t>　</a:t>
            </a:r>
            <a:r>
              <a:rPr kumimoji="1" lang="en-US" altLang="ja-JP" sz="1200" kern="1200" dirty="0" smtClean="0">
                <a:solidFill>
                  <a:schemeClr val="tx1"/>
                </a:solidFill>
                <a:effectLst/>
                <a:latin typeface="+mn-lt"/>
                <a:ea typeface="+mn-ea"/>
                <a:cs typeface="+mn-cs"/>
              </a:rPr>
              <a:t>※</a:t>
            </a:r>
            <a:r>
              <a:rPr kumimoji="1" lang="ja-JP" altLang="ja-JP" sz="1200" kern="1200" dirty="0" smtClean="0">
                <a:solidFill>
                  <a:schemeClr val="tx1"/>
                </a:solidFill>
                <a:effectLst/>
                <a:latin typeface="+mn-lt"/>
                <a:ea typeface="+mn-ea"/>
                <a:cs typeface="+mn-cs"/>
              </a:rPr>
              <a:t>当事者参画が複数人の場合には、その場で問題を語ってもらうことが効果的。</a:t>
            </a:r>
            <a:endParaRPr kumimoji="1" lang="ja-JP" altLang="en-US"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（文字で示したり、「こう聞いた」などというよりも、当人の経験を話すことがよい）</a:t>
            </a:r>
          </a:p>
          <a:p>
            <a:r>
              <a:rPr kumimoji="1" lang="ja-JP" altLang="en-US" sz="1200" kern="1200" dirty="0" smtClean="0">
                <a:solidFill>
                  <a:schemeClr val="tx1"/>
                </a:solidFill>
                <a:effectLst/>
                <a:latin typeface="+mn-lt"/>
                <a:ea typeface="+mn-ea"/>
                <a:cs typeface="+mn-cs"/>
              </a:rPr>
              <a:t>　</a:t>
            </a:r>
            <a:r>
              <a:rPr kumimoji="1" lang="en-US" altLang="ja-JP" sz="1200" kern="1200" dirty="0" smtClean="0">
                <a:solidFill>
                  <a:schemeClr val="tx1"/>
                </a:solidFill>
                <a:effectLst/>
                <a:latin typeface="+mn-lt"/>
                <a:ea typeface="+mn-ea"/>
                <a:cs typeface="+mn-cs"/>
              </a:rPr>
              <a:t>※</a:t>
            </a:r>
            <a:r>
              <a:rPr kumimoji="1" lang="ja-JP" altLang="ja-JP" sz="1200" kern="1200" dirty="0" smtClean="0">
                <a:solidFill>
                  <a:schemeClr val="tx1"/>
                </a:solidFill>
                <a:effectLst/>
                <a:latin typeface="+mn-lt"/>
                <a:ea typeface="+mn-ea"/>
                <a:cs typeface="+mn-cs"/>
              </a:rPr>
              <a:t>ただし、複数人の当事者参画がない場合には、以下のような問題を提示する。</a:t>
            </a:r>
          </a:p>
          <a:p>
            <a:endParaRPr kumimoji="1" lang="ja-JP" altLang="en-US"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問題点例</a:t>
            </a:r>
          </a:p>
          <a:p>
            <a:r>
              <a:rPr kumimoji="1" lang="ja-JP" altLang="ja-JP" sz="1200" kern="1200" dirty="0" smtClean="0">
                <a:solidFill>
                  <a:schemeClr val="tx1"/>
                </a:solidFill>
                <a:effectLst/>
                <a:latin typeface="+mn-lt"/>
                <a:ea typeface="+mn-ea"/>
                <a:cs typeface="+mn-cs"/>
              </a:rPr>
              <a:t>車椅子使用者</a:t>
            </a: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a:t>
            </a:r>
            <a:r>
              <a:rPr kumimoji="1" lang="ja-JP" altLang="en-US" sz="1200" kern="1200" dirty="0" smtClean="0">
                <a:solidFill>
                  <a:schemeClr val="tx1"/>
                </a:solidFill>
                <a:effectLst/>
                <a:latin typeface="+mn-lt"/>
                <a:ea typeface="+mn-ea"/>
                <a:cs typeface="+mn-cs"/>
              </a:rPr>
              <a:t>混雑していて、乗車できなかった</a:t>
            </a: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車椅子</a:t>
            </a:r>
            <a:r>
              <a:rPr kumimoji="1" lang="ja-JP" altLang="en-US" sz="1200" kern="1200" dirty="0" smtClean="0">
                <a:solidFill>
                  <a:schemeClr val="tx1"/>
                </a:solidFill>
                <a:effectLst/>
                <a:latin typeface="+mn-lt"/>
                <a:ea typeface="+mn-ea"/>
                <a:cs typeface="+mn-cs"/>
              </a:rPr>
              <a:t>の方を乗車させたことがないので乗せられません」と拒否された</a:t>
            </a: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・時間がかかると拒否されたり嫌な顔をされた</a:t>
            </a:r>
            <a:endParaRPr kumimoji="1" lang="ja-JP" altLang="en-US"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・ノンステップでなく、リフトもついていないために乗車が困難であると言われた</a:t>
            </a:r>
          </a:p>
          <a:p>
            <a:r>
              <a:rPr kumimoji="1" lang="ja-JP" altLang="ja-JP" sz="1200" kern="1200" dirty="0" smtClean="0">
                <a:solidFill>
                  <a:schemeClr val="tx1"/>
                </a:solidFill>
                <a:effectLst/>
                <a:latin typeface="+mn-lt"/>
                <a:ea typeface="+mn-ea"/>
                <a:cs typeface="+mn-cs"/>
              </a:rPr>
              <a:t>視覚障害者</a:t>
            </a: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・白杖を持っていても声を出して</a:t>
            </a:r>
            <a:r>
              <a:rPr kumimoji="1" lang="ja-JP" altLang="en-US" sz="1200" kern="1200" dirty="0" smtClean="0">
                <a:solidFill>
                  <a:schemeClr val="tx1"/>
                </a:solidFill>
                <a:effectLst/>
                <a:latin typeface="+mn-lt"/>
                <a:ea typeface="+mn-ea"/>
                <a:cs typeface="+mn-cs"/>
              </a:rPr>
              <a:t>声かけを</a:t>
            </a:r>
            <a:r>
              <a:rPr kumimoji="1" lang="ja-JP" altLang="ja-JP" sz="1200" kern="1200" dirty="0" smtClean="0">
                <a:solidFill>
                  <a:schemeClr val="tx1"/>
                </a:solidFill>
                <a:effectLst/>
                <a:latin typeface="+mn-lt"/>
                <a:ea typeface="+mn-ea"/>
                <a:cs typeface="+mn-cs"/>
              </a:rPr>
              <a:t>してくれないので、どうしてよいかわからなかった。</a:t>
            </a:r>
          </a:p>
          <a:p>
            <a:r>
              <a:rPr kumimoji="1" lang="ja-JP" altLang="ja-JP" sz="1200" kern="1200" dirty="0" smtClean="0">
                <a:solidFill>
                  <a:schemeClr val="tx1"/>
                </a:solidFill>
                <a:effectLst/>
                <a:latin typeface="+mn-lt"/>
                <a:ea typeface="+mn-ea"/>
                <a:cs typeface="+mn-cs"/>
              </a:rPr>
              <a:t>聴覚障害者</a:t>
            </a: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・聞こえないことがわからず、</a:t>
            </a:r>
            <a:r>
              <a:rPr kumimoji="1" lang="ja-JP" altLang="en-US" sz="1200" kern="1200" dirty="0" smtClean="0">
                <a:solidFill>
                  <a:schemeClr val="tx1"/>
                </a:solidFill>
                <a:effectLst/>
                <a:latin typeface="+mn-lt"/>
                <a:ea typeface="+mn-ea"/>
                <a:cs typeface="+mn-cs"/>
              </a:rPr>
              <a:t>料金チャージの方法がわからなかった</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発達</a:t>
            </a:r>
            <a:r>
              <a:rPr kumimoji="1" lang="en-US" altLang="ja-JP" sz="1200" kern="1200" dirty="0" smtClean="0">
                <a:solidFill>
                  <a:schemeClr val="tx1"/>
                </a:solidFill>
                <a:effectLst/>
                <a:latin typeface="+mn-lt"/>
                <a:ea typeface="+mn-ea"/>
                <a:cs typeface="+mn-cs"/>
              </a:rPr>
              <a:t>/</a:t>
            </a:r>
            <a:r>
              <a:rPr kumimoji="1" lang="ja-JP" altLang="ja-JP" sz="1200" kern="1200" dirty="0" smtClean="0">
                <a:solidFill>
                  <a:schemeClr val="tx1"/>
                </a:solidFill>
                <a:effectLst/>
                <a:latin typeface="+mn-lt"/>
                <a:ea typeface="+mn-ea"/>
                <a:cs typeface="+mn-cs"/>
              </a:rPr>
              <a:t>知的</a:t>
            </a:r>
            <a:r>
              <a:rPr kumimoji="1" lang="en-US" altLang="ja-JP" sz="1200" kern="1200" dirty="0" smtClean="0">
                <a:solidFill>
                  <a:schemeClr val="tx1"/>
                </a:solidFill>
                <a:effectLst/>
                <a:latin typeface="+mn-lt"/>
                <a:ea typeface="+mn-ea"/>
                <a:cs typeface="+mn-cs"/>
              </a:rPr>
              <a:t>/</a:t>
            </a:r>
            <a:r>
              <a:rPr kumimoji="1" lang="ja-JP" altLang="ja-JP" sz="1200" kern="1200" dirty="0" smtClean="0">
                <a:solidFill>
                  <a:schemeClr val="tx1"/>
                </a:solidFill>
                <a:effectLst/>
                <a:latin typeface="+mn-lt"/>
                <a:ea typeface="+mn-ea"/>
                <a:cs typeface="+mn-cs"/>
              </a:rPr>
              <a:t>精神</a:t>
            </a:r>
            <a:r>
              <a:rPr kumimoji="1" lang="ja-JP" altLang="en-US" sz="1200" kern="1200" dirty="0" smtClean="0">
                <a:solidFill>
                  <a:schemeClr val="tx1"/>
                </a:solidFill>
                <a:effectLst/>
                <a:latin typeface="+mn-lt"/>
                <a:ea typeface="+mn-ea"/>
                <a:cs typeface="+mn-cs"/>
              </a:rPr>
              <a:t>障害者</a:t>
            </a:r>
            <a:endParaRPr kumimoji="1" lang="ja-JP"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・どこで降りてよいのかわからず、終点まで行ってしまい降りてよいのか迷っていたが、「降りてください」と言われ、</a:t>
            </a:r>
            <a:endParaRPr kumimoji="1" lang="ja-JP" altLang="en-US"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降りてしまい、迷子になった。</a:t>
            </a:r>
            <a:r>
              <a:rPr kumimoji="1" lang="ja-JP" altLang="en-US" sz="1200" kern="1200" dirty="0" smtClean="0">
                <a:solidFill>
                  <a:schemeClr val="tx1"/>
                </a:solidFill>
                <a:effectLst/>
                <a:latin typeface="+mn-lt"/>
                <a:ea typeface="+mn-ea"/>
                <a:cs typeface="+mn-cs"/>
              </a:rPr>
              <a:t>　</a:t>
            </a: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・車内</a:t>
            </a:r>
            <a:r>
              <a:rPr kumimoji="1" lang="ja-JP" altLang="en-US" sz="1200" kern="1200" dirty="0" smtClean="0">
                <a:solidFill>
                  <a:schemeClr val="tx1"/>
                </a:solidFill>
                <a:effectLst/>
                <a:latin typeface="+mn-lt"/>
                <a:ea typeface="+mn-ea"/>
                <a:cs typeface="+mn-cs"/>
              </a:rPr>
              <a:t>で勝手に大きな声が出てしまい、</a:t>
            </a:r>
            <a:r>
              <a:rPr kumimoji="1" lang="ja-JP" altLang="ja-JP" sz="1200" kern="1200" dirty="0" smtClean="0">
                <a:solidFill>
                  <a:schemeClr val="tx1"/>
                </a:solidFill>
                <a:effectLst/>
                <a:latin typeface="+mn-lt"/>
                <a:ea typeface="+mn-ea"/>
                <a:cs typeface="+mn-cs"/>
              </a:rPr>
              <a:t>「</a:t>
            </a:r>
            <a:r>
              <a:rPr kumimoji="1" lang="ja-JP" altLang="en-US" sz="1200" kern="1200" dirty="0" smtClean="0">
                <a:solidFill>
                  <a:schemeClr val="tx1"/>
                </a:solidFill>
                <a:effectLst/>
                <a:latin typeface="+mn-lt"/>
                <a:ea typeface="+mn-ea"/>
                <a:cs typeface="+mn-cs"/>
              </a:rPr>
              <a:t>降りてください</a:t>
            </a:r>
            <a:r>
              <a:rPr kumimoji="1" lang="ja-JP" altLang="ja-JP" sz="1200" kern="1200" dirty="0" smtClean="0">
                <a:solidFill>
                  <a:schemeClr val="tx1"/>
                </a:solidFill>
                <a:effectLst/>
                <a:latin typeface="+mn-lt"/>
                <a:ea typeface="+mn-ea"/>
                <a:cs typeface="+mn-cs"/>
              </a:rPr>
              <a:t>」と</a:t>
            </a:r>
            <a:r>
              <a:rPr kumimoji="1" lang="ja-JP" altLang="en-US" sz="1200" kern="1200" dirty="0" smtClean="0">
                <a:solidFill>
                  <a:schemeClr val="tx1"/>
                </a:solidFill>
                <a:effectLst/>
                <a:latin typeface="+mn-lt"/>
                <a:ea typeface="+mn-ea"/>
                <a:cs typeface="+mn-cs"/>
              </a:rPr>
              <a:t>言われた</a:t>
            </a:r>
            <a:r>
              <a:rPr kumimoji="1" lang="ja-JP" altLang="ja-JP" sz="1200" kern="1200" dirty="0" smtClean="0">
                <a:solidFill>
                  <a:schemeClr val="tx1"/>
                </a:solidFill>
                <a:effectLst/>
                <a:latin typeface="+mn-lt"/>
                <a:ea typeface="+mn-ea"/>
                <a:cs typeface="+mn-cs"/>
              </a:rPr>
              <a:t>。</a:t>
            </a:r>
            <a:endParaRPr kumimoji="1" lang="ja-JP"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4</a:t>
            </a:fld>
            <a:endParaRPr kumimoji="1" lang="ja-JP" altLang="en-US"/>
          </a:p>
        </p:txBody>
      </p:sp>
    </p:spTree>
    <p:extLst>
      <p:ext uri="{BB962C8B-B14F-4D97-AF65-F5344CB8AC3E}">
        <p14:creationId xmlns:p14="http://schemas.microsoft.com/office/powerpoint/2010/main" val="11208328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kern="1200" dirty="0" smtClean="0">
                <a:solidFill>
                  <a:schemeClr val="tx1"/>
                </a:solidFill>
                <a:effectLst/>
                <a:latin typeface="+mn-lt"/>
                <a:ea typeface="+mn-ea"/>
                <a:cs typeface="+mn-cs"/>
              </a:rPr>
              <a:t>皆</a:t>
            </a:r>
            <a:r>
              <a:rPr kumimoji="1" lang="ja-JP" altLang="ja-JP" sz="1200" kern="1200" dirty="0" smtClean="0">
                <a:solidFill>
                  <a:schemeClr val="tx1"/>
                </a:solidFill>
                <a:effectLst/>
                <a:latin typeface="+mn-lt"/>
                <a:ea typeface="+mn-ea"/>
                <a:cs typeface="+mn-cs"/>
              </a:rPr>
              <a:t>さん、障害当事者さん、</a:t>
            </a:r>
            <a:r>
              <a:rPr kumimoji="1" lang="ja-JP" altLang="ja-JP" sz="1200" b="1" u="sng" kern="1200" dirty="0" smtClean="0">
                <a:solidFill>
                  <a:schemeClr val="tx1"/>
                </a:solidFill>
                <a:effectLst/>
                <a:latin typeface="+mn-lt"/>
                <a:ea typeface="+mn-ea"/>
                <a:cs typeface="+mn-cs"/>
              </a:rPr>
              <a:t>双方からの問題</a:t>
            </a:r>
            <a:r>
              <a:rPr kumimoji="1" lang="ja-JP" altLang="ja-JP" sz="1200" kern="1200" dirty="0" smtClean="0">
                <a:solidFill>
                  <a:schemeClr val="tx1"/>
                </a:solidFill>
                <a:effectLst/>
                <a:latin typeface="+mn-lt"/>
                <a:ea typeface="+mn-ea"/>
                <a:cs typeface="+mn-cs"/>
              </a:rPr>
              <a:t>が出ました。</a:t>
            </a:r>
          </a:p>
          <a:p>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※講師が双方の意見を比較する。</a:t>
            </a:r>
            <a:endParaRPr kumimoji="1" lang="ja-JP" altLang="en-US"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特に双方の意見に違いがある、双方が問題として挙げているなど注目すべき点については、</a:t>
            </a:r>
            <a:endParaRPr kumimoji="1" lang="ja-JP" altLang="en-US"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どんな状況だったのかを</a:t>
            </a:r>
            <a:r>
              <a:rPr kumimoji="1" lang="ja-JP" altLang="en-US" sz="1200" kern="1200" dirty="0" smtClean="0">
                <a:solidFill>
                  <a:schemeClr val="tx1"/>
                </a:solidFill>
                <a:effectLst/>
                <a:latin typeface="+mn-lt"/>
                <a:ea typeface="+mn-ea"/>
                <a:cs typeface="+mn-cs"/>
              </a:rPr>
              <a:t>バス事業者と</a:t>
            </a:r>
            <a:r>
              <a:rPr kumimoji="1" lang="ja-JP" altLang="ja-JP" sz="1200" kern="1200" dirty="0" smtClean="0">
                <a:solidFill>
                  <a:schemeClr val="tx1"/>
                </a:solidFill>
                <a:effectLst/>
                <a:latin typeface="+mn-lt"/>
                <a:ea typeface="+mn-ea"/>
                <a:cs typeface="+mn-cs"/>
              </a:rPr>
              <a:t>当事者と</a:t>
            </a:r>
            <a:r>
              <a:rPr kumimoji="1" lang="ja-JP" altLang="en-US" sz="1200" kern="1200" dirty="0" smtClean="0">
                <a:solidFill>
                  <a:schemeClr val="tx1"/>
                </a:solidFill>
                <a:effectLst/>
                <a:latin typeface="+mn-lt"/>
                <a:ea typeface="+mn-ea"/>
                <a:cs typeface="+mn-cs"/>
              </a:rPr>
              <a:t>が</a:t>
            </a:r>
            <a:r>
              <a:rPr kumimoji="1" lang="ja-JP" altLang="ja-JP" sz="1200" kern="1200" dirty="0" smtClean="0">
                <a:solidFill>
                  <a:schemeClr val="tx1"/>
                </a:solidFill>
                <a:effectLst/>
                <a:latin typeface="+mn-lt"/>
                <a:ea typeface="+mn-ea"/>
                <a:cs typeface="+mn-cs"/>
              </a:rPr>
              <a:t>対話をしながら引き出していく。</a:t>
            </a:r>
            <a:endParaRPr kumimoji="1" lang="ja-JP" altLang="en-US" b="1" dirty="0" smtClean="0"/>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5</a:t>
            </a:fld>
            <a:endParaRPr kumimoji="1" lang="ja-JP" altLang="en-US"/>
          </a:p>
        </p:txBody>
      </p:sp>
    </p:spTree>
    <p:extLst>
      <p:ext uri="{BB962C8B-B14F-4D97-AF65-F5344CB8AC3E}">
        <p14:creationId xmlns:p14="http://schemas.microsoft.com/office/powerpoint/2010/main" val="1738561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b="1" kern="1200" dirty="0" smtClean="0">
                <a:solidFill>
                  <a:schemeClr val="tx1"/>
                </a:solidFill>
                <a:effectLst/>
                <a:latin typeface="+mn-lt"/>
                <a:ea typeface="+mn-ea"/>
                <a:cs typeface="+mn-cs"/>
              </a:rPr>
              <a:t>②実際の場面で考える（ロールプレイ）</a:t>
            </a:r>
            <a:endParaRPr kumimoji="1" lang="ja-JP" altLang="ja-JP" sz="1200" kern="1200" dirty="0" smtClean="0">
              <a:solidFill>
                <a:schemeClr val="tx1"/>
              </a:solidFill>
              <a:effectLst/>
              <a:latin typeface="+mn-lt"/>
              <a:ea typeface="+mn-ea"/>
              <a:cs typeface="+mn-cs"/>
            </a:endParaRPr>
          </a:p>
          <a:p>
            <a:endParaRPr kumimoji="1" lang="ja-JP" altLang="en-US"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問題の場面を再現してさらに深堀していきましょう。ロールプレイという方法です。</a:t>
            </a: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・障害当事者と研修担当（</a:t>
            </a:r>
            <a:r>
              <a:rPr kumimoji="1" lang="ja-JP" altLang="en-US" sz="1200" kern="1200" dirty="0" smtClean="0">
                <a:solidFill>
                  <a:schemeClr val="tx1"/>
                </a:solidFill>
                <a:effectLst/>
                <a:latin typeface="+mn-lt"/>
                <a:ea typeface="+mn-ea"/>
                <a:cs typeface="+mn-cs"/>
              </a:rPr>
              <a:t>バス運転者</a:t>
            </a:r>
            <a:r>
              <a:rPr kumimoji="1" lang="ja-JP" altLang="ja-JP" sz="1200" kern="1200" dirty="0" smtClean="0">
                <a:solidFill>
                  <a:schemeClr val="tx1"/>
                </a:solidFill>
                <a:effectLst/>
                <a:latin typeface="+mn-lt"/>
                <a:ea typeface="+mn-ea"/>
                <a:cs typeface="+mn-cs"/>
              </a:rPr>
              <a:t>役）</a:t>
            </a:r>
          </a:p>
          <a:p>
            <a:r>
              <a:rPr kumimoji="1" lang="ja-JP" altLang="ja-JP" sz="1200" kern="1200" dirty="0" smtClean="0">
                <a:solidFill>
                  <a:schemeClr val="tx1"/>
                </a:solidFill>
                <a:effectLst/>
                <a:latin typeface="+mn-lt"/>
                <a:ea typeface="+mn-ea"/>
                <a:cs typeface="+mn-cs"/>
              </a:rPr>
              <a:t>　</a:t>
            </a:r>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・障害当事者の経験例をロールプレイにするのがよい⇒分析においてその時の状況などを深堀できる</a:t>
            </a:r>
          </a:p>
          <a:p>
            <a:r>
              <a:rPr kumimoji="1" lang="en-US" altLang="ja-JP" sz="1200" kern="1200" dirty="0" smtClean="0">
                <a:solidFill>
                  <a:schemeClr val="tx1"/>
                </a:solidFill>
                <a:effectLst/>
                <a:latin typeface="+mn-lt"/>
                <a:ea typeface="+mn-ea"/>
                <a:cs typeface="+mn-cs"/>
              </a:rPr>
              <a:t> </a:t>
            </a:r>
            <a:endParaRPr kumimoji="1" lang="ja-JP" altLang="ja-JP" sz="1200" kern="1200" dirty="0" smtClean="0">
              <a:solidFill>
                <a:schemeClr val="tx1"/>
              </a:solidFill>
              <a:effectLst/>
              <a:latin typeface="+mn-lt"/>
              <a:ea typeface="+mn-ea"/>
              <a:cs typeface="+mn-cs"/>
            </a:endParaRPr>
          </a:p>
          <a:p>
            <a:r>
              <a:rPr kumimoji="1" lang="ja-JP" altLang="ja-JP" sz="1200" b="1" kern="1200" dirty="0" smtClean="0">
                <a:solidFill>
                  <a:schemeClr val="tx1"/>
                </a:solidFill>
                <a:effectLst/>
                <a:latin typeface="+mn-lt"/>
                <a:ea typeface="+mn-ea"/>
                <a:cs typeface="+mn-cs"/>
              </a:rPr>
              <a:t>【ロールプレイ】</a:t>
            </a:r>
          </a:p>
          <a:p>
            <a:r>
              <a:rPr kumimoji="1" lang="ja-JP" altLang="en-US" sz="1200" kern="1200" dirty="0" smtClean="0">
                <a:solidFill>
                  <a:schemeClr val="tx1"/>
                </a:solidFill>
                <a:effectLst/>
                <a:latin typeface="+mn-lt"/>
                <a:ea typeface="+mn-ea"/>
                <a:cs typeface="+mn-cs"/>
              </a:rPr>
              <a:t>　方法①：</a:t>
            </a:r>
            <a:r>
              <a:rPr kumimoji="1" lang="ja-JP" altLang="en-US" sz="1200" u="sng" kern="1200" dirty="0" smtClean="0">
                <a:solidFill>
                  <a:schemeClr val="tx1"/>
                </a:solidFill>
                <a:effectLst/>
                <a:latin typeface="+mn-lt"/>
                <a:ea typeface="+mn-ea"/>
                <a:cs typeface="+mn-cs"/>
              </a:rPr>
              <a:t>障害当事者と事務局サイドが登場人物となり、受講者にロールプレイを見せる</a:t>
            </a:r>
          </a:p>
          <a:p>
            <a:r>
              <a:rPr kumimoji="1" lang="ja-JP" altLang="en-US" sz="1200" kern="1200" dirty="0" smtClean="0">
                <a:solidFill>
                  <a:schemeClr val="tx1"/>
                </a:solidFill>
                <a:effectLst/>
                <a:latin typeface="+mn-lt"/>
                <a:ea typeface="+mn-ea"/>
                <a:cs typeface="+mn-cs"/>
              </a:rPr>
              <a:t>　方法②：よくある場面の映像や写真を使って実際の場面を再現する　</a:t>
            </a:r>
          </a:p>
          <a:p>
            <a:r>
              <a:rPr kumimoji="1" lang="en-US" altLang="ja-JP" sz="1200" b="1" kern="1200" dirty="0" smtClean="0">
                <a:solidFill>
                  <a:schemeClr val="tx1"/>
                </a:solidFill>
                <a:effectLst/>
                <a:latin typeface="+mn-lt"/>
                <a:ea typeface="+mn-ea"/>
                <a:cs typeface="+mn-cs"/>
              </a:rPr>
              <a:t>【</a:t>
            </a:r>
            <a:r>
              <a:rPr kumimoji="1" lang="ja-JP" altLang="en-US" sz="1200" b="1" kern="1200" dirty="0" smtClean="0">
                <a:solidFill>
                  <a:schemeClr val="tx1"/>
                </a:solidFill>
                <a:effectLst/>
                <a:latin typeface="+mn-lt"/>
                <a:ea typeface="+mn-ea"/>
                <a:cs typeface="+mn-cs"/>
              </a:rPr>
              <a:t>場面例</a:t>
            </a:r>
            <a:r>
              <a:rPr kumimoji="1" lang="en-US" altLang="ja-JP" sz="1200" b="1" kern="1200" dirty="0" smtClean="0">
                <a:solidFill>
                  <a:schemeClr val="tx1"/>
                </a:solidFill>
                <a:effectLst/>
                <a:latin typeface="+mn-lt"/>
                <a:ea typeface="+mn-ea"/>
                <a:cs typeface="+mn-cs"/>
              </a:rPr>
              <a:t>】</a:t>
            </a:r>
            <a:r>
              <a:rPr kumimoji="1" lang="ja-JP" altLang="en-US" sz="1200" kern="1200" dirty="0" smtClean="0">
                <a:solidFill>
                  <a:schemeClr val="tx1"/>
                </a:solidFill>
                <a:effectLst/>
                <a:latin typeface="+mn-lt"/>
                <a:ea typeface="+mn-ea"/>
                <a:cs typeface="+mn-cs"/>
              </a:rPr>
              <a:t>　　</a:t>
            </a: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例①：</a:t>
            </a:r>
            <a:r>
              <a:rPr kumimoji="1" lang="ja-JP" altLang="en-US" sz="1200" kern="1200" dirty="0" smtClean="0">
                <a:solidFill>
                  <a:schemeClr val="tx1"/>
                </a:solidFill>
                <a:effectLst/>
                <a:latin typeface="+mn-lt"/>
                <a:ea typeface="+mn-ea"/>
                <a:cs typeface="+mn-cs"/>
              </a:rPr>
              <a:t>スロープの出し方がわからず、次のバスにしてくださいと拒否してしまった</a:t>
            </a:r>
            <a:r>
              <a:rPr kumimoji="1" lang="ja-JP" altLang="ja-JP" sz="1200" kern="1200" dirty="0" smtClean="0">
                <a:solidFill>
                  <a:schemeClr val="tx1"/>
                </a:solidFill>
                <a:effectLst/>
                <a:latin typeface="+mn-lt"/>
                <a:ea typeface="+mn-ea"/>
                <a:cs typeface="+mn-cs"/>
              </a:rPr>
              <a:t>ケース</a:t>
            </a: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例②：白杖を持っているが視覚障害者と認識されず声を出して応対しないケース</a:t>
            </a:r>
          </a:p>
          <a:p>
            <a:r>
              <a:rPr kumimoji="1" lang="en-US" altLang="ja-JP" sz="1200" kern="1200" dirty="0" smtClean="0">
                <a:solidFill>
                  <a:schemeClr val="tx1"/>
                </a:solidFill>
                <a:effectLst/>
                <a:latin typeface="+mn-lt"/>
                <a:ea typeface="+mn-ea"/>
                <a:cs typeface="+mn-cs"/>
              </a:rPr>
              <a:t> </a:t>
            </a:r>
            <a:endParaRPr kumimoji="1" lang="ja-JP" altLang="ja-JP" sz="1200" kern="1200" dirty="0" smtClean="0">
              <a:solidFill>
                <a:schemeClr val="tx1"/>
              </a:solidFill>
              <a:effectLst/>
              <a:latin typeface="+mn-lt"/>
              <a:ea typeface="+mn-ea"/>
              <a:cs typeface="+mn-cs"/>
            </a:endParaRPr>
          </a:p>
          <a:p>
            <a:r>
              <a:rPr kumimoji="1" lang="ja-JP" altLang="ja-JP" sz="1200" b="1" kern="1200" dirty="0" smtClean="0">
                <a:solidFill>
                  <a:schemeClr val="tx1"/>
                </a:solidFill>
                <a:effectLst/>
                <a:latin typeface="+mn-lt"/>
                <a:ea typeface="+mn-ea"/>
                <a:cs typeface="+mn-cs"/>
              </a:rPr>
              <a:t>※問題場面は、どこが悪かったのか、何が要因なのかを</a:t>
            </a:r>
            <a:r>
              <a:rPr kumimoji="1" lang="ja-JP" altLang="en-US" sz="1200" b="1" kern="1200" dirty="0" smtClean="0">
                <a:solidFill>
                  <a:schemeClr val="tx1"/>
                </a:solidFill>
                <a:effectLst/>
                <a:latin typeface="+mn-lt"/>
                <a:ea typeface="+mn-ea"/>
                <a:cs typeface="+mn-cs"/>
              </a:rPr>
              <a:t>バス事業者</a:t>
            </a:r>
            <a:r>
              <a:rPr kumimoji="1" lang="ja-JP" altLang="ja-JP" sz="1200" b="1" kern="1200" dirty="0" smtClean="0">
                <a:solidFill>
                  <a:schemeClr val="tx1"/>
                </a:solidFill>
                <a:effectLst/>
                <a:latin typeface="+mn-lt"/>
                <a:ea typeface="+mn-ea"/>
                <a:cs typeface="+mn-cs"/>
              </a:rPr>
              <a:t>、障害当事者双方に聞きながら深堀していく。</a:t>
            </a:r>
          </a:p>
          <a:p>
            <a:r>
              <a:rPr kumimoji="1" lang="ja-JP" altLang="ja-JP" sz="1200" b="1" kern="1200" dirty="0" smtClean="0">
                <a:solidFill>
                  <a:schemeClr val="tx1"/>
                </a:solidFill>
                <a:effectLst/>
                <a:latin typeface="+mn-lt"/>
                <a:ea typeface="+mn-ea"/>
                <a:cs typeface="+mn-cs"/>
              </a:rPr>
              <a:t>※分析すると、双方の誤解があったなどが見えてくる。</a:t>
            </a:r>
          </a:p>
          <a:p>
            <a:r>
              <a:rPr kumimoji="1" lang="ja-JP" altLang="ja-JP" sz="1200" b="1" kern="1200" dirty="0" smtClean="0">
                <a:solidFill>
                  <a:schemeClr val="tx1"/>
                </a:solidFill>
                <a:effectLst/>
                <a:latin typeface="+mn-lt"/>
                <a:ea typeface="+mn-ea"/>
                <a:cs typeface="+mn-cs"/>
              </a:rPr>
              <a:t>※双方の誤解は「話をすれば」わかってくる</a:t>
            </a:r>
            <a:endParaRPr kumimoji="1" lang="ja-JP" altLang="en-US" sz="1200" b="1" kern="1200" dirty="0" smtClean="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6</a:t>
            </a:fld>
            <a:endParaRPr kumimoji="1" lang="ja-JP" altLang="en-US"/>
          </a:p>
        </p:txBody>
      </p:sp>
    </p:spTree>
    <p:extLst>
      <p:ext uri="{BB962C8B-B14F-4D97-AF65-F5344CB8AC3E}">
        <p14:creationId xmlns:p14="http://schemas.microsoft.com/office/powerpoint/2010/main" val="20948846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b="1" kern="1200" dirty="0" smtClean="0">
                <a:solidFill>
                  <a:schemeClr val="tx1"/>
                </a:solidFill>
                <a:effectLst/>
                <a:latin typeface="+mn-lt"/>
                <a:ea typeface="+mn-ea"/>
                <a:cs typeface="+mn-cs"/>
              </a:rPr>
              <a:t>【対話、分析】</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　</a:t>
            </a:r>
            <a:r>
              <a:rPr kumimoji="1" lang="ja-JP" altLang="ja-JP" sz="1200" b="1" u="sng" kern="1200" dirty="0" smtClean="0">
                <a:solidFill>
                  <a:schemeClr val="tx1"/>
                </a:solidFill>
                <a:effectLst/>
                <a:latin typeface="+mn-lt"/>
                <a:ea typeface="+mn-ea"/>
                <a:cs typeface="+mn-cs"/>
              </a:rPr>
              <a:t>ロールプレイに関する感想を聞く</a:t>
            </a:r>
            <a:r>
              <a:rPr kumimoji="1" lang="ja-JP" altLang="ja-JP" sz="1200" kern="1200" dirty="0" smtClean="0">
                <a:solidFill>
                  <a:schemeClr val="tx1"/>
                </a:solidFill>
                <a:effectLst/>
                <a:latin typeface="+mn-lt"/>
                <a:ea typeface="+mn-ea"/>
                <a:cs typeface="+mn-cs"/>
              </a:rPr>
              <a:t>。</a:t>
            </a:r>
          </a:p>
          <a:p>
            <a:r>
              <a:rPr kumimoji="1" lang="ja-JP" altLang="ja-JP" sz="1200" kern="1200" dirty="0" smtClean="0">
                <a:solidFill>
                  <a:schemeClr val="tx1"/>
                </a:solidFill>
                <a:effectLst/>
                <a:latin typeface="+mn-lt"/>
                <a:ea typeface="+mn-ea"/>
                <a:cs typeface="+mn-cs"/>
              </a:rPr>
              <a:t>　（感想を分析して）</a:t>
            </a:r>
          </a:p>
          <a:p>
            <a:r>
              <a:rPr kumimoji="1" lang="ja-JP" altLang="ja-JP" sz="1200" kern="1200" dirty="0" smtClean="0">
                <a:solidFill>
                  <a:schemeClr val="tx1"/>
                </a:solidFill>
                <a:effectLst/>
                <a:latin typeface="+mn-lt"/>
                <a:ea typeface="+mn-ea"/>
                <a:cs typeface="+mn-cs"/>
              </a:rPr>
              <a:t>　皆さんには「こういうサービスが必要なはず」という思いがあった、</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しかし障害当事者は「実は別のお手伝いが必要だった」</a:t>
            </a:r>
            <a:r>
              <a:rPr kumimoji="1" lang="ja-JP" altLang="ja-JP" sz="1200" kern="1200" dirty="0" err="1" smtClean="0">
                <a:solidFill>
                  <a:schemeClr val="tx1"/>
                </a:solidFill>
                <a:effectLst/>
                <a:latin typeface="+mn-lt"/>
                <a:ea typeface="+mn-ea"/>
                <a:cs typeface="+mn-cs"/>
              </a:rPr>
              <a:t>。。。</a:t>
            </a:r>
            <a:r>
              <a:rPr kumimoji="1" lang="ja-JP" altLang="ja-JP" sz="1200" kern="1200" dirty="0" smtClean="0">
                <a:solidFill>
                  <a:schemeClr val="tx1"/>
                </a:solidFill>
                <a:effectLst/>
                <a:latin typeface="+mn-lt"/>
                <a:ea typeface="+mn-ea"/>
                <a:cs typeface="+mn-cs"/>
              </a:rPr>
              <a:t>　</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つまり、良かれと思って行ったサービスが、実際には必要のないもの、的外れなものになってしまっていたようです。</a:t>
            </a:r>
          </a:p>
          <a:p>
            <a:r>
              <a:rPr kumimoji="1" lang="ja-JP" altLang="ja-JP" sz="1200" kern="1200" dirty="0" smtClean="0">
                <a:solidFill>
                  <a:schemeClr val="tx1"/>
                </a:solidFill>
                <a:effectLst/>
                <a:latin typeface="+mn-lt"/>
                <a:ea typeface="+mn-ea"/>
                <a:cs typeface="+mn-cs"/>
              </a:rPr>
              <a:t>　しかし、</a:t>
            </a:r>
            <a:r>
              <a:rPr kumimoji="1" lang="ja-JP" altLang="ja-JP" sz="1200" b="1" u="sng" kern="1200" dirty="0" smtClean="0">
                <a:solidFill>
                  <a:schemeClr val="tx1"/>
                </a:solidFill>
                <a:effectLst/>
                <a:latin typeface="+mn-lt"/>
                <a:ea typeface="+mn-ea"/>
                <a:cs typeface="+mn-cs"/>
              </a:rPr>
              <a:t>「どうしたらよいですか？」と聞けば、コミュニケーションができれば</a:t>
            </a:r>
            <a:r>
              <a:rPr kumimoji="1" lang="ja-JP" altLang="ja-JP" sz="1200" kern="1200" dirty="0" smtClean="0">
                <a:solidFill>
                  <a:schemeClr val="tx1"/>
                </a:solidFill>
                <a:effectLst/>
                <a:latin typeface="+mn-lt"/>
                <a:ea typeface="+mn-ea"/>
                <a:cs typeface="+mn-cs"/>
              </a:rPr>
              <a:t>思い違いも、　</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誤解も取り払うことができるのではないでしょうか。　</a:t>
            </a:r>
          </a:p>
          <a:p>
            <a:r>
              <a:rPr kumimoji="1" lang="ja-JP" altLang="ja-JP" sz="1200" kern="1200" dirty="0" smtClean="0">
                <a:solidFill>
                  <a:schemeClr val="tx1"/>
                </a:solidFill>
                <a:effectLst/>
                <a:latin typeface="+mn-lt"/>
                <a:ea typeface="+mn-ea"/>
                <a:cs typeface="+mn-cs"/>
              </a:rPr>
              <a:t>このように、良かれと思って行ったことで失敗した経験はありますか？</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（受講者への語り掛け、その内容についても</a:t>
            </a:r>
            <a:r>
              <a:rPr kumimoji="1" lang="ja-JP" altLang="ja-JP" sz="1200" b="1" u="sng" kern="1200" dirty="0" smtClean="0">
                <a:solidFill>
                  <a:schemeClr val="tx1"/>
                </a:solidFill>
                <a:effectLst/>
                <a:latin typeface="+mn-lt"/>
                <a:ea typeface="+mn-ea"/>
                <a:cs typeface="+mn-cs"/>
              </a:rPr>
              <a:t>当事者と対話により解決策を見出す</a:t>
            </a:r>
            <a:r>
              <a:rPr kumimoji="1" lang="ja-JP" altLang="ja-JP" sz="1200" kern="1200" dirty="0" smtClean="0">
                <a:solidFill>
                  <a:schemeClr val="tx1"/>
                </a:solidFill>
                <a:effectLst/>
                <a:latin typeface="+mn-lt"/>
                <a:ea typeface="+mn-ea"/>
                <a:cs typeface="+mn-cs"/>
              </a:rPr>
              <a:t>）</a:t>
            </a:r>
          </a:p>
          <a:p>
            <a:endParaRPr kumimoji="1" lang="ja-JP" altLang="en-US" dirty="0"/>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7</a:t>
            </a:fld>
            <a:endParaRPr kumimoji="1" lang="ja-JP" altLang="en-US"/>
          </a:p>
        </p:txBody>
      </p:sp>
    </p:spTree>
    <p:extLst>
      <p:ext uri="{BB962C8B-B14F-4D97-AF65-F5344CB8AC3E}">
        <p14:creationId xmlns:p14="http://schemas.microsoft.com/office/powerpoint/2010/main" val="3386015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さて、ここまで、色々な問題が出されました。設備面の問題、接遇対応の問題など。</a:t>
            </a:r>
          </a:p>
          <a:p>
            <a:r>
              <a:rPr kumimoji="1" lang="ja-JP" altLang="ja-JP" sz="1200" kern="1200" dirty="0" smtClean="0">
                <a:solidFill>
                  <a:schemeClr val="tx1"/>
                </a:solidFill>
                <a:effectLst/>
                <a:latin typeface="+mn-lt"/>
                <a:ea typeface="+mn-ea"/>
                <a:cs typeface="+mn-cs"/>
              </a:rPr>
              <a:t>しかし、問題は、どこにあるんでしょうか？</a:t>
            </a:r>
          </a:p>
          <a:p>
            <a:r>
              <a:rPr kumimoji="1" lang="ja-JP" altLang="ja-JP" sz="1200" b="1" kern="1200" dirty="0" smtClean="0">
                <a:solidFill>
                  <a:schemeClr val="tx1"/>
                </a:solidFill>
                <a:effectLst/>
                <a:latin typeface="+mn-lt"/>
                <a:ea typeface="+mn-ea"/>
                <a:cs typeface="+mn-cs"/>
              </a:rPr>
              <a:t>「バリア」とは、障害があること自体なのか。</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今まで出てきた障害のある人にとっての問題は、</a:t>
            </a:r>
            <a:r>
              <a:rPr kumimoji="1" lang="ja-JP" altLang="ja-JP" sz="1200" b="1" kern="1200" dirty="0" smtClean="0">
                <a:solidFill>
                  <a:schemeClr val="tx1"/>
                </a:solidFill>
                <a:effectLst/>
                <a:latin typeface="+mn-lt"/>
                <a:ea typeface="+mn-ea"/>
                <a:cs typeface="+mn-cs"/>
              </a:rPr>
              <a:t>あなたにとっては同じように問題になるでしょうか？</a:t>
            </a:r>
            <a:r>
              <a:rPr kumimoji="1" lang="ja-JP" altLang="ja-JP" sz="1200" kern="1200" dirty="0" smtClean="0">
                <a:solidFill>
                  <a:schemeClr val="tx1"/>
                </a:solidFill>
                <a:effectLst/>
                <a:latin typeface="+mn-lt"/>
                <a:ea typeface="+mn-ea"/>
                <a:cs typeface="+mn-cs"/>
              </a:rPr>
              <a:t>（問いかけ）</a:t>
            </a:r>
          </a:p>
          <a:p>
            <a:r>
              <a:rPr kumimoji="1" lang="en-US" altLang="ja-JP" sz="1200" kern="1200" dirty="0" smtClean="0">
                <a:solidFill>
                  <a:schemeClr val="tx1"/>
                </a:solidFill>
                <a:effectLst/>
                <a:latin typeface="+mn-lt"/>
                <a:ea typeface="+mn-ea"/>
                <a:cs typeface="+mn-cs"/>
              </a:rPr>
              <a:t> </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例えば、建物の４階に行こうとしたとき、</a:t>
            </a:r>
            <a:r>
              <a:rPr kumimoji="1" lang="ja-JP" altLang="ja-JP" sz="1200" b="1" kern="1200" dirty="0" smtClean="0">
                <a:solidFill>
                  <a:schemeClr val="tx1"/>
                </a:solidFill>
                <a:effectLst/>
                <a:latin typeface="+mn-lt"/>
                <a:ea typeface="+mn-ea"/>
                <a:cs typeface="+mn-cs"/>
              </a:rPr>
              <a:t>障害のない人には、階段、エレベーター、エスカレーターなど様々な設備が作られ、配慮がされていて、当たり前に安全や利便性が提供されています</a:t>
            </a:r>
            <a:r>
              <a:rPr kumimoji="1" lang="ja-JP" altLang="ja-JP" sz="1200" kern="1200" dirty="0" smtClean="0">
                <a:solidFill>
                  <a:schemeClr val="tx1"/>
                </a:solidFill>
                <a:effectLst/>
                <a:latin typeface="+mn-lt"/>
                <a:ea typeface="+mn-ea"/>
                <a:cs typeface="+mn-cs"/>
              </a:rPr>
              <a:t>。</a:t>
            </a:r>
          </a:p>
          <a:p>
            <a:r>
              <a:rPr kumimoji="1" lang="ja-JP" altLang="ja-JP" sz="1200" kern="1200" dirty="0" smtClean="0">
                <a:solidFill>
                  <a:schemeClr val="tx1"/>
                </a:solidFill>
                <a:effectLst/>
                <a:latin typeface="+mn-lt"/>
                <a:ea typeface="+mn-ea"/>
                <a:cs typeface="+mn-cs"/>
              </a:rPr>
              <a:t>一方、障害のある人に対してはどうでしょう？</a:t>
            </a:r>
          </a:p>
          <a:p>
            <a:r>
              <a:rPr kumimoji="1" lang="ja-JP" altLang="ja-JP" sz="1200" b="1" kern="1200" dirty="0" smtClean="0">
                <a:solidFill>
                  <a:schemeClr val="tx1"/>
                </a:solidFill>
                <a:effectLst/>
                <a:latin typeface="+mn-lt"/>
                <a:ea typeface="+mn-ea"/>
                <a:cs typeface="+mn-cs"/>
              </a:rPr>
              <a:t>エレベーターがあれば障害のある人に十分に配慮されていると思っていませんでしたか？</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しかし、例えば、エレベーターでしか上の階に行けない車椅子使用者は、もしエレベーターが奥にあったり、エレベーター以外を使える人によって混雑して乗れないなどがあれば、時間がかかってしまいます。</a:t>
            </a:r>
          </a:p>
          <a:p>
            <a:r>
              <a:rPr kumimoji="1" lang="ja-JP" altLang="ja-JP" sz="1200" kern="1200" dirty="0" smtClean="0">
                <a:solidFill>
                  <a:schemeClr val="tx1"/>
                </a:solidFill>
                <a:effectLst/>
                <a:latin typeface="+mn-lt"/>
                <a:ea typeface="+mn-ea"/>
                <a:cs typeface="+mn-cs"/>
              </a:rPr>
              <a:t>障害のない人と同じように配慮されているとは言えませんよね。</a:t>
            </a:r>
          </a:p>
          <a:p>
            <a:r>
              <a:rPr kumimoji="1" lang="ja-JP" altLang="ja-JP" sz="1200" b="1" kern="1200" dirty="0" smtClean="0">
                <a:solidFill>
                  <a:schemeClr val="tx1"/>
                </a:solidFill>
                <a:effectLst/>
                <a:latin typeface="+mn-lt"/>
                <a:ea typeface="+mn-ea"/>
                <a:cs typeface="+mn-cs"/>
              </a:rPr>
              <a:t>誰もが同じように、安全で使いやすい環境を作るには、こうした知らず知らずに作られてきた不平等に気づかなければなりません。</a:t>
            </a:r>
            <a:endParaRPr kumimoji="1" lang="ja-JP" altLang="ja-JP" sz="1200" kern="1200" dirty="0" smtClean="0">
              <a:solidFill>
                <a:schemeClr val="tx1"/>
              </a:solidFill>
              <a:effectLst/>
              <a:latin typeface="+mn-lt"/>
              <a:ea typeface="+mn-ea"/>
              <a:cs typeface="+mn-cs"/>
            </a:endParaRPr>
          </a:p>
          <a:p>
            <a:r>
              <a:rPr kumimoji="1" lang="ja-JP" altLang="ja-JP" sz="1200" b="1" kern="1200" dirty="0" smtClean="0">
                <a:solidFill>
                  <a:schemeClr val="tx1"/>
                </a:solidFill>
                <a:effectLst/>
                <a:latin typeface="+mn-lt"/>
                <a:ea typeface="+mn-ea"/>
                <a:cs typeface="+mn-cs"/>
              </a:rPr>
              <a:t>大多数の人にとって問題がなければいいという発想がバリアを作り出してきたのです。</a:t>
            </a:r>
            <a:endParaRPr kumimoji="1" lang="ja-JP" altLang="ja-JP" sz="1200" kern="1200" dirty="0" smtClean="0">
              <a:solidFill>
                <a:schemeClr val="tx1"/>
              </a:solidFill>
              <a:effectLst/>
              <a:latin typeface="+mn-lt"/>
              <a:ea typeface="+mn-ea"/>
              <a:cs typeface="+mn-cs"/>
            </a:endParaRPr>
          </a:p>
          <a:p>
            <a:r>
              <a:rPr kumimoji="1" lang="ja-JP" altLang="ja-JP" sz="1200" b="1" kern="1200" dirty="0" smtClean="0">
                <a:solidFill>
                  <a:schemeClr val="tx1"/>
                </a:solidFill>
                <a:effectLst/>
                <a:latin typeface="+mn-lt"/>
                <a:ea typeface="+mn-ea"/>
                <a:cs typeface="+mn-cs"/>
              </a:rPr>
              <a:t>この考え方を身に付け、接遇の方法が変わってくれば、バリアを取り除くことにつながっていくのではないでしょうか？</a:t>
            </a:r>
            <a:endParaRPr kumimoji="1" lang="ja-JP" altLang="ja-JP" sz="1200" kern="1200" dirty="0" smtClean="0">
              <a:solidFill>
                <a:schemeClr val="tx1"/>
              </a:solidFill>
              <a:effectLst/>
              <a:latin typeface="+mn-lt"/>
              <a:ea typeface="+mn-ea"/>
              <a:cs typeface="+mn-cs"/>
            </a:endParaRPr>
          </a:p>
          <a:p>
            <a:r>
              <a:rPr kumimoji="1" lang="ja-JP" altLang="ja-JP" sz="1200" b="1" kern="1200" dirty="0" smtClean="0">
                <a:solidFill>
                  <a:schemeClr val="tx1"/>
                </a:solidFill>
                <a:effectLst/>
                <a:latin typeface="+mn-lt"/>
                <a:ea typeface="+mn-ea"/>
                <a:cs typeface="+mn-cs"/>
              </a:rPr>
              <a:t>では、誰もが同じように利用できるようにするためには、どうしたらよいでしょう？（必要なことはエレベーターを増やすこと？声かけの仕方？）</a:t>
            </a:r>
            <a:r>
              <a:rPr kumimoji="1" lang="ja-JP" altLang="ja-JP" sz="1200" kern="1200" dirty="0" smtClean="0">
                <a:solidFill>
                  <a:schemeClr val="tx1"/>
                </a:solidFill>
                <a:effectLst/>
                <a:latin typeface="+mn-lt"/>
                <a:ea typeface="+mn-ea"/>
                <a:cs typeface="+mn-cs"/>
              </a:rPr>
              <a:t>（問いかけ、対話）</a:t>
            </a:r>
          </a:p>
          <a:p>
            <a:r>
              <a:rPr kumimoji="1" lang="en-US" altLang="ja-JP" sz="1200" kern="1200" dirty="0" smtClean="0">
                <a:solidFill>
                  <a:schemeClr val="tx1"/>
                </a:solidFill>
                <a:effectLst/>
                <a:latin typeface="+mn-lt"/>
                <a:ea typeface="+mn-ea"/>
                <a:cs typeface="+mn-cs"/>
              </a:rPr>
              <a:t> </a:t>
            </a:r>
            <a:endParaRPr kumimoji="1" lang="ja-JP"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8</a:t>
            </a:fld>
            <a:endParaRPr kumimoji="1" lang="ja-JP" altLang="en-US"/>
          </a:p>
        </p:txBody>
      </p:sp>
    </p:spTree>
    <p:extLst>
      <p:ext uri="{BB962C8B-B14F-4D97-AF65-F5344CB8AC3E}">
        <p14:creationId xmlns:p14="http://schemas.microsoft.com/office/powerpoint/2010/main" val="30420582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b="1" kern="1200" dirty="0" smtClean="0">
                <a:solidFill>
                  <a:schemeClr val="tx1"/>
                </a:solidFill>
                <a:effectLst/>
                <a:latin typeface="+mn-lt"/>
                <a:ea typeface="+mn-ea"/>
                <a:cs typeface="+mn-cs"/>
              </a:rPr>
              <a:t>③多様な障害への対応はなぜ必要？（座学）</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　「誰もが安全に利用できるようにするためにバリアを取り除く」多様な人が安全にバスを利用していただけるよう、</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それぞれに対応する「接遇」をする。・・・というのは難しいでしょうか？</a:t>
            </a:r>
          </a:p>
          <a:p>
            <a:r>
              <a:rPr kumimoji="1" lang="ja-JP" altLang="ja-JP" sz="1200" kern="1200" dirty="0" smtClean="0">
                <a:solidFill>
                  <a:schemeClr val="tx1"/>
                </a:solidFill>
                <a:effectLst/>
                <a:latin typeface="+mn-lt"/>
                <a:ea typeface="+mn-ea"/>
                <a:cs typeface="+mn-cs"/>
              </a:rPr>
              <a:t>しかし、</a:t>
            </a:r>
            <a:r>
              <a:rPr kumimoji="1" lang="ja-JP" altLang="ja-JP" sz="1200" b="1" u="sng" kern="1200" dirty="0" smtClean="0">
                <a:solidFill>
                  <a:schemeClr val="tx1"/>
                </a:solidFill>
                <a:effectLst/>
                <a:latin typeface="+mn-lt"/>
                <a:ea typeface="+mn-ea"/>
                <a:cs typeface="+mn-cs"/>
              </a:rPr>
              <a:t>障害者に対する法律の整備が進み、世の中は大きく変わってきています</a:t>
            </a:r>
            <a:r>
              <a:rPr kumimoji="1" lang="ja-JP" altLang="ja-JP" sz="1200" kern="1200" dirty="0" smtClean="0">
                <a:solidFill>
                  <a:schemeClr val="tx1"/>
                </a:solidFill>
                <a:effectLst/>
                <a:latin typeface="+mn-lt"/>
                <a:ea typeface="+mn-ea"/>
                <a:cs typeface="+mn-cs"/>
              </a:rPr>
              <a:t>。</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そして、超高齢化社会に入って、身体機能の衰えがある人はどんどん増えています。</a:t>
            </a:r>
          </a:p>
          <a:p>
            <a:r>
              <a:rPr kumimoji="1" lang="ja-JP" altLang="ja-JP" sz="1200" kern="1200" dirty="0" smtClean="0">
                <a:solidFill>
                  <a:schemeClr val="tx1"/>
                </a:solidFill>
                <a:effectLst/>
                <a:latin typeface="+mn-lt"/>
                <a:ea typeface="+mn-ea"/>
                <a:cs typeface="+mn-cs"/>
              </a:rPr>
              <a:t>　バスにも、そうしたお客さまの移動手段としての役割が求められているのは、皆さん肌で感じているでしょう。</a:t>
            </a:r>
          </a:p>
          <a:p>
            <a:r>
              <a:rPr kumimoji="1" lang="ja-JP" altLang="ja-JP" sz="1200" kern="1200" dirty="0" smtClean="0">
                <a:solidFill>
                  <a:schemeClr val="tx1"/>
                </a:solidFill>
                <a:effectLst/>
                <a:latin typeface="+mn-lt"/>
                <a:ea typeface="+mn-ea"/>
                <a:cs typeface="+mn-cs"/>
              </a:rPr>
              <a:t>　一番皆さんに身近な法律、</a:t>
            </a:r>
            <a:r>
              <a:rPr kumimoji="1" lang="ja-JP" altLang="ja-JP" sz="1200" b="1" kern="1200" dirty="0" smtClean="0">
                <a:solidFill>
                  <a:schemeClr val="tx1"/>
                </a:solidFill>
                <a:effectLst/>
                <a:latin typeface="+mn-lt"/>
                <a:ea typeface="+mn-ea"/>
                <a:cs typeface="+mn-cs"/>
              </a:rPr>
              <a:t>「障害者差別解消法」</a:t>
            </a:r>
            <a:r>
              <a:rPr kumimoji="1" lang="ja-JP" altLang="ja-JP" sz="1200" kern="1200" dirty="0" smtClean="0">
                <a:solidFill>
                  <a:schemeClr val="tx1"/>
                </a:solidFill>
                <a:effectLst/>
                <a:latin typeface="+mn-lt"/>
                <a:ea typeface="+mn-ea"/>
                <a:cs typeface="+mn-cs"/>
              </a:rPr>
              <a:t>というのはご存知ですか？</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障害のある人に「移動の権利」など、差別や排除、制限をせず、そして</a:t>
            </a:r>
            <a:r>
              <a:rPr kumimoji="1" lang="ja-JP" altLang="ja-JP" sz="1200" b="1" kern="1200" dirty="0" smtClean="0">
                <a:solidFill>
                  <a:schemeClr val="tx1"/>
                </a:solidFill>
                <a:effectLst/>
                <a:latin typeface="+mn-lt"/>
                <a:ea typeface="+mn-ea"/>
                <a:cs typeface="+mn-cs"/>
              </a:rPr>
              <a:t>「合理的な配慮」</a:t>
            </a:r>
            <a:r>
              <a:rPr kumimoji="1" lang="ja-JP" altLang="ja-JP" sz="1200" kern="1200" dirty="0" smtClean="0">
                <a:solidFill>
                  <a:schemeClr val="tx1"/>
                </a:solidFill>
                <a:effectLst/>
                <a:latin typeface="+mn-lt"/>
                <a:ea typeface="+mn-ea"/>
                <a:cs typeface="+mn-cs"/>
              </a:rPr>
              <a:t>を行うことが</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位置付けられているという法律です。</a:t>
            </a:r>
          </a:p>
          <a:p>
            <a:r>
              <a:rPr kumimoji="1" lang="ja-JP" altLang="ja-JP" sz="1200" kern="1200" dirty="0" smtClean="0">
                <a:solidFill>
                  <a:schemeClr val="tx1"/>
                </a:solidFill>
                <a:effectLst/>
                <a:latin typeface="+mn-lt"/>
                <a:ea typeface="+mn-ea"/>
                <a:cs typeface="+mn-cs"/>
              </a:rPr>
              <a:t>　カンタンに言うと、皆さんのような「事業者」は、障害のある人に配慮を求められたときには、</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相手の意思を尊重し、その場でできる範囲の方法で</a:t>
            </a:r>
            <a:r>
              <a:rPr kumimoji="1" lang="ja-JP" altLang="ja-JP" sz="1200" b="1" kern="1200" dirty="0" smtClean="0">
                <a:solidFill>
                  <a:schemeClr val="tx1"/>
                </a:solidFill>
                <a:effectLst/>
                <a:latin typeface="+mn-lt"/>
                <a:ea typeface="+mn-ea"/>
                <a:cs typeface="+mn-cs"/>
              </a:rPr>
              <a:t>応える努力が必要</a:t>
            </a:r>
            <a:r>
              <a:rPr kumimoji="1" lang="ja-JP" altLang="ja-JP" sz="1200" kern="1200" dirty="0" smtClean="0">
                <a:solidFill>
                  <a:schemeClr val="tx1"/>
                </a:solidFill>
                <a:effectLst/>
                <a:latin typeface="+mn-lt"/>
                <a:ea typeface="+mn-ea"/>
                <a:cs typeface="+mn-cs"/>
              </a:rPr>
              <a:t>なのです。</a:t>
            </a:r>
          </a:p>
          <a:p>
            <a:r>
              <a:rPr kumimoji="1" lang="ja-JP" altLang="ja-JP" sz="1200" kern="1200" dirty="0" smtClean="0">
                <a:solidFill>
                  <a:schemeClr val="tx1"/>
                </a:solidFill>
                <a:effectLst/>
                <a:latin typeface="+mn-lt"/>
                <a:ea typeface="+mn-ea"/>
                <a:cs typeface="+mn-cs"/>
              </a:rPr>
              <a:t>　例えば、「バスを通勤手段に使うため、ピーク時でも利用したい」といった、</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健常の方には当たり前のことを認める法律がようやくそろってきたのです。</a:t>
            </a:r>
          </a:p>
          <a:p>
            <a:r>
              <a:rPr kumimoji="1" lang="ja-JP" altLang="ja-JP" sz="1200" kern="1200" dirty="0" smtClean="0">
                <a:solidFill>
                  <a:schemeClr val="tx1"/>
                </a:solidFill>
                <a:effectLst/>
                <a:latin typeface="+mn-lt"/>
                <a:ea typeface="+mn-ea"/>
                <a:cs typeface="+mn-cs"/>
              </a:rPr>
              <a:t>　さらに、</a:t>
            </a:r>
            <a:r>
              <a:rPr kumimoji="1" lang="en-US" altLang="ja-JP" sz="1200" kern="1200" dirty="0" smtClean="0">
                <a:solidFill>
                  <a:schemeClr val="tx1"/>
                </a:solidFill>
                <a:effectLst/>
                <a:latin typeface="+mn-lt"/>
                <a:ea typeface="+mn-ea"/>
                <a:cs typeface="+mn-cs"/>
              </a:rPr>
              <a:t>2020</a:t>
            </a:r>
            <a:r>
              <a:rPr kumimoji="1" lang="ja-JP" altLang="ja-JP" sz="1200" kern="1200" dirty="0" smtClean="0">
                <a:solidFill>
                  <a:schemeClr val="tx1"/>
                </a:solidFill>
                <a:effectLst/>
                <a:latin typeface="+mn-lt"/>
                <a:ea typeface="+mn-ea"/>
                <a:cs typeface="+mn-cs"/>
              </a:rPr>
              <a:t>年、さらに多様な人々をお迎えする「東京オリンピック・パラリンピック」が開催されることとなりました。　</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これが契機となって、ユニバーサル社会をつくることが目標として掲げられています。</a:t>
            </a:r>
          </a:p>
          <a:p>
            <a:r>
              <a:rPr kumimoji="1" lang="ja-JP" altLang="ja-JP" sz="1200" kern="1200" dirty="0" smtClean="0">
                <a:solidFill>
                  <a:schemeClr val="tx1"/>
                </a:solidFill>
                <a:effectLst/>
                <a:latin typeface="+mn-lt"/>
                <a:ea typeface="+mn-ea"/>
                <a:cs typeface="+mn-cs"/>
              </a:rPr>
              <a:t>　世の中が変わってきているのは、高齢化社会の進展はすさまじく、</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障害者に加えて移動に困難を抱える人がどんどん増え、ニーズは高まってきたことも背景にあるでしょう。</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しかし、もともと</a:t>
            </a:r>
            <a:r>
              <a:rPr kumimoji="1" lang="ja-JP" altLang="ja-JP" sz="1200" b="1" u="sng" kern="1200" dirty="0" smtClean="0">
                <a:solidFill>
                  <a:schemeClr val="tx1"/>
                </a:solidFill>
                <a:effectLst/>
                <a:latin typeface="+mn-lt"/>
                <a:ea typeface="+mn-ea"/>
                <a:cs typeface="+mn-cs"/>
              </a:rPr>
              <a:t>バスは様々な人にとって身近な交通手段であり、誰もが移動できる手段としての対応が求められています</a:t>
            </a:r>
            <a:r>
              <a:rPr kumimoji="1" lang="ja-JP" altLang="ja-JP" sz="1200" kern="1200" dirty="0" smtClean="0">
                <a:solidFill>
                  <a:schemeClr val="tx1"/>
                </a:solidFill>
                <a:effectLst/>
                <a:latin typeface="+mn-lt"/>
                <a:ea typeface="+mn-ea"/>
                <a:cs typeface="+mn-cs"/>
              </a:rPr>
              <a:t>。</a:t>
            </a:r>
            <a:endParaRPr kumimoji="1" lang="ja-JP"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9</a:t>
            </a:fld>
            <a:endParaRPr kumimoji="1" lang="ja-JP" altLang="en-US"/>
          </a:p>
        </p:txBody>
      </p:sp>
    </p:spTree>
    <p:extLst>
      <p:ext uri="{BB962C8B-B14F-4D97-AF65-F5344CB8AC3E}">
        <p14:creationId xmlns:p14="http://schemas.microsoft.com/office/powerpoint/2010/main" val="4230641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BAA0B1E-5939-4978-B2C5-175299C5FE4F}" type="datetimeFigureOut">
              <a:rPr kumimoji="1" lang="ja-JP" altLang="en-US" smtClean="0"/>
              <a:t>2019/4/3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4117164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BAA0B1E-5939-4978-B2C5-175299C5FE4F}" type="datetimeFigureOut">
              <a:rPr kumimoji="1" lang="ja-JP" altLang="en-US" smtClean="0"/>
              <a:t>2019/4/3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3330863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BAA0B1E-5939-4978-B2C5-175299C5FE4F}" type="datetimeFigureOut">
              <a:rPr kumimoji="1" lang="ja-JP" altLang="en-US" smtClean="0"/>
              <a:t>2019/4/3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889253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BAA0B1E-5939-4978-B2C5-175299C5FE4F}" type="datetimeFigureOut">
              <a:rPr kumimoji="1" lang="ja-JP" altLang="en-US" smtClean="0"/>
              <a:t>2019/4/3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566726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BAA0B1E-5939-4978-B2C5-175299C5FE4F}" type="datetimeFigureOut">
              <a:rPr kumimoji="1" lang="ja-JP" altLang="en-US" smtClean="0"/>
              <a:t>2019/4/3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2024039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BAA0B1E-5939-4978-B2C5-175299C5FE4F}" type="datetimeFigureOut">
              <a:rPr kumimoji="1" lang="ja-JP" altLang="en-US" smtClean="0"/>
              <a:t>2019/4/3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3277250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BAA0B1E-5939-4978-B2C5-175299C5FE4F}" type="datetimeFigureOut">
              <a:rPr kumimoji="1" lang="ja-JP" altLang="en-US" smtClean="0"/>
              <a:t>2019/4/3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3696771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BAA0B1E-5939-4978-B2C5-175299C5FE4F}" type="datetimeFigureOut">
              <a:rPr kumimoji="1" lang="ja-JP" altLang="en-US" smtClean="0"/>
              <a:t>2019/4/3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3782159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BAA0B1E-5939-4978-B2C5-175299C5FE4F}" type="datetimeFigureOut">
              <a:rPr kumimoji="1" lang="ja-JP" altLang="en-US" smtClean="0"/>
              <a:t>2019/4/3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3962241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BAA0B1E-5939-4978-B2C5-175299C5FE4F}" type="datetimeFigureOut">
              <a:rPr kumimoji="1" lang="ja-JP" altLang="en-US" smtClean="0"/>
              <a:t>2019/4/3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848875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BAA0B1E-5939-4978-B2C5-175299C5FE4F}" type="datetimeFigureOut">
              <a:rPr kumimoji="1" lang="ja-JP" altLang="en-US" smtClean="0"/>
              <a:t>2019/4/3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2592105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AA0B1E-5939-4978-B2C5-175299C5FE4F}" type="datetimeFigureOut">
              <a:rPr kumimoji="1" lang="ja-JP" altLang="en-US" smtClean="0"/>
              <a:t>2019/4/3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397166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jp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1.jp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4.jpg"/><Relationship Id="rId5" Type="http://schemas.openxmlformats.org/officeDocument/2006/relationships/image" Target="../media/image3.wmf"/><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77091" y="1712686"/>
            <a:ext cx="11637818" cy="923330"/>
          </a:xfrm>
          <a:prstGeom prst="rect">
            <a:avLst/>
          </a:prstGeom>
          <a:noFill/>
        </p:spPr>
        <p:txBody>
          <a:bodyPr wrap="square" rtlCol="0">
            <a:spAutoFit/>
          </a:bodyPr>
          <a:lstStyle/>
          <a:p>
            <a:pPr algn="ctr"/>
            <a:r>
              <a:rPr kumimoji="1" lang="ja-JP" altLang="en-US" sz="5400" b="1" dirty="0">
                <a:latin typeface="メイリオ" panose="020B0604030504040204" pitchFamily="50" charset="-128"/>
                <a:ea typeface="メイリオ" panose="020B0604030504040204" pitchFamily="50" charset="-128"/>
              </a:rPr>
              <a:t>接遇</a:t>
            </a:r>
            <a:r>
              <a:rPr kumimoji="1" lang="ja-JP" altLang="en-US" sz="5400" b="1" dirty="0" smtClean="0">
                <a:latin typeface="メイリオ" panose="020B0604030504040204" pitchFamily="50" charset="-128"/>
                <a:ea typeface="メイリオ" panose="020B0604030504040204" pitchFamily="50" charset="-128"/>
              </a:rPr>
              <a:t>研修・基本のモデルプログラム</a:t>
            </a:r>
            <a:endParaRPr kumimoji="1" lang="en-US" altLang="ja-JP" sz="5400" b="1" dirty="0">
              <a:latin typeface="メイリオ" panose="020B0604030504040204" pitchFamily="50" charset="-128"/>
              <a:ea typeface="メイリオ" panose="020B0604030504040204" pitchFamily="50" charset="-128"/>
            </a:endParaRPr>
          </a:p>
        </p:txBody>
      </p:sp>
      <p:sp>
        <p:nvSpPr>
          <p:cNvPr id="3" name="正方形/長方形 2"/>
          <p:cNvSpPr/>
          <p:nvPr/>
        </p:nvSpPr>
        <p:spPr>
          <a:xfrm>
            <a:off x="277091" y="2612571"/>
            <a:ext cx="11637818" cy="1886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6DEB0092-AEC0-45EF-815E-D8CB6BFA0803}"/>
              </a:ext>
            </a:extLst>
          </p:cNvPr>
          <p:cNvSpPr txBox="1"/>
          <p:nvPr/>
        </p:nvSpPr>
        <p:spPr>
          <a:xfrm>
            <a:off x="606670" y="2946399"/>
            <a:ext cx="10978661" cy="707886"/>
          </a:xfrm>
          <a:prstGeom prst="rect">
            <a:avLst/>
          </a:prstGeom>
          <a:noFill/>
        </p:spPr>
        <p:txBody>
          <a:bodyPr wrap="square" rtlCol="0">
            <a:spAutoFit/>
          </a:bodyPr>
          <a:lstStyle/>
          <a:p>
            <a:r>
              <a:rPr lang="ja-JP" altLang="en-US" sz="4000" dirty="0">
                <a:latin typeface="メイリオ" panose="020B0604030504040204" pitchFamily="50" charset="-128"/>
                <a:ea typeface="メイリオ" panose="020B0604030504040204" pitchFamily="50" charset="-128"/>
              </a:rPr>
              <a:t>プログラム</a:t>
            </a:r>
            <a:r>
              <a:rPr lang="ja-JP" altLang="en-US" sz="4000" dirty="0" smtClean="0">
                <a:latin typeface="メイリオ" panose="020B0604030504040204" pitchFamily="50" charset="-128"/>
                <a:ea typeface="メイリオ" panose="020B0604030504040204" pitchFamily="50" charset="-128"/>
              </a:rPr>
              <a:t>①　職場のバリアから考える心構え</a:t>
            </a:r>
            <a:endParaRPr kumimoji="1" lang="ja-JP" altLang="en-US" sz="3200" dirty="0">
              <a:latin typeface="メイリオ" panose="020B0604030504040204" pitchFamily="50" charset="-128"/>
              <a:ea typeface="メイリオ" panose="020B0604030504040204" pitchFamily="50" charset="-128"/>
            </a:endParaRPr>
          </a:p>
        </p:txBody>
      </p:sp>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96777" y="4599354"/>
            <a:ext cx="3451469" cy="1946203"/>
          </a:xfrm>
          <a:prstGeom prst="rect">
            <a:avLst/>
          </a:prstGeom>
        </p:spPr>
      </p:pic>
    </p:spTree>
    <p:extLst>
      <p:ext uri="{BB962C8B-B14F-4D97-AF65-F5344CB8AC3E}">
        <p14:creationId xmlns:p14="http://schemas.microsoft.com/office/powerpoint/2010/main" val="25556125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498764" y="2427316"/>
            <a:ext cx="11206914" cy="3961389"/>
          </a:xfrm>
          <a:prstGeom prst="rect">
            <a:avLst/>
          </a:prstGeom>
          <a:solidFill>
            <a:schemeClr val="accent4">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498764" y="581891"/>
            <a:ext cx="11206914" cy="1323439"/>
          </a:xfrm>
          <a:prstGeom prst="rect">
            <a:avLst/>
          </a:prstGeom>
          <a:noFill/>
        </p:spPr>
        <p:txBody>
          <a:bodyPr wrap="none" rtlCol="0">
            <a:spAutoFit/>
          </a:bodyPr>
          <a:lstStyle/>
          <a:p>
            <a:r>
              <a:rPr kumimoji="1" lang="ja-JP" altLang="en-US" sz="4000" b="1" dirty="0" smtClean="0">
                <a:solidFill>
                  <a:schemeClr val="accent5">
                    <a:lumMod val="75000"/>
                  </a:schemeClr>
                </a:solidFill>
                <a:latin typeface="メイリオ" panose="020B0604030504040204" pitchFamily="50" charset="-128"/>
                <a:ea typeface="メイリオ" panose="020B0604030504040204" pitchFamily="50" charset="-128"/>
              </a:rPr>
              <a:t>「ユニバーサルデザイン</a:t>
            </a:r>
            <a:r>
              <a:rPr kumimoji="1" lang="en-US" altLang="ja-JP" sz="4000" b="1" dirty="0" smtClean="0">
                <a:solidFill>
                  <a:schemeClr val="accent5">
                    <a:lumMod val="75000"/>
                  </a:schemeClr>
                </a:solidFill>
                <a:latin typeface="メイリオ" panose="020B0604030504040204" pitchFamily="50" charset="-128"/>
                <a:ea typeface="メイリオ" panose="020B0604030504040204" pitchFamily="50" charset="-128"/>
              </a:rPr>
              <a:t>2020</a:t>
            </a:r>
            <a:r>
              <a:rPr lang="ja-JP" altLang="en-US" sz="4000" b="1" dirty="0" smtClean="0">
                <a:solidFill>
                  <a:schemeClr val="accent5">
                    <a:lumMod val="75000"/>
                  </a:schemeClr>
                </a:solidFill>
                <a:latin typeface="メイリオ" panose="020B0604030504040204" pitchFamily="50" charset="-128"/>
                <a:ea typeface="メイリオ" panose="020B0604030504040204" pitchFamily="50" charset="-128"/>
              </a:rPr>
              <a:t>行動計画」</a:t>
            </a:r>
          </a:p>
          <a:p>
            <a:r>
              <a:rPr lang="ja-JP" altLang="en-US" sz="4000" dirty="0">
                <a:latin typeface="メイリオ" panose="020B0604030504040204" pitchFamily="50" charset="-128"/>
                <a:ea typeface="メイリオ" panose="020B0604030504040204" pitchFamily="50" charset="-128"/>
              </a:rPr>
              <a:t>　</a:t>
            </a:r>
            <a:r>
              <a:rPr lang="ja-JP" altLang="en-US" sz="4000" dirty="0" smtClean="0">
                <a:latin typeface="メイリオ" panose="020B0604030504040204" pitchFamily="50" charset="-128"/>
                <a:ea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rPr>
              <a:t>　平成</a:t>
            </a:r>
            <a:r>
              <a:rPr lang="en-US" altLang="ja-JP" sz="2400" dirty="0" smtClean="0">
                <a:latin typeface="メイリオ" panose="020B0604030504040204" pitchFamily="50" charset="-128"/>
                <a:ea typeface="メイリオ" panose="020B0604030504040204" pitchFamily="50" charset="-128"/>
              </a:rPr>
              <a:t>29</a:t>
            </a:r>
            <a:r>
              <a:rPr lang="ja-JP" altLang="en-US" sz="2400" dirty="0" smtClean="0">
                <a:latin typeface="メイリオ" panose="020B0604030504040204" pitchFamily="50" charset="-128"/>
                <a:ea typeface="メイリオ" panose="020B0604030504040204" pitchFamily="50" charset="-128"/>
              </a:rPr>
              <a:t>年２月</a:t>
            </a:r>
            <a:r>
              <a:rPr lang="en-US" altLang="ja-JP" sz="2400" dirty="0" smtClean="0">
                <a:latin typeface="メイリオ" panose="020B0604030504040204" pitchFamily="50" charset="-128"/>
                <a:ea typeface="メイリオ" panose="020B0604030504040204" pitchFamily="50" charset="-128"/>
              </a:rPr>
              <a:t>20</a:t>
            </a:r>
            <a:r>
              <a:rPr lang="ja-JP" altLang="en-US" sz="2400" dirty="0" smtClean="0">
                <a:latin typeface="メイリオ" panose="020B0604030504040204" pitchFamily="50" charset="-128"/>
                <a:ea typeface="メイリオ" panose="020B0604030504040204" pitchFamily="50" charset="-128"/>
              </a:rPr>
              <a:t>日関係閣僚会議決定</a:t>
            </a:r>
            <a:endParaRPr kumimoji="1" lang="ja-JP" altLang="en-US" sz="2400" dirty="0">
              <a:latin typeface="メイリオ" panose="020B0604030504040204" pitchFamily="50" charset="-128"/>
              <a:ea typeface="メイリオ" panose="020B0604030504040204" pitchFamily="50" charset="-128"/>
            </a:endParaRPr>
          </a:p>
        </p:txBody>
      </p:sp>
      <p:sp>
        <p:nvSpPr>
          <p:cNvPr id="3" name="テキスト ボックス 2"/>
          <p:cNvSpPr txBox="1"/>
          <p:nvPr/>
        </p:nvSpPr>
        <p:spPr>
          <a:xfrm>
            <a:off x="798701" y="3341717"/>
            <a:ext cx="10607040" cy="3046988"/>
          </a:xfrm>
          <a:prstGeom prst="rect">
            <a:avLst/>
          </a:prstGeom>
          <a:noFill/>
        </p:spPr>
        <p:txBody>
          <a:bodyPr wrap="square" rtlCol="0">
            <a:spAutoFit/>
          </a:bodyPr>
          <a:lstStyle/>
          <a:p>
            <a:r>
              <a:rPr kumimoji="1" lang="ja-JP" altLang="en-US" sz="2400" dirty="0" smtClean="0">
                <a:latin typeface="メイリオ" panose="020B0604030504040204" pitchFamily="50" charset="-128"/>
                <a:ea typeface="メイリオ" panose="020B0604030504040204" pitchFamily="50" charset="-128"/>
              </a:rPr>
              <a:t>●障害の有無にかかわらず、女性も男性も、高齢者も若者も、すべての人が　</a:t>
            </a:r>
          </a:p>
          <a:p>
            <a:r>
              <a:rPr lang="ja-JP" altLang="en-US" sz="2400" dirty="0">
                <a:latin typeface="メイリオ" panose="020B0604030504040204" pitchFamily="50" charset="-128"/>
                <a:ea typeface="メイリオ" panose="020B0604030504040204" pitchFamily="50" charset="-128"/>
              </a:rPr>
              <a:t>　</a:t>
            </a:r>
            <a:r>
              <a:rPr kumimoji="1" lang="ja-JP" altLang="en-US" sz="2400" u="sng" dirty="0" smtClean="0">
                <a:latin typeface="メイリオ" panose="020B0604030504040204" pitchFamily="50" charset="-128"/>
                <a:ea typeface="メイリオ" panose="020B0604030504040204" pitchFamily="50" charset="-128"/>
              </a:rPr>
              <a:t>お互いの人権や尊厳を大切にし、支え合い、誰もが生き生きとした人生を</a:t>
            </a:r>
          </a:p>
          <a:p>
            <a:r>
              <a:rPr lang="ja-JP" altLang="en-US" sz="2400" dirty="0">
                <a:latin typeface="メイリオ" panose="020B0604030504040204" pitchFamily="50" charset="-128"/>
                <a:ea typeface="メイリオ" panose="020B0604030504040204" pitchFamily="50" charset="-128"/>
              </a:rPr>
              <a:t>　</a:t>
            </a:r>
            <a:r>
              <a:rPr kumimoji="1" lang="ja-JP" altLang="en-US" sz="2400" u="sng" dirty="0" smtClean="0">
                <a:latin typeface="メイリオ" panose="020B0604030504040204" pitchFamily="50" charset="-128"/>
                <a:ea typeface="メイリオ" panose="020B0604030504040204" pitchFamily="50" charset="-128"/>
              </a:rPr>
              <a:t>享受することのできる</a:t>
            </a:r>
            <a:r>
              <a:rPr kumimoji="1" lang="ja-JP" altLang="en-US" sz="2400" b="1" dirty="0" smtClean="0">
                <a:latin typeface="メイリオ" panose="020B0604030504040204" pitchFamily="50" charset="-128"/>
                <a:ea typeface="メイリオ" panose="020B0604030504040204" pitchFamily="50" charset="-128"/>
              </a:rPr>
              <a:t>「共生社会」</a:t>
            </a:r>
            <a:r>
              <a:rPr kumimoji="1" lang="ja-JP" altLang="en-US" sz="2400" dirty="0" smtClean="0">
                <a:latin typeface="メイリオ" panose="020B0604030504040204" pitchFamily="50" charset="-128"/>
                <a:ea typeface="メイリオ" panose="020B0604030504040204" pitchFamily="50" charset="-128"/>
              </a:rPr>
              <a:t>を実現することを目指す。</a:t>
            </a:r>
          </a:p>
          <a:p>
            <a:endParaRPr lang="ja-JP" altLang="en-US" sz="2400" dirty="0">
              <a:latin typeface="メイリオ" panose="020B0604030504040204" pitchFamily="50" charset="-128"/>
              <a:ea typeface="メイリオ" panose="020B0604030504040204" pitchFamily="50" charset="-128"/>
            </a:endParaRPr>
          </a:p>
          <a:p>
            <a:r>
              <a:rPr kumimoji="1" lang="ja-JP" altLang="en-US" sz="2400" dirty="0" smtClean="0">
                <a:latin typeface="メイリオ" panose="020B0604030504040204" pitchFamily="50" charset="-128"/>
                <a:ea typeface="メイリオ" panose="020B0604030504040204" pitchFamily="50" charset="-128"/>
              </a:rPr>
              <a:t>●この「共生社会」は、さまざまな状況や状態の人々がすべて分け隔てなく</a:t>
            </a:r>
          </a:p>
          <a:p>
            <a:r>
              <a:rPr lang="ja-JP" altLang="en-US" sz="2400" dirty="0">
                <a:latin typeface="メイリオ" panose="020B0604030504040204" pitchFamily="50" charset="-128"/>
                <a:ea typeface="メイリオ" panose="020B0604030504040204" pitchFamily="50" charset="-128"/>
              </a:rPr>
              <a:t>　</a:t>
            </a:r>
            <a:r>
              <a:rPr kumimoji="1" lang="ja-JP" altLang="en-US" sz="2400" dirty="0" smtClean="0">
                <a:latin typeface="メイリオ" panose="020B0604030504040204" pitchFamily="50" charset="-128"/>
                <a:ea typeface="メイリオ" panose="020B0604030504040204" pitchFamily="50" charset="-128"/>
              </a:rPr>
              <a:t>包摂され、障害のある人もない人も、</a:t>
            </a:r>
            <a:r>
              <a:rPr kumimoji="1" lang="ja-JP" altLang="en-US" sz="2400" u="sng" dirty="0" smtClean="0">
                <a:latin typeface="メイリオ" panose="020B0604030504040204" pitchFamily="50" charset="-128"/>
                <a:ea typeface="メイリオ" panose="020B0604030504040204" pitchFamily="50" charset="-128"/>
              </a:rPr>
              <a:t>支え手側と受け手側に分かれること</a:t>
            </a:r>
          </a:p>
          <a:p>
            <a:r>
              <a:rPr lang="ja-JP" altLang="en-US" sz="2400" dirty="0">
                <a:latin typeface="メイリオ" panose="020B0604030504040204" pitchFamily="50" charset="-128"/>
                <a:ea typeface="メイリオ" panose="020B0604030504040204" pitchFamily="50" charset="-128"/>
              </a:rPr>
              <a:t>　</a:t>
            </a:r>
            <a:r>
              <a:rPr kumimoji="1" lang="ja-JP" altLang="en-US" sz="2400" u="sng" dirty="0" smtClean="0">
                <a:latin typeface="メイリオ" panose="020B0604030504040204" pitchFamily="50" charset="-128"/>
                <a:ea typeface="メイリオ" panose="020B0604030504040204" pitchFamily="50" charset="-128"/>
              </a:rPr>
              <a:t>なく共に支え合い、多様な個人の能力が発揮されている活力ある社会</a:t>
            </a:r>
            <a:r>
              <a:rPr kumimoji="1" lang="ja-JP" altLang="en-US" sz="2400" dirty="0" smtClean="0">
                <a:latin typeface="メイリオ" panose="020B0604030504040204" pitchFamily="50" charset="-128"/>
                <a:ea typeface="メイリオ" panose="020B0604030504040204" pitchFamily="50" charset="-128"/>
              </a:rPr>
              <a:t>であ</a:t>
            </a:r>
          </a:p>
          <a:p>
            <a:r>
              <a:rPr lang="ja-JP" altLang="en-US" sz="2400" dirty="0">
                <a:latin typeface="メイリオ" panose="020B0604030504040204" pitchFamily="50" charset="-128"/>
                <a:ea typeface="メイリオ" panose="020B0604030504040204" pitchFamily="50" charset="-128"/>
              </a:rPr>
              <a:t>　</a:t>
            </a:r>
            <a:r>
              <a:rPr kumimoji="1" lang="ja-JP" altLang="en-US" sz="2400" dirty="0" smtClean="0">
                <a:latin typeface="メイリオ" panose="020B0604030504040204" pitchFamily="50" charset="-128"/>
                <a:ea typeface="メイリオ" panose="020B0604030504040204" pitchFamily="50" charset="-128"/>
              </a:rPr>
              <a:t>る。</a:t>
            </a:r>
            <a:endParaRPr kumimoji="1" lang="ja-JP" altLang="en-US" sz="2400" dirty="0">
              <a:latin typeface="メイリオ" panose="020B0604030504040204" pitchFamily="50" charset="-128"/>
              <a:ea typeface="メイリオ" panose="020B0604030504040204" pitchFamily="50" charset="-128"/>
            </a:endParaRPr>
          </a:p>
        </p:txBody>
      </p:sp>
      <p:sp>
        <p:nvSpPr>
          <p:cNvPr id="4" name="テキスト ボックス 3"/>
          <p:cNvSpPr txBox="1"/>
          <p:nvPr/>
        </p:nvSpPr>
        <p:spPr>
          <a:xfrm>
            <a:off x="1695796" y="2610196"/>
            <a:ext cx="9161482" cy="523220"/>
          </a:xfrm>
          <a:prstGeom prst="rect">
            <a:avLst/>
          </a:prstGeom>
          <a:noFill/>
        </p:spPr>
        <p:txBody>
          <a:bodyPr wrap="none" rtlCol="0">
            <a:spAutoFit/>
          </a:bodyPr>
          <a:lstStyle/>
          <a:p>
            <a:r>
              <a:rPr kumimoji="1" lang="ja-JP" altLang="en-US" sz="2800" b="1" dirty="0" smtClean="0">
                <a:latin typeface="メイリオ" panose="020B0604030504040204" pitchFamily="50" charset="-128"/>
                <a:ea typeface="メイリオ" panose="020B0604030504040204" pitchFamily="50" charset="-128"/>
              </a:rPr>
              <a:t>我々の目指す共生社会</a:t>
            </a:r>
            <a:r>
              <a:rPr lang="ja-JP" altLang="en-US" sz="2800" b="1" dirty="0" smtClean="0">
                <a:latin typeface="メイリオ" panose="020B0604030504040204" pitchFamily="50" charset="-128"/>
                <a:ea typeface="メイリオ" panose="020B0604030504040204" pitchFamily="50" charset="-128"/>
              </a:rPr>
              <a:t>（パラリンピックを契機として）</a:t>
            </a:r>
            <a:endParaRPr kumimoji="1" lang="ja-JP" altLang="en-US" sz="28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2038942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1390512" y="1350695"/>
            <a:ext cx="9957042" cy="707886"/>
          </a:xfrm>
          <a:prstGeom prst="rect">
            <a:avLst/>
          </a:prstGeom>
          <a:noFill/>
        </p:spPr>
        <p:txBody>
          <a:bodyPr wrap="square" rtlCol="0">
            <a:spAutoFit/>
          </a:bodyPr>
          <a:lstStyle/>
          <a:p>
            <a:r>
              <a:rPr lang="ja-JP" altLang="en-US" sz="4000" b="1" dirty="0" smtClean="0">
                <a:latin typeface="メイリオ" panose="020B0604030504040204" pitchFamily="50" charset="-128"/>
                <a:ea typeface="メイリオ" panose="020B0604030504040204" pitchFamily="50" charset="-128"/>
              </a:rPr>
              <a:t>接遇支援を必要としている人はさまざま</a:t>
            </a:r>
            <a:endParaRPr lang="ja-JP" altLang="en-US" sz="4000" b="1" dirty="0">
              <a:latin typeface="メイリオ" panose="020B0604030504040204" pitchFamily="50" charset="-128"/>
              <a:ea typeface="メイリオ" panose="020B0604030504040204" pitchFamily="50" charset="-128"/>
            </a:endParaRPr>
          </a:p>
        </p:txBody>
      </p:sp>
      <p:pic>
        <p:nvPicPr>
          <p:cNvPr id="7" name="図 6"/>
          <p:cNvPicPr>
            <a:picLocks noChangeAspect="1"/>
          </p:cNvPicPr>
          <p:nvPr/>
        </p:nvPicPr>
        <p:blipFill>
          <a:blip r:embed="rId3"/>
          <a:stretch>
            <a:fillRect/>
          </a:stretch>
        </p:blipFill>
        <p:spPr>
          <a:xfrm>
            <a:off x="2542338" y="2131326"/>
            <a:ext cx="7374198" cy="1940015"/>
          </a:xfrm>
          <a:prstGeom prst="rect">
            <a:avLst/>
          </a:prstGeom>
        </p:spPr>
      </p:pic>
      <p:sp>
        <p:nvSpPr>
          <p:cNvPr id="9" name="テキスト ボックス 8"/>
          <p:cNvSpPr txBox="1"/>
          <p:nvPr/>
        </p:nvSpPr>
        <p:spPr>
          <a:xfrm>
            <a:off x="3315886" y="4640006"/>
            <a:ext cx="5863642" cy="707886"/>
          </a:xfrm>
          <a:prstGeom prst="rect">
            <a:avLst/>
          </a:prstGeom>
          <a:noFill/>
        </p:spPr>
        <p:txBody>
          <a:bodyPr wrap="square" rtlCol="0">
            <a:spAutoFit/>
          </a:bodyPr>
          <a:lstStyle/>
          <a:p>
            <a:r>
              <a:rPr lang="ja-JP" altLang="en-US" sz="4000" b="1" dirty="0" smtClean="0">
                <a:latin typeface="メイリオ" panose="020B0604030504040204" pitchFamily="50" charset="-128"/>
                <a:ea typeface="メイリオ" panose="020B0604030504040204" pitchFamily="50" charset="-128"/>
              </a:rPr>
              <a:t>まずは</a:t>
            </a:r>
            <a:r>
              <a:rPr lang="ja-JP" altLang="en-US" sz="4000" b="1" dirty="0" smtClean="0">
                <a:solidFill>
                  <a:srgbClr val="FF0000"/>
                </a:solidFill>
                <a:latin typeface="メイリオ" panose="020B0604030504040204" pitchFamily="50" charset="-128"/>
                <a:ea typeface="メイリオ" panose="020B0604030504040204" pitchFamily="50" charset="-128"/>
              </a:rPr>
              <a:t>「対話」</a:t>
            </a:r>
            <a:r>
              <a:rPr lang="ja-JP" altLang="en-US" sz="4000" b="1" dirty="0" smtClean="0">
                <a:latin typeface="メイリオ" panose="020B0604030504040204" pitchFamily="50" charset="-128"/>
                <a:ea typeface="メイリオ" panose="020B0604030504040204" pitchFamily="50" charset="-128"/>
              </a:rPr>
              <a:t>してみる</a:t>
            </a:r>
            <a:endParaRPr lang="ja-JP" altLang="en-US" sz="4000" b="1" dirty="0">
              <a:latin typeface="メイリオ" panose="020B0604030504040204" pitchFamily="50" charset="-128"/>
              <a:ea typeface="メイリオ" panose="020B0604030504040204" pitchFamily="50" charset="-128"/>
            </a:endParaRPr>
          </a:p>
        </p:txBody>
      </p:sp>
      <p:sp>
        <p:nvSpPr>
          <p:cNvPr id="2" name="円形吹き出し 1"/>
          <p:cNvSpPr/>
          <p:nvPr/>
        </p:nvSpPr>
        <p:spPr>
          <a:xfrm>
            <a:off x="258753" y="3448917"/>
            <a:ext cx="2424485" cy="2113613"/>
          </a:xfrm>
          <a:prstGeom prst="wedgeEllipseCallout">
            <a:avLst>
              <a:gd name="adj1" fmla="val 68200"/>
              <a:gd name="adj2" fmla="val 1285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メイリオ" panose="020B0604030504040204" pitchFamily="50" charset="-128"/>
                <a:ea typeface="メイリオ" panose="020B0604030504040204" pitchFamily="50" charset="-128"/>
              </a:rPr>
              <a:t>何かお手伝いすることはありますか？</a:t>
            </a:r>
            <a:endParaRPr kumimoji="1" lang="ja-JP" altLang="en-US" sz="2000"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2332475" y="5841140"/>
            <a:ext cx="8364732" cy="707886"/>
          </a:xfrm>
          <a:prstGeom prst="rect">
            <a:avLst/>
          </a:prstGeom>
          <a:noFill/>
        </p:spPr>
        <p:txBody>
          <a:bodyPr wrap="square" rtlCol="0">
            <a:spAutoFit/>
          </a:bodyPr>
          <a:lstStyle/>
          <a:p>
            <a:r>
              <a:rPr lang="ja-JP" altLang="en-US" sz="4000" b="1" dirty="0" smtClean="0">
                <a:latin typeface="メイリオ" panose="020B0604030504040204" pitchFamily="50" charset="-128"/>
                <a:ea typeface="メイリオ" panose="020B0604030504040204" pitchFamily="50" charset="-128"/>
              </a:rPr>
              <a:t>そして、</a:t>
            </a:r>
            <a:r>
              <a:rPr lang="ja-JP" altLang="en-US" sz="4000" b="1" dirty="0" smtClean="0">
                <a:solidFill>
                  <a:srgbClr val="FF0000"/>
                </a:solidFill>
                <a:latin typeface="メイリオ" panose="020B0604030504040204" pitchFamily="50" charset="-128"/>
                <a:ea typeface="メイリオ" panose="020B0604030504040204" pitchFamily="50" charset="-128"/>
              </a:rPr>
              <a:t>「接遇技術」</a:t>
            </a:r>
            <a:r>
              <a:rPr lang="ja-JP" altLang="en-US" sz="4000" b="1" dirty="0" smtClean="0">
                <a:latin typeface="メイリオ" panose="020B0604030504040204" pitchFamily="50" charset="-128"/>
                <a:ea typeface="メイリオ" panose="020B0604030504040204" pitchFamily="50" charset="-128"/>
              </a:rPr>
              <a:t>を身に付ける</a:t>
            </a:r>
            <a:endParaRPr lang="ja-JP" altLang="en-US" sz="4000" b="1" dirty="0">
              <a:latin typeface="メイリオ" panose="020B0604030504040204" pitchFamily="50" charset="-128"/>
              <a:ea typeface="メイリオ" panose="020B0604030504040204" pitchFamily="50" charset="-128"/>
            </a:endParaRPr>
          </a:p>
        </p:txBody>
      </p:sp>
      <p:pic>
        <p:nvPicPr>
          <p:cNvPr id="11" name="図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38828" y="125813"/>
            <a:ext cx="1981217" cy="1117162"/>
          </a:xfrm>
          <a:prstGeom prst="rect">
            <a:avLst/>
          </a:prstGeom>
        </p:spPr>
      </p:pic>
    </p:spTree>
    <p:extLst>
      <p:ext uri="{BB962C8B-B14F-4D97-AF65-F5344CB8AC3E}">
        <p14:creationId xmlns:p14="http://schemas.microsoft.com/office/powerpoint/2010/main" val="4090470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626591" y="2838734"/>
            <a:ext cx="2262158" cy="923330"/>
          </a:xfrm>
          <a:prstGeom prst="rect">
            <a:avLst/>
          </a:prstGeom>
          <a:noFill/>
        </p:spPr>
        <p:txBody>
          <a:bodyPr wrap="none" rtlCol="0">
            <a:spAutoFit/>
          </a:bodyPr>
          <a:lstStyle/>
          <a:p>
            <a:r>
              <a:rPr kumimoji="1" lang="ja-JP" altLang="en-US" sz="5400" b="1" dirty="0">
                <a:latin typeface="メイリオ" panose="020B0604030504040204" pitchFamily="50" charset="-128"/>
                <a:ea typeface="メイリオ" panose="020B0604030504040204" pitchFamily="50" charset="-128"/>
              </a:rPr>
              <a:t>まとめ</a:t>
            </a:r>
          </a:p>
        </p:txBody>
      </p:sp>
    </p:spTree>
    <p:extLst>
      <p:ext uri="{BB962C8B-B14F-4D97-AF65-F5344CB8AC3E}">
        <p14:creationId xmlns:p14="http://schemas.microsoft.com/office/powerpoint/2010/main" val="927505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338972" y="1743957"/>
            <a:ext cx="5724644" cy="646331"/>
          </a:xfrm>
          <a:prstGeom prst="rect">
            <a:avLst/>
          </a:prstGeom>
          <a:noFill/>
        </p:spPr>
        <p:txBody>
          <a:bodyPr wrap="none" rtlCol="0">
            <a:spAutoFit/>
          </a:bodyPr>
          <a:lstStyle/>
          <a:p>
            <a:r>
              <a:rPr lang="ja-JP" altLang="en-US" sz="3600" b="1" dirty="0" smtClean="0">
                <a:latin typeface="メイリオ" panose="020B0604030504040204" pitchFamily="50" charset="-128"/>
                <a:ea typeface="メイリオ" panose="020B0604030504040204" pitchFamily="50" charset="-128"/>
              </a:rPr>
              <a:t>①　「バリア」はどこに？</a:t>
            </a:r>
            <a:endParaRPr kumimoji="1" lang="ja-JP" altLang="en-US" sz="3600" dirty="0">
              <a:latin typeface="メイリオ" panose="020B0604030504040204" pitchFamily="50" charset="-128"/>
              <a:ea typeface="メイリオ" panose="020B0604030504040204" pitchFamily="50" charset="-128"/>
            </a:endParaRPr>
          </a:p>
        </p:txBody>
      </p:sp>
      <p:sp>
        <p:nvSpPr>
          <p:cNvPr id="5" name="正方形/長方形 4"/>
          <p:cNvSpPr/>
          <p:nvPr/>
        </p:nvSpPr>
        <p:spPr>
          <a:xfrm>
            <a:off x="382386" y="2506666"/>
            <a:ext cx="11637818" cy="11844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 name="図 5"/>
          <p:cNvPicPr>
            <a:picLocks noChangeAspect="1"/>
          </p:cNvPicPr>
          <p:nvPr/>
        </p:nvPicPr>
        <p:blipFill>
          <a:blip r:embed="rId3"/>
          <a:stretch>
            <a:fillRect/>
          </a:stretch>
        </p:blipFill>
        <p:spPr>
          <a:xfrm>
            <a:off x="1765590" y="3457783"/>
            <a:ext cx="8884754" cy="2337414"/>
          </a:xfrm>
          <a:prstGeom prst="rect">
            <a:avLst/>
          </a:prstGeom>
        </p:spPr>
      </p:pic>
    </p:spTree>
    <p:extLst>
      <p:ext uri="{BB962C8B-B14F-4D97-AF65-F5344CB8AC3E}">
        <p14:creationId xmlns:p14="http://schemas.microsoft.com/office/powerpoint/2010/main" val="561986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79319" y="572110"/>
            <a:ext cx="11726287" cy="1200329"/>
          </a:xfrm>
          <a:prstGeom prst="rect">
            <a:avLst/>
          </a:prstGeom>
          <a:noFill/>
        </p:spPr>
        <p:txBody>
          <a:bodyPr wrap="none" rtlCol="0">
            <a:spAutoFit/>
          </a:bodyPr>
          <a:lstStyle/>
          <a:p>
            <a:r>
              <a:rPr lang="ja-JP" altLang="en-US" sz="3600" b="1" u="sng" dirty="0" smtClean="0">
                <a:latin typeface="メイリオ" panose="020B0604030504040204" pitchFamily="50" charset="-128"/>
                <a:ea typeface="メイリオ" panose="020B0604030504040204" pitchFamily="50" charset="-128"/>
              </a:rPr>
              <a:t>車両やサービスが、高齢者や障害者の利用を前提に</a:t>
            </a:r>
          </a:p>
          <a:p>
            <a:r>
              <a:rPr lang="ja-JP" altLang="en-US" sz="3600" b="1" dirty="0">
                <a:latin typeface="メイリオ" panose="020B0604030504040204" pitchFamily="50" charset="-128"/>
                <a:ea typeface="メイリオ" panose="020B0604030504040204" pitchFamily="50" charset="-128"/>
              </a:rPr>
              <a:t>　</a:t>
            </a:r>
            <a:r>
              <a:rPr lang="ja-JP" altLang="en-US" sz="3600" b="1" dirty="0" smtClean="0">
                <a:latin typeface="メイリオ" panose="020B0604030504040204" pitchFamily="50" charset="-128"/>
                <a:ea typeface="メイリオ" panose="020B0604030504040204" pitchFamily="50" charset="-128"/>
              </a:rPr>
              <a:t>　　　　　　　　　</a:t>
            </a:r>
            <a:r>
              <a:rPr lang="ja-JP" altLang="en-US" sz="3600" b="1" u="sng" dirty="0" smtClean="0">
                <a:latin typeface="メイリオ" panose="020B0604030504040204" pitchFamily="50" charset="-128"/>
                <a:ea typeface="メイリオ" panose="020B0604030504040204" pitchFamily="50" charset="-128"/>
              </a:rPr>
              <a:t>作られているかを考えてみよう！</a:t>
            </a:r>
            <a:endParaRPr lang="ja-JP" altLang="en-US" sz="3600" b="1" u="sng" dirty="0">
              <a:latin typeface="メイリオ" panose="020B0604030504040204" pitchFamily="50" charset="-128"/>
              <a:ea typeface="メイリオ" panose="020B0604030504040204" pitchFamily="50" charset="-128"/>
            </a:endParaRPr>
          </a:p>
        </p:txBody>
      </p:sp>
      <p:sp>
        <p:nvSpPr>
          <p:cNvPr id="3" name="テキスト ボックス 2"/>
          <p:cNvSpPr txBox="1"/>
          <p:nvPr/>
        </p:nvSpPr>
        <p:spPr>
          <a:xfrm>
            <a:off x="479319" y="1640541"/>
            <a:ext cx="2339102" cy="461665"/>
          </a:xfrm>
          <a:prstGeom prst="rect">
            <a:avLst/>
          </a:prstGeom>
          <a:noFill/>
        </p:spPr>
        <p:txBody>
          <a:bodyPr wrap="none" rtlCol="0">
            <a:spAutoFit/>
          </a:bodyPr>
          <a:lstStyle/>
          <a:p>
            <a:r>
              <a:rPr kumimoji="1" lang="ja-JP" altLang="en-US" sz="2400" b="1" dirty="0" smtClean="0">
                <a:solidFill>
                  <a:schemeClr val="accent5"/>
                </a:solidFill>
                <a:latin typeface="メイリオ" panose="020B0604030504040204" pitchFamily="50" charset="-128"/>
                <a:ea typeface="メイリオ" panose="020B0604030504040204" pitchFamily="50" charset="-128"/>
              </a:rPr>
              <a:t>皆さんの</a:t>
            </a:r>
            <a:r>
              <a:rPr kumimoji="1" lang="ja-JP" altLang="en-US" sz="2400" b="1" dirty="0">
                <a:solidFill>
                  <a:schemeClr val="accent5"/>
                </a:solidFill>
                <a:latin typeface="メイリオ" panose="020B0604030504040204" pitchFamily="50" charset="-128"/>
                <a:ea typeface="メイリオ" panose="020B0604030504040204" pitchFamily="50" charset="-128"/>
              </a:rPr>
              <a:t>ご意見</a:t>
            </a:r>
          </a:p>
        </p:txBody>
      </p:sp>
      <p:sp>
        <p:nvSpPr>
          <p:cNvPr id="4" name="正方形/長方形 3"/>
          <p:cNvSpPr/>
          <p:nvPr/>
        </p:nvSpPr>
        <p:spPr>
          <a:xfrm>
            <a:off x="1132764" y="2347415"/>
            <a:ext cx="10058400" cy="4135272"/>
          </a:xfrm>
          <a:prstGeom prst="rect">
            <a:avLst/>
          </a:prstGeom>
          <a:noFill/>
          <a:ln w="285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339242" y="2661827"/>
            <a:ext cx="492443" cy="2308324"/>
          </a:xfrm>
          <a:prstGeom prst="rect">
            <a:avLst/>
          </a:prstGeom>
          <a:noFill/>
        </p:spPr>
        <p:txBody>
          <a:bodyPr wrap="none" rtlCol="0">
            <a:spAutoFit/>
          </a:bodyPr>
          <a:lstStyle/>
          <a:p>
            <a:r>
              <a:rPr kumimoji="1" lang="ja-JP" altLang="en-US" sz="2400" dirty="0" smtClean="0">
                <a:latin typeface="メイリオ" panose="020B0604030504040204" pitchFamily="50" charset="-128"/>
                <a:ea typeface="メイリオ" panose="020B0604030504040204" pitchFamily="50" charset="-128"/>
              </a:rPr>
              <a:t>●</a:t>
            </a:r>
          </a:p>
          <a:p>
            <a:r>
              <a:rPr lang="ja-JP" altLang="en-US" sz="2400" dirty="0" smtClean="0">
                <a:latin typeface="メイリオ" panose="020B0604030504040204" pitchFamily="50" charset="-128"/>
                <a:ea typeface="メイリオ" panose="020B0604030504040204" pitchFamily="50" charset="-128"/>
              </a:rPr>
              <a:t>●</a:t>
            </a:r>
            <a:endParaRPr lang="ja-JP" altLang="en-US" sz="2400" dirty="0">
              <a:latin typeface="メイリオ" panose="020B0604030504040204" pitchFamily="50" charset="-128"/>
              <a:ea typeface="メイリオ" panose="020B0604030504040204" pitchFamily="50" charset="-128"/>
            </a:endParaRPr>
          </a:p>
          <a:p>
            <a:r>
              <a:rPr kumimoji="1" lang="ja-JP" altLang="en-US" sz="2400" dirty="0">
                <a:latin typeface="メイリオ" panose="020B0604030504040204" pitchFamily="50" charset="-128"/>
                <a:ea typeface="メイリオ" panose="020B0604030504040204" pitchFamily="50" charset="-128"/>
              </a:rPr>
              <a:t>●</a:t>
            </a:r>
          </a:p>
          <a:p>
            <a:r>
              <a:rPr lang="ja-JP" altLang="en-US" sz="2400" dirty="0">
                <a:latin typeface="メイリオ" panose="020B0604030504040204" pitchFamily="50" charset="-128"/>
                <a:ea typeface="メイリオ" panose="020B0604030504040204" pitchFamily="50" charset="-128"/>
              </a:rPr>
              <a:t>●</a:t>
            </a:r>
          </a:p>
          <a:p>
            <a:r>
              <a:rPr kumimoji="1" lang="ja-JP" altLang="en-US" sz="2400" dirty="0">
                <a:latin typeface="メイリオ" panose="020B0604030504040204" pitchFamily="50" charset="-128"/>
                <a:ea typeface="メイリオ" panose="020B0604030504040204" pitchFamily="50" charset="-128"/>
              </a:rPr>
              <a:t>●</a:t>
            </a:r>
          </a:p>
          <a:p>
            <a:r>
              <a:rPr lang="ja-JP" altLang="en-US" sz="2400" dirty="0">
                <a:latin typeface="メイリオ" panose="020B0604030504040204" pitchFamily="50" charset="-128"/>
                <a:ea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132689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79319" y="1640541"/>
            <a:ext cx="3570208" cy="461665"/>
          </a:xfrm>
          <a:prstGeom prst="rect">
            <a:avLst/>
          </a:prstGeom>
          <a:noFill/>
        </p:spPr>
        <p:txBody>
          <a:bodyPr wrap="none" rtlCol="0">
            <a:spAutoFit/>
          </a:bodyPr>
          <a:lstStyle/>
          <a:p>
            <a:r>
              <a:rPr kumimoji="1" lang="ja-JP" altLang="en-US" sz="2400" b="1" dirty="0">
                <a:solidFill>
                  <a:schemeClr val="accent5"/>
                </a:solidFill>
                <a:latin typeface="メイリオ" panose="020B0604030504040204" pitchFamily="50" charset="-128"/>
                <a:ea typeface="メイリオ" panose="020B0604030504040204" pitchFamily="50" charset="-128"/>
              </a:rPr>
              <a:t>障害のある方々のご意見</a:t>
            </a:r>
          </a:p>
        </p:txBody>
      </p:sp>
      <p:sp>
        <p:nvSpPr>
          <p:cNvPr id="4" name="テキスト ボックス 3"/>
          <p:cNvSpPr txBox="1"/>
          <p:nvPr/>
        </p:nvSpPr>
        <p:spPr>
          <a:xfrm>
            <a:off x="846872" y="2398058"/>
            <a:ext cx="4801314" cy="2308324"/>
          </a:xfrm>
          <a:prstGeom prst="rect">
            <a:avLst/>
          </a:prstGeom>
          <a:noFill/>
        </p:spPr>
        <p:txBody>
          <a:bodyPr wrap="none" rtlCol="0">
            <a:spAutoFit/>
          </a:bodyPr>
          <a:lstStyle/>
          <a:p>
            <a:r>
              <a:rPr kumimoji="1" lang="ja-JP" altLang="en-US" sz="2400" dirty="0" smtClean="0">
                <a:latin typeface="メイリオ" panose="020B0604030504040204" pitchFamily="50" charset="-128"/>
                <a:ea typeface="メイリオ" panose="020B0604030504040204" pitchFamily="50" charset="-128"/>
              </a:rPr>
              <a:t>●混雑していて乗車できなかった</a:t>
            </a:r>
          </a:p>
          <a:p>
            <a:r>
              <a:rPr lang="ja-JP" altLang="en-US" sz="2400" dirty="0" smtClean="0">
                <a:latin typeface="メイリオ" panose="020B0604030504040204" pitchFamily="50" charset="-128"/>
                <a:ea typeface="メイリオ" panose="020B0604030504040204" pitchFamily="50" charset="-128"/>
              </a:rPr>
              <a:t>●</a:t>
            </a:r>
            <a:endParaRPr lang="ja-JP" altLang="en-US" sz="2400" dirty="0">
              <a:latin typeface="メイリオ" panose="020B0604030504040204" pitchFamily="50" charset="-128"/>
              <a:ea typeface="メイリオ" panose="020B0604030504040204" pitchFamily="50" charset="-128"/>
            </a:endParaRPr>
          </a:p>
          <a:p>
            <a:r>
              <a:rPr kumimoji="1" lang="ja-JP" altLang="en-US" sz="2400" dirty="0">
                <a:latin typeface="メイリオ" panose="020B0604030504040204" pitchFamily="50" charset="-128"/>
                <a:ea typeface="メイリオ" panose="020B0604030504040204" pitchFamily="50" charset="-128"/>
              </a:rPr>
              <a:t>●</a:t>
            </a:r>
          </a:p>
          <a:p>
            <a:r>
              <a:rPr lang="ja-JP" altLang="en-US" sz="2400" dirty="0">
                <a:latin typeface="メイリオ" panose="020B0604030504040204" pitchFamily="50" charset="-128"/>
                <a:ea typeface="メイリオ" panose="020B0604030504040204" pitchFamily="50" charset="-128"/>
              </a:rPr>
              <a:t>●</a:t>
            </a:r>
          </a:p>
          <a:p>
            <a:r>
              <a:rPr kumimoji="1" lang="ja-JP" altLang="en-US" sz="2400" dirty="0">
                <a:latin typeface="メイリオ" panose="020B0604030504040204" pitchFamily="50" charset="-128"/>
                <a:ea typeface="メイリオ" panose="020B0604030504040204" pitchFamily="50" charset="-128"/>
              </a:rPr>
              <a:t>●</a:t>
            </a:r>
          </a:p>
          <a:p>
            <a:r>
              <a:rPr lang="ja-JP" altLang="en-US" sz="2400" dirty="0">
                <a:latin typeface="メイリオ" panose="020B0604030504040204" pitchFamily="50" charset="-128"/>
                <a:ea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479319" y="572110"/>
            <a:ext cx="11726287" cy="1200329"/>
          </a:xfrm>
          <a:prstGeom prst="rect">
            <a:avLst/>
          </a:prstGeom>
          <a:noFill/>
        </p:spPr>
        <p:txBody>
          <a:bodyPr wrap="none" rtlCol="0">
            <a:spAutoFit/>
          </a:bodyPr>
          <a:lstStyle/>
          <a:p>
            <a:r>
              <a:rPr lang="ja-JP" altLang="en-US" sz="3600" b="1" u="sng" dirty="0" smtClean="0">
                <a:latin typeface="メイリオ" panose="020B0604030504040204" pitchFamily="50" charset="-128"/>
                <a:ea typeface="メイリオ" panose="020B0604030504040204" pitchFamily="50" charset="-128"/>
              </a:rPr>
              <a:t>車両やサービスが、高齢者や障害者の利用を前提に</a:t>
            </a:r>
          </a:p>
          <a:p>
            <a:r>
              <a:rPr lang="ja-JP" altLang="en-US" sz="3600" b="1" dirty="0">
                <a:latin typeface="メイリオ" panose="020B0604030504040204" pitchFamily="50" charset="-128"/>
                <a:ea typeface="メイリオ" panose="020B0604030504040204" pitchFamily="50" charset="-128"/>
              </a:rPr>
              <a:t>　</a:t>
            </a:r>
            <a:r>
              <a:rPr lang="ja-JP" altLang="en-US" sz="3600" b="1" dirty="0" smtClean="0">
                <a:latin typeface="メイリオ" panose="020B0604030504040204" pitchFamily="50" charset="-128"/>
                <a:ea typeface="メイリオ" panose="020B0604030504040204" pitchFamily="50" charset="-128"/>
              </a:rPr>
              <a:t>　　　　　　　　　</a:t>
            </a:r>
            <a:r>
              <a:rPr lang="ja-JP" altLang="en-US" sz="3600" b="1" u="sng" dirty="0" smtClean="0">
                <a:latin typeface="メイリオ" panose="020B0604030504040204" pitchFamily="50" charset="-128"/>
                <a:ea typeface="メイリオ" panose="020B0604030504040204" pitchFamily="50" charset="-128"/>
              </a:rPr>
              <a:t>作られているかを考えてみよう！</a:t>
            </a:r>
            <a:endParaRPr lang="ja-JP" altLang="en-US" sz="3600" b="1" u="sng"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504982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481189" y="1497105"/>
            <a:ext cx="4801314" cy="2308324"/>
          </a:xfrm>
          <a:prstGeom prst="rect">
            <a:avLst/>
          </a:prstGeom>
          <a:noFill/>
        </p:spPr>
        <p:txBody>
          <a:bodyPr wrap="none" rtlCol="0">
            <a:spAutoFit/>
          </a:bodyPr>
          <a:lstStyle/>
          <a:p>
            <a:r>
              <a:rPr kumimoji="1" lang="ja-JP" altLang="en-US" sz="2400" dirty="0" smtClean="0">
                <a:latin typeface="メイリオ" panose="020B0604030504040204" pitchFamily="50" charset="-128"/>
                <a:ea typeface="メイリオ" panose="020B0604030504040204" pitchFamily="50" charset="-128"/>
              </a:rPr>
              <a:t>●混雑していて乗車できなかった</a:t>
            </a:r>
          </a:p>
          <a:p>
            <a:r>
              <a:rPr lang="ja-JP" altLang="en-US" sz="2400" dirty="0" smtClean="0">
                <a:latin typeface="メイリオ" panose="020B0604030504040204" pitchFamily="50" charset="-128"/>
                <a:ea typeface="メイリオ" panose="020B0604030504040204" pitchFamily="50" charset="-128"/>
              </a:rPr>
              <a:t>●</a:t>
            </a:r>
            <a:endParaRPr lang="ja-JP" altLang="en-US" sz="2400" dirty="0">
              <a:latin typeface="メイリオ" panose="020B0604030504040204" pitchFamily="50" charset="-128"/>
              <a:ea typeface="メイリオ" panose="020B0604030504040204" pitchFamily="50" charset="-128"/>
            </a:endParaRPr>
          </a:p>
          <a:p>
            <a:r>
              <a:rPr kumimoji="1" lang="ja-JP" altLang="en-US" sz="2400" dirty="0">
                <a:latin typeface="メイリオ" panose="020B0604030504040204" pitchFamily="50" charset="-128"/>
                <a:ea typeface="メイリオ" panose="020B0604030504040204" pitchFamily="50" charset="-128"/>
              </a:rPr>
              <a:t>●</a:t>
            </a:r>
          </a:p>
          <a:p>
            <a:r>
              <a:rPr lang="ja-JP" altLang="en-US" sz="2400" dirty="0">
                <a:latin typeface="メイリオ" panose="020B0604030504040204" pitchFamily="50" charset="-128"/>
                <a:ea typeface="メイリオ" panose="020B0604030504040204" pitchFamily="50" charset="-128"/>
              </a:rPr>
              <a:t>●</a:t>
            </a:r>
          </a:p>
          <a:p>
            <a:r>
              <a:rPr kumimoji="1" lang="ja-JP" altLang="en-US" sz="2400" dirty="0">
                <a:latin typeface="メイリオ" panose="020B0604030504040204" pitchFamily="50" charset="-128"/>
                <a:ea typeface="メイリオ" panose="020B0604030504040204" pitchFamily="50" charset="-128"/>
              </a:rPr>
              <a:t>●</a:t>
            </a:r>
          </a:p>
          <a:p>
            <a:r>
              <a:rPr lang="ja-JP" altLang="en-US" sz="2400" dirty="0">
                <a:latin typeface="メイリオ" panose="020B0604030504040204" pitchFamily="50" charset="-128"/>
                <a:ea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endParaRPr>
          </a:p>
        </p:txBody>
      </p:sp>
      <p:sp>
        <p:nvSpPr>
          <p:cNvPr id="3" name="テキスト ボックス 2"/>
          <p:cNvSpPr txBox="1"/>
          <p:nvPr/>
        </p:nvSpPr>
        <p:spPr>
          <a:xfrm>
            <a:off x="828943" y="712694"/>
            <a:ext cx="3570208" cy="461665"/>
          </a:xfrm>
          <a:prstGeom prst="rect">
            <a:avLst/>
          </a:prstGeom>
          <a:noFill/>
        </p:spPr>
        <p:txBody>
          <a:bodyPr wrap="none" rtlCol="0">
            <a:spAutoFit/>
          </a:bodyPr>
          <a:lstStyle/>
          <a:p>
            <a:r>
              <a:rPr kumimoji="1" lang="ja-JP" altLang="en-US" sz="2400" b="1" dirty="0" smtClean="0">
                <a:solidFill>
                  <a:schemeClr val="accent5"/>
                </a:solidFill>
                <a:latin typeface="メイリオ" panose="020B0604030504040204" pitchFamily="50" charset="-128"/>
                <a:ea typeface="メイリオ" panose="020B0604030504040204" pitchFamily="50" charset="-128"/>
              </a:rPr>
              <a:t>バス</a:t>
            </a:r>
            <a:r>
              <a:rPr lang="ja-JP" altLang="en-US" sz="2400" b="1" dirty="0">
                <a:solidFill>
                  <a:schemeClr val="accent5"/>
                </a:solidFill>
                <a:latin typeface="メイリオ" panose="020B0604030504040204" pitchFamily="50" charset="-128"/>
                <a:ea typeface="メイリオ" panose="020B0604030504040204" pitchFamily="50" charset="-128"/>
              </a:rPr>
              <a:t>運転者</a:t>
            </a:r>
            <a:r>
              <a:rPr kumimoji="1" lang="ja-JP" altLang="en-US" sz="2400" b="1" dirty="0" smtClean="0">
                <a:solidFill>
                  <a:schemeClr val="accent5"/>
                </a:solidFill>
                <a:latin typeface="メイリオ" panose="020B0604030504040204" pitchFamily="50" charset="-128"/>
                <a:ea typeface="メイリオ" panose="020B0604030504040204" pitchFamily="50" charset="-128"/>
              </a:rPr>
              <a:t>さんの</a:t>
            </a:r>
            <a:r>
              <a:rPr kumimoji="1" lang="ja-JP" altLang="en-US" sz="2400" b="1" dirty="0">
                <a:solidFill>
                  <a:schemeClr val="accent5"/>
                </a:solidFill>
                <a:latin typeface="メイリオ" panose="020B0604030504040204" pitchFamily="50" charset="-128"/>
                <a:ea typeface="メイリオ" panose="020B0604030504040204" pitchFamily="50" charset="-128"/>
              </a:rPr>
              <a:t>ご意見</a:t>
            </a:r>
          </a:p>
        </p:txBody>
      </p:sp>
      <p:sp>
        <p:nvSpPr>
          <p:cNvPr id="4" name="テキスト ボックス 3"/>
          <p:cNvSpPr txBox="1"/>
          <p:nvPr/>
        </p:nvSpPr>
        <p:spPr>
          <a:xfrm>
            <a:off x="6947354" y="712694"/>
            <a:ext cx="3570208" cy="461665"/>
          </a:xfrm>
          <a:prstGeom prst="rect">
            <a:avLst/>
          </a:prstGeom>
          <a:noFill/>
        </p:spPr>
        <p:txBody>
          <a:bodyPr wrap="none" rtlCol="0">
            <a:spAutoFit/>
          </a:bodyPr>
          <a:lstStyle/>
          <a:p>
            <a:r>
              <a:rPr kumimoji="1" lang="ja-JP" altLang="en-US" sz="2400" b="1" dirty="0">
                <a:solidFill>
                  <a:schemeClr val="accent5"/>
                </a:solidFill>
                <a:latin typeface="メイリオ" panose="020B0604030504040204" pitchFamily="50" charset="-128"/>
                <a:ea typeface="メイリオ" panose="020B0604030504040204" pitchFamily="50" charset="-128"/>
              </a:rPr>
              <a:t>障害のある方々のご意見</a:t>
            </a:r>
          </a:p>
        </p:txBody>
      </p:sp>
      <p:sp>
        <p:nvSpPr>
          <p:cNvPr id="6" name="テキスト ボックス 5"/>
          <p:cNvSpPr txBox="1"/>
          <p:nvPr/>
        </p:nvSpPr>
        <p:spPr>
          <a:xfrm>
            <a:off x="972377" y="1497105"/>
            <a:ext cx="492443" cy="2308324"/>
          </a:xfrm>
          <a:prstGeom prst="rect">
            <a:avLst/>
          </a:prstGeom>
          <a:noFill/>
        </p:spPr>
        <p:txBody>
          <a:bodyPr wrap="none" rtlCol="0">
            <a:spAutoFit/>
          </a:bodyPr>
          <a:lstStyle/>
          <a:p>
            <a:r>
              <a:rPr kumimoji="1" lang="ja-JP" altLang="en-US" sz="2400" dirty="0">
                <a:latin typeface="メイリオ" panose="020B0604030504040204" pitchFamily="50" charset="-128"/>
                <a:ea typeface="メイリオ" panose="020B0604030504040204" pitchFamily="50" charset="-128"/>
              </a:rPr>
              <a:t>●</a:t>
            </a:r>
          </a:p>
          <a:p>
            <a:r>
              <a:rPr lang="ja-JP" altLang="en-US" sz="2400" dirty="0">
                <a:latin typeface="メイリオ" panose="020B0604030504040204" pitchFamily="50" charset="-128"/>
                <a:ea typeface="メイリオ" panose="020B0604030504040204" pitchFamily="50" charset="-128"/>
              </a:rPr>
              <a:t>●</a:t>
            </a:r>
          </a:p>
          <a:p>
            <a:r>
              <a:rPr kumimoji="1" lang="ja-JP" altLang="en-US" sz="2400" dirty="0">
                <a:latin typeface="メイリオ" panose="020B0604030504040204" pitchFamily="50" charset="-128"/>
                <a:ea typeface="メイリオ" panose="020B0604030504040204" pitchFamily="50" charset="-128"/>
              </a:rPr>
              <a:t>●</a:t>
            </a:r>
          </a:p>
          <a:p>
            <a:r>
              <a:rPr lang="ja-JP" altLang="en-US" sz="2400" dirty="0">
                <a:latin typeface="メイリオ" panose="020B0604030504040204" pitchFamily="50" charset="-128"/>
                <a:ea typeface="メイリオ" panose="020B0604030504040204" pitchFamily="50" charset="-128"/>
              </a:rPr>
              <a:t>●</a:t>
            </a:r>
          </a:p>
          <a:p>
            <a:r>
              <a:rPr kumimoji="1" lang="ja-JP" altLang="en-US" sz="2400" dirty="0">
                <a:latin typeface="メイリオ" panose="020B0604030504040204" pitchFamily="50" charset="-128"/>
                <a:ea typeface="メイリオ" panose="020B0604030504040204" pitchFamily="50" charset="-128"/>
              </a:rPr>
              <a:t>●</a:t>
            </a:r>
          </a:p>
          <a:p>
            <a:r>
              <a:rPr lang="ja-JP" altLang="en-US" sz="2400" dirty="0">
                <a:latin typeface="メイリオ" panose="020B0604030504040204" pitchFamily="50" charset="-128"/>
                <a:ea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266096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030648" y="3624593"/>
            <a:ext cx="10341293" cy="1200329"/>
          </a:xfrm>
          <a:prstGeom prst="rect">
            <a:avLst/>
          </a:prstGeom>
          <a:noFill/>
        </p:spPr>
        <p:txBody>
          <a:bodyPr wrap="none" rtlCol="0">
            <a:spAutoFit/>
          </a:bodyPr>
          <a:lstStyle/>
          <a:p>
            <a:r>
              <a:rPr lang="ja-JP" altLang="en-US" sz="3600" b="1" dirty="0">
                <a:solidFill>
                  <a:schemeClr val="accent2"/>
                </a:solidFill>
                <a:latin typeface="メイリオ" panose="020B0604030504040204" pitchFamily="50" charset="-128"/>
                <a:ea typeface="メイリオ" panose="020B0604030504040204" pitchFamily="50" charset="-128"/>
              </a:rPr>
              <a:t>実例の再現</a:t>
            </a:r>
            <a:r>
              <a:rPr lang="ja-JP" altLang="en-US" sz="3600" b="1" dirty="0">
                <a:latin typeface="メイリオ" panose="020B0604030504040204" pitchFamily="50" charset="-128"/>
                <a:ea typeface="メイリオ" panose="020B0604030504040204" pitchFamily="50" charset="-128"/>
              </a:rPr>
              <a:t>をしてみます。</a:t>
            </a:r>
          </a:p>
          <a:p>
            <a:r>
              <a:rPr lang="ja-JP" altLang="en-US" sz="3600" b="1" dirty="0">
                <a:latin typeface="メイリオ" panose="020B0604030504040204" pitchFamily="50" charset="-128"/>
                <a:ea typeface="メイリオ" panose="020B0604030504040204" pitchFamily="50" charset="-128"/>
              </a:rPr>
              <a:t>問題と思ったところをメモしておいてください！</a:t>
            </a:r>
          </a:p>
        </p:txBody>
      </p:sp>
      <p:sp>
        <p:nvSpPr>
          <p:cNvPr id="4" name="テキスト ボックス 3"/>
          <p:cNvSpPr txBox="1"/>
          <p:nvPr/>
        </p:nvSpPr>
        <p:spPr>
          <a:xfrm>
            <a:off x="2338698" y="1429788"/>
            <a:ext cx="7725192" cy="646331"/>
          </a:xfrm>
          <a:prstGeom prst="rect">
            <a:avLst/>
          </a:prstGeom>
          <a:noFill/>
        </p:spPr>
        <p:txBody>
          <a:bodyPr wrap="none" rtlCol="0">
            <a:spAutoFit/>
          </a:bodyPr>
          <a:lstStyle/>
          <a:p>
            <a:r>
              <a:rPr lang="ja-JP" altLang="en-US" sz="3600" b="1" dirty="0">
                <a:latin typeface="メイリオ" panose="020B0604030504040204" pitchFamily="50" charset="-128"/>
                <a:ea typeface="メイリオ" panose="020B0604030504040204" pitchFamily="50" charset="-128"/>
              </a:rPr>
              <a:t>②</a:t>
            </a:r>
            <a:r>
              <a:rPr lang="ja-JP" altLang="ja-JP" sz="3600" b="1" dirty="0">
                <a:latin typeface="メイリオ" panose="020B0604030504040204" pitchFamily="50" charset="-128"/>
                <a:ea typeface="メイリオ" panose="020B0604030504040204" pitchFamily="50" charset="-128"/>
              </a:rPr>
              <a:t> </a:t>
            </a:r>
            <a:r>
              <a:rPr lang="ja-JP" altLang="en-US" sz="3600" b="1" dirty="0">
                <a:latin typeface="メイリオ" panose="020B0604030504040204" pitchFamily="50" charset="-128"/>
                <a:ea typeface="メイリオ" panose="020B0604030504040204" pitchFamily="50" charset="-128"/>
              </a:rPr>
              <a:t>実際の場面で考えてみましょう！</a:t>
            </a:r>
            <a:endParaRPr kumimoji="1" lang="ja-JP" altLang="en-US" sz="3600" dirty="0">
              <a:latin typeface="メイリオ" panose="020B0604030504040204" pitchFamily="50" charset="-128"/>
              <a:ea typeface="メイリオ" panose="020B0604030504040204" pitchFamily="50" charset="-128"/>
            </a:endParaRPr>
          </a:p>
        </p:txBody>
      </p:sp>
      <p:sp>
        <p:nvSpPr>
          <p:cNvPr id="5" name="正方形/長方形 4"/>
          <p:cNvSpPr/>
          <p:nvPr/>
        </p:nvSpPr>
        <p:spPr>
          <a:xfrm>
            <a:off x="382386" y="2192497"/>
            <a:ext cx="11637818" cy="11844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437858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オブジェクト 10"/>
          <p:cNvGraphicFramePr>
            <a:graphicFrameLocks noChangeAspect="1"/>
          </p:cNvGraphicFramePr>
          <p:nvPr>
            <p:extLst>
              <p:ext uri="{D42A27DB-BD31-4B8C-83A1-F6EECF244321}">
                <p14:modId xmlns:p14="http://schemas.microsoft.com/office/powerpoint/2010/main" val="243399746"/>
              </p:ext>
            </p:extLst>
          </p:nvPr>
        </p:nvGraphicFramePr>
        <p:xfrm>
          <a:off x="1919659" y="1970650"/>
          <a:ext cx="2278126" cy="3450206"/>
        </p:xfrm>
        <a:graphic>
          <a:graphicData uri="http://schemas.openxmlformats.org/presentationml/2006/ole">
            <mc:AlternateContent xmlns:mc="http://schemas.openxmlformats.org/markup-compatibility/2006">
              <mc:Choice xmlns:v="urn:schemas-microsoft-com:vml" Requires="v">
                <p:oleObj spid="_x0000_s3094" r:id="rId4" imgW="1752120" imgH="2653920" progId="">
                  <p:embed/>
                </p:oleObj>
              </mc:Choice>
              <mc:Fallback>
                <p:oleObj r:id="rId4" imgW="1752120" imgH="2653920" progId="">
                  <p:embed/>
                  <p:pic>
                    <p:nvPicPr>
                      <p:cNvPr id="0" name=""/>
                      <p:cNvPicPr/>
                      <p:nvPr/>
                    </p:nvPicPr>
                    <p:blipFill>
                      <a:blip r:embed="rId5"/>
                      <a:stretch>
                        <a:fillRect/>
                      </a:stretch>
                    </p:blipFill>
                    <p:spPr>
                      <a:xfrm>
                        <a:off x="1919659" y="1970650"/>
                        <a:ext cx="2278126" cy="3450206"/>
                      </a:xfrm>
                      <a:prstGeom prst="rect">
                        <a:avLst/>
                      </a:prstGeom>
                    </p:spPr>
                  </p:pic>
                </p:oleObj>
              </mc:Fallback>
            </mc:AlternateContent>
          </a:graphicData>
        </a:graphic>
      </p:graphicFrame>
      <p:sp>
        <p:nvSpPr>
          <p:cNvPr id="7" name="角丸四角形吹き出し 6"/>
          <p:cNvSpPr/>
          <p:nvPr/>
        </p:nvSpPr>
        <p:spPr>
          <a:xfrm>
            <a:off x="7862813" y="5608332"/>
            <a:ext cx="4020671" cy="980727"/>
          </a:xfrm>
          <a:prstGeom prst="wedgeRoundRectCallout">
            <a:avLst>
              <a:gd name="adj1" fmla="val -39562"/>
              <a:gd name="adj2" fmla="val -101117"/>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8012948" y="5914029"/>
            <a:ext cx="3647152" cy="369332"/>
          </a:xfrm>
          <a:prstGeom prst="rect">
            <a:avLst/>
          </a:prstGeom>
          <a:noFill/>
        </p:spPr>
        <p:txBody>
          <a:bodyPr wrap="none" rtlCol="0">
            <a:spAutoFit/>
          </a:bodyPr>
          <a:lstStyle/>
          <a:p>
            <a:r>
              <a:rPr lang="ja-JP" altLang="en-US" dirty="0">
                <a:latin typeface="メイリオ" panose="020B0604030504040204" pitchFamily="50" charset="-128"/>
                <a:ea typeface="メイリオ" panose="020B0604030504040204" pitchFamily="50" charset="-128"/>
              </a:rPr>
              <a:t>「障害</a:t>
            </a:r>
            <a:r>
              <a:rPr lang="ja-JP" altLang="en-US" dirty="0" smtClean="0">
                <a:latin typeface="メイリオ" panose="020B0604030504040204" pitchFamily="50" charset="-128"/>
                <a:ea typeface="メイリオ" panose="020B0604030504040204" pitchFamily="50" charset="-128"/>
              </a:rPr>
              <a:t>」のあること自体が</a:t>
            </a:r>
            <a:r>
              <a:rPr lang="ja-JP" altLang="en-US" dirty="0">
                <a:latin typeface="メイリオ" panose="020B0604030504040204" pitchFamily="50" charset="-128"/>
                <a:ea typeface="メイリオ" panose="020B0604030504040204" pitchFamily="50" charset="-128"/>
              </a:rPr>
              <a:t>問題？</a:t>
            </a:r>
          </a:p>
        </p:txBody>
      </p:sp>
      <p:sp>
        <p:nvSpPr>
          <p:cNvPr id="8" name="テキスト ボックス 7"/>
          <p:cNvSpPr txBox="1"/>
          <p:nvPr/>
        </p:nvSpPr>
        <p:spPr>
          <a:xfrm>
            <a:off x="4492489" y="3794492"/>
            <a:ext cx="3057247" cy="523220"/>
          </a:xfrm>
          <a:prstGeom prst="rect">
            <a:avLst/>
          </a:prstGeom>
          <a:noFill/>
        </p:spPr>
        <p:txBody>
          <a:bodyPr wrap="none" rtlCol="0">
            <a:spAutoFit/>
          </a:bodyPr>
          <a:lstStyle/>
          <a:p>
            <a:r>
              <a:rPr kumimoji="1" lang="ja-JP" altLang="en-US" sz="2800" b="1" dirty="0">
                <a:latin typeface="メイリオ" panose="020B0604030504040204" pitchFamily="50" charset="-128"/>
                <a:ea typeface="メイリオ" panose="020B0604030504040204" pitchFamily="50" charset="-128"/>
              </a:rPr>
              <a:t>どう解決するか？</a:t>
            </a:r>
          </a:p>
        </p:txBody>
      </p:sp>
      <p:pic>
        <p:nvPicPr>
          <p:cNvPr id="2" name="図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360024" y="1714045"/>
            <a:ext cx="2476500" cy="3390900"/>
          </a:xfrm>
          <a:prstGeom prst="rect">
            <a:avLst/>
          </a:prstGeom>
        </p:spPr>
      </p:pic>
      <p:sp>
        <p:nvSpPr>
          <p:cNvPr id="5" name="角丸四角形吹き出し 4"/>
          <p:cNvSpPr/>
          <p:nvPr/>
        </p:nvSpPr>
        <p:spPr>
          <a:xfrm>
            <a:off x="241396" y="356801"/>
            <a:ext cx="4020671" cy="1357244"/>
          </a:xfrm>
          <a:prstGeom prst="wedgeRoundRectCallout">
            <a:avLst>
              <a:gd name="adj1" fmla="val 40371"/>
              <a:gd name="adj2" fmla="val 90241"/>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482614" y="712116"/>
            <a:ext cx="3416320" cy="646331"/>
          </a:xfrm>
          <a:prstGeom prst="rect">
            <a:avLst/>
          </a:prstGeom>
          <a:noFill/>
        </p:spPr>
        <p:txBody>
          <a:bodyPr wrap="none" rtlCol="0">
            <a:spAutoFit/>
          </a:bodyPr>
          <a:lstStyle/>
          <a:p>
            <a:r>
              <a:rPr lang="ja-JP" altLang="en-US" dirty="0">
                <a:latin typeface="メイリオ" panose="020B0604030504040204" pitchFamily="50" charset="-128"/>
                <a:ea typeface="メイリオ" panose="020B0604030504040204" pitchFamily="50" charset="-128"/>
              </a:rPr>
              <a:t>対応</a:t>
            </a:r>
            <a:r>
              <a:rPr lang="ja-JP" altLang="en-US" dirty="0" smtClean="0">
                <a:latin typeface="メイリオ" panose="020B0604030504040204" pitchFamily="50" charset="-128"/>
                <a:ea typeface="メイリオ" panose="020B0604030504040204" pitchFamily="50" charset="-128"/>
              </a:rPr>
              <a:t>できない</a:t>
            </a:r>
          </a:p>
          <a:p>
            <a:r>
              <a:rPr kumimoji="1" lang="ja-JP" altLang="en-US" dirty="0" smtClean="0">
                <a:latin typeface="メイリオ" panose="020B0604030504040204" pitchFamily="50" charset="-128"/>
                <a:ea typeface="メイリオ" panose="020B0604030504040204" pitchFamily="50" charset="-128"/>
              </a:rPr>
              <a:t>対応の方法がわからない・・・</a:t>
            </a:r>
            <a:endParaRPr kumimoji="1" lang="ja-JP" altLang="en-US" dirty="0">
              <a:latin typeface="メイリオ" panose="020B0604030504040204" pitchFamily="50" charset="-128"/>
              <a:ea typeface="メイリオ" panose="020B0604030504040204" pitchFamily="50" charset="-128"/>
            </a:endParaRPr>
          </a:p>
        </p:txBody>
      </p:sp>
      <p:pic>
        <p:nvPicPr>
          <p:cNvPr id="10" name="図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730143" y="2239859"/>
            <a:ext cx="2581937" cy="1455894"/>
          </a:xfrm>
          <a:prstGeom prst="rect">
            <a:avLst/>
          </a:prstGeom>
        </p:spPr>
      </p:pic>
    </p:spTree>
    <p:extLst>
      <p:ext uri="{BB962C8B-B14F-4D97-AF65-F5344CB8AC3E}">
        <p14:creationId xmlns:p14="http://schemas.microsoft.com/office/powerpoint/2010/main" val="861889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158484" y="1490871"/>
            <a:ext cx="9623147" cy="1569660"/>
          </a:xfrm>
          <a:prstGeom prst="rect">
            <a:avLst/>
          </a:prstGeom>
          <a:noFill/>
        </p:spPr>
        <p:txBody>
          <a:bodyPr wrap="none" rtlCol="0">
            <a:spAutoFit/>
          </a:bodyPr>
          <a:lstStyle/>
          <a:p>
            <a:r>
              <a:rPr lang="ja-JP" altLang="en-US" sz="3200" b="1" dirty="0" smtClean="0">
                <a:latin typeface="メイリオ" panose="020B0604030504040204" pitchFamily="50" charset="-128"/>
                <a:ea typeface="メイリオ" panose="020B0604030504040204" pitchFamily="50" charset="-128"/>
              </a:rPr>
              <a:t>この人に障害</a:t>
            </a:r>
            <a:r>
              <a:rPr lang="ja-JP" altLang="en-US" sz="3200" b="1" dirty="0">
                <a:latin typeface="メイリオ" panose="020B0604030504040204" pitchFamily="50" charset="-128"/>
                <a:ea typeface="メイリオ" panose="020B0604030504040204" pitchFamily="50" charset="-128"/>
              </a:rPr>
              <a:t>があることがバリア</a:t>
            </a:r>
            <a:r>
              <a:rPr lang="ja-JP" altLang="en-US" sz="3200" b="1" dirty="0" smtClean="0">
                <a:latin typeface="メイリオ" panose="020B0604030504040204" pitchFamily="50" charset="-128"/>
                <a:ea typeface="メイリオ" panose="020B0604030504040204" pitchFamily="50" charset="-128"/>
              </a:rPr>
              <a:t>？</a:t>
            </a:r>
          </a:p>
          <a:p>
            <a:r>
              <a:rPr lang="ja-JP" altLang="en-US" sz="3200" b="1" dirty="0" smtClean="0">
                <a:latin typeface="メイリオ" panose="020B0604030504040204" pitchFamily="50" charset="-128"/>
                <a:ea typeface="メイリオ" panose="020B0604030504040204" pitchFamily="50" charset="-128"/>
              </a:rPr>
              <a:t>なぜ、障害のある人だけが安全性・利便性の問題に</a:t>
            </a:r>
          </a:p>
          <a:p>
            <a:r>
              <a:rPr lang="ja-JP" altLang="en-US" sz="3200" b="1" dirty="0">
                <a:latin typeface="メイリオ" panose="020B0604030504040204" pitchFamily="50" charset="-128"/>
                <a:ea typeface="メイリオ" panose="020B0604030504040204" pitchFamily="50" charset="-128"/>
              </a:rPr>
              <a:t>直面</a:t>
            </a:r>
            <a:r>
              <a:rPr lang="ja-JP" altLang="en-US" sz="3200" b="1" dirty="0" smtClean="0">
                <a:latin typeface="メイリオ" panose="020B0604030504040204" pitchFamily="50" charset="-128"/>
                <a:ea typeface="メイリオ" panose="020B0604030504040204" pitchFamily="50" charset="-128"/>
              </a:rPr>
              <a:t>しているのか？</a:t>
            </a:r>
          </a:p>
        </p:txBody>
      </p:sp>
      <p:sp>
        <p:nvSpPr>
          <p:cNvPr id="7" name="テキスト ボックス 6"/>
          <p:cNvSpPr txBox="1"/>
          <p:nvPr/>
        </p:nvSpPr>
        <p:spPr>
          <a:xfrm>
            <a:off x="927377" y="3634589"/>
            <a:ext cx="11674991" cy="1077218"/>
          </a:xfrm>
          <a:prstGeom prst="rect">
            <a:avLst/>
          </a:prstGeom>
          <a:noFill/>
        </p:spPr>
        <p:txBody>
          <a:bodyPr wrap="none" rtlCol="0">
            <a:spAutoFit/>
          </a:bodyPr>
          <a:lstStyle/>
          <a:p>
            <a:r>
              <a:rPr lang="ja-JP" altLang="en-US" sz="3200" b="1" dirty="0" smtClean="0">
                <a:latin typeface="メイリオ" panose="020B0604030504040204" pitchFamily="50" charset="-128"/>
                <a:ea typeface="メイリオ" panose="020B0604030504040204" pitchFamily="50" charset="-128"/>
              </a:rPr>
              <a:t>大多数の人にとっては問題なければいいという発想によって、</a:t>
            </a:r>
          </a:p>
          <a:p>
            <a:r>
              <a:rPr lang="ja-JP" altLang="en-US" sz="3200" b="1" dirty="0" smtClean="0">
                <a:latin typeface="メイリオ" panose="020B0604030504040204" pitchFamily="50" charset="-128"/>
                <a:ea typeface="メイリオ" panose="020B0604030504040204" pitchFamily="50" charset="-128"/>
              </a:rPr>
              <a:t>一部の人にとって</a:t>
            </a:r>
            <a:r>
              <a:rPr lang="ja-JP" altLang="en-US" sz="3200" b="1" dirty="0" smtClean="0">
                <a:solidFill>
                  <a:srgbClr val="FF0000"/>
                </a:solidFill>
                <a:latin typeface="メイリオ" panose="020B0604030504040204" pitchFamily="50" charset="-128"/>
                <a:ea typeface="メイリオ" panose="020B0604030504040204" pitchFamily="50" charset="-128"/>
              </a:rPr>
              <a:t>「バリアがある環境が作られている」</a:t>
            </a:r>
          </a:p>
        </p:txBody>
      </p:sp>
      <p:sp>
        <p:nvSpPr>
          <p:cNvPr id="9" name="テキスト ボックス 8"/>
          <p:cNvSpPr txBox="1"/>
          <p:nvPr/>
        </p:nvSpPr>
        <p:spPr>
          <a:xfrm>
            <a:off x="2158484" y="332038"/>
            <a:ext cx="9212778" cy="584775"/>
          </a:xfrm>
          <a:prstGeom prst="rect">
            <a:avLst/>
          </a:prstGeom>
          <a:noFill/>
        </p:spPr>
        <p:txBody>
          <a:bodyPr wrap="none" rtlCol="0">
            <a:spAutoFit/>
          </a:bodyPr>
          <a:lstStyle/>
          <a:p>
            <a:r>
              <a:rPr lang="ja-JP" altLang="en-US" sz="3200" b="1" dirty="0" smtClean="0">
                <a:latin typeface="メイリオ" panose="020B0604030504040204" pitchFamily="50" charset="-128"/>
                <a:ea typeface="メイリオ" panose="020B0604030504040204" pitchFamily="50" charset="-128"/>
              </a:rPr>
              <a:t>安全な設備がない！安心な接遇がされていない！</a:t>
            </a:r>
          </a:p>
        </p:txBody>
      </p:sp>
      <p:sp>
        <p:nvSpPr>
          <p:cNvPr id="10" name="テキスト ボックス 9"/>
          <p:cNvSpPr txBox="1"/>
          <p:nvPr/>
        </p:nvSpPr>
        <p:spPr>
          <a:xfrm>
            <a:off x="927378" y="5285866"/>
            <a:ext cx="11264622" cy="1569660"/>
          </a:xfrm>
          <a:prstGeom prst="rect">
            <a:avLst/>
          </a:prstGeom>
          <a:noFill/>
        </p:spPr>
        <p:txBody>
          <a:bodyPr wrap="none" rtlCol="0">
            <a:spAutoFit/>
          </a:bodyPr>
          <a:lstStyle/>
          <a:p>
            <a:r>
              <a:rPr lang="ja-JP" altLang="en-US" sz="3200" b="1" dirty="0" smtClean="0">
                <a:solidFill>
                  <a:srgbClr val="FF0000"/>
                </a:solidFill>
                <a:latin typeface="メイリオ" panose="020B0604030504040204" pitchFamily="50" charset="-128"/>
                <a:ea typeface="メイリオ" panose="020B0604030504040204" pitchFamily="50" charset="-128"/>
              </a:rPr>
              <a:t>つまり、大多数の人にとって当たり前の環境の中に</a:t>
            </a:r>
          </a:p>
          <a:p>
            <a:r>
              <a:rPr lang="ja-JP" altLang="en-US" sz="3200" b="1" dirty="0" smtClean="0">
                <a:solidFill>
                  <a:srgbClr val="FF0000"/>
                </a:solidFill>
                <a:latin typeface="メイリオ" panose="020B0604030504040204" pitchFamily="50" charset="-128"/>
                <a:ea typeface="メイリオ" panose="020B0604030504040204" pitchFamily="50" charset="-128"/>
              </a:rPr>
              <a:t>バリアは存在している。</a:t>
            </a:r>
          </a:p>
          <a:p>
            <a:r>
              <a:rPr lang="ja-JP" altLang="en-US" sz="3200" b="1" dirty="0">
                <a:solidFill>
                  <a:srgbClr val="FF0000"/>
                </a:solidFill>
                <a:latin typeface="メイリオ" panose="020B0604030504040204" pitchFamily="50" charset="-128"/>
                <a:ea typeface="メイリオ" panose="020B0604030504040204" pitchFamily="50" charset="-128"/>
              </a:rPr>
              <a:t>誰</a:t>
            </a:r>
            <a:r>
              <a:rPr lang="ja-JP" altLang="en-US" sz="3200" b="1" dirty="0" smtClean="0">
                <a:solidFill>
                  <a:srgbClr val="FF0000"/>
                </a:solidFill>
                <a:latin typeface="メイリオ" panose="020B0604030504040204" pitchFamily="50" charset="-128"/>
                <a:ea typeface="メイリオ" panose="020B0604030504040204" pitchFamily="50" charset="-128"/>
              </a:rPr>
              <a:t>もが安全に利用できるよう、それを取り除くことが必要。</a:t>
            </a:r>
            <a:endParaRPr lang="ja-JP" altLang="en-US" sz="3200" b="1" dirty="0">
              <a:solidFill>
                <a:srgbClr val="FF0000"/>
              </a:solidFill>
              <a:latin typeface="メイリオ" panose="020B0604030504040204" pitchFamily="50" charset="-128"/>
              <a:ea typeface="メイリオ" panose="020B0604030504040204" pitchFamily="50" charset="-128"/>
            </a:endParaRPr>
          </a:p>
        </p:txBody>
      </p:sp>
      <p:sp>
        <p:nvSpPr>
          <p:cNvPr id="12" name="下矢印 11"/>
          <p:cNvSpPr/>
          <p:nvPr/>
        </p:nvSpPr>
        <p:spPr>
          <a:xfrm>
            <a:off x="4660518" y="907432"/>
            <a:ext cx="515389" cy="592820"/>
          </a:xfrm>
          <a:prstGeom prst="downArrow">
            <a:avLst>
              <a:gd name="adj1" fmla="val 30645"/>
              <a:gd name="adj2" fmla="val 5000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下矢印 15"/>
          <p:cNvSpPr/>
          <p:nvPr/>
        </p:nvSpPr>
        <p:spPr>
          <a:xfrm>
            <a:off x="4660519" y="3051150"/>
            <a:ext cx="515389" cy="592820"/>
          </a:xfrm>
          <a:prstGeom prst="downArrow">
            <a:avLst>
              <a:gd name="adj1" fmla="val 30645"/>
              <a:gd name="adj2" fmla="val 5000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下矢印 16"/>
          <p:cNvSpPr/>
          <p:nvPr/>
        </p:nvSpPr>
        <p:spPr>
          <a:xfrm>
            <a:off x="4660518" y="4702426"/>
            <a:ext cx="515389" cy="592820"/>
          </a:xfrm>
          <a:prstGeom prst="downArrow">
            <a:avLst>
              <a:gd name="adj1" fmla="val 30645"/>
              <a:gd name="adj2" fmla="val 5000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図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206189" y="987617"/>
            <a:ext cx="1759908" cy="2409720"/>
          </a:xfrm>
          <a:prstGeom prst="rect">
            <a:avLst/>
          </a:prstGeom>
        </p:spPr>
      </p:pic>
    </p:spTree>
    <p:extLst>
      <p:ext uri="{BB962C8B-B14F-4D97-AF65-F5344CB8AC3E}">
        <p14:creationId xmlns:p14="http://schemas.microsoft.com/office/powerpoint/2010/main" val="10234197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14496" y="477397"/>
            <a:ext cx="3877985" cy="584775"/>
          </a:xfrm>
          <a:prstGeom prst="rect">
            <a:avLst/>
          </a:prstGeom>
          <a:noFill/>
        </p:spPr>
        <p:txBody>
          <a:bodyPr wrap="none" rtlCol="0">
            <a:spAutoFit/>
          </a:bodyPr>
          <a:lstStyle/>
          <a:p>
            <a:r>
              <a:rPr kumimoji="1" lang="ja-JP" altLang="en-US" sz="3200" b="1" dirty="0" smtClean="0">
                <a:latin typeface="メイリオ" panose="020B0604030504040204" pitchFamily="50" charset="-128"/>
                <a:ea typeface="メイリオ" panose="020B0604030504040204" pitchFamily="50" charset="-128"/>
              </a:rPr>
              <a:t>世の中が変わった！</a:t>
            </a:r>
            <a:endParaRPr kumimoji="1" lang="ja-JP" altLang="en-US" sz="3200" b="1" dirty="0">
              <a:latin typeface="メイリオ" panose="020B0604030504040204" pitchFamily="50" charset="-128"/>
              <a:ea typeface="メイリオ" panose="020B0604030504040204" pitchFamily="50" charset="-128"/>
            </a:endParaRPr>
          </a:p>
        </p:txBody>
      </p:sp>
      <p:sp>
        <p:nvSpPr>
          <p:cNvPr id="4" name="正方形/長方形 3"/>
          <p:cNvSpPr/>
          <p:nvPr/>
        </p:nvSpPr>
        <p:spPr>
          <a:xfrm>
            <a:off x="240486" y="213644"/>
            <a:ext cx="6969460" cy="4377434"/>
          </a:xfrm>
          <a:prstGeom prst="rect">
            <a:avLst/>
          </a:prstGeom>
          <a:noFill/>
          <a:ln w="762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414496" y="1174758"/>
            <a:ext cx="6795450" cy="3416320"/>
          </a:xfrm>
          <a:prstGeom prst="rect">
            <a:avLst/>
          </a:prstGeom>
          <a:noFill/>
        </p:spPr>
        <p:txBody>
          <a:bodyPr wrap="none" rtlCol="0">
            <a:spAutoFit/>
          </a:bodyPr>
          <a:lstStyle/>
          <a:p>
            <a:r>
              <a:rPr lang="en-US" altLang="ja-JP" sz="2400" dirty="0">
                <a:latin typeface="メイリオ" panose="020B0604030504040204" pitchFamily="50" charset="-128"/>
                <a:ea typeface="メイリオ" panose="020B0604030504040204" pitchFamily="50" charset="-128"/>
              </a:rPr>
              <a:t>2000</a:t>
            </a:r>
            <a:r>
              <a:rPr lang="ja-JP" altLang="en-US" sz="2400" dirty="0">
                <a:latin typeface="メイリオ" panose="020B0604030504040204" pitchFamily="50" charset="-128"/>
                <a:ea typeface="メイリオ" panose="020B0604030504040204" pitchFamily="50" charset="-128"/>
              </a:rPr>
              <a:t>年　</a:t>
            </a:r>
            <a:r>
              <a:rPr lang="ja-JP" altLang="en-US" sz="2400" b="1" dirty="0">
                <a:latin typeface="メイリオ" panose="020B0604030504040204" pitchFamily="50" charset="-128"/>
                <a:ea typeface="メイリオ" panose="020B0604030504040204" pitchFamily="50" charset="-128"/>
              </a:rPr>
              <a:t>「旧交通バリアフリー法」</a:t>
            </a:r>
            <a:r>
              <a:rPr lang="ja-JP" altLang="en-US" sz="2400" dirty="0">
                <a:latin typeface="メイリオ" panose="020B0604030504040204" pitchFamily="50" charset="-128"/>
                <a:ea typeface="メイリオ" panose="020B0604030504040204" pitchFamily="50" charset="-128"/>
              </a:rPr>
              <a:t>の施行</a:t>
            </a:r>
          </a:p>
          <a:p>
            <a:endParaRPr kumimoji="1" lang="ja-JP" altLang="en-US" sz="2400" dirty="0">
              <a:latin typeface="メイリオ" panose="020B0604030504040204" pitchFamily="50" charset="-128"/>
              <a:ea typeface="メイリオ" panose="020B0604030504040204" pitchFamily="50" charset="-128"/>
            </a:endParaRPr>
          </a:p>
          <a:p>
            <a:r>
              <a:rPr lang="en-US" altLang="ja-JP" sz="2400" dirty="0">
                <a:latin typeface="メイリオ" panose="020B0604030504040204" pitchFamily="50" charset="-128"/>
                <a:ea typeface="メイリオ" panose="020B0604030504040204" pitchFamily="50" charset="-128"/>
              </a:rPr>
              <a:t>2006</a:t>
            </a:r>
            <a:r>
              <a:rPr lang="ja-JP" altLang="en-US" sz="2400" dirty="0">
                <a:latin typeface="メイリオ" panose="020B0604030504040204" pitchFamily="50" charset="-128"/>
                <a:ea typeface="メイリオ" panose="020B0604030504040204" pitchFamily="50" charset="-128"/>
              </a:rPr>
              <a:t>年　</a:t>
            </a:r>
            <a:r>
              <a:rPr lang="ja-JP" altLang="en-US" sz="2400" b="1" dirty="0">
                <a:latin typeface="メイリオ" panose="020B0604030504040204" pitchFamily="50" charset="-128"/>
                <a:ea typeface="メイリオ" panose="020B0604030504040204" pitchFamily="50" charset="-128"/>
              </a:rPr>
              <a:t>「障害者権利条約」</a:t>
            </a:r>
            <a:r>
              <a:rPr lang="ja-JP" altLang="en-US" sz="2400" dirty="0">
                <a:latin typeface="メイリオ" panose="020B0604030504040204" pitchFamily="50" charset="-128"/>
                <a:ea typeface="メイリオ" panose="020B0604030504040204" pitchFamily="50" charset="-128"/>
              </a:rPr>
              <a:t>が国連総会で</a:t>
            </a:r>
            <a:r>
              <a:rPr lang="ja-JP" altLang="en-US" sz="2400" dirty="0" smtClean="0">
                <a:latin typeface="メイリオ" panose="020B0604030504040204" pitchFamily="50" charset="-128"/>
                <a:ea typeface="メイリオ" panose="020B0604030504040204" pitchFamily="50" charset="-128"/>
              </a:rPr>
              <a:t>採択</a:t>
            </a:r>
          </a:p>
          <a:p>
            <a:endParaRPr kumimoji="1" lang="ja-JP" altLang="en-US" sz="2400" dirty="0">
              <a:latin typeface="メイリオ" panose="020B0604030504040204" pitchFamily="50" charset="-128"/>
              <a:ea typeface="メイリオ" panose="020B0604030504040204" pitchFamily="50" charset="-128"/>
            </a:endParaRPr>
          </a:p>
          <a:p>
            <a:r>
              <a:rPr lang="en-US" altLang="ja-JP" sz="2400" dirty="0">
                <a:latin typeface="メイリオ" panose="020B0604030504040204" pitchFamily="50" charset="-128"/>
                <a:ea typeface="メイリオ" panose="020B0604030504040204" pitchFamily="50" charset="-128"/>
              </a:rPr>
              <a:t>2014</a:t>
            </a:r>
            <a:r>
              <a:rPr lang="ja-JP" altLang="en-US" sz="2400" dirty="0">
                <a:latin typeface="メイリオ" panose="020B0604030504040204" pitchFamily="50" charset="-128"/>
                <a:ea typeface="メイリオ" panose="020B0604030504040204" pitchFamily="50" charset="-128"/>
              </a:rPr>
              <a:t>年　</a:t>
            </a:r>
            <a:r>
              <a:rPr lang="ja-JP" altLang="en-US" sz="2400" b="1" dirty="0">
                <a:latin typeface="メイリオ" panose="020B0604030504040204" pitchFamily="50" charset="-128"/>
                <a:ea typeface="メイリオ" panose="020B0604030504040204" pitchFamily="50" charset="-128"/>
              </a:rPr>
              <a:t>日本の</a:t>
            </a:r>
            <a:r>
              <a:rPr lang="ja-JP" altLang="en-US" sz="2400" dirty="0">
                <a:latin typeface="メイリオ" panose="020B0604030504040204" pitchFamily="50" charset="-128"/>
                <a:ea typeface="メイリオ" panose="020B0604030504040204" pitchFamily="50" charset="-128"/>
              </a:rPr>
              <a:t>「障害者権利条約」の締結</a:t>
            </a:r>
          </a:p>
          <a:p>
            <a:endParaRPr kumimoji="1" lang="ja-JP" altLang="en-US" sz="2400" dirty="0">
              <a:latin typeface="メイリオ" panose="020B0604030504040204" pitchFamily="50" charset="-128"/>
              <a:ea typeface="メイリオ" panose="020B0604030504040204" pitchFamily="50" charset="-128"/>
            </a:endParaRPr>
          </a:p>
          <a:p>
            <a:r>
              <a:rPr lang="en-US" altLang="ja-JP" sz="2400" dirty="0">
                <a:latin typeface="メイリオ" panose="020B0604030504040204" pitchFamily="50" charset="-128"/>
                <a:ea typeface="メイリオ" panose="020B0604030504040204" pitchFamily="50" charset="-128"/>
              </a:rPr>
              <a:t>2016</a:t>
            </a:r>
            <a:r>
              <a:rPr lang="ja-JP" altLang="en-US" sz="2400" dirty="0">
                <a:latin typeface="メイリオ" panose="020B0604030504040204" pitchFamily="50" charset="-128"/>
                <a:ea typeface="メイリオ" panose="020B0604030504040204" pitchFamily="50" charset="-128"/>
              </a:rPr>
              <a:t>年　</a:t>
            </a:r>
            <a:r>
              <a:rPr lang="ja-JP" altLang="en-US" sz="2400" b="1" dirty="0">
                <a:latin typeface="メイリオ" panose="020B0604030504040204" pitchFamily="50" charset="-128"/>
                <a:ea typeface="メイリオ" panose="020B0604030504040204" pitchFamily="50" charset="-128"/>
              </a:rPr>
              <a:t>「障害者差別解消法」</a:t>
            </a:r>
            <a:r>
              <a:rPr lang="ja-JP" altLang="en-US" sz="2400" dirty="0">
                <a:latin typeface="メイリオ" panose="020B0604030504040204" pitchFamily="50" charset="-128"/>
                <a:ea typeface="メイリオ" panose="020B0604030504040204" pitchFamily="50" charset="-128"/>
              </a:rPr>
              <a:t>の施行</a:t>
            </a:r>
          </a:p>
          <a:p>
            <a:r>
              <a:rPr lang="ja-JP" altLang="en-US" sz="2400" dirty="0">
                <a:latin typeface="メイリオ" panose="020B0604030504040204" pitchFamily="50" charset="-128"/>
                <a:ea typeface="メイリオ" panose="020B0604030504040204" pitchFamily="50" charset="-128"/>
              </a:rPr>
              <a:t>　　　　　　</a:t>
            </a:r>
            <a:r>
              <a:rPr kumimoji="1" lang="ja-JP" altLang="en-US" sz="2400" dirty="0">
                <a:latin typeface="メイリオ" panose="020B0604030504040204" pitchFamily="50" charset="-128"/>
                <a:ea typeface="メイリオ" panose="020B0604030504040204" pitchFamily="50" charset="-128"/>
              </a:rPr>
              <a:t>●不当な差別取扱いの禁止</a:t>
            </a:r>
          </a:p>
          <a:p>
            <a:r>
              <a:rPr lang="ja-JP" altLang="en-US" sz="2400" dirty="0">
                <a:latin typeface="メイリオ" panose="020B0604030504040204" pitchFamily="50" charset="-128"/>
                <a:ea typeface="メイリオ" panose="020B0604030504040204" pitchFamily="50" charset="-128"/>
              </a:rPr>
              <a:t>　　　　　　●合理的配慮の提供</a:t>
            </a:r>
            <a:endParaRPr kumimoji="1" lang="ja-JP" altLang="en-US" sz="2400" dirty="0">
              <a:latin typeface="メイリオ" panose="020B0604030504040204" pitchFamily="50" charset="-128"/>
              <a:ea typeface="メイリオ" panose="020B0604030504040204" pitchFamily="50" charset="-128"/>
            </a:endParaRPr>
          </a:p>
        </p:txBody>
      </p:sp>
      <p:sp>
        <p:nvSpPr>
          <p:cNvPr id="8" name="正方形/長方形 7"/>
          <p:cNvSpPr/>
          <p:nvPr/>
        </p:nvSpPr>
        <p:spPr>
          <a:xfrm>
            <a:off x="7649307" y="213644"/>
            <a:ext cx="4126777" cy="4377434"/>
          </a:xfrm>
          <a:prstGeom prst="rect">
            <a:avLst/>
          </a:prstGeom>
          <a:noFill/>
          <a:ln w="762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7775064" y="477397"/>
            <a:ext cx="3830781" cy="2062103"/>
          </a:xfrm>
          <a:prstGeom prst="rect">
            <a:avLst/>
          </a:prstGeom>
          <a:noFill/>
        </p:spPr>
        <p:txBody>
          <a:bodyPr wrap="square" rtlCol="0">
            <a:spAutoFit/>
          </a:bodyPr>
          <a:lstStyle/>
          <a:p>
            <a:r>
              <a:rPr kumimoji="1" lang="ja-JP" altLang="en-US" sz="3200" b="1" dirty="0" smtClean="0">
                <a:latin typeface="メイリオ" panose="020B0604030504040204" pitchFamily="50" charset="-128"/>
                <a:ea typeface="メイリオ" panose="020B0604030504040204" pitchFamily="50" charset="-128"/>
              </a:rPr>
              <a:t>世界の多様な人が来訪する「</a:t>
            </a:r>
            <a:r>
              <a:rPr kumimoji="1" lang="en-US" altLang="ja-JP" sz="3200" b="1" dirty="0" smtClean="0">
                <a:latin typeface="メイリオ" panose="020B0604030504040204" pitchFamily="50" charset="-128"/>
                <a:ea typeface="メイリオ" panose="020B0604030504040204" pitchFamily="50" charset="-128"/>
              </a:rPr>
              <a:t>2020</a:t>
            </a:r>
            <a:r>
              <a:rPr kumimoji="1" lang="ja-JP" altLang="en-US" sz="3200" b="1" dirty="0">
                <a:latin typeface="メイリオ" panose="020B0604030504040204" pitchFamily="50" charset="-128"/>
                <a:ea typeface="メイリオ" panose="020B0604030504040204" pitchFamily="50" charset="-128"/>
              </a:rPr>
              <a:t>年オリ・</a:t>
            </a:r>
            <a:r>
              <a:rPr kumimoji="1" lang="ja-JP" altLang="en-US" sz="3200" b="1" dirty="0" smtClean="0">
                <a:latin typeface="メイリオ" panose="020B0604030504040204" pitchFamily="50" charset="-128"/>
                <a:ea typeface="メイリオ" panose="020B0604030504040204" pitchFamily="50" charset="-128"/>
              </a:rPr>
              <a:t>パラ開催」が契機に！</a:t>
            </a:r>
            <a:endParaRPr kumimoji="1" lang="ja-JP" altLang="en-US" sz="3200" b="1"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1494109" y="5423268"/>
            <a:ext cx="10281975" cy="1077218"/>
          </a:xfrm>
          <a:prstGeom prst="rect">
            <a:avLst/>
          </a:prstGeom>
          <a:noFill/>
        </p:spPr>
        <p:txBody>
          <a:bodyPr wrap="square" rtlCol="0">
            <a:spAutoFit/>
          </a:bodyPr>
          <a:lstStyle/>
          <a:p>
            <a:r>
              <a:rPr lang="ja-JP" altLang="en-US" sz="3200" b="1" dirty="0" smtClean="0">
                <a:latin typeface="メイリオ" panose="020B0604030504040204" pitchFamily="50" charset="-128"/>
                <a:ea typeface="メイリオ" panose="020B0604030504040204" pitchFamily="50" charset="-128"/>
              </a:rPr>
              <a:t>公共交通としてのバスは、</a:t>
            </a:r>
            <a:endParaRPr lang="ja-JP" altLang="en-US" sz="3200" b="1" dirty="0">
              <a:latin typeface="メイリオ" panose="020B0604030504040204" pitchFamily="50" charset="-128"/>
              <a:ea typeface="メイリオ" panose="020B0604030504040204" pitchFamily="50" charset="-128"/>
            </a:endParaRPr>
          </a:p>
          <a:p>
            <a:r>
              <a:rPr lang="ja-JP" altLang="en-US" sz="3200" b="1" dirty="0">
                <a:solidFill>
                  <a:schemeClr val="accent2"/>
                </a:solidFill>
                <a:latin typeface="メイリオ" panose="020B0604030504040204" pitchFamily="50" charset="-128"/>
                <a:ea typeface="メイリオ" panose="020B0604030504040204" pitchFamily="50" charset="-128"/>
              </a:rPr>
              <a:t>誰</a:t>
            </a:r>
            <a:r>
              <a:rPr lang="ja-JP" altLang="en-US" sz="3200" b="1" dirty="0" smtClean="0">
                <a:solidFill>
                  <a:schemeClr val="accent2"/>
                </a:solidFill>
                <a:latin typeface="メイリオ" panose="020B0604030504040204" pitchFamily="50" charset="-128"/>
                <a:ea typeface="メイリオ" panose="020B0604030504040204" pitchFamily="50" charset="-128"/>
              </a:rPr>
              <a:t>もが移動できる手段</a:t>
            </a:r>
            <a:r>
              <a:rPr lang="ja-JP" altLang="en-US" sz="3200" b="1" dirty="0" smtClean="0">
                <a:latin typeface="メイリオ" panose="020B0604030504040204" pitchFamily="50" charset="-128"/>
                <a:ea typeface="メイリオ" panose="020B0604030504040204" pitchFamily="50" charset="-128"/>
              </a:rPr>
              <a:t>としての対応が求められている</a:t>
            </a:r>
          </a:p>
        </p:txBody>
      </p:sp>
      <p:sp>
        <p:nvSpPr>
          <p:cNvPr id="2" name="下矢印 1"/>
          <p:cNvSpPr/>
          <p:nvPr/>
        </p:nvSpPr>
        <p:spPr>
          <a:xfrm>
            <a:off x="4431323" y="4448908"/>
            <a:ext cx="808892" cy="66575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下矢印 10"/>
          <p:cNvSpPr/>
          <p:nvPr/>
        </p:nvSpPr>
        <p:spPr>
          <a:xfrm>
            <a:off x="7860449" y="4448908"/>
            <a:ext cx="808892" cy="66575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73915" y="2915927"/>
            <a:ext cx="2303204" cy="1298723"/>
          </a:xfrm>
          <a:prstGeom prst="rect">
            <a:avLst/>
          </a:prstGeom>
        </p:spPr>
      </p:pic>
    </p:spTree>
    <p:extLst>
      <p:ext uri="{BB962C8B-B14F-4D97-AF65-F5344CB8AC3E}">
        <p14:creationId xmlns:p14="http://schemas.microsoft.com/office/powerpoint/2010/main" val="68590250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2486</TotalTime>
  <Words>857</Words>
  <PresentationFormat>ワイド画面</PresentationFormat>
  <Paragraphs>226</Paragraphs>
  <Slides>12</Slides>
  <Notes>12</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0</vt:i4>
      </vt:variant>
      <vt:variant>
        <vt:lpstr>スライド タイトル</vt:lpstr>
      </vt:variant>
      <vt:variant>
        <vt:i4>12</vt:i4>
      </vt:variant>
    </vt:vector>
  </HeadingPairs>
  <TitlesOfParts>
    <vt:vector size="17" baseType="lpstr">
      <vt:lpstr>メイリオ</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2019-01-27T23:50:23Z</cp:lastPrinted>
  <dcterms:created xsi:type="dcterms:W3CDTF">2018-12-05T06:53:16Z</dcterms:created>
  <dcterms:modified xsi:type="dcterms:W3CDTF">2019-04-03T09:34:02Z</dcterms:modified>
</cp:coreProperties>
</file>