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3" r:id="rId2"/>
    <p:sldId id="256" r:id="rId3"/>
    <p:sldId id="304" r:id="rId4"/>
    <p:sldId id="272" r:id="rId5"/>
    <p:sldId id="317" r:id="rId6"/>
    <p:sldId id="305" r:id="rId7"/>
    <p:sldId id="279" r:id="rId8"/>
    <p:sldId id="306" r:id="rId9"/>
    <p:sldId id="315" r:id="rId10"/>
    <p:sldId id="314" r:id="rId11"/>
    <p:sldId id="285" r:id="rId12"/>
    <p:sldId id="308" r:id="rId13"/>
    <p:sldId id="307" r:id="rId14"/>
    <p:sldId id="291" r:id="rId15"/>
    <p:sldId id="316" r:id="rId16"/>
    <p:sldId id="318" r:id="rId17"/>
    <p:sldId id="310" r:id="rId18"/>
    <p:sldId id="298" r:id="rId19"/>
    <p:sldId id="312" r:id="rId20"/>
    <p:sldId id="301" r:id="rId21"/>
    <p:sldId id="313" r:id="rId22"/>
    <p:sldId id="319" r:id="rId23"/>
    <p:sldId id="302" r:id="rId24"/>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63107" autoAdjust="0"/>
  </p:normalViewPr>
  <p:slideViewPr>
    <p:cSldViewPr snapToGrid="0">
      <p:cViewPr varScale="1">
        <p:scale>
          <a:sx n="70" d="100"/>
          <a:sy n="70" d="100"/>
        </p:scale>
        <p:origin x="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DEB9D42-57E0-46AE-B3FC-7E35F8B5010E}" type="datetimeFigureOut">
              <a:rPr kumimoji="1" lang="ja-JP" altLang="en-US" smtClean="0"/>
              <a:t>2019/4/3</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D76199E-8AD4-4737-94DC-FC2D999A0546}" type="slidenum">
              <a:rPr kumimoji="1" lang="ja-JP" altLang="en-US" smtClean="0"/>
              <a:t>‹#›</a:t>
            </a:fld>
            <a:endParaRPr kumimoji="1" lang="ja-JP" altLang="en-US"/>
          </a:p>
        </p:txBody>
      </p:sp>
    </p:spTree>
    <p:extLst>
      <p:ext uri="{BB962C8B-B14F-4D97-AF65-F5344CB8AC3E}">
        <p14:creationId xmlns:p14="http://schemas.microsoft.com/office/powerpoint/2010/main" val="1982121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⓪講師の自己紹介とアイスブレイク</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講師の自己紹介</a:t>
            </a: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●バスにおける接遇の場面などの</a:t>
            </a:r>
            <a:r>
              <a:rPr kumimoji="1" lang="ja-JP" altLang="ja-JP" sz="1200" kern="1200" dirty="0" smtClean="0">
                <a:solidFill>
                  <a:schemeClr val="tx1"/>
                </a:solidFill>
                <a:effectLst/>
                <a:latin typeface="+mn-lt"/>
                <a:ea typeface="+mn-ea"/>
                <a:cs typeface="+mn-cs"/>
              </a:rPr>
              <a:t>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352418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車内では、車椅子スペースなどに誘導し、進行方向に向いていただいて、ブレーキをかけ、確実に固定装置を装着します。</a:t>
            </a:r>
          </a:p>
          <a:p>
            <a:endParaRPr kumimoji="1" lang="ja-JP" altLang="en-US" dirty="0" smtClean="0"/>
          </a:p>
          <a:p>
            <a:r>
              <a:rPr kumimoji="1" lang="ja-JP" altLang="en-US" dirty="0" smtClean="0"/>
              <a:t>支援の申し出があれば、</a:t>
            </a:r>
            <a:r>
              <a:rPr kumimoji="1" lang="ja-JP" altLang="en-US" b="1" u="sng" dirty="0" smtClean="0"/>
              <a:t>乗換</a:t>
            </a:r>
            <a:r>
              <a:rPr kumimoji="1" lang="ja-JP" altLang="en-US" dirty="0" smtClean="0"/>
              <a:t>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10</a:t>
            </a:fld>
            <a:endParaRPr kumimoji="1" lang="ja-JP" altLang="en-US"/>
          </a:p>
        </p:txBody>
      </p:sp>
    </p:spTree>
    <p:extLst>
      <p:ext uri="{BB962C8B-B14F-4D97-AF65-F5344CB8AC3E}">
        <p14:creationId xmlns:p14="http://schemas.microsoft.com/office/powerpoint/2010/main" val="219250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視覚障害者</a:t>
            </a:r>
            <a:r>
              <a:rPr kumimoji="1" lang="ja-JP" altLang="en-US" dirty="0" smtClean="0"/>
              <a:t>は、文字情報や周囲の様子が見えない、見えにくいなどの状況があります。</a:t>
            </a:r>
          </a:p>
          <a:p>
            <a:endParaRPr kumimoji="1" lang="ja-JP" altLang="en-US" dirty="0" smtClean="0"/>
          </a:p>
          <a:p>
            <a:r>
              <a:rPr kumimoji="1" lang="ja-JP" altLang="en-US" dirty="0" smtClean="0"/>
              <a:t>困っている様子の場合には、支援が必要かを確認して対応しましょう。</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11</a:t>
            </a:fld>
            <a:endParaRPr kumimoji="1" lang="ja-JP" altLang="en-US"/>
          </a:p>
        </p:txBody>
      </p:sp>
    </p:spTree>
    <p:extLst>
      <p:ext uri="{BB962C8B-B14F-4D97-AF65-F5344CB8AC3E}">
        <p14:creationId xmlns:p14="http://schemas.microsoft.com/office/powerpoint/2010/main" val="289684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事前問合せ、チケット購入</a:t>
            </a:r>
            <a:r>
              <a:rPr kumimoji="1" lang="ja-JP" altLang="en-US" dirty="0" smtClean="0"/>
              <a:t>のときには、盲導犬を使用しているのかなどを確認する必要があります。</a:t>
            </a:r>
          </a:p>
          <a:p>
            <a:r>
              <a:rPr kumimoji="1" lang="ja-JP" altLang="en-US" b="0" dirty="0" smtClean="0"/>
              <a:t>また、発券機の利用に困っている様子の場合には、支援の要否をまず確認し、目的地の確認、金銭の授受を正確に行います。</a:t>
            </a:r>
          </a:p>
          <a:p>
            <a:r>
              <a:rPr kumimoji="1" lang="ja-JP" altLang="en-US" b="0" dirty="0" smtClean="0"/>
              <a:t>お客さまが自分で購入するために誘導を希望された場合には、画面の内容を説明し、テンキーなどに手を誘導します。</a:t>
            </a:r>
          </a:p>
          <a:p>
            <a:endParaRPr kumimoji="1" lang="ja-JP" alt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乗降時、運賃支払い、車内</a:t>
            </a:r>
            <a:r>
              <a:rPr kumimoji="1" lang="ja-JP" altLang="en-US" b="0" dirty="0" smtClean="0"/>
              <a:t>においては、</a:t>
            </a:r>
            <a:r>
              <a:rPr kumimoji="1" lang="ja-JP" altLang="en-US" dirty="0" smtClean="0"/>
              <a:t>まずバス停では正着して利用がしやすいよいにします。</a:t>
            </a:r>
          </a:p>
          <a:p>
            <a:r>
              <a:rPr kumimoji="1" lang="ja-JP" altLang="en-US" b="0" dirty="0" smtClean="0"/>
              <a:t>また、バス停で白杖使用者や盲導犬使用者がお待ちの場合には、マイクで声をかけます。</a:t>
            </a:r>
          </a:p>
          <a:p>
            <a:r>
              <a:rPr kumimoji="1" lang="ja-JP" altLang="en-US" b="0" dirty="0" smtClean="0"/>
              <a:t>また、車内でも</a:t>
            </a:r>
            <a:r>
              <a:rPr kumimoji="1" lang="ja-JP" altLang="en-US" b="1" dirty="0" smtClean="0"/>
              <a:t>発車や停車などの状況を</a:t>
            </a:r>
            <a:r>
              <a:rPr kumimoji="1" lang="ja-JP" altLang="en-US" b="0" dirty="0" smtClean="0"/>
              <a:t>アナウンスで説明し、</a:t>
            </a:r>
            <a:r>
              <a:rPr kumimoji="1" lang="ja-JP" altLang="en-US" b="1" dirty="0" smtClean="0"/>
              <a:t>急停止などの場合には、「急停止します！」など短く伝えます</a:t>
            </a:r>
            <a:r>
              <a:rPr kumimoji="1" lang="ja-JP" altLang="en-US" b="0" dirty="0" smtClean="0"/>
              <a:t>。</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12</a:t>
            </a:fld>
            <a:endParaRPr kumimoji="1" lang="ja-JP" altLang="en-US"/>
          </a:p>
        </p:txBody>
      </p:sp>
    </p:spTree>
    <p:extLst>
      <p:ext uri="{BB962C8B-B14F-4D97-AF65-F5344CB8AC3E}">
        <p14:creationId xmlns:p14="http://schemas.microsoft.com/office/powerpoint/2010/main" val="2453055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乗車の際には、着席しているか、手すりにつかまっているかを確認してから出発します。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指定席がある場合には、支援の要否を確認した上で、座席まで誘導し、車内の状況がわかるよう、設備などについて説明します。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1" u="sng" kern="1200" dirty="0" smtClean="0">
                <a:solidFill>
                  <a:schemeClr val="tx1"/>
                </a:solidFill>
                <a:effectLst/>
                <a:latin typeface="+mn-lt"/>
                <a:ea typeface="+mn-ea"/>
                <a:cs typeface="+mn-cs"/>
              </a:rPr>
              <a:t>色覚に異常がある人</a:t>
            </a:r>
            <a:r>
              <a:rPr kumimoji="1" lang="ja-JP" altLang="ja-JP" sz="1200" kern="1200" dirty="0" smtClean="0">
                <a:solidFill>
                  <a:schemeClr val="tx1"/>
                </a:solidFill>
                <a:effectLst/>
                <a:latin typeface="+mn-lt"/>
                <a:ea typeface="+mn-ea"/>
                <a:cs typeface="+mn-cs"/>
              </a:rPr>
              <a:t>もいます。色別で情報表示をしていてわからないなどの支援を求められた場合には、</a:t>
            </a:r>
            <a:endParaRPr kumimoji="1" lang="ja-JP" alt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情報を提供しましょう。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支援の申し出があれば、</a:t>
            </a:r>
            <a:r>
              <a:rPr kumimoji="1" lang="ja-JP" altLang="en-US" b="1" u="sng" dirty="0" smtClean="0"/>
              <a:t>乗換</a:t>
            </a:r>
            <a:r>
              <a:rPr kumimoji="1" lang="ja-JP" altLang="en-US" dirty="0" smtClean="0"/>
              <a:t>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13</a:t>
            </a:fld>
            <a:endParaRPr kumimoji="1" lang="ja-JP" altLang="en-US"/>
          </a:p>
        </p:txBody>
      </p:sp>
    </p:spTree>
    <p:extLst>
      <p:ext uri="{BB962C8B-B14F-4D97-AF65-F5344CB8AC3E}">
        <p14:creationId xmlns:p14="http://schemas.microsoft.com/office/powerpoint/2010/main" val="321502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聴覚障害者、言語障害者</a:t>
            </a:r>
            <a:r>
              <a:rPr kumimoji="1" lang="ja-JP" altLang="en-US" dirty="0" smtClean="0"/>
              <a:t>は、乗務員の声が聞こえない、聞こえにくい、</a:t>
            </a:r>
          </a:p>
          <a:p>
            <a:r>
              <a:rPr kumimoji="1" lang="ja-JP" altLang="en-US" dirty="0" smtClean="0"/>
              <a:t>自分の要求が伝えられないなどの状況があります。</a:t>
            </a:r>
          </a:p>
          <a:p>
            <a:endParaRPr kumimoji="1" lang="ja-JP" altLang="en-US" dirty="0" smtClean="0"/>
          </a:p>
          <a:p>
            <a:r>
              <a:rPr kumimoji="1" lang="ja-JP" altLang="en-US" dirty="0" smtClean="0"/>
              <a:t>困っている様子の場合には、支援が必要かを確認して対応しましょう。</a:t>
            </a:r>
          </a:p>
          <a:p>
            <a:endParaRPr kumimoji="1" lang="ja-JP" altLang="en-US"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14</a:t>
            </a:fld>
            <a:endParaRPr kumimoji="1" lang="ja-JP" altLang="en-US"/>
          </a:p>
        </p:txBody>
      </p:sp>
    </p:spTree>
    <p:extLst>
      <p:ext uri="{BB962C8B-B14F-4D97-AF65-F5344CB8AC3E}">
        <p14:creationId xmlns:p14="http://schemas.microsoft.com/office/powerpoint/2010/main" val="955363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事前の問合せやチケット購入時</a:t>
            </a:r>
            <a:r>
              <a:rPr kumimoji="1" lang="ja-JP" altLang="en-US" dirty="0" smtClean="0"/>
              <a:t>などにおいては、</a:t>
            </a:r>
          </a:p>
          <a:p>
            <a:r>
              <a:rPr kumimoji="1" lang="ja-JP" altLang="en-US" dirty="0" smtClean="0"/>
              <a:t>聴導犬を使用しているのかなどを確認する必要があります。ただし、音声では伝わらないため、</a:t>
            </a:r>
          </a:p>
          <a:p>
            <a:r>
              <a:rPr kumimoji="1" lang="ja-JP" altLang="en-US" dirty="0" smtClean="0"/>
              <a:t>ファックスやインターネットでの問い合わせをできるようにしておくことが重要です。</a:t>
            </a:r>
          </a:p>
          <a:p>
            <a:endParaRPr kumimoji="1" lang="ja-JP" altLang="en-US" dirty="0" smtClean="0"/>
          </a:p>
          <a:p>
            <a:r>
              <a:rPr kumimoji="1" lang="ja-JP" altLang="en-US" dirty="0" smtClean="0"/>
              <a:t>また、</a:t>
            </a:r>
            <a:r>
              <a:rPr kumimoji="1" lang="ja-JP" altLang="en-US" b="1" u="sng" dirty="0" smtClean="0"/>
              <a:t>乗降時、運転支払い、車内</a:t>
            </a:r>
            <a:r>
              <a:rPr kumimoji="1" lang="ja-JP" altLang="en-US" dirty="0" smtClean="0"/>
              <a:t>においては、</a:t>
            </a:r>
          </a:p>
          <a:p>
            <a:r>
              <a:rPr kumimoji="1" lang="ja-JP" altLang="en-US" dirty="0" smtClean="0"/>
              <a:t>遅れなどの情報や、次のバス停について情報版の表示で伝えられない場合には、筆談や身振り手振りでお伝えします。</a:t>
            </a:r>
          </a:p>
          <a:p>
            <a:endParaRPr kumimoji="1" lang="ja-JP" altLang="en-US" dirty="0" smtClean="0"/>
          </a:p>
          <a:p>
            <a:r>
              <a:rPr kumimoji="1" lang="ja-JP" altLang="en-US" dirty="0" smtClean="0"/>
              <a:t>支援の申し出があれば、乗換の経路を具体的にご案内します。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15</a:t>
            </a:fld>
            <a:endParaRPr kumimoji="1" lang="ja-JP" altLang="en-US"/>
          </a:p>
        </p:txBody>
      </p:sp>
    </p:spTree>
    <p:extLst>
      <p:ext uri="{BB962C8B-B14F-4D97-AF65-F5344CB8AC3E}">
        <p14:creationId xmlns:p14="http://schemas.microsoft.com/office/powerpoint/2010/main" val="346880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発達障害者、知的障害者、</a:t>
            </a:r>
            <a:r>
              <a:rPr kumimoji="1" lang="ja-JP" altLang="ja-JP" sz="1200" b="1" u="sng" kern="1200" smtClean="0">
                <a:solidFill>
                  <a:schemeClr val="tx1"/>
                </a:solidFill>
                <a:effectLst/>
                <a:latin typeface="+mn-lt"/>
                <a:ea typeface="+mn-ea"/>
                <a:cs typeface="+mn-cs"/>
              </a:rPr>
              <a:t>精神障害者</a:t>
            </a:r>
            <a:r>
              <a:rPr kumimoji="1" lang="ja-JP" altLang="ja-JP" sz="1200" kern="120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、コミュニケーションが</a:t>
            </a:r>
            <a:r>
              <a:rPr kumimoji="1" lang="ja-JP" altLang="ja-JP" sz="1200" kern="1200" smtClean="0">
                <a:solidFill>
                  <a:schemeClr val="tx1"/>
                </a:solidFill>
                <a:effectLst/>
                <a:latin typeface="+mn-lt"/>
                <a:ea typeface="+mn-ea"/>
                <a:cs typeface="+mn-cs"/>
              </a:rPr>
              <a:t>苦手な</a:t>
            </a:r>
            <a:r>
              <a:rPr kumimoji="1" lang="ja-JP" altLang="en-US" sz="1200" kern="1200" smtClean="0">
                <a:solidFill>
                  <a:schemeClr val="tx1"/>
                </a:solidFill>
                <a:effectLst/>
                <a:latin typeface="+mn-lt"/>
                <a:ea typeface="+mn-ea"/>
                <a:cs typeface="+mn-cs"/>
              </a:rPr>
              <a:t>傾向があります。</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16</a:t>
            </a:fld>
            <a:endParaRPr kumimoji="1" lang="ja-JP" altLang="en-US"/>
          </a:p>
        </p:txBody>
      </p:sp>
    </p:spTree>
    <p:extLst>
      <p:ext uri="{BB962C8B-B14F-4D97-AF65-F5344CB8AC3E}">
        <p14:creationId xmlns:p14="http://schemas.microsoft.com/office/powerpoint/2010/main" val="2734253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事前の問合せ、チケット購入時</a:t>
            </a:r>
            <a:r>
              <a:rPr kumimoji="1" lang="ja-JP" altLang="ja-JP" sz="1200" kern="1200" dirty="0" smtClean="0">
                <a:solidFill>
                  <a:schemeClr val="tx1"/>
                </a:solidFill>
                <a:effectLst/>
                <a:latin typeface="+mn-lt"/>
                <a:ea typeface="+mn-ea"/>
                <a:cs typeface="+mn-cs"/>
              </a:rPr>
              <a:t>などにおいては、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説明がわからない様子の場合には、ゆっくり、はっきり、具体的に対応し、理解しているかを確認します。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乗降時や支払い時</a:t>
            </a:r>
            <a:r>
              <a:rPr kumimoji="1" lang="ja-JP" altLang="ja-JP" sz="1200" kern="1200" dirty="0" smtClean="0">
                <a:solidFill>
                  <a:schemeClr val="tx1"/>
                </a:solidFill>
                <a:effectLst/>
                <a:latin typeface="+mn-lt"/>
                <a:ea typeface="+mn-ea"/>
                <a:cs typeface="+mn-cs"/>
              </a:rPr>
              <a:t>、支払いなどが分からない様子の場合には、ゆっくり、はっきり、具体的に説明します。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ウロウロする、大声を上げる、また、パニックなどを起こしてしまう場合もあります。</a:t>
            </a:r>
            <a:endParaRPr kumimoji="1" lang="ja-JP" altLang="en-US" sz="1200" b="1" u="sng"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その場合にはやさしく話しかけ、落ち着かせることが重要</a:t>
            </a:r>
            <a:r>
              <a:rPr kumimoji="1" lang="ja-JP" altLang="ja-JP" sz="1200" kern="1200" dirty="0" smtClean="0">
                <a:solidFill>
                  <a:schemeClr val="tx1"/>
                </a:solidFill>
                <a:effectLst/>
                <a:latin typeface="+mn-lt"/>
                <a:ea typeface="+mn-ea"/>
                <a:cs typeface="+mn-cs"/>
              </a:rPr>
              <a:t>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他のお客様とのトラブルが生じてしまった場合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周囲のお客様への理解を求める声かけ</a:t>
            </a:r>
            <a:r>
              <a:rPr kumimoji="1" lang="ja-JP" altLang="ja-JP" sz="1200" kern="1200" dirty="0" smtClean="0">
                <a:solidFill>
                  <a:schemeClr val="tx1"/>
                </a:solidFill>
                <a:effectLst/>
                <a:latin typeface="+mn-lt"/>
                <a:ea typeface="+mn-ea"/>
                <a:cs typeface="+mn-cs"/>
              </a:rPr>
              <a:t>をしましょう。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ただし、</a:t>
            </a:r>
            <a:r>
              <a:rPr kumimoji="1" lang="ja-JP" altLang="ja-JP" sz="1200" b="1" u="sng" kern="1200" dirty="0" smtClean="0">
                <a:solidFill>
                  <a:schemeClr val="tx1"/>
                </a:solidFill>
                <a:effectLst/>
                <a:latin typeface="+mn-lt"/>
                <a:ea typeface="+mn-ea"/>
                <a:cs typeface="+mn-cs"/>
              </a:rPr>
              <a:t>必要以上に注目を集めないようにも配慮</a:t>
            </a:r>
            <a:r>
              <a:rPr kumimoji="1" lang="ja-JP" altLang="ja-JP" sz="1200" kern="1200" dirty="0" smtClean="0">
                <a:solidFill>
                  <a:schemeClr val="tx1"/>
                </a:solidFill>
                <a:effectLst/>
                <a:latin typeface="+mn-lt"/>
                <a:ea typeface="+mn-ea"/>
                <a:cs typeface="+mn-cs"/>
              </a:rPr>
              <a:t>も必要です。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支援の申し出があれば、</a:t>
            </a:r>
            <a:r>
              <a:rPr kumimoji="1" lang="ja-JP" altLang="ja-JP" sz="1200" b="1" u="sng" kern="1200" dirty="0" smtClean="0">
                <a:solidFill>
                  <a:schemeClr val="tx1"/>
                </a:solidFill>
                <a:effectLst/>
                <a:latin typeface="+mn-lt"/>
                <a:ea typeface="+mn-ea"/>
                <a:cs typeface="+mn-cs"/>
              </a:rPr>
              <a:t>乗換</a:t>
            </a:r>
            <a:r>
              <a:rPr kumimoji="1" lang="ja-JP" altLang="ja-JP" sz="1200" kern="1200" dirty="0" smtClean="0">
                <a:solidFill>
                  <a:schemeClr val="tx1"/>
                </a:solidFill>
                <a:effectLst/>
                <a:latin typeface="+mn-lt"/>
                <a:ea typeface="+mn-ea"/>
                <a:cs typeface="+mn-cs"/>
              </a:rPr>
              <a:t>の経路を具体的にご案内します。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17</a:t>
            </a:fld>
            <a:endParaRPr kumimoji="1" lang="ja-JP" altLang="en-US"/>
          </a:p>
        </p:txBody>
      </p:sp>
    </p:spTree>
    <p:extLst>
      <p:ext uri="{BB962C8B-B14F-4D97-AF65-F5344CB8AC3E}">
        <p14:creationId xmlns:p14="http://schemas.microsoft.com/office/powerpoint/2010/main" val="4118526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内部障害者</a:t>
            </a:r>
            <a:r>
              <a:rPr kumimoji="1" lang="ja-JP" altLang="en-US" dirty="0" smtClean="0"/>
              <a:t>は、外見ではわからない場合が多いですが、体調が変化しやすいなどの状況があります。</a:t>
            </a:r>
          </a:p>
          <a:p>
            <a:endParaRPr kumimoji="1" lang="ja-JP" altLang="en-US" dirty="0" smtClean="0"/>
          </a:p>
          <a:p>
            <a:r>
              <a:rPr kumimoji="1" lang="ja-JP" altLang="en-US" dirty="0" smtClean="0"/>
              <a:t>困っている様子の場合には、支援が必要かを確認して対応しましょう。</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18</a:t>
            </a:fld>
            <a:endParaRPr kumimoji="1" lang="ja-JP" altLang="en-US"/>
          </a:p>
        </p:txBody>
      </p:sp>
    </p:spTree>
    <p:extLst>
      <p:ext uri="{BB962C8B-B14F-4D97-AF65-F5344CB8AC3E}">
        <p14:creationId xmlns:p14="http://schemas.microsoft.com/office/powerpoint/2010/main" val="1428245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事前の問合せ、チケット購入時</a:t>
            </a:r>
            <a:r>
              <a:rPr kumimoji="1" lang="ja-JP" altLang="en-US" dirty="0" smtClean="0"/>
              <a:t>などにおいては、必要な支援事項があれば確認します。</a:t>
            </a:r>
          </a:p>
          <a:p>
            <a:r>
              <a:rPr kumimoji="1" lang="ja-JP" altLang="en-US" dirty="0" smtClean="0"/>
              <a:t>また、乗降時に具合が悪くなったなどの申し出があれば、支援が必要かを確認し、</a:t>
            </a:r>
          </a:p>
          <a:p>
            <a:r>
              <a:rPr kumimoji="1" lang="ja-JP" altLang="en-US" dirty="0" smtClean="0"/>
              <a:t>どんな支援をすべきかを聞いて対応します。</a:t>
            </a:r>
          </a:p>
          <a:p>
            <a:endParaRPr kumimoji="1" lang="ja-JP" altLang="en-US" dirty="0" smtClean="0"/>
          </a:p>
          <a:p>
            <a:r>
              <a:rPr kumimoji="1" lang="ja-JP" altLang="en-US" b="1" u="sng" dirty="0" smtClean="0"/>
              <a:t>車内</a:t>
            </a:r>
            <a:r>
              <a:rPr kumimoji="1" lang="ja-JP" altLang="en-US" dirty="0" smtClean="0"/>
              <a:t>で具合が悪いなどの申し出があった場合には、どのような支援が必要かを聞き、対応します。</a:t>
            </a:r>
          </a:p>
          <a:p>
            <a:endParaRPr kumimoji="1" lang="ja-JP" altLang="en-US" dirty="0" smtClean="0"/>
          </a:p>
          <a:p>
            <a:r>
              <a:rPr kumimoji="1" lang="ja-JP" altLang="en-US" dirty="0" smtClean="0"/>
              <a:t>支援の申し出があれば、</a:t>
            </a:r>
            <a:r>
              <a:rPr kumimoji="1" lang="ja-JP" altLang="en-US" b="1" u="sng" dirty="0" smtClean="0"/>
              <a:t>乗換</a:t>
            </a:r>
            <a:r>
              <a:rPr kumimoji="1" lang="ja-JP" altLang="en-US" dirty="0" smtClean="0"/>
              <a:t>の経路を具体的にご案内します。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19</a:t>
            </a:fld>
            <a:endParaRPr kumimoji="1" lang="ja-JP" altLang="en-US"/>
          </a:p>
        </p:txBody>
      </p:sp>
    </p:spTree>
    <p:extLst>
      <p:ext uri="{BB962C8B-B14F-4D97-AF65-F5344CB8AC3E}">
        <p14:creationId xmlns:p14="http://schemas.microsoft.com/office/powerpoint/2010/main" val="41066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急激に増加している高齢者、また、</a:t>
            </a:r>
            <a:r>
              <a:rPr kumimoji="1" lang="ja-JP" altLang="en-US" dirty="0" smtClean="0"/>
              <a:t>障害のある人</a:t>
            </a:r>
            <a:r>
              <a:rPr kumimoji="1" lang="ja-JP" altLang="en-US" dirty="0" smtClean="0"/>
              <a:t>が問題なく移動できるよう、</a:t>
            </a:r>
          </a:p>
          <a:p>
            <a:r>
              <a:rPr kumimoji="1" lang="ja-JP" altLang="en-US" dirty="0" smtClean="0"/>
              <a:t>身近な公共交通手段であるバスには、接遇対応が求められています。</a:t>
            </a:r>
          </a:p>
          <a:p>
            <a:endParaRPr kumimoji="1" lang="ja-JP" altLang="en-US" dirty="0" smtClean="0"/>
          </a:p>
          <a:p>
            <a:r>
              <a:rPr kumimoji="1" lang="ja-JP" altLang="en-US" dirty="0" smtClean="0"/>
              <a:t>平成</a:t>
            </a:r>
            <a:r>
              <a:rPr kumimoji="1" lang="en-US" altLang="ja-JP" dirty="0" smtClean="0"/>
              <a:t>30</a:t>
            </a:r>
            <a:r>
              <a:rPr kumimoji="1" lang="ja-JP" altLang="en-US" dirty="0" smtClean="0"/>
              <a:t>年に、公共交通事業者向けの</a:t>
            </a:r>
            <a:r>
              <a:rPr kumimoji="1" lang="ja-JP" altLang="en-US" b="1" dirty="0" smtClean="0"/>
              <a:t>「接遇ガイドライン」が国交省で策定</a:t>
            </a:r>
            <a:r>
              <a:rPr kumimoji="1" lang="ja-JP" altLang="en-US" dirty="0" smtClean="0"/>
              <a:t>され、</a:t>
            </a:r>
          </a:p>
          <a:p>
            <a:r>
              <a:rPr kumimoji="1" lang="ja-JP" altLang="en-US" dirty="0" smtClean="0"/>
              <a:t>高齢者や</a:t>
            </a:r>
            <a:r>
              <a:rPr kumimoji="1" lang="ja-JP" altLang="en-US" dirty="0" smtClean="0"/>
              <a:t>障害のある人</a:t>
            </a:r>
            <a:r>
              <a:rPr kumimoji="1" lang="ja-JP" altLang="en-US" dirty="0" smtClean="0"/>
              <a:t>に対する</a:t>
            </a:r>
            <a:r>
              <a:rPr kumimoji="1" lang="ja-JP" altLang="en-US" b="1" u="sng" dirty="0" smtClean="0"/>
              <a:t>「接遇の基本」</a:t>
            </a:r>
            <a:r>
              <a:rPr kumimoji="1" lang="ja-JP" altLang="en-US" dirty="0" smtClean="0"/>
              <a:t>が示されています。</a:t>
            </a:r>
          </a:p>
          <a:p>
            <a:endParaRPr kumimoji="1" lang="ja-JP" altLang="en-US" dirty="0" smtClean="0"/>
          </a:p>
          <a:p>
            <a:r>
              <a:rPr kumimoji="1" lang="ja-JP" altLang="en-US" dirty="0" smtClean="0"/>
              <a:t>ここでは、接遇ガイドラインを基本に、バス事業の各場面でどのような配慮が必要かを学んでいきます。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a:t>
            </a:fld>
            <a:endParaRPr kumimoji="1" lang="ja-JP" altLang="en-US"/>
          </a:p>
        </p:txBody>
      </p:sp>
    </p:spTree>
    <p:extLst>
      <p:ext uri="{BB962C8B-B14F-4D97-AF65-F5344CB8AC3E}">
        <p14:creationId xmlns:p14="http://schemas.microsoft.com/office/powerpoint/2010/main" val="42006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その他</a:t>
            </a:r>
            <a:r>
              <a:rPr kumimoji="1" lang="ja-JP" altLang="en-US" dirty="0" smtClean="0"/>
              <a:t>にも、これまで紹介した障害のほかに心身の機能障害は多様にあります。</a:t>
            </a:r>
          </a:p>
          <a:p>
            <a:r>
              <a:rPr kumimoji="1" lang="ja-JP" altLang="en-US" dirty="0" smtClean="0"/>
              <a:t>また、妊産婦、ベビーカー使用者を含む乳幼児連れ、けが人などにも配慮が必要です。</a:t>
            </a:r>
          </a:p>
          <a:p>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20</a:t>
            </a:fld>
            <a:endParaRPr kumimoji="1" lang="ja-JP" altLang="en-US"/>
          </a:p>
        </p:txBody>
      </p:sp>
    </p:spTree>
    <p:extLst>
      <p:ext uri="{BB962C8B-B14F-4D97-AF65-F5344CB8AC3E}">
        <p14:creationId xmlns:p14="http://schemas.microsoft.com/office/powerpoint/2010/main" val="1089745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事前の問合せやチケット購入時</a:t>
            </a:r>
            <a:r>
              <a:rPr kumimoji="1" lang="ja-JP" altLang="en-US" dirty="0" smtClean="0"/>
              <a:t>などにおいては、必要な支援事項があれば確認します。</a:t>
            </a:r>
          </a:p>
          <a:p>
            <a:endParaRPr kumimoji="1" lang="ja-JP" altLang="en-US" dirty="0" smtClean="0"/>
          </a:p>
          <a:p>
            <a:r>
              <a:rPr kumimoji="1" lang="ja-JP" altLang="en-US" dirty="0" smtClean="0"/>
              <a:t>また、</a:t>
            </a:r>
            <a:r>
              <a:rPr kumimoji="1" lang="ja-JP" altLang="en-US" b="1" u="sng" dirty="0" smtClean="0"/>
              <a:t>乗降時</a:t>
            </a:r>
            <a:r>
              <a:rPr kumimoji="1" lang="ja-JP" altLang="en-US" dirty="0" smtClean="0"/>
              <a:t>に具合が悪くなったなどの申し出があれば、支援が必要かを確認し、</a:t>
            </a:r>
          </a:p>
          <a:p>
            <a:r>
              <a:rPr kumimoji="1" lang="ja-JP" altLang="en-US" dirty="0" smtClean="0"/>
              <a:t>どんな支援をすべきかを聞いて対応します。</a:t>
            </a:r>
          </a:p>
          <a:p>
            <a:r>
              <a:rPr kumimoji="1" lang="ja-JP" altLang="en-US" b="1" dirty="0" smtClean="0"/>
              <a:t>ベビーカー使用者</a:t>
            </a:r>
            <a:r>
              <a:rPr kumimoji="1" lang="ja-JP" altLang="en-US" dirty="0" smtClean="0"/>
              <a:t>は、ベビーカー用スペースなどでブレーキをかけ、ベルトで固定をしていただきます。</a:t>
            </a:r>
          </a:p>
          <a:p>
            <a:r>
              <a:rPr kumimoji="1" lang="ja-JP" altLang="ja-JP" sz="1200" kern="1200" dirty="0" smtClean="0">
                <a:solidFill>
                  <a:schemeClr val="tx1"/>
                </a:solidFill>
                <a:effectLst/>
                <a:latin typeface="+mn-lt"/>
                <a:ea typeface="+mn-ea"/>
                <a:cs typeface="+mn-cs"/>
              </a:rPr>
              <a:t>スペースがない場合には、周囲のお客様にご協力をいただけるよう声かけなどをします。</a:t>
            </a:r>
            <a:endParaRPr kumimoji="1" lang="ja-JP" altLang="en-US" dirty="0" smtClean="0"/>
          </a:p>
          <a:p>
            <a:r>
              <a:rPr kumimoji="1" lang="ja-JP" altLang="en-US" b="1" dirty="0" smtClean="0"/>
              <a:t>妊産婦、けが人</a:t>
            </a:r>
            <a:r>
              <a:rPr kumimoji="1" lang="ja-JP" altLang="en-US" dirty="0" smtClean="0"/>
              <a:t>などはバランスを崩しやすいため、相手の状況や支援の申し出などを受け、</a:t>
            </a:r>
          </a:p>
          <a:p>
            <a:r>
              <a:rPr kumimoji="1" lang="ja-JP" altLang="en-US" dirty="0" smtClean="0"/>
              <a:t>乗降の支援などを行います。</a:t>
            </a:r>
          </a:p>
          <a:p>
            <a:endParaRPr kumimoji="1" lang="ja-JP" altLang="en-US" dirty="0" smtClean="0"/>
          </a:p>
          <a:p>
            <a:r>
              <a:rPr kumimoji="1" lang="ja-JP" altLang="en-US" dirty="0" smtClean="0"/>
              <a:t>支援の申し出があれば、</a:t>
            </a:r>
            <a:r>
              <a:rPr kumimoji="1" lang="ja-JP" altLang="en-US" b="1" u="sng" dirty="0" smtClean="0"/>
              <a:t>乗換</a:t>
            </a:r>
            <a:r>
              <a:rPr kumimoji="1" lang="ja-JP" altLang="en-US" dirty="0" smtClean="0"/>
              <a:t>の経路を具体的にご案内します。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21</a:t>
            </a:fld>
            <a:endParaRPr kumimoji="1" lang="ja-JP" altLang="en-US"/>
          </a:p>
        </p:txBody>
      </p:sp>
    </p:spTree>
    <p:extLst>
      <p:ext uri="{BB962C8B-B14F-4D97-AF65-F5344CB8AC3E}">
        <p14:creationId xmlns:p14="http://schemas.microsoft.com/office/powerpoint/2010/main" val="3176488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a:t>
            </a:r>
            <a:r>
              <a:rPr kumimoji="1" lang="ja-JP" altLang="en-US" b="1" u="sng" dirty="0" smtClean="0"/>
              <a:t>緊急時・災害時の対応</a:t>
            </a:r>
            <a:r>
              <a:rPr kumimoji="1" lang="ja-JP" altLang="en-US" dirty="0" smtClean="0"/>
              <a:t>についてですが、既に安全規定管理などによる対応をしていると思います。</a:t>
            </a:r>
          </a:p>
          <a:p>
            <a:r>
              <a:rPr kumimoji="1" lang="ja-JP" altLang="en-US" dirty="0" smtClean="0"/>
              <a:t>ここでは、高齢者や障害者等に対する</a:t>
            </a:r>
            <a:r>
              <a:rPr kumimoji="1" lang="ja-JP" altLang="en-US" b="1" u="sng" dirty="0" smtClean="0"/>
              <a:t>基本的な配慮事項</a:t>
            </a:r>
            <a:r>
              <a:rPr kumimoji="1" lang="ja-JP" altLang="en-US" dirty="0" smtClean="0"/>
              <a:t>についてお伝えします。</a:t>
            </a:r>
          </a:p>
          <a:p>
            <a:endParaRPr kumimoji="1" lang="ja-JP" altLang="en-US" dirty="0" smtClean="0"/>
          </a:p>
          <a:p>
            <a:r>
              <a:rPr kumimoji="1" lang="ja-JP" altLang="en-US" dirty="0" smtClean="0"/>
              <a:t>・まず、遅延や運転の見合わせなどの時には、特に視覚障害や聴覚障害の方などは情報を得にくい状況にあります。</a:t>
            </a:r>
          </a:p>
          <a:p>
            <a:r>
              <a:rPr kumimoji="1" lang="ja-JP" altLang="en-US" b="1" u="sng" dirty="0" smtClean="0"/>
              <a:t>必要な情報を、乗客が得やすい手段で伝え</a:t>
            </a:r>
            <a:r>
              <a:rPr kumimoji="1" lang="ja-JP" altLang="en-US" dirty="0" smtClean="0"/>
              <a:t>ることに努めましょう。</a:t>
            </a:r>
          </a:p>
          <a:p>
            <a:r>
              <a:rPr kumimoji="1" lang="ja-JP" altLang="en-US" dirty="0" smtClean="0"/>
              <a:t>・緊急事態に陥った際には、</a:t>
            </a:r>
            <a:r>
              <a:rPr kumimoji="1" lang="ja-JP" altLang="en-US" b="1" u="sng" dirty="0" smtClean="0"/>
              <a:t>迅速かつ適切な対応</a:t>
            </a:r>
            <a:r>
              <a:rPr kumimoji="1" lang="ja-JP" altLang="en-US" dirty="0" smtClean="0"/>
              <a:t>が求められます。</a:t>
            </a:r>
          </a:p>
          <a:p>
            <a:r>
              <a:rPr kumimoji="1" lang="ja-JP" altLang="en-US" dirty="0" smtClean="0"/>
              <a:t>・地震、火災などの災害時には、皆さまが</a:t>
            </a:r>
            <a:r>
              <a:rPr kumimoji="1" lang="ja-JP" altLang="en-US" b="1" u="sng" dirty="0" smtClean="0"/>
              <a:t>安全に避難できるよう誘導・介助</a:t>
            </a:r>
            <a:r>
              <a:rPr kumimoji="1" lang="ja-JP" altLang="en-US" dirty="0" smtClean="0"/>
              <a:t>を行います。また、適宜、</a:t>
            </a:r>
            <a:r>
              <a:rPr kumimoji="1" lang="ja-JP" altLang="en-US" b="1" u="sng" dirty="0" smtClean="0"/>
              <a:t>一般の乗客の方にも</a:t>
            </a:r>
          </a:p>
          <a:p>
            <a:r>
              <a:rPr kumimoji="1" lang="ja-JP" altLang="en-US" b="1" u="sng" dirty="0" smtClean="0"/>
              <a:t>誘導・介助の協力を求めましょう</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22</a:t>
            </a:fld>
            <a:endParaRPr kumimoji="1" lang="ja-JP" altLang="en-US"/>
          </a:p>
        </p:txBody>
      </p:sp>
    </p:spTree>
    <p:extLst>
      <p:ext uri="{BB962C8B-B14F-4D97-AF65-F5344CB8AC3E}">
        <p14:creationId xmlns:p14="http://schemas.microsoft.com/office/powerpoint/2010/main" val="3771066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「接遇ガイドライン」では、さらに詳細に対応の留意点などが掲載されています。</a:t>
            </a:r>
          </a:p>
          <a:p>
            <a:r>
              <a:rPr kumimoji="1" lang="ja-JP" altLang="en-US" dirty="0" smtClean="0"/>
              <a:t>国土交通省のホームページにありますので、読んでみてください。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23</a:t>
            </a:fld>
            <a:endParaRPr kumimoji="1" lang="ja-JP" altLang="en-US"/>
          </a:p>
        </p:txBody>
      </p:sp>
    </p:spTree>
    <p:extLst>
      <p:ext uri="{BB962C8B-B14F-4D97-AF65-F5344CB8AC3E}">
        <p14:creationId xmlns:p14="http://schemas.microsoft.com/office/powerpoint/2010/main" val="263234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①</a:t>
            </a:r>
            <a:r>
              <a:rPr kumimoji="1" lang="ja-JP" altLang="en-US" sz="1200" b="1" kern="1200" dirty="0" smtClean="0">
                <a:solidFill>
                  <a:schemeClr val="tx1"/>
                </a:solidFill>
                <a:effectLst/>
                <a:latin typeface="+mn-lt"/>
                <a:ea typeface="+mn-ea"/>
                <a:cs typeface="+mn-cs"/>
              </a:rPr>
              <a:t>対応の際の配慮点</a:t>
            </a:r>
          </a:p>
          <a:p>
            <a:endParaRPr kumimoji="1" lang="ja-JP" altLang="en-US" sz="1200" b="1"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具体的な業務の場面での接遇方法に入っていく前に、身に付けるべき対応の配慮点を見てみましょう。</a:t>
            </a:r>
          </a:p>
          <a:p>
            <a:r>
              <a:rPr kumimoji="1" lang="ja-JP" altLang="en-US" dirty="0" smtClean="0"/>
              <a:t>これは、障害者権利条約に基づき</a:t>
            </a:r>
            <a:r>
              <a:rPr kumimoji="1" lang="ja-JP" altLang="en-US" smtClean="0"/>
              <a:t>、</a:t>
            </a:r>
            <a:r>
              <a:rPr kumimoji="1" lang="ja-JP" altLang="en-US" smtClean="0"/>
              <a:t>障害のある人</a:t>
            </a:r>
            <a:r>
              <a:rPr kumimoji="1" lang="ja-JP" altLang="en-US" dirty="0" smtClean="0"/>
              <a:t>が</a:t>
            </a:r>
            <a:r>
              <a:rPr kumimoji="1" lang="ja-JP" altLang="en-US" b="1" dirty="0" smtClean="0"/>
              <a:t>当たり前に公共交通の利用など、生活を送ることができる</a:t>
            </a:r>
          </a:p>
          <a:p>
            <a:r>
              <a:rPr kumimoji="1" lang="ja-JP" altLang="en-US" b="1" dirty="0" smtClean="0"/>
              <a:t>「権利」を法的に保障されているということが裏付けにあります</a:t>
            </a:r>
            <a:r>
              <a:rPr kumimoji="1" lang="ja-JP" altLang="en-US" dirty="0" smtClean="0"/>
              <a:t>が、</a:t>
            </a:r>
          </a:p>
          <a:p>
            <a:r>
              <a:rPr kumimoji="1" lang="ja-JP" altLang="en-US" dirty="0" smtClean="0"/>
              <a:t>差別をせず、合理的な配慮をすることを整理したものです。</a:t>
            </a:r>
          </a:p>
          <a:p>
            <a:endParaRPr kumimoji="1" lang="ja-JP" altLang="en-US" dirty="0" smtClean="0"/>
          </a:p>
          <a:p>
            <a:r>
              <a:rPr kumimoji="1" lang="en-US" altLang="ja-JP" b="1" dirty="0" smtClean="0"/>
              <a:t>【</a:t>
            </a:r>
            <a:r>
              <a:rPr kumimoji="1" lang="ja-JP" altLang="en-US" b="1" dirty="0" smtClean="0"/>
              <a:t>内容の読み上げ</a:t>
            </a:r>
            <a:r>
              <a:rPr kumimoji="1" lang="en-US" altLang="ja-JP" b="1" dirty="0" smtClean="0"/>
              <a:t>】</a:t>
            </a:r>
            <a:endParaRPr kumimoji="1" lang="ja-JP" altLang="en-US" b="1" dirty="0" smtClean="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140360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②基本の接遇方法</a:t>
            </a:r>
          </a:p>
          <a:p>
            <a:endParaRPr kumimoji="1" lang="ja-JP" altLang="en-US" b="1" dirty="0" smtClean="0"/>
          </a:p>
          <a:p>
            <a:r>
              <a:rPr kumimoji="1" lang="ja-JP" altLang="en-US" dirty="0" smtClean="0"/>
              <a:t>では、接遇対象別、業務の場面別に接遇方法を見ていきましょう。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a:t>
            </a:fld>
            <a:endParaRPr kumimoji="1" lang="ja-JP" altLang="en-US"/>
          </a:p>
        </p:txBody>
      </p:sp>
    </p:spTree>
    <p:extLst>
      <p:ext uri="{BB962C8B-B14F-4D97-AF65-F5344CB8AC3E}">
        <p14:creationId xmlns:p14="http://schemas.microsoft.com/office/powerpoint/2010/main" val="374027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a:t>
            </a:r>
            <a:r>
              <a:rPr kumimoji="1" lang="ja-JP" altLang="en-US" b="1" u="sng" dirty="0" smtClean="0"/>
              <a:t>高齢者</a:t>
            </a:r>
            <a:r>
              <a:rPr kumimoji="1" lang="ja-JP" altLang="en-US" dirty="0" smtClean="0"/>
              <a:t>ですが、高齢者は文字情報や周囲の様子が見えにくい、</a:t>
            </a:r>
          </a:p>
          <a:p>
            <a:r>
              <a:rPr kumimoji="1" lang="ja-JP" altLang="en-US" dirty="0" smtClean="0"/>
              <a:t>乗務員の声が聞こえにくい、筋力が低下し歩きにくい、認知症の症状のある人もいるなどの特性があります。</a:t>
            </a:r>
          </a:p>
          <a:p>
            <a:endParaRPr kumimoji="1" lang="ja-JP" altLang="en-US" dirty="0" smtClean="0"/>
          </a:p>
          <a:p>
            <a:r>
              <a:rPr kumimoji="1" lang="ja-JP" altLang="en-US" dirty="0" smtClean="0"/>
              <a:t>困っている様子の場合には、支援が必要かを確認して対応しましょう。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5</a:t>
            </a:fld>
            <a:endParaRPr kumimoji="1" lang="ja-JP" altLang="en-US"/>
          </a:p>
        </p:txBody>
      </p:sp>
    </p:spTree>
    <p:extLst>
      <p:ext uri="{BB962C8B-B14F-4D97-AF65-F5344CB8AC3E}">
        <p14:creationId xmlns:p14="http://schemas.microsoft.com/office/powerpoint/2010/main" val="2654575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予約時、事前の問合せ時</a:t>
            </a:r>
            <a:r>
              <a:rPr kumimoji="1" lang="ja-JP" altLang="en-US" dirty="0" smtClean="0"/>
              <a:t>などにおける電話対応などでは、</a:t>
            </a:r>
          </a:p>
          <a:p>
            <a:r>
              <a:rPr kumimoji="1" lang="ja-JP" altLang="en-US" dirty="0" smtClean="0"/>
              <a:t>聞こえているか、理解しているかを確認することが重要です。</a:t>
            </a:r>
          </a:p>
          <a:p>
            <a:endParaRPr kumimoji="1" lang="ja-JP" altLang="en-US" dirty="0" smtClean="0"/>
          </a:p>
          <a:p>
            <a:r>
              <a:rPr kumimoji="1" lang="ja-JP" altLang="en-US" dirty="0" smtClean="0"/>
              <a:t>また、</a:t>
            </a:r>
            <a:r>
              <a:rPr kumimoji="1" lang="ja-JP" altLang="en-US" b="1" u="sng" dirty="0" smtClean="0"/>
              <a:t>乗降時や支払い時</a:t>
            </a:r>
            <a:r>
              <a:rPr kumimoji="1" lang="ja-JP" altLang="en-US" dirty="0" smtClean="0"/>
              <a:t>には、バランスを崩したり、躓きやすいため安全を確認し、相手のペースに合わせ、ゆっくりと対応しましょう。</a:t>
            </a:r>
          </a:p>
          <a:p>
            <a:r>
              <a:rPr kumimoji="1" lang="ja-JP" altLang="en-US" dirty="0" smtClean="0"/>
              <a:t>降車を急いで、走行時に立ち上がらないよう注意喚起が必要です。</a:t>
            </a:r>
          </a:p>
          <a:p>
            <a:endParaRPr kumimoji="1" lang="ja-JP" altLang="en-US" dirty="0" smtClean="0"/>
          </a:p>
          <a:p>
            <a:r>
              <a:rPr kumimoji="1" lang="ja-JP" altLang="en-US" dirty="0" smtClean="0"/>
              <a:t>支援の申し出があれば、</a:t>
            </a:r>
            <a:r>
              <a:rPr kumimoji="1" lang="ja-JP" altLang="en-US" b="1" u="sng" dirty="0" smtClean="0"/>
              <a:t>乗換</a:t>
            </a:r>
            <a:r>
              <a:rPr kumimoji="1" lang="ja-JP" altLang="en-US" dirty="0" smtClean="0"/>
              <a:t>の経路を具体的にご案内します。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6</a:t>
            </a:fld>
            <a:endParaRPr kumimoji="1" lang="ja-JP" altLang="en-US"/>
          </a:p>
        </p:txBody>
      </p:sp>
    </p:spTree>
    <p:extLst>
      <p:ext uri="{BB962C8B-B14F-4D97-AF65-F5344CB8AC3E}">
        <p14:creationId xmlns:p14="http://schemas.microsoft.com/office/powerpoint/2010/main" val="17021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肢体不自由者、車椅子使用者</a:t>
            </a:r>
            <a:r>
              <a:rPr kumimoji="1" lang="ja-JP" altLang="en-US" dirty="0" smtClean="0"/>
              <a:t>は、移動や設備の利用に困難な状況があります。</a:t>
            </a:r>
          </a:p>
          <a:p>
            <a:endParaRPr kumimoji="1" lang="ja-JP" altLang="en-US" dirty="0" smtClean="0"/>
          </a:p>
          <a:p>
            <a:r>
              <a:rPr kumimoji="1" lang="ja-JP" altLang="en-US" dirty="0" smtClean="0"/>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7</a:t>
            </a:fld>
            <a:endParaRPr kumimoji="1" lang="ja-JP" altLang="en-US"/>
          </a:p>
        </p:txBody>
      </p:sp>
    </p:spTree>
    <p:extLst>
      <p:ext uri="{BB962C8B-B14F-4D97-AF65-F5344CB8AC3E}">
        <p14:creationId xmlns:p14="http://schemas.microsoft.com/office/powerpoint/2010/main" val="159968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事前問合せ、チケット購入</a:t>
            </a:r>
            <a:r>
              <a:rPr kumimoji="1" lang="ja-JP" altLang="en-US" dirty="0" smtClean="0"/>
              <a:t>においては、補装具や介助犬を使用しているのかなどを確認する必要があります。</a:t>
            </a:r>
          </a:p>
          <a:p>
            <a:r>
              <a:rPr kumimoji="1" lang="ja-JP" altLang="en-US" dirty="0" smtClean="0"/>
              <a:t>また、窓口や発券機が車椅子使用者等に配慮したカウンターではない場合などは、</a:t>
            </a:r>
          </a:p>
          <a:p>
            <a:r>
              <a:rPr kumimoji="1" lang="ja-JP" altLang="en-US" dirty="0" smtClean="0"/>
              <a:t>必要に応じて支援を行うことが必要です。</a:t>
            </a:r>
          </a:p>
          <a:p>
            <a:endParaRPr kumimoji="1" lang="ja-JP" altLang="en-US" dirty="0" smtClean="0"/>
          </a:p>
          <a:p>
            <a:r>
              <a:rPr kumimoji="1" lang="ja-JP" altLang="en-US" b="1" u="sng" dirty="0" smtClean="0"/>
              <a:t>乗降時、運賃支払い、車内</a:t>
            </a:r>
            <a:r>
              <a:rPr kumimoji="1" lang="ja-JP" altLang="en-US" dirty="0" smtClean="0"/>
              <a:t>においては、まずバス停では正着して利用がしやすいようにします。</a:t>
            </a:r>
          </a:p>
          <a:p>
            <a:r>
              <a:rPr kumimoji="1" lang="ja-JP" altLang="en-US" dirty="0" smtClean="0"/>
              <a:t>また、車椅子使用者のスロープによる乗降支援を行う際には、</a:t>
            </a:r>
          </a:p>
          <a:p>
            <a:r>
              <a:rPr kumimoji="1" lang="ja-JP" altLang="en-US" dirty="0" smtClean="0"/>
              <a:t>乗車時には前向き、降車時には後ろ向きで支援し、</a:t>
            </a:r>
          </a:p>
          <a:p>
            <a:r>
              <a:rPr kumimoji="1" lang="ja-JP" altLang="en-US" dirty="0" smtClean="0"/>
              <a:t>スロープが歩道に降ろせない場合には、車椅子を車道面まで降ろしてから支援します。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8</a:t>
            </a:fld>
            <a:endParaRPr kumimoji="1" lang="ja-JP" altLang="en-US"/>
          </a:p>
        </p:txBody>
      </p:sp>
    </p:spTree>
    <p:extLst>
      <p:ext uri="{BB962C8B-B14F-4D97-AF65-F5344CB8AC3E}">
        <p14:creationId xmlns:p14="http://schemas.microsoft.com/office/powerpoint/2010/main" val="2873299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リフト</a:t>
            </a:r>
            <a:r>
              <a:rPr kumimoji="1" lang="ja-JP" altLang="en-US" dirty="0" smtClean="0"/>
              <a:t>による乗降支援の場合、まずは乗車までどんな作業があって、どのくらいの時間がかかるかなど、流れをご説明することが重要です。</a:t>
            </a:r>
          </a:p>
          <a:p>
            <a:r>
              <a:rPr kumimoji="1" lang="ja-JP" altLang="en-US" b="1" u="sng" dirty="0" smtClean="0"/>
              <a:t>スロープもリフトもない場合</a:t>
            </a:r>
            <a:r>
              <a:rPr kumimoji="1" lang="ja-JP" altLang="en-US" dirty="0" smtClean="0"/>
              <a:t>には、設備がないことをご説明し、利用者のご意向をうかがった上で、階段の要領で４人以上で持ち上げます。</a:t>
            </a:r>
          </a:p>
          <a:p>
            <a:r>
              <a:rPr kumimoji="1" lang="ja-JP" altLang="en-US" dirty="0" smtClean="0"/>
              <a:t>他の乗客などの協力が必要ですが、支援が得られない場合には、他の方法を提案し、話し合って理解を得られるようにすることが重要です。</a:t>
            </a:r>
          </a:p>
          <a:p>
            <a:r>
              <a:rPr kumimoji="1" lang="ja-JP" altLang="en-US" b="1" dirty="0" smtClean="0"/>
              <a:t>「ご説明する」</a:t>
            </a:r>
            <a:r>
              <a:rPr kumimoji="1" lang="ja-JP" altLang="en-US" dirty="0" smtClean="0"/>
              <a:t>ということで、その車両にはご乗車が難しい場合でも、納得していただくことが重要です。</a:t>
            </a:r>
          </a:p>
          <a:p>
            <a:endParaRPr kumimoji="1" lang="ja-JP" altLang="en-US" dirty="0" smtClean="0"/>
          </a:p>
          <a:p>
            <a:r>
              <a:rPr kumimoji="1" lang="ja-JP" altLang="ja-JP" sz="1200" kern="1200" dirty="0" smtClean="0">
                <a:solidFill>
                  <a:schemeClr val="tx1"/>
                </a:solidFill>
                <a:effectLst/>
                <a:latin typeface="+mn-lt"/>
                <a:ea typeface="+mn-ea"/>
                <a:cs typeface="+mn-cs"/>
              </a:rPr>
              <a:t>また、運賃の授受は、乗車位置で行います。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割引運賃を適用する際の本人確認については、利用者の負担にならないよう、合理的な方法での確認を行います。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9</a:t>
            </a:fld>
            <a:endParaRPr kumimoji="1" lang="ja-JP" altLang="en-US"/>
          </a:p>
        </p:txBody>
      </p:sp>
    </p:spTree>
    <p:extLst>
      <p:ext uri="{BB962C8B-B14F-4D97-AF65-F5344CB8AC3E}">
        <p14:creationId xmlns:p14="http://schemas.microsoft.com/office/powerpoint/2010/main" val="250021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2019/4/3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jpg"/><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jpg"/><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1.jp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0.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8.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6.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1.xml"/><Relationship Id="rId7" Type="http://schemas.openxmlformats.org/officeDocument/2006/relationships/image" Target="../media/image15.wmf"/><Relationship Id="rId12"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8.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6.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www.mlit.go.jp/common/001236569.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a:t>
            </a:r>
            <a:r>
              <a:rPr kumimoji="1" lang="ja-JP" altLang="en-US" sz="5400" b="1" dirty="0" smtClean="0">
                <a:latin typeface="メイリオ" panose="020B0604030504040204" pitchFamily="50" charset="-128"/>
                <a:ea typeface="メイリオ" panose="020B0604030504040204" pitchFamily="50" charset="-128"/>
              </a:rPr>
              <a:t>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138545" y="2946399"/>
            <a:ext cx="11914909" cy="707886"/>
          </a:xfrm>
          <a:prstGeom prst="rect">
            <a:avLst/>
          </a:prstGeom>
          <a:noFill/>
        </p:spPr>
        <p:txBody>
          <a:bodyPr wrap="square" rtlCol="0">
            <a:spAutoFit/>
          </a:bodyPr>
          <a:lstStyle/>
          <a:p>
            <a:r>
              <a:rPr lang="ja-JP" altLang="en-US" sz="4000" dirty="0" smtClean="0">
                <a:latin typeface="メイリオ" panose="020B0604030504040204" pitchFamily="50" charset="-128"/>
                <a:ea typeface="メイリオ" panose="020B0604030504040204" pitchFamily="50" charset="-128"/>
              </a:rPr>
              <a:t>プログラム④　接遇ガイドラインに基づく接遇方法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784" y="4626113"/>
            <a:ext cx="3282429" cy="1850885"/>
          </a:xfrm>
          <a:prstGeom prst="rect">
            <a:avLst/>
          </a:prstGeom>
        </p:spPr>
      </p:pic>
    </p:spTree>
    <p:extLst>
      <p:ext uri="{BB962C8B-B14F-4D97-AF65-F5344CB8AC3E}">
        <p14:creationId xmlns:p14="http://schemas.microsoft.com/office/powerpoint/2010/main" val="29786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3110194"/>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304380"/>
            <a:ext cx="10015537" cy="26140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473902"/>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r>
              <a:rPr lang="ja-JP" altLang="en-US" sz="2800" dirty="0" smtClean="0">
                <a:latin typeface="メイリオ" panose="020B0604030504040204" pitchFamily="50" charset="-128"/>
                <a:ea typeface="メイリオ" panose="020B0604030504040204" pitchFamily="50" charset="-128"/>
              </a:rPr>
              <a:t>（つづき）</a:t>
            </a:r>
          </a:p>
        </p:txBody>
      </p:sp>
      <p:sp>
        <p:nvSpPr>
          <p:cNvPr id="9" name="テキスト ボックス 8"/>
          <p:cNvSpPr txBox="1"/>
          <p:nvPr/>
        </p:nvSpPr>
        <p:spPr>
          <a:xfrm>
            <a:off x="1721515" y="3302004"/>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3" name="テキスト ボックス 12"/>
          <p:cNvSpPr txBox="1"/>
          <p:nvPr/>
        </p:nvSpPr>
        <p:spPr>
          <a:xfrm>
            <a:off x="5574593" y="473902"/>
            <a:ext cx="6055430"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車椅子は確実に固定装置を装着する</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・車椅子スペース又は一般座席横に移動</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・進行方向に向けてブレーキをかける</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・備え付けの固定装置を確実に装着する</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・移乗の場合は支援の有無を確認して支</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ja-JP" altLang="en-US" sz="2400" dirty="0" err="1" smtClean="0">
                <a:latin typeface="メイリオ" panose="020B0604030504040204" pitchFamily="50" charset="-128"/>
                <a:ea typeface="メイリオ" panose="020B0604030504040204" pitchFamily="50" charset="-128"/>
              </a:rPr>
              <a:t>援する</a:t>
            </a:r>
            <a:endParaRPr lang="ja-JP" altLang="en-US" sz="2400" dirty="0" smtClean="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574592" y="3318507"/>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414094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３</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視覚障害者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125617" y="2070283"/>
            <a:ext cx="2337251" cy="3216399"/>
          </a:xfrm>
          <a:prstGeom prst="rect">
            <a:avLst/>
          </a:prstGeom>
        </p:spPr>
      </p:pic>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628900" y="3419562"/>
            <a:ext cx="9372600" cy="323165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■視覚障害者の特性</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光を感じる</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a:t>
            </a:r>
            <a:r>
              <a:rPr lang="ja-JP" altLang="en-US" sz="2000" dirty="0" smtClean="0">
                <a:latin typeface="メイリオ" panose="020B0604030504040204" pitchFamily="50" charset="-128"/>
                <a:ea typeface="メイリオ" panose="020B0604030504040204" pitchFamily="50" charset="-128"/>
              </a:rPr>
              <a:t>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白杖や盲導犬を使用していても、全盲ではなく弱視の人の場合がある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r>
              <a:rPr lang="ja-JP" altLang="en-US" sz="2000" dirty="0" smtClean="0">
                <a:latin typeface="メイリオ" panose="020B0604030504040204" pitchFamily="50" charset="-128"/>
                <a:ea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2562380" y="3344912"/>
            <a:ext cx="9439120" cy="330630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546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4261544"/>
            <a:ext cx="10015537" cy="24778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142791"/>
            <a:ext cx="10015537" cy="39058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26295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事前問合せ、チケット購入</a:t>
            </a:r>
          </a:p>
        </p:txBody>
      </p:sp>
      <p:sp>
        <p:nvSpPr>
          <p:cNvPr id="8" name="テキスト ボックス 7"/>
          <p:cNvSpPr txBox="1"/>
          <p:nvPr/>
        </p:nvSpPr>
        <p:spPr>
          <a:xfrm>
            <a:off x="1721515" y="4431065"/>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p>
        </p:txBody>
      </p:sp>
      <p:sp>
        <p:nvSpPr>
          <p:cNvPr id="11" name="テキスト ボックス 10"/>
          <p:cNvSpPr txBox="1"/>
          <p:nvPr/>
        </p:nvSpPr>
        <p:spPr>
          <a:xfrm>
            <a:off x="5574592" y="262958"/>
            <a:ext cx="5912557" cy="378565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（盲導犬の使用等について）</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発券機の利用では、必要に応じて</a:t>
            </a:r>
            <a:r>
              <a:rPr lang="ja-JP" altLang="en-US" sz="2400" b="1" dirty="0" smtClean="0">
                <a:latin typeface="メイリオ" panose="020B0604030504040204" pitchFamily="50" charset="-128"/>
                <a:ea typeface="メイリオ" panose="020B0604030504040204" pitchFamily="50" charset="-128"/>
              </a:rPr>
              <a:t>支援</a:t>
            </a:r>
            <a:endParaRPr lang="ja-JP" altLang="en-US" sz="2400" b="1" dirty="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・困った様子の場合には支援の要否を</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確認</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・目的地を確認し、金銭の授受を正確</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に行う</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・誘導支援を希望される場合は、画面</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の内容を説明し、テンキーなどに手</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を誘導する</a:t>
            </a:r>
          </a:p>
        </p:txBody>
      </p:sp>
      <p:sp>
        <p:nvSpPr>
          <p:cNvPr id="13" name="テキスト ボックス 12"/>
          <p:cNvSpPr txBox="1"/>
          <p:nvPr/>
        </p:nvSpPr>
        <p:spPr>
          <a:xfrm>
            <a:off x="5574592" y="4431065"/>
            <a:ext cx="6055431"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バス停への正着</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白杖使用者、盲導犬使用者をバス停でも書けた場合にはマイクで声をかける</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発車停止などの状況をアナウンスで伝える</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急停止の場合にはただちに短く伝える</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Tree>
    <p:extLst>
      <p:ext uri="{BB962C8B-B14F-4D97-AF65-F5344CB8AC3E}">
        <p14:creationId xmlns:p14="http://schemas.microsoft.com/office/powerpoint/2010/main" val="75125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771649" y="4454651"/>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878677" y="4646461"/>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731754" y="4662964"/>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6" name="正方形/長方形 5"/>
          <p:cNvSpPr/>
          <p:nvPr/>
        </p:nvSpPr>
        <p:spPr>
          <a:xfrm>
            <a:off x="1771648" y="508117"/>
            <a:ext cx="10015537" cy="37770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78676" y="677639"/>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r>
              <a:rPr lang="ja-JP" altLang="en-US" sz="2800" dirty="0" smtClean="0">
                <a:latin typeface="メイリオ" panose="020B0604030504040204" pitchFamily="50" charset="-128"/>
                <a:ea typeface="メイリオ" panose="020B0604030504040204" pitchFamily="50" charset="-128"/>
              </a:rPr>
              <a:t>（つづき）</a:t>
            </a:r>
          </a:p>
        </p:txBody>
      </p:sp>
      <p:sp>
        <p:nvSpPr>
          <p:cNvPr id="8" name="テキスト ボックス 7"/>
          <p:cNvSpPr txBox="1"/>
          <p:nvPr/>
        </p:nvSpPr>
        <p:spPr>
          <a:xfrm>
            <a:off x="5731753" y="677639"/>
            <a:ext cx="6055431"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乗車の際には、着席している、手すりにつかまっているかを確認</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指定席がある場合</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・支援の要否を確認</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・座席まで誘導</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・車内設備などの説明</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色別表示などの情報に対する支援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・色別情報表示でわからない様子の場</a:t>
            </a:r>
          </a:p>
          <a:p>
            <a:r>
              <a:rPr lang="ja-JP" altLang="en-US" sz="2400" dirty="0">
                <a:latin typeface="メイリオ" panose="020B0604030504040204" pitchFamily="50" charset="-128"/>
                <a:ea typeface="メイリオ" panose="020B0604030504040204" pitchFamily="50" charset="-128"/>
              </a:rPr>
              <a:t>　　合には、情報を提供する</a:t>
            </a:r>
            <a:r>
              <a:rPr lang="ja-JP" altLang="en-US" sz="2400" dirty="0" smtClean="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33399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４</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聴覚障害者・言語障害者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427323060"/>
              </p:ext>
            </p:extLst>
          </p:nvPr>
        </p:nvGraphicFramePr>
        <p:xfrm>
          <a:off x="1416192" y="3136751"/>
          <a:ext cx="1409327" cy="2318905"/>
        </p:xfrm>
        <a:graphic>
          <a:graphicData uri="http://schemas.openxmlformats.org/presentationml/2006/ole">
            <mc:AlternateContent xmlns:mc="http://schemas.openxmlformats.org/markup-compatibility/2006">
              <mc:Choice xmlns:v="urn:schemas-microsoft-com:vml" Requires="v">
                <p:oleObj spid="_x0000_s2092" r:id="rId4" imgW="3656880" imgH="6018840" progId="">
                  <p:embed/>
                </p:oleObj>
              </mc:Choice>
              <mc:Fallback>
                <p:oleObj r:id="rId4" imgW="3656880" imgH="6018840" progId="">
                  <p:embed/>
                  <p:pic>
                    <p:nvPicPr>
                      <p:cNvPr id="0" name=""/>
                      <p:cNvPicPr/>
                      <p:nvPr/>
                    </p:nvPicPr>
                    <p:blipFill>
                      <a:blip r:embed="rId5"/>
                      <a:stretch>
                        <a:fillRect/>
                      </a:stretch>
                    </p:blipFill>
                    <p:spPr>
                      <a:xfrm>
                        <a:off x="1416192" y="3136751"/>
                        <a:ext cx="1409327" cy="2318905"/>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4634086" y="3323466"/>
            <a:ext cx="6916968" cy="3416320"/>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■聴覚障害者・言語障害者の特性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聴導犬を使用している人もいる</a:t>
            </a:r>
          </a:p>
        </p:txBody>
      </p:sp>
      <p:sp>
        <p:nvSpPr>
          <p:cNvPr id="8" name="正方形/長方形 7"/>
          <p:cNvSpPr/>
          <p:nvPr/>
        </p:nvSpPr>
        <p:spPr>
          <a:xfrm>
            <a:off x="4529138" y="3257550"/>
            <a:ext cx="7129462"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775" y="1998797"/>
            <a:ext cx="712417" cy="2297407"/>
          </a:xfrm>
          <a:prstGeom prst="rect">
            <a:avLst/>
          </a:prstGeom>
        </p:spPr>
      </p:pic>
    </p:spTree>
    <p:extLst>
      <p:ext uri="{BB962C8B-B14F-4D97-AF65-F5344CB8AC3E}">
        <p14:creationId xmlns:p14="http://schemas.microsoft.com/office/powerpoint/2010/main" val="2089909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040044"/>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338498"/>
            <a:ext cx="10015537" cy="24778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27610"/>
            <a:ext cx="10015537" cy="11871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14051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事前問合せ、チケット購入</a:t>
            </a:r>
          </a:p>
        </p:txBody>
      </p:sp>
      <p:sp>
        <p:nvSpPr>
          <p:cNvPr id="8" name="テキスト ボックス 7"/>
          <p:cNvSpPr txBox="1"/>
          <p:nvPr/>
        </p:nvSpPr>
        <p:spPr>
          <a:xfrm>
            <a:off x="1721515" y="2508021"/>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5305430"/>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1140518"/>
            <a:ext cx="5912557"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（聴導犬の使用等について）</a:t>
            </a:r>
            <a:endParaRPr lang="ja-JP" altLang="en-US" sz="2400" b="1" dirty="0" smtClean="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574593" y="2508021"/>
            <a:ext cx="5652914"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遅れなどの運行情報が、情報版の表示で伝えられない場合は、筆談等で伝える</a:t>
            </a:r>
            <a:endParaRPr lang="ja-JP" altLang="en-US"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次のバス停の案内</a:t>
            </a:r>
            <a:r>
              <a:rPr lang="ja-JP" altLang="en-US" sz="2400" b="1" dirty="0">
                <a:latin typeface="メイリオ" panose="020B0604030504040204" pitchFamily="50" charset="-128"/>
                <a:ea typeface="メイリオ" panose="020B0604030504040204" pitchFamily="50" charset="-128"/>
              </a:rPr>
              <a:t>が、情報版の表示で伝えられない場合は</a:t>
            </a:r>
            <a:r>
              <a:rPr lang="ja-JP" altLang="en-US" sz="2400" b="1" dirty="0" smtClean="0">
                <a:latin typeface="メイリオ" panose="020B0604030504040204" pitchFamily="50" charset="-128"/>
                <a:ea typeface="メイリオ" panose="020B0604030504040204" pitchFamily="50" charset="-128"/>
              </a:rPr>
              <a:t>、身振り手振りや筆談</a:t>
            </a:r>
            <a:r>
              <a:rPr lang="ja-JP" altLang="en-US" sz="2400" b="1" dirty="0">
                <a:latin typeface="メイリオ" panose="020B0604030504040204" pitchFamily="50" charset="-128"/>
                <a:ea typeface="メイリオ" panose="020B0604030504040204" pitchFamily="50" charset="-128"/>
              </a:rPr>
              <a:t>等で</a:t>
            </a:r>
            <a:r>
              <a:rPr lang="ja-JP" altLang="en-US" sz="2400" b="1" dirty="0" smtClean="0">
                <a:latin typeface="メイリオ" panose="020B0604030504040204" pitchFamily="50" charset="-128"/>
                <a:ea typeface="メイリオ" panose="020B0604030504040204" pitchFamily="50" charset="-128"/>
              </a:rPr>
              <a:t>伝える</a:t>
            </a:r>
            <a:endParaRPr lang="ja-JP" altLang="en-US" sz="2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574592" y="5321933"/>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7" name="オブジェクト 16"/>
          <p:cNvGraphicFramePr>
            <a:graphicFrameLocks noChangeAspect="1"/>
          </p:cNvGraphicFramePr>
          <p:nvPr>
            <p:extLst/>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spid="_x0000_s15389" r:id="rId4" imgW="3656880" imgH="6018840" progId="">
                  <p:embed/>
                </p:oleObj>
              </mc:Choice>
              <mc:Fallback>
                <p:oleObj r:id="rId4" imgW="3656880" imgH="6018840" progId="">
                  <p:embed/>
                  <p:pic>
                    <p:nvPicPr>
                      <p:cNvPr id="17" name="オブジェクト 16"/>
                      <p:cNvPicPr/>
                      <p:nvPr/>
                    </p:nvPicPr>
                    <p:blipFill>
                      <a:blip r:embed="rId5"/>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Tree>
    <p:extLst>
      <p:ext uri="{BB962C8B-B14F-4D97-AF65-F5344CB8AC3E}">
        <p14:creationId xmlns:p14="http://schemas.microsoft.com/office/powerpoint/2010/main" val="2528603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５</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発達障害者・知的障害者・精神障害者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nvPr>
        </p:nvGraphicFramePr>
        <p:xfrm>
          <a:off x="378452" y="1884763"/>
          <a:ext cx="1799791" cy="4198263"/>
        </p:xfrm>
        <a:graphic>
          <a:graphicData uri="http://schemas.openxmlformats.org/presentationml/2006/ole">
            <mc:AlternateContent xmlns:mc="http://schemas.openxmlformats.org/markup-compatibility/2006">
              <mc:Choice xmlns:v="urn:schemas-microsoft-com:vml" Requires="v">
                <p:oleObj spid="_x0000_s16397"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378452" y="1884763"/>
                        <a:ext cx="1799791" cy="4198263"/>
                      </a:xfrm>
                      <a:prstGeom prst="rect">
                        <a:avLst/>
                      </a:prstGeom>
                    </p:spPr>
                  </p:pic>
                </p:oleObj>
              </mc:Fallback>
            </mc:AlternateContent>
          </a:graphicData>
        </a:graphic>
      </p:graphicFrame>
      <p:sp>
        <p:nvSpPr>
          <p:cNvPr id="7" name="テキスト ボックス 6"/>
          <p:cNvSpPr txBox="1"/>
          <p:nvPr/>
        </p:nvSpPr>
        <p:spPr>
          <a:xfrm>
            <a:off x="2341687" y="1508290"/>
            <a:ext cx="9206845"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371783" y="2714214"/>
            <a:ext cx="9712728" cy="415498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■発達障害者・知的障害者・精神障害者の特性</a:t>
            </a:r>
          </a:p>
          <a:p>
            <a:r>
              <a:rPr lang="ja-JP" altLang="en-US" sz="2400" dirty="0">
                <a:latin typeface="メイリオ" panose="020B0604030504040204" pitchFamily="50" charset="-128"/>
                <a:ea typeface="メイリオ" panose="020B0604030504040204" pitchFamily="50" charset="-128"/>
              </a:rPr>
              <a:t>　</a:t>
            </a:r>
            <a:r>
              <a:rPr lang="ja-JP" altLang="en-US" sz="2400" b="1" u="sng" dirty="0" smtClean="0">
                <a:latin typeface="メイリオ" panose="020B0604030504040204" pitchFamily="50" charset="-128"/>
                <a:ea typeface="メイリオ" panose="020B0604030504040204" pitchFamily="50" charset="-128"/>
              </a:rPr>
              <a:t>コミュニケーションが苦手な傾向にある</a:t>
            </a:r>
          </a:p>
          <a:p>
            <a:pPr marL="914400" lvl="1" indent="-4572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話</a:t>
            </a:r>
            <a:r>
              <a:rPr lang="ja-JP" altLang="en-US" sz="2400" dirty="0">
                <a:latin typeface="メイリオ" panose="020B0604030504040204" pitchFamily="50" charset="-128"/>
                <a:ea typeface="メイリオ" panose="020B0604030504040204" pitchFamily="50" charset="-128"/>
              </a:rPr>
              <a:t>の内容を理解できない人がいる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常識やルールを理解しにくい人がいる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身体が勝手に動く、声や言葉が急に出る、変わったクセがあるなどの場合がある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ストレスに弱く、疲れやすい　　　など</a:t>
            </a:r>
          </a:p>
        </p:txBody>
      </p:sp>
      <p:sp>
        <p:nvSpPr>
          <p:cNvPr id="9" name="正方形/長方形 8"/>
          <p:cNvSpPr/>
          <p:nvPr/>
        </p:nvSpPr>
        <p:spPr>
          <a:xfrm>
            <a:off x="2341687" y="2585507"/>
            <a:ext cx="9579380" cy="41370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82987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2052320"/>
            <a:ext cx="10464492" cy="312233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213144"/>
            <a:ext cx="10464492" cy="15242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48129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事前問合せ、チケット購入</a:t>
            </a:r>
          </a:p>
        </p:txBody>
      </p:sp>
      <p:sp>
        <p:nvSpPr>
          <p:cNvPr id="8" name="テキスト ボックス 7"/>
          <p:cNvSpPr txBox="1"/>
          <p:nvPr/>
        </p:nvSpPr>
        <p:spPr>
          <a:xfrm>
            <a:off x="1721515" y="2221842"/>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p>
        </p:txBody>
      </p:sp>
      <p:sp>
        <p:nvSpPr>
          <p:cNvPr id="11" name="テキスト ボックス 10"/>
          <p:cNvSpPr txBox="1"/>
          <p:nvPr/>
        </p:nvSpPr>
        <p:spPr>
          <a:xfrm>
            <a:off x="5574592" y="481292"/>
            <a:ext cx="6350921"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問い合わせに対してはゆっくり、はっきり、具体的に対応し、理解を確認</a:t>
            </a:r>
          </a:p>
        </p:txBody>
      </p:sp>
      <p:sp>
        <p:nvSpPr>
          <p:cNvPr id="13" name="テキスト ボックス 12"/>
          <p:cNvSpPr txBox="1"/>
          <p:nvPr/>
        </p:nvSpPr>
        <p:spPr>
          <a:xfrm>
            <a:off x="5574593" y="2221842"/>
            <a:ext cx="6350920"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支払いなどがわからない様子の場合には、ゆっくり、はっきり、具体的に話す</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ウロウロする、大声を上げる、パニックとなっている様子の場合にはゆっくり停車し、やさしく話しかけ落ち着かせることが重要</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他のお客様とのトラブル時には、周囲</a:t>
            </a:r>
            <a:r>
              <a:rPr lang="ja-JP" altLang="en-US" sz="2400" dirty="0" smtClean="0">
                <a:latin typeface="メイリオ" panose="020B0604030504040204" pitchFamily="50" charset="-128"/>
                <a:ea typeface="メイリオ" panose="020B0604030504040204" pitchFamily="50" charset="-128"/>
              </a:rPr>
              <a:t>の方</a:t>
            </a:r>
            <a:r>
              <a:rPr lang="ja-JP" altLang="en-US" sz="2400" dirty="0">
                <a:latin typeface="メイリオ" panose="020B0604030504040204" pitchFamily="50" charset="-128"/>
                <a:ea typeface="メイリオ" panose="020B0604030504040204" pitchFamily="50" charset="-128"/>
              </a:rPr>
              <a:t>への理解を求め、声かけをする</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必要以上に注目を</a:t>
            </a:r>
            <a:r>
              <a:rPr lang="ja-JP" altLang="en-US" sz="2400" dirty="0" smtClean="0">
                <a:latin typeface="メイリオ" panose="020B0604030504040204" pitchFamily="50" charset="-128"/>
                <a:ea typeface="メイリオ" panose="020B0604030504040204" pitchFamily="50" charset="-128"/>
              </a:rPr>
              <a:t>集めない</a:t>
            </a:r>
            <a:endParaRPr lang="ja-JP" altLang="en-US" sz="2400" dirty="0">
              <a:latin typeface="メイリオ" panose="020B0604030504040204" pitchFamily="50" charset="-128"/>
              <a:ea typeface="メイリオ" panose="020B0604030504040204" pitchFamily="50" charset="-128"/>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789629442"/>
              </p:ext>
            </p:extLst>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spid="_x0000_s11303"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18860" y="564836"/>
                        <a:ext cx="1100138" cy="2566225"/>
                      </a:xfrm>
                      <a:prstGeom prst="rect">
                        <a:avLst/>
                      </a:prstGeom>
                    </p:spPr>
                  </p:pic>
                </p:oleObj>
              </mc:Fallback>
            </mc:AlternateContent>
          </a:graphicData>
        </a:graphic>
      </p:graphicFrame>
      <p:sp>
        <p:nvSpPr>
          <p:cNvPr id="9" name="正方形/長方形 8"/>
          <p:cNvSpPr/>
          <p:nvPr/>
        </p:nvSpPr>
        <p:spPr>
          <a:xfrm>
            <a:off x="1614487" y="5476684"/>
            <a:ext cx="10464492"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721515" y="5742070"/>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574592" y="5758573"/>
            <a:ext cx="6504388"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3804778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６</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内部障害者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5911793"/>
              </p:ext>
            </p:extLst>
          </p:nvPr>
        </p:nvGraphicFramePr>
        <p:xfrm>
          <a:off x="378452" y="2148272"/>
          <a:ext cx="2054462" cy="3648248"/>
        </p:xfrm>
        <a:graphic>
          <a:graphicData uri="http://schemas.openxmlformats.org/presentationml/2006/ole">
            <mc:AlternateContent xmlns:mc="http://schemas.openxmlformats.org/markup-compatibility/2006">
              <mc:Choice xmlns:v="urn:schemas-microsoft-com:vml" Requires="v">
                <p:oleObj spid="_x0000_s6185" r:id="rId4" imgW="2895120" imgH="5142600" progId="">
                  <p:embed/>
                </p:oleObj>
              </mc:Choice>
              <mc:Fallback>
                <p:oleObj r:id="rId4" imgW="2895120" imgH="5142600" progId="">
                  <p:embed/>
                  <p:pic>
                    <p:nvPicPr>
                      <p:cNvPr id="0" name=""/>
                      <p:cNvPicPr/>
                      <p:nvPr/>
                    </p:nvPicPr>
                    <p:blipFill>
                      <a:blip r:embed="rId5"/>
                      <a:stretch>
                        <a:fillRect/>
                      </a:stretch>
                    </p:blipFill>
                    <p:spPr>
                      <a:xfrm>
                        <a:off x="378452" y="2148272"/>
                        <a:ext cx="2054462" cy="3648248"/>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3700463" y="3323466"/>
            <a:ext cx="7850591" cy="3416320"/>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■内部語障害者の特性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ヘルプマークを持っている人がいる（外見では障害がわからないため）</a:t>
            </a:r>
          </a:p>
        </p:txBody>
      </p:sp>
      <p:sp>
        <p:nvSpPr>
          <p:cNvPr id="8" name="正方形/長方形 7"/>
          <p:cNvSpPr/>
          <p:nvPr/>
        </p:nvSpPr>
        <p:spPr>
          <a:xfrm>
            <a:off x="3700463" y="3257550"/>
            <a:ext cx="7958137"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95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997876"/>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992067"/>
            <a:ext cx="10015537" cy="174089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27611"/>
            <a:ext cx="10015537" cy="17995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14051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事前問合せ、チケット購入</a:t>
            </a:r>
          </a:p>
        </p:txBody>
      </p:sp>
      <p:sp>
        <p:nvSpPr>
          <p:cNvPr id="8" name="テキスト ボックス 7"/>
          <p:cNvSpPr txBox="1"/>
          <p:nvPr/>
        </p:nvSpPr>
        <p:spPr>
          <a:xfrm>
            <a:off x="1721515" y="3161590"/>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5263262"/>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1140518"/>
            <a:ext cx="5912557"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a:t>
            </a:r>
            <a:r>
              <a:rPr lang="ja-JP" altLang="en-US" sz="2400" b="1" dirty="0" smtClean="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a:t>
            </a:r>
            <a:r>
              <a:rPr lang="ja-JP" altLang="en-US" sz="2400" dirty="0">
                <a:latin typeface="メイリオ" panose="020B0604030504040204" pitchFamily="50" charset="-128"/>
                <a:ea typeface="メイリオ" panose="020B0604030504040204" pitchFamily="50" charset="-128"/>
              </a:rPr>
              <a:t>が必要かを</a:t>
            </a:r>
            <a:r>
              <a:rPr lang="ja-JP" altLang="en-US" sz="2400" dirty="0" smtClean="0">
                <a:latin typeface="メイリオ" panose="020B0604030504040204" pitchFamily="50" charset="-128"/>
                <a:ea typeface="メイリオ" panose="020B0604030504040204" pitchFamily="50" charset="-128"/>
              </a:rPr>
              <a:t>確認</a:t>
            </a:r>
            <a:endParaRPr lang="ja-JP" altLang="en-US" sz="2400" dirty="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・どの</a:t>
            </a:r>
            <a:r>
              <a:rPr lang="ja-JP" altLang="en-US" sz="2400" dirty="0">
                <a:latin typeface="メイリオ" panose="020B0604030504040204" pitchFamily="50" charset="-128"/>
                <a:ea typeface="メイリオ" panose="020B0604030504040204" pitchFamily="50" charset="-128"/>
              </a:rPr>
              <a:t>ような支援が必要かを聞く</a:t>
            </a:r>
          </a:p>
        </p:txBody>
      </p:sp>
      <p:sp>
        <p:nvSpPr>
          <p:cNvPr id="13" name="テキスト ボックス 12"/>
          <p:cNvSpPr txBox="1"/>
          <p:nvPr/>
        </p:nvSpPr>
        <p:spPr>
          <a:xfrm>
            <a:off x="5574593" y="3161590"/>
            <a:ext cx="5652914"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具合が悪い等の申し出があった場合、</a:t>
            </a:r>
          </a:p>
          <a:p>
            <a:r>
              <a:rPr lang="ja-JP" altLang="en-US" sz="2400" dirty="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支援が必要かを確認</a:t>
            </a:r>
          </a:p>
          <a:p>
            <a:r>
              <a:rPr lang="ja-JP" altLang="en-US" sz="2400" dirty="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どのような支援が必要かを聞く</a:t>
            </a:r>
            <a:endParaRPr lang="ja-JP" altLang="en-US" sz="2400" b="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574592" y="527976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2112856338"/>
              </p:ext>
            </p:extLst>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spid="_x0000_s13350"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163041" y="501880"/>
                        <a:ext cx="1308570" cy="2323716"/>
                      </a:xfrm>
                      <a:prstGeom prst="rect">
                        <a:avLst/>
                      </a:prstGeom>
                    </p:spPr>
                  </p:pic>
                </p:oleObj>
              </mc:Fallback>
            </mc:AlternateContent>
          </a:graphicData>
        </a:graphic>
      </p:graphicFrame>
    </p:spTree>
    <p:extLst>
      <p:ext uri="{BB962C8B-B14F-4D97-AF65-F5344CB8AC3E}">
        <p14:creationId xmlns:p14="http://schemas.microsoft.com/office/powerpoint/2010/main" val="114370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2855793429"/>
              </p:ext>
            </p:extLst>
          </p:nvPr>
        </p:nvGraphicFramePr>
        <p:xfrm>
          <a:off x="423958" y="2203240"/>
          <a:ext cx="2628013" cy="3321516"/>
        </p:xfrm>
        <a:graphic>
          <a:graphicData uri="http://schemas.openxmlformats.org/presentationml/2006/ole">
            <mc:AlternateContent xmlns:mc="http://schemas.openxmlformats.org/markup-compatibility/2006">
              <mc:Choice xmlns:v="urn:schemas-microsoft-com:vml" Requires="v">
                <p:oleObj spid="_x0000_s9282" r:id="rId4" imgW="3656880" imgH="4622040" progId="">
                  <p:embed/>
                </p:oleObj>
              </mc:Choice>
              <mc:Fallback>
                <p:oleObj r:id="rId4" imgW="3656880" imgH="4622040" progId="">
                  <p:embed/>
                  <p:pic>
                    <p:nvPicPr>
                      <p:cNvPr id="2" name="オブジェクト 1"/>
                      <p:cNvPicPr/>
                      <p:nvPr/>
                    </p:nvPicPr>
                    <p:blipFill>
                      <a:blip r:embed="rId5"/>
                      <a:stretch>
                        <a:fillRect/>
                      </a:stretch>
                    </p:blipFill>
                    <p:spPr>
                      <a:xfrm>
                        <a:off x="423958" y="2203240"/>
                        <a:ext cx="2628013" cy="3321516"/>
                      </a:xfrm>
                      <a:prstGeom prst="rect">
                        <a:avLst/>
                      </a:prstGeom>
                    </p:spPr>
                  </p:pic>
                </p:oleObj>
              </mc:Fallback>
            </mc:AlternateContent>
          </a:graphicData>
        </a:graphic>
      </p:graphicFrame>
      <p:pic>
        <p:nvPicPr>
          <p:cNvPr id="8" name="図 7"/>
          <p:cNvPicPr>
            <a:picLocks noChangeAspect="1"/>
          </p:cNvPicPr>
          <p:nvPr/>
        </p:nvPicPr>
        <p:blipFill>
          <a:blip r:embed="rId6"/>
          <a:stretch>
            <a:fillRect/>
          </a:stretch>
        </p:blipFill>
        <p:spPr>
          <a:xfrm>
            <a:off x="9672749" y="2734313"/>
            <a:ext cx="2219315" cy="3026339"/>
          </a:xfrm>
          <a:prstGeom prst="rect">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141082539"/>
              </p:ext>
            </p:extLst>
          </p:nvPr>
        </p:nvGraphicFramePr>
        <p:xfrm>
          <a:off x="8553407" y="1353836"/>
          <a:ext cx="1709208" cy="2893646"/>
        </p:xfrm>
        <a:graphic>
          <a:graphicData uri="http://schemas.openxmlformats.org/presentationml/2006/ole">
            <mc:AlternateContent xmlns:mc="http://schemas.openxmlformats.org/markup-compatibility/2006">
              <mc:Choice xmlns:v="urn:schemas-microsoft-com:vml" Requires="v">
                <p:oleObj spid="_x0000_s9283" r:id="rId7" imgW="3479040" imgH="5891760" progId="">
                  <p:embed/>
                </p:oleObj>
              </mc:Choice>
              <mc:Fallback>
                <p:oleObj r:id="rId7" imgW="3479040" imgH="5891760" progId="">
                  <p:embed/>
                  <p:pic>
                    <p:nvPicPr>
                      <p:cNvPr id="4" name="オブジェクト 3"/>
                      <p:cNvPicPr/>
                      <p:nvPr/>
                    </p:nvPicPr>
                    <p:blipFill>
                      <a:blip r:embed="rId8"/>
                      <a:stretch>
                        <a:fillRect/>
                      </a:stretch>
                    </p:blipFill>
                    <p:spPr>
                      <a:xfrm>
                        <a:off x="8553407" y="1353836"/>
                        <a:ext cx="1709208" cy="2893646"/>
                      </a:xfrm>
                      <a:prstGeom prst="rect">
                        <a:avLst/>
                      </a:prstGeom>
                    </p:spPr>
                  </p:pic>
                </p:oleObj>
              </mc:Fallback>
            </mc:AlternateContent>
          </a:graphicData>
        </a:graphic>
      </p:graphicFrame>
      <p:sp>
        <p:nvSpPr>
          <p:cNvPr id="2" name="テキスト ボックス 1"/>
          <p:cNvSpPr txBox="1"/>
          <p:nvPr/>
        </p:nvSpPr>
        <p:spPr>
          <a:xfrm>
            <a:off x="2803075" y="4201317"/>
            <a:ext cx="6340197" cy="1323439"/>
          </a:xfrm>
          <a:prstGeom prst="rect">
            <a:avLst/>
          </a:prstGeom>
          <a:noFill/>
        </p:spPr>
        <p:txBody>
          <a:bodyPr wrap="none" rtlCol="0">
            <a:spAutoFit/>
          </a:bodyPr>
          <a:lstStyle/>
          <a:p>
            <a:pPr algn="ctr"/>
            <a:r>
              <a:rPr lang="ja-JP" altLang="en-US" sz="4000" b="1" dirty="0" smtClean="0">
                <a:latin typeface="メイリオ" panose="020B0604030504040204" pitchFamily="50" charset="-128"/>
                <a:ea typeface="メイリオ" panose="020B0604030504040204" pitchFamily="50" charset="-128"/>
              </a:rPr>
              <a:t>高齢者、障害者等に対する</a:t>
            </a:r>
          </a:p>
          <a:p>
            <a:pPr algn="ctr"/>
            <a:r>
              <a:rPr kumimoji="1" lang="ja-JP" altLang="en-US" sz="4000" b="1" dirty="0" smtClean="0">
                <a:latin typeface="メイリオ" panose="020B0604030504040204" pitchFamily="50" charset="-128"/>
                <a:ea typeface="メイリオ" panose="020B0604030504040204" pitchFamily="50" charset="-128"/>
              </a:rPr>
              <a:t>接遇の基本を学ぶ</a:t>
            </a:r>
            <a:endParaRPr kumimoji="1" lang="ja-JP" altLang="en-US" sz="4000" b="1"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68474" y="1779533"/>
            <a:ext cx="3386483" cy="1909559"/>
          </a:xfrm>
          <a:prstGeom prst="rect">
            <a:avLst/>
          </a:prstGeom>
        </p:spPr>
      </p:pic>
    </p:spTree>
    <p:extLst>
      <p:ext uri="{BB962C8B-B14F-4D97-AF65-F5344CB8AC3E}">
        <p14:creationId xmlns:p14="http://schemas.microsoft.com/office/powerpoint/2010/main" val="325651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７</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その他</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その他の心身の機能障害、妊産婦</a:t>
            </a:r>
            <a:r>
              <a:rPr lang="ja-JP" altLang="ja-JP" sz="3200" dirty="0" smtClean="0">
                <a:latin typeface="メイリオ" panose="020B0604030504040204" pitchFamily="50" charset="-128"/>
                <a:ea typeface="メイリオ" panose="020B0604030504040204" pitchFamily="50" charset="-128"/>
              </a:rPr>
              <a:t>、</a:t>
            </a:r>
            <a:endParaRPr lang="ja-JP" altLang="en-US" sz="3200" dirty="0" smtClean="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ja-JP" altLang="ja-JP" sz="3200" dirty="0" smtClean="0">
                <a:latin typeface="メイリオ" panose="020B0604030504040204" pitchFamily="50" charset="-128"/>
                <a:ea typeface="メイリオ" panose="020B0604030504040204" pitchFamily="50" charset="-128"/>
              </a:rPr>
              <a:t>ベビーカー</a:t>
            </a:r>
            <a:r>
              <a:rPr lang="ja-JP" altLang="ja-JP" sz="3200" dirty="0">
                <a:latin typeface="メイリオ" panose="020B0604030504040204" pitchFamily="50" charset="-128"/>
                <a:ea typeface="メイリオ" panose="020B0604030504040204" pitchFamily="50" charset="-128"/>
              </a:rPr>
              <a:t>使用者を含む乳幼児連れ、けが</a:t>
            </a:r>
            <a:r>
              <a:rPr lang="ja-JP" altLang="ja-JP" sz="3200" dirty="0" smtClean="0">
                <a:latin typeface="メイリオ" panose="020B0604030504040204" pitchFamily="50" charset="-128"/>
                <a:ea typeface="メイリオ" panose="020B0604030504040204" pitchFamily="50" charset="-128"/>
              </a:rPr>
              <a:t>人</a:t>
            </a:r>
            <a:r>
              <a:rPr lang="ja-JP" altLang="en-US" sz="3200" dirty="0" smtClean="0">
                <a:latin typeface="メイリオ" panose="020B0604030504040204" pitchFamily="50" charset="-128"/>
                <a:ea typeface="メイリオ" panose="020B0604030504040204" pitchFamily="50" charset="-128"/>
              </a:rPr>
              <a:t>など</a:t>
            </a:r>
          </a:p>
          <a:p>
            <a:r>
              <a:rPr lang="ja-JP" altLang="en-US" sz="3200" dirty="0" smtClean="0">
                <a:latin typeface="メイリオ" panose="020B0604030504040204" pitchFamily="50" charset="-128"/>
                <a:ea typeface="メイリオ" panose="020B0604030504040204" pitchFamily="50" charset="-128"/>
              </a:rPr>
              <a:t>に配慮が必要</a:t>
            </a:r>
            <a:endParaRPr lang="ja-JP" altLang="en-US" sz="3200" dirty="0">
              <a:latin typeface="メイリオ" panose="020B0604030504040204" pitchFamily="50" charset="-128"/>
              <a:ea typeface="メイリオ" panose="020B0604030504040204"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4316900"/>
              </p:ext>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spid="_x0000_s8349" r:id="rId4" imgW="4685400" imgH="5294880" progId="">
                  <p:embed/>
                </p:oleObj>
              </mc:Choice>
              <mc:Fallback>
                <p:oleObj r:id="rId4" imgW="4685400" imgH="5294880" progId="">
                  <p:embed/>
                  <p:pic>
                    <p:nvPicPr>
                      <p:cNvPr id="0" name=""/>
                      <p:cNvPicPr/>
                      <p:nvPr/>
                    </p:nvPicPr>
                    <p:blipFill>
                      <a:blip r:embed="rId5"/>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937820"/>
              </p:ext>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spid="_x0000_s8350" r:id="rId6" imgW="2818800" imgH="5790240" progId="">
                  <p:embed/>
                </p:oleObj>
              </mc:Choice>
              <mc:Fallback>
                <p:oleObj r:id="rId6" imgW="2818800" imgH="5790240" progId="">
                  <p:embed/>
                  <p:pic>
                    <p:nvPicPr>
                      <p:cNvPr id="0" name=""/>
                      <p:cNvPicPr/>
                      <p:nvPr/>
                    </p:nvPicPr>
                    <p:blipFill>
                      <a:blip r:embed="rId7"/>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7168415"/>
              </p:ext>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spid="_x0000_s8351" r:id="rId8" imgW="4456800" imgH="4990320" progId="">
                  <p:embed/>
                </p:oleObj>
              </mc:Choice>
              <mc:Fallback>
                <p:oleObj r:id="rId8" imgW="4456800" imgH="4990320" progId="">
                  <p:embed/>
                  <p:pic>
                    <p:nvPicPr>
                      <p:cNvPr id="0" name=""/>
                      <p:cNvPicPr/>
                      <p:nvPr/>
                    </p:nvPicPr>
                    <p:blipFill>
                      <a:blip r:embed="rId9"/>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8203665"/>
              </p:ext>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spid="_x0000_s8352" r:id="rId10" imgW="2399760" imgH="5752080" progId="">
                  <p:embed/>
                </p:oleObj>
              </mc:Choice>
              <mc:Fallback>
                <p:oleObj r:id="rId10" imgW="2399760" imgH="5752080" progId="">
                  <p:embed/>
                  <p:pic>
                    <p:nvPicPr>
                      <p:cNvPr id="0" name=""/>
                      <p:cNvPicPr/>
                      <p:nvPr/>
                    </p:nvPicPr>
                    <p:blipFill>
                      <a:blip r:embed="rId11"/>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22736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609105"/>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1853739"/>
            <a:ext cx="10015537" cy="35858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666550"/>
            <a:ext cx="10015537" cy="10176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766939"/>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事前問合せ、チケット購入</a:t>
            </a:r>
          </a:p>
        </p:txBody>
      </p:sp>
      <p:sp>
        <p:nvSpPr>
          <p:cNvPr id="8" name="テキスト ボックス 7"/>
          <p:cNvSpPr txBox="1"/>
          <p:nvPr/>
        </p:nvSpPr>
        <p:spPr>
          <a:xfrm>
            <a:off x="1721515" y="2023262"/>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5874491"/>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879457"/>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p>
        </p:txBody>
      </p:sp>
      <p:sp>
        <p:nvSpPr>
          <p:cNvPr id="13" name="テキスト ボックス 12"/>
          <p:cNvSpPr txBox="1"/>
          <p:nvPr/>
        </p:nvSpPr>
        <p:spPr>
          <a:xfrm>
            <a:off x="5574593" y="2023262"/>
            <a:ext cx="5652914"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具合が悪い等の申し出があった場合、支援が必要かを確認し、どのような支援が必要かを聞く</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ベビーカー使用者には、ベビーカー用スペースなどでブレーキをかけ、ベルトで固定をしていただく。</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妊婦やけが人はバランスを崩しやすいため、相手の状況に応じて支援する</a:t>
            </a:r>
          </a:p>
        </p:txBody>
      </p:sp>
      <p:sp>
        <p:nvSpPr>
          <p:cNvPr id="15" name="テキスト ボックス 14"/>
          <p:cNvSpPr txBox="1"/>
          <p:nvPr/>
        </p:nvSpPr>
        <p:spPr>
          <a:xfrm>
            <a:off x="5574592" y="5890994"/>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3720287488"/>
              </p:ext>
            </p:extLst>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spid="_x0000_s14470" r:id="rId4" imgW="4685400" imgH="5294880" progId="">
                  <p:embed/>
                </p:oleObj>
              </mc:Choice>
              <mc:Fallback>
                <p:oleObj r:id="rId4" imgW="4685400" imgH="5294880" progId="">
                  <p:embed/>
                  <p:pic>
                    <p:nvPicPr>
                      <p:cNvPr id="6" name="オブジェクト 5"/>
                      <p:cNvPicPr/>
                      <p:nvPr/>
                    </p:nvPicPr>
                    <p:blipFill>
                      <a:blip r:embed="rId5"/>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2485478029"/>
              </p:ext>
            </p:extLst>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spid="_x0000_s14471" r:id="rId6" imgW="2818800" imgH="5790240" progId="">
                  <p:embed/>
                </p:oleObj>
              </mc:Choice>
              <mc:Fallback>
                <p:oleObj r:id="rId6" imgW="2818800" imgH="5790240" progId="">
                  <p:embed/>
                  <p:pic>
                    <p:nvPicPr>
                      <p:cNvPr id="7" name="オブジェクト 6"/>
                      <p:cNvPicPr/>
                      <p:nvPr/>
                    </p:nvPicPr>
                    <p:blipFill>
                      <a:blip r:embed="rId7"/>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903504327"/>
              </p:ext>
            </p:extLst>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spid="_x0000_s14472" r:id="rId8" imgW="4456800" imgH="4990320" progId="">
                  <p:embed/>
                </p:oleObj>
              </mc:Choice>
              <mc:Fallback>
                <p:oleObj r:id="rId8" imgW="4456800" imgH="4990320" progId="">
                  <p:embed/>
                  <p:pic>
                    <p:nvPicPr>
                      <p:cNvPr id="8" name="オブジェクト 7"/>
                      <p:cNvPicPr/>
                      <p:nvPr/>
                    </p:nvPicPr>
                    <p:blipFill>
                      <a:blip r:embed="rId9"/>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213340459"/>
              </p:ext>
            </p:extLst>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spid="_x0000_s14473" r:id="rId10" imgW="2399760" imgH="5752080" progId="">
                  <p:embed/>
                </p:oleObj>
              </mc:Choice>
              <mc:Fallback>
                <p:oleObj r:id="rId10" imgW="2399760" imgH="5752080" progId="">
                  <p:embed/>
                  <p:pic>
                    <p:nvPicPr>
                      <p:cNvPr id="9" name="オブジェクト 8"/>
                      <p:cNvPicPr/>
                      <p:nvPr/>
                    </p:nvPicPr>
                    <p:blipFill>
                      <a:blip r:embed="rId11"/>
                      <a:stretch>
                        <a:fillRect/>
                      </a:stretch>
                    </p:blipFill>
                    <p:spPr>
                      <a:xfrm>
                        <a:off x="546933" y="4922500"/>
                        <a:ext cx="614334" cy="1472045"/>
                      </a:xfrm>
                      <a:prstGeom prst="rect">
                        <a:avLst/>
                      </a:prstGeom>
                    </p:spPr>
                  </p:pic>
                </p:oleObj>
              </mc:Fallback>
            </mc:AlternateContent>
          </a:graphicData>
        </a:graphic>
      </p:graphicFrame>
      <p:pic>
        <p:nvPicPr>
          <p:cNvPr id="16" name="図 15"/>
          <p:cNvPicPr>
            <a:picLocks noChangeAspect="1"/>
          </p:cNvPicPr>
          <p:nvPr/>
        </p:nvPicPr>
        <p:blipFill>
          <a:blip r:embed="rId12"/>
          <a:stretch>
            <a:fillRect/>
          </a:stretch>
        </p:blipFill>
        <p:spPr>
          <a:xfrm>
            <a:off x="2648669" y="2909560"/>
            <a:ext cx="1602744" cy="1610880"/>
          </a:xfrm>
          <a:prstGeom prst="rect">
            <a:avLst/>
          </a:prstGeom>
        </p:spPr>
      </p:pic>
      <p:sp>
        <p:nvSpPr>
          <p:cNvPr id="21" name="テキスト ボックス 20"/>
          <p:cNvSpPr txBox="1"/>
          <p:nvPr/>
        </p:nvSpPr>
        <p:spPr>
          <a:xfrm>
            <a:off x="2511434" y="4705946"/>
            <a:ext cx="2492990" cy="646331"/>
          </a:xfrm>
          <a:prstGeom prst="rect">
            <a:avLst/>
          </a:prstGeom>
          <a:noFill/>
        </p:spPr>
        <p:txBody>
          <a:bodyPr wrap="none" rtlCol="0">
            <a:spAutoFit/>
          </a:bodyPr>
          <a:lstStyle/>
          <a:p>
            <a:r>
              <a:rPr kumimoji="1" lang="en-US" altLang="ja-JP" sz="1200" dirty="0" smtClean="0"/>
              <a:t>※</a:t>
            </a:r>
            <a:r>
              <a:rPr kumimoji="1" lang="ja-JP" altLang="en-US" sz="1200" dirty="0" smtClean="0"/>
              <a:t>ベビーカーマーク（ベビーカー</a:t>
            </a:r>
          </a:p>
          <a:p>
            <a:r>
              <a:rPr lang="ja-JP" altLang="en-US" sz="1200" dirty="0"/>
              <a:t>　</a:t>
            </a:r>
            <a:r>
              <a:rPr kumimoji="1" lang="ja-JP" altLang="en-US" sz="1200" dirty="0" smtClean="0"/>
              <a:t>で安心して利用できる場所や設</a:t>
            </a:r>
          </a:p>
          <a:p>
            <a:r>
              <a:rPr lang="ja-JP" altLang="en-US" sz="1200" dirty="0"/>
              <a:t>　</a:t>
            </a:r>
            <a:r>
              <a:rPr kumimoji="1" lang="ja-JP" altLang="en-US" sz="1200" dirty="0" smtClean="0"/>
              <a:t>備を表している）</a:t>
            </a:r>
            <a:endParaRPr kumimoji="1" lang="ja-JP" altLang="en-US" sz="1200" dirty="0"/>
          </a:p>
        </p:txBody>
      </p:sp>
    </p:spTree>
    <p:extLst>
      <p:ext uri="{BB962C8B-B14F-4D97-AF65-F5344CB8AC3E}">
        <p14:creationId xmlns:p14="http://schemas.microsoft.com/office/powerpoint/2010/main" val="267843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7269939"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８</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緊急時・災害時の対応について</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5016758"/>
          </a:xfrm>
          <a:prstGeom prst="rect">
            <a:avLst/>
          </a:prstGeom>
          <a:noFill/>
        </p:spPr>
        <p:txBody>
          <a:bodyPr wrap="square" rtlCol="0">
            <a:spAutoFit/>
          </a:bodyPr>
          <a:lstStyle/>
          <a:p>
            <a:r>
              <a:rPr lang="ja-JP" altLang="en-US" sz="3200" b="1" u="sng" dirty="0" smtClean="0">
                <a:latin typeface="メイリオ" panose="020B0604030504040204" pitchFamily="50" charset="-128"/>
                <a:ea typeface="メイリオ" panose="020B0604030504040204" pitchFamily="50" charset="-128"/>
              </a:rPr>
              <a:t>配慮事項</a:t>
            </a:r>
          </a:p>
          <a:p>
            <a:endParaRPr lang="ja-JP" altLang="en-US"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遅延・運転の見合わせなどの時には、必要な情報を乗客が得やすい手段で伝えることに努める</a:t>
            </a: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高齢者・障害者等が緊急事態に陥った時には、迅速かつ適切な対応を図ることに努める</a:t>
            </a: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地震、火災などの災害時には、乗客の安全を確認し、高齢者・障害者等が安全に避難できるよう誘導・介助を行う。適宜一般の乗客にも誘導・介助の協力を求める</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81633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92634" y="613943"/>
            <a:ext cx="4013111" cy="5768847"/>
          </a:xfrm>
          <a:prstGeom prst="rect">
            <a:avLst/>
          </a:prstGeom>
          <a:ln>
            <a:solidFill>
              <a:schemeClr val="tx1"/>
            </a:solidFill>
          </a:ln>
          <a:effectLst>
            <a:outerShdw blurRad="50800" dist="38100" dir="2700000" algn="tl" rotWithShape="0">
              <a:prstClr val="black">
                <a:alpha val="40000"/>
              </a:prstClr>
            </a:outerShdw>
          </a:effectLst>
        </p:spPr>
      </p:pic>
      <p:sp>
        <p:nvSpPr>
          <p:cNvPr id="3" name="テキスト ボックス 2"/>
          <p:cNvSpPr txBox="1"/>
          <p:nvPr/>
        </p:nvSpPr>
        <p:spPr>
          <a:xfrm>
            <a:off x="4869291" y="1062830"/>
            <a:ext cx="6286388" cy="1569660"/>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公共交通事業者に向けた</a:t>
            </a:r>
          </a:p>
          <a:p>
            <a:r>
              <a:rPr lang="en-US" altLang="ja-JP" sz="3200" b="1" dirty="0" smtClean="0">
                <a:latin typeface="メイリオ" panose="020B0604030504040204" pitchFamily="50" charset="-128"/>
                <a:ea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rPr>
              <a:t>接遇ガイドライン</a:t>
            </a:r>
            <a:r>
              <a:rPr lang="en-US" altLang="ja-JP" sz="3200" b="1" dirty="0" smtClean="0">
                <a:latin typeface="メイリオ" panose="020B0604030504040204" pitchFamily="50" charset="-128"/>
                <a:ea typeface="メイリオ" panose="020B0604030504040204" pitchFamily="50" charset="-128"/>
              </a:rPr>
              <a:t>』</a:t>
            </a:r>
            <a:endParaRPr lang="ja-JP" altLang="en-US" sz="3200" b="1"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H.30.5 </a:t>
            </a:r>
            <a:r>
              <a:rPr lang="ja-JP" altLang="en-US" sz="3200" dirty="0" smtClean="0">
                <a:latin typeface="メイリオ" panose="020B0604030504040204" pitchFamily="50" charset="-128"/>
                <a:ea typeface="メイリオ" panose="020B0604030504040204" pitchFamily="50" charset="-128"/>
              </a:rPr>
              <a:t>国土交通省</a:t>
            </a:r>
            <a:endParaRPr lang="ja-JP" altLang="en-US"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170516" y="3098256"/>
            <a:ext cx="6221318" cy="707886"/>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hlinkClick r:id="rId4"/>
              </a:rPr>
              <a:t>http://</a:t>
            </a:r>
            <a:r>
              <a:rPr lang="en-US" altLang="ja-JP" sz="2000" dirty="0" smtClean="0">
                <a:latin typeface="メイリオ" panose="020B0604030504040204" pitchFamily="50" charset="-128"/>
                <a:ea typeface="メイリオ" panose="020B0604030504040204" pitchFamily="50" charset="-128"/>
                <a:hlinkClick r:id="rId4"/>
              </a:rPr>
              <a:t>www.mlit.go.jp/common/001236569.pdf</a:t>
            </a:r>
            <a:endParaRPr lang="ja-JP" altLang="en-US" sz="2000" dirty="0" smtClean="0">
              <a:latin typeface="メイリオ" panose="020B0604030504040204" pitchFamily="50" charset="-128"/>
              <a:ea typeface="メイリオ" panose="020B0604030504040204" pitchFamily="50" charset="-128"/>
            </a:endParaRPr>
          </a:p>
          <a:p>
            <a:endParaRPr lang="ja-JP" altLang="en-US" sz="2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8511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34532" y="437958"/>
            <a:ext cx="480131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①　対応の際の配慮点</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107526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42926" y="1316313"/>
            <a:ext cx="11418510" cy="5262979"/>
          </a:xfrm>
          <a:prstGeom prst="rect">
            <a:avLst/>
          </a:prstGeom>
          <a:noFill/>
        </p:spPr>
        <p:txBody>
          <a:bodyPr wrap="none" rtlCol="0">
            <a:spAutoFit/>
          </a:bodyPr>
          <a:lstStyle/>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障害特性、高齢者、障害者等に対する理解を高め、偏見を取り除く</a:t>
            </a:r>
          </a:p>
          <a:p>
            <a:endParaRPr kumimoji="1"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まずはコミュニケーションをとることにより、思い込みや不当な</a:t>
            </a:r>
          </a:p>
          <a:p>
            <a:r>
              <a:rPr lang="ja-JP" altLang="en-US" sz="2800" b="1" dirty="0">
                <a:latin typeface="メイリオ" panose="020B0604030504040204" pitchFamily="50" charset="-128"/>
                <a:ea typeface="メイリオ" panose="020B0604030504040204" pitchFamily="50" charset="-128"/>
              </a:rPr>
              <a:t>　</a:t>
            </a:r>
            <a:r>
              <a:rPr lang="ja-JP" altLang="en-US" sz="2800" b="1" dirty="0" smtClean="0">
                <a:latin typeface="メイリオ" panose="020B0604030504040204" pitchFamily="50" charset="-128"/>
                <a:ea typeface="メイリオ" panose="020B0604030504040204" pitchFamily="50" charset="-128"/>
              </a:rPr>
              <a:t> </a:t>
            </a:r>
            <a:r>
              <a:rPr kumimoji="1" lang="ja-JP" altLang="en-US" sz="2800" b="1" dirty="0" smtClean="0">
                <a:latin typeface="メイリオ" panose="020B0604030504040204" pitchFamily="50" charset="-128"/>
                <a:ea typeface="メイリオ" panose="020B0604030504040204" pitchFamily="50" charset="-128"/>
              </a:rPr>
              <a:t>対応をなくす</a:t>
            </a:r>
          </a:p>
          <a:p>
            <a:pPr marL="457200" indent="-457200">
              <a:buFont typeface="Wingdings" panose="05000000000000000000" pitchFamily="2" charset="2"/>
              <a:buChar char="l"/>
            </a:pPr>
            <a:endParaRPr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smtClean="0">
                <a:latin typeface="メイリオ" panose="020B0604030504040204" pitchFamily="50" charset="-128"/>
                <a:ea typeface="メイリオ" panose="020B0604030504040204" pitchFamily="50" charset="-128"/>
              </a:rPr>
              <a:t>コミュニケーションにおいては、必要な情報保証を</a:t>
            </a:r>
          </a:p>
          <a:p>
            <a:pPr marL="457200" indent="-457200">
              <a:buFont typeface="Wingdings" panose="05000000000000000000" pitchFamily="2" charset="2"/>
              <a:buChar char="l"/>
            </a:pPr>
            <a:endParaRPr kumimoji="1"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敬意を持った対応を</a:t>
            </a:r>
          </a:p>
          <a:p>
            <a:pPr marL="457200" indent="-457200">
              <a:buFont typeface="Wingdings" panose="05000000000000000000" pitchFamily="2" charset="2"/>
              <a:buChar char="l"/>
            </a:pPr>
            <a:endParaRPr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smtClean="0">
                <a:latin typeface="メイリオ" panose="020B0604030504040204" pitchFamily="50" charset="-128"/>
                <a:ea typeface="メイリオ" panose="020B0604030504040204" pitchFamily="50" charset="-128"/>
              </a:rPr>
              <a:t>必要な接遇は多様であることを前提に</a:t>
            </a:r>
          </a:p>
          <a:p>
            <a:pPr marL="457200" indent="-457200">
              <a:buFont typeface="Wingdings" panose="05000000000000000000" pitchFamily="2" charset="2"/>
              <a:buChar char="l"/>
            </a:pPr>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smtClean="0">
                <a:latin typeface="メイリオ" panose="020B0604030504040204" pitchFamily="50" charset="-128"/>
                <a:ea typeface="メイリオ" panose="020B0604030504040204" pitchFamily="50" charset="-128"/>
              </a:rPr>
              <a:t>高齢や障害を理由に乗車を拒否してはならない</a:t>
            </a:r>
            <a:endParaRPr kumimoji="1" lang="ja-JP" altLang="en-US" sz="28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7256465" y="4003702"/>
            <a:ext cx="4763739" cy="1253251"/>
          </a:xfrm>
          <a:prstGeom prst="rect">
            <a:avLst/>
          </a:prstGeom>
        </p:spPr>
      </p:pic>
    </p:spTree>
    <p:extLst>
      <p:ext uri="{BB962C8B-B14F-4D97-AF65-F5344CB8AC3E}">
        <p14:creationId xmlns:p14="http://schemas.microsoft.com/office/powerpoint/2010/main" val="232682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31470" y="2926080"/>
            <a:ext cx="4339650"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②　基本の接遇方法</a:t>
            </a:r>
            <a:endParaRPr kumimoji="1" lang="ja-JP" altLang="en-US" sz="36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82386" y="3688789"/>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71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2191626"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１</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高齢者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1141756" y="2356033"/>
            <a:ext cx="1942857" cy="3914286"/>
          </a:xfrm>
          <a:prstGeom prst="rect">
            <a:avLst/>
          </a:prstGeom>
        </p:spPr>
      </p:pic>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4634086" y="3870263"/>
            <a:ext cx="6916968" cy="230832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■高齢者の特性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杖やシルバーカー、車椅子を利用している人も</a:t>
            </a:r>
            <a:r>
              <a:rPr lang="ja-JP" altLang="en-US" sz="2400" dirty="0" smtClean="0">
                <a:latin typeface="メイリオ" panose="020B0604030504040204" pitchFamily="50" charset="-128"/>
                <a:ea typeface="メイリオ" panose="020B0604030504040204" pitchFamily="50" charset="-128"/>
              </a:rPr>
              <a:t>いる</a:t>
            </a:r>
          </a:p>
          <a:p>
            <a:pPr marL="914400" lvl="1" indent="-4572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認知症の症状のある人もいる</a:t>
            </a:r>
            <a:endParaRPr lang="ja-JP" altLang="en-US" sz="24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4634086" y="3657600"/>
            <a:ext cx="7024514"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2867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557657"/>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781815"/>
            <a:ext cx="10015537" cy="15781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1376189"/>
            <a:ext cx="10015537" cy="11670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298794" y="113140"/>
            <a:ext cx="1177782" cy="2372885"/>
          </a:xfrm>
          <a:prstGeom prst="rect">
            <a:avLst/>
          </a:prstGeom>
        </p:spPr>
      </p:pic>
      <p:sp>
        <p:nvSpPr>
          <p:cNvPr id="5" name="テキスト ボックス 4"/>
          <p:cNvSpPr txBox="1"/>
          <p:nvPr/>
        </p:nvSpPr>
        <p:spPr>
          <a:xfrm>
            <a:off x="1721515" y="1589096"/>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事前問合せ、チケット購入</a:t>
            </a:r>
          </a:p>
        </p:txBody>
      </p:sp>
      <p:sp>
        <p:nvSpPr>
          <p:cNvPr id="8" name="テキスト ボックス 7"/>
          <p:cNvSpPr txBox="1"/>
          <p:nvPr/>
        </p:nvSpPr>
        <p:spPr>
          <a:xfrm>
            <a:off x="1721515" y="2979506"/>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474946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1842926"/>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a:t>
            </a:r>
            <a:r>
              <a:rPr lang="ja-JP" altLang="en-US" sz="2400" dirty="0" smtClean="0">
                <a:latin typeface="メイリオ" panose="020B0604030504040204" pitchFamily="50" charset="-128"/>
                <a:ea typeface="メイリオ" panose="020B0604030504040204" pitchFamily="50" charset="-128"/>
              </a:rPr>
              <a:t>こえている、理解しているかを確認</a:t>
            </a:r>
          </a:p>
        </p:txBody>
      </p:sp>
      <p:sp>
        <p:nvSpPr>
          <p:cNvPr id="13" name="テキスト ボックス 12"/>
          <p:cNvSpPr txBox="1"/>
          <p:nvPr/>
        </p:nvSpPr>
        <p:spPr>
          <a:xfrm>
            <a:off x="5574593" y="2979506"/>
            <a:ext cx="5652914"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バランスを崩す、躓きやすいため、安全を確認</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時間に余裕を持った支援</a:t>
            </a:r>
          </a:p>
        </p:txBody>
      </p:sp>
      <p:sp>
        <p:nvSpPr>
          <p:cNvPr id="15" name="テキスト ボックス 14"/>
          <p:cNvSpPr txBox="1"/>
          <p:nvPr/>
        </p:nvSpPr>
        <p:spPr>
          <a:xfrm>
            <a:off x="5574592" y="4765970"/>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215371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680827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２</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肢体不自由者・車椅子使用者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4634086" y="3657600"/>
            <a:ext cx="6916968" cy="2677656"/>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■肢体不自由者・車椅子使用者の特性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介助犬を使用する人もいる</a:t>
            </a:r>
          </a:p>
        </p:txBody>
      </p:sp>
      <p:sp>
        <p:nvSpPr>
          <p:cNvPr id="9" name="正方形/長方形 8"/>
          <p:cNvSpPr/>
          <p:nvPr/>
        </p:nvSpPr>
        <p:spPr>
          <a:xfrm>
            <a:off x="4634086" y="3419562"/>
            <a:ext cx="7024514" cy="302410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stretch>
            <a:fillRect/>
          </a:stretch>
        </p:blipFill>
        <p:spPr>
          <a:xfrm flipH="1">
            <a:off x="1253067" y="1855490"/>
            <a:ext cx="1807394" cy="2464628"/>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2" y="4033392"/>
            <a:ext cx="949865" cy="2587364"/>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274" y="4733218"/>
            <a:ext cx="2345854" cy="1887538"/>
          </a:xfrm>
          <a:prstGeom prst="rect">
            <a:avLst/>
          </a:prstGeom>
        </p:spPr>
      </p:pic>
    </p:spTree>
    <p:extLst>
      <p:ext uri="{BB962C8B-B14F-4D97-AF65-F5344CB8AC3E}">
        <p14:creationId xmlns:p14="http://schemas.microsoft.com/office/powerpoint/2010/main" val="285491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3777323"/>
            <a:ext cx="10015537" cy="28471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341573"/>
            <a:ext cx="10015537" cy="32228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554482"/>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事前問合せ、チケット購入</a:t>
            </a:r>
          </a:p>
        </p:txBody>
      </p:sp>
      <p:sp>
        <p:nvSpPr>
          <p:cNvPr id="8" name="テキスト ボックス 7"/>
          <p:cNvSpPr txBox="1"/>
          <p:nvPr/>
        </p:nvSpPr>
        <p:spPr>
          <a:xfrm>
            <a:off x="1721515" y="3946845"/>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p>
        </p:txBody>
      </p:sp>
      <p:sp>
        <p:nvSpPr>
          <p:cNvPr id="11" name="テキスト ボックス 10"/>
          <p:cNvSpPr txBox="1"/>
          <p:nvPr/>
        </p:nvSpPr>
        <p:spPr>
          <a:xfrm>
            <a:off x="5574592" y="554482"/>
            <a:ext cx="5912557"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（車椅子等の補助具や介助犬の使用等について）</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窓口の利用では、必要に応じて支援</a:t>
            </a:r>
            <a:r>
              <a:rPr lang="ja-JP" altLang="en-US" sz="2400" dirty="0" smtClean="0">
                <a:latin typeface="メイリオ" panose="020B0604030504040204" pitchFamily="50" charset="-128"/>
                <a:ea typeface="メイリオ" panose="020B0604030504040204" pitchFamily="50" charset="-128"/>
              </a:rPr>
              <a:t>（車椅子使用者等に配慮したカウンターではない場合など）</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発券機の利用では、必要に応じて支援</a:t>
            </a:r>
            <a:r>
              <a:rPr lang="ja-JP" altLang="en-US" sz="2400" dirty="0">
                <a:latin typeface="メイリオ" panose="020B0604030504040204" pitchFamily="50" charset="-128"/>
                <a:ea typeface="メイリオ" panose="020B0604030504040204" pitchFamily="50" charset="-128"/>
              </a:rPr>
              <a:t>（車椅子使用者等に配慮</a:t>
            </a:r>
            <a:r>
              <a:rPr lang="ja-JP" altLang="en-US" sz="2400" dirty="0" smtClean="0">
                <a:latin typeface="メイリオ" panose="020B0604030504040204" pitchFamily="50" charset="-128"/>
                <a:ea typeface="メイリオ" panose="020B0604030504040204" pitchFamily="50" charset="-128"/>
              </a:rPr>
              <a:t>した構造では</a:t>
            </a:r>
            <a:r>
              <a:rPr lang="ja-JP" altLang="en-US" sz="2400" dirty="0">
                <a:latin typeface="メイリオ" panose="020B0604030504040204" pitchFamily="50" charset="-128"/>
                <a:ea typeface="メイリオ" panose="020B0604030504040204" pitchFamily="50" charset="-128"/>
              </a:rPr>
              <a:t>ない場合など</a:t>
            </a:r>
            <a:r>
              <a:rPr lang="ja-JP" altLang="en-US" sz="2400" dirty="0" smtClean="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574593" y="3946845"/>
            <a:ext cx="6055431"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バス停への正着</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車椅子使用者のスロープによる乗降支援</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・スロープを利用して支援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・乗車時は前向き、降車時は後向きで</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・歩道にスロープが降ろせない場合は</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車道面まで降ろして（段差越え要領</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で）から</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112696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55829"/>
            <a:ext cx="10015537" cy="654049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325352"/>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r>
              <a:rPr lang="ja-JP" altLang="en-US" sz="2800" dirty="0" smtClean="0">
                <a:latin typeface="メイリオ" panose="020B0604030504040204" pitchFamily="50" charset="-128"/>
                <a:ea typeface="メイリオ" panose="020B0604030504040204" pitchFamily="50" charset="-128"/>
              </a:rPr>
              <a:t>（つづき）</a:t>
            </a:r>
          </a:p>
        </p:txBody>
      </p:sp>
      <p:sp>
        <p:nvSpPr>
          <p:cNvPr id="13" name="テキスト ボックス 12"/>
          <p:cNvSpPr txBox="1"/>
          <p:nvPr/>
        </p:nvSpPr>
        <p:spPr>
          <a:xfrm>
            <a:off x="5574593" y="325352"/>
            <a:ext cx="5729511" cy="637097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車椅子使用者のリフトによる乗降支援</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・乗車までの流れを説明</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・使用方法を確認して支援</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ｽﾛｰﾌﾟ</a:t>
            </a:r>
            <a:r>
              <a:rPr lang="en-US" altLang="ja-JP" sz="2400" b="1" dirty="0" smtClean="0">
                <a:latin typeface="メイリオ" panose="020B0604030504040204" pitchFamily="50" charset="-128"/>
                <a:ea typeface="メイリオ" panose="020B0604030504040204" pitchFamily="50" charset="-128"/>
              </a:rPr>
              <a:t>/</a:t>
            </a:r>
            <a:r>
              <a:rPr lang="ja-JP" altLang="en-US" sz="2400" b="1" dirty="0" smtClean="0">
                <a:latin typeface="メイリオ" panose="020B0604030504040204" pitchFamily="50" charset="-128"/>
                <a:ea typeface="メイリオ" panose="020B0604030504040204" pitchFamily="50" charset="-128"/>
              </a:rPr>
              <a:t>ﾘﾌﾄがない場合の乗降</a:t>
            </a:r>
            <a:r>
              <a:rPr lang="ja-JP" altLang="en-US" sz="2400" b="1" dirty="0">
                <a:latin typeface="メイリオ" panose="020B0604030504040204" pitchFamily="50" charset="-128"/>
                <a:ea typeface="メイリオ" panose="020B0604030504040204" pitchFamily="50" charset="-128"/>
              </a:rPr>
              <a:t>支援</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・設備がないことを説明</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・利用者の意向を確認</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・同意が得られれば、階段の要領で４</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人以上で支援（他の乗客などの協力</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を得る）</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・支援必要人数が得られない場合は、</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別の方法（設備のあるバスを待って</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乗車等）などを提案し、話し合い、</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理解を得られるようにする</a:t>
            </a:r>
            <a:endParaRPr lang="ja-JP" altLang="en-US"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乗車時に運賃の授受</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・目的地の確認、手帳の確認、運賃の</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授受を乗車位置で行う</a:t>
            </a:r>
          </a:p>
          <a:p>
            <a:r>
              <a:rPr lang="ja-JP" altLang="en-US" sz="2400" dirty="0" smtClean="0">
                <a:latin typeface="メイリオ" panose="020B0604030504040204" pitchFamily="50" charset="-128"/>
                <a:ea typeface="メイリオ" panose="020B0604030504040204" pitchFamily="50" charset="-128"/>
              </a:rPr>
              <a:t>　・割引適用は合理的な方法で確認</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18951251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3414</Words>
  <PresentationFormat>ワイド画面</PresentationFormat>
  <Paragraphs>351</Paragraphs>
  <Slides>23</Slides>
  <Notes>23</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0</vt:i4>
      </vt:variant>
      <vt:variant>
        <vt:lpstr>スライド タイトル</vt:lpstr>
      </vt:variant>
      <vt:variant>
        <vt:i4>23</vt:i4>
      </vt:variant>
    </vt:vector>
  </HeadingPairs>
  <TitlesOfParts>
    <vt:vector size="29" baseType="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2019-03-28T17:02:34Z</cp:lastPrinted>
  <dcterms:created xsi:type="dcterms:W3CDTF">2018-11-20T04:27:33Z</dcterms:created>
  <dcterms:modified xsi:type="dcterms:W3CDTF">2019-04-03T06:01:08Z</dcterms:modified>
</cp:coreProperties>
</file>