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6" r:id="rId2"/>
    <p:sldId id="298" r:id="rId3"/>
    <p:sldId id="283" r:id="rId4"/>
    <p:sldId id="284" r:id="rId5"/>
    <p:sldId id="285" r:id="rId6"/>
    <p:sldId id="292" r:id="rId7"/>
    <p:sldId id="286" r:id="rId8"/>
    <p:sldId id="302" r:id="rId9"/>
    <p:sldId id="288" r:id="rId10"/>
    <p:sldId id="303" r:id="rId11"/>
    <p:sldId id="300" r:id="rId12"/>
    <p:sldId id="301" r:id="rId13"/>
    <p:sldId id="295" r:id="rId14"/>
  </p:sldIdLst>
  <p:sldSz cx="12192000" cy="6858000"/>
  <p:notesSz cx="7104063" cy="102346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9E6BB33-D14A-4D9E-9013-F070E95E6EE9}" v="102" dt="2019-01-19T09:10:23.46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41" autoAdjust="0"/>
    <p:restoredTop sz="48311" autoAdjust="0"/>
  </p:normalViewPr>
  <p:slideViewPr>
    <p:cSldViewPr snapToGrid="0">
      <p:cViewPr varScale="1">
        <p:scale>
          <a:sx n="55" d="100"/>
          <a:sy n="55" d="100"/>
        </p:scale>
        <p:origin x="90" y="12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5"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nekazu Tsuchiya" userId="e5fb42b9afdf13fb" providerId="LiveId" clId="{DF8F567B-5583-4250-B45E-045CE086F17B}"/>
    <pc:docChg chg="undo modSld">
      <pc:chgData name="Minekazu Tsuchiya" userId="e5fb42b9afdf13fb" providerId="LiveId" clId="{DF8F567B-5583-4250-B45E-045CE086F17B}" dt="2019-01-19T09:21:11.528" v="546" actId="20577"/>
      <pc:docMkLst>
        <pc:docMk/>
      </pc:docMkLst>
      <pc:sldChg chg="modNotesTx">
        <pc:chgData name="Minekazu Tsuchiya" userId="e5fb42b9afdf13fb" providerId="LiveId" clId="{DF8F567B-5583-4250-B45E-045CE086F17B}" dt="2019-01-19T09:21:11.528" v="546" actId="20577"/>
        <pc:sldMkLst>
          <pc:docMk/>
          <pc:sldMk cId="2437858447" sldId="292"/>
        </pc:sldMkLst>
      </pc:sldChg>
    </pc:docChg>
  </pc:docChgLst>
</pc:chgInfo>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1"/>
            <a:ext cx="3078163" cy="512763"/>
          </a:xfrm>
          <a:prstGeom prst="rect">
            <a:avLst/>
          </a:prstGeom>
        </p:spPr>
        <p:txBody>
          <a:bodyPr vert="horz" lIns="91430" tIns="45715" rIns="91430" bIns="45715" rtlCol="0"/>
          <a:lstStyle>
            <a:lvl1pPr algn="l">
              <a:defRPr sz="1200"/>
            </a:lvl1pPr>
          </a:lstStyle>
          <a:p>
            <a:endParaRPr kumimoji="1" lang="ja-JP" altLang="en-US"/>
          </a:p>
        </p:txBody>
      </p:sp>
      <p:sp>
        <p:nvSpPr>
          <p:cNvPr id="3" name="日付プレースホルダー 2"/>
          <p:cNvSpPr>
            <a:spLocks noGrp="1"/>
          </p:cNvSpPr>
          <p:nvPr>
            <p:ph type="dt" idx="1"/>
          </p:nvPr>
        </p:nvSpPr>
        <p:spPr>
          <a:xfrm>
            <a:off x="4024313" y="1"/>
            <a:ext cx="3078162" cy="512763"/>
          </a:xfrm>
          <a:prstGeom prst="rect">
            <a:avLst/>
          </a:prstGeom>
        </p:spPr>
        <p:txBody>
          <a:bodyPr vert="horz" lIns="91430" tIns="45715" rIns="91430" bIns="45715" rtlCol="0"/>
          <a:lstStyle>
            <a:lvl1pPr algn="r">
              <a:defRPr sz="1200"/>
            </a:lvl1pPr>
          </a:lstStyle>
          <a:p>
            <a:fld id="{88EE2423-1C3D-494E-AF99-7A3288F3D39E}" type="datetimeFigureOut">
              <a:rPr kumimoji="1" lang="ja-JP" altLang="en-US" smtClean="0"/>
              <a:t>2019/4/3</a:t>
            </a:fld>
            <a:endParaRPr kumimoji="1" lang="ja-JP" altLang="en-US"/>
          </a:p>
        </p:txBody>
      </p:sp>
      <p:sp>
        <p:nvSpPr>
          <p:cNvPr id="4" name="スライド イメージ プレースホルダー 3"/>
          <p:cNvSpPr>
            <a:spLocks noGrp="1" noRot="1" noChangeAspect="1"/>
          </p:cNvSpPr>
          <p:nvPr>
            <p:ph type="sldImg" idx="2"/>
          </p:nvPr>
        </p:nvSpPr>
        <p:spPr>
          <a:xfrm>
            <a:off x="482600" y="1279525"/>
            <a:ext cx="6140450" cy="3454400"/>
          </a:xfrm>
          <a:prstGeom prst="rect">
            <a:avLst/>
          </a:prstGeom>
          <a:noFill/>
          <a:ln w="12700">
            <a:solidFill>
              <a:prstClr val="black"/>
            </a:solidFill>
          </a:ln>
        </p:spPr>
        <p:txBody>
          <a:bodyPr vert="horz" lIns="91430" tIns="45715" rIns="91430" bIns="45715" rtlCol="0" anchor="ctr"/>
          <a:lstStyle/>
          <a:p>
            <a:endParaRPr lang="ja-JP" altLang="en-US"/>
          </a:p>
        </p:txBody>
      </p:sp>
      <p:sp>
        <p:nvSpPr>
          <p:cNvPr id="5" name="ノート プレースホルダー 4"/>
          <p:cNvSpPr>
            <a:spLocks noGrp="1"/>
          </p:cNvSpPr>
          <p:nvPr>
            <p:ph type="body" sz="quarter" idx="3"/>
          </p:nvPr>
        </p:nvSpPr>
        <p:spPr>
          <a:xfrm>
            <a:off x="711200" y="4926014"/>
            <a:ext cx="5683250" cy="4029075"/>
          </a:xfrm>
          <a:prstGeom prst="rect">
            <a:avLst/>
          </a:prstGeom>
        </p:spPr>
        <p:txBody>
          <a:bodyPr vert="horz" lIns="91430" tIns="45715" rIns="91430" bIns="45715"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721851"/>
            <a:ext cx="3078163" cy="512763"/>
          </a:xfrm>
          <a:prstGeom prst="rect">
            <a:avLst/>
          </a:prstGeom>
        </p:spPr>
        <p:txBody>
          <a:bodyPr vert="horz" lIns="91430" tIns="45715" rIns="91430" bIns="45715"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4024313" y="9721851"/>
            <a:ext cx="3078162" cy="512763"/>
          </a:xfrm>
          <a:prstGeom prst="rect">
            <a:avLst/>
          </a:prstGeom>
        </p:spPr>
        <p:txBody>
          <a:bodyPr vert="horz" lIns="91430" tIns="45715" rIns="91430" bIns="45715" rtlCol="0" anchor="b"/>
          <a:lstStyle>
            <a:lvl1pPr algn="r">
              <a:defRPr sz="1200"/>
            </a:lvl1pPr>
          </a:lstStyle>
          <a:p>
            <a:fld id="{070AFAF6-3C58-49D3-9396-543422AC3302}" type="slidenum">
              <a:rPr kumimoji="1" lang="ja-JP" altLang="en-US" smtClean="0"/>
              <a:t>‹#›</a:t>
            </a:fld>
            <a:endParaRPr kumimoji="1" lang="ja-JP" altLang="en-US"/>
          </a:p>
        </p:txBody>
      </p:sp>
    </p:spTree>
    <p:extLst>
      <p:ext uri="{BB962C8B-B14F-4D97-AF65-F5344CB8AC3E}">
        <p14:creationId xmlns:p14="http://schemas.microsoft.com/office/powerpoint/2010/main" val="304179724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ja-JP" b="1" dirty="0"/>
              <a:t>⓪講師の自己紹介とアイスブレイク（障害当事者講師とした場合）</a:t>
            </a:r>
            <a:endParaRPr lang="ja-JP" altLang="ja-JP" dirty="0"/>
          </a:p>
          <a:p>
            <a:endParaRPr lang="ja-JP" altLang="en-US" dirty="0"/>
          </a:p>
          <a:p>
            <a:r>
              <a:rPr lang="ja-JP" altLang="en-US" dirty="0"/>
              <a:t>　●</a:t>
            </a:r>
            <a:r>
              <a:rPr lang="ja-JP" altLang="ja-JP" dirty="0"/>
              <a:t>講師の自己紹介</a:t>
            </a:r>
          </a:p>
          <a:p>
            <a:endParaRPr lang="ja-JP" altLang="en-US" dirty="0"/>
          </a:p>
          <a:p>
            <a:r>
              <a:rPr lang="ja-JP" altLang="en-US" dirty="0"/>
              <a:t>　●</a:t>
            </a:r>
            <a:r>
              <a:rPr lang="ja-JP" altLang="ja-JP" dirty="0"/>
              <a:t>講師のタクシー利用などについての話をしながら、受講生との対話をつくるアイスブレイク</a:t>
            </a:r>
            <a:endParaRPr kumimoji="1" lang="ja-JP" altLang="en-US" dirty="0"/>
          </a:p>
        </p:txBody>
      </p:sp>
      <p:sp>
        <p:nvSpPr>
          <p:cNvPr id="4" name="スライド番号プレースホルダー 3"/>
          <p:cNvSpPr>
            <a:spLocks noGrp="1"/>
          </p:cNvSpPr>
          <p:nvPr>
            <p:ph type="sldNum" sz="quarter" idx="10"/>
          </p:nvPr>
        </p:nvSpPr>
        <p:spPr/>
        <p:txBody>
          <a:bodyPr/>
          <a:lstStyle/>
          <a:p>
            <a:fld id="{070AFAF6-3C58-49D3-9396-543422AC3302}" type="slidenum">
              <a:rPr kumimoji="1" lang="ja-JP" altLang="en-US" smtClean="0"/>
              <a:t>1</a:t>
            </a:fld>
            <a:endParaRPr kumimoji="1" lang="ja-JP" altLang="en-US"/>
          </a:p>
        </p:txBody>
      </p:sp>
    </p:spTree>
    <p:extLst>
      <p:ext uri="{BB962C8B-B14F-4D97-AF65-F5344CB8AC3E}">
        <p14:creationId xmlns:p14="http://schemas.microsoft.com/office/powerpoint/2010/main" val="297004798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dirty="0"/>
              <a:t>　</a:t>
            </a:r>
            <a:r>
              <a:rPr kumimoji="1" lang="ja-JP" altLang="ja-JP" sz="1200" kern="1200" dirty="0" smtClean="0">
                <a:solidFill>
                  <a:schemeClr val="tx1"/>
                </a:solidFill>
                <a:effectLst/>
                <a:latin typeface="+mn-lt"/>
                <a:ea typeface="+mn-ea"/>
                <a:cs typeface="+mn-cs"/>
              </a:rPr>
              <a:t>世の中も大きく変わってきているんです。</a:t>
            </a:r>
          </a:p>
          <a:p>
            <a:r>
              <a:rPr kumimoji="1" lang="ja-JP" altLang="ja-JP" sz="1200" kern="1200" dirty="0" smtClean="0">
                <a:solidFill>
                  <a:schemeClr val="tx1"/>
                </a:solidFill>
                <a:effectLst/>
                <a:latin typeface="+mn-lt"/>
                <a:ea typeface="+mn-ea"/>
                <a:cs typeface="+mn-cs"/>
              </a:rPr>
              <a:t>　　一番皆さんに身近な法律、</a:t>
            </a:r>
            <a:r>
              <a:rPr kumimoji="1" lang="ja-JP" altLang="ja-JP" sz="1200" b="1" kern="1200" dirty="0" smtClean="0">
                <a:solidFill>
                  <a:schemeClr val="tx1"/>
                </a:solidFill>
                <a:effectLst/>
                <a:latin typeface="+mn-lt"/>
                <a:ea typeface="+mn-ea"/>
                <a:cs typeface="+mn-cs"/>
              </a:rPr>
              <a:t>「障害者差別解消法」</a:t>
            </a:r>
            <a:r>
              <a:rPr kumimoji="1" lang="ja-JP" altLang="ja-JP" sz="1200" kern="1200" dirty="0" smtClean="0">
                <a:solidFill>
                  <a:schemeClr val="tx1"/>
                </a:solidFill>
                <a:effectLst/>
                <a:latin typeface="+mn-lt"/>
                <a:ea typeface="+mn-ea"/>
                <a:cs typeface="+mn-cs"/>
              </a:rPr>
              <a:t>というのはご存知ですか？</a:t>
            </a:r>
            <a:endParaRPr kumimoji="1" lang="ja-JP" altLang="en-US" sz="1200" kern="1200" dirty="0" smtClean="0">
              <a:solidFill>
                <a:schemeClr val="tx1"/>
              </a:solidFill>
              <a:effectLst/>
              <a:latin typeface="+mn-lt"/>
              <a:ea typeface="+mn-ea"/>
              <a:cs typeface="+mn-cs"/>
            </a:endParaRPr>
          </a:p>
          <a:p>
            <a:r>
              <a:rPr kumimoji="1" lang="ja-JP" altLang="ja-JP" sz="1200" kern="1200" dirty="0" smtClean="0">
                <a:solidFill>
                  <a:schemeClr val="tx1"/>
                </a:solidFill>
                <a:effectLst/>
                <a:latin typeface="+mn-lt"/>
                <a:ea typeface="+mn-ea"/>
                <a:cs typeface="+mn-cs"/>
              </a:rPr>
              <a:t>障害のある人に「移動の権利」など、差別や排除、制限をせず、そして</a:t>
            </a:r>
            <a:r>
              <a:rPr kumimoji="1" lang="ja-JP" altLang="ja-JP" sz="1200" b="1" kern="1200" dirty="0" smtClean="0">
                <a:solidFill>
                  <a:schemeClr val="tx1"/>
                </a:solidFill>
                <a:effectLst/>
                <a:latin typeface="+mn-lt"/>
                <a:ea typeface="+mn-ea"/>
                <a:cs typeface="+mn-cs"/>
              </a:rPr>
              <a:t>「合理的な配慮」</a:t>
            </a:r>
            <a:r>
              <a:rPr kumimoji="1" lang="ja-JP" altLang="ja-JP" sz="1200" kern="1200" dirty="0" smtClean="0">
                <a:solidFill>
                  <a:schemeClr val="tx1"/>
                </a:solidFill>
                <a:effectLst/>
                <a:latin typeface="+mn-lt"/>
                <a:ea typeface="+mn-ea"/>
                <a:cs typeface="+mn-cs"/>
              </a:rPr>
              <a:t>を行うことが位置付けられているという法律です。</a:t>
            </a:r>
          </a:p>
          <a:p>
            <a:r>
              <a:rPr kumimoji="1" lang="ja-JP" altLang="ja-JP" sz="1200" kern="1200" dirty="0" smtClean="0">
                <a:solidFill>
                  <a:schemeClr val="tx1"/>
                </a:solidFill>
                <a:effectLst/>
                <a:latin typeface="+mn-lt"/>
                <a:ea typeface="+mn-ea"/>
                <a:cs typeface="+mn-cs"/>
              </a:rPr>
              <a:t>カンタンに言うと、皆さんのような「事業者」は、障害のある人に配慮を求められたときには、相手の意思を尊重し、</a:t>
            </a:r>
            <a:endParaRPr kumimoji="1" lang="ja-JP" altLang="en-US" sz="1200" kern="1200" dirty="0" smtClean="0">
              <a:solidFill>
                <a:schemeClr val="tx1"/>
              </a:solidFill>
              <a:effectLst/>
              <a:latin typeface="+mn-lt"/>
              <a:ea typeface="+mn-ea"/>
              <a:cs typeface="+mn-cs"/>
            </a:endParaRPr>
          </a:p>
          <a:p>
            <a:r>
              <a:rPr kumimoji="1" lang="ja-JP" altLang="ja-JP" sz="1200" kern="1200" dirty="0" smtClean="0">
                <a:solidFill>
                  <a:schemeClr val="tx1"/>
                </a:solidFill>
                <a:effectLst/>
                <a:latin typeface="+mn-lt"/>
                <a:ea typeface="+mn-ea"/>
                <a:cs typeface="+mn-cs"/>
              </a:rPr>
              <a:t>その場でできる範囲の方法で</a:t>
            </a:r>
            <a:r>
              <a:rPr kumimoji="1" lang="ja-JP" altLang="ja-JP" sz="1200" b="1" kern="1200" dirty="0" smtClean="0">
                <a:solidFill>
                  <a:schemeClr val="tx1"/>
                </a:solidFill>
                <a:effectLst/>
                <a:latin typeface="+mn-lt"/>
                <a:ea typeface="+mn-ea"/>
                <a:cs typeface="+mn-cs"/>
              </a:rPr>
              <a:t>応える努力が必要</a:t>
            </a:r>
            <a:r>
              <a:rPr kumimoji="1" lang="ja-JP" altLang="ja-JP" sz="1200" kern="1200" dirty="0" smtClean="0">
                <a:solidFill>
                  <a:schemeClr val="tx1"/>
                </a:solidFill>
                <a:effectLst/>
                <a:latin typeface="+mn-lt"/>
                <a:ea typeface="+mn-ea"/>
                <a:cs typeface="+mn-cs"/>
              </a:rPr>
              <a:t>なのです。</a:t>
            </a:r>
          </a:p>
          <a:p>
            <a:r>
              <a:rPr kumimoji="1" lang="ja-JP" altLang="ja-JP" sz="1200" kern="1200" dirty="0" smtClean="0">
                <a:solidFill>
                  <a:schemeClr val="tx1"/>
                </a:solidFill>
                <a:effectLst/>
                <a:latin typeface="+mn-lt"/>
                <a:ea typeface="+mn-ea"/>
                <a:cs typeface="+mn-cs"/>
              </a:rPr>
              <a:t>　さらに、</a:t>
            </a:r>
            <a:r>
              <a:rPr kumimoji="1" lang="en-US" altLang="ja-JP" sz="1200" kern="1200" dirty="0" smtClean="0">
                <a:solidFill>
                  <a:schemeClr val="tx1"/>
                </a:solidFill>
                <a:effectLst/>
                <a:latin typeface="+mn-lt"/>
                <a:ea typeface="+mn-ea"/>
                <a:cs typeface="+mn-cs"/>
              </a:rPr>
              <a:t>2020</a:t>
            </a:r>
            <a:r>
              <a:rPr kumimoji="1" lang="ja-JP" altLang="ja-JP" sz="1200" kern="1200" dirty="0" smtClean="0">
                <a:solidFill>
                  <a:schemeClr val="tx1"/>
                </a:solidFill>
                <a:effectLst/>
                <a:latin typeface="+mn-lt"/>
                <a:ea typeface="+mn-ea"/>
                <a:cs typeface="+mn-cs"/>
              </a:rPr>
              <a:t>年、さらに多様な人々をお迎えする「東京オリンピック・パラリンピック」が開催されることとなりました。　</a:t>
            </a:r>
            <a:endParaRPr kumimoji="1" lang="ja-JP" altLang="en-US" sz="1200" kern="1200" dirty="0" smtClean="0">
              <a:solidFill>
                <a:schemeClr val="tx1"/>
              </a:solidFill>
              <a:effectLst/>
              <a:latin typeface="+mn-lt"/>
              <a:ea typeface="+mn-ea"/>
              <a:cs typeface="+mn-cs"/>
            </a:endParaRPr>
          </a:p>
          <a:p>
            <a:r>
              <a:rPr kumimoji="1" lang="ja-JP" altLang="ja-JP" sz="1200" kern="1200" dirty="0" smtClean="0">
                <a:solidFill>
                  <a:schemeClr val="tx1"/>
                </a:solidFill>
                <a:effectLst/>
                <a:latin typeface="+mn-lt"/>
                <a:ea typeface="+mn-ea"/>
                <a:cs typeface="+mn-cs"/>
              </a:rPr>
              <a:t>これが契機となって、ユニバーサル社会をつくることが目標として掲げられています。</a:t>
            </a:r>
          </a:p>
          <a:p>
            <a:r>
              <a:rPr kumimoji="1" lang="ja-JP" altLang="ja-JP" sz="1200" kern="1200" dirty="0" smtClean="0">
                <a:solidFill>
                  <a:schemeClr val="tx1"/>
                </a:solidFill>
                <a:effectLst/>
                <a:latin typeface="+mn-lt"/>
                <a:ea typeface="+mn-ea"/>
                <a:cs typeface="+mn-cs"/>
              </a:rPr>
              <a:t>　世の中が変わってきているのは、高齢化社会の進展はすさまじく、</a:t>
            </a:r>
            <a:endParaRPr kumimoji="1" lang="ja-JP" altLang="en-US" sz="1200" kern="1200" dirty="0" smtClean="0">
              <a:solidFill>
                <a:schemeClr val="tx1"/>
              </a:solidFill>
              <a:effectLst/>
              <a:latin typeface="+mn-lt"/>
              <a:ea typeface="+mn-ea"/>
              <a:cs typeface="+mn-cs"/>
            </a:endParaRPr>
          </a:p>
          <a:p>
            <a:r>
              <a:rPr kumimoji="1" lang="ja-JP" altLang="ja-JP" sz="1200" kern="1200" dirty="0" smtClean="0">
                <a:solidFill>
                  <a:schemeClr val="tx1"/>
                </a:solidFill>
                <a:effectLst/>
                <a:latin typeface="+mn-lt"/>
                <a:ea typeface="+mn-ea"/>
                <a:cs typeface="+mn-cs"/>
              </a:rPr>
              <a:t>障害者に加えて移動に困難を抱える人がどんどん増え、ニーズは高まってきたことも背景にあるでしょう。</a:t>
            </a:r>
          </a:p>
          <a:p>
            <a:r>
              <a:rPr kumimoji="1" lang="ja-JP" altLang="ja-JP" sz="1200" kern="1200" dirty="0" smtClean="0">
                <a:solidFill>
                  <a:schemeClr val="tx1"/>
                </a:solidFill>
                <a:effectLst/>
                <a:latin typeface="+mn-lt"/>
                <a:ea typeface="+mn-ea"/>
                <a:cs typeface="+mn-cs"/>
              </a:rPr>
              <a:t>　</a:t>
            </a:r>
            <a:r>
              <a:rPr kumimoji="1" lang="ja-JP" altLang="ja-JP" sz="1200" b="1" kern="1200" dirty="0" smtClean="0">
                <a:solidFill>
                  <a:schemeClr val="tx1"/>
                </a:solidFill>
                <a:effectLst/>
                <a:latin typeface="+mn-lt"/>
                <a:ea typeface="+mn-ea"/>
                <a:cs typeface="+mn-cs"/>
              </a:rPr>
              <a:t>ＵＤタクシーだけでなく、公共交通手段としてのタクシー利用は大きな使命を担っていますね。</a:t>
            </a:r>
            <a:endParaRPr kumimoji="1" lang="ja-JP" altLang="en-US" sz="1200" b="1" kern="1200" dirty="0" smtClean="0">
              <a:solidFill>
                <a:schemeClr val="tx1"/>
              </a:solidFill>
              <a:effectLst/>
              <a:latin typeface="+mn-lt"/>
              <a:ea typeface="+mn-ea"/>
              <a:cs typeface="+mn-cs"/>
            </a:endParaRPr>
          </a:p>
          <a:p>
            <a:r>
              <a:rPr kumimoji="1" lang="ja-JP" altLang="ja-JP" sz="1200" b="1" kern="1200" dirty="0" smtClean="0">
                <a:solidFill>
                  <a:schemeClr val="tx1"/>
                </a:solidFill>
                <a:effectLst/>
                <a:latin typeface="+mn-lt"/>
                <a:ea typeface="+mn-ea"/>
                <a:cs typeface="+mn-cs"/>
              </a:rPr>
              <a:t>ひとりひとりの移動に合わせた運行をしている交通ですからね。</a:t>
            </a:r>
            <a:endParaRPr kumimoji="1" lang="ja-JP" altLang="en-US" sz="1200" b="1" kern="1200" dirty="0" smtClean="0">
              <a:solidFill>
                <a:schemeClr val="tx1"/>
              </a:solidFill>
              <a:effectLst/>
              <a:latin typeface="+mn-lt"/>
              <a:ea typeface="+mn-ea"/>
              <a:cs typeface="+mn-cs"/>
            </a:endParaRPr>
          </a:p>
          <a:p>
            <a:r>
              <a:rPr kumimoji="1" lang="ja-JP" altLang="ja-JP" sz="1200" b="1" u="sng" kern="1200" dirty="0" smtClean="0">
                <a:solidFill>
                  <a:schemeClr val="tx1"/>
                </a:solidFill>
                <a:effectLst/>
                <a:latin typeface="+mn-lt"/>
                <a:ea typeface="+mn-ea"/>
                <a:cs typeface="+mn-cs"/>
              </a:rPr>
              <a:t>「誰もが利用できる、移動手段」として、タクシーの役割は大きい</a:t>
            </a:r>
            <a:r>
              <a:rPr kumimoji="1" lang="ja-JP" altLang="ja-JP" sz="1200" b="1" kern="1200" dirty="0" smtClean="0">
                <a:solidFill>
                  <a:schemeClr val="tx1"/>
                </a:solidFill>
                <a:effectLst/>
                <a:latin typeface="+mn-lt"/>
                <a:ea typeface="+mn-ea"/>
                <a:cs typeface="+mn-cs"/>
              </a:rPr>
              <a:t>ですよね</a:t>
            </a:r>
            <a:r>
              <a:rPr kumimoji="1" lang="ja-JP" altLang="ja-JP" sz="1200" kern="1200" dirty="0" smtClean="0">
                <a:solidFill>
                  <a:schemeClr val="tx1"/>
                </a:solidFill>
                <a:effectLst/>
                <a:latin typeface="+mn-lt"/>
                <a:ea typeface="+mn-ea"/>
                <a:cs typeface="+mn-cs"/>
              </a:rPr>
              <a:t>。</a:t>
            </a:r>
            <a:endParaRPr kumimoji="1" lang="ja-JP" altLang="ja-JP" sz="1200" kern="1200" dirty="0">
              <a:solidFill>
                <a:schemeClr val="tx1"/>
              </a:solidFill>
              <a:effectLst/>
              <a:latin typeface="+mn-lt"/>
              <a:ea typeface="+mn-ea"/>
              <a:cs typeface="+mn-cs"/>
            </a:endParaRPr>
          </a:p>
        </p:txBody>
      </p:sp>
      <p:sp>
        <p:nvSpPr>
          <p:cNvPr id="4" name="スライド番号プレースホルダー 3"/>
          <p:cNvSpPr>
            <a:spLocks noGrp="1"/>
          </p:cNvSpPr>
          <p:nvPr>
            <p:ph type="sldNum" sz="quarter" idx="10"/>
          </p:nvPr>
        </p:nvSpPr>
        <p:spPr/>
        <p:txBody>
          <a:bodyPr/>
          <a:lstStyle/>
          <a:p>
            <a:fld id="{070AFAF6-3C58-49D3-9396-543422AC3302}" type="slidenum">
              <a:rPr kumimoji="1" lang="ja-JP" altLang="en-US" smtClean="0"/>
              <a:t>10</a:t>
            </a:fld>
            <a:endParaRPr kumimoji="1" lang="ja-JP" altLang="en-US"/>
          </a:p>
        </p:txBody>
      </p:sp>
    </p:spTree>
    <p:extLst>
      <p:ext uri="{BB962C8B-B14F-4D97-AF65-F5344CB8AC3E}">
        <p14:creationId xmlns:p14="http://schemas.microsoft.com/office/powerpoint/2010/main" val="52957570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誰もが移動できる手段として大きな役割を担っているタクシー事業者だからこそ、</a:t>
            </a:r>
          </a:p>
          <a:p>
            <a:r>
              <a:rPr kumimoji="1" lang="ja-JP" altLang="en-US" dirty="0" smtClean="0"/>
              <a:t>こうした世の中の動きに合わせていくということが求められています。</a:t>
            </a:r>
          </a:p>
          <a:p>
            <a:endParaRPr kumimoji="1" lang="ja-JP" altLang="en-US" dirty="0" smtClean="0"/>
          </a:p>
          <a:p>
            <a:r>
              <a:rPr kumimoji="1" lang="ja-JP" altLang="en-US" b="1" u="sng" dirty="0" smtClean="0"/>
              <a:t>ユニバーサルデザイン</a:t>
            </a:r>
            <a:r>
              <a:rPr kumimoji="1" lang="en-US" altLang="ja-JP" b="1" u="sng" dirty="0" smtClean="0"/>
              <a:t>2020</a:t>
            </a:r>
            <a:r>
              <a:rPr kumimoji="1" lang="ja-JP" altLang="en-US" b="1" u="sng" dirty="0" smtClean="0"/>
              <a:t>行動計画</a:t>
            </a:r>
            <a:r>
              <a:rPr kumimoji="1" lang="ja-JP" altLang="en-US" dirty="0" smtClean="0"/>
              <a:t>では、共生社会を国民全体で目指していくことが</a:t>
            </a:r>
          </a:p>
          <a:p>
            <a:r>
              <a:rPr kumimoji="1" lang="ja-JP" altLang="en-US" dirty="0" smtClean="0"/>
              <a:t>位置付けられています。</a:t>
            </a:r>
          </a:p>
          <a:p>
            <a:r>
              <a:rPr kumimoji="1" lang="ja-JP" altLang="en-US" b="1" u="sng" dirty="0" smtClean="0"/>
              <a:t>お互いの人権や尊厳を大切にし、支え合い、誰もが生き生きとした人生を享受することのできる「共生社会」</a:t>
            </a:r>
            <a:r>
              <a:rPr kumimoji="1" lang="ja-JP" altLang="en-US" dirty="0" smtClean="0"/>
              <a:t>。</a:t>
            </a:r>
          </a:p>
          <a:p>
            <a:r>
              <a:rPr kumimoji="1" lang="ja-JP" altLang="en-US" dirty="0" smtClean="0"/>
              <a:t>この動きを体現していくということは必要ですね。</a:t>
            </a:r>
            <a:endParaRPr kumimoji="1" lang="ja-JP" altLang="en-US" dirty="0"/>
          </a:p>
        </p:txBody>
      </p:sp>
      <p:sp>
        <p:nvSpPr>
          <p:cNvPr id="4" name="スライド番号プレースホルダー 3"/>
          <p:cNvSpPr>
            <a:spLocks noGrp="1"/>
          </p:cNvSpPr>
          <p:nvPr>
            <p:ph type="sldNum" sz="quarter" idx="10"/>
          </p:nvPr>
        </p:nvSpPr>
        <p:spPr/>
        <p:txBody>
          <a:bodyPr/>
          <a:lstStyle/>
          <a:p>
            <a:fld id="{070AFAF6-3C58-49D3-9396-543422AC3302}" type="slidenum">
              <a:rPr kumimoji="1" lang="ja-JP" altLang="en-US" smtClean="0"/>
              <a:t>11</a:t>
            </a:fld>
            <a:endParaRPr kumimoji="1" lang="ja-JP" altLang="en-US"/>
          </a:p>
        </p:txBody>
      </p:sp>
    </p:spTree>
    <p:extLst>
      <p:ext uri="{BB962C8B-B14F-4D97-AF65-F5344CB8AC3E}">
        <p14:creationId xmlns:p14="http://schemas.microsoft.com/office/powerpoint/2010/main" val="53367947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ja-JP" sz="1200" kern="1200" dirty="0" smtClean="0">
                <a:solidFill>
                  <a:schemeClr val="tx1"/>
                </a:solidFill>
                <a:effectLst/>
                <a:latin typeface="+mn-lt"/>
                <a:ea typeface="+mn-ea"/>
                <a:cs typeface="+mn-cs"/>
              </a:rPr>
              <a:t>「誰もが移動できる手段としての対応」をしていくには何が必要でしょうか？</a:t>
            </a:r>
          </a:p>
          <a:p>
            <a:r>
              <a:rPr kumimoji="1" lang="ja-JP" altLang="ja-JP" sz="1200" kern="1200" dirty="0" smtClean="0">
                <a:solidFill>
                  <a:schemeClr val="tx1"/>
                </a:solidFill>
                <a:effectLst/>
                <a:latin typeface="+mn-lt"/>
                <a:ea typeface="+mn-ea"/>
                <a:cs typeface="+mn-cs"/>
              </a:rPr>
              <a:t>「誰もが利用できる、移動手段」であるタクシーのドライバーの皆さんは、</a:t>
            </a:r>
            <a:endParaRPr kumimoji="1" lang="ja-JP" altLang="en-US" sz="1200" kern="1200" dirty="0" smtClean="0">
              <a:solidFill>
                <a:schemeClr val="tx1"/>
              </a:solidFill>
              <a:effectLst/>
              <a:latin typeface="+mn-lt"/>
              <a:ea typeface="+mn-ea"/>
              <a:cs typeface="+mn-cs"/>
            </a:endParaRPr>
          </a:p>
          <a:p>
            <a:r>
              <a:rPr kumimoji="1" lang="ja-JP" altLang="ja-JP" sz="1200" kern="1200" dirty="0" smtClean="0">
                <a:solidFill>
                  <a:schemeClr val="tx1"/>
                </a:solidFill>
                <a:effectLst/>
                <a:latin typeface="+mn-lt"/>
                <a:ea typeface="+mn-ea"/>
                <a:cs typeface="+mn-cs"/>
              </a:rPr>
              <a:t>第一に乗車拒否をしないということは世の中の流れから必要であることはわかりましたね。</a:t>
            </a:r>
          </a:p>
          <a:p>
            <a:r>
              <a:rPr kumimoji="1" lang="ja-JP" altLang="ja-JP" sz="1200" kern="1200" dirty="0" smtClean="0">
                <a:solidFill>
                  <a:schemeClr val="tx1"/>
                </a:solidFill>
                <a:effectLst/>
                <a:latin typeface="+mn-lt"/>
                <a:ea typeface="+mn-ea"/>
                <a:cs typeface="+mn-cs"/>
              </a:rPr>
              <a:t>そして、「対話」が重要であることも、理解していただけたのではないでしょうか？</a:t>
            </a:r>
            <a:endParaRPr kumimoji="1" lang="ja-JP" altLang="en-US" sz="1200" kern="1200" dirty="0" smtClean="0">
              <a:solidFill>
                <a:schemeClr val="tx1"/>
              </a:solidFill>
              <a:effectLst/>
              <a:latin typeface="+mn-lt"/>
              <a:ea typeface="+mn-ea"/>
              <a:cs typeface="+mn-cs"/>
            </a:endParaRPr>
          </a:p>
          <a:p>
            <a:r>
              <a:rPr kumimoji="1" lang="ja-JP" altLang="ja-JP" sz="1200" b="1" u="sng" kern="1200" dirty="0" smtClean="0">
                <a:solidFill>
                  <a:schemeClr val="tx1"/>
                </a:solidFill>
                <a:effectLst/>
                <a:latin typeface="+mn-lt"/>
                <a:ea typeface="+mn-ea"/>
                <a:cs typeface="+mn-cs"/>
              </a:rPr>
              <a:t>「対話」つまり、その人に合わせたコミュニケーションを探して、困っていることがあるかをまず確認してみること</a:t>
            </a:r>
            <a:r>
              <a:rPr kumimoji="1" lang="ja-JP" altLang="ja-JP" sz="1200" kern="1200" dirty="0" smtClean="0">
                <a:solidFill>
                  <a:schemeClr val="tx1"/>
                </a:solidFill>
                <a:effectLst/>
                <a:latin typeface="+mn-lt"/>
                <a:ea typeface="+mn-ea"/>
                <a:cs typeface="+mn-cs"/>
              </a:rPr>
              <a:t>です。</a:t>
            </a:r>
            <a:endParaRPr kumimoji="1" lang="ja-JP" altLang="en-US" sz="1200" kern="1200" dirty="0" smtClean="0">
              <a:solidFill>
                <a:schemeClr val="tx1"/>
              </a:solidFill>
              <a:effectLst/>
              <a:latin typeface="+mn-lt"/>
              <a:ea typeface="+mn-ea"/>
              <a:cs typeface="+mn-cs"/>
            </a:endParaRPr>
          </a:p>
          <a:p>
            <a:r>
              <a:rPr kumimoji="1" lang="ja-JP" altLang="ja-JP" sz="1200" b="1" u="sng" kern="1200" dirty="0" smtClean="0">
                <a:solidFill>
                  <a:schemeClr val="tx1"/>
                </a:solidFill>
                <a:effectLst/>
                <a:latin typeface="+mn-lt"/>
                <a:ea typeface="+mn-ea"/>
                <a:cs typeface="+mn-cs"/>
              </a:rPr>
              <a:t>「どのようにお手伝いしたらいいですか？」</a:t>
            </a:r>
            <a:r>
              <a:rPr kumimoji="1" lang="ja-JP" altLang="ja-JP" sz="1200" kern="1200" dirty="0" smtClean="0">
                <a:solidFill>
                  <a:schemeClr val="tx1"/>
                </a:solidFill>
                <a:effectLst/>
                <a:latin typeface="+mn-lt"/>
                <a:ea typeface="+mn-ea"/>
                <a:cs typeface="+mn-cs"/>
              </a:rPr>
              <a:t>と聞くこと、話すことで半分は解決できるのではないでしょうか。</a:t>
            </a:r>
          </a:p>
          <a:p>
            <a:r>
              <a:rPr kumimoji="1" lang="ja-JP" altLang="ja-JP" sz="1200" kern="1200" dirty="0" smtClean="0">
                <a:solidFill>
                  <a:schemeClr val="tx1"/>
                </a:solidFill>
                <a:effectLst/>
                <a:latin typeface="+mn-lt"/>
                <a:ea typeface="+mn-ea"/>
                <a:cs typeface="+mn-cs"/>
              </a:rPr>
              <a:t>接遇支援を必要としている人はさまざまです。</a:t>
            </a:r>
            <a:endParaRPr kumimoji="1" lang="ja-JP" altLang="en-US" sz="1200" kern="1200" dirty="0" smtClean="0">
              <a:solidFill>
                <a:schemeClr val="tx1"/>
              </a:solidFill>
              <a:effectLst/>
              <a:latin typeface="+mn-lt"/>
              <a:ea typeface="+mn-ea"/>
              <a:cs typeface="+mn-cs"/>
            </a:endParaRPr>
          </a:p>
          <a:p>
            <a:r>
              <a:rPr kumimoji="1" lang="ja-JP" altLang="ja-JP" sz="1200" kern="1200" dirty="0" smtClean="0">
                <a:solidFill>
                  <a:schemeClr val="tx1"/>
                </a:solidFill>
                <a:effectLst/>
                <a:latin typeface="+mn-lt"/>
                <a:ea typeface="+mn-ea"/>
                <a:cs typeface="+mn-cs"/>
              </a:rPr>
              <a:t>つまり、支援してもらいたい内容はもちろん、支援が必要かどうかもさまざまだということです。</a:t>
            </a:r>
            <a:endParaRPr kumimoji="1" lang="ja-JP" altLang="en-US" sz="1200" kern="1200" dirty="0" smtClean="0">
              <a:solidFill>
                <a:schemeClr val="tx1"/>
              </a:solidFill>
              <a:effectLst/>
              <a:latin typeface="+mn-lt"/>
              <a:ea typeface="+mn-ea"/>
              <a:cs typeface="+mn-cs"/>
            </a:endParaRPr>
          </a:p>
          <a:p>
            <a:r>
              <a:rPr kumimoji="1" lang="ja-JP" altLang="ja-JP" sz="1200" kern="1200" dirty="0" smtClean="0">
                <a:solidFill>
                  <a:schemeClr val="tx1"/>
                </a:solidFill>
                <a:effectLst/>
                <a:latin typeface="+mn-lt"/>
                <a:ea typeface="+mn-ea"/>
                <a:cs typeface="+mn-cs"/>
              </a:rPr>
              <a:t>つまり、お客様に「どうすればいいかを聞いてしまう」ことが一番最初にして欲しいことなのです。</a:t>
            </a:r>
          </a:p>
          <a:p>
            <a:r>
              <a:rPr kumimoji="1" lang="en-US" altLang="ja-JP" sz="1200" kern="1200" dirty="0" smtClean="0">
                <a:solidFill>
                  <a:schemeClr val="tx1"/>
                </a:solidFill>
                <a:effectLst/>
                <a:latin typeface="+mn-lt"/>
                <a:ea typeface="+mn-ea"/>
                <a:cs typeface="+mn-cs"/>
              </a:rPr>
              <a:t> </a:t>
            </a:r>
            <a:endParaRPr kumimoji="1" lang="ja-JP" altLang="ja-JP" sz="1200" kern="1200" dirty="0" smtClean="0">
              <a:solidFill>
                <a:schemeClr val="tx1"/>
              </a:solidFill>
              <a:effectLst/>
              <a:latin typeface="+mn-lt"/>
              <a:ea typeface="+mn-ea"/>
              <a:cs typeface="+mn-cs"/>
            </a:endParaRPr>
          </a:p>
          <a:p>
            <a:r>
              <a:rPr kumimoji="1" lang="ja-JP" altLang="ja-JP" sz="1200" kern="1200" dirty="0" smtClean="0">
                <a:solidFill>
                  <a:schemeClr val="tx1"/>
                </a:solidFill>
                <a:effectLst/>
                <a:latin typeface="+mn-lt"/>
                <a:ea typeface="+mn-ea"/>
                <a:cs typeface="+mn-cs"/>
              </a:rPr>
              <a:t>※これまでに挙げられた問題などの中でどんなことが要因だったか、それはコミュニケーションでどう解決できるのかを話す。</a:t>
            </a:r>
          </a:p>
          <a:p>
            <a:r>
              <a:rPr kumimoji="1" lang="en-US" altLang="ja-JP" sz="1200" kern="1200" dirty="0" smtClean="0">
                <a:solidFill>
                  <a:schemeClr val="tx1"/>
                </a:solidFill>
                <a:effectLst/>
                <a:latin typeface="+mn-lt"/>
                <a:ea typeface="+mn-ea"/>
                <a:cs typeface="+mn-cs"/>
              </a:rPr>
              <a:t> </a:t>
            </a:r>
            <a:endParaRPr kumimoji="1" lang="ja-JP" altLang="ja-JP" sz="1200" kern="1200" dirty="0" smtClean="0">
              <a:solidFill>
                <a:schemeClr val="tx1"/>
              </a:solidFill>
              <a:effectLst/>
              <a:latin typeface="+mn-lt"/>
              <a:ea typeface="+mn-ea"/>
              <a:cs typeface="+mn-cs"/>
            </a:endParaRPr>
          </a:p>
          <a:p>
            <a:r>
              <a:rPr kumimoji="1" lang="ja-JP" altLang="ja-JP" sz="1200" kern="1200" dirty="0" smtClean="0">
                <a:solidFill>
                  <a:schemeClr val="tx1"/>
                </a:solidFill>
                <a:effectLst/>
                <a:latin typeface="+mn-lt"/>
                <a:ea typeface="+mn-ea"/>
                <a:cs typeface="+mn-cs"/>
              </a:rPr>
              <a:t>そして、どんなことに困っているのか、どんなお手伝い即ち</a:t>
            </a:r>
            <a:r>
              <a:rPr kumimoji="1" lang="ja-JP" altLang="ja-JP" sz="1200" b="1" u="sng" kern="1200" dirty="0" smtClean="0">
                <a:solidFill>
                  <a:schemeClr val="tx1"/>
                </a:solidFill>
                <a:effectLst/>
                <a:latin typeface="+mn-lt"/>
                <a:ea typeface="+mn-ea"/>
                <a:cs typeface="+mn-cs"/>
              </a:rPr>
              <a:t>「接遇技術」が必要なのか</a:t>
            </a:r>
            <a:r>
              <a:rPr kumimoji="1" lang="ja-JP" altLang="ja-JP" sz="1200" kern="1200" dirty="0" smtClean="0">
                <a:solidFill>
                  <a:schemeClr val="tx1"/>
                </a:solidFill>
                <a:effectLst/>
                <a:latin typeface="+mn-lt"/>
                <a:ea typeface="+mn-ea"/>
                <a:cs typeface="+mn-cs"/>
              </a:rPr>
              <a:t>ということも習得していただければ、</a:t>
            </a:r>
            <a:endParaRPr kumimoji="1" lang="ja-JP" altLang="en-US" sz="1200" kern="1200" dirty="0" smtClean="0">
              <a:solidFill>
                <a:schemeClr val="tx1"/>
              </a:solidFill>
              <a:effectLst/>
              <a:latin typeface="+mn-lt"/>
              <a:ea typeface="+mn-ea"/>
              <a:cs typeface="+mn-cs"/>
            </a:endParaRPr>
          </a:p>
          <a:p>
            <a:r>
              <a:rPr kumimoji="1" lang="ja-JP" altLang="ja-JP" sz="1200" kern="1200" dirty="0" smtClean="0">
                <a:solidFill>
                  <a:schemeClr val="tx1"/>
                </a:solidFill>
                <a:effectLst/>
                <a:latin typeface="+mn-lt"/>
                <a:ea typeface="+mn-ea"/>
                <a:cs typeface="+mn-cs"/>
              </a:rPr>
              <a:t>安心してタクシーを利用できます。</a:t>
            </a:r>
          </a:p>
          <a:p>
            <a:r>
              <a:rPr kumimoji="1" lang="ja-JP" altLang="ja-JP" sz="1200" b="1" kern="1200" dirty="0" smtClean="0">
                <a:solidFill>
                  <a:schemeClr val="tx1"/>
                </a:solidFill>
                <a:effectLst/>
                <a:latin typeface="+mn-lt"/>
                <a:ea typeface="+mn-ea"/>
                <a:cs typeface="+mn-cs"/>
              </a:rPr>
              <a:t>分からないことは支援を必要としている当事者に尋ね、一緒に考えることができれば、</a:t>
            </a:r>
            <a:endParaRPr kumimoji="1" lang="ja-JP" altLang="en-US" sz="1200" b="1" kern="1200" dirty="0" smtClean="0">
              <a:solidFill>
                <a:schemeClr val="tx1"/>
              </a:solidFill>
              <a:effectLst/>
              <a:latin typeface="+mn-lt"/>
              <a:ea typeface="+mn-ea"/>
              <a:cs typeface="+mn-cs"/>
            </a:endParaRPr>
          </a:p>
          <a:p>
            <a:r>
              <a:rPr kumimoji="1" lang="ja-JP" altLang="ja-JP" sz="1200" b="1" kern="1200" dirty="0" smtClean="0">
                <a:solidFill>
                  <a:schemeClr val="tx1"/>
                </a:solidFill>
                <a:effectLst/>
                <a:latin typeface="+mn-lt"/>
                <a:ea typeface="+mn-ea"/>
                <a:cs typeface="+mn-cs"/>
              </a:rPr>
              <a:t>既に存在してしまっているバリアを少しでも取り除き、誰にとっても快適なサービスを提供する「交通」に近づいていくのではないでしょうか</a:t>
            </a:r>
            <a:r>
              <a:rPr kumimoji="1" lang="ja-JP" altLang="ja-JP" sz="1200" kern="1200" dirty="0" smtClean="0">
                <a:solidFill>
                  <a:schemeClr val="tx1"/>
                </a:solidFill>
                <a:effectLst/>
                <a:latin typeface="+mn-lt"/>
                <a:ea typeface="+mn-ea"/>
                <a:cs typeface="+mn-cs"/>
              </a:rPr>
              <a:t>。</a:t>
            </a:r>
            <a:endParaRPr kumimoji="1" lang="ja-JP" altLang="ja-JP" sz="1200" kern="1200" dirty="0">
              <a:solidFill>
                <a:schemeClr val="tx1"/>
              </a:solidFill>
              <a:effectLst/>
              <a:latin typeface="+mn-lt"/>
              <a:ea typeface="+mn-ea"/>
              <a:cs typeface="+mn-cs"/>
            </a:endParaRPr>
          </a:p>
        </p:txBody>
      </p:sp>
      <p:sp>
        <p:nvSpPr>
          <p:cNvPr id="4" name="スライド番号プレースホルダー 3"/>
          <p:cNvSpPr>
            <a:spLocks noGrp="1"/>
          </p:cNvSpPr>
          <p:nvPr>
            <p:ph type="sldNum" sz="quarter" idx="10"/>
          </p:nvPr>
        </p:nvSpPr>
        <p:spPr/>
        <p:txBody>
          <a:bodyPr/>
          <a:lstStyle/>
          <a:p>
            <a:fld id="{070AFAF6-3C58-49D3-9396-543422AC3302}" type="slidenum">
              <a:rPr kumimoji="1" lang="ja-JP" altLang="en-US" smtClean="0"/>
              <a:t>12</a:t>
            </a:fld>
            <a:endParaRPr kumimoji="1" lang="ja-JP" altLang="en-US"/>
          </a:p>
        </p:txBody>
      </p:sp>
    </p:spTree>
    <p:extLst>
      <p:ext uri="{BB962C8B-B14F-4D97-AF65-F5344CB8AC3E}">
        <p14:creationId xmlns:p14="http://schemas.microsoft.com/office/powerpoint/2010/main" val="85020406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ja-JP" b="1" dirty="0"/>
              <a:t>④まとめ</a:t>
            </a:r>
            <a:endParaRPr lang="ja-JP" altLang="ja-JP" dirty="0"/>
          </a:p>
          <a:p>
            <a:r>
              <a:rPr lang="ja-JP" altLang="ja-JP" dirty="0"/>
              <a:t>　※研修の総括</a:t>
            </a:r>
          </a:p>
          <a:p>
            <a:r>
              <a:rPr lang="ja-JP" altLang="ja-JP" dirty="0"/>
              <a:t>　※学んだことの確認</a:t>
            </a:r>
            <a:endParaRPr kumimoji="1" lang="ja-JP" altLang="en-US" dirty="0"/>
          </a:p>
        </p:txBody>
      </p:sp>
      <p:sp>
        <p:nvSpPr>
          <p:cNvPr id="4" name="スライド番号プレースホルダー 3"/>
          <p:cNvSpPr>
            <a:spLocks noGrp="1"/>
          </p:cNvSpPr>
          <p:nvPr>
            <p:ph type="sldNum" sz="quarter" idx="10"/>
          </p:nvPr>
        </p:nvSpPr>
        <p:spPr/>
        <p:txBody>
          <a:bodyPr/>
          <a:lstStyle/>
          <a:p>
            <a:fld id="{070AFAF6-3C58-49D3-9396-543422AC3302}" type="slidenum">
              <a:rPr kumimoji="1" lang="ja-JP" altLang="en-US" smtClean="0"/>
              <a:t>13</a:t>
            </a:fld>
            <a:endParaRPr kumimoji="1" lang="ja-JP" altLang="en-US"/>
          </a:p>
        </p:txBody>
      </p:sp>
    </p:spTree>
    <p:extLst>
      <p:ext uri="{BB962C8B-B14F-4D97-AF65-F5344CB8AC3E}">
        <p14:creationId xmlns:p14="http://schemas.microsoft.com/office/powerpoint/2010/main" val="35421650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ja-JP" sz="1200" b="1" kern="1200" dirty="0" smtClean="0">
                <a:solidFill>
                  <a:schemeClr val="tx1"/>
                </a:solidFill>
                <a:effectLst/>
                <a:latin typeface="+mn-lt"/>
                <a:ea typeface="+mn-ea"/>
                <a:cs typeface="+mn-cs"/>
              </a:rPr>
              <a:t>①バリアはどこに？（障害当事者との対話）</a:t>
            </a:r>
            <a:endParaRPr kumimoji="1" lang="ja-JP" altLang="ja-JP" sz="1200" kern="1200" dirty="0" smtClean="0">
              <a:solidFill>
                <a:schemeClr val="tx1"/>
              </a:solidFill>
              <a:effectLst/>
              <a:latin typeface="+mn-lt"/>
              <a:ea typeface="+mn-ea"/>
              <a:cs typeface="+mn-cs"/>
            </a:endParaRPr>
          </a:p>
          <a:p>
            <a:r>
              <a:rPr kumimoji="1" lang="ja-JP" altLang="ja-JP" sz="1200" kern="1200" dirty="0" smtClean="0">
                <a:solidFill>
                  <a:schemeClr val="tx1"/>
                </a:solidFill>
                <a:effectLst/>
                <a:latin typeface="+mn-lt"/>
                <a:ea typeface="+mn-ea"/>
                <a:cs typeface="+mn-cs"/>
              </a:rPr>
              <a:t>　この研修は、今どんどん増加している高齢の方、障害のある人などに対する「接遇」について考えていく研修です。</a:t>
            </a:r>
          </a:p>
          <a:p>
            <a:r>
              <a:rPr kumimoji="1" lang="ja-JP" altLang="ja-JP" sz="1200" kern="1200" dirty="0" smtClean="0">
                <a:solidFill>
                  <a:schemeClr val="tx1"/>
                </a:solidFill>
                <a:effectLst/>
                <a:latin typeface="+mn-lt"/>
                <a:ea typeface="+mn-ea"/>
                <a:cs typeface="+mn-cs"/>
              </a:rPr>
              <a:t>　さて、具体的な接遇の方法について考える前に、タクシーの利用者とはどのような人たちかを考えてみてください。</a:t>
            </a:r>
            <a:endParaRPr kumimoji="1" lang="ja-JP" altLang="en-US" sz="1200" kern="1200" dirty="0" smtClean="0">
              <a:solidFill>
                <a:schemeClr val="tx1"/>
              </a:solidFill>
              <a:effectLst/>
              <a:latin typeface="+mn-lt"/>
              <a:ea typeface="+mn-ea"/>
              <a:cs typeface="+mn-cs"/>
            </a:endParaRPr>
          </a:p>
          <a:p>
            <a:r>
              <a:rPr kumimoji="1" lang="ja-JP" altLang="ja-JP" sz="1200" kern="1200" dirty="0" smtClean="0">
                <a:solidFill>
                  <a:schemeClr val="tx1"/>
                </a:solidFill>
                <a:effectLst/>
                <a:latin typeface="+mn-lt"/>
                <a:ea typeface="+mn-ea"/>
                <a:cs typeface="+mn-cs"/>
              </a:rPr>
              <a:t>健康で、どこでも自由に動き回れる人もいれば、車椅子使用者の方、視覚障害の方、聴覚障害の方、様々な人がいることを皆さん知っているはずです。</a:t>
            </a:r>
          </a:p>
          <a:p>
            <a:r>
              <a:rPr kumimoji="1" lang="ja-JP" altLang="ja-JP" sz="1200" kern="1200" dirty="0" smtClean="0">
                <a:solidFill>
                  <a:schemeClr val="tx1"/>
                </a:solidFill>
                <a:effectLst/>
                <a:latin typeface="+mn-lt"/>
                <a:ea typeface="+mn-ea"/>
                <a:cs typeface="+mn-cs"/>
              </a:rPr>
              <a:t>それでは、タクシーの車両やサービスは、そうした多様な人たちの利用を前提として作られているでしょうか？</a:t>
            </a:r>
            <a:endParaRPr kumimoji="1" lang="ja-JP" altLang="en-US" sz="1200" kern="1200" dirty="0" smtClean="0">
              <a:solidFill>
                <a:schemeClr val="tx1"/>
              </a:solidFill>
              <a:effectLst/>
              <a:latin typeface="+mn-lt"/>
              <a:ea typeface="+mn-ea"/>
              <a:cs typeface="+mn-cs"/>
            </a:endParaRPr>
          </a:p>
          <a:p>
            <a:r>
              <a:rPr kumimoji="1" lang="ja-JP" altLang="ja-JP" sz="1200" kern="1200" dirty="0" smtClean="0">
                <a:solidFill>
                  <a:schemeClr val="tx1"/>
                </a:solidFill>
                <a:effectLst/>
                <a:latin typeface="+mn-lt"/>
                <a:ea typeface="+mn-ea"/>
                <a:cs typeface="+mn-cs"/>
              </a:rPr>
              <a:t>ＵＤタクシーを除くと、車椅子使用者の方はシートに移乗しなければならない、視覚障害のある人にはメーターの表示はわからない、</a:t>
            </a:r>
            <a:endParaRPr kumimoji="1" lang="ja-JP" altLang="en-US" sz="1200" kern="1200" dirty="0" smtClean="0">
              <a:solidFill>
                <a:schemeClr val="tx1"/>
              </a:solidFill>
              <a:effectLst/>
              <a:latin typeface="+mn-lt"/>
              <a:ea typeface="+mn-ea"/>
              <a:cs typeface="+mn-cs"/>
            </a:endParaRPr>
          </a:p>
          <a:p>
            <a:r>
              <a:rPr kumimoji="1" lang="ja-JP" altLang="ja-JP" sz="1200" kern="1200" dirty="0" smtClean="0">
                <a:solidFill>
                  <a:schemeClr val="tx1"/>
                </a:solidFill>
                <a:effectLst/>
                <a:latin typeface="+mn-lt"/>
                <a:ea typeface="+mn-ea"/>
                <a:cs typeface="+mn-cs"/>
              </a:rPr>
              <a:t>聴覚障害のある人には、料金を声で伝えても分からない・・・。こうしたバリアがあるのではないでしょうか？</a:t>
            </a:r>
          </a:p>
          <a:p>
            <a:r>
              <a:rPr kumimoji="1" lang="ja-JP" altLang="ja-JP" sz="1200" kern="1200" dirty="0" smtClean="0">
                <a:solidFill>
                  <a:schemeClr val="tx1"/>
                </a:solidFill>
                <a:effectLst/>
                <a:latin typeface="+mn-lt"/>
                <a:ea typeface="+mn-ea"/>
                <a:cs typeface="+mn-cs"/>
              </a:rPr>
              <a:t>　こうした環境の中で、障害のある方や高齢の方は、日常的に不便を感じているのです。</a:t>
            </a:r>
            <a:endParaRPr kumimoji="1" lang="ja-JP" altLang="en-US" sz="1200" kern="1200" dirty="0" smtClean="0">
              <a:solidFill>
                <a:schemeClr val="tx1"/>
              </a:solidFill>
              <a:effectLst/>
              <a:latin typeface="+mn-lt"/>
              <a:ea typeface="+mn-ea"/>
              <a:cs typeface="+mn-cs"/>
            </a:endParaRPr>
          </a:p>
          <a:p>
            <a:r>
              <a:rPr kumimoji="1" lang="ja-JP" altLang="ja-JP" sz="1200" b="1" kern="1200" dirty="0" smtClean="0">
                <a:solidFill>
                  <a:schemeClr val="tx1"/>
                </a:solidFill>
                <a:effectLst/>
                <a:latin typeface="+mn-lt"/>
                <a:ea typeface="+mn-ea"/>
                <a:cs typeface="+mn-cs"/>
              </a:rPr>
              <a:t>まずは、皆さんの働いている環境の中にどれだけ多くのバリアが存在しており、</a:t>
            </a:r>
            <a:endParaRPr kumimoji="1" lang="ja-JP" altLang="en-US" sz="1200" b="1" kern="1200" dirty="0" smtClean="0">
              <a:solidFill>
                <a:schemeClr val="tx1"/>
              </a:solidFill>
              <a:effectLst/>
              <a:latin typeface="+mn-lt"/>
              <a:ea typeface="+mn-ea"/>
              <a:cs typeface="+mn-cs"/>
            </a:endParaRPr>
          </a:p>
          <a:p>
            <a:r>
              <a:rPr kumimoji="1" lang="ja-JP" altLang="ja-JP" sz="1200" b="1" kern="1200" dirty="0" smtClean="0">
                <a:solidFill>
                  <a:schemeClr val="tx1"/>
                </a:solidFill>
                <a:effectLst/>
                <a:latin typeface="+mn-lt"/>
                <a:ea typeface="+mn-ea"/>
                <a:cs typeface="+mn-cs"/>
              </a:rPr>
              <a:t>その結果どんな人たちを困らせてしまっているのかに気づくことが、そうした人たちに対する接遇を考えるための第一歩です。</a:t>
            </a:r>
          </a:p>
          <a:p>
            <a:r>
              <a:rPr kumimoji="1" lang="en-US" altLang="ja-JP" sz="1200" kern="1200" dirty="0" smtClean="0">
                <a:solidFill>
                  <a:schemeClr val="tx1"/>
                </a:solidFill>
                <a:effectLst/>
                <a:latin typeface="+mn-lt"/>
                <a:ea typeface="+mn-ea"/>
                <a:cs typeface="+mn-cs"/>
              </a:rPr>
              <a:t> </a:t>
            </a:r>
            <a:endParaRPr kumimoji="1" lang="ja-JP" altLang="ja-JP" sz="1200" kern="1200" dirty="0">
              <a:solidFill>
                <a:schemeClr val="tx1"/>
              </a:solidFill>
              <a:effectLst/>
              <a:latin typeface="+mn-lt"/>
              <a:ea typeface="+mn-ea"/>
              <a:cs typeface="+mn-cs"/>
            </a:endParaRPr>
          </a:p>
        </p:txBody>
      </p:sp>
      <p:sp>
        <p:nvSpPr>
          <p:cNvPr id="4" name="スライド番号プレースホルダー 3"/>
          <p:cNvSpPr>
            <a:spLocks noGrp="1"/>
          </p:cNvSpPr>
          <p:nvPr>
            <p:ph type="sldNum" sz="quarter" idx="10"/>
          </p:nvPr>
        </p:nvSpPr>
        <p:spPr/>
        <p:txBody>
          <a:bodyPr/>
          <a:lstStyle/>
          <a:p>
            <a:fld id="{070AFAF6-3C58-49D3-9396-543422AC3302}" type="slidenum">
              <a:rPr kumimoji="1" lang="ja-JP" altLang="en-US" smtClean="0"/>
              <a:t>2</a:t>
            </a:fld>
            <a:endParaRPr kumimoji="1" lang="ja-JP" altLang="en-US"/>
          </a:p>
        </p:txBody>
      </p:sp>
    </p:spTree>
    <p:extLst>
      <p:ext uri="{BB962C8B-B14F-4D97-AF65-F5344CB8AC3E}">
        <p14:creationId xmlns:p14="http://schemas.microsoft.com/office/powerpoint/2010/main" val="5242118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ja-JP" sz="1200" kern="1200" dirty="0" smtClean="0">
                <a:solidFill>
                  <a:schemeClr val="tx1"/>
                </a:solidFill>
                <a:effectLst/>
                <a:latin typeface="+mn-lt"/>
                <a:ea typeface="+mn-ea"/>
                <a:cs typeface="+mn-cs"/>
              </a:rPr>
              <a:t>では、皆さんにご自身の職場でバリアとなっている設備やサービス</a:t>
            </a:r>
            <a:r>
              <a:rPr kumimoji="1" lang="en-US" altLang="ja-JP" sz="1200" b="1" u="sng" kern="1200" dirty="0" smtClean="0">
                <a:solidFill>
                  <a:schemeClr val="tx1"/>
                </a:solidFill>
                <a:effectLst/>
                <a:latin typeface="+mn-lt"/>
                <a:ea typeface="+mn-ea"/>
                <a:cs typeface="+mn-cs"/>
              </a:rPr>
              <a:t>(</a:t>
            </a:r>
            <a:r>
              <a:rPr kumimoji="1" lang="ja-JP" altLang="ja-JP" sz="1200" b="1" u="sng" kern="1200" dirty="0" smtClean="0">
                <a:solidFill>
                  <a:schemeClr val="tx1"/>
                </a:solidFill>
                <a:effectLst/>
                <a:latin typeface="+mn-lt"/>
                <a:ea typeface="+mn-ea"/>
                <a:cs typeface="+mn-cs"/>
              </a:rPr>
              <a:t>ハード面、ソフト面の両面から</a:t>
            </a:r>
            <a:r>
              <a:rPr kumimoji="1" lang="en-US" altLang="ja-JP" sz="1200" b="1" u="sng" kern="1200" dirty="0" smtClean="0">
                <a:solidFill>
                  <a:schemeClr val="tx1"/>
                </a:solidFill>
                <a:effectLst/>
                <a:latin typeface="+mn-lt"/>
                <a:ea typeface="+mn-ea"/>
                <a:cs typeface="+mn-cs"/>
              </a:rPr>
              <a:t>)</a:t>
            </a:r>
            <a:r>
              <a:rPr kumimoji="1" lang="ja-JP" altLang="ja-JP" sz="1200" kern="1200" dirty="0" smtClean="0">
                <a:solidFill>
                  <a:schemeClr val="tx1"/>
                </a:solidFill>
                <a:effectLst/>
                <a:latin typeface="+mn-lt"/>
                <a:ea typeface="+mn-ea"/>
                <a:cs typeface="+mn-cs"/>
              </a:rPr>
              <a:t>を考えてみましょう。</a:t>
            </a:r>
            <a:endParaRPr kumimoji="1" lang="ja-JP" altLang="en-US" sz="1200" kern="1200" dirty="0" smtClean="0">
              <a:solidFill>
                <a:schemeClr val="tx1"/>
              </a:solidFill>
              <a:effectLst/>
              <a:latin typeface="+mn-lt"/>
              <a:ea typeface="+mn-ea"/>
              <a:cs typeface="+mn-cs"/>
            </a:endParaRPr>
          </a:p>
          <a:p>
            <a:r>
              <a:rPr kumimoji="1" lang="ja-JP" altLang="ja-JP" sz="1200" kern="1200" dirty="0" smtClean="0">
                <a:solidFill>
                  <a:schemeClr val="tx1"/>
                </a:solidFill>
                <a:effectLst/>
                <a:latin typeface="+mn-lt"/>
                <a:ea typeface="+mn-ea"/>
                <a:cs typeface="+mn-cs"/>
              </a:rPr>
              <a:t>（受講生から意見が出ない場合には、指名して語っていただく）</a:t>
            </a:r>
          </a:p>
          <a:p>
            <a:r>
              <a:rPr kumimoji="1" lang="en-US" altLang="ja-JP" sz="1200" kern="1200" dirty="0" smtClean="0">
                <a:solidFill>
                  <a:schemeClr val="tx1"/>
                </a:solidFill>
                <a:effectLst/>
                <a:latin typeface="+mn-lt"/>
                <a:ea typeface="+mn-ea"/>
                <a:cs typeface="+mn-cs"/>
              </a:rPr>
              <a:t> </a:t>
            </a:r>
            <a:endParaRPr kumimoji="1" lang="ja-JP" altLang="ja-JP" sz="1200" kern="1200" dirty="0" smtClean="0">
              <a:solidFill>
                <a:schemeClr val="tx1"/>
              </a:solidFill>
              <a:effectLst/>
              <a:latin typeface="+mn-lt"/>
              <a:ea typeface="+mn-ea"/>
              <a:cs typeface="+mn-cs"/>
            </a:endParaRPr>
          </a:p>
          <a:p>
            <a:r>
              <a:rPr kumimoji="1" lang="ja-JP" altLang="ja-JP" sz="1200" kern="1200" dirty="0" smtClean="0">
                <a:solidFill>
                  <a:schemeClr val="tx1"/>
                </a:solidFill>
                <a:effectLst/>
                <a:latin typeface="+mn-lt"/>
                <a:ea typeface="+mn-ea"/>
                <a:cs typeface="+mn-cs"/>
              </a:rPr>
              <a:t>※出された意見を</a:t>
            </a:r>
            <a:r>
              <a:rPr kumimoji="1" lang="en-US" altLang="ja-JP" sz="1200" kern="1200" dirty="0" smtClean="0">
                <a:solidFill>
                  <a:schemeClr val="tx1"/>
                </a:solidFill>
                <a:effectLst/>
                <a:latin typeface="+mn-lt"/>
                <a:ea typeface="+mn-ea"/>
                <a:cs typeface="+mn-cs"/>
              </a:rPr>
              <a:t>PPT</a:t>
            </a:r>
            <a:r>
              <a:rPr kumimoji="1" lang="ja-JP" altLang="ja-JP" sz="1200" kern="1200" dirty="0" smtClean="0">
                <a:solidFill>
                  <a:schemeClr val="tx1"/>
                </a:solidFill>
                <a:effectLst/>
                <a:latin typeface="+mn-lt"/>
                <a:ea typeface="+mn-ea"/>
                <a:cs typeface="+mn-cs"/>
              </a:rPr>
              <a:t>に書きだす、または付箋に書いて貼っていく。</a:t>
            </a:r>
          </a:p>
          <a:p>
            <a:r>
              <a:rPr kumimoji="1" lang="ja-JP" altLang="ja-JP" sz="1200" kern="1200" dirty="0" smtClean="0">
                <a:solidFill>
                  <a:schemeClr val="tx1"/>
                </a:solidFill>
                <a:effectLst/>
                <a:latin typeface="+mn-lt"/>
                <a:ea typeface="+mn-ea"/>
                <a:cs typeface="+mn-cs"/>
              </a:rPr>
              <a:t>※グループワークで進める方法</a:t>
            </a:r>
          </a:p>
          <a:p>
            <a:r>
              <a:rPr kumimoji="1" lang="ja-JP" altLang="ja-JP" sz="1200" kern="1200" dirty="0" smtClean="0">
                <a:solidFill>
                  <a:schemeClr val="tx1"/>
                </a:solidFill>
                <a:effectLst/>
                <a:latin typeface="+mn-lt"/>
                <a:ea typeface="+mn-ea"/>
                <a:cs typeface="+mn-cs"/>
              </a:rPr>
              <a:t>　受講人数に応じたグループ編成を行い、各グループで問題を話し合ってあげさせ、</a:t>
            </a:r>
          </a:p>
          <a:p>
            <a:r>
              <a:rPr kumimoji="1" lang="ja-JP" altLang="ja-JP" sz="1200" kern="1200" dirty="0" smtClean="0">
                <a:solidFill>
                  <a:schemeClr val="tx1"/>
                </a:solidFill>
                <a:effectLst/>
                <a:latin typeface="+mn-lt"/>
                <a:ea typeface="+mn-ea"/>
                <a:cs typeface="+mn-cs"/>
              </a:rPr>
              <a:t>　付箋などに書き込んで整理してもらい、各グループの代表者に発表してもらう。</a:t>
            </a:r>
            <a:endParaRPr kumimoji="1" lang="ja-JP" altLang="ja-JP" sz="1200" kern="1200" dirty="0">
              <a:solidFill>
                <a:schemeClr val="tx1"/>
              </a:solidFill>
              <a:effectLst/>
              <a:latin typeface="+mn-lt"/>
              <a:ea typeface="+mn-ea"/>
              <a:cs typeface="+mn-cs"/>
            </a:endParaRPr>
          </a:p>
        </p:txBody>
      </p:sp>
      <p:sp>
        <p:nvSpPr>
          <p:cNvPr id="4" name="スライド番号プレースホルダー 3"/>
          <p:cNvSpPr>
            <a:spLocks noGrp="1"/>
          </p:cNvSpPr>
          <p:nvPr>
            <p:ph type="sldNum" sz="quarter" idx="10"/>
          </p:nvPr>
        </p:nvSpPr>
        <p:spPr/>
        <p:txBody>
          <a:bodyPr/>
          <a:lstStyle/>
          <a:p>
            <a:fld id="{070AFAF6-3C58-49D3-9396-543422AC3302}" type="slidenum">
              <a:rPr kumimoji="1" lang="ja-JP" altLang="en-US" smtClean="0"/>
              <a:t>3</a:t>
            </a:fld>
            <a:endParaRPr kumimoji="1" lang="ja-JP" altLang="en-US"/>
          </a:p>
        </p:txBody>
      </p:sp>
    </p:spTree>
    <p:extLst>
      <p:ext uri="{BB962C8B-B14F-4D97-AF65-F5344CB8AC3E}">
        <p14:creationId xmlns:p14="http://schemas.microsoft.com/office/powerpoint/2010/main" val="17708784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ja-JP" dirty="0"/>
              <a:t>次に、障害のある人、</a:t>
            </a:r>
            <a:r>
              <a:rPr lang="ja-JP" altLang="ja-JP" b="1" u="sng" dirty="0"/>
              <a:t>つまりお客さまの立場では、どんなことが「問題」になっている</a:t>
            </a:r>
            <a:r>
              <a:rPr lang="ja-JP" altLang="ja-JP" dirty="0"/>
              <a:t>でしょう？</a:t>
            </a:r>
          </a:p>
          <a:p>
            <a:r>
              <a:rPr lang="ja-JP" altLang="en-US" dirty="0"/>
              <a:t>　</a:t>
            </a:r>
            <a:r>
              <a:rPr lang="en-US" altLang="ja-JP" dirty="0"/>
              <a:t>※</a:t>
            </a:r>
            <a:r>
              <a:rPr lang="ja-JP" altLang="ja-JP" dirty="0"/>
              <a:t>当事者参画が複数人の場合には、その場で問題を語ってもらうことが効果的。</a:t>
            </a:r>
            <a:endParaRPr lang="ja-JP" altLang="en-US" dirty="0"/>
          </a:p>
          <a:p>
            <a:r>
              <a:rPr lang="ja-JP" altLang="en-US" dirty="0"/>
              <a:t>　　</a:t>
            </a:r>
            <a:r>
              <a:rPr lang="ja-JP" altLang="ja-JP" dirty="0"/>
              <a:t>（文字で示したり、「こう聞いた」などというよりも、当人の経験を話すことがよい）</a:t>
            </a:r>
          </a:p>
          <a:p>
            <a:r>
              <a:rPr lang="ja-JP" altLang="en-US" dirty="0"/>
              <a:t>　</a:t>
            </a:r>
            <a:r>
              <a:rPr lang="en-US" altLang="ja-JP" dirty="0"/>
              <a:t>※</a:t>
            </a:r>
            <a:r>
              <a:rPr lang="ja-JP" altLang="ja-JP" dirty="0"/>
              <a:t>ただし、複数人の当事者参画がない場合には、以下のような問題を提示する。</a:t>
            </a:r>
          </a:p>
          <a:p>
            <a:endParaRPr lang="ja-JP" altLang="en-US" dirty="0"/>
          </a:p>
          <a:p>
            <a:r>
              <a:rPr lang="ja-JP" altLang="en-US" dirty="0"/>
              <a:t>問題点例</a:t>
            </a:r>
          </a:p>
          <a:p>
            <a:r>
              <a:rPr lang="ja-JP" altLang="ja-JP" dirty="0"/>
              <a:t>車椅子使用者</a:t>
            </a:r>
          </a:p>
          <a:p>
            <a:r>
              <a:rPr lang="ja-JP" altLang="en-US" dirty="0"/>
              <a:t>　</a:t>
            </a:r>
            <a:r>
              <a:rPr lang="ja-JP" altLang="ja-JP" dirty="0"/>
              <a:t>・乗車拒否された（車椅子と見て通り過ぎてしまう、乗せたことがないので無理、降車場所の状況がわからない）</a:t>
            </a:r>
          </a:p>
          <a:p>
            <a:r>
              <a:rPr lang="ja-JP" altLang="en-US" dirty="0"/>
              <a:t>　</a:t>
            </a:r>
            <a:r>
              <a:rPr lang="ja-JP" altLang="ja-JP" dirty="0"/>
              <a:t>・時間がかかると拒否されたり嫌な顔を</a:t>
            </a:r>
            <a:r>
              <a:rPr lang="ja-JP" altLang="ja-JP" dirty="0" smtClean="0"/>
              <a:t>された</a:t>
            </a:r>
            <a:endParaRPr lang="ja-JP" altLang="en-US" dirty="0" smtClean="0"/>
          </a:p>
          <a:p>
            <a:r>
              <a:rPr kumimoji="1" lang="ja-JP" altLang="en-US" sz="1200" kern="1200" dirty="0" smtClean="0">
                <a:solidFill>
                  <a:schemeClr val="tx1"/>
                </a:solidFill>
                <a:effectLst/>
                <a:latin typeface="+mn-lt"/>
                <a:ea typeface="+mn-ea"/>
                <a:cs typeface="+mn-cs"/>
              </a:rPr>
              <a:t>　</a:t>
            </a:r>
            <a:r>
              <a:rPr kumimoji="1" lang="ja-JP" altLang="ja-JP" sz="1200" kern="1200" dirty="0" smtClean="0">
                <a:solidFill>
                  <a:schemeClr val="tx1"/>
                </a:solidFill>
                <a:effectLst/>
                <a:latin typeface="+mn-lt"/>
                <a:ea typeface="+mn-ea"/>
                <a:cs typeface="+mn-cs"/>
              </a:rPr>
              <a:t>・ＵＤタクシーはスロープの出し入れに時間がかかってしまうので困ると言われた</a:t>
            </a:r>
            <a:endParaRPr lang="ja-JP" altLang="ja-JP" dirty="0"/>
          </a:p>
          <a:p>
            <a:r>
              <a:rPr lang="ja-JP" altLang="ja-JP" dirty="0"/>
              <a:t>視覚障害者</a:t>
            </a:r>
          </a:p>
          <a:p>
            <a:r>
              <a:rPr lang="ja-JP" altLang="en-US" dirty="0"/>
              <a:t>　</a:t>
            </a:r>
            <a:r>
              <a:rPr lang="ja-JP" altLang="ja-JP" dirty="0"/>
              <a:t>・白杖を持っていても声を出して対応してくれないので、どうしてよいかわからなかった。</a:t>
            </a:r>
          </a:p>
          <a:p>
            <a:r>
              <a:rPr lang="ja-JP" altLang="ja-JP" dirty="0"/>
              <a:t>聴覚障害者</a:t>
            </a:r>
          </a:p>
          <a:p>
            <a:r>
              <a:rPr lang="ja-JP" altLang="en-US" dirty="0"/>
              <a:t>　</a:t>
            </a:r>
            <a:r>
              <a:rPr lang="ja-JP" altLang="ja-JP" dirty="0"/>
              <a:t>・聞こえないことがわからず、降りてくれと言われた。</a:t>
            </a:r>
          </a:p>
          <a:p>
            <a:r>
              <a:rPr lang="ja-JP" altLang="ja-JP" dirty="0"/>
              <a:t>発達</a:t>
            </a:r>
            <a:r>
              <a:rPr lang="en-US" altLang="ja-JP" dirty="0"/>
              <a:t>/</a:t>
            </a:r>
            <a:r>
              <a:rPr lang="ja-JP" altLang="ja-JP" dirty="0"/>
              <a:t>知的</a:t>
            </a:r>
            <a:r>
              <a:rPr lang="en-US" altLang="ja-JP" dirty="0"/>
              <a:t>/</a:t>
            </a:r>
            <a:r>
              <a:rPr lang="ja-JP" altLang="ja-JP" dirty="0"/>
              <a:t>精神</a:t>
            </a:r>
            <a:r>
              <a:rPr lang="ja-JP" altLang="en-US" dirty="0"/>
              <a:t>障害者</a:t>
            </a:r>
            <a:endParaRPr lang="ja-JP" altLang="ja-JP" dirty="0"/>
          </a:p>
          <a:p>
            <a:r>
              <a:rPr lang="ja-JP" altLang="en-US" dirty="0"/>
              <a:t>　</a:t>
            </a:r>
            <a:r>
              <a:rPr lang="ja-JP" altLang="ja-JP" dirty="0"/>
              <a:t>・うまく目的地が伝えられず、「わからない」と拒否された。</a:t>
            </a:r>
          </a:p>
          <a:p>
            <a:r>
              <a:rPr lang="ja-JP" altLang="en-US" dirty="0"/>
              <a:t>　</a:t>
            </a:r>
            <a:r>
              <a:rPr lang="ja-JP" altLang="ja-JP" dirty="0"/>
              <a:t>・車内の色々な表示が気になり、降車に時間がかかったが「早く降りて」と急かされた。</a:t>
            </a:r>
          </a:p>
        </p:txBody>
      </p:sp>
      <p:sp>
        <p:nvSpPr>
          <p:cNvPr id="4" name="スライド番号プレースホルダー 3"/>
          <p:cNvSpPr>
            <a:spLocks noGrp="1"/>
          </p:cNvSpPr>
          <p:nvPr>
            <p:ph type="sldNum" sz="quarter" idx="10"/>
          </p:nvPr>
        </p:nvSpPr>
        <p:spPr/>
        <p:txBody>
          <a:bodyPr/>
          <a:lstStyle/>
          <a:p>
            <a:fld id="{070AFAF6-3C58-49D3-9396-543422AC3302}" type="slidenum">
              <a:rPr kumimoji="1" lang="ja-JP" altLang="en-US" smtClean="0"/>
              <a:t>4</a:t>
            </a:fld>
            <a:endParaRPr kumimoji="1" lang="ja-JP" altLang="en-US"/>
          </a:p>
        </p:txBody>
      </p:sp>
    </p:spTree>
    <p:extLst>
      <p:ext uri="{BB962C8B-B14F-4D97-AF65-F5344CB8AC3E}">
        <p14:creationId xmlns:p14="http://schemas.microsoft.com/office/powerpoint/2010/main" val="11208328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ja-JP" dirty="0"/>
              <a:t>ドライバーさん、障害当事者さん、</a:t>
            </a:r>
            <a:r>
              <a:rPr lang="ja-JP" altLang="ja-JP" b="1" u="sng" dirty="0"/>
              <a:t>双方からの問題</a:t>
            </a:r>
            <a:r>
              <a:rPr lang="ja-JP" altLang="ja-JP" dirty="0"/>
              <a:t>が出ました。</a:t>
            </a:r>
          </a:p>
          <a:p>
            <a:endParaRPr lang="ja-JP" altLang="en-US" dirty="0"/>
          </a:p>
          <a:p>
            <a:r>
              <a:rPr lang="ja-JP" altLang="ja-JP" dirty="0"/>
              <a:t>※講師が双方の意見を比較する。</a:t>
            </a:r>
            <a:endParaRPr lang="ja-JP" altLang="en-US" dirty="0"/>
          </a:p>
          <a:p>
            <a:r>
              <a:rPr lang="ja-JP" altLang="en-US" dirty="0"/>
              <a:t>　</a:t>
            </a:r>
            <a:r>
              <a:rPr lang="ja-JP" altLang="ja-JP" dirty="0"/>
              <a:t>特に双方の意見に違いがある、双方が問題として挙げているなど注目すべき点については、</a:t>
            </a:r>
            <a:endParaRPr lang="ja-JP" altLang="en-US" dirty="0"/>
          </a:p>
          <a:p>
            <a:r>
              <a:rPr lang="ja-JP" altLang="en-US" dirty="0"/>
              <a:t>　</a:t>
            </a:r>
            <a:r>
              <a:rPr lang="ja-JP" altLang="ja-JP" dirty="0"/>
              <a:t>どんな状況だったのかをドライバーや当事者と対話をしながら引き出していく。</a:t>
            </a:r>
            <a:endParaRPr kumimoji="1" lang="ja-JP" altLang="en-US" b="1" dirty="0" smtClean="0"/>
          </a:p>
        </p:txBody>
      </p:sp>
      <p:sp>
        <p:nvSpPr>
          <p:cNvPr id="4" name="スライド番号プレースホルダー 3"/>
          <p:cNvSpPr>
            <a:spLocks noGrp="1"/>
          </p:cNvSpPr>
          <p:nvPr>
            <p:ph type="sldNum" sz="quarter" idx="10"/>
          </p:nvPr>
        </p:nvSpPr>
        <p:spPr/>
        <p:txBody>
          <a:bodyPr/>
          <a:lstStyle/>
          <a:p>
            <a:fld id="{070AFAF6-3C58-49D3-9396-543422AC3302}" type="slidenum">
              <a:rPr kumimoji="1" lang="ja-JP" altLang="en-US" smtClean="0"/>
              <a:t>5</a:t>
            </a:fld>
            <a:endParaRPr kumimoji="1" lang="ja-JP" altLang="en-US"/>
          </a:p>
        </p:txBody>
      </p:sp>
    </p:spTree>
    <p:extLst>
      <p:ext uri="{BB962C8B-B14F-4D97-AF65-F5344CB8AC3E}">
        <p14:creationId xmlns:p14="http://schemas.microsoft.com/office/powerpoint/2010/main" val="1738561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ja-JP" b="1" dirty="0"/>
              <a:t>②実際の場面で考える（ロールプレイ）</a:t>
            </a:r>
            <a:endParaRPr lang="ja-JP" altLang="ja-JP" dirty="0"/>
          </a:p>
          <a:p>
            <a:endParaRPr lang="ja-JP" altLang="en-US" dirty="0"/>
          </a:p>
          <a:p>
            <a:r>
              <a:rPr lang="ja-JP" altLang="en-US" dirty="0"/>
              <a:t>　</a:t>
            </a:r>
            <a:r>
              <a:rPr lang="ja-JP" altLang="ja-JP" dirty="0"/>
              <a:t>問題の場面を再現してさらに深堀していきましょう。ロールプレイという方法です。</a:t>
            </a:r>
          </a:p>
          <a:p>
            <a:r>
              <a:rPr lang="ja-JP" altLang="en-US" dirty="0"/>
              <a:t>　　</a:t>
            </a:r>
            <a:r>
              <a:rPr lang="ja-JP" altLang="ja-JP" dirty="0"/>
              <a:t>・障害当事者と研修担当（ドライバー役）</a:t>
            </a:r>
          </a:p>
          <a:p>
            <a:r>
              <a:rPr lang="ja-JP" altLang="ja-JP" dirty="0"/>
              <a:t>　</a:t>
            </a:r>
            <a:r>
              <a:rPr lang="ja-JP" altLang="en-US" dirty="0"/>
              <a:t>　</a:t>
            </a:r>
            <a:r>
              <a:rPr lang="ja-JP" altLang="ja-JP" dirty="0"/>
              <a:t>・障害当事者の経験例をロールプレイにするのがよい⇒分析においてその時の状況などを深堀できる</a:t>
            </a:r>
          </a:p>
          <a:p>
            <a:r>
              <a:rPr lang="en-US" altLang="ja-JP" dirty="0"/>
              <a:t> </a:t>
            </a:r>
            <a:endParaRPr lang="ja-JP" altLang="ja-JP" dirty="0"/>
          </a:p>
          <a:p>
            <a:r>
              <a:rPr kumimoji="1" lang="ja-JP" altLang="ja-JP" sz="1200" b="1" kern="1200" dirty="0" smtClean="0">
                <a:solidFill>
                  <a:schemeClr val="tx1"/>
                </a:solidFill>
                <a:effectLst/>
                <a:latin typeface="+mn-lt"/>
                <a:ea typeface="+mn-ea"/>
                <a:cs typeface="+mn-cs"/>
              </a:rPr>
              <a:t>【ロールプレイ】</a:t>
            </a:r>
          </a:p>
          <a:p>
            <a:r>
              <a:rPr kumimoji="1" lang="ja-JP" altLang="en-US" sz="1200" kern="1200" dirty="0" smtClean="0">
                <a:solidFill>
                  <a:schemeClr val="tx1"/>
                </a:solidFill>
                <a:effectLst/>
                <a:latin typeface="+mn-lt"/>
                <a:ea typeface="+mn-ea"/>
                <a:cs typeface="+mn-cs"/>
              </a:rPr>
              <a:t>　方法①：</a:t>
            </a:r>
            <a:r>
              <a:rPr kumimoji="1" lang="ja-JP" altLang="en-US" sz="1200" u="sng" kern="1200" dirty="0" smtClean="0">
                <a:solidFill>
                  <a:schemeClr val="tx1"/>
                </a:solidFill>
                <a:effectLst/>
                <a:latin typeface="+mn-lt"/>
                <a:ea typeface="+mn-ea"/>
                <a:cs typeface="+mn-cs"/>
              </a:rPr>
              <a:t>障害当事者と事務局サイドが登場人物となり、受講者にロールプレイを見せる</a:t>
            </a:r>
          </a:p>
          <a:p>
            <a:r>
              <a:rPr kumimoji="1" lang="ja-JP" altLang="en-US" sz="1200" kern="1200" dirty="0" smtClean="0">
                <a:solidFill>
                  <a:schemeClr val="tx1"/>
                </a:solidFill>
                <a:effectLst/>
                <a:latin typeface="+mn-lt"/>
                <a:ea typeface="+mn-ea"/>
                <a:cs typeface="+mn-cs"/>
              </a:rPr>
              <a:t>　方法②：よくある場面の映像や写真を使って実際の場面を再現する　</a:t>
            </a:r>
          </a:p>
          <a:p>
            <a:r>
              <a:rPr kumimoji="1" lang="en-US" altLang="ja-JP" sz="1200" b="1" kern="1200" dirty="0" smtClean="0">
                <a:solidFill>
                  <a:schemeClr val="tx1"/>
                </a:solidFill>
                <a:effectLst/>
                <a:latin typeface="+mn-lt"/>
                <a:ea typeface="+mn-ea"/>
                <a:cs typeface="+mn-cs"/>
              </a:rPr>
              <a:t>【</a:t>
            </a:r>
            <a:r>
              <a:rPr kumimoji="1" lang="ja-JP" altLang="en-US" sz="1200" b="1" kern="1200" dirty="0" smtClean="0">
                <a:solidFill>
                  <a:schemeClr val="tx1"/>
                </a:solidFill>
                <a:effectLst/>
                <a:latin typeface="+mn-lt"/>
                <a:ea typeface="+mn-ea"/>
                <a:cs typeface="+mn-cs"/>
              </a:rPr>
              <a:t>場面例</a:t>
            </a:r>
            <a:r>
              <a:rPr kumimoji="1" lang="en-US" altLang="ja-JP" sz="1200" b="1" kern="1200" dirty="0" smtClean="0">
                <a:solidFill>
                  <a:schemeClr val="tx1"/>
                </a:solidFill>
                <a:effectLst/>
                <a:latin typeface="+mn-lt"/>
                <a:ea typeface="+mn-ea"/>
                <a:cs typeface="+mn-cs"/>
              </a:rPr>
              <a:t>】</a:t>
            </a:r>
            <a:r>
              <a:rPr kumimoji="1" lang="ja-JP" altLang="en-US" sz="1200" kern="1200" dirty="0" smtClean="0">
                <a:solidFill>
                  <a:schemeClr val="tx1"/>
                </a:solidFill>
                <a:effectLst/>
                <a:latin typeface="+mn-lt"/>
                <a:ea typeface="+mn-ea"/>
                <a:cs typeface="+mn-cs"/>
              </a:rPr>
              <a:t>　</a:t>
            </a:r>
          </a:p>
          <a:p>
            <a:r>
              <a:rPr lang="ja-JP" altLang="en-US" dirty="0"/>
              <a:t>　　</a:t>
            </a:r>
            <a:r>
              <a:rPr lang="ja-JP" altLang="ja-JP" dirty="0"/>
              <a:t>例①：ＵＤタクシーで「車椅子のままは乗れませんよ！」と言われたケース</a:t>
            </a:r>
          </a:p>
          <a:p>
            <a:r>
              <a:rPr lang="ja-JP" altLang="en-US" dirty="0"/>
              <a:t>　　</a:t>
            </a:r>
            <a:r>
              <a:rPr lang="ja-JP" altLang="ja-JP" dirty="0"/>
              <a:t>例②：白杖を持っているが視覚障害者と認識されず声を出して応対しないケース</a:t>
            </a:r>
          </a:p>
          <a:p>
            <a:r>
              <a:rPr lang="en-US" altLang="ja-JP" dirty="0"/>
              <a:t> </a:t>
            </a:r>
            <a:endParaRPr lang="ja-JP" altLang="ja-JP" dirty="0"/>
          </a:p>
          <a:p>
            <a:r>
              <a:rPr lang="ja-JP" altLang="ja-JP" b="1" dirty="0"/>
              <a:t>※問題場面は、どこが悪かったのか、何が要因なのかをドライバー、障害当事者双方に聞きながら深堀していく。</a:t>
            </a:r>
          </a:p>
          <a:p>
            <a:r>
              <a:rPr lang="ja-JP" altLang="ja-JP" b="1" dirty="0"/>
              <a:t>※分析すると、双方の誤解があったなどが見えてくる。</a:t>
            </a:r>
          </a:p>
          <a:p>
            <a:r>
              <a:rPr lang="ja-JP" altLang="ja-JP" b="1" dirty="0"/>
              <a:t>※双方の誤解は「話をすれば」わかってくる</a:t>
            </a:r>
            <a:endParaRPr lang="ja-JP" altLang="en-US" b="1" dirty="0"/>
          </a:p>
        </p:txBody>
      </p:sp>
      <p:sp>
        <p:nvSpPr>
          <p:cNvPr id="4" name="スライド番号プレースホルダー 3"/>
          <p:cNvSpPr>
            <a:spLocks noGrp="1"/>
          </p:cNvSpPr>
          <p:nvPr>
            <p:ph type="sldNum" sz="quarter" idx="10"/>
          </p:nvPr>
        </p:nvSpPr>
        <p:spPr/>
        <p:txBody>
          <a:bodyPr/>
          <a:lstStyle/>
          <a:p>
            <a:fld id="{070AFAF6-3C58-49D3-9396-543422AC3302}" type="slidenum">
              <a:rPr kumimoji="1" lang="ja-JP" altLang="en-US" smtClean="0"/>
              <a:t>6</a:t>
            </a:fld>
            <a:endParaRPr kumimoji="1" lang="ja-JP" altLang="en-US"/>
          </a:p>
        </p:txBody>
      </p:sp>
    </p:spTree>
    <p:extLst>
      <p:ext uri="{BB962C8B-B14F-4D97-AF65-F5344CB8AC3E}">
        <p14:creationId xmlns:p14="http://schemas.microsoft.com/office/powerpoint/2010/main" val="20948846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ja-JP" sz="1200" b="1" kern="1200" dirty="0" smtClean="0">
                <a:solidFill>
                  <a:schemeClr val="tx1"/>
                </a:solidFill>
                <a:effectLst/>
                <a:latin typeface="+mn-lt"/>
                <a:ea typeface="+mn-ea"/>
                <a:cs typeface="+mn-cs"/>
              </a:rPr>
              <a:t>【対話、分析】</a:t>
            </a:r>
            <a:endParaRPr kumimoji="1" lang="ja-JP" altLang="ja-JP" sz="1200" kern="1200" dirty="0" smtClean="0">
              <a:solidFill>
                <a:schemeClr val="tx1"/>
              </a:solidFill>
              <a:effectLst/>
              <a:latin typeface="+mn-lt"/>
              <a:ea typeface="+mn-ea"/>
              <a:cs typeface="+mn-cs"/>
            </a:endParaRPr>
          </a:p>
          <a:p>
            <a:r>
              <a:rPr kumimoji="1" lang="ja-JP" altLang="ja-JP" sz="1200" kern="1200" dirty="0" smtClean="0">
                <a:solidFill>
                  <a:schemeClr val="tx1"/>
                </a:solidFill>
                <a:effectLst/>
                <a:latin typeface="+mn-lt"/>
                <a:ea typeface="+mn-ea"/>
                <a:cs typeface="+mn-cs"/>
              </a:rPr>
              <a:t>　</a:t>
            </a:r>
            <a:r>
              <a:rPr kumimoji="1" lang="ja-JP" altLang="ja-JP" sz="1200" b="1" u="sng" kern="1200" dirty="0" smtClean="0">
                <a:solidFill>
                  <a:schemeClr val="tx1"/>
                </a:solidFill>
                <a:effectLst/>
                <a:latin typeface="+mn-lt"/>
                <a:ea typeface="+mn-ea"/>
                <a:cs typeface="+mn-cs"/>
              </a:rPr>
              <a:t>ロールプレイに関する感想を聞く</a:t>
            </a:r>
            <a:r>
              <a:rPr kumimoji="1" lang="ja-JP" altLang="ja-JP" sz="1200" kern="1200" dirty="0" smtClean="0">
                <a:solidFill>
                  <a:schemeClr val="tx1"/>
                </a:solidFill>
                <a:effectLst/>
                <a:latin typeface="+mn-lt"/>
                <a:ea typeface="+mn-ea"/>
                <a:cs typeface="+mn-cs"/>
              </a:rPr>
              <a:t>。</a:t>
            </a:r>
          </a:p>
          <a:p>
            <a:r>
              <a:rPr kumimoji="1" lang="ja-JP" altLang="ja-JP" sz="1200" kern="1200" dirty="0" smtClean="0">
                <a:solidFill>
                  <a:schemeClr val="tx1"/>
                </a:solidFill>
                <a:effectLst/>
                <a:latin typeface="+mn-lt"/>
                <a:ea typeface="+mn-ea"/>
                <a:cs typeface="+mn-cs"/>
              </a:rPr>
              <a:t>　（感想を分析して）</a:t>
            </a:r>
          </a:p>
          <a:p>
            <a:r>
              <a:rPr kumimoji="1" lang="ja-JP" altLang="ja-JP" sz="1200" kern="1200" dirty="0" smtClean="0">
                <a:solidFill>
                  <a:schemeClr val="tx1"/>
                </a:solidFill>
                <a:effectLst/>
                <a:latin typeface="+mn-lt"/>
                <a:ea typeface="+mn-ea"/>
                <a:cs typeface="+mn-cs"/>
              </a:rPr>
              <a:t>　ドライバーさんには「こういうサービスが必要なはず」という思いがあった、</a:t>
            </a:r>
            <a:endParaRPr kumimoji="1" lang="ja-JP" altLang="en-US" sz="1200" kern="1200" dirty="0" smtClean="0">
              <a:solidFill>
                <a:schemeClr val="tx1"/>
              </a:solidFill>
              <a:effectLst/>
              <a:latin typeface="+mn-lt"/>
              <a:ea typeface="+mn-ea"/>
              <a:cs typeface="+mn-cs"/>
            </a:endParaRPr>
          </a:p>
          <a:p>
            <a:r>
              <a:rPr kumimoji="1" lang="ja-JP" altLang="ja-JP" sz="1200" kern="1200" dirty="0" smtClean="0">
                <a:solidFill>
                  <a:schemeClr val="tx1"/>
                </a:solidFill>
                <a:effectLst/>
                <a:latin typeface="+mn-lt"/>
                <a:ea typeface="+mn-ea"/>
                <a:cs typeface="+mn-cs"/>
              </a:rPr>
              <a:t>しかし障害当事者は「実は別のお手伝いが必要だった」</a:t>
            </a:r>
            <a:r>
              <a:rPr kumimoji="1" lang="ja-JP" altLang="ja-JP" sz="1200" kern="1200" dirty="0" err="1" smtClean="0">
                <a:solidFill>
                  <a:schemeClr val="tx1"/>
                </a:solidFill>
                <a:effectLst/>
                <a:latin typeface="+mn-lt"/>
                <a:ea typeface="+mn-ea"/>
                <a:cs typeface="+mn-cs"/>
              </a:rPr>
              <a:t>。。。</a:t>
            </a:r>
            <a:r>
              <a:rPr kumimoji="1" lang="ja-JP" altLang="ja-JP" sz="1200" kern="1200" dirty="0" smtClean="0">
                <a:solidFill>
                  <a:schemeClr val="tx1"/>
                </a:solidFill>
                <a:effectLst/>
                <a:latin typeface="+mn-lt"/>
                <a:ea typeface="+mn-ea"/>
                <a:cs typeface="+mn-cs"/>
              </a:rPr>
              <a:t>　</a:t>
            </a:r>
            <a:endParaRPr kumimoji="1" lang="ja-JP" altLang="en-US" sz="1200" kern="1200" dirty="0" smtClean="0">
              <a:solidFill>
                <a:schemeClr val="tx1"/>
              </a:solidFill>
              <a:effectLst/>
              <a:latin typeface="+mn-lt"/>
              <a:ea typeface="+mn-ea"/>
              <a:cs typeface="+mn-cs"/>
            </a:endParaRPr>
          </a:p>
          <a:p>
            <a:r>
              <a:rPr kumimoji="1" lang="ja-JP" altLang="ja-JP" sz="1200" kern="1200" dirty="0" smtClean="0">
                <a:solidFill>
                  <a:schemeClr val="tx1"/>
                </a:solidFill>
                <a:effectLst/>
                <a:latin typeface="+mn-lt"/>
                <a:ea typeface="+mn-ea"/>
                <a:cs typeface="+mn-cs"/>
              </a:rPr>
              <a:t>つまり、良かれと思って行ったサービスが、実際には必要のないもの、的外れなものになってしまっていたようです。</a:t>
            </a:r>
          </a:p>
          <a:p>
            <a:r>
              <a:rPr kumimoji="1" lang="ja-JP" altLang="ja-JP" sz="1200" kern="1200" dirty="0" smtClean="0">
                <a:solidFill>
                  <a:schemeClr val="tx1"/>
                </a:solidFill>
                <a:effectLst/>
                <a:latin typeface="+mn-lt"/>
                <a:ea typeface="+mn-ea"/>
                <a:cs typeface="+mn-cs"/>
              </a:rPr>
              <a:t>　しかし、</a:t>
            </a:r>
            <a:r>
              <a:rPr kumimoji="1" lang="ja-JP" altLang="ja-JP" sz="1200" b="1" u="sng" kern="1200" dirty="0" smtClean="0">
                <a:solidFill>
                  <a:schemeClr val="tx1"/>
                </a:solidFill>
                <a:effectLst/>
                <a:latin typeface="+mn-lt"/>
                <a:ea typeface="+mn-ea"/>
                <a:cs typeface="+mn-cs"/>
              </a:rPr>
              <a:t>「どうしたらよいですか？」と聞けば、コミュニケーションができれば</a:t>
            </a:r>
            <a:r>
              <a:rPr kumimoji="1" lang="ja-JP" altLang="ja-JP" sz="1200" kern="1200" dirty="0" smtClean="0">
                <a:solidFill>
                  <a:schemeClr val="tx1"/>
                </a:solidFill>
                <a:effectLst/>
                <a:latin typeface="+mn-lt"/>
                <a:ea typeface="+mn-ea"/>
                <a:cs typeface="+mn-cs"/>
              </a:rPr>
              <a:t>思い違いも、　</a:t>
            </a:r>
            <a:endParaRPr kumimoji="1" lang="ja-JP" altLang="en-US" sz="1200" kern="1200" dirty="0" smtClean="0">
              <a:solidFill>
                <a:schemeClr val="tx1"/>
              </a:solidFill>
              <a:effectLst/>
              <a:latin typeface="+mn-lt"/>
              <a:ea typeface="+mn-ea"/>
              <a:cs typeface="+mn-cs"/>
            </a:endParaRPr>
          </a:p>
          <a:p>
            <a:r>
              <a:rPr kumimoji="1" lang="ja-JP" altLang="ja-JP" sz="1200" kern="1200" dirty="0" smtClean="0">
                <a:solidFill>
                  <a:schemeClr val="tx1"/>
                </a:solidFill>
                <a:effectLst/>
                <a:latin typeface="+mn-lt"/>
                <a:ea typeface="+mn-ea"/>
                <a:cs typeface="+mn-cs"/>
              </a:rPr>
              <a:t>誤解も取り払うことができるのではないでしょうか。　</a:t>
            </a:r>
          </a:p>
          <a:p>
            <a:r>
              <a:rPr kumimoji="1" lang="ja-JP" altLang="ja-JP" sz="1200" kern="1200" dirty="0" smtClean="0">
                <a:solidFill>
                  <a:schemeClr val="tx1"/>
                </a:solidFill>
                <a:effectLst/>
                <a:latin typeface="+mn-lt"/>
                <a:ea typeface="+mn-ea"/>
                <a:cs typeface="+mn-cs"/>
              </a:rPr>
              <a:t>このように、良かれと思って行ったことで失敗した経験はありますか？</a:t>
            </a:r>
            <a:endParaRPr kumimoji="1" lang="ja-JP" altLang="en-US" sz="1200" kern="1200" dirty="0" smtClean="0">
              <a:solidFill>
                <a:schemeClr val="tx1"/>
              </a:solidFill>
              <a:effectLst/>
              <a:latin typeface="+mn-lt"/>
              <a:ea typeface="+mn-ea"/>
              <a:cs typeface="+mn-cs"/>
            </a:endParaRPr>
          </a:p>
          <a:p>
            <a:r>
              <a:rPr kumimoji="1" lang="ja-JP" altLang="ja-JP" sz="1200" kern="1200" dirty="0" smtClean="0">
                <a:solidFill>
                  <a:schemeClr val="tx1"/>
                </a:solidFill>
                <a:effectLst/>
                <a:latin typeface="+mn-lt"/>
                <a:ea typeface="+mn-ea"/>
                <a:cs typeface="+mn-cs"/>
              </a:rPr>
              <a:t>（受講者への語り掛け、その内容についても</a:t>
            </a:r>
            <a:r>
              <a:rPr kumimoji="1" lang="ja-JP" altLang="ja-JP" sz="1200" b="1" u="sng" kern="1200" dirty="0" smtClean="0">
                <a:solidFill>
                  <a:schemeClr val="tx1"/>
                </a:solidFill>
                <a:effectLst/>
                <a:latin typeface="+mn-lt"/>
                <a:ea typeface="+mn-ea"/>
                <a:cs typeface="+mn-cs"/>
              </a:rPr>
              <a:t>当事者と対話により解決策を見出す</a:t>
            </a:r>
            <a:r>
              <a:rPr kumimoji="1" lang="ja-JP" altLang="ja-JP" sz="1200" kern="1200" dirty="0" smtClean="0">
                <a:solidFill>
                  <a:schemeClr val="tx1"/>
                </a:solidFill>
                <a:effectLst/>
                <a:latin typeface="+mn-lt"/>
                <a:ea typeface="+mn-ea"/>
                <a:cs typeface="+mn-cs"/>
              </a:rPr>
              <a:t>）</a:t>
            </a:r>
          </a:p>
          <a:p>
            <a:r>
              <a:rPr kumimoji="1" lang="en-US" altLang="ja-JP" sz="1200" kern="1200" dirty="0" smtClean="0">
                <a:solidFill>
                  <a:schemeClr val="tx1"/>
                </a:solidFill>
                <a:effectLst/>
                <a:latin typeface="+mn-lt"/>
                <a:ea typeface="+mn-ea"/>
                <a:cs typeface="+mn-cs"/>
              </a:rPr>
              <a:t> </a:t>
            </a:r>
            <a:endParaRPr kumimoji="1" lang="ja-JP" altLang="ja-JP" sz="1200" kern="1200" dirty="0" smtClean="0">
              <a:solidFill>
                <a:schemeClr val="tx1"/>
              </a:solidFill>
              <a:effectLst/>
              <a:latin typeface="+mn-lt"/>
              <a:ea typeface="+mn-ea"/>
              <a:cs typeface="+mn-cs"/>
            </a:endParaRPr>
          </a:p>
          <a:p>
            <a:r>
              <a:rPr kumimoji="1" lang="en-US" altLang="ja-JP" sz="1200" kern="1200" dirty="0" smtClean="0">
                <a:solidFill>
                  <a:schemeClr val="tx1"/>
                </a:solidFill>
                <a:effectLst/>
                <a:latin typeface="+mn-lt"/>
                <a:ea typeface="+mn-ea"/>
                <a:cs typeface="+mn-cs"/>
              </a:rPr>
              <a:t> </a:t>
            </a:r>
            <a:endParaRPr kumimoji="1" lang="ja-JP" altLang="ja-JP" sz="1200" kern="1200" dirty="0" smtClean="0">
              <a:solidFill>
                <a:schemeClr val="tx1"/>
              </a:solidFill>
              <a:effectLst/>
              <a:latin typeface="+mn-lt"/>
              <a:ea typeface="+mn-ea"/>
              <a:cs typeface="+mn-cs"/>
            </a:endParaRPr>
          </a:p>
          <a:p>
            <a:r>
              <a:rPr kumimoji="1" lang="en-US" altLang="ja-JP" sz="1200" kern="1200" dirty="0" smtClean="0">
                <a:solidFill>
                  <a:schemeClr val="tx1"/>
                </a:solidFill>
                <a:effectLst/>
                <a:latin typeface="+mn-lt"/>
                <a:ea typeface="+mn-ea"/>
                <a:cs typeface="+mn-cs"/>
              </a:rPr>
              <a:t> </a:t>
            </a:r>
            <a:endParaRPr kumimoji="1" lang="ja-JP" altLang="ja-JP" sz="1200" kern="1200" dirty="0">
              <a:solidFill>
                <a:schemeClr val="tx1"/>
              </a:solidFill>
              <a:effectLst/>
              <a:latin typeface="+mn-lt"/>
              <a:ea typeface="+mn-ea"/>
              <a:cs typeface="+mn-cs"/>
            </a:endParaRPr>
          </a:p>
        </p:txBody>
      </p:sp>
      <p:sp>
        <p:nvSpPr>
          <p:cNvPr id="4" name="スライド番号プレースホルダー 3"/>
          <p:cNvSpPr>
            <a:spLocks noGrp="1"/>
          </p:cNvSpPr>
          <p:nvPr>
            <p:ph type="sldNum" sz="quarter" idx="10"/>
          </p:nvPr>
        </p:nvSpPr>
        <p:spPr/>
        <p:txBody>
          <a:bodyPr/>
          <a:lstStyle/>
          <a:p>
            <a:fld id="{070AFAF6-3C58-49D3-9396-543422AC3302}" type="slidenum">
              <a:rPr kumimoji="1" lang="ja-JP" altLang="en-US" smtClean="0"/>
              <a:t>7</a:t>
            </a:fld>
            <a:endParaRPr kumimoji="1" lang="ja-JP" altLang="en-US"/>
          </a:p>
        </p:txBody>
      </p:sp>
    </p:spTree>
    <p:extLst>
      <p:ext uri="{BB962C8B-B14F-4D97-AF65-F5344CB8AC3E}">
        <p14:creationId xmlns:p14="http://schemas.microsoft.com/office/powerpoint/2010/main" val="33860157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ja-JP" sz="1200" kern="1200" dirty="0" smtClean="0">
                <a:solidFill>
                  <a:schemeClr val="tx1"/>
                </a:solidFill>
                <a:effectLst/>
                <a:latin typeface="+mn-lt"/>
                <a:ea typeface="+mn-ea"/>
                <a:cs typeface="+mn-cs"/>
              </a:rPr>
              <a:t>さて、ここまで、色々な問題が出されました。設備面の問題、接遇対応の問題など。</a:t>
            </a:r>
          </a:p>
          <a:p>
            <a:r>
              <a:rPr kumimoji="1" lang="ja-JP" altLang="ja-JP" sz="1200" kern="1200" dirty="0" smtClean="0">
                <a:solidFill>
                  <a:schemeClr val="tx1"/>
                </a:solidFill>
                <a:effectLst/>
                <a:latin typeface="+mn-lt"/>
                <a:ea typeface="+mn-ea"/>
                <a:cs typeface="+mn-cs"/>
              </a:rPr>
              <a:t>しかし、問題は、どこにあるんでしょうか？</a:t>
            </a:r>
          </a:p>
          <a:p>
            <a:r>
              <a:rPr kumimoji="1" lang="ja-JP" altLang="ja-JP" sz="1200" b="1" kern="1200" dirty="0" smtClean="0">
                <a:solidFill>
                  <a:schemeClr val="tx1"/>
                </a:solidFill>
                <a:effectLst/>
                <a:latin typeface="+mn-lt"/>
                <a:ea typeface="+mn-ea"/>
                <a:cs typeface="+mn-cs"/>
              </a:rPr>
              <a:t>「バリア」とは、障害があること自体なのか。</a:t>
            </a:r>
            <a:endParaRPr kumimoji="1" lang="ja-JP" altLang="ja-JP" sz="1200" kern="1200" dirty="0" smtClean="0">
              <a:solidFill>
                <a:schemeClr val="tx1"/>
              </a:solidFill>
              <a:effectLst/>
              <a:latin typeface="+mn-lt"/>
              <a:ea typeface="+mn-ea"/>
              <a:cs typeface="+mn-cs"/>
            </a:endParaRPr>
          </a:p>
          <a:p>
            <a:r>
              <a:rPr kumimoji="1" lang="ja-JP" altLang="ja-JP" sz="1200" kern="1200" dirty="0" smtClean="0">
                <a:solidFill>
                  <a:schemeClr val="tx1"/>
                </a:solidFill>
                <a:effectLst/>
                <a:latin typeface="+mn-lt"/>
                <a:ea typeface="+mn-ea"/>
                <a:cs typeface="+mn-cs"/>
              </a:rPr>
              <a:t>今まで出てきた障害のある人にとっての問題は、</a:t>
            </a:r>
            <a:r>
              <a:rPr kumimoji="1" lang="ja-JP" altLang="ja-JP" sz="1200" b="1" kern="1200" dirty="0" smtClean="0">
                <a:solidFill>
                  <a:schemeClr val="tx1"/>
                </a:solidFill>
                <a:effectLst/>
                <a:latin typeface="+mn-lt"/>
                <a:ea typeface="+mn-ea"/>
                <a:cs typeface="+mn-cs"/>
              </a:rPr>
              <a:t>あなたにとっては同じように問題になるでしょうか？</a:t>
            </a:r>
            <a:r>
              <a:rPr kumimoji="1" lang="ja-JP" altLang="ja-JP" sz="1200" kern="1200" dirty="0" smtClean="0">
                <a:solidFill>
                  <a:schemeClr val="tx1"/>
                </a:solidFill>
                <a:effectLst/>
                <a:latin typeface="+mn-lt"/>
                <a:ea typeface="+mn-ea"/>
                <a:cs typeface="+mn-cs"/>
              </a:rPr>
              <a:t>（問いかけ）</a:t>
            </a:r>
          </a:p>
          <a:p>
            <a:r>
              <a:rPr kumimoji="1" lang="en-US" altLang="ja-JP" sz="1200" kern="1200" dirty="0" smtClean="0">
                <a:solidFill>
                  <a:schemeClr val="tx1"/>
                </a:solidFill>
                <a:effectLst/>
                <a:latin typeface="+mn-lt"/>
                <a:ea typeface="+mn-ea"/>
                <a:cs typeface="+mn-cs"/>
              </a:rPr>
              <a:t> </a:t>
            </a:r>
            <a:endParaRPr kumimoji="1" lang="ja-JP" altLang="ja-JP" sz="1200" kern="1200" dirty="0" smtClean="0">
              <a:solidFill>
                <a:schemeClr val="tx1"/>
              </a:solidFill>
              <a:effectLst/>
              <a:latin typeface="+mn-lt"/>
              <a:ea typeface="+mn-ea"/>
              <a:cs typeface="+mn-cs"/>
            </a:endParaRPr>
          </a:p>
          <a:p>
            <a:r>
              <a:rPr kumimoji="1" lang="ja-JP" altLang="ja-JP" sz="1200" kern="1200" dirty="0" smtClean="0">
                <a:solidFill>
                  <a:schemeClr val="tx1"/>
                </a:solidFill>
                <a:effectLst/>
                <a:latin typeface="+mn-lt"/>
                <a:ea typeface="+mn-ea"/>
                <a:cs typeface="+mn-cs"/>
              </a:rPr>
              <a:t>例えば、建物の４階に行こうとしたとき、</a:t>
            </a:r>
            <a:r>
              <a:rPr kumimoji="1" lang="ja-JP" altLang="ja-JP" sz="1200" b="1" kern="1200" dirty="0" smtClean="0">
                <a:solidFill>
                  <a:schemeClr val="tx1"/>
                </a:solidFill>
                <a:effectLst/>
                <a:latin typeface="+mn-lt"/>
                <a:ea typeface="+mn-ea"/>
                <a:cs typeface="+mn-cs"/>
              </a:rPr>
              <a:t>障害のない人には、階段、エレベーター、エスカレーターなど様々な設備が作られ、</a:t>
            </a:r>
            <a:endParaRPr kumimoji="1" lang="ja-JP" altLang="en-US" sz="1200" b="1" kern="1200" dirty="0" smtClean="0">
              <a:solidFill>
                <a:schemeClr val="tx1"/>
              </a:solidFill>
              <a:effectLst/>
              <a:latin typeface="+mn-lt"/>
              <a:ea typeface="+mn-ea"/>
              <a:cs typeface="+mn-cs"/>
            </a:endParaRPr>
          </a:p>
          <a:p>
            <a:r>
              <a:rPr kumimoji="1" lang="ja-JP" altLang="ja-JP" sz="1200" b="1" kern="1200" dirty="0" smtClean="0">
                <a:solidFill>
                  <a:schemeClr val="tx1"/>
                </a:solidFill>
                <a:effectLst/>
                <a:latin typeface="+mn-lt"/>
                <a:ea typeface="+mn-ea"/>
                <a:cs typeface="+mn-cs"/>
              </a:rPr>
              <a:t>配慮がされていて、当たり前に安全や利便性が提供されています</a:t>
            </a:r>
            <a:r>
              <a:rPr kumimoji="1" lang="ja-JP" altLang="ja-JP" sz="1200" kern="1200" dirty="0" smtClean="0">
                <a:solidFill>
                  <a:schemeClr val="tx1"/>
                </a:solidFill>
                <a:effectLst/>
                <a:latin typeface="+mn-lt"/>
                <a:ea typeface="+mn-ea"/>
                <a:cs typeface="+mn-cs"/>
              </a:rPr>
              <a:t>。</a:t>
            </a:r>
          </a:p>
          <a:p>
            <a:r>
              <a:rPr kumimoji="1" lang="ja-JP" altLang="ja-JP" sz="1200" kern="1200" dirty="0" smtClean="0">
                <a:solidFill>
                  <a:schemeClr val="tx1"/>
                </a:solidFill>
                <a:effectLst/>
                <a:latin typeface="+mn-lt"/>
                <a:ea typeface="+mn-ea"/>
                <a:cs typeface="+mn-cs"/>
              </a:rPr>
              <a:t>一方、障害のある人に対してはどうでしょう？</a:t>
            </a:r>
          </a:p>
          <a:p>
            <a:r>
              <a:rPr kumimoji="1" lang="ja-JP" altLang="ja-JP" sz="1200" b="1" kern="1200" dirty="0" smtClean="0">
                <a:solidFill>
                  <a:schemeClr val="tx1"/>
                </a:solidFill>
                <a:effectLst/>
                <a:latin typeface="+mn-lt"/>
                <a:ea typeface="+mn-ea"/>
                <a:cs typeface="+mn-cs"/>
              </a:rPr>
              <a:t>エレベーターがあれば障害のある人に十分に配慮されていると思っていませんでしたか？</a:t>
            </a:r>
            <a:endParaRPr kumimoji="1" lang="ja-JP" altLang="ja-JP" sz="1200" kern="1200" dirty="0" smtClean="0">
              <a:solidFill>
                <a:schemeClr val="tx1"/>
              </a:solidFill>
              <a:effectLst/>
              <a:latin typeface="+mn-lt"/>
              <a:ea typeface="+mn-ea"/>
              <a:cs typeface="+mn-cs"/>
            </a:endParaRPr>
          </a:p>
          <a:p>
            <a:r>
              <a:rPr kumimoji="1" lang="ja-JP" altLang="ja-JP" sz="1200" kern="1200" dirty="0" smtClean="0">
                <a:solidFill>
                  <a:schemeClr val="tx1"/>
                </a:solidFill>
                <a:effectLst/>
                <a:latin typeface="+mn-lt"/>
                <a:ea typeface="+mn-ea"/>
                <a:cs typeface="+mn-cs"/>
              </a:rPr>
              <a:t>しかし、例えば、エレベーターでしか上の階に行けない車椅子使用者は、もしエレベーターが奥にあったり、</a:t>
            </a:r>
            <a:endParaRPr kumimoji="1" lang="ja-JP" altLang="en-US" sz="1200" kern="1200" dirty="0" smtClean="0">
              <a:solidFill>
                <a:schemeClr val="tx1"/>
              </a:solidFill>
              <a:effectLst/>
              <a:latin typeface="+mn-lt"/>
              <a:ea typeface="+mn-ea"/>
              <a:cs typeface="+mn-cs"/>
            </a:endParaRPr>
          </a:p>
          <a:p>
            <a:r>
              <a:rPr kumimoji="1" lang="ja-JP" altLang="ja-JP" sz="1200" kern="1200" dirty="0" smtClean="0">
                <a:solidFill>
                  <a:schemeClr val="tx1"/>
                </a:solidFill>
                <a:effectLst/>
                <a:latin typeface="+mn-lt"/>
                <a:ea typeface="+mn-ea"/>
                <a:cs typeface="+mn-cs"/>
              </a:rPr>
              <a:t>エレベーター以外を使える人によって混雑して乗れないなどがあれば、時間がかかってしまいます。</a:t>
            </a:r>
          </a:p>
          <a:p>
            <a:r>
              <a:rPr kumimoji="1" lang="ja-JP" altLang="ja-JP" sz="1200" kern="1200" dirty="0" smtClean="0">
                <a:solidFill>
                  <a:schemeClr val="tx1"/>
                </a:solidFill>
                <a:effectLst/>
                <a:latin typeface="+mn-lt"/>
                <a:ea typeface="+mn-ea"/>
                <a:cs typeface="+mn-cs"/>
              </a:rPr>
              <a:t>障害のない人と同じように配慮されているとは言えませんよね。</a:t>
            </a:r>
          </a:p>
          <a:p>
            <a:r>
              <a:rPr kumimoji="1" lang="ja-JP" altLang="ja-JP" sz="1200" b="1" kern="1200" dirty="0" smtClean="0">
                <a:solidFill>
                  <a:schemeClr val="tx1"/>
                </a:solidFill>
                <a:effectLst/>
                <a:latin typeface="+mn-lt"/>
                <a:ea typeface="+mn-ea"/>
                <a:cs typeface="+mn-cs"/>
              </a:rPr>
              <a:t>誰もが同じように、安全で使いやすい環境を作るには、こうした知らず知らずに作られてきた不平等に気づかなければなりません。</a:t>
            </a:r>
            <a:endParaRPr kumimoji="1" lang="ja-JP" altLang="ja-JP" sz="1200" kern="1200" dirty="0" smtClean="0">
              <a:solidFill>
                <a:schemeClr val="tx1"/>
              </a:solidFill>
              <a:effectLst/>
              <a:latin typeface="+mn-lt"/>
              <a:ea typeface="+mn-ea"/>
              <a:cs typeface="+mn-cs"/>
            </a:endParaRPr>
          </a:p>
          <a:p>
            <a:r>
              <a:rPr kumimoji="1" lang="ja-JP" altLang="ja-JP" sz="1200" b="1" kern="1200" dirty="0" smtClean="0">
                <a:solidFill>
                  <a:schemeClr val="tx1"/>
                </a:solidFill>
                <a:effectLst/>
                <a:latin typeface="+mn-lt"/>
                <a:ea typeface="+mn-ea"/>
                <a:cs typeface="+mn-cs"/>
              </a:rPr>
              <a:t>大多数の人にとって問題がなければいいという発想がバリアを作り出してきたのです。</a:t>
            </a:r>
            <a:endParaRPr kumimoji="1" lang="ja-JP" altLang="ja-JP" sz="1200" kern="1200" dirty="0" smtClean="0">
              <a:solidFill>
                <a:schemeClr val="tx1"/>
              </a:solidFill>
              <a:effectLst/>
              <a:latin typeface="+mn-lt"/>
              <a:ea typeface="+mn-ea"/>
              <a:cs typeface="+mn-cs"/>
            </a:endParaRPr>
          </a:p>
          <a:p>
            <a:r>
              <a:rPr kumimoji="1" lang="ja-JP" altLang="ja-JP" sz="1200" b="1" kern="1200" dirty="0" smtClean="0">
                <a:solidFill>
                  <a:schemeClr val="tx1"/>
                </a:solidFill>
                <a:effectLst/>
                <a:latin typeface="+mn-lt"/>
                <a:ea typeface="+mn-ea"/>
                <a:cs typeface="+mn-cs"/>
              </a:rPr>
              <a:t>この考え方を身に付け、接遇の方法が変わってくれば、バリアを取り除くことにつながっていくのではないでしょうか？</a:t>
            </a:r>
            <a:endParaRPr kumimoji="1" lang="ja-JP" altLang="ja-JP" sz="1200" kern="1200" dirty="0" smtClean="0">
              <a:solidFill>
                <a:schemeClr val="tx1"/>
              </a:solidFill>
              <a:effectLst/>
              <a:latin typeface="+mn-lt"/>
              <a:ea typeface="+mn-ea"/>
              <a:cs typeface="+mn-cs"/>
            </a:endParaRPr>
          </a:p>
          <a:p>
            <a:r>
              <a:rPr kumimoji="1" lang="ja-JP" altLang="ja-JP" sz="1200" b="1" kern="1200" dirty="0" smtClean="0">
                <a:solidFill>
                  <a:schemeClr val="tx1"/>
                </a:solidFill>
                <a:effectLst/>
                <a:latin typeface="+mn-lt"/>
                <a:ea typeface="+mn-ea"/>
                <a:cs typeface="+mn-cs"/>
              </a:rPr>
              <a:t>では、誰もが同じように利用できるようにするためには、どうしたらよいでしょう？（必要なことはエレベーターを増やすこと？声かけの仕方？）</a:t>
            </a:r>
            <a:endParaRPr kumimoji="1" lang="ja-JP" altLang="en-US" sz="1200" b="1" kern="1200" dirty="0" smtClean="0">
              <a:solidFill>
                <a:schemeClr val="tx1"/>
              </a:solidFill>
              <a:effectLst/>
              <a:latin typeface="+mn-lt"/>
              <a:ea typeface="+mn-ea"/>
              <a:cs typeface="+mn-cs"/>
            </a:endParaRPr>
          </a:p>
          <a:p>
            <a:r>
              <a:rPr kumimoji="1" lang="ja-JP" altLang="ja-JP" sz="1200" kern="1200" dirty="0" smtClean="0">
                <a:solidFill>
                  <a:schemeClr val="tx1"/>
                </a:solidFill>
                <a:effectLst/>
                <a:latin typeface="+mn-lt"/>
                <a:ea typeface="+mn-ea"/>
                <a:cs typeface="+mn-cs"/>
              </a:rPr>
              <a:t>（問いかけ、対話）</a:t>
            </a:r>
          </a:p>
          <a:p>
            <a:r>
              <a:rPr kumimoji="1" lang="en-US" altLang="ja-JP" sz="1200" kern="1200" dirty="0" smtClean="0">
                <a:solidFill>
                  <a:schemeClr val="tx1"/>
                </a:solidFill>
                <a:effectLst/>
                <a:latin typeface="+mn-lt"/>
                <a:ea typeface="+mn-ea"/>
                <a:cs typeface="+mn-cs"/>
              </a:rPr>
              <a:t> </a:t>
            </a:r>
            <a:endParaRPr kumimoji="1" lang="ja-JP" altLang="ja-JP" sz="1200" kern="1200" dirty="0">
              <a:solidFill>
                <a:schemeClr val="tx1"/>
              </a:solidFill>
              <a:effectLst/>
              <a:latin typeface="+mn-lt"/>
              <a:ea typeface="+mn-ea"/>
              <a:cs typeface="+mn-cs"/>
            </a:endParaRPr>
          </a:p>
        </p:txBody>
      </p:sp>
      <p:sp>
        <p:nvSpPr>
          <p:cNvPr id="4" name="スライド番号プレースホルダー 3"/>
          <p:cNvSpPr>
            <a:spLocks noGrp="1"/>
          </p:cNvSpPr>
          <p:nvPr>
            <p:ph type="sldNum" sz="quarter" idx="10"/>
          </p:nvPr>
        </p:nvSpPr>
        <p:spPr/>
        <p:txBody>
          <a:bodyPr/>
          <a:lstStyle/>
          <a:p>
            <a:fld id="{070AFAF6-3C58-49D3-9396-543422AC3302}" type="slidenum">
              <a:rPr kumimoji="1" lang="ja-JP" altLang="en-US" smtClean="0"/>
              <a:t>8</a:t>
            </a:fld>
            <a:endParaRPr kumimoji="1" lang="ja-JP" altLang="en-US"/>
          </a:p>
        </p:txBody>
      </p:sp>
    </p:spTree>
    <p:extLst>
      <p:ext uri="{BB962C8B-B14F-4D97-AF65-F5344CB8AC3E}">
        <p14:creationId xmlns:p14="http://schemas.microsoft.com/office/powerpoint/2010/main" val="414643407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ja-JP" sz="1200" b="1" kern="1200" dirty="0" smtClean="0">
                <a:solidFill>
                  <a:schemeClr val="tx1"/>
                </a:solidFill>
                <a:effectLst/>
                <a:latin typeface="+mn-lt"/>
                <a:ea typeface="+mn-ea"/>
                <a:cs typeface="+mn-cs"/>
              </a:rPr>
              <a:t>③多様な障害への対応はなぜ必要？（座学）</a:t>
            </a:r>
            <a:endParaRPr kumimoji="1" lang="ja-JP" altLang="ja-JP" sz="1200" kern="1200" dirty="0" smtClean="0">
              <a:solidFill>
                <a:schemeClr val="tx1"/>
              </a:solidFill>
              <a:effectLst/>
              <a:latin typeface="+mn-lt"/>
              <a:ea typeface="+mn-ea"/>
              <a:cs typeface="+mn-cs"/>
            </a:endParaRPr>
          </a:p>
          <a:p>
            <a:r>
              <a:rPr kumimoji="1" lang="ja-JP" altLang="ja-JP" sz="1200" kern="1200" dirty="0" smtClean="0">
                <a:solidFill>
                  <a:schemeClr val="tx1"/>
                </a:solidFill>
                <a:effectLst/>
                <a:latin typeface="+mn-lt"/>
                <a:ea typeface="+mn-ea"/>
                <a:cs typeface="+mn-cs"/>
              </a:rPr>
              <a:t>　「誰もが安全に利用できるようにするためにバリアを取り除く」多様な人が安全に鉄軌道を利用していただけるよう、</a:t>
            </a:r>
            <a:endParaRPr kumimoji="1" lang="ja-JP" altLang="en-US" sz="1200" kern="1200" dirty="0" smtClean="0">
              <a:solidFill>
                <a:schemeClr val="tx1"/>
              </a:solidFill>
              <a:effectLst/>
              <a:latin typeface="+mn-lt"/>
              <a:ea typeface="+mn-ea"/>
              <a:cs typeface="+mn-cs"/>
            </a:endParaRPr>
          </a:p>
          <a:p>
            <a:r>
              <a:rPr kumimoji="1" lang="ja-JP" altLang="ja-JP" sz="1200" kern="1200" dirty="0" smtClean="0">
                <a:solidFill>
                  <a:schemeClr val="tx1"/>
                </a:solidFill>
                <a:effectLst/>
                <a:latin typeface="+mn-lt"/>
                <a:ea typeface="+mn-ea"/>
                <a:cs typeface="+mn-cs"/>
              </a:rPr>
              <a:t>それぞれに対応する「接遇」をする。・・・というのは難しいでしょうか？</a:t>
            </a:r>
          </a:p>
          <a:p>
            <a:r>
              <a:rPr kumimoji="1" lang="ja-JP" altLang="ja-JP" sz="1200" kern="1200" dirty="0" smtClean="0">
                <a:solidFill>
                  <a:schemeClr val="tx1"/>
                </a:solidFill>
                <a:effectLst/>
                <a:latin typeface="+mn-lt"/>
                <a:ea typeface="+mn-ea"/>
                <a:cs typeface="+mn-cs"/>
              </a:rPr>
              <a:t>　実際には、ＵＤタクシーの導入が急激に進んでいます。（都内では</a:t>
            </a:r>
            <a:r>
              <a:rPr kumimoji="1" lang="en-US" altLang="ja-JP" sz="1200" kern="1200" dirty="0" smtClean="0">
                <a:solidFill>
                  <a:schemeClr val="tx1"/>
                </a:solidFill>
                <a:effectLst/>
                <a:latin typeface="+mn-lt"/>
                <a:ea typeface="+mn-ea"/>
                <a:cs typeface="+mn-cs"/>
              </a:rPr>
              <a:t>2020</a:t>
            </a:r>
            <a:r>
              <a:rPr kumimoji="1" lang="ja-JP" altLang="ja-JP" sz="1200" kern="1200" dirty="0" smtClean="0">
                <a:solidFill>
                  <a:schemeClr val="tx1"/>
                </a:solidFill>
                <a:effectLst/>
                <a:latin typeface="+mn-lt"/>
                <a:ea typeface="+mn-ea"/>
                <a:cs typeface="+mn-cs"/>
              </a:rPr>
              <a:t>年にはタクシーの</a:t>
            </a:r>
            <a:r>
              <a:rPr kumimoji="1" lang="en-US" altLang="ja-JP" sz="1200" kern="1200" dirty="0" smtClean="0">
                <a:solidFill>
                  <a:schemeClr val="tx1"/>
                </a:solidFill>
                <a:effectLst/>
                <a:latin typeface="+mn-lt"/>
                <a:ea typeface="+mn-ea"/>
                <a:cs typeface="+mn-cs"/>
              </a:rPr>
              <a:t>1/4</a:t>
            </a:r>
            <a:r>
              <a:rPr kumimoji="1" lang="ja-JP" altLang="ja-JP" sz="1200" kern="1200" dirty="0" smtClean="0">
                <a:solidFill>
                  <a:schemeClr val="tx1"/>
                </a:solidFill>
                <a:effectLst/>
                <a:latin typeface="+mn-lt"/>
                <a:ea typeface="+mn-ea"/>
                <a:cs typeface="+mn-cs"/>
              </a:rPr>
              <a:t>がＵＤタクシーとなります）</a:t>
            </a:r>
          </a:p>
          <a:p>
            <a:r>
              <a:rPr kumimoji="1" lang="ja-JP" altLang="ja-JP" sz="1200" kern="1200" dirty="0" smtClean="0">
                <a:solidFill>
                  <a:schemeClr val="tx1"/>
                </a:solidFill>
                <a:effectLst/>
                <a:latin typeface="+mn-lt"/>
                <a:ea typeface="+mn-ea"/>
                <a:cs typeface="+mn-cs"/>
              </a:rPr>
              <a:t>　どうしてでしょうか？障害者に対する法律も整備されてきています。</a:t>
            </a:r>
            <a:endParaRPr kumimoji="1" lang="ja-JP" altLang="en-US" sz="1200" kern="1200" dirty="0" smtClean="0">
              <a:solidFill>
                <a:schemeClr val="tx1"/>
              </a:solidFill>
              <a:effectLst/>
              <a:latin typeface="+mn-lt"/>
              <a:ea typeface="+mn-ea"/>
              <a:cs typeface="+mn-cs"/>
            </a:endParaRPr>
          </a:p>
          <a:p>
            <a:r>
              <a:rPr kumimoji="1" lang="ja-JP" altLang="ja-JP" sz="1200" kern="1200" dirty="0" smtClean="0">
                <a:solidFill>
                  <a:schemeClr val="tx1"/>
                </a:solidFill>
                <a:effectLst/>
                <a:latin typeface="+mn-lt"/>
                <a:ea typeface="+mn-ea"/>
                <a:cs typeface="+mn-cs"/>
              </a:rPr>
              <a:t>そして、超高齢化社会に入って、身体に衰えのある人がどんどん増えているなか、</a:t>
            </a:r>
            <a:endParaRPr kumimoji="1" lang="ja-JP" altLang="en-US" sz="1200" kern="1200" dirty="0" smtClean="0">
              <a:solidFill>
                <a:schemeClr val="tx1"/>
              </a:solidFill>
              <a:effectLst/>
              <a:latin typeface="+mn-lt"/>
              <a:ea typeface="+mn-ea"/>
              <a:cs typeface="+mn-cs"/>
            </a:endParaRPr>
          </a:p>
          <a:p>
            <a:r>
              <a:rPr kumimoji="1" lang="ja-JP" altLang="ja-JP" sz="1200" kern="1200" dirty="0" smtClean="0">
                <a:solidFill>
                  <a:schemeClr val="tx1"/>
                </a:solidFill>
                <a:effectLst/>
                <a:latin typeface="+mn-lt"/>
                <a:ea typeface="+mn-ea"/>
                <a:cs typeface="+mn-cs"/>
              </a:rPr>
              <a:t>タクシーは特にそうした人の移動手段としての役割が求められているのは、皆さん肌で感じているでしょう。</a:t>
            </a:r>
            <a:endParaRPr kumimoji="1" lang="ja-JP" altLang="ja-JP" sz="1200" kern="1200" dirty="0">
              <a:solidFill>
                <a:schemeClr val="tx1"/>
              </a:solidFill>
              <a:effectLst/>
              <a:latin typeface="+mn-lt"/>
              <a:ea typeface="+mn-ea"/>
              <a:cs typeface="+mn-cs"/>
            </a:endParaRPr>
          </a:p>
        </p:txBody>
      </p:sp>
      <p:sp>
        <p:nvSpPr>
          <p:cNvPr id="4" name="スライド番号プレースホルダー 3"/>
          <p:cNvSpPr>
            <a:spLocks noGrp="1"/>
          </p:cNvSpPr>
          <p:nvPr>
            <p:ph type="sldNum" sz="quarter" idx="10"/>
          </p:nvPr>
        </p:nvSpPr>
        <p:spPr/>
        <p:txBody>
          <a:bodyPr/>
          <a:lstStyle/>
          <a:p>
            <a:fld id="{070AFAF6-3C58-49D3-9396-543422AC3302}" type="slidenum">
              <a:rPr kumimoji="1" lang="ja-JP" altLang="en-US" smtClean="0"/>
              <a:t>9</a:t>
            </a:fld>
            <a:endParaRPr kumimoji="1" lang="ja-JP" altLang="en-US"/>
          </a:p>
        </p:txBody>
      </p:sp>
    </p:spTree>
    <p:extLst>
      <p:ext uri="{BB962C8B-B14F-4D97-AF65-F5344CB8AC3E}">
        <p14:creationId xmlns:p14="http://schemas.microsoft.com/office/powerpoint/2010/main" val="22297370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5BAA0B1E-5939-4978-B2C5-175299C5FE4F}" type="datetimeFigureOut">
              <a:rPr kumimoji="1" lang="ja-JP" altLang="en-US" smtClean="0"/>
              <a:t>2019/4/3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5B49E0B-89B5-454D-A9D4-9E390E59D535}" type="slidenum">
              <a:rPr kumimoji="1" lang="ja-JP" altLang="en-US" smtClean="0"/>
              <a:t>‹#›</a:t>
            </a:fld>
            <a:endParaRPr kumimoji="1" lang="ja-JP" altLang="en-US"/>
          </a:p>
        </p:txBody>
      </p:sp>
    </p:spTree>
    <p:extLst>
      <p:ext uri="{BB962C8B-B14F-4D97-AF65-F5344CB8AC3E}">
        <p14:creationId xmlns:p14="http://schemas.microsoft.com/office/powerpoint/2010/main" val="41171644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5BAA0B1E-5939-4978-B2C5-175299C5FE4F}" type="datetimeFigureOut">
              <a:rPr kumimoji="1" lang="ja-JP" altLang="en-US" smtClean="0"/>
              <a:t>2019/4/3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5B49E0B-89B5-454D-A9D4-9E390E59D535}" type="slidenum">
              <a:rPr kumimoji="1" lang="ja-JP" altLang="en-US" smtClean="0"/>
              <a:t>‹#›</a:t>
            </a:fld>
            <a:endParaRPr kumimoji="1" lang="ja-JP" altLang="en-US"/>
          </a:p>
        </p:txBody>
      </p:sp>
    </p:spTree>
    <p:extLst>
      <p:ext uri="{BB962C8B-B14F-4D97-AF65-F5344CB8AC3E}">
        <p14:creationId xmlns:p14="http://schemas.microsoft.com/office/powerpoint/2010/main" val="33308639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5BAA0B1E-5939-4978-B2C5-175299C5FE4F}" type="datetimeFigureOut">
              <a:rPr kumimoji="1" lang="ja-JP" altLang="en-US" smtClean="0"/>
              <a:t>2019/4/3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5B49E0B-89B5-454D-A9D4-9E390E59D535}" type="slidenum">
              <a:rPr kumimoji="1" lang="ja-JP" altLang="en-US" smtClean="0"/>
              <a:t>‹#›</a:t>
            </a:fld>
            <a:endParaRPr kumimoji="1" lang="ja-JP" altLang="en-US"/>
          </a:p>
        </p:txBody>
      </p:sp>
    </p:spTree>
    <p:extLst>
      <p:ext uri="{BB962C8B-B14F-4D97-AF65-F5344CB8AC3E}">
        <p14:creationId xmlns:p14="http://schemas.microsoft.com/office/powerpoint/2010/main" val="8892535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5BAA0B1E-5939-4978-B2C5-175299C5FE4F}" type="datetimeFigureOut">
              <a:rPr kumimoji="1" lang="ja-JP" altLang="en-US" smtClean="0"/>
              <a:t>2019/4/3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5B49E0B-89B5-454D-A9D4-9E390E59D535}" type="slidenum">
              <a:rPr kumimoji="1" lang="ja-JP" altLang="en-US" smtClean="0"/>
              <a:t>‹#›</a:t>
            </a:fld>
            <a:endParaRPr kumimoji="1" lang="ja-JP" altLang="en-US"/>
          </a:p>
        </p:txBody>
      </p:sp>
    </p:spTree>
    <p:extLst>
      <p:ext uri="{BB962C8B-B14F-4D97-AF65-F5344CB8AC3E}">
        <p14:creationId xmlns:p14="http://schemas.microsoft.com/office/powerpoint/2010/main" val="5667267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5BAA0B1E-5939-4978-B2C5-175299C5FE4F}" type="datetimeFigureOut">
              <a:rPr kumimoji="1" lang="ja-JP" altLang="en-US" smtClean="0"/>
              <a:t>2019/4/3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5B49E0B-89B5-454D-A9D4-9E390E59D535}" type="slidenum">
              <a:rPr kumimoji="1" lang="ja-JP" altLang="en-US" smtClean="0"/>
              <a:t>‹#›</a:t>
            </a:fld>
            <a:endParaRPr kumimoji="1" lang="ja-JP" altLang="en-US"/>
          </a:p>
        </p:txBody>
      </p:sp>
    </p:spTree>
    <p:extLst>
      <p:ext uri="{BB962C8B-B14F-4D97-AF65-F5344CB8AC3E}">
        <p14:creationId xmlns:p14="http://schemas.microsoft.com/office/powerpoint/2010/main" val="20240397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5BAA0B1E-5939-4978-B2C5-175299C5FE4F}" type="datetimeFigureOut">
              <a:rPr kumimoji="1" lang="ja-JP" altLang="en-US" smtClean="0"/>
              <a:t>2019/4/3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5B49E0B-89B5-454D-A9D4-9E390E59D535}" type="slidenum">
              <a:rPr kumimoji="1" lang="ja-JP" altLang="en-US" smtClean="0"/>
              <a:t>‹#›</a:t>
            </a:fld>
            <a:endParaRPr kumimoji="1" lang="ja-JP" altLang="en-US"/>
          </a:p>
        </p:txBody>
      </p:sp>
    </p:spTree>
    <p:extLst>
      <p:ext uri="{BB962C8B-B14F-4D97-AF65-F5344CB8AC3E}">
        <p14:creationId xmlns:p14="http://schemas.microsoft.com/office/powerpoint/2010/main" val="32772501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5BAA0B1E-5939-4978-B2C5-175299C5FE4F}" type="datetimeFigureOut">
              <a:rPr kumimoji="1" lang="ja-JP" altLang="en-US" smtClean="0"/>
              <a:t>2019/4/3</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C5B49E0B-89B5-454D-A9D4-9E390E59D535}" type="slidenum">
              <a:rPr kumimoji="1" lang="ja-JP" altLang="en-US" smtClean="0"/>
              <a:t>‹#›</a:t>
            </a:fld>
            <a:endParaRPr kumimoji="1" lang="ja-JP" altLang="en-US"/>
          </a:p>
        </p:txBody>
      </p:sp>
    </p:spTree>
    <p:extLst>
      <p:ext uri="{BB962C8B-B14F-4D97-AF65-F5344CB8AC3E}">
        <p14:creationId xmlns:p14="http://schemas.microsoft.com/office/powerpoint/2010/main" val="36967710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5BAA0B1E-5939-4978-B2C5-175299C5FE4F}" type="datetimeFigureOut">
              <a:rPr kumimoji="1" lang="ja-JP" altLang="en-US" smtClean="0"/>
              <a:t>2019/4/3</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C5B49E0B-89B5-454D-A9D4-9E390E59D535}" type="slidenum">
              <a:rPr kumimoji="1" lang="ja-JP" altLang="en-US" smtClean="0"/>
              <a:t>‹#›</a:t>
            </a:fld>
            <a:endParaRPr kumimoji="1" lang="ja-JP" altLang="en-US"/>
          </a:p>
        </p:txBody>
      </p:sp>
    </p:spTree>
    <p:extLst>
      <p:ext uri="{BB962C8B-B14F-4D97-AF65-F5344CB8AC3E}">
        <p14:creationId xmlns:p14="http://schemas.microsoft.com/office/powerpoint/2010/main" val="37821598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5BAA0B1E-5939-4978-B2C5-175299C5FE4F}" type="datetimeFigureOut">
              <a:rPr kumimoji="1" lang="ja-JP" altLang="en-US" smtClean="0"/>
              <a:t>2019/4/3</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C5B49E0B-89B5-454D-A9D4-9E390E59D535}" type="slidenum">
              <a:rPr kumimoji="1" lang="ja-JP" altLang="en-US" smtClean="0"/>
              <a:t>‹#›</a:t>
            </a:fld>
            <a:endParaRPr kumimoji="1" lang="ja-JP" altLang="en-US"/>
          </a:p>
        </p:txBody>
      </p:sp>
    </p:spTree>
    <p:extLst>
      <p:ext uri="{BB962C8B-B14F-4D97-AF65-F5344CB8AC3E}">
        <p14:creationId xmlns:p14="http://schemas.microsoft.com/office/powerpoint/2010/main" val="39622415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5BAA0B1E-5939-4978-B2C5-175299C5FE4F}" type="datetimeFigureOut">
              <a:rPr kumimoji="1" lang="ja-JP" altLang="en-US" smtClean="0"/>
              <a:t>2019/4/3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5B49E0B-89B5-454D-A9D4-9E390E59D535}" type="slidenum">
              <a:rPr kumimoji="1" lang="ja-JP" altLang="en-US" smtClean="0"/>
              <a:t>‹#›</a:t>
            </a:fld>
            <a:endParaRPr kumimoji="1" lang="ja-JP" altLang="en-US"/>
          </a:p>
        </p:txBody>
      </p:sp>
    </p:spTree>
    <p:extLst>
      <p:ext uri="{BB962C8B-B14F-4D97-AF65-F5344CB8AC3E}">
        <p14:creationId xmlns:p14="http://schemas.microsoft.com/office/powerpoint/2010/main" val="8488758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5BAA0B1E-5939-4978-B2C5-175299C5FE4F}" type="datetimeFigureOut">
              <a:rPr kumimoji="1" lang="ja-JP" altLang="en-US" smtClean="0"/>
              <a:t>2019/4/3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5B49E0B-89B5-454D-A9D4-9E390E59D535}" type="slidenum">
              <a:rPr kumimoji="1" lang="ja-JP" altLang="en-US" smtClean="0"/>
              <a:t>‹#›</a:t>
            </a:fld>
            <a:endParaRPr kumimoji="1" lang="ja-JP" altLang="en-US"/>
          </a:p>
        </p:txBody>
      </p:sp>
    </p:spTree>
    <p:extLst>
      <p:ext uri="{BB962C8B-B14F-4D97-AF65-F5344CB8AC3E}">
        <p14:creationId xmlns:p14="http://schemas.microsoft.com/office/powerpoint/2010/main" val="25921055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AA0B1E-5939-4978-B2C5-175299C5FE4F}" type="datetimeFigureOut">
              <a:rPr kumimoji="1" lang="ja-JP" altLang="en-US" smtClean="0"/>
              <a:t>2019/4/3</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5B49E0B-89B5-454D-A9D4-9E390E59D535}" type="slidenum">
              <a:rPr kumimoji="1" lang="ja-JP" altLang="en-US" smtClean="0"/>
              <a:t>‹#›</a:t>
            </a:fld>
            <a:endParaRPr kumimoji="1" lang="ja-JP" altLang="en-US"/>
          </a:p>
        </p:txBody>
      </p:sp>
    </p:spTree>
    <p:extLst>
      <p:ext uri="{BB962C8B-B14F-4D97-AF65-F5344CB8AC3E}">
        <p14:creationId xmlns:p14="http://schemas.microsoft.com/office/powerpoint/2010/main" val="3971660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7.xml"/><Relationship Id="rId4" Type="http://schemas.openxmlformats.org/officeDocument/2006/relationships/image" Target="../media/image1.emf"/></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image" Target="../media/image3.wmf"/><Relationship Id="rId5" Type="http://schemas.openxmlformats.org/officeDocument/2006/relationships/oleObject" Target="../embeddings/oleObject1.bin"/><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277091" y="1712686"/>
            <a:ext cx="11637818" cy="923330"/>
          </a:xfrm>
          <a:prstGeom prst="rect">
            <a:avLst/>
          </a:prstGeom>
          <a:noFill/>
        </p:spPr>
        <p:txBody>
          <a:bodyPr wrap="square" rtlCol="0">
            <a:spAutoFit/>
          </a:bodyPr>
          <a:lstStyle/>
          <a:p>
            <a:pPr algn="ctr"/>
            <a:r>
              <a:rPr kumimoji="1" lang="ja-JP" altLang="en-US" sz="5400" b="1" dirty="0">
                <a:latin typeface="メイリオ" panose="020B0604030504040204" pitchFamily="50" charset="-128"/>
                <a:ea typeface="メイリオ" panose="020B0604030504040204" pitchFamily="50" charset="-128"/>
              </a:rPr>
              <a:t>接遇</a:t>
            </a:r>
            <a:r>
              <a:rPr kumimoji="1" lang="ja-JP" altLang="en-US" sz="5400" b="1" dirty="0" smtClean="0">
                <a:latin typeface="メイリオ" panose="020B0604030504040204" pitchFamily="50" charset="-128"/>
                <a:ea typeface="メイリオ" panose="020B0604030504040204" pitchFamily="50" charset="-128"/>
              </a:rPr>
              <a:t>研修・基本のモデルプログラム</a:t>
            </a:r>
            <a:endParaRPr kumimoji="1" lang="en-US" altLang="ja-JP" sz="5400" b="1" dirty="0">
              <a:latin typeface="メイリオ" panose="020B0604030504040204" pitchFamily="50" charset="-128"/>
              <a:ea typeface="メイリオ" panose="020B0604030504040204" pitchFamily="50" charset="-128"/>
            </a:endParaRPr>
          </a:p>
        </p:txBody>
      </p:sp>
      <p:sp>
        <p:nvSpPr>
          <p:cNvPr id="3" name="正方形/長方形 2"/>
          <p:cNvSpPr/>
          <p:nvPr/>
        </p:nvSpPr>
        <p:spPr>
          <a:xfrm>
            <a:off x="277091" y="2612571"/>
            <a:ext cx="11637818" cy="18868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テキスト ボックス 1">
            <a:extLst>
              <a:ext uri="{FF2B5EF4-FFF2-40B4-BE49-F238E27FC236}">
                <a16:creationId xmlns:a16="http://schemas.microsoft.com/office/drawing/2014/main" id="{6DEB0092-AEC0-45EF-815E-D8CB6BFA0803}"/>
              </a:ext>
            </a:extLst>
          </p:cNvPr>
          <p:cNvSpPr txBox="1"/>
          <p:nvPr/>
        </p:nvSpPr>
        <p:spPr>
          <a:xfrm>
            <a:off x="606670" y="2946399"/>
            <a:ext cx="10978661" cy="707886"/>
          </a:xfrm>
          <a:prstGeom prst="rect">
            <a:avLst/>
          </a:prstGeom>
          <a:noFill/>
        </p:spPr>
        <p:txBody>
          <a:bodyPr wrap="square" rtlCol="0">
            <a:spAutoFit/>
          </a:bodyPr>
          <a:lstStyle/>
          <a:p>
            <a:r>
              <a:rPr lang="ja-JP" altLang="en-US" sz="4000" dirty="0">
                <a:latin typeface="メイリオ" panose="020B0604030504040204" pitchFamily="50" charset="-128"/>
                <a:ea typeface="メイリオ" panose="020B0604030504040204" pitchFamily="50" charset="-128"/>
              </a:rPr>
              <a:t>プログラム</a:t>
            </a:r>
            <a:r>
              <a:rPr lang="ja-JP" altLang="en-US" sz="4000" dirty="0" smtClean="0">
                <a:latin typeface="メイリオ" panose="020B0604030504040204" pitchFamily="50" charset="-128"/>
                <a:ea typeface="メイリオ" panose="020B0604030504040204" pitchFamily="50" charset="-128"/>
              </a:rPr>
              <a:t>①　職場のバリアから考える心構え</a:t>
            </a:r>
            <a:endParaRPr kumimoji="1" lang="ja-JP" altLang="en-US" sz="3200" dirty="0">
              <a:latin typeface="メイリオ" panose="020B0604030504040204" pitchFamily="50" charset="-128"/>
              <a:ea typeface="メイリオ" panose="020B0604030504040204" pitchFamily="50" charset="-128"/>
            </a:endParaRPr>
          </a:p>
        </p:txBody>
      </p:sp>
      <p:pic>
        <p:nvPicPr>
          <p:cNvPr id="5" name="図 4"/>
          <p:cNvPicPr>
            <a:picLocks noChangeAspect="1"/>
          </p:cNvPicPr>
          <p:nvPr/>
        </p:nvPicPr>
        <p:blipFill>
          <a:blip r:embed="rId3"/>
          <a:stretch>
            <a:fillRect/>
          </a:stretch>
        </p:blipFill>
        <p:spPr>
          <a:xfrm>
            <a:off x="4935356" y="4675293"/>
            <a:ext cx="2321288" cy="1759320"/>
          </a:xfrm>
          <a:prstGeom prst="rect">
            <a:avLst/>
          </a:prstGeom>
        </p:spPr>
      </p:pic>
    </p:spTree>
    <p:extLst>
      <p:ext uri="{BB962C8B-B14F-4D97-AF65-F5344CB8AC3E}">
        <p14:creationId xmlns:p14="http://schemas.microsoft.com/office/powerpoint/2010/main" val="25556125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414496" y="477397"/>
            <a:ext cx="3877985" cy="584775"/>
          </a:xfrm>
          <a:prstGeom prst="rect">
            <a:avLst/>
          </a:prstGeom>
          <a:noFill/>
        </p:spPr>
        <p:txBody>
          <a:bodyPr wrap="none" rtlCol="0">
            <a:spAutoFit/>
          </a:bodyPr>
          <a:lstStyle/>
          <a:p>
            <a:r>
              <a:rPr kumimoji="1" lang="ja-JP" altLang="en-US" sz="3200" b="1" dirty="0" smtClean="0">
                <a:latin typeface="メイリオ" panose="020B0604030504040204" pitchFamily="50" charset="-128"/>
                <a:ea typeface="メイリオ" panose="020B0604030504040204" pitchFamily="50" charset="-128"/>
              </a:rPr>
              <a:t>世の中が変わった！</a:t>
            </a:r>
            <a:endParaRPr kumimoji="1" lang="ja-JP" altLang="en-US" sz="3200" b="1" dirty="0">
              <a:latin typeface="メイリオ" panose="020B0604030504040204" pitchFamily="50" charset="-128"/>
              <a:ea typeface="メイリオ" panose="020B0604030504040204" pitchFamily="50" charset="-128"/>
            </a:endParaRPr>
          </a:p>
        </p:txBody>
      </p:sp>
      <p:sp>
        <p:nvSpPr>
          <p:cNvPr id="4" name="正方形/長方形 3"/>
          <p:cNvSpPr/>
          <p:nvPr/>
        </p:nvSpPr>
        <p:spPr>
          <a:xfrm>
            <a:off x="240486" y="213644"/>
            <a:ext cx="6969460" cy="4377434"/>
          </a:xfrm>
          <a:prstGeom prst="rect">
            <a:avLst/>
          </a:prstGeom>
          <a:noFill/>
          <a:ln w="76200">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テキスト ボックス 6"/>
          <p:cNvSpPr txBox="1"/>
          <p:nvPr/>
        </p:nvSpPr>
        <p:spPr>
          <a:xfrm>
            <a:off x="414496" y="1174758"/>
            <a:ext cx="6795450" cy="3416320"/>
          </a:xfrm>
          <a:prstGeom prst="rect">
            <a:avLst/>
          </a:prstGeom>
          <a:noFill/>
        </p:spPr>
        <p:txBody>
          <a:bodyPr wrap="none" rtlCol="0">
            <a:spAutoFit/>
          </a:bodyPr>
          <a:lstStyle/>
          <a:p>
            <a:r>
              <a:rPr lang="en-US" altLang="ja-JP" sz="2400" dirty="0">
                <a:latin typeface="メイリオ" panose="020B0604030504040204" pitchFamily="50" charset="-128"/>
                <a:ea typeface="メイリオ" panose="020B0604030504040204" pitchFamily="50" charset="-128"/>
              </a:rPr>
              <a:t>2000</a:t>
            </a:r>
            <a:r>
              <a:rPr lang="ja-JP" altLang="en-US" sz="2400" dirty="0">
                <a:latin typeface="メイリオ" panose="020B0604030504040204" pitchFamily="50" charset="-128"/>
                <a:ea typeface="メイリオ" panose="020B0604030504040204" pitchFamily="50" charset="-128"/>
              </a:rPr>
              <a:t>年　</a:t>
            </a:r>
            <a:r>
              <a:rPr lang="ja-JP" altLang="en-US" sz="2400" b="1" dirty="0">
                <a:latin typeface="メイリオ" panose="020B0604030504040204" pitchFamily="50" charset="-128"/>
                <a:ea typeface="メイリオ" panose="020B0604030504040204" pitchFamily="50" charset="-128"/>
              </a:rPr>
              <a:t>「旧交通バリアフリー法」</a:t>
            </a:r>
            <a:r>
              <a:rPr lang="ja-JP" altLang="en-US" sz="2400" dirty="0">
                <a:latin typeface="メイリオ" panose="020B0604030504040204" pitchFamily="50" charset="-128"/>
                <a:ea typeface="メイリオ" panose="020B0604030504040204" pitchFamily="50" charset="-128"/>
              </a:rPr>
              <a:t>の施行</a:t>
            </a:r>
          </a:p>
          <a:p>
            <a:endParaRPr kumimoji="1" lang="ja-JP" altLang="en-US" sz="2400" dirty="0">
              <a:latin typeface="メイリオ" panose="020B0604030504040204" pitchFamily="50" charset="-128"/>
              <a:ea typeface="メイリオ" panose="020B0604030504040204" pitchFamily="50" charset="-128"/>
            </a:endParaRPr>
          </a:p>
          <a:p>
            <a:r>
              <a:rPr lang="en-US" altLang="ja-JP" sz="2400" dirty="0">
                <a:latin typeface="メイリオ" panose="020B0604030504040204" pitchFamily="50" charset="-128"/>
                <a:ea typeface="メイリオ" panose="020B0604030504040204" pitchFamily="50" charset="-128"/>
              </a:rPr>
              <a:t>2006</a:t>
            </a:r>
            <a:r>
              <a:rPr lang="ja-JP" altLang="en-US" sz="2400" dirty="0">
                <a:latin typeface="メイリオ" panose="020B0604030504040204" pitchFamily="50" charset="-128"/>
                <a:ea typeface="メイリオ" panose="020B0604030504040204" pitchFamily="50" charset="-128"/>
              </a:rPr>
              <a:t>年　</a:t>
            </a:r>
            <a:r>
              <a:rPr lang="ja-JP" altLang="en-US" sz="2400" b="1" dirty="0">
                <a:latin typeface="メイリオ" panose="020B0604030504040204" pitchFamily="50" charset="-128"/>
                <a:ea typeface="メイリオ" panose="020B0604030504040204" pitchFamily="50" charset="-128"/>
              </a:rPr>
              <a:t>「障害者権利条約」</a:t>
            </a:r>
            <a:r>
              <a:rPr lang="ja-JP" altLang="en-US" sz="2400" dirty="0">
                <a:latin typeface="メイリオ" panose="020B0604030504040204" pitchFamily="50" charset="-128"/>
                <a:ea typeface="メイリオ" panose="020B0604030504040204" pitchFamily="50" charset="-128"/>
              </a:rPr>
              <a:t>が国連総会で</a:t>
            </a:r>
            <a:r>
              <a:rPr lang="ja-JP" altLang="en-US" sz="2400" dirty="0" smtClean="0">
                <a:latin typeface="メイリオ" panose="020B0604030504040204" pitchFamily="50" charset="-128"/>
                <a:ea typeface="メイリオ" panose="020B0604030504040204" pitchFamily="50" charset="-128"/>
              </a:rPr>
              <a:t>採択</a:t>
            </a:r>
          </a:p>
          <a:p>
            <a:endParaRPr kumimoji="1" lang="ja-JP" altLang="en-US" sz="2400" dirty="0">
              <a:latin typeface="メイリオ" panose="020B0604030504040204" pitchFamily="50" charset="-128"/>
              <a:ea typeface="メイリオ" panose="020B0604030504040204" pitchFamily="50" charset="-128"/>
            </a:endParaRPr>
          </a:p>
          <a:p>
            <a:r>
              <a:rPr lang="en-US" altLang="ja-JP" sz="2400" dirty="0">
                <a:latin typeface="メイリオ" panose="020B0604030504040204" pitchFamily="50" charset="-128"/>
                <a:ea typeface="メイリオ" panose="020B0604030504040204" pitchFamily="50" charset="-128"/>
              </a:rPr>
              <a:t>2014</a:t>
            </a:r>
            <a:r>
              <a:rPr lang="ja-JP" altLang="en-US" sz="2400" dirty="0">
                <a:latin typeface="メイリオ" panose="020B0604030504040204" pitchFamily="50" charset="-128"/>
                <a:ea typeface="メイリオ" panose="020B0604030504040204" pitchFamily="50" charset="-128"/>
              </a:rPr>
              <a:t>年　</a:t>
            </a:r>
            <a:r>
              <a:rPr lang="ja-JP" altLang="en-US" sz="2400" b="1" dirty="0">
                <a:latin typeface="メイリオ" panose="020B0604030504040204" pitchFamily="50" charset="-128"/>
                <a:ea typeface="メイリオ" panose="020B0604030504040204" pitchFamily="50" charset="-128"/>
              </a:rPr>
              <a:t>日本の</a:t>
            </a:r>
            <a:r>
              <a:rPr lang="ja-JP" altLang="en-US" sz="2400" dirty="0">
                <a:latin typeface="メイリオ" panose="020B0604030504040204" pitchFamily="50" charset="-128"/>
                <a:ea typeface="メイリオ" panose="020B0604030504040204" pitchFamily="50" charset="-128"/>
              </a:rPr>
              <a:t>「障害者権利条約」の締結</a:t>
            </a:r>
          </a:p>
          <a:p>
            <a:endParaRPr kumimoji="1" lang="ja-JP" altLang="en-US" sz="2400" dirty="0">
              <a:latin typeface="メイリオ" panose="020B0604030504040204" pitchFamily="50" charset="-128"/>
              <a:ea typeface="メイリオ" panose="020B0604030504040204" pitchFamily="50" charset="-128"/>
            </a:endParaRPr>
          </a:p>
          <a:p>
            <a:r>
              <a:rPr lang="en-US" altLang="ja-JP" sz="2400" dirty="0">
                <a:latin typeface="メイリオ" panose="020B0604030504040204" pitchFamily="50" charset="-128"/>
                <a:ea typeface="メイリオ" panose="020B0604030504040204" pitchFamily="50" charset="-128"/>
              </a:rPr>
              <a:t>2016</a:t>
            </a:r>
            <a:r>
              <a:rPr lang="ja-JP" altLang="en-US" sz="2400" dirty="0">
                <a:latin typeface="メイリオ" panose="020B0604030504040204" pitchFamily="50" charset="-128"/>
                <a:ea typeface="メイリオ" panose="020B0604030504040204" pitchFamily="50" charset="-128"/>
              </a:rPr>
              <a:t>年　</a:t>
            </a:r>
            <a:r>
              <a:rPr lang="ja-JP" altLang="en-US" sz="2400" b="1" dirty="0">
                <a:latin typeface="メイリオ" panose="020B0604030504040204" pitchFamily="50" charset="-128"/>
                <a:ea typeface="メイリオ" panose="020B0604030504040204" pitchFamily="50" charset="-128"/>
              </a:rPr>
              <a:t>「障害者差別解消法」</a:t>
            </a:r>
            <a:r>
              <a:rPr lang="ja-JP" altLang="en-US" sz="2400" dirty="0">
                <a:latin typeface="メイリオ" panose="020B0604030504040204" pitchFamily="50" charset="-128"/>
                <a:ea typeface="メイリオ" panose="020B0604030504040204" pitchFamily="50" charset="-128"/>
              </a:rPr>
              <a:t>の施行</a:t>
            </a:r>
          </a:p>
          <a:p>
            <a:r>
              <a:rPr lang="ja-JP" altLang="en-US" sz="2400" dirty="0">
                <a:latin typeface="メイリオ" panose="020B0604030504040204" pitchFamily="50" charset="-128"/>
                <a:ea typeface="メイリオ" panose="020B0604030504040204" pitchFamily="50" charset="-128"/>
              </a:rPr>
              <a:t>　　　　　　</a:t>
            </a:r>
            <a:r>
              <a:rPr kumimoji="1" lang="ja-JP" altLang="en-US" sz="2400" dirty="0">
                <a:latin typeface="メイリオ" panose="020B0604030504040204" pitchFamily="50" charset="-128"/>
                <a:ea typeface="メイリオ" panose="020B0604030504040204" pitchFamily="50" charset="-128"/>
              </a:rPr>
              <a:t>●不当な</a:t>
            </a:r>
            <a:r>
              <a:rPr kumimoji="1" lang="ja-JP" altLang="en-US" sz="2400" dirty="0" smtClean="0">
                <a:latin typeface="メイリオ" panose="020B0604030504040204" pitchFamily="50" charset="-128"/>
                <a:ea typeface="メイリオ" panose="020B0604030504040204" pitchFamily="50" charset="-128"/>
              </a:rPr>
              <a:t>差別的取扱い</a:t>
            </a:r>
            <a:r>
              <a:rPr kumimoji="1" lang="ja-JP" altLang="en-US" sz="2400" dirty="0">
                <a:latin typeface="メイリオ" panose="020B0604030504040204" pitchFamily="50" charset="-128"/>
                <a:ea typeface="メイリオ" panose="020B0604030504040204" pitchFamily="50" charset="-128"/>
              </a:rPr>
              <a:t>の禁止</a:t>
            </a:r>
          </a:p>
          <a:p>
            <a:r>
              <a:rPr lang="ja-JP" altLang="en-US" sz="2400" dirty="0">
                <a:latin typeface="メイリオ" panose="020B0604030504040204" pitchFamily="50" charset="-128"/>
                <a:ea typeface="メイリオ" panose="020B0604030504040204" pitchFamily="50" charset="-128"/>
              </a:rPr>
              <a:t>　　　　　　●合理的配慮の</a:t>
            </a:r>
            <a:r>
              <a:rPr lang="ja-JP" altLang="en-US" sz="2400" dirty="0" smtClean="0">
                <a:latin typeface="メイリオ" panose="020B0604030504040204" pitchFamily="50" charset="-128"/>
                <a:ea typeface="メイリオ" panose="020B0604030504040204" pitchFamily="50" charset="-128"/>
              </a:rPr>
              <a:t>提供</a:t>
            </a:r>
            <a:endParaRPr kumimoji="1" lang="ja-JP" altLang="en-US" sz="2400" dirty="0">
              <a:latin typeface="メイリオ" panose="020B0604030504040204" pitchFamily="50" charset="-128"/>
              <a:ea typeface="メイリオ" panose="020B0604030504040204" pitchFamily="50" charset="-128"/>
            </a:endParaRPr>
          </a:p>
        </p:txBody>
      </p:sp>
      <p:sp>
        <p:nvSpPr>
          <p:cNvPr id="8" name="正方形/長方形 7"/>
          <p:cNvSpPr/>
          <p:nvPr/>
        </p:nvSpPr>
        <p:spPr>
          <a:xfrm>
            <a:off x="7649307" y="213644"/>
            <a:ext cx="4126777" cy="4377434"/>
          </a:xfrm>
          <a:prstGeom prst="rect">
            <a:avLst/>
          </a:prstGeom>
          <a:noFill/>
          <a:ln w="76200">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テキスト ボックス 8"/>
          <p:cNvSpPr txBox="1"/>
          <p:nvPr/>
        </p:nvSpPr>
        <p:spPr>
          <a:xfrm>
            <a:off x="7775064" y="477397"/>
            <a:ext cx="3830781" cy="2062103"/>
          </a:xfrm>
          <a:prstGeom prst="rect">
            <a:avLst/>
          </a:prstGeom>
          <a:noFill/>
        </p:spPr>
        <p:txBody>
          <a:bodyPr wrap="square" rtlCol="0">
            <a:spAutoFit/>
          </a:bodyPr>
          <a:lstStyle/>
          <a:p>
            <a:r>
              <a:rPr kumimoji="1" lang="ja-JP" altLang="en-US" sz="3200" b="1" dirty="0" smtClean="0">
                <a:latin typeface="メイリオ" panose="020B0604030504040204" pitchFamily="50" charset="-128"/>
                <a:ea typeface="メイリオ" panose="020B0604030504040204" pitchFamily="50" charset="-128"/>
              </a:rPr>
              <a:t>世界の多様な人が来訪する「</a:t>
            </a:r>
            <a:r>
              <a:rPr kumimoji="1" lang="en-US" altLang="ja-JP" sz="3200" b="1" dirty="0" smtClean="0">
                <a:latin typeface="メイリオ" panose="020B0604030504040204" pitchFamily="50" charset="-128"/>
                <a:ea typeface="メイリオ" panose="020B0604030504040204" pitchFamily="50" charset="-128"/>
              </a:rPr>
              <a:t>2020</a:t>
            </a:r>
            <a:r>
              <a:rPr kumimoji="1" lang="ja-JP" altLang="en-US" sz="3200" b="1" dirty="0">
                <a:latin typeface="メイリオ" panose="020B0604030504040204" pitchFamily="50" charset="-128"/>
                <a:ea typeface="メイリオ" panose="020B0604030504040204" pitchFamily="50" charset="-128"/>
              </a:rPr>
              <a:t>年オリ・</a:t>
            </a:r>
            <a:r>
              <a:rPr kumimoji="1" lang="ja-JP" altLang="en-US" sz="3200" b="1" dirty="0" smtClean="0">
                <a:latin typeface="メイリオ" panose="020B0604030504040204" pitchFamily="50" charset="-128"/>
                <a:ea typeface="メイリオ" panose="020B0604030504040204" pitchFamily="50" charset="-128"/>
              </a:rPr>
              <a:t>パラ開催」が契機に！</a:t>
            </a:r>
            <a:endParaRPr kumimoji="1" lang="ja-JP" altLang="en-US" sz="3200" b="1" dirty="0">
              <a:latin typeface="メイリオ" panose="020B0604030504040204" pitchFamily="50" charset="-128"/>
              <a:ea typeface="メイリオ" panose="020B0604030504040204" pitchFamily="50" charset="-128"/>
            </a:endParaRPr>
          </a:p>
        </p:txBody>
      </p:sp>
      <p:sp>
        <p:nvSpPr>
          <p:cNvPr id="10" name="テキスト ボックス 9"/>
          <p:cNvSpPr txBox="1"/>
          <p:nvPr/>
        </p:nvSpPr>
        <p:spPr>
          <a:xfrm>
            <a:off x="1540252" y="5552192"/>
            <a:ext cx="9342902" cy="1077218"/>
          </a:xfrm>
          <a:prstGeom prst="rect">
            <a:avLst/>
          </a:prstGeom>
          <a:noFill/>
        </p:spPr>
        <p:txBody>
          <a:bodyPr wrap="square" rtlCol="0">
            <a:spAutoFit/>
          </a:bodyPr>
          <a:lstStyle/>
          <a:p>
            <a:r>
              <a:rPr lang="ja-JP" altLang="en-US" sz="3200" b="1" dirty="0" smtClean="0">
                <a:latin typeface="メイリオ" panose="020B0604030504040204" pitchFamily="50" charset="-128"/>
                <a:ea typeface="メイリオ" panose="020B0604030504040204" pitchFamily="50" charset="-128"/>
              </a:rPr>
              <a:t>「ユニバーサルデザインタクシー」を導入して、</a:t>
            </a:r>
            <a:endParaRPr lang="ja-JP" altLang="en-US" sz="3200" b="1" dirty="0">
              <a:latin typeface="メイリオ" panose="020B0604030504040204" pitchFamily="50" charset="-128"/>
              <a:ea typeface="メイリオ" panose="020B0604030504040204" pitchFamily="50" charset="-128"/>
            </a:endParaRPr>
          </a:p>
          <a:p>
            <a:r>
              <a:rPr lang="ja-JP" altLang="en-US" sz="3200" b="1" dirty="0">
                <a:solidFill>
                  <a:schemeClr val="accent2"/>
                </a:solidFill>
                <a:latin typeface="メイリオ" panose="020B0604030504040204" pitchFamily="50" charset="-128"/>
                <a:ea typeface="メイリオ" panose="020B0604030504040204" pitchFamily="50" charset="-128"/>
              </a:rPr>
              <a:t>誰</a:t>
            </a:r>
            <a:r>
              <a:rPr lang="ja-JP" altLang="en-US" sz="3200" b="1" dirty="0" smtClean="0">
                <a:solidFill>
                  <a:schemeClr val="accent2"/>
                </a:solidFill>
                <a:latin typeface="メイリオ" panose="020B0604030504040204" pitchFamily="50" charset="-128"/>
                <a:ea typeface="メイリオ" panose="020B0604030504040204" pitchFamily="50" charset="-128"/>
              </a:rPr>
              <a:t>もが移動できる手段</a:t>
            </a:r>
            <a:r>
              <a:rPr lang="ja-JP" altLang="en-US" sz="3200" b="1" dirty="0" smtClean="0">
                <a:latin typeface="メイリオ" panose="020B0604030504040204" pitchFamily="50" charset="-128"/>
                <a:ea typeface="メイリオ" panose="020B0604030504040204" pitchFamily="50" charset="-128"/>
              </a:rPr>
              <a:t>として期待</a:t>
            </a:r>
          </a:p>
        </p:txBody>
      </p:sp>
      <p:sp>
        <p:nvSpPr>
          <p:cNvPr id="2" name="下矢印 1"/>
          <p:cNvSpPr/>
          <p:nvPr/>
        </p:nvSpPr>
        <p:spPr>
          <a:xfrm>
            <a:off x="4431323" y="4448908"/>
            <a:ext cx="808892" cy="66575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下矢印 10"/>
          <p:cNvSpPr/>
          <p:nvPr/>
        </p:nvSpPr>
        <p:spPr>
          <a:xfrm>
            <a:off x="7860449" y="4448908"/>
            <a:ext cx="808892" cy="66575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12" name="図 11"/>
          <p:cNvPicPr>
            <a:picLocks noChangeAspect="1"/>
          </p:cNvPicPr>
          <p:nvPr/>
        </p:nvPicPr>
        <p:blipFill>
          <a:blip r:embed="rId3"/>
          <a:stretch>
            <a:fillRect/>
          </a:stretch>
        </p:blipFill>
        <p:spPr>
          <a:xfrm>
            <a:off x="9284557" y="2614544"/>
            <a:ext cx="2321288" cy="1759320"/>
          </a:xfrm>
          <a:prstGeom prst="rect">
            <a:avLst/>
          </a:prstGeom>
        </p:spPr>
      </p:pic>
    </p:spTree>
    <p:extLst>
      <p:ext uri="{BB962C8B-B14F-4D97-AF65-F5344CB8AC3E}">
        <p14:creationId xmlns:p14="http://schemas.microsoft.com/office/powerpoint/2010/main" val="4091843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498764" y="2427316"/>
            <a:ext cx="11206914" cy="3961389"/>
          </a:xfrm>
          <a:prstGeom prst="rect">
            <a:avLst/>
          </a:prstGeom>
          <a:solidFill>
            <a:schemeClr val="accent4">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kumimoji="1" lang="ja-JP" altLang="en-US"/>
          </a:p>
        </p:txBody>
      </p:sp>
      <p:sp>
        <p:nvSpPr>
          <p:cNvPr id="2" name="テキスト ボックス 1"/>
          <p:cNvSpPr txBox="1"/>
          <p:nvPr/>
        </p:nvSpPr>
        <p:spPr>
          <a:xfrm>
            <a:off x="498764" y="581891"/>
            <a:ext cx="11206914" cy="1323439"/>
          </a:xfrm>
          <a:prstGeom prst="rect">
            <a:avLst/>
          </a:prstGeom>
          <a:noFill/>
        </p:spPr>
        <p:txBody>
          <a:bodyPr wrap="none" rtlCol="0">
            <a:spAutoFit/>
          </a:bodyPr>
          <a:lstStyle/>
          <a:p>
            <a:r>
              <a:rPr kumimoji="1" lang="ja-JP" altLang="en-US" sz="4000" b="1" dirty="0" smtClean="0">
                <a:solidFill>
                  <a:schemeClr val="accent5">
                    <a:lumMod val="75000"/>
                  </a:schemeClr>
                </a:solidFill>
                <a:latin typeface="メイリオ" panose="020B0604030504040204" pitchFamily="50" charset="-128"/>
                <a:ea typeface="メイリオ" panose="020B0604030504040204" pitchFamily="50" charset="-128"/>
              </a:rPr>
              <a:t>「ユニバーサルデザイン</a:t>
            </a:r>
            <a:r>
              <a:rPr kumimoji="1" lang="en-US" altLang="ja-JP" sz="4000" b="1" dirty="0" smtClean="0">
                <a:solidFill>
                  <a:schemeClr val="accent5">
                    <a:lumMod val="75000"/>
                  </a:schemeClr>
                </a:solidFill>
                <a:latin typeface="メイリオ" panose="020B0604030504040204" pitchFamily="50" charset="-128"/>
                <a:ea typeface="メイリオ" panose="020B0604030504040204" pitchFamily="50" charset="-128"/>
              </a:rPr>
              <a:t>2020</a:t>
            </a:r>
            <a:r>
              <a:rPr lang="ja-JP" altLang="en-US" sz="4000" b="1" dirty="0" smtClean="0">
                <a:solidFill>
                  <a:schemeClr val="accent5">
                    <a:lumMod val="75000"/>
                  </a:schemeClr>
                </a:solidFill>
                <a:latin typeface="メイリオ" panose="020B0604030504040204" pitchFamily="50" charset="-128"/>
                <a:ea typeface="メイリオ" panose="020B0604030504040204" pitchFamily="50" charset="-128"/>
              </a:rPr>
              <a:t>行動計画」</a:t>
            </a:r>
          </a:p>
          <a:p>
            <a:r>
              <a:rPr lang="ja-JP" altLang="en-US" sz="4000" dirty="0">
                <a:latin typeface="メイリオ" panose="020B0604030504040204" pitchFamily="50" charset="-128"/>
                <a:ea typeface="メイリオ" panose="020B0604030504040204" pitchFamily="50" charset="-128"/>
              </a:rPr>
              <a:t>　</a:t>
            </a:r>
            <a:r>
              <a:rPr lang="ja-JP" altLang="en-US" sz="4000" dirty="0" smtClean="0">
                <a:latin typeface="メイリオ" panose="020B0604030504040204" pitchFamily="50" charset="-128"/>
                <a:ea typeface="メイリオ" panose="020B0604030504040204" pitchFamily="50" charset="-128"/>
              </a:rPr>
              <a:t>　　　　　　　　　　</a:t>
            </a:r>
            <a:r>
              <a:rPr lang="ja-JP" altLang="en-US" sz="2400" dirty="0" smtClean="0">
                <a:latin typeface="メイリオ" panose="020B0604030504040204" pitchFamily="50" charset="-128"/>
                <a:ea typeface="メイリオ" panose="020B0604030504040204" pitchFamily="50" charset="-128"/>
              </a:rPr>
              <a:t>　平成</a:t>
            </a:r>
            <a:r>
              <a:rPr lang="en-US" altLang="ja-JP" sz="2400" dirty="0" smtClean="0">
                <a:latin typeface="メイリオ" panose="020B0604030504040204" pitchFamily="50" charset="-128"/>
                <a:ea typeface="メイリオ" panose="020B0604030504040204" pitchFamily="50" charset="-128"/>
              </a:rPr>
              <a:t>29</a:t>
            </a:r>
            <a:r>
              <a:rPr lang="ja-JP" altLang="en-US" sz="2400" dirty="0" smtClean="0">
                <a:latin typeface="メイリオ" panose="020B0604030504040204" pitchFamily="50" charset="-128"/>
                <a:ea typeface="メイリオ" panose="020B0604030504040204" pitchFamily="50" charset="-128"/>
              </a:rPr>
              <a:t>年２月</a:t>
            </a:r>
            <a:r>
              <a:rPr lang="en-US" altLang="ja-JP" sz="2400" dirty="0" smtClean="0">
                <a:latin typeface="メイリオ" panose="020B0604030504040204" pitchFamily="50" charset="-128"/>
                <a:ea typeface="メイリオ" panose="020B0604030504040204" pitchFamily="50" charset="-128"/>
              </a:rPr>
              <a:t>20</a:t>
            </a:r>
            <a:r>
              <a:rPr lang="ja-JP" altLang="en-US" sz="2400" dirty="0" smtClean="0">
                <a:latin typeface="メイリオ" panose="020B0604030504040204" pitchFamily="50" charset="-128"/>
                <a:ea typeface="メイリオ" panose="020B0604030504040204" pitchFamily="50" charset="-128"/>
              </a:rPr>
              <a:t>日関係閣僚会議決定</a:t>
            </a:r>
            <a:endParaRPr kumimoji="1" lang="ja-JP" altLang="en-US" sz="2400" dirty="0">
              <a:latin typeface="メイリオ" panose="020B0604030504040204" pitchFamily="50" charset="-128"/>
              <a:ea typeface="メイリオ" panose="020B0604030504040204" pitchFamily="50" charset="-128"/>
            </a:endParaRPr>
          </a:p>
        </p:txBody>
      </p:sp>
      <p:sp>
        <p:nvSpPr>
          <p:cNvPr id="3" name="テキスト ボックス 2"/>
          <p:cNvSpPr txBox="1"/>
          <p:nvPr/>
        </p:nvSpPr>
        <p:spPr>
          <a:xfrm>
            <a:off x="798701" y="3341717"/>
            <a:ext cx="10607040" cy="3046988"/>
          </a:xfrm>
          <a:prstGeom prst="rect">
            <a:avLst/>
          </a:prstGeom>
          <a:noFill/>
        </p:spPr>
        <p:txBody>
          <a:bodyPr wrap="square" rtlCol="0">
            <a:spAutoFit/>
          </a:bodyPr>
          <a:lstStyle/>
          <a:p>
            <a:r>
              <a:rPr kumimoji="1" lang="ja-JP" altLang="en-US" sz="2400" dirty="0" smtClean="0">
                <a:latin typeface="メイリオ" panose="020B0604030504040204" pitchFamily="50" charset="-128"/>
                <a:ea typeface="メイリオ" panose="020B0604030504040204" pitchFamily="50" charset="-128"/>
              </a:rPr>
              <a:t>●障害の有無にかかわらず、女性も男性も、高齢者も若者も、すべての人が　</a:t>
            </a:r>
          </a:p>
          <a:p>
            <a:r>
              <a:rPr lang="ja-JP" altLang="en-US" sz="2400" dirty="0">
                <a:latin typeface="メイリオ" panose="020B0604030504040204" pitchFamily="50" charset="-128"/>
                <a:ea typeface="メイリオ" panose="020B0604030504040204" pitchFamily="50" charset="-128"/>
              </a:rPr>
              <a:t>　</a:t>
            </a:r>
            <a:r>
              <a:rPr kumimoji="1" lang="ja-JP" altLang="en-US" sz="2400" u="sng" dirty="0" smtClean="0">
                <a:latin typeface="メイリオ" panose="020B0604030504040204" pitchFamily="50" charset="-128"/>
                <a:ea typeface="メイリオ" panose="020B0604030504040204" pitchFamily="50" charset="-128"/>
              </a:rPr>
              <a:t>お互いの人権や尊厳を大切にし、支え合い、誰もが生き生きとした人生を</a:t>
            </a:r>
          </a:p>
          <a:p>
            <a:r>
              <a:rPr lang="ja-JP" altLang="en-US" sz="2400" dirty="0">
                <a:latin typeface="メイリオ" panose="020B0604030504040204" pitchFamily="50" charset="-128"/>
                <a:ea typeface="メイリオ" panose="020B0604030504040204" pitchFamily="50" charset="-128"/>
              </a:rPr>
              <a:t>　</a:t>
            </a:r>
            <a:r>
              <a:rPr kumimoji="1" lang="ja-JP" altLang="en-US" sz="2400" u="sng" dirty="0" smtClean="0">
                <a:latin typeface="メイリオ" panose="020B0604030504040204" pitchFamily="50" charset="-128"/>
                <a:ea typeface="メイリオ" panose="020B0604030504040204" pitchFamily="50" charset="-128"/>
              </a:rPr>
              <a:t>享受することのできる</a:t>
            </a:r>
            <a:r>
              <a:rPr kumimoji="1" lang="ja-JP" altLang="en-US" sz="2400" b="1" dirty="0" smtClean="0">
                <a:latin typeface="メイリオ" panose="020B0604030504040204" pitchFamily="50" charset="-128"/>
                <a:ea typeface="メイリオ" panose="020B0604030504040204" pitchFamily="50" charset="-128"/>
              </a:rPr>
              <a:t>「共生社会」</a:t>
            </a:r>
            <a:r>
              <a:rPr kumimoji="1" lang="ja-JP" altLang="en-US" sz="2400" dirty="0" smtClean="0">
                <a:latin typeface="メイリオ" panose="020B0604030504040204" pitchFamily="50" charset="-128"/>
                <a:ea typeface="メイリオ" panose="020B0604030504040204" pitchFamily="50" charset="-128"/>
              </a:rPr>
              <a:t>を実現することを目指す。</a:t>
            </a:r>
          </a:p>
          <a:p>
            <a:endParaRPr lang="ja-JP" altLang="en-US" sz="2400" dirty="0">
              <a:latin typeface="メイリオ" panose="020B0604030504040204" pitchFamily="50" charset="-128"/>
              <a:ea typeface="メイリオ" panose="020B0604030504040204" pitchFamily="50" charset="-128"/>
            </a:endParaRPr>
          </a:p>
          <a:p>
            <a:r>
              <a:rPr kumimoji="1" lang="ja-JP" altLang="en-US" sz="2400" dirty="0" smtClean="0">
                <a:latin typeface="メイリオ" panose="020B0604030504040204" pitchFamily="50" charset="-128"/>
                <a:ea typeface="メイリオ" panose="020B0604030504040204" pitchFamily="50" charset="-128"/>
              </a:rPr>
              <a:t>●この「共生社会」は、さまざまな状況や状態の人々がすべて分け隔てなく</a:t>
            </a:r>
          </a:p>
          <a:p>
            <a:r>
              <a:rPr lang="ja-JP" altLang="en-US" sz="2400" dirty="0">
                <a:latin typeface="メイリオ" panose="020B0604030504040204" pitchFamily="50" charset="-128"/>
                <a:ea typeface="メイリオ" panose="020B0604030504040204" pitchFamily="50" charset="-128"/>
              </a:rPr>
              <a:t>　</a:t>
            </a:r>
            <a:r>
              <a:rPr kumimoji="1" lang="ja-JP" altLang="en-US" sz="2400" dirty="0" smtClean="0">
                <a:latin typeface="メイリオ" panose="020B0604030504040204" pitchFamily="50" charset="-128"/>
                <a:ea typeface="メイリオ" panose="020B0604030504040204" pitchFamily="50" charset="-128"/>
              </a:rPr>
              <a:t>包摂され、障害のある人もない人も、</a:t>
            </a:r>
            <a:r>
              <a:rPr kumimoji="1" lang="ja-JP" altLang="en-US" sz="2400" u="sng" dirty="0" smtClean="0">
                <a:latin typeface="メイリオ" panose="020B0604030504040204" pitchFamily="50" charset="-128"/>
                <a:ea typeface="メイリオ" panose="020B0604030504040204" pitchFamily="50" charset="-128"/>
              </a:rPr>
              <a:t>支え手側と受け手側に分かれること</a:t>
            </a:r>
          </a:p>
          <a:p>
            <a:r>
              <a:rPr lang="ja-JP" altLang="en-US" sz="2400" dirty="0">
                <a:latin typeface="メイリオ" panose="020B0604030504040204" pitchFamily="50" charset="-128"/>
                <a:ea typeface="メイリオ" panose="020B0604030504040204" pitchFamily="50" charset="-128"/>
              </a:rPr>
              <a:t>　</a:t>
            </a:r>
            <a:r>
              <a:rPr kumimoji="1" lang="ja-JP" altLang="en-US" sz="2400" u="sng" dirty="0" smtClean="0">
                <a:latin typeface="メイリオ" panose="020B0604030504040204" pitchFamily="50" charset="-128"/>
                <a:ea typeface="メイリオ" panose="020B0604030504040204" pitchFamily="50" charset="-128"/>
              </a:rPr>
              <a:t>なく共に支え合い、多様な個人の能力が発揮されている活力ある社会</a:t>
            </a:r>
            <a:r>
              <a:rPr kumimoji="1" lang="ja-JP" altLang="en-US" sz="2400" dirty="0" smtClean="0">
                <a:latin typeface="メイリオ" panose="020B0604030504040204" pitchFamily="50" charset="-128"/>
                <a:ea typeface="メイリオ" panose="020B0604030504040204" pitchFamily="50" charset="-128"/>
              </a:rPr>
              <a:t>であ</a:t>
            </a:r>
          </a:p>
          <a:p>
            <a:r>
              <a:rPr lang="ja-JP" altLang="en-US" sz="2400" dirty="0">
                <a:latin typeface="メイリオ" panose="020B0604030504040204" pitchFamily="50" charset="-128"/>
                <a:ea typeface="メイリオ" panose="020B0604030504040204" pitchFamily="50" charset="-128"/>
              </a:rPr>
              <a:t>　</a:t>
            </a:r>
            <a:r>
              <a:rPr kumimoji="1" lang="ja-JP" altLang="en-US" sz="2400" dirty="0" smtClean="0">
                <a:latin typeface="メイリオ" panose="020B0604030504040204" pitchFamily="50" charset="-128"/>
                <a:ea typeface="メイリオ" panose="020B0604030504040204" pitchFamily="50" charset="-128"/>
              </a:rPr>
              <a:t>る。</a:t>
            </a:r>
            <a:endParaRPr kumimoji="1" lang="ja-JP" altLang="en-US" sz="2400" dirty="0">
              <a:latin typeface="メイリオ" panose="020B0604030504040204" pitchFamily="50" charset="-128"/>
              <a:ea typeface="メイリオ" panose="020B0604030504040204" pitchFamily="50" charset="-128"/>
            </a:endParaRPr>
          </a:p>
        </p:txBody>
      </p:sp>
      <p:sp>
        <p:nvSpPr>
          <p:cNvPr id="4" name="テキスト ボックス 3"/>
          <p:cNvSpPr txBox="1"/>
          <p:nvPr/>
        </p:nvSpPr>
        <p:spPr>
          <a:xfrm>
            <a:off x="1695796" y="2610196"/>
            <a:ext cx="9161482" cy="523220"/>
          </a:xfrm>
          <a:prstGeom prst="rect">
            <a:avLst/>
          </a:prstGeom>
          <a:noFill/>
        </p:spPr>
        <p:txBody>
          <a:bodyPr wrap="none" rtlCol="0">
            <a:spAutoFit/>
          </a:bodyPr>
          <a:lstStyle/>
          <a:p>
            <a:r>
              <a:rPr kumimoji="1" lang="ja-JP" altLang="en-US" sz="2800" b="1" dirty="0" smtClean="0">
                <a:latin typeface="メイリオ" panose="020B0604030504040204" pitchFamily="50" charset="-128"/>
                <a:ea typeface="メイリオ" panose="020B0604030504040204" pitchFamily="50" charset="-128"/>
              </a:rPr>
              <a:t>我々の目指す共生社会</a:t>
            </a:r>
            <a:r>
              <a:rPr lang="ja-JP" altLang="en-US" sz="2800" b="1" dirty="0" smtClean="0">
                <a:latin typeface="メイリオ" panose="020B0604030504040204" pitchFamily="50" charset="-128"/>
                <a:ea typeface="メイリオ" panose="020B0604030504040204" pitchFamily="50" charset="-128"/>
              </a:rPr>
              <a:t>（パラリンピックを契機として）</a:t>
            </a:r>
            <a:endParaRPr kumimoji="1" lang="ja-JP" altLang="en-US" sz="2800" b="1"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8229065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テキスト ボックス 11"/>
          <p:cNvSpPr txBox="1"/>
          <p:nvPr/>
        </p:nvSpPr>
        <p:spPr>
          <a:xfrm>
            <a:off x="1390512" y="1350695"/>
            <a:ext cx="9957042" cy="707886"/>
          </a:xfrm>
          <a:prstGeom prst="rect">
            <a:avLst/>
          </a:prstGeom>
          <a:noFill/>
        </p:spPr>
        <p:txBody>
          <a:bodyPr wrap="square" rtlCol="0">
            <a:spAutoFit/>
          </a:bodyPr>
          <a:lstStyle/>
          <a:p>
            <a:r>
              <a:rPr lang="ja-JP" altLang="en-US" sz="4000" b="1" dirty="0" smtClean="0">
                <a:latin typeface="メイリオ" panose="020B0604030504040204" pitchFamily="50" charset="-128"/>
                <a:ea typeface="メイリオ" panose="020B0604030504040204" pitchFamily="50" charset="-128"/>
              </a:rPr>
              <a:t>接遇支援を必要としている人はさまざま</a:t>
            </a:r>
            <a:endParaRPr lang="ja-JP" altLang="en-US" sz="4000" b="1" dirty="0">
              <a:latin typeface="メイリオ" panose="020B0604030504040204" pitchFamily="50" charset="-128"/>
              <a:ea typeface="メイリオ" panose="020B0604030504040204" pitchFamily="50" charset="-128"/>
            </a:endParaRPr>
          </a:p>
        </p:txBody>
      </p:sp>
      <p:pic>
        <p:nvPicPr>
          <p:cNvPr id="7" name="図 6"/>
          <p:cNvPicPr>
            <a:picLocks noChangeAspect="1"/>
          </p:cNvPicPr>
          <p:nvPr/>
        </p:nvPicPr>
        <p:blipFill>
          <a:blip r:embed="rId3"/>
          <a:stretch>
            <a:fillRect/>
          </a:stretch>
        </p:blipFill>
        <p:spPr>
          <a:xfrm>
            <a:off x="2542338" y="2131326"/>
            <a:ext cx="7374198" cy="1940015"/>
          </a:xfrm>
          <a:prstGeom prst="rect">
            <a:avLst/>
          </a:prstGeom>
        </p:spPr>
      </p:pic>
      <p:sp>
        <p:nvSpPr>
          <p:cNvPr id="9" name="テキスト ボックス 8"/>
          <p:cNvSpPr txBox="1"/>
          <p:nvPr/>
        </p:nvSpPr>
        <p:spPr>
          <a:xfrm>
            <a:off x="3315886" y="4640006"/>
            <a:ext cx="5863642" cy="707886"/>
          </a:xfrm>
          <a:prstGeom prst="rect">
            <a:avLst/>
          </a:prstGeom>
          <a:noFill/>
        </p:spPr>
        <p:txBody>
          <a:bodyPr wrap="square" rtlCol="0">
            <a:spAutoFit/>
          </a:bodyPr>
          <a:lstStyle/>
          <a:p>
            <a:r>
              <a:rPr lang="ja-JP" altLang="en-US" sz="4000" b="1" dirty="0" smtClean="0">
                <a:latin typeface="メイリオ" panose="020B0604030504040204" pitchFamily="50" charset="-128"/>
                <a:ea typeface="メイリオ" panose="020B0604030504040204" pitchFamily="50" charset="-128"/>
              </a:rPr>
              <a:t>まずは</a:t>
            </a:r>
            <a:r>
              <a:rPr lang="ja-JP" altLang="en-US" sz="4000" b="1" dirty="0" smtClean="0">
                <a:solidFill>
                  <a:srgbClr val="FF0000"/>
                </a:solidFill>
                <a:latin typeface="メイリオ" panose="020B0604030504040204" pitchFamily="50" charset="-128"/>
                <a:ea typeface="メイリオ" panose="020B0604030504040204" pitchFamily="50" charset="-128"/>
              </a:rPr>
              <a:t>「対話」</a:t>
            </a:r>
            <a:r>
              <a:rPr lang="ja-JP" altLang="en-US" sz="4000" b="1" dirty="0" smtClean="0">
                <a:latin typeface="メイリオ" panose="020B0604030504040204" pitchFamily="50" charset="-128"/>
                <a:ea typeface="メイリオ" panose="020B0604030504040204" pitchFamily="50" charset="-128"/>
              </a:rPr>
              <a:t>してみる</a:t>
            </a:r>
            <a:endParaRPr lang="ja-JP" altLang="en-US" sz="4000" b="1" dirty="0">
              <a:latin typeface="メイリオ" panose="020B0604030504040204" pitchFamily="50" charset="-128"/>
              <a:ea typeface="メイリオ" panose="020B0604030504040204" pitchFamily="50" charset="-128"/>
            </a:endParaRPr>
          </a:p>
        </p:txBody>
      </p:sp>
      <p:sp>
        <p:nvSpPr>
          <p:cNvPr id="2" name="円形吹き出し 1"/>
          <p:cNvSpPr/>
          <p:nvPr/>
        </p:nvSpPr>
        <p:spPr>
          <a:xfrm>
            <a:off x="258753" y="3448917"/>
            <a:ext cx="2424485" cy="2113613"/>
          </a:xfrm>
          <a:prstGeom prst="wedgeEllipseCallout">
            <a:avLst>
              <a:gd name="adj1" fmla="val 68200"/>
              <a:gd name="adj2" fmla="val 1285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smtClean="0">
                <a:latin typeface="メイリオ" panose="020B0604030504040204" pitchFamily="50" charset="-128"/>
                <a:ea typeface="メイリオ" panose="020B0604030504040204" pitchFamily="50" charset="-128"/>
              </a:rPr>
              <a:t>何かお手伝いすることはありますか？</a:t>
            </a:r>
            <a:endParaRPr kumimoji="1" lang="ja-JP" altLang="en-US" sz="2000" dirty="0">
              <a:latin typeface="メイリオ" panose="020B0604030504040204" pitchFamily="50" charset="-128"/>
              <a:ea typeface="メイリオ" panose="020B0604030504040204" pitchFamily="50" charset="-128"/>
            </a:endParaRPr>
          </a:p>
        </p:txBody>
      </p:sp>
      <p:sp>
        <p:nvSpPr>
          <p:cNvPr id="10" name="テキスト ボックス 9"/>
          <p:cNvSpPr txBox="1"/>
          <p:nvPr/>
        </p:nvSpPr>
        <p:spPr>
          <a:xfrm>
            <a:off x="2332475" y="5841140"/>
            <a:ext cx="8364732" cy="707886"/>
          </a:xfrm>
          <a:prstGeom prst="rect">
            <a:avLst/>
          </a:prstGeom>
          <a:noFill/>
        </p:spPr>
        <p:txBody>
          <a:bodyPr wrap="square" rtlCol="0">
            <a:spAutoFit/>
          </a:bodyPr>
          <a:lstStyle/>
          <a:p>
            <a:r>
              <a:rPr lang="ja-JP" altLang="en-US" sz="4000" b="1" dirty="0" smtClean="0">
                <a:latin typeface="メイリオ" panose="020B0604030504040204" pitchFamily="50" charset="-128"/>
                <a:ea typeface="メイリオ" panose="020B0604030504040204" pitchFamily="50" charset="-128"/>
              </a:rPr>
              <a:t>そして、</a:t>
            </a:r>
            <a:r>
              <a:rPr lang="ja-JP" altLang="en-US" sz="4000" b="1" dirty="0" smtClean="0">
                <a:solidFill>
                  <a:srgbClr val="FF0000"/>
                </a:solidFill>
                <a:latin typeface="メイリオ" panose="020B0604030504040204" pitchFamily="50" charset="-128"/>
                <a:ea typeface="メイリオ" panose="020B0604030504040204" pitchFamily="50" charset="-128"/>
              </a:rPr>
              <a:t>「接遇技術」</a:t>
            </a:r>
            <a:r>
              <a:rPr lang="ja-JP" altLang="en-US" sz="4000" b="1" dirty="0" smtClean="0">
                <a:latin typeface="メイリオ" panose="020B0604030504040204" pitchFamily="50" charset="-128"/>
                <a:ea typeface="メイリオ" panose="020B0604030504040204" pitchFamily="50" charset="-128"/>
              </a:rPr>
              <a:t>を身に付ける</a:t>
            </a:r>
            <a:endParaRPr lang="ja-JP" altLang="en-US" sz="4000" b="1" dirty="0">
              <a:latin typeface="メイリオ" panose="020B0604030504040204" pitchFamily="50" charset="-128"/>
              <a:ea typeface="メイリオ" panose="020B0604030504040204" pitchFamily="50" charset="-128"/>
            </a:endParaRPr>
          </a:p>
        </p:txBody>
      </p:sp>
      <p:pic>
        <p:nvPicPr>
          <p:cNvPr id="11" name="図 10"/>
          <p:cNvPicPr>
            <a:picLocks noChangeAspect="1"/>
          </p:cNvPicPr>
          <p:nvPr/>
        </p:nvPicPr>
        <p:blipFill>
          <a:blip r:embed="rId4"/>
          <a:stretch>
            <a:fillRect/>
          </a:stretch>
        </p:blipFill>
        <p:spPr>
          <a:xfrm>
            <a:off x="5283946" y="200469"/>
            <a:ext cx="1421654" cy="1077481"/>
          </a:xfrm>
          <a:prstGeom prst="rect">
            <a:avLst/>
          </a:prstGeom>
        </p:spPr>
      </p:pic>
    </p:spTree>
    <p:extLst>
      <p:ext uri="{BB962C8B-B14F-4D97-AF65-F5344CB8AC3E}">
        <p14:creationId xmlns:p14="http://schemas.microsoft.com/office/powerpoint/2010/main" val="13782752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4626591" y="2838734"/>
            <a:ext cx="2262158" cy="923330"/>
          </a:xfrm>
          <a:prstGeom prst="rect">
            <a:avLst/>
          </a:prstGeom>
          <a:noFill/>
        </p:spPr>
        <p:txBody>
          <a:bodyPr wrap="none" rtlCol="0">
            <a:spAutoFit/>
          </a:bodyPr>
          <a:lstStyle/>
          <a:p>
            <a:r>
              <a:rPr kumimoji="1" lang="ja-JP" altLang="en-US" sz="5400" b="1" dirty="0">
                <a:latin typeface="メイリオ" panose="020B0604030504040204" pitchFamily="50" charset="-128"/>
                <a:ea typeface="メイリオ" panose="020B0604030504040204" pitchFamily="50" charset="-128"/>
              </a:rPr>
              <a:t>まとめ</a:t>
            </a:r>
          </a:p>
        </p:txBody>
      </p:sp>
    </p:spTree>
    <p:extLst>
      <p:ext uri="{BB962C8B-B14F-4D97-AF65-F5344CB8AC3E}">
        <p14:creationId xmlns:p14="http://schemas.microsoft.com/office/powerpoint/2010/main" val="9275051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3338972" y="1743957"/>
            <a:ext cx="5724644" cy="646331"/>
          </a:xfrm>
          <a:prstGeom prst="rect">
            <a:avLst/>
          </a:prstGeom>
          <a:noFill/>
        </p:spPr>
        <p:txBody>
          <a:bodyPr wrap="none" rtlCol="0">
            <a:spAutoFit/>
          </a:bodyPr>
          <a:lstStyle/>
          <a:p>
            <a:r>
              <a:rPr lang="ja-JP" altLang="en-US" sz="3600" b="1" dirty="0" smtClean="0">
                <a:latin typeface="メイリオ" panose="020B0604030504040204" pitchFamily="50" charset="-128"/>
                <a:ea typeface="メイリオ" panose="020B0604030504040204" pitchFamily="50" charset="-128"/>
              </a:rPr>
              <a:t>①　「バリア」はどこに？</a:t>
            </a:r>
            <a:endParaRPr kumimoji="1" lang="ja-JP" altLang="en-US" sz="3600" dirty="0">
              <a:latin typeface="メイリオ" panose="020B0604030504040204" pitchFamily="50" charset="-128"/>
              <a:ea typeface="メイリオ" panose="020B0604030504040204" pitchFamily="50" charset="-128"/>
            </a:endParaRPr>
          </a:p>
        </p:txBody>
      </p:sp>
      <p:sp>
        <p:nvSpPr>
          <p:cNvPr id="5" name="正方形/長方形 4"/>
          <p:cNvSpPr/>
          <p:nvPr/>
        </p:nvSpPr>
        <p:spPr>
          <a:xfrm>
            <a:off x="382386" y="2506666"/>
            <a:ext cx="11637818" cy="118440"/>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6" name="図 5"/>
          <p:cNvPicPr>
            <a:picLocks noChangeAspect="1"/>
          </p:cNvPicPr>
          <p:nvPr/>
        </p:nvPicPr>
        <p:blipFill>
          <a:blip r:embed="rId3"/>
          <a:stretch>
            <a:fillRect/>
          </a:stretch>
        </p:blipFill>
        <p:spPr>
          <a:xfrm>
            <a:off x="1765590" y="3457783"/>
            <a:ext cx="8884754" cy="2337414"/>
          </a:xfrm>
          <a:prstGeom prst="rect">
            <a:avLst/>
          </a:prstGeom>
        </p:spPr>
      </p:pic>
    </p:spTree>
    <p:extLst>
      <p:ext uri="{BB962C8B-B14F-4D97-AF65-F5344CB8AC3E}">
        <p14:creationId xmlns:p14="http://schemas.microsoft.com/office/powerpoint/2010/main" val="41804642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479319" y="572110"/>
            <a:ext cx="11726287" cy="1200329"/>
          </a:xfrm>
          <a:prstGeom prst="rect">
            <a:avLst/>
          </a:prstGeom>
          <a:noFill/>
        </p:spPr>
        <p:txBody>
          <a:bodyPr wrap="none" rtlCol="0">
            <a:spAutoFit/>
          </a:bodyPr>
          <a:lstStyle/>
          <a:p>
            <a:r>
              <a:rPr lang="ja-JP" altLang="en-US" sz="3600" b="1" dirty="0" smtClean="0">
                <a:latin typeface="メイリオ" panose="020B0604030504040204" pitchFamily="50" charset="-128"/>
                <a:ea typeface="メイリオ" panose="020B0604030504040204" pitchFamily="50" charset="-128"/>
              </a:rPr>
              <a:t>車両やサービスが</a:t>
            </a:r>
            <a:r>
              <a:rPr lang="ja-JP" altLang="en-US" sz="3600" b="1" dirty="0">
                <a:latin typeface="メイリオ" panose="020B0604030504040204" pitchFamily="50" charset="-128"/>
                <a:ea typeface="メイリオ" panose="020B0604030504040204" pitchFamily="50" charset="-128"/>
              </a:rPr>
              <a:t>、</a:t>
            </a:r>
            <a:r>
              <a:rPr lang="ja-JP" altLang="en-US" sz="3600" b="1" dirty="0" smtClean="0">
                <a:latin typeface="メイリオ" panose="020B0604030504040204" pitchFamily="50" charset="-128"/>
                <a:ea typeface="メイリオ" panose="020B0604030504040204" pitchFamily="50" charset="-128"/>
              </a:rPr>
              <a:t>高齢者や障害者の利用を前提に</a:t>
            </a:r>
          </a:p>
          <a:p>
            <a:r>
              <a:rPr lang="ja-JP" altLang="en-US" sz="3600" b="1" dirty="0">
                <a:latin typeface="メイリオ" panose="020B0604030504040204" pitchFamily="50" charset="-128"/>
                <a:ea typeface="メイリオ" panose="020B0604030504040204" pitchFamily="50" charset="-128"/>
              </a:rPr>
              <a:t>　</a:t>
            </a:r>
            <a:r>
              <a:rPr lang="ja-JP" altLang="en-US" sz="3600" b="1" dirty="0" smtClean="0">
                <a:latin typeface="メイリオ" panose="020B0604030504040204" pitchFamily="50" charset="-128"/>
                <a:ea typeface="メイリオ" panose="020B0604030504040204" pitchFamily="50" charset="-128"/>
              </a:rPr>
              <a:t>　　　　　　　　　</a:t>
            </a:r>
            <a:r>
              <a:rPr lang="ja-JP" altLang="en-US" sz="3600" b="1" u="sng" dirty="0" smtClean="0">
                <a:latin typeface="メイリオ" panose="020B0604030504040204" pitchFamily="50" charset="-128"/>
                <a:ea typeface="メイリオ" panose="020B0604030504040204" pitchFamily="50" charset="-128"/>
              </a:rPr>
              <a:t>作られているかを考えてみよう！</a:t>
            </a:r>
            <a:endParaRPr lang="ja-JP" altLang="en-US" sz="3600" b="1" u="sng" dirty="0">
              <a:latin typeface="メイリオ" panose="020B0604030504040204" pitchFamily="50" charset="-128"/>
              <a:ea typeface="メイリオ" panose="020B0604030504040204" pitchFamily="50" charset="-128"/>
            </a:endParaRPr>
          </a:p>
        </p:txBody>
      </p:sp>
      <p:sp>
        <p:nvSpPr>
          <p:cNvPr id="3" name="テキスト ボックス 2"/>
          <p:cNvSpPr txBox="1"/>
          <p:nvPr/>
        </p:nvSpPr>
        <p:spPr>
          <a:xfrm>
            <a:off x="479319" y="1640541"/>
            <a:ext cx="4185761" cy="461665"/>
          </a:xfrm>
          <a:prstGeom prst="rect">
            <a:avLst/>
          </a:prstGeom>
          <a:noFill/>
        </p:spPr>
        <p:txBody>
          <a:bodyPr wrap="none" rtlCol="0">
            <a:spAutoFit/>
          </a:bodyPr>
          <a:lstStyle/>
          <a:p>
            <a:r>
              <a:rPr kumimoji="1" lang="ja-JP" altLang="en-US" sz="2400" b="1" dirty="0">
                <a:solidFill>
                  <a:schemeClr val="accent5"/>
                </a:solidFill>
                <a:latin typeface="メイリオ" panose="020B0604030504040204" pitchFamily="50" charset="-128"/>
                <a:ea typeface="メイリオ" panose="020B0604030504040204" pitchFamily="50" charset="-128"/>
              </a:rPr>
              <a:t>ドライバーの皆さんのご意見</a:t>
            </a:r>
          </a:p>
        </p:txBody>
      </p:sp>
      <p:sp>
        <p:nvSpPr>
          <p:cNvPr id="4" name="正方形/長方形 3"/>
          <p:cNvSpPr/>
          <p:nvPr/>
        </p:nvSpPr>
        <p:spPr>
          <a:xfrm>
            <a:off x="1132764" y="2347415"/>
            <a:ext cx="10058400" cy="4135272"/>
          </a:xfrm>
          <a:prstGeom prst="rect">
            <a:avLst/>
          </a:prstGeom>
          <a:noFill/>
          <a:ln w="28575">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テキスト ボックス 4"/>
          <p:cNvSpPr txBox="1"/>
          <p:nvPr/>
        </p:nvSpPr>
        <p:spPr>
          <a:xfrm>
            <a:off x="1339242" y="2661827"/>
            <a:ext cx="492443" cy="2308324"/>
          </a:xfrm>
          <a:prstGeom prst="rect">
            <a:avLst/>
          </a:prstGeom>
          <a:noFill/>
        </p:spPr>
        <p:txBody>
          <a:bodyPr wrap="none" rtlCol="0">
            <a:spAutoFit/>
          </a:bodyPr>
          <a:lstStyle/>
          <a:p>
            <a:r>
              <a:rPr kumimoji="1" lang="ja-JP" altLang="en-US" sz="2400" dirty="0" smtClean="0">
                <a:latin typeface="メイリオ" panose="020B0604030504040204" pitchFamily="50" charset="-128"/>
                <a:ea typeface="メイリオ" panose="020B0604030504040204" pitchFamily="50" charset="-128"/>
              </a:rPr>
              <a:t>●</a:t>
            </a:r>
          </a:p>
          <a:p>
            <a:r>
              <a:rPr lang="ja-JP" altLang="en-US" sz="2400" dirty="0" smtClean="0">
                <a:latin typeface="メイリオ" panose="020B0604030504040204" pitchFamily="50" charset="-128"/>
                <a:ea typeface="メイリオ" panose="020B0604030504040204" pitchFamily="50" charset="-128"/>
              </a:rPr>
              <a:t>●</a:t>
            </a:r>
            <a:endParaRPr lang="ja-JP" altLang="en-US" sz="2400" dirty="0">
              <a:latin typeface="メイリオ" panose="020B0604030504040204" pitchFamily="50" charset="-128"/>
              <a:ea typeface="メイリオ" panose="020B0604030504040204" pitchFamily="50" charset="-128"/>
            </a:endParaRPr>
          </a:p>
          <a:p>
            <a:r>
              <a:rPr kumimoji="1" lang="ja-JP" altLang="en-US" sz="2400" dirty="0">
                <a:latin typeface="メイリオ" panose="020B0604030504040204" pitchFamily="50" charset="-128"/>
                <a:ea typeface="メイリオ" panose="020B0604030504040204" pitchFamily="50" charset="-128"/>
              </a:rPr>
              <a:t>●</a:t>
            </a:r>
          </a:p>
          <a:p>
            <a:r>
              <a:rPr lang="ja-JP" altLang="en-US" sz="2400" dirty="0">
                <a:latin typeface="メイリオ" panose="020B0604030504040204" pitchFamily="50" charset="-128"/>
                <a:ea typeface="メイリオ" panose="020B0604030504040204" pitchFamily="50" charset="-128"/>
              </a:rPr>
              <a:t>●</a:t>
            </a:r>
          </a:p>
          <a:p>
            <a:r>
              <a:rPr kumimoji="1" lang="ja-JP" altLang="en-US" sz="2400" dirty="0">
                <a:latin typeface="メイリオ" panose="020B0604030504040204" pitchFamily="50" charset="-128"/>
                <a:ea typeface="メイリオ" panose="020B0604030504040204" pitchFamily="50" charset="-128"/>
              </a:rPr>
              <a:t>●</a:t>
            </a:r>
          </a:p>
          <a:p>
            <a:r>
              <a:rPr lang="ja-JP" altLang="en-US" sz="2400" dirty="0">
                <a:latin typeface="メイリオ" panose="020B0604030504040204" pitchFamily="50" charset="-128"/>
                <a:ea typeface="メイリオ" panose="020B0604030504040204" pitchFamily="50" charset="-128"/>
              </a:rPr>
              <a:t>●</a:t>
            </a:r>
            <a:endParaRPr kumimoji="1" lang="ja-JP" altLang="en-US" sz="2400"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31326899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479319" y="1640541"/>
            <a:ext cx="3570208" cy="461665"/>
          </a:xfrm>
          <a:prstGeom prst="rect">
            <a:avLst/>
          </a:prstGeom>
          <a:noFill/>
        </p:spPr>
        <p:txBody>
          <a:bodyPr wrap="none" rtlCol="0">
            <a:spAutoFit/>
          </a:bodyPr>
          <a:lstStyle/>
          <a:p>
            <a:r>
              <a:rPr kumimoji="1" lang="ja-JP" altLang="en-US" sz="2400" b="1" dirty="0">
                <a:solidFill>
                  <a:schemeClr val="accent5"/>
                </a:solidFill>
                <a:latin typeface="メイリオ" panose="020B0604030504040204" pitchFamily="50" charset="-128"/>
                <a:ea typeface="メイリオ" panose="020B0604030504040204" pitchFamily="50" charset="-128"/>
              </a:rPr>
              <a:t>障害のある方々のご意見</a:t>
            </a:r>
          </a:p>
        </p:txBody>
      </p:sp>
      <p:sp>
        <p:nvSpPr>
          <p:cNvPr id="4" name="テキスト ボックス 3"/>
          <p:cNvSpPr txBox="1"/>
          <p:nvPr/>
        </p:nvSpPr>
        <p:spPr>
          <a:xfrm>
            <a:off x="846872" y="2398058"/>
            <a:ext cx="4185761" cy="2308324"/>
          </a:xfrm>
          <a:prstGeom prst="rect">
            <a:avLst/>
          </a:prstGeom>
          <a:noFill/>
        </p:spPr>
        <p:txBody>
          <a:bodyPr wrap="none" rtlCol="0">
            <a:spAutoFit/>
          </a:bodyPr>
          <a:lstStyle/>
          <a:p>
            <a:r>
              <a:rPr kumimoji="1" lang="ja-JP" altLang="en-US" sz="2400" dirty="0">
                <a:latin typeface="メイリオ" panose="020B0604030504040204" pitchFamily="50" charset="-128"/>
                <a:ea typeface="メイリオ" panose="020B0604030504040204" pitchFamily="50" charset="-128"/>
              </a:rPr>
              <a:t>●乗車拒否をされてしまった</a:t>
            </a:r>
          </a:p>
          <a:p>
            <a:r>
              <a:rPr lang="ja-JP" altLang="en-US" sz="2400" dirty="0">
                <a:latin typeface="メイリオ" panose="020B0604030504040204" pitchFamily="50" charset="-128"/>
                <a:ea typeface="メイリオ" panose="020B0604030504040204" pitchFamily="50" charset="-128"/>
              </a:rPr>
              <a:t>●</a:t>
            </a:r>
          </a:p>
          <a:p>
            <a:r>
              <a:rPr kumimoji="1" lang="ja-JP" altLang="en-US" sz="2400" dirty="0">
                <a:latin typeface="メイリオ" panose="020B0604030504040204" pitchFamily="50" charset="-128"/>
                <a:ea typeface="メイリオ" panose="020B0604030504040204" pitchFamily="50" charset="-128"/>
              </a:rPr>
              <a:t>●</a:t>
            </a:r>
          </a:p>
          <a:p>
            <a:r>
              <a:rPr lang="ja-JP" altLang="en-US" sz="2400" dirty="0">
                <a:latin typeface="メイリオ" panose="020B0604030504040204" pitchFamily="50" charset="-128"/>
                <a:ea typeface="メイリオ" panose="020B0604030504040204" pitchFamily="50" charset="-128"/>
              </a:rPr>
              <a:t>●</a:t>
            </a:r>
          </a:p>
          <a:p>
            <a:r>
              <a:rPr kumimoji="1" lang="ja-JP" altLang="en-US" sz="2400" dirty="0">
                <a:latin typeface="メイリオ" panose="020B0604030504040204" pitchFamily="50" charset="-128"/>
                <a:ea typeface="メイリオ" panose="020B0604030504040204" pitchFamily="50" charset="-128"/>
              </a:rPr>
              <a:t>●</a:t>
            </a:r>
          </a:p>
          <a:p>
            <a:r>
              <a:rPr lang="ja-JP" altLang="en-US" sz="2400" dirty="0">
                <a:latin typeface="メイリオ" panose="020B0604030504040204" pitchFamily="50" charset="-128"/>
                <a:ea typeface="メイリオ" panose="020B0604030504040204" pitchFamily="50" charset="-128"/>
              </a:rPr>
              <a:t>●</a:t>
            </a:r>
            <a:endParaRPr kumimoji="1" lang="ja-JP" altLang="en-US" sz="2400" dirty="0">
              <a:latin typeface="メイリオ" panose="020B0604030504040204" pitchFamily="50" charset="-128"/>
              <a:ea typeface="メイリオ" panose="020B0604030504040204" pitchFamily="50" charset="-128"/>
            </a:endParaRPr>
          </a:p>
        </p:txBody>
      </p:sp>
      <p:sp>
        <p:nvSpPr>
          <p:cNvPr id="6" name="テキスト ボックス 5"/>
          <p:cNvSpPr txBox="1"/>
          <p:nvPr/>
        </p:nvSpPr>
        <p:spPr>
          <a:xfrm>
            <a:off x="479319" y="572110"/>
            <a:ext cx="11726287" cy="1200329"/>
          </a:xfrm>
          <a:prstGeom prst="rect">
            <a:avLst/>
          </a:prstGeom>
          <a:noFill/>
        </p:spPr>
        <p:txBody>
          <a:bodyPr wrap="none" rtlCol="0">
            <a:spAutoFit/>
          </a:bodyPr>
          <a:lstStyle/>
          <a:p>
            <a:r>
              <a:rPr lang="ja-JP" altLang="en-US" sz="3600" b="1" dirty="0" smtClean="0">
                <a:latin typeface="メイリオ" panose="020B0604030504040204" pitchFamily="50" charset="-128"/>
                <a:ea typeface="メイリオ" panose="020B0604030504040204" pitchFamily="50" charset="-128"/>
              </a:rPr>
              <a:t>車両やサービスが</a:t>
            </a:r>
            <a:r>
              <a:rPr lang="ja-JP" altLang="en-US" sz="3600" b="1" dirty="0">
                <a:latin typeface="メイリオ" panose="020B0604030504040204" pitchFamily="50" charset="-128"/>
                <a:ea typeface="メイリオ" panose="020B0604030504040204" pitchFamily="50" charset="-128"/>
              </a:rPr>
              <a:t>、</a:t>
            </a:r>
            <a:r>
              <a:rPr lang="ja-JP" altLang="en-US" sz="3600" b="1" dirty="0" smtClean="0">
                <a:latin typeface="メイリオ" panose="020B0604030504040204" pitchFamily="50" charset="-128"/>
                <a:ea typeface="メイリオ" panose="020B0604030504040204" pitchFamily="50" charset="-128"/>
              </a:rPr>
              <a:t>高齢者や障害者の利用を前提に</a:t>
            </a:r>
          </a:p>
          <a:p>
            <a:r>
              <a:rPr lang="ja-JP" altLang="en-US" sz="3600" b="1" dirty="0">
                <a:latin typeface="メイリオ" panose="020B0604030504040204" pitchFamily="50" charset="-128"/>
                <a:ea typeface="メイリオ" panose="020B0604030504040204" pitchFamily="50" charset="-128"/>
              </a:rPr>
              <a:t>　</a:t>
            </a:r>
            <a:r>
              <a:rPr lang="ja-JP" altLang="en-US" sz="3600" b="1" dirty="0" smtClean="0">
                <a:latin typeface="メイリオ" panose="020B0604030504040204" pitchFamily="50" charset="-128"/>
                <a:ea typeface="メイリオ" panose="020B0604030504040204" pitchFamily="50" charset="-128"/>
              </a:rPr>
              <a:t>　　　　　　　　　</a:t>
            </a:r>
            <a:r>
              <a:rPr lang="ja-JP" altLang="en-US" sz="3600" b="1" u="sng" dirty="0" smtClean="0">
                <a:latin typeface="メイリオ" panose="020B0604030504040204" pitchFamily="50" charset="-128"/>
                <a:ea typeface="メイリオ" panose="020B0604030504040204" pitchFamily="50" charset="-128"/>
              </a:rPr>
              <a:t>作られているかを考えてみよう！</a:t>
            </a:r>
            <a:endParaRPr lang="ja-JP" altLang="en-US" sz="3600" b="1" u="sng"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15049821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6481189" y="1497105"/>
            <a:ext cx="4185761" cy="2308324"/>
          </a:xfrm>
          <a:prstGeom prst="rect">
            <a:avLst/>
          </a:prstGeom>
          <a:noFill/>
        </p:spPr>
        <p:txBody>
          <a:bodyPr wrap="none" rtlCol="0">
            <a:spAutoFit/>
          </a:bodyPr>
          <a:lstStyle/>
          <a:p>
            <a:r>
              <a:rPr kumimoji="1" lang="ja-JP" altLang="en-US" sz="2400" dirty="0">
                <a:latin typeface="メイリオ" panose="020B0604030504040204" pitchFamily="50" charset="-128"/>
                <a:ea typeface="メイリオ" panose="020B0604030504040204" pitchFamily="50" charset="-128"/>
              </a:rPr>
              <a:t>●乗車拒否をされてしまった</a:t>
            </a:r>
          </a:p>
          <a:p>
            <a:r>
              <a:rPr lang="ja-JP" altLang="en-US" sz="2400" dirty="0">
                <a:latin typeface="メイリオ" panose="020B0604030504040204" pitchFamily="50" charset="-128"/>
                <a:ea typeface="メイリオ" panose="020B0604030504040204" pitchFamily="50" charset="-128"/>
              </a:rPr>
              <a:t>●</a:t>
            </a:r>
          </a:p>
          <a:p>
            <a:r>
              <a:rPr kumimoji="1" lang="ja-JP" altLang="en-US" sz="2400" dirty="0">
                <a:latin typeface="メイリオ" panose="020B0604030504040204" pitchFamily="50" charset="-128"/>
                <a:ea typeface="メイリオ" panose="020B0604030504040204" pitchFamily="50" charset="-128"/>
              </a:rPr>
              <a:t>●</a:t>
            </a:r>
          </a:p>
          <a:p>
            <a:r>
              <a:rPr lang="ja-JP" altLang="en-US" sz="2400" dirty="0">
                <a:latin typeface="メイリオ" panose="020B0604030504040204" pitchFamily="50" charset="-128"/>
                <a:ea typeface="メイリオ" panose="020B0604030504040204" pitchFamily="50" charset="-128"/>
              </a:rPr>
              <a:t>●</a:t>
            </a:r>
          </a:p>
          <a:p>
            <a:r>
              <a:rPr kumimoji="1" lang="ja-JP" altLang="en-US" sz="2400" dirty="0">
                <a:latin typeface="メイリオ" panose="020B0604030504040204" pitchFamily="50" charset="-128"/>
                <a:ea typeface="メイリオ" panose="020B0604030504040204" pitchFamily="50" charset="-128"/>
              </a:rPr>
              <a:t>●</a:t>
            </a:r>
          </a:p>
          <a:p>
            <a:r>
              <a:rPr lang="ja-JP" altLang="en-US" sz="2400" dirty="0">
                <a:latin typeface="メイリオ" panose="020B0604030504040204" pitchFamily="50" charset="-128"/>
                <a:ea typeface="メイリオ" panose="020B0604030504040204" pitchFamily="50" charset="-128"/>
              </a:rPr>
              <a:t>●</a:t>
            </a:r>
            <a:endParaRPr kumimoji="1" lang="ja-JP" altLang="en-US" sz="2400" dirty="0">
              <a:latin typeface="メイリオ" panose="020B0604030504040204" pitchFamily="50" charset="-128"/>
              <a:ea typeface="メイリオ" panose="020B0604030504040204" pitchFamily="50" charset="-128"/>
            </a:endParaRPr>
          </a:p>
        </p:txBody>
      </p:sp>
      <p:sp>
        <p:nvSpPr>
          <p:cNvPr id="3" name="テキスト ボックス 2"/>
          <p:cNvSpPr txBox="1"/>
          <p:nvPr/>
        </p:nvSpPr>
        <p:spPr>
          <a:xfrm>
            <a:off x="828943" y="712694"/>
            <a:ext cx="4185761" cy="461665"/>
          </a:xfrm>
          <a:prstGeom prst="rect">
            <a:avLst/>
          </a:prstGeom>
          <a:noFill/>
        </p:spPr>
        <p:txBody>
          <a:bodyPr wrap="none" rtlCol="0">
            <a:spAutoFit/>
          </a:bodyPr>
          <a:lstStyle/>
          <a:p>
            <a:r>
              <a:rPr kumimoji="1" lang="ja-JP" altLang="en-US" sz="2400" b="1" dirty="0">
                <a:solidFill>
                  <a:schemeClr val="accent5"/>
                </a:solidFill>
                <a:latin typeface="メイリオ" panose="020B0604030504040204" pitchFamily="50" charset="-128"/>
                <a:ea typeface="メイリオ" panose="020B0604030504040204" pitchFamily="50" charset="-128"/>
              </a:rPr>
              <a:t>ドライバーの皆さんのご意見</a:t>
            </a:r>
          </a:p>
        </p:txBody>
      </p:sp>
      <p:sp>
        <p:nvSpPr>
          <p:cNvPr id="4" name="テキスト ボックス 3"/>
          <p:cNvSpPr txBox="1"/>
          <p:nvPr/>
        </p:nvSpPr>
        <p:spPr>
          <a:xfrm>
            <a:off x="6947354" y="712694"/>
            <a:ext cx="3570208" cy="461665"/>
          </a:xfrm>
          <a:prstGeom prst="rect">
            <a:avLst/>
          </a:prstGeom>
          <a:noFill/>
        </p:spPr>
        <p:txBody>
          <a:bodyPr wrap="none" rtlCol="0">
            <a:spAutoFit/>
          </a:bodyPr>
          <a:lstStyle/>
          <a:p>
            <a:r>
              <a:rPr kumimoji="1" lang="ja-JP" altLang="en-US" sz="2400" b="1" dirty="0">
                <a:solidFill>
                  <a:schemeClr val="accent5"/>
                </a:solidFill>
                <a:latin typeface="メイリオ" panose="020B0604030504040204" pitchFamily="50" charset="-128"/>
                <a:ea typeface="メイリオ" panose="020B0604030504040204" pitchFamily="50" charset="-128"/>
              </a:rPr>
              <a:t>障害のある方々のご意見</a:t>
            </a:r>
          </a:p>
        </p:txBody>
      </p:sp>
      <p:sp>
        <p:nvSpPr>
          <p:cNvPr id="6" name="テキスト ボックス 5"/>
          <p:cNvSpPr txBox="1"/>
          <p:nvPr/>
        </p:nvSpPr>
        <p:spPr>
          <a:xfrm>
            <a:off x="972377" y="1497105"/>
            <a:ext cx="492443" cy="2308324"/>
          </a:xfrm>
          <a:prstGeom prst="rect">
            <a:avLst/>
          </a:prstGeom>
          <a:noFill/>
        </p:spPr>
        <p:txBody>
          <a:bodyPr wrap="none" rtlCol="0">
            <a:spAutoFit/>
          </a:bodyPr>
          <a:lstStyle/>
          <a:p>
            <a:r>
              <a:rPr kumimoji="1" lang="ja-JP" altLang="en-US" sz="2400" dirty="0">
                <a:latin typeface="メイリオ" panose="020B0604030504040204" pitchFamily="50" charset="-128"/>
                <a:ea typeface="メイリオ" panose="020B0604030504040204" pitchFamily="50" charset="-128"/>
              </a:rPr>
              <a:t>●</a:t>
            </a:r>
          </a:p>
          <a:p>
            <a:r>
              <a:rPr lang="ja-JP" altLang="en-US" sz="2400" dirty="0">
                <a:latin typeface="メイリオ" panose="020B0604030504040204" pitchFamily="50" charset="-128"/>
                <a:ea typeface="メイリオ" panose="020B0604030504040204" pitchFamily="50" charset="-128"/>
              </a:rPr>
              <a:t>●</a:t>
            </a:r>
          </a:p>
          <a:p>
            <a:r>
              <a:rPr kumimoji="1" lang="ja-JP" altLang="en-US" sz="2400" dirty="0">
                <a:latin typeface="メイリオ" panose="020B0604030504040204" pitchFamily="50" charset="-128"/>
                <a:ea typeface="メイリオ" panose="020B0604030504040204" pitchFamily="50" charset="-128"/>
              </a:rPr>
              <a:t>●</a:t>
            </a:r>
          </a:p>
          <a:p>
            <a:r>
              <a:rPr lang="ja-JP" altLang="en-US" sz="2400" dirty="0">
                <a:latin typeface="メイリオ" panose="020B0604030504040204" pitchFamily="50" charset="-128"/>
                <a:ea typeface="メイリオ" panose="020B0604030504040204" pitchFamily="50" charset="-128"/>
              </a:rPr>
              <a:t>●</a:t>
            </a:r>
          </a:p>
          <a:p>
            <a:r>
              <a:rPr kumimoji="1" lang="ja-JP" altLang="en-US" sz="2400" dirty="0">
                <a:latin typeface="メイリオ" panose="020B0604030504040204" pitchFamily="50" charset="-128"/>
                <a:ea typeface="メイリオ" panose="020B0604030504040204" pitchFamily="50" charset="-128"/>
              </a:rPr>
              <a:t>●</a:t>
            </a:r>
          </a:p>
          <a:p>
            <a:r>
              <a:rPr lang="ja-JP" altLang="en-US" sz="2400" dirty="0">
                <a:latin typeface="メイリオ" panose="020B0604030504040204" pitchFamily="50" charset="-128"/>
                <a:ea typeface="メイリオ" panose="020B0604030504040204" pitchFamily="50" charset="-128"/>
              </a:rPr>
              <a:t>●</a:t>
            </a:r>
            <a:endParaRPr kumimoji="1" lang="ja-JP" altLang="en-US" sz="2400"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42660962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1030648" y="3624593"/>
            <a:ext cx="10341293" cy="1200329"/>
          </a:xfrm>
          <a:prstGeom prst="rect">
            <a:avLst/>
          </a:prstGeom>
          <a:noFill/>
        </p:spPr>
        <p:txBody>
          <a:bodyPr wrap="none" rtlCol="0">
            <a:spAutoFit/>
          </a:bodyPr>
          <a:lstStyle/>
          <a:p>
            <a:r>
              <a:rPr lang="ja-JP" altLang="en-US" sz="3600" b="1" dirty="0">
                <a:solidFill>
                  <a:schemeClr val="accent2"/>
                </a:solidFill>
                <a:latin typeface="メイリオ" panose="020B0604030504040204" pitchFamily="50" charset="-128"/>
                <a:ea typeface="メイリオ" panose="020B0604030504040204" pitchFamily="50" charset="-128"/>
              </a:rPr>
              <a:t>実例の再現</a:t>
            </a:r>
            <a:r>
              <a:rPr lang="ja-JP" altLang="en-US" sz="3600" b="1" dirty="0">
                <a:latin typeface="メイリオ" panose="020B0604030504040204" pitchFamily="50" charset="-128"/>
                <a:ea typeface="メイリオ" panose="020B0604030504040204" pitchFamily="50" charset="-128"/>
              </a:rPr>
              <a:t>をしてみます。</a:t>
            </a:r>
          </a:p>
          <a:p>
            <a:r>
              <a:rPr lang="ja-JP" altLang="en-US" sz="3600" b="1" dirty="0">
                <a:latin typeface="メイリオ" panose="020B0604030504040204" pitchFamily="50" charset="-128"/>
                <a:ea typeface="メイリオ" panose="020B0604030504040204" pitchFamily="50" charset="-128"/>
              </a:rPr>
              <a:t>問題と思ったところをメモしておいてください！</a:t>
            </a:r>
          </a:p>
        </p:txBody>
      </p:sp>
      <p:sp>
        <p:nvSpPr>
          <p:cNvPr id="4" name="テキスト ボックス 3"/>
          <p:cNvSpPr txBox="1"/>
          <p:nvPr/>
        </p:nvSpPr>
        <p:spPr>
          <a:xfrm>
            <a:off x="2069757" y="1429788"/>
            <a:ext cx="8648521" cy="646331"/>
          </a:xfrm>
          <a:prstGeom prst="rect">
            <a:avLst/>
          </a:prstGeom>
          <a:noFill/>
        </p:spPr>
        <p:txBody>
          <a:bodyPr wrap="none" rtlCol="0">
            <a:spAutoFit/>
          </a:bodyPr>
          <a:lstStyle/>
          <a:p>
            <a:r>
              <a:rPr lang="ja-JP" altLang="en-US" sz="3600" b="1" dirty="0">
                <a:latin typeface="メイリオ" panose="020B0604030504040204" pitchFamily="50" charset="-128"/>
                <a:ea typeface="メイリオ" panose="020B0604030504040204" pitchFamily="50" charset="-128"/>
              </a:rPr>
              <a:t>②</a:t>
            </a:r>
            <a:r>
              <a:rPr lang="ja-JP" altLang="ja-JP" sz="3600" b="1" dirty="0">
                <a:latin typeface="メイリオ" panose="020B0604030504040204" pitchFamily="50" charset="-128"/>
                <a:ea typeface="メイリオ" panose="020B0604030504040204" pitchFamily="50" charset="-128"/>
              </a:rPr>
              <a:t> </a:t>
            </a:r>
            <a:r>
              <a:rPr lang="ja-JP" altLang="en-US" sz="3600" b="1" dirty="0" smtClean="0">
                <a:latin typeface="メイリオ" panose="020B0604030504040204" pitchFamily="50" charset="-128"/>
                <a:ea typeface="メイリオ" panose="020B0604030504040204" pitchFamily="50" charset="-128"/>
              </a:rPr>
              <a:t>接遇場面の問題を考えて</a:t>
            </a:r>
            <a:r>
              <a:rPr lang="ja-JP" altLang="en-US" sz="3600" b="1" dirty="0">
                <a:latin typeface="メイリオ" panose="020B0604030504040204" pitchFamily="50" charset="-128"/>
                <a:ea typeface="メイリオ" panose="020B0604030504040204" pitchFamily="50" charset="-128"/>
              </a:rPr>
              <a:t>みましょう！</a:t>
            </a:r>
            <a:endParaRPr kumimoji="1" lang="ja-JP" altLang="en-US" sz="3600" dirty="0">
              <a:latin typeface="メイリオ" panose="020B0604030504040204" pitchFamily="50" charset="-128"/>
              <a:ea typeface="メイリオ" panose="020B0604030504040204" pitchFamily="50" charset="-128"/>
            </a:endParaRPr>
          </a:p>
        </p:txBody>
      </p:sp>
      <p:sp>
        <p:nvSpPr>
          <p:cNvPr id="5" name="正方形/長方形 4"/>
          <p:cNvSpPr/>
          <p:nvPr/>
        </p:nvSpPr>
        <p:spPr>
          <a:xfrm>
            <a:off x="382386" y="2192497"/>
            <a:ext cx="11637818" cy="118440"/>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4378584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図 2"/>
          <p:cNvPicPr>
            <a:picLocks noChangeAspect="1"/>
          </p:cNvPicPr>
          <p:nvPr/>
        </p:nvPicPr>
        <p:blipFill>
          <a:blip r:embed="rId4"/>
          <a:stretch>
            <a:fillRect/>
          </a:stretch>
        </p:blipFill>
        <p:spPr>
          <a:xfrm>
            <a:off x="3064642" y="1989256"/>
            <a:ext cx="6304762" cy="3390476"/>
          </a:xfrm>
          <a:prstGeom prst="rect">
            <a:avLst/>
          </a:prstGeom>
        </p:spPr>
      </p:pic>
      <p:sp>
        <p:nvSpPr>
          <p:cNvPr id="5" name="角丸四角形吹き出し 4"/>
          <p:cNvSpPr/>
          <p:nvPr/>
        </p:nvSpPr>
        <p:spPr>
          <a:xfrm>
            <a:off x="268941" y="632012"/>
            <a:ext cx="4020671" cy="1357244"/>
          </a:xfrm>
          <a:prstGeom prst="wedgeRoundRectCallout">
            <a:avLst>
              <a:gd name="adj1" fmla="val 40371"/>
              <a:gd name="adj2" fmla="val 90241"/>
              <a:gd name="adj3" fmla="val 16667"/>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角丸四角形吹き出し 6"/>
          <p:cNvSpPr/>
          <p:nvPr/>
        </p:nvSpPr>
        <p:spPr>
          <a:xfrm>
            <a:off x="7862813" y="5379732"/>
            <a:ext cx="4020671" cy="980727"/>
          </a:xfrm>
          <a:prstGeom prst="wedgeRoundRectCallout">
            <a:avLst>
              <a:gd name="adj1" fmla="val -39562"/>
              <a:gd name="adj2" fmla="val -101117"/>
              <a:gd name="adj3" fmla="val 16667"/>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テキスト ボックス 3"/>
          <p:cNvSpPr txBox="1"/>
          <p:nvPr/>
        </p:nvSpPr>
        <p:spPr>
          <a:xfrm>
            <a:off x="497541" y="1035423"/>
            <a:ext cx="3416320" cy="646331"/>
          </a:xfrm>
          <a:prstGeom prst="rect">
            <a:avLst/>
          </a:prstGeom>
          <a:noFill/>
        </p:spPr>
        <p:txBody>
          <a:bodyPr wrap="none" rtlCol="0">
            <a:spAutoFit/>
          </a:bodyPr>
          <a:lstStyle/>
          <a:p>
            <a:r>
              <a:rPr kumimoji="1" lang="ja-JP" altLang="en-US" dirty="0">
                <a:latin typeface="メイリオ" panose="020B0604030504040204" pitchFamily="50" charset="-128"/>
                <a:ea typeface="メイリオ" panose="020B0604030504040204" pitchFamily="50" charset="-128"/>
              </a:rPr>
              <a:t>設備がない</a:t>
            </a:r>
          </a:p>
          <a:p>
            <a:r>
              <a:rPr lang="ja-JP" altLang="en-US" dirty="0">
                <a:latin typeface="メイリオ" panose="020B0604030504040204" pitchFamily="50" charset="-128"/>
                <a:ea typeface="メイリオ" panose="020B0604030504040204" pitchFamily="50" charset="-128"/>
              </a:rPr>
              <a:t>ＵＤタクシーでも時間がかかる</a:t>
            </a:r>
            <a:endParaRPr kumimoji="1" lang="ja-JP" altLang="en-US" dirty="0">
              <a:latin typeface="メイリオ" panose="020B0604030504040204" pitchFamily="50" charset="-128"/>
              <a:ea typeface="メイリオ" panose="020B0604030504040204" pitchFamily="50" charset="-128"/>
            </a:endParaRPr>
          </a:p>
        </p:txBody>
      </p:sp>
      <p:sp>
        <p:nvSpPr>
          <p:cNvPr id="6" name="テキスト ボックス 5"/>
          <p:cNvSpPr txBox="1"/>
          <p:nvPr/>
        </p:nvSpPr>
        <p:spPr>
          <a:xfrm>
            <a:off x="8023800" y="5783143"/>
            <a:ext cx="3647152" cy="369332"/>
          </a:xfrm>
          <a:prstGeom prst="rect">
            <a:avLst/>
          </a:prstGeom>
          <a:noFill/>
        </p:spPr>
        <p:txBody>
          <a:bodyPr wrap="none" rtlCol="0">
            <a:spAutoFit/>
          </a:bodyPr>
          <a:lstStyle/>
          <a:p>
            <a:r>
              <a:rPr lang="ja-JP" altLang="en-US" dirty="0">
                <a:latin typeface="メイリオ" panose="020B0604030504040204" pitchFamily="50" charset="-128"/>
                <a:ea typeface="メイリオ" panose="020B0604030504040204" pitchFamily="50" charset="-128"/>
              </a:rPr>
              <a:t>「障害</a:t>
            </a:r>
            <a:r>
              <a:rPr lang="ja-JP" altLang="en-US" dirty="0" smtClean="0">
                <a:latin typeface="メイリオ" panose="020B0604030504040204" pitchFamily="50" charset="-128"/>
                <a:ea typeface="メイリオ" panose="020B0604030504040204" pitchFamily="50" charset="-128"/>
              </a:rPr>
              <a:t>」のあること自体が</a:t>
            </a:r>
            <a:r>
              <a:rPr lang="ja-JP" altLang="en-US" dirty="0">
                <a:latin typeface="メイリオ" panose="020B0604030504040204" pitchFamily="50" charset="-128"/>
                <a:ea typeface="メイリオ" panose="020B0604030504040204" pitchFamily="50" charset="-128"/>
              </a:rPr>
              <a:t>問題？</a:t>
            </a:r>
          </a:p>
        </p:txBody>
      </p:sp>
      <p:sp>
        <p:nvSpPr>
          <p:cNvPr id="8" name="テキスト ボックス 7"/>
          <p:cNvSpPr txBox="1"/>
          <p:nvPr/>
        </p:nvSpPr>
        <p:spPr>
          <a:xfrm>
            <a:off x="346904" y="4375121"/>
            <a:ext cx="3057247" cy="523220"/>
          </a:xfrm>
          <a:prstGeom prst="rect">
            <a:avLst/>
          </a:prstGeom>
          <a:noFill/>
        </p:spPr>
        <p:txBody>
          <a:bodyPr wrap="none" rtlCol="0">
            <a:spAutoFit/>
          </a:bodyPr>
          <a:lstStyle/>
          <a:p>
            <a:r>
              <a:rPr kumimoji="1" lang="ja-JP" altLang="en-US" sz="2800" b="1" dirty="0">
                <a:latin typeface="メイリオ" panose="020B0604030504040204" pitchFamily="50" charset="-128"/>
                <a:ea typeface="メイリオ" panose="020B0604030504040204" pitchFamily="50" charset="-128"/>
              </a:rPr>
              <a:t>どう解決するか？</a:t>
            </a:r>
          </a:p>
        </p:txBody>
      </p:sp>
      <p:graphicFrame>
        <p:nvGraphicFramePr>
          <p:cNvPr id="9" name="オブジェクト 8"/>
          <p:cNvGraphicFramePr>
            <a:graphicFrameLocks noChangeAspect="1"/>
          </p:cNvGraphicFramePr>
          <p:nvPr>
            <p:extLst>
              <p:ext uri="{D42A27DB-BD31-4B8C-83A1-F6EECF244321}">
                <p14:modId xmlns:p14="http://schemas.microsoft.com/office/powerpoint/2010/main" val="2814997500"/>
              </p:ext>
            </p:extLst>
          </p:nvPr>
        </p:nvGraphicFramePr>
        <p:xfrm>
          <a:off x="1072461" y="4898341"/>
          <a:ext cx="1400126" cy="1769604"/>
        </p:xfrm>
        <a:graphic>
          <a:graphicData uri="http://schemas.openxmlformats.org/presentationml/2006/ole">
            <mc:AlternateContent xmlns:mc="http://schemas.openxmlformats.org/markup-compatibility/2006">
              <mc:Choice xmlns:v="urn:schemas-microsoft-com:vml" Requires="v">
                <p:oleObj spid="_x0000_s3093" r:id="rId5" imgW="3656880" imgH="4622040" progId="">
                  <p:embed/>
                </p:oleObj>
              </mc:Choice>
              <mc:Fallback>
                <p:oleObj r:id="rId5" imgW="3656880" imgH="4622040" progId="">
                  <p:embed/>
                  <p:pic>
                    <p:nvPicPr>
                      <p:cNvPr id="4" name="オブジェクト 3"/>
                      <p:cNvPicPr/>
                      <p:nvPr/>
                    </p:nvPicPr>
                    <p:blipFill>
                      <a:blip r:embed="rId6"/>
                      <a:stretch>
                        <a:fillRect/>
                      </a:stretch>
                    </p:blipFill>
                    <p:spPr>
                      <a:xfrm>
                        <a:off x="1072461" y="4898341"/>
                        <a:ext cx="1400126" cy="1769604"/>
                      </a:xfrm>
                      <a:prstGeom prst="rect">
                        <a:avLst/>
                      </a:prstGeom>
                    </p:spPr>
                  </p:pic>
                </p:oleObj>
              </mc:Fallback>
            </mc:AlternateContent>
          </a:graphicData>
        </a:graphic>
      </p:graphicFrame>
    </p:spTree>
    <p:extLst>
      <p:ext uri="{BB962C8B-B14F-4D97-AF65-F5344CB8AC3E}">
        <p14:creationId xmlns:p14="http://schemas.microsoft.com/office/powerpoint/2010/main" val="8618898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1769017" y="1485716"/>
            <a:ext cx="9623147" cy="1569660"/>
          </a:xfrm>
          <a:prstGeom prst="rect">
            <a:avLst/>
          </a:prstGeom>
          <a:noFill/>
        </p:spPr>
        <p:txBody>
          <a:bodyPr wrap="none" rtlCol="0">
            <a:spAutoFit/>
          </a:bodyPr>
          <a:lstStyle/>
          <a:p>
            <a:r>
              <a:rPr lang="ja-JP" altLang="en-US" sz="3200" b="1" dirty="0" smtClean="0">
                <a:latin typeface="メイリオ" panose="020B0604030504040204" pitchFamily="50" charset="-128"/>
                <a:ea typeface="メイリオ" panose="020B0604030504040204" pitchFamily="50" charset="-128"/>
              </a:rPr>
              <a:t>この人に障害のあること</a:t>
            </a:r>
            <a:r>
              <a:rPr lang="ja-JP" altLang="en-US" sz="3200" b="1" dirty="0">
                <a:latin typeface="メイリオ" panose="020B0604030504040204" pitchFamily="50" charset="-128"/>
                <a:ea typeface="メイリオ" panose="020B0604030504040204" pitchFamily="50" charset="-128"/>
              </a:rPr>
              <a:t>がバリア</a:t>
            </a:r>
            <a:r>
              <a:rPr lang="ja-JP" altLang="en-US" sz="3200" b="1" dirty="0" smtClean="0">
                <a:latin typeface="メイリオ" panose="020B0604030504040204" pitchFamily="50" charset="-128"/>
                <a:ea typeface="メイリオ" panose="020B0604030504040204" pitchFamily="50" charset="-128"/>
              </a:rPr>
              <a:t>？</a:t>
            </a:r>
          </a:p>
          <a:p>
            <a:r>
              <a:rPr lang="ja-JP" altLang="en-US" sz="3200" b="1" dirty="0" smtClean="0">
                <a:latin typeface="メイリオ" panose="020B0604030504040204" pitchFamily="50" charset="-128"/>
                <a:ea typeface="メイリオ" panose="020B0604030504040204" pitchFamily="50" charset="-128"/>
              </a:rPr>
              <a:t>なぜ、障害のある人だけが安全性・利便性の問題に</a:t>
            </a:r>
          </a:p>
          <a:p>
            <a:r>
              <a:rPr lang="ja-JP" altLang="en-US" sz="3200" b="1" dirty="0" smtClean="0">
                <a:latin typeface="メイリオ" panose="020B0604030504040204" pitchFamily="50" charset="-128"/>
                <a:ea typeface="メイリオ" panose="020B0604030504040204" pitchFamily="50" charset="-128"/>
              </a:rPr>
              <a:t>直面しているのか？</a:t>
            </a:r>
          </a:p>
        </p:txBody>
      </p:sp>
      <p:sp>
        <p:nvSpPr>
          <p:cNvPr id="7" name="テキスト ボックス 6"/>
          <p:cNvSpPr txBox="1"/>
          <p:nvPr/>
        </p:nvSpPr>
        <p:spPr>
          <a:xfrm>
            <a:off x="1083714" y="3633248"/>
            <a:ext cx="11264622" cy="1077218"/>
          </a:xfrm>
          <a:prstGeom prst="rect">
            <a:avLst/>
          </a:prstGeom>
          <a:noFill/>
        </p:spPr>
        <p:txBody>
          <a:bodyPr wrap="none" rtlCol="0">
            <a:spAutoFit/>
          </a:bodyPr>
          <a:lstStyle/>
          <a:p>
            <a:r>
              <a:rPr lang="ja-JP" altLang="en-US" sz="3200" b="1" dirty="0" smtClean="0">
                <a:latin typeface="メイリオ" panose="020B0604030504040204" pitchFamily="50" charset="-128"/>
                <a:ea typeface="メイリオ" panose="020B0604030504040204" pitchFamily="50" charset="-128"/>
              </a:rPr>
              <a:t>大多数の人にとって問題なければいいという発想によって、</a:t>
            </a:r>
          </a:p>
          <a:p>
            <a:r>
              <a:rPr lang="ja-JP" altLang="en-US" sz="3200" b="1" dirty="0" smtClean="0">
                <a:latin typeface="メイリオ" panose="020B0604030504040204" pitchFamily="50" charset="-128"/>
                <a:ea typeface="メイリオ" panose="020B0604030504040204" pitchFamily="50" charset="-128"/>
              </a:rPr>
              <a:t>一部の人にとって</a:t>
            </a:r>
            <a:r>
              <a:rPr lang="ja-JP" altLang="en-US" sz="3200" b="1" dirty="0" smtClean="0">
                <a:solidFill>
                  <a:srgbClr val="FF0000"/>
                </a:solidFill>
                <a:latin typeface="メイリオ" panose="020B0604030504040204" pitchFamily="50" charset="-128"/>
                <a:ea typeface="メイリオ" panose="020B0604030504040204" pitchFamily="50" charset="-128"/>
              </a:rPr>
              <a:t>「バリアがある環境が作られている」</a:t>
            </a:r>
          </a:p>
        </p:txBody>
      </p:sp>
      <p:sp>
        <p:nvSpPr>
          <p:cNvPr id="9" name="テキスト ボックス 8"/>
          <p:cNvSpPr txBox="1"/>
          <p:nvPr/>
        </p:nvSpPr>
        <p:spPr>
          <a:xfrm>
            <a:off x="1769017" y="323069"/>
            <a:ext cx="9212778" cy="584775"/>
          </a:xfrm>
          <a:prstGeom prst="rect">
            <a:avLst/>
          </a:prstGeom>
          <a:noFill/>
        </p:spPr>
        <p:txBody>
          <a:bodyPr wrap="none" rtlCol="0">
            <a:spAutoFit/>
          </a:bodyPr>
          <a:lstStyle/>
          <a:p>
            <a:r>
              <a:rPr lang="ja-JP" altLang="en-US" sz="3200" b="1" dirty="0" smtClean="0">
                <a:latin typeface="メイリオ" panose="020B0604030504040204" pitchFamily="50" charset="-128"/>
                <a:ea typeface="メイリオ" panose="020B0604030504040204" pitchFamily="50" charset="-128"/>
              </a:rPr>
              <a:t>安全な設備がない！安心な接遇がされていない！</a:t>
            </a:r>
          </a:p>
        </p:txBody>
      </p:sp>
      <p:sp>
        <p:nvSpPr>
          <p:cNvPr id="10" name="テキスト ボックス 9"/>
          <p:cNvSpPr txBox="1"/>
          <p:nvPr/>
        </p:nvSpPr>
        <p:spPr>
          <a:xfrm>
            <a:off x="1083714" y="5288340"/>
            <a:ext cx="11264622" cy="1569660"/>
          </a:xfrm>
          <a:prstGeom prst="rect">
            <a:avLst/>
          </a:prstGeom>
          <a:noFill/>
        </p:spPr>
        <p:txBody>
          <a:bodyPr wrap="none" rtlCol="0">
            <a:spAutoFit/>
          </a:bodyPr>
          <a:lstStyle/>
          <a:p>
            <a:r>
              <a:rPr lang="ja-JP" altLang="en-US" sz="3200" b="1" dirty="0" smtClean="0">
                <a:solidFill>
                  <a:srgbClr val="FF0000"/>
                </a:solidFill>
                <a:latin typeface="メイリオ" panose="020B0604030504040204" pitchFamily="50" charset="-128"/>
                <a:ea typeface="メイリオ" panose="020B0604030504040204" pitchFamily="50" charset="-128"/>
              </a:rPr>
              <a:t>つまり、大多数の人にとって当たり前の環境の中に</a:t>
            </a:r>
          </a:p>
          <a:p>
            <a:r>
              <a:rPr lang="ja-JP" altLang="en-US" sz="3200" b="1" dirty="0" smtClean="0">
                <a:solidFill>
                  <a:srgbClr val="FF0000"/>
                </a:solidFill>
                <a:latin typeface="メイリオ" panose="020B0604030504040204" pitchFamily="50" charset="-128"/>
                <a:ea typeface="メイリオ" panose="020B0604030504040204" pitchFamily="50" charset="-128"/>
              </a:rPr>
              <a:t>バリアは存在している。</a:t>
            </a:r>
          </a:p>
          <a:p>
            <a:r>
              <a:rPr lang="ja-JP" altLang="en-US" sz="3200" b="1" dirty="0">
                <a:solidFill>
                  <a:srgbClr val="FF0000"/>
                </a:solidFill>
                <a:latin typeface="メイリオ" panose="020B0604030504040204" pitchFamily="50" charset="-128"/>
                <a:ea typeface="メイリオ" panose="020B0604030504040204" pitchFamily="50" charset="-128"/>
              </a:rPr>
              <a:t>誰</a:t>
            </a:r>
            <a:r>
              <a:rPr lang="ja-JP" altLang="en-US" sz="3200" b="1" dirty="0" smtClean="0">
                <a:solidFill>
                  <a:srgbClr val="FF0000"/>
                </a:solidFill>
                <a:latin typeface="メイリオ" panose="020B0604030504040204" pitchFamily="50" charset="-128"/>
                <a:ea typeface="メイリオ" panose="020B0604030504040204" pitchFamily="50" charset="-128"/>
              </a:rPr>
              <a:t>もが安全に利用できるよう、それを取り除くことが必要。</a:t>
            </a:r>
            <a:endParaRPr lang="ja-JP" altLang="en-US" sz="3200" b="1" dirty="0">
              <a:solidFill>
                <a:srgbClr val="FF0000"/>
              </a:solidFill>
              <a:latin typeface="メイリオ" panose="020B0604030504040204" pitchFamily="50" charset="-128"/>
              <a:ea typeface="メイリオ" panose="020B0604030504040204" pitchFamily="50" charset="-128"/>
            </a:endParaRPr>
          </a:p>
        </p:txBody>
      </p:sp>
      <p:sp>
        <p:nvSpPr>
          <p:cNvPr id="12" name="下矢印 11"/>
          <p:cNvSpPr/>
          <p:nvPr/>
        </p:nvSpPr>
        <p:spPr>
          <a:xfrm>
            <a:off x="4575851" y="900370"/>
            <a:ext cx="515389" cy="592820"/>
          </a:xfrm>
          <a:prstGeom prst="downArrow">
            <a:avLst>
              <a:gd name="adj1" fmla="val 30645"/>
              <a:gd name="adj2" fmla="val 50000"/>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下矢印 15"/>
          <p:cNvSpPr/>
          <p:nvPr/>
        </p:nvSpPr>
        <p:spPr>
          <a:xfrm>
            <a:off x="4575852" y="3047902"/>
            <a:ext cx="515389" cy="592820"/>
          </a:xfrm>
          <a:prstGeom prst="downArrow">
            <a:avLst>
              <a:gd name="adj1" fmla="val 30645"/>
              <a:gd name="adj2" fmla="val 50000"/>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下矢印 16"/>
          <p:cNvSpPr/>
          <p:nvPr/>
        </p:nvSpPr>
        <p:spPr>
          <a:xfrm>
            <a:off x="4575851" y="4702992"/>
            <a:ext cx="515389" cy="592820"/>
          </a:xfrm>
          <a:prstGeom prst="downArrow">
            <a:avLst>
              <a:gd name="adj1" fmla="val 30645"/>
              <a:gd name="adj2" fmla="val 50000"/>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11" name="図 10"/>
          <p:cNvPicPr>
            <a:picLocks noChangeAspect="1"/>
          </p:cNvPicPr>
          <p:nvPr/>
        </p:nvPicPr>
        <p:blipFill>
          <a:blip r:embed="rId3"/>
          <a:stretch>
            <a:fillRect/>
          </a:stretch>
        </p:blipFill>
        <p:spPr>
          <a:xfrm flipH="1">
            <a:off x="143881" y="1491695"/>
            <a:ext cx="1445232" cy="1970771"/>
          </a:xfrm>
          <a:prstGeom prst="rect">
            <a:avLst/>
          </a:prstGeom>
        </p:spPr>
      </p:pic>
    </p:spTree>
    <p:extLst>
      <p:ext uri="{BB962C8B-B14F-4D97-AF65-F5344CB8AC3E}">
        <p14:creationId xmlns:p14="http://schemas.microsoft.com/office/powerpoint/2010/main" val="373843098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675939" y="1473799"/>
            <a:ext cx="10854253" cy="584775"/>
          </a:xfrm>
          <a:prstGeom prst="rect">
            <a:avLst/>
          </a:prstGeom>
          <a:noFill/>
        </p:spPr>
        <p:txBody>
          <a:bodyPr wrap="none" rtlCol="0">
            <a:spAutoFit/>
          </a:bodyPr>
          <a:lstStyle/>
          <a:p>
            <a:r>
              <a:rPr kumimoji="1" lang="ja-JP" altLang="en-US" sz="3200" b="1" dirty="0" smtClean="0">
                <a:latin typeface="メイリオ" panose="020B0604030504040204" pitchFamily="50" charset="-128"/>
                <a:ea typeface="メイリオ" panose="020B0604030504040204" pitchFamily="50" charset="-128"/>
              </a:rPr>
              <a:t>「</a:t>
            </a:r>
            <a:r>
              <a:rPr kumimoji="1" lang="ja-JP" altLang="en-US" sz="3200" b="1" dirty="0">
                <a:latin typeface="メイリオ" panose="020B0604030504040204" pitchFamily="50" charset="-128"/>
                <a:ea typeface="メイリオ" panose="020B0604030504040204" pitchFamily="50" charset="-128"/>
              </a:rPr>
              <a:t>ユニバーサルデザインタクシー</a:t>
            </a:r>
            <a:r>
              <a:rPr kumimoji="1" lang="ja-JP" altLang="en-US" sz="3200" b="1" dirty="0" smtClean="0">
                <a:latin typeface="メイリオ" panose="020B0604030504040204" pitchFamily="50" charset="-128"/>
                <a:ea typeface="メイリオ" panose="020B0604030504040204" pitchFamily="50" charset="-128"/>
              </a:rPr>
              <a:t>」</a:t>
            </a:r>
            <a:r>
              <a:rPr lang="ja-JP" altLang="en-US" sz="3200" b="1" dirty="0" smtClean="0">
                <a:latin typeface="メイリオ" panose="020B0604030504040204" pitchFamily="50" charset="-128"/>
                <a:ea typeface="メイリオ" panose="020B0604030504040204" pitchFamily="50" charset="-128"/>
              </a:rPr>
              <a:t>の導入が増えている！</a:t>
            </a:r>
          </a:p>
        </p:txBody>
      </p:sp>
      <p:pic>
        <p:nvPicPr>
          <p:cNvPr id="5" name="図 4"/>
          <p:cNvPicPr>
            <a:picLocks noChangeAspect="1"/>
          </p:cNvPicPr>
          <p:nvPr/>
        </p:nvPicPr>
        <p:blipFill>
          <a:blip r:embed="rId3"/>
          <a:stretch>
            <a:fillRect/>
          </a:stretch>
        </p:blipFill>
        <p:spPr>
          <a:xfrm>
            <a:off x="5748281" y="3656567"/>
            <a:ext cx="3420658" cy="1865327"/>
          </a:xfrm>
          <a:prstGeom prst="rect">
            <a:avLst/>
          </a:prstGeom>
        </p:spPr>
      </p:pic>
      <p:sp>
        <p:nvSpPr>
          <p:cNvPr id="6" name="円形吹き出し 5"/>
          <p:cNvSpPr/>
          <p:nvPr/>
        </p:nvSpPr>
        <p:spPr>
          <a:xfrm>
            <a:off x="1524457" y="2555701"/>
            <a:ext cx="3779519" cy="2201732"/>
          </a:xfrm>
          <a:prstGeom prst="wedgeEllipseCallout">
            <a:avLst>
              <a:gd name="adj1" fmla="val 68740"/>
              <a:gd name="adj2" fmla="val 1833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smtClean="0">
                <a:latin typeface="メイリオ" panose="020B0604030504040204" pitchFamily="50" charset="-128"/>
                <a:ea typeface="メイリオ" panose="020B0604030504040204" pitchFamily="50" charset="-128"/>
              </a:rPr>
              <a:t>都内では、</a:t>
            </a:r>
          </a:p>
          <a:p>
            <a:pPr algn="ctr"/>
            <a:r>
              <a:rPr kumimoji="1" lang="en-US" altLang="ja-JP" sz="2400" dirty="0" smtClean="0">
                <a:latin typeface="メイリオ" panose="020B0604030504040204" pitchFamily="50" charset="-128"/>
                <a:ea typeface="メイリオ" panose="020B0604030504040204" pitchFamily="50" charset="-128"/>
              </a:rPr>
              <a:t>2020</a:t>
            </a:r>
            <a:r>
              <a:rPr kumimoji="1" lang="ja-JP" altLang="en-US" sz="2400" dirty="0" smtClean="0">
                <a:latin typeface="メイリオ" panose="020B0604030504040204" pitchFamily="50" charset="-128"/>
                <a:ea typeface="メイリオ" panose="020B0604030504040204" pitchFamily="50" charset="-128"/>
              </a:rPr>
              <a:t>年には</a:t>
            </a:r>
          </a:p>
          <a:p>
            <a:pPr algn="ctr"/>
            <a:r>
              <a:rPr kumimoji="1" lang="ja-JP" altLang="en-US" sz="2400" dirty="0" smtClean="0">
                <a:latin typeface="メイリオ" panose="020B0604030504040204" pitchFamily="50" charset="-128"/>
                <a:ea typeface="メイリオ" panose="020B0604030504040204" pitchFamily="50" charset="-128"/>
              </a:rPr>
              <a:t>ＵＤタクシーが全体の</a:t>
            </a:r>
            <a:r>
              <a:rPr lang="en-US" altLang="ja-JP" sz="2400" dirty="0" smtClean="0">
                <a:latin typeface="メイリオ" panose="020B0604030504040204" pitchFamily="50" charset="-128"/>
                <a:ea typeface="メイリオ" panose="020B0604030504040204" pitchFamily="50" charset="-128"/>
              </a:rPr>
              <a:t>1/4</a:t>
            </a:r>
            <a:r>
              <a:rPr lang="ja-JP" altLang="en-US" sz="2400" dirty="0" smtClean="0">
                <a:latin typeface="メイリオ" panose="020B0604030504040204" pitchFamily="50" charset="-128"/>
                <a:ea typeface="メイリオ" panose="020B0604030504040204" pitchFamily="50" charset="-128"/>
              </a:rPr>
              <a:t>となる！</a:t>
            </a:r>
            <a:endParaRPr kumimoji="1" lang="ja-JP" altLang="en-US" sz="2400"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144590931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2474</TotalTime>
  <Words>931</Words>
  <PresentationFormat>ワイド画面</PresentationFormat>
  <Paragraphs>234</Paragraphs>
  <Slides>13</Slides>
  <Notes>13</Notes>
  <HiddenSlides>0</HiddenSlides>
  <MMClips>0</MMClips>
  <ScaleCrop>false</ScaleCrop>
  <HeadingPairs>
    <vt:vector size="8" baseType="variant">
      <vt:variant>
        <vt:lpstr>使用されているフォント</vt:lpstr>
      </vt:variant>
      <vt:variant>
        <vt:i4>4</vt:i4>
      </vt:variant>
      <vt:variant>
        <vt:lpstr>テーマ</vt:lpstr>
      </vt:variant>
      <vt:variant>
        <vt:i4>1</vt:i4>
      </vt:variant>
      <vt:variant>
        <vt:lpstr>埋め込まれた OLE サーバー</vt:lpstr>
      </vt:variant>
      <vt:variant>
        <vt:i4>0</vt:i4>
      </vt:variant>
      <vt:variant>
        <vt:lpstr>スライド タイトル</vt:lpstr>
      </vt:variant>
      <vt:variant>
        <vt:i4>13</vt:i4>
      </vt:variant>
    </vt:vector>
  </HeadingPairs>
  <TitlesOfParts>
    <vt:vector size="18" baseType="lpstr">
      <vt:lpstr>メイリオ</vt:lpstr>
      <vt:lpstr>游ゴシック</vt:lpstr>
      <vt:lpstr>游ゴシック Light</vt:lpstr>
      <vt:lpstr>Arial</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Printed>2019-04-03T07:50:55Z</cp:lastPrinted>
  <dcterms:created xsi:type="dcterms:W3CDTF">2018-12-05T06:53:16Z</dcterms:created>
  <dcterms:modified xsi:type="dcterms:W3CDTF">2019-04-03T09:35:03Z</dcterms:modified>
</cp:coreProperties>
</file>