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1286" autoAdjust="0"/>
  </p:normalViewPr>
  <p:slideViewPr>
    <p:cSldViewPr snapToGrid="0">
      <p:cViewPr varScale="1">
        <p:scale>
          <a:sx n="57" d="100"/>
          <a:sy n="57"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2019/4/10</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次に接遇のポイントを見ていきましょう。</a:t>
            </a:r>
          </a:p>
          <a:p>
            <a:r>
              <a:rPr kumimoji="1" lang="ja-JP" altLang="en-US" dirty="0"/>
              <a:t>車椅子といってもさまざまなタイプがあります。</a:t>
            </a:r>
          </a:p>
          <a:p>
            <a:r>
              <a:rPr kumimoji="1" lang="ja-JP" altLang="en-US" dirty="0"/>
              <a:t>ここにはおおまかなカテゴリを示しましたが、その中にも大きいもの、小さいものなど種類は多様です。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401899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9303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270186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230410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398478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40304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3004743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3455431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124313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次は見えない、見えにくいなどの</a:t>
            </a:r>
            <a:r>
              <a:rPr kumimoji="1" lang="ja-JP" altLang="en-US" b="1" u="sng" dirty="0"/>
              <a:t>視覚</a:t>
            </a:r>
            <a:r>
              <a:rPr kumimoji="1" lang="ja-JP" altLang="en-US" b="1" u="sng" dirty="0" smtClean="0"/>
              <a:t>障害のある人</a:t>
            </a:r>
            <a:r>
              <a:rPr kumimoji="1" lang="ja-JP" altLang="en-US" dirty="0"/>
              <a:t>です。</a:t>
            </a:r>
          </a:p>
          <a:p>
            <a:r>
              <a:rPr kumimoji="1" lang="ja-JP" altLang="en-US" dirty="0"/>
              <a:t>大きくは</a:t>
            </a:r>
            <a:r>
              <a:rPr kumimoji="1" lang="ja-JP" altLang="en-US" b="1" dirty="0"/>
              <a:t>全く見えない「全盲」と見えにくい「弱視」に分かれます</a:t>
            </a:r>
            <a:r>
              <a:rPr kumimoji="1" lang="ja-JP" altLang="en-US" dirty="0"/>
              <a:t>。</a:t>
            </a:r>
          </a:p>
          <a:p>
            <a:r>
              <a:rPr kumimoji="1" lang="ja-JP" altLang="en-US" dirty="0"/>
              <a:t>また、先天的</a:t>
            </a:r>
            <a:r>
              <a:rPr kumimoji="1" lang="ja-JP" altLang="en-US" dirty="0" smtClean="0"/>
              <a:t>な障害か</a:t>
            </a:r>
            <a:r>
              <a:rPr kumimoji="1" lang="ja-JP" altLang="en-US" dirty="0"/>
              <a:t>、後天的かによってその困難さが異なることもあります。</a:t>
            </a:r>
          </a:p>
          <a:p>
            <a:endParaRPr kumimoji="1" lang="ja-JP" altLang="en-US" dirty="0"/>
          </a:p>
          <a:p>
            <a:r>
              <a:rPr kumimoji="1" lang="ja-JP" altLang="en-US" dirty="0"/>
              <a:t>一方、色の判別がしにくい、暗いところでは見えにくい、明るいところでは見えにくいなどの</a:t>
            </a:r>
          </a:p>
          <a:p>
            <a:r>
              <a:rPr kumimoji="1" lang="ja-JP" altLang="en-US" dirty="0"/>
              <a:t>特徴を持っている方もいます。</a:t>
            </a:r>
          </a:p>
          <a:p>
            <a:endParaRPr kumimoji="1" lang="ja-JP" altLang="en-US" dirty="0"/>
          </a:p>
          <a:p>
            <a:r>
              <a:rPr kumimoji="1" lang="ja-JP" altLang="en-US" dirty="0"/>
              <a:t>白杖を持っている、盲導犬を使用している、ガイドヘルパーと一緒に歩いている、１人で歩いている</a:t>
            </a:r>
          </a:p>
          <a:p>
            <a:r>
              <a:rPr kumimoji="1" lang="ja-JP" altLang="en-US" dirty="0"/>
              <a:t>などさまざまです。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116301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① 障害の多様性の理解と声かけの必要性</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このプログラムでは、</a:t>
            </a:r>
            <a:r>
              <a:rPr kumimoji="1" lang="ja-JP" altLang="en-US" sz="1200" b="1" kern="1200" dirty="0">
                <a:solidFill>
                  <a:schemeClr val="tx1"/>
                </a:solidFill>
                <a:effectLst/>
                <a:latin typeface="+mn-lt"/>
                <a:ea typeface="+mn-ea"/>
                <a:cs typeface="+mn-cs"/>
              </a:rPr>
              <a:t>「障害の理解」と「接遇技術の基本」</a:t>
            </a:r>
            <a:r>
              <a:rPr kumimoji="1" lang="ja-JP" altLang="en-US" sz="1200" b="0" kern="1200" dirty="0">
                <a:solidFill>
                  <a:schemeClr val="tx1"/>
                </a:solidFill>
                <a:effectLst/>
                <a:latin typeface="+mn-lt"/>
                <a:ea typeface="+mn-ea"/>
                <a:cs typeface="+mn-cs"/>
              </a:rPr>
              <a:t>を学んでいきますが、</a:t>
            </a:r>
          </a:p>
          <a:p>
            <a:r>
              <a:rPr kumimoji="1" lang="ja-JP" altLang="en-US" sz="1200" b="0" kern="1200" dirty="0">
                <a:solidFill>
                  <a:schemeClr val="tx1"/>
                </a:solidFill>
                <a:effectLst/>
                <a:latin typeface="+mn-lt"/>
                <a:ea typeface="+mn-ea"/>
                <a:cs typeface="+mn-cs"/>
              </a:rPr>
              <a:t>そもそも</a:t>
            </a:r>
            <a:r>
              <a:rPr kumimoji="1" lang="ja-JP" altLang="en-US" sz="1200" b="0" kern="1200" dirty="0" smtClean="0">
                <a:solidFill>
                  <a:schemeClr val="tx1"/>
                </a:solidFill>
                <a:effectLst/>
                <a:latin typeface="+mn-lt"/>
                <a:ea typeface="+mn-ea"/>
                <a:cs typeface="+mn-cs"/>
              </a:rPr>
              <a:t>、</a:t>
            </a:r>
            <a:r>
              <a:rPr kumimoji="1" lang="ja-JP" altLang="en-US" sz="1200" b="1" kern="1200" dirty="0" smtClean="0">
                <a:solidFill>
                  <a:schemeClr val="tx1"/>
                </a:solidFill>
                <a:effectLst/>
                <a:latin typeface="+mn-lt"/>
                <a:ea typeface="+mn-ea"/>
                <a:cs typeface="+mn-cs"/>
              </a:rPr>
              <a:t>声かけ</a:t>
            </a:r>
            <a:r>
              <a:rPr kumimoji="1" lang="ja-JP" altLang="ja-JP" sz="1200" b="1" kern="1200" dirty="0" smtClean="0">
                <a:solidFill>
                  <a:schemeClr val="tx1"/>
                </a:solidFill>
                <a:effectLst/>
                <a:latin typeface="+mn-lt"/>
                <a:ea typeface="+mn-ea"/>
                <a:cs typeface="+mn-cs"/>
              </a:rPr>
              <a:t>が必要な人というのは</a:t>
            </a:r>
            <a:r>
              <a:rPr kumimoji="1" lang="ja-JP" altLang="en-US" sz="1200" b="1" kern="1200" dirty="0" smtClean="0">
                <a:solidFill>
                  <a:schemeClr val="tx1"/>
                </a:solidFill>
                <a:effectLst/>
                <a:latin typeface="+mn-lt"/>
                <a:ea typeface="+mn-ea"/>
                <a:cs typeface="+mn-cs"/>
              </a:rPr>
              <a:t>どんな</a:t>
            </a:r>
            <a:r>
              <a:rPr kumimoji="1" lang="ja-JP" altLang="en-US" sz="1200" b="1" kern="1200" dirty="0">
                <a:solidFill>
                  <a:schemeClr val="tx1"/>
                </a:solidFill>
                <a:effectLst/>
                <a:latin typeface="+mn-lt"/>
                <a:ea typeface="+mn-ea"/>
                <a:cs typeface="+mn-cs"/>
              </a:rPr>
              <a:t>人がいるんでしょうか？</a:t>
            </a:r>
          </a:p>
          <a:p>
            <a:endParaRPr kumimoji="1" lang="ja-JP" altLang="en-US" sz="1200" b="0" kern="1200" dirty="0">
              <a:solidFill>
                <a:schemeClr val="tx1"/>
              </a:solidFill>
              <a:effectLst/>
              <a:latin typeface="+mn-lt"/>
              <a:ea typeface="+mn-ea"/>
              <a:cs typeface="+mn-cs"/>
            </a:endParaRPr>
          </a:p>
          <a:p>
            <a:r>
              <a:rPr kumimoji="1" lang="en-US" altLang="ja-JP" sz="1200" b="0" kern="1200" dirty="0">
                <a:solidFill>
                  <a:schemeClr val="tx1"/>
                </a:solidFill>
                <a:effectLst/>
                <a:latin typeface="+mn-lt"/>
                <a:ea typeface="+mn-ea"/>
                <a:cs typeface="+mn-cs"/>
              </a:rPr>
              <a:t>【</a:t>
            </a:r>
            <a:r>
              <a:rPr kumimoji="1" lang="ja-JP" altLang="en-US" sz="1200" b="0" kern="1200" dirty="0">
                <a:solidFill>
                  <a:schemeClr val="tx1"/>
                </a:solidFill>
                <a:effectLst/>
                <a:latin typeface="+mn-lt"/>
                <a:ea typeface="+mn-ea"/>
                <a:cs typeface="+mn-cs"/>
              </a:rPr>
              <a:t>問いかけ</a:t>
            </a:r>
            <a:r>
              <a:rPr kumimoji="1" lang="en-US" altLang="ja-JP" sz="1200" b="0" kern="1200" dirty="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肢体が不自由である、視覚が不自由である・・さまざまな部位</a:t>
            </a:r>
            <a:r>
              <a:rPr kumimoji="1" lang="ja-JP" altLang="en-US" sz="1200" b="0" kern="1200" dirty="0" smtClean="0">
                <a:solidFill>
                  <a:schemeClr val="tx1"/>
                </a:solidFill>
                <a:effectLst/>
                <a:latin typeface="+mn-lt"/>
                <a:ea typeface="+mn-ea"/>
                <a:cs typeface="+mn-cs"/>
              </a:rPr>
              <a:t>に障害がある</a:t>
            </a:r>
            <a:r>
              <a:rPr kumimoji="1" lang="ja-JP" altLang="en-US" sz="1200" b="0" kern="1200" dirty="0">
                <a:solidFill>
                  <a:schemeClr val="tx1"/>
                </a:solidFill>
                <a:effectLst/>
                <a:latin typeface="+mn-lt"/>
                <a:ea typeface="+mn-ea"/>
                <a:cs typeface="+mn-cs"/>
              </a:rPr>
              <a:t>ということも</a:t>
            </a:r>
          </a:p>
          <a:p>
            <a:r>
              <a:rPr kumimoji="1" lang="ja-JP" altLang="en-US" sz="1200" b="0" kern="1200" dirty="0">
                <a:solidFill>
                  <a:schemeClr val="tx1"/>
                </a:solidFill>
                <a:effectLst/>
                <a:latin typeface="+mn-lt"/>
                <a:ea typeface="+mn-ea"/>
                <a:cs typeface="+mn-cs"/>
              </a:rPr>
              <a:t>ありますが、</a:t>
            </a:r>
            <a:r>
              <a:rPr kumimoji="1" lang="ja-JP" altLang="en-US" sz="1200" b="0" kern="1200" dirty="0" smtClean="0">
                <a:solidFill>
                  <a:schemeClr val="tx1"/>
                </a:solidFill>
                <a:effectLst/>
                <a:latin typeface="+mn-lt"/>
                <a:ea typeface="+mn-ea"/>
                <a:cs typeface="+mn-cs"/>
              </a:rPr>
              <a:t>その障害</a:t>
            </a:r>
            <a:r>
              <a:rPr kumimoji="1" lang="ja-JP" altLang="en-US" sz="1200" b="0" kern="1200" dirty="0">
                <a:solidFill>
                  <a:schemeClr val="tx1"/>
                </a:solidFill>
                <a:effectLst/>
                <a:latin typeface="+mn-lt"/>
                <a:ea typeface="+mn-ea"/>
                <a:cs typeface="+mn-cs"/>
              </a:rPr>
              <a:t>が重複している、また高齢になった場合にもさまざま</a:t>
            </a:r>
            <a:r>
              <a:rPr kumimoji="1" lang="ja-JP" altLang="en-US" sz="1200" b="0" kern="1200" dirty="0" smtClean="0">
                <a:solidFill>
                  <a:schemeClr val="tx1"/>
                </a:solidFill>
                <a:effectLst/>
                <a:latin typeface="+mn-lt"/>
                <a:ea typeface="+mn-ea"/>
                <a:cs typeface="+mn-cs"/>
              </a:rPr>
              <a:t>な身体の機能の衰えが</a:t>
            </a:r>
            <a:r>
              <a:rPr kumimoji="1" lang="ja-JP" altLang="en-US" sz="1200" b="0" kern="1200" dirty="0">
                <a:solidFill>
                  <a:schemeClr val="tx1"/>
                </a:solidFill>
                <a:effectLst/>
                <a:latin typeface="+mn-lt"/>
                <a:ea typeface="+mn-ea"/>
                <a:cs typeface="+mn-cs"/>
              </a:rPr>
              <a:t>起きてくる・・・。</a:t>
            </a:r>
          </a:p>
          <a:p>
            <a:r>
              <a:rPr kumimoji="1" lang="ja-JP" altLang="en-US" sz="1200" b="0" kern="1200" dirty="0">
                <a:solidFill>
                  <a:schemeClr val="tx1"/>
                </a:solidFill>
                <a:effectLst/>
                <a:latin typeface="+mn-lt"/>
                <a:ea typeface="+mn-ea"/>
                <a:cs typeface="+mn-cs"/>
              </a:rPr>
              <a:t>本当に多様で、誰も</a:t>
            </a:r>
            <a:r>
              <a:rPr kumimoji="1" lang="ja-JP" altLang="en-US" sz="1200" b="0" kern="1200" dirty="0" smtClean="0">
                <a:solidFill>
                  <a:schemeClr val="tx1"/>
                </a:solidFill>
                <a:effectLst/>
                <a:latin typeface="+mn-lt"/>
                <a:ea typeface="+mn-ea"/>
                <a:cs typeface="+mn-cs"/>
              </a:rPr>
              <a:t>が声かけを必要とする人</a:t>
            </a:r>
            <a:r>
              <a:rPr kumimoji="1" lang="ja-JP" altLang="en-US" sz="1200" b="0" kern="1200" dirty="0">
                <a:solidFill>
                  <a:schemeClr val="tx1"/>
                </a:solidFill>
                <a:effectLst/>
                <a:latin typeface="+mn-lt"/>
                <a:ea typeface="+mn-ea"/>
                <a:cs typeface="+mn-cs"/>
              </a:rPr>
              <a:t>になりえるということがわかりますね。</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こうした</a:t>
            </a:r>
            <a:r>
              <a:rPr kumimoji="1" lang="ja-JP" altLang="en-US" sz="1200" b="1" u="sng" kern="1200" dirty="0">
                <a:solidFill>
                  <a:schemeClr val="tx1"/>
                </a:solidFill>
                <a:effectLst/>
                <a:latin typeface="+mn-lt"/>
                <a:ea typeface="+mn-ea"/>
                <a:cs typeface="+mn-cs"/>
              </a:rPr>
              <a:t>多様性を理解し</a:t>
            </a:r>
            <a:r>
              <a:rPr kumimoji="1" lang="ja-JP" altLang="en-US" sz="1200" b="0" kern="1200" dirty="0">
                <a:solidFill>
                  <a:schemeClr val="tx1"/>
                </a:solidFill>
                <a:effectLst/>
                <a:latin typeface="+mn-lt"/>
                <a:ea typeface="+mn-ea"/>
                <a:cs typeface="+mn-cs"/>
              </a:rPr>
              <a:t>、それぞれ困っていることは違ったりしますから、それぞれの人に</a:t>
            </a:r>
            <a:r>
              <a:rPr kumimoji="1" lang="ja-JP" altLang="en-US" sz="1200" b="1" u="sng" kern="1200" dirty="0">
                <a:solidFill>
                  <a:schemeClr val="tx1"/>
                </a:solidFill>
                <a:effectLst/>
                <a:latin typeface="+mn-lt"/>
                <a:ea typeface="+mn-ea"/>
                <a:cs typeface="+mn-cs"/>
              </a:rPr>
              <a:t>どんな支援が必要か</a:t>
            </a:r>
          </a:p>
          <a:p>
            <a:r>
              <a:rPr kumimoji="1" lang="ja-JP" altLang="en-US" sz="1200" b="1" u="sng" kern="1200" dirty="0">
                <a:solidFill>
                  <a:schemeClr val="tx1"/>
                </a:solidFill>
                <a:effectLst/>
                <a:latin typeface="+mn-lt"/>
                <a:ea typeface="+mn-ea"/>
                <a:cs typeface="+mn-cs"/>
              </a:rPr>
              <a:t>を見極めて接遇対応をしていくこと</a:t>
            </a:r>
            <a:r>
              <a:rPr kumimoji="1" lang="ja-JP" altLang="en-US" sz="1200" b="0" kern="1200" dirty="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3303418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2403433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dirty="0" smtClean="0"/>
              <a:t>視覚障害者用</a:t>
            </a:r>
            <a:r>
              <a:rPr kumimoji="1" lang="ja-JP" altLang="en-US" dirty="0"/>
              <a:t>誘導ブロックを使用している人もいます。ですから、ブロックの上に何かが置いてあったりすると、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131509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394804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a:t>しかし、視覚障害の方には危険が見えていない場合もあります。</a:t>
            </a:r>
          </a:p>
          <a:p>
            <a:r>
              <a:rPr kumimoji="1" lang="ja-JP" altLang="en-US" dirty="0"/>
              <a:t>安全を確認し、見守ることも重要です。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294342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417358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273687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聴覚障害、言語</a:t>
            </a:r>
            <a:r>
              <a:rPr kumimoji="1" lang="ja-JP" altLang="en-US" u="sng"/>
              <a:t>障害</a:t>
            </a:r>
            <a:r>
              <a:rPr kumimoji="1" lang="ja-JP" altLang="en-US" u="sng" smtClean="0"/>
              <a:t>のある方</a:t>
            </a:r>
            <a:r>
              <a:rPr kumimoji="1" lang="ja-JP" altLang="en-US" dirty="0"/>
              <a:t>の特性です。</a:t>
            </a:r>
          </a:p>
          <a:p>
            <a:r>
              <a:rPr kumimoji="1" lang="ja-JP" altLang="en-US" dirty="0"/>
              <a:t>外見では、わからないですよね。ですから</a:t>
            </a:r>
            <a:r>
              <a:rPr kumimoji="1" lang="ja-JP" altLang="en-US" dirty="0" smtClean="0"/>
              <a:t>、障害のあることに</a:t>
            </a:r>
            <a:r>
              <a:rPr kumimoji="1" lang="ja-JP" altLang="en-US" dirty="0"/>
              <a:t>気付かれないことが多くあります。</a:t>
            </a:r>
          </a:p>
          <a:p>
            <a:r>
              <a:rPr kumimoji="1" lang="ja-JP" altLang="en-US" dirty="0"/>
              <a:t>聞こえ方は障害の程度によって個人差があります。補聴器で会話が可能な人もいますが、</a:t>
            </a:r>
          </a:p>
          <a:p>
            <a:r>
              <a:rPr kumimoji="1" lang="ja-JP" altLang="en-US" dirty="0"/>
              <a:t>うまく聞き取れないこともあります。</a:t>
            </a:r>
          </a:p>
          <a:p>
            <a:r>
              <a:rPr kumimoji="1" lang="ja-JP" altLang="en-US" b="1" dirty="0"/>
              <a:t>障害が先天性の場合、言語障害を伴うこともあります</a:t>
            </a:r>
            <a:r>
              <a:rPr kumimoji="1" lang="ja-JP" altLang="en-US" dirty="0"/>
              <a:t>。</a:t>
            </a:r>
          </a:p>
          <a:p>
            <a:r>
              <a:rPr kumimoji="1" lang="ja-JP" altLang="en-US" dirty="0" smtClean="0"/>
              <a:t>また、</a:t>
            </a:r>
            <a:r>
              <a:rPr kumimoji="1" lang="ja-JP" altLang="en-US" b="1" dirty="0" smtClean="0"/>
              <a:t>すべて</a:t>
            </a:r>
            <a:r>
              <a:rPr kumimoji="1" lang="ja-JP" altLang="en-US" b="1" dirty="0"/>
              <a:t>の人が手話ができるわけではありません</a:t>
            </a:r>
            <a:r>
              <a:rPr kumimoji="1" lang="ja-JP" altLang="en-US" dirty="0"/>
              <a:t>。</a:t>
            </a:r>
            <a:r>
              <a:rPr kumimoji="1" lang="ja-JP" altLang="en-US" b="1" u="sng" dirty="0"/>
              <a:t>口話や筆談などのコミュニケーションの方法</a:t>
            </a:r>
            <a:r>
              <a:rPr kumimoji="1" lang="ja-JP" altLang="en-US" dirty="0"/>
              <a:t>もあります。</a:t>
            </a:r>
          </a:p>
          <a:p>
            <a:r>
              <a:rPr kumimoji="1" lang="ja-JP" altLang="en-US" dirty="0"/>
              <a:t>聴導犬を使用している人もいます。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3269341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083549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4259569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35174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多様な障害があることはわかりますが、では、その人が目の前にいた場合、</a:t>
            </a:r>
          </a:p>
          <a:p>
            <a:r>
              <a:rPr kumimoji="1" lang="ja-JP" altLang="en-US" dirty="0"/>
              <a:t>どこまでわかるでしょうか？</a:t>
            </a:r>
          </a:p>
          <a:p>
            <a:r>
              <a:rPr kumimoji="1" lang="ja-JP" altLang="en-US" dirty="0"/>
              <a:t>例えば聴覚</a:t>
            </a:r>
            <a:r>
              <a:rPr kumimoji="1" lang="ja-JP" altLang="en-US" dirty="0" smtClean="0"/>
              <a:t>障害のある人</a:t>
            </a:r>
            <a:r>
              <a:rPr kumimoji="1" lang="ja-JP" altLang="en-US" dirty="0"/>
              <a:t>は、</a:t>
            </a:r>
            <a:r>
              <a:rPr kumimoji="1" lang="ja-JP" altLang="en-US" b="1" dirty="0"/>
              <a:t>見た目ではわからない場合</a:t>
            </a:r>
            <a:r>
              <a:rPr kumimoji="1" lang="ja-JP" altLang="en-US" dirty="0"/>
              <a:t>が多いです。</a:t>
            </a:r>
          </a:p>
          <a:p>
            <a:r>
              <a:rPr kumimoji="1" lang="ja-JP" altLang="en-US" dirty="0"/>
              <a:t>その他にも、発達障害、精神障害なども外見ではわからない場合が多いですよね。</a:t>
            </a:r>
          </a:p>
          <a:p>
            <a:endParaRPr kumimoji="1" lang="ja-JP" altLang="en-US" dirty="0"/>
          </a:p>
          <a:p>
            <a:r>
              <a:rPr kumimoji="1" lang="ja-JP" altLang="en-US" dirty="0"/>
              <a:t>外見でもわからない人がいる、そして</a:t>
            </a:r>
            <a:r>
              <a:rPr kumimoji="1" lang="ja-JP" altLang="en-US" b="1" u="sng" dirty="0"/>
              <a:t>外見でわかったとしてもどんなことに困っているかは多様</a:t>
            </a:r>
            <a:r>
              <a:rPr kumimoji="1" lang="ja-JP" altLang="en-US" dirty="0"/>
              <a:t>です。</a:t>
            </a:r>
          </a:p>
          <a:p>
            <a:r>
              <a:rPr kumimoji="1" lang="ja-JP" altLang="en-US" dirty="0"/>
              <a:t>ですから、接遇対応をしていくにあたって、その人がどんな</a:t>
            </a:r>
            <a:r>
              <a:rPr kumimoji="1" lang="ja-JP" altLang="en-US" dirty="0" smtClean="0"/>
              <a:t>障害のある人で、どんな</a:t>
            </a:r>
            <a:r>
              <a:rPr kumimoji="1" lang="ja-JP" altLang="en-US" dirty="0"/>
              <a:t>支援をすべきかは</a:t>
            </a:r>
          </a:p>
          <a:p>
            <a:r>
              <a:rPr kumimoji="1" lang="ja-JP" altLang="en-US" dirty="0"/>
              <a:t>こちらの思い込みでしてしまうと、必要な支援をできなくなる・・・かも知れませんね。</a:t>
            </a:r>
          </a:p>
          <a:p>
            <a:endParaRPr kumimoji="1" lang="ja-JP" altLang="en-US" dirty="0"/>
          </a:p>
          <a:p>
            <a:r>
              <a:rPr kumimoji="1" lang="ja-JP" altLang="en-US" b="1" u="sng" dirty="0"/>
              <a:t>まずは、「声をかけて確認してみる」ということが必要です。</a:t>
            </a:r>
          </a:p>
          <a:p>
            <a:r>
              <a:rPr kumimoji="1" lang="ja-JP" altLang="en-US" b="1" u="sng" dirty="0"/>
              <a:t>声をかけて、こちらの話すことを理解し、話していただくこともこちらが理解できれば、あとはどんな支援が必要かを聞くだけ</a:t>
            </a:r>
            <a:r>
              <a:rPr kumimoji="1" lang="ja-JP" altLang="en-US" dirty="0"/>
              <a:t>です。</a:t>
            </a:r>
          </a:p>
          <a:p>
            <a:r>
              <a:rPr kumimoji="1" lang="ja-JP" altLang="en-US" dirty="0"/>
              <a:t>しかし、こちらの話すことは理解しているが、話していただけない、またこちらの話すことを理解してもらえていない場合もあります。</a:t>
            </a:r>
          </a:p>
          <a:p>
            <a:r>
              <a:rPr kumimoji="1" lang="ja-JP" altLang="en-US" dirty="0"/>
              <a:t>そうした場合には、その方が落ち着いていればゆっくりと顔を見てコミュニケーションをしましょう。聴覚障害の方であれば、マスクをしていては伝わりませんよ。</a:t>
            </a:r>
          </a:p>
          <a:p>
            <a:r>
              <a:rPr kumimoji="1" lang="ja-JP" altLang="en-US" dirty="0"/>
              <a:t>また、その方が混乱しているようであれば、こちらのお話しすることを理解していただくために、落ち着く環境をつくり、やさしく声をかけてみましょう。</a:t>
            </a:r>
          </a:p>
          <a:p>
            <a:r>
              <a:rPr kumimoji="1" lang="ja-JP" altLang="en-US" dirty="0"/>
              <a:t>声で伝わらなければ、書いたり、コミュニケーションツールを使ったりしてみます。</a:t>
            </a:r>
          </a:p>
          <a:p>
            <a:r>
              <a:rPr kumimoji="1" lang="ja-JP" altLang="en-US" dirty="0"/>
              <a:t>そして、「何をお手伝いしますか？」と伝えましょう。</a:t>
            </a:r>
          </a:p>
          <a:p>
            <a:r>
              <a:rPr kumimoji="1" lang="ja-JP" altLang="en-US" dirty="0"/>
              <a:t>これが、接遇対応の第一歩です。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1907091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1445848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4291850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聴導犬は、聴覚に</a:t>
            </a:r>
            <a:r>
              <a:rPr kumimoji="1" lang="ja-JP" altLang="en-US" dirty="0" smtClean="0"/>
              <a:t>障害のある人</a:t>
            </a:r>
            <a:r>
              <a:rPr kumimoji="1" lang="ja-JP" altLang="en-US" dirty="0"/>
              <a:t>が「聞こえない情報」を伝えることを仕事にしています。</a:t>
            </a:r>
          </a:p>
          <a:p>
            <a:r>
              <a:rPr kumimoji="1" lang="ja-JP" altLang="en-US" dirty="0"/>
              <a:t>聴導犬は小型犬が多いためペットと間違えられることがありますが、聴導犬である表示をつけています。</a:t>
            </a:r>
          </a:p>
          <a:p>
            <a:r>
              <a:rPr kumimoji="1" lang="ja-JP" altLang="en-US" dirty="0"/>
              <a:t>犬は仕事をしていますので、声をかけたり、触ったりしてはいけません。犬のスペースを確保することも重要です。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4186467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3536027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a:t>
            </a:r>
            <a:r>
              <a:rPr kumimoji="1" lang="ja-JP" altLang="en-US" smtClean="0"/>
              <a:t>の障害のある人</a:t>
            </a:r>
            <a:r>
              <a:rPr kumimoji="1" lang="ja-JP" altLang="en-US" dirty="0" smtClean="0"/>
              <a:t>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3097546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1437749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396965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4180218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4202906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87872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a:p>
            <a:r>
              <a:rPr kumimoji="1" lang="ja-JP" altLang="en-US" sz="1200" b="0" kern="1200" dirty="0" smtClean="0">
                <a:solidFill>
                  <a:schemeClr val="tx1"/>
                </a:solidFill>
                <a:effectLst/>
                <a:latin typeface="+mn-lt"/>
                <a:ea typeface="+mn-ea"/>
                <a:cs typeface="+mn-cs"/>
              </a:rPr>
              <a:t>また、認知症の症状のある人もいて、自分の行先がわからなくなるなどの場合もあります。</a:t>
            </a:r>
            <a:endParaRPr kumimoji="1" lang="ja-JP" altLang="en-US" sz="1200" b="0" kern="1200" dirty="0">
              <a:solidFill>
                <a:schemeClr val="tx1"/>
              </a:solidFill>
              <a:effectLst/>
              <a:latin typeface="+mn-lt"/>
              <a:ea typeface="+mn-ea"/>
              <a:cs typeface="+mn-cs"/>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2466226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体調がすぐれないなどの様子の場合には、支援が必要かどうかを確認し、休める場所に誘導します。</a:t>
            </a:r>
          </a:p>
          <a:p>
            <a:r>
              <a:rPr kumimoji="1" lang="ja-JP" altLang="ja-JP" sz="1200" kern="1200" dirty="0" smtClean="0">
                <a:solidFill>
                  <a:schemeClr val="tx1"/>
                </a:solidFill>
                <a:effectLst/>
                <a:latin typeface="+mn-lt"/>
                <a:ea typeface="+mn-ea"/>
                <a:cs typeface="+mn-cs"/>
              </a:rPr>
              <a:t>人工呼吸器など携行している医療器具があるかを確認し、どんな配慮が必要かをうかがいます。オストメイトトイレがどこにあるかなども確認しておきましょう。</a:t>
            </a:r>
          </a:p>
          <a:p>
            <a:r>
              <a:rPr kumimoji="1" lang="ja-JP" altLang="ja-JP" sz="1200" kern="1200" smtClean="0">
                <a:solidFill>
                  <a:schemeClr val="tx1"/>
                </a:solidFill>
                <a:effectLst/>
                <a:latin typeface="+mn-lt"/>
                <a:ea typeface="+mn-ea"/>
                <a:cs typeface="+mn-cs"/>
              </a:rPr>
              <a:t>ヘルプカードを持っている場合、そこに対応方法や緊急連絡先が記載されています。</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4029448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147739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893525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365774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ja-JP" altLang="en-US" b="1" u="sng" dirty="0"/>
              <a:t>肢体不自由の人、車椅子を使用している人</a:t>
            </a:r>
            <a:r>
              <a:rPr kumimoji="1" lang="ja-JP" altLang="en-US" dirty="0"/>
              <a:t>です。</a:t>
            </a:r>
          </a:p>
          <a:p>
            <a:r>
              <a:rPr kumimoji="1" lang="ja-JP" altLang="en-US" b="1" dirty="0" smtClean="0"/>
              <a:t>四肢や体幹に障害があるために歩行が困難</a:t>
            </a:r>
            <a:r>
              <a:rPr kumimoji="1" lang="ja-JP" altLang="en-US" dirty="0" smtClean="0"/>
              <a:t>となり</a:t>
            </a:r>
            <a:r>
              <a:rPr kumimoji="1" lang="ja-JP" altLang="en-US" dirty="0"/>
              <a:t>、杖や義足、車椅子を使用する人がいます。</a:t>
            </a:r>
          </a:p>
          <a:p>
            <a:r>
              <a:rPr kumimoji="1" lang="ja-JP" altLang="en-US" dirty="0" smtClean="0"/>
              <a:t>障害の程度や態様に</a:t>
            </a:r>
            <a:r>
              <a:rPr kumimoji="1" lang="ja-JP" altLang="en-US" dirty="0"/>
              <a:t>よってその困難さには個人差があります。</a:t>
            </a:r>
          </a:p>
          <a:p>
            <a:r>
              <a:rPr kumimoji="1" lang="ja-JP" altLang="en-US" dirty="0"/>
              <a:t>移動をサポートする介助犬を使用している人もいます。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1103731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16365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82633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3.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3.wmf"/><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3.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3.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3.w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6.png"/><Relationship Id="rId5" Type="http://schemas.openxmlformats.org/officeDocument/2006/relationships/image" Target="../media/image44.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7.png"/><Relationship Id="rId5" Type="http://schemas.openxmlformats.org/officeDocument/2006/relationships/image" Target="../media/image44.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1.xml"/><Relationship Id="rId7" Type="http://schemas.openxmlformats.org/officeDocument/2006/relationships/image" Target="../media/image4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6.bin"/><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50.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0978661" cy="707886"/>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プログラム③</a:t>
            </a:r>
            <a:r>
              <a:rPr lang="ja-JP" altLang="en-US" sz="4000">
                <a:latin typeface="メイリオ" panose="020B0604030504040204" pitchFamily="50" charset="-128"/>
                <a:ea typeface="メイリオ" panose="020B0604030504040204" pitchFamily="50" charset="-128"/>
              </a:rPr>
              <a:t>　</a:t>
            </a:r>
            <a:r>
              <a:rPr lang="ja-JP" altLang="en-US" sz="4000">
                <a:latin typeface="メイリオ" panose="020B0604030504040204" pitchFamily="50" charset="-128"/>
                <a:ea typeface="メイリオ" panose="020B0604030504040204" pitchFamily="50" charset="-128"/>
              </a:rPr>
              <a:t>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4935356" y="4675293"/>
            <a:ext cx="2321288" cy="1759320"/>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141828"/>
            <a:ext cx="8922673" cy="107721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9" name="図 8"/>
          <p:cNvPicPr>
            <a:picLocks noChangeAspect="1"/>
          </p:cNvPicPr>
          <p:nvPr/>
        </p:nvPicPr>
        <p:blipFill>
          <a:blip r:embed="rId3"/>
          <a:stretch>
            <a:fillRect/>
          </a:stretch>
        </p:blipFill>
        <p:spPr>
          <a:xfrm flipH="1">
            <a:off x="386286" y="191185"/>
            <a:ext cx="1713977" cy="2337242"/>
          </a:xfrm>
          <a:prstGeom prst="rect">
            <a:avLst/>
          </a:prstGeom>
        </p:spPr>
      </p:pic>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41821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 name="テキスト ボックス 1"/>
          <p:cNvSpPr txBox="1"/>
          <p:nvPr/>
        </p:nvSpPr>
        <p:spPr>
          <a:xfrm>
            <a:off x="3081930" y="4220248"/>
            <a:ext cx="1338828" cy="369332"/>
          </a:xfrm>
          <a:prstGeom prst="rect">
            <a:avLst/>
          </a:prstGeom>
          <a:noFill/>
        </p:spPr>
        <p:txBody>
          <a:bodyPr wrap="none" rtlCol="0">
            <a:spAutoFit/>
          </a:bodyPr>
          <a:lstStyle/>
          <a:p>
            <a:r>
              <a:rPr kumimoji="1" lang="ja-JP" altLang="en-US" dirty="0"/>
              <a:t>手動車椅子</a:t>
            </a:r>
          </a:p>
        </p:txBody>
      </p:sp>
      <p:sp>
        <p:nvSpPr>
          <p:cNvPr id="3" name="テキスト ボックス 2"/>
          <p:cNvSpPr txBox="1"/>
          <p:nvPr/>
        </p:nvSpPr>
        <p:spPr>
          <a:xfrm>
            <a:off x="6122512" y="4220248"/>
            <a:ext cx="1338828" cy="369332"/>
          </a:xfrm>
          <a:prstGeom prst="rect">
            <a:avLst/>
          </a:prstGeom>
          <a:noFill/>
        </p:spPr>
        <p:txBody>
          <a:bodyPr wrap="none" rtlCol="0">
            <a:spAutoFit/>
          </a:bodyPr>
          <a:lstStyle/>
          <a:p>
            <a:r>
              <a:rPr kumimoji="1" lang="ja-JP" altLang="en-US" dirty="0"/>
              <a:t>電動車椅子</a:t>
            </a:r>
          </a:p>
        </p:txBody>
      </p:sp>
      <p:sp>
        <p:nvSpPr>
          <p:cNvPr id="11" name="テキスト ボックス 10"/>
          <p:cNvSpPr txBox="1"/>
          <p:nvPr/>
        </p:nvSpPr>
        <p:spPr>
          <a:xfrm>
            <a:off x="9085047" y="4220248"/>
            <a:ext cx="2031325" cy="369332"/>
          </a:xfrm>
          <a:prstGeom prst="rect">
            <a:avLst/>
          </a:prstGeom>
          <a:noFill/>
        </p:spPr>
        <p:txBody>
          <a:bodyPr wrap="none" rtlCol="0">
            <a:spAutoFit/>
          </a:bodyPr>
          <a:lstStyle/>
          <a:p>
            <a:r>
              <a:rPr kumimoji="1" lang="ja-JP" altLang="en-US" dirty="0"/>
              <a:t>リクライニング型</a:t>
            </a:r>
          </a:p>
        </p:txBody>
      </p:sp>
      <p:sp>
        <p:nvSpPr>
          <p:cNvPr id="12" name="テキスト ボックス 11"/>
          <p:cNvSpPr txBox="1"/>
          <p:nvPr/>
        </p:nvSpPr>
        <p:spPr>
          <a:xfrm>
            <a:off x="2620265" y="6256464"/>
            <a:ext cx="2262158" cy="369332"/>
          </a:xfrm>
          <a:prstGeom prst="rect">
            <a:avLst/>
          </a:prstGeom>
          <a:noFill/>
        </p:spPr>
        <p:txBody>
          <a:bodyPr wrap="none" rtlCol="0">
            <a:spAutoFit/>
          </a:bodyPr>
          <a:lstStyle/>
          <a:p>
            <a:r>
              <a:rPr kumimoji="1" lang="ja-JP" altLang="en-US" dirty="0"/>
              <a:t>チンコントロール型</a:t>
            </a:r>
          </a:p>
        </p:txBody>
      </p:sp>
      <p:sp>
        <p:nvSpPr>
          <p:cNvPr id="13" name="テキスト ボックス 12"/>
          <p:cNvSpPr txBox="1"/>
          <p:nvPr/>
        </p:nvSpPr>
        <p:spPr>
          <a:xfrm>
            <a:off x="5545431" y="6234484"/>
            <a:ext cx="2492990" cy="369332"/>
          </a:xfrm>
          <a:prstGeom prst="rect">
            <a:avLst/>
          </a:prstGeom>
          <a:noFill/>
        </p:spPr>
        <p:txBody>
          <a:bodyPr wrap="none" rtlCol="0">
            <a:spAutoFit/>
          </a:bodyPr>
          <a:lstStyle/>
          <a:p>
            <a:r>
              <a:rPr kumimoji="1" lang="ja-JP" altLang="en-US" dirty="0"/>
              <a:t>ハンドル形電動車椅子</a:t>
            </a:r>
          </a:p>
        </p:txBody>
      </p:sp>
      <p:sp>
        <p:nvSpPr>
          <p:cNvPr id="14" name="テキスト ボックス 13"/>
          <p:cNvSpPr txBox="1"/>
          <p:nvPr/>
        </p:nvSpPr>
        <p:spPr>
          <a:xfrm>
            <a:off x="9200462" y="6256464"/>
            <a:ext cx="1800493" cy="369332"/>
          </a:xfrm>
          <a:prstGeom prst="rect">
            <a:avLst/>
          </a:prstGeom>
          <a:noFill/>
        </p:spPr>
        <p:txBody>
          <a:bodyPr wrap="none" rtlCol="0">
            <a:spAutoFit/>
          </a:bodyPr>
          <a:lstStyle/>
          <a:p>
            <a:r>
              <a:rPr kumimoji="1" lang="ja-JP" altLang="en-US" dirty="0"/>
              <a:t>バギー型車椅子</a:t>
            </a:r>
          </a:p>
        </p:txBody>
      </p:sp>
      <p:pic>
        <p:nvPicPr>
          <p:cNvPr id="15" name="図 14"/>
          <p:cNvPicPr>
            <a:picLocks noChangeAspect="1"/>
          </p:cNvPicPr>
          <p:nvPr/>
        </p:nvPicPr>
        <p:blipFill>
          <a:blip r:embed="rId4"/>
          <a:stretch>
            <a:fillRect/>
          </a:stretch>
        </p:blipFill>
        <p:spPr>
          <a:xfrm>
            <a:off x="2803638" y="2515730"/>
            <a:ext cx="2101191" cy="1704518"/>
          </a:xfrm>
          <a:prstGeom prst="rect">
            <a:avLst/>
          </a:prstGeom>
        </p:spPr>
      </p:pic>
      <p:pic>
        <p:nvPicPr>
          <p:cNvPr id="16" name="図 15"/>
          <p:cNvPicPr>
            <a:picLocks noChangeAspect="1"/>
          </p:cNvPicPr>
          <p:nvPr/>
        </p:nvPicPr>
        <p:blipFill>
          <a:blip r:embed="rId5"/>
          <a:stretch>
            <a:fillRect/>
          </a:stretch>
        </p:blipFill>
        <p:spPr>
          <a:xfrm>
            <a:off x="5545431" y="2576297"/>
            <a:ext cx="2262818" cy="1658589"/>
          </a:xfrm>
          <a:prstGeom prst="rect">
            <a:avLst/>
          </a:prstGeom>
        </p:spPr>
      </p:pic>
      <p:pic>
        <p:nvPicPr>
          <p:cNvPr id="17" name="図 16"/>
          <p:cNvPicPr>
            <a:picLocks noChangeAspect="1"/>
          </p:cNvPicPr>
          <p:nvPr/>
        </p:nvPicPr>
        <p:blipFill>
          <a:blip r:embed="rId6"/>
          <a:stretch>
            <a:fillRect/>
          </a:stretch>
        </p:blipFill>
        <p:spPr>
          <a:xfrm>
            <a:off x="8932922" y="2357889"/>
            <a:ext cx="1808775" cy="1760815"/>
          </a:xfrm>
          <a:prstGeom prst="rect">
            <a:avLst/>
          </a:prstGeom>
        </p:spPr>
      </p:pic>
      <p:pic>
        <p:nvPicPr>
          <p:cNvPr id="18" name="図 17"/>
          <p:cNvPicPr>
            <a:picLocks noChangeAspect="1"/>
          </p:cNvPicPr>
          <p:nvPr/>
        </p:nvPicPr>
        <p:blipFill>
          <a:blip r:embed="rId7"/>
          <a:stretch>
            <a:fillRect/>
          </a:stretch>
        </p:blipFill>
        <p:spPr>
          <a:xfrm>
            <a:off x="3013702" y="4589581"/>
            <a:ext cx="1461015" cy="1704518"/>
          </a:xfrm>
          <a:prstGeom prst="rect">
            <a:avLst/>
          </a:prstGeom>
        </p:spPr>
      </p:pic>
      <p:pic>
        <p:nvPicPr>
          <p:cNvPr id="19" name="図 18"/>
          <p:cNvPicPr>
            <a:picLocks noChangeAspect="1"/>
          </p:cNvPicPr>
          <p:nvPr/>
        </p:nvPicPr>
        <p:blipFill>
          <a:blip r:embed="rId8"/>
          <a:stretch>
            <a:fillRect/>
          </a:stretch>
        </p:blipFill>
        <p:spPr>
          <a:xfrm>
            <a:off x="5929039" y="4668135"/>
            <a:ext cx="1532301" cy="1487794"/>
          </a:xfrm>
          <a:prstGeom prst="rect">
            <a:avLst/>
          </a:prstGeom>
        </p:spPr>
      </p:pic>
      <p:pic>
        <p:nvPicPr>
          <p:cNvPr id="20" name="図 19"/>
          <p:cNvPicPr>
            <a:picLocks noChangeAspect="1"/>
          </p:cNvPicPr>
          <p:nvPr/>
        </p:nvPicPr>
        <p:blipFill>
          <a:blip r:embed="rId9"/>
          <a:stretch>
            <a:fillRect/>
          </a:stretch>
        </p:blipFill>
        <p:spPr>
          <a:xfrm>
            <a:off x="9553988" y="4668135"/>
            <a:ext cx="1093440" cy="1456307"/>
          </a:xfrm>
          <a:prstGeom prst="rect">
            <a:avLst/>
          </a:prstGeom>
        </p:spPr>
      </p:pic>
      <p:sp>
        <p:nvSpPr>
          <p:cNvPr id="21"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548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731011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8982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5731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4396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15372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7941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2010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介助</a:t>
            </a:r>
            <a:r>
              <a:rPr lang="ja-JP" altLang="en-US" sz="3200" dirty="0">
                <a:latin typeface="メイリオ" panose="020B0604030504040204" pitchFamily="50" charset="-128"/>
                <a:ea typeface="メイリオ" panose="020B0604030504040204" pitchFamily="50" charset="-128"/>
              </a:rPr>
              <a:t>犬のスペース</a:t>
            </a:r>
            <a:r>
              <a:rPr lang="ja-JP" altLang="en-US" sz="3200" dirty="0" smtClean="0">
                <a:latin typeface="メイリオ" panose="020B0604030504040204" pitchFamily="50" charset="-128"/>
                <a:ea typeface="メイリオ" panose="020B0604030504040204" pitchFamily="50" charset="-128"/>
              </a:rPr>
              <a:t>を確保</a:t>
            </a:r>
            <a:r>
              <a:rPr lang="ja-JP" altLang="en-US" sz="3200" dirty="0">
                <a:latin typeface="メイリオ" panose="020B0604030504040204" pitchFamily="50" charset="-128"/>
                <a:ea typeface="メイリオ" panose="020B0604030504040204" pitchFamily="50" charset="-128"/>
              </a:rPr>
              <a:t>する</a:t>
            </a:r>
          </a:p>
        </p:txBody>
      </p:sp>
    </p:spTree>
    <p:extLst>
      <p:ext uri="{BB962C8B-B14F-4D97-AF65-F5344CB8AC3E}">
        <p14:creationId xmlns:p14="http://schemas.microsoft.com/office/powerpoint/2010/main" val="1347244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6255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9480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380287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誘導用ブロックを頼りに歩いている場合、ブロック上に障害物があると危険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0080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408755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pic>
        <p:nvPicPr>
          <p:cNvPr id="4" name="図 3"/>
          <p:cNvPicPr>
            <a:picLocks noChangeAspect="1"/>
          </p:cNvPicPr>
          <p:nvPr/>
        </p:nvPicPr>
        <p:blipFill>
          <a:blip r:embed="rId4"/>
          <a:stretch>
            <a:fillRect/>
          </a:stretch>
        </p:blipFill>
        <p:spPr>
          <a:xfrm>
            <a:off x="1111443" y="4332338"/>
            <a:ext cx="1528762" cy="2372595"/>
          </a:xfrm>
          <a:prstGeom prst="rect">
            <a:avLst/>
          </a:prstGeom>
        </p:spPr>
      </p:pic>
      <p:sp>
        <p:nvSpPr>
          <p:cNvPr id="5" name="テキスト ボックス 4"/>
          <p:cNvSpPr txBox="1"/>
          <p:nvPr/>
        </p:nvSpPr>
        <p:spPr>
          <a:xfrm>
            <a:off x="3166927" y="5504604"/>
            <a:ext cx="8376011" cy="1107996"/>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☜白杖ＳＯＳシグナル</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視覚障害者が周囲に助けを求めて、白杖を頭上</a:t>
            </a:r>
            <a:r>
              <a:rPr lang="en-US" altLang="ja-JP" dirty="0">
                <a:latin typeface="メイリオ" panose="020B0604030504040204" pitchFamily="50" charset="-128"/>
                <a:ea typeface="メイリオ" panose="020B0604030504040204" pitchFamily="50" charset="-128"/>
              </a:rPr>
              <a:t>50cm</a:t>
            </a:r>
            <a:r>
              <a:rPr lang="ja-JP" altLang="en-US" dirty="0">
                <a:latin typeface="メイリオ" panose="020B0604030504040204" pitchFamily="50" charset="-128"/>
                <a:ea typeface="メイリオ" panose="020B0604030504040204" pitchFamily="50" charset="-128"/>
              </a:rPr>
              <a:t>提示に掲げて意思表示</a:t>
            </a:r>
          </a:p>
          <a:p>
            <a:r>
              <a:rPr lang="ja-JP" altLang="en-US" dirty="0">
                <a:latin typeface="メイリオ" panose="020B0604030504040204" pitchFamily="50" charset="-128"/>
                <a:ea typeface="メイリオ" panose="020B0604030504040204" pitchFamily="50" charset="-128"/>
              </a:rPr>
              <a:t>　を</a:t>
            </a:r>
            <a:r>
              <a:rPr kumimoji="1" lang="ja-JP" altLang="en-US" dirty="0">
                <a:latin typeface="メイリオ" panose="020B0604030504040204" pitchFamily="50" charset="-128"/>
                <a:ea typeface="メイリオ" panose="020B0604030504040204" pitchFamily="50" charset="-128"/>
              </a:rPr>
              <a:t>行う場合があります。</a:t>
            </a:r>
          </a:p>
        </p:txBody>
      </p:sp>
    </p:spTree>
    <p:extLst>
      <p:ext uri="{BB962C8B-B14F-4D97-AF65-F5344CB8AC3E}">
        <p14:creationId xmlns:p14="http://schemas.microsoft.com/office/powerpoint/2010/main" val="112670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1759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2505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68398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9938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238091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27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22540" r:id="rId4" imgW="2793600" imgH="5155200" progId="">
                  <p:embed/>
                </p:oleObj>
              </mc:Choice>
              <mc:Fallback>
                <p:oleObj r:id="rId4" imgW="2793600" imgH="5155200" progId="">
                  <p:embed/>
                  <p:pic>
                    <p:nvPicPr>
                      <p:cNvPr id="3" name="オブジェクト 2"/>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7142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37659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459767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263717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37896"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112881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38920"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292950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39944"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304605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40968"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38605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41992"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2376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43016"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4093713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44040"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147351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認知症の症状のある人もいる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8894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45064"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トイレ</a:t>
            </a:r>
            <a:r>
              <a:rPr lang="ja-JP" altLang="en-US" sz="3200" dirty="0">
                <a:latin typeface="メイリオ" panose="020B0604030504040204" pitchFamily="50" charset="-128"/>
                <a:ea typeface="メイリオ" panose="020B0604030504040204" pitchFamily="50" charset="-128"/>
              </a:rPr>
              <a:t>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3437633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46106"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46107"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46108"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46109"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442342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3778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573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a:t>
            </a: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627331" y="2356033"/>
            <a:ext cx="2435366" cy="3320954"/>
          </a:xfrm>
          <a:prstGeom prst="rect">
            <a:avLst/>
          </a:prstGeom>
        </p:spPr>
      </p:pic>
      <p:sp>
        <p:nvSpPr>
          <p:cNvPr id="7" name="テキスト ボックス 6"/>
          <p:cNvSpPr txBox="1"/>
          <p:nvPr/>
        </p:nvSpPr>
        <p:spPr>
          <a:xfrm>
            <a:off x="2690987" y="1954796"/>
            <a:ext cx="90798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介助犬を使用する人もいる</a:t>
            </a:r>
          </a:p>
        </p:txBody>
      </p:sp>
    </p:spTree>
    <p:extLst>
      <p:ext uri="{BB962C8B-B14F-4D97-AF65-F5344CB8AC3E}">
        <p14:creationId xmlns:p14="http://schemas.microsoft.com/office/powerpoint/2010/main" val="165405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627331" y="403557"/>
            <a:ext cx="2435366" cy="3320954"/>
          </a:xfrm>
          <a:prstGeom prst="rect">
            <a:avLst/>
          </a:prstGeom>
        </p:spPr>
      </p:pic>
      <p:sp>
        <p:nvSpPr>
          <p:cNvPr id="7" name="テキスト ボックス 6"/>
          <p:cNvSpPr txBox="1"/>
          <p:nvPr/>
        </p:nvSpPr>
        <p:spPr>
          <a:xfrm>
            <a:off x="2690987" y="540333"/>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車椅子での移動、車椅子からの移乗にはスペースが必要</a:t>
            </a:r>
          </a:p>
        </p:txBody>
      </p:sp>
    </p:spTree>
    <p:extLst>
      <p:ext uri="{BB962C8B-B14F-4D97-AF65-F5344CB8AC3E}">
        <p14:creationId xmlns:p14="http://schemas.microsoft.com/office/powerpoint/2010/main" val="1395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12643783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5643</Words>
  <PresentationFormat>ワイド画面</PresentationFormat>
  <Paragraphs>514</Paragraphs>
  <Slides>41</Slides>
  <Notes>41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41</vt:i4>
      </vt:variant>
    </vt:vector>
  </HeadingPairs>
  <TitlesOfParts>
    <vt:vector size="49"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2019-03-28T17:40:58Z</cp:lastPrinted>
  <dcterms:created xsi:type="dcterms:W3CDTF">2018-11-20T04:27:33Z</dcterms:created>
  <dcterms:modified xsi:type="dcterms:W3CDTF">2019-04-10T03:13:40Z</dcterms:modified>
</cp:coreProperties>
</file>