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303" r:id="rId2"/>
    <p:sldId id="256" r:id="rId3"/>
    <p:sldId id="304" r:id="rId4"/>
    <p:sldId id="272" r:id="rId5"/>
    <p:sldId id="314" r:id="rId6"/>
    <p:sldId id="305" r:id="rId7"/>
    <p:sldId id="315" r:id="rId8"/>
    <p:sldId id="306" r:id="rId9"/>
    <p:sldId id="285" r:id="rId10"/>
    <p:sldId id="308" r:id="rId11"/>
    <p:sldId id="307" r:id="rId12"/>
    <p:sldId id="291" r:id="rId13"/>
    <p:sldId id="309" r:id="rId14"/>
    <p:sldId id="316" r:id="rId15"/>
    <p:sldId id="310" r:id="rId16"/>
    <p:sldId id="311" r:id="rId17"/>
    <p:sldId id="298" r:id="rId18"/>
    <p:sldId id="312" r:id="rId19"/>
    <p:sldId id="301" r:id="rId20"/>
    <p:sldId id="313" r:id="rId21"/>
    <p:sldId id="317" r:id="rId22"/>
    <p:sldId id="302" r:id="rId23"/>
  </p:sldIdLst>
  <p:sldSz cx="12192000" cy="6858000"/>
  <p:notesSz cx="7104063"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41" autoAdjust="0"/>
    <p:restoredTop sz="63107" autoAdjust="0"/>
  </p:normalViewPr>
  <p:slideViewPr>
    <p:cSldViewPr snapToGrid="0">
      <p:cViewPr varScale="1">
        <p:scale>
          <a:sx n="55" d="100"/>
          <a:sy n="55" d="100"/>
        </p:scale>
        <p:origin x="90" y="5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4"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4"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DEB9D42-57E0-46AE-B3FC-7E35F8B5010E}" type="datetimeFigureOut">
              <a:rPr kumimoji="1" lang="ja-JP" altLang="en-US" smtClean="0"/>
              <a:t>2019/4/4</a:t>
            </a:fld>
            <a:endParaRPr kumimoji="1" lang="ja-JP" altLang="en-US"/>
          </a:p>
        </p:txBody>
      </p:sp>
      <p:sp>
        <p:nvSpPr>
          <p:cNvPr id="4" name="スライド イメージ プレースホルダー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1D76199E-8AD4-4737-94DC-FC2D999A0546}" type="slidenum">
              <a:rPr kumimoji="1" lang="ja-JP" altLang="en-US" smtClean="0"/>
              <a:t>‹#›</a:t>
            </a:fld>
            <a:endParaRPr kumimoji="1" lang="ja-JP" altLang="en-US"/>
          </a:p>
        </p:txBody>
      </p:sp>
    </p:spTree>
    <p:extLst>
      <p:ext uri="{BB962C8B-B14F-4D97-AF65-F5344CB8AC3E}">
        <p14:creationId xmlns:p14="http://schemas.microsoft.com/office/powerpoint/2010/main" val="198212193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smtClean="0">
                <a:solidFill>
                  <a:schemeClr val="tx1"/>
                </a:solidFill>
                <a:effectLst/>
                <a:latin typeface="+mn-lt"/>
                <a:ea typeface="+mn-ea"/>
                <a:cs typeface="+mn-cs"/>
              </a:rPr>
              <a:t>⓪講師の自己紹介とアイスブレイク</a:t>
            </a:r>
            <a:endParaRPr kumimoji="1" lang="ja-JP" altLang="en-US"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講師の自己紹介</a:t>
            </a:r>
          </a:p>
          <a:p>
            <a:endParaRPr kumimoji="1" lang="ja-JP" altLang="en-US"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●タクシーにおける接遇の場面などの</a:t>
            </a:r>
            <a:r>
              <a:rPr kumimoji="1" lang="ja-JP" altLang="ja-JP" sz="1200" kern="1200" dirty="0" smtClean="0">
                <a:solidFill>
                  <a:schemeClr val="tx1"/>
                </a:solidFill>
                <a:effectLst/>
                <a:latin typeface="+mn-lt"/>
                <a:ea typeface="+mn-ea"/>
                <a:cs typeface="+mn-cs"/>
              </a:rPr>
              <a:t>話をしながら、受講生との対話をつくるアイスブレイク</a:t>
            </a:r>
            <a:endParaRPr kumimoji="1" lang="ja-JP" altLang="en-US" dirty="0"/>
          </a:p>
        </p:txBody>
      </p:sp>
      <p:sp>
        <p:nvSpPr>
          <p:cNvPr id="4" name="スライド番号プレースホルダー 3"/>
          <p:cNvSpPr>
            <a:spLocks noGrp="1"/>
          </p:cNvSpPr>
          <p:nvPr>
            <p:ph type="sldNum" sz="quarter" idx="10"/>
          </p:nvPr>
        </p:nvSpPr>
        <p:spPr/>
        <p:txBody>
          <a:bodyPr/>
          <a:lstStyle/>
          <a:p>
            <a:fld id="{070AFAF6-3C58-49D3-9396-543422AC3302}" type="slidenum">
              <a:rPr kumimoji="1" lang="ja-JP" altLang="en-US" smtClean="0"/>
              <a:t>1</a:t>
            </a:fld>
            <a:endParaRPr kumimoji="1" lang="ja-JP" altLang="en-US"/>
          </a:p>
        </p:txBody>
      </p:sp>
    </p:spTree>
    <p:extLst>
      <p:ext uri="{BB962C8B-B14F-4D97-AF65-F5344CB8AC3E}">
        <p14:creationId xmlns:p14="http://schemas.microsoft.com/office/powerpoint/2010/main" val="35241803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smtClean="0"/>
              <a:t>予約時、事前の問合せ時</a:t>
            </a:r>
            <a:r>
              <a:rPr kumimoji="1" lang="ja-JP" altLang="en-US" dirty="0" smtClean="0"/>
              <a:t>などにおいては、</a:t>
            </a:r>
          </a:p>
          <a:p>
            <a:r>
              <a:rPr kumimoji="1" lang="ja-JP" altLang="en-US" dirty="0" smtClean="0"/>
              <a:t>盲導犬を使用しているのかなどを確認します。</a:t>
            </a:r>
          </a:p>
          <a:p>
            <a:r>
              <a:rPr kumimoji="1" lang="ja-JP" altLang="en-US" dirty="0" smtClean="0"/>
              <a:t>迎車の場合には、乗車いただく位置を詳細に確認しておきましょう。</a:t>
            </a:r>
          </a:p>
          <a:p>
            <a:endParaRPr kumimoji="1" lang="ja-JP" altLang="en-US" dirty="0" smtClean="0"/>
          </a:p>
          <a:p>
            <a:r>
              <a:rPr kumimoji="1" lang="ja-JP" altLang="en-US" dirty="0" smtClean="0"/>
              <a:t>また、</a:t>
            </a:r>
            <a:r>
              <a:rPr kumimoji="1" lang="ja-JP" altLang="en-US" b="1" u="sng" dirty="0" smtClean="0"/>
              <a:t>乗車時</a:t>
            </a:r>
            <a:r>
              <a:rPr kumimoji="1" lang="ja-JP" altLang="en-US" dirty="0" smtClean="0"/>
              <a:t>、停車しても気づかない場合があります。見えていない様子が</a:t>
            </a:r>
          </a:p>
          <a:p>
            <a:r>
              <a:rPr kumimoji="1" lang="ja-JP" altLang="en-US" dirty="0" smtClean="0"/>
              <a:t>わかったら、声をかけます。</a:t>
            </a:r>
          </a:p>
          <a:p>
            <a:r>
              <a:rPr kumimoji="1" lang="ja-JP" altLang="en-US" dirty="0" smtClean="0"/>
              <a:t>乗車の支援が必要であれば、利用者にお断りした上で、屋根、ドア、シートの位置に手を誘導して</a:t>
            </a:r>
          </a:p>
          <a:p>
            <a:r>
              <a:rPr kumimoji="1" lang="ja-JP" altLang="en-US" dirty="0" smtClean="0"/>
              <a:t>確認していただきます。</a:t>
            </a:r>
          </a:p>
          <a:p>
            <a:r>
              <a:rPr kumimoji="1" lang="ja-JP" altLang="en-US" b="1" dirty="0" smtClean="0"/>
              <a:t>発車、停止、カーブ</a:t>
            </a:r>
            <a:r>
              <a:rPr kumimoji="1" lang="ja-JP" altLang="en-US" dirty="0" smtClean="0"/>
              <a:t>は都度伝え、目的地についても詳細に確認して、到着の際には、</a:t>
            </a:r>
          </a:p>
          <a:p>
            <a:r>
              <a:rPr kumimoji="1" lang="ja-JP" altLang="en-US" b="0" dirty="0" smtClean="0"/>
              <a:t>「</a:t>
            </a:r>
            <a:r>
              <a:rPr lang="ja-JP" altLang="en-US" sz="1200" b="0" dirty="0" smtClean="0">
                <a:latin typeface="メイリオ" panose="020B0604030504040204" pitchFamily="50" charset="-128"/>
                <a:ea typeface="メイリオ" panose="020B0604030504040204" pitchFamily="50" charset="-128"/>
              </a:rPr>
              <a:t>〇〇交差点を□□方向に向けて左側手前に止まります」など、詳細に情報を伝えましょう。</a:t>
            </a:r>
          </a:p>
          <a:p>
            <a:r>
              <a:rPr kumimoji="1" lang="ja-JP" altLang="en-US" sz="1200" b="0" dirty="0" smtClean="0">
                <a:latin typeface="メイリオ" panose="020B0604030504040204" pitchFamily="50" charset="-128"/>
                <a:ea typeface="メイリオ" panose="020B0604030504040204" pitchFamily="50" charset="-128"/>
              </a:rPr>
              <a:t>運賃は読み上げて、正確な金銭授受をすることが重要です。</a:t>
            </a:r>
            <a:endParaRPr kumimoji="1" lang="ja-JP" altLang="en-US" b="0" dirty="0" smtClean="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10</a:t>
            </a:fld>
            <a:endParaRPr kumimoji="1" lang="ja-JP" altLang="en-US"/>
          </a:p>
        </p:txBody>
      </p:sp>
    </p:spTree>
    <p:extLst>
      <p:ext uri="{BB962C8B-B14F-4D97-AF65-F5344CB8AC3E}">
        <p14:creationId xmlns:p14="http://schemas.microsoft.com/office/powerpoint/2010/main" val="2453055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支援の申し出があれば、</a:t>
            </a:r>
            <a:r>
              <a:rPr kumimoji="1" lang="ja-JP" altLang="en-US" b="1" u="sng" dirty="0" smtClean="0"/>
              <a:t>乗換</a:t>
            </a:r>
            <a:r>
              <a:rPr kumimoji="1" lang="ja-JP" altLang="en-US" dirty="0" smtClean="0"/>
              <a:t>の経路を具体的にご案内します。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11</a:t>
            </a:fld>
            <a:endParaRPr kumimoji="1" lang="ja-JP" altLang="en-US"/>
          </a:p>
        </p:txBody>
      </p:sp>
    </p:spTree>
    <p:extLst>
      <p:ext uri="{BB962C8B-B14F-4D97-AF65-F5344CB8AC3E}">
        <p14:creationId xmlns:p14="http://schemas.microsoft.com/office/powerpoint/2010/main" val="32150203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smtClean="0"/>
              <a:t>聴覚障害者、言語障害者</a:t>
            </a:r>
            <a:r>
              <a:rPr kumimoji="1" lang="ja-JP" altLang="en-US" dirty="0" smtClean="0"/>
              <a:t>は、乗務員の声が聞こえない、聞こえにくい、自分の要求が伝えられないなどの状況があります。</a:t>
            </a:r>
          </a:p>
          <a:p>
            <a:endParaRPr kumimoji="1" lang="ja-JP" altLang="en-US" dirty="0" smtClean="0"/>
          </a:p>
          <a:p>
            <a:r>
              <a:rPr kumimoji="1" lang="ja-JP" altLang="en-US" dirty="0" smtClean="0"/>
              <a:t>困っている様子の場合には、支援が必要かを確認して対応しましょう。</a:t>
            </a:r>
          </a:p>
          <a:p>
            <a:endParaRPr kumimoji="1" lang="ja-JP" altLang="en-US" dirty="0" smtClean="0"/>
          </a:p>
          <a:p>
            <a:endParaRPr kumimoji="1" lang="ja-JP" altLang="en-US" dirty="0" smtClean="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12</a:t>
            </a:fld>
            <a:endParaRPr kumimoji="1" lang="ja-JP" altLang="en-US"/>
          </a:p>
        </p:txBody>
      </p:sp>
    </p:spTree>
    <p:extLst>
      <p:ext uri="{BB962C8B-B14F-4D97-AF65-F5344CB8AC3E}">
        <p14:creationId xmlns:p14="http://schemas.microsoft.com/office/powerpoint/2010/main" val="9553637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smtClean="0"/>
              <a:t>予約時、事前の問合せ時</a:t>
            </a:r>
            <a:r>
              <a:rPr kumimoji="1" lang="ja-JP" altLang="en-US" dirty="0" smtClean="0"/>
              <a:t>などにおいては、</a:t>
            </a:r>
          </a:p>
          <a:p>
            <a:r>
              <a:rPr kumimoji="1" lang="ja-JP" altLang="en-US" dirty="0" smtClean="0"/>
              <a:t>聴導犬を使用しているのかなどを確認する必要があります。ただし、音声では伝わらないため、</a:t>
            </a:r>
          </a:p>
          <a:p>
            <a:r>
              <a:rPr kumimoji="1" lang="ja-JP" altLang="en-US" dirty="0" smtClean="0"/>
              <a:t>ファックスやインターネットでの問い合わせをできるようにしておくことが重要です。</a:t>
            </a:r>
          </a:p>
          <a:p>
            <a:endParaRPr kumimoji="1" lang="ja-JP" altLang="en-US" dirty="0" smtClean="0"/>
          </a:p>
          <a:p>
            <a:r>
              <a:rPr kumimoji="1" lang="ja-JP" altLang="en-US" dirty="0" smtClean="0"/>
              <a:t>また、</a:t>
            </a:r>
            <a:r>
              <a:rPr kumimoji="1" lang="ja-JP" altLang="en-US" b="1" u="sng" dirty="0" smtClean="0"/>
              <a:t>乗降時や支払い時</a:t>
            </a:r>
            <a:r>
              <a:rPr kumimoji="1" lang="ja-JP" altLang="en-US" dirty="0" smtClean="0"/>
              <a:t>、聞こえない様子の場合には、その人の視界に入り、口の動きがわかるように話します。</a:t>
            </a:r>
          </a:p>
          <a:p>
            <a:r>
              <a:rPr kumimoji="1" lang="ja-JP" altLang="en-US" dirty="0" smtClean="0"/>
              <a:t>問いかけが分からない用の場合には筆談をしましょう。</a:t>
            </a:r>
          </a:p>
          <a:p>
            <a:r>
              <a:rPr kumimoji="1" lang="ja-JP" altLang="en-US" dirty="0" smtClean="0"/>
              <a:t>運賃は、メーターや領収書を指し示します。</a:t>
            </a:r>
          </a:p>
          <a:p>
            <a:endParaRPr kumimoji="1" lang="ja-JP" altLang="en-US" dirty="0" smtClean="0"/>
          </a:p>
          <a:p>
            <a:r>
              <a:rPr kumimoji="1" lang="ja-JP" altLang="en-US" dirty="0" smtClean="0"/>
              <a:t>支援の申し出があれば、</a:t>
            </a:r>
            <a:r>
              <a:rPr kumimoji="1" lang="ja-JP" altLang="en-US" u="sng" dirty="0" smtClean="0"/>
              <a:t>乗換</a:t>
            </a:r>
            <a:r>
              <a:rPr kumimoji="1" lang="ja-JP" altLang="en-US" dirty="0" smtClean="0"/>
              <a:t>の経路を具体的にご案内します。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13</a:t>
            </a:fld>
            <a:endParaRPr kumimoji="1" lang="ja-JP" altLang="en-US"/>
          </a:p>
        </p:txBody>
      </p:sp>
    </p:spTree>
    <p:extLst>
      <p:ext uri="{BB962C8B-B14F-4D97-AF65-F5344CB8AC3E}">
        <p14:creationId xmlns:p14="http://schemas.microsoft.com/office/powerpoint/2010/main" val="26171213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u="sng" kern="1200" dirty="0" smtClean="0">
                <a:solidFill>
                  <a:schemeClr val="tx1"/>
                </a:solidFill>
                <a:effectLst/>
                <a:latin typeface="+mn-lt"/>
                <a:ea typeface="+mn-ea"/>
                <a:cs typeface="+mn-cs"/>
              </a:rPr>
              <a:t>発達障害者、知的障害者、精神障害者</a:t>
            </a:r>
            <a:r>
              <a:rPr kumimoji="1" lang="ja-JP" altLang="ja-JP" sz="1200" kern="1200" dirty="0" smtClean="0">
                <a:solidFill>
                  <a:schemeClr val="tx1"/>
                </a:solidFill>
                <a:effectLst/>
                <a:latin typeface="+mn-lt"/>
                <a:ea typeface="+mn-ea"/>
                <a:cs typeface="+mn-cs"/>
              </a:rPr>
              <a:t>は、コミュニケーションが</a:t>
            </a:r>
            <a:r>
              <a:rPr kumimoji="1" lang="ja-JP" altLang="ja-JP" sz="1200" kern="1200" smtClean="0">
                <a:solidFill>
                  <a:schemeClr val="tx1"/>
                </a:solidFill>
                <a:effectLst/>
                <a:latin typeface="+mn-lt"/>
                <a:ea typeface="+mn-ea"/>
                <a:cs typeface="+mn-cs"/>
              </a:rPr>
              <a:t>苦手な</a:t>
            </a:r>
            <a:r>
              <a:rPr kumimoji="1" lang="ja-JP" altLang="en-US" sz="1200" kern="1200" smtClean="0">
                <a:solidFill>
                  <a:schemeClr val="tx1"/>
                </a:solidFill>
                <a:effectLst/>
                <a:latin typeface="+mn-lt"/>
                <a:ea typeface="+mn-ea"/>
                <a:cs typeface="+mn-cs"/>
              </a:rPr>
              <a:t>傾向がありま</a:t>
            </a:r>
            <a:r>
              <a:rPr kumimoji="1" lang="ja-JP" altLang="ja-JP" sz="1200" kern="1200" smtClean="0">
                <a:solidFill>
                  <a:schemeClr val="tx1"/>
                </a:solidFill>
                <a:effectLst/>
                <a:latin typeface="+mn-lt"/>
                <a:ea typeface="+mn-ea"/>
                <a:cs typeface="+mn-cs"/>
              </a:rPr>
              <a:t>す</a:t>
            </a:r>
            <a:r>
              <a:rPr kumimoji="1" lang="ja-JP" altLang="ja-JP" sz="1200" kern="1200" dirty="0" smtClean="0">
                <a:solidFill>
                  <a:schemeClr val="tx1"/>
                </a:solidFill>
                <a:effectLst/>
                <a:latin typeface="+mn-lt"/>
                <a:ea typeface="+mn-ea"/>
                <a:cs typeface="+mn-cs"/>
              </a:rPr>
              <a:t>。</a:t>
            </a:r>
          </a:p>
          <a:p>
            <a:r>
              <a:rPr kumimoji="1" lang="ja-JP" altLang="ja-JP" sz="1200" kern="1200" dirty="0" smtClean="0">
                <a:solidFill>
                  <a:schemeClr val="tx1"/>
                </a:solidFill>
                <a:effectLst/>
                <a:latin typeface="+mn-lt"/>
                <a:ea typeface="+mn-ea"/>
                <a:cs typeface="+mn-cs"/>
              </a:rPr>
              <a:t>困っている様子の場合には、支援が必要かを確認して対応しましょう。</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14</a:t>
            </a:fld>
            <a:endParaRPr kumimoji="1" lang="ja-JP" altLang="en-US"/>
          </a:p>
        </p:txBody>
      </p:sp>
    </p:spTree>
    <p:extLst>
      <p:ext uri="{BB962C8B-B14F-4D97-AF65-F5344CB8AC3E}">
        <p14:creationId xmlns:p14="http://schemas.microsoft.com/office/powerpoint/2010/main" val="1643193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smtClean="0"/>
              <a:t>予約時、事前の問合せ時</a:t>
            </a:r>
            <a:r>
              <a:rPr kumimoji="1" lang="ja-JP" altLang="en-US" dirty="0" smtClean="0"/>
              <a:t>などにおいては、</a:t>
            </a:r>
          </a:p>
          <a:p>
            <a:r>
              <a:rPr kumimoji="1" lang="ja-JP" altLang="en-US" dirty="0" smtClean="0"/>
              <a:t>説明がわからない様子の場合には、ゆっくり、はっきり、具体的に対応し、理解しているかを確認します。</a:t>
            </a:r>
          </a:p>
          <a:p>
            <a:endParaRPr kumimoji="1" lang="ja-JP" altLang="en-US" dirty="0" smtClean="0"/>
          </a:p>
          <a:p>
            <a:r>
              <a:rPr kumimoji="1" lang="ja-JP" altLang="en-US" dirty="0" smtClean="0"/>
              <a:t>また、</a:t>
            </a:r>
            <a:r>
              <a:rPr kumimoji="1" lang="ja-JP" altLang="en-US" b="1" u="sng" dirty="0" smtClean="0"/>
              <a:t>乗降時や支払い時</a:t>
            </a:r>
            <a:r>
              <a:rPr kumimoji="1" lang="ja-JP" altLang="en-US" dirty="0" smtClean="0"/>
              <a:t>にも、目的地の確認が理解できていない場合には、</a:t>
            </a:r>
          </a:p>
          <a:p>
            <a:r>
              <a:rPr kumimoji="1" lang="ja-JP" altLang="en-US" dirty="0" smtClean="0"/>
              <a:t>ゆっくり、はっきり、具体的に説明します。</a:t>
            </a:r>
          </a:p>
          <a:p>
            <a:r>
              <a:rPr kumimoji="1" lang="ja-JP" altLang="en-US" b="1" dirty="0" smtClean="0"/>
              <a:t>パニックなどを起こしてしまう場合</a:t>
            </a:r>
            <a:r>
              <a:rPr kumimoji="1" lang="ja-JP" altLang="en-US" dirty="0" smtClean="0"/>
              <a:t>もあります。その場合には</a:t>
            </a:r>
            <a:r>
              <a:rPr kumimoji="1" lang="ja-JP" altLang="en-US" b="1" dirty="0" smtClean="0"/>
              <a:t>やさしく話しかけ、落ち着かせることが重要</a:t>
            </a:r>
            <a:r>
              <a:rPr kumimoji="1" lang="ja-JP" altLang="en-US" dirty="0" smtClean="0"/>
              <a:t>です。</a:t>
            </a:r>
          </a:p>
          <a:p>
            <a:r>
              <a:rPr kumimoji="1" lang="ja-JP" altLang="en-US" dirty="0" smtClean="0"/>
              <a:t>緊急連絡先が書かれているヘルプマークなどを携行している場合がありますので、</a:t>
            </a:r>
          </a:p>
          <a:p>
            <a:r>
              <a:rPr kumimoji="1" lang="ja-JP" altLang="en-US" dirty="0" smtClean="0"/>
              <a:t>対応方法について連絡先に問い合わせるのもよいでしょう。</a:t>
            </a:r>
          </a:p>
          <a:p>
            <a:r>
              <a:rPr kumimoji="1" lang="ja-JP" altLang="en-US" dirty="0" smtClean="0"/>
              <a:t>運賃は、メーターや領収書を指し示し、釣銭は金種ごとに確認して手渡しましょう。</a:t>
            </a:r>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15</a:t>
            </a:fld>
            <a:endParaRPr kumimoji="1" lang="ja-JP" altLang="en-US"/>
          </a:p>
        </p:txBody>
      </p:sp>
    </p:spTree>
    <p:extLst>
      <p:ext uri="{BB962C8B-B14F-4D97-AF65-F5344CB8AC3E}">
        <p14:creationId xmlns:p14="http://schemas.microsoft.com/office/powerpoint/2010/main" val="41185269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支援の申し出があれば、</a:t>
            </a:r>
            <a:r>
              <a:rPr kumimoji="1" lang="ja-JP" altLang="en-US" b="1" u="sng" dirty="0" smtClean="0"/>
              <a:t>乗換</a:t>
            </a:r>
            <a:r>
              <a:rPr kumimoji="1" lang="ja-JP" altLang="en-US" dirty="0" smtClean="0"/>
              <a:t>の経路を具体的にご案内します。</a:t>
            </a:r>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16</a:t>
            </a:fld>
            <a:endParaRPr kumimoji="1" lang="ja-JP" altLang="en-US"/>
          </a:p>
        </p:txBody>
      </p:sp>
    </p:spTree>
    <p:extLst>
      <p:ext uri="{BB962C8B-B14F-4D97-AF65-F5344CB8AC3E}">
        <p14:creationId xmlns:p14="http://schemas.microsoft.com/office/powerpoint/2010/main" val="9151490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内部障害者は、外見ではわからない場合が多いですが、体調が変化しやすいなどの状況があります。</a:t>
            </a:r>
          </a:p>
          <a:p>
            <a:endParaRPr kumimoji="1" lang="ja-JP" altLang="en-US" dirty="0" smtClean="0"/>
          </a:p>
          <a:p>
            <a:r>
              <a:rPr kumimoji="1" lang="ja-JP" altLang="en-US" dirty="0" smtClean="0"/>
              <a:t>困っている様子の場合には、支援が必要かを確認して対応しましょう。</a:t>
            </a:r>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17</a:t>
            </a:fld>
            <a:endParaRPr kumimoji="1" lang="ja-JP" altLang="en-US"/>
          </a:p>
        </p:txBody>
      </p:sp>
    </p:spTree>
    <p:extLst>
      <p:ext uri="{BB962C8B-B14F-4D97-AF65-F5344CB8AC3E}">
        <p14:creationId xmlns:p14="http://schemas.microsoft.com/office/powerpoint/2010/main" val="14282456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smtClean="0"/>
              <a:t>予約時、事前の問合せ時</a:t>
            </a:r>
            <a:r>
              <a:rPr kumimoji="1" lang="ja-JP" altLang="en-US" dirty="0" smtClean="0"/>
              <a:t>などにおいては、必要な支援事項があれば確認します。</a:t>
            </a:r>
          </a:p>
          <a:p>
            <a:endParaRPr kumimoji="1" lang="ja-JP" altLang="en-US" dirty="0" smtClean="0"/>
          </a:p>
          <a:p>
            <a:r>
              <a:rPr kumimoji="1" lang="ja-JP" altLang="en-US" dirty="0" smtClean="0"/>
              <a:t>また、</a:t>
            </a:r>
            <a:r>
              <a:rPr kumimoji="1" lang="ja-JP" altLang="en-US" b="1" u="sng" dirty="0" smtClean="0"/>
              <a:t>乗降時</a:t>
            </a:r>
            <a:r>
              <a:rPr kumimoji="1" lang="ja-JP" altLang="en-US" dirty="0" smtClean="0"/>
              <a:t>に具合が悪くなったなどの申し出があれば、支援が必要かを確認し、</a:t>
            </a:r>
          </a:p>
          <a:p>
            <a:r>
              <a:rPr kumimoji="1" lang="ja-JP" altLang="en-US" dirty="0" smtClean="0"/>
              <a:t>どんな支援をすべきかを聞いて対応します。</a:t>
            </a:r>
          </a:p>
          <a:p>
            <a:endParaRPr kumimoji="1" lang="ja-JP" altLang="en-US" dirty="0" smtClean="0"/>
          </a:p>
          <a:p>
            <a:r>
              <a:rPr kumimoji="1" lang="ja-JP" altLang="en-US" dirty="0" smtClean="0"/>
              <a:t>支援の申し出があれば、</a:t>
            </a:r>
            <a:r>
              <a:rPr kumimoji="1" lang="ja-JP" altLang="en-US" b="1" u="sng" dirty="0" smtClean="0"/>
              <a:t>乗換</a:t>
            </a:r>
            <a:r>
              <a:rPr kumimoji="1" lang="ja-JP" altLang="en-US" dirty="0" smtClean="0"/>
              <a:t>の経路を具体的にご案内します。</a:t>
            </a:r>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18</a:t>
            </a:fld>
            <a:endParaRPr kumimoji="1" lang="ja-JP" altLang="en-US"/>
          </a:p>
        </p:txBody>
      </p:sp>
    </p:spTree>
    <p:extLst>
      <p:ext uri="{BB962C8B-B14F-4D97-AF65-F5344CB8AC3E}">
        <p14:creationId xmlns:p14="http://schemas.microsoft.com/office/powerpoint/2010/main" val="4106600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smtClean="0"/>
              <a:t>その他</a:t>
            </a:r>
            <a:r>
              <a:rPr kumimoji="1" lang="ja-JP" altLang="en-US" dirty="0" smtClean="0"/>
              <a:t>にも、これまで紹介した障害のほかに心身の機能障害は多様にあります。</a:t>
            </a:r>
          </a:p>
          <a:p>
            <a:r>
              <a:rPr kumimoji="1" lang="ja-JP" altLang="en-US" dirty="0" smtClean="0"/>
              <a:t>また、妊産婦、ベビーカー使用者を含む乳幼児連れ、けが人などにも配慮が必要です。</a:t>
            </a:r>
          </a:p>
          <a:p>
            <a:endParaRPr kumimoji="1" lang="ja-JP"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困っている様子の場合には、支援が必要かを確認して対応しましょう。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19</a:t>
            </a:fld>
            <a:endParaRPr kumimoji="1" lang="ja-JP" altLang="en-US"/>
          </a:p>
        </p:txBody>
      </p:sp>
    </p:spTree>
    <p:extLst>
      <p:ext uri="{BB962C8B-B14F-4D97-AF65-F5344CB8AC3E}">
        <p14:creationId xmlns:p14="http://schemas.microsoft.com/office/powerpoint/2010/main" val="1089745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急激に増加している高齢者、また、障害</a:t>
            </a:r>
            <a:r>
              <a:rPr kumimoji="1" lang="ja-JP" altLang="en-US" sz="1200" kern="1200" dirty="0" smtClean="0">
                <a:solidFill>
                  <a:schemeClr val="tx1"/>
                </a:solidFill>
                <a:effectLst/>
                <a:latin typeface="+mn-lt"/>
                <a:ea typeface="+mn-ea"/>
                <a:cs typeface="+mn-cs"/>
              </a:rPr>
              <a:t>のある</a:t>
            </a:r>
            <a:r>
              <a:rPr kumimoji="1" lang="ja-JP" altLang="ja-JP" sz="1200" kern="1200" dirty="0" smtClean="0">
                <a:solidFill>
                  <a:schemeClr val="tx1"/>
                </a:solidFill>
                <a:effectLst/>
                <a:latin typeface="+mn-lt"/>
                <a:ea typeface="+mn-ea"/>
                <a:cs typeface="+mn-cs"/>
              </a:rPr>
              <a:t>人が問題なく移動できるよう、パーソナルな公共交通手段であるタクシーには、期待が持たれています。</a:t>
            </a:r>
          </a:p>
          <a:p>
            <a:r>
              <a:rPr kumimoji="1" lang="ja-JP" altLang="ja-JP" sz="1200" kern="1200" dirty="0" smtClean="0">
                <a:solidFill>
                  <a:schemeClr val="tx1"/>
                </a:solidFill>
                <a:effectLst/>
                <a:latin typeface="+mn-lt"/>
                <a:ea typeface="+mn-ea"/>
                <a:cs typeface="+mn-cs"/>
              </a:rPr>
              <a:t>平成</a:t>
            </a:r>
            <a:r>
              <a:rPr kumimoji="1" lang="en-US" altLang="ja-JP" sz="1200" kern="1200" dirty="0" smtClean="0">
                <a:solidFill>
                  <a:schemeClr val="tx1"/>
                </a:solidFill>
                <a:effectLst/>
                <a:latin typeface="+mn-lt"/>
                <a:ea typeface="+mn-ea"/>
                <a:cs typeface="+mn-cs"/>
              </a:rPr>
              <a:t>30</a:t>
            </a:r>
            <a:r>
              <a:rPr kumimoji="1" lang="ja-JP" altLang="ja-JP" sz="1200" kern="1200" dirty="0" smtClean="0">
                <a:solidFill>
                  <a:schemeClr val="tx1"/>
                </a:solidFill>
                <a:effectLst/>
                <a:latin typeface="+mn-lt"/>
                <a:ea typeface="+mn-ea"/>
                <a:cs typeface="+mn-cs"/>
              </a:rPr>
              <a:t>年に、公共交通事業者向けの</a:t>
            </a:r>
            <a:r>
              <a:rPr kumimoji="1" lang="ja-JP" altLang="ja-JP" sz="1200" b="1" kern="1200" dirty="0" smtClean="0">
                <a:solidFill>
                  <a:schemeClr val="tx1"/>
                </a:solidFill>
                <a:effectLst/>
                <a:latin typeface="+mn-lt"/>
                <a:ea typeface="+mn-ea"/>
                <a:cs typeface="+mn-cs"/>
              </a:rPr>
              <a:t>「接遇ガイドライン」が国交省で策定</a:t>
            </a:r>
            <a:r>
              <a:rPr kumimoji="1" lang="ja-JP" altLang="ja-JP" sz="1200" kern="1200" dirty="0" smtClean="0">
                <a:solidFill>
                  <a:schemeClr val="tx1"/>
                </a:solidFill>
                <a:effectLst/>
                <a:latin typeface="+mn-lt"/>
                <a:ea typeface="+mn-ea"/>
                <a:cs typeface="+mn-cs"/>
              </a:rPr>
              <a:t>され、高齢者や障害</a:t>
            </a:r>
            <a:r>
              <a:rPr kumimoji="1" lang="ja-JP" altLang="en-US" sz="1200" kern="1200" dirty="0" smtClean="0">
                <a:solidFill>
                  <a:schemeClr val="tx1"/>
                </a:solidFill>
                <a:effectLst/>
                <a:latin typeface="+mn-lt"/>
                <a:ea typeface="+mn-ea"/>
                <a:cs typeface="+mn-cs"/>
              </a:rPr>
              <a:t>のある</a:t>
            </a:r>
            <a:r>
              <a:rPr kumimoji="1" lang="ja-JP" altLang="ja-JP" sz="1200" kern="1200" dirty="0" smtClean="0">
                <a:solidFill>
                  <a:schemeClr val="tx1"/>
                </a:solidFill>
                <a:effectLst/>
                <a:latin typeface="+mn-lt"/>
                <a:ea typeface="+mn-ea"/>
                <a:cs typeface="+mn-cs"/>
              </a:rPr>
              <a:t>人に対する</a:t>
            </a:r>
            <a:r>
              <a:rPr kumimoji="1" lang="ja-JP" altLang="ja-JP" sz="1200" b="1" u="sng" kern="1200" dirty="0" smtClean="0">
                <a:solidFill>
                  <a:schemeClr val="tx1"/>
                </a:solidFill>
                <a:effectLst/>
                <a:latin typeface="+mn-lt"/>
                <a:ea typeface="+mn-ea"/>
                <a:cs typeface="+mn-cs"/>
              </a:rPr>
              <a:t>「接遇の基本」</a:t>
            </a:r>
            <a:r>
              <a:rPr kumimoji="1" lang="ja-JP" altLang="ja-JP" sz="1200" kern="1200" dirty="0" smtClean="0">
                <a:solidFill>
                  <a:schemeClr val="tx1"/>
                </a:solidFill>
                <a:effectLst/>
                <a:latin typeface="+mn-lt"/>
                <a:ea typeface="+mn-ea"/>
                <a:cs typeface="+mn-cs"/>
              </a:rPr>
              <a:t>が示されています。</a:t>
            </a:r>
          </a:p>
          <a:p>
            <a:r>
              <a:rPr kumimoji="1" lang="ja-JP" altLang="ja-JP" sz="1200" kern="1200" dirty="0" smtClean="0">
                <a:solidFill>
                  <a:schemeClr val="tx1"/>
                </a:solidFill>
                <a:effectLst/>
                <a:latin typeface="+mn-lt"/>
                <a:ea typeface="+mn-ea"/>
                <a:cs typeface="+mn-cs"/>
              </a:rPr>
              <a:t>ここでは、接遇ガイドラインを基本に、タクシー業務の各場面でどのような配慮が必要かを学んでいきます。</a:t>
            </a:r>
          </a:p>
          <a:p>
            <a:r>
              <a:rPr kumimoji="1" lang="en-US" altLang="ja-JP" sz="1200" kern="1200" dirty="0" smtClean="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2</a:t>
            </a:fld>
            <a:endParaRPr kumimoji="1" lang="ja-JP" altLang="en-US"/>
          </a:p>
        </p:txBody>
      </p:sp>
    </p:spTree>
    <p:extLst>
      <p:ext uri="{BB962C8B-B14F-4D97-AF65-F5344CB8AC3E}">
        <p14:creationId xmlns:p14="http://schemas.microsoft.com/office/powerpoint/2010/main" val="42006140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kumimoji="1" lang="ja-JP" altLang="en-US" b="1" u="sng" dirty="0" smtClean="0"/>
              <a:t>予約時、事前の問合せ時</a:t>
            </a:r>
            <a:r>
              <a:rPr kumimoji="1" lang="ja-JP" altLang="en-US" dirty="0" smtClean="0"/>
              <a:t>などにおいては、必要な支援事項があれば確認します。</a:t>
            </a:r>
          </a:p>
          <a:p>
            <a:endParaRPr kumimoji="1" lang="ja-JP" altLang="en-US" dirty="0" smtClean="0"/>
          </a:p>
          <a:p>
            <a:r>
              <a:rPr kumimoji="1" lang="ja-JP" altLang="en-US" dirty="0" smtClean="0"/>
              <a:t>また、</a:t>
            </a:r>
            <a:r>
              <a:rPr kumimoji="1" lang="ja-JP" altLang="en-US" b="1" u="sng" dirty="0" smtClean="0"/>
              <a:t>乗降時</a:t>
            </a:r>
            <a:r>
              <a:rPr kumimoji="1" lang="ja-JP" altLang="en-US" dirty="0" smtClean="0"/>
              <a:t>に具合が悪くなったなどの申し出があれば、支援が必要かを確認し、</a:t>
            </a:r>
          </a:p>
          <a:p>
            <a:r>
              <a:rPr kumimoji="1" lang="ja-JP" altLang="en-US" dirty="0" smtClean="0"/>
              <a:t>どんな支援をすべきかを聞いて対応します。</a:t>
            </a:r>
          </a:p>
          <a:p>
            <a:r>
              <a:rPr kumimoji="1" lang="ja-JP" altLang="en-US" dirty="0" smtClean="0"/>
              <a:t>ベビーカーはたたんでいただき、トランクで預かります。</a:t>
            </a:r>
          </a:p>
          <a:p>
            <a:r>
              <a:rPr kumimoji="1" lang="ja-JP" altLang="en-US" dirty="0" smtClean="0"/>
              <a:t>妊産婦、けが人などはバランスを崩しやすいため、相手の状況や支援の申し出などを受け、</a:t>
            </a:r>
          </a:p>
          <a:p>
            <a:r>
              <a:rPr kumimoji="1" lang="ja-JP" altLang="en-US" dirty="0" smtClean="0"/>
              <a:t>乗降の支援などを行います。</a:t>
            </a:r>
          </a:p>
          <a:p>
            <a:endParaRPr kumimoji="1" lang="ja-JP" altLang="en-US" dirty="0" smtClean="0"/>
          </a:p>
          <a:p>
            <a:r>
              <a:rPr kumimoji="1" lang="ja-JP" altLang="en-US" dirty="0" smtClean="0"/>
              <a:t>支援の申し出があれば、</a:t>
            </a:r>
            <a:r>
              <a:rPr kumimoji="1" lang="ja-JP" altLang="en-US" b="1" u="sng" dirty="0" smtClean="0"/>
              <a:t>乗換</a:t>
            </a:r>
            <a:r>
              <a:rPr kumimoji="1" lang="ja-JP" altLang="en-US" dirty="0" smtClean="0"/>
              <a:t>の経路を具体的にご案内します。</a:t>
            </a:r>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20</a:t>
            </a:fld>
            <a:endParaRPr kumimoji="1" lang="ja-JP" altLang="en-US"/>
          </a:p>
        </p:txBody>
      </p:sp>
    </p:spTree>
    <p:extLst>
      <p:ext uri="{BB962C8B-B14F-4D97-AF65-F5344CB8AC3E}">
        <p14:creationId xmlns:p14="http://schemas.microsoft.com/office/powerpoint/2010/main" val="31764889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最後に、</a:t>
            </a:r>
            <a:r>
              <a:rPr kumimoji="1" lang="ja-JP" altLang="en-US" b="1" u="sng" dirty="0" smtClean="0"/>
              <a:t>緊急時・災害時の対応</a:t>
            </a:r>
            <a:r>
              <a:rPr kumimoji="1" lang="ja-JP" altLang="en-US" dirty="0" smtClean="0"/>
              <a:t>についてですが、既に安全規定管理などによる対応をしていると思います。</a:t>
            </a:r>
          </a:p>
          <a:p>
            <a:r>
              <a:rPr kumimoji="1" lang="ja-JP" altLang="en-US" dirty="0" smtClean="0"/>
              <a:t>ここでは、高齢者や障害者等に対する</a:t>
            </a:r>
            <a:r>
              <a:rPr kumimoji="1" lang="ja-JP" altLang="en-US" b="1" u="sng" dirty="0" smtClean="0"/>
              <a:t>基本的な配慮事項</a:t>
            </a:r>
            <a:r>
              <a:rPr kumimoji="1" lang="ja-JP" altLang="en-US" dirty="0" smtClean="0"/>
              <a:t>についてお伝えします。</a:t>
            </a:r>
          </a:p>
          <a:p>
            <a:endParaRPr kumimoji="1" lang="ja-JP" altLang="en-US" dirty="0" smtClean="0"/>
          </a:p>
          <a:p>
            <a:r>
              <a:rPr kumimoji="1" lang="ja-JP" altLang="en-US" dirty="0" smtClean="0"/>
              <a:t>・まず、遅延や運転の見合わせなどの時には、特に視覚障害や聴覚障害の方などは情報を得にくい状況にあります。</a:t>
            </a:r>
          </a:p>
          <a:p>
            <a:r>
              <a:rPr kumimoji="1" lang="ja-JP" altLang="en-US" b="1" u="sng" dirty="0" smtClean="0"/>
              <a:t>必要な情報を、乗客が得やすい手段で伝え</a:t>
            </a:r>
            <a:r>
              <a:rPr kumimoji="1" lang="ja-JP" altLang="en-US" dirty="0" smtClean="0"/>
              <a:t>ることに努めましょう。</a:t>
            </a:r>
          </a:p>
          <a:p>
            <a:r>
              <a:rPr kumimoji="1" lang="ja-JP" altLang="en-US" dirty="0" smtClean="0"/>
              <a:t>・緊急事態に陥った際には、</a:t>
            </a:r>
            <a:r>
              <a:rPr kumimoji="1" lang="ja-JP" altLang="en-US" b="1" u="sng" dirty="0" smtClean="0"/>
              <a:t>迅速かつ適切な対応</a:t>
            </a:r>
            <a:r>
              <a:rPr kumimoji="1" lang="ja-JP" altLang="en-US" dirty="0" smtClean="0"/>
              <a:t>が求められます。</a:t>
            </a:r>
          </a:p>
          <a:p>
            <a:r>
              <a:rPr kumimoji="1" lang="ja-JP" altLang="en-US" dirty="0" smtClean="0"/>
              <a:t>・地震、火災などの災害時には、皆さまが</a:t>
            </a:r>
            <a:r>
              <a:rPr kumimoji="1" lang="ja-JP" altLang="en-US" b="1" u="sng" dirty="0" smtClean="0"/>
              <a:t>安全に避難できるよう誘導・介助</a:t>
            </a:r>
            <a:r>
              <a:rPr kumimoji="1" lang="ja-JP" altLang="en-US" dirty="0" smtClean="0"/>
              <a:t>を行います。また、適宜、</a:t>
            </a:r>
            <a:r>
              <a:rPr kumimoji="1" lang="ja-JP" altLang="en-US" b="1" u="sng" dirty="0" smtClean="0"/>
              <a:t>一般の方の方にも</a:t>
            </a:r>
          </a:p>
          <a:p>
            <a:r>
              <a:rPr kumimoji="1" lang="ja-JP" altLang="en-US" b="1" u="sng" dirty="0" smtClean="0"/>
              <a:t>誘導・介助の協力を求めましょう</a:t>
            </a:r>
            <a:r>
              <a:rPr kumimoji="1" lang="ja-JP" altLang="en-US"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21</a:t>
            </a:fld>
            <a:endParaRPr kumimoji="1" lang="ja-JP" altLang="en-US"/>
          </a:p>
        </p:txBody>
      </p:sp>
    </p:spTree>
    <p:extLst>
      <p:ext uri="{BB962C8B-B14F-4D97-AF65-F5344CB8AC3E}">
        <p14:creationId xmlns:p14="http://schemas.microsoft.com/office/powerpoint/2010/main" val="1784717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「接遇ガイドライン」では、さらに詳細に対応の留意点などが掲載されています。</a:t>
            </a:r>
          </a:p>
          <a:p>
            <a:r>
              <a:rPr kumimoji="1" lang="ja-JP" altLang="en-US" dirty="0" smtClean="0"/>
              <a:t>国土交通省のホームページにありますので、読んでみてください。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22</a:t>
            </a:fld>
            <a:endParaRPr kumimoji="1" lang="ja-JP" altLang="en-US"/>
          </a:p>
        </p:txBody>
      </p:sp>
    </p:spTree>
    <p:extLst>
      <p:ext uri="{BB962C8B-B14F-4D97-AF65-F5344CB8AC3E}">
        <p14:creationId xmlns:p14="http://schemas.microsoft.com/office/powerpoint/2010/main" val="2632344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smtClean="0">
                <a:solidFill>
                  <a:schemeClr val="tx1"/>
                </a:solidFill>
                <a:effectLst/>
                <a:latin typeface="+mn-lt"/>
                <a:ea typeface="+mn-ea"/>
                <a:cs typeface="+mn-cs"/>
              </a:rPr>
              <a:t>①</a:t>
            </a:r>
            <a:r>
              <a:rPr kumimoji="1" lang="ja-JP" altLang="en-US" sz="1200" b="1" kern="1200" dirty="0" smtClean="0">
                <a:solidFill>
                  <a:schemeClr val="tx1"/>
                </a:solidFill>
                <a:effectLst/>
                <a:latin typeface="+mn-lt"/>
                <a:ea typeface="+mn-ea"/>
                <a:cs typeface="+mn-cs"/>
              </a:rPr>
              <a:t>対応の際の配慮点</a:t>
            </a:r>
          </a:p>
          <a:p>
            <a:endParaRPr kumimoji="1" lang="ja-JP" altLang="en-US" sz="1200" b="1"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具体的な業務の場面での接遇方法に入っていく前に、身に付けるべき対応の配慮点を見てみましょう。</a:t>
            </a:r>
          </a:p>
          <a:p>
            <a:r>
              <a:rPr kumimoji="1" lang="ja-JP" altLang="en-US" dirty="0" smtClean="0"/>
              <a:t>これは、障害者権利条約に基づき</a:t>
            </a:r>
            <a:r>
              <a:rPr kumimoji="1" lang="ja-JP" altLang="en-US" smtClean="0"/>
              <a:t>、障害のある人</a:t>
            </a:r>
            <a:r>
              <a:rPr kumimoji="1" lang="ja-JP" altLang="en-US" dirty="0" smtClean="0"/>
              <a:t>が</a:t>
            </a:r>
            <a:r>
              <a:rPr kumimoji="1" lang="ja-JP" altLang="en-US" b="1" dirty="0" smtClean="0"/>
              <a:t>当たり前に公共交通の利用など、生活を送ることができる</a:t>
            </a:r>
          </a:p>
          <a:p>
            <a:r>
              <a:rPr kumimoji="1" lang="ja-JP" altLang="en-US" b="1" dirty="0" smtClean="0"/>
              <a:t>「権利」を法的に保障されているということが裏付けにあります</a:t>
            </a:r>
            <a:r>
              <a:rPr kumimoji="1" lang="ja-JP" altLang="en-US" dirty="0" smtClean="0"/>
              <a:t>が、</a:t>
            </a:r>
          </a:p>
          <a:p>
            <a:r>
              <a:rPr kumimoji="1" lang="ja-JP" altLang="en-US" dirty="0" smtClean="0"/>
              <a:t>差別をせず、合理的な配慮をすることを整理したものです。</a:t>
            </a:r>
          </a:p>
          <a:p>
            <a:endParaRPr kumimoji="1" lang="ja-JP" altLang="en-US" dirty="0" smtClean="0"/>
          </a:p>
          <a:p>
            <a:r>
              <a:rPr kumimoji="1" lang="en-US" altLang="ja-JP" b="1" dirty="0" smtClean="0"/>
              <a:t>【</a:t>
            </a:r>
            <a:r>
              <a:rPr kumimoji="1" lang="ja-JP" altLang="en-US" b="1" dirty="0" smtClean="0"/>
              <a:t>内容の読み上げ</a:t>
            </a:r>
            <a:r>
              <a:rPr kumimoji="1" lang="en-US" altLang="ja-JP" b="1" dirty="0" smtClean="0"/>
              <a:t>】</a:t>
            </a:r>
            <a:endParaRPr kumimoji="1" lang="ja-JP" altLang="en-US" b="1" dirty="0" smtClean="0"/>
          </a:p>
        </p:txBody>
      </p:sp>
      <p:sp>
        <p:nvSpPr>
          <p:cNvPr id="4" name="スライド番号プレースホルダー 3"/>
          <p:cNvSpPr>
            <a:spLocks noGrp="1"/>
          </p:cNvSpPr>
          <p:nvPr>
            <p:ph type="sldNum" sz="quarter" idx="10"/>
          </p:nvPr>
        </p:nvSpPr>
        <p:spPr/>
        <p:txBody>
          <a:bodyPr/>
          <a:lstStyle/>
          <a:p>
            <a:fld id="{070AFAF6-3C58-49D3-9396-543422AC3302}" type="slidenum">
              <a:rPr kumimoji="1" lang="ja-JP" altLang="en-US" smtClean="0"/>
              <a:t>3</a:t>
            </a:fld>
            <a:endParaRPr kumimoji="1" lang="ja-JP" altLang="en-US"/>
          </a:p>
        </p:txBody>
      </p:sp>
    </p:spTree>
    <p:extLst>
      <p:ext uri="{BB962C8B-B14F-4D97-AF65-F5344CB8AC3E}">
        <p14:creationId xmlns:p14="http://schemas.microsoft.com/office/powerpoint/2010/main" val="1403605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smtClean="0"/>
              <a:t>②基本の接遇方法</a:t>
            </a:r>
          </a:p>
          <a:p>
            <a:endParaRPr kumimoji="1" lang="ja-JP" altLang="en-US" b="1" dirty="0" smtClean="0"/>
          </a:p>
          <a:p>
            <a:r>
              <a:rPr kumimoji="1" lang="ja-JP" altLang="en-US" dirty="0" smtClean="0"/>
              <a:t>では、接遇対象別、業務の場面別に接遇方法を見ていきましょう。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4</a:t>
            </a:fld>
            <a:endParaRPr kumimoji="1" lang="ja-JP" altLang="en-US"/>
          </a:p>
        </p:txBody>
      </p:sp>
    </p:spTree>
    <p:extLst>
      <p:ext uri="{BB962C8B-B14F-4D97-AF65-F5344CB8AC3E}">
        <p14:creationId xmlns:p14="http://schemas.microsoft.com/office/powerpoint/2010/main" val="3740272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まずは、</a:t>
            </a:r>
            <a:r>
              <a:rPr kumimoji="1" lang="ja-JP" altLang="en-US" b="1" u="sng" dirty="0" smtClean="0"/>
              <a:t>高齢者</a:t>
            </a:r>
            <a:r>
              <a:rPr kumimoji="1" lang="ja-JP" altLang="en-US" dirty="0" smtClean="0"/>
              <a:t>ですが、高齢者は文字情報や周囲の様子が見えにくい、</a:t>
            </a:r>
          </a:p>
          <a:p>
            <a:r>
              <a:rPr kumimoji="1" lang="ja-JP" altLang="en-US" dirty="0" smtClean="0"/>
              <a:t>乗務員の声が聞こえにくい、筋力が低下し歩きにくい、認知症の症状のある人もいるなどの特性があります。</a:t>
            </a:r>
          </a:p>
          <a:p>
            <a:endParaRPr kumimoji="1" lang="ja-JP" altLang="en-US" dirty="0" smtClean="0"/>
          </a:p>
          <a:p>
            <a:r>
              <a:rPr kumimoji="1" lang="ja-JP" altLang="en-US" dirty="0" smtClean="0"/>
              <a:t>困っている様子の場合には、支援が必要かを確認して対応しましょう。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5</a:t>
            </a:fld>
            <a:endParaRPr kumimoji="1" lang="ja-JP" altLang="en-US"/>
          </a:p>
        </p:txBody>
      </p:sp>
    </p:spTree>
    <p:extLst>
      <p:ext uri="{BB962C8B-B14F-4D97-AF65-F5344CB8AC3E}">
        <p14:creationId xmlns:p14="http://schemas.microsoft.com/office/powerpoint/2010/main" val="1727688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smtClean="0"/>
              <a:t>予約時、事前の問合せ時</a:t>
            </a:r>
            <a:r>
              <a:rPr kumimoji="1" lang="ja-JP" altLang="en-US" dirty="0" smtClean="0"/>
              <a:t>などにおける電話対応などでは、</a:t>
            </a:r>
          </a:p>
          <a:p>
            <a:r>
              <a:rPr kumimoji="1" lang="ja-JP" altLang="en-US" dirty="0" smtClean="0"/>
              <a:t>聞こえているか、理解しているかを確認することが重要です。</a:t>
            </a:r>
          </a:p>
          <a:p>
            <a:endParaRPr kumimoji="1" lang="ja-JP" altLang="en-US" dirty="0" smtClean="0"/>
          </a:p>
          <a:p>
            <a:r>
              <a:rPr kumimoji="1" lang="ja-JP" altLang="en-US" dirty="0" smtClean="0"/>
              <a:t>また、</a:t>
            </a:r>
            <a:r>
              <a:rPr kumimoji="1" lang="ja-JP" altLang="en-US" b="1" u="sng" dirty="0" smtClean="0"/>
              <a:t>乗降時や支払い時</a:t>
            </a:r>
            <a:r>
              <a:rPr kumimoji="1" lang="ja-JP" altLang="en-US" dirty="0" smtClean="0"/>
              <a:t>には、相手のペースに合わせ、ゆっくりと対応しましょう。</a:t>
            </a:r>
          </a:p>
          <a:p>
            <a:r>
              <a:rPr kumimoji="1" lang="ja-JP" altLang="en-US" dirty="0" smtClean="0"/>
              <a:t>躓きやすいために乗降時には注意が必要です。</a:t>
            </a:r>
          </a:p>
          <a:p>
            <a:endParaRPr kumimoji="1" lang="ja-JP" altLang="en-US" dirty="0" smtClean="0"/>
          </a:p>
          <a:p>
            <a:r>
              <a:rPr kumimoji="1" lang="ja-JP" altLang="en-US" dirty="0" smtClean="0"/>
              <a:t>支援の申し出があれば、</a:t>
            </a:r>
            <a:r>
              <a:rPr kumimoji="1" lang="ja-JP" altLang="en-US" b="1" u="sng" dirty="0" smtClean="0"/>
              <a:t>乗換</a:t>
            </a:r>
            <a:r>
              <a:rPr kumimoji="1" lang="ja-JP" altLang="en-US" dirty="0" smtClean="0"/>
              <a:t>の経路を具体的にご案内します。</a:t>
            </a:r>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6</a:t>
            </a:fld>
            <a:endParaRPr kumimoji="1" lang="ja-JP" altLang="en-US"/>
          </a:p>
        </p:txBody>
      </p:sp>
    </p:spTree>
    <p:extLst>
      <p:ext uri="{BB962C8B-B14F-4D97-AF65-F5344CB8AC3E}">
        <p14:creationId xmlns:p14="http://schemas.microsoft.com/office/powerpoint/2010/main" val="170216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smtClean="0"/>
              <a:t>肢体不自由者、車椅子使用者</a:t>
            </a:r>
            <a:r>
              <a:rPr kumimoji="1" lang="ja-JP" altLang="en-US" dirty="0" smtClean="0"/>
              <a:t>は、移動や設備の利用に困難な状況があります。</a:t>
            </a:r>
          </a:p>
          <a:p>
            <a:endParaRPr kumimoji="1" lang="ja-JP" altLang="en-US" dirty="0" smtClean="0"/>
          </a:p>
          <a:p>
            <a:r>
              <a:rPr kumimoji="1" lang="ja-JP" altLang="en-US" dirty="0" smtClean="0"/>
              <a:t>困っている様子の場合には、支援が必要かを確認して対応しましょう。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7</a:t>
            </a:fld>
            <a:endParaRPr kumimoji="1" lang="ja-JP" altLang="en-US"/>
          </a:p>
        </p:txBody>
      </p:sp>
    </p:spTree>
    <p:extLst>
      <p:ext uri="{BB962C8B-B14F-4D97-AF65-F5344CB8AC3E}">
        <p14:creationId xmlns:p14="http://schemas.microsoft.com/office/powerpoint/2010/main" val="403406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smtClean="0"/>
              <a:t>予約時、事前の問合せ時</a:t>
            </a:r>
            <a:r>
              <a:rPr kumimoji="1" lang="ja-JP" altLang="en-US" dirty="0" smtClean="0"/>
              <a:t>などにおいては、</a:t>
            </a:r>
          </a:p>
          <a:p>
            <a:r>
              <a:rPr kumimoji="1" lang="ja-JP" altLang="en-US" dirty="0" smtClean="0"/>
              <a:t>どのような補装具を使用しているのか、またご乗車いただく車両の設備について説明します。</a:t>
            </a:r>
          </a:p>
          <a:p>
            <a:r>
              <a:rPr kumimoji="1" lang="ja-JP" altLang="en-US" dirty="0" smtClean="0"/>
              <a:t>車椅子等に対応していない車両を使用する場合には、シートに移乗していただく必要があることを</a:t>
            </a:r>
          </a:p>
          <a:p>
            <a:r>
              <a:rPr kumimoji="1" lang="ja-JP" altLang="en-US" dirty="0" smtClean="0"/>
              <a:t>説明し、どのような対応が必要かを相談しましょう。</a:t>
            </a:r>
          </a:p>
          <a:p>
            <a:endParaRPr kumimoji="1" lang="ja-JP" altLang="en-US" dirty="0" smtClean="0"/>
          </a:p>
          <a:p>
            <a:r>
              <a:rPr kumimoji="1" lang="ja-JP" altLang="en-US" dirty="0" smtClean="0"/>
              <a:t>また、</a:t>
            </a:r>
            <a:r>
              <a:rPr kumimoji="1" lang="ja-JP" altLang="en-US" b="1" u="sng" dirty="0" smtClean="0"/>
              <a:t>乗降時や支払い時</a:t>
            </a:r>
            <a:r>
              <a:rPr kumimoji="1" lang="ja-JP" altLang="en-US" dirty="0" smtClean="0"/>
              <a:t>には、必要な乗車支援を行います。</a:t>
            </a:r>
          </a:p>
          <a:p>
            <a:r>
              <a:rPr kumimoji="1" lang="ja-JP" altLang="en-US" dirty="0" smtClean="0"/>
              <a:t>スロープやリフトを使用する場合、時間がかかることなどを予めお伝えしておくことが重要です。</a:t>
            </a:r>
          </a:p>
          <a:p>
            <a:endParaRPr kumimoji="1" lang="ja-JP" altLang="en-US" dirty="0" smtClean="0"/>
          </a:p>
          <a:p>
            <a:r>
              <a:rPr kumimoji="1" lang="ja-JP" altLang="en-US" dirty="0" smtClean="0"/>
              <a:t>支援の申し出があれば、</a:t>
            </a:r>
            <a:r>
              <a:rPr kumimoji="1" lang="ja-JP" altLang="en-US" b="1" u="sng" dirty="0" smtClean="0"/>
              <a:t>乗換</a:t>
            </a:r>
            <a:r>
              <a:rPr kumimoji="1" lang="ja-JP" altLang="en-US" dirty="0" smtClean="0"/>
              <a:t>の経路を具体的にご案内します。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8</a:t>
            </a:fld>
            <a:endParaRPr kumimoji="1" lang="ja-JP" altLang="en-US"/>
          </a:p>
        </p:txBody>
      </p:sp>
    </p:spTree>
    <p:extLst>
      <p:ext uri="{BB962C8B-B14F-4D97-AF65-F5344CB8AC3E}">
        <p14:creationId xmlns:p14="http://schemas.microsoft.com/office/powerpoint/2010/main" val="2873299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smtClean="0"/>
              <a:t>視覚障害者</a:t>
            </a:r>
            <a:r>
              <a:rPr kumimoji="1" lang="ja-JP" altLang="en-US" dirty="0" smtClean="0"/>
              <a:t>は、文字情報や周囲の様子が見えない、見えにくいなどの状況があります。</a:t>
            </a:r>
          </a:p>
          <a:p>
            <a:endParaRPr kumimoji="1" lang="ja-JP" altLang="en-US" dirty="0" smtClean="0"/>
          </a:p>
          <a:p>
            <a:r>
              <a:rPr kumimoji="1" lang="ja-JP" altLang="en-US" dirty="0" smtClean="0"/>
              <a:t>困っている様子の場合には、支援が必要かを確認して対応しましょう。</a:t>
            </a:r>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9</a:t>
            </a:fld>
            <a:endParaRPr kumimoji="1" lang="ja-JP" altLang="en-US"/>
          </a:p>
        </p:txBody>
      </p:sp>
    </p:spTree>
    <p:extLst>
      <p:ext uri="{BB962C8B-B14F-4D97-AF65-F5344CB8AC3E}">
        <p14:creationId xmlns:p14="http://schemas.microsoft.com/office/powerpoint/2010/main" val="2896841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4D0BF522-0434-45B1-85FF-A148BA9E9DC4}" type="datetimeFigureOut">
              <a:rPr kumimoji="1" lang="ja-JP" altLang="en-US" smtClean="0"/>
              <a:t>2019/4/4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4165340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D0BF522-0434-45B1-85FF-A148BA9E9DC4}" type="datetimeFigureOut">
              <a:rPr kumimoji="1" lang="ja-JP" altLang="en-US" smtClean="0"/>
              <a:t>2019/4/4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2630320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D0BF522-0434-45B1-85FF-A148BA9E9DC4}" type="datetimeFigureOut">
              <a:rPr kumimoji="1" lang="ja-JP" altLang="en-US" smtClean="0"/>
              <a:t>2019/4/4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673490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D0BF522-0434-45B1-85FF-A148BA9E9DC4}" type="datetimeFigureOut">
              <a:rPr kumimoji="1" lang="ja-JP" altLang="en-US" smtClean="0"/>
              <a:t>2019/4/4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1090246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4D0BF522-0434-45B1-85FF-A148BA9E9DC4}" type="datetimeFigureOut">
              <a:rPr kumimoji="1" lang="ja-JP" altLang="en-US" smtClean="0"/>
              <a:t>2019/4/4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1856014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4D0BF522-0434-45B1-85FF-A148BA9E9DC4}" type="datetimeFigureOut">
              <a:rPr kumimoji="1" lang="ja-JP" altLang="en-US" smtClean="0"/>
              <a:t>2019/4/4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2875984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4D0BF522-0434-45B1-85FF-A148BA9E9DC4}" type="datetimeFigureOut">
              <a:rPr kumimoji="1" lang="ja-JP" altLang="en-US" smtClean="0"/>
              <a:t>2019/4/4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673368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4D0BF522-0434-45B1-85FF-A148BA9E9DC4}" type="datetimeFigureOut">
              <a:rPr kumimoji="1" lang="ja-JP" altLang="en-US" smtClean="0"/>
              <a:t>2019/4/4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3178152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D0BF522-0434-45B1-85FF-A148BA9E9DC4}" type="datetimeFigureOut">
              <a:rPr kumimoji="1" lang="ja-JP" altLang="en-US" smtClean="0"/>
              <a:t>2019/4/4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3044111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D0BF522-0434-45B1-85FF-A148BA9E9DC4}" type="datetimeFigureOut">
              <a:rPr kumimoji="1" lang="ja-JP" altLang="en-US" smtClean="0"/>
              <a:t>2019/4/4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3988497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D0BF522-0434-45B1-85FF-A148BA9E9DC4}" type="datetimeFigureOut">
              <a:rPr kumimoji="1" lang="ja-JP" altLang="en-US" smtClean="0"/>
              <a:t>2019/4/4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981255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0BF522-0434-45B1-85FF-A148BA9E9DC4}" type="datetimeFigureOut">
              <a:rPr kumimoji="1" lang="ja-JP" altLang="en-US" smtClean="0"/>
              <a:t>2019/4/4</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1472874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1.jpg"/><Relationship Id="rId5" Type="http://schemas.openxmlformats.org/officeDocument/2006/relationships/image" Target="../media/image10.wmf"/><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1.jpg"/><Relationship Id="rId5" Type="http://schemas.openxmlformats.org/officeDocument/2006/relationships/image" Target="../media/image10.wmf"/><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12.wmf"/><Relationship Id="rId4" Type="http://schemas.openxmlformats.org/officeDocument/2006/relationships/oleObject" Target="../embeddings/oleObject4.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12.wmf"/><Relationship Id="rId4" Type="http://schemas.openxmlformats.org/officeDocument/2006/relationships/oleObject" Target="../embeddings/oleObject5.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12.wmf"/><Relationship Id="rId4" Type="http://schemas.openxmlformats.org/officeDocument/2006/relationships/oleObject" Target="../embeddings/oleObject5.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13.wmf"/><Relationship Id="rId4" Type="http://schemas.openxmlformats.org/officeDocument/2006/relationships/oleObject" Target="../embeddings/oleObject6.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13.wmf"/><Relationship Id="rId4" Type="http://schemas.openxmlformats.org/officeDocument/2006/relationships/oleObject" Target="../embeddings/oleObject6.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19.xml"/><Relationship Id="rId7" Type="http://schemas.openxmlformats.org/officeDocument/2006/relationships/image" Target="../media/image15.wmf"/><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8.bin"/><Relationship Id="rId11" Type="http://schemas.openxmlformats.org/officeDocument/2006/relationships/image" Target="../media/image17.wmf"/><Relationship Id="rId5" Type="http://schemas.openxmlformats.org/officeDocument/2006/relationships/image" Target="../media/image14.wmf"/><Relationship Id="rId10" Type="http://schemas.openxmlformats.org/officeDocument/2006/relationships/oleObject" Target="../embeddings/oleObject10.bin"/><Relationship Id="rId4" Type="http://schemas.openxmlformats.org/officeDocument/2006/relationships/oleObject" Target="../embeddings/oleObject7.bin"/><Relationship Id="rId9" Type="http://schemas.openxmlformats.org/officeDocument/2006/relationships/image" Target="../media/image16.wmf"/></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2.xml"/><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1.bin"/><Relationship Id="rId4" Type="http://schemas.openxmlformats.org/officeDocument/2006/relationships/image" Target="../media/image1.emf"/><Relationship Id="rId9" Type="http://schemas.openxmlformats.org/officeDocument/2006/relationships/image" Target="../media/image3.wmf"/></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20.xml"/><Relationship Id="rId7" Type="http://schemas.openxmlformats.org/officeDocument/2006/relationships/image" Target="../media/image15.wmf"/><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8.bin"/><Relationship Id="rId11" Type="http://schemas.openxmlformats.org/officeDocument/2006/relationships/image" Target="../media/image17.wmf"/><Relationship Id="rId5" Type="http://schemas.openxmlformats.org/officeDocument/2006/relationships/image" Target="../media/image14.wmf"/><Relationship Id="rId10" Type="http://schemas.openxmlformats.org/officeDocument/2006/relationships/oleObject" Target="../embeddings/oleObject10.bin"/><Relationship Id="rId4" Type="http://schemas.openxmlformats.org/officeDocument/2006/relationships/oleObject" Target="../embeddings/oleObject7.bin"/><Relationship Id="rId9" Type="http://schemas.openxmlformats.org/officeDocument/2006/relationships/image" Target="../media/image16.w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hyperlink" Target="http://www.mlit.go.jp/common/001236569.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7091" y="1712686"/>
            <a:ext cx="11637818" cy="923330"/>
          </a:xfrm>
          <a:prstGeom prst="rect">
            <a:avLst/>
          </a:prstGeom>
          <a:noFill/>
        </p:spPr>
        <p:txBody>
          <a:bodyPr wrap="square" rtlCol="0">
            <a:spAutoFit/>
          </a:bodyPr>
          <a:lstStyle/>
          <a:p>
            <a:pPr algn="ctr"/>
            <a:r>
              <a:rPr kumimoji="1" lang="ja-JP" altLang="en-US" sz="5400" b="1" dirty="0">
                <a:latin typeface="メイリオ" panose="020B0604030504040204" pitchFamily="50" charset="-128"/>
                <a:ea typeface="メイリオ" panose="020B0604030504040204" pitchFamily="50" charset="-128"/>
              </a:rPr>
              <a:t>接遇</a:t>
            </a:r>
            <a:r>
              <a:rPr kumimoji="1" lang="ja-JP" altLang="en-US" sz="5400" b="1" dirty="0" smtClean="0">
                <a:latin typeface="メイリオ" panose="020B0604030504040204" pitchFamily="50" charset="-128"/>
                <a:ea typeface="メイリオ" panose="020B0604030504040204" pitchFamily="50" charset="-128"/>
              </a:rPr>
              <a:t>研修・基本のモデルプログラム</a:t>
            </a:r>
            <a:endParaRPr kumimoji="1" lang="en-US" altLang="ja-JP" sz="5400" b="1" dirty="0">
              <a:latin typeface="メイリオ" panose="020B0604030504040204" pitchFamily="50" charset="-128"/>
              <a:ea typeface="メイリオ" panose="020B0604030504040204" pitchFamily="50" charset="-128"/>
            </a:endParaRPr>
          </a:p>
        </p:txBody>
      </p:sp>
      <p:sp>
        <p:nvSpPr>
          <p:cNvPr id="3" name="正方形/長方形 2"/>
          <p:cNvSpPr/>
          <p:nvPr/>
        </p:nvSpPr>
        <p:spPr>
          <a:xfrm>
            <a:off x="277091" y="2612571"/>
            <a:ext cx="11637818" cy="1886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6DEB0092-AEC0-45EF-815E-D8CB6BFA0803}"/>
              </a:ext>
            </a:extLst>
          </p:cNvPr>
          <p:cNvSpPr txBox="1"/>
          <p:nvPr/>
        </p:nvSpPr>
        <p:spPr>
          <a:xfrm>
            <a:off x="138545" y="2946399"/>
            <a:ext cx="11914909" cy="707886"/>
          </a:xfrm>
          <a:prstGeom prst="rect">
            <a:avLst/>
          </a:prstGeom>
          <a:noFill/>
        </p:spPr>
        <p:txBody>
          <a:bodyPr wrap="square" rtlCol="0">
            <a:spAutoFit/>
          </a:bodyPr>
          <a:lstStyle/>
          <a:p>
            <a:r>
              <a:rPr lang="ja-JP" altLang="en-US" sz="4000" dirty="0" smtClean="0">
                <a:latin typeface="メイリオ" panose="020B0604030504040204" pitchFamily="50" charset="-128"/>
                <a:ea typeface="メイリオ" panose="020B0604030504040204" pitchFamily="50" charset="-128"/>
              </a:rPr>
              <a:t>プログラム④　接遇ガイドラインに基づく接遇方法</a:t>
            </a:r>
            <a:endParaRPr kumimoji="1" lang="ja-JP" altLang="en-US" sz="3200" dirty="0">
              <a:latin typeface="メイリオ" panose="020B0604030504040204" pitchFamily="50" charset="-128"/>
              <a:ea typeface="メイリオ" panose="020B0604030504040204" pitchFamily="50" charset="-128"/>
            </a:endParaRPr>
          </a:p>
        </p:txBody>
      </p:sp>
      <p:pic>
        <p:nvPicPr>
          <p:cNvPr id="5" name="図 4"/>
          <p:cNvPicPr>
            <a:picLocks noChangeAspect="1"/>
          </p:cNvPicPr>
          <p:nvPr/>
        </p:nvPicPr>
        <p:blipFill>
          <a:blip r:embed="rId3"/>
          <a:stretch>
            <a:fillRect/>
          </a:stretch>
        </p:blipFill>
        <p:spPr>
          <a:xfrm>
            <a:off x="4935356" y="4675293"/>
            <a:ext cx="2321288" cy="1759320"/>
          </a:xfrm>
          <a:prstGeom prst="rect">
            <a:avLst/>
          </a:prstGeom>
        </p:spPr>
      </p:pic>
    </p:spTree>
    <p:extLst>
      <p:ext uri="{BB962C8B-B14F-4D97-AF65-F5344CB8AC3E}">
        <p14:creationId xmlns:p14="http://schemas.microsoft.com/office/powerpoint/2010/main" val="297863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1614487" y="2098800"/>
            <a:ext cx="10015537" cy="469383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614488" y="341574"/>
            <a:ext cx="10015537" cy="151580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721515" y="554482"/>
            <a:ext cx="3450561" cy="523220"/>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予約、事前問合せ</a:t>
            </a:r>
          </a:p>
        </p:txBody>
      </p:sp>
      <p:sp>
        <p:nvSpPr>
          <p:cNvPr id="8" name="テキスト ボックス 7"/>
          <p:cNvSpPr txBox="1"/>
          <p:nvPr/>
        </p:nvSpPr>
        <p:spPr>
          <a:xfrm>
            <a:off x="1721515" y="2268323"/>
            <a:ext cx="3450561" cy="954107"/>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乗降時、運賃支払い、車内</a:t>
            </a:r>
          </a:p>
        </p:txBody>
      </p:sp>
      <p:sp>
        <p:nvSpPr>
          <p:cNvPr id="11" name="テキスト ボックス 10"/>
          <p:cNvSpPr txBox="1"/>
          <p:nvPr/>
        </p:nvSpPr>
        <p:spPr>
          <a:xfrm>
            <a:off x="5574592" y="554482"/>
            <a:ext cx="5912557" cy="1200329"/>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支援内容の確認</a:t>
            </a:r>
            <a:r>
              <a:rPr lang="ja-JP" altLang="en-US" sz="2400" dirty="0" smtClean="0">
                <a:latin typeface="メイリオ" panose="020B0604030504040204" pitchFamily="50" charset="-128"/>
                <a:ea typeface="メイリオ" panose="020B0604030504040204" pitchFamily="50" charset="-128"/>
              </a:rPr>
              <a:t>（盲導犬の使用等について）</a:t>
            </a:r>
          </a:p>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迎車の場合の乗車位置確認</a:t>
            </a:r>
          </a:p>
        </p:txBody>
      </p:sp>
      <p:sp>
        <p:nvSpPr>
          <p:cNvPr id="13" name="テキスト ボックス 12"/>
          <p:cNvSpPr txBox="1"/>
          <p:nvPr/>
        </p:nvSpPr>
        <p:spPr>
          <a:xfrm>
            <a:off x="5574592" y="2268323"/>
            <a:ext cx="6055431" cy="4524315"/>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白杖や盲導犬を使用した人を見かけた場合には降車して声をかける</a:t>
            </a:r>
          </a:p>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車の停止に気づいていない様子の場合、声かけをする</a:t>
            </a:r>
          </a:p>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乗車支援が必要な場合、屋根やドア、シートの位置を手を誘導して（断った上で）確認してもらう</a:t>
            </a:r>
          </a:p>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危険な場合は止まれ！と声かけ</a:t>
            </a:r>
          </a:p>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発車、停止、カーブ等は都度伝える</a:t>
            </a:r>
          </a:p>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目的地を詳細に確認</a:t>
            </a:r>
          </a:p>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到着の際には場所の詳細情報を説明</a:t>
            </a:r>
          </a:p>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運賃は読み上げ、正確な金銭授受を</a:t>
            </a:r>
          </a:p>
        </p:txBody>
      </p:sp>
      <p:pic>
        <p:nvPicPr>
          <p:cNvPr id="17" name="図 16"/>
          <p:cNvPicPr>
            <a:picLocks noChangeAspect="1"/>
          </p:cNvPicPr>
          <p:nvPr/>
        </p:nvPicPr>
        <p:blipFill>
          <a:blip r:embed="rId3"/>
          <a:stretch>
            <a:fillRect/>
          </a:stretch>
        </p:blipFill>
        <p:spPr>
          <a:xfrm>
            <a:off x="125618" y="341574"/>
            <a:ext cx="1413008" cy="1944505"/>
          </a:xfrm>
          <a:prstGeom prst="rect">
            <a:avLst/>
          </a:prstGeom>
        </p:spPr>
      </p:pic>
    </p:spTree>
    <p:extLst>
      <p:ext uri="{BB962C8B-B14F-4D97-AF65-F5344CB8AC3E}">
        <p14:creationId xmlns:p14="http://schemas.microsoft.com/office/powerpoint/2010/main" val="751253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1771649" y="734742"/>
            <a:ext cx="10015537" cy="118182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1878677" y="926552"/>
            <a:ext cx="3450561" cy="523220"/>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乗り換え時</a:t>
            </a:r>
          </a:p>
        </p:txBody>
      </p:sp>
      <p:sp>
        <p:nvSpPr>
          <p:cNvPr id="15" name="テキスト ボックス 14"/>
          <p:cNvSpPr txBox="1"/>
          <p:nvPr/>
        </p:nvSpPr>
        <p:spPr>
          <a:xfrm>
            <a:off x="5731754" y="943055"/>
            <a:ext cx="6055431" cy="830997"/>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支援の申し出があれば乗換経路を具体的に案内</a:t>
            </a:r>
          </a:p>
        </p:txBody>
      </p:sp>
      <p:pic>
        <p:nvPicPr>
          <p:cNvPr id="17" name="図 16"/>
          <p:cNvPicPr>
            <a:picLocks noChangeAspect="1"/>
          </p:cNvPicPr>
          <p:nvPr/>
        </p:nvPicPr>
        <p:blipFill>
          <a:blip r:embed="rId3"/>
          <a:stretch>
            <a:fillRect/>
          </a:stretch>
        </p:blipFill>
        <p:spPr>
          <a:xfrm>
            <a:off x="125618" y="341574"/>
            <a:ext cx="1413008" cy="1944505"/>
          </a:xfrm>
          <a:prstGeom prst="rect">
            <a:avLst/>
          </a:prstGeom>
        </p:spPr>
      </p:pic>
    </p:spTree>
    <p:extLst>
      <p:ext uri="{BB962C8B-B14F-4D97-AF65-F5344CB8AC3E}">
        <p14:creationId xmlns:p14="http://schemas.microsoft.com/office/powerpoint/2010/main" val="4233399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5884944" cy="646331"/>
          </a:xfrm>
          <a:prstGeom prst="rect">
            <a:avLst/>
          </a:prstGeom>
          <a:noFill/>
        </p:spPr>
        <p:txBody>
          <a:bodyPr wrap="none" rtlCol="0">
            <a:spAutoFit/>
          </a:bodyPr>
          <a:lstStyle/>
          <a:p>
            <a:r>
              <a:rPr lang="ja-JP" altLang="en-US" sz="3600" b="1" dirty="0" smtClean="0">
                <a:latin typeface="メイリオ" panose="020B0604030504040204" pitchFamily="50" charset="-128"/>
                <a:ea typeface="メイリオ" panose="020B0604030504040204" pitchFamily="50" charset="-128"/>
              </a:rPr>
              <a:t>４</a:t>
            </a:r>
            <a:r>
              <a:rPr lang="en-US" altLang="ja-JP" sz="3600" b="1" dirty="0" smtClean="0">
                <a:latin typeface="メイリオ" panose="020B0604030504040204" pitchFamily="50" charset="-128"/>
                <a:ea typeface="メイリオ" panose="020B0604030504040204" pitchFamily="50" charset="-128"/>
              </a:rPr>
              <a:t>.</a:t>
            </a:r>
            <a:r>
              <a:rPr lang="ja-JP" altLang="en-US" sz="3600" b="1" dirty="0" smtClean="0">
                <a:latin typeface="メイリオ" panose="020B0604030504040204" pitchFamily="50" charset="-128"/>
                <a:ea typeface="メイリオ" panose="020B0604030504040204" pitchFamily="50" charset="-128"/>
              </a:rPr>
              <a:t>聴覚障害者・言語障害者</a:t>
            </a:r>
            <a:endParaRPr lang="ja-JP" altLang="en-US" sz="3600" b="1" dirty="0">
              <a:latin typeface="メイリオ" panose="020B0604030504040204" pitchFamily="50" charset="-128"/>
              <a:ea typeface="メイリオ" panose="020B0604030504040204" pitchFamily="50" charset="-128"/>
            </a:endParaRPr>
          </a:p>
        </p:txBody>
      </p:sp>
      <p:sp>
        <p:nvSpPr>
          <p:cNvPr id="3" name="正方形/長方形 2"/>
          <p:cNvSpPr/>
          <p:nvPr/>
        </p:nvSpPr>
        <p:spPr>
          <a:xfrm>
            <a:off x="378452" y="1238432"/>
            <a:ext cx="11392370" cy="141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3427323060"/>
              </p:ext>
            </p:extLst>
          </p:nvPr>
        </p:nvGraphicFramePr>
        <p:xfrm>
          <a:off x="1416192" y="3136751"/>
          <a:ext cx="1409327" cy="2318905"/>
        </p:xfrm>
        <a:graphic>
          <a:graphicData uri="http://schemas.openxmlformats.org/presentationml/2006/ole">
            <mc:AlternateContent xmlns:mc="http://schemas.openxmlformats.org/markup-compatibility/2006">
              <mc:Choice xmlns:v="urn:schemas-microsoft-com:vml" Requires="v">
                <p:oleObj spid="_x0000_s2078" r:id="rId4" imgW="3656880" imgH="6018840" progId="">
                  <p:embed/>
                </p:oleObj>
              </mc:Choice>
              <mc:Fallback>
                <p:oleObj r:id="rId4" imgW="3656880" imgH="6018840" progId="">
                  <p:embed/>
                  <p:pic>
                    <p:nvPicPr>
                      <p:cNvPr id="0" name=""/>
                      <p:cNvPicPr/>
                      <p:nvPr/>
                    </p:nvPicPr>
                    <p:blipFill>
                      <a:blip r:embed="rId5"/>
                      <a:stretch>
                        <a:fillRect/>
                      </a:stretch>
                    </p:blipFill>
                    <p:spPr>
                      <a:xfrm>
                        <a:off x="1416192" y="3136751"/>
                        <a:ext cx="1409327" cy="2318905"/>
                      </a:xfrm>
                      <a:prstGeom prst="rect">
                        <a:avLst/>
                      </a:prstGeom>
                    </p:spPr>
                  </p:pic>
                </p:oleObj>
              </mc:Fallback>
            </mc:AlternateContent>
          </a:graphicData>
        </a:graphic>
      </p:graphicFrame>
      <p:sp>
        <p:nvSpPr>
          <p:cNvPr id="6" name="テキスト ボックス 5"/>
          <p:cNvSpPr txBox="1"/>
          <p:nvPr/>
        </p:nvSpPr>
        <p:spPr>
          <a:xfrm>
            <a:off x="3221702" y="2070283"/>
            <a:ext cx="8329352" cy="1077218"/>
          </a:xfrm>
          <a:prstGeom prst="rect">
            <a:avLst/>
          </a:prstGeom>
          <a:noFill/>
        </p:spPr>
        <p:txBody>
          <a:bodyPr wrap="square" rtlCol="0">
            <a:spAutoFit/>
          </a:bodyPr>
          <a:lstStyle/>
          <a:p>
            <a:r>
              <a:rPr lang="ja-JP" altLang="en-US" sz="3200" dirty="0" smtClean="0">
                <a:latin typeface="メイリオ" panose="020B0604030504040204" pitchFamily="50" charset="-128"/>
                <a:ea typeface="メイリオ" panose="020B0604030504040204" pitchFamily="50" charset="-128"/>
              </a:rPr>
              <a:t>特性に配慮し、困っている様子のときは、</a:t>
            </a:r>
            <a:r>
              <a:rPr lang="ja-JP" altLang="en-US" sz="3200" b="1" dirty="0" smtClean="0">
                <a:latin typeface="メイリオ" panose="020B0604030504040204" pitchFamily="50" charset="-128"/>
                <a:ea typeface="メイリオ" panose="020B0604030504040204" pitchFamily="50" charset="-128"/>
              </a:rPr>
              <a:t>支援が必要かを確認</a:t>
            </a:r>
            <a:r>
              <a:rPr lang="ja-JP" altLang="en-US" sz="3200" dirty="0" smtClean="0">
                <a:latin typeface="メイリオ" panose="020B0604030504040204" pitchFamily="50" charset="-128"/>
                <a:ea typeface="メイリオ" panose="020B0604030504040204" pitchFamily="50" charset="-128"/>
              </a:rPr>
              <a:t>した上で</a:t>
            </a:r>
            <a:r>
              <a:rPr lang="ja-JP" altLang="en-US" sz="3200" b="1" dirty="0" smtClean="0">
                <a:latin typeface="メイリオ" panose="020B0604030504040204" pitchFamily="50" charset="-128"/>
                <a:ea typeface="メイリオ" panose="020B0604030504040204" pitchFamily="50" charset="-128"/>
              </a:rPr>
              <a:t>接遇対応</a:t>
            </a:r>
            <a:r>
              <a:rPr lang="ja-JP" altLang="en-US" sz="3200" dirty="0" smtClean="0">
                <a:latin typeface="メイリオ" panose="020B0604030504040204" pitchFamily="50" charset="-128"/>
                <a:ea typeface="メイリオ" panose="020B0604030504040204" pitchFamily="50" charset="-128"/>
              </a:rPr>
              <a:t>をします。</a:t>
            </a:r>
          </a:p>
        </p:txBody>
      </p:sp>
      <p:sp>
        <p:nvSpPr>
          <p:cNvPr id="7" name="テキスト ボックス 6"/>
          <p:cNvSpPr txBox="1"/>
          <p:nvPr/>
        </p:nvSpPr>
        <p:spPr>
          <a:xfrm>
            <a:off x="4634086" y="3323466"/>
            <a:ext cx="6916968" cy="3416320"/>
          </a:xfrm>
          <a:prstGeom prst="rect">
            <a:avLst/>
          </a:prstGeom>
          <a:noFill/>
        </p:spPr>
        <p:txBody>
          <a:bodyPr wrap="square" rtlCol="0">
            <a:spAutoFit/>
          </a:bodyPr>
          <a:lstStyle/>
          <a:p>
            <a:r>
              <a:rPr lang="ja-JP" altLang="en-US" sz="2400" dirty="0" smtClean="0">
                <a:latin typeface="メイリオ" panose="020B0604030504040204" pitchFamily="50" charset="-128"/>
                <a:ea typeface="メイリオ" panose="020B0604030504040204" pitchFamily="50" charset="-128"/>
              </a:rPr>
              <a:t>■聴覚障害者・言語障害者の特性</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外見では気づきにくい</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聞こえ方には個人差がある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補聴器を使用して会話が可能な人もいるが、うまく聞き取れない人もいる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すべての人が手話を使えるわけではない</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表情や身振り手振り、口話、筆談、手話などの視覚情報が頼り</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聴導犬を使用している人もいる</a:t>
            </a:r>
          </a:p>
        </p:txBody>
      </p:sp>
      <p:sp>
        <p:nvSpPr>
          <p:cNvPr id="8" name="正方形/長方形 7"/>
          <p:cNvSpPr/>
          <p:nvPr/>
        </p:nvSpPr>
        <p:spPr>
          <a:xfrm>
            <a:off x="4529138" y="3257550"/>
            <a:ext cx="7129462" cy="3443288"/>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3775" y="1998797"/>
            <a:ext cx="712417" cy="2297407"/>
          </a:xfrm>
          <a:prstGeom prst="rect">
            <a:avLst/>
          </a:prstGeom>
        </p:spPr>
      </p:pic>
    </p:spTree>
    <p:extLst>
      <p:ext uri="{BB962C8B-B14F-4D97-AF65-F5344CB8AC3E}">
        <p14:creationId xmlns:p14="http://schemas.microsoft.com/office/powerpoint/2010/main" val="2089909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1614487" y="5455216"/>
            <a:ext cx="10015537" cy="118182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1614487" y="2338498"/>
            <a:ext cx="10015537" cy="287160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614488" y="927610"/>
            <a:ext cx="10015537" cy="118718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721515" y="1140518"/>
            <a:ext cx="3450561" cy="523220"/>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予約、事前問合せ</a:t>
            </a:r>
          </a:p>
        </p:txBody>
      </p:sp>
      <p:sp>
        <p:nvSpPr>
          <p:cNvPr id="8" name="テキスト ボックス 7"/>
          <p:cNvSpPr txBox="1"/>
          <p:nvPr/>
        </p:nvSpPr>
        <p:spPr>
          <a:xfrm>
            <a:off x="1721515" y="2508021"/>
            <a:ext cx="3450561" cy="954107"/>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乗降時、運賃支払い、車内</a:t>
            </a:r>
          </a:p>
        </p:txBody>
      </p:sp>
      <p:sp>
        <p:nvSpPr>
          <p:cNvPr id="9" name="テキスト ボックス 8"/>
          <p:cNvSpPr txBox="1"/>
          <p:nvPr/>
        </p:nvSpPr>
        <p:spPr>
          <a:xfrm>
            <a:off x="1721515" y="5720602"/>
            <a:ext cx="3450561" cy="523220"/>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乗り換え時</a:t>
            </a:r>
          </a:p>
        </p:txBody>
      </p:sp>
      <p:sp>
        <p:nvSpPr>
          <p:cNvPr id="11" name="テキスト ボックス 10"/>
          <p:cNvSpPr txBox="1"/>
          <p:nvPr/>
        </p:nvSpPr>
        <p:spPr>
          <a:xfrm>
            <a:off x="5574592" y="1140518"/>
            <a:ext cx="5912557" cy="830997"/>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支援内容の確認</a:t>
            </a:r>
            <a:r>
              <a:rPr lang="ja-JP" altLang="en-US" sz="2400" dirty="0" smtClean="0">
                <a:latin typeface="メイリオ" panose="020B0604030504040204" pitchFamily="50" charset="-128"/>
                <a:ea typeface="メイリオ" panose="020B0604030504040204" pitchFamily="50" charset="-128"/>
              </a:rPr>
              <a:t>（聴導犬の使用等について）</a:t>
            </a:r>
            <a:endParaRPr lang="ja-JP" altLang="en-US" sz="2400" b="1" dirty="0" smtClean="0">
              <a:latin typeface="メイリオ" panose="020B0604030504040204" pitchFamily="50" charset="-128"/>
              <a:ea typeface="メイリオ" panose="020B0604030504040204" pitchFamily="50" charset="-128"/>
            </a:endParaRPr>
          </a:p>
        </p:txBody>
      </p:sp>
      <p:sp>
        <p:nvSpPr>
          <p:cNvPr id="13" name="テキスト ボックス 12"/>
          <p:cNvSpPr txBox="1"/>
          <p:nvPr/>
        </p:nvSpPr>
        <p:spPr>
          <a:xfrm>
            <a:off x="5574593" y="2508021"/>
            <a:ext cx="5652914" cy="2677656"/>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聴こえない様子の場合、その人の視界に入り、口話がはっきり見えるように話す、または筆談をする</a:t>
            </a:r>
          </a:p>
          <a:p>
            <a:pPr marL="342900" indent="-342900">
              <a:buFont typeface="Wingdings" panose="05000000000000000000" pitchFamily="2" charset="2"/>
              <a:buChar char="l"/>
            </a:pPr>
            <a:r>
              <a:rPr lang="ja-JP" altLang="en-US" sz="2400" dirty="0" smtClean="0">
                <a:latin typeface="メイリオ" panose="020B0604030504040204" pitchFamily="50" charset="-128"/>
                <a:ea typeface="メイリオ" panose="020B0604030504040204" pitchFamily="50" charset="-128"/>
              </a:rPr>
              <a:t>問いかけがわからない様子の場合には、筆談で情報を伝える</a:t>
            </a:r>
          </a:p>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運賃は、メーターや領収書を指し示し、必要に応じて筆談で対応</a:t>
            </a:r>
          </a:p>
        </p:txBody>
      </p:sp>
      <p:sp>
        <p:nvSpPr>
          <p:cNvPr id="15" name="テキスト ボックス 14"/>
          <p:cNvSpPr txBox="1"/>
          <p:nvPr/>
        </p:nvSpPr>
        <p:spPr>
          <a:xfrm>
            <a:off x="5574592" y="5737105"/>
            <a:ext cx="6055431" cy="830997"/>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支援の申し出があれば乗換経路を具体的に案内</a:t>
            </a:r>
          </a:p>
        </p:txBody>
      </p:sp>
      <p:graphicFrame>
        <p:nvGraphicFramePr>
          <p:cNvPr id="17" name="オブジェクト 16"/>
          <p:cNvGraphicFramePr>
            <a:graphicFrameLocks noChangeAspect="1"/>
          </p:cNvGraphicFramePr>
          <p:nvPr>
            <p:extLst>
              <p:ext uri="{D42A27DB-BD31-4B8C-83A1-F6EECF244321}">
                <p14:modId xmlns:p14="http://schemas.microsoft.com/office/powerpoint/2010/main" val="1083402373"/>
              </p:ext>
            </p:extLst>
          </p:nvPr>
        </p:nvGraphicFramePr>
        <p:xfrm>
          <a:off x="54774" y="2906188"/>
          <a:ext cx="1409327" cy="2318905"/>
        </p:xfrm>
        <a:graphic>
          <a:graphicData uri="http://schemas.openxmlformats.org/presentationml/2006/ole">
            <mc:AlternateContent xmlns:mc="http://schemas.openxmlformats.org/markup-compatibility/2006">
              <mc:Choice xmlns:v="urn:schemas-microsoft-com:vml" Requires="v">
                <p:oleObj spid="_x0000_s10260" r:id="rId4" imgW="3656880" imgH="6018840" progId="">
                  <p:embed/>
                </p:oleObj>
              </mc:Choice>
              <mc:Fallback>
                <p:oleObj r:id="rId4" imgW="3656880" imgH="6018840" progId="">
                  <p:embed/>
                  <p:pic>
                    <p:nvPicPr>
                      <p:cNvPr id="4" name="オブジェクト 3"/>
                      <p:cNvPicPr/>
                      <p:nvPr/>
                    </p:nvPicPr>
                    <p:blipFill>
                      <a:blip r:embed="rId5"/>
                      <a:stretch>
                        <a:fillRect/>
                      </a:stretch>
                    </p:blipFill>
                    <p:spPr>
                      <a:xfrm>
                        <a:off x="54774" y="2906188"/>
                        <a:ext cx="1409327" cy="2318905"/>
                      </a:xfrm>
                      <a:prstGeom prst="rect">
                        <a:avLst/>
                      </a:prstGeom>
                    </p:spPr>
                  </p:pic>
                </p:oleObj>
              </mc:Fallback>
            </mc:AlternateContent>
          </a:graphicData>
        </a:graphic>
      </p:graphicFrame>
      <p:pic>
        <p:nvPicPr>
          <p:cNvPr id="18" name="図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3230" y="515034"/>
            <a:ext cx="712417" cy="2297407"/>
          </a:xfrm>
          <a:prstGeom prst="rect">
            <a:avLst/>
          </a:prstGeom>
        </p:spPr>
      </p:pic>
    </p:spTree>
    <p:extLst>
      <p:ext uri="{BB962C8B-B14F-4D97-AF65-F5344CB8AC3E}">
        <p14:creationId xmlns:p14="http://schemas.microsoft.com/office/powerpoint/2010/main" val="2720728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8654933" cy="646331"/>
          </a:xfrm>
          <a:prstGeom prst="rect">
            <a:avLst/>
          </a:prstGeom>
          <a:noFill/>
        </p:spPr>
        <p:txBody>
          <a:bodyPr wrap="none" rtlCol="0">
            <a:spAutoFit/>
          </a:bodyPr>
          <a:lstStyle/>
          <a:p>
            <a:r>
              <a:rPr lang="ja-JP" altLang="en-US" sz="3600" b="1" dirty="0" smtClean="0">
                <a:latin typeface="メイリオ" panose="020B0604030504040204" pitchFamily="50" charset="-128"/>
                <a:ea typeface="メイリオ" panose="020B0604030504040204" pitchFamily="50" charset="-128"/>
              </a:rPr>
              <a:t>５</a:t>
            </a:r>
            <a:r>
              <a:rPr lang="en-US" altLang="ja-JP" sz="3600" b="1" dirty="0" smtClean="0">
                <a:latin typeface="メイリオ" panose="020B0604030504040204" pitchFamily="50" charset="-128"/>
                <a:ea typeface="メイリオ" panose="020B0604030504040204" pitchFamily="50" charset="-128"/>
              </a:rPr>
              <a:t>.</a:t>
            </a:r>
            <a:r>
              <a:rPr lang="ja-JP" altLang="en-US" sz="3600" b="1" dirty="0" smtClean="0">
                <a:latin typeface="メイリオ" panose="020B0604030504040204" pitchFamily="50" charset="-128"/>
                <a:ea typeface="メイリオ" panose="020B0604030504040204" pitchFamily="50" charset="-128"/>
              </a:rPr>
              <a:t>発達障害者・知的障害者・精神障害者</a:t>
            </a:r>
            <a:endParaRPr lang="ja-JP" altLang="en-US" sz="3600" b="1" dirty="0">
              <a:latin typeface="メイリオ" panose="020B0604030504040204" pitchFamily="50" charset="-128"/>
              <a:ea typeface="メイリオ" panose="020B0604030504040204" pitchFamily="50" charset="-128"/>
            </a:endParaRPr>
          </a:p>
        </p:txBody>
      </p:sp>
      <p:sp>
        <p:nvSpPr>
          <p:cNvPr id="3" name="正方形/長方形 2"/>
          <p:cNvSpPr/>
          <p:nvPr/>
        </p:nvSpPr>
        <p:spPr>
          <a:xfrm>
            <a:off x="378452" y="1238432"/>
            <a:ext cx="11392370" cy="141152"/>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6" name="オブジェクト 5"/>
          <p:cNvGraphicFramePr>
            <a:graphicFrameLocks noChangeAspect="1"/>
          </p:cNvGraphicFramePr>
          <p:nvPr>
            <p:extLst/>
          </p:nvPr>
        </p:nvGraphicFramePr>
        <p:xfrm>
          <a:off x="378452" y="1884763"/>
          <a:ext cx="1799791" cy="4198263"/>
        </p:xfrm>
        <a:graphic>
          <a:graphicData uri="http://schemas.openxmlformats.org/presentationml/2006/ole">
            <mc:AlternateContent xmlns:mc="http://schemas.openxmlformats.org/markup-compatibility/2006">
              <mc:Choice xmlns:v="urn:schemas-microsoft-com:vml" Requires="v">
                <p:oleObj spid="_x0000_s15371" r:id="rId4" imgW="2285640" imgH="5333040" progId="">
                  <p:embed/>
                </p:oleObj>
              </mc:Choice>
              <mc:Fallback>
                <p:oleObj r:id="rId4" imgW="2285640" imgH="5333040" progId="">
                  <p:embed/>
                  <p:pic>
                    <p:nvPicPr>
                      <p:cNvPr id="6" name="オブジェクト 5"/>
                      <p:cNvPicPr/>
                      <p:nvPr/>
                    </p:nvPicPr>
                    <p:blipFill>
                      <a:blip r:embed="rId5"/>
                      <a:stretch>
                        <a:fillRect/>
                      </a:stretch>
                    </p:blipFill>
                    <p:spPr>
                      <a:xfrm>
                        <a:off x="378452" y="1884763"/>
                        <a:ext cx="1799791" cy="4198263"/>
                      </a:xfrm>
                      <a:prstGeom prst="rect">
                        <a:avLst/>
                      </a:prstGeom>
                    </p:spPr>
                  </p:pic>
                </p:oleObj>
              </mc:Fallback>
            </mc:AlternateContent>
          </a:graphicData>
        </a:graphic>
      </p:graphicFrame>
      <p:sp>
        <p:nvSpPr>
          <p:cNvPr id="7" name="テキスト ボックス 6"/>
          <p:cNvSpPr txBox="1"/>
          <p:nvPr/>
        </p:nvSpPr>
        <p:spPr>
          <a:xfrm>
            <a:off x="2341687" y="1508290"/>
            <a:ext cx="9206845" cy="1077218"/>
          </a:xfrm>
          <a:prstGeom prst="rect">
            <a:avLst/>
          </a:prstGeom>
          <a:noFill/>
        </p:spPr>
        <p:txBody>
          <a:bodyPr wrap="square" rtlCol="0">
            <a:spAutoFit/>
          </a:bodyPr>
          <a:lstStyle/>
          <a:p>
            <a:r>
              <a:rPr lang="ja-JP" altLang="en-US" sz="3200" dirty="0" smtClean="0">
                <a:latin typeface="メイリオ" panose="020B0604030504040204" pitchFamily="50" charset="-128"/>
                <a:ea typeface="メイリオ" panose="020B0604030504040204" pitchFamily="50" charset="-128"/>
              </a:rPr>
              <a:t>特性に配慮し、困っている様子のときは、</a:t>
            </a:r>
            <a:r>
              <a:rPr lang="ja-JP" altLang="en-US" sz="3200" b="1" dirty="0" smtClean="0">
                <a:latin typeface="メイリオ" panose="020B0604030504040204" pitchFamily="50" charset="-128"/>
                <a:ea typeface="メイリオ" panose="020B0604030504040204" pitchFamily="50" charset="-128"/>
              </a:rPr>
              <a:t>支援が必要かを確認</a:t>
            </a:r>
            <a:r>
              <a:rPr lang="ja-JP" altLang="en-US" sz="3200" dirty="0" smtClean="0">
                <a:latin typeface="メイリオ" panose="020B0604030504040204" pitchFamily="50" charset="-128"/>
                <a:ea typeface="メイリオ" panose="020B0604030504040204" pitchFamily="50" charset="-128"/>
              </a:rPr>
              <a:t>した上で</a:t>
            </a:r>
            <a:r>
              <a:rPr lang="ja-JP" altLang="en-US" sz="3200" b="1" dirty="0" smtClean="0">
                <a:latin typeface="メイリオ" panose="020B0604030504040204" pitchFamily="50" charset="-128"/>
                <a:ea typeface="メイリオ" panose="020B0604030504040204" pitchFamily="50" charset="-128"/>
              </a:rPr>
              <a:t>接遇対応</a:t>
            </a:r>
            <a:r>
              <a:rPr lang="ja-JP" altLang="en-US" sz="3200" dirty="0" smtClean="0">
                <a:latin typeface="メイリオ" panose="020B0604030504040204" pitchFamily="50" charset="-128"/>
                <a:ea typeface="メイリオ" panose="020B0604030504040204" pitchFamily="50" charset="-128"/>
              </a:rPr>
              <a:t>をします。</a:t>
            </a:r>
          </a:p>
        </p:txBody>
      </p:sp>
      <p:sp>
        <p:nvSpPr>
          <p:cNvPr id="8" name="テキスト ボックス 7"/>
          <p:cNvSpPr txBox="1"/>
          <p:nvPr/>
        </p:nvSpPr>
        <p:spPr>
          <a:xfrm>
            <a:off x="2371783" y="2714214"/>
            <a:ext cx="9712728" cy="4154984"/>
          </a:xfrm>
          <a:prstGeom prst="rect">
            <a:avLst/>
          </a:prstGeom>
          <a:noFill/>
        </p:spPr>
        <p:txBody>
          <a:bodyPr wrap="square" rtlCol="0">
            <a:spAutoFit/>
          </a:bodyPr>
          <a:lstStyle/>
          <a:p>
            <a:r>
              <a:rPr lang="ja-JP" altLang="en-US" sz="2400" dirty="0" smtClean="0">
                <a:latin typeface="メイリオ" panose="020B0604030504040204" pitchFamily="50" charset="-128"/>
                <a:ea typeface="メイリオ" panose="020B0604030504040204" pitchFamily="50" charset="-128"/>
              </a:rPr>
              <a:t>■発達障害者・知的障害者・精神障害者の特性</a:t>
            </a:r>
          </a:p>
          <a:p>
            <a:r>
              <a:rPr lang="ja-JP" altLang="en-US" sz="2400" dirty="0">
                <a:latin typeface="メイリオ" panose="020B0604030504040204" pitchFamily="50" charset="-128"/>
                <a:ea typeface="メイリオ" panose="020B0604030504040204" pitchFamily="50" charset="-128"/>
              </a:rPr>
              <a:t>　</a:t>
            </a:r>
            <a:r>
              <a:rPr lang="ja-JP" altLang="en-US" sz="2400" b="1" u="sng" dirty="0" smtClean="0">
                <a:latin typeface="メイリオ" panose="020B0604030504040204" pitchFamily="50" charset="-128"/>
                <a:ea typeface="メイリオ" panose="020B0604030504040204" pitchFamily="50" charset="-128"/>
              </a:rPr>
              <a:t>コミュニケーションが苦手</a:t>
            </a:r>
            <a:r>
              <a:rPr lang="ja-JP" altLang="en-US" sz="2400" b="1" u="sng" smtClean="0">
                <a:latin typeface="メイリオ" panose="020B0604030504040204" pitchFamily="50" charset="-128"/>
                <a:ea typeface="メイリオ" panose="020B0604030504040204" pitchFamily="50" charset="-128"/>
              </a:rPr>
              <a:t>な傾向にある</a:t>
            </a:r>
            <a:endParaRPr lang="ja-JP" altLang="en-US" sz="2400" b="1" u="sng" dirty="0" smtClean="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外見では気づきにくい</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話の内容を理解できない人がいる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自分の考えや気持ちをうまく伝えられない人がいる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常識やルールを理解しにくい人がいる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身体が勝手に動く、声や言葉が急に出る、変わったクセがあるなどの場合がある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強いこだわりがある人がいる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音や光が苦手な人がいる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ストレスに弱く、疲れやすい　　　など</a:t>
            </a:r>
          </a:p>
        </p:txBody>
      </p:sp>
      <p:sp>
        <p:nvSpPr>
          <p:cNvPr id="9" name="正方形/長方形 8"/>
          <p:cNvSpPr/>
          <p:nvPr/>
        </p:nvSpPr>
        <p:spPr>
          <a:xfrm>
            <a:off x="2341687" y="2585507"/>
            <a:ext cx="9579380" cy="4137025"/>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754370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1614487" y="2338498"/>
            <a:ext cx="10015537" cy="370511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614488" y="590520"/>
            <a:ext cx="10015537" cy="152428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721515" y="858668"/>
            <a:ext cx="3450561" cy="523220"/>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予約、事前問合せ</a:t>
            </a:r>
          </a:p>
        </p:txBody>
      </p:sp>
      <p:sp>
        <p:nvSpPr>
          <p:cNvPr id="8" name="テキスト ボックス 7"/>
          <p:cNvSpPr txBox="1"/>
          <p:nvPr/>
        </p:nvSpPr>
        <p:spPr>
          <a:xfrm>
            <a:off x="1721515" y="2508021"/>
            <a:ext cx="3450561" cy="954107"/>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乗降時、運賃支払い、車内</a:t>
            </a:r>
          </a:p>
        </p:txBody>
      </p:sp>
      <p:sp>
        <p:nvSpPr>
          <p:cNvPr id="11" name="テキスト ボックス 10"/>
          <p:cNvSpPr txBox="1"/>
          <p:nvPr/>
        </p:nvSpPr>
        <p:spPr>
          <a:xfrm>
            <a:off x="5574592" y="858668"/>
            <a:ext cx="5912557" cy="1200329"/>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支援内容の確認</a:t>
            </a:r>
          </a:p>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問い合わせに対してはゆっくり、はっきり、具体的に対応し、理解を確認</a:t>
            </a:r>
          </a:p>
        </p:txBody>
      </p:sp>
      <p:sp>
        <p:nvSpPr>
          <p:cNvPr id="13" name="テキスト ボックス 12"/>
          <p:cNvSpPr txBox="1"/>
          <p:nvPr/>
        </p:nvSpPr>
        <p:spPr>
          <a:xfrm>
            <a:off x="5574593" y="2508021"/>
            <a:ext cx="5652914" cy="3416320"/>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目的地の確認が理解できていない場合には、ゆっくり、はっきり、具体的に話す</a:t>
            </a:r>
          </a:p>
          <a:p>
            <a:pPr marL="342900" indent="-342900">
              <a:buFont typeface="Wingdings" panose="05000000000000000000" pitchFamily="2" charset="2"/>
              <a:buChar char="l"/>
            </a:pPr>
            <a:r>
              <a:rPr lang="ja-JP" altLang="en-US" sz="2400" dirty="0" smtClean="0">
                <a:latin typeface="メイリオ" panose="020B0604030504040204" pitchFamily="50" charset="-128"/>
                <a:ea typeface="メイリオ" panose="020B0604030504040204" pitchFamily="50" charset="-128"/>
              </a:rPr>
              <a:t>パニックとなっている様子の場合にはゆっくり停車し、やさしく話しかけ落ち着かせることが重要</a:t>
            </a:r>
          </a:p>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運賃は、メーターや領収書を示して読み上げる</a:t>
            </a:r>
          </a:p>
          <a:p>
            <a:pPr marL="342900" indent="-342900">
              <a:buFont typeface="Wingdings" panose="05000000000000000000" pitchFamily="2" charset="2"/>
              <a:buChar char="l"/>
            </a:pPr>
            <a:r>
              <a:rPr lang="ja-JP" altLang="en-US" sz="2400" dirty="0" smtClean="0">
                <a:latin typeface="メイリオ" panose="020B0604030504040204" pitchFamily="50" charset="-128"/>
                <a:ea typeface="メイリオ" panose="020B0604030504040204" pitchFamily="50" charset="-128"/>
              </a:rPr>
              <a:t>釣銭は金種ごとに確認して手渡す</a:t>
            </a:r>
          </a:p>
        </p:txBody>
      </p:sp>
      <p:graphicFrame>
        <p:nvGraphicFramePr>
          <p:cNvPr id="16" name="オブジェクト 15"/>
          <p:cNvGraphicFramePr>
            <a:graphicFrameLocks noChangeAspect="1"/>
          </p:cNvGraphicFramePr>
          <p:nvPr>
            <p:extLst>
              <p:ext uri="{D42A27DB-BD31-4B8C-83A1-F6EECF244321}">
                <p14:modId xmlns:p14="http://schemas.microsoft.com/office/powerpoint/2010/main" val="1789629442"/>
              </p:ext>
            </p:extLst>
          </p:nvPr>
        </p:nvGraphicFramePr>
        <p:xfrm>
          <a:off x="218860" y="564836"/>
          <a:ext cx="1100138" cy="2566225"/>
        </p:xfrm>
        <a:graphic>
          <a:graphicData uri="http://schemas.openxmlformats.org/presentationml/2006/ole">
            <mc:AlternateContent xmlns:mc="http://schemas.openxmlformats.org/markup-compatibility/2006">
              <mc:Choice xmlns:v="urn:schemas-microsoft-com:vml" Requires="v">
                <p:oleObj spid="_x0000_s11285" r:id="rId4" imgW="2285640" imgH="5333040" progId="">
                  <p:embed/>
                </p:oleObj>
              </mc:Choice>
              <mc:Fallback>
                <p:oleObj r:id="rId4" imgW="2285640" imgH="5333040" progId="">
                  <p:embed/>
                  <p:pic>
                    <p:nvPicPr>
                      <p:cNvPr id="6" name="オブジェクト 5"/>
                      <p:cNvPicPr/>
                      <p:nvPr/>
                    </p:nvPicPr>
                    <p:blipFill>
                      <a:blip r:embed="rId5"/>
                      <a:stretch>
                        <a:fillRect/>
                      </a:stretch>
                    </p:blipFill>
                    <p:spPr>
                      <a:xfrm>
                        <a:off x="218860" y="564836"/>
                        <a:ext cx="1100138" cy="2566225"/>
                      </a:xfrm>
                      <a:prstGeom prst="rect">
                        <a:avLst/>
                      </a:prstGeom>
                    </p:spPr>
                  </p:pic>
                </p:oleObj>
              </mc:Fallback>
            </mc:AlternateContent>
          </a:graphicData>
        </a:graphic>
      </p:graphicFrame>
    </p:spTree>
    <p:extLst>
      <p:ext uri="{BB962C8B-B14F-4D97-AF65-F5344CB8AC3E}">
        <p14:creationId xmlns:p14="http://schemas.microsoft.com/office/powerpoint/2010/main" val="3804778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1614487" y="726053"/>
            <a:ext cx="10015537" cy="118182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1721515" y="991439"/>
            <a:ext cx="3450561" cy="523220"/>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乗り換え時</a:t>
            </a:r>
          </a:p>
        </p:txBody>
      </p:sp>
      <p:sp>
        <p:nvSpPr>
          <p:cNvPr id="15" name="テキスト ボックス 14"/>
          <p:cNvSpPr txBox="1"/>
          <p:nvPr/>
        </p:nvSpPr>
        <p:spPr>
          <a:xfrm>
            <a:off x="5574592" y="1007942"/>
            <a:ext cx="6055431" cy="830997"/>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支援の申し出があれば乗換経路を具体的に案内</a:t>
            </a:r>
          </a:p>
        </p:txBody>
      </p:sp>
      <p:graphicFrame>
        <p:nvGraphicFramePr>
          <p:cNvPr id="16" name="オブジェクト 15"/>
          <p:cNvGraphicFramePr>
            <a:graphicFrameLocks noChangeAspect="1"/>
          </p:cNvGraphicFramePr>
          <p:nvPr>
            <p:extLst/>
          </p:nvPr>
        </p:nvGraphicFramePr>
        <p:xfrm>
          <a:off x="218860" y="564836"/>
          <a:ext cx="1100138" cy="2566225"/>
        </p:xfrm>
        <a:graphic>
          <a:graphicData uri="http://schemas.openxmlformats.org/presentationml/2006/ole">
            <mc:AlternateContent xmlns:mc="http://schemas.openxmlformats.org/markup-compatibility/2006">
              <mc:Choice xmlns:v="urn:schemas-microsoft-com:vml" Requires="v">
                <p:oleObj spid="_x0000_s12308" r:id="rId4" imgW="2285640" imgH="5333040" progId="">
                  <p:embed/>
                </p:oleObj>
              </mc:Choice>
              <mc:Fallback>
                <p:oleObj r:id="rId4" imgW="2285640" imgH="5333040" progId="">
                  <p:embed/>
                  <p:pic>
                    <p:nvPicPr>
                      <p:cNvPr id="16" name="オブジェクト 15"/>
                      <p:cNvPicPr/>
                      <p:nvPr/>
                    </p:nvPicPr>
                    <p:blipFill>
                      <a:blip r:embed="rId5"/>
                      <a:stretch>
                        <a:fillRect/>
                      </a:stretch>
                    </p:blipFill>
                    <p:spPr>
                      <a:xfrm>
                        <a:off x="218860" y="564836"/>
                        <a:ext cx="1100138" cy="2566225"/>
                      </a:xfrm>
                      <a:prstGeom prst="rect">
                        <a:avLst/>
                      </a:prstGeom>
                    </p:spPr>
                  </p:pic>
                </p:oleObj>
              </mc:Fallback>
            </mc:AlternateContent>
          </a:graphicData>
        </a:graphic>
      </p:graphicFrame>
    </p:spTree>
    <p:extLst>
      <p:ext uri="{BB962C8B-B14F-4D97-AF65-F5344CB8AC3E}">
        <p14:creationId xmlns:p14="http://schemas.microsoft.com/office/powerpoint/2010/main" val="2360831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3114955" cy="646331"/>
          </a:xfrm>
          <a:prstGeom prst="rect">
            <a:avLst/>
          </a:prstGeom>
          <a:noFill/>
        </p:spPr>
        <p:txBody>
          <a:bodyPr wrap="none" rtlCol="0">
            <a:spAutoFit/>
          </a:bodyPr>
          <a:lstStyle/>
          <a:p>
            <a:r>
              <a:rPr lang="ja-JP" altLang="en-US" sz="3600" b="1" dirty="0" smtClean="0">
                <a:latin typeface="メイリオ" panose="020B0604030504040204" pitchFamily="50" charset="-128"/>
                <a:ea typeface="メイリオ" panose="020B0604030504040204" pitchFamily="50" charset="-128"/>
              </a:rPr>
              <a:t>６</a:t>
            </a:r>
            <a:r>
              <a:rPr lang="en-US" altLang="ja-JP" sz="3600" b="1" dirty="0" smtClean="0">
                <a:latin typeface="メイリオ" panose="020B0604030504040204" pitchFamily="50" charset="-128"/>
                <a:ea typeface="メイリオ" panose="020B0604030504040204" pitchFamily="50" charset="-128"/>
              </a:rPr>
              <a:t>.</a:t>
            </a:r>
            <a:r>
              <a:rPr lang="ja-JP" altLang="en-US" sz="3600" b="1" dirty="0" smtClean="0">
                <a:latin typeface="メイリオ" panose="020B0604030504040204" pitchFamily="50" charset="-128"/>
                <a:ea typeface="メイリオ" panose="020B0604030504040204" pitchFamily="50" charset="-128"/>
              </a:rPr>
              <a:t>内部障害者</a:t>
            </a:r>
            <a:endParaRPr lang="ja-JP" altLang="en-US" sz="3600" b="1" dirty="0">
              <a:latin typeface="メイリオ" panose="020B0604030504040204" pitchFamily="50" charset="-128"/>
              <a:ea typeface="メイリオ" panose="020B0604030504040204" pitchFamily="50" charset="-128"/>
            </a:endParaRPr>
          </a:p>
        </p:txBody>
      </p:sp>
      <p:sp>
        <p:nvSpPr>
          <p:cNvPr id="3" name="正方形/長方形 2"/>
          <p:cNvSpPr/>
          <p:nvPr/>
        </p:nvSpPr>
        <p:spPr>
          <a:xfrm>
            <a:off x="378452" y="1238432"/>
            <a:ext cx="11392370" cy="14115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2805911793"/>
              </p:ext>
            </p:extLst>
          </p:nvPr>
        </p:nvGraphicFramePr>
        <p:xfrm>
          <a:off x="378452" y="2148272"/>
          <a:ext cx="2054462" cy="3648248"/>
        </p:xfrm>
        <a:graphic>
          <a:graphicData uri="http://schemas.openxmlformats.org/presentationml/2006/ole">
            <mc:AlternateContent xmlns:mc="http://schemas.openxmlformats.org/markup-compatibility/2006">
              <mc:Choice xmlns:v="urn:schemas-microsoft-com:vml" Requires="v">
                <p:oleObj spid="_x0000_s6171" r:id="rId4" imgW="2895120" imgH="5142600" progId="">
                  <p:embed/>
                </p:oleObj>
              </mc:Choice>
              <mc:Fallback>
                <p:oleObj r:id="rId4" imgW="2895120" imgH="5142600" progId="">
                  <p:embed/>
                  <p:pic>
                    <p:nvPicPr>
                      <p:cNvPr id="0" name=""/>
                      <p:cNvPicPr/>
                      <p:nvPr/>
                    </p:nvPicPr>
                    <p:blipFill>
                      <a:blip r:embed="rId5"/>
                      <a:stretch>
                        <a:fillRect/>
                      </a:stretch>
                    </p:blipFill>
                    <p:spPr>
                      <a:xfrm>
                        <a:off x="378452" y="2148272"/>
                        <a:ext cx="2054462" cy="3648248"/>
                      </a:xfrm>
                      <a:prstGeom prst="rect">
                        <a:avLst/>
                      </a:prstGeom>
                    </p:spPr>
                  </p:pic>
                </p:oleObj>
              </mc:Fallback>
            </mc:AlternateContent>
          </a:graphicData>
        </a:graphic>
      </p:graphicFrame>
      <p:sp>
        <p:nvSpPr>
          <p:cNvPr id="6" name="テキスト ボックス 5"/>
          <p:cNvSpPr txBox="1"/>
          <p:nvPr/>
        </p:nvSpPr>
        <p:spPr>
          <a:xfrm>
            <a:off x="3221702" y="2070283"/>
            <a:ext cx="8329352" cy="1077218"/>
          </a:xfrm>
          <a:prstGeom prst="rect">
            <a:avLst/>
          </a:prstGeom>
          <a:noFill/>
        </p:spPr>
        <p:txBody>
          <a:bodyPr wrap="square" rtlCol="0">
            <a:spAutoFit/>
          </a:bodyPr>
          <a:lstStyle/>
          <a:p>
            <a:r>
              <a:rPr lang="ja-JP" altLang="en-US" sz="3200" dirty="0" smtClean="0">
                <a:latin typeface="メイリオ" panose="020B0604030504040204" pitchFamily="50" charset="-128"/>
                <a:ea typeface="メイリオ" panose="020B0604030504040204" pitchFamily="50" charset="-128"/>
              </a:rPr>
              <a:t>特性に配慮し、困っている様子のときは、</a:t>
            </a:r>
            <a:r>
              <a:rPr lang="ja-JP" altLang="en-US" sz="3200" b="1" dirty="0" smtClean="0">
                <a:latin typeface="メイリオ" panose="020B0604030504040204" pitchFamily="50" charset="-128"/>
                <a:ea typeface="メイリオ" panose="020B0604030504040204" pitchFamily="50" charset="-128"/>
              </a:rPr>
              <a:t>支援が必要かを確認</a:t>
            </a:r>
            <a:r>
              <a:rPr lang="ja-JP" altLang="en-US" sz="3200" dirty="0" smtClean="0">
                <a:latin typeface="メイリオ" panose="020B0604030504040204" pitchFamily="50" charset="-128"/>
                <a:ea typeface="メイリオ" panose="020B0604030504040204" pitchFamily="50" charset="-128"/>
              </a:rPr>
              <a:t>した上で</a:t>
            </a:r>
            <a:r>
              <a:rPr lang="ja-JP" altLang="en-US" sz="3200" b="1" dirty="0" smtClean="0">
                <a:latin typeface="メイリオ" panose="020B0604030504040204" pitchFamily="50" charset="-128"/>
                <a:ea typeface="メイリオ" panose="020B0604030504040204" pitchFamily="50" charset="-128"/>
              </a:rPr>
              <a:t>接遇対応</a:t>
            </a:r>
            <a:r>
              <a:rPr lang="ja-JP" altLang="en-US" sz="3200" dirty="0" smtClean="0">
                <a:latin typeface="メイリオ" panose="020B0604030504040204" pitchFamily="50" charset="-128"/>
                <a:ea typeface="メイリオ" panose="020B0604030504040204" pitchFamily="50" charset="-128"/>
              </a:rPr>
              <a:t>をします。</a:t>
            </a:r>
          </a:p>
        </p:txBody>
      </p:sp>
      <p:sp>
        <p:nvSpPr>
          <p:cNvPr id="7" name="テキスト ボックス 6"/>
          <p:cNvSpPr txBox="1"/>
          <p:nvPr/>
        </p:nvSpPr>
        <p:spPr>
          <a:xfrm>
            <a:off x="3700463" y="3323466"/>
            <a:ext cx="7850591" cy="3416320"/>
          </a:xfrm>
          <a:prstGeom prst="rect">
            <a:avLst/>
          </a:prstGeom>
          <a:noFill/>
        </p:spPr>
        <p:txBody>
          <a:bodyPr wrap="square" rtlCol="0">
            <a:spAutoFit/>
          </a:bodyPr>
          <a:lstStyle/>
          <a:p>
            <a:r>
              <a:rPr lang="ja-JP" altLang="en-US" sz="2400" dirty="0" smtClean="0">
                <a:latin typeface="メイリオ" panose="020B0604030504040204" pitchFamily="50" charset="-128"/>
                <a:ea typeface="メイリオ" panose="020B0604030504040204" pitchFamily="50" charset="-128"/>
              </a:rPr>
              <a:t>■内部語障害者の特性</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外見では気づきにくい</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体調が変化しやすい、骨折しやすい、風邪などがうつりすい</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人工肛門、人口膀胱を使用している人（オストメイト）がいる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酸素ボンベや人工呼吸器を携行している人がいる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ヘルプマークを持っている人がいる（外見では障害がわからないため）</a:t>
            </a:r>
          </a:p>
        </p:txBody>
      </p:sp>
      <p:sp>
        <p:nvSpPr>
          <p:cNvPr id="8" name="正方形/長方形 7"/>
          <p:cNvSpPr/>
          <p:nvPr/>
        </p:nvSpPr>
        <p:spPr>
          <a:xfrm>
            <a:off x="3700463" y="3257550"/>
            <a:ext cx="7958137" cy="3443288"/>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46958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1614487" y="4331586"/>
            <a:ext cx="10015537" cy="118182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1614487" y="2338498"/>
            <a:ext cx="10015537" cy="159986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614488" y="927611"/>
            <a:ext cx="10015537" cy="101766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721515" y="1140518"/>
            <a:ext cx="3450561" cy="523220"/>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予約、事前問合せ</a:t>
            </a:r>
          </a:p>
        </p:txBody>
      </p:sp>
      <p:sp>
        <p:nvSpPr>
          <p:cNvPr id="8" name="テキスト ボックス 7"/>
          <p:cNvSpPr txBox="1"/>
          <p:nvPr/>
        </p:nvSpPr>
        <p:spPr>
          <a:xfrm>
            <a:off x="1721515" y="2508021"/>
            <a:ext cx="3450561" cy="954107"/>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乗降時、運賃支払い、車内</a:t>
            </a:r>
          </a:p>
        </p:txBody>
      </p:sp>
      <p:sp>
        <p:nvSpPr>
          <p:cNvPr id="9" name="テキスト ボックス 8"/>
          <p:cNvSpPr txBox="1"/>
          <p:nvPr/>
        </p:nvSpPr>
        <p:spPr>
          <a:xfrm>
            <a:off x="1721515" y="4596972"/>
            <a:ext cx="3450561" cy="523220"/>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乗り換え時</a:t>
            </a:r>
          </a:p>
        </p:txBody>
      </p:sp>
      <p:sp>
        <p:nvSpPr>
          <p:cNvPr id="11" name="テキスト ボックス 10"/>
          <p:cNvSpPr txBox="1"/>
          <p:nvPr/>
        </p:nvSpPr>
        <p:spPr>
          <a:xfrm>
            <a:off x="5574592" y="1140518"/>
            <a:ext cx="5912557" cy="461665"/>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支援内容の確認</a:t>
            </a:r>
          </a:p>
        </p:txBody>
      </p:sp>
      <p:sp>
        <p:nvSpPr>
          <p:cNvPr id="13" name="テキスト ボックス 12"/>
          <p:cNvSpPr txBox="1"/>
          <p:nvPr/>
        </p:nvSpPr>
        <p:spPr>
          <a:xfrm>
            <a:off x="5574593" y="2508021"/>
            <a:ext cx="5652914" cy="1200329"/>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具合が悪い等の申し出があった場合、支援が必要かを確認し、どのような支援が必要かを聞く</a:t>
            </a:r>
          </a:p>
        </p:txBody>
      </p:sp>
      <p:sp>
        <p:nvSpPr>
          <p:cNvPr id="15" name="テキスト ボックス 14"/>
          <p:cNvSpPr txBox="1"/>
          <p:nvPr/>
        </p:nvSpPr>
        <p:spPr>
          <a:xfrm>
            <a:off x="5574592" y="4613475"/>
            <a:ext cx="6055431" cy="830997"/>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支援の申し出があれば乗換経路を具体的に案内</a:t>
            </a:r>
          </a:p>
        </p:txBody>
      </p:sp>
      <p:graphicFrame>
        <p:nvGraphicFramePr>
          <p:cNvPr id="16" name="オブジェクト 15"/>
          <p:cNvGraphicFramePr>
            <a:graphicFrameLocks noChangeAspect="1"/>
          </p:cNvGraphicFramePr>
          <p:nvPr>
            <p:extLst>
              <p:ext uri="{D42A27DB-BD31-4B8C-83A1-F6EECF244321}">
                <p14:modId xmlns:p14="http://schemas.microsoft.com/office/powerpoint/2010/main" val="2112856338"/>
              </p:ext>
            </p:extLst>
          </p:nvPr>
        </p:nvGraphicFramePr>
        <p:xfrm>
          <a:off x="163041" y="501880"/>
          <a:ext cx="1308570" cy="2323716"/>
        </p:xfrm>
        <a:graphic>
          <a:graphicData uri="http://schemas.openxmlformats.org/presentationml/2006/ole">
            <mc:AlternateContent xmlns:mc="http://schemas.openxmlformats.org/markup-compatibility/2006">
              <mc:Choice xmlns:v="urn:schemas-microsoft-com:vml" Requires="v">
                <p:oleObj spid="_x0000_s13333" r:id="rId4" imgW="2895120" imgH="5142600" progId="">
                  <p:embed/>
                </p:oleObj>
              </mc:Choice>
              <mc:Fallback>
                <p:oleObj r:id="rId4" imgW="2895120" imgH="5142600" progId="">
                  <p:embed/>
                  <p:pic>
                    <p:nvPicPr>
                      <p:cNvPr id="4" name="オブジェクト 3"/>
                      <p:cNvPicPr/>
                      <p:nvPr/>
                    </p:nvPicPr>
                    <p:blipFill>
                      <a:blip r:embed="rId5"/>
                      <a:stretch>
                        <a:fillRect/>
                      </a:stretch>
                    </p:blipFill>
                    <p:spPr>
                      <a:xfrm>
                        <a:off x="163041" y="501880"/>
                        <a:ext cx="1308570" cy="2323716"/>
                      </a:xfrm>
                      <a:prstGeom prst="rect">
                        <a:avLst/>
                      </a:prstGeom>
                    </p:spPr>
                  </p:pic>
                </p:oleObj>
              </mc:Fallback>
            </mc:AlternateContent>
          </a:graphicData>
        </a:graphic>
      </p:graphicFrame>
    </p:spTree>
    <p:extLst>
      <p:ext uri="{BB962C8B-B14F-4D97-AF65-F5344CB8AC3E}">
        <p14:creationId xmlns:p14="http://schemas.microsoft.com/office/powerpoint/2010/main" val="1143702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2191626" cy="646331"/>
          </a:xfrm>
          <a:prstGeom prst="rect">
            <a:avLst/>
          </a:prstGeom>
          <a:noFill/>
        </p:spPr>
        <p:txBody>
          <a:bodyPr wrap="none" rtlCol="0">
            <a:spAutoFit/>
          </a:bodyPr>
          <a:lstStyle/>
          <a:p>
            <a:r>
              <a:rPr lang="ja-JP" altLang="en-US" sz="3600" b="1" dirty="0" smtClean="0">
                <a:latin typeface="メイリオ" panose="020B0604030504040204" pitchFamily="50" charset="-128"/>
                <a:ea typeface="メイリオ" panose="020B0604030504040204" pitchFamily="50" charset="-128"/>
              </a:rPr>
              <a:t>７</a:t>
            </a:r>
            <a:r>
              <a:rPr lang="en-US" altLang="ja-JP" sz="3600" b="1" dirty="0" smtClean="0">
                <a:latin typeface="メイリオ" panose="020B0604030504040204" pitchFamily="50" charset="-128"/>
                <a:ea typeface="メイリオ" panose="020B0604030504040204" pitchFamily="50" charset="-128"/>
              </a:rPr>
              <a:t>.</a:t>
            </a:r>
            <a:r>
              <a:rPr lang="ja-JP" altLang="en-US" sz="3600" b="1" dirty="0" smtClean="0">
                <a:latin typeface="メイリオ" panose="020B0604030504040204" pitchFamily="50" charset="-128"/>
                <a:ea typeface="メイリオ" panose="020B0604030504040204" pitchFamily="50" charset="-128"/>
              </a:rPr>
              <a:t>その他</a:t>
            </a:r>
            <a:endParaRPr lang="ja-JP" altLang="en-US" sz="3600" b="1" dirty="0">
              <a:latin typeface="メイリオ" panose="020B0604030504040204" pitchFamily="50" charset="-128"/>
              <a:ea typeface="メイリオ" panose="020B0604030504040204" pitchFamily="50" charset="-128"/>
            </a:endParaRPr>
          </a:p>
        </p:txBody>
      </p:sp>
      <p:sp>
        <p:nvSpPr>
          <p:cNvPr id="3" name="正方形/長方形 2"/>
          <p:cNvSpPr/>
          <p:nvPr/>
        </p:nvSpPr>
        <p:spPr>
          <a:xfrm>
            <a:off x="378452" y="1238432"/>
            <a:ext cx="11392370" cy="14115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679677" y="1679425"/>
            <a:ext cx="10789920" cy="2062103"/>
          </a:xfrm>
          <a:prstGeom prst="rect">
            <a:avLst/>
          </a:prstGeom>
          <a:noFill/>
        </p:spPr>
        <p:txBody>
          <a:bodyPr wrap="square" rtlCol="0">
            <a:spAutoFit/>
          </a:bodyPr>
          <a:lstStyle/>
          <a:p>
            <a:r>
              <a:rPr lang="ja-JP" altLang="en-US" sz="3200" dirty="0" smtClean="0">
                <a:latin typeface="メイリオ" panose="020B0604030504040204" pitchFamily="50" charset="-128"/>
                <a:ea typeface="メイリオ" panose="020B0604030504040204" pitchFamily="50" charset="-128"/>
              </a:rPr>
              <a:t>その他にも、</a:t>
            </a:r>
          </a:p>
          <a:p>
            <a:r>
              <a:rPr lang="ja-JP" altLang="en-US" sz="3200" dirty="0">
                <a:latin typeface="メイリオ" panose="020B0604030504040204" pitchFamily="50" charset="-128"/>
                <a:ea typeface="メイリオ" panose="020B0604030504040204" pitchFamily="50" charset="-128"/>
              </a:rPr>
              <a:t>　</a:t>
            </a:r>
            <a:r>
              <a:rPr lang="ja-JP" altLang="ja-JP" sz="3200" dirty="0">
                <a:latin typeface="メイリオ" panose="020B0604030504040204" pitchFamily="50" charset="-128"/>
                <a:ea typeface="メイリオ" panose="020B0604030504040204" pitchFamily="50" charset="-128"/>
              </a:rPr>
              <a:t>その他の心身の機能障害、妊産婦</a:t>
            </a:r>
            <a:r>
              <a:rPr lang="ja-JP" altLang="ja-JP" sz="3200" dirty="0" smtClean="0">
                <a:latin typeface="メイリオ" panose="020B0604030504040204" pitchFamily="50" charset="-128"/>
                <a:ea typeface="メイリオ" panose="020B0604030504040204" pitchFamily="50" charset="-128"/>
              </a:rPr>
              <a:t>、</a:t>
            </a:r>
            <a:endParaRPr lang="ja-JP" altLang="en-US" sz="3200" dirty="0" smtClean="0">
              <a:latin typeface="メイリオ" panose="020B0604030504040204" pitchFamily="50" charset="-128"/>
              <a:ea typeface="メイリオ" panose="020B0604030504040204" pitchFamily="50" charset="-128"/>
            </a:endParaRPr>
          </a:p>
          <a:p>
            <a:r>
              <a:rPr lang="ja-JP" altLang="en-US" sz="3200" dirty="0">
                <a:latin typeface="メイリオ" panose="020B0604030504040204" pitchFamily="50" charset="-128"/>
                <a:ea typeface="メイリオ" panose="020B0604030504040204" pitchFamily="50" charset="-128"/>
              </a:rPr>
              <a:t>　</a:t>
            </a:r>
            <a:r>
              <a:rPr lang="ja-JP" altLang="ja-JP" sz="3200" dirty="0" smtClean="0">
                <a:latin typeface="メイリオ" panose="020B0604030504040204" pitchFamily="50" charset="-128"/>
                <a:ea typeface="メイリオ" panose="020B0604030504040204" pitchFamily="50" charset="-128"/>
              </a:rPr>
              <a:t>ベビーカー</a:t>
            </a:r>
            <a:r>
              <a:rPr lang="ja-JP" altLang="ja-JP" sz="3200" dirty="0">
                <a:latin typeface="メイリオ" panose="020B0604030504040204" pitchFamily="50" charset="-128"/>
                <a:ea typeface="メイリオ" panose="020B0604030504040204" pitchFamily="50" charset="-128"/>
              </a:rPr>
              <a:t>使用者を含む乳幼児連れ、けが</a:t>
            </a:r>
            <a:r>
              <a:rPr lang="ja-JP" altLang="ja-JP" sz="3200" dirty="0" smtClean="0">
                <a:latin typeface="メイリオ" panose="020B0604030504040204" pitchFamily="50" charset="-128"/>
                <a:ea typeface="メイリオ" panose="020B0604030504040204" pitchFamily="50" charset="-128"/>
              </a:rPr>
              <a:t>人</a:t>
            </a:r>
            <a:r>
              <a:rPr lang="ja-JP" altLang="en-US" sz="3200" dirty="0" smtClean="0">
                <a:latin typeface="メイリオ" panose="020B0604030504040204" pitchFamily="50" charset="-128"/>
                <a:ea typeface="メイリオ" panose="020B0604030504040204" pitchFamily="50" charset="-128"/>
              </a:rPr>
              <a:t>など</a:t>
            </a:r>
          </a:p>
          <a:p>
            <a:r>
              <a:rPr lang="ja-JP" altLang="en-US" sz="3200" dirty="0" smtClean="0">
                <a:latin typeface="メイリオ" panose="020B0604030504040204" pitchFamily="50" charset="-128"/>
                <a:ea typeface="メイリオ" panose="020B0604030504040204" pitchFamily="50" charset="-128"/>
              </a:rPr>
              <a:t>に配慮が必要</a:t>
            </a:r>
            <a:endParaRPr lang="ja-JP" altLang="en-US" sz="3200" dirty="0">
              <a:latin typeface="メイリオ" panose="020B0604030504040204" pitchFamily="50" charset="-128"/>
              <a:ea typeface="メイリオ" panose="020B0604030504040204" pitchFamily="50" charset="-128"/>
            </a:endParaRPr>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3394316900"/>
              </p:ext>
            </p:extLst>
          </p:nvPr>
        </p:nvGraphicFramePr>
        <p:xfrm>
          <a:off x="942251" y="4345070"/>
          <a:ext cx="1873248" cy="2117005"/>
        </p:xfrm>
        <a:graphic>
          <a:graphicData uri="http://schemas.openxmlformats.org/presentationml/2006/ole">
            <mc:AlternateContent xmlns:mc="http://schemas.openxmlformats.org/markup-compatibility/2006">
              <mc:Choice xmlns:v="urn:schemas-microsoft-com:vml" Requires="v">
                <p:oleObj spid="_x0000_s8293" r:id="rId4" imgW="4685400" imgH="5294880" progId="">
                  <p:embed/>
                </p:oleObj>
              </mc:Choice>
              <mc:Fallback>
                <p:oleObj r:id="rId4" imgW="4685400" imgH="5294880" progId="">
                  <p:embed/>
                  <p:pic>
                    <p:nvPicPr>
                      <p:cNvPr id="0" name=""/>
                      <p:cNvPicPr/>
                      <p:nvPr/>
                    </p:nvPicPr>
                    <p:blipFill>
                      <a:blip r:embed="rId5"/>
                      <a:stretch>
                        <a:fillRect/>
                      </a:stretch>
                    </p:blipFill>
                    <p:spPr>
                      <a:xfrm>
                        <a:off x="942251" y="4345070"/>
                        <a:ext cx="1873248" cy="2117005"/>
                      </a:xfrm>
                      <a:prstGeom prst="rect">
                        <a:avLst/>
                      </a:prstGeom>
                    </p:spPr>
                  </p:pic>
                </p:oleObj>
              </mc:Fallback>
            </mc:AlternateContent>
          </a:graphicData>
        </a:graphic>
      </p:graphicFrame>
      <p:graphicFrame>
        <p:nvGraphicFramePr>
          <p:cNvPr id="7" name="オブジェクト 6"/>
          <p:cNvGraphicFramePr>
            <a:graphicFrameLocks noChangeAspect="1"/>
          </p:cNvGraphicFramePr>
          <p:nvPr>
            <p:extLst>
              <p:ext uri="{D42A27DB-BD31-4B8C-83A1-F6EECF244321}">
                <p14:modId xmlns:p14="http://schemas.microsoft.com/office/powerpoint/2010/main" val="40937820"/>
              </p:ext>
            </p:extLst>
          </p:nvPr>
        </p:nvGraphicFramePr>
        <p:xfrm>
          <a:off x="3990109" y="4066683"/>
          <a:ext cx="1221278" cy="2507884"/>
        </p:xfrm>
        <a:graphic>
          <a:graphicData uri="http://schemas.openxmlformats.org/presentationml/2006/ole">
            <mc:AlternateContent xmlns:mc="http://schemas.openxmlformats.org/markup-compatibility/2006">
              <mc:Choice xmlns:v="urn:schemas-microsoft-com:vml" Requires="v">
                <p:oleObj spid="_x0000_s8294" r:id="rId6" imgW="2818800" imgH="5790240" progId="">
                  <p:embed/>
                </p:oleObj>
              </mc:Choice>
              <mc:Fallback>
                <p:oleObj r:id="rId6" imgW="2818800" imgH="5790240" progId="">
                  <p:embed/>
                  <p:pic>
                    <p:nvPicPr>
                      <p:cNvPr id="0" name=""/>
                      <p:cNvPicPr/>
                      <p:nvPr/>
                    </p:nvPicPr>
                    <p:blipFill>
                      <a:blip r:embed="rId7"/>
                      <a:stretch>
                        <a:fillRect/>
                      </a:stretch>
                    </p:blipFill>
                    <p:spPr>
                      <a:xfrm>
                        <a:off x="3990109" y="4066683"/>
                        <a:ext cx="1221278" cy="2507884"/>
                      </a:xfrm>
                      <a:prstGeom prst="rect">
                        <a:avLst/>
                      </a:prstGeom>
                    </p:spPr>
                  </p:pic>
                </p:oleObj>
              </mc:Fallback>
            </mc:AlternateContent>
          </a:graphicData>
        </a:graphic>
      </p:graphicFrame>
      <p:graphicFrame>
        <p:nvGraphicFramePr>
          <p:cNvPr id="8" name="オブジェクト 7"/>
          <p:cNvGraphicFramePr>
            <a:graphicFrameLocks noChangeAspect="1"/>
          </p:cNvGraphicFramePr>
          <p:nvPr>
            <p:extLst>
              <p:ext uri="{D42A27DB-BD31-4B8C-83A1-F6EECF244321}">
                <p14:modId xmlns:p14="http://schemas.microsoft.com/office/powerpoint/2010/main" val="4207168415"/>
              </p:ext>
            </p:extLst>
          </p:nvPr>
        </p:nvGraphicFramePr>
        <p:xfrm>
          <a:off x="6230563" y="4066683"/>
          <a:ext cx="2284268" cy="2558510"/>
        </p:xfrm>
        <a:graphic>
          <a:graphicData uri="http://schemas.openxmlformats.org/presentationml/2006/ole">
            <mc:AlternateContent xmlns:mc="http://schemas.openxmlformats.org/markup-compatibility/2006">
              <mc:Choice xmlns:v="urn:schemas-microsoft-com:vml" Requires="v">
                <p:oleObj spid="_x0000_s8295" r:id="rId8" imgW="4456800" imgH="4990320" progId="">
                  <p:embed/>
                </p:oleObj>
              </mc:Choice>
              <mc:Fallback>
                <p:oleObj r:id="rId8" imgW="4456800" imgH="4990320" progId="">
                  <p:embed/>
                  <p:pic>
                    <p:nvPicPr>
                      <p:cNvPr id="0" name=""/>
                      <p:cNvPicPr/>
                      <p:nvPr/>
                    </p:nvPicPr>
                    <p:blipFill>
                      <a:blip r:embed="rId9"/>
                      <a:stretch>
                        <a:fillRect/>
                      </a:stretch>
                    </p:blipFill>
                    <p:spPr>
                      <a:xfrm>
                        <a:off x="6230563" y="4066683"/>
                        <a:ext cx="2284268" cy="2558510"/>
                      </a:xfrm>
                      <a:prstGeom prst="rect">
                        <a:avLst/>
                      </a:prstGeom>
                    </p:spPr>
                  </p:pic>
                </p:oleObj>
              </mc:Fallback>
            </mc:AlternateContent>
          </a:graphicData>
        </a:graphic>
      </p:graphicFrame>
      <p:graphicFrame>
        <p:nvGraphicFramePr>
          <p:cNvPr id="9" name="オブジェクト 8"/>
          <p:cNvGraphicFramePr>
            <a:graphicFrameLocks noChangeAspect="1"/>
          </p:cNvGraphicFramePr>
          <p:nvPr>
            <p:extLst>
              <p:ext uri="{D42A27DB-BD31-4B8C-83A1-F6EECF244321}">
                <p14:modId xmlns:p14="http://schemas.microsoft.com/office/powerpoint/2010/main" val="2318203665"/>
              </p:ext>
            </p:extLst>
          </p:nvPr>
        </p:nvGraphicFramePr>
        <p:xfrm>
          <a:off x="9659389" y="4041369"/>
          <a:ext cx="1044979" cy="2503941"/>
        </p:xfrm>
        <a:graphic>
          <a:graphicData uri="http://schemas.openxmlformats.org/presentationml/2006/ole">
            <mc:AlternateContent xmlns:mc="http://schemas.openxmlformats.org/markup-compatibility/2006">
              <mc:Choice xmlns:v="urn:schemas-microsoft-com:vml" Requires="v">
                <p:oleObj spid="_x0000_s8296" r:id="rId10" imgW="2399760" imgH="5752080" progId="">
                  <p:embed/>
                </p:oleObj>
              </mc:Choice>
              <mc:Fallback>
                <p:oleObj r:id="rId10" imgW="2399760" imgH="5752080" progId="">
                  <p:embed/>
                  <p:pic>
                    <p:nvPicPr>
                      <p:cNvPr id="0" name=""/>
                      <p:cNvPicPr/>
                      <p:nvPr/>
                    </p:nvPicPr>
                    <p:blipFill>
                      <a:blip r:embed="rId11"/>
                      <a:stretch>
                        <a:fillRect/>
                      </a:stretch>
                    </p:blipFill>
                    <p:spPr>
                      <a:xfrm>
                        <a:off x="9659389" y="4041369"/>
                        <a:ext cx="1044979" cy="2503941"/>
                      </a:xfrm>
                      <a:prstGeom prst="rect">
                        <a:avLst/>
                      </a:prstGeom>
                    </p:spPr>
                  </p:pic>
                </p:oleObj>
              </mc:Fallback>
            </mc:AlternateContent>
          </a:graphicData>
        </a:graphic>
      </p:graphicFrame>
    </p:spTree>
    <p:extLst>
      <p:ext uri="{BB962C8B-B14F-4D97-AF65-F5344CB8AC3E}">
        <p14:creationId xmlns:p14="http://schemas.microsoft.com/office/powerpoint/2010/main" val="2522736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4"/>
          <a:stretch>
            <a:fillRect/>
          </a:stretch>
        </p:blipFill>
        <p:spPr>
          <a:xfrm>
            <a:off x="4602388" y="1854653"/>
            <a:ext cx="2321288" cy="1759320"/>
          </a:xfrm>
          <a:prstGeom prst="rect">
            <a:avLst/>
          </a:prstGeom>
        </p:spPr>
      </p:pic>
      <p:graphicFrame>
        <p:nvGraphicFramePr>
          <p:cNvPr id="7" name="オブジェクト 6"/>
          <p:cNvGraphicFramePr>
            <a:graphicFrameLocks noChangeAspect="1"/>
          </p:cNvGraphicFramePr>
          <p:nvPr>
            <p:extLst>
              <p:ext uri="{D42A27DB-BD31-4B8C-83A1-F6EECF244321}">
                <p14:modId xmlns:p14="http://schemas.microsoft.com/office/powerpoint/2010/main" val="2855793429"/>
              </p:ext>
            </p:extLst>
          </p:nvPr>
        </p:nvGraphicFramePr>
        <p:xfrm>
          <a:off x="423958" y="2203240"/>
          <a:ext cx="2628013" cy="3321516"/>
        </p:xfrm>
        <a:graphic>
          <a:graphicData uri="http://schemas.openxmlformats.org/presentationml/2006/ole">
            <mc:AlternateContent xmlns:mc="http://schemas.openxmlformats.org/markup-compatibility/2006">
              <mc:Choice xmlns:v="urn:schemas-microsoft-com:vml" Requires="v">
                <p:oleObj spid="_x0000_s9254" r:id="rId5" imgW="3656880" imgH="4622040" progId="">
                  <p:embed/>
                </p:oleObj>
              </mc:Choice>
              <mc:Fallback>
                <p:oleObj r:id="rId5" imgW="3656880" imgH="4622040" progId="">
                  <p:embed/>
                  <p:pic>
                    <p:nvPicPr>
                      <p:cNvPr id="2" name="オブジェクト 1"/>
                      <p:cNvPicPr/>
                      <p:nvPr/>
                    </p:nvPicPr>
                    <p:blipFill>
                      <a:blip r:embed="rId6"/>
                      <a:stretch>
                        <a:fillRect/>
                      </a:stretch>
                    </p:blipFill>
                    <p:spPr>
                      <a:xfrm>
                        <a:off x="423958" y="2203240"/>
                        <a:ext cx="2628013" cy="3321516"/>
                      </a:xfrm>
                      <a:prstGeom prst="rect">
                        <a:avLst/>
                      </a:prstGeom>
                    </p:spPr>
                  </p:pic>
                </p:oleObj>
              </mc:Fallback>
            </mc:AlternateContent>
          </a:graphicData>
        </a:graphic>
      </p:graphicFrame>
      <p:pic>
        <p:nvPicPr>
          <p:cNvPr id="8" name="図 7"/>
          <p:cNvPicPr>
            <a:picLocks noChangeAspect="1"/>
          </p:cNvPicPr>
          <p:nvPr/>
        </p:nvPicPr>
        <p:blipFill>
          <a:blip r:embed="rId7"/>
          <a:stretch>
            <a:fillRect/>
          </a:stretch>
        </p:blipFill>
        <p:spPr>
          <a:xfrm>
            <a:off x="9672749" y="2734313"/>
            <a:ext cx="2219315" cy="3026339"/>
          </a:xfrm>
          <a:prstGeom prst="rect">
            <a:avLst/>
          </a:prstGeom>
        </p:spPr>
      </p:pic>
      <p:graphicFrame>
        <p:nvGraphicFramePr>
          <p:cNvPr id="9" name="オブジェクト 8"/>
          <p:cNvGraphicFramePr>
            <a:graphicFrameLocks noChangeAspect="1"/>
          </p:cNvGraphicFramePr>
          <p:nvPr>
            <p:extLst>
              <p:ext uri="{D42A27DB-BD31-4B8C-83A1-F6EECF244321}">
                <p14:modId xmlns:p14="http://schemas.microsoft.com/office/powerpoint/2010/main" val="141082539"/>
              </p:ext>
            </p:extLst>
          </p:nvPr>
        </p:nvGraphicFramePr>
        <p:xfrm>
          <a:off x="8553407" y="1353836"/>
          <a:ext cx="1709208" cy="2893646"/>
        </p:xfrm>
        <a:graphic>
          <a:graphicData uri="http://schemas.openxmlformats.org/presentationml/2006/ole">
            <mc:AlternateContent xmlns:mc="http://schemas.openxmlformats.org/markup-compatibility/2006">
              <mc:Choice xmlns:v="urn:schemas-microsoft-com:vml" Requires="v">
                <p:oleObj spid="_x0000_s9255" r:id="rId8" imgW="3479040" imgH="5891760" progId="">
                  <p:embed/>
                </p:oleObj>
              </mc:Choice>
              <mc:Fallback>
                <p:oleObj r:id="rId8" imgW="3479040" imgH="5891760" progId="">
                  <p:embed/>
                  <p:pic>
                    <p:nvPicPr>
                      <p:cNvPr id="4" name="オブジェクト 3"/>
                      <p:cNvPicPr/>
                      <p:nvPr/>
                    </p:nvPicPr>
                    <p:blipFill>
                      <a:blip r:embed="rId9"/>
                      <a:stretch>
                        <a:fillRect/>
                      </a:stretch>
                    </p:blipFill>
                    <p:spPr>
                      <a:xfrm>
                        <a:off x="8553407" y="1353836"/>
                        <a:ext cx="1709208" cy="2893646"/>
                      </a:xfrm>
                      <a:prstGeom prst="rect">
                        <a:avLst/>
                      </a:prstGeom>
                    </p:spPr>
                  </p:pic>
                </p:oleObj>
              </mc:Fallback>
            </mc:AlternateContent>
          </a:graphicData>
        </a:graphic>
      </p:graphicFrame>
      <p:sp>
        <p:nvSpPr>
          <p:cNvPr id="2" name="テキスト ボックス 1"/>
          <p:cNvSpPr txBox="1"/>
          <p:nvPr/>
        </p:nvSpPr>
        <p:spPr>
          <a:xfrm>
            <a:off x="2803075" y="4201317"/>
            <a:ext cx="6340197" cy="1323439"/>
          </a:xfrm>
          <a:prstGeom prst="rect">
            <a:avLst/>
          </a:prstGeom>
          <a:noFill/>
        </p:spPr>
        <p:txBody>
          <a:bodyPr wrap="none" rtlCol="0">
            <a:spAutoFit/>
          </a:bodyPr>
          <a:lstStyle/>
          <a:p>
            <a:pPr algn="ctr"/>
            <a:r>
              <a:rPr lang="ja-JP" altLang="en-US" sz="4000" b="1" dirty="0" smtClean="0">
                <a:latin typeface="メイリオ" panose="020B0604030504040204" pitchFamily="50" charset="-128"/>
                <a:ea typeface="メイリオ" panose="020B0604030504040204" pitchFamily="50" charset="-128"/>
              </a:rPr>
              <a:t>高齢者、障害者等に対する</a:t>
            </a:r>
          </a:p>
          <a:p>
            <a:pPr algn="ctr"/>
            <a:r>
              <a:rPr kumimoji="1" lang="ja-JP" altLang="en-US" sz="4000" b="1" dirty="0" smtClean="0">
                <a:latin typeface="メイリオ" panose="020B0604030504040204" pitchFamily="50" charset="-128"/>
                <a:ea typeface="メイリオ" panose="020B0604030504040204" pitchFamily="50" charset="-128"/>
              </a:rPr>
              <a:t>接遇の基本を学ぶ</a:t>
            </a:r>
            <a:endParaRPr kumimoji="1" lang="ja-JP" altLang="en-US" sz="40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256515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1614487" y="5609105"/>
            <a:ext cx="10015537" cy="118182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1614487" y="1853739"/>
            <a:ext cx="10015537" cy="358584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614488" y="666550"/>
            <a:ext cx="10015537" cy="101766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721515" y="879457"/>
            <a:ext cx="3450561" cy="523220"/>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予約、事前問合せ</a:t>
            </a:r>
          </a:p>
        </p:txBody>
      </p:sp>
      <p:sp>
        <p:nvSpPr>
          <p:cNvPr id="8" name="テキスト ボックス 7"/>
          <p:cNvSpPr txBox="1"/>
          <p:nvPr/>
        </p:nvSpPr>
        <p:spPr>
          <a:xfrm>
            <a:off x="1721515" y="2023262"/>
            <a:ext cx="3450561" cy="954107"/>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乗降時、運賃支払い、車内</a:t>
            </a:r>
          </a:p>
        </p:txBody>
      </p:sp>
      <p:sp>
        <p:nvSpPr>
          <p:cNvPr id="9" name="テキスト ボックス 8"/>
          <p:cNvSpPr txBox="1"/>
          <p:nvPr/>
        </p:nvSpPr>
        <p:spPr>
          <a:xfrm>
            <a:off x="1721515" y="5874491"/>
            <a:ext cx="3450561" cy="523220"/>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乗り換え時</a:t>
            </a:r>
          </a:p>
        </p:txBody>
      </p:sp>
      <p:sp>
        <p:nvSpPr>
          <p:cNvPr id="11" name="テキスト ボックス 10"/>
          <p:cNvSpPr txBox="1"/>
          <p:nvPr/>
        </p:nvSpPr>
        <p:spPr>
          <a:xfrm>
            <a:off x="5574592" y="879457"/>
            <a:ext cx="5912557" cy="461665"/>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支援内容の確認</a:t>
            </a:r>
          </a:p>
        </p:txBody>
      </p:sp>
      <p:sp>
        <p:nvSpPr>
          <p:cNvPr id="13" name="テキスト ボックス 12"/>
          <p:cNvSpPr txBox="1"/>
          <p:nvPr/>
        </p:nvSpPr>
        <p:spPr>
          <a:xfrm>
            <a:off x="5574593" y="2023262"/>
            <a:ext cx="5652914" cy="3416320"/>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具合が悪い等の申し出があった場合、支援が必要かを確認し、どのような支援が必要かを聞く</a:t>
            </a:r>
          </a:p>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ベビーカー使用者には、お子様を使用者に抱いていただき、ベビーカーはトランクに収納する</a:t>
            </a:r>
          </a:p>
          <a:p>
            <a:pPr marL="342900" indent="-342900">
              <a:buFont typeface="Wingdings" panose="05000000000000000000" pitchFamily="2" charset="2"/>
              <a:buChar char="l"/>
            </a:pPr>
            <a:r>
              <a:rPr lang="ja-JP" altLang="en-US" sz="2400" dirty="0" smtClean="0">
                <a:latin typeface="メイリオ" panose="020B0604030504040204" pitchFamily="50" charset="-128"/>
                <a:ea typeface="メイリオ" panose="020B0604030504040204" pitchFamily="50" charset="-128"/>
              </a:rPr>
              <a:t>妊婦やけが人はバランスを崩しやすいため、相手の状況に応じて支援する</a:t>
            </a:r>
          </a:p>
        </p:txBody>
      </p:sp>
      <p:sp>
        <p:nvSpPr>
          <p:cNvPr id="15" name="テキスト ボックス 14"/>
          <p:cNvSpPr txBox="1"/>
          <p:nvPr/>
        </p:nvSpPr>
        <p:spPr>
          <a:xfrm>
            <a:off x="5574592" y="5890994"/>
            <a:ext cx="6055431" cy="830997"/>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支援の申し出があれば乗換経路を具体的に案内</a:t>
            </a:r>
          </a:p>
        </p:txBody>
      </p:sp>
      <p:graphicFrame>
        <p:nvGraphicFramePr>
          <p:cNvPr id="17" name="オブジェクト 16"/>
          <p:cNvGraphicFramePr>
            <a:graphicFrameLocks noChangeAspect="1"/>
          </p:cNvGraphicFramePr>
          <p:nvPr>
            <p:extLst>
              <p:ext uri="{D42A27DB-BD31-4B8C-83A1-F6EECF244321}">
                <p14:modId xmlns:p14="http://schemas.microsoft.com/office/powerpoint/2010/main" val="3720287488"/>
              </p:ext>
            </p:extLst>
          </p:nvPr>
        </p:nvGraphicFramePr>
        <p:xfrm>
          <a:off x="239034" y="419169"/>
          <a:ext cx="1101266" cy="1244569"/>
        </p:xfrm>
        <a:graphic>
          <a:graphicData uri="http://schemas.openxmlformats.org/presentationml/2006/ole">
            <mc:AlternateContent xmlns:mc="http://schemas.openxmlformats.org/markup-compatibility/2006">
              <mc:Choice xmlns:v="urn:schemas-microsoft-com:vml" Requires="v">
                <p:oleObj spid="_x0000_s14410" r:id="rId4" imgW="4685400" imgH="5294880" progId="">
                  <p:embed/>
                </p:oleObj>
              </mc:Choice>
              <mc:Fallback>
                <p:oleObj r:id="rId4" imgW="4685400" imgH="5294880" progId="">
                  <p:embed/>
                  <p:pic>
                    <p:nvPicPr>
                      <p:cNvPr id="6" name="オブジェクト 5"/>
                      <p:cNvPicPr/>
                      <p:nvPr/>
                    </p:nvPicPr>
                    <p:blipFill>
                      <a:blip r:embed="rId5"/>
                      <a:stretch>
                        <a:fillRect/>
                      </a:stretch>
                    </p:blipFill>
                    <p:spPr>
                      <a:xfrm>
                        <a:off x="239034" y="419169"/>
                        <a:ext cx="1101266" cy="1244569"/>
                      </a:xfrm>
                      <a:prstGeom prst="rect">
                        <a:avLst/>
                      </a:prstGeom>
                    </p:spPr>
                  </p:pic>
                </p:oleObj>
              </mc:Fallback>
            </mc:AlternateContent>
          </a:graphicData>
        </a:graphic>
      </p:graphicFrame>
      <p:graphicFrame>
        <p:nvGraphicFramePr>
          <p:cNvPr id="18" name="オブジェクト 17"/>
          <p:cNvGraphicFramePr>
            <a:graphicFrameLocks noChangeAspect="1"/>
          </p:cNvGraphicFramePr>
          <p:nvPr>
            <p:extLst>
              <p:ext uri="{D42A27DB-BD31-4B8C-83A1-F6EECF244321}">
                <p14:modId xmlns:p14="http://schemas.microsoft.com/office/powerpoint/2010/main" val="2485478029"/>
              </p:ext>
            </p:extLst>
          </p:nvPr>
        </p:nvGraphicFramePr>
        <p:xfrm>
          <a:off x="443288" y="1770839"/>
          <a:ext cx="717979" cy="1474363"/>
        </p:xfrm>
        <a:graphic>
          <a:graphicData uri="http://schemas.openxmlformats.org/presentationml/2006/ole">
            <mc:AlternateContent xmlns:mc="http://schemas.openxmlformats.org/markup-compatibility/2006">
              <mc:Choice xmlns:v="urn:schemas-microsoft-com:vml" Requires="v">
                <p:oleObj spid="_x0000_s14411" r:id="rId6" imgW="2818800" imgH="5790240" progId="">
                  <p:embed/>
                </p:oleObj>
              </mc:Choice>
              <mc:Fallback>
                <p:oleObj r:id="rId6" imgW="2818800" imgH="5790240" progId="">
                  <p:embed/>
                  <p:pic>
                    <p:nvPicPr>
                      <p:cNvPr id="7" name="オブジェクト 6"/>
                      <p:cNvPicPr/>
                      <p:nvPr/>
                    </p:nvPicPr>
                    <p:blipFill>
                      <a:blip r:embed="rId7"/>
                      <a:stretch>
                        <a:fillRect/>
                      </a:stretch>
                    </p:blipFill>
                    <p:spPr>
                      <a:xfrm>
                        <a:off x="443288" y="1770839"/>
                        <a:ext cx="717979" cy="1474363"/>
                      </a:xfrm>
                      <a:prstGeom prst="rect">
                        <a:avLst/>
                      </a:prstGeom>
                    </p:spPr>
                  </p:pic>
                </p:oleObj>
              </mc:Fallback>
            </mc:AlternateContent>
          </a:graphicData>
        </a:graphic>
      </p:graphicFrame>
      <p:graphicFrame>
        <p:nvGraphicFramePr>
          <p:cNvPr id="19" name="オブジェクト 18"/>
          <p:cNvGraphicFramePr>
            <a:graphicFrameLocks noChangeAspect="1"/>
          </p:cNvGraphicFramePr>
          <p:nvPr>
            <p:extLst>
              <p:ext uri="{D42A27DB-BD31-4B8C-83A1-F6EECF244321}">
                <p14:modId xmlns:p14="http://schemas.microsoft.com/office/powerpoint/2010/main" val="903504327"/>
              </p:ext>
            </p:extLst>
          </p:nvPr>
        </p:nvGraphicFramePr>
        <p:xfrm>
          <a:off x="118216" y="3352303"/>
          <a:ext cx="1342901" cy="1504126"/>
        </p:xfrm>
        <a:graphic>
          <a:graphicData uri="http://schemas.openxmlformats.org/presentationml/2006/ole">
            <mc:AlternateContent xmlns:mc="http://schemas.openxmlformats.org/markup-compatibility/2006">
              <mc:Choice xmlns:v="urn:schemas-microsoft-com:vml" Requires="v">
                <p:oleObj spid="_x0000_s14412" r:id="rId8" imgW="4456800" imgH="4990320" progId="">
                  <p:embed/>
                </p:oleObj>
              </mc:Choice>
              <mc:Fallback>
                <p:oleObj r:id="rId8" imgW="4456800" imgH="4990320" progId="">
                  <p:embed/>
                  <p:pic>
                    <p:nvPicPr>
                      <p:cNvPr id="8" name="オブジェクト 7"/>
                      <p:cNvPicPr/>
                      <p:nvPr/>
                    </p:nvPicPr>
                    <p:blipFill>
                      <a:blip r:embed="rId9"/>
                      <a:stretch>
                        <a:fillRect/>
                      </a:stretch>
                    </p:blipFill>
                    <p:spPr>
                      <a:xfrm>
                        <a:off x="118216" y="3352303"/>
                        <a:ext cx="1342901" cy="1504126"/>
                      </a:xfrm>
                      <a:prstGeom prst="rect">
                        <a:avLst/>
                      </a:prstGeom>
                    </p:spPr>
                  </p:pic>
                </p:oleObj>
              </mc:Fallback>
            </mc:AlternateContent>
          </a:graphicData>
        </a:graphic>
      </p:graphicFrame>
      <p:graphicFrame>
        <p:nvGraphicFramePr>
          <p:cNvPr id="20" name="オブジェクト 19"/>
          <p:cNvGraphicFramePr>
            <a:graphicFrameLocks noChangeAspect="1"/>
          </p:cNvGraphicFramePr>
          <p:nvPr>
            <p:extLst>
              <p:ext uri="{D42A27DB-BD31-4B8C-83A1-F6EECF244321}">
                <p14:modId xmlns:p14="http://schemas.microsoft.com/office/powerpoint/2010/main" val="1213340459"/>
              </p:ext>
            </p:extLst>
          </p:nvPr>
        </p:nvGraphicFramePr>
        <p:xfrm>
          <a:off x="546933" y="4922500"/>
          <a:ext cx="614334" cy="1472045"/>
        </p:xfrm>
        <a:graphic>
          <a:graphicData uri="http://schemas.openxmlformats.org/presentationml/2006/ole">
            <mc:AlternateContent xmlns:mc="http://schemas.openxmlformats.org/markup-compatibility/2006">
              <mc:Choice xmlns:v="urn:schemas-microsoft-com:vml" Requires="v">
                <p:oleObj spid="_x0000_s14413" r:id="rId10" imgW="2399760" imgH="5752080" progId="">
                  <p:embed/>
                </p:oleObj>
              </mc:Choice>
              <mc:Fallback>
                <p:oleObj r:id="rId10" imgW="2399760" imgH="5752080" progId="">
                  <p:embed/>
                  <p:pic>
                    <p:nvPicPr>
                      <p:cNvPr id="9" name="オブジェクト 8"/>
                      <p:cNvPicPr/>
                      <p:nvPr/>
                    </p:nvPicPr>
                    <p:blipFill>
                      <a:blip r:embed="rId11"/>
                      <a:stretch>
                        <a:fillRect/>
                      </a:stretch>
                    </p:blipFill>
                    <p:spPr>
                      <a:xfrm>
                        <a:off x="546933" y="4922500"/>
                        <a:ext cx="614334" cy="1472045"/>
                      </a:xfrm>
                      <a:prstGeom prst="rect">
                        <a:avLst/>
                      </a:prstGeom>
                    </p:spPr>
                  </p:pic>
                </p:oleObj>
              </mc:Fallback>
            </mc:AlternateContent>
          </a:graphicData>
        </a:graphic>
      </p:graphicFrame>
    </p:spTree>
    <p:extLst>
      <p:ext uri="{BB962C8B-B14F-4D97-AF65-F5344CB8AC3E}">
        <p14:creationId xmlns:p14="http://schemas.microsoft.com/office/powerpoint/2010/main" val="26784364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7269939" cy="646331"/>
          </a:xfrm>
          <a:prstGeom prst="rect">
            <a:avLst/>
          </a:prstGeom>
          <a:noFill/>
        </p:spPr>
        <p:txBody>
          <a:bodyPr wrap="none" rtlCol="0">
            <a:spAutoFit/>
          </a:bodyPr>
          <a:lstStyle/>
          <a:p>
            <a:r>
              <a:rPr lang="ja-JP" altLang="en-US" sz="3600" b="1" dirty="0" smtClean="0">
                <a:latin typeface="メイリオ" panose="020B0604030504040204" pitchFamily="50" charset="-128"/>
                <a:ea typeface="メイリオ" panose="020B0604030504040204" pitchFamily="50" charset="-128"/>
              </a:rPr>
              <a:t>８</a:t>
            </a:r>
            <a:r>
              <a:rPr lang="en-US" altLang="ja-JP" sz="3600" b="1" dirty="0" smtClean="0">
                <a:latin typeface="メイリオ" panose="020B0604030504040204" pitchFamily="50" charset="-128"/>
                <a:ea typeface="メイリオ" panose="020B0604030504040204" pitchFamily="50" charset="-128"/>
              </a:rPr>
              <a:t>.</a:t>
            </a:r>
            <a:r>
              <a:rPr lang="ja-JP" altLang="en-US" sz="3600" b="1" dirty="0" smtClean="0">
                <a:latin typeface="メイリオ" panose="020B0604030504040204" pitchFamily="50" charset="-128"/>
                <a:ea typeface="メイリオ" panose="020B0604030504040204" pitchFamily="50" charset="-128"/>
              </a:rPr>
              <a:t>緊急時・災害時の対応について</a:t>
            </a:r>
            <a:endParaRPr lang="ja-JP" altLang="en-US" sz="3600" b="1" dirty="0">
              <a:latin typeface="メイリオ" panose="020B0604030504040204" pitchFamily="50" charset="-128"/>
              <a:ea typeface="メイリオ" panose="020B0604030504040204" pitchFamily="50" charset="-128"/>
            </a:endParaRPr>
          </a:p>
        </p:txBody>
      </p:sp>
      <p:sp>
        <p:nvSpPr>
          <p:cNvPr id="3" name="正方形/長方形 2"/>
          <p:cNvSpPr/>
          <p:nvPr/>
        </p:nvSpPr>
        <p:spPr>
          <a:xfrm>
            <a:off x="378452" y="1238432"/>
            <a:ext cx="11392370" cy="14115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679677" y="1679425"/>
            <a:ext cx="10789920" cy="4524315"/>
          </a:xfrm>
          <a:prstGeom prst="rect">
            <a:avLst/>
          </a:prstGeom>
          <a:noFill/>
        </p:spPr>
        <p:txBody>
          <a:bodyPr wrap="square" rtlCol="0">
            <a:spAutoFit/>
          </a:bodyPr>
          <a:lstStyle/>
          <a:p>
            <a:r>
              <a:rPr lang="ja-JP" altLang="en-US" sz="3200" b="1" u="sng" dirty="0" smtClean="0">
                <a:latin typeface="メイリオ" panose="020B0604030504040204" pitchFamily="50" charset="-128"/>
                <a:ea typeface="メイリオ" panose="020B0604030504040204" pitchFamily="50" charset="-128"/>
              </a:rPr>
              <a:t>配慮事項</a:t>
            </a:r>
          </a:p>
          <a:p>
            <a:endParaRPr lang="ja-JP" altLang="en-US" sz="3200" dirty="0">
              <a:latin typeface="メイリオ" panose="020B0604030504040204" pitchFamily="50" charset="-128"/>
              <a:ea typeface="メイリオ" panose="020B0604030504040204" pitchFamily="50" charset="-128"/>
            </a:endParaRPr>
          </a:p>
          <a:p>
            <a:pPr marL="457200"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遅延・運転の見合わせなどの時には、必要な情報を乗客が得やすい手段で伝えることに努める</a:t>
            </a:r>
          </a:p>
          <a:p>
            <a:pPr marL="457200"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高齢者・障害者等が緊急事態に陥った時には、迅速かつ適切な対応を図ることに努める</a:t>
            </a:r>
          </a:p>
          <a:p>
            <a:pPr marL="457200"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地震、火災などの災害時には、乗客の安全を確認し、高齢者・障害者等が安全に避難できるよう誘導・介助を行う。適宜一般の方にも誘導・介助の協力を求める</a:t>
            </a:r>
            <a:endParaRPr lang="ja-JP" altLang="en-US" sz="3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3383982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392634" y="613943"/>
            <a:ext cx="4013111" cy="5768847"/>
          </a:xfrm>
          <a:prstGeom prst="rect">
            <a:avLst/>
          </a:prstGeom>
          <a:ln>
            <a:solidFill>
              <a:schemeClr val="tx1"/>
            </a:solidFill>
          </a:ln>
          <a:effectLst>
            <a:outerShdw blurRad="50800" dist="38100" dir="2700000" algn="tl" rotWithShape="0">
              <a:prstClr val="black">
                <a:alpha val="40000"/>
              </a:prstClr>
            </a:outerShdw>
          </a:effectLst>
        </p:spPr>
      </p:pic>
      <p:sp>
        <p:nvSpPr>
          <p:cNvPr id="3" name="テキスト ボックス 2"/>
          <p:cNvSpPr txBox="1"/>
          <p:nvPr/>
        </p:nvSpPr>
        <p:spPr>
          <a:xfrm>
            <a:off x="4869291" y="1062830"/>
            <a:ext cx="6286388" cy="1569660"/>
          </a:xfrm>
          <a:prstGeom prst="rect">
            <a:avLst/>
          </a:prstGeom>
          <a:noFill/>
        </p:spPr>
        <p:txBody>
          <a:bodyPr wrap="square" rtlCol="0">
            <a:spAutoFit/>
          </a:bodyPr>
          <a:lstStyle/>
          <a:p>
            <a:r>
              <a:rPr lang="ja-JP" altLang="en-US" sz="3200" dirty="0" smtClean="0">
                <a:latin typeface="メイリオ" panose="020B0604030504040204" pitchFamily="50" charset="-128"/>
                <a:ea typeface="メイリオ" panose="020B0604030504040204" pitchFamily="50" charset="-128"/>
              </a:rPr>
              <a:t>公共交通事業者に向けた</a:t>
            </a:r>
          </a:p>
          <a:p>
            <a:r>
              <a:rPr lang="en-US" altLang="ja-JP" sz="3200" b="1" dirty="0" smtClean="0">
                <a:latin typeface="メイリオ" panose="020B0604030504040204" pitchFamily="50" charset="-128"/>
                <a:ea typeface="メイリオ" panose="020B0604030504040204" pitchFamily="50" charset="-128"/>
              </a:rPr>
              <a:t>『</a:t>
            </a:r>
            <a:r>
              <a:rPr lang="ja-JP" altLang="en-US" sz="3200" b="1" dirty="0" smtClean="0">
                <a:latin typeface="メイリオ" panose="020B0604030504040204" pitchFamily="50" charset="-128"/>
                <a:ea typeface="メイリオ" panose="020B0604030504040204" pitchFamily="50" charset="-128"/>
              </a:rPr>
              <a:t>接遇ガイドライン</a:t>
            </a:r>
            <a:r>
              <a:rPr lang="en-US" altLang="ja-JP" sz="3200" b="1" dirty="0" smtClean="0">
                <a:latin typeface="メイリオ" panose="020B0604030504040204" pitchFamily="50" charset="-128"/>
                <a:ea typeface="メイリオ" panose="020B0604030504040204" pitchFamily="50" charset="-128"/>
              </a:rPr>
              <a:t>』</a:t>
            </a:r>
            <a:endParaRPr lang="ja-JP" altLang="en-US" sz="3200" b="1" dirty="0" smtClean="0">
              <a:latin typeface="メイリオ" panose="020B0604030504040204" pitchFamily="50" charset="-128"/>
              <a:ea typeface="メイリオ" panose="020B0604030504040204" pitchFamily="50" charset="-128"/>
            </a:endParaRPr>
          </a:p>
          <a:p>
            <a:r>
              <a:rPr lang="ja-JP" altLang="en-US" sz="3200" dirty="0" smtClean="0">
                <a:latin typeface="メイリオ" panose="020B0604030504040204" pitchFamily="50" charset="-128"/>
                <a:ea typeface="メイリオ" panose="020B0604030504040204" pitchFamily="50" charset="-128"/>
              </a:rPr>
              <a:t>　　　　　　</a:t>
            </a:r>
            <a:r>
              <a:rPr lang="en-US" altLang="ja-JP" sz="3200" dirty="0" smtClean="0">
                <a:latin typeface="メイリオ" panose="020B0604030504040204" pitchFamily="50" charset="-128"/>
                <a:ea typeface="メイリオ" panose="020B0604030504040204" pitchFamily="50" charset="-128"/>
              </a:rPr>
              <a:t>H.30.5 </a:t>
            </a:r>
            <a:r>
              <a:rPr lang="ja-JP" altLang="en-US" sz="3200" dirty="0" smtClean="0">
                <a:latin typeface="メイリオ" panose="020B0604030504040204" pitchFamily="50" charset="-128"/>
                <a:ea typeface="メイリオ" panose="020B0604030504040204" pitchFamily="50" charset="-128"/>
              </a:rPr>
              <a:t>国土交通省</a:t>
            </a:r>
            <a:endParaRPr lang="ja-JP" altLang="en-US" sz="3200" dirty="0">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5170516" y="3098256"/>
            <a:ext cx="6221318" cy="707886"/>
          </a:xfrm>
          <a:prstGeom prst="rect">
            <a:avLst/>
          </a:prstGeom>
          <a:noFill/>
        </p:spPr>
        <p:txBody>
          <a:bodyPr wrap="none" rtlCol="0">
            <a:spAutoFit/>
          </a:bodyPr>
          <a:lstStyle/>
          <a:p>
            <a:r>
              <a:rPr lang="en-US" altLang="ja-JP" sz="2000" dirty="0">
                <a:latin typeface="メイリオ" panose="020B0604030504040204" pitchFamily="50" charset="-128"/>
                <a:ea typeface="メイリオ" panose="020B0604030504040204" pitchFamily="50" charset="-128"/>
                <a:hlinkClick r:id="rId4"/>
              </a:rPr>
              <a:t>http://</a:t>
            </a:r>
            <a:r>
              <a:rPr lang="en-US" altLang="ja-JP" sz="2000" dirty="0" smtClean="0">
                <a:latin typeface="メイリオ" panose="020B0604030504040204" pitchFamily="50" charset="-128"/>
                <a:ea typeface="メイリオ" panose="020B0604030504040204" pitchFamily="50" charset="-128"/>
                <a:hlinkClick r:id="rId4"/>
              </a:rPr>
              <a:t>www.mlit.go.jp/common/001236569.pdf</a:t>
            </a:r>
            <a:endParaRPr lang="ja-JP" altLang="en-US" sz="2000" dirty="0" smtClean="0">
              <a:latin typeface="メイリオ" panose="020B0604030504040204" pitchFamily="50" charset="-128"/>
              <a:ea typeface="メイリオ" panose="020B0604030504040204" pitchFamily="50" charset="-128"/>
            </a:endParaRPr>
          </a:p>
          <a:p>
            <a:endParaRPr lang="ja-JP" altLang="en-US" sz="2000"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785113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534532" y="437958"/>
            <a:ext cx="4801314" cy="646331"/>
          </a:xfrm>
          <a:prstGeom prst="rect">
            <a:avLst/>
          </a:prstGeom>
          <a:noFill/>
        </p:spPr>
        <p:txBody>
          <a:bodyPr wrap="none" rtlCol="0">
            <a:spAutoFit/>
          </a:bodyPr>
          <a:lstStyle/>
          <a:p>
            <a:r>
              <a:rPr lang="ja-JP" altLang="en-US" sz="3600" b="1" dirty="0" smtClean="0">
                <a:latin typeface="メイリオ" panose="020B0604030504040204" pitchFamily="50" charset="-128"/>
                <a:ea typeface="メイリオ" panose="020B0604030504040204" pitchFamily="50" charset="-128"/>
              </a:rPr>
              <a:t>①　対応の際の配慮点</a:t>
            </a:r>
            <a:endParaRPr kumimoji="1" lang="ja-JP" altLang="en-US" sz="3600" dirty="0">
              <a:latin typeface="メイリオ" panose="020B0604030504040204" pitchFamily="50" charset="-128"/>
              <a:ea typeface="メイリオ" panose="020B0604030504040204" pitchFamily="50" charset="-128"/>
            </a:endParaRPr>
          </a:p>
        </p:txBody>
      </p:sp>
      <p:sp>
        <p:nvSpPr>
          <p:cNvPr id="5" name="正方形/長方形 4"/>
          <p:cNvSpPr/>
          <p:nvPr/>
        </p:nvSpPr>
        <p:spPr>
          <a:xfrm>
            <a:off x="382386" y="1075267"/>
            <a:ext cx="11637818" cy="1184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542926" y="1316313"/>
            <a:ext cx="11418510" cy="5262979"/>
          </a:xfrm>
          <a:prstGeom prst="rect">
            <a:avLst/>
          </a:prstGeom>
          <a:noFill/>
        </p:spPr>
        <p:txBody>
          <a:bodyPr wrap="none" rtlCol="0">
            <a:spAutoFit/>
          </a:bodyPr>
          <a:lstStyle/>
          <a:p>
            <a:pPr marL="457200" indent="-457200">
              <a:buFont typeface="Wingdings" panose="05000000000000000000" pitchFamily="2" charset="2"/>
              <a:buChar char="l"/>
            </a:pPr>
            <a:r>
              <a:rPr kumimoji="1" lang="ja-JP" altLang="en-US" sz="2800" b="1" dirty="0" smtClean="0">
                <a:latin typeface="メイリオ" panose="020B0604030504040204" pitchFamily="50" charset="-128"/>
                <a:ea typeface="メイリオ" panose="020B0604030504040204" pitchFamily="50" charset="-128"/>
              </a:rPr>
              <a:t>障害特性、高齢者、障害者等に対する理解を高め、偏見を取り除く</a:t>
            </a:r>
          </a:p>
          <a:p>
            <a:endParaRPr kumimoji="1" lang="ja-JP" altLang="en-US" sz="2800" b="1" dirty="0" smtClean="0">
              <a:latin typeface="メイリオ" panose="020B0604030504040204" pitchFamily="50" charset="-128"/>
              <a:ea typeface="メイリオ" panose="020B0604030504040204" pitchFamily="50" charset="-128"/>
            </a:endParaRPr>
          </a:p>
          <a:p>
            <a:pPr marL="457200" indent="-457200">
              <a:buFont typeface="Wingdings" panose="05000000000000000000" pitchFamily="2" charset="2"/>
              <a:buChar char="l"/>
            </a:pPr>
            <a:r>
              <a:rPr kumimoji="1" lang="ja-JP" altLang="en-US" sz="2800" b="1" dirty="0" smtClean="0">
                <a:latin typeface="メイリオ" panose="020B0604030504040204" pitchFamily="50" charset="-128"/>
                <a:ea typeface="メイリオ" panose="020B0604030504040204" pitchFamily="50" charset="-128"/>
              </a:rPr>
              <a:t>まずはコミュニケーションをとることにより、思い込みや不当な</a:t>
            </a:r>
          </a:p>
          <a:p>
            <a:r>
              <a:rPr lang="ja-JP" altLang="en-US" sz="2800" b="1" dirty="0">
                <a:latin typeface="メイリオ" panose="020B0604030504040204" pitchFamily="50" charset="-128"/>
                <a:ea typeface="メイリオ" panose="020B0604030504040204" pitchFamily="50" charset="-128"/>
              </a:rPr>
              <a:t>　</a:t>
            </a:r>
            <a:r>
              <a:rPr lang="ja-JP" altLang="en-US" sz="2800" b="1" dirty="0" smtClean="0">
                <a:latin typeface="メイリオ" panose="020B0604030504040204" pitchFamily="50" charset="-128"/>
                <a:ea typeface="メイリオ" panose="020B0604030504040204" pitchFamily="50" charset="-128"/>
              </a:rPr>
              <a:t> </a:t>
            </a:r>
            <a:r>
              <a:rPr kumimoji="1" lang="ja-JP" altLang="en-US" sz="2800" b="1" dirty="0" smtClean="0">
                <a:latin typeface="メイリオ" panose="020B0604030504040204" pitchFamily="50" charset="-128"/>
                <a:ea typeface="メイリオ" panose="020B0604030504040204" pitchFamily="50" charset="-128"/>
              </a:rPr>
              <a:t>対応をなくす</a:t>
            </a:r>
          </a:p>
          <a:p>
            <a:pPr marL="457200" indent="-457200">
              <a:buFont typeface="Wingdings" panose="05000000000000000000" pitchFamily="2" charset="2"/>
              <a:buChar char="l"/>
            </a:pPr>
            <a:endParaRPr lang="ja-JP" altLang="en-US" sz="2800" b="1" dirty="0" smtClean="0">
              <a:latin typeface="メイリオ" panose="020B0604030504040204" pitchFamily="50" charset="-128"/>
              <a:ea typeface="メイリオ" panose="020B0604030504040204" pitchFamily="50" charset="-128"/>
            </a:endParaRPr>
          </a:p>
          <a:p>
            <a:pPr marL="457200" indent="-457200">
              <a:buFont typeface="Wingdings" panose="05000000000000000000" pitchFamily="2" charset="2"/>
              <a:buChar char="l"/>
            </a:pPr>
            <a:r>
              <a:rPr lang="ja-JP" altLang="en-US" sz="2800" b="1" dirty="0" smtClean="0">
                <a:latin typeface="メイリオ" panose="020B0604030504040204" pitchFamily="50" charset="-128"/>
                <a:ea typeface="メイリオ" panose="020B0604030504040204" pitchFamily="50" charset="-128"/>
              </a:rPr>
              <a:t>コミュニケーションにおいては、必要な情報保証を</a:t>
            </a:r>
          </a:p>
          <a:p>
            <a:pPr marL="457200" indent="-457200">
              <a:buFont typeface="Wingdings" panose="05000000000000000000" pitchFamily="2" charset="2"/>
              <a:buChar char="l"/>
            </a:pPr>
            <a:endParaRPr kumimoji="1" lang="ja-JP" altLang="en-US" sz="2800" b="1" dirty="0" smtClean="0">
              <a:latin typeface="メイリオ" panose="020B0604030504040204" pitchFamily="50" charset="-128"/>
              <a:ea typeface="メイリオ" panose="020B0604030504040204" pitchFamily="50" charset="-128"/>
            </a:endParaRPr>
          </a:p>
          <a:p>
            <a:pPr marL="457200" indent="-457200">
              <a:buFont typeface="Wingdings" panose="05000000000000000000" pitchFamily="2" charset="2"/>
              <a:buChar char="l"/>
            </a:pPr>
            <a:r>
              <a:rPr kumimoji="1" lang="ja-JP" altLang="en-US" sz="2800" b="1" dirty="0" smtClean="0">
                <a:latin typeface="メイリオ" panose="020B0604030504040204" pitchFamily="50" charset="-128"/>
                <a:ea typeface="メイリオ" panose="020B0604030504040204" pitchFamily="50" charset="-128"/>
              </a:rPr>
              <a:t>敬意を持った対応を</a:t>
            </a:r>
          </a:p>
          <a:p>
            <a:pPr marL="457200" indent="-457200">
              <a:buFont typeface="Wingdings" panose="05000000000000000000" pitchFamily="2" charset="2"/>
              <a:buChar char="l"/>
            </a:pPr>
            <a:endParaRPr lang="ja-JP" altLang="en-US" sz="2800" b="1" dirty="0" smtClean="0">
              <a:latin typeface="メイリオ" panose="020B0604030504040204" pitchFamily="50" charset="-128"/>
              <a:ea typeface="メイリオ" panose="020B0604030504040204" pitchFamily="50" charset="-128"/>
            </a:endParaRPr>
          </a:p>
          <a:p>
            <a:pPr marL="457200" indent="-457200">
              <a:buFont typeface="Wingdings" panose="05000000000000000000" pitchFamily="2" charset="2"/>
              <a:buChar char="l"/>
            </a:pPr>
            <a:r>
              <a:rPr lang="ja-JP" altLang="en-US" sz="2800" b="1" dirty="0" smtClean="0">
                <a:latin typeface="メイリオ" panose="020B0604030504040204" pitchFamily="50" charset="-128"/>
                <a:ea typeface="メイリオ" panose="020B0604030504040204" pitchFamily="50" charset="-128"/>
              </a:rPr>
              <a:t>必要な接遇は多様であることを前提に</a:t>
            </a:r>
          </a:p>
          <a:p>
            <a:pPr marL="457200" indent="-457200">
              <a:buFont typeface="Wingdings" panose="05000000000000000000" pitchFamily="2" charset="2"/>
              <a:buChar char="l"/>
            </a:pPr>
            <a:endParaRPr kumimoji="1" lang="ja-JP" altLang="en-US" sz="2800" b="1" dirty="0">
              <a:latin typeface="メイリオ" panose="020B0604030504040204" pitchFamily="50" charset="-128"/>
              <a:ea typeface="メイリオ" panose="020B0604030504040204" pitchFamily="50" charset="-128"/>
            </a:endParaRPr>
          </a:p>
          <a:p>
            <a:pPr marL="457200" indent="-457200">
              <a:buFont typeface="Wingdings" panose="05000000000000000000" pitchFamily="2" charset="2"/>
              <a:buChar char="l"/>
            </a:pPr>
            <a:r>
              <a:rPr lang="ja-JP" altLang="en-US" sz="2800" b="1" dirty="0" smtClean="0">
                <a:latin typeface="メイリオ" panose="020B0604030504040204" pitchFamily="50" charset="-128"/>
                <a:ea typeface="メイリオ" panose="020B0604030504040204" pitchFamily="50" charset="-128"/>
              </a:rPr>
              <a:t>高齢や障害を理由に乗車を拒否してはならない</a:t>
            </a:r>
            <a:endParaRPr kumimoji="1" lang="ja-JP" altLang="en-US" sz="2800" b="1" dirty="0">
              <a:latin typeface="メイリオ" panose="020B0604030504040204" pitchFamily="50" charset="-128"/>
              <a:ea typeface="メイリオ" panose="020B0604030504040204" pitchFamily="50" charset="-128"/>
            </a:endParaRPr>
          </a:p>
        </p:txBody>
      </p:sp>
      <p:pic>
        <p:nvPicPr>
          <p:cNvPr id="6" name="図 5"/>
          <p:cNvPicPr>
            <a:picLocks noChangeAspect="1"/>
          </p:cNvPicPr>
          <p:nvPr/>
        </p:nvPicPr>
        <p:blipFill>
          <a:blip r:embed="rId3"/>
          <a:stretch>
            <a:fillRect/>
          </a:stretch>
        </p:blipFill>
        <p:spPr>
          <a:xfrm>
            <a:off x="7256465" y="4003702"/>
            <a:ext cx="4763739" cy="1253251"/>
          </a:xfrm>
          <a:prstGeom prst="rect">
            <a:avLst/>
          </a:prstGeom>
        </p:spPr>
      </p:pic>
    </p:spTree>
    <p:extLst>
      <p:ext uri="{BB962C8B-B14F-4D97-AF65-F5344CB8AC3E}">
        <p14:creationId xmlns:p14="http://schemas.microsoft.com/office/powerpoint/2010/main" val="2326827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031470" y="2926080"/>
            <a:ext cx="4339650" cy="646331"/>
          </a:xfrm>
          <a:prstGeom prst="rect">
            <a:avLst/>
          </a:prstGeom>
          <a:noFill/>
        </p:spPr>
        <p:txBody>
          <a:bodyPr wrap="none" rtlCol="0">
            <a:spAutoFit/>
          </a:bodyPr>
          <a:lstStyle/>
          <a:p>
            <a:r>
              <a:rPr lang="ja-JP" altLang="en-US" sz="3600" b="1" dirty="0" smtClean="0">
                <a:latin typeface="メイリオ" panose="020B0604030504040204" pitchFamily="50" charset="-128"/>
                <a:ea typeface="メイリオ" panose="020B0604030504040204" pitchFamily="50" charset="-128"/>
              </a:rPr>
              <a:t>②　基本の接遇方法</a:t>
            </a:r>
            <a:endParaRPr kumimoji="1" lang="ja-JP" altLang="en-US" sz="3600" dirty="0">
              <a:latin typeface="メイリオ" panose="020B0604030504040204" pitchFamily="50" charset="-128"/>
              <a:ea typeface="メイリオ" panose="020B0604030504040204" pitchFamily="50" charset="-128"/>
            </a:endParaRPr>
          </a:p>
        </p:txBody>
      </p:sp>
      <p:sp>
        <p:nvSpPr>
          <p:cNvPr id="3" name="正方形/長方形 2"/>
          <p:cNvSpPr/>
          <p:nvPr/>
        </p:nvSpPr>
        <p:spPr>
          <a:xfrm>
            <a:off x="382386" y="3688789"/>
            <a:ext cx="11637818" cy="1184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30710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501441"/>
            <a:ext cx="2191626" cy="646331"/>
          </a:xfrm>
          <a:prstGeom prst="rect">
            <a:avLst/>
          </a:prstGeom>
          <a:noFill/>
        </p:spPr>
        <p:txBody>
          <a:bodyPr wrap="none" rtlCol="0">
            <a:spAutoFit/>
          </a:bodyPr>
          <a:lstStyle/>
          <a:p>
            <a:r>
              <a:rPr lang="ja-JP" altLang="en-US" sz="3600" b="1" dirty="0" smtClean="0">
                <a:latin typeface="メイリオ" panose="020B0604030504040204" pitchFamily="50" charset="-128"/>
                <a:ea typeface="メイリオ" panose="020B0604030504040204" pitchFamily="50" charset="-128"/>
              </a:rPr>
              <a:t>１</a:t>
            </a:r>
            <a:r>
              <a:rPr lang="en-US" altLang="ja-JP" sz="3600" b="1" dirty="0" smtClean="0">
                <a:latin typeface="メイリオ" panose="020B0604030504040204" pitchFamily="50" charset="-128"/>
                <a:ea typeface="メイリオ" panose="020B0604030504040204" pitchFamily="50" charset="-128"/>
              </a:rPr>
              <a:t>.</a:t>
            </a:r>
            <a:r>
              <a:rPr lang="ja-JP" altLang="en-US" sz="3600" b="1" dirty="0" smtClean="0">
                <a:latin typeface="メイリオ" panose="020B0604030504040204" pitchFamily="50" charset="-128"/>
                <a:ea typeface="メイリオ" panose="020B0604030504040204" pitchFamily="50" charset="-128"/>
              </a:rPr>
              <a:t>高齢者</a:t>
            </a:r>
            <a:endParaRPr lang="ja-JP" altLang="en-US" sz="3600" b="1" dirty="0">
              <a:latin typeface="メイリオ" panose="020B0604030504040204" pitchFamily="50" charset="-128"/>
              <a:ea typeface="メイリオ" panose="020B0604030504040204" pitchFamily="50" charset="-128"/>
            </a:endParaRPr>
          </a:p>
        </p:txBody>
      </p:sp>
      <p:sp>
        <p:nvSpPr>
          <p:cNvPr id="3" name="正方形/長方形 2"/>
          <p:cNvSpPr/>
          <p:nvPr/>
        </p:nvSpPr>
        <p:spPr>
          <a:xfrm>
            <a:off x="378452" y="1081270"/>
            <a:ext cx="11392370" cy="14115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p:nvPicPr>
        <p:blipFill>
          <a:blip r:embed="rId3"/>
          <a:stretch>
            <a:fillRect/>
          </a:stretch>
        </p:blipFill>
        <p:spPr>
          <a:xfrm flipH="1">
            <a:off x="1141756" y="2356033"/>
            <a:ext cx="1942857" cy="3914286"/>
          </a:xfrm>
          <a:prstGeom prst="rect">
            <a:avLst/>
          </a:prstGeom>
        </p:spPr>
      </p:pic>
      <p:sp>
        <p:nvSpPr>
          <p:cNvPr id="5" name="テキスト ボックス 4"/>
          <p:cNvSpPr txBox="1"/>
          <p:nvPr/>
        </p:nvSpPr>
        <p:spPr>
          <a:xfrm>
            <a:off x="3221702" y="2070283"/>
            <a:ext cx="8329352" cy="1077218"/>
          </a:xfrm>
          <a:prstGeom prst="rect">
            <a:avLst/>
          </a:prstGeom>
          <a:noFill/>
        </p:spPr>
        <p:txBody>
          <a:bodyPr wrap="square" rtlCol="0">
            <a:spAutoFit/>
          </a:bodyPr>
          <a:lstStyle/>
          <a:p>
            <a:r>
              <a:rPr lang="ja-JP" altLang="en-US" sz="3200" dirty="0" smtClean="0">
                <a:latin typeface="メイリオ" panose="020B0604030504040204" pitchFamily="50" charset="-128"/>
                <a:ea typeface="メイリオ" panose="020B0604030504040204" pitchFamily="50" charset="-128"/>
              </a:rPr>
              <a:t>特性に配慮し、困っている様子のときは、</a:t>
            </a:r>
            <a:r>
              <a:rPr lang="ja-JP" altLang="en-US" sz="3200" b="1" dirty="0" smtClean="0">
                <a:latin typeface="メイリオ" panose="020B0604030504040204" pitchFamily="50" charset="-128"/>
                <a:ea typeface="メイリオ" panose="020B0604030504040204" pitchFamily="50" charset="-128"/>
              </a:rPr>
              <a:t>支援が必要かを確認</a:t>
            </a:r>
            <a:r>
              <a:rPr lang="ja-JP" altLang="en-US" sz="3200" dirty="0" smtClean="0">
                <a:latin typeface="メイリオ" panose="020B0604030504040204" pitchFamily="50" charset="-128"/>
                <a:ea typeface="メイリオ" panose="020B0604030504040204" pitchFamily="50" charset="-128"/>
              </a:rPr>
              <a:t>した上で</a:t>
            </a:r>
            <a:r>
              <a:rPr lang="ja-JP" altLang="en-US" sz="3200" b="1" dirty="0" smtClean="0">
                <a:latin typeface="メイリオ" panose="020B0604030504040204" pitchFamily="50" charset="-128"/>
                <a:ea typeface="メイリオ" panose="020B0604030504040204" pitchFamily="50" charset="-128"/>
              </a:rPr>
              <a:t>接遇対応</a:t>
            </a:r>
            <a:r>
              <a:rPr lang="ja-JP" altLang="en-US" sz="3200" dirty="0" smtClean="0">
                <a:latin typeface="メイリオ" panose="020B0604030504040204" pitchFamily="50" charset="-128"/>
                <a:ea typeface="メイリオ" panose="020B0604030504040204" pitchFamily="50" charset="-128"/>
              </a:rPr>
              <a:t>をします。</a:t>
            </a:r>
          </a:p>
        </p:txBody>
      </p:sp>
      <p:sp>
        <p:nvSpPr>
          <p:cNvPr id="6" name="テキスト ボックス 5"/>
          <p:cNvSpPr txBox="1"/>
          <p:nvPr/>
        </p:nvSpPr>
        <p:spPr>
          <a:xfrm>
            <a:off x="4634086" y="3870263"/>
            <a:ext cx="6916968" cy="2308324"/>
          </a:xfrm>
          <a:prstGeom prst="rect">
            <a:avLst/>
          </a:prstGeom>
          <a:noFill/>
        </p:spPr>
        <p:txBody>
          <a:bodyPr wrap="square" rtlCol="0">
            <a:spAutoFit/>
          </a:bodyPr>
          <a:lstStyle/>
          <a:p>
            <a:r>
              <a:rPr lang="ja-JP" altLang="en-US" sz="2400" dirty="0" smtClean="0">
                <a:latin typeface="メイリオ" panose="020B0604030504040204" pitchFamily="50" charset="-128"/>
                <a:ea typeface="メイリオ" panose="020B0604030504040204" pitchFamily="50" charset="-128"/>
              </a:rPr>
              <a:t>■高齢者の特性</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視力・聴力・筋力など身体機能が低下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移動やコミュニケーションに時間がかかる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杖やシルバーカー、車椅子を利用している人も</a:t>
            </a:r>
            <a:r>
              <a:rPr lang="ja-JP" altLang="en-US" sz="2400" dirty="0" smtClean="0">
                <a:latin typeface="メイリオ" panose="020B0604030504040204" pitchFamily="50" charset="-128"/>
                <a:ea typeface="メイリオ" panose="020B0604030504040204" pitchFamily="50" charset="-128"/>
              </a:rPr>
              <a:t>いる</a:t>
            </a:r>
          </a:p>
          <a:p>
            <a:pPr marL="914400" lvl="1" indent="-457200">
              <a:buFont typeface="Wingdings" panose="05000000000000000000" pitchFamily="2" charset="2"/>
              <a:buChar char="l"/>
            </a:pPr>
            <a:r>
              <a:rPr lang="ja-JP" altLang="en-US" sz="2400" dirty="0" smtClean="0">
                <a:latin typeface="メイリオ" panose="020B0604030504040204" pitchFamily="50" charset="-128"/>
                <a:ea typeface="メイリオ" panose="020B0604030504040204" pitchFamily="50" charset="-128"/>
              </a:rPr>
              <a:t>認知症の症状のある人もいる</a:t>
            </a:r>
            <a:endParaRPr lang="ja-JP" altLang="en-US" sz="2400" dirty="0">
              <a:latin typeface="メイリオ" panose="020B0604030504040204" pitchFamily="50" charset="-128"/>
              <a:ea typeface="メイリオ" panose="020B0604030504040204" pitchFamily="50" charset="-128"/>
            </a:endParaRPr>
          </a:p>
        </p:txBody>
      </p:sp>
      <p:sp>
        <p:nvSpPr>
          <p:cNvPr id="7" name="正方形/長方形 6"/>
          <p:cNvSpPr/>
          <p:nvPr/>
        </p:nvSpPr>
        <p:spPr>
          <a:xfrm>
            <a:off x="4634086" y="3657600"/>
            <a:ext cx="7024514" cy="2612719"/>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16284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1614487" y="4733198"/>
            <a:ext cx="10015537" cy="118182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1614487" y="2066197"/>
            <a:ext cx="10015537" cy="224444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614488" y="914401"/>
            <a:ext cx="10015537" cy="87153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p:nvPicPr>
        <p:blipFill>
          <a:blip r:embed="rId3"/>
          <a:stretch>
            <a:fillRect/>
          </a:stretch>
        </p:blipFill>
        <p:spPr>
          <a:xfrm flipH="1">
            <a:off x="298794" y="113140"/>
            <a:ext cx="1177782" cy="2372885"/>
          </a:xfrm>
          <a:prstGeom prst="rect">
            <a:avLst/>
          </a:prstGeom>
        </p:spPr>
      </p:pic>
      <p:sp>
        <p:nvSpPr>
          <p:cNvPr id="5" name="テキスト ボックス 4"/>
          <p:cNvSpPr txBox="1"/>
          <p:nvPr/>
        </p:nvSpPr>
        <p:spPr>
          <a:xfrm>
            <a:off x="1721515" y="1127308"/>
            <a:ext cx="3450561" cy="523220"/>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予約、事前問合せ</a:t>
            </a:r>
          </a:p>
        </p:txBody>
      </p:sp>
      <p:sp>
        <p:nvSpPr>
          <p:cNvPr id="8" name="テキスト ボックス 7"/>
          <p:cNvSpPr txBox="1"/>
          <p:nvPr/>
        </p:nvSpPr>
        <p:spPr>
          <a:xfrm>
            <a:off x="1721515" y="2263888"/>
            <a:ext cx="3450561" cy="954107"/>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乗降時、運賃支払い、車内</a:t>
            </a:r>
          </a:p>
        </p:txBody>
      </p:sp>
      <p:sp>
        <p:nvSpPr>
          <p:cNvPr id="9" name="テキスト ボックス 8"/>
          <p:cNvSpPr txBox="1"/>
          <p:nvPr/>
        </p:nvSpPr>
        <p:spPr>
          <a:xfrm>
            <a:off x="1721515" y="4925008"/>
            <a:ext cx="3450561" cy="523220"/>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乗り換え時</a:t>
            </a:r>
          </a:p>
        </p:txBody>
      </p:sp>
      <p:sp>
        <p:nvSpPr>
          <p:cNvPr id="11" name="テキスト ボックス 10"/>
          <p:cNvSpPr txBox="1"/>
          <p:nvPr/>
        </p:nvSpPr>
        <p:spPr>
          <a:xfrm>
            <a:off x="5574592" y="1127308"/>
            <a:ext cx="5912557" cy="461665"/>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聴</a:t>
            </a:r>
            <a:r>
              <a:rPr lang="ja-JP" altLang="en-US" sz="2400" dirty="0" smtClean="0">
                <a:latin typeface="メイリオ" panose="020B0604030504040204" pitchFamily="50" charset="-128"/>
                <a:ea typeface="メイリオ" panose="020B0604030504040204" pitchFamily="50" charset="-128"/>
              </a:rPr>
              <a:t>こえている、理解しているかを確認</a:t>
            </a:r>
          </a:p>
        </p:txBody>
      </p:sp>
      <p:sp>
        <p:nvSpPr>
          <p:cNvPr id="13" name="テキスト ボックス 12"/>
          <p:cNvSpPr txBox="1"/>
          <p:nvPr/>
        </p:nvSpPr>
        <p:spPr>
          <a:xfrm>
            <a:off x="5574593" y="2263888"/>
            <a:ext cx="5652914" cy="1938992"/>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dirty="0" smtClean="0">
                <a:latin typeface="メイリオ" panose="020B0604030504040204" pitchFamily="50" charset="-128"/>
                <a:ea typeface="メイリオ" panose="020B0604030504040204" pitchFamily="50" charset="-128"/>
              </a:rPr>
              <a:t>時間に余裕を持った支援</a:t>
            </a:r>
          </a:p>
          <a:p>
            <a:pPr marL="342900" indent="-342900">
              <a:buFont typeface="Wingdings" panose="05000000000000000000" pitchFamily="2" charset="2"/>
              <a:buChar char="l"/>
            </a:pPr>
            <a:r>
              <a:rPr lang="ja-JP" altLang="en-US" sz="2400" dirty="0" smtClean="0">
                <a:latin typeface="メイリオ" panose="020B0604030504040204" pitchFamily="50" charset="-128"/>
                <a:ea typeface="メイリオ" panose="020B0604030504040204" pitchFamily="50" charset="-128"/>
              </a:rPr>
              <a:t>安全確認、注意喚起</a:t>
            </a:r>
          </a:p>
          <a:p>
            <a:pPr marL="342900" indent="-342900">
              <a:buFont typeface="Wingdings" panose="05000000000000000000" pitchFamily="2" charset="2"/>
              <a:buChar char="l"/>
            </a:pPr>
            <a:r>
              <a:rPr lang="ja-JP" altLang="en-US" sz="2400" dirty="0" smtClean="0">
                <a:latin typeface="メイリオ" panose="020B0604030504040204" pitchFamily="50" charset="-128"/>
                <a:ea typeface="メイリオ" panose="020B0604030504040204" pitchFamily="50" charset="-128"/>
              </a:rPr>
              <a:t>停車時に姿勢に注意</a:t>
            </a:r>
          </a:p>
          <a:p>
            <a:pPr marL="342900" indent="-342900">
              <a:buFont typeface="Wingdings" panose="05000000000000000000" pitchFamily="2" charset="2"/>
              <a:buChar char="l"/>
            </a:pPr>
            <a:r>
              <a:rPr lang="ja-JP" altLang="en-US" sz="2400" dirty="0" smtClean="0">
                <a:latin typeface="メイリオ" panose="020B0604030504040204" pitchFamily="50" charset="-128"/>
                <a:ea typeface="メイリオ" panose="020B0604030504040204" pitchFamily="50" charset="-128"/>
              </a:rPr>
              <a:t>運賃はゆっくり、はっきり伝える</a:t>
            </a:r>
          </a:p>
          <a:p>
            <a:pPr marL="342900" indent="-3429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躓</a:t>
            </a:r>
            <a:r>
              <a:rPr lang="ja-JP" altLang="en-US" sz="2400" dirty="0" smtClean="0">
                <a:latin typeface="メイリオ" panose="020B0604030504040204" pitchFamily="50" charset="-128"/>
                <a:ea typeface="メイリオ" panose="020B0604030504040204" pitchFamily="50" charset="-128"/>
              </a:rPr>
              <a:t>きやすいため確認</a:t>
            </a:r>
          </a:p>
        </p:txBody>
      </p:sp>
      <p:sp>
        <p:nvSpPr>
          <p:cNvPr id="15" name="テキスト ボックス 14"/>
          <p:cNvSpPr txBox="1"/>
          <p:nvPr/>
        </p:nvSpPr>
        <p:spPr>
          <a:xfrm>
            <a:off x="5574592" y="4941511"/>
            <a:ext cx="6055431" cy="830997"/>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支援の申し出があれば乗換経路を具体的に案内</a:t>
            </a:r>
          </a:p>
        </p:txBody>
      </p:sp>
    </p:spTree>
    <p:extLst>
      <p:ext uri="{BB962C8B-B14F-4D97-AF65-F5344CB8AC3E}">
        <p14:creationId xmlns:p14="http://schemas.microsoft.com/office/powerpoint/2010/main" val="2153711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6808274" cy="646331"/>
          </a:xfrm>
          <a:prstGeom prst="rect">
            <a:avLst/>
          </a:prstGeom>
          <a:noFill/>
        </p:spPr>
        <p:txBody>
          <a:bodyPr wrap="none" rtlCol="0">
            <a:spAutoFit/>
          </a:bodyPr>
          <a:lstStyle/>
          <a:p>
            <a:r>
              <a:rPr lang="ja-JP" altLang="en-US" sz="3600" b="1" dirty="0" smtClean="0">
                <a:latin typeface="メイリオ" panose="020B0604030504040204" pitchFamily="50" charset="-128"/>
                <a:ea typeface="メイリオ" panose="020B0604030504040204" pitchFamily="50" charset="-128"/>
              </a:rPr>
              <a:t>２</a:t>
            </a:r>
            <a:r>
              <a:rPr lang="en-US" altLang="ja-JP" sz="3600" b="1" dirty="0" smtClean="0">
                <a:latin typeface="メイリオ" panose="020B0604030504040204" pitchFamily="50" charset="-128"/>
                <a:ea typeface="メイリオ" panose="020B0604030504040204" pitchFamily="50" charset="-128"/>
              </a:rPr>
              <a:t>.</a:t>
            </a:r>
            <a:r>
              <a:rPr lang="ja-JP" altLang="en-US" sz="3600" b="1" dirty="0" smtClean="0">
                <a:latin typeface="メイリオ" panose="020B0604030504040204" pitchFamily="50" charset="-128"/>
                <a:ea typeface="メイリオ" panose="020B0604030504040204" pitchFamily="50" charset="-128"/>
              </a:rPr>
              <a:t>肢体不自由者・車椅子使用者</a:t>
            </a:r>
            <a:endParaRPr lang="ja-JP" altLang="en-US" sz="3600" b="1" dirty="0">
              <a:latin typeface="メイリオ" panose="020B0604030504040204" pitchFamily="50" charset="-128"/>
              <a:ea typeface="メイリオ" panose="020B0604030504040204" pitchFamily="50" charset="-128"/>
            </a:endParaRPr>
          </a:p>
        </p:txBody>
      </p:sp>
      <p:sp>
        <p:nvSpPr>
          <p:cNvPr id="3" name="正方形/長方形 2"/>
          <p:cNvSpPr/>
          <p:nvPr/>
        </p:nvSpPr>
        <p:spPr>
          <a:xfrm>
            <a:off x="378452" y="1238432"/>
            <a:ext cx="11392370" cy="14115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p:cNvPicPr>
            <a:picLocks noChangeAspect="1"/>
          </p:cNvPicPr>
          <p:nvPr/>
        </p:nvPicPr>
        <p:blipFill>
          <a:blip r:embed="rId3"/>
          <a:stretch>
            <a:fillRect/>
          </a:stretch>
        </p:blipFill>
        <p:spPr>
          <a:xfrm flipH="1">
            <a:off x="1253067" y="1855490"/>
            <a:ext cx="1807394" cy="2464628"/>
          </a:xfrm>
          <a:prstGeom prst="rect">
            <a:avLst/>
          </a:prstGeom>
        </p:spPr>
      </p:pic>
      <p:sp>
        <p:nvSpPr>
          <p:cNvPr id="7" name="テキスト ボックス 6"/>
          <p:cNvSpPr txBox="1"/>
          <p:nvPr/>
        </p:nvSpPr>
        <p:spPr>
          <a:xfrm>
            <a:off x="3221702" y="2070283"/>
            <a:ext cx="8329352" cy="1077218"/>
          </a:xfrm>
          <a:prstGeom prst="rect">
            <a:avLst/>
          </a:prstGeom>
          <a:noFill/>
        </p:spPr>
        <p:txBody>
          <a:bodyPr wrap="square" rtlCol="0">
            <a:spAutoFit/>
          </a:bodyPr>
          <a:lstStyle/>
          <a:p>
            <a:r>
              <a:rPr lang="ja-JP" altLang="en-US" sz="3200" dirty="0" smtClean="0">
                <a:latin typeface="メイリオ" panose="020B0604030504040204" pitchFamily="50" charset="-128"/>
                <a:ea typeface="メイリオ" panose="020B0604030504040204" pitchFamily="50" charset="-128"/>
              </a:rPr>
              <a:t>特性に配慮し、困っている様子のときは、</a:t>
            </a:r>
            <a:r>
              <a:rPr lang="ja-JP" altLang="en-US" sz="3200" b="1" dirty="0" smtClean="0">
                <a:latin typeface="メイリオ" panose="020B0604030504040204" pitchFamily="50" charset="-128"/>
                <a:ea typeface="メイリオ" panose="020B0604030504040204" pitchFamily="50" charset="-128"/>
              </a:rPr>
              <a:t>支援が必要かを確認</a:t>
            </a:r>
            <a:r>
              <a:rPr lang="ja-JP" altLang="en-US" sz="3200" dirty="0" smtClean="0">
                <a:latin typeface="メイリオ" panose="020B0604030504040204" pitchFamily="50" charset="-128"/>
                <a:ea typeface="メイリオ" panose="020B0604030504040204" pitchFamily="50" charset="-128"/>
              </a:rPr>
              <a:t>した上で</a:t>
            </a:r>
            <a:r>
              <a:rPr lang="ja-JP" altLang="en-US" sz="3200" b="1" dirty="0" smtClean="0">
                <a:latin typeface="メイリオ" panose="020B0604030504040204" pitchFamily="50" charset="-128"/>
                <a:ea typeface="メイリオ" panose="020B0604030504040204" pitchFamily="50" charset="-128"/>
              </a:rPr>
              <a:t>接遇対応</a:t>
            </a:r>
            <a:r>
              <a:rPr lang="ja-JP" altLang="en-US" sz="3200" dirty="0" smtClean="0">
                <a:latin typeface="メイリオ" panose="020B0604030504040204" pitchFamily="50" charset="-128"/>
                <a:ea typeface="メイリオ" panose="020B0604030504040204" pitchFamily="50" charset="-128"/>
              </a:rPr>
              <a:t>をします。</a:t>
            </a:r>
          </a:p>
        </p:txBody>
      </p:sp>
      <p:sp>
        <p:nvSpPr>
          <p:cNvPr id="8" name="テキスト ボックス 7"/>
          <p:cNvSpPr txBox="1"/>
          <p:nvPr/>
        </p:nvSpPr>
        <p:spPr>
          <a:xfrm>
            <a:off x="4634086" y="3657600"/>
            <a:ext cx="6916968" cy="2677656"/>
          </a:xfrm>
          <a:prstGeom prst="rect">
            <a:avLst/>
          </a:prstGeom>
          <a:noFill/>
        </p:spPr>
        <p:txBody>
          <a:bodyPr wrap="square" rtlCol="0">
            <a:spAutoFit/>
          </a:bodyPr>
          <a:lstStyle/>
          <a:p>
            <a:r>
              <a:rPr lang="ja-JP" altLang="en-US" sz="2400" dirty="0" smtClean="0">
                <a:latin typeface="メイリオ" panose="020B0604030504040204" pitchFamily="50" charset="-128"/>
                <a:ea typeface="メイリオ" panose="020B0604030504040204" pitchFamily="50" charset="-128"/>
              </a:rPr>
              <a:t>■肢体不自由者・車椅子使用者の特性</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四肢、体幹が不自由で歩行や筆記が困難</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障害の部位は個人差がある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車椅子、杖、義足などを使用</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原因（脳血管障害、脳性麻痺等）により困難さが異なる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介助犬を使用する人もいる</a:t>
            </a:r>
          </a:p>
        </p:txBody>
      </p:sp>
      <p:sp>
        <p:nvSpPr>
          <p:cNvPr id="9" name="正方形/長方形 8"/>
          <p:cNvSpPr/>
          <p:nvPr/>
        </p:nvSpPr>
        <p:spPr>
          <a:xfrm>
            <a:off x="4634086" y="3419562"/>
            <a:ext cx="7024514" cy="3024101"/>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452" y="4033392"/>
            <a:ext cx="949865" cy="2587364"/>
          </a:xfrm>
          <a:prstGeom prst="rect">
            <a:avLst/>
          </a:prstGeom>
        </p:spPr>
      </p:pic>
      <p:pic>
        <p:nvPicPr>
          <p:cNvPr id="11" name="図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8274" y="4733218"/>
            <a:ext cx="2345854" cy="1887538"/>
          </a:xfrm>
          <a:prstGeom prst="rect">
            <a:avLst/>
          </a:prstGeom>
        </p:spPr>
      </p:pic>
    </p:spTree>
    <p:extLst>
      <p:ext uri="{BB962C8B-B14F-4D97-AF65-F5344CB8AC3E}">
        <p14:creationId xmlns:p14="http://schemas.microsoft.com/office/powerpoint/2010/main" val="3646879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1614487" y="5746228"/>
            <a:ext cx="10015537" cy="97094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1614487" y="2729528"/>
            <a:ext cx="10015537" cy="284717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614488" y="341574"/>
            <a:ext cx="10015537" cy="219614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721515" y="554482"/>
            <a:ext cx="3450561" cy="523220"/>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予約、事前問合せ</a:t>
            </a:r>
          </a:p>
        </p:txBody>
      </p:sp>
      <p:sp>
        <p:nvSpPr>
          <p:cNvPr id="8" name="テキスト ボックス 7"/>
          <p:cNvSpPr txBox="1"/>
          <p:nvPr/>
        </p:nvSpPr>
        <p:spPr>
          <a:xfrm>
            <a:off x="1721515" y="2899050"/>
            <a:ext cx="3450561" cy="954107"/>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乗降時、運賃支払い、車内</a:t>
            </a:r>
          </a:p>
        </p:txBody>
      </p:sp>
      <p:sp>
        <p:nvSpPr>
          <p:cNvPr id="9" name="テキスト ボックス 8"/>
          <p:cNvSpPr txBox="1"/>
          <p:nvPr/>
        </p:nvSpPr>
        <p:spPr>
          <a:xfrm>
            <a:off x="1721515" y="5850247"/>
            <a:ext cx="3450561" cy="523220"/>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乗り換え時</a:t>
            </a:r>
          </a:p>
        </p:txBody>
      </p:sp>
      <p:sp>
        <p:nvSpPr>
          <p:cNvPr id="11" name="テキスト ボックス 10"/>
          <p:cNvSpPr txBox="1"/>
          <p:nvPr/>
        </p:nvSpPr>
        <p:spPr>
          <a:xfrm>
            <a:off x="5574592" y="554482"/>
            <a:ext cx="5912557" cy="1938992"/>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支援内容の確認</a:t>
            </a:r>
            <a:r>
              <a:rPr lang="ja-JP" altLang="en-US" sz="2400" dirty="0" smtClean="0">
                <a:latin typeface="メイリオ" panose="020B0604030504040204" pitchFamily="50" charset="-128"/>
                <a:ea typeface="メイリオ" panose="020B0604030504040204" pitchFamily="50" charset="-128"/>
              </a:rPr>
              <a:t>（車椅子等の補助具や介助犬の使用等について）</a:t>
            </a:r>
          </a:p>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設備について説明</a:t>
            </a:r>
          </a:p>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車椅子等に対応しない場合には、支援の内容を説明、相談</a:t>
            </a:r>
          </a:p>
        </p:txBody>
      </p:sp>
      <p:sp>
        <p:nvSpPr>
          <p:cNvPr id="13" name="テキスト ボックス 12"/>
          <p:cNvSpPr txBox="1"/>
          <p:nvPr/>
        </p:nvSpPr>
        <p:spPr>
          <a:xfrm>
            <a:off x="5574593" y="2899050"/>
            <a:ext cx="5652914" cy="2677656"/>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一般</a:t>
            </a:r>
            <a:r>
              <a:rPr lang="ja-JP" altLang="en-US" sz="2400" b="1" dirty="0" smtClean="0">
                <a:latin typeface="メイリオ" panose="020B0604030504040204" pitchFamily="50" charset="-128"/>
                <a:ea typeface="メイリオ" panose="020B0604030504040204" pitchFamily="50" charset="-128"/>
              </a:rPr>
              <a:t>タクシーの場合には、必要に応じた乗車支援と、車椅子などの補装具のトランクへの</a:t>
            </a:r>
            <a:r>
              <a:rPr lang="ja-JP" altLang="en-US" sz="2400" b="1" dirty="0" smtClean="0">
                <a:latin typeface="メイリオ" panose="020B0604030504040204" pitchFamily="50" charset="-128"/>
                <a:ea typeface="メイリオ" panose="020B0604030504040204" pitchFamily="50" charset="-128"/>
              </a:rPr>
              <a:t>収納</a:t>
            </a:r>
            <a:endParaRPr lang="ja-JP" altLang="en-US" sz="2400" b="1" dirty="0" smtClean="0">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福祉タクシー、ＵＤタクシーの場合は乗車方法、かかる時間などを説明して乗車を支援</a:t>
            </a:r>
            <a:r>
              <a:rPr lang="ja-JP" altLang="en-US" sz="2400" b="1" dirty="0" smtClean="0">
                <a:latin typeface="メイリオ" panose="020B0604030504040204" pitchFamily="50" charset="-128"/>
                <a:ea typeface="メイリオ" panose="020B0604030504040204" pitchFamily="50" charset="-128"/>
              </a:rPr>
              <a:t>する</a:t>
            </a:r>
            <a:endParaRPr lang="en-US" altLang="ja-JP" sz="2400" b="1" dirty="0" smtClean="0">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割引適用は合理的な方法で</a:t>
            </a:r>
            <a:r>
              <a:rPr lang="ja-JP" altLang="en-US" sz="2400" dirty="0" smtClean="0">
                <a:latin typeface="メイリオ" panose="020B0604030504040204" pitchFamily="50" charset="-128"/>
                <a:ea typeface="メイリオ" panose="020B0604030504040204" pitchFamily="50" charset="-128"/>
              </a:rPr>
              <a:t>確認</a:t>
            </a:r>
            <a:endParaRPr lang="en-US" altLang="ja-JP" sz="2400" b="1" dirty="0">
              <a:latin typeface="メイリオ" panose="020B0604030504040204" pitchFamily="50" charset="-128"/>
              <a:ea typeface="メイリオ" panose="020B0604030504040204" pitchFamily="50" charset="-128"/>
            </a:endParaRPr>
          </a:p>
        </p:txBody>
      </p:sp>
      <p:sp>
        <p:nvSpPr>
          <p:cNvPr id="15" name="テキスト ボックス 14"/>
          <p:cNvSpPr txBox="1"/>
          <p:nvPr/>
        </p:nvSpPr>
        <p:spPr>
          <a:xfrm>
            <a:off x="5574592" y="5866750"/>
            <a:ext cx="6055431" cy="830997"/>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支援の申し出があれば乗換経路を具体的に案内</a:t>
            </a:r>
          </a:p>
        </p:txBody>
      </p:sp>
      <p:pic>
        <p:nvPicPr>
          <p:cNvPr id="16" name="図 15"/>
          <p:cNvPicPr>
            <a:picLocks noChangeAspect="1"/>
          </p:cNvPicPr>
          <p:nvPr/>
        </p:nvPicPr>
        <p:blipFill>
          <a:blip r:embed="rId3"/>
          <a:stretch>
            <a:fillRect/>
          </a:stretch>
        </p:blipFill>
        <p:spPr>
          <a:xfrm flipH="1">
            <a:off x="119321" y="155830"/>
            <a:ext cx="1400936" cy="1910367"/>
          </a:xfrm>
          <a:prstGeom prst="rect">
            <a:avLst/>
          </a:prstGeom>
        </p:spPr>
      </p:pic>
    </p:spTree>
    <p:extLst>
      <p:ext uri="{BB962C8B-B14F-4D97-AF65-F5344CB8AC3E}">
        <p14:creationId xmlns:p14="http://schemas.microsoft.com/office/powerpoint/2010/main" val="1126965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3114955" cy="646331"/>
          </a:xfrm>
          <a:prstGeom prst="rect">
            <a:avLst/>
          </a:prstGeom>
          <a:noFill/>
        </p:spPr>
        <p:txBody>
          <a:bodyPr wrap="none" rtlCol="0">
            <a:spAutoFit/>
          </a:bodyPr>
          <a:lstStyle/>
          <a:p>
            <a:r>
              <a:rPr lang="ja-JP" altLang="en-US" sz="3600" b="1" dirty="0" smtClean="0">
                <a:latin typeface="メイリオ" panose="020B0604030504040204" pitchFamily="50" charset="-128"/>
                <a:ea typeface="メイリオ" panose="020B0604030504040204" pitchFamily="50" charset="-128"/>
              </a:rPr>
              <a:t>３</a:t>
            </a:r>
            <a:r>
              <a:rPr lang="en-US" altLang="ja-JP" sz="3600" b="1" dirty="0" smtClean="0">
                <a:latin typeface="メイリオ" panose="020B0604030504040204" pitchFamily="50" charset="-128"/>
                <a:ea typeface="メイリオ" panose="020B0604030504040204" pitchFamily="50" charset="-128"/>
              </a:rPr>
              <a:t>.</a:t>
            </a:r>
            <a:r>
              <a:rPr lang="ja-JP" altLang="en-US" sz="3600" b="1" dirty="0" smtClean="0">
                <a:latin typeface="メイリオ" panose="020B0604030504040204" pitchFamily="50" charset="-128"/>
                <a:ea typeface="メイリオ" panose="020B0604030504040204" pitchFamily="50" charset="-128"/>
              </a:rPr>
              <a:t>視覚障害者</a:t>
            </a:r>
            <a:endParaRPr lang="ja-JP" altLang="en-US" sz="3600" b="1" dirty="0">
              <a:latin typeface="メイリオ" panose="020B0604030504040204" pitchFamily="50" charset="-128"/>
              <a:ea typeface="メイリオ" panose="020B0604030504040204" pitchFamily="50" charset="-128"/>
            </a:endParaRPr>
          </a:p>
        </p:txBody>
      </p:sp>
      <p:sp>
        <p:nvSpPr>
          <p:cNvPr id="3" name="正方形/長方形 2"/>
          <p:cNvSpPr/>
          <p:nvPr/>
        </p:nvSpPr>
        <p:spPr>
          <a:xfrm>
            <a:off x="378452" y="1238432"/>
            <a:ext cx="11392370" cy="1411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p:cNvPicPr>
            <a:picLocks noChangeAspect="1"/>
          </p:cNvPicPr>
          <p:nvPr/>
        </p:nvPicPr>
        <p:blipFill>
          <a:blip r:embed="rId3"/>
          <a:stretch>
            <a:fillRect/>
          </a:stretch>
        </p:blipFill>
        <p:spPr>
          <a:xfrm>
            <a:off x="125617" y="2070283"/>
            <a:ext cx="2337251" cy="3216399"/>
          </a:xfrm>
          <a:prstGeom prst="rect">
            <a:avLst/>
          </a:prstGeom>
        </p:spPr>
      </p:pic>
      <p:sp>
        <p:nvSpPr>
          <p:cNvPr id="6" name="テキスト ボックス 5"/>
          <p:cNvSpPr txBox="1"/>
          <p:nvPr/>
        </p:nvSpPr>
        <p:spPr>
          <a:xfrm>
            <a:off x="3221702" y="2070283"/>
            <a:ext cx="8329352" cy="1077218"/>
          </a:xfrm>
          <a:prstGeom prst="rect">
            <a:avLst/>
          </a:prstGeom>
          <a:noFill/>
        </p:spPr>
        <p:txBody>
          <a:bodyPr wrap="square" rtlCol="0">
            <a:spAutoFit/>
          </a:bodyPr>
          <a:lstStyle/>
          <a:p>
            <a:r>
              <a:rPr lang="ja-JP" altLang="en-US" sz="3200" dirty="0" smtClean="0">
                <a:latin typeface="メイリオ" panose="020B0604030504040204" pitchFamily="50" charset="-128"/>
                <a:ea typeface="メイリオ" panose="020B0604030504040204" pitchFamily="50" charset="-128"/>
              </a:rPr>
              <a:t>特性に配慮し、困っている様子のときは、</a:t>
            </a:r>
            <a:r>
              <a:rPr lang="ja-JP" altLang="en-US" sz="3200" b="1" dirty="0" smtClean="0">
                <a:latin typeface="メイリオ" panose="020B0604030504040204" pitchFamily="50" charset="-128"/>
                <a:ea typeface="メイリオ" panose="020B0604030504040204" pitchFamily="50" charset="-128"/>
              </a:rPr>
              <a:t>支援が必要かを確認</a:t>
            </a:r>
            <a:r>
              <a:rPr lang="ja-JP" altLang="en-US" sz="3200" dirty="0" smtClean="0">
                <a:latin typeface="メイリオ" panose="020B0604030504040204" pitchFamily="50" charset="-128"/>
                <a:ea typeface="メイリオ" panose="020B0604030504040204" pitchFamily="50" charset="-128"/>
              </a:rPr>
              <a:t>した上で</a:t>
            </a:r>
            <a:r>
              <a:rPr lang="ja-JP" altLang="en-US" sz="3200" b="1" dirty="0" smtClean="0">
                <a:latin typeface="メイリオ" panose="020B0604030504040204" pitchFamily="50" charset="-128"/>
                <a:ea typeface="メイリオ" panose="020B0604030504040204" pitchFamily="50" charset="-128"/>
              </a:rPr>
              <a:t>接遇対応</a:t>
            </a:r>
            <a:r>
              <a:rPr lang="ja-JP" altLang="en-US" sz="3200" dirty="0" smtClean="0">
                <a:latin typeface="メイリオ" panose="020B0604030504040204" pitchFamily="50" charset="-128"/>
                <a:ea typeface="メイリオ" panose="020B0604030504040204" pitchFamily="50" charset="-128"/>
              </a:rPr>
              <a:t>をします。</a:t>
            </a:r>
          </a:p>
        </p:txBody>
      </p:sp>
      <p:sp>
        <p:nvSpPr>
          <p:cNvPr id="8" name="テキスト ボックス 7"/>
          <p:cNvSpPr txBox="1"/>
          <p:nvPr/>
        </p:nvSpPr>
        <p:spPr>
          <a:xfrm>
            <a:off x="2628900" y="3419562"/>
            <a:ext cx="9372600" cy="3231654"/>
          </a:xfrm>
          <a:prstGeom prst="rect">
            <a:avLst/>
          </a:prstGeom>
          <a:noFill/>
        </p:spPr>
        <p:txBody>
          <a:bodyPr wrap="square" rtlCol="0">
            <a:spAutoFit/>
          </a:bodyPr>
          <a:lstStyle/>
          <a:p>
            <a:r>
              <a:rPr lang="ja-JP" altLang="en-US" sz="2400" dirty="0" smtClean="0">
                <a:latin typeface="メイリオ" panose="020B0604030504040204" pitchFamily="50" charset="-128"/>
                <a:ea typeface="メイリオ" panose="020B0604030504040204" pitchFamily="50" charset="-128"/>
              </a:rPr>
              <a:t>■視覚障害者の特性</a:t>
            </a:r>
          </a:p>
          <a:p>
            <a:pPr marL="914400" lvl="1" indent="-457200">
              <a:buFont typeface="Wingdings" panose="05000000000000000000" pitchFamily="2" charset="2"/>
              <a:buChar char="l"/>
            </a:pPr>
            <a:r>
              <a:rPr lang="ja-JP" altLang="en-US" sz="2000" dirty="0">
                <a:latin typeface="メイリオ" panose="020B0604030504040204" pitchFamily="50" charset="-128"/>
                <a:ea typeface="メイリオ" panose="020B0604030504040204" pitchFamily="50" charset="-128"/>
              </a:rPr>
              <a:t>大きく「全盲」と「弱視」に分かれる</a:t>
            </a:r>
          </a:p>
          <a:p>
            <a:pPr marL="914400" lvl="1" indent="-457200">
              <a:buFont typeface="Wingdings" panose="05000000000000000000" pitchFamily="2" charset="2"/>
              <a:buChar char="l"/>
            </a:pPr>
            <a:r>
              <a:rPr lang="ja-JP" altLang="en-US" sz="2000" dirty="0">
                <a:latin typeface="メイリオ" panose="020B0604030504040204" pitchFamily="50" charset="-128"/>
                <a:ea typeface="メイリオ" panose="020B0604030504040204" pitchFamily="50" charset="-128"/>
              </a:rPr>
              <a:t>光を感じる</a:t>
            </a:r>
            <a:r>
              <a:rPr lang="en-US" altLang="ja-JP" sz="2000" dirty="0">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感じない、物の輪郭が判別できない、視野の一部が欠けている、色の判別が困難、暗いところでは見えにくい、明るいところでは見えにくいなどさまざま</a:t>
            </a:r>
          </a:p>
          <a:p>
            <a:pPr marL="914400" lvl="1" indent="-457200">
              <a:buFont typeface="Wingdings" panose="05000000000000000000" pitchFamily="2" charset="2"/>
              <a:buChar char="l"/>
            </a:pPr>
            <a:r>
              <a:rPr lang="ja-JP" altLang="en-US" sz="2000" dirty="0">
                <a:latin typeface="メイリオ" panose="020B0604030504040204" pitchFamily="50" charset="-128"/>
                <a:ea typeface="メイリオ" panose="020B0604030504040204" pitchFamily="50" charset="-128"/>
              </a:rPr>
              <a:t>白杖を持っている、盲導犬を使用している、ガイドヘルパーと一緒に歩いている、白杖等を利用せずに１人で歩いているなど歩き方も</a:t>
            </a:r>
            <a:r>
              <a:rPr lang="ja-JP" altLang="en-US" sz="2000" dirty="0" smtClean="0">
                <a:latin typeface="メイリオ" panose="020B0604030504040204" pitchFamily="50" charset="-128"/>
                <a:ea typeface="メイリオ" panose="020B0604030504040204" pitchFamily="50" charset="-128"/>
              </a:rPr>
              <a:t>さまざま</a:t>
            </a:r>
          </a:p>
          <a:p>
            <a:pPr marL="914400" lvl="1" indent="-457200">
              <a:buFont typeface="Wingdings" panose="05000000000000000000" pitchFamily="2" charset="2"/>
              <a:buChar char="l"/>
            </a:pPr>
            <a:r>
              <a:rPr lang="ja-JP" altLang="en-US" sz="2000" dirty="0">
                <a:latin typeface="メイリオ" panose="020B0604030504040204" pitchFamily="50" charset="-128"/>
                <a:ea typeface="メイリオ" panose="020B0604030504040204" pitchFamily="50" charset="-128"/>
              </a:rPr>
              <a:t>白杖や盲導犬を使用していても、全盲ではなく弱視の人の場合がある</a:t>
            </a:r>
          </a:p>
          <a:p>
            <a:pPr marL="914400" lvl="1" indent="-457200">
              <a:buFont typeface="Wingdings" panose="05000000000000000000" pitchFamily="2" charset="2"/>
              <a:buChar char="l"/>
            </a:pPr>
            <a:r>
              <a:rPr lang="ja-JP" altLang="en-US" sz="2000" dirty="0">
                <a:latin typeface="メイリオ" panose="020B0604030504040204" pitchFamily="50" charset="-128"/>
                <a:ea typeface="メイリオ" panose="020B0604030504040204" pitchFamily="50" charset="-128"/>
              </a:rPr>
              <a:t>盲導犬は使用している人の指示した方向に進む、障害物を避ける、止まって曲がり角や段差を教える。道を覚えているのではない</a:t>
            </a:r>
            <a:r>
              <a:rPr lang="ja-JP" altLang="en-US" sz="2000" dirty="0" smtClean="0">
                <a:latin typeface="メイリオ" panose="020B0604030504040204" pitchFamily="50" charset="-128"/>
                <a:ea typeface="メイリオ" panose="020B0604030504040204" pitchFamily="50" charset="-128"/>
              </a:rPr>
              <a:t>。</a:t>
            </a:r>
            <a:endParaRPr lang="ja-JP" altLang="en-US" sz="2000" dirty="0">
              <a:latin typeface="メイリオ" panose="020B0604030504040204" pitchFamily="50" charset="-128"/>
              <a:ea typeface="メイリオ" panose="020B0604030504040204" pitchFamily="50" charset="-128"/>
            </a:endParaRPr>
          </a:p>
        </p:txBody>
      </p:sp>
      <p:sp>
        <p:nvSpPr>
          <p:cNvPr id="9" name="正方形/長方形 8"/>
          <p:cNvSpPr/>
          <p:nvPr/>
        </p:nvSpPr>
        <p:spPr>
          <a:xfrm>
            <a:off x="2562380" y="3344912"/>
            <a:ext cx="9439120" cy="3306304"/>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2546969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704</TotalTime>
  <Words>2992</Words>
  <PresentationFormat>ワイド画面</PresentationFormat>
  <Paragraphs>288</Paragraphs>
  <Slides>22</Slides>
  <Notes>22</Notes>
  <HiddenSlides>0</HiddenSlides>
  <MMClips>0</MMClips>
  <ScaleCrop>false</ScaleCrop>
  <HeadingPairs>
    <vt:vector size="8" baseType="variant">
      <vt:variant>
        <vt:lpstr>使用されているフォント</vt:lpstr>
      </vt:variant>
      <vt:variant>
        <vt:i4>5</vt:i4>
      </vt:variant>
      <vt:variant>
        <vt:lpstr>テーマ</vt:lpstr>
      </vt:variant>
      <vt:variant>
        <vt:i4>1</vt:i4>
      </vt:variant>
      <vt:variant>
        <vt:lpstr>埋め込まれた OLE サーバー</vt:lpstr>
      </vt:variant>
      <vt:variant>
        <vt:i4>0</vt:i4>
      </vt:variant>
      <vt:variant>
        <vt:lpstr>スライド タイトル</vt:lpstr>
      </vt:variant>
      <vt:variant>
        <vt:i4>22</vt:i4>
      </vt:variant>
    </vt:vector>
  </HeadingPairs>
  <TitlesOfParts>
    <vt:vector size="28" baseType="lpstr">
      <vt:lpstr>メイリオ</vt:lpstr>
      <vt:lpstr>游ゴシック</vt:lpstr>
      <vt:lpstr>游ゴシック Light</vt:lpstr>
      <vt:lpstr>Arial</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2019-03-29T05:43:56Z</cp:lastPrinted>
  <dcterms:created xsi:type="dcterms:W3CDTF">2018-11-20T04:27:33Z</dcterms:created>
  <dcterms:modified xsi:type="dcterms:W3CDTF">2019-04-04T01:22:52Z</dcterms:modified>
</cp:coreProperties>
</file>