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3" r:id="rId2"/>
    <p:sldId id="304" r:id="rId3"/>
    <p:sldId id="305" r:id="rId4"/>
    <p:sldId id="273" r:id="rId5"/>
    <p:sldId id="306" r:id="rId6"/>
    <p:sldId id="307" r:id="rId7"/>
    <p:sldId id="279" r:id="rId8"/>
    <p:sldId id="308" r:id="rId9"/>
    <p:sldId id="310" r:id="rId10"/>
    <p:sldId id="309" r:id="rId11"/>
    <p:sldId id="311" r:id="rId12"/>
    <p:sldId id="312" r:id="rId13"/>
    <p:sldId id="313" r:id="rId14"/>
    <p:sldId id="314" r:id="rId15"/>
    <p:sldId id="315" r:id="rId16"/>
    <p:sldId id="316" r:id="rId17"/>
    <p:sldId id="317" r:id="rId18"/>
    <p:sldId id="318" r:id="rId19"/>
    <p:sldId id="319" r:id="rId20"/>
    <p:sldId id="320" r:id="rId21"/>
    <p:sldId id="285" r:id="rId22"/>
    <p:sldId id="321" r:id="rId23"/>
    <p:sldId id="322" r:id="rId24"/>
    <p:sldId id="323" r:id="rId25"/>
    <p:sldId id="324" r:id="rId26"/>
    <p:sldId id="325" r:id="rId27"/>
    <p:sldId id="329" r:id="rId28"/>
    <p:sldId id="291" r:id="rId29"/>
    <p:sldId id="330" r:id="rId30"/>
    <p:sldId id="331" r:id="rId31"/>
    <p:sldId id="332" r:id="rId32"/>
    <p:sldId id="333" r:id="rId33"/>
    <p:sldId id="334" r:id="rId34"/>
    <p:sldId id="335" r:id="rId35"/>
    <p:sldId id="294" r:id="rId36"/>
    <p:sldId id="342" r:id="rId37"/>
    <p:sldId id="336" r:id="rId38"/>
    <p:sldId id="338" r:id="rId39"/>
    <p:sldId id="339" r:id="rId40"/>
    <p:sldId id="298" r:id="rId41"/>
    <p:sldId id="340" r:id="rId42"/>
    <p:sldId id="341" r:id="rId43"/>
    <p:sldId id="301" r:id="rId4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48311" autoAdjust="0"/>
  </p:normalViewPr>
  <p:slideViewPr>
    <p:cSldViewPr snapToGrid="0">
      <p:cViewPr varScale="1">
        <p:scale>
          <a:sx n="52" d="100"/>
          <a:sy n="52" d="100"/>
        </p:scale>
        <p:origin x="2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このプログラムでは、</a:t>
            </a:r>
            <a:r>
              <a:rPr kumimoji="1" lang="ja-JP" altLang="ja-JP" sz="1200" b="1" kern="1200" dirty="0" smtClean="0">
                <a:solidFill>
                  <a:schemeClr val="tx1"/>
                </a:solidFill>
                <a:effectLst/>
                <a:latin typeface="+mn-lt"/>
                <a:ea typeface="+mn-ea"/>
                <a:cs typeface="+mn-cs"/>
              </a:rPr>
              <a:t>「障害の理解」と「接遇技術の基本」</a:t>
            </a:r>
            <a:r>
              <a:rPr kumimoji="1" lang="ja-JP" altLang="ja-JP" sz="1200" kern="1200" dirty="0" smtClean="0">
                <a:solidFill>
                  <a:schemeClr val="tx1"/>
                </a:solidFill>
                <a:effectLst/>
                <a:latin typeface="+mn-lt"/>
                <a:ea typeface="+mn-ea"/>
                <a:cs typeface="+mn-cs"/>
              </a:rPr>
              <a:t>を学んでいきますが、</a:t>
            </a:r>
          </a:p>
          <a:p>
            <a:r>
              <a:rPr kumimoji="1" lang="ja-JP" altLang="ja-JP" sz="1200" kern="1200" dirty="0" smtClean="0">
                <a:solidFill>
                  <a:schemeClr val="tx1"/>
                </a:solidFill>
                <a:effectLst/>
                <a:latin typeface="+mn-lt"/>
                <a:ea typeface="+mn-ea"/>
                <a:cs typeface="+mn-cs"/>
              </a:rPr>
              <a:t>そもそも、</a:t>
            </a:r>
            <a:r>
              <a:rPr kumimoji="1" lang="ja-JP" altLang="ja-JP" sz="1200" b="1" kern="1200" dirty="0" smtClean="0">
                <a:solidFill>
                  <a:schemeClr val="tx1"/>
                </a:solidFill>
                <a:effectLst/>
                <a:latin typeface="+mn-lt"/>
                <a:ea typeface="+mn-ea"/>
                <a:cs typeface="+mn-cs"/>
              </a:rPr>
              <a:t>声かけが必要な人というのはどんな人がいるんでしょうか？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【問いかけ】</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ja-JP" sz="120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ja-JP" sz="1200" kern="1200" dirty="0" smtClean="0">
                <a:solidFill>
                  <a:schemeClr val="tx1"/>
                </a:solidFill>
                <a:effectLst/>
                <a:latin typeface="+mn-lt"/>
                <a:ea typeface="+mn-ea"/>
                <a:cs typeface="+mn-cs"/>
              </a:rPr>
              <a:t>本当に多様で、誰もが声かけを必要とする人になりえるということがわかりますね。</a:t>
            </a:r>
          </a:p>
          <a:p>
            <a:r>
              <a:rPr kumimoji="1" lang="ja-JP" altLang="ja-JP" sz="1200" kern="1200" dirty="0" smtClean="0">
                <a:solidFill>
                  <a:schemeClr val="tx1"/>
                </a:solidFill>
                <a:effectLst/>
                <a:latin typeface="+mn-lt"/>
                <a:ea typeface="+mn-ea"/>
                <a:cs typeface="+mn-cs"/>
              </a:rPr>
              <a:t>こうした</a:t>
            </a:r>
            <a:r>
              <a:rPr kumimoji="1" lang="ja-JP" altLang="ja-JP" sz="1200" b="1" u="sng" kern="1200" dirty="0" smtClean="0">
                <a:solidFill>
                  <a:schemeClr val="tx1"/>
                </a:solidFill>
                <a:effectLst/>
                <a:latin typeface="+mn-lt"/>
                <a:ea typeface="+mn-ea"/>
                <a:cs typeface="+mn-cs"/>
              </a:rPr>
              <a:t>多様性を理解し</a:t>
            </a:r>
            <a:r>
              <a:rPr kumimoji="1" lang="ja-JP" altLang="ja-JP" sz="1200" kern="1200" dirty="0" smtClean="0">
                <a:solidFill>
                  <a:schemeClr val="tx1"/>
                </a:solidFill>
                <a:effectLst/>
                <a:latin typeface="+mn-lt"/>
                <a:ea typeface="+mn-ea"/>
                <a:cs typeface="+mn-cs"/>
              </a:rPr>
              <a:t>、それぞれ困っていることは違ったりしますから、</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それぞれの人に</a:t>
            </a:r>
            <a:r>
              <a:rPr kumimoji="1" lang="ja-JP" altLang="ja-JP" sz="1200" b="1" u="sng" kern="1200" dirty="0" smtClean="0">
                <a:solidFill>
                  <a:schemeClr val="tx1"/>
                </a:solidFill>
                <a:effectLst/>
                <a:latin typeface="+mn-lt"/>
                <a:ea typeface="+mn-ea"/>
                <a:cs typeface="+mn-cs"/>
              </a:rPr>
              <a:t>どんな支援が必要かを見極めて接遇対応をしていくこと</a:t>
            </a:r>
            <a:r>
              <a:rPr kumimoji="1" lang="ja-JP" altLang="ja-JP" sz="1200" kern="1200" dirty="0" smtClean="0">
                <a:solidFill>
                  <a:schemeClr val="tx1"/>
                </a:solidFill>
                <a:effectLst/>
                <a:latin typeface="+mn-lt"/>
                <a:ea typeface="+mn-ea"/>
                <a:cs typeface="+mn-cs"/>
              </a:rPr>
              <a:t>が重要です。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次は見えない、見えにくいなどの</a:t>
            </a:r>
            <a:r>
              <a:rPr kumimoji="1" lang="ja-JP" altLang="en-US" b="1" u="sng" dirty="0"/>
              <a:t>視覚</a:t>
            </a:r>
            <a:r>
              <a:rPr kumimoji="1" lang="ja-JP" altLang="en-US" b="1" u="sng" dirty="0" smtClean="0"/>
              <a:t>障害のある人</a:t>
            </a:r>
            <a:r>
              <a:rPr kumimoji="1" lang="ja-JP" altLang="en-US" dirty="0"/>
              <a:t>です。</a:t>
            </a:r>
          </a:p>
          <a:p>
            <a:r>
              <a:rPr kumimoji="1" lang="ja-JP" altLang="en-US" dirty="0"/>
              <a:t>大きくは</a:t>
            </a:r>
            <a:r>
              <a:rPr kumimoji="1" lang="ja-JP" altLang="en-US" b="1" dirty="0"/>
              <a:t>全く見えない「全盲」と見えにくい「弱視」に分かれます</a:t>
            </a:r>
            <a:r>
              <a:rPr kumimoji="1" lang="ja-JP" altLang="en-US" dirty="0"/>
              <a:t>。</a:t>
            </a:r>
          </a:p>
          <a:p>
            <a:r>
              <a:rPr kumimoji="1" lang="ja-JP" altLang="en-US" dirty="0"/>
              <a:t>また、先天的</a:t>
            </a:r>
            <a:r>
              <a:rPr kumimoji="1" lang="ja-JP" altLang="en-US" dirty="0" smtClean="0"/>
              <a:t>な障害か</a:t>
            </a:r>
            <a:r>
              <a:rPr kumimoji="1" lang="ja-JP" altLang="en-US" dirty="0"/>
              <a:t>、後天的かによってその困難さが異なることもあります。</a:t>
            </a:r>
          </a:p>
          <a:p>
            <a:endParaRPr kumimoji="1" lang="ja-JP" altLang="en-US" dirty="0"/>
          </a:p>
          <a:p>
            <a:r>
              <a:rPr kumimoji="1" lang="ja-JP" altLang="en-US" dirty="0"/>
              <a:t>一方、色の判別がしにくい、暗いところでは見えにくい、明るいところでは見えにくいなどの</a:t>
            </a:r>
          </a:p>
          <a:p>
            <a:r>
              <a:rPr kumimoji="1" lang="ja-JP" altLang="en-US" dirty="0"/>
              <a:t>特徴を持っている方もいます。</a:t>
            </a:r>
          </a:p>
          <a:p>
            <a:endParaRPr kumimoji="1" lang="ja-JP" altLang="en-US" dirty="0"/>
          </a:p>
          <a:p>
            <a:r>
              <a:rPr kumimoji="1" lang="ja-JP" altLang="en-US" dirty="0"/>
              <a:t>白杖を持っている、盲導犬を使用している、ガイドヘルパーと一緒に歩いている、１人で歩いている</a:t>
            </a:r>
          </a:p>
          <a:p>
            <a:r>
              <a:rPr kumimoji="1" lang="ja-JP" altLang="en-US" dirty="0"/>
              <a:t>などさまざまです。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dirty="0" smtClean="0"/>
              <a:t>視覚障害者用</a:t>
            </a:r>
            <a:r>
              <a:rPr kumimoji="1" lang="ja-JP" altLang="en-US" dirty="0"/>
              <a:t>誘導ブロックを使用している人もいます。ですから、ブロックの上に何かが置いてあったりすると、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しかし、視覚障害の方には危険が見えていない場合もあります。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聴覚障害、言語障害</a:t>
            </a:r>
            <a:r>
              <a:rPr kumimoji="1" lang="ja-JP" altLang="en-US" u="sng" dirty="0" smtClean="0"/>
              <a:t>のある方</a:t>
            </a:r>
            <a:r>
              <a:rPr kumimoji="1" lang="ja-JP" altLang="en-US" dirty="0"/>
              <a:t>の特性です。</a:t>
            </a:r>
          </a:p>
          <a:p>
            <a:r>
              <a:rPr kumimoji="1" lang="ja-JP" altLang="en-US" dirty="0"/>
              <a:t>外見では、わからないですよね。ですから</a:t>
            </a:r>
            <a:r>
              <a:rPr kumimoji="1" lang="ja-JP" altLang="en-US" dirty="0" smtClean="0"/>
              <a:t>、障害のある</a:t>
            </a:r>
            <a:r>
              <a:rPr kumimoji="1" lang="ja-JP" altLang="en-US" dirty="0"/>
              <a:t>ことに気付かれないことが多くあります。</a:t>
            </a:r>
          </a:p>
          <a:p>
            <a:r>
              <a:rPr kumimoji="1" lang="ja-JP" altLang="en-US" dirty="0"/>
              <a:t>聞こえ方は障害の程度によって個人差があります。補聴器で会話が可能な人もいますが、</a:t>
            </a:r>
          </a:p>
          <a:p>
            <a:r>
              <a:rPr kumimoji="1" lang="ja-JP" altLang="en-US" dirty="0"/>
              <a:t>うまく聞き取れないこともあります。</a:t>
            </a:r>
          </a:p>
          <a:p>
            <a:r>
              <a:rPr kumimoji="1" lang="ja-JP" altLang="en-US" b="1" dirty="0"/>
              <a:t>障害が先天性の場合、言語障害を伴うこともあります</a:t>
            </a:r>
            <a:r>
              <a:rPr kumimoji="1" lang="ja-JP" altLang="en-US" dirty="0"/>
              <a:t>。</a:t>
            </a:r>
          </a:p>
          <a:p>
            <a:r>
              <a:rPr kumimoji="1" lang="ja-JP" altLang="en-US" dirty="0" smtClean="0"/>
              <a:t>また、</a:t>
            </a:r>
            <a:r>
              <a:rPr kumimoji="1" lang="ja-JP" altLang="en-US" b="1" dirty="0" smtClean="0"/>
              <a:t>すべて</a:t>
            </a:r>
            <a:r>
              <a:rPr kumimoji="1" lang="ja-JP" altLang="en-US" b="1" dirty="0"/>
              <a:t>の人が手話ができるわけではありません</a:t>
            </a:r>
            <a:r>
              <a:rPr kumimoji="1" lang="ja-JP" altLang="en-US" dirty="0"/>
              <a:t>。</a:t>
            </a:r>
            <a:r>
              <a:rPr kumimoji="1" lang="ja-JP" altLang="en-US" b="1" u="sng" dirty="0"/>
              <a:t>口話や筆談などのコミュニケーションの方法</a:t>
            </a:r>
            <a:r>
              <a:rPr kumimoji="1" lang="ja-JP" altLang="en-US" dirty="0"/>
              <a:t>もあります。</a:t>
            </a:r>
          </a:p>
          <a:p>
            <a:r>
              <a:rPr kumimoji="1" lang="ja-JP" altLang="en-US" dirty="0"/>
              <a:t>聴導犬を使用している人もいます。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a:t>
            </a:r>
            <a:r>
              <a:rPr kumimoji="1" lang="ja-JP" altLang="ja-JP" sz="1200" kern="1200" dirty="0" err="1"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まずは、「声をかけて確認してみる」ということが必要</a:t>
            </a:r>
            <a:r>
              <a:rPr kumimoji="1" lang="ja-JP" altLang="ja-JP" sz="1200" kern="1200" dirty="0" smtClean="0">
                <a:solidFill>
                  <a:schemeClr val="tx1"/>
                </a:solidFill>
                <a:effectLst/>
                <a:latin typeface="+mn-lt"/>
                <a:ea typeface="+mn-ea"/>
                <a:cs typeface="+mn-cs"/>
              </a:rPr>
              <a:t>です。</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声をかけて、こちらの話すことを理解し、話していただくこともこちらが理解できれば、</a:t>
            </a:r>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あとはどんな支援が必要かを聞くだけ</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しかし、こちらの話すことは理解しているが、話していただけない、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またこちらの話すことを理解してもらえていない場合もあります。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そうした場合には、その方が落ち着いていればゆっくりと顔を見てコミュニケーションをしましょう。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聴覚障害の方であれば、マスクをしていては伝わりませんよ。</a:t>
            </a:r>
          </a:p>
          <a:p>
            <a:r>
              <a:rPr kumimoji="1" lang="ja-JP" altLang="ja-JP" sz="1200" kern="1200" dirty="0" smtClean="0">
                <a:solidFill>
                  <a:schemeClr val="tx1"/>
                </a:solidFill>
                <a:effectLst/>
                <a:latin typeface="+mn-lt"/>
                <a:ea typeface="+mn-ea"/>
                <a:cs typeface="+mn-cs"/>
              </a:rPr>
              <a:t>また、その方が混乱しているようであれば、こちらのお話しすることを理解していただくために、</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落ち着く環境をつくり、やさしく声をかけてみましょう。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声で伝わらなければ、書いたり、コミュニケーションツールを使ったりしてみます。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そして、「何をお手伝いしますか？」と伝えましょう。これが、接遇対応の第一歩です。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聴導犬は、聴覚に</a:t>
            </a:r>
            <a:r>
              <a:rPr kumimoji="1" lang="ja-JP" altLang="en-US" dirty="0" smtClean="0"/>
              <a:t>障害のある人</a:t>
            </a:r>
            <a:r>
              <a:rPr kumimoji="1" lang="ja-JP" altLang="en-US" dirty="0"/>
              <a:t>が「聞こえない情報」を伝えることを仕事にしています。</a:t>
            </a:r>
          </a:p>
          <a:p>
            <a:r>
              <a:rPr kumimoji="1" lang="ja-JP" altLang="en-US" dirty="0"/>
              <a:t>聴導犬は小型犬が多いためペットと間違えられることがありますが、聴導犬である表示をつけています。</a:t>
            </a:r>
          </a:p>
          <a:p>
            <a:r>
              <a:rPr kumimoji="1" lang="ja-JP" altLang="en-US" dirty="0"/>
              <a:t>犬は仕事をしていますので、声をかけたり、触ったりしてはいけません。犬のスペースを確保することも重要です。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a:t>
            </a:r>
            <a:r>
              <a:rPr kumimoji="1" lang="ja-JP" altLang="en-US" smtClean="0"/>
              <a:t>の障害のある人</a:t>
            </a:r>
            <a:r>
              <a:rPr kumimoji="1" lang="ja-JP" altLang="en-US" dirty="0" smtClean="0"/>
              <a:t>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また、認知症の症状のある人もいて、自分の行先がわからなくなるなどの場合もあります。</a:t>
            </a:r>
            <a:endParaRPr kumimoji="1" lang="ja-JP" altLang="en-US" sz="1200" b="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肢体不自由の人、車椅子を使用している人</a:t>
            </a:r>
            <a:r>
              <a:rPr kumimoji="1" lang="ja-JP" altLang="en-US" dirty="0"/>
              <a:t>です。</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p>
          <a:p>
            <a:r>
              <a:rPr kumimoji="1" lang="ja-JP" altLang="en-US" dirty="0"/>
              <a:t>移動をサポートする介助犬を使用している人もいます。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6.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0978661"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プログラム③</a:t>
            </a:r>
            <a:r>
              <a:rPr lang="ja-JP" altLang="en-US" sz="4000">
                <a:latin typeface="メイリオ" panose="020B0604030504040204" pitchFamily="50" charset="-128"/>
                <a:ea typeface="メイリオ" panose="020B0604030504040204" pitchFamily="50" charset="-128"/>
              </a:rPr>
              <a:t>　</a:t>
            </a:r>
            <a:r>
              <a:rPr lang="ja-JP" altLang="en-US" sz="4000">
                <a:latin typeface="メイリオ" panose="020B0604030504040204" pitchFamily="50" charset="-128"/>
                <a:ea typeface="メイリオ" panose="020B0604030504040204" pitchFamily="50" charset="-128"/>
              </a:rPr>
              <a:t>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507353"/>
            <a:ext cx="2322000" cy="1927260"/>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141828"/>
            <a:ext cx="8922673" cy="107721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386286" y="191185"/>
            <a:ext cx="1713977" cy="2337242"/>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41821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0" y="4220248"/>
            <a:ext cx="1338828" cy="369332"/>
          </a:xfrm>
          <a:prstGeom prst="rect">
            <a:avLst/>
          </a:prstGeom>
          <a:noFill/>
        </p:spPr>
        <p:txBody>
          <a:bodyPr wrap="none" rtlCol="0">
            <a:spAutoFit/>
          </a:bodyPr>
          <a:lstStyle/>
          <a:p>
            <a:r>
              <a:rPr kumimoji="1" lang="ja-JP" altLang="en-US" dirty="0"/>
              <a:t>手動車椅子</a:t>
            </a:r>
          </a:p>
        </p:txBody>
      </p:sp>
      <p:sp>
        <p:nvSpPr>
          <p:cNvPr id="3" name="テキスト ボックス 2"/>
          <p:cNvSpPr txBox="1"/>
          <p:nvPr/>
        </p:nvSpPr>
        <p:spPr>
          <a:xfrm>
            <a:off x="6122512" y="4220248"/>
            <a:ext cx="1338828" cy="369332"/>
          </a:xfrm>
          <a:prstGeom prst="rect">
            <a:avLst/>
          </a:prstGeom>
          <a:noFill/>
        </p:spPr>
        <p:txBody>
          <a:bodyPr wrap="none" rtlCol="0">
            <a:spAutoFit/>
          </a:bodyPr>
          <a:lstStyle/>
          <a:p>
            <a:r>
              <a:rPr kumimoji="1" lang="ja-JP" altLang="en-US" dirty="0"/>
              <a:t>電動車椅子</a:t>
            </a:r>
          </a:p>
        </p:txBody>
      </p:sp>
      <p:sp>
        <p:nvSpPr>
          <p:cNvPr id="11" name="テキスト ボックス 10"/>
          <p:cNvSpPr txBox="1"/>
          <p:nvPr/>
        </p:nvSpPr>
        <p:spPr>
          <a:xfrm>
            <a:off x="9085047" y="4220248"/>
            <a:ext cx="2031325" cy="369332"/>
          </a:xfrm>
          <a:prstGeom prst="rect">
            <a:avLst/>
          </a:prstGeom>
          <a:noFill/>
        </p:spPr>
        <p:txBody>
          <a:bodyPr wrap="none" rtlCol="0">
            <a:spAutoFit/>
          </a:bodyPr>
          <a:lstStyle/>
          <a:p>
            <a:r>
              <a:rPr kumimoji="1" lang="ja-JP" altLang="en-US" dirty="0"/>
              <a:t>リクライニング型</a:t>
            </a:r>
          </a:p>
        </p:txBody>
      </p:sp>
      <p:sp>
        <p:nvSpPr>
          <p:cNvPr id="12" name="テキスト ボックス 11"/>
          <p:cNvSpPr txBox="1"/>
          <p:nvPr/>
        </p:nvSpPr>
        <p:spPr>
          <a:xfrm>
            <a:off x="2620265" y="6256464"/>
            <a:ext cx="2262158" cy="369332"/>
          </a:xfrm>
          <a:prstGeom prst="rect">
            <a:avLst/>
          </a:prstGeom>
          <a:noFill/>
        </p:spPr>
        <p:txBody>
          <a:bodyPr wrap="none" rtlCol="0">
            <a:spAutoFit/>
          </a:bodyPr>
          <a:lstStyle/>
          <a:p>
            <a:r>
              <a:rPr kumimoji="1" lang="ja-JP" altLang="en-US" dirty="0"/>
              <a:t>チンコントロール型</a:t>
            </a:r>
          </a:p>
        </p:txBody>
      </p:sp>
      <p:sp>
        <p:nvSpPr>
          <p:cNvPr id="13" name="テキスト ボックス 12"/>
          <p:cNvSpPr txBox="1"/>
          <p:nvPr/>
        </p:nvSpPr>
        <p:spPr>
          <a:xfrm>
            <a:off x="5545431" y="6234484"/>
            <a:ext cx="2492990" cy="369332"/>
          </a:xfrm>
          <a:prstGeom prst="rect">
            <a:avLst/>
          </a:prstGeom>
          <a:noFill/>
        </p:spPr>
        <p:txBody>
          <a:bodyPr wrap="none" rtlCol="0">
            <a:spAutoFit/>
          </a:bodyPr>
          <a:lstStyle/>
          <a:p>
            <a:r>
              <a:rPr kumimoji="1" lang="ja-JP" altLang="en-US" dirty="0"/>
              <a:t>ハンドル形電動車椅子</a:t>
            </a:r>
          </a:p>
        </p:txBody>
      </p:sp>
      <p:sp>
        <p:nvSpPr>
          <p:cNvPr id="14" name="テキスト ボックス 13"/>
          <p:cNvSpPr txBox="1"/>
          <p:nvPr/>
        </p:nvSpPr>
        <p:spPr>
          <a:xfrm>
            <a:off x="9200462" y="6256464"/>
            <a:ext cx="1800493" cy="369332"/>
          </a:xfrm>
          <a:prstGeom prst="rect">
            <a:avLst/>
          </a:prstGeom>
          <a:noFill/>
        </p:spPr>
        <p:txBody>
          <a:bodyPr wrap="none" rtlCol="0">
            <a:spAutoFit/>
          </a:bodyPr>
          <a:lstStyle/>
          <a:p>
            <a:r>
              <a:rPr kumimoji="1" lang="ja-JP" altLang="en-US" dirty="0"/>
              <a:t>バギー型車椅子</a:t>
            </a:r>
          </a:p>
        </p:txBody>
      </p:sp>
      <p:pic>
        <p:nvPicPr>
          <p:cNvPr id="15" name="図 14"/>
          <p:cNvPicPr>
            <a:picLocks noChangeAspect="1"/>
          </p:cNvPicPr>
          <p:nvPr/>
        </p:nvPicPr>
        <p:blipFill>
          <a:blip r:embed="rId4"/>
          <a:stretch>
            <a:fillRect/>
          </a:stretch>
        </p:blipFill>
        <p:spPr>
          <a:xfrm>
            <a:off x="2803638" y="2515730"/>
            <a:ext cx="2101191" cy="1704518"/>
          </a:xfrm>
          <a:prstGeom prst="rect">
            <a:avLst/>
          </a:prstGeom>
        </p:spPr>
      </p:pic>
      <p:pic>
        <p:nvPicPr>
          <p:cNvPr id="16" name="図 15"/>
          <p:cNvPicPr>
            <a:picLocks noChangeAspect="1"/>
          </p:cNvPicPr>
          <p:nvPr/>
        </p:nvPicPr>
        <p:blipFill>
          <a:blip r:embed="rId5"/>
          <a:stretch>
            <a:fillRect/>
          </a:stretch>
        </p:blipFill>
        <p:spPr>
          <a:xfrm>
            <a:off x="5545431" y="2576297"/>
            <a:ext cx="2262818" cy="1658589"/>
          </a:xfrm>
          <a:prstGeom prst="rect">
            <a:avLst/>
          </a:prstGeom>
        </p:spPr>
      </p:pic>
      <p:pic>
        <p:nvPicPr>
          <p:cNvPr id="17" name="図 16"/>
          <p:cNvPicPr>
            <a:picLocks noChangeAspect="1"/>
          </p:cNvPicPr>
          <p:nvPr/>
        </p:nvPicPr>
        <p:blipFill>
          <a:blip r:embed="rId6"/>
          <a:stretch>
            <a:fillRect/>
          </a:stretch>
        </p:blipFill>
        <p:spPr>
          <a:xfrm>
            <a:off x="8932922" y="2357889"/>
            <a:ext cx="1808775" cy="1760815"/>
          </a:xfrm>
          <a:prstGeom prst="rect">
            <a:avLst/>
          </a:prstGeom>
        </p:spPr>
      </p:pic>
      <p:pic>
        <p:nvPicPr>
          <p:cNvPr id="18" name="図 17"/>
          <p:cNvPicPr>
            <a:picLocks noChangeAspect="1"/>
          </p:cNvPicPr>
          <p:nvPr/>
        </p:nvPicPr>
        <p:blipFill>
          <a:blip r:embed="rId7"/>
          <a:stretch>
            <a:fillRect/>
          </a:stretch>
        </p:blipFill>
        <p:spPr>
          <a:xfrm>
            <a:off x="3013702" y="4589581"/>
            <a:ext cx="1461015" cy="1704518"/>
          </a:xfrm>
          <a:prstGeom prst="rect">
            <a:avLst/>
          </a:prstGeom>
        </p:spPr>
      </p:pic>
      <p:pic>
        <p:nvPicPr>
          <p:cNvPr id="19" name="図 18"/>
          <p:cNvPicPr>
            <a:picLocks noChangeAspect="1"/>
          </p:cNvPicPr>
          <p:nvPr/>
        </p:nvPicPr>
        <p:blipFill>
          <a:blip r:embed="rId8"/>
          <a:stretch>
            <a:fillRect/>
          </a:stretch>
        </p:blipFill>
        <p:spPr>
          <a:xfrm>
            <a:off x="5929039" y="4668135"/>
            <a:ext cx="1532301" cy="1487794"/>
          </a:xfrm>
          <a:prstGeom prst="rect">
            <a:avLst/>
          </a:prstGeom>
        </p:spPr>
      </p:pic>
      <p:pic>
        <p:nvPicPr>
          <p:cNvPr id="20" name="図 19"/>
          <p:cNvPicPr>
            <a:picLocks noChangeAspect="1"/>
          </p:cNvPicPr>
          <p:nvPr/>
        </p:nvPicPr>
        <p:blipFill>
          <a:blip r:embed="rId9"/>
          <a:stretch>
            <a:fillRect/>
          </a:stretch>
        </p:blipFill>
        <p:spPr>
          <a:xfrm>
            <a:off x="9553988" y="4668135"/>
            <a:ext cx="1093440" cy="1456307"/>
          </a:xfrm>
          <a:prstGeom prst="rect">
            <a:avLst/>
          </a:prstGeom>
        </p:spPr>
      </p:pic>
      <p:sp>
        <p:nvSpPr>
          <p:cNvPr id="21"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1798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誘導用ブロックを頼りに歩いている場合、ブロック上に障害物があると危険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pic>
        <p:nvPicPr>
          <p:cNvPr id="4" name="図 3"/>
          <p:cNvPicPr>
            <a:picLocks noChangeAspect="1"/>
          </p:cNvPicPr>
          <p:nvPr/>
        </p:nvPicPr>
        <p:blipFill>
          <a:blip r:embed="rId4"/>
          <a:stretch>
            <a:fillRect/>
          </a:stretch>
        </p:blipFill>
        <p:spPr>
          <a:xfrm>
            <a:off x="1111443" y="4332338"/>
            <a:ext cx="1528762" cy="2372595"/>
          </a:xfrm>
          <a:prstGeom prst="rect">
            <a:avLst/>
          </a:prstGeom>
        </p:spPr>
      </p:pic>
      <p:sp>
        <p:nvSpPr>
          <p:cNvPr id="5" name="テキスト ボックス 4"/>
          <p:cNvSpPr txBox="1"/>
          <p:nvPr/>
        </p:nvSpPr>
        <p:spPr>
          <a:xfrm>
            <a:off x="3166927" y="5504604"/>
            <a:ext cx="8376011" cy="1107996"/>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☜白杖ＳＯＳシグナル</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視覚障害者が周囲に助けを求めて、白杖を頭上</a:t>
            </a:r>
            <a:r>
              <a:rPr lang="en-US" altLang="ja-JP" dirty="0">
                <a:latin typeface="メイリオ" panose="020B0604030504040204" pitchFamily="50" charset="-128"/>
                <a:ea typeface="メイリオ" panose="020B0604030504040204" pitchFamily="50" charset="-128"/>
              </a:rPr>
              <a:t>50cm</a:t>
            </a:r>
            <a:r>
              <a:rPr lang="ja-JP" altLang="en-US" dirty="0">
                <a:latin typeface="メイリオ" panose="020B0604030504040204" pitchFamily="50" charset="-128"/>
                <a:ea typeface="メイリオ" panose="020B0604030504040204" pitchFamily="50" charset="-128"/>
              </a:rPr>
              <a:t>提示に掲げて意思表示</a:t>
            </a:r>
          </a:p>
          <a:p>
            <a:r>
              <a:rPr lang="ja-JP" altLang="en-US" dirty="0">
                <a:latin typeface="メイリオ" panose="020B0604030504040204" pitchFamily="50" charset="-128"/>
                <a:ea typeface="メイリオ" panose="020B0604030504040204" pitchFamily="50" charset="-128"/>
              </a:rPr>
              <a:t>　を</a:t>
            </a:r>
            <a:r>
              <a:rPr kumimoji="1" lang="ja-JP" altLang="en-US" dirty="0">
                <a:latin typeface="メイリオ" panose="020B0604030504040204" pitchFamily="50" charset="-128"/>
                <a:ea typeface="メイリオ" panose="020B0604030504040204" pitchFamily="50" charset="-128"/>
              </a:rPr>
              <a:t>行う場合があります。</a:t>
            </a:r>
          </a:p>
        </p:txBody>
      </p:sp>
    </p:spTree>
    <p:extLst>
      <p:ext uri="{BB962C8B-B14F-4D97-AF65-F5344CB8AC3E}">
        <p14:creationId xmlns:p14="http://schemas.microsoft.com/office/powerpoint/2010/main" val="107860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smtClean="0">
                <a:latin typeface="メイリオ" panose="020B0604030504040204" pitchFamily="50" charset="-128"/>
                <a:ea typeface="メイリオ" panose="020B0604030504040204" pitchFamily="50" charset="-128"/>
              </a:rPr>
              <a:t>を優先席付近や</a:t>
            </a:r>
            <a:r>
              <a:rPr lang="ja-JP" altLang="en-US" sz="3200" dirty="0" smtClean="0">
                <a:latin typeface="メイリオ" panose="020B0604030504040204" pitchFamily="50" charset="-128"/>
                <a:ea typeface="メイリオ" panose="020B0604030504040204" pitchFamily="50" charset="-128"/>
              </a:rPr>
              <a:t>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84"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71"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2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03"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51"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78"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認知症の症状のある人もいる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17"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399"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25"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65"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66"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67"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68"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a:t>
            </a: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627331" y="2356033"/>
            <a:ext cx="2435366" cy="3320954"/>
          </a:xfrm>
          <a:prstGeom prst="rect">
            <a:avLst/>
          </a:prstGeom>
        </p:spPr>
      </p:pic>
      <p:sp>
        <p:nvSpPr>
          <p:cNvPr id="7" name="テキスト ボックス 6"/>
          <p:cNvSpPr txBox="1"/>
          <p:nvPr/>
        </p:nvSpPr>
        <p:spPr>
          <a:xfrm>
            <a:off x="2690987" y="1954796"/>
            <a:ext cx="90798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6" cy="3320954"/>
          </a:xfrm>
          <a:prstGeom prst="rect">
            <a:avLst/>
          </a:prstGeom>
        </p:spPr>
      </p:pic>
      <p:sp>
        <p:nvSpPr>
          <p:cNvPr id="7" name="テキスト ボックス 6"/>
          <p:cNvSpPr txBox="1"/>
          <p:nvPr/>
        </p:nvSpPr>
        <p:spPr>
          <a:xfrm>
            <a:off x="2690987" y="540333"/>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車椅子での移動、車椅子からの移乗にはスペースが必要</a:t>
            </a:r>
          </a:p>
        </p:txBody>
      </p:sp>
    </p:spTree>
    <p:extLst>
      <p:ext uri="{BB962C8B-B14F-4D97-AF65-F5344CB8AC3E}">
        <p14:creationId xmlns:p14="http://schemas.microsoft.com/office/powerpoint/2010/main" val="6459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5961</Words>
  <PresentationFormat>ワイド画面</PresentationFormat>
  <Paragraphs>558</Paragraphs>
  <Slides>43</Slides>
  <Notes>43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43</vt:i4>
      </vt:variant>
    </vt:vector>
  </HeadingPairs>
  <TitlesOfParts>
    <vt:vector size="51"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2019-03-22T04:35:33Z</cp:lastPrinted>
  <dcterms:created xsi:type="dcterms:W3CDTF">2018-11-20T04:27:33Z</dcterms:created>
  <dcterms:modified xsi:type="dcterms:W3CDTF">2019-04-10T03:13:51Z</dcterms:modified>
</cp:coreProperties>
</file>