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256" r:id="rId3"/>
    <p:sldId id="304" r:id="rId4"/>
    <p:sldId id="272" r:id="rId5"/>
    <p:sldId id="325" r:id="rId6"/>
    <p:sldId id="305" r:id="rId7"/>
    <p:sldId id="326" r:id="rId8"/>
    <p:sldId id="316" r:id="rId9"/>
    <p:sldId id="317" r:id="rId10"/>
    <p:sldId id="306" r:id="rId11"/>
    <p:sldId id="285" r:id="rId12"/>
    <p:sldId id="308" r:id="rId13"/>
    <p:sldId id="318" r:id="rId14"/>
    <p:sldId id="319" r:id="rId15"/>
    <p:sldId id="291" r:id="rId16"/>
    <p:sldId id="320" r:id="rId17"/>
    <p:sldId id="309" r:id="rId18"/>
    <p:sldId id="327" r:id="rId19"/>
    <p:sldId id="310" r:id="rId20"/>
    <p:sldId id="322" r:id="rId21"/>
    <p:sldId id="311" r:id="rId22"/>
    <p:sldId id="298" r:id="rId23"/>
    <p:sldId id="323" r:id="rId24"/>
    <p:sldId id="312" r:id="rId25"/>
    <p:sldId id="301" r:id="rId26"/>
    <p:sldId id="313" r:id="rId27"/>
    <p:sldId id="324" r:id="rId28"/>
    <p:sldId id="328" r:id="rId29"/>
    <p:sldId id="302" r:id="rId30"/>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53801" autoAdjust="0"/>
  </p:normalViewPr>
  <p:slideViewPr>
    <p:cSldViewPr snapToGrid="0">
      <p:cViewPr varScale="1">
        <p:scale>
          <a:sx n="55" d="100"/>
          <a:sy n="55" d="100"/>
        </p:scale>
        <p:origin x="9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DEB9D42-57E0-46AE-B3FC-7E35F8B5010E}" type="datetimeFigureOut">
              <a:rPr kumimoji="1" lang="ja-JP" altLang="en-US" smtClean="0"/>
              <a:t>2019/4/4</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1D76199E-8AD4-4737-94DC-FC2D999A0546}" type="slidenum">
              <a:rPr kumimoji="1" lang="ja-JP" altLang="en-US" smtClean="0"/>
              <a:t>‹#›</a:t>
            </a:fld>
            <a:endParaRPr kumimoji="1" lang="ja-JP" altLang="en-US"/>
          </a:p>
        </p:txBody>
      </p:sp>
    </p:spTree>
    <p:extLst>
      <p:ext uri="{BB962C8B-B14F-4D97-AF65-F5344CB8AC3E}">
        <p14:creationId xmlns:p14="http://schemas.microsoft.com/office/powerpoint/2010/main" val="19821219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a:t>
            </a:r>
            <a:r>
              <a:rPr kumimoji="1" lang="ja-JP" altLang="ja-JP" sz="1200" kern="1200" dirty="0" smtClean="0">
                <a:solidFill>
                  <a:schemeClr val="tx1"/>
                </a:solidFill>
                <a:effectLst/>
                <a:latin typeface="+mn-lt"/>
                <a:ea typeface="+mn-ea"/>
                <a:cs typeface="+mn-cs"/>
              </a:rPr>
              <a:t>講師の自己紹介</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　●旅客船における接遇の場面などの</a:t>
            </a:r>
            <a:r>
              <a:rPr kumimoji="1" lang="ja-JP" altLang="ja-JP" sz="1200" kern="1200" dirty="0" smtClean="0">
                <a:solidFill>
                  <a:schemeClr val="tx1"/>
                </a:solidFill>
                <a:effectLst/>
                <a:latin typeface="+mn-lt"/>
                <a:ea typeface="+mn-ea"/>
                <a:cs typeface="+mn-cs"/>
              </a:rPr>
              <a:t>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3524180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乗下船、船内の際</a:t>
            </a:r>
            <a:r>
              <a:rPr kumimoji="1" lang="ja-JP" altLang="ja-JP" sz="1200" kern="1200" dirty="0" smtClean="0">
                <a:solidFill>
                  <a:schemeClr val="tx1"/>
                </a:solidFill>
                <a:effectLst/>
                <a:latin typeface="+mn-lt"/>
                <a:ea typeface="+mn-ea"/>
                <a:cs typeface="+mn-cs"/>
              </a:rPr>
              <a:t>には、必要な支援を確認します。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スロープやリフトを使用する場合、時間がかかることなどを予めお伝えしておくことが重要です。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揺れに注意しながら利用者と自身の安全を確保し、声をかけながら支援を行いましょう。</a:t>
            </a:r>
          </a:p>
          <a:p>
            <a:r>
              <a:rPr kumimoji="1" lang="ja-JP" altLang="ja-JP" sz="1200" kern="1200" dirty="0" smtClean="0">
                <a:solidFill>
                  <a:schemeClr val="tx1"/>
                </a:solidFill>
                <a:effectLst/>
                <a:latin typeface="+mn-lt"/>
                <a:ea typeface="+mn-ea"/>
                <a:cs typeface="+mn-cs"/>
              </a:rPr>
              <a:t>円滑な利用に適した構造でない場合は、事情を説明し、本人の意向を確認の上、</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必要に応じた支援を行いましょう。</a:t>
            </a:r>
            <a:endParaRPr kumimoji="1" lang="ja-JP" altLang="en-US" sz="1200"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陸上係員と船内係員とが連携して</a:t>
            </a:r>
            <a:r>
              <a:rPr kumimoji="1" lang="ja-JP" altLang="en-US" sz="1200" kern="1200" dirty="0" smtClean="0">
                <a:solidFill>
                  <a:schemeClr val="tx1"/>
                </a:solidFill>
                <a:effectLst/>
                <a:latin typeface="+mn-lt"/>
                <a:ea typeface="+mn-ea"/>
                <a:cs typeface="+mn-cs"/>
              </a:rPr>
              <a:t>対応します。</a:t>
            </a: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船内</a:t>
            </a:r>
            <a:r>
              <a:rPr kumimoji="1" lang="ja-JP" altLang="ja-JP" sz="1200" kern="1200" dirty="0" smtClean="0">
                <a:solidFill>
                  <a:schemeClr val="tx1"/>
                </a:solidFill>
                <a:effectLst/>
                <a:latin typeface="+mn-lt"/>
                <a:ea typeface="+mn-ea"/>
                <a:cs typeface="+mn-cs"/>
              </a:rPr>
              <a:t>では、利用者の意向を確認し、</a:t>
            </a:r>
            <a:r>
              <a:rPr kumimoji="1" lang="ja-JP" altLang="en-US" sz="1200" kern="1200" dirty="0" smtClean="0">
                <a:solidFill>
                  <a:schemeClr val="tx1"/>
                </a:solidFill>
                <a:effectLst/>
                <a:latin typeface="+mn-lt"/>
                <a:ea typeface="+mn-ea"/>
                <a:cs typeface="+mn-cs"/>
              </a:rPr>
              <a:t>移動支援を行います。</a:t>
            </a:r>
          </a:p>
          <a:p>
            <a:r>
              <a:rPr kumimoji="1" lang="ja-JP" altLang="ja-JP" sz="1200" kern="1200" dirty="0" smtClean="0">
                <a:solidFill>
                  <a:schemeClr val="tx1"/>
                </a:solidFill>
                <a:effectLst/>
                <a:latin typeface="+mn-lt"/>
                <a:ea typeface="+mn-ea"/>
                <a:cs typeface="+mn-cs"/>
              </a:rPr>
              <a:t>車椅子スペースがある場合は、ブレーキをかけ固定します。必要に応じて移乗支援を行いましょう。</a:t>
            </a: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10</a:t>
            </a:fld>
            <a:endParaRPr kumimoji="1" lang="ja-JP" altLang="en-US"/>
          </a:p>
        </p:txBody>
      </p:sp>
    </p:spTree>
    <p:extLst>
      <p:ext uri="{BB962C8B-B14F-4D97-AF65-F5344CB8AC3E}">
        <p14:creationId xmlns:p14="http://schemas.microsoft.com/office/powerpoint/2010/main" val="2873299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視覚障害者</a:t>
            </a:r>
            <a:r>
              <a:rPr kumimoji="1" lang="ja-JP" altLang="en-US" dirty="0" smtClean="0"/>
              <a:t>は、文字情報や周囲の様子が見えない、見えにくいなどの状況があります。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11</a:t>
            </a:fld>
            <a:endParaRPr kumimoji="1" lang="ja-JP" altLang="en-US"/>
          </a:p>
        </p:txBody>
      </p:sp>
    </p:spTree>
    <p:extLst>
      <p:ext uri="{BB962C8B-B14F-4D97-AF65-F5344CB8AC3E}">
        <p14:creationId xmlns:p14="http://schemas.microsoft.com/office/powerpoint/2010/main" val="289684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には、盲導犬を使用しているのかなどを確認する必要があります。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設備や係員の配置状況</a:t>
            </a:r>
            <a:r>
              <a:rPr kumimoji="1" lang="ja-JP" altLang="ja-JP" sz="1200" kern="1200" dirty="0" smtClean="0">
                <a:solidFill>
                  <a:schemeClr val="tx1"/>
                </a:solidFill>
                <a:effectLst/>
                <a:latin typeface="+mn-lt"/>
                <a:ea typeface="+mn-ea"/>
                <a:cs typeface="+mn-cs"/>
              </a:rPr>
              <a:t>について予め具体的に説明をします。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支援の要否を確認し、</a:t>
            </a:r>
            <a:r>
              <a:rPr kumimoji="1" lang="ja-JP" altLang="en-US" sz="1200" b="1" kern="1200" dirty="0" smtClean="0">
                <a:solidFill>
                  <a:schemeClr val="tx1"/>
                </a:solidFill>
                <a:effectLst/>
                <a:latin typeface="+mn-lt"/>
                <a:ea typeface="+mn-ea"/>
                <a:cs typeface="+mn-cs"/>
              </a:rPr>
              <a:t>陸上係員と船内係員で情報を共有</a:t>
            </a:r>
            <a:r>
              <a:rPr kumimoji="1" lang="ja-JP" altLang="en-US" sz="1200" kern="1200" dirty="0" smtClean="0">
                <a:solidFill>
                  <a:schemeClr val="tx1"/>
                </a:solidFill>
                <a:effectLst/>
                <a:latin typeface="+mn-lt"/>
                <a:ea typeface="+mn-ea"/>
                <a:cs typeface="+mn-cs"/>
              </a:rPr>
              <a:t>して移動支援を行います。</a:t>
            </a:r>
          </a:p>
          <a:p>
            <a:endParaRPr kumimoji="1" lang="ja-JP" altLang="ja-JP" sz="1200" kern="1200" dirty="0" smtClean="0">
              <a:solidFill>
                <a:schemeClr val="tx1"/>
              </a:solidFill>
              <a:effectLst/>
              <a:latin typeface="+mn-lt"/>
              <a:ea typeface="+mn-ea"/>
              <a:cs typeface="+mn-cs"/>
            </a:endParaRPr>
          </a:p>
          <a:p>
            <a:r>
              <a:rPr kumimoji="1" lang="ja-JP" altLang="en-US" sz="1200" b="1" u="sng" kern="1200" dirty="0" smtClean="0">
                <a:solidFill>
                  <a:schemeClr val="tx1"/>
                </a:solidFill>
                <a:effectLst/>
                <a:latin typeface="+mn-lt"/>
                <a:ea typeface="+mn-ea"/>
                <a:cs typeface="+mn-cs"/>
              </a:rPr>
              <a:t>チケット購入時には、</a:t>
            </a:r>
            <a:r>
              <a:rPr kumimoji="1" lang="ja-JP" altLang="ja-JP" sz="1200" b="0" u="none" kern="1200" dirty="0" smtClean="0">
                <a:solidFill>
                  <a:schemeClr val="tx1"/>
                </a:solidFill>
                <a:effectLst/>
                <a:latin typeface="+mn-lt"/>
                <a:ea typeface="+mn-ea"/>
                <a:cs typeface="+mn-cs"/>
              </a:rPr>
              <a:t>目的地の確認、金銭の授受は正確に</a:t>
            </a:r>
            <a:r>
              <a:rPr kumimoji="1" lang="ja-JP" altLang="ja-JP" sz="1200" kern="1200" dirty="0" smtClean="0">
                <a:solidFill>
                  <a:schemeClr val="tx1"/>
                </a:solidFill>
                <a:effectLst/>
                <a:latin typeface="+mn-lt"/>
                <a:ea typeface="+mn-ea"/>
                <a:cs typeface="+mn-cs"/>
              </a:rPr>
              <a:t>行います。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つり銭は金種ごとに確認して手渡しましょう。</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自動券売機などで自身で</a:t>
            </a:r>
            <a:r>
              <a:rPr kumimoji="1" lang="ja-JP" altLang="ja-JP" sz="1200" kern="1200" dirty="0" smtClean="0">
                <a:solidFill>
                  <a:schemeClr val="tx1"/>
                </a:solidFill>
                <a:effectLst/>
                <a:latin typeface="+mn-lt"/>
                <a:ea typeface="+mn-ea"/>
                <a:cs typeface="+mn-cs"/>
              </a:rPr>
              <a:t>購入を希望された場合には、画面の内容を説明し、テンキーなどに手を誘導します。</a:t>
            </a:r>
            <a:endParaRPr kumimoji="1" lang="ja-JP" altLang="en-US" sz="120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天候に応じて補完港に到着する可能性がある場合は、事前に詳細に説明をしておきましょう。</a:t>
            </a:r>
          </a:p>
          <a:p>
            <a:endParaRPr lang="ja-JP" altLang="en-US" sz="1200" b="0"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12</a:t>
            </a:fld>
            <a:endParaRPr kumimoji="1" lang="ja-JP" altLang="en-US"/>
          </a:p>
        </p:txBody>
      </p:sp>
    </p:spTree>
    <p:extLst>
      <p:ext uri="{BB962C8B-B14F-4D97-AF65-F5344CB8AC3E}">
        <p14:creationId xmlns:p14="http://schemas.microsoft.com/office/powerpoint/2010/main" val="2453055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ターミナルでの待合・移動</a:t>
            </a:r>
            <a:r>
              <a:rPr kumimoji="1" lang="ja-JP" altLang="ja-JP" sz="1200" kern="1200" dirty="0" smtClean="0">
                <a:solidFill>
                  <a:schemeClr val="tx1"/>
                </a:solidFill>
                <a:effectLst/>
                <a:latin typeface="+mn-lt"/>
                <a:ea typeface="+mn-ea"/>
                <a:cs typeface="+mn-cs"/>
              </a:rPr>
              <a:t>における支援です。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移動支援を希望された場合には、階段、エレベーターなど何を使うのかなど</a:t>
            </a:r>
            <a:r>
              <a:rPr kumimoji="1" lang="ja-JP" altLang="ja-JP" sz="1200" b="1" u="sng" kern="1200" dirty="0" smtClean="0">
                <a:solidFill>
                  <a:schemeClr val="tx1"/>
                </a:solidFill>
                <a:effectLst/>
                <a:latin typeface="+mn-lt"/>
                <a:ea typeface="+mn-ea"/>
                <a:cs typeface="+mn-cs"/>
              </a:rPr>
              <a:t>ルートを確認</a:t>
            </a:r>
            <a:r>
              <a:rPr kumimoji="1" lang="ja-JP" altLang="ja-JP" sz="1200" kern="1200" dirty="0" smtClean="0">
                <a:solidFill>
                  <a:schemeClr val="tx1"/>
                </a:solidFill>
                <a:effectLst/>
                <a:latin typeface="+mn-lt"/>
                <a:ea typeface="+mn-ea"/>
                <a:cs typeface="+mn-cs"/>
              </a:rPr>
              <a:t>し誘導します。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トイレまでの誘導</a:t>
            </a:r>
            <a:r>
              <a:rPr kumimoji="1" lang="ja-JP" altLang="ja-JP" sz="1200" kern="1200" dirty="0" smtClean="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乗下船時、船内における支援</a:t>
            </a:r>
            <a:r>
              <a:rPr kumimoji="1" lang="ja-JP" altLang="ja-JP" sz="1200" kern="1200" dirty="0" smtClean="0">
                <a:solidFill>
                  <a:schemeClr val="tx1"/>
                </a:solidFill>
                <a:effectLst/>
                <a:latin typeface="+mn-lt"/>
                <a:ea typeface="+mn-ea"/>
                <a:cs typeface="+mn-cs"/>
              </a:rPr>
              <a:t>です。移動に困難な様子が見られる場合には、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声をかけ、支援の要否を確認します。支援が必要であれば、利用者にお断りした上で、</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手すりや、座席の位置に手を誘導して場所の確認をしたり、支援者の腕等を触っていただき誘導します。</a:t>
            </a:r>
            <a:endParaRPr kumimoji="1" lang="ja-JP" altLang="en-US" sz="1200" kern="1200" dirty="0" smtClean="0">
              <a:solidFill>
                <a:schemeClr val="tx1"/>
              </a:solidFill>
              <a:effectLst/>
              <a:latin typeface="+mn-lt"/>
              <a:ea typeface="+mn-ea"/>
              <a:cs typeface="+mn-cs"/>
            </a:endParaRPr>
          </a:p>
          <a:p>
            <a:r>
              <a:rPr kumimoji="1" lang="ja-JP" altLang="en-US" sz="1200" b="1" kern="1200" dirty="0" smtClean="0">
                <a:solidFill>
                  <a:schemeClr val="tx1"/>
                </a:solidFill>
                <a:effectLst/>
                <a:latin typeface="+mn-lt"/>
                <a:ea typeface="+mn-ea"/>
                <a:cs typeface="+mn-cs"/>
              </a:rPr>
              <a:t>陸上係員と船内係員で情報共有</a:t>
            </a:r>
            <a:r>
              <a:rPr kumimoji="1" lang="ja-JP" altLang="en-US" sz="1200" kern="1200" dirty="0" smtClean="0">
                <a:solidFill>
                  <a:schemeClr val="tx1"/>
                </a:solidFill>
                <a:effectLst/>
                <a:latin typeface="+mn-lt"/>
                <a:ea typeface="+mn-ea"/>
                <a:cs typeface="+mn-cs"/>
              </a:rPr>
              <a:t>をして移動支援を行います。</a:t>
            </a:r>
            <a:endParaRPr kumimoji="1" lang="ja-JP"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乗下船時や甲板等での移動の際は、転落の危険性が伴います。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もしも</a:t>
            </a:r>
            <a:r>
              <a:rPr kumimoji="1" lang="ja-JP" altLang="ja-JP" sz="1200" b="1" u="sng" kern="1200" dirty="0" smtClean="0">
                <a:solidFill>
                  <a:schemeClr val="tx1"/>
                </a:solidFill>
                <a:effectLst/>
                <a:latin typeface="+mn-lt"/>
                <a:ea typeface="+mn-ea"/>
                <a:cs typeface="+mn-cs"/>
              </a:rPr>
              <a:t>転落の危険性を感じた場合には、ただちに「白杖の人止まれ！」</a:t>
            </a:r>
            <a:r>
              <a:rPr kumimoji="1" lang="ja-JP" altLang="ja-JP" sz="1200" kern="1200" dirty="0" smtClean="0">
                <a:solidFill>
                  <a:schemeClr val="tx1"/>
                </a:solidFill>
                <a:effectLst/>
                <a:latin typeface="+mn-lt"/>
                <a:ea typeface="+mn-ea"/>
                <a:cs typeface="+mn-cs"/>
              </a:rPr>
              <a:t>などと大きな声で注意喚起しましょう。</a:t>
            </a:r>
          </a:p>
          <a:p>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また、</a:t>
            </a:r>
            <a:r>
              <a:rPr kumimoji="1" lang="ja-JP" altLang="ja-JP" sz="1200" kern="1200" dirty="0" smtClean="0">
                <a:solidFill>
                  <a:schemeClr val="tx1"/>
                </a:solidFill>
                <a:effectLst/>
                <a:latin typeface="+mn-lt"/>
                <a:ea typeface="+mn-ea"/>
                <a:cs typeface="+mn-cs"/>
              </a:rPr>
              <a:t>支援は必要ないと申し出があっても見守ることが重要です。</a:t>
            </a:r>
            <a:endParaRPr lang="ja-JP" altLang="en-US" sz="1200" b="0"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13</a:t>
            </a:fld>
            <a:endParaRPr kumimoji="1" lang="ja-JP" altLang="en-US"/>
          </a:p>
        </p:txBody>
      </p:sp>
    </p:spTree>
    <p:extLst>
      <p:ext uri="{BB962C8B-B14F-4D97-AF65-F5344CB8AC3E}">
        <p14:creationId xmlns:p14="http://schemas.microsoft.com/office/powerpoint/2010/main" val="153123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トイレまでの誘導</a:t>
            </a:r>
            <a:r>
              <a:rPr kumimoji="1" lang="ja-JP" altLang="ja-JP" sz="1200" kern="1200" dirty="0" smtClean="0">
                <a:solidFill>
                  <a:schemeClr val="tx1"/>
                </a:solidFill>
                <a:effectLst/>
                <a:latin typeface="+mn-lt"/>
                <a:ea typeface="+mn-ea"/>
                <a:cs typeface="+mn-cs"/>
              </a:rPr>
              <a:t>を希望された場合、トイレ内までの誘導が必要かなどを確認して支援します。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視覚障害者は音声情報が頼り</a:t>
            </a:r>
            <a:r>
              <a:rPr kumimoji="1" lang="ja-JP" altLang="ja-JP" sz="1200" kern="1200" dirty="0" smtClean="0">
                <a:solidFill>
                  <a:schemeClr val="tx1"/>
                </a:solidFill>
                <a:effectLst/>
                <a:latin typeface="+mn-lt"/>
                <a:ea typeface="+mn-ea"/>
                <a:cs typeface="+mn-cs"/>
              </a:rPr>
              <a:t>です。</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運航に係る情報について音声情報がない場合</a:t>
            </a:r>
            <a:r>
              <a:rPr kumimoji="1" lang="ja-JP" altLang="ja-JP" sz="1200" kern="1200" dirty="0" smtClean="0">
                <a:solidFill>
                  <a:schemeClr val="tx1"/>
                </a:solidFill>
                <a:effectLst/>
                <a:latin typeface="+mn-lt"/>
                <a:ea typeface="+mn-ea"/>
                <a:cs typeface="+mn-cs"/>
              </a:rPr>
              <a:t>には、随時説明や注意喚起が必要です。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1" u="sng" kern="1200" dirty="0" smtClean="0">
                <a:solidFill>
                  <a:schemeClr val="tx1"/>
                </a:solidFill>
                <a:effectLst/>
                <a:latin typeface="+mn-lt"/>
                <a:ea typeface="+mn-ea"/>
                <a:cs typeface="+mn-cs"/>
              </a:rPr>
              <a:t>色覚に異常がある人</a:t>
            </a:r>
            <a:r>
              <a:rPr kumimoji="1" lang="ja-JP" altLang="ja-JP" sz="1200" kern="1200" dirty="0" smtClean="0">
                <a:solidFill>
                  <a:schemeClr val="tx1"/>
                </a:solidFill>
                <a:effectLst/>
                <a:latin typeface="+mn-lt"/>
                <a:ea typeface="+mn-ea"/>
                <a:cs typeface="+mn-cs"/>
              </a:rPr>
              <a:t>もいます。色別で情報表示をしていてわからないなどの支援を求められた場合には、</a:t>
            </a:r>
            <a:endParaRPr kumimoji="1" lang="ja-JP" alt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情報を提供しましょう。</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lang="ja-JP" altLang="en-US" sz="1200" b="0" dirty="0" smtClean="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14</a:t>
            </a:fld>
            <a:endParaRPr kumimoji="1" lang="ja-JP" altLang="en-US"/>
          </a:p>
        </p:txBody>
      </p:sp>
    </p:spTree>
    <p:extLst>
      <p:ext uri="{BB962C8B-B14F-4D97-AF65-F5344CB8AC3E}">
        <p14:creationId xmlns:p14="http://schemas.microsoft.com/office/powerpoint/2010/main" val="1451416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聴覚障害者、言語障害者</a:t>
            </a:r>
            <a:r>
              <a:rPr kumimoji="1" lang="ja-JP" altLang="ja-JP" sz="1200" kern="1200" dirty="0" smtClean="0">
                <a:solidFill>
                  <a:schemeClr val="tx1"/>
                </a:solidFill>
                <a:effectLst/>
                <a:latin typeface="+mn-lt"/>
                <a:ea typeface="+mn-ea"/>
                <a:cs typeface="+mn-cs"/>
              </a:rPr>
              <a:t>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声が聞こえない、聞こえにくい、自分の要求が伝えられないなどの状況があります。</a:t>
            </a: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15</a:t>
            </a:fld>
            <a:endParaRPr kumimoji="1" lang="ja-JP" altLang="en-US"/>
          </a:p>
        </p:txBody>
      </p:sp>
    </p:spTree>
    <p:extLst>
      <p:ext uri="{BB962C8B-B14F-4D97-AF65-F5344CB8AC3E}">
        <p14:creationId xmlns:p14="http://schemas.microsoft.com/office/powerpoint/2010/main" val="955363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などにおいては、聴導犬を使用しているのかなどを確認する必要があります。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ただし、音声では伝わらないため、予約時にはファックスやインターネット、窓口では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筆談等による対応ができるようにしておくことが重要です。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窓口では、聞こえない様子の場合には、その人の視界に入り、</a:t>
            </a:r>
            <a:r>
              <a:rPr kumimoji="1" lang="ja-JP" altLang="ja-JP" sz="1200" b="1" u="sng" kern="1200" dirty="0" smtClean="0">
                <a:solidFill>
                  <a:schemeClr val="tx1"/>
                </a:solidFill>
                <a:effectLst/>
                <a:latin typeface="+mn-lt"/>
                <a:ea typeface="+mn-ea"/>
                <a:cs typeface="+mn-cs"/>
              </a:rPr>
              <a:t>口の動きがわかるように話します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問いかけが分からない場合には</a:t>
            </a:r>
            <a:r>
              <a:rPr kumimoji="1" lang="ja-JP" altLang="ja-JP" sz="1200" b="1" u="sng" kern="1200" dirty="0" smtClean="0">
                <a:solidFill>
                  <a:schemeClr val="tx1"/>
                </a:solidFill>
                <a:effectLst/>
                <a:latin typeface="+mn-lt"/>
                <a:ea typeface="+mn-ea"/>
                <a:cs typeface="+mn-cs"/>
              </a:rPr>
              <a:t>筆談</a:t>
            </a:r>
            <a:r>
              <a:rPr kumimoji="1" lang="ja-JP" altLang="ja-JP" sz="1200" kern="1200" dirty="0" smtClean="0">
                <a:solidFill>
                  <a:schemeClr val="tx1"/>
                </a:solidFill>
                <a:effectLst/>
                <a:latin typeface="+mn-lt"/>
                <a:ea typeface="+mn-ea"/>
                <a:cs typeface="+mn-cs"/>
              </a:rPr>
              <a:t>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利用方法、運賃や、運航状況など、</a:t>
            </a:r>
            <a:r>
              <a:rPr kumimoji="1" lang="ja-JP" altLang="ja-JP" sz="1200" b="1" u="sng" kern="1200" dirty="0" smtClean="0">
                <a:solidFill>
                  <a:schemeClr val="tx1"/>
                </a:solidFill>
                <a:effectLst/>
                <a:latin typeface="+mn-lt"/>
                <a:ea typeface="+mn-ea"/>
                <a:cs typeface="+mn-cs"/>
              </a:rPr>
              <a:t>目視で情報を把握できる</a:t>
            </a:r>
            <a:r>
              <a:rPr kumimoji="1" lang="ja-JP" altLang="en-US" sz="1200" b="1" u="sng" kern="1200" dirty="0" smtClean="0">
                <a:solidFill>
                  <a:schemeClr val="tx1"/>
                </a:solidFill>
                <a:effectLst/>
                <a:latin typeface="+mn-lt"/>
                <a:ea typeface="+mn-ea"/>
                <a:cs typeface="+mn-cs"/>
              </a:rPr>
              <a:t>準備</a:t>
            </a:r>
            <a:r>
              <a:rPr kumimoji="1" lang="ja-JP" altLang="en-US" sz="1200" b="0" u="none" kern="1200" dirty="0" smtClean="0">
                <a:solidFill>
                  <a:schemeClr val="tx1"/>
                </a:solidFill>
                <a:effectLst/>
                <a:latin typeface="+mn-lt"/>
                <a:ea typeface="+mn-ea"/>
                <a:cs typeface="+mn-cs"/>
              </a:rPr>
              <a:t>を</a:t>
            </a:r>
            <a:r>
              <a:rPr kumimoji="1" lang="ja-JP" altLang="ja-JP" sz="1200" kern="1200" dirty="0" smtClean="0">
                <a:solidFill>
                  <a:schemeClr val="tx1"/>
                </a:solidFill>
                <a:effectLst/>
                <a:latin typeface="+mn-lt"/>
                <a:ea typeface="+mn-ea"/>
                <a:cs typeface="+mn-cs"/>
              </a:rPr>
              <a:t>しておくことが重要です。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設備や係員の配置状況</a:t>
            </a:r>
            <a:r>
              <a:rPr kumimoji="1" lang="ja-JP" altLang="ja-JP" sz="1200" kern="1200" dirty="0" smtClean="0">
                <a:solidFill>
                  <a:schemeClr val="tx1"/>
                </a:solidFill>
                <a:effectLst/>
                <a:latin typeface="+mn-lt"/>
                <a:ea typeface="+mn-ea"/>
                <a:cs typeface="+mn-cs"/>
              </a:rPr>
              <a:t>について予め具体的に説明をします。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ターミナル内のエレベーター</a:t>
            </a:r>
            <a:r>
              <a:rPr kumimoji="1" lang="ja-JP" altLang="ja-JP" sz="1200" kern="1200" dirty="0" smtClean="0">
                <a:solidFill>
                  <a:schemeClr val="tx1"/>
                </a:solidFill>
                <a:effectLst/>
                <a:latin typeface="+mn-lt"/>
                <a:ea typeface="+mn-ea"/>
                <a:cs typeface="+mn-cs"/>
              </a:rPr>
              <a:t>で、緊急停止や呼び出しの際に応答がない場合には、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聴覚障害の方が乗っている可能性があり、配慮が必要です。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16</a:t>
            </a:fld>
            <a:endParaRPr kumimoji="1" lang="ja-JP" altLang="en-US"/>
          </a:p>
        </p:txBody>
      </p:sp>
    </p:spTree>
    <p:extLst>
      <p:ext uri="{BB962C8B-B14F-4D97-AF65-F5344CB8AC3E}">
        <p14:creationId xmlns:p14="http://schemas.microsoft.com/office/powerpoint/2010/main" val="2921772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船内においては、</a:t>
            </a:r>
            <a:r>
              <a:rPr kumimoji="1" lang="ja-JP" altLang="ja-JP" sz="1200" b="1" u="sng" kern="1200" dirty="0" smtClean="0">
                <a:solidFill>
                  <a:schemeClr val="tx1"/>
                </a:solidFill>
                <a:effectLst/>
                <a:latin typeface="+mn-lt"/>
                <a:ea typeface="+mn-ea"/>
                <a:cs typeface="+mn-cs"/>
              </a:rPr>
              <a:t>運航に係る情報を文字で伝えられない場合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筆談などで随時説明する</a:t>
            </a:r>
            <a:r>
              <a:rPr kumimoji="1" lang="ja-JP" altLang="ja-JP" sz="1200" kern="1200" dirty="0" smtClean="0">
                <a:solidFill>
                  <a:schemeClr val="tx1"/>
                </a:solidFill>
                <a:effectLst/>
                <a:latin typeface="+mn-lt"/>
                <a:ea typeface="+mn-ea"/>
                <a:cs typeface="+mn-cs"/>
              </a:rPr>
              <a:t>ことが必要です。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17</a:t>
            </a:fld>
            <a:endParaRPr kumimoji="1" lang="ja-JP" altLang="en-US"/>
          </a:p>
        </p:txBody>
      </p:sp>
    </p:spTree>
    <p:extLst>
      <p:ext uri="{BB962C8B-B14F-4D97-AF65-F5344CB8AC3E}">
        <p14:creationId xmlns:p14="http://schemas.microsoft.com/office/powerpoint/2010/main" val="2617121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発達障害者、知的障害者、精神障害者</a:t>
            </a:r>
            <a:r>
              <a:rPr kumimoji="1" lang="ja-JP" altLang="ja-JP" sz="1200" kern="1200" dirty="0" smtClean="0">
                <a:solidFill>
                  <a:schemeClr val="tx1"/>
                </a:solidFill>
                <a:effectLst/>
                <a:latin typeface="+mn-lt"/>
                <a:ea typeface="+mn-ea"/>
                <a:cs typeface="+mn-cs"/>
              </a:rPr>
              <a:t>は、コミュニケーションが苦手</a:t>
            </a:r>
            <a:r>
              <a:rPr kumimoji="1" lang="ja-JP" altLang="en-US" sz="1200" kern="1200" dirty="0" smtClean="0">
                <a:solidFill>
                  <a:schemeClr val="tx1"/>
                </a:solidFill>
                <a:effectLst/>
                <a:latin typeface="+mn-lt"/>
                <a:ea typeface="+mn-ea"/>
                <a:cs typeface="+mn-cs"/>
              </a:rPr>
              <a:t>な傾向にあります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18</a:t>
            </a:fld>
            <a:endParaRPr kumimoji="1" lang="ja-JP" altLang="en-US"/>
          </a:p>
        </p:txBody>
      </p:sp>
    </p:spTree>
    <p:extLst>
      <p:ext uri="{BB962C8B-B14F-4D97-AF65-F5344CB8AC3E}">
        <p14:creationId xmlns:p14="http://schemas.microsoft.com/office/powerpoint/2010/main" val="1257448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などにおいては、説明がわからない様子の場合には、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ゆっくり、はっきり、具体的に対応し、理解しているかを確認します。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図や写真等を用いたりなど、わかりやすい説明をこころがけましょう</a:t>
            </a:r>
            <a:r>
              <a:rPr kumimoji="1" lang="ja-JP" altLang="en-US" sz="1200" kern="1200" dirty="0" smtClean="0">
                <a:solidFill>
                  <a:schemeClr val="tx1"/>
                </a:solidFill>
                <a:effectLst/>
                <a:latin typeface="+mn-lt"/>
                <a:ea typeface="+mn-ea"/>
                <a:cs typeface="+mn-cs"/>
              </a:rPr>
              <a:t>。</a:t>
            </a:r>
          </a:p>
          <a:p>
            <a:r>
              <a:rPr kumimoji="1" lang="ja-JP" altLang="en-US" sz="1200" b="1" kern="1200" dirty="0" smtClean="0">
                <a:solidFill>
                  <a:schemeClr val="tx1"/>
                </a:solidFill>
                <a:effectLst/>
                <a:latin typeface="+mn-lt"/>
                <a:ea typeface="+mn-ea"/>
                <a:cs typeface="+mn-cs"/>
              </a:rPr>
              <a:t>陸上係員と船内係員で情報共有</a:t>
            </a:r>
            <a:r>
              <a:rPr kumimoji="1" lang="ja-JP" altLang="en-US" sz="1200" kern="1200" dirty="0" smtClean="0">
                <a:solidFill>
                  <a:schemeClr val="tx1"/>
                </a:solidFill>
                <a:effectLst/>
                <a:latin typeface="+mn-lt"/>
                <a:ea typeface="+mn-ea"/>
                <a:cs typeface="+mn-cs"/>
              </a:rPr>
              <a:t>をしておくことが重要です。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目的地や運賃の確認を行う際には、領収書等を指し示し、釣銭は金種ごとに確認して手渡しましょう。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エレベーターの緊急停止時の呼び出しなどでうまくコミュニケーションができない場合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ゆっくり、やさしく声をかけ、具体的かつ繰り返し、どうしたらよいかを説明することが重要です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19</a:t>
            </a:fld>
            <a:endParaRPr kumimoji="1" lang="ja-JP" altLang="en-US"/>
          </a:p>
        </p:txBody>
      </p:sp>
    </p:spTree>
    <p:extLst>
      <p:ext uri="{BB962C8B-B14F-4D97-AF65-F5344CB8AC3E}">
        <p14:creationId xmlns:p14="http://schemas.microsoft.com/office/powerpoint/2010/main" val="4118526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急激に増加している高齢者、また、障害のある人が問題なく移動できるよう、</a:t>
            </a:r>
          </a:p>
          <a:p>
            <a:r>
              <a:rPr kumimoji="1" lang="ja-JP" altLang="en-US" dirty="0" smtClean="0"/>
              <a:t>根幹の公共交通手段である鉄道には、接遇対応が求められています。</a:t>
            </a:r>
          </a:p>
          <a:p>
            <a:endParaRPr kumimoji="1" lang="ja-JP" altLang="en-US" dirty="0" smtClean="0"/>
          </a:p>
          <a:p>
            <a:r>
              <a:rPr kumimoji="1" lang="ja-JP" altLang="en-US" dirty="0" smtClean="0"/>
              <a:t>平成</a:t>
            </a:r>
            <a:r>
              <a:rPr kumimoji="1" lang="en-US" altLang="ja-JP" dirty="0" smtClean="0"/>
              <a:t>30</a:t>
            </a:r>
            <a:r>
              <a:rPr kumimoji="1" lang="ja-JP" altLang="en-US" dirty="0" smtClean="0"/>
              <a:t>年に、公共交通事業者向けの</a:t>
            </a:r>
            <a:r>
              <a:rPr kumimoji="1" lang="ja-JP" altLang="en-US" b="1" dirty="0" smtClean="0"/>
              <a:t>「接遇ガイドライン」が国交省で策定</a:t>
            </a:r>
            <a:r>
              <a:rPr kumimoji="1" lang="ja-JP" altLang="en-US" dirty="0" smtClean="0"/>
              <a:t>され、</a:t>
            </a:r>
          </a:p>
          <a:p>
            <a:r>
              <a:rPr kumimoji="1" lang="ja-JP" altLang="en-US" dirty="0" smtClean="0"/>
              <a:t>高齢者や障害のある人に対する</a:t>
            </a:r>
            <a:r>
              <a:rPr kumimoji="1" lang="ja-JP" altLang="en-US" b="1" u="sng" dirty="0" smtClean="0"/>
              <a:t>「接遇の基本」</a:t>
            </a:r>
            <a:r>
              <a:rPr kumimoji="1" lang="ja-JP" altLang="en-US" dirty="0" smtClean="0"/>
              <a:t>が示されています。</a:t>
            </a:r>
          </a:p>
          <a:p>
            <a:endParaRPr kumimoji="1" lang="ja-JP" altLang="en-US" dirty="0" smtClean="0"/>
          </a:p>
          <a:p>
            <a:r>
              <a:rPr kumimoji="1" lang="ja-JP" altLang="en-US" dirty="0" smtClean="0"/>
              <a:t>ここでは、接遇ガイドラインを基本に、接遇の各場面でどのような配慮が必要かを学んでいきます。</a:t>
            </a: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a:t>
            </a:fld>
            <a:endParaRPr kumimoji="1" lang="ja-JP" altLang="en-US"/>
          </a:p>
        </p:txBody>
      </p:sp>
    </p:spTree>
    <p:extLst>
      <p:ext uri="{BB962C8B-B14F-4D97-AF65-F5344CB8AC3E}">
        <p14:creationId xmlns:p14="http://schemas.microsoft.com/office/powerpoint/2010/main" val="4200614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ターミナル内でウロウロする、大声を上げる、また、パニックなどを起こしてしまう場合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その場合にはやさしく話しかけ、落ち着かせることが重要です。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具体的に「●●時発の船に乗りますか？」などと声をかけましょう。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トイレなどの設備の位置の案内の説明がわからない様子の場合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図やピクトグラムなどを用いてわかりやすく説明しましょう。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20</a:t>
            </a:fld>
            <a:endParaRPr kumimoji="1" lang="ja-JP" altLang="en-US"/>
          </a:p>
        </p:txBody>
      </p:sp>
    </p:spTree>
    <p:extLst>
      <p:ext uri="{BB962C8B-B14F-4D97-AF65-F5344CB8AC3E}">
        <p14:creationId xmlns:p14="http://schemas.microsoft.com/office/powerpoint/2010/main" val="1975671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いつもと違う状況など、パニックなどを起こしてしまう場合もあります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その場合にはやさしく話しかけ、落ち着かせることが重要です。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相手の様子に合わせて、リラックスした雰囲気をつくるなど、不安などを取り除きます。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他のお客様とのトラブルが生じてしまった場合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周囲のお客様への理解を求める声かけ</a:t>
            </a:r>
            <a:r>
              <a:rPr kumimoji="1" lang="ja-JP" altLang="ja-JP" sz="1200" kern="1200" dirty="0" smtClean="0">
                <a:solidFill>
                  <a:schemeClr val="tx1"/>
                </a:solidFill>
                <a:effectLst/>
                <a:latin typeface="+mn-lt"/>
                <a:ea typeface="+mn-ea"/>
                <a:cs typeface="+mn-cs"/>
              </a:rPr>
              <a:t>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ただし、</a:t>
            </a:r>
            <a:r>
              <a:rPr kumimoji="1" lang="ja-JP" altLang="ja-JP" sz="1200" b="1" u="sng" kern="1200" dirty="0" smtClean="0">
                <a:solidFill>
                  <a:schemeClr val="tx1"/>
                </a:solidFill>
                <a:effectLst/>
                <a:latin typeface="+mn-lt"/>
                <a:ea typeface="+mn-ea"/>
                <a:cs typeface="+mn-cs"/>
              </a:rPr>
              <a:t>必要以上に注目を集めないようにも配慮</a:t>
            </a:r>
            <a:r>
              <a:rPr kumimoji="1" lang="ja-JP" altLang="ja-JP" sz="1200" kern="1200" dirty="0" smtClean="0">
                <a:solidFill>
                  <a:schemeClr val="tx1"/>
                </a:solidFill>
                <a:effectLst/>
                <a:latin typeface="+mn-lt"/>
                <a:ea typeface="+mn-ea"/>
                <a:cs typeface="+mn-cs"/>
              </a:rPr>
              <a:t>も必要です。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支援の申し出があれば、乗換の経路を具体的にご案内します。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21</a:t>
            </a:fld>
            <a:endParaRPr kumimoji="1" lang="ja-JP" altLang="en-US"/>
          </a:p>
        </p:txBody>
      </p:sp>
    </p:spTree>
    <p:extLst>
      <p:ext uri="{BB962C8B-B14F-4D97-AF65-F5344CB8AC3E}">
        <p14:creationId xmlns:p14="http://schemas.microsoft.com/office/powerpoint/2010/main" val="915149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内部障害者</a:t>
            </a:r>
            <a:r>
              <a:rPr kumimoji="1" lang="ja-JP" altLang="ja-JP" sz="1200" kern="1200" dirty="0" smtClean="0">
                <a:solidFill>
                  <a:schemeClr val="tx1"/>
                </a:solidFill>
                <a:effectLst/>
                <a:latin typeface="+mn-lt"/>
                <a:ea typeface="+mn-ea"/>
                <a:cs typeface="+mn-cs"/>
              </a:rPr>
              <a:t>は、外見ではわからない場合が多いですが、</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体調が変化しやすいなどの状況があります。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22</a:t>
            </a:fld>
            <a:endParaRPr kumimoji="1" lang="ja-JP" altLang="en-US"/>
          </a:p>
        </p:txBody>
      </p:sp>
    </p:spTree>
    <p:extLst>
      <p:ext uri="{BB962C8B-B14F-4D97-AF65-F5344CB8AC3E}">
        <p14:creationId xmlns:p14="http://schemas.microsoft.com/office/powerpoint/2010/main" val="1428245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などにおいては、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必要な支援事項があれば確認します。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対応に時間を要する場合や具合が悪くなった</a:t>
            </a:r>
            <a:r>
              <a:rPr kumimoji="1" lang="ja-JP" altLang="ja-JP" sz="1200" kern="1200" dirty="0" smtClean="0">
                <a:solidFill>
                  <a:schemeClr val="tx1"/>
                </a:solidFill>
                <a:effectLst/>
                <a:latin typeface="+mn-lt"/>
                <a:ea typeface="+mn-ea"/>
                <a:cs typeface="+mn-cs"/>
              </a:rPr>
              <a:t>などの申し出があれば、</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支援が必要かを確認し、どんな支援をすべきかを聞いて対応します。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オストメイト等の多機能トイレの案内</a:t>
            </a:r>
            <a:r>
              <a:rPr kumimoji="1" lang="ja-JP" altLang="ja-JP" sz="1200" kern="1200" dirty="0" smtClean="0">
                <a:solidFill>
                  <a:schemeClr val="tx1"/>
                </a:solidFill>
                <a:effectLst/>
                <a:latin typeface="+mn-lt"/>
                <a:ea typeface="+mn-ea"/>
                <a:cs typeface="+mn-cs"/>
              </a:rPr>
              <a:t>を希望され、設備がない場合には、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その旨を説明し、乗船前に近隣の商業施設等のトイレを案内します。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23</a:t>
            </a:fld>
            <a:endParaRPr kumimoji="1" lang="ja-JP" altLang="en-US"/>
          </a:p>
        </p:txBody>
      </p:sp>
    </p:spTree>
    <p:extLst>
      <p:ext uri="{BB962C8B-B14F-4D97-AF65-F5344CB8AC3E}">
        <p14:creationId xmlns:p14="http://schemas.microsoft.com/office/powerpoint/2010/main" val="3436827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乗下船時や船内でも、具合が悪くなったなどの申し出があれば</a:t>
            </a:r>
            <a:r>
              <a:rPr kumimoji="1" lang="ja-JP" altLang="ja-JP" sz="1200" kern="1200" dirty="0" smtClean="0">
                <a:solidFill>
                  <a:schemeClr val="tx1"/>
                </a:solidFill>
                <a:effectLst/>
                <a:latin typeface="+mn-lt"/>
                <a:ea typeface="+mn-ea"/>
                <a:cs typeface="+mn-cs"/>
              </a:rPr>
              <a:t>、支援が必要かを確認し、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どんな支援をすべきかを聞いて対応します。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24</a:t>
            </a:fld>
            <a:endParaRPr kumimoji="1" lang="ja-JP" altLang="en-US"/>
          </a:p>
        </p:txBody>
      </p:sp>
    </p:spTree>
    <p:extLst>
      <p:ext uri="{BB962C8B-B14F-4D97-AF65-F5344CB8AC3E}">
        <p14:creationId xmlns:p14="http://schemas.microsoft.com/office/powerpoint/2010/main" val="410660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その他</a:t>
            </a:r>
            <a:r>
              <a:rPr kumimoji="1" lang="ja-JP" altLang="ja-JP" sz="1200" kern="1200" dirty="0" smtClean="0">
                <a:solidFill>
                  <a:schemeClr val="tx1"/>
                </a:solidFill>
                <a:effectLst/>
                <a:latin typeface="+mn-lt"/>
                <a:ea typeface="+mn-ea"/>
                <a:cs typeface="+mn-cs"/>
              </a:rPr>
              <a:t>にも、これまで紹介した</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のほかに心身の機能障害は多様にあります。</a:t>
            </a:r>
          </a:p>
          <a:p>
            <a:r>
              <a:rPr kumimoji="1" lang="ja-JP" altLang="ja-JP" sz="1200" kern="1200" dirty="0" smtClean="0">
                <a:solidFill>
                  <a:schemeClr val="tx1"/>
                </a:solidFill>
                <a:effectLst/>
                <a:latin typeface="+mn-lt"/>
                <a:ea typeface="+mn-ea"/>
                <a:cs typeface="+mn-cs"/>
              </a:rPr>
              <a:t>また、妊産婦、ベビーカー使用者を含む乳幼児連れ、けが人などにも配慮が必要です。</a:t>
            </a:r>
          </a:p>
          <a:p>
            <a:r>
              <a:rPr kumimoji="1" lang="ja-JP" altLang="ja-JP" sz="1200" kern="1200" dirty="0" smtClean="0">
                <a:solidFill>
                  <a:schemeClr val="tx1"/>
                </a:solidFill>
                <a:effectLst/>
                <a:latin typeface="+mn-lt"/>
                <a:ea typeface="+mn-ea"/>
                <a:cs typeface="+mn-cs"/>
              </a:rPr>
              <a:t>困っている様子の場合には、支援が必要かを確認して対応しましょう。</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25</a:t>
            </a:fld>
            <a:endParaRPr kumimoji="1" lang="ja-JP" altLang="en-US"/>
          </a:p>
        </p:txBody>
      </p:sp>
    </p:spTree>
    <p:extLst>
      <p:ext uri="{BB962C8B-B14F-4D97-AF65-F5344CB8AC3E}">
        <p14:creationId xmlns:p14="http://schemas.microsoft.com/office/powerpoint/2010/main" val="1089745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などにおいては、必要な支援事項があれば確認します。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設備や係員の配置状況</a:t>
            </a:r>
            <a:r>
              <a:rPr kumimoji="1" lang="ja-JP" altLang="ja-JP" sz="1200" kern="1200" dirty="0" smtClean="0">
                <a:solidFill>
                  <a:schemeClr val="tx1"/>
                </a:solidFill>
                <a:effectLst/>
                <a:latin typeface="+mn-lt"/>
                <a:ea typeface="+mn-ea"/>
                <a:cs typeface="+mn-cs"/>
              </a:rPr>
              <a:t>について予め具体的に説明をします。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ターミナルでの待合・移動時に具合が悪くなったなどの申し出があれば</a:t>
            </a:r>
            <a:r>
              <a:rPr kumimoji="1" lang="ja-JP" altLang="ja-JP" sz="1200" kern="1200" dirty="0" smtClean="0">
                <a:solidFill>
                  <a:schemeClr val="tx1"/>
                </a:solidFill>
                <a:effectLst/>
                <a:latin typeface="+mn-lt"/>
                <a:ea typeface="+mn-ea"/>
                <a:cs typeface="+mn-cs"/>
              </a:rPr>
              <a:t>、支援が必要かを確認し、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どんな支援をすべきかを聞いて対応します。</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多機能トイレなど、</a:t>
            </a:r>
            <a:r>
              <a:rPr kumimoji="1" lang="ja-JP" altLang="ja-JP" sz="1200" b="1" u="sng" kern="1200" dirty="0" smtClean="0">
                <a:solidFill>
                  <a:schemeClr val="tx1"/>
                </a:solidFill>
                <a:effectLst/>
                <a:latin typeface="+mn-lt"/>
                <a:ea typeface="+mn-ea"/>
                <a:cs typeface="+mn-cs"/>
              </a:rPr>
              <a:t>利用者が希望する設備がない場合、</a:t>
            </a:r>
            <a:r>
              <a:rPr kumimoji="1" lang="ja-JP" altLang="ja-JP" sz="1200" kern="1200" dirty="0" smtClean="0">
                <a:solidFill>
                  <a:schemeClr val="tx1"/>
                </a:solidFill>
                <a:effectLst/>
                <a:latin typeface="+mn-lt"/>
                <a:ea typeface="+mn-ea"/>
                <a:cs typeface="+mn-cs"/>
              </a:rPr>
              <a:t>その旨を説明し、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乗船前にターミナルや近隣の商業施設などでの利用を案内す</a:t>
            </a:r>
            <a:r>
              <a:rPr kumimoji="1" lang="ja-JP" altLang="en-US" sz="1200" kern="1200" dirty="0" smtClean="0">
                <a:solidFill>
                  <a:schemeClr val="tx1"/>
                </a:solidFill>
                <a:effectLst/>
                <a:latin typeface="+mn-lt"/>
                <a:ea typeface="+mn-ea"/>
                <a:cs typeface="+mn-cs"/>
              </a:rPr>
              <a:t>る、利用方法を相談するなどして利用していただきます</a:t>
            </a:r>
            <a:r>
              <a:rPr kumimoji="1" lang="ja-JP" altLang="ja-JP" sz="1200" kern="1200" dirty="0" smtClean="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26</a:t>
            </a:fld>
            <a:endParaRPr kumimoji="1" lang="ja-JP" altLang="en-US"/>
          </a:p>
        </p:txBody>
      </p:sp>
    </p:spTree>
    <p:extLst>
      <p:ext uri="{BB962C8B-B14F-4D97-AF65-F5344CB8AC3E}">
        <p14:creationId xmlns:p14="http://schemas.microsoft.com/office/powerpoint/2010/main" val="3176488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乗下船時や船内で、</a:t>
            </a:r>
            <a:r>
              <a:rPr kumimoji="1" lang="ja-JP" altLang="ja-JP" sz="1200" b="1" u="sng" kern="1200" dirty="0" smtClean="0">
                <a:solidFill>
                  <a:schemeClr val="tx1"/>
                </a:solidFill>
                <a:effectLst/>
                <a:latin typeface="+mn-lt"/>
                <a:ea typeface="+mn-ea"/>
                <a:cs typeface="+mn-cs"/>
              </a:rPr>
              <a:t>ベビーカーの乗降支援の依頼があった場合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利用者にお子様を抱いていただき、ベビーカーを運ぶことで支援します。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妊産婦、けが人</a:t>
            </a:r>
            <a:r>
              <a:rPr kumimoji="1" lang="ja-JP" altLang="ja-JP" sz="1200" kern="1200" dirty="0" smtClean="0">
                <a:solidFill>
                  <a:schemeClr val="tx1"/>
                </a:solidFill>
                <a:effectLst/>
                <a:latin typeface="+mn-lt"/>
                <a:ea typeface="+mn-ea"/>
                <a:cs typeface="+mn-cs"/>
              </a:rPr>
              <a:t>などはバランスを崩しやすいため、相手の状況や支援の申し出などを受け、</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乗降の支援などを行います。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27</a:t>
            </a:fld>
            <a:endParaRPr kumimoji="1" lang="ja-JP" altLang="en-US"/>
          </a:p>
        </p:txBody>
      </p:sp>
    </p:spTree>
    <p:extLst>
      <p:ext uri="{BB962C8B-B14F-4D97-AF65-F5344CB8AC3E}">
        <p14:creationId xmlns:p14="http://schemas.microsoft.com/office/powerpoint/2010/main" val="2375333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a:t>
            </a:r>
            <a:r>
              <a:rPr kumimoji="1" lang="ja-JP" altLang="en-US" b="1" u="sng" dirty="0" smtClean="0"/>
              <a:t>緊急時・災害時の対応</a:t>
            </a:r>
            <a:r>
              <a:rPr kumimoji="1" lang="ja-JP" altLang="en-US" dirty="0" smtClean="0"/>
              <a:t>についてですが、既に安全規定管理などによる対応をしていると思います。</a:t>
            </a:r>
          </a:p>
          <a:p>
            <a:r>
              <a:rPr kumimoji="1" lang="ja-JP" altLang="en-US" dirty="0" smtClean="0"/>
              <a:t>ここでは、高齢者や障害者等に対する</a:t>
            </a:r>
            <a:r>
              <a:rPr kumimoji="1" lang="ja-JP" altLang="en-US" b="1" u="sng" dirty="0" smtClean="0"/>
              <a:t>基本的な配慮事項</a:t>
            </a:r>
            <a:r>
              <a:rPr kumimoji="1" lang="ja-JP" altLang="en-US" dirty="0" smtClean="0"/>
              <a:t>についてお伝えします。</a:t>
            </a:r>
          </a:p>
          <a:p>
            <a:endParaRPr kumimoji="1" lang="ja-JP" altLang="en-US" dirty="0" smtClean="0"/>
          </a:p>
          <a:p>
            <a:r>
              <a:rPr kumimoji="1" lang="ja-JP" altLang="en-US" dirty="0" smtClean="0"/>
              <a:t>・まず、遅延や運転の見合わせなどの時には、特に視覚障害や聴覚障害の方などは情報を得にくい状況にあります。</a:t>
            </a:r>
          </a:p>
          <a:p>
            <a:r>
              <a:rPr kumimoji="1" lang="ja-JP" altLang="en-US" b="1" u="sng" dirty="0" smtClean="0"/>
              <a:t>必要な情報を、乗客が得やすい手段で伝え</a:t>
            </a:r>
            <a:r>
              <a:rPr kumimoji="1" lang="ja-JP" altLang="en-US" dirty="0" smtClean="0"/>
              <a:t>ることに努めましょう。</a:t>
            </a:r>
          </a:p>
          <a:p>
            <a:r>
              <a:rPr kumimoji="1" lang="ja-JP" altLang="en-US" dirty="0" smtClean="0"/>
              <a:t>・緊急事態に陥った際には、</a:t>
            </a:r>
            <a:r>
              <a:rPr kumimoji="1" lang="ja-JP" altLang="en-US" b="1" u="sng" dirty="0" smtClean="0"/>
              <a:t>迅速かつ適切な対応</a:t>
            </a:r>
            <a:r>
              <a:rPr kumimoji="1" lang="ja-JP" altLang="en-US" dirty="0" smtClean="0"/>
              <a:t>が求められます。</a:t>
            </a:r>
          </a:p>
          <a:p>
            <a:r>
              <a:rPr kumimoji="1" lang="ja-JP" altLang="en-US" dirty="0" smtClean="0"/>
              <a:t>・地震、火災などの災害時には、皆さまが</a:t>
            </a:r>
            <a:r>
              <a:rPr kumimoji="1" lang="ja-JP" altLang="en-US" b="1" u="sng" dirty="0" smtClean="0"/>
              <a:t>安全に避難できるよう誘導・介助</a:t>
            </a:r>
            <a:r>
              <a:rPr kumimoji="1" lang="ja-JP" altLang="en-US" dirty="0" smtClean="0"/>
              <a:t>を行います。また、適宜、</a:t>
            </a:r>
            <a:r>
              <a:rPr kumimoji="1" lang="ja-JP" altLang="en-US" b="1" u="sng" dirty="0" smtClean="0"/>
              <a:t>一般の乗客の方にも</a:t>
            </a:r>
          </a:p>
          <a:p>
            <a:r>
              <a:rPr kumimoji="1" lang="ja-JP" altLang="en-US" b="1" u="sng" dirty="0" smtClean="0"/>
              <a:t>誘導・介助の協力を求めましょう</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28</a:t>
            </a:fld>
            <a:endParaRPr kumimoji="1" lang="ja-JP" altLang="en-US"/>
          </a:p>
        </p:txBody>
      </p:sp>
    </p:spTree>
    <p:extLst>
      <p:ext uri="{BB962C8B-B14F-4D97-AF65-F5344CB8AC3E}">
        <p14:creationId xmlns:p14="http://schemas.microsoft.com/office/powerpoint/2010/main" val="366136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「接遇ガイドライン」では、さらに詳細に対応の留意点などが掲載されています。</a:t>
            </a:r>
          </a:p>
          <a:p>
            <a:r>
              <a:rPr kumimoji="1" lang="ja-JP" altLang="en-US" dirty="0" smtClean="0"/>
              <a:t>国土交通省のホームページにありますので、読んでみてください。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29</a:t>
            </a:fld>
            <a:endParaRPr kumimoji="1" lang="ja-JP" altLang="en-US"/>
          </a:p>
        </p:txBody>
      </p:sp>
    </p:spTree>
    <p:extLst>
      <p:ext uri="{BB962C8B-B14F-4D97-AF65-F5344CB8AC3E}">
        <p14:creationId xmlns:p14="http://schemas.microsoft.com/office/powerpoint/2010/main" val="2632344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a:t>
            </a:r>
            <a:r>
              <a:rPr kumimoji="1" lang="ja-JP" altLang="en-US" sz="1200" b="1" kern="1200" dirty="0" smtClean="0">
                <a:solidFill>
                  <a:schemeClr val="tx1"/>
                </a:solidFill>
                <a:effectLst/>
                <a:latin typeface="+mn-lt"/>
                <a:ea typeface="+mn-ea"/>
                <a:cs typeface="+mn-cs"/>
              </a:rPr>
              <a:t>対応の際の配慮点</a:t>
            </a:r>
          </a:p>
          <a:p>
            <a:endParaRPr kumimoji="1" lang="ja-JP" altLang="en-US" sz="1200" b="1"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具体的な業務の場面での接遇方法に入っていく前に、身に付けるべき対応の配慮点を見てみましょう。</a:t>
            </a:r>
          </a:p>
          <a:p>
            <a:r>
              <a:rPr kumimoji="1" lang="ja-JP" altLang="en-US" dirty="0" smtClean="0"/>
              <a:t>これは、障害者権利条約に基づき</a:t>
            </a:r>
            <a:r>
              <a:rPr kumimoji="1" lang="ja-JP" altLang="en-US" smtClean="0"/>
              <a:t>、障害のある人</a:t>
            </a:r>
            <a:r>
              <a:rPr kumimoji="1" lang="ja-JP" altLang="en-US" b="0" dirty="0" smtClean="0"/>
              <a:t>が</a:t>
            </a:r>
            <a:r>
              <a:rPr kumimoji="1" lang="ja-JP" altLang="en-US" b="1" dirty="0" smtClean="0"/>
              <a:t>当たり前に公共交通の利用など、生活を送ることができる</a:t>
            </a:r>
          </a:p>
          <a:p>
            <a:r>
              <a:rPr kumimoji="1" lang="ja-JP" altLang="en-US" b="1" dirty="0" smtClean="0"/>
              <a:t>「権利」を法的に保障されているということが裏付けにあります</a:t>
            </a:r>
            <a:r>
              <a:rPr kumimoji="1" lang="ja-JP" altLang="en-US" dirty="0" smtClean="0"/>
              <a:t>が、</a:t>
            </a:r>
          </a:p>
          <a:p>
            <a:r>
              <a:rPr kumimoji="1" lang="ja-JP" altLang="en-US" dirty="0" smtClean="0"/>
              <a:t>差別をせず、合理的な配慮をすることを整理したものです。</a:t>
            </a:r>
          </a:p>
          <a:p>
            <a:endParaRPr kumimoji="1" lang="ja-JP" altLang="en-US" dirty="0" smtClean="0"/>
          </a:p>
          <a:p>
            <a:r>
              <a:rPr kumimoji="1" lang="en-US" altLang="ja-JP" b="1" dirty="0" smtClean="0"/>
              <a:t>【</a:t>
            </a:r>
            <a:r>
              <a:rPr kumimoji="1" lang="ja-JP" altLang="en-US" b="1" dirty="0" smtClean="0"/>
              <a:t>内容の読み上げ</a:t>
            </a:r>
            <a:r>
              <a:rPr kumimoji="1" lang="en-US" altLang="ja-JP" b="1" dirty="0" smtClean="0"/>
              <a:t>】</a:t>
            </a:r>
            <a:endParaRPr kumimoji="1" lang="ja-JP" altLang="en-US" b="1" dirty="0" smtClean="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140360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②基本の接遇方法</a:t>
            </a:r>
          </a:p>
          <a:p>
            <a:endParaRPr kumimoji="1" lang="ja-JP" altLang="en-US" b="1" dirty="0" smtClean="0"/>
          </a:p>
          <a:p>
            <a:r>
              <a:rPr kumimoji="1" lang="ja-JP" altLang="en-US" dirty="0" smtClean="0"/>
              <a:t>では、接遇対象別、業務の場面別に接遇方法を見ていきましょう。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4</a:t>
            </a:fld>
            <a:endParaRPr kumimoji="1" lang="ja-JP" altLang="en-US"/>
          </a:p>
        </p:txBody>
      </p:sp>
    </p:spTree>
    <p:extLst>
      <p:ext uri="{BB962C8B-B14F-4D97-AF65-F5344CB8AC3E}">
        <p14:creationId xmlns:p14="http://schemas.microsoft.com/office/powerpoint/2010/main" val="3740272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a:t>
            </a:r>
            <a:r>
              <a:rPr kumimoji="1" lang="ja-JP" altLang="en-US" b="1" u="sng" dirty="0" smtClean="0"/>
              <a:t>高齢者</a:t>
            </a:r>
            <a:r>
              <a:rPr kumimoji="1" lang="ja-JP" altLang="en-US" dirty="0" smtClean="0"/>
              <a:t>ですが、高齢者は文字情報や周囲の様子が見えにくい、</a:t>
            </a:r>
          </a:p>
          <a:p>
            <a:r>
              <a:rPr kumimoji="1" lang="ja-JP" altLang="en-US" dirty="0" smtClean="0"/>
              <a:t>乗務員の声が聞こえにくい、筋力が低下し歩きにくい、認知症の症状のある人もいるなどの特性があります。</a:t>
            </a:r>
          </a:p>
          <a:p>
            <a:endParaRPr kumimoji="1" lang="ja-JP" altLang="en-US" dirty="0" smtClean="0"/>
          </a:p>
          <a:p>
            <a:r>
              <a:rPr kumimoji="1" lang="ja-JP" altLang="en-US" dirty="0" smtClean="0"/>
              <a:t>困っている様子の場合には、支援が必要かを確認して対応しましょう。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5</a:t>
            </a:fld>
            <a:endParaRPr kumimoji="1" lang="ja-JP" altLang="en-US"/>
          </a:p>
        </p:txBody>
      </p:sp>
    </p:spTree>
    <p:extLst>
      <p:ext uri="{BB962C8B-B14F-4D97-AF65-F5344CB8AC3E}">
        <p14:creationId xmlns:p14="http://schemas.microsoft.com/office/powerpoint/2010/main" val="273161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における対応などでは、</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支援の要否を確認し、陸上係員と船内係員で情報を共有して支援を行うことが重要です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ターミナルでの待合・移動などの時や乗下船時</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バランスを崩したり、躓きやすいため安全を確認し、相手のペースに合わせ、ゆっくりと対応しましょう。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急かせてしまって、転んだりしないよう、注意喚起が必要です。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支援の申し出があれば、</a:t>
            </a:r>
            <a:r>
              <a:rPr kumimoji="1" lang="ja-JP" altLang="ja-JP" sz="1200" b="1" u="sng" kern="1200" dirty="0" smtClean="0">
                <a:solidFill>
                  <a:schemeClr val="tx1"/>
                </a:solidFill>
                <a:effectLst/>
                <a:latin typeface="+mn-lt"/>
                <a:ea typeface="+mn-ea"/>
                <a:cs typeface="+mn-cs"/>
              </a:rPr>
              <a:t>乗換</a:t>
            </a:r>
            <a:r>
              <a:rPr kumimoji="1" lang="ja-JP" altLang="ja-JP" sz="1200" kern="1200" dirty="0" smtClean="0">
                <a:solidFill>
                  <a:schemeClr val="tx1"/>
                </a:solidFill>
                <a:effectLst/>
                <a:latin typeface="+mn-lt"/>
                <a:ea typeface="+mn-ea"/>
                <a:cs typeface="+mn-cs"/>
              </a:rPr>
              <a:t>の経路を具体的にご案内します。</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6</a:t>
            </a:fld>
            <a:endParaRPr kumimoji="1" lang="ja-JP" altLang="en-US"/>
          </a:p>
        </p:txBody>
      </p:sp>
    </p:spTree>
    <p:extLst>
      <p:ext uri="{BB962C8B-B14F-4D97-AF65-F5344CB8AC3E}">
        <p14:creationId xmlns:p14="http://schemas.microsoft.com/office/powerpoint/2010/main" val="170216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肢体不自由者、車椅子使用者</a:t>
            </a:r>
            <a:r>
              <a:rPr kumimoji="1" lang="ja-JP" altLang="en-US" dirty="0" smtClean="0"/>
              <a:t>は、移動や設備の利用に困難な状況があります。</a:t>
            </a:r>
          </a:p>
          <a:p>
            <a:endParaRPr kumimoji="1" lang="ja-JP" altLang="en-US" dirty="0" smtClean="0"/>
          </a:p>
          <a:p>
            <a:r>
              <a:rPr kumimoji="1" lang="ja-JP" altLang="en-US" dirty="0" smtClean="0"/>
              <a:t>困っている様子の場合には、支援が必要かを確認して対応しましょう。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7</a:t>
            </a:fld>
            <a:endParaRPr kumimoji="1" lang="ja-JP" altLang="en-US"/>
          </a:p>
        </p:txBody>
      </p:sp>
    </p:spTree>
    <p:extLst>
      <p:ext uri="{BB962C8B-B14F-4D97-AF65-F5344CB8AC3E}">
        <p14:creationId xmlns:p14="http://schemas.microsoft.com/office/powerpoint/2010/main" val="335066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予約、事前問合せ、チケット購入時</a:t>
            </a:r>
            <a:r>
              <a:rPr kumimoji="1" lang="ja-JP" altLang="ja-JP" sz="1200" kern="1200" dirty="0" smtClean="0">
                <a:solidFill>
                  <a:schemeClr val="tx1"/>
                </a:solidFill>
                <a:effectLst/>
                <a:latin typeface="+mn-lt"/>
                <a:ea typeface="+mn-ea"/>
                <a:cs typeface="+mn-cs"/>
              </a:rPr>
              <a:t>においては、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補装具や介助犬を使用しているのかなどを確認する必要があります。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割引運賃を適応する際の本人確認については、利用者の負担にならないよう、合理的な方法での確認を行います。</a:t>
            </a: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また、窓口等の利用では、車椅子使用者等に配慮したカウンターではない場合、</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利用経路の幅が狭い、混雑しているなどの場合には必要に応じて支援を行うことが必要です。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設備や係員の配置状況</a:t>
            </a:r>
            <a:r>
              <a:rPr kumimoji="1" lang="ja-JP" altLang="ja-JP" sz="1200" kern="1200" dirty="0" smtClean="0">
                <a:solidFill>
                  <a:schemeClr val="tx1"/>
                </a:solidFill>
                <a:effectLst/>
                <a:latin typeface="+mn-lt"/>
                <a:ea typeface="+mn-ea"/>
                <a:cs typeface="+mn-cs"/>
              </a:rPr>
              <a:t>について予め具体的に説明をします。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支援を行う係員が手配できない場合には、事前連絡があれば他部署等からの協力を依頼することが望ましく、</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また事前連絡がない場合は、他の乗客への協力を求めるなどの対応が必要です。</a:t>
            </a:r>
            <a:endParaRPr kumimoji="1" lang="ja-JP" altLang="en-US"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支援の要否を確認した上で、</a:t>
            </a:r>
            <a:r>
              <a:rPr kumimoji="1" lang="ja-JP" altLang="en-US" sz="1200" b="1" kern="1200" dirty="0" smtClean="0">
                <a:solidFill>
                  <a:schemeClr val="tx1"/>
                </a:solidFill>
                <a:effectLst/>
                <a:latin typeface="+mn-lt"/>
                <a:ea typeface="+mn-ea"/>
                <a:cs typeface="+mn-cs"/>
              </a:rPr>
              <a:t>陸上係員と船内係員で情報共有</a:t>
            </a:r>
            <a:r>
              <a:rPr kumimoji="1" lang="ja-JP" altLang="en-US" sz="1200" kern="1200" dirty="0" smtClean="0">
                <a:solidFill>
                  <a:schemeClr val="tx1"/>
                </a:solidFill>
                <a:effectLst/>
                <a:latin typeface="+mn-lt"/>
                <a:ea typeface="+mn-ea"/>
                <a:cs typeface="+mn-cs"/>
              </a:rPr>
              <a:t>をして移動支援を行います。</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8</a:t>
            </a:fld>
            <a:endParaRPr kumimoji="1" lang="ja-JP" altLang="en-US"/>
          </a:p>
        </p:txBody>
      </p:sp>
    </p:spTree>
    <p:extLst>
      <p:ext uri="{BB962C8B-B14F-4D97-AF65-F5344CB8AC3E}">
        <p14:creationId xmlns:p14="http://schemas.microsoft.com/office/powerpoint/2010/main" val="1007632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ターミナルでの待合・移動時</a:t>
            </a:r>
            <a:r>
              <a:rPr kumimoji="1" lang="ja-JP" altLang="ja-JP" sz="1200" kern="1200" dirty="0" smtClean="0">
                <a:solidFill>
                  <a:schemeClr val="tx1"/>
                </a:solidFill>
                <a:effectLst/>
                <a:latin typeface="+mn-lt"/>
                <a:ea typeface="+mn-ea"/>
                <a:cs typeface="+mn-cs"/>
              </a:rPr>
              <a:t>では、</a:t>
            </a:r>
            <a:r>
              <a:rPr kumimoji="1" lang="ja-JP" altLang="ja-JP" sz="1200" b="1" u="sng" kern="1200" dirty="0" smtClean="0">
                <a:solidFill>
                  <a:schemeClr val="tx1"/>
                </a:solidFill>
                <a:effectLst/>
                <a:latin typeface="+mn-lt"/>
                <a:ea typeface="+mn-ea"/>
                <a:cs typeface="+mn-cs"/>
              </a:rPr>
              <a:t>エレベーターの乗車支援</a:t>
            </a:r>
            <a:r>
              <a:rPr kumimoji="1" lang="ja-JP" altLang="ja-JP" sz="1200" kern="1200" dirty="0" smtClean="0">
                <a:solidFill>
                  <a:schemeClr val="tx1"/>
                </a:solidFill>
                <a:effectLst/>
                <a:latin typeface="+mn-lt"/>
                <a:ea typeface="+mn-ea"/>
                <a:cs typeface="+mn-cs"/>
              </a:rPr>
              <a:t>は、支援の要否を確認して支援を行います。</a:t>
            </a:r>
            <a:endParaRPr kumimoji="1" lang="ja-JP" altLang="en-US" sz="1200" kern="1200" dirty="0" smtClean="0">
              <a:solidFill>
                <a:schemeClr val="tx1"/>
              </a:solidFill>
              <a:effectLst/>
              <a:latin typeface="+mn-lt"/>
              <a:ea typeface="+mn-ea"/>
              <a:cs typeface="+mn-cs"/>
            </a:endParaRPr>
          </a:p>
          <a:p>
            <a:endParaRPr kumimoji="1" lang="ja-JP" altLang="en-US"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車椅子対応エスカレーター</a:t>
            </a:r>
            <a:r>
              <a:rPr kumimoji="1" lang="ja-JP" altLang="ja-JP" sz="1200" kern="1200" dirty="0" smtClean="0">
                <a:solidFill>
                  <a:schemeClr val="tx1"/>
                </a:solidFill>
                <a:effectLst/>
                <a:latin typeface="+mn-lt"/>
                <a:ea typeface="+mn-ea"/>
                <a:cs typeface="+mn-cs"/>
              </a:rPr>
              <a:t>は、安全に注意して固定を確認した上で操作を行います。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a:t>
            </a:r>
            <a:r>
              <a:rPr kumimoji="1" lang="ja-JP" altLang="ja-JP" sz="1200" b="1" u="sng" kern="1200" dirty="0" smtClean="0">
                <a:solidFill>
                  <a:schemeClr val="tx1"/>
                </a:solidFill>
                <a:effectLst/>
                <a:latin typeface="+mn-lt"/>
                <a:ea typeface="+mn-ea"/>
                <a:cs typeface="+mn-cs"/>
              </a:rPr>
              <a:t>エレベーター等の設備がない場合</a:t>
            </a:r>
            <a:r>
              <a:rPr kumimoji="1" lang="ja-JP" altLang="ja-JP" sz="1200" kern="1200" dirty="0" smtClean="0">
                <a:solidFill>
                  <a:schemeClr val="tx1"/>
                </a:solidFill>
                <a:effectLst/>
                <a:latin typeface="+mn-lt"/>
                <a:ea typeface="+mn-ea"/>
                <a:cs typeface="+mn-cs"/>
              </a:rPr>
              <a:t>には、</a:t>
            </a:r>
            <a:r>
              <a:rPr kumimoji="1" lang="ja-JP" altLang="en-US" sz="1200" kern="1200" dirty="0" smtClean="0">
                <a:solidFill>
                  <a:schemeClr val="tx1"/>
                </a:solidFill>
                <a:effectLst/>
                <a:latin typeface="+mn-lt"/>
                <a:ea typeface="+mn-ea"/>
                <a:cs typeface="+mn-cs"/>
              </a:rPr>
              <a:t>車椅子使用者の方に</a:t>
            </a:r>
            <a:r>
              <a:rPr kumimoji="1" lang="ja-JP" altLang="ja-JP" sz="1200" kern="1200" dirty="0" smtClean="0">
                <a:solidFill>
                  <a:schemeClr val="tx1"/>
                </a:solidFill>
                <a:effectLst/>
                <a:latin typeface="+mn-lt"/>
                <a:ea typeface="+mn-ea"/>
                <a:cs typeface="+mn-cs"/>
              </a:rPr>
              <a:t>その旨を説明し、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利用者の意向を確認した上で、同意が得られれば階段でホームまで支援します。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４人以上で支援を行うことが必要ですが、人数がいない場合には、別の方法の提案など、</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利用にあたってどのような方法がよいかを利用者の方と話し合いましょう。</a:t>
            </a:r>
          </a:p>
          <a:p>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また、トイレは、</a:t>
            </a:r>
            <a:r>
              <a:rPr kumimoji="1" lang="ja-JP" altLang="ja-JP" sz="1200" b="1" u="sng" kern="1200" dirty="0" smtClean="0">
                <a:solidFill>
                  <a:schemeClr val="tx1"/>
                </a:solidFill>
                <a:effectLst/>
                <a:latin typeface="+mn-lt"/>
                <a:ea typeface="+mn-ea"/>
                <a:cs typeface="+mn-cs"/>
              </a:rPr>
              <a:t>車椅子使用者の場合、多機能トイレ</a:t>
            </a:r>
            <a:r>
              <a:rPr kumimoji="1" lang="ja-JP" altLang="ja-JP" sz="1200" kern="1200" dirty="0" smtClean="0">
                <a:solidFill>
                  <a:schemeClr val="tx1"/>
                </a:solidFill>
                <a:effectLst/>
                <a:latin typeface="+mn-lt"/>
                <a:ea typeface="+mn-ea"/>
                <a:cs typeface="+mn-cs"/>
              </a:rPr>
              <a:t>などスペースやその他設備の整ったトイレにご案内します。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多機能トイレがない場合には、その旨を説明し、</a:t>
            </a:r>
            <a:r>
              <a:rPr kumimoji="1" lang="ja-JP" altLang="en-US" sz="1200" kern="1200" dirty="0" smtClean="0">
                <a:solidFill>
                  <a:schemeClr val="tx1"/>
                </a:solidFill>
                <a:effectLst/>
                <a:latin typeface="+mn-lt"/>
                <a:ea typeface="+mn-ea"/>
                <a:cs typeface="+mn-cs"/>
              </a:rPr>
              <a:t>利用方法を相談します</a:t>
            </a:r>
            <a:r>
              <a:rPr kumimoji="1" lang="ja-JP" altLang="ja-JP"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1D76199E-8AD4-4737-94DC-FC2D999A0546}" type="slidenum">
              <a:rPr kumimoji="1" lang="ja-JP" altLang="en-US" smtClean="0"/>
              <a:t>9</a:t>
            </a:fld>
            <a:endParaRPr kumimoji="1" lang="ja-JP" altLang="en-US"/>
          </a:p>
        </p:txBody>
      </p:sp>
    </p:spTree>
    <p:extLst>
      <p:ext uri="{BB962C8B-B14F-4D97-AF65-F5344CB8AC3E}">
        <p14:creationId xmlns:p14="http://schemas.microsoft.com/office/powerpoint/2010/main" val="174413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1.jpg"/><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5.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6.xml"/><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7.xml"/><Relationship Id="rId7" Type="http://schemas.openxmlformats.org/officeDocument/2006/relationships/image" Target="../media/image15.wmf"/><Relationship Id="rId12"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7.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6.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http://www.mlit.go.jp/common/001236569.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356" y="4172073"/>
            <a:ext cx="2322000" cy="1927260"/>
          </a:xfrm>
          <a:prstGeom prst="rect">
            <a:avLst/>
          </a:prstGeom>
        </p:spPr>
      </p:pic>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a:t>
            </a:r>
            <a:r>
              <a:rPr kumimoji="1" lang="ja-JP" altLang="en-US" sz="5400" b="1" dirty="0" smtClean="0">
                <a:latin typeface="メイリオ" panose="020B0604030504040204" pitchFamily="50" charset="-128"/>
                <a:ea typeface="メイリオ" panose="020B0604030504040204" pitchFamily="50" charset="-128"/>
              </a:rPr>
              <a:t>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138545" y="2946399"/>
            <a:ext cx="11914909" cy="707886"/>
          </a:xfrm>
          <a:prstGeom prst="rect">
            <a:avLst/>
          </a:prstGeom>
          <a:noFill/>
        </p:spPr>
        <p:txBody>
          <a:bodyPr wrap="square" rtlCol="0">
            <a:spAutoFit/>
          </a:bodyPr>
          <a:lstStyle/>
          <a:p>
            <a:r>
              <a:rPr lang="ja-JP" altLang="en-US" sz="4000" dirty="0" smtClean="0">
                <a:latin typeface="メイリオ" panose="020B0604030504040204" pitchFamily="50" charset="-128"/>
                <a:ea typeface="メイリオ" panose="020B0604030504040204" pitchFamily="50" charset="-128"/>
              </a:rPr>
              <a:t>プログラム④　接遇ガイドラインに基づく接遇方法</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863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614487" y="155830"/>
            <a:ext cx="10290641" cy="52792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257789"/>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p>
        </p:txBody>
      </p:sp>
      <p:sp>
        <p:nvSpPr>
          <p:cNvPr id="13" name="テキスト ボックス 12"/>
          <p:cNvSpPr txBox="1"/>
          <p:nvPr/>
        </p:nvSpPr>
        <p:spPr>
          <a:xfrm>
            <a:off x="5266305" y="257789"/>
            <a:ext cx="6638823"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乗船、下船</a:t>
            </a:r>
            <a:endParaRPr lang="en-US" altLang="ja-JP" sz="2400" b="1" dirty="0" smtClean="0">
              <a:latin typeface="メイリオ" panose="020B0604030504040204" pitchFamily="50" charset="-128"/>
              <a:ea typeface="メイリオ" panose="020B0604030504040204" pitchFamily="50" charset="-128"/>
            </a:endParaRPr>
          </a:p>
          <a:p>
            <a:pPr marL="628650" indent="-628650"/>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a:t>
            </a:r>
            <a:endParaRPr lang="en-US" altLang="ja-JP" sz="2400" dirty="0" smtClean="0">
              <a:latin typeface="メイリオ" panose="020B0604030504040204" pitchFamily="50" charset="-128"/>
              <a:ea typeface="メイリオ" panose="020B0604030504040204" pitchFamily="50" charset="-128"/>
            </a:endParaRPr>
          </a:p>
          <a:p>
            <a:pPr marL="628650" indent="-628650"/>
            <a:r>
              <a:rPr lang="ja-JP" altLang="en-US" sz="2400" dirty="0" smtClean="0">
                <a:latin typeface="メイリオ" panose="020B0604030504040204" pitchFamily="50" charset="-128"/>
                <a:ea typeface="メイリオ" panose="020B0604030504040204" pitchFamily="50" charset="-128"/>
              </a:rPr>
              <a:t>　・適切な設備がない場合は、利用者の意向を確認した上で、階段や段差の支援を行う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a:t>
            </a:r>
            <a:r>
              <a:rPr lang="ja-JP" altLang="en-US" sz="2400" b="1" dirty="0" smtClean="0">
                <a:latin typeface="メイリオ" panose="020B0604030504040204" pitchFamily="50" charset="-128"/>
                <a:ea typeface="メイリオ" panose="020B0604030504040204" pitchFamily="50" charset="-128"/>
              </a:rPr>
              <a:t>係員との連携で対応</a:t>
            </a:r>
            <a:endParaRPr lang="en-US" altLang="ja-JP" sz="2400" b="1" dirty="0" smtClean="0">
              <a:latin typeface="メイリオ" panose="020B0604030504040204" pitchFamily="50" charset="-128"/>
              <a:ea typeface="メイリオ" panose="020B0604030504040204" pitchFamily="50" charset="-128"/>
            </a:endParaRPr>
          </a:p>
          <a:p>
            <a:pPr marL="628650" indent="-539750"/>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・利用者の意向を確認し、移乗支援を行う</a:t>
            </a:r>
          </a:p>
          <a:p>
            <a:pPr marL="628650" indent="-539750"/>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・車椅子</a:t>
            </a:r>
            <a:r>
              <a:rPr lang="ja-JP" altLang="en-US" sz="2400" dirty="0">
                <a:latin typeface="メイリオ" panose="020B0604030504040204" pitchFamily="50" charset="-128"/>
                <a:ea typeface="メイリオ" panose="020B0604030504040204" pitchFamily="50" charset="-128"/>
              </a:rPr>
              <a:t>スペースがある場合は</a:t>
            </a:r>
            <a:r>
              <a:rPr lang="ja-JP" altLang="en-US" sz="2400" dirty="0" smtClean="0">
                <a:latin typeface="メイリオ" panose="020B0604030504040204" pitchFamily="50" charset="-128"/>
                <a:ea typeface="メイリオ" panose="020B0604030504040204" pitchFamily="50" charset="-128"/>
              </a:rPr>
              <a:t>固定を行う</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トイレ等の設備の利用</a:t>
            </a:r>
            <a:endParaRPr lang="en-US" altLang="ja-JP" sz="2400" b="1" dirty="0" smtClean="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・多機能トイレの案内</a:t>
            </a:r>
          </a:p>
          <a:p>
            <a:r>
              <a:rPr lang="ja-JP" altLang="en-US" sz="2400" dirty="0">
                <a:latin typeface="メイリオ" panose="020B0604030504040204" pitchFamily="50" charset="-128"/>
                <a:ea typeface="メイリオ" panose="020B0604030504040204" pitchFamily="50" charset="-128"/>
              </a:rPr>
              <a:t>　・多機能トイレがない場合は、事情を説</a:t>
            </a:r>
          </a:p>
          <a:p>
            <a:pPr marL="533400" indent="-533400"/>
            <a:r>
              <a:rPr lang="ja-JP" altLang="en-US" sz="2400" dirty="0">
                <a:latin typeface="メイリオ" panose="020B0604030504040204" pitchFamily="50" charset="-128"/>
                <a:ea typeface="メイリオ" panose="020B0604030504040204" pitchFamily="50" charset="-128"/>
              </a:rPr>
              <a:t>　　</a:t>
            </a:r>
            <a:r>
              <a:rPr lang="ja-JP" altLang="en-US" sz="2400" dirty="0" err="1">
                <a:latin typeface="メイリオ" panose="020B0604030504040204" pitchFamily="50" charset="-128"/>
                <a:ea typeface="メイリオ" panose="020B0604030504040204" pitchFamily="50" charset="-128"/>
              </a:rPr>
              <a:t>明し</a:t>
            </a:r>
            <a:r>
              <a:rPr lang="ja-JP" altLang="en-US" sz="2400" dirty="0" smtClean="0">
                <a:latin typeface="メイリオ" panose="020B0604030504040204" pitchFamily="50" charset="-128"/>
                <a:ea typeface="メイリオ" panose="020B0604030504040204" pitchFamily="50" charset="-128"/>
              </a:rPr>
              <a:t>、可能な限り乗船前に使用可能なトイレ</a:t>
            </a:r>
            <a:r>
              <a:rPr lang="ja-JP" altLang="en-US" sz="2400" dirty="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案内</a:t>
            </a:r>
            <a:endParaRPr lang="ja-JP" altLang="en-US" sz="2400" dirty="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
        <p:nvSpPr>
          <p:cNvPr id="15" name="正方形/長方形 14"/>
          <p:cNvSpPr/>
          <p:nvPr/>
        </p:nvSpPr>
        <p:spPr>
          <a:xfrm>
            <a:off x="1614487" y="5594506"/>
            <a:ext cx="10290641" cy="119874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1721515" y="5786316"/>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28" name="テキスト ボックス 27"/>
          <p:cNvSpPr txBox="1"/>
          <p:nvPr/>
        </p:nvSpPr>
        <p:spPr>
          <a:xfrm>
            <a:off x="5266305" y="5802819"/>
            <a:ext cx="6351953"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112696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３</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視覚障害者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125617" y="2070283"/>
            <a:ext cx="2337251" cy="3216399"/>
          </a:xfrm>
          <a:prstGeom prst="rect">
            <a:avLst/>
          </a:prstGeom>
        </p:spPr>
      </p:pic>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628900" y="3419562"/>
            <a:ext cx="9372600" cy="323165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■視覚障害者の特性</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光を感じる</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a:t>
            </a:r>
            <a:r>
              <a:rPr lang="ja-JP" altLang="en-US" sz="2000" dirty="0" smtClean="0">
                <a:latin typeface="メイリオ" panose="020B0604030504040204" pitchFamily="50" charset="-128"/>
                <a:ea typeface="メイリオ" panose="020B0604030504040204" pitchFamily="50" charset="-128"/>
              </a:rPr>
              <a:t>さまざま</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白杖や盲導犬を使用していても、全盲ではなく弱視の人の場合がある</a:t>
            </a:r>
          </a:p>
          <a:p>
            <a:pPr marL="914400" lvl="1" indent="-457200">
              <a:buFont typeface="Wingdings" panose="05000000000000000000" pitchFamily="2" charset="2"/>
              <a:buChar char="l"/>
            </a:pPr>
            <a:r>
              <a:rPr lang="ja-JP" altLang="en-US" sz="20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2562380" y="3344912"/>
            <a:ext cx="9439120" cy="330630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2546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5" name="正方形/長方形 14"/>
          <p:cNvSpPr/>
          <p:nvPr/>
        </p:nvSpPr>
        <p:spPr>
          <a:xfrm>
            <a:off x="1614488" y="506404"/>
            <a:ext cx="10015537" cy="52466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721515" y="71931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23" name="テキスト ボックス 22"/>
          <p:cNvSpPr txBox="1"/>
          <p:nvPr/>
        </p:nvSpPr>
        <p:spPr>
          <a:xfrm>
            <a:off x="5516208" y="688777"/>
            <a:ext cx="6113816" cy="526297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（盲導犬の使用等について）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設備や係員の状況について説明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支援の要否を確認し、陸上係員と船内係員との連携で対応</a:t>
            </a:r>
            <a:endParaRPr lang="en-US" altLang="ja-JP"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係員</a:t>
            </a:r>
            <a:r>
              <a:rPr lang="ja-JP" altLang="en-US" sz="2400" dirty="0">
                <a:latin typeface="メイリオ" panose="020B0604030504040204" pitchFamily="50" charset="-128"/>
                <a:ea typeface="メイリオ" panose="020B0604030504040204" pitchFamily="50" charset="-128"/>
              </a:rPr>
              <a:t>が手配できない場合は、他部署等や他の乗客への協力を</a:t>
            </a:r>
            <a:r>
              <a:rPr lang="ja-JP" altLang="en-US" sz="2400" dirty="0" smtClean="0">
                <a:latin typeface="メイリオ" panose="020B0604030504040204" pitchFamily="50" charset="-128"/>
                <a:ea typeface="メイリオ" panose="020B0604030504040204" pitchFamily="50" charset="-128"/>
              </a:rPr>
              <a:t>求める</a:t>
            </a:r>
            <a:endParaRPr lang="en-US" altLang="ja-JP"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チケットの購入</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詳細な目的地の確認、購入時には　賃は読み上げ、正確な金銭授受を</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自動券売機への誘導</a:t>
            </a:r>
            <a:r>
              <a:rPr lang="ja-JP" altLang="en-US" sz="2400" dirty="0">
                <a:latin typeface="メイリオ" panose="020B0604030504040204" pitchFamily="50" charset="-128"/>
                <a:ea typeface="メイリオ" panose="020B0604030504040204" pitchFamily="50" charset="-128"/>
              </a:rPr>
              <a:t>支援を希望される場合は、</a:t>
            </a:r>
            <a:r>
              <a:rPr lang="ja-JP" altLang="en-US" sz="2400" dirty="0" smtClean="0">
                <a:latin typeface="メイリオ" panose="020B0604030504040204" pitchFamily="50" charset="-128"/>
                <a:ea typeface="メイリオ" panose="020B0604030504040204" pitchFamily="50" charset="-128"/>
              </a:rPr>
              <a:t>画面の</a:t>
            </a:r>
            <a:r>
              <a:rPr lang="ja-JP" altLang="en-US" sz="2400" dirty="0">
                <a:latin typeface="メイリオ" panose="020B0604030504040204" pitchFamily="50" charset="-128"/>
                <a:ea typeface="メイリオ" panose="020B0604030504040204" pitchFamily="50" charset="-128"/>
              </a:rPr>
              <a:t>内容を説明し、テンキーなどに</a:t>
            </a:r>
            <a:r>
              <a:rPr lang="ja-JP" altLang="en-US" sz="2400" dirty="0" smtClean="0">
                <a:latin typeface="メイリオ" panose="020B0604030504040204" pitchFamily="50" charset="-128"/>
                <a:ea typeface="メイリオ" panose="020B0604030504040204" pitchFamily="50" charset="-128"/>
              </a:rPr>
              <a:t>手を</a:t>
            </a:r>
            <a:r>
              <a:rPr lang="ja-JP" altLang="en-US" sz="2400" dirty="0">
                <a:latin typeface="メイリオ" panose="020B0604030504040204" pitchFamily="50" charset="-128"/>
                <a:ea typeface="メイリオ" panose="020B0604030504040204" pitchFamily="50" charset="-128"/>
              </a:rPr>
              <a:t>誘導する</a:t>
            </a:r>
          </a:p>
          <a:p>
            <a:pPr marL="720000" indent="-3600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51253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14" name="正方形/長方形 13"/>
          <p:cNvSpPr/>
          <p:nvPr/>
        </p:nvSpPr>
        <p:spPr>
          <a:xfrm>
            <a:off x="1614487" y="665424"/>
            <a:ext cx="10015537" cy="24142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863636"/>
            <a:ext cx="3853077"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13" name="テキスト ボックス 12"/>
          <p:cNvSpPr txBox="1"/>
          <p:nvPr/>
        </p:nvSpPr>
        <p:spPr>
          <a:xfrm>
            <a:off x="5516208" y="771315"/>
            <a:ext cx="6113816"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階段や通路利用の支援</a:t>
            </a:r>
            <a:endParaRPr lang="ja-JP" altLang="en-US"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支援の要否を確認し、必要に応じて支援する</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トイレ利用の支援</a:t>
            </a: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誘導</a:t>
            </a:r>
            <a:r>
              <a:rPr lang="ja-JP" altLang="en-US" sz="2400" dirty="0">
                <a:latin typeface="メイリオ" panose="020B0604030504040204" pitchFamily="50" charset="-128"/>
                <a:ea typeface="メイリオ" panose="020B0604030504040204" pitchFamily="50" charset="-128"/>
              </a:rPr>
              <a:t>の希望があった場合、どこ</a:t>
            </a:r>
            <a:r>
              <a:rPr lang="ja-JP" altLang="en-US" sz="2400" dirty="0" smtClean="0">
                <a:latin typeface="メイリオ" panose="020B0604030504040204" pitchFamily="50" charset="-128"/>
                <a:ea typeface="メイリオ" panose="020B0604030504040204" pitchFamily="50" charset="-128"/>
              </a:rPr>
              <a:t>までの</a:t>
            </a:r>
            <a:r>
              <a:rPr lang="ja-JP" altLang="en-US" sz="2400" dirty="0">
                <a:latin typeface="メイリオ" panose="020B0604030504040204" pitchFamily="50" charset="-128"/>
                <a:ea typeface="メイリオ" panose="020B0604030504040204" pitchFamily="50" charset="-128"/>
              </a:rPr>
              <a:t>誘導が必要かを確認して</a:t>
            </a:r>
            <a:r>
              <a:rPr lang="ja-JP" altLang="en-US" sz="2400" dirty="0" smtClean="0">
                <a:latin typeface="メイリオ" panose="020B0604030504040204" pitchFamily="50" charset="-128"/>
                <a:ea typeface="メイリオ" panose="020B0604030504040204" pitchFamily="50" charset="-128"/>
              </a:rPr>
              <a:t>支援</a:t>
            </a:r>
            <a:endParaRPr lang="ja-JP" altLang="en-US" sz="2400" dirty="0">
              <a:latin typeface="メイリオ" panose="020B0604030504040204" pitchFamily="50" charset="-128"/>
              <a:ea typeface="メイリオ" panose="020B0604030504040204" pitchFamily="50" charset="-128"/>
            </a:endParaRPr>
          </a:p>
        </p:txBody>
      </p:sp>
      <p:sp>
        <p:nvSpPr>
          <p:cNvPr id="27" name="正方形/長方形 26"/>
          <p:cNvSpPr/>
          <p:nvPr/>
        </p:nvSpPr>
        <p:spPr>
          <a:xfrm>
            <a:off x="1614487" y="3277851"/>
            <a:ext cx="10015537" cy="32554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21515" y="348632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p>
        </p:txBody>
      </p:sp>
      <p:sp>
        <p:nvSpPr>
          <p:cNvPr id="29" name="テキスト ボックス 28"/>
          <p:cNvSpPr txBox="1"/>
          <p:nvPr/>
        </p:nvSpPr>
        <p:spPr>
          <a:xfrm>
            <a:off x="5266306" y="3486321"/>
            <a:ext cx="6363718"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乗船、下船</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の要否を</a:t>
            </a:r>
            <a:r>
              <a:rPr lang="ja-JP" altLang="en-US" sz="2400" dirty="0" smtClean="0">
                <a:latin typeface="メイリオ" panose="020B0604030504040204" pitchFamily="50" charset="-128"/>
                <a:ea typeface="メイリオ" panose="020B0604030504040204" pitchFamily="50" charset="-128"/>
              </a:rPr>
              <a:t>確認</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船内</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船内</a:t>
            </a:r>
            <a:r>
              <a:rPr lang="ja-JP" altLang="en-US" sz="2400" dirty="0">
                <a:latin typeface="メイリオ" panose="020B0604030504040204" pitchFamily="50" charset="-128"/>
                <a:ea typeface="メイリオ" panose="020B0604030504040204" pitchFamily="50" charset="-128"/>
              </a:rPr>
              <a:t>の設備配置について</a:t>
            </a:r>
            <a:r>
              <a:rPr lang="ja-JP" altLang="en-US" sz="2400" dirty="0" smtClean="0">
                <a:latin typeface="メイリオ" panose="020B0604030504040204" pitchFamily="50" charset="-128"/>
                <a:ea typeface="メイリオ" panose="020B0604030504040204" pitchFamily="50" charset="-128"/>
              </a:rPr>
              <a:t>説明</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転落</a:t>
            </a:r>
            <a:r>
              <a:rPr lang="ja-JP" altLang="en-US" sz="2400" dirty="0">
                <a:latin typeface="メイリオ" panose="020B0604030504040204" pitchFamily="50" charset="-128"/>
                <a:ea typeface="メイリオ" panose="020B0604030504040204" pitchFamily="50" charset="-128"/>
              </a:rPr>
              <a:t>の危険性がある場合は「白杖</a:t>
            </a:r>
            <a:r>
              <a:rPr lang="ja-JP" altLang="en-US" sz="2400" dirty="0" smtClean="0">
                <a:latin typeface="メイリオ" panose="020B0604030504040204" pitchFamily="50" charset="-128"/>
                <a:ea typeface="メイリオ" panose="020B0604030504040204" pitchFamily="50" charset="-128"/>
              </a:rPr>
              <a:t>の人</a:t>
            </a:r>
            <a:r>
              <a:rPr lang="ja-JP" altLang="en-US" sz="2400" dirty="0">
                <a:latin typeface="メイリオ" panose="020B0604030504040204" pitchFamily="50" charset="-128"/>
                <a:ea typeface="メイリオ" panose="020B0604030504040204" pitchFamily="50" charset="-128"/>
              </a:rPr>
              <a:t>止まれ！」などとただちに声を</a:t>
            </a:r>
            <a:r>
              <a:rPr lang="ja-JP" altLang="en-US" sz="2400" dirty="0" smtClean="0">
                <a:latin typeface="メイリオ" panose="020B0604030504040204" pitchFamily="50" charset="-128"/>
                <a:ea typeface="メイリオ" panose="020B0604030504040204" pitchFamily="50" charset="-128"/>
              </a:rPr>
              <a:t>かける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7530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25618" y="341574"/>
            <a:ext cx="1413008" cy="1944505"/>
          </a:xfrm>
          <a:prstGeom prst="rect">
            <a:avLst/>
          </a:prstGeom>
        </p:spPr>
      </p:pic>
      <p:sp>
        <p:nvSpPr>
          <p:cNvPr id="21" name="正方形/長方形 20"/>
          <p:cNvSpPr/>
          <p:nvPr/>
        </p:nvSpPr>
        <p:spPr>
          <a:xfrm>
            <a:off x="1614487" y="341574"/>
            <a:ext cx="10015537" cy="41051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550044"/>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endParaRPr lang="en-US" altLang="ja-JP" sz="2800" b="1" dirty="0" smtClean="0">
              <a:latin typeface="メイリオ" panose="020B0604030504040204" pitchFamily="50" charset="-128"/>
              <a:ea typeface="メイリオ" panose="020B0604030504040204" pitchFamily="50" charset="-128"/>
            </a:endParaRPr>
          </a:p>
          <a:p>
            <a:r>
              <a:rPr lang="ja-JP" altLang="en-US" sz="2800" dirty="0" smtClean="0">
                <a:latin typeface="メイリオ" panose="020B0604030504040204" pitchFamily="50" charset="-128"/>
                <a:ea typeface="メイリオ" panose="020B0604030504040204" pitchFamily="50" charset="-128"/>
              </a:rPr>
              <a:t>（つづき）</a:t>
            </a:r>
          </a:p>
        </p:txBody>
      </p:sp>
      <p:sp>
        <p:nvSpPr>
          <p:cNvPr id="26" name="テキスト ボックス 25"/>
          <p:cNvSpPr txBox="1"/>
          <p:nvPr/>
        </p:nvSpPr>
        <p:spPr>
          <a:xfrm>
            <a:off x="5266306" y="550044"/>
            <a:ext cx="6163200" cy="415498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トイレ等の設備の利用</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多機能</a:t>
            </a:r>
            <a:r>
              <a:rPr lang="ja-JP" altLang="en-US" sz="2400" dirty="0">
                <a:latin typeface="メイリオ" panose="020B0604030504040204" pitchFamily="50" charset="-128"/>
                <a:ea typeface="メイリオ" panose="020B0604030504040204" pitchFamily="50" charset="-128"/>
              </a:rPr>
              <a:t>トイレの</a:t>
            </a:r>
            <a:r>
              <a:rPr lang="ja-JP" altLang="en-US" sz="2400" dirty="0" smtClean="0">
                <a:latin typeface="メイリオ" panose="020B0604030504040204" pitchFamily="50" charset="-128"/>
                <a:ea typeface="メイリオ" panose="020B0604030504040204" pitchFamily="50" charset="-128"/>
              </a:rPr>
              <a:t>案内</a:t>
            </a:r>
            <a:r>
              <a:rPr lang="ja-JP" altLang="en-US" sz="2400" dirty="0">
                <a:latin typeface="メイリオ" panose="020B0604030504040204" pitchFamily="50" charset="-128"/>
                <a:ea typeface="メイリオ" panose="020B0604030504040204" pitchFamily="50" charset="-128"/>
              </a:rPr>
              <a:t>誘導の希望があった場合、どこまでの誘導が必要かを確認して</a:t>
            </a:r>
            <a:r>
              <a:rPr lang="ja-JP" altLang="en-US" sz="2400" dirty="0" smtClean="0">
                <a:latin typeface="メイリオ" panose="020B0604030504040204" pitchFamily="50" charset="-128"/>
                <a:ea typeface="メイリオ" panose="020B0604030504040204" pitchFamily="50" charset="-128"/>
              </a:rPr>
              <a:t>支援</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運</a:t>
            </a:r>
            <a:r>
              <a:rPr lang="ja-JP" altLang="en-US" sz="2400" b="1" dirty="0">
                <a:latin typeface="メイリオ" panose="020B0604030504040204" pitchFamily="50" charset="-128"/>
                <a:ea typeface="メイリオ" panose="020B0604030504040204" pitchFamily="50" charset="-128"/>
              </a:rPr>
              <a:t>航</a:t>
            </a:r>
            <a:r>
              <a:rPr lang="ja-JP" altLang="en-US" sz="2400" b="1" dirty="0" smtClean="0">
                <a:latin typeface="メイリオ" panose="020B0604030504040204" pitchFamily="50" charset="-128"/>
                <a:ea typeface="メイリオ" panose="020B0604030504040204" pitchFamily="50" charset="-128"/>
              </a:rPr>
              <a:t>情報の取得</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音声情報がない場合には、随時、</a:t>
            </a:r>
            <a:r>
              <a:rPr lang="ja-JP" altLang="en-US" sz="2400" dirty="0" smtClean="0">
                <a:latin typeface="メイリオ" panose="020B0604030504040204" pitchFamily="50" charset="-128"/>
                <a:ea typeface="メイリオ" panose="020B0604030504040204" pitchFamily="50" charset="-128"/>
              </a:rPr>
              <a:t>説明</a:t>
            </a:r>
            <a:r>
              <a:rPr lang="ja-JP" altLang="en-US" sz="2400" dirty="0">
                <a:latin typeface="メイリオ" panose="020B0604030504040204" pitchFamily="50" charset="-128"/>
                <a:ea typeface="メイリオ" panose="020B0604030504040204" pitchFamily="50" charset="-128"/>
              </a:rPr>
              <a:t>や注意喚起を</a:t>
            </a:r>
            <a:r>
              <a:rPr lang="ja-JP" altLang="en-US" sz="2400" dirty="0" smtClean="0">
                <a:latin typeface="メイリオ" panose="020B0604030504040204" pitchFamily="50" charset="-128"/>
                <a:ea typeface="メイリオ" panose="020B0604030504040204" pitchFamily="50" charset="-128"/>
              </a:rPr>
              <a:t>行う</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色別表示などの情報に対する支援</a:t>
            </a:r>
          </a:p>
          <a:p>
            <a:r>
              <a:rPr lang="ja-JP" altLang="en-US" sz="2400" b="1"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・色別情報表示でわからない様子の場</a:t>
            </a:r>
          </a:p>
          <a:p>
            <a:r>
              <a:rPr lang="ja-JP" altLang="en-US" sz="2400" dirty="0">
                <a:latin typeface="メイリオ" panose="020B0604030504040204" pitchFamily="50" charset="-128"/>
                <a:ea typeface="メイリオ" panose="020B0604030504040204" pitchFamily="50" charset="-128"/>
              </a:rPr>
              <a:t>　　合には、情報を提供する。</a:t>
            </a:r>
          </a:p>
          <a:p>
            <a:pPr marL="360000"/>
            <a:endParaRPr lang="ja-JP" altLang="en-US" sz="2400"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1614487" y="4705028"/>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21515" y="489683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4913341"/>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295527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４</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聴覚障害者・言語障害者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3427323060"/>
              </p:ext>
            </p:extLst>
          </p:nvPr>
        </p:nvGraphicFramePr>
        <p:xfrm>
          <a:off x="1416192" y="3136751"/>
          <a:ext cx="1409327" cy="2318905"/>
        </p:xfrm>
        <a:graphic>
          <a:graphicData uri="http://schemas.openxmlformats.org/presentationml/2006/ole">
            <mc:AlternateContent xmlns:mc="http://schemas.openxmlformats.org/markup-compatibility/2006">
              <mc:Choice xmlns:v="urn:schemas-microsoft-com:vml" Requires="v">
                <p:oleObj spid="_x0000_s2127" r:id="rId4" imgW="3656880" imgH="6018840" progId="">
                  <p:embed/>
                </p:oleObj>
              </mc:Choice>
              <mc:Fallback>
                <p:oleObj r:id="rId4" imgW="3656880" imgH="6018840" progId="">
                  <p:embed/>
                  <p:pic>
                    <p:nvPicPr>
                      <p:cNvPr id="0" name=""/>
                      <p:cNvPicPr/>
                      <p:nvPr/>
                    </p:nvPicPr>
                    <p:blipFill>
                      <a:blip r:embed="rId5"/>
                      <a:stretch>
                        <a:fillRect/>
                      </a:stretch>
                    </p:blipFill>
                    <p:spPr>
                      <a:xfrm>
                        <a:off x="1416192" y="3136751"/>
                        <a:ext cx="1409327" cy="2318905"/>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4634086" y="3323466"/>
            <a:ext cx="6916968"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■聴覚障害者・言語障害者の特性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聴導犬を使用している人もいる</a:t>
            </a:r>
          </a:p>
        </p:txBody>
      </p:sp>
      <p:sp>
        <p:nvSpPr>
          <p:cNvPr id="8" name="正方形/長方形 7"/>
          <p:cNvSpPr/>
          <p:nvPr/>
        </p:nvSpPr>
        <p:spPr>
          <a:xfrm>
            <a:off x="4529138" y="3257550"/>
            <a:ext cx="7129462"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75" y="1998797"/>
            <a:ext cx="712417" cy="2297407"/>
          </a:xfrm>
          <a:prstGeom prst="rect">
            <a:avLst/>
          </a:prstGeom>
        </p:spPr>
      </p:pic>
    </p:spTree>
    <p:extLst>
      <p:ext uri="{BB962C8B-B14F-4D97-AF65-F5344CB8AC3E}">
        <p14:creationId xmlns:p14="http://schemas.microsoft.com/office/powerpoint/2010/main" val="2089909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1614488" y="230290"/>
            <a:ext cx="10015537" cy="47791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721515" y="443198"/>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30" name="テキスト ボックス 29"/>
          <p:cNvSpPr txBox="1"/>
          <p:nvPr/>
        </p:nvSpPr>
        <p:spPr>
          <a:xfrm>
            <a:off x="5516208" y="412663"/>
            <a:ext cx="6113816"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（聴導犬の使用等について）</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口話がはっきり見えるように話す、書面（筆談等）で情報を伝える</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a:t>
            </a:r>
            <a:r>
              <a:rPr lang="ja-JP" altLang="en-US" sz="2400" b="1" dirty="0" smtClean="0">
                <a:latin typeface="メイリオ" panose="020B0604030504040204" pitchFamily="50" charset="-128"/>
                <a:ea typeface="メイリオ" panose="020B0604030504040204" pitchFamily="50" charset="-128"/>
              </a:rPr>
              <a:t>共有</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a:t>
            </a:r>
            <a:r>
              <a:rPr lang="ja-JP" altLang="en-US" sz="2400" dirty="0" smtClean="0">
                <a:latin typeface="メイリオ" panose="020B0604030504040204" pitchFamily="50" charset="-128"/>
                <a:ea typeface="メイリオ" panose="020B0604030504040204" pitchFamily="50" charset="-128"/>
              </a:rPr>
              <a:t>求める</a:t>
            </a:r>
            <a:endParaRPr lang="en-US" altLang="ja-JP"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チケットの購入</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券売機</a:t>
            </a:r>
            <a:r>
              <a:rPr lang="ja-JP" altLang="en-US" sz="2400" dirty="0">
                <a:latin typeface="メイリオ" panose="020B0604030504040204" pitchFamily="50" charset="-128"/>
                <a:ea typeface="メイリオ" panose="020B0604030504040204" pitchFamily="50" charset="-128"/>
              </a:rPr>
              <a:t>の呼び出しで応答がない</a:t>
            </a:r>
            <a:r>
              <a:rPr lang="ja-JP" altLang="en-US" sz="2400" dirty="0" smtClean="0">
                <a:latin typeface="メイリオ" panose="020B0604030504040204" pitchFamily="50" charset="-128"/>
                <a:ea typeface="メイリオ" panose="020B0604030504040204" pitchFamily="50" charset="-128"/>
              </a:rPr>
              <a:t>場合には</a:t>
            </a:r>
            <a:r>
              <a:rPr lang="ja-JP" altLang="en-US" sz="2400" dirty="0">
                <a:latin typeface="メイリオ" panose="020B0604030504040204" pitchFamily="50" charset="-128"/>
                <a:ea typeface="メイリオ" panose="020B0604030504040204" pitchFamily="50" charset="-128"/>
              </a:rPr>
              <a:t>、聞こえない可能性が</a:t>
            </a:r>
            <a:r>
              <a:rPr lang="ja-JP" altLang="en-US" sz="2400" dirty="0" smtClean="0">
                <a:latin typeface="メイリオ" panose="020B0604030504040204" pitchFamily="50" charset="-128"/>
                <a:ea typeface="メイリオ" panose="020B0604030504040204" pitchFamily="50" charset="-128"/>
              </a:rPr>
              <a:t>ある</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料金</a:t>
            </a:r>
            <a:r>
              <a:rPr lang="ja-JP" altLang="en-US" sz="2400" dirty="0">
                <a:latin typeface="メイリオ" panose="020B0604030504040204" pitchFamily="50" charset="-128"/>
                <a:ea typeface="メイリオ" panose="020B0604030504040204" pitchFamily="50" charset="-128"/>
              </a:rPr>
              <a:t>などは電卓や筆談で</a:t>
            </a:r>
            <a:r>
              <a:rPr lang="ja-JP" altLang="en-US" sz="2400" dirty="0" smtClean="0">
                <a:latin typeface="メイリオ" panose="020B0604030504040204" pitchFamily="50" charset="-128"/>
                <a:ea typeface="メイリオ" panose="020B0604030504040204" pitchFamily="50" charset="-128"/>
              </a:rPr>
              <a:t>表示</a:t>
            </a:r>
            <a:endParaRPr lang="en-US" altLang="ja-JP" sz="2400" dirty="0">
              <a:latin typeface="メイリオ" panose="020B0604030504040204" pitchFamily="50" charset="-128"/>
              <a:ea typeface="メイリオ" panose="020B0604030504040204" pitchFamily="50" charset="-128"/>
            </a:endParaRPr>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1083402373"/>
              </p:ext>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7455" r:id="rId4" imgW="3656880" imgH="6018840" progId="">
                  <p:embed/>
                </p:oleObj>
              </mc:Choice>
              <mc:Fallback>
                <p:oleObj r:id="rId4" imgW="3656880" imgH="6018840" progId="">
                  <p:embed/>
                  <p:pic>
                    <p:nvPicPr>
                      <p:cNvPr id="17" name="オブジェクト 16"/>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16" name="正方形/長方形 15"/>
          <p:cNvSpPr/>
          <p:nvPr/>
        </p:nvSpPr>
        <p:spPr>
          <a:xfrm>
            <a:off x="1614487" y="5191764"/>
            <a:ext cx="10015537" cy="143763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721515" y="5380961"/>
            <a:ext cx="3853077"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31" name="テキスト ボックス 30"/>
          <p:cNvSpPr txBox="1"/>
          <p:nvPr/>
        </p:nvSpPr>
        <p:spPr>
          <a:xfrm>
            <a:off x="5516208" y="5310416"/>
            <a:ext cx="6113816"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エレベーター利用時の支援</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券売機の呼び出しで応答がない場合には、聞こえない可能性がある</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459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extLst>
              <p:ext uri="{D42A27DB-BD31-4B8C-83A1-F6EECF244321}">
                <p14:modId xmlns:p14="http://schemas.microsoft.com/office/powerpoint/2010/main" val="1083402373"/>
              </p:ext>
            </p:extLst>
          </p:nvPr>
        </p:nvGraphicFramePr>
        <p:xfrm>
          <a:off x="54774" y="2906188"/>
          <a:ext cx="1409327" cy="2318905"/>
        </p:xfrm>
        <a:graphic>
          <a:graphicData uri="http://schemas.openxmlformats.org/presentationml/2006/ole">
            <mc:AlternateContent xmlns:mc="http://schemas.openxmlformats.org/markup-compatibility/2006">
              <mc:Choice xmlns:v="urn:schemas-microsoft-com:vml" Requires="v">
                <p:oleObj spid="_x0000_s10316" r:id="rId4" imgW="3656880" imgH="6018840" progId="">
                  <p:embed/>
                </p:oleObj>
              </mc:Choice>
              <mc:Fallback>
                <p:oleObj r:id="rId4" imgW="3656880" imgH="6018840" progId="">
                  <p:embed/>
                  <p:pic>
                    <p:nvPicPr>
                      <p:cNvPr id="4" name="オブジェクト 3"/>
                      <p:cNvPicPr/>
                      <p:nvPr/>
                    </p:nvPicPr>
                    <p:blipFill>
                      <a:blip r:embed="rId5"/>
                      <a:stretch>
                        <a:fillRect/>
                      </a:stretch>
                    </p:blipFill>
                    <p:spPr>
                      <a:xfrm>
                        <a:off x="54774" y="2906188"/>
                        <a:ext cx="1409327" cy="2318905"/>
                      </a:xfrm>
                      <a:prstGeom prst="rect">
                        <a:avLst/>
                      </a:prstGeom>
                    </p:spPr>
                  </p:pic>
                </p:oleObj>
              </mc:Fallback>
            </mc:AlternateContent>
          </a:graphicData>
        </a:graphic>
      </p:graphicFrame>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230" y="515034"/>
            <a:ext cx="712417" cy="2297407"/>
          </a:xfrm>
          <a:prstGeom prst="rect">
            <a:avLst/>
          </a:prstGeom>
        </p:spPr>
      </p:pic>
      <p:sp>
        <p:nvSpPr>
          <p:cNvPr id="27" name="正方形/長方形 26"/>
          <p:cNvSpPr/>
          <p:nvPr/>
        </p:nvSpPr>
        <p:spPr>
          <a:xfrm>
            <a:off x="1614485" y="2644206"/>
            <a:ext cx="10015537" cy="14678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721513" y="3038305"/>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574591" y="291225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
        <p:nvSpPr>
          <p:cNvPr id="22" name="正方形/長方形 21"/>
          <p:cNvSpPr/>
          <p:nvPr/>
        </p:nvSpPr>
        <p:spPr>
          <a:xfrm>
            <a:off x="1614488" y="624390"/>
            <a:ext cx="10015537" cy="180805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516208" y="909133"/>
            <a:ext cx="6113816" cy="120032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運航</a:t>
            </a:r>
            <a:r>
              <a:rPr lang="ja-JP" altLang="en-US" sz="2400" b="1" dirty="0" smtClean="0">
                <a:latin typeface="メイリオ" panose="020B0604030504040204" pitchFamily="50" charset="-128"/>
                <a:ea typeface="メイリオ" panose="020B0604030504040204" pitchFamily="50" charset="-128"/>
              </a:rPr>
              <a:t>情報の提供</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文字情報がない場合には、随時筆談等によって説明や注意喚起を行う</a:t>
            </a:r>
            <a:endParaRPr lang="en-US" altLang="ja-JP" sz="2400" b="1" dirty="0" smtClean="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1721515" y="909133"/>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p>
        </p:txBody>
      </p:sp>
    </p:spTree>
    <p:extLst>
      <p:ext uri="{BB962C8B-B14F-4D97-AF65-F5344CB8AC3E}">
        <p14:creationId xmlns:p14="http://schemas.microsoft.com/office/powerpoint/2010/main" val="272072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５</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発達障害者・知的障害者・精神障害者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nvPr>
        </p:nvGraphicFramePr>
        <p:xfrm>
          <a:off x="378452" y="1884763"/>
          <a:ext cx="1799791" cy="4198263"/>
        </p:xfrm>
        <a:graphic>
          <a:graphicData uri="http://schemas.openxmlformats.org/presentationml/2006/ole">
            <mc:AlternateContent xmlns:mc="http://schemas.openxmlformats.org/markup-compatibility/2006">
              <mc:Choice xmlns:v="urn:schemas-microsoft-com:vml" Requires="v">
                <p:oleObj spid="_x0000_s22550"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378452" y="1884763"/>
                        <a:ext cx="1799791" cy="4198263"/>
                      </a:xfrm>
                      <a:prstGeom prst="rect">
                        <a:avLst/>
                      </a:prstGeom>
                    </p:spPr>
                  </p:pic>
                </p:oleObj>
              </mc:Fallback>
            </mc:AlternateContent>
          </a:graphicData>
        </a:graphic>
      </p:graphicFrame>
      <p:sp>
        <p:nvSpPr>
          <p:cNvPr id="7" name="テキスト ボックス 6"/>
          <p:cNvSpPr txBox="1"/>
          <p:nvPr/>
        </p:nvSpPr>
        <p:spPr>
          <a:xfrm>
            <a:off x="2341687" y="1508290"/>
            <a:ext cx="9206845"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2371783" y="2714214"/>
            <a:ext cx="9712728" cy="415498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■発達障害者・知的障害者・精神障害者の特性</a:t>
            </a:r>
          </a:p>
          <a:p>
            <a:r>
              <a:rPr lang="ja-JP" altLang="en-US" sz="2400" dirty="0">
                <a:latin typeface="メイリオ" panose="020B0604030504040204" pitchFamily="50" charset="-128"/>
                <a:ea typeface="メイリオ" panose="020B0604030504040204" pitchFamily="50" charset="-128"/>
              </a:rPr>
              <a:t>　</a:t>
            </a:r>
            <a:r>
              <a:rPr lang="ja-JP" altLang="en-US" sz="2400" b="1" u="sng" dirty="0" smtClean="0">
                <a:latin typeface="メイリオ" panose="020B0604030504040204" pitchFamily="50" charset="-128"/>
                <a:ea typeface="メイリオ" panose="020B0604030504040204" pitchFamily="50" charset="-128"/>
              </a:rPr>
              <a:t>コミュニケーションが苦手な傾向にある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話の内容を理解できない人がいる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常識やルールを理解しにくい人がいる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身体が勝手に動く、声や言葉が急に出る、変わったクセがあるなどの場合がある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ストレスに弱く、疲れやすい　　　など</a:t>
            </a:r>
          </a:p>
        </p:txBody>
      </p:sp>
      <p:sp>
        <p:nvSpPr>
          <p:cNvPr id="9" name="正方形/長方形 8"/>
          <p:cNvSpPr/>
          <p:nvPr/>
        </p:nvSpPr>
        <p:spPr>
          <a:xfrm>
            <a:off x="2341687" y="2585507"/>
            <a:ext cx="9579380" cy="41370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91783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1339"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14" name="正方形/長方形 13"/>
          <p:cNvSpPr/>
          <p:nvPr/>
        </p:nvSpPr>
        <p:spPr>
          <a:xfrm>
            <a:off x="1614487" y="3807758"/>
            <a:ext cx="10015537" cy="24596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614488" y="411154"/>
            <a:ext cx="10015537" cy="30056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21515" y="62406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18" name="テキスト ボックス 17"/>
          <p:cNvSpPr txBox="1"/>
          <p:nvPr/>
        </p:nvSpPr>
        <p:spPr>
          <a:xfrm>
            <a:off x="1721515" y="3876292"/>
            <a:ext cx="3450559"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20" name="テキスト ボックス 19"/>
          <p:cNvSpPr txBox="1"/>
          <p:nvPr/>
        </p:nvSpPr>
        <p:spPr>
          <a:xfrm>
            <a:off x="5574591" y="547862"/>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問い合わせに対してはゆっくり、はっきり、具体的に対応し、理解を</a:t>
            </a:r>
            <a:r>
              <a:rPr lang="ja-JP" altLang="en-US" sz="2400" b="1" dirty="0" smtClean="0">
                <a:latin typeface="メイリオ" panose="020B0604030504040204" pitchFamily="50" charset="-128"/>
                <a:ea typeface="メイリオ" panose="020B0604030504040204" pitchFamily="50" charset="-128"/>
              </a:rPr>
              <a:t>確認</a:t>
            </a:r>
            <a:endParaRPr lang="en-US" altLang="ja-JP"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a:t>
            </a:r>
            <a:r>
              <a:rPr lang="ja-JP" altLang="en-US" sz="2400" b="1" dirty="0">
                <a:latin typeface="メイリオ" panose="020B0604030504040204" pitchFamily="50" charset="-128"/>
                <a:ea typeface="メイリオ" panose="020B0604030504040204" pitchFamily="50" charset="-128"/>
              </a:rPr>
              <a:t>の要否を確認し、陸上係員と船内係員で情報</a:t>
            </a:r>
            <a:r>
              <a:rPr lang="ja-JP" altLang="en-US" sz="2400" b="1" dirty="0" smtClean="0">
                <a:latin typeface="メイリオ" panose="020B0604030504040204" pitchFamily="50" charset="-128"/>
                <a:ea typeface="メイリオ" panose="020B0604030504040204" pitchFamily="50" charset="-128"/>
              </a:rPr>
              <a:t>共有</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574591" y="3897392"/>
            <a:ext cx="6055431"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エレベーター</a:t>
            </a:r>
            <a:r>
              <a:rPr lang="ja-JP" altLang="en-US" sz="2400" b="1" dirty="0" smtClean="0">
                <a:latin typeface="メイリオ" panose="020B0604030504040204" pitchFamily="50" charset="-128"/>
                <a:ea typeface="メイリオ" panose="020B0604030504040204" pitchFamily="50" charset="-128"/>
              </a:rPr>
              <a:t>利用</a:t>
            </a:r>
            <a:endParaRPr lang="ja-JP" altLang="en-US"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緊急</a:t>
            </a:r>
            <a:r>
              <a:rPr lang="ja-JP" altLang="en-US" sz="2400" dirty="0">
                <a:latin typeface="メイリオ" panose="020B0604030504040204" pitchFamily="50" charset="-128"/>
                <a:ea typeface="メイリオ" panose="020B0604030504040204" pitchFamily="50" charset="-128"/>
              </a:rPr>
              <a:t>停止や呼び出しボタンで</a:t>
            </a:r>
            <a:r>
              <a:rPr lang="ja-JP" altLang="en-US" sz="2400" dirty="0" smtClean="0">
                <a:latin typeface="メイリオ" panose="020B0604030504040204" pitchFamily="50" charset="-128"/>
                <a:ea typeface="メイリオ" panose="020B0604030504040204" pitchFamily="50" charset="-128"/>
              </a:rPr>
              <a:t>うまくコミュニケーション</a:t>
            </a:r>
            <a:r>
              <a:rPr lang="ja-JP" altLang="en-US" sz="2400" dirty="0">
                <a:latin typeface="メイリオ" panose="020B0604030504040204" pitchFamily="50" charset="-128"/>
                <a:ea typeface="メイリオ" panose="020B0604030504040204" pitchFamily="50" charset="-128"/>
              </a:rPr>
              <a:t>ができない</a:t>
            </a:r>
            <a:r>
              <a:rPr lang="ja-JP" altLang="en-US" sz="2400" dirty="0" smtClean="0">
                <a:latin typeface="メイリオ" panose="020B0604030504040204" pitchFamily="50" charset="-128"/>
                <a:ea typeface="メイリオ" panose="020B0604030504040204" pitchFamily="50" charset="-128"/>
              </a:rPr>
              <a:t>場合には</a:t>
            </a:r>
            <a:r>
              <a:rPr lang="ja-JP" altLang="en-US" sz="2400" dirty="0">
                <a:latin typeface="メイリオ" panose="020B0604030504040204" pitchFamily="50" charset="-128"/>
                <a:ea typeface="メイリオ" panose="020B0604030504040204" pitchFamily="50" charset="-128"/>
              </a:rPr>
              <a:t>、ゆっくりやさしく声を</a:t>
            </a:r>
            <a:r>
              <a:rPr lang="ja-JP" altLang="en-US" sz="2400" dirty="0" smtClean="0">
                <a:latin typeface="メイリオ" panose="020B0604030504040204" pitchFamily="50" charset="-128"/>
                <a:ea typeface="メイリオ" panose="020B0604030504040204" pitchFamily="50" charset="-128"/>
              </a:rPr>
              <a:t>かける</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具体的</a:t>
            </a:r>
            <a:r>
              <a:rPr lang="ja-JP" altLang="en-US" sz="2400" dirty="0">
                <a:latin typeface="メイリオ" panose="020B0604030504040204" pitchFamily="50" charset="-128"/>
                <a:ea typeface="メイリオ" panose="020B0604030504040204" pitchFamily="50" charset="-128"/>
              </a:rPr>
              <a:t>に、繰り返し説明</a:t>
            </a:r>
            <a:r>
              <a:rPr lang="ja-JP" altLang="en-US" sz="2400" dirty="0" smtClean="0">
                <a:latin typeface="メイリオ" panose="020B0604030504040204" pitchFamily="50" charset="-128"/>
                <a:ea typeface="メイリオ" panose="020B0604030504040204" pitchFamily="50" charset="-128"/>
              </a:rPr>
              <a:t>する</a:t>
            </a: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04778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4"/>
          <a:stretch>
            <a:fillRect/>
          </a:stretch>
        </p:blipFill>
        <p:spPr>
          <a:xfrm>
            <a:off x="9672749" y="2734313"/>
            <a:ext cx="2219315" cy="3026339"/>
          </a:xfrm>
          <a:prstGeom prst="rect">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1082539"/>
              </p:ext>
            </p:extLst>
          </p:nvPr>
        </p:nvGraphicFramePr>
        <p:xfrm>
          <a:off x="8553407" y="1353836"/>
          <a:ext cx="1709208" cy="2893646"/>
        </p:xfrm>
        <a:graphic>
          <a:graphicData uri="http://schemas.openxmlformats.org/presentationml/2006/ole">
            <mc:AlternateContent xmlns:mc="http://schemas.openxmlformats.org/markup-compatibility/2006">
              <mc:Choice xmlns:v="urn:schemas-microsoft-com:vml" Requires="v">
                <p:oleObj spid="_x0000_s9291" r:id="rId5" imgW="3479040" imgH="5891760" progId="">
                  <p:embed/>
                </p:oleObj>
              </mc:Choice>
              <mc:Fallback>
                <p:oleObj r:id="rId5" imgW="3479040" imgH="5891760" progId="">
                  <p:embed/>
                  <p:pic>
                    <p:nvPicPr>
                      <p:cNvPr id="4" name="オブジェクト 3"/>
                      <p:cNvPicPr/>
                      <p:nvPr/>
                    </p:nvPicPr>
                    <p:blipFill>
                      <a:blip r:embed="rId6"/>
                      <a:stretch>
                        <a:fillRect/>
                      </a:stretch>
                    </p:blipFill>
                    <p:spPr>
                      <a:xfrm>
                        <a:off x="8553407" y="1353836"/>
                        <a:ext cx="1709208" cy="2893646"/>
                      </a:xfrm>
                      <a:prstGeom prst="rect">
                        <a:avLst/>
                      </a:prstGeom>
                    </p:spPr>
                  </p:pic>
                </p:oleObj>
              </mc:Fallback>
            </mc:AlternateContent>
          </a:graphicData>
        </a:graphic>
      </p:graphicFrame>
      <p:sp>
        <p:nvSpPr>
          <p:cNvPr id="2" name="テキスト ボックス 1"/>
          <p:cNvSpPr txBox="1"/>
          <p:nvPr/>
        </p:nvSpPr>
        <p:spPr>
          <a:xfrm>
            <a:off x="2803075" y="4201317"/>
            <a:ext cx="6340197" cy="1323439"/>
          </a:xfrm>
          <a:prstGeom prst="rect">
            <a:avLst/>
          </a:prstGeom>
          <a:noFill/>
        </p:spPr>
        <p:txBody>
          <a:bodyPr wrap="none" rtlCol="0">
            <a:spAutoFit/>
          </a:bodyPr>
          <a:lstStyle/>
          <a:p>
            <a:pPr algn="ctr"/>
            <a:r>
              <a:rPr lang="ja-JP" altLang="en-US" sz="4000" b="1" dirty="0" smtClean="0">
                <a:latin typeface="メイリオ" panose="020B0604030504040204" pitchFamily="50" charset="-128"/>
                <a:ea typeface="メイリオ" panose="020B0604030504040204" pitchFamily="50" charset="-128"/>
              </a:rPr>
              <a:t>高齢者、障害者等に対する</a:t>
            </a:r>
          </a:p>
          <a:p>
            <a:pPr algn="ctr"/>
            <a:r>
              <a:rPr kumimoji="1" lang="ja-JP" altLang="en-US" sz="4000" b="1" dirty="0" smtClean="0">
                <a:latin typeface="メイリオ" panose="020B0604030504040204" pitchFamily="50" charset="-128"/>
                <a:ea typeface="メイリオ" panose="020B0604030504040204" pitchFamily="50" charset="-128"/>
              </a:rPr>
              <a:t>接遇の基本を学ぶ</a:t>
            </a:r>
            <a:endParaRPr kumimoji="1" lang="ja-JP" altLang="en-US" sz="4000" b="1" dirty="0">
              <a:latin typeface="メイリオ" panose="020B0604030504040204" pitchFamily="50" charset="-128"/>
              <a:ea typeface="メイリオ" panose="020B0604030504040204" pitchFamily="50" charset="-128"/>
            </a:endParaRPr>
          </a:p>
        </p:txBody>
      </p:sp>
      <p:pic>
        <p:nvPicPr>
          <p:cNvPr id="10" name="図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5356" y="1611753"/>
            <a:ext cx="2322000" cy="1927260"/>
          </a:xfrm>
          <a:prstGeom prst="rect">
            <a:avLst/>
          </a:prstGeom>
        </p:spPr>
      </p:pic>
      <p:pic>
        <p:nvPicPr>
          <p:cNvPr id="3" name="図 2"/>
          <p:cNvPicPr>
            <a:picLocks noChangeAspect="1"/>
          </p:cNvPicPr>
          <p:nvPr/>
        </p:nvPicPr>
        <p:blipFill rotWithShape="1">
          <a:blip r:embed="rId8">
            <a:extLst>
              <a:ext uri="{28A0092B-C50C-407E-A947-70E740481C1C}">
                <a14:useLocalDpi xmlns:a14="http://schemas.microsoft.com/office/drawing/2010/main" val="0"/>
              </a:ext>
            </a:extLst>
          </a:blip>
          <a:srcRect b="48630"/>
          <a:stretch/>
        </p:blipFill>
        <p:spPr>
          <a:xfrm>
            <a:off x="1081657" y="1708070"/>
            <a:ext cx="2196019" cy="2185177"/>
          </a:xfrm>
          <a:prstGeom prst="rect">
            <a:avLst/>
          </a:prstGeom>
        </p:spPr>
      </p:pic>
    </p:spTree>
    <p:extLst>
      <p:ext uri="{BB962C8B-B14F-4D97-AF65-F5344CB8AC3E}">
        <p14:creationId xmlns:p14="http://schemas.microsoft.com/office/powerpoint/2010/main" val="32565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1789629442"/>
              </p:ext>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8475"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15" name="正方形/長方形 14"/>
          <p:cNvSpPr/>
          <p:nvPr/>
        </p:nvSpPr>
        <p:spPr>
          <a:xfrm>
            <a:off x="1614488" y="564836"/>
            <a:ext cx="10015537" cy="56387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775843"/>
            <a:ext cx="3450559"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r>
              <a:rPr lang="ja-JP" altLang="en-US" sz="2800" dirty="0" smtClean="0">
                <a:latin typeface="メイリオ" panose="020B0604030504040204" pitchFamily="50" charset="-128"/>
                <a:ea typeface="メイリオ" panose="020B0604030504040204" pitchFamily="50" charset="-128"/>
              </a:rPr>
              <a:t>（つづき）</a:t>
            </a:r>
          </a:p>
        </p:txBody>
      </p:sp>
      <p:sp>
        <p:nvSpPr>
          <p:cNvPr id="21" name="テキスト ボックス 20"/>
          <p:cNvSpPr txBox="1"/>
          <p:nvPr/>
        </p:nvSpPr>
        <p:spPr>
          <a:xfrm>
            <a:off x="5574591" y="796943"/>
            <a:ext cx="6055431" cy="5262979"/>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ターミナル内の移動</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困っている様子の場合は、支援の要否を</a:t>
            </a:r>
            <a:r>
              <a:rPr lang="ja-JP" altLang="en-US" sz="2400" dirty="0" smtClean="0">
                <a:latin typeface="メイリオ" panose="020B0604030504040204" pitchFamily="50" charset="-128"/>
                <a:ea typeface="メイリオ" panose="020B0604030504040204" pitchFamily="50" charset="-128"/>
              </a:rPr>
              <a:t>確認</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ウロウロする、大声を上げる、</a:t>
            </a:r>
            <a:r>
              <a:rPr lang="ja-JP" altLang="en-US" sz="2400" dirty="0" smtClean="0">
                <a:latin typeface="メイリオ" panose="020B0604030504040204" pitchFamily="50" charset="-128"/>
                <a:ea typeface="メイリオ" panose="020B0604030504040204" pitchFamily="50" charset="-128"/>
              </a:rPr>
              <a:t>パニックと</a:t>
            </a:r>
            <a:r>
              <a:rPr lang="ja-JP" altLang="en-US" sz="2400" dirty="0">
                <a:latin typeface="メイリオ" panose="020B0604030504040204" pitchFamily="50" charset="-128"/>
                <a:ea typeface="メイリオ" panose="020B0604030504040204" pitchFamily="50" charset="-128"/>
              </a:rPr>
              <a:t>なっている様子の場合には、ゆっくり</a:t>
            </a:r>
            <a:r>
              <a:rPr lang="ja-JP" altLang="en-US" sz="2400" dirty="0" smtClean="0">
                <a:latin typeface="メイリオ" panose="020B0604030504040204" pitchFamily="50" charset="-128"/>
                <a:ea typeface="メイリオ" panose="020B0604030504040204" pitchFamily="50" charset="-128"/>
              </a:rPr>
              <a:t>、やさしく</a:t>
            </a:r>
            <a:r>
              <a:rPr lang="ja-JP" altLang="en-US" sz="2400" dirty="0">
                <a:latin typeface="メイリオ" panose="020B0604030504040204" pitchFamily="50" charset="-128"/>
                <a:ea typeface="メイリオ" panose="020B0604030504040204" pitchFamily="50" charset="-128"/>
              </a:rPr>
              <a:t>声をかけ、落ち着かせた上で</a:t>
            </a: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の要否を</a:t>
            </a:r>
            <a:r>
              <a:rPr lang="ja-JP" altLang="en-US" sz="2400" dirty="0" smtClean="0">
                <a:latin typeface="メイリオ" panose="020B0604030504040204" pitchFamily="50" charset="-128"/>
                <a:ea typeface="メイリオ" panose="020B0604030504040204" pitchFamily="50" charset="-128"/>
              </a:rPr>
              <a:t>確認</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具体的</a:t>
            </a:r>
            <a:r>
              <a:rPr lang="ja-JP" altLang="en-US" sz="2400" dirty="0">
                <a:latin typeface="メイリオ" panose="020B0604030504040204" pitchFamily="50" charset="-128"/>
                <a:ea typeface="メイリオ" panose="020B0604030504040204" pitchFamily="50" charset="-128"/>
              </a:rPr>
              <a:t>に「●●時発の船に乗るのですか？」などゆっくりやさしく声をかける</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トイレなど設備利用の支援</a:t>
            </a:r>
            <a:endParaRPr lang="ja-JP" altLang="en-US"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位置案内等が理解しにくい様子の場合、図やピクトグラムでわかりやすく具体的に</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72325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426902"/>
            <a:ext cx="10311026"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1515" y="569228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5" name="テキスト ボックス 14"/>
          <p:cNvSpPr txBox="1"/>
          <p:nvPr/>
        </p:nvSpPr>
        <p:spPr>
          <a:xfrm>
            <a:off x="5172077" y="5708791"/>
            <a:ext cx="6753437"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graphicFrame>
        <p:nvGraphicFramePr>
          <p:cNvPr id="16" name="オブジェクト 15"/>
          <p:cNvGraphicFramePr>
            <a:graphicFrameLocks noChangeAspect="1"/>
          </p:cNvGraphicFramePr>
          <p:nvPr>
            <p:extLst/>
          </p:nvPr>
        </p:nvGraphicFramePr>
        <p:xfrm>
          <a:off x="218860" y="564836"/>
          <a:ext cx="1100138" cy="2566225"/>
        </p:xfrm>
        <a:graphic>
          <a:graphicData uri="http://schemas.openxmlformats.org/presentationml/2006/ole">
            <mc:AlternateContent xmlns:mc="http://schemas.openxmlformats.org/markup-compatibility/2006">
              <mc:Choice xmlns:v="urn:schemas-microsoft-com:vml" Requires="v">
                <p:oleObj spid="_x0000_s12358" r:id="rId4" imgW="2285640" imgH="5333040" progId="">
                  <p:embed/>
                </p:oleObj>
              </mc:Choice>
              <mc:Fallback>
                <p:oleObj r:id="rId4" imgW="2285640" imgH="5333040" progId="">
                  <p:embed/>
                  <p:pic>
                    <p:nvPicPr>
                      <p:cNvPr id="16" name="オブジェクト 15"/>
                      <p:cNvPicPr/>
                      <p:nvPr/>
                    </p:nvPicPr>
                    <p:blipFill>
                      <a:blip r:embed="rId5"/>
                      <a:stretch>
                        <a:fillRect/>
                      </a:stretch>
                    </p:blipFill>
                    <p:spPr>
                      <a:xfrm>
                        <a:off x="218860" y="564836"/>
                        <a:ext cx="1100138" cy="2566225"/>
                      </a:xfrm>
                      <a:prstGeom prst="rect">
                        <a:avLst/>
                      </a:prstGeom>
                    </p:spPr>
                  </p:pic>
                </p:oleObj>
              </mc:Fallback>
            </mc:AlternateContent>
          </a:graphicData>
        </a:graphic>
      </p:graphicFrame>
      <p:sp>
        <p:nvSpPr>
          <p:cNvPr id="6" name="正方形/長方形 5"/>
          <p:cNvSpPr/>
          <p:nvPr/>
        </p:nvSpPr>
        <p:spPr>
          <a:xfrm>
            <a:off x="1614487" y="600696"/>
            <a:ext cx="10311026" cy="45272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21515" y="84317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endParaRPr lang="ja-JP" altLang="en-US" sz="2800" b="1"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5172076" y="843170"/>
            <a:ext cx="6753437"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具体的</a:t>
            </a:r>
            <a:r>
              <a:rPr lang="ja-JP" altLang="en-US" sz="2400" b="1" dirty="0">
                <a:latin typeface="メイリオ" panose="020B0604030504040204" pitchFamily="50" charset="-128"/>
                <a:ea typeface="メイリオ" panose="020B0604030504040204" pitchFamily="50" charset="-128"/>
              </a:rPr>
              <a:t>かつ落ち着いていただく支援を</a:t>
            </a: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困って</a:t>
            </a:r>
            <a:r>
              <a:rPr lang="ja-JP" altLang="en-US" sz="2400" dirty="0">
                <a:latin typeface="メイリオ" panose="020B0604030504040204" pitchFamily="50" charset="-128"/>
                <a:ea typeface="メイリオ" panose="020B0604030504040204" pitchFamily="50" charset="-128"/>
              </a:rPr>
              <a:t>いる様子の場合、安全な</a:t>
            </a:r>
            <a:r>
              <a:rPr lang="ja-JP" altLang="en-US" sz="2400" dirty="0" smtClean="0">
                <a:latin typeface="メイリオ" panose="020B0604030504040204" pitchFamily="50" charset="-128"/>
                <a:ea typeface="メイリオ" panose="020B0604030504040204" pitchFamily="50" charset="-128"/>
              </a:rPr>
              <a:t>場所に</a:t>
            </a:r>
            <a:r>
              <a:rPr lang="ja-JP" altLang="en-US" sz="2400" dirty="0">
                <a:latin typeface="メイリオ" panose="020B0604030504040204" pitchFamily="50" charset="-128"/>
                <a:ea typeface="メイリオ" panose="020B0604030504040204" pitchFamily="50" charset="-128"/>
              </a:rPr>
              <a:t>誘導</a:t>
            </a:r>
            <a:r>
              <a:rPr lang="ja-JP" altLang="en-US" sz="2400" dirty="0" smtClean="0">
                <a:latin typeface="メイリオ" panose="020B0604030504040204" pitchFamily="50" charset="-128"/>
                <a:ea typeface="メイリオ" panose="020B0604030504040204" pitchFamily="50" charset="-128"/>
              </a:rPr>
              <a:t>支援</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ウロウロ</a:t>
            </a:r>
            <a:r>
              <a:rPr lang="ja-JP" altLang="en-US" sz="2400" dirty="0">
                <a:latin typeface="メイリオ" panose="020B0604030504040204" pitchFamily="50" charset="-128"/>
                <a:ea typeface="メイリオ" panose="020B0604030504040204" pitchFamily="50" charset="-128"/>
              </a:rPr>
              <a:t>する、大声を上げる</a:t>
            </a:r>
            <a:r>
              <a:rPr lang="ja-JP" altLang="en-US" sz="2400" dirty="0" smtClean="0">
                <a:latin typeface="メイリオ" panose="020B0604030504040204" pitchFamily="50" charset="-128"/>
                <a:ea typeface="メイリオ" panose="020B0604030504040204" pitchFamily="50" charset="-128"/>
              </a:rPr>
              <a:t>、パニックとなっている様子の場合にはゆっくり</a:t>
            </a:r>
            <a:r>
              <a:rPr lang="ja-JP" altLang="en-US" sz="2400" dirty="0">
                <a:latin typeface="メイリオ" panose="020B0604030504040204" pitchFamily="50" charset="-128"/>
                <a:ea typeface="メイリオ" panose="020B0604030504040204" pitchFamily="50" charset="-128"/>
              </a:rPr>
              <a:t>、やさしく声をかけ、</a:t>
            </a:r>
            <a:r>
              <a:rPr lang="ja-JP" altLang="en-US" sz="2400" dirty="0" smtClean="0">
                <a:latin typeface="メイリオ" panose="020B0604030504040204" pitchFamily="50" charset="-128"/>
                <a:ea typeface="メイリオ" panose="020B0604030504040204" pitchFamily="50" charset="-128"/>
              </a:rPr>
              <a:t>落ち着かせる</a:t>
            </a:r>
            <a:r>
              <a:rPr lang="ja-JP" altLang="en-US" sz="2400" dirty="0">
                <a:latin typeface="メイリオ" panose="020B0604030504040204" pitchFamily="50" charset="-128"/>
                <a:ea typeface="メイリオ" panose="020B0604030504040204" pitchFamily="50" charset="-128"/>
              </a:rPr>
              <a:t>ことが</a:t>
            </a:r>
            <a:r>
              <a:rPr lang="ja-JP" altLang="en-US" sz="2400" dirty="0" smtClean="0">
                <a:latin typeface="メイリオ" panose="020B0604030504040204" pitchFamily="50" charset="-128"/>
                <a:ea typeface="メイリオ" panose="020B0604030504040204" pitchFamily="50" charset="-128"/>
              </a:rPr>
              <a:t>重要</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他のお客様とのトラブル時には、周囲</a:t>
            </a:r>
            <a:r>
              <a:rPr lang="ja-JP" altLang="en-US" sz="2400" dirty="0" smtClean="0">
                <a:latin typeface="メイリオ" panose="020B0604030504040204" pitchFamily="50" charset="-128"/>
                <a:ea typeface="メイリオ" panose="020B0604030504040204" pitchFamily="50" charset="-128"/>
              </a:rPr>
              <a:t>の方</a:t>
            </a:r>
            <a:r>
              <a:rPr lang="ja-JP" altLang="en-US" sz="2400" dirty="0">
                <a:latin typeface="メイリオ" panose="020B0604030504040204" pitchFamily="50" charset="-128"/>
                <a:ea typeface="メイリオ" panose="020B0604030504040204" pitchFamily="50" charset="-128"/>
              </a:rPr>
              <a:t>への理解を求め、声かけをする</a:t>
            </a: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緊急</a:t>
            </a:r>
            <a:r>
              <a:rPr lang="ja-JP" altLang="en-US" sz="2400" dirty="0">
                <a:latin typeface="メイリオ" panose="020B0604030504040204" pitchFamily="50" charset="-128"/>
                <a:ea typeface="メイリオ" panose="020B0604030504040204" pitchFamily="50" charset="-128"/>
              </a:rPr>
              <a:t>時などの避難誘導ではゆっくり</a:t>
            </a:r>
            <a:r>
              <a:rPr lang="ja-JP" altLang="en-US" sz="2400" dirty="0" smtClean="0">
                <a:latin typeface="メイリオ" panose="020B0604030504040204" pitchFamily="50" charset="-128"/>
                <a:ea typeface="メイリオ" panose="020B0604030504040204" pitchFamily="50" charset="-128"/>
              </a:rPr>
              <a:t>やさしく</a:t>
            </a:r>
            <a:r>
              <a:rPr lang="ja-JP" altLang="en-US" sz="2400" dirty="0">
                <a:latin typeface="メイリオ" panose="020B0604030504040204" pitchFamily="50" charset="-128"/>
                <a:ea typeface="メイリオ" panose="020B0604030504040204" pitchFamily="50" charset="-128"/>
              </a:rPr>
              <a:t>話し、パニックにならないよう</a:t>
            </a:r>
            <a:r>
              <a:rPr lang="ja-JP" altLang="en-US" sz="2400" dirty="0" smtClean="0">
                <a:latin typeface="メイリオ" panose="020B0604030504040204" pitchFamily="50" charset="-128"/>
                <a:ea typeface="メイリオ" panose="020B0604030504040204" pitchFamily="50" charset="-128"/>
              </a:rPr>
              <a:t>配慮する</a:t>
            </a:r>
            <a:endParaRPr lang="ja-JP" altLang="en-US" sz="2400"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必要</a:t>
            </a:r>
            <a:r>
              <a:rPr lang="ja-JP" altLang="en-US" sz="2400" dirty="0">
                <a:latin typeface="メイリオ" panose="020B0604030504040204" pitchFamily="50" charset="-128"/>
                <a:ea typeface="メイリオ" panose="020B0604030504040204" pitchFamily="50" charset="-128"/>
              </a:rPr>
              <a:t>以上に注目を集めない</a:t>
            </a:r>
          </a:p>
          <a:p>
            <a:pPr marL="720000" indent="-3600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083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６</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内部障害者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805911793"/>
              </p:ext>
            </p:extLst>
          </p:nvPr>
        </p:nvGraphicFramePr>
        <p:xfrm>
          <a:off x="378452" y="2148272"/>
          <a:ext cx="2054462" cy="3648248"/>
        </p:xfrm>
        <a:graphic>
          <a:graphicData uri="http://schemas.openxmlformats.org/presentationml/2006/ole">
            <mc:AlternateContent xmlns:mc="http://schemas.openxmlformats.org/markup-compatibility/2006">
              <mc:Choice xmlns:v="urn:schemas-microsoft-com:vml" Requires="v">
                <p:oleObj spid="_x0000_s6219" r:id="rId4" imgW="2895120" imgH="5142600" progId="">
                  <p:embed/>
                </p:oleObj>
              </mc:Choice>
              <mc:Fallback>
                <p:oleObj r:id="rId4" imgW="2895120" imgH="5142600" progId="">
                  <p:embed/>
                  <p:pic>
                    <p:nvPicPr>
                      <p:cNvPr id="0" name=""/>
                      <p:cNvPicPr/>
                      <p:nvPr/>
                    </p:nvPicPr>
                    <p:blipFill>
                      <a:blip r:embed="rId5"/>
                      <a:stretch>
                        <a:fillRect/>
                      </a:stretch>
                    </p:blipFill>
                    <p:spPr>
                      <a:xfrm>
                        <a:off x="378452" y="2148272"/>
                        <a:ext cx="2054462" cy="3648248"/>
                      </a:xfrm>
                      <a:prstGeom prst="rect">
                        <a:avLst/>
                      </a:prstGeom>
                    </p:spPr>
                  </p:pic>
                </p:oleObj>
              </mc:Fallback>
            </mc:AlternateContent>
          </a:graphicData>
        </a:graphic>
      </p:graphicFrame>
      <p:sp>
        <p:nvSpPr>
          <p:cNvPr id="6" name="テキスト ボックス 5"/>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7" name="テキスト ボックス 6"/>
          <p:cNvSpPr txBox="1"/>
          <p:nvPr/>
        </p:nvSpPr>
        <p:spPr>
          <a:xfrm>
            <a:off x="3700463" y="3323466"/>
            <a:ext cx="7850591" cy="3416320"/>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■内部語障害者の特性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ヘルプマークを持っている人がいる（外見では障害がわからないため）</a:t>
            </a:r>
          </a:p>
        </p:txBody>
      </p:sp>
      <p:sp>
        <p:nvSpPr>
          <p:cNvPr id="8" name="正方形/長方形 7"/>
          <p:cNvSpPr/>
          <p:nvPr/>
        </p:nvSpPr>
        <p:spPr>
          <a:xfrm>
            <a:off x="3700463" y="3257550"/>
            <a:ext cx="7958137" cy="344328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958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20520" r:id="rId4" imgW="2895120" imgH="5142600" progId="">
                  <p:embed/>
                </p:oleObj>
              </mc:Choice>
              <mc:Fallback>
                <p:oleObj r:id="rId4" imgW="2895120" imgH="5142600" progId="">
                  <p:embed/>
                  <p:pic>
                    <p:nvPicPr>
                      <p:cNvPr id="16" name="オブジェクト 15"/>
                      <p:cNvPicPr/>
                      <p:nvPr/>
                    </p:nvPicPr>
                    <p:blipFill>
                      <a:blip r:embed="rId5"/>
                      <a:stretch>
                        <a:fillRect/>
                      </a:stretch>
                    </p:blipFill>
                    <p:spPr>
                      <a:xfrm>
                        <a:off x="163041" y="501880"/>
                        <a:ext cx="1308570" cy="2323716"/>
                      </a:xfrm>
                      <a:prstGeom prst="rect">
                        <a:avLst/>
                      </a:prstGeom>
                    </p:spPr>
                  </p:pic>
                </p:oleObj>
              </mc:Fallback>
            </mc:AlternateContent>
          </a:graphicData>
        </a:graphic>
      </p:graphicFrame>
      <p:sp>
        <p:nvSpPr>
          <p:cNvPr id="18" name="正方形/長方形 17"/>
          <p:cNvSpPr/>
          <p:nvPr/>
        </p:nvSpPr>
        <p:spPr>
          <a:xfrm>
            <a:off x="1614487" y="3522008"/>
            <a:ext cx="10015537" cy="30161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614488" y="125404"/>
            <a:ext cx="10015537" cy="318369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721515" y="33831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21" name="テキスト ボックス 20"/>
          <p:cNvSpPr txBox="1"/>
          <p:nvPr/>
        </p:nvSpPr>
        <p:spPr>
          <a:xfrm>
            <a:off x="1721515" y="3785067"/>
            <a:ext cx="3450559"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23" name="テキスト ボックス 22"/>
          <p:cNvSpPr txBox="1"/>
          <p:nvPr/>
        </p:nvSpPr>
        <p:spPr>
          <a:xfrm>
            <a:off x="5574591" y="262112"/>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支援内容を確認し、陸上係員と船内係員で情報共有</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窓口の利用</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対応に時間を要する場合は、要望を確認し、着席してもらう等の対応をする</a:t>
            </a:r>
            <a:endParaRPr lang="ja-JP" altLang="en-US" sz="2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574591" y="3741869"/>
            <a:ext cx="5912557" cy="2677656"/>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a:t>
            </a:r>
            <a:r>
              <a:rPr lang="ja-JP" altLang="en-US" sz="2400" b="1" dirty="0">
                <a:latin typeface="メイリオ" panose="020B0604030504040204" pitchFamily="50" charset="-128"/>
                <a:ea typeface="メイリオ" panose="020B0604030504040204" pitchFamily="50" charset="-128"/>
              </a:rPr>
              <a:t>が悪い等の申し出があった場合</a:t>
            </a:r>
            <a:r>
              <a:rPr lang="ja-JP" altLang="en-US" sz="2400" b="1" dirty="0" smtClean="0">
                <a:latin typeface="メイリオ" panose="020B0604030504040204" pitchFamily="50" charset="-128"/>
                <a:ea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が必要かを</a:t>
            </a:r>
            <a:r>
              <a:rPr lang="ja-JP" altLang="en-US" sz="2400" dirty="0" smtClean="0">
                <a:latin typeface="メイリオ" panose="020B0604030504040204" pitchFamily="50" charset="-128"/>
                <a:ea typeface="メイリオ" panose="020B0604030504040204" pitchFamily="50" charset="-128"/>
              </a:rPr>
              <a:t>確認</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どの</a:t>
            </a:r>
            <a:r>
              <a:rPr lang="ja-JP" altLang="en-US" sz="2400" dirty="0">
                <a:latin typeface="メイリオ" panose="020B0604030504040204" pitchFamily="50" charset="-128"/>
                <a:ea typeface="メイリオ" panose="020B0604030504040204" pitchFamily="50" charset="-128"/>
              </a:rPr>
              <a:t>ような支援が必要かを</a:t>
            </a:r>
            <a:r>
              <a:rPr lang="ja-JP" altLang="en-US" sz="2400" dirty="0" smtClean="0">
                <a:latin typeface="メイリオ" panose="020B0604030504040204" pitchFamily="50" charset="-128"/>
                <a:ea typeface="メイリオ" panose="020B0604030504040204" pitchFamily="50" charset="-128"/>
              </a:rPr>
              <a:t>聞く</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a:t>
            </a:r>
            <a:r>
              <a:rPr lang="ja-JP" altLang="en-US" sz="2400" b="1" dirty="0" smtClean="0">
                <a:latin typeface="メイリオ" panose="020B0604030504040204" pitchFamily="50" charset="-128"/>
                <a:ea typeface="メイリオ" panose="020B0604030504040204" pitchFamily="50" charset="-128"/>
              </a:rPr>
              <a:t>利用</a:t>
            </a:r>
            <a:endParaRPr lang="ja-JP" altLang="en-US" sz="2400" b="1" dirty="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希望</a:t>
            </a:r>
            <a:r>
              <a:rPr lang="ja-JP" altLang="en-US" sz="2400" dirty="0">
                <a:latin typeface="メイリオ" panose="020B0604030504040204" pitchFamily="50" charset="-128"/>
                <a:ea typeface="メイリオ" panose="020B0604030504040204" pitchFamily="50" charset="-128"/>
              </a:rPr>
              <a:t>する設備（多機能トイレなど）がない場合は、事情を説明し近隣施設等へ案内</a:t>
            </a:r>
            <a:r>
              <a:rPr lang="ja-JP" altLang="en-US" sz="2400" dirty="0" smtClean="0">
                <a:latin typeface="メイリオ" panose="020B0604030504040204" pitchFamily="50" charset="-128"/>
                <a:ea typeface="メイリオ" panose="020B0604030504040204" pitchFamily="50" charset="-128"/>
              </a:rPr>
              <a:t>する</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4202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2112856338"/>
              </p:ext>
            </p:extLst>
          </p:nvPr>
        </p:nvGraphicFramePr>
        <p:xfrm>
          <a:off x="163041" y="501880"/>
          <a:ext cx="1308570" cy="2323716"/>
        </p:xfrm>
        <a:graphic>
          <a:graphicData uri="http://schemas.openxmlformats.org/presentationml/2006/ole">
            <mc:AlternateContent xmlns:mc="http://schemas.openxmlformats.org/markup-compatibility/2006">
              <mc:Choice xmlns:v="urn:schemas-microsoft-com:vml" Requires="v">
                <p:oleObj spid="_x0000_s13384"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163041" y="501880"/>
                        <a:ext cx="1308570" cy="2323716"/>
                      </a:xfrm>
                      <a:prstGeom prst="rect">
                        <a:avLst/>
                      </a:prstGeom>
                    </p:spPr>
                  </p:pic>
                </p:oleObj>
              </mc:Fallback>
            </mc:AlternateContent>
          </a:graphicData>
        </a:graphic>
      </p:graphicFrame>
      <p:sp>
        <p:nvSpPr>
          <p:cNvPr id="17" name="正方形/長方形 16"/>
          <p:cNvSpPr/>
          <p:nvPr/>
        </p:nvSpPr>
        <p:spPr>
          <a:xfrm>
            <a:off x="1614485" y="501880"/>
            <a:ext cx="10015537" cy="34414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1721515" y="655310"/>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p>
        </p:txBody>
      </p:sp>
      <p:sp>
        <p:nvSpPr>
          <p:cNvPr id="15" name="テキスト ボックス 14"/>
          <p:cNvSpPr txBox="1"/>
          <p:nvPr/>
        </p:nvSpPr>
        <p:spPr>
          <a:xfrm>
            <a:off x="5574591" y="709400"/>
            <a:ext cx="5912557" cy="3046988"/>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a:t>
            </a:r>
            <a:r>
              <a:rPr lang="ja-JP" altLang="en-US" sz="2400" b="1" dirty="0">
                <a:latin typeface="メイリオ" panose="020B0604030504040204" pitchFamily="50" charset="-128"/>
                <a:ea typeface="メイリオ" panose="020B0604030504040204" pitchFamily="50" charset="-128"/>
              </a:rPr>
              <a:t>が悪い等の申し出があった場合</a:t>
            </a:r>
            <a:r>
              <a:rPr lang="ja-JP" altLang="en-US" sz="2400" b="1" dirty="0" smtClean="0">
                <a:latin typeface="メイリオ" panose="020B0604030504040204" pitchFamily="50" charset="-128"/>
                <a:ea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a:t>
            </a:r>
            <a:r>
              <a:rPr lang="ja-JP" altLang="en-US" sz="2400" dirty="0">
                <a:latin typeface="メイリオ" panose="020B0604030504040204" pitchFamily="50" charset="-128"/>
                <a:ea typeface="メイリオ" panose="020B0604030504040204" pitchFamily="50" charset="-128"/>
              </a:rPr>
              <a:t>が必要かを</a:t>
            </a:r>
            <a:r>
              <a:rPr lang="ja-JP" altLang="en-US" sz="2400" dirty="0" smtClean="0">
                <a:latin typeface="メイリオ" panose="020B0604030504040204" pitchFamily="50" charset="-128"/>
                <a:ea typeface="メイリオ" panose="020B0604030504040204" pitchFamily="50" charset="-128"/>
              </a:rPr>
              <a:t>確認</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どの</a:t>
            </a:r>
            <a:r>
              <a:rPr lang="ja-JP" altLang="en-US" sz="2400" dirty="0">
                <a:latin typeface="メイリオ" panose="020B0604030504040204" pitchFamily="50" charset="-128"/>
                <a:ea typeface="メイリオ" panose="020B0604030504040204" pitchFamily="50" charset="-128"/>
              </a:rPr>
              <a:t>ような支援が必要かを</a:t>
            </a:r>
            <a:r>
              <a:rPr lang="ja-JP" altLang="en-US" sz="2400" dirty="0" smtClean="0">
                <a:latin typeface="メイリオ" panose="020B0604030504040204" pitchFamily="50" charset="-128"/>
                <a:ea typeface="メイリオ" panose="020B0604030504040204" pitchFamily="50" charset="-128"/>
              </a:rPr>
              <a:t>聞く</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トイレなど設備利用の支援</a:t>
            </a: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希望</a:t>
            </a:r>
            <a:r>
              <a:rPr lang="ja-JP" altLang="en-US" sz="2400" dirty="0">
                <a:latin typeface="メイリオ" panose="020B0604030504040204" pitchFamily="50" charset="-128"/>
                <a:ea typeface="メイリオ" panose="020B0604030504040204" pitchFamily="50" charset="-128"/>
              </a:rPr>
              <a:t>する設備（多機能トイレなど）がない場合は</a:t>
            </a:r>
            <a:r>
              <a:rPr lang="ja-JP" altLang="en-US" sz="2400" dirty="0" smtClean="0">
                <a:latin typeface="メイリオ" panose="020B0604030504040204" pitchFamily="50" charset="-128"/>
                <a:ea typeface="メイリオ" panose="020B0604030504040204" pitchFamily="50" charset="-128"/>
              </a:rPr>
              <a:t>、事情</a:t>
            </a:r>
            <a:r>
              <a:rPr lang="ja-JP" altLang="en-US" sz="2400" dirty="0">
                <a:latin typeface="メイリオ" panose="020B0604030504040204" pitchFamily="50" charset="-128"/>
                <a:ea typeface="メイリオ" panose="020B0604030504040204" pitchFamily="50" charset="-128"/>
              </a:rPr>
              <a:t>を</a:t>
            </a:r>
            <a:r>
              <a:rPr lang="ja-JP" altLang="en-US" sz="2400" dirty="0" smtClean="0">
                <a:latin typeface="メイリオ" panose="020B0604030504040204" pitchFamily="50" charset="-128"/>
                <a:ea typeface="メイリオ" panose="020B0604030504040204" pitchFamily="50" charset="-128"/>
              </a:rPr>
              <a:t>説明</a:t>
            </a:r>
            <a:r>
              <a:rPr lang="ja-JP" altLang="en-US" sz="2400" dirty="0">
                <a:latin typeface="メイリオ" panose="020B0604030504040204" pitchFamily="50" charset="-128"/>
                <a:ea typeface="メイリオ" panose="020B0604030504040204" pitchFamily="50" charset="-128"/>
              </a:rPr>
              <a:t>し、可能な限り乗船前に使用可能なトイレを</a:t>
            </a:r>
            <a:r>
              <a:rPr lang="ja-JP" altLang="en-US" sz="2400" dirty="0" smtClean="0">
                <a:latin typeface="メイリオ" panose="020B0604030504040204" pitchFamily="50" charset="-128"/>
                <a:ea typeface="メイリオ" panose="020B0604030504040204" pitchFamily="50" charset="-128"/>
              </a:rPr>
              <a:t>案内</a:t>
            </a:r>
            <a:endParaRPr lang="ja-JP" altLang="en-US" sz="2400" dirty="0">
              <a:latin typeface="メイリオ" panose="020B0604030504040204" pitchFamily="50" charset="-128"/>
              <a:ea typeface="メイリオ" panose="020B0604030504040204" pitchFamily="50" charset="-128"/>
            </a:endParaRPr>
          </a:p>
        </p:txBody>
      </p:sp>
      <p:sp>
        <p:nvSpPr>
          <p:cNvPr id="25" name="正方形/長方形 24"/>
          <p:cNvSpPr/>
          <p:nvPr/>
        </p:nvSpPr>
        <p:spPr>
          <a:xfrm>
            <a:off x="1614487" y="4347856"/>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721515" y="4613242"/>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27" name="テキスト ボックス 26"/>
          <p:cNvSpPr txBox="1"/>
          <p:nvPr/>
        </p:nvSpPr>
        <p:spPr>
          <a:xfrm>
            <a:off x="5574592" y="462974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Tree>
    <p:extLst>
      <p:ext uri="{BB962C8B-B14F-4D97-AF65-F5344CB8AC3E}">
        <p14:creationId xmlns:p14="http://schemas.microsoft.com/office/powerpoint/2010/main" val="1143702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７</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その他</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dirty="0">
                <a:latin typeface="メイリオ" panose="020B0604030504040204" pitchFamily="50" charset="-128"/>
                <a:ea typeface="メイリオ" panose="020B0604030504040204" pitchFamily="50" charset="-128"/>
              </a:rPr>
              <a:t>その他の心身の機能障害、妊産婦</a:t>
            </a:r>
            <a:r>
              <a:rPr lang="ja-JP" altLang="ja-JP" sz="3200" dirty="0" smtClean="0">
                <a:latin typeface="メイリオ" panose="020B0604030504040204" pitchFamily="50" charset="-128"/>
                <a:ea typeface="メイリオ" panose="020B0604030504040204" pitchFamily="50" charset="-128"/>
              </a:rPr>
              <a:t>、</a:t>
            </a:r>
            <a:endParaRPr lang="ja-JP" altLang="en-US" sz="3200" dirty="0" smtClean="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a:t>
            </a:r>
            <a:r>
              <a:rPr lang="ja-JP" altLang="ja-JP" sz="3200" dirty="0" smtClean="0">
                <a:latin typeface="メイリオ" panose="020B0604030504040204" pitchFamily="50" charset="-128"/>
                <a:ea typeface="メイリオ" panose="020B0604030504040204" pitchFamily="50" charset="-128"/>
              </a:rPr>
              <a:t>ベビーカー</a:t>
            </a:r>
            <a:r>
              <a:rPr lang="ja-JP" altLang="ja-JP" sz="3200" dirty="0">
                <a:latin typeface="メイリオ" panose="020B0604030504040204" pitchFamily="50" charset="-128"/>
                <a:ea typeface="メイリオ" panose="020B0604030504040204" pitchFamily="50" charset="-128"/>
              </a:rPr>
              <a:t>使用者を含む乳幼児連れ、けが</a:t>
            </a:r>
            <a:r>
              <a:rPr lang="ja-JP" altLang="ja-JP" sz="3200" dirty="0" smtClean="0">
                <a:latin typeface="メイリオ" panose="020B0604030504040204" pitchFamily="50" charset="-128"/>
                <a:ea typeface="メイリオ" panose="020B0604030504040204" pitchFamily="50" charset="-128"/>
              </a:rPr>
              <a:t>人</a:t>
            </a:r>
            <a:r>
              <a:rPr lang="ja-JP" altLang="en-US" sz="3200" dirty="0" smtClean="0">
                <a:latin typeface="メイリオ" panose="020B0604030504040204" pitchFamily="50" charset="-128"/>
                <a:ea typeface="メイリオ" panose="020B0604030504040204" pitchFamily="50" charset="-128"/>
              </a:rPr>
              <a:t>など</a:t>
            </a:r>
          </a:p>
          <a:p>
            <a:r>
              <a:rPr lang="ja-JP" altLang="en-US" sz="3200" dirty="0" smtClean="0">
                <a:latin typeface="メイリオ" panose="020B0604030504040204" pitchFamily="50" charset="-128"/>
                <a:ea typeface="メイリオ" panose="020B0604030504040204" pitchFamily="50" charset="-128"/>
              </a:rPr>
              <a:t>に配慮が必要</a:t>
            </a:r>
            <a:endParaRPr lang="ja-JP" altLang="en-US" sz="3200" dirty="0">
              <a:latin typeface="メイリオ" panose="020B0604030504040204" pitchFamily="50" charset="-128"/>
              <a:ea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4316900"/>
              </p:ext>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8485" r:id="rId4" imgW="4685400" imgH="5294880" progId="">
                  <p:embed/>
                </p:oleObj>
              </mc:Choice>
              <mc:Fallback>
                <p:oleObj r:id="rId4" imgW="4685400" imgH="5294880" progId="">
                  <p:embed/>
                  <p:pic>
                    <p:nvPicPr>
                      <p:cNvPr id="0" name=""/>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40937820"/>
              </p:ext>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8486" r:id="rId6" imgW="2818800" imgH="5790240" progId="">
                  <p:embed/>
                </p:oleObj>
              </mc:Choice>
              <mc:Fallback>
                <p:oleObj r:id="rId6" imgW="2818800" imgH="5790240" progId="">
                  <p:embed/>
                  <p:pic>
                    <p:nvPicPr>
                      <p:cNvPr id="0" name=""/>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4207168415"/>
              </p:ext>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8487" r:id="rId8" imgW="4456800" imgH="4990320" progId="">
                  <p:embed/>
                </p:oleObj>
              </mc:Choice>
              <mc:Fallback>
                <p:oleObj r:id="rId8" imgW="4456800" imgH="4990320" progId="">
                  <p:embed/>
                  <p:pic>
                    <p:nvPicPr>
                      <p:cNvPr id="0" name=""/>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318203665"/>
              </p:ext>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8488" r:id="rId10" imgW="2399760" imgH="5752080" progId="">
                  <p:embed/>
                </p:oleObj>
              </mc:Choice>
              <mc:Fallback>
                <p:oleObj r:id="rId10" imgW="2399760" imgH="5752080" progId="">
                  <p:embed/>
                  <p:pic>
                    <p:nvPicPr>
                      <p:cNvPr id="0" name=""/>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252273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14614"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14615"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14616"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14617"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
        <p:nvSpPr>
          <p:cNvPr id="21" name="正方形/長方形 20"/>
          <p:cNvSpPr/>
          <p:nvPr/>
        </p:nvSpPr>
        <p:spPr>
          <a:xfrm>
            <a:off x="1614488" y="2139523"/>
            <a:ext cx="10015537" cy="42550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1614488" y="125405"/>
            <a:ext cx="10015537" cy="18397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1721515" y="33831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24" name="テキスト ボックス 23"/>
          <p:cNvSpPr txBox="1"/>
          <p:nvPr/>
        </p:nvSpPr>
        <p:spPr>
          <a:xfrm>
            <a:off x="1721515" y="2464163"/>
            <a:ext cx="3450559"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26" name="テキスト ボックス 25"/>
          <p:cNvSpPr txBox="1"/>
          <p:nvPr/>
        </p:nvSpPr>
        <p:spPr>
          <a:xfrm>
            <a:off x="5574591" y="262112"/>
            <a:ext cx="5912557" cy="193899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支援の要否を確認</a:t>
            </a:r>
            <a:endParaRPr lang="en-US" altLang="ja-JP"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陸上</a:t>
            </a:r>
            <a:r>
              <a:rPr lang="ja-JP" altLang="en-US" sz="2400" b="1" dirty="0">
                <a:latin typeface="メイリオ" panose="020B0604030504040204" pitchFamily="50" charset="-128"/>
                <a:ea typeface="メイリオ" panose="020B0604030504040204" pitchFamily="50" charset="-128"/>
              </a:rPr>
              <a:t>係員と船内係員で情報</a:t>
            </a:r>
            <a:r>
              <a:rPr lang="ja-JP" altLang="en-US" sz="2400" b="1" dirty="0" smtClean="0">
                <a:latin typeface="メイリオ" panose="020B0604030504040204" pitchFamily="50" charset="-128"/>
                <a:ea typeface="メイリオ" panose="020B0604030504040204" pitchFamily="50" charset="-128"/>
              </a:rPr>
              <a:t>共有</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係員</a:t>
            </a:r>
            <a:r>
              <a:rPr lang="ja-JP" altLang="en-US" sz="2400" dirty="0">
                <a:latin typeface="メイリオ" panose="020B0604030504040204" pitchFamily="50" charset="-128"/>
                <a:ea typeface="メイリオ" panose="020B0604030504040204" pitchFamily="50" charset="-128"/>
              </a:rPr>
              <a:t>が手配できない場合は、他部署等や他の乗客への協力を求める</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endParaRPr lang="en-US" altLang="ja-JP" sz="2400" b="1" dirty="0" smtClean="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5574593" y="2439959"/>
            <a:ext cx="5652914" cy="3785652"/>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具合が悪い等の申し出があった</a:t>
            </a:r>
            <a:r>
              <a:rPr lang="ja-JP" altLang="en-US" sz="2400" b="1" dirty="0">
                <a:latin typeface="メイリオ" panose="020B0604030504040204" pitchFamily="50" charset="-128"/>
                <a:ea typeface="メイリオ" panose="020B0604030504040204" pitchFamily="50" charset="-128"/>
              </a:rPr>
              <a:t>場合</a:t>
            </a:r>
            <a:r>
              <a:rPr lang="ja-JP" altLang="en-US" sz="2400" b="1" dirty="0" smtClean="0">
                <a:latin typeface="メイリオ" panose="020B0604030504040204" pitchFamily="50" charset="-128"/>
                <a:ea typeface="メイリオ" panose="020B0604030504040204" pitchFamily="50" charset="-128"/>
              </a:rPr>
              <a:t>、</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支援が必要かを確認</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どのような支援が必要かを聞く</a:t>
            </a:r>
            <a:endParaRPr lang="ja-JP" altLang="en-US"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妊婦やけが人はバランスを崩しやすいため、相手の状況に応じて支援する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希望する設備（多機能トイレなど）がない場合は、事情を説明し近隣施設等へ案内</a:t>
            </a:r>
            <a:r>
              <a:rPr lang="ja-JP" altLang="en-US" sz="2400" dirty="0" smtClean="0">
                <a:latin typeface="メイリオ" panose="020B0604030504040204" pitchFamily="50" charset="-128"/>
                <a:ea typeface="メイリオ" panose="020B0604030504040204" pitchFamily="50" charset="-128"/>
              </a:rPr>
              <a:t>する</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78436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オブジェクト 16"/>
          <p:cNvGraphicFramePr>
            <a:graphicFrameLocks noChangeAspect="1"/>
          </p:cNvGraphicFramePr>
          <p:nvPr>
            <p:extLst>
              <p:ext uri="{D42A27DB-BD31-4B8C-83A1-F6EECF244321}">
                <p14:modId xmlns:p14="http://schemas.microsoft.com/office/powerpoint/2010/main" val="3720287488"/>
              </p:ext>
            </p:extLst>
          </p:nvPr>
        </p:nvGraphicFramePr>
        <p:xfrm>
          <a:off x="239034" y="419169"/>
          <a:ext cx="1101266" cy="1244569"/>
        </p:xfrm>
        <a:graphic>
          <a:graphicData uri="http://schemas.openxmlformats.org/presentationml/2006/ole">
            <mc:AlternateContent xmlns:mc="http://schemas.openxmlformats.org/markup-compatibility/2006">
              <mc:Choice xmlns:v="urn:schemas-microsoft-com:vml" Requires="v">
                <p:oleObj spid="_x0000_s21646" r:id="rId4" imgW="4685400" imgH="5294880" progId="">
                  <p:embed/>
                </p:oleObj>
              </mc:Choice>
              <mc:Fallback>
                <p:oleObj r:id="rId4" imgW="4685400" imgH="5294880" progId="">
                  <p:embed/>
                  <p:pic>
                    <p:nvPicPr>
                      <p:cNvPr id="17" name="オブジェクト 16"/>
                      <p:cNvPicPr/>
                      <p:nvPr/>
                    </p:nvPicPr>
                    <p:blipFill>
                      <a:blip r:embed="rId5"/>
                      <a:stretch>
                        <a:fillRect/>
                      </a:stretch>
                    </p:blipFill>
                    <p:spPr>
                      <a:xfrm>
                        <a:off x="239034" y="419169"/>
                        <a:ext cx="1101266" cy="1244569"/>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2485478029"/>
              </p:ext>
            </p:extLst>
          </p:nvPr>
        </p:nvGraphicFramePr>
        <p:xfrm>
          <a:off x="443288" y="1770839"/>
          <a:ext cx="717979" cy="1474363"/>
        </p:xfrm>
        <a:graphic>
          <a:graphicData uri="http://schemas.openxmlformats.org/presentationml/2006/ole">
            <mc:AlternateContent xmlns:mc="http://schemas.openxmlformats.org/markup-compatibility/2006">
              <mc:Choice xmlns:v="urn:schemas-microsoft-com:vml" Requires="v">
                <p:oleObj spid="_x0000_s21647" r:id="rId6" imgW="2818800" imgH="5790240" progId="">
                  <p:embed/>
                </p:oleObj>
              </mc:Choice>
              <mc:Fallback>
                <p:oleObj r:id="rId6" imgW="2818800" imgH="5790240" progId="">
                  <p:embed/>
                  <p:pic>
                    <p:nvPicPr>
                      <p:cNvPr id="18" name="オブジェクト 17"/>
                      <p:cNvPicPr/>
                      <p:nvPr/>
                    </p:nvPicPr>
                    <p:blipFill>
                      <a:blip r:embed="rId7"/>
                      <a:stretch>
                        <a:fillRect/>
                      </a:stretch>
                    </p:blipFill>
                    <p:spPr>
                      <a:xfrm>
                        <a:off x="443288" y="1770839"/>
                        <a:ext cx="717979" cy="1474363"/>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903504327"/>
              </p:ext>
            </p:extLst>
          </p:nvPr>
        </p:nvGraphicFramePr>
        <p:xfrm>
          <a:off x="118216" y="3352303"/>
          <a:ext cx="1342901" cy="1504126"/>
        </p:xfrm>
        <a:graphic>
          <a:graphicData uri="http://schemas.openxmlformats.org/presentationml/2006/ole">
            <mc:AlternateContent xmlns:mc="http://schemas.openxmlformats.org/markup-compatibility/2006">
              <mc:Choice xmlns:v="urn:schemas-microsoft-com:vml" Requires="v">
                <p:oleObj spid="_x0000_s21648" r:id="rId8" imgW="4456800" imgH="4990320" progId="">
                  <p:embed/>
                </p:oleObj>
              </mc:Choice>
              <mc:Fallback>
                <p:oleObj r:id="rId8" imgW="4456800" imgH="4990320" progId="">
                  <p:embed/>
                  <p:pic>
                    <p:nvPicPr>
                      <p:cNvPr id="19" name="オブジェクト 18"/>
                      <p:cNvPicPr/>
                      <p:nvPr/>
                    </p:nvPicPr>
                    <p:blipFill>
                      <a:blip r:embed="rId9"/>
                      <a:stretch>
                        <a:fillRect/>
                      </a:stretch>
                    </p:blipFill>
                    <p:spPr>
                      <a:xfrm>
                        <a:off x="118216" y="3352303"/>
                        <a:ext cx="1342901" cy="1504126"/>
                      </a:xfrm>
                      <a:prstGeom prst="rect">
                        <a:avLst/>
                      </a:prstGeom>
                    </p:spPr>
                  </p:pic>
                </p:oleObj>
              </mc:Fallback>
            </mc:AlternateContent>
          </a:graphicData>
        </a:graphic>
      </p:graphicFrame>
      <p:graphicFrame>
        <p:nvGraphicFramePr>
          <p:cNvPr id="20" name="オブジェクト 19"/>
          <p:cNvGraphicFramePr>
            <a:graphicFrameLocks noChangeAspect="1"/>
          </p:cNvGraphicFramePr>
          <p:nvPr>
            <p:extLst>
              <p:ext uri="{D42A27DB-BD31-4B8C-83A1-F6EECF244321}">
                <p14:modId xmlns:p14="http://schemas.microsoft.com/office/powerpoint/2010/main" val="1213340459"/>
              </p:ext>
            </p:extLst>
          </p:nvPr>
        </p:nvGraphicFramePr>
        <p:xfrm>
          <a:off x="546933" y="4922500"/>
          <a:ext cx="614334" cy="1472045"/>
        </p:xfrm>
        <a:graphic>
          <a:graphicData uri="http://schemas.openxmlformats.org/presentationml/2006/ole">
            <mc:AlternateContent xmlns:mc="http://schemas.openxmlformats.org/markup-compatibility/2006">
              <mc:Choice xmlns:v="urn:schemas-microsoft-com:vml" Requires="v">
                <p:oleObj spid="_x0000_s21649" r:id="rId10" imgW="2399760" imgH="5752080" progId="">
                  <p:embed/>
                </p:oleObj>
              </mc:Choice>
              <mc:Fallback>
                <p:oleObj r:id="rId10" imgW="2399760" imgH="5752080" progId="">
                  <p:embed/>
                  <p:pic>
                    <p:nvPicPr>
                      <p:cNvPr id="20" name="オブジェクト 19"/>
                      <p:cNvPicPr/>
                      <p:nvPr/>
                    </p:nvPicPr>
                    <p:blipFill>
                      <a:blip r:embed="rId11"/>
                      <a:stretch>
                        <a:fillRect/>
                      </a:stretch>
                    </p:blipFill>
                    <p:spPr>
                      <a:xfrm>
                        <a:off x="546933" y="4922500"/>
                        <a:ext cx="614334" cy="1472045"/>
                      </a:xfrm>
                      <a:prstGeom prst="rect">
                        <a:avLst/>
                      </a:prstGeom>
                    </p:spPr>
                  </p:pic>
                </p:oleObj>
              </mc:Fallback>
            </mc:AlternateContent>
          </a:graphicData>
        </a:graphic>
      </p:graphicFrame>
      <p:sp>
        <p:nvSpPr>
          <p:cNvPr id="21" name="正方形/長方形 20"/>
          <p:cNvSpPr/>
          <p:nvPr/>
        </p:nvSpPr>
        <p:spPr>
          <a:xfrm>
            <a:off x="1614487" y="379350"/>
            <a:ext cx="10015537" cy="470231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721515" y="682128"/>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p>
        </p:txBody>
      </p:sp>
      <p:sp>
        <p:nvSpPr>
          <p:cNvPr id="27" name="テキスト ボックス 26"/>
          <p:cNvSpPr txBox="1"/>
          <p:nvPr/>
        </p:nvSpPr>
        <p:spPr>
          <a:xfrm>
            <a:off x="5503153" y="484671"/>
            <a:ext cx="6055431" cy="489364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支援が必要な様子を見かけた場合</a:t>
            </a:r>
            <a:endParaRPr lang="en-US" altLang="ja-JP" sz="2400" b="1"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支援が必要かを確認</a:t>
            </a:r>
            <a:endParaRPr lang="en-US" altLang="ja-JP" sz="2400" dirty="0" smtClean="0">
              <a:latin typeface="メイリオ" panose="020B0604030504040204" pitchFamily="50" charset="-128"/>
              <a:ea typeface="メイリオ" panose="020B0604030504040204" pitchFamily="50" charset="-128"/>
            </a:endParaRP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どのような支援が必要かを聞く</a:t>
            </a:r>
            <a:endParaRPr lang="ja-JP" altLang="en-US"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ベビーカー使用者には、お子様を使用者に抱いていただき、ベビーカーを運ぶことで支援する</a:t>
            </a: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妊婦やけが人はバランスを崩しやすいため、相手の状況に応じて支援する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トイレなど設備利用</a:t>
            </a:r>
          </a:p>
          <a:p>
            <a:pPr marL="720000" indent="-360000">
              <a:buFont typeface="Arial" panose="020B0604020202020204" pitchFamily="34" charset="0"/>
              <a:buChar char="•"/>
            </a:pPr>
            <a:r>
              <a:rPr lang="ja-JP" altLang="en-US" sz="2400" dirty="0" smtClean="0">
                <a:latin typeface="メイリオ" panose="020B0604030504040204" pitchFamily="50" charset="-128"/>
                <a:ea typeface="メイリオ" panose="020B0604030504040204" pitchFamily="50" charset="-128"/>
              </a:rPr>
              <a:t>希望する設備（多機能トイレなど）がない場合は、事情を説明し近隣施設等へ案内する</a:t>
            </a:r>
          </a:p>
          <a:p>
            <a:pPr marL="342900" indent="-342900">
              <a:buFont typeface="Wingdings" panose="05000000000000000000" pitchFamily="2" charset="2"/>
              <a:buChar char="l"/>
            </a:pPr>
            <a:endParaRPr lang="ja-JP" altLang="en-US" sz="2400" dirty="0">
              <a:latin typeface="メイリオ" panose="020B0604030504040204" pitchFamily="50" charset="-128"/>
              <a:ea typeface="メイリオ" panose="020B0604030504040204" pitchFamily="50" charset="-128"/>
            </a:endParaRPr>
          </a:p>
        </p:txBody>
      </p:sp>
      <p:sp>
        <p:nvSpPr>
          <p:cNvPr id="29" name="正方形/長方形 28"/>
          <p:cNvSpPr/>
          <p:nvPr/>
        </p:nvSpPr>
        <p:spPr>
          <a:xfrm>
            <a:off x="1614487" y="5483639"/>
            <a:ext cx="10015537" cy="11503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721515" y="569769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31" name="テキスト ボックス 30"/>
          <p:cNvSpPr txBox="1"/>
          <p:nvPr/>
        </p:nvSpPr>
        <p:spPr>
          <a:xfrm>
            <a:off x="5574592" y="5714194"/>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pic>
        <p:nvPicPr>
          <p:cNvPr id="12" name="図 11"/>
          <p:cNvPicPr>
            <a:picLocks noChangeAspect="1"/>
          </p:cNvPicPr>
          <p:nvPr/>
        </p:nvPicPr>
        <p:blipFill>
          <a:blip r:embed="rId12"/>
          <a:stretch>
            <a:fillRect/>
          </a:stretch>
        </p:blipFill>
        <p:spPr>
          <a:xfrm>
            <a:off x="2427304" y="2397753"/>
            <a:ext cx="1602744" cy="1610880"/>
          </a:xfrm>
          <a:prstGeom prst="rect">
            <a:avLst/>
          </a:prstGeom>
        </p:spPr>
      </p:pic>
      <p:sp>
        <p:nvSpPr>
          <p:cNvPr id="13" name="テキスト ボックス 12"/>
          <p:cNvSpPr txBox="1"/>
          <p:nvPr/>
        </p:nvSpPr>
        <p:spPr>
          <a:xfrm>
            <a:off x="2290069" y="4194139"/>
            <a:ext cx="2492990" cy="646331"/>
          </a:xfrm>
          <a:prstGeom prst="rect">
            <a:avLst/>
          </a:prstGeom>
          <a:noFill/>
        </p:spPr>
        <p:txBody>
          <a:bodyPr wrap="none" rtlCol="0">
            <a:spAutoFit/>
          </a:bodyPr>
          <a:lstStyle/>
          <a:p>
            <a:r>
              <a:rPr kumimoji="1" lang="en-US" altLang="ja-JP" sz="1200" dirty="0" smtClean="0"/>
              <a:t>※</a:t>
            </a:r>
            <a:r>
              <a:rPr kumimoji="1" lang="ja-JP" altLang="en-US" sz="1200" dirty="0" smtClean="0"/>
              <a:t>ベビーカーマーク（ベビーカー</a:t>
            </a:r>
          </a:p>
          <a:p>
            <a:r>
              <a:rPr lang="ja-JP" altLang="en-US" sz="1200" dirty="0"/>
              <a:t>　</a:t>
            </a:r>
            <a:r>
              <a:rPr kumimoji="1" lang="ja-JP" altLang="en-US" sz="1200" dirty="0" smtClean="0"/>
              <a:t>で安心して利用できる場所や設</a:t>
            </a:r>
          </a:p>
          <a:p>
            <a:r>
              <a:rPr lang="ja-JP" altLang="en-US" sz="1200" dirty="0"/>
              <a:t>　</a:t>
            </a:r>
            <a:r>
              <a:rPr kumimoji="1" lang="ja-JP" altLang="en-US" sz="1200" dirty="0" smtClean="0"/>
              <a:t>備を表している）</a:t>
            </a:r>
            <a:endParaRPr kumimoji="1" lang="ja-JP" altLang="en-US" sz="1200" dirty="0"/>
          </a:p>
        </p:txBody>
      </p:sp>
    </p:spTree>
    <p:extLst>
      <p:ext uri="{BB962C8B-B14F-4D97-AF65-F5344CB8AC3E}">
        <p14:creationId xmlns:p14="http://schemas.microsoft.com/office/powerpoint/2010/main" val="3706159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7269939"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８</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緊急時・災害時の対応について</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5016758"/>
          </a:xfrm>
          <a:prstGeom prst="rect">
            <a:avLst/>
          </a:prstGeom>
          <a:noFill/>
        </p:spPr>
        <p:txBody>
          <a:bodyPr wrap="square" rtlCol="0">
            <a:spAutoFit/>
          </a:bodyPr>
          <a:lstStyle/>
          <a:p>
            <a:r>
              <a:rPr lang="ja-JP" altLang="en-US" sz="3200" b="1" u="sng" dirty="0" smtClean="0">
                <a:latin typeface="メイリオ" panose="020B0604030504040204" pitchFamily="50" charset="-128"/>
                <a:ea typeface="メイリオ" panose="020B0604030504040204" pitchFamily="50" charset="-128"/>
              </a:rPr>
              <a:t>配慮事項</a:t>
            </a:r>
          </a:p>
          <a:p>
            <a:endParaRPr lang="ja-JP" altLang="en-US" sz="3200" dirty="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遅延・運転の見合わせなどの時には、必要な情報を乗客が得やすい手段で伝えることに努める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高齢者・障害者等が緊急事態に陥った時には、迅速かつ適切な対応を図ることに努める</a:t>
            </a:r>
          </a:p>
          <a:p>
            <a:pPr marL="457200"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地震、火災などの災害時には、乗客の安全を確認し、高齢者・障害者等が安全に避難できるよう誘導・介助を行う。適宜一般の乗客にも誘導・介助の協力を求める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16665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92634" y="613943"/>
            <a:ext cx="4013111" cy="5768847"/>
          </a:xfrm>
          <a:prstGeom prst="rect">
            <a:avLst/>
          </a:prstGeom>
          <a:ln>
            <a:solidFill>
              <a:schemeClr val="tx1"/>
            </a:solidFill>
          </a:ln>
          <a:effectLst>
            <a:outerShdw blurRad="50800" dist="38100" dir="2700000" algn="tl" rotWithShape="0">
              <a:prstClr val="black">
                <a:alpha val="40000"/>
              </a:prstClr>
            </a:outerShdw>
          </a:effectLst>
        </p:spPr>
      </p:pic>
      <p:sp>
        <p:nvSpPr>
          <p:cNvPr id="3" name="テキスト ボックス 2"/>
          <p:cNvSpPr txBox="1"/>
          <p:nvPr/>
        </p:nvSpPr>
        <p:spPr>
          <a:xfrm>
            <a:off x="4869291" y="1062830"/>
            <a:ext cx="6286388" cy="1569660"/>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公共交通事業者に向けた</a:t>
            </a:r>
          </a:p>
          <a:p>
            <a:r>
              <a:rPr lang="en-US" altLang="ja-JP" sz="3200" b="1" dirty="0" smtClean="0">
                <a:latin typeface="メイリオ" panose="020B0604030504040204" pitchFamily="50" charset="-128"/>
                <a:ea typeface="メイリオ" panose="020B0604030504040204" pitchFamily="50" charset="-128"/>
              </a:rPr>
              <a:t>『</a:t>
            </a:r>
            <a:r>
              <a:rPr lang="ja-JP" altLang="en-US" sz="3200" b="1" dirty="0" smtClean="0">
                <a:latin typeface="メイリオ" panose="020B0604030504040204" pitchFamily="50" charset="-128"/>
                <a:ea typeface="メイリオ" panose="020B0604030504040204" pitchFamily="50" charset="-128"/>
              </a:rPr>
              <a:t>接遇ガイドライン</a:t>
            </a:r>
            <a:r>
              <a:rPr lang="en-US" altLang="ja-JP" sz="3200" b="1" dirty="0" smtClean="0">
                <a:latin typeface="メイリオ" panose="020B0604030504040204" pitchFamily="50" charset="-128"/>
                <a:ea typeface="メイリオ" panose="020B0604030504040204" pitchFamily="50" charset="-128"/>
              </a:rPr>
              <a:t>』</a:t>
            </a:r>
            <a:endParaRPr lang="ja-JP" altLang="en-US" sz="3200" b="1" dirty="0" smtClean="0">
              <a:latin typeface="メイリオ" panose="020B0604030504040204" pitchFamily="50" charset="-128"/>
              <a:ea typeface="メイリオ" panose="020B0604030504040204" pitchFamily="50" charset="-128"/>
            </a:endParaRPr>
          </a:p>
          <a:p>
            <a:r>
              <a:rPr lang="ja-JP" altLang="en-US" sz="3200" dirty="0" smtClean="0">
                <a:latin typeface="メイリオ" panose="020B0604030504040204" pitchFamily="50" charset="-128"/>
                <a:ea typeface="メイリオ" panose="020B0604030504040204" pitchFamily="50" charset="-128"/>
              </a:rPr>
              <a:t>　　　　　　</a:t>
            </a:r>
            <a:r>
              <a:rPr lang="en-US" altLang="ja-JP" sz="3200" dirty="0" smtClean="0">
                <a:latin typeface="メイリオ" panose="020B0604030504040204" pitchFamily="50" charset="-128"/>
                <a:ea typeface="メイリオ" panose="020B0604030504040204" pitchFamily="50" charset="-128"/>
              </a:rPr>
              <a:t>H.30.5 </a:t>
            </a:r>
            <a:r>
              <a:rPr lang="ja-JP" altLang="en-US" sz="3200" dirty="0" smtClean="0">
                <a:latin typeface="メイリオ" panose="020B0604030504040204" pitchFamily="50" charset="-128"/>
                <a:ea typeface="メイリオ" panose="020B0604030504040204" pitchFamily="50" charset="-128"/>
              </a:rPr>
              <a:t>国土交通省</a:t>
            </a:r>
            <a:endParaRPr lang="ja-JP" altLang="en-US" sz="3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170516" y="3098256"/>
            <a:ext cx="6221318" cy="707886"/>
          </a:xfrm>
          <a:prstGeom prst="rect">
            <a:avLst/>
          </a:prstGeom>
          <a:noFill/>
        </p:spPr>
        <p:txBody>
          <a:bodyPr wrap="none" rtlCol="0">
            <a:spAutoFit/>
          </a:bodyPr>
          <a:lstStyle/>
          <a:p>
            <a:r>
              <a:rPr lang="en-US" altLang="ja-JP" sz="2000" dirty="0">
                <a:latin typeface="メイリオ" panose="020B0604030504040204" pitchFamily="50" charset="-128"/>
                <a:ea typeface="メイリオ" panose="020B0604030504040204" pitchFamily="50" charset="-128"/>
                <a:hlinkClick r:id="rId4"/>
              </a:rPr>
              <a:t>http://</a:t>
            </a:r>
            <a:r>
              <a:rPr lang="en-US" altLang="ja-JP" sz="2000" dirty="0" smtClean="0">
                <a:latin typeface="メイリオ" panose="020B0604030504040204" pitchFamily="50" charset="-128"/>
                <a:ea typeface="メイリオ" panose="020B0604030504040204" pitchFamily="50" charset="-128"/>
                <a:hlinkClick r:id="rId4"/>
              </a:rPr>
              <a:t>www.mlit.go.jp/common/001236569.pdf</a:t>
            </a:r>
            <a:endParaRPr lang="ja-JP" altLang="en-US" sz="2000" dirty="0" smtClean="0">
              <a:latin typeface="メイリオ" panose="020B0604030504040204" pitchFamily="50" charset="-128"/>
              <a:ea typeface="メイリオ" panose="020B0604030504040204" pitchFamily="50" charset="-128"/>
            </a:endParaRPr>
          </a:p>
          <a:p>
            <a:endParaRPr lang="ja-JP" altLang="en-US" sz="20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511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534532" y="686838"/>
            <a:ext cx="480131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①　対応の際の配慮点</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144954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42926" y="2071687"/>
            <a:ext cx="11418510" cy="4401205"/>
          </a:xfrm>
          <a:prstGeom prst="rect">
            <a:avLst/>
          </a:prstGeom>
          <a:noFill/>
        </p:spPr>
        <p:txBody>
          <a:bodyPr wrap="none" rtlCol="0">
            <a:spAutoFit/>
          </a:bodyPr>
          <a:lstStyle/>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障害特性、高齢者、障害者等に対する理解を高め、偏見を取り除く</a:t>
            </a:r>
          </a:p>
          <a:p>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まずはコミュニケーションをとることにより、思い込みや不当な</a:t>
            </a:r>
          </a:p>
          <a:p>
            <a:r>
              <a:rPr lang="ja-JP" altLang="en-US" sz="2800" b="1" dirty="0">
                <a:latin typeface="メイリオ" panose="020B0604030504040204" pitchFamily="50" charset="-128"/>
                <a:ea typeface="メイリオ" panose="020B0604030504040204" pitchFamily="50" charset="-128"/>
              </a:rPr>
              <a:t>　</a:t>
            </a:r>
            <a:r>
              <a:rPr lang="ja-JP" altLang="en-US" sz="2800" b="1" dirty="0" smtClean="0">
                <a:latin typeface="メイリオ" panose="020B0604030504040204" pitchFamily="50" charset="-128"/>
                <a:ea typeface="メイリオ" panose="020B0604030504040204" pitchFamily="50" charset="-128"/>
              </a:rPr>
              <a:t> </a:t>
            </a:r>
            <a:r>
              <a:rPr kumimoji="1" lang="ja-JP" altLang="en-US" sz="2800" b="1" dirty="0" smtClean="0">
                <a:latin typeface="メイリオ" panose="020B0604030504040204" pitchFamily="50" charset="-128"/>
                <a:ea typeface="メイリオ" panose="020B0604030504040204" pitchFamily="50" charset="-128"/>
              </a:rPr>
              <a:t>対応をなくす</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コミュニケーションにおいては、必要な情報保証を</a:t>
            </a:r>
          </a:p>
          <a:p>
            <a:pPr marL="457200" indent="-457200">
              <a:buFont typeface="Wingdings" panose="05000000000000000000" pitchFamily="2" charset="2"/>
              <a:buChar char="l"/>
            </a:pPr>
            <a:endParaRPr kumimoji="1"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kumimoji="1" lang="ja-JP" altLang="en-US" sz="2800" b="1" dirty="0" smtClean="0">
                <a:latin typeface="メイリオ" panose="020B0604030504040204" pitchFamily="50" charset="-128"/>
                <a:ea typeface="メイリオ" panose="020B0604030504040204" pitchFamily="50" charset="-128"/>
              </a:rPr>
              <a:t>敬意を持った対応を</a:t>
            </a:r>
          </a:p>
          <a:p>
            <a:pPr marL="457200" indent="-457200">
              <a:buFont typeface="Wingdings" panose="05000000000000000000" pitchFamily="2" charset="2"/>
              <a:buChar char="l"/>
            </a:pPr>
            <a:endParaRPr lang="ja-JP" altLang="en-US" sz="2800" b="1" dirty="0" smtClean="0">
              <a:latin typeface="メイリオ" panose="020B0604030504040204" pitchFamily="50" charset="-128"/>
              <a:ea typeface="メイリオ" panose="020B0604030504040204" pitchFamily="50" charset="-128"/>
            </a:endParaRPr>
          </a:p>
          <a:p>
            <a:pPr marL="457200" indent="-457200">
              <a:buFont typeface="Wingdings" panose="05000000000000000000" pitchFamily="2" charset="2"/>
              <a:buChar char="l"/>
            </a:pPr>
            <a:r>
              <a:rPr lang="ja-JP" altLang="en-US" sz="2800" b="1" dirty="0" smtClean="0">
                <a:latin typeface="メイリオ" panose="020B0604030504040204" pitchFamily="50" charset="-128"/>
                <a:ea typeface="メイリオ" panose="020B0604030504040204" pitchFamily="50" charset="-128"/>
              </a:rPr>
              <a:t>必要な接遇は多様であることを前提に</a:t>
            </a:r>
            <a:endParaRPr kumimoji="1" lang="ja-JP" altLang="en-US" sz="2800" b="1"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7143411" y="4692815"/>
            <a:ext cx="4763739" cy="1253251"/>
          </a:xfrm>
          <a:prstGeom prst="rect">
            <a:avLst/>
          </a:prstGeom>
        </p:spPr>
      </p:pic>
    </p:spTree>
    <p:extLst>
      <p:ext uri="{BB962C8B-B14F-4D97-AF65-F5344CB8AC3E}">
        <p14:creationId xmlns:p14="http://schemas.microsoft.com/office/powerpoint/2010/main" val="2326827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031470" y="2926080"/>
            <a:ext cx="4339650"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②　基本の接遇方法</a:t>
            </a:r>
            <a:endParaRPr kumimoji="1" lang="ja-JP" altLang="en-US" sz="3600"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82386" y="3688789"/>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30710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501441"/>
            <a:ext cx="2191626"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１</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高齢者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081270"/>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1141756" y="2356033"/>
            <a:ext cx="1942857" cy="3914286"/>
          </a:xfrm>
          <a:prstGeom prst="rect">
            <a:avLst/>
          </a:prstGeom>
        </p:spPr>
      </p:pic>
      <p:sp>
        <p:nvSpPr>
          <p:cNvPr id="5" name="テキスト ボックス 4"/>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6" name="テキスト ボックス 5"/>
          <p:cNvSpPr txBox="1"/>
          <p:nvPr/>
        </p:nvSpPr>
        <p:spPr>
          <a:xfrm>
            <a:off x="4634086" y="3870263"/>
            <a:ext cx="6916968" cy="2308324"/>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■高齢者の特性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杖やシルバーカー、車椅子を利用している人も</a:t>
            </a:r>
            <a:r>
              <a:rPr lang="ja-JP" altLang="en-US" sz="24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認知症の症状のある人もいる</a:t>
            </a:r>
            <a:endParaRPr lang="ja-JP" altLang="en-US" sz="2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4634086" y="3657600"/>
            <a:ext cx="7024514" cy="261271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889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614487" y="5565088"/>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14487" y="2918641"/>
            <a:ext cx="10015537" cy="10523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614488" y="316266"/>
            <a:ext cx="10015537" cy="24433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298794" y="113140"/>
            <a:ext cx="1177782" cy="2372885"/>
          </a:xfrm>
          <a:prstGeom prst="rect">
            <a:avLst/>
          </a:prstGeom>
        </p:spPr>
      </p:pic>
      <p:sp>
        <p:nvSpPr>
          <p:cNvPr id="5" name="テキスト ボックス 4"/>
          <p:cNvSpPr txBox="1"/>
          <p:nvPr/>
        </p:nvSpPr>
        <p:spPr>
          <a:xfrm>
            <a:off x="1721515" y="529174"/>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8" name="テキスト ボックス 7"/>
          <p:cNvSpPr txBox="1"/>
          <p:nvPr/>
        </p:nvSpPr>
        <p:spPr>
          <a:xfrm>
            <a:off x="1721515" y="2987175"/>
            <a:ext cx="3853077"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sp>
        <p:nvSpPr>
          <p:cNvPr id="9" name="テキスト ボックス 8"/>
          <p:cNvSpPr txBox="1"/>
          <p:nvPr/>
        </p:nvSpPr>
        <p:spPr>
          <a:xfrm>
            <a:off x="1721515" y="5773401"/>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乗り換え時</a:t>
            </a:r>
          </a:p>
        </p:txBody>
      </p:sp>
      <p:sp>
        <p:nvSpPr>
          <p:cNvPr id="11" name="テキスト ボックス 10"/>
          <p:cNvSpPr txBox="1"/>
          <p:nvPr/>
        </p:nvSpPr>
        <p:spPr>
          <a:xfrm>
            <a:off x="5574592" y="473707"/>
            <a:ext cx="5912557" cy="2308324"/>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係員が手配できない場合は、他部署等や他の乗客への協力を求める</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問合せ時には、聴こえて</a:t>
            </a:r>
            <a:r>
              <a:rPr lang="ja-JP" altLang="en-US" sz="2400" dirty="0">
                <a:latin typeface="メイリオ" panose="020B0604030504040204" pitchFamily="50" charset="-128"/>
                <a:ea typeface="メイリオ" panose="020B0604030504040204" pitchFamily="50" charset="-128"/>
              </a:rPr>
              <a:t>いる、理解しているかを</a:t>
            </a:r>
            <a:r>
              <a:rPr lang="ja-JP" altLang="en-US" sz="2400" dirty="0" smtClean="0">
                <a:latin typeface="メイリオ" panose="020B0604030504040204" pitchFamily="50" charset="-128"/>
                <a:ea typeface="メイリオ" panose="020B0604030504040204" pitchFamily="50" charset="-128"/>
              </a:rPr>
              <a:t>確認</a:t>
            </a:r>
            <a:endParaRPr lang="en-US" altLang="ja-JP" sz="2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574593" y="2984705"/>
            <a:ext cx="5652914"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躓く可能性があるため、状態に合わせた支援を</a:t>
            </a:r>
          </a:p>
        </p:txBody>
      </p:sp>
      <p:sp>
        <p:nvSpPr>
          <p:cNvPr id="15" name="テキスト ボックス 14"/>
          <p:cNvSpPr txBox="1"/>
          <p:nvPr/>
        </p:nvSpPr>
        <p:spPr>
          <a:xfrm>
            <a:off x="5574592" y="5773401"/>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支援の申し出があれば乗換経路を具体的に案内</a:t>
            </a:r>
          </a:p>
        </p:txBody>
      </p:sp>
      <p:sp>
        <p:nvSpPr>
          <p:cNvPr id="17" name="正方形/長方形 16"/>
          <p:cNvSpPr/>
          <p:nvPr/>
        </p:nvSpPr>
        <p:spPr>
          <a:xfrm>
            <a:off x="1614487" y="4163113"/>
            <a:ext cx="10015537" cy="11818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21515" y="4354923"/>
            <a:ext cx="3450561" cy="523220"/>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乗下船、船内</a:t>
            </a:r>
          </a:p>
        </p:txBody>
      </p:sp>
      <p:sp>
        <p:nvSpPr>
          <p:cNvPr id="19" name="テキスト ボックス 18"/>
          <p:cNvSpPr txBox="1"/>
          <p:nvPr/>
        </p:nvSpPr>
        <p:spPr>
          <a:xfrm>
            <a:off x="5574592" y="4329575"/>
            <a:ext cx="6055431" cy="830997"/>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時間に余裕を持った支援</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安全確認、注意喚起</a:t>
            </a:r>
          </a:p>
        </p:txBody>
      </p:sp>
    </p:spTree>
    <p:extLst>
      <p:ext uri="{BB962C8B-B14F-4D97-AF65-F5344CB8AC3E}">
        <p14:creationId xmlns:p14="http://schemas.microsoft.com/office/powerpoint/2010/main" val="215371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smtClean="0">
                <a:latin typeface="メイリオ" panose="020B0604030504040204" pitchFamily="50" charset="-128"/>
                <a:ea typeface="メイリオ" panose="020B0604030504040204" pitchFamily="50" charset="-128"/>
              </a:rPr>
              <a:t>２</a:t>
            </a:r>
            <a:r>
              <a:rPr lang="en-US" altLang="ja-JP" sz="3600" b="1" dirty="0" smtClean="0">
                <a:latin typeface="メイリオ" panose="020B0604030504040204" pitchFamily="50" charset="-128"/>
                <a:ea typeface="メイリオ" panose="020B0604030504040204" pitchFamily="50" charset="-128"/>
              </a:rPr>
              <a:t>.</a:t>
            </a:r>
            <a:r>
              <a:rPr lang="ja-JP" altLang="en-US" sz="3600" b="1" dirty="0" smtClean="0">
                <a:latin typeface="メイリオ" panose="020B0604030504040204" pitchFamily="50" charset="-128"/>
                <a:ea typeface="メイリオ" panose="020B0604030504040204" pitchFamily="50" charset="-128"/>
              </a:rPr>
              <a:t>肢体不自由者・車椅子使用者</a:t>
            </a:r>
            <a:endParaRPr lang="ja-JP" altLang="en-US" sz="36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1253067" y="1855490"/>
            <a:ext cx="1807394" cy="2464628"/>
          </a:xfrm>
          <a:prstGeom prst="rect">
            <a:avLst/>
          </a:prstGeom>
        </p:spPr>
      </p:pic>
      <p:sp>
        <p:nvSpPr>
          <p:cNvPr id="7" name="テキスト ボックス 6"/>
          <p:cNvSpPr txBox="1"/>
          <p:nvPr/>
        </p:nvSpPr>
        <p:spPr>
          <a:xfrm>
            <a:off x="3221702" y="2070283"/>
            <a:ext cx="8329352" cy="1077218"/>
          </a:xfrm>
          <a:prstGeom prst="rect">
            <a:avLst/>
          </a:prstGeom>
          <a:noFill/>
        </p:spPr>
        <p:txBody>
          <a:bodyPr wrap="square" rtlCol="0">
            <a:spAutoFit/>
          </a:bodyPr>
          <a:lstStyle/>
          <a:p>
            <a:r>
              <a:rPr lang="ja-JP" altLang="en-US" sz="3200" dirty="0" smtClean="0">
                <a:latin typeface="メイリオ" panose="020B0604030504040204" pitchFamily="50" charset="-128"/>
                <a:ea typeface="メイリオ" panose="020B0604030504040204" pitchFamily="50" charset="-128"/>
              </a:rPr>
              <a:t>特性に配慮し、困っている様子のときは、</a:t>
            </a:r>
            <a:r>
              <a:rPr lang="ja-JP" altLang="en-US" sz="3200" b="1" dirty="0" smtClean="0">
                <a:latin typeface="メイリオ" panose="020B0604030504040204" pitchFamily="50" charset="-128"/>
                <a:ea typeface="メイリオ" panose="020B0604030504040204" pitchFamily="50" charset="-128"/>
              </a:rPr>
              <a:t>支援が必要かを確認</a:t>
            </a:r>
            <a:r>
              <a:rPr lang="ja-JP" altLang="en-US" sz="3200" dirty="0" smtClean="0">
                <a:latin typeface="メイリオ" panose="020B0604030504040204" pitchFamily="50" charset="-128"/>
                <a:ea typeface="メイリオ" panose="020B0604030504040204" pitchFamily="50" charset="-128"/>
              </a:rPr>
              <a:t>した上で</a:t>
            </a:r>
            <a:r>
              <a:rPr lang="ja-JP" altLang="en-US" sz="3200" b="1" dirty="0" smtClean="0">
                <a:latin typeface="メイリオ" panose="020B0604030504040204" pitchFamily="50" charset="-128"/>
                <a:ea typeface="メイリオ" panose="020B0604030504040204" pitchFamily="50" charset="-128"/>
              </a:rPr>
              <a:t>接遇対応</a:t>
            </a:r>
            <a:r>
              <a:rPr lang="ja-JP" altLang="en-US" sz="3200" dirty="0" smtClean="0">
                <a:latin typeface="メイリオ" panose="020B0604030504040204" pitchFamily="50" charset="-128"/>
                <a:ea typeface="メイリオ" panose="020B0604030504040204" pitchFamily="50" charset="-128"/>
              </a:rPr>
              <a:t>をします。</a:t>
            </a:r>
          </a:p>
        </p:txBody>
      </p:sp>
      <p:sp>
        <p:nvSpPr>
          <p:cNvPr id="8" name="テキスト ボックス 7"/>
          <p:cNvSpPr txBox="1"/>
          <p:nvPr/>
        </p:nvSpPr>
        <p:spPr>
          <a:xfrm>
            <a:off x="4634086" y="3657600"/>
            <a:ext cx="6916968" cy="2677656"/>
          </a:xfrm>
          <a:prstGeom prst="rect">
            <a:avLst/>
          </a:prstGeom>
          <a:noFill/>
        </p:spPr>
        <p:txBody>
          <a:bodyPr wrap="square" rtlCol="0">
            <a:spAutoFit/>
          </a:bodyPr>
          <a:lstStyle/>
          <a:p>
            <a:r>
              <a:rPr lang="ja-JP" altLang="en-US" sz="2400" dirty="0" smtClean="0">
                <a:latin typeface="メイリオ" panose="020B0604030504040204" pitchFamily="50" charset="-128"/>
                <a:ea typeface="メイリオ" panose="020B0604030504040204" pitchFamily="50" charset="-128"/>
              </a:rPr>
              <a:t>■肢体不自由者・車椅子使用者の特性</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介助犬を使用する人もいる</a:t>
            </a:r>
          </a:p>
        </p:txBody>
      </p:sp>
      <p:sp>
        <p:nvSpPr>
          <p:cNvPr id="9" name="正方形/長方形 8"/>
          <p:cNvSpPr/>
          <p:nvPr/>
        </p:nvSpPr>
        <p:spPr>
          <a:xfrm>
            <a:off x="4634086" y="3419562"/>
            <a:ext cx="7024514" cy="30241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452" y="4033392"/>
            <a:ext cx="949865" cy="2587364"/>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8274" y="4733218"/>
            <a:ext cx="2345854" cy="1887538"/>
          </a:xfrm>
          <a:prstGeom prst="rect">
            <a:avLst/>
          </a:prstGeom>
        </p:spPr>
      </p:pic>
    </p:spTree>
    <p:extLst>
      <p:ext uri="{BB962C8B-B14F-4D97-AF65-F5344CB8AC3E}">
        <p14:creationId xmlns:p14="http://schemas.microsoft.com/office/powerpoint/2010/main" val="347105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614488" y="506404"/>
            <a:ext cx="10015537" cy="503836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721515" y="719312"/>
            <a:ext cx="3450561"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予約、事前問合せ、</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チケット購入</a:t>
            </a:r>
          </a:p>
        </p:txBody>
      </p:sp>
      <p:sp>
        <p:nvSpPr>
          <p:cNvPr id="11" name="テキスト ボックス 10"/>
          <p:cNvSpPr txBox="1"/>
          <p:nvPr/>
        </p:nvSpPr>
        <p:spPr>
          <a:xfrm>
            <a:off x="5574592" y="706520"/>
            <a:ext cx="6149663" cy="452431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支援内容の確認</a:t>
            </a:r>
            <a:r>
              <a:rPr lang="ja-JP" altLang="en-US" sz="2400" dirty="0" smtClean="0">
                <a:latin typeface="メイリオ" panose="020B0604030504040204" pitchFamily="50" charset="-128"/>
                <a:ea typeface="メイリオ" panose="020B0604030504040204" pitchFamily="50" charset="-128"/>
              </a:rPr>
              <a:t>（車椅子等の補助具や介助犬の使用等について）</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smtClean="0">
                <a:latin typeface="メイリオ" panose="020B0604030504040204" pitchFamily="50" charset="-128"/>
                <a:ea typeface="メイリオ" panose="020B0604030504040204" pitchFamily="50" charset="-128"/>
              </a:rPr>
              <a:t>割引適用は</a:t>
            </a:r>
            <a:r>
              <a:rPr lang="ja-JP" altLang="en-US" sz="2400" dirty="0" smtClean="0">
                <a:latin typeface="メイリオ" panose="020B0604030504040204" pitchFamily="50" charset="-128"/>
                <a:ea typeface="メイリオ" panose="020B0604030504040204" pitchFamily="50" charset="-128"/>
              </a:rPr>
              <a:t>合理的な方法で確認</a:t>
            </a:r>
            <a:endParaRPr lang="en-US" altLang="ja-JP" sz="2400" dirty="0" smtClean="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窓口</a:t>
            </a:r>
            <a:r>
              <a:rPr lang="ja-JP" altLang="en-US" sz="2400" b="1" dirty="0">
                <a:latin typeface="メイリオ" panose="020B0604030504040204" pitchFamily="50" charset="-128"/>
                <a:ea typeface="メイリオ" panose="020B0604030504040204" pitchFamily="50" charset="-128"/>
              </a:rPr>
              <a:t>の利用では、必要に応じて支援</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・車椅子使用者等に配慮したカウンター</a:t>
            </a:r>
          </a:p>
          <a:p>
            <a:r>
              <a:rPr lang="ja-JP" altLang="en-US" sz="2400" dirty="0">
                <a:latin typeface="メイリオ" panose="020B0604030504040204" pitchFamily="50" charset="-128"/>
                <a:ea typeface="メイリオ" panose="020B0604030504040204" pitchFamily="50" charset="-128"/>
              </a:rPr>
              <a:t>　　ではない場合</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・経路に段差がある、</a:t>
            </a:r>
            <a:r>
              <a:rPr lang="ja-JP" altLang="en-US" sz="2400" dirty="0">
                <a:latin typeface="メイリオ" panose="020B0604030504040204" pitchFamily="50" charset="-128"/>
                <a:ea typeface="メイリオ" panose="020B0604030504040204" pitchFamily="50" charset="-128"/>
              </a:rPr>
              <a:t>混雑している</a:t>
            </a:r>
            <a:r>
              <a:rPr lang="ja-JP" altLang="en-US" sz="2400" dirty="0" smtClean="0">
                <a:latin typeface="メイリオ" panose="020B0604030504040204" pitchFamily="50" charset="-128"/>
                <a:ea typeface="メイリオ" panose="020B0604030504040204" pitchFamily="50" charset="-128"/>
              </a:rPr>
              <a:t>など</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設備や係員の配置状況について説明</a:t>
            </a:r>
          </a:p>
          <a:p>
            <a:pPr marL="342900" indent="-342900">
              <a:buFont typeface="Wingdings" panose="05000000000000000000" pitchFamily="2" charset="2"/>
              <a:buChar char="l"/>
            </a:pPr>
            <a:r>
              <a:rPr lang="ja-JP" altLang="en-US" sz="2400" b="1" dirty="0">
                <a:latin typeface="メイリオ" panose="020B0604030504040204" pitchFamily="50" charset="-128"/>
                <a:ea typeface="メイリオ" panose="020B0604030504040204" pitchFamily="50" charset="-128"/>
              </a:rPr>
              <a:t>支援の要否を確認し、陸上係員と船内係員で情報共有</a:t>
            </a:r>
            <a:endParaRPr lang="en-US" altLang="ja-JP" sz="2400" b="1"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dirty="0">
                <a:latin typeface="メイリオ" panose="020B0604030504040204" pitchFamily="50" charset="-128"/>
                <a:ea typeface="メイリオ" panose="020B0604030504040204" pitchFamily="50" charset="-128"/>
              </a:rPr>
              <a:t>係員が手配できない場合は、他部署等や他の乗客への協力を</a:t>
            </a:r>
            <a:r>
              <a:rPr lang="ja-JP" altLang="en-US" sz="2400" dirty="0" smtClean="0">
                <a:latin typeface="メイリオ" panose="020B0604030504040204" pitchFamily="50" charset="-128"/>
                <a:ea typeface="メイリオ" panose="020B0604030504040204" pitchFamily="50" charset="-128"/>
              </a:rPr>
              <a:t>求める</a:t>
            </a:r>
            <a:endParaRPr lang="ja-JP" altLang="en-US" sz="2400" b="1" dirty="0" smtClean="0">
              <a:latin typeface="メイリオ" panose="020B0604030504040204" pitchFamily="50" charset="-128"/>
              <a:ea typeface="メイリオ" panose="020B0604030504040204" pitchFamily="50" charset="-128"/>
            </a:endParaRPr>
          </a:p>
        </p:txBody>
      </p:sp>
      <p:pic>
        <p:nvPicPr>
          <p:cNvPr id="16" name="図 15"/>
          <p:cNvPicPr>
            <a:picLocks noChangeAspect="1"/>
          </p:cNvPicPr>
          <p:nvPr/>
        </p:nvPicPr>
        <p:blipFill>
          <a:blip r:embed="rId3"/>
          <a:stretch>
            <a:fillRect/>
          </a:stretch>
        </p:blipFill>
        <p:spPr>
          <a:xfrm flipH="1">
            <a:off x="119321" y="506404"/>
            <a:ext cx="1400936" cy="1910367"/>
          </a:xfrm>
          <a:prstGeom prst="rect">
            <a:avLst/>
          </a:prstGeom>
        </p:spPr>
      </p:pic>
    </p:spTree>
    <p:extLst>
      <p:ext uri="{BB962C8B-B14F-4D97-AF65-F5344CB8AC3E}">
        <p14:creationId xmlns:p14="http://schemas.microsoft.com/office/powerpoint/2010/main" val="248841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614487" y="155829"/>
            <a:ext cx="10015537" cy="654049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74593" y="325351"/>
            <a:ext cx="6162459" cy="6370975"/>
          </a:xfrm>
          <a:prstGeom prst="rect">
            <a:avLst/>
          </a:prstGeom>
          <a:noFill/>
        </p:spPr>
        <p:txBody>
          <a:bodyPr wrap="square" rtlCol="0">
            <a:spAutoFit/>
          </a:bodyPr>
          <a:lstStyle/>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エレベーター</a:t>
            </a:r>
            <a:r>
              <a:rPr lang="en-US" altLang="ja-JP" sz="2400" b="1" dirty="0" smtClean="0">
                <a:latin typeface="メイリオ" panose="020B0604030504040204" pitchFamily="50" charset="-128"/>
                <a:ea typeface="メイリオ" panose="020B0604030504040204" pitchFamily="50" charset="-128"/>
              </a:rPr>
              <a:t>/</a:t>
            </a:r>
            <a:r>
              <a:rPr lang="ja-JP" altLang="en-US" sz="2400" b="1" dirty="0" smtClean="0">
                <a:latin typeface="メイリオ" panose="020B0604030504040204" pitchFamily="50" charset="-128"/>
                <a:ea typeface="メイリオ" panose="020B0604030504040204" pitchFamily="50" charset="-128"/>
              </a:rPr>
              <a:t>エスカレーターの支援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・支援の要否を確認し、乗降を支援</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車椅子使用者の階段利用の支援</a:t>
            </a:r>
            <a:endParaRPr lang="ja-JP" altLang="en-US" sz="2400" b="1"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・設備がないことを説明</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・利用者の意向を確認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・同意が得られれば、階段の要領で４人</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以上で支援</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・支援必要人数が得られない場合は、別</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の方法（他</a:t>
            </a:r>
            <a:r>
              <a:rPr lang="ja-JP" altLang="en-US" sz="2400" dirty="0">
                <a:latin typeface="メイリオ" panose="020B0604030504040204" pitchFamily="50" charset="-128"/>
                <a:ea typeface="メイリオ" panose="020B0604030504040204" pitchFamily="50" charset="-128"/>
              </a:rPr>
              <a:t>船</a:t>
            </a:r>
            <a:r>
              <a:rPr lang="ja-JP" altLang="en-US" sz="2400" dirty="0" smtClean="0">
                <a:latin typeface="メイリオ" panose="020B0604030504040204" pitchFamily="50" charset="-128"/>
                <a:ea typeface="メイリオ" panose="020B0604030504040204" pitchFamily="50" charset="-128"/>
              </a:rPr>
              <a:t>の利用等）などを提案し、</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話し合い、理解を得られるようにする</a:t>
            </a:r>
            <a:endParaRPr lang="ja-JP" altLang="en-US"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通路利用の支援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・支援の要否を確認</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・段差、溝、傾斜に配慮し利用支援</a:t>
            </a:r>
          </a:p>
          <a:p>
            <a:pPr marL="342900" indent="-342900">
              <a:buFont typeface="Wingdings" panose="05000000000000000000" pitchFamily="2" charset="2"/>
              <a:buChar char="l"/>
            </a:pPr>
            <a:r>
              <a:rPr lang="ja-JP" altLang="en-US" sz="2400" b="1" dirty="0" smtClean="0">
                <a:latin typeface="メイリオ" panose="020B0604030504040204" pitchFamily="50" charset="-128"/>
                <a:ea typeface="メイリオ" panose="020B0604030504040204" pitchFamily="50" charset="-128"/>
              </a:rPr>
              <a:t>トイレ利用</a:t>
            </a:r>
            <a:r>
              <a:rPr lang="ja-JP" altLang="en-US" sz="2400" b="1" dirty="0">
                <a:latin typeface="メイリオ" panose="020B0604030504040204" pitchFamily="50" charset="-128"/>
                <a:ea typeface="メイリオ" panose="020B0604030504040204" pitchFamily="50" charset="-128"/>
              </a:rPr>
              <a:t>の支援</a:t>
            </a:r>
          </a:p>
          <a:p>
            <a:r>
              <a:rPr lang="ja-JP" altLang="en-US" sz="2400" b="1"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・多機能トイレの案内</a:t>
            </a:r>
          </a:p>
          <a:p>
            <a:r>
              <a:rPr lang="ja-JP" altLang="en-US" sz="2400" dirty="0" smtClean="0">
                <a:latin typeface="メイリオ" panose="020B0604030504040204" pitchFamily="50" charset="-128"/>
                <a:ea typeface="メイリオ" panose="020B0604030504040204" pitchFamily="50" charset="-128"/>
              </a:rPr>
              <a:t>　・多機能トイレがない場合は、事情を説</a:t>
            </a:r>
          </a:p>
          <a:p>
            <a:r>
              <a:rPr lang="ja-JP" altLang="en-US" sz="2400" dirty="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ja-JP" altLang="en-US" sz="2400" dirty="0" err="1" smtClean="0">
                <a:latin typeface="メイリオ" panose="020B0604030504040204" pitchFamily="50" charset="-128"/>
                <a:ea typeface="メイリオ" panose="020B0604030504040204" pitchFamily="50" charset="-128"/>
              </a:rPr>
              <a:t>明し</a:t>
            </a:r>
            <a:r>
              <a:rPr lang="ja-JP" altLang="en-US" sz="2400" dirty="0" smtClean="0">
                <a:latin typeface="メイリオ" panose="020B0604030504040204" pitchFamily="50" charset="-128"/>
                <a:ea typeface="メイリオ" panose="020B0604030504040204" pitchFamily="50" charset="-128"/>
              </a:rPr>
              <a:t>、利用方法を相談</a:t>
            </a:r>
            <a:endParaRPr lang="ja-JP" altLang="en-US" sz="24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721515" y="325351"/>
            <a:ext cx="3853077" cy="954107"/>
          </a:xfrm>
          <a:prstGeom prst="rect">
            <a:avLst/>
          </a:prstGeom>
          <a:noFill/>
        </p:spPr>
        <p:txBody>
          <a:bodyPr wrap="square" rtlCol="0">
            <a:spAutoFit/>
          </a:bodyPr>
          <a:lstStyle/>
          <a:p>
            <a:r>
              <a:rPr lang="ja-JP" altLang="en-US" sz="2800" b="1" dirty="0" smtClean="0">
                <a:latin typeface="メイリオ" panose="020B0604030504040204" pitchFamily="50" charset="-128"/>
                <a:ea typeface="メイリオ" panose="020B0604030504040204" pitchFamily="50" charset="-128"/>
              </a:rPr>
              <a:t>ターミナルでの待合</a:t>
            </a:r>
            <a:endParaRPr lang="en-US" altLang="ja-JP" sz="2800" b="1" dirty="0" smtClean="0">
              <a:latin typeface="メイリオ" panose="020B0604030504040204" pitchFamily="50" charset="-128"/>
              <a:ea typeface="メイリオ" panose="020B0604030504040204" pitchFamily="50" charset="-128"/>
            </a:endParaRPr>
          </a:p>
          <a:p>
            <a:r>
              <a:rPr lang="ja-JP" altLang="en-US" sz="2800" b="1" dirty="0" smtClean="0">
                <a:latin typeface="メイリオ" panose="020B0604030504040204" pitchFamily="50" charset="-128"/>
                <a:ea typeface="メイリオ" panose="020B0604030504040204" pitchFamily="50" charset="-128"/>
              </a:rPr>
              <a:t>・移動</a:t>
            </a:r>
          </a:p>
        </p:txBody>
      </p:sp>
      <p:pic>
        <p:nvPicPr>
          <p:cNvPr id="16" name="図 15"/>
          <p:cNvPicPr>
            <a:picLocks noChangeAspect="1"/>
          </p:cNvPicPr>
          <p:nvPr/>
        </p:nvPicPr>
        <p:blipFill>
          <a:blip r:embed="rId3"/>
          <a:stretch>
            <a:fillRect/>
          </a:stretch>
        </p:blipFill>
        <p:spPr>
          <a:xfrm flipH="1">
            <a:off x="119321" y="155830"/>
            <a:ext cx="1400936" cy="1910367"/>
          </a:xfrm>
          <a:prstGeom prst="rect">
            <a:avLst/>
          </a:prstGeom>
        </p:spPr>
      </p:pic>
    </p:spTree>
    <p:extLst>
      <p:ext uri="{BB962C8B-B14F-4D97-AF65-F5344CB8AC3E}">
        <p14:creationId xmlns:p14="http://schemas.microsoft.com/office/powerpoint/2010/main" val="27761113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3909</TotalTime>
  <Words>4949</Words>
  <PresentationFormat>ワイド画面</PresentationFormat>
  <Paragraphs>500</Paragraphs>
  <Slides>29</Slides>
  <Notes>29</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0</vt:i4>
      </vt:variant>
      <vt:variant>
        <vt:lpstr>スライド タイトル</vt:lpstr>
      </vt:variant>
      <vt:variant>
        <vt:i4>29</vt:i4>
      </vt:variant>
    </vt:vector>
  </HeadingPairs>
  <TitlesOfParts>
    <vt:vector size="35" baseType="lpstr">
      <vt:lpstr>メイリオ</vt:lpstr>
      <vt:lpstr>游ゴシック</vt:lpstr>
      <vt:lpstr>游ゴシック Light</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2019-04-04T02:45:59Z</cp:lastPrinted>
  <dcterms:created xsi:type="dcterms:W3CDTF">2018-11-20T04:27:33Z</dcterms:created>
  <dcterms:modified xsi:type="dcterms:W3CDTF">2019-04-04T02:46:10Z</dcterms:modified>
</cp:coreProperties>
</file>