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3" r:id="rId2"/>
    <p:sldId id="256" r:id="rId3"/>
    <p:sldId id="304" r:id="rId4"/>
    <p:sldId id="272" r:id="rId5"/>
    <p:sldId id="332" r:id="rId6"/>
    <p:sldId id="305" r:id="rId7"/>
    <p:sldId id="317" r:id="rId8"/>
    <p:sldId id="333" r:id="rId9"/>
    <p:sldId id="306" r:id="rId10"/>
    <p:sldId id="318" r:id="rId11"/>
    <p:sldId id="315" r:id="rId12"/>
    <p:sldId id="314" r:id="rId13"/>
    <p:sldId id="285" r:id="rId14"/>
    <p:sldId id="308" r:id="rId15"/>
    <p:sldId id="307" r:id="rId16"/>
    <p:sldId id="322" r:id="rId17"/>
    <p:sldId id="320" r:id="rId18"/>
    <p:sldId id="291" r:id="rId19"/>
    <p:sldId id="316" r:id="rId20"/>
    <p:sldId id="321" r:id="rId21"/>
    <p:sldId id="323" r:id="rId22"/>
    <p:sldId id="334" r:id="rId23"/>
    <p:sldId id="310" r:id="rId24"/>
    <p:sldId id="324" r:id="rId25"/>
    <p:sldId id="325" r:id="rId26"/>
    <p:sldId id="326" r:id="rId27"/>
    <p:sldId id="327" r:id="rId28"/>
    <p:sldId id="298" r:id="rId29"/>
    <p:sldId id="312" r:id="rId30"/>
    <p:sldId id="328" r:id="rId31"/>
    <p:sldId id="329" r:id="rId32"/>
    <p:sldId id="301" r:id="rId33"/>
    <p:sldId id="313" r:id="rId34"/>
    <p:sldId id="330" r:id="rId35"/>
    <p:sldId id="331" r:id="rId36"/>
    <p:sldId id="335" r:id="rId37"/>
    <p:sldId id="302" r:id="rId38"/>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3107" autoAdjust="0"/>
  </p:normalViewPr>
  <p:slideViewPr>
    <p:cSldViewPr snapToGrid="0">
      <p:cViewPr varScale="1">
        <p:scale>
          <a:sx n="57" d="100"/>
          <a:sy n="57"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2019/4/4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講師の自己紹介</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●航空業界における接遇の場面などの</a:t>
            </a:r>
            <a:r>
              <a:rPr kumimoji="1" lang="ja-JP" altLang="ja-JP" sz="1200" kern="1200" dirty="0" smtClean="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また、トイレは、</a:t>
            </a:r>
            <a:r>
              <a:rPr kumimoji="1" lang="ja-JP" altLang="ja-JP" sz="1200" b="1" u="sng" kern="1200" dirty="0" smtClean="0">
                <a:solidFill>
                  <a:schemeClr val="tx1"/>
                </a:solidFill>
                <a:effectLst/>
                <a:latin typeface="+mn-lt"/>
                <a:ea typeface="+mn-ea"/>
                <a:cs typeface="+mn-cs"/>
              </a:rPr>
              <a:t>車椅子使用者の場合、多機能トイレ</a:t>
            </a:r>
            <a:r>
              <a:rPr kumimoji="1" lang="ja-JP" altLang="ja-JP" sz="1200" kern="1200" dirty="0" smtClean="0">
                <a:solidFill>
                  <a:schemeClr val="tx1"/>
                </a:solidFill>
                <a:effectLst/>
                <a:latin typeface="+mn-lt"/>
                <a:ea typeface="+mn-ea"/>
                <a:cs typeface="+mn-cs"/>
              </a:rPr>
              <a:t>などスペースやその他設備の整ったトイレにご案内します。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多機能トイレがない場合には、その旨を説明し、搭乗前に近隣の商業施設などにある多機能トイレを案内します。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保安検査場</a:t>
            </a:r>
            <a:r>
              <a:rPr kumimoji="1" lang="ja-JP" altLang="ja-JP" sz="1200" kern="1200" dirty="0" smtClean="0">
                <a:solidFill>
                  <a:schemeClr val="tx1"/>
                </a:solidFill>
                <a:effectLst/>
                <a:latin typeface="+mn-lt"/>
                <a:ea typeface="+mn-ea"/>
                <a:cs typeface="+mn-cs"/>
              </a:rPr>
              <a:t>では、検査が円滑に行えるよう誘導し、支援をします。</a:t>
            </a:r>
            <a:endParaRPr kumimoji="1" lang="ja-JP" altLang="en-US"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接触検査</a:t>
            </a:r>
            <a:r>
              <a:rPr kumimoji="1" lang="ja-JP" altLang="ja-JP" sz="1200" kern="1200" dirty="0" smtClean="0">
                <a:solidFill>
                  <a:schemeClr val="tx1"/>
                </a:solidFill>
                <a:effectLst/>
                <a:latin typeface="+mn-lt"/>
                <a:ea typeface="+mn-ea"/>
                <a:cs typeface="+mn-cs"/>
              </a:rPr>
              <a:t>を行う際には、触れて行うにあたり、</a:t>
            </a:r>
            <a:r>
              <a:rPr kumimoji="1" lang="ja-JP" altLang="ja-JP" sz="1200" b="1" u="sng" kern="1200" dirty="0" smtClean="0">
                <a:solidFill>
                  <a:schemeClr val="tx1"/>
                </a:solidFill>
                <a:effectLst/>
                <a:latin typeface="+mn-lt"/>
                <a:ea typeface="+mn-ea"/>
                <a:cs typeface="+mn-cs"/>
              </a:rPr>
              <a:t>本人に必要な配慮事項を確認</a:t>
            </a:r>
            <a:r>
              <a:rPr kumimoji="1" lang="ja-JP" altLang="ja-JP" sz="1200" kern="1200" dirty="0" smtClean="0">
                <a:solidFill>
                  <a:schemeClr val="tx1"/>
                </a:solidFill>
                <a:effectLst/>
                <a:latin typeface="+mn-lt"/>
                <a:ea typeface="+mn-ea"/>
                <a:cs typeface="+mn-cs"/>
              </a:rPr>
              <a:t>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搭乗</a:t>
            </a:r>
            <a:r>
              <a:rPr kumimoji="1" lang="ja-JP" altLang="ja-JP" sz="1200" kern="1200" dirty="0" smtClean="0">
                <a:solidFill>
                  <a:schemeClr val="tx1"/>
                </a:solidFill>
                <a:effectLst/>
                <a:latin typeface="+mn-lt"/>
                <a:ea typeface="+mn-ea"/>
                <a:cs typeface="+mn-cs"/>
              </a:rPr>
              <a:t>にあたっては、必要な支援を確認します。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搭乗橋がないなど、搭乗を支援する必要がある場合は、事情を説明した後、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支援方法を確認し、安全に留意して支援を行います。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その際は積極的にコミュニケーションをとり案内が伝わっているか都度確認しながら支援しましょう。</a:t>
            </a:r>
          </a:p>
          <a:p>
            <a:r>
              <a:rPr kumimoji="1" lang="ja-JP" altLang="ja-JP" sz="1200" kern="1200" dirty="0" smtClean="0">
                <a:solidFill>
                  <a:schemeClr val="tx1"/>
                </a:solidFill>
                <a:effectLst/>
                <a:latin typeface="+mn-lt"/>
                <a:ea typeface="+mn-ea"/>
                <a:cs typeface="+mn-cs"/>
              </a:rPr>
              <a:t>支援が必要ないと申し出があった場合も、必要に応じて見守ることが重要です。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86053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機内</a:t>
            </a:r>
            <a:r>
              <a:rPr kumimoji="1" lang="ja-JP" altLang="ja-JP" sz="1200" kern="1200" dirty="0" smtClean="0">
                <a:solidFill>
                  <a:schemeClr val="tx1"/>
                </a:solidFill>
                <a:effectLst/>
                <a:latin typeface="+mn-lt"/>
                <a:ea typeface="+mn-ea"/>
                <a:cs typeface="+mn-cs"/>
              </a:rPr>
              <a:t>では、支援の要否を確認し、</a:t>
            </a:r>
            <a:r>
              <a:rPr kumimoji="1" lang="ja-JP" altLang="en-US" sz="1200" kern="1200" dirty="0" smtClean="0">
                <a:solidFill>
                  <a:schemeClr val="tx1"/>
                </a:solidFill>
                <a:effectLst/>
                <a:latin typeface="+mn-lt"/>
                <a:ea typeface="+mn-ea"/>
                <a:cs typeface="+mn-cs"/>
              </a:rPr>
              <a:t>支援を行います。</a:t>
            </a:r>
          </a:p>
          <a:p>
            <a:r>
              <a:rPr kumimoji="1" lang="ja-JP" altLang="ja-JP" sz="1200" kern="1200" dirty="0" smtClean="0">
                <a:solidFill>
                  <a:schemeClr val="tx1"/>
                </a:solidFill>
                <a:effectLst/>
                <a:latin typeface="+mn-lt"/>
                <a:ea typeface="+mn-ea"/>
                <a:cs typeface="+mn-cs"/>
              </a:rPr>
              <a:t>車椅子</a:t>
            </a:r>
            <a:r>
              <a:rPr kumimoji="1" lang="ja-JP" altLang="en-US" sz="1200" kern="1200" dirty="0" smtClean="0">
                <a:solidFill>
                  <a:schemeClr val="tx1"/>
                </a:solidFill>
                <a:effectLst/>
                <a:latin typeface="+mn-lt"/>
                <a:ea typeface="+mn-ea"/>
                <a:cs typeface="+mn-cs"/>
              </a:rPr>
              <a:t>使用者の場合</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座席への</a:t>
            </a:r>
            <a:r>
              <a:rPr kumimoji="1" lang="ja-JP" altLang="ja-JP" sz="1200" kern="1200" dirty="0" smtClean="0">
                <a:solidFill>
                  <a:schemeClr val="tx1"/>
                </a:solidFill>
                <a:effectLst/>
                <a:latin typeface="+mn-lt"/>
                <a:ea typeface="+mn-ea"/>
                <a:cs typeface="+mn-cs"/>
              </a:rPr>
              <a:t>移乗の支援を行います。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車椅子使用者に配慮したトイレが備えつけられていない場合には、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支援要否の確認、留意内容を確認し、</a:t>
            </a:r>
            <a:r>
              <a:rPr kumimoji="1" lang="ja-JP" altLang="ja-JP" sz="1200" b="1" u="sng" kern="1200" dirty="0" smtClean="0">
                <a:solidFill>
                  <a:schemeClr val="tx1"/>
                </a:solidFill>
                <a:effectLst/>
                <a:latin typeface="+mn-lt"/>
                <a:ea typeface="+mn-ea"/>
                <a:cs typeface="+mn-cs"/>
              </a:rPr>
              <a:t>プライバシーに充分配慮した対応</a:t>
            </a:r>
            <a:r>
              <a:rPr kumimoji="1" lang="ja-JP" altLang="ja-JP" sz="1200" kern="1200" dirty="0" smtClean="0">
                <a:solidFill>
                  <a:schemeClr val="tx1"/>
                </a:solidFill>
                <a:effectLst/>
                <a:latin typeface="+mn-lt"/>
                <a:ea typeface="+mn-ea"/>
                <a:cs typeface="+mn-cs"/>
              </a:rPr>
              <a:t>を行います</a:t>
            </a:r>
          </a:p>
          <a:p>
            <a:r>
              <a:rPr kumimoji="1" lang="ja-JP" altLang="ja-JP" sz="1200" kern="1200" dirty="0" smtClean="0">
                <a:solidFill>
                  <a:schemeClr val="tx1"/>
                </a:solidFill>
                <a:effectLst/>
                <a:latin typeface="+mn-lt"/>
                <a:ea typeface="+mn-ea"/>
                <a:cs typeface="+mn-cs"/>
              </a:rPr>
              <a:t>車椅子を使用してトイレを利用する場合は時間を要するため、</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予め到着までの時間やシートベルトサイン消灯目安時間を伝えましょう。</a:t>
            </a:r>
          </a:p>
          <a:p>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着席時に座位を保つことができない場合</a:t>
            </a:r>
            <a:r>
              <a:rPr kumimoji="1" lang="ja-JP" altLang="ja-JP" sz="1200" kern="1200" dirty="0" smtClean="0">
                <a:solidFill>
                  <a:schemeClr val="tx1"/>
                </a:solidFill>
                <a:effectLst/>
                <a:latin typeface="+mn-lt"/>
                <a:ea typeface="+mn-ea"/>
                <a:cs typeface="+mn-cs"/>
              </a:rPr>
              <a:t>、サポートベルトでの固定の要否、</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留意点を確認した上で、</a:t>
            </a:r>
            <a:r>
              <a:rPr kumimoji="1" lang="ja-JP" altLang="ja-JP" sz="1200" b="1" kern="1200" dirty="0" smtClean="0">
                <a:solidFill>
                  <a:schemeClr val="tx1"/>
                </a:solidFill>
                <a:effectLst/>
                <a:latin typeface="+mn-lt"/>
                <a:ea typeface="+mn-ea"/>
                <a:cs typeface="+mn-cs"/>
              </a:rPr>
              <a:t>固定の支援</a:t>
            </a:r>
            <a:r>
              <a:rPr kumimoji="1" lang="ja-JP" altLang="ja-JP" sz="1200" kern="1200" dirty="0" smtClean="0">
                <a:solidFill>
                  <a:schemeClr val="tx1"/>
                </a:solidFill>
                <a:effectLst/>
                <a:latin typeface="+mn-lt"/>
                <a:ea typeface="+mn-ea"/>
                <a:cs typeface="+mn-cs"/>
              </a:rPr>
              <a:t>を行います。</a:t>
            </a:r>
          </a:p>
          <a:p>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支援が必要ないと申し出があった場合も、必要に応じて見守りましょう。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利用者の支援を地上係員に確実に引き継げるようにしましょう。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250021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219250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視覚障害者</a:t>
            </a:r>
            <a:r>
              <a:rPr kumimoji="1" lang="ja-JP" altLang="ja-JP" sz="1200" kern="1200" dirty="0" smtClean="0">
                <a:solidFill>
                  <a:schemeClr val="tx1"/>
                </a:solidFill>
                <a:effectLst/>
                <a:latin typeface="+mn-lt"/>
                <a:ea typeface="+mn-ea"/>
                <a:cs typeface="+mn-cs"/>
              </a:rPr>
              <a:t>は、文字情報や周囲の様子が見えない、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見えにくいなどの状況があります。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には、盲導犬を使用しているのかなどを確認する必要があります。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目的地や搭乗機、搭乗口、座席番号の確認</a:t>
            </a:r>
            <a:r>
              <a:rPr kumimoji="1" lang="ja-JP" altLang="ja-JP" sz="1200" kern="1200" dirty="0" smtClean="0">
                <a:solidFill>
                  <a:schemeClr val="tx1"/>
                </a:solidFill>
                <a:effectLst/>
                <a:latin typeface="+mn-lt"/>
                <a:ea typeface="+mn-ea"/>
                <a:cs typeface="+mn-cs"/>
              </a:rPr>
              <a:t>は、ゆっくりはっきり正確に確認します。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ターミナルでの待合・移動</a:t>
            </a:r>
            <a:r>
              <a:rPr kumimoji="1" lang="ja-JP" altLang="ja-JP" sz="1200" kern="1200" dirty="0" smtClean="0">
                <a:solidFill>
                  <a:schemeClr val="tx1"/>
                </a:solidFill>
                <a:effectLst/>
                <a:latin typeface="+mn-lt"/>
                <a:ea typeface="+mn-ea"/>
                <a:cs typeface="+mn-cs"/>
              </a:rPr>
              <a:t>における支援です。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移動に困難な様子が見られる場合には、声をかけ、支援の要否を確認します。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移動支援を希望された場合には、階段、エレベーターなど何を使うのかなど</a:t>
            </a:r>
            <a:r>
              <a:rPr kumimoji="1" lang="ja-JP" altLang="ja-JP" sz="1200" b="1" u="sng" kern="1200" dirty="0" smtClean="0">
                <a:solidFill>
                  <a:schemeClr val="tx1"/>
                </a:solidFill>
                <a:effectLst/>
                <a:latin typeface="+mn-lt"/>
                <a:ea typeface="+mn-ea"/>
                <a:cs typeface="+mn-cs"/>
              </a:rPr>
              <a:t>ルートを確認</a:t>
            </a:r>
            <a:r>
              <a:rPr kumimoji="1" lang="ja-JP" altLang="ja-JP" sz="1200" kern="1200" dirty="0" smtClean="0">
                <a:solidFill>
                  <a:schemeClr val="tx1"/>
                </a:solidFill>
                <a:effectLst/>
                <a:latin typeface="+mn-lt"/>
                <a:ea typeface="+mn-ea"/>
                <a:cs typeface="+mn-cs"/>
              </a:rPr>
              <a:t>し誘導します。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smtClean="0">
                <a:solidFill>
                  <a:schemeClr val="tx1"/>
                </a:solidFill>
                <a:effectLst/>
                <a:latin typeface="+mn-lt"/>
                <a:ea typeface="+mn-ea"/>
                <a:cs typeface="+mn-cs"/>
              </a:rPr>
              <a:t>色覚に異常がある人</a:t>
            </a:r>
            <a:r>
              <a:rPr kumimoji="1" lang="ja-JP" altLang="ja-JP" sz="1200" kern="1200" dirty="0" smtClean="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情報を提供しましょう。</a:t>
            </a: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トイレまでの誘導</a:t>
            </a:r>
            <a:r>
              <a:rPr kumimoji="1" lang="ja-JP" altLang="ja-JP" sz="1200" kern="1200" dirty="0" smtClean="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smtClean="0">
              <a:solidFill>
                <a:schemeClr val="tx1"/>
              </a:solidFill>
              <a:effectLst/>
              <a:latin typeface="+mn-lt"/>
              <a:ea typeface="+mn-ea"/>
              <a:cs typeface="+mn-cs"/>
            </a:endParaRPr>
          </a:p>
          <a:p>
            <a:endParaRPr kumimoji="1" lang="ja-JP" altLang="en-US" b="0"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保安検査場</a:t>
            </a:r>
            <a:r>
              <a:rPr kumimoji="1" lang="ja-JP" altLang="ja-JP" sz="1200" kern="1200" dirty="0" smtClean="0">
                <a:solidFill>
                  <a:schemeClr val="tx1"/>
                </a:solidFill>
                <a:effectLst/>
                <a:latin typeface="+mn-lt"/>
                <a:ea typeface="+mn-ea"/>
                <a:cs typeface="+mn-cs"/>
              </a:rPr>
              <a:t>では、検査が円滑に行えるよう誘導し、支援をします。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金属探知機の通過において、白杖が使用できない場合は、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預かる理由といつ返却するのかを本人に説明する必要があります。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また、足元の状況を詳細に説明し、必要に応じて代替杖を用意したり、誘導するなど、</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充分な移動の支援を行います。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手荷物をカゴに入れる際、カゴの位置や手順がわからない場合があるので、</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カゴを直接手渡す、位置を具体的に示すなど、十分に支援を行いましょう。</a:t>
            </a:r>
          </a:p>
          <a:p>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接触検査</a:t>
            </a:r>
            <a:r>
              <a:rPr kumimoji="1" lang="ja-JP" altLang="ja-JP" sz="1200" kern="1200" dirty="0" smtClean="0">
                <a:solidFill>
                  <a:schemeClr val="tx1"/>
                </a:solidFill>
                <a:effectLst/>
                <a:latin typeface="+mn-lt"/>
                <a:ea typeface="+mn-ea"/>
                <a:cs typeface="+mn-cs"/>
              </a:rPr>
              <a:t>を行う際には、触れて行うにあたり、</a:t>
            </a:r>
            <a:r>
              <a:rPr kumimoji="1" lang="ja-JP" altLang="ja-JP" sz="1200" b="1" u="sng" kern="1200" dirty="0" smtClean="0">
                <a:solidFill>
                  <a:schemeClr val="tx1"/>
                </a:solidFill>
                <a:effectLst/>
                <a:latin typeface="+mn-lt"/>
                <a:ea typeface="+mn-ea"/>
                <a:cs typeface="+mn-cs"/>
              </a:rPr>
              <a:t>本人に必要な配慮事項を確認</a:t>
            </a:r>
            <a:r>
              <a:rPr kumimoji="1" lang="ja-JP" altLang="ja-JP" sz="1200" kern="1200" dirty="0" smtClean="0">
                <a:solidFill>
                  <a:schemeClr val="tx1"/>
                </a:solidFill>
                <a:effectLst/>
                <a:latin typeface="+mn-lt"/>
                <a:ea typeface="+mn-ea"/>
                <a:cs typeface="+mn-cs"/>
              </a:rPr>
              <a:t>しましょう。</a:t>
            </a:r>
          </a:p>
          <a:p>
            <a:r>
              <a:rPr kumimoji="1" lang="ja-JP" altLang="ja-JP" sz="1200" b="1" u="sng" kern="1200" dirty="0" smtClean="0">
                <a:solidFill>
                  <a:schemeClr val="tx1"/>
                </a:solidFill>
                <a:effectLst/>
                <a:latin typeface="+mn-lt"/>
                <a:ea typeface="+mn-ea"/>
                <a:cs typeface="+mn-cs"/>
              </a:rPr>
              <a:t>搭乗</a:t>
            </a:r>
            <a:r>
              <a:rPr kumimoji="1" lang="ja-JP" altLang="ja-JP" sz="1200" kern="1200" dirty="0" smtClean="0">
                <a:solidFill>
                  <a:schemeClr val="tx1"/>
                </a:solidFill>
                <a:effectLst/>
                <a:latin typeface="+mn-lt"/>
                <a:ea typeface="+mn-ea"/>
                <a:cs typeface="+mn-cs"/>
              </a:rPr>
              <a:t>にあたって、運航状況の情報提供の際は、丁寧に、具体的に説明を行うようにしましょう。</a:t>
            </a:r>
            <a:endParaRPr kumimoji="1" lang="ja-JP" altLang="en-US" sz="1200" kern="1200" dirty="0" smtClean="0">
              <a:solidFill>
                <a:schemeClr val="tx1"/>
              </a:solidFill>
              <a:effectLst/>
              <a:latin typeface="+mn-lt"/>
              <a:ea typeface="+mn-ea"/>
              <a:cs typeface="+mn-cs"/>
            </a:endParaRPr>
          </a:p>
          <a:p>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搭乗口</a:t>
            </a:r>
            <a:r>
              <a:rPr kumimoji="1" lang="ja-JP" altLang="ja-JP" sz="1200" kern="1200" dirty="0" smtClean="0">
                <a:solidFill>
                  <a:schemeClr val="tx1"/>
                </a:solidFill>
                <a:effectLst/>
                <a:latin typeface="+mn-lt"/>
                <a:ea typeface="+mn-ea"/>
                <a:cs typeface="+mn-cs"/>
              </a:rPr>
              <a:t>では、必要な支援を確認します。搭乗橋がないなど、搭乗を支援する必要がある場合は、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事情を説明した後、支援方法を確認し、安全に留意して支援を行います。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その際は積極的にコミュニケーションをとり案内が伝わっているか都度確認しながら支援しましょう。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支援が必要ないと申し出があった場合も、必要に応じて見守ることが重要です。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321502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機内での情報案内</a:t>
            </a:r>
            <a:r>
              <a:rPr kumimoji="1" lang="ja-JP" altLang="ja-JP" sz="1200" kern="1200" dirty="0" smtClean="0">
                <a:solidFill>
                  <a:schemeClr val="tx1"/>
                </a:solidFill>
                <a:effectLst/>
                <a:latin typeface="+mn-lt"/>
                <a:ea typeface="+mn-ea"/>
                <a:cs typeface="+mn-cs"/>
              </a:rPr>
              <a:t>では、非常用設備に関する説明映像等を確認しにくい様子を見かけた場合や、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説明を求められた場合は、利用者に対して実物を触りながら具体的に情報を伝える、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個別に情報を具体的に伝える、点字版資料を用いるなど、支援を行いましょう。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トイレまでの誘導</a:t>
            </a:r>
            <a:r>
              <a:rPr kumimoji="1" lang="ja-JP" altLang="ja-JP" sz="1200" kern="1200" dirty="0" smtClean="0">
                <a:solidFill>
                  <a:schemeClr val="tx1"/>
                </a:solidFill>
                <a:effectLst/>
                <a:latin typeface="+mn-lt"/>
                <a:ea typeface="+mn-ea"/>
                <a:cs typeface="+mn-cs"/>
              </a:rPr>
              <a:t>を希望された場合、トイレ内までの誘導が必要かなどを確認し、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通路幅や設備の位置等を説明した上で支援します。トイレ利用に配慮し、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到着までの時間や、シートベルトサイン消灯目安時間などを出発前に伝えます。</a:t>
            </a:r>
          </a:p>
          <a:p>
            <a:r>
              <a:rPr kumimoji="1" lang="ja-JP" altLang="ja-JP" sz="1200" kern="1200" dirty="0" smtClean="0">
                <a:solidFill>
                  <a:schemeClr val="tx1"/>
                </a:solidFill>
                <a:effectLst/>
                <a:latin typeface="+mn-lt"/>
                <a:ea typeface="+mn-ea"/>
                <a:cs typeface="+mn-cs"/>
              </a:rPr>
              <a:t>支援の申し出があれば、乗換の経路を具体的にご案内します。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支援が必要ないと申し出があった場合も、必要に応じて見守りましょう。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利用者の支援を地上係員に確実に引き継げるようにしましょう。</a:t>
            </a:r>
          </a:p>
          <a:p>
            <a:r>
              <a:rPr kumimoji="1" lang="ja-JP" altLang="ja-JP" sz="1200" kern="1200" dirty="0" smtClean="0">
                <a:solidFill>
                  <a:schemeClr val="tx1"/>
                </a:solidFill>
                <a:effectLst/>
                <a:latin typeface="+mn-lt"/>
                <a:ea typeface="+mn-ea"/>
                <a:cs typeface="+mn-cs"/>
              </a:rPr>
              <a:t>乗換情報提供にあたっても、情報がわからない様子が見られたり、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情報提供の申し出があった場合には、ゆっくりと具体的に口頭で伝えます。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62298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404793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聴覚障害者、言語障害者</a:t>
            </a:r>
            <a:r>
              <a:rPr kumimoji="1" lang="ja-JP" altLang="ja-JP" sz="1200" kern="1200" dirty="0" smtClean="0">
                <a:solidFill>
                  <a:schemeClr val="tx1"/>
                </a:solidFill>
                <a:effectLst/>
                <a:latin typeface="+mn-lt"/>
                <a:ea typeface="+mn-ea"/>
                <a:cs typeface="+mn-cs"/>
              </a:rPr>
              <a:t>は、声が聞こえない、聞こえにくい、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自分の要求が伝えられないなどの状況があります。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ただし、音声では伝わらないため、予約時にはファックスやインターネット、</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窓口では筆談等による対応ができるようにしておくことが重要です。</a:t>
            </a:r>
          </a:p>
          <a:p>
            <a:r>
              <a:rPr kumimoji="1" lang="ja-JP" altLang="ja-JP" sz="1200" kern="1200" dirty="0" smtClean="0">
                <a:solidFill>
                  <a:schemeClr val="tx1"/>
                </a:solidFill>
                <a:effectLst/>
                <a:latin typeface="+mn-lt"/>
                <a:ea typeface="+mn-ea"/>
                <a:cs typeface="+mn-cs"/>
              </a:rPr>
              <a:t>窓口では、聞こえない様子の場合には、その人の視界に入り、</a:t>
            </a:r>
            <a:r>
              <a:rPr kumimoji="1" lang="ja-JP" altLang="ja-JP" sz="1200" b="1" u="sng" kern="1200" dirty="0" smtClean="0">
                <a:solidFill>
                  <a:schemeClr val="tx1"/>
                </a:solidFill>
                <a:effectLst/>
                <a:latin typeface="+mn-lt"/>
                <a:ea typeface="+mn-ea"/>
                <a:cs typeface="+mn-cs"/>
              </a:rPr>
              <a:t>口の動きがわかるように話します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問いかけが分からない場合には</a:t>
            </a:r>
            <a:r>
              <a:rPr kumimoji="1" lang="ja-JP" altLang="ja-JP" sz="1200" b="1" u="sng" kern="1200" dirty="0" smtClean="0">
                <a:solidFill>
                  <a:schemeClr val="tx1"/>
                </a:solidFill>
                <a:effectLst/>
                <a:latin typeface="+mn-lt"/>
                <a:ea typeface="+mn-ea"/>
                <a:cs typeface="+mn-cs"/>
              </a:rPr>
              <a:t>筆談</a:t>
            </a:r>
            <a:r>
              <a:rPr kumimoji="1" lang="ja-JP" altLang="ja-JP" sz="1200" kern="1200" dirty="0" smtClean="0">
                <a:solidFill>
                  <a:schemeClr val="tx1"/>
                </a:solidFill>
                <a:effectLst/>
                <a:latin typeface="+mn-lt"/>
                <a:ea typeface="+mn-ea"/>
                <a:cs typeface="+mn-cs"/>
              </a:rPr>
              <a:t>をしましょう。</a:t>
            </a:r>
          </a:p>
          <a:p>
            <a:r>
              <a:rPr kumimoji="1" lang="ja-JP" altLang="ja-JP" sz="1200" kern="1200" dirty="0" smtClean="0">
                <a:solidFill>
                  <a:schemeClr val="tx1"/>
                </a:solidFill>
                <a:effectLst/>
                <a:latin typeface="+mn-lt"/>
                <a:ea typeface="+mn-ea"/>
                <a:cs typeface="+mn-cs"/>
              </a:rPr>
              <a:t>目的地、搭乗機、搭乗口、座席番号は、筆談等で正確に確認します。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運航状況など、</a:t>
            </a:r>
            <a:r>
              <a:rPr kumimoji="1" lang="ja-JP" altLang="ja-JP" sz="1200" b="1" u="sng" kern="1200" dirty="0" smtClean="0">
                <a:solidFill>
                  <a:schemeClr val="tx1"/>
                </a:solidFill>
                <a:effectLst/>
                <a:latin typeface="+mn-lt"/>
                <a:ea typeface="+mn-ea"/>
                <a:cs typeface="+mn-cs"/>
              </a:rPr>
              <a:t>目視で情報を把握できる</a:t>
            </a:r>
            <a:r>
              <a:rPr kumimoji="1" lang="ja-JP" altLang="ja-JP" sz="1200" kern="1200" dirty="0" smtClean="0">
                <a:solidFill>
                  <a:schemeClr val="tx1"/>
                </a:solidFill>
                <a:effectLst/>
                <a:latin typeface="+mn-lt"/>
                <a:ea typeface="+mn-ea"/>
                <a:cs typeface="+mn-cs"/>
              </a:rPr>
              <a:t>ようにしておくことが重要です。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en-US" sz="1200" b="1" u="sng" kern="1200" dirty="0" smtClean="0">
                <a:solidFill>
                  <a:schemeClr val="tx1"/>
                </a:solidFill>
                <a:effectLst/>
                <a:latin typeface="+mn-lt"/>
                <a:ea typeface="+mn-ea"/>
                <a:cs typeface="+mn-cs"/>
              </a:rPr>
              <a:t>ターミナル</a:t>
            </a:r>
            <a:r>
              <a:rPr kumimoji="1" lang="ja-JP" altLang="ja-JP" sz="1200" b="1" u="sng" kern="1200" dirty="0" smtClean="0">
                <a:solidFill>
                  <a:schemeClr val="tx1"/>
                </a:solidFill>
                <a:effectLst/>
                <a:latin typeface="+mn-lt"/>
                <a:ea typeface="+mn-ea"/>
                <a:cs typeface="+mn-cs"/>
              </a:rPr>
              <a:t>のエレベーター</a:t>
            </a:r>
            <a:r>
              <a:rPr kumimoji="1" lang="ja-JP" altLang="ja-JP" sz="1200" kern="1200" dirty="0" smtClean="0">
                <a:solidFill>
                  <a:schemeClr val="tx1"/>
                </a:solidFill>
                <a:effectLst/>
                <a:latin typeface="+mn-lt"/>
                <a:ea typeface="+mn-ea"/>
                <a:cs typeface="+mn-cs"/>
              </a:rPr>
              <a:t>で、緊急停止や呼び出しの際に応答がない場合には、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聴覚障害の方が乗っている可能性があり、配慮が必要です。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保安検査場</a:t>
            </a:r>
            <a:r>
              <a:rPr kumimoji="1" lang="ja-JP" altLang="ja-JP" sz="1200" kern="1200" dirty="0" smtClean="0">
                <a:solidFill>
                  <a:schemeClr val="tx1"/>
                </a:solidFill>
                <a:effectLst/>
                <a:latin typeface="+mn-lt"/>
                <a:ea typeface="+mn-ea"/>
                <a:cs typeface="+mn-cs"/>
              </a:rPr>
              <a:t>で説明を行う際に、聞こえにくい様子が見られた場合は、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目視で情報が把握できるように手順等を図やイラストで示したカードを示したり、筆談等で伝えましょう。</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補聴器や人工内耳</a:t>
            </a:r>
            <a:r>
              <a:rPr kumimoji="1" lang="ja-JP" altLang="ja-JP" sz="1200" kern="1200" dirty="0" smtClean="0">
                <a:solidFill>
                  <a:schemeClr val="tx1"/>
                </a:solidFill>
                <a:effectLst/>
                <a:latin typeface="+mn-lt"/>
                <a:ea typeface="+mn-ea"/>
                <a:cs typeface="+mn-cs"/>
              </a:rPr>
              <a:t>を装着されている方には予め申し出てもらえるよう配慮するとともに、</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必要に応じて接触検査に変えるなど、柔軟に対応します。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34688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急激に増加している高齢者、また、</a:t>
            </a:r>
            <a:r>
              <a:rPr kumimoji="1" lang="ja-JP" altLang="en-US" sz="1200" kern="1200" dirty="0" smtClean="0">
                <a:solidFill>
                  <a:schemeClr val="tx1"/>
                </a:solidFill>
                <a:effectLst/>
                <a:latin typeface="+mn-lt"/>
                <a:ea typeface="+mn-ea"/>
                <a:cs typeface="+mn-cs"/>
              </a:rPr>
              <a:t>障害のある</a:t>
            </a:r>
            <a:r>
              <a:rPr kumimoji="1" lang="ja-JP" altLang="ja-JP" sz="1200" kern="1200" dirty="0" smtClean="0">
                <a:solidFill>
                  <a:schemeClr val="tx1"/>
                </a:solidFill>
                <a:effectLst/>
                <a:latin typeface="+mn-lt"/>
                <a:ea typeface="+mn-ea"/>
                <a:cs typeface="+mn-cs"/>
              </a:rPr>
              <a:t>人が問題なく移動できるよう、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身近な公共交通手段である</a:t>
            </a:r>
            <a:r>
              <a:rPr kumimoji="1" lang="ja-JP" altLang="en-US" sz="1200" kern="1200" dirty="0" smtClean="0">
                <a:solidFill>
                  <a:schemeClr val="tx1"/>
                </a:solidFill>
                <a:effectLst/>
                <a:latin typeface="+mn-lt"/>
                <a:ea typeface="+mn-ea"/>
                <a:cs typeface="+mn-cs"/>
              </a:rPr>
              <a:t>航空機</a:t>
            </a:r>
            <a:r>
              <a:rPr kumimoji="1" lang="ja-JP" altLang="ja-JP" sz="1200" kern="1200" dirty="0" smtClean="0">
                <a:solidFill>
                  <a:schemeClr val="tx1"/>
                </a:solidFill>
                <a:effectLst/>
                <a:latin typeface="+mn-lt"/>
                <a:ea typeface="+mn-ea"/>
                <a:cs typeface="+mn-cs"/>
              </a:rPr>
              <a:t>には、接遇対応が求められています。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年、公共交通事業者に対して、</a:t>
            </a:r>
            <a:r>
              <a:rPr kumimoji="1" lang="ja-JP" altLang="ja-JP" sz="1200" b="1" kern="1200" dirty="0" smtClean="0">
                <a:solidFill>
                  <a:schemeClr val="tx1"/>
                </a:solidFill>
                <a:effectLst/>
                <a:latin typeface="+mn-lt"/>
                <a:ea typeface="+mn-ea"/>
                <a:cs typeface="+mn-cs"/>
              </a:rPr>
              <a:t>「接遇ガイドライン」が国交省で策定</a:t>
            </a:r>
            <a:r>
              <a:rPr kumimoji="1" lang="ja-JP" altLang="ja-JP" sz="1200" kern="1200" dirty="0" smtClean="0">
                <a:solidFill>
                  <a:schemeClr val="tx1"/>
                </a:solidFill>
                <a:effectLst/>
                <a:latin typeface="+mn-lt"/>
                <a:ea typeface="+mn-ea"/>
                <a:cs typeface="+mn-cs"/>
              </a:rPr>
              <a:t>され、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高齢者や</a:t>
            </a:r>
            <a:r>
              <a:rPr kumimoji="1" lang="ja-JP" altLang="en-US" sz="1200" kern="1200" dirty="0" smtClean="0">
                <a:solidFill>
                  <a:schemeClr val="tx1"/>
                </a:solidFill>
                <a:effectLst/>
                <a:latin typeface="+mn-lt"/>
                <a:ea typeface="+mn-ea"/>
                <a:cs typeface="+mn-cs"/>
              </a:rPr>
              <a:t>障害のある</a:t>
            </a:r>
            <a:r>
              <a:rPr kumimoji="1" lang="ja-JP" altLang="ja-JP" sz="1200" kern="1200" dirty="0" smtClean="0">
                <a:solidFill>
                  <a:schemeClr val="tx1"/>
                </a:solidFill>
                <a:effectLst/>
                <a:latin typeface="+mn-lt"/>
                <a:ea typeface="+mn-ea"/>
                <a:cs typeface="+mn-cs"/>
              </a:rPr>
              <a:t>人に対する</a:t>
            </a:r>
            <a:r>
              <a:rPr kumimoji="1" lang="ja-JP" altLang="ja-JP" sz="1200" b="1" u="sng" kern="1200" dirty="0" smtClean="0">
                <a:solidFill>
                  <a:schemeClr val="tx1"/>
                </a:solidFill>
                <a:effectLst/>
                <a:latin typeface="+mn-lt"/>
                <a:ea typeface="+mn-ea"/>
                <a:cs typeface="+mn-cs"/>
              </a:rPr>
              <a:t>「接遇の基本」</a:t>
            </a:r>
            <a:r>
              <a:rPr kumimoji="1" lang="ja-JP" altLang="ja-JP" sz="1200" kern="1200" dirty="0" smtClean="0">
                <a:solidFill>
                  <a:schemeClr val="tx1"/>
                </a:solidFill>
                <a:effectLst/>
                <a:latin typeface="+mn-lt"/>
                <a:ea typeface="+mn-ea"/>
                <a:cs typeface="+mn-cs"/>
              </a:rPr>
              <a:t>が示されています。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ここでは、接遇ガイドラインを基本に、航空事業の各場面でどのような配慮が必要かを学んでいきます。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搭乗</a:t>
            </a:r>
            <a:r>
              <a:rPr kumimoji="1" lang="ja-JP" altLang="ja-JP" sz="1200" kern="1200" dirty="0" smtClean="0">
                <a:solidFill>
                  <a:schemeClr val="tx1"/>
                </a:solidFill>
                <a:effectLst/>
                <a:latin typeface="+mn-lt"/>
                <a:ea typeface="+mn-ea"/>
                <a:cs typeface="+mn-cs"/>
              </a:rPr>
              <a:t>にあたって、運航状況の情報提供の際は、筆談等を用いて、具体的に説明を行うようにしましょう。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機内</a:t>
            </a:r>
            <a:r>
              <a:rPr kumimoji="1" lang="ja-JP" altLang="ja-JP" sz="1200" kern="1200" dirty="0" smtClean="0">
                <a:solidFill>
                  <a:schemeClr val="tx1"/>
                </a:solidFill>
                <a:effectLst/>
                <a:latin typeface="+mn-lt"/>
                <a:ea typeface="+mn-ea"/>
                <a:cs typeface="+mn-cs"/>
              </a:rPr>
              <a:t>で非常用設備の説明や、運航情報が分からない様子が見られた場合には、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図や写真で示した専用のカードを使用した説明や、筆談等を用いたコミュニケーションにより支援を行いましょう。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の際も搭乗時同様に、支援の要否、支援方法を確認し、必要に応じ支援します。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乗換情報の提供</a:t>
            </a:r>
            <a:r>
              <a:rPr kumimoji="1" lang="ja-JP" altLang="ja-JP" sz="1200" kern="1200" dirty="0" smtClean="0">
                <a:solidFill>
                  <a:schemeClr val="tx1"/>
                </a:solidFill>
                <a:effectLst/>
                <a:latin typeface="+mn-lt"/>
                <a:ea typeface="+mn-ea"/>
                <a:cs typeface="+mn-cs"/>
              </a:rPr>
              <a:t>にあたっても、情報がわからない様子が見られたり、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情報提供の申し出があった場合には、口話や筆談等で確実に伝えます。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86888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90762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発達障害者、知的障害者、精神障害者</a:t>
            </a:r>
            <a:r>
              <a:rPr kumimoji="1" lang="ja-JP" altLang="ja-JP" sz="1200" kern="1200" dirty="0" smtClean="0">
                <a:solidFill>
                  <a:schemeClr val="tx1"/>
                </a:solidFill>
                <a:effectLst/>
                <a:latin typeface="+mn-lt"/>
                <a:ea typeface="+mn-ea"/>
                <a:cs typeface="+mn-cs"/>
              </a:rPr>
              <a:t>は、コミュニケーション</a:t>
            </a:r>
            <a:r>
              <a:rPr kumimoji="1" lang="ja-JP" altLang="ja-JP" sz="1200" kern="1200" smtClean="0">
                <a:solidFill>
                  <a:schemeClr val="tx1"/>
                </a:solidFill>
                <a:effectLst/>
                <a:latin typeface="+mn-lt"/>
                <a:ea typeface="+mn-ea"/>
                <a:cs typeface="+mn-cs"/>
              </a:rPr>
              <a:t>が苦手</a:t>
            </a:r>
            <a:r>
              <a:rPr kumimoji="1" lang="ja-JP" altLang="en-US" sz="1200" kern="1200" smtClean="0">
                <a:solidFill>
                  <a:schemeClr val="tx1"/>
                </a:solidFill>
                <a:effectLst/>
                <a:latin typeface="+mn-lt"/>
                <a:ea typeface="+mn-ea"/>
                <a:cs typeface="+mn-cs"/>
              </a:rPr>
              <a:t>な傾向があります</a:t>
            </a:r>
            <a:r>
              <a:rPr kumimoji="1" lang="ja-JP" altLang="ja-JP" sz="1200" kern="120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343704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などにおいては、説明がわからない様子の場合には、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ゆっくり、はっきり、具体的に対応し、理解しているかを確認します。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図や写真等を用いたりなど、わかりやすい説明をこころがけましょう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エレベーターの緊急停止</a:t>
            </a:r>
            <a:r>
              <a:rPr kumimoji="1" lang="ja-JP" altLang="en-US" sz="1200" b="1" u="sng" kern="1200" dirty="0" smtClean="0">
                <a:solidFill>
                  <a:schemeClr val="tx1"/>
                </a:solidFill>
                <a:effectLst/>
                <a:latin typeface="+mn-lt"/>
                <a:ea typeface="+mn-ea"/>
                <a:cs typeface="+mn-cs"/>
              </a:rPr>
              <a:t>などの際</a:t>
            </a:r>
            <a:r>
              <a:rPr kumimoji="1" lang="ja-JP" altLang="ja-JP" sz="1200" b="1" u="sng" kern="1200" dirty="0" smtClean="0">
                <a:solidFill>
                  <a:schemeClr val="tx1"/>
                </a:solidFill>
                <a:effectLst/>
                <a:latin typeface="+mn-lt"/>
                <a:ea typeface="+mn-ea"/>
                <a:cs typeface="+mn-cs"/>
              </a:rPr>
              <a:t>の呼び出しでうまくコミュニケーションができない場合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ゆっくり、やさしく声をかけ、具体的かつ繰り返し、どうしたらよいかを説明することが重要です。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ターミナル内でウロウロする、大声を上げる、また、パニックなどを起こしてしまう場合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その場合にはやさしく話しかけ、落ち着かせることが重要です。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具体的に「●●空港行きの飛行機に乗るのですか？」などと声をかけましょう。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トイレなどの設備の位置の案内の説明がわからない様子の場合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図やピクトグラムなどを用いてわかりやすく説明しましょう。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保安検査場内</a:t>
            </a:r>
            <a:r>
              <a:rPr kumimoji="1" lang="ja-JP" altLang="ja-JP" sz="1200" kern="1200" dirty="0" smtClean="0">
                <a:solidFill>
                  <a:schemeClr val="tx1"/>
                </a:solidFill>
                <a:effectLst/>
                <a:latin typeface="+mn-lt"/>
                <a:ea typeface="+mn-ea"/>
                <a:cs typeface="+mn-cs"/>
              </a:rPr>
              <a:t>での支援です。保安検査に係る事項について理解が難しい様子が見られる場合には、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簡単な単語を使い、短い文章で、具体的に説明を行い、理解しているかを確認しましょう。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いつもと違う状況など、パニックなどを起こしてしまう場合もあります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その場合にはやさしく話しかけ、落ち着かせることが重要です。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相手の様子に合わせて、リラックスした雰囲気をつくるなど、不安などを取り除きます。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緊急連絡先が書かれているヘルプマーク</a:t>
            </a:r>
            <a:r>
              <a:rPr kumimoji="1" lang="ja-JP" altLang="ja-JP" sz="1200" kern="1200" dirty="0" smtClean="0">
                <a:solidFill>
                  <a:schemeClr val="tx1"/>
                </a:solidFill>
                <a:effectLst/>
                <a:latin typeface="+mn-lt"/>
                <a:ea typeface="+mn-ea"/>
                <a:cs typeface="+mn-cs"/>
              </a:rPr>
              <a:t>などを携行している場合がありますので、</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対応方法について連絡先に問い合わせるのもよいでしょう。</a:t>
            </a:r>
          </a:p>
          <a:p>
            <a:r>
              <a:rPr kumimoji="1" lang="ja-JP" altLang="ja-JP" sz="1200" kern="1200" dirty="0" smtClean="0">
                <a:solidFill>
                  <a:schemeClr val="tx1"/>
                </a:solidFill>
                <a:effectLst/>
                <a:latin typeface="+mn-lt"/>
                <a:ea typeface="+mn-ea"/>
                <a:cs typeface="+mn-cs"/>
              </a:rPr>
              <a:t>ただし、</a:t>
            </a:r>
            <a:r>
              <a:rPr kumimoji="1" lang="ja-JP" altLang="ja-JP" sz="1200" b="1" u="sng" kern="1200" dirty="0" smtClean="0">
                <a:solidFill>
                  <a:schemeClr val="tx1"/>
                </a:solidFill>
                <a:effectLst/>
                <a:latin typeface="+mn-lt"/>
                <a:ea typeface="+mn-ea"/>
                <a:cs typeface="+mn-cs"/>
              </a:rPr>
              <a:t>必要以上に注目を集めないようにも注意</a:t>
            </a:r>
            <a:r>
              <a:rPr kumimoji="1" lang="ja-JP" altLang="ja-JP" sz="1200" kern="1200" dirty="0" smtClean="0">
                <a:solidFill>
                  <a:schemeClr val="tx1"/>
                </a:solidFill>
                <a:effectLst/>
                <a:latin typeface="+mn-lt"/>
                <a:ea typeface="+mn-ea"/>
                <a:cs typeface="+mn-cs"/>
              </a:rPr>
              <a:t>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並ぶのが難しい場合には、待ち時間などの状況を説明し、必要に応じて別の場所に案内するのも良いでしょう。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341400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搭乗時や機内</a:t>
            </a:r>
            <a:r>
              <a:rPr kumimoji="1" lang="ja-JP" altLang="ja-JP" sz="1200" kern="1200" dirty="0" smtClean="0">
                <a:solidFill>
                  <a:schemeClr val="tx1"/>
                </a:solidFill>
                <a:effectLst/>
                <a:latin typeface="+mn-lt"/>
                <a:ea typeface="+mn-ea"/>
                <a:cs typeface="+mn-cs"/>
              </a:rPr>
              <a:t>での支援です。情報を伝える際、ゆっくり、はっきり、具体的に対応し、理解しているかを確認します。　</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また、パニック等の場合には、ゆっくり、やさしく声をかけ、落ち着いていただくことが重要です。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他のお客様とのトラブル時などの際には、周囲の</a:t>
            </a:r>
            <a:r>
              <a:rPr kumimoji="1" lang="ja-JP" altLang="en-US" sz="1200" kern="1200" dirty="0" smtClean="0">
                <a:solidFill>
                  <a:schemeClr val="tx1"/>
                </a:solidFill>
                <a:effectLst/>
                <a:latin typeface="+mn-lt"/>
                <a:ea typeface="+mn-ea"/>
                <a:cs typeface="+mn-cs"/>
              </a:rPr>
              <a:t>方に</a:t>
            </a:r>
            <a:r>
              <a:rPr kumimoji="1" lang="ja-JP" altLang="ja-JP" sz="1200" kern="1200" dirty="0" smtClean="0">
                <a:solidFill>
                  <a:schemeClr val="tx1"/>
                </a:solidFill>
                <a:effectLst/>
                <a:latin typeface="+mn-lt"/>
                <a:ea typeface="+mn-ea"/>
                <a:cs typeface="+mn-cs"/>
              </a:rPr>
              <a:t>理解を求める声かけが必要です。</a:t>
            </a:r>
          </a:p>
          <a:p>
            <a:r>
              <a:rPr kumimoji="1" lang="ja-JP" altLang="ja-JP" sz="1200" kern="1200" dirty="0" smtClean="0">
                <a:solidFill>
                  <a:schemeClr val="tx1"/>
                </a:solidFill>
                <a:effectLst/>
                <a:latin typeface="+mn-lt"/>
                <a:ea typeface="+mn-ea"/>
                <a:cs typeface="+mn-cs"/>
              </a:rPr>
              <a:t>また、必要以上に注目を集めないよう、配慮が必要です。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92696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時も同様に、支援が必要な様子が見られたら、支援の要否を確認し、必要に応じて支援します。</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急かさずに相手のペースに合わせた対応</a:t>
            </a:r>
            <a:r>
              <a:rPr kumimoji="1" lang="ja-JP" altLang="ja-JP" sz="1200" kern="1200" dirty="0" smtClean="0">
                <a:solidFill>
                  <a:schemeClr val="tx1"/>
                </a:solidFill>
                <a:effectLst/>
                <a:latin typeface="+mn-lt"/>
                <a:ea typeface="+mn-ea"/>
                <a:cs typeface="+mn-cs"/>
              </a:rPr>
              <a:t>を行いましょう。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348730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201877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内部障害者</a:t>
            </a:r>
            <a:r>
              <a:rPr kumimoji="1" lang="ja-JP" altLang="ja-JP" sz="1200" kern="1200" dirty="0" smtClean="0">
                <a:solidFill>
                  <a:schemeClr val="tx1"/>
                </a:solidFill>
                <a:effectLst/>
                <a:latin typeface="+mn-lt"/>
                <a:ea typeface="+mn-ea"/>
                <a:cs typeface="+mn-cs"/>
              </a:rPr>
              <a:t>は、外見ではわからない場合が多いですが、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体調が変化しやすいなどの状況があります。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などにおいては、必要な支援事項があれば確認します。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その際、病状によっては薬や自己注射の機内への持参を確認し、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保安検査をスムーズに受けるため、処方箋や診断書の持参をお勧めしましょう。</a:t>
            </a: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ターミナルでの待合・移動時</a:t>
            </a:r>
            <a:r>
              <a:rPr kumimoji="1" lang="ja-JP" altLang="ja-JP" sz="1200" b="1" kern="1200" dirty="0" smtClean="0">
                <a:solidFill>
                  <a:schemeClr val="tx1"/>
                </a:solidFill>
                <a:effectLst/>
                <a:latin typeface="+mn-lt"/>
                <a:ea typeface="+mn-ea"/>
                <a:cs typeface="+mn-cs"/>
              </a:rPr>
              <a:t>では、対応に時間を要する場合や具合が悪くなった</a:t>
            </a:r>
            <a:r>
              <a:rPr kumimoji="1" lang="ja-JP" altLang="ja-JP" sz="1200" kern="1200" dirty="0" smtClean="0">
                <a:solidFill>
                  <a:schemeClr val="tx1"/>
                </a:solidFill>
                <a:effectLst/>
                <a:latin typeface="+mn-lt"/>
                <a:ea typeface="+mn-ea"/>
                <a:cs typeface="+mn-cs"/>
              </a:rPr>
              <a:t>などの申し出があれば、支援が必要かを確認し、どんな支援をすべきかを聞いて対応します。</a:t>
            </a: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オストメイト等の多機能トイレの案内</a:t>
            </a:r>
            <a:r>
              <a:rPr kumimoji="1" lang="ja-JP" altLang="ja-JP" sz="1200" kern="1200" dirty="0" smtClean="0">
                <a:solidFill>
                  <a:schemeClr val="tx1"/>
                </a:solidFill>
                <a:effectLst/>
                <a:latin typeface="+mn-lt"/>
                <a:ea typeface="+mn-ea"/>
                <a:cs typeface="+mn-cs"/>
              </a:rPr>
              <a:t>を希望され、設備がない場合には、その旨を説明し、搭乗前に近隣の商業施設等のトイレを案内します。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①対応の際の配慮点</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具体的な業務の場面での接遇方法に入っていく前に、</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身に付けるべき対応の配慮点を見てみましょう。</a:t>
            </a:r>
          </a:p>
          <a:p>
            <a:r>
              <a:rPr kumimoji="1" lang="ja-JP" altLang="ja-JP" sz="1200" kern="1200" dirty="0" smtClean="0">
                <a:solidFill>
                  <a:schemeClr val="tx1"/>
                </a:solidFill>
                <a:effectLst/>
                <a:latin typeface="+mn-lt"/>
                <a:ea typeface="+mn-ea"/>
                <a:cs typeface="+mn-cs"/>
              </a:rPr>
              <a:t>これは、障害者権利条約に基づき、障害</a:t>
            </a:r>
            <a:r>
              <a:rPr kumimoji="1" lang="ja-JP" altLang="en-US" sz="1200" kern="1200" dirty="0" smtClean="0">
                <a:solidFill>
                  <a:schemeClr val="tx1"/>
                </a:solidFill>
                <a:effectLst/>
                <a:latin typeface="+mn-lt"/>
                <a:ea typeface="+mn-ea"/>
                <a:cs typeface="+mn-cs"/>
              </a:rPr>
              <a:t>のある</a:t>
            </a:r>
            <a:r>
              <a:rPr kumimoji="1" lang="ja-JP" altLang="ja-JP" sz="1200" kern="1200" dirty="0" smtClean="0">
                <a:solidFill>
                  <a:schemeClr val="tx1"/>
                </a:solidFill>
                <a:effectLst/>
                <a:latin typeface="+mn-lt"/>
                <a:ea typeface="+mn-ea"/>
                <a:cs typeface="+mn-cs"/>
              </a:rPr>
              <a:t>人が</a:t>
            </a:r>
            <a:endParaRPr kumimoji="1" lang="ja-JP" altLang="en-US"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当たり前に公共交通の利用など、生活を送ることができる「権利」を</a:t>
            </a:r>
            <a:endParaRPr kumimoji="1" lang="ja-JP" altLang="en-US"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法的に保障されているということが裏付けにあります</a:t>
            </a:r>
            <a:r>
              <a:rPr kumimoji="1" lang="ja-JP" altLang="ja-JP" sz="1200" kern="1200" dirty="0" smtClean="0">
                <a:solidFill>
                  <a:schemeClr val="tx1"/>
                </a:solidFill>
                <a:effectLst/>
                <a:latin typeface="+mn-lt"/>
                <a:ea typeface="+mn-ea"/>
                <a:cs typeface="+mn-cs"/>
              </a:rPr>
              <a:t>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差別をせず、合理的な配慮をすることを整理したものです。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【内容の読み上げ】</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保安検査場では、ペースメーカー使用者など、</a:t>
            </a:r>
            <a:r>
              <a:rPr kumimoji="1" lang="ja-JP" altLang="ja-JP" sz="1200" kern="1200" dirty="0" smtClean="0">
                <a:solidFill>
                  <a:schemeClr val="tx1"/>
                </a:solidFill>
                <a:effectLst/>
                <a:latin typeface="+mn-lt"/>
                <a:ea typeface="+mn-ea"/>
                <a:cs typeface="+mn-cs"/>
              </a:rPr>
              <a:t>門型金属探知機を通過できない人には、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本人の意向を確認した上で、接触検査に変えるなどの支援を行いましょう。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体につけている機器を外す必要がある場合は、</a:t>
            </a:r>
            <a:r>
              <a:rPr kumimoji="1" lang="ja-JP" altLang="ja-JP" sz="1200" b="1" u="sng" kern="1200" dirty="0" smtClean="0">
                <a:solidFill>
                  <a:schemeClr val="tx1"/>
                </a:solidFill>
                <a:effectLst/>
                <a:latin typeface="+mn-lt"/>
                <a:ea typeface="+mn-ea"/>
                <a:cs typeface="+mn-cs"/>
              </a:rPr>
              <a:t>プライバシーに十分配慮</a:t>
            </a:r>
            <a:r>
              <a:rPr kumimoji="1" lang="ja-JP" altLang="ja-JP" sz="1200" kern="1200" dirty="0" smtClean="0">
                <a:solidFill>
                  <a:schemeClr val="tx1"/>
                </a:solidFill>
                <a:effectLst/>
                <a:latin typeface="+mn-lt"/>
                <a:ea typeface="+mn-ea"/>
                <a:cs typeface="+mn-cs"/>
              </a:rPr>
              <a:t>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搭乗時や機内でも、具合が悪くなったなどの申し出があれば</a:t>
            </a:r>
            <a:r>
              <a:rPr kumimoji="1" lang="ja-JP" altLang="ja-JP" sz="1200" kern="1200" dirty="0" smtClean="0">
                <a:solidFill>
                  <a:schemeClr val="tx1"/>
                </a:solidFill>
                <a:effectLst/>
                <a:latin typeface="+mn-lt"/>
                <a:ea typeface="+mn-ea"/>
                <a:cs typeface="+mn-cs"/>
              </a:rPr>
              <a:t>、支援が必要かを確認し、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どんな支援をすべきかを聞いて対応します。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気圧の変化等の影響で体調が変化しやすくなるため、配慮しましょう。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1117940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時も同様に、支援が必要な様子が見られたら、</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支援の要否を確認し、必要に応じて支援します。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4462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その他</a:t>
            </a:r>
            <a:r>
              <a:rPr kumimoji="1" lang="ja-JP" altLang="ja-JP" sz="1200" kern="1200" dirty="0" smtClean="0">
                <a:solidFill>
                  <a:schemeClr val="tx1"/>
                </a:solidFill>
                <a:effectLst/>
                <a:latin typeface="+mn-lt"/>
                <a:ea typeface="+mn-ea"/>
                <a:cs typeface="+mn-cs"/>
              </a:rPr>
              <a:t>にも、これまで紹介した</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のほかに心身の機能障害は多様にあります。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また、妊産婦、ベビーカー使用者を含む乳幼児連れ、けが人などにも配慮が必要です。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32</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などにおいては、必要な支援事項があれば確認します。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その際、病状によっては薬や自己注射の機内への持参を確認し、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保安検査をスムーズに受けるため、処方箋や診断書の持参をお勧めしましょう。</a:t>
            </a:r>
          </a:p>
          <a:p>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服薬を要する人の場合には、手荷物に薬を入れておくよう伝えたり、水が提供できる時間帯等を説明します。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ターミナルでの待合・移動時に具合が悪くなったなどの申し出があれば</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支援が必要かを確認し、どんな支援をすべきかを聞いて対応します。</a:t>
            </a:r>
          </a:p>
          <a:p>
            <a:r>
              <a:rPr kumimoji="1" lang="ja-JP" altLang="ja-JP" sz="1200" kern="1200" dirty="0" smtClean="0">
                <a:solidFill>
                  <a:schemeClr val="tx1"/>
                </a:solidFill>
                <a:effectLst/>
                <a:latin typeface="+mn-lt"/>
                <a:ea typeface="+mn-ea"/>
                <a:cs typeface="+mn-cs"/>
              </a:rPr>
              <a:t>階段の利用等で</a:t>
            </a:r>
            <a:r>
              <a:rPr kumimoji="1" lang="ja-JP" altLang="ja-JP" sz="1200" b="1" u="sng" kern="1200" dirty="0" smtClean="0">
                <a:solidFill>
                  <a:schemeClr val="tx1"/>
                </a:solidFill>
                <a:effectLst/>
                <a:latin typeface="+mn-lt"/>
                <a:ea typeface="+mn-ea"/>
                <a:cs typeface="+mn-cs"/>
              </a:rPr>
              <a:t>ベビーカーの移動支援を行う場合</a:t>
            </a:r>
            <a:r>
              <a:rPr kumimoji="1" lang="ja-JP" altLang="ja-JP" sz="1200" kern="1200" dirty="0" smtClean="0">
                <a:solidFill>
                  <a:schemeClr val="tx1"/>
                </a:solidFill>
                <a:effectLst/>
                <a:latin typeface="+mn-lt"/>
                <a:ea typeface="+mn-ea"/>
                <a:cs typeface="+mn-cs"/>
              </a:rPr>
              <a:t>には、利用者にお子様を抱いていただき、</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ベビーカーを運ぶことで支援します。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妊産婦、けが人</a:t>
            </a:r>
            <a:r>
              <a:rPr kumimoji="1" lang="ja-JP" altLang="ja-JP" sz="1200" kern="1200" dirty="0" smtClean="0">
                <a:solidFill>
                  <a:schemeClr val="tx1"/>
                </a:solidFill>
                <a:effectLst/>
                <a:latin typeface="+mn-lt"/>
                <a:ea typeface="+mn-ea"/>
                <a:cs typeface="+mn-cs"/>
              </a:rPr>
              <a:t>などはバランスを崩しやすいため、相手の状況や支援の申し出などを受け、乗降の支援などを行います。</a:t>
            </a:r>
          </a:p>
          <a:p>
            <a:r>
              <a:rPr kumimoji="1" lang="ja-JP" altLang="ja-JP" sz="1200" kern="1200" dirty="0" smtClean="0">
                <a:solidFill>
                  <a:schemeClr val="tx1"/>
                </a:solidFill>
                <a:effectLst/>
                <a:latin typeface="+mn-lt"/>
                <a:ea typeface="+mn-ea"/>
                <a:cs typeface="+mn-cs"/>
              </a:rPr>
              <a:t>多機能トイレなど、</a:t>
            </a:r>
            <a:r>
              <a:rPr kumimoji="1" lang="ja-JP" altLang="ja-JP" sz="1200" b="1" u="sng" kern="1200" dirty="0" smtClean="0">
                <a:solidFill>
                  <a:schemeClr val="tx1"/>
                </a:solidFill>
                <a:effectLst/>
                <a:latin typeface="+mn-lt"/>
                <a:ea typeface="+mn-ea"/>
                <a:cs typeface="+mn-cs"/>
              </a:rPr>
              <a:t>利用者が希望する設備がない場合、</a:t>
            </a:r>
            <a:r>
              <a:rPr kumimoji="1" lang="ja-JP" altLang="ja-JP" sz="1200" kern="1200" dirty="0" smtClean="0">
                <a:solidFill>
                  <a:schemeClr val="tx1"/>
                </a:solidFill>
                <a:effectLst/>
                <a:latin typeface="+mn-lt"/>
                <a:ea typeface="+mn-ea"/>
                <a:cs typeface="+mn-cs"/>
              </a:rPr>
              <a:t>その旨を説明し、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搭乗前にターミナルや近隣の商業施設などでの利用を案内します。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33</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保安検査場</a:t>
            </a:r>
            <a:r>
              <a:rPr kumimoji="1" lang="ja-JP" altLang="ja-JP" sz="1200" kern="1200" dirty="0" smtClean="0">
                <a:solidFill>
                  <a:schemeClr val="tx1"/>
                </a:solidFill>
                <a:effectLst/>
                <a:latin typeface="+mn-lt"/>
                <a:ea typeface="+mn-ea"/>
                <a:cs typeface="+mn-cs"/>
              </a:rPr>
              <a:t>では、検査を円滑に行うよう支援します。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門型金属探知機を通過することが困難な方に対しては、接触検査を行うなど柔軟に対応しましょう。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その際は、触れて行うにあたって必要な配慮事項を確認します。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搭乗時や機内</a:t>
            </a:r>
            <a:r>
              <a:rPr kumimoji="1" lang="ja-JP" altLang="ja-JP" sz="1200" kern="1200" dirty="0" smtClean="0">
                <a:solidFill>
                  <a:schemeClr val="tx1"/>
                </a:solidFill>
                <a:effectLst/>
                <a:latin typeface="+mn-lt"/>
                <a:ea typeface="+mn-ea"/>
                <a:cs typeface="+mn-cs"/>
              </a:rPr>
              <a:t>においても、支援が必要な様子を見かけた場合は、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支援の要否を確認し、支援を行います。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気圧の変化等の影響で体調が変化しやすくなるため、</a:t>
            </a:r>
            <a:r>
              <a:rPr kumimoji="1" lang="ja-JP" altLang="ja-JP" sz="1200" b="1" u="sng" kern="1200" dirty="0" smtClean="0">
                <a:solidFill>
                  <a:schemeClr val="tx1"/>
                </a:solidFill>
                <a:effectLst/>
                <a:latin typeface="+mn-lt"/>
                <a:ea typeface="+mn-ea"/>
                <a:cs typeface="+mn-cs"/>
              </a:rPr>
              <a:t>積極的にコミュニケーション</a:t>
            </a:r>
            <a:r>
              <a:rPr kumimoji="1" lang="ja-JP" altLang="ja-JP" sz="1200" kern="1200" dirty="0" smtClean="0">
                <a:solidFill>
                  <a:schemeClr val="tx1"/>
                </a:solidFill>
                <a:effectLst/>
                <a:latin typeface="+mn-lt"/>
                <a:ea typeface="+mn-ea"/>
                <a:cs typeface="+mn-cs"/>
              </a:rPr>
              <a:t>を行いましょう。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34</a:t>
            </a:fld>
            <a:endParaRPr kumimoji="1" lang="ja-JP" altLang="en-US"/>
          </a:p>
        </p:txBody>
      </p:sp>
    </p:spTree>
    <p:extLst>
      <p:ext uri="{BB962C8B-B14F-4D97-AF65-F5344CB8AC3E}">
        <p14:creationId xmlns:p14="http://schemas.microsoft.com/office/powerpoint/2010/main" val="1298580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降機</a:t>
            </a:r>
            <a:r>
              <a:rPr kumimoji="1" lang="ja-JP" altLang="ja-JP" sz="1200" kern="1200" dirty="0" smtClean="0">
                <a:solidFill>
                  <a:schemeClr val="tx1"/>
                </a:solidFill>
                <a:effectLst/>
                <a:latin typeface="+mn-lt"/>
                <a:ea typeface="+mn-ea"/>
                <a:cs typeface="+mn-cs"/>
              </a:rPr>
              <a:t>時も同様に、支援が必要な様子が見られたら、</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支援の要否を確認し、必要に応じて支援します。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35</a:t>
            </a:fld>
            <a:endParaRPr kumimoji="1" lang="ja-JP" altLang="en-US"/>
          </a:p>
        </p:txBody>
      </p:sp>
    </p:spTree>
    <p:extLst>
      <p:ext uri="{BB962C8B-B14F-4D97-AF65-F5344CB8AC3E}">
        <p14:creationId xmlns:p14="http://schemas.microsoft.com/office/powerpoint/2010/main" val="4008859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b="1" u="sng" dirty="0" smtClean="0"/>
              <a:t>緊急時・災害時の対応</a:t>
            </a:r>
            <a:r>
              <a:rPr kumimoji="1" lang="ja-JP" altLang="en-US" dirty="0" smtClean="0"/>
              <a:t>についてですが、既に安全規定管理などによる対応をしていると思います。</a:t>
            </a:r>
          </a:p>
          <a:p>
            <a:r>
              <a:rPr kumimoji="1" lang="ja-JP" altLang="en-US" dirty="0" smtClean="0"/>
              <a:t>ここでは、高齢者や障害者等に対する</a:t>
            </a:r>
            <a:r>
              <a:rPr kumimoji="1" lang="ja-JP" altLang="en-US" b="1" u="sng" dirty="0" smtClean="0"/>
              <a:t>基本的な配慮事項</a:t>
            </a:r>
            <a:r>
              <a:rPr kumimoji="1" lang="ja-JP" altLang="en-US" dirty="0" smtClean="0"/>
              <a:t>についてお伝えします。</a:t>
            </a:r>
          </a:p>
          <a:p>
            <a:endParaRPr kumimoji="1" lang="ja-JP" altLang="en-US" dirty="0" smtClean="0"/>
          </a:p>
          <a:p>
            <a:r>
              <a:rPr kumimoji="1" lang="ja-JP" altLang="en-US" dirty="0" smtClean="0"/>
              <a:t>・まず、遅延や運転の見合わせなどの時には、特に視覚障害や聴覚障害の方などは情報を得にくい状況にあります。</a:t>
            </a:r>
          </a:p>
          <a:p>
            <a:r>
              <a:rPr kumimoji="1" lang="ja-JP" altLang="en-US" b="1" u="sng" dirty="0" smtClean="0"/>
              <a:t>必要な情報を、乗客が得やすい手段で伝え</a:t>
            </a:r>
            <a:r>
              <a:rPr kumimoji="1" lang="ja-JP" altLang="en-US" dirty="0" smtClean="0"/>
              <a:t>ることに努めましょう。</a:t>
            </a:r>
          </a:p>
          <a:p>
            <a:r>
              <a:rPr kumimoji="1" lang="ja-JP" altLang="en-US" dirty="0" smtClean="0"/>
              <a:t>・緊急事態に陥った際には、</a:t>
            </a:r>
            <a:r>
              <a:rPr kumimoji="1" lang="ja-JP" altLang="en-US" b="1" u="sng" dirty="0" smtClean="0"/>
              <a:t>迅速かつ適切な対応</a:t>
            </a:r>
            <a:r>
              <a:rPr kumimoji="1" lang="ja-JP" altLang="en-US" dirty="0" smtClean="0"/>
              <a:t>が求められます。</a:t>
            </a:r>
          </a:p>
          <a:p>
            <a:r>
              <a:rPr kumimoji="1" lang="ja-JP" altLang="en-US" dirty="0" smtClean="0"/>
              <a:t>・地震、火災などの災害時には、皆さまが</a:t>
            </a:r>
            <a:r>
              <a:rPr kumimoji="1" lang="ja-JP" altLang="en-US" b="1" u="sng" dirty="0" smtClean="0"/>
              <a:t>安全に避難できるよう誘導・介助</a:t>
            </a:r>
            <a:r>
              <a:rPr kumimoji="1" lang="ja-JP" altLang="en-US" dirty="0" smtClean="0"/>
              <a:t>を行います。また、適宜、</a:t>
            </a:r>
            <a:r>
              <a:rPr kumimoji="1" lang="ja-JP" altLang="en-US" b="1" u="sng" dirty="0" smtClean="0"/>
              <a:t>一般の乗客の方にも</a:t>
            </a:r>
          </a:p>
          <a:p>
            <a:r>
              <a:rPr kumimoji="1" lang="ja-JP" altLang="en-US" b="1" u="sng" dirty="0" smtClean="0"/>
              <a:t>誘導・介助の協力を求めましょう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36</a:t>
            </a:fld>
            <a:endParaRPr kumimoji="1" lang="ja-JP" altLang="en-US"/>
          </a:p>
        </p:txBody>
      </p:sp>
    </p:spTree>
    <p:extLst>
      <p:ext uri="{BB962C8B-B14F-4D97-AF65-F5344CB8AC3E}">
        <p14:creationId xmlns:p14="http://schemas.microsoft.com/office/powerpoint/2010/main" val="2000348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「接遇ガイドライン」では、さらに詳細に対応の留意点などが掲載されています。</a:t>
            </a:r>
          </a:p>
          <a:p>
            <a:r>
              <a:rPr kumimoji="1" lang="ja-JP" altLang="en-US" dirty="0" smtClean="0"/>
              <a:t>国土交通省のホームページにありますので、読んでみてください。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37</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②基本の接遇方法</a:t>
            </a:r>
          </a:p>
          <a:p>
            <a:endParaRPr kumimoji="1" lang="ja-JP" altLang="en-US" b="1" dirty="0" smtClean="0"/>
          </a:p>
          <a:p>
            <a:r>
              <a:rPr kumimoji="1" lang="ja-JP" altLang="en-US" dirty="0" smtClean="0"/>
              <a:t>では、接遇対象別、業務の場面別に接遇方法を見ていきましょう。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ja-JP" altLang="en-US" b="1" u="sng" dirty="0" smtClean="0"/>
              <a:t>高齢者</a:t>
            </a:r>
            <a:r>
              <a:rPr kumimoji="1" lang="ja-JP" altLang="en-US" dirty="0" smtClean="0"/>
              <a:t>ですが、高齢者は文字情報や周囲の様子が見えにくい、</a:t>
            </a:r>
          </a:p>
          <a:p>
            <a:r>
              <a:rPr kumimoji="1" lang="ja-JP" altLang="en-US" dirty="0" smtClean="0"/>
              <a:t>乗務員の声が聞こえにくい、筋力が低下し歩きにくい、認知症の症状のある人もいるなどの特性があります。</a:t>
            </a:r>
          </a:p>
          <a:p>
            <a:endParaRPr kumimoji="1" lang="ja-JP" altLang="en-US" dirty="0" smtClean="0"/>
          </a:p>
          <a:p>
            <a:r>
              <a:rPr kumimoji="1" lang="ja-JP" altLang="en-US" dirty="0" smtClean="0"/>
              <a:t>困っている様子の場合には、支援が必要かを確認して対応しましょう。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428836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予約、チェックイン時</a:t>
            </a:r>
            <a:r>
              <a:rPr kumimoji="1" lang="ja-JP" altLang="ja-JP" sz="1200" kern="1200" dirty="0" smtClean="0">
                <a:solidFill>
                  <a:schemeClr val="tx1"/>
                </a:solidFill>
                <a:effectLst/>
                <a:latin typeface="+mn-lt"/>
                <a:ea typeface="+mn-ea"/>
                <a:cs typeface="+mn-cs"/>
              </a:rPr>
              <a:t>における対応などでは、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聞こえているか、理解しているかを確認することが重要です。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ターミナルでの待合・移動時</a:t>
            </a:r>
            <a:r>
              <a:rPr kumimoji="1" lang="ja-JP" altLang="ja-JP" sz="1200" kern="1200" dirty="0" smtClean="0">
                <a:solidFill>
                  <a:schemeClr val="tx1"/>
                </a:solidFill>
                <a:effectLst/>
                <a:latin typeface="+mn-lt"/>
                <a:ea typeface="+mn-ea"/>
                <a:cs typeface="+mn-cs"/>
              </a:rPr>
              <a:t>には、バランスを崩したり、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躓きやすいため安全を確認し、相手のペースに合わせ、ゆっくりと対応しましょう。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急かせてしまって、転んだりしないよう、注意喚起が必要です。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保安検査場</a:t>
            </a:r>
            <a:r>
              <a:rPr kumimoji="1" lang="ja-JP" altLang="ja-JP" sz="1200" kern="1200" dirty="0" smtClean="0">
                <a:solidFill>
                  <a:schemeClr val="tx1"/>
                </a:solidFill>
                <a:effectLst/>
                <a:latin typeface="+mn-lt"/>
                <a:ea typeface="+mn-ea"/>
                <a:cs typeface="+mn-cs"/>
              </a:rPr>
              <a:t>では、</a:t>
            </a:r>
            <a:r>
              <a:rPr kumimoji="1" lang="ja-JP" altLang="ja-JP" sz="1200" b="1" u="sng" kern="1200" dirty="0" smtClean="0">
                <a:solidFill>
                  <a:schemeClr val="tx1"/>
                </a:solidFill>
                <a:effectLst/>
                <a:latin typeface="+mn-lt"/>
                <a:ea typeface="+mn-ea"/>
                <a:cs typeface="+mn-cs"/>
              </a:rPr>
              <a:t>手順は丁寧に具体的に</a:t>
            </a:r>
            <a:r>
              <a:rPr kumimoji="1" lang="ja-JP" altLang="ja-JP" sz="1200" kern="1200" dirty="0" smtClean="0">
                <a:solidFill>
                  <a:schemeClr val="tx1"/>
                </a:solidFill>
                <a:effectLst/>
                <a:latin typeface="+mn-lt"/>
                <a:ea typeface="+mn-ea"/>
                <a:cs typeface="+mn-cs"/>
              </a:rPr>
              <a:t>伝え、</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支援が必要な場合は</a:t>
            </a:r>
            <a:r>
              <a:rPr kumimoji="1" lang="ja-JP" altLang="en-US" sz="1200" kern="1200" dirty="0" smtClean="0">
                <a:solidFill>
                  <a:schemeClr val="tx1"/>
                </a:solidFill>
                <a:effectLst/>
                <a:latin typeface="+mn-lt"/>
                <a:ea typeface="+mn-ea"/>
                <a:cs typeface="+mn-cs"/>
              </a:rPr>
              <a:t>対応しましょう</a:t>
            </a:r>
            <a:r>
              <a:rPr kumimoji="1" lang="ja-JP" altLang="ja-JP" sz="1200" kern="1200" dirty="0" smtClean="0">
                <a:solidFill>
                  <a:schemeClr val="tx1"/>
                </a:solidFill>
                <a:effectLst/>
                <a:latin typeface="+mn-lt"/>
                <a:ea typeface="+mn-ea"/>
                <a:cs typeface="+mn-cs"/>
              </a:rPr>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搭乗</a:t>
            </a:r>
            <a:r>
              <a:rPr kumimoji="1" lang="ja-JP" altLang="ja-JP" sz="1200" kern="1200" dirty="0" smtClean="0">
                <a:solidFill>
                  <a:schemeClr val="tx1"/>
                </a:solidFill>
                <a:effectLst/>
                <a:latin typeface="+mn-lt"/>
                <a:ea typeface="+mn-ea"/>
                <a:cs typeface="+mn-cs"/>
              </a:rPr>
              <a:t>に際しては、運航状況や搭乗口の変更などの情報は、丁寧に具体的に伝えます。</a:t>
            </a:r>
          </a:p>
          <a:p>
            <a:r>
              <a:rPr kumimoji="1" lang="ja-JP" altLang="ja-JP" sz="1200" kern="1200" dirty="0" smtClean="0">
                <a:solidFill>
                  <a:schemeClr val="tx1"/>
                </a:solidFill>
                <a:effectLst/>
                <a:latin typeface="+mn-lt"/>
                <a:ea typeface="+mn-ea"/>
                <a:cs typeface="+mn-cs"/>
              </a:rPr>
              <a:t>機内では、バランスを崩したり躓きやすいため、安全を確認し、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移動の準備などに時間を要することに配慮し、ゆっくりと対応しましょう。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気圧の変化等の影響で体調が変化しやすくなるため、</a:t>
            </a:r>
            <a:r>
              <a:rPr kumimoji="1" lang="ja-JP" altLang="ja-JP" sz="1200" b="1" u="sng" kern="1200" dirty="0" smtClean="0">
                <a:solidFill>
                  <a:schemeClr val="tx1"/>
                </a:solidFill>
                <a:effectLst/>
                <a:latin typeface="+mn-lt"/>
                <a:ea typeface="+mn-ea"/>
                <a:cs typeface="+mn-cs"/>
              </a:rPr>
              <a:t>積極的にコミュニケーション</a:t>
            </a:r>
            <a:r>
              <a:rPr kumimoji="1" lang="ja-JP" altLang="ja-JP" sz="1200" kern="1200" dirty="0" smtClean="0">
                <a:solidFill>
                  <a:schemeClr val="tx1"/>
                </a:solidFill>
                <a:effectLst/>
                <a:latin typeface="+mn-lt"/>
                <a:ea typeface="+mn-ea"/>
                <a:cs typeface="+mn-cs"/>
              </a:rPr>
              <a:t>を行いましょう。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降機の際も</a:t>
            </a:r>
            <a:r>
              <a:rPr kumimoji="1" lang="ja-JP" altLang="ja-JP" sz="1200" b="1" u="sng" kern="1200" dirty="0" smtClean="0">
                <a:solidFill>
                  <a:schemeClr val="tx1"/>
                </a:solidFill>
                <a:effectLst/>
                <a:latin typeface="+mn-lt"/>
                <a:ea typeface="+mn-ea"/>
                <a:cs typeface="+mn-cs"/>
              </a:rPr>
              <a:t>急かさずに相手のペースに合わせた対応</a:t>
            </a:r>
            <a:r>
              <a:rPr kumimoji="1" lang="ja-JP" altLang="ja-JP" sz="1200" kern="1200" dirty="0" smtClean="0">
                <a:solidFill>
                  <a:schemeClr val="tx1"/>
                </a:solidFill>
                <a:effectLst/>
                <a:latin typeface="+mn-lt"/>
                <a:ea typeface="+mn-ea"/>
                <a:cs typeface="+mn-cs"/>
              </a:rPr>
              <a:t>を行いましょう。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支援の申し出があれば、乗換の経路を具体的にご案内します。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41155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肢体不自由者、車椅子使用者</a:t>
            </a:r>
            <a:r>
              <a:rPr kumimoji="1" lang="ja-JP" altLang="en-US" dirty="0" smtClean="0"/>
              <a:t>は、移動や設備の利用に困難な状況があります。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12028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においては、</a:t>
            </a:r>
            <a:r>
              <a:rPr kumimoji="1" lang="ja-JP" altLang="en-US" sz="1200" kern="1200" dirty="0" smtClean="0">
                <a:solidFill>
                  <a:schemeClr val="tx1"/>
                </a:solidFill>
                <a:effectLst/>
                <a:latin typeface="+mn-lt"/>
                <a:ea typeface="+mn-ea"/>
                <a:cs typeface="+mn-cs"/>
              </a:rPr>
              <a:t>車椅子、杖等の</a:t>
            </a:r>
            <a:r>
              <a:rPr kumimoji="1" lang="ja-JP" altLang="ja-JP" sz="1200" kern="1200" dirty="0" smtClean="0">
                <a:solidFill>
                  <a:schemeClr val="tx1"/>
                </a:solidFill>
                <a:effectLst/>
                <a:latin typeface="+mn-lt"/>
                <a:ea typeface="+mn-ea"/>
                <a:cs typeface="+mn-cs"/>
              </a:rPr>
              <a:t>補装具や介助犬を使用しているのかなどを確認する必要があります。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車椅子の場合、種類を確認しておきましょう。電動車椅子の場合、バッテリーの種類も確認しておくとよいでしょう。</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また、窓口等の利用では、車椅子使用者等に配慮したカウンターではない場合、</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利用経路の幅が狭い、混雑しているなどの場合には必要に応じて支援を行うことが必要です。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電動車椅子の絶縁処理などに時間を要する場合</a:t>
            </a:r>
            <a:r>
              <a:rPr kumimoji="1" lang="ja-JP" altLang="ja-JP" sz="1200" kern="1200" dirty="0" smtClean="0">
                <a:solidFill>
                  <a:schemeClr val="tx1"/>
                </a:solidFill>
                <a:effectLst/>
                <a:latin typeface="+mn-lt"/>
                <a:ea typeface="+mn-ea"/>
                <a:cs typeface="+mn-cs"/>
              </a:rPr>
              <a:t>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必要に応じて</a:t>
            </a:r>
            <a:r>
              <a:rPr kumimoji="1" lang="ja-JP" altLang="ja-JP" sz="1200" b="1" u="sng" kern="1200" dirty="0" smtClean="0">
                <a:solidFill>
                  <a:schemeClr val="tx1"/>
                </a:solidFill>
                <a:effectLst/>
                <a:latin typeface="+mn-lt"/>
                <a:ea typeface="+mn-ea"/>
                <a:cs typeface="+mn-cs"/>
              </a:rPr>
              <a:t>事由や所要時間を説明し、利用者の理解を得られるように</a:t>
            </a:r>
            <a:r>
              <a:rPr kumimoji="1" lang="ja-JP" altLang="ja-JP" sz="1200" kern="1200" dirty="0" smtClean="0">
                <a:solidFill>
                  <a:schemeClr val="tx1"/>
                </a:solidFill>
                <a:effectLst/>
                <a:latin typeface="+mn-lt"/>
                <a:ea typeface="+mn-ea"/>
                <a:cs typeface="+mn-cs"/>
              </a:rPr>
              <a:t>します。</a:t>
            </a:r>
          </a:p>
          <a:p>
            <a:endParaRPr kumimoji="1" lang="ja-JP" altLang="en-US" sz="1200" b="1" u="sng"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ターミナルでの待合・移動時</a:t>
            </a:r>
            <a:r>
              <a:rPr kumimoji="1" lang="ja-JP" altLang="ja-JP"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の支援について</a:t>
            </a:r>
            <a:r>
              <a:rPr kumimoji="1" lang="ja-JP" altLang="ja-JP" sz="1200" kern="1200" dirty="0" smtClean="0">
                <a:solidFill>
                  <a:schemeClr val="tx1"/>
                </a:solidFill>
                <a:effectLst/>
                <a:latin typeface="+mn-lt"/>
                <a:ea typeface="+mn-ea"/>
                <a:cs typeface="+mn-cs"/>
              </a:rPr>
              <a:t>、</a:t>
            </a:r>
            <a:r>
              <a:rPr kumimoji="1" lang="ja-JP" altLang="ja-JP" sz="1200" b="1" u="sng" kern="1200" dirty="0" smtClean="0">
                <a:solidFill>
                  <a:schemeClr val="tx1"/>
                </a:solidFill>
                <a:effectLst/>
                <a:latin typeface="+mn-lt"/>
                <a:ea typeface="+mn-ea"/>
                <a:cs typeface="+mn-cs"/>
              </a:rPr>
              <a:t>エレベーターの乗車支援</a:t>
            </a:r>
            <a:r>
              <a:rPr kumimoji="1" lang="ja-JP" altLang="ja-JP" sz="1200" kern="1200" dirty="0" smtClean="0">
                <a:solidFill>
                  <a:schemeClr val="tx1"/>
                </a:solidFill>
                <a:effectLst/>
                <a:latin typeface="+mn-lt"/>
                <a:ea typeface="+mn-ea"/>
                <a:cs typeface="+mn-cs"/>
              </a:rPr>
              <a:t>は、支援の要否を確認して支援を行います。</a:t>
            </a:r>
            <a:endParaRPr kumimoji="1" lang="ja-JP" altLang="en-US" sz="1200"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また車椅子使用者の方を</a:t>
            </a:r>
            <a:r>
              <a:rPr kumimoji="1" lang="ja-JP" altLang="ja-JP" sz="1200" b="1" u="sng" kern="1200" dirty="0" smtClean="0">
                <a:solidFill>
                  <a:schemeClr val="tx1"/>
                </a:solidFill>
                <a:effectLst/>
                <a:latin typeface="+mn-lt"/>
                <a:ea typeface="+mn-ea"/>
                <a:cs typeface="+mn-cs"/>
              </a:rPr>
              <a:t>車椅子対応エスカレーター</a:t>
            </a:r>
            <a:r>
              <a:rPr kumimoji="1" lang="ja-JP" altLang="en-US" sz="1200" b="0" u="none" kern="1200" dirty="0" smtClean="0">
                <a:solidFill>
                  <a:schemeClr val="tx1"/>
                </a:solidFill>
                <a:effectLst/>
                <a:latin typeface="+mn-lt"/>
                <a:ea typeface="+mn-ea"/>
                <a:cs typeface="+mn-cs"/>
              </a:rPr>
              <a:t>をご利用いただく</a:t>
            </a:r>
            <a:r>
              <a:rPr kumimoji="1" lang="ja-JP" altLang="en-US" sz="1200" kern="1200" dirty="0" smtClean="0">
                <a:solidFill>
                  <a:schemeClr val="tx1"/>
                </a:solidFill>
                <a:effectLst/>
                <a:latin typeface="+mn-lt"/>
                <a:ea typeface="+mn-ea"/>
                <a:cs typeface="+mn-cs"/>
              </a:rPr>
              <a:t>場合は</a:t>
            </a:r>
            <a:r>
              <a:rPr kumimoji="1" lang="ja-JP" altLang="ja-JP" sz="1200" kern="1200" dirty="0" smtClean="0">
                <a:solidFill>
                  <a:schemeClr val="tx1"/>
                </a:solidFill>
                <a:effectLst/>
                <a:latin typeface="+mn-lt"/>
                <a:ea typeface="+mn-ea"/>
                <a:cs typeface="+mn-cs"/>
              </a:rPr>
              <a:t>、安全に注意して固定を確認した上で操作を行います。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jp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2.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7.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3.xml"/><Relationship Id="rId7" Type="http://schemas.openxmlformats.org/officeDocument/2006/relationships/image" Target="../media/image16.wmf"/><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7.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4.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7.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5.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7.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mlit.go.jp/common/001236569.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a:t>
            </a:r>
            <a:r>
              <a:rPr kumimoji="1" lang="ja-JP" altLang="en-US" sz="5400" b="1" dirty="0" smtClean="0">
                <a:latin typeface="メイリオ" panose="020B0604030504040204" pitchFamily="50" charset="-128"/>
                <a:ea typeface="メイリオ" panose="020B0604030504040204" pitchFamily="50" charset="-128"/>
              </a:rPr>
              <a:t>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プログラム④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178" y="4158583"/>
            <a:ext cx="2807645" cy="1821850"/>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4" name="正方形/長方形 13"/>
          <p:cNvSpPr/>
          <p:nvPr/>
        </p:nvSpPr>
        <p:spPr>
          <a:xfrm>
            <a:off x="1614487" y="2305698"/>
            <a:ext cx="10147207" cy="16182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14487" y="155830"/>
            <a:ext cx="10147207" cy="2045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21515" y="353520"/>
            <a:ext cx="3450561" cy="1384995"/>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r>
              <a:rPr lang="ja-JP" altLang="en-US" sz="2800" dirty="0">
                <a:latin typeface="メイリオ" panose="020B0604030504040204" pitchFamily="50" charset="-128"/>
                <a:ea typeface="メイリオ" panose="020B0604030504040204" pitchFamily="50" charset="-128"/>
              </a:rPr>
              <a:t>（つづき）</a:t>
            </a:r>
          </a:p>
          <a:p>
            <a:endParaRPr lang="ja-JP" altLang="en-US" sz="2800" b="1" dirty="0" smtClean="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721515" y="249750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p>
        </p:txBody>
      </p:sp>
      <p:sp>
        <p:nvSpPr>
          <p:cNvPr id="22" name="テキスト ボックス 21"/>
          <p:cNvSpPr txBox="1"/>
          <p:nvPr/>
        </p:nvSpPr>
        <p:spPr>
          <a:xfrm>
            <a:off x="5574592" y="353520"/>
            <a:ext cx="59125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トイレ等の設備の利用</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・多機能</a:t>
            </a:r>
            <a:r>
              <a:rPr lang="ja-JP" altLang="en-US" sz="2400" dirty="0">
                <a:latin typeface="メイリオ" panose="020B0604030504040204" pitchFamily="50" charset="-128"/>
                <a:ea typeface="メイリオ" panose="020B0604030504040204" pitchFamily="50" charset="-128"/>
              </a:rPr>
              <a:t>トイレの案内</a:t>
            </a:r>
          </a:p>
          <a:p>
            <a:pPr marL="652463" indent="-1119188">
              <a:tabLst>
                <a:tab pos="357188" algn="l"/>
              </a:tabLst>
            </a:pPr>
            <a:r>
              <a:rPr lang="ja-JP" altLang="en-US" sz="2400" dirty="0">
                <a:latin typeface="メイリオ" panose="020B0604030504040204" pitchFamily="50" charset="-128"/>
                <a:ea typeface="メイリオ" panose="020B0604030504040204" pitchFamily="50" charset="-128"/>
              </a:rPr>
              <a:t>　・多機能トイレがない場合は、事情</a:t>
            </a:r>
            <a:r>
              <a:rPr lang="ja-JP" altLang="en-US" sz="2400" dirty="0" smtClean="0">
                <a:latin typeface="メイリオ" panose="020B0604030504040204" pitchFamily="50" charset="-128"/>
                <a:ea typeface="メイリオ" panose="020B0604030504040204" pitchFamily="50" charset="-128"/>
              </a:rPr>
              <a:t>を　説明</a:t>
            </a:r>
            <a:r>
              <a:rPr lang="ja-JP" altLang="en-US" sz="2400" dirty="0">
                <a:latin typeface="メイリオ" panose="020B0604030504040204" pitchFamily="50" charset="-128"/>
                <a:ea typeface="メイリオ" panose="020B0604030504040204" pitchFamily="50" charset="-128"/>
              </a:rPr>
              <a:t>し、近隣のトイレを案内</a:t>
            </a:r>
          </a:p>
        </p:txBody>
      </p:sp>
      <p:sp>
        <p:nvSpPr>
          <p:cNvPr id="23" name="テキスト ボックス 22"/>
          <p:cNvSpPr txBox="1"/>
          <p:nvPr/>
        </p:nvSpPr>
        <p:spPr>
          <a:xfrm>
            <a:off x="5574592" y="2514012"/>
            <a:ext cx="6350920"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検査場への誘導を円滑に行う</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・車椅子使用者の乗換は本人の意向を尊重</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接触検査を行う場合は、配慮事項を確認</a:t>
            </a:r>
          </a:p>
        </p:txBody>
      </p:sp>
      <p:sp>
        <p:nvSpPr>
          <p:cNvPr id="17" name="正方形/長方形 16"/>
          <p:cNvSpPr/>
          <p:nvPr/>
        </p:nvSpPr>
        <p:spPr>
          <a:xfrm>
            <a:off x="1614487" y="4022013"/>
            <a:ext cx="10147207" cy="27352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213824"/>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p>
        </p:txBody>
      </p:sp>
      <p:sp>
        <p:nvSpPr>
          <p:cNvPr id="21" name="テキスト ボックス 20"/>
          <p:cNvSpPr txBox="1"/>
          <p:nvPr/>
        </p:nvSpPr>
        <p:spPr>
          <a:xfrm>
            <a:off x="5574592" y="4149348"/>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・搭乗までの流れを説明し、支援の要否</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を確認し、支援が必要な場合は、安</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全に</a:t>
            </a:r>
            <a:r>
              <a:rPr lang="ja-JP" altLang="en-US" sz="2400" dirty="0">
                <a:latin typeface="メイリオ" panose="020B0604030504040204" pitchFamily="50" charset="-128"/>
                <a:ea typeface="メイリオ" panose="020B0604030504040204" pitchFamily="50" charset="-128"/>
              </a:rPr>
              <a:t>十分</a:t>
            </a:r>
            <a:r>
              <a:rPr lang="ja-JP" altLang="en-US" sz="2400" dirty="0" smtClean="0">
                <a:latin typeface="メイリオ" panose="020B0604030504040204" pitchFamily="50" charset="-128"/>
                <a:ea typeface="メイリオ" panose="020B0604030504040204" pitchFamily="50" charset="-128"/>
              </a:rPr>
              <a:t>留意し支援</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行う</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・支援不要の場合も必要に応じて見守る</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・座席</a:t>
            </a:r>
            <a:r>
              <a:rPr lang="ja-JP" altLang="en-US" sz="2400" dirty="0">
                <a:latin typeface="メイリオ" panose="020B0604030504040204" pitchFamily="50" charset="-128"/>
                <a:ea typeface="メイリオ" panose="020B0604030504040204" pitchFamily="50" charset="-128"/>
              </a:rPr>
              <a:t>への</a:t>
            </a:r>
            <a:r>
              <a:rPr lang="ja-JP" altLang="en-US" sz="2400" dirty="0" smtClean="0">
                <a:latin typeface="メイリオ" panose="020B0604030504040204" pitchFamily="50" charset="-128"/>
                <a:ea typeface="メイリオ" panose="020B0604030504040204" pitchFamily="50" charset="-128"/>
              </a:rPr>
              <a:t>移乗に支援</a:t>
            </a:r>
            <a:r>
              <a:rPr lang="ja-JP" altLang="en-US" sz="2400" dirty="0">
                <a:latin typeface="メイリオ" panose="020B0604030504040204" pitchFamily="50" charset="-128"/>
                <a:ea typeface="メイリオ" panose="020B0604030504040204" pitchFamily="50" charset="-128"/>
              </a:rPr>
              <a:t>が必要な場合には</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安全</a:t>
            </a:r>
            <a:r>
              <a:rPr lang="ja-JP" altLang="en-US" sz="2400" dirty="0">
                <a:latin typeface="メイリオ" panose="020B0604030504040204" pitchFamily="50" charset="-128"/>
                <a:ea typeface="メイリオ" panose="020B0604030504040204" pitchFamily="50" charset="-128"/>
              </a:rPr>
              <a:t>に留意</a:t>
            </a:r>
            <a:r>
              <a:rPr lang="ja-JP" altLang="en-US" sz="2400" dirty="0" smtClean="0">
                <a:latin typeface="メイリオ" panose="020B0604030504040204" pitchFamily="50" charset="-128"/>
                <a:ea typeface="メイリオ" panose="020B0604030504040204" pitchFamily="50" charset="-128"/>
              </a:rPr>
              <a:t>して支援する</a:t>
            </a:r>
            <a:endParaRPr lang="ja-JP" altLang="en-US" sz="2400" b="1" dirty="0" smtClean="0">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34" y="2420659"/>
            <a:ext cx="949865" cy="2587364"/>
          </a:xfrm>
          <a:prstGeom prst="rect">
            <a:avLst/>
          </a:prstGeom>
        </p:spPr>
      </p:pic>
    </p:spTree>
    <p:extLst>
      <p:ext uri="{BB962C8B-B14F-4D97-AF65-F5344CB8AC3E}">
        <p14:creationId xmlns:p14="http://schemas.microsoft.com/office/powerpoint/2010/main" val="191666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39551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32535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325352"/>
            <a:ext cx="6055430"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機内での移動やトイレ等の設備利用</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・車椅子使用者に配慮した設備がない場</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合は、留意内容を確認し、プライバシ</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ーに</a:t>
            </a:r>
            <a:r>
              <a:rPr lang="ja-JP" altLang="en-US" sz="2400" dirty="0" smtClean="0">
                <a:latin typeface="メイリオ" panose="020B0604030504040204" pitchFamily="50" charset="-128"/>
                <a:ea typeface="メイリオ" panose="020B0604030504040204" pitchFamily="50" charset="-128"/>
              </a:rPr>
              <a:t>充分配慮した対応を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・トイレ利用に配慮し、予め到着時間等</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の目安を伝える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着席</a:t>
            </a:r>
            <a:r>
              <a:rPr lang="ja-JP" altLang="en-US" sz="2400" b="1" dirty="0">
                <a:latin typeface="メイリオ" panose="020B0604030504040204" pitchFamily="50" charset="-128"/>
                <a:ea typeface="メイリオ" panose="020B0604030504040204" pitchFamily="50" charset="-128"/>
              </a:rPr>
              <a:t>時に座位を保てない場合</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・留意点を確認し補助ベルトでの</a:t>
            </a:r>
            <a:r>
              <a:rPr lang="ja-JP" altLang="en-US" sz="2400" dirty="0" smtClean="0">
                <a:latin typeface="メイリオ" panose="020B0604030504040204" pitchFamily="50" charset="-128"/>
                <a:ea typeface="メイリオ" panose="020B0604030504040204" pitchFamily="50" charset="-128"/>
              </a:rPr>
              <a:t>固定を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支援</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6" name="正方形/長方形 5"/>
          <p:cNvSpPr/>
          <p:nvPr/>
        </p:nvSpPr>
        <p:spPr>
          <a:xfrm>
            <a:off x="1614487" y="4203037"/>
            <a:ext cx="10015537" cy="254647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439484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p>
        </p:txBody>
      </p:sp>
      <p:sp>
        <p:nvSpPr>
          <p:cNvPr id="9" name="テキスト ボックス 8"/>
          <p:cNvSpPr txBox="1"/>
          <p:nvPr/>
        </p:nvSpPr>
        <p:spPr>
          <a:xfrm>
            <a:off x="5574592" y="4211340"/>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降機</a:t>
            </a:r>
            <a:r>
              <a:rPr lang="ja-JP" altLang="en-US" sz="2400" dirty="0" smtClean="0">
                <a:latin typeface="メイリオ" panose="020B0604030504040204" pitchFamily="50" charset="-128"/>
                <a:ea typeface="メイリオ" panose="020B0604030504040204" pitchFamily="50" charset="-128"/>
              </a:rPr>
              <a:t>までの流れを説明し、支援の要否</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を確認し、支援が必要な場合は、安</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全に</a:t>
            </a:r>
            <a:r>
              <a:rPr lang="ja-JP" altLang="en-US" sz="2400" dirty="0">
                <a:latin typeface="メイリオ" panose="020B0604030504040204" pitchFamily="50" charset="-128"/>
                <a:ea typeface="メイリオ" panose="020B0604030504040204" pitchFamily="50" charset="-128"/>
              </a:rPr>
              <a:t>十分</a:t>
            </a:r>
            <a:r>
              <a:rPr lang="ja-JP" altLang="en-US" sz="2400" dirty="0" smtClean="0">
                <a:latin typeface="メイリオ" panose="020B0604030504040204" pitchFamily="50" charset="-128"/>
                <a:ea typeface="メイリオ" panose="020B0604030504040204" pitchFamily="50" charset="-128"/>
              </a:rPr>
              <a:t>留意し支援</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行う</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・支援不要の場合も必要に応じて見守る</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車椅子</a:t>
            </a:r>
            <a:r>
              <a:rPr lang="ja-JP" altLang="en-US" sz="2400" dirty="0" smtClean="0">
                <a:latin typeface="メイリオ" panose="020B0604030504040204" pitchFamily="50" charset="-128"/>
                <a:ea typeface="メイリオ" panose="020B0604030504040204" pitchFamily="50" charset="-128"/>
              </a:rPr>
              <a:t>へ</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移乗に支援</a:t>
            </a:r>
            <a:r>
              <a:rPr lang="ja-JP" altLang="en-US" sz="2400" dirty="0">
                <a:latin typeface="メイリオ" panose="020B0604030504040204" pitchFamily="50" charset="-128"/>
                <a:ea typeface="メイリオ" panose="020B0604030504040204" pitchFamily="50" charset="-128"/>
              </a:rPr>
              <a:t>が必要な場合</a:t>
            </a:r>
            <a:r>
              <a:rPr lang="ja-JP" altLang="en-US" sz="2400" dirty="0" smtClean="0">
                <a:latin typeface="メイリオ" panose="020B0604030504040204" pitchFamily="50" charset="-128"/>
                <a:ea typeface="メイリオ" panose="020B0604030504040204" pitchFamily="50" charset="-128"/>
              </a:rPr>
              <a:t>に</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は、安全</a:t>
            </a:r>
            <a:r>
              <a:rPr lang="ja-JP" altLang="en-US" sz="2400" dirty="0">
                <a:latin typeface="メイリオ" panose="020B0604030504040204" pitchFamily="50" charset="-128"/>
                <a:ea typeface="メイリオ" panose="020B0604030504040204" pitchFamily="50" charset="-128"/>
              </a:rPr>
              <a:t>に留意</a:t>
            </a:r>
            <a:r>
              <a:rPr lang="ja-JP" altLang="en-US" sz="2400" dirty="0" smtClean="0">
                <a:latin typeface="メイリオ" panose="020B0604030504040204" pitchFamily="50" charset="-128"/>
                <a:ea typeface="メイリオ" panose="020B0604030504040204" pitchFamily="50" charset="-128"/>
              </a:rPr>
              <a:t>して支援する</a:t>
            </a:r>
            <a:endParaRPr lang="ja-JP" altLang="en-US" sz="2400" b="1" dirty="0" smtClean="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06" y="2330703"/>
            <a:ext cx="949865" cy="2587364"/>
          </a:xfrm>
          <a:prstGeom prst="rect">
            <a:avLst/>
          </a:prstGeom>
        </p:spPr>
      </p:pic>
    </p:spTree>
    <p:extLst>
      <p:ext uri="{BB962C8B-B14F-4D97-AF65-F5344CB8AC3E}">
        <p14:creationId xmlns:p14="http://schemas.microsoft.com/office/powerpoint/2010/main" val="189512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06479"/>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69828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71479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56" y="2312169"/>
            <a:ext cx="949865" cy="2587364"/>
          </a:xfrm>
          <a:prstGeom prst="rect">
            <a:avLst/>
          </a:prstGeom>
        </p:spPr>
      </p:pic>
    </p:spTree>
    <p:extLst>
      <p:ext uri="{BB962C8B-B14F-4D97-AF65-F5344CB8AC3E}">
        <p14:creationId xmlns:p14="http://schemas.microsoft.com/office/powerpoint/2010/main" val="414094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３</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視覚障害者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a:t>
            </a:r>
            <a:r>
              <a:rPr lang="ja-JP" altLang="en-US" sz="2000" dirty="0" smtClean="0">
                <a:latin typeface="メイリオ" panose="020B0604030504040204" pitchFamily="50" charset="-128"/>
                <a:ea typeface="メイリオ" panose="020B0604030504040204" pitchFamily="50" charset="-128"/>
              </a:rPr>
              <a:t>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691448"/>
            <a:ext cx="10290642" cy="41665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142791"/>
            <a:ext cx="10290642" cy="24284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26295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endParaRPr lang="ja-JP" altLang="en-US" sz="28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721515" y="2860970"/>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262958"/>
            <a:ext cx="633053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（盲導犬の</a:t>
            </a:r>
            <a:r>
              <a:rPr lang="ja-JP" altLang="en-US" sz="2400" dirty="0">
                <a:latin typeface="メイリオ" panose="020B0604030504040204" pitchFamily="50" charset="-128"/>
                <a:ea typeface="メイリオ" panose="020B0604030504040204" pitchFamily="50" charset="-128"/>
              </a:rPr>
              <a:t>使用等、</a:t>
            </a:r>
            <a:r>
              <a:rPr lang="ja-JP" altLang="en-US" sz="2400" dirty="0" smtClean="0">
                <a:latin typeface="メイリオ" panose="020B0604030504040204" pitchFamily="50" charset="-128"/>
                <a:ea typeface="メイリオ" panose="020B0604030504040204" pitchFamily="50" charset="-128"/>
              </a:rPr>
              <a:t>同行者の有無について）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窓口、チェックイン機の利用</a:t>
            </a:r>
            <a:endParaRPr lang="ja-JP" altLang="en-US"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・困った様子の場合には支援の要否を確認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・目的地、搭乗機、搭乗口、座席番号は、　</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具体的な表現で、ゆっくり正確に確認</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4" name="テキスト ボックス 13"/>
          <p:cNvSpPr txBox="1"/>
          <p:nvPr/>
        </p:nvSpPr>
        <p:spPr>
          <a:xfrm>
            <a:off x="5574592" y="2763165"/>
            <a:ext cx="6330537"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移動の支援</a:t>
            </a:r>
          </a:p>
          <a:p>
            <a:r>
              <a:rPr lang="ja-JP" altLang="en-US" sz="2400" b="1" dirty="0">
                <a:latin typeface="メイリオ" panose="020B0604030504040204" pitchFamily="50" charset="-128"/>
                <a:ea typeface="メイリオ" panose="020B0604030504040204" pitchFamily="50" charset="-128"/>
              </a:rPr>
              <a:t>　</a:t>
            </a:r>
            <a:r>
              <a:rPr lang="ja-JP" altLang="en-US" sz="2400" b="1"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利用ルートの希望をうかがう</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・エレベーターやエスカレーターを希望し、</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その設備が使用できない場合にはその旨</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を説明し別ルートで支援する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a:t>
            </a:r>
            <a:r>
              <a:rPr lang="ja-JP" altLang="en-US" sz="2400" dirty="0" smtClean="0">
                <a:latin typeface="メイリオ" panose="020B0604030504040204" pitchFamily="50" charset="-128"/>
                <a:ea typeface="メイリオ" panose="020B0604030504040204" pitchFamily="50" charset="-128"/>
              </a:rPr>
              <a:t>場合に</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は</a:t>
            </a:r>
            <a:r>
              <a:rPr lang="ja-JP" altLang="en-US" sz="2400" dirty="0">
                <a:latin typeface="メイリオ" panose="020B0604030504040204" pitchFamily="50" charset="-128"/>
                <a:ea typeface="メイリオ" panose="020B0604030504040204" pitchFamily="50" charset="-128"/>
              </a:rPr>
              <a:t>、情報を提供する。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トイレ利用の支援</a:t>
            </a:r>
            <a:endParaRPr lang="ja-JP" altLang="en-US"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・誘導の希望があった場合、どこまでの誘</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導が必要かを確認して支援</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125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8" y="3799650"/>
            <a:ext cx="10015537" cy="2891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399146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p>
        </p:txBody>
      </p:sp>
      <p:sp>
        <p:nvSpPr>
          <p:cNvPr id="15" name="テキスト ボックス 14"/>
          <p:cNvSpPr txBox="1"/>
          <p:nvPr/>
        </p:nvSpPr>
        <p:spPr>
          <a:xfrm>
            <a:off x="5574592" y="4007963"/>
            <a:ext cx="6055431"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搭乗時間</a:t>
            </a:r>
            <a:r>
              <a:rPr lang="ja-JP" altLang="en-US" sz="2400" b="1" dirty="0">
                <a:latin typeface="メイリオ" panose="020B0604030504040204" pitchFamily="50" charset="-128"/>
                <a:ea typeface="メイリオ" panose="020B0604030504040204" pitchFamily="50" charset="-128"/>
              </a:rPr>
              <a:t>などの情報の</a:t>
            </a:r>
            <a:r>
              <a:rPr lang="ja-JP" altLang="en-US" sz="2400" b="1" dirty="0" smtClean="0">
                <a:latin typeface="メイリオ" panose="020B0604030504040204" pitchFamily="50" charset="-128"/>
                <a:ea typeface="メイリオ" panose="020B0604030504040204" pitchFamily="50" charset="-128"/>
              </a:rPr>
              <a:t>取得支援</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・ゆっくり</a:t>
            </a:r>
            <a:r>
              <a:rPr lang="ja-JP" altLang="en-US" sz="2400" dirty="0">
                <a:latin typeface="メイリオ" panose="020B0604030504040204" pitchFamily="50" charset="-128"/>
                <a:ea typeface="メイリオ" panose="020B0604030504040204" pitchFamily="50" charset="-128"/>
              </a:rPr>
              <a:t>と具体的に口頭で</a:t>
            </a:r>
            <a:r>
              <a:rPr lang="ja-JP" altLang="en-US" sz="2400" dirty="0" smtClean="0">
                <a:latin typeface="メイリオ" panose="020B0604030504040204" pitchFamily="50" charset="-128"/>
                <a:ea typeface="メイリオ" panose="020B0604030504040204" pitchFamily="50" charset="-128"/>
              </a:rPr>
              <a:t>伝える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・支援の要否や案内方法を確認する</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・手荷物や白杖を預かった場合には、収</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納場所を伝え、必要な時はすぐ</a:t>
            </a:r>
            <a:r>
              <a:rPr lang="ja-JP" altLang="en-US" sz="2400" dirty="0" err="1" smtClean="0">
                <a:latin typeface="メイリオ" panose="020B0604030504040204" pitchFamily="50" charset="-128"/>
                <a:ea typeface="メイリオ" panose="020B0604030504040204" pitchFamily="50" charset="-128"/>
              </a:rPr>
              <a:t>対応す</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る</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6" name="正方形/長方形 5"/>
          <p:cNvSpPr/>
          <p:nvPr/>
        </p:nvSpPr>
        <p:spPr>
          <a:xfrm>
            <a:off x="1771648" y="341574"/>
            <a:ext cx="10015537" cy="32525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51109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endParaRPr lang="ja-JP" altLang="en-US" sz="28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5574592" y="547118"/>
            <a:ext cx="6055431"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検査場への誘導を円滑に行う</a:t>
            </a:r>
            <a:endParaRPr lang="en-US" altLang="ja-JP" sz="2400" b="1"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・白杖を使用できない場合は、預かる理</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由といつ返却するかを説明し、移動支</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援を行う</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・手荷物</a:t>
            </a:r>
            <a:r>
              <a:rPr lang="ja-JP" altLang="en-US" sz="2400" dirty="0">
                <a:latin typeface="メイリオ" panose="020B0604030504040204" pitchFamily="50" charset="-128"/>
                <a:ea typeface="メイリオ" panose="020B0604030504040204" pitchFamily="50" charset="-128"/>
              </a:rPr>
              <a:t>検査はカゴを直接手渡す、</a:t>
            </a:r>
            <a:r>
              <a:rPr lang="ja-JP" altLang="en-US" sz="2400" dirty="0" smtClean="0">
                <a:latin typeface="メイリオ" panose="020B0604030504040204" pitchFamily="50" charset="-128"/>
                <a:ea typeface="メイリオ" panose="020B0604030504040204" pitchFamily="50" charset="-128"/>
              </a:rPr>
              <a:t>位置</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を</a:t>
            </a:r>
            <a:r>
              <a:rPr lang="ja-JP" altLang="en-US" sz="2400" dirty="0">
                <a:latin typeface="メイリオ" panose="020B0604030504040204" pitchFamily="50" charset="-128"/>
                <a:ea typeface="メイリオ" panose="020B0604030504040204" pitchFamily="50" charset="-128"/>
              </a:rPr>
              <a:t>具体的に示すなど、十分に支援を</a:t>
            </a:r>
            <a:r>
              <a:rPr lang="ja-JP" altLang="en-US" sz="2400" dirty="0" smtClean="0">
                <a:latin typeface="メイリオ" panose="020B0604030504040204" pitchFamily="50" charset="-128"/>
                <a:ea typeface="メイリオ" panose="020B0604030504040204" pitchFamily="50" charset="-128"/>
              </a:rPr>
              <a:t>行</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う</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接触検査を行う場合は、配慮事項を確認</a:t>
            </a:r>
          </a:p>
        </p:txBody>
      </p:sp>
    </p:spTree>
    <p:extLst>
      <p:ext uri="{BB962C8B-B14F-4D97-AF65-F5344CB8AC3E}">
        <p14:creationId xmlns:p14="http://schemas.microsoft.com/office/powerpoint/2010/main" val="423339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71648" y="462058"/>
            <a:ext cx="10015537" cy="40324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78676" y="63158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5574592" y="564830"/>
            <a:ext cx="6055431"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情報案内時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・非常用設備や運航状況等は、丁寧に、</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具体的に説明</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ja-JP" altLang="ja-JP" sz="2400" dirty="0" smtClean="0">
                <a:latin typeface="メイリオ" panose="020B0604030504040204" pitchFamily="50" charset="-128"/>
                <a:ea typeface="メイリオ" panose="020B0604030504040204" pitchFamily="50" charset="-128"/>
              </a:rPr>
              <a:t>実物を触りながら具体的に情報を伝</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ja-JP" altLang="ja-JP" sz="2400" dirty="0" smtClean="0">
                <a:latin typeface="メイリオ" panose="020B0604030504040204" pitchFamily="50" charset="-128"/>
                <a:ea typeface="メイリオ" panose="020B0604030504040204" pitchFamily="50" charset="-128"/>
              </a:rPr>
              <a:t>える、個別に情報を伝える、点字版資</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ja-JP" altLang="ja-JP" sz="2400" dirty="0" smtClean="0">
                <a:latin typeface="メイリオ" panose="020B0604030504040204" pitchFamily="50" charset="-128"/>
                <a:ea typeface="メイリオ" panose="020B0604030504040204" pitchFamily="50" charset="-128"/>
              </a:rPr>
              <a:t>料を用いる</a:t>
            </a:r>
            <a:r>
              <a:rPr lang="ja-JP" altLang="en-US" sz="2400" dirty="0" smtClean="0">
                <a:latin typeface="メイリオ" panose="020B0604030504040204" pitchFamily="50" charset="-128"/>
                <a:ea typeface="メイリオ" panose="020B0604030504040204" pitchFamily="50" charset="-128"/>
              </a:rPr>
              <a:t>など）</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機内での移動やトイレ等の設備利用</a:t>
            </a:r>
          </a:p>
          <a:p>
            <a:r>
              <a:rPr lang="ja-JP" altLang="en-US" sz="2400" b="1"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2" name="正方形/長方形 11"/>
          <p:cNvSpPr/>
          <p:nvPr/>
        </p:nvSpPr>
        <p:spPr>
          <a:xfrm>
            <a:off x="1771649" y="4703232"/>
            <a:ext cx="10015537" cy="17143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878677" y="484789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p>
        </p:txBody>
      </p:sp>
      <p:sp>
        <p:nvSpPr>
          <p:cNvPr id="18" name="テキスト ボックス 17"/>
          <p:cNvSpPr txBox="1"/>
          <p:nvPr/>
        </p:nvSpPr>
        <p:spPr>
          <a:xfrm>
            <a:off x="5574592" y="4847891"/>
            <a:ext cx="6055431"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降機</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乗換情報提供時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ゆっくりと具体的に口頭で</a:t>
            </a:r>
            <a:r>
              <a:rPr lang="ja-JP" altLang="en-US" sz="2400" dirty="0" smtClean="0">
                <a:latin typeface="メイリオ" panose="020B0604030504040204" pitchFamily="50" charset="-128"/>
                <a:ea typeface="メイリオ" panose="020B0604030504040204" pitchFamily="50" charset="-128"/>
              </a:rPr>
              <a:t>伝える</a:t>
            </a:r>
          </a:p>
        </p:txBody>
      </p:sp>
    </p:spTree>
    <p:extLst>
      <p:ext uri="{BB962C8B-B14F-4D97-AF65-F5344CB8AC3E}">
        <p14:creationId xmlns:p14="http://schemas.microsoft.com/office/powerpoint/2010/main" val="126547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9" name="正方形/長方形 18"/>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78677" y="8069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21" name="テキスト ボックス 20"/>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380489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聴覚障害者・言語障害者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spid="_x0000_s2119" r:id="rId4" imgW="3656880" imgH="6018840" progId="">
                  <p:embed/>
                </p:oleObj>
              </mc:Choice>
              <mc:Fallback>
                <p:oleObj r:id="rId4" imgW="3656880" imgH="6018840" progId="">
                  <p:embed/>
                  <p:pic>
                    <p:nvPicPr>
                      <p:cNvPr id="0" name=""/>
                      <p:cNvPicPr/>
                      <p:nvPr/>
                    </p:nvPicPr>
                    <p:blipFill>
                      <a:blip r:embed="rId5"/>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421287"/>
            <a:ext cx="10015537" cy="21519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2" y="634195"/>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（聴導犬の使用等について）</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窓口、チェックイン機の利用</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・目的地、搭乗機、搭乗口、座席番号</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a:t>
            </a:r>
            <a:r>
              <a:rPr lang="ja-JP" altLang="en-US" sz="2400" dirty="0" smtClean="0">
                <a:latin typeface="メイリオ" panose="020B0604030504040204" pitchFamily="50" charset="-128"/>
                <a:ea typeface="メイリオ" panose="020B0604030504040204" pitchFamily="50" charset="-128"/>
              </a:rPr>
              <a:t>、筆談等で正確に</a:t>
            </a:r>
            <a:r>
              <a:rPr lang="ja-JP" altLang="en-US" sz="2400" dirty="0">
                <a:latin typeface="メイリオ" panose="020B0604030504040204" pitchFamily="50" charset="-128"/>
                <a:ea typeface="メイリオ" panose="020B0604030504040204" pitchFamily="50" charset="-128"/>
              </a:rPr>
              <a:t>確認</a:t>
            </a:r>
          </a:p>
        </p:txBody>
      </p:sp>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5422"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テキスト ボックス 15"/>
          <p:cNvSpPr txBox="1"/>
          <p:nvPr/>
        </p:nvSpPr>
        <p:spPr>
          <a:xfrm>
            <a:off x="1721515" y="634194"/>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endParaRPr lang="ja-JP" altLang="en-US" sz="2800" b="1"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1614488" y="2812441"/>
            <a:ext cx="10015537" cy="15344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3007698"/>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endParaRPr lang="ja-JP" altLang="en-US" sz="28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574594" y="2916275"/>
            <a:ext cx="6055431"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エレベーター利用時の支援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・緊急停止や呼び出しの際に応答がない</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場合には聞こえない可能性がある</a:t>
            </a:r>
          </a:p>
        </p:txBody>
      </p:sp>
      <p:sp>
        <p:nvSpPr>
          <p:cNvPr id="24" name="正方形/長方形 23"/>
          <p:cNvSpPr/>
          <p:nvPr/>
        </p:nvSpPr>
        <p:spPr>
          <a:xfrm>
            <a:off x="1614488" y="4586160"/>
            <a:ext cx="10015537" cy="20428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478141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a:t>
            </a:r>
            <a:r>
              <a:rPr lang="ja-JP" altLang="en-US" sz="2800" b="1" dirty="0">
                <a:latin typeface="メイリオ" panose="020B0604030504040204" pitchFamily="50" charset="-128"/>
                <a:ea typeface="メイリオ" panose="020B0604030504040204" pitchFamily="50" charset="-128"/>
              </a:rPr>
              <a:t>検査場</a:t>
            </a:r>
          </a:p>
        </p:txBody>
      </p:sp>
      <p:sp>
        <p:nvSpPr>
          <p:cNvPr id="26" name="テキスト ボックス 25"/>
          <p:cNvSpPr txBox="1"/>
          <p:nvPr/>
        </p:nvSpPr>
        <p:spPr>
          <a:xfrm>
            <a:off x="5574594" y="4689995"/>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円滑な検査の支援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・手順などの情報は書面で伝える</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・補聴器や人工内耳を装着している場合</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は、接触検査を行うなど必要に応じて</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柔軟な対応を</a:t>
            </a:r>
          </a:p>
        </p:txBody>
      </p:sp>
    </p:spTree>
    <p:extLst>
      <p:ext uri="{BB962C8B-B14F-4D97-AF65-F5344CB8AC3E}">
        <p14:creationId xmlns:p14="http://schemas.microsoft.com/office/powerpoint/2010/main" val="252860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spid="_x0000_s9287" r:id="rId5" imgW="3479040" imgH="5891760" progId="">
                  <p:embed/>
                </p:oleObj>
              </mc:Choice>
              <mc:Fallback>
                <p:oleObj r:id="rId5" imgW="3479040" imgH="5891760" progId="">
                  <p:embed/>
                  <p:pic>
                    <p:nvPicPr>
                      <p:cNvPr id="4" name="オブジェクト 3"/>
                      <p:cNvPicPr/>
                      <p:nvPr/>
                    </p:nvPicPr>
                    <p:blipFill>
                      <a:blip r:embed="rId6"/>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smtClean="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smtClean="0">
                <a:latin typeface="メイリオ" panose="020B0604030504040204" pitchFamily="50" charset="-128"/>
                <a:ea typeface="メイリオ" panose="020B0604030504040204" pitchFamily="50" charset="-128"/>
              </a:rPr>
              <a:t>接遇の基本を学ぶ</a:t>
            </a:r>
            <a:endParaRPr kumimoji="1" lang="ja-JP" altLang="en-US" sz="40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4228" y="1691628"/>
            <a:ext cx="2807645" cy="182185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52" y="2734314"/>
            <a:ext cx="1954213" cy="3001350"/>
          </a:xfrm>
          <a:prstGeom prst="rect">
            <a:avLst/>
          </a:prstGeom>
        </p:spPr>
      </p:pic>
      <p:pic>
        <p:nvPicPr>
          <p:cNvPr id="3" name="図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748" y="2729390"/>
            <a:ext cx="2124103" cy="3067297"/>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515034"/>
            <a:ext cx="10015537" cy="16392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2" y="72794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情報案内時</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・目的地</a:t>
            </a:r>
            <a:r>
              <a:rPr lang="ja-JP" altLang="en-US" sz="2400" dirty="0">
                <a:latin typeface="メイリオ" panose="020B0604030504040204" pitchFamily="50" charset="-128"/>
                <a:ea typeface="メイリオ" panose="020B0604030504040204" pitchFamily="50" charset="-128"/>
              </a:rPr>
              <a:t>、搭乗機、搭乗口、座席番号</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a:t>
            </a:r>
            <a:r>
              <a:rPr lang="ja-JP" altLang="en-US" sz="2400" dirty="0" smtClean="0">
                <a:latin typeface="メイリオ" panose="020B0604030504040204" pitchFamily="50" charset="-128"/>
                <a:ea typeface="メイリオ" panose="020B0604030504040204" pitchFamily="50" charset="-128"/>
              </a:rPr>
              <a:t>、筆談等で正確に</a:t>
            </a:r>
            <a:r>
              <a:rPr lang="ja-JP" altLang="en-US" sz="2400" dirty="0">
                <a:latin typeface="メイリオ" panose="020B0604030504040204" pitchFamily="50" charset="-128"/>
                <a:ea typeface="メイリオ" panose="020B0604030504040204" pitchFamily="50" charset="-128"/>
              </a:rPr>
              <a:t>確認</a:t>
            </a:r>
          </a:p>
        </p:txBody>
      </p:sp>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6419"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テキスト ボックス 15"/>
          <p:cNvSpPr txBox="1"/>
          <p:nvPr/>
        </p:nvSpPr>
        <p:spPr>
          <a:xfrm>
            <a:off x="1721515" y="72794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endParaRPr lang="ja-JP" altLang="en-US" sz="2800" b="1"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1614488" y="2450199"/>
            <a:ext cx="10015537" cy="21466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264545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574594" y="2554033"/>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情報案内時</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・非常用設備や運航</a:t>
            </a:r>
            <a:r>
              <a:rPr lang="ja-JP" altLang="en-US" sz="2400" dirty="0">
                <a:latin typeface="メイリオ" panose="020B0604030504040204" pitchFamily="50" charset="-128"/>
                <a:ea typeface="メイリオ" panose="020B0604030504040204" pitchFamily="50" charset="-128"/>
              </a:rPr>
              <a:t>状況等は、丁寧に</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具体的</a:t>
            </a:r>
            <a:r>
              <a:rPr lang="ja-JP" altLang="en-US" sz="2400" dirty="0">
                <a:latin typeface="メイリオ" panose="020B0604030504040204" pitchFamily="50" charset="-128"/>
                <a:ea typeface="メイリオ" panose="020B0604030504040204" pitchFamily="50" charset="-128"/>
              </a:rPr>
              <a:t>に説明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（図や写真を用いて</a:t>
            </a:r>
            <a:r>
              <a:rPr lang="ja-JP" altLang="ja-JP" sz="2400" dirty="0" smtClean="0">
                <a:latin typeface="メイリオ" panose="020B0604030504040204" pitchFamily="50" charset="-128"/>
                <a:ea typeface="メイリオ" panose="020B0604030504040204" pitchFamily="50" charset="-128"/>
              </a:rPr>
              <a:t>個別</a:t>
            </a:r>
            <a:r>
              <a:rPr lang="ja-JP" altLang="ja-JP" sz="2400" dirty="0">
                <a:latin typeface="メイリオ" panose="020B0604030504040204" pitchFamily="50" charset="-128"/>
                <a:ea typeface="メイリオ" panose="020B0604030504040204" pitchFamily="50" charset="-128"/>
              </a:rPr>
              <a:t>に情報を</a:t>
            </a:r>
            <a:r>
              <a:rPr lang="ja-JP" altLang="ja-JP" sz="2400" dirty="0" smtClean="0">
                <a:latin typeface="メイリオ" panose="020B0604030504040204" pitchFamily="50" charset="-128"/>
                <a:ea typeface="メイリオ" panose="020B0604030504040204" pitchFamily="50" charset="-128"/>
              </a:rPr>
              <a:t>伝え</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ja-JP" sz="2400" dirty="0" smtClean="0">
                <a:latin typeface="メイリオ" panose="020B0604030504040204" pitchFamily="50" charset="-128"/>
                <a:ea typeface="メイリオ" panose="020B0604030504040204" pitchFamily="50" charset="-128"/>
              </a:rPr>
              <a:t>る</a:t>
            </a:r>
            <a:r>
              <a:rPr lang="ja-JP" altLang="en-US" sz="2400" dirty="0" smtClean="0">
                <a:latin typeface="メイリオ" panose="020B0604030504040204" pitchFamily="50" charset="-128"/>
                <a:ea typeface="メイリオ" panose="020B0604030504040204" pitchFamily="50" charset="-128"/>
              </a:rPr>
              <a:t>など</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1614488" y="4896884"/>
            <a:ext cx="10015537" cy="17376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509214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endParaRPr lang="ja-JP" altLang="en-US" sz="28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574592" y="5064867"/>
            <a:ext cx="6055431"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降機</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乗換情報提供時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・ゆっくりと具体的に口頭で</a:t>
            </a:r>
            <a:r>
              <a:rPr lang="ja-JP" altLang="en-US" sz="2400" dirty="0" smtClean="0">
                <a:latin typeface="メイリオ" panose="020B0604030504040204" pitchFamily="50" charset="-128"/>
                <a:ea typeface="メイリオ" panose="020B0604030504040204" pitchFamily="50" charset="-128"/>
              </a:rPr>
              <a:t>伝える</a:t>
            </a:r>
          </a:p>
        </p:txBody>
      </p:sp>
    </p:spTree>
    <p:extLst>
      <p:ext uri="{BB962C8B-B14F-4D97-AF65-F5344CB8AC3E}">
        <p14:creationId xmlns:p14="http://schemas.microsoft.com/office/powerpoint/2010/main" val="280851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7439"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3" name="正方形/長方形 12"/>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78677" y="8069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9" name="テキスト ボックス 18"/>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315889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発達障害者・知的障害者・精神障害者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spid="_x0000_s26638"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smtClean="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518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961123"/>
            <a:ext cx="10015537" cy="44086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213144"/>
            <a:ext cx="1001553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48129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endParaRPr lang="ja-JP" altLang="en-US" sz="28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721515" y="2130645"/>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a:t>
            </a:r>
            <a:r>
              <a:rPr lang="ja-JP" altLang="en-US" sz="2800" b="1" dirty="0">
                <a:latin typeface="メイリオ" panose="020B0604030504040204" pitchFamily="50" charset="-128"/>
                <a:ea typeface="メイリオ" panose="020B0604030504040204" pitchFamily="50" charset="-128"/>
              </a:rPr>
              <a:t>での</a:t>
            </a:r>
            <a:r>
              <a:rPr lang="ja-JP" altLang="en-US" sz="2800" b="1" dirty="0" smtClean="0">
                <a:latin typeface="メイリオ" panose="020B0604030504040204" pitchFamily="50" charset="-128"/>
                <a:ea typeface="メイリオ" panose="020B0604030504040204" pitchFamily="50" charset="-128"/>
              </a:rPr>
              <a:t>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rPr>
              <a:t>移動</a:t>
            </a:r>
            <a:endParaRPr lang="ja-JP" altLang="en-US" sz="2800" b="1"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574592" y="48129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130645"/>
            <a:ext cx="5912556"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エレベーター利用の支援</a:t>
            </a:r>
          </a:p>
          <a:p>
            <a:r>
              <a:rPr lang="ja-JP" altLang="en-US" sz="2400" dirty="0">
                <a:latin typeface="メイリオ" panose="020B0604030504040204" pitchFamily="50" charset="-128"/>
                <a:ea typeface="メイリオ" panose="020B0604030504040204" pitchFamily="50" charset="-128"/>
              </a:rPr>
              <a:t>　・緊急停止や呼び出しボタンでうまく</a:t>
            </a:r>
          </a:p>
          <a:p>
            <a:r>
              <a:rPr lang="ja-JP" altLang="en-US" sz="2400" dirty="0">
                <a:latin typeface="メイリオ" panose="020B0604030504040204" pitchFamily="50" charset="-128"/>
                <a:ea typeface="メイリオ" panose="020B0604030504040204" pitchFamily="50" charset="-128"/>
              </a:rPr>
              <a:t>　　コミュニケーションができない場合</a:t>
            </a:r>
          </a:p>
          <a:p>
            <a:r>
              <a:rPr lang="ja-JP" altLang="en-US" sz="2400" dirty="0">
                <a:latin typeface="メイリオ" panose="020B0604030504040204" pitchFamily="50" charset="-128"/>
                <a:ea typeface="メイリオ" panose="020B0604030504040204" pitchFamily="50" charset="-128"/>
              </a:rPr>
              <a:t>　　には、ゆっくりやさしく声をかける</a:t>
            </a:r>
          </a:p>
          <a:p>
            <a:r>
              <a:rPr lang="ja-JP" altLang="en-US" sz="2400" dirty="0">
                <a:latin typeface="メイリオ" panose="020B0604030504040204" pitchFamily="50" charset="-128"/>
                <a:ea typeface="メイリオ" panose="020B0604030504040204" pitchFamily="50" charset="-128"/>
              </a:rPr>
              <a:t>　・具体的に、繰り返し説明</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移動</a:t>
            </a:r>
            <a:r>
              <a:rPr lang="ja-JP" altLang="en-US" sz="2400" b="1" dirty="0">
                <a:latin typeface="メイリオ" panose="020B0604030504040204" pitchFamily="50" charset="-128"/>
                <a:ea typeface="メイリオ" panose="020B0604030504040204" pitchFamily="50" charset="-128"/>
              </a:rPr>
              <a:t>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・困って</a:t>
            </a:r>
            <a:r>
              <a:rPr lang="ja-JP" altLang="en-US" sz="2400" dirty="0">
                <a:latin typeface="メイリオ" panose="020B0604030504040204" pitchFamily="50" charset="-128"/>
                <a:ea typeface="メイリオ" panose="020B0604030504040204" pitchFamily="50" charset="-128"/>
              </a:rPr>
              <a:t>いる様子を</a:t>
            </a:r>
            <a:r>
              <a:rPr lang="ja-JP" altLang="en-US" sz="2400" dirty="0" smtClean="0">
                <a:latin typeface="メイリオ" panose="020B0604030504040204" pitchFamily="50" charset="-128"/>
                <a:ea typeface="メイリオ" panose="020B0604030504040204" pitchFamily="50" charset="-128"/>
              </a:rPr>
              <a:t>見かけた</a:t>
            </a:r>
            <a:r>
              <a:rPr lang="ja-JP" altLang="en-US" sz="2400" dirty="0">
                <a:latin typeface="メイリオ" panose="020B0604030504040204" pitchFamily="50" charset="-128"/>
                <a:ea typeface="メイリオ" panose="020B0604030504040204" pitchFamily="50" charset="-128"/>
              </a:rPr>
              <a:t>場合、</a:t>
            </a:r>
            <a:r>
              <a:rPr lang="ja-JP" altLang="en-US" sz="2400" dirty="0" smtClean="0">
                <a:latin typeface="メイリオ" panose="020B0604030504040204" pitchFamily="50" charset="-128"/>
                <a:ea typeface="メイリオ" panose="020B0604030504040204" pitchFamily="50" charset="-128"/>
              </a:rPr>
              <a:t>支</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援</a:t>
            </a:r>
            <a:r>
              <a:rPr lang="ja-JP" altLang="en-US" sz="2400" dirty="0">
                <a:latin typeface="メイリオ" panose="020B0604030504040204" pitchFamily="50" charset="-128"/>
                <a:ea typeface="メイリオ" panose="020B0604030504040204" pitchFamily="50" charset="-128"/>
              </a:rPr>
              <a:t>の要否を確認</a:t>
            </a:r>
          </a:p>
          <a:p>
            <a:r>
              <a:rPr lang="ja-JP" altLang="en-US" sz="2400" dirty="0">
                <a:latin typeface="メイリオ" panose="020B0604030504040204" pitchFamily="50" charset="-128"/>
                <a:ea typeface="メイリオ" panose="020B0604030504040204" pitchFamily="50" charset="-128"/>
              </a:rPr>
              <a:t>　・具体的に「●</a:t>
            </a:r>
            <a:r>
              <a:rPr lang="ja-JP" altLang="en-US" sz="2400" dirty="0" smtClean="0">
                <a:latin typeface="メイリオ" panose="020B0604030504040204" pitchFamily="50" charset="-128"/>
                <a:ea typeface="メイリオ" panose="020B0604030504040204" pitchFamily="50" charset="-128"/>
              </a:rPr>
              <a:t>●空港行きの飛行機に</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乗るのです</a:t>
            </a:r>
            <a:r>
              <a:rPr lang="ja-JP" altLang="en-US" sz="2400" dirty="0">
                <a:latin typeface="メイリオ" panose="020B0604030504040204" pitchFamily="50" charset="-128"/>
                <a:ea typeface="メイリオ" panose="020B0604030504040204" pitchFamily="50" charset="-128"/>
              </a:rPr>
              <a:t>か？」などゆっくり、</a:t>
            </a:r>
            <a:r>
              <a:rPr lang="ja-JP" altLang="en-US" sz="2400" dirty="0" smtClean="0">
                <a:latin typeface="メイリオ" panose="020B0604030504040204" pitchFamily="50" charset="-128"/>
                <a:ea typeface="メイリオ" panose="020B0604030504040204" pitchFamily="50" charset="-128"/>
              </a:rPr>
              <a:t>や</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さ</a:t>
            </a:r>
            <a:r>
              <a:rPr lang="ja-JP" altLang="en-US" sz="2400" dirty="0" smtClean="0">
                <a:latin typeface="メイリオ" panose="020B0604030504040204" pitchFamily="50" charset="-128"/>
                <a:ea typeface="メイリオ" panose="020B0604030504040204" pitchFamily="50" charset="-128"/>
              </a:rPr>
              <a:t>し</a:t>
            </a:r>
            <a:r>
              <a:rPr lang="ja-JP" altLang="en-US" sz="2400" dirty="0">
                <a:latin typeface="メイリオ" panose="020B0604030504040204" pitchFamily="50" charset="-128"/>
                <a:ea typeface="メイリオ" panose="020B0604030504040204" pitchFamily="50" charset="-128"/>
              </a:rPr>
              <a:t>く</a:t>
            </a:r>
            <a:r>
              <a:rPr lang="ja-JP" altLang="en-US" sz="2400" dirty="0" smtClean="0">
                <a:latin typeface="メイリオ" panose="020B0604030504040204" pitchFamily="50" charset="-128"/>
                <a:ea typeface="メイリオ" panose="020B0604030504040204" pitchFamily="50" charset="-128"/>
              </a:rPr>
              <a:t>声をかける</a:t>
            </a:r>
            <a:endParaRPr lang="ja-JP" altLang="en-US" sz="2400" dirty="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1330"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380477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724586"/>
            <a:ext cx="10015537" cy="1972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921776"/>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a:t>
            </a:r>
            <a:r>
              <a:rPr lang="ja-JP" altLang="en-US" sz="2800" b="1" dirty="0">
                <a:latin typeface="メイリオ" panose="020B0604030504040204" pitchFamily="50" charset="-128"/>
                <a:ea typeface="メイリオ" panose="020B0604030504040204" pitchFamily="50" charset="-128"/>
              </a:rPr>
              <a:t>での</a:t>
            </a:r>
            <a:r>
              <a:rPr lang="ja-JP" altLang="en-US" sz="2800" b="1" dirty="0" smtClean="0">
                <a:latin typeface="メイリオ" panose="020B0604030504040204" pitchFamily="50" charset="-128"/>
                <a:ea typeface="メイリオ" panose="020B0604030504040204" pitchFamily="50" charset="-128"/>
              </a:rPr>
              <a:t>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r>
              <a:rPr lang="ja-JP" altLang="en-US" sz="2800" dirty="0" smtClean="0">
                <a:latin typeface="メイリオ" panose="020B0604030504040204" pitchFamily="50" charset="-128"/>
                <a:ea typeface="メイリオ" panose="020B0604030504040204" pitchFamily="50" charset="-128"/>
              </a:rPr>
              <a:t>（つづき）</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8462"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9" name="テキスト ボックス 8"/>
          <p:cNvSpPr txBox="1"/>
          <p:nvPr/>
        </p:nvSpPr>
        <p:spPr>
          <a:xfrm>
            <a:off x="5574592" y="915244"/>
            <a:ext cx="5912557"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トイレなど設備利用の支援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・位置案内等が理解しにくい様子の場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合、図やピクトグラムでわかりや</a:t>
            </a:r>
            <a:r>
              <a:rPr lang="ja-JP" altLang="en-US" sz="2400" dirty="0" err="1" smtClean="0">
                <a:latin typeface="メイリオ" panose="020B0604030504040204" pitchFamily="50" charset="-128"/>
                <a:ea typeface="メイリオ" panose="020B0604030504040204" pitchFamily="50" charset="-128"/>
              </a:rPr>
              <a:t>す</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く、具体的に</a:t>
            </a:r>
          </a:p>
        </p:txBody>
      </p:sp>
      <p:sp>
        <p:nvSpPr>
          <p:cNvPr id="14" name="正方形/長方形 13"/>
          <p:cNvSpPr/>
          <p:nvPr/>
        </p:nvSpPr>
        <p:spPr>
          <a:xfrm>
            <a:off x="1614488" y="2887363"/>
            <a:ext cx="10015537" cy="32376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3084553"/>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endParaRPr lang="ja-JP" altLang="en-US" sz="28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574592" y="3078021"/>
            <a:ext cx="6055433"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待っているとき</a:t>
            </a:r>
            <a:endParaRPr lang="ja-JP" altLang="en-US"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支援の要否を確認し、具体的かつ落ち</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着いていただく支援を</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検査の支援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・手順について理解が難しい様子が見</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ら</a:t>
            </a:r>
            <a:r>
              <a:rPr lang="ja-JP" altLang="en-US" sz="2400" dirty="0" err="1" smtClean="0">
                <a:latin typeface="メイリオ" panose="020B0604030504040204" pitchFamily="50" charset="-128"/>
                <a:ea typeface="メイリオ" panose="020B0604030504040204" pitchFamily="50" charset="-128"/>
              </a:rPr>
              <a:t>れた</a:t>
            </a:r>
            <a:r>
              <a:rPr lang="ja-JP" altLang="en-US" sz="2400" dirty="0" smtClean="0">
                <a:latin typeface="メイリオ" panose="020B0604030504040204" pitchFamily="50" charset="-128"/>
                <a:ea typeface="メイリオ" panose="020B0604030504040204" pitchFamily="50" charset="-128"/>
              </a:rPr>
              <a:t>場合は、ゆっくり、はっきり、</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具体的に対応し、理解を確認</a:t>
            </a: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709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4322" y="186278"/>
            <a:ext cx="10973680" cy="2513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09616" y="39180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endParaRPr lang="ja-JP" altLang="en-US" sz="2800" dirty="0" smtClean="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323110855"/>
              </p:ext>
            </p:extLst>
          </p:nvPr>
        </p:nvGraphicFramePr>
        <p:xfrm>
          <a:off x="218860" y="564837"/>
          <a:ext cx="855462" cy="1995484"/>
        </p:xfrm>
        <a:graphic>
          <a:graphicData uri="http://schemas.openxmlformats.org/presentationml/2006/ole">
            <mc:AlternateContent xmlns:mc="http://schemas.openxmlformats.org/markup-compatibility/2006">
              <mc:Choice xmlns:v="urn:schemas-microsoft-com:vml" Requires="v">
                <p:oleObj spid="_x0000_s19488"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7"/>
                        <a:ext cx="855462" cy="1995484"/>
                      </a:xfrm>
                      <a:prstGeom prst="rect">
                        <a:avLst/>
                      </a:prstGeom>
                    </p:spPr>
                  </p:pic>
                </p:oleObj>
              </mc:Fallback>
            </mc:AlternateContent>
          </a:graphicData>
        </a:graphic>
      </p:graphicFrame>
      <p:sp>
        <p:nvSpPr>
          <p:cNvPr id="14" name="正方形/長方形 13"/>
          <p:cNvSpPr/>
          <p:nvPr/>
        </p:nvSpPr>
        <p:spPr>
          <a:xfrm>
            <a:off x="1074322" y="2905663"/>
            <a:ext cx="10973680" cy="35954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309616" y="3084775"/>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221480" y="3084775"/>
            <a:ext cx="7970519"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具体的かつ落ち着いていただく支援を</a:t>
            </a:r>
            <a:endParaRPr lang="ja-JP" altLang="en-US"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ウロウロする、大声を上げる、</a:t>
            </a:r>
            <a:r>
              <a:rPr lang="ja-JP" altLang="en-US" sz="2400" dirty="0" smtClean="0">
                <a:latin typeface="メイリオ" panose="020B0604030504040204" pitchFamily="50" charset="-128"/>
                <a:ea typeface="メイリオ" panose="020B0604030504040204" pitchFamily="50" charset="-128"/>
              </a:rPr>
              <a:t>パニックとなって</a:t>
            </a:r>
            <a:r>
              <a:rPr lang="ja-JP" altLang="en-US" sz="2400" dirty="0" err="1" smtClean="0">
                <a:latin typeface="メイリオ" panose="020B0604030504040204" pitchFamily="50" charset="-128"/>
                <a:ea typeface="メイリオ" panose="020B0604030504040204" pitchFamily="50" charset="-128"/>
              </a:rPr>
              <a:t>い</a:t>
            </a:r>
            <a:endParaRPr lang="ja-JP" altLang="en-US"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る</a:t>
            </a:r>
            <a:r>
              <a:rPr lang="ja-JP" altLang="en-US" sz="2400" dirty="0">
                <a:latin typeface="メイリオ" panose="020B0604030504040204" pitchFamily="50" charset="-128"/>
                <a:ea typeface="メイリオ" panose="020B0604030504040204" pitchFamily="50" charset="-128"/>
              </a:rPr>
              <a:t>様子の場合にはゆっくり</a:t>
            </a:r>
            <a:r>
              <a:rPr lang="ja-JP" altLang="en-US" sz="2400" dirty="0" smtClean="0">
                <a:latin typeface="メイリオ" panose="020B0604030504040204" pitchFamily="50" charset="-128"/>
                <a:ea typeface="メイリオ" panose="020B0604030504040204" pitchFamily="50" charset="-128"/>
              </a:rPr>
              <a:t>、やさしく声</a:t>
            </a:r>
            <a:r>
              <a:rPr lang="ja-JP" altLang="en-US" sz="2400" dirty="0">
                <a:latin typeface="メイリオ" panose="020B0604030504040204" pitchFamily="50" charset="-128"/>
                <a:ea typeface="メイリオ" panose="020B0604030504040204" pitchFamily="50" charset="-128"/>
              </a:rPr>
              <a:t>をかけ、</a:t>
            </a:r>
            <a:r>
              <a:rPr lang="ja-JP" altLang="en-US" sz="2400" dirty="0" smtClean="0">
                <a:latin typeface="メイリオ" panose="020B0604030504040204" pitchFamily="50" charset="-128"/>
                <a:ea typeface="メイリオ" panose="020B0604030504040204" pitchFamily="50" charset="-128"/>
              </a:rPr>
              <a:t>落</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ち</a:t>
            </a:r>
            <a:r>
              <a:rPr lang="ja-JP" altLang="en-US" sz="2400" dirty="0">
                <a:latin typeface="メイリオ" panose="020B0604030504040204" pitchFamily="50" charset="-128"/>
                <a:ea typeface="メイリオ" panose="020B0604030504040204" pitchFamily="50" charset="-128"/>
              </a:rPr>
              <a:t>着かせること</a:t>
            </a:r>
            <a:r>
              <a:rPr lang="ja-JP" altLang="en-US" sz="2400" dirty="0" smtClean="0">
                <a:latin typeface="メイリオ" panose="020B0604030504040204" pitchFamily="50" charset="-128"/>
                <a:ea typeface="メイリオ" panose="020B0604030504040204" pitchFamily="50" charset="-128"/>
              </a:rPr>
              <a:t>が重要</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・他のお客様とのトラブル時には、周囲</a:t>
            </a:r>
            <a:r>
              <a:rPr lang="ja-JP" altLang="en-US" sz="2400" dirty="0" smtClean="0">
                <a:latin typeface="メイリオ" panose="020B0604030504040204" pitchFamily="50" charset="-128"/>
                <a:ea typeface="メイリオ" panose="020B0604030504040204" pitchFamily="50" charset="-128"/>
              </a:rPr>
              <a:t>の方に理解を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求め</a:t>
            </a:r>
            <a:r>
              <a:rPr lang="ja-JP" altLang="en-US" sz="2400" dirty="0">
                <a:latin typeface="メイリオ" panose="020B0604030504040204" pitchFamily="50" charset="-128"/>
                <a:ea typeface="メイリオ" panose="020B0604030504040204" pitchFamily="50" charset="-128"/>
              </a:rPr>
              <a:t>、声かけをする</a:t>
            </a:r>
          </a:p>
          <a:p>
            <a:r>
              <a:rPr lang="ja-JP" altLang="en-US" sz="2400" dirty="0">
                <a:latin typeface="メイリオ" panose="020B0604030504040204" pitchFamily="50" charset="-128"/>
                <a:ea typeface="メイリオ" panose="020B0604030504040204" pitchFamily="50" charset="-128"/>
              </a:rPr>
              <a:t>　・緊急時などの避難誘導ではゆっくり</a:t>
            </a:r>
            <a:r>
              <a:rPr lang="ja-JP" altLang="en-US" sz="2400" dirty="0" smtClean="0">
                <a:latin typeface="メイリオ" panose="020B0604030504040204" pitchFamily="50" charset="-128"/>
                <a:ea typeface="メイリオ" panose="020B0604030504040204" pitchFamily="50" charset="-128"/>
              </a:rPr>
              <a:t>やさしく話し、</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パニック</a:t>
            </a:r>
            <a:r>
              <a:rPr lang="ja-JP" altLang="en-US" sz="2400" dirty="0">
                <a:latin typeface="メイリオ" panose="020B0604030504040204" pitchFamily="50" charset="-128"/>
                <a:ea typeface="メイリオ" panose="020B0604030504040204" pitchFamily="50" charset="-128"/>
              </a:rPr>
              <a:t>にならないよう</a:t>
            </a:r>
            <a:r>
              <a:rPr lang="ja-JP" altLang="en-US" sz="2400" dirty="0" smtClean="0">
                <a:latin typeface="メイリオ" panose="020B0604030504040204" pitchFamily="50" charset="-128"/>
                <a:ea typeface="メイリオ" panose="020B0604030504040204" pitchFamily="50" charset="-128"/>
              </a:rPr>
              <a:t>配慮する</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・必要以上に注目を集めない</a:t>
            </a:r>
          </a:p>
        </p:txBody>
      </p:sp>
      <p:sp>
        <p:nvSpPr>
          <p:cNvPr id="11" name="テキスト ボックス 10"/>
          <p:cNvSpPr txBox="1"/>
          <p:nvPr/>
        </p:nvSpPr>
        <p:spPr>
          <a:xfrm>
            <a:off x="4234924" y="391809"/>
            <a:ext cx="783208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情報案内時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a:t>
            </a:r>
            <a:r>
              <a:rPr lang="ja-JP" altLang="en-US" sz="2400" dirty="0" smtClean="0">
                <a:latin typeface="メイリオ" panose="020B0604030504040204" pitchFamily="50" charset="-128"/>
                <a:ea typeface="メイリオ" panose="020B0604030504040204" pitchFamily="50" charset="-128"/>
              </a:rPr>
              <a:t>はっきり、具体的</a:t>
            </a:r>
            <a:r>
              <a:rPr lang="ja-JP" altLang="en-US" sz="2400" dirty="0">
                <a:latin typeface="メイリオ" panose="020B0604030504040204" pitchFamily="50" charset="-128"/>
                <a:ea typeface="メイリオ" panose="020B0604030504040204" pitchFamily="50" charset="-128"/>
              </a:rPr>
              <a:t>に対応し</a:t>
            </a:r>
            <a:r>
              <a:rPr lang="ja-JP" altLang="en-US" sz="2400" dirty="0" smtClean="0">
                <a:latin typeface="メイリオ" panose="020B0604030504040204" pitchFamily="50" charset="-128"/>
                <a:ea typeface="メイリオ" panose="020B0604030504040204" pitchFamily="50" charset="-128"/>
              </a:rPr>
              <a:t>、理解を確認</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・必要に応じてｺﾐｭﾆｹｰｼｮﾝ支援ボードを活用</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・支援が必要な様子を見かけた場合は</a:t>
            </a:r>
            <a:r>
              <a:rPr lang="ja-JP" altLang="en-US" sz="2400" dirty="0" smtClean="0">
                <a:latin typeface="メイリオ" panose="020B0604030504040204" pitchFamily="50" charset="-128"/>
                <a:ea typeface="メイリオ" panose="020B0604030504040204" pitchFamily="50" charset="-128"/>
              </a:rPr>
              <a:t>、支援の要否を</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確認</a:t>
            </a:r>
            <a:r>
              <a:rPr lang="ja-JP" altLang="en-US" sz="2400" dirty="0">
                <a:latin typeface="メイリオ" panose="020B0604030504040204" pitchFamily="50" charset="-128"/>
                <a:ea typeface="メイリオ" panose="020B0604030504040204" pitchFamily="50" charset="-128"/>
              </a:rPr>
              <a:t>し、具体的かつ</a:t>
            </a:r>
            <a:r>
              <a:rPr lang="ja-JP" altLang="en-US" sz="2400" dirty="0" smtClean="0">
                <a:latin typeface="メイリオ" panose="020B0604030504040204" pitchFamily="50" charset="-128"/>
                <a:ea typeface="メイリオ" panose="020B0604030504040204" pitchFamily="50" charset="-128"/>
              </a:rPr>
              <a:t>落ち着いていただく</a:t>
            </a:r>
            <a:r>
              <a:rPr lang="ja-JP" altLang="en-US" sz="2400" dirty="0">
                <a:latin typeface="メイリオ" panose="020B0604030504040204" pitchFamily="50" charset="-128"/>
                <a:ea typeface="メイリオ" panose="020B0604030504040204" pitchFamily="50" charset="-128"/>
              </a:rPr>
              <a:t>支援を</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867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20510"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14" name="正方形/長方形 13"/>
          <p:cNvSpPr/>
          <p:nvPr/>
        </p:nvSpPr>
        <p:spPr>
          <a:xfrm>
            <a:off x="1614488" y="405580"/>
            <a:ext cx="10015537" cy="1766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60277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r>
              <a:rPr lang="ja-JP" altLang="en-US" sz="2800" dirty="0" smtClean="0">
                <a:latin typeface="メイリオ" panose="020B0604030504040204" pitchFamily="50" charset="-128"/>
                <a:ea typeface="メイリオ" panose="020B0604030504040204" pitchFamily="50" charset="-128"/>
              </a:rPr>
              <a:t>（つづき）</a:t>
            </a:r>
          </a:p>
        </p:txBody>
      </p:sp>
      <p:sp>
        <p:nvSpPr>
          <p:cNvPr id="17" name="テキスト ボックス 16"/>
          <p:cNvSpPr txBox="1"/>
          <p:nvPr/>
        </p:nvSpPr>
        <p:spPr>
          <a:xfrm>
            <a:off x="5574592" y="602770"/>
            <a:ext cx="61624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着席・機内の移動・トイレ等設備の利用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支援の要否を確認し、具体的かつ落ち</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着いていただく支援を</a:t>
            </a:r>
            <a:endParaRPr lang="en-US" altLang="ja-JP" sz="24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614488" y="2369620"/>
            <a:ext cx="10015537" cy="36218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21515" y="256681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endParaRPr lang="ja-JP" altLang="en-US" sz="2800"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2" y="2575151"/>
            <a:ext cx="6055431"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降機</a:t>
            </a:r>
            <a:endParaRPr lang="en-US" altLang="ja-JP"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支援の要否を確認し、具体的</a:t>
            </a:r>
            <a:r>
              <a:rPr lang="ja-JP" altLang="en-US" sz="2400" dirty="0">
                <a:latin typeface="メイリオ" panose="020B0604030504040204" pitchFamily="50" charset="-128"/>
                <a:ea typeface="メイリオ" panose="020B0604030504040204" pitchFamily="50" charset="-128"/>
              </a:rPr>
              <a:t>かつ</a:t>
            </a:r>
            <a:r>
              <a:rPr lang="ja-JP" altLang="en-US" sz="2400" dirty="0" smtClean="0">
                <a:latin typeface="メイリオ" panose="020B0604030504040204" pitchFamily="50" charset="-128"/>
                <a:ea typeface="メイリオ" panose="020B0604030504040204" pitchFamily="50" charset="-128"/>
              </a:rPr>
              <a:t>落ち</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着いて</a:t>
            </a:r>
            <a:r>
              <a:rPr lang="ja-JP" altLang="en-US" sz="2400" dirty="0">
                <a:latin typeface="メイリオ" panose="020B0604030504040204" pitchFamily="50" charset="-128"/>
                <a:ea typeface="メイリオ" panose="020B0604030504040204" pitchFamily="50" charset="-128"/>
              </a:rPr>
              <a:t>いただく</a:t>
            </a:r>
            <a:r>
              <a:rPr lang="ja-JP" altLang="en-US" sz="2400" dirty="0" smtClean="0">
                <a:latin typeface="メイリオ" panose="020B0604030504040204" pitchFamily="50" charset="-128"/>
                <a:ea typeface="メイリオ" panose="020B0604030504040204" pitchFamily="50" charset="-128"/>
              </a:rPr>
              <a:t>支援を</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情報案内時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・ゆっくり、はっきり、具体的に対応し</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理解</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確認</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・必要に応じてコミュニケーションボー</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ドを活用</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809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21532"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10" name="正方形/長方形 9"/>
          <p:cNvSpPr/>
          <p:nvPr/>
        </p:nvSpPr>
        <p:spPr>
          <a:xfrm>
            <a:off x="1771649" y="70783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78677" y="8069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8" name="テキスト ボックス 17"/>
          <p:cNvSpPr txBox="1"/>
          <p:nvPr/>
        </p:nvSpPr>
        <p:spPr>
          <a:xfrm>
            <a:off x="5574592" y="8526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368609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内部障害者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spid="_x0000_s6211" r:id="rId4" imgW="2895120" imgH="5142600" progId="">
                  <p:embed/>
                </p:oleObj>
              </mc:Choice>
              <mc:Fallback>
                <p:oleObj r:id="rId4" imgW="2895120" imgH="5142600" progId="">
                  <p:embed/>
                  <p:pic>
                    <p:nvPicPr>
                      <p:cNvPr id="0" name=""/>
                      <p:cNvPicPr/>
                      <p:nvPr/>
                    </p:nvPicPr>
                    <p:blipFill>
                      <a:blip r:embed="rId5"/>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3960253"/>
            <a:ext cx="10015537" cy="24778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501880"/>
            <a:ext cx="10015537" cy="32917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75678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endParaRPr lang="ja-JP" altLang="en-US" sz="28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721515" y="4129776"/>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756788"/>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a:p>
            <a:r>
              <a:rPr lang="ja-JP" altLang="en-US" sz="2400" dirty="0">
                <a:latin typeface="メイリオ" panose="020B0604030504040204" pitchFamily="50" charset="-128"/>
                <a:ea typeface="メイリオ" panose="020B0604030504040204" pitchFamily="50" charset="-128"/>
              </a:rPr>
              <a:t>　・薬</a:t>
            </a:r>
            <a:r>
              <a:rPr lang="ja-JP" altLang="en-US" sz="2400" dirty="0" smtClean="0">
                <a:latin typeface="メイリオ" panose="020B0604030504040204" pitchFamily="50" charset="-128"/>
                <a:ea typeface="メイリオ" panose="020B0604030504040204" pitchFamily="50" charset="-128"/>
              </a:rPr>
              <a:t>や自己注射を機内に持参する場合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には、保安検査をスムーズに受ける</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ため、処方箋や診断書の持参を勧め</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a:t>
            </a:r>
            <a:r>
              <a:rPr lang="ja-JP" altLang="en-US" sz="2400" b="1" dirty="0" smtClean="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が必要かを</a:t>
            </a:r>
            <a:r>
              <a:rPr lang="ja-JP" altLang="en-US" sz="2400" dirty="0" smtClean="0">
                <a:latin typeface="メイリオ" panose="020B0604030504040204" pitchFamily="50" charset="-128"/>
                <a:ea typeface="メイリオ" panose="020B0604030504040204" pitchFamily="50" charset="-128"/>
              </a:rPr>
              <a:t>確認</a:t>
            </a:r>
            <a:endParaRPr lang="ja-JP" altLang="en-US"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・どの</a:t>
            </a:r>
            <a:r>
              <a:rPr lang="ja-JP" altLang="en-US" sz="2400" dirty="0">
                <a:latin typeface="メイリオ" panose="020B0604030504040204" pitchFamily="50" charset="-128"/>
                <a:ea typeface="メイリオ" panose="020B0604030504040204" pitchFamily="50" charset="-128"/>
              </a:rPr>
              <a:t>ような支援が必要かを聞く</a:t>
            </a:r>
          </a:p>
        </p:txBody>
      </p:sp>
      <p:sp>
        <p:nvSpPr>
          <p:cNvPr id="13" name="テキスト ボックス 12"/>
          <p:cNvSpPr txBox="1"/>
          <p:nvPr/>
        </p:nvSpPr>
        <p:spPr>
          <a:xfrm>
            <a:off x="5574593" y="4129776"/>
            <a:ext cx="5912556"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具合が悪い等の申し出があった場合、</a:t>
            </a:r>
          </a:p>
          <a:p>
            <a:r>
              <a:rPr lang="ja-JP" altLang="en-US" sz="2400" dirty="0" smtClean="0">
                <a:latin typeface="メイリオ" panose="020B0604030504040204" pitchFamily="50" charset="-128"/>
                <a:ea typeface="メイリオ" panose="020B0604030504040204" pitchFamily="50" charset="-128"/>
              </a:rPr>
              <a:t>・支援が必要かを確認</a:t>
            </a:r>
          </a:p>
          <a:p>
            <a:r>
              <a:rPr lang="ja-JP" altLang="en-US" sz="2400" dirty="0" smtClean="0">
                <a:latin typeface="メイリオ" panose="020B0604030504040204" pitchFamily="50" charset="-128"/>
                <a:ea typeface="メイリオ" panose="020B0604030504040204" pitchFamily="50" charset="-128"/>
              </a:rPr>
              <a:t>・どのような支援が必要かを聞く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r>
              <a:rPr lang="ja-JP" altLang="en-US" sz="2400" dirty="0">
                <a:latin typeface="メイリオ" panose="020B0604030504040204" pitchFamily="50" charset="-128"/>
                <a:ea typeface="メイリオ" panose="020B0604030504040204" pitchFamily="50" charset="-128"/>
              </a:rPr>
              <a:t>　・オストメイト等の多機能トイレが</a:t>
            </a:r>
            <a:r>
              <a:rPr lang="ja-JP" altLang="en-US" sz="2400" dirty="0" err="1">
                <a:latin typeface="メイリオ" panose="020B0604030504040204" pitchFamily="50" charset="-128"/>
                <a:ea typeface="メイリオ" panose="020B0604030504040204" pitchFamily="50" charset="-128"/>
              </a:rPr>
              <a:t>な</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い</a:t>
            </a:r>
            <a:r>
              <a:rPr lang="ja-JP" altLang="en-US" sz="2400" dirty="0">
                <a:latin typeface="メイリオ" panose="020B0604030504040204" pitchFamily="50" charset="-128"/>
                <a:ea typeface="メイリオ" panose="020B0604030504040204" pitchFamily="50" charset="-128"/>
              </a:rPr>
              <a:t>場合には、近隣のトイレを</a:t>
            </a:r>
            <a:r>
              <a:rPr lang="ja-JP" altLang="en-US" sz="2400" dirty="0" smtClean="0">
                <a:latin typeface="メイリオ" panose="020B0604030504040204" pitchFamily="50" charset="-128"/>
                <a:ea typeface="メイリオ" panose="020B0604030504040204" pitchFamily="50" charset="-128"/>
              </a:rPr>
              <a:t>案内</a:t>
            </a:r>
            <a:endParaRPr lang="en-US" altLang="ja-JP" sz="2400" dirty="0" smtClean="0">
              <a:latin typeface="メイリオ" panose="020B0604030504040204" pitchFamily="50" charset="-128"/>
              <a:ea typeface="メイリオ" panose="020B0604030504040204" pitchFamily="50" charset="-128"/>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3380"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143702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22555" r:id="rId4" imgW="2895120" imgH="5142600" progId="">
                  <p:embed/>
                </p:oleObj>
              </mc:Choice>
              <mc:Fallback>
                <p:oleObj r:id="rId4" imgW="2895120" imgH="5142600" progId="">
                  <p:embed/>
                  <p:pic>
                    <p:nvPicPr>
                      <p:cNvPr id="16" name="オブジェクト 15"/>
                      <p:cNvPicPr/>
                      <p:nvPr/>
                    </p:nvPicPr>
                    <p:blipFill>
                      <a:blip r:embed="rId5"/>
                      <a:stretch>
                        <a:fillRect/>
                      </a:stretch>
                    </p:blipFill>
                    <p:spPr>
                      <a:xfrm>
                        <a:off x="163041" y="501880"/>
                        <a:ext cx="1308570" cy="2323716"/>
                      </a:xfrm>
                      <a:prstGeom prst="rect">
                        <a:avLst/>
                      </a:prstGeom>
                    </p:spPr>
                  </p:pic>
                </p:oleObj>
              </mc:Fallback>
            </mc:AlternateContent>
          </a:graphicData>
        </a:graphic>
      </p:graphicFrame>
      <p:sp>
        <p:nvSpPr>
          <p:cNvPr id="9" name="正方形/長方形 8"/>
          <p:cNvSpPr/>
          <p:nvPr/>
        </p:nvSpPr>
        <p:spPr>
          <a:xfrm>
            <a:off x="1614488" y="323176"/>
            <a:ext cx="10015537" cy="24989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21515" y="52036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endParaRPr lang="ja-JP" altLang="en-US" sz="280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13834"/>
            <a:ext cx="6055433"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円滑な検査の支援</a:t>
            </a:r>
            <a:endParaRPr lang="ja-JP" altLang="en-US" sz="2400" b="1"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・ペースメーカーを</a:t>
            </a:r>
            <a:r>
              <a:rPr lang="ja-JP" altLang="en-US" sz="2400" dirty="0">
                <a:latin typeface="メイリオ" panose="020B0604030504040204" pitchFamily="50" charset="-128"/>
                <a:ea typeface="メイリオ" panose="020B0604030504040204" pitchFamily="50" charset="-128"/>
              </a:rPr>
              <a:t>装着している場合</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は</a:t>
            </a:r>
            <a:r>
              <a:rPr lang="ja-JP" altLang="en-US" sz="2400" dirty="0" smtClean="0">
                <a:latin typeface="メイリオ" panose="020B0604030504040204" pitchFamily="50" charset="-128"/>
                <a:ea typeface="メイリオ" panose="020B0604030504040204" pitchFamily="50" charset="-128"/>
              </a:rPr>
              <a:t>、接触検査を行うなど必要</a:t>
            </a:r>
            <a:r>
              <a:rPr lang="ja-JP" altLang="en-US" sz="2400" dirty="0">
                <a:latin typeface="メイリオ" panose="020B0604030504040204" pitchFamily="50" charset="-128"/>
                <a:ea typeface="メイリオ" panose="020B0604030504040204" pitchFamily="50" charset="-128"/>
              </a:rPr>
              <a:t>に</a:t>
            </a:r>
            <a:r>
              <a:rPr lang="ja-JP" altLang="en-US" sz="2400" dirty="0" smtClean="0">
                <a:latin typeface="メイリオ" panose="020B0604030504040204" pitchFamily="50" charset="-128"/>
                <a:ea typeface="メイリオ" panose="020B0604030504040204" pitchFamily="50" charset="-128"/>
              </a:rPr>
              <a:t>応じて</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柔軟</a:t>
            </a:r>
            <a:r>
              <a:rPr lang="ja-JP" altLang="en-US" sz="2400" dirty="0">
                <a:latin typeface="メイリオ" panose="020B0604030504040204" pitchFamily="50" charset="-128"/>
                <a:ea typeface="メイリオ" panose="020B0604030504040204" pitchFamily="50" charset="-128"/>
              </a:rPr>
              <a:t>な対応</a:t>
            </a:r>
            <a:r>
              <a:rPr lang="ja-JP" altLang="en-US" sz="2400" dirty="0" smtClean="0">
                <a:latin typeface="メイリオ" panose="020B0604030504040204" pitchFamily="50" charset="-128"/>
                <a:ea typeface="メイリオ" panose="020B0604030504040204" pitchFamily="50" charset="-128"/>
              </a:rPr>
              <a:t>を</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・体につけている機器を外す場合は、プ</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ライバシーに配慮</a:t>
            </a:r>
            <a:endParaRPr lang="ja-JP" altLang="en-US" sz="24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1614488" y="3012817"/>
            <a:ext cx="10015537" cy="12027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321000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endParaRPr lang="ja-JP" altLang="en-US" sz="2800" dirty="0" smtClean="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574592" y="3218347"/>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支援の要否を確認し、支援を行う</a:t>
            </a:r>
            <a:endParaRPr lang="en-US" altLang="ja-JP" sz="24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1614488" y="4406197"/>
            <a:ext cx="10015537" cy="21361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21515" y="460338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574592" y="4603387"/>
            <a:ext cx="61624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a:t>
            </a:r>
            <a:r>
              <a:rPr lang="ja-JP" altLang="en-US" sz="2400" dirty="0" smtClean="0">
                <a:latin typeface="メイリオ" panose="020B0604030504040204" pitchFamily="50" charset="-128"/>
                <a:ea typeface="メイリオ" panose="020B0604030504040204" pitchFamily="50" charset="-128"/>
              </a:rPr>
              <a:t>、支援を行う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415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23577" r:id="rId4" imgW="2895120" imgH="5142600" progId="">
                  <p:embed/>
                </p:oleObj>
              </mc:Choice>
              <mc:Fallback>
                <p:oleObj r:id="rId4" imgW="2895120" imgH="5142600" progId="">
                  <p:embed/>
                  <p:pic>
                    <p:nvPicPr>
                      <p:cNvPr id="16" name="オブジェクト 15"/>
                      <p:cNvPicPr/>
                      <p:nvPr/>
                    </p:nvPicPr>
                    <p:blipFill>
                      <a:blip r:embed="rId5"/>
                      <a:stretch>
                        <a:fillRect/>
                      </a:stretch>
                    </p:blipFill>
                    <p:spPr>
                      <a:xfrm>
                        <a:off x="163041" y="501880"/>
                        <a:ext cx="1308570" cy="2323716"/>
                      </a:xfrm>
                      <a:prstGeom prst="rect">
                        <a:avLst/>
                      </a:prstGeom>
                    </p:spPr>
                  </p:pic>
                </p:oleObj>
              </mc:Fallback>
            </mc:AlternateContent>
          </a:graphicData>
        </a:graphic>
      </p:graphicFrame>
      <p:sp>
        <p:nvSpPr>
          <p:cNvPr id="24" name="正方形/長方形 23"/>
          <p:cNvSpPr/>
          <p:nvPr/>
        </p:nvSpPr>
        <p:spPr>
          <a:xfrm>
            <a:off x="1614488" y="898321"/>
            <a:ext cx="10015537" cy="1317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109357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endParaRPr lang="ja-JP" altLang="en-US" sz="28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5574592" y="106630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降機</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p:txBody>
      </p:sp>
      <p:sp>
        <p:nvSpPr>
          <p:cNvPr id="27" name="正方形/長方形 26"/>
          <p:cNvSpPr/>
          <p:nvPr/>
        </p:nvSpPr>
        <p:spPr>
          <a:xfrm>
            <a:off x="1614486" y="241151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4" y="251063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29" name="テキスト ボックス 28"/>
          <p:cNvSpPr txBox="1"/>
          <p:nvPr/>
        </p:nvSpPr>
        <p:spPr>
          <a:xfrm>
            <a:off x="5417429" y="255636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69537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その他</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r>
              <a:rPr lang="ja-JP" altLang="ja-JP" sz="3200" dirty="0" smtClean="0">
                <a:latin typeface="メイリオ" panose="020B0604030504040204" pitchFamily="50" charset="-128"/>
                <a:ea typeface="メイリオ" panose="020B0604030504040204" pitchFamily="50" charset="-128"/>
              </a:rPr>
              <a:t>、</a:t>
            </a:r>
            <a:endParaRPr lang="ja-JP" altLang="en-US"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smtClean="0">
                <a:latin typeface="メイリオ" panose="020B0604030504040204" pitchFamily="50" charset="-128"/>
                <a:ea typeface="メイリオ" panose="020B0604030504040204" pitchFamily="50" charset="-128"/>
              </a:rPr>
              <a:t>ベビーカー</a:t>
            </a:r>
            <a:r>
              <a:rPr lang="ja-JP" altLang="ja-JP" sz="3200" dirty="0">
                <a:latin typeface="メイリオ" panose="020B0604030504040204" pitchFamily="50" charset="-128"/>
                <a:ea typeface="メイリオ" panose="020B0604030504040204" pitchFamily="50" charset="-128"/>
              </a:rPr>
              <a:t>使用者を含む乳幼児連れ、けが</a:t>
            </a:r>
            <a:r>
              <a:rPr lang="ja-JP" altLang="ja-JP" sz="3200" dirty="0" smtClean="0">
                <a:latin typeface="メイリオ" panose="020B0604030504040204" pitchFamily="50" charset="-128"/>
                <a:ea typeface="メイリオ" panose="020B0604030504040204" pitchFamily="50" charset="-128"/>
              </a:rPr>
              <a:t>人</a:t>
            </a:r>
            <a:r>
              <a:rPr lang="ja-JP" altLang="en-US" sz="3200" dirty="0" smtClean="0">
                <a:latin typeface="メイリオ" panose="020B0604030504040204" pitchFamily="50" charset="-128"/>
                <a:ea typeface="メイリオ" panose="020B0604030504040204" pitchFamily="50" charset="-128"/>
              </a:rPr>
              <a:t>など</a:t>
            </a:r>
          </a:p>
          <a:p>
            <a:r>
              <a:rPr lang="ja-JP" altLang="en-US" sz="3200" dirty="0" smtClean="0">
                <a:latin typeface="メイリオ" panose="020B0604030504040204" pitchFamily="50" charset="-128"/>
                <a:ea typeface="メイリオ" panose="020B0604030504040204" pitchFamily="50" charset="-128"/>
              </a:rPr>
              <a:t>に配慮が必要</a:t>
            </a:r>
            <a:endParaRPr lang="ja-JP" altLang="en-US" sz="32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53"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54"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55"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56"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853739"/>
            <a:ext cx="10015537" cy="41596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14578"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14579"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14580"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14581"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
        <p:nvSpPr>
          <p:cNvPr id="16" name="テキスト ボックス 15"/>
          <p:cNvSpPr txBox="1"/>
          <p:nvPr/>
        </p:nvSpPr>
        <p:spPr>
          <a:xfrm>
            <a:off x="1721515" y="8794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endParaRPr lang="ja-JP" altLang="en-US" sz="2800" b="1"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574593" y="2088839"/>
            <a:ext cx="5652914"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a:t>
            </a:r>
            <a:r>
              <a:rPr lang="ja-JP" altLang="en-US" sz="2400" b="1" dirty="0">
                <a:latin typeface="メイリオ" panose="020B0604030504040204" pitchFamily="50" charset="-128"/>
                <a:ea typeface="メイリオ" panose="020B0604030504040204" pitchFamily="50" charset="-128"/>
              </a:rPr>
              <a:t>場合</a:t>
            </a:r>
            <a:r>
              <a:rPr lang="ja-JP" altLang="en-US" sz="2400" b="1" dirty="0" smtClean="0">
                <a:latin typeface="メイリオ" panose="020B0604030504040204" pitchFamily="50" charset="-128"/>
                <a:ea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支援が必要かを確認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どのような支援が必要かを聞く</a:t>
            </a:r>
            <a:endParaRPr lang="ja-JP" altLang="en-US"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希望する設備（多機能トイレなど）がない場合は、事情を説明し近隣施設</a:t>
            </a:r>
            <a:r>
              <a:rPr lang="ja-JP" altLang="en-US" sz="2400" dirty="0" smtClean="0">
                <a:latin typeface="メイリオ" panose="020B0604030504040204" pitchFamily="50" charset="-128"/>
                <a:ea typeface="メイリオ" panose="020B0604030504040204" pitchFamily="50" charset="-128"/>
              </a:rPr>
              <a:t>等や代替場所へ</a:t>
            </a:r>
            <a:r>
              <a:rPr lang="ja-JP" altLang="en-US" sz="2400" dirty="0">
                <a:latin typeface="メイリオ" panose="020B0604030504040204" pitchFamily="50" charset="-128"/>
                <a:ea typeface="メイリオ" panose="020B0604030504040204" pitchFamily="50" charset="-128"/>
              </a:rPr>
              <a:t>案内</a:t>
            </a:r>
            <a:r>
              <a:rPr lang="ja-JP" altLang="en-US" sz="2400" dirty="0" smtClean="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12"/>
          <a:stretch>
            <a:fillRect/>
          </a:stretch>
        </p:blipFill>
        <p:spPr>
          <a:xfrm>
            <a:off x="1991796" y="3482921"/>
            <a:ext cx="1602744" cy="1610880"/>
          </a:xfrm>
          <a:prstGeom prst="rect">
            <a:avLst/>
          </a:prstGeom>
        </p:spPr>
      </p:pic>
      <p:sp>
        <p:nvSpPr>
          <p:cNvPr id="14" name="テキスト ボックス 13"/>
          <p:cNvSpPr txBox="1"/>
          <p:nvPr/>
        </p:nvSpPr>
        <p:spPr>
          <a:xfrm>
            <a:off x="1854561" y="5279307"/>
            <a:ext cx="2492990" cy="646331"/>
          </a:xfrm>
          <a:prstGeom prst="rect">
            <a:avLst/>
          </a:prstGeom>
          <a:noFill/>
        </p:spPr>
        <p:txBody>
          <a:bodyPr wrap="none" rtlCol="0">
            <a:spAutoFit/>
          </a:bodyPr>
          <a:lstStyle/>
          <a:p>
            <a:r>
              <a:rPr kumimoji="1" lang="en-US" altLang="ja-JP" sz="1200" dirty="0" smtClean="0"/>
              <a:t>※</a:t>
            </a:r>
            <a:r>
              <a:rPr kumimoji="1" lang="ja-JP" altLang="en-US" sz="1200" dirty="0" smtClean="0"/>
              <a:t>ベビーカーマーク（ベビーカー</a:t>
            </a:r>
          </a:p>
          <a:p>
            <a:r>
              <a:rPr lang="ja-JP" altLang="en-US" sz="1200" dirty="0"/>
              <a:t>　</a:t>
            </a:r>
            <a:r>
              <a:rPr kumimoji="1" lang="ja-JP" altLang="en-US" sz="1200" dirty="0" smtClean="0"/>
              <a:t>で安心して利用できる場所や設</a:t>
            </a:r>
          </a:p>
          <a:p>
            <a:r>
              <a:rPr lang="ja-JP" altLang="en-US" sz="1200" dirty="0"/>
              <a:t>　</a:t>
            </a:r>
            <a:r>
              <a:rPr kumimoji="1" lang="ja-JP" altLang="en-US" sz="1200" dirty="0" smtClean="0"/>
              <a:t>備を表している）</a:t>
            </a:r>
            <a:endParaRPr kumimoji="1" lang="ja-JP" altLang="en-US" sz="1200" dirty="0"/>
          </a:p>
        </p:txBody>
      </p:sp>
    </p:spTree>
    <p:extLst>
      <p:ext uri="{BB962C8B-B14F-4D97-AF65-F5344CB8AC3E}">
        <p14:creationId xmlns:p14="http://schemas.microsoft.com/office/powerpoint/2010/main" val="267843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14488" y="666550"/>
            <a:ext cx="10015537" cy="14877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24666" r:id="rId4" imgW="4685400" imgH="5294880" progId="">
                  <p:embed/>
                </p:oleObj>
              </mc:Choice>
              <mc:Fallback>
                <p:oleObj r:id="rId4" imgW="4685400" imgH="5294880" progId="">
                  <p:embed/>
                  <p:pic>
                    <p:nvPicPr>
                      <p:cNvPr id="17" name="オブジェクト 16"/>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24667" r:id="rId6" imgW="2818800" imgH="5790240" progId="">
                  <p:embed/>
                </p:oleObj>
              </mc:Choice>
              <mc:Fallback>
                <p:oleObj r:id="rId6" imgW="2818800" imgH="5790240" progId="">
                  <p:embed/>
                  <p:pic>
                    <p:nvPicPr>
                      <p:cNvPr id="18" name="オブジェクト 17"/>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24668" r:id="rId8" imgW="4456800" imgH="4990320" progId="">
                  <p:embed/>
                </p:oleObj>
              </mc:Choice>
              <mc:Fallback>
                <p:oleObj r:id="rId8" imgW="4456800" imgH="4990320" progId="">
                  <p:embed/>
                  <p:pic>
                    <p:nvPicPr>
                      <p:cNvPr id="19" name="オブジェクト 18"/>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24669" r:id="rId10" imgW="2399760" imgH="5752080" progId="">
                  <p:embed/>
                </p:oleObj>
              </mc:Choice>
              <mc:Fallback>
                <p:oleObj r:id="rId10" imgW="2399760" imgH="5752080" progId="">
                  <p:embed/>
                  <p:pic>
                    <p:nvPicPr>
                      <p:cNvPr id="20" name="オブジェクト 19"/>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
        <p:nvSpPr>
          <p:cNvPr id="16" name="テキスト ボックス 15"/>
          <p:cNvSpPr txBox="1"/>
          <p:nvPr/>
        </p:nvSpPr>
        <p:spPr>
          <a:xfrm>
            <a:off x="1721515" y="8794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endParaRPr lang="ja-JP" altLang="en-US" sz="28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2" y="93984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検査場への誘導を円滑に行う</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接触検査を行う場合は、配慮事項を確認</a:t>
            </a:r>
          </a:p>
        </p:txBody>
      </p:sp>
      <p:sp>
        <p:nvSpPr>
          <p:cNvPr id="14" name="正方形/長方形 13"/>
          <p:cNvSpPr/>
          <p:nvPr/>
        </p:nvSpPr>
        <p:spPr>
          <a:xfrm>
            <a:off x="1614488" y="2427556"/>
            <a:ext cx="10015537" cy="12027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721515" y="2624745"/>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endParaRPr lang="ja-JP" altLang="en-US" sz="2800" dirty="0" smtClean="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574592" y="263308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搭乗時</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支援の要否を確認し、支援を行う</a:t>
            </a:r>
            <a:endParaRPr lang="en-US" altLang="ja-JP" sz="24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1614488" y="3820936"/>
            <a:ext cx="10015537" cy="21361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21515" y="401812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endParaRPr lang="ja-JP" altLang="en-US" sz="2800" dirty="0" smtClean="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5574592" y="4018126"/>
            <a:ext cx="6162460"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機内の移動・トイレ等設備の利用</a:t>
            </a:r>
          </a:p>
          <a:p>
            <a:r>
              <a:rPr lang="ja-JP" altLang="en-US" sz="2400" dirty="0">
                <a:latin typeface="メイリオ" panose="020B0604030504040204" pitchFamily="50" charset="-128"/>
                <a:ea typeface="メイリオ" panose="020B0604030504040204" pitchFamily="50" charset="-128"/>
              </a:rPr>
              <a:t>　・支援が必要な様子を見かけた場合は、</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支援の要否を確認し</a:t>
            </a:r>
            <a:r>
              <a:rPr lang="ja-JP" altLang="en-US" sz="2400" dirty="0" smtClean="0">
                <a:latin typeface="メイリオ" panose="020B0604030504040204" pitchFamily="50" charset="-128"/>
                <a:ea typeface="メイリオ" panose="020B0604030504040204" pitchFamily="50" charset="-128"/>
              </a:rPr>
              <a:t>、支援を行う</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・トイレ利用に配慮し、予め到着時間等</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の目安を伝える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51919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25686" r:id="rId4" imgW="4685400" imgH="5294880" progId="">
                  <p:embed/>
                </p:oleObj>
              </mc:Choice>
              <mc:Fallback>
                <p:oleObj r:id="rId4" imgW="4685400" imgH="5294880" progId="">
                  <p:embed/>
                  <p:pic>
                    <p:nvPicPr>
                      <p:cNvPr id="17" name="オブジェクト 16"/>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25687" r:id="rId6" imgW="2818800" imgH="5790240" progId="">
                  <p:embed/>
                </p:oleObj>
              </mc:Choice>
              <mc:Fallback>
                <p:oleObj r:id="rId6" imgW="2818800" imgH="5790240" progId="">
                  <p:embed/>
                  <p:pic>
                    <p:nvPicPr>
                      <p:cNvPr id="18" name="オブジェクト 17"/>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25688" r:id="rId8" imgW="4456800" imgH="4990320" progId="">
                  <p:embed/>
                </p:oleObj>
              </mc:Choice>
              <mc:Fallback>
                <p:oleObj r:id="rId8" imgW="4456800" imgH="4990320" progId="">
                  <p:embed/>
                  <p:pic>
                    <p:nvPicPr>
                      <p:cNvPr id="19" name="オブジェクト 18"/>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25689" r:id="rId10" imgW="2399760" imgH="5752080" progId="">
                  <p:embed/>
                </p:oleObj>
              </mc:Choice>
              <mc:Fallback>
                <p:oleObj r:id="rId10" imgW="2399760" imgH="5752080" progId="">
                  <p:embed/>
                  <p:pic>
                    <p:nvPicPr>
                      <p:cNvPr id="20" name="オブジェクト 19"/>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8" y="898321"/>
            <a:ext cx="10015537" cy="1317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21515" y="109357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endParaRPr lang="ja-JP" altLang="en-US" sz="2800" b="1"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5574592" y="106630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降機</a:t>
            </a:r>
            <a:endParaRPr lang="en-US" altLang="ja-JP" sz="2400" b="1" dirty="0" smtClean="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・支援の要否や案内方法を確認</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p:txBody>
      </p:sp>
      <p:sp>
        <p:nvSpPr>
          <p:cNvPr id="28" name="正方形/長方形 27"/>
          <p:cNvSpPr/>
          <p:nvPr/>
        </p:nvSpPr>
        <p:spPr>
          <a:xfrm>
            <a:off x="1614486" y="2411515"/>
            <a:ext cx="10015537" cy="10271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721514" y="251063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30" name="テキスト ボックス 29"/>
          <p:cNvSpPr txBox="1"/>
          <p:nvPr/>
        </p:nvSpPr>
        <p:spPr>
          <a:xfrm>
            <a:off x="5417429" y="2556366"/>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755881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269939"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緊急時・災害時の対応について</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smtClean="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396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2634" y="613943"/>
            <a:ext cx="4013111" cy="5768847"/>
          </a:xfrm>
          <a:prstGeom prst="rect">
            <a:avLst/>
          </a:prstGeom>
          <a:ln>
            <a:solidFill>
              <a:schemeClr val="tx1"/>
            </a:solidFill>
          </a:ln>
          <a:effectLst>
            <a:outerShdw blurRad="50800" dist="38100" dir="2700000" algn="tl" rotWithShape="0">
              <a:prstClr val="black">
                <a:alpha val="40000"/>
              </a:prstClr>
            </a:outerShdw>
          </a:effectLst>
        </p:spPr>
      </p:pic>
      <p:sp>
        <p:nvSpPr>
          <p:cNvPr id="3" name="テキスト ボックス 2"/>
          <p:cNvSpPr txBox="1"/>
          <p:nvPr/>
        </p:nvSpPr>
        <p:spPr>
          <a:xfrm>
            <a:off x="4869291" y="1062830"/>
            <a:ext cx="6286388"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公共交通事業者に向けた</a:t>
            </a:r>
          </a:p>
          <a:p>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接遇ガイドライン</a:t>
            </a:r>
            <a:r>
              <a:rPr lang="en-US" altLang="ja-JP" sz="3200" b="1" dirty="0" smtClean="0">
                <a:latin typeface="メイリオ" panose="020B0604030504040204" pitchFamily="50" charset="-128"/>
                <a:ea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H.30.5 </a:t>
            </a:r>
            <a:r>
              <a:rPr lang="ja-JP" altLang="en-US" sz="3200" dirty="0" smtClean="0">
                <a:latin typeface="メイリオ" panose="020B0604030504040204" pitchFamily="50" charset="-128"/>
                <a:ea typeface="メイリオ" panose="020B0604030504040204" pitchFamily="50" charset="-128"/>
              </a:rPr>
              <a:t>国土交通省</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516" y="3098256"/>
            <a:ext cx="6221318"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4"/>
              </a:rPr>
              <a:t>http://</a:t>
            </a:r>
            <a:r>
              <a:rPr lang="en-US" altLang="ja-JP" sz="2000" dirty="0" smtClean="0">
                <a:latin typeface="メイリオ" panose="020B0604030504040204" pitchFamily="50" charset="-128"/>
                <a:ea typeface="メイリオ" panose="020B0604030504040204" pitchFamily="50" charset="-128"/>
                <a:hlinkClick r:id="rId4"/>
              </a:rPr>
              <a:t>www.mlit.go.jp/common/001236569.pdf</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51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23146" y="2926080"/>
            <a:ext cx="4339650"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１</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高齢者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a:t>
            </a:r>
            <a:r>
              <a:rPr lang="ja-JP" altLang="en-US" sz="24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認知症の症状のある人もいる</a:t>
            </a:r>
            <a:endParaRPr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661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557657"/>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81815"/>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9898"/>
            <a:ext cx="10015537" cy="16133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385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p>
        </p:txBody>
      </p:sp>
      <p:sp>
        <p:nvSpPr>
          <p:cNvPr id="8" name="テキスト ボックス 7"/>
          <p:cNvSpPr txBox="1"/>
          <p:nvPr/>
        </p:nvSpPr>
        <p:spPr>
          <a:xfrm>
            <a:off x="1721515" y="2979506"/>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9" name="テキスト ボックス 8"/>
          <p:cNvSpPr txBox="1"/>
          <p:nvPr/>
        </p:nvSpPr>
        <p:spPr>
          <a:xfrm>
            <a:off x="1721515" y="474946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保安検査場</a:t>
            </a:r>
          </a:p>
        </p:txBody>
      </p:sp>
      <p:sp>
        <p:nvSpPr>
          <p:cNvPr id="11" name="テキスト ボックス 10"/>
          <p:cNvSpPr txBox="1"/>
          <p:nvPr/>
        </p:nvSpPr>
        <p:spPr>
          <a:xfrm>
            <a:off x="5574592" y="1155133"/>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a:t>
            </a:r>
            <a:r>
              <a:rPr lang="ja-JP" altLang="en-US" sz="2400" dirty="0" smtClean="0">
                <a:latin typeface="メイリオ" panose="020B0604030504040204" pitchFamily="50" charset="-128"/>
                <a:ea typeface="メイリオ" panose="020B0604030504040204" pitchFamily="50" charset="-128"/>
              </a:rPr>
              <a:t>こえている、理解しているかを確認</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機内のトイレ利用等に配慮し、時間の目安を伝えておく</a:t>
            </a:r>
          </a:p>
        </p:txBody>
      </p:sp>
      <p:sp>
        <p:nvSpPr>
          <p:cNvPr id="13" name="テキスト ボックス 12"/>
          <p:cNvSpPr txBox="1"/>
          <p:nvPr/>
        </p:nvSpPr>
        <p:spPr>
          <a:xfrm>
            <a:off x="5574593" y="2979506"/>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バランスを崩す、躓きやすいため、安全を確認</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p>
        </p:txBody>
      </p:sp>
      <p:sp>
        <p:nvSpPr>
          <p:cNvPr id="15" name="テキスト ボックス 14"/>
          <p:cNvSpPr txBox="1"/>
          <p:nvPr/>
        </p:nvSpPr>
        <p:spPr>
          <a:xfrm>
            <a:off x="5574592" y="4765970"/>
            <a:ext cx="6055431"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手順は、丁寧に具体的に伝える</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092708"/>
            <a:ext cx="10015537" cy="8830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16866"/>
            <a:ext cx="10015537" cy="15781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11240"/>
            <a:ext cx="10015537" cy="11670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414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搭乗口、搭乗</a:t>
            </a:r>
          </a:p>
        </p:txBody>
      </p:sp>
      <p:sp>
        <p:nvSpPr>
          <p:cNvPr id="8" name="テキスト ボックス 7"/>
          <p:cNvSpPr txBox="1"/>
          <p:nvPr/>
        </p:nvSpPr>
        <p:spPr>
          <a:xfrm>
            <a:off x="1721515" y="2514557"/>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機内</a:t>
            </a:r>
          </a:p>
        </p:txBody>
      </p:sp>
      <p:sp>
        <p:nvSpPr>
          <p:cNvPr id="9" name="テキスト ボックス 8"/>
          <p:cNvSpPr txBox="1"/>
          <p:nvPr/>
        </p:nvSpPr>
        <p:spPr>
          <a:xfrm>
            <a:off x="1721515" y="428451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降機</a:t>
            </a:r>
          </a:p>
        </p:txBody>
      </p:sp>
      <p:sp>
        <p:nvSpPr>
          <p:cNvPr id="11" name="テキスト ボックス 10"/>
          <p:cNvSpPr txBox="1"/>
          <p:nvPr/>
        </p:nvSpPr>
        <p:spPr>
          <a:xfrm>
            <a:off x="5503154" y="1124147"/>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運</a:t>
            </a:r>
            <a:r>
              <a:rPr lang="ja-JP" altLang="en-US" sz="2400" dirty="0">
                <a:latin typeface="メイリオ" panose="020B0604030504040204" pitchFamily="50" charset="-128"/>
                <a:ea typeface="メイリオ" panose="020B0604030504040204" pitchFamily="50" charset="-128"/>
              </a:rPr>
              <a:t>航</a:t>
            </a:r>
            <a:r>
              <a:rPr lang="ja-JP" altLang="en-US" sz="2400" dirty="0" smtClean="0">
                <a:latin typeface="メイリオ" panose="020B0604030504040204" pitchFamily="50" charset="-128"/>
                <a:ea typeface="メイリオ" panose="020B0604030504040204" pitchFamily="50" charset="-128"/>
              </a:rPr>
              <a:t>状況などの情報は、丁寧に具体的に伝える</a:t>
            </a:r>
          </a:p>
        </p:txBody>
      </p:sp>
      <p:sp>
        <p:nvSpPr>
          <p:cNvPr id="13" name="テキスト ボックス 12"/>
          <p:cNvSpPr txBox="1"/>
          <p:nvPr/>
        </p:nvSpPr>
        <p:spPr>
          <a:xfrm>
            <a:off x="5503154" y="2514557"/>
            <a:ext cx="5652914"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積極的</a:t>
            </a:r>
            <a:r>
              <a:rPr lang="ja-JP" altLang="en-US" sz="2400" dirty="0" smtClean="0">
                <a:latin typeface="メイリオ" panose="020B0604030504040204" pitchFamily="50" charset="-128"/>
                <a:ea typeface="メイリオ" panose="020B0604030504040204" pitchFamily="50" charset="-128"/>
              </a:rPr>
              <a:t>にコミュニケーションを</a:t>
            </a:r>
          </a:p>
        </p:txBody>
      </p:sp>
      <p:sp>
        <p:nvSpPr>
          <p:cNvPr id="15" name="テキスト ボックス 14"/>
          <p:cNvSpPr txBox="1"/>
          <p:nvPr/>
        </p:nvSpPr>
        <p:spPr>
          <a:xfrm>
            <a:off x="5503154" y="4301021"/>
            <a:ext cx="6055431"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利用者のペースに合わせた対応を</a:t>
            </a:r>
          </a:p>
        </p:txBody>
      </p:sp>
      <p:sp>
        <p:nvSpPr>
          <p:cNvPr id="16" name="正方形/長方形 15"/>
          <p:cNvSpPr/>
          <p:nvPr/>
        </p:nvSpPr>
        <p:spPr>
          <a:xfrm>
            <a:off x="1614487" y="5184044"/>
            <a:ext cx="10015537" cy="1022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5" y="5375854"/>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a:t>
            </a:r>
            <a:r>
              <a:rPr lang="ja-JP" altLang="en-US" sz="2800" b="1" dirty="0">
                <a:latin typeface="メイリオ" panose="020B0604030504040204" pitchFamily="50" charset="-128"/>
                <a:ea typeface="メイリオ" panose="020B0604030504040204" pitchFamily="50" charset="-128"/>
              </a:rPr>
              <a:t>り換え</a:t>
            </a:r>
            <a:r>
              <a:rPr lang="ja-JP" altLang="en-US" sz="2800" b="1" dirty="0" smtClean="0">
                <a:latin typeface="メイリオ" panose="020B0604030504040204" pitchFamily="50" charset="-128"/>
                <a:ea typeface="メイリオ" panose="020B0604030504040204" pitchFamily="50" charset="-128"/>
              </a:rPr>
              <a:t>時</a:t>
            </a:r>
          </a:p>
        </p:txBody>
      </p:sp>
      <p:sp>
        <p:nvSpPr>
          <p:cNvPr id="19" name="テキスト ボックス 18"/>
          <p:cNvSpPr txBox="1"/>
          <p:nvPr/>
        </p:nvSpPr>
        <p:spPr>
          <a:xfrm>
            <a:off x="5503154" y="537585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119695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肢体不自由者・車椅子使用者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1253067" y="1855490"/>
            <a:ext cx="1807394" cy="2464628"/>
          </a:xfrm>
          <a:prstGeom prst="rect">
            <a:avLst/>
          </a:prstGeom>
        </p:spPr>
      </p:pic>
      <p:sp>
        <p:nvSpPr>
          <p:cNvPr id="7" name="テキスト ボックス 6"/>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634086" y="3657600"/>
            <a:ext cx="6916968"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634086" y="3419562"/>
            <a:ext cx="7024514" cy="3024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137542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614488" y="155829"/>
            <a:ext cx="10326500" cy="36292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574591" y="368739"/>
            <a:ext cx="6366397"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（車椅子等の補助具の種類</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電動の場合はﾊﾞｯﾃﾘｰの種類等</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や介助犬の使用等について）</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a:t>
            </a:r>
            <a:r>
              <a:rPr lang="ja-JP" altLang="en-US" sz="2400" dirty="0" smtClean="0">
                <a:latin typeface="メイリオ" panose="020B0604030504040204" pitchFamily="50" charset="-128"/>
                <a:ea typeface="メイリオ" panose="020B0604030504040204" pitchFamily="50" charset="-128"/>
              </a:rPr>
              <a:t>確認</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窓口の利用では、必要に応じて支援</a:t>
            </a:r>
            <a:r>
              <a:rPr lang="ja-JP" altLang="en-US" sz="2400" dirty="0" smtClean="0">
                <a:latin typeface="メイリオ" panose="020B0604030504040204" pitchFamily="50" charset="-128"/>
                <a:ea typeface="メイリオ" panose="020B0604030504040204" pitchFamily="50" charset="-128"/>
              </a:rPr>
              <a:t>（車椅子使用者等に配慮したカウンターではない場合など）</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対応に時間がかかる場合は、事由や時間を具体的に伝える</a:t>
            </a:r>
            <a:endParaRPr lang="ja-JP" altLang="en-US" sz="24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5" name="正方形/長方形 14"/>
          <p:cNvSpPr/>
          <p:nvPr/>
        </p:nvSpPr>
        <p:spPr>
          <a:xfrm>
            <a:off x="1614487" y="3837814"/>
            <a:ext cx="10326500" cy="28968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0205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予約、チェックイン</a:t>
            </a:r>
          </a:p>
        </p:txBody>
      </p:sp>
      <p:sp>
        <p:nvSpPr>
          <p:cNvPr id="19" name="テキスト ボックス 18"/>
          <p:cNvSpPr txBox="1"/>
          <p:nvPr/>
        </p:nvSpPr>
        <p:spPr>
          <a:xfrm>
            <a:off x="1721515" y="4057041"/>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22" name="テキスト ボックス 21"/>
          <p:cNvSpPr txBox="1"/>
          <p:nvPr/>
        </p:nvSpPr>
        <p:spPr>
          <a:xfrm>
            <a:off x="5574592" y="4057041"/>
            <a:ext cx="6366395"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エレベーターやエスカレーターの利用</a:t>
            </a:r>
            <a:endParaRPr lang="en-US" altLang="ja-JP" sz="2400" b="1" dirty="0" smtClean="0">
              <a:latin typeface="メイリオ" panose="020B0604030504040204" pitchFamily="50" charset="-128"/>
              <a:ea typeface="メイリオ" panose="020B0604030504040204" pitchFamily="50" charset="-128"/>
            </a:endParaRPr>
          </a:p>
          <a:p>
            <a:pPr marL="628650" indent="-628650"/>
            <a:r>
              <a:rPr lang="ja-JP" altLang="en-US" sz="2400" dirty="0" smtClean="0">
                <a:latin typeface="メイリオ" panose="020B0604030504040204" pitchFamily="50" charset="-128"/>
                <a:ea typeface="メイリオ" panose="020B0604030504040204" pitchFamily="50" charset="-128"/>
              </a:rPr>
              <a:t>　・エレベーター</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利用や</a:t>
            </a:r>
            <a:r>
              <a:rPr lang="ja-JP" altLang="en-US" sz="2400" dirty="0">
                <a:latin typeface="メイリオ" panose="020B0604030504040204" pitchFamily="50" charset="-128"/>
                <a:ea typeface="メイリオ" panose="020B0604030504040204" pitchFamily="50" charset="-128"/>
              </a:rPr>
              <a:t>車椅子対応</a:t>
            </a:r>
            <a:r>
              <a:rPr lang="ja-JP" altLang="en-US" sz="2400" dirty="0" smtClean="0">
                <a:latin typeface="メイリオ" panose="020B0604030504040204" pitchFamily="50" charset="-128"/>
                <a:ea typeface="メイリオ" panose="020B0604030504040204" pitchFamily="50" charset="-128"/>
              </a:rPr>
              <a:t>エスカレーター</a:t>
            </a:r>
            <a:r>
              <a:rPr lang="ja-JP" altLang="en-US" sz="2400" dirty="0">
                <a:latin typeface="メイリオ" panose="020B0604030504040204" pitchFamily="50" charset="-128"/>
                <a:ea typeface="メイリオ" panose="020B0604030504040204" pitchFamily="50" charset="-128"/>
              </a:rPr>
              <a:t>の</a:t>
            </a:r>
            <a:r>
              <a:rPr lang="ja-JP" altLang="en-US" sz="2400" dirty="0" smtClean="0">
                <a:latin typeface="メイリオ" panose="020B0604030504040204" pitchFamily="50" charset="-128"/>
                <a:ea typeface="メイリオ" panose="020B0604030504040204" pitchFamily="50" charset="-128"/>
              </a:rPr>
              <a:t>利用の</a:t>
            </a:r>
            <a:r>
              <a:rPr lang="ja-JP" altLang="en-US" sz="2400" dirty="0">
                <a:latin typeface="メイリオ" panose="020B0604030504040204" pitchFamily="50" charset="-128"/>
                <a:ea typeface="メイリオ" panose="020B0604030504040204" pitchFamily="50" charset="-128"/>
              </a:rPr>
              <a:t>要領で</a:t>
            </a:r>
            <a:r>
              <a:rPr lang="ja-JP" altLang="en-US" sz="2400" dirty="0" smtClean="0">
                <a:latin typeface="メイリオ" panose="020B0604030504040204" pitchFamily="50" charset="-128"/>
                <a:ea typeface="メイリオ" panose="020B0604030504040204" pitchFamily="50" charset="-128"/>
              </a:rPr>
              <a:t>支援</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車椅子使用者の階段や通路の利用</a:t>
            </a:r>
            <a:endParaRPr lang="en-US" altLang="ja-JP" sz="2400" b="1" dirty="0">
              <a:latin typeface="メイリオ" panose="020B0604030504040204" pitchFamily="50" charset="-128"/>
              <a:ea typeface="メイリオ" panose="020B0604030504040204" pitchFamily="50" charset="-128"/>
            </a:endParaRPr>
          </a:p>
          <a:p>
            <a:pPr marL="628650" indent="-628650"/>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・円滑</a:t>
            </a:r>
            <a:r>
              <a:rPr lang="ja-JP" altLang="en-US" sz="2400" dirty="0">
                <a:latin typeface="メイリオ" panose="020B0604030504040204" pitchFamily="50" charset="-128"/>
                <a:ea typeface="メイリオ" panose="020B0604030504040204" pitchFamily="50" charset="-128"/>
              </a:rPr>
              <a:t>な利用に適した構造でない場合には、事情を説明し本人の意向を確認の上</a:t>
            </a:r>
            <a:r>
              <a:rPr lang="ja-JP" altLang="en-US" sz="2400" dirty="0" smtClean="0">
                <a:latin typeface="メイリオ" panose="020B0604030504040204" pitchFamily="50" charset="-128"/>
                <a:ea typeface="メイリオ" panose="020B0604030504040204" pitchFamily="50" charset="-128"/>
              </a:rPr>
              <a:t>、階段利用や段差の越え方等の要領で支援</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64" y="2313587"/>
            <a:ext cx="949865" cy="2587364"/>
          </a:xfrm>
          <a:prstGeom prst="rect">
            <a:avLst/>
          </a:prstGeom>
        </p:spPr>
      </p:pic>
    </p:spTree>
    <p:extLst>
      <p:ext uri="{BB962C8B-B14F-4D97-AF65-F5344CB8AC3E}">
        <p14:creationId xmlns:p14="http://schemas.microsoft.com/office/powerpoint/2010/main" val="11269651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3184</TotalTime>
  <Words>5128</Words>
  <PresentationFormat>ワイド画面</PresentationFormat>
  <Paragraphs>669</Paragraphs>
  <Slides>37</Slides>
  <Notes>37</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37</vt:i4>
      </vt:variant>
    </vt:vector>
  </HeadingPairs>
  <TitlesOfParts>
    <vt:vector size="43"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2019-03-22T06:42:22Z</cp:lastPrinted>
  <dcterms:created xsi:type="dcterms:W3CDTF">2018-11-20T04:27:33Z</dcterms:created>
  <dcterms:modified xsi:type="dcterms:W3CDTF">2019-04-04T06:35:15Z</dcterms:modified>
</cp:coreProperties>
</file>