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7" r:id="rId2"/>
    <p:sldId id="296" r:id="rId3"/>
    <p:sldId id="298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FFD9D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85" autoAdjust="0"/>
    <p:restoredTop sz="97418" autoAdjust="0"/>
  </p:normalViewPr>
  <p:slideViewPr>
    <p:cSldViewPr>
      <p:cViewPr varScale="1">
        <p:scale>
          <a:sx n="71" d="100"/>
          <a:sy n="71" d="100"/>
        </p:scale>
        <p:origin x="142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95734" cy="45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defTabSz="914406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176" y="0"/>
            <a:ext cx="2895733" cy="45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 defTabSz="914406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3076"/>
            <a:ext cx="2895734" cy="45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defTabSz="914406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176" y="9373076"/>
            <a:ext cx="2895733" cy="45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 defTabSz="914406" eaLnBrk="1" hangingPunct="1">
              <a:defRPr sz="1200"/>
            </a:lvl1pPr>
          </a:lstStyle>
          <a:p>
            <a:pPr>
              <a:defRPr/>
            </a:pPr>
            <a:fld id="{4B53F7E7-4D7A-4BA0-8145-D9EED7F0E6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4796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defTabSz="914406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890" y="0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 defTabSz="914406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477" y="4686538"/>
            <a:ext cx="5390810" cy="4440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501"/>
            <a:ext cx="2919302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defTabSz="914406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890" y="9371501"/>
            <a:ext cx="2919302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 defTabSz="914406" eaLnBrk="1" hangingPunct="1">
              <a:defRPr sz="1200"/>
            </a:lvl1pPr>
          </a:lstStyle>
          <a:p>
            <a:pPr>
              <a:defRPr/>
            </a:pPr>
            <a:fld id="{6CB5B19B-2A7B-4820-A495-7EA32EFCEB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4819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36561" indent="-283293"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33170" indent="-226634"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86438" indent="-226634"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39706" indent="-226634"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92974" indent="-226634" defTabSz="91440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46243" indent="-226634" defTabSz="91440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99511" indent="-226634" defTabSz="91440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52779" indent="-226634" defTabSz="91440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C1CD5F8-6ED2-4EDB-AE28-6812BB19CC1F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35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36561" indent="-283293"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33170" indent="-226634"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86438" indent="-226634"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39706" indent="-226634"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92974" indent="-226634" defTabSz="91440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46243" indent="-226634" defTabSz="91440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99511" indent="-226634" defTabSz="91440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52779" indent="-226634" defTabSz="91440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C1CD5F8-6ED2-4EDB-AE28-6812BB19CC1F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895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36561" indent="-283293"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33170" indent="-226634"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86438" indent="-226634"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39706" indent="-226634" defTabSz="91440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92974" indent="-226634" defTabSz="91440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46243" indent="-226634" defTabSz="91440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99511" indent="-226634" defTabSz="91440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52779" indent="-226634" defTabSz="91440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C1CD5F8-6ED2-4EDB-AE28-6812BB19CC1F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832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FCEB3-C420-400D-9DF3-AABFEA07EB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74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4B9A6-F962-47BE-A435-95FB34C964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044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1A7B6-14F3-4207-B043-8CD2B4D48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231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0751B-34C4-41F7-9A42-B8AF861495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78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9F343-E9CF-4B4F-B1F2-5AE56531BE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06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189A7-C794-42E5-B514-19BD8B9D7F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0844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135CE-EC53-4CC2-8921-63B1DF7CEF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000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8E426-13D8-4731-800B-C6CA3BC2C7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394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7AC06-2987-4D3C-B767-74FF378237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645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E220E-741E-4C4E-AF44-E2074EF01C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894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880E6-BF27-4B64-B1E8-768BD1D51D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51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FD9BB62-D0E4-4F2F-9365-A85B5DD33C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107950" y="1737353"/>
            <a:ext cx="3197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2000" b="1" u="sng" dirty="0">
                <a:latin typeface="Tahoma" pitchFamily="34" charset="0"/>
              </a:rPr>
              <a:t>対象区域</a:t>
            </a:r>
            <a:r>
              <a:rPr lang="ja-JP" altLang="en-US" sz="2000" b="1" u="sng" dirty="0" smtClean="0">
                <a:latin typeface="Tahoma" pitchFamily="34" charset="0"/>
              </a:rPr>
              <a:t>のビジョン</a:t>
            </a:r>
            <a:endParaRPr lang="ja-JP" altLang="en-US" sz="2000" b="1" u="sng" dirty="0">
              <a:latin typeface="Tahoma" pitchFamily="34" charset="0"/>
            </a:endParaRPr>
          </a:p>
        </p:txBody>
      </p:sp>
      <p:sp>
        <p:nvSpPr>
          <p:cNvPr id="4102" name="Rectangle 66"/>
          <p:cNvSpPr>
            <a:spLocks noChangeArrowheads="1"/>
          </p:cNvSpPr>
          <p:nvPr/>
        </p:nvSpPr>
        <p:spPr bwMode="auto">
          <a:xfrm>
            <a:off x="107950" y="1714221"/>
            <a:ext cx="3455938" cy="4999351"/>
          </a:xfrm>
          <a:prstGeom prst="rect">
            <a:avLst/>
          </a:prstGeom>
          <a:noFill/>
          <a:ln>
            <a:solidFill>
              <a:srgbClr val="0070C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103" name="Rectangle 67"/>
          <p:cNvSpPr>
            <a:spLocks noChangeArrowheads="1"/>
          </p:cNvSpPr>
          <p:nvPr/>
        </p:nvSpPr>
        <p:spPr bwMode="auto">
          <a:xfrm>
            <a:off x="0" y="0"/>
            <a:ext cx="9144000" cy="5730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○○○○コンソーシアム（地域名）</a:t>
            </a:r>
            <a:endParaRPr lang="ja-JP" altLang="en-US" sz="18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110" name="テキスト ボックス 33"/>
          <p:cNvSpPr txBox="1">
            <a:spLocks noChangeArrowheads="1"/>
          </p:cNvSpPr>
          <p:nvPr/>
        </p:nvSpPr>
        <p:spPr bwMode="auto">
          <a:xfrm>
            <a:off x="3157536" y="815826"/>
            <a:ext cx="3070647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・事業の概要について、２～３行で</a:t>
            </a:r>
            <a:r>
              <a:rPr lang="ja-JP" altLang="en-US" sz="1400" dirty="0">
                <a:solidFill>
                  <a:srgbClr val="FF0000"/>
                </a:solidFill>
              </a:rPr>
              <a:t>説明</a:t>
            </a:r>
            <a:r>
              <a:rPr lang="ja-JP" altLang="en-US" sz="1400" dirty="0" smtClean="0">
                <a:solidFill>
                  <a:srgbClr val="FF0000"/>
                </a:solidFill>
              </a:rPr>
              <a:t>（１８ポイント程度）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4131" name="テキスト ボックス 33"/>
          <p:cNvSpPr txBox="1">
            <a:spLocks noChangeArrowheads="1"/>
          </p:cNvSpPr>
          <p:nvPr/>
        </p:nvSpPr>
        <p:spPr bwMode="auto">
          <a:xfrm>
            <a:off x="4171577" y="3402907"/>
            <a:ext cx="4113213" cy="738664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FF0000"/>
                </a:solidFill>
              </a:rPr>
              <a:t>左記の内容</a:t>
            </a:r>
            <a:r>
              <a:rPr lang="ja-JP" altLang="en-US" sz="1400" dirty="0" smtClean="0">
                <a:solidFill>
                  <a:srgbClr val="FF0000"/>
                </a:solidFill>
              </a:rPr>
              <a:t>を図等により説明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lang="ja-JP" altLang="en-US" sz="1400" dirty="0" smtClean="0">
                <a:solidFill>
                  <a:srgbClr val="FF0000"/>
                </a:solidFill>
              </a:rPr>
              <a:t>・「何をやって、まちがどう変わるか</a:t>
            </a:r>
            <a:r>
              <a:rPr lang="ja-JP" altLang="en-US" sz="1400" dirty="0" smtClean="0">
                <a:solidFill>
                  <a:srgbClr val="FF0000"/>
                </a:solidFill>
              </a:rPr>
              <a:t>」について、端的に概要を記載下さい。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660356" y="11004"/>
            <a:ext cx="470422" cy="5543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１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107950" y="656948"/>
            <a:ext cx="8978900" cy="914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dirty="0" smtClean="0"/>
              <a:t>○　･･･</a:t>
            </a:r>
            <a:endParaRPr lang="en-US" altLang="ja-JP" dirty="0" smtClean="0"/>
          </a:p>
        </p:txBody>
      </p:sp>
      <p:sp>
        <p:nvSpPr>
          <p:cNvPr id="21" name="Rectangle 66"/>
          <p:cNvSpPr>
            <a:spLocks noChangeArrowheads="1"/>
          </p:cNvSpPr>
          <p:nvPr/>
        </p:nvSpPr>
        <p:spPr bwMode="auto">
          <a:xfrm>
            <a:off x="7148513" y="1682574"/>
            <a:ext cx="1938337" cy="1518357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107950" y="4430142"/>
            <a:ext cx="3197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2000" b="1" u="sng" dirty="0">
                <a:latin typeface="Tahoma" pitchFamily="34" charset="0"/>
              </a:rPr>
              <a:t>モデル事業の</a:t>
            </a:r>
            <a:r>
              <a:rPr lang="ja-JP" altLang="en-US" sz="2000" b="1" u="sng" dirty="0" smtClean="0">
                <a:latin typeface="Tahoma" pitchFamily="34" charset="0"/>
              </a:rPr>
              <a:t>取組み</a:t>
            </a:r>
            <a:r>
              <a:rPr lang="ja-JP" altLang="en-US" sz="2000" b="1" u="sng" dirty="0">
                <a:latin typeface="Tahoma" pitchFamily="34" charset="0"/>
              </a:rPr>
              <a:t>内容</a:t>
            </a:r>
          </a:p>
        </p:txBody>
      </p:sp>
      <p:sp>
        <p:nvSpPr>
          <p:cNvPr id="24" name="テキスト ボックス 33"/>
          <p:cNvSpPr txBox="1">
            <a:spLocks noChangeArrowheads="1"/>
          </p:cNvSpPr>
          <p:nvPr/>
        </p:nvSpPr>
        <p:spPr bwMode="auto">
          <a:xfrm>
            <a:off x="271083" y="2355970"/>
            <a:ext cx="3070647" cy="30777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・文章で説明（１４ポイント程度）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33"/>
          <p:cNvSpPr txBox="1">
            <a:spLocks noChangeArrowheads="1"/>
          </p:cNvSpPr>
          <p:nvPr/>
        </p:nvSpPr>
        <p:spPr bwMode="auto">
          <a:xfrm>
            <a:off x="300595" y="4991879"/>
            <a:ext cx="3070647" cy="30777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・文章で説明（１４ポイント程度）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33"/>
          <p:cNvSpPr txBox="1">
            <a:spLocks noChangeArrowheads="1"/>
          </p:cNvSpPr>
          <p:nvPr/>
        </p:nvSpPr>
        <p:spPr bwMode="auto">
          <a:xfrm>
            <a:off x="7501658" y="1944551"/>
            <a:ext cx="1232046" cy="738664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・対象区域の位置を地図で説明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07950" y="3134174"/>
            <a:ext cx="3197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2000" b="1" u="sng" dirty="0">
                <a:latin typeface="Tahoma" pitchFamily="34" charset="0"/>
              </a:rPr>
              <a:t>対象区域</a:t>
            </a:r>
            <a:r>
              <a:rPr lang="ja-JP" altLang="en-US" sz="2000" b="1" u="sng" dirty="0" smtClean="0">
                <a:latin typeface="Tahoma" pitchFamily="34" charset="0"/>
              </a:rPr>
              <a:t>の課題</a:t>
            </a:r>
            <a:endParaRPr lang="en-US" altLang="ja-JP" sz="2000" b="1" u="sng" dirty="0" smtClean="0">
              <a:latin typeface="Tahoma" pitchFamily="34" charset="0"/>
            </a:endParaRPr>
          </a:p>
        </p:txBody>
      </p:sp>
      <p:sp>
        <p:nvSpPr>
          <p:cNvPr id="30" name="テキスト ボックス 33"/>
          <p:cNvSpPr txBox="1">
            <a:spLocks noChangeArrowheads="1"/>
          </p:cNvSpPr>
          <p:nvPr/>
        </p:nvSpPr>
        <p:spPr bwMode="auto">
          <a:xfrm>
            <a:off x="300595" y="3680671"/>
            <a:ext cx="3070647" cy="30777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・文章で説明（１４ポイント程度）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91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6"/>
          <p:cNvSpPr>
            <a:spLocks noChangeArrowheads="1"/>
          </p:cNvSpPr>
          <p:nvPr/>
        </p:nvSpPr>
        <p:spPr bwMode="auto">
          <a:xfrm>
            <a:off x="96699" y="1019175"/>
            <a:ext cx="4335601" cy="3039566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0070C0"/>
              </a:solidFill>
            </a:endParaRPr>
          </a:p>
        </p:txBody>
      </p:sp>
      <p:sp>
        <p:nvSpPr>
          <p:cNvPr id="4103" name="Rectangle 67"/>
          <p:cNvSpPr>
            <a:spLocks noChangeArrowheads="1"/>
          </p:cNvSpPr>
          <p:nvPr/>
        </p:nvSpPr>
        <p:spPr bwMode="auto">
          <a:xfrm>
            <a:off x="0" y="0"/>
            <a:ext cx="9144000" cy="5730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○○○○コンソーシアム（地域名）</a:t>
            </a:r>
            <a:endParaRPr lang="ja-JP" altLang="en-US" sz="18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130" name="テキスト ボックス 33"/>
          <p:cNvSpPr txBox="1">
            <a:spLocks noChangeArrowheads="1"/>
          </p:cNvSpPr>
          <p:nvPr/>
        </p:nvSpPr>
        <p:spPr bwMode="auto">
          <a:xfrm>
            <a:off x="5432423" y="2005638"/>
            <a:ext cx="2879725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・運営体制について、図表、文章等で説明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673578" y="6724"/>
            <a:ext cx="470422" cy="5543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２</a:t>
            </a:r>
            <a:endParaRPr kumimoji="1" lang="ja-JP" altLang="en-US" dirty="0"/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4591544" y="554360"/>
            <a:ext cx="3884240" cy="62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2000" b="1" u="sng" dirty="0">
                <a:latin typeface="Tahoma" pitchFamily="34" charset="0"/>
              </a:rPr>
              <a:t>運営</a:t>
            </a:r>
            <a:r>
              <a:rPr lang="ja-JP" altLang="en-US" sz="2000" b="1" u="sng" dirty="0" smtClean="0">
                <a:latin typeface="Tahoma" pitchFamily="34" charset="0"/>
              </a:rPr>
              <a:t>体制</a:t>
            </a:r>
            <a:endParaRPr lang="ja-JP" altLang="en-US" sz="2000" b="1" u="sng" dirty="0">
              <a:latin typeface="Tahoma" pitchFamily="34" charset="0"/>
            </a:endParaRPr>
          </a:p>
          <a:p>
            <a:pPr marL="238125" indent="-23812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ja-JP" altLang="en-US" sz="1600" dirty="0">
              <a:latin typeface="Tahoma" pitchFamily="34" charset="0"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0" y="578224"/>
            <a:ext cx="3884240" cy="62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2000" b="1" u="sng" dirty="0">
                <a:latin typeface="Tahoma" pitchFamily="34" charset="0"/>
              </a:rPr>
              <a:t>データ利活用方針</a:t>
            </a:r>
          </a:p>
          <a:p>
            <a:pPr marL="238125" indent="-23812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ja-JP" altLang="en-US" sz="1600" dirty="0">
              <a:latin typeface="Tahoma" pitchFamily="34" charset="0"/>
            </a:endParaRPr>
          </a:p>
        </p:txBody>
      </p:sp>
      <p:sp>
        <p:nvSpPr>
          <p:cNvPr id="31" name="Rectangle 66"/>
          <p:cNvSpPr>
            <a:spLocks noChangeArrowheads="1"/>
          </p:cNvSpPr>
          <p:nvPr/>
        </p:nvSpPr>
        <p:spPr bwMode="auto">
          <a:xfrm>
            <a:off x="4704486" y="1019175"/>
            <a:ext cx="4335601" cy="3022851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0070C0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96699" y="4164604"/>
            <a:ext cx="3884240" cy="62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2000" b="1" u="sng" dirty="0">
                <a:latin typeface="Tahoma" pitchFamily="34" charset="0"/>
              </a:rPr>
              <a:t>スケジュール</a:t>
            </a:r>
          </a:p>
          <a:p>
            <a:pPr marL="238125" indent="-23812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ja-JP" altLang="en-US" sz="1600" dirty="0">
              <a:latin typeface="Tahoma" pitchFamily="34" charset="0"/>
            </a:endParaRPr>
          </a:p>
        </p:txBody>
      </p:sp>
      <p:sp>
        <p:nvSpPr>
          <p:cNvPr id="33" name="テキスト ボックス 33"/>
          <p:cNvSpPr txBox="1">
            <a:spLocks noChangeArrowheads="1"/>
          </p:cNvSpPr>
          <p:nvPr/>
        </p:nvSpPr>
        <p:spPr bwMode="auto">
          <a:xfrm>
            <a:off x="1004515" y="2015738"/>
            <a:ext cx="2879725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・データ利活用の概要について、図表、文章等で説明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4" name="Rectangle 66"/>
          <p:cNvSpPr>
            <a:spLocks noChangeArrowheads="1"/>
          </p:cNvSpPr>
          <p:nvPr/>
        </p:nvSpPr>
        <p:spPr bwMode="auto">
          <a:xfrm>
            <a:off x="116625" y="4653136"/>
            <a:ext cx="8923462" cy="20882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0070C0"/>
              </a:solidFill>
            </a:endParaRPr>
          </a:p>
        </p:txBody>
      </p:sp>
      <p:sp>
        <p:nvSpPr>
          <p:cNvPr id="35" name="テキスト ボックス 33"/>
          <p:cNvSpPr txBox="1">
            <a:spLocks noChangeArrowheads="1"/>
          </p:cNvSpPr>
          <p:nvPr/>
        </p:nvSpPr>
        <p:spPr bwMode="auto">
          <a:xfrm>
            <a:off x="2264498" y="5373596"/>
            <a:ext cx="4696831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・スケジュールについて、本事業において行うことと、関連して他の事業で行うことが区別できるように説明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67"/>
          <p:cNvSpPr>
            <a:spLocks noChangeArrowheads="1"/>
          </p:cNvSpPr>
          <p:nvPr/>
        </p:nvSpPr>
        <p:spPr bwMode="auto">
          <a:xfrm>
            <a:off x="0" y="0"/>
            <a:ext cx="9144000" cy="5730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○○○○コンソーシアム（地域名）</a:t>
            </a:r>
            <a:endParaRPr lang="ja-JP" altLang="en-US" sz="18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131" name="テキスト ボックス 33"/>
          <p:cNvSpPr txBox="1">
            <a:spLocks noChangeArrowheads="1"/>
          </p:cNvSpPr>
          <p:nvPr/>
        </p:nvSpPr>
        <p:spPr bwMode="auto">
          <a:xfrm>
            <a:off x="1800176" y="3212976"/>
            <a:ext cx="5616624" cy="1169551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自由様式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lang="ja-JP" altLang="en-US" sz="1400" dirty="0" smtClean="0">
                <a:solidFill>
                  <a:srgbClr val="FF0000"/>
                </a:solidFill>
              </a:rPr>
              <a:t>・１枚目、２枚目で書き切れなかった提案の特徴等を</a:t>
            </a:r>
            <a:r>
              <a:rPr lang="ja-JP" altLang="en-US" sz="1400" dirty="0" smtClean="0">
                <a:solidFill>
                  <a:srgbClr val="FF0000"/>
                </a:solidFill>
              </a:rPr>
              <a:t>記入下さい。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pPr marL="174625" indent="-174625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lang="ja-JP" altLang="en-US" sz="1400" dirty="0" smtClean="0">
                <a:solidFill>
                  <a:srgbClr val="FF0000"/>
                </a:solidFill>
              </a:rPr>
              <a:t>・図表や文章の分量は問いませんが</a:t>
            </a:r>
            <a:r>
              <a:rPr lang="ja-JP" altLang="en-US" sz="1400" dirty="0" smtClean="0">
                <a:solidFill>
                  <a:srgbClr val="FF0000"/>
                </a:solidFill>
              </a:rPr>
              <a:t>、</a:t>
            </a:r>
            <a:r>
              <a:rPr lang="ja-JP" altLang="ja-JP" sz="1400" dirty="0">
                <a:solidFill>
                  <a:srgbClr val="FF0000"/>
                </a:solidFill>
              </a:rPr>
              <a:t>文字の大きさについては、以下</a:t>
            </a:r>
            <a:r>
              <a:rPr lang="ja-JP" altLang="ja-JP" sz="1400" dirty="0" smtClean="0">
                <a:solidFill>
                  <a:srgbClr val="FF0000"/>
                </a:solidFill>
              </a:rPr>
              <a:t>を</a:t>
            </a:r>
            <a:r>
              <a:rPr lang="ja-JP" altLang="en-US" sz="1400" dirty="0" smtClean="0">
                <a:solidFill>
                  <a:srgbClr val="FF0000"/>
                </a:solidFill>
              </a:rPr>
              <a:t>　　　</a:t>
            </a:r>
            <a:r>
              <a:rPr lang="ja-JP" altLang="ja-JP" sz="1400" dirty="0" smtClean="0">
                <a:solidFill>
                  <a:srgbClr val="FF0000"/>
                </a:solidFill>
              </a:rPr>
              <a:t>参考</a:t>
            </a:r>
            <a:r>
              <a:rPr lang="ja-JP" altLang="ja-JP" sz="1400" dirty="0">
                <a:solidFill>
                  <a:srgbClr val="FF0000"/>
                </a:solidFill>
              </a:rPr>
              <a:t>に</a:t>
            </a:r>
            <a:r>
              <a:rPr lang="ja-JP" altLang="ja-JP" sz="1400" dirty="0" smtClean="0">
                <a:solidFill>
                  <a:srgbClr val="FF0000"/>
                </a:solidFill>
              </a:rPr>
              <a:t>して</a:t>
            </a:r>
            <a:r>
              <a:rPr lang="ja-JP" altLang="en-US" sz="1400" dirty="0">
                <a:solidFill>
                  <a:srgbClr val="FF0000"/>
                </a:solidFill>
              </a:rPr>
              <a:t>下さい</a:t>
            </a:r>
            <a:r>
              <a:rPr lang="ja-JP" altLang="en-US" sz="1400" dirty="0" smtClean="0">
                <a:solidFill>
                  <a:srgbClr val="FF0000"/>
                </a:solidFill>
              </a:rPr>
              <a:t>。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　・</a:t>
            </a:r>
            <a:r>
              <a:rPr lang="ja-JP" altLang="en-US" sz="1400" dirty="0" smtClean="0">
                <a:solidFill>
                  <a:srgbClr val="FF0000"/>
                </a:solidFill>
              </a:rPr>
              <a:t>タイトル</a:t>
            </a:r>
            <a:r>
              <a:rPr lang="ja-JP" altLang="en-US" sz="1400" dirty="0" smtClean="0">
                <a:solidFill>
                  <a:srgbClr val="FF0000"/>
                </a:solidFill>
              </a:rPr>
              <a:t>、見出し：２０ポイント以上、本文：１４ポイント</a:t>
            </a:r>
            <a:r>
              <a:rPr lang="ja-JP" altLang="en-US" sz="1400" dirty="0" smtClean="0">
                <a:solidFill>
                  <a:srgbClr val="FF0000"/>
                </a:solidFill>
              </a:rPr>
              <a:t>以上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673578" y="6724"/>
            <a:ext cx="470422" cy="5543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5076153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3322</TotalTime>
  <Words>168</Words>
  <Application>Microsoft Office PowerPoint</Application>
  <PresentationFormat>画面に合わせる (4:3)</PresentationFormat>
  <Paragraphs>30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Ｐ明朝</vt:lpstr>
      <vt:lpstr>Arial</vt:lpstr>
      <vt:lpstr>Tahoma</vt:lpstr>
      <vt:lpstr>Wingdings</vt:lpstr>
      <vt:lpstr>標準デザイン</vt:lpstr>
      <vt:lpstr>PowerPoint プレゼンテーション</vt:lpstr>
      <vt:lpstr>PowerPoint プレゼンテーション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なし</cp:lastModifiedBy>
  <cp:revision>182</cp:revision>
  <cp:lastPrinted>2019-04-03T09:20:00Z</cp:lastPrinted>
  <dcterms:created xsi:type="dcterms:W3CDTF">2007-06-19T07:03:32Z</dcterms:created>
  <dcterms:modified xsi:type="dcterms:W3CDTF">2019-04-04T09:18:55Z</dcterms:modified>
</cp:coreProperties>
</file>