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2"/>
  </p:notesMasterIdLst>
  <p:handoutMasterIdLst>
    <p:handoutMasterId r:id="rId33"/>
  </p:handoutMasterIdLst>
  <p:sldIdLst>
    <p:sldId id="286" r:id="rId2"/>
    <p:sldId id="319" r:id="rId3"/>
    <p:sldId id="343" r:id="rId4"/>
    <p:sldId id="348" r:id="rId5"/>
    <p:sldId id="367" r:id="rId6"/>
    <p:sldId id="349" r:id="rId7"/>
    <p:sldId id="350" r:id="rId8"/>
    <p:sldId id="351" r:id="rId9"/>
    <p:sldId id="356" r:id="rId10"/>
    <p:sldId id="369" r:id="rId11"/>
    <p:sldId id="368" r:id="rId12"/>
    <p:sldId id="370" r:id="rId13"/>
    <p:sldId id="352" r:id="rId14"/>
    <p:sldId id="353" r:id="rId15"/>
    <p:sldId id="358" r:id="rId16"/>
    <p:sldId id="363" r:id="rId17"/>
    <p:sldId id="362" r:id="rId18"/>
    <p:sldId id="359" r:id="rId19"/>
    <p:sldId id="372" r:id="rId20"/>
    <p:sldId id="373" r:id="rId21"/>
    <p:sldId id="374" r:id="rId22"/>
    <p:sldId id="375" r:id="rId23"/>
    <p:sldId id="376" r:id="rId24"/>
    <p:sldId id="377" r:id="rId25"/>
    <p:sldId id="287" r:id="rId26"/>
    <p:sldId id="360" r:id="rId27"/>
    <p:sldId id="365" r:id="rId28"/>
    <p:sldId id="366" r:id="rId29"/>
    <p:sldId id="336" r:id="rId30"/>
    <p:sldId id="364" r:id="rId3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58" userDrawn="1">
          <p15:clr>
            <a:srgbClr val="A4A3A4"/>
          </p15:clr>
        </p15:guide>
        <p15:guide id="4" pos="56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深山 大輝" initials="深山" lastIdx="1" clrIdx="0">
    <p:extLst>
      <p:ext uri="{19B8F6BF-5375-455C-9EA6-DF929625EA0E}">
        <p15:presenceInfo xmlns:p15="http://schemas.microsoft.com/office/powerpoint/2012/main" userId="S::d-miyama@ichiura.onmicrosoft.com::1751da77-9be7-4642-874a-023403fb31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D0D7FC"/>
    <a:srgbClr val="4472C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1412" autoAdjust="0"/>
  </p:normalViewPr>
  <p:slideViewPr>
    <p:cSldViewPr>
      <p:cViewPr>
        <p:scale>
          <a:sx n="75" d="100"/>
          <a:sy n="75" d="100"/>
        </p:scale>
        <p:origin x="1374" y="54"/>
      </p:cViewPr>
      <p:guideLst>
        <p:guide orient="horz" pos="2160"/>
        <p:guide pos="2880"/>
        <p:guide pos="158"/>
        <p:guide pos="560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11" tIns="45705" rIns="91411" bIns="45705" rtlCol="0"/>
          <a:lstStyle>
            <a:lvl1pPr algn="r">
              <a:defRPr sz="1200"/>
            </a:lvl1pPr>
          </a:lstStyle>
          <a:p>
            <a:fld id="{5A9CC70F-EF13-4494-8B37-EA39A704AD38}" type="datetimeFigureOut">
              <a:rPr kumimoji="1" lang="ja-JP" altLang="en-US" smtClean="0"/>
              <a:t>2021/6/21</a:t>
            </a:fld>
            <a:endParaRPr kumimoji="1" lang="ja-JP" altLang="en-US"/>
          </a:p>
        </p:txBody>
      </p:sp>
      <p:sp>
        <p:nvSpPr>
          <p:cNvPr id="4" name="フッター プレースホルダー 3"/>
          <p:cNvSpPr>
            <a:spLocks noGrp="1"/>
          </p:cNvSpPr>
          <p:nvPr>
            <p:ph type="ftr" sz="quarter" idx="2"/>
          </p:nvPr>
        </p:nvSpPr>
        <p:spPr>
          <a:xfrm>
            <a:off x="2" y="9371014"/>
            <a:ext cx="2919413" cy="495300"/>
          </a:xfrm>
          <a:prstGeom prst="rect">
            <a:avLst/>
          </a:prstGeom>
        </p:spPr>
        <p:txBody>
          <a:bodyPr vert="horz" lIns="91411" tIns="45705" rIns="91411"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411" tIns="45705" rIns="91411" bIns="45705" rtlCol="0" anchor="b"/>
          <a:lstStyle>
            <a:lvl1pPr algn="r">
              <a:defRPr sz="1200"/>
            </a:lvl1pPr>
          </a:lstStyle>
          <a:p>
            <a:fld id="{505AD23B-CE94-4C92-AB90-E6FE025015B0}" type="slidenum">
              <a:rPr kumimoji="1" lang="ja-JP" altLang="en-US" smtClean="0"/>
              <a:t>‹#›</a:t>
            </a:fld>
            <a:endParaRPr kumimoji="1" lang="ja-JP" altLang="en-US"/>
          </a:p>
        </p:txBody>
      </p:sp>
    </p:spTree>
    <p:extLst>
      <p:ext uri="{BB962C8B-B14F-4D97-AF65-F5344CB8AC3E}">
        <p14:creationId xmlns:p14="http://schemas.microsoft.com/office/powerpoint/2010/main" val="519672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11" tIns="45705" rIns="91411" bIns="4570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5300"/>
          </a:xfrm>
          <a:prstGeom prst="rect">
            <a:avLst/>
          </a:prstGeom>
        </p:spPr>
        <p:txBody>
          <a:bodyPr vert="horz" lIns="91411" tIns="45705" rIns="91411" bIns="45705" rtlCol="0"/>
          <a:lstStyle>
            <a:lvl1pPr algn="r">
              <a:defRPr sz="1200"/>
            </a:lvl1pPr>
          </a:lstStyle>
          <a:p>
            <a:fld id="{9231C06D-E285-4E48-9EEF-A89AA073BC3F}" type="datetimeFigureOut">
              <a:rPr kumimoji="1" lang="ja-JP" altLang="en-US" smtClean="0"/>
              <a:t>2021/6/21</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11" tIns="45705" rIns="91411" bIns="45705" rtlCol="0" anchor="ctr"/>
          <a:lstStyle/>
          <a:p>
            <a:endParaRPr lang="ja-JP" altLang="en-US" dirty="0"/>
          </a:p>
        </p:txBody>
      </p:sp>
      <p:sp>
        <p:nvSpPr>
          <p:cNvPr id="5" name="ノート プレースホルダー 4"/>
          <p:cNvSpPr>
            <a:spLocks noGrp="1"/>
          </p:cNvSpPr>
          <p:nvPr>
            <p:ph type="body" sz="quarter" idx="3"/>
          </p:nvPr>
        </p:nvSpPr>
        <p:spPr>
          <a:xfrm>
            <a:off x="673102" y="4748213"/>
            <a:ext cx="5389563" cy="3884612"/>
          </a:xfrm>
          <a:prstGeom prst="rect">
            <a:avLst/>
          </a:prstGeom>
        </p:spPr>
        <p:txBody>
          <a:bodyPr vert="horz" lIns="91411" tIns="45705" rIns="91411"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014"/>
            <a:ext cx="2919413" cy="495300"/>
          </a:xfrm>
          <a:prstGeom prst="rect">
            <a:avLst/>
          </a:prstGeom>
        </p:spPr>
        <p:txBody>
          <a:bodyPr vert="horz" lIns="91411" tIns="45705" rIns="91411" bIns="4570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411" tIns="45705" rIns="91411" bIns="45705" rtlCol="0" anchor="b"/>
          <a:lstStyle>
            <a:lvl1pPr algn="r">
              <a:defRPr sz="1200"/>
            </a:lvl1pPr>
          </a:lstStyle>
          <a:p>
            <a:fld id="{4DAEC275-D267-4863-AAC6-58E8DE179A18}" type="slidenum">
              <a:rPr kumimoji="1" lang="ja-JP" altLang="en-US" smtClean="0"/>
              <a:t>‹#›</a:t>
            </a:fld>
            <a:endParaRPr kumimoji="1" lang="ja-JP" altLang="en-US" dirty="0"/>
          </a:p>
        </p:txBody>
      </p:sp>
    </p:spTree>
    <p:extLst>
      <p:ext uri="{BB962C8B-B14F-4D97-AF65-F5344CB8AC3E}">
        <p14:creationId xmlns:p14="http://schemas.microsoft.com/office/powerpoint/2010/main" val="30016302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screen"/>
          <a:srcRect t="62230"/>
          <a:stretch>
            <a:fillRect/>
          </a:stretch>
        </p:blipFill>
        <p:spPr bwMode="auto">
          <a:xfrm>
            <a:off x="0" y="6524674"/>
            <a:ext cx="9144000" cy="333375"/>
          </a:xfrm>
          <a:prstGeom prst="rect">
            <a:avLst/>
          </a:prstGeom>
          <a:noFill/>
          <a:ln w="9525">
            <a:noFill/>
            <a:miter lim="800000"/>
            <a:headEnd/>
            <a:tailEnd/>
          </a:ln>
        </p:spPr>
      </p:pic>
      <p:sp>
        <p:nvSpPr>
          <p:cNvPr id="5" name="Rectangle 9"/>
          <p:cNvSpPr>
            <a:spLocks noChangeArrowheads="1"/>
          </p:cNvSpPr>
          <p:nvPr userDrawn="1"/>
        </p:nvSpPr>
        <p:spPr bwMode="auto">
          <a:xfrm>
            <a:off x="1692281" y="3284588"/>
            <a:ext cx="7451725" cy="73025"/>
          </a:xfrm>
          <a:prstGeom prst="rect">
            <a:avLst/>
          </a:prstGeom>
          <a:solidFill>
            <a:srgbClr val="0066CC"/>
          </a:solidFill>
          <a:ln w="9525">
            <a:noFill/>
            <a:miter lim="800000"/>
            <a:headEnd/>
            <a:tailEnd/>
          </a:ln>
          <a:effectLst/>
        </p:spPr>
        <p:txBody>
          <a:bodyPr wrap="none" lIns="91435" tIns="45717" rIns="91435" bIns="45717" anchor="ctr"/>
          <a:lstStyle/>
          <a:p>
            <a:pPr defTabSz="914346" fontAlgn="base">
              <a:spcBef>
                <a:spcPct val="0"/>
              </a:spcBef>
              <a:spcAft>
                <a:spcPct val="0"/>
              </a:spcAft>
              <a:defRPr/>
            </a:pPr>
            <a:endParaRPr lang="ja-JP" altLang="en-US" dirty="0">
              <a:solidFill>
                <a:prstClr val="black"/>
              </a:solidFill>
            </a:endParaRPr>
          </a:p>
        </p:txBody>
      </p:sp>
      <p:pic>
        <p:nvPicPr>
          <p:cNvPr id="6" name="Picture 11"/>
          <p:cNvPicPr>
            <a:picLocks noChangeAspect="1" noChangeArrowheads="1"/>
          </p:cNvPicPr>
          <p:nvPr userDrawn="1"/>
        </p:nvPicPr>
        <p:blipFill>
          <a:blip r:embed="rId3" cstate="screen"/>
          <a:srcRect/>
          <a:stretch>
            <a:fillRect/>
          </a:stretch>
        </p:blipFill>
        <p:spPr bwMode="auto">
          <a:xfrm>
            <a:off x="10" y="6051600"/>
            <a:ext cx="2124075" cy="473075"/>
          </a:xfrm>
          <a:prstGeom prst="rect">
            <a:avLst/>
          </a:prstGeom>
          <a:noFill/>
          <a:ln w="9525">
            <a:noFill/>
            <a:miter lim="800000"/>
            <a:headEnd/>
            <a:tailEnd/>
          </a:ln>
        </p:spPr>
      </p:pic>
      <p:sp>
        <p:nvSpPr>
          <p:cNvPr id="7" name="Text Box 12"/>
          <p:cNvSpPr txBox="1">
            <a:spLocks noChangeArrowheads="1"/>
          </p:cNvSpPr>
          <p:nvPr userDrawn="1"/>
        </p:nvSpPr>
        <p:spPr bwMode="auto">
          <a:xfrm>
            <a:off x="1" y="6524674"/>
            <a:ext cx="3642910" cy="276993"/>
          </a:xfrm>
          <a:prstGeom prst="rect">
            <a:avLst/>
          </a:prstGeom>
          <a:noFill/>
          <a:ln w="9525">
            <a:noFill/>
            <a:miter lim="800000"/>
            <a:headEnd/>
            <a:tailEnd/>
          </a:ln>
          <a:effectLst/>
        </p:spPr>
        <p:txBody>
          <a:bodyPr wrap="none" lIns="91435" tIns="45717" rIns="91435" bIns="45717">
            <a:spAutoFit/>
          </a:bodyPr>
          <a:lstStyle/>
          <a:p>
            <a:pPr defTabSz="914346"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2" y="2133650"/>
            <a:ext cx="7524750"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dirty="0">
              <a:solidFill>
                <a:prstClr val="black"/>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10"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C99B69E-7056-48BD-BE8C-C5E11BB58CFE}"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A4A4B7-9A00-4A23-9722-E813F88B5E8A}"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2" y="9"/>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 y="9"/>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72581C-BF1B-4453-9823-8B1F366ABE0D}"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391398"/>
            <a:ext cx="2133600" cy="476250"/>
          </a:xfrm>
          <a:ln/>
        </p:spPr>
        <p:txBody>
          <a:bodyPr/>
          <a:lstStyle>
            <a:lvl1pPr>
              <a:defRPr/>
            </a:lvl1pPr>
          </a:lstStyle>
          <a:p>
            <a:pPr>
              <a:defRPr/>
            </a:pPr>
            <a:fld id="{C569FC96-8832-404D-A265-B73147B2DDB0}"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3"/>
            <a:ext cx="7772400" cy="1500187"/>
          </a:xfrm>
        </p:spPr>
        <p:txBody>
          <a:bodyPr anchor="b"/>
          <a:lstStyle>
            <a:lvl1pPr marL="0" indent="0">
              <a:buNone/>
              <a:defRPr sz="2000"/>
            </a:lvl1pPr>
            <a:lvl2pPr marL="457173" indent="0">
              <a:buNone/>
              <a:defRPr sz="1800"/>
            </a:lvl2pPr>
            <a:lvl3pPr marL="914346" indent="0">
              <a:buNone/>
              <a:defRPr sz="1600"/>
            </a:lvl3pPr>
            <a:lvl4pPr marL="1371520" indent="0">
              <a:buNone/>
              <a:defRPr sz="1400"/>
            </a:lvl4pPr>
            <a:lvl5pPr marL="1828693" indent="0">
              <a:buNone/>
              <a:defRPr sz="1400"/>
            </a:lvl5pPr>
            <a:lvl6pPr marL="2285866" indent="0">
              <a:buNone/>
              <a:defRPr sz="1400"/>
            </a:lvl6pPr>
            <a:lvl7pPr marL="2743039" indent="0">
              <a:buNone/>
              <a:defRPr sz="1400"/>
            </a:lvl7pPr>
            <a:lvl8pPr marL="3200212" indent="0">
              <a:buNone/>
              <a:defRPr sz="1400"/>
            </a:lvl8pPr>
            <a:lvl9pPr marL="3657385"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4CAD99-CC59-4166-ABBD-8DE5148183C3}"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812834-269D-4A39-803E-7A0655FA0ADA}"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173" indent="0">
              <a:buNone/>
              <a:defRPr sz="2000" b="1"/>
            </a:lvl2pPr>
            <a:lvl3pPr marL="914346" indent="0">
              <a:buNone/>
              <a:defRPr sz="1800" b="1"/>
            </a:lvl3pPr>
            <a:lvl4pPr marL="1371520" indent="0">
              <a:buNone/>
              <a:defRPr sz="1600" b="1"/>
            </a:lvl4pPr>
            <a:lvl5pPr marL="1828693" indent="0">
              <a:buNone/>
              <a:defRPr sz="1600" b="1"/>
            </a:lvl5pPr>
            <a:lvl6pPr marL="2285866" indent="0">
              <a:buNone/>
              <a:defRPr sz="1600" b="1"/>
            </a:lvl6pPr>
            <a:lvl7pPr marL="2743039" indent="0">
              <a:buNone/>
              <a:defRPr sz="1600" b="1"/>
            </a:lvl7pPr>
            <a:lvl8pPr marL="3200212" indent="0">
              <a:buNone/>
              <a:defRPr sz="1600" b="1"/>
            </a:lvl8pPr>
            <a:lvl9pPr marL="3657385"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0" y="1535113"/>
            <a:ext cx="4041776" cy="639762"/>
          </a:xfrm>
        </p:spPr>
        <p:txBody>
          <a:bodyPr anchor="b"/>
          <a:lstStyle>
            <a:lvl1pPr marL="0" indent="0">
              <a:buNone/>
              <a:defRPr sz="2400" b="1"/>
            </a:lvl1pPr>
            <a:lvl2pPr marL="457173" indent="0">
              <a:buNone/>
              <a:defRPr sz="2000" b="1"/>
            </a:lvl2pPr>
            <a:lvl3pPr marL="914346" indent="0">
              <a:buNone/>
              <a:defRPr sz="1800" b="1"/>
            </a:lvl3pPr>
            <a:lvl4pPr marL="1371520" indent="0">
              <a:buNone/>
              <a:defRPr sz="1600" b="1"/>
            </a:lvl4pPr>
            <a:lvl5pPr marL="1828693" indent="0">
              <a:buNone/>
              <a:defRPr sz="1600" b="1"/>
            </a:lvl5pPr>
            <a:lvl6pPr marL="2285866" indent="0">
              <a:buNone/>
              <a:defRPr sz="1600" b="1"/>
            </a:lvl6pPr>
            <a:lvl7pPr marL="2743039" indent="0">
              <a:buNone/>
              <a:defRPr sz="1600" b="1"/>
            </a:lvl7pPr>
            <a:lvl8pPr marL="3200212" indent="0">
              <a:buNone/>
              <a:defRPr sz="1600" b="1"/>
            </a:lvl8pPr>
            <a:lvl9pPr marL="3657385"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0"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A561AC3-9B7D-4838-8BEF-7E62123D4E03}"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F3EB69-8D65-47DD-860E-0A1328D47696}"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D410A3C-32D6-4FDF-AD1D-AF76EDC55314}"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2" y="27306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6"/>
            <a:ext cx="3008313" cy="4691063"/>
          </a:xfrm>
        </p:spPr>
        <p:txBody>
          <a:bodyPr/>
          <a:lstStyle>
            <a:lvl1pPr marL="0" indent="0">
              <a:buNone/>
              <a:defRPr sz="1400"/>
            </a:lvl1pPr>
            <a:lvl2pPr marL="457173" indent="0">
              <a:buNone/>
              <a:defRPr sz="1200"/>
            </a:lvl2pPr>
            <a:lvl3pPr marL="914346" indent="0">
              <a:buNone/>
              <a:defRPr sz="1000"/>
            </a:lvl3pPr>
            <a:lvl4pPr marL="1371520" indent="0">
              <a:buNone/>
              <a:defRPr sz="900"/>
            </a:lvl4pPr>
            <a:lvl5pPr marL="1828693" indent="0">
              <a:buNone/>
              <a:defRPr sz="900"/>
            </a:lvl5pPr>
            <a:lvl6pPr marL="2285866" indent="0">
              <a:buNone/>
              <a:defRPr sz="900"/>
            </a:lvl6pPr>
            <a:lvl7pPr marL="2743039" indent="0">
              <a:buNone/>
              <a:defRPr sz="900"/>
            </a:lvl7pPr>
            <a:lvl8pPr marL="3200212" indent="0">
              <a:buNone/>
              <a:defRPr sz="900"/>
            </a:lvl8pPr>
            <a:lvl9pPr marL="3657385"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8F1980-AE01-450F-AF94-B2C0BF4C7282}"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73" indent="0">
              <a:buNone/>
              <a:defRPr sz="2800"/>
            </a:lvl2pPr>
            <a:lvl3pPr marL="914346" indent="0">
              <a:buNone/>
              <a:defRPr sz="2400"/>
            </a:lvl3pPr>
            <a:lvl4pPr marL="1371520" indent="0">
              <a:buNone/>
              <a:defRPr sz="2000"/>
            </a:lvl4pPr>
            <a:lvl5pPr marL="1828693" indent="0">
              <a:buNone/>
              <a:defRPr sz="2000"/>
            </a:lvl5pPr>
            <a:lvl6pPr marL="2285866" indent="0">
              <a:buNone/>
              <a:defRPr sz="2000"/>
            </a:lvl6pPr>
            <a:lvl7pPr marL="2743039" indent="0">
              <a:buNone/>
              <a:defRPr sz="2000"/>
            </a:lvl7pPr>
            <a:lvl8pPr marL="3200212" indent="0">
              <a:buNone/>
              <a:defRPr sz="2000"/>
            </a:lvl8pPr>
            <a:lvl9pPr marL="3657385"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73" indent="0">
              <a:buNone/>
              <a:defRPr sz="1200"/>
            </a:lvl2pPr>
            <a:lvl3pPr marL="914346" indent="0">
              <a:buNone/>
              <a:defRPr sz="1000"/>
            </a:lvl3pPr>
            <a:lvl4pPr marL="1371520" indent="0">
              <a:buNone/>
              <a:defRPr sz="900"/>
            </a:lvl4pPr>
            <a:lvl5pPr marL="1828693" indent="0">
              <a:buNone/>
              <a:defRPr sz="900"/>
            </a:lvl5pPr>
            <a:lvl6pPr marL="2285866" indent="0">
              <a:buNone/>
              <a:defRPr sz="900"/>
            </a:lvl6pPr>
            <a:lvl7pPr marL="2743039" indent="0">
              <a:buNone/>
              <a:defRPr sz="900"/>
            </a:lvl7pPr>
            <a:lvl8pPr marL="3200212" indent="0">
              <a:buNone/>
              <a:defRPr sz="900"/>
            </a:lvl8pPr>
            <a:lvl9pPr marL="3657385"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D3DAF3-91A1-448C-80C4-3C69CAB5BC51}" type="slidenum">
              <a:rPr lang="en-US" altLang="ja-JP">
                <a:solidFill>
                  <a:prstClr val="black"/>
                </a:solidFill>
              </a:rPr>
              <a:pPr>
                <a:defRPr/>
              </a:pPr>
              <a:t>‹#›</a:t>
            </a:fld>
            <a:endParaRPr lang="en-US" altLang="ja-JP" dirty="0">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defRPr sz="1400">
                <a:ea typeface="ＭＳ Ｐゴシック" pitchFamily="50" charset="-128"/>
              </a:defRPr>
            </a:lvl1pPr>
          </a:lstStyle>
          <a:p>
            <a:pPr defTabSz="914346" fontAlgn="base">
              <a:spcBef>
                <a:spcPct val="0"/>
              </a:spcBef>
              <a:spcAft>
                <a:spcPct val="0"/>
              </a:spcAft>
              <a:defRPr/>
            </a:pPr>
            <a:endParaRPr lang="en-US" altLang="ja-JP" dirty="0">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ctr">
              <a:defRPr sz="1400">
                <a:ea typeface="ＭＳ Ｐゴシック" pitchFamily="50" charset="-128"/>
              </a:defRPr>
            </a:lvl1pPr>
          </a:lstStyle>
          <a:p>
            <a:pPr defTabSz="914346" fontAlgn="base">
              <a:spcBef>
                <a:spcPct val="0"/>
              </a:spcBef>
              <a:spcAft>
                <a:spcPct val="0"/>
              </a:spcAft>
              <a:defRPr/>
            </a:pPr>
            <a:endParaRPr lang="en-US" altLang="ja-JP" dirty="0">
              <a:solidFill>
                <a:prstClr val="black"/>
              </a:solidFill>
            </a:endParaRPr>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defRPr sz="1400">
                <a:ea typeface="ＭＳ Ｐゴシック" pitchFamily="50" charset="-128"/>
              </a:defRPr>
            </a:lvl1pPr>
          </a:lstStyle>
          <a:p>
            <a:pPr defTabSz="914346" fontAlgn="base">
              <a:spcBef>
                <a:spcPct val="0"/>
              </a:spcBef>
              <a:spcAft>
                <a:spcPct val="0"/>
              </a:spcAft>
              <a:defRPr/>
            </a:pPr>
            <a:fld id="{105C4805-D749-4BF9-A7AC-52CA65414ECF}" type="slidenum">
              <a:rPr lang="en-US" altLang="ja-JP">
                <a:solidFill>
                  <a:prstClr val="black"/>
                </a:solidFill>
              </a:rPr>
              <a:pPr defTabSz="914346" fontAlgn="base">
                <a:spcBef>
                  <a:spcPct val="0"/>
                </a:spcBef>
                <a:spcAft>
                  <a:spcPct val="0"/>
                </a:spcAft>
                <a:defRPr/>
              </a:pPr>
              <a:t>‹#›</a:t>
            </a:fld>
            <a:endParaRPr lang="en-US" altLang="ja-JP" dirty="0">
              <a:solidFill>
                <a:prstClr val="black"/>
              </a:solidFill>
            </a:endParaRPr>
          </a:p>
        </p:txBody>
      </p:sp>
      <p:grpSp>
        <p:nvGrpSpPr>
          <p:cNvPr id="2" name="Group 18"/>
          <p:cNvGrpSpPr>
            <a:grpSpLocks/>
          </p:cNvGrpSpPr>
          <p:nvPr/>
        </p:nvGrpSpPr>
        <p:grpSpPr bwMode="auto">
          <a:xfrm>
            <a:off x="0" y="0"/>
            <a:ext cx="9144000" cy="546100"/>
            <a:chOff x="0" y="0"/>
            <a:chExt cx="5760" cy="344"/>
          </a:xfrm>
        </p:grpSpPr>
        <p:pic>
          <p:nvPicPr>
            <p:cNvPr id="1033" name="Picture 9" descr="mlit_top"/>
            <p:cNvPicPr>
              <a:picLocks noChangeAspect="1" noChangeArrowheads="1"/>
            </p:cNvPicPr>
            <p:nvPr userDrawn="1"/>
          </p:nvPicPr>
          <p:blipFill>
            <a:blip r:embed="rId13" cstate="screen"/>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screen"/>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screen"/>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screen"/>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25" y="0"/>
            <a:ext cx="7019925" cy="476250"/>
          </a:xfrm>
          <a:prstGeom prst="rect">
            <a:avLst/>
          </a:prstGeom>
          <a:noFill/>
          <a:ln w="9525">
            <a:noFill/>
            <a:miter lim="800000"/>
            <a:headEnd/>
            <a:tailEnd/>
          </a:ln>
        </p:spPr>
        <p:txBody>
          <a:bodyPr vert="horz" wrap="square" lIns="91435" tIns="45717" rIns="91435" bIns="45717"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16" cstate="screen"/>
          <a:srcRect t="3670"/>
          <a:stretch>
            <a:fillRect/>
          </a:stretch>
        </p:blipFill>
        <p:spPr bwMode="auto">
          <a:xfrm>
            <a:off x="7593019" y="10"/>
            <a:ext cx="1550987"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7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46"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2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6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80" indent="-342880" algn="l" rtl="0" eaLnBrk="0" fontAlgn="base" hangingPunct="0">
        <a:spcBef>
          <a:spcPct val="20000"/>
        </a:spcBef>
        <a:spcAft>
          <a:spcPct val="0"/>
        </a:spcAft>
        <a:buChar char="•"/>
        <a:defRPr kumimoji="1" sz="3200">
          <a:solidFill>
            <a:schemeClr val="tx1"/>
          </a:solidFill>
          <a:latin typeface="+mn-lt"/>
          <a:ea typeface="+mn-ea"/>
          <a:cs typeface="+mn-cs"/>
        </a:defRPr>
      </a:lvl1pPr>
      <a:lvl2pPr marL="742906" indent="-285733" algn="l" rtl="0" eaLnBrk="0" fontAlgn="base" hangingPunct="0">
        <a:spcBef>
          <a:spcPct val="20000"/>
        </a:spcBef>
        <a:spcAft>
          <a:spcPct val="0"/>
        </a:spcAft>
        <a:buChar char="–"/>
        <a:defRPr kumimoji="1" sz="2800">
          <a:solidFill>
            <a:schemeClr val="tx1"/>
          </a:solidFill>
          <a:latin typeface="+mn-lt"/>
          <a:ea typeface="+mn-ea"/>
        </a:defRPr>
      </a:lvl2pPr>
      <a:lvl3pPr marL="1142933" indent="-228586" algn="l" rtl="0" eaLnBrk="0" fontAlgn="base" hangingPunct="0">
        <a:spcBef>
          <a:spcPct val="20000"/>
        </a:spcBef>
        <a:spcAft>
          <a:spcPct val="0"/>
        </a:spcAft>
        <a:buChar char="•"/>
        <a:defRPr kumimoji="1" sz="2400">
          <a:solidFill>
            <a:schemeClr val="tx1"/>
          </a:solidFill>
          <a:latin typeface="+mn-lt"/>
          <a:ea typeface="+mn-ea"/>
        </a:defRPr>
      </a:lvl3pPr>
      <a:lvl4pPr marL="1600106" indent="-228586" algn="l" rtl="0" eaLnBrk="0" fontAlgn="base" hangingPunct="0">
        <a:spcBef>
          <a:spcPct val="20000"/>
        </a:spcBef>
        <a:spcAft>
          <a:spcPct val="0"/>
        </a:spcAft>
        <a:buChar char="–"/>
        <a:defRPr kumimoji="1" sz="2000">
          <a:solidFill>
            <a:schemeClr val="tx1"/>
          </a:solidFill>
          <a:latin typeface="+mn-lt"/>
          <a:ea typeface="+mn-ea"/>
        </a:defRPr>
      </a:lvl4pPr>
      <a:lvl5pPr marL="2057279" indent="-228586" algn="l" rtl="0" eaLnBrk="0" fontAlgn="base" hangingPunct="0">
        <a:spcBef>
          <a:spcPct val="20000"/>
        </a:spcBef>
        <a:spcAft>
          <a:spcPct val="0"/>
        </a:spcAft>
        <a:buChar char="»"/>
        <a:defRPr kumimoji="1" sz="2000">
          <a:solidFill>
            <a:schemeClr val="tx1"/>
          </a:solidFill>
          <a:latin typeface="+mn-lt"/>
          <a:ea typeface="+mn-ea"/>
        </a:defRPr>
      </a:lvl5pPr>
      <a:lvl6pPr marL="2514452" indent="-228586" algn="l" rtl="0" fontAlgn="base">
        <a:spcBef>
          <a:spcPct val="20000"/>
        </a:spcBef>
        <a:spcAft>
          <a:spcPct val="0"/>
        </a:spcAft>
        <a:buChar char="»"/>
        <a:defRPr kumimoji="1" sz="2000">
          <a:solidFill>
            <a:schemeClr val="tx1"/>
          </a:solidFill>
          <a:latin typeface="+mn-lt"/>
          <a:ea typeface="+mn-ea"/>
        </a:defRPr>
      </a:lvl6pPr>
      <a:lvl7pPr marL="2971626" indent="-228586" algn="l" rtl="0" fontAlgn="base">
        <a:spcBef>
          <a:spcPct val="20000"/>
        </a:spcBef>
        <a:spcAft>
          <a:spcPct val="0"/>
        </a:spcAft>
        <a:buChar char="»"/>
        <a:defRPr kumimoji="1" sz="2000">
          <a:solidFill>
            <a:schemeClr val="tx1"/>
          </a:solidFill>
          <a:latin typeface="+mn-lt"/>
          <a:ea typeface="+mn-ea"/>
        </a:defRPr>
      </a:lvl7pPr>
      <a:lvl8pPr marL="3428799" indent="-228586" algn="l" rtl="0" fontAlgn="base">
        <a:spcBef>
          <a:spcPct val="20000"/>
        </a:spcBef>
        <a:spcAft>
          <a:spcPct val="0"/>
        </a:spcAft>
        <a:buChar char="»"/>
        <a:defRPr kumimoji="1" sz="2000">
          <a:solidFill>
            <a:schemeClr val="tx1"/>
          </a:solidFill>
          <a:latin typeface="+mn-lt"/>
          <a:ea typeface="+mn-ea"/>
        </a:defRPr>
      </a:lvl8pPr>
      <a:lvl9pPr marL="3885972" indent="-22858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46" rtl="0" eaLnBrk="1" latinLnBrk="0" hangingPunct="1">
        <a:defRPr kumimoji="1" sz="1800" kern="1200">
          <a:solidFill>
            <a:schemeClr val="tx1"/>
          </a:solidFill>
          <a:latin typeface="+mn-lt"/>
          <a:ea typeface="+mn-ea"/>
          <a:cs typeface="+mn-cs"/>
        </a:defRPr>
      </a:lvl1pPr>
      <a:lvl2pPr marL="457173" algn="l" defTabSz="914346" rtl="0" eaLnBrk="1" latinLnBrk="0" hangingPunct="1">
        <a:defRPr kumimoji="1" sz="1800" kern="1200">
          <a:solidFill>
            <a:schemeClr val="tx1"/>
          </a:solidFill>
          <a:latin typeface="+mn-lt"/>
          <a:ea typeface="+mn-ea"/>
          <a:cs typeface="+mn-cs"/>
        </a:defRPr>
      </a:lvl2pPr>
      <a:lvl3pPr marL="914346" algn="l" defTabSz="914346" rtl="0" eaLnBrk="1" latinLnBrk="0" hangingPunct="1">
        <a:defRPr kumimoji="1" sz="1800" kern="1200">
          <a:solidFill>
            <a:schemeClr val="tx1"/>
          </a:solidFill>
          <a:latin typeface="+mn-lt"/>
          <a:ea typeface="+mn-ea"/>
          <a:cs typeface="+mn-cs"/>
        </a:defRPr>
      </a:lvl3pPr>
      <a:lvl4pPr marL="1371520" algn="l" defTabSz="914346" rtl="0" eaLnBrk="1" latinLnBrk="0" hangingPunct="1">
        <a:defRPr kumimoji="1" sz="1800" kern="1200">
          <a:solidFill>
            <a:schemeClr val="tx1"/>
          </a:solidFill>
          <a:latin typeface="+mn-lt"/>
          <a:ea typeface="+mn-ea"/>
          <a:cs typeface="+mn-cs"/>
        </a:defRPr>
      </a:lvl4pPr>
      <a:lvl5pPr marL="1828693" algn="l" defTabSz="914346" rtl="0" eaLnBrk="1" latinLnBrk="0" hangingPunct="1">
        <a:defRPr kumimoji="1" sz="1800" kern="1200">
          <a:solidFill>
            <a:schemeClr val="tx1"/>
          </a:solidFill>
          <a:latin typeface="+mn-lt"/>
          <a:ea typeface="+mn-ea"/>
          <a:cs typeface="+mn-cs"/>
        </a:defRPr>
      </a:lvl5pPr>
      <a:lvl6pPr marL="2285866" algn="l" defTabSz="914346" rtl="0" eaLnBrk="1" latinLnBrk="0" hangingPunct="1">
        <a:defRPr kumimoji="1" sz="1800" kern="1200">
          <a:solidFill>
            <a:schemeClr val="tx1"/>
          </a:solidFill>
          <a:latin typeface="+mn-lt"/>
          <a:ea typeface="+mn-ea"/>
          <a:cs typeface="+mn-cs"/>
        </a:defRPr>
      </a:lvl6pPr>
      <a:lvl7pPr marL="2743039" algn="l" defTabSz="914346" rtl="0" eaLnBrk="1" latinLnBrk="0" hangingPunct="1">
        <a:defRPr kumimoji="1" sz="1800" kern="1200">
          <a:solidFill>
            <a:schemeClr val="tx1"/>
          </a:solidFill>
          <a:latin typeface="+mn-lt"/>
          <a:ea typeface="+mn-ea"/>
          <a:cs typeface="+mn-cs"/>
        </a:defRPr>
      </a:lvl7pPr>
      <a:lvl8pPr marL="3200212" algn="l" defTabSz="914346" rtl="0" eaLnBrk="1" latinLnBrk="0" hangingPunct="1">
        <a:defRPr kumimoji="1" sz="1800" kern="1200">
          <a:solidFill>
            <a:schemeClr val="tx1"/>
          </a:solidFill>
          <a:latin typeface="+mn-lt"/>
          <a:ea typeface="+mn-ea"/>
          <a:cs typeface="+mn-cs"/>
        </a:defRPr>
      </a:lvl8pPr>
      <a:lvl9pPr marL="3657385" algn="l" defTabSz="914346"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stat.go.jp/" TargetMode="Externa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stat.go.jp/help/view-on/map/statistics-gi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stat.go.jp/data/ssds/index.html"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dashboard.e-stat.go.j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oumu.go.jp/toukei_toukatsu/index/seido/2jiriyou.htm" TargetMode="External"/><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hyperlink" Target="https://www.nstac.go.jp/services/order.html" TargetMode="Externa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mlit.go.jp/jutakukentiku/house/jyuseikatsu_sougou_chousa.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tat.go.jp/koukou/index.html" TargetMode="External"/><Relationship Id="rId7" Type="http://schemas.openxmlformats.org/officeDocument/2006/relationships/image" Target="../media/image38.png"/><Relationship Id="rId2" Type="http://schemas.openxmlformats.org/officeDocument/2006/relationships/hyperlink" Target="http://www.stat.go.jp/naruhodo/index.html" TargetMode="Externa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hyperlink" Target="https://www.stat.go.jp/training/1kenshu/onlin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19252" y="2060848"/>
            <a:ext cx="7524750" cy="1254001"/>
          </a:xfrm>
        </p:spPr>
        <p:txBody>
          <a:bodyPr/>
          <a:lstStyle/>
          <a:p>
            <a:r>
              <a:rPr lang="ja-JP" altLang="en-US" sz="2800" dirty="0"/>
              <a:t>市町村住生活基本計画のための</a:t>
            </a:r>
            <a:r>
              <a:rPr lang="en-US" altLang="ja-JP" dirty="0"/>
              <a:t/>
            </a:r>
            <a:br>
              <a:rPr lang="en-US" altLang="ja-JP" dirty="0"/>
            </a:br>
            <a:r>
              <a:rPr lang="ja-JP" altLang="en-US" dirty="0"/>
              <a:t>統計データ活用マニュアル</a:t>
            </a:r>
            <a:endParaRPr kumimoji="1" lang="ja-JP" altLang="en-US" dirty="0"/>
          </a:p>
        </p:txBody>
      </p:sp>
      <p:sp>
        <p:nvSpPr>
          <p:cNvPr id="3075" name="Rectangle 6"/>
          <p:cNvSpPr>
            <a:spLocks noGrp="1" noChangeArrowheads="1"/>
          </p:cNvSpPr>
          <p:nvPr>
            <p:ph type="subTitle" idx="1"/>
          </p:nvPr>
        </p:nvSpPr>
        <p:spPr/>
        <p:txBody>
          <a:bodyPr/>
          <a:lstStyle/>
          <a:p>
            <a:pPr eaLnBrk="1" hangingPunct="1"/>
            <a:r>
              <a:rPr lang="en-US" altLang="ja-JP" sz="2800" dirty="0" smtClean="0">
                <a:latin typeface="ＭＳ Ｐゴシック" panose="020B0600070205080204" pitchFamily="50" charset="-128"/>
              </a:rPr>
              <a:t>2019</a:t>
            </a:r>
            <a:r>
              <a:rPr lang="ja-JP" altLang="en-US" sz="2800" dirty="0" smtClean="0">
                <a:latin typeface="ＭＳ Ｐゴシック" panose="020B0600070205080204" pitchFamily="50" charset="-128"/>
              </a:rPr>
              <a:t>年</a:t>
            </a:r>
            <a:r>
              <a:rPr lang="en-US" altLang="ja-JP" sz="2800" dirty="0">
                <a:latin typeface="ＭＳ Ｐゴシック" panose="020B0600070205080204" pitchFamily="50" charset="-128"/>
              </a:rPr>
              <a:t>3</a:t>
            </a:r>
            <a:r>
              <a:rPr lang="ja-JP" altLang="en-US" sz="2800" dirty="0" smtClean="0">
                <a:latin typeface="ＭＳ Ｐゴシック" panose="020B0600070205080204" pitchFamily="50" charset="-128"/>
              </a:rPr>
              <a:t>月</a:t>
            </a:r>
            <a:endParaRPr lang="ja-JP" altLang="en-US" sz="2800" dirty="0">
              <a:latin typeface="ＭＳ Ｐゴシック" panose="020B0600070205080204" pitchFamily="50" charset="-128"/>
            </a:endParaRPr>
          </a:p>
          <a:p>
            <a:pPr eaLnBrk="1" hangingPunct="1"/>
            <a:r>
              <a:rPr lang="ja-JP" altLang="en-US" sz="2800" dirty="0">
                <a:latin typeface="ＭＳ Ｐゴシック" panose="020B0600070205080204" pitchFamily="50" charset="-128"/>
              </a:rPr>
              <a:t>国土交通省 住宅局</a:t>
            </a:r>
          </a:p>
          <a:p>
            <a:pPr eaLnBrk="1" hangingPunct="1">
              <a:spcBef>
                <a:spcPct val="0"/>
              </a:spcBef>
            </a:pPr>
            <a:r>
              <a:rPr lang="ja-JP" altLang="en-US" sz="2800" dirty="0">
                <a:latin typeface="ＭＳ Ｐゴシック" panose="020B0600070205080204" pitchFamily="50" charset="-128"/>
              </a:rPr>
              <a:t>住宅政策課</a:t>
            </a:r>
          </a:p>
        </p:txBody>
      </p:sp>
      <p:sp>
        <p:nvSpPr>
          <p:cNvPr id="4" name="テキスト ボックス 3"/>
          <p:cNvSpPr txBox="1"/>
          <p:nvPr/>
        </p:nvSpPr>
        <p:spPr>
          <a:xfrm>
            <a:off x="7663188" y="6552238"/>
            <a:ext cx="1480812" cy="276999"/>
          </a:xfrm>
          <a:prstGeom prst="rect">
            <a:avLst/>
          </a:prstGeom>
          <a:noFill/>
        </p:spPr>
        <p:txBody>
          <a:bodyPr wrap="square" rtlCol="0">
            <a:spAutoFit/>
          </a:bodyPr>
          <a:lstStyle/>
          <a:p>
            <a:pPr algn="r"/>
            <a:r>
              <a:rPr lang="en-US" altLang="ja-JP" sz="1200" dirty="0">
                <a:solidFill>
                  <a:schemeClr val="bg1"/>
                </a:solidFill>
              </a:rPr>
              <a:t>20190314</a:t>
            </a:r>
            <a:endParaRPr kumimoji="1" lang="ja-JP" altLang="en-US" sz="1200" dirty="0">
              <a:solidFill>
                <a:schemeClr val="bg1"/>
              </a:solidFill>
            </a:endParaRPr>
          </a:p>
        </p:txBody>
      </p:sp>
      <p:sp>
        <p:nvSpPr>
          <p:cNvPr id="5" name="テキスト ボックス 4"/>
          <p:cNvSpPr txBox="1"/>
          <p:nvPr/>
        </p:nvSpPr>
        <p:spPr>
          <a:xfrm>
            <a:off x="5796136" y="31177"/>
            <a:ext cx="3312368" cy="288032"/>
          </a:xfrm>
          <a:prstGeom prst="rect">
            <a:avLst/>
          </a:prstGeom>
          <a:noFill/>
          <a:ln>
            <a:noFill/>
          </a:ln>
        </p:spPr>
        <p:txBody>
          <a:bodyPr wrap="square" lIns="36000" rIns="36000" rtlCol="0">
            <a:noAutofit/>
          </a:bodyPr>
          <a:lstStyle/>
          <a:p>
            <a:pPr algn="r"/>
            <a:r>
              <a:rPr lang="ja-JP" altLang="en-US" sz="1400" dirty="0">
                <a:solidFill>
                  <a:srgbClr val="4087C8"/>
                </a:solidFill>
                <a:latin typeface="+mj-lt"/>
                <a:ea typeface="+mj-ea"/>
                <a:cs typeface="+mj-cs"/>
              </a:rPr>
              <a:t>「市町村住生活基本計画の手引き」別冊</a:t>
            </a:r>
          </a:p>
        </p:txBody>
      </p:sp>
      <p:sp>
        <p:nvSpPr>
          <p:cNvPr id="6" name="テキスト ボックス 5">
            <a:extLst>
              <a:ext uri="{FF2B5EF4-FFF2-40B4-BE49-F238E27FC236}">
                <a16:creationId xmlns:a16="http://schemas.microsoft.com/office/drawing/2014/main" id="{66152A78-0605-413A-9117-187FCCD0B928}"/>
              </a:ext>
            </a:extLst>
          </p:cNvPr>
          <p:cNvSpPr txBox="1"/>
          <p:nvPr/>
        </p:nvSpPr>
        <p:spPr>
          <a:xfrm>
            <a:off x="6835096" y="715144"/>
            <a:ext cx="1656184" cy="504056"/>
          </a:xfrm>
          <a:prstGeom prst="rect">
            <a:avLst/>
          </a:prstGeom>
          <a:noFill/>
          <a:ln>
            <a:solidFill>
              <a:schemeClr val="tx1"/>
            </a:solidFill>
          </a:ln>
        </p:spPr>
        <p:txBody>
          <a:bodyPr wrap="square" lIns="36000" rIns="36000" rtlCol="0">
            <a:noAutofit/>
          </a:bodyPr>
          <a:lstStyle/>
          <a:p>
            <a:pPr algn="ctr"/>
            <a:r>
              <a:rPr kumimoji="1" lang="en-US" altLang="ja-JP" sz="1200" dirty="0" smtClean="0"/>
              <a:t>2021</a:t>
            </a:r>
            <a:r>
              <a:rPr kumimoji="1" lang="ja-JP" altLang="en-US" sz="1200" dirty="0" smtClean="0"/>
              <a:t>年</a:t>
            </a:r>
            <a:r>
              <a:rPr kumimoji="1" lang="en-US" altLang="ja-JP" sz="1200" dirty="0" smtClean="0"/>
              <a:t>6</a:t>
            </a:r>
            <a:r>
              <a:rPr kumimoji="1" lang="ja-JP" altLang="en-US" sz="1200" dirty="0" smtClean="0"/>
              <a:t>月</a:t>
            </a:r>
            <a:endParaRPr kumimoji="1" lang="en-US" altLang="ja-JP" sz="1200" dirty="0" smtClean="0"/>
          </a:p>
          <a:p>
            <a:pPr algn="ctr"/>
            <a:r>
              <a:rPr lang="ja-JP" altLang="en-US" sz="1200" dirty="0" smtClean="0"/>
              <a:t>一部更新</a:t>
            </a:r>
            <a:endParaRPr kumimoji="1" lang="ja-JP" altLang="en-US" sz="1200" dirty="0"/>
          </a:p>
        </p:txBody>
      </p:sp>
    </p:spTree>
    <p:extLst>
      <p:ext uri="{BB962C8B-B14F-4D97-AF65-F5344CB8AC3E}">
        <p14:creationId xmlns:p14="http://schemas.microsoft.com/office/powerpoint/2010/main" val="362247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12" name="テキスト ボックス 11"/>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（２）国の統計を利用した統計データの把握</a:t>
            </a:r>
          </a:p>
        </p:txBody>
      </p:sp>
      <p:sp>
        <p:nvSpPr>
          <p:cNvPr id="8" name="Rectangle 159"/>
          <p:cNvSpPr>
            <a:spLocks noChangeArrowheads="1"/>
          </p:cNvSpPr>
          <p:nvPr/>
        </p:nvSpPr>
        <p:spPr bwMode="auto">
          <a:xfrm>
            <a:off x="90489" y="1367663"/>
            <a:ext cx="4409504" cy="5373706"/>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nchor="t"/>
          <a:lstStyle/>
          <a:p>
            <a:pPr marL="773113" indent="-773113" eaLnBrk="1" hangingPunct="1">
              <a:lnSpc>
                <a:spcPts val="1300"/>
              </a:lnSpc>
              <a:spcAft>
                <a:spcPts val="600"/>
              </a:spcAft>
              <a:defRPr/>
            </a:pPr>
            <a:r>
              <a:rPr lang="en-US" altLang="ja-JP" sz="1200" dirty="0">
                <a:latin typeface="+mn-ea"/>
              </a:rPr>
              <a:t>【</a:t>
            </a:r>
            <a:r>
              <a:rPr lang="ja-JP" altLang="en-US" sz="1200" dirty="0">
                <a:latin typeface="+mn-ea"/>
              </a:rPr>
              <a:t>調査目的</a:t>
            </a:r>
            <a:r>
              <a:rPr lang="en-US" altLang="ja-JP" sz="1200" dirty="0">
                <a:latin typeface="+mn-ea"/>
              </a:rPr>
              <a:t>】</a:t>
            </a:r>
            <a:r>
              <a:rPr lang="ja-JP" altLang="en-US" sz="1200" dirty="0">
                <a:latin typeface="+mn-ea"/>
              </a:rPr>
              <a:t>　国内の人口・世帯の実態を把握し、各種行政施策その他の基礎資料を得ることを目的とする。</a:t>
            </a:r>
            <a:endParaRPr lang="en-US" altLang="ja-JP" sz="800" dirty="0">
              <a:latin typeface="+mn-ea"/>
            </a:endParaRPr>
          </a:p>
          <a:p>
            <a:pPr marL="774000" indent="-774000" eaLnBrk="1" hangingPunct="1">
              <a:lnSpc>
                <a:spcPts val="1300"/>
              </a:lnSpc>
              <a:spcAft>
                <a:spcPts val="600"/>
              </a:spcAft>
              <a:defRPr/>
            </a:pPr>
            <a:r>
              <a:rPr lang="en-US" altLang="ja-JP" sz="1200" dirty="0">
                <a:latin typeface="+mn-ea"/>
              </a:rPr>
              <a:t>【</a:t>
            </a:r>
            <a:r>
              <a:rPr lang="ja-JP" altLang="en-US" sz="1200" dirty="0">
                <a:latin typeface="+mn-ea"/>
              </a:rPr>
              <a:t>調査周期</a:t>
            </a:r>
            <a:r>
              <a:rPr lang="en-US" altLang="ja-JP" sz="1200" dirty="0">
                <a:latin typeface="+mn-ea"/>
              </a:rPr>
              <a:t>】</a:t>
            </a:r>
            <a:r>
              <a:rPr lang="ja-JP" altLang="en-US" sz="1200" dirty="0">
                <a:latin typeface="+mn-ea"/>
              </a:rPr>
              <a:t>　調査：</a:t>
            </a:r>
            <a:r>
              <a:rPr lang="en-US" altLang="ja-JP" sz="1200" dirty="0">
                <a:latin typeface="+mn-ea"/>
              </a:rPr>
              <a:t>5</a:t>
            </a:r>
            <a:r>
              <a:rPr lang="ja-JP" altLang="en-US" sz="1200" dirty="0">
                <a:latin typeface="+mn-ea"/>
              </a:rPr>
              <a:t>年ごと（直近調査は平成</a:t>
            </a:r>
            <a:r>
              <a:rPr lang="en-US" altLang="ja-JP" sz="1200" dirty="0">
                <a:latin typeface="+mn-ea"/>
              </a:rPr>
              <a:t>27</a:t>
            </a:r>
            <a:r>
              <a:rPr lang="ja-JP" altLang="en-US" sz="1200" dirty="0">
                <a:latin typeface="+mn-ea"/>
              </a:rPr>
              <a:t>年）</a:t>
            </a:r>
            <a:r>
              <a:rPr lang="en-US" altLang="ja-JP" sz="1200" dirty="0">
                <a:latin typeface="+mn-ea"/>
              </a:rPr>
              <a:t/>
            </a:r>
            <a:br>
              <a:rPr lang="en-US" altLang="ja-JP" sz="1200" dirty="0">
                <a:latin typeface="+mn-ea"/>
              </a:rPr>
            </a:br>
            <a:r>
              <a:rPr lang="ja-JP" altLang="en-US" sz="1200" dirty="0">
                <a:latin typeface="+mn-ea"/>
              </a:rPr>
              <a:t>　公表：速報集計及び基本集計（人口等）は、翌年</a:t>
            </a:r>
            <a:r>
              <a:rPr lang="en-US" altLang="ja-JP" sz="1200" dirty="0">
                <a:latin typeface="+mn-ea"/>
              </a:rPr>
              <a:t/>
            </a:r>
            <a:br>
              <a:rPr lang="en-US" altLang="ja-JP" sz="1200" dirty="0">
                <a:latin typeface="+mn-ea"/>
              </a:rPr>
            </a:br>
            <a:r>
              <a:rPr lang="ja-JP" altLang="en-US" sz="1200" dirty="0">
                <a:latin typeface="+mn-ea"/>
              </a:rPr>
              <a:t>　　　　　その他については、翌々年</a:t>
            </a:r>
            <a:endParaRPr lang="en-US" altLang="ja-JP" sz="800" dirty="0">
              <a:latin typeface="+mn-ea"/>
            </a:endParaRPr>
          </a:p>
          <a:p>
            <a:pPr marL="806450" indent="-806450" eaLnBrk="1" hangingPunct="1">
              <a:lnSpc>
                <a:spcPts val="1300"/>
              </a:lnSpc>
              <a:spcAft>
                <a:spcPts val="600"/>
              </a:spcAft>
              <a:defRPr/>
            </a:pPr>
            <a:r>
              <a:rPr lang="en-US" altLang="ja-JP" sz="1200" dirty="0">
                <a:latin typeface="+mn-ea"/>
              </a:rPr>
              <a:t>【</a:t>
            </a:r>
            <a:r>
              <a:rPr lang="ja-JP" altLang="en-US" sz="1200" dirty="0">
                <a:latin typeface="+mn-ea"/>
              </a:rPr>
              <a:t>調査対象</a:t>
            </a:r>
            <a:r>
              <a:rPr lang="en-US" altLang="ja-JP" sz="1200" dirty="0">
                <a:latin typeface="+mn-ea"/>
              </a:rPr>
              <a:t>】</a:t>
            </a:r>
            <a:r>
              <a:rPr lang="ja-JP" altLang="en-US" sz="1200" dirty="0">
                <a:latin typeface="+mn-ea"/>
              </a:rPr>
              <a:t>　平成</a:t>
            </a:r>
            <a:r>
              <a:rPr lang="en-US" altLang="ja-JP" sz="1200" dirty="0">
                <a:latin typeface="+mn-ea"/>
              </a:rPr>
              <a:t>27</a:t>
            </a:r>
            <a:r>
              <a:rPr lang="ja-JP" altLang="en-US" sz="1200" dirty="0">
                <a:latin typeface="+mn-ea"/>
              </a:rPr>
              <a:t>年国勢調査は、調査時において、本邦内に常住している者。</a:t>
            </a:r>
            <a:endParaRPr lang="en-US" altLang="ja-JP" sz="800" dirty="0">
              <a:latin typeface="+mn-ea"/>
            </a:endParaRPr>
          </a:p>
          <a:p>
            <a:pPr eaLnBrk="1" hangingPunct="1">
              <a:lnSpc>
                <a:spcPts val="1300"/>
              </a:lnSpc>
              <a:defRPr/>
            </a:pPr>
            <a:r>
              <a:rPr lang="en-US" altLang="ja-JP" sz="1200" dirty="0">
                <a:latin typeface="+mn-ea"/>
              </a:rPr>
              <a:t>【</a:t>
            </a:r>
            <a:r>
              <a:rPr lang="ja-JP" altLang="en-US" sz="1200" dirty="0">
                <a:latin typeface="+mn-ea"/>
              </a:rPr>
              <a:t>調査項目</a:t>
            </a:r>
            <a:r>
              <a:rPr lang="en-US" altLang="ja-JP" sz="1200" dirty="0">
                <a:latin typeface="+mn-ea"/>
              </a:rPr>
              <a:t>】</a:t>
            </a:r>
            <a:r>
              <a:rPr lang="ja-JP" altLang="en-US" sz="1200" dirty="0">
                <a:latin typeface="+mn-ea"/>
              </a:rPr>
              <a:t> （１）世帯員に関する事項</a:t>
            </a:r>
          </a:p>
          <a:p>
            <a:pPr marL="864000" eaLnBrk="1" hangingPunct="1">
              <a:lnSpc>
                <a:spcPts val="1300"/>
              </a:lnSpc>
              <a:defRPr/>
            </a:pPr>
            <a:r>
              <a:rPr lang="ja-JP" altLang="en-US" sz="1200" dirty="0">
                <a:latin typeface="+mn-ea"/>
              </a:rPr>
              <a:t>ア　氏名</a:t>
            </a:r>
          </a:p>
          <a:p>
            <a:pPr marL="864000" eaLnBrk="1" hangingPunct="1">
              <a:lnSpc>
                <a:spcPts val="1300"/>
              </a:lnSpc>
              <a:defRPr/>
            </a:pPr>
            <a:r>
              <a:rPr lang="ja-JP" altLang="en-US" sz="1200" dirty="0">
                <a:latin typeface="+mn-ea"/>
              </a:rPr>
              <a:t>イ　男女の別</a:t>
            </a:r>
          </a:p>
          <a:p>
            <a:pPr marL="864000" eaLnBrk="1" hangingPunct="1">
              <a:lnSpc>
                <a:spcPts val="1300"/>
              </a:lnSpc>
              <a:defRPr/>
            </a:pPr>
            <a:r>
              <a:rPr lang="ja-JP" altLang="en-US" sz="1200" dirty="0">
                <a:latin typeface="+mn-ea"/>
              </a:rPr>
              <a:t>ウ　出生の年月</a:t>
            </a:r>
          </a:p>
          <a:p>
            <a:pPr marL="864000" eaLnBrk="1" hangingPunct="1">
              <a:lnSpc>
                <a:spcPts val="1300"/>
              </a:lnSpc>
              <a:defRPr/>
            </a:pPr>
            <a:r>
              <a:rPr lang="ja-JP" altLang="en-US" sz="1200" dirty="0">
                <a:latin typeface="+mn-ea"/>
              </a:rPr>
              <a:t>エ　世帯主との続き柄</a:t>
            </a:r>
          </a:p>
          <a:p>
            <a:pPr marL="864000" eaLnBrk="1" hangingPunct="1">
              <a:lnSpc>
                <a:spcPts val="1300"/>
              </a:lnSpc>
              <a:defRPr/>
            </a:pPr>
            <a:r>
              <a:rPr lang="ja-JP" altLang="en-US" sz="1200" dirty="0">
                <a:latin typeface="+mn-ea"/>
              </a:rPr>
              <a:t>オ　配偶の関係</a:t>
            </a:r>
          </a:p>
          <a:p>
            <a:pPr marL="864000" eaLnBrk="1" hangingPunct="1">
              <a:lnSpc>
                <a:spcPts val="1300"/>
              </a:lnSpc>
              <a:defRPr/>
            </a:pPr>
            <a:r>
              <a:rPr lang="ja-JP" altLang="en-US" sz="1200" dirty="0">
                <a:latin typeface="+mn-ea"/>
              </a:rPr>
              <a:t>カ　国籍</a:t>
            </a:r>
          </a:p>
          <a:p>
            <a:pPr marL="864000" eaLnBrk="1" hangingPunct="1">
              <a:lnSpc>
                <a:spcPts val="1300"/>
              </a:lnSpc>
              <a:defRPr/>
            </a:pPr>
            <a:r>
              <a:rPr lang="ja-JP" altLang="en-US" sz="1200" dirty="0">
                <a:latin typeface="+mn-ea"/>
              </a:rPr>
              <a:t>キ　現住居での居住期間</a:t>
            </a:r>
          </a:p>
          <a:p>
            <a:pPr marL="864000" eaLnBrk="1" hangingPunct="1">
              <a:lnSpc>
                <a:spcPts val="1300"/>
              </a:lnSpc>
              <a:defRPr/>
            </a:pPr>
            <a:r>
              <a:rPr lang="ja-JP" altLang="en-US" sz="1200" dirty="0">
                <a:latin typeface="+mn-ea"/>
              </a:rPr>
              <a:t>ク　</a:t>
            </a:r>
            <a:r>
              <a:rPr lang="en-US" altLang="ja-JP" sz="1200" dirty="0">
                <a:latin typeface="+mn-ea"/>
              </a:rPr>
              <a:t>5</a:t>
            </a:r>
            <a:r>
              <a:rPr lang="ja-JP" altLang="en-US" sz="1200" dirty="0">
                <a:latin typeface="+mn-ea"/>
              </a:rPr>
              <a:t>年前の住居の所在地</a:t>
            </a:r>
          </a:p>
          <a:p>
            <a:pPr marL="864000" eaLnBrk="1" hangingPunct="1">
              <a:lnSpc>
                <a:spcPts val="1300"/>
              </a:lnSpc>
              <a:defRPr/>
            </a:pPr>
            <a:r>
              <a:rPr lang="ja-JP" altLang="en-US" sz="1200" dirty="0">
                <a:latin typeface="+mn-ea"/>
              </a:rPr>
              <a:t>ケ　就業状態</a:t>
            </a:r>
          </a:p>
          <a:p>
            <a:pPr marL="864000" eaLnBrk="1" hangingPunct="1">
              <a:lnSpc>
                <a:spcPts val="1300"/>
              </a:lnSpc>
              <a:defRPr/>
            </a:pPr>
            <a:r>
              <a:rPr lang="ja-JP" altLang="en-US" sz="1200" dirty="0">
                <a:latin typeface="+mn-ea"/>
              </a:rPr>
              <a:t>コ　所属の事業所の名称及び事業の種類</a:t>
            </a:r>
          </a:p>
          <a:p>
            <a:pPr marL="864000" eaLnBrk="1" hangingPunct="1">
              <a:lnSpc>
                <a:spcPts val="1300"/>
              </a:lnSpc>
              <a:defRPr/>
            </a:pPr>
            <a:r>
              <a:rPr lang="ja-JP" altLang="en-US" sz="1200" dirty="0">
                <a:latin typeface="+mn-ea"/>
              </a:rPr>
              <a:t>サ　仕事の種類</a:t>
            </a:r>
          </a:p>
          <a:p>
            <a:pPr marL="864000" eaLnBrk="1" hangingPunct="1">
              <a:lnSpc>
                <a:spcPts val="1300"/>
              </a:lnSpc>
              <a:defRPr/>
            </a:pPr>
            <a:r>
              <a:rPr lang="ja-JP" altLang="en-US" sz="1200" dirty="0">
                <a:latin typeface="+mn-ea"/>
              </a:rPr>
              <a:t>シ　従業上の地位</a:t>
            </a:r>
          </a:p>
          <a:p>
            <a:pPr marL="864000" eaLnBrk="1" hangingPunct="1">
              <a:lnSpc>
                <a:spcPts val="1300"/>
              </a:lnSpc>
              <a:spcAft>
                <a:spcPts val="600"/>
              </a:spcAft>
              <a:defRPr/>
            </a:pPr>
            <a:r>
              <a:rPr lang="ja-JP" altLang="en-US" sz="1200" dirty="0">
                <a:latin typeface="+mn-ea"/>
              </a:rPr>
              <a:t>ス　従業地又は通学地</a:t>
            </a:r>
          </a:p>
          <a:p>
            <a:pPr marL="648000" eaLnBrk="1" hangingPunct="1">
              <a:lnSpc>
                <a:spcPts val="1300"/>
              </a:lnSpc>
              <a:defRPr/>
            </a:pPr>
            <a:r>
              <a:rPr lang="ja-JP" altLang="en-US" sz="1200" dirty="0">
                <a:latin typeface="+mn-ea"/>
              </a:rPr>
              <a:t>　 （２）世帯に関する事項</a:t>
            </a:r>
          </a:p>
          <a:p>
            <a:pPr marL="864000" eaLnBrk="1" hangingPunct="1">
              <a:lnSpc>
                <a:spcPts val="1300"/>
              </a:lnSpc>
              <a:defRPr/>
            </a:pPr>
            <a:r>
              <a:rPr lang="ja-JP" altLang="en-US" sz="1200" dirty="0">
                <a:latin typeface="+mn-ea"/>
              </a:rPr>
              <a:t>ア　世帯の種類</a:t>
            </a:r>
          </a:p>
          <a:p>
            <a:pPr marL="864000" eaLnBrk="1" hangingPunct="1">
              <a:lnSpc>
                <a:spcPts val="1300"/>
              </a:lnSpc>
              <a:defRPr/>
            </a:pPr>
            <a:r>
              <a:rPr lang="ja-JP" altLang="en-US" sz="1200" dirty="0">
                <a:latin typeface="+mn-ea"/>
              </a:rPr>
              <a:t>イ　世帯員の数</a:t>
            </a:r>
          </a:p>
          <a:p>
            <a:pPr marL="864000" eaLnBrk="1" hangingPunct="1">
              <a:lnSpc>
                <a:spcPts val="1300"/>
              </a:lnSpc>
              <a:defRPr/>
            </a:pPr>
            <a:r>
              <a:rPr lang="ja-JP" altLang="en-US" sz="1200" dirty="0">
                <a:latin typeface="+mn-ea"/>
              </a:rPr>
              <a:t>ウ　住居の種類</a:t>
            </a:r>
          </a:p>
          <a:p>
            <a:pPr marL="864000" eaLnBrk="1" hangingPunct="1">
              <a:lnSpc>
                <a:spcPts val="1300"/>
              </a:lnSpc>
              <a:spcAft>
                <a:spcPts val="600"/>
              </a:spcAft>
              <a:defRPr/>
            </a:pPr>
            <a:r>
              <a:rPr lang="ja-JP" altLang="en-US" sz="1200" dirty="0">
                <a:latin typeface="+mn-ea"/>
              </a:rPr>
              <a:t>エ　住宅の建て方</a:t>
            </a:r>
            <a:r>
              <a:rPr lang="ja-JP" altLang="en-US" sz="800" dirty="0">
                <a:latin typeface="+mn-ea"/>
              </a:rPr>
              <a:t> </a:t>
            </a:r>
            <a:endParaRPr lang="en-US" altLang="ja-JP" sz="800" dirty="0">
              <a:latin typeface="+mn-ea"/>
            </a:endParaRPr>
          </a:p>
          <a:p>
            <a:pPr marL="972000" indent="-144000" algn="just">
              <a:lnSpc>
                <a:spcPts val="1300"/>
              </a:lnSpc>
              <a:spcAft>
                <a:spcPts val="600"/>
              </a:spcAft>
              <a:defRPr/>
            </a:pPr>
            <a:r>
              <a:rPr lang="ja-JP" altLang="ja-JP" sz="1200" dirty="0"/>
              <a:t>※町丁・字等の別に集計（小地域集計）しており、これを用いて詳細な地域分析を行うことが</a:t>
            </a:r>
            <a:r>
              <a:rPr lang="ja-JP" altLang="en-US" sz="1200" dirty="0"/>
              <a:t>可能</a:t>
            </a:r>
            <a:r>
              <a:rPr lang="ja-JP" altLang="ja-JP" sz="1200" dirty="0"/>
              <a:t>。</a:t>
            </a:r>
            <a:endParaRPr lang="en-US" altLang="ja-JP" sz="900" dirty="0">
              <a:latin typeface="+mj-ea"/>
            </a:endParaRPr>
          </a:p>
          <a:p>
            <a:pPr algn="just">
              <a:lnSpc>
                <a:spcPts val="1300"/>
              </a:lnSpc>
              <a:spcAft>
                <a:spcPts val="600"/>
              </a:spcAft>
              <a:defRPr/>
            </a:pPr>
            <a:r>
              <a:rPr lang="en-US" altLang="ja-JP" sz="1200" dirty="0">
                <a:latin typeface="+mn-ea"/>
              </a:rPr>
              <a:t>【</a:t>
            </a:r>
            <a:r>
              <a:rPr lang="ja-JP" altLang="en-US" sz="1200" dirty="0">
                <a:latin typeface="+mn-ea"/>
              </a:rPr>
              <a:t>担当部署</a:t>
            </a:r>
            <a:r>
              <a:rPr lang="en-US" altLang="ja-JP" sz="1200" dirty="0">
                <a:latin typeface="+mn-ea"/>
              </a:rPr>
              <a:t>】</a:t>
            </a:r>
            <a:r>
              <a:rPr lang="ja-JP" altLang="en-US" sz="1200" dirty="0">
                <a:latin typeface="+mn-ea"/>
              </a:rPr>
              <a:t>　</a:t>
            </a:r>
            <a:r>
              <a:rPr lang="zh-TW" altLang="en-US" sz="1200" dirty="0">
                <a:latin typeface="+mn-ea"/>
              </a:rPr>
              <a:t>総務省統計局統計調査部　国勢統計課</a:t>
            </a:r>
            <a:endParaRPr lang="en-US" altLang="zh-TW" sz="1200" dirty="0">
              <a:latin typeface="+mn-ea"/>
            </a:endParaRPr>
          </a:p>
        </p:txBody>
      </p:sp>
      <p:sp>
        <p:nvSpPr>
          <p:cNvPr id="9" name="テキスト ボックス 8">
            <a:extLst>
              <a:ext uri="{FF2B5EF4-FFF2-40B4-BE49-F238E27FC236}">
                <a16:creationId xmlns:a16="http://schemas.microsoft.com/office/drawing/2014/main" id="{09849B0E-BC24-4AC2-A394-3220B85F53A8}"/>
              </a:ext>
            </a:extLst>
          </p:cNvPr>
          <p:cNvSpPr txBox="1"/>
          <p:nvPr/>
        </p:nvSpPr>
        <p:spPr>
          <a:xfrm>
            <a:off x="68955" y="1021069"/>
            <a:ext cx="6258131" cy="338554"/>
          </a:xfrm>
          <a:prstGeom prst="rect">
            <a:avLst/>
          </a:prstGeom>
          <a:noFill/>
        </p:spPr>
        <p:txBody>
          <a:bodyPr wrap="square" rtlCol="0">
            <a:spAutoFit/>
          </a:bodyPr>
          <a:lstStyle/>
          <a:p>
            <a:r>
              <a:rPr lang="ja-JP" altLang="en-US" sz="1600" dirty="0">
                <a:latin typeface="+mj-ea"/>
                <a:ea typeface="+mj-ea"/>
              </a:rPr>
              <a:t>①国勢調査</a:t>
            </a:r>
          </a:p>
        </p:txBody>
      </p:sp>
      <p:pic>
        <p:nvPicPr>
          <p:cNvPr id="10" name="図 9"/>
          <p:cNvPicPr/>
          <p:nvPr/>
        </p:nvPicPr>
        <p:blipFill>
          <a:blip r:embed="rId2">
            <a:extLst>
              <a:ext uri="{28A0092B-C50C-407E-A947-70E740481C1C}">
                <a14:useLocalDpi xmlns:a14="http://schemas.microsoft.com/office/drawing/2010/main" val="0"/>
              </a:ext>
            </a:extLst>
          </a:blip>
          <a:srcRect/>
          <a:stretch>
            <a:fillRect/>
          </a:stretch>
        </p:blipFill>
        <p:spPr bwMode="auto">
          <a:xfrm>
            <a:off x="4685055" y="1647655"/>
            <a:ext cx="4279433" cy="2573433"/>
          </a:xfrm>
          <a:prstGeom prst="rect">
            <a:avLst/>
          </a:prstGeom>
          <a:noFill/>
          <a:ln>
            <a:noFill/>
          </a:ln>
        </p:spPr>
      </p:pic>
      <p:sp>
        <p:nvSpPr>
          <p:cNvPr id="11" name="テキスト ボックス 10">
            <a:extLst>
              <a:ext uri="{FF2B5EF4-FFF2-40B4-BE49-F238E27FC236}">
                <a16:creationId xmlns:a16="http://schemas.microsoft.com/office/drawing/2014/main" id="{09849B0E-BC24-4AC2-A394-3220B85F53A8}"/>
              </a:ext>
            </a:extLst>
          </p:cNvPr>
          <p:cNvSpPr txBox="1"/>
          <p:nvPr/>
        </p:nvSpPr>
        <p:spPr>
          <a:xfrm>
            <a:off x="4685055" y="1340768"/>
            <a:ext cx="4279433" cy="286562"/>
          </a:xfrm>
          <a:prstGeom prst="rect">
            <a:avLst/>
          </a:prstGeom>
          <a:noFill/>
        </p:spPr>
        <p:txBody>
          <a:bodyPr wrap="square" rtlCol="0">
            <a:spAutoFit/>
          </a:bodyPr>
          <a:lstStyle/>
          <a:p>
            <a:pPr algn="ctr"/>
            <a:r>
              <a:rPr lang="ja-JP" altLang="en-US" sz="1200" dirty="0">
                <a:latin typeface="+mn-ea"/>
              </a:rPr>
              <a:t>国勢調査の利用例（</a:t>
            </a:r>
            <a:r>
              <a:rPr lang="zh-TW" altLang="en-US" sz="1200" dirty="0">
                <a:latin typeface="+mn-ea"/>
              </a:rPr>
              <a:t>福島県桑折町</a:t>
            </a:r>
            <a:r>
              <a:rPr lang="ja-JP" altLang="en-US" sz="1200" dirty="0">
                <a:latin typeface="+mn-ea"/>
              </a:rPr>
              <a:t>）</a:t>
            </a:r>
          </a:p>
        </p:txBody>
      </p:sp>
      <p:pic>
        <p:nvPicPr>
          <p:cNvPr id="13" name="図 12"/>
          <p:cNvPicPr/>
          <p:nvPr/>
        </p:nvPicPr>
        <p:blipFill>
          <a:blip r:embed="rId3">
            <a:extLst>
              <a:ext uri="{28A0092B-C50C-407E-A947-70E740481C1C}">
                <a14:useLocalDpi xmlns:a14="http://schemas.microsoft.com/office/drawing/2010/main" val="0"/>
              </a:ext>
            </a:extLst>
          </a:blip>
          <a:srcRect/>
          <a:stretch>
            <a:fillRect/>
          </a:stretch>
        </p:blipFill>
        <p:spPr bwMode="auto">
          <a:xfrm>
            <a:off x="4518667" y="4725144"/>
            <a:ext cx="4598439" cy="2016224"/>
          </a:xfrm>
          <a:prstGeom prst="rect">
            <a:avLst/>
          </a:prstGeom>
          <a:noFill/>
          <a:ln>
            <a:noFill/>
          </a:ln>
        </p:spPr>
      </p:pic>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10</a:t>
            </a:fld>
            <a:endParaRPr lang="en-US" altLang="ja-JP" dirty="0">
              <a:solidFill>
                <a:prstClr val="black"/>
              </a:solidFill>
            </a:endParaRPr>
          </a:p>
        </p:txBody>
      </p:sp>
      <p:sp>
        <p:nvSpPr>
          <p:cNvPr id="14" name="テキスト ボックス 13">
            <a:extLst>
              <a:ext uri="{FF2B5EF4-FFF2-40B4-BE49-F238E27FC236}">
                <a16:creationId xmlns:a16="http://schemas.microsoft.com/office/drawing/2014/main" id="{09849B0E-BC24-4AC2-A394-3220B85F53A8}"/>
              </a:ext>
            </a:extLst>
          </p:cNvPr>
          <p:cNvSpPr txBox="1"/>
          <p:nvPr/>
        </p:nvSpPr>
        <p:spPr>
          <a:xfrm>
            <a:off x="4685055" y="4425135"/>
            <a:ext cx="4279433" cy="286562"/>
          </a:xfrm>
          <a:prstGeom prst="rect">
            <a:avLst/>
          </a:prstGeom>
          <a:noFill/>
        </p:spPr>
        <p:txBody>
          <a:bodyPr wrap="square" rtlCol="0">
            <a:spAutoFit/>
          </a:bodyPr>
          <a:lstStyle/>
          <a:p>
            <a:pPr algn="ctr"/>
            <a:r>
              <a:rPr lang="ja-JP" altLang="en-US" sz="1200" dirty="0">
                <a:latin typeface="+mn-ea"/>
              </a:rPr>
              <a:t>国勢調査の利用例（</a:t>
            </a:r>
            <a:r>
              <a:rPr lang="zh-TW" altLang="en-US" sz="1200" dirty="0">
                <a:latin typeface="+mn-ea"/>
              </a:rPr>
              <a:t>福島県桑折町</a:t>
            </a:r>
            <a:r>
              <a:rPr lang="ja-JP" altLang="en-US" sz="1200" dirty="0">
                <a:latin typeface="+mn-ea"/>
              </a:rPr>
              <a:t>）</a:t>
            </a:r>
          </a:p>
        </p:txBody>
      </p:sp>
    </p:spTree>
    <p:extLst>
      <p:ext uri="{BB962C8B-B14F-4D97-AF65-F5344CB8AC3E}">
        <p14:creationId xmlns:p14="http://schemas.microsoft.com/office/powerpoint/2010/main" val="427493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12" name="テキスト ボックス 11"/>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（２）国の統計を利用した統計データの把握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11</a:t>
            </a:fld>
            <a:endParaRPr lang="en-US" altLang="ja-JP" dirty="0">
              <a:solidFill>
                <a:prstClr val="black"/>
              </a:solidFill>
            </a:endParaRPr>
          </a:p>
        </p:txBody>
      </p:sp>
      <p:sp>
        <p:nvSpPr>
          <p:cNvPr id="15" name="テキスト ボックス 14">
            <a:extLst>
              <a:ext uri="{FF2B5EF4-FFF2-40B4-BE49-F238E27FC236}">
                <a16:creationId xmlns:a16="http://schemas.microsoft.com/office/drawing/2014/main" id="{09849B0E-BC24-4AC2-A394-3220B85F53A8}"/>
              </a:ext>
            </a:extLst>
          </p:cNvPr>
          <p:cNvSpPr txBox="1"/>
          <p:nvPr/>
        </p:nvSpPr>
        <p:spPr>
          <a:xfrm>
            <a:off x="68955" y="1021069"/>
            <a:ext cx="6258131" cy="338554"/>
          </a:xfrm>
          <a:prstGeom prst="rect">
            <a:avLst/>
          </a:prstGeom>
          <a:noFill/>
        </p:spPr>
        <p:txBody>
          <a:bodyPr wrap="square" rtlCol="0">
            <a:spAutoFit/>
          </a:bodyPr>
          <a:lstStyle/>
          <a:p>
            <a:r>
              <a:rPr lang="ja-JP" altLang="en-US" sz="1600" dirty="0">
                <a:latin typeface="+mj-ea"/>
                <a:ea typeface="+mj-ea"/>
              </a:rPr>
              <a:t>②住宅・土地統計調査</a:t>
            </a:r>
          </a:p>
        </p:txBody>
      </p:sp>
      <p:sp>
        <p:nvSpPr>
          <p:cNvPr id="16" name="Rectangle 159"/>
          <p:cNvSpPr>
            <a:spLocks noChangeArrowheads="1"/>
          </p:cNvSpPr>
          <p:nvPr/>
        </p:nvSpPr>
        <p:spPr bwMode="auto">
          <a:xfrm>
            <a:off x="90489" y="1327993"/>
            <a:ext cx="4697536" cy="551656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nchor="t"/>
          <a:lstStyle/>
          <a:p>
            <a:pPr marL="792000" indent="-792000" algn="just" eaLnBrk="1" hangingPunct="1">
              <a:lnSpc>
                <a:spcPts val="1200"/>
              </a:lnSpc>
              <a:defRPr/>
            </a:pPr>
            <a:r>
              <a:rPr lang="en-US" altLang="ja-JP" sz="1100" dirty="0">
                <a:latin typeface="+mn-ea"/>
              </a:rPr>
              <a:t>【</a:t>
            </a:r>
            <a:r>
              <a:rPr lang="ja-JP" altLang="en-US" sz="1100" dirty="0">
                <a:latin typeface="+mn-ea"/>
              </a:rPr>
              <a:t>調査目的</a:t>
            </a:r>
            <a:r>
              <a:rPr lang="en-US" altLang="ja-JP" sz="1100" dirty="0">
                <a:latin typeface="+mn-ea"/>
              </a:rPr>
              <a:t>】</a:t>
            </a:r>
            <a:r>
              <a:rPr lang="ja-JP" altLang="en-US" sz="1100" dirty="0">
                <a:latin typeface="+mn-ea"/>
              </a:rPr>
              <a:t>　我が国における住戸（住宅及び住宅以外で人が居住する建物）に関する実態並びに現住居以外の住宅及び土地の保有状況</a:t>
            </a:r>
            <a:r>
              <a:rPr lang="en-US" altLang="ja-JP" sz="1100" dirty="0">
                <a:latin typeface="+mn-ea"/>
              </a:rPr>
              <a:t>,</a:t>
            </a:r>
            <a:r>
              <a:rPr lang="ja-JP" altLang="en-US" sz="1100" dirty="0">
                <a:latin typeface="+mn-ea"/>
              </a:rPr>
              <a:t>その他の住宅等に居住している世帯に関する実態を調査し，その現状と推移を全国及び地域別に明らかにすることにより，住生活関連諸施策の基礎資料を得ることを目的として いる。</a:t>
            </a:r>
            <a:endParaRPr lang="en-US" altLang="ja-JP" sz="1100" dirty="0">
              <a:latin typeface="+mn-ea"/>
            </a:endParaRPr>
          </a:p>
          <a:p>
            <a:pPr algn="just" eaLnBrk="1" hangingPunct="1">
              <a:lnSpc>
                <a:spcPts val="1200"/>
              </a:lnSpc>
              <a:defRPr/>
            </a:pPr>
            <a:endParaRPr lang="en-US" altLang="ja-JP" sz="1100" dirty="0">
              <a:latin typeface="+mn-ea"/>
            </a:endParaRPr>
          </a:p>
          <a:p>
            <a:pPr marL="792000" indent="-792000" algn="just" eaLnBrk="1" hangingPunct="1">
              <a:lnSpc>
                <a:spcPts val="1200"/>
              </a:lnSpc>
              <a:defRPr/>
            </a:pPr>
            <a:r>
              <a:rPr lang="en-US" altLang="ja-JP" sz="1100" dirty="0">
                <a:latin typeface="+mn-ea"/>
              </a:rPr>
              <a:t>【</a:t>
            </a:r>
            <a:r>
              <a:rPr lang="ja-JP" altLang="en-US" sz="1100" dirty="0">
                <a:latin typeface="+mn-ea"/>
              </a:rPr>
              <a:t>調査周期</a:t>
            </a:r>
            <a:r>
              <a:rPr lang="en-US" altLang="ja-JP" sz="1100" dirty="0">
                <a:latin typeface="+mn-ea"/>
              </a:rPr>
              <a:t>】</a:t>
            </a:r>
            <a:r>
              <a:rPr lang="ja-JP" altLang="en-US" sz="1100" dirty="0">
                <a:latin typeface="+mn-ea"/>
              </a:rPr>
              <a:t>　調査 ： </a:t>
            </a:r>
            <a:r>
              <a:rPr lang="en-US" altLang="ja-JP" sz="1100" dirty="0">
                <a:latin typeface="+mn-ea"/>
              </a:rPr>
              <a:t>5</a:t>
            </a:r>
            <a:r>
              <a:rPr lang="ja-JP" altLang="en-US" sz="1100" dirty="0">
                <a:latin typeface="+mn-ea"/>
              </a:rPr>
              <a:t>年ごと（直近調査は平成</a:t>
            </a:r>
            <a:r>
              <a:rPr lang="en-US" altLang="ja-JP" sz="1100" dirty="0">
                <a:latin typeface="+mn-ea"/>
              </a:rPr>
              <a:t>25</a:t>
            </a:r>
            <a:r>
              <a:rPr lang="ja-JP" altLang="en-US" sz="1100" dirty="0">
                <a:latin typeface="+mn-ea"/>
              </a:rPr>
              <a:t>年）</a:t>
            </a:r>
            <a:endParaRPr lang="en-US" altLang="ja-JP" sz="1100" dirty="0">
              <a:latin typeface="+mn-ea"/>
            </a:endParaRPr>
          </a:p>
          <a:p>
            <a:pPr marL="792000" indent="-792000" algn="just" eaLnBrk="1" hangingPunct="1">
              <a:lnSpc>
                <a:spcPts val="1200"/>
              </a:lnSpc>
              <a:defRPr/>
            </a:pPr>
            <a:r>
              <a:rPr lang="ja-JP" altLang="en-US" sz="1100" dirty="0">
                <a:latin typeface="+mn-ea"/>
              </a:rPr>
              <a:t>　　　　　　　　 公表 ： 速報は調査年の翌年、確報は翌々年。</a:t>
            </a:r>
          </a:p>
          <a:p>
            <a:pPr marL="792000" indent="-792000" algn="just" eaLnBrk="1" hangingPunct="1">
              <a:lnSpc>
                <a:spcPts val="1200"/>
              </a:lnSpc>
              <a:defRPr/>
            </a:pPr>
            <a:endParaRPr lang="en-US" altLang="ja-JP" sz="1100" dirty="0">
              <a:latin typeface="+mn-ea"/>
            </a:endParaRPr>
          </a:p>
          <a:p>
            <a:pPr marL="792000" indent="-792000" algn="just" eaLnBrk="1" hangingPunct="1">
              <a:lnSpc>
                <a:spcPts val="1200"/>
              </a:lnSpc>
              <a:defRPr/>
            </a:pPr>
            <a:r>
              <a:rPr lang="en-US" altLang="ja-JP" sz="1100" dirty="0">
                <a:latin typeface="+mn-ea"/>
              </a:rPr>
              <a:t>【</a:t>
            </a:r>
            <a:r>
              <a:rPr lang="ja-JP" altLang="en-US" sz="1100" dirty="0">
                <a:latin typeface="+mn-ea"/>
              </a:rPr>
              <a:t>調査対象</a:t>
            </a:r>
            <a:r>
              <a:rPr lang="en-US" altLang="ja-JP" sz="1100" dirty="0">
                <a:latin typeface="+mn-ea"/>
              </a:rPr>
              <a:t>】</a:t>
            </a:r>
            <a:r>
              <a:rPr lang="ja-JP" altLang="en-US" sz="1100" dirty="0">
                <a:latin typeface="+mn-ea"/>
              </a:rPr>
              <a:t>　調査期日において調査単位区内から抽出した住宅及び住宅以外で人が居住する建物並びにこれらに居住している世帯</a:t>
            </a:r>
            <a:r>
              <a:rPr lang="en-US" altLang="ja-JP" sz="1100" dirty="0">
                <a:latin typeface="+mn-ea"/>
              </a:rPr>
              <a:t>(1</a:t>
            </a:r>
            <a:r>
              <a:rPr lang="ja-JP" altLang="en-US" sz="1100" dirty="0">
                <a:latin typeface="+mn-ea"/>
              </a:rPr>
              <a:t>調査単位区当たり</a:t>
            </a:r>
            <a:r>
              <a:rPr lang="en-US" altLang="ja-JP" sz="1100" dirty="0">
                <a:latin typeface="+mn-ea"/>
              </a:rPr>
              <a:t>17</a:t>
            </a:r>
            <a:r>
              <a:rPr lang="ja-JP" altLang="en-US" sz="1100" dirty="0">
                <a:latin typeface="+mn-ea"/>
              </a:rPr>
              <a:t>住戸</a:t>
            </a:r>
            <a:r>
              <a:rPr lang="en-US" altLang="ja-JP" sz="1100" dirty="0">
                <a:latin typeface="+mn-ea"/>
              </a:rPr>
              <a:t>,</a:t>
            </a:r>
            <a:r>
              <a:rPr lang="ja-JP" altLang="en-US" sz="1100" dirty="0">
                <a:latin typeface="+mn-ea"/>
              </a:rPr>
              <a:t>計約</a:t>
            </a:r>
            <a:r>
              <a:rPr lang="en-US" altLang="ja-JP" sz="1100" dirty="0">
                <a:latin typeface="+mn-ea"/>
              </a:rPr>
              <a:t>350</a:t>
            </a:r>
            <a:r>
              <a:rPr lang="ja-JP" altLang="en-US" sz="1100" dirty="0">
                <a:latin typeface="+mn-ea"/>
              </a:rPr>
              <a:t>万住戸・世帯</a:t>
            </a:r>
            <a:r>
              <a:rPr lang="en-US" altLang="ja-JP" sz="1100" dirty="0">
                <a:latin typeface="+mn-ea"/>
              </a:rPr>
              <a:t>)</a:t>
            </a:r>
            <a:r>
              <a:rPr lang="ja-JP" altLang="en-US" sz="1100" dirty="0">
                <a:latin typeface="+mn-ea"/>
              </a:rPr>
              <a:t>を対象とした。　</a:t>
            </a:r>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pPr algn="just" eaLnBrk="1" hangingPunct="1">
              <a:lnSpc>
                <a:spcPts val="1200"/>
              </a:lnSpc>
              <a:defRPr/>
            </a:pPr>
            <a:endParaRPr lang="en-US" altLang="ja-JP" sz="1100" dirty="0">
              <a:latin typeface="+mn-ea"/>
            </a:endParaRPr>
          </a:p>
          <a:p>
            <a:pPr algn="just" eaLnBrk="1" hangingPunct="1">
              <a:lnSpc>
                <a:spcPts val="1200"/>
              </a:lnSpc>
              <a:defRPr/>
            </a:pPr>
            <a:r>
              <a:rPr lang="en-US" altLang="ja-JP" sz="1100" dirty="0">
                <a:latin typeface="+mn-ea"/>
              </a:rPr>
              <a:t>【</a:t>
            </a:r>
            <a:r>
              <a:rPr lang="ja-JP" altLang="en-US" sz="1100" dirty="0">
                <a:latin typeface="+mn-ea"/>
              </a:rPr>
              <a:t>調査項目例</a:t>
            </a:r>
            <a:r>
              <a:rPr lang="en-US" altLang="ja-JP" sz="1100" dirty="0">
                <a:latin typeface="+mn-ea"/>
              </a:rPr>
              <a:t>】</a:t>
            </a:r>
            <a:r>
              <a:rPr lang="ja-JP" altLang="en-US" sz="1100" dirty="0">
                <a:latin typeface="+mn-ea"/>
              </a:rPr>
              <a:t> （１）</a:t>
            </a:r>
            <a:r>
              <a:rPr lang="en-US" altLang="ja-JP" sz="1100" dirty="0">
                <a:latin typeface="+mn-ea"/>
              </a:rPr>
              <a:t> </a:t>
            </a:r>
            <a:r>
              <a:rPr lang="ja-JP" altLang="en-US" sz="1100" dirty="0">
                <a:latin typeface="+mn-ea"/>
              </a:rPr>
              <a:t>住宅等に関する事項</a:t>
            </a:r>
            <a:endParaRPr lang="en-US" altLang="ja-JP" sz="1100" dirty="0">
              <a:latin typeface="+mn-ea"/>
            </a:endParaRPr>
          </a:p>
          <a:p>
            <a:pPr marL="1008000" algn="just" eaLnBrk="1" hangingPunct="1">
              <a:lnSpc>
                <a:spcPts val="1200"/>
              </a:lnSpc>
              <a:defRPr/>
            </a:pPr>
            <a:r>
              <a:rPr lang="ja-JP" altLang="en-US" sz="1100" dirty="0">
                <a:latin typeface="+mn-ea"/>
              </a:rPr>
              <a:t>ア 居住室の数及び広さ</a:t>
            </a:r>
            <a:endParaRPr lang="en-US" altLang="ja-JP" sz="1100" dirty="0">
              <a:latin typeface="+mn-ea"/>
            </a:endParaRPr>
          </a:p>
          <a:p>
            <a:pPr marL="1008000" algn="just" eaLnBrk="1" hangingPunct="1">
              <a:lnSpc>
                <a:spcPts val="1200"/>
              </a:lnSpc>
              <a:defRPr/>
            </a:pPr>
            <a:r>
              <a:rPr lang="ja-JP" altLang="en-US" sz="1100" dirty="0">
                <a:latin typeface="+mn-ea"/>
              </a:rPr>
              <a:t>イ 所有関係に関する事項</a:t>
            </a:r>
            <a:endParaRPr lang="en-US" altLang="ja-JP" sz="1100" dirty="0">
              <a:latin typeface="+mn-ea"/>
            </a:endParaRPr>
          </a:p>
          <a:p>
            <a:pPr marL="1008000" algn="just" eaLnBrk="1" hangingPunct="1">
              <a:lnSpc>
                <a:spcPts val="1200"/>
              </a:lnSpc>
              <a:defRPr/>
            </a:pPr>
            <a:r>
              <a:rPr lang="ja-JP" altLang="en-US" sz="1100" dirty="0">
                <a:latin typeface="+mn-ea"/>
              </a:rPr>
              <a:t>ウ 敷地面積 </a:t>
            </a:r>
            <a:endParaRPr lang="en-US" altLang="ja-JP" sz="1100" dirty="0">
              <a:latin typeface="+mn-ea"/>
            </a:endParaRPr>
          </a:p>
          <a:p>
            <a:pPr marL="1008000" algn="just" eaLnBrk="1" hangingPunct="1">
              <a:lnSpc>
                <a:spcPts val="1200"/>
              </a:lnSpc>
              <a:defRPr/>
            </a:pPr>
            <a:r>
              <a:rPr lang="ja-JP" altLang="en-US" sz="1100" dirty="0">
                <a:latin typeface="+mn-ea"/>
              </a:rPr>
              <a:t>エ 敷地の所有関係に関する事項</a:t>
            </a:r>
            <a:endParaRPr lang="en-US" altLang="ja-JP" sz="1100" dirty="0">
              <a:latin typeface="+mn-ea"/>
            </a:endParaRPr>
          </a:p>
          <a:p>
            <a:pPr marL="864000" algn="just" eaLnBrk="1" hangingPunct="1">
              <a:lnSpc>
                <a:spcPts val="1200"/>
              </a:lnSpc>
              <a:defRPr/>
            </a:pPr>
            <a:r>
              <a:rPr lang="ja-JP" altLang="en-US" sz="1100" dirty="0">
                <a:latin typeface="+mn-ea"/>
              </a:rPr>
              <a:t>（２） 住宅に関する事項 </a:t>
            </a:r>
            <a:endParaRPr lang="en-US" altLang="ja-JP" sz="1100" dirty="0">
              <a:latin typeface="+mn-ea"/>
            </a:endParaRPr>
          </a:p>
          <a:p>
            <a:pPr marL="1008000" algn="just" eaLnBrk="1" hangingPunct="1">
              <a:lnSpc>
                <a:spcPts val="1200"/>
              </a:lnSpc>
              <a:defRPr/>
            </a:pPr>
            <a:r>
              <a:rPr lang="ja-JP" altLang="en-US" sz="1100" dirty="0">
                <a:latin typeface="+mn-ea"/>
              </a:rPr>
              <a:t>ア 構造</a:t>
            </a:r>
            <a:endParaRPr lang="en-US" altLang="ja-JP" sz="1100" dirty="0">
              <a:latin typeface="+mn-ea"/>
            </a:endParaRPr>
          </a:p>
          <a:p>
            <a:pPr marL="1008000" algn="just" eaLnBrk="1" hangingPunct="1">
              <a:lnSpc>
                <a:spcPts val="1200"/>
              </a:lnSpc>
              <a:defRPr/>
            </a:pPr>
            <a:r>
              <a:rPr lang="ja-JP" altLang="en-US" sz="1100" dirty="0">
                <a:latin typeface="+mn-ea"/>
              </a:rPr>
              <a:t>イ 腐朽・破損の有無</a:t>
            </a:r>
            <a:endParaRPr lang="en-US" altLang="ja-JP" sz="1100" dirty="0">
              <a:latin typeface="+mn-ea"/>
            </a:endParaRPr>
          </a:p>
          <a:p>
            <a:pPr marL="1008000" algn="just" eaLnBrk="1" hangingPunct="1">
              <a:lnSpc>
                <a:spcPts val="1200"/>
              </a:lnSpc>
              <a:defRPr/>
            </a:pPr>
            <a:r>
              <a:rPr lang="ja-JP" altLang="en-US" sz="1100" dirty="0">
                <a:latin typeface="+mn-ea"/>
              </a:rPr>
              <a:t>ウ 階数</a:t>
            </a:r>
            <a:endParaRPr lang="en-US" altLang="ja-JP" sz="1100" dirty="0">
              <a:latin typeface="+mn-ea"/>
            </a:endParaRPr>
          </a:p>
          <a:p>
            <a:pPr marL="1008000" algn="just" eaLnBrk="1" hangingPunct="1">
              <a:lnSpc>
                <a:spcPts val="1200"/>
              </a:lnSpc>
              <a:defRPr/>
            </a:pPr>
            <a:r>
              <a:rPr lang="ja-JP" altLang="en-US" sz="1100" dirty="0">
                <a:latin typeface="+mn-ea"/>
              </a:rPr>
              <a:t>エ 建て方</a:t>
            </a:r>
            <a:endParaRPr lang="en-US" altLang="ja-JP" sz="1100" dirty="0">
              <a:latin typeface="+mn-ea"/>
            </a:endParaRPr>
          </a:p>
          <a:p>
            <a:pPr marL="864000" algn="just" eaLnBrk="1" hangingPunct="1">
              <a:lnSpc>
                <a:spcPts val="1200"/>
              </a:lnSpc>
              <a:defRPr/>
            </a:pPr>
            <a:r>
              <a:rPr lang="ja-JP" altLang="en-US" sz="1100" dirty="0">
                <a:latin typeface="+mn-ea"/>
              </a:rPr>
              <a:t>（３） 世帯に関する事項 </a:t>
            </a:r>
            <a:endParaRPr lang="en-US" altLang="ja-JP" sz="1100" dirty="0">
              <a:latin typeface="+mn-ea"/>
            </a:endParaRPr>
          </a:p>
          <a:p>
            <a:pPr marL="1008000" algn="just" eaLnBrk="1" hangingPunct="1">
              <a:lnSpc>
                <a:spcPts val="1200"/>
              </a:lnSpc>
              <a:defRPr/>
            </a:pPr>
            <a:r>
              <a:rPr lang="ja-JP" altLang="en-US" sz="1100" dirty="0">
                <a:latin typeface="+mn-ea"/>
              </a:rPr>
              <a:t>ア 世帯主又は世帯の代表者の氏名 </a:t>
            </a:r>
            <a:endParaRPr lang="en-US" altLang="ja-JP" sz="1100" dirty="0">
              <a:latin typeface="+mn-ea"/>
            </a:endParaRPr>
          </a:p>
          <a:p>
            <a:pPr marL="1008000" algn="just" eaLnBrk="1" hangingPunct="1">
              <a:lnSpc>
                <a:spcPts val="1200"/>
              </a:lnSpc>
              <a:defRPr/>
            </a:pPr>
            <a:r>
              <a:rPr lang="ja-JP" altLang="en-US" sz="1100" dirty="0">
                <a:latin typeface="+mn-ea"/>
              </a:rPr>
              <a:t>イ 種類 </a:t>
            </a:r>
            <a:endParaRPr lang="en-US" altLang="ja-JP" sz="1100" dirty="0">
              <a:latin typeface="+mn-ea"/>
            </a:endParaRPr>
          </a:p>
          <a:p>
            <a:pPr marL="1008000" algn="just" eaLnBrk="1" hangingPunct="1">
              <a:lnSpc>
                <a:spcPts val="1200"/>
              </a:lnSpc>
              <a:defRPr/>
            </a:pPr>
            <a:r>
              <a:rPr lang="ja-JP" altLang="en-US" sz="1100" dirty="0">
                <a:latin typeface="+mn-ea"/>
              </a:rPr>
              <a:t>ウ 構成 </a:t>
            </a:r>
            <a:endParaRPr lang="en-US" altLang="ja-JP" sz="1100" dirty="0">
              <a:latin typeface="+mn-ea"/>
            </a:endParaRPr>
          </a:p>
          <a:p>
            <a:pPr marL="864000" algn="just" eaLnBrk="1" hangingPunct="1">
              <a:lnSpc>
                <a:spcPts val="1200"/>
              </a:lnSpc>
              <a:defRPr/>
            </a:pPr>
            <a:r>
              <a:rPr lang="ja-JP" altLang="en-US" sz="1100" dirty="0">
                <a:latin typeface="+mn-ea"/>
              </a:rPr>
              <a:t>（４） 家計を主に支える世帯員又は世帯主に関する事項 </a:t>
            </a:r>
            <a:endParaRPr lang="en-US" altLang="ja-JP" sz="1100" dirty="0">
              <a:latin typeface="+mn-ea"/>
            </a:endParaRPr>
          </a:p>
          <a:p>
            <a:pPr marL="864000" algn="just" eaLnBrk="1" hangingPunct="1">
              <a:lnSpc>
                <a:spcPts val="1200"/>
              </a:lnSpc>
              <a:defRPr/>
            </a:pPr>
            <a:r>
              <a:rPr lang="ja-JP" altLang="en-US" sz="1100" dirty="0">
                <a:latin typeface="+mn-ea"/>
              </a:rPr>
              <a:t>（５） 住環境に関する事項</a:t>
            </a:r>
            <a:endParaRPr lang="en-US" altLang="ja-JP" sz="1100" dirty="0">
              <a:latin typeface="+mn-ea"/>
            </a:endParaRPr>
          </a:p>
          <a:p>
            <a:pPr marL="864000" algn="just" eaLnBrk="1" hangingPunct="1">
              <a:lnSpc>
                <a:spcPts val="1200"/>
              </a:lnSpc>
              <a:defRPr/>
            </a:pPr>
            <a:r>
              <a:rPr lang="ja-JP" altLang="en-US" sz="1100" dirty="0">
                <a:latin typeface="+mn-ea"/>
              </a:rPr>
              <a:t>（６） 現住居以外の住宅及び土地に関する事項</a:t>
            </a:r>
            <a:endParaRPr lang="en-US" altLang="ja-JP" sz="1100" dirty="0">
              <a:latin typeface="+mn-ea"/>
            </a:endParaRPr>
          </a:p>
          <a:p>
            <a:pPr marL="1008000" algn="just" eaLnBrk="1" hangingPunct="1">
              <a:lnSpc>
                <a:spcPts val="1200"/>
              </a:lnSpc>
              <a:defRPr/>
            </a:pPr>
            <a:r>
              <a:rPr lang="ja-JP" altLang="en-US" sz="1100" dirty="0">
                <a:latin typeface="+mn-ea"/>
              </a:rPr>
              <a:t>ア 所有関係に関する事項 </a:t>
            </a:r>
            <a:endParaRPr lang="en-US" altLang="ja-JP" sz="1100" dirty="0">
              <a:latin typeface="+mn-ea"/>
            </a:endParaRPr>
          </a:p>
          <a:p>
            <a:pPr marL="1008000" algn="just" eaLnBrk="1" hangingPunct="1">
              <a:lnSpc>
                <a:spcPts val="1200"/>
              </a:lnSpc>
              <a:defRPr/>
            </a:pPr>
            <a:r>
              <a:rPr lang="ja-JP" altLang="en-US" sz="1100" dirty="0">
                <a:latin typeface="+mn-ea"/>
              </a:rPr>
              <a:t>イ 所在地</a:t>
            </a:r>
            <a:endParaRPr lang="en-US" altLang="ja-JP" sz="1100" dirty="0">
              <a:latin typeface="+mn-ea"/>
            </a:endParaRPr>
          </a:p>
          <a:p>
            <a:pPr marL="1008000" algn="just" eaLnBrk="1" hangingPunct="1">
              <a:lnSpc>
                <a:spcPts val="1200"/>
              </a:lnSpc>
              <a:defRPr/>
            </a:pPr>
            <a:r>
              <a:rPr lang="ja-JP" altLang="en-US" sz="1100" dirty="0">
                <a:latin typeface="+mn-ea"/>
              </a:rPr>
              <a:t>ウ 面積に関する事項</a:t>
            </a:r>
            <a:endParaRPr lang="en-US" altLang="ja-JP" sz="1100" dirty="0">
              <a:latin typeface="+mn-ea"/>
            </a:endParaRPr>
          </a:p>
          <a:p>
            <a:pPr marL="1008000" algn="just" eaLnBrk="1" hangingPunct="1">
              <a:lnSpc>
                <a:spcPts val="1200"/>
              </a:lnSpc>
              <a:defRPr/>
            </a:pPr>
            <a:r>
              <a:rPr lang="ja-JP" altLang="en-US" sz="1100" dirty="0">
                <a:latin typeface="+mn-ea"/>
              </a:rPr>
              <a:t> </a:t>
            </a:r>
            <a:endParaRPr lang="en-US" altLang="ja-JP" sz="1100" dirty="0">
              <a:latin typeface="+mn-ea"/>
            </a:endParaRPr>
          </a:p>
          <a:p>
            <a:pPr algn="just" eaLnBrk="1" hangingPunct="1">
              <a:lnSpc>
                <a:spcPts val="1200"/>
              </a:lnSpc>
              <a:defRPr/>
            </a:pPr>
            <a:r>
              <a:rPr lang="en-US" altLang="ja-JP" sz="1100" dirty="0">
                <a:latin typeface="+mn-ea"/>
              </a:rPr>
              <a:t>【</a:t>
            </a:r>
            <a:r>
              <a:rPr lang="ja-JP" altLang="en-US" sz="1100" dirty="0">
                <a:latin typeface="+mn-ea"/>
              </a:rPr>
              <a:t>担当部署</a:t>
            </a:r>
            <a:r>
              <a:rPr lang="en-US" altLang="ja-JP" sz="1100" dirty="0">
                <a:latin typeface="+mn-ea"/>
              </a:rPr>
              <a:t>】</a:t>
            </a:r>
            <a:r>
              <a:rPr lang="ja-JP" altLang="en-US" sz="1100" dirty="0">
                <a:latin typeface="+mn-ea"/>
              </a:rPr>
              <a:t>　　</a:t>
            </a:r>
            <a:r>
              <a:rPr lang="zh-TW" altLang="en-US" sz="1100" dirty="0">
                <a:latin typeface="+mn-ea"/>
              </a:rPr>
              <a:t>総務省統計局統計調査部　国勢統計課</a:t>
            </a:r>
            <a:endParaRPr lang="en-US" altLang="ja-JP" sz="1100" dirty="0">
              <a:latin typeface="+mn-ea"/>
            </a:endParaRPr>
          </a:p>
        </p:txBody>
      </p:sp>
      <p:sp>
        <p:nvSpPr>
          <p:cNvPr id="18" name="テキスト ボックス 17">
            <a:extLst>
              <a:ext uri="{FF2B5EF4-FFF2-40B4-BE49-F238E27FC236}">
                <a16:creationId xmlns:a16="http://schemas.microsoft.com/office/drawing/2014/main" id="{09849B0E-BC24-4AC2-A394-3220B85F53A8}"/>
              </a:ext>
            </a:extLst>
          </p:cNvPr>
          <p:cNvSpPr txBox="1"/>
          <p:nvPr/>
        </p:nvSpPr>
        <p:spPr>
          <a:xfrm>
            <a:off x="4860032" y="1340768"/>
            <a:ext cx="4154929" cy="276999"/>
          </a:xfrm>
          <a:prstGeom prst="rect">
            <a:avLst/>
          </a:prstGeom>
          <a:noFill/>
        </p:spPr>
        <p:txBody>
          <a:bodyPr wrap="square" rtlCol="0">
            <a:spAutoFit/>
          </a:bodyPr>
          <a:lstStyle/>
          <a:p>
            <a:pPr algn="ctr"/>
            <a:r>
              <a:rPr lang="ja-JP" altLang="en-US" sz="1200" dirty="0">
                <a:latin typeface="+mn-ea"/>
              </a:rPr>
              <a:t>住宅・土地統計調査の利用例（</a:t>
            </a:r>
            <a:r>
              <a:rPr lang="zh-TW" altLang="en-US" sz="1200" dirty="0">
                <a:latin typeface="+mn-ea"/>
              </a:rPr>
              <a:t>栃木県那珂川町</a:t>
            </a:r>
            <a:r>
              <a:rPr lang="ja-JP" altLang="en-US" sz="1200" dirty="0">
                <a:latin typeface="+mn-ea"/>
              </a:rPr>
              <a:t>）</a:t>
            </a:r>
          </a:p>
        </p:txBody>
      </p:sp>
      <p:pic>
        <p:nvPicPr>
          <p:cNvPr id="19" name="図 18"/>
          <p:cNvPicPr/>
          <p:nvPr/>
        </p:nvPicPr>
        <p:blipFill>
          <a:blip r:embed="rId2">
            <a:extLst>
              <a:ext uri="{28A0092B-C50C-407E-A947-70E740481C1C}">
                <a14:useLocalDpi xmlns:a14="http://schemas.microsoft.com/office/drawing/2010/main" val="0"/>
              </a:ext>
            </a:extLst>
          </a:blip>
          <a:srcRect/>
          <a:stretch>
            <a:fillRect/>
          </a:stretch>
        </p:blipFill>
        <p:spPr bwMode="auto">
          <a:xfrm>
            <a:off x="4809559" y="1718175"/>
            <a:ext cx="4323607" cy="2070866"/>
          </a:xfrm>
          <a:prstGeom prst="rect">
            <a:avLst/>
          </a:prstGeom>
          <a:noFill/>
          <a:ln>
            <a:noFill/>
          </a:ln>
        </p:spPr>
      </p:pic>
      <p:pic>
        <p:nvPicPr>
          <p:cNvPr id="22" name="図 21"/>
          <p:cNvPicPr/>
          <p:nvPr/>
        </p:nvPicPr>
        <p:blipFill>
          <a:blip r:embed="rId3">
            <a:extLst>
              <a:ext uri="{28A0092B-C50C-407E-A947-70E740481C1C}">
                <a14:useLocalDpi xmlns:a14="http://schemas.microsoft.com/office/drawing/2010/main" val="0"/>
              </a:ext>
            </a:extLst>
          </a:blip>
          <a:srcRect/>
          <a:stretch>
            <a:fillRect/>
          </a:stretch>
        </p:blipFill>
        <p:spPr bwMode="auto">
          <a:xfrm>
            <a:off x="4685055" y="4437112"/>
            <a:ext cx="4453756" cy="2016224"/>
          </a:xfrm>
          <a:prstGeom prst="rect">
            <a:avLst/>
          </a:prstGeom>
          <a:noFill/>
          <a:ln>
            <a:noFill/>
          </a:ln>
        </p:spPr>
      </p:pic>
      <p:sp>
        <p:nvSpPr>
          <p:cNvPr id="23" name="テキスト ボックス 22">
            <a:extLst>
              <a:ext uri="{FF2B5EF4-FFF2-40B4-BE49-F238E27FC236}">
                <a16:creationId xmlns:a16="http://schemas.microsoft.com/office/drawing/2014/main" id="{09849B0E-BC24-4AC2-A394-3220B85F53A8}"/>
              </a:ext>
            </a:extLst>
          </p:cNvPr>
          <p:cNvSpPr txBox="1"/>
          <p:nvPr/>
        </p:nvSpPr>
        <p:spPr>
          <a:xfrm>
            <a:off x="4860032" y="4160113"/>
            <a:ext cx="4154929" cy="276999"/>
          </a:xfrm>
          <a:prstGeom prst="rect">
            <a:avLst/>
          </a:prstGeom>
          <a:noFill/>
        </p:spPr>
        <p:txBody>
          <a:bodyPr wrap="square" rtlCol="0">
            <a:spAutoFit/>
          </a:bodyPr>
          <a:lstStyle/>
          <a:p>
            <a:pPr algn="ctr"/>
            <a:r>
              <a:rPr lang="ja-JP" altLang="en-US" sz="1200" dirty="0">
                <a:latin typeface="+mn-ea"/>
              </a:rPr>
              <a:t>住宅・土地統計調査の利用例（</a:t>
            </a:r>
            <a:r>
              <a:rPr lang="zh-TW" altLang="en-US" sz="1200" dirty="0">
                <a:latin typeface="+mn-ea"/>
              </a:rPr>
              <a:t>大阪府藤井寺市</a:t>
            </a:r>
            <a:r>
              <a:rPr lang="ja-JP" altLang="en-US" sz="1200" dirty="0">
                <a:latin typeface="+mn-ea"/>
              </a:rPr>
              <a:t>）</a:t>
            </a:r>
          </a:p>
        </p:txBody>
      </p:sp>
    </p:spTree>
    <p:extLst>
      <p:ext uri="{BB962C8B-B14F-4D97-AF65-F5344CB8AC3E}">
        <p14:creationId xmlns:p14="http://schemas.microsoft.com/office/powerpoint/2010/main" val="373510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12" name="テキスト ボックス 11"/>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（２）国の統計を利用した統計データの把握</a:t>
            </a:r>
          </a:p>
        </p:txBody>
      </p:sp>
      <p:sp>
        <p:nvSpPr>
          <p:cNvPr id="15" name="テキスト ボックス 14">
            <a:extLst>
              <a:ext uri="{FF2B5EF4-FFF2-40B4-BE49-F238E27FC236}">
                <a16:creationId xmlns:a16="http://schemas.microsoft.com/office/drawing/2014/main" id="{09849B0E-BC24-4AC2-A394-3220B85F53A8}"/>
              </a:ext>
            </a:extLst>
          </p:cNvPr>
          <p:cNvSpPr txBox="1"/>
          <p:nvPr/>
        </p:nvSpPr>
        <p:spPr>
          <a:xfrm>
            <a:off x="68955" y="1021069"/>
            <a:ext cx="6258131" cy="338554"/>
          </a:xfrm>
          <a:prstGeom prst="rect">
            <a:avLst/>
          </a:prstGeom>
          <a:noFill/>
        </p:spPr>
        <p:txBody>
          <a:bodyPr wrap="square" rtlCol="0">
            <a:spAutoFit/>
          </a:bodyPr>
          <a:lstStyle/>
          <a:p>
            <a:r>
              <a:rPr lang="ja-JP" altLang="en-US" sz="1600" dirty="0">
                <a:latin typeface="+mj-ea"/>
                <a:ea typeface="+mj-ea"/>
              </a:rPr>
              <a:t>③住宅着工統計調査（</a:t>
            </a:r>
            <a:r>
              <a:rPr lang="zh-TW" altLang="en-US" sz="1600" dirty="0">
                <a:latin typeface="+mj-ea"/>
                <a:ea typeface="+mj-ea"/>
              </a:rPr>
              <a:t>建築着工統計調査</a:t>
            </a:r>
            <a:r>
              <a:rPr lang="ja-JP" altLang="en-US" sz="1600" dirty="0">
                <a:latin typeface="+mj-ea"/>
                <a:ea typeface="+mj-ea"/>
              </a:rPr>
              <a:t>）</a:t>
            </a:r>
          </a:p>
        </p:txBody>
      </p:sp>
      <p:sp>
        <p:nvSpPr>
          <p:cNvPr id="8" name="Rectangle 159"/>
          <p:cNvSpPr>
            <a:spLocks noChangeArrowheads="1"/>
          </p:cNvSpPr>
          <p:nvPr/>
        </p:nvSpPr>
        <p:spPr bwMode="auto">
          <a:xfrm>
            <a:off x="90489" y="1351483"/>
            <a:ext cx="4553520" cy="546189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nchor="t"/>
          <a:lstStyle/>
          <a:p>
            <a:pPr marL="828000" indent="-828000" algn="just" eaLnBrk="1" hangingPunct="1">
              <a:defRPr/>
            </a:pPr>
            <a:r>
              <a:rPr lang="en-US" altLang="ja-JP" sz="1100" dirty="0">
                <a:latin typeface="+mn-ea"/>
              </a:rPr>
              <a:t>【</a:t>
            </a:r>
            <a:r>
              <a:rPr lang="ja-JP" altLang="en-US" sz="1100" dirty="0">
                <a:latin typeface="+mn-ea"/>
              </a:rPr>
              <a:t>調査目的</a:t>
            </a:r>
            <a:r>
              <a:rPr lang="en-US" altLang="ja-JP" sz="1100" dirty="0">
                <a:latin typeface="+mn-ea"/>
              </a:rPr>
              <a:t>】</a:t>
            </a:r>
            <a:r>
              <a:rPr lang="ja-JP" altLang="en-US" sz="1100" dirty="0">
                <a:latin typeface="+mn-ea"/>
              </a:rPr>
              <a:t>　全国における建築物の着工状況（建築物の数、床面積、工事費予定額）を月ごとに、建築主、構造、用途等に分類して把握することで、住宅行政、建築行政の基礎資料とするため。</a:t>
            </a:r>
            <a:endParaRPr lang="en-US" altLang="ja-JP" sz="1100" dirty="0">
              <a:latin typeface="+mn-ea"/>
            </a:endParaRPr>
          </a:p>
          <a:p>
            <a:pPr eaLnBrk="1" hangingPunct="1">
              <a:lnSpc>
                <a:spcPts val="800"/>
              </a:lnSpc>
              <a:defRPr/>
            </a:pPr>
            <a:endParaRPr lang="en-US" altLang="ja-JP" sz="1100" dirty="0">
              <a:latin typeface="+mn-ea"/>
            </a:endParaRPr>
          </a:p>
          <a:p>
            <a:pPr marL="792000" indent="-792000" algn="just" eaLnBrk="1" hangingPunct="1">
              <a:defRPr/>
            </a:pPr>
            <a:r>
              <a:rPr lang="en-US" altLang="ja-JP" sz="1100" dirty="0">
                <a:latin typeface="+mn-ea"/>
              </a:rPr>
              <a:t>【</a:t>
            </a:r>
            <a:r>
              <a:rPr lang="ja-JP" altLang="en-US" sz="1100" dirty="0">
                <a:latin typeface="+mn-ea"/>
              </a:rPr>
              <a:t>調査周期</a:t>
            </a:r>
            <a:r>
              <a:rPr lang="en-US" altLang="ja-JP" sz="1100" dirty="0">
                <a:latin typeface="+mn-ea"/>
              </a:rPr>
              <a:t>】</a:t>
            </a:r>
            <a:r>
              <a:rPr lang="ja-JP" altLang="en-US" sz="1100" dirty="0">
                <a:latin typeface="+mn-ea"/>
              </a:rPr>
              <a:t>　調査：毎月</a:t>
            </a:r>
            <a:endParaRPr lang="en-US" altLang="ja-JP" sz="1100" dirty="0">
              <a:latin typeface="+mn-ea"/>
            </a:endParaRPr>
          </a:p>
          <a:p>
            <a:pPr marL="792000" indent="-792000" algn="just" eaLnBrk="1" hangingPunct="1">
              <a:defRPr/>
            </a:pPr>
            <a:r>
              <a:rPr lang="ja-JP" altLang="en-US" sz="1100" dirty="0">
                <a:latin typeface="+mn-ea"/>
              </a:rPr>
              <a:t>　　　　　　　　 公表：調査月の翌月末</a:t>
            </a:r>
          </a:p>
          <a:p>
            <a:pPr marL="808038" indent="-808038" eaLnBrk="1" hangingPunct="1">
              <a:lnSpc>
                <a:spcPts val="800"/>
              </a:lnSpc>
              <a:defRPr/>
            </a:pPr>
            <a:endParaRPr lang="en-US" altLang="ja-JP" sz="1100" dirty="0">
              <a:latin typeface="+mn-ea"/>
            </a:endParaRPr>
          </a:p>
          <a:p>
            <a:pPr marL="808038" indent="-808038" eaLnBrk="1" hangingPunct="1">
              <a:defRPr/>
            </a:pPr>
            <a:r>
              <a:rPr lang="en-US" altLang="ja-JP" sz="1100" dirty="0">
                <a:latin typeface="+mn-ea"/>
              </a:rPr>
              <a:t>【</a:t>
            </a:r>
            <a:r>
              <a:rPr lang="ja-JP" altLang="en-US" sz="1100" dirty="0">
                <a:latin typeface="+mn-ea"/>
              </a:rPr>
              <a:t>調査対象</a:t>
            </a:r>
            <a:r>
              <a:rPr lang="en-US" altLang="ja-JP" sz="1100" dirty="0">
                <a:latin typeface="+mn-ea"/>
              </a:rPr>
              <a:t>】</a:t>
            </a:r>
            <a:r>
              <a:rPr lang="ja-JP" altLang="en-US" sz="1100" dirty="0">
                <a:latin typeface="+mn-ea"/>
              </a:rPr>
              <a:t>　建築基準法第</a:t>
            </a:r>
            <a:r>
              <a:rPr lang="en-US" altLang="ja-JP" sz="1100" dirty="0">
                <a:latin typeface="+mn-ea"/>
              </a:rPr>
              <a:t>15</a:t>
            </a:r>
            <a:r>
              <a:rPr lang="ja-JP" altLang="en-US" sz="1100" dirty="0">
                <a:latin typeface="+mn-ea"/>
              </a:rPr>
              <a:t>条第</a:t>
            </a:r>
            <a:r>
              <a:rPr lang="en-US" altLang="ja-JP" sz="1100" dirty="0">
                <a:latin typeface="+mn-ea"/>
              </a:rPr>
              <a:t>1</a:t>
            </a:r>
            <a:r>
              <a:rPr lang="ja-JP" altLang="en-US" sz="1100" dirty="0">
                <a:latin typeface="+mn-ea"/>
              </a:rPr>
              <a:t>項の規定による建築物を建築しようとする旨届出にかかる建築物</a:t>
            </a:r>
            <a:endParaRPr lang="en-US" altLang="ja-JP" sz="1100" dirty="0">
              <a:latin typeface="+mn-ea"/>
            </a:endParaRPr>
          </a:p>
          <a:p>
            <a:pPr marL="808038" indent="-808038" eaLnBrk="1" hangingPunct="1">
              <a:lnSpc>
                <a:spcPts val="800"/>
              </a:lnSpc>
              <a:defRPr/>
            </a:pPr>
            <a:endParaRPr lang="en-US" altLang="ja-JP" sz="1100" dirty="0">
              <a:latin typeface="+mn-ea"/>
            </a:endParaRPr>
          </a:p>
          <a:p>
            <a:pPr algn="just" eaLnBrk="1" hangingPunct="1">
              <a:defRPr/>
            </a:pPr>
            <a:r>
              <a:rPr lang="en-US" altLang="ja-JP" sz="1100" dirty="0">
                <a:latin typeface="+mn-ea"/>
              </a:rPr>
              <a:t>【</a:t>
            </a:r>
            <a:r>
              <a:rPr lang="ja-JP" altLang="en-US" sz="1100" dirty="0">
                <a:latin typeface="+mn-ea"/>
              </a:rPr>
              <a:t>調査項目例</a:t>
            </a:r>
            <a:r>
              <a:rPr lang="en-US" altLang="ja-JP" sz="1100" dirty="0">
                <a:latin typeface="+mn-ea"/>
              </a:rPr>
              <a:t>】</a:t>
            </a:r>
            <a:r>
              <a:rPr lang="ja-JP" altLang="en-US" sz="1100" dirty="0">
                <a:latin typeface="+mn-ea"/>
              </a:rPr>
              <a:t> ○</a:t>
            </a:r>
            <a:r>
              <a:rPr lang="zh-TW" altLang="en-US" sz="1100" dirty="0">
                <a:latin typeface="+mn-ea"/>
              </a:rPr>
              <a:t>建築物着工統計調査</a:t>
            </a:r>
            <a:endParaRPr lang="en-US" altLang="ja-JP" sz="1100" dirty="0">
              <a:latin typeface="+mn-ea"/>
            </a:endParaRPr>
          </a:p>
          <a:p>
            <a:pPr marL="1008000" algn="just" eaLnBrk="1" hangingPunct="1">
              <a:defRPr/>
            </a:pPr>
            <a:r>
              <a:rPr lang="ja-JP" altLang="en-US" sz="1100" dirty="0">
                <a:latin typeface="+mn-ea"/>
              </a:rPr>
              <a:t>・ 着工予定期日</a:t>
            </a:r>
            <a:endParaRPr lang="en-US" altLang="ja-JP" sz="1100" dirty="0">
              <a:latin typeface="+mn-ea"/>
            </a:endParaRPr>
          </a:p>
          <a:p>
            <a:pPr marL="1008000" algn="just" eaLnBrk="1" hangingPunct="1">
              <a:defRPr/>
            </a:pPr>
            <a:r>
              <a:rPr lang="ja-JP" altLang="en-US" sz="1100" dirty="0">
                <a:latin typeface="+mn-ea"/>
              </a:rPr>
              <a:t>・ 工事の予定期間</a:t>
            </a:r>
            <a:endParaRPr lang="en-US" altLang="ja-JP" sz="1100" dirty="0">
              <a:latin typeface="+mn-ea"/>
            </a:endParaRPr>
          </a:p>
          <a:p>
            <a:pPr marL="1008000" algn="just" eaLnBrk="1" hangingPunct="1">
              <a:defRPr/>
            </a:pPr>
            <a:r>
              <a:rPr lang="ja-JP" altLang="en-US" sz="1100" dirty="0">
                <a:latin typeface="+mn-ea"/>
              </a:rPr>
              <a:t>・ 建築主の種別</a:t>
            </a:r>
            <a:endParaRPr lang="en-US" altLang="ja-JP" sz="1100" dirty="0">
              <a:latin typeface="+mn-ea"/>
            </a:endParaRPr>
          </a:p>
          <a:p>
            <a:pPr marL="1008000" algn="just" eaLnBrk="1" hangingPunct="1">
              <a:defRPr/>
            </a:pPr>
            <a:r>
              <a:rPr lang="ja-JP" altLang="en-US" sz="1100" dirty="0">
                <a:latin typeface="+mn-ea"/>
              </a:rPr>
              <a:t>・ 工事種別</a:t>
            </a:r>
            <a:endParaRPr lang="en-US" altLang="ja-JP" sz="1100" dirty="0">
              <a:latin typeface="+mn-ea"/>
            </a:endParaRPr>
          </a:p>
          <a:p>
            <a:pPr marL="1008000" algn="just" eaLnBrk="1" hangingPunct="1">
              <a:defRPr/>
            </a:pPr>
            <a:r>
              <a:rPr lang="ja-JP" altLang="en-US" sz="1100" dirty="0">
                <a:latin typeface="+mn-ea"/>
              </a:rPr>
              <a:t>・ 建築物の用途、使途</a:t>
            </a:r>
            <a:endParaRPr lang="en-US" altLang="ja-JP" sz="1100" dirty="0">
              <a:latin typeface="+mn-ea"/>
            </a:endParaRPr>
          </a:p>
          <a:p>
            <a:pPr marL="1008000" algn="just" eaLnBrk="1" hangingPunct="1">
              <a:defRPr/>
            </a:pPr>
            <a:r>
              <a:rPr lang="ja-JP" altLang="en-US" sz="1100" dirty="0">
                <a:latin typeface="+mn-ea"/>
              </a:rPr>
              <a:t>・ 構造</a:t>
            </a:r>
            <a:endParaRPr lang="en-US" altLang="ja-JP" sz="1100" dirty="0">
              <a:latin typeface="+mn-ea"/>
            </a:endParaRPr>
          </a:p>
          <a:p>
            <a:pPr marL="1008000" algn="just" eaLnBrk="1" hangingPunct="1">
              <a:defRPr/>
            </a:pPr>
            <a:r>
              <a:rPr lang="ja-JP" altLang="en-US" sz="1100" dirty="0">
                <a:latin typeface="+mn-ea"/>
              </a:rPr>
              <a:t>・ 床面積の合計</a:t>
            </a:r>
            <a:endParaRPr lang="en-US" altLang="ja-JP" sz="1100" dirty="0">
              <a:latin typeface="+mn-ea"/>
            </a:endParaRPr>
          </a:p>
          <a:p>
            <a:pPr marL="1008000" algn="just" eaLnBrk="1" hangingPunct="1">
              <a:defRPr/>
            </a:pPr>
            <a:r>
              <a:rPr lang="ja-JP" altLang="en-US" sz="1100" dirty="0">
                <a:latin typeface="+mn-ea"/>
              </a:rPr>
              <a:t>・ 工事費予定額</a:t>
            </a:r>
            <a:endParaRPr lang="en-US" altLang="ja-JP" sz="1100" dirty="0">
              <a:latin typeface="+mn-ea"/>
            </a:endParaRPr>
          </a:p>
          <a:p>
            <a:pPr marL="1008000" algn="just" eaLnBrk="1" hangingPunct="1">
              <a:defRPr/>
            </a:pPr>
            <a:r>
              <a:rPr lang="ja-JP" altLang="en-US" sz="1100" dirty="0">
                <a:latin typeface="+mn-ea"/>
              </a:rPr>
              <a:t>・ 新築の場合における階数、敷地面積</a:t>
            </a:r>
            <a:endParaRPr lang="en-US" altLang="ja-JP" sz="1100" dirty="0">
              <a:latin typeface="+mn-ea"/>
            </a:endParaRPr>
          </a:p>
          <a:p>
            <a:pPr algn="just" eaLnBrk="1" hangingPunct="1">
              <a:defRPr/>
            </a:pPr>
            <a:r>
              <a:rPr lang="ja-JP" altLang="en-US" sz="1100" dirty="0">
                <a:latin typeface="+mn-ea"/>
              </a:rPr>
              <a:t>　　　　　　　　　 ○</a:t>
            </a:r>
            <a:r>
              <a:rPr lang="zh-TW" altLang="en-US" sz="1100" dirty="0">
                <a:latin typeface="+mn-ea"/>
              </a:rPr>
              <a:t>住宅着工統計調査</a:t>
            </a:r>
            <a:endParaRPr lang="en-US" altLang="ja-JP" sz="1100" dirty="0">
              <a:latin typeface="+mn-ea"/>
            </a:endParaRPr>
          </a:p>
          <a:p>
            <a:pPr marL="1008000" algn="just" eaLnBrk="1" hangingPunct="1">
              <a:defRPr/>
            </a:pPr>
            <a:r>
              <a:rPr lang="ja-JP" altLang="en-US" sz="1100" dirty="0">
                <a:latin typeface="+mn-ea"/>
              </a:rPr>
              <a:t>・ 着工予定期日</a:t>
            </a:r>
            <a:endParaRPr lang="en-US" altLang="ja-JP" sz="1100" dirty="0">
              <a:latin typeface="+mn-ea"/>
            </a:endParaRPr>
          </a:p>
          <a:p>
            <a:pPr marL="1008000" algn="just" eaLnBrk="1" hangingPunct="1">
              <a:defRPr/>
            </a:pPr>
            <a:r>
              <a:rPr lang="ja-JP" altLang="en-US" sz="1100" dirty="0">
                <a:latin typeface="+mn-ea"/>
              </a:rPr>
              <a:t>・ 工事別</a:t>
            </a:r>
            <a:endParaRPr lang="en-US" altLang="ja-JP" sz="1100" dirty="0">
              <a:latin typeface="+mn-ea"/>
            </a:endParaRPr>
          </a:p>
          <a:p>
            <a:pPr marL="1008000" algn="just" eaLnBrk="1" hangingPunct="1">
              <a:defRPr/>
            </a:pPr>
            <a:r>
              <a:rPr lang="ja-JP" altLang="en-US" sz="1100" dirty="0">
                <a:latin typeface="+mn-ea"/>
              </a:rPr>
              <a:t>・ 新設住宅の資金</a:t>
            </a:r>
            <a:endParaRPr lang="en-US" altLang="ja-JP" sz="1100" dirty="0">
              <a:latin typeface="+mn-ea"/>
            </a:endParaRPr>
          </a:p>
          <a:p>
            <a:pPr marL="1008000" algn="just" eaLnBrk="1" hangingPunct="1">
              <a:defRPr/>
            </a:pPr>
            <a:r>
              <a:rPr lang="ja-JP" altLang="en-US" sz="1100" dirty="0">
                <a:latin typeface="+mn-ea"/>
              </a:rPr>
              <a:t>・ 住宅の建築工法</a:t>
            </a:r>
            <a:endParaRPr lang="en-US" altLang="ja-JP" sz="1100" dirty="0">
              <a:latin typeface="+mn-ea"/>
            </a:endParaRPr>
          </a:p>
          <a:p>
            <a:pPr marL="1008000" algn="just" eaLnBrk="1" hangingPunct="1">
              <a:defRPr/>
            </a:pPr>
            <a:r>
              <a:rPr lang="ja-JP" altLang="en-US" sz="1100" dirty="0">
                <a:latin typeface="+mn-ea"/>
              </a:rPr>
              <a:t>・ 利用関係</a:t>
            </a:r>
            <a:endParaRPr lang="en-US" altLang="ja-JP" sz="1100" dirty="0">
              <a:latin typeface="+mn-ea"/>
            </a:endParaRPr>
          </a:p>
          <a:p>
            <a:pPr marL="1008000" algn="just" eaLnBrk="1" hangingPunct="1">
              <a:defRPr/>
            </a:pPr>
            <a:r>
              <a:rPr lang="ja-JP" altLang="en-US" sz="1100" dirty="0">
                <a:latin typeface="+mn-ea"/>
              </a:rPr>
              <a:t>・ 住宅の種類</a:t>
            </a:r>
            <a:endParaRPr lang="en-US" altLang="ja-JP" sz="1100" dirty="0">
              <a:latin typeface="+mn-ea"/>
            </a:endParaRPr>
          </a:p>
          <a:p>
            <a:pPr marL="1008000" algn="just" eaLnBrk="1" hangingPunct="1">
              <a:defRPr/>
            </a:pPr>
            <a:r>
              <a:rPr lang="ja-JP" altLang="en-US" sz="1100" dirty="0">
                <a:latin typeface="+mn-ea"/>
              </a:rPr>
              <a:t>・ 建て方</a:t>
            </a:r>
            <a:endParaRPr lang="en-US" altLang="ja-JP" sz="1100" dirty="0">
              <a:latin typeface="+mn-ea"/>
            </a:endParaRPr>
          </a:p>
          <a:p>
            <a:pPr marL="1008000" algn="just" eaLnBrk="1" hangingPunct="1">
              <a:defRPr/>
            </a:pPr>
            <a:r>
              <a:rPr lang="ja-JP" altLang="en-US" sz="1100" dirty="0">
                <a:latin typeface="+mn-ea"/>
              </a:rPr>
              <a:t>・ 住宅の戸数</a:t>
            </a:r>
            <a:endParaRPr lang="en-US" altLang="ja-JP" sz="1100" dirty="0">
              <a:latin typeface="+mn-ea"/>
            </a:endParaRPr>
          </a:p>
          <a:p>
            <a:pPr marL="1008000" algn="just" eaLnBrk="1" hangingPunct="1">
              <a:defRPr/>
            </a:pPr>
            <a:r>
              <a:rPr lang="ja-JP" altLang="en-US" sz="1100" dirty="0">
                <a:latin typeface="+mn-ea"/>
              </a:rPr>
              <a:t>・ 住宅の床面積の合計</a:t>
            </a:r>
            <a:endParaRPr lang="en-US" altLang="ja-JP" sz="1100" dirty="0">
              <a:latin typeface="+mn-ea"/>
            </a:endParaRPr>
          </a:p>
          <a:p>
            <a:pPr marL="1008000" algn="just" eaLnBrk="1" hangingPunct="1">
              <a:defRPr/>
            </a:pPr>
            <a:r>
              <a:rPr lang="ja-JP" altLang="en-US" sz="1100" dirty="0">
                <a:latin typeface="+mn-ea"/>
              </a:rPr>
              <a:t>・ 建築を伴う除却住宅戸数</a:t>
            </a:r>
            <a:endParaRPr lang="en-US" altLang="ja-JP" sz="1100" dirty="0">
              <a:latin typeface="+mn-ea"/>
            </a:endParaRPr>
          </a:p>
          <a:p>
            <a:pPr marL="1008000" algn="just" eaLnBrk="1" hangingPunct="1">
              <a:lnSpc>
                <a:spcPts val="800"/>
              </a:lnSpc>
              <a:defRPr/>
            </a:pPr>
            <a:endParaRPr lang="en-US" altLang="ja-JP" sz="1100" dirty="0">
              <a:latin typeface="+mn-ea"/>
            </a:endParaRPr>
          </a:p>
          <a:p>
            <a:pPr marL="792000" indent="-792000" algn="just" eaLnBrk="1" hangingPunct="1">
              <a:defRPr/>
            </a:pPr>
            <a:r>
              <a:rPr lang="en-US" altLang="ja-JP" sz="1100" dirty="0">
                <a:latin typeface="+mn-ea"/>
              </a:rPr>
              <a:t>【</a:t>
            </a:r>
            <a:r>
              <a:rPr lang="ja-JP" altLang="en-US" sz="1100" dirty="0">
                <a:latin typeface="+mn-ea"/>
              </a:rPr>
              <a:t>担当部署</a:t>
            </a:r>
            <a:r>
              <a:rPr lang="en-US" altLang="ja-JP" sz="1100" dirty="0">
                <a:latin typeface="+mn-ea"/>
              </a:rPr>
              <a:t>】</a:t>
            </a:r>
            <a:r>
              <a:rPr lang="ja-JP" altLang="en-US" sz="1100" dirty="0">
                <a:latin typeface="+mn-ea"/>
              </a:rPr>
              <a:t>　　国土交通省</a:t>
            </a:r>
            <a:r>
              <a:rPr lang="zh-TW" altLang="en-US" sz="1100" dirty="0">
                <a:latin typeface="+mn-ea"/>
              </a:rPr>
              <a:t>総合政策局</a:t>
            </a:r>
            <a:r>
              <a:rPr lang="ja-JP" altLang="en-US" sz="1100" dirty="0">
                <a:latin typeface="+mn-ea"/>
              </a:rPr>
              <a:t>　</a:t>
            </a:r>
            <a:r>
              <a:rPr lang="zh-TW" altLang="en-US" sz="1100" dirty="0">
                <a:latin typeface="+mn-ea"/>
              </a:rPr>
              <a:t>建設経済統計調査室</a:t>
            </a:r>
            <a:endParaRPr lang="en-US" altLang="ja-JP" sz="1100" dirty="0">
              <a:latin typeface="+mn-ea"/>
            </a:endParaRPr>
          </a:p>
        </p:txBody>
      </p:sp>
      <p:pic>
        <p:nvPicPr>
          <p:cNvPr id="9" name="図 8"/>
          <p:cNvPicPr/>
          <p:nvPr/>
        </p:nvPicPr>
        <p:blipFill>
          <a:blip r:embed="rId2">
            <a:extLst>
              <a:ext uri="{28A0092B-C50C-407E-A947-70E740481C1C}">
                <a14:useLocalDpi xmlns:a14="http://schemas.microsoft.com/office/drawing/2010/main" val="0"/>
              </a:ext>
            </a:extLst>
          </a:blip>
          <a:srcRect/>
          <a:stretch>
            <a:fillRect/>
          </a:stretch>
        </p:blipFill>
        <p:spPr bwMode="auto">
          <a:xfrm>
            <a:off x="4665542" y="1484784"/>
            <a:ext cx="4478457" cy="2497550"/>
          </a:xfrm>
          <a:prstGeom prst="rect">
            <a:avLst/>
          </a:prstGeom>
          <a:noFill/>
          <a:ln>
            <a:noFill/>
          </a:ln>
        </p:spPr>
      </p:pic>
      <p:sp>
        <p:nvSpPr>
          <p:cNvPr id="10" name="テキスト ボックス 9">
            <a:extLst>
              <a:ext uri="{FF2B5EF4-FFF2-40B4-BE49-F238E27FC236}">
                <a16:creationId xmlns:a16="http://schemas.microsoft.com/office/drawing/2014/main" id="{09849B0E-BC24-4AC2-A394-3220B85F53A8}"/>
              </a:ext>
            </a:extLst>
          </p:cNvPr>
          <p:cNvSpPr txBox="1"/>
          <p:nvPr/>
        </p:nvSpPr>
        <p:spPr>
          <a:xfrm>
            <a:off x="4860032" y="1196752"/>
            <a:ext cx="4154929" cy="276999"/>
          </a:xfrm>
          <a:prstGeom prst="rect">
            <a:avLst/>
          </a:prstGeom>
          <a:noFill/>
        </p:spPr>
        <p:txBody>
          <a:bodyPr wrap="square" rtlCol="0">
            <a:spAutoFit/>
          </a:bodyPr>
          <a:lstStyle/>
          <a:p>
            <a:pPr algn="ctr"/>
            <a:r>
              <a:rPr lang="ja-JP" altLang="en-US" sz="1200" dirty="0">
                <a:latin typeface="+mn-ea"/>
              </a:rPr>
              <a:t>住宅着工統計調査の利用例（</a:t>
            </a:r>
            <a:r>
              <a:rPr lang="zh-TW" altLang="en-US" sz="1200" dirty="0">
                <a:latin typeface="+mn-ea"/>
              </a:rPr>
              <a:t>北海道別海町</a:t>
            </a:r>
            <a:r>
              <a:rPr lang="ja-JP" altLang="en-US" sz="1200" dirty="0">
                <a:latin typeface="+mn-ea"/>
              </a:rPr>
              <a:t>）</a:t>
            </a:r>
          </a:p>
        </p:txBody>
      </p:sp>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492506"/>
            <a:ext cx="4824536" cy="2280529"/>
          </a:xfrm>
          <a:prstGeom prst="rect">
            <a:avLst/>
          </a:prstGeom>
          <a:noFill/>
          <a:ln>
            <a:noFill/>
          </a:ln>
        </p:spPr>
      </p:pic>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12</a:t>
            </a:fld>
            <a:endParaRPr lang="en-US" altLang="ja-JP" dirty="0">
              <a:solidFill>
                <a:prstClr val="black"/>
              </a:solidFill>
            </a:endParaRPr>
          </a:p>
        </p:txBody>
      </p:sp>
      <p:sp>
        <p:nvSpPr>
          <p:cNvPr id="13" name="テキスト ボックス 12">
            <a:extLst>
              <a:ext uri="{FF2B5EF4-FFF2-40B4-BE49-F238E27FC236}">
                <a16:creationId xmlns:a16="http://schemas.microsoft.com/office/drawing/2014/main" id="{09849B0E-BC24-4AC2-A394-3220B85F53A8}"/>
              </a:ext>
            </a:extLst>
          </p:cNvPr>
          <p:cNvSpPr txBox="1"/>
          <p:nvPr/>
        </p:nvSpPr>
        <p:spPr>
          <a:xfrm>
            <a:off x="4860032" y="4191780"/>
            <a:ext cx="4154929" cy="276999"/>
          </a:xfrm>
          <a:prstGeom prst="rect">
            <a:avLst/>
          </a:prstGeom>
          <a:noFill/>
        </p:spPr>
        <p:txBody>
          <a:bodyPr wrap="square" rtlCol="0">
            <a:spAutoFit/>
          </a:bodyPr>
          <a:lstStyle/>
          <a:p>
            <a:pPr algn="ctr"/>
            <a:r>
              <a:rPr lang="ja-JP" altLang="en-US" sz="1200" dirty="0">
                <a:latin typeface="+mn-ea"/>
              </a:rPr>
              <a:t>住宅着工統計調査の利用例（福井県南越前町）</a:t>
            </a:r>
          </a:p>
        </p:txBody>
      </p:sp>
    </p:spTree>
    <p:extLst>
      <p:ext uri="{BB962C8B-B14F-4D97-AF65-F5344CB8AC3E}">
        <p14:creationId xmlns:p14="http://schemas.microsoft.com/office/powerpoint/2010/main" val="321180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 y="0"/>
            <a:ext cx="7884343" cy="476250"/>
          </a:xfrm>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13</a:t>
            </a:fld>
            <a:endParaRPr lang="en-US" altLang="ja-JP" dirty="0">
              <a:solidFill>
                <a:prstClr val="black"/>
              </a:solidFill>
            </a:endParaRPr>
          </a:p>
        </p:txBody>
      </p:sp>
      <p:sp>
        <p:nvSpPr>
          <p:cNvPr id="10" name="テキスト ボックス 9"/>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（３）国の統計を利用した住宅確保要配慮者に関する統計データの把握</a:t>
            </a:r>
          </a:p>
        </p:txBody>
      </p:sp>
      <p:graphicFrame>
        <p:nvGraphicFramePr>
          <p:cNvPr id="3" name="表 2"/>
          <p:cNvGraphicFramePr>
            <a:graphicFrameLocks noGrp="1"/>
          </p:cNvGraphicFramePr>
          <p:nvPr>
            <p:extLst>
              <p:ext uri="{D42A27DB-BD31-4B8C-83A1-F6EECF244321}">
                <p14:modId xmlns:p14="http://schemas.microsoft.com/office/powerpoint/2010/main" val="2897806928"/>
              </p:ext>
            </p:extLst>
          </p:nvPr>
        </p:nvGraphicFramePr>
        <p:xfrm>
          <a:off x="389397" y="1367016"/>
          <a:ext cx="8365206" cy="2926080"/>
        </p:xfrm>
        <a:graphic>
          <a:graphicData uri="http://schemas.openxmlformats.org/drawingml/2006/table">
            <a:tbl>
              <a:tblPr firstRow="1" bandRow="1">
                <a:tableStyleId>{69012ECD-51FC-41F1-AA8D-1B2483CD663E}</a:tableStyleId>
              </a:tblPr>
              <a:tblGrid>
                <a:gridCol w="1086259">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3822563">
                  <a:extLst>
                    <a:ext uri="{9D8B030D-6E8A-4147-A177-3AD203B41FA5}">
                      <a16:colId xmlns:a16="http://schemas.microsoft.com/office/drawing/2014/main" val="20003"/>
                    </a:ext>
                  </a:extLst>
                </a:gridCol>
              </a:tblGrid>
              <a:tr h="219616">
                <a:tc gridSpan="3">
                  <a:txBody>
                    <a:bodyPr/>
                    <a:lstStyle/>
                    <a:p>
                      <a:pPr algn="ctr">
                        <a:lnSpc>
                          <a:spcPts val="1200"/>
                        </a:lnSpc>
                      </a:pPr>
                      <a:r>
                        <a:rPr kumimoji="1" lang="ja-JP" altLang="en-US" sz="1100" dirty="0"/>
                        <a:t>調査項目の例</a:t>
                      </a:r>
                    </a:p>
                  </a:txBody>
                  <a:tcPr/>
                </a:tc>
                <a:tc hMerge="1">
                  <a:txBody>
                    <a:bodyPr/>
                    <a:lstStyle/>
                    <a:p>
                      <a:endParaRPr kumimoji="1" lang="ja-JP" altLang="en-US" sz="1400" dirty="0"/>
                    </a:p>
                  </a:txBody>
                  <a:tcPr/>
                </a:tc>
                <a:tc hMerge="1">
                  <a:txBody>
                    <a:bodyPr/>
                    <a:lstStyle/>
                    <a:p>
                      <a:endParaRPr kumimoji="1" lang="ja-JP" altLang="en-US" sz="1400" dirty="0"/>
                    </a:p>
                  </a:txBody>
                  <a:tcPr/>
                </a:tc>
                <a:tc>
                  <a:txBody>
                    <a:bodyPr/>
                    <a:lstStyle/>
                    <a:p>
                      <a:pPr marL="0" algn="ctr" defTabSz="914346" rtl="0" eaLnBrk="1" latinLnBrk="0" hangingPunct="1">
                        <a:lnSpc>
                          <a:spcPts val="1200"/>
                        </a:lnSpc>
                      </a:pPr>
                      <a:r>
                        <a:rPr kumimoji="1" lang="ja-JP" altLang="en-US" sz="1100" b="1" kern="1200" dirty="0">
                          <a:solidFill>
                            <a:schemeClr val="bg1"/>
                          </a:solidFill>
                          <a:latin typeface="+mn-lt"/>
                          <a:ea typeface="+mn-ea"/>
                          <a:cs typeface="+mn-cs"/>
                        </a:rPr>
                        <a:t>利用データの例（出典）</a:t>
                      </a:r>
                    </a:p>
                  </a:txBody>
                  <a:tcPr/>
                </a:tc>
                <a:extLst>
                  <a:ext uri="{0D108BD9-81ED-4DB2-BD59-A6C34878D82A}">
                    <a16:rowId xmlns:a16="http://schemas.microsoft.com/office/drawing/2014/main" val="10000"/>
                  </a:ext>
                </a:extLst>
              </a:tr>
              <a:tr h="0">
                <a:tc>
                  <a:txBody>
                    <a:bodyPr/>
                    <a:lstStyle/>
                    <a:p>
                      <a:pPr>
                        <a:lnSpc>
                          <a:spcPts val="1200"/>
                        </a:lnSpc>
                      </a:pPr>
                      <a:r>
                        <a:rPr kumimoji="1" lang="ja-JP" altLang="en-US" sz="1100" dirty="0"/>
                        <a:t>人数・世帯数</a:t>
                      </a:r>
                    </a:p>
                  </a:txBody>
                  <a:tcPr/>
                </a:tc>
                <a:tc>
                  <a:txBody>
                    <a:bodyPr/>
                    <a:lstStyle/>
                    <a:p>
                      <a:pPr>
                        <a:lnSpc>
                          <a:spcPts val="1200"/>
                        </a:lnSpc>
                      </a:pPr>
                      <a:r>
                        <a:rPr kumimoji="1" lang="zh-TW" altLang="en-US" sz="1100" dirty="0"/>
                        <a:t>低額所得者世帯</a:t>
                      </a:r>
                      <a:endParaRPr kumimoji="1" lang="ja-JP" altLang="en-US" sz="1100" dirty="0"/>
                    </a:p>
                  </a:txBody>
                  <a:tcPr/>
                </a:tc>
                <a:tc>
                  <a:txBody>
                    <a:bodyPr/>
                    <a:lstStyle/>
                    <a:p>
                      <a:pPr>
                        <a:lnSpc>
                          <a:spcPts val="1200"/>
                        </a:lnSpc>
                      </a:pPr>
                      <a:r>
                        <a:rPr kumimoji="1" lang="ja-JP" altLang="en-US" sz="1100" dirty="0"/>
                        <a:t>世帯の年間収入別世帯数の推移</a:t>
                      </a:r>
                    </a:p>
                  </a:txBody>
                  <a:tcPr/>
                </a:tc>
                <a:tc>
                  <a:txBody>
                    <a:bodyPr/>
                    <a:lstStyle/>
                    <a:p>
                      <a:pPr>
                        <a:lnSpc>
                          <a:spcPts val="1200"/>
                        </a:lnSpc>
                      </a:pPr>
                      <a:r>
                        <a:rPr kumimoji="1" lang="ja-JP" altLang="en-US" sz="1100" dirty="0"/>
                        <a:t>住宅・土地統計調査</a:t>
                      </a:r>
                    </a:p>
                  </a:txBody>
                  <a:tcPr/>
                </a:tc>
                <a:extLst>
                  <a:ext uri="{0D108BD9-81ED-4DB2-BD59-A6C34878D82A}">
                    <a16:rowId xmlns:a16="http://schemas.microsoft.com/office/drawing/2014/main" val="10001"/>
                  </a:ext>
                </a:extLst>
              </a:tr>
              <a:tr h="391056">
                <a:tc>
                  <a:txBody>
                    <a:bodyPr/>
                    <a:lstStyle/>
                    <a:p>
                      <a:pPr>
                        <a:lnSpc>
                          <a:spcPts val="1200"/>
                        </a:lnSpc>
                      </a:pPr>
                      <a:endParaRPr kumimoji="1" lang="ja-JP" altLang="en-US" sz="1100" dirty="0"/>
                    </a:p>
                  </a:txBody>
                  <a:tcPr/>
                </a:tc>
                <a:tc>
                  <a:txBody>
                    <a:bodyPr/>
                    <a:lstStyle/>
                    <a:p>
                      <a:pPr>
                        <a:lnSpc>
                          <a:spcPts val="1200"/>
                        </a:lnSpc>
                      </a:pPr>
                      <a:r>
                        <a:rPr kumimoji="1" lang="zh-TW" altLang="en-US" sz="1100" dirty="0"/>
                        <a:t>被生活保護者</a:t>
                      </a:r>
                      <a:endParaRPr kumimoji="1" lang="ja-JP" altLang="en-US" sz="1100" dirty="0"/>
                    </a:p>
                  </a:txBody>
                  <a:tcPr/>
                </a:tc>
                <a:tc>
                  <a:txBody>
                    <a:bodyPr/>
                    <a:lstStyle/>
                    <a:p>
                      <a:pPr>
                        <a:lnSpc>
                          <a:spcPts val="1200"/>
                        </a:lnSpc>
                      </a:pPr>
                      <a:r>
                        <a:rPr kumimoji="1" lang="ja-JP" altLang="en-US" sz="1100" dirty="0"/>
                        <a:t>被保護世帯数の推移</a:t>
                      </a:r>
                    </a:p>
                  </a:txBody>
                  <a:tcPr/>
                </a:tc>
                <a:tc>
                  <a:txBody>
                    <a:bodyPr/>
                    <a:lstStyle/>
                    <a:p>
                      <a:pPr>
                        <a:lnSpc>
                          <a:spcPts val="1200"/>
                        </a:lnSpc>
                      </a:pPr>
                      <a:r>
                        <a:rPr kumimoji="1" lang="ja-JP" altLang="en-US" sz="1100" dirty="0"/>
                        <a:t>被保護者調査</a:t>
                      </a:r>
                    </a:p>
                    <a:p>
                      <a:pPr>
                        <a:lnSpc>
                          <a:spcPts val="1200"/>
                        </a:lnSpc>
                      </a:pPr>
                      <a:r>
                        <a:rPr kumimoji="1" lang="ja-JP" altLang="en-US" sz="1100" dirty="0"/>
                        <a:t>注）都道府県・政令市・中核市のみ</a:t>
                      </a:r>
                    </a:p>
                  </a:txBody>
                  <a:tcPr/>
                </a:tc>
                <a:extLst>
                  <a:ext uri="{0D108BD9-81ED-4DB2-BD59-A6C34878D82A}">
                    <a16:rowId xmlns:a16="http://schemas.microsoft.com/office/drawing/2014/main" val="10002"/>
                  </a:ext>
                </a:extLst>
              </a:tr>
              <a:tr h="237128">
                <a:tc>
                  <a:txBody>
                    <a:bodyPr/>
                    <a:lstStyle/>
                    <a:p>
                      <a:pPr>
                        <a:lnSpc>
                          <a:spcPts val="1200"/>
                        </a:lnSpc>
                      </a:pPr>
                      <a:endParaRPr kumimoji="1" lang="ja-JP" altLang="en-US" sz="1100" dirty="0"/>
                    </a:p>
                  </a:txBody>
                  <a:tcPr/>
                </a:tc>
                <a:tc>
                  <a:txBody>
                    <a:bodyPr/>
                    <a:lstStyle/>
                    <a:p>
                      <a:pPr>
                        <a:lnSpc>
                          <a:spcPts val="1200"/>
                        </a:lnSpc>
                      </a:pPr>
                      <a:r>
                        <a:rPr kumimoji="1" lang="ja-JP" altLang="en-US" sz="1100" dirty="0"/>
                        <a:t>失業者</a:t>
                      </a:r>
                    </a:p>
                  </a:txBody>
                  <a:tcPr/>
                </a:tc>
                <a:tc>
                  <a:txBody>
                    <a:bodyPr/>
                    <a:lstStyle/>
                    <a:p>
                      <a:pPr>
                        <a:lnSpc>
                          <a:spcPts val="1200"/>
                        </a:lnSpc>
                      </a:pPr>
                      <a:r>
                        <a:rPr kumimoji="1" lang="ja-JP" altLang="en-US" sz="1100" dirty="0"/>
                        <a:t>完全失業者数の推移</a:t>
                      </a:r>
                    </a:p>
                  </a:txBody>
                  <a:tcPr/>
                </a:tc>
                <a:tc>
                  <a:txBody>
                    <a:bodyPr/>
                    <a:lstStyle/>
                    <a:p>
                      <a:pPr>
                        <a:lnSpc>
                          <a:spcPts val="1200"/>
                        </a:lnSpc>
                      </a:pPr>
                      <a:r>
                        <a:rPr kumimoji="1" lang="ja-JP" altLang="en-US" sz="1100" dirty="0"/>
                        <a:t>労働力調査：都道府県別結果</a:t>
                      </a:r>
                    </a:p>
                    <a:p>
                      <a:pPr>
                        <a:lnSpc>
                          <a:spcPts val="1200"/>
                        </a:lnSpc>
                      </a:pPr>
                      <a:r>
                        <a:rPr kumimoji="1" lang="ja-JP" altLang="en-US" sz="1100" dirty="0"/>
                        <a:t>注）都道府県のみ</a:t>
                      </a:r>
                    </a:p>
                  </a:txBody>
                  <a:tcPr/>
                </a:tc>
                <a:extLst>
                  <a:ext uri="{0D108BD9-81ED-4DB2-BD59-A6C34878D82A}">
                    <a16:rowId xmlns:a16="http://schemas.microsoft.com/office/drawing/2014/main" val="10003"/>
                  </a:ext>
                </a:extLst>
              </a:tr>
              <a:tr h="370840">
                <a:tc>
                  <a:txBody>
                    <a:bodyPr/>
                    <a:lstStyle/>
                    <a:p>
                      <a:pPr>
                        <a:lnSpc>
                          <a:spcPts val="1200"/>
                        </a:lnSpc>
                      </a:pPr>
                      <a:endParaRPr kumimoji="1" lang="ja-JP" altLang="en-US" sz="1100" dirty="0"/>
                    </a:p>
                  </a:txBody>
                  <a:tcPr/>
                </a:tc>
                <a:tc>
                  <a:txBody>
                    <a:bodyPr/>
                    <a:lstStyle/>
                    <a:p>
                      <a:pPr>
                        <a:lnSpc>
                          <a:spcPts val="1200"/>
                        </a:lnSpc>
                      </a:pPr>
                      <a:r>
                        <a:rPr kumimoji="1" lang="ja-JP" altLang="en-US" sz="1100" dirty="0"/>
                        <a:t>ホームレス</a:t>
                      </a:r>
                    </a:p>
                  </a:txBody>
                  <a:tcPr/>
                </a:tc>
                <a:tc>
                  <a:txBody>
                    <a:bodyPr/>
                    <a:lstStyle/>
                    <a:p>
                      <a:pPr>
                        <a:lnSpc>
                          <a:spcPts val="1200"/>
                        </a:lnSpc>
                      </a:pPr>
                      <a:r>
                        <a:rPr kumimoji="1" lang="ja-JP" altLang="en-US" sz="1100" dirty="0"/>
                        <a:t>ホームレス数の推移</a:t>
                      </a:r>
                    </a:p>
                  </a:txBody>
                  <a:tcPr/>
                </a:tc>
                <a:tc>
                  <a:txBody>
                    <a:bodyPr/>
                    <a:lstStyle/>
                    <a:p>
                      <a:pPr>
                        <a:lnSpc>
                          <a:spcPts val="1200"/>
                        </a:lnSpc>
                      </a:pPr>
                      <a:r>
                        <a:rPr kumimoji="1" lang="ja-JP" altLang="en-US" sz="1100" dirty="0"/>
                        <a:t>ホームレスの実態に関する全国調査（概数調査）</a:t>
                      </a:r>
                    </a:p>
                    <a:p>
                      <a:pPr>
                        <a:lnSpc>
                          <a:spcPts val="1200"/>
                        </a:lnSpc>
                      </a:pPr>
                      <a:r>
                        <a:rPr kumimoji="1" lang="ja-JP" altLang="en-US" sz="1100" dirty="0"/>
                        <a:t>注）都道府県・政令市・中核市のみ</a:t>
                      </a:r>
                    </a:p>
                  </a:txBody>
                  <a:tcPr/>
                </a:tc>
                <a:extLst>
                  <a:ext uri="{0D108BD9-81ED-4DB2-BD59-A6C34878D82A}">
                    <a16:rowId xmlns:a16="http://schemas.microsoft.com/office/drawing/2014/main" val="10004"/>
                  </a:ext>
                </a:extLst>
              </a:tr>
              <a:tr h="370840">
                <a:tc>
                  <a:txBody>
                    <a:bodyPr/>
                    <a:lstStyle/>
                    <a:p>
                      <a:pPr>
                        <a:lnSpc>
                          <a:spcPts val="1200"/>
                        </a:lnSpc>
                      </a:pPr>
                      <a:r>
                        <a:rPr kumimoji="1" lang="ja-JP" altLang="en-US" sz="1100" dirty="0"/>
                        <a:t>居住の状況</a:t>
                      </a:r>
                    </a:p>
                  </a:txBody>
                  <a:tcPr/>
                </a:tc>
                <a:tc>
                  <a:txBody>
                    <a:bodyPr/>
                    <a:lstStyle/>
                    <a:p>
                      <a:pPr>
                        <a:lnSpc>
                          <a:spcPts val="1200"/>
                        </a:lnSpc>
                      </a:pPr>
                      <a:r>
                        <a:rPr kumimoji="1" lang="zh-TW" altLang="en-US" sz="1100" dirty="0"/>
                        <a:t>低額所得世帯</a:t>
                      </a:r>
                      <a:endParaRPr kumimoji="1" lang="ja-JP" altLang="en-US" sz="1100" dirty="0"/>
                    </a:p>
                  </a:txBody>
                  <a:tcPr/>
                </a:tc>
                <a:tc>
                  <a:txBody>
                    <a:bodyPr/>
                    <a:lstStyle/>
                    <a:p>
                      <a:pPr>
                        <a:lnSpc>
                          <a:spcPts val="1200"/>
                        </a:lnSpc>
                      </a:pPr>
                      <a:r>
                        <a:rPr kumimoji="1" lang="ja-JP" altLang="en-US" sz="1100" dirty="0"/>
                        <a:t>世帯の年間収入別の住宅ストックの状況</a:t>
                      </a:r>
                    </a:p>
                    <a:p>
                      <a:pPr>
                        <a:lnSpc>
                          <a:spcPts val="1200"/>
                        </a:lnSpc>
                      </a:pPr>
                      <a:r>
                        <a:rPr kumimoji="1" lang="ja-JP" altLang="en-US" sz="1100" dirty="0"/>
                        <a:t>・所有形態</a:t>
                      </a:r>
                    </a:p>
                    <a:p>
                      <a:pPr>
                        <a:lnSpc>
                          <a:spcPts val="1200"/>
                        </a:lnSpc>
                      </a:pPr>
                      <a:r>
                        <a:rPr kumimoji="1" lang="ja-JP" altLang="en-US" sz="1100" dirty="0"/>
                        <a:t>・居住面積水準</a:t>
                      </a:r>
                    </a:p>
                  </a:txBody>
                  <a:tcPr/>
                </a:tc>
                <a:tc>
                  <a:txBody>
                    <a:bodyPr/>
                    <a:lstStyle/>
                    <a:p>
                      <a:pPr>
                        <a:lnSpc>
                          <a:spcPts val="1200"/>
                        </a:lnSpc>
                      </a:pPr>
                      <a:r>
                        <a:rPr kumimoji="1" lang="ja-JP" altLang="en-US" sz="1100" dirty="0"/>
                        <a:t>住宅・土地統計調査</a:t>
                      </a:r>
                    </a:p>
                    <a:p>
                      <a:pPr marL="174625" indent="-174625">
                        <a:lnSpc>
                          <a:spcPts val="1200"/>
                        </a:lnSpc>
                      </a:pPr>
                      <a:r>
                        <a:rPr kumimoji="1" lang="ja-JP" altLang="en-US" sz="1100" dirty="0"/>
                        <a:t>注）</a:t>
                      </a:r>
                      <a:r>
                        <a:rPr kumimoji="1" lang="en-US" altLang="ja-JP" sz="1100" dirty="0"/>
                        <a:t>21 </a:t>
                      </a:r>
                      <a:r>
                        <a:rPr kumimoji="1" lang="ja-JP" altLang="en-US" sz="1100" dirty="0"/>
                        <a:t>大都市以外の市区の居住面積水準は借家のみかつ世帯の年間収入区分は</a:t>
                      </a:r>
                      <a:r>
                        <a:rPr kumimoji="1" lang="en-US" altLang="ja-JP" sz="1100" dirty="0"/>
                        <a:t>300</a:t>
                      </a:r>
                      <a:r>
                        <a:rPr kumimoji="1" lang="ja-JP" altLang="en-US" sz="1100" dirty="0"/>
                        <a:t>万円未満から、町村はなし</a:t>
                      </a:r>
                    </a:p>
                    <a:p>
                      <a:pPr marL="174625" indent="-174625">
                        <a:lnSpc>
                          <a:spcPts val="1200"/>
                        </a:lnSpc>
                      </a:pPr>
                      <a:r>
                        <a:rPr kumimoji="1" lang="ja-JP" altLang="en-US" sz="1100" dirty="0"/>
                        <a:t>注）世帯の年間収入別の延床面積は把握できないため、居住面積水準の代替が考えられる</a:t>
                      </a:r>
                    </a:p>
                  </a:txBody>
                  <a:tcPr/>
                </a:tc>
                <a:extLst>
                  <a:ext uri="{0D108BD9-81ED-4DB2-BD59-A6C34878D82A}">
                    <a16:rowId xmlns:a16="http://schemas.microsoft.com/office/drawing/2014/main" val="10005"/>
                  </a:ext>
                </a:extLst>
              </a:tr>
              <a:tr h="370840">
                <a:tc>
                  <a:txBody>
                    <a:bodyPr/>
                    <a:lstStyle/>
                    <a:p>
                      <a:pPr>
                        <a:lnSpc>
                          <a:spcPts val="1200"/>
                        </a:lnSpc>
                      </a:pPr>
                      <a:endParaRPr kumimoji="1" lang="ja-JP" altLang="en-US" sz="1100" dirty="0"/>
                    </a:p>
                  </a:txBody>
                  <a:tcPr/>
                </a:tc>
                <a:tc>
                  <a:txBody>
                    <a:bodyPr/>
                    <a:lstStyle/>
                    <a:p>
                      <a:pPr>
                        <a:lnSpc>
                          <a:spcPts val="1200"/>
                        </a:lnSpc>
                      </a:pPr>
                      <a:r>
                        <a:rPr kumimoji="1" lang="zh-TW" altLang="en-US" sz="1100" dirty="0"/>
                        <a:t>被生活保護者</a:t>
                      </a:r>
                      <a:endParaRPr kumimoji="1" lang="ja-JP" altLang="en-US" sz="1100" dirty="0"/>
                    </a:p>
                  </a:txBody>
                  <a:tcPr/>
                </a:tc>
                <a:tc>
                  <a:txBody>
                    <a:bodyPr/>
                    <a:lstStyle/>
                    <a:p>
                      <a:pPr>
                        <a:lnSpc>
                          <a:spcPts val="1200"/>
                        </a:lnSpc>
                      </a:pPr>
                      <a:r>
                        <a:rPr kumimoji="1" lang="ja-JP" altLang="en-US" sz="1100" dirty="0"/>
                        <a:t>被保護世帯の住宅ストックの状況</a:t>
                      </a:r>
                    </a:p>
                    <a:p>
                      <a:pPr>
                        <a:lnSpc>
                          <a:spcPts val="1200"/>
                        </a:lnSpc>
                      </a:pPr>
                      <a:r>
                        <a:rPr kumimoji="1" lang="ja-JP" altLang="en-US" sz="1100" dirty="0"/>
                        <a:t>・所有形態</a:t>
                      </a:r>
                    </a:p>
                  </a:txBody>
                  <a:tcPr/>
                </a:tc>
                <a:tc>
                  <a:txBody>
                    <a:bodyPr/>
                    <a:lstStyle/>
                    <a:p>
                      <a:pPr>
                        <a:lnSpc>
                          <a:spcPts val="1200"/>
                        </a:lnSpc>
                      </a:pPr>
                      <a:r>
                        <a:rPr kumimoji="1" lang="ja-JP" altLang="en-US" sz="1100" dirty="0"/>
                        <a:t>被保護者調査</a:t>
                      </a:r>
                    </a:p>
                    <a:p>
                      <a:pPr>
                        <a:lnSpc>
                          <a:spcPts val="1200"/>
                        </a:lnSpc>
                      </a:pPr>
                      <a:r>
                        <a:rPr kumimoji="1" lang="ja-JP" altLang="en-US" sz="1100" dirty="0"/>
                        <a:t>注）都道府県・政令市・中核市のみ</a:t>
                      </a:r>
                    </a:p>
                  </a:txBody>
                  <a:tcPr/>
                </a:tc>
                <a:extLst>
                  <a:ext uri="{0D108BD9-81ED-4DB2-BD59-A6C34878D82A}">
                    <a16:rowId xmlns:a16="http://schemas.microsoft.com/office/drawing/2014/main" val="10006"/>
                  </a:ext>
                </a:extLst>
              </a:tr>
            </a:tbl>
          </a:graphicData>
        </a:graphic>
      </p:graphicFrame>
      <p:sp>
        <p:nvSpPr>
          <p:cNvPr id="11" name="テキスト ボックス 10">
            <a:extLst>
              <a:ext uri="{FF2B5EF4-FFF2-40B4-BE49-F238E27FC236}">
                <a16:creationId xmlns:a16="http://schemas.microsoft.com/office/drawing/2014/main" id="{09849B0E-BC24-4AC2-A394-3220B85F53A8}"/>
              </a:ext>
            </a:extLst>
          </p:cNvPr>
          <p:cNvSpPr txBox="1"/>
          <p:nvPr/>
        </p:nvSpPr>
        <p:spPr>
          <a:xfrm>
            <a:off x="186077" y="1007622"/>
            <a:ext cx="6258131" cy="338554"/>
          </a:xfrm>
          <a:prstGeom prst="rect">
            <a:avLst/>
          </a:prstGeom>
          <a:noFill/>
        </p:spPr>
        <p:txBody>
          <a:bodyPr wrap="square" rtlCol="0">
            <a:spAutoFit/>
          </a:bodyPr>
          <a:lstStyle/>
          <a:p>
            <a:r>
              <a:rPr lang="ja-JP" altLang="en-US" sz="1600" dirty="0">
                <a:latin typeface="+mj-ea"/>
                <a:ea typeface="+mj-ea"/>
              </a:rPr>
              <a:t>①低額所得者等</a:t>
            </a:r>
          </a:p>
        </p:txBody>
      </p:sp>
      <p:graphicFrame>
        <p:nvGraphicFramePr>
          <p:cNvPr id="12" name="表 11"/>
          <p:cNvGraphicFramePr>
            <a:graphicFrameLocks noGrp="1"/>
          </p:cNvGraphicFramePr>
          <p:nvPr>
            <p:extLst>
              <p:ext uri="{D42A27DB-BD31-4B8C-83A1-F6EECF244321}">
                <p14:modId xmlns:p14="http://schemas.microsoft.com/office/powerpoint/2010/main" val="3673567065"/>
              </p:ext>
            </p:extLst>
          </p:nvPr>
        </p:nvGraphicFramePr>
        <p:xfrm>
          <a:off x="388971" y="4752038"/>
          <a:ext cx="8365206" cy="2042160"/>
        </p:xfrm>
        <a:graphic>
          <a:graphicData uri="http://schemas.openxmlformats.org/drawingml/2006/table">
            <a:tbl>
              <a:tblPr firstRow="1" bandRow="1">
                <a:tableStyleId>{69012ECD-51FC-41F1-AA8D-1B2483CD663E}</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gridCol w="3468662">
                  <a:extLst>
                    <a:ext uri="{9D8B030D-6E8A-4147-A177-3AD203B41FA5}">
                      <a16:colId xmlns:a16="http://schemas.microsoft.com/office/drawing/2014/main" val="20003"/>
                    </a:ext>
                  </a:extLst>
                </a:gridCol>
              </a:tblGrid>
              <a:tr h="219616">
                <a:tc gridSpan="3">
                  <a:txBody>
                    <a:bodyPr/>
                    <a:lstStyle/>
                    <a:p>
                      <a:pPr algn="ctr">
                        <a:lnSpc>
                          <a:spcPts val="1200"/>
                        </a:lnSpc>
                      </a:pPr>
                      <a:r>
                        <a:rPr kumimoji="1" lang="ja-JP" altLang="en-US" sz="1100" dirty="0"/>
                        <a:t>調査項目の例</a:t>
                      </a:r>
                    </a:p>
                  </a:txBody>
                  <a:tcPr/>
                </a:tc>
                <a:tc hMerge="1">
                  <a:txBody>
                    <a:bodyPr/>
                    <a:lstStyle/>
                    <a:p>
                      <a:endParaRPr kumimoji="1" lang="ja-JP" altLang="en-US" sz="1400" dirty="0"/>
                    </a:p>
                  </a:txBody>
                  <a:tcPr/>
                </a:tc>
                <a:tc hMerge="1">
                  <a:txBody>
                    <a:bodyPr/>
                    <a:lstStyle/>
                    <a:p>
                      <a:endParaRPr kumimoji="1" lang="ja-JP" altLang="en-US" sz="1400" dirty="0"/>
                    </a:p>
                  </a:txBody>
                  <a:tcPr/>
                </a:tc>
                <a:tc>
                  <a:txBody>
                    <a:bodyPr/>
                    <a:lstStyle/>
                    <a:p>
                      <a:pPr marL="0" algn="ctr" defTabSz="914346" rtl="0" eaLnBrk="1" latinLnBrk="0" hangingPunct="1">
                        <a:lnSpc>
                          <a:spcPts val="1200"/>
                        </a:lnSpc>
                      </a:pPr>
                      <a:r>
                        <a:rPr kumimoji="1" lang="ja-JP" altLang="en-US" sz="1100" b="1" kern="1200" dirty="0">
                          <a:solidFill>
                            <a:schemeClr val="bg1"/>
                          </a:solidFill>
                          <a:latin typeface="+mn-lt"/>
                          <a:ea typeface="+mn-ea"/>
                          <a:cs typeface="+mn-cs"/>
                        </a:rPr>
                        <a:t>利用データの例（出典）</a:t>
                      </a:r>
                    </a:p>
                  </a:txBody>
                  <a:tcPr/>
                </a:tc>
                <a:extLst>
                  <a:ext uri="{0D108BD9-81ED-4DB2-BD59-A6C34878D82A}">
                    <a16:rowId xmlns:a16="http://schemas.microsoft.com/office/drawing/2014/main" val="10000"/>
                  </a:ext>
                </a:extLst>
              </a:tr>
              <a:tr h="0">
                <a:tc>
                  <a:txBody>
                    <a:bodyPr/>
                    <a:lstStyle/>
                    <a:p>
                      <a:pPr>
                        <a:lnSpc>
                          <a:spcPts val="1200"/>
                        </a:lnSpc>
                      </a:pPr>
                      <a:r>
                        <a:rPr kumimoji="1" lang="ja-JP" altLang="en-US" sz="1100" dirty="0"/>
                        <a:t>人数・世帯数</a:t>
                      </a:r>
                    </a:p>
                  </a:txBody>
                  <a:tcPr/>
                </a:tc>
                <a:tc>
                  <a:txBody>
                    <a:bodyPr/>
                    <a:lstStyle/>
                    <a:p>
                      <a:pPr>
                        <a:lnSpc>
                          <a:spcPts val="1200"/>
                        </a:lnSpc>
                      </a:pPr>
                      <a:r>
                        <a:rPr kumimoji="1" lang="ja-JP" altLang="en-US" sz="1100" dirty="0"/>
                        <a:t>子どもを養育している世帯</a:t>
                      </a:r>
                    </a:p>
                  </a:txBody>
                  <a:tcPr/>
                </a:tc>
                <a:tc>
                  <a:txBody>
                    <a:bodyPr/>
                    <a:lstStyle/>
                    <a:p>
                      <a:pPr>
                        <a:lnSpc>
                          <a:spcPts val="1200"/>
                        </a:lnSpc>
                      </a:pPr>
                      <a:r>
                        <a:rPr kumimoji="1" lang="en-US" altLang="ja-JP" sz="1100" dirty="0"/>
                        <a:t>18</a:t>
                      </a:r>
                      <a:r>
                        <a:rPr kumimoji="1" lang="ja-JP" altLang="en-US" sz="1100" dirty="0"/>
                        <a:t>歳未満の世帯員のいる親と子の世帯（夫婦と子、１人親と子、夫婦と子とその他親族）の世帯数</a:t>
                      </a:r>
                    </a:p>
                  </a:txBody>
                  <a:tcPr/>
                </a:tc>
                <a:tc>
                  <a:txBody>
                    <a:bodyPr/>
                    <a:lstStyle/>
                    <a:p>
                      <a:pPr>
                        <a:lnSpc>
                          <a:spcPts val="1200"/>
                        </a:lnSpc>
                      </a:pPr>
                      <a:r>
                        <a:rPr kumimoji="1" lang="ja-JP" altLang="en-US" sz="1100" dirty="0"/>
                        <a:t>国勢調査</a:t>
                      </a:r>
                    </a:p>
                  </a:txBody>
                  <a:tcPr/>
                </a:tc>
                <a:extLst>
                  <a:ext uri="{0D108BD9-81ED-4DB2-BD59-A6C34878D82A}">
                    <a16:rowId xmlns:a16="http://schemas.microsoft.com/office/drawing/2014/main" val="10001"/>
                  </a:ext>
                </a:extLst>
              </a:tr>
              <a:tr h="391056">
                <a:tc>
                  <a:txBody>
                    <a:bodyPr/>
                    <a:lstStyle/>
                    <a:p>
                      <a:pPr>
                        <a:lnSpc>
                          <a:spcPts val="1200"/>
                        </a:lnSpc>
                      </a:pPr>
                      <a:r>
                        <a:rPr kumimoji="1" lang="ja-JP" altLang="en-US" sz="1100" dirty="0"/>
                        <a:t>所得の状況</a:t>
                      </a:r>
                    </a:p>
                  </a:txBody>
                  <a:tcPr/>
                </a:tc>
                <a:tc>
                  <a:txBody>
                    <a:bodyPr/>
                    <a:lstStyle/>
                    <a:p>
                      <a:pPr>
                        <a:lnSpc>
                          <a:spcPts val="1200"/>
                        </a:lnSpc>
                      </a:pPr>
                      <a:endParaRPr kumimoji="1" lang="ja-JP" altLang="en-US" sz="1100" dirty="0"/>
                    </a:p>
                  </a:txBody>
                  <a:tcPr/>
                </a:tc>
                <a:tc>
                  <a:txBody>
                    <a:bodyPr/>
                    <a:lstStyle/>
                    <a:p>
                      <a:pPr>
                        <a:lnSpc>
                          <a:spcPts val="1200"/>
                        </a:lnSpc>
                      </a:pPr>
                      <a:r>
                        <a:rPr kumimoji="1" lang="ja-JP" altLang="en-US" sz="1100" dirty="0"/>
                        <a:t>親と子の世帯の住宅ストックの状況</a:t>
                      </a:r>
                    </a:p>
                    <a:p>
                      <a:pPr>
                        <a:lnSpc>
                          <a:spcPts val="1200"/>
                        </a:lnSpc>
                      </a:pPr>
                      <a:r>
                        <a:rPr kumimoji="1" lang="ja-JP" altLang="en-US" sz="1100" dirty="0"/>
                        <a:t>・世帯の年間収入</a:t>
                      </a:r>
                    </a:p>
                  </a:txBody>
                  <a:tcPr/>
                </a:tc>
                <a:tc>
                  <a:txBody>
                    <a:bodyPr/>
                    <a:lstStyle/>
                    <a:p>
                      <a:pPr>
                        <a:lnSpc>
                          <a:spcPts val="1200"/>
                        </a:lnSpc>
                      </a:pPr>
                      <a:r>
                        <a:rPr kumimoji="1" lang="ja-JP" altLang="en-US" sz="1100" dirty="0"/>
                        <a:t>住宅・土地統計調査</a:t>
                      </a:r>
                    </a:p>
                    <a:p>
                      <a:pPr marL="174625" indent="-174625">
                        <a:lnSpc>
                          <a:spcPts val="1200"/>
                        </a:lnSpc>
                      </a:pPr>
                      <a:r>
                        <a:rPr kumimoji="1" lang="ja-JP" altLang="en-US" sz="1100" dirty="0"/>
                        <a:t>注）世帯の年間収入は子の年齢別では把握できないため、親と子の世帯（家族類型）での代替が考えられる</a:t>
                      </a:r>
                    </a:p>
                  </a:txBody>
                  <a:tcPr/>
                </a:tc>
                <a:extLst>
                  <a:ext uri="{0D108BD9-81ED-4DB2-BD59-A6C34878D82A}">
                    <a16:rowId xmlns:a16="http://schemas.microsoft.com/office/drawing/2014/main" val="10002"/>
                  </a:ext>
                </a:extLst>
              </a:tr>
              <a:tr h="243056">
                <a:tc>
                  <a:txBody>
                    <a:bodyPr/>
                    <a:lstStyle/>
                    <a:p>
                      <a:pPr>
                        <a:lnSpc>
                          <a:spcPts val="1200"/>
                        </a:lnSpc>
                      </a:pPr>
                      <a:r>
                        <a:rPr kumimoji="1" lang="ja-JP" altLang="en-US" sz="1100" dirty="0"/>
                        <a:t>居住の状況</a:t>
                      </a:r>
                    </a:p>
                  </a:txBody>
                  <a:tcPr/>
                </a:tc>
                <a:tc>
                  <a:txBody>
                    <a:bodyPr/>
                    <a:lstStyle/>
                    <a:p>
                      <a:pPr>
                        <a:lnSpc>
                          <a:spcPts val="1200"/>
                        </a:lnSpc>
                      </a:pPr>
                      <a:endParaRPr kumimoji="1" lang="ja-JP" altLang="en-US" sz="1100" dirty="0"/>
                    </a:p>
                  </a:txBody>
                  <a:tcPr/>
                </a:tc>
                <a:tc>
                  <a:txBody>
                    <a:bodyPr/>
                    <a:lstStyle/>
                    <a:p>
                      <a:pPr>
                        <a:lnSpc>
                          <a:spcPts val="1200"/>
                        </a:lnSpc>
                      </a:pPr>
                      <a:r>
                        <a:rPr kumimoji="1" lang="ja-JP" altLang="en-US" sz="1100" dirty="0"/>
                        <a:t>親と子の世帯の住宅ストックの状況</a:t>
                      </a:r>
                    </a:p>
                    <a:p>
                      <a:pPr>
                        <a:lnSpc>
                          <a:spcPts val="1200"/>
                        </a:lnSpc>
                      </a:pPr>
                      <a:r>
                        <a:rPr kumimoji="1" lang="ja-JP" altLang="en-US" sz="1100" dirty="0"/>
                        <a:t>・所有関係</a:t>
                      </a:r>
                    </a:p>
                    <a:p>
                      <a:pPr>
                        <a:lnSpc>
                          <a:spcPts val="1200"/>
                        </a:lnSpc>
                      </a:pPr>
                      <a:r>
                        <a:rPr kumimoji="1" lang="ja-JP" altLang="en-US" sz="1100" dirty="0"/>
                        <a:t>・延床面積</a:t>
                      </a:r>
                    </a:p>
                  </a:txBody>
                  <a:tcPr/>
                </a:tc>
                <a:tc>
                  <a:txBody>
                    <a:bodyPr/>
                    <a:lstStyle/>
                    <a:p>
                      <a:pPr>
                        <a:lnSpc>
                          <a:spcPts val="1200"/>
                        </a:lnSpc>
                      </a:pPr>
                      <a:r>
                        <a:rPr kumimoji="1" lang="ja-JP" altLang="en-US" sz="1100" dirty="0"/>
                        <a:t>住宅・土地統計調査</a:t>
                      </a:r>
                    </a:p>
                    <a:p>
                      <a:pPr marL="174625" indent="-174625">
                        <a:lnSpc>
                          <a:spcPts val="1200"/>
                        </a:lnSpc>
                      </a:pPr>
                      <a:r>
                        <a:rPr kumimoji="1" lang="ja-JP" altLang="en-US" sz="1100" dirty="0"/>
                        <a:t>注）所有関係は子の年齢別では把握できないため、親と子の世帯（家族類型）での代替が考えられる</a:t>
                      </a:r>
                    </a:p>
                    <a:p>
                      <a:pPr marL="174625" indent="-174625">
                        <a:lnSpc>
                          <a:spcPts val="1200"/>
                        </a:lnSpc>
                      </a:pPr>
                      <a:r>
                        <a:rPr kumimoji="1" lang="ja-JP" altLang="en-US" sz="1100" dirty="0"/>
                        <a:t>注）町村の所有関係は、持家・借家のみ</a:t>
                      </a:r>
                    </a:p>
                    <a:p>
                      <a:pPr marL="174625" indent="-174625">
                        <a:lnSpc>
                          <a:spcPts val="1200"/>
                        </a:lnSpc>
                      </a:pPr>
                      <a:r>
                        <a:rPr kumimoji="1" lang="ja-JP" altLang="en-US" sz="1100" dirty="0"/>
                        <a:t>注）延床面積は都道府県・</a:t>
                      </a:r>
                      <a:r>
                        <a:rPr kumimoji="1" lang="en-US" altLang="ja-JP" sz="1100" dirty="0"/>
                        <a:t>21 </a:t>
                      </a:r>
                      <a:r>
                        <a:rPr kumimoji="1" lang="ja-JP" altLang="en-US" sz="1100" dirty="0"/>
                        <a:t>大都市のみ</a:t>
                      </a:r>
                    </a:p>
                  </a:txBody>
                  <a:tcPr/>
                </a:tc>
                <a:extLst>
                  <a:ext uri="{0D108BD9-81ED-4DB2-BD59-A6C34878D82A}">
                    <a16:rowId xmlns:a16="http://schemas.microsoft.com/office/drawing/2014/main" val="10003"/>
                  </a:ext>
                </a:extLst>
              </a:tr>
            </a:tbl>
          </a:graphicData>
        </a:graphic>
      </p:graphicFrame>
      <p:sp>
        <p:nvSpPr>
          <p:cNvPr id="13" name="テキスト ボックス 12">
            <a:extLst>
              <a:ext uri="{FF2B5EF4-FFF2-40B4-BE49-F238E27FC236}">
                <a16:creationId xmlns:a16="http://schemas.microsoft.com/office/drawing/2014/main" id="{09849B0E-BC24-4AC2-A394-3220B85F53A8}"/>
              </a:ext>
            </a:extLst>
          </p:cNvPr>
          <p:cNvSpPr txBox="1"/>
          <p:nvPr/>
        </p:nvSpPr>
        <p:spPr>
          <a:xfrm>
            <a:off x="179512" y="4346884"/>
            <a:ext cx="6258131" cy="338554"/>
          </a:xfrm>
          <a:prstGeom prst="rect">
            <a:avLst/>
          </a:prstGeom>
          <a:noFill/>
        </p:spPr>
        <p:txBody>
          <a:bodyPr wrap="square" rtlCol="0">
            <a:spAutoFit/>
          </a:bodyPr>
          <a:lstStyle/>
          <a:p>
            <a:r>
              <a:rPr lang="ja-JP" altLang="en-US" sz="1600" dirty="0">
                <a:latin typeface="+mj-ea"/>
                <a:ea typeface="+mj-ea"/>
              </a:rPr>
              <a:t>②子育て世帯</a:t>
            </a:r>
            <a:endParaRPr kumimoji="1" lang="ja-JP" altLang="en-US" sz="1600" dirty="0">
              <a:latin typeface="+mj-ea"/>
              <a:ea typeface="+mj-ea"/>
            </a:endParaRPr>
          </a:p>
        </p:txBody>
      </p:sp>
    </p:spTree>
    <p:extLst>
      <p:ext uri="{BB962C8B-B14F-4D97-AF65-F5344CB8AC3E}">
        <p14:creationId xmlns:p14="http://schemas.microsoft.com/office/powerpoint/2010/main" val="94363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 y="0"/>
            <a:ext cx="7884343" cy="476250"/>
          </a:xfrm>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14</a:t>
            </a:fld>
            <a:endParaRPr lang="en-US" altLang="ja-JP" dirty="0">
              <a:solidFill>
                <a:prstClr val="black"/>
              </a:solidFill>
            </a:endParaRPr>
          </a:p>
        </p:txBody>
      </p:sp>
      <p:sp>
        <p:nvSpPr>
          <p:cNvPr id="9" name="テキスト ボックス 8">
            <a:extLst>
              <a:ext uri="{FF2B5EF4-FFF2-40B4-BE49-F238E27FC236}">
                <a16:creationId xmlns:a16="http://schemas.microsoft.com/office/drawing/2014/main" id="{09849B0E-BC24-4AC2-A394-3220B85F53A8}"/>
              </a:ext>
            </a:extLst>
          </p:cNvPr>
          <p:cNvSpPr txBox="1"/>
          <p:nvPr/>
        </p:nvSpPr>
        <p:spPr>
          <a:xfrm>
            <a:off x="186077" y="1007622"/>
            <a:ext cx="6258131" cy="338554"/>
          </a:xfrm>
          <a:prstGeom prst="rect">
            <a:avLst/>
          </a:prstGeom>
          <a:noFill/>
        </p:spPr>
        <p:txBody>
          <a:bodyPr wrap="square" rtlCol="0">
            <a:spAutoFit/>
          </a:bodyPr>
          <a:lstStyle/>
          <a:p>
            <a:r>
              <a:rPr lang="ja-JP" altLang="en-US" sz="1600" dirty="0">
                <a:latin typeface="+mj-ea"/>
                <a:ea typeface="+mj-ea"/>
              </a:rPr>
              <a:t>③高齢者</a:t>
            </a:r>
            <a:endParaRPr kumimoji="1" lang="ja-JP" altLang="en-US" sz="1600" dirty="0">
              <a:latin typeface="+mj-ea"/>
              <a:ea typeface="+mj-ea"/>
            </a:endParaRPr>
          </a:p>
        </p:txBody>
      </p:sp>
      <p:sp>
        <p:nvSpPr>
          <p:cNvPr id="8" name="テキスト ボックス 7"/>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（３）国の統計を利用した住宅確保要配慮者に関する統計データの把握</a:t>
            </a:r>
          </a:p>
        </p:txBody>
      </p:sp>
      <p:graphicFrame>
        <p:nvGraphicFramePr>
          <p:cNvPr id="7" name="表 6"/>
          <p:cNvGraphicFramePr>
            <a:graphicFrameLocks noGrp="1"/>
          </p:cNvGraphicFramePr>
          <p:nvPr>
            <p:extLst>
              <p:ext uri="{D42A27DB-BD31-4B8C-83A1-F6EECF244321}">
                <p14:modId xmlns:p14="http://schemas.microsoft.com/office/powerpoint/2010/main" val="1672210706"/>
              </p:ext>
            </p:extLst>
          </p:nvPr>
        </p:nvGraphicFramePr>
        <p:xfrm>
          <a:off x="395536" y="1367662"/>
          <a:ext cx="8365206" cy="2743200"/>
        </p:xfrm>
        <a:graphic>
          <a:graphicData uri="http://schemas.openxmlformats.org/drawingml/2006/table">
            <a:tbl>
              <a:tblPr firstRow="1" bandRow="1">
                <a:tableStyleId>{69012ECD-51FC-41F1-AA8D-1B2483CD663E}</a:tableStyleId>
              </a:tblPr>
              <a:tblGrid>
                <a:gridCol w="93610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3684686">
                  <a:extLst>
                    <a:ext uri="{9D8B030D-6E8A-4147-A177-3AD203B41FA5}">
                      <a16:colId xmlns:a16="http://schemas.microsoft.com/office/drawing/2014/main" val="20003"/>
                    </a:ext>
                  </a:extLst>
                </a:gridCol>
              </a:tblGrid>
              <a:tr h="219616">
                <a:tc gridSpan="3">
                  <a:txBody>
                    <a:bodyPr/>
                    <a:lstStyle/>
                    <a:p>
                      <a:pPr algn="ctr">
                        <a:lnSpc>
                          <a:spcPts val="1200"/>
                        </a:lnSpc>
                      </a:pPr>
                      <a:r>
                        <a:rPr kumimoji="1" lang="ja-JP" altLang="en-US" sz="1100" dirty="0"/>
                        <a:t>調査項目の例</a:t>
                      </a:r>
                    </a:p>
                  </a:txBody>
                  <a:tcPr/>
                </a:tc>
                <a:tc hMerge="1">
                  <a:txBody>
                    <a:bodyPr/>
                    <a:lstStyle/>
                    <a:p>
                      <a:endParaRPr kumimoji="1" lang="ja-JP" altLang="en-US" sz="1400" dirty="0"/>
                    </a:p>
                  </a:txBody>
                  <a:tcPr/>
                </a:tc>
                <a:tc hMerge="1">
                  <a:txBody>
                    <a:bodyPr/>
                    <a:lstStyle/>
                    <a:p>
                      <a:endParaRPr kumimoji="1" lang="ja-JP" altLang="en-US" sz="1400" dirty="0"/>
                    </a:p>
                  </a:txBody>
                  <a:tcPr/>
                </a:tc>
                <a:tc>
                  <a:txBody>
                    <a:bodyPr/>
                    <a:lstStyle/>
                    <a:p>
                      <a:pPr marL="0" algn="ctr" defTabSz="914346" rtl="0" eaLnBrk="1" latinLnBrk="0" hangingPunct="1">
                        <a:lnSpc>
                          <a:spcPts val="1200"/>
                        </a:lnSpc>
                      </a:pPr>
                      <a:r>
                        <a:rPr kumimoji="1" lang="ja-JP" altLang="en-US" sz="1100" b="1" kern="1200" dirty="0">
                          <a:solidFill>
                            <a:schemeClr val="bg1"/>
                          </a:solidFill>
                          <a:latin typeface="+mn-lt"/>
                          <a:ea typeface="+mn-ea"/>
                          <a:cs typeface="+mn-cs"/>
                        </a:rPr>
                        <a:t>利用データの例（出典）</a:t>
                      </a:r>
                    </a:p>
                  </a:txBody>
                  <a:tcPr/>
                </a:tc>
                <a:extLst>
                  <a:ext uri="{0D108BD9-81ED-4DB2-BD59-A6C34878D82A}">
                    <a16:rowId xmlns:a16="http://schemas.microsoft.com/office/drawing/2014/main" val="10000"/>
                  </a:ext>
                </a:extLst>
              </a:tr>
              <a:tr h="0">
                <a:tc>
                  <a:txBody>
                    <a:bodyPr/>
                    <a:lstStyle/>
                    <a:p>
                      <a:pPr>
                        <a:lnSpc>
                          <a:spcPts val="1200"/>
                        </a:lnSpc>
                      </a:pPr>
                      <a:r>
                        <a:rPr kumimoji="1" lang="ja-JP" altLang="en-US" sz="1100" dirty="0"/>
                        <a:t>人数・世帯数</a:t>
                      </a:r>
                    </a:p>
                  </a:txBody>
                  <a:tcPr/>
                </a:tc>
                <a:tc>
                  <a:txBody>
                    <a:bodyPr/>
                    <a:lstStyle/>
                    <a:p>
                      <a:pPr>
                        <a:lnSpc>
                          <a:spcPts val="1200"/>
                        </a:lnSpc>
                      </a:pPr>
                      <a:r>
                        <a:rPr kumimoji="1" lang="ja-JP" altLang="en-US" sz="1100" dirty="0"/>
                        <a:t>高齢者数</a:t>
                      </a:r>
                    </a:p>
                  </a:txBody>
                  <a:tcPr/>
                </a:tc>
                <a:tc>
                  <a:txBody>
                    <a:bodyPr/>
                    <a:lstStyle/>
                    <a:p>
                      <a:pPr>
                        <a:lnSpc>
                          <a:spcPts val="1200"/>
                        </a:lnSpc>
                      </a:pPr>
                      <a:r>
                        <a:rPr kumimoji="1" lang="ja-JP" altLang="en-US" sz="1100" dirty="0"/>
                        <a:t>高齢者人口の推移（及び将来見込み）</a:t>
                      </a:r>
                    </a:p>
                    <a:p>
                      <a:pPr>
                        <a:lnSpc>
                          <a:spcPts val="1200"/>
                        </a:lnSpc>
                      </a:pPr>
                      <a:r>
                        <a:rPr kumimoji="1" lang="ja-JP" altLang="en-US" sz="1100" dirty="0"/>
                        <a:t>・前期高齢者（</a:t>
                      </a:r>
                      <a:r>
                        <a:rPr kumimoji="1" lang="en-US" altLang="ja-JP" sz="1100" dirty="0"/>
                        <a:t>65</a:t>
                      </a:r>
                      <a:r>
                        <a:rPr kumimoji="1" lang="ja-JP" altLang="en-US" sz="1100" dirty="0"/>
                        <a:t>－</a:t>
                      </a:r>
                      <a:r>
                        <a:rPr kumimoji="1" lang="en-US" altLang="ja-JP" sz="1100" dirty="0"/>
                        <a:t>74 </a:t>
                      </a:r>
                      <a:r>
                        <a:rPr kumimoji="1" lang="ja-JP" altLang="en-US" sz="1100" dirty="0"/>
                        <a:t>歳）</a:t>
                      </a:r>
                    </a:p>
                    <a:p>
                      <a:pPr>
                        <a:lnSpc>
                          <a:spcPts val="1200"/>
                        </a:lnSpc>
                      </a:pPr>
                      <a:r>
                        <a:rPr kumimoji="1" lang="ja-JP" altLang="en-US" sz="1100" dirty="0"/>
                        <a:t>・後期高齢者（</a:t>
                      </a:r>
                      <a:r>
                        <a:rPr kumimoji="1" lang="en-US" altLang="ja-JP" sz="1100" dirty="0"/>
                        <a:t>75 </a:t>
                      </a:r>
                      <a:r>
                        <a:rPr kumimoji="1" lang="ja-JP" altLang="en-US" sz="1100" dirty="0"/>
                        <a:t>歳以上）</a:t>
                      </a:r>
                    </a:p>
                  </a:txBody>
                  <a:tcPr/>
                </a:tc>
                <a:tc>
                  <a:txBody>
                    <a:bodyPr/>
                    <a:lstStyle/>
                    <a:p>
                      <a:pPr>
                        <a:lnSpc>
                          <a:spcPts val="1200"/>
                        </a:lnSpc>
                      </a:pPr>
                      <a:r>
                        <a:rPr kumimoji="1" lang="ja-JP" altLang="en-US" sz="1100" dirty="0"/>
                        <a:t>実績値：国勢調査</a:t>
                      </a:r>
                    </a:p>
                    <a:p>
                      <a:pPr marL="712788" indent="-712788">
                        <a:lnSpc>
                          <a:spcPts val="1200"/>
                        </a:lnSpc>
                      </a:pPr>
                      <a:r>
                        <a:rPr kumimoji="1" lang="ja-JP" altLang="en-US" sz="1100" dirty="0"/>
                        <a:t>将来推計値：国立社会保障・人口問題研究所「日本の地域別将来推計人口」</a:t>
                      </a:r>
                    </a:p>
                  </a:txBody>
                  <a:tcPr/>
                </a:tc>
                <a:extLst>
                  <a:ext uri="{0D108BD9-81ED-4DB2-BD59-A6C34878D82A}">
                    <a16:rowId xmlns:a16="http://schemas.microsoft.com/office/drawing/2014/main" val="10001"/>
                  </a:ext>
                </a:extLst>
              </a:tr>
              <a:tr h="391056">
                <a:tc>
                  <a:txBody>
                    <a:bodyPr/>
                    <a:lstStyle/>
                    <a:p>
                      <a:pPr>
                        <a:lnSpc>
                          <a:spcPts val="1200"/>
                        </a:lnSpc>
                      </a:pPr>
                      <a:endParaRPr kumimoji="1" lang="ja-JP" altLang="en-US" sz="1100" dirty="0"/>
                    </a:p>
                  </a:txBody>
                  <a:tcPr/>
                </a:tc>
                <a:tc>
                  <a:txBody>
                    <a:bodyPr/>
                    <a:lstStyle/>
                    <a:p>
                      <a:pPr>
                        <a:lnSpc>
                          <a:spcPts val="1200"/>
                        </a:lnSpc>
                      </a:pPr>
                      <a:r>
                        <a:rPr kumimoji="1" lang="zh-CN" altLang="en-US" sz="1100" dirty="0"/>
                        <a:t>高齢者世帯数</a:t>
                      </a:r>
                      <a:endParaRPr kumimoji="1" lang="ja-JP" altLang="en-US" sz="1100" dirty="0"/>
                    </a:p>
                  </a:txBody>
                  <a:tcPr/>
                </a:tc>
                <a:tc>
                  <a:txBody>
                    <a:bodyPr/>
                    <a:lstStyle/>
                    <a:p>
                      <a:pPr>
                        <a:lnSpc>
                          <a:spcPts val="1200"/>
                        </a:lnSpc>
                      </a:pPr>
                      <a:r>
                        <a:rPr kumimoji="1" lang="ja-JP" altLang="en-US" sz="1100" dirty="0"/>
                        <a:t>高齢者を含む世帯数の推移（及び将来見込み）</a:t>
                      </a:r>
                    </a:p>
                    <a:p>
                      <a:pPr>
                        <a:lnSpc>
                          <a:spcPts val="1200"/>
                        </a:lnSpc>
                      </a:pPr>
                      <a:r>
                        <a:rPr kumimoji="1" lang="ja-JP" altLang="en-US" sz="1100" dirty="0"/>
                        <a:t>・単身</a:t>
                      </a:r>
                    </a:p>
                    <a:p>
                      <a:pPr>
                        <a:lnSpc>
                          <a:spcPts val="1200"/>
                        </a:lnSpc>
                      </a:pPr>
                      <a:r>
                        <a:rPr kumimoji="1" lang="ja-JP" altLang="en-US" sz="1100" dirty="0"/>
                        <a:t>・夫婦のみ</a:t>
                      </a:r>
                    </a:p>
                    <a:p>
                      <a:pPr>
                        <a:lnSpc>
                          <a:spcPts val="1200"/>
                        </a:lnSpc>
                      </a:pPr>
                      <a:r>
                        <a:rPr kumimoji="1" lang="ja-JP" altLang="en-US" sz="1100" dirty="0"/>
                        <a:t>・その他</a:t>
                      </a:r>
                    </a:p>
                  </a:txBody>
                  <a:tcPr/>
                </a:tc>
                <a:tc>
                  <a:txBody>
                    <a:bodyPr/>
                    <a:lstStyle/>
                    <a:p>
                      <a:pPr>
                        <a:lnSpc>
                          <a:spcPts val="1200"/>
                        </a:lnSpc>
                      </a:pPr>
                      <a:r>
                        <a:rPr kumimoji="1" lang="ja-JP" altLang="en-US" sz="1100" dirty="0"/>
                        <a:t>実績値：国勢調査</a:t>
                      </a:r>
                    </a:p>
                    <a:p>
                      <a:pPr marL="712788" indent="-712788">
                        <a:lnSpc>
                          <a:spcPts val="1200"/>
                        </a:lnSpc>
                      </a:pPr>
                      <a:r>
                        <a:rPr kumimoji="1" lang="ja-JP" altLang="en-US" sz="1100" dirty="0"/>
                        <a:t>将来推計値：国立社会保障・人口問題研究所「日本の地域別将来推計人口」</a:t>
                      </a:r>
                    </a:p>
                    <a:p>
                      <a:pPr>
                        <a:lnSpc>
                          <a:spcPts val="1200"/>
                        </a:lnSpc>
                      </a:pPr>
                      <a:r>
                        <a:rPr kumimoji="1" lang="ja-JP" altLang="en-US" sz="1100" dirty="0"/>
                        <a:t>注）世帯別の将来推計値は都道府県のみ</a:t>
                      </a:r>
                    </a:p>
                  </a:txBody>
                  <a:tcPr/>
                </a:tc>
                <a:extLst>
                  <a:ext uri="{0D108BD9-81ED-4DB2-BD59-A6C34878D82A}">
                    <a16:rowId xmlns:a16="http://schemas.microsoft.com/office/drawing/2014/main" val="10002"/>
                  </a:ext>
                </a:extLst>
              </a:tr>
              <a:tr h="237128">
                <a:tc>
                  <a:txBody>
                    <a:bodyPr/>
                    <a:lstStyle/>
                    <a:p>
                      <a:pPr>
                        <a:lnSpc>
                          <a:spcPts val="1200"/>
                        </a:lnSpc>
                      </a:pPr>
                      <a:r>
                        <a:rPr kumimoji="1" lang="ja-JP" altLang="en-US" sz="1100" dirty="0"/>
                        <a:t>所得の状況</a:t>
                      </a:r>
                    </a:p>
                  </a:txBody>
                  <a:tcPr/>
                </a:tc>
                <a:tc>
                  <a:txBody>
                    <a:bodyPr/>
                    <a:lstStyle/>
                    <a:p>
                      <a:pPr>
                        <a:lnSpc>
                          <a:spcPts val="1200"/>
                        </a:lnSpc>
                      </a:pPr>
                      <a:endParaRPr kumimoji="1" lang="ja-JP" altLang="en-US" sz="1100" dirty="0"/>
                    </a:p>
                  </a:txBody>
                  <a:tcPr/>
                </a:tc>
                <a:tc>
                  <a:txBody>
                    <a:bodyPr/>
                    <a:lstStyle/>
                    <a:p>
                      <a:pPr>
                        <a:lnSpc>
                          <a:spcPts val="1200"/>
                        </a:lnSpc>
                      </a:pPr>
                      <a:r>
                        <a:rPr kumimoji="1" lang="ja-JP" altLang="en-US" sz="1100" dirty="0"/>
                        <a:t>高齢者世帯の所得の状況</a:t>
                      </a:r>
                    </a:p>
                    <a:p>
                      <a:pPr>
                        <a:lnSpc>
                          <a:spcPts val="1200"/>
                        </a:lnSpc>
                      </a:pPr>
                      <a:r>
                        <a:rPr kumimoji="1" lang="ja-JP" altLang="en-US" sz="1100" dirty="0"/>
                        <a:t>・世帯の年間収入</a:t>
                      </a:r>
                    </a:p>
                  </a:txBody>
                  <a:tcPr/>
                </a:tc>
                <a:tc>
                  <a:txBody>
                    <a:bodyPr/>
                    <a:lstStyle/>
                    <a:p>
                      <a:pPr>
                        <a:lnSpc>
                          <a:spcPts val="1200"/>
                        </a:lnSpc>
                      </a:pPr>
                      <a:r>
                        <a:rPr kumimoji="1" lang="ja-JP" altLang="en-US" sz="1100" dirty="0"/>
                        <a:t>住宅・土地統計調査</a:t>
                      </a:r>
                    </a:p>
                    <a:p>
                      <a:pPr marL="174625" indent="-174625">
                        <a:lnSpc>
                          <a:spcPts val="1200"/>
                        </a:lnSpc>
                      </a:pPr>
                      <a:r>
                        <a:rPr kumimoji="1" lang="ja-JP" altLang="en-US" sz="1100" dirty="0"/>
                        <a:t>注）</a:t>
                      </a:r>
                      <a:r>
                        <a:rPr kumimoji="1" lang="en-US" altLang="ja-JP" sz="1100" dirty="0"/>
                        <a:t>21 </a:t>
                      </a:r>
                      <a:r>
                        <a:rPr kumimoji="1" lang="ja-JP" altLang="en-US" sz="1100" dirty="0"/>
                        <a:t>大都市以外の市区の高齢者世帯の年間収入区分は</a:t>
                      </a:r>
                      <a:r>
                        <a:rPr kumimoji="1" lang="en-US" altLang="ja-JP" sz="1100" dirty="0"/>
                        <a:t>300</a:t>
                      </a:r>
                      <a:r>
                        <a:rPr kumimoji="1" lang="ja-JP" altLang="en-US" sz="1100" dirty="0"/>
                        <a:t>万円未満から、町村はなし</a:t>
                      </a:r>
                    </a:p>
                  </a:txBody>
                  <a:tcPr/>
                </a:tc>
                <a:extLst>
                  <a:ext uri="{0D108BD9-81ED-4DB2-BD59-A6C34878D82A}">
                    <a16:rowId xmlns:a16="http://schemas.microsoft.com/office/drawing/2014/main" val="10003"/>
                  </a:ext>
                </a:extLst>
              </a:tr>
              <a:tr h="434608">
                <a:tc>
                  <a:txBody>
                    <a:bodyPr/>
                    <a:lstStyle/>
                    <a:p>
                      <a:pPr>
                        <a:lnSpc>
                          <a:spcPts val="1200"/>
                        </a:lnSpc>
                      </a:pPr>
                      <a:r>
                        <a:rPr kumimoji="1" lang="ja-JP" altLang="en-US" sz="1100" dirty="0"/>
                        <a:t>居住の状況</a:t>
                      </a:r>
                    </a:p>
                  </a:txBody>
                  <a:tcPr/>
                </a:tc>
                <a:tc>
                  <a:txBody>
                    <a:bodyPr/>
                    <a:lstStyle/>
                    <a:p>
                      <a:pPr>
                        <a:lnSpc>
                          <a:spcPts val="1200"/>
                        </a:lnSpc>
                      </a:pPr>
                      <a:endParaRPr kumimoji="1" lang="ja-JP" altLang="en-US" sz="1100" dirty="0"/>
                    </a:p>
                  </a:txBody>
                  <a:tcPr/>
                </a:tc>
                <a:tc>
                  <a:txBody>
                    <a:bodyPr/>
                    <a:lstStyle/>
                    <a:p>
                      <a:pPr>
                        <a:lnSpc>
                          <a:spcPts val="1200"/>
                        </a:lnSpc>
                      </a:pPr>
                      <a:r>
                        <a:rPr kumimoji="1" lang="ja-JP" altLang="en-US" sz="1100" dirty="0"/>
                        <a:t>高齢者世帯の住宅ストックの状況</a:t>
                      </a:r>
                    </a:p>
                    <a:p>
                      <a:pPr>
                        <a:lnSpc>
                          <a:spcPts val="1200"/>
                        </a:lnSpc>
                      </a:pPr>
                      <a:r>
                        <a:rPr kumimoji="1" lang="ja-JP" altLang="en-US" sz="1100" dirty="0"/>
                        <a:t>・所有形態</a:t>
                      </a:r>
                    </a:p>
                    <a:p>
                      <a:pPr>
                        <a:lnSpc>
                          <a:spcPts val="1200"/>
                        </a:lnSpc>
                      </a:pPr>
                      <a:r>
                        <a:rPr kumimoji="1" lang="ja-JP" altLang="en-US" sz="1100" dirty="0"/>
                        <a:t>・延床面積</a:t>
                      </a:r>
                    </a:p>
                    <a:p>
                      <a:pPr>
                        <a:lnSpc>
                          <a:spcPts val="1200"/>
                        </a:lnSpc>
                      </a:pPr>
                      <a:r>
                        <a:rPr kumimoji="1" lang="ja-JP" altLang="en-US" sz="1100" dirty="0"/>
                        <a:t>・バリアフリー（高齢者等のための設備状況）</a:t>
                      </a:r>
                    </a:p>
                  </a:txBody>
                  <a:tcPr/>
                </a:tc>
                <a:tc>
                  <a:txBody>
                    <a:bodyPr/>
                    <a:lstStyle/>
                    <a:p>
                      <a:pPr>
                        <a:lnSpc>
                          <a:spcPts val="1200"/>
                        </a:lnSpc>
                      </a:pPr>
                      <a:r>
                        <a:rPr kumimoji="1" lang="ja-JP" altLang="en-US" sz="1100" dirty="0"/>
                        <a:t>住宅・土地統計調査</a:t>
                      </a:r>
                    </a:p>
                    <a:p>
                      <a:pPr>
                        <a:lnSpc>
                          <a:spcPts val="1200"/>
                        </a:lnSpc>
                      </a:pPr>
                      <a:r>
                        <a:rPr kumimoji="1" lang="ja-JP" altLang="en-US" sz="1100" dirty="0"/>
                        <a:t>注）町村の所有形態は、持ち家・借家の区分のみ</a:t>
                      </a:r>
                    </a:p>
                    <a:p>
                      <a:pPr>
                        <a:lnSpc>
                          <a:spcPts val="1200"/>
                        </a:lnSpc>
                      </a:pPr>
                      <a:r>
                        <a:rPr kumimoji="1" lang="ja-JP" altLang="en-US" sz="1100" dirty="0"/>
                        <a:t>注）所有形態の高齢単身は、都道府県・</a:t>
                      </a:r>
                      <a:r>
                        <a:rPr kumimoji="1" lang="en-US" altLang="ja-JP" sz="1100" dirty="0"/>
                        <a:t>21 </a:t>
                      </a:r>
                      <a:r>
                        <a:rPr kumimoji="1" lang="ja-JP" altLang="en-US" sz="1100" dirty="0"/>
                        <a:t>大都市のみ</a:t>
                      </a:r>
                    </a:p>
                    <a:p>
                      <a:pPr>
                        <a:lnSpc>
                          <a:spcPts val="1200"/>
                        </a:lnSpc>
                      </a:pPr>
                      <a:r>
                        <a:rPr kumimoji="1" lang="ja-JP" altLang="en-US" sz="1100" dirty="0"/>
                        <a:t>注）バリアフリーは、</a:t>
                      </a:r>
                      <a:r>
                        <a:rPr kumimoji="1" lang="en-US" altLang="ja-JP" sz="1100" dirty="0"/>
                        <a:t>65</a:t>
                      </a:r>
                      <a:r>
                        <a:rPr kumimoji="1" lang="ja-JP" altLang="en-US" sz="1100" dirty="0"/>
                        <a:t>歳以上の世帯員のいる世帯のみ</a:t>
                      </a:r>
                    </a:p>
                  </a:txBody>
                  <a:tcPr/>
                </a:tc>
                <a:extLst>
                  <a:ext uri="{0D108BD9-81ED-4DB2-BD59-A6C34878D82A}">
                    <a16:rowId xmlns:a16="http://schemas.microsoft.com/office/drawing/2014/main" val="10004"/>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217656841"/>
              </p:ext>
            </p:extLst>
          </p:nvPr>
        </p:nvGraphicFramePr>
        <p:xfrm>
          <a:off x="395536" y="4588728"/>
          <a:ext cx="8365206" cy="1432560"/>
        </p:xfrm>
        <a:graphic>
          <a:graphicData uri="http://schemas.openxmlformats.org/drawingml/2006/table">
            <a:tbl>
              <a:tblPr firstRow="1" bandRow="1">
                <a:tableStyleId>{69012ECD-51FC-41F1-AA8D-1B2483CD663E}</a:tableStyleId>
              </a:tblPr>
              <a:tblGrid>
                <a:gridCol w="936104">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900710">
                  <a:extLst>
                    <a:ext uri="{9D8B030D-6E8A-4147-A177-3AD203B41FA5}">
                      <a16:colId xmlns:a16="http://schemas.microsoft.com/office/drawing/2014/main" val="20003"/>
                    </a:ext>
                  </a:extLst>
                </a:gridCol>
              </a:tblGrid>
              <a:tr h="219616">
                <a:tc gridSpan="3">
                  <a:txBody>
                    <a:bodyPr/>
                    <a:lstStyle/>
                    <a:p>
                      <a:pPr algn="ctr">
                        <a:lnSpc>
                          <a:spcPts val="1200"/>
                        </a:lnSpc>
                      </a:pPr>
                      <a:r>
                        <a:rPr kumimoji="1" lang="ja-JP" altLang="en-US" sz="1100" dirty="0"/>
                        <a:t>調査項目の例</a:t>
                      </a:r>
                    </a:p>
                  </a:txBody>
                  <a:tcPr/>
                </a:tc>
                <a:tc hMerge="1">
                  <a:txBody>
                    <a:bodyPr/>
                    <a:lstStyle/>
                    <a:p>
                      <a:endParaRPr kumimoji="1" lang="ja-JP" altLang="en-US" sz="1400" dirty="0"/>
                    </a:p>
                  </a:txBody>
                  <a:tcPr/>
                </a:tc>
                <a:tc hMerge="1">
                  <a:txBody>
                    <a:bodyPr/>
                    <a:lstStyle/>
                    <a:p>
                      <a:endParaRPr kumimoji="1" lang="ja-JP" altLang="en-US" sz="1400" dirty="0"/>
                    </a:p>
                  </a:txBody>
                  <a:tcPr/>
                </a:tc>
                <a:tc>
                  <a:txBody>
                    <a:bodyPr/>
                    <a:lstStyle/>
                    <a:p>
                      <a:pPr marL="0" algn="ctr" defTabSz="914346" rtl="0" eaLnBrk="1" latinLnBrk="0" hangingPunct="1">
                        <a:lnSpc>
                          <a:spcPts val="1200"/>
                        </a:lnSpc>
                      </a:pPr>
                      <a:r>
                        <a:rPr kumimoji="1" lang="ja-JP" altLang="en-US" sz="1100" b="1" kern="1200" dirty="0">
                          <a:solidFill>
                            <a:schemeClr val="bg1"/>
                          </a:solidFill>
                          <a:latin typeface="+mn-lt"/>
                          <a:ea typeface="+mn-ea"/>
                          <a:cs typeface="+mn-cs"/>
                        </a:rPr>
                        <a:t>利用データの例（出典）</a:t>
                      </a:r>
                    </a:p>
                  </a:txBody>
                  <a:tcPr/>
                </a:tc>
                <a:extLst>
                  <a:ext uri="{0D108BD9-81ED-4DB2-BD59-A6C34878D82A}">
                    <a16:rowId xmlns:a16="http://schemas.microsoft.com/office/drawing/2014/main" val="10000"/>
                  </a:ext>
                </a:extLst>
              </a:tr>
              <a:tr h="0">
                <a:tc>
                  <a:txBody>
                    <a:bodyPr/>
                    <a:lstStyle/>
                    <a:p>
                      <a:pPr>
                        <a:lnSpc>
                          <a:spcPts val="1200"/>
                        </a:lnSpc>
                      </a:pPr>
                      <a:r>
                        <a:rPr kumimoji="1" lang="ja-JP" altLang="en-US" sz="1100" dirty="0"/>
                        <a:t>人数・世帯数</a:t>
                      </a:r>
                    </a:p>
                  </a:txBody>
                  <a:tcPr/>
                </a:tc>
                <a:tc>
                  <a:txBody>
                    <a:bodyPr/>
                    <a:lstStyle/>
                    <a:p>
                      <a:pPr>
                        <a:lnSpc>
                          <a:spcPts val="1200"/>
                        </a:lnSpc>
                      </a:pPr>
                      <a:r>
                        <a:rPr kumimoji="1" lang="ja-JP" altLang="en-US" sz="1100" dirty="0"/>
                        <a:t>障害者基本法第</a:t>
                      </a:r>
                      <a:r>
                        <a:rPr kumimoji="1" lang="en-US" altLang="ja-JP" sz="1100" dirty="0"/>
                        <a:t>2 </a:t>
                      </a:r>
                      <a:r>
                        <a:rPr kumimoji="1" lang="ja-JP" altLang="en-US" sz="1100" dirty="0"/>
                        <a:t>条第</a:t>
                      </a:r>
                      <a:r>
                        <a:rPr kumimoji="1" lang="en-US" altLang="ja-JP" sz="1100" dirty="0"/>
                        <a:t>1 </a:t>
                      </a:r>
                      <a:r>
                        <a:rPr kumimoji="1" lang="ja-JP" altLang="en-US" sz="1100" dirty="0"/>
                        <a:t>号に規定する障害者数</a:t>
                      </a:r>
                    </a:p>
                  </a:txBody>
                  <a:tcPr/>
                </a:tc>
                <a:tc>
                  <a:txBody>
                    <a:bodyPr/>
                    <a:lstStyle/>
                    <a:p>
                      <a:pPr>
                        <a:lnSpc>
                          <a:spcPts val="1200"/>
                        </a:lnSpc>
                      </a:pPr>
                      <a:r>
                        <a:rPr kumimoji="1" lang="zh-CN" altLang="en-US" sz="1100" dirty="0"/>
                        <a:t>身体障害者数</a:t>
                      </a:r>
                      <a:endParaRPr kumimoji="1" lang="ja-JP" altLang="en-US" sz="1100" dirty="0"/>
                    </a:p>
                  </a:txBody>
                  <a:tcPr/>
                </a:tc>
                <a:tc>
                  <a:txBody>
                    <a:bodyPr/>
                    <a:lstStyle/>
                    <a:p>
                      <a:pPr>
                        <a:lnSpc>
                          <a:spcPts val="1200"/>
                        </a:lnSpc>
                      </a:pPr>
                      <a:r>
                        <a:rPr kumimoji="1" lang="ja-JP" altLang="en-US" sz="1100" dirty="0"/>
                        <a:t>福祉行政報告例：身体障害者手帳交付台帳登載数</a:t>
                      </a:r>
                    </a:p>
                    <a:p>
                      <a:pPr>
                        <a:lnSpc>
                          <a:spcPts val="1200"/>
                        </a:lnSpc>
                      </a:pPr>
                      <a:r>
                        <a:rPr kumimoji="1" lang="ja-JP" altLang="en-US" sz="1100" dirty="0"/>
                        <a:t>注）都道府県・政令市・中核市のみ</a:t>
                      </a:r>
                    </a:p>
                  </a:txBody>
                  <a:tcPr/>
                </a:tc>
                <a:extLst>
                  <a:ext uri="{0D108BD9-81ED-4DB2-BD59-A6C34878D82A}">
                    <a16:rowId xmlns:a16="http://schemas.microsoft.com/office/drawing/2014/main" val="10001"/>
                  </a:ext>
                </a:extLst>
              </a:tr>
              <a:tr h="391056">
                <a:tc>
                  <a:txBody>
                    <a:bodyPr/>
                    <a:lstStyle/>
                    <a:p>
                      <a:pPr>
                        <a:lnSpc>
                          <a:spcPts val="1200"/>
                        </a:lnSpc>
                      </a:pPr>
                      <a:endParaRPr kumimoji="1" lang="ja-JP" altLang="en-US" sz="1100" dirty="0"/>
                    </a:p>
                  </a:txBody>
                  <a:tcPr/>
                </a:tc>
                <a:tc>
                  <a:txBody>
                    <a:bodyPr/>
                    <a:lstStyle/>
                    <a:p>
                      <a:pPr>
                        <a:lnSpc>
                          <a:spcPts val="1200"/>
                        </a:lnSpc>
                      </a:pPr>
                      <a:endParaRPr kumimoji="1" lang="ja-JP" altLang="en-US" sz="1100" dirty="0"/>
                    </a:p>
                  </a:txBody>
                  <a:tcPr/>
                </a:tc>
                <a:tc>
                  <a:txBody>
                    <a:bodyPr/>
                    <a:lstStyle/>
                    <a:p>
                      <a:pPr>
                        <a:lnSpc>
                          <a:spcPts val="1200"/>
                        </a:lnSpc>
                      </a:pPr>
                      <a:r>
                        <a:rPr kumimoji="1" lang="zh-CN" altLang="en-US" sz="1100" dirty="0"/>
                        <a:t>知的障害者数</a:t>
                      </a:r>
                      <a:endParaRPr kumimoji="1" lang="ja-JP" altLang="en-US" sz="1100" dirty="0"/>
                    </a:p>
                  </a:txBody>
                  <a:tcPr/>
                </a:tc>
                <a:tc>
                  <a:txBody>
                    <a:bodyPr/>
                    <a:lstStyle/>
                    <a:p>
                      <a:pPr>
                        <a:lnSpc>
                          <a:spcPts val="1200"/>
                        </a:lnSpc>
                      </a:pPr>
                      <a:r>
                        <a:rPr kumimoji="1" lang="ja-JP" altLang="en-US" sz="1100" dirty="0"/>
                        <a:t>福祉行政報告例：療育手帳交付台帳登載数</a:t>
                      </a:r>
                    </a:p>
                    <a:p>
                      <a:pPr>
                        <a:lnSpc>
                          <a:spcPts val="1200"/>
                        </a:lnSpc>
                      </a:pPr>
                      <a:r>
                        <a:rPr kumimoji="1" lang="ja-JP" altLang="en-US" sz="1100" dirty="0"/>
                        <a:t>注）都道府県・政令市のみ</a:t>
                      </a:r>
                    </a:p>
                  </a:txBody>
                  <a:tcPr/>
                </a:tc>
                <a:extLst>
                  <a:ext uri="{0D108BD9-81ED-4DB2-BD59-A6C34878D82A}">
                    <a16:rowId xmlns:a16="http://schemas.microsoft.com/office/drawing/2014/main" val="10002"/>
                  </a:ext>
                </a:extLst>
              </a:tr>
              <a:tr h="243056">
                <a:tc>
                  <a:txBody>
                    <a:bodyPr/>
                    <a:lstStyle/>
                    <a:p>
                      <a:pPr>
                        <a:lnSpc>
                          <a:spcPts val="1200"/>
                        </a:lnSpc>
                      </a:pPr>
                      <a:endParaRPr kumimoji="1" lang="ja-JP" altLang="en-US" sz="1100" dirty="0"/>
                    </a:p>
                  </a:txBody>
                  <a:tcPr/>
                </a:tc>
                <a:tc>
                  <a:txBody>
                    <a:bodyPr/>
                    <a:lstStyle/>
                    <a:p>
                      <a:pPr>
                        <a:lnSpc>
                          <a:spcPts val="1200"/>
                        </a:lnSpc>
                      </a:pPr>
                      <a:endParaRPr kumimoji="1" lang="ja-JP" altLang="en-US" sz="1100" dirty="0"/>
                    </a:p>
                  </a:txBody>
                  <a:tcPr/>
                </a:tc>
                <a:tc>
                  <a:txBody>
                    <a:bodyPr/>
                    <a:lstStyle/>
                    <a:p>
                      <a:pPr>
                        <a:lnSpc>
                          <a:spcPts val="1200"/>
                        </a:lnSpc>
                      </a:pPr>
                      <a:r>
                        <a:rPr kumimoji="1" lang="zh-CN" altLang="en-US" sz="1100" dirty="0"/>
                        <a:t>精神障害者数</a:t>
                      </a:r>
                      <a:endParaRPr kumimoji="1" lang="ja-JP" altLang="en-US" sz="1100" dirty="0"/>
                    </a:p>
                  </a:txBody>
                  <a:tcPr/>
                </a:tc>
                <a:tc>
                  <a:txBody>
                    <a:bodyPr/>
                    <a:lstStyle/>
                    <a:p>
                      <a:pPr>
                        <a:lnSpc>
                          <a:spcPts val="1200"/>
                        </a:lnSpc>
                      </a:pPr>
                      <a:r>
                        <a:rPr kumimoji="1" lang="ja-JP" altLang="en-US" sz="1100" dirty="0"/>
                        <a:t>衛生行政報告例：精神障害者保健福祉手帳交付台帳登載数</a:t>
                      </a:r>
                    </a:p>
                    <a:p>
                      <a:pPr>
                        <a:lnSpc>
                          <a:spcPts val="1200"/>
                        </a:lnSpc>
                      </a:pPr>
                      <a:r>
                        <a:rPr kumimoji="1" lang="ja-JP" altLang="en-US" sz="1100" dirty="0"/>
                        <a:t>注）都道府県・政令市のみ</a:t>
                      </a:r>
                    </a:p>
                  </a:txBody>
                  <a:tcPr/>
                </a:tc>
                <a:extLst>
                  <a:ext uri="{0D108BD9-81ED-4DB2-BD59-A6C34878D82A}">
                    <a16:rowId xmlns:a16="http://schemas.microsoft.com/office/drawing/2014/main" val="10003"/>
                  </a:ext>
                </a:extLst>
              </a:tr>
            </a:tbl>
          </a:graphicData>
        </a:graphic>
      </p:graphicFrame>
      <p:sp>
        <p:nvSpPr>
          <p:cNvPr id="11" name="テキスト ボックス 10">
            <a:extLst>
              <a:ext uri="{FF2B5EF4-FFF2-40B4-BE49-F238E27FC236}">
                <a16:creationId xmlns:a16="http://schemas.microsoft.com/office/drawing/2014/main" id="{09849B0E-BC24-4AC2-A394-3220B85F53A8}"/>
              </a:ext>
            </a:extLst>
          </p:cNvPr>
          <p:cNvSpPr txBox="1"/>
          <p:nvPr/>
        </p:nvSpPr>
        <p:spPr>
          <a:xfrm>
            <a:off x="179512" y="4228688"/>
            <a:ext cx="6258131" cy="338554"/>
          </a:xfrm>
          <a:prstGeom prst="rect">
            <a:avLst/>
          </a:prstGeom>
          <a:noFill/>
        </p:spPr>
        <p:txBody>
          <a:bodyPr wrap="square" rtlCol="0">
            <a:spAutoFit/>
          </a:bodyPr>
          <a:lstStyle/>
          <a:p>
            <a:r>
              <a:rPr lang="ja-JP" altLang="en-US" sz="1600" dirty="0">
                <a:latin typeface="+mj-ea"/>
                <a:ea typeface="+mj-ea"/>
              </a:rPr>
              <a:t>④障害者</a:t>
            </a:r>
            <a:endParaRPr kumimoji="1" lang="ja-JP" altLang="en-US" sz="1600" dirty="0">
              <a:latin typeface="+mj-ea"/>
              <a:ea typeface="+mj-ea"/>
            </a:endParaRPr>
          </a:p>
        </p:txBody>
      </p:sp>
      <p:sp>
        <p:nvSpPr>
          <p:cNvPr id="2" name="テキスト ボックス 1"/>
          <p:cNvSpPr txBox="1"/>
          <p:nvPr/>
        </p:nvSpPr>
        <p:spPr>
          <a:xfrm>
            <a:off x="395536" y="6021288"/>
            <a:ext cx="8365206" cy="518026"/>
          </a:xfrm>
          <a:prstGeom prst="rect">
            <a:avLst/>
          </a:prstGeom>
          <a:noFill/>
          <a:ln>
            <a:noFill/>
          </a:ln>
        </p:spPr>
        <p:txBody>
          <a:bodyPr wrap="square" lIns="36000" rIns="36000" rtlCol="0">
            <a:noAutofit/>
          </a:bodyPr>
          <a:lstStyle/>
          <a:p>
            <a:pPr marL="93663" indent="-93663"/>
            <a:r>
              <a:rPr lang="en-US" altLang="ja-JP" sz="1100" dirty="0"/>
              <a:t>※</a:t>
            </a:r>
            <a:r>
              <a:rPr lang="ja-JP" altLang="en-US" sz="1100" dirty="0"/>
              <a:t>居住の状況、施設から地域への移行状況、民間賃貸住宅の入居選別の状況等の把握のために、地方公共団体が独自に行った調査結果等を利用することや支援団体へのヒアリングを行うこと等も有効。</a:t>
            </a:r>
          </a:p>
          <a:p>
            <a:pPr marL="93663" indent="-93663"/>
            <a:r>
              <a:rPr lang="en-US" altLang="ja-JP" sz="1100" dirty="0"/>
              <a:t>※</a:t>
            </a:r>
            <a:r>
              <a:rPr lang="ja-JP" altLang="en-US" sz="1100" dirty="0"/>
              <a:t>在宅の障害児・者等（これまでの法制度では支援の対象とならない方を含む）の生活実態とニーズを把握することを目的とした、厚生労働省による全国調査「生活のしづらさなどに関する調査（</a:t>
            </a:r>
            <a:r>
              <a:rPr lang="en-US" altLang="ja-JP" sz="1100" dirty="0"/>
              <a:t>H23 </a:t>
            </a:r>
            <a:r>
              <a:rPr lang="ja-JP" altLang="en-US" sz="1100" dirty="0"/>
              <a:t>年）」を参照すること等も有効。</a:t>
            </a:r>
            <a:endParaRPr kumimoji="1" lang="ja-JP" altLang="en-US" sz="1100" dirty="0"/>
          </a:p>
        </p:txBody>
      </p:sp>
    </p:spTree>
    <p:extLst>
      <p:ext uri="{BB962C8B-B14F-4D97-AF65-F5344CB8AC3E}">
        <p14:creationId xmlns:p14="http://schemas.microsoft.com/office/powerpoint/2010/main" val="359251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15</a:t>
            </a:fld>
            <a:endParaRPr lang="en-US" altLang="ja-JP" dirty="0">
              <a:solidFill>
                <a:prstClr val="black"/>
              </a:solidFill>
            </a:endParaRPr>
          </a:p>
        </p:txBody>
      </p:sp>
      <p:sp>
        <p:nvSpPr>
          <p:cNvPr id="10" name="テキスト ボックス 9">
            <a:extLst>
              <a:ext uri="{FF2B5EF4-FFF2-40B4-BE49-F238E27FC236}">
                <a16:creationId xmlns:a16="http://schemas.microsoft.com/office/drawing/2014/main" id="{09849B0E-BC24-4AC2-A394-3220B85F53A8}"/>
              </a:ext>
            </a:extLst>
          </p:cNvPr>
          <p:cNvSpPr txBox="1"/>
          <p:nvPr/>
        </p:nvSpPr>
        <p:spPr>
          <a:xfrm>
            <a:off x="258085" y="1052736"/>
            <a:ext cx="6258131" cy="338554"/>
          </a:xfrm>
          <a:prstGeom prst="rect">
            <a:avLst/>
          </a:prstGeom>
          <a:noFill/>
        </p:spPr>
        <p:txBody>
          <a:bodyPr wrap="square" rtlCol="0">
            <a:spAutoFit/>
          </a:bodyPr>
          <a:lstStyle/>
          <a:p>
            <a:r>
              <a:rPr lang="ja-JP" altLang="en-US" sz="1600" dirty="0">
                <a:latin typeface="+mj-ea"/>
                <a:ea typeface="+mj-ea"/>
              </a:rPr>
              <a:t>①政府統計の総合窓口（</a:t>
            </a:r>
            <a:r>
              <a:rPr lang="en-US" altLang="ja-JP" sz="1600" dirty="0">
                <a:latin typeface="+mj-ea"/>
                <a:ea typeface="+mj-ea"/>
              </a:rPr>
              <a:t>e-Stat</a:t>
            </a:r>
            <a:r>
              <a:rPr lang="ja-JP" altLang="en-US" sz="1600" dirty="0">
                <a:latin typeface="+mj-ea"/>
                <a:ea typeface="+mj-ea"/>
              </a:rPr>
              <a:t>）</a:t>
            </a:r>
          </a:p>
        </p:txBody>
      </p:sp>
      <p:sp>
        <p:nvSpPr>
          <p:cNvPr id="8" name="テキスト ボックス 7"/>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（４）国の住宅関連統計の利用方法</a:t>
            </a:r>
          </a:p>
        </p:txBody>
      </p:sp>
      <p:sp>
        <p:nvSpPr>
          <p:cNvPr id="11" name="Rectangle 1"/>
          <p:cNvSpPr>
            <a:spLocks noChangeArrowheads="1"/>
          </p:cNvSpPr>
          <p:nvPr/>
        </p:nvSpPr>
        <p:spPr bwMode="auto">
          <a:xfrm>
            <a:off x="258084" y="1424045"/>
            <a:ext cx="8634396" cy="2262158"/>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日本の政府機関が実施した</a:t>
            </a:r>
            <a:r>
              <a:rPr lang="ja-JP" altLang="en-US" sz="1400" u="sng" dirty="0">
                <a:solidFill>
                  <a:prstClr val="black"/>
                </a:solidFill>
                <a:latin typeface="Calibri"/>
              </a:rPr>
              <a:t>統計調査の結果は、「政府統計の総合窓口（</a:t>
            </a:r>
            <a:r>
              <a:rPr lang="en-US" altLang="ja-JP" sz="1400" u="sng" dirty="0">
                <a:solidFill>
                  <a:prstClr val="black"/>
                </a:solidFill>
                <a:latin typeface="Calibri"/>
              </a:rPr>
              <a:t>e-Stat</a:t>
            </a:r>
            <a:r>
              <a:rPr lang="ja-JP" altLang="en-US" sz="1400" u="sng" dirty="0">
                <a:solidFill>
                  <a:prstClr val="black"/>
                </a:solidFill>
                <a:latin typeface="Calibri"/>
              </a:rPr>
              <a:t>）」という</a:t>
            </a:r>
            <a:r>
              <a:rPr lang="en-US" altLang="ja-JP" sz="1400" u="sng" dirty="0">
                <a:solidFill>
                  <a:prstClr val="black"/>
                </a:solidFill>
                <a:latin typeface="Calibri"/>
              </a:rPr>
              <a:t>Web</a:t>
            </a:r>
            <a:r>
              <a:rPr lang="ja-JP" altLang="en-US" sz="1400" u="sng" dirty="0">
                <a:solidFill>
                  <a:prstClr val="black"/>
                </a:solidFill>
                <a:latin typeface="Calibri"/>
              </a:rPr>
              <a:t>サービスで一元的に提供</a:t>
            </a:r>
            <a:r>
              <a:rPr lang="ja-JP" altLang="en-US" sz="1400" dirty="0">
                <a:solidFill>
                  <a:prstClr val="black"/>
                </a:solidFill>
                <a:latin typeface="Calibri"/>
              </a:rPr>
              <a:t>されています。</a:t>
            </a:r>
          </a:p>
          <a:p>
            <a:pPr marL="182563" indent="-182563">
              <a:spcBef>
                <a:spcPts val="600"/>
              </a:spcBef>
              <a:buFont typeface="Arial" panose="020B0604020202020204" pitchFamily="34" charset="0"/>
              <a:buChar char="•"/>
            </a:pPr>
            <a:r>
              <a:rPr lang="en-US" altLang="ja-JP" sz="1400" dirty="0">
                <a:solidFill>
                  <a:prstClr val="black"/>
                </a:solidFill>
                <a:latin typeface="Calibri"/>
              </a:rPr>
              <a:t>2018</a:t>
            </a:r>
            <a:r>
              <a:rPr lang="ja-JP" altLang="en-US" sz="1400" dirty="0">
                <a:solidFill>
                  <a:prstClr val="black"/>
                </a:solidFill>
                <a:latin typeface="Calibri"/>
              </a:rPr>
              <a:t>年</a:t>
            </a:r>
            <a:r>
              <a:rPr lang="en-US" altLang="ja-JP" sz="1400" dirty="0">
                <a:solidFill>
                  <a:prstClr val="black"/>
                </a:solidFill>
                <a:latin typeface="Calibri"/>
              </a:rPr>
              <a:t>11</a:t>
            </a:r>
            <a:r>
              <a:rPr lang="ja-JP" altLang="en-US" sz="1400" dirty="0">
                <a:solidFill>
                  <a:prstClr val="black"/>
                </a:solidFill>
                <a:latin typeface="Calibri"/>
              </a:rPr>
              <a:t>月現在、約</a:t>
            </a:r>
            <a:r>
              <a:rPr lang="en-US" altLang="ja-JP" sz="1400" dirty="0">
                <a:solidFill>
                  <a:prstClr val="black"/>
                </a:solidFill>
                <a:latin typeface="Calibri"/>
              </a:rPr>
              <a:t>600</a:t>
            </a:r>
            <a:r>
              <a:rPr lang="ja-JP" altLang="en-US" sz="1400" dirty="0">
                <a:solidFill>
                  <a:prstClr val="black"/>
                </a:solidFill>
                <a:latin typeface="Calibri"/>
              </a:rPr>
              <a:t>（</a:t>
            </a:r>
            <a:r>
              <a:rPr lang="ja-JP" altLang="en-US" sz="1400" u="sng" dirty="0">
                <a:solidFill>
                  <a:prstClr val="black"/>
                </a:solidFill>
                <a:latin typeface="Calibri"/>
              </a:rPr>
              <a:t>「住宅・土地・建設」関係では</a:t>
            </a:r>
            <a:r>
              <a:rPr lang="en-US" altLang="ja-JP" sz="1400" u="sng" dirty="0">
                <a:solidFill>
                  <a:prstClr val="black"/>
                </a:solidFill>
                <a:latin typeface="Calibri"/>
              </a:rPr>
              <a:t>39</a:t>
            </a:r>
            <a:r>
              <a:rPr lang="ja-JP" altLang="en-US" sz="1400" dirty="0">
                <a:solidFill>
                  <a:prstClr val="black"/>
                </a:solidFill>
                <a:latin typeface="Calibri"/>
              </a:rPr>
              <a:t>）の政府統計の結果について、</a:t>
            </a:r>
            <a:r>
              <a:rPr lang="en-US" altLang="ja-JP" sz="1400" dirty="0">
                <a:solidFill>
                  <a:prstClr val="black"/>
                </a:solidFill>
                <a:latin typeface="Calibri"/>
              </a:rPr>
              <a:t>EXCEL</a:t>
            </a:r>
            <a:r>
              <a:rPr lang="ja-JP" altLang="en-US" sz="1400" dirty="0">
                <a:solidFill>
                  <a:prstClr val="black"/>
                </a:solidFill>
                <a:latin typeface="Calibri"/>
              </a:rPr>
              <a:t>ファイルや</a:t>
            </a:r>
            <a:r>
              <a:rPr lang="en-US" altLang="ja-JP" sz="1400" dirty="0">
                <a:solidFill>
                  <a:prstClr val="black"/>
                </a:solidFill>
                <a:latin typeface="Calibri"/>
              </a:rPr>
              <a:t>CSV</a:t>
            </a:r>
            <a:r>
              <a:rPr lang="ja-JP" altLang="en-US" sz="1400" dirty="0">
                <a:solidFill>
                  <a:prstClr val="black"/>
                </a:solidFill>
                <a:latin typeface="Calibri"/>
              </a:rPr>
              <a:t>データを中心に、</a:t>
            </a:r>
            <a:r>
              <a:rPr lang="en-US" altLang="ja-JP" sz="1400" dirty="0">
                <a:solidFill>
                  <a:prstClr val="black"/>
                </a:solidFill>
                <a:latin typeface="Calibri"/>
              </a:rPr>
              <a:t>135</a:t>
            </a:r>
            <a:r>
              <a:rPr lang="ja-JP" altLang="en-US" sz="1400" dirty="0">
                <a:solidFill>
                  <a:prstClr val="black"/>
                </a:solidFill>
                <a:latin typeface="Calibri"/>
              </a:rPr>
              <a:t>万ファイルが公開されています。また、</a:t>
            </a:r>
            <a:r>
              <a:rPr lang="en-US" altLang="ja-JP" sz="1400" dirty="0">
                <a:solidFill>
                  <a:prstClr val="black"/>
                </a:solidFill>
                <a:latin typeface="Calibri"/>
              </a:rPr>
              <a:t>123</a:t>
            </a:r>
            <a:r>
              <a:rPr lang="ja-JP" altLang="en-US" sz="1400" dirty="0">
                <a:solidFill>
                  <a:prstClr val="black"/>
                </a:solidFill>
                <a:latin typeface="Calibri"/>
              </a:rPr>
              <a:t>の統計調査については、</a:t>
            </a:r>
            <a:r>
              <a:rPr lang="en-US" altLang="ja-JP" sz="1400" dirty="0">
                <a:solidFill>
                  <a:prstClr val="black"/>
                </a:solidFill>
                <a:latin typeface="Calibri"/>
              </a:rPr>
              <a:t>EXCEL</a:t>
            </a:r>
            <a:r>
              <a:rPr lang="ja-JP" altLang="en-US" sz="1400" dirty="0">
                <a:solidFill>
                  <a:prstClr val="black"/>
                </a:solidFill>
                <a:latin typeface="Calibri"/>
              </a:rPr>
              <a:t>ファイル等だけでなく、データベース化された統計データから、必要な項目を選んで表示又はダウンロードする機能もあります。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その他、統計で使用する都道府県・市区町コードの検索ができる機能、統計の集計で用いる標準的な分類などが検索できる機能、調査項目を検索できる機能などが提供されています。</a:t>
            </a:r>
          </a:p>
          <a:p>
            <a:pPr marL="182563" indent="-182563">
              <a:spcBef>
                <a:spcPts val="600"/>
              </a:spcBef>
              <a:buFont typeface="Arial" panose="020B0604020202020204" pitchFamily="34" charset="0"/>
              <a:buChar char="•"/>
            </a:pPr>
            <a:r>
              <a:rPr lang="en-US" altLang="ja-JP" sz="1400" dirty="0">
                <a:solidFill>
                  <a:prstClr val="black"/>
                </a:solidFill>
                <a:latin typeface="Calibri"/>
              </a:rPr>
              <a:t>e-Stat</a:t>
            </a:r>
            <a:r>
              <a:rPr lang="ja-JP" altLang="en-US" sz="1400" dirty="0" err="1">
                <a:solidFill>
                  <a:prstClr val="black"/>
                </a:solidFill>
                <a:latin typeface="Calibri"/>
              </a:rPr>
              <a:t>で提</a:t>
            </a:r>
            <a:r>
              <a:rPr lang="ja-JP" altLang="en-US" sz="1400" dirty="0">
                <a:solidFill>
                  <a:prstClr val="black"/>
                </a:solidFill>
                <a:latin typeface="Calibri"/>
              </a:rPr>
              <a:t>供しているデータは、</a:t>
            </a:r>
            <a:r>
              <a:rPr lang="ja-JP" altLang="en-US" sz="1400" u="sng" dirty="0">
                <a:solidFill>
                  <a:prstClr val="black"/>
                </a:solidFill>
                <a:latin typeface="Calibri"/>
              </a:rPr>
              <a:t>原則、出処明示さえすれば、データの加工、編集、商用利用等に制限はないオープンデータとして利用可能</a:t>
            </a:r>
            <a:r>
              <a:rPr lang="ja-JP" altLang="en-US" sz="1400" dirty="0">
                <a:solidFill>
                  <a:prstClr val="black"/>
                </a:solidFill>
                <a:latin typeface="Calibri"/>
              </a:rPr>
              <a:t>です。</a:t>
            </a:r>
          </a:p>
        </p:txBody>
      </p:sp>
      <p:pic>
        <p:nvPicPr>
          <p:cNvPr id="2" name="図 1"/>
          <p:cNvPicPr>
            <a:picLocks noChangeAspect="1"/>
          </p:cNvPicPr>
          <p:nvPr/>
        </p:nvPicPr>
        <p:blipFill>
          <a:blip r:embed="rId2"/>
          <a:stretch>
            <a:fillRect/>
          </a:stretch>
        </p:blipFill>
        <p:spPr>
          <a:xfrm>
            <a:off x="1043608" y="3717032"/>
            <a:ext cx="4726624" cy="3115878"/>
          </a:xfrm>
          <a:prstGeom prst="rect">
            <a:avLst/>
          </a:prstGeom>
        </p:spPr>
      </p:pic>
      <p:sp>
        <p:nvSpPr>
          <p:cNvPr id="12" name="テキスト ボックス 11">
            <a:extLst>
              <a:ext uri="{FF2B5EF4-FFF2-40B4-BE49-F238E27FC236}">
                <a16:creationId xmlns:a16="http://schemas.microsoft.com/office/drawing/2014/main" id="{09849B0E-BC24-4AC2-A394-3220B85F53A8}"/>
              </a:ext>
            </a:extLst>
          </p:cNvPr>
          <p:cNvSpPr txBox="1"/>
          <p:nvPr/>
        </p:nvSpPr>
        <p:spPr>
          <a:xfrm>
            <a:off x="5770232" y="6565685"/>
            <a:ext cx="2906224" cy="276999"/>
          </a:xfrm>
          <a:prstGeom prst="rect">
            <a:avLst/>
          </a:prstGeom>
          <a:noFill/>
        </p:spPr>
        <p:txBody>
          <a:bodyPr wrap="square" rtlCol="0">
            <a:spAutoFit/>
          </a:bodyPr>
          <a:lstStyle/>
          <a:p>
            <a:r>
              <a:rPr lang="en-US" altLang="ja-JP" sz="1200" dirty="0">
                <a:latin typeface="+mn-ea"/>
              </a:rPr>
              <a:t>e-Stat</a:t>
            </a:r>
            <a:r>
              <a:rPr lang="ja-JP" altLang="en-US" sz="1200" dirty="0">
                <a:latin typeface="+mn-ea"/>
              </a:rPr>
              <a:t>における統計分野での絞り込み例</a:t>
            </a:r>
          </a:p>
        </p:txBody>
      </p:sp>
      <p:sp>
        <p:nvSpPr>
          <p:cNvPr id="13" name="テキスト ボックス 12">
            <a:extLst>
              <a:ext uri="{FF2B5EF4-FFF2-40B4-BE49-F238E27FC236}">
                <a16:creationId xmlns:a16="http://schemas.microsoft.com/office/drawing/2014/main" id="{09849B0E-BC24-4AC2-A394-3220B85F53A8}"/>
              </a:ext>
            </a:extLst>
          </p:cNvPr>
          <p:cNvSpPr txBox="1"/>
          <p:nvPr/>
        </p:nvSpPr>
        <p:spPr>
          <a:xfrm>
            <a:off x="5004048" y="1068125"/>
            <a:ext cx="3770320" cy="307777"/>
          </a:xfrm>
          <a:prstGeom prst="rect">
            <a:avLst/>
          </a:prstGeom>
          <a:noFill/>
        </p:spPr>
        <p:txBody>
          <a:bodyPr wrap="square" rtlCol="0">
            <a:spAutoFit/>
          </a:bodyPr>
          <a:lstStyle/>
          <a:p>
            <a:pPr algn="r"/>
            <a:r>
              <a:rPr lang="en-US" altLang="ja-JP" sz="1400" dirty="0">
                <a:solidFill>
                  <a:prstClr val="black"/>
                </a:solidFill>
                <a:latin typeface="Calibri"/>
                <a:hlinkClick r:id="rId3"/>
              </a:rPr>
              <a:t>https://www.e-stat.go.jp/</a:t>
            </a:r>
            <a:endParaRPr lang="ja-JP" altLang="en-US" sz="1400" dirty="0">
              <a:solidFill>
                <a:prstClr val="black"/>
              </a:solidFill>
              <a:latin typeface="Calibri"/>
            </a:endParaRPr>
          </a:p>
        </p:txBody>
      </p:sp>
    </p:spTree>
    <p:extLst>
      <p:ext uri="{BB962C8B-B14F-4D97-AF65-F5344CB8AC3E}">
        <p14:creationId xmlns:p14="http://schemas.microsoft.com/office/powerpoint/2010/main" val="61187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16</a:t>
            </a:fld>
            <a:endParaRPr lang="en-US" altLang="ja-JP" dirty="0">
              <a:solidFill>
                <a:prstClr val="black"/>
              </a:solidFill>
            </a:endParaRPr>
          </a:p>
        </p:txBody>
      </p:sp>
      <p:sp>
        <p:nvSpPr>
          <p:cNvPr id="8" name="テキスト ボックス 7"/>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（４）国の住宅関連統計の利用方法</a:t>
            </a:r>
          </a:p>
        </p:txBody>
      </p:sp>
      <p:sp>
        <p:nvSpPr>
          <p:cNvPr id="9" name="テキスト ボックス 8">
            <a:extLst>
              <a:ext uri="{FF2B5EF4-FFF2-40B4-BE49-F238E27FC236}">
                <a16:creationId xmlns:a16="http://schemas.microsoft.com/office/drawing/2014/main" id="{09849B0E-BC24-4AC2-A394-3220B85F53A8}"/>
              </a:ext>
            </a:extLst>
          </p:cNvPr>
          <p:cNvSpPr txBox="1"/>
          <p:nvPr/>
        </p:nvSpPr>
        <p:spPr>
          <a:xfrm>
            <a:off x="258085" y="1052736"/>
            <a:ext cx="6258131" cy="338554"/>
          </a:xfrm>
          <a:prstGeom prst="rect">
            <a:avLst/>
          </a:prstGeom>
          <a:noFill/>
        </p:spPr>
        <p:txBody>
          <a:bodyPr wrap="square" rtlCol="0">
            <a:spAutoFit/>
          </a:bodyPr>
          <a:lstStyle/>
          <a:p>
            <a:r>
              <a:rPr lang="ja-JP" altLang="en-US" sz="1600" dirty="0">
                <a:latin typeface="+mj-ea"/>
                <a:ea typeface="+mj-ea"/>
              </a:rPr>
              <a:t>②地図で見る統計（</a:t>
            </a:r>
            <a:r>
              <a:rPr lang="en-US" altLang="ja-JP" sz="1600" dirty="0" err="1">
                <a:latin typeface="+mj-ea"/>
                <a:ea typeface="+mj-ea"/>
              </a:rPr>
              <a:t>jSTAT</a:t>
            </a:r>
            <a:r>
              <a:rPr lang="en-US" altLang="ja-JP" sz="1600" dirty="0">
                <a:latin typeface="+mj-ea"/>
                <a:ea typeface="+mj-ea"/>
              </a:rPr>
              <a:t> MAP</a:t>
            </a:r>
            <a:r>
              <a:rPr lang="ja-JP" altLang="en-US" sz="1600" dirty="0">
                <a:latin typeface="+mj-ea"/>
                <a:ea typeface="+mj-ea"/>
              </a:rPr>
              <a:t>）</a:t>
            </a:r>
            <a:endParaRPr lang="en-US" altLang="ja-JP" sz="1600" dirty="0">
              <a:latin typeface="+mj-ea"/>
              <a:ea typeface="+mj-ea"/>
            </a:endParaRPr>
          </a:p>
        </p:txBody>
      </p:sp>
      <p:sp>
        <p:nvSpPr>
          <p:cNvPr id="12" name="テキスト ボックス 11">
            <a:extLst>
              <a:ext uri="{FF2B5EF4-FFF2-40B4-BE49-F238E27FC236}">
                <a16:creationId xmlns:a16="http://schemas.microsoft.com/office/drawing/2014/main" id="{09849B0E-BC24-4AC2-A394-3220B85F53A8}"/>
              </a:ext>
            </a:extLst>
          </p:cNvPr>
          <p:cNvSpPr txBox="1"/>
          <p:nvPr/>
        </p:nvSpPr>
        <p:spPr>
          <a:xfrm>
            <a:off x="3419872" y="1068125"/>
            <a:ext cx="5354496" cy="307777"/>
          </a:xfrm>
          <a:prstGeom prst="rect">
            <a:avLst/>
          </a:prstGeom>
          <a:noFill/>
        </p:spPr>
        <p:txBody>
          <a:bodyPr wrap="square" rtlCol="0">
            <a:spAutoFit/>
          </a:bodyPr>
          <a:lstStyle/>
          <a:p>
            <a:pPr algn="r"/>
            <a:r>
              <a:rPr lang="en-US" altLang="ja-JP" sz="1400" dirty="0">
                <a:solidFill>
                  <a:prstClr val="black"/>
                </a:solidFill>
                <a:latin typeface="Calibri"/>
                <a:hlinkClick r:id="rId2"/>
              </a:rPr>
              <a:t>https://www.e-stat.go.jp/help/view-on/map/statistics-gis</a:t>
            </a:r>
            <a:endParaRPr lang="ja-JP" altLang="en-US" sz="1400" dirty="0">
              <a:solidFill>
                <a:prstClr val="black"/>
              </a:solidFill>
              <a:latin typeface="Calibri"/>
            </a:endParaRPr>
          </a:p>
        </p:txBody>
      </p:sp>
      <p:sp>
        <p:nvSpPr>
          <p:cNvPr id="13" name="Rectangle 1"/>
          <p:cNvSpPr>
            <a:spLocks noChangeArrowheads="1"/>
          </p:cNvSpPr>
          <p:nvPr/>
        </p:nvSpPr>
        <p:spPr bwMode="auto">
          <a:xfrm>
            <a:off x="258084" y="1424045"/>
            <a:ext cx="8634396" cy="2046714"/>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en-US" altLang="ja-JP" sz="1400" dirty="0">
                <a:solidFill>
                  <a:prstClr val="black"/>
                </a:solidFill>
                <a:latin typeface="Calibri"/>
              </a:rPr>
              <a:t>e-Stat </a:t>
            </a:r>
            <a:r>
              <a:rPr lang="ja-JP" altLang="en-US" sz="1400" dirty="0">
                <a:solidFill>
                  <a:prstClr val="black"/>
                </a:solidFill>
                <a:latin typeface="Calibri"/>
              </a:rPr>
              <a:t>では、</a:t>
            </a:r>
            <a:r>
              <a:rPr lang="ja-JP" altLang="en-US" sz="1400" u="sng" dirty="0">
                <a:solidFill>
                  <a:prstClr val="black"/>
                </a:solidFill>
                <a:latin typeface="Calibri"/>
              </a:rPr>
              <a:t>地図と統計データを重ね合わせて分析できる</a:t>
            </a:r>
            <a:r>
              <a:rPr lang="en-US" altLang="ja-JP" sz="1400" dirty="0">
                <a:solidFill>
                  <a:prstClr val="black"/>
                </a:solidFill>
                <a:latin typeface="Calibri"/>
              </a:rPr>
              <a:t>GIS </a:t>
            </a:r>
            <a:r>
              <a:rPr lang="ja-JP" altLang="en-US" sz="1400" dirty="0">
                <a:solidFill>
                  <a:prstClr val="black"/>
                </a:solidFill>
                <a:latin typeface="Calibri"/>
              </a:rPr>
              <a:t>機能（</a:t>
            </a:r>
            <a:r>
              <a:rPr lang="en-US" altLang="ja-JP" sz="1400" dirty="0" err="1">
                <a:solidFill>
                  <a:prstClr val="black"/>
                </a:solidFill>
                <a:latin typeface="Calibri"/>
              </a:rPr>
              <a:t>jSTAT</a:t>
            </a:r>
            <a:r>
              <a:rPr lang="en-US" altLang="ja-JP" sz="1400" dirty="0">
                <a:solidFill>
                  <a:prstClr val="black"/>
                </a:solidFill>
                <a:latin typeface="Calibri"/>
              </a:rPr>
              <a:t> MAP</a:t>
            </a:r>
            <a:r>
              <a:rPr lang="ja-JP" altLang="en-US" sz="1400" dirty="0">
                <a:solidFill>
                  <a:prstClr val="black"/>
                </a:solidFill>
                <a:latin typeface="Calibri"/>
              </a:rPr>
              <a:t>）を提供しています。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重ね合わせることができる地域の単位には、都道府県、市区町村、小地域（町丁字等）、地域メッシュ（一辺の長さが</a:t>
            </a:r>
            <a:r>
              <a:rPr lang="en-US" altLang="ja-JP" sz="1400" dirty="0">
                <a:solidFill>
                  <a:prstClr val="black"/>
                </a:solidFill>
                <a:latin typeface="Calibri"/>
              </a:rPr>
              <a:t>1Km</a:t>
            </a:r>
            <a:r>
              <a:rPr lang="ja-JP" altLang="en-US" sz="1400" dirty="0" err="1">
                <a:solidFill>
                  <a:prstClr val="black"/>
                </a:solidFill>
                <a:latin typeface="Calibri"/>
              </a:rPr>
              <a:t>、</a:t>
            </a:r>
            <a:r>
              <a:rPr lang="en-US" altLang="ja-JP" sz="1400" dirty="0">
                <a:solidFill>
                  <a:prstClr val="black"/>
                </a:solidFill>
                <a:latin typeface="Calibri"/>
              </a:rPr>
              <a:t>500m</a:t>
            </a:r>
            <a:r>
              <a:rPr lang="ja-JP" altLang="en-US" sz="1400" dirty="0" err="1">
                <a:solidFill>
                  <a:prstClr val="black"/>
                </a:solidFill>
                <a:latin typeface="Calibri"/>
              </a:rPr>
              <a:t>、</a:t>
            </a:r>
            <a:r>
              <a:rPr lang="en-US" altLang="ja-JP" sz="1400" dirty="0">
                <a:solidFill>
                  <a:prstClr val="black"/>
                </a:solidFill>
                <a:latin typeface="Calibri"/>
              </a:rPr>
              <a:t>250m</a:t>
            </a:r>
            <a:r>
              <a:rPr lang="ja-JP" altLang="en-US" sz="1400" dirty="0">
                <a:solidFill>
                  <a:prstClr val="black"/>
                </a:solidFill>
                <a:latin typeface="Calibri"/>
              </a:rPr>
              <a:t>の矩形）があり、防災、施設整備、市場分析等、各種の詳細な計画立案に資する基本的な分析が簡単にできます。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地図上に統計データを表示するだけでなく、</a:t>
            </a:r>
            <a:r>
              <a:rPr lang="ja-JP" altLang="en-US" sz="1400" u="sng" dirty="0">
                <a:solidFill>
                  <a:prstClr val="black"/>
                </a:solidFill>
                <a:latin typeface="Calibri"/>
              </a:rPr>
              <a:t>利用者の保有するデータや他のオープンデータなどをシステム上に登録することもできます</a:t>
            </a:r>
            <a:r>
              <a:rPr lang="ja-JP" altLang="en-US" sz="1400" dirty="0">
                <a:solidFill>
                  <a:prstClr val="black"/>
                </a:solidFill>
                <a:latin typeface="Calibri"/>
              </a:rPr>
              <a:t>。</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任意の地点の基礎的な統計データを</a:t>
            </a:r>
            <a:r>
              <a:rPr lang="en-US" altLang="ja-JP" sz="1400" dirty="0">
                <a:solidFill>
                  <a:prstClr val="black"/>
                </a:solidFill>
                <a:latin typeface="Calibri"/>
              </a:rPr>
              <a:t>EXCEL </a:t>
            </a:r>
            <a:r>
              <a:rPr lang="ja-JP" altLang="en-US" sz="1400" dirty="0">
                <a:solidFill>
                  <a:prstClr val="black"/>
                </a:solidFill>
                <a:latin typeface="Calibri"/>
              </a:rPr>
              <a:t>ファイルに出力する「リッチレポート機能」を用意しており、</a:t>
            </a:r>
            <a:r>
              <a:rPr lang="en-US" altLang="ja-JP" sz="1400" u="sng" dirty="0">
                <a:solidFill>
                  <a:prstClr val="black"/>
                </a:solidFill>
                <a:latin typeface="Calibri"/>
              </a:rPr>
              <a:t>GIS </a:t>
            </a:r>
            <a:r>
              <a:rPr lang="ja-JP" altLang="en-US" sz="1400" u="sng" dirty="0">
                <a:solidFill>
                  <a:prstClr val="black"/>
                </a:solidFill>
                <a:latin typeface="Calibri"/>
              </a:rPr>
              <a:t>に慣れていない人でも、簡単に統計情報を得ることが可能</a:t>
            </a:r>
            <a:r>
              <a:rPr lang="ja-JP" altLang="en-US" sz="1400" dirty="0">
                <a:solidFill>
                  <a:prstClr val="black"/>
                </a:solidFill>
                <a:latin typeface="Calibri"/>
              </a:rPr>
              <a:t>です。</a:t>
            </a:r>
            <a:endParaRPr lang="en-US" altLang="ja-JP" sz="1400" dirty="0">
              <a:solidFill>
                <a:prstClr val="black"/>
              </a:solidFill>
              <a:latin typeface="Calibri"/>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474114"/>
            <a:ext cx="6275830" cy="3341676"/>
          </a:xfrm>
          <a:prstGeom prst="rect">
            <a:avLst/>
          </a:prstGeom>
        </p:spPr>
      </p:pic>
      <p:sp>
        <p:nvSpPr>
          <p:cNvPr id="14" name="テキスト ボックス 13">
            <a:extLst>
              <a:ext uri="{FF2B5EF4-FFF2-40B4-BE49-F238E27FC236}">
                <a16:creationId xmlns:a16="http://schemas.microsoft.com/office/drawing/2014/main" id="{09849B0E-BC24-4AC2-A394-3220B85F53A8}"/>
              </a:ext>
            </a:extLst>
          </p:cNvPr>
          <p:cNvSpPr txBox="1"/>
          <p:nvPr/>
        </p:nvSpPr>
        <p:spPr>
          <a:xfrm>
            <a:off x="7138442" y="6365158"/>
            <a:ext cx="1610022" cy="461665"/>
          </a:xfrm>
          <a:prstGeom prst="rect">
            <a:avLst/>
          </a:prstGeom>
          <a:noFill/>
        </p:spPr>
        <p:txBody>
          <a:bodyPr wrap="square" rtlCol="0">
            <a:spAutoFit/>
          </a:bodyPr>
          <a:lstStyle/>
          <a:p>
            <a:r>
              <a:rPr lang="ja-JP" altLang="en-US" sz="1200" dirty="0">
                <a:latin typeface="+mn-ea"/>
              </a:rPr>
              <a:t>統計調査を</a:t>
            </a:r>
            <a:endParaRPr lang="en-US" altLang="ja-JP" sz="1200" dirty="0">
              <a:latin typeface="+mn-ea"/>
            </a:endParaRPr>
          </a:p>
          <a:p>
            <a:r>
              <a:rPr lang="ja-JP" altLang="en-US" sz="1200" dirty="0">
                <a:latin typeface="+mn-ea"/>
              </a:rPr>
              <a:t>界面グラフ表示した例</a:t>
            </a:r>
          </a:p>
        </p:txBody>
      </p:sp>
    </p:spTree>
    <p:extLst>
      <p:ext uri="{BB962C8B-B14F-4D97-AF65-F5344CB8AC3E}">
        <p14:creationId xmlns:p14="http://schemas.microsoft.com/office/powerpoint/2010/main" val="239591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8" name="テキスト ボックス 7"/>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（４）国の住宅関連統計の利用方法</a:t>
            </a:r>
          </a:p>
        </p:txBody>
      </p:sp>
      <p:sp>
        <p:nvSpPr>
          <p:cNvPr id="12" name="テキスト ボックス 11">
            <a:extLst>
              <a:ext uri="{FF2B5EF4-FFF2-40B4-BE49-F238E27FC236}">
                <a16:creationId xmlns:a16="http://schemas.microsoft.com/office/drawing/2014/main" id="{09849B0E-BC24-4AC2-A394-3220B85F53A8}"/>
              </a:ext>
            </a:extLst>
          </p:cNvPr>
          <p:cNvSpPr txBox="1"/>
          <p:nvPr/>
        </p:nvSpPr>
        <p:spPr>
          <a:xfrm>
            <a:off x="258085" y="4120922"/>
            <a:ext cx="6258131" cy="338554"/>
          </a:xfrm>
          <a:prstGeom prst="rect">
            <a:avLst/>
          </a:prstGeom>
          <a:noFill/>
        </p:spPr>
        <p:txBody>
          <a:bodyPr wrap="square" rtlCol="0">
            <a:spAutoFit/>
          </a:bodyPr>
          <a:lstStyle/>
          <a:p>
            <a:r>
              <a:rPr lang="ja-JP" altLang="en-US" sz="1600" dirty="0">
                <a:latin typeface="+mj-ea"/>
                <a:ea typeface="+mj-ea"/>
              </a:rPr>
              <a:t>④統計でみる市区町村のすがた</a:t>
            </a:r>
          </a:p>
        </p:txBody>
      </p:sp>
      <p:sp>
        <p:nvSpPr>
          <p:cNvPr id="13" name="テキスト ボックス 12">
            <a:extLst>
              <a:ext uri="{FF2B5EF4-FFF2-40B4-BE49-F238E27FC236}">
                <a16:creationId xmlns:a16="http://schemas.microsoft.com/office/drawing/2014/main" id="{09849B0E-BC24-4AC2-A394-3220B85F53A8}"/>
              </a:ext>
            </a:extLst>
          </p:cNvPr>
          <p:cNvSpPr txBox="1"/>
          <p:nvPr/>
        </p:nvSpPr>
        <p:spPr>
          <a:xfrm>
            <a:off x="3419872" y="4120922"/>
            <a:ext cx="5354496" cy="307777"/>
          </a:xfrm>
          <a:prstGeom prst="rect">
            <a:avLst/>
          </a:prstGeom>
          <a:noFill/>
        </p:spPr>
        <p:txBody>
          <a:bodyPr wrap="square" rtlCol="0">
            <a:spAutoFit/>
          </a:bodyPr>
          <a:lstStyle/>
          <a:p>
            <a:pPr algn="r"/>
            <a:r>
              <a:rPr lang="en-US" altLang="ja-JP" sz="1400" dirty="0">
                <a:solidFill>
                  <a:prstClr val="black"/>
                </a:solidFill>
                <a:latin typeface="Calibri"/>
                <a:hlinkClick r:id="rId2"/>
              </a:rPr>
              <a:t>https://www.stat.go.jp/data/ssds/index.html</a:t>
            </a:r>
            <a:endParaRPr lang="ja-JP" altLang="en-US" sz="1400" dirty="0">
              <a:solidFill>
                <a:prstClr val="black"/>
              </a:solidFill>
              <a:latin typeface="Calibri"/>
            </a:endParaRPr>
          </a:p>
        </p:txBody>
      </p:sp>
      <p:sp>
        <p:nvSpPr>
          <p:cNvPr id="14" name="Rectangle 1"/>
          <p:cNvSpPr>
            <a:spLocks noChangeArrowheads="1"/>
          </p:cNvSpPr>
          <p:nvPr/>
        </p:nvSpPr>
        <p:spPr bwMode="auto">
          <a:xfrm>
            <a:off x="258084" y="4483566"/>
            <a:ext cx="5970100" cy="2262158"/>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市区町村ごとの各種統計データを取得するのに便利な機能として「統計でみる市区町村のすがた」（</a:t>
            </a:r>
            <a:r>
              <a:rPr lang="en-US" altLang="ja-JP" sz="1400" dirty="0">
                <a:solidFill>
                  <a:prstClr val="black"/>
                </a:solidFill>
                <a:latin typeface="Calibri"/>
              </a:rPr>
              <a:t>e-Stat</a:t>
            </a:r>
            <a:r>
              <a:rPr lang="ja-JP" altLang="en-US" sz="1400" dirty="0">
                <a:solidFill>
                  <a:prstClr val="black"/>
                </a:solidFill>
                <a:latin typeface="Calibri"/>
              </a:rPr>
              <a:t>トップページの「地域から探す」）があります。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この機能は、総務省統計局が編集している「社会・人口統計体系」を基にしたもので、約</a:t>
            </a:r>
            <a:r>
              <a:rPr lang="en-US" altLang="ja-JP" sz="1400" dirty="0">
                <a:solidFill>
                  <a:prstClr val="black"/>
                </a:solidFill>
                <a:latin typeface="Calibri"/>
              </a:rPr>
              <a:t>760</a:t>
            </a:r>
            <a:r>
              <a:rPr lang="ja-JP" altLang="en-US" sz="1400" dirty="0">
                <a:solidFill>
                  <a:prstClr val="black"/>
                </a:solidFill>
                <a:latin typeface="Calibri"/>
              </a:rPr>
              <a:t>項目の統計結果を提供しています。</a:t>
            </a:r>
          </a:p>
          <a:p>
            <a:pPr marL="182563" indent="-182563">
              <a:spcBef>
                <a:spcPts val="600"/>
              </a:spcBef>
              <a:buFont typeface="Arial" panose="020B0604020202020204" pitchFamily="34" charset="0"/>
              <a:buChar char="•"/>
            </a:pPr>
            <a:r>
              <a:rPr lang="ja-JP" altLang="en-US" sz="1400" dirty="0">
                <a:solidFill>
                  <a:prstClr val="black"/>
                </a:solidFill>
                <a:latin typeface="Calibri"/>
              </a:rPr>
              <a:t>それぞれの項目は「</a:t>
            </a:r>
            <a:r>
              <a:rPr lang="en-US" altLang="ja-JP" sz="1400" dirty="0">
                <a:solidFill>
                  <a:prstClr val="black"/>
                </a:solidFill>
                <a:latin typeface="Calibri"/>
              </a:rPr>
              <a:t>A </a:t>
            </a:r>
            <a:r>
              <a:rPr lang="ja-JP" altLang="en-US" sz="1400" dirty="0">
                <a:solidFill>
                  <a:prstClr val="black"/>
                </a:solidFill>
                <a:latin typeface="Calibri"/>
              </a:rPr>
              <a:t>人口」、「</a:t>
            </a:r>
            <a:r>
              <a:rPr lang="en-US" altLang="ja-JP" sz="1400" dirty="0">
                <a:solidFill>
                  <a:prstClr val="black"/>
                </a:solidFill>
                <a:latin typeface="Calibri"/>
              </a:rPr>
              <a:t>H </a:t>
            </a:r>
            <a:r>
              <a:rPr lang="ja-JP" altLang="en-US" sz="1400" dirty="0">
                <a:solidFill>
                  <a:prstClr val="black"/>
                </a:solidFill>
                <a:latin typeface="Calibri"/>
              </a:rPr>
              <a:t>居住」など</a:t>
            </a:r>
            <a:r>
              <a:rPr lang="en-US" altLang="ja-JP" sz="1400" dirty="0">
                <a:solidFill>
                  <a:prstClr val="black"/>
                </a:solidFill>
                <a:latin typeface="Calibri"/>
              </a:rPr>
              <a:t>A</a:t>
            </a:r>
            <a:r>
              <a:rPr lang="ja-JP" altLang="en-US" sz="1400" dirty="0">
                <a:solidFill>
                  <a:prstClr val="black"/>
                </a:solidFill>
                <a:latin typeface="Calibri"/>
              </a:rPr>
              <a:t>～</a:t>
            </a:r>
            <a:r>
              <a:rPr lang="en-US" altLang="ja-JP" sz="1400" dirty="0">
                <a:solidFill>
                  <a:prstClr val="black"/>
                </a:solidFill>
                <a:latin typeface="Calibri"/>
              </a:rPr>
              <a:t>H</a:t>
            </a:r>
            <a:r>
              <a:rPr lang="ja-JP" altLang="en-US" sz="1400" dirty="0">
                <a:solidFill>
                  <a:prstClr val="black"/>
                </a:solidFill>
                <a:latin typeface="Calibri"/>
              </a:rPr>
              <a:t>の</a:t>
            </a:r>
            <a:r>
              <a:rPr lang="en-US" altLang="ja-JP" sz="1400" dirty="0">
                <a:solidFill>
                  <a:prstClr val="black"/>
                </a:solidFill>
                <a:latin typeface="Calibri"/>
              </a:rPr>
              <a:t>13</a:t>
            </a:r>
            <a:r>
              <a:rPr lang="ja-JP" altLang="en-US" sz="1400" dirty="0">
                <a:solidFill>
                  <a:prstClr val="black"/>
                </a:solidFill>
                <a:latin typeface="Calibri"/>
              </a:rPr>
              <a:t>の分野に分けられ、</a:t>
            </a:r>
            <a:r>
              <a:rPr lang="ja-JP" altLang="en-US" sz="1400" u="sng" dirty="0">
                <a:solidFill>
                  <a:prstClr val="black"/>
                </a:solidFill>
                <a:latin typeface="Calibri"/>
              </a:rPr>
              <a:t>「</a:t>
            </a:r>
            <a:r>
              <a:rPr lang="en-US" altLang="ja-JP" sz="1400" u="sng" dirty="0">
                <a:solidFill>
                  <a:prstClr val="black"/>
                </a:solidFill>
                <a:latin typeface="Calibri"/>
              </a:rPr>
              <a:t>H </a:t>
            </a:r>
            <a:r>
              <a:rPr lang="ja-JP" altLang="en-US" sz="1400" u="sng" dirty="0">
                <a:solidFill>
                  <a:prstClr val="black"/>
                </a:solidFill>
                <a:latin typeface="Calibri"/>
              </a:rPr>
              <a:t>居住」の分野では約</a:t>
            </a:r>
            <a:r>
              <a:rPr lang="en-US" altLang="ja-JP" sz="1400" u="sng" dirty="0">
                <a:solidFill>
                  <a:prstClr val="black"/>
                </a:solidFill>
                <a:latin typeface="Calibri"/>
              </a:rPr>
              <a:t>200</a:t>
            </a:r>
            <a:r>
              <a:rPr lang="ja-JP" altLang="en-US" sz="1400" u="sng" dirty="0">
                <a:solidFill>
                  <a:prstClr val="black"/>
                </a:solidFill>
                <a:latin typeface="Calibri"/>
              </a:rPr>
              <a:t>の項目の統計データ</a:t>
            </a:r>
            <a:r>
              <a:rPr lang="ja-JP" altLang="en-US" sz="1400" dirty="0">
                <a:solidFill>
                  <a:prstClr val="black"/>
                </a:solidFill>
                <a:latin typeface="Calibri"/>
              </a:rPr>
              <a:t>を取得できます。</a:t>
            </a:r>
          </a:p>
          <a:p>
            <a:pPr marL="182563" indent="-182563">
              <a:spcBef>
                <a:spcPts val="600"/>
              </a:spcBef>
              <a:buFont typeface="Arial" panose="020B0604020202020204" pitchFamily="34" charset="0"/>
              <a:buChar char="•"/>
            </a:pPr>
            <a:r>
              <a:rPr lang="ja-JP" altLang="en-US" sz="1400" dirty="0">
                <a:solidFill>
                  <a:prstClr val="black"/>
                </a:solidFill>
                <a:latin typeface="Calibri"/>
              </a:rPr>
              <a:t>最新のデータは約</a:t>
            </a:r>
            <a:r>
              <a:rPr lang="en-US" altLang="ja-JP" sz="1400" dirty="0">
                <a:solidFill>
                  <a:prstClr val="black"/>
                </a:solidFill>
                <a:latin typeface="Calibri"/>
              </a:rPr>
              <a:t>1</a:t>
            </a:r>
            <a:r>
              <a:rPr lang="ja-JP" altLang="en-US" sz="1400" dirty="0">
                <a:solidFill>
                  <a:prstClr val="black"/>
                </a:solidFill>
                <a:latin typeface="Calibri"/>
              </a:rPr>
              <a:t>年前となりますが、</a:t>
            </a:r>
            <a:r>
              <a:rPr lang="ja-JP" altLang="en-US" sz="1400" u="sng" dirty="0">
                <a:solidFill>
                  <a:prstClr val="black"/>
                </a:solidFill>
                <a:latin typeface="Calibri"/>
              </a:rPr>
              <a:t>各種統計調査の主要な結果が市区町村単位でまとめてあり、さらに時系列でデータを取得できる</a:t>
            </a:r>
            <a:r>
              <a:rPr lang="ja-JP" altLang="en-US" sz="1400" dirty="0">
                <a:solidFill>
                  <a:prstClr val="black"/>
                </a:solidFill>
                <a:latin typeface="Calibri"/>
              </a:rPr>
              <a:t>ため、各自治体の分析をするには非常に便利です。</a:t>
            </a:r>
            <a:endParaRPr lang="en-US" altLang="ja-JP" sz="1400" dirty="0">
              <a:solidFill>
                <a:prstClr val="black"/>
              </a:solidFill>
              <a:latin typeface="Calibri"/>
            </a:endParaRPr>
          </a:p>
        </p:txBody>
      </p:sp>
      <p:pic>
        <p:nvPicPr>
          <p:cNvPr id="16" name="図 15"/>
          <p:cNvPicPr>
            <a:picLocks noChangeAspect="1"/>
          </p:cNvPicPr>
          <p:nvPr/>
        </p:nvPicPr>
        <p:blipFill>
          <a:blip r:embed="rId3"/>
          <a:stretch>
            <a:fillRect/>
          </a:stretch>
        </p:blipFill>
        <p:spPr>
          <a:xfrm>
            <a:off x="6681327" y="4482932"/>
            <a:ext cx="1563081" cy="2303550"/>
          </a:xfrm>
          <a:prstGeom prst="rect">
            <a:avLst/>
          </a:prstGeom>
        </p:spPr>
      </p:pic>
      <p:sp>
        <p:nvSpPr>
          <p:cNvPr id="18" name="テキスト ボックス 17">
            <a:extLst>
              <a:ext uri="{FF2B5EF4-FFF2-40B4-BE49-F238E27FC236}">
                <a16:creationId xmlns:a16="http://schemas.microsoft.com/office/drawing/2014/main" id="{09849B0E-BC24-4AC2-A394-3220B85F53A8}"/>
              </a:ext>
            </a:extLst>
          </p:cNvPr>
          <p:cNvSpPr txBox="1"/>
          <p:nvPr/>
        </p:nvSpPr>
        <p:spPr>
          <a:xfrm>
            <a:off x="251520" y="1061401"/>
            <a:ext cx="6258131" cy="338554"/>
          </a:xfrm>
          <a:prstGeom prst="rect">
            <a:avLst/>
          </a:prstGeom>
          <a:noFill/>
        </p:spPr>
        <p:txBody>
          <a:bodyPr wrap="square" rtlCol="0">
            <a:spAutoFit/>
          </a:bodyPr>
          <a:lstStyle/>
          <a:p>
            <a:r>
              <a:rPr lang="ja-JP" altLang="en-US" sz="1600" dirty="0">
                <a:latin typeface="+mj-ea"/>
                <a:ea typeface="+mj-ea"/>
              </a:rPr>
              <a:t>③統計ダッシュボード</a:t>
            </a:r>
          </a:p>
        </p:txBody>
      </p:sp>
      <p:sp>
        <p:nvSpPr>
          <p:cNvPr id="19" name="テキスト ボックス 18">
            <a:extLst>
              <a:ext uri="{FF2B5EF4-FFF2-40B4-BE49-F238E27FC236}">
                <a16:creationId xmlns:a16="http://schemas.microsoft.com/office/drawing/2014/main" id="{09849B0E-BC24-4AC2-A394-3220B85F53A8}"/>
              </a:ext>
            </a:extLst>
          </p:cNvPr>
          <p:cNvSpPr txBox="1"/>
          <p:nvPr/>
        </p:nvSpPr>
        <p:spPr>
          <a:xfrm>
            <a:off x="3413307" y="1061401"/>
            <a:ext cx="5354496" cy="307777"/>
          </a:xfrm>
          <a:prstGeom prst="rect">
            <a:avLst/>
          </a:prstGeom>
          <a:noFill/>
        </p:spPr>
        <p:txBody>
          <a:bodyPr wrap="square" rtlCol="0">
            <a:spAutoFit/>
          </a:bodyPr>
          <a:lstStyle/>
          <a:p>
            <a:pPr algn="r"/>
            <a:r>
              <a:rPr lang="en-US" altLang="ja-JP" sz="1400" dirty="0">
                <a:solidFill>
                  <a:prstClr val="black"/>
                </a:solidFill>
                <a:latin typeface="Calibri"/>
                <a:hlinkClick r:id="rId4"/>
              </a:rPr>
              <a:t>https://dashboard.e-stat.go.jp/</a:t>
            </a:r>
            <a:endParaRPr lang="ja-JP" altLang="en-US" sz="1400" dirty="0">
              <a:solidFill>
                <a:prstClr val="black"/>
              </a:solidFill>
              <a:latin typeface="Calibri"/>
            </a:endParaRPr>
          </a:p>
        </p:txBody>
      </p:sp>
      <p:sp>
        <p:nvSpPr>
          <p:cNvPr id="20" name="Rectangle 1"/>
          <p:cNvSpPr>
            <a:spLocks noChangeArrowheads="1"/>
          </p:cNvSpPr>
          <p:nvPr/>
        </p:nvSpPr>
        <p:spPr bwMode="auto">
          <a:xfrm>
            <a:off x="258084" y="1382286"/>
            <a:ext cx="4313916" cy="2616101"/>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国や民間企業等が提供している</a:t>
            </a:r>
            <a:r>
              <a:rPr lang="ja-JP" altLang="en-US" sz="1400" u="sng" dirty="0">
                <a:solidFill>
                  <a:prstClr val="black"/>
                </a:solidFill>
                <a:latin typeface="Calibri"/>
              </a:rPr>
              <a:t>主要な統計データをグラフ等に加工して一覧表示し、視覚的に分かりやすく、簡単に利用できる形で提供</a:t>
            </a:r>
            <a:r>
              <a:rPr lang="ja-JP" altLang="en-US" sz="1400" dirty="0">
                <a:solidFill>
                  <a:prstClr val="black"/>
                </a:solidFill>
                <a:latin typeface="Calibri"/>
              </a:rPr>
              <a:t>するシステムです。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よく利用される統計データは、あらかじめグラフ表示されていますので、データの経年変化（時系列）や地域による差の比較がすぐにできます。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また、収録されている約</a:t>
            </a:r>
            <a:r>
              <a:rPr lang="en-US" altLang="ja-JP" sz="1400" dirty="0">
                <a:solidFill>
                  <a:prstClr val="black"/>
                </a:solidFill>
                <a:latin typeface="Calibri"/>
              </a:rPr>
              <a:t>5,000</a:t>
            </a:r>
            <a:r>
              <a:rPr lang="ja-JP" altLang="en-US" sz="1400" dirty="0">
                <a:solidFill>
                  <a:prstClr val="black"/>
                </a:solidFill>
                <a:latin typeface="Calibri"/>
              </a:rPr>
              <a:t>のデータ系列は、分野ごとに整理されていますので、</a:t>
            </a:r>
            <a:r>
              <a:rPr lang="ja-JP" altLang="en-US" sz="1400" u="sng" dirty="0">
                <a:solidFill>
                  <a:prstClr val="black"/>
                </a:solidFill>
                <a:latin typeface="Calibri"/>
              </a:rPr>
              <a:t>統計調査名や統計調査を実施している機関が分からなくても、分野から調べたいデータの系列名を選択することにより簡単に探すことができます</a:t>
            </a:r>
            <a:r>
              <a:rPr lang="ja-JP" altLang="en-US" sz="1400" dirty="0">
                <a:solidFill>
                  <a:prstClr val="black"/>
                </a:solidFill>
                <a:latin typeface="Calibri"/>
              </a:rPr>
              <a:t>。 </a:t>
            </a:r>
            <a:endParaRPr lang="en-US" altLang="ja-JP" sz="1400" dirty="0">
              <a:solidFill>
                <a:prstClr val="black"/>
              </a:solidFill>
              <a:latin typeface="Calibri"/>
            </a:endParaRPr>
          </a:p>
        </p:txBody>
      </p:sp>
      <p:pic>
        <p:nvPicPr>
          <p:cNvPr id="21" name="図 20"/>
          <p:cNvPicPr>
            <a:picLocks noChangeAspect="1"/>
          </p:cNvPicPr>
          <p:nvPr/>
        </p:nvPicPr>
        <p:blipFill>
          <a:blip r:embed="rId5"/>
          <a:stretch>
            <a:fillRect/>
          </a:stretch>
        </p:blipFill>
        <p:spPr>
          <a:xfrm>
            <a:off x="4572000" y="1426223"/>
            <a:ext cx="4331663" cy="2435372"/>
          </a:xfrm>
          <a:prstGeom prst="rect">
            <a:avLst/>
          </a:prstGeom>
        </p:spPr>
      </p:pic>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17</a:t>
            </a:fld>
            <a:endParaRPr lang="en-US" altLang="ja-JP" dirty="0">
              <a:solidFill>
                <a:prstClr val="black"/>
              </a:solidFill>
            </a:endParaRPr>
          </a:p>
        </p:txBody>
      </p:sp>
    </p:spTree>
    <p:extLst>
      <p:ext uri="{BB962C8B-B14F-4D97-AF65-F5344CB8AC3E}">
        <p14:creationId xmlns:p14="http://schemas.microsoft.com/office/powerpoint/2010/main" val="194095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18</a:t>
            </a:fld>
            <a:endParaRPr lang="en-US" altLang="ja-JP" dirty="0">
              <a:solidFill>
                <a:prstClr val="black"/>
              </a:solidFill>
            </a:endParaRPr>
          </a:p>
        </p:txBody>
      </p:sp>
      <p:sp>
        <p:nvSpPr>
          <p:cNvPr id="10" name="テキスト ボックス 9">
            <a:extLst>
              <a:ext uri="{FF2B5EF4-FFF2-40B4-BE49-F238E27FC236}">
                <a16:creationId xmlns:a16="http://schemas.microsoft.com/office/drawing/2014/main" id="{09849B0E-BC24-4AC2-A394-3220B85F53A8}"/>
              </a:ext>
            </a:extLst>
          </p:cNvPr>
          <p:cNvSpPr txBox="1"/>
          <p:nvPr/>
        </p:nvSpPr>
        <p:spPr>
          <a:xfrm>
            <a:off x="179512" y="1052736"/>
            <a:ext cx="6258131" cy="338554"/>
          </a:xfrm>
          <a:prstGeom prst="rect">
            <a:avLst/>
          </a:prstGeom>
          <a:noFill/>
        </p:spPr>
        <p:txBody>
          <a:bodyPr wrap="square" rtlCol="0">
            <a:spAutoFit/>
          </a:bodyPr>
          <a:lstStyle/>
          <a:p>
            <a:r>
              <a:rPr lang="ja-JP" altLang="en-US" sz="1600" dirty="0">
                <a:latin typeface="+mj-ea"/>
                <a:ea typeface="+mj-ea"/>
              </a:rPr>
              <a:t>⑤調査票情報の提供による集計（特別集計）</a:t>
            </a:r>
          </a:p>
        </p:txBody>
      </p:sp>
      <p:sp>
        <p:nvSpPr>
          <p:cNvPr id="8" name="テキスト ボックス 7"/>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（４）国の住宅関連統計の利用方法</a:t>
            </a:r>
          </a:p>
        </p:txBody>
      </p:sp>
      <p:sp>
        <p:nvSpPr>
          <p:cNvPr id="6" name="テキスト ボックス 5">
            <a:extLst>
              <a:ext uri="{FF2B5EF4-FFF2-40B4-BE49-F238E27FC236}">
                <a16:creationId xmlns:a16="http://schemas.microsoft.com/office/drawing/2014/main" id="{09849B0E-BC24-4AC2-A394-3220B85F53A8}"/>
              </a:ext>
            </a:extLst>
          </p:cNvPr>
          <p:cNvSpPr txBox="1"/>
          <p:nvPr/>
        </p:nvSpPr>
        <p:spPr>
          <a:xfrm>
            <a:off x="179512" y="4274046"/>
            <a:ext cx="6258131" cy="338554"/>
          </a:xfrm>
          <a:prstGeom prst="rect">
            <a:avLst/>
          </a:prstGeom>
          <a:noFill/>
        </p:spPr>
        <p:txBody>
          <a:bodyPr wrap="square" rtlCol="0">
            <a:spAutoFit/>
          </a:bodyPr>
          <a:lstStyle/>
          <a:p>
            <a:r>
              <a:rPr lang="ja-JP" altLang="en-US" sz="1600" dirty="0">
                <a:latin typeface="+mj-ea"/>
                <a:ea typeface="+mj-ea"/>
              </a:rPr>
              <a:t>⑥オーダーメード集計</a:t>
            </a:r>
          </a:p>
        </p:txBody>
      </p:sp>
      <p:sp>
        <p:nvSpPr>
          <p:cNvPr id="11" name="Rectangle 1"/>
          <p:cNvSpPr>
            <a:spLocks noChangeArrowheads="1"/>
          </p:cNvSpPr>
          <p:nvPr/>
        </p:nvSpPr>
        <p:spPr bwMode="auto">
          <a:xfrm>
            <a:off x="258084" y="1407960"/>
            <a:ext cx="4745963" cy="2693045"/>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調査票情報の提供とは、公的機関が統計の作成等を行う場合に、調査実施者である行政機関等が必要な範囲において調査票情報を提供するものです（統計法第</a:t>
            </a:r>
            <a:r>
              <a:rPr lang="en-US" altLang="ja-JP" sz="1400" dirty="0">
                <a:solidFill>
                  <a:prstClr val="black"/>
                </a:solidFill>
                <a:latin typeface="Calibri"/>
              </a:rPr>
              <a:t>33</a:t>
            </a:r>
            <a:r>
              <a:rPr lang="ja-JP" altLang="en-US" sz="1400" dirty="0">
                <a:solidFill>
                  <a:prstClr val="black"/>
                </a:solidFill>
                <a:latin typeface="Calibri"/>
              </a:rPr>
              <a:t>条）。</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調査票情報の提供を受けることで、</a:t>
            </a:r>
            <a:r>
              <a:rPr lang="ja-JP" altLang="en-US" sz="1400" u="sng" dirty="0">
                <a:solidFill>
                  <a:prstClr val="black"/>
                </a:solidFill>
                <a:latin typeface="Calibri"/>
              </a:rPr>
              <a:t>公開されている集計方法とは異なる分析</a:t>
            </a:r>
            <a:r>
              <a:rPr lang="ja-JP" altLang="en-US" sz="1400" dirty="0">
                <a:solidFill>
                  <a:prstClr val="black"/>
                </a:solidFill>
                <a:latin typeface="Calibri"/>
              </a:rPr>
              <a:t>や、都道府県・市町村などの単位でしか公開されていない統計情報について、</a:t>
            </a:r>
            <a:r>
              <a:rPr lang="ja-JP" altLang="en-US" sz="1400" u="sng" dirty="0">
                <a:solidFill>
                  <a:prstClr val="black"/>
                </a:solidFill>
                <a:latin typeface="Calibri"/>
              </a:rPr>
              <a:t>小地域ごとの集計などより細かい分析</a:t>
            </a:r>
            <a:r>
              <a:rPr lang="ja-JP" altLang="en-US" sz="1400" dirty="0">
                <a:solidFill>
                  <a:prstClr val="black"/>
                </a:solidFill>
                <a:latin typeface="Calibri"/>
              </a:rPr>
              <a:t>を行うことができます。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u="sng" dirty="0">
                <a:solidFill>
                  <a:prstClr val="black"/>
                </a:solidFill>
                <a:latin typeface="Calibri"/>
              </a:rPr>
              <a:t>原則無料</a:t>
            </a:r>
            <a:r>
              <a:rPr lang="ja-JP" altLang="en-US" sz="1400" dirty="0">
                <a:solidFill>
                  <a:prstClr val="black"/>
                </a:solidFill>
                <a:latin typeface="Calibri"/>
              </a:rPr>
              <a:t>ですが、</a:t>
            </a:r>
            <a:r>
              <a:rPr lang="en-US" altLang="ja-JP" sz="1400" dirty="0">
                <a:solidFill>
                  <a:prstClr val="black"/>
                </a:solidFill>
                <a:latin typeface="Calibri"/>
              </a:rPr>
              <a:t>CD-R</a:t>
            </a:r>
            <a:r>
              <a:rPr lang="ja-JP" altLang="en-US" sz="1400" dirty="0" err="1">
                <a:solidFill>
                  <a:prstClr val="black"/>
                </a:solidFill>
                <a:latin typeface="Calibri"/>
              </a:rPr>
              <a:t>や郵</a:t>
            </a:r>
            <a:r>
              <a:rPr lang="ja-JP" altLang="en-US" sz="1400" dirty="0">
                <a:solidFill>
                  <a:prstClr val="black"/>
                </a:solidFill>
                <a:latin typeface="Calibri"/>
              </a:rPr>
              <a:t>送料等の実費負担が必要となる場合があります。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右図は、住宅・土地統計調査の調査票情報を用いて、独自の集計・分析を行った例です（①と</a:t>
            </a:r>
            <a:r>
              <a:rPr lang="en-US" altLang="ja-JP" sz="1400" dirty="0">
                <a:solidFill>
                  <a:prstClr val="black"/>
                </a:solidFill>
                <a:latin typeface="Calibri"/>
              </a:rPr>
              <a:t>②</a:t>
            </a:r>
            <a:r>
              <a:rPr lang="ja-JP" altLang="en-US" sz="1400" dirty="0">
                <a:solidFill>
                  <a:prstClr val="black"/>
                </a:solidFill>
                <a:latin typeface="Calibri"/>
              </a:rPr>
              <a:t>）。</a:t>
            </a:r>
          </a:p>
        </p:txBody>
      </p:sp>
      <p:pic>
        <p:nvPicPr>
          <p:cNvPr id="13" name="図 12"/>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22649"/>
            <a:ext cx="3770320" cy="2457957"/>
          </a:xfrm>
          <a:prstGeom prst="rect">
            <a:avLst/>
          </a:prstGeom>
          <a:noFill/>
          <a:ln>
            <a:noFill/>
          </a:ln>
        </p:spPr>
      </p:pic>
      <p:sp>
        <p:nvSpPr>
          <p:cNvPr id="15" name="Rectangle 1"/>
          <p:cNvSpPr>
            <a:spLocks noChangeArrowheads="1"/>
          </p:cNvSpPr>
          <p:nvPr/>
        </p:nvSpPr>
        <p:spPr bwMode="auto">
          <a:xfrm>
            <a:off x="251521" y="4595557"/>
            <a:ext cx="5328591" cy="2185214"/>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u="sng" dirty="0">
                <a:solidFill>
                  <a:prstClr val="black"/>
                </a:solidFill>
                <a:latin typeface="Calibri"/>
              </a:rPr>
              <a:t>独立行政法人統計センター</a:t>
            </a:r>
            <a:r>
              <a:rPr lang="ja-JP" altLang="en-US" sz="1400" dirty="0">
                <a:solidFill>
                  <a:prstClr val="black"/>
                </a:solidFill>
                <a:latin typeface="Calibri"/>
              </a:rPr>
              <a:t>が、一般からの</a:t>
            </a:r>
            <a:r>
              <a:rPr lang="ja-JP" altLang="en-US" sz="1400" u="sng" dirty="0">
                <a:solidFill>
                  <a:prstClr val="black"/>
                </a:solidFill>
                <a:latin typeface="Calibri"/>
              </a:rPr>
              <a:t>委託に応じ</a:t>
            </a:r>
            <a:r>
              <a:rPr lang="ja-JP" altLang="en-US" sz="1400" dirty="0">
                <a:solidFill>
                  <a:prstClr val="black"/>
                </a:solidFill>
                <a:latin typeface="Calibri"/>
              </a:rPr>
              <a:t>、行政機関等が行った統計調査の調査票情報を利用して、 </a:t>
            </a:r>
            <a:r>
              <a:rPr lang="ja-JP" altLang="en-US" sz="1400" u="sng" dirty="0">
                <a:solidFill>
                  <a:prstClr val="black"/>
                </a:solidFill>
                <a:latin typeface="Calibri"/>
              </a:rPr>
              <a:t>「政府統計の総合窓口（</a:t>
            </a:r>
            <a:r>
              <a:rPr lang="en-US" altLang="ja-JP" sz="1400" u="sng" dirty="0">
                <a:solidFill>
                  <a:prstClr val="black"/>
                </a:solidFill>
                <a:latin typeface="Calibri"/>
              </a:rPr>
              <a:t>e-Stat</a:t>
            </a:r>
            <a:r>
              <a:rPr lang="ja-JP" altLang="en-US" sz="1400" u="sng" dirty="0">
                <a:solidFill>
                  <a:prstClr val="black"/>
                </a:solidFill>
                <a:latin typeface="Calibri"/>
              </a:rPr>
              <a:t>）」に掲載されていない統計を作成</a:t>
            </a:r>
            <a:r>
              <a:rPr lang="ja-JP" altLang="en-US" sz="1400" dirty="0">
                <a:solidFill>
                  <a:prstClr val="black"/>
                </a:solidFill>
                <a:latin typeface="Calibri"/>
              </a:rPr>
              <a:t>することをいいます。</a:t>
            </a:r>
          </a:p>
          <a:p>
            <a:pPr marL="182563" indent="-182563">
              <a:spcBef>
                <a:spcPts val="600"/>
              </a:spcBef>
              <a:buFont typeface="Arial" panose="020B0604020202020204" pitchFamily="34" charset="0"/>
              <a:buChar char="•"/>
            </a:pPr>
            <a:r>
              <a:rPr lang="ja-JP" altLang="en-US" sz="1400" dirty="0">
                <a:solidFill>
                  <a:prstClr val="black"/>
                </a:solidFill>
                <a:latin typeface="Calibri"/>
              </a:rPr>
              <a:t>申出者が既存の統計調査の集計項目の分類一覧から項目を選択し、それらを組み合わせて作成する統計表の様式（統計表作成仕様書）に基づき、統計表を集計・作成し、提供します。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u="sng" dirty="0">
                <a:solidFill>
                  <a:prstClr val="black"/>
                </a:solidFill>
                <a:latin typeface="Calibri"/>
              </a:rPr>
              <a:t>申出からデータ提供まで約１か月</a:t>
            </a:r>
            <a:r>
              <a:rPr lang="ja-JP" altLang="en-US" sz="1400" dirty="0">
                <a:solidFill>
                  <a:prstClr val="black"/>
                </a:solidFill>
                <a:latin typeface="Calibri"/>
              </a:rPr>
              <a:t>要します。また、</a:t>
            </a:r>
            <a:r>
              <a:rPr lang="ja-JP" altLang="en-US" sz="1400" u="sng" dirty="0">
                <a:solidFill>
                  <a:prstClr val="black"/>
                </a:solidFill>
                <a:latin typeface="Calibri"/>
              </a:rPr>
              <a:t>一定の手数料（作業</a:t>
            </a:r>
            <a:r>
              <a:rPr lang="en-US" altLang="ja-JP" sz="1400" u="sng" dirty="0">
                <a:solidFill>
                  <a:prstClr val="black"/>
                </a:solidFill>
                <a:latin typeface="Calibri"/>
              </a:rPr>
              <a:t>1</a:t>
            </a:r>
            <a:r>
              <a:rPr lang="ja-JP" altLang="en-US" sz="1400" u="sng" dirty="0">
                <a:solidFill>
                  <a:prstClr val="black"/>
                </a:solidFill>
                <a:latin typeface="Calibri"/>
              </a:rPr>
              <a:t>時間当たり</a:t>
            </a:r>
            <a:r>
              <a:rPr lang="en-US" altLang="ja-JP" sz="1400" u="sng" dirty="0">
                <a:solidFill>
                  <a:prstClr val="black"/>
                </a:solidFill>
                <a:latin typeface="Calibri"/>
              </a:rPr>
              <a:t>4,400</a:t>
            </a:r>
            <a:r>
              <a:rPr lang="ja-JP" altLang="en-US" sz="1400" u="sng" dirty="0">
                <a:solidFill>
                  <a:prstClr val="black"/>
                </a:solidFill>
                <a:latin typeface="Calibri"/>
              </a:rPr>
              <a:t>円、</a:t>
            </a:r>
            <a:r>
              <a:rPr lang="en-US" altLang="ja-JP" sz="1400" u="sng" dirty="0">
                <a:solidFill>
                  <a:prstClr val="black"/>
                </a:solidFill>
                <a:latin typeface="Calibri"/>
              </a:rPr>
              <a:t>CD-R</a:t>
            </a:r>
            <a:r>
              <a:rPr lang="ja-JP" altLang="en-US" sz="1400" u="sng" dirty="0">
                <a:solidFill>
                  <a:prstClr val="black"/>
                </a:solidFill>
                <a:latin typeface="Calibri"/>
              </a:rPr>
              <a:t>・郵送料等の実費負担）</a:t>
            </a:r>
            <a:r>
              <a:rPr lang="ja-JP" altLang="en-US" sz="1400" dirty="0">
                <a:solidFill>
                  <a:prstClr val="black"/>
                </a:solidFill>
                <a:latin typeface="Calibri"/>
              </a:rPr>
              <a:t>がかかります。</a:t>
            </a:r>
          </a:p>
        </p:txBody>
      </p:sp>
      <p:sp>
        <p:nvSpPr>
          <p:cNvPr id="16" name="テキスト ボックス 15">
            <a:extLst>
              <a:ext uri="{FF2B5EF4-FFF2-40B4-BE49-F238E27FC236}">
                <a16:creationId xmlns:a16="http://schemas.microsoft.com/office/drawing/2014/main" id="{09849B0E-BC24-4AC2-A394-3220B85F53A8}"/>
              </a:ext>
            </a:extLst>
          </p:cNvPr>
          <p:cNvSpPr txBox="1"/>
          <p:nvPr/>
        </p:nvSpPr>
        <p:spPr>
          <a:xfrm>
            <a:off x="5148064" y="3861048"/>
            <a:ext cx="3770320" cy="276999"/>
          </a:xfrm>
          <a:prstGeom prst="rect">
            <a:avLst/>
          </a:prstGeom>
          <a:noFill/>
        </p:spPr>
        <p:txBody>
          <a:bodyPr wrap="square" rtlCol="0">
            <a:spAutoFit/>
          </a:bodyPr>
          <a:lstStyle/>
          <a:p>
            <a:pPr algn="ctr"/>
            <a:r>
              <a:rPr lang="ja-JP" altLang="en-US" sz="1200" dirty="0">
                <a:latin typeface="+mn-ea"/>
              </a:rPr>
              <a:t>住生活基本計画の成果指標の例（東京都足立区）</a:t>
            </a:r>
          </a:p>
        </p:txBody>
      </p:sp>
      <p:sp>
        <p:nvSpPr>
          <p:cNvPr id="17" name="Rectangle 1"/>
          <p:cNvSpPr>
            <a:spLocks noChangeArrowheads="1"/>
          </p:cNvSpPr>
          <p:nvPr/>
        </p:nvSpPr>
        <p:spPr bwMode="auto">
          <a:xfrm>
            <a:off x="3748245" y="1068125"/>
            <a:ext cx="5400600" cy="307777"/>
          </a:xfrm>
          <a:prstGeom prst="rect">
            <a:avLst/>
          </a:prstGeom>
          <a:ln>
            <a:noFill/>
          </a:ln>
        </p:spPr>
        <p:txBody>
          <a:bodyPr wrap="square">
            <a:spAutoFit/>
          </a:bodyPr>
          <a:lstStyle/>
          <a:p>
            <a:pPr algn="r">
              <a:spcBef>
                <a:spcPts val="600"/>
              </a:spcBef>
            </a:pPr>
            <a:r>
              <a:rPr lang="en-US" altLang="ja-JP" sz="1400" dirty="0">
                <a:solidFill>
                  <a:prstClr val="black"/>
                </a:solidFill>
                <a:latin typeface="Calibri"/>
                <a:hlinkClick r:id="rId3"/>
              </a:rPr>
              <a:t>http://www.soumu.go.jp/toukei_toukatsu/index/seido/2jiriyou.htm</a:t>
            </a:r>
            <a:endParaRPr lang="ja-JP" altLang="en-US" sz="1400" dirty="0">
              <a:solidFill>
                <a:prstClr val="black"/>
              </a:solidFill>
              <a:latin typeface="Calibri"/>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567" y="4210821"/>
            <a:ext cx="3024336" cy="2643391"/>
          </a:xfrm>
          <a:prstGeom prst="rect">
            <a:avLst/>
          </a:prstGeom>
        </p:spPr>
      </p:pic>
      <p:sp>
        <p:nvSpPr>
          <p:cNvPr id="14" name="Rectangle 1"/>
          <p:cNvSpPr>
            <a:spLocks noChangeArrowheads="1"/>
          </p:cNvSpPr>
          <p:nvPr/>
        </p:nvSpPr>
        <p:spPr bwMode="auto">
          <a:xfrm>
            <a:off x="107504" y="4289435"/>
            <a:ext cx="5400600" cy="307777"/>
          </a:xfrm>
          <a:prstGeom prst="rect">
            <a:avLst/>
          </a:prstGeom>
          <a:ln>
            <a:noFill/>
          </a:ln>
        </p:spPr>
        <p:txBody>
          <a:bodyPr wrap="square">
            <a:spAutoFit/>
          </a:bodyPr>
          <a:lstStyle/>
          <a:p>
            <a:pPr algn="r">
              <a:spcBef>
                <a:spcPts val="600"/>
              </a:spcBef>
            </a:pPr>
            <a:r>
              <a:rPr lang="en-US" altLang="ja-JP" sz="1400" dirty="0">
                <a:solidFill>
                  <a:prstClr val="black"/>
                </a:solidFill>
                <a:latin typeface="Calibri"/>
                <a:hlinkClick r:id="rId5"/>
              </a:rPr>
              <a:t>https://www.nstac.go.jp/services/order.html</a:t>
            </a:r>
            <a:endParaRPr lang="en-US" altLang="ja-JP" sz="1400" dirty="0">
              <a:solidFill>
                <a:prstClr val="black"/>
              </a:solidFill>
              <a:latin typeface="Calibri"/>
            </a:endParaRPr>
          </a:p>
        </p:txBody>
      </p:sp>
      <p:sp>
        <p:nvSpPr>
          <p:cNvPr id="3" name="正方形/長方形 2"/>
          <p:cNvSpPr/>
          <p:nvPr/>
        </p:nvSpPr>
        <p:spPr>
          <a:xfrm>
            <a:off x="5148064" y="1628800"/>
            <a:ext cx="1080120" cy="22518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946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739" t="11150" r="2409" b="4851"/>
          <a:stretch/>
        </p:blipFill>
        <p:spPr>
          <a:xfrm>
            <a:off x="1835696" y="2420821"/>
            <a:ext cx="5362584" cy="3698332"/>
          </a:xfrm>
          <a:prstGeom prst="rect">
            <a:avLst/>
          </a:prstGeom>
        </p:spPr>
      </p:pic>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19</a:t>
            </a:fld>
            <a:endParaRPr lang="en-US" altLang="ja-JP" dirty="0">
              <a:solidFill>
                <a:prstClr val="black"/>
              </a:solidFill>
            </a:endParaRPr>
          </a:p>
        </p:txBody>
      </p:sp>
      <p:sp>
        <p:nvSpPr>
          <p:cNvPr id="2" name="正方形/長方形 1"/>
          <p:cNvSpPr/>
          <p:nvPr/>
        </p:nvSpPr>
        <p:spPr>
          <a:xfrm>
            <a:off x="3563888" y="5215753"/>
            <a:ext cx="1440160" cy="68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9849B0E-BC24-4AC2-A394-3220B85F53A8}"/>
              </a:ext>
            </a:extLst>
          </p:cNvPr>
          <p:cNvSpPr txBox="1"/>
          <p:nvPr/>
        </p:nvSpPr>
        <p:spPr>
          <a:xfrm>
            <a:off x="258085" y="1468897"/>
            <a:ext cx="6258131" cy="338554"/>
          </a:xfrm>
          <a:prstGeom prst="rect">
            <a:avLst/>
          </a:prstGeom>
          <a:noFill/>
        </p:spPr>
        <p:txBody>
          <a:bodyPr wrap="square" rtlCol="0">
            <a:spAutoFit/>
          </a:bodyPr>
          <a:lstStyle/>
          <a:p>
            <a:r>
              <a:rPr lang="ja-JP" altLang="en-US" sz="1600" dirty="0">
                <a:latin typeface="+mj-ea"/>
                <a:ea typeface="+mj-ea"/>
              </a:rPr>
              <a:t>①政府統計の総合窓口（</a:t>
            </a:r>
            <a:r>
              <a:rPr lang="en-US" altLang="ja-JP" sz="1600" dirty="0">
                <a:latin typeface="+mj-ea"/>
                <a:ea typeface="+mj-ea"/>
              </a:rPr>
              <a:t>e-Stat</a:t>
            </a:r>
            <a:r>
              <a:rPr lang="ja-JP" altLang="en-US" sz="1600" dirty="0">
                <a:latin typeface="+mj-ea"/>
                <a:ea typeface="+mj-ea"/>
              </a:rPr>
              <a:t>）の住宅・土地統計調査のページへ移動</a:t>
            </a:r>
          </a:p>
        </p:txBody>
      </p:sp>
      <p:sp>
        <p:nvSpPr>
          <p:cNvPr id="15" name="Rectangle 1"/>
          <p:cNvSpPr>
            <a:spLocks noChangeArrowheads="1"/>
          </p:cNvSpPr>
          <p:nvPr/>
        </p:nvSpPr>
        <p:spPr bwMode="auto">
          <a:xfrm>
            <a:off x="539552" y="1867100"/>
            <a:ext cx="8064896" cy="523220"/>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en-US" altLang="ja-JP" sz="1400" dirty="0">
                <a:solidFill>
                  <a:prstClr val="black"/>
                </a:solidFill>
                <a:latin typeface="Calibri"/>
              </a:rPr>
              <a:t>e-Stat</a:t>
            </a:r>
            <a:r>
              <a:rPr lang="ja-JP" altLang="en-US" sz="1400" dirty="0">
                <a:solidFill>
                  <a:prstClr val="black"/>
                </a:solidFill>
                <a:latin typeface="Calibri"/>
              </a:rPr>
              <a:t>のトップページへ移動＞「分野から探す」をクリック＞「住宅・土地・建設」の「主な調査」から「住宅・土地統計調査」をクリック</a:t>
            </a:r>
          </a:p>
        </p:txBody>
      </p:sp>
      <p:sp>
        <p:nvSpPr>
          <p:cNvPr id="16" name="Rectangle 1"/>
          <p:cNvSpPr>
            <a:spLocks noChangeArrowheads="1"/>
          </p:cNvSpPr>
          <p:nvPr/>
        </p:nvSpPr>
        <p:spPr bwMode="auto">
          <a:xfrm>
            <a:off x="539552" y="6218148"/>
            <a:ext cx="8064896" cy="523220"/>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住宅・土地統計調査に具体的にどのようなデータが含まれているかについては、同調査の「用語の解説」を参考にしてください</a:t>
            </a:r>
          </a:p>
        </p:txBody>
      </p:sp>
      <p:sp>
        <p:nvSpPr>
          <p:cNvPr id="10" name="Rectangle 1"/>
          <p:cNvSpPr>
            <a:spLocks noChangeArrowheads="1"/>
          </p:cNvSpPr>
          <p:nvPr/>
        </p:nvSpPr>
        <p:spPr bwMode="auto">
          <a:xfrm>
            <a:off x="179512" y="1052736"/>
            <a:ext cx="8784976" cy="338554"/>
          </a:xfrm>
          <a:prstGeom prst="rect">
            <a:avLst/>
          </a:prstGeom>
          <a:noFill/>
          <a:ln w="19050">
            <a:solidFill>
              <a:srgbClr val="4A7EBB"/>
            </a:solidFill>
            <a:miter lim="800000"/>
            <a:headEnd/>
            <a:tailEnd/>
          </a:ln>
          <a:effectLst/>
        </p:spPr>
        <p:txBody>
          <a:bodyPr vert="horz" wrap="square" lIns="91440" tIns="45720" rIns="91440" bIns="45720" numCol="1" anchor="t" anchorCtr="0" compatLnSpc="1">
            <a:prstTxWarp prst="textNoShape">
              <a:avLst/>
            </a:prstTxWarp>
            <a:spAutoFit/>
          </a:bodyPr>
          <a:lstStyle/>
          <a:p>
            <a:pPr marL="144000" indent="-144000">
              <a:spcBef>
                <a:spcPts val="600"/>
              </a:spcBef>
            </a:pPr>
            <a:r>
              <a:rPr lang="ja-JP" altLang="en-US" sz="1600" dirty="0">
                <a:latin typeface="+mn-ea"/>
                <a:cs typeface="Times New Roman" pitchFamily="18" charset="0"/>
              </a:rPr>
              <a:t>○　北海道余市町を例に、空き家数の推移を把握する手順を紹介します。</a:t>
            </a:r>
          </a:p>
        </p:txBody>
      </p:sp>
      <p:sp>
        <p:nvSpPr>
          <p:cNvPr id="12" name="テキスト ボックス 11"/>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（５）政府統計の総合窓口（</a:t>
            </a:r>
            <a:r>
              <a:rPr lang="en-US" altLang="ja-JP" dirty="0">
                <a:solidFill>
                  <a:schemeClr val="bg1"/>
                </a:solidFill>
              </a:rPr>
              <a:t>e-Stat</a:t>
            </a:r>
            <a:r>
              <a:rPr lang="ja-JP" altLang="en-US" dirty="0">
                <a:solidFill>
                  <a:schemeClr val="bg1"/>
                </a:solidFill>
              </a:rPr>
              <a:t>）を利用した統計データの取得・把握の例</a:t>
            </a:r>
          </a:p>
        </p:txBody>
      </p:sp>
    </p:spTree>
    <p:extLst>
      <p:ext uri="{BB962C8B-B14F-4D97-AF65-F5344CB8AC3E}">
        <p14:creationId xmlns:p14="http://schemas.microsoft.com/office/powerpoint/2010/main" val="347885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66064" y="634135"/>
            <a:ext cx="8811869" cy="5702501"/>
          </a:xfrm>
          <a:prstGeom prst="rect">
            <a:avLst/>
          </a:prstGeom>
          <a:noFill/>
          <a:ln w="9525">
            <a:solidFill>
              <a:srgbClr val="4A7EBB"/>
            </a:solidFill>
            <a:miter lim="800000"/>
            <a:headEnd/>
            <a:tailEnd/>
          </a:ln>
          <a:effectLst/>
        </p:spPr>
        <p:txBody>
          <a:bodyPr vert="horz" wrap="square" lIns="91440" tIns="45720" rIns="91440" bIns="45720" numCol="1" anchor="ctr" anchorCtr="0" compatLnSpc="1">
            <a:prstTxWarp prst="textNoShape">
              <a:avLst/>
            </a:prstTxWarp>
            <a:noAutofit/>
          </a:bodyPr>
          <a:lstStyle/>
          <a:p>
            <a:pPr lvl="0" fontAlgn="base">
              <a:lnSpc>
                <a:spcPts val="1800"/>
              </a:lnSpc>
              <a:spcBef>
                <a:spcPct val="0"/>
              </a:spcBef>
              <a:spcAft>
                <a:spcPts val="900"/>
              </a:spcAft>
            </a:pPr>
            <a:r>
              <a:rPr lang="ja-JP" altLang="en-US" sz="1600" dirty="0">
                <a:solidFill>
                  <a:srgbClr val="000000"/>
                </a:solidFill>
                <a:latin typeface="+mn-ea"/>
                <a:cs typeface="ＭＳ 明朝" pitchFamily="17" charset="-128"/>
              </a:rPr>
              <a:t>１．本マニュアルの目的</a:t>
            </a:r>
            <a:endParaRPr lang="en-US" altLang="ja-JP" sz="1600" dirty="0">
              <a:solidFill>
                <a:srgbClr val="000000"/>
              </a:solidFill>
              <a:latin typeface="+mn-ea"/>
              <a:cs typeface="ＭＳ 明朝" pitchFamily="17" charset="-128"/>
            </a:endParaRPr>
          </a:p>
          <a:p>
            <a:pPr lvl="0" fontAlgn="base">
              <a:lnSpc>
                <a:spcPts val="1800"/>
              </a:lnSpc>
              <a:spcBef>
                <a:spcPct val="0"/>
              </a:spcBef>
              <a:spcAft>
                <a:spcPts val="900"/>
              </a:spcAft>
            </a:pPr>
            <a:r>
              <a:rPr lang="ja-JP" altLang="en-US" sz="1600" dirty="0">
                <a:solidFill>
                  <a:srgbClr val="000000"/>
                </a:solidFill>
                <a:latin typeface="+mn-ea"/>
                <a:cs typeface="ＭＳ 明朝" pitchFamily="17" charset="-128"/>
              </a:rPr>
              <a:t>２．市町村住生活基本計画に使用されている統計データ</a:t>
            </a:r>
            <a:endParaRPr lang="en-US" altLang="ja-JP" sz="1600" dirty="0">
              <a:solidFill>
                <a:srgbClr val="000000"/>
              </a:solidFill>
              <a:latin typeface="+mn-ea"/>
              <a:cs typeface="ＭＳ 明朝" pitchFamily="17" charset="-128"/>
            </a:endParaRPr>
          </a:p>
          <a:p>
            <a:pPr indent="177800" eaLnBrk="0" fontAlgn="base" hangingPunct="0">
              <a:lnSpc>
                <a:spcPts val="1800"/>
              </a:lnSpc>
              <a:spcBef>
                <a:spcPct val="0"/>
              </a:spcBef>
              <a:spcAft>
                <a:spcPts val="900"/>
              </a:spcAft>
            </a:pPr>
            <a:r>
              <a:rPr lang="ja-JP" altLang="en-US" sz="1600" dirty="0">
                <a:solidFill>
                  <a:srgbClr val="000000"/>
                </a:solidFill>
                <a:latin typeface="ＭＳ Ｐ明朝" pitchFamily="18" charset="-128"/>
                <a:ea typeface="ＭＳ Ｐ明朝" pitchFamily="18" charset="-128"/>
                <a:cs typeface="ＭＳ 明朝" pitchFamily="17" charset="-128"/>
              </a:rPr>
              <a:t>（１）市町村住生活基本計画に使用されている主な統計データ　</a:t>
            </a:r>
          </a:p>
          <a:p>
            <a:pPr indent="177800" eaLnBrk="0" fontAlgn="base" hangingPunct="0">
              <a:lnSpc>
                <a:spcPts val="1800"/>
              </a:lnSpc>
              <a:spcBef>
                <a:spcPct val="0"/>
              </a:spcBef>
              <a:spcAft>
                <a:spcPts val="900"/>
              </a:spcAft>
            </a:pPr>
            <a:r>
              <a:rPr lang="ja-JP" altLang="en-US" sz="1600" dirty="0">
                <a:solidFill>
                  <a:srgbClr val="000000"/>
                </a:solidFill>
                <a:latin typeface="ＭＳ Ｐ明朝" pitchFamily="18" charset="-128"/>
                <a:ea typeface="ＭＳ Ｐ明朝" pitchFamily="18" charset="-128"/>
                <a:cs typeface="ＭＳ 明朝" pitchFamily="17" charset="-128"/>
              </a:rPr>
              <a:t>（２）市町村住生活基本計画に使用された住宅分野以外の統計データの例</a:t>
            </a:r>
          </a:p>
          <a:p>
            <a:pPr indent="177800" eaLnBrk="0" fontAlgn="base" hangingPunct="0">
              <a:lnSpc>
                <a:spcPts val="1800"/>
              </a:lnSpc>
              <a:spcBef>
                <a:spcPct val="0"/>
              </a:spcBef>
              <a:spcAft>
                <a:spcPts val="900"/>
              </a:spcAft>
            </a:pPr>
            <a:r>
              <a:rPr lang="ja-JP" altLang="en-US" sz="1600" dirty="0">
                <a:solidFill>
                  <a:srgbClr val="000000"/>
                </a:solidFill>
                <a:latin typeface="ＭＳ Ｐ明朝" pitchFamily="18" charset="-128"/>
                <a:ea typeface="ＭＳ Ｐ明朝" pitchFamily="18" charset="-128"/>
                <a:cs typeface="ＭＳ 明朝" pitchFamily="17" charset="-128"/>
              </a:rPr>
              <a:t>（３）市町村住生活基本計画における統計データの使用例</a:t>
            </a:r>
          </a:p>
          <a:p>
            <a:pPr lvl="0" eaLnBrk="0" fontAlgn="base" hangingPunct="0">
              <a:lnSpc>
                <a:spcPts val="1800"/>
              </a:lnSpc>
              <a:spcBef>
                <a:spcPct val="0"/>
              </a:spcBef>
              <a:spcAft>
                <a:spcPts val="900"/>
              </a:spcAft>
            </a:pPr>
            <a:r>
              <a:rPr lang="ja-JP" altLang="en-US" sz="1600" dirty="0">
                <a:solidFill>
                  <a:srgbClr val="000000"/>
                </a:solidFill>
                <a:latin typeface="+mn-ea"/>
                <a:cs typeface="ＭＳ 明朝" pitchFamily="17" charset="-128"/>
              </a:rPr>
              <a:t>３．統計データの取得・把握</a:t>
            </a:r>
            <a:endParaRPr lang="en-US" altLang="ja-JP" sz="1600" dirty="0">
              <a:latin typeface="+mn-ea"/>
              <a:cs typeface="ＭＳ 明朝" pitchFamily="17" charset="-128"/>
            </a:endParaRPr>
          </a:p>
          <a:p>
            <a:pPr indent="177800" eaLnBrk="0" fontAlgn="base" hangingPunct="0">
              <a:lnSpc>
                <a:spcPts val="1800"/>
              </a:lnSpc>
              <a:spcBef>
                <a:spcPct val="0"/>
              </a:spcBef>
              <a:spcAft>
                <a:spcPts val="900"/>
              </a:spcAft>
            </a:pPr>
            <a:r>
              <a:rPr lang="ja-JP" altLang="en-US" sz="1600" dirty="0">
                <a:solidFill>
                  <a:srgbClr val="000000"/>
                </a:solidFill>
                <a:latin typeface="ＭＳ Ｐ明朝" pitchFamily="18" charset="-128"/>
                <a:ea typeface="ＭＳ Ｐ明朝" pitchFamily="18" charset="-128"/>
                <a:cs typeface="ＭＳ 明朝" pitchFamily="17" charset="-128"/>
              </a:rPr>
              <a:t>（１）上位・関連計画で使用されている統計データの利用</a:t>
            </a:r>
          </a:p>
          <a:p>
            <a:pPr indent="177800" eaLnBrk="0" fontAlgn="base" hangingPunct="0">
              <a:lnSpc>
                <a:spcPts val="1800"/>
              </a:lnSpc>
              <a:spcBef>
                <a:spcPct val="0"/>
              </a:spcBef>
              <a:spcAft>
                <a:spcPts val="900"/>
              </a:spcAft>
            </a:pPr>
            <a:r>
              <a:rPr lang="ja-JP" altLang="en-US" sz="1600" dirty="0">
                <a:solidFill>
                  <a:srgbClr val="000000"/>
                </a:solidFill>
                <a:latin typeface="ＭＳ Ｐ明朝" pitchFamily="18" charset="-128"/>
                <a:ea typeface="ＭＳ Ｐ明朝" pitchFamily="18" charset="-128"/>
                <a:cs typeface="ＭＳ 明朝" pitchFamily="17" charset="-128"/>
              </a:rPr>
              <a:t>（２）国の統計を利用した統計データの把握</a:t>
            </a:r>
          </a:p>
          <a:p>
            <a:pPr indent="177800" eaLnBrk="0" fontAlgn="base" hangingPunct="0">
              <a:lnSpc>
                <a:spcPts val="1800"/>
              </a:lnSpc>
              <a:spcBef>
                <a:spcPct val="0"/>
              </a:spcBef>
              <a:spcAft>
                <a:spcPts val="900"/>
              </a:spcAft>
            </a:pPr>
            <a:r>
              <a:rPr lang="ja-JP" altLang="en-US" sz="1600" dirty="0">
                <a:solidFill>
                  <a:srgbClr val="000000"/>
                </a:solidFill>
                <a:latin typeface="ＭＳ Ｐ明朝" pitchFamily="18" charset="-128"/>
                <a:ea typeface="ＭＳ Ｐ明朝" pitchFamily="18" charset="-128"/>
                <a:cs typeface="ＭＳ 明朝" pitchFamily="17" charset="-128"/>
              </a:rPr>
              <a:t>（３）国の統計を利用した住宅確保要配慮者に関する統計データの把握</a:t>
            </a:r>
          </a:p>
          <a:p>
            <a:pPr indent="177800" eaLnBrk="0" fontAlgn="base" hangingPunct="0">
              <a:lnSpc>
                <a:spcPts val="1800"/>
              </a:lnSpc>
              <a:spcBef>
                <a:spcPct val="0"/>
              </a:spcBef>
              <a:spcAft>
                <a:spcPts val="900"/>
              </a:spcAft>
            </a:pPr>
            <a:r>
              <a:rPr lang="ja-JP" altLang="en-US" sz="1600" dirty="0">
                <a:solidFill>
                  <a:srgbClr val="000000"/>
                </a:solidFill>
                <a:latin typeface="ＭＳ Ｐ明朝" pitchFamily="18" charset="-128"/>
                <a:ea typeface="ＭＳ Ｐ明朝" pitchFamily="18" charset="-128"/>
                <a:cs typeface="ＭＳ 明朝" pitchFamily="17" charset="-128"/>
              </a:rPr>
              <a:t>（４）国の住宅関連統計の利用方法</a:t>
            </a:r>
            <a:endParaRPr lang="en-US" altLang="ja-JP" sz="1600" dirty="0">
              <a:solidFill>
                <a:srgbClr val="000000"/>
              </a:solidFill>
              <a:latin typeface="ＭＳ Ｐ明朝" pitchFamily="18" charset="-128"/>
              <a:ea typeface="ＭＳ Ｐ明朝" pitchFamily="18" charset="-128"/>
              <a:cs typeface="ＭＳ 明朝" pitchFamily="17" charset="-128"/>
            </a:endParaRPr>
          </a:p>
          <a:p>
            <a:pPr indent="177800" eaLnBrk="0" fontAlgn="base" hangingPunct="0">
              <a:lnSpc>
                <a:spcPts val="1800"/>
              </a:lnSpc>
              <a:spcBef>
                <a:spcPct val="0"/>
              </a:spcBef>
              <a:spcAft>
                <a:spcPts val="900"/>
              </a:spcAft>
            </a:pPr>
            <a:r>
              <a:rPr lang="ja-JP" altLang="en-US" sz="1600" dirty="0">
                <a:solidFill>
                  <a:srgbClr val="000000"/>
                </a:solidFill>
                <a:latin typeface="ＭＳ Ｐ明朝" pitchFamily="18" charset="-128"/>
                <a:ea typeface="ＭＳ Ｐ明朝" pitchFamily="18" charset="-128"/>
                <a:cs typeface="ＭＳ 明朝" pitchFamily="17" charset="-128"/>
              </a:rPr>
              <a:t>（５）政府統計の総合窓口（</a:t>
            </a:r>
            <a:r>
              <a:rPr lang="en-US" altLang="ja-JP" sz="1600" dirty="0">
                <a:solidFill>
                  <a:srgbClr val="000000"/>
                </a:solidFill>
                <a:latin typeface="ＭＳ Ｐ明朝" pitchFamily="18" charset="-128"/>
                <a:ea typeface="ＭＳ Ｐ明朝" pitchFamily="18" charset="-128"/>
                <a:cs typeface="ＭＳ 明朝" pitchFamily="17" charset="-128"/>
              </a:rPr>
              <a:t>e-Stat</a:t>
            </a:r>
            <a:r>
              <a:rPr lang="ja-JP" altLang="en-US" sz="1600" dirty="0">
                <a:solidFill>
                  <a:srgbClr val="000000"/>
                </a:solidFill>
                <a:latin typeface="ＭＳ Ｐ明朝" pitchFamily="18" charset="-128"/>
                <a:ea typeface="ＭＳ Ｐ明朝" pitchFamily="18" charset="-128"/>
                <a:cs typeface="ＭＳ 明朝" pitchFamily="17" charset="-128"/>
              </a:rPr>
              <a:t>）を利用した統計データの取得・把握の例</a:t>
            </a:r>
            <a:endParaRPr lang="en-US" altLang="ja-JP" sz="1600" dirty="0">
              <a:solidFill>
                <a:srgbClr val="000000"/>
              </a:solidFill>
              <a:latin typeface="ＭＳ Ｐ明朝" pitchFamily="18" charset="-128"/>
              <a:ea typeface="ＭＳ Ｐ明朝" pitchFamily="18" charset="-128"/>
              <a:cs typeface="ＭＳ 明朝" pitchFamily="17" charset="-128"/>
            </a:endParaRPr>
          </a:p>
          <a:p>
            <a:pPr indent="177800" eaLnBrk="0" fontAlgn="base" hangingPunct="0">
              <a:lnSpc>
                <a:spcPts val="1800"/>
              </a:lnSpc>
              <a:spcBef>
                <a:spcPct val="0"/>
              </a:spcBef>
              <a:spcAft>
                <a:spcPts val="900"/>
              </a:spcAft>
            </a:pPr>
            <a:r>
              <a:rPr lang="ja-JP" altLang="en-US" sz="1600" dirty="0">
                <a:latin typeface="ＭＳ Ｐ明朝" panose="02020600040205080304" pitchFamily="18" charset="-128"/>
                <a:ea typeface="ＭＳ Ｐ明朝" panose="02020600040205080304" pitchFamily="18" charset="-128"/>
                <a:cs typeface="ＭＳ 明朝" pitchFamily="17" charset="-128"/>
              </a:rPr>
              <a:t>（６）取得・把握した統計データの分析の例</a:t>
            </a:r>
            <a:endParaRPr lang="en-US" altLang="ja-JP" sz="1600" dirty="0">
              <a:latin typeface="ＭＳ Ｐ明朝" panose="02020600040205080304" pitchFamily="18" charset="-128"/>
              <a:ea typeface="ＭＳ Ｐ明朝" panose="02020600040205080304" pitchFamily="18" charset="-128"/>
              <a:cs typeface="ＭＳ 明朝" pitchFamily="17" charset="-128"/>
            </a:endParaRPr>
          </a:p>
          <a:p>
            <a:pPr indent="177800" eaLnBrk="0" fontAlgn="base" hangingPunct="0">
              <a:lnSpc>
                <a:spcPts val="1800"/>
              </a:lnSpc>
              <a:spcBef>
                <a:spcPct val="0"/>
              </a:spcBef>
              <a:spcAft>
                <a:spcPts val="900"/>
              </a:spcAft>
            </a:pPr>
            <a:r>
              <a:rPr lang="ja-JP" altLang="en-US" sz="1600" dirty="0">
                <a:latin typeface="ＭＳ Ｐ明朝" panose="02020600040205080304" pitchFamily="18" charset="-128"/>
                <a:ea typeface="ＭＳ Ｐ明朝" panose="02020600040205080304" pitchFamily="18" charset="-128"/>
                <a:cs typeface="ＭＳ 明朝" pitchFamily="17" charset="-128"/>
              </a:rPr>
              <a:t>（７）市町村計画策定支援のためのデータセットの提供</a:t>
            </a:r>
          </a:p>
          <a:p>
            <a:pPr lvl="0" fontAlgn="base">
              <a:lnSpc>
                <a:spcPts val="1800"/>
              </a:lnSpc>
              <a:spcBef>
                <a:spcPct val="0"/>
              </a:spcBef>
              <a:spcAft>
                <a:spcPts val="900"/>
              </a:spcAft>
            </a:pPr>
            <a:r>
              <a:rPr lang="ja-JP" altLang="en-US" sz="1600" dirty="0">
                <a:latin typeface="+mn-ea"/>
                <a:cs typeface="ＭＳ 明朝" pitchFamily="17" charset="-128"/>
              </a:rPr>
              <a:t>４．独自調査の実施</a:t>
            </a:r>
            <a:endParaRPr lang="en-US" altLang="ja-JP" sz="1600" dirty="0">
              <a:latin typeface="+mn-ea"/>
              <a:cs typeface="ＭＳ 明朝" pitchFamily="17" charset="-128"/>
            </a:endParaRPr>
          </a:p>
          <a:p>
            <a:pPr indent="177800" eaLnBrk="0" fontAlgn="base" hangingPunct="0">
              <a:lnSpc>
                <a:spcPts val="1800"/>
              </a:lnSpc>
              <a:spcBef>
                <a:spcPct val="0"/>
              </a:spcBef>
              <a:spcAft>
                <a:spcPts val="900"/>
              </a:spcAft>
            </a:pPr>
            <a:r>
              <a:rPr lang="ja-JP" altLang="en-US" sz="1600" dirty="0">
                <a:latin typeface="ＭＳ Ｐ明朝" pitchFamily="18" charset="-128"/>
                <a:ea typeface="ＭＳ Ｐ明朝" pitchFamily="18" charset="-128"/>
                <a:cs typeface="ＭＳ 明朝" pitchFamily="17" charset="-128"/>
              </a:rPr>
              <a:t>（１）独自調査の実施にあたっての注意点</a:t>
            </a:r>
          </a:p>
          <a:p>
            <a:pPr indent="177800" eaLnBrk="0" fontAlgn="base" hangingPunct="0">
              <a:lnSpc>
                <a:spcPts val="1800"/>
              </a:lnSpc>
              <a:spcBef>
                <a:spcPct val="0"/>
              </a:spcBef>
              <a:spcAft>
                <a:spcPts val="900"/>
              </a:spcAft>
            </a:pPr>
            <a:r>
              <a:rPr lang="ja-JP" altLang="en-US" sz="1600" dirty="0">
                <a:latin typeface="ＭＳ Ｐ明朝" pitchFamily="18" charset="-128"/>
                <a:ea typeface="ＭＳ Ｐ明朝" pitchFamily="18" charset="-128"/>
                <a:cs typeface="ＭＳ 明朝" pitchFamily="17" charset="-128"/>
              </a:rPr>
              <a:t>（２）調査結果の取りまとめ</a:t>
            </a:r>
          </a:p>
          <a:p>
            <a:pPr lvl="0" fontAlgn="base">
              <a:lnSpc>
                <a:spcPts val="1800"/>
              </a:lnSpc>
              <a:spcBef>
                <a:spcPct val="0"/>
              </a:spcBef>
              <a:spcAft>
                <a:spcPts val="900"/>
              </a:spcAft>
            </a:pPr>
            <a:r>
              <a:rPr lang="ja-JP" altLang="en-US" sz="1600" dirty="0">
                <a:latin typeface="+mn-ea"/>
                <a:cs typeface="ＭＳ 明朝" pitchFamily="17" charset="-128"/>
              </a:rPr>
              <a:t>参考</a:t>
            </a:r>
            <a:endParaRPr lang="en-US" altLang="ja-JP" sz="1600" dirty="0">
              <a:latin typeface="+mn-ea"/>
              <a:cs typeface="ＭＳ 明朝" pitchFamily="17" charset="-128"/>
            </a:endParaRPr>
          </a:p>
        </p:txBody>
      </p:sp>
      <p:sp>
        <p:nvSpPr>
          <p:cNvPr id="4098" name="Rectangle 2"/>
          <p:cNvSpPr>
            <a:spLocks noGrp="1" noChangeArrowheads="1"/>
          </p:cNvSpPr>
          <p:nvPr>
            <p:ph type="title"/>
          </p:nvPr>
        </p:nvSpPr>
        <p:spPr/>
        <p:txBody>
          <a:bodyPr/>
          <a:lstStyle/>
          <a:p>
            <a:pPr eaLnBrk="1" hangingPunct="1"/>
            <a:r>
              <a:rPr lang="ja-JP" altLang="en-US" sz="2400" dirty="0"/>
              <a:t>目次</a:t>
            </a:r>
          </a:p>
        </p:txBody>
      </p:sp>
      <p:sp>
        <p:nvSpPr>
          <p:cNvPr id="6" name="Rectangle 1"/>
          <p:cNvSpPr>
            <a:spLocks noChangeArrowheads="1"/>
          </p:cNvSpPr>
          <p:nvPr/>
        </p:nvSpPr>
        <p:spPr bwMode="auto">
          <a:xfrm>
            <a:off x="166064" y="6309320"/>
            <a:ext cx="8811870" cy="638636"/>
          </a:xfrm>
          <a:prstGeom prst="rect">
            <a:avLst/>
          </a:prstGeom>
          <a:noFill/>
          <a:ln w="19050">
            <a:noFill/>
            <a:miter lim="800000"/>
            <a:headEnd/>
            <a:tailEnd/>
          </a:ln>
          <a:effectLst/>
        </p:spPr>
        <p:txBody>
          <a:bodyPr vert="horz" wrap="square" lIns="91440" tIns="45720" rIns="91440" bIns="45720" numCol="1" anchor="t" anchorCtr="0" compatLnSpc="1">
            <a:prstTxWarp prst="textNoShape">
              <a:avLst/>
            </a:prstTxWarp>
            <a:spAutoFit/>
          </a:bodyPr>
          <a:lstStyle/>
          <a:p>
            <a:pPr marL="144000" indent="-144000">
              <a:spcBef>
                <a:spcPts val="300"/>
              </a:spcBef>
            </a:pPr>
            <a:r>
              <a:rPr lang="en-US" altLang="ja-JP" sz="1050" dirty="0">
                <a:latin typeface="+mn-ea"/>
                <a:cs typeface="Times New Roman" pitchFamily="18" charset="0"/>
              </a:rPr>
              <a:t>※</a:t>
            </a:r>
            <a:r>
              <a:rPr lang="ja-JP" altLang="en-US" sz="1050" dirty="0">
                <a:latin typeface="+mn-ea"/>
                <a:cs typeface="Times New Roman" pitchFamily="18" charset="0"/>
              </a:rPr>
              <a:t>　本マニュアルにおいて市町村住生活基本計画（市町村計画）とは、住生活基本計画、住宅マスタープラン等、民間住宅を含めた住宅全般に関する施策に言及している計画とし、住宅全般に関する施策に言及している場合には、その他の計画も含みます。</a:t>
            </a:r>
            <a:endParaRPr lang="en-US" altLang="ja-JP" sz="1050" dirty="0">
              <a:latin typeface="+mn-ea"/>
              <a:cs typeface="Times New Roman" pitchFamily="18" charset="0"/>
            </a:endParaRPr>
          </a:p>
          <a:p>
            <a:pPr marL="144000" indent="-144000">
              <a:spcBef>
                <a:spcPts val="300"/>
              </a:spcBef>
            </a:pPr>
            <a:r>
              <a:rPr lang="en-US" altLang="ja-JP" sz="1050" dirty="0">
                <a:latin typeface="+mn-ea"/>
                <a:cs typeface="Times New Roman" pitchFamily="18" charset="0"/>
              </a:rPr>
              <a:t>※</a:t>
            </a:r>
            <a:r>
              <a:rPr lang="ja-JP" altLang="en-US" sz="1050" dirty="0">
                <a:latin typeface="+mn-ea"/>
                <a:cs typeface="Times New Roman" pitchFamily="18" charset="0"/>
              </a:rPr>
              <a:t>　本マニュアルは、主に人口</a:t>
            </a:r>
            <a:r>
              <a:rPr lang="en-US" altLang="ja-JP" sz="1050" dirty="0">
                <a:latin typeface="+mn-ea"/>
                <a:cs typeface="Times New Roman" pitchFamily="18" charset="0"/>
              </a:rPr>
              <a:t>10</a:t>
            </a:r>
            <a:r>
              <a:rPr lang="ja-JP" altLang="en-US" sz="1050" dirty="0">
                <a:latin typeface="+mn-ea"/>
                <a:cs typeface="Times New Roman" pitchFamily="18" charset="0"/>
              </a:rPr>
              <a:t>万人未満の市町村を対象としています。</a:t>
            </a:r>
            <a:endParaRPr lang="en-US" altLang="ja-JP" sz="1050" dirty="0">
              <a:latin typeface="+mn-ea"/>
              <a:cs typeface="Times New Roman" pitchFamily="18" charset="0"/>
            </a:endParaRPr>
          </a:p>
        </p:txBody>
      </p:sp>
      <p:sp>
        <p:nvSpPr>
          <p:cNvPr id="7" name="Rectangle 1">
            <a:extLst>
              <a:ext uri="{FF2B5EF4-FFF2-40B4-BE49-F238E27FC236}">
                <a16:creationId xmlns:a16="http://schemas.microsoft.com/office/drawing/2014/main" id="{0A003BD7-FA5D-4B9E-B058-511DF2BC70F1}"/>
              </a:ext>
            </a:extLst>
          </p:cNvPr>
          <p:cNvSpPr>
            <a:spLocks noChangeArrowheads="1"/>
          </p:cNvSpPr>
          <p:nvPr/>
        </p:nvSpPr>
        <p:spPr bwMode="auto">
          <a:xfrm>
            <a:off x="2995117" y="1412776"/>
            <a:ext cx="5976664" cy="4765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indent="177800" algn="r" eaLnBrk="0" fontAlgn="base" hangingPunct="0">
              <a:lnSpc>
                <a:spcPts val="1800"/>
              </a:lnSpc>
              <a:spcBef>
                <a:spcPct val="0"/>
              </a:spcBef>
              <a:spcAft>
                <a:spcPts val="900"/>
              </a:spcAft>
            </a:pPr>
            <a:r>
              <a:rPr lang="ja-JP" altLang="en-US" sz="1600" dirty="0">
                <a:solidFill>
                  <a:srgbClr val="000000"/>
                </a:solidFill>
                <a:latin typeface="ＭＳ Ｐ明朝" pitchFamily="18" charset="-128"/>
                <a:ea typeface="ＭＳ Ｐ明朝" pitchFamily="18" charset="-128"/>
                <a:cs typeface="ＭＳ 明朝" pitchFamily="17" charset="-128"/>
              </a:rPr>
              <a:t>３</a:t>
            </a:r>
            <a:endParaRPr lang="en-US" altLang="ja-JP" sz="1600" dirty="0">
              <a:solidFill>
                <a:srgbClr val="000000"/>
              </a:solidFill>
              <a:latin typeface="ＭＳ Ｐ明朝" pitchFamily="18" charset="-128"/>
              <a:ea typeface="ＭＳ Ｐ明朝" pitchFamily="18" charset="-128"/>
              <a:cs typeface="ＭＳ 明朝" pitchFamily="17" charset="-128"/>
            </a:endParaRPr>
          </a:p>
          <a:p>
            <a:pPr indent="177800" algn="r" eaLnBrk="0" fontAlgn="base" hangingPunct="0">
              <a:lnSpc>
                <a:spcPts val="1800"/>
              </a:lnSpc>
              <a:spcBef>
                <a:spcPct val="0"/>
              </a:spcBef>
              <a:spcAft>
                <a:spcPts val="900"/>
              </a:spcAft>
            </a:pPr>
            <a:r>
              <a:rPr lang="ja-JP" altLang="en-US" sz="1600" dirty="0">
                <a:latin typeface="ＭＳ Ｐ明朝" pitchFamily="18" charset="-128"/>
                <a:ea typeface="ＭＳ Ｐ明朝" pitchFamily="18" charset="-128"/>
                <a:cs typeface="ＭＳ 明朝" pitchFamily="17" charset="-128"/>
              </a:rPr>
              <a:t>４</a:t>
            </a:r>
            <a:endParaRPr lang="en-US" altLang="ja-JP" sz="1600" dirty="0">
              <a:latin typeface="ＭＳ Ｐ明朝" pitchFamily="18" charset="-128"/>
              <a:ea typeface="ＭＳ Ｐ明朝" pitchFamily="18" charset="-128"/>
              <a:cs typeface="ＭＳ 明朝" pitchFamily="17" charset="-128"/>
            </a:endParaRPr>
          </a:p>
          <a:p>
            <a:pPr indent="177800" algn="r" eaLnBrk="0" fontAlgn="base" hangingPunct="0">
              <a:lnSpc>
                <a:spcPts val="1800"/>
              </a:lnSpc>
              <a:spcBef>
                <a:spcPct val="0"/>
              </a:spcBef>
              <a:spcAft>
                <a:spcPts val="900"/>
              </a:spcAft>
            </a:pPr>
            <a:r>
              <a:rPr lang="ja-JP" altLang="en-US" sz="1600" dirty="0">
                <a:latin typeface="ＭＳ Ｐ明朝" pitchFamily="18" charset="-128"/>
                <a:ea typeface="ＭＳ Ｐ明朝" pitchFamily="18" charset="-128"/>
                <a:cs typeface="ＭＳ 明朝" pitchFamily="17" charset="-128"/>
              </a:rPr>
              <a:t>４</a:t>
            </a:r>
            <a:endParaRPr lang="en-US" altLang="ja-JP" sz="1600" dirty="0">
              <a:latin typeface="ＭＳ Ｐ明朝" pitchFamily="18" charset="-128"/>
              <a:ea typeface="ＭＳ Ｐ明朝" pitchFamily="18" charset="-128"/>
              <a:cs typeface="ＭＳ 明朝" pitchFamily="17" charset="-128"/>
            </a:endParaRPr>
          </a:p>
          <a:p>
            <a:pPr indent="177800" algn="r" eaLnBrk="0" fontAlgn="base" hangingPunct="0">
              <a:lnSpc>
                <a:spcPts val="1800"/>
              </a:lnSpc>
              <a:spcBef>
                <a:spcPct val="0"/>
              </a:spcBef>
              <a:spcAft>
                <a:spcPts val="900"/>
              </a:spcAft>
            </a:pPr>
            <a:r>
              <a:rPr lang="ja-JP" altLang="en-US" sz="1600" dirty="0">
                <a:latin typeface="ＭＳ Ｐ明朝" pitchFamily="18" charset="-128"/>
                <a:ea typeface="ＭＳ Ｐ明朝" pitchFamily="18" charset="-128"/>
                <a:cs typeface="ＭＳ 明朝" pitchFamily="17" charset="-128"/>
              </a:rPr>
              <a:t>５</a:t>
            </a:r>
            <a:endParaRPr lang="en-US" altLang="ja-JP" sz="1600" dirty="0">
              <a:latin typeface="ＭＳ Ｐ明朝" pitchFamily="18" charset="-128"/>
              <a:ea typeface="ＭＳ Ｐ明朝" pitchFamily="18" charset="-128"/>
              <a:cs typeface="ＭＳ 明朝" pitchFamily="17" charset="-128"/>
            </a:endParaRPr>
          </a:p>
          <a:p>
            <a:pPr indent="177800" algn="r" eaLnBrk="0" fontAlgn="base" hangingPunct="0">
              <a:lnSpc>
                <a:spcPts val="1800"/>
              </a:lnSpc>
              <a:spcBef>
                <a:spcPct val="0"/>
              </a:spcBef>
              <a:spcAft>
                <a:spcPts val="900"/>
              </a:spcAft>
            </a:pPr>
            <a:r>
              <a:rPr lang="ja-JP" altLang="en-US" sz="1600" dirty="0">
                <a:latin typeface="ＭＳ Ｐ明朝" pitchFamily="18" charset="-128"/>
                <a:ea typeface="ＭＳ Ｐ明朝" pitchFamily="18" charset="-128"/>
                <a:cs typeface="ＭＳ 明朝" pitchFamily="17" charset="-128"/>
              </a:rPr>
              <a:t>６</a:t>
            </a:r>
            <a:endParaRPr lang="en-US" altLang="ja-JP" sz="1600" dirty="0">
              <a:latin typeface="ＭＳ Ｐ明朝" pitchFamily="18" charset="-128"/>
              <a:ea typeface="ＭＳ Ｐ明朝" pitchFamily="18" charset="-128"/>
              <a:cs typeface="ＭＳ 明朝" pitchFamily="17" charset="-128"/>
            </a:endParaRPr>
          </a:p>
          <a:p>
            <a:pPr indent="177800" algn="r" eaLnBrk="0" fontAlgn="base" hangingPunct="0">
              <a:lnSpc>
                <a:spcPts val="1800"/>
              </a:lnSpc>
              <a:spcBef>
                <a:spcPct val="0"/>
              </a:spcBef>
              <a:spcAft>
                <a:spcPts val="900"/>
              </a:spcAft>
            </a:pPr>
            <a:r>
              <a:rPr lang="ja-JP" altLang="en-US" sz="1600" dirty="0">
                <a:latin typeface="ＭＳ Ｐ明朝" pitchFamily="18" charset="-128"/>
                <a:ea typeface="ＭＳ Ｐ明朝" pitchFamily="18" charset="-128"/>
                <a:cs typeface="ＭＳ 明朝" pitchFamily="17" charset="-128"/>
              </a:rPr>
              <a:t>７</a:t>
            </a:r>
            <a:endParaRPr lang="en-US" altLang="ja-JP" sz="1600" dirty="0">
              <a:latin typeface="ＭＳ Ｐ明朝" pitchFamily="18" charset="-128"/>
              <a:ea typeface="ＭＳ Ｐ明朝" pitchFamily="18" charset="-128"/>
              <a:cs typeface="ＭＳ 明朝" pitchFamily="17" charset="-128"/>
            </a:endParaRPr>
          </a:p>
          <a:p>
            <a:pPr indent="177800" algn="r" eaLnBrk="0" fontAlgn="base" hangingPunct="0">
              <a:lnSpc>
                <a:spcPts val="1800"/>
              </a:lnSpc>
              <a:spcBef>
                <a:spcPct val="0"/>
              </a:spcBef>
              <a:spcAft>
                <a:spcPts val="900"/>
              </a:spcAft>
            </a:pPr>
            <a:r>
              <a:rPr lang="ja-JP" altLang="en-US" sz="1600" dirty="0">
                <a:latin typeface="ＭＳ Ｐ明朝" pitchFamily="18" charset="-128"/>
                <a:ea typeface="ＭＳ Ｐ明朝" pitchFamily="18" charset="-128"/>
                <a:cs typeface="ＭＳ 明朝" pitchFamily="17" charset="-128"/>
              </a:rPr>
              <a:t>７</a:t>
            </a:r>
            <a:endParaRPr lang="en-US" altLang="ja-JP" sz="1600" dirty="0">
              <a:latin typeface="ＭＳ Ｐ明朝" pitchFamily="18" charset="-128"/>
              <a:ea typeface="ＭＳ Ｐ明朝" pitchFamily="18" charset="-128"/>
              <a:cs typeface="ＭＳ 明朝" pitchFamily="17" charset="-128"/>
            </a:endParaRPr>
          </a:p>
          <a:p>
            <a:pPr indent="177800" algn="r" eaLnBrk="0" fontAlgn="base" hangingPunct="0">
              <a:lnSpc>
                <a:spcPts val="1800"/>
              </a:lnSpc>
              <a:spcBef>
                <a:spcPct val="0"/>
              </a:spcBef>
              <a:spcAft>
                <a:spcPts val="900"/>
              </a:spcAft>
            </a:pPr>
            <a:r>
              <a:rPr lang="ja-JP" altLang="en-US" sz="1600" dirty="0">
                <a:latin typeface="ＭＳ Ｐ明朝" pitchFamily="18" charset="-128"/>
                <a:ea typeface="ＭＳ Ｐ明朝" pitchFamily="18" charset="-128"/>
                <a:cs typeface="ＭＳ 明朝" pitchFamily="17" charset="-128"/>
              </a:rPr>
              <a:t>８</a:t>
            </a:r>
            <a:endParaRPr lang="en-US" altLang="ja-JP" sz="1600" dirty="0">
              <a:latin typeface="ＭＳ Ｐ明朝" pitchFamily="18" charset="-128"/>
              <a:ea typeface="ＭＳ Ｐ明朝" pitchFamily="18" charset="-128"/>
              <a:cs typeface="ＭＳ 明朝" pitchFamily="17" charset="-128"/>
            </a:endParaRPr>
          </a:p>
          <a:p>
            <a:pPr indent="177800" algn="r" eaLnBrk="0" fontAlgn="base" hangingPunct="0">
              <a:lnSpc>
                <a:spcPts val="1800"/>
              </a:lnSpc>
              <a:spcBef>
                <a:spcPct val="0"/>
              </a:spcBef>
              <a:spcAft>
                <a:spcPts val="900"/>
              </a:spcAft>
            </a:pPr>
            <a:r>
              <a:rPr lang="en-US" altLang="ja-JP" sz="1600" dirty="0">
                <a:latin typeface="ＭＳ Ｐ明朝" pitchFamily="18" charset="-128"/>
                <a:ea typeface="ＭＳ Ｐ明朝" pitchFamily="18" charset="-128"/>
                <a:cs typeface="ＭＳ 明朝" pitchFamily="17" charset="-128"/>
              </a:rPr>
              <a:t>13</a:t>
            </a:r>
          </a:p>
          <a:p>
            <a:pPr indent="177800" algn="r" eaLnBrk="0" fontAlgn="base" hangingPunct="0">
              <a:lnSpc>
                <a:spcPts val="1800"/>
              </a:lnSpc>
              <a:spcBef>
                <a:spcPct val="0"/>
              </a:spcBef>
              <a:spcAft>
                <a:spcPts val="900"/>
              </a:spcAft>
            </a:pPr>
            <a:r>
              <a:rPr lang="en-US" altLang="ja-JP" sz="1600" dirty="0">
                <a:latin typeface="ＭＳ Ｐ明朝" pitchFamily="18" charset="-128"/>
                <a:ea typeface="ＭＳ Ｐ明朝" pitchFamily="18" charset="-128"/>
                <a:cs typeface="ＭＳ 明朝" pitchFamily="17" charset="-128"/>
              </a:rPr>
              <a:t>15</a:t>
            </a:r>
          </a:p>
          <a:p>
            <a:pPr indent="177800" algn="r" eaLnBrk="0" fontAlgn="base" hangingPunct="0">
              <a:lnSpc>
                <a:spcPts val="1800"/>
              </a:lnSpc>
              <a:spcBef>
                <a:spcPct val="0"/>
              </a:spcBef>
              <a:spcAft>
                <a:spcPts val="900"/>
              </a:spcAft>
            </a:pPr>
            <a:r>
              <a:rPr lang="en-US" altLang="ja-JP" sz="1600" dirty="0">
                <a:latin typeface="ＭＳ Ｐ明朝" pitchFamily="18" charset="-128"/>
                <a:ea typeface="ＭＳ Ｐ明朝" pitchFamily="18" charset="-128"/>
                <a:cs typeface="ＭＳ 明朝" pitchFamily="17" charset="-128"/>
              </a:rPr>
              <a:t>19</a:t>
            </a:r>
          </a:p>
          <a:p>
            <a:pPr indent="177800" algn="r" eaLnBrk="0" fontAlgn="base" hangingPunct="0">
              <a:lnSpc>
                <a:spcPts val="1800"/>
              </a:lnSpc>
              <a:spcBef>
                <a:spcPct val="0"/>
              </a:spcBef>
              <a:spcAft>
                <a:spcPts val="900"/>
              </a:spcAft>
            </a:pPr>
            <a:r>
              <a:rPr lang="en-US" altLang="ja-JP" sz="1600" dirty="0">
                <a:latin typeface="ＭＳ Ｐ明朝" pitchFamily="18" charset="-128"/>
                <a:ea typeface="ＭＳ Ｐ明朝" pitchFamily="18" charset="-128"/>
                <a:cs typeface="ＭＳ 明朝" pitchFamily="17" charset="-128"/>
              </a:rPr>
              <a:t>22</a:t>
            </a:r>
          </a:p>
          <a:p>
            <a:pPr indent="177800" algn="r" eaLnBrk="0" fontAlgn="base" hangingPunct="0">
              <a:lnSpc>
                <a:spcPts val="1800"/>
              </a:lnSpc>
              <a:spcBef>
                <a:spcPct val="0"/>
              </a:spcBef>
              <a:spcAft>
                <a:spcPts val="900"/>
              </a:spcAft>
            </a:pPr>
            <a:r>
              <a:rPr lang="en-US" altLang="ja-JP" sz="1600" dirty="0">
                <a:latin typeface="ＭＳ Ｐ明朝" pitchFamily="18" charset="-128"/>
                <a:ea typeface="ＭＳ Ｐ明朝" pitchFamily="18" charset="-128"/>
                <a:cs typeface="ＭＳ 明朝" pitchFamily="17" charset="-128"/>
              </a:rPr>
              <a:t>23</a:t>
            </a:r>
          </a:p>
          <a:p>
            <a:pPr indent="177800" algn="r" eaLnBrk="0" fontAlgn="base" hangingPunct="0">
              <a:lnSpc>
                <a:spcPts val="1800"/>
              </a:lnSpc>
              <a:spcBef>
                <a:spcPct val="0"/>
              </a:spcBef>
              <a:spcAft>
                <a:spcPts val="900"/>
              </a:spcAft>
            </a:pPr>
            <a:r>
              <a:rPr lang="en-US" altLang="ja-JP" sz="1600" dirty="0">
                <a:latin typeface="ＭＳ Ｐ明朝" pitchFamily="18" charset="-128"/>
                <a:ea typeface="ＭＳ Ｐ明朝" pitchFamily="18" charset="-128"/>
                <a:cs typeface="ＭＳ 明朝" pitchFamily="17" charset="-128"/>
              </a:rPr>
              <a:t>25</a:t>
            </a:r>
          </a:p>
          <a:p>
            <a:pPr indent="177800" algn="r" eaLnBrk="0" fontAlgn="base" hangingPunct="0">
              <a:lnSpc>
                <a:spcPts val="1800"/>
              </a:lnSpc>
              <a:spcBef>
                <a:spcPct val="0"/>
              </a:spcBef>
              <a:spcAft>
                <a:spcPts val="900"/>
              </a:spcAft>
            </a:pPr>
            <a:r>
              <a:rPr lang="en-US" altLang="ja-JP" sz="1600" dirty="0">
                <a:latin typeface="ＭＳ Ｐ明朝" pitchFamily="18" charset="-128"/>
                <a:ea typeface="ＭＳ Ｐ明朝" pitchFamily="18" charset="-128"/>
                <a:cs typeface="ＭＳ 明朝" pitchFamily="17" charset="-128"/>
              </a:rPr>
              <a:t>26</a:t>
            </a:r>
          </a:p>
          <a:p>
            <a:pPr indent="177800" algn="r" eaLnBrk="0" fontAlgn="base" hangingPunct="0">
              <a:lnSpc>
                <a:spcPts val="1800"/>
              </a:lnSpc>
              <a:spcBef>
                <a:spcPct val="0"/>
              </a:spcBef>
              <a:spcAft>
                <a:spcPts val="900"/>
              </a:spcAft>
            </a:pPr>
            <a:r>
              <a:rPr lang="en-US" altLang="ja-JP" sz="1600" dirty="0">
                <a:latin typeface="ＭＳ Ｐ明朝" pitchFamily="18" charset="-128"/>
                <a:ea typeface="ＭＳ Ｐ明朝" pitchFamily="18" charset="-128"/>
                <a:cs typeface="ＭＳ 明朝" pitchFamily="17" charset="-128"/>
              </a:rPr>
              <a:t>27</a:t>
            </a:r>
          </a:p>
          <a:p>
            <a:pPr indent="177800" algn="r" eaLnBrk="0" fontAlgn="base" hangingPunct="0">
              <a:lnSpc>
                <a:spcPts val="1800"/>
              </a:lnSpc>
              <a:spcBef>
                <a:spcPct val="0"/>
              </a:spcBef>
              <a:spcAft>
                <a:spcPts val="900"/>
              </a:spcAft>
            </a:pPr>
            <a:r>
              <a:rPr lang="en-US" altLang="ja-JP" sz="1600" dirty="0">
                <a:latin typeface="ＭＳ Ｐ明朝" pitchFamily="18" charset="-128"/>
                <a:ea typeface="ＭＳ Ｐ明朝" pitchFamily="18" charset="-128"/>
                <a:cs typeface="ＭＳ 明朝" pitchFamily="17" charset="-128"/>
              </a:rPr>
              <a:t>29</a:t>
            </a:r>
          </a:p>
        </p:txBody>
      </p:sp>
    </p:spTree>
    <p:extLst>
      <p:ext uri="{BB962C8B-B14F-4D97-AF65-F5344CB8AC3E}">
        <p14:creationId xmlns:p14="http://schemas.microsoft.com/office/powerpoint/2010/main" val="1388423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20</a:t>
            </a:fld>
            <a:endParaRPr lang="en-US" altLang="ja-JP" dirty="0">
              <a:solidFill>
                <a:prstClr val="black"/>
              </a:solidFill>
            </a:endParaRPr>
          </a:p>
        </p:txBody>
      </p:sp>
      <p:sp>
        <p:nvSpPr>
          <p:cNvPr id="11" name="Rectangle 1"/>
          <p:cNvSpPr>
            <a:spLocks noChangeArrowheads="1"/>
          </p:cNvSpPr>
          <p:nvPr/>
        </p:nvSpPr>
        <p:spPr bwMode="auto">
          <a:xfrm>
            <a:off x="300455" y="4420150"/>
            <a:ext cx="3567980" cy="523220"/>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a:t>
            </a:r>
            <a:r>
              <a:rPr lang="ja-JP" altLang="en-US" sz="1400" dirty="0"/>
              <a:t>都道府県編（都道府県・市区町村） </a:t>
            </a:r>
            <a:r>
              <a:rPr lang="ja-JP" altLang="en-US" sz="1400" dirty="0">
                <a:solidFill>
                  <a:prstClr val="black"/>
                </a:solidFill>
                <a:latin typeface="Calibri"/>
              </a:rPr>
              <a:t>」＞「北海道」をクリック</a:t>
            </a:r>
          </a:p>
        </p:txBody>
      </p:sp>
      <p:pic>
        <p:nvPicPr>
          <p:cNvPr id="6" name="図 5"/>
          <p:cNvPicPr>
            <a:picLocks noChangeAspect="1"/>
          </p:cNvPicPr>
          <p:nvPr/>
        </p:nvPicPr>
        <p:blipFill rotWithShape="1">
          <a:blip r:embed="rId2"/>
          <a:srcRect l="1445" t="11151" r="3349" b="3801"/>
          <a:stretch/>
        </p:blipFill>
        <p:spPr>
          <a:xfrm>
            <a:off x="539552" y="1902030"/>
            <a:ext cx="2853355" cy="2311218"/>
          </a:xfrm>
          <a:prstGeom prst="rect">
            <a:avLst/>
          </a:prstGeom>
        </p:spPr>
      </p:pic>
      <p:sp>
        <p:nvSpPr>
          <p:cNvPr id="12" name="Rectangle 1"/>
          <p:cNvSpPr>
            <a:spLocks noChangeArrowheads="1"/>
          </p:cNvSpPr>
          <p:nvPr/>
        </p:nvSpPr>
        <p:spPr bwMode="auto">
          <a:xfrm>
            <a:off x="4662622" y="4384741"/>
            <a:ext cx="4349482" cy="1031051"/>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ページ中ほど「市区町村」へ移動</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a:t>
            </a:r>
            <a:r>
              <a:rPr lang="en-US" altLang="ja-JP" sz="1400" dirty="0">
                <a:solidFill>
                  <a:prstClr val="black"/>
                </a:solidFill>
                <a:latin typeface="Calibri"/>
              </a:rPr>
              <a:t>1</a:t>
            </a:r>
            <a:r>
              <a:rPr lang="ja-JP" altLang="en-US" sz="1400" dirty="0">
                <a:solidFill>
                  <a:prstClr val="black"/>
                </a:solidFill>
                <a:latin typeface="Calibri"/>
              </a:rPr>
              <a:t>　居住世帯の有無</a:t>
            </a:r>
            <a:r>
              <a:rPr lang="en-US" altLang="ja-JP" sz="1400" dirty="0">
                <a:solidFill>
                  <a:prstClr val="black"/>
                </a:solidFill>
                <a:latin typeface="Calibri"/>
              </a:rPr>
              <a:t>(8</a:t>
            </a:r>
            <a:r>
              <a:rPr lang="ja-JP" altLang="en-US" sz="1400" dirty="0">
                <a:solidFill>
                  <a:prstClr val="black"/>
                </a:solidFill>
                <a:latin typeface="Calibri"/>
              </a:rPr>
              <a:t>区分</a:t>
            </a:r>
            <a:r>
              <a:rPr lang="en-US" altLang="ja-JP" sz="1400" dirty="0">
                <a:solidFill>
                  <a:prstClr val="black"/>
                </a:solidFill>
                <a:latin typeface="Calibri"/>
              </a:rPr>
              <a:t>)</a:t>
            </a:r>
            <a:r>
              <a:rPr lang="ja-JP" altLang="en-US" sz="1400" dirty="0">
                <a:solidFill>
                  <a:prstClr val="black"/>
                </a:solidFill>
                <a:latin typeface="Calibri"/>
              </a:rPr>
              <a:t>別住宅数及び住宅以外で人が居住する建物数</a:t>
            </a:r>
            <a:r>
              <a:rPr lang="en-US" altLang="ja-JP" sz="1400" dirty="0">
                <a:solidFill>
                  <a:prstClr val="black"/>
                </a:solidFill>
                <a:latin typeface="Calibri"/>
              </a:rPr>
              <a:t>―</a:t>
            </a:r>
            <a:r>
              <a:rPr lang="ja-JP" altLang="en-US" sz="1400" dirty="0">
                <a:solidFill>
                  <a:prstClr val="black"/>
                </a:solidFill>
                <a:latin typeface="Calibri"/>
              </a:rPr>
              <a:t>市区町村」の　　　　　　　をクリック</a:t>
            </a:r>
            <a:endParaRPr lang="en-US" altLang="ja-JP" sz="1400" dirty="0">
              <a:solidFill>
                <a:prstClr val="black"/>
              </a:solidFill>
              <a:latin typeface="Calibri"/>
            </a:endParaRPr>
          </a:p>
        </p:txBody>
      </p:sp>
      <p:pic>
        <p:nvPicPr>
          <p:cNvPr id="14" name="図 13"/>
          <p:cNvPicPr>
            <a:picLocks noChangeAspect="1"/>
          </p:cNvPicPr>
          <p:nvPr/>
        </p:nvPicPr>
        <p:blipFill rotWithShape="1">
          <a:blip r:embed="rId3"/>
          <a:srcRect l="1445" t="12402" r="2397" b="13660"/>
          <a:stretch/>
        </p:blipFill>
        <p:spPr>
          <a:xfrm>
            <a:off x="4874358" y="1930807"/>
            <a:ext cx="3298042" cy="2299426"/>
          </a:xfrm>
          <a:prstGeom prst="rect">
            <a:avLst/>
          </a:prstGeom>
        </p:spPr>
      </p:pic>
      <p:pic>
        <p:nvPicPr>
          <p:cNvPr id="2" name="図 1"/>
          <p:cNvPicPr>
            <a:picLocks noChangeAspect="1"/>
          </p:cNvPicPr>
          <p:nvPr/>
        </p:nvPicPr>
        <p:blipFill rotWithShape="1">
          <a:blip r:embed="rId4"/>
          <a:srcRect l="13374" t="42765" r="43458" b="21059"/>
          <a:stretch/>
        </p:blipFill>
        <p:spPr>
          <a:xfrm>
            <a:off x="7835600" y="4920989"/>
            <a:ext cx="720080" cy="218206"/>
          </a:xfrm>
          <a:prstGeom prst="rect">
            <a:avLst/>
          </a:prstGeom>
        </p:spPr>
      </p:pic>
      <p:sp>
        <p:nvSpPr>
          <p:cNvPr id="17" name="正方形/長方形 16"/>
          <p:cNvSpPr/>
          <p:nvPr/>
        </p:nvSpPr>
        <p:spPr>
          <a:xfrm>
            <a:off x="4955891" y="2465289"/>
            <a:ext cx="288000" cy="9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955891" y="2564338"/>
            <a:ext cx="309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409364" y="4032356"/>
            <a:ext cx="1908000" cy="1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（５）政府統計の総合窓口（</a:t>
            </a:r>
            <a:r>
              <a:rPr lang="en-US" altLang="ja-JP" dirty="0">
                <a:solidFill>
                  <a:schemeClr val="bg1"/>
                </a:solidFill>
              </a:rPr>
              <a:t>e-Stat</a:t>
            </a:r>
            <a:r>
              <a:rPr lang="ja-JP" altLang="en-US" dirty="0">
                <a:solidFill>
                  <a:schemeClr val="bg1"/>
                </a:solidFill>
              </a:rPr>
              <a:t>）を利用した統計データの取得・把握の例</a:t>
            </a:r>
          </a:p>
        </p:txBody>
      </p:sp>
      <p:sp>
        <p:nvSpPr>
          <p:cNvPr id="22" name="テキスト ボックス 21">
            <a:extLst>
              <a:ext uri="{FF2B5EF4-FFF2-40B4-BE49-F238E27FC236}">
                <a16:creationId xmlns:a16="http://schemas.microsoft.com/office/drawing/2014/main" id="{09849B0E-BC24-4AC2-A394-3220B85F53A8}"/>
              </a:ext>
            </a:extLst>
          </p:cNvPr>
          <p:cNvSpPr txBox="1"/>
          <p:nvPr/>
        </p:nvSpPr>
        <p:spPr>
          <a:xfrm>
            <a:off x="258085" y="1105952"/>
            <a:ext cx="6258131" cy="338554"/>
          </a:xfrm>
          <a:prstGeom prst="rect">
            <a:avLst/>
          </a:prstGeom>
          <a:noFill/>
        </p:spPr>
        <p:txBody>
          <a:bodyPr wrap="square" rtlCol="0">
            <a:spAutoFit/>
          </a:bodyPr>
          <a:lstStyle/>
          <a:p>
            <a:r>
              <a:rPr lang="ja-JP" altLang="en-US" sz="1600" dirty="0">
                <a:latin typeface="+mj-ea"/>
                <a:ea typeface="+mj-ea"/>
              </a:rPr>
              <a:t>②各調査時点の該当統計表のダウンロード</a:t>
            </a:r>
          </a:p>
        </p:txBody>
      </p:sp>
      <p:sp>
        <p:nvSpPr>
          <p:cNvPr id="23" name="Rectangle 1"/>
          <p:cNvSpPr>
            <a:spLocks noChangeArrowheads="1"/>
          </p:cNvSpPr>
          <p:nvPr/>
        </p:nvSpPr>
        <p:spPr bwMode="auto">
          <a:xfrm>
            <a:off x="300455" y="1502251"/>
            <a:ext cx="3567980" cy="307777"/>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必要な調査年次のページへ移動</a:t>
            </a:r>
          </a:p>
        </p:txBody>
      </p:sp>
      <p:sp>
        <p:nvSpPr>
          <p:cNvPr id="24" name="Rectangle 1"/>
          <p:cNvSpPr>
            <a:spLocks noChangeArrowheads="1"/>
          </p:cNvSpPr>
          <p:nvPr/>
        </p:nvSpPr>
        <p:spPr bwMode="auto">
          <a:xfrm>
            <a:off x="4662622" y="1502251"/>
            <a:ext cx="3567980" cy="307777"/>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該当統計表のダウンロード</a:t>
            </a:r>
            <a:endParaRPr lang="en-US" altLang="ja-JP" sz="1400" dirty="0">
              <a:solidFill>
                <a:prstClr val="black"/>
              </a:solidFill>
              <a:latin typeface="Calibri"/>
            </a:endParaRPr>
          </a:p>
        </p:txBody>
      </p:sp>
      <p:sp>
        <p:nvSpPr>
          <p:cNvPr id="25" name="Rectangle 1"/>
          <p:cNvSpPr>
            <a:spLocks noChangeArrowheads="1"/>
          </p:cNvSpPr>
          <p:nvPr/>
        </p:nvSpPr>
        <p:spPr bwMode="auto">
          <a:xfrm>
            <a:off x="300454" y="5561364"/>
            <a:ext cx="8574875" cy="1107996"/>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平成</a:t>
            </a:r>
            <a:r>
              <a:rPr lang="en-US" altLang="ja-JP" sz="1400" dirty="0">
                <a:solidFill>
                  <a:prstClr val="black"/>
                </a:solidFill>
                <a:latin typeface="Calibri"/>
              </a:rPr>
              <a:t>20</a:t>
            </a:r>
            <a:r>
              <a:rPr lang="ja-JP" altLang="en-US" sz="1400" dirty="0">
                <a:solidFill>
                  <a:prstClr val="black"/>
                </a:solidFill>
                <a:latin typeface="Calibri"/>
              </a:rPr>
              <a:t>年調査は、「確報集計」＞「都道府県編」＞「北海道」をクリックで該当ページへ</a:t>
            </a:r>
          </a:p>
          <a:p>
            <a:pPr>
              <a:spcBef>
                <a:spcPts val="600"/>
              </a:spcBef>
            </a:pPr>
            <a:r>
              <a:rPr lang="ja-JP" altLang="en-US" sz="1400" dirty="0">
                <a:solidFill>
                  <a:prstClr val="black"/>
                </a:solidFill>
                <a:latin typeface="Calibri"/>
              </a:rPr>
              <a:t>　　（平成</a:t>
            </a:r>
            <a:r>
              <a:rPr lang="en-US" altLang="ja-JP" sz="1400" dirty="0">
                <a:solidFill>
                  <a:prstClr val="black"/>
                </a:solidFill>
                <a:latin typeface="Calibri"/>
              </a:rPr>
              <a:t>15</a:t>
            </a:r>
            <a:r>
              <a:rPr lang="ja-JP" altLang="en-US" sz="1400" dirty="0">
                <a:solidFill>
                  <a:prstClr val="black"/>
                </a:solidFill>
                <a:latin typeface="Calibri"/>
              </a:rPr>
              <a:t>年、</a:t>
            </a:r>
            <a:r>
              <a:rPr lang="en-US" altLang="ja-JP" sz="1400" dirty="0">
                <a:solidFill>
                  <a:prstClr val="black"/>
                </a:solidFill>
                <a:latin typeface="Calibri"/>
              </a:rPr>
              <a:t>10</a:t>
            </a:r>
            <a:r>
              <a:rPr lang="ja-JP" altLang="en-US" sz="1400" dirty="0">
                <a:solidFill>
                  <a:prstClr val="black"/>
                </a:solidFill>
                <a:latin typeface="Calibri"/>
              </a:rPr>
              <a:t>年調査は、「都道府県編」</a:t>
            </a:r>
            <a:r>
              <a:rPr lang="ja-JP" altLang="en-US" sz="1400" dirty="0">
                <a:solidFill>
                  <a:prstClr val="black"/>
                </a:solidFill>
                <a:latin typeface="Calibri"/>
                <a:sym typeface="Wingdings" panose="05000000000000000000" pitchFamily="2" charset="2"/>
              </a:rPr>
              <a:t>＞「報告書掲載表」</a:t>
            </a:r>
            <a:r>
              <a:rPr lang="ja-JP" altLang="en-US" sz="1400" dirty="0">
                <a:solidFill>
                  <a:prstClr val="black"/>
                </a:solidFill>
                <a:latin typeface="Calibri"/>
              </a:rPr>
              <a:t>をクリック）</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ページ下部「市区町村」へ移動し、「第</a:t>
            </a:r>
            <a:r>
              <a:rPr lang="en-US" altLang="ja-JP" sz="1400" dirty="0">
                <a:solidFill>
                  <a:prstClr val="black"/>
                </a:solidFill>
                <a:latin typeface="Calibri"/>
              </a:rPr>
              <a:t>1</a:t>
            </a:r>
            <a:r>
              <a:rPr lang="ja-JP" altLang="en-US" sz="1400" dirty="0">
                <a:solidFill>
                  <a:prstClr val="black"/>
                </a:solidFill>
                <a:latin typeface="Calibri"/>
              </a:rPr>
              <a:t>表　居住世帯の有無</a:t>
            </a:r>
            <a:r>
              <a:rPr lang="en-US" altLang="ja-JP" sz="1400" dirty="0">
                <a:solidFill>
                  <a:prstClr val="black"/>
                </a:solidFill>
                <a:latin typeface="Calibri"/>
              </a:rPr>
              <a:t>(8</a:t>
            </a:r>
            <a:r>
              <a:rPr lang="ja-JP" altLang="en-US" sz="1400" dirty="0">
                <a:solidFill>
                  <a:prstClr val="black"/>
                </a:solidFill>
                <a:latin typeface="Calibri"/>
              </a:rPr>
              <a:t>区分</a:t>
            </a:r>
            <a:r>
              <a:rPr lang="en-US" altLang="ja-JP" sz="1400" dirty="0">
                <a:solidFill>
                  <a:prstClr val="black"/>
                </a:solidFill>
                <a:latin typeface="Calibri"/>
              </a:rPr>
              <a:t>)</a:t>
            </a:r>
            <a:r>
              <a:rPr lang="ja-JP" altLang="en-US" sz="1400" dirty="0">
                <a:solidFill>
                  <a:prstClr val="black"/>
                </a:solidFill>
                <a:latin typeface="Calibri"/>
              </a:rPr>
              <a:t>別住宅数及び住宅以外で人が居住する建物数－市区町村」の　　　　　　　をクリック</a:t>
            </a:r>
            <a:endParaRPr lang="en-US" altLang="ja-JP" sz="1400" dirty="0">
              <a:solidFill>
                <a:prstClr val="black"/>
              </a:solidFill>
              <a:latin typeface="Calibri"/>
            </a:endParaRPr>
          </a:p>
        </p:txBody>
      </p:sp>
      <p:pic>
        <p:nvPicPr>
          <p:cNvPr id="26" name="図 25"/>
          <p:cNvPicPr>
            <a:picLocks noChangeAspect="1"/>
          </p:cNvPicPr>
          <p:nvPr/>
        </p:nvPicPr>
        <p:blipFill rotWithShape="1">
          <a:blip r:embed="rId4"/>
          <a:srcRect l="13374" t="42765" r="43458" b="21059"/>
          <a:stretch/>
        </p:blipFill>
        <p:spPr>
          <a:xfrm>
            <a:off x="2135920" y="6409313"/>
            <a:ext cx="720080" cy="218206"/>
          </a:xfrm>
          <a:prstGeom prst="rect">
            <a:avLst/>
          </a:prstGeom>
        </p:spPr>
      </p:pic>
      <p:sp>
        <p:nvSpPr>
          <p:cNvPr id="5" name="右矢印 4"/>
          <p:cNvSpPr/>
          <p:nvPr/>
        </p:nvSpPr>
        <p:spPr>
          <a:xfrm>
            <a:off x="3833306" y="2562489"/>
            <a:ext cx="666686" cy="1577867"/>
          </a:xfrm>
          <a:prstGeom prst="rightArrow">
            <a:avLst/>
          </a:prstGeom>
          <a:solidFill>
            <a:srgbClr val="D0D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7696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21</a:t>
            </a:fld>
            <a:endParaRPr lang="en-US" altLang="ja-JP" dirty="0">
              <a:solidFill>
                <a:prstClr val="black"/>
              </a:solidFill>
            </a:endParaRPr>
          </a:p>
        </p:txBody>
      </p:sp>
      <p:sp>
        <p:nvSpPr>
          <p:cNvPr id="11" name="Rectangle 1"/>
          <p:cNvSpPr>
            <a:spLocks noChangeArrowheads="1"/>
          </p:cNvSpPr>
          <p:nvPr/>
        </p:nvSpPr>
        <p:spPr bwMode="auto">
          <a:xfrm>
            <a:off x="332703" y="5756019"/>
            <a:ext cx="3670997" cy="523220"/>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各統計表の該当箇所を、作業用のシートに貼り付けた上で、グラフを作成</a:t>
            </a:r>
          </a:p>
        </p:txBody>
      </p:sp>
      <p:pic>
        <p:nvPicPr>
          <p:cNvPr id="2" name="図 1"/>
          <p:cNvPicPr>
            <a:picLocks noChangeAspect="1"/>
          </p:cNvPicPr>
          <p:nvPr/>
        </p:nvPicPr>
        <p:blipFill>
          <a:blip r:embed="rId2"/>
          <a:stretch>
            <a:fillRect/>
          </a:stretch>
        </p:blipFill>
        <p:spPr>
          <a:xfrm>
            <a:off x="334911" y="1829568"/>
            <a:ext cx="3510058" cy="3149913"/>
          </a:xfrm>
          <a:prstGeom prst="rect">
            <a:avLst/>
          </a:prstGeom>
        </p:spPr>
      </p:pic>
      <p:sp>
        <p:nvSpPr>
          <p:cNvPr id="19" name="テキスト ボックス 18">
            <a:extLst>
              <a:ext uri="{FF2B5EF4-FFF2-40B4-BE49-F238E27FC236}">
                <a16:creationId xmlns:a16="http://schemas.microsoft.com/office/drawing/2014/main" id="{09849B0E-BC24-4AC2-A394-3220B85F53A8}"/>
              </a:ext>
            </a:extLst>
          </p:cNvPr>
          <p:cNvSpPr txBox="1"/>
          <p:nvPr/>
        </p:nvSpPr>
        <p:spPr>
          <a:xfrm>
            <a:off x="235463" y="1552569"/>
            <a:ext cx="3545330" cy="276999"/>
          </a:xfrm>
          <a:prstGeom prst="rect">
            <a:avLst/>
          </a:prstGeom>
          <a:noFill/>
        </p:spPr>
        <p:txBody>
          <a:bodyPr wrap="square" rtlCol="0">
            <a:spAutoFit/>
          </a:bodyPr>
          <a:lstStyle/>
          <a:p>
            <a:r>
              <a:rPr lang="ja-JP" altLang="en-US" sz="1200" dirty="0">
                <a:latin typeface="+mn-ea"/>
              </a:rPr>
              <a:t>例）平成</a:t>
            </a:r>
            <a:r>
              <a:rPr lang="en-US" altLang="ja-JP" sz="1200" dirty="0">
                <a:latin typeface="+mn-ea"/>
              </a:rPr>
              <a:t>25</a:t>
            </a:r>
            <a:r>
              <a:rPr lang="ja-JP" altLang="en-US" sz="1200" dirty="0">
                <a:latin typeface="+mn-ea"/>
              </a:rPr>
              <a:t>年調査の統計表</a:t>
            </a:r>
          </a:p>
        </p:txBody>
      </p:sp>
      <p:pic>
        <p:nvPicPr>
          <p:cNvPr id="9" name="図 8"/>
          <p:cNvPicPr>
            <a:picLocks noChangeAspect="1"/>
          </p:cNvPicPr>
          <p:nvPr/>
        </p:nvPicPr>
        <p:blipFill>
          <a:blip r:embed="rId3"/>
          <a:stretch>
            <a:fillRect/>
          </a:stretch>
        </p:blipFill>
        <p:spPr>
          <a:xfrm>
            <a:off x="3995936" y="1837167"/>
            <a:ext cx="4813797" cy="4544161"/>
          </a:xfrm>
          <a:prstGeom prst="rect">
            <a:avLst/>
          </a:prstGeom>
        </p:spPr>
      </p:pic>
      <p:sp>
        <p:nvSpPr>
          <p:cNvPr id="14" name="正方形/長方形 13"/>
          <p:cNvSpPr/>
          <p:nvPr/>
        </p:nvSpPr>
        <p:spPr>
          <a:xfrm>
            <a:off x="2648273" y="3819462"/>
            <a:ext cx="483567" cy="1033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131840" y="3211295"/>
            <a:ext cx="483567" cy="1033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640941" y="3279591"/>
            <a:ext cx="483567" cy="1033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49511" y="3819462"/>
            <a:ext cx="648072" cy="1033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3136900" y="2867716"/>
            <a:ext cx="3898900" cy="1003300"/>
          </a:xfrm>
          <a:custGeom>
            <a:avLst/>
            <a:gdLst>
              <a:gd name="connsiteX0" fmla="*/ 0 w 3898900"/>
              <a:gd name="connsiteY0" fmla="*/ 1003300 h 1003300"/>
              <a:gd name="connsiteX1" fmla="*/ 1422400 w 3898900"/>
              <a:gd name="connsiteY1" fmla="*/ 1003300 h 1003300"/>
              <a:gd name="connsiteX2" fmla="*/ 1422400 w 3898900"/>
              <a:gd name="connsiteY2" fmla="*/ 0 h 1003300"/>
              <a:gd name="connsiteX3" fmla="*/ 3898900 w 3898900"/>
              <a:gd name="connsiteY3" fmla="*/ 0 h 1003300"/>
              <a:gd name="connsiteX4" fmla="*/ 3898900 w 3898900"/>
              <a:gd name="connsiteY4" fmla="*/ 190500 h 100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900" h="1003300">
                <a:moveTo>
                  <a:pt x="0" y="1003300"/>
                </a:moveTo>
                <a:lnTo>
                  <a:pt x="1422400" y="1003300"/>
                </a:lnTo>
                <a:lnTo>
                  <a:pt x="1422400" y="0"/>
                </a:lnTo>
                <a:lnTo>
                  <a:pt x="3898900" y="0"/>
                </a:lnTo>
                <a:lnTo>
                  <a:pt x="3898900" y="190500"/>
                </a:lnTo>
              </a:path>
            </a:pathLst>
          </a:custGeom>
          <a:noFill/>
          <a:ln>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（５）政府統計の総合窓口（</a:t>
            </a:r>
            <a:r>
              <a:rPr lang="en-US" altLang="ja-JP" dirty="0">
                <a:solidFill>
                  <a:schemeClr val="bg1"/>
                </a:solidFill>
              </a:rPr>
              <a:t>e-Stat</a:t>
            </a:r>
            <a:r>
              <a:rPr lang="ja-JP" altLang="en-US" dirty="0">
                <a:solidFill>
                  <a:schemeClr val="bg1"/>
                </a:solidFill>
              </a:rPr>
              <a:t>）を利用した統計データの取得・把握の例</a:t>
            </a:r>
          </a:p>
        </p:txBody>
      </p:sp>
      <p:sp>
        <p:nvSpPr>
          <p:cNvPr id="22" name="テキスト ボックス 21">
            <a:extLst>
              <a:ext uri="{FF2B5EF4-FFF2-40B4-BE49-F238E27FC236}">
                <a16:creationId xmlns:a16="http://schemas.microsoft.com/office/drawing/2014/main" id="{09849B0E-BC24-4AC2-A394-3220B85F53A8}"/>
              </a:ext>
            </a:extLst>
          </p:cNvPr>
          <p:cNvSpPr txBox="1"/>
          <p:nvPr/>
        </p:nvSpPr>
        <p:spPr>
          <a:xfrm>
            <a:off x="258085" y="1124744"/>
            <a:ext cx="6258131" cy="338554"/>
          </a:xfrm>
          <a:prstGeom prst="rect">
            <a:avLst/>
          </a:prstGeom>
          <a:noFill/>
        </p:spPr>
        <p:txBody>
          <a:bodyPr wrap="square" rtlCol="0">
            <a:spAutoFit/>
          </a:bodyPr>
          <a:lstStyle/>
          <a:p>
            <a:r>
              <a:rPr lang="ja-JP" altLang="en-US" sz="1600" dirty="0">
                <a:latin typeface="+mj-ea"/>
                <a:ea typeface="+mj-ea"/>
              </a:rPr>
              <a:t>③グラフの作成</a:t>
            </a:r>
          </a:p>
        </p:txBody>
      </p:sp>
    </p:spTree>
    <p:extLst>
      <p:ext uri="{BB962C8B-B14F-4D97-AF65-F5344CB8AC3E}">
        <p14:creationId xmlns:p14="http://schemas.microsoft.com/office/powerpoint/2010/main" val="446754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14" name="テキスト ボックス 13">
            <a:extLst>
              <a:ext uri="{FF2B5EF4-FFF2-40B4-BE49-F238E27FC236}">
                <a16:creationId xmlns:a16="http://schemas.microsoft.com/office/drawing/2014/main" id="{09849B0E-BC24-4AC2-A394-3220B85F53A8}"/>
              </a:ext>
            </a:extLst>
          </p:cNvPr>
          <p:cNvSpPr txBox="1"/>
          <p:nvPr/>
        </p:nvSpPr>
        <p:spPr>
          <a:xfrm>
            <a:off x="258085" y="1775085"/>
            <a:ext cx="6258131" cy="338554"/>
          </a:xfrm>
          <a:prstGeom prst="rect">
            <a:avLst/>
          </a:prstGeom>
          <a:noFill/>
        </p:spPr>
        <p:txBody>
          <a:bodyPr wrap="square" rtlCol="0">
            <a:spAutoFit/>
          </a:bodyPr>
          <a:lstStyle/>
          <a:p>
            <a:r>
              <a:rPr lang="ja-JP" altLang="en-US" sz="1600" dirty="0">
                <a:latin typeface="+mj-ea"/>
                <a:ea typeface="+mj-ea"/>
              </a:rPr>
              <a:t>①住生活基本計画（全国計画）の参考資料</a:t>
            </a:r>
          </a:p>
        </p:txBody>
      </p:sp>
      <p:sp>
        <p:nvSpPr>
          <p:cNvPr id="15" name="Rectangle 1"/>
          <p:cNvSpPr>
            <a:spLocks noChangeArrowheads="1"/>
          </p:cNvSpPr>
          <p:nvPr/>
        </p:nvSpPr>
        <p:spPr bwMode="auto">
          <a:xfrm>
            <a:off x="539552" y="2124118"/>
            <a:ext cx="4543069" cy="1031051"/>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住生活基本計画（全国計画）の</a:t>
            </a:r>
            <a:r>
              <a:rPr lang="en-US" altLang="ja-JP" sz="1400" dirty="0">
                <a:solidFill>
                  <a:prstClr val="black"/>
                </a:solidFill>
                <a:latin typeface="Calibri"/>
              </a:rPr>
              <a:t>HP</a:t>
            </a:r>
            <a:r>
              <a:rPr lang="ja-JP" altLang="en-US" sz="1400" dirty="0">
                <a:solidFill>
                  <a:prstClr val="black"/>
                </a:solidFill>
                <a:latin typeface="Calibri"/>
              </a:rPr>
              <a:t>では、参考資料として統計データの分析結果を公表しています（右図）。</a:t>
            </a:r>
            <a:endParaRPr lang="en-US" altLang="ja-JP" sz="1400" dirty="0">
              <a:solidFill>
                <a:prstClr val="black"/>
              </a:solidFill>
              <a:latin typeface="Calibri"/>
            </a:endParaRPr>
          </a:p>
          <a:p>
            <a:pPr marL="174625">
              <a:spcBef>
                <a:spcPts val="600"/>
              </a:spcBef>
            </a:pPr>
            <a:r>
              <a:rPr lang="en-US" altLang="ja-JP" sz="1400" dirty="0">
                <a:solidFill>
                  <a:prstClr val="black"/>
                </a:solidFill>
                <a:latin typeface="Calibri"/>
              </a:rPr>
              <a:t>http://www.mlit.go.jp/jutakukentiku/house/jutakukentiku_house_tk2_000032.html</a:t>
            </a:r>
            <a:endParaRPr lang="ja-JP" altLang="en-US" sz="1400" dirty="0">
              <a:solidFill>
                <a:prstClr val="black"/>
              </a:solidFill>
              <a:latin typeface="Calibri"/>
            </a:endParaRPr>
          </a:p>
        </p:txBody>
      </p:sp>
      <p:sp>
        <p:nvSpPr>
          <p:cNvPr id="10" name="Rectangle 1"/>
          <p:cNvSpPr>
            <a:spLocks noChangeArrowheads="1"/>
          </p:cNvSpPr>
          <p:nvPr/>
        </p:nvSpPr>
        <p:spPr bwMode="auto">
          <a:xfrm>
            <a:off x="179512" y="1052736"/>
            <a:ext cx="8784976" cy="584775"/>
          </a:xfrm>
          <a:prstGeom prst="rect">
            <a:avLst/>
          </a:prstGeom>
          <a:noFill/>
          <a:ln w="19050">
            <a:solidFill>
              <a:srgbClr val="4A7EBB"/>
            </a:solidFill>
            <a:miter lim="800000"/>
            <a:headEnd/>
            <a:tailEnd/>
          </a:ln>
          <a:effectLst/>
        </p:spPr>
        <p:txBody>
          <a:bodyPr vert="horz" wrap="square" lIns="91440" tIns="45720" rIns="91440" bIns="45720" numCol="1" anchor="t" anchorCtr="0" compatLnSpc="1">
            <a:prstTxWarp prst="textNoShape">
              <a:avLst/>
            </a:prstTxWarp>
            <a:spAutoFit/>
          </a:bodyPr>
          <a:lstStyle/>
          <a:p>
            <a:pPr marL="144000" indent="-144000">
              <a:spcBef>
                <a:spcPts val="600"/>
              </a:spcBef>
            </a:pPr>
            <a:r>
              <a:rPr lang="ja-JP" altLang="en-US" sz="1600" dirty="0">
                <a:latin typeface="+mn-ea"/>
                <a:cs typeface="Times New Roman" pitchFamily="18" charset="0"/>
              </a:rPr>
              <a:t>○　取得・把握した統計データの分析にあたっては、住生活基本計画（全国計画）の参考資料等を参考にすることが考えられます。</a:t>
            </a:r>
          </a:p>
        </p:txBody>
      </p:sp>
      <p:sp>
        <p:nvSpPr>
          <p:cNvPr id="12" name="テキスト ボックス 11"/>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（６）取得・把握した統計データの分析例</a:t>
            </a:r>
          </a:p>
        </p:txBody>
      </p:sp>
      <p:sp>
        <p:nvSpPr>
          <p:cNvPr id="11" name="テキスト ボックス 10">
            <a:extLst>
              <a:ext uri="{FF2B5EF4-FFF2-40B4-BE49-F238E27FC236}">
                <a16:creationId xmlns:a16="http://schemas.microsoft.com/office/drawing/2014/main" id="{09849B0E-BC24-4AC2-A394-3220B85F53A8}"/>
              </a:ext>
            </a:extLst>
          </p:cNvPr>
          <p:cNvSpPr txBox="1"/>
          <p:nvPr/>
        </p:nvSpPr>
        <p:spPr>
          <a:xfrm>
            <a:off x="251520" y="3346801"/>
            <a:ext cx="6258131" cy="338554"/>
          </a:xfrm>
          <a:prstGeom prst="rect">
            <a:avLst/>
          </a:prstGeom>
          <a:noFill/>
        </p:spPr>
        <p:txBody>
          <a:bodyPr wrap="square" rtlCol="0">
            <a:spAutoFit/>
          </a:bodyPr>
          <a:lstStyle/>
          <a:p>
            <a:r>
              <a:rPr lang="ja-JP" altLang="en-US" sz="1600" dirty="0">
                <a:latin typeface="+mj-ea"/>
                <a:ea typeface="+mj-ea"/>
              </a:rPr>
              <a:t>②社会資本整備審議会住宅宅地分科会資料</a:t>
            </a:r>
          </a:p>
        </p:txBody>
      </p:sp>
      <p:sp>
        <p:nvSpPr>
          <p:cNvPr id="13" name="Rectangle 1"/>
          <p:cNvSpPr>
            <a:spLocks noChangeArrowheads="1"/>
          </p:cNvSpPr>
          <p:nvPr/>
        </p:nvSpPr>
        <p:spPr bwMode="auto">
          <a:xfrm>
            <a:off x="532987" y="3695834"/>
            <a:ext cx="4543069" cy="1754326"/>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zh-TW" altLang="en-US" sz="1400" dirty="0">
                <a:solidFill>
                  <a:prstClr val="black"/>
                </a:solidFill>
                <a:latin typeface="Calibri"/>
              </a:rPr>
              <a:t>社会資本整備審議会住宅宅地分科会</a:t>
            </a:r>
            <a:r>
              <a:rPr lang="en-US" altLang="ja-JP" sz="1400" dirty="0">
                <a:solidFill>
                  <a:prstClr val="black"/>
                </a:solidFill>
                <a:latin typeface="Calibri"/>
              </a:rPr>
              <a:t>HP</a:t>
            </a:r>
            <a:r>
              <a:rPr lang="ja-JP" altLang="en-US" sz="1400" dirty="0">
                <a:solidFill>
                  <a:prstClr val="black"/>
                </a:solidFill>
                <a:latin typeface="Calibri"/>
              </a:rPr>
              <a:t>では、住生活基本計画（全国計画）の検討過程で使用されたデータを、会議資料として掲載しております。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①と一部重複がありますが、テーマ別のデータはこちらのほうが充実しています。</a:t>
            </a:r>
            <a:endParaRPr lang="en-US" altLang="ja-JP" sz="1400" dirty="0">
              <a:solidFill>
                <a:prstClr val="black"/>
              </a:solidFill>
              <a:latin typeface="Calibri"/>
            </a:endParaRPr>
          </a:p>
          <a:p>
            <a:pPr marL="174625">
              <a:spcBef>
                <a:spcPts val="600"/>
              </a:spcBef>
            </a:pPr>
            <a:r>
              <a:rPr lang="en-US" altLang="ja-JP" sz="1400" dirty="0">
                <a:solidFill>
                  <a:prstClr val="black"/>
                </a:solidFill>
                <a:latin typeface="Calibri"/>
              </a:rPr>
              <a:t>http://www.mlit.go.jp/policy/shingikai/s202_jutakutakuchi01.html</a:t>
            </a:r>
            <a:endParaRPr lang="ja-JP" altLang="en-US" sz="1400" dirty="0">
              <a:solidFill>
                <a:prstClr val="black"/>
              </a:solidFill>
              <a:latin typeface="Calibri"/>
            </a:endParaRPr>
          </a:p>
        </p:txBody>
      </p:sp>
      <p:sp>
        <p:nvSpPr>
          <p:cNvPr id="17" name="テキスト ボックス 16">
            <a:extLst>
              <a:ext uri="{FF2B5EF4-FFF2-40B4-BE49-F238E27FC236}">
                <a16:creationId xmlns:a16="http://schemas.microsoft.com/office/drawing/2014/main" id="{09849B0E-BC24-4AC2-A394-3220B85F53A8}"/>
              </a:ext>
            </a:extLst>
          </p:cNvPr>
          <p:cNvSpPr txBox="1"/>
          <p:nvPr/>
        </p:nvSpPr>
        <p:spPr>
          <a:xfrm>
            <a:off x="251520" y="5517232"/>
            <a:ext cx="6258131" cy="338554"/>
          </a:xfrm>
          <a:prstGeom prst="rect">
            <a:avLst/>
          </a:prstGeom>
          <a:noFill/>
        </p:spPr>
        <p:txBody>
          <a:bodyPr wrap="square" rtlCol="0">
            <a:spAutoFit/>
          </a:bodyPr>
          <a:lstStyle/>
          <a:p>
            <a:r>
              <a:rPr lang="ja-JP" altLang="en-US" sz="1600" dirty="0">
                <a:latin typeface="+mj-ea"/>
                <a:ea typeface="+mj-ea"/>
              </a:rPr>
              <a:t>③その他</a:t>
            </a:r>
          </a:p>
        </p:txBody>
      </p:sp>
      <p:sp>
        <p:nvSpPr>
          <p:cNvPr id="18" name="Rectangle 1"/>
          <p:cNvSpPr>
            <a:spLocks noChangeArrowheads="1"/>
          </p:cNvSpPr>
          <p:nvPr/>
        </p:nvSpPr>
        <p:spPr bwMode="auto">
          <a:xfrm>
            <a:off x="532987" y="5866265"/>
            <a:ext cx="4543069" cy="738664"/>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上記のほか、公的統計ごとに作成される「結果の概要」、国の各種検討会等の会議資料、住生活基本計画（都道府県計画）などを参考にすることが考えられます。</a:t>
            </a:r>
            <a:endParaRPr lang="en-US" altLang="ja-JP" sz="1400" dirty="0">
              <a:solidFill>
                <a:prstClr val="black"/>
              </a:solidFill>
              <a:latin typeface="Calibri"/>
            </a:endParaRPr>
          </a:p>
        </p:txBody>
      </p:sp>
      <p:pic>
        <p:nvPicPr>
          <p:cNvPr id="3" name="図 2"/>
          <p:cNvPicPr>
            <a:picLocks noChangeAspect="1"/>
          </p:cNvPicPr>
          <p:nvPr/>
        </p:nvPicPr>
        <p:blipFill>
          <a:blip r:embed="rId2"/>
          <a:stretch>
            <a:fillRect/>
          </a:stretch>
        </p:blipFill>
        <p:spPr>
          <a:xfrm>
            <a:off x="5364088" y="1783955"/>
            <a:ext cx="3312368" cy="2471983"/>
          </a:xfrm>
          <a:prstGeom prst="rect">
            <a:avLst/>
          </a:prstGeom>
          <a:ln>
            <a:solidFill>
              <a:schemeClr val="bg1">
                <a:lumMod val="85000"/>
              </a:schemeClr>
            </a:solidFill>
          </a:ln>
        </p:spPr>
      </p:pic>
      <p:pic>
        <p:nvPicPr>
          <p:cNvPr id="6" name="図 5"/>
          <p:cNvPicPr>
            <a:picLocks noChangeAspect="1"/>
          </p:cNvPicPr>
          <p:nvPr/>
        </p:nvPicPr>
        <p:blipFill>
          <a:blip r:embed="rId3"/>
          <a:stretch>
            <a:fillRect/>
          </a:stretch>
        </p:blipFill>
        <p:spPr>
          <a:xfrm>
            <a:off x="5364088" y="4327946"/>
            <a:ext cx="3312368" cy="2471983"/>
          </a:xfrm>
          <a:prstGeom prst="rect">
            <a:avLst/>
          </a:prstGeom>
          <a:ln>
            <a:solidFill>
              <a:schemeClr val="bg1">
                <a:lumMod val="85000"/>
              </a:schemeClr>
            </a:solidFill>
          </a:ln>
        </p:spPr>
      </p:pic>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22</a:t>
            </a:fld>
            <a:endParaRPr lang="en-US" altLang="ja-JP" dirty="0">
              <a:solidFill>
                <a:prstClr val="black"/>
              </a:solidFill>
            </a:endParaRPr>
          </a:p>
        </p:txBody>
      </p:sp>
    </p:spTree>
    <p:extLst>
      <p:ext uri="{BB962C8B-B14F-4D97-AF65-F5344CB8AC3E}">
        <p14:creationId xmlns:p14="http://schemas.microsoft.com/office/powerpoint/2010/main" val="128446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14" name="テキスト ボックス 13">
            <a:extLst>
              <a:ext uri="{FF2B5EF4-FFF2-40B4-BE49-F238E27FC236}">
                <a16:creationId xmlns:a16="http://schemas.microsoft.com/office/drawing/2014/main" id="{09849B0E-BC24-4AC2-A394-3220B85F53A8}"/>
              </a:ext>
            </a:extLst>
          </p:cNvPr>
          <p:cNvSpPr txBox="1"/>
          <p:nvPr/>
        </p:nvSpPr>
        <p:spPr>
          <a:xfrm>
            <a:off x="179512" y="1454081"/>
            <a:ext cx="6118631" cy="338554"/>
          </a:xfrm>
          <a:prstGeom prst="rect">
            <a:avLst/>
          </a:prstGeom>
          <a:noFill/>
        </p:spPr>
        <p:txBody>
          <a:bodyPr wrap="square" rtlCol="0">
            <a:spAutoFit/>
          </a:bodyPr>
          <a:lstStyle/>
          <a:p>
            <a:r>
              <a:rPr lang="ja-JP" altLang="en-US" sz="1600" dirty="0">
                <a:latin typeface="+mj-ea"/>
                <a:ea typeface="+mj-ea"/>
              </a:rPr>
              <a:t>■「市町村計画策定支援データセット」について</a:t>
            </a:r>
          </a:p>
        </p:txBody>
      </p:sp>
      <p:sp>
        <p:nvSpPr>
          <p:cNvPr id="10" name="Rectangle 1"/>
          <p:cNvSpPr>
            <a:spLocks noChangeArrowheads="1"/>
          </p:cNvSpPr>
          <p:nvPr/>
        </p:nvSpPr>
        <p:spPr bwMode="auto">
          <a:xfrm>
            <a:off x="179512" y="1052736"/>
            <a:ext cx="8784976" cy="338554"/>
          </a:xfrm>
          <a:prstGeom prst="rect">
            <a:avLst/>
          </a:prstGeom>
          <a:noFill/>
          <a:ln w="19050">
            <a:solidFill>
              <a:srgbClr val="4A7EBB"/>
            </a:solidFill>
            <a:miter lim="800000"/>
            <a:headEnd/>
            <a:tailEnd/>
          </a:ln>
          <a:effectLst/>
        </p:spPr>
        <p:txBody>
          <a:bodyPr vert="horz" wrap="square" lIns="91440" tIns="45720" rIns="91440" bIns="45720" numCol="1" anchor="t" anchorCtr="0" compatLnSpc="1">
            <a:prstTxWarp prst="textNoShape">
              <a:avLst/>
            </a:prstTxWarp>
            <a:spAutoFit/>
          </a:bodyPr>
          <a:lstStyle/>
          <a:p>
            <a:pPr marL="144000" indent="-144000">
              <a:spcBef>
                <a:spcPts val="600"/>
              </a:spcBef>
            </a:pPr>
            <a:r>
              <a:rPr lang="ja-JP" altLang="en-US" sz="1600" dirty="0">
                <a:latin typeface="+mn-ea"/>
                <a:cs typeface="Times New Roman" pitchFamily="18" charset="0"/>
              </a:rPr>
              <a:t>○　計画策定の支援を行うための「市町村計画策定支援データセット」を</a:t>
            </a:r>
            <a:r>
              <a:rPr lang="ja-JP" altLang="en-US" sz="1600" dirty="0" smtClean="0">
                <a:latin typeface="+mn-ea"/>
                <a:cs typeface="Times New Roman" pitchFamily="18" charset="0"/>
              </a:rPr>
              <a:t>作成。</a:t>
            </a:r>
            <a:endParaRPr lang="ja-JP" altLang="en-US" sz="1600" dirty="0">
              <a:latin typeface="+mn-ea"/>
              <a:cs typeface="Times New Roman" pitchFamily="18" charset="0"/>
            </a:endParaRPr>
          </a:p>
        </p:txBody>
      </p:sp>
      <p:sp>
        <p:nvSpPr>
          <p:cNvPr id="12" name="テキスト ボックス 11"/>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（７）市町村計画策定支援のためのデータセットの提供</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23</a:t>
            </a:fld>
            <a:endParaRPr lang="en-US" altLang="ja-JP" dirty="0">
              <a:solidFill>
                <a:prstClr val="black"/>
              </a:solidFill>
            </a:endParaRPr>
          </a:p>
        </p:txBody>
      </p:sp>
      <p:sp>
        <p:nvSpPr>
          <p:cNvPr id="13" name="テキスト ボックス 12">
            <a:extLst>
              <a:ext uri="{FF2B5EF4-FFF2-40B4-BE49-F238E27FC236}">
                <a16:creationId xmlns:a16="http://schemas.microsoft.com/office/drawing/2014/main" id="{FD90C056-61D7-4649-A9A7-E19D5F075C77}"/>
              </a:ext>
            </a:extLst>
          </p:cNvPr>
          <p:cNvSpPr txBox="1"/>
          <p:nvPr/>
        </p:nvSpPr>
        <p:spPr>
          <a:xfrm>
            <a:off x="179512" y="1784796"/>
            <a:ext cx="2127520" cy="338554"/>
          </a:xfrm>
          <a:prstGeom prst="rect">
            <a:avLst/>
          </a:prstGeom>
          <a:noFill/>
        </p:spPr>
        <p:txBody>
          <a:bodyPr wrap="square" rtlCol="0">
            <a:spAutoFit/>
          </a:bodyPr>
          <a:lstStyle/>
          <a:p>
            <a:r>
              <a:rPr lang="ja-JP" altLang="en-US" sz="1600" dirty="0">
                <a:latin typeface="+mj-ea"/>
                <a:ea typeface="+mj-ea"/>
              </a:rPr>
              <a:t>●概要</a:t>
            </a:r>
            <a:endParaRPr lang="en-US" altLang="ja-JP" sz="1600" dirty="0">
              <a:latin typeface="+mj-ea"/>
              <a:ea typeface="+mj-ea"/>
            </a:endParaRPr>
          </a:p>
        </p:txBody>
      </p:sp>
      <p:sp>
        <p:nvSpPr>
          <p:cNvPr id="16" name="Rectangle 1">
            <a:extLst>
              <a:ext uri="{FF2B5EF4-FFF2-40B4-BE49-F238E27FC236}">
                <a16:creationId xmlns:a16="http://schemas.microsoft.com/office/drawing/2014/main" id="{4D6DE25E-3A57-4995-BA0C-1D49CC195462}"/>
              </a:ext>
            </a:extLst>
          </p:cNvPr>
          <p:cNvSpPr>
            <a:spLocks noChangeArrowheads="1"/>
          </p:cNvSpPr>
          <p:nvPr/>
        </p:nvSpPr>
        <p:spPr bwMode="auto">
          <a:xfrm>
            <a:off x="239365" y="2325067"/>
            <a:ext cx="1961588" cy="2246769"/>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主に人口</a:t>
            </a:r>
            <a:r>
              <a:rPr lang="en-US" altLang="ja-JP" sz="1400" dirty="0">
                <a:solidFill>
                  <a:prstClr val="black"/>
                </a:solidFill>
                <a:latin typeface="Calibri"/>
              </a:rPr>
              <a:t>10</a:t>
            </a:r>
            <a:r>
              <a:rPr lang="ja-JP" altLang="en-US" sz="1400" dirty="0">
                <a:solidFill>
                  <a:prstClr val="black"/>
                </a:solidFill>
                <a:latin typeface="Calibri"/>
              </a:rPr>
              <a:t>万人未満の地方公共団体が住生活基本計画を策定するにあたり、住宅や住生活上の課題を比較的容易に把握するために、確認することが考えられるデータの一覧を整理したもの</a:t>
            </a:r>
            <a:r>
              <a:rPr lang="ja-JP" altLang="en-US" sz="1400" dirty="0" smtClean="0">
                <a:solidFill>
                  <a:prstClr val="black"/>
                </a:solidFill>
                <a:latin typeface="Calibri"/>
              </a:rPr>
              <a:t>です。</a:t>
            </a:r>
            <a:endParaRPr lang="ja-JP" altLang="en-US" sz="1400" dirty="0">
              <a:solidFill>
                <a:prstClr val="black"/>
              </a:solidFill>
              <a:latin typeface="Calibri"/>
            </a:endParaRPr>
          </a:p>
        </p:txBody>
      </p:sp>
      <p:sp>
        <p:nvSpPr>
          <p:cNvPr id="27" name="テキスト ボックス 26">
            <a:extLst>
              <a:ext uri="{FF2B5EF4-FFF2-40B4-BE49-F238E27FC236}">
                <a16:creationId xmlns:a16="http://schemas.microsoft.com/office/drawing/2014/main" id="{2F08DB08-5C54-4382-9E59-A3FEB823C608}"/>
              </a:ext>
            </a:extLst>
          </p:cNvPr>
          <p:cNvSpPr txBox="1"/>
          <p:nvPr/>
        </p:nvSpPr>
        <p:spPr>
          <a:xfrm>
            <a:off x="2123284" y="1784796"/>
            <a:ext cx="7020715" cy="584775"/>
          </a:xfrm>
          <a:prstGeom prst="rect">
            <a:avLst/>
          </a:prstGeom>
          <a:noFill/>
        </p:spPr>
        <p:txBody>
          <a:bodyPr wrap="square" rtlCol="0">
            <a:spAutoFit/>
          </a:bodyPr>
          <a:lstStyle/>
          <a:p>
            <a:pPr marL="216000" indent="-457200"/>
            <a:r>
              <a:rPr lang="ja-JP" altLang="en-US" sz="1600" dirty="0">
                <a:latin typeface="+mj-ea"/>
                <a:ea typeface="+mj-ea"/>
              </a:rPr>
              <a:t>●市町村における課題を認識するために実態把握においてポイントとなるデータの例示</a:t>
            </a:r>
            <a:endParaRPr lang="en-US" altLang="ja-JP" sz="1600" dirty="0">
              <a:latin typeface="+mj-ea"/>
              <a:ea typeface="+mj-ea"/>
            </a:endParaRPr>
          </a:p>
        </p:txBody>
      </p:sp>
      <p:sp>
        <p:nvSpPr>
          <p:cNvPr id="28" name="Rectangle 1">
            <a:extLst>
              <a:ext uri="{FF2B5EF4-FFF2-40B4-BE49-F238E27FC236}">
                <a16:creationId xmlns:a16="http://schemas.microsoft.com/office/drawing/2014/main" id="{8A700C1B-FE0C-4E47-BF0B-8C0763BD410A}"/>
              </a:ext>
            </a:extLst>
          </p:cNvPr>
          <p:cNvSpPr>
            <a:spLocks noChangeArrowheads="1"/>
          </p:cNvSpPr>
          <p:nvPr/>
        </p:nvSpPr>
        <p:spPr bwMode="auto">
          <a:xfrm>
            <a:off x="2192395" y="2308001"/>
            <a:ext cx="6767708" cy="523220"/>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住宅や住生活に関する課題を認識するために実態把握における視点と目的に応じて、ポイントとなるデータを下表の通り</a:t>
            </a:r>
            <a:r>
              <a:rPr lang="ja-JP" altLang="en-US" sz="1400" dirty="0" smtClean="0">
                <a:solidFill>
                  <a:prstClr val="black"/>
                </a:solidFill>
                <a:latin typeface="Calibri"/>
              </a:rPr>
              <a:t>例示。</a:t>
            </a:r>
            <a:endParaRPr lang="ja-JP" altLang="en-US" sz="1400" dirty="0">
              <a:solidFill>
                <a:prstClr val="black"/>
              </a:solidFill>
              <a:latin typeface="Calibri"/>
            </a:endParaRPr>
          </a:p>
        </p:txBody>
      </p:sp>
      <p:graphicFrame>
        <p:nvGraphicFramePr>
          <p:cNvPr id="26" name="表 25">
            <a:extLst>
              <a:ext uri="{FF2B5EF4-FFF2-40B4-BE49-F238E27FC236}">
                <a16:creationId xmlns:a16="http://schemas.microsoft.com/office/drawing/2014/main" id="{14929B11-7570-4DD0-9039-4CC55216BCA9}"/>
              </a:ext>
            </a:extLst>
          </p:cNvPr>
          <p:cNvGraphicFramePr>
            <a:graphicFrameLocks noGrp="1"/>
          </p:cNvGraphicFramePr>
          <p:nvPr>
            <p:extLst>
              <p:ext uri="{D42A27DB-BD31-4B8C-83A1-F6EECF244321}">
                <p14:modId xmlns:p14="http://schemas.microsoft.com/office/powerpoint/2010/main" val="3648963535"/>
              </p:ext>
            </p:extLst>
          </p:nvPr>
        </p:nvGraphicFramePr>
        <p:xfrm>
          <a:off x="2509708" y="2953945"/>
          <a:ext cx="6247866" cy="3604411"/>
        </p:xfrm>
        <a:graphic>
          <a:graphicData uri="http://schemas.openxmlformats.org/drawingml/2006/table">
            <a:tbl>
              <a:tblPr firstRow="1" firstCol="1" bandRow="1">
                <a:tableStyleId>{5940675A-B579-460E-94D1-54222C63F5DA}</a:tableStyleId>
              </a:tblPr>
              <a:tblGrid>
                <a:gridCol w="875871">
                  <a:extLst>
                    <a:ext uri="{9D8B030D-6E8A-4147-A177-3AD203B41FA5}">
                      <a16:colId xmlns:a16="http://schemas.microsoft.com/office/drawing/2014/main" val="466199160"/>
                    </a:ext>
                  </a:extLst>
                </a:gridCol>
                <a:gridCol w="1833304">
                  <a:extLst>
                    <a:ext uri="{9D8B030D-6E8A-4147-A177-3AD203B41FA5}">
                      <a16:colId xmlns:a16="http://schemas.microsoft.com/office/drawing/2014/main" val="3417938106"/>
                    </a:ext>
                  </a:extLst>
                </a:gridCol>
                <a:gridCol w="3538691">
                  <a:extLst>
                    <a:ext uri="{9D8B030D-6E8A-4147-A177-3AD203B41FA5}">
                      <a16:colId xmlns:a16="http://schemas.microsoft.com/office/drawing/2014/main" val="910720599"/>
                    </a:ext>
                  </a:extLst>
                </a:gridCol>
              </a:tblGrid>
              <a:tr h="141650">
                <a:tc gridSpan="2">
                  <a:txBody>
                    <a:bodyPr/>
                    <a:lstStyle/>
                    <a:p>
                      <a:pPr algn="ctr"/>
                      <a:r>
                        <a:rPr kumimoji="1" lang="ja-JP" altLang="en-US" sz="1000" kern="1200" dirty="0">
                          <a:solidFill>
                            <a:schemeClr val="tx1"/>
                          </a:solidFill>
                          <a:effectLst/>
                          <a:latin typeface="+mn-ea"/>
                          <a:ea typeface="+mn-ea"/>
                          <a:cs typeface="+mn-cs"/>
                        </a:rPr>
                        <a:t>課題認識に向けた実態把握の際の視点と目的</a:t>
                      </a:r>
                      <a:endParaRPr lang="ja-JP" sz="1000" kern="100" dirty="0">
                        <a:effectLst/>
                        <a:latin typeface="+mn-ea"/>
                        <a:ea typeface="+mn-ea"/>
                        <a:cs typeface="Times New Roman" panose="02020603050405020304" pitchFamily="18" charset="0"/>
                      </a:endParaRPr>
                    </a:p>
                  </a:txBody>
                  <a:tcPr marL="52667" marR="526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just"/>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2667" marR="526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kumimoji="1" lang="ja-JP" altLang="ja-JP" sz="1000" kern="1200" dirty="0">
                          <a:solidFill>
                            <a:schemeClr val="tx1"/>
                          </a:solidFill>
                          <a:effectLst/>
                          <a:latin typeface="+mn-ea"/>
                          <a:ea typeface="+mn-ea"/>
                          <a:cs typeface="+mn-cs"/>
                        </a:rPr>
                        <a:t>課題を認識する</a:t>
                      </a:r>
                      <a:r>
                        <a:rPr kumimoji="1" lang="ja-JP" altLang="en-US" sz="1000" kern="1200" dirty="0">
                          <a:solidFill>
                            <a:schemeClr val="tx1"/>
                          </a:solidFill>
                          <a:effectLst/>
                          <a:latin typeface="+mn-ea"/>
                          <a:ea typeface="+mn-ea"/>
                          <a:cs typeface="+mn-cs"/>
                        </a:rPr>
                        <a:t>際に</a:t>
                      </a:r>
                      <a:r>
                        <a:rPr kumimoji="1" lang="ja-JP" altLang="ja-JP" sz="1000" kern="1200" dirty="0">
                          <a:solidFill>
                            <a:schemeClr val="tx1"/>
                          </a:solidFill>
                          <a:effectLst/>
                          <a:latin typeface="+mn-ea"/>
                          <a:ea typeface="+mn-ea"/>
                          <a:cs typeface="+mn-cs"/>
                        </a:rPr>
                        <a:t>ポイントとなるデータ例</a:t>
                      </a:r>
                      <a:endParaRPr lang="ja-JP" sz="1000" kern="100" dirty="0">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44661080"/>
                  </a:ext>
                </a:extLst>
              </a:tr>
              <a:tr h="141650">
                <a:tc>
                  <a:txBody>
                    <a:bodyPr/>
                    <a:lstStyle/>
                    <a:p>
                      <a:pPr algn="ctr"/>
                      <a:r>
                        <a:rPr lang="ja-JP" altLang="en-US" sz="1000" kern="100" dirty="0">
                          <a:effectLst/>
                          <a:latin typeface="+mn-ea"/>
                          <a:ea typeface="+mn-ea"/>
                          <a:cs typeface="Times New Roman" panose="02020603050405020304" pitchFamily="18" charset="0"/>
                        </a:rPr>
                        <a:t>視点</a:t>
                      </a:r>
                      <a:endParaRPr lang="ja-JP" sz="1000" kern="100" dirty="0">
                        <a:effectLst/>
                        <a:latin typeface="+mn-ea"/>
                        <a:ea typeface="+mn-ea"/>
                        <a:cs typeface="Times New Roman" panose="02020603050405020304" pitchFamily="18" charset="0"/>
                      </a:endParaRPr>
                    </a:p>
                  </a:txBody>
                  <a:tcPr marL="52667" marR="526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ja-JP" altLang="en-US" sz="1000" kern="100" dirty="0">
                          <a:effectLst/>
                          <a:latin typeface="+mn-ea"/>
                          <a:ea typeface="+mn-ea"/>
                          <a:cs typeface="Times New Roman" panose="02020603050405020304" pitchFamily="18" charset="0"/>
                        </a:rPr>
                        <a:t>目的</a:t>
                      </a:r>
                      <a:endParaRPr lang="ja-JP" sz="1000" kern="100" dirty="0">
                        <a:effectLst/>
                        <a:latin typeface="+mn-ea"/>
                        <a:ea typeface="+mn-ea"/>
                        <a:cs typeface="Times New Roman" panose="02020603050405020304" pitchFamily="18" charset="0"/>
                      </a:endParaRPr>
                    </a:p>
                  </a:txBody>
                  <a:tcPr marL="52667" marR="526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2747330422"/>
                  </a:ext>
                </a:extLst>
              </a:tr>
              <a:tr h="631268">
                <a:tc>
                  <a:txBody>
                    <a:bodyPr/>
                    <a:lstStyle/>
                    <a:p>
                      <a:pPr marL="266700" indent="-266700" algn="just"/>
                      <a:r>
                        <a:rPr lang="ja-JP" sz="1000" kern="100" dirty="0">
                          <a:solidFill>
                            <a:srgbClr val="000000"/>
                          </a:solidFill>
                          <a:effectLst/>
                          <a:latin typeface="+mn-ea"/>
                          <a:ea typeface="+mn-ea"/>
                          <a:cs typeface="Times New Roman" panose="02020603050405020304" pitchFamily="18" charset="0"/>
                        </a:rPr>
                        <a:t>１．地域の縮退状況</a:t>
                      </a:r>
                      <a:endParaRPr lang="ja-JP" sz="10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indent="-133350" algn="just"/>
                      <a:r>
                        <a:rPr lang="ja-JP" sz="1000" kern="100" dirty="0">
                          <a:solidFill>
                            <a:srgbClr val="000000"/>
                          </a:solidFill>
                          <a:effectLst/>
                          <a:latin typeface="+mn-ea"/>
                          <a:ea typeface="+mn-ea"/>
                          <a:cs typeface="Times New Roman" panose="02020603050405020304" pitchFamily="18" charset="0"/>
                        </a:rPr>
                        <a:t>・少子高齢化の進行による、将来的な地域の縮退可能性を把握する。</a:t>
                      </a:r>
                      <a:endParaRPr lang="ja-JP" sz="10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133350" algn="just"/>
                      <a:r>
                        <a:rPr lang="ja-JP" sz="1000" kern="100" dirty="0">
                          <a:effectLst/>
                          <a:latin typeface="+mn-ea"/>
                          <a:ea typeface="+mn-ea"/>
                        </a:rPr>
                        <a:t>①世帯構造（単身、夫婦のみ、子育て、その他世帯）別の世帯数</a:t>
                      </a:r>
                    </a:p>
                    <a:p>
                      <a:pPr marL="72000" indent="-133350" algn="just"/>
                      <a:r>
                        <a:rPr lang="ja-JP" sz="1000" kern="100" dirty="0">
                          <a:effectLst/>
                          <a:latin typeface="+mn-ea"/>
                          <a:ea typeface="+mn-ea"/>
                        </a:rPr>
                        <a:t>②町丁目別または地域別の高齢化率</a:t>
                      </a:r>
                    </a:p>
                    <a:p>
                      <a:pPr marL="72000" indent="-133350" algn="just"/>
                      <a:r>
                        <a:rPr lang="ja-JP" sz="1000" kern="100" dirty="0">
                          <a:effectLst/>
                          <a:latin typeface="+mn-ea"/>
                          <a:ea typeface="+mn-ea"/>
                        </a:rPr>
                        <a:t>③子育て世帯（６歳未満の子）の転出入状況</a:t>
                      </a:r>
                      <a:endParaRPr lang="ja-JP" sz="1000" kern="100" dirty="0">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7717262"/>
                  </a:ext>
                </a:extLst>
              </a:tr>
              <a:tr h="665475">
                <a:tc>
                  <a:txBody>
                    <a:bodyPr/>
                    <a:lstStyle/>
                    <a:p>
                      <a:pPr marL="266700" indent="-266700" algn="just"/>
                      <a:r>
                        <a:rPr lang="ja-JP" sz="1000" kern="100" dirty="0">
                          <a:solidFill>
                            <a:srgbClr val="000000"/>
                          </a:solidFill>
                          <a:effectLst/>
                          <a:latin typeface="+mn-ea"/>
                          <a:ea typeface="+mn-ea"/>
                          <a:cs typeface="Times New Roman" panose="02020603050405020304" pitchFamily="18" charset="0"/>
                        </a:rPr>
                        <a:t>２．住宅セーフティネットの状況</a:t>
                      </a:r>
                      <a:endParaRPr lang="ja-JP" sz="10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indent="-133350" algn="just"/>
                      <a:r>
                        <a:rPr lang="ja-JP" sz="1000" kern="100">
                          <a:effectLst/>
                          <a:latin typeface="+mn-ea"/>
                          <a:ea typeface="+mn-ea"/>
                          <a:cs typeface="Times New Roman" panose="02020603050405020304" pitchFamily="18" charset="0"/>
                        </a:rPr>
                        <a:t>・将来的な住宅確保要配慮者と、それに対応するストックの充足状況を予測する。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133350" algn="just"/>
                      <a:r>
                        <a:rPr lang="ja-JP" sz="1000" kern="100" dirty="0">
                          <a:effectLst/>
                          <a:latin typeface="+mn-ea"/>
                          <a:ea typeface="+mn-ea"/>
                        </a:rPr>
                        <a:t>①住宅確保要配慮者の将来推移（低年収である高齢者、子育て世帯、障害者、外国人等の推移の把握）</a:t>
                      </a:r>
                    </a:p>
                    <a:p>
                      <a:pPr marL="72000" indent="-133350" algn="just"/>
                      <a:r>
                        <a:rPr lang="ja-JP" sz="1000" kern="100" dirty="0">
                          <a:effectLst/>
                          <a:latin typeface="+mn-ea"/>
                          <a:ea typeface="+mn-ea"/>
                        </a:rPr>
                        <a:t>②住宅確保要配慮者に対するストックの充足状況</a:t>
                      </a:r>
                    </a:p>
                    <a:p>
                      <a:pPr marL="72000" indent="-133350" algn="just"/>
                      <a:r>
                        <a:rPr lang="ja-JP" sz="1000" kern="100" dirty="0">
                          <a:effectLst/>
                          <a:latin typeface="+mn-ea"/>
                          <a:ea typeface="+mn-ea"/>
                        </a:rPr>
                        <a:t>③民間賃貸住宅に居住する世帯の年間収入階級別推移</a:t>
                      </a:r>
                      <a:endParaRPr lang="ja-JP" sz="1000" kern="100" dirty="0">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9368082"/>
                  </a:ext>
                </a:extLst>
              </a:tr>
              <a:tr h="573880">
                <a:tc>
                  <a:txBody>
                    <a:bodyPr/>
                    <a:lstStyle/>
                    <a:p>
                      <a:pPr marL="266700" indent="-266700" algn="just"/>
                      <a:r>
                        <a:rPr lang="ja-JP" sz="1000" kern="100" dirty="0">
                          <a:solidFill>
                            <a:srgbClr val="000000"/>
                          </a:solidFill>
                          <a:effectLst/>
                          <a:latin typeface="+mn-ea"/>
                          <a:ea typeface="+mn-ea"/>
                          <a:cs typeface="Times New Roman" panose="02020603050405020304" pitchFamily="18" charset="0"/>
                        </a:rPr>
                        <a:t>３．住宅性能の状況</a:t>
                      </a:r>
                      <a:endParaRPr lang="ja-JP" sz="10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indent="-133350" algn="just"/>
                      <a:r>
                        <a:rPr lang="ja-JP" sz="1000" kern="100">
                          <a:effectLst/>
                          <a:latin typeface="+mn-ea"/>
                          <a:ea typeface="+mn-ea"/>
                          <a:cs typeface="Times New Roman" panose="02020603050405020304" pitchFamily="18" charset="0"/>
                        </a:rPr>
                        <a:t>・災害等に強い住宅や、高齢者が安全・安心して暮らすことのできる住宅など、ストックの性能の現況を把握する。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133350" algn="just"/>
                      <a:r>
                        <a:rPr lang="ja-JP" sz="1000" kern="100" dirty="0">
                          <a:effectLst/>
                          <a:latin typeface="+mn-ea"/>
                          <a:ea typeface="+mn-ea"/>
                        </a:rPr>
                        <a:t>①耐震化率</a:t>
                      </a:r>
                    </a:p>
                    <a:p>
                      <a:pPr marL="72000" indent="-133350" algn="just"/>
                      <a:r>
                        <a:rPr lang="ja-JP" sz="1000" kern="100" dirty="0">
                          <a:effectLst/>
                          <a:latin typeface="+mn-ea"/>
                          <a:ea typeface="+mn-ea"/>
                        </a:rPr>
                        <a:t>②高齢者・プレシニアの居住する住宅のバリアフリー化率</a:t>
                      </a:r>
                    </a:p>
                    <a:p>
                      <a:pPr marL="72000" indent="-133350" algn="just"/>
                      <a:r>
                        <a:rPr lang="ja-JP" sz="1000" kern="100" dirty="0">
                          <a:effectLst/>
                          <a:latin typeface="+mn-ea"/>
                          <a:ea typeface="+mn-ea"/>
                        </a:rPr>
                        <a:t>③省エネ設備のある住宅数の他都市との比較</a:t>
                      </a:r>
                      <a:endParaRPr lang="ja-JP" sz="1000" kern="100" dirty="0">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31268">
                <a:tc>
                  <a:txBody>
                    <a:bodyPr/>
                    <a:lstStyle/>
                    <a:p>
                      <a:pPr marL="266700" indent="-266700" algn="just"/>
                      <a:r>
                        <a:rPr lang="ja-JP" sz="1000" kern="100" dirty="0">
                          <a:solidFill>
                            <a:srgbClr val="000000"/>
                          </a:solidFill>
                          <a:effectLst/>
                          <a:latin typeface="+mn-ea"/>
                          <a:ea typeface="+mn-ea"/>
                          <a:cs typeface="Times New Roman" panose="02020603050405020304" pitchFamily="18" charset="0"/>
                        </a:rPr>
                        <a:t>４．空き家の状況</a:t>
                      </a:r>
                      <a:endParaRPr lang="ja-JP" sz="10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indent="-133350" algn="just"/>
                      <a:r>
                        <a:rPr lang="ja-JP" sz="1000" kern="100" dirty="0">
                          <a:effectLst/>
                          <a:latin typeface="+mn-ea"/>
                          <a:ea typeface="+mn-ea"/>
                          <a:cs typeface="Times New Roman" panose="02020603050405020304" pitchFamily="18" charset="0"/>
                        </a:rPr>
                        <a:t>・今後、外部不経済を起こす可能性の空き家や、空き家化予備軍のボリュームを把握する。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133350" algn="just"/>
                      <a:r>
                        <a:rPr lang="ja-JP" sz="1000" kern="100" dirty="0">
                          <a:effectLst/>
                          <a:latin typeface="+mn-ea"/>
                          <a:ea typeface="+mn-ea"/>
                        </a:rPr>
                        <a:t>①腐朽・破損のある戸建てのその他空き家の推移</a:t>
                      </a:r>
                    </a:p>
                    <a:p>
                      <a:pPr marL="72000" indent="-133350" algn="just"/>
                      <a:r>
                        <a:rPr lang="ja-JP" sz="1000" kern="100" dirty="0">
                          <a:effectLst/>
                          <a:latin typeface="+mn-ea"/>
                          <a:ea typeface="+mn-ea"/>
                        </a:rPr>
                        <a:t>②地域別の持ち家に居住する単身の高齢者の将来推移</a:t>
                      </a:r>
                      <a:endParaRPr lang="ja-JP" sz="1000" kern="100" dirty="0">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3307542"/>
                  </a:ext>
                </a:extLst>
              </a:tr>
              <a:tr h="708251">
                <a:tc>
                  <a:txBody>
                    <a:bodyPr/>
                    <a:lstStyle/>
                    <a:p>
                      <a:pPr marL="266700" indent="-266700" algn="just"/>
                      <a:r>
                        <a:rPr lang="ja-JP" sz="1000" kern="100" dirty="0">
                          <a:solidFill>
                            <a:srgbClr val="000000"/>
                          </a:solidFill>
                          <a:effectLst/>
                          <a:latin typeface="+mn-ea"/>
                          <a:ea typeface="+mn-ea"/>
                          <a:cs typeface="Times New Roman" panose="02020603050405020304" pitchFamily="18" charset="0"/>
                        </a:rPr>
                        <a:t>５．まちづくりを巡る状況</a:t>
                      </a:r>
                      <a:endParaRPr lang="ja-JP" sz="10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indent="-133350" algn="just"/>
                      <a:r>
                        <a:rPr lang="ja-JP" sz="1000" kern="100" dirty="0">
                          <a:effectLst/>
                          <a:latin typeface="+mn-ea"/>
                          <a:ea typeface="+mn-ea"/>
                          <a:cs typeface="Times New Roman" panose="02020603050405020304" pitchFamily="18" charset="0"/>
                        </a:rPr>
                        <a:t>・住宅の立地に関する状況に関して、災害</a:t>
                      </a:r>
                      <a:r>
                        <a:rPr lang="en-US" sz="1000" kern="100" dirty="0">
                          <a:effectLst/>
                          <a:latin typeface="+mn-ea"/>
                          <a:ea typeface="+mn-ea"/>
                          <a:cs typeface="Times New Roman" panose="02020603050405020304" pitchFamily="18" charset="0"/>
                        </a:rPr>
                        <a:t> </a:t>
                      </a:r>
                      <a:r>
                        <a:rPr lang="ja-JP" sz="1000" kern="100" dirty="0">
                          <a:effectLst/>
                          <a:latin typeface="+mn-ea"/>
                          <a:ea typeface="+mn-ea"/>
                          <a:cs typeface="Times New Roman" panose="02020603050405020304" pitchFamily="18" charset="0"/>
                        </a:rPr>
                        <a:t>リスク地域に該当する世帯数及び都市計画区域別の住宅数、サ高住の割合を把握する。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133350" algn="just"/>
                      <a:r>
                        <a:rPr lang="ja-JP" sz="1000" kern="100" dirty="0">
                          <a:effectLst/>
                          <a:latin typeface="+mn-ea"/>
                          <a:ea typeface="+mn-ea"/>
                        </a:rPr>
                        <a:t>①災害リスク地域に居住する世帯数・割合</a:t>
                      </a:r>
                    </a:p>
                    <a:p>
                      <a:pPr marL="72000" indent="-133350" algn="just"/>
                      <a:r>
                        <a:rPr lang="ja-JP" sz="1000" kern="100" dirty="0">
                          <a:effectLst/>
                          <a:latin typeface="+mn-ea"/>
                          <a:ea typeface="+mn-ea"/>
                        </a:rPr>
                        <a:t>②都市計画区域別の住宅数及び住宅着工割合</a:t>
                      </a:r>
                    </a:p>
                    <a:p>
                      <a:pPr marL="72000" indent="-133350" algn="just"/>
                      <a:r>
                        <a:rPr lang="ja-JP" sz="1000" kern="100" dirty="0">
                          <a:effectLst/>
                          <a:latin typeface="+mn-ea"/>
                          <a:ea typeface="+mn-ea"/>
                        </a:rPr>
                        <a:t>③サービス付き高齢者向け住宅の立地</a:t>
                      </a:r>
                      <a:endParaRPr lang="ja-JP" sz="1000" kern="100" dirty="0">
                        <a:effectLst/>
                        <a:latin typeface="+mn-ea"/>
                        <a:ea typeface="+mn-ea"/>
                        <a:cs typeface="Times New Roman" panose="02020603050405020304" pitchFamily="18" charset="0"/>
                      </a:endParaRPr>
                    </a:p>
                  </a:txBody>
                  <a:tcPr marL="52667" marR="526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4009867"/>
                  </a:ext>
                </a:extLst>
              </a:tr>
            </a:tbl>
          </a:graphicData>
        </a:graphic>
      </p:graphicFrame>
    </p:spTree>
    <p:extLst>
      <p:ext uri="{BB962C8B-B14F-4D97-AF65-F5344CB8AC3E}">
        <p14:creationId xmlns:p14="http://schemas.microsoft.com/office/powerpoint/2010/main" val="3059463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12" name="テキスト ボックス 11"/>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（７）市町村計画策定支援のためのデータセットの提供</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24</a:t>
            </a:fld>
            <a:endParaRPr lang="en-US" altLang="ja-JP" dirty="0">
              <a:solidFill>
                <a:prstClr val="black"/>
              </a:solidFill>
            </a:endParaRPr>
          </a:p>
        </p:txBody>
      </p:sp>
      <p:sp>
        <p:nvSpPr>
          <p:cNvPr id="13" name="テキスト ボックス 12">
            <a:extLst>
              <a:ext uri="{FF2B5EF4-FFF2-40B4-BE49-F238E27FC236}">
                <a16:creationId xmlns:a16="http://schemas.microsoft.com/office/drawing/2014/main" id="{FD90C056-61D7-4649-A9A7-E19D5F075C77}"/>
              </a:ext>
            </a:extLst>
          </p:cNvPr>
          <p:cNvSpPr txBox="1"/>
          <p:nvPr/>
        </p:nvSpPr>
        <p:spPr>
          <a:xfrm>
            <a:off x="0" y="1015286"/>
            <a:ext cx="4968552" cy="338554"/>
          </a:xfrm>
          <a:prstGeom prst="rect">
            <a:avLst/>
          </a:prstGeom>
          <a:noFill/>
        </p:spPr>
        <p:txBody>
          <a:bodyPr wrap="square" rtlCol="0">
            <a:spAutoFit/>
          </a:bodyPr>
          <a:lstStyle/>
          <a:p>
            <a:r>
              <a:rPr lang="ja-JP" altLang="en-US" sz="1600" dirty="0">
                <a:latin typeface="+mj-ea"/>
                <a:ea typeface="+mj-ea"/>
              </a:rPr>
              <a:t>●エクセルファイルで提供するデータについて</a:t>
            </a:r>
            <a:endParaRPr lang="en-US" altLang="ja-JP" sz="1600" dirty="0">
              <a:latin typeface="+mj-ea"/>
              <a:ea typeface="+mj-ea"/>
            </a:endParaRPr>
          </a:p>
        </p:txBody>
      </p:sp>
      <p:sp>
        <p:nvSpPr>
          <p:cNvPr id="16" name="Rectangle 1">
            <a:extLst>
              <a:ext uri="{FF2B5EF4-FFF2-40B4-BE49-F238E27FC236}">
                <a16:creationId xmlns:a16="http://schemas.microsoft.com/office/drawing/2014/main" id="{4D6DE25E-3A57-4995-BA0C-1D49CC195462}"/>
              </a:ext>
            </a:extLst>
          </p:cNvPr>
          <p:cNvSpPr>
            <a:spLocks noChangeArrowheads="1"/>
          </p:cNvSpPr>
          <p:nvPr/>
        </p:nvSpPr>
        <p:spPr bwMode="auto">
          <a:xfrm>
            <a:off x="315536" y="1261134"/>
            <a:ext cx="8496944" cy="738664"/>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課題を認識するためにポイントとなるデータのうち、一部のデータについては、国勢調査や土地統計調査等の統計情報を入力することで、図表を自動作成するエクセルファイルを作成</a:t>
            </a:r>
            <a:r>
              <a:rPr lang="ja-JP" altLang="en-US" sz="1400" dirty="0" smtClean="0">
                <a:solidFill>
                  <a:prstClr val="black"/>
                </a:solidFill>
                <a:latin typeface="Calibri"/>
              </a:rPr>
              <a:t>、提供しますので</a:t>
            </a:r>
            <a:r>
              <a:rPr lang="ja-JP" altLang="en-US" sz="1400" dirty="0">
                <a:solidFill>
                  <a:prstClr val="black"/>
                </a:solidFill>
                <a:latin typeface="Calibri"/>
              </a:rPr>
              <a:t>、適宜</a:t>
            </a:r>
            <a:r>
              <a:rPr lang="ja-JP" altLang="en-US" sz="1400" dirty="0" smtClean="0">
                <a:solidFill>
                  <a:prstClr val="black"/>
                </a:solidFill>
                <a:latin typeface="Calibri"/>
              </a:rPr>
              <a:t>活用して</a:t>
            </a:r>
            <a:r>
              <a:rPr lang="ja-JP" altLang="en-US" sz="1400" dirty="0">
                <a:solidFill>
                  <a:prstClr val="black"/>
                </a:solidFill>
                <a:latin typeface="Calibri"/>
              </a:rPr>
              <a:t>下</a:t>
            </a:r>
            <a:r>
              <a:rPr lang="ja-JP" altLang="en-US" sz="1400" dirty="0" smtClean="0">
                <a:solidFill>
                  <a:prstClr val="black"/>
                </a:solidFill>
                <a:latin typeface="Calibri"/>
              </a:rPr>
              <a:t>さい。（</a:t>
            </a:r>
            <a:r>
              <a:rPr lang="ja-JP" altLang="en-US" sz="1400" dirty="0">
                <a:solidFill>
                  <a:prstClr val="black"/>
                </a:solidFill>
                <a:latin typeface="Calibri"/>
              </a:rPr>
              <a:t>提供するファイルは、人口</a:t>
            </a:r>
            <a:r>
              <a:rPr lang="en-US" altLang="ja-JP" sz="1400" dirty="0">
                <a:solidFill>
                  <a:prstClr val="black"/>
                </a:solidFill>
                <a:latin typeface="Calibri"/>
              </a:rPr>
              <a:t>1.5</a:t>
            </a:r>
            <a:r>
              <a:rPr lang="ja-JP" altLang="en-US" sz="1400" dirty="0">
                <a:solidFill>
                  <a:prstClr val="black"/>
                </a:solidFill>
                <a:latin typeface="Calibri"/>
              </a:rPr>
              <a:t>万人以上の地方公共団体で活用が可能）。</a:t>
            </a:r>
          </a:p>
        </p:txBody>
      </p:sp>
      <p:sp>
        <p:nvSpPr>
          <p:cNvPr id="15" name="テキスト ボックス 14">
            <a:extLst>
              <a:ext uri="{FF2B5EF4-FFF2-40B4-BE49-F238E27FC236}">
                <a16:creationId xmlns:a16="http://schemas.microsoft.com/office/drawing/2014/main" id="{F8B8AF57-DA04-4E79-AC23-868D936A797F}"/>
              </a:ext>
            </a:extLst>
          </p:cNvPr>
          <p:cNvSpPr txBox="1"/>
          <p:nvPr/>
        </p:nvSpPr>
        <p:spPr>
          <a:xfrm>
            <a:off x="1719357" y="1999798"/>
            <a:ext cx="5149864" cy="276999"/>
          </a:xfrm>
          <a:prstGeom prst="rect">
            <a:avLst/>
          </a:prstGeom>
          <a:noFill/>
        </p:spPr>
        <p:txBody>
          <a:bodyPr wrap="square" rtlCol="0">
            <a:spAutoFit/>
          </a:bodyPr>
          <a:lstStyle/>
          <a:p>
            <a:r>
              <a:rPr lang="ja-JP" altLang="en-US" sz="1200" dirty="0">
                <a:latin typeface="+mn-ea"/>
              </a:rPr>
              <a:t>例）高齢者・プレシニアの居住する住宅のバリアフリー化率</a:t>
            </a:r>
          </a:p>
        </p:txBody>
      </p:sp>
      <p:sp>
        <p:nvSpPr>
          <p:cNvPr id="20" name="右矢印 4">
            <a:extLst>
              <a:ext uri="{FF2B5EF4-FFF2-40B4-BE49-F238E27FC236}">
                <a16:creationId xmlns:a16="http://schemas.microsoft.com/office/drawing/2014/main" id="{278FD2E7-06A6-4EFB-A910-1A919184E648}"/>
              </a:ext>
            </a:extLst>
          </p:cNvPr>
          <p:cNvSpPr/>
          <p:nvPr/>
        </p:nvSpPr>
        <p:spPr>
          <a:xfrm rot="5400000">
            <a:off x="4209036" y="3700773"/>
            <a:ext cx="170504" cy="457594"/>
          </a:xfrm>
          <a:prstGeom prst="rightArrow">
            <a:avLst/>
          </a:prstGeom>
          <a:solidFill>
            <a:srgbClr val="D0D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27813307-13BE-46C2-9645-EC3DD9E42043}"/>
              </a:ext>
            </a:extLst>
          </p:cNvPr>
          <p:cNvGrpSpPr/>
          <p:nvPr/>
        </p:nvGrpSpPr>
        <p:grpSpPr>
          <a:xfrm>
            <a:off x="1802354" y="2252895"/>
            <a:ext cx="4983869" cy="1518469"/>
            <a:chOff x="1591946" y="2368189"/>
            <a:chExt cx="5418454" cy="1650877"/>
          </a:xfrm>
        </p:grpSpPr>
        <p:pic>
          <p:nvPicPr>
            <p:cNvPr id="4096" name="図 4095">
              <a:extLst>
                <a:ext uri="{FF2B5EF4-FFF2-40B4-BE49-F238E27FC236}">
                  <a16:creationId xmlns:a16="http://schemas.microsoft.com/office/drawing/2014/main" id="{DA350B95-900E-4F51-B744-8636F496A172}"/>
                </a:ext>
              </a:extLst>
            </p:cNvPr>
            <p:cNvPicPr>
              <a:picLocks noChangeAspect="1"/>
            </p:cNvPicPr>
            <p:nvPr/>
          </p:nvPicPr>
          <p:blipFill>
            <a:blip r:embed="rId2"/>
            <a:stretch>
              <a:fillRect/>
            </a:stretch>
          </p:blipFill>
          <p:spPr>
            <a:xfrm>
              <a:off x="1591946" y="2368189"/>
              <a:ext cx="5418454" cy="1650877"/>
            </a:xfrm>
            <a:prstGeom prst="rect">
              <a:avLst/>
            </a:prstGeom>
          </p:spPr>
        </p:pic>
        <p:sp>
          <p:nvSpPr>
            <p:cNvPr id="5" name="正方形/長方形 4">
              <a:extLst>
                <a:ext uri="{FF2B5EF4-FFF2-40B4-BE49-F238E27FC236}">
                  <a16:creationId xmlns:a16="http://schemas.microsoft.com/office/drawing/2014/main" id="{D9E9FD8D-7878-46A9-8850-108CC590D51F}"/>
                </a:ext>
              </a:extLst>
            </p:cNvPr>
            <p:cNvSpPr/>
            <p:nvPr/>
          </p:nvSpPr>
          <p:spPr>
            <a:xfrm>
              <a:off x="2555776" y="3482550"/>
              <a:ext cx="4248472" cy="2769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A9DF9616-2913-4F06-8C4B-6E838B689C53}"/>
                </a:ext>
              </a:extLst>
            </p:cNvPr>
            <p:cNvSpPr/>
            <p:nvPr/>
          </p:nvSpPr>
          <p:spPr>
            <a:xfrm>
              <a:off x="2166962" y="3821244"/>
              <a:ext cx="820862" cy="124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7BA24134-EA6E-401A-AC06-F64F918C8CB7}"/>
              </a:ext>
            </a:extLst>
          </p:cNvPr>
          <p:cNvGrpSpPr/>
          <p:nvPr/>
        </p:nvGrpSpPr>
        <p:grpSpPr>
          <a:xfrm>
            <a:off x="1802354" y="4025469"/>
            <a:ext cx="4992652" cy="2608391"/>
            <a:chOff x="1591946" y="4221088"/>
            <a:chExt cx="5428004" cy="2835839"/>
          </a:xfrm>
        </p:grpSpPr>
        <p:pic>
          <p:nvPicPr>
            <p:cNvPr id="2" name="図 1">
              <a:extLst>
                <a:ext uri="{FF2B5EF4-FFF2-40B4-BE49-F238E27FC236}">
                  <a16:creationId xmlns:a16="http://schemas.microsoft.com/office/drawing/2014/main" id="{087B14FD-040E-40C6-B2D5-67CC0E536D85}"/>
                </a:ext>
              </a:extLst>
            </p:cNvPr>
            <p:cNvPicPr>
              <a:picLocks noChangeAspect="1"/>
            </p:cNvPicPr>
            <p:nvPr/>
          </p:nvPicPr>
          <p:blipFill>
            <a:blip r:embed="rId3"/>
            <a:stretch>
              <a:fillRect/>
            </a:stretch>
          </p:blipFill>
          <p:spPr>
            <a:xfrm>
              <a:off x="1591946" y="4221088"/>
              <a:ext cx="5428004" cy="2835839"/>
            </a:xfrm>
            <a:prstGeom prst="rect">
              <a:avLst/>
            </a:prstGeom>
          </p:spPr>
        </p:pic>
        <p:sp>
          <p:nvSpPr>
            <p:cNvPr id="24" name="正方形/長方形 23">
              <a:extLst>
                <a:ext uri="{FF2B5EF4-FFF2-40B4-BE49-F238E27FC236}">
                  <a16:creationId xmlns:a16="http://schemas.microsoft.com/office/drawing/2014/main" id="{E9A9C63E-963D-4677-B86A-477D9E1E7312}"/>
                </a:ext>
              </a:extLst>
            </p:cNvPr>
            <p:cNvSpPr/>
            <p:nvPr/>
          </p:nvSpPr>
          <p:spPr>
            <a:xfrm>
              <a:off x="1763688" y="5144165"/>
              <a:ext cx="5112568" cy="1656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8A485195-82AC-404C-AF13-E25B403E5B36}"/>
                </a:ext>
              </a:extLst>
            </p:cNvPr>
            <p:cNvSpPr/>
            <p:nvPr/>
          </p:nvSpPr>
          <p:spPr>
            <a:xfrm>
              <a:off x="2016038" y="6850521"/>
              <a:ext cx="216024" cy="938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8AAE4963-651C-466F-AADE-77CD8E4C167B}"/>
              </a:ext>
            </a:extLst>
          </p:cNvPr>
          <p:cNvSpPr txBox="1"/>
          <p:nvPr/>
        </p:nvSpPr>
        <p:spPr>
          <a:xfrm>
            <a:off x="7261660" y="3187362"/>
            <a:ext cx="1631080" cy="435816"/>
          </a:xfrm>
          <a:prstGeom prst="rect">
            <a:avLst/>
          </a:prstGeom>
          <a:noFill/>
          <a:ln w="12700">
            <a:solidFill>
              <a:srgbClr val="FF0000"/>
            </a:solidFill>
          </a:ln>
        </p:spPr>
        <p:txBody>
          <a:bodyPr wrap="square" lIns="36000" rIns="36000" rtlCol="0">
            <a:noAutofit/>
          </a:bodyPr>
          <a:lstStyle/>
          <a:p>
            <a:pPr algn="ctr"/>
            <a:r>
              <a:rPr lang="ja-JP" altLang="en-US" sz="1200" dirty="0">
                <a:solidFill>
                  <a:srgbClr val="FF0000"/>
                </a:solidFill>
              </a:rPr>
              <a:t>「統計データ入力シート」に</a:t>
            </a:r>
            <a:r>
              <a:rPr kumimoji="1" lang="ja-JP" altLang="en-US" sz="1200" dirty="0">
                <a:solidFill>
                  <a:srgbClr val="FF0000"/>
                </a:solidFill>
              </a:rPr>
              <a:t>統計データを入力</a:t>
            </a:r>
          </a:p>
        </p:txBody>
      </p:sp>
      <p:sp>
        <p:nvSpPr>
          <p:cNvPr id="23" name="テキスト ボックス 22">
            <a:extLst>
              <a:ext uri="{FF2B5EF4-FFF2-40B4-BE49-F238E27FC236}">
                <a16:creationId xmlns:a16="http://schemas.microsoft.com/office/drawing/2014/main" id="{F91B422A-6BC6-40EC-B321-C2566BD820BF}"/>
              </a:ext>
            </a:extLst>
          </p:cNvPr>
          <p:cNvSpPr txBox="1"/>
          <p:nvPr/>
        </p:nvSpPr>
        <p:spPr>
          <a:xfrm>
            <a:off x="7262971" y="5416486"/>
            <a:ext cx="1700788" cy="439399"/>
          </a:xfrm>
          <a:prstGeom prst="rect">
            <a:avLst/>
          </a:prstGeom>
          <a:solidFill>
            <a:schemeClr val="bg1"/>
          </a:solidFill>
          <a:ln w="12700">
            <a:solidFill>
              <a:srgbClr val="FF0000"/>
            </a:solidFill>
          </a:ln>
        </p:spPr>
        <p:txBody>
          <a:bodyPr wrap="square" lIns="36000" rIns="36000" rtlCol="0">
            <a:noAutofit/>
          </a:bodyPr>
          <a:lstStyle/>
          <a:p>
            <a:pPr algn="ctr"/>
            <a:r>
              <a:rPr kumimoji="1" lang="ja-JP" altLang="en-US" sz="1200" dirty="0">
                <a:solidFill>
                  <a:srgbClr val="FF0000"/>
                </a:solidFill>
              </a:rPr>
              <a:t>「集計」シートにおいて、自動で集計・グラフ化</a:t>
            </a:r>
          </a:p>
        </p:txBody>
      </p:sp>
      <p:cxnSp>
        <p:nvCxnSpPr>
          <p:cNvPr id="8" name="直線矢印コネクタ 7">
            <a:extLst>
              <a:ext uri="{FF2B5EF4-FFF2-40B4-BE49-F238E27FC236}">
                <a16:creationId xmlns:a16="http://schemas.microsoft.com/office/drawing/2014/main" id="{8FC405D5-5E92-4E34-80BD-0282EF90D57E}"/>
              </a:ext>
            </a:extLst>
          </p:cNvPr>
          <p:cNvCxnSpPr>
            <a:cxnSpLocks/>
            <a:stCxn id="6" idx="1"/>
            <a:endCxn id="5" idx="3"/>
          </p:cNvCxnSpPr>
          <p:nvPr/>
        </p:nvCxnSpPr>
        <p:spPr>
          <a:xfrm flipH="1">
            <a:off x="6596605" y="3405270"/>
            <a:ext cx="66505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FEBD6015-27C4-4D52-96E1-1A4DE9C5FC0A}"/>
              </a:ext>
            </a:extLst>
          </p:cNvPr>
          <p:cNvCxnSpPr>
            <a:cxnSpLocks/>
            <a:stCxn id="23" idx="1"/>
            <a:endCxn id="24" idx="3"/>
          </p:cNvCxnSpPr>
          <p:nvPr/>
        </p:nvCxnSpPr>
        <p:spPr>
          <a:xfrm flipH="1">
            <a:off x="6662836" y="5636186"/>
            <a:ext cx="60013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03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p:nvPr/>
        </p:nvPicPr>
        <p:blipFill>
          <a:blip r:embed="rId2">
            <a:extLst>
              <a:ext uri="{28A0092B-C50C-407E-A947-70E740481C1C}">
                <a14:useLocalDpi xmlns:a14="http://schemas.microsoft.com/office/drawing/2010/main" val="0"/>
              </a:ext>
            </a:extLst>
          </a:blip>
          <a:srcRect/>
          <a:stretch>
            <a:fillRect/>
          </a:stretch>
        </p:blipFill>
        <p:spPr bwMode="auto">
          <a:xfrm>
            <a:off x="5933587" y="1353793"/>
            <a:ext cx="3146373" cy="3123767"/>
          </a:xfrm>
          <a:prstGeom prst="rect">
            <a:avLst/>
          </a:prstGeom>
          <a:noFill/>
          <a:ln>
            <a:noFill/>
          </a:ln>
        </p:spPr>
      </p:pic>
      <p:sp>
        <p:nvSpPr>
          <p:cNvPr id="4098" name="Rectangle 2"/>
          <p:cNvSpPr>
            <a:spLocks noGrp="1" noChangeArrowheads="1"/>
          </p:cNvSpPr>
          <p:nvPr>
            <p:ph type="title"/>
          </p:nvPr>
        </p:nvSpPr>
        <p:spPr/>
        <p:txBody>
          <a:bodyPr/>
          <a:lstStyle/>
          <a:p>
            <a:pPr eaLnBrk="1" hangingPunct="1"/>
            <a:r>
              <a:rPr lang="ja-JP" altLang="en-US" sz="2400" dirty="0"/>
              <a:t>４．独自調査の実施</a:t>
            </a:r>
          </a:p>
        </p:txBody>
      </p:sp>
      <p:sp>
        <p:nvSpPr>
          <p:cNvPr id="13" name="テキスト ボックス 12"/>
          <p:cNvSpPr txBox="1"/>
          <p:nvPr/>
        </p:nvSpPr>
        <p:spPr>
          <a:xfrm>
            <a:off x="0" y="682435"/>
            <a:ext cx="9144000" cy="369332"/>
          </a:xfrm>
          <a:prstGeom prst="rect">
            <a:avLst/>
          </a:prstGeom>
          <a:solidFill>
            <a:srgbClr val="4472C4"/>
          </a:solidFill>
        </p:spPr>
        <p:txBody>
          <a:bodyPr wrap="square" rtlCol="0" anchor="ctr">
            <a:spAutoFit/>
          </a:bodyPr>
          <a:lstStyle/>
          <a:p>
            <a:r>
              <a:rPr kumimoji="1" lang="ja-JP" altLang="en-US" dirty="0">
                <a:solidFill>
                  <a:schemeClr val="bg1"/>
                </a:solidFill>
              </a:rPr>
              <a:t>（１）独自調査の実施にあたっての注意点</a:t>
            </a:r>
          </a:p>
        </p:txBody>
      </p:sp>
      <p:sp>
        <p:nvSpPr>
          <p:cNvPr id="6" name="テキスト ボックス 5">
            <a:extLst>
              <a:ext uri="{FF2B5EF4-FFF2-40B4-BE49-F238E27FC236}">
                <a16:creationId xmlns:a16="http://schemas.microsoft.com/office/drawing/2014/main" id="{09849B0E-BC24-4AC2-A394-3220B85F53A8}"/>
              </a:ext>
            </a:extLst>
          </p:cNvPr>
          <p:cNvSpPr txBox="1"/>
          <p:nvPr/>
        </p:nvSpPr>
        <p:spPr>
          <a:xfrm>
            <a:off x="258085" y="1165085"/>
            <a:ext cx="6258131" cy="338554"/>
          </a:xfrm>
          <a:prstGeom prst="rect">
            <a:avLst/>
          </a:prstGeom>
          <a:noFill/>
        </p:spPr>
        <p:txBody>
          <a:bodyPr wrap="square" rtlCol="0">
            <a:spAutoFit/>
          </a:bodyPr>
          <a:lstStyle/>
          <a:p>
            <a:r>
              <a:rPr lang="ja-JP" altLang="en-US" sz="1600" dirty="0">
                <a:latin typeface="+mj-ea"/>
                <a:ea typeface="+mj-ea"/>
              </a:rPr>
              <a:t>①調査票の配布・回収方法</a:t>
            </a:r>
            <a:endParaRPr lang="en-US" altLang="ja-JP" sz="1600" dirty="0">
              <a:latin typeface="+mj-ea"/>
              <a:ea typeface="+mj-ea"/>
            </a:endParaRPr>
          </a:p>
        </p:txBody>
      </p:sp>
      <p:sp>
        <p:nvSpPr>
          <p:cNvPr id="7" name="Rectangle 1"/>
          <p:cNvSpPr>
            <a:spLocks noChangeArrowheads="1"/>
          </p:cNvSpPr>
          <p:nvPr/>
        </p:nvSpPr>
        <p:spPr bwMode="auto">
          <a:xfrm>
            <a:off x="290806" y="1506045"/>
            <a:ext cx="5649346" cy="1323439"/>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調査員調査：回収率が高い、経費がかかる</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郵送調査：広域調査が可能、回収率が低い</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オンライン調査：スマートフォン等から回答可、回答が不正確になるおそれを軽減、調査票情報の入力手間が簡素に、利用環境未整備の調査対象があり標本に偏りが生じる</a:t>
            </a:r>
          </a:p>
        </p:txBody>
      </p:sp>
      <p:sp>
        <p:nvSpPr>
          <p:cNvPr id="8" name="テキスト ボックス 7">
            <a:extLst>
              <a:ext uri="{FF2B5EF4-FFF2-40B4-BE49-F238E27FC236}">
                <a16:creationId xmlns:a16="http://schemas.microsoft.com/office/drawing/2014/main" id="{09849B0E-BC24-4AC2-A394-3220B85F53A8}"/>
              </a:ext>
            </a:extLst>
          </p:cNvPr>
          <p:cNvSpPr txBox="1"/>
          <p:nvPr/>
        </p:nvSpPr>
        <p:spPr>
          <a:xfrm>
            <a:off x="251520" y="2875390"/>
            <a:ext cx="6258131" cy="338554"/>
          </a:xfrm>
          <a:prstGeom prst="rect">
            <a:avLst/>
          </a:prstGeom>
          <a:noFill/>
        </p:spPr>
        <p:txBody>
          <a:bodyPr wrap="square" rtlCol="0">
            <a:spAutoFit/>
          </a:bodyPr>
          <a:lstStyle/>
          <a:p>
            <a:r>
              <a:rPr lang="ja-JP" altLang="en-US" sz="1600" dirty="0">
                <a:latin typeface="+mj-ea"/>
                <a:ea typeface="+mj-ea"/>
              </a:rPr>
              <a:t>②全数調査と標本調査</a:t>
            </a:r>
            <a:endParaRPr lang="en-US" altLang="ja-JP" sz="1600" dirty="0">
              <a:latin typeface="+mj-ea"/>
              <a:ea typeface="+mj-ea"/>
            </a:endParaRPr>
          </a:p>
        </p:txBody>
      </p:sp>
      <p:sp>
        <p:nvSpPr>
          <p:cNvPr id="9" name="Rectangle 1"/>
          <p:cNvSpPr>
            <a:spLocks noChangeArrowheads="1"/>
          </p:cNvSpPr>
          <p:nvPr/>
        </p:nvSpPr>
        <p:spPr bwMode="auto">
          <a:xfrm>
            <a:off x="284241" y="3202903"/>
            <a:ext cx="5649346" cy="815608"/>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全数調査が理想だが、費用等の面から通常は標本調査が行われる。</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標本調査では、調査対象を公平に選定できるように無作為に抽出する。サンプルの偏り（男女比、年齢構成等）に注意。</a:t>
            </a:r>
          </a:p>
        </p:txBody>
      </p:sp>
      <p:sp>
        <p:nvSpPr>
          <p:cNvPr id="11" name="テキスト ボックス 10">
            <a:extLst>
              <a:ext uri="{FF2B5EF4-FFF2-40B4-BE49-F238E27FC236}">
                <a16:creationId xmlns:a16="http://schemas.microsoft.com/office/drawing/2014/main" id="{09849B0E-BC24-4AC2-A394-3220B85F53A8}"/>
              </a:ext>
            </a:extLst>
          </p:cNvPr>
          <p:cNvSpPr txBox="1"/>
          <p:nvPr/>
        </p:nvSpPr>
        <p:spPr>
          <a:xfrm>
            <a:off x="251520" y="4086079"/>
            <a:ext cx="6258131" cy="338554"/>
          </a:xfrm>
          <a:prstGeom prst="rect">
            <a:avLst/>
          </a:prstGeom>
          <a:noFill/>
        </p:spPr>
        <p:txBody>
          <a:bodyPr wrap="square" rtlCol="0">
            <a:spAutoFit/>
          </a:bodyPr>
          <a:lstStyle/>
          <a:p>
            <a:r>
              <a:rPr lang="ja-JP" altLang="en-US" sz="1600" dirty="0">
                <a:latin typeface="+mj-ea"/>
                <a:ea typeface="+mj-ea"/>
              </a:rPr>
              <a:t>③標本の抽出方法</a:t>
            </a:r>
            <a:endParaRPr lang="en-US" altLang="ja-JP" sz="1600" dirty="0">
              <a:latin typeface="+mj-ea"/>
              <a:ea typeface="+mj-ea"/>
            </a:endParaRPr>
          </a:p>
        </p:txBody>
      </p:sp>
      <p:sp>
        <p:nvSpPr>
          <p:cNvPr id="12" name="Rectangle 1"/>
          <p:cNvSpPr>
            <a:spLocks noChangeArrowheads="1"/>
          </p:cNvSpPr>
          <p:nvPr/>
        </p:nvSpPr>
        <p:spPr bwMode="auto">
          <a:xfrm>
            <a:off x="284241" y="4413592"/>
            <a:ext cx="8562388" cy="815608"/>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単純無作為抽出法：すべての抽出単位に一連番号を付け、最終番号までの数字をくじ引き、乱数表や</a:t>
            </a:r>
            <a:r>
              <a:rPr lang="en-US" altLang="ja-JP" sz="1400" dirty="0">
                <a:solidFill>
                  <a:prstClr val="black"/>
                </a:solidFill>
                <a:latin typeface="Calibri"/>
              </a:rPr>
              <a:t>Excel</a:t>
            </a:r>
            <a:r>
              <a:rPr lang="ja-JP" altLang="en-US" sz="1400" dirty="0">
                <a:solidFill>
                  <a:prstClr val="black"/>
                </a:solidFill>
                <a:latin typeface="Calibri"/>
              </a:rPr>
              <a:t>の乱数機能によって選び、選ばれた数字に対応する抽出単位を標本として選定する。</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層化抽出法：調査対象を年齢、居住地域など同質なグループに分け、グループごとに標本を無作為抽出</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25</a:t>
            </a:fld>
            <a:endParaRPr lang="en-US" altLang="ja-JP" dirty="0">
              <a:solidFill>
                <a:prstClr val="black"/>
              </a:solidFill>
            </a:endParaRPr>
          </a:p>
        </p:txBody>
      </p:sp>
      <p:sp>
        <p:nvSpPr>
          <p:cNvPr id="18" name="テキスト ボックス 17">
            <a:extLst>
              <a:ext uri="{FF2B5EF4-FFF2-40B4-BE49-F238E27FC236}">
                <a16:creationId xmlns:a16="http://schemas.microsoft.com/office/drawing/2014/main" id="{09849B0E-BC24-4AC2-A394-3220B85F53A8}"/>
              </a:ext>
            </a:extLst>
          </p:cNvPr>
          <p:cNvSpPr txBox="1"/>
          <p:nvPr/>
        </p:nvSpPr>
        <p:spPr>
          <a:xfrm>
            <a:off x="362814" y="5223355"/>
            <a:ext cx="7377538" cy="461665"/>
          </a:xfrm>
          <a:prstGeom prst="rect">
            <a:avLst/>
          </a:prstGeom>
          <a:noFill/>
        </p:spPr>
        <p:txBody>
          <a:bodyPr wrap="square" rtlCol="0">
            <a:spAutoFit/>
          </a:bodyPr>
          <a:lstStyle/>
          <a:p>
            <a:r>
              <a:rPr lang="en-US" altLang="ja-JP" sz="1200" dirty="0">
                <a:latin typeface="+mn-ea"/>
              </a:rPr>
              <a:t>【</a:t>
            </a:r>
            <a:r>
              <a:rPr lang="ja-JP" altLang="en-US" sz="1200" dirty="0">
                <a:latin typeface="+mn-ea"/>
              </a:rPr>
              <a:t>参考</a:t>
            </a:r>
            <a:r>
              <a:rPr lang="en-US" altLang="ja-JP" sz="1200" dirty="0">
                <a:latin typeface="+mn-ea"/>
              </a:rPr>
              <a:t>】</a:t>
            </a:r>
            <a:r>
              <a:rPr lang="ja-JP" altLang="en-US" sz="1200" dirty="0">
                <a:latin typeface="+mn-ea"/>
              </a:rPr>
              <a:t>層化抽出の例</a:t>
            </a:r>
          </a:p>
          <a:p>
            <a:r>
              <a:rPr lang="ja-JP" altLang="en-US" sz="1200" dirty="0">
                <a:latin typeface="+mn-ea"/>
              </a:rPr>
              <a:t>　人口</a:t>
            </a:r>
            <a:r>
              <a:rPr lang="en-US" altLang="ja-JP" sz="1200" dirty="0">
                <a:latin typeface="+mn-ea"/>
              </a:rPr>
              <a:t>30,000</a:t>
            </a:r>
            <a:r>
              <a:rPr lang="ja-JP" altLang="en-US" sz="1200" dirty="0">
                <a:latin typeface="+mn-ea"/>
              </a:rPr>
              <a:t>人の市における３地区の人口に合わせ、</a:t>
            </a:r>
            <a:r>
              <a:rPr lang="en-US" altLang="ja-JP" sz="1200" dirty="0">
                <a:latin typeface="+mn-ea"/>
              </a:rPr>
              <a:t>2,000</a:t>
            </a:r>
            <a:r>
              <a:rPr lang="ja-JP" altLang="en-US" sz="1200" dirty="0">
                <a:latin typeface="+mn-ea"/>
              </a:rPr>
              <a:t>票の標本を抽出する場合</a:t>
            </a:r>
          </a:p>
        </p:txBody>
      </p:sp>
      <p:sp>
        <p:nvSpPr>
          <p:cNvPr id="16" name="テキスト ボックス 15">
            <a:extLst>
              <a:ext uri="{FF2B5EF4-FFF2-40B4-BE49-F238E27FC236}">
                <a16:creationId xmlns:a16="http://schemas.microsoft.com/office/drawing/2014/main" id="{09849B0E-BC24-4AC2-A394-3220B85F53A8}"/>
              </a:ext>
            </a:extLst>
          </p:cNvPr>
          <p:cNvSpPr txBox="1"/>
          <p:nvPr/>
        </p:nvSpPr>
        <p:spPr>
          <a:xfrm>
            <a:off x="5944925" y="1079630"/>
            <a:ext cx="3024336" cy="276999"/>
          </a:xfrm>
          <a:prstGeom prst="rect">
            <a:avLst/>
          </a:prstGeom>
          <a:noFill/>
        </p:spPr>
        <p:txBody>
          <a:bodyPr wrap="square" rtlCol="0">
            <a:spAutoFit/>
          </a:bodyPr>
          <a:lstStyle/>
          <a:p>
            <a:pPr algn="ctr"/>
            <a:r>
              <a:rPr lang="ja-JP" altLang="en-US" sz="1200" dirty="0">
                <a:latin typeface="+mn-ea"/>
              </a:rPr>
              <a:t>独自調査の例（</a:t>
            </a:r>
            <a:r>
              <a:rPr lang="zh-TW" altLang="en-US" sz="1200" dirty="0">
                <a:latin typeface="+mn-ea"/>
              </a:rPr>
              <a:t>福島県郡山市</a:t>
            </a:r>
            <a:r>
              <a:rPr lang="ja-JP" altLang="en-US" sz="1200" dirty="0">
                <a:latin typeface="+mn-ea"/>
              </a:rPr>
              <a:t>）</a:t>
            </a:r>
          </a:p>
        </p:txBody>
      </p:sp>
      <p:pic>
        <p:nvPicPr>
          <p:cNvPr id="2" name="図 1"/>
          <p:cNvPicPr>
            <a:picLocks noChangeAspect="1"/>
          </p:cNvPicPr>
          <p:nvPr/>
        </p:nvPicPr>
        <p:blipFill>
          <a:blip r:embed="rId3"/>
          <a:stretch>
            <a:fillRect/>
          </a:stretch>
        </p:blipFill>
        <p:spPr>
          <a:xfrm>
            <a:off x="1115616" y="5733256"/>
            <a:ext cx="6121526" cy="1214094"/>
          </a:xfrm>
          <a:prstGeom prst="rect">
            <a:avLst/>
          </a:prstGeom>
        </p:spPr>
      </p:pic>
    </p:spTree>
    <p:extLst>
      <p:ext uri="{BB962C8B-B14F-4D97-AF65-F5344CB8AC3E}">
        <p14:creationId xmlns:p14="http://schemas.microsoft.com/office/powerpoint/2010/main" val="1117963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４．独自調査の実施</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26</a:t>
            </a:fld>
            <a:endParaRPr lang="en-US" altLang="ja-JP" dirty="0">
              <a:solidFill>
                <a:prstClr val="black"/>
              </a:solidFill>
            </a:endParaRPr>
          </a:p>
        </p:txBody>
      </p:sp>
      <p:sp>
        <p:nvSpPr>
          <p:cNvPr id="13" name="テキスト ボックス 12"/>
          <p:cNvSpPr txBox="1"/>
          <p:nvPr/>
        </p:nvSpPr>
        <p:spPr>
          <a:xfrm>
            <a:off x="0" y="682435"/>
            <a:ext cx="9144000" cy="369332"/>
          </a:xfrm>
          <a:prstGeom prst="rect">
            <a:avLst/>
          </a:prstGeom>
          <a:solidFill>
            <a:srgbClr val="4472C4"/>
          </a:solidFill>
        </p:spPr>
        <p:txBody>
          <a:bodyPr wrap="square" rtlCol="0" anchor="ctr">
            <a:spAutoFit/>
          </a:bodyPr>
          <a:lstStyle/>
          <a:p>
            <a:r>
              <a:rPr lang="ja-JP" altLang="en-US" dirty="0">
                <a:solidFill>
                  <a:schemeClr val="bg1"/>
                </a:solidFill>
              </a:rPr>
              <a:t>（１）独自調査の実施にあたっての注意点</a:t>
            </a:r>
          </a:p>
        </p:txBody>
      </p:sp>
      <p:sp>
        <p:nvSpPr>
          <p:cNvPr id="6" name="テキスト ボックス 5">
            <a:extLst>
              <a:ext uri="{FF2B5EF4-FFF2-40B4-BE49-F238E27FC236}">
                <a16:creationId xmlns:a16="http://schemas.microsoft.com/office/drawing/2014/main" id="{09849B0E-BC24-4AC2-A394-3220B85F53A8}"/>
              </a:ext>
            </a:extLst>
          </p:cNvPr>
          <p:cNvSpPr txBox="1"/>
          <p:nvPr/>
        </p:nvSpPr>
        <p:spPr>
          <a:xfrm>
            <a:off x="258085" y="1124744"/>
            <a:ext cx="6258131" cy="338554"/>
          </a:xfrm>
          <a:prstGeom prst="rect">
            <a:avLst/>
          </a:prstGeom>
          <a:noFill/>
        </p:spPr>
        <p:txBody>
          <a:bodyPr wrap="square" rtlCol="0">
            <a:spAutoFit/>
          </a:bodyPr>
          <a:lstStyle/>
          <a:p>
            <a:r>
              <a:rPr lang="ja-JP" altLang="en-US" sz="1600" dirty="0">
                <a:latin typeface="+mj-ea"/>
                <a:ea typeface="+mj-ea"/>
              </a:rPr>
              <a:t>④必要標本数</a:t>
            </a:r>
            <a:endParaRPr lang="en-US" altLang="ja-JP" sz="1600" dirty="0">
              <a:latin typeface="+mj-ea"/>
              <a:ea typeface="+mj-ea"/>
            </a:endParaRPr>
          </a:p>
        </p:txBody>
      </p:sp>
      <p:sp>
        <p:nvSpPr>
          <p:cNvPr id="7" name="Rectangle 1"/>
          <p:cNvSpPr>
            <a:spLocks noChangeArrowheads="1"/>
          </p:cNvSpPr>
          <p:nvPr/>
        </p:nvSpPr>
        <p:spPr bwMode="auto">
          <a:xfrm>
            <a:off x="290806" y="1459324"/>
            <a:ext cx="8562388" cy="1323439"/>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無作為抽出で標本誤差</a:t>
            </a:r>
            <a:r>
              <a:rPr lang="en-US" altLang="ja-JP" sz="1400" dirty="0">
                <a:solidFill>
                  <a:prstClr val="black"/>
                </a:solidFill>
                <a:latin typeface="Calibri"/>
              </a:rPr>
              <a:t>5</a:t>
            </a:r>
            <a:r>
              <a:rPr lang="ja-JP" altLang="en-US" sz="1400" dirty="0">
                <a:solidFill>
                  <a:prstClr val="black"/>
                </a:solidFill>
                <a:latin typeface="Calibri"/>
              </a:rPr>
              <a:t>％</a:t>
            </a:r>
            <a:r>
              <a:rPr lang="en-US" altLang="ja-JP" sz="1400" baseline="30000" dirty="0">
                <a:solidFill>
                  <a:prstClr val="black"/>
                </a:solidFill>
                <a:latin typeface="Calibri"/>
              </a:rPr>
              <a:t>※</a:t>
            </a:r>
            <a:r>
              <a:rPr lang="ja-JP" altLang="en-US" sz="1400" dirty="0">
                <a:solidFill>
                  <a:prstClr val="black"/>
                </a:solidFill>
                <a:latin typeface="Calibri"/>
              </a:rPr>
              <a:t>以内に収める場合</a:t>
            </a:r>
            <a:r>
              <a:rPr lang="en-US" altLang="ja-JP" sz="1400" dirty="0">
                <a:solidFill>
                  <a:prstClr val="black"/>
                </a:solidFill>
                <a:latin typeface="Calibri"/>
              </a:rPr>
              <a:t>384</a:t>
            </a:r>
            <a:r>
              <a:rPr lang="ja-JP" altLang="en-US" sz="1400" dirty="0">
                <a:solidFill>
                  <a:prstClr val="black"/>
                </a:solidFill>
                <a:latin typeface="Calibri"/>
              </a:rPr>
              <a:t>票、</a:t>
            </a:r>
            <a:r>
              <a:rPr lang="en-US" altLang="ja-JP" sz="1400" dirty="0">
                <a:solidFill>
                  <a:prstClr val="black"/>
                </a:solidFill>
                <a:latin typeface="Calibri"/>
              </a:rPr>
              <a:t>3</a:t>
            </a:r>
            <a:r>
              <a:rPr lang="ja-JP" altLang="en-US" sz="1400" dirty="0">
                <a:solidFill>
                  <a:prstClr val="black"/>
                </a:solidFill>
                <a:latin typeface="Calibri"/>
              </a:rPr>
              <a:t>％以内の場合</a:t>
            </a:r>
            <a:r>
              <a:rPr lang="en-US" altLang="ja-JP" sz="1400" dirty="0">
                <a:solidFill>
                  <a:prstClr val="black"/>
                </a:solidFill>
                <a:latin typeface="Calibri"/>
              </a:rPr>
              <a:t>1,111</a:t>
            </a:r>
            <a:r>
              <a:rPr lang="ja-JP" altLang="en-US" sz="1400" dirty="0">
                <a:solidFill>
                  <a:prstClr val="black"/>
                </a:solidFill>
                <a:latin typeface="Calibri"/>
              </a:rPr>
              <a:t>票の回収が必要。（回答比率</a:t>
            </a:r>
            <a:r>
              <a:rPr lang="en-US" altLang="ja-JP" sz="1400" dirty="0">
                <a:solidFill>
                  <a:prstClr val="black"/>
                </a:solidFill>
                <a:latin typeface="Calibri"/>
              </a:rPr>
              <a:t>=0.5</a:t>
            </a:r>
            <a:r>
              <a:rPr lang="ja-JP" altLang="en-US" sz="1400" dirty="0" err="1">
                <a:solidFill>
                  <a:prstClr val="black"/>
                </a:solidFill>
                <a:latin typeface="Calibri"/>
              </a:rPr>
              <a:t>、</a:t>
            </a:r>
            <a:r>
              <a:rPr lang="ja-JP" altLang="en-US" sz="1400" dirty="0">
                <a:solidFill>
                  <a:prstClr val="black"/>
                </a:solidFill>
                <a:latin typeface="Calibri"/>
              </a:rPr>
              <a:t>信頼水準</a:t>
            </a:r>
            <a:r>
              <a:rPr lang="en-US" altLang="ja-JP" sz="1400" dirty="0">
                <a:solidFill>
                  <a:prstClr val="black"/>
                </a:solidFill>
                <a:latin typeface="Calibri"/>
              </a:rPr>
              <a:t>95%</a:t>
            </a:r>
            <a:r>
              <a:rPr lang="ja-JP" altLang="en-US" sz="1400" dirty="0">
                <a:solidFill>
                  <a:prstClr val="black"/>
                </a:solidFill>
                <a:latin typeface="Calibri"/>
              </a:rPr>
              <a:t>の場合）</a:t>
            </a:r>
            <a:endParaRPr lang="en-US" altLang="ja-JP" sz="1400" dirty="0">
              <a:solidFill>
                <a:prstClr val="black"/>
              </a:solidFill>
              <a:latin typeface="Calibri"/>
            </a:endParaRPr>
          </a:p>
          <a:p>
            <a:pPr marL="363538" indent="-174625">
              <a:spcBef>
                <a:spcPts val="600"/>
              </a:spcBef>
            </a:pPr>
            <a:r>
              <a:rPr lang="en-US" altLang="ja-JP" sz="1400" dirty="0">
                <a:solidFill>
                  <a:prstClr val="black"/>
                </a:solidFill>
                <a:latin typeface="Calibri"/>
              </a:rPr>
              <a:t>※</a:t>
            </a:r>
            <a:r>
              <a:rPr lang="ja-JP" altLang="en-US" sz="1400" dirty="0">
                <a:solidFill>
                  <a:prstClr val="black"/>
                </a:solidFill>
                <a:latin typeface="Calibri"/>
              </a:rPr>
              <a:t>国が実施している調査では、標準誤差率を</a:t>
            </a:r>
            <a:r>
              <a:rPr lang="en-US" altLang="ja-JP" sz="1400" dirty="0">
                <a:solidFill>
                  <a:prstClr val="black"/>
                </a:solidFill>
                <a:latin typeface="Calibri"/>
              </a:rPr>
              <a:t>5</a:t>
            </a:r>
            <a:r>
              <a:rPr lang="ja-JP" altLang="en-US" sz="1400" dirty="0">
                <a:solidFill>
                  <a:prstClr val="black"/>
                </a:solidFill>
                <a:latin typeface="Calibri"/>
              </a:rPr>
              <a:t>％程度に収めるよう設計されているものが多い</a:t>
            </a:r>
          </a:p>
          <a:p>
            <a:pPr marL="182563" indent="-182563">
              <a:spcBef>
                <a:spcPts val="600"/>
              </a:spcBef>
              <a:buFont typeface="Arial" panose="020B0604020202020204" pitchFamily="34" charset="0"/>
              <a:buChar char="•"/>
            </a:pPr>
            <a:r>
              <a:rPr lang="ja-JP" altLang="en-US" sz="1400" dirty="0">
                <a:solidFill>
                  <a:prstClr val="black"/>
                </a:solidFill>
                <a:latin typeface="Calibri"/>
              </a:rPr>
              <a:t>市町村による独自調査では回収率が３～４割となる例が多く見られるため、想定される回収率に応じて標本数を増やすことが必要（標準誤差</a:t>
            </a:r>
            <a:r>
              <a:rPr lang="en-US" altLang="ja-JP" sz="1400" dirty="0">
                <a:solidFill>
                  <a:prstClr val="black"/>
                </a:solidFill>
                <a:latin typeface="Calibri"/>
              </a:rPr>
              <a:t>5</a:t>
            </a:r>
            <a:r>
              <a:rPr lang="ja-JP" altLang="en-US" sz="1400" dirty="0">
                <a:solidFill>
                  <a:prstClr val="black"/>
                </a:solidFill>
                <a:latin typeface="Calibri"/>
              </a:rPr>
              <a:t>％以内、回収率</a:t>
            </a:r>
            <a:r>
              <a:rPr lang="en-US" altLang="ja-JP" sz="1400" dirty="0">
                <a:solidFill>
                  <a:prstClr val="black"/>
                </a:solidFill>
                <a:latin typeface="Calibri"/>
              </a:rPr>
              <a:t>40</a:t>
            </a:r>
            <a:r>
              <a:rPr lang="ja-JP" altLang="en-US" sz="1400" dirty="0">
                <a:solidFill>
                  <a:prstClr val="black"/>
                </a:solidFill>
                <a:latin typeface="Calibri"/>
              </a:rPr>
              <a:t>％の場合、</a:t>
            </a:r>
            <a:r>
              <a:rPr lang="en-US" altLang="ja-JP" sz="1400" dirty="0">
                <a:solidFill>
                  <a:prstClr val="black"/>
                </a:solidFill>
                <a:latin typeface="Calibri"/>
              </a:rPr>
              <a:t>960</a:t>
            </a:r>
            <a:r>
              <a:rPr lang="ja-JP" altLang="en-US" sz="1400" dirty="0">
                <a:solidFill>
                  <a:prstClr val="black"/>
                </a:solidFill>
                <a:latin typeface="Calibri"/>
              </a:rPr>
              <a:t>票（＝</a:t>
            </a:r>
            <a:r>
              <a:rPr lang="en-US" altLang="ja-JP" sz="1400" dirty="0">
                <a:solidFill>
                  <a:prstClr val="black"/>
                </a:solidFill>
                <a:latin typeface="Calibri"/>
              </a:rPr>
              <a:t>384÷0.4</a:t>
            </a:r>
            <a:r>
              <a:rPr lang="ja-JP" altLang="en-US" sz="1400" dirty="0">
                <a:solidFill>
                  <a:prstClr val="black"/>
                </a:solidFill>
                <a:latin typeface="Calibri"/>
              </a:rPr>
              <a:t>））</a:t>
            </a:r>
            <a:endParaRPr lang="en-US" altLang="ja-JP" sz="1400" dirty="0">
              <a:solidFill>
                <a:prstClr val="black"/>
              </a:solidFill>
              <a:latin typeface="Calibri"/>
            </a:endParaRPr>
          </a:p>
        </p:txBody>
      </p:sp>
      <p:sp>
        <p:nvSpPr>
          <p:cNvPr id="9" name="テキスト ボックス 8">
            <a:extLst>
              <a:ext uri="{FF2B5EF4-FFF2-40B4-BE49-F238E27FC236}">
                <a16:creationId xmlns:a16="http://schemas.microsoft.com/office/drawing/2014/main" id="{09849B0E-BC24-4AC2-A394-3220B85F53A8}"/>
              </a:ext>
            </a:extLst>
          </p:cNvPr>
          <p:cNvSpPr txBox="1"/>
          <p:nvPr/>
        </p:nvSpPr>
        <p:spPr>
          <a:xfrm>
            <a:off x="251520" y="5552970"/>
            <a:ext cx="6258131" cy="338554"/>
          </a:xfrm>
          <a:prstGeom prst="rect">
            <a:avLst/>
          </a:prstGeom>
          <a:noFill/>
        </p:spPr>
        <p:txBody>
          <a:bodyPr wrap="square" rtlCol="0">
            <a:spAutoFit/>
          </a:bodyPr>
          <a:lstStyle/>
          <a:p>
            <a:r>
              <a:rPr lang="ja-JP" altLang="en-US" sz="1600" dirty="0">
                <a:latin typeface="+mj-ea"/>
                <a:ea typeface="+mj-ea"/>
              </a:rPr>
              <a:t>⑤調査票の作成</a:t>
            </a:r>
            <a:endParaRPr lang="en-US" altLang="ja-JP" sz="1600" dirty="0">
              <a:latin typeface="+mj-ea"/>
              <a:ea typeface="+mj-ea"/>
            </a:endParaRPr>
          </a:p>
        </p:txBody>
      </p:sp>
      <p:sp>
        <p:nvSpPr>
          <p:cNvPr id="10" name="Rectangle 1"/>
          <p:cNvSpPr>
            <a:spLocks noChangeArrowheads="1"/>
          </p:cNvSpPr>
          <p:nvPr/>
        </p:nvSpPr>
        <p:spPr bwMode="auto">
          <a:xfrm>
            <a:off x="284240" y="5934271"/>
            <a:ext cx="8752255" cy="892552"/>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調査票の作成にあたっては、国の統計調査の設問例が参考になる</a:t>
            </a:r>
            <a:endParaRPr lang="en-US" altLang="ja-JP" sz="1400" dirty="0">
              <a:solidFill>
                <a:prstClr val="black"/>
              </a:solidFill>
              <a:latin typeface="Calibri"/>
            </a:endParaRPr>
          </a:p>
          <a:p>
            <a:pPr>
              <a:spcBef>
                <a:spcPts val="600"/>
              </a:spcBef>
            </a:pPr>
            <a:r>
              <a:rPr lang="ja-JP" altLang="en-US" sz="1400" dirty="0">
                <a:solidFill>
                  <a:prstClr val="black"/>
                </a:solidFill>
                <a:latin typeface="Calibri"/>
              </a:rPr>
              <a:t>　　例：居住者の現在の住まいに対する満足度、今後の住まい方の意向など</a:t>
            </a:r>
            <a:endParaRPr lang="en-US" altLang="ja-JP" sz="1400" dirty="0">
              <a:solidFill>
                <a:prstClr val="black"/>
              </a:solidFill>
              <a:latin typeface="Calibri"/>
            </a:endParaRPr>
          </a:p>
          <a:p>
            <a:pPr>
              <a:spcBef>
                <a:spcPts val="600"/>
              </a:spcBef>
            </a:pPr>
            <a:r>
              <a:rPr lang="ja-JP" altLang="en-US" sz="1400" dirty="0">
                <a:solidFill>
                  <a:prstClr val="black"/>
                </a:solidFill>
                <a:latin typeface="Calibri"/>
              </a:rPr>
              <a:t>　　→住生活総合調査（国土交通省）　</a:t>
            </a:r>
            <a:r>
              <a:rPr lang="en-US" altLang="ja-JP" sz="1400" dirty="0">
                <a:solidFill>
                  <a:prstClr val="black"/>
                </a:solidFill>
                <a:latin typeface="Calibri"/>
                <a:hlinkClick r:id="rId2"/>
              </a:rPr>
              <a:t>http://www.mlit.go.jp/jutakukentiku/house/jyuseikatsu_sougou_chousa.html</a:t>
            </a:r>
            <a:endParaRPr lang="en-US" altLang="ja-JP" sz="1400" dirty="0">
              <a:solidFill>
                <a:prstClr val="black"/>
              </a:solidFill>
              <a:latin typeface="Calibri"/>
            </a:endParaRPr>
          </a:p>
        </p:txBody>
      </p:sp>
      <p:graphicFrame>
        <p:nvGraphicFramePr>
          <p:cNvPr id="2" name="表 1"/>
          <p:cNvGraphicFramePr>
            <a:graphicFrameLocks noGrp="1"/>
          </p:cNvGraphicFramePr>
          <p:nvPr>
            <p:extLst>
              <p:ext uri="{D42A27DB-BD31-4B8C-83A1-F6EECF244321}">
                <p14:modId xmlns:p14="http://schemas.microsoft.com/office/powerpoint/2010/main" val="1604202136"/>
              </p:ext>
            </p:extLst>
          </p:nvPr>
        </p:nvGraphicFramePr>
        <p:xfrm>
          <a:off x="611561" y="3034760"/>
          <a:ext cx="7920879" cy="2422076"/>
        </p:xfrm>
        <a:graphic>
          <a:graphicData uri="http://schemas.openxmlformats.org/drawingml/2006/table">
            <a:tbl>
              <a:tblPr firstRow="1" firstCol="1" bandRow="1">
                <a:tableStyleId>{5940675A-B579-460E-94D1-54222C63F5DA}</a:tableStyleId>
              </a:tblPr>
              <a:tblGrid>
                <a:gridCol w="792087">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496855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tblGrid>
              <a:tr h="194039">
                <a:tc>
                  <a:txBody>
                    <a:bodyPr/>
                    <a:lstStyle/>
                    <a:p>
                      <a:pPr algn="ctr">
                        <a:lnSpc>
                          <a:spcPct val="100000"/>
                        </a:lnSpc>
                        <a:spcAft>
                          <a:spcPts val="0"/>
                        </a:spcAft>
                      </a:pPr>
                      <a:r>
                        <a:rPr lang="ja-JP" altLang="en-US" sz="1200" kern="0" dirty="0">
                          <a:effectLst/>
                          <a:latin typeface="+mn-lt"/>
                          <a:ea typeface="+mn-ea"/>
                          <a:cs typeface="+mn-cs"/>
                        </a:rPr>
                        <a:t>市町村</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ctr">
                        <a:lnSpc>
                          <a:spcPct val="100000"/>
                        </a:lnSpc>
                        <a:spcAft>
                          <a:spcPts val="0"/>
                        </a:spcAft>
                      </a:pPr>
                      <a:r>
                        <a:rPr lang="ja-JP" altLang="en-US" sz="1200" kern="100" dirty="0">
                          <a:effectLst/>
                          <a:latin typeface="游明朝"/>
                          <a:ea typeface="游明朝"/>
                          <a:cs typeface="Times New Roman" panose="02020603050405020304" pitchFamily="18" charset="0"/>
                        </a:rPr>
                        <a:t>都道府県</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ctr">
                        <a:lnSpc>
                          <a:spcPct val="100000"/>
                        </a:lnSpc>
                        <a:spcAft>
                          <a:spcPts val="0"/>
                        </a:spcAft>
                      </a:pPr>
                      <a:r>
                        <a:rPr lang="ja-JP" sz="1200" kern="0" dirty="0">
                          <a:effectLst/>
                        </a:rPr>
                        <a:t>人口</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ctr">
                        <a:lnSpc>
                          <a:spcPct val="100000"/>
                        </a:lnSpc>
                        <a:spcAft>
                          <a:spcPts val="0"/>
                        </a:spcAft>
                      </a:pPr>
                      <a:r>
                        <a:rPr lang="ja-JP" sz="1200" kern="0">
                          <a:effectLst/>
                        </a:rPr>
                        <a:t>対象の属性</a:t>
                      </a:r>
                      <a:endParaRPr lang="ja-JP" sz="1200" kern="100">
                        <a:effectLst/>
                        <a:latin typeface="游明朝"/>
                        <a:ea typeface="游明朝"/>
                        <a:cs typeface="Times New Roman" panose="02020603050405020304" pitchFamily="18" charset="0"/>
                      </a:endParaRPr>
                    </a:p>
                  </a:txBody>
                  <a:tcPr marL="60031" marR="60031" marT="0" marB="0" anchor="ctr"/>
                </a:tc>
                <a:tc>
                  <a:txBody>
                    <a:bodyPr/>
                    <a:lstStyle/>
                    <a:p>
                      <a:pPr algn="ctr">
                        <a:lnSpc>
                          <a:spcPct val="100000"/>
                        </a:lnSpc>
                        <a:spcAft>
                          <a:spcPts val="0"/>
                        </a:spcAft>
                      </a:pPr>
                      <a:r>
                        <a:rPr lang="ja-JP" sz="1200" kern="0" dirty="0">
                          <a:effectLst/>
                        </a:rPr>
                        <a:t>配布数</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00"/>
                  </a:ext>
                </a:extLst>
              </a:tr>
              <a:tr h="101342">
                <a:tc>
                  <a:txBody>
                    <a:bodyPr/>
                    <a:lstStyle/>
                    <a:p>
                      <a:pPr algn="l">
                        <a:lnSpc>
                          <a:spcPct val="100000"/>
                        </a:lnSpc>
                        <a:spcAft>
                          <a:spcPts val="0"/>
                        </a:spcAft>
                      </a:pPr>
                      <a:r>
                        <a:rPr lang="ja-JP" sz="1200" kern="0" dirty="0">
                          <a:effectLst/>
                        </a:rPr>
                        <a:t>置戸町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altLang="en-US" sz="1200" kern="100" dirty="0">
                          <a:effectLst/>
                        </a:rPr>
                        <a:t>北海道</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2,976</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sz="1200" kern="0" dirty="0">
                          <a:effectLst/>
                        </a:rPr>
                        <a:t>全世帯</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1,486</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01"/>
                  </a:ext>
                </a:extLst>
              </a:tr>
              <a:tr h="0">
                <a:tc>
                  <a:txBody>
                    <a:bodyPr/>
                    <a:lstStyle/>
                    <a:p>
                      <a:pPr algn="just">
                        <a:lnSpc>
                          <a:spcPct val="100000"/>
                        </a:lnSpc>
                        <a:spcAft>
                          <a:spcPts val="0"/>
                        </a:spcAft>
                      </a:pPr>
                      <a:r>
                        <a:rPr lang="ja-JP" sz="1200" kern="0" dirty="0">
                          <a:effectLst/>
                        </a:rPr>
                        <a:t>羽幌町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just">
                        <a:lnSpc>
                          <a:spcPct val="100000"/>
                        </a:lnSpc>
                        <a:spcAft>
                          <a:spcPts val="0"/>
                        </a:spcAft>
                      </a:pPr>
                      <a:r>
                        <a:rPr lang="ja-JP" altLang="en-US" sz="1200" kern="100" dirty="0">
                          <a:effectLst/>
                        </a:rPr>
                        <a:t>北海道</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7,157</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sz="1200" kern="0" dirty="0">
                          <a:effectLst/>
                        </a:rPr>
                        <a:t>町民から無作為抽出</a:t>
                      </a:r>
                      <a:r>
                        <a:rPr lang="ja-JP" altLang="en-US" sz="1200" kern="0" dirty="0">
                          <a:effectLst/>
                        </a:rPr>
                        <a:t>（</a:t>
                      </a:r>
                      <a:r>
                        <a:rPr lang="ja-JP" sz="1200" kern="0" dirty="0">
                          <a:effectLst/>
                        </a:rPr>
                        <a:t>年代ごとにサンプル数を均等に確保</a:t>
                      </a:r>
                      <a:r>
                        <a:rPr lang="ja-JP" altLang="en-US" sz="1200" kern="0" dirty="0">
                          <a:effectLst/>
                        </a:rPr>
                        <a:t>）</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1,200</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02"/>
                  </a:ext>
                </a:extLst>
              </a:tr>
              <a:tr h="194039">
                <a:tc>
                  <a:txBody>
                    <a:bodyPr/>
                    <a:lstStyle/>
                    <a:p>
                      <a:pPr algn="l">
                        <a:lnSpc>
                          <a:spcPct val="100000"/>
                        </a:lnSpc>
                        <a:spcAft>
                          <a:spcPts val="0"/>
                        </a:spcAft>
                      </a:pPr>
                      <a:r>
                        <a:rPr lang="ja-JP" sz="1200" kern="0" dirty="0">
                          <a:effectLst/>
                        </a:rPr>
                        <a:t>別海町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altLang="en-US" sz="1200" kern="100" dirty="0">
                          <a:effectLst/>
                        </a:rPr>
                        <a:t>北海道</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15,377</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sz="1200" kern="0" dirty="0">
                          <a:effectLst/>
                        </a:rPr>
                        <a:t>世帯主から無作為抽出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1,200</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03"/>
                  </a:ext>
                </a:extLst>
              </a:tr>
              <a:tr h="101600">
                <a:tc>
                  <a:txBody>
                    <a:bodyPr/>
                    <a:lstStyle/>
                    <a:p>
                      <a:pPr algn="l">
                        <a:lnSpc>
                          <a:spcPct val="100000"/>
                        </a:lnSpc>
                        <a:spcAft>
                          <a:spcPts val="0"/>
                        </a:spcAft>
                      </a:pPr>
                      <a:r>
                        <a:rPr lang="ja-JP" sz="1200" kern="0" dirty="0">
                          <a:effectLst/>
                        </a:rPr>
                        <a:t>中標津町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altLang="en-US" sz="1200" kern="100" dirty="0">
                          <a:effectLst/>
                        </a:rPr>
                        <a:t>北海道</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23,661</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sz="1200" kern="0" dirty="0">
                          <a:effectLst/>
                        </a:rPr>
                        <a:t>世帯主から無作為抽出（町営住宅入居者除く</a:t>
                      </a:r>
                      <a:r>
                        <a:rPr lang="ja-JP" altLang="en-US" sz="1200" kern="0" dirty="0">
                          <a:effectLst/>
                        </a:rPr>
                        <a:t>）</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1,000</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04"/>
                  </a:ext>
                </a:extLst>
              </a:tr>
              <a:tr h="101600">
                <a:tc>
                  <a:txBody>
                    <a:bodyPr/>
                    <a:lstStyle/>
                    <a:p>
                      <a:pPr algn="l">
                        <a:lnSpc>
                          <a:spcPct val="100000"/>
                        </a:lnSpc>
                        <a:spcAft>
                          <a:spcPts val="0"/>
                        </a:spcAft>
                      </a:pPr>
                      <a:r>
                        <a:rPr lang="ja-JP" sz="1200" kern="0" dirty="0">
                          <a:effectLst/>
                        </a:rPr>
                        <a:t>南部町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altLang="en-US" sz="1200" kern="100" dirty="0">
                          <a:effectLst/>
                        </a:rPr>
                        <a:t>青森県</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18,599</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sz="1200" kern="0" dirty="0">
                          <a:effectLst/>
                        </a:rPr>
                        <a:t>町民から無作為抽出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1,000</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05"/>
                  </a:ext>
                </a:extLst>
              </a:tr>
              <a:tr h="101600">
                <a:tc>
                  <a:txBody>
                    <a:bodyPr/>
                    <a:lstStyle/>
                    <a:p>
                      <a:pPr algn="l">
                        <a:lnSpc>
                          <a:spcPct val="100000"/>
                        </a:lnSpc>
                        <a:spcAft>
                          <a:spcPts val="0"/>
                        </a:spcAft>
                      </a:pPr>
                      <a:r>
                        <a:rPr lang="ja-JP" sz="1200" kern="0" dirty="0">
                          <a:effectLst/>
                        </a:rPr>
                        <a:t>横手市</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altLang="en-US" sz="1200" kern="100" dirty="0">
                          <a:effectLst/>
                        </a:rPr>
                        <a:t>秋田県</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91,743</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en-US" sz="1200" kern="0" dirty="0">
                          <a:effectLst/>
                        </a:rPr>
                        <a:t>18</a:t>
                      </a:r>
                      <a:r>
                        <a:rPr lang="ja-JP" sz="1200" kern="0" dirty="0">
                          <a:effectLst/>
                        </a:rPr>
                        <a:t>歳以上</a:t>
                      </a:r>
                      <a:r>
                        <a:rPr lang="en-US" sz="1200" kern="0" dirty="0">
                          <a:effectLst/>
                        </a:rPr>
                        <a:t>75</a:t>
                      </a:r>
                      <a:r>
                        <a:rPr lang="ja-JP" sz="1200" kern="0" dirty="0">
                          <a:effectLst/>
                        </a:rPr>
                        <a:t>歳未満の世帯主から無作為抽出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3,000</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06"/>
                  </a:ext>
                </a:extLst>
              </a:tr>
              <a:tr h="0">
                <a:tc>
                  <a:txBody>
                    <a:bodyPr/>
                    <a:lstStyle/>
                    <a:p>
                      <a:pPr algn="l">
                        <a:lnSpc>
                          <a:spcPct val="100000"/>
                        </a:lnSpc>
                        <a:spcAft>
                          <a:spcPts val="0"/>
                        </a:spcAft>
                      </a:pPr>
                      <a:r>
                        <a:rPr lang="ja-JP" sz="1200" kern="0" dirty="0">
                          <a:effectLst/>
                        </a:rPr>
                        <a:t>白川町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altLang="en-US" sz="1200" kern="100" dirty="0">
                          <a:effectLst/>
                        </a:rPr>
                        <a:t>岐阜県</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8,545</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sz="1200" kern="0" dirty="0">
                          <a:effectLst/>
                        </a:rPr>
                        <a:t>自治会加入の全世帯（</a:t>
                      </a:r>
                      <a:r>
                        <a:rPr lang="en-US" sz="1200" kern="0" dirty="0">
                          <a:effectLst/>
                        </a:rPr>
                        <a:t>1</a:t>
                      </a:r>
                      <a:r>
                        <a:rPr lang="ja-JP" sz="1200" kern="0" dirty="0">
                          <a:effectLst/>
                        </a:rPr>
                        <a:t>世帯</a:t>
                      </a:r>
                      <a:r>
                        <a:rPr lang="en-US" sz="1200" kern="0" dirty="0">
                          <a:effectLst/>
                        </a:rPr>
                        <a:t>2</a:t>
                      </a:r>
                      <a:r>
                        <a:rPr lang="ja-JP" sz="1200" kern="0" dirty="0">
                          <a:effectLst/>
                        </a:rPr>
                        <a:t>部ずつ</a:t>
                      </a:r>
                      <a:r>
                        <a:rPr lang="ja-JP" altLang="en-US" sz="1200" kern="0" dirty="0">
                          <a:effectLst/>
                        </a:rPr>
                        <a:t>）</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5,682</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07"/>
                  </a:ext>
                </a:extLst>
              </a:tr>
              <a:tr h="152400">
                <a:tc>
                  <a:txBody>
                    <a:bodyPr/>
                    <a:lstStyle/>
                    <a:p>
                      <a:pPr algn="l">
                        <a:lnSpc>
                          <a:spcPct val="100000"/>
                        </a:lnSpc>
                        <a:spcAft>
                          <a:spcPts val="0"/>
                        </a:spcAft>
                      </a:pPr>
                      <a:r>
                        <a:rPr lang="ja-JP" sz="1200" kern="0" dirty="0">
                          <a:effectLst/>
                        </a:rPr>
                        <a:t>袋井市</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altLang="en-US" sz="1200" kern="100" dirty="0">
                          <a:effectLst/>
                        </a:rPr>
                        <a:t>静岡県</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87,908</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en-US" sz="1200" kern="0" dirty="0">
                          <a:effectLst/>
                        </a:rPr>
                        <a:t>20</a:t>
                      </a:r>
                      <a:r>
                        <a:rPr lang="ja-JP" sz="1200" kern="0" dirty="0">
                          <a:effectLst/>
                        </a:rPr>
                        <a:t>歳以上の市民から無作為抽出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2,000</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08"/>
                  </a:ext>
                </a:extLst>
              </a:tr>
              <a:tr h="0">
                <a:tc>
                  <a:txBody>
                    <a:bodyPr/>
                    <a:lstStyle/>
                    <a:p>
                      <a:pPr algn="just">
                        <a:lnSpc>
                          <a:spcPct val="100000"/>
                        </a:lnSpc>
                        <a:spcAft>
                          <a:spcPts val="0"/>
                        </a:spcAft>
                      </a:pPr>
                      <a:r>
                        <a:rPr lang="ja-JP" sz="1200" kern="0" dirty="0">
                          <a:effectLst/>
                        </a:rPr>
                        <a:t>高砂市</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just">
                        <a:lnSpc>
                          <a:spcPct val="100000"/>
                        </a:lnSpc>
                        <a:spcAft>
                          <a:spcPts val="0"/>
                        </a:spcAft>
                      </a:pPr>
                      <a:r>
                        <a:rPr lang="ja-JP" altLang="en-US" sz="1200" kern="100" dirty="0">
                          <a:effectLst/>
                        </a:rPr>
                        <a:t>兵庫県</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92,020</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just">
                        <a:lnSpc>
                          <a:spcPct val="100000"/>
                        </a:lnSpc>
                        <a:spcAft>
                          <a:spcPts val="0"/>
                        </a:spcAft>
                      </a:pPr>
                      <a:r>
                        <a:rPr lang="ja-JP" sz="1200" kern="0" dirty="0">
                          <a:effectLst/>
                        </a:rPr>
                        <a:t>世帯主から無作為抽出（市内の</a:t>
                      </a:r>
                      <a:r>
                        <a:rPr lang="en-US" sz="1200" kern="0" dirty="0">
                          <a:effectLst/>
                        </a:rPr>
                        <a:t>8</a:t>
                      </a:r>
                      <a:r>
                        <a:rPr lang="ja-JP" sz="1200" kern="0" dirty="0">
                          <a:effectLst/>
                        </a:rPr>
                        <a:t>地区の人口に合わせ調査対象数を調整）</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marL="266700" indent="-266700" algn="r">
                        <a:lnSpc>
                          <a:spcPct val="100000"/>
                        </a:lnSpc>
                        <a:spcAft>
                          <a:spcPts val="0"/>
                        </a:spcAft>
                      </a:pPr>
                      <a:r>
                        <a:rPr lang="en-US" sz="1200" kern="100" dirty="0">
                          <a:effectLst/>
                        </a:rPr>
                        <a:t>2,000</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09"/>
                  </a:ext>
                </a:extLst>
              </a:tr>
              <a:tr h="0">
                <a:tc>
                  <a:txBody>
                    <a:bodyPr/>
                    <a:lstStyle/>
                    <a:p>
                      <a:pPr algn="just">
                        <a:lnSpc>
                          <a:spcPct val="100000"/>
                        </a:lnSpc>
                        <a:spcAft>
                          <a:spcPts val="0"/>
                        </a:spcAft>
                      </a:pPr>
                      <a:r>
                        <a:rPr lang="ja-JP" sz="1200" kern="0" dirty="0">
                          <a:effectLst/>
                        </a:rPr>
                        <a:t>芦屋市</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just">
                        <a:lnSpc>
                          <a:spcPct val="100000"/>
                        </a:lnSpc>
                        <a:spcAft>
                          <a:spcPts val="0"/>
                        </a:spcAft>
                      </a:pPr>
                      <a:r>
                        <a:rPr lang="ja-JP" altLang="en-US" sz="1200" kern="100" dirty="0">
                          <a:effectLst/>
                        </a:rPr>
                        <a:t>兵庫県</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100" dirty="0">
                          <a:effectLst/>
                        </a:rPr>
                        <a:t>96,373</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en-US" sz="1200" kern="0" dirty="0">
                          <a:effectLst/>
                        </a:rPr>
                        <a:t>20</a:t>
                      </a:r>
                      <a:r>
                        <a:rPr lang="ja-JP" sz="1200" kern="0" dirty="0">
                          <a:effectLst/>
                        </a:rPr>
                        <a:t>歳以上の市民から無作為抽出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3,000</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10"/>
                  </a:ext>
                </a:extLst>
              </a:tr>
              <a:tr h="194039">
                <a:tc>
                  <a:txBody>
                    <a:bodyPr/>
                    <a:lstStyle/>
                    <a:p>
                      <a:pPr algn="l">
                        <a:lnSpc>
                          <a:spcPct val="100000"/>
                        </a:lnSpc>
                        <a:spcAft>
                          <a:spcPts val="0"/>
                        </a:spcAft>
                      </a:pPr>
                      <a:r>
                        <a:rPr lang="ja-JP" sz="1200" kern="0" dirty="0">
                          <a:effectLst/>
                        </a:rPr>
                        <a:t>南島原市</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altLang="en-US" sz="1200" kern="100" dirty="0">
                          <a:effectLst/>
                        </a:rPr>
                        <a:t>長崎県</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47,070</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sz="1200" kern="0" dirty="0">
                          <a:effectLst/>
                        </a:rPr>
                        <a:t>市民から無作為抽出（公営住宅居住者は全戸）</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2,000</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11"/>
                  </a:ext>
                </a:extLst>
              </a:tr>
              <a:tr h="194039">
                <a:tc>
                  <a:txBody>
                    <a:bodyPr/>
                    <a:lstStyle/>
                    <a:p>
                      <a:pPr algn="l">
                        <a:lnSpc>
                          <a:spcPct val="100000"/>
                        </a:lnSpc>
                        <a:spcAft>
                          <a:spcPts val="0"/>
                        </a:spcAft>
                      </a:pPr>
                      <a:r>
                        <a:rPr lang="ja-JP" sz="1200" kern="0" dirty="0">
                          <a:effectLst/>
                        </a:rPr>
                        <a:t>豊見城市</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altLang="en-US" sz="1200" kern="100" dirty="0">
                          <a:effectLst/>
                        </a:rPr>
                        <a:t>沖縄県</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63,980</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l">
                        <a:lnSpc>
                          <a:spcPct val="100000"/>
                        </a:lnSpc>
                        <a:spcAft>
                          <a:spcPts val="0"/>
                        </a:spcAft>
                      </a:pPr>
                      <a:r>
                        <a:rPr lang="ja-JP" sz="1200" kern="0" dirty="0">
                          <a:effectLst/>
                        </a:rPr>
                        <a:t>市民から無作為抽出</a:t>
                      </a:r>
                      <a:endParaRPr lang="ja-JP" sz="1200" kern="100" dirty="0">
                        <a:effectLst/>
                        <a:latin typeface="游明朝"/>
                        <a:ea typeface="游明朝"/>
                        <a:cs typeface="Times New Roman" panose="02020603050405020304" pitchFamily="18" charset="0"/>
                      </a:endParaRPr>
                    </a:p>
                  </a:txBody>
                  <a:tcPr marL="60031" marR="60031" marT="0" marB="0" anchor="ctr"/>
                </a:tc>
                <a:tc>
                  <a:txBody>
                    <a:bodyPr/>
                    <a:lstStyle/>
                    <a:p>
                      <a:pPr algn="r">
                        <a:lnSpc>
                          <a:spcPct val="100000"/>
                        </a:lnSpc>
                        <a:spcAft>
                          <a:spcPts val="0"/>
                        </a:spcAft>
                      </a:pPr>
                      <a:r>
                        <a:rPr lang="en-US" sz="1200" kern="0" dirty="0">
                          <a:effectLst/>
                        </a:rPr>
                        <a:t>2,000</a:t>
                      </a:r>
                      <a:endParaRPr lang="ja-JP" sz="1200" kern="100" dirty="0">
                        <a:effectLst/>
                        <a:latin typeface="游明朝"/>
                        <a:ea typeface="游明朝"/>
                        <a:cs typeface="Times New Roman" panose="02020603050405020304" pitchFamily="18" charset="0"/>
                      </a:endParaRPr>
                    </a:p>
                  </a:txBody>
                  <a:tcPr marL="60031" marR="60031" marT="0" marB="0" anchor="ctr"/>
                </a:tc>
                <a:extLst>
                  <a:ext uri="{0D108BD9-81ED-4DB2-BD59-A6C34878D82A}">
                    <a16:rowId xmlns:a16="http://schemas.microsoft.com/office/drawing/2014/main" val="10012"/>
                  </a:ext>
                </a:extLst>
              </a:tr>
            </a:tbl>
          </a:graphicData>
        </a:graphic>
      </p:graphicFrame>
      <p:sp>
        <p:nvSpPr>
          <p:cNvPr id="14" name="テキスト ボックス 13">
            <a:extLst>
              <a:ext uri="{FF2B5EF4-FFF2-40B4-BE49-F238E27FC236}">
                <a16:creationId xmlns:a16="http://schemas.microsoft.com/office/drawing/2014/main" id="{09849B0E-BC24-4AC2-A394-3220B85F53A8}"/>
              </a:ext>
            </a:extLst>
          </p:cNvPr>
          <p:cNvSpPr txBox="1"/>
          <p:nvPr/>
        </p:nvSpPr>
        <p:spPr>
          <a:xfrm>
            <a:off x="2686840" y="2735814"/>
            <a:ext cx="3770320" cy="276999"/>
          </a:xfrm>
          <a:prstGeom prst="rect">
            <a:avLst/>
          </a:prstGeom>
          <a:noFill/>
        </p:spPr>
        <p:txBody>
          <a:bodyPr wrap="square" rtlCol="0">
            <a:spAutoFit/>
          </a:bodyPr>
          <a:lstStyle/>
          <a:p>
            <a:pPr algn="ctr"/>
            <a:r>
              <a:rPr lang="ja-JP" altLang="en-US" sz="1200" dirty="0">
                <a:latin typeface="+mn-ea"/>
              </a:rPr>
              <a:t>独自調査における対象の属性と配布数の例</a:t>
            </a:r>
          </a:p>
        </p:txBody>
      </p:sp>
    </p:spTree>
    <p:extLst>
      <p:ext uri="{BB962C8B-B14F-4D97-AF65-F5344CB8AC3E}">
        <p14:creationId xmlns:p14="http://schemas.microsoft.com/office/powerpoint/2010/main" val="2804846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４．独自調査の実施</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27</a:t>
            </a:fld>
            <a:endParaRPr lang="en-US" altLang="ja-JP" dirty="0">
              <a:solidFill>
                <a:prstClr val="black"/>
              </a:solidFill>
            </a:endParaRPr>
          </a:p>
        </p:txBody>
      </p:sp>
      <p:sp>
        <p:nvSpPr>
          <p:cNvPr id="13" name="テキスト ボックス 12"/>
          <p:cNvSpPr txBox="1"/>
          <p:nvPr/>
        </p:nvSpPr>
        <p:spPr>
          <a:xfrm>
            <a:off x="0" y="682435"/>
            <a:ext cx="9144000" cy="369332"/>
          </a:xfrm>
          <a:prstGeom prst="rect">
            <a:avLst/>
          </a:prstGeom>
          <a:solidFill>
            <a:srgbClr val="4472C4"/>
          </a:solidFill>
        </p:spPr>
        <p:txBody>
          <a:bodyPr wrap="square" rtlCol="0" anchor="ctr">
            <a:spAutoFit/>
          </a:bodyPr>
          <a:lstStyle/>
          <a:p>
            <a:r>
              <a:rPr kumimoji="1" lang="ja-JP" altLang="en-US" dirty="0">
                <a:solidFill>
                  <a:schemeClr val="bg1"/>
                </a:solidFill>
              </a:rPr>
              <a:t>（</a:t>
            </a:r>
            <a:r>
              <a:rPr lang="ja-JP" altLang="en-US" dirty="0">
                <a:solidFill>
                  <a:schemeClr val="bg1"/>
                </a:solidFill>
              </a:rPr>
              <a:t>２）調査結果の取りまとめ</a:t>
            </a:r>
            <a:endParaRPr kumimoji="1" lang="ja-JP" altLang="en-US" dirty="0">
              <a:solidFill>
                <a:schemeClr val="bg1"/>
              </a:solidFill>
            </a:endParaRPr>
          </a:p>
        </p:txBody>
      </p:sp>
      <p:sp>
        <p:nvSpPr>
          <p:cNvPr id="6" name="テキスト ボックス 5">
            <a:extLst>
              <a:ext uri="{FF2B5EF4-FFF2-40B4-BE49-F238E27FC236}">
                <a16:creationId xmlns:a16="http://schemas.microsoft.com/office/drawing/2014/main" id="{09849B0E-BC24-4AC2-A394-3220B85F53A8}"/>
              </a:ext>
            </a:extLst>
          </p:cNvPr>
          <p:cNvSpPr txBox="1"/>
          <p:nvPr/>
        </p:nvSpPr>
        <p:spPr>
          <a:xfrm>
            <a:off x="258085" y="1124744"/>
            <a:ext cx="6258131" cy="338554"/>
          </a:xfrm>
          <a:prstGeom prst="rect">
            <a:avLst/>
          </a:prstGeom>
          <a:noFill/>
        </p:spPr>
        <p:txBody>
          <a:bodyPr wrap="square" rtlCol="0">
            <a:spAutoFit/>
          </a:bodyPr>
          <a:lstStyle/>
          <a:p>
            <a:r>
              <a:rPr lang="ja-JP" altLang="en-US" sz="1600" dirty="0">
                <a:latin typeface="+mj-ea"/>
                <a:ea typeface="+mj-ea"/>
              </a:rPr>
              <a:t>①代表値</a:t>
            </a:r>
            <a:endParaRPr lang="en-US" altLang="ja-JP" sz="1600" dirty="0">
              <a:latin typeface="+mj-ea"/>
              <a:ea typeface="+mj-ea"/>
            </a:endParaRPr>
          </a:p>
        </p:txBody>
      </p:sp>
      <p:sp>
        <p:nvSpPr>
          <p:cNvPr id="7" name="Rectangle 1"/>
          <p:cNvSpPr>
            <a:spLocks noChangeArrowheads="1"/>
          </p:cNvSpPr>
          <p:nvPr/>
        </p:nvSpPr>
        <p:spPr bwMode="auto">
          <a:xfrm>
            <a:off x="290806" y="1426844"/>
            <a:ext cx="4857258" cy="1969770"/>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データの代表値には、平均値のほか、中央値（データ全体を順番に並べたときの真ん中の値）や最頻値（最も度数が多い階級の値）がある。</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中央値は、平均値に比べて、外れ値（他の値から大きくはずれたもの）の影響を受けにくい（右図）。</a:t>
            </a:r>
          </a:p>
          <a:p>
            <a:pPr marL="182563" indent="-182563">
              <a:spcBef>
                <a:spcPts val="600"/>
              </a:spcBef>
              <a:buFont typeface="Arial" panose="020B0604020202020204" pitchFamily="34" charset="0"/>
              <a:buChar char="•"/>
            </a:pPr>
            <a:r>
              <a:rPr lang="ja-JP" altLang="en-US" sz="1400" dirty="0">
                <a:solidFill>
                  <a:prstClr val="black"/>
                </a:solidFill>
                <a:latin typeface="Calibri"/>
              </a:rPr>
              <a:t>データの分布状態によって平均値、中央値、最頻値の関係に違いが生じてくるため、データの特徴等を考慮し、最も的確な代表値を選ぶ。</a:t>
            </a:r>
            <a:endParaRPr lang="en-US" altLang="ja-JP" sz="1400" dirty="0">
              <a:solidFill>
                <a:prstClr val="black"/>
              </a:solidFill>
              <a:latin typeface="Calibri"/>
            </a:endParaRPr>
          </a:p>
        </p:txBody>
      </p:sp>
      <p:pic>
        <p:nvPicPr>
          <p:cNvPr id="9" name="図 8"/>
          <p:cNvPicPr>
            <a:picLocks noChangeAspect="1"/>
          </p:cNvPicPr>
          <p:nvPr/>
        </p:nvPicPr>
        <p:blipFill>
          <a:blip r:embed="rId2"/>
          <a:stretch>
            <a:fillRect/>
          </a:stretch>
        </p:blipFill>
        <p:spPr>
          <a:xfrm>
            <a:off x="5378935" y="1138717"/>
            <a:ext cx="3297521" cy="2460326"/>
          </a:xfrm>
          <a:prstGeom prst="rect">
            <a:avLst/>
          </a:prstGeom>
        </p:spPr>
      </p:pic>
      <p:sp>
        <p:nvSpPr>
          <p:cNvPr id="14" name="テキスト ボックス 13">
            <a:extLst>
              <a:ext uri="{FF2B5EF4-FFF2-40B4-BE49-F238E27FC236}">
                <a16:creationId xmlns:a16="http://schemas.microsoft.com/office/drawing/2014/main" id="{09849B0E-BC24-4AC2-A394-3220B85F53A8}"/>
              </a:ext>
            </a:extLst>
          </p:cNvPr>
          <p:cNvSpPr txBox="1"/>
          <p:nvPr/>
        </p:nvSpPr>
        <p:spPr>
          <a:xfrm>
            <a:off x="258085" y="3460225"/>
            <a:ext cx="6258131" cy="338554"/>
          </a:xfrm>
          <a:prstGeom prst="rect">
            <a:avLst/>
          </a:prstGeom>
          <a:noFill/>
        </p:spPr>
        <p:txBody>
          <a:bodyPr wrap="square" rtlCol="0">
            <a:spAutoFit/>
          </a:bodyPr>
          <a:lstStyle/>
          <a:p>
            <a:r>
              <a:rPr lang="ja-JP" altLang="en-US" sz="1600" dirty="0">
                <a:latin typeface="+mj-ea"/>
                <a:ea typeface="+mj-ea"/>
              </a:rPr>
              <a:t>②相関</a:t>
            </a:r>
            <a:endParaRPr lang="en-US" altLang="ja-JP" sz="1600" dirty="0">
              <a:latin typeface="+mj-ea"/>
              <a:ea typeface="+mj-ea"/>
            </a:endParaRPr>
          </a:p>
        </p:txBody>
      </p:sp>
      <p:sp>
        <p:nvSpPr>
          <p:cNvPr id="15" name="Rectangle 1"/>
          <p:cNvSpPr>
            <a:spLocks noChangeArrowheads="1"/>
          </p:cNvSpPr>
          <p:nvPr/>
        </p:nvSpPr>
        <p:spPr bwMode="auto">
          <a:xfrm>
            <a:off x="290806" y="3806197"/>
            <a:ext cx="8562388" cy="1538883"/>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データの項目間の関係性の強さを「相関係数」で表すことができ、</a:t>
            </a:r>
            <a:r>
              <a:rPr lang="en-US" altLang="ja-JP" sz="1400" dirty="0">
                <a:solidFill>
                  <a:prstClr val="black"/>
                </a:solidFill>
                <a:latin typeface="Calibri"/>
              </a:rPr>
              <a:t>+0.7</a:t>
            </a:r>
            <a:r>
              <a:rPr lang="ja-JP" altLang="en-US" sz="1400" dirty="0">
                <a:solidFill>
                  <a:prstClr val="black"/>
                </a:solidFill>
                <a:latin typeface="Calibri"/>
              </a:rPr>
              <a:t>以上の場合を「強い正の相関」、</a:t>
            </a:r>
            <a:r>
              <a:rPr lang="en-US" altLang="ja-JP" sz="1400" dirty="0">
                <a:solidFill>
                  <a:prstClr val="black"/>
                </a:solidFill>
                <a:latin typeface="Calibri"/>
              </a:rPr>
              <a:t>-0.7</a:t>
            </a:r>
            <a:r>
              <a:rPr lang="ja-JP" altLang="en-US" sz="1400" dirty="0">
                <a:solidFill>
                  <a:prstClr val="black"/>
                </a:solidFill>
                <a:latin typeface="Calibri"/>
              </a:rPr>
              <a:t>以下の場合を「強い負の相関」という。ただし、相関関係があることが必ずしも因果関係があるということではない。</a:t>
            </a:r>
            <a:endParaRPr lang="en-US" altLang="ja-JP" sz="1400" dirty="0">
              <a:solidFill>
                <a:prstClr val="black"/>
              </a:solidFill>
              <a:latin typeface="Calibri"/>
            </a:endParaRPr>
          </a:p>
          <a:p>
            <a:pPr marL="363538" indent="-174625">
              <a:spcBef>
                <a:spcPts val="600"/>
              </a:spcBef>
            </a:pPr>
            <a:r>
              <a:rPr lang="en-US" altLang="ja-JP" sz="1400" dirty="0">
                <a:solidFill>
                  <a:prstClr val="black"/>
                </a:solidFill>
                <a:latin typeface="Calibri"/>
              </a:rPr>
              <a:t>※</a:t>
            </a:r>
            <a:r>
              <a:rPr lang="ja-JP" altLang="en-US" sz="1400" dirty="0">
                <a:solidFill>
                  <a:prstClr val="black"/>
                </a:solidFill>
                <a:latin typeface="Calibri"/>
              </a:rPr>
              <a:t>通常、因果関係と判断するには、①原因は結果に先行する、②相関（共変）している、③相関関係は他の変数（第三因子）で説明されない、の３つの条件が満たされる必要がある。</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２つの変数には直接的な関係がないにも関わらず、別の共通の要因によってもたらされた変化があたかも２変数間に関連があるように見せてしまう「疑似相関」に注意が必要。</a:t>
            </a: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925" y="5351747"/>
            <a:ext cx="5010150" cy="1476375"/>
          </a:xfrm>
          <a:prstGeom prst="rect">
            <a:avLst/>
          </a:prstGeom>
        </p:spPr>
      </p:pic>
    </p:spTree>
    <p:extLst>
      <p:ext uri="{BB962C8B-B14F-4D97-AF65-F5344CB8AC3E}">
        <p14:creationId xmlns:p14="http://schemas.microsoft.com/office/powerpoint/2010/main" val="2077958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４．独自調査の実施</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28</a:t>
            </a:fld>
            <a:endParaRPr lang="en-US" altLang="ja-JP" dirty="0">
              <a:solidFill>
                <a:prstClr val="black"/>
              </a:solidFill>
            </a:endParaRPr>
          </a:p>
        </p:txBody>
      </p:sp>
      <p:sp>
        <p:nvSpPr>
          <p:cNvPr id="13" name="テキスト ボックス 12"/>
          <p:cNvSpPr txBox="1"/>
          <p:nvPr/>
        </p:nvSpPr>
        <p:spPr>
          <a:xfrm>
            <a:off x="0" y="682435"/>
            <a:ext cx="9144000" cy="369332"/>
          </a:xfrm>
          <a:prstGeom prst="rect">
            <a:avLst/>
          </a:prstGeom>
          <a:solidFill>
            <a:srgbClr val="4472C4"/>
          </a:solidFill>
        </p:spPr>
        <p:txBody>
          <a:bodyPr wrap="square" rtlCol="0" anchor="ctr">
            <a:spAutoFit/>
          </a:bodyPr>
          <a:lstStyle/>
          <a:p>
            <a:r>
              <a:rPr kumimoji="1" lang="ja-JP" altLang="en-US" dirty="0">
                <a:solidFill>
                  <a:schemeClr val="bg1"/>
                </a:solidFill>
              </a:rPr>
              <a:t>（</a:t>
            </a:r>
            <a:r>
              <a:rPr lang="ja-JP" altLang="en-US" dirty="0">
                <a:solidFill>
                  <a:schemeClr val="bg1"/>
                </a:solidFill>
              </a:rPr>
              <a:t>２）調査結果の取りまとめ</a:t>
            </a:r>
            <a:endParaRPr kumimoji="1" lang="ja-JP" altLang="en-US" dirty="0">
              <a:solidFill>
                <a:schemeClr val="bg1"/>
              </a:solidFill>
            </a:endParaRPr>
          </a:p>
        </p:txBody>
      </p:sp>
      <p:sp>
        <p:nvSpPr>
          <p:cNvPr id="6" name="テキスト ボックス 5">
            <a:extLst>
              <a:ext uri="{FF2B5EF4-FFF2-40B4-BE49-F238E27FC236}">
                <a16:creationId xmlns:a16="http://schemas.microsoft.com/office/drawing/2014/main" id="{09849B0E-BC24-4AC2-A394-3220B85F53A8}"/>
              </a:ext>
            </a:extLst>
          </p:cNvPr>
          <p:cNvSpPr txBox="1"/>
          <p:nvPr/>
        </p:nvSpPr>
        <p:spPr>
          <a:xfrm>
            <a:off x="258085" y="1124744"/>
            <a:ext cx="6258131" cy="338554"/>
          </a:xfrm>
          <a:prstGeom prst="rect">
            <a:avLst/>
          </a:prstGeom>
          <a:noFill/>
        </p:spPr>
        <p:txBody>
          <a:bodyPr wrap="square" rtlCol="0">
            <a:spAutoFit/>
          </a:bodyPr>
          <a:lstStyle/>
          <a:p>
            <a:r>
              <a:rPr lang="ja-JP" altLang="en-US" sz="1600" dirty="0">
                <a:latin typeface="+mj-ea"/>
                <a:ea typeface="+mj-ea"/>
              </a:rPr>
              <a:t>③グラフ作成の注意点</a:t>
            </a:r>
            <a:endParaRPr lang="en-US" altLang="ja-JP" sz="1600" dirty="0">
              <a:latin typeface="+mj-ea"/>
              <a:ea typeface="+mj-ea"/>
            </a:endParaRPr>
          </a:p>
        </p:txBody>
      </p:sp>
      <p:sp>
        <p:nvSpPr>
          <p:cNvPr id="15" name="Rectangle 1"/>
          <p:cNvSpPr>
            <a:spLocks noChangeArrowheads="1"/>
          </p:cNvSpPr>
          <p:nvPr/>
        </p:nvSpPr>
        <p:spPr bwMode="auto">
          <a:xfrm>
            <a:off x="290806" y="1458069"/>
            <a:ext cx="4857258" cy="2046714"/>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グラフを過度に立体的に表すと、奥行きなどで読み手に誤った印象を与えてしまうため、グラフは</a:t>
            </a:r>
            <a:r>
              <a:rPr lang="en-US" altLang="ja-JP" sz="1400" dirty="0">
                <a:solidFill>
                  <a:prstClr val="black"/>
                </a:solidFill>
                <a:latin typeface="Calibri"/>
              </a:rPr>
              <a:t>2</a:t>
            </a:r>
            <a:r>
              <a:rPr lang="ja-JP" altLang="en-US" sz="1400" dirty="0">
                <a:solidFill>
                  <a:prstClr val="black"/>
                </a:solidFill>
                <a:latin typeface="Calibri"/>
              </a:rPr>
              <a:t>次元のデザインで作成する。</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縦軸の目盛を操作する場合は、誤解がないようにする。</a:t>
            </a:r>
          </a:p>
          <a:p>
            <a:pPr marL="182563" indent="-182563">
              <a:spcBef>
                <a:spcPts val="600"/>
              </a:spcBef>
              <a:buFont typeface="Arial" panose="020B0604020202020204" pitchFamily="34" charset="0"/>
              <a:buChar char="•"/>
            </a:pPr>
            <a:r>
              <a:rPr lang="ja-JP" altLang="en-US" sz="1400" dirty="0">
                <a:solidFill>
                  <a:prstClr val="black"/>
                </a:solidFill>
                <a:latin typeface="Calibri"/>
              </a:rPr>
              <a:t>円グラフを描くときは、合計が</a:t>
            </a:r>
            <a:r>
              <a:rPr lang="en-US" altLang="ja-JP" sz="1400" dirty="0">
                <a:solidFill>
                  <a:prstClr val="black"/>
                </a:solidFill>
                <a:latin typeface="Calibri"/>
              </a:rPr>
              <a:t>100</a:t>
            </a:r>
            <a:r>
              <a:rPr lang="ja-JP" altLang="en-US" sz="1400" dirty="0">
                <a:solidFill>
                  <a:prstClr val="black"/>
                </a:solidFill>
                <a:latin typeface="Calibri"/>
              </a:rPr>
              <a:t>％になるようにする。例えば、複数回答を認める質問の場合、合計が</a:t>
            </a:r>
            <a:r>
              <a:rPr lang="en-US" altLang="ja-JP" sz="1400" dirty="0">
                <a:solidFill>
                  <a:prstClr val="black"/>
                </a:solidFill>
                <a:latin typeface="Calibri"/>
              </a:rPr>
              <a:t>100</a:t>
            </a:r>
            <a:r>
              <a:rPr lang="ja-JP" altLang="en-US" sz="1400" dirty="0">
                <a:solidFill>
                  <a:prstClr val="black"/>
                </a:solidFill>
                <a:latin typeface="Calibri"/>
              </a:rPr>
              <a:t>％を超えるため円グラフは避ける。 </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扇形の角度は比較しにくいため、円グラフは並べて使わない。</a:t>
            </a:r>
            <a:endParaRPr lang="en-US" altLang="ja-JP" sz="1400" dirty="0">
              <a:solidFill>
                <a:prstClr val="black"/>
              </a:solidFill>
              <a:latin typeface="Calibri"/>
            </a:endParaRPr>
          </a:p>
        </p:txBody>
      </p:sp>
      <p:sp>
        <p:nvSpPr>
          <p:cNvPr id="12" name="テキスト ボックス 11">
            <a:extLst>
              <a:ext uri="{FF2B5EF4-FFF2-40B4-BE49-F238E27FC236}">
                <a16:creationId xmlns:a16="http://schemas.microsoft.com/office/drawing/2014/main" id="{09849B0E-BC24-4AC2-A394-3220B85F53A8}"/>
              </a:ext>
            </a:extLst>
          </p:cNvPr>
          <p:cNvSpPr txBox="1"/>
          <p:nvPr/>
        </p:nvSpPr>
        <p:spPr>
          <a:xfrm>
            <a:off x="251520" y="3930114"/>
            <a:ext cx="6258131" cy="338554"/>
          </a:xfrm>
          <a:prstGeom prst="rect">
            <a:avLst/>
          </a:prstGeom>
          <a:noFill/>
        </p:spPr>
        <p:txBody>
          <a:bodyPr wrap="square" rtlCol="0">
            <a:spAutoFit/>
          </a:bodyPr>
          <a:lstStyle/>
          <a:p>
            <a:r>
              <a:rPr lang="ja-JP" altLang="en-US" sz="1600" dirty="0">
                <a:latin typeface="+mj-ea"/>
                <a:ea typeface="+mj-ea"/>
              </a:rPr>
              <a:t>④コメントの注意点</a:t>
            </a:r>
            <a:endParaRPr lang="en-US" altLang="ja-JP" sz="1600" dirty="0">
              <a:latin typeface="+mj-ea"/>
              <a:ea typeface="+mj-ea"/>
            </a:endParaRPr>
          </a:p>
        </p:txBody>
      </p:sp>
      <p:sp>
        <p:nvSpPr>
          <p:cNvPr id="16" name="Rectangle 1"/>
          <p:cNvSpPr>
            <a:spLocks noChangeArrowheads="1"/>
          </p:cNvSpPr>
          <p:nvPr/>
        </p:nvSpPr>
        <p:spPr bwMode="auto">
          <a:xfrm>
            <a:off x="284241" y="4263439"/>
            <a:ext cx="5003954" cy="2046714"/>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「数字と事実で書く」ことが原則。思いや主張は抑え、根拠が不明確な記述は避ける。</a:t>
            </a:r>
            <a:endParaRPr lang="en-US" altLang="ja-JP" sz="1400" dirty="0">
              <a:solidFill>
                <a:prstClr val="black"/>
              </a:solidFill>
              <a:latin typeface="Calibri"/>
            </a:endParaRPr>
          </a:p>
          <a:p>
            <a:pPr marL="183600" indent="-182563">
              <a:spcBef>
                <a:spcPts val="600"/>
              </a:spcBef>
              <a:buFont typeface="Arial" panose="020B0604020202020204" pitchFamily="34" charset="0"/>
              <a:buChar char="•"/>
            </a:pPr>
            <a:r>
              <a:rPr lang="ja-JP" altLang="en-US" sz="1400" dirty="0">
                <a:solidFill>
                  <a:prstClr val="black"/>
                </a:solidFill>
                <a:latin typeface="Calibri"/>
              </a:rPr>
              <a:t>標本調査には、必ず誤差（標本誤差）が生じるため、結果精度により調査結果から言えることが異なる。</a:t>
            </a:r>
            <a:endParaRPr lang="en-US" altLang="ja-JP" sz="1400" dirty="0">
              <a:solidFill>
                <a:prstClr val="black"/>
              </a:solidFill>
              <a:latin typeface="Calibri"/>
            </a:endParaRPr>
          </a:p>
          <a:p>
            <a:pPr marL="360000" indent="-182563">
              <a:spcBef>
                <a:spcPts val="600"/>
              </a:spcBef>
              <a:buFont typeface="Arial" panose="020B0604020202020204" pitchFamily="34" charset="0"/>
              <a:buChar char="•"/>
            </a:pPr>
            <a:r>
              <a:rPr lang="ja-JP" altLang="en-US" sz="1400" dirty="0">
                <a:solidFill>
                  <a:prstClr val="black"/>
                </a:solidFill>
                <a:latin typeface="Calibri"/>
              </a:rPr>
              <a:t>例えば、世帯視聴率における標本調査の誤差は、視聴率が割合（回答比率）なので数学的に計算できる。</a:t>
            </a:r>
            <a:endParaRPr lang="en-US" altLang="ja-JP" sz="1400" dirty="0">
              <a:solidFill>
                <a:prstClr val="black"/>
              </a:solidFill>
              <a:latin typeface="Calibri"/>
            </a:endParaRPr>
          </a:p>
          <a:p>
            <a:pPr marL="360000" indent="-182563">
              <a:spcBef>
                <a:spcPts val="600"/>
              </a:spcBef>
              <a:buFont typeface="Arial" panose="020B0604020202020204" pitchFamily="34" charset="0"/>
              <a:buChar char="•"/>
            </a:pPr>
            <a:r>
              <a:rPr lang="ja-JP" altLang="en-US" sz="1400" dirty="0">
                <a:solidFill>
                  <a:prstClr val="black"/>
                </a:solidFill>
                <a:latin typeface="Calibri"/>
              </a:rPr>
              <a:t>視聴率</a:t>
            </a:r>
            <a:r>
              <a:rPr lang="en-US" altLang="ja-JP" sz="1400" dirty="0">
                <a:solidFill>
                  <a:prstClr val="black"/>
                </a:solidFill>
                <a:latin typeface="Calibri"/>
              </a:rPr>
              <a:t>20</a:t>
            </a:r>
            <a:r>
              <a:rPr lang="ja-JP" altLang="en-US" sz="1400" dirty="0">
                <a:solidFill>
                  <a:prstClr val="black"/>
                </a:solidFill>
                <a:latin typeface="Calibri"/>
              </a:rPr>
              <a:t>％とは、信頼度</a:t>
            </a:r>
            <a:r>
              <a:rPr lang="en-US" altLang="ja-JP" sz="1400" dirty="0">
                <a:solidFill>
                  <a:prstClr val="black"/>
                </a:solidFill>
                <a:latin typeface="Calibri"/>
              </a:rPr>
              <a:t>95</a:t>
            </a:r>
            <a:r>
              <a:rPr lang="ja-JP" altLang="en-US" sz="1400" dirty="0">
                <a:solidFill>
                  <a:prstClr val="black"/>
                </a:solidFill>
                <a:latin typeface="Calibri"/>
              </a:rPr>
              <a:t>％で標本誤差</a:t>
            </a:r>
            <a:r>
              <a:rPr lang="en-US" altLang="ja-JP" sz="1400" dirty="0">
                <a:solidFill>
                  <a:prstClr val="black"/>
                </a:solidFill>
                <a:latin typeface="Calibri"/>
              </a:rPr>
              <a:t>±3.3</a:t>
            </a:r>
            <a:r>
              <a:rPr lang="ja-JP" altLang="en-US" sz="1400" dirty="0">
                <a:solidFill>
                  <a:prstClr val="black"/>
                </a:solidFill>
                <a:latin typeface="Calibri"/>
              </a:rPr>
              <a:t>％、「</a:t>
            </a:r>
            <a:r>
              <a:rPr lang="en-US" altLang="ja-JP" sz="1400" dirty="0">
                <a:solidFill>
                  <a:prstClr val="black"/>
                </a:solidFill>
                <a:latin typeface="Calibri"/>
              </a:rPr>
              <a:t>16.7</a:t>
            </a:r>
            <a:r>
              <a:rPr lang="ja-JP" altLang="en-US" sz="1400" dirty="0">
                <a:solidFill>
                  <a:prstClr val="black"/>
                </a:solidFill>
                <a:latin typeface="Calibri"/>
              </a:rPr>
              <a:t>％＝</a:t>
            </a:r>
            <a:r>
              <a:rPr lang="en-US" altLang="ja-JP" sz="1400" dirty="0">
                <a:solidFill>
                  <a:prstClr val="black"/>
                </a:solidFill>
                <a:latin typeface="Calibri"/>
              </a:rPr>
              <a:t>23.3</a:t>
            </a:r>
            <a:r>
              <a:rPr lang="ja-JP" altLang="en-US" sz="1400" dirty="0">
                <a:solidFill>
                  <a:prstClr val="black"/>
                </a:solidFill>
                <a:latin typeface="Calibri"/>
              </a:rPr>
              <a:t>％の範囲」ということ。</a:t>
            </a:r>
            <a:endParaRPr lang="en-US" altLang="ja-JP" sz="1400" dirty="0">
              <a:solidFill>
                <a:prstClr val="black"/>
              </a:solidFill>
              <a:latin typeface="Calibri"/>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195" y="1372741"/>
            <a:ext cx="3590432" cy="1925514"/>
          </a:xfrm>
          <a:prstGeom prst="rect">
            <a:avLst/>
          </a:prstGeom>
        </p:spPr>
      </p:pic>
      <p:sp>
        <p:nvSpPr>
          <p:cNvPr id="17" name="テキスト ボックス 16">
            <a:extLst>
              <a:ext uri="{FF2B5EF4-FFF2-40B4-BE49-F238E27FC236}">
                <a16:creationId xmlns:a16="http://schemas.microsoft.com/office/drawing/2014/main" id="{09849B0E-BC24-4AC2-A394-3220B85F53A8}"/>
              </a:ext>
            </a:extLst>
          </p:cNvPr>
          <p:cNvSpPr txBox="1"/>
          <p:nvPr/>
        </p:nvSpPr>
        <p:spPr>
          <a:xfrm>
            <a:off x="5288195" y="3330317"/>
            <a:ext cx="3590432" cy="461665"/>
          </a:xfrm>
          <a:prstGeom prst="rect">
            <a:avLst/>
          </a:prstGeom>
          <a:noFill/>
        </p:spPr>
        <p:txBody>
          <a:bodyPr wrap="square" rtlCol="0">
            <a:spAutoFit/>
          </a:bodyPr>
          <a:lstStyle/>
          <a:p>
            <a:pPr algn="ctr"/>
            <a:r>
              <a:rPr lang="en-US" altLang="ja-JP" sz="1200" dirty="0">
                <a:latin typeface="+mn-ea"/>
              </a:rPr>
              <a:t>3D</a:t>
            </a:r>
            <a:r>
              <a:rPr lang="ja-JP" altLang="en-US" sz="1200" dirty="0">
                <a:latin typeface="+mn-ea"/>
              </a:rPr>
              <a:t>グラフの例（独立行政法人</a:t>
            </a:r>
            <a:endParaRPr lang="en-US" altLang="ja-JP" sz="1200" dirty="0">
              <a:latin typeface="+mn-ea"/>
            </a:endParaRPr>
          </a:p>
          <a:p>
            <a:pPr algn="ctr"/>
            <a:r>
              <a:rPr lang="ja-JP" altLang="en-US" sz="1200" dirty="0">
                <a:latin typeface="+mn-ea"/>
              </a:rPr>
              <a:t>情報処理推進機構 セキュリティセンター）</a:t>
            </a:r>
          </a:p>
        </p:txBody>
      </p:sp>
      <p:pic>
        <p:nvPicPr>
          <p:cNvPr id="2" name="図 1"/>
          <p:cNvPicPr>
            <a:picLocks noChangeAspect="1"/>
          </p:cNvPicPr>
          <p:nvPr/>
        </p:nvPicPr>
        <p:blipFill rotWithShape="1">
          <a:blip r:embed="rId3"/>
          <a:srcRect l="43981" t="31998" r="10269" b="36908"/>
          <a:stretch/>
        </p:blipFill>
        <p:spPr>
          <a:xfrm>
            <a:off x="5715259" y="4263439"/>
            <a:ext cx="2736304" cy="1368152"/>
          </a:xfrm>
          <a:prstGeom prst="rect">
            <a:avLst/>
          </a:prstGeom>
        </p:spPr>
      </p:pic>
      <p:sp>
        <p:nvSpPr>
          <p:cNvPr id="14" name="テキスト ボックス 13">
            <a:extLst>
              <a:ext uri="{FF2B5EF4-FFF2-40B4-BE49-F238E27FC236}">
                <a16:creationId xmlns:a16="http://schemas.microsoft.com/office/drawing/2014/main" id="{09849B0E-BC24-4AC2-A394-3220B85F53A8}"/>
              </a:ext>
            </a:extLst>
          </p:cNvPr>
          <p:cNvSpPr txBox="1"/>
          <p:nvPr/>
        </p:nvSpPr>
        <p:spPr>
          <a:xfrm>
            <a:off x="5288195" y="5872792"/>
            <a:ext cx="3590432" cy="646331"/>
          </a:xfrm>
          <a:prstGeom prst="rect">
            <a:avLst/>
          </a:prstGeom>
          <a:noFill/>
        </p:spPr>
        <p:txBody>
          <a:bodyPr wrap="square" rtlCol="0">
            <a:spAutoFit/>
          </a:bodyPr>
          <a:lstStyle/>
          <a:p>
            <a:pPr algn="ctr"/>
            <a:r>
              <a:rPr lang="ja-JP" altLang="en-US" sz="1200" dirty="0">
                <a:latin typeface="+mn-ea"/>
              </a:rPr>
              <a:t>回答比率（視聴率）、標本数、信頼水準が</a:t>
            </a:r>
            <a:endParaRPr lang="en-US" altLang="ja-JP" sz="1200" dirty="0">
              <a:latin typeface="+mn-ea"/>
            </a:endParaRPr>
          </a:p>
          <a:p>
            <a:pPr algn="ctr"/>
            <a:r>
              <a:rPr lang="ja-JP" altLang="en-US" sz="1200" dirty="0">
                <a:latin typeface="+mn-ea"/>
              </a:rPr>
              <a:t>明らかな場合の標本誤差の例</a:t>
            </a:r>
            <a:endParaRPr lang="en-US" altLang="ja-JP" sz="1200" dirty="0">
              <a:latin typeface="+mn-ea"/>
            </a:endParaRPr>
          </a:p>
          <a:p>
            <a:pPr algn="ctr"/>
            <a:r>
              <a:rPr lang="ja-JP" altLang="en-US" sz="1200" dirty="0">
                <a:latin typeface="+mn-ea"/>
              </a:rPr>
              <a:t>（総務省統計局　データサイエンススクール）</a:t>
            </a:r>
          </a:p>
        </p:txBody>
      </p:sp>
      <p:sp>
        <p:nvSpPr>
          <p:cNvPr id="18" name="テキスト ボックス 17">
            <a:extLst>
              <a:ext uri="{FF2B5EF4-FFF2-40B4-BE49-F238E27FC236}">
                <a16:creationId xmlns:a16="http://schemas.microsoft.com/office/drawing/2014/main" id="{09849B0E-BC24-4AC2-A394-3220B85F53A8}"/>
              </a:ext>
            </a:extLst>
          </p:cNvPr>
          <p:cNvSpPr txBox="1"/>
          <p:nvPr/>
        </p:nvSpPr>
        <p:spPr>
          <a:xfrm>
            <a:off x="5715259" y="5571320"/>
            <a:ext cx="2736304" cy="276999"/>
          </a:xfrm>
          <a:prstGeom prst="rect">
            <a:avLst/>
          </a:prstGeom>
          <a:noFill/>
        </p:spPr>
        <p:txBody>
          <a:bodyPr wrap="square" rtlCol="0">
            <a:spAutoFit/>
          </a:bodyPr>
          <a:lstStyle/>
          <a:p>
            <a:pPr algn="ctr"/>
            <a:r>
              <a:rPr lang="ja-JP" altLang="en-US" sz="1200" dirty="0">
                <a:latin typeface="+mn-ea"/>
              </a:rPr>
              <a:t>（信頼水準</a:t>
            </a:r>
            <a:r>
              <a:rPr lang="en-US" altLang="ja-JP" sz="1200" dirty="0">
                <a:latin typeface="+mn-ea"/>
              </a:rPr>
              <a:t>95</a:t>
            </a:r>
            <a:r>
              <a:rPr lang="ja-JP" altLang="en-US" sz="1200" dirty="0">
                <a:latin typeface="+mn-ea"/>
              </a:rPr>
              <a:t>％）</a:t>
            </a:r>
          </a:p>
        </p:txBody>
      </p:sp>
    </p:spTree>
    <p:extLst>
      <p:ext uri="{BB962C8B-B14F-4D97-AF65-F5344CB8AC3E}">
        <p14:creationId xmlns:p14="http://schemas.microsoft.com/office/powerpoint/2010/main" val="741878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参考</a:t>
            </a:r>
          </a:p>
        </p:txBody>
      </p:sp>
      <p:sp>
        <p:nvSpPr>
          <p:cNvPr id="13" name="テキスト ボックス 12"/>
          <p:cNvSpPr txBox="1"/>
          <p:nvPr/>
        </p:nvSpPr>
        <p:spPr>
          <a:xfrm>
            <a:off x="0" y="682435"/>
            <a:ext cx="9144000" cy="369332"/>
          </a:xfrm>
          <a:prstGeom prst="rect">
            <a:avLst/>
          </a:prstGeom>
          <a:solidFill>
            <a:srgbClr val="4472C4"/>
          </a:solidFill>
        </p:spPr>
        <p:txBody>
          <a:bodyPr wrap="square" rtlCol="0" anchor="ctr">
            <a:spAutoFit/>
          </a:bodyPr>
          <a:lstStyle/>
          <a:p>
            <a:r>
              <a:rPr lang="ja-JP" altLang="en-US" dirty="0">
                <a:solidFill>
                  <a:schemeClr val="bg1"/>
                </a:solidFill>
              </a:rPr>
              <a:t>参考文献</a:t>
            </a:r>
            <a:endParaRPr kumimoji="1" lang="ja-JP" altLang="en-US" dirty="0">
              <a:solidFill>
                <a:schemeClr val="bg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090009954"/>
              </p:ext>
            </p:extLst>
          </p:nvPr>
        </p:nvGraphicFramePr>
        <p:xfrm>
          <a:off x="395536" y="1392306"/>
          <a:ext cx="8352929" cy="5061030"/>
        </p:xfrm>
        <a:graphic>
          <a:graphicData uri="http://schemas.openxmlformats.org/drawingml/2006/table">
            <a:tbl>
              <a:tblPr firstRow="1" firstCol="1" bandRow="1">
                <a:tableStyleId>{5940675A-B579-460E-94D1-54222C63F5DA}</a:tableStyleId>
              </a:tblPr>
              <a:tblGrid>
                <a:gridCol w="2396332">
                  <a:extLst>
                    <a:ext uri="{9D8B030D-6E8A-4147-A177-3AD203B41FA5}">
                      <a16:colId xmlns:a16="http://schemas.microsoft.com/office/drawing/2014/main" val="20000"/>
                    </a:ext>
                  </a:extLst>
                </a:gridCol>
                <a:gridCol w="1163933">
                  <a:extLst>
                    <a:ext uri="{9D8B030D-6E8A-4147-A177-3AD203B41FA5}">
                      <a16:colId xmlns:a16="http://schemas.microsoft.com/office/drawing/2014/main" val="20001"/>
                    </a:ext>
                  </a:extLst>
                </a:gridCol>
                <a:gridCol w="1300866">
                  <a:extLst>
                    <a:ext uri="{9D8B030D-6E8A-4147-A177-3AD203B41FA5}">
                      <a16:colId xmlns:a16="http://schemas.microsoft.com/office/drawing/2014/main" val="20002"/>
                    </a:ext>
                  </a:extLst>
                </a:gridCol>
                <a:gridCol w="1095466">
                  <a:extLst>
                    <a:ext uri="{9D8B030D-6E8A-4147-A177-3AD203B41FA5}">
                      <a16:colId xmlns:a16="http://schemas.microsoft.com/office/drawing/2014/main" val="20003"/>
                    </a:ext>
                  </a:extLst>
                </a:gridCol>
                <a:gridCol w="2396332">
                  <a:extLst>
                    <a:ext uri="{9D8B030D-6E8A-4147-A177-3AD203B41FA5}">
                      <a16:colId xmlns:a16="http://schemas.microsoft.com/office/drawing/2014/main" val="20004"/>
                    </a:ext>
                  </a:extLst>
                </a:gridCol>
              </a:tblGrid>
              <a:tr h="316494">
                <a:tc>
                  <a:txBody>
                    <a:bodyPr/>
                    <a:lstStyle/>
                    <a:p>
                      <a:pPr algn="ctr">
                        <a:spcAft>
                          <a:spcPts val="0"/>
                        </a:spcAft>
                      </a:pPr>
                      <a:r>
                        <a:rPr lang="ja-JP" sz="1400" kern="100" dirty="0">
                          <a:effectLst/>
                        </a:rPr>
                        <a:t>書籍名</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著者</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出版社</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gridSpan="2">
                  <a:txBody>
                    <a:bodyPr/>
                    <a:lstStyle/>
                    <a:p>
                      <a:pPr algn="ctr">
                        <a:spcAft>
                          <a:spcPts val="0"/>
                        </a:spcAft>
                      </a:pPr>
                      <a:r>
                        <a:rPr lang="ja-JP" sz="1400" kern="100">
                          <a:effectLst/>
                        </a:rPr>
                        <a:t>主な活用方法</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0000"/>
                  </a:ext>
                </a:extLst>
              </a:tr>
              <a:tr h="0">
                <a:tc>
                  <a:txBody>
                    <a:bodyPr/>
                    <a:lstStyle/>
                    <a:p>
                      <a:pPr algn="just">
                        <a:spcAft>
                          <a:spcPts val="0"/>
                        </a:spcAft>
                      </a:pPr>
                      <a:r>
                        <a:rPr lang="ja-JP" sz="1400" kern="100" dirty="0">
                          <a:effectLst/>
                        </a:rPr>
                        <a:t>初めて学ぶ統計</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zh-TW" altLang="en-US" sz="1400" kern="100" dirty="0">
                          <a:effectLst/>
                        </a:rPr>
                        <a:t>総務省統計研修所</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日本統計協会</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rowSpan="6">
                  <a:txBody>
                    <a:bodyPr/>
                    <a:lstStyle/>
                    <a:p>
                      <a:pPr algn="just">
                        <a:spcAft>
                          <a:spcPts val="0"/>
                        </a:spcAft>
                      </a:pPr>
                      <a:r>
                        <a:rPr lang="ja-JP" sz="1400" kern="100">
                          <a:effectLst/>
                        </a:rPr>
                        <a:t>学問的な知識の確認</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統計学・公的統計の知識を学ぶ</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03662">
                <a:tc>
                  <a:txBody>
                    <a:bodyPr/>
                    <a:lstStyle/>
                    <a:p>
                      <a:pPr algn="just">
                        <a:spcAft>
                          <a:spcPts val="0"/>
                        </a:spcAft>
                      </a:pPr>
                      <a:r>
                        <a:rPr lang="ja-JP" sz="1400" kern="100">
                          <a:effectLst/>
                        </a:rPr>
                        <a:t>統計データの理論と実際</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zh-TW" altLang="en-US" sz="1400" kern="100" dirty="0">
                          <a:effectLst/>
                        </a:rPr>
                        <a:t>総務省統計研修所</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日本統計協会</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just">
                        <a:spcAft>
                          <a:spcPts val="0"/>
                        </a:spcAft>
                      </a:pPr>
                      <a:r>
                        <a:rPr lang="ja-JP" sz="1400" kern="100">
                          <a:effectLst/>
                        </a:rPr>
                        <a:t>統計学の知識を学ぶ</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4018">
                <a:tc>
                  <a:txBody>
                    <a:bodyPr/>
                    <a:lstStyle/>
                    <a:p>
                      <a:pPr algn="just">
                        <a:spcAft>
                          <a:spcPts val="0"/>
                        </a:spcAft>
                      </a:pPr>
                      <a:r>
                        <a:rPr lang="ja-JP" sz="1400" kern="100">
                          <a:effectLst/>
                        </a:rPr>
                        <a:t>はじめての統計学</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鳥居泰彦</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spcAft>
                          <a:spcPts val="0"/>
                        </a:spcAft>
                      </a:pPr>
                      <a:r>
                        <a:rPr lang="ja-JP" sz="1400" kern="100" dirty="0">
                          <a:effectLst/>
                        </a:rPr>
                        <a:t>日本経済新聞社</a:t>
                      </a:r>
                      <a:endParaRPr lang="ja-JP" sz="1600" kern="100" dirty="0">
                        <a:effectLst/>
                        <a:latin typeface="游ゴシック"/>
                        <a:ea typeface="游明朝"/>
                        <a:cs typeface="Courier New" panose="02070309020205020404" pitchFamily="49" charset="0"/>
                      </a:endParaRPr>
                    </a:p>
                  </a:txBody>
                  <a:tcPr marL="68580" marR="68580" marT="0" marB="0" anchor="ctr"/>
                </a:tc>
                <a:tc vMerge="1">
                  <a:txBody>
                    <a:bodyPr/>
                    <a:lstStyle/>
                    <a:p>
                      <a:endParaRPr kumimoji="1" lang="ja-JP" altLang="en-US"/>
                    </a:p>
                  </a:txBody>
                  <a:tcPr/>
                </a:tc>
                <a:tc>
                  <a:txBody>
                    <a:bodyPr/>
                    <a:lstStyle/>
                    <a:p>
                      <a:pPr algn="just">
                        <a:spcAft>
                          <a:spcPts val="0"/>
                        </a:spcAft>
                      </a:pPr>
                      <a:r>
                        <a:rPr lang="ja-JP" sz="1400" kern="100">
                          <a:effectLst/>
                        </a:rPr>
                        <a:t>統計学の知識を学ぶ</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9256">
                <a:tc>
                  <a:txBody>
                    <a:bodyPr/>
                    <a:lstStyle/>
                    <a:p>
                      <a:pPr algn="just">
                        <a:spcAft>
                          <a:spcPts val="0"/>
                        </a:spcAft>
                      </a:pPr>
                      <a:r>
                        <a:rPr lang="ja-JP" sz="1400" kern="100">
                          <a:effectLst/>
                        </a:rPr>
                        <a:t>完全独習　統計学入門</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小島寛之</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ダイヤモンド社</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just">
                        <a:spcAft>
                          <a:spcPts val="0"/>
                        </a:spcAft>
                      </a:pPr>
                      <a:r>
                        <a:rPr lang="ja-JP" sz="1400" kern="100">
                          <a:effectLst/>
                        </a:rPr>
                        <a:t>統計学の知識を学ぶ</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92048">
                <a:tc>
                  <a:txBody>
                    <a:bodyPr/>
                    <a:lstStyle/>
                    <a:p>
                      <a:pPr algn="just">
                        <a:spcAft>
                          <a:spcPts val="0"/>
                        </a:spcAft>
                      </a:pPr>
                      <a:r>
                        <a:rPr lang="ja-JP" sz="1400" kern="100">
                          <a:effectLst/>
                        </a:rPr>
                        <a:t>統計学がわかる</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向後千春</a:t>
                      </a:r>
                      <a:endParaRPr lang="en-US" altLang="ja-JP" sz="1400" kern="100" dirty="0">
                        <a:effectLst/>
                      </a:endParaRPr>
                    </a:p>
                    <a:p>
                      <a:pPr algn="just">
                        <a:spcAft>
                          <a:spcPts val="0"/>
                        </a:spcAft>
                      </a:pPr>
                      <a:r>
                        <a:rPr lang="ja-JP" sz="1400" kern="100" dirty="0">
                          <a:effectLst/>
                        </a:rPr>
                        <a:t>冨永敦子</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技術評論社</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just">
                        <a:spcAft>
                          <a:spcPts val="0"/>
                        </a:spcAft>
                      </a:pPr>
                      <a:r>
                        <a:rPr lang="ja-JP" sz="1400" kern="100" dirty="0">
                          <a:effectLst/>
                        </a:rPr>
                        <a:t>統計学の知識を学ぶ</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0">
                <a:tc>
                  <a:txBody>
                    <a:bodyPr/>
                    <a:lstStyle/>
                    <a:p>
                      <a:pPr algn="just">
                        <a:spcAft>
                          <a:spcPts val="0"/>
                        </a:spcAft>
                      </a:pPr>
                      <a:r>
                        <a:rPr lang="ja-JP" sz="1400" kern="100">
                          <a:effectLst/>
                        </a:rPr>
                        <a:t>文系でも仕事に使える統計学　はじめの一歩</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本丸諒</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かんき出版</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just">
                        <a:spcAft>
                          <a:spcPts val="0"/>
                        </a:spcAft>
                      </a:pPr>
                      <a:r>
                        <a:rPr lang="ja-JP" sz="1400" kern="100">
                          <a:effectLst/>
                        </a:rPr>
                        <a:t>統計学の知識を学ぶ</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0">
                <a:tc>
                  <a:txBody>
                    <a:bodyPr/>
                    <a:lstStyle/>
                    <a:p>
                      <a:pPr algn="just">
                        <a:spcAft>
                          <a:spcPts val="0"/>
                        </a:spcAft>
                      </a:pPr>
                      <a:r>
                        <a:rPr lang="ja-JP" sz="1400" kern="100">
                          <a:effectLst/>
                        </a:rPr>
                        <a:t>初歩からしっかり学ぶ　実習　統計学入門　～</a:t>
                      </a:r>
                      <a:r>
                        <a:rPr lang="en-US" sz="1400" kern="100">
                          <a:effectLst/>
                        </a:rPr>
                        <a:t>Excel</a:t>
                      </a:r>
                      <a:r>
                        <a:rPr lang="ja-JP" sz="1400" kern="100">
                          <a:effectLst/>
                        </a:rPr>
                        <a:t>演習でぐんぐん力がつく～</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涌井良幸</a:t>
                      </a:r>
                      <a:endParaRPr lang="en-US" altLang="ja-JP" sz="1400" kern="100" dirty="0">
                        <a:effectLst/>
                      </a:endParaRPr>
                    </a:p>
                    <a:p>
                      <a:pPr algn="just">
                        <a:spcAft>
                          <a:spcPts val="0"/>
                        </a:spcAft>
                      </a:pPr>
                      <a:r>
                        <a:rPr lang="ja-JP" sz="1400" kern="100" dirty="0">
                          <a:effectLst/>
                        </a:rPr>
                        <a:t>涌井貞美</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技術評論社</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rowSpan="2">
                  <a:txBody>
                    <a:bodyPr/>
                    <a:lstStyle/>
                    <a:p>
                      <a:pPr algn="just">
                        <a:spcAft>
                          <a:spcPts val="0"/>
                        </a:spcAft>
                      </a:pPr>
                      <a:r>
                        <a:rPr lang="ja-JP" sz="1400" kern="100" dirty="0">
                          <a:effectLst/>
                        </a:rPr>
                        <a:t>データ分析</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a:effectLst/>
                        </a:rPr>
                        <a:t>エクセルによるデータ整理の演習</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0">
                <a:tc>
                  <a:txBody>
                    <a:bodyPr/>
                    <a:lstStyle/>
                    <a:p>
                      <a:pPr algn="just">
                        <a:spcAft>
                          <a:spcPts val="0"/>
                        </a:spcAft>
                      </a:pPr>
                      <a:r>
                        <a:rPr lang="ja-JP" sz="1400" kern="100">
                          <a:effectLst/>
                        </a:rPr>
                        <a:t>統計の見方・使い方が面白いほどわかる本</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田中英之</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en-US" sz="1400" kern="100" dirty="0">
                          <a:effectLst/>
                        </a:rPr>
                        <a:t>KADOKAWA/</a:t>
                      </a:r>
                      <a:r>
                        <a:rPr lang="ja-JP" sz="1400" kern="100" dirty="0">
                          <a:effectLst/>
                        </a:rPr>
                        <a:t>中経出版</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just">
                        <a:spcAft>
                          <a:spcPts val="0"/>
                        </a:spcAft>
                      </a:pPr>
                      <a:r>
                        <a:rPr lang="ja-JP" sz="1400" kern="100" dirty="0">
                          <a:effectLst/>
                        </a:rPr>
                        <a:t>統計分析時の参考</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64800">
                <a:tc>
                  <a:txBody>
                    <a:bodyPr/>
                    <a:lstStyle/>
                    <a:p>
                      <a:pPr algn="just">
                        <a:spcAft>
                          <a:spcPts val="0"/>
                        </a:spcAft>
                      </a:pPr>
                      <a:r>
                        <a:rPr lang="ja-JP" sz="1400" kern="100">
                          <a:effectLst/>
                        </a:rPr>
                        <a:t>標本調査の理論と実際</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400" kern="100" dirty="0">
                          <a:effectLst/>
                          <a:latin typeface="+mn-ea"/>
                          <a:ea typeface="+mn-ea"/>
                          <a:cs typeface="Times New Roman" panose="02020603050405020304" pitchFamily="18" charset="0"/>
                        </a:rPr>
                        <a:t>福井武弘</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just">
                        <a:spcAft>
                          <a:spcPts val="0"/>
                        </a:spcAft>
                      </a:pPr>
                      <a:r>
                        <a:rPr lang="ja-JP" sz="1400" kern="100">
                          <a:effectLst/>
                        </a:rPr>
                        <a:t>日本統計協会</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rowSpan="2">
                  <a:txBody>
                    <a:bodyPr/>
                    <a:lstStyle/>
                    <a:p>
                      <a:pPr algn="just">
                        <a:spcAft>
                          <a:spcPts val="0"/>
                        </a:spcAft>
                      </a:pPr>
                      <a:r>
                        <a:rPr lang="ja-JP" sz="1400" kern="100" dirty="0">
                          <a:effectLst/>
                        </a:rPr>
                        <a:t>標本・アンケート調査</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標本調査の知識を学ぶ</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534144">
                <a:tc>
                  <a:txBody>
                    <a:bodyPr/>
                    <a:lstStyle/>
                    <a:p>
                      <a:pPr algn="just">
                        <a:spcAft>
                          <a:spcPts val="0"/>
                        </a:spcAft>
                      </a:pPr>
                      <a:r>
                        <a:rPr lang="ja-JP" sz="1400" kern="100">
                          <a:effectLst/>
                        </a:rPr>
                        <a:t>図解　アンケート調査と統計解析が分かる本</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a:effectLst/>
                        </a:rPr>
                        <a:t>酒井隆</a:t>
                      </a:r>
                      <a:endParaRPr lang="ja-JP" sz="1400" kern="10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日本能率協会マネジメントセンター</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just">
                        <a:spcAft>
                          <a:spcPts val="0"/>
                        </a:spcAft>
                      </a:pPr>
                      <a:r>
                        <a:rPr lang="ja-JP" sz="1400" kern="100" dirty="0">
                          <a:effectLst/>
                        </a:rPr>
                        <a:t>アンケート調査全般の参考</a:t>
                      </a:r>
                      <a:endParaRPr lang="ja-JP" sz="1400"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29</a:t>
            </a:fld>
            <a:endParaRPr lang="en-US" altLang="ja-JP" dirty="0">
              <a:solidFill>
                <a:prstClr val="black"/>
              </a:solidFill>
            </a:endParaRPr>
          </a:p>
        </p:txBody>
      </p:sp>
    </p:spTree>
    <p:extLst>
      <p:ext uri="{BB962C8B-B14F-4D97-AF65-F5344CB8AC3E}">
        <p14:creationId xmlns:p14="http://schemas.microsoft.com/office/powerpoint/2010/main" val="255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5484782" y="2786232"/>
            <a:ext cx="3337302" cy="3968943"/>
          </a:xfrm>
          <a:prstGeom prst="rect">
            <a:avLst/>
          </a:prstGeom>
        </p:spPr>
      </p:pic>
      <p:sp>
        <p:nvSpPr>
          <p:cNvPr id="4098" name="Rectangle 2"/>
          <p:cNvSpPr>
            <a:spLocks noGrp="1" noChangeArrowheads="1"/>
          </p:cNvSpPr>
          <p:nvPr>
            <p:ph type="title"/>
          </p:nvPr>
        </p:nvSpPr>
        <p:spPr>
          <a:xfrm>
            <a:off x="25" y="0"/>
            <a:ext cx="7668319" cy="476250"/>
          </a:xfrm>
        </p:spPr>
        <p:txBody>
          <a:bodyPr/>
          <a:lstStyle/>
          <a:p>
            <a:pPr eaLnBrk="1" hangingPunct="1"/>
            <a:r>
              <a:rPr lang="ja-JP" altLang="en-US" sz="2400" dirty="0"/>
              <a:t>１．本マニュアルの目的</a:t>
            </a:r>
          </a:p>
        </p:txBody>
      </p:sp>
      <p:sp>
        <p:nvSpPr>
          <p:cNvPr id="3" name="Rectangle 1"/>
          <p:cNvSpPr>
            <a:spLocks noChangeArrowheads="1"/>
          </p:cNvSpPr>
          <p:nvPr/>
        </p:nvSpPr>
        <p:spPr bwMode="auto">
          <a:xfrm>
            <a:off x="179512" y="660465"/>
            <a:ext cx="8784976" cy="1400383"/>
          </a:xfrm>
          <a:prstGeom prst="rect">
            <a:avLst/>
          </a:prstGeom>
          <a:noFill/>
          <a:ln w="19050">
            <a:solidFill>
              <a:srgbClr val="4A7EBB"/>
            </a:solidFill>
            <a:miter lim="800000"/>
            <a:headEnd/>
            <a:tailEnd/>
          </a:ln>
          <a:effectLst/>
        </p:spPr>
        <p:txBody>
          <a:bodyPr vert="horz" wrap="square" lIns="91440" tIns="45720" rIns="91440" bIns="45720" numCol="1" anchor="t" anchorCtr="0" compatLnSpc="1">
            <a:prstTxWarp prst="textNoShape">
              <a:avLst/>
            </a:prstTxWarp>
            <a:spAutoFit/>
          </a:bodyPr>
          <a:lstStyle/>
          <a:p>
            <a:pPr marL="144000" indent="-144000">
              <a:spcBef>
                <a:spcPts val="600"/>
              </a:spcBef>
            </a:pPr>
            <a:r>
              <a:rPr lang="ja-JP" altLang="en-US" sz="1600" dirty="0">
                <a:latin typeface="+mn-ea"/>
                <a:cs typeface="Times New Roman" pitchFamily="18" charset="0"/>
              </a:rPr>
              <a:t>○　市町村住生活基本計画の策定にあたり、統計データ等の把握・取得方法や活用方法に苦慮することが少なくないと考えられます。</a:t>
            </a:r>
          </a:p>
          <a:p>
            <a:pPr marL="144000" indent="-144000">
              <a:spcBef>
                <a:spcPts val="600"/>
              </a:spcBef>
            </a:pPr>
            <a:r>
              <a:rPr lang="ja-JP" altLang="en-US" sz="1600" dirty="0">
                <a:latin typeface="+mn-ea"/>
                <a:cs typeface="Times New Roman" pitchFamily="18" charset="0"/>
              </a:rPr>
              <a:t>○　このため、住宅政策へ活用可能な統計データ等の取得や取扱い、市町村レベルの統計データがない場合の対応等について、市町村にとって有用な情報を収集・整理した「市町村職員向け住宅統計データ活用マニュアル」を作成しました。</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3</a:t>
            </a:fld>
            <a:endParaRPr lang="en-US" altLang="ja-JP" dirty="0">
              <a:solidFill>
                <a:prstClr val="black"/>
              </a:solidFill>
            </a:endParaRPr>
          </a:p>
        </p:txBody>
      </p:sp>
      <p:sp>
        <p:nvSpPr>
          <p:cNvPr id="23" name="テキスト ボックス 22"/>
          <p:cNvSpPr txBox="1"/>
          <p:nvPr/>
        </p:nvSpPr>
        <p:spPr>
          <a:xfrm>
            <a:off x="179512" y="2159750"/>
            <a:ext cx="5040560" cy="338554"/>
          </a:xfrm>
          <a:prstGeom prst="rect">
            <a:avLst/>
          </a:prstGeom>
          <a:solidFill>
            <a:srgbClr val="4472C4"/>
          </a:solidFill>
          <a:ln>
            <a:solidFill>
              <a:srgbClr val="336699"/>
            </a:solidFill>
          </a:ln>
        </p:spPr>
        <p:txBody>
          <a:bodyPr wrap="square" rtlCol="0">
            <a:spAutoFit/>
          </a:bodyPr>
          <a:lstStyle/>
          <a:p>
            <a:pPr fontAlgn="auto">
              <a:spcBef>
                <a:spcPts val="0"/>
              </a:spcBef>
              <a:spcAft>
                <a:spcPts val="600"/>
              </a:spcAft>
            </a:pPr>
            <a:r>
              <a:rPr lang="en-US" altLang="ja-JP" sz="1600" b="1" dirty="0">
                <a:solidFill>
                  <a:prstClr val="white"/>
                </a:solidFill>
                <a:latin typeface="HG丸ｺﾞｼｯｸM-PRO" panose="020F0600000000000000" pitchFamily="50" charset="-128"/>
                <a:ea typeface="HG丸ｺﾞｼｯｸM-PRO" panose="020F0600000000000000" pitchFamily="50" charset="-128"/>
              </a:rPr>
              <a:t>【</a:t>
            </a:r>
            <a:r>
              <a:rPr lang="ja-JP" altLang="en-US" sz="1600" b="1" dirty="0">
                <a:solidFill>
                  <a:prstClr val="white"/>
                </a:solidFill>
                <a:latin typeface="HG丸ｺﾞｼｯｸM-PRO" panose="020F0600000000000000" pitchFamily="50" charset="-128"/>
                <a:ea typeface="HG丸ｺﾞｼｯｸM-PRO" panose="020F0600000000000000" pitchFamily="50" charset="-128"/>
              </a:rPr>
              <a:t>参考１</a:t>
            </a:r>
            <a:r>
              <a:rPr lang="en-US" altLang="ja-JP" sz="1600" b="1" dirty="0">
                <a:solidFill>
                  <a:prstClr val="white"/>
                </a:solidFill>
                <a:latin typeface="HG丸ｺﾞｼｯｸM-PRO" panose="020F0600000000000000" pitchFamily="50" charset="-128"/>
                <a:ea typeface="HG丸ｺﾞｼｯｸM-PRO" panose="020F0600000000000000" pitchFamily="50" charset="-128"/>
              </a:rPr>
              <a:t>】</a:t>
            </a:r>
            <a:r>
              <a:rPr lang="ja-JP" altLang="en-US" sz="1600" b="1" dirty="0">
                <a:solidFill>
                  <a:prstClr val="white"/>
                </a:solidFill>
                <a:latin typeface="HG丸ｺﾞｼｯｸM-PRO" panose="020F0600000000000000" pitchFamily="50" charset="-128"/>
                <a:ea typeface="HG丸ｺﾞｼｯｸM-PRO" panose="020F0600000000000000" pitchFamily="50" charset="-128"/>
              </a:rPr>
              <a:t>証拠に基づく政策立案</a:t>
            </a:r>
            <a:r>
              <a:rPr lang="en-US" altLang="ja-JP" sz="1600" b="1" dirty="0">
                <a:solidFill>
                  <a:prstClr val="white"/>
                </a:solidFill>
                <a:latin typeface="HG丸ｺﾞｼｯｸM-PRO" panose="020F0600000000000000" pitchFamily="50" charset="-128"/>
                <a:ea typeface="HG丸ｺﾞｼｯｸM-PRO" panose="020F0600000000000000" pitchFamily="50" charset="-128"/>
              </a:rPr>
              <a:t>(EBPM)</a:t>
            </a:r>
            <a:r>
              <a:rPr lang="ja-JP" altLang="en-US" sz="1600" b="1" dirty="0">
                <a:solidFill>
                  <a:prstClr val="white"/>
                </a:solidFill>
                <a:latin typeface="HG丸ｺﾞｼｯｸM-PRO" panose="020F0600000000000000" pitchFamily="50" charset="-128"/>
                <a:ea typeface="HG丸ｺﾞｼｯｸM-PRO" panose="020F0600000000000000" pitchFamily="50" charset="-128"/>
              </a:rPr>
              <a:t>の推進</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26" name="Rectangle 1"/>
          <p:cNvSpPr>
            <a:spLocks noChangeArrowheads="1"/>
          </p:cNvSpPr>
          <p:nvPr/>
        </p:nvSpPr>
        <p:spPr bwMode="auto">
          <a:xfrm>
            <a:off x="179512" y="2500702"/>
            <a:ext cx="5040560" cy="2768840"/>
          </a:xfrm>
          <a:prstGeom prst="rect">
            <a:avLst/>
          </a:prstGeom>
          <a:noFill/>
          <a:ln w="9525">
            <a:solidFill>
              <a:srgbClr val="4A7EBB"/>
            </a:solidFill>
            <a:miter lim="800000"/>
            <a:headEnd/>
            <a:tailEnd/>
          </a:ln>
          <a:effectLst/>
        </p:spPr>
        <p:txBody>
          <a:bodyPr vert="horz" wrap="square" lIns="91440" tIns="45720" rIns="91440" bIns="45720" numCol="1" anchor="ctr" anchorCtr="0" compatLnSpc="1">
            <a:prstTxWarp prst="textNoShape">
              <a:avLst/>
            </a:prstTxWarp>
            <a:noAutofit/>
          </a:bodyPr>
          <a:lstStyle/>
          <a:p>
            <a:pPr marL="174625" indent="-174625" fontAlgn="auto">
              <a:spcBef>
                <a:spcPts val="0"/>
              </a:spcBef>
              <a:spcAft>
                <a:spcPts val="600"/>
              </a:spcAft>
            </a:pPr>
            <a:r>
              <a:rPr lang="ja-JP" altLang="en-US" sz="1600" dirty="0">
                <a:solidFill>
                  <a:prstClr val="black"/>
                </a:solidFill>
                <a:latin typeface="Calibri"/>
              </a:rPr>
              <a:t>■「</a:t>
            </a:r>
            <a:r>
              <a:rPr lang="zh-TW" altLang="en-US" sz="1600" dirty="0">
                <a:solidFill>
                  <a:prstClr val="black"/>
                </a:solidFill>
                <a:latin typeface="Calibri"/>
              </a:rPr>
              <a:t>統計改革推進会議</a:t>
            </a:r>
            <a:r>
              <a:rPr lang="ja-JP" altLang="en-US" sz="1600" dirty="0">
                <a:solidFill>
                  <a:prstClr val="black"/>
                </a:solidFill>
                <a:latin typeface="Calibri"/>
              </a:rPr>
              <a:t>最終取りまとめ」（平成</a:t>
            </a:r>
            <a:r>
              <a:rPr lang="en-US" altLang="ja-JP" sz="1600" dirty="0">
                <a:solidFill>
                  <a:prstClr val="black"/>
                </a:solidFill>
                <a:latin typeface="Calibri"/>
              </a:rPr>
              <a:t>29</a:t>
            </a:r>
            <a:r>
              <a:rPr lang="ja-JP" altLang="en-US" sz="1600" dirty="0">
                <a:solidFill>
                  <a:prstClr val="black"/>
                </a:solidFill>
                <a:latin typeface="Calibri"/>
              </a:rPr>
              <a:t>年５月</a:t>
            </a:r>
            <a:r>
              <a:rPr lang="en-US" altLang="ja-JP" sz="1600" dirty="0">
                <a:solidFill>
                  <a:prstClr val="black"/>
                </a:solidFill>
                <a:latin typeface="Calibri"/>
              </a:rPr>
              <a:t>19</a:t>
            </a:r>
            <a:r>
              <a:rPr lang="ja-JP" altLang="en-US" sz="1600" dirty="0">
                <a:solidFill>
                  <a:prstClr val="black"/>
                </a:solidFill>
                <a:latin typeface="Calibri"/>
              </a:rPr>
              <a:t>日統計改革推進会議決定）（抄）</a:t>
            </a:r>
            <a:endParaRPr lang="en-US" altLang="ja-JP" sz="1600" dirty="0">
              <a:solidFill>
                <a:prstClr val="black"/>
              </a:solidFill>
              <a:latin typeface="Calibri"/>
            </a:endParaRPr>
          </a:p>
          <a:p>
            <a:pPr fontAlgn="auto">
              <a:spcBef>
                <a:spcPts val="0"/>
              </a:spcBef>
              <a:spcAft>
                <a:spcPts val="600"/>
              </a:spcAft>
            </a:pPr>
            <a:r>
              <a:rPr lang="ja-JP" altLang="en-US" sz="1400" dirty="0">
                <a:solidFill>
                  <a:prstClr val="black"/>
                </a:solidFill>
                <a:latin typeface="Calibri"/>
              </a:rPr>
              <a:t>　我が国では、世界に類を見ない少子高齢化の進展や厳しい財政状況に直面しており、こうした現状や政策課題を迅速かつ的確に把握し、有効な対応策を選択し、また、その効果を検証することの必要性はこれまで以上に高まっている。（中略）</a:t>
            </a:r>
            <a:endParaRPr lang="en-US" altLang="ja-JP" sz="1400" dirty="0">
              <a:solidFill>
                <a:prstClr val="black"/>
              </a:solidFill>
              <a:latin typeface="Calibri"/>
            </a:endParaRPr>
          </a:p>
          <a:p>
            <a:pPr fontAlgn="auto">
              <a:spcBef>
                <a:spcPts val="0"/>
              </a:spcBef>
              <a:spcAft>
                <a:spcPts val="600"/>
              </a:spcAft>
            </a:pPr>
            <a:r>
              <a:rPr lang="ja-JP" altLang="en-US" sz="1400" dirty="0">
                <a:solidFill>
                  <a:prstClr val="black"/>
                </a:solidFill>
                <a:latin typeface="Calibri"/>
              </a:rPr>
              <a:t>　我が国の経済社会構造が急速に変化する中、限られた資源を有効に活用し、国民により信頼される行政を展開するためには、</a:t>
            </a:r>
            <a:r>
              <a:rPr lang="ja-JP" altLang="en-US" sz="1400" u="sng" dirty="0">
                <a:solidFill>
                  <a:prstClr val="black"/>
                </a:solidFill>
                <a:latin typeface="Calibri"/>
              </a:rPr>
              <a:t>政策部門が、統計等を積極的に利用して、証拠に基づく政策立案（ＥＢＰＭ。エビデンス・ベースト・ポリシー・メイキング</a:t>
            </a:r>
            <a:r>
              <a:rPr lang="ja-JP" altLang="en-US" sz="1400" u="sng" dirty="0" smtClean="0">
                <a:solidFill>
                  <a:prstClr val="black"/>
                </a:solidFill>
                <a:latin typeface="Calibri"/>
              </a:rPr>
              <a:t>）を推進</a:t>
            </a:r>
            <a:r>
              <a:rPr lang="ja-JP" altLang="en-US" sz="1400" u="sng" dirty="0">
                <a:solidFill>
                  <a:prstClr val="black"/>
                </a:solidFill>
                <a:latin typeface="Calibri"/>
              </a:rPr>
              <a:t>する必要</a:t>
            </a:r>
            <a:r>
              <a:rPr lang="ja-JP" altLang="en-US" sz="1400" dirty="0">
                <a:solidFill>
                  <a:prstClr val="black"/>
                </a:solidFill>
                <a:latin typeface="Calibri"/>
              </a:rPr>
              <a:t>がある。</a:t>
            </a:r>
            <a:endParaRPr lang="en-US" altLang="ja-JP" sz="1400" dirty="0">
              <a:solidFill>
                <a:prstClr val="black"/>
              </a:solidFill>
              <a:latin typeface="Calibri"/>
            </a:endParaRPr>
          </a:p>
        </p:txBody>
      </p:sp>
      <p:sp>
        <p:nvSpPr>
          <p:cNvPr id="5" name="円/楕円 4"/>
          <p:cNvSpPr/>
          <p:nvPr/>
        </p:nvSpPr>
        <p:spPr>
          <a:xfrm>
            <a:off x="5776380" y="3907463"/>
            <a:ext cx="2376264" cy="274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79513" y="5373216"/>
            <a:ext cx="5040560" cy="338554"/>
          </a:xfrm>
          <a:prstGeom prst="rect">
            <a:avLst/>
          </a:prstGeom>
          <a:solidFill>
            <a:srgbClr val="4472C4"/>
          </a:solidFill>
          <a:ln>
            <a:solidFill>
              <a:srgbClr val="336699"/>
            </a:solidFill>
          </a:ln>
        </p:spPr>
        <p:txBody>
          <a:bodyPr wrap="square" rtlCol="0">
            <a:spAutoFit/>
          </a:bodyPr>
          <a:lstStyle/>
          <a:p>
            <a:pPr fontAlgn="auto">
              <a:spcBef>
                <a:spcPts val="0"/>
              </a:spcBef>
              <a:spcAft>
                <a:spcPts val="600"/>
              </a:spcAft>
            </a:pPr>
            <a:r>
              <a:rPr lang="en-US" altLang="ja-JP" sz="1600" b="1" dirty="0">
                <a:solidFill>
                  <a:prstClr val="white"/>
                </a:solidFill>
                <a:latin typeface="HG丸ｺﾞｼｯｸM-PRO" panose="020F0600000000000000" pitchFamily="50" charset="-128"/>
                <a:ea typeface="HG丸ｺﾞｼｯｸM-PRO" panose="020F0600000000000000" pitchFamily="50" charset="-128"/>
              </a:rPr>
              <a:t>【</a:t>
            </a:r>
            <a:r>
              <a:rPr lang="ja-JP" altLang="en-US" sz="1600" b="1" dirty="0">
                <a:solidFill>
                  <a:prstClr val="white"/>
                </a:solidFill>
                <a:latin typeface="HG丸ｺﾞｼｯｸM-PRO" panose="020F0600000000000000" pitchFamily="50" charset="-128"/>
                <a:ea typeface="HG丸ｺﾞｼｯｸM-PRO" panose="020F0600000000000000" pitchFamily="50" charset="-128"/>
              </a:rPr>
              <a:t>参考２</a:t>
            </a:r>
            <a:r>
              <a:rPr lang="en-US" altLang="ja-JP" sz="1600" b="1" dirty="0">
                <a:solidFill>
                  <a:prstClr val="white"/>
                </a:solidFill>
                <a:latin typeface="HG丸ｺﾞｼｯｸM-PRO" panose="020F0600000000000000" pitchFamily="50" charset="-128"/>
                <a:ea typeface="HG丸ｺﾞｼｯｸM-PRO" panose="020F0600000000000000" pitchFamily="50" charset="-128"/>
              </a:rPr>
              <a:t>】</a:t>
            </a:r>
            <a:r>
              <a:rPr lang="ja-JP" altLang="en-US" sz="1600" b="1" dirty="0">
                <a:solidFill>
                  <a:prstClr val="white"/>
                </a:solidFill>
                <a:latin typeface="HG丸ｺﾞｼｯｸM-PRO" panose="020F0600000000000000" pitchFamily="50" charset="-128"/>
                <a:ea typeface="HG丸ｺﾞｼｯｸM-PRO" panose="020F0600000000000000" pitchFamily="50" charset="-128"/>
              </a:rPr>
              <a:t>統計データに関する計画策定上の課題</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28" name="Rectangle 1"/>
          <p:cNvSpPr>
            <a:spLocks noChangeArrowheads="1"/>
          </p:cNvSpPr>
          <p:nvPr/>
        </p:nvSpPr>
        <p:spPr bwMode="auto">
          <a:xfrm>
            <a:off x="179512" y="5714167"/>
            <a:ext cx="5040560" cy="1041009"/>
          </a:xfrm>
          <a:prstGeom prst="rect">
            <a:avLst/>
          </a:prstGeom>
          <a:noFill/>
          <a:ln w="9525">
            <a:solidFill>
              <a:srgbClr val="4A7EBB"/>
            </a:solidFill>
            <a:miter lim="800000"/>
            <a:headEnd/>
            <a:tailEnd/>
          </a:ln>
          <a:effectLst/>
        </p:spPr>
        <p:txBody>
          <a:bodyPr vert="horz" wrap="square" lIns="91440" tIns="45720" rIns="91440" bIns="45720" numCol="1" anchor="ctr" anchorCtr="0" compatLnSpc="1">
            <a:prstTxWarp prst="textNoShape">
              <a:avLst/>
            </a:prstTxWarp>
            <a:noAutofit/>
          </a:bodyPr>
          <a:lstStyle/>
          <a:p>
            <a:pPr fontAlgn="auto">
              <a:spcBef>
                <a:spcPts val="0"/>
              </a:spcBef>
              <a:spcAft>
                <a:spcPts val="600"/>
              </a:spcAft>
            </a:pPr>
            <a:r>
              <a:rPr lang="ja-JP" altLang="en-US" sz="1400" dirty="0">
                <a:solidFill>
                  <a:prstClr val="black"/>
                </a:solidFill>
                <a:latin typeface="Calibri"/>
              </a:rPr>
              <a:t>　国土交通省が</a:t>
            </a:r>
            <a:r>
              <a:rPr lang="en-US" altLang="ja-JP" sz="1400" dirty="0">
                <a:solidFill>
                  <a:prstClr val="black"/>
                </a:solidFill>
                <a:latin typeface="Calibri"/>
              </a:rPr>
              <a:t>2018</a:t>
            </a:r>
            <a:r>
              <a:rPr lang="ja-JP" altLang="en-US" sz="1400" dirty="0">
                <a:solidFill>
                  <a:prstClr val="black"/>
                </a:solidFill>
                <a:latin typeface="Calibri"/>
              </a:rPr>
              <a:t>年</a:t>
            </a:r>
            <a:r>
              <a:rPr lang="en-US" altLang="ja-JP" sz="1400" dirty="0">
                <a:solidFill>
                  <a:prstClr val="black"/>
                </a:solidFill>
                <a:latin typeface="Calibri"/>
              </a:rPr>
              <a:t>11</a:t>
            </a:r>
            <a:r>
              <a:rPr lang="ja-JP" altLang="en-US" sz="1400" dirty="0">
                <a:solidFill>
                  <a:prstClr val="black"/>
                </a:solidFill>
                <a:latin typeface="Calibri"/>
              </a:rPr>
              <a:t>月に人口</a:t>
            </a:r>
            <a:r>
              <a:rPr lang="en-US" altLang="ja-JP" sz="1400" dirty="0">
                <a:solidFill>
                  <a:prstClr val="black"/>
                </a:solidFill>
                <a:latin typeface="Calibri"/>
              </a:rPr>
              <a:t>10</a:t>
            </a:r>
            <a:r>
              <a:rPr lang="ja-JP" altLang="en-US" sz="1400" dirty="0">
                <a:solidFill>
                  <a:prstClr val="black"/>
                </a:solidFill>
                <a:latin typeface="Calibri"/>
              </a:rPr>
              <a:t>万人未満の</a:t>
            </a:r>
            <a:r>
              <a:rPr lang="en-US" altLang="ja-JP" sz="1400" dirty="0">
                <a:solidFill>
                  <a:prstClr val="black"/>
                </a:solidFill>
                <a:latin typeface="Calibri"/>
              </a:rPr>
              <a:t>24</a:t>
            </a:r>
            <a:r>
              <a:rPr lang="ja-JP" altLang="en-US" sz="1400" dirty="0">
                <a:solidFill>
                  <a:prstClr val="black"/>
                </a:solidFill>
                <a:latin typeface="Calibri"/>
              </a:rPr>
              <a:t>市町を抽出して実施した調査では、「住生活基本計画策定上の課題」として、</a:t>
            </a:r>
            <a:r>
              <a:rPr lang="ja-JP" altLang="en-US" sz="1400" u="sng" dirty="0">
                <a:solidFill>
                  <a:prstClr val="black"/>
                </a:solidFill>
                <a:latin typeface="Calibri"/>
              </a:rPr>
              <a:t>「データをどう分析、整理すればいいか分からない」</a:t>
            </a:r>
            <a:r>
              <a:rPr lang="ja-JP" altLang="en-US" sz="1400" dirty="0">
                <a:solidFill>
                  <a:prstClr val="black"/>
                </a:solidFill>
                <a:latin typeface="Calibri"/>
              </a:rPr>
              <a:t>（</a:t>
            </a:r>
            <a:r>
              <a:rPr lang="en-US" altLang="ja-JP" sz="1400" dirty="0">
                <a:solidFill>
                  <a:prstClr val="black"/>
                </a:solidFill>
                <a:latin typeface="Calibri"/>
              </a:rPr>
              <a:t>25.0</a:t>
            </a:r>
            <a:r>
              <a:rPr lang="ja-JP" altLang="en-US" sz="1400" dirty="0">
                <a:solidFill>
                  <a:prstClr val="black"/>
                </a:solidFill>
                <a:latin typeface="Calibri"/>
              </a:rPr>
              <a:t>％）、</a:t>
            </a:r>
            <a:r>
              <a:rPr lang="ja-JP" altLang="en-US" sz="1400" u="sng" dirty="0">
                <a:solidFill>
                  <a:prstClr val="black"/>
                </a:solidFill>
                <a:latin typeface="Calibri"/>
              </a:rPr>
              <a:t>「調査票の設計が難しい」</a:t>
            </a:r>
            <a:r>
              <a:rPr lang="ja-JP" altLang="en-US" sz="1400" dirty="0">
                <a:solidFill>
                  <a:prstClr val="black"/>
                </a:solidFill>
                <a:latin typeface="Calibri"/>
              </a:rPr>
              <a:t>（</a:t>
            </a:r>
            <a:r>
              <a:rPr lang="en-US" altLang="ja-JP" sz="1400" dirty="0">
                <a:solidFill>
                  <a:prstClr val="black"/>
                </a:solidFill>
                <a:latin typeface="Calibri"/>
              </a:rPr>
              <a:t>20.8</a:t>
            </a:r>
            <a:r>
              <a:rPr lang="ja-JP" altLang="en-US" sz="1400" dirty="0">
                <a:solidFill>
                  <a:prstClr val="black"/>
                </a:solidFill>
                <a:latin typeface="Calibri"/>
              </a:rPr>
              <a:t>％）等が挙げられている。</a:t>
            </a:r>
            <a:endParaRPr lang="en-US" altLang="ja-JP" sz="1400" dirty="0">
              <a:solidFill>
                <a:prstClr val="black"/>
              </a:solidFill>
              <a:latin typeface="Calibri"/>
            </a:endParaRPr>
          </a:p>
        </p:txBody>
      </p:sp>
      <p:sp>
        <p:nvSpPr>
          <p:cNvPr id="12" name="テキスト ボックス 11"/>
          <p:cNvSpPr txBox="1"/>
          <p:nvPr/>
        </p:nvSpPr>
        <p:spPr>
          <a:xfrm>
            <a:off x="5342378" y="2159750"/>
            <a:ext cx="3622110" cy="338554"/>
          </a:xfrm>
          <a:prstGeom prst="rect">
            <a:avLst/>
          </a:prstGeom>
          <a:solidFill>
            <a:srgbClr val="4472C4"/>
          </a:solidFill>
          <a:ln>
            <a:solidFill>
              <a:srgbClr val="336699"/>
            </a:solidFill>
          </a:ln>
        </p:spPr>
        <p:txBody>
          <a:bodyPr wrap="square" rtlCol="0">
            <a:spAutoFit/>
          </a:bodyPr>
          <a:lstStyle/>
          <a:p>
            <a:pPr fontAlgn="auto">
              <a:spcBef>
                <a:spcPts val="0"/>
              </a:spcBef>
              <a:spcAft>
                <a:spcPts val="600"/>
              </a:spcAft>
            </a:pPr>
            <a:r>
              <a:rPr lang="en-US" altLang="ja-JP" sz="1600" b="1" dirty="0">
                <a:solidFill>
                  <a:prstClr val="white"/>
                </a:solidFill>
                <a:latin typeface="HG丸ｺﾞｼｯｸM-PRO" panose="020F0600000000000000" pitchFamily="50" charset="-128"/>
                <a:ea typeface="HG丸ｺﾞｼｯｸM-PRO" panose="020F0600000000000000" pitchFamily="50" charset="-128"/>
              </a:rPr>
              <a:t>【</a:t>
            </a:r>
            <a:r>
              <a:rPr lang="ja-JP" altLang="en-US" sz="1600" b="1" dirty="0">
                <a:solidFill>
                  <a:prstClr val="white"/>
                </a:solidFill>
                <a:latin typeface="HG丸ｺﾞｼｯｸM-PRO" panose="020F0600000000000000" pitchFamily="50" charset="-128"/>
                <a:ea typeface="HG丸ｺﾞｼｯｸM-PRO" panose="020F0600000000000000" pitchFamily="50" charset="-128"/>
              </a:rPr>
              <a:t>参考３</a:t>
            </a:r>
            <a:r>
              <a:rPr lang="en-US" altLang="ja-JP" sz="1600" b="1" dirty="0">
                <a:solidFill>
                  <a:prstClr val="white"/>
                </a:solidFill>
                <a:latin typeface="HG丸ｺﾞｼｯｸM-PRO" panose="020F0600000000000000" pitchFamily="50" charset="-128"/>
                <a:ea typeface="HG丸ｺﾞｼｯｸM-PRO" panose="020F0600000000000000" pitchFamily="50" charset="-128"/>
              </a:rPr>
              <a:t>】</a:t>
            </a:r>
            <a:r>
              <a:rPr lang="ja-JP" altLang="en-US" sz="1600" b="1" dirty="0">
                <a:solidFill>
                  <a:prstClr val="white"/>
                </a:solidFill>
                <a:latin typeface="HG丸ｺﾞｼｯｸM-PRO" panose="020F0600000000000000" pitchFamily="50" charset="-128"/>
                <a:ea typeface="HG丸ｺﾞｼｯｸM-PRO" panose="020F0600000000000000" pitchFamily="50" charset="-128"/>
              </a:rPr>
              <a:t>市町村が期待する支援策</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09849B0E-BC24-4AC2-A394-3220B85F53A8}"/>
              </a:ext>
            </a:extLst>
          </p:cNvPr>
          <p:cNvSpPr txBox="1"/>
          <p:nvPr/>
        </p:nvSpPr>
        <p:spPr>
          <a:xfrm>
            <a:off x="6058264" y="2509234"/>
            <a:ext cx="2906224" cy="276999"/>
          </a:xfrm>
          <a:prstGeom prst="rect">
            <a:avLst/>
          </a:prstGeom>
          <a:noFill/>
        </p:spPr>
        <p:txBody>
          <a:bodyPr wrap="square" rtlCol="0">
            <a:spAutoFit/>
          </a:bodyPr>
          <a:lstStyle/>
          <a:p>
            <a:pPr algn="r"/>
            <a:r>
              <a:rPr lang="en-US" altLang="ja-JP" sz="1200" dirty="0">
                <a:latin typeface="Calibri" panose="020F0502020204030204" pitchFamily="34" charset="0"/>
              </a:rPr>
              <a:t>2015</a:t>
            </a:r>
            <a:r>
              <a:rPr lang="ja-JP" altLang="en-US" sz="1200" dirty="0">
                <a:latin typeface="Calibri" panose="020F0502020204030204" pitchFamily="34" charset="0"/>
              </a:rPr>
              <a:t>年</a:t>
            </a:r>
            <a:r>
              <a:rPr lang="en-US" altLang="ja-JP" sz="1200" dirty="0">
                <a:latin typeface="Calibri" panose="020F0502020204030204" pitchFamily="34" charset="0"/>
              </a:rPr>
              <a:t>11</a:t>
            </a:r>
            <a:r>
              <a:rPr lang="ja-JP" altLang="en-US" sz="1200" dirty="0">
                <a:latin typeface="Calibri" panose="020F0502020204030204" pitchFamily="34" charset="0"/>
              </a:rPr>
              <a:t>月国土交通省調べ</a:t>
            </a:r>
          </a:p>
        </p:txBody>
      </p:sp>
    </p:spTree>
    <p:extLst>
      <p:ext uri="{BB962C8B-B14F-4D97-AF65-F5344CB8AC3E}">
        <p14:creationId xmlns:p14="http://schemas.microsoft.com/office/powerpoint/2010/main" val="3653395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参考</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30</a:t>
            </a:fld>
            <a:endParaRPr lang="en-US" altLang="ja-JP" dirty="0">
              <a:solidFill>
                <a:prstClr val="black"/>
              </a:solidFill>
            </a:endParaRPr>
          </a:p>
        </p:txBody>
      </p:sp>
      <p:sp>
        <p:nvSpPr>
          <p:cNvPr id="13" name="テキスト ボックス 12"/>
          <p:cNvSpPr txBox="1"/>
          <p:nvPr/>
        </p:nvSpPr>
        <p:spPr>
          <a:xfrm>
            <a:off x="0" y="682435"/>
            <a:ext cx="9144000" cy="369332"/>
          </a:xfrm>
          <a:prstGeom prst="rect">
            <a:avLst/>
          </a:prstGeom>
          <a:solidFill>
            <a:srgbClr val="4472C4"/>
          </a:solidFill>
        </p:spPr>
        <p:txBody>
          <a:bodyPr wrap="square" rtlCol="0" anchor="ctr">
            <a:spAutoFit/>
          </a:bodyPr>
          <a:lstStyle/>
          <a:p>
            <a:r>
              <a:rPr lang="ja-JP" altLang="en-US" dirty="0">
                <a:solidFill>
                  <a:schemeClr val="bg1"/>
                </a:solidFill>
              </a:rPr>
              <a:t>オンライン講座等</a:t>
            </a:r>
            <a:endParaRPr kumimoji="1" lang="ja-JP" altLang="en-US" dirty="0">
              <a:solidFill>
                <a:schemeClr val="bg1"/>
              </a:solidFill>
            </a:endParaRPr>
          </a:p>
        </p:txBody>
      </p:sp>
      <p:sp>
        <p:nvSpPr>
          <p:cNvPr id="11" name="テキスト ボックス 10">
            <a:extLst>
              <a:ext uri="{FF2B5EF4-FFF2-40B4-BE49-F238E27FC236}">
                <a16:creationId xmlns:a16="http://schemas.microsoft.com/office/drawing/2014/main" id="{09849B0E-BC24-4AC2-A394-3220B85F53A8}"/>
              </a:ext>
            </a:extLst>
          </p:cNvPr>
          <p:cNvSpPr txBox="1"/>
          <p:nvPr/>
        </p:nvSpPr>
        <p:spPr>
          <a:xfrm>
            <a:off x="258085" y="3933056"/>
            <a:ext cx="6258131" cy="338554"/>
          </a:xfrm>
          <a:prstGeom prst="rect">
            <a:avLst/>
          </a:prstGeom>
          <a:noFill/>
        </p:spPr>
        <p:txBody>
          <a:bodyPr wrap="square" rtlCol="0">
            <a:spAutoFit/>
          </a:bodyPr>
          <a:lstStyle/>
          <a:p>
            <a:r>
              <a:rPr lang="ja-JP" altLang="en-US" sz="1600" dirty="0">
                <a:latin typeface="+mj-ea"/>
                <a:ea typeface="+mj-ea"/>
              </a:rPr>
              <a:t>なるほど統計学園／なるほど統計学園高等部</a:t>
            </a:r>
            <a:endParaRPr lang="en-US" altLang="ja-JP" sz="1600" dirty="0">
              <a:latin typeface="+mj-ea"/>
              <a:ea typeface="+mj-ea"/>
            </a:endParaRPr>
          </a:p>
        </p:txBody>
      </p:sp>
      <p:sp>
        <p:nvSpPr>
          <p:cNvPr id="12" name="Rectangle 1"/>
          <p:cNvSpPr>
            <a:spLocks noChangeArrowheads="1"/>
          </p:cNvSpPr>
          <p:nvPr/>
        </p:nvSpPr>
        <p:spPr bwMode="auto">
          <a:xfrm>
            <a:off x="258084" y="4684803"/>
            <a:ext cx="5898092" cy="1031051"/>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小・中学生向け（なるほど統計学園）、高校生向け（なるほど統計学園高等部）に作られた、</a:t>
            </a:r>
            <a:r>
              <a:rPr lang="ja-JP" altLang="en-US" sz="1400" u="sng" dirty="0">
                <a:solidFill>
                  <a:prstClr val="black"/>
                </a:solidFill>
                <a:latin typeface="Calibri"/>
              </a:rPr>
              <a:t>統計に関する知識を学ぶことができるサイト</a:t>
            </a:r>
            <a:r>
              <a:rPr lang="ja-JP" altLang="en-US" sz="1400" dirty="0">
                <a:solidFill>
                  <a:prstClr val="black"/>
                </a:solidFill>
                <a:latin typeface="Calibri"/>
              </a:rPr>
              <a:t>です。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ja-JP" altLang="en-US" sz="1400" dirty="0">
                <a:solidFill>
                  <a:prstClr val="black"/>
                </a:solidFill>
                <a:latin typeface="Calibri"/>
              </a:rPr>
              <a:t>分かりやすく書かれているため、大人の方でも基礎的な知識を学ぶにあたって適しています。</a:t>
            </a:r>
            <a:endParaRPr lang="en-US" altLang="ja-JP" sz="1400" dirty="0">
              <a:solidFill>
                <a:prstClr val="black"/>
              </a:solidFill>
              <a:latin typeface="Calibri"/>
            </a:endParaRPr>
          </a:p>
        </p:txBody>
      </p:sp>
      <p:sp>
        <p:nvSpPr>
          <p:cNvPr id="14" name="テキスト ボックス 13">
            <a:extLst>
              <a:ext uri="{FF2B5EF4-FFF2-40B4-BE49-F238E27FC236}">
                <a16:creationId xmlns:a16="http://schemas.microsoft.com/office/drawing/2014/main" id="{09849B0E-BC24-4AC2-A394-3220B85F53A8}"/>
              </a:ext>
            </a:extLst>
          </p:cNvPr>
          <p:cNvSpPr txBox="1"/>
          <p:nvPr/>
        </p:nvSpPr>
        <p:spPr>
          <a:xfrm>
            <a:off x="467544" y="4212325"/>
            <a:ext cx="4609009" cy="502702"/>
          </a:xfrm>
          <a:prstGeom prst="rect">
            <a:avLst/>
          </a:prstGeom>
          <a:noFill/>
        </p:spPr>
        <p:txBody>
          <a:bodyPr wrap="square" rtlCol="0">
            <a:spAutoFit/>
          </a:bodyPr>
          <a:lstStyle/>
          <a:p>
            <a:pPr>
              <a:lnSpc>
                <a:spcPts val="1600"/>
              </a:lnSpc>
            </a:pPr>
            <a:r>
              <a:rPr lang="en-US" altLang="ja-JP" sz="1400" dirty="0">
                <a:solidFill>
                  <a:prstClr val="black"/>
                </a:solidFill>
                <a:latin typeface="Calibri"/>
                <a:hlinkClick r:id="rId2"/>
              </a:rPr>
              <a:t>http://www.stat.go.jp/naruhodo/index.html</a:t>
            </a:r>
            <a:endParaRPr lang="en-US" altLang="ja-JP" sz="1400" dirty="0">
              <a:solidFill>
                <a:prstClr val="black"/>
              </a:solidFill>
              <a:latin typeface="Calibri"/>
            </a:endParaRPr>
          </a:p>
          <a:p>
            <a:pPr>
              <a:lnSpc>
                <a:spcPts val="1600"/>
              </a:lnSpc>
            </a:pPr>
            <a:r>
              <a:rPr lang="en-US" altLang="ja-JP" sz="1400" dirty="0">
                <a:solidFill>
                  <a:prstClr val="black"/>
                </a:solidFill>
                <a:latin typeface="Calibri"/>
                <a:hlinkClick r:id="rId3"/>
              </a:rPr>
              <a:t>http://www.stat.go.jp/koukou/index.html</a:t>
            </a:r>
            <a:endParaRPr lang="ja-JP" altLang="en-US" sz="1400" dirty="0">
              <a:solidFill>
                <a:prstClr val="black"/>
              </a:solidFill>
              <a:latin typeface="Calibri"/>
            </a:endParaRPr>
          </a:p>
        </p:txBody>
      </p:sp>
      <p:sp>
        <p:nvSpPr>
          <p:cNvPr id="15" name="テキスト ボックス 14">
            <a:extLst>
              <a:ext uri="{FF2B5EF4-FFF2-40B4-BE49-F238E27FC236}">
                <a16:creationId xmlns:a16="http://schemas.microsoft.com/office/drawing/2014/main" id="{09849B0E-BC24-4AC2-A394-3220B85F53A8}"/>
              </a:ext>
            </a:extLst>
          </p:cNvPr>
          <p:cNvSpPr txBox="1"/>
          <p:nvPr/>
        </p:nvSpPr>
        <p:spPr>
          <a:xfrm>
            <a:off x="258085" y="1124744"/>
            <a:ext cx="6258131" cy="338554"/>
          </a:xfrm>
          <a:prstGeom prst="rect">
            <a:avLst/>
          </a:prstGeom>
          <a:noFill/>
        </p:spPr>
        <p:txBody>
          <a:bodyPr wrap="square" rtlCol="0">
            <a:spAutoFit/>
          </a:bodyPr>
          <a:lstStyle/>
          <a:p>
            <a:r>
              <a:rPr lang="ja-JP" altLang="en-US" sz="1600" dirty="0">
                <a:latin typeface="+mj-ea"/>
                <a:ea typeface="+mj-ea"/>
              </a:rPr>
              <a:t>総務省統計研究研修所オンライン講座</a:t>
            </a:r>
            <a:endParaRPr lang="en-US" altLang="ja-JP" sz="1600" dirty="0">
              <a:latin typeface="+mj-ea"/>
              <a:ea typeface="+mj-ea"/>
            </a:endParaRPr>
          </a:p>
        </p:txBody>
      </p:sp>
      <p:sp>
        <p:nvSpPr>
          <p:cNvPr id="16" name="テキスト ボックス 15">
            <a:extLst>
              <a:ext uri="{FF2B5EF4-FFF2-40B4-BE49-F238E27FC236}">
                <a16:creationId xmlns:a16="http://schemas.microsoft.com/office/drawing/2014/main" id="{09849B0E-BC24-4AC2-A394-3220B85F53A8}"/>
              </a:ext>
            </a:extLst>
          </p:cNvPr>
          <p:cNvSpPr txBox="1"/>
          <p:nvPr/>
        </p:nvSpPr>
        <p:spPr>
          <a:xfrm>
            <a:off x="3419872" y="1140133"/>
            <a:ext cx="5354496" cy="307777"/>
          </a:xfrm>
          <a:prstGeom prst="rect">
            <a:avLst/>
          </a:prstGeom>
          <a:noFill/>
        </p:spPr>
        <p:txBody>
          <a:bodyPr wrap="square" rtlCol="0">
            <a:spAutoFit/>
          </a:bodyPr>
          <a:lstStyle/>
          <a:p>
            <a:pPr algn="r"/>
            <a:r>
              <a:rPr lang="en-US" altLang="ja-JP" sz="1400" dirty="0">
                <a:solidFill>
                  <a:prstClr val="black"/>
                </a:solidFill>
                <a:latin typeface="Calibri"/>
                <a:hlinkClick r:id="rId4"/>
              </a:rPr>
              <a:t>https://www.stat.go.jp/training/1kenshu/online.html</a:t>
            </a:r>
            <a:endParaRPr lang="ja-JP" altLang="en-US" sz="1400" dirty="0">
              <a:solidFill>
                <a:prstClr val="black"/>
              </a:solidFill>
              <a:latin typeface="Calibri"/>
            </a:endParaRPr>
          </a:p>
        </p:txBody>
      </p:sp>
      <p:sp>
        <p:nvSpPr>
          <p:cNvPr id="17" name="Rectangle 1"/>
          <p:cNvSpPr>
            <a:spLocks noChangeArrowheads="1"/>
          </p:cNvSpPr>
          <p:nvPr/>
        </p:nvSpPr>
        <p:spPr bwMode="auto">
          <a:xfrm>
            <a:off x="258084" y="1496053"/>
            <a:ext cx="4479850" cy="2400657"/>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zh-TW" altLang="en-US" sz="1400" dirty="0">
                <a:solidFill>
                  <a:prstClr val="black"/>
                </a:solidFill>
                <a:latin typeface="Calibri"/>
              </a:rPr>
              <a:t>総務省統計研究研修所</a:t>
            </a:r>
            <a:r>
              <a:rPr lang="ja-JP" altLang="en-US" sz="1400" dirty="0">
                <a:solidFill>
                  <a:prstClr val="black"/>
                </a:solidFill>
                <a:latin typeface="Calibri"/>
              </a:rPr>
              <a:t>では、</a:t>
            </a:r>
            <a:r>
              <a:rPr lang="ja-JP" altLang="en-US" sz="1400" u="sng" dirty="0">
                <a:solidFill>
                  <a:prstClr val="black"/>
                </a:solidFill>
                <a:latin typeface="Calibri"/>
              </a:rPr>
              <a:t>スマートフォンやタブレット端末からも受講可能な、動画によるオンライン講座</a:t>
            </a:r>
            <a:r>
              <a:rPr lang="ja-JP" altLang="en-US" sz="1400" dirty="0">
                <a:solidFill>
                  <a:prstClr val="black"/>
                </a:solidFill>
                <a:latin typeface="Calibri"/>
              </a:rPr>
              <a:t>を開講しています。全国いつでもどこでも、統計の入門コースを受講することが可能です。</a:t>
            </a:r>
          </a:p>
          <a:p>
            <a:pPr marL="182563" indent="-182563">
              <a:spcBef>
                <a:spcPts val="600"/>
              </a:spcBef>
              <a:buFont typeface="Arial" panose="020B0604020202020204" pitchFamily="34" charset="0"/>
              <a:buChar char="•"/>
            </a:pPr>
            <a:r>
              <a:rPr lang="ja-JP" altLang="en-US" sz="1400" dirty="0">
                <a:solidFill>
                  <a:prstClr val="black"/>
                </a:solidFill>
                <a:latin typeface="Calibri"/>
              </a:rPr>
              <a:t>一般の方にも統計の入門編として広く活用していただけるよう、</a:t>
            </a:r>
            <a:r>
              <a:rPr lang="en-US" altLang="ja-JP" sz="1400" u="sng" dirty="0">
                <a:solidFill>
                  <a:prstClr val="black"/>
                </a:solidFill>
                <a:latin typeface="Calibri"/>
              </a:rPr>
              <a:t>YouTube</a:t>
            </a:r>
            <a:r>
              <a:rPr lang="ja-JP" altLang="en-US" sz="1400" u="sng" dirty="0">
                <a:solidFill>
                  <a:prstClr val="black"/>
                </a:solidFill>
                <a:latin typeface="Calibri"/>
              </a:rPr>
              <a:t>（統計局動画チャンネル）でも講義動画を常時公開</a:t>
            </a:r>
            <a:r>
              <a:rPr lang="ja-JP" altLang="en-US" sz="1400" dirty="0">
                <a:solidFill>
                  <a:prstClr val="black"/>
                </a:solidFill>
                <a:latin typeface="Calibri"/>
              </a:rPr>
              <a:t>しています。</a:t>
            </a:r>
            <a:endParaRPr lang="en-US" altLang="ja-JP" sz="1400" dirty="0">
              <a:solidFill>
                <a:prstClr val="black"/>
              </a:solidFill>
              <a:latin typeface="Calibri"/>
            </a:endParaRPr>
          </a:p>
          <a:p>
            <a:pPr marL="182563" indent="-182563">
              <a:spcBef>
                <a:spcPts val="600"/>
              </a:spcBef>
              <a:buFont typeface="Arial" panose="020B0604020202020204" pitchFamily="34" charset="0"/>
              <a:buChar char="•"/>
            </a:pPr>
            <a:r>
              <a:rPr lang="en-US" altLang="ja-JP" sz="1400" dirty="0">
                <a:solidFill>
                  <a:prstClr val="black"/>
                </a:solidFill>
                <a:latin typeface="Calibri"/>
              </a:rPr>
              <a:t>2019</a:t>
            </a:r>
            <a:r>
              <a:rPr lang="ja-JP" altLang="en-US" sz="1400" dirty="0">
                <a:solidFill>
                  <a:prstClr val="black"/>
                </a:solidFill>
                <a:latin typeface="Calibri"/>
              </a:rPr>
              <a:t>年</a:t>
            </a:r>
            <a:r>
              <a:rPr lang="en-US" altLang="ja-JP" sz="1400" dirty="0">
                <a:solidFill>
                  <a:prstClr val="black"/>
                </a:solidFill>
                <a:latin typeface="Calibri"/>
              </a:rPr>
              <a:t>2</a:t>
            </a:r>
            <a:r>
              <a:rPr lang="ja-JP" altLang="en-US" sz="1400" dirty="0">
                <a:solidFill>
                  <a:prstClr val="black"/>
                </a:solidFill>
                <a:latin typeface="Calibri"/>
              </a:rPr>
              <a:t>月時点で</a:t>
            </a:r>
            <a:r>
              <a:rPr lang="ja-JP" altLang="en-US" sz="1400" u="sng" dirty="0">
                <a:solidFill>
                  <a:prstClr val="black"/>
                </a:solidFill>
                <a:latin typeface="Calibri"/>
              </a:rPr>
              <a:t>「初めて学ぶ統計</a:t>
            </a:r>
            <a:r>
              <a:rPr lang="en-US" altLang="ja-JP" sz="1400" u="sng" dirty="0">
                <a:solidFill>
                  <a:prstClr val="black"/>
                </a:solidFill>
                <a:latin typeface="Calibri"/>
              </a:rPr>
              <a:t>‐</a:t>
            </a:r>
            <a:r>
              <a:rPr lang="ja-JP" altLang="en-US" sz="1400" u="sng" dirty="0">
                <a:solidFill>
                  <a:prstClr val="black"/>
                </a:solidFill>
                <a:latin typeface="Calibri"/>
              </a:rPr>
              <a:t>公務員のためのオンライン講座</a:t>
            </a:r>
            <a:r>
              <a:rPr lang="en-US" altLang="ja-JP" sz="1400" u="sng" dirty="0">
                <a:solidFill>
                  <a:prstClr val="black"/>
                </a:solidFill>
                <a:latin typeface="Calibri"/>
              </a:rPr>
              <a:t>‐</a:t>
            </a:r>
            <a:r>
              <a:rPr lang="ja-JP" altLang="en-US" sz="1400" u="sng" dirty="0">
                <a:solidFill>
                  <a:prstClr val="black"/>
                </a:solidFill>
                <a:latin typeface="Calibri"/>
              </a:rPr>
              <a:t>」</a:t>
            </a:r>
            <a:r>
              <a:rPr lang="ja-JP" altLang="en-US" sz="1400" dirty="0">
                <a:solidFill>
                  <a:prstClr val="black"/>
                </a:solidFill>
                <a:latin typeface="Calibri"/>
              </a:rPr>
              <a:t>と</a:t>
            </a:r>
            <a:r>
              <a:rPr lang="ja-JP" altLang="en-US" sz="1400" u="sng" dirty="0">
                <a:solidFill>
                  <a:prstClr val="black"/>
                </a:solidFill>
                <a:latin typeface="Calibri"/>
              </a:rPr>
              <a:t>「統計データのできるまで</a:t>
            </a:r>
            <a:r>
              <a:rPr lang="en-US" altLang="ja-JP" sz="1400" u="sng" dirty="0">
                <a:solidFill>
                  <a:prstClr val="black"/>
                </a:solidFill>
                <a:latin typeface="Calibri"/>
              </a:rPr>
              <a:t>‐</a:t>
            </a:r>
            <a:r>
              <a:rPr lang="ja-JP" altLang="en-US" sz="1400" u="sng" dirty="0">
                <a:solidFill>
                  <a:prstClr val="black"/>
                </a:solidFill>
                <a:latin typeface="Calibri"/>
              </a:rPr>
              <a:t>統計的推測の基礎</a:t>
            </a:r>
            <a:r>
              <a:rPr lang="en-US" altLang="ja-JP" sz="1400" u="sng" dirty="0">
                <a:solidFill>
                  <a:prstClr val="black"/>
                </a:solidFill>
                <a:latin typeface="Calibri"/>
              </a:rPr>
              <a:t>‐</a:t>
            </a:r>
            <a:r>
              <a:rPr lang="ja-JP" altLang="en-US" sz="1400" u="sng" dirty="0">
                <a:solidFill>
                  <a:prstClr val="black"/>
                </a:solidFill>
                <a:latin typeface="Calibri"/>
              </a:rPr>
              <a:t>」</a:t>
            </a:r>
            <a:r>
              <a:rPr lang="ja-JP" altLang="en-US" sz="1400" dirty="0">
                <a:solidFill>
                  <a:prstClr val="black"/>
                </a:solidFill>
                <a:latin typeface="Calibri"/>
              </a:rPr>
              <a:t>の２講座があります。</a:t>
            </a: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1394" y="1529898"/>
            <a:ext cx="1735067" cy="2313423"/>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8054" y="1529900"/>
            <a:ext cx="1631259" cy="2313422"/>
          </a:xfrm>
          <a:prstGeom prst="rect">
            <a:avLst/>
          </a:prstGeom>
        </p:spPr>
      </p:pic>
      <p:pic>
        <p:nvPicPr>
          <p:cNvPr id="6" name="図 5"/>
          <p:cNvPicPr>
            <a:picLocks noChangeAspect="1"/>
          </p:cNvPicPr>
          <p:nvPr/>
        </p:nvPicPr>
        <p:blipFill>
          <a:blip r:embed="rId7"/>
          <a:stretch>
            <a:fillRect/>
          </a:stretch>
        </p:blipFill>
        <p:spPr>
          <a:xfrm>
            <a:off x="6327086" y="3991617"/>
            <a:ext cx="2376264" cy="1752495"/>
          </a:xfrm>
          <a:prstGeom prst="rect">
            <a:avLst/>
          </a:prstGeom>
        </p:spPr>
      </p:pic>
      <p:sp>
        <p:nvSpPr>
          <p:cNvPr id="19" name="テキスト ボックス 18"/>
          <p:cNvSpPr txBox="1"/>
          <p:nvPr/>
        </p:nvSpPr>
        <p:spPr>
          <a:xfrm>
            <a:off x="0" y="5805264"/>
            <a:ext cx="9144000" cy="369332"/>
          </a:xfrm>
          <a:prstGeom prst="rect">
            <a:avLst/>
          </a:prstGeom>
          <a:solidFill>
            <a:srgbClr val="4472C4"/>
          </a:solidFill>
        </p:spPr>
        <p:txBody>
          <a:bodyPr wrap="square" rtlCol="0" anchor="ctr">
            <a:spAutoFit/>
          </a:bodyPr>
          <a:lstStyle/>
          <a:p>
            <a:r>
              <a:rPr lang="ja-JP" altLang="en-US" dirty="0">
                <a:solidFill>
                  <a:schemeClr val="bg1"/>
                </a:solidFill>
              </a:rPr>
              <a:t>本マニュアルに関するお問合わせ</a:t>
            </a:r>
            <a:endParaRPr kumimoji="1" lang="ja-JP" altLang="en-US" dirty="0">
              <a:solidFill>
                <a:schemeClr val="bg1"/>
              </a:solidFill>
            </a:endParaRPr>
          </a:p>
        </p:txBody>
      </p:sp>
      <p:sp>
        <p:nvSpPr>
          <p:cNvPr id="20" name="テキスト ボックス 19"/>
          <p:cNvSpPr txBox="1"/>
          <p:nvPr/>
        </p:nvSpPr>
        <p:spPr>
          <a:xfrm>
            <a:off x="395536" y="6192198"/>
            <a:ext cx="8352928" cy="432048"/>
          </a:xfrm>
          <a:prstGeom prst="rect">
            <a:avLst/>
          </a:prstGeom>
          <a:noFill/>
          <a:ln>
            <a:noFill/>
          </a:ln>
        </p:spPr>
        <p:txBody>
          <a:bodyPr wrap="square" lIns="36000" rIns="36000" rtlCol="0">
            <a:noAutofit/>
          </a:bodyPr>
          <a:lstStyle/>
          <a:p>
            <a:r>
              <a:rPr lang="ja-JP" altLang="en-US" dirty="0"/>
              <a:t>国土交通省住宅局住宅政策課</a:t>
            </a:r>
            <a:r>
              <a:rPr lang="en-US" altLang="ja-JP" dirty="0"/>
              <a:t>	03-5253-8111</a:t>
            </a:r>
            <a:r>
              <a:rPr lang="ja-JP" altLang="en-US" dirty="0"/>
              <a:t>（内線</a:t>
            </a:r>
            <a:r>
              <a:rPr lang="en-US" altLang="ja-JP" dirty="0"/>
              <a:t>39-244</a:t>
            </a:r>
            <a:r>
              <a:rPr lang="ja-JP" altLang="en-US" dirty="0"/>
              <a:t>）</a:t>
            </a:r>
            <a:endParaRPr lang="en-US" altLang="ja-JP" dirty="0"/>
          </a:p>
        </p:txBody>
      </p:sp>
      <p:sp>
        <p:nvSpPr>
          <p:cNvPr id="21" name="テキスト ボックス 20"/>
          <p:cNvSpPr txBox="1"/>
          <p:nvPr/>
        </p:nvSpPr>
        <p:spPr>
          <a:xfrm>
            <a:off x="719572" y="6493701"/>
            <a:ext cx="7704856" cy="360016"/>
          </a:xfrm>
          <a:prstGeom prst="rect">
            <a:avLst/>
          </a:prstGeom>
          <a:noFill/>
          <a:ln>
            <a:noFill/>
          </a:ln>
        </p:spPr>
        <p:txBody>
          <a:bodyPr wrap="square" lIns="36000" rIns="36000" rtlCol="0" anchor="b">
            <a:noAutofit/>
          </a:bodyPr>
          <a:lstStyle/>
          <a:p>
            <a:pPr algn="ctr"/>
            <a:r>
              <a:rPr lang="en-US" altLang="ja-JP" sz="1400" dirty="0"/>
              <a:t>※</a:t>
            </a:r>
            <a:r>
              <a:rPr lang="ja-JP" altLang="en-US" sz="1400" dirty="0"/>
              <a:t>本マニュアルは、国土技術政策総合研究所からの技術支援を受けて作成されました。</a:t>
            </a:r>
            <a:endParaRPr kumimoji="1" lang="ja-JP" altLang="en-US" sz="1400" dirty="0"/>
          </a:p>
        </p:txBody>
      </p:sp>
    </p:spTree>
    <p:extLst>
      <p:ext uri="{BB962C8B-B14F-4D97-AF65-F5344CB8AC3E}">
        <p14:creationId xmlns:p14="http://schemas.microsoft.com/office/powerpoint/2010/main" val="390096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 y="0"/>
            <a:ext cx="7884343" cy="476250"/>
          </a:xfrm>
        </p:spPr>
        <p:txBody>
          <a:bodyPr/>
          <a:lstStyle/>
          <a:p>
            <a:pPr eaLnBrk="1" hangingPunct="1"/>
            <a:r>
              <a:rPr lang="ja-JP" altLang="en-US" sz="2400" dirty="0"/>
              <a:t>２．市町村住生活基本計画に使用されている統計データ</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4</a:t>
            </a:fld>
            <a:endParaRPr lang="en-US" altLang="ja-JP" dirty="0">
              <a:solidFill>
                <a:prstClr val="black"/>
              </a:solidFill>
            </a:endParaRPr>
          </a:p>
        </p:txBody>
      </p:sp>
      <p:sp>
        <p:nvSpPr>
          <p:cNvPr id="10" name="Rectangle 1"/>
          <p:cNvSpPr>
            <a:spLocks noChangeArrowheads="1"/>
          </p:cNvSpPr>
          <p:nvPr/>
        </p:nvSpPr>
        <p:spPr bwMode="auto">
          <a:xfrm>
            <a:off x="179512" y="1074222"/>
            <a:ext cx="8784976" cy="338554"/>
          </a:xfrm>
          <a:prstGeom prst="rect">
            <a:avLst/>
          </a:prstGeom>
          <a:noFill/>
          <a:ln w="19050">
            <a:solidFill>
              <a:srgbClr val="4A7EBB"/>
            </a:solidFill>
            <a:miter lim="800000"/>
            <a:headEnd/>
            <a:tailEnd/>
          </a:ln>
          <a:effectLst/>
        </p:spPr>
        <p:txBody>
          <a:bodyPr vert="horz" wrap="square" lIns="91440" tIns="45720" rIns="91440" bIns="45720" numCol="1" anchor="t" anchorCtr="0" compatLnSpc="1">
            <a:prstTxWarp prst="textNoShape">
              <a:avLst/>
            </a:prstTxWarp>
            <a:spAutoFit/>
          </a:bodyPr>
          <a:lstStyle/>
          <a:p>
            <a:pPr marL="144000" indent="-144000">
              <a:spcBef>
                <a:spcPts val="600"/>
              </a:spcBef>
            </a:pPr>
            <a:r>
              <a:rPr lang="ja-JP" altLang="en-US" sz="1600" dirty="0">
                <a:latin typeface="+mn-ea"/>
                <a:cs typeface="Times New Roman" pitchFamily="18" charset="0"/>
              </a:rPr>
              <a:t>○　市町村住生活基本計画に使用されている主な統計データとして、以下のものがあります。</a:t>
            </a:r>
          </a:p>
        </p:txBody>
      </p:sp>
      <p:sp>
        <p:nvSpPr>
          <p:cNvPr id="11" name="テキスト ボックス 10"/>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（１）市町村住生活基本計画に使用されている主な統計データ</a:t>
            </a:r>
          </a:p>
        </p:txBody>
      </p:sp>
      <p:sp>
        <p:nvSpPr>
          <p:cNvPr id="12" name="テキスト ボックス 11">
            <a:extLst>
              <a:ext uri="{FF2B5EF4-FFF2-40B4-BE49-F238E27FC236}">
                <a16:creationId xmlns:a16="http://schemas.microsoft.com/office/drawing/2014/main" id="{09849B0E-BC24-4AC2-A394-3220B85F53A8}"/>
              </a:ext>
            </a:extLst>
          </p:cNvPr>
          <p:cNvSpPr txBox="1"/>
          <p:nvPr/>
        </p:nvSpPr>
        <p:spPr>
          <a:xfrm>
            <a:off x="395538" y="1598912"/>
            <a:ext cx="2448271" cy="338554"/>
          </a:xfrm>
          <a:prstGeom prst="rect">
            <a:avLst/>
          </a:prstGeom>
          <a:noFill/>
        </p:spPr>
        <p:txBody>
          <a:bodyPr wrap="square" rtlCol="0">
            <a:spAutoFit/>
          </a:bodyPr>
          <a:lstStyle/>
          <a:p>
            <a:r>
              <a:rPr lang="ja-JP" altLang="en-US" sz="1600" dirty="0">
                <a:latin typeface="+mj-ea"/>
                <a:ea typeface="+mj-ea"/>
              </a:rPr>
              <a:t>①国勢調査</a:t>
            </a:r>
          </a:p>
        </p:txBody>
      </p:sp>
      <p:sp>
        <p:nvSpPr>
          <p:cNvPr id="15" name="Rectangle 1"/>
          <p:cNvSpPr>
            <a:spLocks noChangeArrowheads="1"/>
          </p:cNvSpPr>
          <p:nvPr/>
        </p:nvSpPr>
        <p:spPr bwMode="auto">
          <a:xfrm>
            <a:off x="434824" y="1976795"/>
            <a:ext cx="2583068" cy="2208297"/>
          </a:xfrm>
          <a:prstGeom prst="rect">
            <a:avLst/>
          </a:prstGeom>
          <a:ln>
            <a:noFill/>
          </a:ln>
        </p:spPr>
        <p:txBody>
          <a:bodyPr wrap="square">
            <a:spAutoFit/>
          </a:bodyPr>
          <a:lstStyle/>
          <a:p>
            <a:pPr marL="93663" indent="-93663">
              <a:spcBef>
                <a:spcPts val="300"/>
              </a:spcBef>
            </a:pPr>
            <a:r>
              <a:rPr lang="ja-JP" altLang="en-US" sz="1200" dirty="0">
                <a:solidFill>
                  <a:prstClr val="black"/>
                </a:solidFill>
                <a:latin typeface="Calibri"/>
              </a:rPr>
              <a:t>（単純集計）</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・人口（総人口、年齢（世代）別人口、昼夜間人口　等）</a:t>
            </a:r>
          </a:p>
          <a:p>
            <a:pPr marL="93663" indent="-93663">
              <a:spcBef>
                <a:spcPts val="300"/>
              </a:spcBef>
            </a:pPr>
            <a:r>
              <a:rPr lang="ja-JP" altLang="en-US" sz="1200" dirty="0">
                <a:solidFill>
                  <a:prstClr val="black"/>
                </a:solidFill>
                <a:latin typeface="Calibri"/>
              </a:rPr>
              <a:t>・人口増減（自然動態、社会動態）</a:t>
            </a:r>
          </a:p>
          <a:p>
            <a:pPr marL="93663" indent="-93663">
              <a:spcBef>
                <a:spcPts val="300"/>
              </a:spcBef>
            </a:pPr>
            <a:r>
              <a:rPr lang="ja-JP" altLang="en-US" sz="1200" dirty="0">
                <a:solidFill>
                  <a:prstClr val="black"/>
                </a:solidFill>
                <a:latin typeface="Calibri"/>
              </a:rPr>
              <a:t>・世帯数（世帯人員別、家族類型別、住宅の所有関係別、施設等）</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・人口密度</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・通勤・通学状況</a:t>
            </a:r>
          </a:p>
          <a:p>
            <a:pPr marL="93663" indent="-93663">
              <a:spcBef>
                <a:spcPts val="300"/>
              </a:spcBef>
            </a:pPr>
            <a:r>
              <a:rPr lang="ja-JP" altLang="en-US" sz="1200" dirty="0">
                <a:solidFill>
                  <a:prstClr val="black"/>
                </a:solidFill>
                <a:latin typeface="Calibri"/>
              </a:rPr>
              <a:t>・産業別就業者数</a:t>
            </a:r>
          </a:p>
          <a:p>
            <a:pPr marL="93663" indent="-93663">
              <a:spcBef>
                <a:spcPts val="300"/>
              </a:spcBef>
            </a:pPr>
            <a:r>
              <a:rPr lang="ja-JP" altLang="en-US" sz="1200" dirty="0">
                <a:solidFill>
                  <a:prstClr val="black"/>
                </a:solidFill>
                <a:latin typeface="Calibri"/>
              </a:rPr>
              <a:t>・未婚率</a:t>
            </a:r>
          </a:p>
        </p:txBody>
      </p:sp>
      <p:sp>
        <p:nvSpPr>
          <p:cNvPr id="16" name="テキスト ボックス 15">
            <a:extLst>
              <a:ext uri="{FF2B5EF4-FFF2-40B4-BE49-F238E27FC236}">
                <a16:creationId xmlns:a16="http://schemas.microsoft.com/office/drawing/2014/main" id="{09849B0E-BC24-4AC2-A394-3220B85F53A8}"/>
              </a:ext>
            </a:extLst>
          </p:cNvPr>
          <p:cNvSpPr txBox="1"/>
          <p:nvPr/>
        </p:nvSpPr>
        <p:spPr>
          <a:xfrm>
            <a:off x="3275857" y="5391580"/>
            <a:ext cx="2664296" cy="338554"/>
          </a:xfrm>
          <a:prstGeom prst="rect">
            <a:avLst/>
          </a:prstGeom>
          <a:noFill/>
        </p:spPr>
        <p:txBody>
          <a:bodyPr wrap="square" rtlCol="0">
            <a:spAutoFit/>
          </a:bodyPr>
          <a:lstStyle/>
          <a:p>
            <a:r>
              <a:rPr lang="ja-JP" altLang="en-US" sz="1600" dirty="0">
                <a:latin typeface="+mj-ea"/>
                <a:ea typeface="+mj-ea"/>
              </a:rPr>
              <a:t>⑤住宅着工統計</a:t>
            </a:r>
          </a:p>
        </p:txBody>
      </p:sp>
      <p:sp>
        <p:nvSpPr>
          <p:cNvPr id="17" name="Rectangle 1"/>
          <p:cNvSpPr>
            <a:spLocks noChangeArrowheads="1"/>
          </p:cNvSpPr>
          <p:nvPr/>
        </p:nvSpPr>
        <p:spPr bwMode="auto">
          <a:xfrm>
            <a:off x="3289303" y="5722947"/>
            <a:ext cx="3010889" cy="946413"/>
          </a:xfrm>
          <a:prstGeom prst="rect">
            <a:avLst/>
          </a:prstGeom>
          <a:ln>
            <a:noFill/>
          </a:ln>
        </p:spPr>
        <p:txBody>
          <a:bodyPr wrap="square">
            <a:spAutoFit/>
          </a:bodyPr>
          <a:lstStyle/>
          <a:p>
            <a:pPr marL="93663" indent="-93663">
              <a:spcBef>
                <a:spcPts val="300"/>
              </a:spcBef>
            </a:pPr>
            <a:r>
              <a:rPr lang="ja-JP" altLang="en-US" sz="1200" dirty="0">
                <a:solidFill>
                  <a:prstClr val="black"/>
                </a:solidFill>
                <a:latin typeface="Calibri"/>
              </a:rPr>
              <a:t>・各年の着工住宅数（所有関係、構造別）</a:t>
            </a:r>
          </a:p>
          <a:p>
            <a:pPr marL="93663" indent="-93663">
              <a:spcBef>
                <a:spcPts val="300"/>
              </a:spcBef>
            </a:pPr>
            <a:r>
              <a:rPr lang="ja-JP" altLang="en-US" sz="1200" dirty="0">
                <a:solidFill>
                  <a:prstClr val="black"/>
                </a:solidFill>
                <a:latin typeface="Calibri"/>
              </a:rPr>
              <a:t>・長期優良住宅認定件数</a:t>
            </a:r>
          </a:p>
          <a:p>
            <a:pPr marL="93663" indent="-93663">
              <a:spcBef>
                <a:spcPts val="300"/>
              </a:spcBef>
            </a:pPr>
            <a:r>
              <a:rPr lang="ja-JP" altLang="en-US" sz="1200" dirty="0">
                <a:solidFill>
                  <a:prstClr val="black"/>
                </a:solidFill>
                <a:latin typeface="Calibri"/>
              </a:rPr>
              <a:t>・平均床面積</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・建築単価</a:t>
            </a:r>
          </a:p>
        </p:txBody>
      </p:sp>
      <p:sp>
        <p:nvSpPr>
          <p:cNvPr id="18" name="テキスト ボックス 17">
            <a:extLst>
              <a:ext uri="{FF2B5EF4-FFF2-40B4-BE49-F238E27FC236}">
                <a16:creationId xmlns:a16="http://schemas.microsoft.com/office/drawing/2014/main" id="{09849B0E-BC24-4AC2-A394-3220B85F53A8}"/>
              </a:ext>
            </a:extLst>
          </p:cNvPr>
          <p:cNvSpPr txBox="1"/>
          <p:nvPr/>
        </p:nvSpPr>
        <p:spPr>
          <a:xfrm>
            <a:off x="3275856" y="1618491"/>
            <a:ext cx="2913043" cy="338554"/>
          </a:xfrm>
          <a:prstGeom prst="rect">
            <a:avLst/>
          </a:prstGeom>
          <a:noFill/>
        </p:spPr>
        <p:txBody>
          <a:bodyPr wrap="square" rtlCol="0">
            <a:spAutoFit/>
          </a:bodyPr>
          <a:lstStyle/>
          <a:p>
            <a:r>
              <a:rPr lang="ja-JP" altLang="en-US" sz="1600" dirty="0">
                <a:latin typeface="+mj-ea"/>
                <a:ea typeface="+mj-ea"/>
              </a:rPr>
              <a:t>④住宅・土地統計調査</a:t>
            </a:r>
          </a:p>
        </p:txBody>
      </p:sp>
      <p:sp>
        <p:nvSpPr>
          <p:cNvPr id="19" name="Rectangle 1"/>
          <p:cNvSpPr>
            <a:spLocks noChangeArrowheads="1"/>
          </p:cNvSpPr>
          <p:nvPr/>
        </p:nvSpPr>
        <p:spPr bwMode="auto">
          <a:xfrm>
            <a:off x="3347865" y="1976795"/>
            <a:ext cx="2583069" cy="3177793"/>
          </a:xfrm>
          <a:prstGeom prst="rect">
            <a:avLst/>
          </a:prstGeom>
          <a:ln>
            <a:noFill/>
          </a:ln>
        </p:spPr>
        <p:txBody>
          <a:bodyPr wrap="square">
            <a:spAutoFit/>
          </a:bodyPr>
          <a:lstStyle/>
          <a:p>
            <a:pPr marL="93663" indent="-93663">
              <a:spcBef>
                <a:spcPts val="300"/>
              </a:spcBef>
            </a:pPr>
            <a:r>
              <a:rPr lang="ja-JP" altLang="en-US" sz="1200" dirty="0">
                <a:solidFill>
                  <a:prstClr val="black"/>
                </a:solidFill>
                <a:latin typeface="Calibri"/>
              </a:rPr>
              <a:t>（単純集計）</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・総住宅数</a:t>
            </a:r>
          </a:p>
          <a:p>
            <a:pPr marL="93663" indent="-93663">
              <a:spcBef>
                <a:spcPts val="300"/>
              </a:spcBef>
            </a:pPr>
            <a:r>
              <a:rPr lang="ja-JP" altLang="en-US" sz="1200" dirty="0">
                <a:solidFill>
                  <a:prstClr val="black"/>
                </a:solidFill>
                <a:latin typeface="Calibri"/>
              </a:rPr>
              <a:t>・建て方別住宅数</a:t>
            </a:r>
          </a:p>
          <a:p>
            <a:pPr marL="93663" indent="-93663">
              <a:spcBef>
                <a:spcPts val="300"/>
              </a:spcBef>
            </a:pPr>
            <a:r>
              <a:rPr lang="ja-JP" altLang="en-US" sz="1200" dirty="0">
                <a:solidFill>
                  <a:prstClr val="black"/>
                </a:solidFill>
                <a:latin typeface="Calibri"/>
              </a:rPr>
              <a:t>・空き家数</a:t>
            </a:r>
          </a:p>
          <a:p>
            <a:pPr marL="93663" indent="-93663">
              <a:spcBef>
                <a:spcPts val="300"/>
              </a:spcBef>
            </a:pPr>
            <a:r>
              <a:rPr lang="ja-JP" altLang="en-US" sz="1200" dirty="0">
                <a:solidFill>
                  <a:prstClr val="black"/>
                </a:solidFill>
                <a:latin typeface="Calibri"/>
              </a:rPr>
              <a:t>・建築時期別住宅数</a:t>
            </a:r>
          </a:p>
          <a:p>
            <a:pPr marL="93663" indent="-93663">
              <a:spcBef>
                <a:spcPts val="300"/>
              </a:spcBef>
            </a:pPr>
            <a:r>
              <a:rPr lang="ja-JP" altLang="en-US" sz="1200" dirty="0">
                <a:solidFill>
                  <a:prstClr val="black"/>
                </a:solidFill>
                <a:latin typeface="Calibri"/>
              </a:rPr>
              <a:t>・所有関係別</a:t>
            </a:r>
          </a:p>
          <a:p>
            <a:pPr marL="93663" indent="-93663">
              <a:spcBef>
                <a:spcPts val="300"/>
              </a:spcBef>
            </a:pPr>
            <a:r>
              <a:rPr lang="ja-JP" altLang="en-US" sz="1200" dirty="0">
                <a:solidFill>
                  <a:prstClr val="black"/>
                </a:solidFill>
                <a:latin typeface="Calibri"/>
              </a:rPr>
              <a:t>・構造</a:t>
            </a:r>
          </a:p>
          <a:p>
            <a:pPr marL="93663" indent="-93663">
              <a:spcBef>
                <a:spcPts val="300"/>
              </a:spcBef>
            </a:pPr>
            <a:r>
              <a:rPr lang="ja-JP" altLang="en-US" sz="1200" dirty="0">
                <a:solidFill>
                  <a:prstClr val="black"/>
                </a:solidFill>
                <a:latin typeface="Calibri"/>
              </a:rPr>
              <a:t>・耐震化の状況</a:t>
            </a:r>
          </a:p>
          <a:p>
            <a:pPr marL="93663" indent="-93663">
              <a:spcBef>
                <a:spcPts val="300"/>
              </a:spcBef>
            </a:pPr>
            <a:r>
              <a:rPr lang="ja-JP" altLang="en-US" sz="1200" dirty="0">
                <a:solidFill>
                  <a:prstClr val="black"/>
                </a:solidFill>
                <a:latin typeface="Calibri"/>
              </a:rPr>
              <a:t>・面積水準</a:t>
            </a:r>
          </a:p>
          <a:p>
            <a:pPr marL="93663" indent="-93663">
              <a:spcBef>
                <a:spcPts val="300"/>
              </a:spcBef>
            </a:pPr>
            <a:r>
              <a:rPr lang="ja-JP" altLang="en-US" sz="1200" dirty="0">
                <a:solidFill>
                  <a:prstClr val="black"/>
                </a:solidFill>
                <a:latin typeface="Calibri"/>
              </a:rPr>
              <a:t>・世帯の収入</a:t>
            </a:r>
          </a:p>
          <a:p>
            <a:pPr marL="93663" indent="-93663">
              <a:spcBef>
                <a:spcPts val="300"/>
              </a:spcBef>
            </a:pPr>
            <a:r>
              <a:rPr lang="ja-JP" altLang="en-US" sz="1200" dirty="0">
                <a:solidFill>
                  <a:prstClr val="black"/>
                </a:solidFill>
                <a:latin typeface="Calibri"/>
              </a:rPr>
              <a:t>・改修工事の状況</a:t>
            </a:r>
          </a:p>
          <a:p>
            <a:pPr marL="93663" indent="-93663">
              <a:spcBef>
                <a:spcPts val="300"/>
              </a:spcBef>
            </a:pPr>
            <a:r>
              <a:rPr lang="ja-JP" altLang="en-US" sz="1200" dirty="0">
                <a:solidFill>
                  <a:prstClr val="black"/>
                </a:solidFill>
                <a:latin typeface="Calibri"/>
              </a:rPr>
              <a:t>・高齢者向け設備</a:t>
            </a:r>
          </a:p>
          <a:p>
            <a:pPr marL="93663" indent="-93663">
              <a:spcBef>
                <a:spcPts val="300"/>
              </a:spcBef>
            </a:pPr>
            <a:r>
              <a:rPr lang="ja-JP" altLang="en-US" sz="1200" dirty="0">
                <a:solidFill>
                  <a:prstClr val="black"/>
                </a:solidFill>
                <a:latin typeface="Calibri"/>
              </a:rPr>
              <a:t>・住宅のバリアフリー化の状況</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・省エネルギー設備の状況</a:t>
            </a:r>
          </a:p>
        </p:txBody>
      </p:sp>
      <p:sp>
        <p:nvSpPr>
          <p:cNvPr id="20" name="Rectangle 1"/>
          <p:cNvSpPr>
            <a:spLocks noChangeArrowheads="1"/>
          </p:cNvSpPr>
          <p:nvPr/>
        </p:nvSpPr>
        <p:spPr bwMode="auto">
          <a:xfrm>
            <a:off x="6093387" y="1976795"/>
            <a:ext cx="2583069" cy="2877711"/>
          </a:xfrm>
          <a:prstGeom prst="rect">
            <a:avLst/>
          </a:prstGeom>
          <a:ln>
            <a:noFill/>
          </a:ln>
        </p:spPr>
        <p:txBody>
          <a:bodyPr wrap="square">
            <a:spAutoFit/>
          </a:bodyPr>
          <a:lstStyle/>
          <a:p>
            <a:pPr marL="93663" indent="-93663">
              <a:spcBef>
                <a:spcPts val="300"/>
              </a:spcBef>
            </a:pPr>
            <a:r>
              <a:rPr lang="ja-JP" altLang="en-US" sz="1200" dirty="0">
                <a:solidFill>
                  <a:prstClr val="black"/>
                </a:solidFill>
                <a:latin typeface="Calibri"/>
              </a:rPr>
              <a:t>・家賃</a:t>
            </a:r>
          </a:p>
          <a:p>
            <a:pPr marL="93663" indent="-93663">
              <a:spcBef>
                <a:spcPts val="300"/>
              </a:spcBef>
            </a:pPr>
            <a:r>
              <a:rPr lang="ja-JP" altLang="en-US" sz="1200" dirty="0">
                <a:solidFill>
                  <a:prstClr val="black"/>
                </a:solidFill>
                <a:latin typeface="Calibri"/>
              </a:rPr>
              <a:t>・同居・近居の状況</a:t>
            </a:r>
          </a:p>
          <a:p>
            <a:pPr marL="93663" indent="-93663">
              <a:spcBef>
                <a:spcPts val="300"/>
              </a:spcBef>
            </a:pPr>
            <a:r>
              <a:rPr lang="ja-JP" altLang="en-US" sz="1200" dirty="0">
                <a:solidFill>
                  <a:prstClr val="black"/>
                </a:solidFill>
                <a:latin typeface="Calibri"/>
              </a:rPr>
              <a:t>・敷地の所有</a:t>
            </a:r>
          </a:p>
          <a:p>
            <a:pPr marL="93663" indent="-93663">
              <a:spcBef>
                <a:spcPts val="300"/>
              </a:spcBef>
            </a:pPr>
            <a:r>
              <a:rPr lang="ja-JP" altLang="en-US" sz="1200" dirty="0">
                <a:solidFill>
                  <a:prstClr val="black"/>
                </a:solidFill>
                <a:latin typeface="Calibri"/>
              </a:rPr>
              <a:t>・接道状況</a:t>
            </a:r>
          </a:p>
          <a:p>
            <a:pPr marL="93663" indent="-93663">
              <a:spcBef>
                <a:spcPts val="300"/>
              </a:spcBef>
            </a:pPr>
            <a:r>
              <a:rPr lang="ja-JP" altLang="en-US" sz="1200" dirty="0">
                <a:solidFill>
                  <a:prstClr val="black"/>
                </a:solidFill>
                <a:latin typeface="Calibri"/>
              </a:rPr>
              <a:t>（クロス集計）</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・建て方別住宅の構造</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・建て方別平均家賃</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・世帯の型別面積水準・世帯の型別延床面積</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・所有関係別面積水準</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・所有関係別高齢者等のための設備がある住宅</a:t>
            </a:r>
            <a:endParaRPr lang="en-US" altLang="ja-JP" sz="1200" dirty="0">
              <a:solidFill>
                <a:prstClr val="black"/>
              </a:solidFill>
              <a:latin typeface="Calibri"/>
            </a:endParaRPr>
          </a:p>
          <a:p>
            <a:pPr marL="93663" indent="-93663">
              <a:spcBef>
                <a:spcPts val="300"/>
              </a:spcBef>
            </a:pPr>
            <a:r>
              <a:rPr lang="ja-JP" altLang="en-US" sz="1200" dirty="0">
                <a:solidFill>
                  <a:prstClr val="black"/>
                </a:solidFill>
                <a:latin typeface="Calibri"/>
              </a:rPr>
              <a:t>・空き家の種類、腐朽・破損の有無</a:t>
            </a:r>
            <a:endParaRPr lang="en-US" altLang="ja-JP" sz="1200" dirty="0">
              <a:solidFill>
                <a:prstClr val="black"/>
              </a:solidFill>
              <a:latin typeface="Calibri"/>
            </a:endParaRPr>
          </a:p>
        </p:txBody>
      </p:sp>
      <p:sp>
        <p:nvSpPr>
          <p:cNvPr id="21" name="テキスト ボックス 20">
            <a:extLst>
              <a:ext uri="{FF2B5EF4-FFF2-40B4-BE49-F238E27FC236}">
                <a16:creationId xmlns:a16="http://schemas.microsoft.com/office/drawing/2014/main" id="{09849B0E-BC24-4AC2-A394-3220B85F53A8}"/>
              </a:ext>
            </a:extLst>
          </p:cNvPr>
          <p:cNvSpPr txBox="1"/>
          <p:nvPr/>
        </p:nvSpPr>
        <p:spPr>
          <a:xfrm>
            <a:off x="395537" y="4342802"/>
            <a:ext cx="2448271" cy="338554"/>
          </a:xfrm>
          <a:prstGeom prst="rect">
            <a:avLst/>
          </a:prstGeom>
          <a:noFill/>
        </p:spPr>
        <p:txBody>
          <a:bodyPr wrap="square" rtlCol="0">
            <a:spAutoFit/>
          </a:bodyPr>
          <a:lstStyle/>
          <a:p>
            <a:r>
              <a:rPr lang="ja-JP" altLang="en-US" sz="1600" dirty="0">
                <a:latin typeface="+mj-ea"/>
                <a:ea typeface="+mj-ea"/>
              </a:rPr>
              <a:t>②住民基本台帳</a:t>
            </a:r>
          </a:p>
        </p:txBody>
      </p:sp>
      <p:sp>
        <p:nvSpPr>
          <p:cNvPr id="22" name="Rectangle 1"/>
          <p:cNvSpPr>
            <a:spLocks noChangeArrowheads="1"/>
          </p:cNvSpPr>
          <p:nvPr/>
        </p:nvSpPr>
        <p:spPr bwMode="auto">
          <a:xfrm>
            <a:off x="434823" y="4695527"/>
            <a:ext cx="2583068" cy="461665"/>
          </a:xfrm>
          <a:prstGeom prst="rect">
            <a:avLst/>
          </a:prstGeom>
          <a:ln>
            <a:noFill/>
          </a:ln>
        </p:spPr>
        <p:txBody>
          <a:bodyPr wrap="square">
            <a:spAutoFit/>
          </a:bodyPr>
          <a:lstStyle/>
          <a:p>
            <a:pPr marL="93663" indent="-93663">
              <a:spcBef>
                <a:spcPts val="300"/>
              </a:spcBef>
            </a:pPr>
            <a:r>
              <a:rPr lang="ja-JP" altLang="en-US" sz="1200" dirty="0">
                <a:solidFill>
                  <a:prstClr val="black"/>
                </a:solidFill>
                <a:latin typeface="Calibri"/>
              </a:rPr>
              <a:t>・各年人口（総人口、年齢（世代）別人口　等）</a:t>
            </a:r>
            <a:endParaRPr lang="en-US" altLang="ja-JP" sz="1200" dirty="0">
              <a:solidFill>
                <a:prstClr val="black"/>
              </a:solidFill>
              <a:latin typeface="Calibri"/>
            </a:endParaRPr>
          </a:p>
        </p:txBody>
      </p:sp>
      <p:sp>
        <p:nvSpPr>
          <p:cNvPr id="23" name="テキスト ボックス 22">
            <a:extLst>
              <a:ext uri="{FF2B5EF4-FFF2-40B4-BE49-F238E27FC236}">
                <a16:creationId xmlns:a16="http://schemas.microsoft.com/office/drawing/2014/main" id="{09849B0E-BC24-4AC2-A394-3220B85F53A8}"/>
              </a:ext>
            </a:extLst>
          </p:cNvPr>
          <p:cNvSpPr txBox="1"/>
          <p:nvPr/>
        </p:nvSpPr>
        <p:spPr>
          <a:xfrm>
            <a:off x="395537" y="5391580"/>
            <a:ext cx="2448271" cy="338554"/>
          </a:xfrm>
          <a:prstGeom prst="rect">
            <a:avLst/>
          </a:prstGeom>
          <a:noFill/>
        </p:spPr>
        <p:txBody>
          <a:bodyPr wrap="square" rtlCol="0">
            <a:spAutoFit/>
          </a:bodyPr>
          <a:lstStyle/>
          <a:p>
            <a:r>
              <a:rPr lang="ja-JP" altLang="en-US" sz="1600" dirty="0">
                <a:latin typeface="+mj-ea"/>
                <a:ea typeface="+mj-ea"/>
              </a:rPr>
              <a:t>③社人研による人口推計</a:t>
            </a:r>
          </a:p>
        </p:txBody>
      </p:sp>
      <p:sp>
        <p:nvSpPr>
          <p:cNvPr id="24" name="Rectangle 1"/>
          <p:cNvSpPr>
            <a:spLocks noChangeArrowheads="1"/>
          </p:cNvSpPr>
          <p:nvPr/>
        </p:nvSpPr>
        <p:spPr bwMode="auto">
          <a:xfrm>
            <a:off x="434823" y="5722947"/>
            <a:ext cx="2583068" cy="461665"/>
          </a:xfrm>
          <a:prstGeom prst="rect">
            <a:avLst/>
          </a:prstGeom>
          <a:ln>
            <a:noFill/>
          </a:ln>
        </p:spPr>
        <p:txBody>
          <a:bodyPr wrap="square">
            <a:spAutoFit/>
          </a:bodyPr>
          <a:lstStyle/>
          <a:p>
            <a:pPr marL="93663" indent="-93663">
              <a:spcBef>
                <a:spcPts val="300"/>
              </a:spcBef>
            </a:pPr>
            <a:r>
              <a:rPr lang="ja-JP" altLang="en-US" sz="1200" dirty="0">
                <a:solidFill>
                  <a:prstClr val="black"/>
                </a:solidFill>
                <a:latin typeface="Calibri"/>
              </a:rPr>
              <a:t>・人口の将来推計　（総人口、年齢区分別人口　等）</a:t>
            </a:r>
          </a:p>
        </p:txBody>
      </p:sp>
      <p:sp>
        <p:nvSpPr>
          <p:cNvPr id="25" name="テキスト ボックス 24">
            <a:extLst>
              <a:ext uri="{FF2B5EF4-FFF2-40B4-BE49-F238E27FC236}">
                <a16:creationId xmlns:a16="http://schemas.microsoft.com/office/drawing/2014/main" id="{09849B0E-BC24-4AC2-A394-3220B85F53A8}"/>
              </a:ext>
            </a:extLst>
          </p:cNvPr>
          <p:cNvSpPr txBox="1"/>
          <p:nvPr/>
        </p:nvSpPr>
        <p:spPr>
          <a:xfrm>
            <a:off x="6156176" y="5391580"/>
            <a:ext cx="2520280" cy="584775"/>
          </a:xfrm>
          <a:prstGeom prst="rect">
            <a:avLst/>
          </a:prstGeom>
          <a:noFill/>
        </p:spPr>
        <p:txBody>
          <a:bodyPr wrap="square" rtlCol="0">
            <a:spAutoFit/>
          </a:bodyPr>
          <a:lstStyle/>
          <a:p>
            <a:r>
              <a:rPr lang="ja-JP" altLang="en-US" sz="1600" dirty="0">
                <a:latin typeface="+mj-ea"/>
                <a:ea typeface="+mj-ea"/>
              </a:rPr>
              <a:t>⑥都道府県地価調査</a:t>
            </a:r>
            <a:endParaRPr lang="en-US" altLang="ja-JP" sz="1600" dirty="0">
              <a:latin typeface="+mj-ea"/>
              <a:ea typeface="+mj-ea"/>
            </a:endParaRPr>
          </a:p>
          <a:p>
            <a:r>
              <a:rPr lang="ja-JP" altLang="en-US" sz="1600" dirty="0">
                <a:latin typeface="+mj-ea"/>
                <a:ea typeface="+mj-ea"/>
              </a:rPr>
              <a:t>　・地価公示</a:t>
            </a:r>
          </a:p>
        </p:txBody>
      </p:sp>
      <p:sp>
        <p:nvSpPr>
          <p:cNvPr id="26" name="Rectangle 1"/>
          <p:cNvSpPr>
            <a:spLocks noChangeArrowheads="1"/>
          </p:cNvSpPr>
          <p:nvPr/>
        </p:nvSpPr>
        <p:spPr bwMode="auto">
          <a:xfrm>
            <a:off x="6169622" y="5979312"/>
            <a:ext cx="2794865" cy="276999"/>
          </a:xfrm>
          <a:prstGeom prst="rect">
            <a:avLst/>
          </a:prstGeom>
          <a:ln>
            <a:noFill/>
          </a:ln>
        </p:spPr>
        <p:txBody>
          <a:bodyPr wrap="square">
            <a:spAutoFit/>
          </a:bodyPr>
          <a:lstStyle/>
          <a:p>
            <a:pPr marL="93663" indent="-93663">
              <a:spcBef>
                <a:spcPts val="300"/>
              </a:spcBef>
            </a:pPr>
            <a:r>
              <a:rPr lang="ja-JP" altLang="en-US" sz="1200" dirty="0">
                <a:solidFill>
                  <a:prstClr val="black"/>
                </a:solidFill>
                <a:latin typeface="Calibri"/>
              </a:rPr>
              <a:t>・地域の地価及びその変動</a:t>
            </a:r>
          </a:p>
        </p:txBody>
      </p:sp>
    </p:spTree>
    <p:extLst>
      <p:ext uri="{BB962C8B-B14F-4D97-AF65-F5344CB8AC3E}">
        <p14:creationId xmlns:p14="http://schemas.microsoft.com/office/powerpoint/2010/main" val="420523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 y="0"/>
            <a:ext cx="7884343" cy="476250"/>
          </a:xfrm>
        </p:spPr>
        <p:txBody>
          <a:bodyPr/>
          <a:lstStyle/>
          <a:p>
            <a:pPr eaLnBrk="1" hangingPunct="1"/>
            <a:r>
              <a:rPr lang="ja-JP" altLang="en-US" sz="2400" dirty="0"/>
              <a:t>２．市町村住生活基本計画に使用されている統計データ</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5</a:t>
            </a:fld>
            <a:endParaRPr lang="en-US" altLang="ja-JP" dirty="0">
              <a:solidFill>
                <a:prstClr val="black"/>
              </a:solidFill>
            </a:endParaRPr>
          </a:p>
        </p:txBody>
      </p:sp>
      <p:sp>
        <p:nvSpPr>
          <p:cNvPr id="10" name="Rectangle 1"/>
          <p:cNvSpPr>
            <a:spLocks noChangeArrowheads="1"/>
          </p:cNvSpPr>
          <p:nvPr/>
        </p:nvSpPr>
        <p:spPr bwMode="auto">
          <a:xfrm>
            <a:off x="179512" y="1074222"/>
            <a:ext cx="8784976" cy="338554"/>
          </a:xfrm>
          <a:prstGeom prst="rect">
            <a:avLst/>
          </a:prstGeom>
          <a:noFill/>
          <a:ln w="19050">
            <a:solidFill>
              <a:srgbClr val="4A7EBB"/>
            </a:solidFill>
            <a:miter lim="800000"/>
            <a:headEnd/>
            <a:tailEnd/>
          </a:ln>
          <a:effectLst/>
        </p:spPr>
        <p:txBody>
          <a:bodyPr vert="horz" wrap="square" lIns="91440" tIns="45720" rIns="91440" bIns="45720" numCol="1" anchor="t" anchorCtr="0" compatLnSpc="1">
            <a:prstTxWarp prst="textNoShape">
              <a:avLst/>
            </a:prstTxWarp>
            <a:spAutoFit/>
          </a:bodyPr>
          <a:lstStyle/>
          <a:p>
            <a:pPr marL="144000" indent="-144000">
              <a:spcBef>
                <a:spcPts val="600"/>
              </a:spcBef>
            </a:pPr>
            <a:r>
              <a:rPr lang="ja-JP" altLang="en-US" sz="1600" dirty="0">
                <a:latin typeface="+mn-ea"/>
                <a:cs typeface="Times New Roman" pitchFamily="18" charset="0"/>
              </a:rPr>
              <a:t>○　市町村住生活基本計画に使用された住宅分野以外の統計データとして、以下の例があります。</a:t>
            </a:r>
          </a:p>
        </p:txBody>
      </p:sp>
      <p:sp>
        <p:nvSpPr>
          <p:cNvPr id="11" name="テキスト ボックス 10"/>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（２）市町村住生活基本計画に使用された住宅分野以外の統計データの例</a:t>
            </a:r>
          </a:p>
        </p:txBody>
      </p:sp>
      <p:sp>
        <p:nvSpPr>
          <p:cNvPr id="27" name="テキスト ボックス 26">
            <a:extLst>
              <a:ext uri="{FF2B5EF4-FFF2-40B4-BE49-F238E27FC236}">
                <a16:creationId xmlns:a16="http://schemas.microsoft.com/office/drawing/2014/main" id="{09849B0E-BC24-4AC2-A394-3220B85F53A8}"/>
              </a:ext>
            </a:extLst>
          </p:cNvPr>
          <p:cNvSpPr txBox="1"/>
          <p:nvPr/>
        </p:nvSpPr>
        <p:spPr>
          <a:xfrm>
            <a:off x="251520" y="1507075"/>
            <a:ext cx="6258131" cy="338554"/>
          </a:xfrm>
          <a:prstGeom prst="rect">
            <a:avLst/>
          </a:prstGeom>
          <a:noFill/>
        </p:spPr>
        <p:txBody>
          <a:bodyPr wrap="square" rtlCol="0">
            <a:spAutoFit/>
          </a:bodyPr>
          <a:lstStyle/>
          <a:p>
            <a:r>
              <a:rPr lang="ja-JP" altLang="en-US" sz="1600" dirty="0">
                <a:latin typeface="+mj-ea"/>
                <a:ea typeface="+mj-ea"/>
              </a:rPr>
              <a:t>①商業・経済に関する調査</a:t>
            </a:r>
            <a:endParaRPr lang="en-US" altLang="ja-JP" sz="1600" dirty="0">
              <a:latin typeface="+mj-ea"/>
              <a:ea typeface="+mj-ea"/>
            </a:endParaRPr>
          </a:p>
        </p:txBody>
      </p:sp>
      <p:sp>
        <p:nvSpPr>
          <p:cNvPr id="28" name="Rectangle 1"/>
          <p:cNvSpPr>
            <a:spLocks noChangeArrowheads="1"/>
          </p:cNvSpPr>
          <p:nvPr/>
        </p:nvSpPr>
        <p:spPr bwMode="auto">
          <a:xfrm>
            <a:off x="546116" y="1888376"/>
            <a:ext cx="7914316" cy="892552"/>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商業統計調査：商店数、従業員数、年間販売額</a:t>
            </a:r>
          </a:p>
          <a:p>
            <a:pPr marL="182563" indent="-182563">
              <a:spcBef>
                <a:spcPts val="600"/>
              </a:spcBef>
              <a:buFont typeface="Arial" panose="020B0604020202020204" pitchFamily="34" charset="0"/>
              <a:buChar char="•"/>
            </a:pPr>
            <a:r>
              <a:rPr lang="ja-JP" altLang="en-US" sz="1400" dirty="0">
                <a:solidFill>
                  <a:prstClr val="black"/>
                </a:solidFill>
                <a:latin typeface="Calibri"/>
              </a:rPr>
              <a:t>大型小売店舗総覧：商業施設立地</a:t>
            </a:r>
          </a:p>
          <a:p>
            <a:pPr marL="182563" indent="-182563">
              <a:spcBef>
                <a:spcPts val="600"/>
              </a:spcBef>
              <a:buFont typeface="Arial" panose="020B0604020202020204" pitchFamily="34" charset="0"/>
              <a:buChar char="•"/>
            </a:pPr>
            <a:r>
              <a:rPr lang="ja-JP" altLang="en-US" sz="1400" dirty="0">
                <a:solidFill>
                  <a:prstClr val="black"/>
                </a:solidFill>
                <a:latin typeface="Calibri"/>
              </a:rPr>
              <a:t>経済センサス・基礎調査：産業別従業者数</a:t>
            </a:r>
          </a:p>
        </p:txBody>
      </p:sp>
      <p:sp>
        <p:nvSpPr>
          <p:cNvPr id="29" name="テキスト ボックス 28">
            <a:extLst>
              <a:ext uri="{FF2B5EF4-FFF2-40B4-BE49-F238E27FC236}">
                <a16:creationId xmlns:a16="http://schemas.microsoft.com/office/drawing/2014/main" id="{09849B0E-BC24-4AC2-A394-3220B85F53A8}"/>
              </a:ext>
            </a:extLst>
          </p:cNvPr>
          <p:cNvSpPr txBox="1"/>
          <p:nvPr/>
        </p:nvSpPr>
        <p:spPr>
          <a:xfrm>
            <a:off x="251520" y="2803219"/>
            <a:ext cx="6258131" cy="338554"/>
          </a:xfrm>
          <a:prstGeom prst="rect">
            <a:avLst/>
          </a:prstGeom>
          <a:noFill/>
        </p:spPr>
        <p:txBody>
          <a:bodyPr wrap="square" rtlCol="0">
            <a:spAutoFit/>
          </a:bodyPr>
          <a:lstStyle/>
          <a:p>
            <a:r>
              <a:rPr lang="ja-JP" altLang="en-US" sz="1600" dirty="0">
                <a:latin typeface="+mj-ea"/>
                <a:ea typeface="+mj-ea"/>
              </a:rPr>
              <a:t>②工業に関する調査</a:t>
            </a:r>
            <a:endParaRPr lang="en-US" altLang="ja-JP" sz="1600" dirty="0">
              <a:latin typeface="+mj-ea"/>
              <a:ea typeface="+mj-ea"/>
            </a:endParaRPr>
          </a:p>
        </p:txBody>
      </p:sp>
      <p:sp>
        <p:nvSpPr>
          <p:cNvPr id="30" name="Rectangle 1"/>
          <p:cNvSpPr>
            <a:spLocks noChangeArrowheads="1"/>
          </p:cNvSpPr>
          <p:nvPr/>
        </p:nvSpPr>
        <p:spPr bwMode="auto">
          <a:xfrm>
            <a:off x="546116" y="3184520"/>
            <a:ext cx="7914316" cy="307777"/>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zh-TW" altLang="en-US" sz="1400" dirty="0">
                <a:solidFill>
                  <a:prstClr val="black"/>
                </a:solidFill>
                <a:latin typeface="Calibri"/>
              </a:rPr>
              <a:t>工業統計調査：事業所数、常用従業員数、年間出荷額</a:t>
            </a:r>
            <a:endParaRPr lang="ja-JP" altLang="en-US" sz="1400" dirty="0">
              <a:solidFill>
                <a:prstClr val="black"/>
              </a:solidFill>
              <a:latin typeface="Calibri"/>
            </a:endParaRPr>
          </a:p>
        </p:txBody>
      </p:sp>
      <p:sp>
        <p:nvSpPr>
          <p:cNvPr id="31" name="テキスト ボックス 30">
            <a:extLst>
              <a:ext uri="{FF2B5EF4-FFF2-40B4-BE49-F238E27FC236}">
                <a16:creationId xmlns:a16="http://schemas.microsoft.com/office/drawing/2014/main" id="{09849B0E-BC24-4AC2-A394-3220B85F53A8}"/>
              </a:ext>
            </a:extLst>
          </p:cNvPr>
          <p:cNvSpPr txBox="1"/>
          <p:nvPr/>
        </p:nvSpPr>
        <p:spPr>
          <a:xfrm>
            <a:off x="251520" y="3573016"/>
            <a:ext cx="6258131" cy="338554"/>
          </a:xfrm>
          <a:prstGeom prst="rect">
            <a:avLst/>
          </a:prstGeom>
          <a:noFill/>
        </p:spPr>
        <p:txBody>
          <a:bodyPr wrap="square" rtlCol="0">
            <a:spAutoFit/>
          </a:bodyPr>
          <a:lstStyle/>
          <a:p>
            <a:r>
              <a:rPr lang="ja-JP" altLang="en-US" sz="1600" dirty="0">
                <a:latin typeface="+mj-ea"/>
                <a:ea typeface="+mj-ea"/>
              </a:rPr>
              <a:t>③就労に関する調査</a:t>
            </a:r>
            <a:endParaRPr lang="en-US" altLang="ja-JP" sz="1600" dirty="0">
              <a:latin typeface="+mj-ea"/>
              <a:ea typeface="+mj-ea"/>
            </a:endParaRPr>
          </a:p>
        </p:txBody>
      </p:sp>
      <p:sp>
        <p:nvSpPr>
          <p:cNvPr id="32" name="Rectangle 1"/>
          <p:cNvSpPr>
            <a:spLocks noChangeArrowheads="1"/>
          </p:cNvSpPr>
          <p:nvPr/>
        </p:nvSpPr>
        <p:spPr bwMode="auto">
          <a:xfrm>
            <a:off x="546116" y="3954317"/>
            <a:ext cx="7914316" cy="600164"/>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就業構造基本調査：世帯所得別世帯数、世帯主の年代別世帯所得</a:t>
            </a:r>
          </a:p>
          <a:p>
            <a:pPr marL="182563" indent="-182563">
              <a:spcBef>
                <a:spcPts val="600"/>
              </a:spcBef>
              <a:buFont typeface="Arial" panose="020B0604020202020204" pitchFamily="34" charset="0"/>
              <a:buChar char="•"/>
            </a:pPr>
            <a:r>
              <a:rPr lang="ja-JP" altLang="en-US" sz="1400" dirty="0">
                <a:solidFill>
                  <a:prstClr val="black"/>
                </a:solidFill>
                <a:latin typeface="Calibri"/>
              </a:rPr>
              <a:t>産業構造基本調査、就労構造基本調査：若年（</a:t>
            </a:r>
            <a:r>
              <a:rPr lang="en-US" altLang="ja-JP" sz="1400" dirty="0">
                <a:solidFill>
                  <a:prstClr val="black"/>
                </a:solidFill>
                <a:latin typeface="Calibri"/>
              </a:rPr>
              <a:t>10</a:t>
            </a:r>
            <a:r>
              <a:rPr lang="ja-JP" altLang="en-US" sz="1400" dirty="0">
                <a:solidFill>
                  <a:prstClr val="black"/>
                </a:solidFill>
                <a:latin typeface="Calibri"/>
              </a:rPr>
              <a:t>代・</a:t>
            </a:r>
            <a:r>
              <a:rPr lang="en-US" altLang="ja-JP" sz="1400" dirty="0">
                <a:solidFill>
                  <a:prstClr val="black"/>
                </a:solidFill>
                <a:latin typeface="Calibri"/>
              </a:rPr>
              <a:t>20</a:t>
            </a:r>
            <a:r>
              <a:rPr lang="ja-JP" altLang="en-US" sz="1400" dirty="0">
                <a:solidFill>
                  <a:prstClr val="black"/>
                </a:solidFill>
                <a:latin typeface="Calibri"/>
              </a:rPr>
              <a:t>代）の雇用形態別有業者数</a:t>
            </a:r>
          </a:p>
        </p:txBody>
      </p:sp>
      <p:sp>
        <p:nvSpPr>
          <p:cNvPr id="33" name="テキスト ボックス 32">
            <a:extLst>
              <a:ext uri="{FF2B5EF4-FFF2-40B4-BE49-F238E27FC236}">
                <a16:creationId xmlns:a16="http://schemas.microsoft.com/office/drawing/2014/main" id="{09849B0E-BC24-4AC2-A394-3220B85F53A8}"/>
              </a:ext>
            </a:extLst>
          </p:cNvPr>
          <p:cNvSpPr txBox="1"/>
          <p:nvPr/>
        </p:nvSpPr>
        <p:spPr>
          <a:xfrm>
            <a:off x="251520" y="4535767"/>
            <a:ext cx="6258131" cy="338554"/>
          </a:xfrm>
          <a:prstGeom prst="rect">
            <a:avLst/>
          </a:prstGeom>
          <a:noFill/>
        </p:spPr>
        <p:txBody>
          <a:bodyPr wrap="square" rtlCol="0">
            <a:spAutoFit/>
          </a:bodyPr>
          <a:lstStyle/>
          <a:p>
            <a:r>
              <a:rPr lang="ja-JP" altLang="en-US" sz="1600" dirty="0">
                <a:latin typeface="+mj-ea"/>
                <a:ea typeface="+mj-ea"/>
              </a:rPr>
              <a:t>④福祉・医療に関する調査・計画</a:t>
            </a:r>
            <a:endParaRPr lang="en-US" altLang="ja-JP" sz="1600" dirty="0">
              <a:latin typeface="+mj-ea"/>
              <a:ea typeface="+mj-ea"/>
            </a:endParaRPr>
          </a:p>
        </p:txBody>
      </p:sp>
      <p:sp>
        <p:nvSpPr>
          <p:cNvPr id="34" name="Rectangle 1"/>
          <p:cNvSpPr>
            <a:spLocks noChangeArrowheads="1"/>
          </p:cNvSpPr>
          <p:nvPr/>
        </p:nvSpPr>
        <p:spPr bwMode="auto">
          <a:xfrm>
            <a:off x="546116" y="4917068"/>
            <a:ext cx="7914316" cy="1184940"/>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介護保険事業状況報告：要介護</a:t>
            </a:r>
            <a:r>
              <a:rPr lang="en-US" altLang="ja-JP" sz="1400" dirty="0">
                <a:solidFill>
                  <a:prstClr val="black"/>
                </a:solidFill>
                <a:latin typeface="Calibri"/>
              </a:rPr>
              <a:t>【</a:t>
            </a:r>
            <a:r>
              <a:rPr lang="ja-JP" altLang="en-US" sz="1400" dirty="0">
                <a:solidFill>
                  <a:prstClr val="black"/>
                </a:solidFill>
                <a:latin typeface="Calibri"/>
              </a:rPr>
              <a:t>要支援</a:t>
            </a:r>
            <a:r>
              <a:rPr lang="en-US" altLang="ja-JP" sz="1400" dirty="0">
                <a:solidFill>
                  <a:prstClr val="black"/>
                </a:solidFill>
                <a:latin typeface="Calibri"/>
              </a:rPr>
              <a:t>】</a:t>
            </a:r>
            <a:r>
              <a:rPr lang="ja-JP" altLang="en-US" sz="1400" dirty="0">
                <a:solidFill>
                  <a:prstClr val="black"/>
                </a:solidFill>
                <a:latin typeface="Calibri"/>
              </a:rPr>
              <a:t>認定者</a:t>
            </a:r>
          </a:p>
          <a:p>
            <a:pPr marL="182563" indent="-182563">
              <a:spcBef>
                <a:spcPts val="600"/>
              </a:spcBef>
              <a:buFont typeface="Arial" panose="020B0604020202020204" pitchFamily="34" charset="0"/>
              <a:buChar char="•"/>
            </a:pPr>
            <a:r>
              <a:rPr lang="ja-JP" altLang="en-US" sz="1400" dirty="0">
                <a:solidFill>
                  <a:prstClr val="black"/>
                </a:solidFill>
                <a:latin typeface="Calibri"/>
              </a:rPr>
              <a:t>地域福祉計画：</a:t>
            </a:r>
            <a:r>
              <a:rPr lang="ja-JP" altLang="en-US" sz="1400" dirty="0" err="1">
                <a:solidFill>
                  <a:prstClr val="black"/>
                </a:solidFill>
                <a:latin typeface="Calibri"/>
              </a:rPr>
              <a:t>障がい</a:t>
            </a:r>
            <a:r>
              <a:rPr lang="ja-JP" altLang="en-US" sz="1400" dirty="0">
                <a:solidFill>
                  <a:prstClr val="black"/>
                </a:solidFill>
                <a:latin typeface="Calibri"/>
              </a:rPr>
              <a:t>者等手帳所持者</a:t>
            </a:r>
          </a:p>
          <a:p>
            <a:pPr marL="182563" indent="-182563">
              <a:spcBef>
                <a:spcPts val="600"/>
              </a:spcBef>
              <a:buFont typeface="Arial" panose="020B0604020202020204" pitchFamily="34" charset="0"/>
              <a:buChar char="•"/>
            </a:pPr>
            <a:r>
              <a:rPr lang="ja-JP" altLang="en-US" sz="1400" dirty="0">
                <a:solidFill>
                  <a:prstClr val="black"/>
                </a:solidFill>
                <a:latin typeface="Calibri"/>
              </a:rPr>
              <a:t>県衛生統計年報：合計特殊出生率の推移</a:t>
            </a:r>
          </a:p>
          <a:p>
            <a:pPr marL="182563" indent="-182563">
              <a:spcBef>
                <a:spcPts val="600"/>
              </a:spcBef>
              <a:buFont typeface="Arial" panose="020B0604020202020204" pitchFamily="34" charset="0"/>
              <a:buChar char="•"/>
            </a:pPr>
            <a:r>
              <a:rPr lang="ja-JP" altLang="en-US" sz="1400" dirty="0">
                <a:solidFill>
                  <a:prstClr val="black"/>
                </a:solidFill>
                <a:latin typeface="Calibri"/>
              </a:rPr>
              <a:t>高齢者保健福祉計画：要支援・要介護の高齢者数の推移と推計</a:t>
            </a:r>
          </a:p>
        </p:txBody>
      </p:sp>
      <p:sp>
        <p:nvSpPr>
          <p:cNvPr id="35" name="テキスト ボックス 34">
            <a:extLst>
              <a:ext uri="{FF2B5EF4-FFF2-40B4-BE49-F238E27FC236}">
                <a16:creationId xmlns:a16="http://schemas.microsoft.com/office/drawing/2014/main" id="{09849B0E-BC24-4AC2-A394-3220B85F53A8}"/>
              </a:ext>
            </a:extLst>
          </p:cNvPr>
          <p:cNvSpPr txBox="1"/>
          <p:nvPr/>
        </p:nvSpPr>
        <p:spPr>
          <a:xfrm>
            <a:off x="251520" y="6093296"/>
            <a:ext cx="6258131" cy="338554"/>
          </a:xfrm>
          <a:prstGeom prst="rect">
            <a:avLst/>
          </a:prstGeom>
          <a:noFill/>
        </p:spPr>
        <p:txBody>
          <a:bodyPr wrap="square" rtlCol="0">
            <a:spAutoFit/>
          </a:bodyPr>
          <a:lstStyle/>
          <a:p>
            <a:r>
              <a:rPr lang="ja-JP" altLang="en-US" sz="1600" dirty="0">
                <a:latin typeface="+mj-ea"/>
                <a:ea typeface="+mj-ea"/>
              </a:rPr>
              <a:t>⑤気象に関する調査</a:t>
            </a:r>
            <a:endParaRPr lang="en-US" altLang="ja-JP" sz="1600" dirty="0">
              <a:latin typeface="+mj-ea"/>
              <a:ea typeface="+mj-ea"/>
            </a:endParaRPr>
          </a:p>
        </p:txBody>
      </p:sp>
      <p:sp>
        <p:nvSpPr>
          <p:cNvPr id="36" name="Rectangle 1"/>
          <p:cNvSpPr>
            <a:spLocks noChangeArrowheads="1"/>
          </p:cNvSpPr>
          <p:nvPr/>
        </p:nvSpPr>
        <p:spPr bwMode="auto">
          <a:xfrm>
            <a:off x="546116" y="6474597"/>
            <a:ext cx="7914316" cy="307777"/>
          </a:xfrm>
          <a:prstGeom prst="rect">
            <a:avLst/>
          </a:prstGeom>
          <a:ln>
            <a:noFill/>
          </a:ln>
        </p:spPr>
        <p:txBody>
          <a:bodyPr wrap="square">
            <a:spAutoFit/>
          </a:bodyPr>
          <a:lstStyle/>
          <a:p>
            <a:pPr marL="182563" indent="-182563">
              <a:spcBef>
                <a:spcPts val="600"/>
              </a:spcBef>
              <a:buFont typeface="Arial" panose="020B0604020202020204" pitchFamily="34" charset="0"/>
              <a:buChar char="•"/>
            </a:pPr>
            <a:r>
              <a:rPr lang="ja-JP" altLang="en-US" sz="1400" dirty="0">
                <a:solidFill>
                  <a:prstClr val="black"/>
                </a:solidFill>
                <a:latin typeface="Calibri"/>
              </a:rPr>
              <a:t>気象庁データ：月別日照時間</a:t>
            </a:r>
          </a:p>
        </p:txBody>
      </p:sp>
    </p:spTree>
    <p:extLst>
      <p:ext uri="{BB962C8B-B14F-4D97-AF65-F5344CB8AC3E}">
        <p14:creationId xmlns:p14="http://schemas.microsoft.com/office/powerpoint/2010/main" val="394545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 y="0"/>
            <a:ext cx="7884343" cy="476250"/>
          </a:xfrm>
        </p:spPr>
        <p:txBody>
          <a:bodyPr/>
          <a:lstStyle/>
          <a:p>
            <a:pPr eaLnBrk="1" hangingPunct="1"/>
            <a:r>
              <a:rPr lang="ja-JP" altLang="en-US" sz="2400" dirty="0"/>
              <a:t>２．市町村住生活基本計画に使用されている統計データ</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6</a:t>
            </a:fld>
            <a:endParaRPr lang="en-US" altLang="ja-JP" dirty="0">
              <a:solidFill>
                <a:prstClr val="black"/>
              </a:solidFill>
            </a:endParaRPr>
          </a:p>
        </p:txBody>
      </p:sp>
      <p:pic>
        <p:nvPicPr>
          <p:cNvPr id="6" name="図 5"/>
          <p:cNvPicPr/>
          <p:nvPr/>
        </p:nvPicPr>
        <p:blipFill>
          <a:blip r:embed="rId2">
            <a:extLst>
              <a:ext uri="{28A0092B-C50C-407E-A947-70E740481C1C}">
                <a14:useLocalDpi xmlns:a14="http://schemas.microsoft.com/office/drawing/2010/main" val="0"/>
              </a:ext>
            </a:extLst>
          </a:blip>
          <a:srcRect/>
          <a:stretch>
            <a:fillRect/>
          </a:stretch>
        </p:blipFill>
        <p:spPr bwMode="auto">
          <a:xfrm>
            <a:off x="988696" y="1369824"/>
            <a:ext cx="7039688" cy="2752362"/>
          </a:xfrm>
          <a:prstGeom prst="rect">
            <a:avLst/>
          </a:prstGeom>
          <a:noFill/>
          <a:ln>
            <a:noFill/>
          </a:ln>
        </p:spPr>
      </p:pic>
      <p:sp>
        <p:nvSpPr>
          <p:cNvPr id="7" name="テキスト ボックス 6">
            <a:extLst>
              <a:ext uri="{FF2B5EF4-FFF2-40B4-BE49-F238E27FC236}">
                <a16:creationId xmlns:a16="http://schemas.microsoft.com/office/drawing/2014/main" id="{09849B0E-BC24-4AC2-A394-3220B85F53A8}"/>
              </a:ext>
            </a:extLst>
          </p:cNvPr>
          <p:cNvSpPr txBox="1"/>
          <p:nvPr/>
        </p:nvSpPr>
        <p:spPr>
          <a:xfrm>
            <a:off x="402101" y="1036678"/>
            <a:ext cx="8346363" cy="307777"/>
          </a:xfrm>
          <a:prstGeom prst="rect">
            <a:avLst/>
          </a:prstGeom>
          <a:noFill/>
        </p:spPr>
        <p:txBody>
          <a:bodyPr wrap="square" rtlCol="0">
            <a:spAutoFit/>
          </a:bodyPr>
          <a:lstStyle/>
          <a:p>
            <a:r>
              <a:rPr lang="ja-JP" altLang="en-US" sz="1400" dirty="0"/>
              <a:t>〇「住宅・土地統計調査」（総務省）を用いて建築時期別住宅数の推移を示した例（千葉県木更津市）</a:t>
            </a:r>
            <a:endParaRPr kumimoji="1" lang="ja-JP" altLang="en-US" sz="1400" dirty="0"/>
          </a:p>
        </p:txBody>
      </p:sp>
      <p:sp>
        <p:nvSpPr>
          <p:cNvPr id="11" name="テキスト ボックス 10"/>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（３）市町村住生活基本計画における統計データの使用例</a:t>
            </a: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1819473" y="4509120"/>
            <a:ext cx="5505055" cy="2348880"/>
          </a:xfrm>
          <a:prstGeom prst="rect">
            <a:avLst/>
          </a:prstGeom>
          <a:noFill/>
          <a:ln>
            <a:noFill/>
          </a:ln>
        </p:spPr>
      </p:pic>
      <p:sp>
        <p:nvSpPr>
          <p:cNvPr id="10" name="テキスト ボックス 9">
            <a:extLst>
              <a:ext uri="{FF2B5EF4-FFF2-40B4-BE49-F238E27FC236}">
                <a16:creationId xmlns:a16="http://schemas.microsoft.com/office/drawing/2014/main" id="{09849B0E-BC24-4AC2-A394-3220B85F53A8}"/>
              </a:ext>
            </a:extLst>
          </p:cNvPr>
          <p:cNvSpPr txBox="1"/>
          <p:nvPr/>
        </p:nvSpPr>
        <p:spPr>
          <a:xfrm>
            <a:off x="402101" y="4201343"/>
            <a:ext cx="8634395" cy="307777"/>
          </a:xfrm>
          <a:prstGeom prst="rect">
            <a:avLst/>
          </a:prstGeom>
          <a:noFill/>
        </p:spPr>
        <p:txBody>
          <a:bodyPr wrap="square" rtlCol="0">
            <a:spAutoFit/>
          </a:bodyPr>
          <a:lstStyle/>
          <a:p>
            <a:r>
              <a:rPr lang="ja-JP" altLang="en-US" sz="1400" dirty="0"/>
              <a:t>〇「国勢調査」（総務省）を用いて住宅所有関係別・建て方別世帯数を示した例（熊本県南関町）</a:t>
            </a:r>
            <a:endParaRPr kumimoji="1" lang="ja-JP" altLang="en-US" sz="1400" dirty="0"/>
          </a:p>
        </p:txBody>
      </p:sp>
    </p:spTree>
    <p:extLst>
      <p:ext uri="{BB962C8B-B14F-4D97-AF65-F5344CB8AC3E}">
        <p14:creationId xmlns:p14="http://schemas.microsoft.com/office/powerpoint/2010/main" val="53405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 y="0"/>
            <a:ext cx="7884343" cy="476250"/>
          </a:xfrm>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7</a:t>
            </a:fld>
            <a:endParaRPr lang="en-US" altLang="ja-JP" dirty="0">
              <a:solidFill>
                <a:prstClr val="black"/>
              </a:solidFill>
            </a:endParaRPr>
          </a:p>
        </p:txBody>
      </p:sp>
      <p:sp>
        <p:nvSpPr>
          <p:cNvPr id="6" name="Rectangle 1"/>
          <p:cNvSpPr>
            <a:spLocks noChangeArrowheads="1"/>
          </p:cNvSpPr>
          <p:nvPr/>
        </p:nvSpPr>
        <p:spPr bwMode="auto">
          <a:xfrm>
            <a:off x="179512" y="1052736"/>
            <a:ext cx="8784976" cy="584775"/>
          </a:xfrm>
          <a:prstGeom prst="rect">
            <a:avLst/>
          </a:prstGeom>
          <a:noFill/>
          <a:ln w="19050">
            <a:solidFill>
              <a:srgbClr val="4A7EBB"/>
            </a:solidFill>
            <a:miter lim="800000"/>
            <a:headEnd/>
            <a:tailEnd/>
          </a:ln>
          <a:effectLst/>
        </p:spPr>
        <p:txBody>
          <a:bodyPr vert="horz" wrap="square" lIns="91440" tIns="45720" rIns="91440" bIns="45720" numCol="1" anchor="t" anchorCtr="0" compatLnSpc="1">
            <a:prstTxWarp prst="textNoShape">
              <a:avLst/>
            </a:prstTxWarp>
            <a:spAutoFit/>
          </a:bodyPr>
          <a:lstStyle/>
          <a:p>
            <a:pPr marL="144000" indent="-144000">
              <a:spcBef>
                <a:spcPts val="600"/>
              </a:spcBef>
            </a:pPr>
            <a:r>
              <a:rPr lang="ja-JP" altLang="en-US" sz="1600" dirty="0">
                <a:latin typeface="+mn-ea"/>
                <a:cs typeface="Times New Roman" pitchFamily="18" charset="0"/>
              </a:rPr>
              <a:t>○　統計データの取得・把握に着手する前に、まずは近年策定された上位計画や関連計画で使用されている統計データを確認しましょう。</a:t>
            </a:r>
          </a:p>
        </p:txBody>
      </p:sp>
      <p:graphicFrame>
        <p:nvGraphicFramePr>
          <p:cNvPr id="3" name="表 2"/>
          <p:cNvGraphicFramePr>
            <a:graphicFrameLocks noGrp="1"/>
          </p:cNvGraphicFramePr>
          <p:nvPr>
            <p:extLst>
              <p:ext uri="{D42A27DB-BD31-4B8C-83A1-F6EECF244321}">
                <p14:modId xmlns:p14="http://schemas.microsoft.com/office/powerpoint/2010/main" val="1008060921"/>
              </p:ext>
            </p:extLst>
          </p:nvPr>
        </p:nvGraphicFramePr>
        <p:xfrm>
          <a:off x="467544" y="1967240"/>
          <a:ext cx="8283533" cy="741680"/>
        </p:xfrm>
        <a:graphic>
          <a:graphicData uri="http://schemas.openxmlformats.org/drawingml/2006/table">
            <a:tbl>
              <a:tblPr firstRow="1" bandRow="1">
                <a:tableStyleId>{2D5ABB26-0587-4C30-8999-92F81FD0307C}</a:tableStyleId>
              </a:tblPr>
              <a:tblGrid>
                <a:gridCol w="3539971">
                  <a:extLst>
                    <a:ext uri="{9D8B030D-6E8A-4147-A177-3AD203B41FA5}">
                      <a16:colId xmlns:a16="http://schemas.microsoft.com/office/drawing/2014/main" val="20000"/>
                    </a:ext>
                  </a:extLst>
                </a:gridCol>
                <a:gridCol w="4743562">
                  <a:extLst>
                    <a:ext uri="{9D8B030D-6E8A-4147-A177-3AD203B41FA5}">
                      <a16:colId xmlns:a16="http://schemas.microsoft.com/office/drawing/2014/main" val="20001"/>
                    </a:ext>
                  </a:extLst>
                </a:gridCol>
              </a:tblGrid>
              <a:tr h="370840">
                <a:tc>
                  <a:txBody>
                    <a:bodyPr/>
                    <a:lstStyle/>
                    <a:p>
                      <a:r>
                        <a:rPr kumimoji="1" lang="ja-JP" altLang="en-US" sz="1400" dirty="0"/>
                        <a:t>総合計画</a:t>
                      </a:r>
                    </a:p>
                  </a:txBody>
                  <a:tcPr/>
                </a:tc>
                <a:tc>
                  <a:txBody>
                    <a:bodyPr/>
                    <a:lstStyle/>
                    <a:p>
                      <a:r>
                        <a:rPr kumimoji="1" lang="ja-JP" altLang="en-US" sz="1400" dirty="0"/>
                        <a:t>人口、世帯、将来推計、市民の意識・満足度、成果指標　等</a:t>
                      </a:r>
                    </a:p>
                  </a:txBody>
                  <a:tcPr/>
                </a:tc>
                <a:extLst>
                  <a:ext uri="{0D108BD9-81ED-4DB2-BD59-A6C34878D82A}">
                    <a16:rowId xmlns:a16="http://schemas.microsoft.com/office/drawing/2014/main" val="10000"/>
                  </a:ext>
                </a:extLst>
              </a:tr>
              <a:tr h="370840">
                <a:tc>
                  <a:txBody>
                    <a:bodyPr/>
                    <a:lstStyle/>
                    <a:p>
                      <a:r>
                        <a:rPr kumimoji="1" lang="ja-JP" altLang="en-US" sz="1400" dirty="0"/>
                        <a:t>まち・ひと・しごと創生人口ビジョン、総合戦略</a:t>
                      </a:r>
                    </a:p>
                  </a:txBody>
                  <a:tcPr/>
                </a:tc>
                <a:tc>
                  <a:txBody>
                    <a:bodyPr/>
                    <a:lstStyle/>
                    <a:p>
                      <a:r>
                        <a:rPr kumimoji="1" lang="ja-JP" altLang="en-US" sz="1400" dirty="0"/>
                        <a:t>人口の将来展望、成果指標　等</a:t>
                      </a:r>
                    </a:p>
                  </a:txBody>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185677739"/>
              </p:ext>
            </p:extLst>
          </p:nvPr>
        </p:nvGraphicFramePr>
        <p:xfrm>
          <a:off x="464931" y="2928549"/>
          <a:ext cx="8283533" cy="2413000"/>
        </p:xfrm>
        <a:graphic>
          <a:graphicData uri="http://schemas.openxmlformats.org/drawingml/2006/table">
            <a:tbl>
              <a:tblPr firstRow="1" bandRow="1">
                <a:tableStyleId>{2D5ABB26-0587-4C30-8999-92F81FD0307C}</a:tableStyleId>
              </a:tblPr>
              <a:tblGrid>
                <a:gridCol w="3046944">
                  <a:extLst>
                    <a:ext uri="{9D8B030D-6E8A-4147-A177-3AD203B41FA5}">
                      <a16:colId xmlns:a16="http://schemas.microsoft.com/office/drawing/2014/main" val="20000"/>
                    </a:ext>
                  </a:extLst>
                </a:gridCol>
                <a:gridCol w="5236589">
                  <a:extLst>
                    <a:ext uri="{9D8B030D-6E8A-4147-A177-3AD203B41FA5}">
                      <a16:colId xmlns:a16="http://schemas.microsoft.com/office/drawing/2014/main" val="20001"/>
                    </a:ext>
                  </a:extLst>
                </a:gridCol>
              </a:tblGrid>
              <a:tr h="0">
                <a:tc>
                  <a:txBody>
                    <a:bodyPr/>
                    <a:lstStyle/>
                    <a:p>
                      <a:r>
                        <a:rPr kumimoji="1" lang="ja-JP" altLang="en-US" sz="1400" dirty="0"/>
                        <a:t>公営住宅等長寿命化計画</a:t>
                      </a:r>
                    </a:p>
                  </a:txBody>
                  <a:tcPr/>
                </a:tc>
                <a:tc>
                  <a:txBody>
                    <a:bodyPr/>
                    <a:lstStyle/>
                    <a:p>
                      <a:r>
                        <a:rPr kumimoji="1" lang="ja-JP" altLang="en-US" sz="1400" dirty="0"/>
                        <a:t>公営住宅等の管理戸数、入居者の状況、応募倍率、空家の状況、将来の「著しい困窮年収未満の世帯数」の推計　等</a:t>
                      </a:r>
                    </a:p>
                  </a:txBody>
                  <a:tcPr/>
                </a:tc>
                <a:extLst>
                  <a:ext uri="{0D108BD9-81ED-4DB2-BD59-A6C34878D82A}">
                    <a16:rowId xmlns:a16="http://schemas.microsoft.com/office/drawing/2014/main" val="10000"/>
                  </a:ext>
                </a:extLst>
              </a:tr>
              <a:tr h="282303">
                <a:tc>
                  <a:txBody>
                    <a:bodyPr/>
                    <a:lstStyle/>
                    <a:p>
                      <a:r>
                        <a:rPr kumimoji="1" lang="ja-JP" altLang="en-US" sz="1400" dirty="0"/>
                        <a:t>空家等対策計画</a:t>
                      </a:r>
                    </a:p>
                  </a:txBody>
                  <a:tcPr/>
                </a:tc>
                <a:tc>
                  <a:txBody>
                    <a:bodyPr/>
                    <a:lstStyle/>
                    <a:p>
                      <a:r>
                        <a:rPr kumimoji="1" lang="ja-JP" altLang="en-US" sz="1400" dirty="0"/>
                        <a:t>空家の件数、状態、分布状況　等</a:t>
                      </a:r>
                    </a:p>
                  </a:txBody>
                  <a:tcPr/>
                </a:tc>
                <a:extLst>
                  <a:ext uri="{0D108BD9-81ED-4DB2-BD59-A6C34878D82A}">
                    <a16:rowId xmlns:a16="http://schemas.microsoft.com/office/drawing/2014/main" val="10001"/>
                  </a:ext>
                </a:extLst>
              </a:tr>
              <a:tr h="229326">
                <a:tc>
                  <a:txBody>
                    <a:bodyPr/>
                    <a:lstStyle/>
                    <a:p>
                      <a:r>
                        <a:rPr kumimoji="1" lang="zh-TW" altLang="en-US" sz="1400" dirty="0"/>
                        <a:t>耐震改修促進計画</a:t>
                      </a:r>
                      <a:endParaRPr kumimoji="1" lang="ja-JP" altLang="en-US" sz="1400" dirty="0"/>
                    </a:p>
                  </a:txBody>
                  <a:tcPr/>
                </a:tc>
                <a:tc>
                  <a:txBody>
                    <a:bodyPr/>
                    <a:lstStyle/>
                    <a:p>
                      <a:r>
                        <a:rPr kumimoji="1" lang="ja-JP" altLang="en-US" sz="1400" dirty="0"/>
                        <a:t>住宅の耐震化の状況、住宅の耐震化の目標</a:t>
                      </a:r>
                    </a:p>
                  </a:txBody>
                  <a:tcPr/>
                </a:tc>
                <a:extLst>
                  <a:ext uri="{0D108BD9-81ED-4DB2-BD59-A6C34878D82A}">
                    <a16:rowId xmlns:a16="http://schemas.microsoft.com/office/drawing/2014/main" val="10002"/>
                  </a:ext>
                </a:extLst>
              </a:tr>
              <a:tr h="176349">
                <a:tc>
                  <a:txBody>
                    <a:bodyPr/>
                    <a:lstStyle/>
                    <a:p>
                      <a:r>
                        <a:rPr kumimoji="1" lang="zh-TW" altLang="en-US" sz="1400" dirty="0"/>
                        <a:t>賃貸住宅供給促進計画</a:t>
                      </a:r>
                      <a:endParaRPr kumimoji="1" lang="ja-JP" altLang="en-US" sz="1400" dirty="0"/>
                    </a:p>
                  </a:txBody>
                  <a:tcPr/>
                </a:tc>
                <a:tc>
                  <a:txBody>
                    <a:bodyPr/>
                    <a:lstStyle/>
                    <a:p>
                      <a:r>
                        <a:rPr kumimoji="1" lang="ja-JP" altLang="en-US" sz="1400" dirty="0"/>
                        <a:t>住宅確保要配慮者の世帯数、居住実態　等</a:t>
                      </a:r>
                    </a:p>
                  </a:txBody>
                  <a:tcPr/>
                </a:tc>
                <a:extLst>
                  <a:ext uri="{0D108BD9-81ED-4DB2-BD59-A6C34878D82A}">
                    <a16:rowId xmlns:a16="http://schemas.microsoft.com/office/drawing/2014/main" val="10003"/>
                  </a:ext>
                </a:extLst>
              </a:tr>
              <a:tr h="123371">
                <a:tc>
                  <a:txBody>
                    <a:bodyPr/>
                    <a:lstStyle/>
                    <a:p>
                      <a:r>
                        <a:rPr kumimoji="1" lang="zh-TW" altLang="en-US" sz="1400" dirty="0"/>
                        <a:t>高齢者居住安定確保計画</a:t>
                      </a:r>
                      <a:endParaRPr kumimoji="1" lang="ja-JP" altLang="en-US" sz="1400" dirty="0"/>
                    </a:p>
                  </a:txBody>
                  <a:tcPr/>
                </a:tc>
                <a:tc>
                  <a:txBody>
                    <a:bodyPr/>
                    <a:lstStyle/>
                    <a:p>
                      <a:r>
                        <a:rPr kumimoji="1" lang="ja-JP" altLang="en-US" sz="1400" dirty="0"/>
                        <a:t>高齢者の住まいの分布、重点配慮高齢者世帯</a:t>
                      </a:r>
                    </a:p>
                  </a:txBody>
                  <a:tcPr/>
                </a:tc>
                <a:extLst>
                  <a:ext uri="{0D108BD9-81ED-4DB2-BD59-A6C34878D82A}">
                    <a16:rowId xmlns:a16="http://schemas.microsoft.com/office/drawing/2014/main" val="10004"/>
                  </a:ext>
                </a:extLst>
              </a:tr>
              <a:tr h="0">
                <a:tc>
                  <a:txBody>
                    <a:bodyPr/>
                    <a:lstStyle/>
                    <a:p>
                      <a:r>
                        <a:rPr kumimoji="1" lang="ja-JP" altLang="en-US" sz="1400" dirty="0"/>
                        <a:t>地域住宅計画</a:t>
                      </a:r>
                    </a:p>
                  </a:txBody>
                  <a:tcPr/>
                </a:tc>
                <a:tc>
                  <a:txBody>
                    <a:bodyPr/>
                    <a:lstStyle/>
                    <a:p>
                      <a:r>
                        <a:rPr kumimoji="1" lang="ja-JP" altLang="en-US" sz="1400" kern="1200" dirty="0">
                          <a:solidFill>
                            <a:schemeClr val="tx1"/>
                          </a:solidFill>
                          <a:latin typeface="+mn-lt"/>
                          <a:ea typeface="+mn-ea"/>
                          <a:cs typeface="+mn-cs"/>
                        </a:rPr>
                        <a:t>成果指標</a:t>
                      </a:r>
                    </a:p>
                  </a:txBody>
                  <a:tcPr/>
                </a:tc>
                <a:extLst>
                  <a:ext uri="{0D108BD9-81ED-4DB2-BD59-A6C34878D82A}">
                    <a16:rowId xmlns:a16="http://schemas.microsoft.com/office/drawing/2014/main" val="10005"/>
                  </a:ext>
                </a:extLst>
              </a:tr>
              <a:tr h="370840">
                <a:tc>
                  <a:txBody>
                    <a:bodyPr/>
                    <a:lstStyle/>
                    <a:p>
                      <a:r>
                        <a:rPr kumimoji="1" lang="ja-JP" altLang="en-US" sz="1400" dirty="0"/>
                        <a:t>住生活基本計画（都道府県計画）</a:t>
                      </a:r>
                    </a:p>
                  </a:txBody>
                  <a:tcPr/>
                </a:tc>
                <a:tc>
                  <a:txBody>
                    <a:bodyPr/>
                    <a:lstStyle/>
                    <a:p>
                      <a:r>
                        <a:rPr kumimoji="1" lang="ja-JP" altLang="en-US" sz="1400" dirty="0"/>
                        <a:t>都道府県単位の各種データ、成果指標</a:t>
                      </a:r>
                    </a:p>
                  </a:txBody>
                  <a:tcPr/>
                </a:tc>
                <a:extLst>
                  <a:ext uri="{0D108BD9-81ED-4DB2-BD59-A6C34878D82A}">
                    <a16:rowId xmlns:a16="http://schemas.microsoft.com/office/drawing/2014/main" val="10006"/>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724836355"/>
              </p:ext>
            </p:extLst>
          </p:nvPr>
        </p:nvGraphicFramePr>
        <p:xfrm>
          <a:off x="467544" y="5543717"/>
          <a:ext cx="8283533" cy="1285240"/>
        </p:xfrm>
        <a:graphic>
          <a:graphicData uri="http://schemas.openxmlformats.org/drawingml/2006/table">
            <a:tbl>
              <a:tblPr firstRow="1" bandRow="1">
                <a:tableStyleId>{2D5ABB26-0587-4C30-8999-92F81FD0307C}</a:tableStyleId>
              </a:tblPr>
              <a:tblGrid>
                <a:gridCol w="3044376">
                  <a:extLst>
                    <a:ext uri="{9D8B030D-6E8A-4147-A177-3AD203B41FA5}">
                      <a16:colId xmlns:a16="http://schemas.microsoft.com/office/drawing/2014/main" val="20000"/>
                    </a:ext>
                  </a:extLst>
                </a:gridCol>
                <a:gridCol w="5239157">
                  <a:extLst>
                    <a:ext uri="{9D8B030D-6E8A-4147-A177-3AD203B41FA5}">
                      <a16:colId xmlns:a16="http://schemas.microsoft.com/office/drawing/2014/main" val="20001"/>
                    </a:ext>
                  </a:extLst>
                </a:gridCol>
              </a:tblGrid>
              <a:tr h="370840">
                <a:tc>
                  <a:txBody>
                    <a:bodyPr/>
                    <a:lstStyle/>
                    <a:p>
                      <a:r>
                        <a:rPr kumimoji="1" lang="ja-JP" altLang="en-US" sz="1400" dirty="0"/>
                        <a:t>地域福祉計画</a:t>
                      </a:r>
                    </a:p>
                  </a:txBody>
                  <a:tcPr/>
                </a:tc>
                <a:tc>
                  <a:txBody>
                    <a:bodyPr/>
                    <a:lstStyle/>
                    <a:p>
                      <a:r>
                        <a:rPr kumimoji="1" lang="ja-JP" altLang="en-US" sz="1400" dirty="0"/>
                        <a:t>生活保護に関する情報、生活困窮者に関する情報　等</a:t>
                      </a:r>
                    </a:p>
                  </a:txBody>
                  <a:tcPr/>
                </a:tc>
                <a:extLst>
                  <a:ext uri="{0D108BD9-81ED-4DB2-BD59-A6C34878D82A}">
                    <a16:rowId xmlns:a16="http://schemas.microsoft.com/office/drawing/2014/main" val="10000"/>
                  </a:ext>
                </a:extLst>
              </a:tr>
              <a:tr h="123613">
                <a:tc>
                  <a:txBody>
                    <a:bodyPr/>
                    <a:lstStyle/>
                    <a:p>
                      <a:r>
                        <a:rPr kumimoji="1" lang="ja-JP" altLang="en-US" sz="1400" dirty="0"/>
                        <a:t>高齢者福祉計画、介護保険事業計画</a:t>
                      </a:r>
                    </a:p>
                  </a:txBody>
                  <a:tcPr/>
                </a:tc>
                <a:tc>
                  <a:txBody>
                    <a:bodyPr/>
                    <a:lstStyle/>
                    <a:p>
                      <a:r>
                        <a:rPr kumimoji="1" lang="ja-JP" altLang="en-US" sz="1400" dirty="0"/>
                        <a:t>日常生活圏域別の高齢者の状況、要介護認定者の状況　等</a:t>
                      </a:r>
                    </a:p>
                  </a:txBody>
                  <a:tcPr/>
                </a:tc>
                <a:extLst>
                  <a:ext uri="{0D108BD9-81ED-4DB2-BD59-A6C34878D82A}">
                    <a16:rowId xmlns:a16="http://schemas.microsoft.com/office/drawing/2014/main" val="10001"/>
                  </a:ext>
                </a:extLst>
              </a:tr>
              <a:tr h="181187">
                <a:tc>
                  <a:txBody>
                    <a:bodyPr/>
                    <a:lstStyle/>
                    <a:p>
                      <a:r>
                        <a:rPr kumimoji="1" lang="ja-JP" altLang="en-US" sz="1400" dirty="0"/>
                        <a:t>障害福祉計画</a:t>
                      </a:r>
                    </a:p>
                  </a:txBody>
                  <a:tcPr/>
                </a:tc>
                <a:tc>
                  <a:txBody>
                    <a:bodyPr/>
                    <a:lstStyle/>
                    <a:p>
                      <a:r>
                        <a:rPr kumimoji="1" lang="ja-JP" altLang="en-US" sz="1400" dirty="0"/>
                        <a:t>障害者数の動向</a:t>
                      </a:r>
                    </a:p>
                  </a:txBody>
                  <a:tcPr/>
                </a:tc>
                <a:extLst>
                  <a:ext uri="{0D108BD9-81ED-4DB2-BD59-A6C34878D82A}">
                    <a16:rowId xmlns:a16="http://schemas.microsoft.com/office/drawing/2014/main" val="10002"/>
                  </a:ext>
                </a:extLst>
              </a:tr>
              <a:tr h="123613">
                <a:tc>
                  <a:txBody>
                    <a:bodyPr/>
                    <a:lstStyle/>
                    <a:p>
                      <a:r>
                        <a:rPr kumimoji="1" lang="ja-JP" altLang="en-US" sz="1400" dirty="0"/>
                        <a:t>子ども・子育て支援事業計画</a:t>
                      </a:r>
                    </a:p>
                  </a:txBody>
                  <a:tcPr/>
                </a:tc>
                <a:tc>
                  <a:txBody>
                    <a:bodyPr/>
                    <a:lstStyle/>
                    <a:p>
                      <a:r>
                        <a:rPr kumimoji="1" lang="ja-JP" altLang="en-US" sz="1400" dirty="0"/>
                        <a:t>子ども・子育て家庭の状況及び需要</a:t>
                      </a:r>
                    </a:p>
                  </a:txBody>
                  <a:tcPr/>
                </a:tc>
                <a:extLst>
                  <a:ext uri="{0D108BD9-81ED-4DB2-BD59-A6C34878D82A}">
                    <a16:rowId xmlns:a16="http://schemas.microsoft.com/office/drawing/2014/main" val="10003"/>
                  </a:ext>
                </a:extLst>
              </a:tr>
            </a:tbl>
          </a:graphicData>
        </a:graphic>
      </p:graphicFrame>
      <p:sp>
        <p:nvSpPr>
          <p:cNvPr id="8" name="テキスト ボックス 7">
            <a:extLst>
              <a:ext uri="{FF2B5EF4-FFF2-40B4-BE49-F238E27FC236}">
                <a16:creationId xmlns:a16="http://schemas.microsoft.com/office/drawing/2014/main" id="{09849B0E-BC24-4AC2-A394-3220B85F53A8}"/>
              </a:ext>
            </a:extLst>
          </p:cNvPr>
          <p:cNvSpPr txBox="1"/>
          <p:nvPr/>
        </p:nvSpPr>
        <p:spPr>
          <a:xfrm>
            <a:off x="251520" y="1651696"/>
            <a:ext cx="6258131" cy="338554"/>
          </a:xfrm>
          <a:prstGeom prst="rect">
            <a:avLst/>
          </a:prstGeom>
          <a:noFill/>
        </p:spPr>
        <p:txBody>
          <a:bodyPr wrap="square" rtlCol="0">
            <a:spAutoFit/>
          </a:bodyPr>
          <a:lstStyle/>
          <a:p>
            <a:r>
              <a:rPr lang="ja-JP" altLang="en-US" sz="1600" dirty="0">
                <a:latin typeface="+mj-ea"/>
                <a:ea typeface="+mj-ea"/>
              </a:rPr>
              <a:t>①上位計画の例</a:t>
            </a:r>
            <a:endParaRPr kumimoji="1" lang="ja-JP" altLang="en-US" sz="1600" dirty="0">
              <a:latin typeface="+mj-ea"/>
              <a:ea typeface="+mj-ea"/>
            </a:endParaRPr>
          </a:p>
        </p:txBody>
      </p:sp>
      <p:sp>
        <p:nvSpPr>
          <p:cNvPr id="7" name="テキスト ボックス 6">
            <a:extLst>
              <a:ext uri="{FF2B5EF4-FFF2-40B4-BE49-F238E27FC236}">
                <a16:creationId xmlns:a16="http://schemas.microsoft.com/office/drawing/2014/main" id="{09849B0E-BC24-4AC2-A394-3220B85F53A8}"/>
              </a:ext>
            </a:extLst>
          </p:cNvPr>
          <p:cNvSpPr txBox="1"/>
          <p:nvPr/>
        </p:nvSpPr>
        <p:spPr>
          <a:xfrm>
            <a:off x="251520" y="2610018"/>
            <a:ext cx="6258131" cy="338554"/>
          </a:xfrm>
          <a:prstGeom prst="rect">
            <a:avLst/>
          </a:prstGeom>
          <a:noFill/>
        </p:spPr>
        <p:txBody>
          <a:bodyPr wrap="square" rtlCol="0">
            <a:spAutoFit/>
          </a:bodyPr>
          <a:lstStyle/>
          <a:p>
            <a:r>
              <a:rPr lang="ja-JP" altLang="en-US" sz="1600" dirty="0">
                <a:latin typeface="+mj-ea"/>
                <a:ea typeface="+mj-ea"/>
              </a:rPr>
              <a:t>②住宅分野の計画の例</a:t>
            </a:r>
            <a:endParaRPr kumimoji="1" lang="ja-JP" altLang="en-US" sz="1600" dirty="0">
              <a:latin typeface="+mj-ea"/>
              <a:ea typeface="+mj-ea"/>
            </a:endParaRPr>
          </a:p>
        </p:txBody>
      </p:sp>
      <p:sp>
        <p:nvSpPr>
          <p:cNvPr id="9" name="テキスト ボックス 8">
            <a:extLst>
              <a:ext uri="{FF2B5EF4-FFF2-40B4-BE49-F238E27FC236}">
                <a16:creationId xmlns:a16="http://schemas.microsoft.com/office/drawing/2014/main" id="{09849B0E-BC24-4AC2-A394-3220B85F53A8}"/>
              </a:ext>
            </a:extLst>
          </p:cNvPr>
          <p:cNvSpPr txBox="1"/>
          <p:nvPr/>
        </p:nvSpPr>
        <p:spPr>
          <a:xfrm>
            <a:off x="251520" y="5233101"/>
            <a:ext cx="6258131" cy="338554"/>
          </a:xfrm>
          <a:prstGeom prst="rect">
            <a:avLst/>
          </a:prstGeom>
          <a:noFill/>
        </p:spPr>
        <p:txBody>
          <a:bodyPr wrap="square" rtlCol="0">
            <a:spAutoFit/>
          </a:bodyPr>
          <a:lstStyle/>
          <a:p>
            <a:r>
              <a:rPr lang="ja-JP" altLang="en-US" sz="1600" dirty="0">
                <a:latin typeface="+mj-ea"/>
                <a:ea typeface="+mj-ea"/>
              </a:rPr>
              <a:t>③関連計画の例</a:t>
            </a:r>
            <a:endParaRPr kumimoji="1" lang="ja-JP" altLang="en-US" sz="1600" dirty="0">
              <a:latin typeface="+mj-ea"/>
              <a:ea typeface="+mj-ea"/>
            </a:endParaRPr>
          </a:p>
        </p:txBody>
      </p:sp>
      <p:sp>
        <p:nvSpPr>
          <p:cNvPr id="13" name="テキスト ボックス 12"/>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（１）上位・関連計画で使用されている統計データの利用</a:t>
            </a:r>
          </a:p>
        </p:txBody>
      </p:sp>
    </p:spTree>
    <p:extLst>
      <p:ext uri="{BB962C8B-B14F-4D97-AF65-F5344CB8AC3E}">
        <p14:creationId xmlns:p14="http://schemas.microsoft.com/office/powerpoint/2010/main" val="123512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 y="0"/>
            <a:ext cx="7884343" cy="476250"/>
          </a:xfrm>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8</a:t>
            </a:fld>
            <a:endParaRPr lang="en-US" altLang="ja-JP" dirty="0">
              <a:solidFill>
                <a:prstClr val="black"/>
              </a:solidFill>
            </a:endParaRPr>
          </a:p>
        </p:txBody>
      </p:sp>
      <p:sp>
        <p:nvSpPr>
          <p:cNvPr id="6" name="Rectangle 1"/>
          <p:cNvSpPr>
            <a:spLocks noChangeArrowheads="1"/>
          </p:cNvSpPr>
          <p:nvPr/>
        </p:nvSpPr>
        <p:spPr bwMode="auto">
          <a:xfrm>
            <a:off x="179512" y="908720"/>
            <a:ext cx="8784976" cy="584775"/>
          </a:xfrm>
          <a:prstGeom prst="rect">
            <a:avLst/>
          </a:prstGeom>
          <a:noFill/>
          <a:ln w="19050">
            <a:solidFill>
              <a:srgbClr val="4A7EBB"/>
            </a:solidFill>
            <a:miter lim="800000"/>
            <a:headEnd/>
            <a:tailEnd/>
          </a:ln>
          <a:effectLst/>
        </p:spPr>
        <p:txBody>
          <a:bodyPr vert="horz" wrap="square" lIns="91440" tIns="45720" rIns="91440" bIns="45720" numCol="1" anchor="t" anchorCtr="0" compatLnSpc="1">
            <a:prstTxWarp prst="textNoShape">
              <a:avLst/>
            </a:prstTxWarp>
            <a:spAutoFit/>
          </a:bodyPr>
          <a:lstStyle/>
          <a:p>
            <a:pPr marL="144000" indent="-144000">
              <a:spcBef>
                <a:spcPts val="600"/>
              </a:spcBef>
            </a:pPr>
            <a:r>
              <a:rPr lang="ja-JP" altLang="en-US" sz="1600" dirty="0">
                <a:latin typeface="+mn-ea"/>
                <a:cs typeface="Times New Roman" pitchFamily="18" charset="0"/>
              </a:rPr>
              <a:t>○　上位計画や関連計画には見当たらなかった統計データについては、国の統計を利用して把握できないか検討しましょう。</a:t>
            </a:r>
          </a:p>
        </p:txBody>
      </p:sp>
      <p:sp>
        <p:nvSpPr>
          <p:cNvPr id="13" name="テキスト ボックス 12"/>
          <p:cNvSpPr txBox="1"/>
          <p:nvPr/>
        </p:nvSpPr>
        <p:spPr>
          <a:xfrm>
            <a:off x="0" y="548680"/>
            <a:ext cx="9144000" cy="369332"/>
          </a:xfrm>
          <a:prstGeom prst="rect">
            <a:avLst/>
          </a:prstGeom>
          <a:solidFill>
            <a:srgbClr val="4472C4"/>
          </a:solidFill>
        </p:spPr>
        <p:txBody>
          <a:bodyPr wrap="square" rtlCol="0" anchor="ctr">
            <a:spAutoFit/>
          </a:bodyPr>
          <a:lstStyle/>
          <a:p>
            <a:r>
              <a:rPr lang="ja-JP" altLang="en-US" dirty="0">
                <a:solidFill>
                  <a:schemeClr val="bg1"/>
                </a:solidFill>
              </a:rPr>
              <a:t>（２）国の統計を利用した統計データの把握</a:t>
            </a:r>
          </a:p>
        </p:txBody>
      </p:sp>
      <p:grpSp>
        <p:nvGrpSpPr>
          <p:cNvPr id="147" name="グループ化 146"/>
          <p:cNvGrpSpPr/>
          <p:nvPr/>
        </p:nvGrpSpPr>
        <p:grpSpPr>
          <a:xfrm>
            <a:off x="395536" y="1484784"/>
            <a:ext cx="8496944" cy="5229200"/>
            <a:chOff x="469785" y="830296"/>
            <a:chExt cx="8115376" cy="5533961"/>
          </a:xfrm>
        </p:grpSpPr>
        <p:sp>
          <p:nvSpPr>
            <p:cNvPr id="148" name="正方形/長方形 147"/>
            <p:cNvSpPr/>
            <p:nvPr/>
          </p:nvSpPr>
          <p:spPr>
            <a:xfrm>
              <a:off x="879608" y="1127183"/>
              <a:ext cx="4522978" cy="4954239"/>
            </a:xfrm>
            <a:prstGeom prst="rect">
              <a:avLst/>
            </a:prstGeom>
            <a:solidFill>
              <a:srgbClr val="A0FFCF"/>
            </a:solidFill>
            <a:ln w="9525" cap="flat" cmpd="sng" algn="ctr">
              <a:noFill/>
              <a:prstDash val="solid"/>
            </a:ln>
            <a:effectLst/>
          </p:spPr>
          <p:txBody>
            <a:bodyPr rtlCol="0" anchor="ctr"/>
            <a:lstStyle/>
            <a:p>
              <a:pPr marL="0" marR="0" lvl="0" indent="0" algn="ctr" defTabSz="844174"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prstClr val="black"/>
                </a:solidFill>
                <a:effectLst/>
                <a:uLnTx/>
                <a:uFillTx/>
                <a:latin typeface="Calibri"/>
              </a:endParaRPr>
            </a:p>
          </p:txBody>
        </p:sp>
        <p:sp>
          <p:nvSpPr>
            <p:cNvPr id="149" name="正方形/長方形 148"/>
            <p:cNvSpPr/>
            <p:nvPr/>
          </p:nvSpPr>
          <p:spPr>
            <a:xfrm>
              <a:off x="5570065" y="1127182"/>
              <a:ext cx="2795168" cy="4920604"/>
            </a:xfrm>
            <a:prstGeom prst="rect">
              <a:avLst/>
            </a:prstGeom>
            <a:solidFill>
              <a:srgbClr val="9ECFFF"/>
            </a:solidFill>
            <a:ln w="9525" cap="flat" cmpd="sng" algn="ctr">
              <a:noFill/>
              <a:prstDash val="solid"/>
            </a:ln>
            <a:effectLst/>
          </p:spPr>
          <p:txBody>
            <a:bodyPr rtlCol="0" anchor="ctr"/>
            <a:lstStyle/>
            <a:p>
              <a:pPr marL="0" marR="0" lvl="0" indent="0" algn="ctr" defTabSz="844174"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prstClr val="black"/>
                </a:solidFill>
                <a:effectLst/>
                <a:uLnTx/>
                <a:uFillTx/>
                <a:latin typeface="Calibri"/>
              </a:endParaRPr>
            </a:p>
          </p:txBody>
        </p:sp>
        <p:sp>
          <p:nvSpPr>
            <p:cNvPr id="150" name="テキスト ボックス 149"/>
            <p:cNvSpPr txBox="1"/>
            <p:nvPr/>
          </p:nvSpPr>
          <p:spPr>
            <a:xfrm>
              <a:off x="879608" y="830296"/>
              <a:ext cx="4485415" cy="319639"/>
            </a:xfrm>
            <a:prstGeom prst="rect">
              <a:avLst/>
            </a:prstGeom>
            <a:noFill/>
          </p:spPr>
          <p:txBody>
            <a:bodyPr vert="horz" wrap="square" lIns="997083" rIns="997083" rtlCol="0">
              <a:spAutoFit/>
            </a:bodyPr>
            <a:lstStyle>
              <a:defPPr>
                <a:defRPr lang="ja-JP"/>
              </a:defPPr>
              <a:lvl1pPr algn="dist">
                <a:defRPr sz="1600" b="1">
                  <a:latin typeface="HG丸ｺﾞｼｯｸM-PRO" pitchFamily="50" charset="-128"/>
                  <a:ea typeface="HG丸ｺﾞｼｯｸM-PRO" pitchFamily="50" charset="-128"/>
                </a:defRPr>
              </a:lvl1pPr>
            </a:lstStyle>
            <a:p>
              <a:pPr marL="0" marR="0" lvl="0" indent="0" algn="dist" defTabSz="844174" eaLnBrk="1" fontAlgn="auto" latinLnBrk="0" hangingPunct="1">
                <a:lnSpc>
                  <a:spcPct val="100000"/>
                </a:lnSpc>
                <a:spcBef>
                  <a:spcPts val="0"/>
                </a:spcBef>
                <a:spcAft>
                  <a:spcPts val="0"/>
                </a:spcAft>
                <a:buClrTx/>
                <a:buSzTx/>
                <a:buFontTx/>
                <a:buNone/>
                <a:tabLst/>
                <a:defRPr/>
              </a:pPr>
              <a:r>
                <a:rPr kumimoji="0" lang="en-US" altLang="ja-JP" sz="1477"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a:t>
              </a:r>
              <a:r>
                <a:rPr kumimoji="0" lang="ja-JP" altLang="en-US" sz="1477"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ストック</a:t>
              </a:r>
              <a:r>
                <a:rPr kumimoji="0" lang="en-US" altLang="ja-JP" sz="1477"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a:t>
              </a:r>
              <a:endParaRPr kumimoji="0" lang="ja-JP" altLang="en-US" sz="1477" b="1"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51" name="テキスト ボックス 150"/>
            <p:cNvSpPr txBox="1"/>
            <p:nvPr/>
          </p:nvSpPr>
          <p:spPr>
            <a:xfrm>
              <a:off x="5573090" y="830296"/>
              <a:ext cx="2792142" cy="319639"/>
            </a:xfrm>
            <a:prstGeom prst="rect">
              <a:avLst/>
            </a:prstGeom>
            <a:noFill/>
          </p:spPr>
          <p:txBody>
            <a:bodyPr vert="horz" wrap="square" lIns="664722" rIns="664722" rtlCol="0">
              <a:spAutoFit/>
            </a:bodyPr>
            <a:lstStyle/>
            <a:p>
              <a:pPr marL="0" marR="0" lvl="0" indent="0" algn="dist" defTabSz="844174" eaLnBrk="1" fontAlgn="auto" latinLnBrk="0" hangingPunct="1">
                <a:lnSpc>
                  <a:spcPct val="100000"/>
                </a:lnSpc>
                <a:spcBef>
                  <a:spcPts val="0"/>
                </a:spcBef>
                <a:spcAft>
                  <a:spcPts val="0"/>
                </a:spcAft>
                <a:buClrTx/>
                <a:buSzTx/>
                <a:buFontTx/>
                <a:buNone/>
                <a:tabLst/>
                <a:defRPr/>
              </a:pPr>
              <a:r>
                <a:rPr kumimoji="0" lang="en-US" altLang="ja-JP"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a:t>
              </a:r>
              <a:r>
                <a:rPr kumimoji="0" lang="ja-JP" altLang="en-US"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フロー</a:t>
              </a:r>
              <a:r>
                <a:rPr kumimoji="0" lang="en-US" altLang="ja-JP"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a:t>
              </a:r>
              <a:endParaRPr kumimoji="0" lang="ja-JP" altLang="en-US"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endParaRPr>
            </a:p>
          </p:txBody>
        </p:sp>
        <p:sp>
          <p:nvSpPr>
            <p:cNvPr id="152" name="テキスト ボックス 151"/>
            <p:cNvSpPr txBox="1"/>
            <p:nvPr/>
          </p:nvSpPr>
          <p:spPr>
            <a:xfrm>
              <a:off x="469785" y="1309140"/>
              <a:ext cx="314564" cy="3114693"/>
            </a:xfrm>
            <a:prstGeom prst="rect">
              <a:avLst/>
            </a:prstGeom>
            <a:noFill/>
          </p:spPr>
          <p:txBody>
            <a:bodyPr vert="eaVert" wrap="square" lIns="43207" rIns="43207" rtlCol="0">
              <a:spAutoFit/>
            </a:bodyPr>
            <a:lstStyle/>
            <a:p>
              <a:pPr marL="0" marR="0" lvl="0" indent="0" algn="dist" defTabSz="844174" eaLnBrk="1" fontAlgn="auto" latinLnBrk="0" hangingPunct="1">
                <a:lnSpc>
                  <a:spcPct val="100000"/>
                </a:lnSpc>
                <a:spcBef>
                  <a:spcPts val="0"/>
                </a:spcBef>
                <a:spcAft>
                  <a:spcPts val="0"/>
                </a:spcAft>
                <a:buClrTx/>
                <a:buSzTx/>
                <a:buFontTx/>
                <a:buNone/>
                <a:tabLst/>
                <a:defRPr/>
              </a:pPr>
              <a:r>
                <a:rPr kumimoji="0" lang="en-US" altLang="ja-JP"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 </a:t>
              </a:r>
              <a:r>
                <a:rPr kumimoji="0" lang="ja-JP" altLang="en-US"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居住者・所有者対象 </a:t>
              </a:r>
              <a:r>
                <a:rPr kumimoji="0" lang="en-US" altLang="ja-JP"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a:t>
              </a:r>
              <a:endParaRPr kumimoji="0" lang="ja-JP" altLang="en-US"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endParaRPr>
            </a:p>
          </p:txBody>
        </p:sp>
        <p:sp>
          <p:nvSpPr>
            <p:cNvPr id="153" name="テキスト ボックス 152"/>
            <p:cNvSpPr txBox="1"/>
            <p:nvPr/>
          </p:nvSpPr>
          <p:spPr>
            <a:xfrm>
              <a:off x="472725" y="4605789"/>
              <a:ext cx="314564" cy="1475632"/>
            </a:xfrm>
            <a:prstGeom prst="rect">
              <a:avLst/>
            </a:prstGeom>
            <a:noFill/>
          </p:spPr>
          <p:txBody>
            <a:bodyPr vert="eaVert" wrap="square" lIns="43207" rIns="43207" rtlCol="0">
              <a:spAutoFit/>
            </a:bodyPr>
            <a:lstStyle/>
            <a:p>
              <a:pPr marL="0" marR="0" lvl="0" indent="0" algn="dist" defTabSz="844174" eaLnBrk="1" fontAlgn="auto" latinLnBrk="0" hangingPunct="1">
                <a:lnSpc>
                  <a:spcPct val="100000"/>
                </a:lnSpc>
                <a:spcBef>
                  <a:spcPts val="0"/>
                </a:spcBef>
                <a:spcAft>
                  <a:spcPts val="0"/>
                </a:spcAft>
                <a:buClrTx/>
                <a:buSzTx/>
                <a:buFontTx/>
                <a:buNone/>
                <a:tabLst/>
                <a:defRPr/>
              </a:pPr>
              <a:r>
                <a:rPr kumimoji="0" lang="en-US" altLang="ja-JP"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a:t>
              </a:r>
              <a:r>
                <a:rPr kumimoji="0" lang="ja-JP" altLang="en-US"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事業者対象</a:t>
              </a:r>
              <a:r>
                <a:rPr kumimoji="0" lang="en-US" altLang="ja-JP"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a:t>
              </a:r>
              <a:endParaRPr kumimoji="0" lang="ja-JP" altLang="en-US" sz="1477"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endParaRPr>
            </a:p>
          </p:txBody>
        </p:sp>
        <p:sp>
          <p:nvSpPr>
            <p:cNvPr id="154" name="テキスト ボックス 153"/>
            <p:cNvSpPr txBox="1"/>
            <p:nvPr/>
          </p:nvSpPr>
          <p:spPr>
            <a:xfrm>
              <a:off x="3179825" y="1240757"/>
              <a:ext cx="1994166" cy="218974"/>
            </a:xfrm>
            <a:prstGeom prst="rect">
              <a:avLst/>
            </a:prstGeom>
            <a:noFill/>
          </p:spPr>
          <p:txBody>
            <a:bodyPr vert="horz" wrap="square" lIns="9971" tIns="9971" rIns="9971" bIns="9971" rtlCol="0">
              <a:spAutoFit/>
            </a:bodyPr>
            <a:lstStyle/>
            <a:p>
              <a:pPr marL="0" marR="0" lvl="0" indent="0" algn="ctr" defTabSz="844174" eaLnBrk="1" fontAlgn="auto" latinLnBrk="0" hangingPunct="1">
                <a:lnSpc>
                  <a:spcPct val="100000"/>
                </a:lnSpc>
                <a:spcBef>
                  <a:spcPts val="0"/>
                </a:spcBef>
                <a:spcAft>
                  <a:spcPts val="0"/>
                </a:spcAft>
                <a:buClrTx/>
                <a:buSzTx/>
                <a:buFontTx/>
                <a:buNone/>
                <a:tabLst/>
                <a:defRPr/>
              </a:pPr>
              <a:r>
                <a:rPr kumimoji="0" lang="en-US" altLang="ja-JP" sz="1292" b="1" i="0" u="none" strike="noStrike" kern="0" cap="none" spc="185" normalizeH="0" baseline="0" noProof="0" dirty="0" smtClean="0">
                  <a:ln>
                    <a:noFill/>
                  </a:ln>
                  <a:solidFill>
                    <a:prstClr val="black"/>
                  </a:solidFill>
                  <a:effectLst/>
                  <a:uLnTx/>
                  <a:uFillTx/>
                  <a:latin typeface="HG丸ｺﾞｼｯｸM-PRO" pitchFamily="50" charset="-128"/>
                  <a:ea typeface="HG丸ｺﾞｼｯｸM-PRO" pitchFamily="50" charset="-128"/>
                </a:rPr>
                <a:t>〈</a:t>
              </a:r>
              <a:r>
                <a:rPr kumimoji="0" lang="ja-JP" altLang="en-US" sz="1292" b="1" i="0" u="none" strike="noStrike" kern="0" cap="none" spc="185" normalizeH="0" baseline="0" noProof="0" dirty="0" smtClean="0">
                  <a:ln>
                    <a:noFill/>
                  </a:ln>
                  <a:solidFill>
                    <a:prstClr val="black"/>
                  </a:solidFill>
                  <a:effectLst/>
                  <a:uLnTx/>
                  <a:uFillTx/>
                  <a:latin typeface="HG丸ｺﾞｼｯｸM-PRO" pitchFamily="50" charset="-128"/>
                  <a:ea typeface="HG丸ｺﾞｼｯｸM-PRO" pitchFamily="50" charset="-128"/>
                </a:rPr>
                <a:t>住宅・世帯の実態</a:t>
              </a:r>
              <a:r>
                <a:rPr kumimoji="0" lang="en-US" altLang="ja-JP" sz="1292" b="1" i="0" u="none" strike="noStrike" kern="0" cap="none" spc="185" normalizeH="0" baseline="0" noProof="0" dirty="0" smtClean="0">
                  <a:ln>
                    <a:noFill/>
                  </a:ln>
                  <a:solidFill>
                    <a:prstClr val="black"/>
                  </a:solidFill>
                  <a:effectLst/>
                  <a:uLnTx/>
                  <a:uFillTx/>
                  <a:latin typeface="HG丸ｺﾞｼｯｸM-PRO" pitchFamily="50" charset="-128"/>
                  <a:ea typeface="HG丸ｺﾞｼｯｸM-PRO" pitchFamily="50" charset="-128"/>
                </a:rPr>
                <a:t>〉</a:t>
              </a:r>
              <a:endParaRPr kumimoji="0" lang="ja-JP" altLang="en-US" sz="1292" b="1" i="0" u="none" strike="noStrike" kern="0" cap="none" spc="185" normalizeH="0" baseline="0" noProof="0" dirty="0" smtClean="0">
                <a:ln>
                  <a:noFill/>
                </a:ln>
                <a:solidFill>
                  <a:prstClr val="black"/>
                </a:solidFill>
                <a:effectLst/>
                <a:uLnTx/>
                <a:uFillTx/>
                <a:latin typeface="HG丸ｺﾞｼｯｸM-PRO" pitchFamily="50" charset="-128"/>
                <a:ea typeface="HG丸ｺﾞｼｯｸM-PRO" pitchFamily="50" charset="-128"/>
              </a:endParaRPr>
            </a:p>
          </p:txBody>
        </p:sp>
        <p:sp>
          <p:nvSpPr>
            <p:cNvPr id="155" name="テキスト ボックス 154"/>
            <p:cNvSpPr txBox="1"/>
            <p:nvPr/>
          </p:nvSpPr>
          <p:spPr>
            <a:xfrm>
              <a:off x="1066548" y="1240757"/>
              <a:ext cx="1840323" cy="218974"/>
            </a:xfrm>
            <a:prstGeom prst="rect">
              <a:avLst/>
            </a:prstGeom>
            <a:noFill/>
          </p:spPr>
          <p:txBody>
            <a:bodyPr vert="horz" wrap="square" lIns="9971" tIns="9971" rIns="9971" bIns="9971" rtlCol="0">
              <a:spAutoFit/>
            </a:bodyPr>
            <a:lstStyle/>
            <a:p>
              <a:pPr marL="0" marR="0" lvl="0" indent="0" algn="ctr" defTabSz="844174" eaLnBrk="1" fontAlgn="auto" latinLnBrk="0" hangingPunct="1">
                <a:lnSpc>
                  <a:spcPct val="100000"/>
                </a:lnSpc>
                <a:spcBef>
                  <a:spcPts val="0"/>
                </a:spcBef>
                <a:spcAft>
                  <a:spcPts val="0"/>
                </a:spcAft>
                <a:buClrTx/>
                <a:buSzTx/>
                <a:buFontTx/>
                <a:buNone/>
                <a:tabLst/>
                <a:defRPr/>
              </a:pPr>
              <a:r>
                <a:rPr kumimoji="0" lang="en-US" altLang="ja-JP" sz="1292"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a:t>
              </a:r>
              <a:r>
                <a:rPr kumimoji="0" lang="ja-JP" altLang="en-US" sz="1292"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意識・意向等</a:t>
              </a:r>
              <a:r>
                <a:rPr kumimoji="0" lang="en-US" altLang="ja-JP" sz="1292"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a:t>
              </a:r>
              <a:endParaRPr kumimoji="0" lang="ja-JP" altLang="en-US" sz="1292" b="1"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endParaRPr>
            </a:p>
          </p:txBody>
        </p:sp>
        <p:sp>
          <p:nvSpPr>
            <p:cNvPr id="156" name="角丸四角形 155"/>
            <p:cNvSpPr/>
            <p:nvPr/>
          </p:nvSpPr>
          <p:spPr>
            <a:xfrm>
              <a:off x="3098108" y="1520940"/>
              <a:ext cx="2103424" cy="600050"/>
            </a:xfrm>
            <a:prstGeom prst="roundRect">
              <a:avLst>
                <a:gd name="adj" fmla="val 11545"/>
              </a:avLst>
            </a:prstGeom>
            <a:solidFill>
              <a:srgbClr val="FFCCCC"/>
            </a:solidFill>
            <a:ln w="19050" cap="flat" cmpd="sng" algn="ctr">
              <a:solidFill>
                <a:srgbClr val="FF5050"/>
              </a:solidFill>
              <a:prstDash val="solid"/>
            </a:ln>
            <a:effectLst/>
          </p:spPr>
          <p:txBody>
            <a:bodyPr wrap="square" lIns="132944" tIns="43207" rIns="132944" bIns="43207" rtlCol="0" anchor="t">
              <a:spAutoFit/>
            </a:bodyPr>
            <a:lstStyle/>
            <a:p>
              <a:pPr marL="0" marR="0" lvl="0" indent="0" algn="dist" defTabSz="844174" eaLnBrk="1" fontAlgn="auto" latinLnBrk="0" hangingPunct="1">
                <a:lnSpc>
                  <a:spcPct val="100000"/>
                </a:lnSpc>
                <a:spcBef>
                  <a:spcPts val="0"/>
                </a:spcBef>
                <a:spcAft>
                  <a:spcPts val="554"/>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住宅・土地統計調査</a:t>
              </a:r>
              <a:endParaRPr kumimoji="0" lang="en-US" altLang="ja-JP"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marL="0" marR="0" lvl="0" indent="0" algn="ctr" defTabSz="844174"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住宅、土地及び世帯の実態</a:t>
              </a:r>
            </a:p>
          </p:txBody>
        </p:sp>
        <p:sp>
          <p:nvSpPr>
            <p:cNvPr id="157" name="角丸四角形 156"/>
            <p:cNvSpPr/>
            <p:nvPr/>
          </p:nvSpPr>
          <p:spPr>
            <a:xfrm>
              <a:off x="1059514" y="1520940"/>
              <a:ext cx="1847358" cy="610920"/>
            </a:xfrm>
            <a:prstGeom prst="roundRect">
              <a:avLst>
                <a:gd name="adj" fmla="val 14395"/>
              </a:avLst>
            </a:prstGeom>
            <a:solidFill>
              <a:srgbClr val="FFFF99"/>
            </a:solidFill>
            <a:ln w="19050" cap="flat" cmpd="sng" algn="ctr">
              <a:solidFill>
                <a:srgbClr val="FF9900"/>
              </a:solidFill>
              <a:prstDash val="solid"/>
            </a:ln>
            <a:effectLst/>
          </p:spPr>
          <p:txBody>
            <a:bodyPr wrap="square" lIns="33236" tIns="43207" rIns="33236" bIns="43207" rtlCol="0" anchor="t">
              <a:spAutoFit/>
            </a:bodyPr>
            <a:lstStyle/>
            <a:p>
              <a:pPr marL="0" marR="0" lvl="0" indent="0" algn="ctr" defTabSz="844174" eaLnBrk="1" fontAlgn="auto" latinLnBrk="0" hangingPunct="1">
                <a:lnSpc>
                  <a:spcPct val="100000"/>
                </a:lnSpc>
                <a:spcBef>
                  <a:spcPts val="0"/>
                </a:spcBef>
                <a:spcAft>
                  <a:spcPts val="554"/>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住生活総合調査</a:t>
              </a:r>
              <a:endParaRPr kumimoji="0" lang="en-US" altLang="ja-JP"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marL="0" marR="0" lvl="0" indent="0" algn="ctr" defTabSz="844174"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住宅・住環境の評価等</a:t>
              </a:r>
              <a:endParaRPr kumimoji="0" lang="en-US" altLang="ja-JP" sz="110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58" name="角丸四角形 157"/>
            <p:cNvSpPr/>
            <p:nvPr/>
          </p:nvSpPr>
          <p:spPr>
            <a:xfrm>
              <a:off x="3098109" y="2185308"/>
              <a:ext cx="2075882" cy="566011"/>
            </a:xfrm>
            <a:prstGeom prst="roundRect">
              <a:avLst>
                <a:gd name="adj" fmla="val 14395"/>
              </a:avLst>
            </a:prstGeom>
            <a:solidFill>
              <a:srgbClr val="FFCCCC"/>
            </a:solidFill>
            <a:ln w="19050" cap="flat" cmpd="sng" algn="ctr">
              <a:solidFill>
                <a:srgbClr val="FF5050"/>
              </a:solidFill>
              <a:prstDash val="solid"/>
            </a:ln>
            <a:effectLst/>
          </p:spPr>
          <p:txBody>
            <a:bodyPr wrap="square" lIns="132944" tIns="43207" rIns="132944" bIns="43207" rtlCol="0" anchor="ctr">
              <a:noAutofit/>
            </a:bodyPr>
            <a:lstStyle/>
            <a:p>
              <a:pPr marL="0" marR="0" lvl="0" indent="0" algn="dist" defTabSz="844174" eaLnBrk="1" fontAlgn="auto" latinLnBrk="0" hangingPunct="1">
                <a:lnSpc>
                  <a:spcPct val="100000"/>
                </a:lnSpc>
                <a:spcBef>
                  <a:spcPts val="0"/>
                </a:spcBef>
                <a:spcAft>
                  <a:spcPts val="554"/>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国勢調査</a:t>
              </a:r>
              <a:endParaRPr kumimoji="0" lang="en-US" altLang="ja-JP"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marL="0" marR="0" lvl="0" indent="0" algn="ctr" defTabSz="844174"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92" normalizeH="0" baseline="0" noProof="0" dirty="0">
                  <a:ln>
                    <a:noFill/>
                  </a:ln>
                  <a:solidFill>
                    <a:prstClr val="black"/>
                  </a:solidFill>
                  <a:effectLst/>
                  <a:uLnTx/>
                  <a:uFillTx/>
                  <a:latin typeface="HG丸ｺﾞｼｯｸM-PRO" pitchFamily="50" charset="-128"/>
                  <a:ea typeface="HG丸ｺﾞｼｯｸM-PRO" pitchFamily="50" charset="-128"/>
                </a:rPr>
                <a:t>人口及び世帯の実態</a:t>
              </a:r>
              <a:endParaRPr kumimoji="0" lang="en-US" altLang="ja-JP" sz="1108" b="0" i="0" u="none" strike="noStrike" kern="0" cap="none" spc="92"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59" name="角丸四角形 158"/>
            <p:cNvSpPr/>
            <p:nvPr/>
          </p:nvSpPr>
          <p:spPr>
            <a:xfrm>
              <a:off x="5724033" y="5139689"/>
              <a:ext cx="2493658" cy="362273"/>
            </a:xfrm>
            <a:prstGeom prst="roundRect">
              <a:avLst>
                <a:gd name="adj" fmla="val 14395"/>
              </a:avLst>
            </a:prstGeom>
            <a:solidFill>
              <a:srgbClr val="FFFF99"/>
            </a:solidFill>
            <a:ln w="19050" cap="flat" cmpd="sng" algn="ctr">
              <a:solidFill>
                <a:srgbClr val="FF9900"/>
              </a:solidFill>
              <a:prstDash val="solid"/>
            </a:ln>
            <a:effectLst/>
          </p:spPr>
          <p:txBody>
            <a:bodyPr wrap="square" lIns="166180" tIns="43207" rIns="166180" bIns="43207" rtlCol="0" anchor="ctr">
              <a:noAutofit/>
            </a:bodyPr>
            <a:lstStyle/>
            <a:p>
              <a:pPr marL="0" marR="0" lvl="0" indent="0" algn="dist" defTabSz="844174"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建築物ﾘﾌｫｰﾑ･ﾘﾆｭｰｱﾙ調査</a:t>
              </a:r>
              <a:endParaRPr kumimoji="0" lang="en-US" altLang="ja-JP"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60" name="角丸四角形 159"/>
            <p:cNvSpPr/>
            <p:nvPr/>
          </p:nvSpPr>
          <p:spPr>
            <a:xfrm>
              <a:off x="1028209" y="3387249"/>
              <a:ext cx="4145782" cy="332361"/>
            </a:xfrm>
            <a:prstGeom prst="roundRect">
              <a:avLst>
                <a:gd name="adj" fmla="val 14395"/>
              </a:avLst>
            </a:prstGeom>
            <a:solidFill>
              <a:srgbClr val="FFFF99"/>
            </a:solidFill>
            <a:ln w="19050" cap="flat" cmpd="sng" algn="ctr">
              <a:solidFill>
                <a:srgbClr val="FF9900"/>
              </a:solidFill>
              <a:prstDash val="solid"/>
            </a:ln>
            <a:effectLst/>
          </p:spPr>
          <p:txBody>
            <a:bodyPr wrap="square" lIns="664722" tIns="43207" rIns="664722" bIns="43207" rtlCol="0" anchor="ctr">
              <a:noAutofit/>
            </a:bodyPr>
            <a:lstStyle/>
            <a:p>
              <a:pPr marL="0" marR="0" lvl="0" indent="0" algn="dist" defTabSz="844174" eaLnBrk="1" fontAlgn="auto" latinLnBrk="0" hangingPunct="1">
                <a:lnSpc>
                  <a:spcPct val="100000"/>
                </a:lnSpc>
                <a:spcBef>
                  <a:spcPts val="0"/>
                </a:spcBef>
                <a:spcAft>
                  <a:spcPts val="554"/>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空き家所有者実態調査  </a:t>
              </a:r>
              <a:endParaRPr kumimoji="0" lang="en-US" altLang="ja-JP"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61" name="角丸四角形 160"/>
            <p:cNvSpPr/>
            <p:nvPr/>
          </p:nvSpPr>
          <p:spPr>
            <a:xfrm>
              <a:off x="1028209" y="3790231"/>
              <a:ext cx="4145782" cy="332361"/>
            </a:xfrm>
            <a:prstGeom prst="roundRect">
              <a:avLst>
                <a:gd name="adj" fmla="val 14395"/>
              </a:avLst>
            </a:prstGeom>
            <a:solidFill>
              <a:srgbClr val="FFFF99"/>
            </a:solidFill>
            <a:ln w="19050" cap="flat" cmpd="sng" algn="ctr">
              <a:solidFill>
                <a:srgbClr val="FF9900"/>
              </a:solidFill>
              <a:prstDash val="solid"/>
            </a:ln>
            <a:effectLst/>
          </p:spPr>
          <p:txBody>
            <a:bodyPr wrap="square" lIns="664722" tIns="43207" rIns="664722" bIns="43207" rtlCol="0" anchor="ctr">
              <a:noAutofit/>
            </a:bodyPr>
            <a:lstStyle/>
            <a:p>
              <a:pPr marL="0" marR="0" lvl="0" indent="0" algn="dist" defTabSz="844174" eaLnBrk="1" fontAlgn="auto" latinLnBrk="0" hangingPunct="1">
                <a:lnSpc>
                  <a:spcPct val="100000"/>
                </a:lnSpc>
                <a:spcBef>
                  <a:spcPts val="0"/>
                </a:spcBef>
                <a:spcAft>
                  <a:spcPts val="554"/>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マンション総合調査  </a:t>
              </a:r>
              <a:endParaRPr kumimoji="0" lang="en-US" altLang="ja-JP"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62" name="角丸四角形 161"/>
            <p:cNvSpPr/>
            <p:nvPr/>
          </p:nvSpPr>
          <p:spPr>
            <a:xfrm>
              <a:off x="5724032" y="1520940"/>
              <a:ext cx="2495754" cy="569100"/>
            </a:xfrm>
            <a:prstGeom prst="roundRect">
              <a:avLst>
                <a:gd name="adj" fmla="val 14395"/>
              </a:avLst>
            </a:prstGeom>
            <a:solidFill>
              <a:srgbClr val="FFFF99"/>
            </a:solidFill>
            <a:ln w="19050" cap="flat" cmpd="sng" algn="ctr">
              <a:solidFill>
                <a:srgbClr val="FF9900"/>
              </a:solidFill>
              <a:prstDash val="solid"/>
            </a:ln>
            <a:effectLst/>
          </p:spPr>
          <p:txBody>
            <a:bodyPr wrap="square" lIns="0" tIns="43207" rIns="0" bIns="43207" rtlCol="0" anchor="t">
              <a:spAutoFit/>
            </a:bodyPr>
            <a:lstStyle/>
            <a:p>
              <a:pPr marL="0" marR="0" lvl="0" indent="0" algn="ctr" defTabSz="844174" eaLnBrk="1" fontAlgn="auto" latinLnBrk="0" hangingPunct="1">
                <a:lnSpc>
                  <a:spcPct val="100000"/>
                </a:lnSpc>
                <a:spcBef>
                  <a:spcPts val="0"/>
                </a:spcBef>
                <a:spcAft>
                  <a:spcPts val="277"/>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住 宅 市 場 動 向 調 査</a:t>
              </a:r>
              <a:endParaRPr kumimoji="0" lang="en-US" altLang="ja-JP"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marL="0" marR="0" lvl="0" indent="0" algn="ctr" defTabSz="844174"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注文･分譲･中古･民間賃貸･ﾘﾌｫｰﾑ</a:t>
              </a:r>
              <a:endParaRPr kumimoji="0" lang="en-US" altLang="ja-JP" sz="110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63" name="角丸四角形 162"/>
            <p:cNvSpPr/>
            <p:nvPr/>
          </p:nvSpPr>
          <p:spPr>
            <a:xfrm>
              <a:off x="5724033" y="4702625"/>
              <a:ext cx="2496440" cy="360916"/>
            </a:xfrm>
            <a:prstGeom prst="roundRect">
              <a:avLst>
                <a:gd name="adj" fmla="val 14395"/>
              </a:avLst>
            </a:prstGeom>
            <a:solidFill>
              <a:srgbClr val="FFCCCC"/>
            </a:solidFill>
            <a:ln w="19050" cap="flat" cmpd="sng" algn="ctr">
              <a:solidFill>
                <a:srgbClr val="FF5050"/>
              </a:solidFill>
              <a:prstDash val="solid"/>
            </a:ln>
            <a:effectLst/>
          </p:spPr>
          <p:txBody>
            <a:bodyPr wrap="square" lIns="166180" tIns="43207" rIns="166180" bIns="43207" rtlCol="0" anchor="ctr">
              <a:noAutofit/>
            </a:bodyPr>
            <a:lstStyle/>
            <a:p>
              <a:pPr marL="0" marR="0" lvl="0" indent="0" algn="dist" defTabSz="844174" eaLnBrk="1" fontAlgn="auto" latinLnBrk="0" hangingPunct="1">
                <a:lnSpc>
                  <a:spcPct val="100000"/>
                </a:lnSpc>
                <a:spcBef>
                  <a:spcPts val="0"/>
                </a:spcBef>
                <a:spcAft>
                  <a:spcPts val="554"/>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建築着工統計調査</a:t>
              </a:r>
              <a:endParaRPr kumimoji="0" lang="en-US" altLang="ja-JP"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64" name="角丸四角形 163"/>
            <p:cNvSpPr/>
            <p:nvPr/>
          </p:nvSpPr>
          <p:spPr>
            <a:xfrm>
              <a:off x="5724033" y="5574819"/>
              <a:ext cx="2510173" cy="362273"/>
            </a:xfrm>
            <a:prstGeom prst="roundRect">
              <a:avLst>
                <a:gd name="adj" fmla="val 14395"/>
              </a:avLst>
            </a:prstGeom>
            <a:solidFill>
              <a:srgbClr val="FFFF99"/>
            </a:solidFill>
            <a:ln w="19050" cap="flat" cmpd="sng" algn="ctr">
              <a:solidFill>
                <a:srgbClr val="FF9900"/>
              </a:solidFill>
              <a:prstDash val="solid"/>
            </a:ln>
            <a:effectLst/>
          </p:spPr>
          <p:txBody>
            <a:bodyPr wrap="square" lIns="49854" tIns="43207" rIns="49854" bIns="43207" rtlCol="0" anchor="ctr">
              <a:noAutofit/>
            </a:bodyPr>
            <a:lstStyle/>
            <a:p>
              <a:pPr marL="0" marR="0" lvl="0" indent="0" algn="dist" defTabSz="844174" eaLnBrk="1" fontAlgn="auto" latinLnBrk="0" hangingPunct="1">
                <a:lnSpc>
                  <a:spcPct val="100000"/>
                </a:lnSpc>
                <a:spcBef>
                  <a:spcPts val="0"/>
                </a:spcBef>
                <a:spcAft>
                  <a:spcPts val="554"/>
                </a:spcAft>
                <a:buClrTx/>
                <a:buSzTx/>
                <a:buFontTx/>
                <a:buNone/>
                <a:tabLst/>
                <a:defRPr/>
              </a:pPr>
              <a:r>
                <a:rPr kumimoji="0" lang="ja-JP" altLang="en-US" sz="1292"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民間住宅ﾛｰﾝ</a:t>
              </a:r>
              <a:r>
                <a:rPr kumimoji="0" lang="ja-JP" altLang="en-US" sz="1292" b="0" i="0" u="none" strike="noStrike" kern="0" cap="none" spc="-18" normalizeH="0" baseline="0" noProof="0" dirty="0">
                  <a:ln>
                    <a:noFill/>
                  </a:ln>
                  <a:solidFill>
                    <a:prstClr val="black"/>
                  </a:solidFill>
                  <a:effectLst/>
                  <a:uLnTx/>
                  <a:uFillTx/>
                  <a:latin typeface="HG丸ｺﾞｼｯｸM-PRO" pitchFamily="50" charset="-128"/>
                  <a:ea typeface="HG丸ｺﾞｼｯｸM-PRO" pitchFamily="50" charset="-128"/>
                </a:rPr>
                <a:t>の実態に関する調査</a:t>
              </a:r>
              <a:endParaRPr kumimoji="0" lang="en-US" altLang="ja-JP" sz="1292" b="0" i="0" u="none" strike="noStrike" kern="0" cap="none" spc="-18"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65" name="角丸四角形 164"/>
            <p:cNvSpPr/>
            <p:nvPr/>
          </p:nvSpPr>
          <p:spPr>
            <a:xfrm>
              <a:off x="3098109" y="2829780"/>
              <a:ext cx="5121677" cy="480910"/>
            </a:xfrm>
            <a:prstGeom prst="roundRect">
              <a:avLst>
                <a:gd name="adj" fmla="val 14395"/>
              </a:avLst>
            </a:prstGeom>
            <a:solidFill>
              <a:srgbClr val="FFCCCC"/>
            </a:solidFill>
            <a:ln w="19050" cap="flat" cmpd="sng" algn="ctr">
              <a:solidFill>
                <a:srgbClr val="FF5050"/>
              </a:solidFill>
              <a:prstDash val="solid"/>
            </a:ln>
            <a:effectLst/>
          </p:spPr>
          <p:txBody>
            <a:bodyPr wrap="square" lIns="332361" tIns="43207" rIns="332361" bIns="43207" rtlCol="0" anchor="ctr">
              <a:noAutofit/>
            </a:bodyPr>
            <a:lstStyle/>
            <a:p>
              <a:pPr marL="0" marR="0" lvl="0" indent="0" algn="ctr" defTabSz="844174" eaLnBrk="1" fontAlgn="auto" latinLnBrk="0" hangingPunct="1">
                <a:lnSpc>
                  <a:spcPct val="100000"/>
                </a:lnSpc>
                <a:spcBef>
                  <a:spcPts val="0"/>
                </a:spcBef>
                <a:spcAft>
                  <a:spcPts val="277"/>
                </a:spcAft>
                <a:buClrTx/>
                <a:buSzTx/>
                <a:buFontTx/>
                <a:buNone/>
                <a:tabLst/>
                <a:defRPr/>
              </a:pPr>
              <a:r>
                <a:rPr kumimoji="0" lang="ja-JP" altLang="en-US" sz="1477" b="0" i="0" u="none" strike="noStrike" kern="0" cap="none" spc="1662" normalizeH="0" baseline="0" noProof="0" dirty="0">
                  <a:ln>
                    <a:noFill/>
                  </a:ln>
                  <a:solidFill>
                    <a:prstClr val="black"/>
                  </a:solidFill>
                  <a:effectLst/>
                  <a:uLnTx/>
                  <a:uFillTx/>
                  <a:latin typeface="HG丸ｺﾞｼｯｸM-PRO" pitchFamily="50" charset="-128"/>
                  <a:ea typeface="HG丸ｺﾞｼｯｸM-PRO" pitchFamily="50" charset="-128"/>
                </a:rPr>
                <a:t>　</a:t>
              </a:r>
              <a:r>
                <a:rPr kumimoji="0" lang="zh-TW" altLang="en-US" sz="1477" b="0" i="0" u="none" strike="noStrike" kern="0" cap="none" spc="1662" normalizeH="0" baseline="0" noProof="0" dirty="0">
                  <a:ln>
                    <a:noFill/>
                  </a:ln>
                  <a:solidFill>
                    <a:prstClr val="black"/>
                  </a:solidFill>
                  <a:effectLst/>
                  <a:uLnTx/>
                  <a:uFillTx/>
                  <a:latin typeface="HG丸ｺﾞｼｯｸM-PRO" pitchFamily="50" charset="-128"/>
                  <a:ea typeface="HG丸ｺﾞｼｯｸM-PRO" pitchFamily="50" charset="-128"/>
                </a:rPr>
                <a:t>全国消費実態調査</a:t>
              </a:r>
              <a:endParaRPr kumimoji="0" lang="en-US" altLang="zh-TW" sz="1477" b="0" i="0" u="none" strike="noStrike" kern="0" cap="none" spc="1662" normalizeH="0" baseline="0" noProof="0" dirty="0">
                <a:ln>
                  <a:noFill/>
                </a:ln>
                <a:solidFill>
                  <a:prstClr val="black"/>
                </a:solidFill>
                <a:effectLst/>
                <a:uLnTx/>
                <a:uFillTx/>
                <a:latin typeface="HG丸ｺﾞｼｯｸM-PRO" pitchFamily="50" charset="-128"/>
                <a:ea typeface="HG丸ｺﾞｼｯｸM-PRO" pitchFamily="50" charset="-128"/>
              </a:endParaRPr>
            </a:p>
            <a:p>
              <a:pPr marL="0" marR="0" lvl="0" indent="0" algn="ctr" defTabSz="844174" eaLnBrk="1" fontAlgn="auto" latinLnBrk="0" hangingPunct="1">
                <a:lnSpc>
                  <a:spcPct val="100000"/>
                </a:lnSpc>
                <a:spcBef>
                  <a:spcPts val="0"/>
                </a:spcBef>
                <a:spcAft>
                  <a:spcPts val="554"/>
                </a:spcAft>
                <a:buClrTx/>
                <a:buSzTx/>
                <a:buFontTx/>
                <a:buNone/>
                <a:tabLst/>
                <a:defRPr/>
              </a:pPr>
              <a:r>
                <a:rPr kumimoji="0" lang="ja-JP" altLang="en-US" sz="1108" b="0" i="0" u="none" strike="noStrike" kern="0" cap="none" spc="185" normalizeH="0" baseline="0" noProof="0" dirty="0">
                  <a:ln>
                    <a:noFill/>
                  </a:ln>
                  <a:solidFill>
                    <a:prstClr val="black"/>
                  </a:solidFill>
                  <a:effectLst/>
                  <a:uLnTx/>
                  <a:uFillTx/>
                  <a:latin typeface="HG丸ｺﾞｼｯｸM-PRO" pitchFamily="50" charset="-128"/>
                  <a:ea typeface="HG丸ｺﾞｼｯｸM-PRO" pitchFamily="50" charset="-128"/>
                </a:rPr>
                <a:t>家計収支及び家計資産の実態</a:t>
              </a:r>
              <a:endParaRPr kumimoji="0" lang="en-US" altLang="ja-JP" sz="1108" b="0" i="0" u="none" strike="noStrike" kern="0" cap="none" spc="185"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66" name="角丸四角形 165"/>
            <p:cNvSpPr/>
            <p:nvPr/>
          </p:nvSpPr>
          <p:spPr>
            <a:xfrm>
              <a:off x="5724032" y="2185308"/>
              <a:ext cx="2495754" cy="563392"/>
            </a:xfrm>
            <a:prstGeom prst="roundRect">
              <a:avLst>
                <a:gd name="adj" fmla="val 14395"/>
              </a:avLst>
            </a:prstGeom>
            <a:solidFill>
              <a:srgbClr val="FFCCCC"/>
            </a:solidFill>
            <a:ln w="19050" cap="flat" cmpd="sng" algn="ctr">
              <a:solidFill>
                <a:srgbClr val="FF5050"/>
              </a:solidFill>
              <a:prstDash val="solid"/>
            </a:ln>
            <a:effectLst/>
          </p:spPr>
          <p:txBody>
            <a:bodyPr wrap="square" lIns="132944" tIns="43207" rIns="132944" bIns="43207" rtlCol="0" anchor="ctr">
              <a:noAutofit/>
            </a:bodyPr>
            <a:lstStyle/>
            <a:p>
              <a:pPr marL="0" marR="0" lvl="0" indent="0" algn="ctr" defTabSz="844174" eaLnBrk="1" fontAlgn="auto" latinLnBrk="0" hangingPunct="1">
                <a:lnSpc>
                  <a:spcPct val="100000"/>
                </a:lnSpc>
                <a:spcBef>
                  <a:spcPts val="0"/>
                </a:spcBef>
                <a:spcAft>
                  <a:spcPts val="554"/>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家 　計 　</a:t>
              </a:r>
              <a:r>
                <a:rPr kumimoji="0" lang="zh-TW"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調</a:t>
              </a: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 　</a:t>
              </a:r>
              <a:r>
                <a:rPr kumimoji="0" lang="zh-TW"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査</a:t>
              </a:r>
              <a:endParaRPr kumimoji="0" lang="en-US" altLang="zh-TW"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marL="0" marR="0" lvl="0" indent="0" algn="ctr" defTabSz="844174" eaLnBrk="1" fontAlgn="auto" latinLnBrk="0" hangingPunct="1">
                <a:lnSpc>
                  <a:spcPct val="100000"/>
                </a:lnSpc>
                <a:spcBef>
                  <a:spcPts val="0"/>
                </a:spcBef>
                <a:spcAft>
                  <a:spcPts val="554"/>
                </a:spcAft>
                <a:buClrTx/>
                <a:buSzTx/>
                <a:buFontTx/>
                <a:buNone/>
                <a:tabLst/>
                <a:defRPr/>
              </a:pPr>
              <a:r>
                <a:rPr kumimoji="0" lang="ja-JP" altLang="en-US" sz="1108" b="0" i="0" u="none" strike="noStrike" kern="0" cap="none" spc="369" normalizeH="0" baseline="0" noProof="0" dirty="0">
                  <a:ln>
                    <a:noFill/>
                  </a:ln>
                  <a:solidFill>
                    <a:prstClr val="black"/>
                  </a:solidFill>
                  <a:effectLst/>
                  <a:uLnTx/>
                  <a:uFillTx/>
                  <a:latin typeface="HG丸ｺﾞｼｯｸM-PRO" pitchFamily="50" charset="-128"/>
                  <a:ea typeface="HG丸ｺﾞｼｯｸM-PRO" pitchFamily="50" charset="-128"/>
                </a:rPr>
                <a:t>家計収支の実態</a:t>
              </a:r>
              <a:endParaRPr kumimoji="0" lang="en-US" altLang="ja-JP" sz="1108" b="0" i="0" u="none" strike="noStrike" kern="0" cap="none" spc="369" normalizeH="0" baseline="0" noProof="0" dirty="0">
                <a:ln>
                  <a:noFill/>
                </a:ln>
                <a:solidFill>
                  <a:prstClr val="black"/>
                </a:solidFill>
                <a:effectLst/>
                <a:uLnTx/>
                <a:uFillTx/>
                <a:latin typeface="HG丸ｺﾞｼｯｸM-PRO" pitchFamily="50" charset="-128"/>
                <a:ea typeface="HG丸ｺﾞｼｯｸM-PRO" pitchFamily="50" charset="-128"/>
              </a:endParaRPr>
            </a:p>
          </p:txBody>
        </p:sp>
        <p:cxnSp>
          <p:nvCxnSpPr>
            <p:cNvPr id="167" name="直線コネクタ 166"/>
            <p:cNvCxnSpPr/>
            <p:nvPr/>
          </p:nvCxnSpPr>
          <p:spPr>
            <a:xfrm>
              <a:off x="534712" y="4452820"/>
              <a:ext cx="8050449" cy="0"/>
            </a:xfrm>
            <a:prstGeom prst="line">
              <a:avLst/>
            </a:prstGeom>
            <a:noFill/>
            <a:ln w="22225" cap="flat" cmpd="sng" algn="ctr">
              <a:solidFill>
                <a:srgbClr val="000099"/>
              </a:solidFill>
              <a:prstDash val="dash"/>
            </a:ln>
            <a:effectLst/>
          </p:spPr>
        </p:cxnSp>
        <p:sp>
          <p:nvSpPr>
            <p:cNvPr id="168" name="角丸四角形 167"/>
            <p:cNvSpPr/>
            <p:nvPr/>
          </p:nvSpPr>
          <p:spPr>
            <a:xfrm>
              <a:off x="3098108" y="4214584"/>
              <a:ext cx="5121678" cy="414144"/>
            </a:xfrm>
            <a:prstGeom prst="roundRect">
              <a:avLst>
                <a:gd name="adj" fmla="val 14395"/>
              </a:avLst>
            </a:prstGeom>
            <a:solidFill>
              <a:srgbClr val="FFCCCC"/>
            </a:solidFill>
            <a:ln w="19050" cap="flat" cmpd="sng" algn="ctr">
              <a:solidFill>
                <a:srgbClr val="FF5050"/>
              </a:solidFill>
              <a:prstDash val="solid"/>
            </a:ln>
            <a:effectLst/>
          </p:spPr>
          <p:txBody>
            <a:bodyPr wrap="square" lIns="332361" tIns="166180" rIns="332361" bIns="166180" rtlCol="0" anchor="ctr">
              <a:noAutofit/>
            </a:bodyPr>
            <a:lstStyle/>
            <a:p>
              <a:pPr marL="0" marR="0" lvl="0" indent="0" algn="dist" defTabSz="844174" eaLnBrk="1" fontAlgn="auto" latinLnBrk="0" hangingPunct="1">
                <a:lnSpc>
                  <a:spcPct val="100000"/>
                </a:lnSpc>
                <a:spcBef>
                  <a:spcPts val="0"/>
                </a:spcBef>
                <a:spcAft>
                  <a:spcPts val="554"/>
                </a:spcAft>
                <a:buClrTx/>
                <a:buSzTx/>
                <a:buFontTx/>
                <a:buNone/>
                <a:tabLst/>
                <a:defRPr/>
              </a:pP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国民経済計算（</a:t>
              </a:r>
              <a:r>
                <a:rPr kumimoji="0" lang="en-US" altLang="ja-JP"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GDP</a:t>
              </a:r>
              <a:r>
                <a:rPr kumimoji="0" lang="ja-JP" altLang="en-US"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統計）</a:t>
              </a:r>
              <a:endParaRPr kumimoji="0" lang="en-US" altLang="ja-JP" sz="1477"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grpSp>
          <p:nvGrpSpPr>
            <p:cNvPr id="169" name="グループ化 168"/>
            <p:cNvGrpSpPr/>
            <p:nvPr/>
          </p:nvGrpSpPr>
          <p:grpSpPr>
            <a:xfrm>
              <a:off x="1123354" y="5070108"/>
              <a:ext cx="1970524" cy="731569"/>
              <a:chOff x="937587" y="5743104"/>
              <a:chExt cx="2134392" cy="792406"/>
            </a:xfrm>
          </p:grpSpPr>
          <p:sp>
            <p:nvSpPr>
              <p:cNvPr id="171" name="正方形/長方形 170"/>
              <p:cNvSpPr/>
              <p:nvPr/>
            </p:nvSpPr>
            <p:spPr>
              <a:xfrm>
                <a:off x="937587" y="5743104"/>
                <a:ext cx="2076027" cy="792406"/>
              </a:xfrm>
              <a:prstGeom prst="rect">
                <a:avLst/>
              </a:prstGeom>
              <a:solidFill>
                <a:sysClr val="window" lastClr="FFFFFF"/>
              </a:solidFill>
              <a:ln w="3175" cap="flat" cmpd="sng" algn="ctr">
                <a:solidFill>
                  <a:sysClr val="windowText" lastClr="000000">
                    <a:lumMod val="75000"/>
                    <a:lumOff val="25000"/>
                  </a:sysClr>
                </a:solidFill>
                <a:prstDash val="solid"/>
              </a:ln>
              <a:effectLst/>
            </p:spPr>
            <p:txBody>
              <a:bodyPr rtlCol="0" anchor="ctr"/>
              <a:lstStyle/>
              <a:p>
                <a:pPr marL="0" marR="0" lvl="0" indent="0" algn="ctr" defTabSz="844174"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prstClr val="black"/>
                  </a:solidFill>
                  <a:effectLst/>
                  <a:uLnTx/>
                  <a:uFillTx/>
                  <a:latin typeface="Calibri"/>
                </a:endParaRPr>
              </a:p>
            </p:txBody>
          </p:sp>
          <p:grpSp>
            <p:nvGrpSpPr>
              <p:cNvPr id="172" name="グループ化 171"/>
              <p:cNvGrpSpPr/>
              <p:nvPr/>
            </p:nvGrpSpPr>
            <p:grpSpPr>
              <a:xfrm>
                <a:off x="1026726" y="5835231"/>
                <a:ext cx="1991090" cy="279189"/>
                <a:chOff x="1191052" y="6490760"/>
                <a:chExt cx="1991090" cy="279189"/>
              </a:xfrm>
            </p:grpSpPr>
            <p:sp>
              <p:nvSpPr>
                <p:cNvPr id="176" name="角丸四角形 175"/>
                <p:cNvSpPr/>
                <p:nvPr/>
              </p:nvSpPr>
              <p:spPr>
                <a:xfrm>
                  <a:off x="1191052" y="6532950"/>
                  <a:ext cx="648072" cy="216000"/>
                </a:xfrm>
                <a:prstGeom prst="roundRect">
                  <a:avLst>
                    <a:gd name="adj" fmla="val 14395"/>
                  </a:avLst>
                </a:prstGeom>
                <a:solidFill>
                  <a:srgbClr val="FFCCCC"/>
                </a:solidFill>
                <a:ln w="19050" cap="flat" cmpd="sng" algn="ctr">
                  <a:solidFill>
                    <a:srgbClr val="FF5050"/>
                  </a:solidFill>
                  <a:prstDash val="solid"/>
                </a:ln>
                <a:effectLst/>
              </p:spPr>
              <p:txBody>
                <a:bodyPr wrap="square" lIns="0" tIns="0" rIns="0" bIns="0" rtlCol="0" anchor="ctr">
                  <a:noAutofit/>
                </a:bodyPr>
                <a:lstStyle/>
                <a:p>
                  <a:pPr marL="0" marR="0" lvl="0" indent="0" algn="dist" defTabSz="844174" eaLnBrk="1" fontAlgn="auto" latinLnBrk="0" hangingPunct="1">
                    <a:lnSpc>
                      <a:spcPct val="100000"/>
                    </a:lnSpc>
                    <a:spcBef>
                      <a:spcPts val="0"/>
                    </a:spcBef>
                    <a:spcAft>
                      <a:spcPts val="554"/>
                    </a:spcAft>
                    <a:buClrTx/>
                    <a:buSzTx/>
                    <a:buFontTx/>
                    <a:buNone/>
                    <a:tabLst/>
                    <a:defRPr/>
                  </a:pPr>
                  <a:endParaRPr kumimoji="0" lang="en-US" altLang="ja-JP" sz="831"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77" name="テキスト ボックス 176"/>
                <p:cNvSpPr txBox="1"/>
                <p:nvPr/>
              </p:nvSpPr>
              <p:spPr>
                <a:xfrm>
                  <a:off x="1801023" y="6490760"/>
                  <a:ext cx="1381119" cy="279189"/>
                </a:xfrm>
                <a:prstGeom prst="rect">
                  <a:avLst/>
                </a:prstGeom>
                <a:noFill/>
              </p:spPr>
              <p:txBody>
                <a:bodyPr wrap="none" lIns="43207" tIns="43207" rIns="43207" bIns="43207" rtlCol="0" anchor="ctr">
                  <a:spAutoFit/>
                </a:bodyPr>
                <a:lstStyle/>
                <a:p>
                  <a:pPr marL="0" marR="0" lvl="0" indent="0" defTabSz="844174"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：基幹統計調査</a:t>
                  </a:r>
                  <a:r>
                    <a:rPr kumimoji="0" lang="en-US" altLang="ja-JP" sz="1108"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rPr>
                    <a:t>※</a:t>
                  </a:r>
                  <a:r>
                    <a:rPr kumimoji="0" lang="ja-JP" altLang="en-US" sz="1108"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rPr>
                    <a:t>１</a:t>
                  </a:r>
                  <a:endParaRPr kumimoji="0" lang="ja-JP" altLang="en-US" sz="110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grpSp>
          <p:grpSp>
            <p:nvGrpSpPr>
              <p:cNvPr id="173" name="グループ化 172"/>
              <p:cNvGrpSpPr/>
              <p:nvPr/>
            </p:nvGrpSpPr>
            <p:grpSpPr>
              <a:xfrm>
                <a:off x="1026726" y="6164520"/>
                <a:ext cx="2045253" cy="279189"/>
                <a:chOff x="1191052" y="6494570"/>
                <a:chExt cx="2045253" cy="279189"/>
              </a:xfrm>
            </p:grpSpPr>
            <p:sp>
              <p:nvSpPr>
                <p:cNvPr id="174" name="角丸四角形 173"/>
                <p:cNvSpPr/>
                <p:nvPr/>
              </p:nvSpPr>
              <p:spPr>
                <a:xfrm>
                  <a:off x="1191052" y="6532950"/>
                  <a:ext cx="648072" cy="216000"/>
                </a:xfrm>
                <a:prstGeom prst="roundRect">
                  <a:avLst>
                    <a:gd name="adj" fmla="val 14395"/>
                  </a:avLst>
                </a:prstGeom>
                <a:solidFill>
                  <a:srgbClr val="FFFF99"/>
                </a:solidFill>
                <a:ln w="19050" cap="flat" cmpd="sng" algn="ctr">
                  <a:solidFill>
                    <a:srgbClr val="FF9900"/>
                  </a:solidFill>
                  <a:prstDash val="solid"/>
                </a:ln>
                <a:effectLst/>
              </p:spPr>
              <p:txBody>
                <a:bodyPr wrap="square" lIns="0" tIns="0" rIns="0" bIns="0" rtlCol="0" anchor="ctr">
                  <a:noAutofit/>
                </a:bodyPr>
                <a:lstStyle/>
                <a:p>
                  <a:pPr marL="0" marR="0" lvl="0" indent="0" algn="dist" defTabSz="844174" eaLnBrk="1" fontAlgn="auto" latinLnBrk="0" hangingPunct="1">
                    <a:lnSpc>
                      <a:spcPct val="100000"/>
                    </a:lnSpc>
                    <a:spcBef>
                      <a:spcPts val="0"/>
                    </a:spcBef>
                    <a:spcAft>
                      <a:spcPts val="554"/>
                    </a:spcAft>
                    <a:buClrTx/>
                    <a:buSzTx/>
                    <a:buFontTx/>
                    <a:buNone/>
                    <a:tabLst/>
                    <a:defRPr/>
                  </a:pPr>
                  <a:endParaRPr kumimoji="0" lang="en-US" altLang="ja-JP" sz="831"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175" name="テキスト ボックス 174"/>
                <p:cNvSpPr txBox="1"/>
                <p:nvPr/>
              </p:nvSpPr>
              <p:spPr>
                <a:xfrm>
                  <a:off x="1804834" y="6494570"/>
                  <a:ext cx="1431471" cy="279189"/>
                </a:xfrm>
                <a:prstGeom prst="rect">
                  <a:avLst/>
                </a:prstGeom>
                <a:noFill/>
              </p:spPr>
              <p:txBody>
                <a:bodyPr wrap="none" lIns="43207" tIns="43207" rIns="43207" bIns="43207" rtlCol="0" anchor="ctr">
                  <a:spAutoFit/>
                </a:bodyPr>
                <a:lstStyle/>
                <a:p>
                  <a:pPr marL="0" marR="0" lvl="0" indent="0" defTabSz="844174"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：一般統計調査</a:t>
                  </a:r>
                  <a:r>
                    <a:rPr kumimoji="0" lang="en-US" altLang="ja-JP" sz="1108"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rPr>
                    <a:t>※</a:t>
                  </a:r>
                  <a:r>
                    <a:rPr kumimoji="0" lang="ja-JP" altLang="en-US" sz="1108" b="0" i="0" u="none" strike="noStrike" kern="0" cap="none" spc="0" normalizeH="0" baseline="30000" noProof="0" dirty="0">
                      <a:ln>
                        <a:noFill/>
                      </a:ln>
                      <a:solidFill>
                        <a:prstClr val="black"/>
                      </a:solidFill>
                      <a:effectLst/>
                      <a:uLnTx/>
                      <a:uFillTx/>
                      <a:latin typeface="HG丸ｺﾞｼｯｸM-PRO" pitchFamily="50" charset="-128"/>
                      <a:ea typeface="HG丸ｺﾞｼｯｸM-PRO" pitchFamily="50" charset="-128"/>
                    </a:rPr>
                    <a:t>２</a:t>
                  </a:r>
                  <a:r>
                    <a:rPr kumimoji="0" lang="ja-JP" altLang="en-US" sz="1108" b="0" i="0" u="none" strike="noStrike" kern="0" cap="none" spc="0" normalizeH="0" baseline="0" noProof="0" dirty="0">
                      <a:ln>
                        <a:noFill/>
                      </a:ln>
                      <a:solidFill>
                        <a:prstClr val="black"/>
                      </a:solidFill>
                      <a:effectLst/>
                      <a:uLnTx/>
                      <a:uFillTx/>
                      <a:latin typeface="HG丸ｺﾞｼｯｸM-PRO" pitchFamily="50" charset="-128"/>
                      <a:ea typeface="HG丸ｺﾞｼｯｸM-PRO" pitchFamily="50" charset="-128"/>
                    </a:rPr>
                    <a:t> </a:t>
                  </a:r>
                </a:p>
              </p:txBody>
            </p:sp>
          </p:grpSp>
        </p:grpSp>
        <p:sp>
          <p:nvSpPr>
            <p:cNvPr id="170" name="テキスト ボックス 169"/>
            <p:cNvSpPr txBox="1"/>
            <p:nvPr/>
          </p:nvSpPr>
          <p:spPr>
            <a:xfrm>
              <a:off x="827584" y="6021288"/>
              <a:ext cx="7528397" cy="342969"/>
            </a:xfrm>
            <a:prstGeom prst="rect">
              <a:avLst/>
            </a:prstGeom>
            <a:noFill/>
          </p:spPr>
          <p:txBody>
            <a:bodyPr wrap="none" lIns="43207" tIns="43207" rIns="43207" bIns="43207" rtlCol="0" anchor="ctr">
              <a:spAutoFit/>
            </a:bodyPr>
            <a:lstStyle/>
            <a:p>
              <a:pPr marL="0" marR="0" lvl="0" indent="0" defTabSz="844174" eaLnBrk="1" fontAlgn="auto" latinLnBrk="0" hangingPunct="1">
                <a:lnSpc>
                  <a:spcPct val="100000"/>
                </a:lnSpc>
                <a:spcBef>
                  <a:spcPts val="0"/>
                </a:spcBef>
                <a:spcAft>
                  <a:spcPts val="0"/>
                </a:spcAft>
                <a:buClrTx/>
                <a:buSzTx/>
                <a:buFontTx/>
                <a:buNone/>
                <a:tabLst/>
                <a:defRPr/>
              </a:pPr>
              <a:r>
                <a:rPr kumimoji="0" lang="en-US" altLang="ja-JP" sz="831" b="0"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a:t>
              </a:r>
              <a:r>
                <a:rPr kumimoji="0" lang="ja-JP" altLang="en-US" sz="831" b="0"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１ 公的統計の中核となる特に重要な統計調査であり、特別な規定（報告義務、かたり調査の禁止、地方公共団体による事務の実施等）が定められている。</a:t>
              </a:r>
              <a:endParaRPr kumimoji="0" lang="en-US" altLang="ja-JP" sz="831" b="0"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endParaRPr>
            </a:p>
            <a:p>
              <a:pPr marL="0" marR="0" lvl="0" indent="0" defTabSz="844174" eaLnBrk="1" fontAlgn="auto" latinLnBrk="0" hangingPunct="1">
                <a:lnSpc>
                  <a:spcPct val="100000"/>
                </a:lnSpc>
                <a:spcBef>
                  <a:spcPts val="0"/>
                </a:spcBef>
                <a:spcAft>
                  <a:spcPts val="0"/>
                </a:spcAft>
                <a:buClrTx/>
                <a:buSzTx/>
                <a:buFontTx/>
                <a:buNone/>
                <a:tabLst/>
                <a:defRPr/>
              </a:pPr>
              <a:r>
                <a:rPr kumimoji="0" lang="en-US" altLang="ja-JP" sz="831" b="0"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a:t>
              </a:r>
              <a:r>
                <a:rPr kumimoji="0" lang="ja-JP" altLang="en-US" sz="831" b="0" i="0" u="none" strike="noStrike" kern="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２ 行政機関が行う統計調査のうち基幹統計調査以外のものを指す。</a:t>
              </a:r>
            </a:p>
          </p:txBody>
        </p:sp>
      </p:grpSp>
    </p:spTree>
    <p:extLst>
      <p:ext uri="{BB962C8B-B14F-4D97-AF65-F5344CB8AC3E}">
        <p14:creationId xmlns:p14="http://schemas.microsoft.com/office/powerpoint/2010/main" val="884283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2400" dirty="0"/>
              <a:t>３．統計データの取得・把握</a:t>
            </a:r>
          </a:p>
        </p:txBody>
      </p:sp>
      <p:sp>
        <p:nvSpPr>
          <p:cNvPr id="4" name="スライド番号プレースホルダ 16"/>
          <p:cNvSpPr>
            <a:spLocks noGrp="1"/>
          </p:cNvSpPr>
          <p:nvPr>
            <p:ph type="sldNum" sz="quarter" idx="12"/>
          </p:nvPr>
        </p:nvSpPr>
        <p:spPr>
          <a:xfrm>
            <a:off x="7010400" y="6597352"/>
            <a:ext cx="2133600" cy="260648"/>
          </a:xfrm>
          <a:ln w="19050"/>
        </p:spPr>
        <p:txBody>
          <a:bodyPr/>
          <a:lstStyle/>
          <a:p>
            <a:pPr>
              <a:defRPr/>
            </a:pPr>
            <a:fld id="{5D410A3C-32D6-4FDF-AD1D-AF76EDC55314}" type="slidenum">
              <a:rPr lang="en-US" altLang="ja-JP" smtClean="0">
                <a:solidFill>
                  <a:prstClr val="black"/>
                </a:solidFill>
              </a:rPr>
              <a:pPr>
                <a:defRPr/>
              </a:pPr>
              <a:t>9</a:t>
            </a:fld>
            <a:endParaRPr lang="en-US" altLang="ja-JP" dirty="0">
              <a:solidFill>
                <a:prstClr val="black"/>
              </a:solidFill>
            </a:endParaRPr>
          </a:p>
        </p:txBody>
      </p:sp>
      <p:sp>
        <p:nvSpPr>
          <p:cNvPr id="12" name="テキスト ボックス 11"/>
          <p:cNvSpPr txBox="1"/>
          <p:nvPr/>
        </p:nvSpPr>
        <p:spPr>
          <a:xfrm>
            <a:off x="0" y="620688"/>
            <a:ext cx="9144000" cy="369332"/>
          </a:xfrm>
          <a:prstGeom prst="rect">
            <a:avLst/>
          </a:prstGeom>
          <a:solidFill>
            <a:srgbClr val="4472C4"/>
          </a:solidFill>
        </p:spPr>
        <p:txBody>
          <a:bodyPr wrap="square" rtlCol="0" anchor="ctr">
            <a:spAutoFit/>
          </a:bodyPr>
          <a:lstStyle/>
          <a:p>
            <a:r>
              <a:rPr lang="ja-JP" altLang="en-US" dirty="0">
                <a:solidFill>
                  <a:schemeClr val="bg1"/>
                </a:solidFill>
              </a:rPr>
              <a:t>（２）国の統計を利用した統計データの把握</a:t>
            </a:r>
          </a:p>
        </p:txBody>
      </p:sp>
      <p:graphicFrame>
        <p:nvGraphicFramePr>
          <p:cNvPr id="7" name="表 6"/>
          <p:cNvGraphicFramePr>
            <a:graphicFrameLocks noGrp="1"/>
          </p:cNvGraphicFramePr>
          <p:nvPr>
            <p:extLst>
              <p:ext uri="{D42A27DB-BD31-4B8C-83A1-F6EECF244321}">
                <p14:modId xmlns:p14="http://schemas.microsoft.com/office/powerpoint/2010/main" val="3959132236"/>
              </p:ext>
            </p:extLst>
          </p:nvPr>
        </p:nvGraphicFramePr>
        <p:xfrm>
          <a:off x="251520" y="1196753"/>
          <a:ext cx="8640960" cy="5340562"/>
        </p:xfrm>
        <a:graphic>
          <a:graphicData uri="http://schemas.openxmlformats.org/drawingml/2006/table">
            <a:tbl>
              <a:tblPr firstRow="1" firstCol="1" bandRow="1">
                <a:tableStyleId>{5940675A-B579-460E-94D1-54222C63F5DA}</a:tableStyleId>
              </a:tblPr>
              <a:tblGrid>
                <a:gridCol w="936104">
                  <a:extLst>
                    <a:ext uri="{9D8B030D-6E8A-4147-A177-3AD203B41FA5}">
                      <a16:colId xmlns:a16="http://schemas.microsoft.com/office/drawing/2014/main" val="1843183174"/>
                    </a:ext>
                  </a:extLst>
                </a:gridCol>
                <a:gridCol w="2232248">
                  <a:extLst>
                    <a:ext uri="{9D8B030D-6E8A-4147-A177-3AD203B41FA5}">
                      <a16:colId xmlns:a16="http://schemas.microsoft.com/office/drawing/2014/main" val="3241107859"/>
                    </a:ext>
                  </a:extLst>
                </a:gridCol>
                <a:gridCol w="1152128">
                  <a:extLst>
                    <a:ext uri="{9D8B030D-6E8A-4147-A177-3AD203B41FA5}">
                      <a16:colId xmlns:a16="http://schemas.microsoft.com/office/drawing/2014/main" val="466199160"/>
                    </a:ext>
                  </a:extLst>
                </a:gridCol>
                <a:gridCol w="1080120">
                  <a:extLst>
                    <a:ext uri="{9D8B030D-6E8A-4147-A177-3AD203B41FA5}">
                      <a16:colId xmlns:a16="http://schemas.microsoft.com/office/drawing/2014/main" val="3417938106"/>
                    </a:ext>
                  </a:extLst>
                </a:gridCol>
                <a:gridCol w="936104">
                  <a:extLst>
                    <a:ext uri="{9D8B030D-6E8A-4147-A177-3AD203B41FA5}">
                      <a16:colId xmlns:a16="http://schemas.microsoft.com/office/drawing/2014/main" val="910720599"/>
                    </a:ext>
                  </a:extLst>
                </a:gridCol>
                <a:gridCol w="936104">
                  <a:extLst>
                    <a:ext uri="{9D8B030D-6E8A-4147-A177-3AD203B41FA5}">
                      <a16:colId xmlns:a16="http://schemas.microsoft.com/office/drawing/2014/main" val="3799367058"/>
                    </a:ext>
                  </a:extLst>
                </a:gridCol>
                <a:gridCol w="1368152">
                  <a:extLst>
                    <a:ext uri="{9D8B030D-6E8A-4147-A177-3AD203B41FA5}">
                      <a16:colId xmlns:a16="http://schemas.microsoft.com/office/drawing/2014/main" val="20006"/>
                    </a:ext>
                  </a:extLst>
                </a:gridCol>
              </a:tblGrid>
              <a:tr h="528250">
                <a:tc gridSpan="2">
                  <a:txBody>
                    <a:bodyPr/>
                    <a:lstStyle/>
                    <a:p>
                      <a:pPr algn="ctr">
                        <a:lnSpc>
                          <a:spcPts val="1440"/>
                        </a:lnSpc>
                        <a:spcAft>
                          <a:spcPts val="0"/>
                        </a:spcAft>
                      </a:pPr>
                      <a:r>
                        <a:rPr kumimoji="1" lang="ja-JP" sz="1200" kern="1200" dirty="0"/>
                        <a:t>調査項目</a:t>
                      </a:r>
                      <a:r>
                        <a:rPr kumimoji="1" lang="ja-JP" altLang="en-US" sz="1200" kern="1200" dirty="0"/>
                        <a:t>の例</a:t>
                      </a:r>
                      <a:endParaRPr kumimoji="1" lang="ja-JP" sz="1200" b="0" kern="1200" dirty="0">
                        <a:solidFill>
                          <a:schemeClr val="tx1"/>
                        </a:solidFill>
                        <a:latin typeface="+mn-lt"/>
                        <a:ea typeface="+mn-ea"/>
                        <a:cs typeface="+mn-cs"/>
                      </a:endParaRPr>
                    </a:p>
                  </a:txBody>
                  <a:tcPr marL="50917" marR="50917" marT="0" marB="0" anchor="ctr">
                    <a:solidFill>
                      <a:schemeClr val="tx2">
                        <a:lumMod val="20000"/>
                        <a:lumOff val="80000"/>
                      </a:schemeClr>
                    </a:solidFill>
                  </a:tcPr>
                </a:tc>
                <a:tc hMerge="1">
                  <a:txBody>
                    <a:bodyPr/>
                    <a:lstStyle/>
                    <a:p>
                      <a:endParaRPr kumimoji="1" lang="ja-JP" altLang="en-US"/>
                    </a:p>
                  </a:txBody>
                  <a:tcPr/>
                </a:tc>
                <a:tc>
                  <a:txBody>
                    <a:bodyPr/>
                    <a:lstStyle/>
                    <a:p>
                      <a:pPr algn="ctr">
                        <a:lnSpc>
                          <a:spcPts val="1440"/>
                        </a:lnSpc>
                        <a:spcAft>
                          <a:spcPts val="0"/>
                        </a:spcAft>
                      </a:pPr>
                      <a:r>
                        <a:rPr kumimoji="1" lang="ja-JP" sz="1200" kern="1200" dirty="0"/>
                        <a:t>資料名</a:t>
                      </a:r>
                      <a:endParaRPr kumimoji="1" lang="ja-JP" sz="1200" b="0" kern="1200" dirty="0">
                        <a:solidFill>
                          <a:schemeClr val="tx1"/>
                        </a:solidFill>
                        <a:latin typeface="+mn-lt"/>
                        <a:ea typeface="+mn-ea"/>
                        <a:cs typeface="+mn-cs"/>
                      </a:endParaRPr>
                    </a:p>
                  </a:txBody>
                  <a:tcPr marL="50917" marR="50917" marT="0" marB="0" anchor="ctr">
                    <a:solidFill>
                      <a:schemeClr val="tx2">
                        <a:lumMod val="20000"/>
                        <a:lumOff val="80000"/>
                      </a:schemeClr>
                    </a:solidFill>
                  </a:tcPr>
                </a:tc>
                <a:tc>
                  <a:txBody>
                    <a:bodyPr/>
                    <a:lstStyle/>
                    <a:p>
                      <a:pPr algn="ctr">
                        <a:lnSpc>
                          <a:spcPts val="1440"/>
                        </a:lnSpc>
                        <a:spcAft>
                          <a:spcPts val="0"/>
                        </a:spcAft>
                      </a:pPr>
                      <a:r>
                        <a:rPr kumimoji="1" lang="ja-JP" sz="1200" kern="1200" dirty="0">
                          <a:solidFill>
                            <a:schemeClr val="tx1"/>
                          </a:solidFill>
                        </a:rPr>
                        <a:t>調査年</a:t>
                      </a:r>
                    </a:p>
                    <a:p>
                      <a:pPr algn="ctr">
                        <a:lnSpc>
                          <a:spcPts val="1440"/>
                        </a:lnSpc>
                        <a:spcAft>
                          <a:spcPts val="0"/>
                        </a:spcAft>
                      </a:pPr>
                      <a:r>
                        <a:rPr kumimoji="1" lang="ja-JP" sz="1200" kern="1200" dirty="0">
                          <a:solidFill>
                            <a:schemeClr val="tx1"/>
                          </a:solidFill>
                        </a:rPr>
                        <a:t>（　）は最新年</a:t>
                      </a:r>
                      <a:endParaRPr kumimoji="1" lang="ja-JP" sz="1200" b="0" kern="1200" dirty="0">
                        <a:solidFill>
                          <a:schemeClr val="tx1"/>
                        </a:solidFill>
                        <a:latin typeface="+mn-lt"/>
                        <a:ea typeface="+mn-ea"/>
                        <a:cs typeface="+mn-cs"/>
                      </a:endParaRPr>
                    </a:p>
                  </a:txBody>
                  <a:tcPr marL="50917" marR="50917" marT="0" marB="0" anchor="ctr">
                    <a:solidFill>
                      <a:schemeClr val="tx2">
                        <a:lumMod val="20000"/>
                        <a:lumOff val="80000"/>
                      </a:schemeClr>
                    </a:solidFill>
                  </a:tcPr>
                </a:tc>
                <a:tc>
                  <a:txBody>
                    <a:bodyPr/>
                    <a:lstStyle/>
                    <a:p>
                      <a:pPr algn="ctr">
                        <a:lnSpc>
                          <a:spcPts val="1440"/>
                        </a:lnSpc>
                        <a:spcAft>
                          <a:spcPts val="0"/>
                        </a:spcAft>
                      </a:pPr>
                      <a:r>
                        <a:rPr kumimoji="1" lang="ja-JP" sz="1200" kern="1200" dirty="0">
                          <a:solidFill>
                            <a:schemeClr val="tx1"/>
                          </a:solidFill>
                        </a:rPr>
                        <a:t>対象</a:t>
                      </a:r>
                      <a:endParaRPr kumimoji="1" lang="ja-JP" sz="1200" b="0" kern="1200" dirty="0">
                        <a:solidFill>
                          <a:schemeClr val="tx1"/>
                        </a:solidFill>
                        <a:latin typeface="+mn-lt"/>
                        <a:ea typeface="+mn-ea"/>
                        <a:cs typeface="+mn-cs"/>
                      </a:endParaRPr>
                    </a:p>
                  </a:txBody>
                  <a:tcPr marL="50917" marR="50917" marT="0" marB="0" anchor="ctr">
                    <a:solidFill>
                      <a:schemeClr val="tx2">
                        <a:lumMod val="20000"/>
                        <a:lumOff val="80000"/>
                      </a:schemeClr>
                    </a:solidFill>
                  </a:tcPr>
                </a:tc>
                <a:tc>
                  <a:txBody>
                    <a:bodyPr/>
                    <a:lstStyle/>
                    <a:p>
                      <a:pPr algn="ctr">
                        <a:lnSpc>
                          <a:spcPts val="1440"/>
                        </a:lnSpc>
                        <a:spcAft>
                          <a:spcPts val="0"/>
                        </a:spcAft>
                      </a:pPr>
                      <a:r>
                        <a:rPr kumimoji="1" lang="ja-JP" sz="1200" kern="1200" dirty="0">
                          <a:solidFill>
                            <a:schemeClr val="tx1"/>
                          </a:solidFill>
                        </a:rPr>
                        <a:t>入手先</a:t>
                      </a:r>
                    </a:p>
                  </a:txBody>
                  <a:tcPr marL="50917" marR="50917" marT="0" marB="0" anchor="ctr">
                    <a:solidFill>
                      <a:schemeClr val="tx2">
                        <a:lumMod val="20000"/>
                        <a:lumOff val="80000"/>
                      </a:schemeClr>
                    </a:solidFill>
                  </a:tcPr>
                </a:tc>
                <a:tc>
                  <a:txBody>
                    <a:bodyPr/>
                    <a:lstStyle/>
                    <a:p>
                      <a:pPr algn="ctr">
                        <a:lnSpc>
                          <a:spcPts val="1440"/>
                        </a:lnSpc>
                        <a:spcAft>
                          <a:spcPts val="0"/>
                        </a:spcAft>
                      </a:pPr>
                      <a:r>
                        <a:rPr kumimoji="1" lang="ja-JP" altLang="en-US" sz="1200" kern="1200" baseline="0" dirty="0">
                          <a:solidFill>
                            <a:schemeClr val="tx1"/>
                          </a:solidFill>
                        </a:rPr>
                        <a:t>○特性</a:t>
                      </a:r>
                    </a:p>
                    <a:p>
                      <a:pPr algn="ctr">
                        <a:lnSpc>
                          <a:spcPts val="1440"/>
                        </a:lnSpc>
                        <a:spcAft>
                          <a:spcPts val="0"/>
                        </a:spcAft>
                      </a:pPr>
                      <a:r>
                        <a:rPr kumimoji="1" lang="ja-JP" altLang="en-US" sz="1200" kern="1200" baseline="0" dirty="0">
                          <a:solidFill>
                            <a:schemeClr val="tx1"/>
                          </a:solidFill>
                        </a:rPr>
                        <a:t>●課題（例）</a:t>
                      </a:r>
                      <a:endParaRPr kumimoji="1" lang="en-US" altLang="ja-JP" sz="1200" kern="1200" baseline="0" dirty="0">
                        <a:solidFill>
                          <a:schemeClr val="tx1"/>
                        </a:solidFill>
                      </a:endParaRPr>
                    </a:p>
                  </a:txBody>
                  <a:tcPr marL="50917" marR="50917" marT="0" marB="0" anchor="ctr">
                    <a:solidFill>
                      <a:schemeClr val="tx2">
                        <a:lumMod val="20000"/>
                        <a:lumOff val="80000"/>
                      </a:schemeClr>
                    </a:solidFill>
                  </a:tcPr>
                </a:tc>
                <a:extLst>
                  <a:ext uri="{0D108BD9-81ED-4DB2-BD59-A6C34878D82A}">
                    <a16:rowId xmlns:a16="http://schemas.microsoft.com/office/drawing/2014/main" val="3244661080"/>
                  </a:ext>
                </a:extLst>
              </a:tr>
              <a:tr h="652170">
                <a:tc rowSpan="3">
                  <a:txBody>
                    <a:bodyPr/>
                    <a:lstStyle/>
                    <a:p>
                      <a:pPr algn="just">
                        <a:lnSpc>
                          <a:spcPts val="1300"/>
                        </a:lnSpc>
                        <a:spcAft>
                          <a:spcPts val="0"/>
                        </a:spcAft>
                      </a:pPr>
                      <a:r>
                        <a:rPr kumimoji="1" lang="ja-JP" sz="1200" kern="1200" dirty="0"/>
                        <a:t>人口、世帯数の動向</a:t>
                      </a:r>
                      <a:endParaRPr kumimoji="1" lang="ja-JP" sz="1200" b="0" kern="1200" dirty="0">
                        <a:solidFill>
                          <a:schemeClr val="tx1"/>
                        </a:solidFill>
                        <a:latin typeface="+mn-lt"/>
                        <a:ea typeface="+mn-ea"/>
                        <a:cs typeface="+mn-cs"/>
                      </a:endParaRPr>
                    </a:p>
                  </a:txBody>
                  <a:tcPr marL="50917" marR="50917" marT="0" marB="0"/>
                </a:tc>
                <a:tc>
                  <a:txBody>
                    <a:bodyPr/>
                    <a:lstStyle/>
                    <a:p>
                      <a:pPr marL="94615" indent="-94615" algn="just">
                        <a:lnSpc>
                          <a:spcPts val="1440"/>
                        </a:lnSpc>
                        <a:spcAft>
                          <a:spcPts val="0"/>
                        </a:spcAft>
                      </a:pPr>
                      <a:r>
                        <a:rPr kumimoji="1" lang="ja-JP" sz="1200" kern="1200" dirty="0"/>
                        <a:t>①人口・世帯数</a:t>
                      </a:r>
                    </a:p>
                    <a:p>
                      <a:pPr marL="94615" indent="-94615" algn="just">
                        <a:lnSpc>
                          <a:spcPts val="1440"/>
                        </a:lnSpc>
                        <a:spcAft>
                          <a:spcPts val="0"/>
                        </a:spcAft>
                      </a:pPr>
                      <a:r>
                        <a:rPr kumimoji="1" lang="ja-JP" sz="1200" kern="1200" dirty="0"/>
                        <a:t>②高齢化率</a:t>
                      </a:r>
                    </a:p>
                    <a:p>
                      <a:pPr marL="94615" indent="-94615" algn="just">
                        <a:lnSpc>
                          <a:spcPts val="1440"/>
                        </a:lnSpc>
                        <a:spcAft>
                          <a:spcPts val="0"/>
                        </a:spcAft>
                      </a:pPr>
                      <a:r>
                        <a:rPr kumimoji="1" lang="ja-JP" sz="1200" kern="1200" dirty="0"/>
                        <a:t>③高齢者世帯の状況</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t>国勢調査</a:t>
                      </a:r>
                      <a:endParaRPr kumimoji="1" lang="ja-JP" sz="1200" b="0" kern="1200" dirty="0">
                        <a:solidFill>
                          <a:schemeClr val="tx1"/>
                        </a:solidFill>
                        <a:latin typeface="+mn-lt"/>
                        <a:ea typeface="+mn-ea"/>
                        <a:cs typeface="+mn-cs"/>
                      </a:endParaRPr>
                    </a:p>
                  </a:txBody>
                  <a:tcPr marL="50917" marR="50917" marT="0" marB="0"/>
                </a:tc>
                <a:tc>
                  <a:txBody>
                    <a:bodyPr/>
                    <a:lstStyle/>
                    <a:p>
                      <a:pPr algn="ctr">
                        <a:lnSpc>
                          <a:spcPts val="1440"/>
                        </a:lnSpc>
                        <a:spcAft>
                          <a:spcPts val="0"/>
                        </a:spcAft>
                      </a:pPr>
                      <a:r>
                        <a:rPr kumimoji="1" lang="ja-JP" sz="1200" kern="1200" dirty="0">
                          <a:solidFill>
                            <a:schemeClr val="tx1"/>
                          </a:solidFill>
                        </a:rPr>
                        <a:t>５年ごと</a:t>
                      </a:r>
                    </a:p>
                    <a:p>
                      <a:pPr algn="ctr">
                        <a:lnSpc>
                          <a:spcPts val="1440"/>
                        </a:lnSpc>
                        <a:spcAft>
                          <a:spcPts val="0"/>
                        </a:spcAft>
                      </a:pPr>
                      <a:r>
                        <a:rPr kumimoji="1" lang="ja-JP" altLang="en-US" sz="1200" kern="1200" dirty="0">
                          <a:solidFill>
                            <a:schemeClr val="tx1"/>
                          </a:solidFill>
                        </a:rPr>
                        <a:t>（</a:t>
                      </a:r>
                      <a:r>
                        <a:rPr kumimoji="1" lang="en-US" altLang="ja-JP" sz="1200" kern="1200" dirty="0">
                          <a:solidFill>
                            <a:schemeClr val="tx1"/>
                          </a:solidFill>
                        </a:rPr>
                        <a:t>2020</a:t>
                      </a:r>
                      <a:r>
                        <a:rPr kumimoji="1" lang="ja-JP" sz="1200" kern="1200" dirty="0">
                          <a:solidFill>
                            <a:schemeClr val="tx1"/>
                          </a:solidFill>
                        </a:rPr>
                        <a:t>年</a:t>
                      </a:r>
                      <a:r>
                        <a:rPr kumimoji="1" lang="ja-JP" altLang="en-US" sz="1200" kern="1200" dirty="0">
                          <a:solidFill>
                            <a:schemeClr val="tx1"/>
                          </a:solidFill>
                        </a:rPr>
                        <a:t>）</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solidFill>
                            <a:schemeClr val="tx1"/>
                          </a:solidFill>
                        </a:rPr>
                        <a:t>全市区町村</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solidFill>
                            <a:schemeClr val="tx1"/>
                          </a:solidFill>
                        </a:rPr>
                        <a:t>総務省統計局</a:t>
                      </a:r>
                      <a:r>
                        <a:rPr kumimoji="1" lang="en-US" altLang="ja-JP" sz="1200" kern="1200" dirty="0">
                          <a:solidFill>
                            <a:schemeClr val="tx1"/>
                          </a:solidFill>
                        </a:rPr>
                        <a:t>HP</a:t>
                      </a:r>
                      <a:endParaRPr kumimoji="1" lang="ja-JP" sz="1200" kern="1200" dirty="0">
                        <a:solidFill>
                          <a:schemeClr val="tx1"/>
                        </a:solidFill>
                      </a:endParaRPr>
                    </a:p>
                    <a:p>
                      <a:pPr algn="just">
                        <a:lnSpc>
                          <a:spcPts val="1440"/>
                        </a:lnSpc>
                        <a:spcAft>
                          <a:spcPts val="0"/>
                        </a:spcAft>
                      </a:pPr>
                      <a:r>
                        <a:rPr kumimoji="1" lang="en-US" sz="1200" kern="1200" dirty="0">
                          <a:solidFill>
                            <a:schemeClr val="tx1"/>
                          </a:solidFill>
                        </a:rPr>
                        <a:t> </a:t>
                      </a:r>
                      <a:endParaRPr kumimoji="1" lang="ja-JP" sz="1200" b="0" kern="1200" dirty="0">
                        <a:solidFill>
                          <a:schemeClr val="tx1"/>
                        </a:solidFill>
                        <a:latin typeface="+mn-lt"/>
                        <a:ea typeface="+mn-ea"/>
                        <a:cs typeface="+mn-cs"/>
                      </a:endParaRPr>
                    </a:p>
                  </a:txBody>
                  <a:tcPr marL="50917" marR="50917" marT="0" marB="0"/>
                </a:tc>
                <a:tc rowSpan="3">
                  <a:txBody>
                    <a:bodyPr/>
                    <a:lstStyle/>
                    <a:p>
                      <a:pPr marL="0" marR="0" lvl="0" indent="0" algn="l" defTabSz="914346" rtl="0" eaLnBrk="1" fontAlgn="auto" latinLnBrk="0" hangingPunct="1">
                        <a:lnSpc>
                          <a:spcPts val="144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●移住・定住の促進</a:t>
                      </a:r>
                      <a:endParaRPr kumimoji="1" lang="ja-JP" altLang="ja-JP" sz="1200" b="0" kern="1200" dirty="0">
                        <a:solidFill>
                          <a:schemeClr val="tx1"/>
                        </a:solidFill>
                        <a:latin typeface="+mn-lt"/>
                        <a:ea typeface="+mn-ea"/>
                        <a:cs typeface="+mn-cs"/>
                      </a:endParaRPr>
                    </a:p>
                    <a:p>
                      <a:pPr algn="l">
                        <a:lnSpc>
                          <a:spcPts val="1440"/>
                        </a:lnSpc>
                        <a:spcAft>
                          <a:spcPts val="0"/>
                        </a:spcAft>
                      </a:pPr>
                      <a:r>
                        <a:rPr kumimoji="1" lang="ja-JP" altLang="en-US" sz="1200" b="0" kern="1200" dirty="0">
                          <a:solidFill>
                            <a:schemeClr val="tx1"/>
                          </a:solidFill>
                          <a:latin typeface="+mn-lt"/>
                          <a:ea typeface="+mn-ea"/>
                          <a:cs typeface="+mn-cs"/>
                        </a:rPr>
                        <a:t>●高齢者が安心して暮らせる住環境</a:t>
                      </a:r>
                    </a:p>
                  </a:txBody>
                  <a:tcPr marL="50917" marR="50917" marT="0" marB="0"/>
                </a:tc>
                <a:extLst>
                  <a:ext uri="{0D108BD9-81ED-4DB2-BD59-A6C34878D82A}">
                    <a16:rowId xmlns:a16="http://schemas.microsoft.com/office/drawing/2014/main" val="4007717262"/>
                  </a:ext>
                </a:extLst>
              </a:tr>
              <a:tr h="652170">
                <a:tc vMerge="1">
                  <a:txBody>
                    <a:bodyPr/>
                    <a:lstStyle/>
                    <a:p>
                      <a:pPr algn="just">
                        <a:lnSpc>
                          <a:spcPts val="1300"/>
                        </a:lnSpc>
                        <a:spcAft>
                          <a:spcPts val="0"/>
                        </a:spcAft>
                      </a:pP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t>①将来人口の見通し</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t>将来人口推計</a:t>
                      </a:r>
                      <a:endParaRPr kumimoji="1" lang="ja-JP" sz="1200" b="0" kern="1200" dirty="0">
                        <a:solidFill>
                          <a:schemeClr val="tx1"/>
                        </a:solidFill>
                        <a:latin typeface="+mn-lt"/>
                        <a:ea typeface="+mn-ea"/>
                        <a:cs typeface="+mn-cs"/>
                      </a:endParaRPr>
                    </a:p>
                  </a:txBody>
                  <a:tcPr marL="50917" marR="50917" marT="0" marB="0"/>
                </a:tc>
                <a:tc>
                  <a:txBody>
                    <a:bodyPr/>
                    <a:lstStyle/>
                    <a:p>
                      <a:pPr algn="ctr">
                        <a:lnSpc>
                          <a:spcPts val="1440"/>
                        </a:lnSpc>
                        <a:spcAft>
                          <a:spcPts val="0"/>
                        </a:spcAft>
                      </a:pPr>
                      <a:r>
                        <a:rPr kumimoji="1" lang="ja-JP" altLang="en-US" sz="1200" kern="1200" dirty="0">
                          <a:solidFill>
                            <a:schemeClr val="tx1"/>
                          </a:solidFill>
                        </a:rPr>
                        <a:t>概ね５年ごと</a:t>
                      </a:r>
                      <a:endParaRPr kumimoji="1" lang="en-US" altLang="ja-JP" sz="1200" kern="1200" dirty="0">
                        <a:solidFill>
                          <a:schemeClr val="tx1"/>
                        </a:solidFill>
                      </a:endParaRPr>
                    </a:p>
                    <a:p>
                      <a:pPr algn="ctr">
                        <a:lnSpc>
                          <a:spcPts val="1440"/>
                        </a:lnSpc>
                        <a:spcAft>
                          <a:spcPts val="0"/>
                        </a:spcAft>
                      </a:pPr>
                      <a:r>
                        <a:rPr kumimoji="1" lang="ja-JP" altLang="en-US" sz="1000" kern="1200" dirty="0">
                          <a:solidFill>
                            <a:schemeClr val="tx1"/>
                          </a:solidFill>
                        </a:rPr>
                        <a:t>（国勢調査の</a:t>
                      </a:r>
                    </a:p>
                    <a:p>
                      <a:pPr algn="ctr">
                        <a:lnSpc>
                          <a:spcPts val="1440"/>
                        </a:lnSpc>
                        <a:spcAft>
                          <a:spcPts val="0"/>
                        </a:spcAft>
                      </a:pPr>
                      <a:r>
                        <a:rPr kumimoji="1" lang="en-US" altLang="ja-JP" sz="1000" kern="1200" dirty="0">
                          <a:solidFill>
                            <a:schemeClr val="tx1"/>
                          </a:solidFill>
                        </a:rPr>
                        <a:t>2</a:t>
                      </a:r>
                      <a:r>
                        <a:rPr kumimoji="1" lang="ja-JP" sz="1000" kern="1200" dirty="0">
                          <a:solidFill>
                            <a:schemeClr val="tx1"/>
                          </a:solidFill>
                        </a:rPr>
                        <a:t>年</a:t>
                      </a:r>
                      <a:r>
                        <a:rPr kumimoji="1" lang="ja-JP" altLang="en-US" sz="1000" kern="1200" dirty="0">
                          <a:solidFill>
                            <a:schemeClr val="tx1"/>
                          </a:solidFill>
                        </a:rPr>
                        <a:t>後）</a:t>
                      </a:r>
                      <a:endParaRPr kumimoji="1" lang="ja-JP" sz="10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solidFill>
                            <a:schemeClr val="tx1"/>
                          </a:solidFill>
                        </a:rPr>
                        <a:t>全市区町村</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050" kern="1200" dirty="0">
                          <a:solidFill>
                            <a:schemeClr val="tx1"/>
                          </a:solidFill>
                        </a:rPr>
                        <a:t>国立社会保障・人口</a:t>
                      </a:r>
                      <a:r>
                        <a:rPr kumimoji="1" lang="ja-JP" altLang="en-US" sz="1050" kern="1200" dirty="0">
                          <a:solidFill>
                            <a:schemeClr val="tx1"/>
                          </a:solidFill>
                        </a:rPr>
                        <a:t>問題</a:t>
                      </a:r>
                      <a:r>
                        <a:rPr kumimoji="1" lang="ja-JP" sz="1050" kern="1200" dirty="0">
                          <a:solidFill>
                            <a:schemeClr val="tx1"/>
                          </a:solidFill>
                        </a:rPr>
                        <a:t>研究所</a:t>
                      </a:r>
                      <a:r>
                        <a:rPr kumimoji="1" lang="en-US" sz="1050" kern="1200" dirty="0">
                          <a:solidFill>
                            <a:schemeClr val="tx1"/>
                          </a:solidFill>
                        </a:rPr>
                        <a:t>HP</a:t>
                      </a:r>
                      <a:endParaRPr kumimoji="1" lang="ja-JP" sz="1050" b="0" kern="1200" dirty="0">
                        <a:solidFill>
                          <a:schemeClr val="tx1"/>
                        </a:solidFill>
                        <a:latin typeface="+mn-lt"/>
                        <a:ea typeface="+mn-ea"/>
                        <a:cs typeface="+mn-cs"/>
                      </a:endParaRPr>
                    </a:p>
                  </a:txBody>
                  <a:tcPr marL="50917" marR="50917" marT="0" marB="0"/>
                </a:tc>
                <a:tc vMerge="1">
                  <a:txBody>
                    <a:bodyPr/>
                    <a:lstStyle/>
                    <a:p>
                      <a:pPr algn="l">
                        <a:lnSpc>
                          <a:spcPts val="1440"/>
                        </a:lnSpc>
                        <a:spcAft>
                          <a:spcPts val="0"/>
                        </a:spcAft>
                      </a:pPr>
                      <a:endParaRPr kumimoji="1" lang="ja-JP" sz="1200" b="0" kern="1200" dirty="0">
                        <a:solidFill>
                          <a:srgbClr val="FF0000"/>
                        </a:solidFill>
                        <a:latin typeface="+mn-lt"/>
                        <a:ea typeface="+mn-ea"/>
                        <a:cs typeface="+mn-cs"/>
                      </a:endParaRPr>
                    </a:p>
                  </a:txBody>
                  <a:tcPr marL="50917" marR="50917" marT="0" marB="0"/>
                </a:tc>
                <a:extLst>
                  <a:ext uri="{0D108BD9-81ED-4DB2-BD59-A6C34878D82A}">
                    <a16:rowId xmlns:a16="http://schemas.microsoft.com/office/drawing/2014/main" val="2349368082"/>
                  </a:ext>
                </a:extLst>
              </a:tr>
              <a:tr h="434780">
                <a:tc vMerge="1">
                  <a:txBody>
                    <a:bodyPr/>
                    <a:lstStyle/>
                    <a:p>
                      <a:endParaRPr kumimoji="1" lang="ja-JP" altLang="en-US"/>
                    </a:p>
                  </a:txBody>
                  <a:tcPr/>
                </a:tc>
                <a:tc>
                  <a:txBody>
                    <a:bodyPr/>
                    <a:lstStyle/>
                    <a:p>
                      <a:pPr algn="just">
                        <a:lnSpc>
                          <a:spcPts val="1440"/>
                        </a:lnSpc>
                        <a:spcAft>
                          <a:spcPts val="0"/>
                        </a:spcAft>
                      </a:pPr>
                      <a:r>
                        <a:rPr kumimoji="1" lang="ja-JP" altLang="en-US" sz="1200" b="0" kern="1200" dirty="0">
                          <a:solidFill>
                            <a:schemeClr val="tx1"/>
                          </a:solidFill>
                          <a:latin typeface="+mn-lt"/>
                          <a:ea typeface="+mn-ea"/>
                          <a:cs typeface="+mn-cs"/>
                        </a:rPr>
                        <a:t>①各年人口（総人口、年齢（世代）別人口等）</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altLang="en-US" sz="1200" b="0" kern="1200" dirty="0">
                          <a:solidFill>
                            <a:schemeClr val="tx1"/>
                          </a:solidFill>
                          <a:latin typeface="+mn-lt"/>
                          <a:ea typeface="+mn-ea"/>
                          <a:cs typeface="+mn-cs"/>
                        </a:rPr>
                        <a:t>住民基本台帳</a:t>
                      </a:r>
                      <a:endParaRPr kumimoji="1" lang="en-US" altLang="ja-JP" sz="1200" b="0" kern="1200" dirty="0">
                        <a:solidFill>
                          <a:schemeClr val="tx1"/>
                        </a:solidFill>
                        <a:latin typeface="+mn-lt"/>
                        <a:ea typeface="+mn-ea"/>
                        <a:cs typeface="+mn-cs"/>
                      </a:endParaRPr>
                    </a:p>
                  </a:txBody>
                  <a:tcPr marL="50917" marR="50917" marT="0" marB="0"/>
                </a:tc>
                <a:tc>
                  <a:txBody>
                    <a:bodyPr/>
                    <a:lstStyle/>
                    <a:p>
                      <a:pPr algn="ctr">
                        <a:lnSpc>
                          <a:spcPts val="1440"/>
                        </a:lnSpc>
                        <a:spcAft>
                          <a:spcPts val="0"/>
                        </a:spcAft>
                      </a:pPr>
                      <a:r>
                        <a:rPr kumimoji="1" lang="ja-JP" altLang="en-US" sz="1200" b="0" kern="1200" dirty="0">
                          <a:solidFill>
                            <a:schemeClr val="tx1"/>
                          </a:solidFill>
                          <a:latin typeface="+mn-lt"/>
                          <a:ea typeface="+mn-ea"/>
                          <a:cs typeface="+mn-cs"/>
                        </a:rPr>
                        <a:t>１年ごと</a:t>
                      </a:r>
                      <a:endParaRPr kumimoji="1" lang="ja-JP" sz="1200" b="0" kern="1200" dirty="0">
                        <a:solidFill>
                          <a:schemeClr val="tx1"/>
                        </a:solidFill>
                        <a:latin typeface="+mn-lt"/>
                        <a:ea typeface="+mn-ea"/>
                        <a:cs typeface="+mn-cs"/>
                      </a:endParaRPr>
                    </a:p>
                  </a:txBody>
                  <a:tcPr marL="50917" marR="50917" marT="0" marB="0"/>
                </a:tc>
                <a:tc>
                  <a:txBody>
                    <a:bodyPr/>
                    <a:lstStyle/>
                    <a:p>
                      <a:pPr marL="0" marR="0" lvl="0" indent="0" algn="just" defTabSz="914346" rtl="0" eaLnBrk="1" fontAlgn="auto" latinLnBrk="0" hangingPunct="1">
                        <a:lnSpc>
                          <a:spcPts val="1440"/>
                        </a:lnSpc>
                        <a:spcBef>
                          <a:spcPts val="0"/>
                        </a:spcBef>
                        <a:spcAft>
                          <a:spcPts val="0"/>
                        </a:spcAft>
                        <a:buClrTx/>
                        <a:buSzTx/>
                        <a:buFontTx/>
                        <a:buNone/>
                        <a:tabLst/>
                        <a:defRPr/>
                      </a:pPr>
                      <a:r>
                        <a:rPr kumimoji="1" lang="ja-JP" altLang="ja-JP" sz="1200" kern="1200" dirty="0">
                          <a:solidFill>
                            <a:schemeClr val="tx1"/>
                          </a:solidFill>
                        </a:rPr>
                        <a:t>全市区町村</a:t>
                      </a:r>
                      <a:endParaRPr kumimoji="1" lang="ja-JP" alt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endParaRPr kumimoji="1" lang="ja-JP" sz="1200" b="0" kern="1200" dirty="0">
                        <a:solidFill>
                          <a:schemeClr val="tx1"/>
                        </a:solidFill>
                        <a:latin typeface="+mn-lt"/>
                        <a:ea typeface="+mn-ea"/>
                        <a:cs typeface="+mn-cs"/>
                      </a:endParaRPr>
                    </a:p>
                  </a:txBody>
                  <a:tcPr marL="50917" marR="50917" marT="0" marB="0"/>
                </a:tc>
                <a:tc vMerge="1">
                  <a:txBody>
                    <a:bodyPr/>
                    <a:lstStyle/>
                    <a:p>
                      <a:pPr algn="l">
                        <a:lnSpc>
                          <a:spcPts val="1440"/>
                        </a:lnSpc>
                        <a:spcAft>
                          <a:spcPts val="0"/>
                        </a:spcAft>
                      </a:pPr>
                      <a:endParaRPr kumimoji="1" lang="ja-JP" sz="1200" b="0" kern="1200" dirty="0">
                        <a:solidFill>
                          <a:srgbClr val="FF0000"/>
                        </a:solidFill>
                        <a:latin typeface="+mn-lt"/>
                        <a:ea typeface="+mn-ea"/>
                        <a:cs typeface="+mn-cs"/>
                      </a:endParaRPr>
                    </a:p>
                  </a:txBody>
                  <a:tcPr marL="50917" marR="50917" marT="0" marB="0"/>
                </a:tc>
                <a:extLst>
                  <a:ext uri="{0D108BD9-81ED-4DB2-BD59-A6C34878D82A}">
                    <a16:rowId xmlns:a16="http://schemas.microsoft.com/office/drawing/2014/main" val="10003"/>
                  </a:ext>
                </a:extLst>
              </a:tr>
              <a:tr h="1739120">
                <a:tc rowSpan="2">
                  <a:txBody>
                    <a:bodyPr/>
                    <a:lstStyle/>
                    <a:p>
                      <a:pPr algn="just">
                        <a:lnSpc>
                          <a:spcPts val="1300"/>
                        </a:lnSpc>
                        <a:spcAft>
                          <a:spcPts val="0"/>
                        </a:spcAft>
                      </a:pPr>
                      <a:r>
                        <a:rPr kumimoji="1" lang="ja-JP" sz="1200" kern="1200" dirty="0"/>
                        <a:t>住宅ストックの状況</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t>①住宅総数、空き家</a:t>
                      </a:r>
                      <a:r>
                        <a:rPr kumimoji="1" lang="ja-JP" altLang="en-US" sz="1200" kern="1200" dirty="0"/>
                        <a:t>数</a:t>
                      </a:r>
                      <a:endParaRPr kumimoji="1" lang="ja-JP" sz="1200" kern="1200" dirty="0"/>
                    </a:p>
                    <a:p>
                      <a:pPr algn="just">
                        <a:lnSpc>
                          <a:spcPts val="1440"/>
                        </a:lnSpc>
                        <a:spcAft>
                          <a:spcPts val="0"/>
                        </a:spcAft>
                      </a:pPr>
                      <a:r>
                        <a:rPr kumimoji="1" lang="ja-JP" sz="1200" kern="1200" dirty="0"/>
                        <a:t>②住宅の建て方・構造・建築時期</a:t>
                      </a:r>
                    </a:p>
                    <a:p>
                      <a:pPr algn="just">
                        <a:lnSpc>
                          <a:spcPts val="1440"/>
                        </a:lnSpc>
                        <a:spcAft>
                          <a:spcPts val="0"/>
                        </a:spcAft>
                      </a:pPr>
                      <a:r>
                        <a:rPr kumimoji="1" lang="ja-JP" sz="1200" kern="1200" dirty="0"/>
                        <a:t>③住宅の所有関係</a:t>
                      </a:r>
                    </a:p>
                    <a:p>
                      <a:pPr algn="just">
                        <a:lnSpc>
                          <a:spcPts val="1440"/>
                        </a:lnSpc>
                        <a:spcAft>
                          <a:spcPts val="0"/>
                        </a:spcAft>
                      </a:pPr>
                      <a:r>
                        <a:rPr kumimoji="1" lang="ja-JP" sz="1200" kern="1200" dirty="0"/>
                        <a:t>④住宅の広さ、居住</a:t>
                      </a:r>
                      <a:r>
                        <a:rPr kumimoji="1" lang="ja-JP" altLang="en-US" sz="1200" kern="1200" dirty="0"/>
                        <a:t>面積</a:t>
                      </a:r>
                      <a:r>
                        <a:rPr kumimoji="1" lang="ja-JP" sz="1200" kern="1200" dirty="0"/>
                        <a:t>水準</a:t>
                      </a:r>
                    </a:p>
                    <a:p>
                      <a:pPr algn="just">
                        <a:lnSpc>
                          <a:spcPts val="1440"/>
                        </a:lnSpc>
                        <a:spcAft>
                          <a:spcPts val="0"/>
                        </a:spcAft>
                      </a:pPr>
                      <a:r>
                        <a:rPr kumimoji="1" lang="ja-JP" sz="1200" kern="1200" dirty="0"/>
                        <a:t>⑤設備の状況（高齢者対応、省エネ等）</a:t>
                      </a:r>
                    </a:p>
                    <a:p>
                      <a:pPr algn="just">
                        <a:lnSpc>
                          <a:spcPts val="1440"/>
                        </a:lnSpc>
                        <a:spcAft>
                          <a:spcPts val="0"/>
                        </a:spcAft>
                      </a:pPr>
                      <a:r>
                        <a:rPr kumimoji="1" lang="ja-JP" sz="1200" kern="1200" dirty="0"/>
                        <a:t>⑥居住環境（接道状況等）</a:t>
                      </a:r>
                    </a:p>
                    <a:p>
                      <a:pPr algn="just">
                        <a:lnSpc>
                          <a:spcPts val="1440"/>
                        </a:lnSpc>
                        <a:spcAft>
                          <a:spcPts val="0"/>
                        </a:spcAft>
                      </a:pPr>
                      <a:r>
                        <a:rPr kumimoji="1" lang="ja-JP" sz="1200" kern="1200" dirty="0"/>
                        <a:t>⑦居住</a:t>
                      </a:r>
                      <a:r>
                        <a:rPr kumimoji="1" lang="ja-JP" altLang="en-US" sz="1200" kern="1200" dirty="0"/>
                        <a:t>状況の</a:t>
                      </a:r>
                      <a:r>
                        <a:rPr kumimoji="1" lang="ja-JP" sz="1200" kern="1200" dirty="0"/>
                        <a:t>変化</a:t>
                      </a:r>
                      <a:r>
                        <a:rPr kumimoji="1" lang="ja-JP" altLang="en-US" sz="1200" kern="1200" dirty="0"/>
                        <a:t>（住み替え等）</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t>住宅・土地統計調査</a:t>
                      </a:r>
                      <a:endParaRPr kumimoji="1" lang="ja-JP" sz="1200" b="0" kern="1200" dirty="0">
                        <a:solidFill>
                          <a:schemeClr val="tx1"/>
                        </a:solidFill>
                        <a:latin typeface="+mn-lt"/>
                        <a:ea typeface="+mn-ea"/>
                        <a:cs typeface="+mn-cs"/>
                      </a:endParaRPr>
                    </a:p>
                  </a:txBody>
                  <a:tcPr marL="50917" marR="50917" marT="0" marB="0"/>
                </a:tc>
                <a:tc>
                  <a:txBody>
                    <a:bodyPr/>
                    <a:lstStyle/>
                    <a:p>
                      <a:pPr algn="ctr">
                        <a:lnSpc>
                          <a:spcPts val="1440"/>
                        </a:lnSpc>
                        <a:spcAft>
                          <a:spcPts val="0"/>
                        </a:spcAft>
                      </a:pPr>
                      <a:r>
                        <a:rPr kumimoji="1" lang="ja-JP" sz="1200" kern="1200" dirty="0">
                          <a:solidFill>
                            <a:schemeClr val="tx1"/>
                          </a:solidFill>
                        </a:rPr>
                        <a:t>５年ごと</a:t>
                      </a:r>
                    </a:p>
                    <a:p>
                      <a:pPr algn="ctr">
                        <a:lnSpc>
                          <a:spcPts val="1440"/>
                        </a:lnSpc>
                        <a:spcAft>
                          <a:spcPts val="0"/>
                        </a:spcAft>
                      </a:pPr>
                      <a:r>
                        <a:rPr kumimoji="1" lang="ja-JP" altLang="en-US" sz="1200" kern="1200" dirty="0">
                          <a:solidFill>
                            <a:schemeClr val="tx1"/>
                          </a:solidFill>
                        </a:rPr>
                        <a:t>（</a:t>
                      </a:r>
                      <a:r>
                        <a:rPr kumimoji="1" lang="en-US" altLang="ja-JP" sz="1200" kern="1200" dirty="0">
                          <a:solidFill>
                            <a:schemeClr val="tx1"/>
                          </a:solidFill>
                        </a:rPr>
                        <a:t>2018</a:t>
                      </a:r>
                      <a:r>
                        <a:rPr kumimoji="1" lang="ja-JP" sz="1200" kern="1200" dirty="0">
                          <a:solidFill>
                            <a:schemeClr val="tx1"/>
                          </a:solidFill>
                        </a:rPr>
                        <a:t>年</a:t>
                      </a:r>
                      <a:r>
                        <a:rPr kumimoji="1" lang="ja-JP" altLang="en-US" sz="1200" kern="1200" dirty="0">
                          <a:solidFill>
                            <a:schemeClr val="tx1"/>
                          </a:solidFill>
                        </a:rPr>
                        <a:t>）</a:t>
                      </a:r>
                      <a:endParaRPr kumimoji="1" lang="ja-JP" sz="1200" b="0" kern="1200" dirty="0">
                        <a:solidFill>
                          <a:schemeClr val="tx1"/>
                        </a:solidFill>
                        <a:latin typeface="+mn-lt"/>
                        <a:ea typeface="+mn-ea"/>
                        <a:cs typeface="+mn-cs"/>
                      </a:endParaRPr>
                    </a:p>
                  </a:txBody>
                  <a:tcPr marL="50917" marR="50917" marT="0" marB="0"/>
                </a:tc>
                <a:tc>
                  <a:txBody>
                    <a:bodyPr/>
                    <a:lstStyle/>
                    <a:p>
                      <a:pPr algn="l">
                        <a:lnSpc>
                          <a:spcPts val="1440"/>
                        </a:lnSpc>
                        <a:spcAft>
                          <a:spcPts val="0"/>
                        </a:spcAft>
                      </a:pPr>
                      <a:r>
                        <a:rPr kumimoji="1" lang="ja-JP" sz="1200" kern="1200" dirty="0">
                          <a:solidFill>
                            <a:schemeClr val="tx1"/>
                          </a:solidFill>
                        </a:rPr>
                        <a:t>全市区町村（ただし、表章は人口</a:t>
                      </a:r>
                      <a:r>
                        <a:rPr kumimoji="1" lang="en-US" sz="1200" kern="1200" dirty="0">
                          <a:solidFill>
                            <a:schemeClr val="tx1"/>
                          </a:solidFill>
                        </a:rPr>
                        <a:t>15,000</a:t>
                      </a:r>
                      <a:r>
                        <a:rPr kumimoji="1" lang="ja-JP" sz="1200" kern="1200" dirty="0">
                          <a:solidFill>
                            <a:schemeClr val="tx1"/>
                          </a:solidFill>
                        </a:rPr>
                        <a:t>人以上のみ）</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solidFill>
                            <a:schemeClr val="tx1"/>
                          </a:solidFill>
                        </a:rPr>
                        <a:t>総務省統計局</a:t>
                      </a:r>
                      <a:r>
                        <a:rPr kumimoji="1" lang="en-US" altLang="ja-JP" sz="1200" kern="1200" dirty="0">
                          <a:solidFill>
                            <a:schemeClr val="tx1"/>
                          </a:solidFill>
                        </a:rPr>
                        <a:t>HP</a:t>
                      </a:r>
                      <a:endParaRPr kumimoji="1" lang="ja-JP" sz="1200" b="0" kern="1200" dirty="0">
                        <a:solidFill>
                          <a:schemeClr val="tx1"/>
                        </a:solidFill>
                        <a:latin typeface="+mn-lt"/>
                        <a:ea typeface="+mn-ea"/>
                        <a:cs typeface="+mn-cs"/>
                      </a:endParaRPr>
                    </a:p>
                  </a:txBody>
                  <a:tcPr marL="50917" marR="50917" marT="0" marB="0"/>
                </a:tc>
                <a:tc rowSpan="2">
                  <a:txBody>
                    <a:bodyPr/>
                    <a:lstStyle/>
                    <a:p>
                      <a:pPr algn="l">
                        <a:lnSpc>
                          <a:spcPts val="1440"/>
                        </a:lnSpc>
                        <a:spcAft>
                          <a:spcPts val="0"/>
                        </a:spcAft>
                      </a:pPr>
                      <a:r>
                        <a:rPr kumimoji="1" lang="ja-JP" altLang="en-US" sz="1200" b="0" kern="1200" dirty="0">
                          <a:solidFill>
                            <a:schemeClr val="tx1"/>
                          </a:solidFill>
                          <a:latin typeface="+mn-lt"/>
                          <a:ea typeface="+mn-ea"/>
                          <a:cs typeface="+mn-cs"/>
                        </a:rPr>
                        <a:t>○住宅ストックの特徴</a:t>
                      </a:r>
                      <a:r>
                        <a:rPr kumimoji="1" lang="ja-JP" altLang="en-US" sz="1050" b="0" kern="1200" dirty="0">
                          <a:solidFill>
                            <a:schemeClr val="tx1"/>
                          </a:solidFill>
                          <a:latin typeface="+mn-lt"/>
                          <a:ea typeface="+mn-ea"/>
                          <a:cs typeface="+mn-cs"/>
                        </a:rPr>
                        <a:t>（どういう住宅が多いか、重点化する施策対象は）</a:t>
                      </a:r>
                    </a:p>
                    <a:p>
                      <a:pPr algn="l">
                        <a:lnSpc>
                          <a:spcPts val="1440"/>
                        </a:lnSpc>
                        <a:spcAft>
                          <a:spcPts val="0"/>
                        </a:spcAft>
                      </a:pPr>
                      <a:r>
                        <a:rPr kumimoji="1" lang="ja-JP" altLang="en-US" sz="1200" b="0" kern="1200" dirty="0">
                          <a:solidFill>
                            <a:schemeClr val="tx1"/>
                          </a:solidFill>
                          <a:latin typeface="+mn-lt"/>
                          <a:ea typeface="+mn-ea"/>
                          <a:cs typeface="+mn-cs"/>
                        </a:rPr>
                        <a:t>●増加する空き家の抑制と活用</a:t>
                      </a:r>
                    </a:p>
                    <a:p>
                      <a:pPr algn="l">
                        <a:lnSpc>
                          <a:spcPts val="1440"/>
                        </a:lnSpc>
                        <a:spcAft>
                          <a:spcPts val="0"/>
                        </a:spcAft>
                      </a:pPr>
                      <a:r>
                        <a:rPr kumimoji="1" lang="ja-JP" altLang="en-US" sz="1200" b="0" kern="1200" dirty="0">
                          <a:solidFill>
                            <a:schemeClr val="tx1"/>
                          </a:solidFill>
                          <a:latin typeface="+mn-lt"/>
                          <a:ea typeface="+mn-ea"/>
                          <a:cs typeface="+mn-cs"/>
                        </a:rPr>
                        <a:t>●住宅の質の向上</a:t>
                      </a:r>
                    </a:p>
                    <a:p>
                      <a:pPr algn="l">
                        <a:lnSpc>
                          <a:spcPts val="1440"/>
                        </a:lnSpc>
                        <a:spcAft>
                          <a:spcPts val="0"/>
                        </a:spcAft>
                      </a:pPr>
                      <a:r>
                        <a:rPr kumimoji="1" lang="ja-JP" altLang="en-US" sz="1200" b="0" kern="1200" dirty="0">
                          <a:solidFill>
                            <a:schemeClr val="tx1"/>
                          </a:solidFill>
                          <a:latin typeface="+mn-lt"/>
                          <a:ea typeface="+mn-ea"/>
                          <a:cs typeface="+mn-cs"/>
                        </a:rPr>
                        <a:t>●居住環境の改善</a:t>
                      </a:r>
                      <a:endParaRPr kumimoji="1" lang="ja-JP" sz="1200" b="0" kern="1200" dirty="0">
                        <a:solidFill>
                          <a:schemeClr val="tx1"/>
                        </a:solidFill>
                        <a:latin typeface="+mn-lt"/>
                        <a:ea typeface="+mn-ea"/>
                        <a:cs typeface="+mn-cs"/>
                      </a:endParaRPr>
                    </a:p>
                  </a:txBody>
                  <a:tcPr marL="50917" marR="50917" marT="0" marB="0"/>
                </a:tc>
                <a:extLst>
                  <a:ext uri="{0D108BD9-81ED-4DB2-BD59-A6C34878D82A}">
                    <a16:rowId xmlns:a16="http://schemas.microsoft.com/office/drawing/2014/main" val="953307542"/>
                  </a:ext>
                </a:extLst>
              </a:tr>
              <a:tr h="464512">
                <a:tc vMerge="1">
                  <a:txBody>
                    <a:bodyPr/>
                    <a:lstStyle/>
                    <a:p>
                      <a:endParaRPr kumimoji="1" lang="ja-JP" altLang="en-US"/>
                    </a:p>
                  </a:txBody>
                  <a:tcPr/>
                </a:tc>
                <a:tc>
                  <a:txBody>
                    <a:bodyPr/>
                    <a:lstStyle/>
                    <a:p>
                      <a:pPr algn="just">
                        <a:lnSpc>
                          <a:spcPts val="1440"/>
                        </a:lnSpc>
                        <a:spcAft>
                          <a:spcPts val="0"/>
                        </a:spcAft>
                      </a:pPr>
                      <a:r>
                        <a:rPr kumimoji="1" lang="ja-JP" sz="1200" kern="1200" dirty="0"/>
                        <a:t>①住宅の所有関係</a:t>
                      </a:r>
                    </a:p>
                    <a:p>
                      <a:pPr algn="just">
                        <a:lnSpc>
                          <a:spcPts val="1440"/>
                        </a:lnSpc>
                        <a:spcAft>
                          <a:spcPts val="0"/>
                        </a:spcAft>
                      </a:pPr>
                      <a:r>
                        <a:rPr kumimoji="1" lang="ja-JP" sz="1200" kern="1200" dirty="0"/>
                        <a:t>②住宅の建て方・構造</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t>国勢調査</a:t>
                      </a:r>
                      <a:endParaRPr kumimoji="1" lang="ja-JP" sz="1200" b="0" kern="1200" dirty="0">
                        <a:solidFill>
                          <a:schemeClr val="tx1"/>
                        </a:solidFill>
                        <a:latin typeface="+mn-lt"/>
                        <a:ea typeface="+mn-ea"/>
                        <a:cs typeface="+mn-cs"/>
                      </a:endParaRPr>
                    </a:p>
                  </a:txBody>
                  <a:tcPr marL="50917" marR="50917" marT="0" marB="0"/>
                </a:tc>
                <a:tc>
                  <a:txBody>
                    <a:bodyPr/>
                    <a:lstStyle/>
                    <a:p>
                      <a:pPr algn="ctr">
                        <a:lnSpc>
                          <a:spcPts val="1440"/>
                        </a:lnSpc>
                        <a:spcAft>
                          <a:spcPts val="0"/>
                        </a:spcAft>
                      </a:pPr>
                      <a:r>
                        <a:rPr kumimoji="1" lang="ja-JP" sz="1200" kern="1200" dirty="0">
                          <a:solidFill>
                            <a:schemeClr val="tx1"/>
                          </a:solidFill>
                        </a:rPr>
                        <a:t>５年ごと</a:t>
                      </a:r>
                    </a:p>
                    <a:p>
                      <a:pPr algn="ctr">
                        <a:lnSpc>
                          <a:spcPts val="1440"/>
                        </a:lnSpc>
                        <a:spcAft>
                          <a:spcPts val="0"/>
                        </a:spcAft>
                      </a:pPr>
                      <a:r>
                        <a:rPr kumimoji="1" lang="ja-JP" altLang="en-US" sz="1200" kern="1200" dirty="0">
                          <a:solidFill>
                            <a:schemeClr val="tx1"/>
                          </a:solidFill>
                        </a:rPr>
                        <a:t>（</a:t>
                      </a:r>
                      <a:r>
                        <a:rPr kumimoji="1" lang="en-US" altLang="ja-JP" sz="1200" kern="1200" dirty="0">
                          <a:solidFill>
                            <a:schemeClr val="tx1"/>
                          </a:solidFill>
                        </a:rPr>
                        <a:t>2020</a:t>
                      </a:r>
                      <a:r>
                        <a:rPr kumimoji="1" lang="ja-JP" sz="1200" kern="1200" dirty="0">
                          <a:solidFill>
                            <a:schemeClr val="tx1"/>
                          </a:solidFill>
                        </a:rPr>
                        <a:t>年</a:t>
                      </a:r>
                      <a:r>
                        <a:rPr kumimoji="1" lang="ja-JP" altLang="en-US" sz="1200" kern="1200" dirty="0">
                          <a:solidFill>
                            <a:schemeClr val="tx1"/>
                          </a:solidFill>
                        </a:rPr>
                        <a:t>）</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solidFill>
                            <a:schemeClr val="tx1"/>
                          </a:solidFill>
                        </a:rPr>
                        <a:t>全市区町村</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solidFill>
                            <a:schemeClr val="tx1"/>
                          </a:solidFill>
                        </a:rPr>
                        <a:t>総務省統計局</a:t>
                      </a:r>
                      <a:r>
                        <a:rPr kumimoji="1" lang="en-US" sz="1200" kern="1200" dirty="0">
                          <a:solidFill>
                            <a:schemeClr val="tx1"/>
                          </a:solidFill>
                        </a:rPr>
                        <a:t>HP</a:t>
                      </a:r>
                      <a:endParaRPr kumimoji="1" lang="ja-JP" sz="1200" b="0" kern="1200" dirty="0">
                        <a:solidFill>
                          <a:schemeClr val="tx1"/>
                        </a:solidFill>
                        <a:latin typeface="+mn-lt"/>
                        <a:ea typeface="+mn-ea"/>
                        <a:cs typeface="+mn-cs"/>
                      </a:endParaRPr>
                    </a:p>
                  </a:txBody>
                  <a:tcPr marL="50917" marR="50917" marT="0" marB="0"/>
                </a:tc>
                <a:tc vMerge="1">
                  <a:txBody>
                    <a:bodyPr/>
                    <a:lstStyle/>
                    <a:p>
                      <a:pPr algn="l">
                        <a:lnSpc>
                          <a:spcPts val="1440"/>
                        </a:lnSpc>
                        <a:spcAft>
                          <a:spcPts val="0"/>
                        </a:spcAft>
                      </a:pPr>
                      <a:endParaRPr kumimoji="1" lang="ja-JP" sz="1200" b="0" kern="1200" dirty="0">
                        <a:solidFill>
                          <a:srgbClr val="FF0000"/>
                        </a:solidFill>
                        <a:latin typeface="+mn-lt"/>
                        <a:ea typeface="+mn-ea"/>
                        <a:cs typeface="+mn-cs"/>
                      </a:endParaRPr>
                    </a:p>
                  </a:txBody>
                  <a:tcPr marL="50917" marR="50917" marT="0" marB="0"/>
                </a:tc>
                <a:extLst>
                  <a:ext uri="{0D108BD9-81ED-4DB2-BD59-A6C34878D82A}">
                    <a16:rowId xmlns:a16="http://schemas.microsoft.com/office/drawing/2014/main" val="3114009867"/>
                  </a:ext>
                </a:extLst>
              </a:tr>
              <a:tr h="434780">
                <a:tc>
                  <a:txBody>
                    <a:bodyPr/>
                    <a:lstStyle/>
                    <a:p>
                      <a:pPr marL="0" marR="0" lvl="0" indent="0" algn="just" defTabSz="914346" rtl="0" eaLnBrk="1" fontAlgn="auto" latinLnBrk="0" hangingPunct="1">
                        <a:lnSpc>
                          <a:spcPts val="1300"/>
                        </a:lnSpc>
                        <a:spcBef>
                          <a:spcPts val="0"/>
                        </a:spcBef>
                        <a:spcAft>
                          <a:spcPts val="0"/>
                        </a:spcAft>
                        <a:buClrTx/>
                        <a:buSzTx/>
                        <a:buFontTx/>
                        <a:buNone/>
                        <a:tabLst/>
                        <a:defRPr/>
                      </a:pPr>
                      <a:r>
                        <a:rPr kumimoji="1" lang="ja-JP" altLang="ja-JP" sz="1200" kern="1200" dirty="0"/>
                        <a:t>住宅</a:t>
                      </a:r>
                      <a:r>
                        <a:rPr kumimoji="1" lang="ja-JP" altLang="en-US" sz="1200" kern="1200" dirty="0"/>
                        <a:t>フロー</a:t>
                      </a:r>
                      <a:r>
                        <a:rPr kumimoji="1" lang="ja-JP" altLang="ja-JP" sz="1200" kern="1200" dirty="0"/>
                        <a:t>の状況</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altLang="en-US" sz="1200" b="0" kern="1200" dirty="0">
                          <a:solidFill>
                            <a:schemeClr val="tx1"/>
                          </a:solidFill>
                          <a:latin typeface="+mn-lt"/>
                          <a:ea typeface="+mn-ea"/>
                          <a:cs typeface="+mn-cs"/>
                        </a:rPr>
                        <a:t>①新設住宅着工戸数</a:t>
                      </a:r>
                      <a:endParaRPr kumimoji="1" lang="en-US" altLang="ja-JP" sz="1200" b="0" kern="1200" dirty="0">
                        <a:solidFill>
                          <a:schemeClr val="tx1"/>
                        </a:solidFill>
                        <a:latin typeface="+mn-lt"/>
                        <a:ea typeface="+mn-ea"/>
                        <a:cs typeface="+mn-cs"/>
                      </a:endParaRPr>
                    </a:p>
                    <a:p>
                      <a:pPr algn="just">
                        <a:lnSpc>
                          <a:spcPts val="1440"/>
                        </a:lnSpc>
                        <a:spcAft>
                          <a:spcPts val="0"/>
                        </a:spcAft>
                      </a:pPr>
                      <a:r>
                        <a:rPr kumimoji="1" lang="ja-JP" altLang="en-US" sz="1200" b="0" kern="1200" dirty="0">
                          <a:solidFill>
                            <a:schemeClr val="tx1"/>
                          </a:solidFill>
                          <a:latin typeface="+mn-lt"/>
                          <a:ea typeface="+mn-ea"/>
                          <a:cs typeface="+mn-cs"/>
                        </a:rPr>
                        <a:t>②新設住宅着工床面積</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altLang="en-US" sz="1200" b="0" kern="1200" dirty="0">
                          <a:solidFill>
                            <a:schemeClr val="tx1"/>
                          </a:solidFill>
                          <a:latin typeface="+mn-lt"/>
                          <a:ea typeface="+mn-ea"/>
                          <a:cs typeface="+mn-cs"/>
                        </a:rPr>
                        <a:t>住宅着工統計</a:t>
                      </a:r>
                      <a:endParaRPr kumimoji="1" lang="ja-JP" sz="1200" b="0" kern="1200" dirty="0">
                        <a:solidFill>
                          <a:schemeClr val="tx1"/>
                        </a:solidFill>
                        <a:latin typeface="+mn-lt"/>
                        <a:ea typeface="+mn-ea"/>
                        <a:cs typeface="+mn-cs"/>
                      </a:endParaRPr>
                    </a:p>
                  </a:txBody>
                  <a:tcPr marL="50917" marR="50917" marT="0" marB="0"/>
                </a:tc>
                <a:tc>
                  <a:txBody>
                    <a:bodyPr/>
                    <a:lstStyle/>
                    <a:p>
                      <a:pPr algn="ctr">
                        <a:lnSpc>
                          <a:spcPts val="1440"/>
                        </a:lnSpc>
                        <a:spcAft>
                          <a:spcPts val="0"/>
                        </a:spcAft>
                      </a:pPr>
                      <a:r>
                        <a:rPr kumimoji="1" lang="ja-JP" altLang="en-US" sz="1200" kern="1200" dirty="0">
                          <a:solidFill>
                            <a:schemeClr val="tx1"/>
                          </a:solidFill>
                        </a:rPr>
                        <a:t>１</a:t>
                      </a:r>
                      <a:r>
                        <a:rPr kumimoji="1" lang="ja-JP" sz="1200" kern="1200" dirty="0">
                          <a:solidFill>
                            <a:schemeClr val="tx1"/>
                          </a:solidFill>
                        </a:rPr>
                        <a:t>年ごと</a:t>
                      </a:r>
                    </a:p>
                  </a:txBody>
                  <a:tcPr marL="50917" marR="50917" marT="0" marB="0"/>
                </a:tc>
                <a:tc>
                  <a:txBody>
                    <a:bodyPr/>
                    <a:lstStyle/>
                    <a:p>
                      <a:pPr algn="just">
                        <a:lnSpc>
                          <a:spcPts val="1440"/>
                        </a:lnSpc>
                        <a:spcAft>
                          <a:spcPts val="0"/>
                        </a:spcAft>
                      </a:pPr>
                      <a:r>
                        <a:rPr kumimoji="1" lang="ja-JP" sz="1200" kern="1200" dirty="0">
                          <a:solidFill>
                            <a:schemeClr val="tx1"/>
                          </a:solidFill>
                        </a:rPr>
                        <a:t>全市区町村</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sz="1200" kern="1200" dirty="0">
                          <a:solidFill>
                            <a:schemeClr val="tx1"/>
                          </a:solidFill>
                        </a:rPr>
                        <a:t>総務省統計局</a:t>
                      </a:r>
                      <a:r>
                        <a:rPr kumimoji="1" lang="en-US" sz="1200" kern="1200" dirty="0">
                          <a:solidFill>
                            <a:schemeClr val="tx1"/>
                          </a:solidFill>
                        </a:rPr>
                        <a:t>HP</a:t>
                      </a:r>
                      <a:endParaRPr kumimoji="1" lang="ja-JP" sz="1200" b="0" kern="1200" dirty="0">
                        <a:solidFill>
                          <a:schemeClr val="tx1"/>
                        </a:solidFill>
                        <a:latin typeface="+mn-lt"/>
                        <a:ea typeface="+mn-ea"/>
                        <a:cs typeface="+mn-cs"/>
                      </a:endParaRPr>
                    </a:p>
                  </a:txBody>
                  <a:tcPr marL="50917" marR="50917" marT="0" marB="0"/>
                </a:tc>
                <a:tc>
                  <a:txBody>
                    <a:bodyPr/>
                    <a:lstStyle/>
                    <a:p>
                      <a:pPr marL="0" marR="0" lvl="0" indent="0" algn="l" defTabSz="914346" rtl="0" eaLnBrk="1" fontAlgn="auto" latinLnBrk="0" hangingPunct="1">
                        <a:lnSpc>
                          <a:spcPts val="144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○着工の推移</a:t>
                      </a:r>
                      <a:r>
                        <a:rPr kumimoji="1" lang="ja-JP" altLang="en-US" sz="1000" b="0" kern="1200" dirty="0">
                          <a:solidFill>
                            <a:schemeClr val="tx1"/>
                          </a:solidFill>
                          <a:latin typeface="+mn-lt"/>
                          <a:ea typeface="+mn-ea"/>
                          <a:cs typeface="+mn-cs"/>
                        </a:rPr>
                        <a:t>（どういう住宅が多いか）</a:t>
                      </a:r>
                    </a:p>
                  </a:txBody>
                  <a:tcPr marL="50917" marR="50917" marT="0" marB="0"/>
                </a:tc>
                <a:extLst>
                  <a:ext uri="{0D108BD9-81ED-4DB2-BD59-A6C34878D82A}">
                    <a16:rowId xmlns:a16="http://schemas.microsoft.com/office/drawing/2014/main" val="3237284883"/>
                  </a:ext>
                </a:extLst>
              </a:tr>
              <a:tr h="434780">
                <a:tc>
                  <a:txBody>
                    <a:bodyPr/>
                    <a:lstStyle/>
                    <a:p>
                      <a:pPr marL="0" marR="0" lvl="0" indent="0" algn="just" defTabSz="914346" rtl="0" eaLnBrk="1" fontAlgn="auto" latinLnBrk="0" hangingPunct="1">
                        <a:lnSpc>
                          <a:spcPts val="130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その他</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altLang="en-US" sz="1200" b="0" kern="1200" dirty="0">
                          <a:solidFill>
                            <a:schemeClr val="tx1"/>
                          </a:solidFill>
                          <a:latin typeface="+mn-lt"/>
                          <a:ea typeface="+mn-ea"/>
                          <a:cs typeface="+mn-cs"/>
                        </a:rPr>
                        <a:t>地価及びその変動</a:t>
                      </a:r>
                      <a:endParaRPr kumimoji="1" 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altLang="en-US" sz="1200" b="0" kern="1200" dirty="0">
                          <a:solidFill>
                            <a:schemeClr val="tx1"/>
                          </a:solidFill>
                          <a:latin typeface="+mn-lt"/>
                          <a:ea typeface="+mn-ea"/>
                          <a:cs typeface="+mn-cs"/>
                        </a:rPr>
                        <a:t>地価公示、都道府県地価調査</a:t>
                      </a:r>
                      <a:endParaRPr kumimoji="1" lang="en-US" altLang="ja-JP" sz="1200" b="0" kern="1200" dirty="0">
                        <a:solidFill>
                          <a:schemeClr val="tx1"/>
                        </a:solidFill>
                        <a:latin typeface="+mn-lt"/>
                        <a:ea typeface="+mn-ea"/>
                        <a:cs typeface="+mn-cs"/>
                      </a:endParaRPr>
                    </a:p>
                  </a:txBody>
                  <a:tcPr marL="50917" marR="50917" marT="0" marB="0"/>
                </a:tc>
                <a:tc>
                  <a:txBody>
                    <a:bodyPr/>
                    <a:lstStyle/>
                    <a:p>
                      <a:pPr marL="0" marR="0" lvl="0" indent="0" algn="ctr" defTabSz="914346" rtl="0" eaLnBrk="1" fontAlgn="auto" latinLnBrk="0" hangingPunct="1">
                        <a:lnSpc>
                          <a:spcPts val="1440"/>
                        </a:lnSpc>
                        <a:spcBef>
                          <a:spcPts val="0"/>
                        </a:spcBef>
                        <a:spcAft>
                          <a:spcPts val="0"/>
                        </a:spcAft>
                        <a:buClrTx/>
                        <a:buSzTx/>
                        <a:buFontTx/>
                        <a:buNone/>
                        <a:tabLst/>
                        <a:defRPr/>
                      </a:pPr>
                      <a:r>
                        <a:rPr kumimoji="1" lang="ja-JP" altLang="en-US" sz="1200" kern="1200" dirty="0">
                          <a:solidFill>
                            <a:schemeClr val="tx1"/>
                          </a:solidFill>
                        </a:rPr>
                        <a:t>１</a:t>
                      </a:r>
                      <a:r>
                        <a:rPr kumimoji="1" lang="ja-JP" altLang="ja-JP" sz="1200" kern="1200" dirty="0">
                          <a:solidFill>
                            <a:schemeClr val="tx1"/>
                          </a:solidFill>
                        </a:rPr>
                        <a:t>年ごと</a:t>
                      </a:r>
                    </a:p>
                  </a:txBody>
                  <a:tcPr marL="50917" marR="50917" marT="0" marB="0"/>
                </a:tc>
                <a:tc>
                  <a:txBody>
                    <a:bodyPr/>
                    <a:lstStyle/>
                    <a:p>
                      <a:pPr marL="0" marR="0" lvl="0" indent="0" algn="just" defTabSz="914346" rtl="0" eaLnBrk="1" fontAlgn="auto" latinLnBrk="0" hangingPunct="1">
                        <a:lnSpc>
                          <a:spcPts val="144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都市計画区域等</a:t>
                      </a:r>
                      <a:endParaRPr kumimoji="1" lang="ja-JP" altLang="ja-JP" sz="1200" b="0" kern="1200" dirty="0">
                        <a:solidFill>
                          <a:schemeClr val="tx1"/>
                        </a:solidFill>
                        <a:latin typeface="+mn-lt"/>
                        <a:ea typeface="+mn-ea"/>
                        <a:cs typeface="+mn-cs"/>
                      </a:endParaRPr>
                    </a:p>
                  </a:txBody>
                  <a:tcPr marL="50917" marR="50917" marT="0" marB="0"/>
                </a:tc>
                <a:tc>
                  <a:txBody>
                    <a:bodyPr/>
                    <a:lstStyle/>
                    <a:p>
                      <a:pPr algn="just">
                        <a:lnSpc>
                          <a:spcPts val="1440"/>
                        </a:lnSpc>
                        <a:spcAft>
                          <a:spcPts val="0"/>
                        </a:spcAft>
                      </a:pPr>
                      <a:r>
                        <a:rPr kumimoji="1" lang="ja-JP" altLang="en-US" sz="1200" b="0" kern="1200" dirty="0">
                          <a:solidFill>
                            <a:schemeClr val="tx1"/>
                          </a:solidFill>
                          <a:latin typeface="+mn-lt"/>
                          <a:ea typeface="+mn-ea"/>
                          <a:cs typeface="+mn-cs"/>
                        </a:rPr>
                        <a:t>国土交通省</a:t>
                      </a:r>
                      <a:r>
                        <a:rPr kumimoji="1" lang="en-US" altLang="ja-JP" sz="1200" b="0" kern="1200" dirty="0">
                          <a:solidFill>
                            <a:schemeClr val="tx1"/>
                          </a:solidFill>
                          <a:latin typeface="+mn-lt"/>
                          <a:ea typeface="+mn-ea"/>
                          <a:cs typeface="+mn-cs"/>
                        </a:rPr>
                        <a:t>HP</a:t>
                      </a:r>
                      <a:endParaRPr kumimoji="1" lang="ja-JP" sz="1200" b="0" kern="1200" dirty="0">
                        <a:solidFill>
                          <a:schemeClr val="tx1"/>
                        </a:solidFill>
                        <a:latin typeface="+mn-lt"/>
                        <a:ea typeface="+mn-ea"/>
                        <a:cs typeface="+mn-cs"/>
                      </a:endParaRPr>
                    </a:p>
                  </a:txBody>
                  <a:tcPr marL="50917" marR="50917" marT="0" marB="0"/>
                </a:tc>
                <a:tc>
                  <a:txBody>
                    <a:bodyPr/>
                    <a:lstStyle/>
                    <a:p>
                      <a:pPr algn="l">
                        <a:lnSpc>
                          <a:spcPts val="1440"/>
                        </a:lnSpc>
                        <a:spcAft>
                          <a:spcPts val="0"/>
                        </a:spcAft>
                      </a:pPr>
                      <a:endParaRPr kumimoji="1" lang="ja-JP" sz="1200" b="0" kern="1200" dirty="0">
                        <a:solidFill>
                          <a:schemeClr val="tx1"/>
                        </a:solidFill>
                        <a:latin typeface="+mn-lt"/>
                        <a:ea typeface="+mn-ea"/>
                        <a:cs typeface="+mn-cs"/>
                      </a:endParaRPr>
                    </a:p>
                  </a:txBody>
                  <a:tcPr marL="50917" marR="50917"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62088377"/>
      </p:ext>
    </p:extLst>
  </p:cSld>
  <p:clrMapOvr>
    <a:masterClrMapping/>
  </p:clrMapOvr>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0D7FC"/>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ln>
          <a:solidFill>
            <a:schemeClr val="tx1"/>
          </a:solidFill>
        </a:ln>
      </a:spPr>
      <a:bodyPr wrap="none" lIns="36000" rIns="36000" rtlCol="0">
        <a:noAutofit/>
      </a:bodyPr>
      <a:lstStyle>
        <a:defPPr algn="ctr">
          <a:defRPr kumimoji="1" sz="1200"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14211</TotalTime>
  <Words>8036</Words>
  <Application>Microsoft Office PowerPoint</Application>
  <PresentationFormat>画面に合わせる (4:3)</PresentationFormat>
  <Paragraphs>801</Paragraphs>
  <Slides>30</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30</vt:i4>
      </vt:variant>
    </vt:vector>
  </HeadingPairs>
  <TitlesOfParts>
    <vt:vector size="45" baseType="lpstr">
      <vt:lpstr>HGP創英角ｺﾞｼｯｸUB</vt:lpstr>
      <vt:lpstr>HGSｺﾞｼｯｸM</vt:lpstr>
      <vt:lpstr>HG丸ｺﾞｼｯｸM-PRO</vt:lpstr>
      <vt:lpstr>ＭＳ Ｐゴシック</vt:lpstr>
      <vt:lpstr>ＭＳ Ｐ明朝</vt:lpstr>
      <vt:lpstr>ＭＳ ゴシック</vt:lpstr>
      <vt:lpstr>ＭＳ 明朝</vt:lpstr>
      <vt:lpstr>游ゴシック</vt:lpstr>
      <vt:lpstr>游明朝</vt:lpstr>
      <vt:lpstr>Arial</vt:lpstr>
      <vt:lpstr>Calibri</vt:lpstr>
      <vt:lpstr>Courier New</vt:lpstr>
      <vt:lpstr>Times New Roman</vt:lpstr>
      <vt:lpstr>Wingdings</vt:lpstr>
      <vt:lpstr>標準デザイン</vt:lpstr>
      <vt:lpstr>市町村住生活基本計画のための 統計データ活用マニュアル</vt:lpstr>
      <vt:lpstr>目次</vt:lpstr>
      <vt:lpstr>１．本マニュアルの目的</vt:lpstr>
      <vt:lpstr>２．市町村住生活基本計画に使用されている統計データ</vt:lpstr>
      <vt:lpstr>２．市町村住生活基本計画に使用されている統計データ</vt:lpstr>
      <vt:lpstr>２．市町村住生活基本計画に使用されている統計データ</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３．統計データの取得・把握</vt:lpstr>
      <vt:lpstr>４．独自調査の実施</vt:lpstr>
      <vt:lpstr>４．独自調査の実施</vt:lpstr>
      <vt:lpstr>４．独自調査の実施</vt:lpstr>
      <vt:lpstr>４．独自調査の実施</vt:lpstr>
      <vt:lpstr>参考</vt:lpstr>
      <vt:lpstr>参考</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国交省住宅政策課</dc:creator>
  <cp:lastModifiedBy>ㅤ</cp:lastModifiedBy>
  <cp:revision>1303</cp:revision>
  <cp:lastPrinted>2019-03-14T00:53:04Z</cp:lastPrinted>
  <dcterms:created xsi:type="dcterms:W3CDTF">2014-03-11T07:10:41Z</dcterms:created>
  <dcterms:modified xsi:type="dcterms:W3CDTF">2021-06-21T09:58:36Z</dcterms:modified>
</cp:coreProperties>
</file>