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7" r:id="rId2"/>
    <p:sldId id="259" r:id="rId3"/>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77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71" d="100"/>
          <a:sy n="71" d="100"/>
        </p:scale>
        <p:origin x="1548" y="60"/>
      </p:cViewPr>
      <p:guideLst>
        <p:guide orient="horz" pos="2160"/>
        <p:guide pos="312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15036BCF-7124-43A1-88B4-E71F7160F1ED}" type="datetimeFigureOut">
              <a:rPr kumimoji="1" lang="ja-JP" altLang="en-US" smtClean="0"/>
              <a:pPr/>
              <a:t>2019/7/23</a:t>
            </a:fld>
            <a:endParaRPr kumimoji="1" lang="ja-JP" altLang="en-US"/>
          </a:p>
        </p:txBody>
      </p:sp>
      <p:sp>
        <p:nvSpPr>
          <p:cNvPr id="4" name="スライド イメージ プレースホルダ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73577" y="4686499"/>
            <a:ext cx="5388610" cy="4439841"/>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5910A612-4DD6-4659-9E4B-BF50D8535E03}" type="slidenum">
              <a:rPr kumimoji="1" lang="ja-JP" altLang="en-US" smtClean="0"/>
              <a:pPr/>
              <a:t>‹#›</a:t>
            </a:fld>
            <a:endParaRPr kumimoji="1" lang="ja-JP" altLang="en-US"/>
          </a:p>
        </p:txBody>
      </p:sp>
    </p:spTree>
    <p:extLst>
      <p:ext uri="{BB962C8B-B14F-4D97-AF65-F5344CB8AC3E}">
        <p14:creationId xmlns:p14="http://schemas.microsoft.com/office/powerpoint/2010/main" val="321774528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032B891-972D-48B1-BAE3-C3EA23766E82}" type="datetimeFigureOut">
              <a:rPr kumimoji="1" lang="ja-JP" altLang="en-US" smtClean="0"/>
              <a:pPr/>
              <a:t>2019/7/23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A5B3491-9EF8-4F8F-A839-0322AB425128}"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032B891-972D-48B1-BAE3-C3EA23766E82}" type="datetimeFigureOut">
              <a:rPr kumimoji="1" lang="ja-JP" altLang="en-US" smtClean="0"/>
              <a:pPr/>
              <a:t>2019/7/23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A5B3491-9EF8-4F8F-A839-0322AB425128}"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0" y="274639"/>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032B891-972D-48B1-BAE3-C3EA23766E82}" type="datetimeFigureOut">
              <a:rPr kumimoji="1" lang="ja-JP" altLang="en-US" smtClean="0"/>
              <a:pPr/>
              <a:t>2019/7/23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A5B3491-9EF8-4F8F-A839-0322AB425128}"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032B891-972D-48B1-BAE3-C3EA23766E82}" type="datetimeFigureOut">
              <a:rPr kumimoji="1" lang="ja-JP" altLang="en-US" smtClean="0"/>
              <a:pPr/>
              <a:t>2019/7/23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A5B3491-9EF8-4F8F-A839-0322AB425128}"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032B891-972D-48B1-BAE3-C3EA23766E82}" type="datetimeFigureOut">
              <a:rPr kumimoji="1" lang="ja-JP" altLang="en-US" smtClean="0"/>
              <a:pPr/>
              <a:t>2019/7/23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A5B3491-9EF8-4F8F-A839-0322AB425128}"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032B891-972D-48B1-BAE3-C3EA23766E82}" type="datetimeFigureOut">
              <a:rPr kumimoji="1" lang="ja-JP" altLang="en-US" smtClean="0"/>
              <a:pPr/>
              <a:t>2019/7/23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A5B3491-9EF8-4F8F-A839-0322AB425128}"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032B891-972D-48B1-BAE3-C3EA23766E82}" type="datetimeFigureOut">
              <a:rPr kumimoji="1" lang="ja-JP" altLang="en-US" smtClean="0"/>
              <a:pPr/>
              <a:t>2019/7/23</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7A5B3491-9EF8-4F8F-A839-0322AB425128}"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032B891-972D-48B1-BAE3-C3EA23766E82}" type="datetimeFigureOut">
              <a:rPr kumimoji="1" lang="ja-JP" altLang="en-US" smtClean="0"/>
              <a:pPr/>
              <a:t>2019/7/23</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7A5B3491-9EF8-4F8F-A839-0322AB425128}"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032B891-972D-48B1-BAE3-C3EA23766E82}" type="datetimeFigureOut">
              <a:rPr kumimoji="1" lang="ja-JP" altLang="en-US" smtClean="0"/>
              <a:pPr/>
              <a:t>2019/7/23</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7A5B3491-9EF8-4F8F-A839-0322AB425128}"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032B891-972D-48B1-BAE3-C3EA23766E82}" type="datetimeFigureOut">
              <a:rPr kumimoji="1" lang="ja-JP" altLang="en-US" smtClean="0"/>
              <a:pPr/>
              <a:t>2019/7/23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A5B3491-9EF8-4F8F-A839-0322AB425128}"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032B891-972D-48B1-BAE3-C3EA23766E82}" type="datetimeFigureOut">
              <a:rPr kumimoji="1" lang="ja-JP" altLang="en-US" smtClean="0"/>
              <a:pPr/>
              <a:t>2019/7/23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A5B3491-9EF8-4F8F-A839-0322AB425128}"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32B891-972D-48B1-BAE3-C3EA23766E82}" type="datetimeFigureOut">
              <a:rPr kumimoji="1" lang="ja-JP" altLang="en-US" smtClean="0"/>
              <a:pPr/>
              <a:t>2019/7/23</a:t>
            </a:fld>
            <a:endParaRPr kumimoji="1" lang="ja-JP" altLang="en-US"/>
          </a:p>
        </p:txBody>
      </p:sp>
      <p:sp>
        <p:nvSpPr>
          <p:cNvPr id="5" name="フッター プレースホルダ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5B3491-9EF8-4F8F-A839-0322AB425128}"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テキスト ボックス 33"/>
          <p:cNvSpPr txBox="1"/>
          <p:nvPr/>
        </p:nvSpPr>
        <p:spPr>
          <a:xfrm>
            <a:off x="0" y="0"/>
            <a:ext cx="9906000" cy="507831"/>
          </a:xfrm>
          <a:prstGeom prst="rect">
            <a:avLst/>
          </a:prstGeom>
          <a:solidFill>
            <a:srgbClr val="00B0F0"/>
          </a:solidFill>
        </p:spPr>
        <p:txBody>
          <a:bodyPr wrap="square" rtlCol="0">
            <a:spAutoFit/>
          </a:bodyPr>
          <a:lstStyle/>
          <a:p>
            <a:r>
              <a:rPr kumimoji="1" lang="ja-JP" altLang="en-US" sz="900" dirty="0" smtClean="0">
                <a:solidFill>
                  <a:schemeClr val="bg1"/>
                </a:solidFill>
                <a:latin typeface="HGPｺﾞｼｯｸM" panose="020B0600000000000000" pitchFamily="50" charset="-128"/>
                <a:ea typeface="HGPｺﾞｼｯｸM" panose="020B0600000000000000" pitchFamily="50" charset="-128"/>
              </a:rPr>
              <a:t>　　　　</a:t>
            </a:r>
            <a:r>
              <a:rPr lang="ja-JP" altLang="en-US" sz="900" dirty="0" smtClean="0">
                <a:solidFill>
                  <a:schemeClr val="bg1"/>
                </a:solidFill>
                <a:latin typeface="HGPｺﾞｼｯｸM" panose="020B0600000000000000" pitchFamily="50" charset="-128"/>
                <a:ea typeface="HGPｺﾞｼｯｸM" panose="020B0600000000000000" pitchFamily="50" charset="-128"/>
              </a:rPr>
              <a:t>まるまるまる　　　　　　　　　　　　　　　　　　　　　　　　　　　　　　　　　まるまる　　　　　　　まるまる　　　　　まるまる　　まるまる</a:t>
            </a:r>
            <a:endParaRPr kumimoji="1" lang="ja-JP" altLang="en-US" sz="900" dirty="0" smtClean="0">
              <a:solidFill>
                <a:schemeClr val="bg1"/>
              </a:solidFill>
              <a:latin typeface="HGPｺﾞｼｯｸM" panose="020B0600000000000000" pitchFamily="50" charset="-128"/>
              <a:ea typeface="HGPｺﾞｼｯｸM" panose="020B0600000000000000" pitchFamily="50" charset="-128"/>
            </a:endParaRPr>
          </a:p>
          <a:p>
            <a:r>
              <a:rPr kumimoji="1" lang="ja-JP" altLang="en-US" dirty="0" smtClean="0">
                <a:solidFill>
                  <a:schemeClr val="bg1"/>
                </a:solidFill>
                <a:latin typeface="HGPｺﾞｼｯｸM" panose="020B0600000000000000" pitchFamily="50" charset="-128"/>
                <a:ea typeface="HGPｺﾞｼｯｸM" panose="020B0600000000000000" pitchFamily="50" charset="-128"/>
              </a:rPr>
              <a:t>　「</a:t>
            </a:r>
            <a:r>
              <a:rPr lang="ja-JP" altLang="en-US" dirty="0" smtClean="0">
                <a:solidFill>
                  <a:schemeClr val="bg1"/>
                </a:solidFill>
                <a:latin typeface="HGPｺﾞｼｯｸM" panose="020B0600000000000000" pitchFamily="50" charset="-128"/>
                <a:ea typeface="HGPｺﾞｼｯｸM" panose="020B0600000000000000" pitchFamily="50" charset="-128"/>
              </a:rPr>
              <a:t>○○○かわまちづくり</a:t>
            </a:r>
            <a:r>
              <a:rPr kumimoji="1" lang="ja-JP" altLang="en-US" dirty="0" smtClean="0">
                <a:solidFill>
                  <a:schemeClr val="bg1"/>
                </a:solidFill>
                <a:latin typeface="HGPｺﾞｼｯｸM" panose="020B0600000000000000" pitchFamily="50" charset="-128"/>
                <a:ea typeface="HGPｺﾞｼｯｸM" panose="020B0600000000000000" pitchFamily="50" charset="-128"/>
              </a:rPr>
              <a:t>」</a:t>
            </a:r>
            <a:r>
              <a:rPr lang="ja-JP" altLang="en-US" dirty="0">
                <a:solidFill>
                  <a:schemeClr val="bg1"/>
                </a:solidFill>
                <a:latin typeface="HGPｺﾞｼｯｸM" panose="020B0600000000000000" pitchFamily="50" charset="-128"/>
                <a:ea typeface="HGPｺﾞｼｯｸM" panose="020B0600000000000000" pitchFamily="50" charset="-128"/>
              </a:rPr>
              <a:t>　</a:t>
            </a:r>
            <a:r>
              <a:rPr lang="en-US" altLang="ja-JP" sz="1400" dirty="0" smtClean="0">
                <a:solidFill>
                  <a:schemeClr val="bg1"/>
                </a:solidFill>
                <a:latin typeface="HGPｺﾞｼｯｸM" panose="020B0600000000000000" pitchFamily="50" charset="-128"/>
                <a:ea typeface="HGPｺﾞｼｯｸM" panose="020B0600000000000000" pitchFamily="50" charset="-128"/>
              </a:rPr>
              <a:t>【</a:t>
            </a:r>
            <a:r>
              <a:rPr lang="ja-JP" altLang="en-US" sz="1400" dirty="0" smtClean="0">
                <a:solidFill>
                  <a:schemeClr val="bg1"/>
                </a:solidFill>
                <a:latin typeface="HGPｺﾞｼｯｸM" panose="020B0600000000000000" pitchFamily="50" charset="-128"/>
                <a:ea typeface="HGPｺﾞｼｯｸM" panose="020B0600000000000000" pitchFamily="50" charset="-128"/>
              </a:rPr>
              <a:t>○級河川</a:t>
            </a:r>
            <a:r>
              <a:rPr lang="en-US" altLang="ja-JP" sz="1400" dirty="0" smtClean="0">
                <a:solidFill>
                  <a:schemeClr val="bg1"/>
                </a:solidFill>
                <a:latin typeface="HGPｺﾞｼｯｸM" panose="020B0600000000000000" pitchFamily="50" charset="-128"/>
                <a:ea typeface="HGPｺﾞｼｯｸM" panose="020B0600000000000000" pitchFamily="50" charset="-128"/>
              </a:rPr>
              <a:t>】</a:t>
            </a:r>
            <a:r>
              <a:rPr lang="ja-JP" altLang="en-US" sz="1400" dirty="0" smtClean="0">
                <a:solidFill>
                  <a:schemeClr val="bg1"/>
                </a:solidFill>
                <a:latin typeface="HGPｺﾞｼｯｸM" panose="020B0600000000000000" pitchFamily="50" charset="-128"/>
                <a:ea typeface="HGPｺﾞｼｯｸM" panose="020B0600000000000000" pitchFamily="50" charset="-128"/>
              </a:rPr>
              <a:t>○○川水系○○川　（○○県○○市）</a:t>
            </a:r>
            <a:endParaRPr kumimoji="1" lang="ja-JP" altLang="en-US" sz="1400" dirty="0">
              <a:solidFill>
                <a:schemeClr val="bg1"/>
              </a:solidFill>
              <a:latin typeface="HGPｺﾞｼｯｸM" panose="020B0600000000000000" pitchFamily="50" charset="-128"/>
              <a:ea typeface="HGPｺﾞｼｯｸM" panose="020B0600000000000000" pitchFamily="50" charset="-128"/>
            </a:endParaRPr>
          </a:p>
        </p:txBody>
      </p:sp>
      <p:sp>
        <p:nvSpPr>
          <p:cNvPr id="45" name="正方形/長方形 44"/>
          <p:cNvSpPr/>
          <p:nvPr/>
        </p:nvSpPr>
        <p:spPr>
          <a:xfrm>
            <a:off x="0" y="627915"/>
            <a:ext cx="2433962" cy="1107996"/>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spAutoFit/>
          </a:bodyPr>
          <a:lstStyle/>
          <a:p>
            <a:pPr algn="l">
              <a:defRPr/>
            </a:pPr>
            <a:r>
              <a:rPr lang="ja-JP" altLang="en-US" sz="1100" dirty="0" smtClean="0">
                <a:solidFill>
                  <a:schemeClr val="tx1"/>
                </a:solidFill>
                <a:latin typeface="HGPｺﾞｼｯｸM" panose="020B0600000000000000" pitchFamily="50" charset="-128"/>
                <a:ea typeface="HGPｺﾞｼｯｸM" panose="020B0600000000000000" pitchFamily="50" charset="-128"/>
              </a:rPr>
              <a:t>○推進主体：○○協議会</a:t>
            </a:r>
            <a:endParaRPr lang="en-US" altLang="ja-JP" sz="1100" dirty="0" smtClean="0">
              <a:solidFill>
                <a:schemeClr val="tx1"/>
              </a:solidFill>
              <a:latin typeface="HGPｺﾞｼｯｸM" panose="020B0600000000000000" pitchFamily="50" charset="-128"/>
              <a:ea typeface="HGPｺﾞｼｯｸM" panose="020B0600000000000000" pitchFamily="50" charset="-128"/>
            </a:endParaRPr>
          </a:p>
          <a:p>
            <a:pPr algn="l">
              <a:defRPr/>
            </a:pPr>
            <a:r>
              <a:rPr lang="ja-JP" altLang="en-US" sz="1100" dirty="0">
                <a:solidFill>
                  <a:schemeClr val="tx1"/>
                </a:solidFill>
                <a:latin typeface="HGPｺﾞｼｯｸM" panose="020B0600000000000000" pitchFamily="50" charset="-128"/>
                <a:ea typeface="HGPｺﾞｼｯｸM" panose="020B0600000000000000" pitchFamily="50" charset="-128"/>
              </a:rPr>
              <a:t>　</a:t>
            </a:r>
            <a:r>
              <a:rPr lang="ja-JP" altLang="en-US" sz="1100" dirty="0" smtClean="0">
                <a:solidFill>
                  <a:schemeClr val="tx1"/>
                </a:solidFill>
                <a:latin typeface="HGPｺﾞｼｯｸM" panose="020B0600000000000000" pitchFamily="50" charset="-128"/>
                <a:ea typeface="HGPｺﾞｼｯｸM" panose="020B0600000000000000" pitchFamily="50" charset="-128"/>
              </a:rPr>
              <a:t>　　構成員：○○市</a:t>
            </a:r>
            <a:endParaRPr lang="en-US" altLang="ja-JP" sz="1100" dirty="0" smtClean="0">
              <a:solidFill>
                <a:schemeClr val="tx1"/>
              </a:solidFill>
              <a:latin typeface="HGPｺﾞｼｯｸM" panose="020B0600000000000000" pitchFamily="50" charset="-128"/>
              <a:ea typeface="HGPｺﾞｼｯｸM" panose="020B0600000000000000" pitchFamily="50" charset="-128"/>
            </a:endParaRPr>
          </a:p>
          <a:p>
            <a:pPr algn="l">
              <a:defRPr/>
            </a:pPr>
            <a:r>
              <a:rPr lang="ja-JP" altLang="en-US" sz="1100" dirty="0">
                <a:solidFill>
                  <a:schemeClr val="tx1"/>
                </a:solidFill>
                <a:latin typeface="HGPｺﾞｼｯｸM" panose="020B0600000000000000" pitchFamily="50" charset="-128"/>
                <a:ea typeface="HGPｺﾞｼｯｸM" panose="020B0600000000000000" pitchFamily="50" charset="-128"/>
              </a:rPr>
              <a:t>　</a:t>
            </a:r>
            <a:r>
              <a:rPr lang="ja-JP" altLang="en-US" sz="1100" dirty="0" smtClean="0">
                <a:solidFill>
                  <a:schemeClr val="tx1"/>
                </a:solidFill>
                <a:latin typeface="HGPｺﾞｼｯｸM" panose="020B0600000000000000" pitchFamily="50" charset="-128"/>
                <a:ea typeface="HGPｺﾞｼｯｸM" panose="020B0600000000000000" pitchFamily="50" charset="-128"/>
              </a:rPr>
              <a:t>　　　　　　　 ○○○○</a:t>
            </a:r>
            <a:endParaRPr lang="en-US" altLang="ja-JP" sz="1100" dirty="0" smtClean="0">
              <a:solidFill>
                <a:schemeClr val="tx1"/>
              </a:solidFill>
              <a:latin typeface="HGPｺﾞｼｯｸM" panose="020B0600000000000000" pitchFamily="50" charset="-128"/>
              <a:ea typeface="HGPｺﾞｼｯｸM" panose="020B0600000000000000" pitchFamily="50" charset="-128"/>
            </a:endParaRPr>
          </a:p>
          <a:p>
            <a:pPr algn="l">
              <a:defRPr/>
            </a:pPr>
            <a:r>
              <a:rPr lang="ja-JP" altLang="en-US" sz="1100" dirty="0">
                <a:solidFill>
                  <a:schemeClr val="tx1"/>
                </a:solidFill>
                <a:latin typeface="HGPｺﾞｼｯｸM" panose="020B0600000000000000" pitchFamily="50" charset="-128"/>
                <a:ea typeface="HGPｺﾞｼｯｸM" panose="020B0600000000000000" pitchFamily="50" charset="-128"/>
              </a:rPr>
              <a:t>　</a:t>
            </a:r>
            <a:r>
              <a:rPr lang="ja-JP" altLang="en-US" sz="1100" dirty="0" smtClean="0">
                <a:solidFill>
                  <a:schemeClr val="tx1"/>
                </a:solidFill>
                <a:latin typeface="HGPｺﾞｼｯｸM" panose="020B0600000000000000" pitchFamily="50" charset="-128"/>
                <a:ea typeface="HGPｺﾞｼｯｸM" panose="020B0600000000000000" pitchFamily="50" charset="-128"/>
              </a:rPr>
              <a:t>　　　　　　　 ○○○○</a:t>
            </a:r>
            <a:endParaRPr lang="en-US" altLang="ja-JP" sz="1100" dirty="0" smtClean="0">
              <a:solidFill>
                <a:schemeClr val="tx1"/>
              </a:solidFill>
              <a:latin typeface="HGPｺﾞｼｯｸM" panose="020B0600000000000000" pitchFamily="50" charset="-128"/>
              <a:ea typeface="HGPｺﾞｼｯｸM" panose="020B0600000000000000" pitchFamily="50" charset="-128"/>
            </a:endParaRPr>
          </a:p>
          <a:p>
            <a:pPr algn="l">
              <a:defRPr/>
            </a:pPr>
            <a:r>
              <a:rPr lang="ja-JP" altLang="en-US" sz="1100" dirty="0" smtClean="0">
                <a:solidFill>
                  <a:schemeClr val="tx1"/>
                </a:solidFill>
                <a:latin typeface="HGPｺﾞｼｯｸM" panose="020B0600000000000000" pitchFamily="50" charset="-128"/>
                <a:ea typeface="HGPｺﾞｼｯｸM" panose="020B0600000000000000" pitchFamily="50" charset="-128"/>
              </a:rPr>
              <a:t>○代 表 者：○○市長　○○○○</a:t>
            </a:r>
            <a:endParaRPr lang="en-US" altLang="ja-JP" sz="1100" dirty="0">
              <a:solidFill>
                <a:schemeClr val="tx1"/>
              </a:solidFill>
              <a:latin typeface="HGPｺﾞｼｯｸM" panose="020B0600000000000000" pitchFamily="50" charset="-128"/>
              <a:ea typeface="HGPｺﾞｼｯｸM" panose="020B0600000000000000" pitchFamily="50" charset="-128"/>
            </a:endParaRPr>
          </a:p>
          <a:p>
            <a:pPr marL="1343025" indent="-1343025" algn="l">
              <a:defRPr/>
            </a:pPr>
            <a:r>
              <a:rPr lang="ja-JP" altLang="en-US" sz="1100" dirty="0" smtClean="0">
                <a:solidFill>
                  <a:schemeClr val="tx1"/>
                </a:solidFill>
                <a:latin typeface="HGPｺﾞｼｯｸM" panose="020B0600000000000000" pitchFamily="50" charset="-128"/>
                <a:ea typeface="HGPｺﾞｼｯｸM" panose="020B0600000000000000" pitchFamily="50" charset="-128"/>
              </a:rPr>
              <a:t>○整備状況：完成供用中</a:t>
            </a:r>
            <a:endParaRPr lang="ja-JP" altLang="en-US" sz="1100" dirty="0">
              <a:solidFill>
                <a:schemeClr val="tx1"/>
              </a:solidFill>
              <a:latin typeface="HGPｺﾞｼｯｸM" panose="020B0600000000000000" pitchFamily="50" charset="-128"/>
              <a:ea typeface="HGPｺﾞｼｯｸM" panose="020B0600000000000000" pitchFamily="50" charset="-128"/>
            </a:endParaRPr>
          </a:p>
        </p:txBody>
      </p:sp>
      <p:sp>
        <p:nvSpPr>
          <p:cNvPr id="33" name="テキスト ボックス 29"/>
          <p:cNvSpPr txBox="1">
            <a:spLocks noChangeArrowheads="1"/>
          </p:cNvSpPr>
          <p:nvPr/>
        </p:nvSpPr>
        <p:spPr bwMode="auto">
          <a:xfrm>
            <a:off x="2621886" y="1917259"/>
            <a:ext cx="5743560" cy="169277"/>
          </a:xfrm>
          <a:prstGeom prst="rect">
            <a:avLst/>
          </a:prstGeom>
          <a:noFill/>
          <a:ln w="9525">
            <a:noFill/>
            <a:miter lim="800000"/>
            <a:headEnd/>
            <a:tailEnd/>
          </a:ln>
        </p:spPr>
        <p:txBody>
          <a:bodyPr wrap="none" lIns="0" tIns="0" rIns="0" bIns="0">
            <a:spAutoFit/>
          </a:bodyPr>
          <a:lstStyle/>
          <a:p>
            <a:pPr marL="177800" indent="-177800" algn="ctr"/>
            <a:r>
              <a:rPr lang="ja-JP" altLang="en-US" sz="1100" dirty="0" smtClean="0">
                <a:latin typeface="HGPｺﾞｼｯｸM" panose="020B0600000000000000" pitchFamily="50" charset="-128"/>
                <a:ea typeface="HGPｺﾞｼｯｸM" panose="020B0600000000000000" pitchFamily="50" charset="-128"/>
              </a:rPr>
              <a:t>施設整備の状況図（</a:t>
            </a:r>
            <a:r>
              <a:rPr lang="ja-JP" altLang="en-US" sz="1100" dirty="0" smtClean="0">
                <a:solidFill>
                  <a:srgbClr val="FF0000"/>
                </a:solidFill>
                <a:latin typeface="HGPｺﾞｼｯｸM" panose="020B0600000000000000" pitchFamily="50" charset="-128"/>
                <a:ea typeface="HGPｺﾞｼｯｸM" panose="020B0600000000000000" pitchFamily="50" charset="-128"/>
              </a:rPr>
              <a:t>河川管理者の整備と市町村等の整備がそれぞれ分かるように記載してください</a:t>
            </a:r>
            <a:r>
              <a:rPr lang="ja-JP" altLang="en-US" sz="1100" dirty="0" smtClean="0">
                <a:latin typeface="HGPｺﾞｼｯｸM" panose="020B0600000000000000" pitchFamily="50" charset="-128"/>
                <a:ea typeface="HGPｺﾞｼｯｸM" panose="020B0600000000000000" pitchFamily="50" charset="-128"/>
              </a:rPr>
              <a:t>）</a:t>
            </a:r>
            <a:endParaRPr lang="ja-JP" altLang="en-US" sz="1100" dirty="0">
              <a:latin typeface="HGPｺﾞｼｯｸM" panose="020B0600000000000000" pitchFamily="50" charset="-128"/>
              <a:ea typeface="HGPｺﾞｼｯｸM" panose="020B0600000000000000" pitchFamily="50" charset="-128"/>
            </a:endParaRPr>
          </a:p>
        </p:txBody>
      </p:sp>
      <p:sp>
        <p:nvSpPr>
          <p:cNvPr id="47" name="テキスト ボックス 44"/>
          <p:cNvSpPr txBox="1">
            <a:spLocks noChangeArrowheads="1"/>
          </p:cNvSpPr>
          <p:nvPr/>
        </p:nvSpPr>
        <p:spPr bwMode="auto">
          <a:xfrm>
            <a:off x="134112" y="4402372"/>
            <a:ext cx="987450" cy="169277"/>
          </a:xfrm>
          <a:prstGeom prst="rect">
            <a:avLst/>
          </a:prstGeom>
          <a:noFill/>
          <a:ln w="9525">
            <a:noFill/>
            <a:miter lim="800000"/>
            <a:headEnd/>
            <a:tailEnd/>
          </a:ln>
        </p:spPr>
        <p:txBody>
          <a:bodyPr wrap="none" lIns="0" tIns="0" rIns="0" bIns="0">
            <a:spAutoFit/>
          </a:bodyPr>
          <a:lstStyle/>
          <a:p>
            <a:pPr marL="177800" indent="-177800" algn="ctr"/>
            <a:r>
              <a:rPr lang="ja-JP" altLang="en-US" sz="1100" dirty="0" smtClean="0">
                <a:latin typeface="HGPｺﾞｼｯｸM" panose="020B0600000000000000" pitchFamily="50" charset="-128"/>
                <a:ea typeface="HGPｺﾞｼｯｸM" panose="020B0600000000000000" pitchFamily="50" charset="-128"/>
              </a:rPr>
              <a:t>管理運営体制図</a:t>
            </a:r>
            <a:endParaRPr lang="en-US" altLang="ja-JP" sz="1100" dirty="0">
              <a:latin typeface="HGPｺﾞｼｯｸM" panose="020B0600000000000000" pitchFamily="50" charset="-128"/>
              <a:ea typeface="HGPｺﾞｼｯｸM" panose="020B0600000000000000" pitchFamily="50" charset="-128"/>
            </a:endParaRPr>
          </a:p>
        </p:txBody>
      </p:sp>
      <p:sp>
        <p:nvSpPr>
          <p:cNvPr id="41" name="正方形/長方形 40"/>
          <p:cNvSpPr/>
          <p:nvPr/>
        </p:nvSpPr>
        <p:spPr>
          <a:xfrm>
            <a:off x="47030" y="2167994"/>
            <a:ext cx="2433961" cy="2101072"/>
          </a:xfrm>
          <a:prstGeom prst="rect">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HGPｺﾞｼｯｸM" panose="020B0600000000000000" pitchFamily="50" charset="-128"/>
              <a:ea typeface="HGPｺﾞｼｯｸM" panose="020B0600000000000000" pitchFamily="50" charset="-128"/>
            </a:endParaRPr>
          </a:p>
        </p:txBody>
      </p:sp>
      <p:sp>
        <p:nvSpPr>
          <p:cNvPr id="3" name="Rectangle 17"/>
          <p:cNvSpPr>
            <a:spLocks noChangeArrowheads="1"/>
          </p:cNvSpPr>
          <p:nvPr/>
        </p:nvSpPr>
        <p:spPr bwMode="auto">
          <a:xfrm>
            <a:off x="47028" y="4343637"/>
            <a:ext cx="4257899" cy="2462390"/>
          </a:xfrm>
          <a:prstGeom prst="rect">
            <a:avLst/>
          </a:prstGeom>
          <a:noFill/>
          <a:ln w="63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81" name="Rectangle 17"/>
          <p:cNvSpPr>
            <a:spLocks noChangeArrowheads="1"/>
          </p:cNvSpPr>
          <p:nvPr/>
        </p:nvSpPr>
        <p:spPr bwMode="auto">
          <a:xfrm>
            <a:off x="2568093" y="1891570"/>
            <a:ext cx="7247210" cy="2357619"/>
          </a:xfrm>
          <a:prstGeom prst="rect">
            <a:avLst/>
          </a:prstGeom>
          <a:noFill/>
          <a:ln w="63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ja-JP" altLang="ja-JP" sz="9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92" name="Text Box 1"/>
          <p:cNvSpPr txBox="1">
            <a:spLocks noChangeArrowheads="1"/>
          </p:cNvSpPr>
          <p:nvPr/>
        </p:nvSpPr>
        <p:spPr bwMode="auto">
          <a:xfrm>
            <a:off x="0" y="2217420"/>
            <a:ext cx="569387" cy="246221"/>
          </a:xfrm>
          <a:prstGeom prst="rect">
            <a:avLst/>
          </a:prstGeom>
          <a:noFill/>
          <a:ln w="6350">
            <a:noFill/>
            <a:miter lim="800000"/>
            <a:headEnd/>
            <a:tailEnd/>
          </a:ln>
        </p:spPr>
        <p:txBody>
          <a:bodyPr vert="horz" wrap="none" lIns="91440" tIns="45720" rIns="91440" bIns="4572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en-US" sz="1000" dirty="0">
                <a:latin typeface="HGPｺﾞｼｯｸM" panose="020B0600000000000000" pitchFamily="50" charset="-128"/>
                <a:ea typeface="HGPｺﾞｼｯｸM" panose="020B0600000000000000" pitchFamily="50" charset="-128"/>
                <a:cs typeface="Times New Roman" panose="02020603050405020304" pitchFamily="18" charset="0"/>
              </a:rPr>
              <a:t>位置図</a:t>
            </a:r>
            <a:endParaRPr kumimoji="0"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105" name="Rectangle 17"/>
          <p:cNvSpPr>
            <a:spLocks noChangeArrowheads="1"/>
          </p:cNvSpPr>
          <p:nvPr/>
        </p:nvSpPr>
        <p:spPr bwMode="auto">
          <a:xfrm>
            <a:off x="4520952" y="4571649"/>
            <a:ext cx="5294351" cy="2185751"/>
          </a:xfrm>
          <a:prstGeom prst="rect">
            <a:avLst/>
          </a:prstGeom>
          <a:noFill/>
          <a:ln w="63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ja-JP" altLang="ja-JP" sz="9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106" name="Rectangle 1"/>
          <p:cNvSpPr>
            <a:spLocks noChangeArrowheads="1"/>
          </p:cNvSpPr>
          <p:nvPr/>
        </p:nvSpPr>
        <p:spPr bwMode="auto">
          <a:xfrm>
            <a:off x="6537176" y="4343637"/>
            <a:ext cx="1181734" cy="276999"/>
          </a:xfrm>
          <a:prstGeom prst="rect">
            <a:avLst/>
          </a:prstGeom>
          <a:solidFill>
            <a:schemeClr val="accent1">
              <a:lumMod val="60000"/>
              <a:lumOff val="40000"/>
            </a:schemeClr>
          </a:solidFill>
          <a:ln w="12700" cap="flat" cmpd="sng" algn="ctr">
            <a:solidFill>
              <a:schemeClr val="tx1"/>
            </a:solidFill>
            <a:prstDash val="solid"/>
            <a:miter lim="800000"/>
            <a:headEnd/>
            <a:tailEnd/>
          </a:ln>
          <a:effectLst/>
        </p:spPr>
        <p:txBody>
          <a:bodyPr wrap="none" anchor="ctr">
            <a:spAutoFit/>
          </a:bodyPr>
          <a:lstStyle/>
          <a:p>
            <a:pPr algn="ctr"/>
            <a:r>
              <a:rPr lang="ja-JP" altLang="en-US" sz="1200" dirty="0" smtClean="0">
                <a:latin typeface="HGPｺﾞｼｯｸM" panose="020B0600000000000000" pitchFamily="50" charset="-128"/>
                <a:ea typeface="HGPｺﾞｼｯｸM" panose="020B0600000000000000" pitchFamily="50" charset="-128"/>
              </a:rPr>
              <a:t>取組による効果</a:t>
            </a:r>
            <a:endParaRPr lang="en-US" altLang="ja-JP" sz="1200" dirty="0" smtClean="0">
              <a:latin typeface="HGPｺﾞｼｯｸM" panose="020B0600000000000000" pitchFamily="50" charset="-128"/>
              <a:ea typeface="HGPｺﾞｼｯｸM" panose="020B0600000000000000" pitchFamily="50" charset="-128"/>
            </a:endParaRPr>
          </a:p>
        </p:txBody>
      </p:sp>
      <p:sp>
        <p:nvSpPr>
          <p:cNvPr id="17" name="Rectangle 17"/>
          <p:cNvSpPr>
            <a:spLocks noChangeArrowheads="1"/>
          </p:cNvSpPr>
          <p:nvPr/>
        </p:nvSpPr>
        <p:spPr bwMode="auto">
          <a:xfrm>
            <a:off x="2568093" y="609084"/>
            <a:ext cx="7247210" cy="1188037"/>
          </a:xfrm>
          <a:prstGeom prst="rect">
            <a:avLst/>
          </a:prstGeom>
          <a:noFill/>
          <a:ln w="63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ja-JP" altLang="ja-JP" sz="9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18" name="テキスト ボックス 29"/>
          <p:cNvSpPr txBox="1">
            <a:spLocks noChangeArrowheads="1"/>
          </p:cNvSpPr>
          <p:nvPr/>
        </p:nvSpPr>
        <p:spPr bwMode="auto">
          <a:xfrm>
            <a:off x="2659611" y="675654"/>
            <a:ext cx="2005357" cy="169277"/>
          </a:xfrm>
          <a:prstGeom prst="rect">
            <a:avLst/>
          </a:prstGeom>
          <a:noFill/>
          <a:ln w="9525">
            <a:noFill/>
            <a:miter lim="800000"/>
            <a:headEnd/>
            <a:tailEnd/>
          </a:ln>
        </p:spPr>
        <p:txBody>
          <a:bodyPr wrap="none" lIns="0" tIns="0" rIns="0" bIns="0">
            <a:spAutoFit/>
          </a:bodyPr>
          <a:lstStyle/>
          <a:p>
            <a:pPr marL="177800" indent="-177800" algn="ctr"/>
            <a:r>
              <a:rPr lang="ja-JP" altLang="en-US" sz="1100" dirty="0" smtClean="0">
                <a:latin typeface="HGPｺﾞｼｯｸM" panose="020B0600000000000000" pitchFamily="50" charset="-128"/>
                <a:ea typeface="HGPｺﾞｼｯｸM" panose="020B0600000000000000" pitchFamily="50" charset="-128"/>
              </a:rPr>
              <a:t>「かわまち大賞」としての</a:t>
            </a:r>
            <a:r>
              <a:rPr lang="en-US" altLang="ja-JP" sz="1100" dirty="0" smtClean="0">
                <a:latin typeface="HGPｺﾞｼｯｸM" panose="020B0600000000000000" pitchFamily="50" charset="-128"/>
                <a:ea typeface="HGPｺﾞｼｯｸM" panose="020B0600000000000000" pitchFamily="50" charset="-128"/>
              </a:rPr>
              <a:t>PR</a:t>
            </a:r>
            <a:r>
              <a:rPr lang="ja-JP" altLang="en-US" sz="1100" dirty="0" smtClean="0">
                <a:latin typeface="HGPｺﾞｼｯｸM" panose="020B0600000000000000" pitchFamily="50" charset="-128"/>
                <a:ea typeface="HGPｺﾞｼｯｸM" panose="020B0600000000000000" pitchFamily="50" charset="-128"/>
              </a:rPr>
              <a:t>ポイント</a:t>
            </a:r>
            <a:endParaRPr lang="ja-JP" altLang="en-US" sz="1100" dirty="0">
              <a:latin typeface="HGPｺﾞｼｯｸM" panose="020B0600000000000000" pitchFamily="50" charset="-128"/>
              <a:ea typeface="HGPｺﾞｼｯｸM" panose="020B0600000000000000" pitchFamily="50" charset="-128"/>
            </a:endParaRPr>
          </a:p>
        </p:txBody>
      </p:sp>
      <p:sp>
        <p:nvSpPr>
          <p:cNvPr id="15" name="テキスト ボックス 14"/>
          <p:cNvSpPr txBox="1"/>
          <p:nvPr/>
        </p:nvSpPr>
        <p:spPr>
          <a:xfrm>
            <a:off x="8383752" y="117764"/>
            <a:ext cx="1507144" cy="369332"/>
          </a:xfrm>
          <a:prstGeom prst="rect">
            <a:avLst/>
          </a:prstGeom>
          <a:noFill/>
        </p:spPr>
        <p:txBody>
          <a:bodyPr wrap="none" rtlCol="0">
            <a:spAutoFit/>
          </a:bodyPr>
          <a:lstStyle/>
          <a:p>
            <a:r>
              <a:rPr kumimoji="1" lang="ja-JP" altLang="en-US" b="1" dirty="0" smtClean="0">
                <a:solidFill>
                  <a:schemeClr val="bg1"/>
                </a:solidFill>
              </a:rPr>
              <a:t>（応募様式２）</a:t>
            </a:r>
            <a:endParaRPr kumimoji="1" lang="ja-JP" altLang="en-US" b="1" dirty="0">
              <a:solidFill>
                <a:schemeClr val="bg1"/>
              </a:solidFill>
            </a:endParaRPr>
          </a:p>
        </p:txBody>
      </p:sp>
      <p:sp>
        <p:nvSpPr>
          <p:cNvPr id="16" name="正方形/長方形 15"/>
          <p:cNvSpPr/>
          <p:nvPr/>
        </p:nvSpPr>
        <p:spPr>
          <a:xfrm>
            <a:off x="7257256" y="69249"/>
            <a:ext cx="1028246" cy="3693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solidFill>
              </a:rPr>
              <a:t>別紙③</a:t>
            </a:r>
            <a:endParaRPr kumimoji="1" lang="ja-JP" altLang="en-US" sz="1400" dirty="0">
              <a:solidFill>
                <a:schemeClr val="tx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70766" y="595227"/>
            <a:ext cx="9742341" cy="103357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7800" indent="-177800"/>
            <a:r>
              <a:rPr lang="ja-JP" altLang="en-US" sz="1400" b="1" u="sng" dirty="0" smtClean="0">
                <a:solidFill>
                  <a:schemeClr val="tx1"/>
                </a:solidFill>
                <a:latin typeface="HGPｺﾞｼｯｸM" panose="020B0600000000000000" pitchFamily="50" charset="-128"/>
                <a:ea typeface="HGPｺﾞｼｯｸM" panose="020B0600000000000000" pitchFamily="50" charset="-128"/>
              </a:rPr>
              <a:t>取組内容：○○○○○○○○○</a:t>
            </a:r>
            <a:endParaRPr lang="en-US" altLang="ja-JP" sz="1400" b="1" u="sng" dirty="0" smtClean="0">
              <a:solidFill>
                <a:schemeClr val="tx1"/>
              </a:solidFill>
              <a:latin typeface="HGPｺﾞｼｯｸM" panose="020B0600000000000000" pitchFamily="50" charset="-128"/>
              <a:ea typeface="HGPｺﾞｼｯｸM" panose="020B0600000000000000" pitchFamily="50" charset="-128"/>
            </a:endParaRPr>
          </a:p>
          <a:p>
            <a:pPr marL="177800" indent="-177800"/>
            <a:r>
              <a:rPr lang="ja-JP" altLang="en-US" sz="1400" dirty="0" smtClean="0">
                <a:solidFill>
                  <a:schemeClr val="tx1"/>
                </a:solidFill>
                <a:latin typeface="HGPｺﾞｼｯｸM" panose="020B0600000000000000" pitchFamily="50" charset="-128"/>
                <a:ea typeface="HGPｺﾞｼｯｸM" panose="020B0600000000000000" pitchFamily="50" charset="-128"/>
              </a:rPr>
              <a:t>　○○○○○・・・・・・</a:t>
            </a:r>
            <a:endParaRPr lang="en-US" altLang="ja-JP" sz="1400" dirty="0" smtClean="0">
              <a:solidFill>
                <a:schemeClr val="tx1"/>
              </a:solidFill>
              <a:latin typeface="HGPｺﾞｼｯｸM" panose="020B0600000000000000" pitchFamily="50" charset="-128"/>
              <a:ea typeface="HGPｺﾞｼｯｸM" panose="020B0600000000000000" pitchFamily="50" charset="-128"/>
            </a:endParaRPr>
          </a:p>
          <a:p>
            <a:pPr marL="177800" indent="-177800"/>
            <a:endParaRPr lang="en-US" altLang="ja-JP" sz="1400" dirty="0">
              <a:solidFill>
                <a:schemeClr val="tx1"/>
              </a:solidFill>
              <a:latin typeface="HGPｺﾞｼｯｸM" panose="020B0600000000000000" pitchFamily="50" charset="-128"/>
              <a:ea typeface="HGPｺﾞｼｯｸM" panose="020B0600000000000000" pitchFamily="50" charset="-128"/>
            </a:endParaRPr>
          </a:p>
          <a:p>
            <a:pPr marL="177800" indent="-177800"/>
            <a:endParaRPr lang="en-US" altLang="ja-JP" sz="1400" dirty="0" smtClean="0">
              <a:solidFill>
                <a:schemeClr val="tx1"/>
              </a:solidFill>
              <a:latin typeface="HGPｺﾞｼｯｸM" panose="020B0600000000000000" pitchFamily="50" charset="-128"/>
              <a:ea typeface="HGPｺﾞｼｯｸM" panose="020B0600000000000000" pitchFamily="50" charset="-128"/>
            </a:endParaRPr>
          </a:p>
        </p:txBody>
      </p:sp>
      <p:sp>
        <p:nvSpPr>
          <p:cNvPr id="81" name="Rectangle 17"/>
          <p:cNvSpPr>
            <a:spLocks noChangeArrowheads="1"/>
          </p:cNvSpPr>
          <p:nvPr/>
        </p:nvSpPr>
        <p:spPr bwMode="auto">
          <a:xfrm>
            <a:off x="58605" y="1713732"/>
            <a:ext cx="4822387" cy="5062433"/>
          </a:xfrm>
          <a:prstGeom prst="rect">
            <a:avLst/>
          </a:prstGeom>
          <a:noFill/>
          <a:ln w="63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ja-JP" altLang="ja-JP" sz="9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24" name="テキスト ボックス 44"/>
          <p:cNvSpPr txBox="1">
            <a:spLocks noChangeArrowheads="1"/>
          </p:cNvSpPr>
          <p:nvPr/>
        </p:nvSpPr>
        <p:spPr bwMode="auto">
          <a:xfrm>
            <a:off x="692068" y="3782883"/>
            <a:ext cx="3555460" cy="492443"/>
          </a:xfrm>
          <a:prstGeom prst="rect">
            <a:avLst/>
          </a:prstGeom>
          <a:noFill/>
          <a:ln w="9525">
            <a:noFill/>
            <a:miter lim="800000"/>
            <a:headEnd/>
            <a:tailEnd/>
          </a:ln>
        </p:spPr>
        <p:txBody>
          <a:bodyPr wrap="none" lIns="0" tIns="0" rIns="0" bIns="0">
            <a:spAutoFit/>
          </a:bodyPr>
          <a:lstStyle/>
          <a:p>
            <a:pPr marL="177800" indent="-177800" algn="ctr"/>
            <a:r>
              <a:rPr lang="ja-JP" altLang="en-US" sz="1600" dirty="0" smtClean="0">
                <a:solidFill>
                  <a:srgbClr val="FF0000"/>
                </a:solidFill>
                <a:latin typeface="HGPｺﾞｼｯｸM" panose="020B0600000000000000" pitchFamily="50" charset="-128"/>
                <a:ea typeface="HGPｺﾞｼｯｸM" panose="020B0600000000000000" pitchFamily="50" charset="-128"/>
              </a:rPr>
              <a:t>取組を象徴する写真を添付してください。</a:t>
            </a:r>
            <a:endParaRPr lang="en-US" altLang="ja-JP" sz="1600" dirty="0" smtClean="0">
              <a:solidFill>
                <a:srgbClr val="FF0000"/>
              </a:solidFill>
              <a:latin typeface="HGPｺﾞｼｯｸM" panose="020B0600000000000000" pitchFamily="50" charset="-128"/>
              <a:ea typeface="HGPｺﾞｼｯｸM" panose="020B0600000000000000" pitchFamily="50" charset="-128"/>
            </a:endParaRPr>
          </a:p>
          <a:p>
            <a:pPr marL="177800" indent="-177800" algn="ctr"/>
            <a:r>
              <a:rPr lang="ja-JP" altLang="en-US" sz="1600" dirty="0" smtClean="0">
                <a:solidFill>
                  <a:srgbClr val="FF0000"/>
                </a:solidFill>
                <a:latin typeface="HGPｺﾞｼｯｸM" panose="020B0600000000000000" pitchFamily="50" charset="-128"/>
                <a:ea typeface="HGPｺﾞｼｯｸM" panose="020B0600000000000000" pitchFamily="50" charset="-128"/>
              </a:rPr>
              <a:t>（水辺の賑わいが分かるものとしてください）</a:t>
            </a:r>
            <a:endParaRPr lang="en-US" altLang="ja-JP" sz="1600" dirty="0" smtClean="0">
              <a:solidFill>
                <a:srgbClr val="FF0000"/>
              </a:solidFill>
              <a:latin typeface="HGPｺﾞｼｯｸM" panose="020B0600000000000000" pitchFamily="50" charset="-128"/>
              <a:ea typeface="HGPｺﾞｼｯｸM" panose="020B0600000000000000" pitchFamily="50" charset="-128"/>
            </a:endParaRPr>
          </a:p>
        </p:txBody>
      </p:sp>
      <p:sp>
        <p:nvSpPr>
          <p:cNvPr id="26" name="テキスト ボックス 25"/>
          <p:cNvSpPr txBox="1"/>
          <p:nvPr/>
        </p:nvSpPr>
        <p:spPr>
          <a:xfrm>
            <a:off x="0" y="0"/>
            <a:ext cx="9906000" cy="507831"/>
          </a:xfrm>
          <a:prstGeom prst="rect">
            <a:avLst/>
          </a:prstGeom>
          <a:solidFill>
            <a:srgbClr val="00B0F0"/>
          </a:solidFill>
        </p:spPr>
        <p:txBody>
          <a:bodyPr wrap="square" rtlCol="0">
            <a:spAutoFit/>
          </a:bodyPr>
          <a:lstStyle/>
          <a:p>
            <a:r>
              <a:rPr kumimoji="1" lang="ja-JP" altLang="en-US" sz="900" dirty="0" smtClean="0">
                <a:solidFill>
                  <a:schemeClr val="bg1"/>
                </a:solidFill>
                <a:latin typeface="HGPｺﾞｼｯｸM" panose="020B0600000000000000" pitchFamily="50" charset="-128"/>
                <a:ea typeface="HGPｺﾞｼｯｸM" panose="020B0600000000000000" pitchFamily="50" charset="-128"/>
              </a:rPr>
              <a:t>　　　　</a:t>
            </a:r>
            <a:r>
              <a:rPr lang="ja-JP" altLang="en-US" sz="900" dirty="0" smtClean="0">
                <a:solidFill>
                  <a:schemeClr val="bg1"/>
                </a:solidFill>
                <a:latin typeface="HGPｺﾞｼｯｸM" panose="020B0600000000000000" pitchFamily="50" charset="-128"/>
                <a:ea typeface="HGPｺﾞｼｯｸM" panose="020B0600000000000000" pitchFamily="50" charset="-128"/>
              </a:rPr>
              <a:t>まるまるまる　　　　　　　　　　　　　　　　　　　　　　　　　　　　　　　　　まるまる　　　　　　　まるまる　　　　　まるまる　　まるまる</a:t>
            </a:r>
            <a:endParaRPr kumimoji="1" lang="ja-JP" altLang="en-US" sz="900" dirty="0" smtClean="0">
              <a:solidFill>
                <a:schemeClr val="bg1"/>
              </a:solidFill>
              <a:latin typeface="HGPｺﾞｼｯｸM" panose="020B0600000000000000" pitchFamily="50" charset="-128"/>
              <a:ea typeface="HGPｺﾞｼｯｸM" panose="020B0600000000000000" pitchFamily="50" charset="-128"/>
            </a:endParaRPr>
          </a:p>
          <a:p>
            <a:r>
              <a:rPr kumimoji="1" lang="ja-JP" altLang="en-US" dirty="0" smtClean="0">
                <a:solidFill>
                  <a:schemeClr val="bg1"/>
                </a:solidFill>
                <a:latin typeface="HGPｺﾞｼｯｸM" panose="020B0600000000000000" pitchFamily="50" charset="-128"/>
                <a:ea typeface="HGPｺﾞｼｯｸM" panose="020B0600000000000000" pitchFamily="50" charset="-128"/>
              </a:rPr>
              <a:t>　「</a:t>
            </a:r>
            <a:r>
              <a:rPr lang="ja-JP" altLang="en-US" dirty="0" smtClean="0">
                <a:solidFill>
                  <a:schemeClr val="bg1"/>
                </a:solidFill>
                <a:latin typeface="HGPｺﾞｼｯｸM" panose="020B0600000000000000" pitchFamily="50" charset="-128"/>
                <a:ea typeface="HGPｺﾞｼｯｸM" panose="020B0600000000000000" pitchFamily="50" charset="-128"/>
              </a:rPr>
              <a:t>○○○かわまちづくり</a:t>
            </a:r>
            <a:r>
              <a:rPr kumimoji="1" lang="ja-JP" altLang="en-US" dirty="0" smtClean="0">
                <a:solidFill>
                  <a:schemeClr val="bg1"/>
                </a:solidFill>
                <a:latin typeface="HGPｺﾞｼｯｸM" panose="020B0600000000000000" pitchFamily="50" charset="-128"/>
                <a:ea typeface="HGPｺﾞｼｯｸM" panose="020B0600000000000000" pitchFamily="50" charset="-128"/>
              </a:rPr>
              <a:t>」</a:t>
            </a:r>
            <a:r>
              <a:rPr lang="ja-JP" altLang="en-US" dirty="0">
                <a:solidFill>
                  <a:schemeClr val="bg1"/>
                </a:solidFill>
                <a:latin typeface="HGPｺﾞｼｯｸM" panose="020B0600000000000000" pitchFamily="50" charset="-128"/>
                <a:ea typeface="HGPｺﾞｼｯｸM" panose="020B0600000000000000" pitchFamily="50" charset="-128"/>
              </a:rPr>
              <a:t>　</a:t>
            </a:r>
            <a:r>
              <a:rPr lang="en-US" altLang="ja-JP" sz="1400" dirty="0" smtClean="0">
                <a:solidFill>
                  <a:schemeClr val="bg1"/>
                </a:solidFill>
                <a:latin typeface="HGPｺﾞｼｯｸM" panose="020B0600000000000000" pitchFamily="50" charset="-128"/>
                <a:ea typeface="HGPｺﾞｼｯｸM" panose="020B0600000000000000" pitchFamily="50" charset="-128"/>
              </a:rPr>
              <a:t>【</a:t>
            </a:r>
            <a:r>
              <a:rPr lang="ja-JP" altLang="en-US" sz="1400" dirty="0" smtClean="0">
                <a:solidFill>
                  <a:schemeClr val="bg1"/>
                </a:solidFill>
                <a:latin typeface="HGPｺﾞｼｯｸM" panose="020B0600000000000000" pitchFamily="50" charset="-128"/>
                <a:ea typeface="HGPｺﾞｼｯｸM" panose="020B0600000000000000" pitchFamily="50" charset="-128"/>
              </a:rPr>
              <a:t>○級河川</a:t>
            </a:r>
            <a:r>
              <a:rPr lang="en-US" altLang="ja-JP" sz="1400" dirty="0" smtClean="0">
                <a:solidFill>
                  <a:schemeClr val="bg1"/>
                </a:solidFill>
                <a:latin typeface="HGPｺﾞｼｯｸM" panose="020B0600000000000000" pitchFamily="50" charset="-128"/>
                <a:ea typeface="HGPｺﾞｼｯｸM" panose="020B0600000000000000" pitchFamily="50" charset="-128"/>
              </a:rPr>
              <a:t>】</a:t>
            </a:r>
            <a:r>
              <a:rPr lang="ja-JP" altLang="en-US" sz="1400" dirty="0" smtClean="0">
                <a:solidFill>
                  <a:schemeClr val="bg1"/>
                </a:solidFill>
                <a:latin typeface="HGPｺﾞｼｯｸM" panose="020B0600000000000000" pitchFamily="50" charset="-128"/>
                <a:ea typeface="HGPｺﾞｼｯｸM" panose="020B0600000000000000" pitchFamily="50" charset="-128"/>
              </a:rPr>
              <a:t>○○川水系○○川　（○○県○○市）</a:t>
            </a:r>
            <a:endParaRPr kumimoji="1" lang="ja-JP" altLang="en-US" sz="1400" dirty="0">
              <a:solidFill>
                <a:schemeClr val="bg1"/>
              </a:solidFill>
              <a:latin typeface="HGPｺﾞｼｯｸM" panose="020B0600000000000000" pitchFamily="50" charset="-128"/>
              <a:ea typeface="HGPｺﾞｼｯｸM" panose="020B0600000000000000" pitchFamily="50" charset="-128"/>
            </a:endParaRPr>
          </a:p>
        </p:txBody>
      </p:sp>
      <p:sp>
        <p:nvSpPr>
          <p:cNvPr id="27" name="テキスト ボックス 26"/>
          <p:cNvSpPr txBox="1"/>
          <p:nvPr/>
        </p:nvSpPr>
        <p:spPr>
          <a:xfrm>
            <a:off x="8383752" y="117764"/>
            <a:ext cx="1507144" cy="369332"/>
          </a:xfrm>
          <a:prstGeom prst="rect">
            <a:avLst/>
          </a:prstGeom>
          <a:noFill/>
        </p:spPr>
        <p:txBody>
          <a:bodyPr wrap="none" rtlCol="0">
            <a:spAutoFit/>
          </a:bodyPr>
          <a:lstStyle/>
          <a:p>
            <a:r>
              <a:rPr kumimoji="1" lang="ja-JP" altLang="en-US" b="1" dirty="0" smtClean="0">
                <a:solidFill>
                  <a:schemeClr val="bg1"/>
                </a:solidFill>
              </a:rPr>
              <a:t>（応募様式２）</a:t>
            </a:r>
            <a:endParaRPr kumimoji="1" lang="ja-JP" altLang="en-US" b="1" dirty="0">
              <a:solidFill>
                <a:schemeClr val="bg1"/>
              </a:solidFill>
            </a:endParaRPr>
          </a:p>
        </p:txBody>
      </p:sp>
      <p:sp>
        <p:nvSpPr>
          <p:cNvPr id="4" name="正方形/長方形 3"/>
          <p:cNvSpPr/>
          <p:nvPr/>
        </p:nvSpPr>
        <p:spPr>
          <a:xfrm>
            <a:off x="781405" y="1147408"/>
            <a:ext cx="4535216" cy="276999"/>
          </a:xfrm>
          <a:prstGeom prst="rect">
            <a:avLst/>
          </a:prstGeom>
        </p:spPr>
        <p:txBody>
          <a:bodyPr wrap="none">
            <a:spAutoFit/>
          </a:bodyPr>
          <a:lstStyle/>
          <a:p>
            <a:r>
              <a:rPr lang="en-US" altLang="ja-JP" sz="1200" dirty="0" smtClean="0">
                <a:solidFill>
                  <a:srgbClr val="FF0000"/>
                </a:solidFill>
                <a:latin typeface="HGPｺﾞｼｯｸM" panose="020B0600000000000000" pitchFamily="50" charset="-128"/>
                <a:ea typeface="HGPｺﾞｼｯｸM" panose="020B0600000000000000" pitchFamily="50" charset="-128"/>
              </a:rPr>
              <a:t>※</a:t>
            </a:r>
            <a:r>
              <a:rPr lang="ja-JP" altLang="en-US" sz="1200" dirty="0" smtClean="0">
                <a:solidFill>
                  <a:srgbClr val="FF0000"/>
                </a:solidFill>
                <a:latin typeface="HGPｺﾞｼｯｸM" panose="020B0600000000000000" pitchFamily="50" charset="-128"/>
                <a:ea typeface="HGPｺﾞｼｯｸM" panose="020B0600000000000000" pitchFamily="50" charset="-128"/>
              </a:rPr>
              <a:t>どのような取組概要及びそれによる効果を簡潔に記載してください。</a:t>
            </a:r>
            <a:endParaRPr lang="ja-JP" altLang="en-US" sz="1200" dirty="0">
              <a:solidFill>
                <a:srgbClr val="FF0000"/>
              </a:solidFill>
              <a:latin typeface="HGPｺﾞｼｯｸM" panose="020B0600000000000000" pitchFamily="50" charset="-128"/>
              <a:ea typeface="HGPｺﾞｼｯｸM" panose="020B0600000000000000" pitchFamily="50" charset="-128"/>
            </a:endParaRPr>
          </a:p>
        </p:txBody>
      </p:sp>
      <p:sp>
        <p:nvSpPr>
          <p:cNvPr id="29" name="正方形/長方形 28"/>
          <p:cNvSpPr/>
          <p:nvPr/>
        </p:nvSpPr>
        <p:spPr>
          <a:xfrm>
            <a:off x="2648744" y="643096"/>
            <a:ext cx="954107" cy="276999"/>
          </a:xfrm>
          <a:prstGeom prst="rect">
            <a:avLst/>
          </a:prstGeom>
        </p:spPr>
        <p:txBody>
          <a:bodyPr wrap="none">
            <a:spAutoFit/>
          </a:bodyPr>
          <a:lstStyle/>
          <a:p>
            <a:r>
              <a:rPr lang="ja-JP" altLang="en-US" sz="1200" dirty="0" smtClean="0">
                <a:solidFill>
                  <a:srgbClr val="FF0000"/>
                </a:solidFill>
                <a:latin typeface="HGPｺﾞｼｯｸM" panose="020B0600000000000000" pitchFamily="50" charset="-128"/>
                <a:ea typeface="HGPｺﾞｼｯｸM" panose="020B0600000000000000" pitchFamily="50" charset="-128"/>
              </a:rPr>
              <a:t>←取組名称</a:t>
            </a:r>
            <a:endParaRPr lang="en-US" altLang="ja-JP" sz="1200" dirty="0" smtClean="0">
              <a:solidFill>
                <a:srgbClr val="FF0000"/>
              </a:solidFill>
              <a:latin typeface="HGPｺﾞｼｯｸM" panose="020B0600000000000000" pitchFamily="50" charset="-128"/>
              <a:ea typeface="HGPｺﾞｼｯｸM" panose="020B0600000000000000" pitchFamily="50" charset="-128"/>
            </a:endParaRPr>
          </a:p>
        </p:txBody>
      </p:sp>
      <p:sp>
        <p:nvSpPr>
          <p:cNvPr id="10" name="正方形/長方形 9"/>
          <p:cNvSpPr/>
          <p:nvPr/>
        </p:nvSpPr>
        <p:spPr>
          <a:xfrm>
            <a:off x="7257256" y="69249"/>
            <a:ext cx="1028246" cy="3693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solidFill>
              </a:rPr>
              <a:t>別紙③</a:t>
            </a:r>
            <a:endParaRPr kumimoji="1" lang="ja-JP" altLang="en-US" sz="1400" dirty="0">
              <a:solidFill>
                <a:schemeClr val="tx1"/>
              </a:solidFill>
            </a:endParaRPr>
          </a:p>
        </p:txBody>
      </p:sp>
      <p:sp>
        <p:nvSpPr>
          <p:cNvPr id="11" name="Rectangle 17"/>
          <p:cNvSpPr>
            <a:spLocks noChangeArrowheads="1"/>
          </p:cNvSpPr>
          <p:nvPr/>
        </p:nvSpPr>
        <p:spPr bwMode="auto">
          <a:xfrm>
            <a:off x="4932809" y="1713732"/>
            <a:ext cx="4822387" cy="5062433"/>
          </a:xfrm>
          <a:prstGeom prst="rect">
            <a:avLst/>
          </a:prstGeom>
          <a:noFill/>
          <a:ln w="63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ja-JP" altLang="ja-JP" sz="9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12" name="テキスト ボックス 44"/>
          <p:cNvSpPr txBox="1">
            <a:spLocks noChangeArrowheads="1"/>
          </p:cNvSpPr>
          <p:nvPr/>
        </p:nvSpPr>
        <p:spPr bwMode="auto">
          <a:xfrm>
            <a:off x="5457056" y="3793866"/>
            <a:ext cx="4001096" cy="492443"/>
          </a:xfrm>
          <a:prstGeom prst="rect">
            <a:avLst/>
          </a:prstGeom>
          <a:noFill/>
          <a:ln w="9525">
            <a:noFill/>
            <a:miter lim="800000"/>
            <a:headEnd/>
            <a:tailEnd/>
          </a:ln>
        </p:spPr>
        <p:txBody>
          <a:bodyPr wrap="none" lIns="0" tIns="0" rIns="0" bIns="0">
            <a:spAutoFit/>
          </a:bodyPr>
          <a:lstStyle/>
          <a:p>
            <a:pPr marL="177800" indent="-177800" algn="ctr"/>
            <a:r>
              <a:rPr lang="ja-JP" altLang="en-US" sz="1600" dirty="0" smtClean="0">
                <a:solidFill>
                  <a:srgbClr val="FF0000"/>
                </a:solidFill>
                <a:latin typeface="HGPｺﾞｼｯｸM" panose="020B0600000000000000" pitchFamily="50" charset="-128"/>
                <a:ea typeface="HGPｺﾞｼｯｸM" panose="020B0600000000000000" pitchFamily="50" charset="-128"/>
              </a:rPr>
              <a:t>整備前・整備後の対比写真を添付してください。</a:t>
            </a:r>
            <a:endParaRPr lang="en-US" altLang="ja-JP" sz="1600" dirty="0" smtClean="0">
              <a:solidFill>
                <a:srgbClr val="FF0000"/>
              </a:solidFill>
              <a:latin typeface="HGPｺﾞｼｯｸM" panose="020B0600000000000000" pitchFamily="50" charset="-128"/>
              <a:ea typeface="HGPｺﾞｼｯｸM" panose="020B0600000000000000" pitchFamily="50" charset="-128"/>
            </a:endParaRPr>
          </a:p>
          <a:p>
            <a:pPr marL="177800" indent="-177800" algn="ctr"/>
            <a:r>
              <a:rPr lang="ja-JP" altLang="en-US" sz="1600" dirty="0" smtClean="0">
                <a:solidFill>
                  <a:srgbClr val="FF0000"/>
                </a:solidFill>
                <a:latin typeface="HGPｺﾞｼｯｸM" panose="020B0600000000000000" pitchFamily="50" charset="-128"/>
                <a:ea typeface="HGPｺﾞｼｯｸM" panose="020B0600000000000000" pitchFamily="50" charset="-128"/>
              </a:rPr>
              <a:t>（撮影年月日を記載してください）</a:t>
            </a:r>
            <a:endParaRPr lang="en-US" altLang="ja-JP" sz="1600" dirty="0">
              <a:solidFill>
                <a:srgbClr val="FF0000"/>
              </a:solidFill>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189032035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4849</TotalTime>
  <Words>134</Words>
  <Application>Microsoft Office PowerPoint</Application>
  <PresentationFormat>A4 210 x 297 mm</PresentationFormat>
  <Paragraphs>27</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HGPｺﾞｼｯｸM</vt:lpstr>
      <vt:lpstr>ＭＳ Ｐゴシック</vt:lpstr>
      <vt:lpstr>Arial</vt:lpstr>
      <vt:lpstr>Calibri</vt:lpstr>
      <vt:lpstr>Times New Roman</vt:lpstr>
      <vt:lpstr>Office テーマ</vt:lpstr>
      <vt:lpstr>PowerPoint プレゼンテーション</vt:lpstr>
      <vt:lpstr>PowerPoint プレゼンテーション</vt:lpstr>
    </vt:vector>
  </TitlesOfParts>
  <Company>国土交通省</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行政情報化推進課</dc:creator>
  <cp:lastModifiedBy>なし</cp:lastModifiedBy>
  <cp:revision>150</cp:revision>
  <cp:lastPrinted>2019-07-23T07:14:18Z</cp:lastPrinted>
  <dcterms:created xsi:type="dcterms:W3CDTF">2014-03-11T04:31:45Z</dcterms:created>
  <dcterms:modified xsi:type="dcterms:W3CDTF">2019-07-23T07:14:21Z</dcterms:modified>
</cp:coreProperties>
</file>