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sldIdLst>
    <p:sldId id="690" r:id="rId2"/>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 Oh" initials="MO" lastIdx="1" clrIdx="0">
    <p:extLst>
      <p:ext uri="{19B8F6BF-5375-455C-9EA6-DF929625EA0E}">
        <p15:presenceInfo xmlns:p15="http://schemas.microsoft.com/office/powerpoint/2012/main" userId="Mr. O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66FF"/>
    <a:srgbClr val="CCFFCC"/>
    <a:srgbClr val="CCFFFF"/>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35" autoAdjust="0"/>
    <p:restoredTop sz="89039" autoAdjust="0"/>
  </p:normalViewPr>
  <p:slideViewPr>
    <p:cSldViewPr>
      <p:cViewPr varScale="1">
        <p:scale>
          <a:sx n="115" d="100"/>
          <a:sy n="115" d="100"/>
        </p:scale>
        <p:origin x="1776" y="120"/>
      </p:cViewPr>
      <p:guideLst>
        <p:guide orient="horz" pos="2160"/>
        <p:guide pos="2880"/>
      </p:guideLst>
    </p:cSldViewPr>
  </p:slideViewPr>
  <p:outlineViewPr>
    <p:cViewPr>
      <p:scale>
        <a:sx n="33" d="100"/>
        <a:sy n="33" d="100"/>
      </p:scale>
      <p:origin x="0" y="1400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p:cNvPr>
          <p:cNvSpPr>
            <a:spLocks noGrp="1"/>
          </p:cNvSpPr>
          <p:nvPr>
            <p:ph type="hdr" sz="quarter"/>
          </p:nvPr>
        </p:nvSpPr>
        <p:spPr>
          <a:xfrm>
            <a:off x="2" y="0"/>
            <a:ext cx="2919413" cy="495300"/>
          </a:xfrm>
          <a:prstGeom prst="rect">
            <a:avLst/>
          </a:prstGeom>
        </p:spPr>
        <p:txBody>
          <a:bodyPr vert="horz" lIns="90657" tIns="45330" rIns="90657" bIns="4533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p:cNvPr>
          <p:cNvSpPr>
            <a:spLocks noGrp="1"/>
          </p:cNvSpPr>
          <p:nvPr>
            <p:ph type="dt" idx="1"/>
          </p:nvPr>
        </p:nvSpPr>
        <p:spPr>
          <a:xfrm>
            <a:off x="3814763" y="0"/>
            <a:ext cx="2919412" cy="495300"/>
          </a:xfrm>
          <a:prstGeom prst="rect">
            <a:avLst/>
          </a:prstGeom>
        </p:spPr>
        <p:txBody>
          <a:bodyPr vert="horz" lIns="90657" tIns="45330" rIns="90657" bIns="45330" rtlCol="0"/>
          <a:lstStyle>
            <a:lvl1pPr algn="r" eaLnBrk="1" fontAlgn="auto" hangingPunct="1">
              <a:spcBef>
                <a:spcPts val="0"/>
              </a:spcBef>
              <a:spcAft>
                <a:spcPts val="0"/>
              </a:spcAft>
              <a:defRPr sz="1200">
                <a:latin typeface="+mn-lt"/>
                <a:ea typeface="+mn-ea"/>
              </a:defRPr>
            </a:lvl1pPr>
          </a:lstStyle>
          <a:p>
            <a:pPr>
              <a:defRPr/>
            </a:pPr>
            <a:fld id="{48809CD5-CE03-4978-A36D-B19DC3FAB757}" type="datetimeFigureOut">
              <a:rPr lang="ja-JP" altLang="en-US"/>
              <a:pPr>
                <a:defRPr/>
              </a:pPr>
              <a:t>2021/9/17</a:t>
            </a:fld>
            <a:endParaRPr lang="ja-JP" altLang="en-US" dirty="0"/>
          </a:p>
        </p:txBody>
      </p:sp>
      <p:sp>
        <p:nvSpPr>
          <p:cNvPr id="4" name="スライド イメージ プレースホルダー 3">
            <a:extLst/>
          </p:cNvPr>
          <p:cNvSpPr>
            <a:spLocks noGrp="1" noRot="1" noChangeAspect="1"/>
          </p:cNvSpPr>
          <p:nvPr>
            <p:ph type="sldImg" idx="2"/>
          </p:nvPr>
        </p:nvSpPr>
        <p:spPr>
          <a:xfrm>
            <a:off x="1146175" y="1231900"/>
            <a:ext cx="4443413" cy="3333750"/>
          </a:xfrm>
          <a:prstGeom prst="rect">
            <a:avLst/>
          </a:prstGeom>
          <a:noFill/>
          <a:ln w="12700">
            <a:solidFill>
              <a:prstClr val="black"/>
            </a:solidFill>
          </a:ln>
        </p:spPr>
        <p:txBody>
          <a:bodyPr vert="horz" lIns="90657" tIns="45330" rIns="90657" bIns="45330" rtlCol="0" anchor="ctr"/>
          <a:lstStyle/>
          <a:p>
            <a:pPr lvl="0"/>
            <a:endParaRPr lang="ja-JP" altLang="en-US" noProof="0" dirty="0"/>
          </a:p>
        </p:txBody>
      </p:sp>
      <p:sp>
        <p:nvSpPr>
          <p:cNvPr id="5" name="ノート プレースホルダー 4">
            <a:extLst/>
          </p:cNvPr>
          <p:cNvSpPr>
            <a:spLocks noGrp="1"/>
          </p:cNvSpPr>
          <p:nvPr>
            <p:ph type="body" sz="quarter" idx="3"/>
          </p:nvPr>
        </p:nvSpPr>
        <p:spPr>
          <a:xfrm>
            <a:off x="673102" y="4748214"/>
            <a:ext cx="5389563" cy="3884612"/>
          </a:xfrm>
          <a:prstGeom prst="rect">
            <a:avLst/>
          </a:prstGeom>
        </p:spPr>
        <p:txBody>
          <a:bodyPr vert="horz" lIns="90657" tIns="45330" rIns="90657" bIns="4533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p:cNvPr>
          <p:cNvSpPr>
            <a:spLocks noGrp="1"/>
          </p:cNvSpPr>
          <p:nvPr>
            <p:ph type="ftr" sz="quarter" idx="4"/>
          </p:nvPr>
        </p:nvSpPr>
        <p:spPr>
          <a:xfrm>
            <a:off x="2" y="9371013"/>
            <a:ext cx="2919413" cy="495300"/>
          </a:xfrm>
          <a:prstGeom prst="rect">
            <a:avLst/>
          </a:prstGeom>
        </p:spPr>
        <p:txBody>
          <a:bodyPr vert="horz" lIns="90657" tIns="45330" rIns="90657" bIns="4533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p:cNvPr>
          <p:cNvSpPr>
            <a:spLocks noGrp="1"/>
          </p:cNvSpPr>
          <p:nvPr>
            <p:ph type="sldNum" sz="quarter" idx="5"/>
          </p:nvPr>
        </p:nvSpPr>
        <p:spPr>
          <a:xfrm>
            <a:off x="3814763" y="9371013"/>
            <a:ext cx="2919412" cy="495300"/>
          </a:xfrm>
          <a:prstGeom prst="rect">
            <a:avLst/>
          </a:prstGeom>
        </p:spPr>
        <p:txBody>
          <a:bodyPr vert="horz" wrap="square" lIns="90657" tIns="45330" rIns="90657" bIns="45330" numCol="1" anchor="b" anchorCtr="0" compatLnSpc="1">
            <a:prstTxWarp prst="textNoShape">
              <a:avLst/>
            </a:prstTxWarp>
          </a:bodyPr>
          <a:lstStyle>
            <a:lvl1pPr algn="r" eaLnBrk="1" hangingPunct="1">
              <a:defRPr sz="1200"/>
            </a:lvl1pPr>
          </a:lstStyle>
          <a:p>
            <a:pPr>
              <a:defRPr/>
            </a:pPr>
            <a:fld id="{A3BB33A7-A386-45F5-BAE0-975FADD33F5D}" type="slidenum">
              <a:rPr lang="ja-JP" altLang="en-US"/>
              <a:pPr>
                <a:defRPr/>
              </a:pPr>
              <a:t>‹#›</a:t>
            </a:fld>
            <a:endParaRPr lang="ja-JP" altLang="en-US" dirty="0"/>
          </a:p>
        </p:txBody>
      </p:sp>
    </p:spTree>
    <p:extLst>
      <p:ext uri="{BB962C8B-B14F-4D97-AF65-F5344CB8AC3E}">
        <p14:creationId xmlns:p14="http://schemas.microsoft.com/office/powerpoint/2010/main" val="23383625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p:cNvPr>
          <p:cNvSpPr>
            <a:spLocks noGrp="1"/>
          </p:cNvSpPr>
          <p:nvPr>
            <p:ph type="dt" sz="half" idx="10"/>
          </p:nvPr>
        </p:nvSpPr>
        <p:spPr/>
        <p:txBody>
          <a:bodyPr/>
          <a:lstStyle>
            <a:lvl1pPr>
              <a:defRPr/>
            </a:lvl1pPr>
          </a:lstStyle>
          <a:p>
            <a:pPr>
              <a:defRPr/>
            </a:pPr>
            <a:fld id="{B3AA224B-A44C-4565-9E76-FC074C34010F}" type="datetime1">
              <a:rPr lang="ja-JP" altLang="en-US" smtClean="0"/>
              <a:t>2021/9/17</a:t>
            </a:fld>
            <a:endParaRPr lang="ja-JP" altLang="en-US" dirty="0"/>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pPr>
              <a:defRPr/>
            </a:pPr>
            <a:fld id="{541CE4A7-01E7-4B7A-B7C0-79906D6CFE76}" type="slidenum">
              <a:rPr lang="ja-JP" altLang="en-US" smtClean="0"/>
              <a:pPr>
                <a:defRPr/>
              </a:pPr>
              <a:t>‹#›</a:t>
            </a:fld>
            <a:endParaRPr lang="ja-JP" altLang="en-US" dirty="0"/>
          </a:p>
        </p:txBody>
      </p:sp>
    </p:spTree>
    <p:extLst>
      <p:ext uri="{BB962C8B-B14F-4D97-AF65-F5344CB8AC3E}">
        <p14:creationId xmlns:p14="http://schemas.microsoft.com/office/powerpoint/2010/main" val="17323830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4BD5808F-C723-4B64-A98F-5FB1E5763E18}" type="datetime1">
              <a:rPr lang="ja-JP" altLang="en-US" smtClean="0"/>
              <a:t>2021/9/17</a:t>
            </a:fld>
            <a:endParaRPr lang="ja-JP" altLang="en-US" dirty="0"/>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pPr>
              <a:defRPr/>
            </a:pPr>
            <a:fld id="{5EA43F12-14B6-43B8-8E65-0810681B60B6}" type="slidenum">
              <a:rPr lang="ja-JP" altLang="en-US"/>
              <a:pPr>
                <a:defRPr/>
              </a:pPr>
              <a:t>‹#›</a:t>
            </a:fld>
            <a:endParaRPr lang="ja-JP" altLang="en-US" dirty="0"/>
          </a:p>
        </p:txBody>
      </p:sp>
    </p:spTree>
    <p:extLst>
      <p:ext uri="{BB962C8B-B14F-4D97-AF65-F5344CB8AC3E}">
        <p14:creationId xmlns:p14="http://schemas.microsoft.com/office/powerpoint/2010/main" val="2707089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0A0B6768-AF4B-4BFD-AACD-CE8828900B16}" type="datetime1">
              <a:rPr lang="ja-JP" altLang="en-US" smtClean="0"/>
              <a:t>2021/9/17</a:t>
            </a:fld>
            <a:endParaRPr lang="ja-JP" altLang="en-US" dirty="0"/>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pPr>
              <a:defRPr/>
            </a:pPr>
            <a:fld id="{B5480EFC-E709-4866-8C14-1FED58E7764E}" type="slidenum">
              <a:rPr lang="ja-JP" altLang="en-US"/>
              <a:pPr>
                <a:defRPr/>
              </a:pPr>
              <a:t>‹#›</a:t>
            </a:fld>
            <a:endParaRPr lang="ja-JP" altLang="en-US" dirty="0"/>
          </a:p>
        </p:txBody>
      </p:sp>
    </p:spTree>
    <p:extLst>
      <p:ext uri="{BB962C8B-B14F-4D97-AF65-F5344CB8AC3E}">
        <p14:creationId xmlns:p14="http://schemas.microsoft.com/office/powerpoint/2010/main" val="19629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10"/>
          </p:nvPr>
        </p:nvSpPr>
        <p:spPr/>
        <p:txBody>
          <a:bodyPr/>
          <a:lstStyle>
            <a:lvl1pPr>
              <a:defRPr/>
            </a:lvl1pPr>
          </a:lstStyle>
          <a:p>
            <a:pPr>
              <a:defRPr/>
            </a:pPr>
            <a:fld id="{C4FCF923-B1B9-40C2-BAB5-9F2FFACDECB3}" type="datetime1">
              <a:rPr lang="ja-JP" altLang="en-US" smtClean="0"/>
              <a:t>2021/9/17</a:t>
            </a:fld>
            <a:endParaRPr lang="ja-JP" altLang="en-US" dirty="0"/>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pPr>
              <a:defRPr/>
            </a:pPr>
            <a:fld id="{2F0D24E3-7C99-46EB-83E1-F556F9E723F1}" type="slidenum">
              <a:rPr lang="ja-JP" altLang="en-US"/>
              <a:pPr>
                <a:defRPr/>
              </a:pPr>
              <a:t>‹#›</a:t>
            </a:fld>
            <a:endParaRPr lang="ja-JP" altLang="en-US" dirty="0"/>
          </a:p>
        </p:txBody>
      </p:sp>
    </p:spTree>
    <p:extLst>
      <p:ext uri="{BB962C8B-B14F-4D97-AF65-F5344CB8AC3E}">
        <p14:creationId xmlns:p14="http://schemas.microsoft.com/office/powerpoint/2010/main" val="4737174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a:extLst/>
          </p:cNvPr>
          <p:cNvSpPr>
            <a:spLocks noGrp="1"/>
          </p:cNvSpPr>
          <p:nvPr>
            <p:ph type="dt" sz="half" idx="10"/>
          </p:nvPr>
        </p:nvSpPr>
        <p:spPr/>
        <p:txBody>
          <a:bodyPr/>
          <a:lstStyle>
            <a:lvl1pPr>
              <a:defRPr/>
            </a:lvl1pPr>
          </a:lstStyle>
          <a:p>
            <a:pPr>
              <a:defRPr/>
            </a:pPr>
            <a:fld id="{FE933BCC-F2CD-4684-8207-6E18940E56F3}" type="datetime1">
              <a:rPr lang="ja-JP" altLang="en-US" smtClean="0"/>
              <a:t>2021/9/17</a:t>
            </a:fld>
            <a:endParaRPr lang="ja-JP" altLang="en-US" dirty="0"/>
          </a:p>
        </p:txBody>
      </p:sp>
      <p:sp>
        <p:nvSpPr>
          <p:cNvPr id="5"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p:cNvPr>
          <p:cNvSpPr>
            <a:spLocks noGrp="1"/>
          </p:cNvSpPr>
          <p:nvPr>
            <p:ph type="sldNum" sz="quarter" idx="12"/>
          </p:nvPr>
        </p:nvSpPr>
        <p:spPr/>
        <p:txBody>
          <a:bodyPr/>
          <a:lstStyle>
            <a:lvl1pPr>
              <a:defRPr/>
            </a:lvl1pPr>
          </a:lstStyle>
          <a:p>
            <a:pPr>
              <a:defRPr/>
            </a:pPr>
            <a:fld id="{573A7D6C-3729-4237-9452-802DAD63F4FB}" type="slidenum">
              <a:rPr lang="ja-JP" altLang="en-US"/>
              <a:pPr>
                <a:defRPr/>
              </a:pPr>
              <a:t>‹#›</a:t>
            </a:fld>
            <a:endParaRPr lang="ja-JP" altLang="en-US" dirty="0"/>
          </a:p>
        </p:txBody>
      </p:sp>
    </p:spTree>
    <p:extLst>
      <p:ext uri="{BB962C8B-B14F-4D97-AF65-F5344CB8AC3E}">
        <p14:creationId xmlns:p14="http://schemas.microsoft.com/office/powerpoint/2010/main" val="264645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p:cNvPr>
          <p:cNvSpPr>
            <a:spLocks noGrp="1"/>
          </p:cNvSpPr>
          <p:nvPr>
            <p:ph type="dt" sz="half" idx="10"/>
          </p:nvPr>
        </p:nvSpPr>
        <p:spPr/>
        <p:txBody>
          <a:bodyPr/>
          <a:lstStyle>
            <a:lvl1pPr>
              <a:defRPr/>
            </a:lvl1pPr>
          </a:lstStyle>
          <a:p>
            <a:pPr>
              <a:defRPr/>
            </a:pPr>
            <a:fld id="{5C116A9C-F4D5-41EB-930C-BDCA782283FA}" type="datetime1">
              <a:rPr lang="ja-JP" altLang="en-US" smtClean="0"/>
              <a:t>2021/9/17</a:t>
            </a:fld>
            <a:endParaRPr lang="ja-JP" altLang="en-US" dirty="0"/>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pPr>
              <a:defRPr/>
            </a:pPr>
            <a:fld id="{96822590-72AE-4346-8A88-2BB4F12D0D01}" type="slidenum">
              <a:rPr lang="ja-JP" altLang="en-US"/>
              <a:pPr>
                <a:defRPr/>
              </a:pPr>
              <a:t>‹#›</a:t>
            </a:fld>
            <a:endParaRPr lang="ja-JP" altLang="en-US" dirty="0"/>
          </a:p>
        </p:txBody>
      </p:sp>
    </p:spTree>
    <p:extLst>
      <p:ext uri="{BB962C8B-B14F-4D97-AF65-F5344CB8AC3E}">
        <p14:creationId xmlns:p14="http://schemas.microsoft.com/office/powerpoint/2010/main" val="203541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p:cNvPr>
          <p:cNvSpPr>
            <a:spLocks noGrp="1"/>
          </p:cNvSpPr>
          <p:nvPr>
            <p:ph type="dt" sz="half" idx="10"/>
          </p:nvPr>
        </p:nvSpPr>
        <p:spPr/>
        <p:txBody>
          <a:bodyPr/>
          <a:lstStyle>
            <a:lvl1pPr>
              <a:defRPr/>
            </a:lvl1pPr>
          </a:lstStyle>
          <a:p>
            <a:pPr>
              <a:defRPr/>
            </a:pPr>
            <a:fld id="{15B1B98B-56D3-42DA-8829-8C5911DA696A}" type="datetime1">
              <a:rPr lang="ja-JP" altLang="en-US" smtClean="0"/>
              <a:t>2021/9/17</a:t>
            </a:fld>
            <a:endParaRPr lang="ja-JP" altLang="en-US" dirty="0"/>
          </a:p>
        </p:txBody>
      </p:sp>
      <p:sp>
        <p:nvSpPr>
          <p:cNvPr id="8"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p:cNvPr>
          <p:cNvSpPr>
            <a:spLocks noGrp="1"/>
          </p:cNvSpPr>
          <p:nvPr>
            <p:ph type="sldNum" sz="quarter" idx="12"/>
          </p:nvPr>
        </p:nvSpPr>
        <p:spPr/>
        <p:txBody>
          <a:bodyPr/>
          <a:lstStyle>
            <a:lvl1pPr>
              <a:defRPr/>
            </a:lvl1pPr>
          </a:lstStyle>
          <a:p>
            <a:pPr>
              <a:defRPr/>
            </a:pPr>
            <a:fld id="{8D97E5DE-4A21-498F-AC4E-B54C1692B4C2}" type="slidenum">
              <a:rPr lang="ja-JP" altLang="en-US"/>
              <a:pPr>
                <a:defRPr/>
              </a:pPr>
              <a:t>‹#›</a:t>
            </a:fld>
            <a:endParaRPr lang="ja-JP" altLang="en-US" dirty="0"/>
          </a:p>
        </p:txBody>
      </p:sp>
    </p:spTree>
    <p:extLst>
      <p:ext uri="{BB962C8B-B14F-4D97-AF65-F5344CB8AC3E}">
        <p14:creationId xmlns:p14="http://schemas.microsoft.com/office/powerpoint/2010/main" val="281013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p:cNvPr>
          <p:cNvSpPr>
            <a:spLocks noGrp="1"/>
          </p:cNvSpPr>
          <p:nvPr>
            <p:ph type="dt" sz="half" idx="10"/>
          </p:nvPr>
        </p:nvSpPr>
        <p:spPr/>
        <p:txBody>
          <a:bodyPr/>
          <a:lstStyle>
            <a:lvl1pPr>
              <a:defRPr/>
            </a:lvl1pPr>
          </a:lstStyle>
          <a:p>
            <a:pPr>
              <a:defRPr/>
            </a:pPr>
            <a:fld id="{8ECC7759-0F1C-435C-AF7E-5A1351B74BB9}" type="datetime1">
              <a:rPr lang="ja-JP" altLang="en-US" smtClean="0"/>
              <a:t>2021/9/17</a:t>
            </a:fld>
            <a:endParaRPr lang="ja-JP" altLang="en-US" dirty="0"/>
          </a:p>
        </p:txBody>
      </p:sp>
      <p:sp>
        <p:nvSpPr>
          <p:cNvPr id="4"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p:cNvPr>
          <p:cNvSpPr>
            <a:spLocks noGrp="1"/>
          </p:cNvSpPr>
          <p:nvPr>
            <p:ph type="sldNum" sz="quarter" idx="12"/>
          </p:nvPr>
        </p:nvSpPr>
        <p:spPr/>
        <p:txBody>
          <a:bodyPr/>
          <a:lstStyle>
            <a:lvl1pPr>
              <a:defRPr/>
            </a:lvl1pPr>
          </a:lstStyle>
          <a:p>
            <a:pPr>
              <a:defRPr/>
            </a:pPr>
            <a:fld id="{C84C4AC3-7D87-49D1-A262-896112A45157}" type="slidenum">
              <a:rPr lang="ja-JP" altLang="en-US"/>
              <a:pPr>
                <a:defRPr/>
              </a:pPr>
              <a:t>‹#›</a:t>
            </a:fld>
            <a:endParaRPr lang="ja-JP" altLang="en-US" dirty="0"/>
          </a:p>
        </p:txBody>
      </p:sp>
    </p:spTree>
    <p:extLst>
      <p:ext uri="{BB962C8B-B14F-4D97-AF65-F5344CB8AC3E}">
        <p14:creationId xmlns:p14="http://schemas.microsoft.com/office/powerpoint/2010/main" val="102334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p:cNvPr>
          <p:cNvSpPr>
            <a:spLocks noGrp="1"/>
          </p:cNvSpPr>
          <p:nvPr>
            <p:ph type="dt" sz="half" idx="10"/>
          </p:nvPr>
        </p:nvSpPr>
        <p:spPr/>
        <p:txBody>
          <a:bodyPr/>
          <a:lstStyle>
            <a:lvl1pPr>
              <a:defRPr/>
            </a:lvl1pPr>
          </a:lstStyle>
          <a:p>
            <a:pPr>
              <a:defRPr/>
            </a:pPr>
            <a:fld id="{3AB71EE3-D605-4655-AF5B-FD0E0102710D}" type="datetime1">
              <a:rPr lang="ja-JP" altLang="en-US" smtClean="0"/>
              <a:t>2021/9/17</a:t>
            </a:fld>
            <a:endParaRPr lang="ja-JP" altLang="en-US" dirty="0"/>
          </a:p>
        </p:txBody>
      </p:sp>
      <p:sp>
        <p:nvSpPr>
          <p:cNvPr id="3"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p:cNvPr>
          <p:cNvSpPr>
            <a:spLocks noGrp="1"/>
          </p:cNvSpPr>
          <p:nvPr>
            <p:ph type="sldNum" sz="quarter" idx="12"/>
          </p:nvPr>
        </p:nvSpPr>
        <p:spPr/>
        <p:txBody>
          <a:bodyPr/>
          <a:lstStyle>
            <a:lvl1pPr>
              <a:defRPr/>
            </a:lvl1pPr>
          </a:lstStyle>
          <a:p>
            <a:pPr>
              <a:defRPr/>
            </a:pPr>
            <a:fld id="{1CD4249C-0D54-44FE-A18C-6D9EC6CC4C09}" type="slidenum">
              <a:rPr lang="ja-JP" altLang="en-US"/>
              <a:pPr>
                <a:defRPr/>
              </a:pPr>
              <a:t>‹#›</a:t>
            </a:fld>
            <a:endParaRPr lang="ja-JP" altLang="en-US" dirty="0"/>
          </a:p>
        </p:txBody>
      </p:sp>
    </p:spTree>
    <p:extLst>
      <p:ext uri="{BB962C8B-B14F-4D97-AF65-F5344CB8AC3E}">
        <p14:creationId xmlns:p14="http://schemas.microsoft.com/office/powerpoint/2010/main" val="226639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p:cNvPr>
          <p:cNvSpPr>
            <a:spLocks noGrp="1"/>
          </p:cNvSpPr>
          <p:nvPr>
            <p:ph type="dt" sz="half" idx="10"/>
          </p:nvPr>
        </p:nvSpPr>
        <p:spPr/>
        <p:txBody>
          <a:bodyPr/>
          <a:lstStyle>
            <a:lvl1pPr>
              <a:defRPr/>
            </a:lvl1pPr>
          </a:lstStyle>
          <a:p>
            <a:pPr>
              <a:defRPr/>
            </a:pPr>
            <a:fld id="{C82A8E52-03E5-4450-A0FD-35498BF21F92}" type="datetime1">
              <a:rPr lang="ja-JP" altLang="en-US" smtClean="0"/>
              <a:t>2021/9/17</a:t>
            </a:fld>
            <a:endParaRPr lang="ja-JP" altLang="en-US" dirty="0"/>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pPr>
              <a:defRPr/>
            </a:pPr>
            <a:fld id="{905DCBA2-407D-4C56-A74F-DC6AE5033DE6}" type="slidenum">
              <a:rPr lang="ja-JP" altLang="en-US"/>
              <a:pPr>
                <a:defRPr/>
              </a:pPr>
              <a:t>‹#›</a:t>
            </a:fld>
            <a:endParaRPr lang="ja-JP" altLang="en-US" dirty="0"/>
          </a:p>
        </p:txBody>
      </p:sp>
    </p:spTree>
    <p:extLst>
      <p:ext uri="{BB962C8B-B14F-4D97-AF65-F5344CB8AC3E}">
        <p14:creationId xmlns:p14="http://schemas.microsoft.com/office/powerpoint/2010/main" val="51812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p:cNvPr>
          <p:cNvSpPr>
            <a:spLocks noGrp="1"/>
          </p:cNvSpPr>
          <p:nvPr>
            <p:ph type="dt" sz="half" idx="10"/>
          </p:nvPr>
        </p:nvSpPr>
        <p:spPr/>
        <p:txBody>
          <a:bodyPr/>
          <a:lstStyle>
            <a:lvl1pPr>
              <a:defRPr/>
            </a:lvl1pPr>
          </a:lstStyle>
          <a:p>
            <a:pPr>
              <a:defRPr/>
            </a:pPr>
            <a:fld id="{7574D8A2-A9B3-474D-BF97-DBC49BE4DF66}" type="datetime1">
              <a:rPr lang="ja-JP" altLang="en-US" smtClean="0"/>
              <a:t>2021/9/17</a:t>
            </a:fld>
            <a:endParaRPr lang="ja-JP" altLang="en-US" dirty="0"/>
          </a:p>
        </p:txBody>
      </p:sp>
      <p:sp>
        <p:nvSpPr>
          <p:cNvPr id="6" name="フッター プレースホルダー 4">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p:cNvPr>
          <p:cNvSpPr>
            <a:spLocks noGrp="1"/>
          </p:cNvSpPr>
          <p:nvPr>
            <p:ph type="sldNum" sz="quarter" idx="12"/>
          </p:nvPr>
        </p:nvSpPr>
        <p:spPr/>
        <p:txBody>
          <a:bodyPr/>
          <a:lstStyle>
            <a:lvl1pPr>
              <a:defRPr/>
            </a:lvl1pPr>
          </a:lstStyle>
          <a:p>
            <a:pPr>
              <a:defRPr/>
            </a:pPr>
            <a:fld id="{0D6ED5DC-E6D2-4EF2-8674-7998BD9A6427}" type="slidenum">
              <a:rPr lang="ja-JP" altLang="en-US"/>
              <a:pPr>
                <a:defRPr/>
              </a:pPr>
              <a:t>‹#›</a:t>
            </a:fld>
            <a:endParaRPr lang="ja-JP" altLang="en-US" dirty="0"/>
          </a:p>
        </p:txBody>
      </p:sp>
    </p:spTree>
    <p:extLst>
      <p:ext uri="{BB962C8B-B14F-4D97-AF65-F5344CB8AC3E}">
        <p14:creationId xmlns:p14="http://schemas.microsoft.com/office/powerpoint/2010/main" val="137297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9905C5AB-FE31-43B5-94ED-A78D911F9193}" type="datetime1">
              <a:rPr lang="ja-JP" altLang="en-US" smtClean="0"/>
              <a:t>2021/9/17</a:t>
            </a:fld>
            <a:endParaRPr lang="ja-JP" altLang="en-US" dirty="0"/>
          </a:p>
        </p:txBody>
      </p:sp>
      <p:sp>
        <p:nvSpPr>
          <p:cNvPr id="5" name="フッター プレースホルダー 4">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6FDF285-6048-4992-82F8-2BD5602EFDCB}"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43508" y="700983"/>
            <a:ext cx="4066395" cy="27280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just"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cxnSp>
        <p:nvCxnSpPr>
          <p:cNvPr id="5" name="直線コネクタ 4"/>
          <p:cNvCxnSpPr/>
          <p:nvPr/>
        </p:nvCxnSpPr>
        <p:spPr>
          <a:xfrm>
            <a:off x="13253" y="512116"/>
            <a:ext cx="9124122"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3252" y="-74906"/>
            <a:ext cx="9130748" cy="646331"/>
          </a:xfrm>
          <a:prstGeom prst="rect">
            <a:avLst/>
          </a:prstGeom>
          <a:noFill/>
        </p:spPr>
        <p:txBody>
          <a:bodyPr wrap="square" rtlCol="0" anchor="ctr">
            <a:spAutoFit/>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1" lang="en-US" altLang="ja-JP" sz="2400" b="0" i="0" u="none" strike="noStrike" kern="1200" cap="none" spc="0" normalizeH="0" baseline="0" noProof="0" dirty="0" smtClean="0">
                <a:ln>
                  <a:noFill/>
                </a:ln>
                <a:solidFill>
                  <a:prstClr val="black"/>
                </a:solidFill>
                <a:effectLst/>
                <a:uLnTx/>
                <a:uFillTx/>
                <a:latin typeface="Calibri" panose="020F0502020204030204" pitchFamily="34" charset="0"/>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anose="020B0600070205080204" pitchFamily="50" charset="-128"/>
                <a:cs typeface="+mn-cs"/>
              </a:rPr>
              <a:t>カーボンニュートラルの実現に向けた住宅・建築物の体制整備事業</a:t>
            </a:r>
            <a:r>
              <a:rPr kumimoji="1" lang="en-US" altLang="ja-JP" sz="2400" b="0" i="0" u="none" strike="noStrike" kern="1200" cap="none" spc="0" normalizeH="0" baseline="0" noProof="0" dirty="0" smtClean="0">
                <a:ln>
                  <a:noFill/>
                </a:ln>
                <a:solidFill>
                  <a:prstClr val="black"/>
                </a:solidFill>
                <a:effectLst/>
                <a:uLnTx/>
                <a:uFillTx/>
                <a:latin typeface="Calibri" panose="020F0502020204030204" pitchFamily="34" charset="0"/>
                <a:ea typeface="ＭＳ Ｐゴシック" panose="020B0600070205080204" pitchFamily="50" charset="-128"/>
                <a:cs typeface="+mn-cs"/>
              </a:rPr>
              <a:t>】</a:t>
            </a:r>
            <a:endParaRPr kumimoji="1" lang="en-US" altLang="ja-JP" sz="24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anose="020B0600070205080204" pitchFamily="50" charset="-128"/>
              <a:cs typeface="+mn-cs"/>
            </a:endParaRPr>
          </a:p>
        </p:txBody>
      </p:sp>
      <p:sp>
        <p:nvSpPr>
          <p:cNvPr id="9" name="正方形/長方形 8"/>
          <p:cNvSpPr/>
          <p:nvPr/>
        </p:nvSpPr>
        <p:spPr>
          <a:xfrm>
            <a:off x="4414482" y="4080801"/>
            <a:ext cx="1564278" cy="2725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2" name="正方形/長方形 11"/>
          <p:cNvSpPr/>
          <p:nvPr/>
        </p:nvSpPr>
        <p:spPr>
          <a:xfrm>
            <a:off x="46799" y="4080801"/>
            <a:ext cx="1486263" cy="2725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8" name="正方形/長方形 17"/>
          <p:cNvSpPr/>
          <p:nvPr/>
        </p:nvSpPr>
        <p:spPr>
          <a:xfrm>
            <a:off x="6133919" y="4080801"/>
            <a:ext cx="1472894" cy="2725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1" name="正方形/長方形 20"/>
          <p:cNvSpPr/>
          <p:nvPr/>
        </p:nvSpPr>
        <p:spPr>
          <a:xfrm>
            <a:off x="7740352" y="4080578"/>
            <a:ext cx="1335890" cy="27273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3" name="正方形/長方形 32"/>
          <p:cNvSpPr/>
          <p:nvPr/>
        </p:nvSpPr>
        <p:spPr>
          <a:xfrm>
            <a:off x="45819" y="3484901"/>
            <a:ext cx="1496901" cy="540000"/>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インプット</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1666599" y="3484260"/>
            <a:ext cx="2563537" cy="540000"/>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アクティビティ</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9" name="正方形/長方形 38"/>
          <p:cNvSpPr/>
          <p:nvPr/>
        </p:nvSpPr>
        <p:spPr>
          <a:xfrm>
            <a:off x="4412463" y="3485772"/>
            <a:ext cx="1564277" cy="540000"/>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アウトプット</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0" name="正方形/長方形 39"/>
          <p:cNvSpPr/>
          <p:nvPr/>
        </p:nvSpPr>
        <p:spPr>
          <a:xfrm>
            <a:off x="6133919" y="3485772"/>
            <a:ext cx="1472894" cy="540000"/>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アウトカム</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1" name="正方形/長方形 40"/>
          <p:cNvSpPr/>
          <p:nvPr/>
        </p:nvSpPr>
        <p:spPr>
          <a:xfrm>
            <a:off x="7729874" y="3485772"/>
            <a:ext cx="1378126" cy="540000"/>
          </a:xfrm>
          <a:prstGeom prst="rect">
            <a:avLst/>
          </a:prstGeom>
          <a:solidFill>
            <a:schemeClr val="accent2">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インパクト</a:t>
            </a:r>
            <a:endParaRPr kumimoji="1" lang="ja-JP" altLang="en-US" sz="16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6" name="正方形/長方形 35"/>
          <p:cNvSpPr/>
          <p:nvPr/>
        </p:nvSpPr>
        <p:spPr>
          <a:xfrm>
            <a:off x="1666600" y="4080801"/>
            <a:ext cx="2564034" cy="2725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8" name="右矢印 37"/>
          <p:cNvSpPr/>
          <p:nvPr/>
        </p:nvSpPr>
        <p:spPr>
          <a:xfrm>
            <a:off x="1542721" y="5301208"/>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右矢印 41"/>
          <p:cNvSpPr/>
          <p:nvPr/>
        </p:nvSpPr>
        <p:spPr>
          <a:xfrm>
            <a:off x="4262732" y="5301208"/>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3" name="右矢印 42"/>
          <p:cNvSpPr/>
          <p:nvPr/>
        </p:nvSpPr>
        <p:spPr>
          <a:xfrm>
            <a:off x="6010858" y="5301208"/>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8" name="右矢印 47"/>
          <p:cNvSpPr/>
          <p:nvPr/>
        </p:nvSpPr>
        <p:spPr>
          <a:xfrm>
            <a:off x="7621874" y="5301208"/>
            <a:ext cx="108000" cy="216024"/>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6" name="正方形/長方形 65"/>
          <p:cNvSpPr/>
          <p:nvPr/>
        </p:nvSpPr>
        <p:spPr>
          <a:xfrm>
            <a:off x="43948" y="536007"/>
            <a:ext cx="1173600" cy="356308"/>
          </a:xfrm>
          <a:prstGeom prst="rect">
            <a:avLst/>
          </a:prstGeom>
          <a:solidFill>
            <a:schemeClr val="accent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現状把握</a:t>
            </a:r>
            <a:endParaRPr kumimoji="1" lang="en-US" altLang="ja-JP"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45" name="正方形/長方形 44"/>
          <p:cNvSpPr/>
          <p:nvPr/>
        </p:nvSpPr>
        <p:spPr>
          <a:xfrm>
            <a:off x="4270911" y="700929"/>
            <a:ext cx="4837089" cy="2728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just"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7" name="正方形/長方形 66"/>
          <p:cNvSpPr/>
          <p:nvPr/>
        </p:nvSpPr>
        <p:spPr>
          <a:xfrm>
            <a:off x="4261893" y="538839"/>
            <a:ext cx="1173600" cy="353476"/>
          </a:xfrm>
          <a:prstGeom prst="rect">
            <a:avLst/>
          </a:prstGeom>
          <a:solidFill>
            <a:schemeClr val="accent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課題設定</a:t>
            </a:r>
            <a:endParaRPr kumimoji="1" lang="en-US" altLang="ja-JP" sz="16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2" name="下矢印 1"/>
          <p:cNvSpPr/>
          <p:nvPr/>
        </p:nvSpPr>
        <p:spPr>
          <a:xfrm rot="16200000">
            <a:off x="4008274" y="2007023"/>
            <a:ext cx="387867" cy="24349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4" name="角丸四角形 43"/>
          <p:cNvSpPr/>
          <p:nvPr/>
        </p:nvSpPr>
        <p:spPr>
          <a:xfrm>
            <a:off x="57073" y="948674"/>
            <a:ext cx="4052829" cy="2358530"/>
          </a:xfrm>
          <a:prstGeom prst="roundRect">
            <a:avLst>
              <a:gd name="adj" fmla="val 0"/>
            </a:avLst>
          </a:prstGeom>
          <a:noFill/>
          <a:ln w="12700">
            <a:noFill/>
          </a:ln>
        </p:spPr>
        <p:style>
          <a:lnRef idx="2">
            <a:schemeClr val="accent2"/>
          </a:lnRef>
          <a:fillRef idx="1">
            <a:schemeClr val="lt1"/>
          </a:fillRef>
          <a:effectRef idx="0">
            <a:schemeClr val="accent2"/>
          </a:effectRef>
          <a:fontRef idx="minor">
            <a:schemeClr val="dk1"/>
          </a:fontRef>
        </p:style>
        <p:txBody>
          <a:bodyPr lIns="58738" tIns="0" rIns="58738" bIns="0" anchor="t"/>
          <a:lstStyle/>
          <a:p>
            <a:pPr marL="144000" marR="0" lvl="0" indent="-152399" algn="l" defTabSz="914400" rtl="0" eaLnBrk="1" fontAlgn="base" latinLnBrk="0" hangingPunct="1">
              <a:lnSpc>
                <a:spcPts val="1600"/>
              </a:lnSpc>
              <a:spcBef>
                <a:spcPct val="0"/>
              </a:spcBef>
              <a:spcAft>
                <a:spcPct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2050</a:t>
            </a: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年カーボンニュートラルの実現に向けて、住宅・建築物分野の脱炭素化を強化する必要がある。</a:t>
            </a:r>
            <a:endPar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44000" marR="0" lvl="0" indent="-152399" algn="l" defTabSz="914400" rtl="0" eaLnBrk="1" fontAlgn="base" latinLnBrk="0" hangingPunct="1">
              <a:lnSpc>
                <a:spcPts val="1100"/>
              </a:lnSpc>
              <a:spcBef>
                <a:spcPct val="0"/>
              </a:spcBef>
              <a:spcAft>
                <a:spcPct val="0"/>
              </a:spcAft>
              <a:buClrTx/>
              <a:buSzTx/>
              <a:buFontTx/>
              <a:buNone/>
              <a:tabLst/>
              <a:defRPr/>
            </a:pPr>
            <a:endParaRPr lang="en-US" altLang="ja-JP" sz="1300" dirty="0">
              <a:solidFill>
                <a:srgbClr val="0000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44000" lvl="0" indent="-152399" eaLnBrk="1" hangingPunct="1">
              <a:lnSpc>
                <a:spcPts val="1600"/>
              </a:lnSpc>
              <a:defRPr/>
            </a:pPr>
            <a:r>
              <a:rPr lang="ja-JP" altLang="en-US" sz="1300" dirty="0">
                <a:solidFill>
                  <a:srgbClr val="000000"/>
                </a:solidFill>
                <a:latin typeface="ＭＳ Ｐゴシック" panose="020B0600070205080204" pitchFamily="50" charset="-128"/>
                <a:cs typeface="メイリオ" panose="020B0604030504040204" pitchFamily="50" charset="-128"/>
              </a:rPr>
              <a:t>○ </a:t>
            </a:r>
            <a:r>
              <a:rPr lang="en-US" altLang="ja-JP" sz="1300" dirty="0">
                <a:solidFill>
                  <a:srgbClr val="000000"/>
                </a:solidFill>
                <a:latin typeface="ＭＳ Ｐゴシック" panose="020B0600070205080204" pitchFamily="50" charset="-128"/>
                <a:cs typeface="メイリオ" panose="020B0604030504040204" pitchFamily="50" charset="-128"/>
              </a:rPr>
              <a:t>2025</a:t>
            </a:r>
            <a:r>
              <a:rPr lang="ja-JP" altLang="en-US" sz="1300" dirty="0">
                <a:solidFill>
                  <a:srgbClr val="000000"/>
                </a:solidFill>
                <a:latin typeface="ＭＳ Ｐゴシック" panose="020B0600070205080204" pitchFamily="50" charset="-128"/>
                <a:cs typeface="メイリオ" panose="020B0604030504040204" pitchFamily="50" charset="-128"/>
              </a:rPr>
              <a:t>年度の住宅を含めた省エネ基準への適合義務化や、住宅・建築物の省エネ性能表示の義務化を目指すこととしている（</a:t>
            </a:r>
            <a:r>
              <a:rPr lang="en-US" altLang="ja-JP" sz="1300" dirty="0">
                <a:solidFill>
                  <a:srgbClr val="000000"/>
                </a:solidFill>
                <a:latin typeface="ＭＳ Ｐゴシック" panose="020B0600070205080204" pitchFamily="50" charset="-128"/>
                <a:cs typeface="メイリオ" panose="020B0604030504040204" pitchFamily="50" charset="-128"/>
              </a:rPr>
              <a:t>※</a:t>
            </a:r>
            <a:r>
              <a:rPr lang="ja-JP" altLang="en-US" sz="1300" dirty="0">
                <a:solidFill>
                  <a:srgbClr val="000000"/>
                </a:solidFill>
                <a:latin typeface="ＭＳ Ｐゴシック" panose="020B0600070205080204" pitchFamily="50" charset="-128"/>
                <a:cs typeface="メイリオ" panose="020B0604030504040204" pitchFamily="50" charset="-128"/>
              </a:rPr>
              <a:t>１）。</a:t>
            </a:r>
            <a:endParaRPr lang="en-US" altLang="ja-JP" sz="1300" dirty="0">
              <a:solidFill>
                <a:srgbClr val="000000"/>
              </a:solidFill>
              <a:latin typeface="ＭＳ Ｐゴシック" panose="020B0600070205080204" pitchFamily="50" charset="-128"/>
              <a:cs typeface="メイリオ" panose="020B0604030504040204" pitchFamily="50" charset="-128"/>
            </a:endParaRPr>
          </a:p>
          <a:p>
            <a:pPr marL="144000" lvl="0" indent="-152399" eaLnBrk="1" hangingPunct="1">
              <a:lnSpc>
                <a:spcPts val="2000"/>
              </a:lnSpc>
              <a:defRPr/>
            </a:pPr>
            <a:endParaRPr lang="en-US" altLang="ja-JP" sz="1300" dirty="0" smtClean="0">
              <a:solidFill>
                <a:srgbClr val="000000"/>
              </a:solidFill>
              <a:latin typeface="ＭＳ Ｐゴシック" panose="020B0600070205080204" pitchFamily="50" charset="-128"/>
              <a:cs typeface="メイリオ" panose="020B0604030504040204" pitchFamily="50" charset="-128"/>
            </a:endParaRPr>
          </a:p>
          <a:p>
            <a:pPr marL="144000" lvl="0" indent="-152399" eaLnBrk="1" hangingPunct="1">
              <a:lnSpc>
                <a:spcPts val="1200"/>
              </a:lnSpc>
              <a:defRPr/>
            </a:pPr>
            <a:endParaRPr lang="en-US" altLang="ja-JP" sz="1300" dirty="0">
              <a:solidFill>
                <a:srgbClr val="000000"/>
              </a:solidFill>
              <a:latin typeface="ＭＳ Ｐゴシック" panose="020B0600070205080204" pitchFamily="50" charset="-128"/>
              <a:cs typeface="メイリオ" panose="020B0604030504040204" pitchFamily="50" charset="-128"/>
            </a:endParaRPr>
          </a:p>
          <a:p>
            <a:pPr marL="144000" lvl="0" indent="-152399" eaLnBrk="1" hangingPunct="1">
              <a:lnSpc>
                <a:spcPts val="1600"/>
              </a:lnSpc>
              <a:defRPr/>
            </a:pPr>
            <a:r>
              <a:rPr lang="ja-JP" altLang="en-US" sz="1300" dirty="0" smtClean="0">
                <a:solidFill>
                  <a:srgbClr val="000000"/>
                </a:solidFill>
                <a:latin typeface="ＭＳ Ｐゴシック" panose="020B0600070205080204" pitchFamily="50" charset="-128"/>
                <a:cs typeface="メイリオ" panose="020B0604030504040204" pitchFamily="50" charset="-128"/>
              </a:rPr>
              <a:t>○</a:t>
            </a:r>
            <a:r>
              <a:rPr lang="ja-JP" altLang="en-US" sz="1300" dirty="0">
                <a:solidFill>
                  <a:srgbClr val="000000"/>
                </a:solidFill>
                <a:latin typeface="ＭＳ Ｐゴシック" panose="020B0600070205080204" pitchFamily="50" charset="-128"/>
                <a:cs typeface="メイリオ" panose="020B0604030504040204" pitchFamily="50" charset="-128"/>
              </a:rPr>
              <a:t>これを踏まえ、</a:t>
            </a:r>
            <a:r>
              <a:rPr lang="ja-JP" altLang="en-US" sz="1300" u="sng" dirty="0">
                <a:solidFill>
                  <a:srgbClr val="000000"/>
                </a:solidFill>
                <a:latin typeface="ＭＳ Ｐゴシック" panose="020B0600070205080204" pitchFamily="50" charset="-128"/>
                <a:cs typeface="メイリオ" panose="020B0604030504040204" pitchFamily="50" charset="-128"/>
              </a:rPr>
              <a:t>設計者、施工者等に対する制度の普及、設計・施工方法の習熟、一般の所有者等に</a:t>
            </a:r>
            <a:r>
              <a:rPr lang="ja-JP" altLang="en-US" sz="1300" u="sng" dirty="0" err="1">
                <a:solidFill>
                  <a:srgbClr val="000000"/>
                </a:solidFill>
                <a:latin typeface="ＭＳ Ｐゴシック" panose="020B0600070205080204" pitchFamily="50" charset="-128"/>
                <a:cs typeface="メイリオ" panose="020B0604030504040204" pitchFamily="50" charset="-128"/>
              </a:rPr>
              <a:t>対するの</a:t>
            </a:r>
            <a:r>
              <a:rPr lang="ja-JP" altLang="en-US" sz="1300" u="sng" dirty="0">
                <a:solidFill>
                  <a:srgbClr val="000000"/>
                </a:solidFill>
                <a:latin typeface="ＭＳ Ｐゴシック" panose="020B0600070205080204" pitchFamily="50" charset="-128"/>
                <a:cs typeface="メイリオ" panose="020B0604030504040204" pitchFamily="50" charset="-128"/>
              </a:rPr>
              <a:t>周知等、建築物省エネ法の見直しに向けた体制整備が必要</a:t>
            </a:r>
            <a:r>
              <a:rPr lang="ja-JP" altLang="en-US" sz="1300" dirty="0">
                <a:solidFill>
                  <a:srgbClr val="000000"/>
                </a:solidFill>
                <a:latin typeface="ＭＳ Ｐゴシック" panose="020B0600070205080204" pitchFamily="50" charset="-128"/>
                <a:cs typeface="メイリオ" panose="020B0604030504040204" pitchFamily="50" charset="-128"/>
              </a:rPr>
              <a:t>となる。</a:t>
            </a:r>
            <a:endParaRPr lang="en-US" altLang="ja-JP" sz="1300" dirty="0">
              <a:solidFill>
                <a:srgbClr val="000000"/>
              </a:solidFill>
              <a:latin typeface="ＭＳ Ｐゴシック" panose="020B0600070205080204" pitchFamily="50" charset="-128"/>
              <a:cs typeface="メイリオ" panose="020B0604030504040204" pitchFamily="50" charset="-128"/>
            </a:endParaRPr>
          </a:p>
          <a:p>
            <a:pPr marL="144000" marR="0" lvl="0" indent="-152399" algn="l" defTabSz="914400" rtl="0" eaLnBrk="1" fontAlgn="base" latinLnBrk="0" hangingPunct="1">
              <a:lnSpc>
                <a:spcPts val="1600"/>
              </a:lnSpc>
              <a:spcBef>
                <a:spcPct val="0"/>
              </a:spcBef>
              <a:spcAft>
                <a:spcPct val="0"/>
              </a:spcAft>
              <a:buClrTx/>
              <a:buSzTx/>
              <a:buFontTx/>
              <a:buNone/>
              <a:tabLst/>
              <a:defRPr/>
            </a:pPr>
            <a:endPar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49" name="角丸四角形 48"/>
          <p:cNvSpPr/>
          <p:nvPr/>
        </p:nvSpPr>
        <p:spPr>
          <a:xfrm>
            <a:off x="4261894" y="984844"/>
            <a:ext cx="4814348" cy="2569214"/>
          </a:xfrm>
          <a:prstGeom prst="roundRect">
            <a:avLst>
              <a:gd name="adj" fmla="val 0"/>
            </a:avLst>
          </a:prstGeom>
          <a:noFill/>
          <a:ln w="12700">
            <a:noFill/>
          </a:ln>
        </p:spPr>
        <p:style>
          <a:lnRef idx="2">
            <a:schemeClr val="accent2"/>
          </a:lnRef>
          <a:fillRef idx="1">
            <a:schemeClr val="lt1"/>
          </a:fillRef>
          <a:effectRef idx="0">
            <a:schemeClr val="accent2"/>
          </a:effectRef>
          <a:fontRef idx="minor">
            <a:schemeClr val="dk1"/>
          </a:fontRef>
        </p:style>
        <p:txBody>
          <a:bodyPr lIns="58738" tIns="0" rIns="58738" bIns="0" anchor="t"/>
          <a:lstStyle/>
          <a:p>
            <a:pPr marL="216000" marR="0" lvl="0" indent="-457200" algn="l" defTabSz="914400" rtl="0" eaLnBrk="0" fontAlgn="base" latinLnBrk="0" hangingPunct="0">
              <a:lnSpc>
                <a:spcPts val="1400"/>
              </a:lnSpc>
              <a:spcBef>
                <a:spcPts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○建築大工等からなる団体や住宅生産に関わる中堅企業等からなる団体より、</a:t>
            </a:r>
          </a:p>
          <a:p>
            <a:pPr marL="216000" marR="0" lvl="0" indent="-457200" algn="l" defTabSz="914400" rtl="0" eaLnBrk="0" fontAlgn="base" latinLnBrk="0" hangingPunct="0">
              <a:lnSpc>
                <a:spcPts val="1400"/>
              </a:lnSpc>
              <a:spcBef>
                <a:spcPts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・経験不足の設計者・施工者が一定数存在している</a:t>
            </a:r>
          </a:p>
          <a:p>
            <a:pPr marL="216000" marR="0" lvl="0" indent="-457200" algn="l" defTabSz="914400" rtl="0" eaLnBrk="0" fontAlgn="base" latinLnBrk="0" hangingPunct="0">
              <a:lnSpc>
                <a:spcPts val="1400"/>
              </a:lnSpc>
              <a:spcBef>
                <a:spcPts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・適正な施行技術を習熟させるための講習等を実施した方がいい</a:t>
            </a:r>
          </a:p>
          <a:p>
            <a:pPr marL="216000" marR="0" lvl="0" indent="-457200" algn="l" defTabSz="914400" rtl="0" eaLnBrk="0" fontAlgn="base" latinLnBrk="0" hangingPunct="0">
              <a:lnSpc>
                <a:spcPts val="1400"/>
              </a:lnSpc>
              <a:spcBef>
                <a:spcPts val="0"/>
              </a:spcBef>
              <a:spcAft>
                <a:spcPct val="0"/>
              </a:spcAft>
              <a:buClrTx/>
              <a:buSzTx/>
              <a:buFontTx/>
              <a:buNone/>
              <a:tabLst/>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・住宅省エネに関する制度が複雑で、理解するのが困難</a:t>
            </a:r>
          </a:p>
          <a:p>
            <a:pPr marL="216000" lvl="0" indent="-457200">
              <a:lnSpc>
                <a:spcPts val="1400"/>
              </a:lnSpc>
              <a:spcBef>
                <a:spcPts val="0"/>
              </a:spcBef>
              <a:defRPr/>
            </a:pP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などの</a:t>
            </a:r>
            <a:r>
              <a:rPr lang="ja-JP" altLang="en-US" sz="1300" dirty="0">
                <a:solidFill>
                  <a:srgbClr val="000000"/>
                </a:solidFill>
                <a:latin typeface="ＭＳ Ｐゴシック" panose="020B0600070205080204" pitchFamily="50" charset="-128"/>
                <a:cs typeface="メイリオ" panose="020B0604030504040204" pitchFamily="50" charset="-128"/>
              </a:rPr>
              <a:t>指摘（</a:t>
            </a:r>
            <a:r>
              <a:rPr lang="en-US" altLang="ja-JP" sz="1300" dirty="0" smtClean="0">
                <a:solidFill>
                  <a:srgbClr val="000000"/>
                </a:solidFill>
                <a:latin typeface="ＭＳ Ｐゴシック" panose="020B0600070205080204" pitchFamily="50" charset="-128"/>
                <a:cs typeface="メイリオ" panose="020B0604030504040204" pitchFamily="50" charset="-128"/>
              </a:rPr>
              <a:t>※</a:t>
            </a:r>
            <a:r>
              <a:rPr lang="ja-JP" altLang="en-US" sz="1300" dirty="0" smtClean="0">
                <a:solidFill>
                  <a:srgbClr val="000000"/>
                </a:solidFill>
                <a:latin typeface="ＭＳ Ｐゴシック" panose="020B0600070205080204" pitchFamily="50" charset="-128"/>
                <a:cs typeface="メイリオ" panose="020B0604030504040204" pitchFamily="50" charset="-128"/>
              </a:rPr>
              <a:t>２）</a:t>
            </a:r>
            <a:r>
              <a:rPr lang="ja-JP" altLang="en-US" sz="1300" dirty="0">
                <a:solidFill>
                  <a:srgbClr val="000000"/>
                </a:solidFill>
                <a:latin typeface="ＭＳ Ｐゴシック" panose="020B0600070205080204" pitchFamily="50" charset="-128"/>
                <a:cs typeface="メイリオ" panose="020B0604030504040204" pitchFamily="50" charset="-128"/>
              </a:rPr>
              <a:t>が</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ある。</a:t>
            </a:r>
          </a:p>
          <a:p>
            <a:pPr marL="216000" marR="0" lvl="0" indent="-468000" algn="l" defTabSz="914400" rtl="0" eaLnBrk="0" fontAlgn="base" latinLnBrk="0" hangingPunct="0">
              <a:lnSpc>
                <a:spcPts val="1300"/>
              </a:lnSpc>
              <a:spcBef>
                <a:spcPts val="0"/>
              </a:spcBef>
              <a:spcAft>
                <a:spcPct val="0"/>
              </a:spcAft>
              <a:buClrTx/>
              <a:buSzTx/>
              <a:buFontTx/>
              <a:buNone/>
              <a:tabLst/>
              <a:defRPr/>
            </a:pPr>
            <a:endPar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16000" marR="0" lvl="0" indent="-468000" algn="l" defTabSz="914400" rtl="0" eaLnBrk="0" fontAlgn="base" latinLnBrk="0" hangingPunct="0">
              <a:lnSpc>
                <a:spcPts val="1300"/>
              </a:lnSpc>
              <a:spcBef>
                <a:spcPts val="0"/>
              </a:spcBef>
              <a:spcAft>
                <a:spcPct val="0"/>
              </a:spcAft>
              <a:buClrTx/>
              <a:buSzTx/>
              <a:buFontTx/>
              <a:buNone/>
              <a:tabLst/>
              <a:defRPr/>
            </a:pPr>
            <a:endParaRPr lang="en-US" altLang="ja-JP" sz="1300" dirty="0">
              <a:solidFill>
                <a:srgbClr val="0000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16000" marR="0" lvl="0" indent="-457200" algn="l" defTabSz="914400" rtl="0" eaLnBrk="0" fontAlgn="base" latinLnBrk="0" hangingPunct="0">
              <a:lnSpc>
                <a:spcPts val="800"/>
              </a:lnSpc>
              <a:spcBef>
                <a:spcPts val="0"/>
              </a:spcBef>
              <a:spcAft>
                <a:spcPct val="0"/>
              </a:spcAft>
              <a:buClrTx/>
              <a:buSzTx/>
              <a:buFontTx/>
              <a:buNone/>
              <a:tabLst/>
              <a:defRPr/>
            </a:pPr>
            <a:endParaRPr lang="en-US" altLang="ja-JP" sz="1050" dirty="0">
              <a:solidFill>
                <a:srgbClr val="000000"/>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16000" marR="0" lvl="0" indent="-457200" algn="l" defTabSz="914400" rtl="0" eaLnBrk="0" fontAlgn="base" latinLnBrk="0" hangingPunct="0">
              <a:lnSpc>
                <a:spcPts val="1400"/>
              </a:lnSpc>
              <a:spcBef>
                <a:spcPts val="0"/>
              </a:spcBef>
              <a:spcAft>
                <a:spcPct val="0"/>
              </a:spcAft>
              <a:buClrTx/>
              <a:buSzTx/>
              <a:buFontTx/>
              <a:buNone/>
              <a:tabLst/>
              <a:defRPr/>
            </a:pP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○検討会のとりまとめにおいても</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、「供給側の体制整備として、中小事業者に</a:t>
            </a: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対する地域</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の実情を踏まえた断熱施工に関する実地訓練を含む技術力向上</a:t>
            </a: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に対して</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支援すること」との指摘を受けており、建築物省エネ法の見直し</a:t>
            </a:r>
            <a:r>
              <a:rPr kumimoji="1" lang="ja-JP" altLang="en-US"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に向けた環境整備の取組が必要となる</a:t>
            </a:r>
            <a:r>
              <a:rPr kumimoji="1" lang="ja-JP" altLang="en-US" sz="13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216000" marR="0" lvl="0" indent="-457200" algn="l" defTabSz="914400" rtl="0" eaLnBrk="0" fontAlgn="base" latinLnBrk="0" hangingPunct="0">
              <a:lnSpc>
                <a:spcPts val="1400"/>
              </a:lnSpc>
              <a:spcBef>
                <a:spcPts val="0"/>
              </a:spcBef>
              <a:spcAft>
                <a:spcPct val="0"/>
              </a:spcAft>
              <a:buClrTx/>
              <a:buSzTx/>
              <a:buFontTx/>
              <a:buNone/>
              <a:tabLst/>
              <a:defRPr/>
            </a:pPr>
            <a:endParaRPr kumimoji="1" lang="en-US" altLang="ja-JP" sz="13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1" name="正方形/長方形 50"/>
          <p:cNvSpPr/>
          <p:nvPr/>
        </p:nvSpPr>
        <p:spPr>
          <a:xfrm>
            <a:off x="1673247" y="4079519"/>
            <a:ext cx="2607696" cy="272651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設計者、施工者等に対する設計・施工方法、評価方法等の習熟、消費者への積極的周知・普及</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啓発を行おうとする</a:t>
            </a:r>
            <a:r>
              <a:rPr kumimoji="1" lang="ja-JP" altLang="en-US" sz="12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民間事業者等に対する支援</a:t>
            </a:r>
            <a:endParaRPr kumimoji="1" lang="en-US" altLang="ja-JP" sz="12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a:lnSpc>
                <a:spcPts val="500"/>
              </a:lnSpc>
            </a:pPr>
            <a:endParaRPr lang="en-US" altLang="ja-JP" sz="1000" dirty="0" smtClean="0">
              <a:solidFill>
                <a:schemeClr val="tx1"/>
              </a:solidFill>
            </a:endParaRPr>
          </a:p>
          <a:p>
            <a:r>
              <a:rPr lang="en-US" altLang="ja-JP" sz="1000" dirty="0" smtClean="0">
                <a:solidFill>
                  <a:schemeClr val="tx1"/>
                </a:solidFill>
              </a:rPr>
              <a:t>※</a:t>
            </a:r>
            <a:r>
              <a:rPr lang="ja-JP" altLang="en-US" sz="1000" dirty="0" smtClean="0">
                <a:solidFill>
                  <a:schemeClr val="tx1"/>
                </a:solidFill>
              </a:rPr>
              <a:t>以下①～⑤の事業を実施</a:t>
            </a:r>
            <a:endParaRPr lang="en-US" altLang="ja-JP" sz="1000" dirty="0" smtClean="0">
              <a:solidFill>
                <a:schemeClr val="tx1"/>
              </a:solidFill>
            </a:endParaRPr>
          </a:p>
          <a:p>
            <a:r>
              <a:rPr lang="ja-JP" altLang="en-US" sz="1000" dirty="0" smtClean="0">
                <a:solidFill>
                  <a:schemeClr val="tx1"/>
                </a:solidFill>
              </a:rPr>
              <a:t>①</a:t>
            </a:r>
            <a:r>
              <a:rPr lang="ja-JP" altLang="en-US" sz="1000" dirty="0">
                <a:solidFill>
                  <a:schemeClr val="tx1"/>
                </a:solidFill>
              </a:rPr>
              <a:t>省エネ基準・計算方法、設計・施工方法等に係る講習・実地訓練</a:t>
            </a:r>
            <a:endParaRPr lang="en-US" altLang="ja-JP" sz="1000" dirty="0">
              <a:solidFill>
                <a:schemeClr val="tx1"/>
              </a:solidFill>
            </a:endParaRPr>
          </a:p>
          <a:p>
            <a:r>
              <a:rPr lang="ja-JP" altLang="en-US" sz="1000" dirty="0">
                <a:solidFill>
                  <a:schemeClr val="tx1"/>
                </a:solidFill>
              </a:rPr>
              <a:t>②住宅の省エネ性能の表示制度の運用に係る課題分析、評価員・建築物省エネ法の適合性判定員の育成支援</a:t>
            </a:r>
            <a:endParaRPr lang="en-US" altLang="ja-JP" sz="1000" dirty="0">
              <a:solidFill>
                <a:schemeClr val="tx1"/>
              </a:solidFill>
            </a:endParaRPr>
          </a:p>
          <a:p>
            <a:r>
              <a:rPr lang="ja-JP" altLang="en-US" sz="1000" dirty="0">
                <a:solidFill>
                  <a:schemeClr val="tx1"/>
                </a:solidFill>
              </a:rPr>
              <a:t>③住宅の省エネ性能の表示に係る第三者評価の取得促進</a:t>
            </a:r>
            <a:endParaRPr lang="en-US" altLang="ja-JP" sz="1000" dirty="0">
              <a:solidFill>
                <a:schemeClr val="tx1"/>
              </a:solidFill>
            </a:endParaRPr>
          </a:p>
          <a:p>
            <a:r>
              <a:rPr lang="ja-JP" altLang="en-US" sz="1000" dirty="0">
                <a:solidFill>
                  <a:schemeClr val="tx1"/>
                </a:solidFill>
              </a:rPr>
              <a:t>④自治体等と連携して行われる省エネ改修等の積極的周知啓発・働きかけに対する支援</a:t>
            </a:r>
            <a:endParaRPr lang="en-US" altLang="ja-JP" sz="1000" dirty="0">
              <a:solidFill>
                <a:schemeClr val="tx1"/>
              </a:solidFill>
            </a:endParaRPr>
          </a:p>
          <a:p>
            <a:r>
              <a:rPr lang="ja-JP" altLang="en-US" sz="1000" dirty="0">
                <a:solidFill>
                  <a:schemeClr val="tx1"/>
                </a:solidFill>
              </a:rPr>
              <a:t>⑤審査範囲の見直し等に伴う、積極的周知・普及や審査体制の整備への</a:t>
            </a:r>
            <a:r>
              <a:rPr lang="ja-JP" altLang="en-US" sz="1000" dirty="0" smtClean="0">
                <a:solidFill>
                  <a:schemeClr val="tx1"/>
                </a:solidFill>
              </a:rPr>
              <a:t>支援</a:t>
            </a:r>
            <a:endParaRPr kumimoji="1" lang="en-US" altLang="ja-JP" sz="105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endParaRPr>
          </a:p>
        </p:txBody>
      </p:sp>
      <p:sp>
        <p:nvSpPr>
          <p:cNvPr id="53" name="正方形/長方形 52"/>
          <p:cNvSpPr/>
          <p:nvPr/>
        </p:nvSpPr>
        <p:spPr>
          <a:xfrm>
            <a:off x="6156446" y="4415164"/>
            <a:ext cx="1531638" cy="153032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200" dirty="0" smtClean="0">
                <a:solidFill>
                  <a:schemeClr val="tx1"/>
                </a:solidFill>
                <a:latin typeface="ＭＳ Ｐゴシック" panose="020B0600070205080204" pitchFamily="50" charset="-128"/>
              </a:rPr>
              <a:t>設計者</a:t>
            </a:r>
            <a:r>
              <a:rPr lang="ja-JP" altLang="en-US" sz="1200" dirty="0">
                <a:solidFill>
                  <a:schemeClr val="tx1"/>
                </a:solidFill>
                <a:latin typeface="ＭＳ Ｐゴシック" panose="020B0600070205080204" pitchFamily="50" charset="-128"/>
              </a:rPr>
              <a:t>、施工者等の体制</a:t>
            </a:r>
            <a:r>
              <a:rPr lang="ja-JP" altLang="en-US" sz="1200" dirty="0" smtClean="0">
                <a:solidFill>
                  <a:schemeClr val="tx1"/>
                </a:solidFill>
                <a:latin typeface="ＭＳ Ｐゴシック" panose="020B0600070205080204" pitchFamily="50" charset="-128"/>
              </a:rPr>
              <a:t>整備等による、省エネ</a:t>
            </a:r>
            <a:r>
              <a:rPr lang="ja-JP" altLang="en-US" sz="1200" dirty="0">
                <a:solidFill>
                  <a:schemeClr val="tx1"/>
                </a:solidFill>
                <a:latin typeface="ＭＳ Ｐゴシック" panose="020B0600070205080204" pitchFamily="50" charset="-128"/>
              </a:rPr>
              <a:t>基準を充たす住宅</a:t>
            </a:r>
            <a:r>
              <a:rPr lang="ja-JP" altLang="en-US" sz="1200" dirty="0" smtClean="0">
                <a:solidFill>
                  <a:schemeClr val="tx1"/>
                </a:solidFill>
                <a:latin typeface="ＭＳ Ｐゴシック" panose="020B0600070205080204" pitchFamily="50" charset="-128"/>
              </a:rPr>
              <a:t>ストックの割合の増加</a:t>
            </a:r>
            <a:endParaRPr lang="en-US" altLang="ja-JP" sz="1200" dirty="0">
              <a:solidFill>
                <a:schemeClr val="tx1"/>
              </a:solidFill>
              <a:latin typeface="ＭＳ Ｐゴシック" panose="020B0600070205080204" pitchFamily="50" charset="-128"/>
            </a:endParaRPr>
          </a:p>
          <a:p>
            <a:pPr lvl="0"/>
            <a:endParaRPr lang="en-US" altLang="ja-JP" sz="1200" dirty="0">
              <a:solidFill>
                <a:schemeClr val="tx1"/>
              </a:solidFill>
              <a:latin typeface="ＭＳ Ｐゴシック" panose="020B0600070205080204" pitchFamily="50" charset="-128"/>
            </a:endParaRPr>
          </a:p>
          <a:p>
            <a:pPr lvl="0"/>
            <a:r>
              <a:rPr lang="en-US" altLang="ja-JP" sz="1200" dirty="0" smtClean="0">
                <a:solidFill>
                  <a:schemeClr val="tx1"/>
                </a:solidFill>
                <a:latin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rPr>
              <a:t>現在：</a:t>
            </a:r>
            <a:r>
              <a:rPr lang="en-US" altLang="ja-JP" sz="1200" dirty="0" smtClean="0">
                <a:solidFill>
                  <a:schemeClr val="tx1"/>
                </a:solidFill>
                <a:latin typeface="ＭＳ Ｐゴシック" panose="020B0600070205080204" pitchFamily="50" charset="-128"/>
              </a:rPr>
              <a:t>11</a:t>
            </a:r>
            <a:r>
              <a:rPr lang="ja-JP" altLang="en-US" sz="1200" dirty="0" smtClean="0">
                <a:solidFill>
                  <a:schemeClr val="tx1"/>
                </a:solidFill>
                <a:latin typeface="ＭＳ Ｐゴシック" panose="020B0600070205080204" pitchFamily="50" charset="-128"/>
              </a:rPr>
              <a:t>％</a:t>
            </a:r>
            <a:endParaRPr lang="en-US" altLang="ja-JP" sz="1200" dirty="0" smtClean="0">
              <a:solidFill>
                <a:schemeClr val="tx1"/>
              </a:solidFill>
              <a:latin typeface="ＭＳ Ｐゴシック" panose="020B0600070205080204" pitchFamily="50" charset="-128"/>
            </a:endParaRPr>
          </a:p>
          <a:p>
            <a:pPr lvl="0"/>
            <a:r>
              <a:rPr lang="ja-JP" altLang="en-US" sz="1200" dirty="0" smtClean="0">
                <a:solidFill>
                  <a:schemeClr val="tx1"/>
                </a:solidFill>
                <a:latin typeface="ＭＳ Ｐゴシック" panose="020B0600070205080204" pitchFamily="50" charset="-128"/>
              </a:rPr>
              <a:t>　（</a:t>
            </a:r>
            <a:r>
              <a:rPr lang="ja-JP" altLang="en-US" sz="1200" dirty="0">
                <a:solidFill>
                  <a:schemeClr val="tx1"/>
                </a:solidFill>
                <a:latin typeface="ＭＳ Ｐゴシック" panose="020B0600070205080204" pitchFamily="50" charset="-128"/>
              </a:rPr>
              <a:t>平成</a:t>
            </a:r>
            <a:r>
              <a:rPr lang="en-US" altLang="ja-JP" sz="1200" dirty="0">
                <a:solidFill>
                  <a:schemeClr val="tx1"/>
                </a:solidFill>
                <a:latin typeface="ＭＳ Ｐゴシック" panose="020B0600070205080204" pitchFamily="50" charset="-128"/>
              </a:rPr>
              <a:t>30</a:t>
            </a:r>
            <a:r>
              <a:rPr lang="ja-JP" altLang="en-US" sz="1200" dirty="0" smtClean="0">
                <a:solidFill>
                  <a:schemeClr val="tx1"/>
                </a:solidFill>
                <a:latin typeface="ＭＳ Ｐゴシック" panose="020B0600070205080204" pitchFamily="50" charset="-128"/>
              </a:rPr>
              <a:t>年度 </a:t>
            </a:r>
            <a:r>
              <a:rPr lang="ja-JP" altLang="en-US" sz="1200" dirty="0">
                <a:solidFill>
                  <a:schemeClr val="tx1"/>
                </a:solidFill>
                <a:latin typeface="ＭＳ Ｐゴシック" panose="020B0600070205080204" pitchFamily="50" charset="-128"/>
              </a:rPr>
              <a:t>）</a:t>
            </a:r>
            <a:endParaRPr lang="en-US" altLang="ja-JP" sz="1200" dirty="0" smtClean="0">
              <a:solidFill>
                <a:schemeClr val="tx1"/>
              </a:solidFill>
              <a:latin typeface="ＭＳ Ｐゴシック" panose="020B0600070205080204" pitchFamily="50" charset="-128"/>
            </a:endParaRPr>
          </a:p>
          <a:p>
            <a:pPr lvl="0"/>
            <a:r>
              <a:rPr lang="ja-JP" altLang="en-US" sz="1200" dirty="0" smtClean="0">
                <a:solidFill>
                  <a:schemeClr val="tx1"/>
                </a:solidFill>
                <a:latin typeface="ＭＳ Ｐゴシック" panose="020B0600070205080204" pitchFamily="50" charset="-128"/>
              </a:rPr>
              <a:t>　目標：</a:t>
            </a:r>
            <a:r>
              <a:rPr lang="en-US" altLang="ja-JP" sz="1200" dirty="0" smtClean="0">
                <a:solidFill>
                  <a:schemeClr val="tx1"/>
                </a:solidFill>
                <a:latin typeface="ＭＳ Ｐゴシック" panose="020B0600070205080204" pitchFamily="50" charset="-128"/>
              </a:rPr>
              <a:t>20%</a:t>
            </a:r>
          </a:p>
          <a:p>
            <a:pPr lvl="0"/>
            <a:r>
              <a:rPr lang="ja-JP" altLang="en-US" sz="1200" dirty="0" smtClean="0">
                <a:solidFill>
                  <a:schemeClr val="tx1"/>
                </a:solidFill>
                <a:latin typeface="ＭＳ Ｐゴシック" panose="020B0600070205080204" pitchFamily="50" charset="-128"/>
              </a:rPr>
              <a:t>　（令和</a:t>
            </a:r>
            <a:r>
              <a:rPr lang="en-US" altLang="ja-JP" sz="1200" dirty="0">
                <a:solidFill>
                  <a:schemeClr val="tx1"/>
                </a:solidFill>
                <a:latin typeface="ＭＳ Ｐゴシック" panose="020B0600070205080204" pitchFamily="50" charset="-128"/>
              </a:rPr>
              <a:t>12</a:t>
            </a:r>
            <a:r>
              <a:rPr lang="ja-JP" altLang="en-US" sz="1200" dirty="0" smtClean="0">
                <a:solidFill>
                  <a:schemeClr val="tx1"/>
                </a:solidFill>
                <a:latin typeface="ＭＳ Ｐゴシック" panose="020B0600070205080204" pitchFamily="50" charset="-128"/>
              </a:rPr>
              <a:t>年度）</a:t>
            </a:r>
            <a:endParaRPr kumimoji="1" lang="ja-JP" altLang="en-US" sz="12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endParaRPr>
          </a:p>
        </p:txBody>
      </p:sp>
      <p:sp>
        <p:nvSpPr>
          <p:cNvPr id="60" name="正方形/長方形 59"/>
          <p:cNvSpPr/>
          <p:nvPr/>
        </p:nvSpPr>
        <p:spPr>
          <a:xfrm>
            <a:off x="57074" y="4885894"/>
            <a:ext cx="1475987" cy="93196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カーボンニュートラルの実現に向けた住宅・建築物の体制整備事業</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（予算：</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,000</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百万円）</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3" name="正方形/長方形 62"/>
          <p:cNvSpPr/>
          <p:nvPr/>
        </p:nvSpPr>
        <p:spPr>
          <a:xfrm>
            <a:off x="4414482" y="5115996"/>
            <a:ext cx="1564244" cy="54790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当該事業の体制整備の取組に参加した事業者数</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正方形/長方形 2"/>
          <p:cNvSpPr/>
          <p:nvPr/>
        </p:nvSpPr>
        <p:spPr>
          <a:xfrm>
            <a:off x="43508" y="2118740"/>
            <a:ext cx="4106108" cy="400110"/>
          </a:xfrm>
          <a:prstGeom prst="rect">
            <a:avLst/>
          </a:prstGeom>
        </p:spPr>
        <p:txBody>
          <a:bodyPr wrap="square">
            <a:spAutoFit/>
          </a:bodyPr>
          <a:lstStyle/>
          <a:p>
            <a:pPr marL="180000" marR="0" lvl="0" indent="-216000" algn="l" defTabSz="914400" rtl="0" eaLnBrk="1" fontAlgn="base" latinLnBrk="0" hangingPunct="1">
              <a:spcBef>
                <a:spcPct val="0"/>
              </a:spcBef>
              <a:spcAft>
                <a:spcPct val="0"/>
              </a:spcAft>
              <a:buClrTx/>
              <a:buSzTx/>
              <a:buFontTx/>
              <a:buNone/>
              <a:tabLst/>
              <a:defRPr/>
            </a:pPr>
            <a:r>
              <a:rPr kumimoji="1" lang="en-US" altLang="ja-JP" sz="10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0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１「</a:t>
            </a:r>
            <a:r>
              <a:rPr kumimoji="1" lang="ja-JP" altLang="en-US"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脱炭素社会に向けた住宅・建築物の省エネ対策等のあり方検討会」（事務局：国交省、経産省、環境省）</a:t>
            </a:r>
            <a:endParaRPr kumimoji="1" lang="en-US" altLang="ja-JP" sz="10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37" name="正方形/長方形 36"/>
          <p:cNvSpPr/>
          <p:nvPr/>
        </p:nvSpPr>
        <p:spPr>
          <a:xfrm>
            <a:off x="4332973" y="2053027"/>
            <a:ext cx="4263500" cy="428131"/>
          </a:xfrm>
          <a:prstGeom prst="rect">
            <a:avLst/>
          </a:prstGeom>
        </p:spPr>
        <p:txBody>
          <a:bodyPr wrap="square">
            <a:spAutoFit/>
          </a:bodyPr>
          <a:lstStyle/>
          <a:p>
            <a:pPr marL="360000" marR="0" lvl="0" indent="-216000" algn="l" defTabSz="914400" rtl="0" eaLnBrk="1" fontAlgn="base" latinLnBrk="0" hangingPunct="1">
              <a:lnSpc>
                <a:spcPts val="1400"/>
              </a:lnSpc>
              <a:spcBef>
                <a:spcPct val="0"/>
              </a:spcBef>
              <a:spcAft>
                <a:spcPct val="0"/>
              </a:spcAft>
              <a:buClrTx/>
              <a:buSzTx/>
              <a:buFontTx/>
              <a:buNone/>
              <a:tabLst/>
              <a:defRPr/>
            </a:pPr>
            <a:r>
              <a:rPr kumimoji="1" lang="en-US" altLang="ja-JP" sz="10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en-US" sz="10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脱炭素社会に向けた住宅・建築物の省エネ対策等のあり方検討会</a:t>
            </a:r>
            <a:r>
              <a:rPr kumimoji="1" lang="ja-JP" altLang="en-US" sz="1000" b="0" i="0" u="none" strike="noStrike" kern="120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」第２回資料より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46" name="正方形/長方形 45"/>
          <p:cNvSpPr/>
          <p:nvPr/>
        </p:nvSpPr>
        <p:spPr>
          <a:xfrm>
            <a:off x="7772110" y="4415164"/>
            <a:ext cx="1326659" cy="194798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smtClean="0">
                <a:solidFill>
                  <a:schemeClr val="tx1"/>
                </a:solidFill>
                <a:latin typeface="+mj-ea"/>
                <a:ea typeface="+mj-ea"/>
              </a:rPr>
              <a:t>①</a:t>
            </a:r>
            <a:r>
              <a:rPr kumimoji="1" lang="en-US" altLang="ja-JP" sz="1200" dirty="0" smtClean="0">
                <a:solidFill>
                  <a:schemeClr val="tx1"/>
                </a:solidFill>
                <a:latin typeface="+mj-ea"/>
                <a:ea typeface="+mj-ea"/>
              </a:rPr>
              <a:t>2030</a:t>
            </a:r>
            <a:r>
              <a:rPr kumimoji="1" lang="ja-JP" altLang="en-US" sz="1200" dirty="0" smtClean="0">
                <a:solidFill>
                  <a:schemeClr val="tx1"/>
                </a:solidFill>
                <a:latin typeface="+mj-ea"/>
                <a:ea typeface="+mj-ea"/>
              </a:rPr>
              <a:t>年度の温室効果ガス排出目標の</a:t>
            </a:r>
            <a:r>
              <a:rPr lang="ja-JP" altLang="en-US" sz="1200" dirty="0" smtClean="0">
                <a:solidFill>
                  <a:schemeClr val="tx1"/>
                </a:solidFill>
                <a:latin typeface="+mj-ea"/>
                <a:ea typeface="+mj-ea"/>
              </a:rPr>
              <a:t>達成</a:t>
            </a:r>
            <a:r>
              <a:rPr lang="ja-JP" altLang="en-US" sz="1200" dirty="0">
                <a:solidFill>
                  <a:schemeClr val="tx1"/>
                </a:solidFill>
                <a:latin typeface="+mj-ea"/>
              </a:rPr>
              <a:t>（住宅・建築物分野削減率</a:t>
            </a:r>
            <a:r>
              <a:rPr lang="en-US" altLang="ja-JP" sz="1200" dirty="0">
                <a:solidFill>
                  <a:schemeClr val="tx1"/>
                </a:solidFill>
                <a:latin typeface="+mj-ea"/>
              </a:rPr>
              <a:t>40</a:t>
            </a:r>
            <a:r>
              <a:rPr lang="ja-JP" altLang="en-US" sz="1200" dirty="0">
                <a:solidFill>
                  <a:schemeClr val="tx1"/>
                </a:solidFill>
                <a:latin typeface="+mj-ea"/>
              </a:rPr>
              <a:t>％減（</a:t>
            </a:r>
            <a:r>
              <a:rPr lang="en-US" altLang="ja-JP" sz="1200" dirty="0">
                <a:solidFill>
                  <a:schemeClr val="tx1"/>
                </a:solidFill>
                <a:latin typeface="+mj-ea"/>
              </a:rPr>
              <a:t>2013</a:t>
            </a:r>
            <a:r>
              <a:rPr lang="ja-JP" altLang="en-US" sz="1200" dirty="0">
                <a:solidFill>
                  <a:schemeClr val="tx1"/>
                </a:solidFill>
                <a:latin typeface="+mj-ea"/>
              </a:rPr>
              <a:t>年度比））</a:t>
            </a:r>
            <a:endParaRPr lang="en-US" altLang="ja-JP" sz="1200" dirty="0">
              <a:solidFill>
                <a:schemeClr val="tx1"/>
              </a:solidFill>
              <a:latin typeface="+mj-ea"/>
            </a:endParaRPr>
          </a:p>
          <a:p>
            <a:endParaRPr kumimoji="1" lang="en-US" altLang="ja-JP" sz="1200" dirty="0" smtClean="0">
              <a:solidFill>
                <a:schemeClr val="tx1"/>
              </a:solidFill>
              <a:latin typeface="+mj-ea"/>
              <a:ea typeface="+mj-ea"/>
            </a:endParaRPr>
          </a:p>
          <a:p>
            <a:r>
              <a:rPr lang="ja-JP" altLang="en-US" sz="1200" dirty="0" smtClean="0">
                <a:solidFill>
                  <a:schemeClr val="tx1"/>
                </a:solidFill>
                <a:latin typeface="+mj-ea"/>
                <a:ea typeface="+mj-ea"/>
                <a:cs typeface="メイリオ" panose="020B0604030504040204" pitchFamily="50" charset="-128"/>
              </a:rPr>
              <a:t>②</a:t>
            </a:r>
            <a:r>
              <a:rPr lang="en-US" altLang="ja-JP" sz="1200" dirty="0" smtClean="0">
                <a:solidFill>
                  <a:schemeClr val="tx1"/>
                </a:solidFill>
                <a:latin typeface="+mj-ea"/>
                <a:ea typeface="+mj-ea"/>
                <a:cs typeface="メイリオ" panose="020B0604030504040204" pitchFamily="50" charset="-128"/>
              </a:rPr>
              <a:t>2050</a:t>
            </a:r>
            <a:r>
              <a:rPr lang="ja-JP" altLang="en-US" sz="1200" dirty="0">
                <a:solidFill>
                  <a:schemeClr val="tx1"/>
                </a:solidFill>
                <a:latin typeface="+mj-ea"/>
                <a:ea typeface="+mj-ea"/>
                <a:cs typeface="メイリオ" panose="020B0604030504040204" pitchFamily="50" charset="-128"/>
              </a:rPr>
              <a:t>年</a:t>
            </a:r>
            <a:r>
              <a:rPr lang="ja-JP" altLang="en-US" sz="1200" dirty="0" smtClean="0">
                <a:solidFill>
                  <a:schemeClr val="tx1"/>
                </a:solidFill>
                <a:latin typeface="+mj-ea"/>
                <a:ea typeface="+mj-ea"/>
                <a:cs typeface="メイリオ" panose="020B0604030504040204" pitchFamily="50" charset="-128"/>
              </a:rPr>
              <a:t>カーボンニュートラル</a:t>
            </a:r>
            <a:r>
              <a:rPr lang="ja-JP" altLang="en-US" sz="1200" dirty="0" smtClean="0">
                <a:solidFill>
                  <a:schemeClr val="tx1"/>
                </a:solidFill>
                <a:latin typeface="+mj-ea"/>
                <a:ea typeface="+mj-ea"/>
              </a:rPr>
              <a:t>の</a:t>
            </a:r>
            <a:r>
              <a:rPr lang="ja-JP" altLang="en-US" sz="1200" dirty="0">
                <a:solidFill>
                  <a:schemeClr val="tx1"/>
                </a:solidFill>
                <a:latin typeface="+mj-ea"/>
              </a:rPr>
              <a:t>実現</a:t>
            </a:r>
            <a:endParaRPr lang="en-US" altLang="ja-JP" sz="1200" dirty="0" smtClean="0">
              <a:solidFill>
                <a:schemeClr val="tx1"/>
              </a:solidFill>
              <a:latin typeface="+mj-ea"/>
              <a:ea typeface="+mj-ea"/>
            </a:endParaRPr>
          </a:p>
        </p:txBody>
      </p:sp>
    </p:spTree>
    <p:extLst>
      <p:ext uri="{BB962C8B-B14F-4D97-AF65-F5344CB8AC3E}">
        <p14:creationId xmlns:p14="http://schemas.microsoft.com/office/powerpoint/2010/main" val="3318823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116013</TotalTime>
  <Words>562</Words>
  <Application>Microsoft Office PowerPoint</Application>
  <PresentationFormat>画面に合わせる (4:3)</PresentationFormat>
  <Paragraphs>44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大山 伊知郎（行革本部事務局）</dc:creator>
  <cp:lastModifiedBy>片庭 浩輔</cp:lastModifiedBy>
  <cp:revision>1272</cp:revision>
  <cp:lastPrinted>2021-09-16T01:58:17Z</cp:lastPrinted>
  <dcterms:created xsi:type="dcterms:W3CDTF">2013-04-12T06:50:58Z</dcterms:created>
  <dcterms:modified xsi:type="dcterms:W3CDTF">2021-09-17T06:45:23Z</dcterms:modified>
</cp:coreProperties>
</file>