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688" r:id="rId2"/>
    <p:sldId id="692" r:id="rId3"/>
    <p:sldId id="689" r:id="rId4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. Oh" initials="MO" lastIdx="1" clrIdx="0">
    <p:extLst>
      <p:ext uri="{19B8F6BF-5375-455C-9EA6-DF929625EA0E}">
        <p15:presenceInfo xmlns:p15="http://schemas.microsoft.com/office/powerpoint/2012/main" userId="Mr. O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FF"/>
    <a:srgbClr val="CCFFCC"/>
    <a:srgbClr val="CCFFFF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89039" autoAdjust="0"/>
  </p:normalViewPr>
  <p:slideViewPr>
    <p:cSldViewPr>
      <p:cViewPr varScale="1">
        <p:scale>
          <a:sx n="115" d="100"/>
          <a:sy n="115" d="100"/>
        </p:scale>
        <p:origin x="17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0657" tIns="45330" rIns="90657" bIns="453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0657" tIns="45330" rIns="90657" bIns="453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809CD5-CE03-4978-A36D-B19DC3FAB757}" type="datetimeFigureOut">
              <a:rPr lang="ja-JP" altLang="en-US"/>
              <a:pPr>
                <a:defRPr/>
              </a:pPr>
              <a:t>2021/9/17</a:t>
            </a:fld>
            <a:endParaRPr lang="ja-JP" altLang="en-US" dirty="0"/>
          </a:p>
        </p:txBody>
      </p:sp>
      <p:sp>
        <p:nvSpPr>
          <p:cNvPr id="4" name="スライド イメージ プレースホルダー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1231900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7" tIns="45330" rIns="90657" bIns="4533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3102" y="4748214"/>
            <a:ext cx="5389563" cy="3884612"/>
          </a:xfrm>
          <a:prstGeom prst="rect">
            <a:avLst/>
          </a:prstGeom>
        </p:spPr>
        <p:txBody>
          <a:bodyPr vert="horz" lIns="90657" tIns="45330" rIns="90657" bIns="4533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2" y="9371013"/>
            <a:ext cx="2919413" cy="495300"/>
          </a:xfrm>
          <a:prstGeom prst="rect">
            <a:avLst/>
          </a:prstGeom>
        </p:spPr>
        <p:txBody>
          <a:bodyPr vert="horz" lIns="90657" tIns="45330" rIns="90657" bIns="453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0657" tIns="45330" rIns="90657" bIns="453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BB33A7-A386-45F5-BAE0-975FADD33F5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8362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24B-A44C-4565-9E76-FC074C34010F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5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E4A7-01E7-4B7A-B7C0-79906D6CFE76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238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808F-C723-4B64-A98F-5FB1E5763E18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5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3F12-14B6-43B8-8E65-0810681B60B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708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6768-AF4B-4BFD-AACD-CE8828900B16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5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0EFC-E709-4866-8C14-1FED58E7764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2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F923-B1B9-40C2-BAB5-9F2FFACDECB3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5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24E3-7C99-46EB-83E1-F556F9E723F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371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3BCC-F2CD-4684-8207-6E18940E56F3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5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7D6C-3729-4237-9452-802DAD63F4F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645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6A9C-F4D5-41EB-930C-BDCA782283FA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6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2590-72AE-4346-8A88-2BB4F12D0D0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541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B98B-56D3-42DA-8829-8C5911DA696A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8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E5DE-4A21-498F-AC4E-B54C1692B4C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01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7759-0F1C-435C-AF7E-5A1351B74BB9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4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4AC3-7D87-49D1-A262-896112A4515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334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1EE3-D605-4655-AF5B-FD0E0102710D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3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249C-0D54-44FE-A18C-6D9EC6CC4C0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639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8E52-03E5-4450-A0FD-35498BF21F92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6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CBA2-407D-4C56-A74F-DC6AE5033DE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12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D8A2-A9B3-474D-BF97-DBC49BE4DF66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6" name="フッター プレースホルダー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D5DC-E6D2-4EF2-8674-7998BD9A642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297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05C5AB-FE31-43B5-94ED-A78D911F9193}" type="datetime1">
              <a:rPr lang="ja-JP" altLang="en-US" smtClean="0"/>
              <a:t>2021/9/17</a:t>
            </a:fld>
            <a:endParaRPr lang="ja-JP" altLang="en-US" dirty="0"/>
          </a:p>
        </p:txBody>
      </p:sp>
      <p:sp>
        <p:nvSpPr>
          <p:cNvPr id="5" name="フッター プレースホルダー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FDF285-6048-4992-82F8-2BD5602EFDC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43508" y="700982"/>
            <a:ext cx="4066395" cy="29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3253" y="512116"/>
            <a:ext cx="9124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252" y="-125112"/>
            <a:ext cx="9130748" cy="7467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ja-JP" sz="3200" dirty="0" smtClean="0"/>
              <a:t>【</a:t>
            </a:r>
            <a:r>
              <a:rPr lang="en-US" altLang="zh-TW" sz="3200" dirty="0"/>
              <a:t>LCCM</a:t>
            </a:r>
            <a:r>
              <a:rPr lang="zh-TW" altLang="en-US" sz="3200" dirty="0"/>
              <a:t>住宅整備推進事業</a:t>
            </a:r>
            <a:r>
              <a:rPr lang="en-US" altLang="ja-JP" sz="3200" dirty="0" smtClean="0"/>
              <a:t>】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860335" y="4365104"/>
            <a:ext cx="1965836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99" y="4365104"/>
            <a:ext cx="1486263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959709" y="4365104"/>
            <a:ext cx="1647104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740352" y="4365104"/>
            <a:ext cx="1335890" cy="24428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5819" y="3752225"/>
            <a:ext cx="1496901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インプット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666599" y="3751584"/>
            <a:ext cx="2070673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アクティビティ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860334" y="3753096"/>
            <a:ext cx="196583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アウトプット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42587" y="3753096"/>
            <a:ext cx="166422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アウトカム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729874" y="3753096"/>
            <a:ext cx="137812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インパクト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666600" y="4365104"/>
            <a:ext cx="2060196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1542721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3729807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5858269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7621874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3948" y="536007"/>
            <a:ext cx="1173600" cy="3563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現状把握</a:t>
            </a:r>
            <a:endParaRPr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270911" y="700928"/>
            <a:ext cx="4837089" cy="29801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261893" y="538839"/>
            <a:ext cx="1173600" cy="35347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課題設定</a:t>
            </a:r>
            <a:endParaRPr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 rot="16200000">
            <a:off x="4008274" y="2007023"/>
            <a:ext cx="387867" cy="24349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57074" y="1649136"/>
            <a:ext cx="4052828" cy="106769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indent="-152399" eaLnBrk="1" hangingPunct="1">
              <a:lnSpc>
                <a:spcPts val="1600"/>
              </a:lnSpc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○ </a:t>
            </a:r>
            <a:r>
              <a:rPr lang="en-US" altLang="ja-JP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LCCM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住宅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は、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使用段階の</a:t>
            </a:r>
            <a:r>
              <a:rPr lang="en-US" altLang="ja-JP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CO2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排出量に加え資材製造や建設段階等の</a:t>
            </a:r>
            <a:r>
              <a:rPr lang="en-US" altLang="ja-JP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CO2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排出量の削減、長寿命化により、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ライフサイクル全体（建築から解体・再利用等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まで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）を通じた</a:t>
            </a:r>
            <a:r>
              <a:rPr lang="en-US" altLang="ja-JP" sz="1300" u="sng" dirty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CO2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排出量をマイナスに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する住宅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である。</a:t>
            </a:r>
          </a:p>
          <a:p>
            <a:pPr marL="144000" marR="0" lvl="0" indent="-152399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7073" y="1090601"/>
            <a:ext cx="4052829" cy="49243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marR="0" lvl="0" indent="-152399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○ </a:t>
            </a: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2050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年カーボンニュートラルの実現に向けて、住宅・建築物分野の脱炭素化を強化する必要がある。</a:t>
            </a: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7075" y="2625560"/>
            <a:ext cx="4052828" cy="957913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lvl="0" indent="-152399" eaLnBrk="1" hangingPunct="1">
              <a:lnSpc>
                <a:spcPts val="1600"/>
              </a:lnSpc>
              <a:defRPr/>
            </a:pP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○今後は、最高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レベルの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脱炭素化住宅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として、先導事業としての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実証試験段階から、社会への普及を開始する段階へ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移行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しており、</a:t>
            </a:r>
            <a:r>
              <a:rPr lang="en-US" altLang="ja-JP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LCCM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住宅の整備を促進</a:t>
            </a:r>
            <a:r>
              <a:rPr kumimoji="1" lang="ja-JP" altLang="en-US" sz="13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すること</a:t>
            </a:r>
            <a:r>
              <a:rPr lang="ja-JP" altLang="en-US" sz="1300" noProof="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によ</a:t>
            </a:r>
            <a:r>
              <a:rPr lang="ja-JP" altLang="en-US" sz="1300" noProof="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り</a:t>
            </a:r>
            <a:r>
              <a:rPr lang="ja-JP" altLang="en-US" sz="1300" dirty="0" err="1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、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脱炭素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社会の実現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に貢献する。</a:t>
            </a:r>
            <a:endParaRPr kumimoji="1" lang="en-US" altLang="ja-JP" sz="13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4262889" y="933907"/>
            <a:ext cx="2185274" cy="260115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216000" lvl="0" indent="-457200">
              <a:lnSpc>
                <a:spcPts val="1600"/>
              </a:lnSpc>
              <a:spcBef>
                <a:spcPts val="600"/>
              </a:spcBef>
              <a:defRPr/>
            </a:pPr>
            <a:r>
              <a:rPr lang="ja-JP" altLang="en-US" sz="1300" dirty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○ </a:t>
            </a:r>
            <a:r>
              <a:rPr lang="en-US" altLang="ja-JP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2030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年に新築住宅を</a:t>
            </a:r>
            <a:r>
              <a:rPr lang="en-US" altLang="ja-JP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ZEH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基準の省エネ性能とするためには、</a:t>
            </a:r>
            <a:r>
              <a:rPr lang="en-US" altLang="ja-JP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LCCM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住宅のストックを蓄積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し、住宅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市場の脱炭素化をけん引することが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必要である。</a:t>
            </a:r>
            <a:endParaRPr lang="en-US" altLang="ja-JP" sz="1300" dirty="0" smtClean="0">
              <a:solidFill>
                <a:srgbClr val="000000"/>
              </a:solidFill>
              <a:latin typeface="+mj-ea"/>
              <a:ea typeface="+mj-ea"/>
              <a:cs typeface="メイリオ" panose="020B0604030504040204" pitchFamily="50" charset="-128"/>
            </a:endParaRPr>
          </a:p>
          <a:p>
            <a:pPr marL="216000" lvl="0" indent="-457200">
              <a:lnSpc>
                <a:spcPts val="1600"/>
              </a:lnSpc>
              <a:spcBef>
                <a:spcPts val="600"/>
              </a:spcBef>
              <a:defRPr/>
            </a:pP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○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この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ため、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現在、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先導事業を対象に行って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いる支援措置を一般化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し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、</a:t>
            </a:r>
            <a:r>
              <a:rPr lang="ja-JP" altLang="en-US" sz="13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一般住宅と比べかかりまし費用が生じる</a:t>
            </a:r>
            <a:r>
              <a:rPr lang="en-US" altLang="ja-JP" sz="13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LCCM</a:t>
            </a:r>
            <a:r>
              <a:rPr lang="ja-JP" altLang="en-US" sz="1300" dirty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住宅</a:t>
            </a:r>
            <a:r>
              <a:rPr lang="ja-JP" altLang="en-US" sz="13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の支援を行うことにより更</a:t>
            </a:r>
            <a:r>
              <a:rPr lang="ja-JP" altLang="en-US" sz="1300" dirty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なる普及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を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図る。</a:t>
            </a:r>
            <a:endParaRPr lang="en-US" altLang="ja-JP" sz="1300" dirty="0" smtClean="0">
              <a:solidFill>
                <a:srgbClr val="000000"/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673248" y="5013176"/>
            <a:ext cx="2038629" cy="129614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chemeClr val="tx1"/>
                </a:solidFill>
              </a:rPr>
              <a:t>LCCM</a:t>
            </a:r>
            <a:r>
              <a:rPr lang="ja-JP" altLang="en-US" sz="1200" dirty="0">
                <a:solidFill>
                  <a:schemeClr val="tx1"/>
                </a:solidFill>
              </a:rPr>
              <a:t>住宅（戸建て住宅）の新築について、実証事業を踏まえて設定した性能水準等の要件に</a:t>
            </a:r>
            <a:r>
              <a:rPr lang="ja-JP" altLang="en-US" sz="1200" dirty="0" smtClean="0">
                <a:solidFill>
                  <a:schemeClr val="tx1"/>
                </a:solidFill>
              </a:rPr>
              <a:t>基づいて</a:t>
            </a:r>
            <a:r>
              <a:rPr lang="en-US" altLang="ja-JP" sz="1200" dirty="0" smtClean="0">
                <a:solidFill>
                  <a:schemeClr val="tx1"/>
                </a:solidFill>
              </a:rPr>
              <a:t>LCCM</a:t>
            </a:r>
            <a:r>
              <a:rPr lang="ja-JP" altLang="en-US" sz="1200" dirty="0" smtClean="0">
                <a:solidFill>
                  <a:schemeClr val="tx1"/>
                </a:solidFill>
              </a:rPr>
              <a:t>住宅を整備しよう</a:t>
            </a:r>
            <a:r>
              <a:rPr lang="ja-JP" altLang="en-US" sz="1200" dirty="0">
                <a:solidFill>
                  <a:schemeClr val="tx1"/>
                </a:solidFill>
              </a:rPr>
              <a:t>とする民間事業者に</a:t>
            </a:r>
            <a:r>
              <a:rPr lang="ja-JP" altLang="en-US" sz="1200" dirty="0" smtClean="0">
                <a:solidFill>
                  <a:schemeClr val="tx1"/>
                </a:solidFill>
              </a:rPr>
              <a:t>対する</a:t>
            </a:r>
            <a:r>
              <a:rPr lang="ja-JP" altLang="en-US" sz="1200" dirty="0">
                <a:solidFill>
                  <a:schemeClr val="tx1"/>
                </a:solidFill>
              </a:rPr>
              <a:t>支援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871815" y="5359456"/>
            <a:ext cx="2030992" cy="64449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当該事業により新たに整備された</a:t>
            </a:r>
            <a:r>
              <a:rPr lang="en-US" altLang="ja-JP" sz="1200" dirty="0" smtClean="0">
                <a:solidFill>
                  <a:schemeClr val="tx1"/>
                </a:solidFill>
              </a:rPr>
              <a:t>LCCM</a:t>
            </a:r>
            <a:r>
              <a:rPr lang="ja-JP" altLang="en-US" sz="1200" dirty="0" smtClean="0">
                <a:solidFill>
                  <a:schemeClr val="tx1"/>
                </a:solidFill>
              </a:rPr>
              <a:t>住宅のストック数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772110" y="4666203"/>
            <a:ext cx="1326659" cy="19479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①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+mj-ea"/>
                <a:ea typeface="+mj-ea"/>
              </a:rPr>
              <a:t>2030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年度の温室効果ガス排出目標の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達成（住宅・建築物分野削減率</a:t>
            </a:r>
            <a:r>
              <a:rPr lang="en-US" altLang="ja-JP" sz="1200" dirty="0">
                <a:solidFill>
                  <a:schemeClr val="tx1"/>
                </a:solidFill>
                <a:latin typeface="+mj-ea"/>
              </a:rPr>
              <a:t>40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％減（</a:t>
            </a:r>
            <a:r>
              <a:rPr lang="en-US" altLang="ja-JP" sz="1200" dirty="0">
                <a:solidFill>
                  <a:schemeClr val="tx1"/>
                </a:solidFill>
                <a:latin typeface="+mj-ea"/>
              </a:rPr>
              <a:t>2013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年度比））</a:t>
            </a:r>
            <a:endParaRPr kumimoji="1"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kumimoji="1"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②</a:t>
            </a:r>
            <a:r>
              <a:rPr lang="en-US" altLang="ja-JP" sz="12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2050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年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カーボンニュートラル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の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実現</a:t>
            </a:r>
            <a:endParaRPr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998027" y="5359456"/>
            <a:ext cx="1647105" cy="10218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>
                <a:solidFill>
                  <a:schemeClr val="tx1"/>
                </a:solidFill>
              </a:rPr>
              <a:t>ＬＣＣＭ住宅数の</a:t>
            </a:r>
            <a:r>
              <a:rPr lang="ja-JP" altLang="en-US" sz="1200" dirty="0" smtClean="0">
                <a:solidFill>
                  <a:schemeClr val="tx1"/>
                </a:solidFill>
              </a:rPr>
              <a:t>増加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2000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戸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/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年）</a:t>
            </a:r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7074" y="5157192"/>
            <a:ext cx="1475987" cy="9319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住宅・建築物カーボンニュートラル総合推進事業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（予算：</a:t>
            </a:r>
            <a:r>
              <a:rPr lang="en-US" altLang="ja-JP" sz="1200" dirty="0" smtClean="0">
                <a:solidFill>
                  <a:schemeClr val="tx1"/>
                </a:solidFill>
              </a:rPr>
              <a:t>35,000</a:t>
            </a:r>
            <a:r>
              <a:rPr lang="ja-JP" altLang="en-US" sz="1200" dirty="0" smtClean="0">
                <a:solidFill>
                  <a:schemeClr val="tx1"/>
                </a:solidFill>
              </a:rPr>
              <a:t>百万円の内数）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6329306" y="969648"/>
            <a:ext cx="2769070" cy="2589689"/>
            <a:chOff x="4641889" y="1734384"/>
            <a:chExt cx="5231067" cy="5106671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4740630" y="2167753"/>
              <a:ext cx="5132326" cy="4213998"/>
              <a:chOff x="321892" y="3122639"/>
              <a:chExt cx="3343365" cy="2785826"/>
            </a:xfrm>
          </p:grpSpPr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13611" t="9552" r="-1135" b="6327"/>
              <a:stretch/>
            </p:blipFill>
            <p:spPr bwMode="auto">
              <a:xfrm>
                <a:off x="378157" y="3385859"/>
                <a:ext cx="3287100" cy="2271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正方形/長方形 68"/>
              <p:cNvSpPr/>
              <p:nvPr/>
            </p:nvSpPr>
            <p:spPr>
              <a:xfrm>
                <a:off x="321892" y="5592988"/>
                <a:ext cx="1568620" cy="288000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rgbClr val="FF0000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3231" tIns="33231" rIns="33231" bIns="33231" rtlCol="0" anchor="ctr"/>
              <a:lstStyle/>
              <a:p>
                <a:pPr marL="82064" marR="0" lvl="0" indent="-82064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■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地域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木材等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の利用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  <a:p>
                <a:pPr marL="82064" marR="0" lvl="0" indent="-82064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■高炉セメントコンクリート使用</a:t>
                </a:r>
                <a:endParaRPr kumimoji="1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 flipV="1">
                <a:off x="665659" y="5021119"/>
                <a:ext cx="251535" cy="598097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oval" w="sm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1" name="正方形/長方形 70"/>
              <p:cNvSpPr/>
              <p:nvPr/>
            </p:nvSpPr>
            <p:spPr>
              <a:xfrm>
                <a:off x="376597" y="3122639"/>
                <a:ext cx="1569420" cy="468000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rgbClr val="FF0000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3231" tIns="33231" rIns="33231" bIns="33231" rtlCol="0" anchor="ctr"/>
              <a:lstStyle/>
              <a:p>
                <a:pPr marL="82064" marR="0" lvl="0" indent="-82064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■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太陽光発電パネル</a:t>
                </a:r>
              </a:p>
              <a:p>
                <a:pPr marL="82064" marR="0" lvl="0" indent="-82064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　　＋太陽熱給湯集熱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パネル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  <a:p>
                <a:pPr marL="82064" marR="0" lvl="0" indent="-82064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■空気の流れを作り出す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通風塔</a:t>
                </a:r>
                <a:endPara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>
                <a:off x="1010240" y="3596928"/>
                <a:ext cx="258078" cy="376231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oval" w="sm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3" name="正方形/長方形 72"/>
              <p:cNvSpPr/>
              <p:nvPr/>
            </p:nvSpPr>
            <p:spPr>
              <a:xfrm>
                <a:off x="2021707" y="3130658"/>
                <a:ext cx="1616442" cy="456673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rgbClr val="FF0000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3231" tIns="33231" rIns="33231" bIns="33231"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■</a:t>
                </a: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LED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照明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の多灯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分散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配置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■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高効率ヒートポンプエアコン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に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　　よる部分簡潔冷暖房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74" name="直線コネクタ 73"/>
              <p:cNvCxnSpPr>
                <a:stCxn id="76" idx="1"/>
              </p:cNvCxnSpPr>
              <p:nvPr/>
            </p:nvCxnSpPr>
            <p:spPr>
              <a:xfrm flipH="1" flipV="1">
                <a:off x="1637326" y="4939779"/>
                <a:ext cx="356712" cy="777657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oval" w="sm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75" name="図 7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6434" y="3949092"/>
                <a:ext cx="342900" cy="123825"/>
              </a:xfrm>
              <a:prstGeom prst="rect">
                <a:avLst/>
              </a:prstGeom>
            </p:spPr>
          </p:pic>
          <p:sp>
            <p:nvSpPr>
              <p:cNvPr id="76" name="正方形/長方形 75"/>
              <p:cNvSpPr/>
              <p:nvPr/>
            </p:nvSpPr>
            <p:spPr>
              <a:xfrm>
                <a:off x="1994036" y="5526405"/>
                <a:ext cx="1647262" cy="382060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rgbClr val="FF0000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3231" tIns="33231" rIns="33231" bIns="33231"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■日射を遮蔽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する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木製ルーバー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■光と風を取り込む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　　パラボラ状の壁形状</a:t>
                </a:r>
                <a:endPara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86088" t="18483" r="1652" b="73170"/>
              <a:stretch/>
            </p:blipFill>
            <p:spPr bwMode="auto">
              <a:xfrm>
                <a:off x="3129333" y="3923374"/>
                <a:ext cx="445265" cy="217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87148" t="82397" r="2278" b="10793"/>
              <a:stretch/>
            </p:blipFill>
            <p:spPr bwMode="auto">
              <a:xfrm>
                <a:off x="3115225" y="4869205"/>
                <a:ext cx="459374" cy="186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87685" t="38355" r="1325" b="55530"/>
              <a:stretch/>
            </p:blipFill>
            <p:spPr bwMode="auto">
              <a:xfrm>
                <a:off x="3138537" y="4370689"/>
                <a:ext cx="412750" cy="16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87148" t="82397" r="2278" b="10793"/>
              <a:stretch/>
            </p:blipFill>
            <p:spPr bwMode="auto">
              <a:xfrm>
                <a:off x="3091913" y="5128543"/>
                <a:ext cx="459374" cy="260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正方形/長方形 80"/>
              <p:cNvSpPr/>
              <p:nvPr/>
            </p:nvSpPr>
            <p:spPr>
              <a:xfrm>
                <a:off x="2366225" y="4839645"/>
                <a:ext cx="1251609" cy="349240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rgbClr val="FF0000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3231" tIns="33231" rIns="33231" bIns="33231"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■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ヒートポンプ給湯器</a:t>
                </a:r>
                <a:endParaRPr kumimoji="1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 ■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燃料</a:t>
                </a:r>
                <a:r>
                  <a:rPr kumimoji="1" lang="ja-JP" altLang="en-US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/>
                    <a:ea typeface="ＭＳ Ｐゴシック" panose="020B0600070205080204" pitchFamily="50" charset="-128"/>
                    <a:cs typeface="+mn-cs"/>
                  </a:rPr>
                  <a:t>電池</a:t>
                </a:r>
                <a:endPara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6259409" y="1734384"/>
              <a:ext cx="2061158" cy="478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ＬＣＣＭ住宅の</a:t>
              </a:r>
              <a:r>
                <a:rPr kumimoji="1" lang="ja-JP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例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4641889" y="6457091"/>
              <a:ext cx="4702390" cy="38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※</a:t>
              </a:r>
              <a:r>
                <a:rPr kumimoji="1" lang="ja-JP" alt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ライフサイクルカーボンマイナス住宅・研究開発委員会</a:t>
              </a:r>
              <a:endPara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7878841" y="2885189"/>
              <a:ext cx="0" cy="1519848"/>
            </a:xfrm>
            <a:prstGeom prst="line">
              <a:avLst/>
            </a:prstGeom>
            <a:ln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8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15" y="1134409"/>
            <a:ext cx="3312174" cy="1988723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43508" y="700982"/>
            <a:ext cx="4066395" cy="29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3253" y="512116"/>
            <a:ext cx="9124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252" y="-125112"/>
            <a:ext cx="9130748" cy="7467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優良木造建築物整備推進事業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60335" y="4365104"/>
            <a:ext cx="1965836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99" y="4365104"/>
            <a:ext cx="1486263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959709" y="4365104"/>
            <a:ext cx="1647104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740352" y="4365104"/>
            <a:ext cx="1335890" cy="24428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5819" y="3752225"/>
            <a:ext cx="1496901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インプット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666599" y="3751584"/>
            <a:ext cx="2070673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アクティビティ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860334" y="3753096"/>
            <a:ext cx="196583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アウトプット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42587" y="3753096"/>
            <a:ext cx="166422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アウトカム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729874" y="3753096"/>
            <a:ext cx="137812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インパクト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666600" y="4365104"/>
            <a:ext cx="2060196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1542721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3729807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5858269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右矢印 47"/>
          <p:cNvSpPr/>
          <p:nvPr/>
        </p:nvSpPr>
        <p:spPr>
          <a:xfrm>
            <a:off x="7621874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3948" y="536007"/>
            <a:ext cx="1173600" cy="3563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現状把握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270911" y="700928"/>
            <a:ext cx="4837089" cy="29801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261893" y="538839"/>
            <a:ext cx="1173600" cy="35347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課題設定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下矢印 1"/>
          <p:cNvSpPr/>
          <p:nvPr/>
        </p:nvSpPr>
        <p:spPr>
          <a:xfrm rot="16200000">
            <a:off x="4008274" y="2007023"/>
            <a:ext cx="387867" cy="24349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074" y="1649136"/>
            <a:ext cx="4052828" cy="106769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marR="0" lvl="0" indent="-152399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○ 木材は再生可能な資源であり、燃やしても大気中の</a:t>
            </a: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CO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₂濃度に影響を与えない「カーボンニュートラル」な特性を有する。また木材は製造時のエネルギー消費が比較的小さい。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住宅・建築物を木造で建築すること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で炭素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を大気中に戻さず貯蔵することができる。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marL="144000" marR="0" lvl="0" indent="-152399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7073" y="1090601"/>
            <a:ext cx="4052829" cy="49243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marR="0" lvl="0" indent="-152399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○ </a:t>
            </a: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2050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年カーボンニュートラルの実現に向けて、住宅・建築物分野の脱炭素化を強化する必要がある。</a:t>
            </a: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7075" y="2782926"/>
            <a:ext cx="4052828" cy="739124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marR="0" lvl="0" indent="-152399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○ 国内の森林資源は本格的な利用期を迎えており、住宅・建築物において木材の使用を拡大することは、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森林の適正な整備を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促進し、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脱炭素社会の実現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に貢献する。</a:t>
            </a: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4261894" y="1076913"/>
            <a:ext cx="2329236" cy="260115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216000" marR="0" lvl="0" indent="-457200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〇木造建築物については、これまで低層の戸建て住宅を中心に建築されており、技術面やコスト面の課題等から非住宅の建築物や中高層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建築物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（以下「非住宅建築物等」という。）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に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ついて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は、木材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の利用が低位であった。</a:t>
            </a: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marL="216000" marR="0" lvl="0" indent="-457200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○ </a:t>
            </a:r>
            <a:r>
              <a:rPr kumimoji="1" lang="ja-JP" altLang="en-US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非住宅建築物等への木材の利用の促進を図ること</a:t>
            </a:r>
            <a:r>
              <a:rPr kumimoji="1" lang="ja-JP" alt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が</a:t>
            </a:r>
            <a:r>
              <a:rPr kumimoji="1" lang="ja-JP" altLang="en-US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、脱炭素</a:t>
            </a:r>
            <a:r>
              <a:rPr kumimoji="1" lang="ja-JP" alt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社会の</a:t>
            </a:r>
            <a:r>
              <a:rPr kumimoji="1" lang="ja-JP" altLang="en-US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実現にむけて、重要である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7074" y="5157192"/>
            <a:ext cx="1475987" cy="9319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住宅・建築物カーボンニュートラル総合推進事業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（予算：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35,000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百万円の内数）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871474" y="4949674"/>
            <a:ext cx="1954696" cy="149792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1200" dirty="0">
                <a:solidFill>
                  <a:schemeClr val="tx1"/>
                </a:solidFill>
              </a:rPr>
              <a:t>省エネ基準を満たす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木造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の非住宅建築物等の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建設棟数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959708" y="5137063"/>
            <a:ext cx="1647105" cy="90767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住宅・建築物における炭素貯蔵量の増加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（森林吸収量の確保・強化）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8030510" y="1226275"/>
            <a:ext cx="1045732" cy="1857290"/>
          </a:xfrm>
          <a:prstGeom prst="roundRect">
            <a:avLst>
              <a:gd name="adj" fmla="val 2809"/>
            </a:avLst>
          </a:prstGeom>
          <a:ln w="19050">
            <a:solidFill>
              <a:srgbClr val="FF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Courier New" pitchFamily="49" charset="0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6569216" y="1226276"/>
            <a:ext cx="1425294" cy="993600"/>
          </a:xfrm>
          <a:prstGeom prst="roundRect">
            <a:avLst>
              <a:gd name="adj" fmla="val 2809"/>
            </a:avLst>
          </a:prstGeom>
          <a:ln w="19050">
            <a:solidFill>
              <a:srgbClr val="FF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Courier New" pitchFamily="49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129663" y="2936031"/>
            <a:ext cx="2014337" cy="64507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用途・階数別　木造割合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374733" y="621956"/>
            <a:ext cx="2014337" cy="64507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非住宅建築物等</a:t>
            </a:r>
            <a:endParaRPr kumimoji="1" lang="ja-JP" altLang="en-US" sz="105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" name="直線コネクタ 3"/>
          <p:cNvCxnSpPr>
            <a:endCxn id="58" idx="0"/>
          </p:cNvCxnSpPr>
          <p:nvPr/>
        </p:nvCxnSpPr>
        <p:spPr>
          <a:xfrm flipH="1">
            <a:off x="7281863" y="997337"/>
            <a:ext cx="448012" cy="22893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57" idx="0"/>
          </p:cNvCxnSpPr>
          <p:nvPr/>
        </p:nvCxnSpPr>
        <p:spPr>
          <a:xfrm flipH="1" flipV="1">
            <a:off x="8083402" y="997337"/>
            <a:ext cx="469974" cy="22893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8031485" y="3241761"/>
            <a:ext cx="2014337" cy="64507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R2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住宅着工統計）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928166" y="1520936"/>
            <a:ext cx="206555" cy="9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884368" y="1930794"/>
            <a:ext cx="306945" cy="9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956557" y="2410830"/>
            <a:ext cx="178164" cy="9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884368" y="2823163"/>
            <a:ext cx="306945" cy="9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409" y="1505431"/>
            <a:ext cx="465184" cy="1597403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1673248" y="5231750"/>
            <a:ext cx="2038629" cy="64552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非住宅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建築物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等に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おいて積極的に木材を使用しようとする民間事業者に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対する助成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772110" y="4839302"/>
            <a:ext cx="1326659" cy="19479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①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+mj-ea"/>
                <a:ea typeface="+mj-ea"/>
              </a:rPr>
              <a:t>2030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年度の温室効果ガス排出削減・吸収目標の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達成</a:t>
            </a:r>
            <a:endParaRPr kumimoji="1"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kumimoji="1"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②</a:t>
            </a:r>
            <a:r>
              <a:rPr lang="en-US" altLang="ja-JP" sz="12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2050</a:t>
            </a:r>
            <a:r>
              <a:rPr lang="ja-JP" altLang="en-US" sz="12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年</a:t>
            </a:r>
            <a:r>
              <a:rPr lang="ja-JP" altLang="en-US" sz="12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カーボンニュートラル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の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実現</a:t>
            </a:r>
            <a:endParaRPr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09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43508" y="700982"/>
            <a:ext cx="4066395" cy="29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3253" y="512116"/>
            <a:ext cx="9124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252" y="-125112"/>
            <a:ext cx="9130748" cy="7467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ja-JP" sz="3200" dirty="0" smtClean="0"/>
              <a:t>【</a:t>
            </a:r>
            <a:r>
              <a:rPr lang="ja-JP" altLang="en-US" sz="3200" dirty="0"/>
              <a:t>住宅エコリフォーム推進事業</a:t>
            </a:r>
            <a:r>
              <a:rPr lang="en-US" altLang="ja-JP" sz="3200" dirty="0" smtClean="0"/>
              <a:t>】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860335" y="4365104"/>
            <a:ext cx="1965836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99" y="4365104"/>
            <a:ext cx="1486263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959709" y="4365104"/>
            <a:ext cx="1647104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740352" y="4365104"/>
            <a:ext cx="1335890" cy="24428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5819" y="3752225"/>
            <a:ext cx="1496901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インプット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666599" y="3751584"/>
            <a:ext cx="2070673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アクティビティ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860334" y="3753096"/>
            <a:ext cx="196583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アウトプット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42587" y="3753096"/>
            <a:ext cx="166422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アウトカム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729874" y="3753096"/>
            <a:ext cx="1378126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インパクト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666600" y="4365104"/>
            <a:ext cx="2060196" cy="24409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1542721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3729807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5858269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7621874" y="5445224"/>
            <a:ext cx="10800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3948" y="536007"/>
            <a:ext cx="1173600" cy="3563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現状把握</a:t>
            </a:r>
            <a:endParaRPr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270911" y="700928"/>
            <a:ext cx="4837089" cy="29801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261893" y="538839"/>
            <a:ext cx="1173600" cy="35347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課題設定</a:t>
            </a:r>
            <a:endParaRPr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 rot="16200000">
            <a:off x="4008274" y="2007023"/>
            <a:ext cx="387867" cy="24349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57074" y="1649136"/>
            <a:ext cx="4052828" cy="199909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indent="-152399" eaLnBrk="1" hangingPunct="1">
              <a:lnSpc>
                <a:spcPts val="1600"/>
              </a:lnSpc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○ </a:t>
            </a:r>
            <a:r>
              <a:rPr lang="en-US" altLang="ja-JP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2030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年温室効果ガス</a:t>
            </a:r>
            <a:r>
              <a:rPr lang="en-US" altLang="ja-JP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46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％削減目標の実現に向け、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住宅は毎年</a:t>
            </a:r>
            <a:r>
              <a:rPr lang="en-US" altLang="ja-JP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25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万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戸の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改修が必要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と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試算（</a:t>
            </a:r>
            <a:r>
              <a:rPr lang="en-US" altLang="ja-JP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※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）。</a:t>
            </a:r>
            <a:endParaRPr lang="en-US" altLang="ja-JP" sz="1300" dirty="0" smtClean="0">
              <a:solidFill>
                <a:srgbClr val="000000"/>
              </a:solidFill>
              <a:latin typeface="+mj-ea"/>
              <a:ea typeface="+mj-ea"/>
              <a:cs typeface="メイリオ" panose="020B0604030504040204" pitchFamily="50" charset="-128"/>
            </a:endParaRPr>
          </a:p>
          <a:p>
            <a:pPr marL="144000" indent="-152399" eaLnBrk="1" hangingPunct="1">
              <a:lnSpc>
                <a:spcPts val="1600"/>
              </a:lnSpc>
              <a:defRPr/>
            </a:pPr>
            <a:r>
              <a:rPr lang="ja-JP" altLang="en-US" sz="1300" dirty="0" smtClean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　</a:t>
            </a:r>
            <a:r>
              <a:rPr lang="en-US" altLang="ja-JP" sz="1300" dirty="0" smtClean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※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「脱炭素社会に向けた住宅・建築物の省エネ対策等のあり方検討会」（事務局：国交省、経産省、環境省）</a:t>
            </a:r>
            <a:endParaRPr lang="en-US" altLang="ja-JP" sz="1300" dirty="0">
              <a:solidFill>
                <a:srgbClr val="000000"/>
              </a:solidFill>
              <a:latin typeface="+mj-ea"/>
              <a:cs typeface="メイリオ" panose="020B0604030504040204" pitchFamily="50" charset="-128"/>
            </a:endParaRPr>
          </a:p>
          <a:p>
            <a:pPr marL="144000" indent="-152399" eaLnBrk="1" hangingPunct="1">
              <a:lnSpc>
                <a:spcPts val="1600"/>
              </a:lnSpc>
              <a:defRPr/>
            </a:pPr>
            <a:endParaRPr lang="en-US" altLang="ja-JP" sz="1300" dirty="0">
              <a:solidFill>
                <a:srgbClr val="000000"/>
              </a:solidFill>
              <a:latin typeface="+mj-ea"/>
              <a:ea typeface="+mj-ea"/>
              <a:cs typeface="メイリオ" panose="020B0604030504040204" pitchFamily="50" charset="-128"/>
            </a:endParaRPr>
          </a:p>
          <a:p>
            <a:pPr marL="144000" indent="-152399" eaLnBrk="1" hangingPunct="1">
              <a:lnSpc>
                <a:spcPts val="1600"/>
              </a:lnSpc>
              <a:defRPr/>
            </a:pP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○このため、</a:t>
            </a:r>
            <a:r>
              <a:rPr lang="en-US" altLang="ja-JP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2030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年の目標達成のためには、省エネ改修による住宅の省</a:t>
            </a:r>
            <a:r>
              <a:rPr lang="en-US" altLang="ja-JP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CO</a:t>
            </a:r>
            <a:r>
              <a:rPr lang="ja-JP" altLang="en-US" sz="11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２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化の加速が必要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となる。</a:t>
            </a:r>
            <a:endParaRPr lang="en-US" altLang="ja-JP" sz="1300" dirty="0" smtClean="0">
              <a:solidFill>
                <a:srgbClr val="000000"/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7073" y="1090601"/>
            <a:ext cx="4052829" cy="49243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144000" marR="0" lvl="0" indent="-152399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○ </a:t>
            </a: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2050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メイリオ" panose="020B0604030504040204" pitchFamily="50" charset="-128"/>
              </a:rPr>
              <a:t>年カーボンニュートラルの実現に向けて、住宅・建築物分野の脱炭素化を強化する必要がある。</a:t>
            </a:r>
            <a:endParaRPr kumimoji="1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4273781" y="1005677"/>
            <a:ext cx="4814348" cy="899776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738" tIns="0" rIns="58738" bIns="0" anchor="t"/>
          <a:lstStyle/>
          <a:p>
            <a:pPr marL="216000" lvl="0" indent="-457200">
              <a:lnSpc>
                <a:spcPts val="1600"/>
              </a:lnSpc>
              <a:spcBef>
                <a:spcPts val="0"/>
              </a:spcBef>
              <a:defRPr/>
            </a:pP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○既存ストックに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ついては、基準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適合義務化の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対象とすることは困難であり、</a:t>
            </a:r>
            <a:r>
              <a:rPr lang="en-US" altLang="ja-JP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2030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年の目標達成に向けては、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建築主の</a:t>
            </a:r>
            <a:r>
              <a:rPr lang="ja-JP" altLang="en-US" sz="1300" u="sng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自発的な取組や</a:t>
            </a:r>
            <a:r>
              <a:rPr lang="ja-JP" altLang="en-US" sz="1300" u="sng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地方公共団体の現状の支援制度だけでは不十分</a:t>
            </a:r>
            <a:r>
              <a:rPr lang="ja-JP" altLang="en-US" sz="1300" dirty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となる</a:t>
            </a:r>
            <a:r>
              <a:rPr lang="ja-JP" altLang="en-US" sz="1300" dirty="0" smtClean="0">
                <a:solidFill>
                  <a:srgbClr val="000000"/>
                </a:solidFill>
                <a:latin typeface="+mj-ea"/>
                <a:ea typeface="+mj-ea"/>
                <a:cs typeface="メイリオ" panose="020B0604030504040204" pitchFamily="50" charset="-128"/>
              </a:rPr>
              <a:t>可能性がある。</a:t>
            </a:r>
            <a:endParaRPr lang="en-US" altLang="ja-JP" sz="1300" dirty="0" smtClean="0">
              <a:solidFill>
                <a:srgbClr val="000000"/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673248" y="5231750"/>
            <a:ext cx="2038629" cy="85740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既存住宅の省エネ改修を行おうと</a:t>
            </a:r>
            <a:r>
              <a:rPr lang="ja-JP" altLang="en-US" sz="1200" dirty="0">
                <a:solidFill>
                  <a:schemeClr val="tx1"/>
                </a:solidFill>
              </a:rPr>
              <a:t>する民間事業者に</a:t>
            </a:r>
            <a:r>
              <a:rPr lang="ja-JP" altLang="en-US" sz="1200" dirty="0" smtClean="0">
                <a:solidFill>
                  <a:schemeClr val="tx1"/>
                </a:solidFill>
              </a:rPr>
              <a:t>対する</a:t>
            </a:r>
            <a:r>
              <a:rPr lang="ja-JP" altLang="en-US" sz="1200" dirty="0">
                <a:solidFill>
                  <a:schemeClr val="tx1"/>
                </a:solidFill>
              </a:rPr>
              <a:t>支援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772110" y="4686462"/>
            <a:ext cx="1326659" cy="19479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①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+mj-ea"/>
                <a:ea typeface="+mj-ea"/>
              </a:rPr>
              <a:t>2030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年度の温室効果ガス排出目標の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達成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（住宅・建築物分野削減率</a:t>
            </a:r>
            <a:r>
              <a:rPr lang="en-US" altLang="ja-JP" sz="1200" dirty="0">
                <a:solidFill>
                  <a:schemeClr val="tx1"/>
                </a:solidFill>
                <a:latin typeface="+mj-ea"/>
              </a:rPr>
              <a:t>40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％減（</a:t>
            </a:r>
            <a:r>
              <a:rPr lang="en-US" altLang="ja-JP" sz="1200" dirty="0">
                <a:solidFill>
                  <a:schemeClr val="tx1"/>
                </a:solidFill>
                <a:latin typeface="+mj-ea"/>
              </a:rPr>
              <a:t>2013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年度比））</a:t>
            </a:r>
            <a:endParaRPr lang="en-US" altLang="ja-JP" sz="1200" dirty="0">
              <a:solidFill>
                <a:schemeClr val="tx1"/>
              </a:solidFill>
              <a:latin typeface="+mj-ea"/>
            </a:endParaRPr>
          </a:p>
          <a:p>
            <a:endParaRPr kumimoji="1"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②</a:t>
            </a:r>
            <a:r>
              <a:rPr lang="en-US" altLang="ja-JP" sz="12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2050</a:t>
            </a:r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年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  <a:cs typeface="メイリオ" panose="020B0604030504040204" pitchFamily="50" charset="-128"/>
              </a:rPr>
              <a:t>カーボンニュートラル</a:t>
            </a:r>
            <a:r>
              <a:rPr lang="ja-JP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の</a:t>
            </a:r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実現</a:t>
            </a:r>
            <a:endParaRPr lang="en-US" altLang="ja-JP" sz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7074" y="5157192"/>
            <a:ext cx="1475987" cy="9319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住宅・建築物カーボンニュートラル総合推進事業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（予算：</a:t>
            </a:r>
            <a:r>
              <a:rPr lang="en-US" altLang="ja-JP" sz="1200" dirty="0" smtClean="0">
                <a:solidFill>
                  <a:schemeClr val="tx1"/>
                </a:solidFill>
              </a:rPr>
              <a:t>35,000</a:t>
            </a:r>
            <a:r>
              <a:rPr lang="ja-JP" altLang="en-US" sz="1200" dirty="0" smtClean="0">
                <a:solidFill>
                  <a:schemeClr val="tx1"/>
                </a:solidFill>
              </a:rPr>
              <a:t>百万円の内数）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871441" y="5157192"/>
            <a:ext cx="1954696" cy="75979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当該事業により改修された省エネ基準を充たす住宅のストック数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485" y="2186015"/>
            <a:ext cx="3376812" cy="1417980"/>
          </a:xfrm>
          <a:prstGeom prst="rect">
            <a:avLst/>
          </a:prstGeom>
        </p:spPr>
      </p:pic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4202207" y="1895021"/>
            <a:ext cx="28314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【</a:t>
            </a: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既存住宅の省エネ改修のイメージ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】</a:t>
            </a:r>
            <a:endParaRPr kumimoji="0" lang="ja-JP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4358217" y="2457854"/>
            <a:ext cx="7097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LED</a:t>
            </a: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照明</a:t>
            </a:r>
          </a:p>
        </p:txBody>
      </p:sp>
      <p:sp>
        <p:nvSpPr>
          <p:cNvPr id="68" name="Text Box 61"/>
          <p:cNvSpPr txBox="1">
            <a:spLocks noChangeArrowheads="1"/>
          </p:cNvSpPr>
          <p:nvPr/>
        </p:nvSpPr>
        <p:spPr bwMode="auto">
          <a:xfrm>
            <a:off x="4305439" y="3075404"/>
            <a:ext cx="9933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断熱材挿入</a:t>
            </a:r>
          </a:p>
        </p:txBody>
      </p:sp>
      <p:sp>
        <p:nvSpPr>
          <p:cNvPr id="69" name="Text Box 61"/>
          <p:cNvSpPr txBox="1">
            <a:spLocks noChangeArrowheads="1"/>
          </p:cNvSpPr>
          <p:nvPr/>
        </p:nvSpPr>
        <p:spPr bwMode="auto">
          <a:xfrm>
            <a:off x="8344520" y="3049937"/>
            <a:ext cx="9933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高効率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給湯器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8284022" y="2289631"/>
            <a:ext cx="9933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二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重</a:t>
            </a: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サッシ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複層ガラス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5942443" y="4900660"/>
            <a:ext cx="1712585" cy="75979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住宅の省エネ改修等による、省エネ基準を充たす住宅のストックの割合の増加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endParaRPr lang="en-US" altLang="ja-JP" sz="1200" dirty="0" smtClean="0">
              <a:solidFill>
                <a:schemeClr val="tx1"/>
              </a:solidFill>
            </a:endParaRPr>
          </a:p>
          <a:p>
            <a:pPr lvl="0"/>
            <a:r>
              <a:rPr lang="en-US" altLang="ja-JP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現在：</a:t>
            </a:r>
            <a:r>
              <a:rPr lang="en-US" altLang="ja-JP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11</a:t>
            </a:r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％</a:t>
            </a:r>
            <a:endParaRPr lang="en-US" altLang="ja-JP" sz="1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lvl="0"/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（平成</a:t>
            </a:r>
            <a:r>
              <a:rPr lang="en-US" altLang="ja-JP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30</a:t>
            </a:r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年度 ）</a:t>
            </a:r>
            <a:endParaRPr lang="en-US" altLang="ja-JP" sz="1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lvl="0"/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目標：</a:t>
            </a:r>
            <a:r>
              <a:rPr lang="en-US" altLang="ja-JP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20%</a:t>
            </a:r>
          </a:p>
          <a:p>
            <a:pPr lvl="0"/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（令和</a:t>
            </a:r>
            <a:r>
              <a:rPr lang="en-US" altLang="ja-JP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12</a:t>
            </a:r>
            <a:r>
              <a:rPr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年度）</a:t>
            </a:r>
          </a:p>
        </p:txBody>
      </p:sp>
    </p:spTree>
    <p:extLst>
      <p:ext uri="{BB962C8B-B14F-4D97-AF65-F5344CB8AC3E}">
        <p14:creationId xmlns:p14="http://schemas.microsoft.com/office/powerpoint/2010/main" val="14575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116013</TotalTime>
  <Words>1057</Words>
  <Application>Microsoft Office PowerPoint</Application>
  <PresentationFormat>画面に合わせる (4:3)</PresentationFormat>
  <Paragraphs>98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ＭＳ Ｐゴシック</vt:lpstr>
      <vt:lpstr>ＭＳ ゴシック</vt:lpstr>
      <vt:lpstr>メイリオ</vt:lpstr>
      <vt:lpstr>Arial</vt:lpstr>
      <vt:lpstr>Calibri</vt:lpstr>
      <vt:lpstr>Courier New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大山 伊知郎（行革本部事務局）</dc:creator>
  <cp:lastModifiedBy>片庭 浩輔</cp:lastModifiedBy>
  <cp:revision>1272</cp:revision>
  <cp:lastPrinted>2021-09-16T01:58:17Z</cp:lastPrinted>
  <dcterms:created xsi:type="dcterms:W3CDTF">2013-04-12T06:50:58Z</dcterms:created>
  <dcterms:modified xsi:type="dcterms:W3CDTF">2021-09-17T06:47:19Z</dcterms:modified>
</cp:coreProperties>
</file>