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3"/>
  </p:notesMasterIdLst>
  <p:sldIdLst>
    <p:sldId id="681" r:id="rId4"/>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r. Oh" initials="MO" lastIdx="1" clrIdx="0">
    <p:extLst>
      <p:ext uri="{19B8F6BF-5375-455C-9EA6-DF929625EA0E}">
        <p15:presenceInfo xmlns:p15="http://schemas.microsoft.com/office/powerpoint/2012/main" userId="Mr. O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694"/>
    <a:srgbClr val="000000"/>
    <a:srgbClr val="FFFFFF"/>
    <a:srgbClr val="FF66FF"/>
    <a:srgbClr val="CCFFCC"/>
    <a:srgbClr val="CCFFFF"/>
    <a:srgbClr val="FF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5"/>
    <p:restoredTop sz="89039" autoAdjust="0"/>
  </p:normalViewPr>
  <p:slideViewPr>
    <p:cSldViewPr>
      <p:cViewPr>
        <p:scale>
          <a:sx n="95" d="100"/>
          <a:sy n="95" d="100"/>
        </p:scale>
        <p:origin x="-654" y="-72"/>
      </p:cViewPr>
      <p:guideLst>
        <p:guide orient="horz" pos="2160"/>
        <p:guide pos="2880"/>
      </p:guideLst>
    </p:cSldViewPr>
  </p:slideViewPr>
  <p:outlineViewPr>
    <p:cViewPr>
      <p:scale>
        <a:sx n="33" d="100"/>
        <a:sy n="33" d="100"/>
      </p:scale>
      <p:origin x="0" y="14004"/>
    </p:cViewPr>
  </p:outlineViewPr>
  <p:notesTextViewPr>
    <p:cViewPr>
      <p:scale>
        <a:sx n="1" d="1"/>
        <a:sy n="1" d="1"/>
      </p:scale>
      <p:origin x="0" y="0"/>
    </p:cViewPr>
  </p:notesText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 Id="rId8" Type="http://schemas.openxmlformats.org/officeDocument/2006/relationships/commentAuthors" Target="commentAuthor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2" y="0"/>
            <a:ext cx="2919413" cy="495300"/>
          </a:xfrm>
          <a:prstGeom prst="rect">
            <a:avLst/>
          </a:prstGeom>
        </p:spPr>
        <p:txBody>
          <a:bodyPr vert="horz" lIns="90657" tIns="45330" rIns="90657" bIns="4533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0657" tIns="45330" rIns="90657" bIns="45330" rtlCol="0"/>
          <a:lstStyle>
            <a:lvl1pPr algn="r" eaLnBrk="1" fontAlgn="auto" hangingPunct="1">
              <a:spcBef>
                <a:spcPts val="0"/>
              </a:spcBef>
              <a:spcAft>
                <a:spcPts val="0"/>
              </a:spcAft>
              <a:defRPr sz="1200">
                <a:latin typeface="+mn-lt"/>
                <a:ea typeface="+mn-ea"/>
              </a:defRPr>
            </a:lvl1pPr>
          </a:lstStyle>
          <a:p>
            <a:pPr>
              <a:defRPr/>
            </a:pPr>
            <a:fld id="{48809CD5-CE03-4978-A36D-B19DC3FAB757}" type="datetimeFigureOut">
              <a:rPr lang="ja-JP" altLang="en-US"/>
              <a:pPr>
                <a:defRPr/>
              </a:pPr>
              <a:t>2021/9/15</a:t>
            </a:fld>
            <a:endParaRPr lang="ja-JP" altLang="en-US" dirty="0"/>
          </a:p>
        </p:txBody>
      </p:sp>
      <p:sp>
        <p:nvSpPr>
          <p:cNvPr id="1102" name="スライド イメージ プレースホルダー 3"/>
          <p:cNvSpPr>
            <a:spLocks noGrp="1" noRot="1" noChangeAspect="1"/>
          </p:cNvSpPr>
          <p:nvPr>
            <p:ph type="sldImg" idx="2"/>
          </p:nvPr>
        </p:nvSpPr>
        <p:spPr>
          <a:xfrm>
            <a:off x="1146175" y="1231900"/>
            <a:ext cx="4443413" cy="3333750"/>
          </a:xfrm>
          <a:prstGeom prst="rect">
            <a:avLst/>
          </a:prstGeom>
          <a:noFill/>
          <a:ln w="12700">
            <a:solidFill>
              <a:prstClr val="black"/>
            </a:solidFill>
          </a:ln>
        </p:spPr>
        <p:txBody>
          <a:bodyPr vert="horz" lIns="90657" tIns="45330" rIns="90657" bIns="45330" rtlCol="0" anchor="ctr"/>
          <a:lstStyle/>
          <a:p>
            <a:pPr lvl="0"/>
            <a:endParaRPr lang="ja-JP" altLang="en-US" noProof="0" dirty="0"/>
          </a:p>
        </p:txBody>
      </p:sp>
      <p:sp>
        <p:nvSpPr>
          <p:cNvPr id="1103" name="ノート プレースホルダー 4"/>
          <p:cNvSpPr>
            <a:spLocks noGrp="1"/>
          </p:cNvSpPr>
          <p:nvPr>
            <p:ph type="body" sz="quarter" idx="3"/>
          </p:nvPr>
        </p:nvSpPr>
        <p:spPr>
          <a:xfrm>
            <a:off x="673102" y="4748214"/>
            <a:ext cx="5389563" cy="3884612"/>
          </a:xfrm>
          <a:prstGeom prst="rect">
            <a:avLst/>
          </a:prstGeom>
        </p:spPr>
        <p:txBody>
          <a:bodyPr vert="horz" lIns="90657" tIns="45330" rIns="90657" bIns="4533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04" name="フッター プレースホルダー 5"/>
          <p:cNvSpPr>
            <a:spLocks noGrp="1"/>
          </p:cNvSpPr>
          <p:nvPr>
            <p:ph type="ftr" sz="quarter" idx="4"/>
          </p:nvPr>
        </p:nvSpPr>
        <p:spPr>
          <a:xfrm>
            <a:off x="2" y="9371013"/>
            <a:ext cx="2919413" cy="495300"/>
          </a:xfrm>
          <a:prstGeom prst="rect">
            <a:avLst/>
          </a:prstGeom>
        </p:spPr>
        <p:txBody>
          <a:bodyPr vert="horz" lIns="90657" tIns="45330" rIns="90657" bIns="4533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wrap="square" lIns="90657" tIns="45330" rIns="90657" bIns="45330" numCol="1" anchor="b" anchorCtr="0" compatLnSpc="1">
            <a:prstTxWarp prst="textNoShape">
              <a:avLst/>
            </a:prstTxWarp>
          </a:bodyPr>
          <a:lstStyle>
            <a:lvl1pPr algn="r" eaLnBrk="1" hangingPunct="1">
              <a:defRPr sz="1200"/>
            </a:lvl1pPr>
          </a:lstStyle>
          <a:p>
            <a:pPr>
              <a:defRPr/>
            </a:pPr>
            <a:fld id="{A3BB33A7-A386-45F5-BAE0-975FADD33F5D}" type="slidenum">
              <a:rPr lang="ja-JP" altLang="en-US"/>
              <a:pPr>
                <a:defRPr/>
              </a:pPr>
              <a:t>‹#›</a:t>
            </a:fld>
            <a:endParaRPr lang="ja-JP" altLang="en-US" dirty="0"/>
          </a:p>
        </p:txBody>
      </p:sp>
    </p:spTree>
    <p:extLst>
      <p:ext uri="{BB962C8B-B14F-4D97-AF65-F5344CB8AC3E}">
        <p14:creationId xmlns:p14="http://schemas.microsoft.com/office/powerpoint/2010/main" val="23383625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1033" name="日付プレースホルダー 3"/>
          <p:cNvSpPr>
            <a:spLocks noGrp="1"/>
          </p:cNvSpPr>
          <p:nvPr>
            <p:ph type="dt" sz="half" idx="10"/>
          </p:nvPr>
        </p:nvSpPr>
        <p:spPr/>
        <p:txBody>
          <a:bodyPr/>
          <a:lstStyle>
            <a:lvl1pPr>
              <a:defRPr/>
            </a:lvl1pPr>
          </a:lstStyle>
          <a:p>
            <a:pPr>
              <a:defRPr/>
            </a:pPr>
            <a:fld id="{B3AA224B-A44C-4565-9E76-FC074C34010F}" type="datetime1">
              <a:rPr lang="ja-JP" altLang="en-US" smtClean="0"/>
              <a:t>2021/9/15</a:t>
            </a:fld>
            <a:endParaRPr lang="ja-JP" altLang="en-US" dirty="0"/>
          </a:p>
        </p:txBody>
      </p:sp>
      <p:sp>
        <p:nvSpPr>
          <p:cNvPr id="103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35" name="スライド番号プレースホルダー 5"/>
          <p:cNvSpPr>
            <a:spLocks noGrp="1"/>
          </p:cNvSpPr>
          <p:nvPr>
            <p:ph type="sldNum" sz="quarter" idx="12"/>
          </p:nvPr>
        </p:nvSpPr>
        <p:spPr/>
        <p:txBody>
          <a:bodyPr/>
          <a:lstStyle>
            <a:lvl1pPr>
              <a:defRPr/>
            </a:lvl1pPr>
          </a:lstStyle>
          <a:p>
            <a:pPr>
              <a:defRPr/>
            </a:pPr>
            <a:fld id="{541CE4A7-01E7-4B7A-B7C0-79906D6CFE76}" type="slidenum">
              <a:rPr lang="ja-JP" altLang="en-US" smtClean="0"/>
              <a:pPr>
                <a:defRPr/>
              </a:pPr>
              <a:t>‹#›</a:t>
            </a:fld>
            <a:endParaRPr lang="ja-JP" altLang="en-US" dirty="0"/>
          </a:p>
        </p:txBody>
      </p:sp>
    </p:spTree>
    <p:extLst>
      <p:ext uri="{BB962C8B-B14F-4D97-AF65-F5344CB8AC3E}">
        <p14:creationId xmlns:p14="http://schemas.microsoft.com/office/powerpoint/2010/main" val="1732383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マスター タイトルの書式設定</a:t>
            </a:r>
          </a:p>
        </p:txBody>
      </p:sp>
      <p:sp>
        <p:nvSpPr>
          <p:cNvPr id="1089"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日付プレースホルダー 3"/>
          <p:cNvSpPr>
            <a:spLocks noGrp="1"/>
          </p:cNvSpPr>
          <p:nvPr>
            <p:ph type="dt" sz="half" idx="10"/>
          </p:nvPr>
        </p:nvSpPr>
        <p:spPr/>
        <p:txBody>
          <a:bodyPr/>
          <a:lstStyle>
            <a:lvl1pPr>
              <a:defRPr/>
            </a:lvl1pPr>
          </a:lstStyle>
          <a:p>
            <a:pPr>
              <a:defRPr/>
            </a:pPr>
            <a:fld id="{4BD5808F-C723-4B64-A98F-5FB1E5763E18}" type="datetime1">
              <a:rPr lang="ja-JP" altLang="en-US" smtClean="0"/>
              <a:t>2021/9/15</a:t>
            </a:fld>
            <a:endParaRPr lang="ja-JP" altLang="en-US" dirty="0"/>
          </a:p>
        </p:txBody>
      </p:sp>
      <p:sp>
        <p:nvSpPr>
          <p:cNvPr id="1091"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92" name="スライド番号プレースホルダー 5"/>
          <p:cNvSpPr>
            <a:spLocks noGrp="1"/>
          </p:cNvSpPr>
          <p:nvPr>
            <p:ph type="sldNum" sz="quarter" idx="12"/>
          </p:nvPr>
        </p:nvSpPr>
        <p:spPr/>
        <p:txBody>
          <a:bodyPr/>
          <a:lstStyle>
            <a:lvl1pPr>
              <a:defRPr/>
            </a:lvl1pPr>
          </a:lstStyle>
          <a:p>
            <a:pPr>
              <a:defRPr/>
            </a:pPr>
            <a:fld id="{5EA43F12-14B6-43B8-8E65-0810681B60B6}" type="slidenum">
              <a:rPr lang="ja-JP" altLang="en-US"/>
              <a:pPr>
                <a:defRPr/>
              </a:pPr>
              <a:t>‹#›</a:t>
            </a:fld>
            <a:endParaRPr lang="ja-JP" altLang="en-US" dirty="0"/>
          </a:p>
        </p:txBody>
      </p:sp>
    </p:spTree>
    <p:extLst>
      <p:ext uri="{BB962C8B-B14F-4D97-AF65-F5344CB8AC3E}">
        <p14:creationId xmlns:p14="http://schemas.microsoft.com/office/powerpoint/2010/main" val="2707089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1095"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日付プレースホルダー 3"/>
          <p:cNvSpPr>
            <a:spLocks noGrp="1"/>
          </p:cNvSpPr>
          <p:nvPr>
            <p:ph type="dt" sz="half" idx="10"/>
          </p:nvPr>
        </p:nvSpPr>
        <p:spPr/>
        <p:txBody>
          <a:bodyPr/>
          <a:lstStyle>
            <a:lvl1pPr>
              <a:defRPr/>
            </a:lvl1pPr>
          </a:lstStyle>
          <a:p>
            <a:pPr>
              <a:defRPr/>
            </a:pPr>
            <a:fld id="{0A0B6768-AF4B-4BFD-AACD-CE8828900B16}" type="datetime1">
              <a:rPr lang="ja-JP" altLang="en-US" smtClean="0"/>
              <a:t>2021/9/15</a:t>
            </a:fld>
            <a:endParaRPr lang="ja-JP" altLang="en-US" dirty="0"/>
          </a:p>
        </p:txBody>
      </p:sp>
      <p:sp>
        <p:nvSpPr>
          <p:cNvPr id="1097"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98" name="スライド番号プレースホルダー 5"/>
          <p:cNvSpPr>
            <a:spLocks noGrp="1"/>
          </p:cNvSpPr>
          <p:nvPr>
            <p:ph type="sldNum" sz="quarter" idx="12"/>
          </p:nvPr>
        </p:nvSpPr>
        <p:spPr/>
        <p:txBody>
          <a:bodyPr/>
          <a:lstStyle>
            <a:lvl1pPr>
              <a:defRPr/>
            </a:lvl1pPr>
          </a:lstStyle>
          <a:p>
            <a:pPr>
              <a:defRPr/>
            </a:pPr>
            <a:fld id="{B5480EFC-E709-4866-8C14-1FED58E7764E}" type="slidenum">
              <a:rPr lang="ja-JP" altLang="en-US"/>
              <a:pPr>
                <a:defRPr/>
              </a:pPr>
              <a:t>‹#›</a:t>
            </a:fld>
            <a:endParaRPr lang="ja-JP" altLang="en-US" dirty="0"/>
          </a:p>
        </p:txBody>
      </p:sp>
    </p:spTree>
    <p:extLst>
      <p:ext uri="{BB962C8B-B14F-4D97-AF65-F5344CB8AC3E}">
        <p14:creationId xmlns:p14="http://schemas.microsoft.com/office/powerpoint/2010/main" val="19629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マスター タイトルの書式設定</a:t>
            </a:r>
          </a:p>
        </p:txBody>
      </p:sp>
      <p:sp>
        <p:nvSpPr>
          <p:cNvPr id="1038"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日付プレースホルダー 3"/>
          <p:cNvSpPr>
            <a:spLocks noGrp="1"/>
          </p:cNvSpPr>
          <p:nvPr>
            <p:ph type="dt" sz="half" idx="10"/>
          </p:nvPr>
        </p:nvSpPr>
        <p:spPr/>
        <p:txBody>
          <a:bodyPr/>
          <a:lstStyle>
            <a:lvl1pPr>
              <a:defRPr/>
            </a:lvl1pPr>
          </a:lstStyle>
          <a:p>
            <a:pPr>
              <a:defRPr/>
            </a:pPr>
            <a:fld id="{C4FCF923-B1B9-40C2-BAB5-9F2FFACDECB3}" type="datetime1">
              <a:rPr lang="ja-JP" altLang="en-US" smtClean="0"/>
              <a:t>2021/9/15</a:t>
            </a:fld>
            <a:endParaRPr lang="ja-JP" altLang="en-US" dirty="0"/>
          </a:p>
        </p:txBody>
      </p:sp>
      <p:sp>
        <p:nvSpPr>
          <p:cNvPr id="1040"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41" name="スライド番号プレースホルダー 5"/>
          <p:cNvSpPr>
            <a:spLocks noGrp="1"/>
          </p:cNvSpPr>
          <p:nvPr>
            <p:ph type="sldNum" sz="quarter" idx="12"/>
          </p:nvPr>
        </p:nvSpPr>
        <p:spPr/>
        <p:txBody>
          <a:bodyPr/>
          <a:lstStyle>
            <a:lvl1pPr>
              <a:defRPr/>
            </a:lvl1pPr>
          </a:lstStyle>
          <a:p>
            <a:pPr>
              <a:defRPr/>
            </a:pPr>
            <a:fld id="{2F0D24E3-7C99-46EB-83E1-F556F9E723F1}" type="slidenum">
              <a:rPr lang="ja-JP" altLang="en-US"/>
              <a:pPr>
                <a:defRPr/>
              </a:pPr>
              <a:t>‹#›</a:t>
            </a:fld>
            <a:endParaRPr lang="ja-JP" altLang="en-US" dirty="0"/>
          </a:p>
        </p:txBody>
      </p:sp>
    </p:spTree>
    <p:extLst>
      <p:ext uri="{BB962C8B-B14F-4D97-AF65-F5344CB8AC3E}">
        <p14:creationId xmlns:p14="http://schemas.microsoft.com/office/powerpoint/2010/main" val="473717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1044"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045" name="日付プレースホルダー 3"/>
          <p:cNvSpPr>
            <a:spLocks noGrp="1"/>
          </p:cNvSpPr>
          <p:nvPr>
            <p:ph type="dt" sz="half" idx="10"/>
          </p:nvPr>
        </p:nvSpPr>
        <p:spPr/>
        <p:txBody>
          <a:bodyPr/>
          <a:lstStyle>
            <a:lvl1pPr>
              <a:defRPr/>
            </a:lvl1pPr>
          </a:lstStyle>
          <a:p>
            <a:pPr>
              <a:defRPr/>
            </a:pPr>
            <a:fld id="{FE933BCC-F2CD-4684-8207-6E18940E56F3}" type="datetime1">
              <a:rPr lang="ja-JP" altLang="en-US" smtClean="0"/>
              <a:t>2021/9/15</a:t>
            </a:fld>
            <a:endParaRPr lang="ja-JP" altLang="en-US" dirty="0"/>
          </a:p>
        </p:txBody>
      </p:sp>
      <p:sp>
        <p:nvSpPr>
          <p:cNvPr id="104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47" name="スライド番号プレースホルダー 5"/>
          <p:cNvSpPr>
            <a:spLocks noGrp="1"/>
          </p:cNvSpPr>
          <p:nvPr>
            <p:ph type="sldNum" sz="quarter" idx="12"/>
          </p:nvPr>
        </p:nvSpPr>
        <p:spPr/>
        <p:txBody>
          <a:bodyPr/>
          <a:lstStyle>
            <a:lvl1pPr>
              <a:defRPr/>
            </a:lvl1pPr>
          </a:lstStyle>
          <a:p>
            <a:pPr>
              <a:defRPr/>
            </a:pPr>
            <a:fld id="{573A7D6C-3729-4237-9452-802DAD63F4FB}" type="slidenum">
              <a:rPr lang="ja-JP" altLang="en-US"/>
              <a:pPr>
                <a:defRPr/>
              </a:pPr>
              <a:t>‹#›</a:t>
            </a:fld>
            <a:endParaRPr lang="ja-JP" altLang="en-US" dirty="0"/>
          </a:p>
        </p:txBody>
      </p:sp>
    </p:spTree>
    <p:extLst>
      <p:ext uri="{BB962C8B-B14F-4D97-AF65-F5344CB8AC3E}">
        <p14:creationId xmlns:p14="http://schemas.microsoft.com/office/powerpoint/2010/main" val="2646453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マスター タイトルの書式設定</a:t>
            </a:r>
          </a:p>
        </p:txBody>
      </p:sp>
      <p:sp>
        <p:nvSpPr>
          <p:cNvPr id="1050"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日付プレースホルダー 3"/>
          <p:cNvSpPr>
            <a:spLocks noGrp="1"/>
          </p:cNvSpPr>
          <p:nvPr>
            <p:ph type="dt" sz="half" idx="10"/>
          </p:nvPr>
        </p:nvSpPr>
        <p:spPr/>
        <p:txBody>
          <a:bodyPr/>
          <a:lstStyle>
            <a:lvl1pPr>
              <a:defRPr/>
            </a:lvl1pPr>
          </a:lstStyle>
          <a:p>
            <a:pPr>
              <a:defRPr/>
            </a:pPr>
            <a:fld id="{5C116A9C-F4D5-41EB-930C-BDCA782283FA}" type="datetime1">
              <a:rPr lang="ja-JP" altLang="en-US" smtClean="0"/>
              <a:t>2021/9/15</a:t>
            </a:fld>
            <a:endParaRPr lang="ja-JP" altLang="en-US" dirty="0"/>
          </a:p>
        </p:txBody>
      </p:sp>
      <p:sp>
        <p:nvSpPr>
          <p:cNvPr id="105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54" name="スライド番号プレースホルダー 5"/>
          <p:cNvSpPr>
            <a:spLocks noGrp="1"/>
          </p:cNvSpPr>
          <p:nvPr>
            <p:ph type="sldNum" sz="quarter" idx="12"/>
          </p:nvPr>
        </p:nvSpPr>
        <p:spPr/>
        <p:txBody>
          <a:bodyPr/>
          <a:lstStyle>
            <a:lvl1pPr>
              <a:defRPr/>
            </a:lvl1pPr>
          </a:lstStyle>
          <a:p>
            <a:pPr>
              <a:defRPr/>
            </a:pPr>
            <a:fld id="{96822590-72AE-4346-8A88-2BB4F12D0D01}" type="slidenum">
              <a:rPr lang="ja-JP" altLang="en-US"/>
              <a:pPr>
                <a:defRPr/>
              </a:pPr>
              <a:t>‹#›</a:t>
            </a:fld>
            <a:endParaRPr lang="ja-JP" altLang="en-US" dirty="0"/>
          </a:p>
        </p:txBody>
      </p:sp>
    </p:spTree>
    <p:extLst>
      <p:ext uri="{BB962C8B-B14F-4D97-AF65-F5344CB8AC3E}">
        <p14:creationId xmlns:p14="http://schemas.microsoft.com/office/powerpoint/2010/main" val="2035419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マスター タイトルの書式設定</a:t>
            </a:r>
          </a:p>
        </p:txBody>
      </p:sp>
      <p:sp>
        <p:nvSpPr>
          <p:cNvPr id="1057"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日付プレースホルダー 3"/>
          <p:cNvSpPr>
            <a:spLocks noGrp="1"/>
          </p:cNvSpPr>
          <p:nvPr>
            <p:ph type="dt" sz="half" idx="10"/>
          </p:nvPr>
        </p:nvSpPr>
        <p:spPr/>
        <p:txBody>
          <a:bodyPr/>
          <a:lstStyle>
            <a:lvl1pPr>
              <a:defRPr/>
            </a:lvl1pPr>
          </a:lstStyle>
          <a:p>
            <a:pPr>
              <a:defRPr/>
            </a:pPr>
            <a:fld id="{15B1B98B-56D3-42DA-8829-8C5911DA696A}" type="datetime1">
              <a:rPr lang="ja-JP" altLang="en-US" smtClean="0"/>
              <a:t>2021/9/15</a:t>
            </a:fld>
            <a:endParaRPr lang="ja-JP" altLang="en-US" dirty="0"/>
          </a:p>
        </p:txBody>
      </p:sp>
      <p:sp>
        <p:nvSpPr>
          <p:cNvPr id="1062"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63" name="スライド番号プレースホルダー 5"/>
          <p:cNvSpPr>
            <a:spLocks noGrp="1"/>
          </p:cNvSpPr>
          <p:nvPr>
            <p:ph type="sldNum" sz="quarter" idx="12"/>
          </p:nvPr>
        </p:nvSpPr>
        <p:spPr/>
        <p:txBody>
          <a:bodyPr/>
          <a:lstStyle>
            <a:lvl1pPr>
              <a:defRPr/>
            </a:lvl1pPr>
          </a:lstStyle>
          <a:p>
            <a:pPr>
              <a:defRPr/>
            </a:pPr>
            <a:fld id="{8D97E5DE-4A21-498F-AC4E-B54C1692B4C2}" type="slidenum">
              <a:rPr lang="ja-JP" altLang="en-US"/>
              <a:pPr>
                <a:defRPr/>
              </a:pPr>
              <a:t>‹#›</a:t>
            </a:fld>
            <a:endParaRPr lang="ja-JP" altLang="en-US" dirty="0"/>
          </a:p>
        </p:txBody>
      </p:sp>
    </p:spTree>
    <p:extLst>
      <p:ext uri="{BB962C8B-B14F-4D97-AF65-F5344CB8AC3E}">
        <p14:creationId xmlns:p14="http://schemas.microsoft.com/office/powerpoint/2010/main" val="2810132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マスター タイトルの書式設定</a:t>
            </a:r>
          </a:p>
        </p:txBody>
      </p:sp>
      <p:sp>
        <p:nvSpPr>
          <p:cNvPr id="1066" name="日付プレースホルダー 3"/>
          <p:cNvSpPr>
            <a:spLocks noGrp="1"/>
          </p:cNvSpPr>
          <p:nvPr>
            <p:ph type="dt" sz="half" idx="10"/>
          </p:nvPr>
        </p:nvSpPr>
        <p:spPr/>
        <p:txBody>
          <a:bodyPr/>
          <a:lstStyle>
            <a:lvl1pPr>
              <a:defRPr/>
            </a:lvl1pPr>
          </a:lstStyle>
          <a:p>
            <a:pPr>
              <a:defRPr/>
            </a:pPr>
            <a:fld id="{8ECC7759-0F1C-435C-AF7E-5A1351B74BB9}" type="datetime1">
              <a:rPr lang="ja-JP" altLang="en-US" smtClean="0"/>
              <a:t>2021/9/15</a:t>
            </a:fld>
            <a:endParaRPr lang="ja-JP" altLang="en-US" dirty="0"/>
          </a:p>
        </p:txBody>
      </p:sp>
      <p:sp>
        <p:nvSpPr>
          <p:cNvPr id="1067"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68" name="スライド番号プレースホルダー 5"/>
          <p:cNvSpPr>
            <a:spLocks noGrp="1"/>
          </p:cNvSpPr>
          <p:nvPr>
            <p:ph type="sldNum" sz="quarter" idx="12"/>
          </p:nvPr>
        </p:nvSpPr>
        <p:spPr/>
        <p:txBody>
          <a:bodyPr/>
          <a:lstStyle>
            <a:lvl1pPr>
              <a:defRPr/>
            </a:lvl1pPr>
          </a:lstStyle>
          <a:p>
            <a:pPr>
              <a:defRPr/>
            </a:pPr>
            <a:fld id="{C84C4AC3-7D87-49D1-A262-896112A45157}" type="slidenum">
              <a:rPr lang="ja-JP" altLang="en-US"/>
              <a:pPr>
                <a:defRPr/>
              </a:pPr>
              <a:t>‹#›</a:t>
            </a:fld>
            <a:endParaRPr lang="ja-JP" altLang="en-US" dirty="0"/>
          </a:p>
        </p:txBody>
      </p:sp>
    </p:spTree>
    <p:extLst>
      <p:ext uri="{BB962C8B-B14F-4D97-AF65-F5344CB8AC3E}">
        <p14:creationId xmlns:p14="http://schemas.microsoft.com/office/powerpoint/2010/main" val="1023343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3"/>
          <p:cNvSpPr>
            <a:spLocks noGrp="1"/>
          </p:cNvSpPr>
          <p:nvPr>
            <p:ph type="dt" sz="half" idx="10"/>
          </p:nvPr>
        </p:nvSpPr>
        <p:spPr/>
        <p:txBody>
          <a:bodyPr/>
          <a:lstStyle>
            <a:lvl1pPr>
              <a:defRPr/>
            </a:lvl1pPr>
          </a:lstStyle>
          <a:p>
            <a:pPr>
              <a:defRPr/>
            </a:pPr>
            <a:fld id="{3AB71EE3-D605-4655-AF5B-FD0E0102710D}" type="datetime1">
              <a:rPr lang="ja-JP" altLang="en-US" smtClean="0"/>
              <a:t>2021/9/15</a:t>
            </a:fld>
            <a:endParaRPr lang="ja-JP" altLang="en-US" dirty="0"/>
          </a:p>
        </p:txBody>
      </p:sp>
      <p:sp>
        <p:nvSpPr>
          <p:cNvPr id="1071"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72" name="スライド番号プレースホルダー 5"/>
          <p:cNvSpPr>
            <a:spLocks noGrp="1"/>
          </p:cNvSpPr>
          <p:nvPr>
            <p:ph type="sldNum" sz="quarter" idx="12"/>
          </p:nvPr>
        </p:nvSpPr>
        <p:spPr/>
        <p:txBody>
          <a:bodyPr/>
          <a:lstStyle>
            <a:lvl1pPr>
              <a:defRPr/>
            </a:lvl1pPr>
          </a:lstStyle>
          <a:p>
            <a:pPr>
              <a:defRPr/>
            </a:pPr>
            <a:fld id="{1CD4249C-0D54-44FE-A18C-6D9EC6CC4C09}" type="slidenum">
              <a:rPr lang="ja-JP" altLang="en-US"/>
              <a:pPr>
                <a:defRPr/>
              </a:pPr>
              <a:t>‹#›</a:t>
            </a:fld>
            <a:endParaRPr lang="ja-JP" altLang="en-US" dirty="0"/>
          </a:p>
        </p:txBody>
      </p:sp>
    </p:spTree>
    <p:extLst>
      <p:ext uri="{BB962C8B-B14F-4D97-AF65-F5344CB8AC3E}">
        <p14:creationId xmlns:p14="http://schemas.microsoft.com/office/powerpoint/2010/main" val="2266391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1075"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77" name="日付プレースホルダー 3"/>
          <p:cNvSpPr>
            <a:spLocks noGrp="1"/>
          </p:cNvSpPr>
          <p:nvPr>
            <p:ph type="dt" sz="half" idx="10"/>
          </p:nvPr>
        </p:nvSpPr>
        <p:spPr/>
        <p:txBody>
          <a:bodyPr/>
          <a:lstStyle>
            <a:lvl1pPr>
              <a:defRPr/>
            </a:lvl1pPr>
          </a:lstStyle>
          <a:p>
            <a:pPr>
              <a:defRPr/>
            </a:pPr>
            <a:fld id="{C82A8E52-03E5-4450-A0FD-35498BF21F92}" type="datetime1">
              <a:rPr lang="ja-JP" altLang="en-US" smtClean="0"/>
              <a:t>2021/9/15</a:t>
            </a:fld>
            <a:endParaRPr lang="ja-JP" altLang="en-US" dirty="0"/>
          </a:p>
        </p:txBody>
      </p:sp>
      <p:sp>
        <p:nvSpPr>
          <p:cNvPr id="107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79" name="スライド番号プレースホルダー 5"/>
          <p:cNvSpPr>
            <a:spLocks noGrp="1"/>
          </p:cNvSpPr>
          <p:nvPr>
            <p:ph type="sldNum" sz="quarter" idx="12"/>
          </p:nvPr>
        </p:nvSpPr>
        <p:spPr/>
        <p:txBody>
          <a:bodyPr/>
          <a:lstStyle>
            <a:lvl1pPr>
              <a:defRPr/>
            </a:lvl1pPr>
          </a:lstStyle>
          <a:p>
            <a:pPr>
              <a:defRPr/>
            </a:pPr>
            <a:fld id="{905DCBA2-407D-4C56-A74F-DC6AE5033DE6}" type="slidenum">
              <a:rPr lang="ja-JP" altLang="en-US"/>
              <a:pPr>
                <a:defRPr/>
              </a:pPr>
              <a:t>‹#›</a:t>
            </a:fld>
            <a:endParaRPr lang="ja-JP" altLang="en-US" dirty="0"/>
          </a:p>
        </p:txBody>
      </p:sp>
    </p:spTree>
    <p:extLst>
      <p:ext uri="{BB962C8B-B14F-4D97-AF65-F5344CB8AC3E}">
        <p14:creationId xmlns:p14="http://schemas.microsoft.com/office/powerpoint/2010/main" val="518120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1082"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1083"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4" name="日付プレースホルダー 3"/>
          <p:cNvSpPr>
            <a:spLocks noGrp="1"/>
          </p:cNvSpPr>
          <p:nvPr>
            <p:ph type="dt" sz="half" idx="10"/>
          </p:nvPr>
        </p:nvSpPr>
        <p:spPr/>
        <p:txBody>
          <a:bodyPr/>
          <a:lstStyle>
            <a:lvl1pPr>
              <a:defRPr/>
            </a:lvl1pPr>
          </a:lstStyle>
          <a:p>
            <a:pPr>
              <a:defRPr/>
            </a:pPr>
            <a:fld id="{7574D8A2-A9B3-474D-BF97-DBC49BE4DF66}" type="datetime1">
              <a:rPr lang="ja-JP" altLang="en-US" smtClean="0"/>
              <a:t>2021/9/15</a:t>
            </a:fld>
            <a:endParaRPr lang="ja-JP" altLang="en-US" dirty="0"/>
          </a:p>
        </p:txBody>
      </p:sp>
      <p:sp>
        <p:nvSpPr>
          <p:cNvPr id="108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86" name="スライド番号プレースホルダー 5"/>
          <p:cNvSpPr>
            <a:spLocks noGrp="1"/>
          </p:cNvSpPr>
          <p:nvPr>
            <p:ph type="sldNum" sz="quarter" idx="12"/>
          </p:nvPr>
        </p:nvSpPr>
        <p:spPr/>
        <p:txBody>
          <a:bodyPr/>
          <a:lstStyle>
            <a:lvl1pPr>
              <a:defRPr/>
            </a:lvl1pPr>
          </a:lstStyle>
          <a:p>
            <a:pPr>
              <a:defRPr/>
            </a:pPr>
            <a:fld id="{0D6ED5DC-E6D2-4EF2-8674-7998BD9A6427}" type="slidenum">
              <a:rPr lang="ja-JP" altLang="en-US"/>
              <a:pPr>
                <a:defRPr/>
              </a:pPr>
              <a:t>‹#›</a:t>
            </a:fld>
            <a:endParaRPr lang="ja-JP" altLang="en-US" dirty="0"/>
          </a:p>
        </p:txBody>
      </p:sp>
    </p:spTree>
    <p:extLst>
      <p:ext uri="{BB962C8B-B14F-4D97-AF65-F5344CB8AC3E}">
        <p14:creationId xmlns:p14="http://schemas.microsoft.com/office/powerpoint/2010/main" val="1372975466"/>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025"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6" name="テキスト プレースホルダー 2"/>
          <p:cNvSpPr>
            <a:spLocks noGrp="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9905C5AB-FE31-43B5-94ED-A78D911F9193}" type="datetime1">
              <a:rPr lang="ja-JP" altLang="en-US" smtClean="0"/>
              <a:t>2021/9/15</a:t>
            </a:fld>
            <a:endParaRPr lang="ja-JP" altLang="en-US" dirty="0"/>
          </a:p>
        </p:txBody>
      </p:sp>
      <p:sp>
        <p:nvSpPr>
          <p:cNvPr id="1028"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1029" name="スライド番号プレースホルダー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6FDF285-6048-4992-82F8-2BD5602EFDCB}"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正方形/長方形 44"/>
          <p:cNvSpPr/>
          <p:nvPr/>
        </p:nvSpPr>
        <p:spPr>
          <a:xfrm>
            <a:off x="99150" y="2443566"/>
            <a:ext cx="8952328" cy="96621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US" altLang="ja-JP" sz="500" dirty="0">
              <a:solidFill>
                <a:schemeClr val="tx1"/>
              </a:solidFill>
              <a:latin typeface="+mn-ea"/>
            </a:endParaRPr>
          </a:p>
          <a:p>
            <a:pPr algn="just"/>
            <a:endParaRPr lang="en-US" altLang="ja-JP" sz="500" dirty="0">
              <a:solidFill>
                <a:schemeClr val="tx1"/>
              </a:solidFill>
              <a:latin typeface="+mn-ea"/>
            </a:endParaRPr>
          </a:p>
          <a:p>
            <a:pPr algn="just"/>
            <a:r>
              <a:rPr lang="ja-JP" altLang="en-US" sz="1200" dirty="0">
                <a:solidFill>
                  <a:schemeClr val="tx1"/>
                </a:solidFill>
                <a:latin typeface="+mn-ea"/>
              </a:rPr>
              <a:t>　一方で、まちづくりのデジタルトランスフォーメーションを推進していく上で、</a:t>
            </a:r>
            <a:r>
              <a:rPr lang="en-US" altLang="ja-JP" sz="1200" dirty="0">
                <a:solidFill>
                  <a:schemeClr val="tx1"/>
                </a:solidFill>
                <a:latin typeface="+mn-ea"/>
              </a:rPr>
              <a:t>3D</a:t>
            </a:r>
            <a:r>
              <a:rPr lang="ja-JP" altLang="en-US" sz="1200" dirty="0">
                <a:solidFill>
                  <a:schemeClr val="tx1"/>
                </a:solidFill>
                <a:latin typeface="+mn-ea"/>
              </a:rPr>
              <a:t>都市モデルは国際的にも最先端の技術であり、</a:t>
            </a:r>
            <a:r>
              <a:rPr lang="en-US" altLang="ja-JP" sz="1200" dirty="0">
                <a:solidFill>
                  <a:schemeClr val="tx1"/>
                </a:solidFill>
                <a:latin typeface="+mn-ea"/>
              </a:rPr>
              <a:t>3D</a:t>
            </a:r>
            <a:r>
              <a:rPr lang="ja-JP" altLang="en-US" sz="1200" dirty="0">
                <a:solidFill>
                  <a:schemeClr val="tx1"/>
                </a:solidFill>
                <a:latin typeface="+mn-ea"/>
              </a:rPr>
              <a:t>都市モデルの活用方法やデータ仕様についての知見の蓄積は発展途上（米国や</a:t>
            </a:r>
            <a:r>
              <a:rPr lang="en-US" altLang="ja-JP" sz="1200" dirty="0">
                <a:solidFill>
                  <a:schemeClr val="tx1"/>
                </a:solidFill>
                <a:latin typeface="+mn-ea"/>
              </a:rPr>
              <a:t>EU</a:t>
            </a:r>
            <a:r>
              <a:rPr lang="ja-JP" altLang="en-US" sz="1200" dirty="0">
                <a:solidFill>
                  <a:schemeClr val="tx1"/>
                </a:solidFill>
                <a:latin typeface="+mn-ea"/>
              </a:rPr>
              <a:t>等の諸外国でも政府投資によって様々な研究開発が行われている）。このため、我が国においても</a:t>
            </a:r>
            <a:r>
              <a:rPr lang="en-US" altLang="ja-JP" sz="1200" dirty="0">
                <a:solidFill>
                  <a:schemeClr val="tx1"/>
                </a:solidFill>
                <a:latin typeface="+mn-ea"/>
              </a:rPr>
              <a:t>3D</a:t>
            </a:r>
            <a:r>
              <a:rPr lang="ja-JP" altLang="en-US" sz="1200" dirty="0">
                <a:solidFill>
                  <a:schemeClr val="tx1"/>
                </a:solidFill>
                <a:latin typeface="+mn-ea"/>
              </a:rPr>
              <a:t>都市モデルのユースケース等を国がリーディングケースとして創出し、</a:t>
            </a:r>
            <a:r>
              <a:rPr lang="en-US" altLang="ja-JP" sz="1200" dirty="0">
                <a:solidFill>
                  <a:schemeClr val="tx1"/>
                </a:solidFill>
                <a:latin typeface="+mn-ea"/>
              </a:rPr>
              <a:t>3D</a:t>
            </a:r>
            <a:r>
              <a:rPr lang="ja-JP" altLang="en-US" sz="1200" dirty="0">
                <a:solidFill>
                  <a:schemeClr val="tx1"/>
                </a:solidFill>
                <a:latin typeface="+mn-ea"/>
              </a:rPr>
              <a:t>都市モデルの有用性についての知見を地方自治体や民間市場に広げていく必要がある。</a:t>
            </a:r>
          </a:p>
        </p:txBody>
      </p:sp>
      <p:sp>
        <p:nvSpPr>
          <p:cNvPr id="1108" name="正方形/長方形 33"/>
          <p:cNvSpPr/>
          <p:nvPr/>
        </p:nvSpPr>
        <p:spPr>
          <a:xfrm>
            <a:off x="43507" y="639043"/>
            <a:ext cx="8952327" cy="1515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US" altLang="ja-JP" sz="1200" dirty="0">
              <a:solidFill>
                <a:schemeClr val="tx1"/>
              </a:solidFill>
              <a:latin typeface="+mn-ea"/>
            </a:endParaRPr>
          </a:p>
          <a:p>
            <a:pPr algn="just"/>
            <a:r>
              <a:rPr lang="ja-JP" altLang="en-US" sz="1200" dirty="0">
                <a:solidFill>
                  <a:schemeClr val="tx1"/>
                </a:solidFill>
                <a:latin typeface="+mn-ea"/>
              </a:rPr>
              <a:t>　</a:t>
            </a:r>
            <a:r>
              <a:rPr lang="en-US" altLang="ja-JP" sz="1200" spc="-30" dirty="0">
                <a:solidFill>
                  <a:schemeClr val="tx1"/>
                </a:solidFill>
                <a:latin typeface="+mn-ea"/>
              </a:rPr>
              <a:t>ICT</a:t>
            </a:r>
            <a:r>
              <a:rPr lang="ja-JP" altLang="en-US" sz="1200" spc="-30" dirty="0">
                <a:solidFill>
                  <a:schemeClr val="tx1"/>
                </a:solidFill>
                <a:latin typeface="+mn-ea"/>
              </a:rPr>
              <a:t>・</a:t>
            </a:r>
            <a:r>
              <a:rPr lang="en-US" altLang="ja-JP" sz="1200" spc="-30" dirty="0">
                <a:solidFill>
                  <a:schemeClr val="tx1"/>
                </a:solidFill>
                <a:latin typeface="+mn-ea"/>
              </a:rPr>
              <a:t>IoT</a:t>
            </a:r>
            <a:r>
              <a:rPr lang="ja-JP" altLang="en-US" sz="1200" spc="-30" dirty="0">
                <a:solidFill>
                  <a:schemeClr val="tx1"/>
                </a:solidFill>
                <a:latin typeface="+mn-ea"/>
              </a:rPr>
              <a:t>等の普及による社会のデジタル化の加速や、新型コロナウイルスの影響により、既存の生活スタイルや社会経済が変革する中で、都市政策の領域においても、データや新技術の活用を進め、まちづくりの進め方を根本から変革する「まちづくりのデジタルトランスフォーメーション（</a:t>
            </a:r>
            <a:r>
              <a:rPr lang="en-US" altLang="ja-JP" sz="1200" spc="-30" dirty="0">
                <a:solidFill>
                  <a:schemeClr val="tx1"/>
                </a:solidFill>
                <a:latin typeface="+mn-ea"/>
              </a:rPr>
              <a:t>DX)</a:t>
            </a:r>
            <a:r>
              <a:rPr lang="ja-JP" altLang="en-US" sz="1200" spc="-30" dirty="0">
                <a:solidFill>
                  <a:schemeClr val="tx1"/>
                </a:solidFill>
                <a:latin typeface="+mn-ea"/>
              </a:rPr>
              <a:t>」を推進する必要がある</a:t>
            </a:r>
            <a:r>
              <a:rPr lang="ja-JP" altLang="en-US" sz="1200" spc="-30" dirty="0" smtClean="0">
                <a:solidFill>
                  <a:schemeClr val="tx1"/>
                </a:solidFill>
                <a:latin typeface="+mn-ea"/>
              </a:rPr>
              <a:t>。</a:t>
            </a:r>
            <a:r>
              <a:rPr lang="ja-JP" altLang="en-US" sz="1200" spc="-30" dirty="0" smtClean="0">
                <a:solidFill>
                  <a:schemeClr val="tx1"/>
                </a:solidFill>
                <a:latin typeface="+mn-ea"/>
              </a:rPr>
              <a:t>まちづくり</a:t>
            </a:r>
            <a:r>
              <a:rPr lang="en-US" altLang="ja-JP" sz="1200" spc="-30" dirty="0" smtClean="0">
                <a:solidFill>
                  <a:schemeClr val="tx1"/>
                </a:solidFill>
                <a:latin typeface="+mn-ea"/>
              </a:rPr>
              <a:t>DX</a:t>
            </a:r>
            <a:r>
              <a:rPr lang="ja-JP" altLang="en-US" sz="1200" spc="-30" dirty="0" smtClean="0">
                <a:solidFill>
                  <a:schemeClr val="tx1"/>
                </a:solidFill>
                <a:latin typeface="+mn-ea"/>
              </a:rPr>
              <a:t>の実現には、サイバー空間におけるフィジカル空間の再現が重要。フィジカル空間で収集した各種データをサイバー空間に再現し、限りなく現実に近い状況で各種のシミュレーションを実施することで、改善・最適化を図ることができる</a:t>
            </a:r>
            <a:r>
              <a:rPr lang="ja-JP" altLang="en-US" sz="1200" spc="-30" dirty="0" smtClean="0">
                <a:solidFill>
                  <a:schemeClr val="tx1"/>
                </a:solidFill>
                <a:latin typeface="+mn-ea"/>
              </a:rPr>
              <a:t>。この</a:t>
            </a:r>
            <a:r>
              <a:rPr lang="ja-JP" altLang="en-US" sz="1200" spc="-30" dirty="0">
                <a:solidFill>
                  <a:schemeClr val="tx1"/>
                </a:solidFill>
                <a:latin typeface="+mn-ea"/>
              </a:rPr>
              <a:t>ため、</a:t>
            </a:r>
            <a:r>
              <a:rPr lang="en-US" altLang="ja-JP" sz="1200" dirty="0">
                <a:solidFill>
                  <a:schemeClr val="tx1"/>
                </a:solidFill>
                <a:latin typeface="+mn-ea"/>
              </a:rPr>
              <a:t> 2020</a:t>
            </a:r>
            <a:r>
              <a:rPr lang="ja-JP" altLang="en-US" sz="1200" dirty="0">
                <a:solidFill>
                  <a:schemeClr val="tx1"/>
                </a:solidFill>
                <a:latin typeface="+mn-ea"/>
              </a:rPr>
              <a:t>年度から「</a:t>
            </a:r>
            <a:r>
              <a:rPr lang="en-US" altLang="ja-JP" sz="1200" dirty="0">
                <a:solidFill>
                  <a:schemeClr val="tx1"/>
                </a:solidFill>
                <a:latin typeface="+mn-ea"/>
              </a:rPr>
              <a:t>Project PLATEAU </a:t>
            </a:r>
            <a:r>
              <a:rPr lang="ja-JP" altLang="en-US" sz="1200" dirty="0">
                <a:solidFill>
                  <a:schemeClr val="tx1"/>
                </a:solidFill>
                <a:latin typeface="+mn-ea"/>
              </a:rPr>
              <a:t>（プラトー）」を新たにスタートさせ、建物などの都市空間をサイバー空間上で３次元的に再現</a:t>
            </a:r>
            <a:r>
              <a:rPr lang="ja-JP" altLang="en-US" sz="1200" dirty="0">
                <a:solidFill>
                  <a:schemeClr val="tx1"/>
                </a:solidFill>
                <a:latin typeface="+mn-ea"/>
              </a:rPr>
              <a:t>する「</a:t>
            </a:r>
            <a:r>
              <a:rPr lang="en-US" altLang="ja-JP" sz="1200" dirty="0">
                <a:solidFill>
                  <a:schemeClr val="tx1"/>
                </a:solidFill>
                <a:latin typeface="+mn-ea"/>
              </a:rPr>
              <a:t>3D</a:t>
            </a:r>
            <a:r>
              <a:rPr lang="ja-JP" altLang="en-US" sz="1200" dirty="0">
                <a:solidFill>
                  <a:schemeClr val="tx1"/>
                </a:solidFill>
                <a:latin typeface="+mn-ea"/>
              </a:rPr>
              <a:t>都市モデル」の整備を全国</a:t>
            </a:r>
            <a:r>
              <a:rPr lang="en-US" altLang="ja-JP" sz="1200" dirty="0">
                <a:solidFill>
                  <a:schemeClr val="tx1"/>
                </a:solidFill>
                <a:latin typeface="+mn-ea"/>
              </a:rPr>
              <a:t>56</a:t>
            </a:r>
            <a:r>
              <a:rPr lang="ja-JP" altLang="en-US" sz="1200" dirty="0">
                <a:solidFill>
                  <a:schemeClr val="tx1"/>
                </a:solidFill>
                <a:latin typeface="+mn-ea"/>
              </a:rPr>
              <a:t>都市を対象に実施し、これを活用して、例えば災害ハザード情報等の３次元表示による災害リスクの見える化など、</a:t>
            </a:r>
            <a:r>
              <a:rPr lang="en-US" altLang="ja-JP" sz="1200" dirty="0">
                <a:solidFill>
                  <a:schemeClr val="tx1"/>
                </a:solidFill>
                <a:latin typeface="+mn-ea"/>
              </a:rPr>
              <a:t>40</a:t>
            </a:r>
            <a:r>
              <a:rPr lang="ja-JP" altLang="en-US" sz="1200" dirty="0">
                <a:solidFill>
                  <a:schemeClr val="tx1"/>
                </a:solidFill>
                <a:latin typeface="+mn-ea"/>
              </a:rPr>
              <a:t>以上の実証実験やフィージビリティスタディを展開した。</a:t>
            </a:r>
            <a:endParaRPr lang="ja-JP" altLang="en-US" sz="1200" spc="-30" dirty="0">
              <a:solidFill>
                <a:schemeClr val="tx1"/>
              </a:solidFill>
              <a:latin typeface="+mn-ea"/>
            </a:endParaRPr>
          </a:p>
          <a:p>
            <a:pPr algn="just"/>
            <a:endParaRPr lang="en-US" altLang="ja-JP" sz="1200" spc="-30" dirty="0">
              <a:solidFill>
                <a:schemeClr val="tx1"/>
              </a:solidFill>
              <a:latin typeface="+mn-ea"/>
            </a:endParaRPr>
          </a:p>
        </p:txBody>
      </p:sp>
      <p:cxnSp>
        <p:nvCxnSpPr>
          <p:cNvPr id="1109" name="直線コネクタ 4"/>
          <p:cNvCxnSpPr/>
          <p:nvPr/>
        </p:nvCxnSpPr>
        <p:spPr>
          <a:xfrm>
            <a:off x="13253" y="512116"/>
            <a:ext cx="9124122" cy="0"/>
          </a:xfrm>
          <a:prstGeom prst="line">
            <a:avLst/>
          </a:prstGeom>
        </p:spPr>
        <p:style>
          <a:lnRef idx="1">
            <a:schemeClr val="accent1"/>
          </a:lnRef>
          <a:fillRef idx="0">
            <a:schemeClr val="accent1"/>
          </a:fillRef>
          <a:effectRef idx="0">
            <a:schemeClr val="accent1"/>
          </a:effectRef>
          <a:fontRef idx="minor">
            <a:schemeClr val="tx1"/>
          </a:fontRef>
        </p:style>
      </p:cxnSp>
      <p:sp>
        <p:nvSpPr>
          <p:cNvPr id="1110" name="テキスト ボックス 9"/>
          <p:cNvSpPr txBox="1"/>
          <p:nvPr/>
        </p:nvSpPr>
        <p:spPr>
          <a:xfrm>
            <a:off x="13252" y="18069"/>
            <a:ext cx="9130748" cy="460382"/>
          </a:xfrm>
          <a:prstGeom prst="rect">
            <a:avLst/>
          </a:prstGeom>
          <a:noFill/>
        </p:spPr>
        <p:txBody>
          <a:bodyPr wrap="square" rtlCol="0" anchor="ctr">
            <a:spAutoFit/>
          </a:bodyPr>
          <a:lstStyle/>
          <a:p>
            <a:pPr marL="0" indent="0" algn="ctr">
              <a:lnSpc>
                <a:spcPct val="150000"/>
              </a:lnSpc>
              <a:buNone/>
            </a:pPr>
            <a:r>
              <a:rPr lang="en-US" altLang="ja-JP" b="1" dirty="0"/>
              <a:t>【</a:t>
            </a:r>
            <a:r>
              <a:rPr lang="ja-JP" altLang="en-US" b="1" dirty="0"/>
              <a:t>都市空間情報デジタル基盤構築支援事業及び都市空間情報デジタル基盤構築調査</a:t>
            </a:r>
            <a:r>
              <a:rPr lang="en-US" altLang="ja-JP" b="1" dirty="0"/>
              <a:t>】</a:t>
            </a:r>
          </a:p>
        </p:txBody>
      </p:sp>
      <p:sp>
        <p:nvSpPr>
          <p:cNvPr id="1111" name="正方形/長方形 8"/>
          <p:cNvSpPr/>
          <p:nvPr/>
        </p:nvSpPr>
        <p:spPr>
          <a:xfrm>
            <a:off x="4715710" y="3861049"/>
            <a:ext cx="1368000" cy="288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・建物や道路等の詳細モデルのデータ仕様の策定</a:t>
            </a:r>
            <a:endParaRPr lang="en-US" altLang="ja-JP" sz="1000" dirty="0">
              <a:solidFill>
                <a:schemeClr val="tx1"/>
              </a:solidFill>
            </a:endParaRPr>
          </a:p>
          <a:p>
            <a:r>
              <a:rPr lang="ja-JP" altLang="en-US" sz="1000" dirty="0">
                <a:solidFill>
                  <a:schemeClr val="tx1"/>
                </a:solidFill>
              </a:rPr>
              <a:t>・</a:t>
            </a:r>
            <a:r>
              <a:rPr lang="ja-JP" altLang="en-US" sz="1000" spc="-50" dirty="0">
                <a:solidFill>
                  <a:schemeClr val="tx1"/>
                </a:solidFill>
              </a:rPr>
              <a:t>詳細度のレベル、</a:t>
            </a:r>
            <a:r>
              <a:rPr lang="ja-JP" altLang="en-US" sz="1000" dirty="0">
                <a:solidFill>
                  <a:schemeClr val="tx1"/>
                </a:solidFill>
              </a:rPr>
              <a:t>地物毎の測量手順・モデリング手順の確立</a:t>
            </a:r>
            <a:endParaRPr lang="en-US" altLang="ja-JP" sz="1000" dirty="0">
              <a:solidFill>
                <a:schemeClr val="tx1"/>
              </a:solidFill>
            </a:endParaRPr>
          </a:p>
          <a:p>
            <a:r>
              <a:rPr lang="ja-JP" altLang="en-US" sz="1000" spc="-50" dirty="0">
                <a:solidFill>
                  <a:schemeClr val="tx1"/>
                </a:solidFill>
              </a:rPr>
              <a:t>・ユースケース開発数及びそれに伴うデータ整備都市数（</a:t>
            </a:r>
            <a:r>
              <a:rPr lang="en-US" altLang="ja-JP" sz="1000" spc="-50" dirty="0">
                <a:solidFill>
                  <a:schemeClr val="tx1"/>
                </a:solidFill>
              </a:rPr>
              <a:t>20</a:t>
            </a:r>
            <a:r>
              <a:rPr lang="ja-JP" altLang="en-US" sz="1000" spc="-50" dirty="0">
                <a:solidFill>
                  <a:schemeClr val="tx1"/>
                </a:solidFill>
              </a:rPr>
              <a:t>件）　等</a:t>
            </a:r>
            <a:endParaRPr lang="en-US" altLang="ja-JP" sz="1000" spc="-50" dirty="0">
              <a:solidFill>
                <a:schemeClr val="tx1"/>
              </a:solidFill>
            </a:endParaRPr>
          </a:p>
          <a:p>
            <a:endParaRPr lang="en-US" altLang="ja-JP" sz="1000" dirty="0">
              <a:solidFill>
                <a:schemeClr val="tx1"/>
              </a:solidFill>
            </a:endParaRPr>
          </a:p>
          <a:p>
            <a:endParaRPr lang="en-US" altLang="ja-JP" sz="1000" dirty="0">
              <a:solidFill>
                <a:schemeClr val="tx1"/>
              </a:solidFill>
            </a:endParaRPr>
          </a:p>
          <a:p>
            <a:r>
              <a:rPr lang="ja-JP" altLang="en-US" sz="1000" dirty="0">
                <a:solidFill>
                  <a:schemeClr val="tx1"/>
                </a:solidFill>
              </a:rPr>
              <a:t>・３</a:t>
            </a:r>
            <a:r>
              <a:rPr lang="en-US" altLang="ja-JP" sz="1000" dirty="0">
                <a:solidFill>
                  <a:schemeClr val="tx1"/>
                </a:solidFill>
              </a:rPr>
              <a:t>D</a:t>
            </a:r>
            <a:r>
              <a:rPr lang="ja-JP" altLang="en-US" sz="1000" dirty="0">
                <a:solidFill>
                  <a:schemeClr val="tx1"/>
                </a:solidFill>
              </a:rPr>
              <a:t>都市</a:t>
            </a:r>
            <a:r>
              <a:rPr lang="ja-JP" altLang="en-US" sz="1000" spc="-100" dirty="0">
                <a:solidFill>
                  <a:schemeClr val="tx1"/>
                </a:solidFill>
              </a:rPr>
              <a:t>モデルの構築数</a:t>
            </a:r>
            <a:r>
              <a:rPr lang="ja-JP" altLang="en-US" sz="1000" dirty="0">
                <a:solidFill>
                  <a:schemeClr val="tx1"/>
                </a:solidFill>
              </a:rPr>
              <a:t>（</a:t>
            </a:r>
            <a:r>
              <a:rPr lang="en-US" altLang="ja-JP" sz="1000" dirty="0">
                <a:solidFill>
                  <a:schemeClr val="tx1"/>
                </a:solidFill>
              </a:rPr>
              <a:t>30</a:t>
            </a:r>
            <a:r>
              <a:rPr lang="ja-JP" altLang="en-US" sz="1000" dirty="0">
                <a:solidFill>
                  <a:schemeClr val="tx1"/>
                </a:solidFill>
              </a:rPr>
              <a:t>件）</a:t>
            </a:r>
            <a:endParaRPr lang="en-US" altLang="ja-JP" sz="1000" dirty="0">
              <a:solidFill>
                <a:schemeClr val="tx1"/>
              </a:solidFill>
            </a:endParaRPr>
          </a:p>
          <a:p>
            <a:r>
              <a:rPr kumimoji="1" lang="ja-JP" altLang="en-US" sz="1000" dirty="0">
                <a:solidFill>
                  <a:schemeClr val="tx1"/>
                </a:solidFill>
              </a:rPr>
              <a:t>・</a:t>
            </a:r>
            <a:r>
              <a:rPr lang="ja-JP" altLang="en-US" sz="1000" spc="-30" dirty="0">
                <a:solidFill>
                  <a:schemeClr val="tx1"/>
                </a:solidFill>
              </a:rPr>
              <a:t>ユースケース開発数</a:t>
            </a:r>
            <a:endParaRPr lang="en-US" altLang="ja-JP" sz="1000" spc="-30" dirty="0">
              <a:solidFill>
                <a:schemeClr val="tx1"/>
              </a:solidFill>
            </a:endParaRPr>
          </a:p>
          <a:p>
            <a:pPr algn="r"/>
            <a:r>
              <a:rPr lang="ja-JP" altLang="en-US" sz="1000" spc="-30" dirty="0">
                <a:solidFill>
                  <a:schemeClr val="tx1"/>
                </a:solidFill>
              </a:rPr>
              <a:t>（</a:t>
            </a:r>
            <a:r>
              <a:rPr lang="en-US" altLang="ja-JP" sz="1000" spc="-30" dirty="0">
                <a:solidFill>
                  <a:schemeClr val="tx1"/>
                </a:solidFill>
              </a:rPr>
              <a:t>20</a:t>
            </a:r>
            <a:r>
              <a:rPr lang="ja-JP" altLang="en-US" sz="1000" spc="-30" dirty="0">
                <a:solidFill>
                  <a:schemeClr val="tx1"/>
                </a:solidFill>
              </a:rPr>
              <a:t>件）</a:t>
            </a:r>
            <a:endParaRPr kumimoji="1" lang="en-US" altLang="ja-JP" sz="1000" dirty="0">
              <a:solidFill>
                <a:schemeClr val="tx1"/>
              </a:solidFill>
            </a:endParaRPr>
          </a:p>
        </p:txBody>
      </p:sp>
      <p:sp>
        <p:nvSpPr>
          <p:cNvPr id="1112" name="正方形/長方形 11"/>
          <p:cNvSpPr/>
          <p:nvPr/>
        </p:nvSpPr>
        <p:spPr>
          <a:xfrm>
            <a:off x="46800" y="3861048"/>
            <a:ext cx="1080000" cy="288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n-ea"/>
                <a:cs typeface="Meiryo UI" panose="020B0604030504040204" pitchFamily="50" charset="-128"/>
              </a:rPr>
              <a:t>都市空間情報デジタル基盤構築調査</a:t>
            </a:r>
            <a:endParaRPr lang="en-US" altLang="ja-JP" sz="1200" dirty="0">
              <a:solidFill>
                <a:schemeClr val="tx1"/>
              </a:solidFill>
              <a:latin typeface="+mn-ea"/>
              <a:cs typeface="Meiryo UI" panose="020B0604030504040204" pitchFamily="50" charset="-128"/>
            </a:endParaRPr>
          </a:p>
          <a:p>
            <a:r>
              <a:rPr lang="en-US" altLang="ja-JP" sz="1200" dirty="0">
                <a:solidFill>
                  <a:schemeClr val="tx1"/>
                </a:solidFill>
                <a:latin typeface="+mn-ea"/>
                <a:cs typeface="Meiryo UI" panose="020B0604030504040204" pitchFamily="50" charset="-128"/>
              </a:rPr>
              <a:t>1,000</a:t>
            </a:r>
            <a:r>
              <a:rPr lang="ja-JP" altLang="en-US" sz="1200" dirty="0">
                <a:solidFill>
                  <a:schemeClr val="tx1"/>
                </a:solidFill>
                <a:latin typeface="+mn-ea"/>
                <a:cs typeface="Meiryo UI" panose="020B0604030504040204" pitchFamily="50" charset="-128"/>
              </a:rPr>
              <a:t>百万円</a:t>
            </a:r>
            <a:endParaRPr lang="en-US" altLang="ja-JP" sz="1200" dirty="0">
              <a:solidFill>
                <a:schemeClr val="tx1"/>
              </a:solidFill>
              <a:latin typeface="+mn-ea"/>
              <a:cs typeface="Meiryo UI" panose="020B0604030504040204" pitchFamily="50" charset="-128"/>
            </a:endParaRPr>
          </a:p>
          <a:p>
            <a:r>
              <a:rPr lang="ja-JP" altLang="en-US" sz="1200" dirty="0">
                <a:solidFill>
                  <a:schemeClr val="tx1"/>
                </a:solidFill>
                <a:latin typeface="+mn-ea"/>
                <a:cs typeface="Meiryo UI" panose="020B0604030504040204" pitchFamily="50" charset="-128"/>
              </a:rPr>
              <a:t>（</a:t>
            </a:r>
            <a:r>
              <a:rPr lang="en-US" altLang="ja-JP" sz="1200" dirty="0">
                <a:solidFill>
                  <a:schemeClr val="tx1"/>
                </a:solidFill>
                <a:latin typeface="+mn-ea"/>
                <a:cs typeface="Meiryo UI" panose="020B0604030504040204" pitchFamily="50" charset="-128"/>
              </a:rPr>
              <a:t>R4</a:t>
            </a:r>
            <a:r>
              <a:rPr lang="ja-JP" altLang="en-US" sz="1200" dirty="0">
                <a:solidFill>
                  <a:schemeClr val="tx1"/>
                </a:solidFill>
                <a:latin typeface="+mn-ea"/>
                <a:cs typeface="Meiryo UI" panose="020B0604030504040204" pitchFamily="50" charset="-128"/>
              </a:rPr>
              <a:t>年度）</a:t>
            </a:r>
            <a:endParaRPr lang="en-US" altLang="ja-JP" sz="1200" dirty="0">
              <a:solidFill>
                <a:schemeClr val="tx1"/>
              </a:solidFill>
              <a:latin typeface="+mn-ea"/>
              <a:cs typeface="Meiryo UI" panose="020B0604030504040204" pitchFamily="50" charset="-128"/>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r>
              <a:rPr lang="ja-JP" altLang="en-US" sz="1200" dirty="0">
                <a:solidFill>
                  <a:schemeClr val="tx1"/>
                </a:solidFill>
                <a:latin typeface="+mn-ea"/>
              </a:rPr>
              <a:t>都市空間情報デジタル基盤構築支援事業</a:t>
            </a:r>
            <a:endParaRPr lang="en-US" altLang="ja-JP" sz="1200" dirty="0">
              <a:solidFill>
                <a:schemeClr val="tx1"/>
              </a:solidFill>
              <a:latin typeface="+mn-ea"/>
            </a:endParaRPr>
          </a:p>
          <a:p>
            <a:r>
              <a:rPr lang="en-US" altLang="ja-JP" sz="1200" dirty="0">
                <a:solidFill>
                  <a:schemeClr val="tx1"/>
                </a:solidFill>
                <a:latin typeface="+mn-ea"/>
                <a:cs typeface="Meiryo UI" panose="020B0604030504040204" pitchFamily="50" charset="-128"/>
              </a:rPr>
              <a:t>1,000</a:t>
            </a:r>
            <a:r>
              <a:rPr lang="ja-JP" altLang="en-US" sz="1200" dirty="0">
                <a:solidFill>
                  <a:schemeClr val="tx1"/>
                </a:solidFill>
                <a:latin typeface="+mn-ea"/>
                <a:cs typeface="Meiryo UI" panose="020B0604030504040204" pitchFamily="50" charset="-128"/>
              </a:rPr>
              <a:t>百万円</a:t>
            </a:r>
            <a:endParaRPr lang="en-US" altLang="ja-JP" sz="1200" dirty="0">
              <a:solidFill>
                <a:schemeClr val="tx1"/>
              </a:solidFill>
              <a:latin typeface="+mn-ea"/>
              <a:cs typeface="Meiryo UI" panose="020B0604030504040204" pitchFamily="50" charset="-128"/>
            </a:endParaRPr>
          </a:p>
          <a:p>
            <a:r>
              <a:rPr lang="ja-JP" altLang="en-US" sz="1200" dirty="0">
                <a:solidFill>
                  <a:schemeClr val="tx1"/>
                </a:solidFill>
                <a:latin typeface="+mn-ea"/>
                <a:cs typeface="Meiryo UI" panose="020B0604030504040204" pitchFamily="50" charset="-128"/>
              </a:rPr>
              <a:t>（</a:t>
            </a:r>
            <a:r>
              <a:rPr lang="en-US" altLang="ja-JP" sz="1200" dirty="0">
                <a:solidFill>
                  <a:schemeClr val="tx1"/>
                </a:solidFill>
                <a:latin typeface="+mn-ea"/>
                <a:cs typeface="Meiryo UI" panose="020B0604030504040204" pitchFamily="50" charset="-128"/>
              </a:rPr>
              <a:t>R4</a:t>
            </a:r>
            <a:r>
              <a:rPr lang="ja-JP" altLang="en-US" sz="1200" dirty="0">
                <a:solidFill>
                  <a:schemeClr val="tx1"/>
                </a:solidFill>
                <a:latin typeface="+mn-ea"/>
                <a:cs typeface="Meiryo UI" panose="020B0604030504040204" pitchFamily="50" charset="-128"/>
              </a:rPr>
              <a:t>年度）</a:t>
            </a:r>
            <a:endParaRPr lang="en-US" altLang="ja-JP" sz="1200" dirty="0">
              <a:solidFill>
                <a:schemeClr val="tx1"/>
              </a:solidFill>
              <a:latin typeface="+mn-ea"/>
              <a:cs typeface="Meiryo UI" panose="020B0604030504040204" pitchFamily="50" charset="-128"/>
            </a:endParaRPr>
          </a:p>
        </p:txBody>
      </p:sp>
      <p:sp>
        <p:nvSpPr>
          <p:cNvPr id="1113" name="正方形/長方形 17"/>
          <p:cNvSpPr/>
          <p:nvPr/>
        </p:nvSpPr>
        <p:spPr>
          <a:xfrm>
            <a:off x="6228184" y="3861048"/>
            <a:ext cx="1728000" cy="288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・データ整備の高度化・効率化を実現</a:t>
            </a:r>
            <a:endParaRPr lang="en-US" altLang="ja-JP" sz="1100" dirty="0">
              <a:solidFill>
                <a:schemeClr val="tx1"/>
              </a:solidFill>
            </a:endParaRPr>
          </a:p>
          <a:p>
            <a:r>
              <a:rPr lang="ja-JP" altLang="en-US" sz="1100" dirty="0">
                <a:solidFill>
                  <a:schemeClr val="tx1"/>
                </a:solidFill>
              </a:rPr>
              <a:t>・</a:t>
            </a:r>
            <a:r>
              <a:rPr lang="ja-JP" altLang="en-US" sz="1100" spc="-50" dirty="0">
                <a:solidFill>
                  <a:schemeClr val="tx1"/>
                </a:solidFill>
              </a:rPr>
              <a:t>自動運転、ロボット運送、カーボンニュートラルなど、スマートシティの社会実装に向けたリーディングケースを創出</a:t>
            </a:r>
            <a:endParaRPr lang="en-US" altLang="ja-JP" sz="1100" spc="-50" dirty="0">
              <a:solidFill>
                <a:schemeClr val="tx1"/>
              </a:solidFill>
            </a:endParaRPr>
          </a:p>
          <a:p>
            <a:endParaRPr lang="en-US" altLang="ja-JP" sz="1100" spc="-50" dirty="0">
              <a:solidFill>
                <a:schemeClr val="tx1"/>
              </a:solidFill>
            </a:endParaRPr>
          </a:p>
          <a:p>
            <a:r>
              <a:rPr lang="ja-JP" altLang="en-US" sz="1100" spc="-80" dirty="0">
                <a:solidFill>
                  <a:schemeClr val="tx1"/>
                </a:solidFill>
              </a:rPr>
              <a:t>・オープンデータダウンロードページ閲覧数（</a:t>
            </a:r>
            <a:r>
              <a:rPr lang="en-US" altLang="ja-JP" sz="1100" spc="-80" dirty="0">
                <a:solidFill>
                  <a:schemeClr val="tx1"/>
                </a:solidFill>
              </a:rPr>
              <a:t>60</a:t>
            </a:r>
            <a:r>
              <a:rPr lang="ja-JP" altLang="en-US" sz="1100" spc="-80" dirty="0">
                <a:solidFill>
                  <a:schemeClr val="tx1"/>
                </a:solidFill>
              </a:rPr>
              <a:t>万件</a:t>
            </a:r>
            <a:r>
              <a:rPr lang="en-US" altLang="ja-JP" sz="1100" spc="-80" dirty="0">
                <a:solidFill>
                  <a:schemeClr val="tx1"/>
                </a:solidFill>
              </a:rPr>
              <a:t>/</a:t>
            </a:r>
            <a:r>
              <a:rPr lang="ja-JP" altLang="en-US" sz="1100" spc="-80" dirty="0">
                <a:solidFill>
                  <a:schemeClr val="tx1"/>
                </a:solidFill>
              </a:rPr>
              <a:t>年）</a:t>
            </a:r>
            <a:endParaRPr lang="en-US" altLang="ja-JP" sz="1100" spc="-80" dirty="0">
              <a:solidFill>
                <a:schemeClr val="tx1"/>
              </a:solidFill>
            </a:endParaRPr>
          </a:p>
          <a:p>
            <a:r>
              <a:rPr lang="ja-JP" altLang="en-US" sz="1100" dirty="0">
                <a:solidFill>
                  <a:schemeClr val="tx1"/>
                </a:solidFill>
              </a:rPr>
              <a:t>・３</a:t>
            </a:r>
            <a:r>
              <a:rPr lang="en-US" altLang="ja-JP" sz="1100" dirty="0">
                <a:solidFill>
                  <a:schemeClr val="tx1"/>
                </a:solidFill>
                <a:latin typeface="+mn-ea"/>
              </a:rPr>
              <a:t>D</a:t>
            </a:r>
            <a:r>
              <a:rPr lang="ja-JP" altLang="en-US" sz="1100" dirty="0">
                <a:solidFill>
                  <a:schemeClr val="tx1"/>
                </a:solidFill>
              </a:rPr>
              <a:t>都市モデルを活用した政策の高度化や民間市場の創出を促進</a:t>
            </a:r>
            <a:endParaRPr lang="en-US" altLang="ja-JP" sz="1100" dirty="0">
              <a:solidFill>
                <a:schemeClr val="tx1"/>
              </a:solidFill>
            </a:endParaRPr>
          </a:p>
          <a:p>
            <a:r>
              <a:rPr lang="ja-JP" altLang="en-US" sz="1100" dirty="0">
                <a:solidFill>
                  <a:schemeClr val="tx1"/>
                </a:solidFill>
              </a:rPr>
              <a:t>・ ３</a:t>
            </a:r>
            <a:r>
              <a:rPr lang="en-US" altLang="ja-JP" sz="1100" dirty="0">
                <a:solidFill>
                  <a:schemeClr val="tx1"/>
                </a:solidFill>
                <a:latin typeface="+mn-ea"/>
              </a:rPr>
              <a:t>D</a:t>
            </a:r>
            <a:r>
              <a:rPr lang="ja-JP" altLang="en-US" sz="1100" dirty="0">
                <a:solidFill>
                  <a:schemeClr val="tx1"/>
                </a:solidFill>
              </a:rPr>
              <a:t>都市モデルエコシステムの定着</a:t>
            </a:r>
            <a:endParaRPr lang="en-US" altLang="ja-JP" sz="1100" dirty="0">
              <a:solidFill>
                <a:schemeClr val="tx1"/>
              </a:solidFill>
            </a:endParaRPr>
          </a:p>
          <a:p>
            <a:endParaRPr lang="en-US" altLang="ja-JP" sz="1100" dirty="0">
              <a:solidFill>
                <a:schemeClr val="tx1"/>
              </a:solidFill>
            </a:endParaRPr>
          </a:p>
        </p:txBody>
      </p:sp>
      <p:sp>
        <p:nvSpPr>
          <p:cNvPr id="1114" name="正方形/長方形 20"/>
          <p:cNvSpPr/>
          <p:nvPr/>
        </p:nvSpPr>
        <p:spPr>
          <a:xfrm>
            <a:off x="8064000" y="3862960"/>
            <a:ext cx="1044000" cy="288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rPr>
              <a:t>3D</a:t>
            </a:r>
            <a:r>
              <a:rPr lang="ja-JP" altLang="en-US" sz="1200" dirty="0">
                <a:solidFill>
                  <a:schemeClr val="tx1"/>
                </a:solidFill>
              </a:rPr>
              <a:t>都市モデルの整備・活用・オープンデータ化のエコシステムを構築し、スマートシティをはじめとするまちづくりのデジタルトランスフォーメーションを実現する。</a:t>
            </a:r>
            <a:endParaRPr kumimoji="1" lang="ja-JP" altLang="en-US" sz="1200" dirty="0">
              <a:solidFill>
                <a:schemeClr val="tx1"/>
              </a:solidFill>
            </a:endParaRPr>
          </a:p>
        </p:txBody>
      </p:sp>
      <p:sp>
        <p:nvSpPr>
          <p:cNvPr id="1115" name="正方形/長方形 32"/>
          <p:cNvSpPr/>
          <p:nvPr/>
        </p:nvSpPr>
        <p:spPr>
          <a:xfrm>
            <a:off x="45820" y="3494067"/>
            <a:ext cx="1080000" cy="294102"/>
          </a:xfrm>
          <a:prstGeom prst="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rPr>
              <a:t>インプット</a:t>
            </a:r>
          </a:p>
        </p:txBody>
      </p:sp>
      <p:sp>
        <p:nvSpPr>
          <p:cNvPr id="1116" name="正方形/長方形 34"/>
          <p:cNvSpPr/>
          <p:nvPr/>
        </p:nvSpPr>
        <p:spPr>
          <a:xfrm>
            <a:off x="1333538" y="3494066"/>
            <a:ext cx="3184783" cy="293461"/>
          </a:xfrm>
          <a:prstGeom prst="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600" b="1" dirty="0">
                <a:solidFill>
                  <a:schemeClr val="bg1"/>
                </a:solidFill>
              </a:rPr>
              <a:t>アクティビティ</a:t>
            </a:r>
          </a:p>
        </p:txBody>
      </p:sp>
      <p:sp>
        <p:nvSpPr>
          <p:cNvPr id="1117" name="正方形/長方形 38"/>
          <p:cNvSpPr/>
          <p:nvPr/>
        </p:nvSpPr>
        <p:spPr>
          <a:xfrm>
            <a:off x="4716168" y="3494066"/>
            <a:ext cx="1368000" cy="294974"/>
          </a:xfrm>
          <a:prstGeom prst="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600" b="1" dirty="0">
                <a:solidFill>
                  <a:schemeClr val="bg1"/>
                </a:solidFill>
              </a:rPr>
              <a:t>アウトプット</a:t>
            </a:r>
          </a:p>
        </p:txBody>
      </p:sp>
      <p:sp>
        <p:nvSpPr>
          <p:cNvPr id="1118" name="正方形/長方形 39"/>
          <p:cNvSpPr/>
          <p:nvPr/>
        </p:nvSpPr>
        <p:spPr>
          <a:xfrm>
            <a:off x="6228184" y="3494066"/>
            <a:ext cx="1727816" cy="294974"/>
          </a:xfrm>
          <a:prstGeom prst="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600" b="1" dirty="0">
                <a:solidFill>
                  <a:schemeClr val="bg1"/>
                </a:solidFill>
              </a:rPr>
              <a:t>アウトカム</a:t>
            </a:r>
          </a:p>
        </p:txBody>
      </p:sp>
      <p:sp>
        <p:nvSpPr>
          <p:cNvPr id="1119" name="正方形/長方形 40"/>
          <p:cNvSpPr/>
          <p:nvPr/>
        </p:nvSpPr>
        <p:spPr>
          <a:xfrm>
            <a:off x="8064000" y="3494066"/>
            <a:ext cx="1044000" cy="294974"/>
          </a:xfrm>
          <a:prstGeom prst="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600" b="1" dirty="0">
                <a:solidFill>
                  <a:schemeClr val="bg1"/>
                </a:solidFill>
              </a:rPr>
              <a:t>インパクト</a:t>
            </a:r>
          </a:p>
        </p:txBody>
      </p:sp>
      <p:sp>
        <p:nvSpPr>
          <p:cNvPr id="1120" name="正方形/長方形 35"/>
          <p:cNvSpPr/>
          <p:nvPr/>
        </p:nvSpPr>
        <p:spPr>
          <a:xfrm>
            <a:off x="1332000" y="3861048"/>
            <a:ext cx="3186322" cy="288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n-ea"/>
              </a:rPr>
              <a:t>＜国による調査＞</a:t>
            </a:r>
            <a:endParaRPr lang="en-US" altLang="ja-JP" sz="1050" dirty="0">
              <a:solidFill>
                <a:schemeClr val="tx1"/>
              </a:solidFill>
              <a:latin typeface="+mn-ea"/>
            </a:endParaRPr>
          </a:p>
          <a:p>
            <a:endParaRPr lang="en-US" altLang="ja-JP" sz="500" dirty="0">
              <a:solidFill>
                <a:schemeClr val="tx1"/>
              </a:solidFill>
              <a:latin typeface="+mn-ea"/>
            </a:endParaRPr>
          </a:p>
          <a:p>
            <a:r>
              <a:rPr lang="ja-JP" altLang="en-US" sz="1050" dirty="0">
                <a:solidFill>
                  <a:schemeClr val="tx1"/>
                </a:solidFill>
                <a:latin typeface="+mn-ea"/>
              </a:rPr>
              <a:t>・測量手法のルール化、効率的なデータ整備手法の確立及び道路・属性情報等のデータ仕様の拡張への取組</a:t>
            </a:r>
            <a:endParaRPr lang="en-US" altLang="ja-JP" sz="1050" dirty="0">
              <a:solidFill>
                <a:schemeClr val="tx1"/>
              </a:solidFill>
              <a:latin typeface="+mn-ea"/>
            </a:endParaRPr>
          </a:p>
          <a:p>
            <a:r>
              <a:rPr lang="ja-JP" altLang="en-US" sz="1050" dirty="0">
                <a:solidFill>
                  <a:schemeClr val="tx1"/>
                </a:solidFill>
                <a:latin typeface="+mn-ea"/>
              </a:rPr>
              <a:t>・「脱炭素」や「モビリティ」といった社会的要請の高いテーマや先進技術を取り込んだユースケース開発への取組　等</a:t>
            </a:r>
            <a:endParaRPr lang="en-US" altLang="ja-JP" sz="1050" dirty="0">
              <a:solidFill>
                <a:schemeClr val="tx1"/>
              </a:solidFill>
              <a:latin typeface="+mn-ea"/>
            </a:endParaRPr>
          </a:p>
          <a:p>
            <a:endParaRPr lang="en-US" altLang="ja-JP" sz="1050" dirty="0">
              <a:solidFill>
                <a:schemeClr val="tx1"/>
              </a:solidFill>
              <a:latin typeface="+mn-ea"/>
            </a:endParaRPr>
          </a:p>
          <a:p>
            <a:endParaRPr lang="en-US" altLang="ja-JP" sz="1050" dirty="0">
              <a:solidFill>
                <a:schemeClr val="tx1"/>
              </a:solidFill>
              <a:latin typeface="+mn-ea"/>
            </a:endParaRPr>
          </a:p>
          <a:p>
            <a:r>
              <a:rPr lang="ja-JP" altLang="en-US" sz="1050" dirty="0">
                <a:solidFill>
                  <a:schemeClr val="tx1"/>
                </a:solidFill>
                <a:latin typeface="+mn-ea"/>
              </a:rPr>
              <a:t>＜地方公共団体によるモデル整備・活用＞</a:t>
            </a:r>
            <a:endParaRPr lang="en-US" altLang="ja-JP" sz="1050" dirty="0">
              <a:solidFill>
                <a:schemeClr val="tx1"/>
              </a:solidFill>
              <a:latin typeface="+mn-ea"/>
            </a:endParaRPr>
          </a:p>
          <a:p>
            <a:endParaRPr lang="en-US" altLang="ja-JP" sz="500" dirty="0">
              <a:solidFill>
                <a:schemeClr val="tx1"/>
              </a:solidFill>
              <a:latin typeface="+mn-ea"/>
            </a:endParaRPr>
          </a:p>
          <a:p>
            <a:r>
              <a:rPr lang="ja-JP" altLang="en-US" sz="1050" dirty="0">
                <a:solidFill>
                  <a:schemeClr val="tx1"/>
                </a:solidFill>
                <a:latin typeface="+mn-ea"/>
              </a:rPr>
              <a:t>・３</a:t>
            </a:r>
            <a:r>
              <a:rPr lang="en-US" altLang="ja-JP" sz="1050" dirty="0">
                <a:solidFill>
                  <a:schemeClr val="tx1"/>
                </a:solidFill>
                <a:latin typeface="+mn-ea"/>
              </a:rPr>
              <a:t>D</a:t>
            </a:r>
            <a:r>
              <a:rPr lang="ja-JP" altLang="en-US" sz="1050" dirty="0">
                <a:solidFill>
                  <a:schemeClr val="tx1"/>
                </a:solidFill>
                <a:latin typeface="+mn-ea"/>
              </a:rPr>
              <a:t>都市モデルの構築経費、３</a:t>
            </a:r>
            <a:r>
              <a:rPr lang="en-US" altLang="ja-JP" sz="1050" dirty="0">
                <a:solidFill>
                  <a:schemeClr val="tx1"/>
                </a:solidFill>
                <a:latin typeface="+mn-ea"/>
              </a:rPr>
              <a:t>D</a:t>
            </a:r>
            <a:r>
              <a:rPr lang="ja-JP" altLang="en-US" sz="1050" dirty="0">
                <a:solidFill>
                  <a:schemeClr val="tx1"/>
                </a:solidFill>
                <a:latin typeface="+mn-ea"/>
              </a:rPr>
              <a:t>都市モデルを活用したユースケース開発経費等の地方公共団体による３</a:t>
            </a:r>
            <a:r>
              <a:rPr lang="en-US" altLang="ja-JP" sz="1050" dirty="0">
                <a:solidFill>
                  <a:schemeClr val="tx1"/>
                </a:solidFill>
                <a:latin typeface="+mn-ea"/>
              </a:rPr>
              <a:t>D</a:t>
            </a:r>
            <a:r>
              <a:rPr lang="ja-JP" altLang="en-US" sz="1050" dirty="0">
                <a:solidFill>
                  <a:schemeClr val="tx1"/>
                </a:solidFill>
                <a:latin typeface="+mn-ea"/>
              </a:rPr>
              <a:t>都市モデルの整備・活用経費について支援</a:t>
            </a:r>
            <a:endParaRPr lang="ja-JP" altLang="en-US" sz="1050" dirty="0">
              <a:solidFill>
                <a:schemeClr val="tx1"/>
              </a:solidFill>
            </a:endParaRPr>
          </a:p>
        </p:txBody>
      </p:sp>
      <p:sp>
        <p:nvSpPr>
          <p:cNvPr id="1121" name="右矢印 37"/>
          <p:cNvSpPr/>
          <p:nvPr/>
        </p:nvSpPr>
        <p:spPr>
          <a:xfrm>
            <a:off x="1187624" y="4509120"/>
            <a:ext cx="108000" cy="216024"/>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2" name="右矢印 41"/>
          <p:cNvSpPr/>
          <p:nvPr/>
        </p:nvSpPr>
        <p:spPr>
          <a:xfrm>
            <a:off x="4561716" y="4797152"/>
            <a:ext cx="108000" cy="36000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23" name="右矢印 47"/>
          <p:cNvSpPr/>
          <p:nvPr/>
        </p:nvSpPr>
        <p:spPr>
          <a:xfrm>
            <a:off x="7993563" y="5086240"/>
            <a:ext cx="36000" cy="216024"/>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24" name="正方形/長方形 65"/>
          <p:cNvSpPr/>
          <p:nvPr/>
        </p:nvSpPr>
        <p:spPr>
          <a:xfrm>
            <a:off x="43507" y="581496"/>
            <a:ext cx="1173600" cy="290186"/>
          </a:xfrm>
          <a:prstGeom prst="rect">
            <a:avLst/>
          </a:prstGeom>
          <a:solidFill>
            <a:schemeClr val="accent2">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rPr>
              <a:t>現状把握</a:t>
            </a:r>
            <a:endParaRPr lang="en-US" altLang="ja-JP" sz="1600" b="1" dirty="0">
              <a:solidFill>
                <a:schemeClr val="bg1"/>
              </a:solidFill>
            </a:endParaRPr>
          </a:p>
        </p:txBody>
      </p:sp>
      <p:sp>
        <p:nvSpPr>
          <p:cNvPr id="1125" name="正方形/長方形 66"/>
          <p:cNvSpPr/>
          <p:nvPr/>
        </p:nvSpPr>
        <p:spPr>
          <a:xfrm>
            <a:off x="77137" y="2339003"/>
            <a:ext cx="1173600" cy="264854"/>
          </a:xfrm>
          <a:prstGeom prst="rect">
            <a:avLst/>
          </a:prstGeom>
          <a:solidFill>
            <a:schemeClr val="accent2">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rPr>
              <a:t>課題設定</a:t>
            </a:r>
            <a:endParaRPr lang="en-US" altLang="ja-JP" sz="1600" b="1" dirty="0">
              <a:solidFill>
                <a:schemeClr val="bg1"/>
              </a:solidFill>
            </a:endParaRPr>
          </a:p>
        </p:txBody>
      </p:sp>
      <p:sp>
        <p:nvSpPr>
          <p:cNvPr id="1126" name="右矢印 27"/>
          <p:cNvSpPr/>
          <p:nvPr/>
        </p:nvSpPr>
        <p:spPr>
          <a:xfrm>
            <a:off x="1196467" y="5997211"/>
            <a:ext cx="108000" cy="216024"/>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7" name="下矢印 1"/>
          <p:cNvSpPr/>
          <p:nvPr/>
        </p:nvSpPr>
        <p:spPr>
          <a:xfrm>
            <a:off x="4304531" y="2219456"/>
            <a:ext cx="387867" cy="160189"/>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1128" name="正方形/長方形 2"/>
          <p:cNvSpPr/>
          <p:nvPr/>
        </p:nvSpPr>
        <p:spPr>
          <a:xfrm>
            <a:off x="1359345" y="4149080"/>
            <a:ext cx="3096000" cy="1296144"/>
          </a:xfrm>
          <a:prstGeom prst="rect">
            <a:avLst/>
          </a:prstGeom>
          <a:noFill/>
          <a:ln w="19050">
            <a:solidFill>
              <a:srgbClr val="D9969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9" name="正方形/長方形 26"/>
          <p:cNvSpPr/>
          <p:nvPr/>
        </p:nvSpPr>
        <p:spPr>
          <a:xfrm>
            <a:off x="1375312" y="5661248"/>
            <a:ext cx="3096000" cy="836463"/>
          </a:xfrm>
          <a:prstGeom prst="rect">
            <a:avLst/>
          </a:prstGeom>
          <a:noFill/>
          <a:ln w="1905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0" name="右矢印 45"/>
          <p:cNvSpPr/>
          <p:nvPr/>
        </p:nvSpPr>
        <p:spPr>
          <a:xfrm>
            <a:off x="6101947" y="4365144"/>
            <a:ext cx="108000" cy="36000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31" name="正方形/長方形 28"/>
          <p:cNvSpPr/>
          <p:nvPr/>
        </p:nvSpPr>
        <p:spPr>
          <a:xfrm>
            <a:off x="4772843" y="4149079"/>
            <a:ext cx="1274007" cy="1440161"/>
          </a:xfrm>
          <a:prstGeom prst="rect">
            <a:avLst/>
          </a:prstGeom>
          <a:noFill/>
          <a:ln w="19050">
            <a:solidFill>
              <a:srgbClr val="D9969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2" name="正方形/長方形 29"/>
          <p:cNvSpPr/>
          <p:nvPr/>
        </p:nvSpPr>
        <p:spPr>
          <a:xfrm>
            <a:off x="4752569" y="5805265"/>
            <a:ext cx="1294281" cy="692446"/>
          </a:xfrm>
          <a:prstGeom prst="rect">
            <a:avLst/>
          </a:prstGeom>
          <a:noFill/>
          <a:ln w="1905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3" name="右矢印 30"/>
          <p:cNvSpPr/>
          <p:nvPr/>
        </p:nvSpPr>
        <p:spPr>
          <a:xfrm>
            <a:off x="4561716" y="5949320"/>
            <a:ext cx="108000" cy="36000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34" name="正方形/長方形 31"/>
          <p:cNvSpPr/>
          <p:nvPr/>
        </p:nvSpPr>
        <p:spPr>
          <a:xfrm>
            <a:off x="6267772" y="3924141"/>
            <a:ext cx="1652037" cy="1233012"/>
          </a:xfrm>
          <a:prstGeom prst="rect">
            <a:avLst/>
          </a:prstGeom>
          <a:noFill/>
          <a:ln w="19050">
            <a:solidFill>
              <a:srgbClr val="D9969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5" name="右矢印 36"/>
          <p:cNvSpPr/>
          <p:nvPr/>
        </p:nvSpPr>
        <p:spPr>
          <a:xfrm rot="1992390">
            <a:off x="6056188" y="5174152"/>
            <a:ext cx="236306" cy="36000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36" name="右矢印 42"/>
          <p:cNvSpPr/>
          <p:nvPr/>
        </p:nvSpPr>
        <p:spPr>
          <a:xfrm>
            <a:off x="6101947" y="5925223"/>
            <a:ext cx="108000" cy="36000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Tree>
    <p:extLst>
      <p:ext uri="{BB962C8B-B14F-4D97-AF65-F5344CB8AC3E}">
        <p14:creationId xmlns:p14="http://schemas.microsoft.com/office/powerpoint/2010/main" val="1523607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emplate>Ion</Template>
  <TotalTime>116516</TotalTime>
  <Words>638</Words>
  <Application>JUST Focus</Application>
  <Paragraphs>46</Paragraph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4.1.6</AppVersion>
  <PresentationFormat>ユーザー設定</PresentationFormat>
  <Slides>1</Slides>
  <Notes>0</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大山 伊知郎（行革本部事務局）</dc:creator>
  <cp:lastModifiedBy>菊地 駿志</cp:lastModifiedBy>
  <cp:lastPrinted>2021-08-27T06:55:04Z</cp:lastPrinted>
  <dcterms:created xsi:type="dcterms:W3CDTF">2013-04-12T06:50:58Z</dcterms:created>
  <dcterms:modified xsi:type="dcterms:W3CDTF">2021-09-16T09:31:39Z</dcterms:modified>
  <cp:revision>1247</cp:revision>
</cp:coreProperties>
</file>

<file path=docProps/custom.xml><?xml version="1.0" encoding="utf-8"?>
<Properties xmlns:vt="http://schemas.openxmlformats.org/officeDocument/2006/docPropsVTypes" xmlns="http://schemas.openxmlformats.org/officeDocument/2006/custom-properties"/>
</file>