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ags/tag3.xml" ContentType="application/vnd.openxmlformats-officedocument.presentationml.tags+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4.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12"/>
  </p:notesMasterIdLst>
  <p:sldIdLst>
    <p:sldId id="273" r:id="rId2"/>
    <p:sldId id="274" r:id="rId3"/>
    <p:sldId id="266" r:id="rId4"/>
    <p:sldId id="275" r:id="rId5"/>
    <p:sldId id="280" r:id="rId6"/>
    <p:sldId id="281" r:id="rId7"/>
    <p:sldId id="282" r:id="rId8"/>
    <p:sldId id="277" r:id="rId9"/>
    <p:sldId id="271" r:id="rId10"/>
    <p:sldId id="272" r:id="rId11"/>
  </p:sldIdLst>
  <p:sldSz cx="6858000" cy="9906000" type="A4"/>
  <p:notesSz cx="6735763" cy="9866313"/>
  <p:custDataLst>
    <p:tags r:id="rId1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391" userDrawn="1">
          <p15:clr>
            <a:srgbClr val="A4A3A4"/>
          </p15:clr>
        </p15:guide>
        <p15:guide id="3" pos="392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F0FD"/>
    <a:srgbClr val="D0D0D0"/>
    <a:srgbClr val="F7CA67"/>
    <a:srgbClr val="50A7D8"/>
    <a:srgbClr val="0A7EBE"/>
    <a:srgbClr val="3FA9A7"/>
    <a:srgbClr val="408280"/>
    <a:srgbClr val="51A3A1"/>
    <a:srgbClr val="318381"/>
    <a:srgbClr val="71B8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0F0CF8-861E-4C51-97FE-72474BC50388}" v="36" dt="2024-02-19T05:20:29.750"/>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298" autoAdjust="0"/>
    <p:restoredTop sz="94333" autoAdjust="0"/>
  </p:normalViewPr>
  <p:slideViewPr>
    <p:cSldViewPr snapToGrid="0" showGuides="1">
      <p:cViewPr>
        <p:scale>
          <a:sx n="100" d="100"/>
          <a:sy n="100" d="100"/>
        </p:scale>
        <p:origin x="2976" y="-672"/>
      </p:cViewPr>
      <p:guideLst>
        <p:guide orient="horz" pos="3120"/>
        <p:guide pos="391"/>
        <p:guide pos="3929"/>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池田 亘" userId="S::ikeda-w2uc@mlit.go.jp::be3b0467-4323-4655-9a3f-db04e0b98275" providerId="AD" clId="Web-{330F0CF8-861E-4C51-97FE-72474BC50388}"/>
    <pc:docChg chg="modSld">
      <pc:chgData name="池田 亘" userId="S::ikeda-w2uc@mlit.go.jp::be3b0467-4323-4655-9a3f-db04e0b98275" providerId="AD" clId="Web-{330F0CF8-861E-4C51-97FE-72474BC50388}" dt="2024-02-19T05:20:29.750" v="33"/>
      <pc:docMkLst>
        <pc:docMk/>
      </pc:docMkLst>
      <pc:sldChg chg="addSp delSp modSp">
        <pc:chgData name="池田 亘" userId="S::ikeda-w2uc@mlit.go.jp::be3b0467-4323-4655-9a3f-db04e0b98275" providerId="AD" clId="Web-{330F0CF8-861E-4C51-97FE-72474BC50388}" dt="2024-02-19T05:19:41.264" v="19" actId="1076"/>
        <pc:sldMkLst>
          <pc:docMk/>
          <pc:sldMk cId="300445994" sldId="266"/>
        </pc:sldMkLst>
        <pc:spChg chg="add mod">
          <ac:chgData name="池田 亘" userId="S::ikeda-w2uc@mlit.go.jp::be3b0467-4323-4655-9a3f-db04e0b98275" providerId="AD" clId="Web-{330F0CF8-861E-4C51-97FE-72474BC50388}" dt="2024-02-19T05:19:41.264" v="19" actId="1076"/>
          <ac:spMkLst>
            <pc:docMk/>
            <pc:sldMk cId="300445994" sldId="266"/>
            <ac:spMk id="5" creationId="{55B35E4C-28B2-7FF1-AA30-59F7B1F3AB43}"/>
          </ac:spMkLst>
        </pc:spChg>
        <pc:spChg chg="del">
          <ac:chgData name="池田 亘" userId="S::ikeda-w2uc@mlit.go.jp::be3b0467-4323-4655-9a3f-db04e0b98275" providerId="AD" clId="Web-{330F0CF8-861E-4C51-97FE-72474BC50388}" dt="2024-02-19T05:19:34.201" v="17"/>
          <ac:spMkLst>
            <pc:docMk/>
            <pc:sldMk cId="300445994" sldId="266"/>
            <ac:spMk id="6" creationId="{43172EC1-09BD-5DBF-4715-7D6B6172D2F1}"/>
          </ac:spMkLst>
        </pc:spChg>
      </pc:sldChg>
      <pc:sldChg chg="addSp delSp">
        <pc:chgData name="池田 亘" userId="S::ikeda-w2uc@mlit.go.jp::be3b0467-4323-4655-9a3f-db04e0b98275" providerId="AD" clId="Web-{330F0CF8-861E-4C51-97FE-72474BC50388}" dt="2024-02-19T05:20:23.828" v="31"/>
        <pc:sldMkLst>
          <pc:docMk/>
          <pc:sldMk cId="2932280272" sldId="271"/>
        </pc:sldMkLst>
        <pc:spChg chg="del">
          <ac:chgData name="池田 亘" userId="S::ikeda-w2uc@mlit.go.jp::be3b0467-4323-4655-9a3f-db04e0b98275" providerId="AD" clId="Web-{330F0CF8-861E-4C51-97FE-72474BC50388}" dt="2024-02-19T05:20:18.296" v="28"/>
          <ac:spMkLst>
            <pc:docMk/>
            <pc:sldMk cId="2932280272" sldId="271"/>
            <ac:spMk id="2" creationId="{EF5D1151-55AD-E7AF-552B-73579C0D0789}"/>
          </ac:spMkLst>
        </pc:spChg>
        <pc:spChg chg="add">
          <ac:chgData name="池田 亘" userId="S::ikeda-w2uc@mlit.go.jp::be3b0467-4323-4655-9a3f-db04e0b98275" providerId="AD" clId="Web-{330F0CF8-861E-4C51-97FE-72474BC50388}" dt="2024-02-19T05:20:20.437" v="29"/>
          <ac:spMkLst>
            <pc:docMk/>
            <pc:sldMk cId="2932280272" sldId="271"/>
            <ac:spMk id="5" creationId="{88748C4D-835F-EA03-C929-2BB44F12976B}"/>
          </ac:spMkLst>
        </pc:spChg>
        <pc:spChg chg="add del">
          <ac:chgData name="池田 亘" userId="S::ikeda-w2uc@mlit.go.jp::be3b0467-4323-4655-9a3f-db04e0b98275" providerId="AD" clId="Web-{330F0CF8-861E-4C51-97FE-72474BC50388}" dt="2024-02-19T05:20:23.828" v="31"/>
          <ac:spMkLst>
            <pc:docMk/>
            <pc:sldMk cId="2932280272" sldId="271"/>
            <ac:spMk id="8" creationId="{C6AC7457-DF1C-1B35-978C-1E8599847451}"/>
          </ac:spMkLst>
        </pc:spChg>
      </pc:sldChg>
      <pc:sldChg chg="addSp delSp">
        <pc:chgData name="池田 亘" userId="S::ikeda-w2uc@mlit.go.jp::be3b0467-4323-4655-9a3f-db04e0b98275" providerId="AD" clId="Web-{330F0CF8-861E-4C51-97FE-72474BC50388}" dt="2024-02-19T05:20:13.093" v="27"/>
        <pc:sldMkLst>
          <pc:docMk/>
          <pc:sldMk cId="3096096972" sldId="272"/>
        </pc:sldMkLst>
        <pc:spChg chg="del">
          <ac:chgData name="池田 亘" userId="S::ikeda-w2uc@mlit.go.jp::be3b0467-4323-4655-9a3f-db04e0b98275" providerId="AD" clId="Web-{330F0CF8-861E-4C51-97FE-72474BC50388}" dt="2024-02-19T05:20:12.749" v="26"/>
          <ac:spMkLst>
            <pc:docMk/>
            <pc:sldMk cId="3096096972" sldId="272"/>
            <ac:spMk id="4" creationId="{67CBE0E5-4A9F-9C4E-ED58-B3CFBE7ED1CD}"/>
          </ac:spMkLst>
        </pc:spChg>
        <pc:spChg chg="add">
          <ac:chgData name="池田 亘" userId="S::ikeda-w2uc@mlit.go.jp::be3b0467-4323-4655-9a3f-db04e0b98275" providerId="AD" clId="Web-{330F0CF8-861E-4C51-97FE-72474BC50388}" dt="2024-02-19T05:20:13.093" v="27"/>
          <ac:spMkLst>
            <pc:docMk/>
            <pc:sldMk cId="3096096972" sldId="272"/>
            <ac:spMk id="6" creationId="{417B702A-0122-1DD4-7FFF-5A5FB83E98E3}"/>
          </ac:spMkLst>
        </pc:spChg>
      </pc:sldChg>
      <pc:sldChg chg="modSp">
        <pc:chgData name="池田 亘" userId="S::ikeda-w2uc@mlit.go.jp::be3b0467-4323-4655-9a3f-db04e0b98275" providerId="AD" clId="Web-{330F0CF8-861E-4C51-97FE-72474BC50388}" dt="2024-02-19T05:19:17.122" v="14" actId="1076"/>
        <pc:sldMkLst>
          <pc:docMk/>
          <pc:sldMk cId="1489115819" sldId="273"/>
        </pc:sldMkLst>
        <pc:spChg chg="mod">
          <ac:chgData name="池田 亘" userId="S::ikeda-w2uc@mlit.go.jp::be3b0467-4323-4655-9a3f-db04e0b98275" providerId="AD" clId="Web-{330F0CF8-861E-4C51-97FE-72474BC50388}" dt="2024-02-19T05:19:17.122" v="14" actId="1076"/>
          <ac:spMkLst>
            <pc:docMk/>
            <pc:sldMk cId="1489115819" sldId="273"/>
            <ac:spMk id="5" creationId="{B8C5CEE1-0271-AD99-EAE8-18BD202DF1FA}"/>
          </ac:spMkLst>
        </pc:spChg>
      </pc:sldChg>
      <pc:sldChg chg="addSp delSp">
        <pc:chgData name="池田 亘" userId="S::ikeda-w2uc@mlit.go.jp::be3b0467-4323-4655-9a3f-db04e0b98275" providerId="AD" clId="Web-{330F0CF8-861E-4C51-97FE-72474BC50388}" dt="2024-02-19T05:19:25.826" v="16"/>
        <pc:sldMkLst>
          <pc:docMk/>
          <pc:sldMk cId="1355631590" sldId="274"/>
        </pc:sldMkLst>
        <pc:spChg chg="del">
          <ac:chgData name="池田 亘" userId="S::ikeda-w2uc@mlit.go.jp::be3b0467-4323-4655-9a3f-db04e0b98275" providerId="AD" clId="Web-{330F0CF8-861E-4C51-97FE-72474BC50388}" dt="2024-02-19T05:19:24.607" v="15"/>
          <ac:spMkLst>
            <pc:docMk/>
            <pc:sldMk cId="1355631590" sldId="274"/>
            <ac:spMk id="4" creationId="{493884EC-77C1-89F7-DC1E-D171431683C4}"/>
          </ac:spMkLst>
        </pc:spChg>
        <pc:spChg chg="add">
          <ac:chgData name="池田 亘" userId="S::ikeda-w2uc@mlit.go.jp::be3b0467-4323-4655-9a3f-db04e0b98275" providerId="AD" clId="Web-{330F0CF8-861E-4C51-97FE-72474BC50388}" dt="2024-02-19T05:19:25.826" v="16"/>
          <ac:spMkLst>
            <pc:docMk/>
            <pc:sldMk cId="1355631590" sldId="274"/>
            <ac:spMk id="7" creationId="{71CB8658-6D9B-631E-807F-156562235537}"/>
          </ac:spMkLst>
        </pc:spChg>
      </pc:sldChg>
      <pc:sldChg chg="addSp delSp">
        <pc:chgData name="池田 亘" userId="S::ikeda-w2uc@mlit.go.jp::be3b0467-4323-4655-9a3f-db04e0b98275" providerId="AD" clId="Web-{330F0CF8-861E-4C51-97FE-72474BC50388}" dt="2024-02-19T05:19:48.467" v="21"/>
        <pc:sldMkLst>
          <pc:docMk/>
          <pc:sldMk cId="2837977873" sldId="275"/>
        </pc:sldMkLst>
        <pc:spChg chg="del">
          <ac:chgData name="池田 亘" userId="S::ikeda-w2uc@mlit.go.jp::be3b0467-4323-4655-9a3f-db04e0b98275" providerId="AD" clId="Web-{330F0CF8-861E-4C51-97FE-72474BC50388}" dt="2024-02-19T05:19:47.420" v="20"/>
          <ac:spMkLst>
            <pc:docMk/>
            <pc:sldMk cId="2837977873" sldId="275"/>
            <ac:spMk id="2" creationId="{5404F3B5-9189-1A4A-4D87-497C2126C00D}"/>
          </ac:spMkLst>
        </pc:spChg>
        <pc:spChg chg="add">
          <ac:chgData name="池田 亘" userId="S::ikeda-w2uc@mlit.go.jp::be3b0467-4323-4655-9a3f-db04e0b98275" providerId="AD" clId="Web-{330F0CF8-861E-4C51-97FE-72474BC50388}" dt="2024-02-19T05:19:48.467" v="21"/>
          <ac:spMkLst>
            <pc:docMk/>
            <pc:sldMk cId="2837977873" sldId="275"/>
            <ac:spMk id="5" creationId="{EEDB43BD-BD37-5E57-84AA-C69047E6D480}"/>
          </ac:spMkLst>
        </pc:spChg>
      </pc:sldChg>
      <pc:sldChg chg="addSp delSp">
        <pc:chgData name="池田 亘" userId="S::ikeda-w2uc@mlit.go.jp::be3b0467-4323-4655-9a3f-db04e0b98275" providerId="AD" clId="Web-{330F0CF8-861E-4C51-97FE-72474BC50388}" dt="2024-02-19T05:20:04.811" v="25"/>
        <pc:sldMkLst>
          <pc:docMk/>
          <pc:sldMk cId="677201326" sldId="276"/>
        </pc:sldMkLst>
        <pc:spChg chg="del">
          <ac:chgData name="池田 亘" userId="S::ikeda-w2uc@mlit.go.jp::be3b0467-4323-4655-9a3f-db04e0b98275" providerId="AD" clId="Web-{330F0CF8-861E-4C51-97FE-72474BC50388}" dt="2024-02-19T05:20:04.108" v="24"/>
          <ac:spMkLst>
            <pc:docMk/>
            <pc:sldMk cId="677201326" sldId="276"/>
            <ac:spMk id="4" creationId="{7D69B0CE-3D72-FE81-2247-234ACBC0E1F9}"/>
          </ac:spMkLst>
        </pc:spChg>
        <pc:spChg chg="add">
          <ac:chgData name="池田 亘" userId="S::ikeda-w2uc@mlit.go.jp::be3b0467-4323-4655-9a3f-db04e0b98275" providerId="AD" clId="Web-{330F0CF8-861E-4C51-97FE-72474BC50388}" dt="2024-02-19T05:20:04.811" v="25"/>
          <ac:spMkLst>
            <pc:docMk/>
            <pc:sldMk cId="677201326" sldId="276"/>
            <ac:spMk id="6" creationId="{48067D7F-1DE1-CEF6-884E-7AC1DC6A3D3B}"/>
          </ac:spMkLst>
        </pc:spChg>
      </pc:sldChg>
      <pc:sldChg chg="addSp delSp">
        <pc:chgData name="池田 亘" userId="S::ikeda-w2uc@mlit.go.jp::be3b0467-4323-4655-9a3f-db04e0b98275" providerId="AD" clId="Web-{330F0CF8-861E-4C51-97FE-72474BC50388}" dt="2024-02-19T05:20:29.750" v="33"/>
        <pc:sldMkLst>
          <pc:docMk/>
          <pc:sldMk cId="2353869437" sldId="277"/>
        </pc:sldMkLst>
        <pc:spChg chg="del">
          <ac:chgData name="池田 亘" userId="S::ikeda-w2uc@mlit.go.jp::be3b0467-4323-4655-9a3f-db04e0b98275" providerId="AD" clId="Web-{330F0CF8-861E-4C51-97FE-72474BC50388}" dt="2024-02-19T05:20:29.047" v="32"/>
          <ac:spMkLst>
            <pc:docMk/>
            <pc:sldMk cId="2353869437" sldId="277"/>
            <ac:spMk id="6" creationId="{EBC47CC0-6F48-6F4D-34CC-A675CC50760C}"/>
          </ac:spMkLst>
        </pc:spChg>
        <pc:spChg chg="add">
          <ac:chgData name="池田 亘" userId="S::ikeda-w2uc@mlit.go.jp::be3b0467-4323-4655-9a3f-db04e0b98275" providerId="AD" clId="Web-{330F0CF8-861E-4C51-97FE-72474BC50388}" dt="2024-02-19T05:20:29.750" v="33"/>
          <ac:spMkLst>
            <pc:docMk/>
            <pc:sldMk cId="2353869437" sldId="277"/>
            <ac:spMk id="8" creationId="{A53EBE9B-5114-E534-EA89-BF5525392E0D}"/>
          </ac:spMkLst>
        </pc:spChg>
      </pc:sldChg>
      <pc:sldChg chg="addSp delSp">
        <pc:chgData name="池田 亘" userId="S::ikeda-w2uc@mlit.go.jp::be3b0467-4323-4655-9a3f-db04e0b98275" providerId="AD" clId="Web-{330F0CF8-861E-4C51-97FE-72474BC50388}" dt="2024-02-19T05:19:58.186" v="23"/>
        <pc:sldMkLst>
          <pc:docMk/>
          <pc:sldMk cId="13135338" sldId="279"/>
        </pc:sldMkLst>
        <pc:spChg chg="del">
          <ac:chgData name="池田 亘" userId="S::ikeda-w2uc@mlit.go.jp::be3b0467-4323-4655-9a3f-db04e0b98275" providerId="AD" clId="Web-{330F0CF8-861E-4C51-97FE-72474BC50388}" dt="2024-02-19T05:19:57.046" v="22"/>
          <ac:spMkLst>
            <pc:docMk/>
            <pc:sldMk cId="13135338" sldId="279"/>
            <ac:spMk id="2" creationId="{28F457A2-C6A6-8AEC-3098-52D39081DB36}"/>
          </ac:spMkLst>
        </pc:spChg>
        <pc:spChg chg="add">
          <ac:chgData name="池田 亘" userId="S::ikeda-w2uc@mlit.go.jp::be3b0467-4323-4655-9a3f-db04e0b98275" providerId="AD" clId="Web-{330F0CF8-861E-4C51-97FE-72474BC50388}" dt="2024-02-19T05:19:58.186" v="23"/>
          <ac:spMkLst>
            <pc:docMk/>
            <pc:sldMk cId="13135338" sldId="279"/>
            <ac:spMk id="5" creationId="{4E944DAA-4D62-0762-1E3C-FC21F43EF62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6954B388-7D4A-489F-8440-1D920260DE15}" type="datetimeFigureOut">
              <a:rPr kumimoji="1" lang="ja-JP" altLang="en-US" smtClean="0"/>
              <a:t>2024/4/24</a:t>
            </a:fld>
            <a:endParaRPr kumimoji="1" lang="ja-JP" altLang="en-US"/>
          </a:p>
        </p:txBody>
      </p:sp>
      <p:sp>
        <p:nvSpPr>
          <p:cNvPr id="4" name="スライド イメージ プレースホルダー 3"/>
          <p:cNvSpPr>
            <a:spLocks noGrp="1" noRot="1" noChangeAspect="1"/>
          </p:cNvSpPr>
          <p:nvPr>
            <p:ph type="sldImg" idx="2"/>
          </p:nvPr>
        </p:nvSpPr>
        <p:spPr>
          <a:xfrm>
            <a:off x="2216150" y="1233488"/>
            <a:ext cx="230346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66C62495-D27B-4228-A06D-E064E44A0863}" type="slidenum">
              <a:rPr kumimoji="1" lang="ja-JP" altLang="en-US" smtClean="0"/>
              <a:t>‹#›</a:t>
            </a:fld>
            <a:endParaRPr kumimoji="1" lang="ja-JP" altLang="en-US"/>
          </a:p>
        </p:txBody>
      </p:sp>
    </p:spTree>
    <p:extLst>
      <p:ext uri="{BB962C8B-B14F-4D97-AF65-F5344CB8AC3E}">
        <p14:creationId xmlns:p14="http://schemas.microsoft.com/office/powerpoint/2010/main" val="326859372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6C62495-D27B-4228-A06D-E064E44A0863}" type="slidenum">
              <a:rPr kumimoji="1" lang="ja-JP" altLang="en-US" smtClean="0"/>
              <a:t>3</a:t>
            </a:fld>
            <a:endParaRPr kumimoji="1" lang="ja-JP" altLang="en-US"/>
          </a:p>
        </p:txBody>
      </p:sp>
    </p:spTree>
    <p:extLst>
      <p:ext uri="{BB962C8B-B14F-4D97-AF65-F5344CB8AC3E}">
        <p14:creationId xmlns:p14="http://schemas.microsoft.com/office/powerpoint/2010/main" val="2314784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6C62495-D27B-4228-A06D-E064E44A0863}" type="slidenum">
              <a:rPr kumimoji="1" lang="ja-JP" altLang="en-US" smtClean="0"/>
              <a:t>4</a:t>
            </a:fld>
            <a:endParaRPr kumimoji="1" lang="ja-JP" altLang="en-US"/>
          </a:p>
        </p:txBody>
      </p:sp>
    </p:spTree>
    <p:extLst>
      <p:ext uri="{BB962C8B-B14F-4D97-AF65-F5344CB8AC3E}">
        <p14:creationId xmlns:p14="http://schemas.microsoft.com/office/powerpoint/2010/main" val="1585914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6C62495-D27B-4228-A06D-E064E44A0863}" type="slidenum">
              <a:rPr kumimoji="1" lang="ja-JP" altLang="en-US" smtClean="0"/>
              <a:t>5</a:t>
            </a:fld>
            <a:endParaRPr kumimoji="1" lang="ja-JP" altLang="en-US"/>
          </a:p>
        </p:txBody>
      </p:sp>
    </p:spTree>
    <p:extLst>
      <p:ext uri="{BB962C8B-B14F-4D97-AF65-F5344CB8AC3E}">
        <p14:creationId xmlns:p14="http://schemas.microsoft.com/office/powerpoint/2010/main" val="195404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6C62495-D27B-4228-A06D-E064E44A0863}" type="slidenum">
              <a:rPr kumimoji="1" lang="ja-JP" altLang="en-US" smtClean="0"/>
              <a:t>6</a:t>
            </a:fld>
            <a:endParaRPr kumimoji="1" lang="ja-JP" altLang="en-US"/>
          </a:p>
        </p:txBody>
      </p:sp>
    </p:spTree>
    <p:extLst>
      <p:ext uri="{BB962C8B-B14F-4D97-AF65-F5344CB8AC3E}">
        <p14:creationId xmlns:p14="http://schemas.microsoft.com/office/powerpoint/2010/main" val="1466304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6C62495-D27B-4228-A06D-E064E44A0863}" type="slidenum">
              <a:rPr kumimoji="1" lang="ja-JP" altLang="en-US" smtClean="0"/>
              <a:t>7</a:t>
            </a:fld>
            <a:endParaRPr kumimoji="1" lang="ja-JP" altLang="en-US"/>
          </a:p>
        </p:txBody>
      </p:sp>
    </p:spTree>
    <p:extLst>
      <p:ext uri="{BB962C8B-B14F-4D97-AF65-F5344CB8AC3E}">
        <p14:creationId xmlns:p14="http://schemas.microsoft.com/office/powerpoint/2010/main" val="21692155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6C62495-D27B-4228-A06D-E064E44A0863}" type="slidenum">
              <a:rPr kumimoji="1" lang="ja-JP" altLang="en-US" smtClean="0"/>
              <a:t>8</a:t>
            </a:fld>
            <a:endParaRPr kumimoji="1" lang="ja-JP" altLang="en-US"/>
          </a:p>
        </p:txBody>
      </p:sp>
    </p:spTree>
    <p:extLst>
      <p:ext uri="{BB962C8B-B14F-4D97-AF65-F5344CB8AC3E}">
        <p14:creationId xmlns:p14="http://schemas.microsoft.com/office/powerpoint/2010/main" val="28208660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themeOverride" Target="../theme/themeOverride5.xml"/><Relationship Id="rId6" Type="http://schemas.openxmlformats.org/officeDocument/2006/relationships/image" Target="../media/image6.PNG"/><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hemeOverride" Target="../theme/themeOverride6.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1.xml"/><Relationship Id="rId1" Type="http://schemas.openxmlformats.org/officeDocument/2006/relationships/themeOverride" Target="../theme/themeOverride7.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表紙①">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EECE5590-2FA3-81FA-4602-EA190FBB6D1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6858000" cy="9905999"/>
          </a:xfrm>
          <a:prstGeom prst="rect">
            <a:avLst/>
          </a:prstGeom>
        </p:spPr>
      </p:pic>
      <p:sp>
        <p:nvSpPr>
          <p:cNvPr id="2" name="Title 1"/>
          <p:cNvSpPr>
            <a:spLocks noGrp="1"/>
          </p:cNvSpPr>
          <p:nvPr>
            <p:ph type="ctrTitle"/>
          </p:nvPr>
        </p:nvSpPr>
        <p:spPr>
          <a:xfrm>
            <a:off x="1018800" y="4212000"/>
            <a:ext cx="4816800" cy="1353600"/>
          </a:xfrm>
        </p:spPr>
        <p:txBody>
          <a:bodyPr anchor="b"/>
          <a:lstStyle>
            <a:lvl1pPr algn="ctr">
              <a:lnSpc>
                <a:spcPct val="120000"/>
              </a:lnSpc>
              <a:defRPr sz="4800" b="1">
                <a:solidFill>
                  <a:schemeClr val="bg1"/>
                </a:solidFill>
                <a:effectLst>
                  <a:outerShdw blurRad="50800" dist="38100" dir="2700000" algn="tl" rotWithShape="0">
                    <a:srgbClr val="318381">
                      <a:alpha val="50000"/>
                    </a:srgbClr>
                  </a:outerShdw>
                </a:effectLst>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781200" y="2746800"/>
            <a:ext cx="5299200" cy="572400"/>
          </a:xfrm>
        </p:spPr>
        <p:txBody>
          <a:bodyPr anchor="b"/>
          <a:lstStyle>
            <a:lvl1pPr marL="0" indent="0" algn="ctr">
              <a:lnSpc>
                <a:spcPct val="140000"/>
              </a:lnSpc>
              <a:spcBef>
                <a:spcPts val="0"/>
              </a:spcBef>
              <a:buNone/>
              <a:defRPr sz="1800" b="1">
                <a:solidFill>
                  <a:srgbClr val="408280"/>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dirty="0"/>
              <a:t>マスター サブタイトルの書式設定</a:t>
            </a:r>
            <a:endParaRPr lang="en-US" dirty="0"/>
          </a:p>
        </p:txBody>
      </p:sp>
    </p:spTree>
    <p:extLst>
      <p:ext uri="{BB962C8B-B14F-4D97-AF65-F5344CB8AC3E}">
        <p14:creationId xmlns:p14="http://schemas.microsoft.com/office/powerpoint/2010/main" val="3385876034"/>
      </p:ext>
    </p:extLst>
  </p:cSld>
  <p:clrMapOvr>
    <a:masterClrMapping/>
  </p:clrMapOvr>
  <p:extLst>
    <p:ext uri="{DCECCB84-F9BA-43D5-87BE-67443E8EF086}">
      <p15:sldGuideLst xmlns:p15="http://schemas.microsoft.com/office/powerpoint/2012/main">
        <p15:guide id="1" orient="horz" pos="3120" userDrawn="1">
          <p15:clr>
            <a:srgbClr val="FBAE40"/>
          </p15:clr>
        </p15:guide>
        <p15:guide id="2" pos="216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表紙②">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5D6357DF-BBBB-82A1-B8A6-E6E79D37C3B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6858000" cy="9905999"/>
          </a:xfrm>
          <a:prstGeom prst="rect">
            <a:avLst/>
          </a:prstGeom>
        </p:spPr>
      </p:pic>
      <p:sp>
        <p:nvSpPr>
          <p:cNvPr id="2" name="Title 1"/>
          <p:cNvSpPr>
            <a:spLocks noGrp="1"/>
          </p:cNvSpPr>
          <p:nvPr>
            <p:ph type="ctrTitle"/>
          </p:nvPr>
        </p:nvSpPr>
        <p:spPr>
          <a:xfrm>
            <a:off x="932400" y="3153600"/>
            <a:ext cx="6008400" cy="3380400"/>
          </a:xfrm>
        </p:spPr>
        <p:txBody>
          <a:bodyPr lIns="756000" tIns="828000" rIns="1260000" anchor="ctr"/>
          <a:lstStyle>
            <a:lvl1pPr algn="dist">
              <a:lnSpc>
                <a:spcPct val="120000"/>
              </a:lnSpc>
              <a:defRPr sz="4400" b="1"/>
            </a:lvl1pPr>
          </a:lstStyle>
          <a:p>
            <a:r>
              <a:rPr lang="ja-JP" altLang="en-US" dirty="0"/>
              <a:t>マスター タイトルの書式設定</a:t>
            </a:r>
            <a:endParaRPr lang="en-US" dirty="0"/>
          </a:p>
        </p:txBody>
      </p:sp>
      <p:sp>
        <p:nvSpPr>
          <p:cNvPr id="10" name="コンテンツ プレースホルダー 9">
            <a:extLst>
              <a:ext uri="{FF2B5EF4-FFF2-40B4-BE49-F238E27FC236}">
                <a16:creationId xmlns:a16="http://schemas.microsoft.com/office/drawing/2014/main" id="{4146D9E5-DD01-2B64-D72A-F69C57EB695B}"/>
              </a:ext>
            </a:extLst>
          </p:cNvPr>
          <p:cNvSpPr>
            <a:spLocks noGrp="1"/>
          </p:cNvSpPr>
          <p:nvPr>
            <p:ph sz="quarter" idx="10" hasCustomPrompt="1"/>
          </p:nvPr>
        </p:nvSpPr>
        <p:spPr>
          <a:xfrm>
            <a:off x="1666800" y="6883200"/>
            <a:ext cx="3862800" cy="302400"/>
          </a:xfrm>
        </p:spPr>
        <p:txBody>
          <a:bodyPr rIns="0" anchor="ctr"/>
          <a:lstStyle>
            <a:lvl1pPr marL="0" indent="0" algn="r">
              <a:buNone/>
              <a:defRPr sz="1400" spc="100" baseline="0">
                <a:latin typeface="+mn-ea"/>
                <a:ea typeface="+mn-ea"/>
              </a:defRPr>
            </a:lvl1pPr>
            <a:lvl2pPr marL="342900" indent="0">
              <a:buNone/>
              <a:defRPr/>
            </a:lvl2pPr>
            <a:lvl3pPr marL="685800" indent="0">
              <a:buNone/>
              <a:defRPr/>
            </a:lvl3pPr>
            <a:lvl4pPr marL="1028700" indent="0">
              <a:buNone/>
              <a:defRPr/>
            </a:lvl4pPr>
            <a:lvl5pPr marL="1371600" indent="0">
              <a:buNone/>
              <a:defRPr/>
            </a:lvl5pPr>
          </a:lstStyle>
          <a:p>
            <a:pPr lvl="0"/>
            <a:r>
              <a:rPr kumimoji="1" lang="ja-JP" altLang="en-US" sz="1400" dirty="0">
                <a:latin typeface="+mn-ea"/>
                <a:ea typeface="+mn-ea"/>
              </a:rPr>
              <a:t>テキスト</a:t>
            </a:r>
            <a:endParaRPr kumimoji="1" lang="ja-JP" altLang="en-US" dirty="0"/>
          </a:p>
        </p:txBody>
      </p:sp>
    </p:spTree>
    <p:extLst>
      <p:ext uri="{BB962C8B-B14F-4D97-AF65-F5344CB8AC3E}">
        <p14:creationId xmlns:p14="http://schemas.microsoft.com/office/powerpoint/2010/main" val="934678268"/>
      </p:ext>
    </p:extLst>
  </p:cSld>
  <p:clrMapOvr>
    <a:masterClrMapping/>
  </p:clrMapOvr>
  <p:extLst>
    <p:ext uri="{DCECCB84-F9BA-43D5-87BE-67443E8EF086}">
      <p15:sldGuideLst xmlns:p15="http://schemas.microsoft.com/office/powerpoint/2012/main">
        <p15:guide id="1" orient="horz" pos="3120" userDrawn="1">
          <p15:clr>
            <a:srgbClr val="FBAE40"/>
          </p15:clr>
        </p15:guide>
        <p15:guide id="2" pos="216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表紙③">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DFB5FA75-C6B2-10B9-9084-7E7B68F9721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6858000" cy="9905999"/>
          </a:xfrm>
          <a:prstGeom prst="rect">
            <a:avLst/>
          </a:prstGeom>
        </p:spPr>
      </p:pic>
      <p:sp>
        <p:nvSpPr>
          <p:cNvPr id="2" name="Title 1"/>
          <p:cNvSpPr>
            <a:spLocks noGrp="1"/>
          </p:cNvSpPr>
          <p:nvPr>
            <p:ph type="ctrTitle"/>
          </p:nvPr>
        </p:nvSpPr>
        <p:spPr>
          <a:xfrm>
            <a:off x="0" y="3387600"/>
            <a:ext cx="6858000" cy="2865600"/>
          </a:xfrm>
        </p:spPr>
        <p:txBody>
          <a:bodyPr anchor="ctr"/>
          <a:lstStyle>
            <a:lvl1pPr algn="ctr">
              <a:lnSpc>
                <a:spcPct val="180000"/>
              </a:lnSpc>
              <a:defRPr sz="2000" b="1"/>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497600" y="6469200"/>
            <a:ext cx="3862800" cy="302400"/>
          </a:xfrm>
        </p:spPr>
        <p:txBody>
          <a:bodyPr anchor="ctr"/>
          <a:lstStyle>
            <a:lvl1pPr marL="0" indent="0" algn="ctr">
              <a:spcBef>
                <a:spcPts val="0"/>
              </a:spcBef>
              <a:buNone/>
              <a:defRPr sz="1400" b="1" spc="100" baseline="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dirty="0"/>
              <a:t>マスター サブタイトルの書式設定</a:t>
            </a:r>
            <a:endParaRPr lang="en-US" dirty="0"/>
          </a:p>
        </p:txBody>
      </p:sp>
    </p:spTree>
    <p:extLst>
      <p:ext uri="{BB962C8B-B14F-4D97-AF65-F5344CB8AC3E}">
        <p14:creationId xmlns:p14="http://schemas.microsoft.com/office/powerpoint/2010/main" val="3871129175"/>
      </p:ext>
    </p:extLst>
  </p:cSld>
  <p:clrMapOvr>
    <a:masterClrMapping/>
  </p:clrMapOvr>
  <p:extLst>
    <p:ext uri="{DCECCB84-F9BA-43D5-87BE-67443E8EF086}">
      <p15:sldGuideLst xmlns:p15="http://schemas.microsoft.com/office/powerpoint/2012/main">
        <p15:guide id="1" orient="horz" pos="3120" userDrawn="1">
          <p15:clr>
            <a:srgbClr val="FBAE40"/>
          </p15:clr>
        </p15:guide>
        <p15:guide id="2" pos="216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表紙④">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7288A92C-D34E-C90E-93F8-86FD82CD6F2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6858000" cy="9905999"/>
          </a:xfrm>
          <a:prstGeom prst="rect">
            <a:avLst/>
          </a:prstGeom>
        </p:spPr>
      </p:pic>
      <p:sp>
        <p:nvSpPr>
          <p:cNvPr id="2" name="Title 1"/>
          <p:cNvSpPr>
            <a:spLocks noGrp="1"/>
          </p:cNvSpPr>
          <p:nvPr>
            <p:ph type="ctrTitle"/>
          </p:nvPr>
        </p:nvSpPr>
        <p:spPr>
          <a:xfrm>
            <a:off x="871200" y="1760400"/>
            <a:ext cx="5313600" cy="914400"/>
          </a:xfrm>
        </p:spPr>
        <p:txBody>
          <a:bodyPr anchor="b"/>
          <a:lstStyle>
            <a:lvl1pPr algn="l">
              <a:lnSpc>
                <a:spcPct val="140000"/>
              </a:lnSpc>
              <a:defRPr sz="2800" b="1"/>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871200" y="2883600"/>
            <a:ext cx="2048400" cy="403200"/>
          </a:xfrm>
        </p:spPr>
        <p:txBody>
          <a:bodyPr lIns="144000" anchor="ctr"/>
          <a:lstStyle>
            <a:lvl1pPr marL="0" indent="0" algn="l">
              <a:buNone/>
              <a:defRPr sz="1100">
                <a:latin typeface="+mn-ea"/>
                <a:ea typeface="+mn-ea"/>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dirty="0"/>
              <a:t>マスター サブタイトルの書式設定</a:t>
            </a:r>
            <a:endParaRPr lang="en-US" dirty="0"/>
          </a:p>
        </p:txBody>
      </p:sp>
    </p:spTree>
    <p:extLst>
      <p:ext uri="{BB962C8B-B14F-4D97-AF65-F5344CB8AC3E}">
        <p14:creationId xmlns:p14="http://schemas.microsoft.com/office/powerpoint/2010/main" val="3453231990"/>
      </p:ext>
    </p:extLst>
  </p:cSld>
  <p:clrMapOvr>
    <a:masterClrMapping/>
  </p:clrMapOvr>
  <p:extLst>
    <p:ext uri="{DCECCB84-F9BA-43D5-87BE-67443E8EF086}">
      <p15:sldGuideLst xmlns:p15="http://schemas.microsoft.com/office/powerpoint/2012/main">
        <p15:guide id="1" orient="horz" pos="3120" userDrawn="1">
          <p15:clr>
            <a:srgbClr val="FBAE40"/>
          </p15:clr>
        </p15:guide>
        <p15:guide id="2" pos="216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本編①">
    <p:spTree>
      <p:nvGrpSpPr>
        <p:cNvPr id="1" name=""/>
        <p:cNvGrpSpPr/>
        <p:nvPr/>
      </p:nvGrpSpPr>
      <p:grpSpPr>
        <a:xfrm>
          <a:off x="0" y="0"/>
          <a:ext cx="0" cy="0"/>
          <a:chOff x="0" y="0"/>
          <a:chExt cx="0" cy="0"/>
        </a:xfrm>
      </p:grpSpPr>
      <p:graphicFrame>
        <p:nvGraphicFramePr>
          <p:cNvPr id="3" name="オブジェクト 2" hidden="1">
            <a:extLst>
              <a:ext uri="{FF2B5EF4-FFF2-40B4-BE49-F238E27FC236}">
                <a16:creationId xmlns:a16="http://schemas.microsoft.com/office/drawing/2014/main" id="{E91DEFBC-6D27-4D7E-A4D3-A20AAABF2BDD}"/>
              </a:ext>
            </a:extLst>
          </p:cNvPr>
          <p:cNvGraphicFramePr>
            <a:graphicFrameLocks noChangeAspect="1"/>
          </p:cNvGraphicFramePr>
          <p:nvPr userDrawn="1">
            <p:custDataLst>
              <p:tags r:id="rId2"/>
            </p:custDataLst>
            <p:extLst>
              <p:ext uri="{D42A27DB-BD31-4B8C-83A1-F6EECF244321}">
                <p14:modId xmlns:p14="http://schemas.microsoft.com/office/powerpoint/2010/main" val="19761171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353" imgH="353" progId="TCLayout.ActiveDocument.1">
                  <p:embed/>
                </p:oleObj>
              </mc:Choice>
              <mc:Fallback>
                <p:oleObj name="think-cell スライド" r:id="rId4" imgW="353" imgH="353"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図 6">
            <a:extLst>
              <a:ext uri="{FF2B5EF4-FFF2-40B4-BE49-F238E27FC236}">
                <a16:creationId xmlns:a16="http://schemas.microsoft.com/office/drawing/2014/main" id="{E0F8A30B-9D85-2D29-3A82-1288451580A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6858000" cy="9905999"/>
          </a:xfrm>
          <a:prstGeom prst="rect">
            <a:avLst/>
          </a:prstGeom>
        </p:spPr>
      </p:pic>
    </p:spTree>
    <p:extLst>
      <p:ext uri="{BB962C8B-B14F-4D97-AF65-F5344CB8AC3E}">
        <p14:creationId xmlns:p14="http://schemas.microsoft.com/office/powerpoint/2010/main" val="4158487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本編②">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22F934AE-EB5E-6484-B08B-C10B26D7BB2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6858000" cy="9905999"/>
          </a:xfrm>
          <a:prstGeom prst="rect">
            <a:avLst/>
          </a:prstGeom>
        </p:spPr>
      </p:pic>
      <p:sp>
        <p:nvSpPr>
          <p:cNvPr id="2" name="Title 1"/>
          <p:cNvSpPr>
            <a:spLocks noGrp="1"/>
          </p:cNvSpPr>
          <p:nvPr>
            <p:ph type="title"/>
          </p:nvPr>
        </p:nvSpPr>
        <p:spPr>
          <a:xfrm>
            <a:off x="442800" y="468000"/>
            <a:ext cx="5976000" cy="360000"/>
          </a:xfrm>
        </p:spPr>
        <p:txBody>
          <a:bodyPr lIns="0" rIns="0"/>
          <a:lstStyle>
            <a:lvl1pPr>
              <a:defRPr sz="1400" b="1"/>
            </a:lvl1pPr>
          </a:lstStyle>
          <a:p>
            <a:r>
              <a:rPr lang="ja-JP" altLang="en-US"/>
              <a:t>マスター タイトルの書式設定</a:t>
            </a:r>
            <a:endParaRPr lang="en-US" dirty="0"/>
          </a:p>
        </p:txBody>
      </p:sp>
      <p:sp>
        <p:nvSpPr>
          <p:cNvPr id="8" name="タイトル 1">
            <a:extLst>
              <a:ext uri="{FF2B5EF4-FFF2-40B4-BE49-F238E27FC236}">
                <a16:creationId xmlns:a16="http://schemas.microsoft.com/office/drawing/2014/main" id="{FCBCFE97-E8B5-576D-496E-F49DCA3351C0}"/>
              </a:ext>
            </a:extLst>
          </p:cNvPr>
          <p:cNvSpPr txBox="1">
            <a:spLocks/>
          </p:cNvSpPr>
          <p:nvPr userDrawn="1"/>
        </p:nvSpPr>
        <p:spPr>
          <a:xfrm>
            <a:off x="3006258" y="9748254"/>
            <a:ext cx="845485" cy="135494"/>
          </a:xfrm>
          <a:prstGeom prst="rect">
            <a:avLst/>
          </a:prstGeom>
        </p:spPr>
        <p:txBody>
          <a:bodyPr vert="horz" lIns="0" tIns="45720" rIns="0" bIns="45720" rtlCol="0" anchor="ctr">
            <a:noAutofit/>
          </a:bodyPr>
          <a:lstStyle>
            <a:lvl1pPr algn="l" defTabSz="685800" rtl="0" eaLnBrk="1" latinLnBrk="0" hangingPunct="1">
              <a:lnSpc>
                <a:spcPct val="110000"/>
              </a:lnSpc>
              <a:spcBef>
                <a:spcPct val="0"/>
              </a:spcBef>
              <a:buNone/>
              <a:defRPr kumimoji="1" sz="3300" kern="1200">
                <a:solidFill>
                  <a:schemeClr val="tx1"/>
                </a:solidFill>
                <a:latin typeface="+mj-ea"/>
                <a:ea typeface="+mj-ea"/>
                <a:cs typeface="+mj-cs"/>
              </a:defRPr>
            </a:lvl1pPr>
          </a:lstStyle>
          <a:p>
            <a:pPr algn="ctr"/>
            <a:fld id="{6D1208EB-0992-4145-B715-628D1A63F9D3}" type="slidenum">
              <a:rPr lang="ja-JP" altLang="en-US" sz="1000" b="1" smtClean="0"/>
              <a:pPr algn="ctr"/>
              <a:t>‹#›</a:t>
            </a:fld>
            <a:endParaRPr lang="ja-JP" altLang="en-US" sz="1000" b="1" dirty="0"/>
          </a:p>
        </p:txBody>
      </p:sp>
    </p:spTree>
    <p:extLst>
      <p:ext uri="{BB962C8B-B14F-4D97-AF65-F5344CB8AC3E}">
        <p14:creationId xmlns:p14="http://schemas.microsoft.com/office/powerpoint/2010/main" val="1788633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本編③">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4931474E-5AD6-E77E-DD88-5FC7C5474BC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6858000" cy="9905999"/>
          </a:xfrm>
          <a:prstGeom prst="rect">
            <a:avLst/>
          </a:prstGeom>
        </p:spPr>
      </p:pic>
      <p:sp>
        <p:nvSpPr>
          <p:cNvPr id="2" name="Title 1"/>
          <p:cNvSpPr>
            <a:spLocks noGrp="1"/>
          </p:cNvSpPr>
          <p:nvPr>
            <p:ph type="title"/>
          </p:nvPr>
        </p:nvSpPr>
        <p:spPr>
          <a:xfrm>
            <a:off x="442800" y="363600"/>
            <a:ext cx="5976000" cy="360000"/>
          </a:xfrm>
        </p:spPr>
        <p:txBody>
          <a:bodyPr lIns="0" rIns="0"/>
          <a:lstStyle>
            <a:lvl1pPr>
              <a:defRPr sz="1400" b="1">
                <a:solidFill>
                  <a:srgbClr val="0A7EBE"/>
                </a:solidFill>
              </a:defRPr>
            </a:lvl1pPr>
          </a:lstStyle>
          <a:p>
            <a:r>
              <a:rPr lang="ja-JP" altLang="en-US"/>
              <a:t>マスター タイトルの書式設定</a:t>
            </a:r>
            <a:endParaRPr lang="en-US" dirty="0"/>
          </a:p>
        </p:txBody>
      </p:sp>
      <p:sp>
        <p:nvSpPr>
          <p:cNvPr id="8" name="タイトル 1">
            <a:extLst>
              <a:ext uri="{FF2B5EF4-FFF2-40B4-BE49-F238E27FC236}">
                <a16:creationId xmlns:a16="http://schemas.microsoft.com/office/drawing/2014/main" id="{3C8A4C86-268B-F783-8EAD-BF1A2FA26D7C}"/>
              </a:ext>
            </a:extLst>
          </p:cNvPr>
          <p:cNvSpPr txBox="1">
            <a:spLocks/>
          </p:cNvSpPr>
          <p:nvPr userDrawn="1"/>
        </p:nvSpPr>
        <p:spPr>
          <a:xfrm>
            <a:off x="3006258" y="9644306"/>
            <a:ext cx="845485" cy="198376"/>
          </a:xfrm>
          <a:prstGeom prst="rect">
            <a:avLst/>
          </a:prstGeom>
        </p:spPr>
        <p:txBody>
          <a:bodyPr vert="horz" lIns="0" tIns="45720" rIns="0" bIns="45720" rtlCol="0" anchor="ctr">
            <a:noAutofit/>
          </a:bodyPr>
          <a:lstStyle>
            <a:lvl1pPr algn="l" defTabSz="685800" rtl="0" eaLnBrk="1" latinLnBrk="0" hangingPunct="1">
              <a:lnSpc>
                <a:spcPct val="110000"/>
              </a:lnSpc>
              <a:spcBef>
                <a:spcPct val="0"/>
              </a:spcBef>
              <a:buNone/>
              <a:defRPr kumimoji="1" sz="3300" kern="1200">
                <a:solidFill>
                  <a:schemeClr val="tx1"/>
                </a:solidFill>
                <a:latin typeface="+mj-ea"/>
                <a:ea typeface="+mj-ea"/>
                <a:cs typeface="+mj-cs"/>
              </a:defRPr>
            </a:lvl1pPr>
          </a:lstStyle>
          <a:p>
            <a:pPr algn="ctr"/>
            <a:r>
              <a:rPr lang="en-US" altLang="ja-JP" sz="1000" b="1" dirty="0"/>
              <a:t>- </a:t>
            </a:r>
            <a:fld id="{6D1208EB-0992-4145-B715-628D1A63F9D3}" type="slidenum">
              <a:rPr lang="ja-JP" altLang="en-US" sz="1000" b="1" smtClean="0"/>
              <a:pPr algn="ctr"/>
              <a:t>‹#›</a:t>
            </a:fld>
            <a:r>
              <a:rPr lang="ja-JP" altLang="en-US" sz="1000" b="1" dirty="0"/>
              <a:t> </a:t>
            </a:r>
            <a:r>
              <a:rPr lang="en-US" altLang="ja-JP" sz="1000" b="1" dirty="0"/>
              <a:t>-</a:t>
            </a:r>
            <a:endParaRPr lang="ja-JP" altLang="en-US" sz="1000" b="1" dirty="0"/>
          </a:p>
        </p:txBody>
      </p:sp>
    </p:spTree>
    <p:extLst>
      <p:ext uri="{BB962C8B-B14F-4D97-AF65-F5344CB8AC3E}">
        <p14:creationId xmlns:p14="http://schemas.microsoft.com/office/powerpoint/2010/main" val="4068838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1452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D342082C-615D-4FEE-978D-AA6ED6E688FD}"/>
              </a:ext>
            </a:extLst>
          </p:cNvPr>
          <p:cNvGraphicFramePr>
            <a:graphicFrameLocks noChangeAspect="1"/>
          </p:cNvGraphicFramePr>
          <p:nvPr userDrawn="1">
            <p:custDataLst>
              <p:tags r:id="rId10"/>
            </p:custDataLst>
            <p:extLst>
              <p:ext uri="{D42A27DB-BD31-4B8C-83A1-F6EECF244321}">
                <p14:modId xmlns:p14="http://schemas.microsoft.com/office/powerpoint/2010/main" val="16435920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11" imgW="353" imgH="353" progId="TCLayout.ActiveDocument.1">
                  <p:embed/>
                </p:oleObj>
              </mc:Choice>
              <mc:Fallback>
                <p:oleObj name="think-cell スライド" r:id="rId11" imgW="353" imgH="353"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noAutofit/>
          </a:bodyPr>
          <a:lstStyle>
            <a:lvl1pPr algn="l">
              <a:lnSpc>
                <a:spcPct val="110000"/>
              </a:lnSpc>
              <a:defRPr sz="900">
                <a:solidFill>
                  <a:schemeClr val="tx1">
                    <a:tint val="75000"/>
                  </a:schemeClr>
                </a:solidFill>
                <a:latin typeface="+mj-ea"/>
                <a:ea typeface="+mj-ea"/>
              </a:defRPr>
            </a:lvl1pPr>
          </a:lstStyle>
          <a:p>
            <a:fld id="{7706B4E7-8887-4E2C-8513-B56425119B06}" type="datetimeFigureOut">
              <a:rPr kumimoji="1" lang="ja-JP" altLang="en-US" smtClean="0"/>
              <a:pPr/>
              <a:t>2024/4/24</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noAutofit/>
          </a:bodyPr>
          <a:lstStyle>
            <a:lvl1pPr algn="ctr">
              <a:lnSpc>
                <a:spcPct val="110000"/>
              </a:lnSpc>
              <a:defRPr sz="900">
                <a:solidFill>
                  <a:schemeClr val="tx1">
                    <a:tint val="75000"/>
                  </a:schemeClr>
                </a:solidFill>
                <a:latin typeface="+mj-ea"/>
                <a:ea typeface="+mj-ea"/>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noAutofit/>
          </a:bodyPr>
          <a:lstStyle>
            <a:lvl1pPr algn="r">
              <a:lnSpc>
                <a:spcPct val="110000"/>
              </a:lnSpc>
              <a:defRPr sz="900">
                <a:solidFill>
                  <a:schemeClr val="tx1">
                    <a:tint val="75000"/>
                  </a:schemeClr>
                </a:solidFill>
                <a:latin typeface="+mj-ea"/>
                <a:ea typeface="+mj-ea"/>
              </a:defRPr>
            </a:lvl1pPr>
          </a:lstStyle>
          <a:p>
            <a:fld id="{99F9F40C-9FB9-4913-B673-98EEFCC91A3B}" type="slidenum">
              <a:rPr kumimoji="1" lang="ja-JP" altLang="en-US" smtClean="0"/>
              <a:pPr/>
              <a:t>‹#›</a:t>
            </a:fld>
            <a:endParaRPr kumimoji="1" lang="ja-JP" altLang="en-US"/>
          </a:p>
        </p:txBody>
      </p:sp>
    </p:spTree>
    <p:extLst>
      <p:ext uri="{BB962C8B-B14F-4D97-AF65-F5344CB8AC3E}">
        <p14:creationId xmlns:p14="http://schemas.microsoft.com/office/powerpoint/2010/main" val="2980033225"/>
      </p:ext>
    </p:extLst>
  </p:cSld>
  <p:clrMap bg1="lt1" tx1="dk1" bg2="lt2" tx2="dk2" accent1="accent1" accent2="accent2" accent3="accent3" accent4="accent4" accent5="accent5" accent6="accent6" hlink="hlink" folHlink="folHlink"/>
  <p:sldLayoutIdLst>
    <p:sldLayoutId id="2147483671" r:id="rId1"/>
    <p:sldLayoutId id="2147483668" r:id="rId2"/>
    <p:sldLayoutId id="2147483669" r:id="rId3"/>
    <p:sldLayoutId id="2147483670" r:id="rId4"/>
    <p:sldLayoutId id="2147483672" r:id="rId5"/>
    <p:sldLayoutId id="2147483673" r:id="rId6"/>
    <p:sldLayoutId id="2147483674" r:id="rId7"/>
    <p:sldLayoutId id="2147483667" r:id="rId8"/>
  </p:sldLayoutIdLst>
  <p:txStyles>
    <p:titleStyle>
      <a:lvl1pPr algn="l" defTabSz="685800" rtl="0" eaLnBrk="1" latinLnBrk="0" hangingPunct="1">
        <a:lnSpc>
          <a:spcPct val="110000"/>
        </a:lnSpc>
        <a:spcBef>
          <a:spcPct val="0"/>
        </a:spcBef>
        <a:buNone/>
        <a:defRPr kumimoji="1" sz="3300" kern="1200">
          <a:solidFill>
            <a:schemeClr val="tx1"/>
          </a:solidFill>
          <a:latin typeface="+mj-ea"/>
          <a:ea typeface="+mj-ea"/>
          <a:cs typeface="+mj-cs"/>
        </a:defRPr>
      </a:lvl1pPr>
    </p:titleStyle>
    <p:bodyStyle>
      <a:lvl1pPr marL="171450" indent="-171450" algn="l" defTabSz="685800" rtl="0" eaLnBrk="1" latinLnBrk="0" hangingPunct="1">
        <a:lnSpc>
          <a:spcPct val="110000"/>
        </a:lnSpc>
        <a:spcBef>
          <a:spcPts val="750"/>
        </a:spcBef>
        <a:buFont typeface="Arial" panose="020B0604020202020204" pitchFamily="34" charset="0"/>
        <a:buChar char="•"/>
        <a:defRPr kumimoji="1" sz="2100" kern="1200">
          <a:solidFill>
            <a:schemeClr val="tx1"/>
          </a:solidFill>
          <a:latin typeface="+mj-ea"/>
          <a:ea typeface="+mj-ea"/>
          <a:cs typeface="+mn-cs"/>
        </a:defRPr>
      </a:lvl1pPr>
      <a:lvl2pPr marL="514350" indent="-171450" algn="l" defTabSz="685800" rtl="0" eaLnBrk="1" latinLnBrk="0" hangingPunct="1">
        <a:lnSpc>
          <a:spcPct val="110000"/>
        </a:lnSpc>
        <a:spcBef>
          <a:spcPts val="375"/>
        </a:spcBef>
        <a:buFont typeface="Arial" panose="020B0604020202020204" pitchFamily="34" charset="0"/>
        <a:buChar char="•"/>
        <a:defRPr kumimoji="1" sz="1800" kern="1200">
          <a:solidFill>
            <a:schemeClr val="tx1"/>
          </a:solidFill>
          <a:latin typeface="+mj-ea"/>
          <a:ea typeface="+mj-ea"/>
          <a:cs typeface="+mn-cs"/>
        </a:defRPr>
      </a:lvl2pPr>
      <a:lvl3pPr marL="857250" indent="-171450" algn="l" defTabSz="685800" rtl="0" eaLnBrk="1" latinLnBrk="0" hangingPunct="1">
        <a:lnSpc>
          <a:spcPct val="110000"/>
        </a:lnSpc>
        <a:spcBef>
          <a:spcPts val="375"/>
        </a:spcBef>
        <a:buFont typeface="Arial" panose="020B0604020202020204" pitchFamily="34" charset="0"/>
        <a:buChar char="•"/>
        <a:defRPr kumimoji="1" sz="1500" kern="1200">
          <a:solidFill>
            <a:schemeClr val="tx1"/>
          </a:solidFill>
          <a:latin typeface="+mj-ea"/>
          <a:ea typeface="+mj-ea"/>
          <a:cs typeface="+mn-cs"/>
        </a:defRPr>
      </a:lvl3pPr>
      <a:lvl4pPr marL="1200150" indent="-171450" algn="l" defTabSz="685800" rtl="0" eaLnBrk="1" latinLnBrk="0" hangingPunct="1">
        <a:lnSpc>
          <a:spcPct val="110000"/>
        </a:lnSpc>
        <a:spcBef>
          <a:spcPts val="375"/>
        </a:spcBef>
        <a:buFont typeface="Arial" panose="020B0604020202020204" pitchFamily="34" charset="0"/>
        <a:buChar char="•"/>
        <a:defRPr kumimoji="1" sz="1350" kern="1200">
          <a:solidFill>
            <a:schemeClr val="tx1"/>
          </a:solidFill>
          <a:latin typeface="+mj-ea"/>
          <a:ea typeface="+mj-ea"/>
          <a:cs typeface="+mn-cs"/>
        </a:defRPr>
      </a:lvl4pPr>
      <a:lvl5pPr marL="1543050" indent="-171450" algn="l" defTabSz="685800" rtl="0" eaLnBrk="1" latinLnBrk="0" hangingPunct="1">
        <a:lnSpc>
          <a:spcPct val="110000"/>
        </a:lnSpc>
        <a:spcBef>
          <a:spcPts val="375"/>
        </a:spcBef>
        <a:buFont typeface="Arial" panose="020B0604020202020204" pitchFamily="34" charset="0"/>
        <a:buChar char="•"/>
        <a:defRPr kumimoji="1" sz="1350" kern="1200">
          <a:solidFill>
            <a:schemeClr val="tx1"/>
          </a:solidFill>
          <a:latin typeface="+mj-ea"/>
          <a:ea typeface="+mj-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120" userDrawn="1">
          <p15:clr>
            <a:srgbClr val="F26B43"/>
          </p15:clr>
        </p15:guide>
        <p15:guide id="2"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8.xml"/><Relationship Id="rId1" Type="http://schemas.openxmlformats.org/officeDocument/2006/relationships/tags" Target="../tags/tag4.xml"/><Relationship Id="rId5" Type="http://schemas.openxmlformats.org/officeDocument/2006/relationships/image" Target="../media/image17.png"/><Relationship Id="rId4" Type="http://schemas.openxmlformats.org/officeDocument/2006/relationships/image" Target="../media/image1.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hyperlink" Target="https://www.ssda.or.jp/service/page6211/" TargetMode="External"/><Relationship Id="rId2" Type="http://schemas.openxmlformats.org/officeDocument/2006/relationships/image" Target="../media/image16.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5DE8E43-7DA1-4987-AE8F-5672F04E17FE}"/>
              </a:ext>
            </a:extLst>
          </p:cNvPr>
          <p:cNvSpPr/>
          <p:nvPr/>
        </p:nvSpPr>
        <p:spPr>
          <a:xfrm>
            <a:off x="0" y="-1"/>
            <a:ext cx="6858000" cy="13585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latin typeface="BIZ UDPゴシック" panose="020B0400000000000000" pitchFamily="50" charset="-128"/>
                <a:ea typeface="BIZ UDPゴシック" panose="020B0400000000000000" pitchFamily="50" charset="-128"/>
              </a:rPr>
              <a:t>●●市の</a:t>
            </a:r>
            <a:endParaRPr kumimoji="1" lang="en-US" altLang="ja-JP" sz="2000" b="1" dirty="0">
              <a:latin typeface="BIZ UDPゴシック" panose="020B0400000000000000" pitchFamily="50" charset="-128"/>
              <a:ea typeface="BIZ UDPゴシック" panose="020B0400000000000000" pitchFamily="50" charset="-128"/>
            </a:endParaRPr>
          </a:p>
          <a:p>
            <a:pPr algn="ctr"/>
            <a:r>
              <a:rPr kumimoji="1" lang="ja-JP" altLang="en-US" sz="2000" b="1" dirty="0">
                <a:latin typeface="BIZ UDPゴシック" panose="020B0400000000000000" pitchFamily="50" charset="-128"/>
                <a:ea typeface="BIZ UDPゴシック" panose="020B0400000000000000" pitchFamily="50" charset="-128"/>
              </a:rPr>
              <a:t>建築物再生可能エネルギー利用促進区域における</a:t>
            </a:r>
            <a:endParaRPr kumimoji="1" lang="en-US" altLang="ja-JP" sz="2000" b="1" dirty="0">
              <a:latin typeface="BIZ UDPゴシック" panose="020B0400000000000000" pitchFamily="50" charset="-128"/>
              <a:ea typeface="BIZ UDPゴシック" panose="020B0400000000000000" pitchFamily="50" charset="-128"/>
            </a:endParaRPr>
          </a:p>
          <a:p>
            <a:pPr algn="ctr"/>
            <a:r>
              <a:rPr kumimoji="1" lang="ja-JP" altLang="en-US" sz="2000" b="1" dirty="0">
                <a:latin typeface="BIZ UDPゴシック" panose="020B0400000000000000" pitchFamily="50" charset="-128"/>
                <a:ea typeface="BIZ UDPゴシック" panose="020B0400000000000000" pitchFamily="50" charset="-128"/>
              </a:rPr>
              <a:t>説明義務制度について</a:t>
            </a:r>
            <a:endParaRPr kumimoji="1" lang="en-US" altLang="ja-JP" sz="2000" b="1" dirty="0">
              <a:latin typeface="BIZ UDPゴシック" panose="020B0400000000000000" pitchFamily="50" charset="-128"/>
              <a:ea typeface="BIZ UDPゴシック" panose="020B0400000000000000" pitchFamily="50" charset="-128"/>
            </a:endParaRPr>
          </a:p>
        </p:txBody>
      </p:sp>
      <p:sp>
        <p:nvSpPr>
          <p:cNvPr id="3" name="正方形/長方形 2">
            <a:extLst>
              <a:ext uri="{FF2B5EF4-FFF2-40B4-BE49-F238E27FC236}">
                <a16:creationId xmlns:a16="http://schemas.microsoft.com/office/drawing/2014/main" id="{1DB8A6B8-D6BA-4C58-8348-879B551DD74B}"/>
              </a:ext>
            </a:extLst>
          </p:cNvPr>
          <p:cNvSpPr/>
          <p:nvPr/>
        </p:nvSpPr>
        <p:spPr>
          <a:xfrm>
            <a:off x="358454" y="2047982"/>
            <a:ext cx="6192000" cy="172334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4" name="正方形/長方形 3">
            <a:extLst>
              <a:ext uri="{FF2B5EF4-FFF2-40B4-BE49-F238E27FC236}">
                <a16:creationId xmlns:a16="http://schemas.microsoft.com/office/drawing/2014/main" id="{082DC713-2EF9-43AC-BBD9-967D1AA64432}"/>
              </a:ext>
            </a:extLst>
          </p:cNvPr>
          <p:cNvSpPr/>
          <p:nvPr/>
        </p:nvSpPr>
        <p:spPr>
          <a:xfrm>
            <a:off x="358454" y="4471169"/>
            <a:ext cx="6192000" cy="508367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6" name="四角形: 角を丸くする 5">
            <a:extLst>
              <a:ext uri="{FF2B5EF4-FFF2-40B4-BE49-F238E27FC236}">
                <a16:creationId xmlns:a16="http://schemas.microsoft.com/office/drawing/2014/main" id="{374291F8-4E6B-4CC9-B615-614587B85AA2}"/>
              </a:ext>
            </a:extLst>
          </p:cNvPr>
          <p:cNvSpPr/>
          <p:nvPr/>
        </p:nvSpPr>
        <p:spPr>
          <a:xfrm>
            <a:off x="358454" y="1506309"/>
            <a:ext cx="3520126" cy="432000"/>
          </a:xfrm>
          <a:prstGeom prst="roundRect">
            <a:avLst/>
          </a:prstGeom>
          <a:solidFill>
            <a:schemeClr val="accent4">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ctr"/>
            <a:r>
              <a:rPr kumimoji="1" lang="ja-JP" altLang="en-US" sz="1400" b="1" dirty="0">
                <a:solidFill>
                  <a:schemeClr val="bg1"/>
                </a:solidFill>
                <a:latin typeface="BIZ UDPゴシック" panose="020B0400000000000000" pitchFamily="50" charset="-128"/>
                <a:ea typeface="BIZ UDPゴシック" panose="020B0400000000000000" pitchFamily="50" charset="-128"/>
              </a:rPr>
              <a:t>住宅・建築物に設置できる再エネ利用設備</a:t>
            </a:r>
          </a:p>
        </p:txBody>
      </p:sp>
      <p:sp>
        <p:nvSpPr>
          <p:cNvPr id="7" name="テキスト ボックス 6">
            <a:extLst>
              <a:ext uri="{FF2B5EF4-FFF2-40B4-BE49-F238E27FC236}">
                <a16:creationId xmlns:a16="http://schemas.microsoft.com/office/drawing/2014/main" id="{64B13EA6-A7FD-45B3-B50D-E00187EA12D5}"/>
              </a:ext>
            </a:extLst>
          </p:cNvPr>
          <p:cNvSpPr txBox="1"/>
          <p:nvPr/>
        </p:nvSpPr>
        <p:spPr>
          <a:xfrm>
            <a:off x="629724" y="2166090"/>
            <a:ext cx="5616575" cy="461665"/>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　再生可能エネルギー利用設備（再エネ利用設備）は、太陽光や風力などの自然の力を使って生活に必要なエネルギーを作る設備です。</a:t>
            </a:r>
            <a:endParaRPr kumimoji="1" lang="en-US" altLang="ja-JP" sz="1200" dirty="0">
              <a:latin typeface="BIZ UDPゴシック" panose="020B0400000000000000" pitchFamily="50" charset="-128"/>
              <a:ea typeface="BIZ UDPゴシック" panose="020B0400000000000000" pitchFamily="50" charset="-128"/>
            </a:endParaRPr>
          </a:p>
        </p:txBody>
      </p:sp>
      <p:sp>
        <p:nvSpPr>
          <p:cNvPr id="16" name="正方形/長方形 15">
            <a:extLst>
              <a:ext uri="{FF2B5EF4-FFF2-40B4-BE49-F238E27FC236}">
                <a16:creationId xmlns:a16="http://schemas.microsoft.com/office/drawing/2014/main" id="{3AE1F45D-5DE5-44AF-B6B6-8B1028668C4C}"/>
              </a:ext>
            </a:extLst>
          </p:cNvPr>
          <p:cNvSpPr/>
          <p:nvPr/>
        </p:nvSpPr>
        <p:spPr>
          <a:xfrm>
            <a:off x="702012" y="4632130"/>
            <a:ext cx="5472000" cy="1819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kumimoji="1" lang="en-US" altLang="ja-JP" sz="1400" b="1" dirty="0">
              <a:solidFill>
                <a:srgbClr val="002060"/>
              </a:solidFill>
              <a:latin typeface="BIZ UDPゴシック" panose="020B0400000000000000" pitchFamily="50" charset="-128"/>
              <a:ea typeface="BIZ UDPゴシック" panose="020B0400000000000000" pitchFamily="50" charset="-128"/>
            </a:endParaRPr>
          </a:p>
        </p:txBody>
      </p:sp>
      <p:sp>
        <p:nvSpPr>
          <p:cNvPr id="17" name="正方形/長方形 16">
            <a:extLst>
              <a:ext uri="{FF2B5EF4-FFF2-40B4-BE49-F238E27FC236}">
                <a16:creationId xmlns:a16="http://schemas.microsoft.com/office/drawing/2014/main" id="{AF1CBE84-EC99-4827-BAE6-A5B20DE819E8}"/>
              </a:ext>
            </a:extLst>
          </p:cNvPr>
          <p:cNvSpPr/>
          <p:nvPr/>
        </p:nvSpPr>
        <p:spPr>
          <a:xfrm>
            <a:off x="702013" y="6604617"/>
            <a:ext cx="5472000" cy="1460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kumimoji="1" lang="ja-JP" altLang="en-US" sz="1100" dirty="0">
              <a:solidFill>
                <a:srgbClr val="002060"/>
              </a:solidFill>
              <a:latin typeface="BIZ UDPゴシック" panose="020B0400000000000000" pitchFamily="50" charset="-128"/>
              <a:ea typeface="BIZ UDPゴシック" panose="020B0400000000000000" pitchFamily="50" charset="-128"/>
            </a:endParaRPr>
          </a:p>
        </p:txBody>
      </p:sp>
      <p:sp>
        <p:nvSpPr>
          <p:cNvPr id="18" name="正方形/長方形 17">
            <a:extLst>
              <a:ext uri="{FF2B5EF4-FFF2-40B4-BE49-F238E27FC236}">
                <a16:creationId xmlns:a16="http://schemas.microsoft.com/office/drawing/2014/main" id="{8227DB4C-13C0-4737-BED8-26B51BA3DA6B}"/>
              </a:ext>
            </a:extLst>
          </p:cNvPr>
          <p:cNvSpPr/>
          <p:nvPr/>
        </p:nvSpPr>
        <p:spPr>
          <a:xfrm>
            <a:off x="702012" y="8220787"/>
            <a:ext cx="5472000" cy="1133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kumimoji="1" lang="ja-JP" altLang="en-US" sz="1100" dirty="0">
              <a:solidFill>
                <a:srgbClr val="002060"/>
              </a:solidFill>
              <a:latin typeface="BIZ UDPゴシック" panose="020B0400000000000000" pitchFamily="50" charset="-128"/>
              <a:ea typeface="BIZ UDPゴシック" panose="020B0400000000000000" pitchFamily="50" charset="-128"/>
            </a:endParaRPr>
          </a:p>
        </p:txBody>
      </p:sp>
      <p:sp>
        <p:nvSpPr>
          <p:cNvPr id="20" name="テキスト ボックス 19">
            <a:extLst>
              <a:ext uri="{FF2B5EF4-FFF2-40B4-BE49-F238E27FC236}">
                <a16:creationId xmlns:a16="http://schemas.microsoft.com/office/drawing/2014/main" id="{D9D32D96-0BCA-420E-B53A-E9B95E732627}"/>
              </a:ext>
            </a:extLst>
          </p:cNvPr>
          <p:cNvSpPr txBox="1"/>
          <p:nvPr/>
        </p:nvSpPr>
        <p:spPr>
          <a:xfrm>
            <a:off x="812751" y="4973713"/>
            <a:ext cx="5283406" cy="144655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　日本は、</a:t>
            </a:r>
            <a:r>
              <a:rPr kumimoji="1" lang="en-US" altLang="ja-JP" sz="1100" dirty="0">
                <a:latin typeface="BIZ UDPゴシック" panose="020B0400000000000000" pitchFamily="50" charset="-128"/>
                <a:ea typeface="BIZ UDPゴシック" panose="020B0400000000000000" pitchFamily="50" charset="-128"/>
              </a:rPr>
              <a:t>2050</a:t>
            </a:r>
            <a:r>
              <a:rPr kumimoji="1" lang="ja-JP" altLang="en-US" sz="1100" dirty="0">
                <a:latin typeface="BIZ UDPゴシック" panose="020B0400000000000000" pitchFamily="50" charset="-128"/>
                <a:ea typeface="BIZ UDPゴシック" panose="020B0400000000000000" pitchFamily="50" charset="-128"/>
              </a:rPr>
              <a:t>年までに温室効果ガスの排出を全体としてゼロにする「カーボンニュートラル」を宣言し、２０３０年度の温室効果ガス排出量を４６％削減（２０１３年度比）することを目標としています。</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カーボンニュートラルの実現を図るためには、建築物分野におけるエネルギー消費量の削減を図るとともに、太陽光などの再生可能エネルギーを積極的に活用することが重要です。</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建築物に再エネ利用設備を設置することで、従来の化石燃料由来のエネルギー消費量を削減することができ、</a:t>
            </a:r>
            <a:r>
              <a:rPr kumimoji="1" lang="en-US" altLang="ja-JP" sz="1100" dirty="0">
                <a:latin typeface="BIZ UDPゴシック" panose="020B0400000000000000" pitchFamily="50" charset="-128"/>
                <a:ea typeface="BIZ UDPゴシック" panose="020B0400000000000000" pitchFamily="50" charset="-128"/>
              </a:rPr>
              <a:t>CO</a:t>
            </a:r>
            <a:r>
              <a:rPr kumimoji="1" lang="ja-JP" altLang="en-US" sz="1100" dirty="0">
                <a:latin typeface="BIZ UDPゴシック" panose="020B0400000000000000" pitchFamily="50" charset="-128"/>
                <a:ea typeface="BIZ UDPゴシック" panose="020B0400000000000000" pitchFamily="50" charset="-128"/>
              </a:rPr>
              <a:t>２排出量の削減に貢献することができます。</a:t>
            </a:r>
            <a:endParaRPr kumimoji="1" lang="en-US" altLang="ja-JP" sz="1100" dirty="0">
              <a:latin typeface="BIZ UDPゴシック" panose="020B0400000000000000" pitchFamily="50" charset="-128"/>
              <a:ea typeface="BIZ UDPゴシック" panose="020B0400000000000000" pitchFamily="50" charset="-128"/>
            </a:endParaRPr>
          </a:p>
        </p:txBody>
      </p:sp>
      <p:sp>
        <p:nvSpPr>
          <p:cNvPr id="21" name="テキスト ボックス 20">
            <a:extLst>
              <a:ext uri="{FF2B5EF4-FFF2-40B4-BE49-F238E27FC236}">
                <a16:creationId xmlns:a16="http://schemas.microsoft.com/office/drawing/2014/main" id="{484E3CD3-BC60-42DB-8E09-B717BE24C6D6}"/>
              </a:ext>
            </a:extLst>
          </p:cNvPr>
          <p:cNvSpPr txBox="1"/>
          <p:nvPr/>
        </p:nvSpPr>
        <p:spPr>
          <a:xfrm>
            <a:off x="702012" y="4634915"/>
            <a:ext cx="5472000" cy="307777"/>
          </a:xfrm>
          <a:prstGeom prst="rect">
            <a:avLst/>
          </a:prstGeom>
          <a:solidFill>
            <a:schemeClr val="accent2">
              <a:lumMod val="40000"/>
              <a:lumOff val="60000"/>
            </a:schemeClr>
          </a:solidFill>
        </p:spPr>
        <p:txBody>
          <a:bodyPr wrap="square" rtlCol="0" anchor="ctr">
            <a:spAutoFit/>
          </a:bodyPr>
          <a:lstStyle/>
          <a:p>
            <a:pPr algn="ctr"/>
            <a:r>
              <a:rPr kumimoji="1" lang="ja-JP" altLang="en-US" sz="1400" b="1" dirty="0">
                <a:latin typeface="BIZ UDPゴシック" panose="020B0400000000000000" pitchFamily="50" charset="-128"/>
                <a:ea typeface="BIZ UDPゴシック" panose="020B0400000000000000" pitchFamily="50" charset="-128"/>
              </a:rPr>
              <a:t>メリット①　</a:t>
            </a:r>
            <a:r>
              <a:rPr kumimoji="1" lang="en-US" altLang="ja-JP" sz="1400" b="1" dirty="0">
                <a:latin typeface="BIZ UDPゴシック" panose="020B0400000000000000" pitchFamily="50" charset="-128"/>
                <a:ea typeface="BIZ UDPゴシック" panose="020B0400000000000000" pitchFamily="50" charset="-128"/>
              </a:rPr>
              <a:t>CO2</a:t>
            </a:r>
            <a:r>
              <a:rPr kumimoji="1" lang="ja-JP" altLang="en-US" sz="1400" b="1" dirty="0">
                <a:latin typeface="BIZ UDPゴシック" panose="020B0400000000000000" pitchFamily="50" charset="-128"/>
                <a:ea typeface="BIZ UDPゴシック" panose="020B0400000000000000" pitchFamily="50" charset="-128"/>
              </a:rPr>
              <a:t>排出削減への貢献</a:t>
            </a:r>
            <a:endParaRPr kumimoji="1" lang="en-US" altLang="ja-JP" sz="1400" b="1" dirty="0">
              <a:latin typeface="BIZ UDPゴシック" panose="020B0400000000000000" pitchFamily="50" charset="-128"/>
              <a:ea typeface="BIZ UDPゴシック" panose="020B0400000000000000" pitchFamily="50" charset="-128"/>
            </a:endParaRPr>
          </a:p>
        </p:txBody>
      </p:sp>
      <p:sp>
        <p:nvSpPr>
          <p:cNvPr id="22" name="テキスト ボックス 21">
            <a:extLst>
              <a:ext uri="{FF2B5EF4-FFF2-40B4-BE49-F238E27FC236}">
                <a16:creationId xmlns:a16="http://schemas.microsoft.com/office/drawing/2014/main" id="{8B458411-A4C0-41D6-B0C3-DD8005A69EA0}"/>
              </a:ext>
            </a:extLst>
          </p:cNvPr>
          <p:cNvSpPr txBox="1"/>
          <p:nvPr/>
        </p:nvSpPr>
        <p:spPr>
          <a:xfrm>
            <a:off x="890813" y="8631824"/>
            <a:ext cx="5094399" cy="600164"/>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　停電時や災害時などの、もしもの時に頼りになります。</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例えば太陽光発電設備の場合、停電時にも発電した電気を利用することができるため、スマートフォンの充電等が可能になります。</a:t>
            </a:r>
          </a:p>
        </p:txBody>
      </p:sp>
      <p:sp>
        <p:nvSpPr>
          <p:cNvPr id="23" name="テキスト ボックス 22">
            <a:extLst>
              <a:ext uri="{FF2B5EF4-FFF2-40B4-BE49-F238E27FC236}">
                <a16:creationId xmlns:a16="http://schemas.microsoft.com/office/drawing/2014/main" id="{EE598FB4-38D6-45C9-891D-BDA48870EABF}"/>
              </a:ext>
            </a:extLst>
          </p:cNvPr>
          <p:cNvSpPr txBox="1"/>
          <p:nvPr/>
        </p:nvSpPr>
        <p:spPr>
          <a:xfrm>
            <a:off x="693000" y="8201278"/>
            <a:ext cx="5472000" cy="307777"/>
          </a:xfrm>
          <a:prstGeom prst="rect">
            <a:avLst/>
          </a:prstGeom>
          <a:solidFill>
            <a:schemeClr val="accent2">
              <a:lumMod val="40000"/>
              <a:lumOff val="60000"/>
            </a:schemeClr>
          </a:solidFill>
        </p:spPr>
        <p:txBody>
          <a:bodyPr wrap="square" rtlCol="0" anchor="ctr">
            <a:spAutoFit/>
          </a:bodyPr>
          <a:lstStyle/>
          <a:p>
            <a:pPr algn="ctr"/>
            <a:r>
              <a:rPr kumimoji="1" lang="ja-JP" altLang="en-US" sz="1400" b="1" dirty="0">
                <a:latin typeface="BIZ UDPゴシック" panose="020B0400000000000000" pitchFamily="50" charset="-128"/>
                <a:ea typeface="BIZ UDPゴシック" panose="020B0400000000000000" pitchFamily="50" charset="-128"/>
              </a:rPr>
              <a:t>メリット③　災害時に強い</a:t>
            </a:r>
            <a:endParaRPr kumimoji="1" lang="en-US" altLang="ja-JP" sz="1400" b="1" dirty="0">
              <a:latin typeface="BIZ UDPゴシック" panose="020B0400000000000000" pitchFamily="50" charset="-128"/>
              <a:ea typeface="BIZ UDPゴシック" panose="020B0400000000000000" pitchFamily="50" charset="-128"/>
            </a:endParaRPr>
          </a:p>
        </p:txBody>
      </p:sp>
      <p:sp>
        <p:nvSpPr>
          <p:cNvPr id="24" name="テキスト ボックス 23">
            <a:extLst>
              <a:ext uri="{FF2B5EF4-FFF2-40B4-BE49-F238E27FC236}">
                <a16:creationId xmlns:a16="http://schemas.microsoft.com/office/drawing/2014/main" id="{C4DC99B3-718C-4A07-96DF-4021594B14C2}"/>
              </a:ext>
            </a:extLst>
          </p:cNvPr>
          <p:cNvSpPr txBox="1"/>
          <p:nvPr/>
        </p:nvSpPr>
        <p:spPr>
          <a:xfrm>
            <a:off x="755760" y="6966824"/>
            <a:ext cx="5364504" cy="600164"/>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　再エネ利用設備の導入により、光熱費の節約が期待できます。</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例えば、太陽光発電設備で生み出した電気を使うことで、年間約</a:t>
            </a:r>
            <a:r>
              <a:rPr kumimoji="1" lang="en-US" altLang="ja-JP" sz="1100" dirty="0">
                <a:latin typeface="BIZ UDPゴシック" panose="020B0400000000000000" pitchFamily="50" charset="-128"/>
                <a:ea typeface="BIZ UDPゴシック" panose="020B0400000000000000" pitchFamily="50" charset="-128"/>
              </a:rPr>
              <a:t>4</a:t>
            </a:r>
            <a:r>
              <a:rPr kumimoji="1" lang="ja-JP" altLang="en-US" sz="1100" dirty="0">
                <a:latin typeface="BIZ UDPゴシック" panose="020B0400000000000000" pitchFamily="50" charset="-128"/>
                <a:ea typeface="BIZ UDPゴシック" panose="020B0400000000000000" pitchFamily="50" charset="-128"/>
              </a:rPr>
              <a:t>万円</a:t>
            </a:r>
            <a:r>
              <a:rPr kumimoji="1" lang="en-US" altLang="ja-JP" sz="1100" baseline="300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の電力購入費用の節約が可能です。</a:t>
            </a:r>
          </a:p>
        </p:txBody>
      </p:sp>
      <p:sp>
        <p:nvSpPr>
          <p:cNvPr id="25" name="テキスト ボックス 24">
            <a:extLst>
              <a:ext uri="{FF2B5EF4-FFF2-40B4-BE49-F238E27FC236}">
                <a16:creationId xmlns:a16="http://schemas.microsoft.com/office/drawing/2014/main" id="{DBD95B5A-FBF3-49BA-8336-C71C50E4F261}"/>
              </a:ext>
            </a:extLst>
          </p:cNvPr>
          <p:cNvSpPr txBox="1"/>
          <p:nvPr/>
        </p:nvSpPr>
        <p:spPr>
          <a:xfrm>
            <a:off x="702012" y="6591180"/>
            <a:ext cx="5472000" cy="307777"/>
          </a:xfrm>
          <a:prstGeom prst="rect">
            <a:avLst/>
          </a:prstGeom>
          <a:solidFill>
            <a:schemeClr val="accent2">
              <a:lumMod val="40000"/>
              <a:lumOff val="60000"/>
            </a:schemeClr>
          </a:solidFill>
        </p:spPr>
        <p:txBody>
          <a:bodyPr wrap="square" rtlCol="0" anchor="ctr">
            <a:spAutoFit/>
          </a:bodyPr>
          <a:lstStyle/>
          <a:p>
            <a:pPr algn="ctr"/>
            <a:r>
              <a:rPr kumimoji="1" lang="ja-JP" altLang="en-US" sz="1400" b="1" dirty="0">
                <a:latin typeface="BIZ UDPゴシック" panose="020B0400000000000000" pitchFamily="50" charset="-128"/>
                <a:ea typeface="BIZ UDPゴシック" panose="020B0400000000000000" pitchFamily="50" charset="-128"/>
              </a:rPr>
              <a:t>メリット②　家計に優しい</a:t>
            </a:r>
            <a:endParaRPr kumimoji="1" lang="en-US" altLang="ja-JP" sz="1400" b="1" dirty="0">
              <a:latin typeface="BIZ UDPゴシック" panose="020B0400000000000000" pitchFamily="50" charset="-128"/>
              <a:ea typeface="BIZ UDPゴシック" panose="020B0400000000000000" pitchFamily="50" charset="-128"/>
            </a:endParaRPr>
          </a:p>
        </p:txBody>
      </p:sp>
      <p:sp>
        <p:nvSpPr>
          <p:cNvPr id="30" name="テキスト ボックス 29">
            <a:extLst>
              <a:ext uri="{FF2B5EF4-FFF2-40B4-BE49-F238E27FC236}">
                <a16:creationId xmlns:a16="http://schemas.microsoft.com/office/drawing/2014/main" id="{AE26BA2E-D102-4E11-962A-76AFF54554DD}"/>
              </a:ext>
            </a:extLst>
          </p:cNvPr>
          <p:cNvSpPr txBox="1"/>
          <p:nvPr/>
        </p:nvSpPr>
        <p:spPr>
          <a:xfrm>
            <a:off x="90012" y="58711"/>
            <a:ext cx="1224000" cy="253916"/>
          </a:xfrm>
          <a:prstGeom prst="rect">
            <a:avLst/>
          </a:prstGeom>
          <a:solidFill>
            <a:schemeClr val="bg1"/>
          </a:solidFill>
        </p:spPr>
        <p:txBody>
          <a:bodyPr wrap="square" rtlCol="0">
            <a:spAutoFit/>
          </a:bodyPr>
          <a:lstStyle/>
          <a:p>
            <a:pPr algn="ctr"/>
            <a:r>
              <a:rPr kumimoji="1" lang="ja-JP" altLang="en-US" sz="1050" dirty="0">
                <a:solidFill>
                  <a:srgbClr val="FF0000"/>
                </a:solidFill>
                <a:latin typeface="BIZ UDPゴシック" panose="020B0400000000000000" pitchFamily="50" charset="-128"/>
                <a:ea typeface="BIZ UDPゴシック" panose="020B0400000000000000" pitchFamily="50" charset="-128"/>
              </a:rPr>
              <a:t>建築主の皆様へ</a:t>
            </a:r>
          </a:p>
        </p:txBody>
      </p:sp>
      <p:sp>
        <p:nvSpPr>
          <p:cNvPr id="32" name="テキスト ボックス 31">
            <a:extLst>
              <a:ext uri="{FF2B5EF4-FFF2-40B4-BE49-F238E27FC236}">
                <a16:creationId xmlns:a16="http://schemas.microsoft.com/office/drawing/2014/main" id="{D4DB1944-09D6-469B-B926-CB065CAD498A}"/>
              </a:ext>
            </a:extLst>
          </p:cNvPr>
          <p:cNvSpPr txBox="1"/>
          <p:nvPr/>
        </p:nvSpPr>
        <p:spPr>
          <a:xfrm>
            <a:off x="755760" y="7544020"/>
            <a:ext cx="5229452" cy="369332"/>
          </a:xfrm>
          <a:prstGeom prst="rect">
            <a:avLst/>
          </a:prstGeom>
          <a:noFill/>
        </p:spPr>
        <p:txBody>
          <a:bodyPr wrap="square" rtlCol="0">
            <a:spAutoFit/>
          </a:bodyPr>
          <a:lstStyle/>
          <a:p>
            <a:pPr marL="180000" indent="-180000"/>
            <a:r>
              <a:rPr kumimoji="1" lang="en-US" altLang="ja-JP" sz="900" dirty="0">
                <a:latin typeface="BIZ UDPゴシック" panose="020B0400000000000000" pitchFamily="50" charset="-128"/>
                <a:ea typeface="BIZ UDPゴシック" panose="020B0400000000000000" pitchFamily="50" charset="-128"/>
              </a:rPr>
              <a:t>※ </a:t>
            </a:r>
            <a:r>
              <a:rPr kumimoji="1" lang="ja-JP" altLang="en-US" sz="900" dirty="0">
                <a:latin typeface="BIZ UDPゴシック" panose="020B0400000000000000" pitchFamily="50" charset="-128"/>
                <a:ea typeface="BIZ UDPゴシック" panose="020B0400000000000000" pitchFamily="50" charset="-128"/>
              </a:rPr>
              <a:t>設置する設備容量を</a:t>
            </a:r>
            <a:r>
              <a:rPr kumimoji="1" lang="en-US" altLang="ja-JP" sz="900" dirty="0">
                <a:latin typeface="BIZ UDPゴシック" panose="020B0400000000000000" pitchFamily="50" charset="-128"/>
                <a:ea typeface="BIZ UDPゴシック" panose="020B0400000000000000" pitchFamily="50" charset="-128"/>
              </a:rPr>
              <a:t>5kW</a:t>
            </a:r>
            <a:r>
              <a:rPr kumimoji="1" lang="ja-JP" altLang="en-US" sz="900" dirty="0" err="1">
                <a:latin typeface="BIZ UDPゴシック" panose="020B0400000000000000" pitchFamily="50" charset="-128"/>
                <a:ea typeface="BIZ UDPゴシック" panose="020B0400000000000000" pitchFamily="50" charset="-128"/>
              </a:rPr>
              <a:t>、</a:t>
            </a:r>
            <a:r>
              <a:rPr kumimoji="1" lang="ja-JP" altLang="en-US" sz="900" dirty="0">
                <a:latin typeface="BIZ UDPゴシック" panose="020B0400000000000000" pitchFamily="50" charset="-128"/>
                <a:ea typeface="BIZ UDPゴシック" panose="020B0400000000000000" pitchFamily="50" charset="-128"/>
              </a:rPr>
              <a:t>購入電力の削減量を約</a:t>
            </a:r>
            <a:r>
              <a:rPr lang="en-US" altLang="ja-JP" sz="900" dirty="0">
                <a:latin typeface="BIZ UDPゴシック" panose="020B0400000000000000" pitchFamily="50" charset="-128"/>
                <a:ea typeface="BIZ UDPゴシック" panose="020B0400000000000000" pitchFamily="50" charset="-128"/>
              </a:rPr>
              <a:t>1.6</a:t>
            </a:r>
            <a:r>
              <a:rPr lang="ja-JP" altLang="ja-JP" sz="900" dirty="0">
                <a:latin typeface="BIZ UDPゴシック" panose="020B0400000000000000" pitchFamily="50" charset="-128"/>
                <a:ea typeface="BIZ UDPゴシック" panose="020B0400000000000000" pitchFamily="50" charset="-128"/>
              </a:rPr>
              <a:t>千</a:t>
            </a:r>
            <a:r>
              <a:rPr lang="en-US" altLang="ja-JP" sz="900" dirty="0">
                <a:latin typeface="BIZ UDPゴシック" panose="020B0400000000000000" pitchFamily="50" charset="-128"/>
                <a:ea typeface="BIZ UDPゴシック" panose="020B0400000000000000" pitchFamily="50" charset="-128"/>
              </a:rPr>
              <a:t>kWh/</a:t>
            </a:r>
            <a:r>
              <a:rPr lang="ja-JP" altLang="ja-JP" sz="900" dirty="0">
                <a:latin typeface="BIZ UDPゴシック" panose="020B0400000000000000" pitchFamily="50" charset="-128"/>
                <a:ea typeface="BIZ UDPゴシック" panose="020B0400000000000000" pitchFamily="50" charset="-128"/>
              </a:rPr>
              <a:t>年</a:t>
            </a:r>
            <a:r>
              <a:rPr kumimoji="1" lang="ja-JP" altLang="en-US" sz="900" dirty="0">
                <a:latin typeface="BIZ UDPゴシック" panose="020B0400000000000000" pitchFamily="50" charset="-128"/>
                <a:ea typeface="BIZ UDPゴシック" panose="020B0400000000000000" pitchFamily="50" charset="-128"/>
              </a:rPr>
              <a:t>、⾃家消費分の便益を</a:t>
            </a:r>
            <a:r>
              <a:rPr kumimoji="1" lang="en-US" altLang="ja-JP" sz="900" dirty="0">
                <a:latin typeface="BIZ UDPゴシック" panose="020B0400000000000000" pitchFamily="50" charset="-128"/>
                <a:ea typeface="BIZ UDPゴシック" panose="020B0400000000000000" pitchFamily="50" charset="-128"/>
              </a:rPr>
              <a:t>26.34</a:t>
            </a:r>
            <a:r>
              <a:rPr kumimoji="1" lang="ja-JP" altLang="en-US" sz="900" dirty="0">
                <a:latin typeface="BIZ UDPゴシック" panose="020B0400000000000000" pitchFamily="50" charset="-128"/>
                <a:ea typeface="BIZ UDPゴシック" panose="020B0400000000000000" pitchFamily="50" charset="-128"/>
              </a:rPr>
              <a:t>円</a:t>
            </a:r>
            <a:r>
              <a:rPr kumimoji="1" lang="en-US" altLang="ja-JP" sz="900" dirty="0">
                <a:latin typeface="BIZ UDPゴシック" panose="020B0400000000000000" pitchFamily="50" charset="-128"/>
                <a:ea typeface="BIZ UDPゴシック" panose="020B0400000000000000" pitchFamily="50" charset="-128"/>
              </a:rPr>
              <a:t>/kWh</a:t>
            </a:r>
            <a:r>
              <a:rPr kumimoji="1" lang="ja-JP" altLang="en-US" sz="900" dirty="0">
                <a:latin typeface="BIZ UDPゴシック" panose="020B0400000000000000" pitchFamily="50" charset="-128"/>
                <a:ea typeface="BIZ UDPゴシック" panose="020B0400000000000000" pitchFamily="50" charset="-128"/>
              </a:rPr>
              <a:t>と仮定して算出（詳しい試算条件については</a:t>
            </a:r>
            <a:r>
              <a:rPr kumimoji="1" lang="en-US" altLang="ja-JP" sz="900" dirty="0">
                <a:latin typeface="BIZ UDPゴシック" panose="020B0400000000000000" pitchFamily="50" charset="-128"/>
                <a:ea typeface="BIZ UDPゴシック" panose="020B0400000000000000" pitchFamily="50" charset="-128"/>
              </a:rPr>
              <a:t>p.5</a:t>
            </a:r>
            <a:r>
              <a:rPr kumimoji="1" lang="ja-JP" altLang="en-US" sz="900" dirty="0">
                <a:latin typeface="BIZ UDPゴシック" panose="020B0400000000000000" pitchFamily="50" charset="-128"/>
                <a:ea typeface="BIZ UDPゴシック" panose="020B0400000000000000" pitchFamily="50" charset="-128"/>
              </a:rPr>
              <a:t>を参照）</a:t>
            </a:r>
            <a:endParaRPr kumimoji="1" lang="en-US" altLang="ja-JP" sz="900" dirty="0">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907AD134-5EF9-4B16-85D1-112A6C4E864D}"/>
              </a:ext>
            </a:extLst>
          </p:cNvPr>
          <p:cNvSpPr txBox="1"/>
          <p:nvPr/>
        </p:nvSpPr>
        <p:spPr>
          <a:xfrm>
            <a:off x="629724" y="2632143"/>
            <a:ext cx="2509839" cy="830997"/>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　住宅・建築物に設置できる再エネ利用設備としては、太陽光発電設備、太陽熱利用設備、バイオマス設備等があります。</a:t>
            </a:r>
          </a:p>
        </p:txBody>
      </p:sp>
      <p:pic>
        <p:nvPicPr>
          <p:cNvPr id="8" name="図 7">
            <a:extLst>
              <a:ext uri="{FF2B5EF4-FFF2-40B4-BE49-F238E27FC236}">
                <a16:creationId xmlns:a16="http://schemas.microsoft.com/office/drawing/2014/main" id="{AC3C8848-3A50-498D-B075-63FA90BE22AF}"/>
              </a:ext>
            </a:extLst>
          </p:cNvPr>
          <p:cNvPicPr>
            <a:picLocks noChangeAspect="1"/>
          </p:cNvPicPr>
          <p:nvPr/>
        </p:nvPicPr>
        <p:blipFill rotWithShape="1">
          <a:blip r:embed="rId2"/>
          <a:srcRect b="24036"/>
          <a:stretch/>
        </p:blipFill>
        <p:spPr>
          <a:xfrm>
            <a:off x="3429000" y="2658776"/>
            <a:ext cx="2909757" cy="954907"/>
          </a:xfrm>
          <a:prstGeom prst="rect">
            <a:avLst/>
          </a:prstGeom>
        </p:spPr>
      </p:pic>
      <p:sp>
        <p:nvSpPr>
          <p:cNvPr id="26" name="テキスト ボックス 25">
            <a:extLst>
              <a:ext uri="{FF2B5EF4-FFF2-40B4-BE49-F238E27FC236}">
                <a16:creationId xmlns:a16="http://schemas.microsoft.com/office/drawing/2014/main" id="{8B458411-A4C0-41D6-B0C3-DD8005A69EA0}"/>
              </a:ext>
            </a:extLst>
          </p:cNvPr>
          <p:cNvSpPr txBox="1"/>
          <p:nvPr/>
        </p:nvSpPr>
        <p:spPr>
          <a:xfrm>
            <a:off x="-4834125" y="8554234"/>
            <a:ext cx="281176"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１</a:t>
            </a:r>
          </a:p>
        </p:txBody>
      </p:sp>
      <p:sp>
        <p:nvSpPr>
          <p:cNvPr id="27" name="四角形: 角を丸くする 5">
            <a:extLst>
              <a:ext uri="{FF2B5EF4-FFF2-40B4-BE49-F238E27FC236}">
                <a16:creationId xmlns:a16="http://schemas.microsoft.com/office/drawing/2014/main" id="{374291F8-4E6B-4CC9-B615-614587B85AA2}"/>
              </a:ext>
            </a:extLst>
          </p:cNvPr>
          <p:cNvSpPr/>
          <p:nvPr/>
        </p:nvSpPr>
        <p:spPr>
          <a:xfrm>
            <a:off x="353658" y="3937568"/>
            <a:ext cx="2913246" cy="432000"/>
          </a:xfrm>
          <a:prstGeom prst="roundRect">
            <a:avLst/>
          </a:prstGeom>
          <a:solidFill>
            <a:schemeClr val="accent4">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ctr"/>
            <a:r>
              <a:rPr kumimoji="1" lang="ja-JP" altLang="en-US" sz="1400" b="1" dirty="0">
                <a:solidFill>
                  <a:schemeClr val="bg1"/>
                </a:solidFill>
                <a:latin typeface="BIZ UDPゴシック" panose="020B0400000000000000" pitchFamily="50" charset="-128"/>
                <a:ea typeface="BIZ UDPゴシック" panose="020B0400000000000000" pitchFamily="50" charset="-128"/>
              </a:rPr>
              <a:t>再エネ利用設備のメリット</a:t>
            </a:r>
          </a:p>
        </p:txBody>
      </p:sp>
      <p:sp>
        <p:nvSpPr>
          <p:cNvPr id="28" name="テキスト ボックス 27">
            <a:extLst>
              <a:ext uri="{FF2B5EF4-FFF2-40B4-BE49-F238E27FC236}">
                <a16:creationId xmlns:a16="http://schemas.microsoft.com/office/drawing/2014/main" id="{D9D32D96-0BCA-420E-B53A-E9B95E732627}"/>
              </a:ext>
            </a:extLst>
          </p:cNvPr>
          <p:cNvSpPr txBox="1"/>
          <p:nvPr/>
        </p:nvSpPr>
        <p:spPr>
          <a:xfrm>
            <a:off x="3295058" y="9557959"/>
            <a:ext cx="318792" cy="307777"/>
          </a:xfrm>
          <a:prstGeom prst="rect">
            <a:avLst/>
          </a:prstGeom>
          <a:noFill/>
        </p:spPr>
        <p:txBody>
          <a:bodyPr wrap="square" rtlCol="0">
            <a:spAutoFit/>
          </a:bodyPr>
          <a:lstStyle/>
          <a:p>
            <a:pPr algn="ctr"/>
            <a:r>
              <a:rPr kumimoji="1" lang="ja-JP" altLang="en-US" sz="1400" dirty="0">
                <a:latin typeface="BIZ UDPゴシック" panose="020B0400000000000000" pitchFamily="50" charset="-128"/>
                <a:ea typeface="BIZ UDPゴシック" panose="020B0400000000000000" pitchFamily="50" charset="-128"/>
              </a:rPr>
              <a:t>１</a:t>
            </a:r>
            <a:endParaRPr kumimoji="1" lang="en-US" altLang="ja-JP" sz="1400" dirty="0">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B8C5CEE1-0271-AD99-EAE8-18BD202DF1FA}"/>
              </a:ext>
            </a:extLst>
          </p:cNvPr>
          <p:cNvSpPr txBox="1"/>
          <p:nvPr/>
        </p:nvSpPr>
        <p:spPr>
          <a:xfrm>
            <a:off x="4029843" y="3536"/>
            <a:ext cx="2806500" cy="461665"/>
          </a:xfrm>
          <a:prstGeom prst="rect">
            <a:avLst/>
          </a:prstGeom>
          <a:solidFill>
            <a:srgbClr val="FFFF00"/>
          </a:solidFill>
          <a:ln>
            <a:solidFill>
              <a:srgbClr val="FF0000"/>
            </a:solidFill>
          </a:ln>
        </p:spPr>
        <p:txBody>
          <a:bodyPr wrap="square" lIns="91440" tIns="45720" rIns="91440" bIns="45720" anchor="t">
            <a:spAutoFit/>
          </a:bodyPr>
          <a:lstStyle/>
          <a:p>
            <a:r>
              <a:rPr lang="ja-JP" sz="800">
                <a:solidFill>
                  <a:srgbClr val="FF0000"/>
                </a:solidFill>
                <a:latin typeface="メイリオ"/>
                <a:ea typeface="メイリオ"/>
              </a:rPr>
              <a:t>※本資料は、計画作成市町村において、各地域の実情に応じた内容に変更の上（対象とする区域や設備の詳細、経済性の試算等）、ご活用下さい。</a:t>
            </a:r>
            <a:endParaRPr lang="ja-JP" sz="800"/>
          </a:p>
        </p:txBody>
      </p:sp>
    </p:spTree>
    <p:extLst>
      <p:ext uri="{BB962C8B-B14F-4D97-AF65-F5344CB8AC3E}">
        <p14:creationId xmlns:p14="http://schemas.microsoft.com/office/powerpoint/2010/main" val="14891158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a:extLst>
              <a:ext uri="{FF2B5EF4-FFF2-40B4-BE49-F238E27FC236}">
                <a16:creationId xmlns:a16="http://schemas.microsoft.com/office/drawing/2014/main" id="{2FCA4BFE-5AFA-4AC3-A60D-DD573BCE445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353" imgH="353" progId="TCLayout.ActiveDocument.1">
                  <p:embed/>
                </p:oleObj>
              </mc:Choice>
              <mc:Fallback>
                <p:oleObj name="think-cell スライド" r:id="rId3" imgW="353" imgH="353" progId="TCLayout.ActiveDocument.1">
                  <p:embed/>
                  <p:pic>
                    <p:nvPicPr>
                      <p:cNvPr id="3" name="オブジェクト 2" hidden="1">
                        <a:extLst>
                          <a:ext uri="{FF2B5EF4-FFF2-40B4-BE49-F238E27FC236}">
                            <a16:creationId xmlns:a16="http://schemas.microsoft.com/office/drawing/2014/main" id="{2FCA4BFE-5AFA-4AC3-A60D-DD573BCE445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8" name="正方形/長方形 17">
            <a:extLst>
              <a:ext uri="{FF2B5EF4-FFF2-40B4-BE49-F238E27FC236}">
                <a16:creationId xmlns:a16="http://schemas.microsoft.com/office/drawing/2014/main" id="{4B9481E1-364C-4A72-A70C-A339209C8C99}"/>
              </a:ext>
            </a:extLst>
          </p:cNvPr>
          <p:cNvSpPr/>
          <p:nvPr/>
        </p:nvSpPr>
        <p:spPr>
          <a:xfrm>
            <a:off x="353369" y="794293"/>
            <a:ext cx="6192000" cy="323433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19" name="四角形: 角を丸くする 18">
            <a:extLst>
              <a:ext uri="{FF2B5EF4-FFF2-40B4-BE49-F238E27FC236}">
                <a16:creationId xmlns:a16="http://schemas.microsoft.com/office/drawing/2014/main" id="{1860AC9C-EA6E-433F-9CE4-60155A6805B8}"/>
              </a:ext>
            </a:extLst>
          </p:cNvPr>
          <p:cNvSpPr/>
          <p:nvPr/>
        </p:nvSpPr>
        <p:spPr>
          <a:xfrm>
            <a:off x="353369" y="299009"/>
            <a:ext cx="2317260" cy="39600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solidFill>
                  <a:schemeClr val="bg1"/>
                </a:solidFill>
                <a:latin typeface="BIZ UDPゴシック" panose="020B0400000000000000" pitchFamily="50" charset="-128"/>
                <a:ea typeface="BIZ UDPゴシック" panose="020B0400000000000000" pitchFamily="50" charset="-128"/>
              </a:rPr>
              <a:t>③　バイオマス熱利用設備</a:t>
            </a:r>
          </a:p>
        </p:txBody>
      </p:sp>
      <p:sp>
        <p:nvSpPr>
          <p:cNvPr id="20" name="テキスト ボックス 19">
            <a:extLst>
              <a:ext uri="{FF2B5EF4-FFF2-40B4-BE49-F238E27FC236}">
                <a16:creationId xmlns:a16="http://schemas.microsoft.com/office/drawing/2014/main" id="{EDA02DAC-4526-4880-AA2F-B5011EE0A4DB}"/>
              </a:ext>
            </a:extLst>
          </p:cNvPr>
          <p:cNvSpPr txBox="1"/>
          <p:nvPr/>
        </p:nvSpPr>
        <p:spPr>
          <a:xfrm>
            <a:off x="353369" y="754610"/>
            <a:ext cx="6192000" cy="307777"/>
          </a:xfrm>
          <a:prstGeom prst="rect">
            <a:avLst/>
          </a:prstGeom>
          <a:solidFill>
            <a:schemeClr val="accent4">
              <a:lumMod val="60000"/>
              <a:lumOff val="40000"/>
            </a:schemeClr>
          </a:solidFill>
        </p:spPr>
        <p:txBody>
          <a:bodyPr wrap="square" rtlCol="0">
            <a:spAutoFit/>
          </a:bodyPr>
          <a:lstStyle/>
          <a:p>
            <a:r>
              <a:rPr kumimoji="1" lang="ja-JP" altLang="en-US" sz="1400" dirty="0">
                <a:latin typeface="BIZ UDPゴシック" panose="020B0400000000000000" pitchFamily="50" charset="-128"/>
                <a:ea typeface="BIZ UDPゴシック" panose="020B0400000000000000" pitchFamily="50" charset="-128"/>
              </a:rPr>
              <a:t>設備の特徴</a:t>
            </a:r>
          </a:p>
        </p:txBody>
      </p:sp>
      <p:sp>
        <p:nvSpPr>
          <p:cNvPr id="21" name="テキスト ボックス 20">
            <a:extLst>
              <a:ext uri="{FF2B5EF4-FFF2-40B4-BE49-F238E27FC236}">
                <a16:creationId xmlns:a16="http://schemas.microsoft.com/office/drawing/2014/main" id="{EE44B4A9-D00A-4FE8-AEA7-5030A31ECE51}"/>
              </a:ext>
            </a:extLst>
          </p:cNvPr>
          <p:cNvSpPr txBox="1"/>
          <p:nvPr/>
        </p:nvSpPr>
        <p:spPr>
          <a:xfrm>
            <a:off x="641082" y="1125731"/>
            <a:ext cx="5573651" cy="1261884"/>
          </a:xfrm>
          <a:prstGeom prst="rect">
            <a:avLst/>
          </a:prstGeom>
          <a:noFill/>
        </p:spPr>
        <p:txBody>
          <a:bodyPr wrap="square" rtlCol="0">
            <a:spAutoFit/>
          </a:bodyPr>
          <a:lstStyle/>
          <a:p>
            <a:pPr>
              <a:spcAft>
                <a:spcPts val="600"/>
              </a:spcAft>
            </a:pPr>
            <a:r>
              <a:rPr kumimoji="1" lang="ja-JP" altLang="en-US" sz="1100" dirty="0">
                <a:latin typeface="BIZ UDPゴシック" panose="020B0400000000000000" pitchFamily="50" charset="-128"/>
                <a:ea typeface="BIZ UDPゴシック" panose="020B0400000000000000" pitchFamily="50" charset="-128"/>
              </a:rPr>
              <a:t>　「バイオマス」とは、生物資源（</a:t>
            </a:r>
            <a:r>
              <a:rPr kumimoji="1" lang="en-US" altLang="ja-JP" sz="1100" dirty="0">
                <a:latin typeface="BIZ UDPゴシック" panose="020B0400000000000000" pitchFamily="50" charset="-128"/>
                <a:ea typeface="BIZ UDPゴシック" panose="020B0400000000000000" pitchFamily="50" charset="-128"/>
              </a:rPr>
              <a:t>bio</a:t>
            </a:r>
            <a:r>
              <a:rPr kumimoji="1" lang="ja-JP" altLang="en-US" sz="1100" dirty="0">
                <a:latin typeface="BIZ UDPゴシック" panose="020B0400000000000000" pitchFamily="50" charset="-128"/>
                <a:ea typeface="BIZ UDPゴシック" panose="020B0400000000000000" pitchFamily="50" charset="-128"/>
              </a:rPr>
              <a:t>）の量（</a:t>
            </a:r>
            <a:r>
              <a:rPr kumimoji="1" lang="en-US" altLang="ja-JP" sz="1100" dirty="0">
                <a:latin typeface="BIZ UDPゴシック" panose="020B0400000000000000" pitchFamily="50" charset="-128"/>
                <a:ea typeface="BIZ UDPゴシック" panose="020B0400000000000000" pitchFamily="50" charset="-128"/>
              </a:rPr>
              <a:t>mass</a:t>
            </a:r>
            <a:r>
              <a:rPr kumimoji="1" lang="ja-JP" altLang="en-US" sz="1100" dirty="0">
                <a:latin typeface="BIZ UDPゴシック" panose="020B0400000000000000" pitchFamily="50" charset="-128"/>
                <a:ea typeface="BIZ UDPゴシック" panose="020B0400000000000000" pitchFamily="50" charset="-128"/>
              </a:rPr>
              <a:t>）を表す言葉であり、生物由来の有機性資源（化石燃料は除く）のことを呼びます。バイオマス熱利用は、バイオマス資源を燃焼させ、発生する熱を暖房や給湯等に利用するシステムです。</a:t>
            </a:r>
            <a:endParaRPr kumimoji="1" lang="en-US" altLang="ja-JP" sz="1100" dirty="0">
              <a:latin typeface="BIZ UDPゴシック" panose="020B0400000000000000" pitchFamily="50" charset="-128"/>
              <a:ea typeface="BIZ UDPゴシック" panose="020B0400000000000000" pitchFamily="50" charset="-128"/>
            </a:endParaRPr>
          </a:p>
          <a:p>
            <a:pPr>
              <a:spcAft>
                <a:spcPts val="600"/>
              </a:spcAft>
            </a:pPr>
            <a:r>
              <a:rPr kumimoji="1" lang="ja-JP" altLang="en-US" sz="1100" dirty="0">
                <a:latin typeface="BIZ UDPゴシック" panose="020B0400000000000000" pitchFamily="50" charset="-128"/>
                <a:ea typeface="BIZ UDPゴシック" panose="020B0400000000000000" pitchFamily="50" charset="-128"/>
              </a:rPr>
              <a:t>　建築物に設置できるバイオマス熱利用設備としては、薪・ペレットを利用したストーブ・ボイラー等があります。</a:t>
            </a:r>
          </a:p>
          <a:p>
            <a:pPr>
              <a:spcAft>
                <a:spcPts val="600"/>
              </a:spcAft>
            </a:pPr>
            <a:r>
              <a:rPr kumimoji="1" lang="ja-JP" altLang="en-US" sz="1100" dirty="0">
                <a:latin typeface="BIZ UDPゴシック" panose="020B0400000000000000" pitchFamily="50" charset="-128"/>
                <a:ea typeface="BIZ UDPゴシック" panose="020B0400000000000000" pitchFamily="50" charset="-128"/>
              </a:rPr>
              <a:t>　</a:t>
            </a:r>
          </a:p>
        </p:txBody>
      </p:sp>
      <p:sp>
        <p:nvSpPr>
          <p:cNvPr id="41" name="正方形/長方形 40">
            <a:extLst>
              <a:ext uri="{FF2B5EF4-FFF2-40B4-BE49-F238E27FC236}">
                <a16:creationId xmlns:a16="http://schemas.microsoft.com/office/drawing/2014/main" id="{89692350-3EF2-4ACA-80F1-DFCBEBE81BD5}"/>
              </a:ext>
            </a:extLst>
          </p:cNvPr>
          <p:cNvSpPr/>
          <p:nvPr/>
        </p:nvSpPr>
        <p:spPr>
          <a:xfrm>
            <a:off x="353370" y="4722418"/>
            <a:ext cx="6192000" cy="42183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43" name="四角形: 角を丸くする 42">
            <a:extLst>
              <a:ext uri="{FF2B5EF4-FFF2-40B4-BE49-F238E27FC236}">
                <a16:creationId xmlns:a16="http://schemas.microsoft.com/office/drawing/2014/main" id="{4A75D32C-956F-4C17-B329-C2C0843E1DBA}"/>
              </a:ext>
            </a:extLst>
          </p:cNvPr>
          <p:cNvSpPr/>
          <p:nvPr/>
        </p:nvSpPr>
        <p:spPr>
          <a:xfrm>
            <a:off x="353369" y="4240944"/>
            <a:ext cx="2317260" cy="39600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solidFill>
                  <a:schemeClr val="bg1"/>
                </a:solidFill>
                <a:latin typeface="BIZ UDPゴシック" panose="020B0400000000000000" pitchFamily="50" charset="-128"/>
                <a:ea typeface="BIZ UDPゴシック" panose="020B0400000000000000" pitchFamily="50" charset="-128"/>
              </a:rPr>
              <a:t>④　地中熱利用設備</a:t>
            </a:r>
          </a:p>
        </p:txBody>
      </p:sp>
      <p:sp>
        <p:nvSpPr>
          <p:cNvPr id="44" name="テキスト ボックス 43">
            <a:extLst>
              <a:ext uri="{FF2B5EF4-FFF2-40B4-BE49-F238E27FC236}">
                <a16:creationId xmlns:a16="http://schemas.microsoft.com/office/drawing/2014/main" id="{1A0B324B-C7AD-4E93-8325-21C362F6C906}"/>
              </a:ext>
            </a:extLst>
          </p:cNvPr>
          <p:cNvSpPr txBox="1"/>
          <p:nvPr/>
        </p:nvSpPr>
        <p:spPr>
          <a:xfrm>
            <a:off x="353369" y="4722419"/>
            <a:ext cx="6192000" cy="307777"/>
          </a:xfrm>
          <a:prstGeom prst="rect">
            <a:avLst/>
          </a:prstGeom>
          <a:solidFill>
            <a:schemeClr val="accent4">
              <a:lumMod val="60000"/>
              <a:lumOff val="40000"/>
            </a:schemeClr>
          </a:solidFill>
        </p:spPr>
        <p:txBody>
          <a:bodyPr wrap="square" rtlCol="0">
            <a:spAutoFit/>
          </a:bodyPr>
          <a:lstStyle/>
          <a:p>
            <a:r>
              <a:rPr kumimoji="1" lang="ja-JP" altLang="en-US" sz="1400" dirty="0">
                <a:latin typeface="BIZ UDPゴシック" panose="020B0400000000000000" pitchFamily="50" charset="-128"/>
                <a:ea typeface="BIZ UDPゴシック" panose="020B0400000000000000" pitchFamily="50" charset="-128"/>
              </a:rPr>
              <a:t>設備の特徴</a:t>
            </a:r>
          </a:p>
        </p:txBody>
      </p:sp>
      <p:sp>
        <p:nvSpPr>
          <p:cNvPr id="45" name="テキスト ボックス 44">
            <a:extLst>
              <a:ext uri="{FF2B5EF4-FFF2-40B4-BE49-F238E27FC236}">
                <a16:creationId xmlns:a16="http://schemas.microsoft.com/office/drawing/2014/main" id="{F08F4313-FA08-4234-9B8C-074F967DB599}"/>
              </a:ext>
            </a:extLst>
          </p:cNvPr>
          <p:cNvSpPr txBox="1"/>
          <p:nvPr/>
        </p:nvSpPr>
        <p:spPr>
          <a:xfrm>
            <a:off x="667205" y="5090755"/>
            <a:ext cx="2482395" cy="1692771"/>
          </a:xfrm>
          <a:prstGeom prst="rect">
            <a:avLst/>
          </a:prstGeom>
          <a:noFill/>
        </p:spPr>
        <p:txBody>
          <a:bodyPr wrap="square" rtlCol="0">
            <a:spAutoFit/>
          </a:bodyPr>
          <a:lstStyle/>
          <a:p>
            <a:pPr>
              <a:spcAft>
                <a:spcPts val="600"/>
              </a:spcAft>
            </a:pPr>
            <a:r>
              <a:rPr kumimoji="1" lang="ja-JP" altLang="en-US" sz="1100" dirty="0">
                <a:latin typeface="BIZ UDPゴシック" panose="020B0400000000000000" pitchFamily="50" charset="-128"/>
                <a:ea typeface="BIZ UDPゴシック" panose="020B0400000000000000" pitchFamily="50" charset="-128"/>
              </a:rPr>
              <a:t>　地中熱とは、浅い地盤中に存在する低温の熱エネルギーです。</a:t>
            </a:r>
            <a:endParaRPr kumimoji="1" lang="en-US" altLang="ja-JP" sz="1100" dirty="0">
              <a:latin typeface="BIZ UDPゴシック" panose="020B0400000000000000" pitchFamily="50" charset="-128"/>
              <a:ea typeface="BIZ UDPゴシック" panose="020B0400000000000000" pitchFamily="50" charset="-128"/>
            </a:endParaRPr>
          </a:p>
          <a:p>
            <a:pPr>
              <a:spcAft>
                <a:spcPts val="600"/>
              </a:spcAft>
            </a:pPr>
            <a:r>
              <a:rPr kumimoji="1" lang="ja-JP" altLang="en-US" sz="1100" dirty="0">
                <a:latin typeface="BIZ UDPゴシック" panose="020B0400000000000000" pitchFamily="50" charset="-128"/>
                <a:ea typeface="BIZ UDPゴシック" panose="020B0400000000000000" pitchFamily="50" charset="-128"/>
              </a:rPr>
              <a:t>　</a:t>
            </a:r>
            <a:r>
              <a:rPr kumimoji="1" lang="zh-TW" altLang="en-US" sz="1100" dirty="0">
                <a:latin typeface="BIZ UDPゴシック" panose="020B0400000000000000" pitchFamily="50" charset="-128"/>
                <a:ea typeface="BIZ UDPゴシック" panose="020B0400000000000000" pitchFamily="50" charset="-128"/>
              </a:rPr>
              <a:t>地中熱利用設備</a:t>
            </a:r>
            <a:r>
              <a:rPr kumimoji="1" lang="ja-JP" altLang="en-US" sz="1100" dirty="0">
                <a:latin typeface="BIZ UDPゴシック" panose="020B0400000000000000" pitchFamily="50" charset="-128"/>
                <a:ea typeface="BIZ UDPゴシック" panose="020B0400000000000000" pitchFamily="50" charset="-128"/>
              </a:rPr>
              <a:t>は、地下</a:t>
            </a:r>
            <a:r>
              <a:rPr kumimoji="1" lang="en-US" altLang="ja-JP" sz="1100" dirty="0">
                <a:latin typeface="BIZ UDPゴシック" panose="020B0400000000000000" pitchFamily="50" charset="-128"/>
                <a:ea typeface="BIZ UDPゴシック" panose="020B0400000000000000" pitchFamily="50" charset="-128"/>
              </a:rPr>
              <a:t>10</a:t>
            </a:r>
            <a:r>
              <a:rPr kumimoji="1" lang="ja-JP" altLang="en-US" sz="1100" dirty="0">
                <a:latin typeface="BIZ UDPゴシック" panose="020B0400000000000000" pitchFamily="50" charset="-128"/>
                <a:ea typeface="BIZ UDPゴシック" panose="020B0400000000000000" pitchFamily="50" charset="-128"/>
              </a:rPr>
              <a:t>～</a:t>
            </a:r>
            <a:r>
              <a:rPr kumimoji="1" lang="en-US" altLang="ja-JP" sz="1100" dirty="0">
                <a:latin typeface="BIZ UDPゴシック" panose="020B0400000000000000" pitchFamily="50" charset="-128"/>
                <a:ea typeface="BIZ UDPゴシック" panose="020B0400000000000000" pitchFamily="50" charset="-128"/>
              </a:rPr>
              <a:t>15m</a:t>
            </a:r>
            <a:r>
              <a:rPr kumimoji="1" lang="ja-JP" altLang="en-US" sz="1100" dirty="0">
                <a:latin typeface="BIZ UDPゴシック" panose="020B0400000000000000" pitchFamily="50" charset="-128"/>
                <a:ea typeface="BIZ UDPゴシック" panose="020B0400000000000000" pitchFamily="50" charset="-128"/>
              </a:rPr>
              <a:t>の深さにおいて、地中の温度が年間を通して温度変化が見られない（夏場は外気温度よりも地中温度が低く、冬場は外気温度よりも地中温度が高い）ことを利用して、効果的な冷暖房等を行う設備です。</a:t>
            </a:r>
            <a:endParaRPr kumimoji="1" lang="en-US" altLang="ja-JP" sz="1100" dirty="0">
              <a:latin typeface="BIZ UDPゴシック" panose="020B0400000000000000" pitchFamily="50" charset="-128"/>
              <a:ea typeface="BIZ UDPゴシック" panose="020B0400000000000000" pitchFamily="50" charset="-128"/>
            </a:endParaRPr>
          </a:p>
        </p:txBody>
      </p:sp>
      <p:sp>
        <p:nvSpPr>
          <p:cNvPr id="46" name="テキスト ボックス 45">
            <a:extLst>
              <a:ext uri="{FF2B5EF4-FFF2-40B4-BE49-F238E27FC236}">
                <a16:creationId xmlns:a16="http://schemas.microsoft.com/office/drawing/2014/main" id="{79D00B01-1900-400E-9C25-ED616834E282}"/>
              </a:ext>
            </a:extLst>
          </p:cNvPr>
          <p:cNvSpPr txBox="1"/>
          <p:nvPr/>
        </p:nvSpPr>
        <p:spPr>
          <a:xfrm>
            <a:off x="679126" y="6743411"/>
            <a:ext cx="5616575" cy="230832"/>
          </a:xfrm>
          <a:prstGeom prst="rect">
            <a:avLst/>
          </a:prstGeom>
          <a:noFill/>
        </p:spPr>
        <p:txBody>
          <a:bodyPr wrap="square" rtlCol="0">
            <a:spAutoFit/>
          </a:bodyPr>
          <a:lstStyle/>
          <a:p>
            <a:r>
              <a:rPr kumimoji="1" lang="ja-JP" altLang="en-US" sz="900" dirty="0">
                <a:latin typeface="BIZ UDPゴシック" panose="020B0400000000000000" pitchFamily="50" charset="-128"/>
                <a:ea typeface="BIZ UDPゴシック" panose="020B0400000000000000" pitchFamily="50" charset="-128"/>
              </a:rPr>
              <a:t>出所）資源エネルギー庁ホームページ</a:t>
            </a:r>
          </a:p>
        </p:txBody>
      </p:sp>
      <p:sp>
        <p:nvSpPr>
          <p:cNvPr id="48" name="テキスト ボックス 47">
            <a:extLst>
              <a:ext uri="{FF2B5EF4-FFF2-40B4-BE49-F238E27FC236}">
                <a16:creationId xmlns:a16="http://schemas.microsoft.com/office/drawing/2014/main" id="{55110637-242E-486F-94CD-82DAD73219A3}"/>
              </a:ext>
            </a:extLst>
          </p:cNvPr>
          <p:cNvSpPr txBox="1"/>
          <p:nvPr/>
        </p:nvSpPr>
        <p:spPr>
          <a:xfrm>
            <a:off x="353370" y="7185279"/>
            <a:ext cx="6192000" cy="307777"/>
          </a:xfrm>
          <a:prstGeom prst="rect">
            <a:avLst/>
          </a:prstGeom>
          <a:solidFill>
            <a:schemeClr val="accent4">
              <a:lumMod val="60000"/>
              <a:lumOff val="40000"/>
            </a:schemeClr>
          </a:solidFill>
        </p:spPr>
        <p:txBody>
          <a:bodyPr wrap="square" rtlCol="0">
            <a:spAutoFit/>
          </a:bodyPr>
          <a:lstStyle/>
          <a:p>
            <a:r>
              <a:rPr kumimoji="1" lang="ja-JP" altLang="en-US" sz="1400" dirty="0">
                <a:latin typeface="BIZ UDPゴシック" panose="020B0400000000000000" pitchFamily="50" charset="-128"/>
                <a:ea typeface="BIZ UDPゴシック" panose="020B0400000000000000" pitchFamily="50" charset="-128"/>
              </a:rPr>
              <a:t>地中熱の特徴及び設備の設置により生じる費用</a:t>
            </a:r>
          </a:p>
        </p:txBody>
      </p:sp>
      <p:sp>
        <p:nvSpPr>
          <p:cNvPr id="49" name="テキスト ボックス 48">
            <a:extLst>
              <a:ext uri="{FF2B5EF4-FFF2-40B4-BE49-F238E27FC236}">
                <a16:creationId xmlns:a16="http://schemas.microsoft.com/office/drawing/2014/main" id="{3D0142C4-5CC6-42E9-B5A1-D8684510722F}"/>
              </a:ext>
            </a:extLst>
          </p:cNvPr>
          <p:cNvSpPr txBox="1"/>
          <p:nvPr/>
        </p:nvSpPr>
        <p:spPr>
          <a:xfrm>
            <a:off x="642667" y="7555851"/>
            <a:ext cx="5573651" cy="1015663"/>
          </a:xfrm>
          <a:prstGeom prst="rect">
            <a:avLst/>
          </a:prstGeom>
          <a:noFill/>
        </p:spPr>
        <p:txBody>
          <a:bodyPr wrap="square" rtlCol="0">
            <a:spAutoFit/>
          </a:bodyPr>
          <a:lstStyle/>
          <a:p>
            <a:pPr>
              <a:spcAft>
                <a:spcPts val="600"/>
              </a:spcAft>
            </a:pPr>
            <a:r>
              <a:rPr kumimoji="1" lang="ja-JP" altLang="en-US" sz="1100" dirty="0">
                <a:latin typeface="BIZ UDPゴシック" panose="020B0400000000000000" pitchFamily="50" charset="-128"/>
                <a:ea typeface="BIZ UDPゴシック" panose="020B0400000000000000" pitchFamily="50" charset="-128"/>
              </a:rPr>
              <a:t>　地中熱は、天候や利用時間帯に左右されず、安定的に何時でも利用が可能な自然エネルギーであり、日本中どこでも利用することができます。</a:t>
            </a:r>
            <a:endParaRPr kumimoji="1" lang="en-US" altLang="ja-JP" sz="1100" dirty="0">
              <a:latin typeface="BIZ UDPゴシック" panose="020B0400000000000000" pitchFamily="50" charset="-128"/>
              <a:ea typeface="BIZ UDPゴシック" panose="020B0400000000000000" pitchFamily="50" charset="-128"/>
            </a:endParaRPr>
          </a:p>
          <a:p>
            <a:pPr>
              <a:spcAft>
                <a:spcPts val="600"/>
              </a:spcAft>
            </a:pPr>
            <a:r>
              <a:rPr kumimoji="1" lang="ja-JP" altLang="en-US" sz="1100" dirty="0">
                <a:latin typeface="BIZ UDPゴシック" panose="020B0400000000000000" pitchFamily="50" charset="-128"/>
                <a:ea typeface="BIZ UDPゴシック" panose="020B0400000000000000" pitchFamily="50" charset="-128"/>
              </a:rPr>
              <a:t>　住宅への設備の導入価格として、</a:t>
            </a:r>
            <a:r>
              <a:rPr kumimoji="1" lang="en-US" altLang="ja-JP" sz="1100" dirty="0">
                <a:latin typeface="BIZ UDPゴシック" panose="020B0400000000000000" pitchFamily="50" charset="-128"/>
                <a:ea typeface="BIZ UDPゴシック" panose="020B0400000000000000" pitchFamily="50" charset="-128"/>
              </a:rPr>
              <a:t>380</a:t>
            </a:r>
            <a:r>
              <a:rPr kumimoji="1" lang="ja-JP" altLang="en-US" sz="1100" dirty="0">
                <a:latin typeface="BIZ UDPゴシック" panose="020B0400000000000000" pitchFamily="50" charset="-128"/>
                <a:ea typeface="BIZ UDPゴシック" panose="020B0400000000000000" pitchFamily="50" charset="-128"/>
              </a:rPr>
              <a:t>万円（群馬県、</a:t>
            </a:r>
            <a:r>
              <a:rPr kumimoji="1" lang="en-US" altLang="ja-JP" sz="1100" dirty="0">
                <a:latin typeface="BIZ UDPゴシック" panose="020B0400000000000000" pitchFamily="50" charset="-128"/>
                <a:ea typeface="BIZ UDPゴシック" panose="020B0400000000000000" pitchFamily="50" charset="-128"/>
              </a:rPr>
              <a:t>2010</a:t>
            </a:r>
            <a:r>
              <a:rPr kumimoji="1" lang="ja-JP" altLang="en-US" sz="1100" dirty="0">
                <a:latin typeface="BIZ UDPゴシック" panose="020B0400000000000000" pitchFamily="50" charset="-128"/>
                <a:ea typeface="BIZ UDPゴシック" panose="020B0400000000000000" pitchFamily="50" charset="-128"/>
              </a:rPr>
              <a:t>年）や</a:t>
            </a:r>
            <a:r>
              <a:rPr kumimoji="1" lang="en-US" altLang="ja-JP" sz="1100" dirty="0">
                <a:latin typeface="BIZ UDPゴシック" panose="020B0400000000000000" pitchFamily="50" charset="-128"/>
                <a:ea typeface="BIZ UDPゴシック" panose="020B0400000000000000" pitchFamily="50" charset="-128"/>
              </a:rPr>
              <a:t>290</a:t>
            </a:r>
            <a:r>
              <a:rPr kumimoji="1" lang="ja-JP" altLang="en-US" sz="1100" dirty="0">
                <a:latin typeface="BIZ UDPゴシック" panose="020B0400000000000000" pitchFamily="50" charset="-128"/>
                <a:ea typeface="BIZ UDPゴシック" panose="020B0400000000000000" pitchFamily="50" charset="-128"/>
              </a:rPr>
              <a:t>万円（北海道）という報告があり、地域性があるのが現状です。例えば、北海道の住宅では</a:t>
            </a:r>
            <a:r>
              <a:rPr kumimoji="1" lang="en-US" altLang="ja-JP" sz="1100" dirty="0">
                <a:latin typeface="BIZ UDPゴシック" panose="020B0400000000000000" pitchFamily="50" charset="-128"/>
                <a:ea typeface="BIZ UDPゴシック" panose="020B0400000000000000" pitchFamily="50" charset="-128"/>
              </a:rPr>
              <a:t>10</a:t>
            </a:r>
            <a:r>
              <a:rPr kumimoji="1" lang="ja-JP" altLang="en-US" sz="1100" dirty="0">
                <a:latin typeface="BIZ UDPゴシック" panose="020B0400000000000000" pitchFamily="50" charset="-128"/>
                <a:ea typeface="BIZ UDPゴシック" panose="020B0400000000000000" pitchFamily="50" charset="-128"/>
              </a:rPr>
              <a:t>年から</a:t>
            </a:r>
            <a:r>
              <a:rPr kumimoji="1" lang="en-US" altLang="ja-JP" sz="1100" dirty="0">
                <a:latin typeface="BIZ UDPゴシック" panose="020B0400000000000000" pitchFamily="50" charset="-128"/>
                <a:ea typeface="BIZ UDPゴシック" panose="020B0400000000000000" pitchFamily="50" charset="-128"/>
              </a:rPr>
              <a:t>20</a:t>
            </a:r>
            <a:r>
              <a:rPr kumimoji="1" lang="ja-JP" altLang="en-US" sz="1100" dirty="0">
                <a:latin typeface="BIZ UDPゴシック" panose="020B0400000000000000" pitchFamily="50" charset="-128"/>
                <a:ea typeface="BIZ UDPゴシック" panose="020B0400000000000000" pitchFamily="50" charset="-128"/>
              </a:rPr>
              <a:t>年の期間で初期投資が回収できると言われています。</a:t>
            </a:r>
          </a:p>
        </p:txBody>
      </p:sp>
      <p:sp>
        <p:nvSpPr>
          <p:cNvPr id="50" name="テキスト ボックス 49">
            <a:extLst>
              <a:ext uri="{FF2B5EF4-FFF2-40B4-BE49-F238E27FC236}">
                <a16:creationId xmlns:a16="http://schemas.microsoft.com/office/drawing/2014/main" id="{847D0260-9AB4-43FD-B7CD-6A5D70EF42F4}"/>
              </a:ext>
            </a:extLst>
          </p:cNvPr>
          <p:cNvSpPr txBox="1"/>
          <p:nvPr/>
        </p:nvSpPr>
        <p:spPr>
          <a:xfrm>
            <a:off x="645745" y="8578058"/>
            <a:ext cx="5616575" cy="230832"/>
          </a:xfrm>
          <a:prstGeom prst="rect">
            <a:avLst/>
          </a:prstGeom>
          <a:noFill/>
        </p:spPr>
        <p:txBody>
          <a:bodyPr wrap="square" rtlCol="0">
            <a:spAutoFit/>
          </a:bodyPr>
          <a:lstStyle/>
          <a:p>
            <a:r>
              <a:rPr kumimoji="1" lang="ja-JP" altLang="en-US" sz="900" dirty="0">
                <a:latin typeface="BIZ UDPゴシック" panose="020B0400000000000000" pitchFamily="50" charset="-128"/>
                <a:ea typeface="BIZ UDPゴシック" panose="020B0400000000000000" pitchFamily="50" charset="-128"/>
              </a:rPr>
              <a:t>出所）特定非営利活動法人地中熱利用促進協会ホームページ</a:t>
            </a:r>
          </a:p>
        </p:txBody>
      </p:sp>
      <p:sp>
        <p:nvSpPr>
          <p:cNvPr id="23" name="テキスト ボックス 22">
            <a:extLst>
              <a:ext uri="{FF2B5EF4-FFF2-40B4-BE49-F238E27FC236}">
                <a16:creationId xmlns:a16="http://schemas.microsoft.com/office/drawing/2014/main" id="{66328757-1354-40E6-A5C7-616AEC3356DD}"/>
              </a:ext>
            </a:extLst>
          </p:cNvPr>
          <p:cNvSpPr txBox="1"/>
          <p:nvPr/>
        </p:nvSpPr>
        <p:spPr>
          <a:xfrm>
            <a:off x="645744" y="2086874"/>
            <a:ext cx="5616575" cy="230832"/>
          </a:xfrm>
          <a:prstGeom prst="rect">
            <a:avLst/>
          </a:prstGeom>
          <a:noFill/>
        </p:spPr>
        <p:txBody>
          <a:bodyPr wrap="square" rtlCol="0">
            <a:spAutoFit/>
          </a:bodyPr>
          <a:lstStyle/>
          <a:p>
            <a:r>
              <a:rPr kumimoji="1" lang="ja-JP" altLang="en-US" sz="900" dirty="0">
                <a:latin typeface="BIZ UDPゴシック" panose="020B0400000000000000" pitchFamily="50" charset="-128"/>
                <a:ea typeface="BIZ UDPゴシック" panose="020B0400000000000000" pitchFamily="50" charset="-128"/>
              </a:rPr>
              <a:t>出所）一般社団法人日本木質バイオマスエネルギー協会ホームページ</a:t>
            </a:r>
          </a:p>
        </p:txBody>
      </p:sp>
      <p:sp>
        <p:nvSpPr>
          <p:cNvPr id="24" name="テキスト ボックス 23">
            <a:extLst>
              <a:ext uri="{FF2B5EF4-FFF2-40B4-BE49-F238E27FC236}">
                <a16:creationId xmlns:a16="http://schemas.microsoft.com/office/drawing/2014/main" id="{D9D32D96-0BCA-420E-B53A-E9B95E732627}"/>
              </a:ext>
            </a:extLst>
          </p:cNvPr>
          <p:cNvSpPr txBox="1"/>
          <p:nvPr/>
        </p:nvSpPr>
        <p:spPr>
          <a:xfrm>
            <a:off x="3252802" y="9557959"/>
            <a:ext cx="469222" cy="307777"/>
          </a:xfrm>
          <a:prstGeom prst="rect">
            <a:avLst/>
          </a:prstGeom>
          <a:noFill/>
        </p:spPr>
        <p:txBody>
          <a:bodyPr wrap="square" rtlCol="0">
            <a:spAutoFit/>
          </a:bodyPr>
          <a:lstStyle/>
          <a:p>
            <a:pPr algn="ctr"/>
            <a:r>
              <a:rPr kumimoji="1" lang="ja-JP" altLang="en-US" sz="1400" dirty="0">
                <a:latin typeface="BIZ UDPゴシック" panose="020B0400000000000000" pitchFamily="50" charset="-128"/>
                <a:ea typeface="BIZ UDPゴシック" panose="020B0400000000000000" pitchFamily="50" charset="-128"/>
              </a:rPr>
              <a:t>１０</a:t>
            </a:r>
            <a:endParaRPr kumimoji="1" lang="en-US" altLang="ja-JP" sz="1400" dirty="0">
              <a:latin typeface="BIZ UDPゴシック" panose="020B0400000000000000" pitchFamily="50" charset="-128"/>
              <a:ea typeface="BIZ UDPゴシック" panose="020B0400000000000000" pitchFamily="50" charset="-128"/>
            </a:endParaRPr>
          </a:p>
        </p:txBody>
      </p:sp>
      <p:sp>
        <p:nvSpPr>
          <p:cNvPr id="25" name="テキスト ボックス 24">
            <a:extLst>
              <a:ext uri="{FF2B5EF4-FFF2-40B4-BE49-F238E27FC236}">
                <a16:creationId xmlns:a16="http://schemas.microsoft.com/office/drawing/2014/main" id="{234B8525-C982-4BC5-9C56-6B4FD62D37ED}"/>
              </a:ext>
            </a:extLst>
          </p:cNvPr>
          <p:cNvSpPr txBox="1"/>
          <p:nvPr/>
        </p:nvSpPr>
        <p:spPr>
          <a:xfrm>
            <a:off x="755660" y="2407400"/>
            <a:ext cx="5078796" cy="1492716"/>
          </a:xfrm>
          <a:prstGeom prst="rect">
            <a:avLst/>
          </a:prstGeom>
          <a:noFill/>
          <a:ln w="6350">
            <a:solidFill>
              <a:schemeClr val="tx1"/>
            </a:solidFill>
          </a:ln>
        </p:spPr>
        <p:txBody>
          <a:bodyPr wrap="square" rtlCol="0">
            <a:spAutoFit/>
          </a:bodyPr>
          <a:lstStyle/>
          <a:p>
            <a:r>
              <a:rPr kumimoji="1" lang="ja-JP" altLang="en-US" sz="1100" b="1" dirty="0">
                <a:latin typeface="BIZ UDPゴシック" panose="020B0400000000000000" pitchFamily="50" charset="-128"/>
                <a:ea typeface="BIZ UDPゴシック" panose="020B0400000000000000" pitchFamily="50" charset="-128"/>
              </a:rPr>
              <a:t>薪ストーブ・ペレットストーブの環境にやさしい使い方</a:t>
            </a:r>
            <a:endParaRPr kumimoji="1" lang="en-US" altLang="ja-JP" sz="1100" b="1" dirty="0">
              <a:latin typeface="BIZ UDPゴシック" panose="020B0400000000000000" pitchFamily="50" charset="-128"/>
              <a:ea typeface="BIZ UDPゴシック" panose="020B0400000000000000" pitchFamily="50" charset="-128"/>
            </a:endParaRPr>
          </a:p>
          <a:p>
            <a:pPr marL="144000"/>
            <a:r>
              <a:rPr kumimoji="1" lang="ja-JP" altLang="en-US" sz="1100" dirty="0">
                <a:latin typeface="BIZ UDPゴシック" panose="020B0400000000000000" pitchFamily="50" charset="-128"/>
                <a:ea typeface="BIZ UDPゴシック" panose="020B0400000000000000" pitchFamily="50" charset="-128"/>
              </a:rPr>
              <a:t>１　よく乾いた無垢の燃料を使いましょう。</a:t>
            </a:r>
          </a:p>
          <a:p>
            <a:pPr marL="144000"/>
            <a:r>
              <a:rPr kumimoji="1" lang="ja-JP" altLang="en-US" sz="1100" dirty="0">
                <a:latin typeface="BIZ UDPゴシック" panose="020B0400000000000000" pitchFamily="50" charset="-128"/>
                <a:ea typeface="BIZ UDPゴシック" panose="020B0400000000000000" pitchFamily="50" charset="-128"/>
              </a:rPr>
              <a:t>２　熱効率の高いストーブを選び、正しく設置して性能を発揮させましょう。</a:t>
            </a:r>
          </a:p>
          <a:p>
            <a:pPr marL="144000"/>
            <a:r>
              <a:rPr kumimoji="1" lang="ja-JP" altLang="en-US" sz="1100" dirty="0">
                <a:latin typeface="BIZ UDPゴシック" panose="020B0400000000000000" pitchFamily="50" charset="-128"/>
                <a:ea typeface="BIZ UDPゴシック" panose="020B0400000000000000" pitchFamily="50" charset="-128"/>
              </a:rPr>
              <a:t>３　可燃物からの離隔距離を守って、火事を起こさないよう注意しましょう。</a:t>
            </a:r>
          </a:p>
          <a:p>
            <a:pPr marL="144000"/>
            <a:r>
              <a:rPr kumimoji="1" lang="ja-JP" altLang="en-US" sz="1100" dirty="0">
                <a:latin typeface="BIZ UDPゴシック" panose="020B0400000000000000" pitchFamily="50" charset="-128"/>
                <a:ea typeface="BIZ UDPゴシック" panose="020B0400000000000000" pitchFamily="50" charset="-128"/>
              </a:rPr>
              <a:t>４　こまめに清掃し、シーズンオフには点検しましょう。</a:t>
            </a:r>
          </a:p>
          <a:p>
            <a:pPr marL="144000"/>
            <a:r>
              <a:rPr kumimoji="1" lang="ja-JP" altLang="en-US" sz="1100" dirty="0">
                <a:latin typeface="BIZ UDPゴシック" panose="020B0400000000000000" pitchFamily="50" charset="-128"/>
                <a:ea typeface="BIZ UDPゴシック" panose="020B0400000000000000" pitchFamily="50" charset="-128"/>
              </a:rPr>
              <a:t>５　ストーブの煙や臭いがご近所の迷惑にならないようにしましょう</a:t>
            </a:r>
          </a:p>
          <a:p>
            <a:pPr marL="144000"/>
            <a:r>
              <a:rPr kumimoji="1" lang="ja-JP" altLang="en-US" sz="1100" dirty="0">
                <a:latin typeface="BIZ UDPゴシック" panose="020B0400000000000000" pitchFamily="50" charset="-128"/>
                <a:ea typeface="BIZ UDPゴシック" panose="020B0400000000000000" pitchFamily="50" charset="-128"/>
              </a:rPr>
              <a:t>　　（煙突や排気筒の先端は窓や人から十分離して）</a:t>
            </a:r>
          </a:p>
          <a:p>
            <a:pPr>
              <a:spcBef>
                <a:spcPts val="600"/>
              </a:spcBef>
            </a:pPr>
            <a:r>
              <a:rPr kumimoji="1" lang="ja-JP" altLang="en-US" sz="900" dirty="0">
                <a:latin typeface="BIZ UDPゴシック" panose="020B0400000000000000" pitchFamily="50" charset="-128"/>
                <a:ea typeface="BIZ UDPゴシック" panose="020B0400000000000000" pitchFamily="50" charset="-128"/>
              </a:rPr>
              <a:t>出所）木質バイオマスストーブ環境ガイドブック（環境省）</a:t>
            </a:r>
          </a:p>
        </p:txBody>
      </p:sp>
      <p:pic>
        <p:nvPicPr>
          <p:cNvPr id="2" name="図 1"/>
          <p:cNvPicPr>
            <a:picLocks noChangeAspect="1"/>
          </p:cNvPicPr>
          <p:nvPr/>
        </p:nvPicPr>
        <p:blipFill>
          <a:blip r:embed="rId5"/>
          <a:stretch>
            <a:fillRect/>
          </a:stretch>
        </p:blipFill>
        <p:spPr>
          <a:xfrm>
            <a:off x="3180079" y="5187679"/>
            <a:ext cx="3109262" cy="1580117"/>
          </a:xfrm>
          <a:prstGeom prst="rect">
            <a:avLst/>
          </a:prstGeom>
        </p:spPr>
      </p:pic>
      <p:sp>
        <p:nvSpPr>
          <p:cNvPr id="6" name="テキスト ボックス 5">
            <a:extLst>
              <a:ext uri="{FF2B5EF4-FFF2-40B4-BE49-F238E27FC236}">
                <a16:creationId xmlns:a16="http://schemas.microsoft.com/office/drawing/2014/main" id="{417B702A-0122-1DD4-7FFF-5A5FB83E98E3}"/>
              </a:ext>
            </a:extLst>
          </p:cNvPr>
          <p:cNvSpPr txBox="1"/>
          <p:nvPr/>
        </p:nvSpPr>
        <p:spPr>
          <a:xfrm>
            <a:off x="4029843" y="3536"/>
            <a:ext cx="2806500" cy="461665"/>
          </a:xfrm>
          <a:prstGeom prst="rect">
            <a:avLst/>
          </a:prstGeom>
          <a:solidFill>
            <a:srgbClr val="FFFF00"/>
          </a:solidFill>
          <a:ln>
            <a:solidFill>
              <a:srgbClr val="FF0000"/>
            </a:solidFill>
          </a:ln>
        </p:spPr>
        <p:txBody>
          <a:bodyPr wrap="square" lIns="91440" tIns="45720" rIns="91440" bIns="45720" anchor="t">
            <a:spAutoFit/>
          </a:bodyPr>
          <a:lstStyle/>
          <a:p>
            <a:r>
              <a:rPr lang="ja-JP" sz="800">
                <a:solidFill>
                  <a:srgbClr val="FF0000"/>
                </a:solidFill>
                <a:latin typeface="メイリオ"/>
                <a:ea typeface="メイリオ"/>
              </a:rPr>
              <a:t>※本資料は、計画作成市町村において、各地域の実情に応じた内容に変更の上（対象とする区域や設備の詳細、経済性の試算等）、ご活用下さい。</a:t>
            </a:r>
            <a:endParaRPr lang="ja-JP" sz="800"/>
          </a:p>
        </p:txBody>
      </p:sp>
    </p:spTree>
    <p:extLst>
      <p:ext uri="{BB962C8B-B14F-4D97-AF65-F5344CB8AC3E}">
        <p14:creationId xmlns:p14="http://schemas.microsoft.com/office/powerpoint/2010/main" val="3096096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135DCA89-BA62-4CDF-A3F7-3BBF41CD3E19}"/>
              </a:ext>
            </a:extLst>
          </p:cNvPr>
          <p:cNvSpPr/>
          <p:nvPr/>
        </p:nvSpPr>
        <p:spPr>
          <a:xfrm>
            <a:off x="342582" y="757697"/>
            <a:ext cx="6192000" cy="271756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6" name="四角形: 角を丸くする 5">
            <a:extLst>
              <a:ext uri="{FF2B5EF4-FFF2-40B4-BE49-F238E27FC236}">
                <a16:creationId xmlns:a16="http://schemas.microsoft.com/office/drawing/2014/main" id="{49BF7E9A-6C2A-4C35-9289-68D64B643CEB}"/>
              </a:ext>
            </a:extLst>
          </p:cNvPr>
          <p:cNvSpPr/>
          <p:nvPr/>
        </p:nvSpPr>
        <p:spPr>
          <a:xfrm>
            <a:off x="342582" y="251967"/>
            <a:ext cx="3820660" cy="43200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BIZ UDPゴシック" panose="020B0400000000000000" pitchFamily="50" charset="-128"/>
                <a:ea typeface="BIZ UDPゴシック" panose="020B0400000000000000" pitchFamily="50" charset="-128"/>
              </a:rPr>
              <a:t>再エネ利用設備に関する説明義務制度</a:t>
            </a:r>
          </a:p>
        </p:txBody>
      </p:sp>
      <p:sp>
        <p:nvSpPr>
          <p:cNvPr id="10" name="正方形/長方形 9">
            <a:extLst>
              <a:ext uri="{FF2B5EF4-FFF2-40B4-BE49-F238E27FC236}">
                <a16:creationId xmlns:a16="http://schemas.microsoft.com/office/drawing/2014/main" id="{A5BFF6DD-016E-43E5-A12D-184893C0AC0C}"/>
              </a:ext>
            </a:extLst>
          </p:cNvPr>
          <p:cNvSpPr/>
          <p:nvPr/>
        </p:nvSpPr>
        <p:spPr>
          <a:xfrm>
            <a:off x="767888" y="2062601"/>
            <a:ext cx="5341387" cy="1227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rgbClr val="002060"/>
              </a:solidFill>
              <a:latin typeface="BIZ UDPゴシック" panose="020B0400000000000000" pitchFamily="50" charset="-128"/>
              <a:ea typeface="BIZ UDPゴシック" panose="020B0400000000000000" pitchFamily="50" charset="-128"/>
            </a:endParaRPr>
          </a:p>
        </p:txBody>
      </p:sp>
      <p:sp>
        <p:nvSpPr>
          <p:cNvPr id="11" name="正方形/長方形 10">
            <a:extLst>
              <a:ext uri="{FF2B5EF4-FFF2-40B4-BE49-F238E27FC236}">
                <a16:creationId xmlns:a16="http://schemas.microsoft.com/office/drawing/2014/main" id="{45136475-09EC-494A-9F4D-A321627110A7}"/>
              </a:ext>
            </a:extLst>
          </p:cNvPr>
          <p:cNvSpPr/>
          <p:nvPr/>
        </p:nvSpPr>
        <p:spPr>
          <a:xfrm>
            <a:off x="914400" y="2432481"/>
            <a:ext cx="914400" cy="51036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BIZ UDPゴシック" panose="020B0400000000000000" pitchFamily="50" charset="-128"/>
                <a:ea typeface="BIZ UDPゴシック" panose="020B0400000000000000" pitchFamily="50" charset="-128"/>
              </a:rPr>
              <a:t>説明内容</a:t>
            </a:r>
          </a:p>
        </p:txBody>
      </p:sp>
      <p:sp>
        <p:nvSpPr>
          <p:cNvPr id="12" name="テキスト ボックス 11">
            <a:extLst>
              <a:ext uri="{FF2B5EF4-FFF2-40B4-BE49-F238E27FC236}">
                <a16:creationId xmlns:a16="http://schemas.microsoft.com/office/drawing/2014/main" id="{58DCCF0C-538C-4E7B-93CD-79BA4C1E6C7D}"/>
              </a:ext>
            </a:extLst>
          </p:cNvPr>
          <p:cNvSpPr txBox="1"/>
          <p:nvPr/>
        </p:nvSpPr>
        <p:spPr>
          <a:xfrm>
            <a:off x="1828800" y="2455413"/>
            <a:ext cx="4349268" cy="461665"/>
          </a:xfrm>
          <a:prstGeom prst="rect">
            <a:avLst/>
          </a:prstGeom>
          <a:noFill/>
        </p:spPr>
        <p:txBody>
          <a:bodyPr wrap="none" rtlCol="0">
            <a:spAutoFit/>
          </a:bodyPr>
          <a:lstStyle/>
          <a:p>
            <a:r>
              <a:rPr kumimoji="1" lang="ja-JP" altLang="en-US" sz="1200" dirty="0">
                <a:latin typeface="BIZ UDPゴシック" panose="020B0400000000000000" pitchFamily="50" charset="-128"/>
                <a:ea typeface="BIZ UDPゴシック" panose="020B0400000000000000" pitchFamily="50" charset="-128"/>
              </a:rPr>
              <a:t>① 設備の種類</a:t>
            </a:r>
            <a:r>
              <a:rPr kumimoji="1" lang="ja-JP" altLang="en-US" sz="1050" dirty="0">
                <a:latin typeface="BIZ UDPゴシック" panose="020B0400000000000000" pitchFamily="50" charset="-128"/>
                <a:ea typeface="BIZ UDPゴシック" panose="020B0400000000000000" pitchFamily="50" charset="-128"/>
              </a:rPr>
              <a:t>（</a:t>
            </a:r>
            <a:r>
              <a:rPr kumimoji="1" lang="zh-TW" altLang="en-US" sz="1050" dirty="0">
                <a:latin typeface="BIZ UDPゴシック" panose="020B0400000000000000" pitchFamily="50" charset="-128"/>
                <a:ea typeface="BIZ UDPゴシック" panose="020B0400000000000000" pitchFamily="50" charset="-128"/>
              </a:rPr>
              <a:t>例：太陽光発電設備</a:t>
            </a:r>
            <a:r>
              <a:rPr kumimoji="1" lang="ja-JP" altLang="en-US" sz="1050" dirty="0">
                <a:latin typeface="BIZ UDPゴシック" panose="020B0400000000000000" pitchFamily="50" charset="-128"/>
                <a:ea typeface="BIZ UDPゴシック" panose="020B0400000000000000" pitchFamily="50" charset="-128"/>
              </a:rPr>
              <a:t>）</a:t>
            </a:r>
            <a:endParaRPr kumimoji="1" lang="en-US" altLang="ja-JP" sz="105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② 設備の規模</a:t>
            </a:r>
            <a:r>
              <a:rPr kumimoji="1" lang="ja-JP" altLang="en-US" sz="1050" dirty="0">
                <a:latin typeface="BIZ UDPゴシック" panose="020B0400000000000000" pitchFamily="50" charset="-128"/>
                <a:ea typeface="BIZ UDPゴシック" panose="020B0400000000000000" pitchFamily="50" charset="-128"/>
              </a:rPr>
              <a:t>（例：太陽光発電設備のシステム容量（単位：キロワット）</a:t>
            </a:r>
          </a:p>
        </p:txBody>
      </p:sp>
      <p:sp>
        <p:nvSpPr>
          <p:cNvPr id="17" name="テキスト ボックス 16">
            <a:extLst>
              <a:ext uri="{FF2B5EF4-FFF2-40B4-BE49-F238E27FC236}">
                <a16:creationId xmlns:a16="http://schemas.microsoft.com/office/drawing/2014/main" id="{215F240D-F860-420F-B3EE-379C4573B655}"/>
              </a:ext>
            </a:extLst>
          </p:cNvPr>
          <p:cNvSpPr txBox="1"/>
          <p:nvPr/>
        </p:nvSpPr>
        <p:spPr>
          <a:xfrm>
            <a:off x="810339" y="2132952"/>
            <a:ext cx="5237324" cy="261610"/>
          </a:xfrm>
          <a:prstGeom prst="rect">
            <a:avLst/>
          </a:prstGeom>
          <a:noFill/>
        </p:spPr>
        <p:txBody>
          <a:bodyPr wrap="square" rtlCol="0">
            <a:spAutoFit/>
          </a:bodyPr>
          <a:lstStyle/>
          <a:p>
            <a:pPr>
              <a:spcAft>
                <a:spcPts val="600"/>
              </a:spcAft>
            </a:pPr>
            <a:r>
              <a:rPr kumimoji="1" lang="ja-JP" altLang="en-US" sz="1100" dirty="0">
                <a:latin typeface="BIZ UDPゴシック" panose="020B0400000000000000" pitchFamily="50" charset="-128"/>
                <a:ea typeface="BIZ UDPゴシック" panose="020B0400000000000000" pitchFamily="50" charset="-128"/>
              </a:rPr>
              <a:t>法令上、建築士が建築主に説明することとされている項目は主に以下の２点です。</a:t>
            </a:r>
          </a:p>
        </p:txBody>
      </p:sp>
      <p:sp>
        <p:nvSpPr>
          <p:cNvPr id="24" name="テキスト ボックス 23">
            <a:extLst>
              <a:ext uri="{FF2B5EF4-FFF2-40B4-BE49-F238E27FC236}">
                <a16:creationId xmlns:a16="http://schemas.microsoft.com/office/drawing/2014/main" id="{61685422-AC2C-440C-9BA8-E94FE5C41ECE}"/>
              </a:ext>
            </a:extLst>
          </p:cNvPr>
          <p:cNvSpPr txBox="1"/>
          <p:nvPr/>
        </p:nvSpPr>
        <p:spPr>
          <a:xfrm>
            <a:off x="620711" y="912346"/>
            <a:ext cx="5616575" cy="1084912"/>
          </a:xfrm>
          <a:prstGeom prst="rect">
            <a:avLst/>
          </a:prstGeom>
          <a:noFill/>
        </p:spPr>
        <p:txBody>
          <a:bodyPr wrap="square" rtlCol="0">
            <a:spAutoFit/>
          </a:bodyPr>
          <a:lstStyle/>
          <a:p>
            <a:pPr>
              <a:spcAft>
                <a:spcPts val="600"/>
              </a:spcAft>
            </a:pPr>
            <a:r>
              <a:rPr kumimoji="1" lang="ja-JP" altLang="en-US" sz="1100" dirty="0">
                <a:latin typeface="BIZ UDPゴシック" panose="020B0400000000000000" pitchFamily="50" charset="-128"/>
                <a:ea typeface="BIZ UDPゴシック" panose="020B0400000000000000" pitchFamily="50" charset="-128"/>
              </a:rPr>
              <a:t>「建築物のエネルギー消費性能の向上等に関する法律」に基づき、市町村が定めた</a:t>
            </a:r>
            <a:r>
              <a:rPr kumimoji="1" lang="ja-JP" altLang="en-US" sz="1100" b="1" u="sng" dirty="0">
                <a:latin typeface="BIZ UDPゴシック" panose="020B0400000000000000" pitchFamily="50" charset="-128"/>
                <a:ea typeface="BIZ UDPゴシック" panose="020B0400000000000000" pitchFamily="50" charset="-128"/>
              </a:rPr>
              <a:t>「建築物再生可能エネルギー利用促進区域」内において、建築士は、建築主に対して設置することができる再エネ利用設備について書面を交付して説明する</a:t>
            </a:r>
            <a:r>
              <a:rPr kumimoji="1" lang="ja-JP" altLang="en-US" sz="1100" dirty="0">
                <a:latin typeface="BIZ UDPゴシック" panose="020B0400000000000000" pitchFamily="50" charset="-128"/>
                <a:ea typeface="BIZ UDPゴシック" panose="020B0400000000000000" pitchFamily="50" charset="-128"/>
              </a:rPr>
              <a:t>ことが義務付けられています。</a:t>
            </a:r>
            <a:endParaRPr kumimoji="1" lang="en-US" altLang="ja-JP" sz="1100" dirty="0">
              <a:latin typeface="BIZ UDPゴシック" panose="020B0400000000000000" pitchFamily="50" charset="-128"/>
              <a:ea typeface="BIZ UDPゴシック" panose="020B0400000000000000" pitchFamily="50" charset="-128"/>
            </a:endParaRPr>
          </a:p>
          <a:p>
            <a:pPr>
              <a:spcAft>
                <a:spcPts val="600"/>
              </a:spcAft>
            </a:pPr>
            <a:r>
              <a:rPr kumimoji="1" lang="ja-JP" altLang="en-US" sz="1100" dirty="0">
                <a:latin typeface="BIZ UDPゴシック" panose="020B0400000000000000" pitchFamily="50" charset="-128"/>
                <a:ea typeface="BIZ UDPゴシック" panose="020B0400000000000000" pitchFamily="50" charset="-128"/>
              </a:rPr>
              <a:t>また、区域内で、</a:t>
            </a:r>
            <a:r>
              <a:rPr kumimoji="1" lang="ja-JP" altLang="en-US" sz="1100" b="1" u="sng" dirty="0">
                <a:latin typeface="BIZ UDPゴシック" panose="020B0400000000000000" pitchFamily="50" charset="-128"/>
                <a:ea typeface="BIZ UDPゴシック" panose="020B0400000000000000" pitchFamily="50" charset="-128"/>
              </a:rPr>
              <a:t>建築主は、再エネ利用設備を設置するよう努める</a:t>
            </a:r>
            <a:r>
              <a:rPr kumimoji="1" lang="ja-JP" altLang="en-US" sz="1100" dirty="0">
                <a:latin typeface="BIZ UDPゴシック" panose="020B0400000000000000" pitchFamily="50" charset="-128"/>
                <a:ea typeface="BIZ UDPゴシック" panose="020B0400000000000000" pitchFamily="50" charset="-128"/>
              </a:rPr>
              <a:t>こととされています。</a:t>
            </a:r>
            <a:endParaRPr kumimoji="1" lang="en-US" altLang="ja-JP" sz="1100" dirty="0">
              <a:latin typeface="BIZ UDPゴシック" panose="020B0400000000000000" pitchFamily="50" charset="-128"/>
              <a:ea typeface="BIZ UDPゴシック" panose="020B0400000000000000" pitchFamily="50" charset="-128"/>
            </a:endParaRPr>
          </a:p>
          <a:p>
            <a:pPr>
              <a:spcAft>
                <a:spcPts val="600"/>
              </a:spcAft>
            </a:pPr>
            <a:r>
              <a:rPr kumimoji="1" lang="en-US" altLang="ja-JP" sz="1050" dirty="0">
                <a:latin typeface="BIZ UDPゴシック" panose="020B0400000000000000" pitchFamily="50" charset="-128"/>
                <a:ea typeface="BIZ UDPゴシック" panose="020B0400000000000000" pitchFamily="50" charset="-128"/>
              </a:rPr>
              <a:t>※</a:t>
            </a:r>
            <a:r>
              <a:rPr kumimoji="1" lang="ja-JP" altLang="en-US" sz="1050" dirty="0">
                <a:latin typeface="BIZ UDPゴシック" panose="020B0400000000000000" pitchFamily="50" charset="-128"/>
                <a:ea typeface="BIZ UDPゴシック" panose="020B0400000000000000" pitchFamily="50" charset="-128"/>
              </a:rPr>
              <a:t>建築主が説明を要しない旨の意思表明をした場合、建築士から説明は行われません。</a:t>
            </a:r>
          </a:p>
        </p:txBody>
      </p:sp>
      <p:sp>
        <p:nvSpPr>
          <p:cNvPr id="23" name="テキスト ボックス 22">
            <a:extLst>
              <a:ext uri="{FF2B5EF4-FFF2-40B4-BE49-F238E27FC236}">
                <a16:creationId xmlns:a16="http://schemas.microsoft.com/office/drawing/2014/main" id="{79C47208-11E2-4EC8-9EBA-532EA053F0DA}"/>
              </a:ext>
            </a:extLst>
          </p:cNvPr>
          <p:cNvSpPr txBox="1"/>
          <p:nvPr/>
        </p:nvSpPr>
        <p:spPr>
          <a:xfrm>
            <a:off x="593940" y="7111840"/>
            <a:ext cx="5689281" cy="692497"/>
          </a:xfrm>
          <a:prstGeom prst="rect">
            <a:avLst/>
          </a:prstGeom>
          <a:noFill/>
        </p:spPr>
        <p:txBody>
          <a:bodyPr wrap="square" rtlCol="0">
            <a:spAutoFit/>
          </a:bodyPr>
          <a:lstStyle/>
          <a:p>
            <a:pPr>
              <a:spcAft>
                <a:spcPts val="600"/>
              </a:spcAft>
            </a:pPr>
            <a:r>
              <a:rPr kumimoji="1" lang="ja-JP" altLang="en-US" sz="1200" dirty="0">
                <a:latin typeface="BIZ UDPゴシック" panose="020B0400000000000000" pitchFamily="50" charset="-128"/>
                <a:ea typeface="BIZ UDPゴシック" panose="020B0400000000000000" pitchFamily="50" charset="-128"/>
              </a:rPr>
              <a:t>□　再エネ利用設備に関する説明を希望します　　氏名　</a:t>
            </a:r>
            <a:r>
              <a:rPr kumimoji="1" lang="ja-JP" altLang="en-US" sz="1200" dirty="0">
                <a:highlight>
                  <a:srgbClr val="D9F0FD"/>
                </a:highlight>
                <a:latin typeface="BIZ UDPゴシック" panose="020B0400000000000000" pitchFamily="50" charset="-128"/>
                <a:ea typeface="BIZ UDPゴシック" panose="020B0400000000000000" pitchFamily="50" charset="-128"/>
              </a:rPr>
              <a:t>＿＿＿＿＿＿＿＿＿＿</a:t>
            </a:r>
            <a:endParaRPr kumimoji="1" lang="en-US" altLang="ja-JP" sz="1200" dirty="0">
              <a:highlight>
                <a:srgbClr val="D9F0FD"/>
              </a:highlight>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再エネ利用設備の設置を　□　希望します</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　未定</a:t>
            </a:r>
            <a:endParaRPr kumimoji="1" lang="en-US" altLang="ja-JP" sz="1100" dirty="0">
              <a:highlight>
                <a:srgbClr val="D9F0FD"/>
              </a:highlight>
              <a:latin typeface="BIZ UDPゴシック" panose="020B0400000000000000" pitchFamily="50" charset="-128"/>
              <a:ea typeface="BIZ UDPゴシック" panose="020B0400000000000000" pitchFamily="50" charset="-128"/>
            </a:endParaRPr>
          </a:p>
        </p:txBody>
      </p:sp>
      <p:cxnSp>
        <p:nvCxnSpPr>
          <p:cNvPr id="16" name="直線コネクタ 15">
            <a:extLst>
              <a:ext uri="{FF2B5EF4-FFF2-40B4-BE49-F238E27FC236}">
                <a16:creationId xmlns:a16="http://schemas.microsoft.com/office/drawing/2014/main" id="{CFB048D9-6715-4A1B-AA96-3A3BEBC6F4AA}"/>
              </a:ext>
            </a:extLst>
          </p:cNvPr>
          <p:cNvCxnSpPr>
            <a:cxnSpLocks/>
          </p:cNvCxnSpPr>
          <p:nvPr/>
        </p:nvCxnSpPr>
        <p:spPr>
          <a:xfrm>
            <a:off x="641667" y="6906207"/>
            <a:ext cx="5580000" cy="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8" name="テキスト ボックス 27">
            <a:extLst>
              <a:ext uri="{FF2B5EF4-FFF2-40B4-BE49-F238E27FC236}">
                <a16:creationId xmlns:a16="http://schemas.microsoft.com/office/drawing/2014/main" id="{A40CD3C3-D064-4732-9265-9417C294E0A1}"/>
              </a:ext>
            </a:extLst>
          </p:cNvPr>
          <p:cNvSpPr txBox="1"/>
          <p:nvPr/>
        </p:nvSpPr>
        <p:spPr>
          <a:xfrm>
            <a:off x="914400" y="2961888"/>
            <a:ext cx="5237324" cy="261610"/>
          </a:xfrm>
          <a:prstGeom prst="rect">
            <a:avLst/>
          </a:prstGeom>
          <a:noFill/>
        </p:spPr>
        <p:txBody>
          <a:bodyPr wrap="square" rtlCol="0">
            <a:spAutoFit/>
          </a:bodyPr>
          <a:lstStyle/>
          <a:p>
            <a:pPr marL="216000" indent="-216000">
              <a:spcAft>
                <a:spcPts val="600"/>
              </a:spcAft>
            </a:pPr>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このほか、設備に関する関連情報についても説明を推奨しています</a:t>
            </a:r>
          </a:p>
        </p:txBody>
      </p:sp>
      <p:graphicFrame>
        <p:nvGraphicFramePr>
          <p:cNvPr id="33" name="表 14">
            <a:extLst>
              <a:ext uri="{FF2B5EF4-FFF2-40B4-BE49-F238E27FC236}">
                <a16:creationId xmlns:a16="http://schemas.microsoft.com/office/drawing/2014/main" id="{9E7524AD-BFE8-476E-BAFF-B4D778606E5D}"/>
              </a:ext>
            </a:extLst>
          </p:cNvPr>
          <p:cNvGraphicFramePr>
            <a:graphicFrameLocks noGrp="1"/>
          </p:cNvGraphicFramePr>
          <p:nvPr>
            <p:extLst>
              <p:ext uri="{D42A27DB-BD31-4B8C-83A1-F6EECF244321}">
                <p14:modId xmlns:p14="http://schemas.microsoft.com/office/powerpoint/2010/main" val="1459363081"/>
              </p:ext>
            </p:extLst>
          </p:nvPr>
        </p:nvGraphicFramePr>
        <p:xfrm>
          <a:off x="641667" y="3622799"/>
          <a:ext cx="5593828" cy="3078991"/>
        </p:xfrm>
        <a:graphic>
          <a:graphicData uri="http://schemas.openxmlformats.org/drawingml/2006/table">
            <a:tbl>
              <a:tblPr firstRow="1" bandRow="1">
                <a:tableStyleId>{5C22544A-7EE6-4342-B048-85BDC9FD1C3A}</a:tableStyleId>
              </a:tblPr>
              <a:tblGrid>
                <a:gridCol w="1412693">
                  <a:extLst>
                    <a:ext uri="{9D8B030D-6E8A-4147-A177-3AD203B41FA5}">
                      <a16:colId xmlns:a16="http://schemas.microsoft.com/office/drawing/2014/main" val="266327897"/>
                    </a:ext>
                  </a:extLst>
                </a:gridCol>
                <a:gridCol w="4181135">
                  <a:extLst>
                    <a:ext uri="{9D8B030D-6E8A-4147-A177-3AD203B41FA5}">
                      <a16:colId xmlns:a16="http://schemas.microsoft.com/office/drawing/2014/main" val="3802981722"/>
                    </a:ext>
                  </a:extLst>
                </a:gridCol>
              </a:tblGrid>
              <a:tr h="360000">
                <a:tc gridSpan="2">
                  <a:txBody>
                    <a:bodyPr/>
                    <a:lstStyle/>
                    <a:p>
                      <a:pPr algn="ctr"/>
                      <a:r>
                        <a:rPr kumimoji="1" lang="ja-JP" altLang="en-US" sz="1400" b="0" dirty="0">
                          <a:solidFill>
                            <a:schemeClr val="tx1"/>
                          </a:solidFill>
                          <a:latin typeface="BIZ UDPゴシック" panose="020B0400000000000000" pitchFamily="50" charset="-128"/>
                          <a:ea typeface="BIZ UDPゴシック" panose="020B0400000000000000" pitchFamily="50" charset="-128"/>
                        </a:rPr>
                        <a:t>●●市にお住まいの皆様へ</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kumimoji="1" lang="ja-JP" altLang="en-US" sz="1200" b="0" dirty="0">
                        <a:solidFill>
                          <a:schemeClr val="tx1"/>
                        </a:solidFill>
                        <a:latin typeface="UD デジタル 教科書体 NP-B" panose="02020700000000000000" pitchFamily="18" charset="-128"/>
                        <a:ea typeface="UD デジタル 教科書体 NP-B" panose="02020700000000000000"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2053178305"/>
                  </a:ext>
                </a:extLst>
              </a:tr>
              <a:tr h="1713151">
                <a:tc>
                  <a:txBody>
                    <a:bodyPr/>
                    <a:lstStyle/>
                    <a:p>
                      <a:r>
                        <a:rPr kumimoji="1" lang="ja-JP" altLang="en-US" sz="1100" b="0" dirty="0">
                          <a:solidFill>
                            <a:schemeClr val="tx1"/>
                          </a:solidFill>
                          <a:latin typeface="BIZ UDPゴシック" panose="020B0400000000000000" pitchFamily="50" charset="-128"/>
                          <a:ea typeface="BIZ UDPゴシック" panose="020B0400000000000000" pitchFamily="50" charset="-128"/>
                        </a:rPr>
                        <a:t>説明義務制度の</a:t>
                      </a:r>
                      <a:endParaRPr kumimoji="1" lang="en-US" altLang="ja-JP" sz="1100" b="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100" b="0" dirty="0">
                          <a:solidFill>
                            <a:schemeClr val="tx1"/>
                          </a:solidFill>
                          <a:latin typeface="BIZ UDPゴシック" panose="020B0400000000000000" pitchFamily="50" charset="-128"/>
                          <a:ea typeface="BIZ UDPゴシック" panose="020B0400000000000000" pitchFamily="50" charset="-128"/>
                        </a:rPr>
                        <a:t>対象となる区域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kumimoji="1" lang="en-US" altLang="ja-JP" sz="1100" b="0" dirty="0">
                          <a:solidFill>
                            <a:schemeClr val="tx1"/>
                          </a:solidFill>
                          <a:latin typeface="BIZ UDPゴシック" panose="020B0400000000000000" pitchFamily="50" charset="-128"/>
                          <a:ea typeface="BIZ UDPゴシック" panose="020B0400000000000000" pitchFamily="50" charset="-128"/>
                        </a:rPr>
                        <a:t>【</a:t>
                      </a:r>
                      <a:r>
                        <a:rPr kumimoji="1" lang="ja-JP" altLang="en-US" sz="1100" b="0" dirty="0">
                          <a:solidFill>
                            <a:schemeClr val="tx1"/>
                          </a:solidFill>
                          <a:latin typeface="BIZ UDPゴシック" panose="020B0400000000000000" pitchFamily="50" charset="-128"/>
                          <a:ea typeface="BIZ UDPゴシック" panose="020B0400000000000000" pitchFamily="50" charset="-128"/>
                        </a:rPr>
                        <a:t>記載例</a:t>
                      </a:r>
                      <a:r>
                        <a:rPr kumimoji="1" lang="en-US" altLang="ja-JP" sz="1100" b="0" dirty="0">
                          <a:solidFill>
                            <a:schemeClr val="tx1"/>
                          </a:solidFill>
                          <a:latin typeface="BIZ UDPゴシック" panose="020B0400000000000000" pitchFamily="50" charset="-128"/>
                          <a:ea typeface="BIZ UDPゴシック" panose="020B0400000000000000" pitchFamily="50" charset="-128"/>
                        </a:rPr>
                        <a:t>】</a:t>
                      </a:r>
                    </a:p>
                    <a:p>
                      <a:r>
                        <a:rPr kumimoji="1" lang="ja-JP" altLang="en-US" sz="1100" b="0" dirty="0">
                          <a:solidFill>
                            <a:schemeClr val="tx1"/>
                          </a:solidFill>
                          <a:latin typeface="BIZ UDPゴシック" panose="020B0400000000000000" pitchFamily="50" charset="-128"/>
                          <a:ea typeface="BIZ UDPゴシック" panose="020B0400000000000000" pitchFamily="50" charset="-128"/>
                        </a:rPr>
                        <a:t>市内全域</a:t>
                      </a:r>
                      <a:endParaRPr kumimoji="1" lang="en-US" altLang="ja-JP" sz="1100" b="0" dirty="0">
                        <a:solidFill>
                          <a:schemeClr val="tx1"/>
                        </a:solidFill>
                        <a:latin typeface="BIZ UDPゴシック" panose="020B0400000000000000" pitchFamily="50" charset="-128"/>
                        <a:ea typeface="BIZ UDPゴシック" panose="020B0400000000000000" pitchFamily="50" charset="-128"/>
                      </a:endParaRPr>
                    </a:p>
                    <a:p>
                      <a:pPr marL="144000" indent="-144000"/>
                      <a:r>
                        <a:rPr kumimoji="1" lang="en-US" altLang="ja-JP" sz="1000" b="0" dirty="0">
                          <a:solidFill>
                            <a:schemeClr val="tx1"/>
                          </a:solidFill>
                          <a:latin typeface="BIZ UDPゴシック" panose="020B0400000000000000" pitchFamily="50" charset="-128"/>
                          <a:ea typeface="BIZ UDPゴシック" panose="020B0400000000000000" pitchFamily="50" charset="-128"/>
                        </a:rPr>
                        <a:t>※</a:t>
                      </a:r>
                      <a:r>
                        <a:rPr kumimoji="1" lang="ja-JP" altLang="en-US" sz="1000" b="0" dirty="0">
                          <a:solidFill>
                            <a:schemeClr val="tx1"/>
                          </a:solidFill>
                          <a:latin typeface="BIZ UDPゴシック" panose="020B0400000000000000" pitchFamily="50" charset="-128"/>
                          <a:ea typeface="BIZ UDPゴシック" panose="020B0400000000000000" pitchFamily="50" charset="-128"/>
                        </a:rPr>
                        <a:t>市域の一部とする場合は、対象区域を図示する等により分かりやすく示すこと。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380267513"/>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区域設定の考え方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kumimoji="1" lang="en-US" altLang="ja-JP" sz="1100" b="0" dirty="0">
                        <a:solidFill>
                          <a:schemeClr val="tx1"/>
                        </a:solidFill>
                        <a:latin typeface="BIZ UDPゴシック" panose="020B0400000000000000" pitchFamily="50" charset="-128"/>
                        <a:ea typeface="BIZ UDPゴシック" panose="020B0400000000000000" pitchFamily="50" charset="-128"/>
                      </a:endParaRPr>
                    </a:p>
                    <a:p>
                      <a:endParaRPr kumimoji="1" lang="ja-JP" altLang="en-US" sz="1100" b="0" dirty="0">
                        <a:solidFill>
                          <a:schemeClr val="tx1"/>
                        </a:solidFill>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1873592"/>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補助制度の有無</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kumimoji="1" lang="en-US" altLang="ja-JP" sz="1100" b="0" dirty="0">
                          <a:solidFill>
                            <a:schemeClr val="tx1"/>
                          </a:solidFill>
                          <a:latin typeface="BIZ UDPゴシック" panose="020B0400000000000000" pitchFamily="50" charset="-128"/>
                          <a:ea typeface="BIZ UDPゴシック" panose="020B0400000000000000" pitchFamily="50" charset="-128"/>
                        </a:rPr>
                        <a:t>【</a:t>
                      </a:r>
                      <a:r>
                        <a:rPr kumimoji="1" lang="ja-JP" altLang="en-US" sz="1100" b="0" dirty="0">
                          <a:solidFill>
                            <a:schemeClr val="tx1"/>
                          </a:solidFill>
                          <a:latin typeface="BIZ UDPゴシック" panose="020B0400000000000000" pitchFamily="50" charset="-128"/>
                          <a:ea typeface="BIZ UDPゴシック" panose="020B0400000000000000" pitchFamily="50" charset="-128"/>
                        </a:rPr>
                        <a:t>記載例</a:t>
                      </a:r>
                      <a:r>
                        <a:rPr kumimoji="1" lang="en-US" altLang="ja-JP" sz="1100" b="0" dirty="0">
                          <a:solidFill>
                            <a:schemeClr val="tx1"/>
                          </a:solidFill>
                          <a:latin typeface="BIZ UDPゴシック" panose="020B0400000000000000" pitchFamily="50" charset="-128"/>
                          <a:ea typeface="BIZ UDPゴシック" panose="020B0400000000000000" pitchFamily="50" charset="-128"/>
                        </a:rPr>
                        <a:t>】</a:t>
                      </a:r>
                    </a:p>
                    <a:p>
                      <a:r>
                        <a:rPr kumimoji="1" lang="ja-JP" altLang="en-US" sz="1100" b="0" dirty="0">
                          <a:solidFill>
                            <a:schemeClr val="tx1"/>
                          </a:solidFill>
                          <a:latin typeface="BIZ UDPゴシック" panose="020B0400000000000000" pitchFamily="50" charset="-128"/>
                          <a:ea typeface="BIZ UDPゴシック" panose="020B0400000000000000" pitchFamily="50" charset="-128"/>
                        </a:rPr>
                        <a:t>●●補助事業（○○市）</a:t>
                      </a:r>
                      <a:endParaRPr kumimoji="1" lang="en-US" altLang="ja-JP" sz="1100" b="0" dirty="0">
                        <a:solidFill>
                          <a:schemeClr val="tx1"/>
                        </a:solidFill>
                        <a:latin typeface="BIZ UDPゴシック" panose="020B0400000000000000" pitchFamily="50" charset="-128"/>
                        <a:ea typeface="BIZ UDPゴシック" panose="020B0400000000000000" pitchFamily="50" charset="-128"/>
                      </a:endParaRPr>
                    </a:p>
                    <a:p>
                      <a:r>
                        <a:rPr kumimoji="1" lang="en-US" altLang="ja-JP" sz="1000" b="0" dirty="0">
                          <a:solidFill>
                            <a:schemeClr val="tx1"/>
                          </a:solidFill>
                          <a:latin typeface="BIZ UDPゴシック" panose="020B0400000000000000" pitchFamily="50" charset="-128"/>
                          <a:ea typeface="BIZ UDPゴシック" panose="020B0400000000000000" pitchFamily="50" charset="-128"/>
                        </a:rPr>
                        <a:t>※</a:t>
                      </a:r>
                      <a:r>
                        <a:rPr kumimoji="1" lang="ja-JP" altLang="en-US" sz="1000" b="0" dirty="0">
                          <a:solidFill>
                            <a:schemeClr val="tx1"/>
                          </a:solidFill>
                          <a:latin typeface="BIZ UDPゴシック" panose="020B0400000000000000" pitchFamily="50" charset="-128"/>
                          <a:ea typeface="BIZ UDPゴシック" panose="020B0400000000000000" pitchFamily="50" charset="-128"/>
                        </a:rPr>
                        <a:t>事業のホームページ等を掲載すること。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63976453"/>
                  </a:ext>
                </a:extLst>
              </a:tr>
            </a:tbl>
          </a:graphicData>
        </a:graphic>
      </p:graphicFrame>
      <p:sp>
        <p:nvSpPr>
          <p:cNvPr id="15" name="テキスト ボックス 14">
            <a:extLst>
              <a:ext uri="{FF2B5EF4-FFF2-40B4-BE49-F238E27FC236}">
                <a16:creationId xmlns:a16="http://schemas.microsoft.com/office/drawing/2014/main" id="{D9D32D96-0BCA-420E-B53A-E9B95E732627}"/>
              </a:ext>
            </a:extLst>
          </p:cNvPr>
          <p:cNvSpPr txBox="1"/>
          <p:nvPr/>
        </p:nvSpPr>
        <p:spPr>
          <a:xfrm>
            <a:off x="3279184" y="9602207"/>
            <a:ext cx="318792" cy="307777"/>
          </a:xfrm>
          <a:prstGeom prst="rect">
            <a:avLst/>
          </a:prstGeom>
          <a:noFill/>
        </p:spPr>
        <p:txBody>
          <a:bodyPr wrap="square" rtlCol="0">
            <a:spAutoFit/>
          </a:bodyPr>
          <a:lstStyle/>
          <a:p>
            <a:pPr algn="ctr"/>
            <a:r>
              <a:rPr kumimoji="1" lang="ja-JP" altLang="en-US" sz="1400" dirty="0">
                <a:latin typeface="BIZ UDPゴシック" panose="020B0400000000000000" pitchFamily="50" charset="-128"/>
                <a:ea typeface="BIZ UDPゴシック" panose="020B0400000000000000" pitchFamily="50" charset="-128"/>
              </a:rPr>
              <a:t>２</a:t>
            </a:r>
            <a:endParaRPr kumimoji="1" lang="en-US" altLang="ja-JP" sz="1400" dirty="0">
              <a:latin typeface="BIZ UDPゴシック" panose="020B0400000000000000" pitchFamily="50" charset="-128"/>
              <a:ea typeface="BIZ UDPゴシック" panose="020B0400000000000000" pitchFamily="50" charset="-128"/>
            </a:endParaRPr>
          </a:p>
        </p:txBody>
      </p:sp>
      <p:sp>
        <p:nvSpPr>
          <p:cNvPr id="19" name="テキスト ボックス 18">
            <a:extLst>
              <a:ext uri="{FF2B5EF4-FFF2-40B4-BE49-F238E27FC236}">
                <a16:creationId xmlns:a16="http://schemas.microsoft.com/office/drawing/2014/main" id="{A40CD3C3-D064-4732-9265-9417C294E0A1}"/>
              </a:ext>
            </a:extLst>
          </p:cNvPr>
          <p:cNvSpPr txBox="1"/>
          <p:nvPr/>
        </p:nvSpPr>
        <p:spPr>
          <a:xfrm>
            <a:off x="416562" y="7880091"/>
            <a:ext cx="6118020" cy="253916"/>
          </a:xfrm>
          <a:prstGeom prst="rect">
            <a:avLst/>
          </a:prstGeom>
          <a:noFill/>
        </p:spPr>
        <p:txBody>
          <a:bodyPr wrap="square" rtlCol="0">
            <a:spAutoFit/>
          </a:bodyPr>
          <a:lstStyle/>
          <a:p>
            <a:pPr marL="216000" indent="-216000">
              <a:spcAft>
                <a:spcPts val="600"/>
              </a:spcAft>
            </a:pPr>
            <a:r>
              <a:rPr kumimoji="1" lang="en-US" altLang="ja-JP" sz="1050" dirty="0">
                <a:latin typeface="BIZ UDPゴシック" panose="020B0400000000000000" pitchFamily="50" charset="-128"/>
                <a:ea typeface="BIZ UDPゴシック" panose="020B0400000000000000" pitchFamily="50" charset="-128"/>
              </a:rPr>
              <a:t>※</a:t>
            </a:r>
            <a:r>
              <a:rPr kumimoji="1" lang="ja-JP" altLang="en-US" sz="1050" dirty="0">
                <a:latin typeface="BIZ UDPゴシック" panose="020B0400000000000000" pitchFamily="50" charset="-128"/>
                <a:ea typeface="BIZ UDPゴシック" panose="020B0400000000000000" pitchFamily="50" charset="-128"/>
              </a:rPr>
              <a:t>建築士からの再エネ利用設備に関する説明を希望しない場合には、以下についてご記入ください。</a:t>
            </a:r>
          </a:p>
        </p:txBody>
      </p:sp>
      <p:sp>
        <p:nvSpPr>
          <p:cNvPr id="2" name="正方形/長方形 1"/>
          <p:cNvSpPr/>
          <p:nvPr/>
        </p:nvSpPr>
        <p:spPr>
          <a:xfrm>
            <a:off x="459000" y="7076916"/>
            <a:ext cx="5940000" cy="72742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459000" y="8152954"/>
            <a:ext cx="5940000" cy="1449253"/>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79C47208-11E2-4EC8-9EBA-532EA053F0DA}"/>
              </a:ext>
            </a:extLst>
          </p:cNvPr>
          <p:cNvSpPr txBox="1"/>
          <p:nvPr/>
        </p:nvSpPr>
        <p:spPr>
          <a:xfrm>
            <a:off x="584357" y="8192062"/>
            <a:ext cx="5689281" cy="1338828"/>
          </a:xfrm>
          <a:prstGeom prst="rect">
            <a:avLst/>
          </a:prstGeom>
          <a:noFill/>
        </p:spPr>
        <p:txBody>
          <a:bodyPr wrap="square" rtlCol="0">
            <a:spAutoFit/>
          </a:bodyPr>
          <a:lstStyle/>
          <a:p>
            <a:pPr>
              <a:spcAft>
                <a:spcPts val="600"/>
              </a:spcAft>
            </a:pPr>
            <a:r>
              <a:rPr lang="ja-JP" altLang="en-US" sz="1100" dirty="0">
                <a:latin typeface="BIZ UDPゴシック" panose="020B0400000000000000" pitchFamily="50" charset="-128"/>
                <a:ea typeface="BIZ UDPゴシック" panose="020B0400000000000000" pitchFamily="50" charset="-128"/>
              </a:rPr>
              <a:t>建築士の氏名　</a:t>
            </a:r>
            <a:r>
              <a:rPr kumimoji="1" lang="ja-JP" altLang="en-US" sz="1100" dirty="0">
                <a:highlight>
                  <a:srgbClr val="D9F0FD"/>
                </a:highlight>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殿　                   </a:t>
            </a:r>
            <a:r>
              <a:rPr kumimoji="1" lang="ja-JP" altLang="en-US" sz="1100" dirty="0">
                <a:highlight>
                  <a:srgbClr val="D9F0FD"/>
                </a:highlight>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年</a:t>
            </a:r>
            <a:r>
              <a:rPr kumimoji="1" lang="ja-JP" altLang="en-US" sz="1100" dirty="0">
                <a:highlight>
                  <a:srgbClr val="D9F0FD"/>
                </a:highlight>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月</a:t>
            </a:r>
            <a:r>
              <a:rPr kumimoji="1" lang="ja-JP" altLang="en-US" sz="1100" dirty="0">
                <a:highlight>
                  <a:srgbClr val="D9F0FD"/>
                </a:highlight>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日</a:t>
            </a:r>
            <a:endParaRPr lang="en-US" altLang="ja-JP" sz="1100" dirty="0">
              <a:latin typeface="BIZ UDPゴシック" panose="020B0400000000000000" pitchFamily="50" charset="-128"/>
              <a:ea typeface="BIZ UDPゴシック" panose="020B0400000000000000" pitchFamily="50" charset="-128"/>
            </a:endParaRPr>
          </a:p>
          <a:p>
            <a:pPr>
              <a:spcAft>
                <a:spcPts val="600"/>
              </a:spcAft>
            </a:pPr>
            <a:r>
              <a:rPr kumimoji="1" lang="ja-JP" altLang="en-US" sz="1100" dirty="0">
                <a:highlight>
                  <a:srgbClr val="D9F0FD"/>
                </a:highlight>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建築士　</a:t>
            </a:r>
            <a:r>
              <a:rPr kumimoji="1" lang="ja-JP" altLang="en-US" sz="1100" dirty="0">
                <a:highlight>
                  <a:srgbClr val="D9F0FD"/>
                </a:highlight>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登録　第</a:t>
            </a:r>
            <a:r>
              <a:rPr kumimoji="1" lang="ja-JP" altLang="en-US" sz="1100" dirty="0">
                <a:highlight>
                  <a:srgbClr val="D9F0FD"/>
                </a:highlight>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号</a:t>
            </a:r>
            <a:endParaRPr lang="en-US" altLang="ja-JP" sz="1100" dirty="0">
              <a:latin typeface="BIZ UDPゴシック" panose="020B0400000000000000" pitchFamily="50" charset="-128"/>
              <a:ea typeface="BIZ UDPゴシック" panose="020B0400000000000000" pitchFamily="50" charset="-128"/>
            </a:endParaRPr>
          </a:p>
          <a:p>
            <a:pPr>
              <a:spcAft>
                <a:spcPts val="600"/>
              </a:spcAft>
            </a:pPr>
            <a:r>
              <a:rPr lang="ja-JP" altLang="en-US" sz="1100" dirty="0">
                <a:latin typeface="BIZ UDPゴシック" panose="020B0400000000000000" pitchFamily="50" charset="-128"/>
                <a:ea typeface="BIZ UDPゴシック" panose="020B0400000000000000" pitchFamily="50" charset="-128"/>
              </a:rPr>
              <a:t>建築主の氏名　</a:t>
            </a:r>
            <a:r>
              <a:rPr kumimoji="1" lang="ja-JP" altLang="en-US" sz="1100" dirty="0">
                <a:highlight>
                  <a:srgbClr val="D9F0FD"/>
                </a:highlight>
                <a:latin typeface="BIZ UDPゴシック" panose="020B0400000000000000" pitchFamily="50" charset="-128"/>
                <a:ea typeface="BIZ UDPゴシック" panose="020B0400000000000000" pitchFamily="50" charset="-128"/>
              </a:rPr>
              <a:t>＿＿＿＿＿＿＿＿＿＿</a:t>
            </a:r>
            <a:endParaRPr lang="en-US" altLang="ja-JP" sz="1100" dirty="0">
              <a:latin typeface="BIZ UDPゴシック" panose="020B0400000000000000" pitchFamily="50" charset="-128"/>
              <a:ea typeface="BIZ UDPゴシック" panose="020B0400000000000000" pitchFamily="50" charset="-128"/>
            </a:endParaRPr>
          </a:p>
          <a:p>
            <a:pPr>
              <a:spcAft>
                <a:spcPts val="600"/>
              </a:spcAft>
            </a:pPr>
            <a:r>
              <a:rPr lang="ja-JP" altLang="en-US" sz="1100" dirty="0">
                <a:latin typeface="BIZ UDPゴシック" panose="020B0400000000000000" pitchFamily="50" charset="-128"/>
                <a:ea typeface="BIZ UDPゴシック" panose="020B0400000000000000" pitchFamily="50" charset="-128"/>
              </a:rPr>
              <a:t>建築物の所在地　</a:t>
            </a:r>
            <a:r>
              <a:rPr kumimoji="1" lang="ja-JP" altLang="en-US" sz="1100" dirty="0">
                <a:highlight>
                  <a:srgbClr val="D9F0FD"/>
                </a:highlight>
                <a:latin typeface="BIZ UDPゴシック" panose="020B0400000000000000" pitchFamily="50" charset="-128"/>
                <a:ea typeface="BIZ UDPゴシック" panose="020B0400000000000000" pitchFamily="50" charset="-128"/>
              </a:rPr>
              <a:t>＿＿＿＿＿＿＿＿＿＿＿＿＿＿＿＿＿＿＿＿＿＿＿＿＿＿＿＿</a:t>
            </a:r>
            <a:endParaRPr lang="en-US" altLang="ja-JP" sz="1100" dirty="0">
              <a:latin typeface="BIZ UDPゴシック" panose="020B0400000000000000" pitchFamily="50" charset="-128"/>
              <a:ea typeface="BIZ UDPゴシック" panose="020B0400000000000000" pitchFamily="50" charset="-128"/>
            </a:endParaRPr>
          </a:p>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　再エネ利用設備に関する説明を希望しません</a:t>
            </a:r>
            <a:endParaRPr lang="en-US" altLang="ja-JP" sz="1200" dirty="0">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71CB8658-6D9B-631E-807F-156562235537}"/>
              </a:ext>
            </a:extLst>
          </p:cNvPr>
          <p:cNvSpPr txBox="1"/>
          <p:nvPr/>
        </p:nvSpPr>
        <p:spPr>
          <a:xfrm>
            <a:off x="4029843" y="3536"/>
            <a:ext cx="2806500" cy="461665"/>
          </a:xfrm>
          <a:prstGeom prst="rect">
            <a:avLst/>
          </a:prstGeom>
          <a:solidFill>
            <a:srgbClr val="FFFF00"/>
          </a:solidFill>
          <a:ln>
            <a:solidFill>
              <a:srgbClr val="FF0000"/>
            </a:solidFill>
          </a:ln>
        </p:spPr>
        <p:txBody>
          <a:bodyPr wrap="square" lIns="91440" tIns="45720" rIns="91440" bIns="45720" anchor="t">
            <a:spAutoFit/>
          </a:bodyPr>
          <a:lstStyle/>
          <a:p>
            <a:r>
              <a:rPr lang="ja-JP" sz="800">
                <a:solidFill>
                  <a:srgbClr val="FF0000"/>
                </a:solidFill>
                <a:latin typeface="メイリオ"/>
                <a:ea typeface="メイリオ"/>
              </a:rPr>
              <a:t>※本資料は、計画作成市町村において、各地域の実情に応じた内容に変更の上（対象とする区域や設備の詳細、経済性の試算等）、ご活用下さい。</a:t>
            </a:r>
            <a:endParaRPr lang="ja-JP" sz="800"/>
          </a:p>
        </p:txBody>
      </p:sp>
    </p:spTree>
    <p:extLst>
      <p:ext uri="{BB962C8B-B14F-4D97-AF65-F5344CB8AC3E}">
        <p14:creationId xmlns:p14="http://schemas.microsoft.com/office/powerpoint/2010/main" val="1355631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1DB8A6B8-D6BA-4C58-8348-879B551DD74B}"/>
              </a:ext>
            </a:extLst>
          </p:cNvPr>
          <p:cNvSpPr/>
          <p:nvPr/>
        </p:nvSpPr>
        <p:spPr>
          <a:xfrm>
            <a:off x="301037" y="1151502"/>
            <a:ext cx="6210300" cy="84832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a:solidFill>
                <a:schemeClr val="tx1"/>
              </a:solidFill>
              <a:latin typeface="UD デジタル 教科書体 NP-B" panose="02020700000000000000" pitchFamily="18" charset="-128"/>
              <a:ea typeface="UD デジタル 教科書体 NP-B" panose="02020700000000000000" pitchFamily="18" charset="-128"/>
            </a:endParaRPr>
          </a:p>
        </p:txBody>
      </p:sp>
      <p:sp>
        <p:nvSpPr>
          <p:cNvPr id="36" name="テキスト ボックス 35">
            <a:extLst>
              <a:ext uri="{FF2B5EF4-FFF2-40B4-BE49-F238E27FC236}">
                <a16:creationId xmlns:a16="http://schemas.microsoft.com/office/drawing/2014/main" id="{24B1F0EC-FDA4-418F-B24B-B3C242BEF18F}"/>
              </a:ext>
            </a:extLst>
          </p:cNvPr>
          <p:cNvSpPr txBox="1"/>
          <p:nvPr/>
        </p:nvSpPr>
        <p:spPr>
          <a:xfrm>
            <a:off x="301037" y="1151502"/>
            <a:ext cx="6210300" cy="307777"/>
          </a:xfrm>
          <a:prstGeom prst="rect">
            <a:avLst/>
          </a:prstGeom>
          <a:solidFill>
            <a:schemeClr val="accent4">
              <a:lumMod val="60000"/>
              <a:lumOff val="40000"/>
            </a:schemeClr>
          </a:solidFill>
        </p:spPr>
        <p:txBody>
          <a:bodyPr wrap="square" rtlCol="0">
            <a:spAutoFit/>
          </a:bodyPr>
          <a:lstStyle/>
          <a:p>
            <a:r>
              <a:rPr kumimoji="1" lang="ja-JP" altLang="en-US" sz="1400" dirty="0">
                <a:latin typeface="BIZ UDPゴシック" panose="020B0400000000000000" pitchFamily="50" charset="-128"/>
                <a:ea typeface="BIZ UDPゴシック" panose="020B0400000000000000" pitchFamily="50" charset="-128"/>
              </a:rPr>
              <a:t>太陽光発電設備の特徴</a:t>
            </a:r>
          </a:p>
        </p:txBody>
      </p:sp>
      <p:sp>
        <p:nvSpPr>
          <p:cNvPr id="37" name="テキスト ボックス 36">
            <a:extLst>
              <a:ext uri="{FF2B5EF4-FFF2-40B4-BE49-F238E27FC236}">
                <a16:creationId xmlns:a16="http://schemas.microsoft.com/office/drawing/2014/main" id="{ABB504A4-C379-4E7C-8AE0-C34C785EFE53}"/>
              </a:ext>
            </a:extLst>
          </p:cNvPr>
          <p:cNvSpPr txBox="1"/>
          <p:nvPr/>
        </p:nvSpPr>
        <p:spPr>
          <a:xfrm>
            <a:off x="452242" y="1477696"/>
            <a:ext cx="5907890" cy="769441"/>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　太陽光発電システムは、基本的に太陽電池モジュール、接続箱、パワーコンディショナー、ケーブルから構成され、これを分電盤につないで発電電力を供給します。これらに</a:t>
            </a:r>
            <a:r>
              <a:rPr kumimoji="1" lang="en-US" altLang="ja-JP" sz="1100" dirty="0">
                <a:latin typeface="BIZ UDPゴシック" panose="020B0400000000000000" pitchFamily="50" charset="-128"/>
                <a:ea typeface="BIZ UDPゴシック" panose="020B0400000000000000" pitchFamily="50" charset="-128"/>
              </a:rPr>
              <a:t>HEMS</a:t>
            </a:r>
            <a:r>
              <a:rPr kumimoji="1" lang="ja-JP" altLang="en-US" sz="1100" dirty="0">
                <a:latin typeface="BIZ UDPゴシック" panose="020B0400000000000000" pitchFamily="50" charset="-128"/>
                <a:ea typeface="BIZ UDPゴシック" panose="020B0400000000000000" pitchFamily="50" charset="-128"/>
              </a:rPr>
              <a:t>や蓄電地、電気自動車等を組み合わせることで、発電した電力を住宅でより多く効率的・効果的に利用することができます。</a:t>
            </a:r>
          </a:p>
        </p:txBody>
      </p:sp>
      <p:sp>
        <p:nvSpPr>
          <p:cNvPr id="17" name="テキスト ボックス 16">
            <a:extLst>
              <a:ext uri="{FF2B5EF4-FFF2-40B4-BE49-F238E27FC236}">
                <a16:creationId xmlns:a16="http://schemas.microsoft.com/office/drawing/2014/main" id="{ABB504A4-C379-4E7C-8AE0-C34C785EFE53}"/>
              </a:ext>
            </a:extLst>
          </p:cNvPr>
          <p:cNvSpPr txBox="1"/>
          <p:nvPr/>
        </p:nvSpPr>
        <p:spPr>
          <a:xfrm>
            <a:off x="452242" y="4083693"/>
            <a:ext cx="5907890" cy="230832"/>
          </a:xfrm>
          <a:prstGeom prst="rect">
            <a:avLst/>
          </a:prstGeom>
          <a:noFill/>
        </p:spPr>
        <p:txBody>
          <a:bodyPr wrap="square" rtlCol="0">
            <a:spAutoFit/>
          </a:bodyPr>
          <a:lstStyle/>
          <a:p>
            <a:r>
              <a:rPr kumimoji="1" lang="ja-JP" altLang="en-US" sz="900" dirty="0">
                <a:latin typeface="BIZ UDPゴシック" panose="020B0400000000000000" pitchFamily="50" charset="-128"/>
                <a:ea typeface="BIZ UDPゴシック" panose="020B0400000000000000" pitchFamily="50" charset="-128"/>
              </a:rPr>
              <a:t>出所）一般社団法人太陽光発電協会ホームページ、「太陽光発電システム　</a:t>
            </a:r>
            <a:r>
              <a:rPr kumimoji="1" lang="en-US" altLang="ja-JP" sz="900" dirty="0">
                <a:latin typeface="BIZ UDPゴシック" panose="020B0400000000000000" pitchFamily="50" charset="-128"/>
                <a:ea typeface="BIZ UDPゴシック" panose="020B0400000000000000" pitchFamily="50" charset="-128"/>
              </a:rPr>
              <a:t>PV</a:t>
            </a:r>
            <a:r>
              <a:rPr kumimoji="1" lang="ja-JP" altLang="en-US" sz="900" dirty="0">
                <a:latin typeface="BIZ UDPゴシック" panose="020B0400000000000000" pitchFamily="50" charset="-128"/>
                <a:ea typeface="BIZ UDPゴシック" panose="020B0400000000000000" pitchFamily="50" charset="-128"/>
              </a:rPr>
              <a:t>施工技術者研修テキスト」</a:t>
            </a:r>
          </a:p>
        </p:txBody>
      </p:sp>
      <p:sp>
        <p:nvSpPr>
          <p:cNvPr id="19" name="テキスト ボックス 18">
            <a:extLst>
              <a:ext uri="{FF2B5EF4-FFF2-40B4-BE49-F238E27FC236}">
                <a16:creationId xmlns:a16="http://schemas.microsoft.com/office/drawing/2014/main" id="{ABB504A4-C379-4E7C-8AE0-C34C785EFE53}"/>
              </a:ext>
            </a:extLst>
          </p:cNvPr>
          <p:cNvSpPr txBox="1"/>
          <p:nvPr/>
        </p:nvSpPr>
        <p:spPr>
          <a:xfrm>
            <a:off x="452243" y="4879841"/>
            <a:ext cx="5907890" cy="3477875"/>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　太陽光発電システムは、太陽光が得られる時間帯に発電します。一般的に晴れた日の日中に最も多く発電し、夜間は発電しません。曇りの日は晴れた日の</a:t>
            </a:r>
            <a:r>
              <a:rPr kumimoji="1" lang="en-US" altLang="ja-JP" sz="1100" dirty="0">
                <a:latin typeface="BIZ UDPゴシック" panose="020B0400000000000000" pitchFamily="50" charset="-128"/>
                <a:ea typeface="BIZ UDPゴシック" panose="020B0400000000000000" pitchFamily="50" charset="-128"/>
              </a:rPr>
              <a:t>40</a:t>
            </a:r>
            <a:r>
              <a:rPr kumimoji="1" lang="ja-JP" altLang="en-US" sz="1100" dirty="0">
                <a:latin typeface="BIZ UDPゴシック" panose="020B0400000000000000" pitchFamily="50" charset="-128"/>
                <a:ea typeface="BIZ UDPゴシック" panose="020B0400000000000000" pitchFamily="50" charset="-128"/>
              </a:rPr>
              <a:t>％～</a:t>
            </a:r>
            <a:r>
              <a:rPr kumimoji="1" lang="en-US" altLang="ja-JP" sz="1100" dirty="0">
                <a:latin typeface="BIZ UDPゴシック" panose="020B0400000000000000" pitchFamily="50" charset="-128"/>
                <a:ea typeface="BIZ UDPゴシック" panose="020B0400000000000000" pitchFamily="50" charset="-128"/>
              </a:rPr>
              <a:t>60</a:t>
            </a:r>
            <a:r>
              <a:rPr kumimoji="1" lang="ja-JP" altLang="en-US" sz="1100" dirty="0">
                <a:latin typeface="BIZ UDPゴシック" panose="020B0400000000000000" pitchFamily="50" charset="-128"/>
                <a:ea typeface="BIZ UDPゴシック" panose="020B0400000000000000" pitchFamily="50" charset="-128"/>
              </a:rPr>
              <a:t>％、雨の日は</a:t>
            </a:r>
            <a:r>
              <a:rPr kumimoji="1" lang="en-US" altLang="ja-JP" sz="1100" dirty="0">
                <a:latin typeface="BIZ UDPゴシック" panose="020B0400000000000000" pitchFamily="50" charset="-128"/>
                <a:ea typeface="BIZ UDPゴシック" panose="020B0400000000000000" pitchFamily="50" charset="-128"/>
              </a:rPr>
              <a:t>25</a:t>
            </a:r>
            <a:r>
              <a:rPr kumimoji="1" lang="ja-JP" altLang="en-US" sz="1100" dirty="0">
                <a:latin typeface="BIZ UDPゴシック" panose="020B0400000000000000" pitchFamily="50" charset="-128"/>
                <a:ea typeface="BIZ UDPゴシック" panose="020B0400000000000000" pitchFamily="50" charset="-128"/>
              </a:rPr>
              <a:t>％程度の発電量になるといわれています。</a:t>
            </a:r>
            <a:endParaRPr kumimoji="1" lang="en-US" altLang="ja-JP" sz="1100" dirty="0">
              <a:latin typeface="BIZ UDPゴシック" panose="020B0400000000000000" pitchFamily="50" charset="-128"/>
              <a:ea typeface="BIZ UDPゴシック" panose="020B0400000000000000" pitchFamily="50" charset="-128"/>
            </a:endParaRPr>
          </a:p>
          <a:p>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b="1" dirty="0">
                <a:latin typeface="BIZ UDPゴシック" panose="020B0400000000000000" pitchFamily="50" charset="-128"/>
                <a:ea typeface="BIZ UDPゴシック" panose="020B0400000000000000" pitchFamily="50" charset="-128"/>
              </a:rPr>
              <a:t>●発電する時間帯は</a:t>
            </a:r>
            <a:endParaRPr kumimoji="1" lang="en-US" altLang="ja-JP" sz="1100" b="1"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住宅に太陽光発電システムを設置する場合、一般的に発電した電力はまず設置した住宅で使います（自家消費といいます）。標準的な住宅では、朝方と夕方から夜にかけた時間帯で電力が多く使われ、外出しがちな日中は使われる電力は少なくなります（住宅で使われる電力量のことを電力需要といいます）。</a:t>
            </a:r>
          </a:p>
          <a:p>
            <a:r>
              <a:rPr kumimoji="1" lang="ja-JP" altLang="en-US" sz="1100" dirty="0">
                <a:latin typeface="BIZ UDPゴシック" panose="020B0400000000000000" pitchFamily="50" charset="-128"/>
                <a:ea typeface="BIZ UDPゴシック" panose="020B0400000000000000" pitchFamily="50" charset="-128"/>
              </a:rPr>
              <a:t>　一定規模以上の太陽光発電システムを設置した場合、晴れた日の日中は自家消費しても発電電力が余ります（余剰電力といいます）。余剰電力はそのままではためておけないので、電力会社の電力網（商用電力系統）に流して（逆潮流）、他の場所で使ってもらいます。この際に電力会社に流した電力は売ることができます（売電）。</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a:t>
            </a:r>
            <a:r>
              <a:rPr kumimoji="1" lang="ja-JP" altLang="en-US" sz="1100" dirty="0">
                <a:solidFill>
                  <a:srgbClr val="FF0000"/>
                </a:solidFill>
                <a:latin typeface="BIZ UDPゴシック" panose="020B0400000000000000" pitchFamily="50" charset="-128"/>
                <a:ea typeface="BIZ UDPゴシック" panose="020B0400000000000000" pitchFamily="50" charset="-128"/>
              </a:rPr>
              <a:t>自家消費率を高める方法として、おひさまエコキュート（昼間湧き上げのヒートポンプ給湯機）の設置や蓄電池の設置といった方法があります。</a:t>
            </a:r>
            <a:endParaRPr kumimoji="1" lang="en-US" altLang="ja-JP" sz="1100" dirty="0">
              <a:solidFill>
                <a:srgbClr val="FF0000"/>
              </a:solidFill>
              <a:latin typeface="BIZ UDPゴシック" panose="020B0400000000000000" pitchFamily="50" charset="-128"/>
              <a:ea typeface="BIZ UDPゴシック" panose="020B0400000000000000" pitchFamily="50" charset="-128"/>
            </a:endParaRPr>
          </a:p>
          <a:p>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b="1" dirty="0">
                <a:latin typeface="BIZ UDPゴシック" panose="020B0400000000000000" pitchFamily="50" charset="-128"/>
                <a:ea typeface="BIZ UDPゴシック" panose="020B0400000000000000" pitchFamily="50" charset="-128"/>
              </a:rPr>
              <a:t>●発電しない時間帯は</a:t>
            </a:r>
          </a:p>
          <a:p>
            <a:r>
              <a:rPr kumimoji="1" lang="ja-JP" altLang="en-US" sz="1100" dirty="0">
                <a:latin typeface="BIZ UDPゴシック" panose="020B0400000000000000" pitchFamily="50" charset="-128"/>
                <a:ea typeface="BIZ UDPゴシック" panose="020B0400000000000000" pitchFamily="50" charset="-128"/>
              </a:rPr>
              <a:t>　逆に、早朝や夜間は電力需要が多くなりますが、太陽光発電システムは発電しません。このような時間帯は電力会社から電力を購入します（買電といいます）。曇りや雨の日など発電量が少なく電力需要が多いときにも電力を購入します。</a:t>
            </a:r>
          </a:p>
        </p:txBody>
      </p:sp>
      <p:sp>
        <p:nvSpPr>
          <p:cNvPr id="20" name="テキスト ボックス 19">
            <a:extLst>
              <a:ext uri="{FF2B5EF4-FFF2-40B4-BE49-F238E27FC236}">
                <a16:creationId xmlns:a16="http://schemas.microsoft.com/office/drawing/2014/main" id="{24B1F0EC-FDA4-418F-B24B-B3C242BEF18F}"/>
              </a:ext>
            </a:extLst>
          </p:cNvPr>
          <p:cNvSpPr txBox="1"/>
          <p:nvPr/>
        </p:nvSpPr>
        <p:spPr>
          <a:xfrm>
            <a:off x="301038" y="4488646"/>
            <a:ext cx="6210300" cy="307777"/>
          </a:xfrm>
          <a:prstGeom prst="rect">
            <a:avLst/>
          </a:prstGeom>
          <a:solidFill>
            <a:schemeClr val="accent4">
              <a:lumMod val="60000"/>
              <a:lumOff val="40000"/>
            </a:schemeClr>
          </a:solidFill>
        </p:spPr>
        <p:txBody>
          <a:bodyPr wrap="square" rtlCol="0">
            <a:spAutoFit/>
          </a:bodyPr>
          <a:lstStyle/>
          <a:p>
            <a:r>
              <a:rPr kumimoji="1" lang="ja-JP" altLang="en-US" sz="1400" dirty="0">
                <a:latin typeface="BIZ UDPゴシック" panose="020B0400000000000000" pitchFamily="50" charset="-128"/>
                <a:ea typeface="BIZ UDPゴシック" panose="020B0400000000000000" pitchFamily="50" charset="-128"/>
              </a:rPr>
              <a:t>太陽光発電設備の使い方</a:t>
            </a:r>
          </a:p>
        </p:txBody>
      </p:sp>
      <p:grpSp>
        <p:nvGrpSpPr>
          <p:cNvPr id="70" name="グループ化 69"/>
          <p:cNvGrpSpPr/>
          <p:nvPr/>
        </p:nvGrpSpPr>
        <p:grpSpPr>
          <a:xfrm>
            <a:off x="1375587" y="8303849"/>
            <a:ext cx="4115108" cy="246898"/>
            <a:chOff x="220354" y="158586"/>
            <a:chExt cx="4115469" cy="247572"/>
          </a:xfrm>
        </p:grpSpPr>
        <p:sp>
          <p:nvSpPr>
            <p:cNvPr id="74" name="テキスト ボックス 77"/>
            <p:cNvSpPr txBox="1"/>
            <p:nvPr/>
          </p:nvSpPr>
          <p:spPr>
            <a:xfrm>
              <a:off x="220354" y="162298"/>
              <a:ext cx="684530" cy="240030"/>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ctr">
                <a:spcAft>
                  <a:spcPts val="0"/>
                </a:spcAft>
              </a:pPr>
              <a:r>
                <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晴れた日</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75" name="テキスト ボックス 102"/>
            <p:cNvSpPr txBox="1"/>
            <p:nvPr/>
          </p:nvSpPr>
          <p:spPr>
            <a:xfrm>
              <a:off x="1946031" y="158586"/>
              <a:ext cx="684530" cy="240030"/>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ctr">
                <a:spcAft>
                  <a:spcPts val="0"/>
                </a:spcAft>
              </a:pPr>
              <a:r>
                <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曇りの日</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76" name="テキスト ボックス 104"/>
            <p:cNvSpPr txBox="1"/>
            <p:nvPr/>
          </p:nvSpPr>
          <p:spPr>
            <a:xfrm>
              <a:off x="3651293" y="166128"/>
              <a:ext cx="684530" cy="240030"/>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ctr">
                <a:spcAft>
                  <a:spcPts val="0"/>
                </a:spcAft>
              </a:pPr>
              <a:r>
                <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雨の日</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grpSp>
      <p:grpSp>
        <p:nvGrpSpPr>
          <p:cNvPr id="54" name="グループ化 53"/>
          <p:cNvGrpSpPr/>
          <p:nvPr/>
        </p:nvGrpSpPr>
        <p:grpSpPr>
          <a:xfrm>
            <a:off x="936987" y="8364802"/>
            <a:ext cx="4993724" cy="1469994"/>
            <a:chOff x="515879" y="342769"/>
            <a:chExt cx="4994002" cy="1470393"/>
          </a:xfrm>
        </p:grpSpPr>
        <p:grpSp>
          <p:nvGrpSpPr>
            <p:cNvPr id="55" name="グループ化 54"/>
            <p:cNvGrpSpPr/>
            <p:nvPr/>
          </p:nvGrpSpPr>
          <p:grpSpPr>
            <a:xfrm>
              <a:off x="515879" y="342769"/>
              <a:ext cx="4994002" cy="1470393"/>
              <a:chOff x="515879" y="342769"/>
              <a:chExt cx="4993999" cy="1470392"/>
            </a:xfrm>
          </p:grpSpPr>
          <p:pic>
            <p:nvPicPr>
              <p:cNvPr id="59" name="図 58"/>
              <p:cNvPicPr>
                <a:picLocks noChangeAspect="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615527" y="449051"/>
                <a:ext cx="4894351" cy="1153642"/>
              </a:xfrm>
              <a:prstGeom prst="rect">
                <a:avLst/>
              </a:prstGeom>
              <a:noFill/>
              <a:ln>
                <a:noFill/>
              </a:ln>
            </p:spPr>
          </p:pic>
          <p:sp>
            <p:nvSpPr>
              <p:cNvPr id="60" name="テキスト ボックス 150"/>
              <p:cNvSpPr txBox="1"/>
              <p:nvPr/>
            </p:nvSpPr>
            <p:spPr>
              <a:xfrm>
                <a:off x="1054151" y="593374"/>
                <a:ext cx="634220" cy="301072"/>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just">
                  <a:lnSpc>
                    <a:spcPts val="1000"/>
                  </a:lnSpc>
                  <a:spcAft>
                    <a:spcPts val="0"/>
                  </a:spcAft>
                </a:pPr>
                <a:r>
                  <a:rPr lang="ja-JP" sz="7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発電電力の</a:t>
                </a:r>
                <a:endParaRPr lang="ja-JP" sz="1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ts val="1000"/>
                  </a:lnSpc>
                  <a:spcAft>
                    <a:spcPts val="0"/>
                  </a:spcAft>
                </a:pPr>
                <a:r>
                  <a:rPr lang="ja-JP" sz="7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余剰電力分</a:t>
                </a:r>
                <a:endParaRPr lang="ja-JP" sz="1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grpSp>
            <p:nvGrpSpPr>
              <p:cNvPr id="61" name="グループ化 60"/>
              <p:cNvGrpSpPr/>
              <p:nvPr/>
            </p:nvGrpSpPr>
            <p:grpSpPr>
              <a:xfrm>
                <a:off x="1504430" y="342769"/>
                <a:ext cx="808898" cy="240502"/>
                <a:chOff x="327643" y="342769"/>
                <a:chExt cx="808898" cy="240502"/>
              </a:xfrm>
            </p:grpSpPr>
            <p:sp>
              <p:nvSpPr>
                <p:cNvPr id="68" name="テキスト ボックス 154"/>
                <p:cNvSpPr txBox="1"/>
                <p:nvPr/>
              </p:nvSpPr>
              <p:spPr>
                <a:xfrm>
                  <a:off x="514438" y="342769"/>
                  <a:ext cx="622103" cy="240502"/>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just">
                    <a:spcAft>
                      <a:spcPts val="0"/>
                    </a:spcAft>
                  </a:pPr>
                  <a:r>
                    <a:rPr lang="ja-JP" sz="7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発電量</a:t>
                  </a:r>
                  <a:endParaRPr lang="ja-JP" sz="1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cxnSp>
              <p:nvCxnSpPr>
                <p:cNvPr id="69" name="直線矢印コネクタ 68"/>
                <p:cNvCxnSpPr/>
                <p:nvPr/>
              </p:nvCxnSpPr>
              <p:spPr>
                <a:xfrm flipH="1">
                  <a:off x="327643" y="421855"/>
                  <a:ext cx="173765" cy="126090"/>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grpSp>
            <p:nvGrpSpPr>
              <p:cNvPr id="62" name="グループ化 61"/>
              <p:cNvGrpSpPr/>
              <p:nvPr/>
            </p:nvGrpSpPr>
            <p:grpSpPr>
              <a:xfrm>
                <a:off x="515879" y="525631"/>
                <a:ext cx="462665" cy="368815"/>
                <a:chOff x="515879" y="353103"/>
                <a:chExt cx="462665" cy="368815"/>
              </a:xfrm>
            </p:grpSpPr>
            <p:sp>
              <p:nvSpPr>
                <p:cNvPr id="66" name="テキスト ボックス 160"/>
                <p:cNvSpPr txBox="1"/>
                <p:nvPr/>
              </p:nvSpPr>
              <p:spPr>
                <a:xfrm>
                  <a:off x="515879" y="353103"/>
                  <a:ext cx="462665" cy="240879"/>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just">
                    <a:spcAft>
                      <a:spcPts val="0"/>
                    </a:spcAft>
                  </a:pPr>
                  <a:r>
                    <a:rPr lang="ja-JP" sz="7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電力需要</a:t>
                  </a:r>
                  <a:endParaRPr lang="ja-JP" sz="1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cxnSp>
              <p:nvCxnSpPr>
                <p:cNvPr id="67" name="直線矢印コネクタ 66"/>
                <p:cNvCxnSpPr/>
                <p:nvPr/>
              </p:nvCxnSpPr>
              <p:spPr>
                <a:xfrm>
                  <a:off x="635224" y="514257"/>
                  <a:ext cx="145136" cy="207661"/>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sp>
            <p:nvSpPr>
              <p:cNvPr id="63" name="テキスト ボックス 173"/>
              <p:cNvSpPr txBox="1"/>
              <p:nvPr/>
            </p:nvSpPr>
            <p:spPr>
              <a:xfrm>
                <a:off x="860426" y="1216257"/>
                <a:ext cx="1098771" cy="240879"/>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just">
                  <a:spcAft>
                    <a:spcPts val="0"/>
                  </a:spcAft>
                </a:pPr>
                <a:r>
                  <a:rPr lang="ja-JP" sz="7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発電電力の自家消費分</a:t>
                </a:r>
                <a:endParaRPr lang="ja-JP" sz="1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64" name="フリーフォーム: 図形 174"/>
              <p:cNvSpPr/>
              <p:nvPr/>
            </p:nvSpPr>
            <p:spPr>
              <a:xfrm>
                <a:off x="758880" y="1253254"/>
                <a:ext cx="1085176" cy="383370"/>
              </a:xfrm>
              <a:custGeom>
                <a:avLst/>
                <a:gdLst>
                  <a:gd name="connsiteX0" fmla="*/ 0 w 1294960"/>
                  <a:gd name="connsiteY0" fmla="*/ 0 h 628981"/>
                  <a:gd name="connsiteX1" fmla="*/ 544412 w 1294960"/>
                  <a:gd name="connsiteY1" fmla="*/ 628981 h 628981"/>
                  <a:gd name="connsiteX2" fmla="*/ 1294960 w 1294960"/>
                  <a:gd name="connsiteY2" fmla="*/ 105711 h 628981"/>
                </a:gdLst>
                <a:ahLst/>
                <a:cxnLst>
                  <a:cxn ang="0">
                    <a:pos x="connsiteX0" y="connsiteY0"/>
                  </a:cxn>
                  <a:cxn ang="0">
                    <a:pos x="connsiteX1" y="connsiteY1"/>
                  </a:cxn>
                  <a:cxn ang="0">
                    <a:pos x="connsiteX2" y="connsiteY2"/>
                  </a:cxn>
                </a:cxnLst>
                <a:rect l="l" t="t" r="r" b="b"/>
                <a:pathLst>
                  <a:path w="1294960" h="628981">
                    <a:moveTo>
                      <a:pt x="0" y="0"/>
                    </a:moveTo>
                    <a:lnTo>
                      <a:pt x="544412" y="628981"/>
                    </a:lnTo>
                    <a:lnTo>
                      <a:pt x="1294960" y="105711"/>
                    </a:lnTo>
                  </a:path>
                </a:pathLst>
              </a:custGeom>
              <a:ln w="1270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latin typeface="BIZ UDPゴシック" panose="020B0400000000000000" pitchFamily="50" charset="-128"/>
                  <a:ea typeface="BIZ UDPゴシック" panose="020B0400000000000000" pitchFamily="50" charset="-128"/>
                </a:endParaRPr>
              </a:p>
            </p:txBody>
          </p:sp>
          <p:sp>
            <p:nvSpPr>
              <p:cNvPr id="65" name="テキスト ボックス 175"/>
              <p:cNvSpPr txBox="1"/>
              <p:nvPr/>
            </p:nvSpPr>
            <p:spPr>
              <a:xfrm>
                <a:off x="944359" y="1655046"/>
                <a:ext cx="560070" cy="158115"/>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ctr">
                  <a:lnSpc>
                    <a:spcPts val="1000"/>
                  </a:lnSpc>
                  <a:spcAft>
                    <a:spcPts val="0"/>
                  </a:spcAft>
                </a:pPr>
                <a:r>
                  <a:rPr lang="ja-JP" sz="7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買電分</a:t>
                </a:r>
                <a:endParaRPr lang="ja-JP" sz="1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grpSp>
        <p:grpSp>
          <p:nvGrpSpPr>
            <p:cNvPr id="56" name="グループ化 55"/>
            <p:cNvGrpSpPr/>
            <p:nvPr/>
          </p:nvGrpSpPr>
          <p:grpSpPr>
            <a:xfrm>
              <a:off x="1532685" y="509202"/>
              <a:ext cx="755561" cy="228455"/>
              <a:chOff x="281854" y="179601"/>
              <a:chExt cx="755561" cy="228455"/>
            </a:xfrm>
          </p:grpSpPr>
          <p:cxnSp>
            <p:nvCxnSpPr>
              <p:cNvPr id="57" name="直線矢印コネクタ 56"/>
              <p:cNvCxnSpPr/>
              <p:nvPr/>
            </p:nvCxnSpPr>
            <p:spPr>
              <a:xfrm flipV="1">
                <a:off x="281854" y="253670"/>
                <a:ext cx="311371" cy="154386"/>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sp>
            <p:nvSpPr>
              <p:cNvPr id="58" name="テキスト ボックス 178"/>
              <p:cNvSpPr txBox="1"/>
              <p:nvPr/>
            </p:nvSpPr>
            <p:spPr>
              <a:xfrm>
                <a:off x="477188" y="179601"/>
                <a:ext cx="560227" cy="158460"/>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ctr">
                  <a:lnSpc>
                    <a:spcPts val="1000"/>
                  </a:lnSpc>
                  <a:spcAft>
                    <a:spcPts val="0"/>
                  </a:spcAft>
                </a:pPr>
                <a:r>
                  <a:rPr lang="ja-JP" sz="7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売電分</a:t>
                </a:r>
                <a:endParaRPr lang="ja-JP" sz="1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grpSp>
      </p:grpSp>
      <p:sp>
        <p:nvSpPr>
          <p:cNvPr id="32" name="四角形: 角を丸くする 5">
            <a:extLst>
              <a:ext uri="{FF2B5EF4-FFF2-40B4-BE49-F238E27FC236}">
                <a16:creationId xmlns:a16="http://schemas.microsoft.com/office/drawing/2014/main" id="{374291F8-4E6B-4CC9-B615-614587B85AA2}"/>
              </a:ext>
            </a:extLst>
          </p:cNvPr>
          <p:cNvSpPr/>
          <p:nvPr/>
        </p:nvSpPr>
        <p:spPr>
          <a:xfrm>
            <a:off x="301037" y="641740"/>
            <a:ext cx="1978857" cy="432000"/>
          </a:xfrm>
          <a:prstGeom prst="roundRect">
            <a:avLst/>
          </a:prstGeom>
          <a:solidFill>
            <a:schemeClr val="accent4">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ctr"/>
            <a:r>
              <a:rPr kumimoji="1" lang="zh-TW" altLang="en-US" sz="1400" b="1" dirty="0">
                <a:solidFill>
                  <a:schemeClr val="bg1"/>
                </a:solidFill>
                <a:latin typeface="BIZ UDPゴシック" panose="020B0400000000000000" pitchFamily="50" charset="-128"/>
                <a:ea typeface="BIZ UDPゴシック" panose="020B0400000000000000" pitchFamily="50" charset="-128"/>
              </a:rPr>
              <a:t>①　太陽光発電設備</a:t>
            </a:r>
          </a:p>
        </p:txBody>
      </p:sp>
      <p:sp>
        <p:nvSpPr>
          <p:cNvPr id="30" name="テキスト ボックス 29">
            <a:extLst>
              <a:ext uri="{FF2B5EF4-FFF2-40B4-BE49-F238E27FC236}">
                <a16:creationId xmlns:a16="http://schemas.microsoft.com/office/drawing/2014/main" id="{D9D32D96-0BCA-420E-B53A-E9B95E732627}"/>
              </a:ext>
            </a:extLst>
          </p:cNvPr>
          <p:cNvSpPr txBox="1"/>
          <p:nvPr/>
        </p:nvSpPr>
        <p:spPr>
          <a:xfrm>
            <a:off x="3295058" y="9557959"/>
            <a:ext cx="318792" cy="307777"/>
          </a:xfrm>
          <a:prstGeom prst="rect">
            <a:avLst/>
          </a:prstGeom>
          <a:noFill/>
        </p:spPr>
        <p:txBody>
          <a:bodyPr wrap="square" rtlCol="0">
            <a:spAutoFit/>
          </a:bodyPr>
          <a:lstStyle/>
          <a:p>
            <a:pPr algn="ctr"/>
            <a:r>
              <a:rPr kumimoji="1" lang="ja-JP" altLang="en-US" sz="1400" dirty="0">
                <a:latin typeface="BIZ UDPゴシック" panose="020B0400000000000000" pitchFamily="50" charset="-128"/>
                <a:ea typeface="BIZ UDPゴシック" panose="020B0400000000000000" pitchFamily="50" charset="-128"/>
              </a:rPr>
              <a:t>３</a:t>
            </a:r>
            <a:endParaRPr kumimoji="1" lang="en-US" altLang="ja-JP" sz="1400" dirty="0">
              <a:latin typeface="BIZ UDPゴシック" panose="020B0400000000000000" pitchFamily="50" charset="-128"/>
              <a:ea typeface="BIZ UDPゴシック" panose="020B0400000000000000" pitchFamily="50" charset="-128"/>
            </a:endParaRPr>
          </a:p>
        </p:txBody>
      </p:sp>
      <p:sp>
        <p:nvSpPr>
          <p:cNvPr id="41" name="正方形/長方形 40">
            <a:extLst>
              <a:ext uri="{FF2B5EF4-FFF2-40B4-BE49-F238E27FC236}">
                <a16:creationId xmlns:a16="http://schemas.microsoft.com/office/drawing/2014/main" id="{C5DE8E43-7DA1-4987-AE8F-5672F04E17FE}"/>
              </a:ext>
            </a:extLst>
          </p:cNvPr>
          <p:cNvSpPr/>
          <p:nvPr/>
        </p:nvSpPr>
        <p:spPr>
          <a:xfrm>
            <a:off x="0" y="-1"/>
            <a:ext cx="6858000" cy="51383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latin typeface="BIZ UDPゴシック" panose="020B0400000000000000" pitchFamily="50" charset="-128"/>
                <a:ea typeface="BIZ UDPゴシック" panose="020B0400000000000000" pitchFamily="50" charset="-128"/>
              </a:rPr>
              <a:t>再エネ利用設備について（設備の種類毎の詳細）</a:t>
            </a:r>
            <a:endParaRPr kumimoji="1" lang="en-US" altLang="ja-JP" sz="2000" b="1" dirty="0">
              <a:latin typeface="BIZ UDPゴシック" panose="020B0400000000000000" pitchFamily="50" charset="-128"/>
              <a:ea typeface="BIZ UDPゴシック" panose="020B0400000000000000" pitchFamily="50" charset="-128"/>
            </a:endParaRPr>
          </a:p>
        </p:txBody>
      </p:sp>
      <p:pic>
        <p:nvPicPr>
          <p:cNvPr id="4" name="図 3"/>
          <p:cNvPicPr>
            <a:picLocks noChangeAspect="1"/>
          </p:cNvPicPr>
          <p:nvPr/>
        </p:nvPicPr>
        <p:blipFill>
          <a:blip r:embed="rId4"/>
          <a:stretch>
            <a:fillRect/>
          </a:stretch>
        </p:blipFill>
        <p:spPr>
          <a:xfrm>
            <a:off x="1891712" y="2121444"/>
            <a:ext cx="3028950" cy="1895984"/>
          </a:xfrm>
          <a:prstGeom prst="rect">
            <a:avLst/>
          </a:prstGeom>
        </p:spPr>
      </p:pic>
      <p:sp>
        <p:nvSpPr>
          <p:cNvPr id="5" name="テキスト ボックス 4">
            <a:extLst>
              <a:ext uri="{FF2B5EF4-FFF2-40B4-BE49-F238E27FC236}">
                <a16:creationId xmlns:a16="http://schemas.microsoft.com/office/drawing/2014/main" id="{55B35E4C-28B2-7FF1-AA30-59F7B1F3AB43}"/>
              </a:ext>
            </a:extLst>
          </p:cNvPr>
          <p:cNvSpPr txBox="1"/>
          <p:nvPr/>
        </p:nvSpPr>
        <p:spPr>
          <a:xfrm>
            <a:off x="4050625" y="522718"/>
            <a:ext cx="2806500" cy="461665"/>
          </a:xfrm>
          <a:prstGeom prst="rect">
            <a:avLst/>
          </a:prstGeom>
          <a:solidFill>
            <a:srgbClr val="FFFF00"/>
          </a:solidFill>
          <a:ln>
            <a:solidFill>
              <a:srgbClr val="FF0000"/>
            </a:solidFill>
          </a:ln>
        </p:spPr>
        <p:txBody>
          <a:bodyPr wrap="square" lIns="91440" tIns="45720" rIns="91440" bIns="45720" anchor="t">
            <a:spAutoFit/>
          </a:bodyPr>
          <a:lstStyle/>
          <a:p>
            <a:r>
              <a:rPr lang="ja-JP" sz="800">
                <a:solidFill>
                  <a:srgbClr val="FF0000"/>
                </a:solidFill>
                <a:latin typeface="メイリオ"/>
                <a:ea typeface="メイリオ"/>
              </a:rPr>
              <a:t>※本資料は、計画作成市町村において、各地域の実情に応じた内容に変更の上（対象とする区域や設備の詳細、経済性の試算等）、ご活用下さい。</a:t>
            </a:r>
            <a:endParaRPr lang="ja-JP" sz="800"/>
          </a:p>
        </p:txBody>
      </p:sp>
    </p:spTree>
    <p:extLst>
      <p:ext uri="{BB962C8B-B14F-4D97-AF65-F5344CB8AC3E}">
        <p14:creationId xmlns:p14="http://schemas.microsoft.com/office/powerpoint/2010/main" val="300445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1DB8A6B8-D6BA-4C58-8348-879B551DD74B}"/>
              </a:ext>
            </a:extLst>
          </p:cNvPr>
          <p:cNvSpPr/>
          <p:nvPr/>
        </p:nvSpPr>
        <p:spPr>
          <a:xfrm>
            <a:off x="323850" y="403237"/>
            <a:ext cx="6210300" cy="90265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a:solidFill>
                <a:schemeClr val="tx1"/>
              </a:solidFill>
              <a:latin typeface="UD デジタル 教科書体 NP-B" panose="02020700000000000000" pitchFamily="18" charset="-128"/>
              <a:ea typeface="UD デジタル 教科書体 NP-B" panose="02020700000000000000" pitchFamily="18" charset="-128"/>
            </a:endParaRPr>
          </a:p>
        </p:txBody>
      </p:sp>
      <p:sp>
        <p:nvSpPr>
          <p:cNvPr id="19" name="テキスト ボックス 18">
            <a:extLst>
              <a:ext uri="{FF2B5EF4-FFF2-40B4-BE49-F238E27FC236}">
                <a16:creationId xmlns:a16="http://schemas.microsoft.com/office/drawing/2014/main" id="{ABB504A4-C379-4E7C-8AE0-C34C785EFE53}"/>
              </a:ext>
            </a:extLst>
          </p:cNvPr>
          <p:cNvSpPr txBox="1"/>
          <p:nvPr/>
        </p:nvSpPr>
        <p:spPr>
          <a:xfrm>
            <a:off x="452243" y="542473"/>
            <a:ext cx="5907890" cy="2031325"/>
          </a:xfrm>
          <a:prstGeom prst="rect">
            <a:avLst/>
          </a:prstGeom>
          <a:noFill/>
        </p:spPr>
        <p:txBody>
          <a:bodyPr wrap="square" rtlCol="0">
            <a:spAutoFit/>
          </a:bodyPr>
          <a:lstStyle/>
          <a:p>
            <a:r>
              <a:rPr kumimoji="1" lang="ja-JP" altLang="en-US" sz="1100" b="1" dirty="0">
                <a:latin typeface="BIZ UDPゴシック" panose="020B0400000000000000" pitchFamily="50" charset="-128"/>
                <a:ea typeface="BIZ UDPゴシック" panose="020B0400000000000000" pitchFamily="50" charset="-128"/>
              </a:rPr>
              <a:t>●余剰電力を売電する　～</a:t>
            </a:r>
            <a:r>
              <a:rPr kumimoji="1" lang="en-US" altLang="ja-JP" sz="1100" b="1" dirty="0">
                <a:latin typeface="BIZ UDPゴシック" panose="020B0400000000000000" pitchFamily="50" charset="-128"/>
                <a:ea typeface="BIZ UDPゴシック" panose="020B0400000000000000" pitchFamily="50" charset="-128"/>
              </a:rPr>
              <a:t>FIT</a:t>
            </a:r>
            <a:r>
              <a:rPr kumimoji="1" lang="ja-JP" altLang="en-US" sz="1100" b="1" dirty="0" err="1">
                <a:latin typeface="BIZ UDPゴシック" panose="020B0400000000000000" pitchFamily="50" charset="-128"/>
                <a:ea typeface="BIZ UDPゴシック" panose="020B0400000000000000" pitchFamily="50" charset="-128"/>
              </a:rPr>
              <a:t>と卒</a:t>
            </a:r>
            <a:r>
              <a:rPr kumimoji="1" lang="en-US" altLang="ja-JP" sz="1100" b="1" dirty="0">
                <a:latin typeface="BIZ UDPゴシック" panose="020B0400000000000000" pitchFamily="50" charset="-128"/>
                <a:ea typeface="BIZ UDPゴシック" panose="020B0400000000000000" pitchFamily="50" charset="-128"/>
              </a:rPr>
              <a:t>FIT </a:t>
            </a:r>
            <a:r>
              <a:rPr kumimoji="1" lang="ja-JP" altLang="en-US" sz="1100" b="1" dirty="0">
                <a:latin typeface="BIZ UDPゴシック" panose="020B0400000000000000" pitchFamily="50" charset="-128"/>
                <a:ea typeface="BIZ UDPゴシック" panose="020B0400000000000000" pitchFamily="50" charset="-128"/>
              </a:rPr>
              <a:t>～</a:t>
            </a:r>
          </a:p>
          <a:p>
            <a:pPr>
              <a:spcAft>
                <a:spcPts val="300"/>
              </a:spcAft>
            </a:pPr>
            <a:r>
              <a:rPr kumimoji="1" lang="ja-JP" altLang="en-US" sz="1100" dirty="0">
                <a:latin typeface="BIZ UDPゴシック" panose="020B0400000000000000" pitchFamily="50" charset="-128"/>
                <a:ea typeface="BIZ UDPゴシック" panose="020B0400000000000000" pitchFamily="50" charset="-128"/>
              </a:rPr>
              <a:t>　発電電力を自家消費したうえで余った余剰電力を電力会社に売電する制度として、</a:t>
            </a:r>
            <a:r>
              <a:rPr kumimoji="1" lang="en-US" altLang="ja-JP" sz="1100" dirty="0">
                <a:latin typeface="BIZ UDPゴシック" panose="020B0400000000000000" pitchFamily="50" charset="-128"/>
                <a:ea typeface="BIZ UDPゴシック" panose="020B0400000000000000" pitchFamily="50" charset="-128"/>
              </a:rPr>
              <a:t>FIT</a:t>
            </a:r>
            <a:r>
              <a:rPr kumimoji="1" lang="ja-JP" altLang="en-US" sz="1100" dirty="0">
                <a:latin typeface="BIZ UDPゴシック" panose="020B0400000000000000" pitchFamily="50" charset="-128"/>
                <a:ea typeface="BIZ UDPゴシック" panose="020B0400000000000000" pitchFamily="50" charset="-128"/>
              </a:rPr>
              <a:t>（</a:t>
            </a:r>
            <a:r>
              <a:rPr kumimoji="1" lang="en-US" altLang="ja-JP" sz="1100" dirty="0">
                <a:latin typeface="BIZ UDPゴシック" panose="020B0400000000000000" pitchFamily="50" charset="-128"/>
                <a:ea typeface="BIZ UDPゴシック" panose="020B0400000000000000" pitchFamily="50" charset="-128"/>
              </a:rPr>
              <a:t>Feed-in Tariff</a:t>
            </a:r>
            <a:r>
              <a:rPr kumimoji="1" lang="ja-JP" altLang="en-US" sz="1100" dirty="0">
                <a:latin typeface="BIZ UDPゴシック" panose="020B0400000000000000" pitchFamily="50" charset="-128"/>
                <a:ea typeface="BIZ UDPゴシック" panose="020B0400000000000000" pitchFamily="50" charset="-128"/>
              </a:rPr>
              <a:t>　再生可能エネルギーの固定価格買取制度）が整備されています。</a:t>
            </a:r>
            <a:r>
              <a:rPr kumimoji="1" lang="en-US" altLang="ja-JP" sz="1100" dirty="0">
                <a:latin typeface="BIZ UDPゴシック" panose="020B0400000000000000" pitchFamily="50" charset="-128"/>
                <a:ea typeface="BIZ UDPゴシック" panose="020B0400000000000000" pitchFamily="50" charset="-128"/>
              </a:rPr>
              <a:t>FIT</a:t>
            </a:r>
            <a:r>
              <a:rPr kumimoji="1" lang="ja-JP" altLang="en-US" sz="1100" dirty="0">
                <a:latin typeface="BIZ UDPゴシック" panose="020B0400000000000000" pitchFamily="50" charset="-128"/>
                <a:ea typeface="BIZ UDPゴシック" panose="020B0400000000000000" pitchFamily="50" charset="-128"/>
              </a:rPr>
              <a:t>は、太陽エネルギーなど再生可能エネルギーからつくられた電力を、電力会社が一定期間、一定価格で買い取ることを国が保証する制度です。住宅に設置されることの多い容量</a:t>
            </a:r>
            <a:r>
              <a:rPr kumimoji="1" lang="en-US" altLang="ja-JP" sz="1100" dirty="0">
                <a:latin typeface="BIZ UDPゴシック" panose="020B0400000000000000" pitchFamily="50" charset="-128"/>
                <a:ea typeface="BIZ UDPゴシック" panose="020B0400000000000000" pitchFamily="50" charset="-128"/>
              </a:rPr>
              <a:t>10kW</a:t>
            </a:r>
            <a:r>
              <a:rPr kumimoji="1" lang="ja-JP" altLang="en-US" sz="1100" dirty="0">
                <a:latin typeface="BIZ UDPゴシック" panose="020B0400000000000000" pitchFamily="50" charset="-128"/>
                <a:ea typeface="BIZ UDPゴシック" panose="020B0400000000000000" pitchFamily="50" charset="-128"/>
              </a:rPr>
              <a:t>未満の太陽光発電システムの場合、買取期間は</a:t>
            </a:r>
            <a:r>
              <a:rPr kumimoji="1" lang="en-US" altLang="ja-JP" sz="1100" dirty="0">
                <a:latin typeface="BIZ UDPゴシック" panose="020B0400000000000000" pitchFamily="50" charset="-128"/>
                <a:ea typeface="BIZ UDPゴシック" panose="020B0400000000000000" pitchFamily="50" charset="-128"/>
              </a:rPr>
              <a:t>10</a:t>
            </a:r>
            <a:r>
              <a:rPr kumimoji="1" lang="ja-JP" altLang="en-US" sz="1100" dirty="0">
                <a:latin typeface="BIZ UDPゴシック" panose="020B0400000000000000" pitchFamily="50" charset="-128"/>
                <a:ea typeface="BIZ UDPゴシック" panose="020B0400000000000000" pitchFamily="50" charset="-128"/>
              </a:rPr>
              <a:t>年です。買取価格は毎年改定されており、</a:t>
            </a:r>
            <a:r>
              <a:rPr kumimoji="1" lang="en-US" altLang="ja-JP" sz="1100" dirty="0">
                <a:latin typeface="BIZ UDPゴシック" panose="020B0400000000000000" pitchFamily="50" charset="-128"/>
                <a:ea typeface="BIZ UDPゴシック" panose="020B0400000000000000" pitchFamily="50" charset="-128"/>
              </a:rPr>
              <a:t>2023</a:t>
            </a:r>
            <a:r>
              <a:rPr kumimoji="1" lang="ja-JP" altLang="en-US" sz="1100" dirty="0">
                <a:latin typeface="BIZ UDPゴシック" panose="020B0400000000000000" pitchFamily="50" charset="-128"/>
                <a:ea typeface="BIZ UDPゴシック" panose="020B0400000000000000" pitchFamily="50" charset="-128"/>
              </a:rPr>
              <a:t>年度は</a:t>
            </a:r>
            <a:r>
              <a:rPr kumimoji="1" lang="en-US" altLang="ja-JP" sz="1100" dirty="0">
                <a:latin typeface="BIZ UDPゴシック" panose="020B0400000000000000" pitchFamily="50" charset="-128"/>
                <a:ea typeface="BIZ UDPゴシック" panose="020B0400000000000000" pitchFamily="50" charset="-128"/>
              </a:rPr>
              <a:t>1kW</a:t>
            </a:r>
            <a:r>
              <a:rPr kumimoji="1" lang="ja-JP" altLang="en-US" sz="1100" dirty="0">
                <a:latin typeface="BIZ UDPゴシック" panose="020B0400000000000000" pitchFamily="50" charset="-128"/>
                <a:ea typeface="BIZ UDPゴシック" panose="020B0400000000000000" pitchFamily="50" charset="-128"/>
              </a:rPr>
              <a:t>あたり</a:t>
            </a:r>
            <a:r>
              <a:rPr kumimoji="1" lang="en-US" altLang="ja-JP" sz="1100" dirty="0">
                <a:latin typeface="BIZ UDPゴシック" panose="020B0400000000000000" pitchFamily="50" charset="-128"/>
                <a:ea typeface="BIZ UDPゴシック" panose="020B0400000000000000" pitchFamily="50" charset="-128"/>
              </a:rPr>
              <a:t>16</a:t>
            </a:r>
            <a:r>
              <a:rPr kumimoji="1" lang="ja-JP" altLang="en-US" sz="1100" dirty="0">
                <a:latin typeface="BIZ UDPゴシック" panose="020B0400000000000000" pitchFamily="50" charset="-128"/>
                <a:ea typeface="BIZ UDPゴシック" panose="020B0400000000000000" pitchFamily="50" charset="-128"/>
              </a:rPr>
              <a:t>円</a:t>
            </a:r>
            <a:r>
              <a:rPr kumimoji="1" lang="en-US" altLang="ja-JP" sz="1100" baseline="300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となっています。</a:t>
            </a:r>
          </a:p>
          <a:p>
            <a:pPr>
              <a:spcAft>
                <a:spcPts val="300"/>
              </a:spcAft>
            </a:pPr>
            <a:r>
              <a:rPr kumimoji="1" lang="ja-JP" altLang="en-US" sz="1100" dirty="0">
                <a:latin typeface="BIZ UDPゴシック" panose="020B0400000000000000" pitchFamily="50" charset="-128"/>
                <a:ea typeface="BIZ UDPゴシック" panose="020B0400000000000000" pitchFamily="50" charset="-128"/>
              </a:rPr>
              <a:t>　</a:t>
            </a:r>
            <a:r>
              <a:rPr kumimoji="1" lang="en-US" altLang="ja-JP" sz="1100" dirty="0">
                <a:latin typeface="BIZ UDPゴシック" panose="020B0400000000000000" pitchFamily="50" charset="-128"/>
                <a:ea typeface="BIZ UDPゴシック" panose="020B0400000000000000" pitchFamily="50" charset="-128"/>
              </a:rPr>
              <a:t>10</a:t>
            </a:r>
            <a:r>
              <a:rPr kumimoji="1" lang="ja-JP" altLang="en-US" sz="1100" dirty="0">
                <a:latin typeface="BIZ UDPゴシック" panose="020B0400000000000000" pitchFamily="50" charset="-128"/>
                <a:ea typeface="BIZ UDPゴシック" panose="020B0400000000000000" pitchFamily="50" charset="-128"/>
              </a:rPr>
              <a:t>年間の</a:t>
            </a:r>
            <a:r>
              <a:rPr kumimoji="1" lang="en-US" altLang="ja-JP" sz="1100" dirty="0">
                <a:latin typeface="BIZ UDPゴシック" panose="020B0400000000000000" pitchFamily="50" charset="-128"/>
                <a:ea typeface="BIZ UDPゴシック" panose="020B0400000000000000" pitchFamily="50" charset="-128"/>
              </a:rPr>
              <a:t>FIT</a:t>
            </a:r>
            <a:r>
              <a:rPr kumimoji="1" lang="ja-JP" altLang="en-US" sz="1100" dirty="0">
                <a:latin typeface="BIZ UDPゴシック" panose="020B0400000000000000" pitchFamily="50" charset="-128"/>
                <a:ea typeface="BIZ UDPゴシック" panose="020B0400000000000000" pitchFamily="50" charset="-128"/>
              </a:rPr>
              <a:t>期間の終了後（卒</a:t>
            </a:r>
            <a:r>
              <a:rPr kumimoji="1" lang="en-US" altLang="ja-JP" sz="1100" dirty="0">
                <a:latin typeface="BIZ UDPゴシック" panose="020B0400000000000000" pitchFamily="50" charset="-128"/>
                <a:ea typeface="BIZ UDPゴシック" panose="020B0400000000000000" pitchFamily="50" charset="-128"/>
              </a:rPr>
              <a:t>FIT</a:t>
            </a:r>
            <a:r>
              <a:rPr kumimoji="1" lang="ja-JP" altLang="en-US" sz="1100" dirty="0">
                <a:latin typeface="BIZ UDPゴシック" panose="020B0400000000000000" pitchFamily="50" charset="-128"/>
                <a:ea typeface="BIZ UDPゴシック" panose="020B0400000000000000" pitchFamily="50" charset="-128"/>
              </a:rPr>
              <a:t>後）は、太陽光発電システム設置者は新たに売電先の電力会社と契約することになります。その際の買取価格は各電力会社が設定したものとなります。</a:t>
            </a:r>
          </a:p>
          <a:p>
            <a:pPr marL="144000" indent="-144000">
              <a:spcAft>
                <a:spcPts val="300"/>
              </a:spcAft>
            </a:pPr>
            <a:r>
              <a:rPr kumimoji="1" lang="en-US" altLang="ja-JP" sz="1050" dirty="0">
                <a:latin typeface="BIZ UDPゴシック" panose="020B0400000000000000" pitchFamily="50" charset="-128"/>
                <a:ea typeface="BIZ UDPゴシック" panose="020B0400000000000000" pitchFamily="50" charset="-128"/>
              </a:rPr>
              <a:t>※FIT</a:t>
            </a:r>
            <a:r>
              <a:rPr kumimoji="1" lang="ja-JP" altLang="en-US" sz="1050" dirty="0">
                <a:latin typeface="BIZ UDPゴシック" panose="020B0400000000000000" pitchFamily="50" charset="-128"/>
                <a:ea typeface="BIZ UDPゴシック" panose="020B0400000000000000" pitchFamily="50" charset="-128"/>
              </a:rPr>
              <a:t>制度を利用するにあたり経済産業省から事業計画認定を受けた認定日が属する期間の価格が適用されます。</a:t>
            </a:r>
          </a:p>
        </p:txBody>
      </p:sp>
      <p:grpSp>
        <p:nvGrpSpPr>
          <p:cNvPr id="46" name="グループ化 45"/>
          <p:cNvGrpSpPr/>
          <p:nvPr/>
        </p:nvGrpSpPr>
        <p:grpSpPr>
          <a:xfrm>
            <a:off x="995429" y="2606445"/>
            <a:ext cx="4967221" cy="947887"/>
            <a:chOff x="-82907" y="92820"/>
            <a:chExt cx="5277121" cy="1079841"/>
          </a:xfrm>
        </p:grpSpPr>
        <p:grpSp>
          <p:nvGrpSpPr>
            <p:cNvPr id="47" name="グループ化 46"/>
            <p:cNvGrpSpPr/>
            <p:nvPr/>
          </p:nvGrpSpPr>
          <p:grpSpPr>
            <a:xfrm>
              <a:off x="213173" y="265881"/>
              <a:ext cx="4981041" cy="906780"/>
              <a:chOff x="0" y="0"/>
              <a:chExt cx="4981041" cy="906780"/>
            </a:xfrm>
          </p:grpSpPr>
          <p:sp>
            <p:nvSpPr>
              <p:cNvPr id="77" name="正方形/長方形 76"/>
              <p:cNvSpPr/>
              <p:nvPr/>
            </p:nvSpPr>
            <p:spPr>
              <a:xfrm>
                <a:off x="0" y="138025"/>
                <a:ext cx="2703830" cy="633730"/>
              </a:xfrm>
              <a:prstGeom prst="rect">
                <a:avLst/>
              </a:prstGeom>
              <a:solidFill>
                <a:srgbClr val="70AD47">
                  <a:lumMod val="20000"/>
                  <a:lumOff val="80000"/>
                </a:srgbClr>
              </a:solidFill>
              <a:ln w="22225" cap="flat" cmpd="sng" algn="ctr">
                <a:solidFill>
                  <a:srgbClr val="70AD47"/>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 lastClr="FFFFFF"/>
                  </a:solidFill>
                  <a:effectLst/>
                  <a:uLnTx/>
                  <a:uFillTx/>
                  <a:latin typeface="BIZ UDPゴシック" panose="020B0400000000000000" pitchFamily="50" charset="-128"/>
                  <a:ea typeface="BIZ UDPゴシック" panose="020B0400000000000000" pitchFamily="50" charset="-128"/>
                </a:endParaRPr>
              </a:p>
            </p:txBody>
          </p:sp>
          <p:sp>
            <p:nvSpPr>
              <p:cNvPr id="78" name="矢印: 右 198"/>
              <p:cNvSpPr/>
              <p:nvPr/>
            </p:nvSpPr>
            <p:spPr>
              <a:xfrm>
                <a:off x="2703931" y="0"/>
                <a:ext cx="2277110" cy="906780"/>
              </a:xfrm>
              <a:prstGeom prst="rightArrow">
                <a:avLst>
                  <a:gd name="adj1" fmla="val 70658"/>
                  <a:gd name="adj2" fmla="val 38322"/>
                </a:avLst>
              </a:prstGeom>
              <a:noFill/>
              <a:ln w="22225" cap="flat" cmpd="sng" algn="ctr">
                <a:solidFill>
                  <a:srgbClr val="70AD47"/>
                </a:solidFill>
                <a:prstDash val="dash"/>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 lastClr="FFFFFF"/>
                  </a:solidFill>
                  <a:effectLst/>
                  <a:uLnTx/>
                  <a:uFillTx/>
                  <a:latin typeface="BIZ UDPゴシック" panose="020B0400000000000000" pitchFamily="50" charset="-128"/>
                  <a:ea typeface="BIZ UDPゴシック" panose="020B0400000000000000" pitchFamily="50" charset="-128"/>
                </a:endParaRPr>
              </a:p>
            </p:txBody>
          </p:sp>
        </p:grpSp>
        <p:sp>
          <p:nvSpPr>
            <p:cNvPr id="48" name="テキスト ボックス 199"/>
            <p:cNvSpPr txBox="1"/>
            <p:nvPr/>
          </p:nvSpPr>
          <p:spPr>
            <a:xfrm>
              <a:off x="-82907" y="97838"/>
              <a:ext cx="1378008" cy="20764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auto" latinLnBrk="0" hangingPunct="1">
                <a:lnSpc>
                  <a:spcPts val="1000"/>
                </a:lnSpc>
                <a:spcBef>
                  <a:spcPts val="0"/>
                </a:spcBef>
                <a:spcAft>
                  <a:spcPts val="0"/>
                </a:spcAft>
                <a:buClrTx/>
                <a:buSzTx/>
                <a:buFontTx/>
                <a:buNone/>
                <a:tabLst/>
                <a:defRPr/>
              </a:pPr>
              <a:r>
                <a:rPr kumimoji="0" lang="ja-JP" altLang="en-US" sz="800" b="0" i="0" u="none" strike="noStrike" kern="1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太陽光発電システム設置</a:t>
              </a:r>
              <a:endParaRPr kumimoji="0" lang="ja-JP" altLang="en-US" sz="1050" b="0" i="0" u="none" strike="noStrike" kern="1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49" name="テキスト ボックス 200"/>
            <p:cNvSpPr txBox="1"/>
            <p:nvPr/>
          </p:nvSpPr>
          <p:spPr>
            <a:xfrm>
              <a:off x="478615" y="504751"/>
              <a:ext cx="2226945" cy="38917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ts val="1100"/>
                </a:lnSpc>
                <a:spcBef>
                  <a:spcPts val="0"/>
                </a:spcBef>
                <a:spcAft>
                  <a:spcPts val="0"/>
                </a:spcAft>
                <a:buClrTx/>
                <a:buSzTx/>
                <a:buFontTx/>
                <a:buNone/>
                <a:tabLst/>
                <a:defRPr/>
              </a:pPr>
              <a:r>
                <a:rPr kumimoji="0" lang="en-US" sz="800" b="0" i="0" u="none" strike="noStrike" kern="1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FIT</a:t>
              </a:r>
              <a:r>
                <a:rPr kumimoji="0" lang="ja-JP" altLang="en-US" sz="800" b="0" i="0" u="none" strike="noStrike" kern="1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期間</a:t>
              </a:r>
              <a:endParaRPr kumimoji="0" lang="ja-JP" altLang="en-US" sz="1000" b="0" i="0" u="none" strike="noStrike" kern="1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ctr" defTabSz="914400" eaLnBrk="1" fontAlgn="auto" latinLnBrk="0" hangingPunct="1">
                <a:lnSpc>
                  <a:spcPts val="1100"/>
                </a:lnSpc>
                <a:spcBef>
                  <a:spcPts val="0"/>
                </a:spcBef>
                <a:spcAft>
                  <a:spcPts val="0"/>
                </a:spcAft>
                <a:buClrTx/>
                <a:buSzTx/>
                <a:buFontTx/>
                <a:buNone/>
                <a:tabLst/>
                <a:defRPr/>
              </a:pPr>
              <a:r>
                <a:rPr kumimoji="0" lang="ja-JP" altLang="en-US" sz="800" b="0" i="0" u="none" strike="noStrike" kern="1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（余剰電力は一定価格</a:t>
              </a:r>
              <a:r>
                <a:rPr kumimoji="0" lang="en-US" altLang="ja-JP" sz="800" b="0" i="0" u="none" strike="noStrike" kern="100" cap="none" spc="0" normalizeH="0" baseline="3000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r>
                <a:rPr kumimoji="0" lang="ja-JP" altLang="en-US" sz="800" b="0" i="0" u="none" strike="noStrike" kern="1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で買い取り）</a:t>
              </a:r>
              <a:endParaRPr kumimoji="0" lang="ja-JP" altLang="en-US" sz="1000" b="0" i="0" u="none" strike="noStrike" kern="1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50" name="テキスト ボックス 201"/>
            <p:cNvSpPr txBox="1"/>
            <p:nvPr/>
          </p:nvSpPr>
          <p:spPr>
            <a:xfrm>
              <a:off x="2956373" y="409516"/>
              <a:ext cx="2052955" cy="58293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ts val="1100"/>
                </a:lnSpc>
                <a:spcBef>
                  <a:spcPts val="0"/>
                </a:spcBef>
                <a:spcAft>
                  <a:spcPts val="0"/>
                </a:spcAft>
                <a:buClrTx/>
                <a:buSzTx/>
                <a:buFontTx/>
                <a:buNone/>
                <a:tabLst/>
                <a:defRPr/>
              </a:pPr>
              <a:r>
                <a:rPr kumimoji="0" lang="ja-JP" altLang="en-US" sz="800" b="0" i="0" u="none" strike="noStrike" kern="1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卒</a:t>
              </a:r>
              <a:r>
                <a:rPr kumimoji="0" lang="en-US" sz="800" b="0" i="0" u="none" strike="noStrike" kern="1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FIT</a:t>
              </a:r>
              <a:r>
                <a:rPr kumimoji="0" lang="ja-JP" altLang="en-US" sz="800" b="0" i="0" u="none" strike="noStrike" kern="1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後</a:t>
              </a:r>
              <a:endParaRPr kumimoji="0" lang="ja-JP" altLang="en-US" sz="1000" b="0" i="0" u="none" strike="noStrike" kern="1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ctr" defTabSz="914400" eaLnBrk="1" fontAlgn="auto" latinLnBrk="0" hangingPunct="1">
                <a:lnSpc>
                  <a:spcPts val="1100"/>
                </a:lnSpc>
                <a:spcBef>
                  <a:spcPts val="0"/>
                </a:spcBef>
                <a:spcAft>
                  <a:spcPts val="0"/>
                </a:spcAft>
                <a:buClrTx/>
                <a:buSzTx/>
                <a:buFontTx/>
                <a:buNone/>
                <a:tabLst/>
                <a:defRPr/>
              </a:pPr>
              <a:r>
                <a:rPr kumimoji="0" lang="ja-JP" altLang="en-US" sz="800" b="0" i="0" u="none" strike="noStrike" kern="1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（改めて電力会社と契約。</a:t>
              </a:r>
              <a:endParaRPr lang="en-US" altLang="ja-JP" sz="1000" kern="100" noProof="0" dirty="0">
                <a:solidFill>
                  <a:sysClr val="windowText" lastClr="000000"/>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ctr" defTabSz="914400" eaLnBrk="1" fontAlgn="auto" latinLnBrk="0" hangingPunct="1">
                <a:lnSpc>
                  <a:spcPts val="1100"/>
                </a:lnSpc>
                <a:spcBef>
                  <a:spcPts val="0"/>
                </a:spcBef>
                <a:spcAft>
                  <a:spcPts val="0"/>
                </a:spcAft>
                <a:buClrTx/>
                <a:buSzTx/>
                <a:buFontTx/>
                <a:buNone/>
                <a:tabLst/>
                <a:defRPr/>
              </a:pPr>
              <a:r>
                <a:rPr kumimoji="0" lang="ja-JP" altLang="en-US" sz="800" b="0" i="0" u="none" strike="noStrike" kern="1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買取価格は契約条件による）</a:t>
              </a:r>
              <a:endParaRPr kumimoji="0" lang="ja-JP" altLang="en-US" sz="1000" b="0" i="0" u="none" strike="noStrike" kern="1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51" name="二等辺三角形 50"/>
            <p:cNvSpPr/>
            <p:nvPr/>
          </p:nvSpPr>
          <p:spPr>
            <a:xfrm rot="10800000">
              <a:off x="100977" y="308539"/>
              <a:ext cx="224155" cy="70485"/>
            </a:xfrm>
            <a:prstGeom prst="triangle">
              <a:avLst/>
            </a:prstGeom>
            <a:solidFill>
              <a:srgbClr val="70AD47"/>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 lastClr="FFFFFF"/>
                </a:solidFill>
                <a:effectLst/>
                <a:uLnTx/>
                <a:uFillTx/>
                <a:latin typeface="BIZ UDPゴシック" panose="020B0400000000000000" pitchFamily="50" charset="-128"/>
                <a:ea typeface="BIZ UDPゴシック" panose="020B0400000000000000" pitchFamily="50" charset="-128"/>
              </a:endParaRPr>
            </a:p>
          </p:txBody>
        </p:sp>
        <p:sp>
          <p:nvSpPr>
            <p:cNvPr id="52" name="テキスト ボックス 203"/>
            <p:cNvSpPr txBox="1"/>
            <p:nvPr/>
          </p:nvSpPr>
          <p:spPr>
            <a:xfrm>
              <a:off x="2330878" y="92820"/>
              <a:ext cx="1138555" cy="21633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ts val="1000"/>
                </a:lnSpc>
                <a:spcBef>
                  <a:spcPts val="0"/>
                </a:spcBef>
                <a:spcAft>
                  <a:spcPts val="0"/>
                </a:spcAft>
                <a:buClrTx/>
                <a:buSzTx/>
                <a:buFontTx/>
                <a:buNone/>
                <a:tabLst/>
                <a:defRPr/>
              </a:pPr>
              <a:r>
                <a:rPr kumimoji="0" lang="en-US" sz="800" b="0" i="0" u="none" strike="noStrike" kern="1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10</a:t>
              </a:r>
              <a:r>
                <a:rPr kumimoji="0" lang="ja-JP" altLang="en-US" sz="800" b="0" i="0" u="none" strike="noStrike" kern="1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年後</a:t>
              </a:r>
              <a:r>
                <a:rPr lang="ja-JP" altLang="en-US" sz="1050" kern="100" dirty="0">
                  <a:solidFill>
                    <a:sysClr val="windowText" lastClr="000000"/>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0" lang="ja-JP" altLang="en-US" sz="800" b="0" i="0" u="none" strike="noStrike" kern="1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卒</a:t>
              </a:r>
              <a:r>
                <a:rPr kumimoji="0" lang="en-US" sz="800" b="0" i="0" u="none" strike="noStrike" kern="1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FIT</a:t>
              </a:r>
              <a:endParaRPr kumimoji="0" lang="ja-JP" altLang="en-US" sz="1050" b="0" i="0" u="none" strike="noStrike" kern="1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53" name="二等辺三角形 52"/>
            <p:cNvSpPr/>
            <p:nvPr/>
          </p:nvSpPr>
          <p:spPr>
            <a:xfrm rot="10800000">
              <a:off x="2788079" y="308539"/>
              <a:ext cx="224155" cy="70485"/>
            </a:xfrm>
            <a:prstGeom prst="triangle">
              <a:avLst/>
            </a:prstGeom>
            <a:solidFill>
              <a:srgbClr val="70AD47"/>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 lastClr="FFFFFF"/>
                </a:solidFill>
                <a:effectLst/>
                <a:uLnTx/>
                <a:uFillTx/>
                <a:latin typeface="BIZ UDPゴシック" panose="020B0400000000000000" pitchFamily="50" charset="-128"/>
                <a:ea typeface="BIZ UDPゴシック" panose="020B0400000000000000" pitchFamily="50" charset="-128"/>
              </a:endParaRPr>
            </a:p>
          </p:txBody>
        </p:sp>
      </p:grpSp>
      <p:sp>
        <p:nvSpPr>
          <p:cNvPr id="32" name="テキスト ボックス 31">
            <a:extLst>
              <a:ext uri="{FF2B5EF4-FFF2-40B4-BE49-F238E27FC236}">
                <a16:creationId xmlns:a16="http://schemas.microsoft.com/office/drawing/2014/main" id="{D9D32D96-0BCA-420E-B53A-E9B95E732627}"/>
              </a:ext>
            </a:extLst>
          </p:cNvPr>
          <p:cNvSpPr txBox="1"/>
          <p:nvPr/>
        </p:nvSpPr>
        <p:spPr>
          <a:xfrm>
            <a:off x="3295058" y="9557959"/>
            <a:ext cx="318792" cy="307777"/>
          </a:xfrm>
          <a:prstGeom prst="rect">
            <a:avLst/>
          </a:prstGeom>
          <a:noFill/>
        </p:spPr>
        <p:txBody>
          <a:bodyPr wrap="square" rtlCol="0">
            <a:spAutoFit/>
          </a:bodyPr>
          <a:lstStyle/>
          <a:p>
            <a:pPr algn="ctr"/>
            <a:r>
              <a:rPr kumimoji="1" lang="ja-JP" altLang="en-US" sz="1400" dirty="0">
                <a:latin typeface="BIZ UDPゴシック" panose="020B0400000000000000" pitchFamily="50" charset="-128"/>
                <a:ea typeface="BIZ UDPゴシック" panose="020B0400000000000000" pitchFamily="50" charset="-128"/>
              </a:rPr>
              <a:t>４</a:t>
            </a:r>
            <a:endParaRPr kumimoji="1" lang="en-US" altLang="ja-JP" sz="1400" dirty="0">
              <a:latin typeface="BIZ UDPゴシック" panose="020B0400000000000000" pitchFamily="50" charset="-128"/>
              <a:ea typeface="BIZ UDPゴシック" panose="020B0400000000000000" pitchFamily="50" charset="-128"/>
            </a:endParaRPr>
          </a:p>
        </p:txBody>
      </p:sp>
      <p:sp>
        <p:nvSpPr>
          <p:cNvPr id="34" name="テキスト ボックス 33">
            <a:extLst>
              <a:ext uri="{FF2B5EF4-FFF2-40B4-BE49-F238E27FC236}">
                <a16:creationId xmlns:a16="http://schemas.microsoft.com/office/drawing/2014/main" id="{ABB504A4-C379-4E7C-8AE0-C34C785EFE53}"/>
              </a:ext>
            </a:extLst>
          </p:cNvPr>
          <p:cNvSpPr txBox="1"/>
          <p:nvPr/>
        </p:nvSpPr>
        <p:spPr>
          <a:xfrm>
            <a:off x="452243" y="4195382"/>
            <a:ext cx="5907890" cy="4755148"/>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　住宅に太陽光発電システムを導入する方法には、住宅所有者が自分で設備を購入し、設置し、発電電力を使用する「自己所有型」のほかに、住宅の屋根に第三者が太陽光発電システムを設置する「オンサイト</a:t>
            </a:r>
            <a:r>
              <a:rPr kumimoji="1" lang="en-US" altLang="ja-JP" sz="1100" dirty="0">
                <a:latin typeface="BIZ UDPゴシック" panose="020B0400000000000000" pitchFamily="50" charset="-128"/>
                <a:ea typeface="BIZ UDPゴシック" panose="020B0400000000000000" pitchFamily="50" charset="-128"/>
              </a:rPr>
              <a:t>PPA</a:t>
            </a:r>
            <a:r>
              <a:rPr kumimoji="1" lang="ja-JP" altLang="en-US" sz="1100" dirty="0">
                <a:latin typeface="BIZ UDPゴシック" panose="020B0400000000000000" pitchFamily="50" charset="-128"/>
                <a:ea typeface="BIZ UDPゴシック" panose="020B0400000000000000" pitchFamily="50" charset="-128"/>
              </a:rPr>
              <a:t>型（第三者所有モデル）」や機器をリースして設置する「リース型」があります。オンサイト</a:t>
            </a:r>
            <a:r>
              <a:rPr kumimoji="1" lang="en-US" altLang="ja-JP" sz="1100" dirty="0">
                <a:latin typeface="BIZ UDPゴシック" panose="020B0400000000000000" pitchFamily="50" charset="-128"/>
                <a:ea typeface="BIZ UDPゴシック" panose="020B0400000000000000" pitchFamily="50" charset="-128"/>
              </a:rPr>
              <a:t>PPA</a:t>
            </a:r>
            <a:r>
              <a:rPr kumimoji="1" lang="ja-JP" altLang="en-US" sz="1100" dirty="0">
                <a:latin typeface="BIZ UDPゴシック" panose="020B0400000000000000" pitchFamily="50" charset="-128"/>
                <a:ea typeface="BIZ UDPゴシック" panose="020B0400000000000000" pitchFamily="50" charset="-128"/>
              </a:rPr>
              <a:t>型やリース型では、住宅所有者の初期投資なしで太陽光発電システムを設置することができます。</a:t>
            </a:r>
            <a:endParaRPr kumimoji="1" lang="en-US" altLang="ja-JP" sz="1100" dirty="0">
              <a:latin typeface="BIZ UDPゴシック" panose="020B0400000000000000" pitchFamily="50" charset="-128"/>
              <a:ea typeface="BIZ UDPゴシック" panose="020B0400000000000000" pitchFamily="50" charset="-128"/>
            </a:endParaRPr>
          </a:p>
          <a:p>
            <a:endParaRPr kumimoji="1" lang="en-US" altLang="ja-JP" sz="1100" dirty="0">
              <a:latin typeface="BIZ UDPゴシック" panose="020B0400000000000000" pitchFamily="50" charset="-128"/>
              <a:ea typeface="BIZ UDPゴシック" panose="020B0400000000000000" pitchFamily="50" charset="-128"/>
            </a:endParaRPr>
          </a:p>
          <a:p>
            <a:endParaRPr kumimoji="1" lang="en-US" altLang="ja-JP" sz="1100" dirty="0">
              <a:latin typeface="BIZ UDPゴシック" panose="020B0400000000000000" pitchFamily="50" charset="-128"/>
              <a:ea typeface="BIZ UDPゴシック" panose="020B0400000000000000" pitchFamily="50" charset="-128"/>
            </a:endParaRPr>
          </a:p>
          <a:p>
            <a:endParaRPr kumimoji="1" lang="en-US" altLang="ja-JP" sz="1100" dirty="0">
              <a:latin typeface="BIZ UDPゴシック" panose="020B0400000000000000" pitchFamily="50" charset="-128"/>
              <a:ea typeface="BIZ UDPゴシック" panose="020B0400000000000000" pitchFamily="50" charset="-128"/>
            </a:endParaRPr>
          </a:p>
          <a:p>
            <a:endParaRPr kumimoji="1" lang="en-US" altLang="ja-JP" sz="1100" dirty="0">
              <a:latin typeface="BIZ UDPゴシック" panose="020B0400000000000000" pitchFamily="50" charset="-128"/>
              <a:ea typeface="BIZ UDPゴシック" panose="020B0400000000000000" pitchFamily="50" charset="-128"/>
            </a:endParaRPr>
          </a:p>
          <a:p>
            <a:endParaRPr kumimoji="1" lang="en-US" altLang="ja-JP" sz="1100" dirty="0">
              <a:latin typeface="BIZ UDPゴシック" panose="020B0400000000000000" pitchFamily="50" charset="-128"/>
              <a:ea typeface="BIZ UDPゴシック" panose="020B0400000000000000" pitchFamily="50" charset="-128"/>
            </a:endParaRPr>
          </a:p>
          <a:p>
            <a:endParaRPr kumimoji="1" lang="en-US" altLang="ja-JP" sz="1100" dirty="0">
              <a:latin typeface="BIZ UDPゴシック" panose="020B0400000000000000" pitchFamily="50" charset="-128"/>
              <a:ea typeface="BIZ UDPゴシック" panose="020B0400000000000000" pitchFamily="50" charset="-128"/>
            </a:endParaRPr>
          </a:p>
          <a:p>
            <a:endParaRPr kumimoji="1" lang="en-US" altLang="ja-JP" sz="1100" dirty="0">
              <a:latin typeface="BIZ UDPゴシック" panose="020B0400000000000000" pitchFamily="50" charset="-128"/>
              <a:ea typeface="BIZ UDPゴシック" panose="020B0400000000000000" pitchFamily="50" charset="-128"/>
            </a:endParaRPr>
          </a:p>
          <a:p>
            <a:endParaRPr kumimoji="1" lang="en-US" altLang="ja-JP" sz="1100" dirty="0">
              <a:latin typeface="BIZ UDPゴシック" panose="020B0400000000000000" pitchFamily="50" charset="-128"/>
              <a:ea typeface="BIZ UDPゴシック" panose="020B0400000000000000" pitchFamily="50" charset="-128"/>
            </a:endParaRPr>
          </a:p>
          <a:p>
            <a:endParaRPr kumimoji="1" lang="en-US" altLang="ja-JP" sz="1100" dirty="0">
              <a:latin typeface="BIZ UDPゴシック" panose="020B0400000000000000" pitchFamily="50" charset="-128"/>
              <a:ea typeface="BIZ UDPゴシック" panose="020B0400000000000000" pitchFamily="50" charset="-128"/>
            </a:endParaRPr>
          </a:p>
          <a:p>
            <a:endParaRPr kumimoji="1" lang="en-US" altLang="ja-JP" sz="1100" dirty="0">
              <a:latin typeface="BIZ UDPゴシック" panose="020B0400000000000000" pitchFamily="50" charset="-128"/>
              <a:ea typeface="BIZ UDPゴシック" panose="020B0400000000000000" pitchFamily="50" charset="-128"/>
            </a:endParaRPr>
          </a:p>
          <a:p>
            <a:endParaRPr kumimoji="1" lang="en-US" altLang="ja-JP" sz="1100" dirty="0">
              <a:latin typeface="BIZ UDPゴシック" panose="020B0400000000000000" pitchFamily="50" charset="-128"/>
              <a:ea typeface="BIZ UDPゴシック" panose="020B0400000000000000" pitchFamily="50" charset="-128"/>
            </a:endParaRPr>
          </a:p>
          <a:p>
            <a:endParaRPr kumimoji="1" lang="en-US" altLang="ja-JP" sz="1100" dirty="0">
              <a:latin typeface="BIZ UDPゴシック" panose="020B0400000000000000" pitchFamily="50" charset="-128"/>
              <a:ea typeface="BIZ UDPゴシック" panose="020B0400000000000000" pitchFamily="50" charset="-128"/>
            </a:endParaRPr>
          </a:p>
          <a:p>
            <a:endParaRPr kumimoji="1" lang="en-US" altLang="ja-JP" sz="1100" dirty="0">
              <a:latin typeface="BIZ UDPゴシック" panose="020B0400000000000000" pitchFamily="50" charset="-128"/>
              <a:ea typeface="BIZ UDPゴシック" panose="020B0400000000000000" pitchFamily="50" charset="-128"/>
            </a:endParaRPr>
          </a:p>
          <a:p>
            <a:endParaRPr kumimoji="1" lang="en-US" altLang="ja-JP" sz="1100" dirty="0">
              <a:latin typeface="BIZ UDPゴシック" panose="020B0400000000000000" pitchFamily="50" charset="-128"/>
              <a:ea typeface="BIZ UDPゴシック" panose="020B0400000000000000" pitchFamily="50" charset="-128"/>
            </a:endParaRPr>
          </a:p>
          <a:p>
            <a:endParaRPr kumimoji="1" lang="en-US" altLang="ja-JP" sz="1100" dirty="0">
              <a:latin typeface="BIZ UDPゴシック" panose="020B0400000000000000" pitchFamily="50" charset="-128"/>
              <a:ea typeface="BIZ UDPゴシック" panose="020B0400000000000000" pitchFamily="50" charset="-128"/>
            </a:endParaRPr>
          </a:p>
          <a:p>
            <a:pPr marL="144000" indent="-144000"/>
            <a:endParaRPr kumimoji="1" lang="en-US" altLang="ja-JP" sz="1050" dirty="0">
              <a:latin typeface="BIZ UDPゴシック" panose="020B0400000000000000" pitchFamily="50" charset="-128"/>
              <a:ea typeface="BIZ UDPゴシック" panose="020B0400000000000000" pitchFamily="50" charset="-128"/>
            </a:endParaRPr>
          </a:p>
          <a:p>
            <a:pPr marL="144000" indent="-144000"/>
            <a:endParaRPr kumimoji="1" lang="en-US" altLang="ja-JP" sz="1050" dirty="0">
              <a:latin typeface="BIZ UDPゴシック" panose="020B0400000000000000" pitchFamily="50" charset="-128"/>
              <a:ea typeface="BIZ UDPゴシック" panose="020B0400000000000000" pitchFamily="50" charset="-128"/>
            </a:endParaRPr>
          </a:p>
          <a:p>
            <a:pPr marL="144000" indent="-144000"/>
            <a:r>
              <a:rPr kumimoji="1" lang="en-US" altLang="ja-JP" sz="1050" dirty="0">
                <a:latin typeface="BIZ UDPゴシック" panose="020B0400000000000000" pitchFamily="50" charset="-128"/>
                <a:ea typeface="BIZ UDPゴシック" panose="020B0400000000000000" pitchFamily="50" charset="-128"/>
              </a:rPr>
              <a:t>※</a:t>
            </a:r>
            <a:r>
              <a:rPr kumimoji="1" lang="ja-JP" altLang="en-US" sz="1050" dirty="0">
                <a:latin typeface="BIZ UDPゴシック" panose="020B0400000000000000" pitchFamily="50" charset="-128"/>
                <a:ea typeface="BIZ UDPゴシック" panose="020B0400000000000000" pitchFamily="50" charset="-128"/>
              </a:rPr>
              <a:t>設置から</a:t>
            </a:r>
            <a:r>
              <a:rPr kumimoji="1" lang="en-US" altLang="ja-JP" sz="1050" dirty="0">
                <a:latin typeface="BIZ UDPゴシック" panose="020B0400000000000000" pitchFamily="50" charset="-128"/>
                <a:ea typeface="BIZ UDPゴシック" panose="020B0400000000000000" pitchFamily="50" charset="-128"/>
              </a:rPr>
              <a:t>10</a:t>
            </a:r>
            <a:r>
              <a:rPr kumimoji="1" lang="ja-JP" altLang="en-US" sz="1050" dirty="0">
                <a:latin typeface="BIZ UDPゴシック" panose="020B0400000000000000" pitchFamily="50" charset="-128"/>
                <a:ea typeface="BIZ UDPゴシック" panose="020B0400000000000000" pitchFamily="50" charset="-128"/>
              </a:rPr>
              <a:t>年間は事業者が所有し、それ以降は住宅所有者に無償譲渡される形態が一般的です。</a:t>
            </a:r>
            <a:endParaRPr kumimoji="1" lang="en-US" altLang="ja-JP" sz="1050" dirty="0">
              <a:latin typeface="BIZ UDPゴシック" panose="020B0400000000000000" pitchFamily="50" charset="-128"/>
              <a:ea typeface="BIZ UDPゴシック" panose="020B0400000000000000" pitchFamily="50" charset="-128"/>
            </a:endParaRPr>
          </a:p>
          <a:p>
            <a:pPr marL="144000" indent="-144000"/>
            <a:r>
              <a:rPr kumimoji="1" lang="en-US" altLang="ja-JP" sz="1050" dirty="0">
                <a:latin typeface="BIZ UDPゴシック" panose="020B0400000000000000" pitchFamily="50" charset="-128"/>
                <a:ea typeface="BIZ UDPゴシック" panose="020B0400000000000000" pitchFamily="50" charset="-128"/>
              </a:rPr>
              <a:t>※</a:t>
            </a:r>
            <a:r>
              <a:rPr kumimoji="1" lang="ja-JP" altLang="en-US" sz="1050" dirty="0">
                <a:latin typeface="BIZ UDPゴシック" panose="020B0400000000000000" pitchFamily="50" charset="-128"/>
                <a:ea typeface="BIZ UDPゴシック" panose="020B0400000000000000" pitchFamily="50" charset="-128"/>
              </a:rPr>
              <a:t>発電事業者が住宅の屋根を賃借して太陽光発電設備を設置する場合、その賃借権には対抗要件を備えることができず、貸主が住宅を第三者に売却した場合などには賃借権をその第三者に対抗できないため、住宅の売却などの際には注意が必要です。</a:t>
            </a:r>
            <a:endParaRPr kumimoji="1" lang="en-US" altLang="ja-JP" sz="1050" dirty="0">
              <a:latin typeface="BIZ UDPゴシック" panose="020B0400000000000000" pitchFamily="50" charset="-128"/>
              <a:ea typeface="BIZ UDPゴシック" panose="020B0400000000000000" pitchFamily="50" charset="-128"/>
            </a:endParaRPr>
          </a:p>
          <a:p>
            <a:pPr marL="144000" indent="-144000"/>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900" dirty="0">
                <a:latin typeface="BIZ UDPゴシック" panose="020B0400000000000000" pitchFamily="50" charset="-128"/>
                <a:ea typeface="BIZ UDPゴシック" panose="020B0400000000000000" pitchFamily="50" charset="-128"/>
              </a:rPr>
              <a:t>　「初期投資０での自家消費型太陽光発電設備の導入について～オンサイト</a:t>
            </a:r>
            <a:r>
              <a:rPr kumimoji="1" lang="en-US" altLang="ja-JP" sz="900" dirty="0">
                <a:latin typeface="BIZ UDPゴシック" panose="020B0400000000000000" pitchFamily="50" charset="-128"/>
                <a:ea typeface="BIZ UDPゴシック" panose="020B0400000000000000" pitchFamily="50" charset="-128"/>
              </a:rPr>
              <a:t>PPA</a:t>
            </a:r>
            <a:r>
              <a:rPr kumimoji="1" lang="ja-JP" altLang="en-US" sz="900" dirty="0">
                <a:latin typeface="BIZ UDPゴシック" panose="020B0400000000000000" pitchFamily="50" charset="-128"/>
                <a:ea typeface="BIZ UDPゴシック" panose="020B0400000000000000" pitchFamily="50" charset="-128"/>
              </a:rPr>
              <a:t>とリース」（環境省）より作成</a:t>
            </a:r>
            <a:endParaRPr kumimoji="1" lang="en-US" altLang="ja-JP" sz="900" dirty="0">
              <a:latin typeface="BIZ UDPゴシック" panose="020B0400000000000000" pitchFamily="50" charset="-128"/>
              <a:ea typeface="BIZ UDPゴシック" panose="020B0400000000000000" pitchFamily="50" charset="-128"/>
            </a:endParaRPr>
          </a:p>
        </p:txBody>
      </p:sp>
      <p:sp>
        <p:nvSpPr>
          <p:cNvPr id="35" name="テキスト ボックス 34">
            <a:extLst>
              <a:ext uri="{FF2B5EF4-FFF2-40B4-BE49-F238E27FC236}">
                <a16:creationId xmlns:a16="http://schemas.microsoft.com/office/drawing/2014/main" id="{24B1F0EC-FDA4-418F-B24B-B3C242BEF18F}"/>
              </a:ext>
            </a:extLst>
          </p:cNvPr>
          <p:cNvSpPr txBox="1"/>
          <p:nvPr/>
        </p:nvSpPr>
        <p:spPr>
          <a:xfrm>
            <a:off x="301038" y="3845245"/>
            <a:ext cx="6210300" cy="307777"/>
          </a:xfrm>
          <a:prstGeom prst="rect">
            <a:avLst/>
          </a:prstGeom>
          <a:solidFill>
            <a:schemeClr val="accent4">
              <a:lumMod val="60000"/>
              <a:lumOff val="40000"/>
            </a:schemeClr>
          </a:solidFill>
        </p:spPr>
        <p:txBody>
          <a:bodyPr wrap="square" rtlCol="0">
            <a:spAutoFit/>
          </a:bodyPr>
          <a:lstStyle/>
          <a:p>
            <a:r>
              <a:rPr kumimoji="1" lang="ja-JP" altLang="en-US" sz="1400" dirty="0">
                <a:latin typeface="BIZ UDPゴシック" panose="020B0400000000000000" pitchFamily="50" charset="-128"/>
                <a:ea typeface="BIZ UDPゴシック" panose="020B0400000000000000" pitchFamily="50" charset="-128"/>
              </a:rPr>
              <a:t>太陽光発電設備の導入方法</a:t>
            </a:r>
          </a:p>
        </p:txBody>
      </p:sp>
      <p:graphicFrame>
        <p:nvGraphicFramePr>
          <p:cNvPr id="36" name="表 35"/>
          <p:cNvGraphicFramePr>
            <a:graphicFrameLocks noGrp="1"/>
          </p:cNvGraphicFramePr>
          <p:nvPr>
            <p:extLst>
              <p:ext uri="{D42A27DB-BD31-4B8C-83A1-F6EECF244321}">
                <p14:modId xmlns:p14="http://schemas.microsoft.com/office/powerpoint/2010/main" val="3733142736"/>
              </p:ext>
            </p:extLst>
          </p:nvPr>
        </p:nvGraphicFramePr>
        <p:xfrm>
          <a:off x="560137" y="5548816"/>
          <a:ext cx="5788633" cy="2231616"/>
        </p:xfrm>
        <a:graphic>
          <a:graphicData uri="http://schemas.openxmlformats.org/drawingml/2006/table">
            <a:tbl>
              <a:tblPr firstRow="1" firstCol="1" bandRow="1">
                <a:tableStyleId>{5940675A-B579-460E-94D1-54222C63F5DA}</a:tableStyleId>
              </a:tblPr>
              <a:tblGrid>
                <a:gridCol w="1035011">
                  <a:extLst>
                    <a:ext uri="{9D8B030D-6E8A-4147-A177-3AD203B41FA5}">
                      <a16:colId xmlns:a16="http://schemas.microsoft.com/office/drawing/2014/main" val="1520666651"/>
                    </a:ext>
                  </a:extLst>
                </a:gridCol>
                <a:gridCol w="4753622">
                  <a:extLst>
                    <a:ext uri="{9D8B030D-6E8A-4147-A177-3AD203B41FA5}">
                      <a16:colId xmlns:a16="http://schemas.microsoft.com/office/drawing/2014/main" val="2144153111"/>
                    </a:ext>
                  </a:extLst>
                </a:gridCol>
              </a:tblGrid>
              <a:tr h="274568">
                <a:tc>
                  <a:txBody>
                    <a:bodyPr/>
                    <a:lstStyle/>
                    <a:p>
                      <a:pPr algn="ctr">
                        <a:lnSpc>
                          <a:spcPts val="1800"/>
                        </a:lnSpc>
                        <a:spcAft>
                          <a:spcPts val="0"/>
                        </a:spcAft>
                      </a:pPr>
                      <a:r>
                        <a:rPr lang="ja-JP" altLang="en-US" sz="1100" dirty="0">
                          <a:latin typeface="BIZ UDPゴシック" panose="020B0400000000000000" pitchFamily="50" charset="-128"/>
                          <a:ea typeface="BIZ UDPゴシック" panose="020B0400000000000000" pitchFamily="50" charset="-128"/>
                        </a:rPr>
                        <a:t>導入方法</a:t>
                      </a:r>
                      <a:endParaRPr lang="en-US" altLang="ja-JP" sz="1100" dirty="0">
                        <a:latin typeface="BIZ UDPゴシック" panose="020B0400000000000000" pitchFamily="50" charset="-128"/>
                        <a:ea typeface="BIZ UDPゴシック" panose="020B0400000000000000" pitchFamily="50" charset="-128"/>
                      </a:endParaRPr>
                    </a:p>
                  </a:txBody>
                  <a:tcPr marL="53719" marR="53719" marT="18000" marB="18000">
                    <a:solidFill>
                      <a:schemeClr val="accent4">
                        <a:lumMod val="40000"/>
                        <a:lumOff val="60000"/>
                      </a:schemeClr>
                    </a:solidFill>
                  </a:tcPr>
                </a:tc>
                <a:tc>
                  <a:txBody>
                    <a:bodyPr/>
                    <a:lstStyle/>
                    <a:p>
                      <a:pPr algn="ctr">
                        <a:lnSpc>
                          <a:spcPts val="1800"/>
                        </a:lnSpc>
                        <a:spcAft>
                          <a:spcPts val="0"/>
                        </a:spcAft>
                      </a:pPr>
                      <a:r>
                        <a:rPr lang="ja-JP" altLang="en-US" sz="1100" dirty="0">
                          <a:latin typeface="BIZ UDPゴシック" panose="020B0400000000000000" pitchFamily="50" charset="-128"/>
                          <a:ea typeface="BIZ UDPゴシック" panose="020B0400000000000000" pitchFamily="50" charset="-128"/>
                        </a:rPr>
                        <a:t>概要</a:t>
                      </a:r>
                      <a:endParaRPr lang="ja-JP" sz="1100" dirty="0">
                        <a:latin typeface="BIZ UDPゴシック" panose="020B0400000000000000" pitchFamily="50" charset="-128"/>
                        <a:ea typeface="BIZ UDPゴシック" panose="020B0400000000000000" pitchFamily="50" charset="-128"/>
                      </a:endParaRPr>
                    </a:p>
                  </a:txBody>
                  <a:tcPr marL="53719" marR="53719" marT="18000" marB="18000">
                    <a:solidFill>
                      <a:schemeClr val="accent4">
                        <a:lumMod val="40000"/>
                        <a:lumOff val="60000"/>
                      </a:schemeClr>
                    </a:solidFill>
                  </a:tcPr>
                </a:tc>
                <a:extLst>
                  <a:ext uri="{0D108BD9-81ED-4DB2-BD59-A6C34878D82A}">
                    <a16:rowId xmlns:a16="http://schemas.microsoft.com/office/drawing/2014/main" val="4137494730"/>
                  </a:ext>
                </a:extLst>
              </a:tr>
              <a:tr h="590850">
                <a:tc>
                  <a:txBody>
                    <a:bodyPr/>
                    <a:lstStyle/>
                    <a:p>
                      <a:pPr algn="l">
                        <a:lnSpc>
                          <a:spcPts val="1400"/>
                        </a:lnSpc>
                        <a:spcAft>
                          <a:spcPts val="0"/>
                        </a:spcAft>
                      </a:pPr>
                      <a:r>
                        <a:rPr lang="ja-JP" altLang="en-US" sz="1050" dirty="0">
                          <a:latin typeface="BIZ UDPゴシック" panose="020B0400000000000000" pitchFamily="50" charset="-128"/>
                          <a:ea typeface="BIZ UDPゴシック" panose="020B0400000000000000" pitchFamily="50" charset="-128"/>
                        </a:rPr>
                        <a:t>自己所有</a:t>
                      </a:r>
                      <a:endParaRPr lang="ja-JP" sz="1050" dirty="0">
                        <a:latin typeface="BIZ UDPゴシック" panose="020B0400000000000000" pitchFamily="50" charset="-128"/>
                        <a:ea typeface="BIZ UDPゴシック" panose="020B0400000000000000" pitchFamily="50" charset="-128"/>
                      </a:endParaRPr>
                    </a:p>
                  </a:txBody>
                  <a:tcPr marL="53719" marR="53719" marT="18000" marB="18000" anchor="ctr">
                    <a:solidFill>
                      <a:schemeClr val="accent4">
                        <a:lumMod val="40000"/>
                        <a:lumOff val="60000"/>
                      </a:schemeClr>
                    </a:solidFill>
                  </a:tcPr>
                </a:tc>
                <a:tc>
                  <a:txBody>
                    <a:bodyPr/>
                    <a:lstStyle/>
                    <a:p>
                      <a:pPr algn="l">
                        <a:lnSpc>
                          <a:spcPts val="1400"/>
                        </a:lnSpc>
                        <a:spcAft>
                          <a:spcPts val="0"/>
                        </a:spcAft>
                      </a:pPr>
                      <a:r>
                        <a:rPr lang="ja-JP" altLang="en-US" sz="1050" dirty="0">
                          <a:latin typeface="BIZ UDPゴシック" panose="020B0400000000000000" pitchFamily="50" charset="-128"/>
                          <a:ea typeface="BIZ UDPゴシック" panose="020B0400000000000000" pitchFamily="50" charset="-128"/>
                        </a:rPr>
                        <a:t>① 住宅所有者が自身の費用負担で住宅に太陽光発電システムを設置する。</a:t>
                      </a:r>
                      <a:endParaRPr lang="en-US" altLang="ja-JP" sz="1050" dirty="0">
                        <a:latin typeface="BIZ UDPゴシック" panose="020B0400000000000000" pitchFamily="50" charset="-128"/>
                        <a:ea typeface="BIZ UDPゴシック" panose="020B0400000000000000" pitchFamily="50" charset="-128"/>
                      </a:endParaRPr>
                    </a:p>
                    <a:p>
                      <a:pPr algn="l">
                        <a:lnSpc>
                          <a:spcPts val="1400"/>
                        </a:lnSpc>
                        <a:spcAft>
                          <a:spcPts val="0"/>
                        </a:spcAft>
                      </a:pPr>
                      <a:r>
                        <a:rPr lang="ja-JP" altLang="en-US" sz="1050" dirty="0">
                          <a:latin typeface="BIZ UDPゴシック" panose="020B0400000000000000" pitchFamily="50" charset="-128"/>
                          <a:ea typeface="BIZ UDPゴシック" panose="020B0400000000000000" pitchFamily="50" charset="-128"/>
                        </a:rPr>
                        <a:t>② 住宅所有者が所有し、自身の費用負担で維持管理する。</a:t>
                      </a:r>
                      <a:endParaRPr lang="en-US" altLang="ja-JP" sz="1050" dirty="0">
                        <a:latin typeface="BIZ UDPゴシック" panose="020B0400000000000000" pitchFamily="50" charset="-128"/>
                        <a:ea typeface="BIZ UDPゴシック" panose="020B0400000000000000" pitchFamily="50" charset="-128"/>
                      </a:endParaRPr>
                    </a:p>
                    <a:p>
                      <a:pPr algn="l">
                        <a:lnSpc>
                          <a:spcPts val="1400"/>
                        </a:lnSpc>
                        <a:spcAft>
                          <a:spcPts val="0"/>
                        </a:spcAft>
                      </a:pPr>
                      <a:r>
                        <a:rPr lang="ja-JP" altLang="en-US" sz="1050" dirty="0">
                          <a:latin typeface="BIZ UDPゴシック" panose="020B0400000000000000" pitchFamily="50" charset="-128"/>
                          <a:ea typeface="BIZ UDPゴシック" panose="020B0400000000000000" pitchFamily="50" charset="-128"/>
                        </a:rPr>
                        <a:t>③ 住宅所有者が発電電力を消費、余剰電力は系統へ売電し、売電収入を得る。</a:t>
                      </a:r>
                      <a:endParaRPr lang="ja-JP" sz="1050" dirty="0">
                        <a:latin typeface="BIZ UDPゴシック" panose="020B0400000000000000" pitchFamily="50" charset="-128"/>
                        <a:ea typeface="BIZ UDPゴシック" panose="020B0400000000000000" pitchFamily="50" charset="-128"/>
                      </a:endParaRPr>
                    </a:p>
                  </a:txBody>
                  <a:tcPr marL="53719" marR="53719" marT="18000" marB="18000" anchor="ctr"/>
                </a:tc>
                <a:extLst>
                  <a:ext uri="{0D108BD9-81ED-4DB2-BD59-A6C34878D82A}">
                    <a16:rowId xmlns:a16="http://schemas.microsoft.com/office/drawing/2014/main" val="4136918884"/>
                  </a:ext>
                </a:extLst>
              </a:tr>
              <a:tr h="775348">
                <a:tc>
                  <a:txBody>
                    <a:bodyPr/>
                    <a:lstStyle/>
                    <a:p>
                      <a:pPr algn="l">
                        <a:lnSpc>
                          <a:spcPts val="1400"/>
                        </a:lnSpc>
                        <a:spcAft>
                          <a:spcPts val="0"/>
                        </a:spcAft>
                      </a:pPr>
                      <a:r>
                        <a:rPr lang="ja-JP" altLang="en-US" sz="1050" dirty="0">
                          <a:latin typeface="BIZ UDPゴシック" panose="020B0400000000000000" pitchFamily="50" charset="-128"/>
                          <a:ea typeface="BIZ UDPゴシック" panose="020B0400000000000000" pitchFamily="50" charset="-128"/>
                        </a:rPr>
                        <a:t>オンサイト</a:t>
                      </a:r>
                    </a:p>
                    <a:p>
                      <a:pPr algn="l">
                        <a:lnSpc>
                          <a:spcPts val="1400"/>
                        </a:lnSpc>
                        <a:spcAft>
                          <a:spcPts val="0"/>
                        </a:spcAft>
                      </a:pPr>
                      <a:r>
                        <a:rPr lang="en-US" altLang="ja-JP" sz="1050" dirty="0">
                          <a:latin typeface="BIZ UDPゴシック" panose="020B0400000000000000" pitchFamily="50" charset="-128"/>
                          <a:ea typeface="BIZ UDPゴシック" panose="020B0400000000000000" pitchFamily="50" charset="-128"/>
                        </a:rPr>
                        <a:t>PPA</a:t>
                      </a:r>
                      <a:r>
                        <a:rPr lang="en-US" altLang="ja-JP" sz="1050" baseline="30000" dirty="0">
                          <a:latin typeface="BIZ UDPゴシック" panose="020B0400000000000000" pitchFamily="50" charset="-128"/>
                          <a:ea typeface="BIZ UDPゴシック" panose="020B0400000000000000" pitchFamily="50" charset="-128"/>
                        </a:rPr>
                        <a:t>※</a:t>
                      </a:r>
                    </a:p>
                    <a:p>
                      <a:pPr algn="l">
                        <a:lnSpc>
                          <a:spcPts val="1400"/>
                        </a:lnSpc>
                        <a:spcAft>
                          <a:spcPts val="0"/>
                        </a:spcAft>
                      </a:pPr>
                      <a:r>
                        <a:rPr lang="ja-JP" altLang="en-US" sz="800" dirty="0">
                          <a:latin typeface="BIZ UDPゴシック" panose="020B0400000000000000" pitchFamily="50" charset="-128"/>
                          <a:ea typeface="BIZ UDPゴシック" panose="020B0400000000000000" pitchFamily="50" charset="-128"/>
                        </a:rPr>
                        <a:t>（第三者所有モデル）</a:t>
                      </a:r>
                      <a:endParaRPr lang="ja-JP" sz="800" dirty="0">
                        <a:latin typeface="BIZ UDPゴシック" panose="020B0400000000000000" pitchFamily="50" charset="-128"/>
                        <a:ea typeface="BIZ UDPゴシック" panose="020B0400000000000000" pitchFamily="50" charset="-128"/>
                      </a:endParaRPr>
                    </a:p>
                  </a:txBody>
                  <a:tcPr marL="53719" marR="53719" marT="18000" marB="18000" anchor="ctr">
                    <a:solidFill>
                      <a:schemeClr val="accent4">
                        <a:lumMod val="40000"/>
                        <a:lumOff val="60000"/>
                      </a:schemeClr>
                    </a:solidFill>
                  </a:tcPr>
                </a:tc>
                <a:tc>
                  <a:txBody>
                    <a:bodyPr/>
                    <a:lstStyle/>
                    <a:p>
                      <a:pPr marL="180000" indent="-180000" algn="l">
                        <a:lnSpc>
                          <a:spcPts val="1400"/>
                        </a:lnSpc>
                        <a:spcAft>
                          <a:spcPts val="0"/>
                        </a:spcAft>
                      </a:pPr>
                      <a:r>
                        <a:rPr lang="ja-JP" altLang="en-US" sz="1050" dirty="0">
                          <a:latin typeface="BIZ UDPゴシック" panose="020B0400000000000000" pitchFamily="50" charset="-128"/>
                          <a:ea typeface="BIZ UDPゴシック" panose="020B0400000000000000" pitchFamily="50" charset="-128"/>
                        </a:rPr>
                        <a:t>① 発電事業者の費用負担で、個人住宅に太陽光発電システムを設置する。</a:t>
                      </a:r>
                    </a:p>
                    <a:p>
                      <a:pPr marL="180000" indent="-180000" algn="l">
                        <a:lnSpc>
                          <a:spcPts val="1400"/>
                        </a:lnSpc>
                        <a:spcAft>
                          <a:spcPts val="0"/>
                        </a:spcAft>
                      </a:pPr>
                      <a:r>
                        <a:rPr lang="ja-JP" altLang="en-US" sz="1050" dirty="0">
                          <a:latin typeface="BIZ UDPゴシック" panose="020B0400000000000000" pitchFamily="50" charset="-128"/>
                          <a:ea typeface="BIZ UDPゴシック" panose="020B0400000000000000" pitchFamily="50" charset="-128"/>
                        </a:rPr>
                        <a:t>② 発電事業者が所有し、事業者負担で維持管理する。</a:t>
                      </a:r>
                    </a:p>
                    <a:p>
                      <a:pPr marL="180000" indent="-180000" algn="l">
                        <a:lnSpc>
                          <a:spcPts val="1400"/>
                        </a:lnSpc>
                        <a:spcAft>
                          <a:spcPts val="0"/>
                        </a:spcAft>
                      </a:pPr>
                      <a:r>
                        <a:rPr lang="ja-JP" altLang="en-US" sz="1050" dirty="0">
                          <a:latin typeface="BIZ UDPゴシック" panose="020B0400000000000000" pitchFamily="50" charset="-128"/>
                          <a:ea typeface="BIZ UDPゴシック" panose="020B0400000000000000" pitchFamily="50" charset="-128"/>
                        </a:rPr>
                        <a:t>③ 発電事業者が住宅所有者に電力を販売、余剰電力は系統へ売電し、事業者が売電収入を得る。</a:t>
                      </a:r>
                      <a:endParaRPr lang="ja-JP" sz="1050" dirty="0">
                        <a:latin typeface="BIZ UDPゴシック" panose="020B0400000000000000" pitchFamily="50" charset="-128"/>
                        <a:ea typeface="BIZ UDPゴシック" panose="020B0400000000000000" pitchFamily="50" charset="-128"/>
                      </a:endParaRPr>
                    </a:p>
                  </a:txBody>
                  <a:tcPr marL="53719" marR="53719" marT="18000" marB="18000" anchor="ctr"/>
                </a:tc>
                <a:extLst>
                  <a:ext uri="{0D108BD9-81ED-4DB2-BD59-A6C34878D82A}">
                    <a16:rowId xmlns:a16="http://schemas.microsoft.com/office/drawing/2014/main" val="3873091488"/>
                  </a:ext>
                </a:extLst>
              </a:tr>
              <a:tr h="590850">
                <a:tc>
                  <a:txBody>
                    <a:bodyPr/>
                    <a:lstStyle/>
                    <a:p>
                      <a:pPr algn="l">
                        <a:lnSpc>
                          <a:spcPts val="1400"/>
                        </a:lnSpc>
                        <a:spcAft>
                          <a:spcPts val="0"/>
                        </a:spcAft>
                      </a:pPr>
                      <a:r>
                        <a:rPr lang="ja-JP" altLang="en-US" sz="1050" dirty="0">
                          <a:latin typeface="BIZ UDPゴシック" panose="020B0400000000000000" pitchFamily="50" charset="-128"/>
                          <a:ea typeface="BIZ UDPゴシック" panose="020B0400000000000000" pitchFamily="50" charset="-128"/>
                        </a:rPr>
                        <a:t>リース</a:t>
                      </a:r>
                      <a:endParaRPr lang="ja-JP" sz="1050" dirty="0">
                        <a:latin typeface="BIZ UDPゴシック" panose="020B0400000000000000" pitchFamily="50" charset="-128"/>
                        <a:ea typeface="BIZ UDPゴシック" panose="020B0400000000000000" pitchFamily="50" charset="-128"/>
                      </a:endParaRPr>
                    </a:p>
                  </a:txBody>
                  <a:tcPr marL="53719" marR="53719" marT="18000" marB="18000" anchor="ctr">
                    <a:solidFill>
                      <a:schemeClr val="accent4">
                        <a:lumMod val="40000"/>
                        <a:lumOff val="60000"/>
                      </a:schemeClr>
                    </a:solidFill>
                  </a:tcPr>
                </a:tc>
                <a:tc>
                  <a:txBody>
                    <a:bodyPr/>
                    <a:lstStyle/>
                    <a:p>
                      <a:pPr algn="l">
                        <a:lnSpc>
                          <a:spcPts val="1400"/>
                        </a:lnSpc>
                        <a:spcAft>
                          <a:spcPts val="0"/>
                        </a:spcAft>
                      </a:pPr>
                      <a:r>
                        <a:rPr lang="ja-JP" altLang="en-US" sz="1050" dirty="0">
                          <a:latin typeface="BIZ UDPゴシック" panose="020B0400000000000000" pitchFamily="50" charset="-128"/>
                          <a:ea typeface="BIZ UDPゴシック" panose="020B0400000000000000" pitchFamily="50" charset="-128"/>
                        </a:rPr>
                        <a:t>① リース事業者が住宅に太陽光発電システムを設置・所有し維持管理する。</a:t>
                      </a:r>
                    </a:p>
                    <a:p>
                      <a:pPr algn="l">
                        <a:lnSpc>
                          <a:spcPts val="1400"/>
                        </a:lnSpc>
                        <a:spcAft>
                          <a:spcPts val="0"/>
                        </a:spcAft>
                      </a:pPr>
                      <a:r>
                        <a:rPr lang="ja-JP" altLang="en-US" sz="1050" dirty="0">
                          <a:latin typeface="BIZ UDPゴシック" panose="020B0400000000000000" pitchFamily="50" charset="-128"/>
                          <a:ea typeface="BIZ UDPゴシック" panose="020B0400000000000000" pitchFamily="50" charset="-128"/>
                        </a:rPr>
                        <a:t>② 住宅所有者はリース事業者にリース料金（設置・維持管理費用）を支払う。</a:t>
                      </a:r>
                    </a:p>
                    <a:p>
                      <a:pPr algn="l">
                        <a:lnSpc>
                          <a:spcPts val="1400"/>
                        </a:lnSpc>
                        <a:spcAft>
                          <a:spcPts val="0"/>
                        </a:spcAft>
                      </a:pPr>
                      <a:r>
                        <a:rPr lang="ja-JP" altLang="en-US" sz="1050" dirty="0">
                          <a:latin typeface="BIZ UDPゴシック" panose="020B0400000000000000" pitchFamily="50" charset="-128"/>
                          <a:ea typeface="BIZ UDPゴシック" panose="020B0400000000000000" pitchFamily="50" charset="-128"/>
                        </a:rPr>
                        <a:t>③ 住宅所有者が発電電力を消費。余剰電力は系統し、売電収入を得る。</a:t>
                      </a:r>
                    </a:p>
                  </a:txBody>
                  <a:tcPr marL="53719" marR="53719" marT="18000" marB="18000" anchor="ctr"/>
                </a:tc>
                <a:extLst>
                  <a:ext uri="{0D108BD9-81ED-4DB2-BD59-A6C34878D82A}">
                    <a16:rowId xmlns:a16="http://schemas.microsoft.com/office/drawing/2014/main" val="2014159157"/>
                  </a:ext>
                </a:extLst>
              </a:tr>
            </a:tbl>
          </a:graphicData>
        </a:graphic>
      </p:graphicFrame>
      <p:sp>
        <p:nvSpPr>
          <p:cNvPr id="37" name="テキスト ボックス 36">
            <a:extLst>
              <a:ext uri="{FF2B5EF4-FFF2-40B4-BE49-F238E27FC236}">
                <a16:creationId xmlns:a16="http://schemas.microsoft.com/office/drawing/2014/main" id="{ABB504A4-C379-4E7C-8AE0-C34C785EFE53}"/>
              </a:ext>
            </a:extLst>
          </p:cNvPr>
          <p:cNvSpPr txBox="1"/>
          <p:nvPr/>
        </p:nvSpPr>
        <p:spPr>
          <a:xfrm>
            <a:off x="500508" y="5267560"/>
            <a:ext cx="5907890" cy="253916"/>
          </a:xfrm>
          <a:prstGeom prst="rect">
            <a:avLst/>
          </a:prstGeom>
          <a:noFill/>
        </p:spPr>
        <p:txBody>
          <a:bodyPr wrap="square" rtlCol="0">
            <a:spAutoFit/>
          </a:bodyPr>
          <a:lstStyle/>
          <a:p>
            <a:pPr algn="ctr"/>
            <a:r>
              <a:rPr kumimoji="1" lang="ja-JP" altLang="en-US" sz="1050" dirty="0">
                <a:latin typeface="BIZ UDPゴシック" panose="020B0400000000000000" pitchFamily="50" charset="-128"/>
                <a:ea typeface="BIZ UDPゴシック" panose="020B0400000000000000" pitchFamily="50" charset="-128"/>
              </a:rPr>
              <a:t>表</a:t>
            </a:r>
            <a:r>
              <a:rPr kumimoji="1" lang="en-US" altLang="ja-JP" sz="1050" dirty="0">
                <a:latin typeface="BIZ UDPゴシック" panose="020B0400000000000000" pitchFamily="50" charset="-128"/>
                <a:ea typeface="BIZ UDPゴシック" panose="020B0400000000000000" pitchFamily="50" charset="-128"/>
              </a:rPr>
              <a:t>3</a:t>
            </a:r>
            <a:r>
              <a:rPr kumimoji="1" lang="ja-JP" altLang="en-US" sz="1050" dirty="0">
                <a:latin typeface="BIZ UDPゴシック" panose="020B0400000000000000" pitchFamily="50" charset="-128"/>
                <a:ea typeface="BIZ UDPゴシック" panose="020B0400000000000000" pitchFamily="50" charset="-128"/>
              </a:rPr>
              <a:t>　住宅への太陽光発電設備の導入方法</a:t>
            </a:r>
          </a:p>
        </p:txBody>
      </p:sp>
      <p:sp>
        <p:nvSpPr>
          <p:cNvPr id="5" name="テキスト ボックス 4">
            <a:extLst>
              <a:ext uri="{FF2B5EF4-FFF2-40B4-BE49-F238E27FC236}">
                <a16:creationId xmlns:a16="http://schemas.microsoft.com/office/drawing/2014/main" id="{EEDB43BD-BD37-5E57-84AA-C69047E6D480}"/>
              </a:ext>
            </a:extLst>
          </p:cNvPr>
          <p:cNvSpPr txBox="1"/>
          <p:nvPr/>
        </p:nvSpPr>
        <p:spPr>
          <a:xfrm>
            <a:off x="4029843" y="3536"/>
            <a:ext cx="2806500" cy="461665"/>
          </a:xfrm>
          <a:prstGeom prst="rect">
            <a:avLst/>
          </a:prstGeom>
          <a:solidFill>
            <a:srgbClr val="FFFF00"/>
          </a:solidFill>
          <a:ln>
            <a:solidFill>
              <a:srgbClr val="FF0000"/>
            </a:solidFill>
          </a:ln>
        </p:spPr>
        <p:txBody>
          <a:bodyPr wrap="square" lIns="91440" tIns="45720" rIns="91440" bIns="45720" anchor="t">
            <a:spAutoFit/>
          </a:bodyPr>
          <a:lstStyle/>
          <a:p>
            <a:r>
              <a:rPr lang="ja-JP" sz="800">
                <a:solidFill>
                  <a:srgbClr val="FF0000"/>
                </a:solidFill>
                <a:latin typeface="メイリオ"/>
                <a:ea typeface="メイリオ"/>
              </a:rPr>
              <a:t>※本資料は、計画作成市町村において、各地域の実情に応じた内容に変更の上（対象とする区域や設備の詳細、経済性の試算等）、ご活用下さい。</a:t>
            </a:r>
            <a:endParaRPr lang="ja-JP" sz="800"/>
          </a:p>
        </p:txBody>
      </p:sp>
    </p:spTree>
    <p:extLst>
      <p:ext uri="{BB962C8B-B14F-4D97-AF65-F5344CB8AC3E}">
        <p14:creationId xmlns:p14="http://schemas.microsoft.com/office/powerpoint/2010/main" val="28379778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1DB8A6B8-D6BA-4C58-8348-879B551DD74B}"/>
              </a:ext>
            </a:extLst>
          </p:cNvPr>
          <p:cNvSpPr/>
          <p:nvPr/>
        </p:nvSpPr>
        <p:spPr>
          <a:xfrm>
            <a:off x="323850" y="365136"/>
            <a:ext cx="6210300" cy="91217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a:solidFill>
                <a:schemeClr val="tx1"/>
              </a:solidFill>
              <a:latin typeface="UD デジタル 教科書体 NP-B" panose="02020700000000000000" pitchFamily="18" charset="-128"/>
              <a:ea typeface="UD デジタル 教科書体 NP-B" panose="02020700000000000000" pitchFamily="18" charset="-128"/>
            </a:endParaRPr>
          </a:p>
        </p:txBody>
      </p:sp>
      <p:sp>
        <p:nvSpPr>
          <p:cNvPr id="57" name="テキスト ボックス 56">
            <a:extLst>
              <a:ext uri="{FF2B5EF4-FFF2-40B4-BE49-F238E27FC236}">
                <a16:creationId xmlns:a16="http://schemas.microsoft.com/office/drawing/2014/main" id="{ABB504A4-C379-4E7C-8AE0-C34C785EFE53}"/>
              </a:ext>
            </a:extLst>
          </p:cNvPr>
          <p:cNvSpPr txBox="1"/>
          <p:nvPr/>
        </p:nvSpPr>
        <p:spPr>
          <a:xfrm>
            <a:off x="452243" y="732720"/>
            <a:ext cx="5907890" cy="769441"/>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　太陽光発電システムを設置した場合の経済性は、経済的効果の側面として「①太陽光発電電力を自家消費することによる購入費用の削減効果」、「②太陽光発電電力の余剰電力を売電することによる収益」と、設置・運転に要する費用として「③システムの設置費用」、「④システムの運転維持費用」、「⑤システムの廃棄費用」との収支と考えることができます。</a:t>
            </a:r>
          </a:p>
        </p:txBody>
      </p:sp>
      <p:sp>
        <p:nvSpPr>
          <p:cNvPr id="58" name="テキスト ボックス 57">
            <a:extLst>
              <a:ext uri="{FF2B5EF4-FFF2-40B4-BE49-F238E27FC236}">
                <a16:creationId xmlns:a16="http://schemas.microsoft.com/office/drawing/2014/main" id="{24B1F0EC-FDA4-418F-B24B-B3C242BEF18F}"/>
              </a:ext>
            </a:extLst>
          </p:cNvPr>
          <p:cNvSpPr txBox="1"/>
          <p:nvPr/>
        </p:nvSpPr>
        <p:spPr>
          <a:xfrm>
            <a:off x="323850" y="365136"/>
            <a:ext cx="6210300" cy="307777"/>
          </a:xfrm>
          <a:prstGeom prst="rect">
            <a:avLst/>
          </a:prstGeom>
          <a:solidFill>
            <a:schemeClr val="accent4">
              <a:lumMod val="60000"/>
              <a:lumOff val="40000"/>
            </a:schemeClr>
          </a:solidFill>
        </p:spPr>
        <p:txBody>
          <a:bodyPr wrap="square" rtlCol="0">
            <a:spAutoFit/>
          </a:bodyPr>
          <a:lstStyle/>
          <a:p>
            <a:r>
              <a:rPr kumimoji="1" lang="ja-JP" altLang="en-US" sz="1400" dirty="0">
                <a:latin typeface="BIZ UDPゴシック" panose="020B0400000000000000" pitchFamily="50" charset="-128"/>
                <a:ea typeface="BIZ UDPゴシック" panose="020B0400000000000000" pitchFamily="50" charset="-128"/>
              </a:rPr>
              <a:t>太陽光発電設備の設置により生じる費用とメリット</a:t>
            </a:r>
          </a:p>
        </p:txBody>
      </p:sp>
      <p:grpSp>
        <p:nvGrpSpPr>
          <p:cNvPr id="59" name="グループ化 58"/>
          <p:cNvGrpSpPr/>
          <p:nvPr/>
        </p:nvGrpSpPr>
        <p:grpSpPr>
          <a:xfrm>
            <a:off x="763901" y="1600116"/>
            <a:ext cx="5270575" cy="1046830"/>
            <a:chOff x="246236" y="2536"/>
            <a:chExt cx="4430278" cy="1046955"/>
          </a:xfrm>
        </p:grpSpPr>
        <p:grpSp>
          <p:nvGrpSpPr>
            <p:cNvPr id="60" name="グループ化 59"/>
            <p:cNvGrpSpPr/>
            <p:nvPr/>
          </p:nvGrpSpPr>
          <p:grpSpPr>
            <a:xfrm>
              <a:off x="246236" y="2536"/>
              <a:ext cx="1641046" cy="1046954"/>
              <a:chOff x="246270" y="2537"/>
              <a:chExt cx="1641275" cy="1047034"/>
            </a:xfrm>
          </p:grpSpPr>
          <p:sp>
            <p:nvSpPr>
              <p:cNvPr id="69" name="テキスト ボックス 24"/>
              <p:cNvSpPr txBox="1"/>
              <p:nvPr/>
            </p:nvSpPr>
            <p:spPr>
              <a:xfrm>
                <a:off x="246270" y="2537"/>
                <a:ext cx="1641275" cy="1047034"/>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ts val="1200"/>
                  </a:lnSpc>
                  <a:spcAft>
                    <a:spcPts val="0"/>
                  </a:spcAft>
                </a:pPr>
                <a:r>
                  <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経済的効果</a:t>
                </a:r>
                <a:endParaRPr lang="ja-JP" sz="1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grpSp>
            <p:nvGrpSpPr>
              <p:cNvPr id="70" name="グループ化 69"/>
              <p:cNvGrpSpPr/>
              <p:nvPr/>
            </p:nvGrpSpPr>
            <p:grpSpPr>
              <a:xfrm>
                <a:off x="325420" y="241911"/>
                <a:ext cx="1482971" cy="700460"/>
                <a:chOff x="250357" y="-51516"/>
                <a:chExt cx="1482971" cy="700460"/>
              </a:xfrm>
            </p:grpSpPr>
            <p:sp>
              <p:nvSpPr>
                <p:cNvPr id="71" name="テキスト ボックス 33"/>
                <p:cNvSpPr txBox="1"/>
                <p:nvPr/>
              </p:nvSpPr>
              <p:spPr>
                <a:xfrm>
                  <a:off x="250357" y="-51516"/>
                  <a:ext cx="1482970" cy="396077"/>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115570" indent="-115570" algn="l">
                    <a:lnSpc>
                      <a:spcPts val="1200"/>
                    </a:lnSpc>
                    <a:spcAft>
                      <a:spcPts val="0"/>
                    </a:spcAft>
                  </a:pPr>
                  <a:r>
                    <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①自家消費による電力購入費用の削減効果</a:t>
                  </a:r>
                  <a:endParaRPr lang="ja-JP" sz="1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72" name="テキスト ボックス 91"/>
                <p:cNvSpPr txBox="1"/>
                <p:nvPr/>
              </p:nvSpPr>
              <p:spPr>
                <a:xfrm>
                  <a:off x="250358" y="396895"/>
                  <a:ext cx="1482970" cy="252049"/>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l">
                    <a:lnSpc>
                      <a:spcPts val="1200"/>
                    </a:lnSpc>
                    <a:spcAft>
                      <a:spcPts val="0"/>
                    </a:spcAft>
                  </a:pPr>
                  <a:r>
                    <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②売電による収益</a:t>
                  </a:r>
                  <a:endParaRPr lang="ja-JP" sz="1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grpSp>
        </p:grpSp>
        <p:grpSp>
          <p:nvGrpSpPr>
            <p:cNvPr id="61" name="グループ化 60"/>
            <p:cNvGrpSpPr/>
            <p:nvPr/>
          </p:nvGrpSpPr>
          <p:grpSpPr>
            <a:xfrm>
              <a:off x="2765462" y="6826"/>
              <a:ext cx="1911052" cy="1042665"/>
              <a:chOff x="-100567" y="2"/>
              <a:chExt cx="1911052" cy="1042665"/>
            </a:xfrm>
          </p:grpSpPr>
          <p:sp>
            <p:nvSpPr>
              <p:cNvPr id="64" name="テキスト ボックス 26"/>
              <p:cNvSpPr txBox="1"/>
              <p:nvPr/>
            </p:nvSpPr>
            <p:spPr>
              <a:xfrm>
                <a:off x="-100567" y="2"/>
                <a:ext cx="1911052" cy="1042665"/>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ts val="1200"/>
                  </a:lnSpc>
                  <a:spcAft>
                    <a:spcPts val="0"/>
                  </a:spcAft>
                </a:pPr>
                <a:r>
                  <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設置・運転コスト</a:t>
                </a:r>
                <a:endParaRPr lang="ja-JP" sz="1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grpSp>
            <p:nvGrpSpPr>
              <p:cNvPr id="65" name="グループ化 64"/>
              <p:cNvGrpSpPr/>
              <p:nvPr/>
            </p:nvGrpSpPr>
            <p:grpSpPr>
              <a:xfrm>
                <a:off x="-52857" y="238967"/>
                <a:ext cx="1815630" cy="722641"/>
                <a:chOff x="-202982" y="-61284"/>
                <a:chExt cx="1815630" cy="722641"/>
              </a:xfrm>
            </p:grpSpPr>
            <p:sp>
              <p:nvSpPr>
                <p:cNvPr id="66" name="テキスト ボックス 39"/>
                <p:cNvSpPr txBox="1"/>
                <p:nvPr/>
              </p:nvSpPr>
              <p:spPr>
                <a:xfrm>
                  <a:off x="-202980" y="-61284"/>
                  <a:ext cx="1815628" cy="216026"/>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l">
                    <a:lnSpc>
                      <a:spcPts val="1200"/>
                    </a:lnSpc>
                    <a:spcAft>
                      <a:spcPts val="0"/>
                    </a:spcAft>
                  </a:pPr>
                  <a:r>
                    <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③システム設置費用（設備費＋工事費）</a:t>
                  </a:r>
                  <a:endParaRPr lang="ja-JP" sz="1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67" name="テキスト ボックス 40"/>
                <p:cNvSpPr txBox="1"/>
                <p:nvPr/>
              </p:nvSpPr>
              <p:spPr>
                <a:xfrm>
                  <a:off x="-202982" y="192812"/>
                  <a:ext cx="1815628" cy="216026"/>
                </a:xfrm>
                <a:prstGeom prst="rect">
                  <a:avLst/>
                </a:prstGeom>
                <a:solidFill>
                  <a:schemeClr val="lt1"/>
                </a:solidFill>
                <a:ln w="6350">
                  <a:solidFill>
                    <a:prstClr val="black"/>
                  </a:solidFill>
                </a:ln>
              </p:spPr>
              <p:txBody>
                <a:bodyPr rot="0" spcFirstLastPara="0" vert="horz" wrap="square" lIns="0" tIns="45720" rIns="0" bIns="45720" numCol="1" spcCol="0" rtlCol="0" fromWordArt="0" anchor="t" anchorCtr="0" forceAA="0" compatLnSpc="1">
                  <a:prstTxWarp prst="textNoShape">
                    <a:avLst/>
                  </a:prstTxWarp>
                  <a:noAutofit/>
                </a:bodyPr>
                <a:lstStyle/>
                <a:p>
                  <a:pPr marL="89535" algn="l">
                    <a:lnSpc>
                      <a:spcPts val="1200"/>
                    </a:lnSpc>
                    <a:spcAft>
                      <a:spcPts val="0"/>
                    </a:spcAft>
                  </a:pPr>
                  <a:r>
                    <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④システム運転維持費用（使用期間中の合計）</a:t>
                  </a:r>
                  <a:endParaRPr lang="ja-JP" sz="1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68" name="テキスト ボックス 103"/>
                <p:cNvSpPr txBox="1"/>
                <p:nvPr/>
              </p:nvSpPr>
              <p:spPr>
                <a:xfrm>
                  <a:off x="-202982" y="445331"/>
                  <a:ext cx="1815628" cy="216026"/>
                </a:xfrm>
                <a:prstGeom prst="rect">
                  <a:avLst/>
                </a:prstGeom>
                <a:solidFill>
                  <a:schemeClr val="lt1"/>
                </a:solidFill>
                <a:ln w="6350">
                  <a:solidFill>
                    <a:prstClr val="black"/>
                  </a:solidFill>
                </a:ln>
              </p:spPr>
              <p:txBody>
                <a:bodyPr rot="0" spcFirstLastPara="0" vert="horz" wrap="square" lIns="0" tIns="45720" rIns="0" bIns="45720" numCol="1" spcCol="0" rtlCol="0" fromWordArt="0" anchor="t" anchorCtr="0" forceAA="0" compatLnSpc="1">
                  <a:prstTxWarp prst="textNoShape">
                    <a:avLst/>
                  </a:prstTxWarp>
                  <a:noAutofit/>
                </a:bodyPr>
                <a:lstStyle/>
                <a:p>
                  <a:pPr marL="89535" algn="l">
                    <a:lnSpc>
                      <a:spcPts val="1200"/>
                    </a:lnSpc>
                    <a:spcAft>
                      <a:spcPts val="0"/>
                    </a:spcAft>
                  </a:pPr>
                  <a:r>
                    <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⑤システム廃棄費用</a:t>
                  </a:r>
                  <a:endParaRPr lang="ja-JP" sz="1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grpSp>
        </p:grpSp>
        <p:sp>
          <p:nvSpPr>
            <p:cNvPr id="62" name="矢印: 左右 170"/>
            <p:cNvSpPr/>
            <p:nvPr/>
          </p:nvSpPr>
          <p:spPr>
            <a:xfrm>
              <a:off x="1988002" y="517931"/>
              <a:ext cx="662144" cy="380568"/>
            </a:xfrm>
            <a:prstGeom prst="lef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1600">
                <a:latin typeface="BIZ UDPゴシック" panose="020B0400000000000000" pitchFamily="50" charset="-128"/>
                <a:ea typeface="BIZ UDPゴシック" panose="020B0400000000000000" pitchFamily="50" charset="-128"/>
              </a:endParaRPr>
            </a:p>
          </p:txBody>
        </p:sp>
        <p:sp>
          <p:nvSpPr>
            <p:cNvPr id="63" name="テキスト ボックス 171"/>
            <p:cNvSpPr txBox="1"/>
            <p:nvPr/>
          </p:nvSpPr>
          <p:spPr>
            <a:xfrm>
              <a:off x="1833276" y="154051"/>
              <a:ext cx="972198" cy="4572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ts val="1200"/>
                </a:lnSpc>
                <a:spcAft>
                  <a:spcPts val="0"/>
                </a:spcAft>
              </a:pPr>
              <a:r>
                <a:rPr lang="ja-JP" sz="9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「メリット」と</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a:lnSpc>
                  <a:spcPts val="1200"/>
                </a:lnSpc>
                <a:spcAft>
                  <a:spcPts val="0"/>
                </a:spcAft>
              </a:pPr>
              <a:r>
                <a:rPr lang="ja-JP" sz="9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「コスト」の収支</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grpSp>
      <p:sp>
        <p:nvSpPr>
          <p:cNvPr id="73" name="テキスト ボックス 72">
            <a:extLst>
              <a:ext uri="{FF2B5EF4-FFF2-40B4-BE49-F238E27FC236}">
                <a16:creationId xmlns:a16="http://schemas.microsoft.com/office/drawing/2014/main" id="{ABB504A4-C379-4E7C-8AE0-C34C785EFE53}"/>
              </a:ext>
            </a:extLst>
          </p:cNvPr>
          <p:cNvSpPr txBox="1"/>
          <p:nvPr/>
        </p:nvSpPr>
        <p:spPr>
          <a:xfrm>
            <a:off x="452243" y="3118045"/>
            <a:ext cx="5907890" cy="3139321"/>
          </a:xfrm>
          <a:prstGeom prst="rect">
            <a:avLst/>
          </a:prstGeom>
          <a:noFill/>
        </p:spPr>
        <p:txBody>
          <a:bodyPr wrap="square" rtlCol="0">
            <a:spAutoFit/>
          </a:bodyPr>
          <a:lstStyle/>
          <a:p>
            <a:endParaRPr kumimoji="1" lang="en-US" altLang="ja-JP" sz="1100" b="1" u="sng" dirty="0">
              <a:latin typeface="BIZ UDPゴシック" panose="020B0400000000000000" pitchFamily="50" charset="-128"/>
              <a:ea typeface="BIZ UDPゴシック" panose="020B0400000000000000" pitchFamily="50" charset="-128"/>
            </a:endParaRPr>
          </a:p>
          <a:p>
            <a:r>
              <a:rPr kumimoji="1" lang="en-US" altLang="ja-JP" sz="1100" b="1" u="sng" dirty="0">
                <a:latin typeface="BIZ UDPゴシック" panose="020B0400000000000000" pitchFamily="50" charset="-128"/>
                <a:ea typeface="BIZ UDPゴシック" panose="020B0400000000000000" pitchFamily="50" charset="-128"/>
              </a:rPr>
              <a:t>①</a:t>
            </a:r>
            <a:r>
              <a:rPr kumimoji="1" lang="ja-JP" altLang="en-US" sz="1100" b="1" u="sng" dirty="0">
                <a:latin typeface="BIZ UDPゴシック" panose="020B0400000000000000" pitchFamily="50" charset="-128"/>
                <a:ea typeface="BIZ UDPゴシック" panose="020B0400000000000000" pitchFamily="50" charset="-128"/>
              </a:rPr>
              <a:t>電力購入費用の削減効果</a:t>
            </a:r>
          </a:p>
          <a:p>
            <a:pPr marL="144000" lvl="1"/>
            <a:r>
              <a:rPr kumimoji="1" lang="ja-JP" altLang="en-US" sz="1100" dirty="0">
                <a:latin typeface="BIZ UDPゴシック" panose="020B0400000000000000" pitchFamily="50" charset="-128"/>
                <a:ea typeface="BIZ UDPゴシック" panose="020B0400000000000000" pitchFamily="50" charset="-128"/>
              </a:rPr>
              <a:t>　発電電力を自家消費すると、その分電力会社から購入する電力量を減らすことができ、購入費用を削減できます。購入電力の削減効果は、自家消費量と大手電力会社の直近９年間の家庭用電気料金単価の平均から、</a:t>
            </a:r>
            <a:r>
              <a:rPr kumimoji="1" lang="ja-JP" altLang="en-US" sz="1100" dirty="0">
                <a:solidFill>
                  <a:srgbClr val="C00000"/>
                </a:solidFill>
                <a:latin typeface="BIZ UDPゴシック" panose="020B0400000000000000" pitchFamily="50" charset="-128"/>
                <a:ea typeface="BIZ UDPゴシック" panose="020B0400000000000000" pitchFamily="50" charset="-128"/>
              </a:rPr>
              <a:t>概ね</a:t>
            </a:r>
            <a:r>
              <a:rPr kumimoji="1" lang="en-US" altLang="ja-JP" sz="1100" dirty="0">
                <a:solidFill>
                  <a:srgbClr val="C00000"/>
                </a:solidFill>
                <a:latin typeface="BIZ UDPゴシック" panose="020B0400000000000000" pitchFamily="50" charset="-128"/>
                <a:ea typeface="BIZ UDPゴシック" panose="020B0400000000000000" pitchFamily="50" charset="-128"/>
              </a:rPr>
              <a:t>26.46</a:t>
            </a:r>
            <a:r>
              <a:rPr kumimoji="1" lang="ja-JP" altLang="en-US" sz="1100" dirty="0">
                <a:solidFill>
                  <a:srgbClr val="C00000"/>
                </a:solidFill>
                <a:latin typeface="BIZ UDPゴシック" panose="020B0400000000000000" pitchFamily="50" charset="-128"/>
                <a:ea typeface="BIZ UDPゴシック" panose="020B0400000000000000" pitchFamily="50" charset="-128"/>
              </a:rPr>
              <a:t>円</a:t>
            </a:r>
            <a:r>
              <a:rPr kumimoji="1" lang="en-US" altLang="ja-JP" sz="1100" dirty="0">
                <a:solidFill>
                  <a:srgbClr val="C00000"/>
                </a:solidFill>
                <a:latin typeface="BIZ UDPゴシック" panose="020B0400000000000000" pitchFamily="50" charset="-128"/>
                <a:ea typeface="BIZ UDPゴシック" panose="020B0400000000000000" pitchFamily="50" charset="-128"/>
              </a:rPr>
              <a:t>/kWh</a:t>
            </a:r>
            <a:r>
              <a:rPr kumimoji="1" lang="ja-JP" altLang="en-US" sz="1100" dirty="0">
                <a:latin typeface="BIZ UDPゴシック" panose="020B0400000000000000" pitchFamily="50" charset="-128"/>
                <a:ea typeface="BIZ UDPゴシック" panose="020B0400000000000000" pitchFamily="50" charset="-128"/>
              </a:rPr>
              <a:t>とされています。</a:t>
            </a:r>
          </a:p>
          <a:p>
            <a:pPr marL="144000" lvl="1"/>
            <a:r>
              <a:rPr kumimoji="1" lang="ja-JP" altLang="en-US" sz="1100" dirty="0">
                <a:latin typeface="BIZ UDPゴシック" panose="020B0400000000000000" pitchFamily="50" charset="-128"/>
                <a:ea typeface="BIZ UDPゴシック" panose="020B0400000000000000" pitchFamily="50" charset="-128"/>
              </a:rPr>
              <a:t>　</a:t>
            </a:r>
          </a:p>
          <a:p>
            <a:r>
              <a:rPr kumimoji="1" lang="ja-JP" altLang="en-US" sz="1100" b="1" u="sng" dirty="0">
                <a:latin typeface="BIZ UDPゴシック" panose="020B0400000000000000" pitchFamily="50" charset="-128"/>
                <a:ea typeface="BIZ UDPゴシック" panose="020B0400000000000000" pitchFamily="50" charset="-128"/>
              </a:rPr>
              <a:t>②売電による収益</a:t>
            </a:r>
          </a:p>
          <a:p>
            <a:pPr marL="144000"/>
            <a:r>
              <a:rPr kumimoji="1" lang="ja-JP" altLang="en-US" sz="1100" dirty="0">
                <a:latin typeface="BIZ UDPゴシック" panose="020B0400000000000000" pitchFamily="50" charset="-128"/>
                <a:ea typeface="BIZ UDPゴシック" panose="020B0400000000000000" pitchFamily="50" charset="-128"/>
              </a:rPr>
              <a:t>　自家消費したうえで余剰電力を電力会社に売電する価格は、</a:t>
            </a:r>
            <a:r>
              <a:rPr kumimoji="1" lang="en-US" altLang="ja-JP" sz="1100" dirty="0">
                <a:solidFill>
                  <a:srgbClr val="C00000"/>
                </a:solidFill>
                <a:latin typeface="BIZ UDPゴシック" panose="020B0400000000000000" pitchFamily="50" charset="-128"/>
                <a:ea typeface="BIZ UDPゴシック" panose="020B0400000000000000" pitchFamily="50" charset="-128"/>
              </a:rPr>
              <a:t>FIT</a:t>
            </a:r>
            <a:r>
              <a:rPr kumimoji="1" lang="ja-JP" altLang="en-US" sz="1100" dirty="0">
                <a:solidFill>
                  <a:srgbClr val="C00000"/>
                </a:solidFill>
                <a:latin typeface="BIZ UDPゴシック" panose="020B0400000000000000" pitchFamily="50" charset="-128"/>
                <a:ea typeface="BIZ UDPゴシック" panose="020B0400000000000000" pitchFamily="50" charset="-128"/>
              </a:rPr>
              <a:t>期間中の</a:t>
            </a:r>
            <a:r>
              <a:rPr kumimoji="1" lang="en-US" altLang="ja-JP" sz="1100" dirty="0">
                <a:solidFill>
                  <a:srgbClr val="C00000"/>
                </a:solidFill>
                <a:latin typeface="BIZ UDPゴシック" panose="020B0400000000000000" pitchFamily="50" charset="-128"/>
                <a:ea typeface="BIZ UDPゴシック" panose="020B0400000000000000" pitchFamily="50" charset="-128"/>
              </a:rPr>
              <a:t>10</a:t>
            </a:r>
            <a:r>
              <a:rPr kumimoji="1" lang="ja-JP" altLang="en-US" sz="1100" dirty="0">
                <a:solidFill>
                  <a:srgbClr val="C00000"/>
                </a:solidFill>
                <a:latin typeface="BIZ UDPゴシック" panose="020B0400000000000000" pitchFamily="50" charset="-128"/>
                <a:ea typeface="BIZ UDPゴシック" panose="020B0400000000000000" pitchFamily="50" charset="-128"/>
              </a:rPr>
              <a:t>年間は</a:t>
            </a:r>
            <a:r>
              <a:rPr kumimoji="1" lang="en-US" altLang="ja-JP" sz="1100" dirty="0">
                <a:solidFill>
                  <a:srgbClr val="C00000"/>
                </a:solidFill>
                <a:latin typeface="BIZ UDPゴシック" panose="020B0400000000000000" pitchFamily="50" charset="-128"/>
                <a:ea typeface="BIZ UDPゴシック" panose="020B0400000000000000" pitchFamily="50" charset="-128"/>
              </a:rPr>
              <a:t>16</a:t>
            </a:r>
            <a:r>
              <a:rPr kumimoji="1" lang="ja-JP" altLang="en-US" sz="1100" dirty="0">
                <a:solidFill>
                  <a:srgbClr val="C00000"/>
                </a:solidFill>
                <a:latin typeface="BIZ UDPゴシック" panose="020B0400000000000000" pitchFamily="50" charset="-128"/>
                <a:ea typeface="BIZ UDPゴシック" panose="020B0400000000000000" pitchFamily="50" charset="-128"/>
              </a:rPr>
              <a:t>円</a:t>
            </a:r>
            <a:r>
              <a:rPr kumimoji="1" lang="en-US" altLang="ja-JP" sz="1100" dirty="0">
                <a:solidFill>
                  <a:srgbClr val="C00000"/>
                </a:solidFill>
                <a:latin typeface="BIZ UDPゴシック" panose="020B0400000000000000" pitchFamily="50" charset="-128"/>
                <a:ea typeface="BIZ UDPゴシック" panose="020B0400000000000000" pitchFamily="50" charset="-128"/>
              </a:rPr>
              <a:t>/kWh</a:t>
            </a:r>
            <a:r>
              <a:rPr kumimoji="1" lang="ja-JP" altLang="en-US" sz="1100" dirty="0">
                <a:solidFill>
                  <a:srgbClr val="C00000"/>
                </a:solidFill>
                <a:latin typeface="BIZ UDPゴシック" panose="020B0400000000000000" pitchFamily="50" charset="-128"/>
                <a:ea typeface="BIZ UDPゴシック" panose="020B0400000000000000" pitchFamily="50" charset="-128"/>
              </a:rPr>
              <a:t>（</a:t>
            </a:r>
            <a:r>
              <a:rPr kumimoji="1" lang="en-US" altLang="ja-JP" sz="1100" dirty="0">
                <a:solidFill>
                  <a:srgbClr val="C00000"/>
                </a:solidFill>
                <a:latin typeface="BIZ UDPゴシック" panose="020B0400000000000000" pitchFamily="50" charset="-128"/>
                <a:ea typeface="BIZ UDPゴシック" panose="020B0400000000000000" pitchFamily="50" charset="-128"/>
              </a:rPr>
              <a:t>2024</a:t>
            </a:r>
            <a:r>
              <a:rPr kumimoji="1" lang="ja-JP" altLang="en-US" sz="1100" dirty="0">
                <a:solidFill>
                  <a:srgbClr val="C00000"/>
                </a:solidFill>
                <a:latin typeface="BIZ UDPゴシック" panose="020B0400000000000000" pitchFamily="50" charset="-128"/>
                <a:ea typeface="BIZ UDPゴシック" panose="020B0400000000000000" pitchFamily="50" charset="-128"/>
              </a:rPr>
              <a:t>年度に発電を開始する場合）</a:t>
            </a:r>
            <a:r>
              <a:rPr kumimoji="1" lang="ja-JP" altLang="en-US" sz="1100" dirty="0">
                <a:latin typeface="BIZ UDPゴシック" panose="020B0400000000000000" pitchFamily="50" charset="-128"/>
                <a:ea typeface="BIZ UDPゴシック" panose="020B0400000000000000" pitchFamily="50" charset="-128"/>
              </a:rPr>
              <a:t>です。</a:t>
            </a:r>
            <a:r>
              <a:rPr kumimoji="1" lang="en-US" altLang="ja-JP" sz="1100" dirty="0">
                <a:latin typeface="BIZ UDPゴシック" panose="020B0400000000000000" pitchFamily="50" charset="-128"/>
                <a:ea typeface="BIZ UDPゴシック" panose="020B0400000000000000" pitchFamily="50" charset="-128"/>
              </a:rPr>
              <a:t>FIT</a:t>
            </a:r>
            <a:r>
              <a:rPr kumimoji="1" lang="ja-JP" altLang="en-US" sz="1100" dirty="0">
                <a:latin typeface="BIZ UDPゴシック" panose="020B0400000000000000" pitchFamily="50" charset="-128"/>
                <a:ea typeface="BIZ UDPゴシック" panose="020B0400000000000000" pitchFamily="50" charset="-128"/>
              </a:rPr>
              <a:t>終了後に電力会社に売電する価格は、会社によって価格は異なりますが、</a:t>
            </a:r>
            <a:r>
              <a:rPr kumimoji="1" lang="en-US" altLang="ja-JP" sz="1100" dirty="0">
                <a:latin typeface="BIZ UDPゴシック" panose="020B0400000000000000" pitchFamily="50" charset="-128"/>
                <a:ea typeface="BIZ UDPゴシック" panose="020B0400000000000000" pitchFamily="50" charset="-128"/>
              </a:rPr>
              <a:t>2024</a:t>
            </a:r>
            <a:r>
              <a:rPr kumimoji="1" lang="ja-JP" altLang="en-US" sz="1100" dirty="0">
                <a:latin typeface="BIZ UDPゴシック" panose="020B0400000000000000" pitchFamily="50" charset="-128"/>
                <a:ea typeface="BIZ UDPゴシック" panose="020B0400000000000000" pitchFamily="50" charset="-128"/>
              </a:rPr>
              <a:t>年度は概ね</a:t>
            </a:r>
            <a:r>
              <a:rPr kumimoji="1" lang="en-US" altLang="ja-JP" sz="1100" dirty="0">
                <a:solidFill>
                  <a:srgbClr val="C00000"/>
                </a:solidFill>
                <a:latin typeface="BIZ UDPゴシック" panose="020B0400000000000000" pitchFamily="50" charset="-128"/>
                <a:ea typeface="BIZ UDPゴシック" panose="020B0400000000000000" pitchFamily="50" charset="-128"/>
              </a:rPr>
              <a:t>10.0</a:t>
            </a:r>
            <a:r>
              <a:rPr kumimoji="1" lang="ja-JP" altLang="en-US" sz="1100" dirty="0">
                <a:solidFill>
                  <a:srgbClr val="C00000"/>
                </a:solidFill>
                <a:latin typeface="BIZ UDPゴシック" panose="020B0400000000000000" pitchFamily="50" charset="-128"/>
                <a:ea typeface="BIZ UDPゴシック" panose="020B0400000000000000" pitchFamily="50" charset="-128"/>
              </a:rPr>
              <a:t>円</a:t>
            </a:r>
            <a:r>
              <a:rPr kumimoji="1" lang="en-US" altLang="ja-JP" sz="1100" dirty="0">
                <a:solidFill>
                  <a:srgbClr val="C00000"/>
                </a:solidFill>
                <a:latin typeface="BIZ UDPゴシック" panose="020B0400000000000000" pitchFamily="50" charset="-128"/>
                <a:ea typeface="BIZ UDPゴシック" panose="020B0400000000000000" pitchFamily="50" charset="-128"/>
              </a:rPr>
              <a:t>/kWh</a:t>
            </a:r>
            <a:r>
              <a:rPr kumimoji="1" lang="ja-JP" altLang="en-US" sz="1100" dirty="0">
                <a:latin typeface="BIZ UDPゴシック" panose="020B0400000000000000" pitchFamily="50" charset="-128"/>
                <a:ea typeface="BIZ UDPゴシック" panose="020B0400000000000000" pitchFamily="50" charset="-128"/>
              </a:rPr>
              <a:t>とされています。</a:t>
            </a:r>
          </a:p>
          <a:p>
            <a:endParaRPr kumimoji="1" lang="ja-JP" altLang="en-US" sz="1100" b="1" dirty="0">
              <a:latin typeface="BIZ UDPゴシック" panose="020B0400000000000000" pitchFamily="50" charset="-128"/>
              <a:ea typeface="BIZ UDPゴシック" panose="020B0400000000000000" pitchFamily="50" charset="-128"/>
            </a:endParaRPr>
          </a:p>
          <a:p>
            <a:r>
              <a:rPr kumimoji="1" lang="ja-JP" altLang="en-US" sz="1100" b="1" u="sng" dirty="0">
                <a:latin typeface="BIZ UDPゴシック" panose="020B0400000000000000" pitchFamily="50" charset="-128"/>
                <a:ea typeface="BIZ UDPゴシック" panose="020B0400000000000000" pitchFamily="50" charset="-128"/>
              </a:rPr>
              <a:t>③太陽光発電システムの設置費用（設備費、工事費）</a:t>
            </a:r>
          </a:p>
          <a:p>
            <a:pPr marL="144000"/>
            <a:r>
              <a:rPr kumimoji="1" lang="ja-JP" altLang="en-US" sz="1100" dirty="0">
                <a:latin typeface="BIZ UDPゴシック" panose="020B0400000000000000" pitchFamily="50" charset="-128"/>
                <a:ea typeface="BIZ UDPゴシック" panose="020B0400000000000000" pitchFamily="50" charset="-128"/>
              </a:rPr>
              <a:t>　太陽光発電システムの設置に要する費用には、太陽電池モジュールやパワーコンディショナーなどの機器費用、太陽電池モジュールを屋根に固定する架台費用などの設備費と、実際に屋根に取り付け配線する工事費があります。</a:t>
            </a:r>
          </a:p>
          <a:p>
            <a:pPr marL="144000"/>
            <a:r>
              <a:rPr kumimoji="1" lang="ja-JP" altLang="en-US" sz="1100" dirty="0">
                <a:latin typeface="BIZ UDPゴシック" panose="020B0400000000000000" pitchFamily="50" charset="-128"/>
                <a:ea typeface="BIZ UDPゴシック" panose="020B0400000000000000" pitchFamily="50" charset="-128"/>
              </a:rPr>
              <a:t>　新築住宅に太陽光発電システムを導入する場合の平均的な費用は、</a:t>
            </a:r>
            <a:r>
              <a:rPr kumimoji="1" lang="ja-JP" altLang="en-US" sz="1100" dirty="0">
                <a:solidFill>
                  <a:srgbClr val="C00000"/>
                </a:solidFill>
                <a:latin typeface="BIZ UDPゴシック" panose="020B0400000000000000" pitchFamily="50" charset="-128"/>
                <a:ea typeface="BIZ UDPゴシック" panose="020B0400000000000000" pitchFamily="50" charset="-128"/>
              </a:rPr>
              <a:t>約</a:t>
            </a:r>
            <a:r>
              <a:rPr kumimoji="1" lang="en-US" altLang="ja-JP" sz="1100" dirty="0">
                <a:solidFill>
                  <a:srgbClr val="C00000"/>
                </a:solidFill>
                <a:latin typeface="BIZ UDPゴシック" panose="020B0400000000000000" pitchFamily="50" charset="-128"/>
                <a:ea typeface="BIZ UDPゴシック" panose="020B0400000000000000" pitchFamily="50" charset="-128"/>
              </a:rPr>
              <a:t>25.5</a:t>
            </a:r>
            <a:r>
              <a:rPr kumimoji="1" lang="ja-JP" altLang="en-US" sz="1100" dirty="0">
                <a:solidFill>
                  <a:srgbClr val="C00000"/>
                </a:solidFill>
                <a:latin typeface="BIZ UDPゴシック" panose="020B0400000000000000" pitchFamily="50" charset="-128"/>
                <a:ea typeface="BIZ UDPゴシック" panose="020B0400000000000000" pitchFamily="50" charset="-128"/>
              </a:rPr>
              <a:t>万円</a:t>
            </a:r>
            <a:r>
              <a:rPr kumimoji="1" lang="en-US" altLang="ja-JP" sz="1100" dirty="0">
                <a:solidFill>
                  <a:srgbClr val="C00000"/>
                </a:solidFill>
                <a:latin typeface="BIZ UDPゴシック" panose="020B0400000000000000" pitchFamily="50" charset="-128"/>
                <a:ea typeface="BIZ UDPゴシック" panose="020B0400000000000000" pitchFamily="50" charset="-128"/>
              </a:rPr>
              <a:t>/kW</a:t>
            </a:r>
            <a:r>
              <a:rPr kumimoji="1" lang="ja-JP" altLang="en-US" sz="1100" dirty="0">
                <a:latin typeface="BIZ UDPゴシック" panose="020B0400000000000000" pitchFamily="50" charset="-128"/>
                <a:ea typeface="BIZ UDPゴシック" panose="020B0400000000000000" pitchFamily="50" charset="-128"/>
              </a:rPr>
              <a:t>とされています。このうち太陽光発電パネル費は</a:t>
            </a:r>
            <a:r>
              <a:rPr kumimoji="1" lang="en-US" altLang="ja-JP" sz="1100" dirty="0">
                <a:latin typeface="BIZ UDPゴシック" panose="020B0400000000000000" pitchFamily="50" charset="-128"/>
                <a:ea typeface="BIZ UDPゴシック" panose="020B0400000000000000" pitchFamily="50" charset="-128"/>
              </a:rPr>
              <a:t>48</a:t>
            </a:r>
            <a:r>
              <a:rPr kumimoji="1" lang="ja-JP" altLang="en-US" sz="1100" dirty="0">
                <a:latin typeface="BIZ UDPゴシック" panose="020B0400000000000000" pitchFamily="50" charset="-128"/>
                <a:ea typeface="BIZ UDPゴシック" panose="020B0400000000000000" pitchFamily="50" charset="-128"/>
              </a:rPr>
              <a:t>％、工事費</a:t>
            </a:r>
            <a:r>
              <a:rPr kumimoji="1" lang="en-US" altLang="ja-JP" sz="1100" dirty="0">
                <a:latin typeface="BIZ UDPゴシック" panose="020B0400000000000000" pitchFamily="50" charset="-128"/>
                <a:ea typeface="BIZ UDPゴシック" panose="020B0400000000000000" pitchFamily="50" charset="-128"/>
              </a:rPr>
              <a:t>25</a:t>
            </a:r>
            <a:r>
              <a:rPr kumimoji="1" lang="ja-JP" altLang="en-US" sz="1100" dirty="0">
                <a:latin typeface="BIZ UDPゴシック" panose="020B0400000000000000" pitchFamily="50" charset="-128"/>
                <a:ea typeface="BIZ UDPゴシック" panose="020B0400000000000000" pitchFamily="50" charset="-128"/>
              </a:rPr>
              <a:t>％となっています。</a:t>
            </a:r>
          </a:p>
          <a:p>
            <a:endParaRPr kumimoji="1" lang="ja-JP" altLang="en-US" sz="1100" dirty="0">
              <a:latin typeface="BIZ UDPゴシック" panose="020B0400000000000000" pitchFamily="50" charset="-128"/>
              <a:ea typeface="BIZ UDPゴシック" panose="020B0400000000000000" pitchFamily="50" charset="-128"/>
            </a:endParaRPr>
          </a:p>
        </p:txBody>
      </p:sp>
      <p:sp>
        <p:nvSpPr>
          <p:cNvPr id="32" name="テキスト ボックス 31">
            <a:extLst>
              <a:ext uri="{FF2B5EF4-FFF2-40B4-BE49-F238E27FC236}">
                <a16:creationId xmlns:a16="http://schemas.microsoft.com/office/drawing/2014/main" id="{D9D32D96-0BCA-420E-B53A-E9B95E732627}"/>
              </a:ext>
            </a:extLst>
          </p:cNvPr>
          <p:cNvSpPr txBox="1"/>
          <p:nvPr/>
        </p:nvSpPr>
        <p:spPr>
          <a:xfrm>
            <a:off x="3229897" y="9572600"/>
            <a:ext cx="318792" cy="307777"/>
          </a:xfrm>
          <a:prstGeom prst="rect">
            <a:avLst/>
          </a:prstGeom>
          <a:noFill/>
        </p:spPr>
        <p:txBody>
          <a:bodyPr wrap="square" rtlCol="0">
            <a:spAutoFit/>
          </a:bodyPr>
          <a:lstStyle/>
          <a:p>
            <a:pPr algn="ctr"/>
            <a:r>
              <a:rPr kumimoji="1" lang="en-US" altLang="ja-JP" sz="1400" dirty="0">
                <a:latin typeface="BIZ UDPゴシック" panose="020B0400000000000000" pitchFamily="50" charset="-128"/>
                <a:ea typeface="BIZ UDPゴシック" panose="020B0400000000000000" pitchFamily="50" charset="-128"/>
              </a:rPr>
              <a:t>5</a:t>
            </a:r>
          </a:p>
        </p:txBody>
      </p:sp>
      <p:sp>
        <p:nvSpPr>
          <p:cNvPr id="33" name="正方形/長方形 32">
            <a:extLst>
              <a:ext uri="{FF2B5EF4-FFF2-40B4-BE49-F238E27FC236}">
                <a16:creationId xmlns:a16="http://schemas.microsoft.com/office/drawing/2014/main" id="{45136475-09EC-494A-9F4D-A321627110A7}"/>
              </a:ext>
            </a:extLst>
          </p:cNvPr>
          <p:cNvSpPr/>
          <p:nvPr/>
        </p:nvSpPr>
        <p:spPr>
          <a:xfrm>
            <a:off x="431310" y="3020394"/>
            <a:ext cx="862975" cy="23883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latin typeface="BIZ UDPゴシック" panose="020B0400000000000000" pitchFamily="50" charset="-128"/>
                <a:ea typeface="BIZ UDPゴシック" panose="020B0400000000000000" pitchFamily="50" charset="-128"/>
              </a:rPr>
              <a:t>試算条件</a:t>
            </a:r>
          </a:p>
        </p:txBody>
      </p:sp>
      <p:sp>
        <p:nvSpPr>
          <p:cNvPr id="34" name="テキスト ボックス 33">
            <a:extLst>
              <a:ext uri="{FF2B5EF4-FFF2-40B4-BE49-F238E27FC236}">
                <a16:creationId xmlns:a16="http://schemas.microsoft.com/office/drawing/2014/main" id="{ABB504A4-C379-4E7C-8AE0-C34C785EFE53}"/>
              </a:ext>
            </a:extLst>
          </p:cNvPr>
          <p:cNvSpPr txBox="1"/>
          <p:nvPr/>
        </p:nvSpPr>
        <p:spPr>
          <a:xfrm>
            <a:off x="458462" y="6125517"/>
            <a:ext cx="5907890" cy="2952090"/>
          </a:xfrm>
          <a:prstGeom prst="rect">
            <a:avLst/>
          </a:prstGeom>
          <a:noFill/>
        </p:spPr>
        <p:txBody>
          <a:bodyPr wrap="square" rtlCol="0">
            <a:spAutoFit/>
          </a:bodyPr>
          <a:lstStyle/>
          <a:p>
            <a:pPr>
              <a:spcAft>
                <a:spcPts val="300"/>
              </a:spcAft>
            </a:pPr>
            <a:r>
              <a:rPr kumimoji="1" lang="ja-JP" altLang="en-US" sz="1100" b="1" u="sng" dirty="0">
                <a:latin typeface="BIZ UDPゴシック" panose="020B0400000000000000" pitchFamily="50" charset="-128"/>
                <a:ea typeface="BIZ UDPゴシック" panose="020B0400000000000000" pitchFamily="50" charset="-128"/>
              </a:rPr>
              <a:t>④太陽光発電システムの運転維持費用</a:t>
            </a:r>
          </a:p>
          <a:p>
            <a:pPr marL="144000">
              <a:spcAft>
                <a:spcPts val="300"/>
              </a:spcAft>
            </a:pPr>
            <a:r>
              <a:rPr kumimoji="1" lang="ja-JP" altLang="en-US" sz="1100" dirty="0">
                <a:latin typeface="BIZ UDPゴシック" panose="020B0400000000000000" pitchFamily="50" charset="-128"/>
                <a:ea typeface="BIZ UDPゴシック" panose="020B0400000000000000" pitchFamily="50" charset="-128"/>
              </a:rPr>
              <a:t>　太陽光発電システムが適正に発電し続けるためには、定期的な保守点検や周辺機器の更新が欠かせません。メーカーへのヒアリング調査等では、</a:t>
            </a:r>
            <a:r>
              <a:rPr kumimoji="1" lang="en-US" altLang="ja-JP" sz="1100" dirty="0">
                <a:latin typeface="BIZ UDPゴシック" panose="020B0400000000000000" pitchFamily="50" charset="-128"/>
                <a:ea typeface="BIZ UDPゴシック" panose="020B0400000000000000" pitchFamily="50" charset="-128"/>
              </a:rPr>
              <a:t>5kW</a:t>
            </a:r>
            <a:r>
              <a:rPr kumimoji="1" lang="ja-JP" altLang="en-US" sz="1100" dirty="0">
                <a:latin typeface="BIZ UDPゴシック" panose="020B0400000000000000" pitchFamily="50" charset="-128"/>
                <a:ea typeface="BIZ UDPゴシック" panose="020B0400000000000000" pitchFamily="50" charset="-128"/>
              </a:rPr>
              <a:t>の設備を</a:t>
            </a:r>
            <a:r>
              <a:rPr kumimoji="1" lang="en-US" altLang="ja-JP" sz="1100" dirty="0">
                <a:latin typeface="BIZ UDPゴシック" panose="020B0400000000000000" pitchFamily="50" charset="-128"/>
                <a:ea typeface="BIZ UDPゴシック" panose="020B0400000000000000" pitchFamily="50" charset="-128"/>
              </a:rPr>
              <a:t>20</a:t>
            </a:r>
            <a:r>
              <a:rPr kumimoji="1" lang="ja-JP" altLang="en-US" sz="1100" dirty="0">
                <a:latin typeface="BIZ UDPゴシック" panose="020B0400000000000000" pitchFamily="50" charset="-128"/>
                <a:ea typeface="BIZ UDPゴシック" panose="020B0400000000000000" pitchFamily="50" charset="-128"/>
              </a:rPr>
              <a:t>年間使用すると想定した場合、運転維持費用は以下のようになりましたが、パネルの保証期間や定期点検頻度の違い、パワーコンディショナ</a:t>
            </a:r>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の種類などを踏まえ、</a:t>
            </a:r>
            <a:r>
              <a:rPr kumimoji="1" lang="en-US" altLang="ja-JP" sz="1100" dirty="0">
                <a:solidFill>
                  <a:srgbClr val="C00000"/>
                </a:solidFill>
                <a:latin typeface="BIZ UDPゴシック" panose="020B0400000000000000" pitchFamily="50" charset="-128"/>
                <a:ea typeface="BIZ UDPゴシック" panose="020B0400000000000000" pitchFamily="50" charset="-128"/>
              </a:rPr>
              <a:t>3,000</a:t>
            </a:r>
            <a:r>
              <a:rPr kumimoji="1" lang="ja-JP" altLang="en-US" sz="1100" dirty="0">
                <a:solidFill>
                  <a:srgbClr val="C00000"/>
                </a:solidFill>
                <a:latin typeface="BIZ UDPゴシック" panose="020B0400000000000000" pitchFamily="50" charset="-128"/>
                <a:ea typeface="BIZ UDPゴシック" panose="020B0400000000000000" pitchFamily="50" charset="-128"/>
              </a:rPr>
              <a:t>円</a:t>
            </a:r>
            <a:r>
              <a:rPr kumimoji="1" lang="en-US" altLang="ja-JP" sz="1100" dirty="0">
                <a:solidFill>
                  <a:srgbClr val="C00000"/>
                </a:solidFill>
                <a:latin typeface="BIZ UDPゴシック" panose="020B0400000000000000" pitchFamily="50" charset="-128"/>
                <a:ea typeface="BIZ UDPゴシック" panose="020B0400000000000000" pitchFamily="50" charset="-128"/>
              </a:rPr>
              <a:t>/kW</a:t>
            </a:r>
            <a:r>
              <a:rPr kumimoji="1" lang="ja-JP" altLang="en-US" sz="1100" dirty="0">
                <a:solidFill>
                  <a:srgbClr val="C00000"/>
                </a:solidFill>
                <a:latin typeface="BIZ UDPゴシック" panose="020B0400000000000000" pitchFamily="50" charset="-128"/>
                <a:ea typeface="BIZ UDPゴシック" panose="020B0400000000000000" pitchFamily="50" charset="-128"/>
              </a:rPr>
              <a:t>・年</a:t>
            </a:r>
            <a:r>
              <a:rPr kumimoji="1" lang="ja-JP" altLang="en-US" sz="1100" dirty="0">
                <a:latin typeface="BIZ UDPゴシック" panose="020B0400000000000000" pitchFamily="50" charset="-128"/>
                <a:ea typeface="BIZ UDPゴシック" panose="020B0400000000000000" pitchFamily="50" charset="-128"/>
              </a:rPr>
              <a:t>とするとされています。</a:t>
            </a:r>
            <a:endParaRPr kumimoji="1" lang="en-US" altLang="ja-JP" sz="1100" dirty="0">
              <a:latin typeface="BIZ UDPゴシック" panose="020B0400000000000000" pitchFamily="50" charset="-128"/>
              <a:ea typeface="BIZ UDPゴシック" panose="020B0400000000000000" pitchFamily="50" charset="-128"/>
            </a:endParaRPr>
          </a:p>
          <a:p>
            <a:pPr marL="144000">
              <a:lnSpc>
                <a:spcPts val="1000"/>
              </a:lnSpc>
            </a:pPr>
            <a:endParaRPr kumimoji="1" lang="ja-JP" altLang="en-US" sz="1100" dirty="0">
              <a:latin typeface="BIZ UDPゴシック" panose="020B0400000000000000" pitchFamily="50" charset="-128"/>
              <a:ea typeface="BIZ UDPゴシック" panose="020B0400000000000000" pitchFamily="50" charset="-128"/>
            </a:endParaRPr>
          </a:p>
          <a:p>
            <a:pPr marL="144000"/>
            <a:r>
              <a:rPr kumimoji="1" lang="ja-JP" altLang="en-US" sz="1100" dirty="0">
                <a:latin typeface="BIZ UDPゴシック" panose="020B0400000000000000" pitchFamily="50" charset="-128"/>
                <a:ea typeface="BIZ UDPゴシック" panose="020B0400000000000000" pitchFamily="50" charset="-128"/>
              </a:rPr>
              <a:t>・３～</a:t>
            </a:r>
            <a:r>
              <a:rPr kumimoji="1" lang="en-US" altLang="ja-JP" sz="1100" dirty="0">
                <a:latin typeface="BIZ UDPゴシック" panose="020B0400000000000000" pitchFamily="50" charset="-128"/>
                <a:ea typeface="BIZ UDPゴシック" panose="020B0400000000000000" pitchFamily="50" charset="-128"/>
              </a:rPr>
              <a:t>5</a:t>
            </a:r>
            <a:r>
              <a:rPr kumimoji="1" lang="ja-JP" altLang="en-US" sz="1100" dirty="0">
                <a:latin typeface="BIZ UDPゴシック" panose="020B0400000000000000" pitchFamily="50" charset="-128"/>
                <a:ea typeface="BIZ UDPゴシック" panose="020B0400000000000000" pitchFamily="50" charset="-128"/>
              </a:rPr>
              <a:t>年に１回の定期点検費用　　約</a:t>
            </a:r>
            <a:r>
              <a:rPr kumimoji="1" lang="en-US" altLang="ja-JP" sz="1100" dirty="0">
                <a:latin typeface="BIZ UDPゴシック" panose="020B0400000000000000" pitchFamily="50" charset="-128"/>
                <a:ea typeface="BIZ UDPゴシック" panose="020B0400000000000000" pitchFamily="50" charset="-128"/>
              </a:rPr>
              <a:t>4.7</a:t>
            </a:r>
            <a:r>
              <a:rPr kumimoji="1" lang="ja-JP" altLang="en-US" sz="1100" dirty="0">
                <a:latin typeface="BIZ UDPゴシック" panose="020B0400000000000000" pitchFamily="50" charset="-128"/>
                <a:ea typeface="BIZ UDPゴシック" panose="020B0400000000000000" pitchFamily="50" charset="-128"/>
              </a:rPr>
              <a:t>万円</a:t>
            </a:r>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回</a:t>
            </a:r>
          </a:p>
          <a:p>
            <a:pPr marL="144000">
              <a:spcAft>
                <a:spcPts val="300"/>
              </a:spcAft>
            </a:pPr>
            <a:r>
              <a:rPr kumimoji="1" lang="ja-JP" altLang="en-US" sz="1100" dirty="0">
                <a:latin typeface="BIZ UDPゴシック" panose="020B0400000000000000" pitchFamily="50" charset="-128"/>
                <a:ea typeface="BIZ UDPゴシック" panose="020B0400000000000000" pitchFamily="50" charset="-128"/>
              </a:rPr>
              <a:t>・パワーコンディショナーの交換費用　</a:t>
            </a:r>
            <a:r>
              <a:rPr kumimoji="1" lang="en-US" altLang="ja-JP" sz="1100" dirty="0">
                <a:latin typeface="BIZ UDPゴシック" panose="020B0400000000000000" pitchFamily="50" charset="-128"/>
                <a:ea typeface="BIZ UDPゴシック" panose="020B0400000000000000" pitchFamily="50" charset="-128"/>
              </a:rPr>
              <a:t>20</a:t>
            </a:r>
            <a:r>
              <a:rPr kumimoji="1" lang="ja-JP" altLang="en-US" sz="1100" dirty="0">
                <a:latin typeface="BIZ UDPゴシック" panose="020B0400000000000000" pitchFamily="50" charset="-128"/>
                <a:ea typeface="BIZ UDPゴシック" panose="020B0400000000000000" pitchFamily="50" charset="-128"/>
              </a:rPr>
              <a:t>年間で一度の交換　</a:t>
            </a:r>
            <a:r>
              <a:rPr kumimoji="1" lang="en-US" altLang="ja-JP" sz="1100" dirty="0">
                <a:latin typeface="BIZ UDPゴシック" panose="020B0400000000000000" pitchFamily="50" charset="-128"/>
                <a:ea typeface="BIZ UDPゴシック" panose="020B0400000000000000" pitchFamily="50" charset="-128"/>
              </a:rPr>
              <a:t>34.5</a:t>
            </a:r>
            <a:r>
              <a:rPr kumimoji="1" lang="ja-JP" altLang="en-US" sz="1100" dirty="0">
                <a:latin typeface="BIZ UDPゴシック" panose="020B0400000000000000" pitchFamily="50" charset="-128"/>
                <a:ea typeface="BIZ UDPゴシック" panose="020B0400000000000000" pitchFamily="50" charset="-128"/>
              </a:rPr>
              <a:t>万円</a:t>
            </a:r>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台</a:t>
            </a:r>
          </a:p>
          <a:p>
            <a:pPr marL="396000" indent="-252000">
              <a:spcAft>
                <a:spcPts val="300"/>
              </a:spcAft>
            </a:pPr>
            <a:r>
              <a:rPr kumimoji="1" lang="ja-JP" altLang="en-US" sz="1100" dirty="0">
                <a:latin typeface="BIZ UDPゴシック" panose="020B0400000000000000" pitchFamily="50" charset="-128"/>
                <a:ea typeface="BIZ UDPゴシック" panose="020B0400000000000000" pitchFamily="50" charset="-128"/>
              </a:rPr>
              <a:t>　</a:t>
            </a:r>
            <a:endParaRPr kumimoji="1" lang="en-US" altLang="ja-JP" sz="1050" dirty="0">
              <a:latin typeface="BIZ UDPゴシック" panose="020B0400000000000000" pitchFamily="50" charset="-128"/>
              <a:ea typeface="BIZ UDPゴシック" panose="020B0400000000000000" pitchFamily="50" charset="-128"/>
            </a:endParaRPr>
          </a:p>
          <a:p>
            <a:pPr marL="144000"/>
            <a:endParaRPr kumimoji="1" lang="en-US" altLang="ja-JP" sz="1100" dirty="0">
              <a:latin typeface="BIZ UDPゴシック" panose="020B0400000000000000" pitchFamily="50" charset="-128"/>
              <a:ea typeface="BIZ UDPゴシック" panose="020B0400000000000000" pitchFamily="50" charset="-128"/>
            </a:endParaRPr>
          </a:p>
          <a:p>
            <a:pPr marL="144000"/>
            <a:endParaRPr kumimoji="1" lang="ja-JP" altLang="en-US" sz="1100" dirty="0">
              <a:latin typeface="BIZ UDPゴシック" panose="020B0400000000000000" pitchFamily="50" charset="-128"/>
              <a:ea typeface="BIZ UDPゴシック" panose="020B0400000000000000" pitchFamily="50" charset="-128"/>
            </a:endParaRPr>
          </a:p>
          <a:p>
            <a:endParaRPr kumimoji="1" lang="ja-JP" altLang="en-US" sz="1100" dirty="0">
              <a:latin typeface="BIZ UDPゴシック" panose="020B0400000000000000" pitchFamily="50" charset="-128"/>
              <a:ea typeface="BIZ UDPゴシック" panose="020B0400000000000000" pitchFamily="50" charset="-128"/>
            </a:endParaRPr>
          </a:p>
          <a:p>
            <a:pPr>
              <a:spcAft>
                <a:spcPts val="300"/>
              </a:spcAft>
            </a:pPr>
            <a:r>
              <a:rPr kumimoji="1" lang="ja-JP" altLang="en-US" sz="1100" b="1" u="sng" dirty="0">
                <a:latin typeface="BIZ UDPゴシック" panose="020B0400000000000000" pitchFamily="50" charset="-128"/>
                <a:ea typeface="BIZ UDPゴシック" panose="020B0400000000000000" pitchFamily="50" charset="-128"/>
              </a:rPr>
              <a:t>⑤将来の廃棄費用</a:t>
            </a:r>
          </a:p>
          <a:p>
            <a:r>
              <a:rPr kumimoji="1" lang="ja-JP" altLang="en-US" sz="1100" dirty="0">
                <a:latin typeface="BIZ UDPゴシック" panose="020B0400000000000000" pitchFamily="50" charset="-128"/>
                <a:ea typeface="BIZ UDPゴシック" panose="020B0400000000000000" pitchFamily="50" charset="-128"/>
              </a:rPr>
              <a:t>　　事業用の太陽光発電システムの廃棄等費用として、</a:t>
            </a:r>
            <a:r>
              <a:rPr kumimoji="1" lang="en-US" altLang="ja-JP" sz="1100" dirty="0">
                <a:solidFill>
                  <a:srgbClr val="C00000"/>
                </a:solidFill>
                <a:latin typeface="BIZ UDPゴシック" panose="020B0400000000000000" pitchFamily="50" charset="-128"/>
                <a:ea typeface="BIZ UDPゴシック" panose="020B0400000000000000" pitchFamily="50" charset="-128"/>
              </a:rPr>
              <a:t>1</a:t>
            </a:r>
            <a:r>
              <a:rPr kumimoji="1" lang="ja-JP" altLang="en-US" sz="1100" dirty="0">
                <a:solidFill>
                  <a:srgbClr val="C00000"/>
                </a:solidFill>
                <a:latin typeface="BIZ UDPゴシック" panose="020B0400000000000000" pitchFamily="50" charset="-128"/>
                <a:ea typeface="BIZ UDPゴシック" panose="020B0400000000000000" pitchFamily="50" charset="-128"/>
              </a:rPr>
              <a:t>万円</a:t>
            </a:r>
            <a:r>
              <a:rPr kumimoji="1" lang="en-US" altLang="ja-JP" sz="1100" dirty="0">
                <a:solidFill>
                  <a:srgbClr val="C00000"/>
                </a:solidFill>
                <a:latin typeface="BIZ UDPゴシック" panose="020B0400000000000000" pitchFamily="50" charset="-128"/>
                <a:ea typeface="BIZ UDPゴシック" panose="020B0400000000000000" pitchFamily="50" charset="-128"/>
              </a:rPr>
              <a:t>/kW</a:t>
            </a:r>
            <a:r>
              <a:rPr kumimoji="1" lang="ja-JP" altLang="en-US" sz="1100" dirty="0">
                <a:latin typeface="BIZ UDPゴシック" panose="020B0400000000000000" pitchFamily="50" charset="-128"/>
                <a:ea typeface="BIZ UDPゴシック" panose="020B0400000000000000" pitchFamily="50" charset="-128"/>
              </a:rPr>
              <a:t>とされています。</a:t>
            </a:r>
            <a:br>
              <a:rPr kumimoji="1" lang="en-US" altLang="ja-JP" sz="1100" dirty="0">
                <a:latin typeface="BIZ UDPゴシック" panose="020B0400000000000000" pitchFamily="50" charset="-128"/>
                <a:ea typeface="BIZ UDPゴシック" panose="020B0400000000000000" pitchFamily="50" charset="-128"/>
              </a:rPr>
            </a:br>
            <a:endParaRPr kumimoji="1" lang="ja-JP" altLang="en-US"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a:t>
            </a:r>
            <a:r>
              <a:rPr kumimoji="1" lang="ja-JP" altLang="en-US" sz="800" dirty="0">
                <a:latin typeface="BIZ UDPゴシック" panose="020B0400000000000000" pitchFamily="50" charset="-128"/>
                <a:ea typeface="BIZ UDPゴシック" panose="020B0400000000000000" pitchFamily="50" charset="-128"/>
              </a:rPr>
              <a:t>出所（①～⑤））「令和</a:t>
            </a:r>
            <a:r>
              <a:rPr kumimoji="1" lang="en-US" altLang="ja-JP" sz="800" dirty="0">
                <a:latin typeface="BIZ UDPゴシック" panose="020B0400000000000000" pitchFamily="50" charset="-128"/>
                <a:ea typeface="BIZ UDPゴシック" panose="020B0400000000000000" pitchFamily="50" charset="-128"/>
              </a:rPr>
              <a:t>6</a:t>
            </a:r>
            <a:r>
              <a:rPr kumimoji="1" lang="ja-JP" altLang="en-US" sz="800" dirty="0">
                <a:latin typeface="BIZ UDPゴシック" panose="020B0400000000000000" pitchFamily="50" charset="-128"/>
                <a:ea typeface="BIZ UDPゴシック" panose="020B0400000000000000" pitchFamily="50" charset="-128"/>
              </a:rPr>
              <a:t>年度（</a:t>
            </a:r>
            <a:r>
              <a:rPr kumimoji="1" lang="en-US" altLang="ja-JP" sz="800" dirty="0">
                <a:latin typeface="BIZ UDPゴシック" panose="020B0400000000000000" pitchFamily="50" charset="-128"/>
                <a:ea typeface="BIZ UDPゴシック" panose="020B0400000000000000" pitchFamily="50" charset="-128"/>
              </a:rPr>
              <a:t>2024</a:t>
            </a:r>
            <a:r>
              <a:rPr kumimoji="1" lang="ja-JP" altLang="en-US" sz="800" dirty="0">
                <a:latin typeface="BIZ UDPゴシック" panose="020B0400000000000000" pitchFamily="50" charset="-128"/>
                <a:ea typeface="BIZ UDPゴシック" panose="020B0400000000000000" pitchFamily="50" charset="-128"/>
              </a:rPr>
              <a:t>年度）以降の調達価格に関する意見」（令和</a:t>
            </a:r>
            <a:r>
              <a:rPr kumimoji="1" lang="en-US" altLang="ja-JP" sz="800" dirty="0">
                <a:latin typeface="BIZ UDPゴシック" panose="020B0400000000000000" pitchFamily="50" charset="-128"/>
                <a:ea typeface="BIZ UDPゴシック" panose="020B0400000000000000" pitchFamily="50" charset="-128"/>
              </a:rPr>
              <a:t>6</a:t>
            </a:r>
            <a:r>
              <a:rPr kumimoji="1" lang="ja-JP" altLang="en-US" sz="800" dirty="0">
                <a:latin typeface="BIZ UDPゴシック" panose="020B0400000000000000" pitchFamily="50" charset="-128"/>
                <a:ea typeface="BIZ UDPゴシック" panose="020B0400000000000000" pitchFamily="50" charset="-128"/>
              </a:rPr>
              <a:t>年</a:t>
            </a:r>
            <a:r>
              <a:rPr kumimoji="1" lang="en-US" altLang="ja-JP" sz="800" dirty="0">
                <a:latin typeface="BIZ UDPゴシック" panose="020B0400000000000000" pitchFamily="50" charset="-128"/>
                <a:ea typeface="BIZ UDPゴシック" panose="020B0400000000000000" pitchFamily="50" charset="-128"/>
              </a:rPr>
              <a:t>2</a:t>
            </a:r>
            <a:r>
              <a:rPr kumimoji="1" lang="ja-JP" altLang="en-US" sz="800" dirty="0">
                <a:latin typeface="BIZ UDPゴシック" panose="020B0400000000000000" pitchFamily="50" charset="-128"/>
                <a:ea typeface="BIZ UDPゴシック" panose="020B0400000000000000" pitchFamily="50" charset="-128"/>
              </a:rPr>
              <a:t>月経済産業省調達価格等算定委員会）</a:t>
            </a:r>
          </a:p>
        </p:txBody>
      </p:sp>
      <p:sp>
        <p:nvSpPr>
          <p:cNvPr id="37" name="正方形/長方形 36"/>
          <p:cNvSpPr/>
          <p:nvPr/>
        </p:nvSpPr>
        <p:spPr>
          <a:xfrm>
            <a:off x="431310" y="3020394"/>
            <a:ext cx="5949756" cy="6240681"/>
          </a:xfrm>
          <a:prstGeom prst="rect">
            <a:avLst/>
          </a:prstGeom>
          <a:noFill/>
          <a:ln w="952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4E944DAA-4D62-0762-1E3C-FC21F43EF625}"/>
              </a:ext>
            </a:extLst>
          </p:cNvPr>
          <p:cNvSpPr txBox="1"/>
          <p:nvPr/>
        </p:nvSpPr>
        <p:spPr>
          <a:xfrm>
            <a:off x="4029843" y="3536"/>
            <a:ext cx="2806500" cy="461665"/>
          </a:xfrm>
          <a:prstGeom prst="rect">
            <a:avLst/>
          </a:prstGeom>
          <a:solidFill>
            <a:srgbClr val="FFFF00"/>
          </a:solidFill>
          <a:ln>
            <a:solidFill>
              <a:srgbClr val="FF0000"/>
            </a:solidFill>
          </a:ln>
        </p:spPr>
        <p:txBody>
          <a:bodyPr wrap="square" lIns="91440" tIns="45720" rIns="91440" bIns="45720" anchor="t">
            <a:spAutoFit/>
          </a:bodyPr>
          <a:lstStyle/>
          <a:p>
            <a:r>
              <a:rPr lang="ja-JP" sz="800">
                <a:solidFill>
                  <a:srgbClr val="FF0000"/>
                </a:solidFill>
                <a:latin typeface="メイリオ"/>
                <a:ea typeface="メイリオ"/>
              </a:rPr>
              <a:t>※本資料は、計画作成市町村において、各地域の実情に応じた内容に変更の上（対象とする区域や設備の詳細、経済性の試算等）、ご活用下さい。</a:t>
            </a:r>
            <a:endParaRPr lang="ja-JP" sz="800"/>
          </a:p>
        </p:txBody>
      </p:sp>
      <p:pic>
        <p:nvPicPr>
          <p:cNvPr id="4" name="図 3">
            <a:extLst>
              <a:ext uri="{FF2B5EF4-FFF2-40B4-BE49-F238E27FC236}">
                <a16:creationId xmlns:a16="http://schemas.microsoft.com/office/drawing/2014/main" id="{536317EC-FFA5-3ACD-1E0C-F53BE80F1532}"/>
              </a:ext>
            </a:extLst>
          </p:cNvPr>
          <p:cNvPicPr>
            <a:picLocks noChangeAspect="1"/>
          </p:cNvPicPr>
          <p:nvPr/>
        </p:nvPicPr>
        <p:blipFill>
          <a:blip r:embed="rId3"/>
          <a:stretch>
            <a:fillRect/>
          </a:stretch>
        </p:blipFill>
        <p:spPr>
          <a:xfrm>
            <a:off x="1048954" y="7622310"/>
            <a:ext cx="4760093" cy="532077"/>
          </a:xfrm>
          <a:prstGeom prst="rect">
            <a:avLst/>
          </a:prstGeom>
        </p:spPr>
      </p:pic>
    </p:spTree>
    <p:extLst>
      <p:ext uri="{BB962C8B-B14F-4D97-AF65-F5344CB8AC3E}">
        <p14:creationId xmlns:p14="http://schemas.microsoft.com/office/powerpoint/2010/main" val="3975689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1DB8A6B8-D6BA-4C58-8348-879B551DD74B}"/>
              </a:ext>
            </a:extLst>
          </p:cNvPr>
          <p:cNvSpPr/>
          <p:nvPr/>
        </p:nvSpPr>
        <p:spPr>
          <a:xfrm>
            <a:off x="301038" y="578237"/>
            <a:ext cx="6210300" cy="907969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a:solidFill>
                <a:schemeClr val="tx1"/>
              </a:solidFill>
              <a:latin typeface="UD デジタル 教科書体 NP-B" panose="02020700000000000000" pitchFamily="18" charset="-128"/>
              <a:ea typeface="UD デジタル 教科書体 NP-B" panose="02020700000000000000" pitchFamily="18" charset="-128"/>
            </a:endParaRPr>
          </a:p>
        </p:txBody>
      </p:sp>
      <p:sp>
        <p:nvSpPr>
          <p:cNvPr id="22" name="テキスト ボックス 21">
            <a:extLst>
              <a:ext uri="{FF2B5EF4-FFF2-40B4-BE49-F238E27FC236}">
                <a16:creationId xmlns:a16="http://schemas.microsoft.com/office/drawing/2014/main" id="{ABB504A4-C379-4E7C-8AE0-C34C785EFE53}"/>
              </a:ext>
            </a:extLst>
          </p:cNvPr>
          <p:cNvSpPr txBox="1"/>
          <p:nvPr/>
        </p:nvSpPr>
        <p:spPr>
          <a:xfrm>
            <a:off x="571681" y="592918"/>
            <a:ext cx="5669013" cy="2008242"/>
          </a:xfrm>
          <a:prstGeom prst="rect">
            <a:avLst/>
          </a:prstGeom>
          <a:noFill/>
        </p:spPr>
        <p:txBody>
          <a:bodyPr wrap="square" rtlCol="0">
            <a:spAutoFit/>
          </a:bodyPr>
          <a:lstStyle/>
          <a:p>
            <a:pPr>
              <a:spcAft>
                <a:spcPts val="300"/>
              </a:spcAft>
            </a:pPr>
            <a:endParaRPr kumimoji="1" lang="en-US" altLang="ja-JP" sz="1100" dirty="0">
              <a:latin typeface="BIZ UDPゴシック" panose="020B0400000000000000" pitchFamily="50" charset="-128"/>
              <a:ea typeface="BIZ UDPゴシック" panose="020B0400000000000000" pitchFamily="50" charset="-128"/>
            </a:endParaRPr>
          </a:p>
          <a:p>
            <a:pPr>
              <a:spcAft>
                <a:spcPts val="300"/>
              </a:spcAft>
            </a:pPr>
            <a:r>
              <a:rPr kumimoji="1" lang="ja-JP" altLang="en-US" sz="1100" dirty="0">
                <a:latin typeface="BIZ UDPゴシック" panose="020B0400000000000000" pitchFamily="50" charset="-128"/>
                <a:ea typeface="BIZ UDPゴシック" panose="020B0400000000000000" pitchFamily="50" charset="-128"/>
              </a:rPr>
              <a:t>　</a:t>
            </a:r>
            <a:r>
              <a:rPr kumimoji="1" lang="en-US" altLang="ja-JP" sz="1100" dirty="0">
                <a:latin typeface="BIZ UDPゴシック" panose="020B0400000000000000" pitchFamily="50" charset="-128"/>
                <a:ea typeface="BIZ UDPゴシック" panose="020B0400000000000000" pitchFamily="50" charset="-128"/>
              </a:rPr>
              <a:t>ZEH</a:t>
            </a:r>
            <a:r>
              <a:rPr kumimoji="1" lang="ja-JP" altLang="en-US" sz="1100" dirty="0">
                <a:latin typeface="BIZ UDPゴシック" panose="020B0400000000000000" pitchFamily="50" charset="-128"/>
                <a:ea typeface="BIZ UDPゴシック" panose="020B0400000000000000" pitchFamily="50" charset="-128"/>
              </a:rPr>
              <a:t>水準の省エネルギー性能</a:t>
            </a:r>
            <a:r>
              <a:rPr kumimoji="1" lang="en-US" altLang="ja-JP" sz="1100" baseline="300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の住宅に</a:t>
            </a:r>
            <a:r>
              <a:rPr kumimoji="1" lang="en-US" altLang="ja-JP" sz="1100" dirty="0">
                <a:latin typeface="BIZ UDPゴシック" panose="020B0400000000000000" pitchFamily="50" charset="-128"/>
                <a:ea typeface="BIZ UDPゴシック" panose="020B0400000000000000" pitchFamily="50" charset="-128"/>
              </a:rPr>
              <a:t>5kW</a:t>
            </a:r>
            <a:r>
              <a:rPr kumimoji="1" lang="ja-JP" altLang="en-US" sz="1100" dirty="0" err="1">
                <a:latin typeface="BIZ UDPゴシック" panose="020B0400000000000000" pitchFamily="50" charset="-128"/>
                <a:ea typeface="BIZ UDPゴシック" panose="020B0400000000000000" pitchFamily="50" charset="-128"/>
              </a:rPr>
              <a:t>の太</a:t>
            </a:r>
            <a:r>
              <a:rPr kumimoji="1" lang="ja-JP" altLang="en-US" sz="1100" dirty="0">
                <a:latin typeface="BIZ UDPゴシック" panose="020B0400000000000000" pitchFamily="50" charset="-128"/>
                <a:ea typeface="BIZ UDPゴシック" panose="020B0400000000000000" pitchFamily="50" charset="-128"/>
              </a:rPr>
              <a:t>陽光発電システムを導入した場合を試算すると、「設置することによる</a:t>
            </a:r>
            <a:r>
              <a:rPr kumimoji="1" lang="en-US" altLang="ja-JP" sz="1100" dirty="0">
                <a:latin typeface="BIZ UDPゴシック" panose="020B0400000000000000" pitchFamily="50" charset="-128"/>
                <a:ea typeface="BIZ UDPゴシック" panose="020B0400000000000000" pitchFamily="50" charset="-128"/>
              </a:rPr>
              <a:t>1</a:t>
            </a:r>
            <a:r>
              <a:rPr kumimoji="1" lang="ja-JP" altLang="en-US" sz="1100" dirty="0">
                <a:latin typeface="BIZ UDPゴシック" panose="020B0400000000000000" pitchFamily="50" charset="-128"/>
                <a:ea typeface="BIZ UDPゴシック" panose="020B0400000000000000" pitchFamily="50" charset="-128"/>
              </a:rPr>
              <a:t>年当りの経済的効果」と「設置・運転するための費用」は表１、表</a:t>
            </a:r>
            <a:r>
              <a:rPr kumimoji="1" lang="en-US" altLang="ja-JP" sz="1100" dirty="0">
                <a:latin typeface="BIZ UDPゴシック" panose="020B0400000000000000" pitchFamily="50" charset="-128"/>
                <a:ea typeface="BIZ UDPゴシック" panose="020B0400000000000000" pitchFamily="50" charset="-128"/>
              </a:rPr>
              <a:t>2</a:t>
            </a:r>
            <a:r>
              <a:rPr kumimoji="1" lang="ja-JP" altLang="en-US" sz="1100" dirty="0">
                <a:latin typeface="BIZ UDPゴシック" panose="020B0400000000000000" pitchFamily="50" charset="-128"/>
                <a:ea typeface="BIZ UDPゴシック" panose="020B0400000000000000" pitchFamily="50" charset="-128"/>
              </a:rPr>
              <a:t>のようになりました。購入電力価格により変動しますが、</a:t>
            </a:r>
            <a:r>
              <a:rPr kumimoji="1" lang="ja-JP" altLang="en-US" sz="1100" dirty="0">
                <a:solidFill>
                  <a:srgbClr val="C00000"/>
                </a:solidFill>
                <a:latin typeface="BIZ UDPゴシック" panose="020B0400000000000000" pitchFamily="50" charset="-128"/>
                <a:ea typeface="BIZ UDPゴシック" panose="020B0400000000000000" pitchFamily="50" charset="-128"/>
              </a:rPr>
              <a:t>設置後</a:t>
            </a:r>
            <a:r>
              <a:rPr kumimoji="1" lang="en-US" altLang="ja-JP" sz="1100" dirty="0">
                <a:solidFill>
                  <a:srgbClr val="C00000"/>
                </a:solidFill>
                <a:latin typeface="BIZ UDPゴシック" panose="020B0400000000000000" pitchFamily="50" charset="-128"/>
                <a:ea typeface="BIZ UDPゴシック" panose="020B0400000000000000" pitchFamily="50" charset="-128"/>
              </a:rPr>
              <a:t>15</a:t>
            </a:r>
            <a:r>
              <a:rPr kumimoji="1" lang="ja-JP" altLang="en-US" sz="1100" dirty="0">
                <a:solidFill>
                  <a:srgbClr val="C00000"/>
                </a:solidFill>
                <a:latin typeface="BIZ UDPゴシック" panose="020B0400000000000000" pitchFamily="50" charset="-128"/>
                <a:ea typeface="BIZ UDPゴシック" panose="020B0400000000000000" pitchFamily="50" charset="-128"/>
              </a:rPr>
              <a:t>（～</a:t>
            </a:r>
            <a:r>
              <a:rPr kumimoji="1" lang="en-US" altLang="ja-JP" sz="1100" dirty="0">
                <a:solidFill>
                  <a:srgbClr val="C00000"/>
                </a:solidFill>
                <a:latin typeface="BIZ UDPゴシック" panose="020B0400000000000000" pitchFamily="50" charset="-128"/>
                <a:ea typeface="BIZ UDPゴシック" panose="020B0400000000000000" pitchFamily="50" charset="-128"/>
              </a:rPr>
              <a:t>18</a:t>
            </a:r>
            <a:r>
              <a:rPr kumimoji="1" lang="ja-JP" altLang="en-US" sz="1100" dirty="0">
                <a:solidFill>
                  <a:srgbClr val="C00000"/>
                </a:solidFill>
                <a:latin typeface="BIZ UDPゴシック" panose="020B0400000000000000" pitchFamily="50" charset="-128"/>
                <a:ea typeface="BIZ UDPゴシック" panose="020B0400000000000000" pitchFamily="50" charset="-128"/>
              </a:rPr>
              <a:t>）年ほどで、電力購入量の削減と売電による効果の合計が、システム設置費用と毎年の運転維持費用、廃棄費用の合計と同程度となり、以降は経済的効果の合計が上回る</a:t>
            </a:r>
            <a:r>
              <a:rPr kumimoji="1" lang="ja-JP" altLang="en-US" sz="1100" dirty="0">
                <a:latin typeface="BIZ UDPゴシック" panose="020B0400000000000000" pitchFamily="50" charset="-128"/>
                <a:ea typeface="BIZ UDPゴシック" panose="020B0400000000000000" pitchFamily="50" charset="-128"/>
              </a:rPr>
              <a:t>試算結果となりました。（図１）。</a:t>
            </a:r>
          </a:p>
          <a:p>
            <a:pPr marL="144000" indent="-144000">
              <a:spcAft>
                <a:spcPts val="300"/>
              </a:spcAft>
            </a:pPr>
            <a:r>
              <a:rPr kumimoji="1" lang="en-US" altLang="ja-JP" sz="1000" dirty="0">
                <a:latin typeface="BIZ UDPゴシック" panose="020B0400000000000000" pitchFamily="50" charset="-128"/>
                <a:ea typeface="BIZ UDPゴシック" panose="020B0400000000000000" pitchFamily="50" charset="-128"/>
              </a:rPr>
              <a:t>※</a:t>
            </a:r>
            <a:r>
              <a:rPr kumimoji="1" lang="ja-JP" altLang="en-US" sz="1000" dirty="0">
                <a:latin typeface="BIZ UDPゴシック" panose="020B0400000000000000" pitchFamily="50" charset="-128"/>
                <a:ea typeface="BIZ UDPゴシック" panose="020B0400000000000000" pitchFamily="50" charset="-128"/>
              </a:rPr>
              <a:t>強化外皮基準を満たし、かつ再生可能エネルギーを除いた一次エネルギー消費量が省エネ基準の基準値から</a:t>
            </a:r>
            <a:r>
              <a:rPr kumimoji="1" lang="en-US" altLang="ja-JP" sz="1000" dirty="0">
                <a:latin typeface="BIZ UDPゴシック" panose="020B0400000000000000" pitchFamily="50" charset="-128"/>
                <a:ea typeface="BIZ UDPゴシック" panose="020B0400000000000000" pitchFamily="50" charset="-128"/>
              </a:rPr>
              <a:t>20</a:t>
            </a:r>
            <a:r>
              <a:rPr kumimoji="1" lang="ja-JP" altLang="en-US" sz="1000" dirty="0">
                <a:latin typeface="BIZ UDPゴシック" panose="020B0400000000000000" pitchFamily="50" charset="-128"/>
                <a:ea typeface="BIZ UDPゴシック" panose="020B0400000000000000" pitchFamily="50" charset="-128"/>
              </a:rPr>
              <a:t>％削減</a:t>
            </a:r>
          </a:p>
          <a:p>
            <a:pPr marL="144000" indent="-144000">
              <a:spcAft>
                <a:spcPts val="300"/>
              </a:spcAft>
            </a:pPr>
            <a:r>
              <a:rPr kumimoji="1" lang="ja-JP" altLang="en-US" sz="1000" dirty="0">
                <a:latin typeface="BIZ UDPゴシック" panose="020B0400000000000000" pitchFamily="50" charset="-128"/>
                <a:ea typeface="BIZ UDPゴシック" panose="020B0400000000000000" pitchFamily="50" charset="-128"/>
              </a:rPr>
              <a:t>注）購入する電気料金が試算条件よりも高くなる場合や太陽光発電システムの導入に対する地方公共団体補助が受けられる場合には、事業収支が均衡する時期は前倒しとなることがあります</a:t>
            </a:r>
          </a:p>
        </p:txBody>
      </p:sp>
      <p:graphicFrame>
        <p:nvGraphicFramePr>
          <p:cNvPr id="23" name="表 22"/>
          <p:cNvGraphicFramePr>
            <a:graphicFrameLocks noGrp="1"/>
          </p:cNvGraphicFramePr>
          <p:nvPr>
            <p:extLst>
              <p:ext uri="{D42A27DB-BD31-4B8C-83A1-F6EECF244321}">
                <p14:modId xmlns:p14="http://schemas.microsoft.com/office/powerpoint/2010/main" val="1468331161"/>
              </p:ext>
            </p:extLst>
          </p:nvPr>
        </p:nvGraphicFramePr>
        <p:xfrm>
          <a:off x="670188" y="2735319"/>
          <a:ext cx="5472000" cy="1630627"/>
        </p:xfrm>
        <a:graphic>
          <a:graphicData uri="http://schemas.openxmlformats.org/drawingml/2006/table">
            <a:tbl>
              <a:tblPr firstRow="1" firstCol="1" bandRow="1">
                <a:tableStyleId>{5940675A-B579-460E-94D1-54222C63F5DA}</a:tableStyleId>
              </a:tblPr>
              <a:tblGrid>
                <a:gridCol w="1764000">
                  <a:extLst>
                    <a:ext uri="{9D8B030D-6E8A-4147-A177-3AD203B41FA5}">
                      <a16:colId xmlns:a16="http://schemas.microsoft.com/office/drawing/2014/main" val="1520666651"/>
                    </a:ext>
                  </a:extLst>
                </a:gridCol>
                <a:gridCol w="1152000">
                  <a:extLst>
                    <a:ext uri="{9D8B030D-6E8A-4147-A177-3AD203B41FA5}">
                      <a16:colId xmlns:a16="http://schemas.microsoft.com/office/drawing/2014/main" val="2144153111"/>
                    </a:ext>
                  </a:extLst>
                </a:gridCol>
                <a:gridCol w="2556000">
                  <a:extLst>
                    <a:ext uri="{9D8B030D-6E8A-4147-A177-3AD203B41FA5}">
                      <a16:colId xmlns:a16="http://schemas.microsoft.com/office/drawing/2014/main" val="8004463"/>
                    </a:ext>
                  </a:extLst>
                </a:gridCol>
              </a:tblGrid>
              <a:tr h="0">
                <a:tc>
                  <a:txBody>
                    <a:bodyPr/>
                    <a:lstStyle/>
                    <a:p>
                      <a:pPr algn="just">
                        <a:lnSpc>
                          <a:spcPts val="1800"/>
                        </a:lnSpc>
                      </a:pPr>
                      <a:r>
                        <a:rPr lang="en-US"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 </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solidFill>
                      <a:schemeClr val="accent4">
                        <a:lumMod val="40000"/>
                        <a:lumOff val="60000"/>
                      </a:schemeClr>
                    </a:solidFill>
                  </a:tcPr>
                </a:tc>
                <a:tc>
                  <a:txBody>
                    <a:bodyPr/>
                    <a:lstStyle/>
                    <a:p>
                      <a:pPr algn="ctr">
                        <a:lnSpc>
                          <a:spcPts val="1800"/>
                        </a:lnSpc>
                      </a:pPr>
                      <a:r>
                        <a:rPr lang="ja-JP"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電力量</a:t>
                      </a:r>
                      <a:r>
                        <a:rPr lang="ja-JP" sz="1050" kern="100" baseline="300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sz="1050" kern="100" baseline="300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1</a:t>
                      </a:r>
                      <a:r>
                        <a:rPr lang="ja-JP" sz="1050" kern="100" baseline="300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sz="1050" kern="100" baseline="300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2</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solidFill>
                      <a:schemeClr val="accent4">
                        <a:lumMod val="40000"/>
                        <a:lumOff val="60000"/>
                      </a:schemeClr>
                    </a:solidFill>
                  </a:tcPr>
                </a:tc>
                <a:tc>
                  <a:txBody>
                    <a:bodyPr/>
                    <a:lstStyle/>
                    <a:p>
                      <a:pPr algn="ctr">
                        <a:lnSpc>
                          <a:spcPts val="1800"/>
                        </a:lnSpc>
                      </a:pPr>
                      <a:r>
                        <a:rPr lang="ja-JP"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経済的効果</a:t>
                      </a:r>
                      <a:r>
                        <a:rPr lang="ja-JP" sz="1050" kern="100" baseline="300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sz="1050" kern="100" baseline="300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3</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solidFill>
                      <a:schemeClr val="accent4">
                        <a:lumMod val="40000"/>
                        <a:lumOff val="60000"/>
                      </a:schemeClr>
                    </a:solidFill>
                  </a:tcPr>
                </a:tc>
                <a:extLst>
                  <a:ext uri="{0D108BD9-81ED-4DB2-BD59-A6C34878D82A}">
                    <a16:rowId xmlns:a16="http://schemas.microsoft.com/office/drawing/2014/main" val="4137494730"/>
                  </a:ext>
                </a:extLst>
              </a:tr>
              <a:tr h="360000">
                <a:tc rowSpan="2">
                  <a:txBody>
                    <a:bodyPr/>
                    <a:lstStyle/>
                    <a:p>
                      <a:pPr algn="ctr">
                        <a:lnSpc>
                          <a:spcPts val="1300"/>
                        </a:lnSpc>
                      </a:pPr>
                      <a:r>
                        <a:rPr lang="ja-JP"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自家消費による</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a:lnSpc>
                          <a:spcPts val="1300"/>
                        </a:lnSpc>
                      </a:pPr>
                      <a:r>
                        <a:rPr lang="ja-JP"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電力購入量の削減効果</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solidFill>
                      <a:schemeClr val="accent4">
                        <a:lumMod val="40000"/>
                        <a:lumOff val="60000"/>
                      </a:schemeClr>
                    </a:solidFill>
                  </a:tcPr>
                </a:tc>
                <a:tc rowSpan="2">
                  <a:txBody>
                    <a:bodyPr/>
                    <a:lstStyle/>
                    <a:p>
                      <a:pPr algn="ctr">
                        <a:lnSpc>
                          <a:spcPts val="1300"/>
                        </a:lnSpc>
                      </a:pPr>
                      <a:r>
                        <a:rPr lang="ja-JP"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削減量</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a:lnSpc>
                          <a:spcPts val="1300"/>
                        </a:lnSpc>
                      </a:pPr>
                      <a:r>
                        <a:rPr lang="en-US"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1,588kWh/</a:t>
                      </a:r>
                      <a:r>
                        <a:rPr lang="ja-JP"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年</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l">
                        <a:lnSpc>
                          <a:spcPts val="1300"/>
                        </a:lnSpc>
                      </a:pPr>
                      <a:r>
                        <a:rPr lang="ja-JP"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購入電力価格</a:t>
                      </a:r>
                      <a:r>
                        <a:rPr lang="en-US"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26.46</a:t>
                      </a:r>
                      <a:r>
                        <a:rPr lang="ja-JP"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円</a:t>
                      </a:r>
                      <a:r>
                        <a:rPr lang="en-US"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/kWh</a:t>
                      </a:r>
                      <a:r>
                        <a:rPr lang="ja-JP" sz="1050" kern="100" baseline="300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sz="1050" kern="100" baseline="300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3</a:t>
                      </a:r>
                      <a:r>
                        <a:rPr lang="ja-JP"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の場合</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a:lnSpc>
                          <a:spcPts val="1300"/>
                        </a:lnSpc>
                      </a:pPr>
                      <a:r>
                        <a:rPr lang="ja-JP" sz="1050" u="sng"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約</a:t>
                      </a:r>
                      <a:r>
                        <a:rPr lang="en-US" sz="1050" u="sng"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4.20</a:t>
                      </a:r>
                      <a:r>
                        <a:rPr lang="ja-JP" sz="1050" u="sng"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万円</a:t>
                      </a:r>
                      <a:r>
                        <a:rPr lang="en-US" sz="1050" u="sng"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sz="1050" u="sng"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年の削減</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4136918884"/>
                  </a:ext>
                </a:extLst>
              </a:tr>
              <a:tr h="360000">
                <a:tc vMerge="1">
                  <a:txBody>
                    <a:bodyPr/>
                    <a:lstStyle/>
                    <a:p>
                      <a:endParaRPr kumimoji="1" lang="ja-JP" altLang="en-US"/>
                    </a:p>
                  </a:txBody>
                  <a:tcPr/>
                </a:tc>
                <a:tc vMerge="1">
                  <a:txBody>
                    <a:bodyPr/>
                    <a:lstStyle/>
                    <a:p>
                      <a:endParaRPr kumimoji="1" lang="ja-JP" altLang="en-US"/>
                    </a:p>
                  </a:txBody>
                  <a:tcPr/>
                </a:tc>
                <a:tc>
                  <a:txBody>
                    <a:bodyPr/>
                    <a:lstStyle/>
                    <a:p>
                      <a:pPr algn="l">
                        <a:lnSpc>
                          <a:spcPts val="1300"/>
                        </a:lnSpc>
                      </a:pPr>
                      <a:r>
                        <a:rPr lang="ja-JP"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購入電力価格</a:t>
                      </a:r>
                      <a:r>
                        <a:rPr lang="en-US"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34.75</a:t>
                      </a:r>
                      <a:r>
                        <a:rPr lang="ja-JP"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円</a:t>
                      </a:r>
                      <a:r>
                        <a:rPr lang="en-US"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/kWh</a:t>
                      </a:r>
                      <a:r>
                        <a:rPr lang="ja-JP" sz="1050" kern="100" baseline="300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※４</a:t>
                      </a:r>
                      <a:r>
                        <a:rPr lang="ja-JP"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の場合</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a:lnSpc>
                          <a:spcPts val="1300"/>
                        </a:lnSpc>
                      </a:pPr>
                      <a:r>
                        <a:rPr lang="ja-JP" sz="1050" u="sng"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約</a:t>
                      </a:r>
                      <a:r>
                        <a:rPr lang="en-US" sz="1050" u="sng"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5.52</a:t>
                      </a:r>
                      <a:r>
                        <a:rPr lang="ja-JP" sz="1050" u="sng"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万円</a:t>
                      </a:r>
                      <a:r>
                        <a:rPr lang="en-US" sz="1050" u="sng"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sz="1050" u="sng"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年の削減</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625694734"/>
                  </a:ext>
                </a:extLst>
              </a:tr>
              <a:tr h="360000">
                <a:tc rowSpan="2">
                  <a:txBody>
                    <a:bodyPr/>
                    <a:lstStyle/>
                    <a:p>
                      <a:pPr algn="ctr">
                        <a:lnSpc>
                          <a:spcPts val="1300"/>
                        </a:lnSpc>
                      </a:pPr>
                      <a:r>
                        <a:rPr lang="ja-JP"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売電による効果</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solidFill>
                      <a:schemeClr val="accent4">
                        <a:lumMod val="40000"/>
                        <a:lumOff val="60000"/>
                      </a:schemeClr>
                    </a:solidFill>
                  </a:tcPr>
                </a:tc>
                <a:tc rowSpan="2">
                  <a:txBody>
                    <a:bodyPr/>
                    <a:lstStyle/>
                    <a:p>
                      <a:pPr algn="ctr">
                        <a:lnSpc>
                          <a:spcPts val="1300"/>
                        </a:lnSpc>
                      </a:pPr>
                      <a:r>
                        <a:rPr lang="ja-JP"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売電量</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a:lnSpc>
                          <a:spcPts val="1300"/>
                        </a:lnSpc>
                      </a:pPr>
                      <a:r>
                        <a:rPr lang="en-US"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3,408kWh/</a:t>
                      </a:r>
                      <a:r>
                        <a:rPr lang="ja-JP"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年</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ctr">
                        <a:lnSpc>
                          <a:spcPts val="1300"/>
                        </a:lnSpc>
                      </a:pPr>
                      <a:r>
                        <a:rPr lang="en-US"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FIT</a:t>
                      </a:r>
                      <a:r>
                        <a:rPr lang="ja-JP"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期間中　売電価格</a:t>
                      </a:r>
                      <a:r>
                        <a:rPr lang="en-US"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16</a:t>
                      </a:r>
                      <a:r>
                        <a:rPr lang="ja-JP"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円</a:t>
                      </a:r>
                      <a:r>
                        <a:rPr lang="en-US"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/kWh</a:t>
                      </a:r>
                      <a:r>
                        <a:rPr lang="ja-JP" sz="1050" kern="100" baseline="300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sz="1050" kern="100" baseline="300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3</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a:lnSpc>
                          <a:spcPts val="1300"/>
                        </a:lnSpc>
                      </a:pPr>
                      <a:r>
                        <a:rPr lang="ja-JP" sz="1050" u="sng"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約</a:t>
                      </a:r>
                      <a:r>
                        <a:rPr lang="en-US" sz="1050" u="sng"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5.45</a:t>
                      </a:r>
                      <a:r>
                        <a:rPr lang="ja-JP" sz="1050" u="sng"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万円</a:t>
                      </a:r>
                      <a:r>
                        <a:rPr lang="en-US" sz="1050" u="sng"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sz="1050" u="sng"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年の収益</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873091488"/>
                  </a:ext>
                </a:extLst>
              </a:tr>
              <a:tr h="360000">
                <a:tc vMerge="1">
                  <a:txBody>
                    <a:bodyPr/>
                    <a:lstStyle/>
                    <a:p>
                      <a:endParaRPr kumimoji="1" lang="ja-JP" altLang="en-US"/>
                    </a:p>
                  </a:txBody>
                  <a:tcPr/>
                </a:tc>
                <a:tc vMerge="1">
                  <a:txBody>
                    <a:bodyPr/>
                    <a:lstStyle/>
                    <a:p>
                      <a:endParaRPr kumimoji="1" lang="ja-JP" altLang="en-US"/>
                    </a:p>
                  </a:txBody>
                  <a:tcPr/>
                </a:tc>
                <a:tc>
                  <a:txBody>
                    <a:bodyPr/>
                    <a:lstStyle/>
                    <a:p>
                      <a:pPr algn="ctr">
                        <a:lnSpc>
                          <a:spcPts val="1300"/>
                        </a:lnSpc>
                      </a:pPr>
                      <a:r>
                        <a:rPr lang="ja-JP"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卒</a:t>
                      </a:r>
                      <a:r>
                        <a:rPr lang="en-US"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FIT</a:t>
                      </a:r>
                      <a:r>
                        <a:rPr lang="ja-JP"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後　　売電価格</a:t>
                      </a:r>
                      <a:r>
                        <a:rPr lang="en-US"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10</a:t>
                      </a:r>
                      <a:r>
                        <a:rPr lang="ja-JP"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円</a:t>
                      </a:r>
                      <a:r>
                        <a:rPr lang="en-US"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/kWh</a:t>
                      </a:r>
                      <a:r>
                        <a:rPr lang="ja-JP" sz="1050" kern="100" baseline="300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sz="1050" kern="100" baseline="300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3</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a:lnSpc>
                          <a:spcPts val="1300"/>
                        </a:lnSpc>
                      </a:pPr>
                      <a:r>
                        <a:rPr lang="ja-JP"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約</a:t>
                      </a:r>
                      <a:r>
                        <a:rPr lang="en-US"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3.41</a:t>
                      </a:r>
                      <a:r>
                        <a:rPr lang="ja-JP"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万円</a:t>
                      </a:r>
                      <a:r>
                        <a:rPr lang="en-US"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年の収益</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345414409"/>
                  </a:ext>
                </a:extLst>
              </a:tr>
            </a:tbl>
          </a:graphicData>
        </a:graphic>
      </p:graphicFrame>
      <p:graphicFrame>
        <p:nvGraphicFramePr>
          <p:cNvPr id="24" name="表 23"/>
          <p:cNvGraphicFramePr>
            <a:graphicFrameLocks noGrp="1"/>
          </p:cNvGraphicFramePr>
          <p:nvPr>
            <p:extLst>
              <p:ext uri="{D42A27DB-BD31-4B8C-83A1-F6EECF244321}">
                <p14:modId xmlns:p14="http://schemas.microsoft.com/office/powerpoint/2010/main" val="1633337672"/>
              </p:ext>
            </p:extLst>
          </p:nvPr>
        </p:nvGraphicFramePr>
        <p:xfrm>
          <a:off x="670188" y="4668797"/>
          <a:ext cx="5472000" cy="726291"/>
        </p:xfrm>
        <a:graphic>
          <a:graphicData uri="http://schemas.openxmlformats.org/drawingml/2006/table">
            <a:tbl>
              <a:tblPr firstRow="1" firstCol="1" bandRow="1">
                <a:tableStyleId>{5940675A-B579-460E-94D1-54222C63F5DA}</a:tableStyleId>
              </a:tblPr>
              <a:tblGrid>
                <a:gridCol w="1428330">
                  <a:extLst>
                    <a:ext uri="{9D8B030D-6E8A-4147-A177-3AD203B41FA5}">
                      <a16:colId xmlns:a16="http://schemas.microsoft.com/office/drawing/2014/main" val="2201435139"/>
                    </a:ext>
                  </a:extLst>
                </a:gridCol>
                <a:gridCol w="4043670">
                  <a:extLst>
                    <a:ext uri="{9D8B030D-6E8A-4147-A177-3AD203B41FA5}">
                      <a16:colId xmlns:a16="http://schemas.microsoft.com/office/drawing/2014/main" val="1720303641"/>
                    </a:ext>
                  </a:extLst>
                </a:gridCol>
              </a:tblGrid>
              <a:tr h="217887">
                <a:tc>
                  <a:txBody>
                    <a:bodyPr/>
                    <a:lstStyle/>
                    <a:p>
                      <a:pPr algn="just">
                        <a:lnSpc>
                          <a:spcPts val="1800"/>
                        </a:lnSpc>
                      </a:pPr>
                      <a:r>
                        <a:rPr lang="en-US"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 </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solidFill>
                      <a:schemeClr val="accent4">
                        <a:lumMod val="40000"/>
                        <a:lumOff val="60000"/>
                      </a:schemeClr>
                    </a:solidFill>
                  </a:tcPr>
                </a:tc>
                <a:tc>
                  <a:txBody>
                    <a:bodyPr/>
                    <a:lstStyle/>
                    <a:p>
                      <a:pPr algn="ctr">
                        <a:lnSpc>
                          <a:spcPts val="1800"/>
                        </a:lnSpc>
                      </a:pPr>
                      <a:r>
                        <a:rPr lang="ja-JP"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費用</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solidFill>
                      <a:schemeClr val="accent4">
                        <a:lumMod val="40000"/>
                        <a:lumOff val="60000"/>
                      </a:schemeClr>
                    </a:solidFill>
                  </a:tcPr>
                </a:tc>
                <a:extLst>
                  <a:ext uri="{0D108BD9-81ED-4DB2-BD59-A6C34878D82A}">
                    <a16:rowId xmlns:a16="http://schemas.microsoft.com/office/drawing/2014/main" val="4073509375"/>
                  </a:ext>
                </a:extLst>
              </a:tr>
              <a:tr h="169468">
                <a:tc>
                  <a:txBody>
                    <a:bodyPr/>
                    <a:lstStyle/>
                    <a:p>
                      <a:pPr algn="ctr">
                        <a:lnSpc>
                          <a:spcPts val="1400"/>
                        </a:lnSpc>
                      </a:pPr>
                      <a:r>
                        <a:rPr lang="ja-JP"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システム設置費用</a:t>
                      </a:r>
                      <a:r>
                        <a:rPr lang="ja-JP" sz="1050" kern="100" baseline="300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sz="1050" kern="100" baseline="300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3</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solidFill>
                      <a:schemeClr val="accent4">
                        <a:lumMod val="40000"/>
                        <a:lumOff val="60000"/>
                      </a:schemeClr>
                    </a:solidFill>
                  </a:tcPr>
                </a:tc>
                <a:tc>
                  <a:txBody>
                    <a:bodyPr/>
                    <a:lstStyle/>
                    <a:p>
                      <a:pPr algn="just">
                        <a:lnSpc>
                          <a:spcPts val="1400"/>
                        </a:lnSpc>
                      </a:pPr>
                      <a:r>
                        <a:rPr lang="ja-JP"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約</a:t>
                      </a:r>
                      <a:r>
                        <a:rPr lang="en-US"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127.5</a:t>
                      </a:r>
                      <a:r>
                        <a:rPr lang="ja-JP"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万円</a:t>
                      </a:r>
                      <a:r>
                        <a:rPr lang="en-US"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（設置費用</a:t>
                      </a:r>
                      <a:r>
                        <a:rPr lang="en-US"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25.5</a:t>
                      </a:r>
                      <a:r>
                        <a:rPr lang="ja-JP"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万円</a:t>
                      </a:r>
                      <a:r>
                        <a:rPr lang="en-US"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/kW</a:t>
                      </a:r>
                      <a:r>
                        <a:rPr lang="ja-JP"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5kW</a:t>
                      </a:r>
                      <a:r>
                        <a:rPr lang="ja-JP"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755474884"/>
                  </a:ext>
                </a:extLst>
              </a:tr>
              <a:tr h="169468">
                <a:tc>
                  <a:txBody>
                    <a:bodyPr/>
                    <a:lstStyle/>
                    <a:p>
                      <a:pPr algn="ctr">
                        <a:lnSpc>
                          <a:spcPts val="1400"/>
                        </a:lnSpc>
                      </a:pPr>
                      <a:r>
                        <a:rPr lang="ja-JP" sz="1050" kern="1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運転維持費用</a:t>
                      </a:r>
                      <a:r>
                        <a:rPr lang="ja-JP" sz="1050" kern="100" baseline="300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sz="1050" kern="100" baseline="300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3</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solidFill>
                      <a:schemeClr val="accent4">
                        <a:lumMod val="40000"/>
                        <a:lumOff val="60000"/>
                      </a:schemeClr>
                    </a:solidFill>
                  </a:tcPr>
                </a:tc>
                <a:tc>
                  <a:txBody>
                    <a:bodyPr/>
                    <a:lstStyle/>
                    <a:p>
                      <a:pPr algn="just">
                        <a:lnSpc>
                          <a:spcPts val="1400"/>
                        </a:lnSpc>
                      </a:pPr>
                      <a:r>
                        <a:rPr lang="ja-JP"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約</a:t>
                      </a:r>
                      <a:r>
                        <a:rPr lang="en-US"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1.5</a:t>
                      </a:r>
                      <a:r>
                        <a:rPr lang="ja-JP"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万円</a:t>
                      </a:r>
                      <a:r>
                        <a:rPr lang="en-US"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年</a:t>
                      </a:r>
                      <a:r>
                        <a:rPr lang="en-US"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3,000</a:t>
                      </a:r>
                      <a:r>
                        <a:rPr lang="ja-JP"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円</a:t>
                      </a:r>
                      <a:r>
                        <a:rPr lang="en-US"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/kW</a:t>
                      </a:r>
                      <a:r>
                        <a:rPr lang="ja-JP"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･年×</a:t>
                      </a:r>
                      <a:r>
                        <a:rPr lang="en-US"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5kW</a:t>
                      </a:r>
                      <a:r>
                        <a:rPr lang="ja-JP"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tc>
                <a:extLst>
                  <a:ext uri="{0D108BD9-81ED-4DB2-BD59-A6C34878D82A}">
                    <a16:rowId xmlns:a16="http://schemas.microsoft.com/office/drawing/2014/main" val="2762113835"/>
                  </a:ext>
                </a:extLst>
              </a:tr>
              <a:tr h="169468">
                <a:tc>
                  <a:txBody>
                    <a:bodyPr/>
                    <a:lstStyle/>
                    <a:p>
                      <a:pPr algn="ctr">
                        <a:lnSpc>
                          <a:spcPts val="1400"/>
                        </a:lnSpc>
                      </a:pPr>
                      <a:r>
                        <a:rPr lang="ja-JP" sz="1050" kern="1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廃棄費用</a:t>
                      </a:r>
                      <a:r>
                        <a:rPr lang="ja-JP" sz="1050" kern="100" baseline="300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※５</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solidFill>
                      <a:schemeClr val="accent4">
                        <a:lumMod val="40000"/>
                        <a:lumOff val="60000"/>
                      </a:schemeClr>
                    </a:solidFill>
                  </a:tcPr>
                </a:tc>
                <a:tc>
                  <a:txBody>
                    <a:bodyPr/>
                    <a:lstStyle/>
                    <a:p>
                      <a:pPr algn="just">
                        <a:lnSpc>
                          <a:spcPts val="1400"/>
                        </a:lnSpc>
                      </a:pPr>
                      <a:r>
                        <a:rPr lang="ja-JP"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約</a:t>
                      </a:r>
                      <a:r>
                        <a:rPr lang="en-US"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 5.0</a:t>
                      </a:r>
                      <a:r>
                        <a:rPr lang="ja-JP"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万円　</a:t>
                      </a:r>
                      <a:r>
                        <a:rPr lang="en-US"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1</a:t>
                      </a:r>
                      <a:r>
                        <a:rPr lang="ja-JP"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万円</a:t>
                      </a:r>
                      <a:r>
                        <a:rPr lang="en-US"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/kW</a:t>
                      </a:r>
                      <a:r>
                        <a:rPr lang="ja-JP"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5kW</a:t>
                      </a:r>
                      <a:r>
                        <a:rPr lang="ja-JP"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4005315177"/>
                  </a:ext>
                </a:extLst>
              </a:tr>
            </a:tbl>
          </a:graphicData>
        </a:graphic>
      </p:graphicFrame>
      <p:sp>
        <p:nvSpPr>
          <p:cNvPr id="25" name="テキスト ボックス 24">
            <a:extLst>
              <a:ext uri="{FF2B5EF4-FFF2-40B4-BE49-F238E27FC236}">
                <a16:creationId xmlns:a16="http://schemas.microsoft.com/office/drawing/2014/main" id="{ABB504A4-C379-4E7C-8AE0-C34C785EFE53}"/>
              </a:ext>
            </a:extLst>
          </p:cNvPr>
          <p:cNvSpPr txBox="1"/>
          <p:nvPr/>
        </p:nvSpPr>
        <p:spPr>
          <a:xfrm>
            <a:off x="452243" y="2500463"/>
            <a:ext cx="5907890" cy="253916"/>
          </a:xfrm>
          <a:prstGeom prst="rect">
            <a:avLst/>
          </a:prstGeom>
          <a:noFill/>
        </p:spPr>
        <p:txBody>
          <a:bodyPr wrap="square" rtlCol="0">
            <a:spAutoFit/>
          </a:bodyPr>
          <a:lstStyle/>
          <a:p>
            <a:pPr algn="ctr"/>
            <a:r>
              <a:rPr kumimoji="1" lang="ja-JP" altLang="en-US" sz="1050" dirty="0">
                <a:latin typeface="BIZ UDPゴシック" panose="020B0400000000000000" pitchFamily="50" charset="-128"/>
                <a:ea typeface="BIZ UDPゴシック" panose="020B0400000000000000" pitchFamily="50" charset="-128"/>
              </a:rPr>
              <a:t>表１　太陽光発電システム</a:t>
            </a:r>
            <a:r>
              <a:rPr kumimoji="1" lang="en-US" altLang="ja-JP" sz="1050" dirty="0">
                <a:latin typeface="BIZ UDPゴシック" panose="020B0400000000000000" pitchFamily="50" charset="-128"/>
                <a:ea typeface="BIZ UDPゴシック" panose="020B0400000000000000" pitchFamily="50" charset="-128"/>
              </a:rPr>
              <a:t>5kW</a:t>
            </a:r>
            <a:r>
              <a:rPr kumimoji="1" lang="ja-JP" altLang="en-US" sz="1050" dirty="0">
                <a:latin typeface="BIZ UDPゴシック" panose="020B0400000000000000" pitchFamily="50" charset="-128"/>
                <a:ea typeface="BIZ UDPゴシック" panose="020B0400000000000000" pitchFamily="50" charset="-128"/>
              </a:rPr>
              <a:t>を設置することによる１年当りの経済的効果</a:t>
            </a:r>
          </a:p>
        </p:txBody>
      </p:sp>
      <p:sp>
        <p:nvSpPr>
          <p:cNvPr id="26" name="テキスト ボックス 25">
            <a:extLst>
              <a:ext uri="{FF2B5EF4-FFF2-40B4-BE49-F238E27FC236}">
                <a16:creationId xmlns:a16="http://schemas.microsoft.com/office/drawing/2014/main" id="{ABB504A4-C379-4E7C-8AE0-C34C785EFE53}"/>
              </a:ext>
            </a:extLst>
          </p:cNvPr>
          <p:cNvSpPr txBox="1"/>
          <p:nvPr/>
        </p:nvSpPr>
        <p:spPr>
          <a:xfrm>
            <a:off x="452243" y="4414881"/>
            <a:ext cx="5907890" cy="253916"/>
          </a:xfrm>
          <a:prstGeom prst="rect">
            <a:avLst/>
          </a:prstGeom>
          <a:noFill/>
        </p:spPr>
        <p:txBody>
          <a:bodyPr wrap="square" rtlCol="0">
            <a:spAutoFit/>
          </a:bodyPr>
          <a:lstStyle/>
          <a:p>
            <a:pPr algn="ctr"/>
            <a:r>
              <a:rPr kumimoji="1" lang="ja-JP" altLang="en-US" sz="1050" dirty="0">
                <a:latin typeface="BIZ UDPゴシック" panose="020B0400000000000000" pitchFamily="50" charset="-128"/>
                <a:ea typeface="BIZ UDPゴシック" panose="020B0400000000000000" pitchFamily="50" charset="-128"/>
              </a:rPr>
              <a:t>表</a:t>
            </a:r>
            <a:r>
              <a:rPr kumimoji="1" lang="en-US" altLang="ja-JP" sz="1050" dirty="0">
                <a:latin typeface="BIZ UDPゴシック" panose="020B0400000000000000" pitchFamily="50" charset="-128"/>
                <a:ea typeface="BIZ UDPゴシック" panose="020B0400000000000000" pitchFamily="50" charset="-128"/>
              </a:rPr>
              <a:t>2</a:t>
            </a:r>
            <a:r>
              <a:rPr kumimoji="1" lang="ja-JP" altLang="en-US" sz="1050" dirty="0">
                <a:latin typeface="BIZ UDPゴシック" panose="020B0400000000000000" pitchFamily="50" charset="-128"/>
                <a:ea typeface="BIZ UDPゴシック" panose="020B0400000000000000" pitchFamily="50" charset="-128"/>
              </a:rPr>
              <a:t>　太陽光発電システム</a:t>
            </a:r>
            <a:r>
              <a:rPr kumimoji="1" lang="en-US" altLang="ja-JP" sz="1050" dirty="0">
                <a:latin typeface="BIZ UDPゴシック" panose="020B0400000000000000" pitchFamily="50" charset="-128"/>
                <a:ea typeface="BIZ UDPゴシック" panose="020B0400000000000000" pitchFamily="50" charset="-128"/>
              </a:rPr>
              <a:t>5kW</a:t>
            </a:r>
            <a:r>
              <a:rPr kumimoji="1" lang="ja-JP" altLang="en-US" sz="1050" dirty="0">
                <a:latin typeface="BIZ UDPゴシック" panose="020B0400000000000000" pitchFamily="50" charset="-128"/>
                <a:ea typeface="BIZ UDPゴシック" panose="020B0400000000000000" pitchFamily="50" charset="-128"/>
              </a:rPr>
              <a:t>を設置・運転するための費用</a:t>
            </a:r>
          </a:p>
        </p:txBody>
      </p:sp>
      <p:sp>
        <p:nvSpPr>
          <p:cNvPr id="11" name="テキスト ボックス 10">
            <a:extLst>
              <a:ext uri="{FF2B5EF4-FFF2-40B4-BE49-F238E27FC236}">
                <a16:creationId xmlns:a16="http://schemas.microsoft.com/office/drawing/2014/main" id="{ABB504A4-C379-4E7C-8AE0-C34C785EFE53}"/>
              </a:ext>
            </a:extLst>
          </p:cNvPr>
          <p:cNvSpPr txBox="1"/>
          <p:nvPr/>
        </p:nvSpPr>
        <p:spPr>
          <a:xfrm>
            <a:off x="452243" y="7965160"/>
            <a:ext cx="5907890" cy="1692771"/>
          </a:xfrm>
          <a:prstGeom prst="rect">
            <a:avLst/>
          </a:prstGeom>
          <a:noFill/>
        </p:spPr>
        <p:txBody>
          <a:bodyPr wrap="square" rtlCol="0">
            <a:spAutoFit/>
          </a:bodyPr>
          <a:lstStyle/>
          <a:p>
            <a:r>
              <a:rPr kumimoji="1" lang="ja-JP" altLang="en-US" sz="800" dirty="0">
                <a:latin typeface="BIZ UDPゴシック" panose="020B0400000000000000" pitchFamily="50" charset="-128"/>
                <a:ea typeface="BIZ UDPゴシック" panose="020B0400000000000000" pitchFamily="50" charset="-128"/>
              </a:rPr>
              <a:t>計算条件</a:t>
            </a:r>
          </a:p>
          <a:p>
            <a:pPr marL="108000" indent="-108000"/>
            <a:r>
              <a:rPr kumimoji="1" lang="en-US" altLang="ja-JP" sz="800" dirty="0">
                <a:latin typeface="BIZ UDPゴシック" panose="020B0400000000000000" pitchFamily="50" charset="-128"/>
                <a:ea typeface="BIZ UDPゴシック" panose="020B0400000000000000" pitchFamily="50" charset="-128"/>
              </a:rPr>
              <a:t>※1 </a:t>
            </a:r>
            <a:r>
              <a:rPr kumimoji="1" lang="ja-JP" altLang="en-US" sz="800" dirty="0">
                <a:latin typeface="BIZ UDPゴシック" panose="020B0400000000000000" pitchFamily="50" charset="-128"/>
                <a:ea typeface="BIZ UDPゴシック" panose="020B0400000000000000" pitchFamily="50" charset="-128"/>
              </a:rPr>
              <a:t>太陽光発電システムの発電量（自家消費分、売電分）は、以下の住宅条件に基づき建築物省エネ法エネルギー消費性能計算プログラム</a:t>
            </a:r>
            <a:r>
              <a:rPr kumimoji="1" lang="en-US" altLang="ja-JP" sz="800" dirty="0">
                <a:latin typeface="BIZ UDPゴシック" panose="020B0400000000000000" pitchFamily="50" charset="-128"/>
                <a:ea typeface="BIZ UDPゴシック" panose="020B0400000000000000" pitchFamily="50" charset="-128"/>
              </a:rPr>
              <a:t>ver3.5.0</a:t>
            </a:r>
            <a:r>
              <a:rPr kumimoji="1" lang="ja-JP" altLang="en-US" sz="800" dirty="0">
                <a:latin typeface="BIZ UDPゴシック" panose="020B0400000000000000" pitchFamily="50" charset="-128"/>
                <a:ea typeface="BIZ UDPゴシック" panose="020B0400000000000000" pitchFamily="50" charset="-128"/>
              </a:rPr>
              <a:t>により算出。</a:t>
            </a:r>
          </a:p>
          <a:p>
            <a:pPr marL="108000" indent="-108000"/>
            <a:r>
              <a:rPr kumimoji="1" lang="ja-JP" altLang="en-US" sz="800" dirty="0">
                <a:latin typeface="BIZ UDPゴシック" panose="020B0400000000000000" pitchFamily="50" charset="-128"/>
                <a:ea typeface="BIZ UDPゴシック" panose="020B0400000000000000" pitchFamily="50" charset="-128"/>
              </a:rPr>
              <a:t>住宅条件：６地域</a:t>
            </a:r>
            <a:r>
              <a:rPr kumimoji="1" lang="en-US" altLang="ja-JP" sz="800" dirty="0">
                <a:latin typeface="BIZ UDPゴシック" panose="020B0400000000000000" pitchFamily="50" charset="-128"/>
                <a:ea typeface="BIZ UDPゴシック" panose="020B0400000000000000" pitchFamily="50" charset="-128"/>
              </a:rPr>
              <a:t>/A3</a:t>
            </a:r>
            <a:r>
              <a:rPr kumimoji="1" lang="ja-JP" altLang="en-US" sz="800" dirty="0">
                <a:latin typeface="BIZ UDPゴシック" panose="020B0400000000000000" pitchFamily="50" charset="-128"/>
                <a:ea typeface="BIZ UDPゴシック" panose="020B0400000000000000" pitchFamily="50" charset="-128"/>
              </a:rPr>
              <a:t>区分</a:t>
            </a:r>
            <a:r>
              <a:rPr kumimoji="1" lang="en-US" altLang="ja-JP" sz="800" dirty="0">
                <a:latin typeface="BIZ UDPゴシック" panose="020B0400000000000000" pitchFamily="50" charset="-128"/>
                <a:ea typeface="BIZ UDPゴシック" panose="020B0400000000000000" pitchFamily="50" charset="-128"/>
              </a:rPr>
              <a:t>/</a:t>
            </a:r>
            <a:r>
              <a:rPr kumimoji="1" lang="ja-JP" altLang="en-US" sz="800" dirty="0">
                <a:latin typeface="BIZ UDPゴシック" panose="020B0400000000000000" pitchFamily="50" charset="-128"/>
                <a:ea typeface="BIZ UDPゴシック" panose="020B0400000000000000" pitchFamily="50" charset="-128"/>
              </a:rPr>
              <a:t>延面積</a:t>
            </a:r>
            <a:r>
              <a:rPr kumimoji="1" lang="en-US" altLang="ja-JP" sz="800" dirty="0">
                <a:latin typeface="BIZ UDPゴシック" panose="020B0400000000000000" pitchFamily="50" charset="-128"/>
                <a:ea typeface="BIZ UDPゴシック" panose="020B0400000000000000" pitchFamily="50" charset="-128"/>
              </a:rPr>
              <a:t>120.08㎡/UA0.59/ηAC2.1/ηAH4.3/BEI0.69</a:t>
            </a:r>
            <a:r>
              <a:rPr kumimoji="1" lang="ja-JP" altLang="en-US" sz="800" dirty="0">
                <a:latin typeface="BIZ UDPゴシック" panose="020B0400000000000000" pitchFamily="50" charset="-128"/>
                <a:ea typeface="BIZ UDPゴシック" panose="020B0400000000000000" pitchFamily="50" charset="-128"/>
              </a:rPr>
              <a:t>（</a:t>
            </a:r>
            <a:r>
              <a:rPr kumimoji="1" lang="en-US" altLang="ja-JP" sz="800" dirty="0">
                <a:latin typeface="BIZ UDPゴシック" panose="020B0400000000000000" pitchFamily="50" charset="-128"/>
                <a:ea typeface="BIZ UDPゴシック" panose="020B0400000000000000" pitchFamily="50" charset="-128"/>
              </a:rPr>
              <a:t>PV</a:t>
            </a:r>
            <a:r>
              <a:rPr kumimoji="1" lang="ja-JP" altLang="en-US" sz="800" dirty="0">
                <a:latin typeface="BIZ UDPゴシック" panose="020B0400000000000000" pitchFamily="50" charset="-128"/>
                <a:ea typeface="BIZ UDPゴシック" panose="020B0400000000000000" pitchFamily="50" charset="-128"/>
              </a:rPr>
              <a:t>による削減効果を除外）</a:t>
            </a:r>
            <a:r>
              <a:rPr kumimoji="1" lang="en-US" altLang="ja-JP" sz="800" dirty="0">
                <a:latin typeface="BIZ UDPゴシック" panose="020B0400000000000000" pitchFamily="50" charset="-128"/>
                <a:ea typeface="BIZ UDPゴシック" panose="020B0400000000000000" pitchFamily="50" charset="-128"/>
              </a:rPr>
              <a:t>/</a:t>
            </a:r>
            <a:r>
              <a:rPr kumimoji="1" lang="ja-JP" altLang="en-US" sz="800" dirty="0">
                <a:latin typeface="BIZ UDPゴシック" panose="020B0400000000000000" pitchFamily="50" charset="-128"/>
                <a:ea typeface="BIZ UDPゴシック" panose="020B0400000000000000" pitchFamily="50" charset="-128"/>
              </a:rPr>
              <a:t>ルームエアコン（い）</a:t>
            </a:r>
            <a:r>
              <a:rPr kumimoji="1" lang="en-US" altLang="ja-JP" sz="800" dirty="0">
                <a:latin typeface="BIZ UDPゴシック" panose="020B0400000000000000" pitchFamily="50" charset="-128"/>
                <a:ea typeface="BIZ UDPゴシック" panose="020B0400000000000000" pitchFamily="50" charset="-128"/>
              </a:rPr>
              <a:t>/</a:t>
            </a:r>
            <a:r>
              <a:rPr kumimoji="1" lang="ja-JP" altLang="en-US" sz="800" dirty="0">
                <a:latin typeface="BIZ UDPゴシック" panose="020B0400000000000000" pitchFamily="50" charset="-128"/>
                <a:ea typeface="BIZ UDPゴシック" panose="020B0400000000000000" pitchFamily="50" charset="-128"/>
              </a:rPr>
              <a:t>換気比消費電力</a:t>
            </a:r>
            <a:r>
              <a:rPr kumimoji="1" lang="en-US" altLang="ja-JP" sz="800" dirty="0">
                <a:latin typeface="BIZ UDPゴシック" panose="020B0400000000000000" pitchFamily="50" charset="-128"/>
                <a:ea typeface="BIZ UDPゴシック" panose="020B0400000000000000" pitchFamily="50" charset="-128"/>
              </a:rPr>
              <a:t>0.3/CO2HP</a:t>
            </a:r>
            <a:r>
              <a:rPr kumimoji="1" lang="ja-JP" altLang="en-US" sz="800" dirty="0">
                <a:latin typeface="BIZ UDPゴシック" panose="020B0400000000000000" pitchFamily="50" charset="-128"/>
                <a:ea typeface="BIZ UDPゴシック" panose="020B0400000000000000" pitchFamily="50" charset="-128"/>
              </a:rPr>
              <a:t>風呂給湯機</a:t>
            </a:r>
            <a:r>
              <a:rPr kumimoji="1" lang="en-US" altLang="ja-JP" sz="800" dirty="0">
                <a:latin typeface="BIZ UDPゴシック" panose="020B0400000000000000" pitchFamily="50" charset="-128"/>
                <a:ea typeface="BIZ UDPゴシック" panose="020B0400000000000000" pitchFamily="50" charset="-128"/>
              </a:rPr>
              <a:t>JIS3.0</a:t>
            </a:r>
            <a:r>
              <a:rPr kumimoji="1" lang="ja-JP" altLang="en-US" sz="800" dirty="0">
                <a:latin typeface="BIZ UDPゴシック" panose="020B0400000000000000" pitchFamily="50" charset="-128"/>
                <a:ea typeface="BIZ UDPゴシック" panose="020B0400000000000000" pitchFamily="50" charset="-128"/>
              </a:rPr>
              <a:t>・追焚き</a:t>
            </a:r>
            <a:r>
              <a:rPr kumimoji="1" lang="en-US" altLang="ja-JP" sz="800" dirty="0">
                <a:latin typeface="BIZ UDPゴシック" panose="020B0400000000000000" pitchFamily="50" charset="-128"/>
                <a:ea typeface="BIZ UDPゴシック" panose="020B0400000000000000" pitchFamily="50" charset="-128"/>
              </a:rPr>
              <a:t>/</a:t>
            </a:r>
            <a:r>
              <a:rPr kumimoji="1" lang="ja-JP" altLang="en-US" sz="800" dirty="0">
                <a:latin typeface="BIZ UDPゴシック" panose="020B0400000000000000" pitchFamily="50" charset="-128"/>
                <a:ea typeface="BIZ UDPゴシック" panose="020B0400000000000000" pitchFamily="50" charset="-128"/>
              </a:rPr>
              <a:t>台所水栓水優先</a:t>
            </a:r>
            <a:r>
              <a:rPr kumimoji="1" lang="en-US" altLang="ja-JP" sz="800" dirty="0">
                <a:latin typeface="BIZ UDPゴシック" panose="020B0400000000000000" pitchFamily="50" charset="-128"/>
                <a:ea typeface="BIZ UDPゴシック" panose="020B0400000000000000" pitchFamily="50" charset="-128"/>
              </a:rPr>
              <a:t>/</a:t>
            </a:r>
            <a:r>
              <a:rPr kumimoji="1" lang="ja-JP" altLang="en-US" sz="800" dirty="0">
                <a:latin typeface="BIZ UDPゴシック" panose="020B0400000000000000" pitchFamily="50" charset="-128"/>
                <a:ea typeface="BIZ UDPゴシック" panose="020B0400000000000000" pitchFamily="50" charset="-128"/>
              </a:rPr>
              <a:t>浴室水栓手元止水・小流量</a:t>
            </a:r>
            <a:r>
              <a:rPr kumimoji="1" lang="en-US" altLang="ja-JP" sz="800" dirty="0">
                <a:latin typeface="BIZ UDPゴシック" panose="020B0400000000000000" pitchFamily="50" charset="-128"/>
                <a:ea typeface="BIZ UDPゴシック" panose="020B0400000000000000" pitchFamily="50" charset="-128"/>
              </a:rPr>
              <a:t>/</a:t>
            </a:r>
            <a:r>
              <a:rPr kumimoji="1" lang="ja-JP" altLang="en-US" sz="800" dirty="0">
                <a:latin typeface="BIZ UDPゴシック" panose="020B0400000000000000" pitchFamily="50" charset="-128"/>
                <a:ea typeface="BIZ UDPゴシック" panose="020B0400000000000000" pitchFamily="50" charset="-128"/>
              </a:rPr>
              <a:t>洗面水栓水優先</a:t>
            </a:r>
            <a:r>
              <a:rPr kumimoji="1" lang="en-US" altLang="ja-JP" sz="800" dirty="0">
                <a:latin typeface="BIZ UDPゴシック" panose="020B0400000000000000" pitchFamily="50" charset="-128"/>
                <a:ea typeface="BIZ UDPゴシック" panose="020B0400000000000000" pitchFamily="50" charset="-128"/>
              </a:rPr>
              <a:t>/</a:t>
            </a:r>
            <a:r>
              <a:rPr kumimoji="1" lang="ja-JP" altLang="en-US" sz="800" dirty="0">
                <a:latin typeface="BIZ UDPゴシック" panose="020B0400000000000000" pitchFamily="50" charset="-128"/>
                <a:ea typeface="BIZ UDPゴシック" panose="020B0400000000000000" pitchFamily="50" charset="-128"/>
              </a:rPr>
              <a:t>高断熱浴槽</a:t>
            </a:r>
            <a:r>
              <a:rPr kumimoji="1" lang="en-US" altLang="ja-JP" sz="800" dirty="0">
                <a:latin typeface="BIZ UDPゴシック" panose="020B0400000000000000" pitchFamily="50" charset="-128"/>
                <a:ea typeface="BIZ UDPゴシック" panose="020B0400000000000000" pitchFamily="50" charset="-128"/>
              </a:rPr>
              <a:t>/ LED</a:t>
            </a:r>
            <a:r>
              <a:rPr kumimoji="1" lang="ja-JP" altLang="en-US" sz="800" dirty="0">
                <a:latin typeface="BIZ UDPゴシック" panose="020B0400000000000000" pitchFamily="50" charset="-128"/>
                <a:ea typeface="BIZ UDPゴシック" panose="020B0400000000000000" pitchFamily="50" charset="-128"/>
              </a:rPr>
              <a:t>調光あり</a:t>
            </a:r>
            <a:r>
              <a:rPr kumimoji="1" lang="en-US" altLang="ja-JP" sz="800" dirty="0">
                <a:latin typeface="BIZ UDPゴシック" panose="020B0400000000000000" pitchFamily="50" charset="-128"/>
                <a:ea typeface="BIZ UDPゴシック" panose="020B0400000000000000" pitchFamily="50" charset="-128"/>
              </a:rPr>
              <a:t>/</a:t>
            </a:r>
            <a:r>
              <a:rPr kumimoji="1" lang="ja-JP" altLang="en-US" sz="800" dirty="0">
                <a:latin typeface="BIZ UDPゴシック" panose="020B0400000000000000" pitchFamily="50" charset="-128"/>
                <a:ea typeface="BIZ UDPゴシック" panose="020B0400000000000000" pitchFamily="50" charset="-128"/>
              </a:rPr>
              <a:t>太陽光発電結晶シリコン・屋根置き・南向き・傾斜角</a:t>
            </a:r>
            <a:r>
              <a:rPr kumimoji="1" lang="en-US" altLang="ja-JP" sz="800" dirty="0">
                <a:latin typeface="BIZ UDPゴシック" panose="020B0400000000000000" pitchFamily="50" charset="-128"/>
                <a:ea typeface="BIZ UDPゴシック" panose="020B0400000000000000" pitchFamily="50" charset="-128"/>
              </a:rPr>
              <a:t>30</a:t>
            </a:r>
            <a:r>
              <a:rPr kumimoji="1" lang="ja-JP" altLang="en-US" sz="800" dirty="0">
                <a:latin typeface="BIZ UDPゴシック" panose="020B0400000000000000" pitchFamily="50" charset="-128"/>
                <a:ea typeface="BIZ UDPゴシック" panose="020B0400000000000000" pitchFamily="50" charset="-128"/>
              </a:rPr>
              <a:t>度</a:t>
            </a:r>
          </a:p>
          <a:p>
            <a:pPr marL="108000" indent="-108000"/>
            <a:r>
              <a:rPr kumimoji="1" lang="en-US" altLang="ja-JP" sz="800" dirty="0">
                <a:latin typeface="BIZ UDPゴシック" panose="020B0400000000000000" pitchFamily="50" charset="-128"/>
                <a:ea typeface="BIZ UDPゴシック" panose="020B0400000000000000" pitchFamily="50" charset="-128"/>
              </a:rPr>
              <a:t>※2 </a:t>
            </a:r>
            <a:r>
              <a:rPr kumimoji="1" lang="ja-JP" altLang="en-US" sz="800" dirty="0">
                <a:latin typeface="BIZ UDPゴシック" panose="020B0400000000000000" pitchFamily="50" charset="-128"/>
                <a:ea typeface="BIZ UDPゴシック" panose="020B0400000000000000" pitchFamily="50" charset="-128"/>
              </a:rPr>
              <a:t>電力の一次エネルギー換算係数</a:t>
            </a:r>
            <a:r>
              <a:rPr kumimoji="1" lang="en-US" altLang="ja-JP" sz="800" dirty="0">
                <a:latin typeface="BIZ UDPゴシック" panose="020B0400000000000000" pitchFamily="50" charset="-128"/>
                <a:ea typeface="BIZ UDPゴシック" panose="020B0400000000000000" pitchFamily="50" charset="-128"/>
              </a:rPr>
              <a:t>9.76GJ/</a:t>
            </a:r>
            <a:r>
              <a:rPr kumimoji="1" lang="ja-JP" altLang="en-US" sz="800" dirty="0">
                <a:latin typeface="BIZ UDPゴシック" panose="020B0400000000000000" pitchFamily="50" charset="-128"/>
                <a:ea typeface="BIZ UDPゴシック" panose="020B0400000000000000" pitchFamily="50" charset="-128"/>
              </a:rPr>
              <a:t>千</a:t>
            </a:r>
            <a:r>
              <a:rPr kumimoji="1" lang="en-US" altLang="ja-JP" sz="800" dirty="0">
                <a:latin typeface="BIZ UDPゴシック" panose="020B0400000000000000" pitchFamily="50" charset="-128"/>
                <a:ea typeface="BIZ UDPゴシック" panose="020B0400000000000000" pitchFamily="50" charset="-128"/>
              </a:rPr>
              <a:t>kWh</a:t>
            </a:r>
            <a:r>
              <a:rPr kumimoji="1" lang="ja-JP" altLang="en-US" sz="800" dirty="0">
                <a:latin typeface="BIZ UDPゴシック" panose="020B0400000000000000" pitchFamily="50" charset="-128"/>
                <a:ea typeface="BIZ UDPゴシック" panose="020B0400000000000000" pitchFamily="50" charset="-128"/>
              </a:rPr>
              <a:t>。</a:t>
            </a:r>
          </a:p>
          <a:p>
            <a:pPr marL="108000" indent="-108000"/>
            <a:r>
              <a:rPr kumimoji="1" lang="en-US" altLang="ja-JP" sz="800" dirty="0">
                <a:latin typeface="BIZ UDPゴシック" panose="020B0400000000000000" pitchFamily="50" charset="-128"/>
                <a:ea typeface="BIZ UDPゴシック" panose="020B0400000000000000" pitchFamily="50" charset="-128"/>
              </a:rPr>
              <a:t>※3 </a:t>
            </a:r>
            <a:r>
              <a:rPr kumimoji="1" lang="ja-JP" altLang="en-US" sz="800" dirty="0">
                <a:latin typeface="BIZ UDPゴシック" panose="020B0400000000000000" pitchFamily="50" charset="-128"/>
                <a:ea typeface="BIZ UDPゴシック" panose="020B0400000000000000" pitchFamily="50" charset="-128"/>
              </a:rPr>
              <a:t>自家消費分の便益、</a:t>
            </a:r>
            <a:r>
              <a:rPr kumimoji="1" lang="en-US" altLang="ja-JP" sz="800" dirty="0">
                <a:latin typeface="BIZ UDPゴシック" panose="020B0400000000000000" pitchFamily="50" charset="-128"/>
                <a:ea typeface="BIZ UDPゴシック" panose="020B0400000000000000" pitchFamily="50" charset="-128"/>
              </a:rPr>
              <a:t>FIT</a:t>
            </a:r>
            <a:r>
              <a:rPr kumimoji="1" lang="ja-JP" altLang="en-US" sz="800" dirty="0">
                <a:latin typeface="BIZ UDPゴシック" panose="020B0400000000000000" pitchFamily="50" charset="-128"/>
                <a:ea typeface="BIZ UDPゴシック" panose="020B0400000000000000" pitchFamily="50" charset="-128"/>
              </a:rPr>
              <a:t>調達価格、調達期間終了後の売電価格は、いずれも「令和</a:t>
            </a:r>
            <a:r>
              <a:rPr kumimoji="1" lang="en-US" altLang="ja-JP" sz="800" dirty="0">
                <a:latin typeface="BIZ UDPゴシック" panose="020B0400000000000000" pitchFamily="50" charset="-128"/>
                <a:ea typeface="BIZ UDPゴシック" panose="020B0400000000000000" pitchFamily="50" charset="-128"/>
              </a:rPr>
              <a:t>6</a:t>
            </a:r>
            <a:r>
              <a:rPr kumimoji="1" lang="ja-JP" altLang="en-US" sz="800" dirty="0">
                <a:latin typeface="BIZ UDPゴシック" panose="020B0400000000000000" pitchFamily="50" charset="-128"/>
                <a:ea typeface="BIZ UDPゴシック" panose="020B0400000000000000" pitchFamily="50" charset="-128"/>
              </a:rPr>
              <a:t>年度以降（</a:t>
            </a:r>
            <a:r>
              <a:rPr kumimoji="1" lang="en-US" altLang="ja-JP" sz="800" dirty="0">
                <a:latin typeface="BIZ UDPゴシック" panose="020B0400000000000000" pitchFamily="50" charset="-128"/>
                <a:ea typeface="BIZ UDPゴシック" panose="020B0400000000000000" pitchFamily="50" charset="-128"/>
              </a:rPr>
              <a:t>2024</a:t>
            </a:r>
            <a:r>
              <a:rPr kumimoji="1" lang="ja-JP" altLang="en-US" sz="800" dirty="0">
                <a:latin typeface="BIZ UDPゴシック" panose="020B0400000000000000" pitchFamily="50" charset="-128"/>
                <a:ea typeface="BIZ UDPゴシック" panose="020B0400000000000000" pitchFamily="50" charset="-128"/>
              </a:rPr>
              <a:t>年度以降）の調達価格等について」（調達価格等算定委員会、</a:t>
            </a:r>
            <a:r>
              <a:rPr kumimoji="1" lang="en-US" altLang="ja-JP" sz="800" dirty="0">
                <a:latin typeface="BIZ UDPゴシック" panose="020B0400000000000000" pitchFamily="50" charset="-128"/>
                <a:ea typeface="BIZ UDPゴシック" panose="020B0400000000000000" pitchFamily="50" charset="-128"/>
              </a:rPr>
              <a:t>2024</a:t>
            </a:r>
            <a:r>
              <a:rPr kumimoji="1" lang="ja-JP" altLang="en-US" sz="800" dirty="0">
                <a:latin typeface="BIZ UDPゴシック" panose="020B0400000000000000" pitchFamily="50" charset="-128"/>
                <a:ea typeface="BIZ UDPゴシック" panose="020B0400000000000000" pitchFamily="50" charset="-128"/>
              </a:rPr>
              <a:t>年</a:t>
            </a:r>
            <a:r>
              <a:rPr kumimoji="1" lang="en-US" altLang="ja-JP" sz="800" dirty="0">
                <a:latin typeface="BIZ UDPゴシック" panose="020B0400000000000000" pitchFamily="50" charset="-128"/>
                <a:ea typeface="BIZ UDPゴシック" panose="020B0400000000000000" pitchFamily="50" charset="-128"/>
              </a:rPr>
              <a:t>2</a:t>
            </a:r>
            <a:r>
              <a:rPr kumimoji="1" lang="ja-JP" altLang="en-US" sz="800" dirty="0">
                <a:latin typeface="BIZ UDPゴシック" panose="020B0400000000000000" pitchFamily="50" charset="-128"/>
                <a:ea typeface="BIZ UDPゴシック" panose="020B0400000000000000" pitchFamily="50" charset="-128"/>
              </a:rPr>
              <a:t>月</a:t>
            </a:r>
            <a:r>
              <a:rPr kumimoji="1" lang="en-US" altLang="ja-JP" sz="800" dirty="0">
                <a:latin typeface="BIZ UDPゴシック" panose="020B0400000000000000" pitchFamily="50" charset="-128"/>
                <a:ea typeface="BIZ UDPゴシック" panose="020B0400000000000000" pitchFamily="50" charset="-128"/>
              </a:rPr>
              <a:t>7</a:t>
            </a:r>
            <a:r>
              <a:rPr kumimoji="1" lang="ja-JP" altLang="en-US" sz="800" dirty="0">
                <a:latin typeface="BIZ UDPゴシック" panose="020B0400000000000000" pitchFamily="50" charset="-128"/>
                <a:ea typeface="BIZ UDPゴシック" panose="020B0400000000000000" pitchFamily="50" charset="-128"/>
              </a:rPr>
              <a:t>日）に記載された</a:t>
            </a:r>
            <a:r>
              <a:rPr kumimoji="1" lang="en-US" altLang="ja-JP" sz="800" dirty="0">
                <a:latin typeface="BIZ UDPゴシック" panose="020B0400000000000000" pitchFamily="50" charset="-128"/>
                <a:ea typeface="BIZ UDPゴシック" panose="020B0400000000000000" pitchFamily="50" charset="-128"/>
              </a:rPr>
              <a:t>2024</a:t>
            </a:r>
            <a:r>
              <a:rPr kumimoji="1" lang="ja-JP" altLang="en-US" sz="800" dirty="0">
                <a:latin typeface="BIZ UDPゴシック" panose="020B0400000000000000" pitchFamily="50" charset="-128"/>
                <a:ea typeface="BIZ UDPゴシック" panose="020B0400000000000000" pitchFamily="50" charset="-128"/>
              </a:rPr>
              <a:t>年度の値による。</a:t>
            </a:r>
          </a:p>
          <a:p>
            <a:pPr marL="108000" indent="-108000"/>
            <a:r>
              <a:rPr kumimoji="1" lang="en-US" altLang="ja-JP" sz="800" dirty="0">
                <a:latin typeface="BIZ UDPゴシック" panose="020B0400000000000000" pitchFamily="50" charset="-128"/>
                <a:ea typeface="BIZ UDPゴシック" panose="020B0400000000000000" pitchFamily="50" charset="-128"/>
              </a:rPr>
              <a:t>※4 </a:t>
            </a:r>
            <a:r>
              <a:rPr kumimoji="1" lang="ja-JP" altLang="en-US" sz="800" dirty="0">
                <a:latin typeface="BIZ UDPゴシック" panose="020B0400000000000000" pitchFamily="50" charset="-128"/>
                <a:ea typeface="BIZ UDPゴシック" panose="020B0400000000000000" pitchFamily="50" charset="-128"/>
              </a:rPr>
              <a:t>東京電力エナジーパートナーが示す平均モデル（従量電灯</a:t>
            </a:r>
            <a:r>
              <a:rPr kumimoji="1" lang="en-US" altLang="ja-JP" sz="800" dirty="0">
                <a:latin typeface="BIZ UDPゴシック" panose="020B0400000000000000" pitchFamily="50" charset="-128"/>
                <a:ea typeface="BIZ UDPゴシック" panose="020B0400000000000000" pitchFamily="50" charset="-128"/>
              </a:rPr>
              <a:t>B</a:t>
            </a:r>
            <a:r>
              <a:rPr kumimoji="1" lang="ja-JP" altLang="en-US" sz="800" dirty="0">
                <a:latin typeface="BIZ UDPゴシック" panose="020B0400000000000000" pitchFamily="50" charset="-128"/>
                <a:ea typeface="BIZ UDPゴシック" panose="020B0400000000000000" pitchFamily="50" charset="-128"/>
              </a:rPr>
              <a:t>・</a:t>
            </a:r>
            <a:r>
              <a:rPr kumimoji="1" lang="en-US" altLang="ja-JP" sz="800" dirty="0">
                <a:latin typeface="BIZ UDPゴシック" panose="020B0400000000000000" pitchFamily="50" charset="-128"/>
                <a:ea typeface="BIZ UDPゴシック" panose="020B0400000000000000" pitchFamily="50" charset="-128"/>
              </a:rPr>
              <a:t>30A</a:t>
            </a:r>
            <a:r>
              <a:rPr kumimoji="1" lang="ja-JP" altLang="en-US" sz="800" dirty="0">
                <a:latin typeface="BIZ UDPゴシック" panose="020B0400000000000000" pitchFamily="50" charset="-128"/>
                <a:ea typeface="BIZ UDPゴシック" panose="020B0400000000000000" pitchFamily="50" charset="-128"/>
              </a:rPr>
              <a:t>契約、使用電力量</a:t>
            </a:r>
            <a:r>
              <a:rPr kumimoji="1" lang="en-US" altLang="ja-JP" sz="800" dirty="0">
                <a:latin typeface="BIZ UDPゴシック" panose="020B0400000000000000" pitchFamily="50" charset="-128"/>
                <a:ea typeface="BIZ UDPゴシック" panose="020B0400000000000000" pitchFamily="50" charset="-128"/>
              </a:rPr>
              <a:t>260kWh/</a:t>
            </a:r>
            <a:r>
              <a:rPr kumimoji="1" lang="ja-JP" altLang="en-US" sz="800" dirty="0">
                <a:latin typeface="BIZ UDPゴシック" panose="020B0400000000000000" pitchFamily="50" charset="-128"/>
                <a:ea typeface="BIZ UDPゴシック" panose="020B0400000000000000" pitchFamily="50" charset="-128"/>
              </a:rPr>
              <a:t>月）における</a:t>
            </a:r>
            <a:r>
              <a:rPr kumimoji="1" lang="en-US" altLang="ja-JP" sz="800" dirty="0">
                <a:latin typeface="BIZ UDPゴシック" panose="020B0400000000000000" pitchFamily="50" charset="-128"/>
                <a:ea typeface="BIZ UDPゴシック" panose="020B0400000000000000" pitchFamily="50" charset="-128"/>
              </a:rPr>
              <a:t>2024</a:t>
            </a:r>
            <a:r>
              <a:rPr kumimoji="1" lang="ja-JP" altLang="en-US" sz="800" dirty="0">
                <a:latin typeface="BIZ UDPゴシック" panose="020B0400000000000000" pitchFamily="50" charset="-128"/>
                <a:ea typeface="BIZ UDPゴシック" panose="020B0400000000000000" pitchFamily="50" charset="-128"/>
              </a:rPr>
              <a:t>年</a:t>
            </a:r>
            <a:r>
              <a:rPr kumimoji="1" lang="en-US" altLang="ja-JP" sz="800" dirty="0">
                <a:latin typeface="BIZ UDPゴシック" panose="020B0400000000000000" pitchFamily="50" charset="-128"/>
                <a:ea typeface="BIZ UDPゴシック" panose="020B0400000000000000" pitchFamily="50" charset="-128"/>
              </a:rPr>
              <a:t>4</a:t>
            </a:r>
            <a:r>
              <a:rPr kumimoji="1" lang="ja-JP" altLang="en-US" sz="800" dirty="0">
                <a:latin typeface="BIZ UDPゴシック" panose="020B0400000000000000" pitchFamily="50" charset="-128"/>
                <a:ea typeface="BIZ UDPゴシック" panose="020B0400000000000000" pitchFamily="50" charset="-128"/>
              </a:rPr>
              <a:t>月</a:t>
            </a:r>
            <a:r>
              <a:rPr kumimoji="1" lang="en-US" altLang="ja-JP" sz="800" dirty="0">
                <a:latin typeface="BIZ UDPゴシック" panose="020B0400000000000000" pitchFamily="50" charset="-128"/>
                <a:ea typeface="BIZ UDPゴシック" panose="020B0400000000000000" pitchFamily="50" charset="-128"/>
              </a:rPr>
              <a:t>1</a:t>
            </a:r>
            <a:r>
              <a:rPr kumimoji="1" lang="ja-JP" altLang="en-US" sz="800" dirty="0">
                <a:latin typeface="BIZ UDPゴシック" panose="020B0400000000000000" pitchFamily="50" charset="-128"/>
                <a:ea typeface="BIZ UDPゴシック" panose="020B0400000000000000" pitchFamily="50" charset="-128"/>
              </a:rPr>
              <a:t>日以降の使用電力の平均単価。再エネ賦課金を含む。</a:t>
            </a:r>
          </a:p>
          <a:p>
            <a:pPr marL="108000" indent="-108000"/>
            <a:r>
              <a:rPr kumimoji="1" lang="en-US" altLang="ja-JP" sz="800" dirty="0">
                <a:latin typeface="BIZ UDPゴシック" panose="020B0400000000000000" pitchFamily="50" charset="-128"/>
                <a:ea typeface="BIZ UDPゴシック" panose="020B0400000000000000" pitchFamily="50" charset="-128"/>
              </a:rPr>
              <a:t>※5 </a:t>
            </a:r>
            <a:r>
              <a:rPr kumimoji="1" lang="ja-JP" altLang="en-US" sz="800" dirty="0">
                <a:latin typeface="BIZ UDPゴシック" panose="020B0400000000000000" pitchFamily="50" charset="-128"/>
                <a:ea typeface="BIZ UDPゴシック" panose="020B0400000000000000" pitchFamily="50" charset="-128"/>
              </a:rPr>
              <a:t>「令和</a:t>
            </a:r>
            <a:r>
              <a:rPr kumimoji="1" lang="en-US" altLang="ja-JP" sz="800" dirty="0">
                <a:latin typeface="BIZ UDPゴシック" panose="020B0400000000000000" pitchFamily="50" charset="-128"/>
                <a:ea typeface="BIZ UDPゴシック" panose="020B0400000000000000" pitchFamily="50" charset="-128"/>
              </a:rPr>
              <a:t>6</a:t>
            </a:r>
            <a:r>
              <a:rPr kumimoji="1" lang="ja-JP" altLang="en-US" sz="800" dirty="0">
                <a:latin typeface="BIZ UDPゴシック" panose="020B0400000000000000" pitchFamily="50" charset="-128"/>
                <a:ea typeface="BIZ UDPゴシック" panose="020B0400000000000000" pitchFamily="50" charset="-128"/>
              </a:rPr>
              <a:t>年度以降の調達価格等に関する意見」（調達価格等算定委員会、</a:t>
            </a:r>
            <a:r>
              <a:rPr kumimoji="1" lang="en-US" altLang="ja-JP" sz="800" dirty="0">
                <a:latin typeface="BIZ UDPゴシック" panose="020B0400000000000000" pitchFamily="50" charset="-128"/>
                <a:ea typeface="BIZ UDPゴシック" panose="020B0400000000000000" pitchFamily="50" charset="-128"/>
              </a:rPr>
              <a:t>2024</a:t>
            </a:r>
            <a:r>
              <a:rPr kumimoji="1" lang="ja-JP" altLang="en-US" sz="800" dirty="0">
                <a:latin typeface="BIZ UDPゴシック" panose="020B0400000000000000" pitchFamily="50" charset="-128"/>
                <a:ea typeface="BIZ UDPゴシック" panose="020B0400000000000000" pitchFamily="50" charset="-128"/>
              </a:rPr>
              <a:t>年</a:t>
            </a:r>
            <a:r>
              <a:rPr kumimoji="1" lang="en-US" altLang="ja-JP" sz="800" dirty="0">
                <a:latin typeface="BIZ UDPゴシック" panose="020B0400000000000000" pitchFamily="50" charset="-128"/>
                <a:ea typeface="BIZ UDPゴシック" panose="020B0400000000000000" pitchFamily="50" charset="-128"/>
              </a:rPr>
              <a:t>2</a:t>
            </a:r>
            <a:r>
              <a:rPr kumimoji="1" lang="ja-JP" altLang="en-US" sz="800" dirty="0">
                <a:latin typeface="BIZ UDPゴシック" panose="020B0400000000000000" pitchFamily="50" charset="-128"/>
                <a:ea typeface="BIZ UDPゴシック" panose="020B0400000000000000" pitchFamily="50" charset="-128"/>
              </a:rPr>
              <a:t>月</a:t>
            </a:r>
            <a:r>
              <a:rPr kumimoji="1" lang="en-US" altLang="ja-JP" sz="800" dirty="0">
                <a:latin typeface="BIZ UDPゴシック" panose="020B0400000000000000" pitchFamily="50" charset="-128"/>
                <a:ea typeface="BIZ UDPゴシック" panose="020B0400000000000000" pitchFamily="50" charset="-128"/>
              </a:rPr>
              <a:t>7</a:t>
            </a:r>
            <a:r>
              <a:rPr kumimoji="1" lang="ja-JP" altLang="en-US" sz="800" dirty="0">
                <a:latin typeface="BIZ UDPゴシック" panose="020B0400000000000000" pitchFamily="50" charset="-128"/>
                <a:ea typeface="BIZ UDPゴシック" panose="020B0400000000000000" pitchFamily="50" charset="-128"/>
              </a:rPr>
              <a:t>日）による。太陽光発電システムを</a:t>
            </a:r>
            <a:r>
              <a:rPr kumimoji="1" lang="en-US" altLang="ja-JP" sz="800" dirty="0">
                <a:latin typeface="BIZ UDPゴシック" panose="020B0400000000000000" pitchFamily="50" charset="-128"/>
                <a:ea typeface="BIZ UDPゴシック" panose="020B0400000000000000" pitchFamily="50" charset="-128"/>
              </a:rPr>
              <a:t>30</a:t>
            </a:r>
            <a:r>
              <a:rPr kumimoji="1" lang="ja-JP" altLang="en-US" sz="800" dirty="0">
                <a:latin typeface="BIZ UDPゴシック" panose="020B0400000000000000" pitchFamily="50" charset="-128"/>
                <a:ea typeface="BIZ UDPゴシック" panose="020B0400000000000000" pitchFamily="50" charset="-128"/>
              </a:rPr>
              <a:t>年間使用するものとし、廃棄費用は最終年度に計上。</a:t>
            </a:r>
          </a:p>
        </p:txBody>
      </p:sp>
      <p:sp>
        <p:nvSpPr>
          <p:cNvPr id="12" name="テキスト ボックス 11">
            <a:extLst>
              <a:ext uri="{FF2B5EF4-FFF2-40B4-BE49-F238E27FC236}">
                <a16:creationId xmlns:a16="http://schemas.microsoft.com/office/drawing/2014/main" id="{D9D32D96-0BCA-420E-B53A-E9B95E732627}"/>
              </a:ext>
            </a:extLst>
          </p:cNvPr>
          <p:cNvSpPr txBox="1"/>
          <p:nvPr/>
        </p:nvSpPr>
        <p:spPr>
          <a:xfrm>
            <a:off x="3295058" y="9557959"/>
            <a:ext cx="318792" cy="307777"/>
          </a:xfrm>
          <a:prstGeom prst="rect">
            <a:avLst/>
          </a:prstGeom>
          <a:noFill/>
        </p:spPr>
        <p:txBody>
          <a:bodyPr wrap="square" rtlCol="0">
            <a:spAutoFit/>
          </a:bodyPr>
          <a:lstStyle/>
          <a:p>
            <a:pPr algn="ctr"/>
            <a:r>
              <a:rPr kumimoji="1" lang="en-US" altLang="ja-JP" sz="1400" dirty="0">
                <a:latin typeface="BIZ UDPゴシック" panose="020B0400000000000000" pitchFamily="50" charset="-128"/>
                <a:ea typeface="BIZ UDPゴシック" panose="020B0400000000000000" pitchFamily="50" charset="-128"/>
              </a:rPr>
              <a:t>6</a:t>
            </a:r>
          </a:p>
        </p:txBody>
      </p:sp>
      <p:sp>
        <p:nvSpPr>
          <p:cNvPr id="2" name="正方形/長方形 1"/>
          <p:cNvSpPr/>
          <p:nvPr/>
        </p:nvSpPr>
        <p:spPr>
          <a:xfrm>
            <a:off x="431310" y="580004"/>
            <a:ext cx="5949756" cy="7385156"/>
          </a:xfrm>
          <a:prstGeom prst="rect">
            <a:avLst/>
          </a:prstGeom>
          <a:noFill/>
          <a:ln w="952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45136475-09EC-494A-9F4D-A321627110A7}"/>
              </a:ext>
            </a:extLst>
          </p:cNvPr>
          <p:cNvSpPr/>
          <p:nvPr/>
        </p:nvSpPr>
        <p:spPr>
          <a:xfrm>
            <a:off x="431310" y="578236"/>
            <a:ext cx="5186323" cy="253915"/>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latin typeface="BIZ UDPゴシック" panose="020B0400000000000000" pitchFamily="50" charset="-128"/>
                <a:ea typeface="BIZ UDPゴシック" panose="020B0400000000000000" pitchFamily="50" charset="-128"/>
              </a:rPr>
              <a:t>試算例①</a:t>
            </a:r>
            <a:r>
              <a:rPr kumimoji="1" lang="en-US" altLang="ja-JP" sz="1100" b="1" dirty="0">
                <a:latin typeface="BIZ UDPゴシック" panose="020B0400000000000000" pitchFamily="50" charset="-128"/>
                <a:ea typeface="BIZ UDPゴシック" panose="020B0400000000000000" pitchFamily="50" charset="-128"/>
              </a:rPr>
              <a:t> </a:t>
            </a:r>
            <a:r>
              <a:rPr kumimoji="1" lang="ja-JP" altLang="en-US" sz="1100" b="1" dirty="0">
                <a:latin typeface="BIZ UDPゴシック" panose="020B0400000000000000" pitchFamily="50" charset="-128"/>
                <a:ea typeface="BIZ UDPゴシック" panose="020B0400000000000000" pitchFamily="50" charset="-128"/>
              </a:rPr>
              <a:t>５</a:t>
            </a:r>
            <a:r>
              <a:rPr kumimoji="1" lang="en-US" altLang="ja-JP" sz="1100" b="1" dirty="0">
                <a:latin typeface="BIZ UDPゴシック" panose="020B0400000000000000" pitchFamily="50" charset="-128"/>
                <a:ea typeface="BIZ UDPゴシック" panose="020B0400000000000000" pitchFamily="50" charset="-128"/>
              </a:rPr>
              <a:t>kW</a:t>
            </a:r>
            <a:r>
              <a:rPr kumimoji="1" lang="ja-JP" altLang="en-US" sz="1100" b="1" dirty="0">
                <a:latin typeface="BIZ UDPゴシック" panose="020B0400000000000000" pitchFamily="50" charset="-128"/>
                <a:ea typeface="BIZ UDPゴシック" panose="020B0400000000000000" pitchFamily="50" charset="-128"/>
              </a:rPr>
              <a:t>の太陽光発電システムを設置した場合の経済性シミュレーション</a:t>
            </a:r>
          </a:p>
        </p:txBody>
      </p:sp>
      <p:sp>
        <p:nvSpPr>
          <p:cNvPr id="21" name="テキスト ボックス 20">
            <a:extLst>
              <a:ext uri="{FF2B5EF4-FFF2-40B4-BE49-F238E27FC236}">
                <a16:creationId xmlns:a16="http://schemas.microsoft.com/office/drawing/2014/main" id="{ABB504A4-C379-4E7C-8AE0-C34C785EFE53}"/>
              </a:ext>
            </a:extLst>
          </p:cNvPr>
          <p:cNvSpPr txBox="1"/>
          <p:nvPr/>
        </p:nvSpPr>
        <p:spPr>
          <a:xfrm>
            <a:off x="473176" y="7712766"/>
            <a:ext cx="5907890" cy="253916"/>
          </a:xfrm>
          <a:prstGeom prst="rect">
            <a:avLst/>
          </a:prstGeom>
          <a:noFill/>
        </p:spPr>
        <p:txBody>
          <a:bodyPr wrap="square" rtlCol="0">
            <a:spAutoFit/>
          </a:bodyPr>
          <a:lstStyle/>
          <a:p>
            <a:pPr algn="ctr"/>
            <a:r>
              <a:rPr kumimoji="1" lang="ja-JP" altLang="en-US" sz="1050" dirty="0">
                <a:latin typeface="BIZ UDPゴシック" panose="020B0400000000000000" pitchFamily="50" charset="-128"/>
                <a:ea typeface="BIZ UDPゴシック" panose="020B0400000000000000" pitchFamily="50" charset="-128"/>
              </a:rPr>
              <a:t>図１　太陽光発電システム</a:t>
            </a:r>
            <a:r>
              <a:rPr kumimoji="1" lang="en-US" altLang="ja-JP" sz="1050" dirty="0">
                <a:latin typeface="BIZ UDPゴシック" panose="020B0400000000000000" pitchFamily="50" charset="-128"/>
                <a:ea typeface="BIZ UDPゴシック" panose="020B0400000000000000" pitchFamily="50" charset="-128"/>
              </a:rPr>
              <a:t>5kW</a:t>
            </a:r>
            <a:r>
              <a:rPr kumimoji="1" lang="ja-JP" altLang="en-US" sz="1050" dirty="0">
                <a:latin typeface="BIZ UDPゴシック" panose="020B0400000000000000" pitchFamily="50" charset="-128"/>
                <a:ea typeface="BIZ UDPゴシック" panose="020B0400000000000000" pitchFamily="50" charset="-128"/>
              </a:rPr>
              <a:t>を設置した場合の経済性シミュレーション</a:t>
            </a:r>
          </a:p>
        </p:txBody>
      </p:sp>
      <p:sp>
        <p:nvSpPr>
          <p:cNvPr id="6" name="テキスト ボックス 5">
            <a:extLst>
              <a:ext uri="{FF2B5EF4-FFF2-40B4-BE49-F238E27FC236}">
                <a16:creationId xmlns:a16="http://schemas.microsoft.com/office/drawing/2014/main" id="{48067D7F-1DE1-CEF6-884E-7AC1DC6A3D3B}"/>
              </a:ext>
            </a:extLst>
          </p:cNvPr>
          <p:cNvSpPr txBox="1"/>
          <p:nvPr/>
        </p:nvSpPr>
        <p:spPr>
          <a:xfrm>
            <a:off x="4029843" y="3536"/>
            <a:ext cx="2806500" cy="461665"/>
          </a:xfrm>
          <a:prstGeom prst="rect">
            <a:avLst/>
          </a:prstGeom>
          <a:solidFill>
            <a:srgbClr val="FFFF00"/>
          </a:solidFill>
          <a:ln>
            <a:solidFill>
              <a:srgbClr val="FF0000"/>
            </a:solidFill>
          </a:ln>
        </p:spPr>
        <p:txBody>
          <a:bodyPr wrap="square" lIns="91440" tIns="45720" rIns="91440" bIns="45720" anchor="t">
            <a:spAutoFit/>
          </a:bodyPr>
          <a:lstStyle/>
          <a:p>
            <a:r>
              <a:rPr lang="ja-JP" sz="800">
                <a:solidFill>
                  <a:srgbClr val="FF0000"/>
                </a:solidFill>
                <a:latin typeface="メイリオ"/>
                <a:ea typeface="メイリオ"/>
              </a:rPr>
              <a:t>※本資料は、計画作成市町村において、各地域の実情に応じた内容に変更の上（対象とする区域や設備の詳細、経済性の試算等）、ご活用下さい。</a:t>
            </a:r>
            <a:endParaRPr lang="ja-JP" sz="800"/>
          </a:p>
        </p:txBody>
      </p:sp>
      <p:pic>
        <p:nvPicPr>
          <p:cNvPr id="4" name="図 3">
            <a:extLst>
              <a:ext uri="{FF2B5EF4-FFF2-40B4-BE49-F238E27FC236}">
                <a16:creationId xmlns:a16="http://schemas.microsoft.com/office/drawing/2014/main" id="{13E8F561-651C-7894-8E46-CB4A427D1F60}"/>
              </a:ext>
            </a:extLst>
          </p:cNvPr>
          <p:cNvPicPr>
            <a:picLocks noChangeAspect="1"/>
          </p:cNvPicPr>
          <p:nvPr/>
        </p:nvPicPr>
        <p:blipFill>
          <a:blip r:embed="rId3"/>
          <a:stretch>
            <a:fillRect/>
          </a:stretch>
        </p:blipFill>
        <p:spPr>
          <a:xfrm>
            <a:off x="1473976" y="5439818"/>
            <a:ext cx="3864422" cy="2296943"/>
          </a:xfrm>
          <a:prstGeom prst="rect">
            <a:avLst/>
          </a:prstGeom>
        </p:spPr>
      </p:pic>
    </p:spTree>
    <p:extLst>
      <p:ext uri="{BB962C8B-B14F-4D97-AF65-F5344CB8AC3E}">
        <p14:creationId xmlns:p14="http://schemas.microsoft.com/office/powerpoint/2010/main" val="33925933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1DB8A6B8-D6BA-4C58-8348-879B551DD74B}"/>
              </a:ext>
            </a:extLst>
          </p:cNvPr>
          <p:cNvSpPr/>
          <p:nvPr/>
        </p:nvSpPr>
        <p:spPr>
          <a:xfrm>
            <a:off x="301038" y="578237"/>
            <a:ext cx="6210300" cy="907969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a:solidFill>
                <a:schemeClr val="tx1"/>
              </a:solidFill>
              <a:latin typeface="UD デジタル 教科書体 NP-B" panose="02020700000000000000" pitchFamily="18" charset="-128"/>
              <a:ea typeface="UD デジタル 教科書体 NP-B" panose="02020700000000000000" pitchFamily="18" charset="-128"/>
            </a:endParaRPr>
          </a:p>
        </p:txBody>
      </p:sp>
      <p:sp>
        <p:nvSpPr>
          <p:cNvPr id="22" name="テキスト ボックス 21">
            <a:extLst>
              <a:ext uri="{FF2B5EF4-FFF2-40B4-BE49-F238E27FC236}">
                <a16:creationId xmlns:a16="http://schemas.microsoft.com/office/drawing/2014/main" id="{ABB504A4-C379-4E7C-8AE0-C34C785EFE53}"/>
              </a:ext>
            </a:extLst>
          </p:cNvPr>
          <p:cNvSpPr txBox="1"/>
          <p:nvPr/>
        </p:nvSpPr>
        <p:spPr>
          <a:xfrm>
            <a:off x="571681" y="592918"/>
            <a:ext cx="5669013" cy="2008242"/>
          </a:xfrm>
          <a:prstGeom prst="rect">
            <a:avLst/>
          </a:prstGeom>
          <a:noFill/>
        </p:spPr>
        <p:txBody>
          <a:bodyPr wrap="square" rtlCol="0">
            <a:spAutoFit/>
          </a:bodyPr>
          <a:lstStyle/>
          <a:p>
            <a:pPr>
              <a:spcAft>
                <a:spcPts val="300"/>
              </a:spcAft>
            </a:pPr>
            <a:endParaRPr kumimoji="1" lang="en-US" altLang="ja-JP" sz="1100" dirty="0">
              <a:latin typeface="BIZ UDPゴシック" panose="020B0400000000000000" pitchFamily="50" charset="-128"/>
              <a:ea typeface="BIZ UDPゴシック" panose="020B0400000000000000" pitchFamily="50" charset="-128"/>
            </a:endParaRPr>
          </a:p>
          <a:p>
            <a:pPr>
              <a:spcAft>
                <a:spcPts val="300"/>
              </a:spcAft>
            </a:pPr>
            <a:r>
              <a:rPr kumimoji="1" lang="ja-JP" altLang="en-US" sz="1100" dirty="0">
                <a:latin typeface="BIZ UDPゴシック" panose="020B0400000000000000" pitchFamily="50" charset="-128"/>
                <a:ea typeface="BIZ UDPゴシック" panose="020B0400000000000000" pitchFamily="50" charset="-128"/>
              </a:rPr>
              <a:t>　</a:t>
            </a:r>
            <a:r>
              <a:rPr kumimoji="1" lang="en-US" altLang="ja-JP" sz="1100" dirty="0">
                <a:latin typeface="BIZ UDPゴシック" panose="020B0400000000000000" pitchFamily="50" charset="-128"/>
                <a:ea typeface="BIZ UDPゴシック" panose="020B0400000000000000" pitchFamily="50" charset="-128"/>
              </a:rPr>
              <a:t>ZEH</a:t>
            </a:r>
            <a:r>
              <a:rPr kumimoji="1" lang="ja-JP" altLang="en-US" sz="1100" dirty="0">
                <a:latin typeface="BIZ UDPゴシック" panose="020B0400000000000000" pitchFamily="50" charset="-128"/>
                <a:ea typeface="BIZ UDPゴシック" panose="020B0400000000000000" pitchFamily="50" charset="-128"/>
              </a:rPr>
              <a:t>水準の省エネルギー性能</a:t>
            </a:r>
            <a:r>
              <a:rPr kumimoji="1" lang="en-US" altLang="ja-JP" sz="1100" baseline="300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の住宅に</a:t>
            </a:r>
            <a:r>
              <a:rPr kumimoji="1" lang="en-US" altLang="ja-JP" sz="1100" dirty="0">
                <a:latin typeface="BIZ UDPゴシック" panose="020B0400000000000000" pitchFamily="50" charset="-128"/>
                <a:ea typeface="BIZ UDPゴシック" panose="020B0400000000000000" pitchFamily="50" charset="-128"/>
              </a:rPr>
              <a:t>4kW</a:t>
            </a:r>
            <a:r>
              <a:rPr kumimoji="1" lang="ja-JP" altLang="en-US" sz="1100" dirty="0">
                <a:latin typeface="BIZ UDPゴシック" panose="020B0400000000000000" pitchFamily="50" charset="-128"/>
                <a:ea typeface="BIZ UDPゴシック" panose="020B0400000000000000" pitchFamily="50" charset="-128"/>
              </a:rPr>
              <a:t>の太陽光発電システムを導入した場合を試算すると、「設置することによる</a:t>
            </a:r>
            <a:r>
              <a:rPr kumimoji="1" lang="en-US" altLang="ja-JP" sz="1100" dirty="0">
                <a:latin typeface="BIZ UDPゴシック" panose="020B0400000000000000" pitchFamily="50" charset="-128"/>
                <a:ea typeface="BIZ UDPゴシック" panose="020B0400000000000000" pitchFamily="50" charset="-128"/>
              </a:rPr>
              <a:t>1</a:t>
            </a:r>
            <a:r>
              <a:rPr kumimoji="1" lang="ja-JP" altLang="en-US" sz="1100" dirty="0">
                <a:latin typeface="BIZ UDPゴシック" panose="020B0400000000000000" pitchFamily="50" charset="-128"/>
                <a:ea typeface="BIZ UDPゴシック" panose="020B0400000000000000" pitchFamily="50" charset="-128"/>
              </a:rPr>
              <a:t>年当りの経済的効果」と「設置・運転するための費用」は表</a:t>
            </a:r>
            <a:r>
              <a:rPr kumimoji="1" lang="en-US" altLang="ja-JP" sz="1100" dirty="0">
                <a:latin typeface="BIZ UDPゴシック" panose="020B0400000000000000" pitchFamily="50" charset="-128"/>
                <a:ea typeface="BIZ UDPゴシック" panose="020B0400000000000000" pitchFamily="50" charset="-128"/>
              </a:rPr>
              <a:t>3</a:t>
            </a:r>
            <a:r>
              <a:rPr kumimoji="1" lang="ja-JP" altLang="en-US" sz="1100" dirty="0">
                <a:latin typeface="BIZ UDPゴシック" panose="020B0400000000000000" pitchFamily="50" charset="-128"/>
                <a:ea typeface="BIZ UDPゴシック" panose="020B0400000000000000" pitchFamily="50" charset="-128"/>
              </a:rPr>
              <a:t>、表</a:t>
            </a:r>
            <a:r>
              <a:rPr kumimoji="1" lang="en-US" altLang="ja-JP" sz="1100" dirty="0">
                <a:latin typeface="BIZ UDPゴシック" panose="020B0400000000000000" pitchFamily="50" charset="-128"/>
                <a:ea typeface="BIZ UDPゴシック" panose="020B0400000000000000" pitchFamily="50" charset="-128"/>
              </a:rPr>
              <a:t>4</a:t>
            </a:r>
            <a:r>
              <a:rPr kumimoji="1" lang="ja-JP" altLang="en-US" sz="1100" dirty="0">
                <a:latin typeface="BIZ UDPゴシック" panose="020B0400000000000000" pitchFamily="50" charset="-128"/>
                <a:ea typeface="BIZ UDPゴシック" panose="020B0400000000000000" pitchFamily="50" charset="-128"/>
              </a:rPr>
              <a:t>のようになりました。購入電力価格により変動しますが、</a:t>
            </a:r>
            <a:r>
              <a:rPr kumimoji="1" lang="ja-JP" altLang="en-US" sz="1100" dirty="0">
                <a:solidFill>
                  <a:srgbClr val="C00000"/>
                </a:solidFill>
                <a:latin typeface="BIZ UDPゴシック" panose="020B0400000000000000" pitchFamily="50" charset="-128"/>
                <a:ea typeface="BIZ UDPゴシック" panose="020B0400000000000000" pitchFamily="50" charset="-128"/>
              </a:rPr>
              <a:t>設置後</a:t>
            </a:r>
            <a:r>
              <a:rPr kumimoji="1" lang="en-US" altLang="ja-JP" sz="1100" dirty="0">
                <a:solidFill>
                  <a:srgbClr val="C00000"/>
                </a:solidFill>
                <a:latin typeface="BIZ UDPゴシック" panose="020B0400000000000000" pitchFamily="50" charset="-128"/>
                <a:ea typeface="BIZ UDPゴシック" panose="020B0400000000000000" pitchFamily="50" charset="-128"/>
              </a:rPr>
              <a:t>14</a:t>
            </a:r>
            <a:r>
              <a:rPr kumimoji="1" lang="ja-JP" altLang="en-US" sz="1100" dirty="0">
                <a:solidFill>
                  <a:srgbClr val="C00000"/>
                </a:solidFill>
                <a:latin typeface="BIZ UDPゴシック" panose="020B0400000000000000" pitchFamily="50" charset="-128"/>
                <a:ea typeface="BIZ UDPゴシック" panose="020B0400000000000000" pitchFamily="50" charset="-128"/>
              </a:rPr>
              <a:t>（～</a:t>
            </a:r>
            <a:r>
              <a:rPr kumimoji="1" lang="en-US" altLang="ja-JP" sz="1100" dirty="0">
                <a:solidFill>
                  <a:srgbClr val="C00000"/>
                </a:solidFill>
                <a:latin typeface="BIZ UDPゴシック" panose="020B0400000000000000" pitchFamily="50" charset="-128"/>
                <a:ea typeface="BIZ UDPゴシック" panose="020B0400000000000000" pitchFamily="50" charset="-128"/>
              </a:rPr>
              <a:t>17</a:t>
            </a:r>
            <a:r>
              <a:rPr kumimoji="1" lang="ja-JP" altLang="en-US" sz="1100" dirty="0">
                <a:solidFill>
                  <a:srgbClr val="C00000"/>
                </a:solidFill>
                <a:latin typeface="BIZ UDPゴシック" panose="020B0400000000000000" pitchFamily="50" charset="-128"/>
                <a:ea typeface="BIZ UDPゴシック" panose="020B0400000000000000" pitchFamily="50" charset="-128"/>
              </a:rPr>
              <a:t>）年ほどで、電力購入量の削減と売電による効果の合計が、システム設置費用と毎年の運転維持費用、廃棄費用の合計と同程度となり、以降は経済的効果の合計が上回る</a:t>
            </a:r>
            <a:r>
              <a:rPr kumimoji="1" lang="ja-JP" altLang="en-US" sz="1100" dirty="0">
                <a:latin typeface="BIZ UDPゴシック" panose="020B0400000000000000" pitchFamily="50" charset="-128"/>
                <a:ea typeface="BIZ UDPゴシック" panose="020B0400000000000000" pitchFamily="50" charset="-128"/>
              </a:rPr>
              <a:t>試算結果となりました。（図</a:t>
            </a:r>
            <a:r>
              <a:rPr kumimoji="1" lang="en-US" altLang="ja-JP" sz="1100" dirty="0">
                <a:latin typeface="BIZ UDPゴシック" panose="020B0400000000000000" pitchFamily="50" charset="-128"/>
                <a:ea typeface="BIZ UDPゴシック" panose="020B0400000000000000" pitchFamily="50" charset="-128"/>
              </a:rPr>
              <a:t>2</a:t>
            </a:r>
            <a:r>
              <a:rPr kumimoji="1" lang="ja-JP" altLang="en-US" sz="1100" dirty="0">
                <a:latin typeface="BIZ UDPゴシック" panose="020B0400000000000000" pitchFamily="50" charset="-128"/>
                <a:ea typeface="BIZ UDPゴシック" panose="020B0400000000000000" pitchFamily="50" charset="-128"/>
              </a:rPr>
              <a:t>）。</a:t>
            </a:r>
          </a:p>
          <a:p>
            <a:pPr marL="144000" indent="-144000">
              <a:spcAft>
                <a:spcPts val="300"/>
              </a:spcAft>
            </a:pPr>
            <a:r>
              <a:rPr kumimoji="1" lang="en-US" altLang="ja-JP" sz="1000" dirty="0">
                <a:latin typeface="BIZ UDPゴシック" panose="020B0400000000000000" pitchFamily="50" charset="-128"/>
                <a:ea typeface="BIZ UDPゴシック" panose="020B0400000000000000" pitchFamily="50" charset="-128"/>
              </a:rPr>
              <a:t>※</a:t>
            </a:r>
            <a:r>
              <a:rPr kumimoji="1" lang="ja-JP" altLang="en-US" sz="1000" dirty="0">
                <a:latin typeface="BIZ UDPゴシック" panose="020B0400000000000000" pitchFamily="50" charset="-128"/>
                <a:ea typeface="BIZ UDPゴシック" panose="020B0400000000000000" pitchFamily="50" charset="-128"/>
              </a:rPr>
              <a:t>強化外皮基準を満たし、かつ再生可能エネルギーを除いた一次エネルギー消費量が省エネ基準の基準値から</a:t>
            </a:r>
            <a:r>
              <a:rPr kumimoji="1" lang="en-US" altLang="ja-JP" sz="1000" dirty="0">
                <a:latin typeface="BIZ UDPゴシック" panose="020B0400000000000000" pitchFamily="50" charset="-128"/>
                <a:ea typeface="BIZ UDPゴシック" panose="020B0400000000000000" pitchFamily="50" charset="-128"/>
              </a:rPr>
              <a:t>20</a:t>
            </a:r>
            <a:r>
              <a:rPr kumimoji="1" lang="ja-JP" altLang="en-US" sz="1000" dirty="0">
                <a:latin typeface="BIZ UDPゴシック" panose="020B0400000000000000" pitchFamily="50" charset="-128"/>
                <a:ea typeface="BIZ UDPゴシック" panose="020B0400000000000000" pitchFamily="50" charset="-128"/>
              </a:rPr>
              <a:t>％削減</a:t>
            </a:r>
          </a:p>
          <a:p>
            <a:pPr marL="144000" indent="-144000">
              <a:spcAft>
                <a:spcPts val="300"/>
              </a:spcAft>
            </a:pPr>
            <a:r>
              <a:rPr kumimoji="1" lang="ja-JP" altLang="en-US" sz="1000" dirty="0">
                <a:latin typeface="BIZ UDPゴシック" panose="020B0400000000000000" pitchFamily="50" charset="-128"/>
                <a:ea typeface="BIZ UDPゴシック" panose="020B0400000000000000" pitchFamily="50" charset="-128"/>
              </a:rPr>
              <a:t>注）購入する電気料金が試算条件よりも高くなる場合や太陽光発電システムの導入に対する地方公共団体補助が受けられる場合には、事業収支が均衡する時期は前倒しとなることがあります</a:t>
            </a:r>
          </a:p>
        </p:txBody>
      </p:sp>
      <p:graphicFrame>
        <p:nvGraphicFramePr>
          <p:cNvPr id="23" name="表 22"/>
          <p:cNvGraphicFramePr>
            <a:graphicFrameLocks noGrp="1"/>
          </p:cNvGraphicFramePr>
          <p:nvPr>
            <p:extLst>
              <p:ext uri="{D42A27DB-BD31-4B8C-83A1-F6EECF244321}">
                <p14:modId xmlns:p14="http://schemas.microsoft.com/office/powerpoint/2010/main" val="1152194388"/>
              </p:ext>
            </p:extLst>
          </p:nvPr>
        </p:nvGraphicFramePr>
        <p:xfrm>
          <a:off x="649255" y="2799334"/>
          <a:ext cx="5472000" cy="1630627"/>
        </p:xfrm>
        <a:graphic>
          <a:graphicData uri="http://schemas.openxmlformats.org/drawingml/2006/table">
            <a:tbl>
              <a:tblPr firstRow="1" firstCol="1" bandRow="1">
                <a:tableStyleId>{5940675A-B579-460E-94D1-54222C63F5DA}</a:tableStyleId>
              </a:tblPr>
              <a:tblGrid>
                <a:gridCol w="1764000">
                  <a:extLst>
                    <a:ext uri="{9D8B030D-6E8A-4147-A177-3AD203B41FA5}">
                      <a16:colId xmlns:a16="http://schemas.microsoft.com/office/drawing/2014/main" val="1520666651"/>
                    </a:ext>
                  </a:extLst>
                </a:gridCol>
                <a:gridCol w="1152000">
                  <a:extLst>
                    <a:ext uri="{9D8B030D-6E8A-4147-A177-3AD203B41FA5}">
                      <a16:colId xmlns:a16="http://schemas.microsoft.com/office/drawing/2014/main" val="2144153111"/>
                    </a:ext>
                  </a:extLst>
                </a:gridCol>
                <a:gridCol w="2556000">
                  <a:extLst>
                    <a:ext uri="{9D8B030D-6E8A-4147-A177-3AD203B41FA5}">
                      <a16:colId xmlns:a16="http://schemas.microsoft.com/office/drawing/2014/main" val="8004463"/>
                    </a:ext>
                  </a:extLst>
                </a:gridCol>
              </a:tblGrid>
              <a:tr h="0">
                <a:tc>
                  <a:txBody>
                    <a:bodyPr/>
                    <a:lstStyle/>
                    <a:p>
                      <a:pPr algn="just">
                        <a:lnSpc>
                          <a:spcPts val="1800"/>
                        </a:lnSpc>
                      </a:pPr>
                      <a:r>
                        <a:rPr lang="en-US"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 </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solidFill>
                      <a:schemeClr val="accent4">
                        <a:lumMod val="40000"/>
                        <a:lumOff val="60000"/>
                      </a:schemeClr>
                    </a:solidFill>
                  </a:tcPr>
                </a:tc>
                <a:tc>
                  <a:txBody>
                    <a:bodyPr/>
                    <a:lstStyle/>
                    <a:p>
                      <a:pPr algn="ctr">
                        <a:lnSpc>
                          <a:spcPts val="1800"/>
                        </a:lnSpc>
                      </a:pPr>
                      <a:r>
                        <a:rPr lang="ja-JP" sz="1050" kern="1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電力量</a:t>
                      </a:r>
                      <a:r>
                        <a:rPr lang="ja-JP" sz="1050" kern="100" baseline="300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sz="1050" kern="100" baseline="300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1</a:t>
                      </a:r>
                      <a:r>
                        <a:rPr lang="ja-JP" sz="1050" kern="100" baseline="300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sz="1050" kern="100" baseline="300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2</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solidFill>
                      <a:schemeClr val="accent4">
                        <a:lumMod val="40000"/>
                        <a:lumOff val="60000"/>
                      </a:schemeClr>
                    </a:solidFill>
                  </a:tcPr>
                </a:tc>
                <a:tc>
                  <a:txBody>
                    <a:bodyPr/>
                    <a:lstStyle/>
                    <a:p>
                      <a:pPr algn="ctr">
                        <a:lnSpc>
                          <a:spcPts val="1800"/>
                        </a:lnSpc>
                      </a:pPr>
                      <a:r>
                        <a:rPr lang="ja-JP" sz="1050" kern="1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経済的効果</a:t>
                      </a:r>
                      <a:r>
                        <a:rPr lang="ja-JP" sz="1050" kern="100" baseline="300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sz="1050" kern="100" baseline="300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3</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solidFill>
                      <a:schemeClr val="accent4">
                        <a:lumMod val="40000"/>
                        <a:lumOff val="60000"/>
                      </a:schemeClr>
                    </a:solidFill>
                  </a:tcPr>
                </a:tc>
                <a:extLst>
                  <a:ext uri="{0D108BD9-81ED-4DB2-BD59-A6C34878D82A}">
                    <a16:rowId xmlns:a16="http://schemas.microsoft.com/office/drawing/2014/main" val="4137494730"/>
                  </a:ext>
                </a:extLst>
              </a:tr>
              <a:tr h="360000">
                <a:tc rowSpan="2">
                  <a:txBody>
                    <a:bodyPr/>
                    <a:lstStyle/>
                    <a:p>
                      <a:pPr algn="ctr">
                        <a:lnSpc>
                          <a:spcPts val="1300"/>
                        </a:lnSpc>
                      </a:pPr>
                      <a:r>
                        <a:rPr lang="ja-JP"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自家消費による</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a:lnSpc>
                          <a:spcPts val="1300"/>
                        </a:lnSpc>
                      </a:pPr>
                      <a:r>
                        <a:rPr lang="ja-JP"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電力購入量の削減効果</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solidFill>
                      <a:schemeClr val="accent4">
                        <a:lumMod val="40000"/>
                        <a:lumOff val="60000"/>
                      </a:schemeClr>
                    </a:solidFill>
                  </a:tcPr>
                </a:tc>
                <a:tc rowSpan="2">
                  <a:txBody>
                    <a:bodyPr/>
                    <a:lstStyle/>
                    <a:p>
                      <a:pPr algn="ctr">
                        <a:lnSpc>
                          <a:spcPts val="1300"/>
                        </a:lnSpc>
                      </a:pPr>
                      <a:r>
                        <a:rPr lang="ja-JP"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削減量</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a:lnSpc>
                          <a:spcPts val="1300"/>
                        </a:lnSpc>
                      </a:pPr>
                      <a:r>
                        <a:rPr lang="en-US"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1,482kWh/</a:t>
                      </a:r>
                      <a:r>
                        <a:rPr lang="ja-JP"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年</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l">
                        <a:lnSpc>
                          <a:spcPts val="1300"/>
                        </a:lnSpc>
                      </a:pPr>
                      <a:r>
                        <a:rPr lang="ja-JP" sz="1050" kern="1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購入電力価格</a:t>
                      </a:r>
                      <a:r>
                        <a:rPr lang="en-US" sz="1050" kern="1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26.46</a:t>
                      </a:r>
                      <a:r>
                        <a:rPr lang="ja-JP" sz="1050" kern="1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円</a:t>
                      </a:r>
                      <a:r>
                        <a:rPr lang="en-US" sz="1050" kern="1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/kWh</a:t>
                      </a:r>
                      <a:r>
                        <a:rPr lang="ja-JP" sz="1050" kern="100" baseline="300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sz="1050" kern="100" baseline="300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3</a:t>
                      </a:r>
                      <a:r>
                        <a:rPr lang="ja-JP" sz="1050" kern="1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の場合</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a:lnSpc>
                          <a:spcPts val="1300"/>
                        </a:lnSpc>
                      </a:pPr>
                      <a:r>
                        <a:rPr lang="ja-JP" sz="1050" u="sng" kern="1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約</a:t>
                      </a:r>
                      <a:r>
                        <a:rPr lang="en-US" sz="1050" u="sng" kern="1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3.92</a:t>
                      </a:r>
                      <a:r>
                        <a:rPr lang="ja-JP" sz="1050" u="sng" kern="1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万円</a:t>
                      </a:r>
                      <a:r>
                        <a:rPr lang="en-US" sz="1050" u="sng" kern="1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sz="1050" u="sng" kern="1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年の削減</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4136918884"/>
                  </a:ext>
                </a:extLst>
              </a:tr>
              <a:tr h="360000">
                <a:tc vMerge="1">
                  <a:txBody>
                    <a:bodyPr/>
                    <a:lstStyle/>
                    <a:p>
                      <a:endParaRPr kumimoji="1" lang="ja-JP" altLang="en-US"/>
                    </a:p>
                  </a:txBody>
                  <a:tcPr/>
                </a:tc>
                <a:tc vMerge="1">
                  <a:txBody>
                    <a:bodyPr/>
                    <a:lstStyle/>
                    <a:p>
                      <a:endParaRPr kumimoji="1" lang="ja-JP" altLang="en-US"/>
                    </a:p>
                  </a:txBody>
                  <a:tcPr/>
                </a:tc>
                <a:tc>
                  <a:txBody>
                    <a:bodyPr/>
                    <a:lstStyle/>
                    <a:p>
                      <a:pPr algn="l">
                        <a:lnSpc>
                          <a:spcPts val="1300"/>
                        </a:lnSpc>
                      </a:pPr>
                      <a:r>
                        <a:rPr lang="ja-JP" sz="1050" kern="1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購入電力価格</a:t>
                      </a:r>
                      <a:r>
                        <a:rPr lang="en-US" sz="1050" kern="1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34.75</a:t>
                      </a:r>
                      <a:r>
                        <a:rPr lang="ja-JP" sz="1050" kern="1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円</a:t>
                      </a:r>
                      <a:r>
                        <a:rPr lang="en-US" sz="1050" kern="1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/kWh</a:t>
                      </a:r>
                      <a:r>
                        <a:rPr lang="ja-JP" sz="1050" kern="100" baseline="300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※４</a:t>
                      </a:r>
                      <a:r>
                        <a:rPr lang="ja-JP" sz="1050" kern="1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の場合</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a:lnSpc>
                          <a:spcPts val="1300"/>
                        </a:lnSpc>
                      </a:pPr>
                      <a:r>
                        <a:rPr lang="ja-JP" sz="1050" u="sng" kern="1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約</a:t>
                      </a:r>
                      <a:r>
                        <a:rPr lang="en-US" sz="1050" u="sng" kern="1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5.15</a:t>
                      </a:r>
                      <a:r>
                        <a:rPr lang="ja-JP" sz="1050" u="sng" kern="1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万円</a:t>
                      </a:r>
                      <a:r>
                        <a:rPr lang="en-US" sz="1050" u="sng" kern="1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sz="1050" u="sng" kern="1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年の削減</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625694734"/>
                  </a:ext>
                </a:extLst>
              </a:tr>
              <a:tr h="360000">
                <a:tc rowSpan="2">
                  <a:txBody>
                    <a:bodyPr/>
                    <a:lstStyle/>
                    <a:p>
                      <a:pPr algn="ctr">
                        <a:lnSpc>
                          <a:spcPts val="1300"/>
                        </a:lnSpc>
                      </a:pPr>
                      <a:r>
                        <a:rPr lang="ja-JP"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売電による効果</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solidFill>
                      <a:schemeClr val="accent4">
                        <a:lumMod val="40000"/>
                        <a:lumOff val="60000"/>
                      </a:schemeClr>
                    </a:solidFill>
                  </a:tcPr>
                </a:tc>
                <a:tc rowSpan="2">
                  <a:txBody>
                    <a:bodyPr/>
                    <a:lstStyle/>
                    <a:p>
                      <a:pPr algn="ctr">
                        <a:lnSpc>
                          <a:spcPts val="1300"/>
                        </a:lnSpc>
                      </a:pPr>
                      <a:r>
                        <a:rPr lang="ja-JP"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売電量</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a:lnSpc>
                          <a:spcPts val="1300"/>
                        </a:lnSpc>
                      </a:pPr>
                      <a:r>
                        <a:rPr lang="en-US"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2,514kWh/</a:t>
                      </a:r>
                      <a:r>
                        <a:rPr lang="ja-JP"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年</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ctr">
                        <a:lnSpc>
                          <a:spcPts val="1300"/>
                        </a:lnSpc>
                      </a:pPr>
                      <a:r>
                        <a:rPr lang="en-US"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FIT</a:t>
                      </a:r>
                      <a:r>
                        <a:rPr lang="ja-JP"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期間中　売電価格</a:t>
                      </a:r>
                      <a:r>
                        <a:rPr lang="en-US"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16</a:t>
                      </a:r>
                      <a:r>
                        <a:rPr lang="ja-JP"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円</a:t>
                      </a:r>
                      <a:r>
                        <a:rPr lang="en-US"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/kWh</a:t>
                      </a:r>
                      <a:r>
                        <a:rPr lang="ja-JP" sz="1050" kern="100" baseline="300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sz="1050" kern="100" baseline="300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3</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a:lnSpc>
                          <a:spcPts val="1300"/>
                        </a:lnSpc>
                      </a:pPr>
                      <a:r>
                        <a:rPr lang="ja-JP" sz="1050" u="sng"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約</a:t>
                      </a:r>
                      <a:r>
                        <a:rPr lang="en-US" sz="1050" u="sng"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4.02</a:t>
                      </a:r>
                      <a:r>
                        <a:rPr lang="ja-JP" sz="1050" u="sng"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万円</a:t>
                      </a:r>
                      <a:r>
                        <a:rPr lang="en-US" sz="1050" u="sng"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sz="1050" u="sng"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年の収益</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873091488"/>
                  </a:ext>
                </a:extLst>
              </a:tr>
              <a:tr h="360000">
                <a:tc vMerge="1">
                  <a:txBody>
                    <a:bodyPr/>
                    <a:lstStyle/>
                    <a:p>
                      <a:endParaRPr kumimoji="1" lang="ja-JP" altLang="en-US"/>
                    </a:p>
                  </a:txBody>
                  <a:tcPr/>
                </a:tc>
                <a:tc vMerge="1">
                  <a:txBody>
                    <a:bodyPr/>
                    <a:lstStyle/>
                    <a:p>
                      <a:endParaRPr kumimoji="1" lang="ja-JP" altLang="en-US"/>
                    </a:p>
                  </a:txBody>
                  <a:tcPr/>
                </a:tc>
                <a:tc>
                  <a:txBody>
                    <a:bodyPr/>
                    <a:lstStyle/>
                    <a:p>
                      <a:pPr algn="ctr">
                        <a:lnSpc>
                          <a:spcPts val="1300"/>
                        </a:lnSpc>
                      </a:pPr>
                      <a:r>
                        <a:rPr lang="ja-JP"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卒</a:t>
                      </a:r>
                      <a:r>
                        <a:rPr lang="en-US"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FIT</a:t>
                      </a:r>
                      <a:r>
                        <a:rPr lang="ja-JP"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後　　売電価格</a:t>
                      </a:r>
                      <a:r>
                        <a:rPr lang="en-US"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10</a:t>
                      </a:r>
                      <a:r>
                        <a:rPr lang="ja-JP"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円</a:t>
                      </a:r>
                      <a:r>
                        <a:rPr lang="en-US"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/kWh</a:t>
                      </a:r>
                      <a:r>
                        <a:rPr lang="ja-JP" sz="1050" kern="100" baseline="300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sz="1050" kern="100" baseline="300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3</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a:lnSpc>
                          <a:spcPts val="1300"/>
                        </a:lnSpc>
                      </a:pPr>
                      <a:r>
                        <a:rPr lang="ja-JP"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約</a:t>
                      </a:r>
                      <a:r>
                        <a:rPr lang="en-US"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2.51</a:t>
                      </a:r>
                      <a:r>
                        <a:rPr lang="ja-JP"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万円</a:t>
                      </a:r>
                      <a:r>
                        <a:rPr lang="en-US"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年の収益</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345414409"/>
                  </a:ext>
                </a:extLst>
              </a:tr>
            </a:tbl>
          </a:graphicData>
        </a:graphic>
      </p:graphicFrame>
      <p:graphicFrame>
        <p:nvGraphicFramePr>
          <p:cNvPr id="24" name="表 23"/>
          <p:cNvGraphicFramePr>
            <a:graphicFrameLocks noGrp="1"/>
          </p:cNvGraphicFramePr>
          <p:nvPr>
            <p:extLst>
              <p:ext uri="{D42A27DB-BD31-4B8C-83A1-F6EECF244321}">
                <p14:modId xmlns:p14="http://schemas.microsoft.com/office/powerpoint/2010/main" val="2274117450"/>
              </p:ext>
            </p:extLst>
          </p:nvPr>
        </p:nvGraphicFramePr>
        <p:xfrm>
          <a:off x="670188" y="4668797"/>
          <a:ext cx="5472000" cy="726291"/>
        </p:xfrm>
        <a:graphic>
          <a:graphicData uri="http://schemas.openxmlformats.org/drawingml/2006/table">
            <a:tbl>
              <a:tblPr firstRow="1" firstCol="1" bandRow="1">
                <a:tableStyleId>{5940675A-B579-460E-94D1-54222C63F5DA}</a:tableStyleId>
              </a:tblPr>
              <a:tblGrid>
                <a:gridCol w="1428330">
                  <a:extLst>
                    <a:ext uri="{9D8B030D-6E8A-4147-A177-3AD203B41FA5}">
                      <a16:colId xmlns:a16="http://schemas.microsoft.com/office/drawing/2014/main" val="2201435139"/>
                    </a:ext>
                  </a:extLst>
                </a:gridCol>
                <a:gridCol w="4043670">
                  <a:extLst>
                    <a:ext uri="{9D8B030D-6E8A-4147-A177-3AD203B41FA5}">
                      <a16:colId xmlns:a16="http://schemas.microsoft.com/office/drawing/2014/main" val="1720303641"/>
                    </a:ext>
                  </a:extLst>
                </a:gridCol>
              </a:tblGrid>
              <a:tr h="217887">
                <a:tc>
                  <a:txBody>
                    <a:bodyPr/>
                    <a:lstStyle/>
                    <a:p>
                      <a:pPr algn="just">
                        <a:lnSpc>
                          <a:spcPts val="1800"/>
                        </a:lnSpc>
                      </a:pPr>
                      <a:r>
                        <a:rPr lang="en-US"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 </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solidFill>
                      <a:schemeClr val="accent4">
                        <a:lumMod val="40000"/>
                        <a:lumOff val="60000"/>
                      </a:schemeClr>
                    </a:solidFill>
                  </a:tcPr>
                </a:tc>
                <a:tc>
                  <a:txBody>
                    <a:bodyPr/>
                    <a:lstStyle/>
                    <a:p>
                      <a:pPr algn="ctr">
                        <a:lnSpc>
                          <a:spcPts val="1800"/>
                        </a:lnSpc>
                      </a:pPr>
                      <a:r>
                        <a:rPr lang="ja-JP" sz="1050" kern="1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費用</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solidFill>
                      <a:schemeClr val="accent4">
                        <a:lumMod val="40000"/>
                        <a:lumOff val="60000"/>
                      </a:schemeClr>
                    </a:solidFill>
                  </a:tcPr>
                </a:tc>
                <a:extLst>
                  <a:ext uri="{0D108BD9-81ED-4DB2-BD59-A6C34878D82A}">
                    <a16:rowId xmlns:a16="http://schemas.microsoft.com/office/drawing/2014/main" val="4073509375"/>
                  </a:ext>
                </a:extLst>
              </a:tr>
              <a:tr h="169468">
                <a:tc>
                  <a:txBody>
                    <a:bodyPr/>
                    <a:lstStyle/>
                    <a:p>
                      <a:pPr algn="ctr">
                        <a:lnSpc>
                          <a:spcPts val="1400"/>
                        </a:lnSpc>
                      </a:pPr>
                      <a:r>
                        <a:rPr lang="ja-JP"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システム設置費用</a:t>
                      </a:r>
                      <a:r>
                        <a:rPr lang="ja-JP" sz="1050" kern="100" baseline="300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sz="1050" kern="100" baseline="300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3</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solidFill>
                      <a:schemeClr val="accent4">
                        <a:lumMod val="40000"/>
                        <a:lumOff val="60000"/>
                      </a:schemeClr>
                    </a:solidFill>
                  </a:tcPr>
                </a:tc>
                <a:tc>
                  <a:txBody>
                    <a:bodyPr/>
                    <a:lstStyle/>
                    <a:p>
                      <a:pPr algn="just">
                        <a:lnSpc>
                          <a:spcPts val="1400"/>
                        </a:lnSpc>
                      </a:pPr>
                      <a:r>
                        <a:rPr lang="ja-JP"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約</a:t>
                      </a:r>
                      <a:r>
                        <a:rPr lang="en-US"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102.0</a:t>
                      </a:r>
                      <a:r>
                        <a:rPr lang="ja-JP"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万円</a:t>
                      </a:r>
                      <a:r>
                        <a:rPr lang="en-US"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（設置費用</a:t>
                      </a:r>
                      <a:r>
                        <a:rPr lang="en-US"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25.5</a:t>
                      </a:r>
                      <a:r>
                        <a:rPr lang="ja-JP"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万円</a:t>
                      </a:r>
                      <a:r>
                        <a:rPr lang="en-US"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/kW</a:t>
                      </a:r>
                      <a:r>
                        <a:rPr lang="ja-JP"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4kW</a:t>
                      </a:r>
                      <a:r>
                        <a:rPr lang="ja-JP"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755474884"/>
                  </a:ext>
                </a:extLst>
              </a:tr>
              <a:tr h="169468">
                <a:tc>
                  <a:txBody>
                    <a:bodyPr/>
                    <a:lstStyle/>
                    <a:p>
                      <a:pPr algn="ctr">
                        <a:lnSpc>
                          <a:spcPts val="1400"/>
                        </a:lnSpc>
                      </a:pPr>
                      <a:r>
                        <a:rPr lang="ja-JP" sz="1050" kern="1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運転維持費用</a:t>
                      </a:r>
                      <a:r>
                        <a:rPr lang="ja-JP" sz="1050" kern="100" baseline="300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sz="1050" kern="100" baseline="300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3</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solidFill>
                      <a:schemeClr val="accent4">
                        <a:lumMod val="40000"/>
                        <a:lumOff val="60000"/>
                      </a:schemeClr>
                    </a:solidFill>
                  </a:tcPr>
                </a:tc>
                <a:tc>
                  <a:txBody>
                    <a:bodyPr/>
                    <a:lstStyle/>
                    <a:p>
                      <a:pPr algn="just">
                        <a:lnSpc>
                          <a:spcPts val="1400"/>
                        </a:lnSpc>
                      </a:pPr>
                      <a:r>
                        <a:rPr lang="ja-JP"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約</a:t>
                      </a:r>
                      <a:r>
                        <a:rPr lang="en-US"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1.2</a:t>
                      </a:r>
                      <a:r>
                        <a:rPr lang="ja-JP"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万円</a:t>
                      </a:r>
                      <a:r>
                        <a:rPr lang="en-US"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年</a:t>
                      </a:r>
                      <a:r>
                        <a:rPr lang="en-US"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3,000</a:t>
                      </a:r>
                      <a:r>
                        <a:rPr lang="ja-JP"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円</a:t>
                      </a:r>
                      <a:r>
                        <a:rPr lang="en-US"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/kW</a:t>
                      </a:r>
                      <a:r>
                        <a:rPr lang="ja-JP"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･年×</a:t>
                      </a:r>
                      <a:r>
                        <a:rPr lang="en-US"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4kW</a:t>
                      </a:r>
                      <a:r>
                        <a:rPr lang="ja-JP"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tc>
                <a:extLst>
                  <a:ext uri="{0D108BD9-81ED-4DB2-BD59-A6C34878D82A}">
                    <a16:rowId xmlns:a16="http://schemas.microsoft.com/office/drawing/2014/main" val="2762113835"/>
                  </a:ext>
                </a:extLst>
              </a:tr>
              <a:tr h="169468">
                <a:tc>
                  <a:txBody>
                    <a:bodyPr/>
                    <a:lstStyle/>
                    <a:p>
                      <a:pPr algn="ctr">
                        <a:lnSpc>
                          <a:spcPts val="1400"/>
                        </a:lnSpc>
                      </a:pPr>
                      <a:r>
                        <a:rPr lang="ja-JP" sz="1050" kern="1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廃棄費用</a:t>
                      </a:r>
                      <a:r>
                        <a:rPr lang="ja-JP" sz="1050" kern="100" baseline="300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※５</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solidFill>
                      <a:schemeClr val="accent4">
                        <a:lumMod val="40000"/>
                        <a:lumOff val="60000"/>
                      </a:schemeClr>
                    </a:solidFill>
                  </a:tcPr>
                </a:tc>
                <a:tc>
                  <a:txBody>
                    <a:bodyPr/>
                    <a:lstStyle/>
                    <a:p>
                      <a:pPr algn="just">
                        <a:lnSpc>
                          <a:spcPts val="1400"/>
                        </a:lnSpc>
                      </a:pPr>
                      <a:r>
                        <a:rPr lang="ja-JP"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約 </a:t>
                      </a:r>
                      <a:r>
                        <a:rPr lang="en-US"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4.0</a:t>
                      </a:r>
                      <a:r>
                        <a:rPr lang="ja-JP"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万円　</a:t>
                      </a:r>
                      <a:r>
                        <a:rPr lang="en-US"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1</a:t>
                      </a:r>
                      <a:r>
                        <a:rPr lang="ja-JP"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万円</a:t>
                      </a:r>
                      <a:r>
                        <a:rPr lang="en-US"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/kW</a:t>
                      </a:r>
                      <a:r>
                        <a:rPr lang="ja-JP"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4kW</a:t>
                      </a:r>
                      <a:r>
                        <a:rPr lang="ja-JP"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4005315177"/>
                  </a:ext>
                </a:extLst>
              </a:tr>
            </a:tbl>
          </a:graphicData>
        </a:graphic>
      </p:graphicFrame>
      <p:sp>
        <p:nvSpPr>
          <p:cNvPr id="25" name="テキスト ボックス 24">
            <a:extLst>
              <a:ext uri="{FF2B5EF4-FFF2-40B4-BE49-F238E27FC236}">
                <a16:creationId xmlns:a16="http://schemas.microsoft.com/office/drawing/2014/main" id="{ABB504A4-C379-4E7C-8AE0-C34C785EFE53}"/>
              </a:ext>
            </a:extLst>
          </p:cNvPr>
          <p:cNvSpPr txBox="1"/>
          <p:nvPr/>
        </p:nvSpPr>
        <p:spPr>
          <a:xfrm>
            <a:off x="431310" y="2576038"/>
            <a:ext cx="5907890" cy="253916"/>
          </a:xfrm>
          <a:prstGeom prst="rect">
            <a:avLst/>
          </a:prstGeom>
          <a:noFill/>
        </p:spPr>
        <p:txBody>
          <a:bodyPr wrap="square" rtlCol="0">
            <a:spAutoFit/>
          </a:bodyPr>
          <a:lstStyle/>
          <a:p>
            <a:pPr algn="ctr"/>
            <a:r>
              <a:rPr kumimoji="1" lang="ja-JP" altLang="en-US" sz="1050" dirty="0">
                <a:latin typeface="BIZ UDPゴシック" panose="020B0400000000000000" pitchFamily="50" charset="-128"/>
                <a:ea typeface="BIZ UDPゴシック" panose="020B0400000000000000" pitchFamily="50" charset="-128"/>
              </a:rPr>
              <a:t>表</a:t>
            </a:r>
            <a:r>
              <a:rPr kumimoji="1" lang="en-US" altLang="ja-JP" sz="1050" dirty="0">
                <a:latin typeface="BIZ UDPゴシック" panose="020B0400000000000000" pitchFamily="50" charset="-128"/>
                <a:ea typeface="BIZ UDPゴシック" panose="020B0400000000000000" pitchFamily="50" charset="-128"/>
              </a:rPr>
              <a:t>3</a:t>
            </a:r>
            <a:r>
              <a:rPr kumimoji="1" lang="ja-JP" altLang="en-US" sz="1050" dirty="0">
                <a:latin typeface="BIZ UDPゴシック" panose="020B0400000000000000" pitchFamily="50" charset="-128"/>
                <a:ea typeface="BIZ UDPゴシック" panose="020B0400000000000000" pitchFamily="50" charset="-128"/>
              </a:rPr>
              <a:t>　太陽光発電システム４</a:t>
            </a:r>
            <a:r>
              <a:rPr kumimoji="1" lang="en-US" altLang="ja-JP" sz="1050" dirty="0">
                <a:latin typeface="BIZ UDPゴシック" panose="020B0400000000000000" pitchFamily="50" charset="-128"/>
                <a:ea typeface="BIZ UDPゴシック" panose="020B0400000000000000" pitchFamily="50" charset="-128"/>
              </a:rPr>
              <a:t>kW</a:t>
            </a:r>
            <a:r>
              <a:rPr kumimoji="1" lang="ja-JP" altLang="en-US" sz="1050" dirty="0">
                <a:latin typeface="BIZ UDPゴシック" panose="020B0400000000000000" pitchFamily="50" charset="-128"/>
                <a:ea typeface="BIZ UDPゴシック" panose="020B0400000000000000" pitchFamily="50" charset="-128"/>
              </a:rPr>
              <a:t>を設置することによる１年当りの経済的効果</a:t>
            </a:r>
          </a:p>
        </p:txBody>
      </p:sp>
      <p:sp>
        <p:nvSpPr>
          <p:cNvPr id="26" name="テキスト ボックス 25">
            <a:extLst>
              <a:ext uri="{FF2B5EF4-FFF2-40B4-BE49-F238E27FC236}">
                <a16:creationId xmlns:a16="http://schemas.microsoft.com/office/drawing/2014/main" id="{ABB504A4-C379-4E7C-8AE0-C34C785EFE53}"/>
              </a:ext>
            </a:extLst>
          </p:cNvPr>
          <p:cNvSpPr txBox="1"/>
          <p:nvPr/>
        </p:nvSpPr>
        <p:spPr>
          <a:xfrm>
            <a:off x="452243" y="4414881"/>
            <a:ext cx="5907890" cy="253916"/>
          </a:xfrm>
          <a:prstGeom prst="rect">
            <a:avLst/>
          </a:prstGeom>
          <a:noFill/>
        </p:spPr>
        <p:txBody>
          <a:bodyPr wrap="square" rtlCol="0">
            <a:spAutoFit/>
          </a:bodyPr>
          <a:lstStyle/>
          <a:p>
            <a:pPr algn="ctr"/>
            <a:r>
              <a:rPr kumimoji="1" lang="ja-JP" altLang="en-US" sz="1050" dirty="0">
                <a:latin typeface="BIZ UDPゴシック" panose="020B0400000000000000" pitchFamily="50" charset="-128"/>
                <a:ea typeface="BIZ UDPゴシック" panose="020B0400000000000000" pitchFamily="50" charset="-128"/>
              </a:rPr>
              <a:t>表</a:t>
            </a:r>
            <a:r>
              <a:rPr kumimoji="1" lang="en-US" altLang="ja-JP" sz="1050" dirty="0">
                <a:latin typeface="BIZ UDPゴシック" panose="020B0400000000000000" pitchFamily="50" charset="-128"/>
                <a:ea typeface="BIZ UDPゴシック" panose="020B0400000000000000" pitchFamily="50" charset="-128"/>
              </a:rPr>
              <a:t>4</a:t>
            </a:r>
            <a:r>
              <a:rPr kumimoji="1" lang="ja-JP" altLang="en-US" sz="1050" dirty="0">
                <a:latin typeface="BIZ UDPゴシック" panose="020B0400000000000000" pitchFamily="50" charset="-128"/>
                <a:ea typeface="BIZ UDPゴシック" panose="020B0400000000000000" pitchFamily="50" charset="-128"/>
              </a:rPr>
              <a:t>　太陽光発電システム４</a:t>
            </a:r>
            <a:r>
              <a:rPr kumimoji="1" lang="en-US" altLang="ja-JP" sz="1050" dirty="0">
                <a:latin typeface="BIZ UDPゴシック" panose="020B0400000000000000" pitchFamily="50" charset="-128"/>
                <a:ea typeface="BIZ UDPゴシック" panose="020B0400000000000000" pitchFamily="50" charset="-128"/>
              </a:rPr>
              <a:t>kW</a:t>
            </a:r>
            <a:r>
              <a:rPr kumimoji="1" lang="ja-JP" altLang="en-US" sz="1050" dirty="0">
                <a:latin typeface="BIZ UDPゴシック" panose="020B0400000000000000" pitchFamily="50" charset="-128"/>
                <a:ea typeface="BIZ UDPゴシック" panose="020B0400000000000000" pitchFamily="50" charset="-128"/>
              </a:rPr>
              <a:t>を設置・運転するための費用</a:t>
            </a:r>
          </a:p>
        </p:txBody>
      </p:sp>
      <p:sp>
        <p:nvSpPr>
          <p:cNvPr id="11" name="テキスト ボックス 10">
            <a:extLst>
              <a:ext uri="{FF2B5EF4-FFF2-40B4-BE49-F238E27FC236}">
                <a16:creationId xmlns:a16="http://schemas.microsoft.com/office/drawing/2014/main" id="{ABB504A4-C379-4E7C-8AE0-C34C785EFE53}"/>
              </a:ext>
            </a:extLst>
          </p:cNvPr>
          <p:cNvSpPr txBox="1"/>
          <p:nvPr/>
        </p:nvSpPr>
        <p:spPr>
          <a:xfrm>
            <a:off x="452243" y="7965160"/>
            <a:ext cx="5907890" cy="1692771"/>
          </a:xfrm>
          <a:prstGeom prst="rect">
            <a:avLst/>
          </a:prstGeom>
          <a:noFill/>
        </p:spPr>
        <p:txBody>
          <a:bodyPr wrap="square" rtlCol="0">
            <a:spAutoFit/>
          </a:bodyPr>
          <a:lstStyle/>
          <a:p>
            <a:r>
              <a:rPr kumimoji="1" lang="ja-JP" altLang="en-US" sz="800" dirty="0">
                <a:latin typeface="BIZ UDPゴシック" panose="020B0400000000000000" pitchFamily="50" charset="-128"/>
                <a:ea typeface="BIZ UDPゴシック" panose="020B0400000000000000" pitchFamily="50" charset="-128"/>
              </a:rPr>
              <a:t>計算条件</a:t>
            </a:r>
          </a:p>
          <a:p>
            <a:pPr marL="108000" indent="-108000"/>
            <a:r>
              <a:rPr kumimoji="1" lang="en-US" altLang="ja-JP" sz="800" dirty="0">
                <a:latin typeface="BIZ UDPゴシック" panose="020B0400000000000000" pitchFamily="50" charset="-128"/>
                <a:ea typeface="BIZ UDPゴシック" panose="020B0400000000000000" pitchFamily="50" charset="-128"/>
              </a:rPr>
              <a:t>※1 </a:t>
            </a:r>
            <a:r>
              <a:rPr kumimoji="1" lang="ja-JP" altLang="en-US" sz="800" dirty="0">
                <a:latin typeface="BIZ UDPゴシック" panose="020B0400000000000000" pitchFamily="50" charset="-128"/>
                <a:ea typeface="BIZ UDPゴシック" panose="020B0400000000000000" pitchFamily="50" charset="-128"/>
              </a:rPr>
              <a:t>太陽光発電システムの発電量（自家消費分、売電分）は、以下の住宅条件に基づき建築物省エネ法エネルギー消費性能計算プログラム</a:t>
            </a:r>
            <a:r>
              <a:rPr kumimoji="1" lang="en-US" altLang="ja-JP" sz="800" dirty="0">
                <a:latin typeface="BIZ UDPゴシック" panose="020B0400000000000000" pitchFamily="50" charset="-128"/>
                <a:ea typeface="BIZ UDPゴシック" panose="020B0400000000000000" pitchFamily="50" charset="-128"/>
              </a:rPr>
              <a:t>ver3.5.0</a:t>
            </a:r>
            <a:r>
              <a:rPr kumimoji="1" lang="ja-JP" altLang="en-US" sz="800" dirty="0">
                <a:latin typeface="BIZ UDPゴシック" panose="020B0400000000000000" pitchFamily="50" charset="-128"/>
                <a:ea typeface="BIZ UDPゴシック" panose="020B0400000000000000" pitchFamily="50" charset="-128"/>
              </a:rPr>
              <a:t>により算出。</a:t>
            </a:r>
          </a:p>
          <a:p>
            <a:pPr marL="108000" indent="-108000"/>
            <a:r>
              <a:rPr kumimoji="1" lang="ja-JP" altLang="en-US" sz="800" dirty="0">
                <a:latin typeface="BIZ UDPゴシック" panose="020B0400000000000000" pitchFamily="50" charset="-128"/>
                <a:ea typeface="BIZ UDPゴシック" panose="020B0400000000000000" pitchFamily="50" charset="-128"/>
              </a:rPr>
              <a:t>住宅条件：６地域</a:t>
            </a:r>
            <a:r>
              <a:rPr kumimoji="1" lang="en-US" altLang="ja-JP" sz="800" dirty="0">
                <a:latin typeface="BIZ UDPゴシック" panose="020B0400000000000000" pitchFamily="50" charset="-128"/>
                <a:ea typeface="BIZ UDPゴシック" panose="020B0400000000000000" pitchFamily="50" charset="-128"/>
              </a:rPr>
              <a:t>/A3</a:t>
            </a:r>
            <a:r>
              <a:rPr kumimoji="1" lang="ja-JP" altLang="en-US" sz="800" dirty="0">
                <a:latin typeface="BIZ UDPゴシック" panose="020B0400000000000000" pitchFamily="50" charset="-128"/>
                <a:ea typeface="BIZ UDPゴシック" panose="020B0400000000000000" pitchFamily="50" charset="-128"/>
              </a:rPr>
              <a:t>区分</a:t>
            </a:r>
            <a:r>
              <a:rPr kumimoji="1" lang="en-US" altLang="ja-JP" sz="800" dirty="0">
                <a:latin typeface="BIZ UDPゴシック" panose="020B0400000000000000" pitchFamily="50" charset="-128"/>
                <a:ea typeface="BIZ UDPゴシック" panose="020B0400000000000000" pitchFamily="50" charset="-128"/>
              </a:rPr>
              <a:t>/</a:t>
            </a:r>
            <a:r>
              <a:rPr kumimoji="1" lang="ja-JP" altLang="en-US" sz="800" dirty="0">
                <a:latin typeface="BIZ UDPゴシック" panose="020B0400000000000000" pitchFamily="50" charset="-128"/>
                <a:ea typeface="BIZ UDPゴシック" panose="020B0400000000000000" pitchFamily="50" charset="-128"/>
              </a:rPr>
              <a:t>延面積</a:t>
            </a:r>
            <a:r>
              <a:rPr kumimoji="1" lang="en-US" altLang="ja-JP" sz="800" dirty="0">
                <a:latin typeface="BIZ UDPゴシック" panose="020B0400000000000000" pitchFamily="50" charset="-128"/>
                <a:ea typeface="BIZ UDPゴシック" panose="020B0400000000000000" pitchFamily="50" charset="-128"/>
              </a:rPr>
              <a:t>120.08㎡/UA0.59/ηAC2.1/ηAH4.3/BEI0.69</a:t>
            </a:r>
            <a:r>
              <a:rPr kumimoji="1" lang="ja-JP" altLang="en-US" sz="800" dirty="0">
                <a:latin typeface="BIZ UDPゴシック" panose="020B0400000000000000" pitchFamily="50" charset="-128"/>
                <a:ea typeface="BIZ UDPゴシック" panose="020B0400000000000000" pitchFamily="50" charset="-128"/>
              </a:rPr>
              <a:t>（</a:t>
            </a:r>
            <a:r>
              <a:rPr kumimoji="1" lang="en-US" altLang="ja-JP" sz="800" dirty="0">
                <a:latin typeface="BIZ UDPゴシック" panose="020B0400000000000000" pitchFamily="50" charset="-128"/>
                <a:ea typeface="BIZ UDPゴシック" panose="020B0400000000000000" pitchFamily="50" charset="-128"/>
              </a:rPr>
              <a:t>PV</a:t>
            </a:r>
            <a:r>
              <a:rPr kumimoji="1" lang="ja-JP" altLang="en-US" sz="800" dirty="0">
                <a:latin typeface="BIZ UDPゴシック" panose="020B0400000000000000" pitchFamily="50" charset="-128"/>
                <a:ea typeface="BIZ UDPゴシック" panose="020B0400000000000000" pitchFamily="50" charset="-128"/>
              </a:rPr>
              <a:t>による削減効果を除外）</a:t>
            </a:r>
            <a:r>
              <a:rPr kumimoji="1" lang="en-US" altLang="ja-JP" sz="800" dirty="0">
                <a:latin typeface="BIZ UDPゴシック" panose="020B0400000000000000" pitchFamily="50" charset="-128"/>
                <a:ea typeface="BIZ UDPゴシック" panose="020B0400000000000000" pitchFamily="50" charset="-128"/>
              </a:rPr>
              <a:t>/</a:t>
            </a:r>
            <a:r>
              <a:rPr kumimoji="1" lang="ja-JP" altLang="en-US" sz="800" dirty="0">
                <a:latin typeface="BIZ UDPゴシック" panose="020B0400000000000000" pitchFamily="50" charset="-128"/>
                <a:ea typeface="BIZ UDPゴシック" panose="020B0400000000000000" pitchFamily="50" charset="-128"/>
              </a:rPr>
              <a:t>ルームエアコン（い）</a:t>
            </a:r>
            <a:r>
              <a:rPr kumimoji="1" lang="en-US" altLang="ja-JP" sz="800" dirty="0">
                <a:latin typeface="BIZ UDPゴシック" panose="020B0400000000000000" pitchFamily="50" charset="-128"/>
                <a:ea typeface="BIZ UDPゴシック" panose="020B0400000000000000" pitchFamily="50" charset="-128"/>
              </a:rPr>
              <a:t>/</a:t>
            </a:r>
            <a:r>
              <a:rPr kumimoji="1" lang="ja-JP" altLang="en-US" sz="800" dirty="0">
                <a:latin typeface="BIZ UDPゴシック" panose="020B0400000000000000" pitchFamily="50" charset="-128"/>
                <a:ea typeface="BIZ UDPゴシック" panose="020B0400000000000000" pitchFamily="50" charset="-128"/>
              </a:rPr>
              <a:t>換気比消費電力</a:t>
            </a:r>
            <a:r>
              <a:rPr kumimoji="1" lang="en-US" altLang="ja-JP" sz="800" dirty="0">
                <a:latin typeface="BIZ UDPゴシック" panose="020B0400000000000000" pitchFamily="50" charset="-128"/>
                <a:ea typeface="BIZ UDPゴシック" panose="020B0400000000000000" pitchFamily="50" charset="-128"/>
              </a:rPr>
              <a:t>0.3/CO2HP</a:t>
            </a:r>
            <a:r>
              <a:rPr kumimoji="1" lang="ja-JP" altLang="en-US" sz="800" dirty="0">
                <a:latin typeface="BIZ UDPゴシック" panose="020B0400000000000000" pitchFamily="50" charset="-128"/>
                <a:ea typeface="BIZ UDPゴシック" panose="020B0400000000000000" pitchFamily="50" charset="-128"/>
              </a:rPr>
              <a:t>風呂給湯機</a:t>
            </a:r>
            <a:r>
              <a:rPr kumimoji="1" lang="en-US" altLang="ja-JP" sz="800" dirty="0">
                <a:latin typeface="BIZ UDPゴシック" panose="020B0400000000000000" pitchFamily="50" charset="-128"/>
                <a:ea typeface="BIZ UDPゴシック" panose="020B0400000000000000" pitchFamily="50" charset="-128"/>
              </a:rPr>
              <a:t>JIS3.0</a:t>
            </a:r>
            <a:r>
              <a:rPr kumimoji="1" lang="ja-JP" altLang="en-US" sz="800" dirty="0">
                <a:latin typeface="BIZ UDPゴシック" panose="020B0400000000000000" pitchFamily="50" charset="-128"/>
                <a:ea typeface="BIZ UDPゴシック" panose="020B0400000000000000" pitchFamily="50" charset="-128"/>
              </a:rPr>
              <a:t>・追焚き</a:t>
            </a:r>
            <a:r>
              <a:rPr kumimoji="1" lang="en-US" altLang="ja-JP" sz="800" dirty="0">
                <a:latin typeface="BIZ UDPゴシック" panose="020B0400000000000000" pitchFamily="50" charset="-128"/>
                <a:ea typeface="BIZ UDPゴシック" panose="020B0400000000000000" pitchFamily="50" charset="-128"/>
              </a:rPr>
              <a:t>/</a:t>
            </a:r>
            <a:r>
              <a:rPr kumimoji="1" lang="ja-JP" altLang="en-US" sz="800" dirty="0">
                <a:latin typeface="BIZ UDPゴシック" panose="020B0400000000000000" pitchFamily="50" charset="-128"/>
                <a:ea typeface="BIZ UDPゴシック" panose="020B0400000000000000" pitchFamily="50" charset="-128"/>
              </a:rPr>
              <a:t>台所水栓水優先</a:t>
            </a:r>
            <a:r>
              <a:rPr kumimoji="1" lang="en-US" altLang="ja-JP" sz="800" dirty="0">
                <a:latin typeface="BIZ UDPゴシック" panose="020B0400000000000000" pitchFamily="50" charset="-128"/>
                <a:ea typeface="BIZ UDPゴシック" panose="020B0400000000000000" pitchFamily="50" charset="-128"/>
              </a:rPr>
              <a:t>/</a:t>
            </a:r>
            <a:r>
              <a:rPr kumimoji="1" lang="ja-JP" altLang="en-US" sz="800" dirty="0">
                <a:latin typeface="BIZ UDPゴシック" panose="020B0400000000000000" pitchFamily="50" charset="-128"/>
                <a:ea typeface="BIZ UDPゴシック" panose="020B0400000000000000" pitchFamily="50" charset="-128"/>
              </a:rPr>
              <a:t>浴室水栓手元止水・小流量</a:t>
            </a:r>
            <a:r>
              <a:rPr kumimoji="1" lang="en-US" altLang="ja-JP" sz="800" dirty="0">
                <a:latin typeface="BIZ UDPゴシック" panose="020B0400000000000000" pitchFamily="50" charset="-128"/>
                <a:ea typeface="BIZ UDPゴシック" panose="020B0400000000000000" pitchFamily="50" charset="-128"/>
              </a:rPr>
              <a:t>/</a:t>
            </a:r>
            <a:r>
              <a:rPr kumimoji="1" lang="ja-JP" altLang="en-US" sz="800" dirty="0">
                <a:latin typeface="BIZ UDPゴシック" panose="020B0400000000000000" pitchFamily="50" charset="-128"/>
                <a:ea typeface="BIZ UDPゴシック" panose="020B0400000000000000" pitchFamily="50" charset="-128"/>
              </a:rPr>
              <a:t>洗面水栓水優先</a:t>
            </a:r>
            <a:r>
              <a:rPr kumimoji="1" lang="en-US" altLang="ja-JP" sz="800" dirty="0">
                <a:latin typeface="BIZ UDPゴシック" panose="020B0400000000000000" pitchFamily="50" charset="-128"/>
                <a:ea typeface="BIZ UDPゴシック" panose="020B0400000000000000" pitchFamily="50" charset="-128"/>
              </a:rPr>
              <a:t>/</a:t>
            </a:r>
            <a:r>
              <a:rPr kumimoji="1" lang="ja-JP" altLang="en-US" sz="800" dirty="0">
                <a:latin typeface="BIZ UDPゴシック" panose="020B0400000000000000" pitchFamily="50" charset="-128"/>
                <a:ea typeface="BIZ UDPゴシック" panose="020B0400000000000000" pitchFamily="50" charset="-128"/>
              </a:rPr>
              <a:t>高断熱浴槽</a:t>
            </a:r>
            <a:r>
              <a:rPr kumimoji="1" lang="en-US" altLang="ja-JP" sz="800" dirty="0">
                <a:latin typeface="BIZ UDPゴシック" panose="020B0400000000000000" pitchFamily="50" charset="-128"/>
                <a:ea typeface="BIZ UDPゴシック" panose="020B0400000000000000" pitchFamily="50" charset="-128"/>
              </a:rPr>
              <a:t>/ LED</a:t>
            </a:r>
            <a:r>
              <a:rPr kumimoji="1" lang="ja-JP" altLang="en-US" sz="800" dirty="0">
                <a:latin typeface="BIZ UDPゴシック" panose="020B0400000000000000" pitchFamily="50" charset="-128"/>
                <a:ea typeface="BIZ UDPゴシック" panose="020B0400000000000000" pitchFamily="50" charset="-128"/>
              </a:rPr>
              <a:t>調光あり</a:t>
            </a:r>
            <a:r>
              <a:rPr kumimoji="1" lang="en-US" altLang="ja-JP" sz="800" dirty="0">
                <a:latin typeface="BIZ UDPゴシック" panose="020B0400000000000000" pitchFamily="50" charset="-128"/>
                <a:ea typeface="BIZ UDPゴシック" panose="020B0400000000000000" pitchFamily="50" charset="-128"/>
              </a:rPr>
              <a:t>/</a:t>
            </a:r>
            <a:r>
              <a:rPr kumimoji="1" lang="ja-JP" altLang="en-US" sz="800" dirty="0">
                <a:latin typeface="BIZ UDPゴシック" panose="020B0400000000000000" pitchFamily="50" charset="-128"/>
                <a:ea typeface="BIZ UDPゴシック" panose="020B0400000000000000" pitchFamily="50" charset="-128"/>
              </a:rPr>
              <a:t>太陽光発電結晶シリコン・屋根置き・南向き・傾斜角</a:t>
            </a:r>
            <a:r>
              <a:rPr kumimoji="1" lang="en-US" altLang="ja-JP" sz="800" dirty="0">
                <a:latin typeface="BIZ UDPゴシック" panose="020B0400000000000000" pitchFamily="50" charset="-128"/>
                <a:ea typeface="BIZ UDPゴシック" panose="020B0400000000000000" pitchFamily="50" charset="-128"/>
              </a:rPr>
              <a:t>30</a:t>
            </a:r>
            <a:r>
              <a:rPr kumimoji="1" lang="ja-JP" altLang="en-US" sz="800" dirty="0">
                <a:latin typeface="BIZ UDPゴシック" panose="020B0400000000000000" pitchFamily="50" charset="-128"/>
                <a:ea typeface="BIZ UDPゴシック" panose="020B0400000000000000" pitchFamily="50" charset="-128"/>
              </a:rPr>
              <a:t>度</a:t>
            </a:r>
          </a:p>
          <a:p>
            <a:pPr marL="108000" indent="-108000"/>
            <a:r>
              <a:rPr kumimoji="1" lang="en-US" altLang="ja-JP" sz="800" dirty="0">
                <a:latin typeface="BIZ UDPゴシック" panose="020B0400000000000000" pitchFamily="50" charset="-128"/>
                <a:ea typeface="BIZ UDPゴシック" panose="020B0400000000000000" pitchFamily="50" charset="-128"/>
              </a:rPr>
              <a:t>※2 </a:t>
            </a:r>
            <a:r>
              <a:rPr kumimoji="1" lang="ja-JP" altLang="en-US" sz="800" dirty="0">
                <a:latin typeface="BIZ UDPゴシック" panose="020B0400000000000000" pitchFamily="50" charset="-128"/>
                <a:ea typeface="BIZ UDPゴシック" panose="020B0400000000000000" pitchFamily="50" charset="-128"/>
              </a:rPr>
              <a:t>電力の一次エネルギー換算係数</a:t>
            </a:r>
            <a:r>
              <a:rPr kumimoji="1" lang="en-US" altLang="ja-JP" sz="800" dirty="0">
                <a:latin typeface="BIZ UDPゴシック" panose="020B0400000000000000" pitchFamily="50" charset="-128"/>
                <a:ea typeface="BIZ UDPゴシック" panose="020B0400000000000000" pitchFamily="50" charset="-128"/>
              </a:rPr>
              <a:t>9.76GJ/</a:t>
            </a:r>
            <a:r>
              <a:rPr kumimoji="1" lang="ja-JP" altLang="en-US" sz="800" dirty="0">
                <a:latin typeface="BIZ UDPゴシック" panose="020B0400000000000000" pitchFamily="50" charset="-128"/>
                <a:ea typeface="BIZ UDPゴシック" panose="020B0400000000000000" pitchFamily="50" charset="-128"/>
              </a:rPr>
              <a:t>千</a:t>
            </a:r>
            <a:r>
              <a:rPr kumimoji="1" lang="en-US" altLang="ja-JP" sz="800" dirty="0">
                <a:latin typeface="BIZ UDPゴシック" panose="020B0400000000000000" pitchFamily="50" charset="-128"/>
                <a:ea typeface="BIZ UDPゴシック" panose="020B0400000000000000" pitchFamily="50" charset="-128"/>
              </a:rPr>
              <a:t>kWh</a:t>
            </a:r>
            <a:r>
              <a:rPr kumimoji="1" lang="ja-JP" altLang="en-US" sz="800" dirty="0">
                <a:latin typeface="BIZ UDPゴシック" panose="020B0400000000000000" pitchFamily="50" charset="-128"/>
                <a:ea typeface="BIZ UDPゴシック" panose="020B0400000000000000" pitchFamily="50" charset="-128"/>
              </a:rPr>
              <a:t>。</a:t>
            </a:r>
          </a:p>
          <a:p>
            <a:pPr marL="108000" indent="-108000"/>
            <a:r>
              <a:rPr kumimoji="1" lang="en-US" altLang="ja-JP" sz="800" dirty="0">
                <a:latin typeface="BIZ UDPゴシック" panose="020B0400000000000000" pitchFamily="50" charset="-128"/>
                <a:ea typeface="BIZ UDPゴシック" panose="020B0400000000000000" pitchFamily="50" charset="-128"/>
              </a:rPr>
              <a:t>※3 </a:t>
            </a:r>
            <a:r>
              <a:rPr kumimoji="1" lang="ja-JP" altLang="en-US" sz="800" dirty="0">
                <a:latin typeface="BIZ UDPゴシック" panose="020B0400000000000000" pitchFamily="50" charset="-128"/>
                <a:ea typeface="BIZ UDPゴシック" panose="020B0400000000000000" pitchFamily="50" charset="-128"/>
              </a:rPr>
              <a:t>自家消費分の便益、</a:t>
            </a:r>
            <a:r>
              <a:rPr kumimoji="1" lang="en-US" altLang="ja-JP" sz="800" dirty="0">
                <a:latin typeface="BIZ UDPゴシック" panose="020B0400000000000000" pitchFamily="50" charset="-128"/>
                <a:ea typeface="BIZ UDPゴシック" panose="020B0400000000000000" pitchFamily="50" charset="-128"/>
              </a:rPr>
              <a:t>FIT</a:t>
            </a:r>
            <a:r>
              <a:rPr kumimoji="1" lang="ja-JP" altLang="en-US" sz="800" dirty="0">
                <a:latin typeface="BIZ UDPゴシック" panose="020B0400000000000000" pitchFamily="50" charset="-128"/>
                <a:ea typeface="BIZ UDPゴシック" panose="020B0400000000000000" pitchFamily="50" charset="-128"/>
              </a:rPr>
              <a:t>調達価格、調達期間終了後の売電価格は、いずれも「令和</a:t>
            </a:r>
            <a:r>
              <a:rPr kumimoji="1" lang="en-US" altLang="ja-JP" sz="800" dirty="0">
                <a:latin typeface="BIZ UDPゴシック" panose="020B0400000000000000" pitchFamily="50" charset="-128"/>
                <a:ea typeface="BIZ UDPゴシック" panose="020B0400000000000000" pitchFamily="50" charset="-128"/>
              </a:rPr>
              <a:t>6</a:t>
            </a:r>
            <a:r>
              <a:rPr kumimoji="1" lang="ja-JP" altLang="en-US" sz="800" dirty="0">
                <a:latin typeface="BIZ UDPゴシック" panose="020B0400000000000000" pitchFamily="50" charset="-128"/>
                <a:ea typeface="BIZ UDPゴシック" panose="020B0400000000000000" pitchFamily="50" charset="-128"/>
              </a:rPr>
              <a:t>年度以降（</a:t>
            </a:r>
            <a:r>
              <a:rPr kumimoji="1" lang="en-US" altLang="ja-JP" sz="800" dirty="0">
                <a:latin typeface="BIZ UDPゴシック" panose="020B0400000000000000" pitchFamily="50" charset="-128"/>
                <a:ea typeface="BIZ UDPゴシック" panose="020B0400000000000000" pitchFamily="50" charset="-128"/>
              </a:rPr>
              <a:t>2024</a:t>
            </a:r>
            <a:r>
              <a:rPr kumimoji="1" lang="ja-JP" altLang="en-US" sz="800" dirty="0">
                <a:latin typeface="BIZ UDPゴシック" panose="020B0400000000000000" pitchFamily="50" charset="-128"/>
                <a:ea typeface="BIZ UDPゴシック" panose="020B0400000000000000" pitchFamily="50" charset="-128"/>
              </a:rPr>
              <a:t>年度以降）の調達価格等について」（調達価格等算定委員会、</a:t>
            </a:r>
            <a:r>
              <a:rPr kumimoji="1" lang="en-US" altLang="ja-JP" sz="800" dirty="0">
                <a:latin typeface="BIZ UDPゴシック" panose="020B0400000000000000" pitchFamily="50" charset="-128"/>
                <a:ea typeface="BIZ UDPゴシック" panose="020B0400000000000000" pitchFamily="50" charset="-128"/>
              </a:rPr>
              <a:t>2024</a:t>
            </a:r>
            <a:r>
              <a:rPr kumimoji="1" lang="ja-JP" altLang="en-US" sz="800" dirty="0">
                <a:latin typeface="BIZ UDPゴシック" panose="020B0400000000000000" pitchFamily="50" charset="-128"/>
                <a:ea typeface="BIZ UDPゴシック" panose="020B0400000000000000" pitchFamily="50" charset="-128"/>
              </a:rPr>
              <a:t>年</a:t>
            </a:r>
            <a:r>
              <a:rPr kumimoji="1" lang="en-US" altLang="ja-JP" sz="800" dirty="0">
                <a:latin typeface="BIZ UDPゴシック" panose="020B0400000000000000" pitchFamily="50" charset="-128"/>
                <a:ea typeface="BIZ UDPゴシック" panose="020B0400000000000000" pitchFamily="50" charset="-128"/>
              </a:rPr>
              <a:t>2</a:t>
            </a:r>
            <a:r>
              <a:rPr kumimoji="1" lang="ja-JP" altLang="en-US" sz="800" dirty="0">
                <a:latin typeface="BIZ UDPゴシック" panose="020B0400000000000000" pitchFamily="50" charset="-128"/>
                <a:ea typeface="BIZ UDPゴシック" panose="020B0400000000000000" pitchFamily="50" charset="-128"/>
              </a:rPr>
              <a:t>月</a:t>
            </a:r>
            <a:r>
              <a:rPr kumimoji="1" lang="en-US" altLang="ja-JP" sz="800" dirty="0">
                <a:latin typeface="BIZ UDPゴシック" panose="020B0400000000000000" pitchFamily="50" charset="-128"/>
                <a:ea typeface="BIZ UDPゴシック" panose="020B0400000000000000" pitchFamily="50" charset="-128"/>
              </a:rPr>
              <a:t>7</a:t>
            </a:r>
            <a:r>
              <a:rPr kumimoji="1" lang="ja-JP" altLang="en-US" sz="800" dirty="0">
                <a:latin typeface="BIZ UDPゴシック" panose="020B0400000000000000" pitchFamily="50" charset="-128"/>
                <a:ea typeface="BIZ UDPゴシック" panose="020B0400000000000000" pitchFamily="50" charset="-128"/>
              </a:rPr>
              <a:t>日）に記載された</a:t>
            </a:r>
            <a:r>
              <a:rPr kumimoji="1" lang="en-US" altLang="ja-JP" sz="800" dirty="0">
                <a:latin typeface="BIZ UDPゴシック" panose="020B0400000000000000" pitchFamily="50" charset="-128"/>
                <a:ea typeface="BIZ UDPゴシック" panose="020B0400000000000000" pitchFamily="50" charset="-128"/>
              </a:rPr>
              <a:t>2024</a:t>
            </a:r>
            <a:r>
              <a:rPr kumimoji="1" lang="ja-JP" altLang="en-US" sz="800" dirty="0">
                <a:latin typeface="BIZ UDPゴシック" panose="020B0400000000000000" pitchFamily="50" charset="-128"/>
                <a:ea typeface="BIZ UDPゴシック" panose="020B0400000000000000" pitchFamily="50" charset="-128"/>
              </a:rPr>
              <a:t>年度の値による。</a:t>
            </a:r>
          </a:p>
          <a:p>
            <a:pPr marL="108000" indent="-108000"/>
            <a:r>
              <a:rPr kumimoji="1" lang="en-US" altLang="ja-JP" sz="800" dirty="0">
                <a:latin typeface="BIZ UDPゴシック" panose="020B0400000000000000" pitchFamily="50" charset="-128"/>
                <a:ea typeface="BIZ UDPゴシック" panose="020B0400000000000000" pitchFamily="50" charset="-128"/>
              </a:rPr>
              <a:t>※4 </a:t>
            </a:r>
            <a:r>
              <a:rPr kumimoji="1" lang="ja-JP" altLang="en-US" sz="800" dirty="0">
                <a:latin typeface="BIZ UDPゴシック" panose="020B0400000000000000" pitchFamily="50" charset="-128"/>
                <a:ea typeface="BIZ UDPゴシック" panose="020B0400000000000000" pitchFamily="50" charset="-128"/>
              </a:rPr>
              <a:t>東京電力エナジーパートナーが示す平均モデル（従量電灯</a:t>
            </a:r>
            <a:r>
              <a:rPr kumimoji="1" lang="en-US" altLang="ja-JP" sz="800" dirty="0">
                <a:latin typeface="BIZ UDPゴシック" panose="020B0400000000000000" pitchFamily="50" charset="-128"/>
                <a:ea typeface="BIZ UDPゴシック" panose="020B0400000000000000" pitchFamily="50" charset="-128"/>
              </a:rPr>
              <a:t>B</a:t>
            </a:r>
            <a:r>
              <a:rPr kumimoji="1" lang="ja-JP" altLang="en-US" sz="800" dirty="0">
                <a:latin typeface="BIZ UDPゴシック" panose="020B0400000000000000" pitchFamily="50" charset="-128"/>
                <a:ea typeface="BIZ UDPゴシック" panose="020B0400000000000000" pitchFamily="50" charset="-128"/>
              </a:rPr>
              <a:t>・</a:t>
            </a:r>
            <a:r>
              <a:rPr kumimoji="1" lang="en-US" altLang="ja-JP" sz="800" dirty="0">
                <a:latin typeface="BIZ UDPゴシック" panose="020B0400000000000000" pitchFamily="50" charset="-128"/>
                <a:ea typeface="BIZ UDPゴシック" panose="020B0400000000000000" pitchFamily="50" charset="-128"/>
              </a:rPr>
              <a:t>30A</a:t>
            </a:r>
            <a:r>
              <a:rPr kumimoji="1" lang="ja-JP" altLang="en-US" sz="800" dirty="0">
                <a:latin typeface="BIZ UDPゴシック" panose="020B0400000000000000" pitchFamily="50" charset="-128"/>
                <a:ea typeface="BIZ UDPゴシック" panose="020B0400000000000000" pitchFamily="50" charset="-128"/>
              </a:rPr>
              <a:t>契約、使用電力量</a:t>
            </a:r>
            <a:r>
              <a:rPr kumimoji="1" lang="en-US" altLang="ja-JP" sz="800" dirty="0">
                <a:latin typeface="BIZ UDPゴシック" panose="020B0400000000000000" pitchFamily="50" charset="-128"/>
                <a:ea typeface="BIZ UDPゴシック" panose="020B0400000000000000" pitchFamily="50" charset="-128"/>
              </a:rPr>
              <a:t>260kWh/</a:t>
            </a:r>
            <a:r>
              <a:rPr kumimoji="1" lang="ja-JP" altLang="en-US" sz="800" dirty="0">
                <a:latin typeface="BIZ UDPゴシック" panose="020B0400000000000000" pitchFamily="50" charset="-128"/>
                <a:ea typeface="BIZ UDPゴシック" panose="020B0400000000000000" pitchFamily="50" charset="-128"/>
              </a:rPr>
              <a:t>月）における</a:t>
            </a:r>
            <a:r>
              <a:rPr kumimoji="1" lang="en-US" altLang="ja-JP" sz="800" dirty="0">
                <a:latin typeface="BIZ UDPゴシック" panose="020B0400000000000000" pitchFamily="50" charset="-128"/>
                <a:ea typeface="BIZ UDPゴシック" panose="020B0400000000000000" pitchFamily="50" charset="-128"/>
              </a:rPr>
              <a:t>2024</a:t>
            </a:r>
            <a:r>
              <a:rPr kumimoji="1" lang="ja-JP" altLang="en-US" sz="800" dirty="0">
                <a:latin typeface="BIZ UDPゴシック" panose="020B0400000000000000" pitchFamily="50" charset="-128"/>
                <a:ea typeface="BIZ UDPゴシック" panose="020B0400000000000000" pitchFamily="50" charset="-128"/>
              </a:rPr>
              <a:t>年</a:t>
            </a:r>
            <a:r>
              <a:rPr kumimoji="1" lang="en-US" altLang="ja-JP" sz="800" dirty="0">
                <a:latin typeface="BIZ UDPゴシック" panose="020B0400000000000000" pitchFamily="50" charset="-128"/>
                <a:ea typeface="BIZ UDPゴシック" panose="020B0400000000000000" pitchFamily="50" charset="-128"/>
              </a:rPr>
              <a:t>4</a:t>
            </a:r>
            <a:r>
              <a:rPr kumimoji="1" lang="ja-JP" altLang="en-US" sz="800" dirty="0">
                <a:latin typeface="BIZ UDPゴシック" panose="020B0400000000000000" pitchFamily="50" charset="-128"/>
                <a:ea typeface="BIZ UDPゴシック" panose="020B0400000000000000" pitchFamily="50" charset="-128"/>
              </a:rPr>
              <a:t>月</a:t>
            </a:r>
            <a:r>
              <a:rPr kumimoji="1" lang="en-US" altLang="ja-JP" sz="800" dirty="0">
                <a:latin typeface="BIZ UDPゴシック" panose="020B0400000000000000" pitchFamily="50" charset="-128"/>
                <a:ea typeface="BIZ UDPゴシック" panose="020B0400000000000000" pitchFamily="50" charset="-128"/>
              </a:rPr>
              <a:t>1</a:t>
            </a:r>
            <a:r>
              <a:rPr kumimoji="1" lang="ja-JP" altLang="en-US" sz="800" dirty="0">
                <a:latin typeface="BIZ UDPゴシック" panose="020B0400000000000000" pitchFamily="50" charset="-128"/>
                <a:ea typeface="BIZ UDPゴシック" panose="020B0400000000000000" pitchFamily="50" charset="-128"/>
              </a:rPr>
              <a:t>日以降の使用電力の平均単価。再エネ賦課金を含む。</a:t>
            </a:r>
          </a:p>
          <a:p>
            <a:pPr marL="108000" indent="-108000"/>
            <a:r>
              <a:rPr kumimoji="1" lang="en-US" altLang="ja-JP" sz="800" dirty="0">
                <a:latin typeface="BIZ UDPゴシック" panose="020B0400000000000000" pitchFamily="50" charset="-128"/>
                <a:ea typeface="BIZ UDPゴシック" panose="020B0400000000000000" pitchFamily="50" charset="-128"/>
              </a:rPr>
              <a:t>※5 </a:t>
            </a:r>
            <a:r>
              <a:rPr kumimoji="1" lang="ja-JP" altLang="en-US" sz="800" dirty="0">
                <a:latin typeface="BIZ UDPゴシック" panose="020B0400000000000000" pitchFamily="50" charset="-128"/>
                <a:ea typeface="BIZ UDPゴシック" panose="020B0400000000000000" pitchFamily="50" charset="-128"/>
              </a:rPr>
              <a:t>「令和</a:t>
            </a:r>
            <a:r>
              <a:rPr kumimoji="1" lang="en-US" altLang="ja-JP" sz="800" dirty="0">
                <a:latin typeface="BIZ UDPゴシック" panose="020B0400000000000000" pitchFamily="50" charset="-128"/>
                <a:ea typeface="BIZ UDPゴシック" panose="020B0400000000000000" pitchFamily="50" charset="-128"/>
              </a:rPr>
              <a:t>6</a:t>
            </a:r>
            <a:r>
              <a:rPr kumimoji="1" lang="ja-JP" altLang="en-US" sz="800" dirty="0">
                <a:latin typeface="BIZ UDPゴシック" panose="020B0400000000000000" pitchFamily="50" charset="-128"/>
                <a:ea typeface="BIZ UDPゴシック" panose="020B0400000000000000" pitchFamily="50" charset="-128"/>
              </a:rPr>
              <a:t>年度以降の調達価格等に関する意見」（調達価格等算定委員会、</a:t>
            </a:r>
            <a:r>
              <a:rPr kumimoji="1" lang="en-US" altLang="ja-JP" sz="800" dirty="0">
                <a:latin typeface="BIZ UDPゴシック" panose="020B0400000000000000" pitchFamily="50" charset="-128"/>
                <a:ea typeface="BIZ UDPゴシック" panose="020B0400000000000000" pitchFamily="50" charset="-128"/>
              </a:rPr>
              <a:t>2024</a:t>
            </a:r>
            <a:r>
              <a:rPr kumimoji="1" lang="ja-JP" altLang="en-US" sz="800" dirty="0">
                <a:latin typeface="BIZ UDPゴシック" panose="020B0400000000000000" pitchFamily="50" charset="-128"/>
                <a:ea typeface="BIZ UDPゴシック" panose="020B0400000000000000" pitchFamily="50" charset="-128"/>
              </a:rPr>
              <a:t>年</a:t>
            </a:r>
            <a:r>
              <a:rPr kumimoji="1" lang="en-US" altLang="ja-JP" sz="800" dirty="0">
                <a:latin typeface="BIZ UDPゴシック" panose="020B0400000000000000" pitchFamily="50" charset="-128"/>
                <a:ea typeface="BIZ UDPゴシック" panose="020B0400000000000000" pitchFamily="50" charset="-128"/>
              </a:rPr>
              <a:t>2</a:t>
            </a:r>
            <a:r>
              <a:rPr kumimoji="1" lang="ja-JP" altLang="en-US" sz="800" dirty="0">
                <a:latin typeface="BIZ UDPゴシック" panose="020B0400000000000000" pitchFamily="50" charset="-128"/>
                <a:ea typeface="BIZ UDPゴシック" panose="020B0400000000000000" pitchFamily="50" charset="-128"/>
              </a:rPr>
              <a:t>月</a:t>
            </a:r>
            <a:r>
              <a:rPr kumimoji="1" lang="en-US" altLang="ja-JP" sz="800" dirty="0">
                <a:latin typeface="BIZ UDPゴシック" panose="020B0400000000000000" pitchFamily="50" charset="-128"/>
                <a:ea typeface="BIZ UDPゴシック" panose="020B0400000000000000" pitchFamily="50" charset="-128"/>
              </a:rPr>
              <a:t>7</a:t>
            </a:r>
            <a:r>
              <a:rPr kumimoji="1" lang="ja-JP" altLang="en-US" sz="800" dirty="0">
                <a:latin typeface="BIZ UDPゴシック" panose="020B0400000000000000" pitchFamily="50" charset="-128"/>
                <a:ea typeface="BIZ UDPゴシック" panose="020B0400000000000000" pitchFamily="50" charset="-128"/>
              </a:rPr>
              <a:t>日）による。太陽光発電システムを</a:t>
            </a:r>
            <a:r>
              <a:rPr kumimoji="1" lang="en-US" altLang="ja-JP" sz="800" dirty="0">
                <a:latin typeface="BIZ UDPゴシック" panose="020B0400000000000000" pitchFamily="50" charset="-128"/>
                <a:ea typeface="BIZ UDPゴシック" panose="020B0400000000000000" pitchFamily="50" charset="-128"/>
              </a:rPr>
              <a:t>30</a:t>
            </a:r>
            <a:r>
              <a:rPr kumimoji="1" lang="ja-JP" altLang="en-US" sz="800" dirty="0">
                <a:latin typeface="BIZ UDPゴシック" panose="020B0400000000000000" pitchFamily="50" charset="-128"/>
                <a:ea typeface="BIZ UDPゴシック" panose="020B0400000000000000" pitchFamily="50" charset="-128"/>
              </a:rPr>
              <a:t>年間使用するものとし、廃棄費用は最終年度に計上。</a:t>
            </a:r>
          </a:p>
        </p:txBody>
      </p:sp>
      <p:sp>
        <p:nvSpPr>
          <p:cNvPr id="12" name="テキスト ボックス 11">
            <a:extLst>
              <a:ext uri="{FF2B5EF4-FFF2-40B4-BE49-F238E27FC236}">
                <a16:creationId xmlns:a16="http://schemas.microsoft.com/office/drawing/2014/main" id="{D9D32D96-0BCA-420E-B53A-E9B95E732627}"/>
              </a:ext>
            </a:extLst>
          </p:cNvPr>
          <p:cNvSpPr txBox="1"/>
          <p:nvPr/>
        </p:nvSpPr>
        <p:spPr>
          <a:xfrm>
            <a:off x="3295058" y="9557959"/>
            <a:ext cx="318792" cy="307777"/>
          </a:xfrm>
          <a:prstGeom prst="rect">
            <a:avLst/>
          </a:prstGeom>
          <a:noFill/>
        </p:spPr>
        <p:txBody>
          <a:bodyPr wrap="square" rtlCol="0">
            <a:spAutoFit/>
          </a:bodyPr>
          <a:lstStyle/>
          <a:p>
            <a:pPr algn="ctr"/>
            <a:r>
              <a:rPr kumimoji="1" lang="en-US" altLang="ja-JP" sz="1400" dirty="0">
                <a:latin typeface="BIZ UDPゴシック" panose="020B0400000000000000" pitchFamily="50" charset="-128"/>
                <a:ea typeface="BIZ UDPゴシック" panose="020B0400000000000000" pitchFamily="50" charset="-128"/>
              </a:rPr>
              <a:t>7</a:t>
            </a:r>
          </a:p>
        </p:txBody>
      </p:sp>
      <p:sp>
        <p:nvSpPr>
          <p:cNvPr id="2" name="正方形/長方形 1"/>
          <p:cNvSpPr/>
          <p:nvPr/>
        </p:nvSpPr>
        <p:spPr>
          <a:xfrm>
            <a:off x="431310" y="580004"/>
            <a:ext cx="5949756" cy="7385156"/>
          </a:xfrm>
          <a:prstGeom prst="rect">
            <a:avLst/>
          </a:prstGeom>
          <a:noFill/>
          <a:ln w="952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ABB504A4-C379-4E7C-8AE0-C34C785EFE53}"/>
              </a:ext>
            </a:extLst>
          </p:cNvPr>
          <p:cNvSpPr txBox="1"/>
          <p:nvPr/>
        </p:nvSpPr>
        <p:spPr>
          <a:xfrm>
            <a:off x="473176" y="7712766"/>
            <a:ext cx="5907890" cy="253916"/>
          </a:xfrm>
          <a:prstGeom prst="rect">
            <a:avLst/>
          </a:prstGeom>
          <a:noFill/>
        </p:spPr>
        <p:txBody>
          <a:bodyPr wrap="square" rtlCol="0">
            <a:spAutoFit/>
          </a:bodyPr>
          <a:lstStyle/>
          <a:p>
            <a:pPr algn="ctr"/>
            <a:r>
              <a:rPr kumimoji="1" lang="ja-JP" altLang="en-US" sz="1050" dirty="0">
                <a:latin typeface="BIZ UDPゴシック" panose="020B0400000000000000" pitchFamily="50" charset="-128"/>
                <a:ea typeface="BIZ UDPゴシック" panose="020B0400000000000000" pitchFamily="50" charset="-128"/>
              </a:rPr>
              <a:t>図</a:t>
            </a:r>
            <a:r>
              <a:rPr kumimoji="1" lang="en-US" altLang="ja-JP" sz="1050" dirty="0">
                <a:latin typeface="BIZ UDPゴシック" panose="020B0400000000000000" pitchFamily="50" charset="-128"/>
                <a:ea typeface="BIZ UDPゴシック" panose="020B0400000000000000" pitchFamily="50" charset="-128"/>
              </a:rPr>
              <a:t>2</a:t>
            </a:r>
            <a:r>
              <a:rPr kumimoji="1" lang="ja-JP" altLang="en-US" sz="1050" dirty="0">
                <a:latin typeface="BIZ UDPゴシック" panose="020B0400000000000000" pitchFamily="50" charset="-128"/>
                <a:ea typeface="BIZ UDPゴシック" panose="020B0400000000000000" pitchFamily="50" charset="-128"/>
              </a:rPr>
              <a:t>　太陽光発電システム</a:t>
            </a:r>
            <a:r>
              <a:rPr kumimoji="1" lang="en-US" altLang="ja-JP" sz="1050" dirty="0">
                <a:latin typeface="BIZ UDPゴシック" panose="020B0400000000000000" pitchFamily="50" charset="-128"/>
                <a:ea typeface="BIZ UDPゴシック" panose="020B0400000000000000" pitchFamily="50" charset="-128"/>
              </a:rPr>
              <a:t>4kW</a:t>
            </a:r>
            <a:r>
              <a:rPr kumimoji="1" lang="ja-JP" altLang="en-US" sz="1050" dirty="0">
                <a:latin typeface="BIZ UDPゴシック" panose="020B0400000000000000" pitchFamily="50" charset="-128"/>
                <a:ea typeface="BIZ UDPゴシック" panose="020B0400000000000000" pitchFamily="50" charset="-128"/>
              </a:rPr>
              <a:t>を設置した場合の経済性シミュレーション</a:t>
            </a:r>
          </a:p>
        </p:txBody>
      </p:sp>
      <p:sp>
        <p:nvSpPr>
          <p:cNvPr id="6" name="テキスト ボックス 5">
            <a:extLst>
              <a:ext uri="{FF2B5EF4-FFF2-40B4-BE49-F238E27FC236}">
                <a16:creationId xmlns:a16="http://schemas.microsoft.com/office/drawing/2014/main" id="{48067D7F-1DE1-CEF6-884E-7AC1DC6A3D3B}"/>
              </a:ext>
            </a:extLst>
          </p:cNvPr>
          <p:cNvSpPr txBox="1"/>
          <p:nvPr/>
        </p:nvSpPr>
        <p:spPr>
          <a:xfrm>
            <a:off x="4029843" y="3536"/>
            <a:ext cx="2806500" cy="461665"/>
          </a:xfrm>
          <a:prstGeom prst="rect">
            <a:avLst/>
          </a:prstGeom>
          <a:solidFill>
            <a:srgbClr val="FFFF00"/>
          </a:solidFill>
          <a:ln>
            <a:solidFill>
              <a:srgbClr val="FF0000"/>
            </a:solidFill>
          </a:ln>
        </p:spPr>
        <p:txBody>
          <a:bodyPr wrap="square" lIns="91440" tIns="45720" rIns="91440" bIns="45720" anchor="t">
            <a:spAutoFit/>
          </a:bodyPr>
          <a:lstStyle/>
          <a:p>
            <a:r>
              <a:rPr lang="ja-JP" sz="800">
                <a:solidFill>
                  <a:srgbClr val="FF0000"/>
                </a:solidFill>
                <a:latin typeface="メイリオ"/>
                <a:ea typeface="メイリオ"/>
              </a:rPr>
              <a:t>※本資料は、計画作成市町村において、各地域の実情に応じた内容に変更の上（対象とする区域や設備の詳細、経済性の試算等）、ご活用下さい。</a:t>
            </a:r>
            <a:endParaRPr lang="ja-JP" sz="800"/>
          </a:p>
        </p:txBody>
      </p:sp>
      <p:pic>
        <p:nvPicPr>
          <p:cNvPr id="7" name="図 6">
            <a:extLst>
              <a:ext uri="{FF2B5EF4-FFF2-40B4-BE49-F238E27FC236}">
                <a16:creationId xmlns:a16="http://schemas.microsoft.com/office/drawing/2014/main" id="{8D8B7317-441A-B201-C710-2184B2E3AF5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224"/>
          <a:stretch/>
        </p:blipFill>
        <p:spPr bwMode="auto">
          <a:xfrm>
            <a:off x="1522578" y="5453728"/>
            <a:ext cx="3767218" cy="2272622"/>
          </a:xfrm>
          <a:prstGeom prst="rect">
            <a:avLst/>
          </a:prstGeom>
          <a:noFill/>
          <a:ln>
            <a:noFill/>
          </a:ln>
          <a:extLst>
            <a:ext uri="{53640926-AAD7-44D8-BBD7-CCE9431645EC}">
              <a14:shadowObscured xmlns:a14="http://schemas.microsoft.com/office/drawing/2010/main"/>
            </a:ext>
          </a:extLst>
        </p:spPr>
      </p:pic>
      <p:sp>
        <p:nvSpPr>
          <p:cNvPr id="4" name="正方形/長方形 3">
            <a:extLst>
              <a:ext uri="{FF2B5EF4-FFF2-40B4-BE49-F238E27FC236}">
                <a16:creationId xmlns:a16="http://schemas.microsoft.com/office/drawing/2014/main" id="{BA44312E-1B1D-7546-514A-C9C6B40F7C5B}"/>
              </a:ext>
            </a:extLst>
          </p:cNvPr>
          <p:cNvSpPr/>
          <p:nvPr/>
        </p:nvSpPr>
        <p:spPr>
          <a:xfrm>
            <a:off x="431310" y="578236"/>
            <a:ext cx="5186323" cy="253915"/>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latin typeface="BIZ UDPゴシック" panose="020B0400000000000000" pitchFamily="50" charset="-128"/>
                <a:ea typeface="BIZ UDPゴシック" panose="020B0400000000000000" pitchFamily="50" charset="-128"/>
              </a:rPr>
              <a:t>試算例②</a:t>
            </a:r>
            <a:r>
              <a:rPr kumimoji="1" lang="en-US" altLang="ja-JP" sz="1100" b="1" dirty="0">
                <a:latin typeface="BIZ UDPゴシック" panose="020B0400000000000000" pitchFamily="50" charset="-128"/>
                <a:ea typeface="BIZ UDPゴシック" panose="020B0400000000000000" pitchFamily="50" charset="-128"/>
              </a:rPr>
              <a:t> </a:t>
            </a:r>
            <a:r>
              <a:rPr kumimoji="1" lang="ja-JP" altLang="en-US" sz="1100" b="1" dirty="0">
                <a:latin typeface="BIZ UDPゴシック" panose="020B0400000000000000" pitchFamily="50" charset="-128"/>
                <a:ea typeface="BIZ UDPゴシック" panose="020B0400000000000000" pitchFamily="50" charset="-128"/>
              </a:rPr>
              <a:t>４</a:t>
            </a:r>
            <a:r>
              <a:rPr kumimoji="1" lang="en-US" altLang="ja-JP" sz="1100" b="1" dirty="0">
                <a:latin typeface="BIZ UDPゴシック" panose="020B0400000000000000" pitchFamily="50" charset="-128"/>
                <a:ea typeface="BIZ UDPゴシック" panose="020B0400000000000000" pitchFamily="50" charset="-128"/>
              </a:rPr>
              <a:t>kW</a:t>
            </a:r>
            <a:r>
              <a:rPr kumimoji="1" lang="ja-JP" altLang="en-US" sz="1100" b="1" dirty="0">
                <a:latin typeface="BIZ UDPゴシック" panose="020B0400000000000000" pitchFamily="50" charset="-128"/>
                <a:ea typeface="BIZ UDPゴシック" panose="020B0400000000000000" pitchFamily="50" charset="-128"/>
              </a:rPr>
              <a:t>の太陽光発電システムを設置した場合の経済性シミュレーション</a:t>
            </a:r>
          </a:p>
        </p:txBody>
      </p:sp>
    </p:spTree>
    <p:extLst>
      <p:ext uri="{BB962C8B-B14F-4D97-AF65-F5344CB8AC3E}">
        <p14:creationId xmlns:p14="http://schemas.microsoft.com/office/powerpoint/2010/main" val="7272835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1DB8A6B8-D6BA-4C58-8348-879B551DD74B}"/>
              </a:ext>
            </a:extLst>
          </p:cNvPr>
          <p:cNvSpPr/>
          <p:nvPr/>
        </p:nvSpPr>
        <p:spPr>
          <a:xfrm>
            <a:off x="301037" y="334863"/>
            <a:ext cx="6210300" cy="922309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a:solidFill>
                <a:schemeClr val="tx1"/>
              </a:solidFill>
              <a:latin typeface="UD デジタル 教科書体 NP-B" panose="02020700000000000000" pitchFamily="18" charset="-128"/>
              <a:ea typeface="UD デジタル 教科書体 NP-B" panose="02020700000000000000" pitchFamily="18" charset="-128"/>
            </a:endParaRPr>
          </a:p>
        </p:txBody>
      </p:sp>
      <p:sp>
        <p:nvSpPr>
          <p:cNvPr id="17" name="テキスト ボックス 16">
            <a:extLst>
              <a:ext uri="{FF2B5EF4-FFF2-40B4-BE49-F238E27FC236}">
                <a16:creationId xmlns:a16="http://schemas.microsoft.com/office/drawing/2014/main" id="{D9D32D96-0BCA-420E-B53A-E9B95E732627}"/>
              </a:ext>
            </a:extLst>
          </p:cNvPr>
          <p:cNvSpPr txBox="1"/>
          <p:nvPr/>
        </p:nvSpPr>
        <p:spPr>
          <a:xfrm>
            <a:off x="3295058" y="9557959"/>
            <a:ext cx="318792" cy="307777"/>
          </a:xfrm>
          <a:prstGeom prst="rect">
            <a:avLst/>
          </a:prstGeom>
          <a:noFill/>
        </p:spPr>
        <p:txBody>
          <a:bodyPr wrap="square" rtlCol="0">
            <a:spAutoFit/>
          </a:bodyPr>
          <a:lstStyle/>
          <a:p>
            <a:pPr algn="ctr"/>
            <a:r>
              <a:rPr kumimoji="1" lang="ja-JP" altLang="en-US" sz="1400" dirty="0">
                <a:latin typeface="BIZ UDPゴシック" panose="020B0400000000000000" pitchFamily="50" charset="-128"/>
                <a:ea typeface="BIZ UDPゴシック" panose="020B0400000000000000" pitchFamily="50" charset="-128"/>
              </a:rPr>
              <a:t>８</a:t>
            </a:r>
            <a:endParaRPr kumimoji="1" lang="en-US" altLang="ja-JP" sz="1400" dirty="0">
              <a:latin typeface="BIZ UDPゴシック" panose="020B0400000000000000" pitchFamily="50" charset="-128"/>
              <a:ea typeface="BIZ UDPゴシック" panose="020B0400000000000000" pitchFamily="50" charset="-128"/>
            </a:endParaRPr>
          </a:p>
        </p:txBody>
      </p:sp>
      <p:sp>
        <p:nvSpPr>
          <p:cNvPr id="19" name="テキスト ボックス 18">
            <a:extLst>
              <a:ext uri="{FF2B5EF4-FFF2-40B4-BE49-F238E27FC236}">
                <a16:creationId xmlns:a16="http://schemas.microsoft.com/office/drawing/2014/main" id="{ABB504A4-C379-4E7C-8AE0-C34C785EFE53}"/>
              </a:ext>
            </a:extLst>
          </p:cNvPr>
          <p:cNvSpPr txBox="1"/>
          <p:nvPr/>
        </p:nvSpPr>
        <p:spPr>
          <a:xfrm>
            <a:off x="452243" y="656882"/>
            <a:ext cx="5907890" cy="5170646"/>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　太陽光発電システムの能力を発揮させ、安全に利用するためには、適切な維持管理や点検が必要となります。</a:t>
            </a:r>
          </a:p>
          <a:p>
            <a:endParaRPr kumimoji="1" lang="ja-JP" altLang="en-US" sz="1100" dirty="0">
              <a:latin typeface="BIZ UDPゴシック" panose="020B0400000000000000" pitchFamily="50" charset="-128"/>
              <a:ea typeface="BIZ UDPゴシック" panose="020B0400000000000000" pitchFamily="50" charset="-128"/>
            </a:endParaRPr>
          </a:p>
          <a:p>
            <a:r>
              <a:rPr kumimoji="1" lang="ja-JP" altLang="en-US" sz="1100" b="1" dirty="0">
                <a:latin typeface="BIZ UDPゴシック" panose="020B0400000000000000" pitchFamily="50" charset="-128"/>
                <a:ea typeface="BIZ UDPゴシック" panose="020B0400000000000000" pitchFamily="50" charset="-128"/>
              </a:rPr>
              <a:t>●日々、気を付けたいこと</a:t>
            </a:r>
          </a:p>
          <a:p>
            <a:pPr marL="144000"/>
            <a:r>
              <a:rPr kumimoji="1" lang="ja-JP" altLang="en-US" sz="1100" dirty="0">
                <a:latin typeface="BIZ UDPゴシック" panose="020B0400000000000000" pitchFamily="50" charset="-128"/>
                <a:ea typeface="BIZ UDPゴシック" panose="020B0400000000000000" pitchFamily="50" charset="-128"/>
              </a:rPr>
              <a:t>　一般的な住宅では、日常的に居住者が屋根に上ってメンテナンスする必要はありません。太陽電池パネルの表面に、ごみやほこり等がつくと発電量は減りますが、雨風によってほぼ洗い流されます。</a:t>
            </a:r>
          </a:p>
          <a:p>
            <a:pPr marL="144000"/>
            <a:r>
              <a:rPr kumimoji="1" lang="ja-JP" altLang="en-US" sz="1100" dirty="0">
                <a:latin typeface="BIZ UDPゴシック" panose="020B0400000000000000" pitchFamily="50" charset="-128"/>
                <a:ea typeface="BIZ UDPゴシック" panose="020B0400000000000000" pitchFamily="50" charset="-128"/>
              </a:rPr>
              <a:t>　ただし、日々、発電量の表示器などで発電量に異常が見られないかを確認しましょう。また、地震や台風などの後には、目視によって異常がないかを確認しましょう。極端に発電量が少ない、機器が破損しているなど異常に気付いたときには、住宅を供給した住宅メーカーや工務店や、太陽光発電システムメーカーに連絡します。</a:t>
            </a:r>
          </a:p>
          <a:p>
            <a:endParaRPr kumimoji="1" lang="ja-JP" altLang="en-US" sz="1100" dirty="0">
              <a:latin typeface="BIZ UDPゴシック" panose="020B0400000000000000" pitchFamily="50" charset="-128"/>
              <a:ea typeface="BIZ UDPゴシック" panose="020B0400000000000000" pitchFamily="50" charset="-128"/>
            </a:endParaRPr>
          </a:p>
          <a:p>
            <a:r>
              <a:rPr kumimoji="1" lang="ja-JP" altLang="en-US" sz="1100" b="1" dirty="0">
                <a:latin typeface="BIZ UDPゴシック" panose="020B0400000000000000" pitchFamily="50" charset="-128"/>
                <a:ea typeface="BIZ UDPゴシック" panose="020B0400000000000000" pitchFamily="50" charset="-128"/>
              </a:rPr>
              <a:t>●定期的な保守点検</a:t>
            </a:r>
          </a:p>
          <a:p>
            <a:pPr marL="144000"/>
            <a:r>
              <a:rPr kumimoji="1" lang="ja-JP" altLang="en-US" sz="1100" dirty="0">
                <a:latin typeface="BIZ UDPゴシック" panose="020B0400000000000000" pitchFamily="50" charset="-128"/>
                <a:ea typeface="BIZ UDPゴシック" panose="020B0400000000000000" pitchFamily="50" charset="-128"/>
              </a:rPr>
              <a:t>　太陽光発電システムには、</a:t>
            </a:r>
            <a:r>
              <a:rPr kumimoji="1" lang="en-US" altLang="ja-JP" sz="1100" dirty="0">
                <a:latin typeface="BIZ UDPゴシック" panose="020B0400000000000000" pitchFamily="50" charset="-128"/>
                <a:ea typeface="BIZ UDPゴシック" panose="020B0400000000000000" pitchFamily="50" charset="-128"/>
              </a:rPr>
              <a:t>FIT</a:t>
            </a:r>
            <a:r>
              <a:rPr kumimoji="1" lang="ja-JP" altLang="en-US" sz="1100" dirty="0">
                <a:latin typeface="BIZ UDPゴシック" panose="020B0400000000000000" pitchFamily="50" charset="-128"/>
                <a:ea typeface="BIZ UDPゴシック" panose="020B0400000000000000" pitchFamily="50" charset="-128"/>
              </a:rPr>
              <a:t>法（電気事業者による再生可能エネルギー電気の調達に関する特別措置法）により設備の適切な保守点検の実施が義務付けられています。一般家庭に設置される</a:t>
            </a:r>
            <a:r>
              <a:rPr kumimoji="1" lang="en-US" altLang="ja-JP" sz="1100" dirty="0">
                <a:latin typeface="BIZ UDPゴシック" panose="020B0400000000000000" pitchFamily="50" charset="-128"/>
                <a:ea typeface="BIZ UDPゴシック" panose="020B0400000000000000" pitchFamily="50" charset="-128"/>
              </a:rPr>
              <a:t>50kw</a:t>
            </a:r>
            <a:r>
              <a:rPr kumimoji="1" lang="ja-JP" altLang="en-US" sz="1100" dirty="0">
                <a:latin typeface="BIZ UDPゴシック" panose="020B0400000000000000" pitchFamily="50" charset="-128"/>
                <a:ea typeface="BIZ UDPゴシック" panose="020B0400000000000000" pitchFamily="50" charset="-128"/>
              </a:rPr>
              <a:t>未満の小出力の太陽光発電システムの場合には、法的には定期点検を求められていませんが、</a:t>
            </a:r>
            <a:r>
              <a:rPr kumimoji="1" lang="en-US" altLang="ja-JP" sz="1100" dirty="0">
                <a:latin typeface="BIZ UDPゴシック" panose="020B0400000000000000" pitchFamily="50" charset="-128"/>
                <a:ea typeface="BIZ UDPゴシック" panose="020B0400000000000000" pitchFamily="50" charset="-128"/>
              </a:rPr>
              <a:t>4</a:t>
            </a:r>
            <a:r>
              <a:rPr kumimoji="1" lang="ja-JP" altLang="en-US" sz="1100" dirty="0">
                <a:latin typeface="BIZ UDPゴシック" panose="020B0400000000000000" pitchFamily="50" charset="-128"/>
                <a:ea typeface="BIZ UDPゴシック" panose="020B0400000000000000" pitchFamily="50" charset="-128"/>
              </a:rPr>
              <a:t>年に一回程度の頻度で自主的に点検することが望ましい、とされています。</a:t>
            </a:r>
          </a:p>
          <a:p>
            <a:pPr marL="144000"/>
            <a:r>
              <a:rPr kumimoji="1" lang="ja-JP" altLang="en-US" sz="1100" dirty="0">
                <a:latin typeface="BIZ UDPゴシック" panose="020B0400000000000000" pitchFamily="50" charset="-128"/>
                <a:ea typeface="BIZ UDPゴシック" panose="020B0400000000000000" pitchFamily="50" charset="-128"/>
              </a:rPr>
              <a:t>　また、一般社団法人住宅生産団体連合会では、会員企業が設置した住宅用太陽光発電システムの保守点検を実施するためのチェックリストを定めており、これを参考にすることができます。当該チェックリストでは、住宅の定期点検時（屋根については、築後</a:t>
            </a:r>
            <a:r>
              <a:rPr kumimoji="1" lang="en-US" altLang="ja-JP" sz="1100" dirty="0">
                <a:latin typeface="BIZ UDPゴシック" panose="020B0400000000000000" pitchFamily="50" charset="-128"/>
                <a:ea typeface="BIZ UDPゴシック" panose="020B0400000000000000" pitchFamily="50" charset="-128"/>
              </a:rPr>
              <a:t>10</a:t>
            </a:r>
            <a:r>
              <a:rPr kumimoji="1" lang="ja-JP" altLang="en-US" sz="1100" dirty="0">
                <a:latin typeface="BIZ UDPゴシック" panose="020B0400000000000000" pitchFamily="50" charset="-128"/>
                <a:ea typeface="BIZ UDPゴシック" panose="020B0400000000000000" pitchFamily="50" charset="-128"/>
              </a:rPr>
              <a:t>年目以降に、</a:t>
            </a:r>
            <a:r>
              <a:rPr kumimoji="1" lang="en-US" altLang="ja-JP" sz="1100" dirty="0">
                <a:latin typeface="BIZ UDPゴシック" panose="020B0400000000000000" pitchFamily="50" charset="-128"/>
                <a:ea typeface="BIZ UDPゴシック" panose="020B0400000000000000" pitchFamily="50" charset="-128"/>
              </a:rPr>
              <a:t>5</a:t>
            </a:r>
            <a:r>
              <a:rPr kumimoji="1" lang="ja-JP" altLang="en-US" sz="1100" dirty="0">
                <a:latin typeface="BIZ UDPゴシック" panose="020B0400000000000000" pitchFamily="50" charset="-128"/>
                <a:ea typeface="BIZ UDPゴシック" panose="020B0400000000000000" pitchFamily="50" charset="-128"/>
              </a:rPr>
              <a:t>年おきに実施）に併せて太陽光発電システムの点検を行うこととしています。なお、住宅供給事業者の点検者が不具合を確認した場合、別途、太陽光発電システムメーカーや専門業者による点検を依頼する必要があるとしています。</a:t>
            </a:r>
          </a:p>
          <a:p>
            <a:endParaRPr kumimoji="1" lang="ja-JP" altLang="en-US" sz="1100" dirty="0">
              <a:latin typeface="BIZ UDPゴシック" panose="020B0400000000000000" pitchFamily="50" charset="-128"/>
              <a:ea typeface="BIZ UDPゴシック" panose="020B0400000000000000" pitchFamily="50" charset="-128"/>
            </a:endParaRPr>
          </a:p>
          <a:p>
            <a:r>
              <a:rPr kumimoji="1" lang="ja-JP" altLang="en-US" sz="1100" b="1" dirty="0">
                <a:latin typeface="BIZ UDPゴシック" panose="020B0400000000000000" pitchFamily="50" charset="-128"/>
                <a:ea typeface="BIZ UDPゴシック" panose="020B0400000000000000" pitchFamily="50" charset="-128"/>
              </a:rPr>
              <a:t>●機器の更新</a:t>
            </a:r>
          </a:p>
          <a:p>
            <a:pPr marL="144000"/>
            <a:r>
              <a:rPr kumimoji="1" lang="ja-JP" altLang="en-US" sz="1100" dirty="0">
                <a:latin typeface="BIZ UDPゴシック" panose="020B0400000000000000" pitchFamily="50" charset="-128"/>
                <a:ea typeface="BIZ UDPゴシック" panose="020B0400000000000000" pitchFamily="50" charset="-128"/>
              </a:rPr>
              <a:t>　太陽光発電システムも、他の設備機器と同様に経年劣化しますので、更新が必要となります。一般的に、</a:t>
            </a:r>
            <a:r>
              <a:rPr kumimoji="1" lang="ja-JP" altLang="en-US" sz="1100" dirty="0">
                <a:solidFill>
                  <a:srgbClr val="C00000"/>
                </a:solidFill>
                <a:latin typeface="BIZ UDPゴシック" panose="020B0400000000000000" pitchFamily="50" charset="-128"/>
                <a:ea typeface="BIZ UDPゴシック" panose="020B0400000000000000" pitchFamily="50" charset="-128"/>
              </a:rPr>
              <a:t>太陽電池パネルの寿命は</a:t>
            </a:r>
            <a:r>
              <a:rPr kumimoji="1" lang="en-US" altLang="ja-JP" sz="1100" dirty="0">
                <a:solidFill>
                  <a:srgbClr val="C00000"/>
                </a:solidFill>
                <a:latin typeface="BIZ UDPゴシック" panose="020B0400000000000000" pitchFamily="50" charset="-128"/>
                <a:ea typeface="BIZ UDPゴシック" panose="020B0400000000000000" pitchFamily="50" charset="-128"/>
              </a:rPr>
              <a:t>25</a:t>
            </a:r>
            <a:r>
              <a:rPr kumimoji="1" lang="ja-JP" altLang="en-US" sz="1100" dirty="0">
                <a:solidFill>
                  <a:srgbClr val="C00000"/>
                </a:solidFill>
                <a:latin typeface="BIZ UDPゴシック" panose="020B0400000000000000" pitchFamily="50" charset="-128"/>
                <a:ea typeface="BIZ UDPゴシック" panose="020B0400000000000000" pitchFamily="50" charset="-128"/>
              </a:rPr>
              <a:t>～</a:t>
            </a:r>
            <a:r>
              <a:rPr kumimoji="1" lang="en-US" altLang="ja-JP" sz="1100" dirty="0">
                <a:solidFill>
                  <a:srgbClr val="C00000"/>
                </a:solidFill>
                <a:latin typeface="BIZ UDPゴシック" panose="020B0400000000000000" pitchFamily="50" charset="-128"/>
                <a:ea typeface="BIZ UDPゴシック" panose="020B0400000000000000" pitchFamily="50" charset="-128"/>
              </a:rPr>
              <a:t>30</a:t>
            </a:r>
            <a:r>
              <a:rPr kumimoji="1" lang="ja-JP" altLang="en-US" sz="1100" dirty="0">
                <a:solidFill>
                  <a:srgbClr val="C00000"/>
                </a:solidFill>
                <a:latin typeface="BIZ UDPゴシック" panose="020B0400000000000000" pitchFamily="50" charset="-128"/>
                <a:ea typeface="BIZ UDPゴシック" panose="020B0400000000000000" pitchFamily="50" charset="-128"/>
              </a:rPr>
              <a:t>年程度、パワーコンディショナ</a:t>
            </a:r>
            <a:r>
              <a:rPr kumimoji="1" lang="en-US" altLang="ja-JP" sz="1100" dirty="0">
                <a:solidFill>
                  <a:srgbClr val="C00000"/>
                </a:solidFill>
                <a:latin typeface="BIZ UDPゴシック" panose="020B0400000000000000" pitchFamily="50" charset="-128"/>
                <a:ea typeface="BIZ UDPゴシック" panose="020B0400000000000000" pitchFamily="50" charset="-128"/>
              </a:rPr>
              <a:t>―</a:t>
            </a:r>
            <a:r>
              <a:rPr kumimoji="1" lang="ja-JP" altLang="en-US" sz="1100" dirty="0">
                <a:solidFill>
                  <a:srgbClr val="C00000"/>
                </a:solidFill>
                <a:latin typeface="BIZ UDPゴシック" panose="020B0400000000000000" pitchFamily="50" charset="-128"/>
                <a:ea typeface="BIZ UDPゴシック" panose="020B0400000000000000" pitchFamily="50" charset="-128"/>
              </a:rPr>
              <a:t>などは</a:t>
            </a:r>
            <a:r>
              <a:rPr kumimoji="1" lang="en-US" altLang="ja-JP" sz="1100" dirty="0">
                <a:solidFill>
                  <a:srgbClr val="C00000"/>
                </a:solidFill>
                <a:latin typeface="BIZ UDPゴシック" panose="020B0400000000000000" pitchFamily="50" charset="-128"/>
                <a:ea typeface="BIZ UDPゴシック" panose="020B0400000000000000" pitchFamily="50" charset="-128"/>
              </a:rPr>
              <a:t>15</a:t>
            </a:r>
            <a:r>
              <a:rPr kumimoji="1" lang="ja-JP" altLang="en-US" sz="1100" dirty="0">
                <a:solidFill>
                  <a:srgbClr val="C00000"/>
                </a:solidFill>
                <a:latin typeface="BIZ UDPゴシック" panose="020B0400000000000000" pitchFamily="50" charset="-128"/>
                <a:ea typeface="BIZ UDPゴシック" panose="020B0400000000000000" pitchFamily="50" charset="-128"/>
              </a:rPr>
              <a:t>年程度</a:t>
            </a:r>
            <a:r>
              <a:rPr kumimoji="1" lang="ja-JP" altLang="en-US" sz="1100" dirty="0">
                <a:latin typeface="BIZ UDPゴシック" panose="020B0400000000000000" pitchFamily="50" charset="-128"/>
                <a:ea typeface="BIZ UDPゴシック" panose="020B0400000000000000" pitchFamily="50" charset="-128"/>
              </a:rPr>
              <a:t>と言われています。</a:t>
            </a:r>
          </a:p>
        </p:txBody>
      </p:sp>
      <p:sp>
        <p:nvSpPr>
          <p:cNvPr id="20" name="テキスト ボックス 19">
            <a:extLst>
              <a:ext uri="{FF2B5EF4-FFF2-40B4-BE49-F238E27FC236}">
                <a16:creationId xmlns:a16="http://schemas.microsoft.com/office/drawing/2014/main" id="{24B1F0EC-FDA4-418F-B24B-B3C242BEF18F}"/>
              </a:ext>
            </a:extLst>
          </p:cNvPr>
          <p:cNvSpPr txBox="1"/>
          <p:nvPr/>
        </p:nvSpPr>
        <p:spPr>
          <a:xfrm>
            <a:off x="301038" y="334864"/>
            <a:ext cx="6210300" cy="307777"/>
          </a:xfrm>
          <a:prstGeom prst="rect">
            <a:avLst/>
          </a:prstGeom>
          <a:solidFill>
            <a:schemeClr val="accent4">
              <a:lumMod val="60000"/>
              <a:lumOff val="40000"/>
            </a:schemeClr>
          </a:solidFill>
        </p:spPr>
        <p:txBody>
          <a:bodyPr wrap="square" rtlCol="0">
            <a:spAutoFit/>
          </a:bodyPr>
          <a:lstStyle/>
          <a:p>
            <a:r>
              <a:rPr kumimoji="1" lang="ja-JP" altLang="en-US" sz="1400" dirty="0">
                <a:latin typeface="BIZ UDPゴシック" panose="020B0400000000000000" pitchFamily="50" charset="-128"/>
                <a:ea typeface="BIZ UDPゴシック" panose="020B0400000000000000" pitchFamily="50" charset="-128"/>
              </a:rPr>
              <a:t>太陽光発電設備の維持管理</a:t>
            </a:r>
          </a:p>
        </p:txBody>
      </p:sp>
      <p:sp>
        <p:nvSpPr>
          <p:cNvPr id="21" name="テキスト ボックス 20">
            <a:extLst>
              <a:ext uri="{FF2B5EF4-FFF2-40B4-BE49-F238E27FC236}">
                <a16:creationId xmlns:a16="http://schemas.microsoft.com/office/drawing/2014/main" id="{ABB504A4-C379-4E7C-8AE0-C34C785EFE53}"/>
              </a:ext>
            </a:extLst>
          </p:cNvPr>
          <p:cNvSpPr txBox="1"/>
          <p:nvPr/>
        </p:nvSpPr>
        <p:spPr>
          <a:xfrm>
            <a:off x="452243" y="6008492"/>
            <a:ext cx="5907890" cy="1277273"/>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　太陽光パネルによっては、鉛などの有害物質が使用されていることもあり、廃棄する際には専門業者を通じて適切な処理が必要です。廃棄する際には設置時の住宅メーカーや工務店、太陽光発電システムメーカーに相談します。</a:t>
            </a:r>
          </a:p>
          <a:p>
            <a:r>
              <a:rPr kumimoji="1" lang="ja-JP" altLang="en-US" sz="1100" dirty="0">
                <a:latin typeface="BIZ UDPゴシック" panose="020B0400000000000000" pitchFamily="50" charset="-128"/>
                <a:ea typeface="BIZ UDPゴシック" panose="020B0400000000000000" pitchFamily="50" charset="-128"/>
              </a:rPr>
              <a:t>　現在事業用の太陽光発電設備についてはリサイクル処理や太陽光パネルのリユースの取組みが始まっています。住宅用の設備についてもリサイクルやリユースを実施する体制整備が進められています。将来のリサイクルやリユースをスムーズにするために、設置する太陽光パネルに使われている原材料について、メーカーから提供された情報を保存しておきましょう。</a:t>
            </a:r>
          </a:p>
        </p:txBody>
      </p:sp>
      <p:sp>
        <p:nvSpPr>
          <p:cNvPr id="22" name="テキスト ボックス 21">
            <a:extLst>
              <a:ext uri="{FF2B5EF4-FFF2-40B4-BE49-F238E27FC236}">
                <a16:creationId xmlns:a16="http://schemas.microsoft.com/office/drawing/2014/main" id="{24B1F0EC-FDA4-418F-B24B-B3C242BEF18F}"/>
              </a:ext>
            </a:extLst>
          </p:cNvPr>
          <p:cNvSpPr txBox="1"/>
          <p:nvPr/>
        </p:nvSpPr>
        <p:spPr>
          <a:xfrm>
            <a:off x="301038" y="5687563"/>
            <a:ext cx="6210300" cy="307777"/>
          </a:xfrm>
          <a:prstGeom prst="rect">
            <a:avLst/>
          </a:prstGeom>
          <a:solidFill>
            <a:schemeClr val="accent4">
              <a:lumMod val="60000"/>
              <a:lumOff val="40000"/>
            </a:schemeClr>
          </a:solidFill>
        </p:spPr>
        <p:txBody>
          <a:bodyPr wrap="square" rtlCol="0">
            <a:spAutoFit/>
          </a:bodyPr>
          <a:lstStyle/>
          <a:p>
            <a:r>
              <a:rPr kumimoji="1" lang="ja-JP" altLang="en-US" sz="1400" dirty="0">
                <a:latin typeface="BIZ UDPゴシック" panose="020B0400000000000000" pitchFamily="50" charset="-128"/>
                <a:ea typeface="BIZ UDPゴシック" panose="020B0400000000000000" pitchFamily="50" charset="-128"/>
              </a:rPr>
              <a:t>太陽光発電設備の処分・リサイクル</a:t>
            </a:r>
          </a:p>
        </p:txBody>
      </p:sp>
      <p:sp>
        <p:nvSpPr>
          <p:cNvPr id="2" name="テキスト ボックス 1"/>
          <p:cNvSpPr txBox="1"/>
          <p:nvPr/>
        </p:nvSpPr>
        <p:spPr>
          <a:xfrm>
            <a:off x="757633" y="9054965"/>
            <a:ext cx="5380625" cy="400110"/>
          </a:xfrm>
          <a:prstGeom prst="rect">
            <a:avLst/>
          </a:prstGeom>
          <a:noFill/>
        </p:spPr>
        <p:txBody>
          <a:bodyPr wrap="square" rtlCol="0">
            <a:spAutoFit/>
          </a:bodyPr>
          <a:lstStyle/>
          <a:p>
            <a:r>
              <a:rPr kumimoji="1" lang="ja-JP" altLang="en-US" sz="1000" dirty="0">
                <a:latin typeface="BIZ UDPゴシック" panose="020B0400000000000000" pitchFamily="50" charset="-128"/>
                <a:ea typeface="BIZ UDPゴシック" panose="020B0400000000000000" pitchFamily="50" charset="-128"/>
              </a:rPr>
              <a:t>資料</a:t>
            </a:r>
            <a:r>
              <a:rPr kumimoji="1" lang="en-US" altLang="ja-JP" sz="1000" dirty="0">
                <a:latin typeface="BIZ UDPゴシック" panose="020B0400000000000000" pitchFamily="50" charset="-128"/>
                <a:ea typeface="BIZ UDPゴシック" panose="020B0400000000000000" pitchFamily="50" charset="-128"/>
              </a:rPr>
              <a:t>URL</a:t>
            </a:r>
          </a:p>
          <a:p>
            <a:r>
              <a:rPr kumimoji="1" lang="en-US" altLang="ja-JP" sz="1000" dirty="0">
                <a:latin typeface="BIZ UDPゴシック" panose="020B0400000000000000" pitchFamily="50" charset="-128"/>
                <a:ea typeface="BIZ UDPゴシック" panose="020B0400000000000000" pitchFamily="50" charset="-128"/>
              </a:rPr>
              <a:t>https://www.kkj.or.jp/contents/build_hojyojigyo/index.html</a:t>
            </a:r>
          </a:p>
        </p:txBody>
      </p:sp>
      <p:sp>
        <p:nvSpPr>
          <p:cNvPr id="4" name="角丸四角形 3"/>
          <p:cNvSpPr/>
          <p:nvPr/>
        </p:nvSpPr>
        <p:spPr>
          <a:xfrm>
            <a:off x="505521" y="7496005"/>
            <a:ext cx="5818990" cy="1985795"/>
          </a:xfrm>
          <a:prstGeom prst="round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742851" y="7808619"/>
            <a:ext cx="4534741" cy="1223412"/>
          </a:xfrm>
          <a:prstGeom prst="rect">
            <a:avLst/>
          </a:prstGeom>
          <a:noFill/>
        </p:spPr>
        <p:txBody>
          <a:bodyPr wrap="square" rtlCol="0">
            <a:spAutoFit/>
          </a:bodyPr>
          <a:lstStyle/>
          <a:p>
            <a:r>
              <a:rPr kumimoji="1" lang="ja-JP" altLang="en-US" sz="1050" dirty="0">
                <a:latin typeface="BIZ UDPゴシック" panose="020B0400000000000000" pitchFamily="50" charset="-128"/>
                <a:ea typeface="BIZ UDPゴシック" panose="020B0400000000000000" pitchFamily="50" charset="-128"/>
              </a:rPr>
              <a:t>戸建住宅を対象として、太陽光発電システムを</a:t>
            </a:r>
          </a:p>
          <a:p>
            <a:r>
              <a:rPr kumimoji="1" lang="ja-JP" altLang="en-US" sz="1050" dirty="0">
                <a:latin typeface="BIZ UDPゴシック" panose="020B0400000000000000" pitchFamily="50" charset="-128"/>
                <a:ea typeface="BIZ UDPゴシック" panose="020B0400000000000000" pitchFamily="50" charset="-128"/>
              </a:rPr>
              <a:t>・新築時に設置する場合</a:t>
            </a:r>
          </a:p>
          <a:p>
            <a:r>
              <a:rPr kumimoji="1" lang="ja-JP" altLang="en-US" sz="1050" dirty="0">
                <a:latin typeface="BIZ UDPゴシック" panose="020B0400000000000000" pitchFamily="50" charset="-128"/>
                <a:ea typeface="BIZ UDPゴシック" panose="020B0400000000000000" pitchFamily="50" charset="-128"/>
              </a:rPr>
              <a:t>・新築時には設置しないが将来的な後載せを想定して計画・設計する場合</a:t>
            </a:r>
          </a:p>
          <a:p>
            <a:r>
              <a:rPr kumimoji="1" lang="ja-JP" altLang="en-US" sz="1050" dirty="0">
                <a:latin typeface="BIZ UDPゴシック" panose="020B0400000000000000" pitchFamily="50" charset="-128"/>
                <a:ea typeface="BIZ UDPゴシック" panose="020B0400000000000000" pitchFamily="50" charset="-128"/>
              </a:rPr>
              <a:t>・太陽光発電システムの設置を前提としていない既存住宅に設置する場合</a:t>
            </a:r>
          </a:p>
          <a:p>
            <a:r>
              <a:rPr kumimoji="1" lang="ja-JP" altLang="en-US" sz="1050" dirty="0">
                <a:latin typeface="BIZ UDPゴシック" panose="020B0400000000000000" pitchFamily="50" charset="-128"/>
                <a:ea typeface="BIZ UDPゴシック" panose="020B0400000000000000" pitchFamily="50" charset="-128"/>
              </a:rPr>
              <a:t>の３ケースに分け、住宅メーカー、工務店、設計事務所、太陽光発電システム事業者、消費者を対象として、住宅側の留意事項を整理し、</a:t>
            </a:r>
            <a:r>
              <a:rPr kumimoji="1" lang="en-US" altLang="ja-JP" sz="1050" dirty="0">
                <a:latin typeface="BIZ UDPゴシック" panose="020B0400000000000000" pitchFamily="50" charset="-128"/>
                <a:ea typeface="BIZ UDPゴシック" panose="020B0400000000000000" pitchFamily="50" charset="-128"/>
              </a:rPr>
              <a:t>Q&amp;A</a:t>
            </a:r>
            <a:r>
              <a:rPr kumimoji="1" lang="ja-JP" altLang="en-US" sz="1050" dirty="0">
                <a:latin typeface="BIZ UDPゴシック" panose="020B0400000000000000" pitchFamily="50" charset="-128"/>
                <a:ea typeface="BIZ UDPゴシック" panose="020B0400000000000000" pitchFamily="50" charset="-128"/>
              </a:rPr>
              <a:t>形式でわかりやすく解説しています。</a:t>
            </a:r>
            <a:endParaRPr kumimoji="1" lang="en-US" altLang="ja-JP" sz="1050" dirty="0">
              <a:latin typeface="BIZ UDPゴシック" panose="020B0400000000000000" pitchFamily="50" charset="-128"/>
              <a:ea typeface="BIZ UDPゴシック" panose="020B0400000000000000" pitchFamily="50" charset="-128"/>
            </a:endParaRPr>
          </a:p>
        </p:txBody>
      </p:sp>
      <p:pic>
        <p:nvPicPr>
          <p:cNvPr id="5" name="図 4"/>
          <p:cNvPicPr>
            <a:picLocks noChangeAspect="1"/>
          </p:cNvPicPr>
          <p:nvPr/>
        </p:nvPicPr>
        <p:blipFill>
          <a:blip r:embed="rId3"/>
          <a:stretch>
            <a:fillRect/>
          </a:stretch>
        </p:blipFill>
        <p:spPr>
          <a:xfrm>
            <a:off x="5277593" y="8207289"/>
            <a:ext cx="697946" cy="693278"/>
          </a:xfrm>
          <a:prstGeom prst="rect">
            <a:avLst/>
          </a:prstGeom>
        </p:spPr>
      </p:pic>
      <p:sp>
        <p:nvSpPr>
          <p:cNvPr id="12" name="テキスト ボックス 11"/>
          <p:cNvSpPr txBox="1"/>
          <p:nvPr/>
        </p:nvSpPr>
        <p:spPr>
          <a:xfrm>
            <a:off x="558799" y="7496005"/>
            <a:ext cx="5712433" cy="261610"/>
          </a:xfrm>
          <a:prstGeom prst="rect">
            <a:avLst/>
          </a:prstGeom>
          <a:noFill/>
        </p:spPr>
        <p:txBody>
          <a:bodyPr wrap="square" rtlCol="0">
            <a:spAutoFit/>
          </a:bodyPr>
          <a:lstStyle/>
          <a:p>
            <a:r>
              <a:rPr kumimoji="1" lang="ja-JP" altLang="en-US" sz="1100" b="1" dirty="0">
                <a:latin typeface="BIZ UDPゴシック" panose="020B0400000000000000" pitchFamily="50" charset="-128"/>
                <a:ea typeface="BIZ UDPゴシック" panose="020B0400000000000000" pitchFamily="50" charset="-128"/>
              </a:rPr>
              <a:t>　参考資料：「戸建住宅の太陽光発電システム設置に関する</a:t>
            </a:r>
            <a:r>
              <a:rPr kumimoji="1" lang="en-US" altLang="ja-JP" sz="1100" b="1" dirty="0">
                <a:latin typeface="BIZ UDPゴシック" panose="020B0400000000000000" pitchFamily="50" charset="-128"/>
                <a:ea typeface="BIZ UDPゴシック" panose="020B0400000000000000" pitchFamily="50" charset="-128"/>
              </a:rPr>
              <a:t>Q&amp;A</a:t>
            </a:r>
            <a:r>
              <a:rPr kumimoji="1" lang="ja-JP" altLang="en-US" sz="1100" b="1" dirty="0">
                <a:latin typeface="BIZ UDPゴシック" panose="020B0400000000000000" pitchFamily="50" charset="-128"/>
                <a:ea typeface="BIZ UDPゴシック" panose="020B0400000000000000" pitchFamily="50" charset="-128"/>
              </a:rPr>
              <a:t>」</a:t>
            </a:r>
            <a:r>
              <a:rPr kumimoji="1" lang="ja-JP" altLang="en-US" sz="1000" dirty="0">
                <a:latin typeface="BIZ UDPゴシック" panose="020B0400000000000000" pitchFamily="50" charset="-128"/>
                <a:ea typeface="BIZ UDPゴシック" panose="020B0400000000000000" pitchFamily="50" charset="-128"/>
              </a:rPr>
              <a:t>（</a:t>
            </a:r>
            <a:r>
              <a:rPr kumimoji="1" lang="en-US" altLang="ja-JP" sz="1000" dirty="0">
                <a:latin typeface="BIZ UDPゴシック" panose="020B0400000000000000" pitchFamily="50" charset="-128"/>
                <a:ea typeface="BIZ UDPゴシック" panose="020B0400000000000000" pitchFamily="50" charset="-128"/>
              </a:rPr>
              <a:t>p.3</a:t>
            </a:r>
            <a:r>
              <a:rPr kumimoji="1" lang="ja-JP" altLang="en-US" sz="1000" dirty="0">
                <a:latin typeface="BIZ UDPゴシック" panose="020B0400000000000000" pitchFamily="50" charset="-128"/>
                <a:ea typeface="BIZ UDPゴシック" panose="020B0400000000000000" pitchFamily="50" charset="-128"/>
              </a:rPr>
              <a:t>～８の引用元）</a:t>
            </a:r>
            <a:endParaRPr kumimoji="1" lang="en-US" altLang="ja-JP" sz="1000" dirty="0">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A53EBE9B-5114-E534-EA89-BF5525392E0D}"/>
              </a:ext>
            </a:extLst>
          </p:cNvPr>
          <p:cNvSpPr txBox="1"/>
          <p:nvPr/>
        </p:nvSpPr>
        <p:spPr>
          <a:xfrm>
            <a:off x="4029843" y="3536"/>
            <a:ext cx="2806500" cy="461665"/>
          </a:xfrm>
          <a:prstGeom prst="rect">
            <a:avLst/>
          </a:prstGeom>
          <a:solidFill>
            <a:srgbClr val="FFFF00"/>
          </a:solidFill>
          <a:ln>
            <a:solidFill>
              <a:srgbClr val="FF0000"/>
            </a:solidFill>
          </a:ln>
        </p:spPr>
        <p:txBody>
          <a:bodyPr wrap="square" lIns="91440" tIns="45720" rIns="91440" bIns="45720" anchor="t">
            <a:spAutoFit/>
          </a:bodyPr>
          <a:lstStyle/>
          <a:p>
            <a:r>
              <a:rPr lang="ja-JP" sz="800">
                <a:solidFill>
                  <a:srgbClr val="FF0000"/>
                </a:solidFill>
                <a:latin typeface="メイリオ"/>
                <a:ea typeface="メイリオ"/>
              </a:rPr>
              <a:t>※本資料は、計画作成市町村において、各地域の実情に応じた内容に変更の上（対象とする区域や設備の詳細、経済性の試算等）、ご活用下さい。</a:t>
            </a:r>
            <a:endParaRPr lang="ja-JP" sz="800"/>
          </a:p>
        </p:txBody>
      </p:sp>
    </p:spTree>
    <p:extLst>
      <p:ext uri="{BB962C8B-B14F-4D97-AF65-F5344CB8AC3E}">
        <p14:creationId xmlns:p14="http://schemas.microsoft.com/office/powerpoint/2010/main" val="23538694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1DB8A6B8-D6BA-4C58-8348-879B551DD74B}"/>
              </a:ext>
            </a:extLst>
          </p:cNvPr>
          <p:cNvSpPr/>
          <p:nvPr/>
        </p:nvSpPr>
        <p:spPr>
          <a:xfrm>
            <a:off x="326922" y="685800"/>
            <a:ext cx="6192000" cy="88721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64B13EA6-A7FD-45B3-B50D-E00187EA12D5}"/>
              </a:ext>
            </a:extLst>
          </p:cNvPr>
          <p:cNvSpPr txBox="1"/>
          <p:nvPr/>
        </p:nvSpPr>
        <p:spPr>
          <a:xfrm>
            <a:off x="326921" y="699750"/>
            <a:ext cx="6198655" cy="307777"/>
          </a:xfrm>
          <a:prstGeom prst="rect">
            <a:avLst/>
          </a:prstGeom>
          <a:solidFill>
            <a:schemeClr val="accent4">
              <a:lumMod val="60000"/>
              <a:lumOff val="40000"/>
            </a:schemeClr>
          </a:solidFill>
        </p:spPr>
        <p:txBody>
          <a:bodyPr wrap="square" rtlCol="0">
            <a:spAutoFit/>
          </a:bodyPr>
          <a:lstStyle/>
          <a:p>
            <a:r>
              <a:rPr kumimoji="1" lang="ja-JP" altLang="en-US" sz="1400" dirty="0">
                <a:latin typeface="BIZ UDPゴシック" panose="020B0400000000000000" pitchFamily="50" charset="-128"/>
                <a:ea typeface="BIZ UDPゴシック" panose="020B0400000000000000" pitchFamily="50" charset="-128"/>
              </a:rPr>
              <a:t>設備の特徴</a:t>
            </a:r>
          </a:p>
        </p:txBody>
      </p:sp>
      <p:sp>
        <p:nvSpPr>
          <p:cNvPr id="45" name="テキスト ボックス 44">
            <a:extLst>
              <a:ext uri="{FF2B5EF4-FFF2-40B4-BE49-F238E27FC236}">
                <a16:creationId xmlns:a16="http://schemas.microsoft.com/office/drawing/2014/main" id="{AF3C1EB0-8EF4-426B-8FD0-834354F8E00B}"/>
              </a:ext>
            </a:extLst>
          </p:cNvPr>
          <p:cNvSpPr txBox="1"/>
          <p:nvPr/>
        </p:nvSpPr>
        <p:spPr>
          <a:xfrm>
            <a:off x="528603" y="1015967"/>
            <a:ext cx="2847040" cy="1692771"/>
          </a:xfrm>
          <a:prstGeom prst="rect">
            <a:avLst/>
          </a:prstGeom>
          <a:noFill/>
        </p:spPr>
        <p:txBody>
          <a:bodyPr wrap="square" rtlCol="0">
            <a:spAutoFit/>
          </a:bodyPr>
          <a:lstStyle/>
          <a:p>
            <a:pPr>
              <a:spcAft>
                <a:spcPts val="600"/>
              </a:spcAft>
            </a:pPr>
            <a:r>
              <a:rPr kumimoji="1" lang="ja-JP" altLang="en-US" sz="1100" dirty="0">
                <a:latin typeface="BIZ UDPゴシック" panose="020B0400000000000000" pitchFamily="50" charset="-128"/>
                <a:ea typeface="BIZ UDPゴシック" panose="020B0400000000000000" pitchFamily="50" charset="-128"/>
              </a:rPr>
              <a:t>　太陽の熱を使って温水や温風を作り、 給湯や冷暖房に利用するシステムです。代表的な太陽熱利用システムは、太陽の熱を集める集熱器、温水を貯める貯湯槽、追い焚きを行うボイラから構成されます。</a:t>
            </a:r>
            <a:endParaRPr kumimoji="1" lang="en-US" altLang="ja-JP" sz="1100" dirty="0">
              <a:latin typeface="BIZ UDPゴシック" panose="020B0400000000000000" pitchFamily="50" charset="-128"/>
              <a:ea typeface="BIZ UDPゴシック" panose="020B0400000000000000" pitchFamily="50" charset="-128"/>
            </a:endParaRPr>
          </a:p>
          <a:p>
            <a:pPr>
              <a:spcAft>
                <a:spcPts val="600"/>
              </a:spcAft>
            </a:pPr>
            <a:r>
              <a:rPr kumimoji="1" lang="ja-JP" altLang="en-US" sz="1100" dirty="0">
                <a:latin typeface="BIZ UDPゴシック" panose="020B0400000000000000" pitchFamily="50" charset="-128"/>
                <a:ea typeface="BIZ UDPゴシック" panose="020B0400000000000000" pitchFamily="50" charset="-128"/>
              </a:rPr>
              <a:t>　集熱器とお湯を貯める部分が完全に分離しているものは「ソーラーシステム」、集熱器とお湯を貯める部分が一体となっているものは「太陽熱温水器」と呼ばれています。</a:t>
            </a:r>
            <a:endParaRPr kumimoji="1" lang="en-US" altLang="ja-JP" sz="1100" dirty="0">
              <a:latin typeface="BIZ UDPゴシック" panose="020B0400000000000000" pitchFamily="50" charset="-128"/>
              <a:ea typeface="BIZ UDPゴシック" panose="020B0400000000000000" pitchFamily="50" charset="-128"/>
            </a:endParaRPr>
          </a:p>
        </p:txBody>
      </p:sp>
      <p:sp>
        <p:nvSpPr>
          <p:cNvPr id="28" name="テキスト ボックス 27">
            <a:extLst>
              <a:ext uri="{FF2B5EF4-FFF2-40B4-BE49-F238E27FC236}">
                <a16:creationId xmlns:a16="http://schemas.microsoft.com/office/drawing/2014/main" id="{C34E2ACF-963C-4DCD-9987-A746BA21FA5D}"/>
              </a:ext>
            </a:extLst>
          </p:cNvPr>
          <p:cNvSpPr txBox="1"/>
          <p:nvPr/>
        </p:nvSpPr>
        <p:spPr>
          <a:xfrm>
            <a:off x="525753" y="2688123"/>
            <a:ext cx="5616575" cy="230832"/>
          </a:xfrm>
          <a:prstGeom prst="rect">
            <a:avLst/>
          </a:prstGeom>
          <a:noFill/>
        </p:spPr>
        <p:txBody>
          <a:bodyPr wrap="square" rtlCol="0">
            <a:spAutoFit/>
          </a:bodyPr>
          <a:lstStyle/>
          <a:p>
            <a:r>
              <a:rPr kumimoji="1" lang="ja-JP" altLang="en-US" sz="900" dirty="0">
                <a:latin typeface="BIZ UDPゴシック" panose="020B0400000000000000" pitchFamily="50" charset="-128"/>
                <a:ea typeface="BIZ UDPゴシック" panose="020B0400000000000000" pitchFamily="50" charset="-128"/>
              </a:rPr>
              <a:t>出所）資源エネルギー庁ホームページ</a:t>
            </a:r>
          </a:p>
        </p:txBody>
      </p:sp>
      <p:sp>
        <p:nvSpPr>
          <p:cNvPr id="19" name="四角形: 角を丸くする 5">
            <a:extLst>
              <a:ext uri="{FF2B5EF4-FFF2-40B4-BE49-F238E27FC236}">
                <a16:creationId xmlns:a16="http://schemas.microsoft.com/office/drawing/2014/main" id="{374291F8-4E6B-4CC9-B615-614587B85AA2}"/>
              </a:ext>
            </a:extLst>
          </p:cNvPr>
          <p:cNvSpPr/>
          <p:nvPr/>
        </p:nvSpPr>
        <p:spPr>
          <a:xfrm>
            <a:off x="326922" y="187602"/>
            <a:ext cx="1978857" cy="432000"/>
          </a:xfrm>
          <a:prstGeom prst="roundRect">
            <a:avLst/>
          </a:prstGeom>
          <a:solidFill>
            <a:schemeClr val="accent4">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ctr"/>
            <a:r>
              <a:rPr kumimoji="1" lang="ja-JP" altLang="en-US" sz="1400" b="1" dirty="0">
                <a:solidFill>
                  <a:schemeClr val="bg1"/>
                </a:solidFill>
                <a:latin typeface="BIZ UDPゴシック" panose="020B0400000000000000" pitchFamily="50" charset="-128"/>
                <a:ea typeface="BIZ UDPゴシック" panose="020B0400000000000000" pitchFamily="50" charset="-128"/>
              </a:rPr>
              <a:t>②</a:t>
            </a:r>
            <a:r>
              <a:rPr kumimoji="1" lang="zh-TW" altLang="en-US" sz="1400" b="1" dirty="0">
                <a:solidFill>
                  <a:schemeClr val="bg1"/>
                </a:solidFill>
                <a:latin typeface="BIZ UDPゴシック" panose="020B0400000000000000" pitchFamily="50" charset="-128"/>
                <a:ea typeface="BIZ UDPゴシック" panose="020B0400000000000000" pitchFamily="50" charset="-128"/>
              </a:rPr>
              <a:t>　太陽熱利用設備</a:t>
            </a:r>
          </a:p>
        </p:txBody>
      </p:sp>
      <p:sp>
        <p:nvSpPr>
          <p:cNvPr id="29" name="テキスト ボックス 28">
            <a:extLst>
              <a:ext uri="{FF2B5EF4-FFF2-40B4-BE49-F238E27FC236}">
                <a16:creationId xmlns:a16="http://schemas.microsoft.com/office/drawing/2014/main" id="{D9D32D96-0BCA-420E-B53A-E9B95E732627}"/>
              </a:ext>
            </a:extLst>
          </p:cNvPr>
          <p:cNvSpPr txBox="1"/>
          <p:nvPr/>
        </p:nvSpPr>
        <p:spPr>
          <a:xfrm>
            <a:off x="3295058" y="9557959"/>
            <a:ext cx="318792" cy="307777"/>
          </a:xfrm>
          <a:prstGeom prst="rect">
            <a:avLst/>
          </a:prstGeom>
          <a:noFill/>
        </p:spPr>
        <p:txBody>
          <a:bodyPr wrap="square" rtlCol="0">
            <a:spAutoFit/>
          </a:bodyPr>
          <a:lstStyle/>
          <a:p>
            <a:pPr algn="ctr"/>
            <a:r>
              <a:rPr kumimoji="1" lang="ja-JP" altLang="en-US" sz="1400" dirty="0">
                <a:latin typeface="BIZ UDPゴシック" panose="020B0400000000000000" pitchFamily="50" charset="-128"/>
                <a:ea typeface="BIZ UDPゴシック" panose="020B0400000000000000" pitchFamily="50" charset="-128"/>
              </a:rPr>
              <a:t>９</a:t>
            </a:r>
            <a:endParaRPr kumimoji="1" lang="en-US" altLang="ja-JP" sz="1400" dirty="0">
              <a:latin typeface="BIZ UDPゴシック" panose="020B0400000000000000" pitchFamily="50" charset="-128"/>
              <a:ea typeface="BIZ UDPゴシック" panose="020B0400000000000000" pitchFamily="50" charset="-128"/>
            </a:endParaRPr>
          </a:p>
        </p:txBody>
      </p:sp>
      <p:sp>
        <p:nvSpPr>
          <p:cNvPr id="30" name="テキスト ボックス 29">
            <a:extLst>
              <a:ext uri="{FF2B5EF4-FFF2-40B4-BE49-F238E27FC236}">
                <a16:creationId xmlns:a16="http://schemas.microsoft.com/office/drawing/2014/main" id="{D5124F77-8787-4288-A0C5-A888E1851707}"/>
              </a:ext>
            </a:extLst>
          </p:cNvPr>
          <p:cNvSpPr txBox="1"/>
          <p:nvPr/>
        </p:nvSpPr>
        <p:spPr>
          <a:xfrm>
            <a:off x="3590848" y="8505630"/>
            <a:ext cx="2697138" cy="738664"/>
          </a:xfrm>
          <a:prstGeom prst="rect">
            <a:avLst/>
          </a:prstGeom>
          <a:noFill/>
        </p:spPr>
        <p:txBody>
          <a:bodyPr wrap="square" rtlCol="0">
            <a:spAutoFit/>
          </a:bodyPr>
          <a:lstStyle/>
          <a:p>
            <a:pPr marL="144000" indent="-144000"/>
            <a:r>
              <a:rPr kumimoji="1" lang="ja-JP" altLang="en-US" sz="1050" dirty="0">
                <a:latin typeface="BIZ UDPゴシック" panose="020B0400000000000000" pitchFamily="50" charset="-128"/>
                <a:ea typeface="BIZ UDPゴシック" panose="020B0400000000000000" pitchFamily="50" charset="-128"/>
              </a:rPr>
              <a:t>□減圧弁のストレーナは洗浄され、正常に使用できる状態か</a:t>
            </a:r>
          </a:p>
          <a:p>
            <a:pPr marL="144000" indent="-144000"/>
            <a:r>
              <a:rPr kumimoji="1" lang="ja-JP" altLang="en-US" sz="1050" dirty="0">
                <a:latin typeface="BIZ UDPゴシック" panose="020B0400000000000000" pitchFamily="50" charset="-128"/>
                <a:ea typeface="BIZ UDPゴシック" panose="020B0400000000000000" pitchFamily="50" charset="-128"/>
              </a:rPr>
              <a:t>□集熱器固定線などにゆるみや錆は無いか</a:t>
            </a:r>
          </a:p>
          <a:p>
            <a:pPr marL="144000" indent="-144000"/>
            <a:r>
              <a:rPr kumimoji="1" lang="ja-JP" altLang="en-US" sz="1050" dirty="0">
                <a:latin typeface="BIZ UDPゴシック" panose="020B0400000000000000" pitchFamily="50" charset="-128"/>
                <a:ea typeface="BIZ UDPゴシック" panose="020B0400000000000000" pitchFamily="50" charset="-128"/>
              </a:rPr>
              <a:t>□集熱器に汚れや破損は無いか</a:t>
            </a:r>
            <a:endParaRPr kumimoji="1" lang="en-US" altLang="ja-JP" sz="1050" dirty="0">
              <a:latin typeface="BIZ UDPゴシック" panose="020B0400000000000000" pitchFamily="50" charset="-128"/>
              <a:ea typeface="BIZ UDPゴシック" panose="020B0400000000000000" pitchFamily="50" charset="-128"/>
            </a:endParaRPr>
          </a:p>
        </p:txBody>
      </p:sp>
      <p:sp>
        <p:nvSpPr>
          <p:cNvPr id="33" name="テキスト ボックス 32">
            <a:extLst>
              <a:ext uri="{FF2B5EF4-FFF2-40B4-BE49-F238E27FC236}">
                <a16:creationId xmlns:a16="http://schemas.microsoft.com/office/drawing/2014/main" id="{B963FBBF-579D-48ED-A833-42BA844B636C}"/>
              </a:ext>
            </a:extLst>
          </p:cNvPr>
          <p:cNvSpPr txBox="1"/>
          <p:nvPr/>
        </p:nvSpPr>
        <p:spPr>
          <a:xfrm>
            <a:off x="326921" y="2999103"/>
            <a:ext cx="6192000" cy="307777"/>
          </a:xfrm>
          <a:prstGeom prst="rect">
            <a:avLst/>
          </a:prstGeom>
          <a:solidFill>
            <a:schemeClr val="accent4">
              <a:lumMod val="60000"/>
              <a:lumOff val="40000"/>
            </a:schemeClr>
          </a:solidFill>
        </p:spPr>
        <p:txBody>
          <a:bodyPr wrap="square" rtlCol="0">
            <a:spAutoFit/>
          </a:bodyPr>
          <a:lstStyle/>
          <a:p>
            <a:r>
              <a:rPr kumimoji="1" lang="ja-JP" altLang="en-US" sz="1400" dirty="0">
                <a:latin typeface="BIZ UDPゴシック" panose="020B0400000000000000" pitchFamily="50" charset="-128"/>
                <a:ea typeface="BIZ UDPゴシック" panose="020B0400000000000000" pitchFamily="50" charset="-128"/>
              </a:rPr>
              <a:t>設備の容量</a:t>
            </a:r>
          </a:p>
        </p:txBody>
      </p:sp>
      <p:sp>
        <p:nvSpPr>
          <p:cNvPr id="37" name="テキスト ボックス 36">
            <a:extLst>
              <a:ext uri="{FF2B5EF4-FFF2-40B4-BE49-F238E27FC236}">
                <a16:creationId xmlns:a16="http://schemas.microsoft.com/office/drawing/2014/main" id="{EA4AE6F4-1F7A-4335-80D5-954BC7C91010}"/>
              </a:ext>
            </a:extLst>
          </p:cNvPr>
          <p:cNvSpPr txBox="1"/>
          <p:nvPr/>
        </p:nvSpPr>
        <p:spPr>
          <a:xfrm>
            <a:off x="528604" y="3369675"/>
            <a:ext cx="5707590" cy="1177245"/>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家庭用設備の平均的な容量はそれぞれ下記のとおりです。</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太陽熱温水器：　貯湯量</a:t>
            </a:r>
            <a:r>
              <a:rPr kumimoji="1" lang="en-US" altLang="ja-JP" sz="1100" dirty="0">
                <a:latin typeface="BIZ UDPゴシック" panose="020B0400000000000000" pitchFamily="50" charset="-128"/>
                <a:ea typeface="BIZ UDPゴシック" panose="020B0400000000000000" pitchFamily="50" charset="-128"/>
              </a:rPr>
              <a:t>200</a:t>
            </a:r>
            <a:r>
              <a:rPr kumimoji="1" lang="ja-JP" altLang="en-US" sz="1100" dirty="0">
                <a:latin typeface="BIZ UDPゴシック" panose="020B0400000000000000" pitchFamily="50" charset="-128"/>
                <a:ea typeface="BIZ UDPゴシック" panose="020B0400000000000000" pitchFamily="50" charset="-128"/>
              </a:rPr>
              <a:t>～</a:t>
            </a:r>
            <a:r>
              <a:rPr kumimoji="1" lang="en-US" altLang="ja-JP" sz="1100" dirty="0">
                <a:latin typeface="BIZ UDPゴシック" panose="020B0400000000000000" pitchFamily="50" charset="-128"/>
                <a:ea typeface="BIZ UDPゴシック" panose="020B0400000000000000" pitchFamily="50" charset="-128"/>
              </a:rPr>
              <a:t>300L</a:t>
            </a:r>
            <a:r>
              <a:rPr kumimoji="1" lang="ja-JP" altLang="en-US" sz="1100" dirty="0">
                <a:latin typeface="BIZ UDPゴシック" panose="020B0400000000000000" pitchFamily="50" charset="-128"/>
                <a:ea typeface="BIZ UDPゴシック" panose="020B0400000000000000" pitchFamily="50" charset="-128"/>
              </a:rPr>
              <a:t>、集熱面積</a:t>
            </a:r>
            <a:r>
              <a:rPr kumimoji="1" lang="en-US" altLang="ja-JP" sz="1100" dirty="0">
                <a:latin typeface="BIZ UDPゴシック" panose="020B0400000000000000" pitchFamily="50" charset="-128"/>
                <a:ea typeface="BIZ UDPゴシック" panose="020B0400000000000000" pitchFamily="50" charset="-128"/>
              </a:rPr>
              <a:t>3</a:t>
            </a:r>
            <a:r>
              <a:rPr kumimoji="1" lang="ja-JP" altLang="en-US" sz="1100" dirty="0">
                <a:latin typeface="BIZ UDPゴシック" panose="020B0400000000000000" pitchFamily="50" charset="-128"/>
                <a:ea typeface="BIZ UDPゴシック" panose="020B0400000000000000" pitchFamily="50" charset="-128"/>
              </a:rPr>
              <a:t>～</a:t>
            </a:r>
            <a:r>
              <a:rPr kumimoji="1" lang="en-US" altLang="ja-JP" sz="1100" dirty="0">
                <a:latin typeface="BIZ UDPゴシック" panose="020B0400000000000000" pitchFamily="50" charset="-128"/>
                <a:ea typeface="BIZ UDPゴシック" panose="020B0400000000000000" pitchFamily="50" charset="-128"/>
              </a:rPr>
              <a:t>4m</a:t>
            </a:r>
            <a:r>
              <a:rPr kumimoji="1" lang="en-US" altLang="ja-JP" sz="1100" baseline="30000" dirty="0">
                <a:latin typeface="BIZ UDPゴシック" panose="020B0400000000000000" pitchFamily="50" charset="-128"/>
                <a:ea typeface="BIZ UDPゴシック" panose="020B0400000000000000" pitchFamily="50" charset="-128"/>
              </a:rPr>
              <a:t>2</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ソーラーシステム：　貯湯量</a:t>
            </a:r>
            <a:r>
              <a:rPr kumimoji="1" lang="en-US" altLang="ja-JP" sz="1100" dirty="0">
                <a:latin typeface="BIZ UDPゴシック" panose="020B0400000000000000" pitchFamily="50" charset="-128"/>
                <a:ea typeface="BIZ UDPゴシック" panose="020B0400000000000000" pitchFamily="50" charset="-128"/>
              </a:rPr>
              <a:t>100</a:t>
            </a:r>
            <a:r>
              <a:rPr kumimoji="1" lang="ja-JP" altLang="en-US" sz="1100" dirty="0">
                <a:latin typeface="BIZ UDPゴシック" panose="020B0400000000000000" pitchFamily="50" charset="-128"/>
                <a:ea typeface="BIZ UDPゴシック" panose="020B0400000000000000" pitchFamily="50" charset="-128"/>
              </a:rPr>
              <a:t>～</a:t>
            </a:r>
            <a:r>
              <a:rPr kumimoji="1" lang="en-US" altLang="ja-JP" sz="1100" dirty="0">
                <a:latin typeface="BIZ UDPゴシック" panose="020B0400000000000000" pitchFamily="50" charset="-128"/>
                <a:ea typeface="BIZ UDPゴシック" panose="020B0400000000000000" pitchFamily="50" charset="-128"/>
              </a:rPr>
              <a:t>300L</a:t>
            </a:r>
            <a:r>
              <a:rPr kumimoji="1" lang="ja-JP" altLang="en-US" sz="1100" dirty="0">
                <a:latin typeface="BIZ UDPゴシック" panose="020B0400000000000000" pitchFamily="50" charset="-128"/>
                <a:ea typeface="BIZ UDPゴシック" panose="020B0400000000000000" pitchFamily="50" charset="-128"/>
              </a:rPr>
              <a:t>、集熱面積</a:t>
            </a:r>
            <a:r>
              <a:rPr kumimoji="1" lang="en-US" altLang="ja-JP" sz="1100" dirty="0">
                <a:latin typeface="BIZ UDPゴシック" panose="020B0400000000000000" pitchFamily="50" charset="-128"/>
                <a:ea typeface="BIZ UDPゴシック" panose="020B0400000000000000" pitchFamily="50" charset="-128"/>
              </a:rPr>
              <a:t>4</a:t>
            </a:r>
            <a:r>
              <a:rPr kumimoji="1" lang="ja-JP" altLang="en-US" sz="1100" dirty="0">
                <a:latin typeface="BIZ UDPゴシック" panose="020B0400000000000000" pitchFamily="50" charset="-128"/>
                <a:ea typeface="BIZ UDPゴシック" panose="020B0400000000000000" pitchFamily="50" charset="-128"/>
              </a:rPr>
              <a:t>～</a:t>
            </a:r>
            <a:r>
              <a:rPr kumimoji="1" lang="en-US" altLang="ja-JP" sz="1100" dirty="0">
                <a:latin typeface="BIZ UDPゴシック" panose="020B0400000000000000" pitchFamily="50" charset="-128"/>
                <a:ea typeface="BIZ UDPゴシック" panose="020B0400000000000000" pitchFamily="50" charset="-128"/>
              </a:rPr>
              <a:t>6m</a:t>
            </a:r>
            <a:r>
              <a:rPr kumimoji="1" lang="en-US" altLang="ja-JP" sz="1100" baseline="30000" dirty="0">
                <a:latin typeface="BIZ UDPゴシック" panose="020B0400000000000000" pitchFamily="50" charset="-128"/>
                <a:ea typeface="BIZ UDPゴシック" panose="020B0400000000000000" pitchFamily="50" charset="-128"/>
              </a:rPr>
              <a:t>2</a:t>
            </a:r>
            <a:r>
              <a:rPr kumimoji="1" lang="ja-JP" altLang="en-US" sz="1100" dirty="0">
                <a:latin typeface="BIZ UDPゴシック" panose="020B0400000000000000" pitchFamily="50" charset="-128"/>
                <a:ea typeface="BIZ UDPゴシック" panose="020B0400000000000000" pitchFamily="50" charset="-128"/>
              </a:rPr>
              <a:t>　</a:t>
            </a:r>
            <a:endParaRPr kumimoji="1" lang="en-US" altLang="ja-JP" sz="1100" dirty="0">
              <a:latin typeface="BIZ UDPゴシック" panose="020B0400000000000000" pitchFamily="50" charset="-128"/>
              <a:ea typeface="BIZ UDPゴシック" panose="020B0400000000000000" pitchFamily="50" charset="-128"/>
            </a:endParaRPr>
          </a:p>
          <a:p>
            <a:pPr>
              <a:spcAft>
                <a:spcPts val="600"/>
              </a:spcAft>
            </a:pPr>
            <a:r>
              <a:rPr kumimoji="1" lang="en-US" altLang="ja-JP" sz="1050" dirty="0">
                <a:latin typeface="BIZ UDPゴシック" panose="020B0400000000000000" pitchFamily="50" charset="-128"/>
                <a:ea typeface="BIZ UDPゴシック" panose="020B0400000000000000" pitchFamily="50" charset="-128"/>
              </a:rPr>
              <a:t>※ </a:t>
            </a:r>
            <a:r>
              <a:rPr kumimoji="1" lang="ja-JP" altLang="en-US" sz="1050" dirty="0">
                <a:latin typeface="BIZ UDPゴシック" panose="020B0400000000000000" pitchFamily="50" charset="-128"/>
                <a:ea typeface="BIZ UDPゴシック" panose="020B0400000000000000" pitchFamily="50" charset="-128"/>
              </a:rPr>
              <a:t>例えば、奥行き</a:t>
            </a:r>
            <a:r>
              <a:rPr kumimoji="1" lang="en-US" altLang="ja-JP" sz="1050" dirty="0">
                <a:latin typeface="BIZ UDPゴシック" panose="020B0400000000000000" pitchFamily="50" charset="-128"/>
                <a:ea typeface="BIZ UDPゴシック" panose="020B0400000000000000" pitchFamily="50" charset="-128"/>
              </a:rPr>
              <a:t>50cm×</a:t>
            </a:r>
            <a:r>
              <a:rPr kumimoji="1" lang="ja-JP" altLang="en-US" sz="1050" dirty="0">
                <a:latin typeface="BIZ UDPゴシック" panose="020B0400000000000000" pitchFamily="50" charset="-128"/>
                <a:ea typeface="BIZ UDPゴシック" panose="020B0400000000000000" pitchFamily="50" charset="-128"/>
              </a:rPr>
              <a:t>横</a:t>
            </a:r>
            <a:r>
              <a:rPr kumimoji="1" lang="en-US" altLang="ja-JP" sz="1050" dirty="0">
                <a:latin typeface="BIZ UDPゴシック" panose="020B0400000000000000" pitchFamily="50" charset="-128"/>
                <a:ea typeface="BIZ UDPゴシック" panose="020B0400000000000000" pitchFamily="50" charset="-128"/>
              </a:rPr>
              <a:t>80cm×</a:t>
            </a:r>
            <a:r>
              <a:rPr kumimoji="1" lang="ja-JP" altLang="en-US" sz="1050" dirty="0">
                <a:latin typeface="BIZ UDPゴシック" panose="020B0400000000000000" pitchFamily="50" charset="-128"/>
                <a:ea typeface="BIZ UDPゴシック" panose="020B0400000000000000" pitchFamily="50" charset="-128"/>
              </a:rPr>
              <a:t>高さ</a:t>
            </a:r>
            <a:r>
              <a:rPr kumimoji="1" lang="en-US" altLang="ja-JP" sz="1050" dirty="0">
                <a:latin typeface="BIZ UDPゴシック" panose="020B0400000000000000" pitchFamily="50" charset="-128"/>
                <a:ea typeface="BIZ UDPゴシック" panose="020B0400000000000000" pitchFamily="50" charset="-128"/>
              </a:rPr>
              <a:t>60cm</a:t>
            </a:r>
            <a:r>
              <a:rPr kumimoji="1" lang="ja-JP" altLang="en-US" sz="1050" dirty="0">
                <a:latin typeface="BIZ UDPゴシック" panose="020B0400000000000000" pitchFamily="50" charset="-128"/>
                <a:ea typeface="BIZ UDPゴシック" panose="020B0400000000000000" pitchFamily="50" charset="-128"/>
              </a:rPr>
              <a:t>の浴槽には、</a:t>
            </a:r>
            <a:r>
              <a:rPr kumimoji="1" lang="en-US" altLang="ja-JP" sz="1050" dirty="0">
                <a:latin typeface="BIZ UDPゴシック" panose="020B0400000000000000" pitchFamily="50" charset="-128"/>
                <a:ea typeface="BIZ UDPゴシック" panose="020B0400000000000000" pitchFamily="50" charset="-128"/>
              </a:rPr>
              <a:t>240L</a:t>
            </a:r>
            <a:r>
              <a:rPr kumimoji="1" lang="ja-JP" altLang="en-US" sz="1050" dirty="0">
                <a:latin typeface="BIZ UDPゴシック" panose="020B0400000000000000" pitchFamily="50" charset="-128"/>
                <a:ea typeface="BIZ UDPゴシック" panose="020B0400000000000000" pitchFamily="50" charset="-128"/>
              </a:rPr>
              <a:t>のお湯が必要</a:t>
            </a:r>
            <a:endParaRPr kumimoji="1" lang="en-US" altLang="ja-JP" sz="1050" dirty="0">
              <a:latin typeface="BIZ UDPゴシック" panose="020B0400000000000000" pitchFamily="50" charset="-128"/>
              <a:ea typeface="BIZ UDPゴシック" panose="020B0400000000000000" pitchFamily="50" charset="-128"/>
            </a:endParaRPr>
          </a:p>
          <a:p>
            <a:pPr>
              <a:spcAft>
                <a:spcPts val="600"/>
              </a:spcAft>
            </a:pPr>
            <a:r>
              <a:rPr kumimoji="1" lang="ja-JP" altLang="en-US" sz="1100" dirty="0">
                <a:latin typeface="BIZ UDPゴシック" panose="020B0400000000000000" pitchFamily="50" charset="-128"/>
                <a:ea typeface="BIZ UDPゴシック" panose="020B0400000000000000" pitchFamily="50" charset="-128"/>
              </a:rPr>
              <a:t>　また、標準的な太陽熱利用設備において、屋根に搭載する集熱器は</a:t>
            </a:r>
            <a:r>
              <a:rPr kumimoji="1" lang="en-US" altLang="ja-JP" sz="1100" dirty="0">
                <a:latin typeface="BIZ UDPゴシック" panose="020B0400000000000000" pitchFamily="50" charset="-128"/>
                <a:ea typeface="BIZ UDPゴシック" panose="020B0400000000000000" pitchFamily="50" charset="-128"/>
              </a:rPr>
              <a:t>2</a:t>
            </a:r>
            <a:r>
              <a:rPr kumimoji="1" lang="ja-JP" altLang="en-US" sz="1100" dirty="0">
                <a:latin typeface="BIZ UDPゴシック" panose="020B0400000000000000" pitchFamily="50" charset="-128"/>
                <a:ea typeface="BIZ UDPゴシック" panose="020B0400000000000000" pitchFamily="50" charset="-128"/>
              </a:rPr>
              <a:t>～</a:t>
            </a:r>
            <a:r>
              <a:rPr kumimoji="1" lang="en-US" altLang="ja-JP" sz="1100" dirty="0">
                <a:latin typeface="BIZ UDPゴシック" panose="020B0400000000000000" pitchFamily="50" charset="-128"/>
                <a:ea typeface="BIZ UDPゴシック" panose="020B0400000000000000" pitchFamily="50" charset="-128"/>
              </a:rPr>
              <a:t>3</a:t>
            </a:r>
            <a:r>
              <a:rPr kumimoji="1" lang="ja-JP" altLang="en-US" sz="1100" dirty="0">
                <a:latin typeface="BIZ UDPゴシック" panose="020B0400000000000000" pitchFamily="50" charset="-128"/>
                <a:ea typeface="BIZ UDPゴシック" panose="020B0400000000000000" pitchFamily="50" charset="-128"/>
              </a:rPr>
              <a:t>枚で</a:t>
            </a:r>
            <a:r>
              <a:rPr kumimoji="1" lang="en-US" altLang="ja-JP" sz="1100" dirty="0">
                <a:latin typeface="BIZ UDPゴシック" panose="020B0400000000000000" pitchFamily="50" charset="-128"/>
                <a:ea typeface="BIZ UDPゴシック" panose="020B0400000000000000" pitchFamily="50" charset="-128"/>
              </a:rPr>
              <a:t>4</a:t>
            </a:r>
            <a:r>
              <a:rPr kumimoji="1" lang="ja-JP" altLang="en-US" sz="1100" dirty="0">
                <a:latin typeface="BIZ UDPゴシック" panose="020B0400000000000000" pitchFamily="50" charset="-128"/>
                <a:ea typeface="BIZ UDPゴシック" panose="020B0400000000000000" pitchFamily="50" charset="-128"/>
              </a:rPr>
              <a:t>～</a:t>
            </a:r>
            <a:r>
              <a:rPr kumimoji="1" lang="en-US" altLang="ja-JP" sz="1100" dirty="0">
                <a:latin typeface="BIZ UDPゴシック" panose="020B0400000000000000" pitchFamily="50" charset="-128"/>
                <a:ea typeface="BIZ UDPゴシック" panose="020B0400000000000000" pitchFamily="50" charset="-128"/>
              </a:rPr>
              <a:t>6m</a:t>
            </a:r>
            <a:r>
              <a:rPr kumimoji="1" lang="en-US" altLang="ja-JP" sz="1100" baseline="30000" dirty="0">
                <a:latin typeface="BIZ UDPゴシック" panose="020B0400000000000000" pitchFamily="50" charset="-128"/>
                <a:ea typeface="BIZ UDPゴシック" panose="020B0400000000000000" pitchFamily="50" charset="-128"/>
              </a:rPr>
              <a:t>2</a:t>
            </a:r>
            <a:r>
              <a:rPr kumimoji="1" lang="ja-JP" altLang="en-US" sz="1100" dirty="0">
                <a:latin typeface="BIZ UDPゴシック" panose="020B0400000000000000" pitchFamily="50" charset="-128"/>
                <a:ea typeface="BIZ UDPゴシック" panose="020B0400000000000000" pitchFamily="50" charset="-128"/>
              </a:rPr>
              <a:t>であるため、太陽光発電には対応できない小さな屋根にも設置することができます。</a:t>
            </a:r>
          </a:p>
        </p:txBody>
      </p:sp>
      <p:pic>
        <p:nvPicPr>
          <p:cNvPr id="6146" name="Picture 2" descr="太陽熱利用システム"/>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5643" y="1124091"/>
            <a:ext cx="3062694" cy="1669555"/>
          </a:xfrm>
          <a:prstGeom prst="rect">
            <a:avLst/>
          </a:prstGeom>
          <a:noFill/>
          <a:extLst>
            <a:ext uri="{909E8E84-426E-40DD-AFC4-6F175D3DCCD1}">
              <a14:hiddenFill xmlns:a14="http://schemas.microsoft.com/office/drawing/2010/main">
                <a:solidFill>
                  <a:srgbClr val="FFFFFF"/>
                </a:solidFill>
              </a14:hiddenFill>
            </a:ext>
          </a:extLst>
        </p:spPr>
      </p:pic>
      <p:sp>
        <p:nvSpPr>
          <p:cNvPr id="43" name="テキスト ボックス 42">
            <a:extLst>
              <a:ext uri="{FF2B5EF4-FFF2-40B4-BE49-F238E27FC236}">
                <a16:creationId xmlns:a16="http://schemas.microsoft.com/office/drawing/2014/main" id="{0A63B393-0CCA-4331-A594-FA8D82A289BA}"/>
              </a:ext>
            </a:extLst>
          </p:cNvPr>
          <p:cNvSpPr txBox="1"/>
          <p:nvPr/>
        </p:nvSpPr>
        <p:spPr>
          <a:xfrm>
            <a:off x="320268" y="4850888"/>
            <a:ext cx="6165554" cy="307777"/>
          </a:xfrm>
          <a:prstGeom prst="rect">
            <a:avLst/>
          </a:prstGeom>
          <a:solidFill>
            <a:schemeClr val="accent4">
              <a:lumMod val="60000"/>
              <a:lumOff val="40000"/>
            </a:schemeClr>
          </a:solidFill>
        </p:spPr>
        <p:txBody>
          <a:bodyPr wrap="square" rtlCol="0">
            <a:spAutoFit/>
          </a:bodyPr>
          <a:lstStyle/>
          <a:p>
            <a:r>
              <a:rPr kumimoji="1" lang="ja-JP" altLang="en-US" sz="1400" dirty="0">
                <a:latin typeface="BIZ UDPゴシック" panose="020B0400000000000000" pitchFamily="50" charset="-128"/>
                <a:ea typeface="BIZ UDPゴシック" panose="020B0400000000000000" pitchFamily="50" charset="-128"/>
              </a:rPr>
              <a:t>設置コストおよび光熱費の年間節約金額の試算例</a:t>
            </a:r>
          </a:p>
        </p:txBody>
      </p:sp>
      <p:sp>
        <p:nvSpPr>
          <p:cNvPr id="44" name="テキスト ボックス 43">
            <a:extLst>
              <a:ext uri="{FF2B5EF4-FFF2-40B4-BE49-F238E27FC236}">
                <a16:creationId xmlns:a16="http://schemas.microsoft.com/office/drawing/2014/main" id="{E231F359-20C4-468A-9D1B-1D2760B078FD}"/>
              </a:ext>
            </a:extLst>
          </p:cNvPr>
          <p:cNvSpPr txBox="1"/>
          <p:nvPr/>
        </p:nvSpPr>
        <p:spPr>
          <a:xfrm>
            <a:off x="525754" y="5192720"/>
            <a:ext cx="5710440" cy="430887"/>
          </a:xfrm>
          <a:prstGeom prst="rect">
            <a:avLst/>
          </a:prstGeom>
          <a:noFill/>
        </p:spPr>
        <p:txBody>
          <a:bodyPr wrap="square" rtlCol="0">
            <a:spAutoFit/>
          </a:bodyPr>
          <a:lstStyle/>
          <a:p>
            <a:pPr>
              <a:spcAft>
                <a:spcPts val="600"/>
              </a:spcAft>
            </a:pPr>
            <a:r>
              <a:rPr kumimoji="1" lang="ja-JP" altLang="en-US" sz="1100" dirty="0">
                <a:latin typeface="BIZ UDPゴシック" panose="020B0400000000000000" pitchFamily="50" charset="-128"/>
                <a:ea typeface="BIZ UDPゴシック" panose="020B0400000000000000" pitchFamily="50" charset="-128"/>
              </a:rPr>
              <a:t>　例えば東京都の</a:t>
            </a:r>
            <a:r>
              <a:rPr kumimoji="1" lang="en-US" altLang="ja-JP" sz="1100" dirty="0">
                <a:latin typeface="BIZ UDPゴシック" panose="020B0400000000000000" pitchFamily="50" charset="-128"/>
                <a:ea typeface="BIZ UDPゴシック" panose="020B0400000000000000" pitchFamily="50" charset="-128"/>
              </a:rPr>
              <a:t>4</a:t>
            </a:r>
            <a:r>
              <a:rPr kumimoji="1" lang="ja-JP" altLang="en-US" sz="1100" dirty="0">
                <a:latin typeface="BIZ UDPゴシック" panose="020B0400000000000000" pitchFamily="50" charset="-128"/>
                <a:ea typeface="BIZ UDPゴシック" panose="020B0400000000000000" pitchFamily="50" charset="-128"/>
              </a:rPr>
              <a:t>人家族が太陽熱利用設備を導入した場合において、１台あたりの年間節約金額と設置コストの目安は以下の通りです。</a:t>
            </a:r>
            <a:endParaRPr kumimoji="1" lang="en-US" altLang="ja-JP" sz="1100" dirty="0">
              <a:latin typeface="BIZ UDPゴシック" panose="020B0400000000000000" pitchFamily="50" charset="-128"/>
              <a:ea typeface="BIZ UDPゴシック" panose="020B0400000000000000" pitchFamily="50" charset="-128"/>
            </a:endParaRPr>
          </a:p>
        </p:txBody>
      </p:sp>
      <p:sp>
        <p:nvSpPr>
          <p:cNvPr id="46" name="テキスト ボックス 45">
            <a:extLst>
              <a:ext uri="{FF2B5EF4-FFF2-40B4-BE49-F238E27FC236}">
                <a16:creationId xmlns:a16="http://schemas.microsoft.com/office/drawing/2014/main" id="{74B0DA37-FE81-4AB7-80EE-5E244C5087CB}"/>
              </a:ext>
            </a:extLst>
          </p:cNvPr>
          <p:cNvSpPr txBox="1"/>
          <p:nvPr/>
        </p:nvSpPr>
        <p:spPr>
          <a:xfrm>
            <a:off x="528603" y="7502269"/>
            <a:ext cx="6329397" cy="369332"/>
          </a:xfrm>
          <a:prstGeom prst="rect">
            <a:avLst/>
          </a:prstGeom>
          <a:noFill/>
        </p:spPr>
        <p:txBody>
          <a:bodyPr wrap="square" rtlCol="0">
            <a:spAutoFit/>
          </a:bodyPr>
          <a:lstStyle/>
          <a:p>
            <a:r>
              <a:rPr kumimoji="1" lang="ja-JP" altLang="en-US" sz="900" dirty="0">
                <a:latin typeface="BIZ UDPゴシック" panose="020B0400000000000000" pitchFamily="50" charset="-128"/>
                <a:ea typeface="BIZ UDPゴシック" panose="020B0400000000000000" pitchFamily="50" charset="-128"/>
              </a:rPr>
              <a:t>出所）一般社団法人ソーラーシステム振興協会ホームページ　（</a:t>
            </a:r>
            <a:r>
              <a:rPr kumimoji="1" lang="en-US" altLang="ja-JP" sz="900" dirty="0">
                <a:latin typeface="BIZ UDPゴシック" panose="020B0400000000000000" pitchFamily="50" charset="-128"/>
                <a:ea typeface="BIZ UDPゴシック" panose="020B0400000000000000" pitchFamily="50" charset="-128"/>
                <a:hlinkClick r:id="rId3"/>
              </a:rPr>
              <a:t>https://www.ssda.or.jp/service/page6211/</a:t>
            </a:r>
            <a:r>
              <a:rPr kumimoji="1" lang="ja-JP" altLang="en-US" sz="900" dirty="0">
                <a:latin typeface="BIZ UDPゴシック" panose="020B0400000000000000" pitchFamily="50" charset="-128"/>
                <a:ea typeface="BIZ UDPゴシック" panose="020B0400000000000000" pitchFamily="50" charset="-128"/>
              </a:rPr>
              <a:t>）</a:t>
            </a:r>
            <a:endParaRPr kumimoji="1" lang="en-US" altLang="ja-JP" sz="900" dirty="0">
              <a:latin typeface="BIZ UDPゴシック" panose="020B0400000000000000" pitchFamily="50" charset="-128"/>
              <a:ea typeface="BIZ UDPゴシック" panose="020B0400000000000000" pitchFamily="50" charset="-128"/>
            </a:endParaRPr>
          </a:p>
          <a:p>
            <a:r>
              <a:rPr kumimoji="1" lang="ja-JP" altLang="en-US" sz="900" dirty="0">
                <a:latin typeface="BIZ UDPゴシック" panose="020B0400000000000000" pitchFamily="50" charset="-128"/>
                <a:ea typeface="BIZ UDPゴシック" panose="020B0400000000000000" pitchFamily="50" charset="-128"/>
              </a:rPr>
              <a:t>　　　　</a:t>
            </a:r>
            <a:r>
              <a:rPr kumimoji="1" lang="en-US" altLang="ja-JP" sz="900" dirty="0">
                <a:latin typeface="BIZ UDPゴシック" panose="020B0400000000000000" pitchFamily="50" charset="-128"/>
                <a:ea typeface="BIZ UDPゴシック" panose="020B0400000000000000" pitchFamily="50" charset="-128"/>
              </a:rPr>
              <a:t>※</a:t>
            </a:r>
            <a:r>
              <a:rPr kumimoji="1" lang="ja-JP" altLang="en-US" sz="900" dirty="0">
                <a:latin typeface="BIZ UDPゴシック" panose="020B0400000000000000" pitchFamily="50" charset="-128"/>
                <a:ea typeface="BIZ UDPゴシック" panose="020B0400000000000000" pitchFamily="50" charset="-128"/>
              </a:rPr>
              <a:t>各都道府県の県庁所在地における太陽熱利用設備導入効果の目安が公表されています</a:t>
            </a:r>
          </a:p>
        </p:txBody>
      </p:sp>
      <p:graphicFrame>
        <p:nvGraphicFramePr>
          <p:cNvPr id="47" name="表 13">
            <a:extLst>
              <a:ext uri="{FF2B5EF4-FFF2-40B4-BE49-F238E27FC236}">
                <a16:creationId xmlns:a16="http://schemas.microsoft.com/office/drawing/2014/main" id="{A57E9E40-6AEB-4A41-9691-84E4255BBF31}"/>
              </a:ext>
            </a:extLst>
          </p:cNvPr>
          <p:cNvGraphicFramePr>
            <a:graphicFrameLocks noGrp="1"/>
          </p:cNvGraphicFramePr>
          <p:nvPr>
            <p:extLst>
              <p:ext uri="{D42A27DB-BD31-4B8C-83A1-F6EECF244321}">
                <p14:modId xmlns:p14="http://schemas.microsoft.com/office/powerpoint/2010/main" val="1258910517"/>
              </p:ext>
            </p:extLst>
          </p:nvPr>
        </p:nvGraphicFramePr>
        <p:xfrm>
          <a:off x="761818" y="5852980"/>
          <a:ext cx="5348651" cy="1524000"/>
        </p:xfrm>
        <a:graphic>
          <a:graphicData uri="http://schemas.openxmlformats.org/drawingml/2006/table">
            <a:tbl>
              <a:tblPr firstRow="1" bandRow="1">
                <a:tableStyleId>{5C22544A-7EE6-4342-B048-85BDC9FD1C3A}</a:tableStyleId>
              </a:tblPr>
              <a:tblGrid>
                <a:gridCol w="332517">
                  <a:extLst>
                    <a:ext uri="{9D8B030D-6E8A-4147-A177-3AD203B41FA5}">
                      <a16:colId xmlns:a16="http://schemas.microsoft.com/office/drawing/2014/main" val="3392638617"/>
                    </a:ext>
                  </a:extLst>
                </a:gridCol>
                <a:gridCol w="849086">
                  <a:extLst>
                    <a:ext uri="{9D8B030D-6E8A-4147-A177-3AD203B41FA5}">
                      <a16:colId xmlns:a16="http://schemas.microsoft.com/office/drawing/2014/main" val="2388852933"/>
                    </a:ext>
                  </a:extLst>
                </a:gridCol>
                <a:gridCol w="1389016">
                  <a:extLst>
                    <a:ext uri="{9D8B030D-6E8A-4147-A177-3AD203B41FA5}">
                      <a16:colId xmlns:a16="http://schemas.microsoft.com/office/drawing/2014/main" val="517441562"/>
                    </a:ext>
                  </a:extLst>
                </a:gridCol>
                <a:gridCol w="1389016">
                  <a:extLst>
                    <a:ext uri="{9D8B030D-6E8A-4147-A177-3AD203B41FA5}">
                      <a16:colId xmlns:a16="http://schemas.microsoft.com/office/drawing/2014/main" val="2819260117"/>
                    </a:ext>
                  </a:extLst>
                </a:gridCol>
                <a:gridCol w="1389016">
                  <a:extLst>
                    <a:ext uri="{9D8B030D-6E8A-4147-A177-3AD203B41FA5}">
                      <a16:colId xmlns:a16="http://schemas.microsoft.com/office/drawing/2014/main" val="2923175280"/>
                    </a:ext>
                  </a:extLst>
                </a:gridCol>
              </a:tblGrid>
              <a:tr h="196972">
                <a:tc rowSpan="2" gridSpan="2">
                  <a:txBody>
                    <a:bodyPr/>
                    <a:lstStyle/>
                    <a:p>
                      <a:pPr algn="ctr"/>
                      <a:endParaRPr kumimoji="1" lang="ja-JP" altLang="en-US" sz="1000" dirty="0">
                        <a:latin typeface="BIZ UDPゴシック" panose="020B0400000000000000" pitchFamily="50" charset="-128"/>
                        <a:ea typeface="BIZ UDPゴシック" panose="020B0400000000000000"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rowSpan="2" hMerge="1">
                  <a:txBody>
                    <a:bodyPr/>
                    <a:lstStyle/>
                    <a:p>
                      <a:endParaRPr kumimoji="1" lang="ja-JP" altLang="en-US">
                        <a:latin typeface="UD デジタル 教科書体 NP-B" panose="02020700000000000000" pitchFamily="18" charset="-128"/>
                        <a:ea typeface="UD デジタル 教科書体 NP-B" panose="02020700000000000000" pitchFamily="18" charset="-128"/>
                      </a:endParaRPr>
                    </a:p>
                  </a:txBody>
                  <a:tcPr/>
                </a:tc>
                <a:tc gridSpan="2">
                  <a:txBody>
                    <a:bodyPr/>
                    <a:lstStyle/>
                    <a:p>
                      <a:pPr algn="ctr"/>
                      <a:r>
                        <a:rPr kumimoji="1" lang="ja-JP" altLang="en-US" sz="1000" b="0" dirty="0">
                          <a:solidFill>
                            <a:schemeClr val="tx1"/>
                          </a:solidFill>
                          <a:latin typeface="BIZ UDPゴシック" panose="020B0400000000000000" pitchFamily="50" charset="-128"/>
                          <a:ea typeface="BIZ UDPゴシック" panose="020B0400000000000000" pitchFamily="50" charset="-128"/>
                        </a:rPr>
                        <a:t>ソーラーシステム</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hMerge="1">
                  <a:txBody>
                    <a:bodyPr/>
                    <a:lstStyle/>
                    <a:p>
                      <a:endParaRPr kumimoji="1" lang="ja-JP" altLang="en-US" dirty="0">
                        <a:latin typeface="UD デジタル 教科書体 NP-B" panose="02020700000000000000" pitchFamily="18" charset="-128"/>
                        <a:ea typeface="UD デジタル 教科書体 NP-B" panose="02020700000000000000" pitchFamily="18" charset="-128"/>
                      </a:endParaRPr>
                    </a:p>
                  </a:txBody>
                  <a:tcPr/>
                </a:tc>
                <a:tc>
                  <a:txBody>
                    <a:bodyPr/>
                    <a:lstStyle/>
                    <a:p>
                      <a:pPr algn="ctr"/>
                      <a:r>
                        <a:rPr kumimoji="1" lang="ja-JP" altLang="en-US" sz="1000" b="0" dirty="0">
                          <a:solidFill>
                            <a:schemeClr val="tx1"/>
                          </a:solidFill>
                          <a:latin typeface="BIZ UDPゴシック" panose="020B0400000000000000" pitchFamily="50" charset="-128"/>
                          <a:ea typeface="BIZ UDPゴシック" panose="020B0400000000000000" pitchFamily="50" charset="-128"/>
                        </a:rPr>
                        <a:t>太陽熱温水器</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extLst>
                  <a:ext uri="{0D108BD9-81ED-4DB2-BD59-A6C34878D82A}">
                    <a16:rowId xmlns:a16="http://schemas.microsoft.com/office/drawing/2014/main" val="368816847"/>
                  </a:ext>
                </a:extLst>
              </a:tr>
              <a:tr h="443188">
                <a:tc gridSpan="2" vMerge="1">
                  <a:txBody>
                    <a:bodyPr/>
                    <a:lstStyle/>
                    <a:p>
                      <a:endParaRPr kumimoji="1" lang="ja-JP" altLang="en-US" dirty="0">
                        <a:latin typeface="UD デジタル 教科書体 NP-B" panose="02020700000000000000" pitchFamily="18" charset="-128"/>
                        <a:ea typeface="UD デジタル 教科書体 NP-B" panose="02020700000000000000" pitchFamily="18" charset="-128"/>
                      </a:endParaRPr>
                    </a:p>
                  </a:txBody>
                  <a:tcPr/>
                </a:tc>
                <a:tc hMerge="1" vMerge="1">
                  <a:txBody>
                    <a:bodyPr/>
                    <a:lstStyle/>
                    <a:p>
                      <a:endParaRPr kumimoji="1" lang="ja-JP" altLang="en-US" dirty="0">
                        <a:latin typeface="UD デジタル 教科書体 NP-B" panose="02020700000000000000" pitchFamily="18" charset="-128"/>
                        <a:ea typeface="UD デジタル 教科書体 NP-B" panose="02020700000000000000" pitchFamily="18" charset="-128"/>
                      </a:endParaRPr>
                    </a:p>
                  </a:txBody>
                  <a:tcPr/>
                </a:tc>
                <a:tc>
                  <a:txBody>
                    <a:bodyPr/>
                    <a:lstStyle/>
                    <a:p>
                      <a:pPr algn="ctr"/>
                      <a:r>
                        <a:rPr kumimoji="1" lang="ja-JP" altLang="en-US" sz="1000" dirty="0">
                          <a:latin typeface="BIZ UDPゴシック" panose="020B0400000000000000" pitchFamily="50" charset="-128"/>
                          <a:ea typeface="BIZ UDPゴシック" panose="020B0400000000000000" pitchFamily="50" charset="-128"/>
                        </a:rPr>
                        <a:t>集熱面積：</a:t>
                      </a:r>
                      <a:r>
                        <a:rPr kumimoji="1" lang="en-US" altLang="ja-JP" sz="1000" dirty="0">
                          <a:latin typeface="BIZ UDPゴシック" panose="020B0400000000000000" pitchFamily="50" charset="-128"/>
                          <a:ea typeface="BIZ UDPゴシック" panose="020B0400000000000000" pitchFamily="50" charset="-128"/>
                        </a:rPr>
                        <a:t>6</a:t>
                      </a:r>
                      <a:r>
                        <a:rPr kumimoji="1" lang="ja-JP" altLang="en-US" sz="1000" dirty="0">
                          <a:latin typeface="BIZ UDPゴシック" panose="020B0400000000000000" pitchFamily="50" charset="-128"/>
                          <a:ea typeface="BIZ UDPゴシック" panose="020B0400000000000000" pitchFamily="50" charset="-128"/>
                        </a:rPr>
                        <a:t>㎡</a:t>
                      </a:r>
                      <a:endParaRPr kumimoji="1" lang="en-US" altLang="ja-JP" sz="1000" dirty="0">
                        <a:latin typeface="BIZ UDPゴシック" panose="020B0400000000000000" pitchFamily="50" charset="-128"/>
                        <a:ea typeface="BIZ UDPゴシック" panose="020B0400000000000000" pitchFamily="50" charset="-128"/>
                      </a:endParaRPr>
                    </a:p>
                    <a:p>
                      <a:pPr algn="ctr"/>
                      <a:r>
                        <a:rPr kumimoji="1" lang="ja-JP" altLang="en-US" sz="1000" dirty="0">
                          <a:latin typeface="BIZ UDPゴシック" panose="020B0400000000000000" pitchFamily="50" charset="-128"/>
                          <a:ea typeface="BIZ UDPゴシック" panose="020B0400000000000000" pitchFamily="50" charset="-128"/>
                        </a:rPr>
                        <a:t>タンク：</a:t>
                      </a:r>
                      <a:r>
                        <a:rPr kumimoji="1" lang="en-US" altLang="ja-JP" sz="1000" dirty="0">
                          <a:latin typeface="BIZ UDPゴシック" panose="020B0400000000000000" pitchFamily="50" charset="-128"/>
                          <a:ea typeface="BIZ UDPゴシック" panose="020B0400000000000000" pitchFamily="50" charset="-128"/>
                        </a:rPr>
                        <a:t>300L</a:t>
                      </a:r>
                    </a:p>
                    <a:p>
                      <a:pPr algn="ctr"/>
                      <a:r>
                        <a:rPr kumimoji="1" lang="ja-JP" altLang="en-US" sz="1000" dirty="0">
                          <a:latin typeface="BIZ UDPゴシック" panose="020B0400000000000000" pitchFamily="50" charset="-128"/>
                          <a:ea typeface="BIZ UDPゴシック" panose="020B0400000000000000" pitchFamily="50" charset="-128"/>
                        </a:rPr>
                        <a:t>設置コスト：</a:t>
                      </a:r>
                      <a:r>
                        <a:rPr kumimoji="1" lang="en-US" altLang="ja-JP" sz="1000" dirty="0">
                          <a:latin typeface="BIZ UDPゴシック" panose="020B0400000000000000" pitchFamily="50" charset="-128"/>
                          <a:ea typeface="BIZ UDPゴシック" panose="020B0400000000000000" pitchFamily="50" charset="-128"/>
                        </a:rPr>
                        <a:t>90</a:t>
                      </a:r>
                      <a:r>
                        <a:rPr kumimoji="1" lang="ja-JP" altLang="en-US" sz="1000" dirty="0">
                          <a:latin typeface="BIZ UDPゴシック" panose="020B0400000000000000" pitchFamily="50" charset="-128"/>
                          <a:ea typeface="BIZ UDPゴシック" panose="020B0400000000000000" pitchFamily="50" charset="-128"/>
                        </a:rPr>
                        <a:t>万円</a:t>
                      </a:r>
                      <a:endParaRPr kumimoji="1" lang="en-US" altLang="ja-JP" sz="1000" dirty="0">
                        <a:latin typeface="BIZ UDPゴシック" panose="020B0400000000000000" pitchFamily="50" charset="-128"/>
                        <a:ea typeface="BIZ UDPゴシック" panose="020B0400000000000000"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r>
                        <a:rPr kumimoji="1" lang="ja-JP" altLang="en-US" sz="1000" dirty="0">
                          <a:latin typeface="BIZ UDPゴシック" panose="020B0400000000000000" pitchFamily="50" charset="-128"/>
                          <a:ea typeface="BIZ UDPゴシック" panose="020B0400000000000000" pitchFamily="50" charset="-128"/>
                        </a:rPr>
                        <a:t>集熱面積：</a:t>
                      </a:r>
                      <a:r>
                        <a:rPr kumimoji="1" lang="en-US" altLang="ja-JP" sz="1000" dirty="0">
                          <a:latin typeface="BIZ UDPゴシック" panose="020B0400000000000000" pitchFamily="50" charset="-128"/>
                          <a:ea typeface="BIZ UDPゴシック" panose="020B0400000000000000" pitchFamily="50" charset="-128"/>
                        </a:rPr>
                        <a:t>4</a:t>
                      </a:r>
                      <a:r>
                        <a:rPr kumimoji="1" lang="ja-JP" altLang="en-US" sz="1000" dirty="0">
                          <a:latin typeface="BIZ UDPゴシック" panose="020B0400000000000000" pitchFamily="50" charset="-128"/>
                          <a:ea typeface="BIZ UDPゴシック" panose="020B0400000000000000" pitchFamily="50" charset="-128"/>
                        </a:rPr>
                        <a:t>㎡</a:t>
                      </a:r>
                      <a:endParaRPr kumimoji="1" lang="en-US" altLang="ja-JP" sz="1000" dirty="0">
                        <a:latin typeface="BIZ UDPゴシック" panose="020B0400000000000000" pitchFamily="50" charset="-128"/>
                        <a:ea typeface="BIZ UDPゴシック" panose="020B0400000000000000" pitchFamily="50" charset="-128"/>
                      </a:endParaRPr>
                    </a:p>
                    <a:p>
                      <a:pPr algn="ctr"/>
                      <a:r>
                        <a:rPr kumimoji="1" lang="ja-JP" altLang="en-US" sz="1000" dirty="0">
                          <a:latin typeface="BIZ UDPゴシック" panose="020B0400000000000000" pitchFamily="50" charset="-128"/>
                          <a:ea typeface="BIZ UDPゴシック" panose="020B0400000000000000" pitchFamily="50" charset="-128"/>
                        </a:rPr>
                        <a:t>タンク：</a:t>
                      </a:r>
                      <a:r>
                        <a:rPr kumimoji="1" lang="en-US" altLang="ja-JP" sz="1000" dirty="0">
                          <a:latin typeface="BIZ UDPゴシック" panose="020B0400000000000000" pitchFamily="50" charset="-128"/>
                          <a:ea typeface="BIZ UDPゴシック" panose="020B0400000000000000" pitchFamily="50" charset="-128"/>
                        </a:rPr>
                        <a:t>200L</a:t>
                      </a:r>
                    </a:p>
                    <a:p>
                      <a:pPr algn="ctr"/>
                      <a:r>
                        <a:rPr kumimoji="1" lang="ja-JP" altLang="en-US" sz="1000" dirty="0">
                          <a:latin typeface="BIZ UDPゴシック" panose="020B0400000000000000" pitchFamily="50" charset="-128"/>
                          <a:ea typeface="BIZ UDPゴシック" panose="020B0400000000000000" pitchFamily="50" charset="-128"/>
                        </a:rPr>
                        <a:t>設置コスト：</a:t>
                      </a:r>
                      <a:r>
                        <a:rPr kumimoji="1" lang="en-US" altLang="ja-JP" sz="1000" dirty="0">
                          <a:latin typeface="BIZ UDPゴシック" panose="020B0400000000000000" pitchFamily="50" charset="-128"/>
                          <a:ea typeface="BIZ UDPゴシック" panose="020B0400000000000000" pitchFamily="50" charset="-128"/>
                        </a:rPr>
                        <a:t>55</a:t>
                      </a:r>
                      <a:r>
                        <a:rPr kumimoji="1" lang="ja-JP" altLang="en-US" sz="1000" dirty="0">
                          <a:latin typeface="BIZ UDPゴシック" panose="020B0400000000000000" pitchFamily="50" charset="-128"/>
                          <a:ea typeface="BIZ UDPゴシック" panose="020B0400000000000000" pitchFamily="50" charset="-128"/>
                        </a:rPr>
                        <a:t>万円</a:t>
                      </a:r>
                      <a:endParaRPr kumimoji="1" lang="en-US" altLang="ja-JP" sz="1000" dirty="0">
                        <a:latin typeface="BIZ UDPゴシック" panose="020B0400000000000000" pitchFamily="50" charset="-128"/>
                        <a:ea typeface="BIZ UDPゴシック" panose="020B0400000000000000"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r>
                        <a:rPr kumimoji="1" lang="ja-JP" altLang="en-US" sz="1000" dirty="0">
                          <a:latin typeface="BIZ UDPゴシック" panose="020B0400000000000000" pitchFamily="50" charset="-128"/>
                          <a:ea typeface="BIZ UDPゴシック" panose="020B0400000000000000" pitchFamily="50" charset="-128"/>
                        </a:rPr>
                        <a:t>集熱面積：</a:t>
                      </a:r>
                      <a:r>
                        <a:rPr kumimoji="1" lang="en-US" altLang="ja-JP" sz="1000" dirty="0">
                          <a:latin typeface="BIZ UDPゴシック" panose="020B0400000000000000" pitchFamily="50" charset="-128"/>
                          <a:ea typeface="BIZ UDPゴシック" panose="020B0400000000000000" pitchFamily="50" charset="-128"/>
                        </a:rPr>
                        <a:t>3</a:t>
                      </a:r>
                      <a:r>
                        <a:rPr kumimoji="1" lang="ja-JP" altLang="en-US" sz="1000" dirty="0">
                          <a:latin typeface="BIZ UDPゴシック" panose="020B0400000000000000" pitchFamily="50" charset="-128"/>
                          <a:ea typeface="BIZ UDPゴシック" panose="020B0400000000000000" pitchFamily="50" charset="-128"/>
                        </a:rPr>
                        <a:t>㎡</a:t>
                      </a:r>
                      <a:endParaRPr kumimoji="1" lang="en-US" altLang="ja-JP" sz="1000" dirty="0">
                        <a:latin typeface="BIZ UDPゴシック" panose="020B0400000000000000" pitchFamily="50" charset="-128"/>
                        <a:ea typeface="BIZ UDPゴシック" panose="020B0400000000000000" pitchFamily="50" charset="-128"/>
                      </a:endParaRPr>
                    </a:p>
                    <a:p>
                      <a:pPr algn="ctr"/>
                      <a:r>
                        <a:rPr kumimoji="1" lang="ja-JP" altLang="en-US" sz="1000" dirty="0">
                          <a:latin typeface="BIZ UDPゴシック" panose="020B0400000000000000" pitchFamily="50" charset="-128"/>
                          <a:ea typeface="BIZ UDPゴシック" panose="020B0400000000000000" pitchFamily="50" charset="-128"/>
                        </a:rPr>
                        <a:t>タンク：</a:t>
                      </a:r>
                      <a:r>
                        <a:rPr kumimoji="1" lang="en-US" altLang="ja-JP" sz="1000" dirty="0">
                          <a:latin typeface="BIZ UDPゴシック" panose="020B0400000000000000" pitchFamily="50" charset="-128"/>
                          <a:ea typeface="BIZ UDPゴシック" panose="020B0400000000000000" pitchFamily="50" charset="-128"/>
                        </a:rPr>
                        <a:t>200L</a:t>
                      </a:r>
                    </a:p>
                    <a:p>
                      <a:pPr algn="ctr"/>
                      <a:r>
                        <a:rPr kumimoji="1" lang="ja-JP" altLang="en-US" sz="1000" dirty="0">
                          <a:latin typeface="BIZ UDPゴシック" panose="020B0400000000000000" pitchFamily="50" charset="-128"/>
                          <a:ea typeface="BIZ UDPゴシック" panose="020B0400000000000000" pitchFamily="50" charset="-128"/>
                        </a:rPr>
                        <a:t>設置コスト：</a:t>
                      </a:r>
                      <a:r>
                        <a:rPr kumimoji="1" lang="en-US" altLang="ja-JP" sz="1000" dirty="0">
                          <a:latin typeface="BIZ UDPゴシック" panose="020B0400000000000000" pitchFamily="50" charset="-128"/>
                          <a:ea typeface="BIZ UDPゴシック" panose="020B0400000000000000" pitchFamily="50" charset="-128"/>
                        </a:rPr>
                        <a:t>30</a:t>
                      </a:r>
                      <a:r>
                        <a:rPr kumimoji="1" lang="ja-JP" altLang="en-US" sz="1000" dirty="0">
                          <a:latin typeface="BIZ UDPゴシック" panose="020B0400000000000000" pitchFamily="50" charset="-128"/>
                          <a:ea typeface="BIZ UDPゴシック" panose="020B0400000000000000" pitchFamily="50" charset="-128"/>
                        </a:rPr>
                        <a:t>万円</a:t>
                      </a:r>
                      <a:endParaRPr kumimoji="1" lang="en-US" altLang="ja-JP" sz="1000" dirty="0">
                        <a:latin typeface="BIZ UDPゴシック" panose="020B0400000000000000" pitchFamily="50" charset="-128"/>
                        <a:ea typeface="BIZ UDPゴシック" panose="020B0400000000000000"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extLst>
                  <a:ext uri="{0D108BD9-81ED-4DB2-BD59-A6C34878D82A}">
                    <a16:rowId xmlns:a16="http://schemas.microsoft.com/office/drawing/2014/main" val="4009658811"/>
                  </a:ext>
                </a:extLst>
              </a:tr>
              <a:tr h="196972">
                <a:tc rowSpan="3">
                  <a:txBody>
                    <a:bodyPr/>
                    <a:lstStyle/>
                    <a:p>
                      <a:pPr algn="ctr"/>
                      <a:r>
                        <a:rPr kumimoji="1" lang="ja-JP" altLang="en-US" sz="1000" dirty="0">
                          <a:latin typeface="BIZ UDPゴシック" panose="020B0400000000000000" pitchFamily="50" charset="-128"/>
                          <a:ea typeface="BIZ UDPゴシック" panose="020B0400000000000000" pitchFamily="50" charset="-128"/>
                        </a:rPr>
                        <a:t>燃料</a:t>
                      </a:r>
                    </a:p>
                  </a:txBody>
                  <a:tcPr vert="eaVert"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r>
                        <a:rPr kumimoji="1" lang="en-US" altLang="ja-JP" sz="1000" dirty="0">
                          <a:latin typeface="BIZ UDPゴシック" panose="020B0400000000000000" pitchFamily="50" charset="-128"/>
                          <a:ea typeface="BIZ UDPゴシック" panose="020B0400000000000000" pitchFamily="50" charset="-128"/>
                        </a:rPr>
                        <a:t>LP</a:t>
                      </a:r>
                      <a:r>
                        <a:rPr kumimoji="1" lang="ja-JP" altLang="en-US" sz="1000" dirty="0">
                          <a:latin typeface="BIZ UDPゴシック" panose="020B0400000000000000" pitchFamily="50" charset="-128"/>
                          <a:ea typeface="BIZ UDPゴシック" panose="020B0400000000000000" pitchFamily="50" charset="-128"/>
                        </a:rPr>
                        <a:t>ガス</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r>
                        <a:rPr kumimoji="1" lang="en-US" altLang="ja-JP" sz="1000" dirty="0">
                          <a:latin typeface="BIZ UDPゴシック" panose="020B0400000000000000" pitchFamily="50" charset="-128"/>
                          <a:ea typeface="BIZ UDPゴシック" panose="020B0400000000000000" pitchFamily="50" charset="-128"/>
                        </a:rPr>
                        <a:t>64,427</a:t>
                      </a:r>
                      <a:r>
                        <a:rPr kumimoji="1" lang="ja-JP" altLang="en-US" sz="1000" dirty="0">
                          <a:latin typeface="BIZ UDPゴシック" panose="020B0400000000000000" pitchFamily="50" charset="-128"/>
                          <a:ea typeface="BIZ UDPゴシック" panose="020B0400000000000000" pitchFamily="50" charset="-128"/>
                        </a:rPr>
                        <a:t>円</a:t>
                      </a:r>
                      <a:endParaRPr kumimoji="1" lang="en-US" altLang="ja-JP" sz="1000" dirty="0">
                        <a:latin typeface="BIZ UDPゴシック" panose="020B0400000000000000" pitchFamily="50" charset="-128"/>
                        <a:ea typeface="BIZ UDPゴシック" panose="020B0400000000000000"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00" dirty="0">
                          <a:latin typeface="BIZ UDPゴシック" panose="020B0400000000000000" pitchFamily="50" charset="-128"/>
                          <a:ea typeface="BIZ UDPゴシック" panose="020B0400000000000000" pitchFamily="50" charset="-128"/>
                        </a:rPr>
                        <a:t>41,601</a:t>
                      </a:r>
                      <a:r>
                        <a:rPr kumimoji="1" lang="ja-JP" altLang="en-US" sz="1000" dirty="0">
                          <a:latin typeface="BIZ UDPゴシック" panose="020B0400000000000000" pitchFamily="50" charset="-128"/>
                          <a:ea typeface="BIZ UDPゴシック" panose="020B0400000000000000" pitchFamily="50" charset="-128"/>
                        </a:rPr>
                        <a:t>円</a:t>
                      </a:r>
                      <a:endParaRPr kumimoji="1" lang="en-US" altLang="ja-JP" sz="1000" dirty="0">
                        <a:latin typeface="BIZ UDPゴシック" panose="020B0400000000000000" pitchFamily="50" charset="-128"/>
                        <a:ea typeface="BIZ UDPゴシック" panose="020B0400000000000000"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00" dirty="0">
                          <a:latin typeface="BIZ UDPゴシック" panose="020B0400000000000000" pitchFamily="50" charset="-128"/>
                          <a:ea typeface="BIZ UDPゴシック" panose="020B0400000000000000" pitchFamily="50" charset="-128"/>
                        </a:rPr>
                        <a:t>39,059</a:t>
                      </a:r>
                      <a:r>
                        <a:rPr kumimoji="1" lang="ja-JP" altLang="en-US" sz="1000" dirty="0">
                          <a:latin typeface="BIZ UDPゴシック" panose="020B0400000000000000" pitchFamily="50" charset="-128"/>
                          <a:ea typeface="BIZ UDPゴシック" panose="020B0400000000000000" pitchFamily="50" charset="-128"/>
                        </a:rPr>
                        <a:t>円</a:t>
                      </a:r>
                      <a:endParaRPr kumimoji="1" lang="en-US" altLang="ja-JP" sz="1000" dirty="0">
                        <a:latin typeface="BIZ UDPゴシック" panose="020B0400000000000000" pitchFamily="50" charset="-128"/>
                        <a:ea typeface="BIZ UDPゴシック" panose="020B0400000000000000"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42310684"/>
                  </a:ext>
                </a:extLst>
              </a:tr>
              <a:tr h="196972">
                <a:tc vMerge="1">
                  <a:txBody>
                    <a:bodyPr/>
                    <a:lstStyle/>
                    <a:p>
                      <a:endParaRPr kumimoji="1" lang="ja-JP" altLang="en-US" dirty="0">
                        <a:latin typeface="UD デジタル 教科書体 NP-B" panose="02020700000000000000" pitchFamily="18" charset="-128"/>
                        <a:ea typeface="UD デジタル 教科書体 NP-B" panose="02020700000000000000" pitchFamily="18" charset="-128"/>
                      </a:endParaRPr>
                    </a:p>
                  </a:txBody>
                  <a:tcPr/>
                </a:tc>
                <a:tc>
                  <a:txBody>
                    <a:bodyPr/>
                    <a:lstStyle/>
                    <a:p>
                      <a:pPr algn="ctr"/>
                      <a:r>
                        <a:rPr kumimoji="1" lang="ja-JP" altLang="en-US" sz="1000" dirty="0">
                          <a:latin typeface="BIZ UDPゴシック" panose="020B0400000000000000" pitchFamily="50" charset="-128"/>
                          <a:ea typeface="BIZ UDPゴシック" panose="020B0400000000000000" pitchFamily="50" charset="-128"/>
                        </a:rPr>
                        <a:t>都市ガス</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r>
                        <a:rPr kumimoji="1" lang="en-US" altLang="ja-JP" sz="1000" dirty="0">
                          <a:latin typeface="BIZ UDPゴシック" panose="020B0400000000000000" pitchFamily="50" charset="-128"/>
                          <a:ea typeface="BIZ UDPゴシック" panose="020B0400000000000000" pitchFamily="50" charset="-128"/>
                        </a:rPr>
                        <a:t>31,779</a:t>
                      </a:r>
                      <a:r>
                        <a:rPr kumimoji="1" lang="ja-JP" altLang="en-US" sz="1000" dirty="0">
                          <a:latin typeface="BIZ UDPゴシック" panose="020B0400000000000000" pitchFamily="50" charset="-128"/>
                          <a:ea typeface="BIZ UDPゴシック" panose="020B0400000000000000" pitchFamily="50" charset="-128"/>
                        </a:rPr>
                        <a:t>円</a:t>
                      </a:r>
                      <a:endParaRPr kumimoji="1" lang="en-US" altLang="ja-JP" sz="1000" dirty="0">
                        <a:latin typeface="BIZ UDPゴシック" panose="020B0400000000000000" pitchFamily="50" charset="-128"/>
                        <a:ea typeface="BIZ UDPゴシック" panose="020B0400000000000000"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00" dirty="0">
                          <a:latin typeface="BIZ UDPゴシック" panose="020B0400000000000000" pitchFamily="50" charset="-128"/>
                          <a:ea typeface="BIZ UDPゴシック" panose="020B0400000000000000" pitchFamily="50" charset="-128"/>
                        </a:rPr>
                        <a:t>19,881</a:t>
                      </a:r>
                      <a:r>
                        <a:rPr kumimoji="1" lang="ja-JP" altLang="en-US" sz="1000" dirty="0">
                          <a:latin typeface="BIZ UDPゴシック" panose="020B0400000000000000" pitchFamily="50" charset="-128"/>
                          <a:ea typeface="BIZ UDPゴシック" panose="020B0400000000000000" pitchFamily="50" charset="-128"/>
                        </a:rPr>
                        <a:t>円</a:t>
                      </a:r>
                      <a:endParaRPr kumimoji="1" lang="en-US" altLang="ja-JP" sz="1000" dirty="0">
                        <a:latin typeface="BIZ UDPゴシック" panose="020B0400000000000000" pitchFamily="50" charset="-128"/>
                        <a:ea typeface="BIZ UDPゴシック" panose="020B0400000000000000"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00" dirty="0">
                          <a:latin typeface="BIZ UDPゴシック" panose="020B0400000000000000" pitchFamily="50" charset="-128"/>
                          <a:ea typeface="BIZ UDPゴシック" panose="020B0400000000000000" pitchFamily="50" charset="-128"/>
                        </a:rPr>
                        <a:t>20,371</a:t>
                      </a:r>
                      <a:r>
                        <a:rPr kumimoji="1" lang="ja-JP" altLang="en-US" sz="1000" dirty="0">
                          <a:latin typeface="BIZ UDPゴシック" panose="020B0400000000000000" pitchFamily="50" charset="-128"/>
                          <a:ea typeface="BIZ UDPゴシック" panose="020B0400000000000000" pitchFamily="50" charset="-128"/>
                        </a:rPr>
                        <a:t>円</a:t>
                      </a:r>
                      <a:endParaRPr kumimoji="1" lang="en-US" altLang="ja-JP" sz="1000" dirty="0">
                        <a:latin typeface="BIZ UDPゴシック" panose="020B0400000000000000" pitchFamily="50" charset="-128"/>
                        <a:ea typeface="BIZ UDPゴシック" panose="020B0400000000000000"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66310568"/>
                  </a:ext>
                </a:extLst>
              </a:tr>
              <a:tr h="196972">
                <a:tc vMerge="1">
                  <a:txBody>
                    <a:bodyPr/>
                    <a:lstStyle/>
                    <a:p>
                      <a:endParaRPr kumimoji="1" lang="ja-JP" altLang="en-US" dirty="0">
                        <a:latin typeface="UD デジタル 教科書体 NP-B" panose="02020700000000000000" pitchFamily="18" charset="-128"/>
                        <a:ea typeface="UD デジタル 教科書体 NP-B" panose="02020700000000000000" pitchFamily="18" charset="-128"/>
                      </a:endParaRPr>
                    </a:p>
                  </a:txBody>
                  <a:tcPr/>
                </a:tc>
                <a:tc>
                  <a:txBody>
                    <a:bodyPr/>
                    <a:lstStyle/>
                    <a:p>
                      <a:pPr algn="ctr"/>
                      <a:r>
                        <a:rPr kumimoji="1" lang="ja-JP" altLang="en-US" sz="1000" dirty="0">
                          <a:latin typeface="BIZ UDPゴシック" panose="020B0400000000000000" pitchFamily="50" charset="-128"/>
                          <a:ea typeface="BIZ UDPゴシック" panose="020B0400000000000000" pitchFamily="50" charset="-128"/>
                        </a:rPr>
                        <a:t>灯油</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r>
                        <a:rPr kumimoji="1" lang="en-US" altLang="ja-JP" sz="1000" dirty="0">
                          <a:latin typeface="BIZ UDPゴシック" panose="020B0400000000000000" pitchFamily="50" charset="-128"/>
                          <a:ea typeface="BIZ UDPゴシック" panose="020B0400000000000000" pitchFamily="50" charset="-128"/>
                        </a:rPr>
                        <a:t>24,519</a:t>
                      </a:r>
                      <a:r>
                        <a:rPr kumimoji="1" lang="ja-JP" altLang="en-US" sz="1000" dirty="0">
                          <a:latin typeface="BIZ UDPゴシック" panose="020B0400000000000000" pitchFamily="50" charset="-128"/>
                          <a:ea typeface="BIZ UDPゴシック" panose="020B0400000000000000" pitchFamily="50" charset="-128"/>
                        </a:rPr>
                        <a:t>円</a:t>
                      </a:r>
                      <a:endParaRPr kumimoji="1" lang="en-US" altLang="ja-JP" sz="1000" dirty="0">
                        <a:latin typeface="BIZ UDPゴシック" panose="020B0400000000000000" pitchFamily="50" charset="-128"/>
                        <a:ea typeface="BIZ UDPゴシック" panose="020B0400000000000000"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00" dirty="0">
                          <a:latin typeface="BIZ UDPゴシック" panose="020B0400000000000000" pitchFamily="50" charset="-128"/>
                          <a:ea typeface="BIZ UDPゴシック" panose="020B0400000000000000" pitchFamily="50" charset="-128"/>
                        </a:rPr>
                        <a:t>15,051</a:t>
                      </a:r>
                      <a:r>
                        <a:rPr kumimoji="1" lang="ja-JP" altLang="en-US" sz="1000" dirty="0">
                          <a:latin typeface="BIZ UDPゴシック" panose="020B0400000000000000" pitchFamily="50" charset="-128"/>
                          <a:ea typeface="BIZ UDPゴシック" panose="020B0400000000000000" pitchFamily="50" charset="-128"/>
                        </a:rPr>
                        <a:t>円</a:t>
                      </a:r>
                      <a:endParaRPr kumimoji="1" lang="en-US" altLang="ja-JP" sz="1000" dirty="0">
                        <a:latin typeface="BIZ UDPゴシック" panose="020B0400000000000000" pitchFamily="50" charset="-128"/>
                        <a:ea typeface="BIZ UDPゴシック" panose="020B0400000000000000"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00" dirty="0">
                          <a:latin typeface="BIZ UDPゴシック" panose="020B0400000000000000" pitchFamily="50" charset="-128"/>
                          <a:ea typeface="BIZ UDPゴシック" panose="020B0400000000000000" pitchFamily="50" charset="-128"/>
                        </a:rPr>
                        <a:t>16,216</a:t>
                      </a:r>
                      <a:r>
                        <a:rPr kumimoji="1" lang="ja-JP" altLang="en-US" sz="1000" dirty="0">
                          <a:latin typeface="BIZ UDPゴシック" panose="020B0400000000000000" pitchFamily="50" charset="-128"/>
                          <a:ea typeface="BIZ UDPゴシック" panose="020B0400000000000000" pitchFamily="50" charset="-128"/>
                        </a:rPr>
                        <a:t>円</a:t>
                      </a:r>
                      <a:endParaRPr kumimoji="1" lang="en-US" altLang="ja-JP" sz="1000" dirty="0">
                        <a:latin typeface="BIZ UDPゴシック" panose="020B0400000000000000" pitchFamily="50" charset="-128"/>
                        <a:ea typeface="BIZ UDPゴシック" panose="020B0400000000000000"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74330263"/>
                  </a:ext>
                </a:extLst>
              </a:tr>
            </a:tbl>
          </a:graphicData>
        </a:graphic>
      </p:graphicFrame>
      <p:sp>
        <p:nvSpPr>
          <p:cNvPr id="48" name="テキスト ボックス 47">
            <a:extLst>
              <a:ext uri="{FF2B5EF4-FFF2-40B4-BE49-F238E27FC236}">
                <a16:creationId xmlns:a16="http://schemas.microsoft.com/office/drawing/2014/main" id="{74FD2C18-3FA4-4419-90B2-C5A83F9D8BCD}"/>
              </a:ext>
            </a:extLst>
          </p:cNvPr>
          <p:cNvSpPr txBox="1"/>
          <p:nvPr/>
        </p:nvSpPr>
        <p:spPr>
          <a:xfrm>
            <a:off x="326921" y="7980278"/>
            <a:ext cx="6192000" cy="307777"/>
          </a:xfrm>
          <a:prstGeom prst="rect">
            <a:avLst/>
          </a:prstGeom>
          <a:solidFill>
            <a:schemeClr val="accent4">
              <a:lumMod val="60000"/>
              <a:lumOff val="40000"/>
            </a:schemeClr>
          </a:solidFill>
        </p:spPr>
        <p:txBody>
          <a:bodyPr wrap="square" rtlCol="0">
            <a:spAutoFit/>
          </a:bodyPr>
          <a:lstStyle/>
          <a:p>
            <a:r>
              <a:rPr kumimoji="1" lang="ja-JP" altLang="en-US" sz="1400" dirty="0">
                <a:latin typeface="BIZ UDPゴシック" panose="020B0400000000000000" pitchFamily="50" charset="-128"/>
                <a:ea typeface="BIZ UDPゴシック" panose="020B0400000000000000" pitchFamily="50" charset="-128"/>
              </a:rPr>
              <a:t>設備の点検</a:t>
            </a:r>
          </a:p>
        </p:txBody>
      </p:sp>
      <p:sp>
        <p:nvSpPr>
          <p:cNvPr id="50" name="テキスト ボックス 49">
            <a:extLst>
              <a:ext uri="{FF2B5EF4-FFF2-40B4-BE49-F238E27FC236}">
                <a16:creationId xmlns:a16="http://schemas.microsoft.com/office/drawing/2014/main" id="{6C206CB7-324D-4B34-B2FE-A6BBB4AF6B35}"/>
              </a:ext>
            </a:extLst>
          </p:cNvPr>
          <p:cNvSpPr txBox="1"/>
          <p:nvPr/>
        </p:nvSpPr>
        <p:spPr>
          <a:xfrm>
            <a:off x="594757" y="9251786"/>
            <a:ext cx="5616575" cy="230832"/>
          </a:xfrm>
          <a:prstGeom prst="rect">
            <a:avLst/>
          </a:prstGeom>
          <a:noFill/>
        </p:spPr>
        <p:txBody>
          <a:bodyPr wrap="square" rtlCol="0">
            <a:spAutoFit/>
          </a:bodyPr>
          <a:lstStyle/>
          <a:p>
            <a:r>
              <a:rPr kumimoji="1" lang="ja-JP" altLang="en-US" sz="900" dirty="0">
                <a:latin typeface="BIZ UDPゴシック" panose="020B0400000000000000" pitchFamily="50" charset="-128"/>
                <a:ea typeface="BIZ UDPゴシック" panose="020B0400000000000000" pitchFamily="50" charset="-128"/>
              </a:rPr>
              <a:t>出所）資源エネルギー庁ホームページ</a:t>
            </a:r>
          </a:p>
        </p:txBody>
      </p:sp>
      <p:sp>
        <p:nvSpPr>
          <p:cNvPr id="51" name="テキスト ボックス 50">
            <a:extLst>
              <a:ext uri="{FF2B5EF4-FFF2-40B4-BE49-F238E27FC236}">
                <a16:creationId xmlns:a16="http://schemas.microsoft.com/office/drawing/2014/main" id="{7EE09961-D527-40ED-91C0-70182D76DDCB}"/>
              </a:ext>
            </a:extLst>
          </p:cNvPr>
          <p:cNvSpPr txBox="1"/>
          <p:nvPr/>
        </p:nvSpPr>
        <p:spPr>
          <a:xfrm>
            <a:off x="528603" y="4505690"/>
            <a:ext cx="5616575" cy="230832"/>
          </a:xfrm>
          <a:prstGeom prst="rect">
            <a:avLst/>
          </a:prstGeom>
          <a:noFill/>
        </p:spPr>
        <p:txBody>
          <a:bodyPr wrap="square" rtlCol="0">
            <a:spAutoFit/>
          </a:bodyPr>
          <a:lstStyle/>
          <a:p>
            <a:pPr marL="432000" indent="-432000"/>
            <a:r>
              <a:rPr kumimoji="1" lang="ja-JP" altLang="en-US" sz="900" dirty="0">
                <a:latin typeface="BIZ UDPゴシック" panose="020B0400000000000000" pitchFamily="50" charset="-128"/>
                <a:ea typeface="BIZ UDPゴシック" panose="020B0400000000000000" pitchFamily="50" charset="-128"/>
              </a:rPr>
              <a:t>出所）一般社団法人ソーラーシステム振興協会ホームページ</a:t>
            </a:r>
          </a:p>
        </p:txBody>
      </p:sp>
      <p:sp>
        <p:nvSpPr>
          <p:cNvPr id="52" name="テキスト ボックス 51">
            <a:extLst>
              <a:ext uri="{FF2B5EF4-FFF2-40B4-BE49-F238E27FC236}">
                <a16:creationId xmlns:a16="http://schemas.microsoft.com/office/drawing/2014/main" id="{ABB504A4-C379-4E7C-8AE0-C34C785EFE53}"/>
              </a:ext>
            </a:extLst>
          </p:cNvPr>
          <p:cNvSpPr txBox="1"/>
          <p:nvPr/>
        </p:nvSpPr>
        <p:spPr>
          <a:xfrm>
            <a:off x="380096" y="5614863"/>
            <a:ext cx="5907890" cy="253916"/>
          </a:xfrm>
          <a:prstGeom prst="rect">
            <a:avLst/>
          </a:prstGeom>
          <a:noFill/>
        </p:spPr>
        <p:txBody>
          <a:bodyPr wrap="square" rtlCol="0">
            <a:spAutoFit/>
          </a:bodyPr>
          <a:lstStyle/>
          <a:p>
            <a:pPr algn="ctr"/>
            <a:r>
              <a:rPr kumimoji="1" lang="ja-JP" altLang="en-US" sz="1050" dirty="0">
                <a:latin typeface="BIZ UDPゴシック" panose="020B0400000000000000" pitchFamily="50" charset="-128"/>
                <a:ea typeface="BIZ UDPゴシック" panose="020B0400000000000000" pitchFamily="50" charset="-128"/>
              </a:rPr>
              <a:t>表</a:t>
            </a:r>
            <a:r>
              <a:rPr kumimoji="1" lang="en-US" altLang="ja-JP" sz="1050" dirty="0">
                <a:latin typeface="BIZ UDPゴシック" panose="020B0400000000000000" pitchFamily="50" charset="-128"/>
                <a:ea typeface="BIZ UDPゴシック" panose="020B0400000000000000" pitchFamily="50" charset="-128"/>
              </a:rPr>
              <a:t>5</a:t>
            </a:r>
            <a:r>
              <a:rPr kumimoji="1" lang="ja-JP" altLang="en-US" sz="1050" dirty="0">
                <a:latin typeface="BIZ UDPゴシック" panose="020B0400000000000000" pitchFamily="50" charset="-128"/>
                <a:ea typeface="BIZ UDPゴシック" panose="020B0400000000000000" pitchFamily="50" charset="-128"/>
              </a:rPr>
              <a:t>　太陽熱利用システム</a:t>
            </a:r>
            <a:r>
              <a:rPr kumimoji="1" lang="en-US" altLang="ja-JP" sz="1050" dirty="0">
                <a:latin typeface="BIZ UDPゴシック" panose="020B0400000000000000" pitchFamily="50" charset="-128"/>
                <a:ea typeface="BIZ UDPゴシック" panose="020B0400000000000000" pitchFamily="50" charset="-128"/>
              </a:rPr>
              <a:t>1</a:t>
            </a:r>
            <a:r>
              <a:rPr kumimoji="1" lang="ja-JP" altLang="en-US" sz="1050" dirty="0">
                <a:latin typeface="BIZ UDPゴシック" panose="020B0400000000000000" pitchFamily="50" charset="-128"/>
                <a:ea typeface="BIZ UDPゴシック" panose="020B0400000000000000" pitchFamily="50" charset="-128"/>
              </a:rPr>
              <a:t>台当たりの設置コストおよび年間節約金額の試算</a:t>
            </a:r>
          </a:p>
        </p:txBody>
      </p:sp>
      <p:sp>
        <p:nvSpPr>
          <p:cNvPr id="53" name="テキスト ボックス 52">
            <a:extLst>
              <a:ext uri="{FF2B5EF4-FFF2-40B4-BE49-F238E27FC236}">
                <a16:creationId xmlns:a16="http://schemas.microsoft.com/office/drawing/2014/main" id="{D5124F77-8787-4288-A0C5-A888E1851707}"/>
              </a:ext>
            </a:extLst>
          </p:cNvPr>
          <p:cNvSpPr txBox="1"/>
          <p:nvPr/>
        </p:nvSpPr>
        <p:spPr>
          <a:xfrm>
            <a:off x="735680" y="8504735"/>
            <a:ext cx="3048314" cy="738664"/>
          </a:xfrm>
          <a:prstGeom prst="rect">
            <a:avLst/>
          </a:prstGeom>
          <a:noFill/>
        </p:spPr>
        <p:txBody>
          <a:bodyPr wrap="square" rtlCol="0">
            <a:spAutoFit/>
          </a:bodyPr>
          <a:lstStyle/>
          <a:p>
            <a:r>
              <a:rPr kumimoji="1" lang="ja-JP" altLang="en-US" sz="1050" dirty="0">
                <a:latin typeface="BIZ UDPゴシック" panose="020B0400000000000000" pitchFamily="50" charset="-128"/>
                <a:ea typeface="BIZ UDPゴシック" panose="020B0400000000000000" pitchFamily="50" charset="-128"/>
              </a:rPr>
              <a:t>□ボイラー周囲に可燃物はないか</a:t>
            </a:r>
          </a:p>
          <a:p>
            <a:r>
              <a:rPr kumimoji="1" lang="ja-JP" altLang="en-US" sz="1050" dirty="0">
                <a:latin typeface="BIZ UDPゴシック" panose="020B0400000000000000" pitchFamily="50" charset="-128"/>
                <a:ea typeface="BIZ UDPゴシック" panose="020B0400000000000000" pitchFamily="50" charset="-128"/>
              </a:rPr>
              <a:t>□配管等からの水漏れ、熱媒体の漏れが無いか</a:t>
            </a:r>
          </a:p>
          <a:p>
            <a:r>
              <a:rPr kumimoji="1" lang="ja-JP" altLang="en-US" sz="1050" dirty="0">
                <a:latin typeface="BIZ UDPゴシック" panose="020B0400000000000000" pitchFamily="50" charset="-128"/>
                <a:ea typeface="BIZ UDPゴシック" panose="020B0400000000000000" pitchFamily="50" charset="-128"/>
              </a:rPr>
              <a:t>□安全弁は正常に作動するか</a:t>
            </a:r>
          </a:p>
          <a:p>
            <a:r>
              <a:rPr kumimoji="1" lang="ja-JP" altLang="en-US" sz="1050" dirty="0">
                <a:latin typeface="BIZ UDPゴシック" panose="020B0400000000000000" pitchFamily="50" charset="-128"/>
                <a:ea typeface="BIZ UDPゴシック" panose="020B0400000000000000" pitchFamily="50" charset="-128"/>
              </a:rPr>
              <a:t>□蓄熱槽は洗浄され、正常に使用できる状態か</a:t>
            </a:r>
          </a:p>
        </p:txBody>
      </p:sp>
      <p:sp>
        <p:nvSpPr>
          <p:cNvPr id="54" name="テキスト ボックス 53">
            <a:extLst>
              <a:ext uri="{FF2B5EF4-FFF2-40B4-BE49-F238E27FC236}">
                <a16:creationId xmlns:a16="http://schemas.microsoft.com/office/drawing/2014/main" id="{E231F359-20C4-468A-9D1B-1D2760B078FD}"/>
              </a:ext>
            </a:extLst>
          </p:cNvPr>
          <p:cNvSpPr txBox="1"/>
          <p:nvPr/>
        </p:nvSpPr>
        <p:spPr>
          <a:xfrm>
            <a:off x="525753" y="8303789"/>
            <a:ext cx="5552306" cy="261610"/>
          </a:xfrm>
          <a:prstGeom prst="rect">
            <a:avLst/>
          </a:prstGeom>
          <a:noFill/>
        </p:spPr>
        <p:txBody>
          <a:bodyPr wrap="square" rtlCol="0">
            <a:spAutoFit/>
          </a:bodyPr>
          <a:lstStyle/>
          <a:p>
            <a:pPr>
              <a:spcAft>
                <a:spcPts val="600"/>
              </a:spcAft>
            </a:pPr>
            <a:r>
              <a:rPr kumimoji="1" lang="ja-JP" altLang="en-US" sz="1100" dirty="0">
                <a:latin typeface="BIZ UDPゴシック" panose="020B0400000000000000" pitchFamily="50" charset="-128"/>
                <a:ea typeface="BIZ UDPゴシック" panose="020B0400000000000000" pitchFamily="50" charset="-128"/>
              </a:rPr>
              <a:t>　ユーザーが日常的に行う点検項目としては、下記のようなものがあります。</a:t>
            </a:r>
            <a:endParaRPr kumimoji="1" lang="en-US" altLang="ja-JP" sz="1100" dirty="0">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88748C4D-835F-EA03-C929-2BB44F12976B}"/>
              </a:ext>
            </a:extLst>
          </p:cNvPr>
          <p:cNvSpPr txBox="1"/>
          <p:nvPr/>
        </p:nvSpPr>
        <p:spPr>
          <a:xfrm>
            <a:off x="4029843" y="3536"/>
            <a:ext cx="2806500" cy="461665"/>
          </a:xfrm>
          <a:prstGeom prst="rect">
            <a:avLst/>
          </a:prstGeom>
          <a:solidFill>
            <a:srgbClr val="FFFF00"/>
          </a:solidFill>
          <a:ln>
            <a:solidFill>
              <a:srgbClr val="FF0000"/>
            </a:solidFill>
          </a:ln>
        </p:spPr>
        <p:txBody>
          <a:bodyPr wrap="square" lIns="91440" tIns="45720" rIns="91440" bIns="45720" anchor="t">
            <a:spAutoFit/>
          </a:bodyPr>
          <a:lstStyle/>
          <a:p>
            <a:r>
              <a:rPr lang="ja-JP" sz="800">
                <a:solidFill>
                  <a:srgbClr val="FF0000"/>
                </a:solidFill>
                <a:latin typeface="メイリオ"/>
                <a:ea typeface="メイリオ"/>
              </a:rPr>
              <a:t>※本資料は、計画作成市町村において、各地域の実情に応じた内容に変更の上（対象とする区域や設備の詳細、経済性の試算等）、ご活用下さい。</a:t>
            </a:r>
            <a:endParaRPr lang="ja-JP" sz="800"/>
          </a:p>
        </p:txBody>
      </p:sp>
    </p:spTree>
    <p:extLst>
      <p:ext uri="{BB962C8B-B14F-4D97-AF65-F5344CB8AC3E}">
        <p14:creationId xmlns:p14="http://schemas.microsoft.com/office/powerpoint/2010/main" val="293228027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SL作成">
  <a:themeElements>
    <a:clrScheme name="ユーザー定義AX">
      <a:dk1>
        <a:srgbClr val="000000"/>
      </a:dk1>
      <a:lt1>
        <a:srgbClr val="FFFFFF"/>
      </a:lt1>
      <a:dk2>
        <a:srgbClr val="000000"/>
      </a:dk2>
      <a:lt2>
        <a:srgbClr val="D0D0D0"/>
      </a:lt2>
      <a:accent1>
        <a:srgbClr val="0A7EBE"/>
      </a:accent1>
      <a:accent2>
        <a:srgbClr val="F7CA67"/>
      </a:accent2>
      <a:accent3>
        <a:srgbClr val="408280"/>
      </a:accent3>
      <a:accent4>
        <a:srgbClr val="3FA9A7"/>
      </a:accent4>
      <a:accent5>
        <a:srgbClr val="50A7D8"/>
      </a:accent5>
      <a:accent6>
        <a:srgbClr val="FFFFFF"/>
      </a:accent6>
      <a:hlink>
        <a:srgbClr val="000000"/>
      </a:hlink>
      <a:folHlink>
        <a:srgbClr val="000000"/>
      </a:folHlink>
    </a:clrScheme>
    <a:fontScheme name="ユーザー定義 102">
      <a:majorFont>
        <a:latin typeface="Arial"/>
        <a:ea typeface="游ゴシック"/>
        <a:cs typeface=""/>
      </a:majorFont>
      <a:minorFont>
        <a:latin typeface="Arial"/>
        <a:ea typeface="游ゴシック Medium"/>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ユーザー定義AX">
    <a:dk1>
      <a:srgbClr val="000000"/>
    </a:dk1>
    <a:lt1>
      <a:srgbClr val="FFFFFF"/>
    </a:lt1>
    <a:dk2>
      <a:srgbClr val="000000"/>
    </a:dk2>
    <a:lt2>
      <a:srgbClr val="D0D0D0"/>
    </a:lt2>
    <a:accent1>
      <a:srgbClr val="0A7EBE"/>
    </a:accent1>
    <a:accent2>
      <a:srgbClr val="F7CA67"/>
    </a:accent2>
    <a:accent3>
      <a:srgbClr val="408280"/>
    </a:accent3>
    <a:accent4>
      <a:srgbClr val="3FA9A7"/>
    </a:accent4>
    <a:accent5>
      <a:srgbClr val="50A7D8"/>
    </a:accent5>
    <a:accent6>
      <a:srgbClr val="FFFFFF"/>
    </a:accent6>
    <a:hlink>
      <a:srgbClr val="000000"/>
    </a:hlink>
    <a:folHlink>
      <a:srgbClr val="000000"/>
    </a:folHlink>
  </a:clrScheme>
</a:themeOverride>
</file>

<file path=ppt/theme/themeOverride2.xml><?xml version="1.0" encoding="utf-8"?>
<a:themeOverride xmlns:a="http://schemas.openxmlformats.org/drawingml/2006/main">
  <a:clrScheme name="ユーザー定義AX">
    <a:dk1>
      <a:srgbClr val="000000"/>
    </a:dk1>
    <a:lt1>
      <a:srgbClr val="FFFFFF"/>
    </a:lt1>
    <a:dk2>
      <a:srgbClr val="000000"/>
    </a:dk2>
    <a:lt2>
      <a:srgbClr val="D0D0D0"/>
    </a:lt2>
    <a:accent1>
      <a:srgbClr val="0A7EBE"/>
    </a:accent1>
    <a:accent2>
      <a:srgbClr val="F7CA67"/>
    </a:accent2>
    <a:accent3>
      <a:srgbClr val="408280"/>
    </a:accent3>
    <a:accent4>
      <a:srgbClr val="3FA9A7"/>
    </a:accent4>
    <a:accent5>
      <a:srgbClr val="50A7D8"/>
    </a:accent5>
    <a:accent6>
      <a:srgbClr val="FFFFFF"/>
    </a:accent6>
    <a:hlink>
      <a:srgbClr val="000000"/>
    </a:hlink>
    <a:folHlink>
      <a:srgbClr val="000000"/>
    </a:folHlink>
  </a:clrScheme>
</a:themeOverride>
</file>

<file path=ppt/theme/themeOverride3.xml><?xml version="1.0" encoding="utf-8"?>
<a:themeOverride xmlns:a="http://schemas.openxmlformats.org/drawingml/2006/main">
  <a:clrScheme name="ユーザー定義AX">
    <a:dk1>
      <a:srgbClr val="000000"/>
    </a:dk1>
    <a:lt1>
      <a:srgbClr val="FFFFFF"/>
    </a:lt1>
    <a:dk2>
      <a:srgbClr val="000000"/>
    </a:dk2>
    <a:lt2>
      <a:srgbClr val="D0D0D0"/>
    </a:lt2>
    <a:accent1>
      <a:srgbClr val="0A7EBE"/>
    </a:accent1>
    <a:accent2>
      <a:srgbClr val="F7CA67"/>
    </a:accent2>
    <a:accent3>
      <a:srgbClr val="408280"/>
    </a:accent3>
    <a:accent4>
      <a:srgbClr val="3FA9A7"/>
    </a:accent4>
    <a:accent5>
      <a:srgbClr val="50A7D8"/>
    </a:accent5>
    <a:accent6>
      <a:srgbClr val="FFFFFF"/>
    </a:accent6>
    <a:hlink>
      <a:srgbClr val="000000"/>
    </a:hlink>
    <a:folHlink>
      <a:srgbClr val="000000"/>
    </a:folHlink>
  </a:clrScheme>
</a:themeOverride>
</file>

<file path=ppt/theme/themeOverride4.xml><?xml version="1.0" encoding="utf-8"?>
<a:themeOverride xmlns:a="http://schemas.openxmlformats.org/drawingml/2006/main">
  <a:clrScheme name="ユーザー定義AX">
    <a:dk1>
      <a:srgbClr val="000000"/>
    </a:dk1>
    <a:lt1>
      <a:srgbClr val="FFFFFF"/>
    </a:lt1>
    <a:dk2>
      <a:srgbClr val="000000"/>
    </a:dk2>
    <a:lt2>
      <a:srgbClr val="D0D0D0"/>
    </a:lt2>
    <a:accent1>
      <a:srgbClr val="0A7EBE"/>
    </a:accent1>
    <a:accent2>
      <a:srgbClr val="F7CA67"/>
    </a:accent2>
    <a:accent3>
      <a:srgbClr val="408280"/>
    </a:accent3>
    <a:accent4>
      <a:srgbClr val="3FA9A7"/>
    </a:accent4>
    <a:accent5>
      <a:srgbClr val="50A7D8"/>
    </a:accent5>
    <a:accent6>
      <a:srgbClr val="FFFFFF"/>
    </a:accent6>
    <a:hlink>
      <a:srgbClr val="000000"/>
    </a:hlink>
    <a:folHlink>
      <a:srgbClr val="000000"/>
    </a:folHlink>
  </a:clrScheme>
</a:themeOverride>
</file>

<file path=ppt/theme/themeOverride5.xml><?xml version="1.0" encoding="utf-8"?>
<a:themeOverride xmlns:a="http://schemas.openxmlformats.org/drawingml/2006/main">
  <a:clrScheme name="ユーザー定義AX">
    <a:dk1>
      <a:srgbClr val="000000"/>
    </a:dk1>
    <a:lt1>
      <a:srgbClr val="FFFFFF"/>
    </a:lt1>
    <a:dk2>
      <a:srgbClr val="000000"/>
    </a:dk2>
    <a:lt2>
      <a:srgbClr val="D0D0D0"/>
    </a:lt2>
    <a:accent1>
      <a:srgbClr val="0A7EBE"/>
    </a:accent1>
    <a:accent2>
      <a:srgbClr val="F7CA67"/>
    </a:accent2>
    <a:accent3>
      <a:srgbClr val="408280"/>
    </a:accent3>
    <a:accent4>
      <a:srgbClr val="3FA9A7"/>
    </a:accent4>
    <a:accent5>
      <a:srgbClr val="50A7D8"/>
    </a:accent5>
    <a:accent6>
      <a:srgbClr val="FFFFFF"/>
    </a:accent6>
    <a:hlink>
      <a:srgbClr val="000000"/>
    </a:hlink>
    <a:folHlink>
      <a:srgbClr val="000000"/>
    </a:folHlink>
  </a:clrScheme>
</a:themeOverride>
</file>

<file path=ppt/theme/themeOverride6.xml><?xml version="1.0" encoding="utf-8"?>
<a:themeOverride xmlns:a="http://schemas.openxmlformats.org/drawingml/2006/main">
  <a:clrScheme name="ユーザー定義AX">
    <a:dk1>
      <a:srgbClr val="000000"/>
    </a:dk1>
    <a:lt1>
      <a:srgbClr val="FFFFFF"/>
    </a:lt1>
    <a:dk2>
      <a:srgbClr val="000000"/>
    </a:dk2>
    <a:lt2>
      <a:srgbClr val="D0D0D0"/>
    </a:lt2>
    <a:accent1>
      <a:srgbClr val="0A7EBE"/>
    </a:accent1>
    <a:accent2>
      <a:srgbClr val="F7CA67"/>
    </a:accent2>
    <a:accent3>
      <a:srgbClr val="408280"/>
    </a:accent3>
    <a:accent4>
      <a:srgbClr val="3FA9A7"/>
    </a:accent4>
    <a:accent5>
      <a:srgbClr val="50A7D8"/>
    </a:accent5>
    <a:accent6>
      <a:srgbClr val="FFFFFF"/>
    </a:accent6>
    <a:hlink>
      <a:srgbClr val="000000"/>
    </a:hlink>
    <a:folHlink>
      <a:srgbClr val="000000"/>
    </a:folHlink>
  </a:clrScheme>
</a:themeOverride>
</file>

<file path=ppt/theme/themeOverride7.xml><?xml version="1.0" encoding="utf-8"?>
<a:themeOverride xmlns:a="http://schemas.openxmlformats.org/drawingml/2006/main">
  <a:clrScheme name="ユーザー定義AX">
    <a:dk1>
      <a:srgbClr val="000000"/>
    </a:dk1>
    <a:lt1>
      <a:srgbClr val="FFFFFF"/>
    </a:lt1>
    <a:dk2>
      <a:srgbClr val="000000"/>
    </a:dk2>
    <a:lt2>
      <a:srgbClr val="D0D0D0"/>
    </a:lt2>
    <a:accent1>
      <a:srgbClr val="0A7EBE"/>
    </a:accent1>
    <a:accent2>
      <a:srgbClr val="F7CA67"/>
    </a:accent2>
    <a:accent3>
      <a:srgbClr val="408280"/>
    </a:accent3>
    <a:accent4>
      <a:srgbClr val="3FA9A7"/>
    </a:accent4>
    <a:accent5>
      <a:srgbClr val="50A7D8"/>
    </a:accent5>
    <a:accent6>
      <a:srgbClr val="FFFFFF"/>
    </a:accent6>
    <a:hlink>
      <a:srgbClr val="000000"/>
    </a:hlink>
    <a:folHlink>
      <a:srgbClr val="000000"/>
    </a:folHlink>
  </a:clrScheme>
</a:themeOverride>
</file>

<file path=ppt/theme/themeOverride8.xml><?xml version="1.0" encoding="utf-8"?>
<a:themeOverride xmlns:a="http://schemas.openxmlformats.org/drawingml/2006/main">
  <a:clrScheme name="ユーザー定義AX">
    <a:dk1>
      <a:srgbClr val="000000"/>
    </a:dk1>
    <a:lt1>
      <a:srgbClr val="FFFFFF"/>
    </a:lt1>
    <a:dk2>
      <a:srgbClr val="000000"/>
    </a:dk2>
    <a:lt2>
      <a:srgbClr val="D0D0D0"/>
    </a:lt2>
    <a:accent1>
      <a:srgbClr val="0A7EBE"/>
    </a:accent1>
    <a:accent2>
      <a:srgbClr val="F7CA67"/>
    </a:accent2>
    <a:accent3>
      <a:srgbClr val="408280"/>
    </a:accent3>
    <a:accent4>
      <a:srgbClr val="3FA9A7"/>
    </a:accent4>
    <a:accent5>
      <a:srgbClr val="50A7D8"/>
    </a:accent5>
    <a:accent6>
      <a:srgbClr val="FFFFFF"/>
    </a:accent6>
    <a:hlink>
      <a:srgbClr val="000000"/>
    </a:hlink>
    <a:folHlink>
      <a:srgbClr val="000000"/>
    </a:folHlink>
  </a:clrScheme>
</a:themeOverride>
</file>

<file path=docProps/app.xml><?xml version="1.0" encoding="utf-8"?>
<Properties xmlns="http://schemas.openxmlformats.org/officeDocument/2006/extended-properties" xmlns:vt="http://schemas.openxmlformats.org/officeDocument/2006/docPropsVTypes">
  <Template>Office Theme</Template>
  <TotalTime>5499</TotalTime>
  <Words>5945</Words>
  <Application>Microsoft Office PowerPoint</Application>
  <PresentationFormat>A4 210 x 297 mm</PresentationFormat>
  <Paragraphs>365</Paragraphs>
  <Slides>10</Slides>
  <Notes>6</Notes>
  <HiddenSlides>0</HiddenSlides>
  <MMClips>0</MMClips>
  <ScaleCrop>false</ScaleCrop>
  <HeadingPairs>
    <vt:vector size="8" baseType="variant">
      <vt:variant>
        <vt:lpstr>使用されているフォント</vt:lpstr>
      </vt:variant>
      <vt:variant>
        <vt:i4>6</vt:i4>
      </vt:variant>
      <vt:variant>
        <vt:lpstr>テーマ</vt:lpstr>
      </vt:variant>
      <vt:variant>
        <vt:i4>1</vt:i4>
      </vt:variant>
      <vt:variant>
        <vt:lpstr>埋め込まれた OLE サーバー</vt:lpstr>
      </vt:variant>
      <vt:variant>
        <vt:i4>1</vt:i4>
      </vt:variant>
      <vt:variant>
        <vt:lpstr>スライド タイトル</vt:lpstr>
      </vt:variant>
      <vt:variant>
        <vt:i4>10</vt:i4>
      </vt:variant>
    </vt:vector>
  </HeadingPairs>
  <TitlesOfParts>
    <vt:vector size="18" baseType="lpstr">
      <vt:lpstr>BIZ UDPゴシック</vt:lpstr>
      <vt:lpstr>UD デジタル 教科書体 NP-B</vt:lpstr>
      <vt:lpstr>メイリオ</vt:lpstr>
      <vt:lpstr>游ゴシック</vt:lpstr>
      <vt:lpstr>游ゴシック Medium</vt:lpstr>
      <vt:lpstr>Arial</vt:lpstr>
      <vt:lpstr>SL作成</vt:lpstr>
      <vt:lpstr>think-cell スライド</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リーフレット（phase1）</dc:title>
  <dc:creator>Mai Kotake</dc:creator>
  <cp:lastModifiedBy>池田 亘</cp:lastModifiedBy>
  <cp:revision>305</cp:revision>
  <cp:lastPrinted>2024-04-12T07:42:17Z</cp:lastPrinted>
  <dcterms:created xsi:type="dcterms:W3CDTF">2022-12-20T13:05:58Z</dcterms:created>
  <dcterms:modified xsi:type="dcterms:W3CDTF">2024-04-24T08:17:34Z</dcterms:modified>
</cp:coreProperties>
</file>