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 userDrawn="1">
          <p15:clr>
            <a:srgbClr val="A4A3A4"/>
          </p15:clr>
        </p15:guide>
        <p15:guide id="2" pos="192" userDrawn="1">
          <p15:clr>
            <a:srgbClr val="A4A3A4"/>
          </p15:clr>
        </p15:guide>
        <p15:guide id="3" pos="3216" userDrawn="1">
          <p15:clr>
            <a:srgbClr val="A4A3A4"/>
          </p15:clr>
        </p15:guide>
        <p15:guide id="4" pos="6068" userDrawn="1">
          <p15:clr>
            <a:srgbClr val="A4A3A4"/>
          </p15:clr>
        </p15:guide>
        <p15:guide id="5" pos="3024" userDrawn="1">
          <p15:clr>
            <a:srgbClr val="A4A3A4"/>
          </p15:clr>
        </p15:guide>
        <p15:guide id="6" pos="4560" userDrawn="1">
          <p15:clr>
            <a:srgbClr val="A4A3A4"/>
          </p15:clr>
        </p15:guide>
        <p15:guide id="7" pos="4752" userDrawn="1">
          <p15:clr>
            <a:srgbClr val="A4A3A4"/>
          </p15:clr>
        </p15:guide>
        <p15:guide id="8" pos="1513" userDrawn="1">
          <p15:clr>
            <a:srgbClr val="A4A3A4"/>
          </p15:clr>
        </p15:guide>
        <p15:guide id="9" pos="1696" userDrawn="1">
          <p15:clr>
            <a:srgbClr val="A4A3A4"/>
          </p15:clr>
        </p15:guide>
        <p15:guide id="10" orient="horz" pos="4127" userDrawn="1">
          <p15:clr>
            <a:srgbClr val="A4A3A4"/>
          </p15:clr>
        </p15:guide>
        <p15:guide id="11" pos="2016" userDrawn="1">
          <p15:clr>
            <a:srgbClr val="A4A3A4"/>
          </p15:clr>
        </p15:guide>
        <p15:guide id="12" pos="2208" userDrawn="1">
          <p15:clr>
            <a:srgbClr val="A4A3A4"/>
          </p15:clr>
        </p15:guide>
        <p15:guide id="13" pos="4051" userDrawn="1">
          <p15:clr>
            <a:srgbClr val="A4A3A4"/>
          </p15:clr>
        </p15:guide>
        <p15:guide id="14" pos="42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37E"/>
    <a:srgbClr val="7EC4C1"/>
    <a:srgbClr val="E4E2ED"/>
    <a:srgbClr val="E57F95"/>
    <a:srgbClr val="FDF3B9"/>
    <a:srgbClr val="C9E7E7"/>
    <a:srgbClr val="EBE9F3"/>
    <a:srgbClr val="FEDFE1"/>
    <a:srgbClr val="66BAB7"/>
    <a:srgbClr val="DB4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4"/>
    <p:restoredTop sz="86395" autoAdjust="0"/>
  </p:normalViewPr>
  <p:slideViewPr>
    <p:cSldViewPr>
      <p:cViewPr varScale="1">
        <p:scale>
          <a:sx n="111" d="100"/>
          <a:sy n="111" d="100"/>
        </p:scale>
        <p:origin x="1158" y="114"/>
      </p:cViewPr>
      <p:guideLst>
        <p:guide orient="horz" pos="1248"/>
        <p:guide pos="192"/>
        <p:guide pos="3216"/>
        <p:guide pos="6068"/>
        <p:guide pos="3024"/>
        <p:guide pos="4560"/>
        <p:guide pos="4752"/>
        <p:guide pos="1513"/>
        <p:guide pos="1696"/>
        <p:guide orient="horz" pos="4127"/>
        <p:guide pos="2016"/>
        <p:guide pos="2208"/>
        <p:guide pos="4051"/>
        <p:guide pos="4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634" y="3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8462B45-3B19-644E-AD02-C8057219CE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3D6E86-57B2-8C4B-A4A6-B815EB7BC0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00692-EAF4-2D4D-8CB7-4A95778DD0E4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B21570-7BD7-0C4B-8425-70205C7AD7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85AC23-07E1-0E46-9EE9-96123763DA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031F9-2228-CB40-9934-33F673688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53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A305E-D807-3946-A1A4-56C9B77AFB38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F3F95-1DE9-F948-9ABE-A8F6E5B81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022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会社名・連絡先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E570A37-384E-DC43-806F-95BD4EF48678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54579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B714221B-43CA-D24B-BCAF-0768E1FC8C9F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62000">
                <a:schemeClr val="bg1">
                  <a:lumMod val="7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7116"/>
            <a:ext cx="9906000" cy="5448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86" y="1879526"/>
            <a:ext cx="9185828" cy="44498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E6ABEB-2A7D-D846-8DE5-D6E43210D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6588220"/>
              </p:ext>
            </p:extLst>
          </p:nvPr>
        </p:nvGraphicFramePr>
        <p:xfrm>
          <a:off x="0" y="-2"/>
          <a:ext cx="9906000" cy="854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2">
                  <a:extLst>
                    <a:ext uri="{9D8B030D-6E8A-4147-A177-3AD203B41FA5}">
                      <a16:colId xmlns:a16="http://schemas.microsoft.com/office/drawing/2014/main" val="1340009784"/>
                    </a:ext>
                  </a:extLst>
                </a:gridCol>
                <a:gridCol w="8486268">
                  <a:extLst>
                    <a:ext uri="{9D8B030D-6E8A-4147-A177-3AD203B41FA5}">
                      <a16:colId xmlns:a16="http://schemas.microsoft.com/office/drawing/2014/main" val="4111198369"/>
                    </a:ext>
                  </a:extLst>
                </a:gridCol>
              </a:tblGrid>
              <a:tr h="4272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会社名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5467882"/>
                  </a:ext>
                </a:extLst>
              </a:tr>
              <a:tr h="4272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連絡先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362847"/>
                  </a:ext>
                </a:extLst>
              </a:tr>
            </a:tbl>
          </a:graphicData>
        </a:graphic>
      </p:graphicFrame>
      <p:sp>
        <p:nvSpPr>
          <p:cNvPr id="13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1447800" y="49618"/>
            <a:ext cx="7467514" cy="3508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 dirty="0" smtClean="0"/>
              <a:t>会社名</a:t>
            </a:r>
            <a:endParaRPr kumimoji="1" lang="ja-JP" altLang="en-US" dirty="0"/>
          </a:p>
        </p:txBody>
      </p:sp>
      <p:sp>
        <p:nvSpPr>
          <p:cNvPr id="16" name="テキスト プレースホルダー 12"/>
          <p:cNvSpPr>
            <a:spLocks noGrp="1"/>
          </p:cNvSpPr>
          <p:nvPr>
            <p:ph type="body" sz="quarter" idx="15" hasCustomPrompt="1"/>
          </p:nvPr>
        </p:nvSpPr>
        <p:spPr>
          <a:xfrm>
            <a:off x="1447800" y="465509"/>
            <a:ext cx="7467514" cy="3508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 dirty="0" smtClean="0"/>
              <a:t>連絡先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350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会社名・連絡先なし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200"/>
            <a:ext cx="9906000" cy="543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86" y="970634"/>
            <a:ext cx="9185828" cy="535873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E6ABEB-2A7D-D846-8DE5-D6E43210D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0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96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/>
          <a:p>
            <a:pPr marL="0" lvl="0" defTabSz="45720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79525"/>
            <a:ext cx="9185828" cy="465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6040" y="427034"/>
            <a:ext cx="22288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6228" y="6551316"/>
            <a:ext cx="3757975" cy="26326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3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0" r:id="rId2"/>
    <p:sldLayoutId id="2147483699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814" b="1" i="0" kern="1200" spc="272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80975" indent="-180975" algn="l" defTabSz="914400" rtl="0" eaLnBrk="1" latinLnBrk="0" hangingPunct="1">
        <a:lnSpc>
          <a:spcPct val="130000"/>
        </a:lnSpc>
        <a:spcBef>
          <a:spcPts val="10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357188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627063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808038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984250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1" name="コンテンツ プレースホルダー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228600" y="1676401"/>
            <a:ext cx="9524999" cy="411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8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（注意事項）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●本提案書作成の際は、この注意事項を削除して下さい。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Century" panose="020406040505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●本資料は、「民間事業者によるプレゼンテーション」の際に活用する資料です。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Century" panose="020406040505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●水道事業者等から提出いただいた「課題調査票（別紙２）」を後日送付いたしますので</a:t>
            </a:r>
            <a:r>
              <a:rPr lang="ja-JP" sz="1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、</a:t>
            </a:r>
            <a:r>
              <a:rPr lang="ja-JP" altLang="en-US" sz="1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御</a:t>
            </a:r>
            <a:r>
              <a:rPr lang="ja-JP" sz="1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参考</a:t>
            </a: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ください。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Century" panose="020406040505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●発表時間は、</a:t>
            </a:r>
            <a:r>
              <a:rPr lang="ja-JP" sz="1400" b="1" u="sng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１社当たり１分</a:t>
            </a: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です。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Century" panose="020406040505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●本様式（Ａ４サイズ）において最大で</a:t>
            </a:r>
            <a:r>
              <a:rPr lang="ja-JP" sz="1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２</a:t>
            </a:r>
            <a:r>
              <a:rPr lang="ja-JP" altLang="en-US" sz="1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スライド</a:t>
            </a:r>
            <a:r>
              <a:rPr lang="ja-JP" sz="1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に</a:t>
            </a: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まとめてください。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Century" panose="020406040505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●本資料は、協議会開催後、厚生労働省</a:t>
            </a:r>
            <a:r>
              <a:rPr lang="en-US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HP</a:t>
            </a:r>
            <a:r>
              <a:rPr 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に掲載する予定です。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Century" panose="020406040505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78435" indent="-178435" algn="just">
              <a:spcAft>
                <a:spcPts val="0"/>
              </a:spcAft>
            </a:pPr>
            <a:r>
              <a:rPr lang="ja-JP" sz="1400" b="1" u="sng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※（重要）プレゼン内容についてのお願い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80975" indent="-180975"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●プレゼンの内容は、「官民連携における取組・提案」や「水道事業者が抱える課題への対応方策」を盛込んだものとしてください。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  <a:p>
            <a:pPr marL="180975" indent="-180975"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Century" panose="02040604050505020304" pitchFamily="18" charset="0"/>
              </a:rPr>
              <a:t>※プレゼン内容が単なる会社紹介などとなっており、上記内容に沿っていない場合には、発表いただけないことがありますので、御了承ください。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</p:txBody>
      </p:sp>
      <p:sp>
        <p:nvSpPr>
          <p:cNvPr id="8" name="テキスト ボックス 2"/>
          <p:cNvSpPr txBox="1"/>
          <p:nvPr/>
        </p:nvSpPr>
        <p:spPr>
          <a:xfrm>
            <a:off x="8839200" y="57268"/>
            <a:ext cx="977781" cy="32373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Century" panose="02040604050505020304" pitchFamily="18" charset="0"/>
              </a:rPr>
              <a:t>（別紙４）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8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8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o-color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Co-font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73F0D3CB47D0F40B688D5301E36CDE4" ma:contentTypeVersion="10" ma:contentTypeDescription="新しいドキュメントを作成します。" ma:contentTypeScope="" ma:versionID="73052524deda3e9b18f62a56b40a3f8d">
  <xsd:schema xmlns:xsd="http://www.w3.org/2001/XMLSchema" xmlns:xs="http://www.w3.org/2001/XMLSchema" xmlns:p="http://schemas.microsoft.com/office/2006/metadata/properties" xmlns:ns2="9e542ebf-0f02-4a5b-a3c6-60cb080530a7" targetNamespace="http://schemas.microsoft.com/office/2006/metadata/properties" ma:root="true" ma:fieldsID="2eb0a2b56d81a1b8855d252ab4930b51" ns2:_="">
    <xsd:import namespace="9e542ebf-0f02-4a5b-a3c6-60cb080530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42ebf-0f02-4a5b-a3c6-60cb080530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D4CDE8-92CA-4D90-A2A1-0EC09C4082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EF1F3-83CB-4ED3-A3F4-8761232B3425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9e542ebf-0f02-4a5b-a3c6-60cb080530a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0A9FB2F-0580-4DD5-A697-9CFC7FCAC992}">
  <ds:schemaRefs>
    <ds:schemaRef ds:uri="9e542ebf-0f02-4a5b-a3c6-60cb080530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13982</TotalTime>
  <Words>193</Words>
  <Application>Microsoft Office PowerPoint</Application>
  <PresentationFormat>A4 210 x 297 mm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ゴシック</vt:lpstr>
      <vt:lpstr>ＭＳ 明朝</vt:lpstr>
      <vt:lpstr>メイリオ</vt:lpstr>
      <vt:lpstr>メイリオ</vt:lpstr>
      <vt:lpstr>游ゴシック</vt:lpstr>
      <vt:lpstr>Arial</vt:lpstr>
      <vt:lpstr>Century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戸井 干輝(toi-tateki.km7)</cp:lastModifiedBy>
  <cp:revision>563</cp:revision>
  <cp:lastPrinted>2021-03-23T05:00:35Z</cp:lastPrinted>
  <dcterms:created xsi:type="dcterms:W3CDTF">2021-01-07T10:15:48Z</dcterms:created>
  <dcterms:modified xsi:type="dcterms:W3CDTF">2022-12-15T11:16:37Z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0x010100573F0D3CB47D0F40B688D5301E36CDE4</vt:lpwstr>
  </property>
</Properties>
</file>